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wmf" ContentType="image/x-wmf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theme/theme2.xml" ContentType="application/vnd.openxmlformats-officedocument.theme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theme/theme3.xml" ContentType="application/vnd.openxmlformats-officedocument.theme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theme/theme4.xml" ContentType="application/vnd.openxmlformats-officedocument.theme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theme/theme5.xml" ContentType="application/vnd.openxmlformats-officedocument.theme+xml"/>
  <Override PartName="/ppt/theme/theme6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50" r:id="rId2"/>
    <p:sldMasterId id="2147483689" r:id="rId3"/>
    <p:sldMasterId id="2147483728" r:id="rId4"/>
    <p:sldMasterId id="2147483745" r:id="rId5"/>
  </p:sldMasterIdLst>
  <p:notesMasterIdLst>
    <p:notesMasterId r:id="rId41"/>
  </p:notesMasterIdLst>
  <p:sldIdLst>
    <p:sldId id="256" r:id="rId6"/>
    <p:sldId id="574" r:id="rId7"/>
    <p:sldId id="669" r:id="rId8"/>
    <p:sldId id="1336" r:id="rId9"/>
    <p:sldId id="671" r:id="rId10"/>
    <p:sldId id="678" r:id="rId11"/>
    <p:sldId id="677" r:id="rId12"/>
    <p:sldId id="683" r:id="rId13"/>
    <p:sldId id="681" r:id="rId14"/>
    <p:sldId id="685" r:id="rId15"/>
    <p:sldId id="652" r:id="rId16"/>
    <p:sldId id="655" r:id="rId17"/>
    <p:sldId id="663" r:id="rId18"/>
    <p:sldId id="665" r:id="rId19"/>
    <p:sldId id="570" r:id="rId20"/>
    <p:sldId id="662" r:id="rId21"/>
    <p:sldId id="640" r:id="rId22"/>
    <p:sldId id="643" r:id="rId23"/>
    <p:sldId id="648" r:id="rId24"/>
    <p:sldId id="647" r:id="rId25"/>
    <p:sldId id="1338" r:id="rId26"/>
    <p:sldId id="641" r:id="rId27"/>
    <p:sldId id="557" r:id="rId28"/>
    <p:sldId id="558" r:id="rId29"/>
    <p:sldId id="644" r:id="rId30"/>
    <p:sldId id="645" r:id="rId31"/>
    <p:sldId id="646" r:id="rId32"/>
    <p:sldId id="627" r:id="rId33"/>
    <p:sldId id="628" r:id="rId34"/>
    <p:sldId id="620" r:id="rId35"/>
    <p:sldId id="682" r:id="rId36"/>
    <p:sldId id="1339" r:id="rId37"/>
    <p:sldId id="686" r:id="rId38"/>
    <p:sldId id="688" r:id="rId39"/>
    <p:sldId id="689" r:id="rId40"/>
  </p:sldIdLst>
  <p:sldSz cx="9144000" cy="6858000" type="screen4x3"/>
  <p:notesSz cx="6858000" cy="9144000"/>
  <p:defaultTextStyle>
    <a:defPPr>
      <a:defRPr lang="en-GB"/>
    </a:defPPr>
    <a:lvl1pPr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charset="0"/>
        <a:ea typeface="+mn-ea"/>
        <a:cs typeface="+mn-cs"/>
      </a:defRPr>
    </a:lvl1pPr>
    <a:lvl2pPr marL="4572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charset="0"/>
        <a:ea typeface="+mn-ea"/>
        <a:cs typeface="+mn-cs"/>
      </a:defRPr>
    </a:lvl2pPr>
    <a:lvl3pPr marL="9144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charset="0"/>
        <a:ea typeface="+mn-ea"/>
        <a:cs typeface="+mn-cs"/>
      </a:defRPr>
    </a:lvl3pPr>
    <a:lvl4pPr marL="13716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charset="0"/>
        <a:ea typeface="+mn-ea"/>
        <a:cs typeface="+mn-cs"/>
      </a:defRPr>
    </a:lvl4pPr>
    <a:lvl5pPr marL="18288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00FF"/>
    <a:srgbClr val="B3D6F3"/>
    <a:srgbClr val="006600"/>
    <a:srgbClr val="9099AE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8577" autoAdjust="0"/>
    <p:restoredTop sz="86455" autoAdjust="0"/>
  </p:normalViewPr>
  <p:slideViewPr>
    <p:cSldViewPr showGuides="1">
      <p:cViewPr>
        <p:scale>
          <a:sx n="81" d="100"/>
          <a:sy n="81" d="100"/>
        </p:scale>
        <p:origin x="1268" y="372"/>
      </p:cViewPr>
      <p:guideLst>
        <p:guide orient="horz" pos="2160"/>
        <p:guide pos="2880"/>
      </p:guideLst>
    </p:cSldViewPr>
  </p:slideViewPr>
  <p:outlineViewPr>
    <p:cViewPr>
      <p:scale>
        <a:sx n="33" d="100"/>
        <a:sy n="33" d="100"/>
      </p:scale>
      <p:origin x="0" y="12474"/>
    </p:cViewPr>
  </p:outlineViewPr>
  <p:notesTextViewPr>
    <p:cViewPr>
      <p:scale>
        <a:sx n="1" d="1"/>
        <a:sy n="1" d="1"/>
      </p:scale>
      <p:origin x="0" y="0"/>
    </p:cViewPr>
  </p:notesTextViewPr>
  <p:sorterViewPr>
    <p:cViewPr>
      <p:scale>
        <a:sx n="200" d="100"/>
        <a:sy n="200" d="100"/>
      </p:scale>
      <p:origin x="0" y="0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8.xml"/><Relationship Id="rId18" Type="http://schemas.openxmlformats.org/officeDocument/2006/relationships/slide" Target="slides/slide13.xml"/><Relationship Id="rId26" Type="http://schemas.openxmlformats.org/officeDocument/2006/relationships/slide" Target="slides/slide21.xml"/><Relationship Id="rId39" Type="http://schemas.openxmlformats.org/officeDocument/2006/relationships/slide" Target="slides/slide34.xml"/><Relationship Id="rId21" Type="http://schemas.openxmlformats.org/officeDocument/2006/relationships/slide" Target="slides/slide16.xml"/><Relationship Id="rId34" Type="http://schemas.openxmlformats.org/officeDocument/2006/relationships/slide" Target="slides/slide29.xml"/><Relationship Id="rId42" Type="http://schemas.openxmlformats.org/officeDocument/2006/relationships/presProps" Target="presProps.xml"/><Relationship Id="rId7" Type="http://schemas.openxmlformats.org/officeDocument/2006/relationships/slide" Target="slides/slide2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1.xml"/><Relationship Id="rId29" Type="http://schemas.openxmlformats.org/officeDocument/2006/relationships/slide" Target="slides/slide24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1.xml"/><Relationship Id="rId11" Type="http://schemas.openxmlformats.org/officeDocument/2006/relationships/slide" Target="slides/slide6.xml"/><Relationship Id="rId24" Type="http://schemas.openxmlformats.org/officeDocument/2006/relationships/slide" Target="slides/slide19.xml"/><Relationship Id="rId32" Type="http://schemas.openxmlformats.org/officeDocument/2006/relationships/slide" Target="slides/slide27.xml"/><Relationship Id="rId37" Type="http://schemas.openxmlformats.org/officeDocument/2006/relationships/slide" Target="slides/slide32.xml"/><Relationship Id="rId40" Type="http://schemas.openxmlformats.org/officeDocument/2006/relationships/slide" Target="slides/slide35.xml"/><Relationship Id="rId45" Type="http://schemas.openxmlformats.org/officeDocument/2006/relationships/tableStyles" Target="tableStyles.xml"/><Relationship Id="rId5" Type="http://schemas.openxmlformats.org/officeDocument/2006/relationships/slideMaster" Target="slideMasters/slideMaster5.xml"/><Relationship Id="rId15" Type="http://schemas.openxmlformats.org/officeDocument/2006/relationships/slide" Target="slides/slide10.xml"/><Relationship Id="rId23" Type="http://schemas.openxmlformats.org/officeDocument/2006/relationships/slide" Target="slides/slide18.xml"/><Relationship Id="rId28" Type="http://schemas.openxmlformats.org/officeDocument/2006/relationships/slide" Target="slides/slide23.xml"/><Relationship Id="rId36" Type="http://schemas.openxmlformats.org/officeDocument/2006/relationships/slide" Target="slides/slide31.xml"/><Relationship Id="rId10" Type="http://schemas.openxmlformats.org/officeDocument/2006/relationships/slide" Target="slides/slide5.xml"/><Relationship Id="rId19" Type="http://schemas.openxmlformats.org/officeDocument/2006/relationships/slide" Target="slides/slide14.xml"/><Relationship Id="rId31" Type="http://schemas.openxmlformats.org/officeDocument/2006/relationships/slide" Target="slides/slide26.xml"/><Relationship Id="rId44" Type="http://schemas.openxmlformats.org/officeDocument/2006/relationships/theme" Target="theme/theme1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4.xml"/><Relationship Id="rId14" Type="http://schemas.openxmlformats.org/officeDocument/2006/relationships/slide" Target="slides/slide9.xml"/><Relationship Id="rId22" Type="http://schemas.openxmlformats.org/officeDocument/2006/relationships/slide" Target="slides/slide17.xml"/><Relationship Id="rId27" Type="http://schemas.openxmlformats.org/officeDocument/2006/relationships/slide" Target="slides/slide22.xml"/><Relationship Id="rId30" Type="http://schemas.openxmlformats.org/officeDocument/2006/relationships/slide" Target="slides/slide25.xml"/><Relationship Id="rId35" Type="http://schemas.openxmlformats.org/officeDocument/2006/relationships/slide" Target="slides/slide30.xml"/><Relationship Id="rId43" Type="http://schemas.openxmlformats.org/officeDocument/2006/relationships/viewProps" Target="viewProps.xml"/><Relationship Id="rId8" Type="http://schemas.openxmlformats.org/officeDocument/2006/relationships/slide" Target="slides/slide3.xml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7.xml"/><Relationship Id="rId17" Type="http://schemas.openxmlformats.org/officeDocument/2006/relationships/slide" Target="slides/slide12.xml"/><Relationship Id="rId25" Type="http://schemas.openxmlformats.org/officeDocument/2006/relationships/slide" Target="slides/slide20.xml"/><Relationship Id="rId33" Type="http://schemas.openxmlformats.org/officeDocument/2006/relationships/slide" Target="slides/slide28.xml"/><Relationship Id="rId38" Type="http://schemas.openxmlformats.org/officeDocument/2006/relationships/slide" Target="slides/slide33.xml"/><Relationship Id="rId20" Type="http://schemas.openxmlformats.org/officeDocument/2006/relationships/slide" Target="slides/slide15.xml"/><Relationship Id="rId41" Type="http://schemas.openxmlformats.org/officeDocument/2006/relationships/notesMaster" Target="notesMasters/notesMaster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6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766CE7C5-F5A5-428E-81C1-1CDF17C4E972}" type="datetimeFigureOut">
              <a:rPr lang="en-US" smtClean="0"/>
              <a:pPr/>
              <a:t>7/10/2026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66DDD493-D2DC-4BDF-AD29-412ACB038D96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05440147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143000" y="685800"/>
            <a:ext cx="4572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de-DE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DF0B94D-FB38-469B-B2F8-3264D623CB32}" type="slidenum">
              <a:rPr lang="de-DE" smtClean="0"/>
              <a:pPr>
                <a:defRPr/>
              </a:pPr>
              <a:t>3</a:t>
            </a:fld>
            <a:endParaRPr lang="de-DE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05269D1-396C-D237-678D-44133BE562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3F1F7CD-3CFA-3FED-B5DF-25F909A3459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2EAD0779-2F59-3571-97AA-F0EFF270EBB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EE97F0B-A969-6EC0-C2D9-C94FB87622C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6DDD493-D2DC-4BDF-AD29-412ACB038D96}" type="slidenum">
              <a:rPr lang="en-US" smtClean="0"/>
              <a:pPr/>
              <a:t>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7931552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143000" y="685800"/>
            <a:ext cx="4572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DF0B94D-FB38-469B-B2F8-3264D623CB32}" type="slidenum">
              <a:rPr lang="de-DE" smtClean="0"/>
              <a:pPr>
                <a:defRPr/>
              </a:pPr>
              <a:t>5</a:t>
            </a:fld>
            <a:endParaRPr lang="de-DE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150938" y="692150"/>
            <a:ext cx="4556125" cy="34163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150938" y="692150"/>
            <a:ext cx="4556125" cy="34163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143000" y="685800"/>
            <a:ext cx="4572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DF0B94D-FB38-469B-B2F8-3264D623CB32}" type="slidenum">
              <a:rPr lang="de-DE" smtClean="0">
                <a:solidFill>
                  <a:prstClr val="black"/>
                </a:solidFill>
              </a:rPr>
              <a:pPr>
                <a:defRPr/>
              </a:pPr>
              <a:t>8</a:t>
            </a:fld>
            <a:endParaRPr lang="de-DE">
              <a:solidFill>
                <a:prstClr val="black"/>
              </a:solidFill>
            </a:endParaRPr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143000" y="685800"/>
            <a:ext cx="4572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DF0B94D-FB38-469B-B2F8-3264D623CB32}" type="slidenum">
              <a:rPr lang="de-DE" smtClean="0">
                <a:solidFill>
                  <a:prstClr val="black"/>
                </a:solidFill>
              </a:rPr>
              <a:pPr>
                <a:defRPr/>
              </a:pPr>
              <a:t>9</a:t>
            </a:fld>
            <a:endParaRPr lang="de-DE">
              <a:solidFill>
                <a:prstClr val="black"/>
              </a:solidFill>
            </a:endParaRPr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143000" y="685800"/>
            <a:ext cx="4572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DF0B94D-FB38-469B-B2F8-3264D623CB32}" type="slidenum">
              <a:rPr lang="de-DE" smtClean="0"/>
              <a:pPr>
                <a:defRPr/>
              </a:pPr>
              <a:t>10</a:t>
            </a:fld>
            <a:endParaRPr lang="de-DE"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4" name="Slide Image Placeholder 1"/>
          <p:cNvSpPr>
            <a:spLocks noGrp="1" noRot="1" noChangeAspect="1" noTextEdit="1"/>
          </p:cNvSpPr>
          <p:nvPr>
            <p:ph type="sldImg"/>
          </p:nvPr>
        </p:nvSpPr>
        <p:spPr bwMode="auto">
          <a:xfrm>
            <a:off x="1150938" y="692150"/>
            <a:ext cx="4556125" cy="3416300"/>
          </a:xfrm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54275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276" name="Slide Number Placeholder 3"/>
          <p:cNvSpPr>
            <a:spLocks noGrp="1"/>
          </p:cNvSpPr>
          <p:nvPr>
            <p:ph type="sldNum" sz="quarter" idx="5"/>
          </p:nvPr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fld id="{DBCF92B4-C39A-467F-A9CC-5899D9887A43}" type="slidenum">
              <a:rPr lang="en-US" smtClean="0">
                <a:solidFill>
                  <a:prstClr val="black"/>
                </a:solidFill>
                <a:latin typeface="Times New Roman" pitchFamily="18" charset="0"/>
              </a:rPr>
              <a:pPr/>
              <a:t>11</a:t>
            </a:fld>
            <a:endParaRPr lang="en-US">
              <a:solidFill>
                <a:prstClr val="black"/>
              </a:solidFill>
              <a:latin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45630520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6" name="Slide Image Placeholder 1"/>
          <p:cNvSpPr>
            <a:spLocks noGrp="1" noRot="1" noChangeAspect="1" noTextEdit="1"/>
          </p:cNvSpPr>
          <p:nvPr>
            <p:ph type="sldImg"/>
          </p:nvPr>
        </p:nvSpPr>
        <p:spPr bwMode="auto">
          <a:xfrm>
            <a:off x="1150938" y="692150"/>
            <a:ext cx="4556125" cy="3416300"/>
          </a:xfrm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72707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708" name="Slide Number Placeholder 3"/>
          <p:cNvSpPr>
            <a:spLocks noGrp="1"/>
          </p:cNvSpPr>
          <p:nvPr>
            <p:ph type="sldNum" sz="quarter" idx="5"/>
          </p:nvPr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fld id="{0F0C5674-DBA2-492E-B096-6B4B30334AA5}" type="slidenum">
              <a:rPr lang="en-US" smtClean="0">
                <a:solidFill>
                  <a:prstClr val="black"/>
                </a:solidFill>
                <a:latin typeface="Times New Roman" pitchFamily="18" charset="0"/>
              </a:rPr>
              <a:pPr/>
              <a:t>14</a:t>
            </a:fld>
            <a:endParaRPr lang="en-US">
              <a:solidFill>
                <a:prstClr val="black"/>
              </a:solidFill>
              <a:latin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0950389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165225" y="692150"/>
            <a:ext cx="4619625" cy="3463925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>
          <a:xfrm>
            <a:off x="695008" y="4387136"/>
            <a:ext cx="5714506" cy="4156234"/>
          </a:xfrm>
        </p:spPr>
        <p:txBody>
          <a:bodyPr>
            <a:normAutofit/>
          </a:bodyPr>
          <a:lstStyle/>
          <a:p>
            <a:pPr>
              <a:lnSpc>
                <a:spcPct val="90000"/>
              </a:lnSpc>
              <a:buFontTx/>
              <a:buNone/>
            </a:pPr>
            <a:r>
              <a:rPr lang="de-DE" altLang="en-US" sz="1400" dirty="0">
                <a:cs typeface="Arial" charset="0"/>
              </a:rPr>
              <a:t>Supply chain management really started in 1980s with PC innovation. </a:t>
            </a:r>
          </a:p>
          <a:p>
            <a:pPr>
              <a:lnSpc>
                <a:spcPct val="90000"/>
              </a:lnSpc>
              <a:buFontTx/>
              <a:buNone/>
            </a:pPr>
            <a:endParaRPr lang="de-DE" altLang="en-US" sz="1400" dirty="0">
              <a:cs typeface="Arial" charset="0"/>
            </a:endParaRPr>
          </a:p>
          <a:p>
            <a:pPr>
              <a:lnSpc>
                <a:spcPct val="90000"/>
              </a:lnSpc>
              <a:buFontTx/>
              <a:buNone/>
            </a:pPr>
            <a:r>
              <a:rPr lang="de-DE" altLang="en-US" sz="1400" dirty="0">
                <a:cs typeface="Arial" charset="0"/>
              </a:rPr>
              <a:t>It is the management of upstream &amp; downstream relationships </a:t>
            </a:r>
          </a:p>
          <a:p>
            <a:pPr marL="289036" indent="-289036">
              <a:lnSpc>
                <a:spcPct val="90000"/>
              </a:lnSpc>
              <a:buFontTx/>
              <a:buChar char="-"/>
            </a:pPr>
            <a:r>
              <a:rPr lang="de-DE" altLang="en-US" sz="1400" i="1" dirty="0">
                <a:cs typeface="Arial" charset="0"/>
              </a:rPr>
              <a:t>to deliver superior customer value</a:t>
            </a:r>
            <a:r>
              <a:rPr lang="de-DE" altLang="en-US" sz="1400" i="1" u="sng" dirty="0">
                <a:cs typeface="Arial" charset="0"/>
              </a:rPr>
              <a:t>,</a:t>
            </a:r>
            <a:endParaRPr lang="de-DE" altLang="en-US" sz="1400" i="1" dirty="0">
              <a:cs typeface="Arial" charset="0"/>
            </a:endParaRPr>
          </a:p>
          <a:p>
            <a:pPr marL="289036" indent="-289036">
              <a:lnSpc>
                <a:spcPct val="90000"/>
              </a:lnSpc>
              <a:buFontTx/>
              <a:buChar char="-"/>
            </a:pPr>
            <a:r>
              <a:rPr lang="en-US" sz="1400" dirty="0"/>
              <a:t>to maximize profitability across the entire supply chain while satisfying the end customers</a:t>
            </a:r>
          </a:p>
          <a:p>
            <a:pPr>
              <a:lnSpc>
                <a:spcPct val="90000"/>
              </a:lnSpc>
            </a:pPr>
            <a:endParaRPr lang="en-US" sz="1400" dirty="0"/>
          </a:p>
          <a:p>
            <a:pPr>
              <a:lnSpc>
                <a:spcPct val="90000"/>
              </a:lnSpc>
            </a:pPr>
            <a:r>
              <a:rPr lang="en-US" sz="1400" dirty="0"/>
              <a:t>It is a cross-functional activity, involving many functions, such as operations, marketing, and production and finance.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4DF0B94D-FB38-469B-B2F8-3264D623CB32}" type="slidenum">
              <a:rPr kumimoji="0" lang="de-DE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de-DE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66" name="Slide Image Placeholder 1"/>
          <p:cNvSpPr>
            <a:spLocks noGrp="1" noRot="1" noChangeAspect="1" noTextEdit="1"/>
          </p:cNvSpPr>
          <p:nvPr>
            <p:ph type="sldImg"/>
          </p:nvPr>
        </p:nvSpPr>
        <p:spPr bwMode="auto">
          <a:xfrm>
            <a:off x="1150938" y="692150"/>
            <a:ext cx="4556125" cy="3416300"/>
          </a:xfrm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62467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468" name="Slide Number Placeholder 3"/>
          <p:cNvSpPr>
            <a:spLocks noGrp="1"/>
          </p:cNvSpPr>
          <p:nvPr>
            <p:ph type="sldNum" sz="quarter" idx="5"/>
          </p:nvPr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fld id="{BEEC39B6-3961-4684-8B71-7682955D6581}" type="slidenum">
              <a:rPr lang="en-US" smtClean="0">
                <a:solidFill>
                  <a:prstClr val="black"/>
                </a:solidFill>
                <a:latin typeface="Times New Roman" pitchFamily="18" charset="0"/>
              </a:rPr>
              <a:pPr/>
              <a:t>18</a:t>
            </a:fld>
            <a:endParaRPr lang="en-US">
              <a:solidFill>
                <a:prstClr val="black"/>
              </a:solidFill>
              <a:latin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66917164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62" name="Slide Image Placeholder 1"/>
          <p:cNvSpPr>
            <a:spLocks noGrp="1" noRot="1" noChangeAspect="1" noTextEdit="1"/>
          </p:cNvSpPr>
          <p:nvPr>
            <p:ph type="sldImg"/>
          </p:nvPr>
        </p:nvSpPr>
        <p:spPr bwMode="auto">
          <a:xfrm>
            <a:off x="1150938" y="692150"/>
            <a:ext cx="4556125" cy="3416300"/>
          </a:xfrm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66563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6564" name="Slide Number Placeholder 3"/>
          <p:cNvSpPr>
            <a:spLocks noGrp="1"/>
          </p:cNvSpPr>
          <p:nvPr>
            <p:ph type="sldNum" sz="quarter" idx="5"/>
          </p:nvPr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fld id="{54BD2DEE-2F08-4725-8FD2-1D85BC8BFF57}" type="slidenum">
              <a:rPr lang="en-US" smtClean="0">
                <a:solidFill>
                  <a:prstClr val="black"/>
                </a:solidFill>
                <a:latin typeface="Times New Roman" pitchFamily="18" charset="0"/>
              </a:rPr>
              <a:pPr/>
              <a:t>19</a:t>
            </a:fld>
            <a:endParaRPr lang="en-US">
              <a:solidFill>
                <a:prstClr val="black"/>
              </a:solidFill>
              <a:latin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99751863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150938" y="692150"/>
            <a:ext cx="4556125" cy="34163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62306475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26" name="Slide Image Placeholder 1"/>
          <p:cNvSpPr>
            <a:spLocks noGrp="1" noRot="1" noChangeAspect="1" noTextEdit="1"/>
          </p:cNvSpPr>
          <p:nvPr>
            <p:ph type="sldImg"/>
          </p:nvPr>
        </p:nvSpPr>
        <p:spPr bwMode="auto">
          <a:xfrm>
            <a:off x="1150938" y="692150"/>
            <a:ext cx="4556125" cy="3416300"/>
          </a:xfrm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77827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sp>
        <p:nvSpPr>
          <p:cNvPr id="77828" name="Slide Number Placeholder 3"/>
          <p:cNvSpPr>
            <a:spLocks noGrp="1"/>
          </p:cNvSpPr>
          <p:nvPr>
            <p:ph type="sldNum" sz="quarter" idx="5"/>
          </p:nvPr>
        </p:nvSpPr>
        <p:spPr bwMode="auto">
          <a:xfrm>
            <a:off x="3884614" y="8685213"/>
            <a:ext cx="2971800" cy="457200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4FFCD773-9DC6-4CA4-AA1D-BF587586213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65056612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143000" y="685800"/>
            <a:ext cx="4572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DF0B94D-FB38-469B-B2F8-3264D623CB32}" type="slidenum">
              <a:rPr lang="de-DE" smtClean="0"/>
              <a:pPr>
                <a:defRPr/>
              </a:pPr>
              <a:t>23</a:t>
            </a:fld>
            <a:endParaRPr lang="de-DE"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143000" y="685800"/>
            <a:ext cx="4572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4DF0B94D-FB38-469B-B2F8-3264D623CB32}" type="slidenum">
              <a:rPr lang="de-DE" smtClean="0"/>
              <a:pPr>
                <a:defRPr/>
              </a:pPr>
              <a:t>24</a:t>
            </a:fld>
            <a:endParaRPr lang="de-DE"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Slide Image Placeholder 1"/>
          <p:cNvSpPr>
            <a:spLocks noGrp="1" noRot="1" noChangeAspect="1" noTextEdit="1"/>
          </p:cNvSpPr>
          <p:nvPr>
            <p:ph type="sldImg"/>
          </p:nvPr>
        </p:nvSpPr>
        <p:spPr bwMode="auto">
          <a:xfrm>
            <a:off x="1150938" y="692150"/>
            <a:ext cx="4556125" cy="3416300"/>
          </a:xfrm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63491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492" name="Slide Number Placeholder 3"/>
          <p:cNvSpPr>
            <a:spLocks noGrp="1"/>
          </p:cNvSpPr>
          <p:nvPr>
            <p:ph type="sldNum" sz="quarter" idx="5"/>
          </p:nvPr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fld id="{E0744EAF-004E-46BB-88AE-97C9D2CD9176}" type="slidenum">
              <a:rPr lang="en-US" smtClean="0">
                <a:solidFill>
                  <a:prstClr val="black"/>
                </a:solidFill>
                <a:latin typeface="Times New Roman" pitchFamily="18" charset="0"/>
              </a:rPr>
              <a:pPr/>
              <a:t>25</a:t>
            </a:fld>
            <a:endParaRPr lang="en-US">
              <a:solidFill>
                <a:prstClr val="black"/>
              </a:solidFill>
              <a:latin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97073399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14" name="Slide Image Placeholder 1"/>
          <p:cNvSpPr>
            <a:spLocks noGrp="1" noRot="1" noChangeAspect="1" noTextEdit="1"/>
          </p:cNvSpPr>
          <p:nvPr>
            <p:ph type="sldImg"/>
          </p:nvPr>
        </p:nvSpPr>
        <p:spPr bwMode="auto">
          <a:xfrm>
            <a:off x="1150938" y="692150"/>
            <a:ext cx="4556125" cy="3416300"/>
          </a:xfrm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64515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516" name="Slide Number Placeholder 3"/>
          <p:cNvSpPr>
            <a:spLocks noGrp="1"/>
          </p:cNvSpPr>
          <p:nvPr>
            <p:ph type="sldNum" sz="quarter" idx="5"/>
          </p:nvPr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fld id="{6BB1B599-74E1-4474-9CD0-BC3F311B3CAB}" type="slidenum">
              <a:rPr lang="en-US" smtClean="0">
                <a:solidFill>
                  <a:prstClr val="black"/>
                </a:solidFill>
                <a:latin typeface="Times New Roman" pitchFamily="18" charset="0"/>
              </a:rPr>
              <a:pPr/>
              <a:t>26</a:t>
            </a:fld>
            <a:endParaRPr lang="en-US">
              <a:solidFill>
                <a:prstClr val="black"/>
              </a:solidFill>
              <a:latin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56750373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Slide Image Placeholder 1"/>
          <p:cNvSpPr>
            <a:spLocks noGrp="1" noRot="1" noChangeAspect="1" noTextEdit="1"/>
          </p:cNvSpPr>
          <p:nvPr>
            <p:ph type="sldImg"/>
          </p:nvPr>
        </p:nvSpPr>
        <p:spPr bwMode="auto">
          <a:xfrm>
            <a:off x="1150938" y="692150"/>
            <a:ext cx="4556125" cy="3416300"/>
          </a:xfrm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65539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5540" name="Slide Number Placeholder 3"/>
          <p:cNvSpPr>
            <a:spLocks noGrp="1"/>
          </p:cNvSpPr>
          <p:nvPr>
            <p:ph type="sldNum" sz="quarter" idx="5"/>
          </p:nvPr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fld id="{6E1D20D1-0E1D-4E02-8413-009BB20E9F81}" type="slidenum">
              <a:rPr lang="en-US" smtClean="0">
                <a:solidFill>
                  <a:prstClr val="black"/>
                </a:solidFill>
                <a:latin typeface="Times New Roman" pitchFamily="18" charset="0"/>
              </a:rPr>
              <a:pPr/>
              <a:t>27</a:t>
            </a:fld>
            <a:endParaRPr lang="en-US">
              <a:solidFill>
                <a:prstClr val="black"/>
              </a:solidFill>
              <a:latin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63426769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30" name="Slide Image Placeholder 1"/>
          <p:cNvSpPr>
            <a:spLocks noGrp="1" noRot="1" noChangeAspect="1" noTextEdit="1"/>
          </p:cNvSpPr>
          <p:nvPr>
            <p:ph type="sldImg"/>
          </p:nvPr>
        </p:nvSpPr>
        <p:spPr bwMode="auto">
          <a:xfrm>
            <a:off x="1150938" y="692150"/>
            <a:ext cx="4556125" cy="3416300"/>
          </a:xfrm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73731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732" name="Slide Number Placeholder 3"/>
          <p:cNvSpPr>
            <a:spLocks noGrp="1"/>
          </p:cNvSpPr>
          <p:nvPr>
            <p:ph type="sldNum" sz="quarter" idx="5"/>
          </p:nvPr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fld id="{2A6376E0-8FB5-47A7-8273-D1211E438D42}" type="slidenum">
              <a:rPr lang="en-US" smtClean="0">
                <a:solidFill>
                  <a:prstClr val="black"/>
                </a:solidFill>
                <a:latin typeface="Times New Roman" pitchFamily="18" charset="0"/>
              </a:rPr>
              <a:pPr/>
              <a:t>28</a:t>
            </a:fld>
            <a:endParaRPr lang="en-US">
              <a:solidFill>
                <a:prstClr val="black"/>
              </a:solidFill>
              <a:latin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13134598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4" name="Slide Image Placeholder 1"/>
          <p:cNvSpPr>
            <a:spLocks noGrp="1" noRot="1" noChangeAspect="1" noTextEdit="1"/>
          </p:cNvSpPr>
          <p:nvPr>
            <p:ph type="sldImg"/>
          </p:nvPr>
        </p:nvSpPr>
        <p:spPr bwMode="auto">
          <a:xfrm>
            <a:off x="1150938" y="692150"/>
            <a:ext cx="4556125" cy="3416300"/>
          </a:xfrm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74755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756" name="Slide Number Placeholder 3"/>
          <p:cNvSpPr>
            <a:spLocks noGrp="1"/>
          </p:cNvSpPr>
          <p:nvPr>
            <p:ph type="sldNum" sz="quarter" idx="5"/>
          </p:nvPr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fld id="{DCDA8B7F-0FFB-4552-8A84-CEB44DE4A6B6}" type="slidenum">
              <a:rPr lang="en-US" smtClean="0">
                <a:solidFill>
                  <a:prstClr val="black"/>
                </a:solidFill>
                <a:latin typeface="Times New Roman" pitchFamily="18" charset="0"/>
              </a:rPr>
              <a:pPr/>
              <a:t>29</a:t>
            </a:fld>
            <a:endParaRPr lang="en-US">
              <a:solidFill>
                <a:prstClr val="black"/>
              </a:solidFill>
              <a:latin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79760919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86" name="Slide Image Placeholder 1"/>
          <p:cNvSpPr>
            <a:spLocks noGrp="1" noRot="1" noChangeAspect="1" noTextEdit="1"/>
          </p:cNvSpPr>
          <p:nvPr>
            <p:ph type="sldImg"/>
          </p:nvPr>
        </p:nvSpPr>
        <p:spPr bwMode="auto">
          <a:xfrm>
            <a:off x="1150938" y="692150"/>
            <a:ext cx="4556125" cy="3416300"/>
          </a:xfrm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67587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7588" name="Slide Number Placeholder 3"/>
          <p:cNvSpPr>
            <a:spLocks noGrp="1"/>
          </p:cNvSpPr>
          <p:nvPr>
            <p:ph type="sldNum" sz="quarter" idx="5"/>
          </p:nvPr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fld id="{4DC0A8BE-167C-4EA6-B78F-F3452B04A4B2}" type="slidenum">
              <a:rPr lang="en-US" smtClean="0">
                <a:solidFill>
                  <a:prstClr val="black"/>
                </a:solidFill>
                <a:latin typeface="Times New Roman" pitchFamily="18" charset="0"/>
              </a:rPr>
              <a:pPr/>
              <a:t>30</a:t>
            </a:fld>
            <a:endParaRPr lang="en-US">
              <a:solidFill>
                <a:prstClr val="black"/>
              </a:solidFill>
              <a:latin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930968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5.xml"/></Relationships>
</file>

<file path=ppt/slideLayouts/_rels/slideLayout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showMasterPhAnim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80" name="Picture 8" descr="C:\Users\andersonl\Desktop\Logistics title.jpg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1342"/>
            <a:ext cx="9144000" cy="68580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7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66725" y="620713"/>
            <a:ext cx="8208963" cy="1470025"/>
          </a:xfrm>
        </p:spPr>
        <p:txBody>
          <a:bodyPr/>
          <a:lstStyle>
            <a:lvl1pPr algn="ctr">
              <a:defRPr sz="4400" b="1"/>
            </a:lvl1pPr>
          </a:lstStyle>
          <a:p>
            <a:pPr lvl="0"/>
            <a:r>
              <a:rPr lang="en-US" noProof="0"/>
              <a:t>Click to edit Master title style</a:t>
            </a:r>
            <a:endParaRPr lang="en-GB" noProof="0"/>
          </a:p>
        </p:txBody>
      </p:sp>
      <p:sp>
        <p:nvSpPr>
          <p:cNvPr id="307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68313" y="2205038"/>
            <a:ext cx="8207375" cy="863600"/>
          </a:xfrm>
        </p:spPr>
        <p:txBody>
          <a:bodyPr/>
          <a:lstStyle>
            <a:lvl1pPr marL="0" indent="0" algn="ctr">
              <a:buFontTx/>
              <a:buNone/>
              <a:defRPr sz="3600"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GB" noProof="0"/>
          </a:p>
        </p:txBody>
      </p:sp>
      <p:sp>
        <p:nvSpPr>
          <p:cNvPr id="3078" name="Rectangle 6"/>
          <p:cNvSpPr>
            <a:spLocks noGrp="1" noChangeArrowheads="1"/>
          </p:cNvSpPr>
          <p:nvPr>
            <p:ph type="sldNum" sz="quarter" idx="4"/>
          </p:nvPr>
        </p:nvSpPr>
        <p:spPr/>
        <p:txBody>
          <a:bodyPr/>
          <a:lstStyle>
            <a:lvl1pPr>
              <a:defRPr/>
            </a:lvl1pPr>
          </a:lstStyle>
          <a:p>
            <a:fld id="{6A40BD37-EC3B-4379-8979-5453C3E89ED7}" type="slidenum">
              <a:rPr lang="en-GB"/>
              <a:pPr/>
              <a:t>‹#›</a:t>
            </a:fld>
            <a:endParaRPr lang="en-GB"/>
          </a:p>
        </p:txBody>
      </p:sp>
      <p:sp>
        <p:nvSpPr>
          <p:cNvPr id="2" name="Rectangle 1"/>
          <p:cNvSpPr/>
          <p:nvPr userDrawn="1"/>
        </p:nvSpPr>
        <p:spPr>
          <a:xfrm>
            <a:off x="0" y="6396335"/>
            <a:ext cx="3200400" cy="4154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sz="700" dirty="0">
                <a:solidFill>
                  <a:srgbClr val="FFFF00"/>
                </a:solidFill>
              </a:rPr>
              <a:t>This Logistics and Supply Chain Management (LSCM) Certification Program is based on the Modular Learning System on Supply Chain Management (MLS-SCM) of the International Trade Centre (ITC), Geneva, Switzerland.</a:t>
            </a:r>
          </a:p>
        </p:txBody>
      </p:sp>
      <p:pic>
        <p:nvPicPr>
          <p:cNvPr id="1028" name="Picture 4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33800" y="6396335"/>
            <a:ext cx="3313112" cy="3895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0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0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0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1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30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30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30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74" grpId="0"/>
      <p:bldP spid="3075" grpId="0" build="p">
        <p:tmplLst>
          <p:tmpl lvl="1">
            <p:tnLst>
              <p:par>
                <p:cTn presetID="47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07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1000"/>
                        <p:tgtEl>
                          <p:spTgt spid="3075"/>
                        </p:tgtEl>
                      </p:cBhvr>
                    </p:animEffect>
                    <p:anim calcmode="lin" valueType="num">
                      <p:cBhvr>
                        <p:cTn dur="1000" fill="hold"/>
                        <p:tgtEl>
                          <p:spTgt spid="307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>
                        <p:cTn dur="1000" fill="hold"/>
                        <p:tgtEl>
                          <p:spTgt spid="307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-.1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4"/>
          </p:nvPr>
        </p:nvSpPr>
        <p:spPr>
          <a:xfrm>
            <a:off x="7947025" y="6337300"/>
            <a:ext cx="1162050" cy="476250"/>
          </a:xfrm>
        </p:spPr>
        <p:txBody>
          <a:bodyPr/>
          <a:lstStyle>
            <a:lvl1pPr>
              <a:defRPr/>
            </a:lvl1pPr>
          </a:lstStyle>
          <a:p>
            <a:fld id="{6A40BD37-EC3B-4379-8979-5453C3E89ED7}" type="slidenum">
              <a:rPr lang="en-GB"/>
              <a:pPr/>
              <a:t>‹#›</a:t>
            </a:fld>
            <a:endParaRPr lang="en-GB"/>
          </a:p>
        </p:txBody>
      </p:sp>
      <p:sp>
        <p:nvSpPr>
          <p:cNvPr id="10" name="Rectangle 9"/>
          <p:cNvSpPr/>
          <p:nvPr userDrawn="1"/>
        </p:nvSpPr>
        <p:spPr>
          <a:xfrm>
            <a:off x="0" y="6396335"/>
            <a:ext cx="3200400" cy="4154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sz="700" dirty="0">
                <a:solidFill>
                  <a:srgbClr val="FFFF00"/>
                </a:solidFill>
              </a:rPr>
              <a:t>This Logistics and Supply Chain Management (LSCM) Certification Program is based on the Modular Learning System on Supply Chain Management (MLS-SCM) of the International Trade Centre (ITC), Geneva, Switzerland.</a:t>
            </a:r>
          </a:p>
        </p:txBody>
      </p:sp>
      <p:pic>
        <p:nvPicPr>
          <p:cNvPr id="11" name="Picture 4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33800" y="6396335"/>
            <a:ext cx="3313112" cy="3895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101930580"/>
      </p:ext>
    </p:extLst>
  </p:cSld>
  <p:clrMapOvr>
    <a:masterClrMapping/>
  </p:clrMapOvr>
  <p:transition>
    <p:fade/>
  </p:transition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4"/>
          </p:nvPr>
        </p:nvSpPr>
        <p:spPr>
          <a:xfrm>
            <a:off x="7947025" y="6337300"/>
            <a:ext cx="1162050" cy="476250"/>
          </a:xfrm>
        </p:spPr>
        <p:txBody>
          <a:bodyPr/>
          <a:lstStyle>
            <a:lvl1pPr>
              <a:defRPr/>
            </a:lvl1pPr>
          </a:lstStyle>
          <a:p>
            <a:fld id="{6A40BD37-EC3B-4379-8979-5453C3E89ED7}" type="slidenum">
              <a:rPr lang="en-GB"/>
              <a:pPr/>
              <a:t>‹#›</a:t>
            </a:fld>
            <a:endParaRPr lang="en-GB"/>
          </a:p>
        </p:txBody>
      </p:sp>
      <p:sp>
        <p:nvSpPr>
          <p:cNvPr id="10" name="Rectangle 9"/>
          <p:cNvSpPr/>
          <p:nvPr userDrawn="1"/>
        </p:nvSpPr>
        <p:spPr>
          <a:xfrm>
            <a:off x="0" y="6396335"/>
            <a:ext cx="3200400" cy="4154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sz="700" dirty="0">
                <a:solidFill>
                  <a:srgbClr val="FFFF00"/>
                </a:solidFill>
              </a:rPr>
              <a:t>This Logistics and Supply Chain Management (LSCM) Certification Program is based on the Modular Learning System on Supply Chain Management (MLS-SCM) of the International Trade Centre (ITC), Geneva, Switzerland.</a:t>
            </a:r>
          </a:p>
        </p:txBody>
      </p:sp>
      <p:pic>
        <p:nvPicPr>
          <p:cNvPr id="11" name="Picture 4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33800" y="6396335"/>
            <a:ext cx="3313112" cy="3895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2969144191"/>
      </p:ext>
    </p:extLst>
  </p:cSld>
  <p:clrMapOvr>
    <a:masterClrMapping/>
  </p:clrMapOvr>
  <p:transition>
    <p:fade/>
  </p:transition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73025" y="836613"/>
            <a:ext cx="4441825" cy="528955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67250" y="836613"/>
            <a:ext cx="4441825" cy="528955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0" name="Rectangle 6"/>
          <p:cNvSpPr>
            <a:spLocks noGrp="1" noChangeArrowheads="1"/>
          </p:cNvSpPr>
          <p:nvPr>
            <p:ph type="sldNum" sz="quarter" idx="4"/>
          </p:nvPr>
        </p:nvSpPr>
        <p:spPr>
          <a:xfrm>
            <a:off x="7947025" y="6337300"/>
            <a:ext cx="1162050" cy="476250"/>
          </a:xfrm>
        </p:spPr>
        <p:txBody>
          <a:bodyPr/>
          <a:lstStyle>
            <a:lvl1pPr>
              <a:defRPr/>
            </a:lvl1pPr>
          </a:lstStyle>
          <a:p>
            <a:fld id="{6A40BD37-EC3B-4379-8979-5453C3E89ED7}" type="slidenum">
              <a:rPr lang="en-GB"/>
              <a:pPr/>
              <a:t>‹#›</a:t>
            </a:fld>
            <a:endParaRPr lang="en-GB"/>
          </a:p>
        </p:txBody>
      </p:sp>
      <p:sp>
        <p:nvSpPr>
          <p:cNvPr id="11" name="Rectangle 10"/>
          <p:cNvSpPr/>
          <p:nvPr userDrawn="1"/>
        </p:nvSpPr>
        <p:spPr>
          <a:xfrm>
            <a:off x="0" y="6396335"/>
            <a:ext cx="3200400" cy="4154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sz="700" dirty="0">
                <a:solidFill>
                  <a:srgbClr val="FFFF00"/>
                </a:solidFill>
              </a:rPr>
              <a:t>This Logistics and Supply Chain Management (LSCM) Certification Program is based on the Modular Learning System on Supply Chain Management (MLS-SCM) of the International Trade Centre (ITC), Geneva, Switzerland.</a:t>
            </a:r>
          </a:p>
        </p:txBody>
      </p:sp>
      <p:pic>
        <p:nvPicPr>
          <p:cNvPr id="12" name="Picture 4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33800" y="6396335"/>
            <a:ext cx="3313112" cy="3895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975311070"/>
      </p:ext>
    </p:extLst>
  </p:cSld>
  <p:clrMapOvr>
    <a:masterClrMapping/>
  </p:clrMapOvr>
  <p:transition>
    <p:fade/>
  </p:transition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2" name="Rectangle 6"/>
          <p:cNvSpPr>
            <a:spLocks noGrp="1" noChangeArrowheads="1"/>
          </p:cNvSpPr>
          <p:nvPr>
            <p:ph type="sldNum" sz="quarter" idx="10"/>
          </p:nvPr>
        </p:nvSpPr>
        <p:spPr>
          <a:xfrm>
            <a:off x="7947025" y="6337300"/>
            <a:ext cx="1162050" cy="476250"/>
          </a:xfrm>
        </p:spPr>
        <p:txBody>
          <a:bodyPr/>
          <a:lstStyle>
            <a:lvl1pPr>
              <a:defRPr/>
            </a:lvl1pPr>
          </a:lstStyle>
          <a:p>
            <a:fld id="{6A40BD37-EC3B-4379-8979-5453C3E89ED7}" type="slidenum">
              <a:rPr lang="en-GB"/>
              <a:pPr/>
              <a:t>‹#›</a:t>
            </a:fld>
            <a:endParaRPr lang="en-GB"/>
          </a:p>
        </p:txBody>
      </p:sp>
      <p:sp>
        <p:nvSpPr>
          <p:cNvPr id="13" name="Rectangle 12"/>
          <p:cNvSpPr/>
          <p:nvPr userDrawn="1"/>
        </p:nvSpPr>
        <p:spPr>
          <a:xfrm>
            <a:off x="0" y="6396335"/>
            <a:ext cx="3200400" cy="4154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sz="700" dirty="0">
                <a:solidFill>
                  <a:srgbClr val="FFFF00"/>
                </a:solidFill>
              </a:rPr>
              <a:t>This Logistics and Supply Chain Management (LSCM) Certification Program is based on the Modular Learning System on Supply Chain Management (MLS-SCM) of the International Trade Centre (ITC), Geneva, Switzerland.</a:t>
            </a:r>
          </a:p>
        </p:txBody>
      </p:sp>
      <p:pic>
        <p:nvPicPr>
          <p:cNvPr id="14" name="Picture 4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33800" y="6396335"/>
            <a:ext cx="3313112" cy="3895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54378221"/>
      </p:ext>
    </p:extLst>
  </p:cSld>
  <p:clrMapOvr>
    <a:masterClrMapping/>
  </p:clrMapOvr>
  <p:transition>
    <p:fade/>
  </p:transition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8" name="Rectangle 6"/>
          <p:cNvSpPr>
            <a:spLocks noGrp="1" noChangeArrowheads="1"/>
          </p:cNvSpPr>
          <p:nvPr>
            <p:ph type="sldNum" sz="quarter" idx="4"/>
          </p:nvPr>
        </p:nvSpPr>
        <p:spPr>
          <a:xfrm>
            <a:off x="7947025" y="6337300"/>
            <a:ext cx="1162050" cy="476250"/>
          </a:xfrm>
        </p:spPr>
        <p:txBody>
          <a:bodyPr/>
          <a:lstStyle>
            <a:lvl1pPr>
              <a:defRPr/>
            </a:lvl1pPr>
          </a:lstStyle>
          <a:p>
            <a:fld id="{6A40BD37-EC3B-4379-8979-5453C3E89ED7}" type="slidenum">
              <a:rPr lang="en-GB"/>
              <a:pPr/>
              <a:t>‹#›</a:t>
            </a:fld>
            <a:endParaRPr lang="en-GB"/>
          </a:p>
        </p:txBody>
      </p:sp>
      <p:sp>
        <p:nvSpPr>
          <p:cNvPr id="9" name="Rectangle 8"/>
          <p:cNvSpPr/>
          <p:nvPr userDrawn="1"/>
        </p:nvSpPr>
        <p:spPr>
          <a:xfrm>
            <a:off x="0" y="6396335"/>
            <a:ext cx="3200400" cy="4154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sz="700" dirty="0">
                <a:solidFill>
                  <a:srgbClr val="FFFF00"/>
                </a:solidFill>
              </a:rPr>
              <a:t>This Logistics and Supply Chain Management (LSCM) Certification Program is based on the Modular Learning System on Supply Chain Management (MLS-SCM) of the International Trade Centre (ITC), Geneva, Switzerland.</a:t>
            </a:r>
          </a:p>
        </p:txBody>
      </p:sp>
      <p:pic>
        <p:nvPicPr>
          <p:cNvPr id="10" name="Picture 4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33800" y="6396335"/>
            <a:ext cx="3313112" cy="3895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1103937368"/>
      </p:ext>
    </p:extLst>
  </p:cSld>
  <p:clrMapOvr>
    <a:masterClrMapping/>
  </p:clrMapOvr>
  <p:transition>
    <p:fade/>
  </p:transition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>
            <a:spLocks noGrp="1" noChangeArrowheads="1"/>
          </p:cNvSpPr>
          <p:nvPr>
            <p:ph type="sldNum" sz="quarter" idx="4"/>
          </p:nvPr>
        </p:nvSpPr>
        <p:spPr>
          <a:xfrm>
            <a:off x="7947025" y="6337300"/>
            <a:ext cx="1162050" cy="476250"/>
          </a:xfrm>
        </p:spPr>
        <p:txBody>
          <a:bodyPr/>
          <a:lstStyle>
            <a:lvl1pPr>
              <a:defRPr/>
            </a:lvl1pPr>
          </a:lstStyle>
          <a:p>
            <a:fld id="{6A40BD37-EC3B-4379-8979-5453C3E89ED7}" type="slidenum">
              <a:rPr lang="en-GB"/>
              <a:pPr/>
              <a:t>‹#›</a:t>
            </a:fld>
            <a:endParaRPr lang="en-GB"/>
          </a:p>
        </p:txBody>
      </p:sp>
      <p:sp>
        <p:nvSpPr>
          <p:cNvPr id="8" name="Rectangle 7"/>
          <p:cNvSpPr/>
          <p:nvPr userDrawn="1"/>
        </p:nvSpPr>
        <p:spPr>
          <a:xfrm>
            <a:off x="0" y="6396335"/>
            <a:ext cx="3200400" cy="4154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sz="700" dirty="0">
                <a:solidFill>
                  <a:srgbClr val="FFFF00"/>
                </a:solidFill>
              </a:rPr>
              <a:t>This Logistics and Supply Chain Management (LSCM) Certification Program is based on the Modular Learning System on Supply Chain Management (MLS-SCM) of the International Trade Centre (ITC), Geneva, Switzerland.</a:t>
            </a:r>
          </a:p>
        </p:txBody>
      </p:sp>
      <p:pic>
        <p:nvPicPr>
          <p:cNvPr id="9" name="Picture 4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33800" y="6396335"/>
            <a:ext cx="3313112" cy="3895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2282206291"/>
      </p:ext>
    </p:extLst>
  </p:cSld>
  <p:clrMapOvr>
    <a:masterClrMapping/>
  </p:clrMapOvr>
  <p:transition>
    <p:fade/>
  </p:transition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Rectangle 6"/>
          <p:cNvSpPr>
            <a:spLocks noGrp="1" noChangeArrowheads="1"/>
          </p:cNvSpPr>
          <p:nvPr>
            <p:ph type="sldNum" sz="quarter" idx="4"/>
          </p:nvPr>
        </p:nvSpPr>
        <p:spPr>
          <a:xfrm>
            <a:off x="7947025" y="6337300"/>
            <a:ext cx="1162050" cy="476250"/>
          </a:xfrm>
        </p:spPr>
        <p:txBody>
          <a:bodyPr/>
          <a:lstStyle>
            <a:lvl1pPr>
              <a:defRPr/>
            </a:lvl1pPr>
          </a:lstStyle>
          <a:p>
            <a:fld id="{6A40BD37-EC3B-4379-8979-5453C3E89ED7}" type="slidenum">
              <a:rPr lang="en-GB"/>
              <a:pPr/>
              <a:t>‹#›</a:t>
            </a:fld>
            <a:endParaRPr lang="en-GB"/>
          </a:p>
        </p:txBody>
      </p:sp>
      <p:sp>
        <p:nvSpPr>
          <p:cNvPr id="11" name="Rectangle 10"/>
          <p:cNvSpPr/>
          <p:nvPr userDrawn="1"/>
        </p:nvSpPr>
        <p:spPr>
          <a:xfrm>
            <a:off x="0" y="6396335"/>
            <a:ext cx="3200400" cy="4154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sz="700" dirty="0">
                <a:solidFill>
                  <a:srgbClr val="FFFF00"/>
                </a:solidFill>
              </a:rPr>
              <a:t>This Logistics and Supply Chain Management (LSCM) Certification Program is based on the Modular Learning System on Supply Chain Management (MLS-SCM) of the International Trade Centre (ITC), Geneva, Switzerland.</a:t>
            </a:r>
          </a:p>
        </p:txBody>
      </p:sp>
      <p:pic>
        <p:nvPicPr>
          <p:cNvPr id="12" name="Picture 4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33800" y="6396335"/>
            <a:ext cx="3313112" cy="3895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433448914"/>
      </p:ext>
    </p:extLst>
  </p:cSld>
  <p:clrMapOvr>
    <a:masterClrMapping/>
  </p:clrMapOvr>
  <p:transition>
    <p:fade/>
  </p:transition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3" name="Rectangle 6"/>
          <p:cNvSpPr>
            <a:spLocks noGrp="1" noChangeArrowheads="1"/>
          </p:cNvSpPr>
          <p:nvPr>
            <p:ph type="sldNum" sz="quarter" idx="4"/>
          </p:nvPr>
        </p:nvSpPr>
        <p:spPr>
          <a:xfrm>
            <a:off x="7947025" y="6337300"/>
            <a:ext cx="1162050" cy="476250"/>
          </a:xfrm>
        </p:spPr>
        <p:txBody>
          <a:bodyPr/>
          <a:lstStyle>
            <a:lvl1pPr>
              <a:defRPr/>
            </a:lvl1pPr>
          </a:lstStyle>
          <a:p>
            <a:fld id="{6A40BD37-EC3B-4379-8979-5453C3E89ED7}" type="slidenum">
              <a:rPr lang="en-GB"/>
              <a:pPr/>
              <a:t>‹#›</a:t>
            </a:fld>
            <a:endParaRPr lang="en-GB"/>
          </a:p>
        </p:txBody>
      </p:sp>
      <p:sp>
        <p:nvSpPr>
          <p:cNvPr id="14" name="Rectangle 13"/>
          <p:cNvSpPr/>
          <p:nvPr userDrawn="1"/>
        </p:nvSpPr>
        <p:spPr>
          <a:xfrm>
            <a:off x="0" y="6396335"/>
            <a:ext cx="3200400" cy="4154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sz="700" dirty="0">
                <a:solidFill>
                  <a:srgbClr val="FFFF00"/>
                </a:solidFill>
              </a:rPr>
              <a:t>This Logistics and Supply Chain Management (LSCM) Certification Program is based on the Modular Learning System on Supply Chain Management (MLS-SCM) of the International Trade Centre (ITC), Geneva, Switzerland.</a:t>
            </a:r>
          </a:p>
        </p:txBody>
      </p:sp>
      <p:pic>
        <p:nvPicPr>
          <p:cNvPr id="15" name="Picture 4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33800" y="6396335"/>
            <a:ext cx="3313112" cy="3895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412303292"/>
      </p:ext>
    </p:extLst>
  </p:cSld>
  <p:clrMapOvr>
    <a:masterClrMapping/>
  </p:clrMapOvr>
  <p:transition>
    <p:fade/>
  </p:transition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el und 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Inhaltsplatzhalter 2"/>
          <p:cNvSpPr>
            <a:spLocks noGrp="1"/>
          </p:cNvSpPr>
          <p:nvPr>
            <p:ph idx="1"/>
          </p:nvPr>
        </p:nvSpPr>
        <p:spPr>
          <a:xfrm>
            <a:off x="457200" y="836652"/>
            <a:ext cx="8229600" cy="5113337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</a:lstStyle>
          <a:p>
            <a:pPr lvl="0"/>
            <a:r>
              <a:rPr lang="de-DE"/>
              <a:t>Textmasterformate durch Klicken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de-DE" dirty="0"/>
          </a:p>
        </p:txBody>
      </p:sp>
      <p:sp>
        <p:nvSpPr>
          <p:cNvPr id="4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200762" y="182563"/>
            <a:ext cx="7044104" cy="6477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lvl="0"/>
            <a:r>
              <a:rPr lang="de-DE"/>
              <a:t>Titelmasterformat durch Klicken bearbeiten</a:t>
            </a: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4"/>
          </p:nvPr>
        </p:nvSpPr>
        <p:spPr>
          <a:xfrm>
            <a:off x="7947025" y="6337300"/>
            <a:ext cx="1162050" cy="476250"/>
          </a:xfrm>
        </p:spPr>
        <p:txBody>
          <a:bodyPr/>
          <a:lstStyle>
            <a:lvl1pPr>
              <a:defRPr/>
            </a:lvl1pPr>
          </a:lstStyle>
          <a:p>
            <a:fld id="{6A40BD37-EC3B-4379-8979-5453C3E89ED7}" type="slidenum">
              <a:rPr lang="en-GB"/>
              <a:pPr/>
              <a:t>‹#›</a:t>
            </a:fld>
            <a:endParaRPr lang="en-GB"/>
          </a:p>
        </p:txBody>
      </p:sp>
      <p:sp>
        <p:nvSpPr>
          <p:cNvPr id="10" name="Rectangle 9"/>
          <p:cNvSpPr/>
          <p:nvPr userDrawn="1"/>
        </p:nvSpPr>
        <p:spPr>
          <a:xfrm>
            <a:off x="0" y="6396335"/>
            <a:ext cx="3200400" cy="4154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sz="700" dirty="0">
                <a:solidFill>
                  <a:srgbClr val="FFFF00"/>
                </a:solidFill>
              </a:rPr>
              <a:t>This Logistics and Supply Chain Management (LSCM) Certification Program is based on the Modular Learning System on Supply Chain Management (MLS-SCM) of the International Trade Centre (ITC), Geneva, Switzerland.</a:t>
            </a:r>
          </a:p>
        </p:txBody>
      </p:sp>
      <p:pic>
        <p:nvPicPr>
          <p:cNvPr id="11" name="Picture 4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33800" y="6396335"/>
            <a:ext cx="3313112" cy="3895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325661391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416682390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83328709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  <a:prstGeom prst="rect">
            <a:avLst/>
          </a:prstGeo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151701713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553885832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841460477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828552390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05067548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  <a:prstGeom prst="rect">
            <a:avLst/>
          </a:prstGeo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946063742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  <a:prstGeom prst="rect">
            <a:avLst/>
          </a:prstGeo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GB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413734557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03633437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  <a:prstGeom prst="rect">
            <a:avLst/>
          </a:prstGeo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846661249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00012824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137517518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Title, Text,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457200" y="1600200"/>
            <a:ext cx="4038600" cy="4525963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873126228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enutzerdefinierte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Titelmasterformat durch Klicken bearbeiten</a:t>
            </a:r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C0EF68-C913-424B-839B-3240E1938AD1}" type="slidenum">
              <a:rPr lang="de-DE" smtClean="0">
                <a:solidFill>
                  <a:srgbClr val="000000">
                    <a:tint val="75000"/>
                  </a:srgbClr>
                </a:solidFill>
              </a:rPr>
              <a:pPr/>
              <a:t>‹#›</a:t>
            </a:fld>
            <a:endParaRPr lang="de-DE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DE" dirty="0">
                <a:solidFill>
                  <a:srgbClr val="000000">
                    <a:tint val="75000"/>
                  </a:srgbClr>
                </a:solidFill>
              </a:rPr>
              <a:t>Dr Denny J.Cho</a:t>
            </a:r>
          </a:p>
        </p:txBody>
      </p:sp>
    </p:spTree>
    <p:extLst>
      <p:ext uri="{BB962C8B-B14F-4D97-AF65-F5344CB8AC3E}">
        <p14:creationId xmlns:p14="http://schemas.microsoft.com/office/powerpoint/2010/main" val="207869298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elfoli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C0EF68-C913-424B-839B-3240E1938AD1}" type="slidenum">
              <a:rPr lang="de-DE" smtClean="0">
                <a:solidFill>
                  <a:srgbClr val="000000">
                    <a:tint val="75000"/>
                  </a:srgbClr>
                </a:solidFill>
              </a:rPr>
              <a:pPr/>
              <a:t>‹#›</a:t>
            </a:fld>
            <a:endParaRPr lang="de-DE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7084253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Abschnitts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722435" y="4406965"/>
            <a:ext cx="7772400" cy="1362075"/>
          </a:xfrm>
          <a:prstGeom prst="rect">
            <a:avLst/>
          </a:prstGeo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de-DE"/>
              <a:t>Titelmasterformat durch Klicken bearbeiten</a:t>
            </a:r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722435" y="2906716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de-DE"/>
              <a:t>Textmasterformate durch Klicken bearbeiten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C0EF68-C913-424B-839B-3240E1938AD1}" type="slidenum">
              <a:rPr lang="de-DE" smtClean="0">
                <a:solidFill>
                  <a:srgbClr val="000000">
                    <a:tint val="75000"/>
                  </a:srgbClr>
                </a:solidFill>
              </a:rPr>
              <a:pPr/>
              <a:t>‹#›</a:t>
            </a:fld>
            <a:endParaRPr lang="de-DE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DE" dirty="0">
                <a:solidFill>
                  <a:srgbClr val="000000">
                    <a:tint val="75000"/>
                  </a:srgbClr>
                </a:solidFill>
              </a:rPr>
              <a:t>Dr Denny J.Cho</a:t>
            </a:r>
          </a:p>
        </p:txBody>
      </p:sp>
    </p:spTree>
    <p:extLst>
      <p:ext uri="{BB962C8B-B14F-4D97-AF65-F5344CB8AC3E}">
        <p14:creationId xmlns:p14="http://schemas.microsoft.com/office/powerpoint/2010/main" val="1523750253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und 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Inhaltsplatzhalter 2"/>
          <p:cNvSpPr>
            <a:spLocks noGrp="1"/>
          </p:cNvSpPr>
          <p:nvPr>
            <p:ph idx="1"/>
          </p:nvPr>
        </p:nvSpPr>
        <p:spPr>
          <a:xfrm>
            <a:off x="457200" y="836652"/>
            <a:ext cx="8229600" cy="5113337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</a:lstStyle>
          <a:p>
            <a:pPr lvl="0"/>
            <a:r>
              <a:rPr lang="de-DE"/>
              <a:t>Textmasterformate durch Klicken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de-DE" dirty="0"/>
          </a:p>
        </p:txBody>
      </p:sp>
      <p:sp>
        <p:nvSpPr>
          <p:cNvPr id="4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200762" y="182563"/>
            <a:ext cx="7044104" cy="6477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lvl="0"/>
            <a:r>
              <a:rPr lang="de-DE"/>
              <a:t>Titelmasterformat durch Klicken bearbeiten</a:t>
            </a: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C0EF68-C913-424B-839B-3240E1938AD1}" type="slidenum">
              <a:rPr lang="de-DE" smtClean="0">
                <a:solidFill>
                  <a:srgbClr val="000000">
                    <a:tint val="75000"/>
                  </a:srgbClr>
                </a:solidFill>
              </a:rPr>
              <a:pPr/>
              <a:t>‹#›</a:t>
            </a:fld>
            <a:endParaRPr lang="de-DE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DE" dirty="0">
                <a:solidFill>
                  <a:srgbClr val="000000">
                    <a:tint val="75000"/>
                  </a:srgbClr>
                </a:solidFill>
              </a:rPr>
              <a:t>Dr Denny J.Cho</a:t>
            </a:r>
          </a:p>
        </p:txBody>
      </p:sp>
    </p:spTree>
    <p:extLst>
      <p:ext uri="{BB962C8B-B14F-4D97-AF65-F5344CB8AC3E}">
        <p14:creationId xmlns:p14="http://schemas.microsoft.com/office/powerpoint/2010/main" val="1761430247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Benutzerdefinierte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Titelmasterformat durch Klicken bearbeiten</a:t>
            </a:r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C0EF68-C913-424B-839B-3240E1938AD1}" type="slidenum">
              <a:rPr lang="de-DE" smtClean="0">
                <a:solidFill>
                  <a:srgbClr val="000000">
                    <a:tint val="75000"/>
                  </a:srgbClr>
                </a:solidFill>
              </a:rPr>
              <a:pPr/>
              <a:t>‹#›</a:t>
            </a:fld>
            <a:endParaRPr lang="de-DE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DE" dirty="0">
                <a:solidFill>
                  <a:srgbClr val="000000">
                    <a:tint val="75000"/>
                  </a:srgbClr>
                </a:solidFill>
              </a:rPr>
              <a:t>Dr Denny J.Cho</a:t>
            </a:r>
          </a:p>
        </p:txBody>
      </p:sp>
    </p:spTree>
    <p:extLst>
      <p:ext uri="{BB962C8B-B14F-4D97-AF65-F5344CB8AC3E}">
        <p14:creationId xmlns:p14="http://schemas.microsoft.com/office/powerpoint/2010/main" val="1579173133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wei Inhal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Inhaltsplatzhalter 2"/>
          <p:cNvSpPr>
            <a:spLocks noGrp="1"/>
          </p:cNvSpPr>
          <p:nvPr>
            <p:ph sz="half" idx="1"/>
          </p:nvPr>
        </p:nvSpPr>
        <p:spPr>
          <a:xfrm>
            <a:off x="457205" y="836680"/>
            <a:ext cx="4044462" cy="5113337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de-DE"/>
              <a:t>Textmasterformate durch Klicken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de-DE" dirty="0"/>
          </a:p>
        </p:txBody>
      </p:sp>
      <p:sp>
        <p:nvSpPr>
          <p:cNvPr id="4" name="Inhaltsplatzhalter 3"/>
          <p:cNvSpPr>
            <a:spLocks noGrp="1"/>
          </p:cNvSpPr>
          <p:nvPr>
            <p:ph sz="half" idx="2"/>
          </p:nvPr>
        </p:nvSpPr>
        <p:spPr>
          <a:xfrm>
            <a:off x="4642340" y="836680"/>
            <a:ext cx="4044462" cy="5113337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de-DE"/>
              <a:t>Textmasterformate durch Klicken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de-DE" dirty="0"/>
          </a:p>
        </p:txBody>
      </p:sp>
      <p:sp>
        <p:nvSpPr>
          <p:cNvPr id="5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200762" y="182563"/>
            <a:ext cx="7044104" cy="6477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lvl="0"/>
            <a:r>
              <a:rPr lang="de-DE"/>
              <a:t>Titelmasterformat durch Klicken bearbeiten</a:t>
            </a:r>
            <a:endParaRPr lang="de-DE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C0EF68-C913-424B-839B-3240E1938AD1}" type="slidenum">
              <a:rPr lang="de-DE" smtClean="0">
                <a:solidFill>
                  <a:srgbClr val="000000">
                    <a:tint val="75000"/>
                  </a:srgbClr>
                </a:solidFill>
              </a:rPr>
              <a:pPr/>
              <a:t>‹#›</a:t>
            </a:fld>
            <a:endParaRPr lang="de-DE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DE" dirty="0">
                <a:solidFill>
                  <a:srgbClr val="000000">
                    <a:tint val="75000"/>
                  </a:srgbClr>
                </a:solidFill>
              </a:rPr>
              <a:t>Dr Denny J.Cho</a:t>
            </a:r>
          </a:p>
        </p:txBody>
      </p:sp>
    </p:spTree>
    <p:extLst>
      <p:ext uri="{BB962C8B-B14F-4D97-AF65-F5344CB8AC3E}">
        <p14:creationId xmlns:p14="http://schemas.microsoft.com/office/powerpoint/2010/main" val="501885050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ergleic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457202" y="1060113"/>
            <a:ext cx="4040065" cy="639762"/>
          </a:xfrm>
          <a:prstGeom prst="rect">
            <a:avLst/>
          </a:prstGeom>
          <a:solidFill>
            <a:srgbClr val="455695"/>
          </a:solidFill>
        </p:spPr>
        <p:txBody>
          <a:bodyPr anchor="b"/>
          <a:lstStyle>
            <a:lvl1pPr marL="0" indent="0">
              <a:buNone/>
              <a:defRPr sz="2000" b="1">
                <a:solidFill>
                  <a:srgbClr val="FFFFFF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e-DE"/>
              <a:t>Textmasterformate durch Klicken bearbeiten</a:t>
            </a:r>
          </a:p>
        </p:txBody>
      </p:sp>
      <p:sp>
        <p:nvSpPr>
          <p:cNvPr id="4" name="Inhaltsplatzhalter 3"/>
          <p:cNvSpPr>
            <a:spLocks noGrp="1"/>
          </p:cNvSpPr>
          <p:nvPr>
            <p:ph sz="half" idx="2"/>
          </p:nvPr>
        </p:nvSpPr>
        <p:spPr>
          <a:xfrm>
            <a:off x="457202" y="1793176"/>
            <a:ext cx="4040065" cy="4273612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de-DE"/>
              <a:t>Textmasterformate durch Klicken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de-DE" dirty="0"/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3"/>
          </p:nvPr>
        </p:nvSpPr>
        <p:spPr>
          <a:xfrm>
            <a:off x="4645294" y="1060113"/>
            <a:ext cx="4041531" cy="639762"/>
          </a:xfrm>
          <a:prstGeom prst="rect">
            <a:avLst/>
          </a:prstGeom>
          <a:solidFill>
            <a:srgbClr val="455695"/>
          </a:solidFill>
        </p:spPr>
        <p:txBody>
          <a:bodyPr anchor="b"/>
          <a:lstStyle>
            <a:lvl1pPr marL="0" indent="0">
              <a:buNone/>
              <a:defRPr sz="2000" b="1">
                <a:solidFill>
                  <a:srgbClr val="FFFFFF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e-DE"/>
              <a:t>Textmasterformate durch Klicken bearbeiten</a:t>
            </a:r>
          </a:p>
        </p:txBody>
      </p:sp>
      <p:sp>
        <p:nvSpPr>
          <p:cNvPr id="6" name="Inhaltsplatzhalter 5"/>
          <p:cNvSpPr>
            <a:spLocks noGrp="1"/>
          </p:cNvSpPr>
          <p:nvPr>
            <p:ph sz="quarter" idx="4"/>
          </p:nvPr>
        </p:nvSpPr>
        <p:spPr>
          <a:xfrm>
            <a:off x="4645294" y="1793176"/>
            <a:ext cx="4041531" cy="4273612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de-DE"/>
              <a:t>Textmasterformate durch Klicken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de-DE" dirty="0"/>
          </a:p>
        </p:txBody>
      </p:sp>
      <p:sp>
        <p:nvSpPr>
          <p:cNvPr id="7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200762" y="182563"/>
            <a:ext cx="7044104" cy="6477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lvl="0"/>
            <a:r>
              <a:rPr lang="de-DE"/>
              <a:t>Titelmasterformat durch Klicken bearbeiten</a:t>
            </a:r>
            <a:endParaRPr lang="de-DE" dirty="0"/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C0EF68-C913-424B-839B-3240E1938AD1}" type="slidenum">
              <a:rPr lang="de-DE" smtClean="0">
                <a:solidFill>
                  <a:srgbClr val="000000">
                    <a:tint val="75000"/>
                  </a:srgbClr>
                </a:solidFill>
              </a:rPr>
              <a:pPr/>
              <a:t>‹#›</a:t>
            </a:fld>
            <a:endParaRPr lang="de-DE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DE" dirty="0">
                <a:solidFill>
                  <a:srgbClr val="000000">
                    <a:tint val="75000"/>
                  </a:srgbClr>
                </a:solidFill>
              </a:rPr>
              <a:t>Dr Denny J.Cho</a:t>
            </a:r>
          </a:p>
        </p:txBody>
      </p:sp>
    </p:spTree>
    <p:extLst>
      <p:ext uri="{BB962C8B-B14F-4D97-AF65-F5344CB8AC3E}">
        <p14:creationId xmlns:p14="http://schemas.microsoft.com/office/powerpoint/2010/main" val="462682599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 noChangeArrowheads="1"/>
          </p:cNvSpPr>
          <p:nvPr>
            <p:ph type="title"/>
          </p:nvPr>
        </p:nvSpPr>
        <p:spPr bwMode="auto">
          <a:xfrm>
            <a:off x="200762" y="182563"/>
            <a:ext cx="7044104" cy="6477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lvl="0"/>
            <a:r>
              <a:rPr lang="de-DE"/>
              <a:t>Titelmasterformat durch Klicken bearbeiten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C0EF68-C913-424B-839B-3240E1938AD1}" type="slidenum">
              <a:rPr lang="de-DE" smtClean="0">
                <a:solidFill>
                  <a:srgbClr val="000000">
                    <a:tint val="75000"/>
                  </a:srgbClr>
                </a:solidFill>
              </a:rPr>
              <a:pPr/>
              <a:t>‹#›</a:t>
            </a:fld>
            <a:endParaRPr lang="de-DE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DE" dirty="0">
                <a:solidFill>
                  <a:srgbClr val="000000">
                    <a:tint val="75000"/>
                  </a:srgbClr>
                </a:solidFill>
              </a:rPr>
              <a:t>Dr Denny J.Cho</a:t>
            </a:r>
          </a:p>
        </p:txBody>
      </p:sp>
    </p:spTree>
    <p:extLst>
      <p:ext uri="{BB962C8B-B14F-4D97-AF65-F5344CB8AC3E}">
        <p14:creationId xmlns:p14="http://schemas.microsoft.com/office/powerpoint/2010/main" val="517324167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Bild mit 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1792175" y="4800600"/>
            <a:ext cx="5486400" cy="566738"/>
          </a:xfrm>
          <a:prstGeom prst="rect">
            <a:avLst/>
          </a:prstGeo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de-DE"/>
              <a:t>Titelmasterformat durch Klicken bearbeiten</a:t>
            </a:r>
          </a:p>
        </p:txBody>
      </p:sp>
      <p:sp>
        <p:nvSpPr>
          <p:cNvPr id="3" name="Bildplatzhalter 2"/>
          <p:cNvSpPr>
            <a:spLocks noGrp="1"/>
          </p:cNvSpPr>
          <p:nvPr>
            <p:ph type="pic" idx="1"/>
          </p:nvPr>
        </p:nvSpPr>
        <p:spPr>
          <a:xfrm>
            <a:off x="1792175" y="612775"/>
            <a:ext cx="5486400" cy="41148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r>
              <a:rPr lang="de-DE" noProof="0"/>
              <a:t>Bild durch Klicken auf Symbol hinzufügen</a:t>
            </a:r>
          </a:p>
        </p:txBody>
      </p:sp>
      <p:sp>
        <p:nvSpPr>
          <p:cNvPr id="4" name="Textplatzhalter 3"/>
          <p:cNvSpPr>
            <a:spLocks noGrp="1"/>
          </p:cNvSpPr>
          <p:nvPr>
            <p:ph type="body" sz="half" idx="2"/>
          </p:nvPr>
        </p:nvSpPr>
        <p:spPr>
          <a:xfrm>
            <a:off x="1792175" y="5367338"/>
            <a:ext cx="5486400" cy="80486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de-DE"/>
              <a:t>Textmasterformate durch Klicken bearbeiten</a:t>
            </a: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C0EF68-C913-424B-839B-3240E1938AD1}" type="slidenum">
              <a:rPr lang="de-DE" smtClean="0">
                <a:solidFill>
                  <a:srgbClr val="000000">
                    <a:tint val="75000"/>
                  </a:srgbClr>
                </a:solidFill>
              </a:rPr>
              <a:pPr/>
              <a:t>‹#›</a:t>
            </a:fld>
            <a:endParaRPr lang="de-DE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DE" dirty="0">
                <a:solidFill>
                  <a:srgbClr val="000000">
                    <a:tint val="75000"/>
                  </a:srgbClr>
                </a:solidFill>
              </a:rPr>
              <a:t>Dr Denny J.Cho</a:t>
            </a:r>
          </a:p>
        </p:txBody>
      </p:sp>
    </p:spTree>
    <p:extLst>
      <p:ext uri="{BB962C8B-B14F-4D97-AF65-F5344CB8AC3E}">
        <p14:creationId xmlns:p14="http://schemas.microsoft.com/office/powerpoint/2010/main" val="4201558362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el und vertikaler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149469" y="295275"/>
            <a:ext cx="9144000" cy="533400"/>
          </a:xfrm>
          <a:prstGeom prst="rect">
            <a:avLst/>
          </a:prstGeom>
        </p:spPr>
        <p:txBody>
          <a:bodyPr/>
          <a:lstStyle/>
          <a:p>
            <a:r>
              <a:rPr lang="de-DE"/>
              <a:t>Titelmasterformat durch Klicken bearbeiten</a:t>
            </a:r>
          </a:p>
        </p:txBody>
      </p:sp>
      <p:sp>
        <p:nvSpPr>
          <p:cNvPr id="3" name="Vertikaler Textplatzhalter 2"/>
          <p:cNvSpPr>
            <a:spLocks noGrp="1"/>
          </p:cNvSpPr>
          <p:nvPr>
            <p:ph type="body" orient="vert" idx="1"/>
          </p:nvPr>
        </p:nvSpPr>
        <p:spPr>
          <a:xfrm>
            <a:off x="457200" y="836652"/>
            <a:ext cx="8229600" cy="5113337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de-DE"/>
              <a:t>Textmasterformate durch Klicken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C0EF68-C913-424B-839B-3240E1938AD1}" type="slidenum">
              <a:rPr lang="de-DE" smtClean="0">
                <a:solidFill>
                  <a:srgbClr val="000000">
                    <a:tint val="75000"/>
                  </a:srgbClr>
                </a:solidFill>
              </a:rPr>
              <a:pPr/>
              <a:t>‹#›</a:t>
            </a:fld>
            <a:endParaRPr lang="de-DE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DE" dirty="0">
                <a:solidFill>
                  <a:srgbClr val="000000">
                    <a:tint val="75000"/>
                  </a:srgbClr>
                </a:solidFill>
              </a:rPr>
              <a:t>Dr Denny J.Cho</a:t>
            </a:r>
          </a:p>
        </p:txBody>
      </p:sp>
    </p:spTree>
    <p:extLst>
      <p:ext uri="{BB962C8B-B14F-4D97-AF65-F5344CB8AC3E}">
        <p14:creationId xmlns:p14="http://schemas.microsoft.com/office/powerpoint/2010/main" val="2600756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_Titel und 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200758" y="173039"/>
            <a:ext cx="7044104" cy="647700"/>
          </a:xfrm>
        </p:spPr>
        <p:txBody>
          <a:bodyPr/>
          <a:lstStyle/>
          <a:p>
            <a:r>
              <a:rPr lang="en-US" dirty="0" err="1"/>
              <a:t>Titelmasterformat</a:t>
            </a:r>
            <a:r>
              <a:rPr lang="en-US" dirty="0"/>
              <a:t> </a:t>
            </a:r>
            <a:r>
              <a:rPr lang="en-US" dirty="0" err="1"/>
              <a:t>durch</a:t>
            </a:r>
            <a:r>
              <a:rPr lang="en-US" dirty="0"/>
              <a:t> </a:t>
            </a:r>
            <a:r>
              <a:rPr lang="en-US" dirty="0" err="1"/>
              <a:t>Klicken</a:t>
            </a:r>
            <a:r>
              <a:rPr lang="en-US" dirty="0"/>
              <a:t> </a:t>
            </a:r>
            <a:r>
              <a:rPr lang="en-US" dirty="0" err="1"/>
              <a:t>bearbeiten</a:t>
            </a:r>
            <a:endParaRPr lang="en-US" dirty="0"/>
          </a:p>
        </p:txBody>
      </p:sp>
      <p:sp>
        <p:nvSpPr>
          <p:cNvPr id="3" name="Inhaltsplatzhalter 2"/>
          <p:cNvSpPr>
            <a:spLocks noGrp="1"/>
          </p:cNvSpPr>
          <p:nvPr>
            <p:ph idx="1"/>
          </p:nvPr>
        </p:nvSpPr>
        <p:spPr>
          <a:xfrm>
            <a:off x="457200" y="1600202"/>
            <a:ext cx="8229600" cy="4525963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dirty="0" err="1"/>
              <a:t>Textmasterformate</a:t>
            </a:r>
            <a:r>
              <a:rPr lang="en-US" dirty="0"/>
              <a:t> </a:t>
            </a:r>
            <a:r>
              <a:rPr lang="en-US" dirty="0" err="1"/>
              <a:t>durch</a:t>
            </a:r>
            <a:r>
              <a:rPr lang="en-US" dirty="0"/>
              <a:t> </a:t>
            </a:r>
            <a:r>
              <a:rPr lang="en-US" dirty="0" err="1"/>
              <a:t>Klicken</a:t>
            </a:r>
            <a:r>
              <a:rPr lang="en-US" dirty="0"/>
              <a:t> </a:t>
            </a:r>
            <a:r>
              <a:rPr lang="en-US" dirty="0" err="1"/>
              <a:t>bearbeiten</a:t>
            </a:r>
            <a:endParaRPr lang="en-US" dirty="0"/>
          </a:p>
          <a:p>
            <a:pPr lvl="1"/>
            <a:r>
              <a:rPr lang="en-US" dirty="0" err="1"/>
              <a:t>Zweite</a:t>
            </a:r>
            <a:r>
              <a:rPr lang="en-US" dirty="0"/>
              <a:t> </a:t>
            </a:r>
            <a:r>
              <a:rPr lang="en-US" dirty="0" err="1"/>
              <a:t>Ebene</a:t>
            </a:r>
            <a:endParaRPr lang="en-US" dirty="0"/>
          </a:p>
          <a:p>
            <a:pPr lvl="2"/>
            <a:r>
              <a:rPr lang="en-US" dirty="0" err="1"/>
              <a:t>Dritte</a:t>
            </a:r>
            <a:r>
              <a:rPr lang="en-US" dirty="0"/>
              <a:t> </a:t>
            </a:r>
            <a:r>
              <a:rPr lang="en-US" dirty="0" err="1"/>
              <a:t>Ebene</a:t>
            </a:r>
            <a:endParaRPr lang="en-US" dirty="0"/>
          </a:p>
          <a:p>
            <a:pPr lvl="3"/>
            <a:r>
              <a:rPr lang="en-US" dirty="0" err="1"/>
              <a:t>Vierte</a:t>
            </a:r>
            <a:r>
              <a:rPr lang="en-US" dirty="0"/>
              <a:t> </a:t>
            </a:r>
            <a:r>
              <a:rPr lang="en-US" dirty="0" err="1"/>
              <a:t>Ebene</a:t>
            </a:r>
            <a:endParaRPr lang="en-US" dirty="0"/>
          </a:p>
          <a:p>
            <a:pPr lvl="4"/>
            <a:r>
              <a:rPr lang="en-US" dirty="0" err="1"/>
              <a:t>Fünfte</a:t>
            </a:r>
            <a:r>
              <a:rPr lang="en-US" dirty="0"/>
              <a:t> </a:t>
            </a:r>
            <a:r>
              <a:rPr lang="en-US" dirty="0" err="1"/>
              <a:t>Ebene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C0EF68-C913-424B-839B-3240E1938AD1}" type="slidenum">
              <a:rPr lang="de-DE" smtClean="0">
                <a:solidFill>
                  <a:srgbClr val="000000">
                    <a:tint val="75000"/>
                  </a:srgbClr>
                </a:solidFill>
              </a:rPr>
              <a:pPr/>
              <a:t>‹#›</a:t>
            </a:fld>
            <a:endParaRPr lang="de-DE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DE" dirty="0">
                <a:solidFill>
                  <a:srgbClr val="000000">
                    <a:tint val="75000"/>
                  </a:srgbClr>
                </a:solidFill>
              </a:rPr>
              <a:t>Dr Denny J.Cho</a:t>
            </a:r>
          </a:p>
        </p:txBody>
      </p:sp>
    </p:spTree>
    <p:extLst>
      <p:ext uri="{BB962C8B-B14F-4D97-AF65-F5344CB8AC3E}">
        <p14:creationId xmlns:p14="http://schemas.microsoft.com/office/powerpoint/2010/main" val="2652273516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Le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C0EF68-C913-424B-839B-3240E1938AD1}" type="slidenum">
              <a:rPr lang="de-DE" smtClean="0">
                <a:solidFill>
                  <a:srgbClr val="000000">
                    <a:tint val="75000"/>
                  </a:srgbClr>
                </a:solidFill>
              </a:rPr>
              <a:pPr/>
              <a:t>‹#›</a:t>
            </a:fld>
            <a:endParaRPr lang="de-DE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DE" dirty="0">
                <a:solidFill>
                  <a:srgbClr val="000000">
                    <a:tint val="75000"/>
                  </a:srgbClr>
                </a:solidFill>
              </a:rPr>
              <a:t>Dr Denny J.Cho</a:t>
            </a:r>
          </a:p>
        </p:txBody>
      </p:sp>
    </p:spTree>
    <p:extLst>
      <p:ext uri="{BB962C8B-B14F-4D97-AF65-F5344CB8AC3E}">
        <p14:creationId xmlns:p14="http://schemas.microsoft.com/office/powerpoint/2010/main" val="3407837562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C0EF68-C913-424B-839B-3240E1938AD1}" type="slidenum">
              <a:rPr lang="de-DE" smtClean="0">
                <a:solidFill>
                  <a:srgbClr val="000000">
                    <a:tint val="75000"/>
                  </a:srgbClr>
                </a:solidFill>
              </a:rPr>
              <a:pPr/>
              <a:t>‹#›</a:t>
            </a:fld>
            <a:endParaRPr lang="de-DE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DE" dirty="0">
                <a:solidFill>
                  <a:srgbClr val="000000">
                    <a:tint val="75000"/>
                  </a:srgbClr>
                </a:solidFill>
              </a:rPr>
              <a:t>Dr Denny J.Cho</a:t>
            </a:r>
          </a:p>
        </p:txBody>
      </p:sp>
    </p:spTree>
    <p:extLst>
      <p:ext uri="{BB962C8B-B14F-4D97-AF65-F5344CB8AC3E}">
        <p14:creationId xmlns:p14="http://schemas.microsoft.com/office/powerpoint/2010/main" val="2330856205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C0EF68-C913-424B-839B-3240E1938AD1}" type="slidenum">
              <a:rPr lang="de-DE" smtClean="0">
                <a:solidFill>
                  <a:srgbClr val="000000">
                    <a:tint val="75000"/>
                  </a:srgbClr>
                </a:solidFill>
              </a:rPr>
              <a:pPr/>
              <a:t>‹#›</a:t>
            </a:fld>
            <a:endParaRPr lang="de-DE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DE">
                <a:solidFill>
                  <a:srgbClr val="000000">
                    <a:tint val="75000"/>
                  </a:srgbClr>
                </a:solidFill>
              </a:rPr>
              <a:t>Dr Andre Kreie</a:t>
            </a:r>
            <a:endParaRPr lang="de-DE" dirty="0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02160921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type="dgm" preserve="1">
  <p:cSld name="Titel und Diagramm oder Organigram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200758" y="173039"/>
            <a:ext cx="7044104" cy="647700"/>
          </a:xfrm>
        </p:spPr>
        <p:txBody>
          <a:bodyPr/>
          <a:lstStyle/>
          <a:p>
            <a:r>
              <a:rPr lang="en-US"/>
              <a:t>Titelmasterformat durch Klicken bearbeiten</a:t>
            </a:r>
          </a:p>
        </p:txBody>
      </p:sp>
      <p:sp>
        <p:nvSpPr>
          <p:cNvPr id="3" name="SmartArt-Platzhalter 2"/>
          <p:cNvSpPr>
            <a:spLocks noGrp="1"/>
          </p:cNvSpPr>
          <p:nvPr>
            <p:ph type="dgm" idx="1"/>
          </p:nvPr>
        </p:nvSpPr>
        <p:spPr>
          <a:xfrm>
            <a:off x="457200" y="1600202"/>
            <a:ext cx="8229600" cy="4525963"/>
          </a:xfrm>
          <a:prstGeom prst="rect">
            <a:avLst/>
          </a:prstGeom>
        </p:spPr>
        <p:txBody>
          <a:bodyPr/>
          <a:lstStyle/>
          <a:p>
            <a:pPr lvl="0"/>
            <a:endParaRPr lang="en-US" noProof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C0EF68-C913-424B-839B-3240E1938AD1}" type="slidenum">
              <a:rPr lang="de-DE" smtClean="0">
                <a:solidFill>
                  <a:srgbClr val="000000">
                    <a:tint val="75000"/>
                  </a:srgbClr>
                </a:solidFill>
              </a:rPr>
              <a:pPr/>
              <a:t>‹#›</a:t>
            </a:fld>
            <a:endParaRPr lang="de-DE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DE">
                <a:solidFill>
                  <a:srgbClr val="000000">
                    <a:tint val="75000"/>
                  </a:srgbClr>
                </a:solidFill>
              </a:rPr>
              <a:t>Dr Andre Kreie</a:t>
            </a:r>
            <a:endParaRPr lang="de-DE" dirty="0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67582870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nhaltsplatzhalter 1"/>
          <p:cNvSpPr>
            <a:spLocks noGrp="1"/>
          </p:cNvSpPr>
          <p:nvPr>
            <p:ph/>
          </p:nvPr>
        </p:nvSpPr>
        <p:spPr>
          <a:xfrm>
            <a:off x="200761" y="173040"/>
            <a:ext cx="8486041" cy="59531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Textmasterformate durch Klicken bearbeiten</a:t>
            </a:r>
          </a:p>
          <a:p>
            <a:pPr lvl="1"/>
            <a:r>
              <a:rPr lang="en-US"/>
              <a:t>Zweite Ebene</a:t>
            </a:r>
          </a:p>
          <a:p>
            <a:pPr lvl="2"/>
            <a:r>
              <a:rPr lang="en-US"/>
              <a:t>Dritte Ebene</a:t>
            </a:r>
          </a:p>
          <a:p>
            <a:pPr lvl="3"/>
            <a:r>
              <a:rPr lang="en-US"/>
              <a:t>Vierte Ebene</a:t>
            </a:r>
          </a:p>
          <a:p>
            <a:pPr lvl="4"/>
            <a:r>
              <a:rPr lang="en-US"/>
              <a:t>Fünfte Ebene</a:t>
            </a:r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BC0EF68-C913-424B-839B-3240E1938AD1}" type="slidenum">
              <a:rPr lang="de-DE" smtClean="0">
                <a:solidFill>
                  <a:srgbClr val="000000">
                    <a:tint val="75000"/>
                  </a:srgbClr>
                </a:solidFill>
              </a:rPr>
              <a:pPr/>
              <a:t>‹#›</a:t>
            </a:fld>
            <a:endParaRPr lang="de-DE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DE">
                <a:solidFill>
                  <a:srgbClr val="000000">
                    <a:tint val="75000"/>
                  </a:srgbClr>
                </a:solidFill>
              </a:rPr>
              <a:t>Dr Andre Kreie</a:t>
            </a:r>
            <a:endParaRPr lang="de-DE" dirty="0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84585760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showMasterPhAnim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80" name="Picture 8" descr="C:\Users\andersonl\Desktop\Logistics title.jpg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1342"/>
            <a:ext cx="9144000" cy="68580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7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66725" y="620713"/>
            <a:ext cx="8208963" cy="1470025"/>
          </a:xfrm>
        </p:spPr>
        <p:txBody>
          <a:bodyPr/>
          <a:lstStyle>
            <a:lvl1pPr algn="ctr">
              <a:defRPr sz="4400" b="1"/>
            </a:lvl1pPr>
          </a:lstStyle>
          <a:p>
            <a:pPr lvl="0"/>
            <a:r>
              <a:rPr lang="en-US" noProof="0"/>
              <a:t>Click to edit Master title style</a:t>
            </a:r>
            <a:endParaRPr lang="en-GB" noProof="0"/>
          </a:p>
        </p:txBody>
      </p:sp>
      <p:sp>
        <p:nvSpPr>
          <p:cNvPr id="307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68313" y="2205038"/>
            <a:ext cx="8207375" cy="863600"/>
          </a:xfrm>
        </p:spPr>
        <p:txBody>
          <a:bodyPr/>
          <a:lstStyle>
            <a:lvl1pPr marL="0" indent="0" algn="ctr">
              <a:buFontTx/>
              <a:buNone/>
              <a:defRPr sz="3600"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Click to edit Master subtitle style</a:t>
            </a:r>
            <a:endParaRPr lang="en-GB" noProof="0"/>
          </a:p>
        </p:txBody>
      </p:sp>
      <p:sp>
        <p:nvSpPr>
          <p:cNvPr id="8" name="Rectangle 7"/>
          <p:cNvSpPr>
            <a:spLocks noGrp="1" noChangeArrowheads="1"/>
          </p:cNvSpPr>
          <p:nvPr userDrawn="1"/>
        </p:nvSpPr>
        <p:spPr bwMode="auto">
          <a:xfrm>
            <a:off x="7964487" y="6329300"/>
            <a:ext cx="116205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fld id="{6A40BD37-EC3B-4379-8979-5453C3E89ED7}" type="slidenum">
              <a:rPr lang="en-GB">
                <a:solidFill>
                  <a:srgbClr val="061F5B"/>
                </a:solidFill>
              </a:rPr>
              <a:pPr/>
              <a:t>‹#›</a:t>
            </a:fld>
            <a:endParaRPr lang="en-GB">
              <a:solidFill>
                <a:srgbClr val="061F5B"/>
              </a:solidFill>
            </a:endParaRPr>
          </a:p>
        </p:txBody>
      </p:sp>
      <p:sp>
        <p:nvSpPr>
          <p:cNvPr id="9" name="Rectangle 8"/>
          <p:cNvSpPr/>
          <p:nvPr userDrawn="1"/>
        </p:nvSpPr>
        <p:spPr>
          <a:xfrm>
            <a:off x="17462" y="6388335"/>
            <a:ext cx="3200400" cy="415498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just"/>
            <a:r>
              <a:rPr lang="en-US" sz="700" dirty="0">
                <a:solidFill>
                  <a:srgbClr val="FFFF00"/>
                </a:solidFill>
              </a:rPr>
              <a:t>This Logistics and Supply Chain Management (LSCM) Certification Program is based on the Modular Learning System on Supply Chain Management (MLS-SCM) of the International Trade Centre (ITC), Geneva, Switzerland.</a:t>
            </a:r>
          </a:p>
        </p:txBody>
      </p:sp>
      <p:pic>
        <p:nvPicPr>
          <p:cNvPr id="10" name="Picture 9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51262" y="6388335"/>
            <a:ext cx="3313112" cy="3895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2053317559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0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0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0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1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30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30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30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74" grpId="0"/>
      <p:bldP spid="3075" grpId="0" build="p">
        <p:tmplLst>
          <p:tmpl lvl="1">
            <p:tnLst>
              <p:par>
                <p:cTn presetID="47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07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1000"/>
                        <p:tgtEl>
                          <p:spTgt spid="3075"/>
                        </p:tgtEl>
                      </p:cBhvr>
                    </p:animEffect>
                    <p:anim calcmode="lin" valueType="num">
                      <p:cBhvr>
                        <p:cTn dur="1000" fill="hold"/>
                        <p:tgtEl>
                          <p:spTgt spid="307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>
                        <p:cTn dur="1000" fill="hold"/>
                        <p:tgtEl>
                          <p:spTgt spid="307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-.1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9" name="Rectangle 8"/>
          <p:cNvSpPr>
            <a:spLocks noGrp="1" noChangeArrowheads="1"/>
          </p:cNvSpPr>
          <p:nvPr userDrawn="1"/>
        </p:nvSpPr>
        <p:spPr bwMode="auto">
          <a:xfrm>
            <a:off x="7964487" y="6329300"/>
            <a:ext cx="116205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fld id="{6A40BD37-EC3B-4379-8979-5453C3E89ED7}" type="slidenum">
              <a:rPr lang="en-GB">
                <a:solidFill>
                  <a:srgbClr val="061F5B"/>
                </a:solidFill>
              </a:rPr>
              <a:pPr/>
              <a:t>‹#›</a:t>
            </a:fld>
            <a:endParaRPr lang="en-GB">
              <a:solidFill>
                <a:srgbClr val="061F5B"/>
              </a:solidFill>
            </a:endParaRPr>
          </a:p>
        </p:txBody>
      </p:sp>
      <p:sp>
        <p:nvSpPr>
          <p:cNvPr id="10" name="Rectangle 9"/>
          <p:cNvSpPr/>
          <p:nvPr userDrawn="1"/>
        </p:nvSpPr>
        <p:spPr>
          <a:xfrm>
            <a:off x="17462" y="6388335"/>
            <a:ext cx="3200400" cy="415498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just"/>
            <a:r>
              <a:rPr lang="en-US" sz="700" dirty="0">
                <a:solidFill>
                  <a:srgbClr val="FFFF00"/>
                </a:solidFill>
              </a:rPr>
              <a:t>This Logistics and Supply Chain Management (LSCM) Certification Program is based on the Modular Learning System on Supply Chain Management (MLS-SCM) of the International Trade Centre (ITC), Geneva, Switzerland.</a:t>
            </a:r>
          </a:p>
        </p:txBody>
      </p:sp>
      <p:pic>
        <p:nvPicPr>
          <p:cNvPr id="11" name="Picture 10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51262" y="6388335"/>
            <a:ext cx="3313112" cy="3895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3218448074"/>
      </p:ext>
    </p:extLst>
  </p:cSld>
  <p:clrMapOvr>
    <a:masterClrMapping/>
  </p:clrMapOvr>
  <p:transition>
    <p:fade/>
  </p:transition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Rectangle 8"/>
          <p:cNvSpPr>
            <a:spLocks noGrp="1" noChangeArrowheads="1"/>
          </p:cNvSpPr>
          <p:nvPr userDrawn="1"/>
        </p:nvSpPr>
        <p:spPr bwMode="auto">
          <a:xfrm>
            <a:off x="7964487" y="6329300"/>
            <a:ext cx="116205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fld id="{6A40BD37-EC3B-4379-8979-5453C3E89ED7}" type="slidenum">
              <a:rPr lang="en-GB">
                <a:solidFill>
                  <a:srgbClr val="061F5B"/>
                </a:solidFill>
              </a:rPr>
              <a:pPr/>
              <a:t>‹#›</a:t>
            </a:fld>
            <a:endParaRPr lang="en-GB">
              <a:solidFill>
                <a:srgbClr val="061F5B"/>
              </a:solidFill>
            </a:endParaRPr>
          </a:p>
        </p:txBody>
      </p:sp>
      <p:sp>
        <p:nvSpPr>
          <p:cNvPr id="10" name="Rectangle 9"/>
          <p:cNvSpPr/>
          <p:nvPr userDrawn="1"/>
        </p:nvSpPr>
        <p:spPr>
          <a:xfrm>
            <a:off x="17462" y="6388335"/>
            <a:ext cx="3200400" cy="415498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just"/>
            <a:r>
              <a:rPr lang="en-US" sz="700" dirty="0">
                <a:solidFill>
                  <a:srgbClr val="FFFF00"/>
                </a:solidFill>
              </a:rPr>
              <a:t>This Logistics and Supply Chain Management (LSCM) Certification Program is based on the Modular Learning System on Supply Chain Management (MLS-SCM) of the International Trade Centre (ITC), Geneva, Switzerland.</a:t>
            </a:r>
          </a:p>
        </p:txBody>
      </p:sp>
      <p:pic>
        <p:nvPicPr>
          <p:cNvPr id="11" name="Picture 10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51262" y="6388335"/>
            <a:ext cx="3313112" cy="3895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1347193139"/>
      </p:ext>
    </p:extLst>
  </p:cSld>
  <p:clrMapOvr>
    <a:masterClrMapping/>
  </p:clrMapOvr>
  <p:transition>
    <p:fade/>
  </p:transition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73025" y="836613"/>
            <a:ext cx="4441825" cy="528955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67250" y="836613"/>
            <a:ext cx="4441825" cy="528955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0" name="Rectangle 9"/>
          <p:cNvSpPr>
            <a:spLocks noGrp="1" noChangeArrowheads="1"/>
          </p:cNvSpPr>
          <p:nvPr userDrawn="1"/>
        </p:nvSpPr>
        <p:spPr bwMode="auto">
          <a:xfrm>
            <a:off x="7964487" y="6329300"/>
            <a:ext cx="116205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fld id="{6A40BD37-EC3B-4379-8979-5453C3E89ED7}" type="slidenum">
              <a:rPr lang="en-GB">
                <a:solidFill>
                  <a:srgbClr val="061F5B"/>
                </a:solidFill>
              </a:rPr>
              <a:pPr/>
              <a:t>‹#›</a:t>
            </a:fld>
            <a:endParaRPr lang="en-GB">
              <a:solidFill>
                <a:srgbClr val="061F5B"/>
              </a:solidFill>
            </a:endParaRPr>
          </a:p>
        </p:txBody>
      </p:sp>
      <p:sp>
        <p:nvSpPr>
          <p:cNvPr id="11" name="Rectangle 10"/>
          <p:cNvSpPr/>
          <p:nvPr userDrawn="1"/>
        </p:nvSpPr>
        <p:spPr>
          <a:xfrm>
            <a:off x="17462" y="6388335"/>
            <a:ext cx="3200400" cy="415498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just"/>
            <a:r>
              <a:rPr lang="en-US" sz="700" dirty="0">
                <a:solidFill>
                  <a:srgbClr val="FFFF00"/>
                </a:solidFill>
              </a:rPr>
              <a:t>This Logistics and Supply Chain Management (LSCM) Certification Program is based on the Modular Learning System on Supply Chain Management (MLS-SCM) of the International Trade Centre (ITC), Geneva, Switzerland.</a:t>
            </a:r>
          </a:p>
        </p:txBody>
      </p:sp>
      <p:pic>
        <p:nvPicPr>
          <p:cNvPr id="12" name="Picture 11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51262" y="6388335"/>
            <a:ext cx="3313112" cy="3895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676072992"/>
      </p:ext>
    </p:extLst>
  </p:cSld>
  <p:clrMapOvr>
    <a:masterClrMapping/>
  </p:clrMapOvr>
  <p:transition>
    <p:fade/>
  </p:transition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2" name="Rectangle 11"/>
          <p:cNvSpPr>
            <a:spLocks noGrp="1" noChangeArrowheads="1"/>
          </p:cNvSpPr>
          <p:nvPr userDrawn="1"/>
        </p:nvSpPr>
        <p:spPr bwMode="auto">
          <a:xfrm>
            <a:off x="7964487" y="6329300"/>
            <a:ext cx="116205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fld id="{6A40BD37-EC3B-4379-8979-5453C3E89ED7}" type="slidenum">
              <a:rPr lang="en-GB">
                <a:solidFill>
                  <a:srgbClr val="061F5B"/>
                </a:solidFill>
              </a:rPr>
              <a:pPr/>
              <a:t>‹#›</a:t>
            </a:fld>
            <a:endParaRPr lang="en-GB">
              <a:solidFill>
                <a:srgbClr val="061F5B"/>
              </a:solidFill>
            </a:endParaRPr>
          </a:p>
        </p:txBody>
      </p:sp>
      <p:sp>
        <p:nvSpPr>
          <p:cNvPr id="13" name="Rectangle 12"/>
          <p:cNvSpPr/>
          <p:nvPr userDrawn="1"/>
        </p:nvSpPr>
        <p:spPr>
          <a:xfrm>
            <a:off x="17462" y="6388335"/>
            <a:ext cx="3200400" cy="415498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just"/>
            <a:r>
              <a:rPr lang="en-US" sz="700" dirty="0">
                <a:solidFill>
                  <a:srgbClr val="FFFF00"/>
                </a:solidFill>
              </a:rPr>
              <a:t>This Logistics and Supply Chain Management (LSCM) Certification Program is based on the Modular Learning System on Supply Chain Management (MLS-SCM) of the International Trade Centre (ITC), Geneva, Switzerland.</a:t>
            </a:r>
          </a:p>
        </p:txBody>
      </p:sp>
      <p:pic>
        <p:nvPicPr>
          <p:cNvPr id="14" name="Picture 13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51262" y="6388335"/>
            <a:ext cx="3313112" cy="3895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1124387679"/>
      </p:ext>
    </p:extLst>
  </p:cSld>
  <p:clrMapOvr>
    <a:masterClrMapping/>
  </p:clrMapOvr>
  <p:transition>
    <p:fade/>
  </p:transition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8" name="Rectangle 7"/>
          <p:cNvSpPr>
            <a:spLocks noGrp="1" noChangeArrowheads="1"/>
          </p:cNvSpPr>
          <p:nvPr userDrawn="1"/>
        </p:nvSpPr>
        <p:spPr bwMode="auto">
          <a:xfrm>
            <a:off x="7964487" y="6329300"/>
            <a:ext cx="116205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fld id="{6A40BD37-EC3B-4379-8979-5453C3E89ED7}" type="slidenum">
              <a:rPr lang="en-GB">
                <a:solidFill>
                  <a:srgbClr val="061F5B"/>
                </a:solidFill>
              </a:rPr>
              <a:pPr/>
              <a:t>‹#›</a:t>
            </a:fld>
            <a:endParaRPr lang="en-GB">
              <a:solidFill>
                <a:srgbClr val="061F5B"/>
              </a:solidFill>
            </a:endParaRPr>
          </a:p>
        </p:txBody>
      </p:sp>
      <p:sp>
        <p:nvSpPr>
          <p:cNvPr id="9" name="Rectangle 8"/>
          <p:cNvSpPr/>
          <p:nvPr userDrawn="1"/>
        </p:nvSpPr>
        <p:spPr>
          <a:xfrm>
            <a:off x="17462" y="6388335"/>
            <a:ext cx="3200400" cy="415498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just"/>
            <a:r>
              <a:rPr lang="en-US" sz="700" dirty="0">
                <a:solidFill>
                  <a:srgbClr val="FFFF00"/>
                </a:solidFill>
              </a:rPr>
              <a:t>This Logistics and Supply Chain Management (LSCM) Certification Program is based on the Modular Learning System on Supply Chain Management (MLS-SCM) of the International Trade Centre (ITC), Geneva, Switzerland.</a:t>
            </a:r>
          </a:p>
        </p:txBody>
      </p:sp>
      <p:pic>
        <p:nvPicPr>
          <p:cNvPr id="10" name="Picture 9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51262" y="6388335"/>
            <a:ext cx="3313112" cy="3895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465146270"/>
      </p:ext>
    </p:extLst>
  </p:cSld>
  <p:clrMapOvr>
    <a:masterClrMapping/>
  </p:clrMapOvr>
  <p:transition>
    <p:fade/>
  </p:transition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>
            <a:spLocks noGrp="1" noChangeArrowheads="1"/>
          </p:cNvSpPr>
          <p:nvPr userDrawn="1"/>
        </p:nvSpPr>
        <p:spPr bwMode="auto">
          <a:xfrm>
            <a:off x="7964487" y="6329300"/>
            <a:ext cx="116205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fld id="{6A40BD37-EC3B-4379-8979-5453C3E89ED7}" type="slidenum">
              <a:rPr lang="en-GB">
                <a:solidFill>
                  <a:srgbClr val="061F5B"/>
                </a:solidFill>
              </a:rPr>
              <a:pPr/>
              <a:t>‹#›</a:t>
            </a:fld>
            <a:endParaRPr lang="en-GB">
              <a:solidFill>
                <a:srgbClr val="061F5B"/>
              </a:solidFill>
            </a:endParaRPr>
          </a:p>
        </p:txBody>
      </p:sp>
      <p:sp>
        <p:nvSpPr>
          <p:cNvPr id="8" name="Rectangle 7"/>
          <p:cNvSpPr/>
          <p:nvPr userDrawn="1"/>
        </p:nvSpPr>
        <p:spPr>
          <a:xfrm>
            <a:off x="17462" y="6388335"/>
            <a:ext cx="3200400" cy="415498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just"/>
            <a:r>
              <a:rPr lang="en-US" sz="700" dirty="0">
                <a:solidFill>
                  <a:srgbClr val="FFFF00"/>
                </a:solidFill>
              </a:rPr>
              <a:t>This Logistics and Supply Chain Management (LSCM) Certification Program is based on the Modular Learning System on Supply Chain Management (MLS-SCM) of the International Trade Centre (ITC), Geneva, Switzerland.</a:t>
            </a:r>
          </a:p>
        </p:txBody>
      </p:sp>
      <p:pic>
        <p:nvPicPr>
          <p:cNvPr id="9" name="Picture 8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51262" y="6388335"/>
            <a:ext cx="3313112" cy="3895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76109342"/>
      </p:ext>
    </p:extLst>
  </p:cSld>
  <p:clrMapOvr>
    <a:masterClrMapping/>
  </p:clrMapOvr>
  <p:transition>
    <p:fade/>
  </p:transition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Rectangle 9"/>
          <p:cNvSpPr>
            <a:spLocks noGrp="1" noChangeArrowheads="1"/>
          </p:cNvSpPr>
          <p:nvPr userDrawn="1"/>
        </p:nvSpPr>
        <p:spPr bwMode="auto">
          <a:xfrm>
            <a:off x="7964487" y="6329300"/>
            <a:ext cx="116205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fld id="{6A40BD37-EC3B-4379-8979-5453C3E89ED7}" type="slidenum">
              <a:rPr lang="en-GB">
                <a:solidFill>
                  <a:srgbClr val="061F5B"/>
                </a:solidFill>
              </a:rPr>
              <a:pPr/>
              <a:t>‹#›</a:t>
            </a:fld>
            <a:endParaRPr lang="en-GB">
              <a:solidFill>
                <a:srgbClr val="061F5B"/>
              </a:solidFill>
            </a:endParaRPr>
          </a:p>
        </p:txBody>
      </p:sp>
      <p:sp>
        <p:nvSpPr>
          <p:cNvPr id="11" name="Rectangle 10"/>
          <p:cNvSpPr/>
          <p:nvPr userDrawn="1"/>
        </p:nvSpPr>
        <p:spPr>
          <a:xfrm>
            <a:off x="17462" y="6388335"/>
            <a:ext cx="3200400" cy="415498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just"/>
            <a:r>
              <a:rPr lang="en-US" sz="700" dirty="0">
                <a:solidFill>
                  <a:srgbClr val="FFFF00"/>
                </a:solidFill>
              </a:rPr>
              <a:t>This Logistics and Supply Chain Management (LSCM) Certification Program is based on the Modular Learning System on Supply Chain Management (MLS-SCM) of the International Trade Centre (ITC), Geneva, Switzerland.</a:t>
            </a:r>
          </a:p>
        </p:txBody>
      </p:sp>
      <p:pic>
        <p:nvPicPr>
          <p:cNvPr id="12" name="Picture 11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51262" y="6388335"/>
            <a:ext cx="3313112" cy="3895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412586828"/>
      </p:ext>
    </p:extLst>
  </p:cSld>
  <p:clrMapOvr>
    <a:masterClrMapping/>
  </p:clrMapOvr>
  <p:transition>
    <p:fade/>
  </p:transition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Rectangle 9"/>
          <p:cNvSpPr>
            <a:spLocks noGrp="1" noChangeArrowheads="1"/>
          </p:cNvSpPr>
          <p:nvPr userDrawn="1"/>
        </p:nvSpPr>
        <p:spPr bwMode="auto">
          <a:xfrm>
            <a:off x="7964487" y="6329300"/>
            <a:ext cx="116205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fld id="{6A40BD37-EC3B-4379-8979-5453C3E89ED7}" type="slidenum">
              <a:rPr lang="en-GB">
                <a:solidFill>
                  <a:srgbClr val="061F5B"/>
                </a:solidFill>
              </a:rPr>
              <a:pPr/>
              <a:t>‹#›</a:t>
            </a:fld>
            <a:endParaRPr lang="en-GB">
              <a:solidFill>
                <a:srgbClr val="061F5B"/>
              </a:solidFill>
            </a:endParaRPr>
          </a:p>
        </p:txBody>
      </p:sp>
      <p:sp>
        <p:nvSpPr>
          <p:cNvPr id="11" name="Rectangle 10"/>
          <p:cNvSpPr/>
          <p:nvPr userDrawn="1"/>
        </p:nvSpPr>
        <p:spPr>
          <a:xfrm>
            <a:off x="17462" y="6388335"/>
            <a:ext cx="3200400" cy="415498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just"/>
            <a:r>
              <a:rPr lang="en-US" sz="700" dirty="0">
                <a:solidFill>
                  <a:srgbClr val="FFFF00"/>
                </a:solidFill>
              </a:rPr>
              <a:t>This Logistics and Supply Chain Management (LSCM) Certification Program is based on the Modular Learning System on Supply Chain Management (MLS-SCM) of the International Trade Centre (ITC), Geneva, Switzerland.</a:t>
            </a:r>
          </a:p>
        </p:txBody>
      </p:sp>
      <p:pic>
        <p:nvPicPr>
          <p:cNvPr id="12" name="Picture 11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51262" y="6388335"/>
            <a:ext cx="3313112" cy="3895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518768975"/>
      </p:ext>
    </p:extLst>
  </p:cSld>
  <p:clrMapOvr>
    <a:masterClrMapping/>
  </p:clrMapOvr>
  <p:transition>
    <p:fade/>
  </p:transition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el und 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Inhaltsplatzhalter 2"/>
          <p:cNvSpPr>
            <a:spLocks noGrp="1"/>
          </p:cNvSpPr>
          <p:nvPr>
            <p:ph idx="1"/>
          </p:nvPr>
        </p:nvSpPr>
        <p:spPr>
          <a:xfrm>
            <a:off x="457200" y="836652"/>
            <a:ext cx="8229600" cy="5113337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</a:lstStyle>
          <a:p>
            <a:pPr lvl="0"/>
            <a:r>
              <a:rPr lang="de-DE"/>
              <a:t>Textmasterformate durch Klicken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de-DE" dirty="0"/>
          </a:p>
        </p:txBody>
      </p:sp>
      <p:sp>
        <p:nvSpPr>
          <p:cNvPr id="4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200762" y="182563"/>
            <a:ext cx="7044104" cy="6477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lvl="0"/>
            <a:r>
              <a:rPr lang="de-DE"/>
              <a:t>Titelmasterformat durch Klicken bearbeiten</a:t>
            </a:r>
          </a:p>
        </p:txBody>
      </p:sp>
      <p:sp>
        <p:nvSpPr>
          <p:cNvPr id="9" name="Rectangle 8"/>
          <p:cNvSpPr>
            <a:spLocks noGrp="1" noChangeArrowheads="1"/>
          </p:cNvSpPr>
          <p:nvPr userDrawn="1"/>
        </p:nvSpPr>
        <p:spPr bwMode="auto">
          <a:xfrm>
            <a:off x="7964487" y="6329300"/>
            <a:ext cx="116205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fld id="{6A40BD37-EC3B-4379-8979-5453C3E89ED7}" type="slidenum">
              <a:rPr lang="en-GB">
                <a:solidFill>
                  <a:srgbClr val="061F5B"/>
                </a:solidFill>
              </a:rPr>
              <a:pPr/>
              <a:t>‹#›</a:t>
            </a:fld>
            <a:endParaRPr lang="en-GB">
              <a:solidFill>
                <a:srgbClr val="061F5B"/>
              </a:solidFill>
            </a:endParaRPr>
          </a:p>
        </p:txBody>
      </p:sp>
      <p:sp>
        <p:nvSpPr>
          <p:cNvPr id="10" name="Rectangle 9"/>
          <p:cNvSpPr/>
          <p:nvPr userDrawn="1"/>
        </p:nvSpPr>
        <p:spPr>
          <a:xfrm>
            <a:off x="17462" y="6388335"/>
            <a:ext cx="3200400" cy="415498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en-GB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just"/>
            <a:r>
              <a:rPr lang="en-US" sz="700" dirty="0">
                <a:solidFill>
                  <a:srgbClr val="FFFF00"/>
                </a:solidFill>
              </a:rPr>
              <a:t>This Logistics and Supply Chain Management (LSCM) Certification Program is based on the Modular Learning System on Supply Chain Management (MLS-SCM) of the International Trade Centre (ITC), Geneva, Switzerland.</a:t>
            </a:r>
          </a:p>
        </p:txBody>
      </p:sp>
      <p:pic>
        <p:nvPicPr>
          <p:cNvPr id="11" name="Picture 10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51262" y="6388335"/>
            <a:ext cx="3313112" cy="3895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361577675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image" Target="../media/image1.jpeg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8.xml"/><Relationship Id="rId13" Type="http://schemas.openxmlformats.org/officeDocument/2006/relationships/hyperlink" Target="http://www.m62.net/" TargetMode="External"/><Relationship Id="rId18" Type="http://schemas.openxmlformats.org/officeDocument/2006/relationships/image" Target="../media/image6.png"/><Relationship Id="rId3" Type="http://schemas.openxmlformats.org/officeDocument/2006/relationships/slideLayout" Target="../slideLayouts/slideLayout13.xml"/><Relationship Id="rId21" Type="http://schemas.openxmlformats.org/officeDocument/2006/relationships/image" Target="../media/image8.png"/><Relationship Id="rId7" Type="http://schemas.openxmlformats.org/officeDocument/2006/relationships/slideLayout" Target="../slideLayouts/slideLayout17.xml"/><Relationship Id="rId12" Type="http://schemas.openxmlformats.org/officeDocument/2006/relationships/theme" Target="../theme/theme2.xml"/><Relationship Id="rId17" Type="http://schemas.openxmlformats.org/officeDocument/2006/relationships/hyperlink" Target="http://www.m62.net/powerpoint-slides/" TargetMode="External"/><Relationship Id="rId2" Type="http://schemas.openxmlformats.org/officeDocument/2006/relationships/slideLayout" Target="../slideLayouts/slideLayout12.xml"/><Relationship Id="rId16" Type="http://schemas.openxmlformats.org/officeDocument/2006/relationships/image" Target="../media/image5.png"/><Relationship Id="rId20" Type="http://schemas.openxmlformats.org/officeDocument/2006/relationships/image" Target="../media/image7.png"/><Relationship Id="rId1" Type="http://schemas.openxmlformats.org/officeDocument/2006/relationships/slideLayout" Target="../slideLayouts/slideLayout11.xml"/><Relationship Id="rId6" Type="http://schemas.openxmlformats.org/officeDocument/2006/relationships/slideLayout" Target="../slideLayouts/slideLayout16.xml"/><Relationship Id="rId11" Type="http://schemas.openxmlformats.org/officeDocument/2006/relationships/slideLayout" Target="../slideLayouts/slideLayout21.xml"/><Relationship Id="rId5" Type="http://schemas.openxmlformats.org/officeDocument/2006/relationships/slideLayout" Target="../slideLayouts/slideLayout15.xml"/><Relationship Id="rId15" Type="http://schemas.openxmlformats.org/officeDocument/2006/relationships/hyperlink" Target="http://www.m62.net/presentation-theory/bullet-points-dont-work/beyond-bullet-points/" TargetMode="External"/><Relationship Id="rId10" Type="http://schemas.openxmlformats.org/officeDocument/2006/relationships/slideLayout" Target="../slideLayouts/slideLayout20.xml"/><Relationship Id="rId19" Type="http://schemas.openxmlformats.org/officeDocument/2006/relationships/hyperlink" Target="http://www.m62.net/powerpoint-training/" TargetMode="External"/><Relationship Id="rId4" Type="http://schemas.openxmlformats.org/officeDocument/2006/relationships/slideLayout" Target="../slideLayouts/slideLayout14.xml"/><Relationship Id="rId9" Type="http://schemas.openxmlformats.org/officeDocument/2006/relationships/slideLayout" Target="../slideLayouts/slideLayout19.xml"/><Relationship Id="rId14" Type="http://schemas.openxmlformats.org/officeDocument/2006/relationships/image" Target="../media/image4.png"/></Relationships>
</file>

<file path=ppt/slideMasters/_rels/slideMaster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4.xml"/><Relationship Id="rId2" Type="http://schemas.openxmlformats.org/officeDocument/2006/relationships/slideLayout" Target="../slideLayouts/slideLayout23.xml"/><Relationship Id="rId1" Type="http://schemas.openxmlformats.org/officeDocument/2006/relationships/slideLayout" Target="../slideLayouts/slideLayout22.xml"/><Relationship Id="rId5" Type="http://schemas.openxmlformats.org/officeDocument/2006/relationships/image" Target="../media/image9.png"/><Relationship Id="rId4" Type="http://schemas.openxmlformats.org/officeDocument/2006/relationships/theme" Target="../theme/theme3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2.xml"/><Relationship Id="rId13" Type="http://schemas.openxmlformats.org/officeDocument/2006/relationships/slideLayout" Target="../slideLayouts/slideLayout37.xml"/><Relationship Id="rId18" Type="http://schemas.openxmlformats.org/officeDocument/2006/relationships/image" Target="../media/image10.jpeg"/><Relationship Id="rId3" Type="http://schemas.openxmlformats.org/officeDocument/2006/relationships/slideLayout" Target="../slideLayouts/slideLayout27.xml"/><Relationship Id="rId7" Type="http://schemas.openxmlformats.org/officeDocument/2006/relationships/slideLayout" Target="../slideLayouts/slideLayout31.xml"/><Relationship Id="rId12" Type="http://schemas.openxmlformats.org/officeDocument/2006/relationships/slideLayout" Target="../slideLayouts/slideLayout36.xml"/><Relationship Id="rId17" Type="http://schemas.openxmlformats.org/officeDocument/2006/relationships/theme" Target="../theme/theme4.xml"/><Relationship Id="rId2" Type="http://schemas.openxmlformats.org/officeDocument/2006/relationships/slideLayout" Target="../slideLayouts/slideLayout26.xml"/><Relationship Id="rId16" Type="http://schemas.openxmlformats.org/officeDocument/2006/relationships/slideLayout" Target="../slideLayouts/slideLayout40.xml"/><Relationship Id="rId1" Type="http://schemas.openxmlformats.org/officeDocument/2006/relationships/slideLayout" Target="../slideLayouts/slideLayout25.xml"/><Relationship Id="rId6" Type="http://schemas.openxmlformats.org/officeDocument/2006/relationships/slideLayout" Target="../slideLayouts/slideLayout30.xml"/><Relationship Id="rId11" Type="http://schemas.openxmlformats.org/officeDocument/2006/relationships/slideLayout" Target="../slideLayouts/slideLayout35.xml"/><Relationship Id="rId5" Type="http://schemas.openxmlformats.org/officeDocument/2006/relationships/slideLayout" Target="../slideLayouts/slideLayout29.xml"/><Relationship Id="rId15" Type="http://schemas.openxmlformats.org/officeDocument/2006/relationships/slideLayout" Target="../slideLayouts/slideLayout39.xml"/><Relationship Id="rId10" Type="http://schemas.openxmlformats.org/officeDocument/2006/relationships/slideLayout" Target="../slideLayouts/slideLayout34.xml"/><Relationship Id="rId19" Type="http://schemas.openxmlformats.org/officeDocument/2006/relationships/image" Target="../media/image11.png"/><Relationship Id="rId4" Type="http://schemas.openxmlformats.org/officeDocument/2006/relationships/slideLayout" Target="../slideLayouts/slideLayout28.xml"/><Relationship Id="rId9" Type="http://schemas.openxmlformats.org/officeDocument/2006/relationships/slideLayout" Target="../slideLayouts/slideLayout33.xml"/><Relationship Id="rId14" Type="http://schemas.openxmlformats.org/officeDocument/2006/relationships/slideLayout" Target="../slideLayouts/slideLayout38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8.xml"/><Relationship Id="rId3" Type="http://schemas.openxmlformats.org/officeDocument/2006/relationships/slideLayout" Target="../slideLayouts/slideLayout43.xml"/><Relationship Id="rId7" Type="http://schemas.openxmlformats.org/officeDocument/2006/relationships/slideLayout" Target="../slideLayouts/slideLayout47.xml"/><Relationship Id="rId12" Type="http://schemas.openxmlformats.org/officeDocument/2006/relationships/image" Target="../media/image1.jpeg"/><Relationship Id="rId2" Type="http://schemas.openxmlformats.org/officeDocument/2006/relationships/slideLayout" Target="../slideLayouts/slideLayout42.xml"/><Relationship Id="rId1" Type="http://schemas.openxmlformats.org/officeDocument/2006/relationships/slideLayout" Target="../slideLayouts/slideLayout41.xml"/><Relationship Id="rId6" Type="http://schemas.openxmlformats.org/officeDocument/2006/relationships/slideLayout" Target="../slideLayouts/slideLayout46.xml"/><Relationship Id="rId11" Type="http://schemas.openxmlformats.org/officeDocument/2006/relationships/theme" Target="../theme/theme5.xml"/><Relationship Id="rId5" Type="http://schemas.openxmlformats.org/officeDocument/2006/relationships/slideLayout" Target="../slideLayouts/slideLayout45.xml"/><Relationship Id="rId10" Type="http://schemas.openxmlformats.org/officeDocument/2006/relationships/slideLayout" Target="../slideLayouts/slideLayout50.xml"/><Relationship Id="rId4" Type="http://schemas.openxmlformats.org/officeDocument/2006/relationships/slideLayout" Target="../slideLayouts/slideLayout44.xml"/><Relationship Id="rId9" Type="http://schemas.openxmlformats.org/officeDocument/2006/relationships/slideLayout" Target="../slideLayouts/slideLayout4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36" name="Picture 12" descr="C:\Users\andersonl\Desktop\Logistics slide.jpg"/>
          <p:cNvPicPr>
            <a:picLocks noChangeAspect="1" noChangeArrowheads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70" y="5179"/>
            <a:ext cx="9144000" cy="68580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73025" y="836613"/>
            <a:ext cx="9036050" cy="5289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1692275" y="188913"/>
            <a:ext cx="7416800" cy="4905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033" name="Rectangle 9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2916238" y="6337300"/>
            <a:ext cx="158432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400">
                <a:solidFill>
                  <a:schemeClr val="bg1"/>
                </a:solidFill>
              </a:defRPr>
            </a:lvl1pPr>
          </a:lstStyle>
          <a:p>
            <a:endParaRPr lang="en-GB"/>
          </a:p>
        </p:txBody>
      </p:sp>
      <p:sp>
        <p:nvSpPr>
          <p:cNvPr id="1034" name="Rectangle 10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572000" y="6337300"/>
            <a:ext cx="2895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400">
                <a:solidFill>
                  <a:schemeClr val="bg1"/>
                </a:solidFill>
              </a:defRPr>
            </a:lvl1pPr>
          </a:lstStyle>
          <a:p>
            <a:endParaRPr lang="en-GB"/>
          </a:p>
        </p:txBody>
      </p:sp>
      <p:sp>
        <p:nvSpPr>
          <p:cNvPr id="1035" name="Rectangle 11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7947025" y="6337300"/>
            <a:ext cx="116205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400">
                <a:solidFill>
                  <a:schemeClr val="bg1"/>
                </a:solidFill>
              </a:defRPr>
            </a:lvl1pPr>
          </a:lstStyle>
          <a:p>
            <a:fld id="{961A7287-92C8-4220-A472-1A5495988633}" type="slidenum">
              <a:rPr lang="en-GB"/>
              <a:pPr/>
              <a:t>‹#›</a:t>
            </a:fld>
            <a:endParaRPr lang="en-GB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1" r:id="rId2"/>
    <p:sldLayoutId id="2147483652" r:id="rId3"/>
    <p:sldLayoutId id="2147483653" r:id="rId4"/>
    <p:sldLayoutId id="2147483654" r:id="rId5"/>
    <p:sldLayoutId id="2147483655" r:id="rId6"/>
    <p:sldLayoutId id="2147483656" r:id="rId7"/>
    <p:sldLayoutId id="2147483657" r:id="rId8"/>
    <p:sldLayoutId id="2147483658" r:id="rId9"/>
    <p:sldLayoutId id="2147483688" r:id="rId10"/>
  </p:sldLayoutIdLst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1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26" grpId="0"/>
    </p:bldLst>
  </p:timing>
  <p:hf hdr="0" ftr="0" dt="0"/>
  <p:txStyles>
    <p:titleStyle>
      <a:lvl1pPr algn="r" rtl="0" eaLnBrk="1" fontAlgn="base" hangingPunct="1">
        <a:spcBef>
          <a:spcPct val="0"/>
        </a:spcBef>
        <a:spcAft>
          <a:spcPct val="0"/>
        </a:spcAft>
        <a:defRPr sz="2400">
          <a:solidFill>
            <a:schemeClr val="bg1"/>
          </a:solidFill>
          <a:latin typeface="+mj-lt"/>
          <a:ea typeface="+mj-ea"/>
          <a:cs typeface="+mj-cs"/>
        </a:defRPr>
      </a:lvl1pPr>
      <a:lvl2pPr algn="r" rtl="0" eaLnBrk="1" fontAlgn="base" hangingPunct="1">
        <a:spcBef>
          <a:spcPct val="0"/>
        </a:spcBef>
        <a:spcAft>
          <a:spcPct val="0"/>
        </a:spcAft>
        <a:defRPr sz="2400">
          <a:solidFill>
            <a:schemeClr val="bg1"/>
          </a:solidFill>
          <a:latin typeface="Arial" charset="0"/>
        </a:defRPr>
      </a:lvl2pPr>
      <a:lvl3pPr algn="r" rtl="0" eaLnBrk="1" fontAlgn="base" hangingPunct="1">
        <a:spcBef>
          <a:spcPct val="0"/>
        </a:spcBef>
        <a:spcAft>
          <a:spcPct val="0"/>
        </a:spcAft>
        <a:defRPr sz="2400">
          <a:solidFill>
            <a:schemeClr val="bg1"/>
          </a:solidFill>
          <a:latin typeface="Arial" charset="0"/>
        </a:defRPr>
      </a:lvl3pPr>
      <a:lvl4pPr algn="r" rtl="0" eaLnBrk="1" fontAlgn="base" hangingPunct="1">
        <a:spcBef>
          <a:spcPct val="0"/>
        </a:spcBef>
        <a:spcAft>
          <a:spcPct val="0"/>
        </a:spcAft>
        <a:defRPr sz="2400">
          <a:solidFill>
            <a:schemeClr val="bg1"/>
          </a:solidFill>
          <a:latin typeface="Arial" charset="0"/>
        </a:defRPr>
      </a:lvl4pPr>
      <a:lvl5pPr algn="r" rtl="0" eaLnBrk="1" fontAlgn="base" hangingPunct="1">
        <a:spcBef>
          <a:spcPct val="0"/>
        </a:spcBef>
        <a:spcAft>
          <a:spcPct val="0"/>
        </a:spcAft>
        <a:defRPr sz="2400">
          <a:solidFill>
            <a:schemeClr val="bg1"/>
          </a:solidFill>
          <a:latin typeface="Arial" charset="0"/>
        </a:defRPr>
      </a:lvl5pPr>
      <a:lvl6pPr marL="457200" algn="r" rtl="0" eaLnBrk="1" fontAlgn="base" hangingPunct="1">
        <a:spcBef>
          <a:spcPct val="0"/>
        </a:spcBef>
        <a:spcAft>
          <a:spcPct val="0"/>
        </a:spcAft>
        <a:defRPr sz="2400">
          <a:solidFill>
            <a:schemeClr val="bg1"/>
          </a:solidFill>
          <a:latin typeface="Arial" charset="0"/>
        </a:defRPr>
      </a:lvl6pPr>
      <a:lvl7pPr marL="914400" algn="r" rtl="0" eaLnBrk="1" fontAlgn="base" hangingPunct="1">
        <a:spcBef>
          <a:spcPct val="0"/>
        </a:spcBef>
        <a:spcAft>
          <a:spcPct val="0"/>
        </a:spcAft>
        <a:defRPr sz="2400">
          <a:solidFill>
            <a:schemeClr val="bg1"/>
          </a:solidFill>
          <a:latin typeface="Arial" charset="0"/>
        </a:defRPr>
      </a:lvl7pPr>
      <a:lvl8pPr marL="1371600" algn="r" rtl="0" eaLnBrk="1" fontAlgn="base" hangingPunct="1">
        <a:spcBef>
          <a:spcPct val="0"/>
        </a:spcBef>
        <a:spcAft>
          <a:spcPct val="0"/>
        </a:spcAft>
        <a:defRPr sz="2400">
          <a:solidFill>
            <a:schemeClr val="bg1"/>
          </a:solidFill>
          <a:latin typeface="Arial" charset="0"/>
        </a:defRPr>
      </a:lvl8pPr>
      <a:lvl9pPr marL="1828800" algn="r" rtl="0" eaLnBrk="1" fontAlgn="base" hangingPunct="1">
        <a:spcBef>
          <a:spcPct val="0"/>
        </a:spcBef>
        <a:spcAft>
          <a:spcPct val="0"/>
        </a:spcAft>
        <a:defRPr sz="2400">
          <a:solidFill>
            <a:schemeClr val="bg1"/>
          </a:solidFill>
          <a:latin typeface="Arial" charset="0"/>
        </a:defRPr>
      </a:lvl9pPr>
    </p:titleStyle>
    <p:bodyStyle>
      <a:lvl1pPr marL="342900" indent="-342900" algn="l" rtl="0" eaLnBrk="1" fontAlgn="base" hangingPunct="1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1" fontAlgn="base" hangingPunct="1">
        <a:spcBef>
          <a:spcPct val="20000"/>
        </a:spcBef>
        <a:spcAft>
          <a:spcPct val="0"/>
        </a:spcAft>
        <a:buChar char="–"/>
        <a:defRPr sz="2200">
          <a:solidFill>
            <a:schemeClr val="tx1"/>
          </a:solidFill>
          <a:latin typeface="+mn-lt"/>
        </a:defRPr>
      </a:lvl2pPr>
      <a:lvl3pPr marL="1143000" indent="-228600" algn="l" rtl="0" eaLnBrk="1" fontAlgn="base" hangingPunct="1">
        <a:spcBef>
          <a:spcPct val="20000"/>
        </a:spcBef>
        <a:spcAft>
          <a:spcPct val="0"/>
        </a:spcAft>
        <a:buChar char="•"/>
        <a:defRPr sz="2000">
          <a:solidFill>
            <a:schemeClr val="tx1"/>
          </a:solidFill>
          <a:latin typeface="+mn-lt"/>
        </a:defRPr>
      </a:lvl3pPr>
      <a:lvl4pPr marL="1600200" indent="-228600" algn="l" rtl="0" eaLnBrk="1" fontAlgn="base" hangingPunct="1">
        <a:spcBef>
          <a:spcPct val="20000"/>
        </a:spcBef>
        <a:spcAft>
          <a:spcPct val="0"/>
        </a:spcAft>
        <a:buChar char="–"/>
        <a:defRPr>
          <a:solidFill>
            <a:schemeClr val="tx1"/>
          </a:solidFill>
          <a:latin typeface="+mn-lt"/>
        </a:defRPr>
      </a:lvl4pPr>
      <a:lvl5pPr marL="2057400" indent="-228600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tx1"/>
          </a:solidFill>
          <a:latin typeface="+mn-lt"/>
        </a:defRPr>
      </a:lvl5pPr>
      <a:lvl6pPr marL="2514600" indent="-228600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tx1"/>
          </a:solidFill>
          <a:latin typeface="+mn-lt"/>
        </a:defRPr>
      </a:lvl6pPr>
      <a:lvl7pPr marL="2971800" indent="-228600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tx1"/>
          </a:solidFill>
          <a:latin typeface="+mn-lt"/>
        </a:defRPr>
      </a:lvl7pPr>
      <a:lvl8pPr marL="3429000" indent="-228600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tx1"/>
          </a:solidFill>
          <a:latin typeface="+mn-lt"/>
        </a:defRPr>
      </a:lvl8pPr>
      <a:lvl9pPr marL="3886200" indent="-228600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/>
          <p:cNvSpPr>
            <a:spLocks noChangeArrowheads="1"/>
          </p:cNvSpPr>
          <p:nvPr/>
        </p:nvSpPr>
        <p:spPr bwMode="auto">
          <a:xfrm>
            <a:off x="0" y="0"/>
            <a:ext cx="9144000" cy="6858000"/>
          </a:xfrm>
          <a:prstGeom prst="rect">
            <a:avLst/>
          </a:prstGeom>
          <a:gradFill rotWithShape="1">
            <a:gsLst>
              <a:gs pos="0">
                <a:schemeClr val="bg1"/>
              </a:gs>
              <a:gs pos="100000">
                <a:srgbClr val="D9D9D9"/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endParaRPr lang="en-US"/>
          </a:p>
        </p:txBody>
      </p:sp>
      <p:sp>
        <p:nvSpPr>
          <p:cNvPr id="6147" name="Rectangle 3"/>
          <p:cNvSpPr>
            <a:spLocks noChangeArrowheads="1"/>
          </p:cNvSpPr>
          <p:nvPr/>
        </p:nvSpPr>
        <p:spPr bwMode="auto">
          <a:xfrm>
            <a:off x="-93663" y="6453188"/>
            <a:ext cx="8532813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/>
          <a:lstStyle/>
          <a:p>
            <a:pPr algn="r"/>
            <a:r>
              <a:rPr lang="en-GB" sz="1200">
                <a:solidFill>
                  <a:srgbClr val="4D4D4D"/>
                </a:solidFill>
                <a:latin typeface="Neo Sans" pitchFamily="34" charset="0"/>
              </a:rPr>
              <a:t>m62 visualcommunications is the global leader in presentation effectiveness, from offices in the UK, USA, and Singapore</a:t>
            </a:r>
          </a:p>
        </p:txBody>
      </p:sp>
      <p:pic>
        <p:nvPicPr>
          <p:cNvPr id="6148" name="Picture 4" descr="m62-logo">
            <a:hlinkClick r:id="rId13"/>
          </p:cNvPr>
          <p:cNvPicPr>
            <a:picLocks noChangeAspect="1" noChangeArrowheads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02650" y="6484938"/>
            <a:ext cx="381000" cy="2571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149" name="Picture 5" descr="1">
            <a:hlinkClick r:id="rId15"/>
          </p:cNvPr>
          <p:cNvPicPr>
            <a:picLocks noChangeAspect="1" noChangeArrowheads="1"/>
          </p:cNvPicPr>
          <p:nvPr/>
        </p:nvPicPr>
        <p:blipFill>
          <a:blip r:embed="rId1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0350" y="777875"/>
            <a:ext cx="2000250" cy="14573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150" name="Picture 6" descr="2">
            <a:hlinkClick r:id="rId17"/>
          </p:cNvPr>
          <p:cNvPicPr>
            <a:picLocks noChangeAspect="1" noChangeArrowheads="1"/>
          </p:cNvPicPr>
          <p:nvPr/>
        </p:nvPicPr>
        <p:blipFill>
          <a:blip r:embed="rId1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7338" y="2673350"/>
            <a:ext cx="2000250" cy="14573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151" name="Picture 7" descr="3">
            <a:hlinkClick r:id="rId19"/>
          </p:cNvPr>
          <p:cNvPicPr>
            <a:picLocks noChangeAspect="1" noChangeArrowheads="1"/>
          </p:cNvPicPr>
          <p:nvPr/>
        </p:nvPicPr>
        <p:blipFill>
          <a:blip r:embed="rId2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7338" y="4568825"/>
            <a:ext cx="2000250" cy="14573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152" name="Text Box 8">
            <a:hlinkClick r:id="rId15"/>
          </p:cNvPr>
          <p:cNvSpPr txBox="1">
            <a:spLocks noChangeArrowheads="1"/>
          </p:cNvSpPr>
          <p:nvPr/>
        </p:nvSpPr>
        <p:spPr bwMode="auto">
          <a:xfrm>
            <a:off x="379413" y="2290763"/>
            <a:ext cx="1636712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Arial" charset="0"/>
              </a:defRPr>
            </a:lvl1pPr>
            <a:lvl2pPr>
              <a:defRPr>
                <a:solidFill>
                  <a:schemeClr val="tx1"/>
                </a:solidFill>
                <a:latin typeface="Arial" charset="0"/>
              </a:defRPr>
            </a:lvl2pPr>
            <a:lvl3pPr>
              <a:defRPr>
                <a:solidFill>
                  <a:schemeClr val="tx1"/>
                </a:solidFill>
                <a:latin typeface="Arial" charset="0"/>
              </a:defRPr>
            </a:lvl3pPr>
            <a:lvl4pPr>
              <a:defRPr>
                <a:solidFill>
                  <a:schemeClr val="tx1"/>
                </a:solidFill>
                <a:latin typeface="Arial" charset="0"/>
              </a:defRPr>
            </a:lvl4pPr>
            <a:lvl5pPr>
              <a:defRPr>
                <a:solidFill>
                  <a:schemeClr val="tx1"/>
                </a:solidFill>
                <a:latin typeface="Arial" charset="0"/>
              </a:defRPr>
            </a:lvl5pPr>
            <a:lvl6pPr marL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9144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1371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18288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r>
              <a:rPr lang="en-GB" sz="1400">
                <a:solidFill>
                  <a:srgbClr val="135971"/>
                </a:solidFill>
                <a:latin typeface="Neo Sans" pitchFamily="34" charset="0"/>
              </a:rPr>
              <a:t>Beyond Bullet Points</a:t>
            </a:r>
          </a:p>
        </p:txBody>
      </p:sp>
      <p:sp>
        <p:nvSpPr>
          <p:cNvPr id="6153" name="Text Box 9">
            <a:hlinkClick r:id="rId17"/>
          </p:cNvPr>
          <p:cNvSpPr txBox="1">
            <a:spLocks noChangeArrowheads="1"/>
          </p:cNvSpPr>
          <p:nvPr/>
        </p:nvSpPr>
        <p:spPr bwMode="auto">
          <a:xfrm>
            <a:off x="379413" y="4189413"/>
            <a:ext cx="1417637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Arial" charset="0"/>
              </a:defRPr>
            </a:lvl1pPr>
            <a:lvl2pPr>
              <a:defRPr>
                <a:solidFill>
                  <a:schemeClr val="tx1"/>
                </a:solidFill>
                <a:latin typeface="Arial" charset="0"/>
              </a:defRPr>
            </a:lvl2pPr>
            <a:lvl3pPr>
              <a:defRPr>
                <a:solidFill>
                  <a:schemeClr val="tx1"/>
                </a:solidFill>
                <a:latin typeface="Arial" charset="0"/>
              </a:defRPr>
            </a:lvl3pPr>
            <a:lvl4pPr>
              <a:defRPr>
                <a:solidFill>
                  <a:schemeClr val="tx1"/>
                </a:solidFill>
                <a:latin typeface="Arial" charset="0"/>
              </a:defRPr>
            </a:lvl4pPr>
            <a:lvl5pPr>
              <a:defRPr>
                <a:solidFill>
                  <a:schemeClr val="tx1"/>
                </a:solidFill>
                <a:latin typeface="Arial" charset="0"/>
              </a:defRPr>
            </a:lvl5pPr>
            <a:lvl6pPr marL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9144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1371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18288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r>
              <a:rPr lang="en-GB" sz="1400">
                <a:solidFill>
                  <a:srgbClr val="135971"/>
                </a:solidFill>
                <a:latin typeface="Neo Sans" pitchFamily="34" charset="0"/>
              </a:rPr>
              <a:t>PowerPoint Slides</a:t>
            </a:r>
          </a:p>
        </p:txBody>
      </p:sp>
      <p:sp>
        <p:nvSpPr>
          <p:cNvPr id="6154" name="Text Box 10">
            <a:hlinkClick r:id="rId19"/>
          </p:cNvPr>
          <p:cNvSpPr txBox="1">
            <a:spLocks noChangeArrowheads="1"/>
          </p:cNvSpPr>
          <p:nvPr/>
        </p:nvSpPr>
        <p:spPr bwMode="auto">
          <a:xfrm>
            <a:off x="379413" y="6084888"/>
            <a:ext cx="1598612" cy="212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>
            <a:lvl1pPr>
              <a:defRPr>
                <a:solidFill>
                  <a:schemeClr val="tx1"/>
                </a:solidFill>
                <a:latin typeface="Arial" charset="0"/>
              </a:defRPr>
            </a:lvl1pPr>
            <a:lvl2pPr>
              <a:defRPr>
                <a:solidFill>
                  <a:schemeClr val="tx1"/>
                </a:solidFill>
                <a:latin typeface="Arial" charset="0"/>
              </a:defRPr>
            </a:lvl2pPr>
            <a:lvl3pPr>
              <a:defRPr>
                <a:solidFill>
                  <a:schemeClr val="tx1"/>
                </a:solidFill>
                <a:latin typeface="Arial" charset="0"/>
              </a:defRPr>
            </a:lvl3pPr>
            <a:lvl4pPr>
              <a:defRPr>
                <a:solidFill>
                  <a:schemeClr val="tx1"/>
                </a:solidFill>
                <a:latin typeface="Arial" charset="0"/>
              </a:defRPr>
            </a:lvl4pPr>
            <a:lvl5pPr>
              <a:defRPr>
                <a:solidFill>
                  <a:schemeClr val="tx1"/>
                </a:solidFill>
                <a:latin typeface="Arial" charset="0"/>
              </a:defRPr>
            </a:lvl5pPr>
            <a:lvl6pPr marL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9144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1371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18288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r>
              <a:rPr lang="en-GB" sz="1400">
                <a:solidFill>
                  <a:srgbClr val="135971"/>
                </a:solidFill>
                <a:latin typeface="Neo Sans" pitchFamily="34" charset="0"/>
              </a:rPr>
              <a:t>PowerPoint Training</a:t>
            </a:r>
          </a:p>
        </p:txBody>
      </p:sp>
      <p:pic>
        <p:nvPicPr>
          <p:cNvPr id="6155" name="Picture 11" descr="bg"/>
          <p:cNvPicPr>
            <a:picLocks noChangeAspect="1" noChangeArrowheads="1"/>
          </p:cNvPicPr>
          <p:nvPr/>
        </p:nvPicPr>
        <p:blipFill>
          <a:blip r:embed="rId2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20950" y="777875"/>
            <a:ext cx="6362700" cy="52482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156" name="Text Box 12"/>
          <p:cNvSpPr txBox="1">
            <a:spLocks noChangeArrowheads="1"/>
          </p:cNvSpPr>
          <p:nvPr/>
        </p:nvSpPr>
        <p:spPr bwMode="auto">
          <a:xfrm>
            <a:off x="28575" y="188913"/>
            <a:ext cx="9115425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/>
          <a:lstStyle>
            <a:lvl1pPr>
              <a:defRPr>
                <a:solidFill>
                  <a:schemeClr val="tx1"/>
                </a:solidFill>
                <a:latin typeface="Arial" charset="0"/>
              </a:defRPr>
            </a:lvl1pPr>
            <a:lvl2pPr>
              <a:defRPr>
                <a:solidFill>
                  <a:schemeClr val="tx1"/>
                </a:solidFill>
                <a:latin typeface="Arial" charset="0"/>
              </a:defRPr>
            </a:lvl2pPr>
            <a:lvl3pPr>
              <a:defRPr>
                <a:solidFill>
                  <a:schemeClr val="tx1"/>
                </a:solidFill>
                <a:latin typeface="Arial" charset="0"/>
              </a:defRPr>
            </a:lvl3pPr>
            <a:lvl4pPr>
              <a:defRPr>
                <a:solidFill>
                  <a:schemeClr val="tx1"/>
                </a:solidFill>
                <a:latin typeface="Arial" charset="0"/>
              </a:defRPr>
            </a:lvl4pPr>
            <a:lvl5pPr>
              <a:defRPr>
                <a:solidFill>
                  <a:schemeClr val="tx1"/>
                </a:solidFill>
                <a:latin typeface="Arial" charset="0"/>
              </a:defRPr>
            </a:lvl5pPr>
            <a:lvl6pPr marL="4572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9144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1371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18288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/>
            <a:r>
              <a:rPr lang="en-GB" sz="2100">
                <a:solidFill>
                  <a:srgbClr val="333333"/>
                </a:solidFill>
                <a:latin typeface="Neo Sans" pitchFamily="34" charset="0"/>
              </a:rPr>
              <a:t>It’s not the </a:t>
            </a:r>
            <a:r>
              <a:rPr lang="en-GB" sz="2100" b="1">
                <a:solidFill>
                  <a:srgbClr val="333333"/>
                </a:solidFill>
                <a:latin typeface="Neo Sans" pitchFamily="34" charset="0"/>
              </a:rPr>
              <a:t>design</a:t>
            </a:r>
            <a:r>
              <a:rPr lang="en-GB" sz="2100">
                <a:solidFill>
                  <a:srgbClr val="333333"/>
                </a:solidFill>
                <a:latin typeface="Neo Sans" pitchFamily="34" charset="0"/>
              </a:rPr>
              <a:t> of your template, it’s what you </a:t>
            </a:r>
            <a:r>
              <a:rPr lang="en-GB" sz="2100" b="1">
                <a:solidFill>
                  <a:srgbClr val="333333"/>
                </a:solidFill>
                <a:latin typeface="Neo Sans" pitchFamily="34" charset="0"/>
              </a:rPr>
              <a:t>do with it</a:t>
            </a:r>
            <a:r>
              <a:rPr lang="en-GB" sz="2100">
                <a:solidFill>
                  <a:srgbClr val="333333"/>
                </a:solidFill>
                <a:latin typeface="Neo Sans" pitchFamily="34" charset="0"/>
              </a:rPr>
              <a:t> that counts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hf hdr="0" ftr="0" dt="0"/>
  <p:txStyles>
    <p:titleStyle>
      <a:lvl1pPr algn="ctr" rtl="0" fontAlgn="base">
        <a:spcBef>
          <a:spcPct val="0"/>
        </a:spcBef>
        <a:spcAft>
          <a:spcPct val="0"/>
        </a:spcAft>
        <a:defRPr sz="2000">
          <a:solidFill>
            <a:srgbClr val="333333"/>
          </a:solidFill>
          <a:latin typeface="+mj-lt"/>
          <a:ea typeface="+mj-ea"/>
          <a:cs typeface="+mj-cs"/>
        </a:defRPr>
      </a:lvl1pPr>
      <a:lvl2pPr algn="ctr" rtl="0" fontAlgn="base">
        <a:spcBef>
          <a:spcPct val="0"/>
        </a:spcBef>
        <a:spcAft>
          <a:spcPct val="0"/>
        </a:spcAft>
        <a:defRPr sz="2000">
          <a:solidFill>
            <a:srgbClr val="333333"/>
          </a:solidFill>
          <a:latin typeface="Neo Sans" pitchFamily="34" charset="0"/>
        </a:defRPr>
      </a:lvl2pPr>
      <a:lvl3pPr algn="ctr" rtl="0" fontAlgn="base">
        <a:spcBef>
          <a:spcPct val="0"/>
        </a:spcBef>
        <a:spcAft>
          <a:spcPct val="0"/>
        </a:spcAft>
        <a:defRPr sz="2000">
          <a:solidFill>
            <a:srgbClr val="333333"/>
          </a:solidFill>
          <a:latin typeface="Neo Sans" pitchFamily="34" charset="0"/>
        </a:defRPr>
      </a:lvl3pPr>
      <a:lvl4pPr algn="ctr" rtl="0" fontAlgn="base">
        <a:spcBef>
          <a:spcPct val="0"/>
        </a:spcBef>
        <a:spcAft>
          <a:spcPct val="0"/>
        </a:spcAft>
        <a:defRPr sz="2000">
          <a:solidFill>
            <a:srgbClr val="333333"/>
          </a:solidFill>
          <a:latin typeface="Neo Sans" pitchFamily="34" charset="0"/>
        </a:defRPr>
      </a:lvl4pPr>
      <a:lvl5pPr algn="ctr" rtl="0" fontAlgn="base">
        <a:spcBef>
          <a:spcPct val="0"/>
        </a:spcBef>
        <a:spcAft>
          <a:spcPct val="0"/>
        </a:spcAft>
        <a:defRPr sz="2000">
          <a:solidFill>
            <a:srgbClr val="333333"/>
          </a:solidFill>
          <a:latin typeface="Neo Sans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2000">
          <a:solidFill>
            <a:srgbClr val="333333"/>
          </a:solidFill>
          <a:latin typeface="Neo Sans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2000">
          <a:solidFill>
            <a:srgbClr val="333333"/>
          </a:solidFill>
          <a:latin typeface="Neo Sans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2000">
          <a:solidFill>
            <a:srgbClr val="333333"/>
          </a:solidFill>
          <a:latin typeface="Neo Sans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2000">
          <a:solidFill>
            <a:srgbClr val="333333"/>
          </a:solidFill>
          <a:latin typeface="Neo Sans" pitchFamily="34" charset="0"/>
        </a:defRPr>
      </a:lvl9pPr>
    </p:titleStyle>
    <p:bodyStyle>
      <a:lvl1pPr marL="342900" indent="-342900" algn="l" rtl="0" fontAlgn="base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fontAlgn="base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</a:defRPr>
      </a:lvl2pPr>
      <a:lvl3pPr marL="1143000" indent="-228600" algn="l" rtl="0" fontAlgn="base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</a:defRPr>
      </a:lvl3pPr>
      <a:lvl4pPr marL="1600200" indent="-228600" algn="l" rtl="0" fontAlgn="base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</a:defRPr>
      </a:lvl4pPr>
      <a:lvl5pPr marL="20574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Picture 1" descr="borderb.png"/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93213" cy="6851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62683088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0" r:id="rId1"/>
    <p:sldLayoutId id="2147483691" r:id="rId2"/>
    <p:sldLayoutId id="2147483692" r:id="rId3"/>
  </p:sldLayoutIdLst>
  <p:hf hdr="0" ftr="0" dt="0"/>
  <p:txStyles>
    <p:titleStyle>
      <a:lvl1pPr algn="ctr" defTabSz="457200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  <a:lvl2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2pPr>
      <a:lvl3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3pPr>
      <a:lvl4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4pPr>
      <a:lvl5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5pPr>
      <a:lvl6pPr marL="4572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6pPr>
      <a:lvl7pPr marL="9144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7pPr>
      <a:lvl8pPr marL="13716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8pPr>
      <a:lvl9pPr marL="18288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9pPr>
    </p:titleStyle>
    <p:bodyStyle>
      <a:lvl1pPr marL="342900" indent="-3429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200758" y="173039"/>
            <a:ext cx="7044104" cy="6477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de-DE"/>
              <a:t>Klicken Sie, um das Titelformat zu bearbeiten</a:t>
            </a:r>
          </a:p>
        </p:txBody>
      </p:sp>
      <p:sp>
        <p:nvSpPr>
          <p:cNvPr id="33" name="Line 25"/>
          <p:cNvSpPr>
            <a:spLocks noChangeShapeType="1"/>
          </p:cNvSpPr>
          <p:nvPr/>
        </p:nvSpPr>
        <p:spPr bwMode="blackWhite">
          <a:xfrm>
            <a:off x="0" y="836613"/>
            <a:ext cx="9144000" cy="0"/>
          </a:xfrm>
          <a:prstGeom prst="line">
            <a:avLst/>
          </a:prstGeom>
          <a:noFill/>
          <a:ln w="38100">
            <a:solidFill>
              <a:srgbClr val="455695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eaLnBrk="0" hangingPunct="0">
              <a:defRPr/>
            </a:pPr>
            <a:endParaRPr lang="de-DE" b="1">
              <a:solidFill>
                <a:srgbClr val="000000"/>
              </a:solidFill>
              <a:cs typeface="Arial" charset="0"/>
            </a:endParaRPr>
          </a:p>
        </p:txBody>
      </p:sp>
      <p:grpSp>
        <p:nvGrpSpPr>
          <p:cNvPr id="2052" name="Gruppieren 28"/>
          <p:cNvGrpSpPr>
            <a:grpSpLocks/>
          </p:cNvGrpSpPr>
          <p:nvPr/>
        </p:nvGrpSpPr>
        <p:grpSpPr bwMode="auto">
          <a:xfrm>
            <a:off x="-1210407" y="736600"/>
            <a:ext cx="1310053" cy="4006850"/>
            <a:chOff x="-1311626" y="737295"/>
            <a:chExt cx="1419576" cy="4006394"/>
          </a:xfrm>
        </p:grpSpPr>
        <p:sp>
          <p:nvSpPr>
            <p:cNvPr id="680974" name="Oval 14"/>
            <p:cNvSpPr>
              <a:spLocks noChangeArrowheads="1"/>
            </p:cNvSpPr>
            <p:nvPr/>
          </p:nvSpPr>
          <p:spPr bwMode="auto">
            <a:xfrm>
              <a:off x="-817792" y="2324614"/>
              <a:ext cx="390622" cy="360322"/>
            </a:xfrm>
            <a:prstGeom prst="ellipse">
              <a:avLst/>
            </a:prstGeom>
            <a:solidFill>
              <a:srgbClr val="999933"/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/>
            <a:lstStyle/>
            <a:p>
              <a:pPr algn="ctr" eaLnBrk="0" hangingPunct="0">
                <a:defRPr/>
              </a:pPr>
              <a:endParaRPr lang="de-DE" b="1">
                <a:solidFill>
                  <a:srgbClr val="FFFFFF"/>
                </a:solidFill>
                <a:cs typeface="Arial" charset="0"/>
              </a:endParaRPr>
            </a:p>
          </p:txBody>
        </p:sp>
        <p:sp>
          <p:nvSpPr>
            <p:cNvPr id="680975" name="Oval 15"/>
            <p:cNvSpPr>
              <a:spLocks noChangeArrowheads="1"/>
            </p:cNvSpPr>
            <p:nvPr/>
          </p:nvSpPr>
          <p:spPr bwMode="auto">
            <a:xfrm>
              <a:off x="-817792" y="1638892"/>
              <a:ext cx="390622" cy="360322"/>
            </a:xfrm>
            <a:prstGeom prst="ellipse">
              <a:avLst/>
            </a:prstGeom>
            <a:solidFill>
              <a:srgbClr val="455695"/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/>
            <a:lstStyle/>
            <a:p>
              <a:pPr algn="ctr" eaLnBrk="0" hangingPunct="0">
                <a:defRPr/>
              </a:pPr>
              <a:endParaRPr lang="de-DE" b="1">
                <a:solidFill>
                  <a:srgbClr val="FFFFFF"/>
                </a:solidFill>
                <a:cs typeface="Arial" charset="0"/>
              </a:endParaRPr>
            </a:p>
          </p:txBody>
        </p:sp>
        <p:sp>
          <p:nvSpPr>
            <p:cNvPr id="680976" name="Oval 16"/>
            <p:cNvSpPr>
              <a:spLocks noChangeArrowheads="1"/>
            </p:cNvSpPr>
            <p:nvPr userDrawn="1"/>
          </p:nvSpPr>
          <p:spPr bwMode="auto">
            <a:xfrm>
              <a:off x="-817792" y="953170"/>
              <a:ext cx="390622" cy="360322"/>
            </a:xfrm>
            <a:prstGeom prst="ellipse">
              <a:avLst/>
            </a:prstGeom>
            <a:solidFill>
              <a:srgbClr val="993333"/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/>
            <a:lstStyle/>
            <a:p>
              <a:pPr algn="ctr" eaLnBrk="0" hangingPunct="0">
                <a:defRPr/>
              </a:pPr>
              <a:endParaRPr lang="de-DE" b="1" dirty="0">
                <a:solidFill>
                  <a:srgbClr val="FFFFFF"/>
                </a:solidFill>
                <a:cs typeface="Arial" charset="0"/>
              </a:endParaRPr>
            </a:p>
          </p:txBody>
        </p:sp>
        <p:sp>
          <p:nvSpPr>
            <p:cNvPr id="680977" name="Oval 17"/>
            <p:cNvSpPr>
              <a:spLocks noChangeArrowheads="1"/>
            </p:cNvSpPr>
            <p:nvPr/>
          </p:nvSpPr>
          <p:spPr bwMode="auto">
            <a:xfrm>
              <a:off x="-817792" y="3010336"/>
              <a:ext cx="390622" cy="360322"/>
            </a:xfrm>
            <a:prstGeom prst="ellipse">
              <a:avLst/>
            </a:prstGeom>
            <a:solidFill>
              <a:srgbClr val="FF9900"/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/>
            <a:lstStyle/>
            <a:p>
              <a:pPr algn="ctr" eaLnBrk="0" hangingPunct="0">
                <a:defRPr/>
              </a:pPr>
              <a:endParaRPr lang="de-DE" b="1">
                <a:solidFill>
                  <a:srgbClr val="FFFFFF"/>
                </a:solidFill>
                <a:cs typeface="Arial" charset="0"/>
              </a:endParaRPr>
            </a:p>
          </p:txBody>
        </p:sp>
        <p:sp>
          <p:nvSpPr>
            <p:cNvPr id="680978" name="Oval 18"/>
            <p:cNvSpPr>
              <a:spLocks noChangeArrowheads="1"/>
            </p:cNvSpPr>
            <p:nvPr/>
          </p:nvSpPr>
          <p:spPr bwMode="auto">
            <a:xfrm>
              <a:off x="-816204" y="3696058"/>
              <a:ext cx="390622" cy="360322"/>
            </a:xfrm>
            <a:prstGeom prst="ellipse">
              <a:avLst/>
            </a:prstGeom>
            <a:solidFill>
              <a:srgbClr val="898989"/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/>
            <a:lstStyle/>
            <a:p>
              <a:pPr algn="ctr" eaLnBrk="0" hangingPunct="0">
                <a:defRPr/>
              </a:pPr>
              <a:endParaRPr lang="de-DE" b="1">
                <a:solidFill>
                  <a:srgbClr val="FFFFFF"/>
                </a:solidFill>
                <a:cs typeface="Arial" charset="0"/>
              </a:endParaRPr>
            </a:p>
          </p:txBody>
        </p:sp>
        <p:sp>
          <p:nvSpPr>
            <p:cNvPr id="680979" name="Oval 19"/>
            <p:cNvSpPr>
              <a:spLocks noChangeArrowheads="1"/>
            </p:cNvSpPr>
            <p:nvPr/>
          </p:nvSpPr>
          <p:spPr bwMode="auto">
            <a:xfrm>
              <a:off x="-816204" y="4383368"/>
              <a:ext cx="390622" cy="360321"/>
            </a:xfrm>
            <a:prstGeom prst="ellipse">
              <a:avLst/>
            </a:prstGeom>
            <a:solidFill>
              <a:srgbClr val="C0C0C0"/>
            </a:solidFill>
            <a:ln w="9525" algn="ctr">
              <a:noFill/>
              <a:round/>
              <a:headEnd/>
              <a:tailEnd/>
            </a:ln>
            <a:effectLst/>
          </p:spPr>
          <p:txBody>
            <a:bodyPr/>
            <a:lstStyle/>
            <a:p>
              <a:pPr algn="ctr" eaLnBrk="0" hangingPunct="0">
                <a:defRPr/>
              </a:pPr>
              <a:endParaRPr lang="de-DE" b="1">
                <a:solidFill>
                  <a:srgbClr val="FFFFFF"/>
                </a:solidFill>
                <a:cs typeface="Arial" charset="0"/>
              </a:endParaRPr>
            </a:p>
          </p:txBody>
        </p:sp>
        <p:sp>
          <p:nvSpPr>
            <p:cNvPr id="19" name="Textfeld 18"/>
            <p:cNvSpPr txBox="1"/>
            <p:nvPr userDrawn="1"/>
          </p:nvSpPr>
          <p:spPr>
            <a:xfrm>
              <a:off x="-1311626" y="737295"/>
              <a:ext cx="1400521" cy="307742"/>
            </a:xfrm>
            <a:prstGeom prst="rect">
              <a:avLst/>
            </a:prstGeom>
            <a:noFill/>
          </p:spPr>
          <p:txBody>
            <a:bodyPr>
              <a:spAutoFit/>
            </a:bodyPr>
            <a:lstStyle/>
            <a:p>
              <a:pPr algn="ctr" eaLnBrk="0" hangingPunct="0">
                <a:defRPr/>
              </a:pPr>
              <a:r>
                <a:rPr lang="de-DE" sz="1400" b="1" dirty="0">
                  <a:solidFill>
                    <a:srgbClr val="FFFFFF"/>
                  </a:solidFill>
                  <a:latin typeface="Arial" pitchFamily="34" charset="0"/>
                  <a:cs typeface="Arial" charset="0"/>
                </a:rPr>
                <a:t>153-51-51</a:t>
              </a:r>
            </a:p>
          </p:txBody>
        </p:sp>
        <p:sp>
          <p:nvSpPr>
            <p:cNvPr id="20" name="Textfeld 19"/>
            <p:cNvSpPr txBox="1"/>
            <p:nvPr userDrawn="1"/>
          </p:nvSpPr>
          <p:spPr>
            <a:xfrm>
              <a:off x="-1305275" y="2170645"/>
              <a:ext cx="1400521" cy="307742"/>
            </a:xfrm>
            <a:prstGeom prst="rect">
              <a:avLst/>
            </a:prstGeom>
            <a:noFill/>
          </p:spPr>
          <p:txBody>
            <a:bodyPr>
              <a:spAutoFit/>
            </a:bodyPr>
            <a:lstStyle/>
            <a:p>
              <a:pPr algn="ctr" eaLnBrk="0" hangingPunct="0">
                <a:defRPr/>
              </a:pPr>
              <a:r>
                <a:rPr lang="de-DE" sz="1400" b="1" dirty="0">
                  <a:solidFill>
                    <a:srgbClr val="FFFFFF"/>
                  </a:solidFill>
                  <a:latin typeface="Arial" pitchFamily="34" charset="0"/>
                  <a:cs typeface="Arial" charset="0"/>
                </a:rPr>
                <a:t>153-153-51</a:t>
              </a:r>
            </a:p>
          </p:txBody>
        </p:sp>
        <p:sp>
          <p:nvSpPr>
            <p:cNvPr id="21" name="Textfeld 20"/>
            <p:cNvSpPr txBox="1"/>
            <p:nvPr userDrawn="1"/>
          </p:nvSpPr>
          <p:spPr>
            <a:xfrm>
              <a:off x="-1311626" y="2856367"/>
              <a:ext cx="1400521" cy="307742"/>
            </a:xfrm>
            <a:prstGeom prst="rect">
              <a:avLst/>
            </a:prstGeom>
            <a:noFill/>
          </p:spPr>
          <p:txBody>
            <a:bodyPr>
              <a:spAutoFit/>
            </a:bodyPr>
            <a:lstStyle/>
            <a:p>
              <a:pPr algn="ctr" eaLnBrk="0" hangingPunct="0">
                <a:defRPr/>
              </a:pPr>
              <a:r>
                <a:rPr lang="de-DE" sz="1400" b="1" dirty="0">
                  <a:solidFill>
                    <a:srgbClr val="FFFFFF"/>
                  </a:solidFill>
                  <a:latin typeface="Arial" pitchFamily="34" charset="0"/>
                  <a:cs typeface="Arial" charset="0"/>
                </a:rPr>
                <a:t>255-153-0</a:t>
              </a:r>
            </a:p>
          </p:txBody>
        </p:sp>
        <p:sp>
          <p:nvSpPr>
            <p:cNvPr id="22" name="Textfeld 21"/>
            <p:cNvSpPr txBox="1"/>
            <p:nvPr userDrawn="1"/>
          </p:nvSpPr>
          <p:spPr>
            <a:xfrm>
              <a:off x="-1292571" y="3542089"/>
              <a:ext cx="1400521" cy="307742"/>
            </a:xfrm>
            <a:prstGeom prst="rect">
              <a:avLst/>
            </a:prstGeom>
            <a:noFill/>
          </p:spPr>
          <p:txBody>
            <a:bodyPr>
              <a:spAutoFit/>
            </a:bodyPr>
            <a:lstStyle/>
            <a:p>
              <a:pPr algn="ctr" eaLnBrk="0" hangingPunct="0">
                <a:defRPr/>
              </a:pPr>
              <a:r>
                <a:rPr lang="de-DE" sz="1400" b="1" dirty="0">
                  <a:solidFill>
                    <a:srgbClr val="FFFFFF"/>
                  </a:solidFill>
                  <a:latin typeface="Arial" pitchFamily="34" charset="0"/>
                  <a:cs typeface="Arial" charset="0"/>
                </a:rPr>
                <a:t>137-137-137</a:t>
              </a:r>
            </a:p>
          </p:txBody>
        </p:sp>
        <p:sp>
          <p:nvSpPr>
            <p:cNvPr id="23" name="Textfeld 22"/>
            <p:cNvSpPr txBox="1"/>
            <p:nvPr userDrawn="1"/>
          </p:nvSpPr>
          <p:spPr>
            <a:xfrm>
              <a:off x="-1311626" y="4229398"/>
              <a:ext cx="1400521" cy="307742"/>
            </a:xfrm>
            <a:prstGeom prst="rect">
              <a:avLst/>
            </a:prstGeom>
            <a:noFill/>
          </p:spPr>
          <p:txBody>
            <a:bodyPr>
              <a:spAutoFit/>
            </a:bodyPr>
            <a:lstStyle/>
            <a:p>
              <a:pPr algn="ctr" eaLnBrk="0" hangingPunct="0">
                <a:defRPr/>
              </a:pPr>
              <a:r>
                <a:rPr lang="de-DE" sz="1400" b="1" dirty="0">
                  <a:solidFill>
                    <a:srgbClr val="FFFFFF"/>
                  </a:solidFill>
                  <a:latin typeface="Arial" pitchFamily="34" charset="0"/>
                  <a:cs typeface="Arial" charset="0"/>
                </a:rPr>
                <a:t>192-192-192</a:t>
              </a:r>
            </a:p>
          </p:txBody>
        </p:sp>
        <p:sp>
          <p:nvSpPr>
            <p:cNvPr id="25" name="Textfeld 24"/>
            <p:cNvSpPr txBox="1"/>
            <p:nvPr userDrawn="1"/>
          </p:nvSpPr>
          <p:spPr>
            <a:xfrm>
              <a:off x="-1311626" y="1484923"/>
              <a:ext cx="1400521" cy="307742"/>
            </a:xfrm>
            <a:prstGeom prst="rect">
              <a:avLst/>
            </a:prstGeom>
            <a:noFill/>
          </p:spPr>
          <p:txBody>
            <a:bodyPr>
              <a:spAutoFit/>
            </a:bodyPr>
            <a:lstStyle/>
            <a:p>
              <a:pPr algn="ctr" eaLnBrk="0" hangingPunct="0">
                <a:defRPr/>
              </a:pPr>
              <a:r>
                <a:rPr lang="de-DE" sz="1400" b="1" dirty="0">
                  <a:solidFill>
                    <a:srgbClr val="FFFFFF"/>
                  </a:solidFill>
                  <a:latin typeface="Arial" pitchFamily="34" charset="0"/>
                  <a:cs typeface="Arial" charset="0"/>
                </a:rPr>
                <a:t>69-86-149</a:t>
              </a:r>
            </a:p>
          </p:txBody>
        </p:sp>
      </p:grpSp>
      <p:sp>
        <p:nvSpPr>
          <p:cNvPr id="55" name="Line 23"/>
          <p:cNvSpPr>
            <a:spLocks noChangeShapeType="1"/>
          </p:cNvSpPr>
          <p:nvPr userDrawn="1"/>
        </p:nvSpPr>
        <p:spPr bwMode="blackWhite">
          <a:xfrm>
            <a:off x="0" y="6165850"/>
            <a:ext cx="9144000" cy="0"/>
          </a:xfrm>
          <a:prstGeom prst="line">
            <a:avLst/>
          </a:prstGeom>
          <a:noFill/>
          <a:ln w="38100">
            <a:solidFill>
              <a:srgbClr val="455695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eaLnBrk="0" hangingPunct="0">
              <a:defRPr/>
            </a:pPr>
            <a:endParaRPr lang="de-DE" b="1">
              <a:solidFill>
                <a:srgbClr val="000000"/>
              </a:solidFill>
              <a:cs typeface="Arial" charset="0"/>
            </a:endParaRPr>
          </a:p>
        </p:txBody>
      </p:sp>
      <p:pic>
        <p:nvPicPr>
          <p:cNvPr id="28" name="Picture 27" descr="Kuehne Foundation.JPG"/>
          <p:cNvPicPr>
            <a:picLocks noChangeAspect="1"/>
          </p:cNvPicPr>
          <p:nvPr userDrawn="1"/>
        </p:nvPicPr>
        <p:blipFill>
          <a:blip r:embed="rId18" cstate="print"/>
          <a:stretch>
            <a:fillRect/>
          </a:stretch>
        </p:blipFill>
        <p:spPr>
          <a:xfrm>
            <a:off x="17839" y="6208567"/>
            <a:ext cx="1802018" cy="619208"/>
          </a:xfrm>
          <a:prstGeom prst="rect">
            <a:avLst/>
          </a:prstGeom>
        </p:spPr>
      </p:pic>
      <p:sp>
        <p:nvSpPr>
          <p:cNvPr id="26" name="Footer Placeholder 25"/>
          <p:cNvSpPr>
            <a:spLocks noGrp="1"/>
          </p:cNvSpPr>
          <p:nvPr>
            <p:ph type="ftr" sz="quarter" idx="3"/>
          </p:nvPr>
        </p:nvSpPr>
        <p:spPr>
          <a:xfrm>
            <a:off x="2950655" y="6356351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r>
              <a:rPr lang="de-DE" b="1" dirty="0">
                <a:solidFill>
                  <a:srgbClr val="000000">
                    <a:tint val="75000"/>
                  </a:srgbClr>
                </a:solidFill>
                <a:cs typeface="Arial" charset="0"/>
              </a:rPr>
              <a:t>Dr Denny J.Cho</a:t>
            </a:r>
          </a:p>
        </p:txBody>
      </p:sp>
      <p:sp>
        <p:nvSpPr>
          <p:cNvPr id="27" name="Slide Number Placeholder 26"/>
          <p:cNvSpPr>
            <a:spLocks noGrp="1"/>
          </p:cNvSpPr>
          <p:nvPr>
            <p:ph type="sldNum" sz="quarter" idx="4"/>
          </p:nvPr>
        </p:nvSpPr>
        <p:spPr>
          <a:xfrm>
            <a:off x="6553200" y="6356351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ABC0EF68-C913-424B-839B-3240E1938AD1}" type="slidenum">
              <a:rPr lang="de-DE" b="1" smtClean="0">
                <a:solidFill>
                  <a:srgbClr val="000000">
                    <a:tint val="75000"/>
                  </a:srgbClr>
                </a:solidFill>
                <a:cs typeface="Arial" charset="0"/>
              </a:rPr>
              <a:pPr/>
              <a:t>‹#›</a:t>
            </a:fld>
            <a:endParaRPr lang="de-DE" b="1">
              <a:solidFill>
                <a:srgbClr val="000000">
                  <a:tint val="75000"/>
                </a:srgbClr>
              </a:solidFill>
              <a:cs typeface="Arial" charset="0"/>
            </a:endParaRPr>
          </a:p>
        </p:txBody>
      </p:sp>
      <p:pic>
        <p:nvPicPr>
          <p:cNvPr id="29" name="Picture 3" descr="C:\Users\Denny\GTS\gts.png"/>
          <p:cNvPicPr>
            <a:picLocks noChangeAspect="1" noChangeArrowheads="1"/>
          </p:cNvPicPr>
          <p:nvPr userDrawn="1"/>
        </p:nvPicPr>
        <p:blipFill>
          <a:blip r:embed="rId1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58427" y="6298279"/>
            <a:ext cx="1512312" cy="4766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6649727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29" r:id="rId1"/>
    <p:sldLayoutId id="2147483730" r:id="rId2"/>
    <p:sldLayoutId id="2147483731" r:id="rId3"/>
    <p:sldLayoutId id="2147483732" r:id="rId4"/>
    <p:sldLayoutId id="2147483733" r:id="rId5"/>
    <p:sldLayoutId id="2147483734" r:id="rId6"/>
    <p:sldLayoutId id="2147483735" r:id="rId7"/>
    <p:sldLayoutId id="2147483736" r:id="rId8"/>
    <p:sldLayoutId id="2147483737" r:id="rId9"/>
    <p:sldLayoutId id="2147483738" r:id="rId10"/>
    <p:sldLayoutId id="2147483739" r:id="rId11"/>
    <p:sldLayoutId id="2147483740" r:id="rId12"/>
    <p:sldLayoutId id="2147483741" r:id="rId13"/>
    <p:sldLayoutId id="2147483742" r:id="rId14"/>
    <p:sldLayoutId id="2147483743" r:id="rId15"/>
    <p:sldLayoutId id="2147483744" r:id="rId16"/>
  </p:sldLayoutIdLst>
  <p:hf hd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2000" b="1">
          <a:solidFill>
            <a:srgbClr val="455695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2000" b="1">
          <a:solidFill>
            <a:srgbClr val="455695"/>
          </a:solidFill>
          <a:latin typeface="Arial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2000" b="1">
          <a:solidFill>
            <a:srgbClr val="455695"/>
          </a:solidFill>
          <a:latin typeface="Arial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2000" b="1">
          <a:solidFill>
            <a:srgbClr val="455695"/>
          </a:solidFill>
          <a:latin typeface="Arial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2000" b="1">
          <a:solidFill>
            <a:srgbClr val="455695"/>
          </a:solidFill>
          <a:latin typeface="Arial" charset="0"/>
        </a:defRPr>
      </a:lvl5pPr>
      <a:lvl6pPr marL="457200" algn="l" rtl="0" eaLnBrk="1" fontAlgn="base" hangingPunct="1">
        <a:spcBef>
          <a:spcPct val="0"/>
        </a:spcBef>
        <a:spcAft>
          <a:spcPct val="0"/>
        </a:spcAft>
        <a:defRPr sz="2000" b="1">
          <a:solidFill>
            <a:srgbClr val="455695"/>
          </a:solidFill>
          <a:latin typeface="Arial" charset="0"/>
        </a:defRPr>
      </a:lvl6pPr>
      <a:lvl7pPr marL="914400" algn="l" rtl="0" eaLnBrk="1" fontAlgn="base" hangingPunct="1">
        <a:spcBef>
          <a:spcPct val="0"/>
        </a:spcBef>
        <a:spcAft>
          <a:spcPct val="0"/>
        </a:spcAft>
        <a:defRPr sz="2000" b="1">
          <a:solidFill>
            <a:srgbClr val="455695"/>
          </a:solidFill>
          <a:latin typeface="Arial" charset="0"/>
        </a:defRPr>
      </a:lvl7pPr>
      <a:lvl8pPr marL="1371600" algn="l" rtl="0" eaLnBrk="1" fontAlgn="base" hangingPunct="1">
        <a:spcBef>
          <a:spcPct val="0"/>
        </a:spcBef>
        <a:spcAft>
          <a:spcPct val="0"/>
        </a:spcAft>
        <a:defRPr sz="2000" b="1">
          <a:solidFill>
            <a:srgbClr val="455695"/>
          </a:solidFill>
          <a:latin typeface="Arial" charset="0"/>
        </a:defRPr>
      </a:lvl8pPr>
      <a:lvl9pPr marL="1828800" algn="l" rtl="0" eaLnBrk="1" fontAlgn="base" hangingPunct="1">
        <a:spcBef>
          <a:spcPct val="0"/>
        </a:spcBef>
        <a:spcAft>
          <a:spcPct val="0"/>
        </a:spcAft>
        <a:defRPr sz="2000" b="1">
          <a:solidFill>
            <a:srgbClr val="455695"/>
          </a:solidFill>
          <a:latin typeface="Arial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Font typeface="Wingdings 3" pitchFamily="18" charset="2"/>
        <a:buChar char="}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Font typeface="Wingdings 3" pitchFamily="18" charset="2"/>
        <a:buChar char="}"/>
        <a:defRPr sz="2800">
          <a:solidFill>
            <a:schemeClr val="tx1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Font typeface="Wingdings 3" pitchFamily="18" charset="2"/>
        <a:buChar char="}"/>
        <a:defRPr sz="1600">
          <a:solidFill>
            <a:schemeClr val="tx1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Font typeface="Wingdings 3" pitchFamily="18" charset="2"/>
        <a:buChar char="}"/>
        <a:defRPr sz="1600">
          <a:solidFill>
            <a:schemeClr val="tx1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Font typeface="Wingdings 3" pitchFamily="18" charset="2"/>
        <a:buChar char="}"/>
        <a:defRPr sz="1600">
          <a:solidFill>
            <a:schemeClr val="tx1"/>
          </a:solidFill>
          <a:latin typeface="+mn-lt"/>
        </a:defRPr>
      </a:lvl5pPr>
      <a:lvl6pPr marL="2514600" indent="-228600" algn="l" rtl="0" eaLnBrk="1" fontAlgn="base" hangingPunct="1">
        <a:spcBef>
          <a:spcPct val="20000"/>
        </a:spcBef>
        <a:spcAft>
          <a:spcPct val="0"/>
        </a:spcAft>
        <a:buClr>
          <a:schemeClr val="accent2"/>
        </a:buClr>
        <a:buFont typeface="Wingdings 3" pitchFamily="18" charset="2"/>
        <a:buChar char="}"/>
        <a:defRPr sz="1600">
          <a:solidFill>
            <a:schemeClr val="tx1"/>
          </a:solidFill>
          <a:latin typeface="+mn-lt"/>
        </a:defRPr>
      </a:lvl6pPr>
      <a:lvl7pPr marL="2971800" indent="-228600" algn="l" rtl="0" eaLnBrk="1" fontAlgn="base" hangingPunct="1">
        <a:spcBef>
          <a:spcPct val="20000"/>
        </a:spcBef>
        <a:spcAft>
          <a:spcPct val="0"/>
        </a:spcAft>
        <a:buClr>
          <a:schemeClr val="accent2"/>
        </a:buClr>
        <a:buFont typeface="Wingdings 3" pitchFamily="18" charset="2"/>
        <a:buChar char="}"/>
        <a:defRPr sz="1600">
          <a:solidFill>
            <a:schemeClr val="tx1"/>
          </a:solidFill>
          <a:latin typeface="+mn-lt"/>
        </a:defRPr>
      </a:lvl7pPr>
      <a:lvl8pPr marL="3429000" indent="-228600" algn="l" rtl="0" eaLnBrk="1" fontAlgn="base" hangingPunct="1">
        <a:spcBef>
          <a:spcPct val="20000"/>
        </a:spcBef>
        <a:spcAft>
          <a:spcPct val="0"/>
        </a:spcAft>
        <a:buClr>
          <a:schemeClr val="accent2"/>
        </a:buClr>
        <a:buFont typeface="Wingdings 3" pitchFamily="18" charset="2"/>
        <a:buChar char="}"/>
        <a:defRPr sz="1600">
          <a:solidFill>
            <a:schemeClr val="tx1"/>
          </a:solidFill>
          <a:latin typeface="+mn-lt"/>
        </a:defRPr>
      </a:lvl8pPr>
      <a:lvl9pPr marL="3886200" indent="-228600" algn="l" rtl="0" eaLnBrk="1" fontAlgn="base" hangingPunct="1">
        <a:spcBef>
          <a:spcPct val="20000"/>
        </a:spcBef>
        <a:spcAft>
          <a:spcPct val="0"/>
        </a:spcAft>
        <a:buClr>
          <a:schemeClr val="accent2"/>
        </a:buClr>
        <a:buFont typeface="Wingdings 3" pitchFamily="18" charset="2"/>
        <a:buChar char="}"/>
        <a:defRPr sz="1600">
          <a:solidFill>
            <a:schemeClr val="tx1"/>
          </a:solidFill>
          <a:latin typeface="+mn-lt"/>
        </a:defRPr>
      </a:lvl9pPr>
    </p:bodyStyle>
    <p:otherStyle>
      <a:defPPr>
        <a:defRPr lang="de-D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36" name="Picture 12" descr="C:\Users\andersonl\Desktop\Logistics slide.jpg"/>
          <p:cNvPicPr>
            <a:picLocks noChangeAspect="1" noChangeArrowheads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70" y="5179"/>
            <a:ext cx="9144000" cy="68580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73025" y="836613"/>
            <a:ext cx="9036050" cy="5289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1692275" y="188913"/>
            <a:ext cx="7416800" cy="4905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033" name="Rectangle 9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2916238" y="6337300"/>
            <a:ext cx="158432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400">
                <a:solidFill>
                  <a:schemeClr val="bg1"/>
                </a:solidFill>
              </a:defRPr>
            </a:lvl1pPr>
          </a:lstStyle>
          <a:p>
            <a:endParaRPr lang="en-GB">
              <a:solidFill>
                <a:srgbClr val="FFFFFF"/>
              </a:solidFill>
            </a:endParaRPr>
          </a:p>
        </p:txBody>
      </p:sp>
      <p:sp>
        <p:nvSpPr>
          <p:cNvPr id="1034" name="Rectangle 10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572000" y="6337300"/>
            <a:ext cx="2895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400">
                <a:solidFill>
                  <a:schemeClr val="bg1"/>
                </a:solidFill>
              </a:defRPr>
            </a:lvl1pPr>
          </a:lstStyle>
          <a:p>
            <a:endParaRPr lang="en-GB">
              <a:solidFill>
                <a:srgbClr val="FFFFFF"/>
              </a:solidFill>
            </a:endParaRPr>
          </a:p>
        </p:txBody>
      </p:sp>
      <p:sp>
        <p:nvSpPr>
          <p:cNvPr id="1035" name="Rectangle 11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7947025" y="6337300"/>
            <a:ext cx="116205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400">
                <a:solidFill>
                  <a:schemeClr val="bg1"/>
                </a:solidFill>
              </a:defRPr>
            </a:lvl1pPr>
          </a:lstStyle>
          <a:p>
            <a:fld id="{961A7287-92C8-4220-A472-1A5495988633}" type="slidenum">
              <a:rPr lang="en-GB">
                <a:solidFill>
                  <a:srgbClr val="FFFFFF"/>
                </a:solidFill>
              </a:rPr>
              <a:pPr/>
              <a:t>‹#›</a:t>
            </a:fld>
            <a:endParaRPr lang="en-GB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5309523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46" r:id="rId1"/>
    <p:sldLayoutId id="2147483747" r:id="rId2"/>
    <p:sldLayoutId id="2147483748" r:id="rId3"/>
    <p:sldLayoutId id="2147483749" r:id="rId4"/>
    <p:sldLayoutId id="2147483750" r:id="rId5"/>
    <p:sldLayoutId id="2147483751" r:id="rId6"/>
    <p:sldLayoutId id="2147483752" r:id="rId7"/>
    <p:sldLayoutId id="2147483753" r:id="rId8"/>
    <p:sldLayoutId id="2147483754" r:id="rId9"/>
    <p:sldLayoutId id="2147483755" r:id="rId10"/>
  </p:sldLayoutIdLst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1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26" grpId="0"/>
    </p:bldLst>
  </p:timing>
  <p:hf hdr="0" ftr="0" dt="0"/>
  <p:txStyles>
    <p:titleStyle>
      <a:lvl1pPr algn="r" rtl="0" eaLnBrk="1" fontAlgn="base" hangingPunct="1">
        <a:spcBef>
          <a:spcPct val="0"/>
        </a:spcBef>
        <a:spcAft>
          <a:spcPct val="0"/>
        </a:spcAft>
        <a:defRPr sz="2400">
          <a:solidFill>
            <a:schemeClr val="bg1"/>
          </a:solidFill>
          <a:latin typeface="+mj-lt"/>
          <a:ea typeface="+mj-ea"/>
          <a:cs typeface="+mj-cs"/>
        </a:defRPr>
      </a:lvl1pPr>
      <a:lvl2pPr algn="r" rtl="0" eaLnBrk="1" fontAlgn="base" hangingPunct="1">
        <a:spcBef>
          <a:spcPct val="0"/>
        </a:spcBef>
        <a:spcAft>
          <a:spcPct val="0"/>
        </a:spcAft>
        <a:defRPr sz="2400">
          <a:solidFill>
            <a:schemeClr val="bg1"/>
          </a:solidFill>
          <a:latin typeface="Arial" charset="0"/>
        </a:defRPr>
      </a:lvl2pPr>
      <a:lvl3pPr algn="r" rtl="0" eaLnBrk="1" fontAlgn="base" hangingPunct="1">
        <a:spcBef>
          <a:spcPct val="0"/>
        </a:spcBef>
        <a:spcAft>
          <a:spcPct val="0"/>
        </a:spcAft>
        <a:defRPr sz="2400">
          <a:solidFill>
            <a:schemeClr val="bg1"/>
          </a:solidFill>
          <a:latin typeface="Arial" charset="0"/>
        </a:defRPr>
      </a:lvl3pPr>
      <a:lvl4pPr algn="r" rtl="0" eaLnBrk="1" fontAlgn="base" hangingPunct="1">
        <a:spcBef>
          <a:spcPct val="0"/>
        </a:spcBef>
        <a:spcAft>
          <a:spcPct val="0"/>
        </a:spcAft>
        <a:defRPr sz="2400">
          <a:solidFill>
            <a:schemeClr val="bg1"/>
          </a:solidFill>
          <a:latin typeface="Arial" charset="0"/>
        </a:defRPr>
      </a:lvl4pPr>
      <a:lvl5pPr algn="r" rtl="0" eaLnBrk="1" fontAlgn="base" hangingPunct="1">
        <a:spcBef>
          <a:spcPct val="0"/>
        </a:spcBef>
        <a:spcAft>
          <a:spcPct val="0"/>
        </a:spcAft>
        <a:defRPr sz="2400">
          <a:solidFill>
            <a:schemeClr val="bg1"/>
          </a:solidFill>
          <a:latin typeface="Arial" charset="0"/>
        </a:defRPr>
      </a:lvl5pPr>
      <a:lvl6pPr marL="457200" algn="r" rtl="0" eaLnBrk="1" fontAlgn="base" hangingPunct="1">
        <a:spcBef>
          <a:spcPct val="0"/>
        </a:spcBef>
        <a:spcAft>
          <a:spcPct val="0"/>
        </a:spcAft>
        <a:defRPr sz="2400">
          <a:solidFill>
            <a:schemeClr val="bg1"/>
          </a:solidFill>
          <a:latin typeface="Arial" charset="0"/>
        </a:defRPr>
      </a:lvl6pPr>
      <a:lvl7pPr marL="914400" algn="r" rtl="0" eaLnBrk="1" fontAlgn="base" hangingPunct="1">
        <a:spcBef>
          <a:spcPct val="0"/>
        </a:spcBef>
        <a:spcAft>
          <a:spcPct val="0"/>
        </a:spcAft>
        <a:defRPr sz="2400">
          <a:solidFill>
            <a:schemeClr val="bg1"/>
          </a:solidFill>
          <a:latin typeface="Arial" charset="0"/>
        </a:defRPr>
      </a:lvl7pPr>
      <a:lvl8pPr marL="1371600" algn="r" rtl="0" eaLnBrk="1" fontAlgn="base" hangingPunct="1">
        <a:spcBef>
          <a:spcPct val="0"/>
        </a:spcBef>
        <a:spcAft>
          <a:spcPct val="0"/>
        </a:spcAft>
        <a:defRPr sz="2400">
          <a:solidFill>
            <a:schemeClr val="bg1"/>
          </a:solidFill>
          <a:latin typeface="Arial" charset="0"/>
        </a:defRPr>
      </a:lvl8pPr>
      <a:lvl9pPr marL="1828800" algn="r" rtl="0" eaLnBrk="1" fontAlgn="base" hangingPunct="1">
        <a:spcBef>
          <a:spcPct val="0"/>
        </a:spcBef>
        <a:spcAft>
          <a:spcPct val="0"/>
        </a:spcAft>
        <a:defRPr sz="2400">
          <a:solidFill>
            <a:schemeClr val="bg1"/>
          </a:solidFill>
          <a:latin typeface="Arial" charset="0"/>
        </a:defRPr>
      </a:lvl9pPr>
    </p:titleStyle>
    <p:bodyStyle>
      <a:lvl1pPr marL="342900" indent="-342900" algn="l" rtl="0" eaLnBrk="1" fontAlgn="base" hangingPunct="1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1" fontAlgn="base" hangingPunct="1">
        <a:spcBef>
          <a:spcPct val="20000"/>
        </a:spcBef>
        <a:spcAft>
          <a:spcPct val="0"/>
        </a:spcAft>
        <a:buChar char="–"/>
        <a:defRPr sz="2200">
          <a:solidFill>
            <a:schemeClr val="tx1"/>
          </a:solidFill>
          <a:latin typeface="+mn-lt"/>
        </a:defRPr>
      </a:lvl2pPr>
      <a:lvl3pPr marL="1143000" indent="-228600" algn="l" rtl="0" eaLnBrk="1" fontAlgn="base" hangingPunct="1">
        <a:spcBef>
          <a:spcPct val="20000"/>
        </a:spcBef>
        <a:spcAft>
          <a:spcPct val="0"/>
        </a:spcAft>
        <a:buChar char="•"/>
        <a:defRPr sz="2000">
          <a:solidFill>
            <a:schemeClr val="tx1"/>
          </a:solidFill>
          <a:latin typeface="+mn-lt"/>
        </a:defRPr>
      </a:lvl3pPr>
      <a:lvl4pPr marL="1600200" indent="-228600" algn="l" rtl="0" eaLnBrk="1" fontAlgn="base" hangingPunct="1">
        <a:spcBef>
          <a:spcPct val="20000"/>
        </a:spcBef>
        <a:spcAft>
          <a:spcPct val="0"/>
        </a:spcAft>
        <a:buChar char="–"/>
        <a:defRPr>
          <a:solidFill>
            <a:schemeClr val="tx1"/>
          </a:solidFill>
          <a:latin typeface="+mn-lt"/>
        </a:defRPr>
      </a:lvl4pPr>
      <a:lvl5pPr marL="2057400" indent="-228600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tx1"/>
          </a:solidFill>
          <a:latin typeface="+mn-lt"/>
        </a:defRPr>
      </a:lvl5pPr>
      <a:lvl6pPr marL="2514600" indent="-228600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tx1"/>
          </a:solidFill>
          <a:latin typeface="+mn-lt"/>
        </a:defRPr>
      </a:lvl6pPr>
      <a:lvl7pPr marL="2971800" indent="-228600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tx1"/>
          </a:solidFill>
          <a:latin typeface="+mn-lt"/>
        </a:defRPr>
      </a:lvl7pPr>
      <a:lvl8pPr marL="3429000" indent="-228600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tx1"/>
          </a:solidFill>
          <a:latin typeface="+mn-lt"/>
        </a:defRPr>
      </a:lvl8pPr>
      <a:lvl9pPr marL="3886200" indent="-228600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0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3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0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jpe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46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47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50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50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43.xml"/><Relationship Id="rId4" Type="http://schemas.openxmlformats.org/officeDocument/2006/relationships/image" Target="../media/image17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47.xml"/><Relationship Id="rId5" Type="http://schemas.openxmlformats.org/officeDocument/2006/relationships/image" Target="../media/image20.png"/><Relationship Id="rId4" Type="http://schemas.openxmlformats.org/officeDocument/2006/relationships/image" Target="../media/image19.png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wmf"/><Relationship Id="rId1" Type="http://schemas.openxmlformats.org/officeDocument/2006/relationships/slideLayout" Target="../slideLayouts/slideLayout42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jpeg"/><Relationship Id="rId2" Type="http://schemas.openxmlformats.org/officeDocument/2006/relationships/image" Target="../media/image21.wmf"/><Relationship Id="rId1" Type="http://schemas.openxmlformats.org/officeDocument/2006/relationships/slideLayout" Target="../slideLayouts/slideLayout4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47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50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wmf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42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wmf"/><Relationship Id="rId2" Type="http://schemas.openxmlformats.org/officeDocument/2006/relationships/image" Target="../media/image25.emf"/><Relationship Id="rId1" Type="http://schemas.openxmlformats.org/officeDocument/2006/relationships/slideLayout" Target="../slideLayouts/slideLayout46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47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47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47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47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wmf"/><Relationship Id="rId1" Type="http://schemas.openxmlformats.org/officeDocument/2006/relationships/slideLayout" Target="../slideLayouts/slideLayout42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50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50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47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47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47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47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47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47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wmf"/><Relationship Id="rId1" Type="http://schemas.openxmlformats.org/officeDocument/2006/relationships/slideLayout" Target="../slideLayouts/slideLayout42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wmf"/><Relationship Id="rId2" Type="http://schemas.openxmlformats.org/officeDocument/2006/relationships/image" Target="../media/image29.emf"/><Relationship Id="rId1" Type="http://schemas.openxmlformats.org/officeDocument/2006/relationships/slideLayout" Target="../slideLayouts/slideLayout42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emf"/><Relationship Id="rId2" Type="http://schemas.openxmlformats.org/officeDocument/2006/relationships/image" Target="../media/image30.emf"/><Relationship Id="rId1" Type="http://schemas.openxmlformats.org/officeDocument/2006/relationships/slideLayout" Target="../slideLayouts/slideLayout46.xml"/><Relationship Id="rId6" Type="http://schemas.openxmlformats.org/officeDocument/2006/relationships/image" Target="../media/image21.wmf"/><Relationship Id="rId5" Type="http://schemas.openxmlformats.org/officeDocument/2006/relationships/image" Target="../media/image33.emf"/><Relationship Id="rId4" Type="http://schemas.openxmlformats.org/officeDocument/2006/relationships/image" Target="../media/image32.emf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emf"/><Relationship Id="rId2" Type="http://schemas.openxmlformats.org/officeDocument/2006/relationships/image" Target="../media/image28.wmf"/><Relationship Id="rId1" Type="http://schemas.openxmlformats.org/officeDocument/2006/relationships/slideLayout" Target="../slideLayouts/slideLayout42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emf"/><Relationship Id="rId2" Type="http://schemas.openxmlformats.org/officeDocument/2006/relationships/image" Target="../media/image28.wmf"/><Relationship Id="rId1" Type="http://schemas.openxmlformats.org/officeDocument/2006/relationships/slideLayout" Target="../slideLayouts/slideLayout4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2"/>
          <p:cNvSpPr>
            <a:spLocks noGrp="1" noChangeArrowheads="1"/>
          </p:cNvSpPr>
          <p:nvPr>
            <p:ph type="ctrTitle"/>
          </p:nvPr>
        </p:nvSpPr>
        <p:spPr/>
        <p:txBody>
          <a:bodyPr/>
          <a:lstStyle/>
          <a:p>
            <a:r>
              <a:rPr lang="en-US" sz="4000" dirty="0">
                <a:solidFill>
                  <a:srgbClr val="FFFF00"/>
                </a:solidFill>
              </a:rPr>
              <a:t>S1. </a:t>
            </a:r>
            <a:r>
              <a:rPr lang="ru-RU" sz="4000" dirty="0">
                <a:solidFill>
                  <a:srgbClr val="FFFF00"/>
                </a:solidFill>
              </a:rPr>
              <a:t>Введение в логистику и управление цепочками поставок (ЛУЦП)</a:t>
            </a:r>
            <a:endParaRPr lang="en-US" dirty="0">
              <a:solidFill>
                <a:srgbClr val="FFFF00"/>
              </a:solidFill>
            </a:endParaRPr>
          </a:p>
        </p:txBody>
      </p:sp>
      <p:sp>
        <p:nvSpPr>
          <p:cNvPr id="2051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228600" y="2205038"/>
            <a:ext cx="8686799" cy="863600"/>
          </a:xfrm>
        </p:spPr>
        <p:txBody>
          <a:bodyPr/>
          <a:lstStyle/>
          <a:p>
            <a:endParaRPr lang="en-US" sz="2800" dirty="0"/>
          </a:p>
          <a:p>
            <a:endParaRPr lang="en-US" sz="2800" dirty="0"/>
          </a:p>
          <a:p>
            <a:r>
              <a:rPr lang="ru-RU" sz="2000" dirty="0"/>
              <a:t>Курс по логистике </a:t>
            </a:r>
          </a:p>
          <a:p>
            <a:r>
              <a:rPr lang="ru-RU" sz="2000" dirty="0"/>
              <a:t>«Основы логистики и управления цепочками поставок»  </a:t>
            </a:r>
            <a:endParaRPr lang="en-US" sz="1400" dirty="0"/>
          </a:p>
          <a:p>
            <a:endParaRPr lang="en-US" sz="1800" b="0" dirty="0"/>
          </a:p>
          <a:p>
            <a:r>
              <a:rPr lang="ru-RU" sz="1400" b="0" dirty="0"/>
              <a:t>Июль</a:t>
            </a:r>
            <a:r>
              <a:rPr lang="en-US" sz="1400" b="0" dirty="0"/>
              <a:t> 2026</a:t>
            </a:r>
          </a:p>
          <a:p>
            <a:r>
              <a:rPr lang="ru-RU" sz="1400" b="0" dirty="0"/>
              <a:t>Логистический Институт Центральной Азии</a:t>
            </a:r>
          </a:p>
          <a:p>
            <a:r>
              <a:rPr lang="ru-RU" sz="1400" b="0" dirty="0"/>
              <a:t>Кыргызская Республика, Бишкек</a:t>
            </a:r>
            <a:endParaRPr lang="en-US" sz="1800" b="0" dirty="0"/>
          </a:p>
          <a:p>
            <a:endParaRPr lang="en-US" sz="2800" dirty="0"/>
          </a:p>
          <a:p>
            <a:endParaRPr lang="en-US" sz="2800" dirty="0"/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0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0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0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50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/>
          <p:cNvSpPr>
            <a:spLocks noGrp="1"/>
          </p:cNvSpPr>
          <p:nvPr>
            <p:ph idx="1"/>
          </p:nvPr>
        </p:nvSpPr>
        <p:spPr>
          <a:xfrm>
            <a:off x="1676400" y="1594765"/>
            <a:ext cx="6019800" cy="3835003"/>
          </a:xfrm>
        </p:spPr>
        <p:txBody>
          <a:bodyPr anchor="t">
            <a:normAutofit lnSpcReduction="10000"/>
          </a:bodyPr>
          <a:lstStyle/>
          <a:p>
            <a:pPr>
              <a:lnSpc>
                <a:spcPct val="120000"/>
              </a:lnSpc>
              <a:spcBef>
                <a:spcPts val="0"/>
              </a:spcBef>
              <a:buFont typeface="Wingdings" panose="05000000000000000000" pitchFamily="2" charset="2"/>
              <a:buChar char="q"/>
            </a:pPr>
            <a:r>
              <a:rPr lang="ru-RU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Рост электронной коммерции</a:t>
            </a:r>
          </a:p>
          <a:p>
            <a:pPr>
              <a:lnSpc>
                <a:spcPct val="120000"/>
              </a:lnSpc>
              <a:spcBef>
                <a:spcPts val="0"/>
              </a:spcBef>
              <a:buFont typeface="Wingdings" panose="05000000000000000000" pitchFamily="2" charset="2"/>
              <a:buChar char="q"/>
            </a:pPr>
            <a:r>
              <a:rPr lang="ru-RU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Непрерывное усиление конкуренции</a:t>
            </a:r>
          </a:p>
          <a:p>
            <a:pPr>
              <a:lnSpc>
                <a:spcPct val="120000"/>
              </a:lnSpc>
              <a:spcBef>
                <a:spcPts val="0"/>
              </a:spcBef>
              <a:buFont typeface="Wingdings" panose="05000000000000000000" pitchFamily="2" charset="2"/>
              <a:buChar char="q"/>
            </a:pPr>
            <a:r>
              <a:rPr lang="ru-RU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Урбанизация</a:t>
            </a:r>
          </a:p>
          <a:p>
            <a:pPr>
              <a:lnSpc>
                <a:spcPct val="120000"/>
              </a:lnSpc>
              <a:spcBef>
                <a:spcPts val="0"/>
              </a:spcBef>
              <a:buFont typeface="Wingdings" panose="05000000000000000000" pitchFamily="2" charset="2"/>
              <a:buChar char="q"/>
            </a:pPr>
            <a:r>
              <a:rPr lang="ru-RU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Мобильные и носимые вычислительные технологии</a:t>
            </a:r>
          </a:p>
          <a:p>
            <a:pPr>
              <a:lnSpc>
                <a:spcPct val="120000"/>
              </a:lnSpc>
              <a:spcBef>
                <a:spcPts val="0"/>
              </a:spcBef>
              <a:buFont typeface="Wingdings" panose="05000000000000000000" pitchFamily="2" charset="2"/>
              <a:buChar char="q"/>
            </a:pPr>
            <a:r>
              <a:rPr lang="ru-RU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Роботизация и автоматизация</a:t>
            </a:r>
          </a:p>
          <a:p>
            <a:pPr>
              <a:lnSpc>
                <a:spcPct val="120000"/>
              </a:lnSpc>
              <a:spcBef>
                <a:spcPts val="0"/>
              </a:spcBef>
              <a:buFont typeface="Wingdings" panose="05000000000000000000" pitchFamily="2" charset="2"/>
              <a:buChar char="q"/>
            </a:pPr>
            <a:r>
              <a:rPr lang="ru-RU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Сенсоры и Интернет вещей (IoT)</a:t>
            </a:r>
          </a:p>
          <a:p>
            <a:pPr>
              <a:lnSpc>
                <a:spcPct val="120000"/>
              </a:lnSpc>
              <a:spcBef>
                <a:spcPts val="0"/>
              </a:spcBef>
              <a:buFont typeface="Wingdings" panose="05000000000000000000" pitchFamily="2" charset="2"/>
              <a:buChar char="q"/>
            </a:pPr>
            <a:r>
              <a:rPr lang="ru-RU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Большие данные и прогнозная аналитика (Predictive Analytics)</a:t>
            </a:r>
            <a:endParaRPr lang="de-DE" dirty="0">
              <a:latin typeface="Calibri" panose="020F0502020204030204" pitchFamily="34" charset="0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1857163" y="834726"/>
            <a:ext cx="5283077" cy="485775"/>
          </a:xfrm>
        </p:spPr>
        <p:txBody>
          <a:bodyPr>
            <a:noAutofit/>
          </a:bodyPr>
          <a:lstStyle/>
          <a:p>
            <a:pPr algn="ctr"/>
            <a:r>
              <a:rPr lang="ky-KG" sz="2800" b="1" dirty="0">
                <a:solidFill>
                  <a:srgbClr val="7030A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Мегатренды в логистике</a:t>
            </a:r>
            <a:endParaRPr lang="de-CH" sz="2800" b="1" dirty="0">
              <a:solidFill>
                <a:srgbClr val="7030A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6298503" y="5704032"/>
            <a:ext cx="1683474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sz="1050" dirty="0"/>
              <a:t>Source: www.forbes.com</a:t>
            </a:r>
            <a:endParaRPr lang="de-CH" sz="1050" dirty="0"/>
          </a:p>
        </p:txBody>
      </p:sp>
    </p:spTree>
    <p:extLst>
      <p:ext uri="{BB962C8B-B14F-4D97-AF65-F5344CB8AC3E}">
        <p14:creationId xmlns:p14="http://schemas.microsoft.com/office/powerpoint/2010/main" val="1307373256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tle 9"/>
          <p:cNvSpPr>
            <a:spLocks noGrp="1"/>
          </p:cNvSpPr>
          <p:nvPr>
            <p:ph type="title"/>
          </p:nvPr>
        </p:nvSpPr>
        <p:spPr>
          <a:xfrm>
            <a:off x="457200" y="381000"/>
            <a:ext cx="8229600" cy="647700"/>
          </a:xfrm>
        </p:spPr>
        <p:txBody>
          <a:bodyPr/>
          <a:lstStyle/>
          <a:p>
            <a:pPr algn="ctr"/>
            <a:r>
              <a:rPr lang="ru-RU" sz="2800" b="1">
                <a:solidFill>
                  <a:srgbClr val="7030A0"/>
                </a:solidFill>
              </a:rPr>
              <a:t>Логистика и Экономика</a:t>
            </a:r>
            <a:br>
              <a:rPr lang="de-DE" sz="2800">
                <a:solidFill>
                  <a:srgbClr val="7030A0"/>
                </a:solidFill>
              </a:rPr>
            </a:br>
            <a:r>
              <a:rPr lang="ru-RU" sz="2000" b="1" i="1">
                <a:solidFill>
                  <a:srgbClr val="7030A0"/>
                </a:solidFill>
              </a:rPr>
              <a:t>Индекс эффективности логистики (ИЭЛ) Всемирного банка</a:t>
            </a:r>
            <a:endParaRPr lang="de-DE" sz="3200" dirty="0">
              <a:solidFill>
                <a:srgbClr val="7030A0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7947025" y="6337300"/>
            <a:ext cx="1162050" cy="476250"/>
          </a:xfrm>
        </p:spPr>
        <p:txBody>
          <a:bodyPr/>
          <a:lstStyle/>
          <a:p>
            <a:fld id="{ABC0EF68-C913-424B-839B-3240E1938AD1}" type="slidenum">
              <a:rPr lang="de-DE" smtClean="0"/>
              <a:pPr/>
              <a:t>3</a:t>
            </a:fld>
            <a:endParaRPr lang="de-DE"/>
          </a:p>
        </p:txBody>
      </p:sp>
      <p:sp>
        <p:nvSpPr>
          <p:cNvPr id="7" name="Content Placeholder 13">
            <a:extLst>
              <a:ext uri="{FF2B5EF4-FFF2-40B4-BE49-F238E27FC236}">
                <a16:creationId xmlns:a16="http://schemas.microsoft.com/office/drawing/2014/main" id="{AFAF8A97-01E0-7B2F-F7F6-7547B8C2D957}"/>
              </a:ext>
            </a:extLst>
          </p:cNvPr>
          <p:cNvSpPr txBox="1">
            <a:spLocks/>
          </p:cNvSpPr>
          <p:nvPr/>
        </p:nvSpPr>
        <p:spPr bwMode="auto">
          <a:xfrm>
            <a:off x="469605" y="1355705"/>
            <a:ext cx="8229600" cy="465458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1" fontAlgn="base" hangingPunct="1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1" fontAlgn="base" hangingPunct="1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+mn-lt"/>
              </a:defRPr>
            </a:lvl2pPr>
            <a:lvl3pPr marL="1143000" indent="-228600" algn="l" rtl="0" eaLnBrk="1" fontAlgn="base" hangingPunct="1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</a:defRPr>
            </a:lvl3pPr>
            <a:lvl4pPr marL="1600200" indent="-228600" algn="l" rtl="0" eaLnBrk="1" fontAlgn="base" hangingPunct="1">
              <a:spcBef>
                <a:spcPct val="20000"/>
              </a:spcBef>
              <a:spcAft>
                <a:spcPct val="0"/>
              </a:spcAft>
              <a:buChar char="–"/>
              <a:defRPr>
                <a:solidFill>
                  <a:schemeClr val="tx1"/>
                </a:solidFill>
                <a:latin typeface="+mn-lt"/>
              </a:defRPr>
            </a:lvl4pPr>
            <a:lvl5pPr marL="2057400" indent="-228600" algn="l" rtl="0" eaLnBrk="1" fontAlgn="base" hangingPunct="1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tx1"/>
                </a:solidFill>
                <a:latin typeface="+mn-lt"/>
              </a:defRPr>
            </a:lvl5pPr>
            <a:lvl6pPr marL="2514600" indent="-228600" algn="l" rtl="0" eaLnBrk="1" fontAlgn="base" hangingPunct="1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tx1"/>
                </a:solidFill>
                <a:latin typeface="+mn-lt"/>
              </a:defRPr>
            </a:lvl6pPr>
            <a:lvl7pPr marL="2971800" indent="-228600" algn="l" rtl="0" eaLnBrk="1" fontAlgn="base" hangingPunct="1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tx1"/>
                </a:solidFill>
                <a:latin typeface="+mn-lt"/>
              </a:defRPr>
            </a:lvl7pPr>
            <a:lvl8pPr marL="3429000" indent="-228600" algn="l" rtl="0" eaLnBrk="1" fontAlgn="base" hangingPunct="1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tx1"/>
                </a:solidFill>
                <a:latin typeface="+mn-lt"/>
              </a:defRPr>
            </a:lvl8pPr>
            <a:lvl9pPr marL="3886200" indent="-228600" algn="l" rtl="0" eaLnBrk="1" fontAlgn="base" hangingPunct="1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tx1"/>
                </a:solidFill>
                <a:latin typeface="+mn-lt"/>
              </a:defRPr>
            </a:lvl9pPr>
          </a:lstStyle>
          <a:p>
            <a:pPr marL="457200" indent="-457200">
              <a:buFontTx/>
              <a:buAutoNum type="arabicParenR"/>
            </a:pPr>
            <a:r>
              <a:rPr lang="ru-RU" sz="2000" kern="0" dirty="0"/>
              <a:t>Эффективность процесса оформления (то есть скорость, простота и предсказуемость формальностей) органами пограничного контроля, включая </a:t>
            </a:r>
            <a:r>
              <a:rPr lang="ru-RU" sz="2000" b="1" kern="0" dirty="0"/>
              <a:t>таможню</a:t>
            </a:r>
            <a:r>
              <a:rPr lang="ru-RU" sz="2000" kern="0" dirty="0"/>
              <a:t>;</a:t>
            </a:r>
          </a:p>
          <a:p>
            <a:pPr marL="457200" indent="-457200">
              <a:buFontTx/>
              <a:buAutoNum type="arabicParenR"/>
            </a:pPr>
            <a:r>
              <a:rPr lang="ru-RU" sz="2000" kern="0" dirty="0"/>
              <a:t>Качество торговой и транспортной </a:t>
            </a:r>
            <a:r>
              <a:rPr lang="ru-RU" sz="2000" b="1" kern="0" dirty="0"/>
              <a:t>инфраструктуры</a:t>
            </a:r>
            <a:r>
              <a:rPr lang="ru-RU" sz="2000" kern="0" dirty="0"/>
              <a:t> (например, портов, железных дорог, дорог, информационных технологий);</a:t>
            </a:r>
          </a:p>
          <a:p>
            <a:pPr marL="457200" indent="-457200">
              <a:buFontTx/>
              <a:buAutoNum type="arabicParenR"/>
            </a:pPr>
            <a:r>
              <a:rPr lang="ru-RU" sz="2000" kern="0" dirty="0"/>
              <a:t>Простота организации </a:t>
            </a:r>
            <a:r>
              <a:rPr lang="ru-RU" sz="2000" b="1" kern="0" dirty="0"/>
              <a:t>поставок</a:t>
            </a:r>
            <a:r>
              <a:rPr lang="ru-RU" sz="2000" kern="0" dirty="0"/>
              <a:t> по конкурентоспособным ценам;</a:t>
            </a:r>
          </a:p>
          <a:p>
            <a:pPr marL="457200" indent="-457200">
              <a:buFontTx/>
              <a:buAutoNum type="arabicParenR"/>
            </a:pPr>
            <a:r>
              <a:rPr lang="ru-RU" sz="2000" b="1" kern="0" dirty="0"/>
              <a:t>Компетентность</a:t>
            </a:r>
            <a:r>
              <a:rPr lang="ru-RU" sz="2000" kern="0" dirty="0"/>
              <a:t> и качество </a:t>
            </a:r>
            <a:r>
              <a:rPr lang="ru-RU" sz="2000" b="1" kern="0" dirty="0"/>
              <a:t>логистических услуг </a:t>
            </a:r>
            <a:r>
              <a:rPr lang="ru-RU" sz="2000" kern="0" dirty="0"/>
              <a:t>(например, транспортных операторов, таможенных брокеров);</a:t>
            </a:r>
          </a:p>
          <a:p>
            <a:pPr marL="457200" indent="-457200">
              <a:buFontTx/>
              <a:buAutoNum type="arabicParenR"/>
            </a:pPr>
            <a:r>
              <a:rPr lang="ru-RU" sz="2000" kern="0" dirty="0"/>
              <a:t>Возможность </a:t>
            </a:r>
            <a:r>
              <a:rPr lang="ru-RU" sz="2000" b="1" kern="0" dirty="0"/>
              <a:t>отслеживать</a:t>
            </a:r>
            <a:r>
              <a:rPr lang="ru-RU" sz="2000" kern="0" dirty="0"/>
              <a:t> грузы;</a:t>
            </a:r>
          </a:p>
          <a:p>
            <a:pPr marL="457200" indent="-457200">
              <a:buFontTx/>
              <a:buAutoNum type="arabicParenR"/>
            </a:pPr>
            <a:r>
              <a:rPr lang="ru-RU" sz="2000" b="1" kern="0" dirty="0"/>
              <a:t>Своевременность</a:t>
            </a:r>
            <a:r>
              <a:rPr lang="ru-RU" sz="2000" kern="0" dirty="0"/>
              <a:t> отправления в пункте назначения в запланированное или ожидаемое время доставки.</a:t>
            </a:r>
            <a:endParaRPr lang="de-DE" sz="2000" i="1" kern="0" dirty="0"/>
          </a:p>
        </p:txBody>
      </p:sp>
    </p:spTree>
    <p:extLst>
      <p:ext uri="{BB962C8B-B14F-4D97-AF65-F5344CB8AC3E}">
        <p14:creationId xmlns:p14="http://schemas.microsoft.com/office/powerpoint/2010/main" val="3073289959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46BB596-84B8-0D45-96D7-A16C9714690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1" name="Rectangle 6">
            <a:extLst>
              <a:ext uri="{FF2B5EF4-FFF2-40B4-BE49-F238E27FC236}">
                <a16:creationId xmlns:a16="http://schemas.microsoft.com/office/drawing/2014/main" id="{2AC1ED96-957F-5A4D-A570-8113A0266A4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685800" y="352425"/>
            <a:ext cx="7772400" cy="11430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IE" altLang="en-US" dirty="0"/>
              <a:t> </a:t>
            </a:r>
          </a:p>
        </p:txBody>
      </p:sp>
      <p:sp>
        <p:nvSpPr>
          <p:cNvPr id="2053" name="Text Box 9">
            <a:extLst>
              <a:ext uri="{FF2B5EF4-FFF2-40B4-BE49-F238E27FC236}">
                <a16:creationId xmlns:a16="http://schemas.microsoft.com/office/drawing/2014/main" id="{37237FE3-A75D-3E40-F3D9-AA9AB7A68D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05800" y="6643688"/>
            <a:ext cx="838200" cy="2143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1200" b="1">
                <a:solidFill>
                  <a:schemeClr val="tx1"/>
                </a:solidFill>
                <a:latin typeface="Comic Sans MS" pitchFamily="66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Comic Sans MS" pitchFamily="66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Comic Sans MS" pitchFamily="66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Comic Sans MS" pitchFamily="66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Comic Sans MS" pitchFamily="66" charset="0"/>
              </a:defRPr>
            </a:lvl5pPr>
            <a:lvl6pPr marL="2514600" indent="-228600" algn="ctr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Comic Sans MS" pitchFamily="66" charset="0"/>
              </a:defRPr>
            </a:lvl6pPr>
            <a:lvl7pPr marL="2971800" indent="-228600" algn="ctr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Comic Sans MS" pitchFamily="66" charset="0"/>
              </a:defRPr>
            </a:lvl7pPr>
            <a:lvl8pPr marL="3429000" indent="-228600" algn="ctr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Comic Sans MS" pitchFamily="66" charset="0"/>
              </a:defRPr>
            </a:lvl8pPr>
            <a:lvl9pPr marL="3886200" indent="-228600" algn="ctr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Comic Sans MS" pitchFamily="66" charset="0"/>
              </a:defRPr>
            </a:lvl9pPr>
          </a:lstStyle>
          <a:p>
            <a:pPr algn="l">
              <a:spcBef>
                <a:spcPct val="50000"/>
              </a:spcBef>
            </a:pPr>
            <a:r>
              <a:rPr lang="en-US" altLang="en-US" sz="800" b="0" i="1" dirty="0">
                <a:latin typeface="Arial" charset="0"/>
              </a:rPr>
              <a:t>M10:U1:1.1-1</a:t>
            </a:r>
          </a:p>
        </p:txBody>
      </p:sp>
      <p:sp>
        <p:nvSpPr>
          <p:cNvPr id="2056" name="Text Box 71">
            <a:extLst>
              <a:ext uri="{FF2B5EF4-FFF2-40B4-BE49-F238E27FC236}">
                <a16:creationId xmlns:a16="http://schemas.microsoft.com/office/drawing/2014/main" id="{C353789D-BC5C-D8A2-FD3B-CA1A5DD78C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0934" y="352425"/>
            <a:ext cx="5682133" cy="10772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FF505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1200" b="1">
                <a:solidFill>
                  <a:schemeClr val="tx1"/>
                </a:solidFill>
                <a:latin typeface="Comic Sans MS" pitchFamily="66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Comic Sans MS" pitchFamily="66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Comic Sans MS" pitchFamily="66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Comic Sans MS" pitchFamily="66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Comic Sans MS" pitchFamily="66" charset="0"/>
              </a:defRPr>
            </a:lvl5pPr>
            <a:lvl6pPr marL="2514600" indent="-228600" algn="ctr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Comic Sans MS" pitchFamily="66" charset="0"/>
              </a:defRPr>
            </a:lvl6pPr>
            <a:lvl7pPr marL="2971800" indent="-228600" algn="ctr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Comic Sans MS" pitchFamily="66" charset="0"/>
              </a:defRPr>
            </a:lvl7pPr>
            <a:lvl8pPr marL="3429000" indent="-228600" algn="ctr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Comic Sans MS" pitchFamily="66" charset="0"/>
              </a:defRPr>
            </a:lvl8pPr>
            <a:lvl9pPr marL="3886200" indent="-228600" algn="ctr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Comic Sans MS" pitchFamily="66" charset="0"/>
              </a:defRPr>
            </a:lvl9pPr>
          </a:lstStyle>
          <a:p>
            <a:pPr algn="ctr"/>
            <a:r>
              <a:rPr lang="en-US" altLang="en-US" sz="3200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LPI </a:t>
            </a:r>
            <a:r>
              <a:rPr lang="ky-KG" altLang="en-US" sz="3200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стран Центральной Азии</a:t>
            </a:r>
          </a:p>
          <a:p>
            <a:pPr algn="ctr"/>
            <a:endParaRPr lang="en-GB" altLang="en-US" sz="3200" dirty="0">
              <a:solidFill>
                <a:srgbClr val="0070C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1771E991-6F6C-E9E8-049C-3490121A453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auto">
          <a:xfrm>
            <a:off x="7947025" y="6337300"/>
            <a:ext cx="116205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defPPr>
              <a:defRPr lang="en-GB"/>
            </a:defPPr>
            <a:lvl1pPr algn="r" rtl="0" fontAlgn="base">
              <a:spcBef>
                <a:spcPct val="0"/>
              </a:spcBef>
              <a:spcAft>
                <a:spcPct val="0"/>
              </a:spcAft>
              <a:defRPr sz="1400" kern="1200">
                <a:solidFill>
                  <a:schemeClr val="bg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fld id="{631E44A3-7386-4801-BA60-8C1C8FA65676}" type="slidenum">
              <a:rPr lang="en-GB" smtClean="0"/>
              <a:pPr/>
              <a:t>4</a:t>
            </a:fld>
            <a:endParaRPr lang="en-GB" dirty="0"/>
          </a:p>
        </p:txBody>
      </p:sp>
      <p:grpSp>
        <p:nvGrpSpPr>
          <p:cNvPr id="4" name="Group 23">
            <a:extLst>
              <a:ext uri="{FF2B5EF4-FFF2-40B4-BE49-F238E27FC236}">
                <a16:creationId xmlns:a16="http://schemas.microsoft.com/office/drawing/2014/main" id="{76B92026-DE09-C9E6-42D5-4B65B53F5F64}"/>
              </a:ext>
            </a:extLst>
          </p:cNvPr>
          <p:cNvGrpSpPr/>
          <p:nvPr/>
        </p:nvGrpSpPr>
        <p:grpSpPr>
          <a:xfrm>
            <a:off x="7467600" y="5181600"/>
            <a:ext cx="1447800" cy="1431925"/>
            <a:chOff x="0" y="0"/>
            <a:chExt cx="3289665" cy="3280628"/>
          </a:xfrm>
        </p:grpSpPr>
        <p:sp>
          <p:nvSpPr>
            <p:cNvPr id="5" name="Freeform 24">
              <a:extLst>
                <a:ext uri="{FF2B5EF4-FFF2-40B4-BE49-F238E27FC236}">
                  <a16:creationId xmlns:a16="http://schemas.microsoft.com/office/drawing/2014/main" id="{87577541-8022-5B0B-4CFF-3F81F4AD6B8B}"/>
                </a:ext>
              </a:extLst>
            </p:cNvPr>
            <p:cNvSpPr/>
            <p:nvPr/>
          </p:nvSpPr>
          <p:spPr>
            <a:xfrm>
              <a:off x="0" y="0"/>
              <a:ext cx="3289681" cy="3280664"/>
            </a:xfrm>
            <a:custGeom>
              <a:avLst/>
              <a:gdLst/>
              <a:ahLst/>
              <a:cxnLst/>
              <a:rect l="l" t="t" r="r" b="b"/>
              <a:pathLst>
                <a:path w="3289681" h="3280664">
                  <a:moveTo>
                    <a:pt x="0" y="0"/>
                  </a:moveTo>
                  <a:lnTo>
                    <a:pt x="3289681" y="0"/>
                  </a:lnTo>
                  <a:lnTo>
                    <a:pt x="3289681" y="3280664"/>
                  </a:lnTo>
                  <a:lnTo>
                    <a:pt x="0" y="3280664"/>
                  </a:lnTo>
                  <a:lnTo>
                    <a:pt x="0" y="0"/>
                  </a:lnTo>
                  <a:close/>
                </a:path>
              </a:pathLst>
            </a:custGeom>
            <a:blipFill>
              <a:blip r:embed="rId3"/>
              <a:stretch>
                <a:fillRect l="-15" r="-14" b="1"/>
              </a:stretch>
            </a:blipFill>
          </p:spPr>
          <p:txBody>
            <a:bodyPr/>
            <a:lstStyle/>
            <a:p>
              <a:endParaRPr lang="en-GB" sz="1200" dirty="0"/>
            </a:p>
          </p:txBody>
        </p: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3DE24616-C169-E5FD-66B5-0A4F981111B9}"/>
              </a:ext>
            </a:extLst>
          </p:cNvPr>
          <p:cNvSpPr txBox="1"/>
          <p:nvPr/>
        </p:nvSpPr>
        <p:spPr>
          <a:xfrm>
            <a:off x="3228363" y="5895975"/>
            <a:ext cx="268727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Source: https://lpi.worldbank.org/about</a:t>
            </a:r>
            <a:endParaRPr lang="ru-RU" sz="12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2CA0AAE9-BADC-9FD1-3FB5-E97C183BA31A}"/>
              </a:ext>
            </a:extLst>
          </p:cNvPr>
          <p:cNvSpPr txBox="1"/>
          <p:nvPr/>
        </p:nvSpPr>
        <p:spPr>
          <a:xfrm>
            <a:off x="533399" y="1002422"/>
            <a:ext cx="8077202" cy="107721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ru-RU" alt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Индекс эффективности логистики (LPI) — это интерактивный инструмент сравнительного анализа, который помогает странам выявлять проблемы и возможности в сфере торговой логистики, а также способы повышения эффективности. </a:t>
            </a:r>
          </a:p>
          <a:p>
            <a:pPr algn="ctr"/>
            <a:r>
              <a:rPr lang="ru-RU" alt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(LPI 2023 охватывает 139 стран)</a:t>
            </a:r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55A9B2EA-FA56-773D-1B9F-F2A03572D793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6910" y="2333332"/>
            <a:ext cx="8490180" cy="28038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35563471"/>
      </p:ext>
    </p:extLst>
  </p:cSld>
  <p:clrMapOvr>
    <a:masterClrMapping/>
  </p:clrMapOvr>
  <p:transition>
    <p:fade/>
  </p:transition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200762" y="182563"/>
            <a:ext cx="8714638" cy="647700"/>
          </a:xfrm>
        </p:spPr>
        <p:txBody>
          <a:bodyPr/>
          <a:lstStyle/>
          <a:p>
            <a:pPr algn="ctr"/>
            <a:r>
              <a:rPr lang="ru-RU" sz="2800" b="1" dirty="0">
                <a:solidFill>
                  <a:srgbClr val="7030A0"/>
                </a:solidFill>
              </a:rPr>
              <a:t>Логистика и Экономика  </a:t>
            </a:r>
            <a:br>
              <a:rPr lang="ru-RU" sz="2800" b="1" dirty="0">
                <a:solidFill>
                  <a:srgbClr val="7030A0"/>
                </a:solidFill>
              </a:rPr>
            </a:br>
            <a:r>
              <a:rPr lang="ru-RU" sz="1800" b="1" dirty="0">
                <a:solidFill>
                  <a:srgbClr val="7030A0"/>
                </a:solidFill>
              </a:rPr>
              <a:t>Глобальный рейтинг LPI и региональный рейтинг LPI за 2014 год </a:t>
            </a:r>
            <a:endParaRPr lang="de-DE" sz="2000" dirty="0">
              <a:solidFill>
                <a:srgbClr val="7030A0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7947025" y="6337300"/>
            <a:ext cx="1162050" cy="476250"/>
          </a:xfrm>
        </p:spPr>
        <p:txBody>
          <a:bodyPr/>
          <a:lstStyle/>
          <a:p>
            <a:fld id="{ABC0EF68-C913-424B-839B-3240E1938AD1}" type="slidenum">
              <a:rPr lang="de-DE" smtClean="0"/>
              <a:pPr/>
              <a:t>5</a:t>
            </a:fld>
            <a:endParaRPr lang="de-DE"/>
          </a:p>
        </p:txBody>
      </p:sp>
      <p:pic>
        <p:nvPicPr>
          <p:cNvPr id="245763" name="Picture 3"/>
          <p:cNvPicPr>
            <a:picLocks noChangeAspect="1" noChangeArrowheads="1"/>
          </p:cNvPicPr>
          <p:nvPr/>
        </p:nvPicPr>
        <p:blipFill>
          <a:blip r:embed="rId3" cstate="print"/>
          <a:srcRect l="3366" t="6445" r="10275" b="6805"/>
          <a:stretch>
            <a:fillRect/>
          </a:stretch>
        </p:blipFill>
        <p:spPr bwMode="auto">
          <a:xfrm rot="5400000">
            <a:off x="1443520" y="401515"/>
            <a:ext cx="5183036" cy="622007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15" name="TextBox 14"/>
          <p:cNvSpPr txBox="1"/>
          <p:nvPr/>
        </p:nvSpPr>
        <p:spPr>
          <a:xfrm>
            <a:off x="2644542" y="5799449"/>
            <a:ext cx="539360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b="0" dirty="0">
                <a:solidFill>
                  <a:schemeClr val="tx1"/>
                </a:solidFill>
              </a:rPr>
              <a:t>1 is the lowest score, 5 is the highest score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4939566" y="1821381"/>
            <a:ext cx="1260281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100" b="0" dirty="0">
                <a:solidFill>
                  <a:srgbClr val="C00000"/>
                </a:solidFill>
              </a:rPr>
              <a:t>Russia Rank #90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243277" y="2523488"/>
            <a:ext cx="829073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100" b="0" dirty="0">
                <a:solidFill>
                  <a:srgbClr val="FFFF00"/>
                </a:solidFill>
              </a:rPr>
              <a:t>China #28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939534" y="2622723"/>
            <a:ext cx="889987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100" dirty="0">
                <a:solidFill>
                  <a:srgbClr val="0000FF"/>
                </a:solidFill>
              </a:rPr>
              <a:t>Turkey #30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4403822" y="3700131"/>
            <a:ext cx="1892569" cy="120032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solidFill>
                  <a:srgbClr val="FF0000"/>
                </a:solidFill>
              </a:rPr>
              <a:t>Tajikistan Rank #114</a:t>
            </a:r>
          </a:p>
          <a:p>
            <a:r>
              <a:rPr lang="en-US" sz="1200" dirty="0">
                <a:solidFill>
                  <a:srgbClr val="FF0000"/>
                </a:solidFill>
              </a:rPr>
              <a:t>Uzbekistan Rank #129</a:t>
            </a:r>
          </a:p>
          <a:p>
            <a:r>
              <a:rPr lang="en-US" sz="1200" dirty="0">
                <a:solidFill>
                  <a:srgbClr val="FF0000"/>
                </a:solidFill>
              </a:rPr>
              <a:t>Turkmenistan Rank #140</a:t>
            </a:r>
          </a:p>
          <a:p>
            <a:r>
              <a:rPr lang="en-US" sz="1200" dirty="0">
                <a:solidFill>
                  <a:srgbClr val="FF0000"/>
                </a:solidFill>
              </a:rPr>
              <a:t>Iraq Rank #141</a:t>
            </a:r>
          </a:p>
          <a:p>
            <a:r>
              <a:rPr lang="en-US" sz="1200" dirty="0">
                <a:solidFill>
                  <a:srgbClr val="FF0000"/>
                </a:solidFill>
              </a:rPr>
              <a:t>Kyrgyzstan Rank # 149</a:t>
            </a:r>
          </a:p>
          <a:p>
            <a:r>
              <a:rPr lang="en-US" sz="1200" dirty="0">
                <a:solidFill>
                  <a:srgbClr val="FF0000"/>
                </a:solidFill>
              </a:rPr>
              <a:t>Afghanistan Rank #158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427373" y="2171042"/>
            <a:ext cx="1196161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100" b="0" dirty="0">
                <a:solidFill>
                  <a:srgbClr val="C00000"/>
                </a:solidFill>
              </a:rPr>
              <a:t>Kazakhstan #88</a:t>
            </a:r>
          </a:p>
        </p:txBody>
      </p:sp>
      <p:sp>
        <p:nvSpPr>
          <p:cNvPr id="22" name="Oval 21"/>
          <p:cNvSpPr/>
          <p:nvPr/>
        </p:nvSpPr>
        <p:spPr bwMode="auto">
          <a:xfrm>
            <a:off x="4839746" y="2384100"/>
            <a:ext cx="547050" cy="453313"/>
          </a:xfrm>
          <a:prstGeom prst="ellipse">
            <a:avLst/>
          </a:prstGeom>
          <a:noFill/>
          <a:ln w="254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>
              <a:ln>
                <a:noFill/>
              </a:ln>
              <a:solidFill>
                <a:srgbClr val="FFFFFF"/>
              </a:solidFill>
              <a:effectLst/>
              <a:latin typeface="Arial" charset="0"/>
            </a:endParaRPr>
          </a:p>
        </p:txBody>
      </p:sp>
      <p:sp>
        <p:nvSpPr>
          <p:cNvPr id="26" name="Down Arrow 25"/>
          <p:cNvSpPr/>
          <p:nvPr/>
        </p:nvSpPr>
        <p:spPr bwMode="auto">
          <a:xfrm>
            <a:off x="5015548" y="2966481"/>
            <a:ext cx="138754" cy="552896"/>
          </a:xfrm>
          <a:prstGeom prst="downArrow">
            <a:avLst/>
          </a:prstGeom>
          <a:solidFill>
            <a:srgbClr val="C0000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1" i="0" u="none" strike="noStrike" cap="none" normalizeH="0" baseline="0">
              <a:ln>
                <a:noFill/>
              </a:ln>
              <a:solidFill>
                <a:srgbClr val="FFFFFF"/>
              </a:solidFill>
              <a:effectLst/>
              <a:latin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48726929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340" name="Picture 4" descr="c01f001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05022" y="1371600"/>
            <a:ext cx="6324600" cy="40123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4341" name="Rectangle 5"/>
          <p:cNvSpPr>
            <a:spLocks noGrp="1" noChangeArrowheads="1"/>
          </p:cNvSpPr>
          <p:nvPr>
            <p:ph type="title"/>
          </p:nvPr>
        </p:nvSpPr>
        <p:spPr>
          <a:xfrm>
            <a:off x="457200" y="110254"/>
            <a:ext cx="8229600" cy="818714"/>
          </a:xfrm>
        </p:spPr>
        <p:txBody>
          <a:bodyPr/>
          <a:lstStyle/>
          <a:p>
            <a:pPr algn="ctr"/>
            <a:r>
              <a:rPr lang="ky-KG" sz="2800" b="1" dirty="0">
                <a:solidFill>
                  <a:srgbClr val="7030A0"/>
                </a:solidFill>
              </a:rPr>
              <a:t>Операции: Процесс производства/преобразования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6629400" y="1676400"/>
            <a:ext cx="2292350" cy="3108543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ru-RU" sz="1400" dirty="0">
                <a:solidFill>
                  <a:srgbClr val="061F5B"/>
                </a:solidFill>
              </a:rPr>
              <a:t>Суть операционной функции заключается в добавлении стоимости в процессе трансформации с помощью процесса обратной связи: добавленная стоимость — это термин, используемый для описания разницы между стоимостью ресурсов и стоимостью или ценой продукции.</a:t>
            </a:r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4294967295"/>
          </p:nvPr>
        </p:nvSpPr>
        <p:spPr>
          <a:xfrm>
            <a:off x="7947025" y="6337300"/>
            <a:ext cx="1162050" cy="476250"/>
          </a:xfrm>
        </p:spPr>
        <p:txBody>
          <a:bodyPr/>
          <a:lstStyle/>
          <a:p>
            <a:fld id="{2D796802-0AAB-4B87-B1DE-9E407EC737D4}" type="slidenum">
              <a:rPr lang="en-GB" smtClean="0">
                <a:solidFill>
                  <a:srgbClr val="FFFFFF"/>
                </a:solidFill>
              </a:rPr>
              <a:pPr/>
              <a:t>6</a:t>
            </a:fld>
            <a:endParaRPr lang="en-GB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93909978"/>
      </p:ext>
    </p:extLst>
  </p:cSld>
  <p:clrMapOvr>
    <a:masterClrMapping/>
  </p:clrMapOvr>
  <p:transition/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2" name="Rectangle 32"/>
          <p:cNvSpPr>
            <a:spLocks noChangeArrowheads="1"/>
          </p:cNvSpPr>
          <p:nvPr/>
        </p:nvSpPr>
        <p:spPr bwMode="auto">
          <a:xfrm>
            <a:off x="0" y="10615"/>
            <a:ext cx="9144000" cy="4616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ru-RU" sz="2400" b="1" dirty="0">
                <a:solidFill>
                  <a:srgbClr val="7030A0"/>
                </a:solidFill>
                <a:latin typeface="Arial"/>
                <a:cs typeface="Arial" charset="0"/>
              </a:rPr>
              <a:t>Компания, взаимодействующая с конкурентной средой</a:t>
            </a:r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4294967295"/>
          </p:nvPr>
        </p:nvSpPr>
        <p:spPr>
          <a:xfrm>
            <a:off x="7947025" y="6337300"/>
            <a:ext cx="1162050" cy="476250"/>
          </a:xfrm>
        </p:spPr>
        <p:txBody>
          <a:bodyPr/>
          <a:lstStyle/>
          <a:p>
            <a:fld id="{7BD958D9-E639-46AC-BD63-9A3E46C1A5CD}" type="slidenum">
              <a:rPr lang="en-GB" smtClean="0">
                <a:solidFill>
                  <a:srgbClr val="FFFFFF"/>
                </a:solidFill>
              </a:rPr>
              <a:pPr/>
              <a:t>7</a:t>
            </a:fld>
            <a:endParaRPr lang="en-GB">
              <a:solidFill>
                <a:srgbClr val="FFFFFF"/>
              </a:solidFill>
            </a:endParaRPr>
          </a:p>
        </p:txBody>
      </p:sp>
      <p:grpSp>
        <p:nvGrpSpPr>
          <p:cNvPr id="4" name="Google Shape;333;p5">
            <a:extLst>
              <a:ext uri="{FF2B5EF4-FFF2-40B4-BE49-F238E27FC236}">
                <a16:creationId xmlns:a16="http://schemas.microsoft.com/office/drawing/2014/main" id="{F96B1A99-E579-1301-7ECA-52109D47AB28}"/>
              </a:ext>
            </a:extLst>
          </p:cNvPr>
          <p:cNvGrpSpPr/>
          <p:nvPr/>
        </p:nvGrpSpPr>
        <p:grpSpPr>
          <a:xfrm>
            <a:off x="304800" y="685800"/>
            <a:ext cx="6553200" cy="5029200"/>
            <a:chOff x="44450" y="174625"/>
            <a:chExt cx="9029700" cy="6530975"/>
          </a:xfrm>
        </p:grpSpPr>
        <p:sp>
          <p:nvSpPr>
            <p:cNvPr id="5" name="Google Shape;334;p5">
              <a:extLst>
                <a:ext uri="{FF2B5EF4-FFF2-40B4-BE49-F238E27FC236}">
                  <a16:creationId xmlns:a16="http://schemas.microsoft.com/office/drawing/2014/main" id="{5DE6542F-4B03-2B8C-160F-A65FBD83E130}"/>
                </a:ext>
              </a:extLst>
            </p:cNvPr>
            <p:cNvSpPr/>
            <p:nvPr/>
          </p:nvSpPr>
          <p:spPr>
            <a:xfrm>
              <a:off x="44450" y="174625"/>
              <a:ext cx="9029700" cy="6530975"/>
            </a:xfrm>
            <a:prstGeom prst="ellipse">
              <a:avLst/>
            </a:prstGeom>
            <a:gradFill>
              <a:gsLst>
                <a:gs pos="0">
                  <a:srgbClr val="739573"/>
                </a:gs>
                <a:gs pos="50000">
                  <a:srgbClr val="A6D8A6"/>
                </a:gs>
                <a:gs pos="100000">
                  <a:srgbClr val="C8FFC8"/>
                </a:gs>
              </a:gsLst>
              <a:path path="circle">
                <a:fillToRect l="50000" t="50000" r="50000" b="50000"/>
              </a:path>
              <a:tileRect/>
            </a:gra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600" b="1">
                <a:solidFill>
                  <a:srgbClr val="061F5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" name="Google Shape;335;p5">
              <a:extLst>
                <a:ext uri="{FF2B5EF4-FFF2-40B4-BE49-F238E27FC236}">
                  <a16:creationId xmlns:a16="http://schemas.microsoft.com/office/drawing/2014/main" id="{6B05B730-8EDE-AEF9-F2E3-E7417A207C03}"/>
                </a:ext>
              </a:extLst>
            </p:cNvPr>
            <p:cNvSpPr/>
            <p:nvPr/>
          </p:nvSpPr>
          <p:spPr>
            <a:xfrm>
              <a:off x="590549" y="939800"/>
              <a:ext cx="7962900" cy="4838700"/>
            </a:xfrm>
            <a:prstGeom prst="ellipse">
              <a:avLst/>
            </a:prstGeom>
            <a:gradFill>
              <a:gsLst>
                <a:gs pos="0">
                  <a:srgbClr val="FFC000"/>
                </a:gs>
                <a:gs pos="50000">
                  <a:srgbClr val="D8C0A6"/>
                </a:gs>
                <a:gs pos="100000">
                  <a:srgbClr val="FFE6C8"/>
                </a:gs>
              </a:gsLst>
              <a:path path="circle">
                <a:fillToRect l="50000" t="50000" r="50000" b="50000"/>
              </a:path>
              <a:tileRect/>
            </a:gradFill>
            <a:ln w="9525" cap="rnd" cmpd="sng">
              <a:solidFill>
                <a:srgbClr val="C00000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600" b="1">
                <a:solidFill>
                  <a:srgbClr val="061F5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" name="Google Shape;336;p5">
              <a:extLst>
                <a:ext uri="{FF2B5EF4-FFF2-40B4-BE49-F238E27FC236}">
                  <a16:creationId xmlns:a16="http://schemas.microsoft.com/office/drawing/2014/main" id="{7C9E0AA4-7618-2482-76C5-4D3664E9FA64}"/>
                </a:ext>
              </a:extLst>
            </p:cNvPr>
            <p:cNvSpPr txBox="1"/>
            <p:nvPr/>
          </p:nvSpPr>
          <p:spPr>
            <a:xfrm>
              <a:off x="1883264" y="3271182"/>
              <a:ext cx="1336741" cy="513831"/>
            </a:xfrm>
            <a:prstGeom prst="rect">
              <a:avLst/>
            </a:prstGeom>
            <a:solidFill>
              <a:srgbClr val="FBE4A3"/>
            </a:solidFill>
            <a:ln w="9525" cap="flat" cmpd="sng">
              <a:solidFill>
                <a:schemeClr val="dk1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ru-RU" sz="1200" b="1" i="1">
                  <a:solidFill>
                    <a:srgbClr val="006600"/>
                  </a:solidFill>
                  <a:latin typeface="Arial"/>
                  <a:ea typeface="Arial"/>
                  <a:cs typeface="Arial"/>
                  <a:sym typeface="Arial"/>
                </a:rPr>
                <a:t>Входя-</a:t>
              </a:r>
              <a:endParaRPr sz="1600"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ru-RU" sz="1200" b="1" i="1">
                  <a:solidFill>
                    <a:srgbClr val="006600"/>
                  </a:solidFill>
                  <a:latin typeface="Arial"/>
                  <a:ea typeface="Arial"/>
                  <a:cs typeface="Arial"/>
                  <a:sym typeface="Arial"/>
                </a:rPr>
                <a:t>щие</a:t>
              </a:r>
              <a:endParaRPr sz="1200" b="1" i="1">
                <a:solidFill>
                  <a:srgbClr val="0066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" name="Google Shape;337;p5">
              <a:extLst>
                <a:ext uri="{FF2B5EF4-FFF2-40B4-BE49-F238E27FC236}">
                  <a16:creationId xmlns:a16="http://schemas.microsoft.com/office/drawing/2014/main" id="{83B7AA6B-84B7-5D67-2A55-EA56FFA9EE89}"/>
                </a:ext>
              </a:extLst>
            </p:cNvPr>
            <p:cNvSpPr txBox="1"/>
            <p:nvPr/>
          </p:nvSpPr>
          <p:spPr>
            <a:xfrm>
              <a:off x="3456487" y="3109690"/>
              <a:ext cx="2084954" cy="599470"/>
            </a:xfrm>
            <a:prstGeom prst="rect">
              <a:avLst/>
            </a:prstGeom>
            <a:solidFill>
              <a:srgbClr val="FACBA4"/>
            </a:solidFill>
            <a:ln w="9525" cap="flat" cmpd="sng">
              <a:solidFill>
                <a:schemeClr val="dk1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ru-RU" sz="1200" b="1" i="1" dirty="0">
                  <a:solidFill>
                    <a:srgbClr val="0000CC"/>
                  </a:solidFill>
                  <a:latin typeface="Arial"/>
                  <a:ea typeface="Arial"/>
                  <a:cs typeface="Arial"/>
                  <a:sym typeface="Arial"/>
                </a:rPr>
                <a:t>Преобразование </a:t>
              </a:r>
              <a:endParaRPr sz="1600" dirty="0"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ru-RU" sz="1200" b="1" i="1" dirty="0">
                  <a:solidFill>
                    <a:srgbClr val="0000CC"/>
                  </a:solidFill>
                  <a:latin typeface="Arial"/>
                  <a:ea typeface="Arial"/>
                  <a:cs typeface="Arial"/>
                  <a:sym typeface="Arial"/>
                </a:rPr>
                <a:t>компании</a:t>
              </a:r>
              <a:endParaRPr sz="1200" b="1" i="1" dirty="0">
                <a:solidFill>
                  <a:srgbClr val="0066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" name="Google Shape;338;p5">
              <a:extLst>
                <a:ext uri="{FF2B5EF4-FFF2-40B4-BE49-F238E27FC236}">
                  <a16:creationId xmlns:a16="http://schemas.microsoft.com/office/drawing/2014/main" id="{B3148D3D-89B3-B7A7-4703-3A544BFA9EB4}"/>
                </a:ext>
              </a:extLst>
            </p:cNvPr>
            <p:cNvSpPr txBox="1"/>
            <p:nvPr/>
          </p:nvSpPr>
          <p:spPr>
            <a:xfrm>
              <a:off x="5847587" y="3251270"/>
              <a:ext cx="1216437" cy="599470"/>
            </a:xfrm>
            <a:prstGeom prst="rect">
              <a:avLst/>
            </a:prstGeom>
            <a:solidFill>
              <a:srgbClr val="FEA0A0"/>
            </a:solidFill>
            <a:ln w="9525" cap="flat" cmpd="sng">
              <a:solidFill>
                <a:schemeClr val="dk1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ru-RU" sz="1200" b="1" i="1">
                  <a:solidFill>
                    <a:srgbClr val="006600"/>
                  </a:solidFill>
                  <a:latin typeface="Arial"/>
                  <a:ea typeface="Arial"/>
                  <a:cs typeface="Arial"/>
                  <a:sym typeface="Arial"/>
                </a:rPr>
                <a:t>Исходя-</a:t>
              </a:r>
              <a:endParaRPr sz="1600"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ru-RU" sz="1200" b="1" i="1">
                  <a:solidFill>
                    <a:srgbClr val="006600"/>
                  </a:solidFill>
                  <a:latin typeface="Arial"/>
                  <a:ea typeface="Arial"/>
                  <a:cs typeface="Arial"/>
                  <a:sym typeface="Arial"/>
                </a:rPr>
                <a:t>щие</a:t>
              </a:r>
              <a:endParaRPr sz="1200" b="1" i="1">
                <a:solidFill>
                  <a:srgbClr val="0066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" name="Google Shape;339;p5">
              <a:extLst>
                <a:ext uri="{FF2B5EF4-FFF2-40B4-BE49-F238E27FC236}">
                  <a16:creationId xmlns:a16="http://schemas.microsoft.com/office/drawing/2014/main" id="{0603AAC5-EF41-07CE-7638-DCF8E4418EFC}"/>
                </a:ext>
              </a:extLst>
            </p:cNvPr>
            <p:cNvSpPr/>
            <p:nvPr/>
          </p:nvSpPr>
          <p:spPr>
            <a:xfrm>
              <a:off x="3017033" y="3298063"/>
              <a:ext cx="436112" cy="284101"/>
            </a:xfrm>
            <a:prstGeom prst="rightArrow">
              <a:avLst>
                <a:gd name="adj1" fmla="val 50000"/>
                <a:gd name="adj2" fmla="val 38624"/>
              </a:avLst>
            </a:prstGeom>
            <a:solidFill>
              <a:srgbClr val="EDB1D0"/>
            </a:solidFill>
            <a:ln w="9525" cap="flat" cmpd="sng">
              <a:solidFill>
                <a:schemeClr val="dk1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600" b="1">
                <a:solidFill>
                  <a:srgbClr val="061F5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" name="Google Shape;340;p5">
              <a:extLst>
                <a:ext uri="{FF2B5EF4-FFF2-40B4-BE49-F238E27FC236}">
                  <a16:creationId xmlns:a16="http://schemas.microsoft.com/office/drawing/2014/main" id="{C425975E-2656-AE11-5542-C62026531290}"/>
                </a:ext>
              </a:extLst>
            </p:cNvPr>
            <p:cNvSpPr/>
            <p:nvPr/>
          </p:nvSpPr>
          <p:spPr>
            <a:xfrm>
              <a:off x="5423171" y="3298063"/>
              <a:ext cx="436112" cy="284101"/>
            </a:xfrm>
            <a:prstGeom prst="rightArrow">
              <a:avLst>
                <a:gd name="adj1" fmla="val 50000"/>
                <a:gd name="adj2" fmla="val 38624"/>
              </a:avLst>
            </a:prstGeom>
            <a:solidFill>
              <a:srgbClr val="EDB1D0"/>
            </a:solidFill>
            <a:ln w="9525" cap="flat" cmpd="sng">
              <a:solidFill>
                <a:schemeClr val="dk1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600" b="1">
                <a:solidFill>
                  <a:srgbClr val="061F5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" name="Google Shape;341;p5">
              <a:extLst>
                <a:ext uri="{FF2B5EF4-FFF2-40B4-BE49-F238E27FC236}">
                  <a16:creationId xmlns:a16="http://schemas.microsoft.com/office/drawing/2014/main" id="{8AB285C9-D70B-BA12-2F40-3BCBC28C0BBC}"/>
                </a:ext>
              </a:extLst>
            </p:cNvPr>
            <p:cNvSpPr/>
            <p:nvPr/>
          </p:nvSpPr>
          <p:spPr>
            <a:xfrm>
              <a:off x="6930349" y="3298063"/>
              <a:ext cx="437783" cy="284101"/>
            </a:xfrm>
            <a:prstGeom prst="rightArrow">
              <a:avLst>
                <a:gd name="adj1" fmla="val 50000"/>
                <a:gd name="adj2" fmla="val 38624"/>
              </a:avLst>
            </a:prstGeom>
            <a:solidFill>
              <a:srgbClr val="F3F9A5"/>
            </a:solidFill>
            <a:ln w="9525" cap="flat" cmpd="sng">
              <a:solidFill>
                <a:schemeClr val="dk1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600" b="1">
                <a:solidFill>
                  <a:srgbClr val="061F5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" name="Google Shape;342;p5">
              <a:extLst>
                <a:ext uri="{FF2B5EF4-FFF2-40B4-BE49-F238E27FC236}">
                  <a16:creationId xmlns:a16="http://schemas.microsoft.com/office/drawing/2014/main" id="{D102C6F2-95DA-C48C-9031-467D19A21CE4}"/>
                </a:ext>
              </a:extLst>
            </p:cNvPr>
            <p:cNvSpPr/>
            <p:nvPr/>
          </p:nvSpPr>
          <p:spPr>
            <a:xfrm>
              <a:off x="1658567" y="3298063"/>
              <a:ext cx="436113" cy="284101"/>
            </a:xfrm>
            <a:prstGeom prst="rightArrow">
              <a:avLst>
                <a:gd name="adj1" fmla="val 50000"/>
                <a:gd name="adj2" fmla="val 38624"/>
              </a:avLst>
            </a:prstGeom>
            <a:solidFill>
              <a:srgbClr val="F3F9A5"/>
            </a:solidFill>
            <a:ln w="9525" cap="flat" cmpd="sng">
              <a:solidFill>
                <a:schemeClr val="dk1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600" b="1">
                <a:solidFill>
                  <a:srgbClr val="061F5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" name="Google Shape;343;p5">
              <a:extLst>
                <a:ext uri="{FF2B5EF4-FFF2-40B4-BE49-F238E27FC236}">
                  <a16:creationId xmlns:a16="http://schemas.microsoft.com/office/drawing/2014/main" id="{D816B019-E564-99CB-9748-B1E36A5D5E5E}"/>
                </a:ext>
              </a:extLst>
            </p:cNvPr>
            <p:cNvSpPr/>
            <p:nvPr/>
          </p:nvSpPr>
          <p:spPr>
            <a:xfrm>
              <a:off x="7289598" y="3227873"/>
              <a:ext cx="1403579" cy="30828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ru-RU" sz="1200" b="1">
                  <a:solidFill>
                    <a:srgbClr val="C00000"/>
                  </a:solidFill>
                  <a:latin typeface="Arial"/>
                  <a:ea typeface="Arial"/>
                  <a:cs typeface="Arial"/>
                  <a:sym typeface="Arial"/>
                </a:rPr>
                <a:t>Клиенты</a:t>
              </a:r>
              <a:endParaRPr sz="1200" b="1">
                <a:solidFill>
                  <a:srgbClr val="C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" name="Google Shape;344;p5">
              <a:extLst>
                <a:ext uri="{FF2B5EF4-FFF2-40B4-BE49-F238E27FC236}">
                  <a16:creationId xmlns:a16="http://schemas.microsoft.com/office/drawing/2014/main" id="{2368DEB7-E475-9B7D-52C9-6D851BBD0D09}"/>
                </a:ext>
              </a:extLst>
            </p:cNvPr>
            <p:cNvSpPr/>
            <p:nvPr/>
          </p:nvSpPr>
          <p:spPr>
            <a:xfrm>
              <a:off x="386157" y="3240149"/>
              <a:ext cx="1612445" cy="30828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ru-RU" sz="1200" b="1">
                  <a:solidFill>
                    <a:srgbClr val="C00000"/>
                  </a:solidFill>
                  <a:latin typeface="Arial"/>
                  <a:ea typeface="Arial"/>
                  <a:cs typeface="Arial"/>
                  <a:sym typeface="Arial"/>
                </a:rPr>
                <a:t>Поставщики</a:t>
              </a:r>
              <a:endParaRPr sz="1200" b="1">
                <a:solidFill>
                  <a:srgbClr val="C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" name="Google Shape;345;p5">
              <a:extLst>
                <a:ext uri="{FF2B5EF4-FFF2-40B4-BE49-F238E27FC236}">
                  <a16:creationId xmlns:a16="http://schemas.microsoft.com/office/drawing/2014/main" id="{26F3BC2B-BA57-29B6-F20E-0A25F9BD0FF4}"/>
                </a:ext>
              </a:extLst>
            </p:cNvPr>
            <p:cNvSpPr/>
            <p:nvPr/>
          </p:nvSpPr>
          <p:spPr>
            <a:xfrm>
              <a:off x="3380564" y="2054948"/>
              <a:ext cx="2292588" cy="71938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ru-RU" sz="1200" b="1">
                  <a:solidFill>
                    <a:srgbClr val="0000CC"/>
                  </a:solidFill>
                  <a:latin typeface="Arial"/>
                  <a:ea typeface="Arial"/>
                  <a:cs typeface="Arial"/>
                  <a:sym typeface="Arial"/>
                </a:rPr>
                <a:t>Конкуренты</a:t>
              </a:r>
              <a:endParaRPr sz="1600"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ru-RU" sz="1200" b="1">
                  <a:solidFill>
                    <a:srgbClr val="0000CC"/>
                  </a:solidFill>
                  <a:latin typeface="Arial"/>
                  <a:ea typeface="Arial"/>
                  <a:cs typeface="Arial"/>
                  <a:sym typeface="Arial"/>
                </a:rPr>
                <a:t>Конкурирующие цепочки поставок</a:t>
              </a:r>
              <a:endParaRPr sz="1200" b="1">
                <a:solidFill>
                  <a:srgbClr val="0000CC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" name="Google Shape;346;p5">
              <a:extLst>
                <a:ext uri="{FF2B5EF4-FFF2-40B4-BE49-F238E27FC236}">
                  <a16:creationId xmlns:a16="http://schemas.microsoft.com/office/drawing/2014/main" id="{D607D05E-C30C-A388-AAFB-E4D0852676E7}"/>
                </a:ext>
              </a:extLst>
            </p:cNvPr>
            <p:cNvSpPr/>
            <p:nvPr/>
          </p:nvSpPr>
          <p:spPr>
            <a:xfrm rot="19377715">
              <a:off x="380969" y="1165666"/>
              <a:ext cx="2479603" cy="58234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ru-RU" sz="1400" b="1" dirty="0">
                  <a:solidFill>
                    <a:srgbClr val="006600"/>
                  </a:solidFill>
                  <a:latin typeface="Arial"/>
                  <a:ea typeface="Arial"/>
                  <a:cs typeface="Arial"/>
                  <a:sym typeface="Arial"/>
                </a:rPr>
                <a:t>Дефицит сырой нефти</a:t>
              </a:r>
              <a:endParaRPr sz="1400" b="1" dirty="0">
                <a:solidFill>
                  <a:srgbClr val="0066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" name="Google Shape;347;p5">
              <a:extLst>
                <a:ext uri="{FF2B5EF4-FFF2-40B4-BE49-F238E27FC236}">
                  <a16:creationId xmlns:a16="http://schemas.microsoft.com/office/drawing/2014/main" id="{14D61A15-9FC7-763B-AE5E-8F07F0097AD7}"/>
                </a:ext>
              </a:extLst>
            </p:cNvPr>
            <p:cNvSpPr/>
            <p:nvPr/>
          </p:nvSpPr>
          <p:spPr>
            <a:xfrm rot="20682672">
              <a:off x="1974373" y="629214"/>
              <a:ext cx="1647535" cy="34253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1">
                <a:solidFill>
                  <a:srgbClr val="0066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" name="Google Shape;348;p5">
              <a:extLst>
                <a:ext uri="{FF2B5EF4-FFF2-40B4-BE49-F238E27FC236}">
                  <a16:creationId xmlns:a16="http://schemas.microsoft.com/office/drawing/2014/main" id="{E4F55913-255C-9427-B74D-4744C1886470}"/>
                </a:ext>
              </a:extLst>
            </p:cNvPr>
            <p:cNvSpPr/>
            <p:nvPr/>
          </p:nvSpPr>
          <p:spPr>
            <a:xfrm>
              <a:off x="1766095" y="823613"/>
              <a:ext cx="1669259" cy="34253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1">
                <a:solidFill>
                  <a:srgbClr val="0066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" name="Google Shape;349;p5">
              <a:extLst>
                <a:ext uri="{FF2B5EF4-FFF2-40B4-BE49-F238E27FC236}">
                  <a16:creationId xmlns:a16="http://schemas.microsoft.com/office/drawing/2014/main" id="{53949862-4334-152A-CD53-0E5AD6CA7DA8}"/>
                </a:ext>
              </a:extLst>
            </p:cNvPr>
            <p:cNvSpPr/>
            <p:nvPr/>
          </p:nvSpPr>
          <p:spPr>
            <a:xfrm rot="4401960">
              <a:off x="-321753" y="3756485"/>
              <a:ext cx="1628921" cy="34730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ru-RU" sz="1400" b="1">
                  <a:solidFill>
                    <a:srgbClr val="006600"/>
                  </a:solidFill>
                  <a:latin typeface="Arial"/>
                  <a:ea typeface="Arial"/>
                  <a:cs typeface="Arial"/>
                  <a:sym typeface="Arial"/>
                </a:rPr>
                <a:t>Технологии</a:t>
              </a:r>
              <a:endParaRPr sz="1400" b="1">
                <a:solidFill>
                  <a:srgbClr val="0066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" name="Google Shape;350;p5">
              <a:extLst>
                <a:ext uri="{FF2B5EF4-FFF2-40B4-BE49-F238E27FC236}">
                  <a16:creationId xmlns:a16="http://schemas.microsoft.com/office/drawing/2014/main" id="{0CFA5FC2-AEEE-F3C4-A82B-2DDEEB6503EE}"/>
                </a:ext>
              </a:extLst>
            </p:cNvPr>
            <p:cNvSpPr/>
            <p:nvPr/>
          </p:nvSpPr>
          <p:spPr>
            <a:xfrm rot="1353010">
              <a:off x="833128" y="5492207"/>
              <a:ext cx="2892378" cy="34253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ru-RU" sz="1400" b="1">
                  <a:solidFill>
                    <a:srgbClr val="006600"/>
                  </a:solidFill>
                  <a:latin typeface="Arial"/>
                  <a:ea typeface="Arial"/>
                  <a:cs typeface="Arial"/>
                  <a:sym typeface="Arial"/>
                </a:rPr>
                <a:t>Спрос на новые продукты</a:t>
              </a:r>
              <a:endParaRPr sz="1400" b="1">
                <a:solidFill>
                  <a:srgbClr val="0066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" name="Google Shape;351;p5">
              <a:extLst>
                <a:ext uri="{FF2B5EF4-FFF2-40B4-BE49-F238E27FC236}">
                  <a16:creationId xmlns:a16="http://schemas.microsoft.com/office/drawing/2014/main" id="{D3BEA377-1861-3D62-52D0-C8C316356386}"/>
                </a:ext>
              </a:extLst>
            </p:cNvPr>
            <p:cNvSpPr/>
            <p:nvPr/>
          </p:nvSpPr>
          <p:spPr>
            <a:xfrm rot="1169060">
              <a:off x="5532106" y="775859"/>
              <a:ext cx="2442898" cy="34253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ru-RU" sz="1400" b="1">
                  <a:solidFill>
                    <a:srgbClr val="006600"/>
                  </a:solidFill>
                  <a:latin typeface="Arial"/>
                  <a:ea typeface="Arial"/>
                  <a:cs typeface="Arial"/>
                  <a:sym typeface="Arial"/>
                </a:rPr>
                <a:t>Этика и управление</a:t>
              </a:r>
              <a:endParaRPr sz="1400" b="1">
                <a:solidFill>
                  <a:srgbClr val="0066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" name="Google Shape;352;p5">
              <a:extLst>
                <a:ext uri="{FF2B5EF4-FFF2-40B4-BE49-F238E27FC236}">
                  <a16:creationId xmlns:a16="http://schemas.microsoft.com/office/drawing/2014/main" id="{30408DC0-7F14-E95F-5B13-BA0B1CE6C395}"/>
                </a:ext>
              </a:extLst>
            </p:cNvPr>
            <p:cNvSpPr/>
            <p:nvPr/>
          </p:nvSpPr>
          <p:spPr>
            <a:xfrm>
              <a:off x="3575094" y="6003755"/>
              <a:ext cx="2066132" cy="39962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ru-RU" sz="1400" b="1" dirty="0">
                  <a:solidFill>
                    <a:srgbClr val="006600"/>
                  </a:solidFill>
                  <a:latin typeface="Arial"/>
                  <a:ea typeface="Arial"/>
                  <a:cs typeface="Arial"/>
                  <a:sym typeface="Arial"/>
                </a:rPr>
                <a:t>Глобализация</a:t>
              </a:r>
              <a:endParaRPr sz="1400" b="1" dirty="0">
                <a:solidFill>
                  <a:srgbClr val="0066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" name="Google Shape;353;p5">
              <a:extLst>
                <a:ext uri="{FF2B5EF4-FFF2-40B4-BE49-F238E27FC236}">
                  <a16:creationId xmlns:a16="http://schemas.microsoft.com/office/drawing/2014/main" id="{36CB3F7E-3E91-3353-5D5C-523B7D16FD28}"/>
                </a:ext>
              </a:extLst>
            </p:cNvPr>
            <p:cNvSpPr/>
            <p:nvPr/>
          </p:nvSpPr>
          <p:spPr>
            <a:xfrm rot="20363182">
              <a:off x="5536794" y="5548755"/>
              <a:ext cx="1975038" cy="58234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ru-RU" sz="1400" b="1">
                  <a:solidFill>
                    <a:srgbClr val="006600"/>
                  </a:solidFill>
                  <a:latin typeface="Arial"/>
                  <a:ea typeface="Arial"/>
                  <a:cs typeface="Arial"/>
                  <a:sym typeface="Arial"/>
                </a:rPr>
                <a:t>Мировая экономика</a:t>
              </a:r>
              <a:endParaRPr sz="1400" b="1">
                <a:solidFill>
                  <a:srgbClr val="0066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" name="Google Shape;354;p5">
              <a:extLst>
                <a:ext uri="{FF2B5EF4-FFF2-40B4-BE49-F238E27FC236}">
                  <a16:creationId xmlns:a16="http://schemas.microsoft.com/office/drawing/2014/main" id="{C17CE361-A7C6-E494-C125-409DA5778446}"/>
                </a:ext>
              </a:extLst>
            </p:cNvPr>
            <p:cNvSpPr/>
            <p:nvPr/>
          </p:nvSpPr>
          <p:spPr>
            <a:xfrm>
              <a:off x="1743785" y="4133653"/>
              <a:ext cx="1699334" cy="30828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ru-RU" sz="1200" b="1">
                  <a:solidFill>
                    <a:srgbClr val="0000CC"/>
                  </a:solidFill>
                  <a:latin typeface="Arial"/>
                  <a:ea typeface="Arial"/>
                  <a:cs typeface="Arial"/>
                  <a:sym typeface="Arial"/>
                </a:rPr>
                <a:t>Акционеры</a:t>
              </a:r>
              <a:endParaRPr sz="1200" b="1">
                <a:solidFill>
                  <a:srgbClr val="0000CC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" name="Google Shape;355;p5">
              <a:extLst>
                <a:ext uri="{FF2B5EF4-FFF2-40B4-BE49-F238E27FC236}">
                  <a16:creationId xmlns:a16="http://schemas.microsoft.com/office/drawing/2014/main" id="{A591E990-67D0-052B-D08B-BEF53BB5F4DF}"/>
                </a:ext>
              </a:extLst>
            </p:cNvPr>
            <p:cNvSpPr/>
            <p:nvPr/>
          </p:nvSpPr>
          <p:spPr>
            <a:xfrm>
              <a:off x="5327927" y="4143680"/>
              <a:ext cx="1736096" cy="30828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ru-RU" sz="1200" b="1">
                  <a:solidFill>
                    <a:srgbClr val="0000CC"/>
                  </a:solidFill>
                  <a:latin typeface="Arial"/>
                  <a:ea typeface="Arial"/>
                  <a:cs typeface="Arial"/>
                  <a:sym typeface="Arial"/>
                </a:rPr>
                <a:t>Профсоюзы</a:t>
              </a:r>
              <a:endParaRPr sz="1200" b="1">
                <a:solidFill>
                  <a:srgbClr val="0000CC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" name="Google Shape;356;p5">
              <a:extLst>
                <a:ext uri="{FF2B5EF4-FFF2-40B4-BE49-F238E27FC236}">
                  <a16:creationId xmlns:a16="http://schemas.microsoft.com/office/drawing/2014/main" id="{F36E7AB7-D190-923D-8EC3-5ED62A5F850E}"/>
                </a:ext>
              </a:extLst>
            </p:cNvPr>
            <p:cNvSpPr/>
            <p:nvPr/>
          </p:nvSpPr>
          <p:spPr>
            <a:xfrm rot="18423552">
              <a:off x="7527588" y="4373208"/>
              <a:ext cx="1577595" cy="590446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ru-RU" sz="1400" b="1">
                  <a:solidFill>
                    <a:srgbClr val="006600"/>
                  </a:solidFill>
                  <a:latin typeface="Arial"/>
                  <a:ea typeface="Arial"/>
                  <a:cs typeface="Arial"/>
                  <a:sym typeface="Arial"/>
                </a:rPr>
                <a:t>Мировая торговля</a:t>
              </a:r>
              <a:endParaRPr sz="1400" b="1">
                <a:solidFill>
                  <a:srgbClr val="0066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" name="Google Shape;357;p5">
              <a:extLst>
                <a:ext uri="{FF2B5EF4-FFF2-40B4-BE49-F238E27FC236}">
                  <a16:creationId xmlns:a16="http://schemas.microsoft.com/office/drawing/2014/main" id="{2D8E7376-4307-D7E3-CB29-9CA016B1A6F0}"/>
                </a:ext>
              </a:extLst>
            </p:cNvPr>
            <p:cNvSpPr/>
            <p:nvPr/>
          </p:nvSpPr>
          <p:spPr>
            <a:xfrm>
              <a:off x="3132328" y="1433842"/>
              <a:ext cx="2879011" cy="34253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ru-RU" sz="1400" b="1">
                  <a:solidFill>
                    <a:srgbClr val="FF0000"/>
                  </a:solidFill>
                  <a:latin typeface="Arial"/>
                  <a:ea typeface="Arial"/>
                  <a:cs typeface="Arial"/>
                  <a:sym typeface="Arial"/>
                </a:rPr>
                <a:t>Ближайшее окружение</a:t>
              </a:r>
              <a:endParaRPr sz="1400" b="1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" name="Google Shape;358;p5">
              <a:extLst>
                <a:ext uri="{FF2B5EF4-FFF2-40B4-BE49-F238E27FC236}">
                  <a16:creationId xmlns:a16="http://schemas.microsoft.com/office/drawing/2014/main" id="{6E31F6C6-E3FD-2F8A-563E-72EE0C404F8D}"/>
                </a:ext>
              </a:extLst>
            </p:cNvPr>
            <p:cNvSpPr/>
            <p:nvPr/>
          </p:nvSpPr>
          <p:spPr>
            <a:xfrm>
              <a:off x="3215872" y="4877328"/>
              <a:ext cx="2711919" cy="30828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ru-RU" sz="1200" b="1">
                  <a:solidFill>
                    <a:srgbClr val="0000CC"/>
                  </a:solidFill>
                  <a:latin typeface="Arial"/>
                  <a:ea typeface="Arial"/>
                  <a:cs typeface="Arial"/>
                  <a:sym typeface="Arial"/>
                </a:rPr>
                <a:t>Government Regulations</a:t>
              </a:r>
              <a:endParaRPr sz="1600"/>
            </a:p>
          </p:txBody>
        </p:sp>
        <p:sp>
          <p:nvSpPr>
            <p:cNvPr id="30" name="Google Shape;359;p5">
              <a:extLst>
                <a:ext uri="{FF2B5EF4-FFF2-40B4-BE49-F238E27FC236}">
                  <a16:creationId xmlns:a16="http://schemas.microsoft.com/office/drawing/2014/main" id="{A1724CE5-EB41-131F-869B-A70182907B6D}"/>
                </a:ext>
              </a:extLst>
            </p:cNvPr>
            <p:cNvSpPr/>
            <p:nvPr/>
          </p:nvSpPr>
          <p:spPr>
            <a:xfrm rot="3329488">
              <a:off x="7492726" y="2123377"/>
              <a:ext cx="1915173" cy="34730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ru-RU" sz="1400" b="1">
                  <a:solidFill>
                    <a:srgbClr val="006600"/>
                  </a:solidFill>
                  <a:latin typeface="Arial"/>
                  <a:ea typeface="Arial"/>
                  <a:cs typeface="Arial"/>
                  <a:sym typeface="Arial"/>
                </a:rPr>
                <a:t>Курсы валют</a:t>
              </a:r>
              <a:endParaRPr sz="1400" b="1">
                <a:solidFill>
                  <a:srgbClr val="0066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" name="Google Shape;360;p5">
              <a:extLst>
                <a:ext uri="{FF2B5EF4-FFF2-40B4-BE49-F238E27FC236}">
                  <a16:creationId xmlns:a16="http://schemas.microsoft.com/office/drawing/2014/main" id="{5F1AD400-89DC-64CD-B31F-6D965A069050}"/>
                </a:ext>
              </a:extLst>
            </p:cNvPr>
            <p:cNvSpPr/>
            <p:nvPr/>
          </p:nvSpPr>
          <p:spPr>
            <a:xfrm>
              <a:off x="1904194" y="2408994"/>
              <a:ext cx="962455" cy="30828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ru-RU" sz="1200" b="1">
                  <a:solidFill>
                    <a:srgbClr val="0000CC"/>
                  </a:solidFill>
                  <a:latin typeface="Arial"/>
                  <a:ea typeface="Arial"/>
                  <a:cs typeface="Arial"/>
                  <a:sym typeface="Arial"/>
                </a:rPr>
                <a:t>банки</a:t>
              </a:r>
              <a:endParaRPr sz="1200" b="1">
                <a:solidFill>
                  <a:srgbClr val="0000CC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" name="Google Shape;361;p5">
              <a:extLst>
                <a:ext uri="{FF2B5EF4-FFF2-40B4-BE49-F238E27FC236}">
                  <a16:creationId xmlns:a16="http://schemas.microsoft.com/office/drawing/2014/main" id="{737A8140-2D11-A8D9-308C-E222C7DA610F}"/>
                </a:ext>
              </a:extLst>
            </p:cNvPr>
            <p:cNvSpPr/>
            <p:nvPr/>
          </p:nvSpPr>
          <p:spPr>
            <a:xfrm>
              <a:off x="6322131" y="2445760"/>
              <a:ext cx="939062" cy="30828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ru-RU" sz="1200" b="1">
                  <a:solidFill>
                    <a:srgbClr val="0000CC"/>
                  </a:solidFill>
                  <a:latin typeface="Arial"/>
                  <a:ea typeface="Arial"/>
                  <a:cs typeface="Arial"/>
                  <a:sym typeface="Arial"/>
                </a:rPr>
                <a:t>Налоги</a:t>
              </a:r>
              <a:endParaRPr sz="1200" b="1">
                <a:solidFill>
                  <a:srgbClr val="0000CC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" name="Google Shape;362;p5">
              <a:extLst>
                <a:ext uri="{FF2B5EF4-FFF2-40B4-BE49-F238E27FC236}">
                  <a16:creationId xmlns:a16="http://schemas.microsoft.com/office/drawing/2014/main" id="{FDC6D7E6-1451-500E-C9B2-5D02BA691EDF}"/>
                </a:ext>
              </a:extLst>
            </p:cNvPr>
            <p:cNvSpPr/>
            <p:nvPr/>
          </p:nvSpPr>
          <p:spPr>
            <a:xfrm>
              <a:off x="3087352" y="320562"/>
              <a:ext cx="2879011" cy="58234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ru-RU" sz="1400" b="1">
                  <a:solidFill>
                    <a:srgbClr val="FF0000"/>
                  </a:solidFill>
                  <a:latin typeface="Arial"/>
                  <a:ea typeface="Arial"/>
                  <a:cs typeface="Arial"/>
                  <a:sym typeface="Arial"/>
                </a:rPr>
                <a:t>Мировая окружающая среда</a:t>
              </a:r>
              <a:endParaRPr sz="1400" b="1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7" name="Google Shape;364;p5">
            <a:extLst>
              <a:ext uri="{FF2B5EF4-FFF2-40B4-BE49-F238E27FC236}">
                <a16:creationId xmlns:a16="http://schemas.microsoft.com/office/drawing/2014/main" id="{719A6254-1F76-B146-A90C-0538975E012B}"/>
              </a:ext>
            </a:extLst>
          </p:cNvPr>
          <p:cNvSpPr/>
          <p:nvPr/>
        </p:nvSpPr>
        <p:spPr>
          <a:xfrm>
            <a:off x="7000766" y="1965356"/>
            <a:ext cx="1882055" cy="24929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ru-RU" sz="1200" b="1" dirty="0">
                <a:solidFill>
                  <a:srgbClr val="061F5B"/>
                </a:solidFill>
                <a:ea typeface="Arial"/>
                <a:cs typeface="Arial"/>
                <a:sym typeface="Arial"/>
              </a:rPr>
              <a:t>Целостный системный взгляд на ведение бизнес</a:t>
            </a:r>
          </a:p>
          <a:p>
            <a:pPr marL="342900" marR="0" lvl="0" indent="-342900" algn="l" rtl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lang="ru-RU" sz="1200" b="1" dirty="0">
                <a:solidFill>
                  <a:srgbClr val="061F5B"/>
                </a:solidFill>
                <a:ea typeface="Arial"/>
                <a:cs typeface="Arial"/>
                <a:sym typeface="Arial"/>
              </a:rPr>
              <a:t>Сложный потребительский спрос</a:t>
            </a:r>
            <a:endParaRPr sz="1200" dirty="0"/>
          </a:p>
          <a:p>
            <a:pPr marL="342900" marR="0" lvl="0" indent="-342900" algn="l" rtl="0">
              <a:spcBef>
                <a:spcPts val="0"/>
              </a:spcBef>
              <a:spcAft>
                <a:spcPts val="0"/>
              </a:spcAft>
              <a:buClr>
                <a:srgbClr val="061F5B"/>
              </a:buClr>
              <a:buSzPts val="1200"/>
              <a:buFont typeface="Arial" panose="020B0604020202020204" pitchFamily="34" charset="0"/>
              <a:buChar char="•"/>
            </a:pPr>
            <a:r>
              <a:rPr lang="ru-RU" sz="1200" b="1" dirty="0">
                <a:solidFill>
                  <a:srgbClr val="061F5B"/>
                </a:solidFill>
                <a:ea typeface="Arial"/>
                <a:cs typeface="Arial"/>
                <a:sym typeface="Arial"/>
              </a:rPr>
              <a:t>Сокращение жизненного цикла продукта</a:t>
            </a:r>
            <a:endParaRPr sz="1200" dirty="0"/>
          </a:p>
          <a:p>
            <a:pPr marL="342900" marR="0" lvl="0" indent="-342900" algn="l" rtl="0">
              <a:spcBef>
                <a:spcPts val="0"/>
              </a:spcBef>
              <a:spcAft>
                <a:spcPts val="0"/>
              </a:spcAft>
              <a:buClr>
                <a:srgbClr val="061F5B"/>
              </a:buClr>
              <a:buSzPts val="1200"/>
              <a:buFont typeface="Arial" panose="020B0604020202020204" pitchFamily="34" charset="0"/>
              <a:buChar char="•"/>
            </a:pPr>
            <a:r>
              <a:rPr lang="ru-RU" sz="1200" b="1" dirty="0">
                <a:solidFill>
                  <a:srgbClr val="061F5B"/>
                </a:solidFill>
                <a:ea typeface="Arial"/>
                <a:cs typeface="Arial"/>
                <a:sym typeface="Arial"/>
              </a:rPr>
              <a:t>Технологический прогресс</a:t>
            </a:r>
            <a:endParaRPr sz="1200" dirty="0"/>
          </a:p>
          <a:p>
            <a:pPr marL="342900" marR="0" lvl="0" indent="-342900" algn="l" rtl="0">
              <a:spcBef>
                <a:spcPts val="0"/>
              </a:spcBef>
              <a:spcAft>
                <a:spcPts val="0"/>
              </a:spcAft>
              <a:buClr>
                <a:srgbClr val="061F5B"/>
              </a:buClr>
              <a:buSzPts val="1200"/>
              <a:buFont typeface="Arial" panose="020B0604020202020204" pitchFamily="34" charset="0"/>
              <a:buChar char="•"/>
            </a:pPr>
            <a:r>
              <a:rPr lang="ru-RU" sz="1200" b="1" dirty="0">
                <a:solidFill>
                  <a:srgbClr val="061F5B"/>
                </a:solidFill>
                <a:ea typeface="Arial"/>
                <a:cs typeface="Arial"/>
                <a:sym typeface="Arial"/>
              </a:rPr>
              <a:t>Устойчивое развитие</a:t>
            </a:r>
            <a:endParaRPr sz="1200" b="1" dirty="0">
              <a:solidFill>
                <a:srgbClr val="061F5B"/>
              </a:solidFill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646349416"/>
      </p:ext>
    </p:extLst>
  </p:cSld>
  <p:clrMapOvr>
    <a:masterClrMapping/>
  </p:clrMapOvr>
  <p:transition/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 dirty="0"/>
              <a:t>Ecomonic/Business Power of LSCM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4294967295"/>
          </p:nvPr>
        </p:nvSpPr>
        <p:spPr>
          <a:xfrm>
            <a:off x="7947025" y="6337300"/>
            <a:ext cx="1162050" cy="476250"/>
          </a:xfrm>
        </p:spPr>
        <p:txBody>
          <a:bodyPr/>
          <a:lstStyle/>
          <a:p>
            <a:fld id="{ABC0EF68-C913-424B-839B-3240E1938AD1}" type="slidenum">
              <a:rPr lang="de-DE" smtClean="0">
                <a:solidFill>
                  <a:srgbClr val="FFFFFF"/>
                </a:solidFill>
              </a:rPr>
              <a:pPr/>
              <a:t>8</a:t>
            </a:fld>
            <a:endParaRPr lang="de-DE">
              <a:solidFill>
                <a:srgbClr val="FFFFFF"/>
              </a:solidFill>
            </a:endParaRPr>
          </a:p>
        </p:txBody>
      </p:sp>
      <p:sp>
        <p:nvSpPr>
          <p:cNvPr id="9" name="Rectangle 3"/>
          <p:cNvSpPr txBox="1">
            <a:spLocks noChangeArrowheads="1"/>
          </p:cNvSpPr>
          <p:nvPr/>
        </p:nvSpPr>
        <p:spPr bwMode="auto">
          <a:xfrm>
            <a:off x="685801" y="1066800"/>
            <a:ext cx="7696200" cy="11350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1" fontAlgn="base" hangingPunct="1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1" fontAlgn="base" hangingPunct="1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+mn-lt"/>
              </a:defRPr>
            </a:lvl2pPr>
            <a:lvl3pPr marL="1143000" indent="-228600" algn="l" rtl="0" eaLnBrk="1" fontAlgn="base" hangingPunct="1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</a:defRPr>
            </a:lvl3pPr>
            <a:lvl4pPr marL="1600200" indent="-228600" algn="l" rtl="0" eaLnBrk="1" fontAlgn="base" hangingPunct="1">
              <a:spcBef>
                <a:spcPct val="20000"/>
              </a:spcBef>
              <a:spcAft>
                <a:spcPct val="0"/>
              </a:spcAft>
              <a:buChar char="–"/>
              <a:defRPr>
                <a:solidFill>
                  <a:schemeClr val="tx1"/>
                </a:solidFill>
                <a:latin typeface="+mn-lt"/>
              </a:defRPr>
            </a:lvl4pPr>
            <a:lvl5pPr marL="2057400" indent="-228600" algn="l" rtl="0" eaLnBrk="1" fontAlgn="base" hangingPunct="1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tx1"/>
                </a:solidFill>
                <a:latin typeface="+mn-lt"/>
              </a:defRPr>
            </a:lvl5pPr>
            <a:lvl6pPr marL="2514600" indent="-228600" algn="l" rtl="0" eaLnBrk="1" fontAlgn="base" hangingPunct="1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tx1"/>
                </a:solidFill>
                <a:latin typeface="+mn-lt"/>
              </a:defRPr>
            </a:lvl6pPr>
            <a:lvl7pPr marL="2971800" indent="-228600" algn="l" rtl="0" eaLnBrk="1" fontAlgn="base" hangingPunct="1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tx1"/>
                </a:solidFill>
                <a:latin typeface="+mn-lt"/>
              </a:defRPr>
            </a:lvl7pPr>
            <a:lvl8pPr marL="3429000" indent="-228600" algn="l" rtl="0" eaLnBrk="1" fontAlgn="base" hangingPunct="1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tx1"/>
                </a:solidFill>
                <a:latin typeface="+mn-lt"/>
              </a:defRPr>
            </a:lvl8pPr>
            <a:lvl9pPr marL="3886200" indent="-228600" algn="l" rtl="0" eaLnBrk="1" fontAlgn="base" hangingPunct="1">
              <a:spcBef>
                <a:spcPct val="20000"/>
              </a:spcBef>
              <a:spcAft>
                <a:spcPct val="0"/>
              </a:spcAft>
              <a:buChar char="»"/>
              <a:defRPr sz="1600">
                <a:solidFill>
                  <a:schemeClr val="tx1"/>
                </a:solidFill>
                <a:latin typeface="+mn-lt"/>
              </a:defRPr>
            </a:lvl9pPr>
          </a:lstStyle>
          <a:p>
            <a:pPr>
              <a:buClr>
                <a:srgbClr val="0074BF"/>
              </a:buClr>
            </a:pPr>
            <a:endParaRPr lang="en-US" altLang="en-US" sz="2000" dirty="0">
              <a:solidFill>
                <a:srgbClr val="061F5B"/>
              </a:solidFill>
            </a:endParaRPr>
          </a:p>
          <a:p>
            <a:pPr>
              <a:buClr>
                <a:srgbClr val="0074BF"/>
              </a:buClr>
              <a:buFont typeface="Wingdings" panose="05000000000000000000" pitchFamily="2" charset="2"/>
              <a:buChar char="q"/>
            </a:pPr>
            <a:r>
              <a:rPr lang="ru-RU" altLang="en-US" dirty="0">
                <a:solidFill>
                  <a:srgbClr val="061F5B"/>
                </a:solidFill>
              </a:rPr>
              <a:t>На транспорт и логистику приходится:</a:t>
            </a:r>
            <a:r>
              <a:rPr lang="en-US" altLang="en-US" dirty="0">
                <a:solidFill>
                  <a:srgbClr val="061F5B"/>
                </a:solidFill>
              </a:rPr>
              <a:t> </a:t>
            </a:r>
          </a:p>
          <a:p>
            <a:pPr lvl="1">
              <a:buClr>
                <a:srgbClr val="0074BF"/>
              </a:buClr>
              <a:buFont typeface="Wingdings" panose="05000000000000000000" pitchFamily="2" charset="2"/>
              <a:buChar char="v"/>
            </a:pPr>
            <a:r>
              <a:rPr lang="ru-RU" altLang="en-US" dirty="0">
                <a:solidFill>
                  <a:srgbClr val="061F5B"/>
                </a:solidFill>
              </a:rPr>
              <a:t>22% мирового потребления энергии</a:t>
            </a:r>
          </a:p>
          <a:p>
            <a:pPr lvl="1">
              <a:buClr>
                <a:srgbClr val="0074BF"/>
              </a:buClr>
              <a:buFont typeface="Wingdings" panose="05000000000000000000" pitchFamily="2" charset="2"/>
              <a:buChar char="v"/>
            </a:pPr>
            <a:r>
              <a:rPr lang="ru-RU" altLang="en-US" dirty="0">
                <a:solidFill>
                  <a:srgbClr val="061F5B"/>
                </a:solidFill>
              </a:rPr>
              <a:t>23% глобальных выбросов CO₂, связанных с использованием энергии</a:t>
            </a:r>
          </a:p>
          <a:p>
            <a:pPr marL="457200" lvl="1" indent="0">
              <a:buClr>
                <a:srgbClr val="0074BF"/>
              </a:buClr>
              <a:buNone/>
            </a:pPr>
            <a:endParaRPr lang="en-US" altLang="en-US" sz="2000" dirty="0">
              <a:solidFill>
                <a:srgbClr val="061F5B"/>
              </a:solidFill>
            </a:endParaRPr>
          </a:p>
          <a:p>
            <a:pPr>
              <a:buClr>
                <a:srgbClr val="0074BF"/>
              </a:buClr>
              <a:buFont typeface="Wingdings" panose="05000000000000000000" pitchFamily="2" charset="2"/>
              <a:buChar char="q"/>
            </a:pPr>
            <a:r>
              <a:rPr lang="ru-RU" altLang="en-US" dirty="0">
                <a:solidFill>
                  <a:srgbClr val="061F5B"/>
                </a:solidFill>
              </a:rPr>
              <a:t>К 2030 году человечеству потребуется примерно 2 планеты Земля, чтобы поддерживать существующий уровень потребления, культуру и образ жизни.</a:t>
            </a:r>
            <a:endParaRPr lang="en-US" altLang="en-US" dirty="0">
              <a:solidFill>
                <a:srgbClr val="061F5B"/>
              </a:solidFill>
            </a:endParaRPr>
          </a:p>
          <a:p>
            <a:pPr>
              <a:lnSpc>
                <a:spcPct val="80000"/>
              </a:lnSpc>
            </a:pPr>
            <a:endParaRPr lang="en-US" altLang="en-US" b="1" kern="0" dirty="0">
              <a:solidFill>
                <a:srgbClr val="061F5B"/>
              </a:solidFill>
            </a:endParaRPr>
          </a:p>
        </p:txBody>
      </p:sp>
      <p:sp>
        <p:nvSpPr>
          <p:cNvPr id="12" name="Rectangle 2"/>
          <p:cNvSpPr txBox="1">
            <a:spLocks noChangeArrowheads="1"/>
          </p:cNvSpPr>
          <p:nvPr/>
        </p:nvSpPr>
        <p:spPr bwMode="auto">
          <a:xfrm>
            <a:off x="76200" y="319087"/>
            <a:ext cx="8991600" cy="595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rtl="0" eaLnBrk="1" fontAlgn="base" hangingPunct="1">
              <a:spcBef>
                <a:spcPct val="0"/>
              </a:spcBef>
              <a:spcAft>
                <a:spcPct val="0"/>
              </a:spcAft>
              <a:defRPr sz="2400">
                <a:solidFill>
                  <a:schemeClr val="bg1"/>
                </a:solidFill>
                <a:latin typeface="+mj-lt"/>
                <a:ea typeface="+mj-ea"/>
                <a:cs typeface="+mj-cs"/>
              </a:defRPr>
            </a:lvl1pPr>
            <a:lvl2pPr algn="r" rtl="0" eaLnBrk="1" fontAlgn="base" hangingPunct="1">
              <a:spcBef>
                <a:spcPct val="0"/>
              </a:spcBef>
              <a:spcAft>
                <a:spcPct val="0"/>
              </a:spcAft>
              <a:defRPr sz="2400">
                <a:solidFill>
                  <a:schemeClr val="bg1"/>
                </a:solidFill>
                <a:latin typeface="Arial" charset="0"/>
              </a:defRPr>
            </a:lvl2pPr>
            <a:lvl3pPr algn="r" rtl="0" eaLnBrk="1" fontAlgn="base" hangingPunct="1">
              <a:spcBef>
                <a:spcPct val="0"/>
              </a:spcBef>
              <a:spcAft>
                <a:spcPct val="0"/>
              </a:spcAft>
              <a:defRPr sz="2400">
                <a:solidFill>
                  <a:schemeClr val="bg1"/>
                </a:solidFill>
                <a:latin typeface="Arial" charset="0"/>
              </a:defRPr>
            </a:lvl3pPr>
            <a:lvl4pPr algn="r" rtl="0" eaLnBrk="1" fontAlgn="base" hangingPunct="1">
              <a:spcBef>
                <a:spcPct val="0"/>
              </a:spcBef>
              <a:spcAft>
                <a:spcPct val="0"/>
              </a:spcAft>
              <a:defRPr sz="2400">
                <a:solidFill>
                  <a:schemeClr val="bg1"/>
                </a:solidFill>
                <a:latin typeface="Arial" charset="0"/>
              </a:defRPr>
            </a:lvl4pPr>
            <a:lvl5pPr algn="r" rtl="0" eaLnBrk="1" fontAlgn="base" hangingPunct="1">
              <a:spcBef>
                <a:spcPct val="0"/>
              </a:spcBef>
              <a:spcAft>
                <a:spcPct val="0"/>
              </a:spcAft>
              <a:defRPr sz="2400">
                <a:solidFill>
                  <a:schemeClr val="bg1"/>
                </a:solidFill>
                <a:latin typeface="Arial" charset="0"/>
              </a:defRPr>
            </a:lvl5pPr>
            <a:lvl6pPr marL="457200" algn="r" rtl="0" eaLnBrk="1" fontAlgn="base" hangingPunct="1">
              <a:spcBef>
                <a:spcPct val="0"/>
              </a:spcBef>
              <a:spcAft>
                <a:spcPct val="0"/>
              </a:spcAft>
              <a:defRPr sz="2400">
                <a:solidFill>
                  <a:schemeClr val="bg1"/>
                </a:solidFill>
                <a:latin typeface="Arial" charset="0"/>
              </a:defRPr>
            </a:lvl6pPr>
            <a:lvl7pPr marL="914400" algn="r" rtl="0" eaLnBrk="1" fontAlgn="base" hangingPunct="1">
              <a:spcBef>
                <a:spcPct val="0"/>
              </a:spcBef>
              <a:spcAft>
                <a:spcPct val="0"/>
              </a:spcAft>
              <a:defRPr sz="2400">
                <a:solidFill>
                  <a:schemeClr val="bg1"/>
                </a:solidFill>
                <a:latin typeface="Arial" charset="0"/>
              </a:defRPr>
            </a:lvl7pPr>
            <a:lvl8pPr marL="1371600" algn="r" rtl="0" eaLnBrk="1" fontAlgn="base" hangingPunct="1">
              <a:spcBef>
                <a:spcPct val="0"/>
              </a:spcBef>
              <a:spcAft>
                <a:spcPct val="0"/>
              </a:spcAft>
              <a:defRPr sz="2400">
                <a:solidFill>
                  <a:schemeClr val="bg1"/>
                </a:solidFill>
                <a:latin typeface="Arial" charset="0"/>
              </a:defRPr>
            </a:lvl8pPr>
            <a:lvl9pPr marL="1828800" algn="r" rtl="0" eaLnBrk="1" fontAlgn="base" hangingPunct="1">
              <a:spcBef>
                <a:spcPct val="0"/>
              </a:spcBef>
              <a:spcAft>
                <a:spcPct val="0"/>
              </a:spcAft>
              <a:defRPr sz="24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ctr"/>
            <a:r>
              <a:rPr lang="ky-KG" altLang="en-US" sz="2800" b="1" kern="0" dirty="0">
                <a:solidFill>
                  <a:srgbClr val="7030A0"/>
                </a:solidFill>
              </a:rPr>
              <a:t>Экологические вызовы</a:t>
            </a:r>
            <a:endParaRPr lang="en-US" altLang="en-US" sz="2800" b="1" kern="0" dirty="0">
              <a:solidFill>
                <a:srgbClr val="7030A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39536395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 dirty="0"/>
              <a:t>Ecomonic/Business Power of LSCM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4294967295"/>
          </p:nvPr>
        </p:nvSpPr>
        <p:spPr>
          <a:xfrm>
            <a:off x="7947025" y="6337300"/>
            <a:ext cx="1162050" cy="476250"/>
          </a:xfrm>
        </p:spPr>
        <p:txBody>
          <a:bodyPr/>
          <a:lstStyle/>
          <a:p>
            <a:fld id="{ABC0EF68-C913-424B-839B-3240E1938AD1}" type="slidenum">
              <a:rPr lang="de-DE" smtClean="0">
                <a:solidFill>
                  <a:srgbClr val="FFFFFF"/>
                </a:solidFill>
              </a:rPr>
              <a:pPr/>
              <a:t>9</a:t>
            </a:fld>
            <a:endParaRPr lang="de-DE">
              <a:solidFill>
                <a:srgbClr val="FFFFFF"/>
              </a:solidFill>
            </a:endParaRPr>
          </a:p>
        </p:txBody>
      </p:sp>
      <p:sp>
        <p:nvSpPr>
          <p:cNvPr id="12" name="Title 2"/>
          <p:cNvSpPr txBox="1">
            <a:spLocks/>
          </p:cNvSpPr>
          <p:nvPr/>
        </p:nvSpPr>
        <p:spPr bwMode="auto">
          <a:xfrm>
            <a:off x="200762" y="182563"/>
            <a:ext cx="8714638" cy="6477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 rtl="0" eaLnBrk="1" fontAlgn="base" hangingPunct="1">
              <a:spcBef>
                <a:spcPct val="0"/>
              </a:spcBef>
              <a:spcAft>
                <a:spcPct val="0"/>
              </a:spcAft>
              <a:defRPr sz="2400">
                <a:solidFill>
                  <a:schemeClr val="bg1"/>
                </a:solidFill>
                <a:latin typeface="+mj-lt"/>
                <a:ea typeface="+mj-ea"/>
                <a:cs typeface="+mj-cs"/>
              </a:defRPr>
            </a:lvl1pPr>
            <a:lvl2pPr algn="r" rtl="0" eaLnBrk="1" fontAlgn="base" hangingPunct="1">
              <a:spcBef>
                <a:spcPct val="0"/>
              </a:spcBef>
              <a:spcAft>
                <a:spcPct val="0"/>
              </a:spcAft>
              <a:defRPr sz="2400">
                <a:solidFill>
                  <a:schemeClr val="bg1"/>
                </a:solidFill>
                <a:latin typeface="Arial" charset="0"/>
              </a:defRPr>
            </a:lvl2pPr>
            <a:lvl3pPr algn="r" rtl="0" eaLnBrk="1" fontAlgn="base" hangingPunct="1">
              <a:spcBef>
                <a:spcPct val="0"/>
              </a:spcBef>
              <a:spcAft>
                <a:spcPct val="0"/>
              </a:spcAft>
              <a:defRPr sz="2400">
                <a:solidFill>
                  <a:schemeClr val="bg1"/>
                </a:solidFill>
                <a:latin typeface="Arial" charset="0"/>
              </a:defRPr>
            </a:lvl3pPr>
            <a:lvl4pPr algn="r" rtl="0" eaLnBrk="1" fontAlgn="base" hangingPunct="1">
              <a:spcBef>
                <a:spcPct val="0"/>
              </a:spcBef>
              <a:spcAft>
                <a:spcPct val="0"/>
              </a:spcAft>
              <a:defRPr sz="2400">
                <a:solidFill>
                  <a:schemeClr val="bg1"/>
                </a:solidFill>
                <a:latin typeface="Arial" charset="0"/>
              </a:defRPr>
            </a:lvl4pPr>
            <a:lvl5pPr algn="r" rtl="0" eaLnBrk="1" fontAlgn="base" hangingPunct="1">
              <a:spcBef>
                <a:spcPct val="0"/>
              </a:spcBef>
              <a:spcAft>
                <a:spcPct val="0"/>
              </a:spcAft>
              <a:defRPr sz="2400">
                <a:solidFill>
                  <a:schemeClr val="bg1"/>
                </a:solidFill>
                <a:latin typeface="Arial" charset="0"/>
              </a:defRPr>
            </a:lvl5pPr>
            <a:lvl6pPr marL="457200" algn="r" rtl="0" eaLnBrk="1" fontAlgn="base" hangingPunct="1">
              <a:spcBef>
                <a:spcPct val="0"/>
              </a:spcBef>
              <a:spcAft>
                <a:spcPct val="0"/>
              </a:spcAft>
              <a:defRPr sz="2400">
                <a:solidFill>
                  <a:schemeClr val="bg1"/>
                </a:solidFill>
                <a:latin typeface="Arial" charset="0"/>
              </a:defRPr>
            </a:lvl6pPr>
            <a:lvl7pPr marL="914400" algn="r" rtl="0" eaLnBrk="1" fontAlgn="base" hangingPunct="1">
              <a:spcBef>
                <a:spcPct val="0"/>
              </a:spcBef>
              <a:spcAft>
                <a:spcPct val="0"/>
              </a:spcAft>
              <a:defRPr sz="2400">
                <a:solidFill>
                  <a:schemeClr val="bg1"/>
                </a:solidFill>
                <a:latin typeface="Arial" charset="0"/>
              </a:defRPr>
            </a:lvl7pPr>
            <a:lvl8pPr marL="1371600" algn="r" rtl="0" eaLnBrk="1" fontAlgn="base" hangingPunct="1">
              <a:spcBef>
                <a:spcPct val="0"/>
              </a:spcBef>
              <a:spcAft>
                <a:spcPct val="0"/>
              </a:spcAft>
              <a:defRPr sz="2400">
                <a:solidFill>
                  <a:schemeClr val="bg1"/>
                </a:solidFill>
                <a:latin typeface="Arial" charset="0"/>
              </a:defRPr>
            </a:lvl8pPr>
            <a:lvl9pPr marL="1828800" algn="r" rtl="0" eaLnBrk="1" fontAlgn="base" hangingPunct="1">
              <a:spcBef>
                <a:spcPct val="0"/>
              </a:spcBef>
              <a:spcAft>
                <a:spcPct val="0"/>
              </a:spcAft>
              <a:defRPr sz="24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ctr"/>
            <a:r>
              <a:rPr lang="ky-KG" sz="2800" b="1" kern="0" dirty="0">
                <a:solidFill>
                  <a:srgbClr val="7030A0"/>
                </a:solidFill>
              </a:rPr>
              <a:t>Устойчивое развитие</a:t>
            </a:r>
          </a:p>
        </p:txBody>
      </p:sp>
      <p:sp>
        <p:nvSpPr>
          <p:cNvPr id="7" name="Text Box 4"/>
          <p:cNvSpPr txBox="1">
            <a:spLocks noChangeArrowheads="1"/>
          </p:cNvSpPr>
          <p:nvPr/>
        </p:nvSpPr>
        <p:spPr bwMode="auto">
          <a:xfrm>
            <a:off x="838200" y="1600200"/>
            <a:ext cx="7911101" cy="2973122"/>
          </a:xfrm>
          <a:prstGeom prst="rect">
            <a:avLst/>
          </a:prstGeom>
          <a:noFill/>
          <a:ln w="19050" cap="sq">
            <a:noFill/>
            <a:miter lim="800000"/>
            <a:headEnd type="none" w="sm" len="sm"/>
            <a:tailEnd/>
          </a:ln>
          <a:effectLst/>
        </p:spPr>
        <p:txBody>
          <a:bodyPr wrap="square">
            <a:spAutoFit/>
          </a:bodyPr>
          <a:lstStyle/>
          <a:p>
            <a:pPr marL="457200" indent="-457200">
              <a:spcBef>
                <a:spcPct val="40000"/>
              </a:spcBef>
              <a:buFont typeface="Arial" panose="020B0604020202020204" pitchFamily="34" charset="0"/>
              <a:buChar char="•"/>
            </a:pPr>
            <a:r>
              <a:rPr lang="ru-RU" altLang="en-US" sz="2400" b="1" dirty="0">
                <a:solidFill>
                  <a:srgbClr val="061F5B"/>
                </a:solidFill>
              </a:rPr>
              <a:t>Возрастающий интерес к устойчивому развитию.</a:t>
            </a:r>
          </a:p>
          <a:p>
            <a:pPr marL="457200" indent="-457200">
              <a:spcBef>
                <a:spcPct val="40000"/>
              </a:spcBef>
              <a:buFont typeface="Arial" panose="020B0604020202020204" pitchFamily="34" charset="0"/>
              <a:buChar char="•"/>
            </a:pPr>
            <a:endParaRPr lang="ru-RU" altLang="en-US" sz="2400" b="1" dirty="0">
              <a:solidFill>
                <a:srgbClr val="061F5B"/>
              </a:solidFill>
            </a:endParaRPr>
          </a:p>
          <a:p>
            <a:pPr marL="457200" indent="-457200">
              <a:spcBef>
                <a:spcPct val="40000"/>
              </a:spcBef>
              <a:buFont typeface="Arial" panose="020B0604020202020204" pitchFamily="34" charset="0"/>
              <a:buChar char="•"/>
            </a:pPr>
            <a:r>
              <a:rPr lang="ru-RU" altLang="en-US" sz="2400" b="1" dirty="0">
                <a:solidFill>
                  <a:srgbClr val="061F5B"/>
                </a:solidFill>
              </a:rPr>
              <a:t>Необходимо интегрировать </a:t>
            </a:r>
            <a:r>
              <a:rPr lang="ru-RU" altLang="en-US" sz="2400" b="1" u="sng" dirty="0">
                <a:solidFill>
                  <a:srgbClr val="061F5B"/>
                </a:solidFill>
              </a:rPr>
              <a:t>социальные, экономические и экологические аспекты </a:t>
            </a:r>
            <a:r>
              <a:rPr lang="ru-RU" altLang="en-US" sz="2400" b="1" dirty="0">
                <a:solidFill>
                  <a:srgbClr val="061F5B"/>
                </a:solidFill>
              </a:rPr>
              <a:t>развития, известные как три аспекта устойчивого развития.</a:t>
            </a:r>
          </a:p>
        </p:txBody>
      </p:sp>
    </p:spTree>
    <p:extLst>
      <p:ext uri="{BB962C8B-B14F-4D97-AF65-F5344CB8AC3E}">
        <p14:creationId xmlns:p14="http://schemas.microsoft.com/office/powerpoint/2010/main" val="3928880226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/>
          <p:cNvSpPr>
            <a:spLocks noGrp="1"/>
          </p:cNvSpPr>
          <p:nvPr>
            <p:ph type="title"/>
          </p:nvPr>
        </p:nvSpPr>
        <p:spPr>
          <a:xfrm>
            <a:off x="722435" y="4406965"/>
            <a:ext cx="7964365" cy="1362075"/>
          </a:xfrm>
        </p:spPr>
        <p:txBody>
          <a:bodyPr/>
          <a:lstStyle/>
          <a:p>
            <a:r>
              <a:rPr lang="ky-KG" sz="3200" dirty="0">
                <a:solidFill>
                  <a:schemeClr val="tx1"/>
                </a:solidFill>
              </a:rPr>
              <a:t>стратегия ЛУЦП</a:t>
            </a:r>
            <a:endParaRPr lang="de-DE" sz="3200" dirty="0">
              <a:solidFill>
                <a:schemeClr val="tx1"/>
              </a:solidFill>
            </a:endParaRPr>
          </a:p>
        </p:txBody>
      </p:sp>
      <p:pic>
        <p:nvPicPr>
          <p:cNvPr id="8" name="Picture 7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50473" y="1213971"/>
            <a:ext cx="3358662" cy="1341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" name="Picture 7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60643" y="2789333"/>
            <a:ext cx="3358662" cy="1257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C03A49F1-AAEF-2524-8408-B01D40D9984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37448191"/>
      </p:ext>
    </p:extLst>
  </p:cSld>
  <p:clrMapOvr>
    <a:masterClrMapping/>
  </p:clrMapOvr>
  <p:transition>
    <p:fade/>
  </p:transition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253712" y="813476"/>
            <a:ext cx="5731027" cy="1009926"/>
          </a:xfrm>
          <a:prstGeom prst="rect">
            <a:avLst/>
          </a:prstGeom>
        </p:spPr>
      </p:pic>
      <p:sp>
        <p:nvSpPr>
          <p:cNvPr id="4098" name="Rectangle 5"/>
          <p:cNvSpPr>
            <a:spLocks noChangeArrowheads="1"/>
          </p:cNvSpPr>
          <p:nvPr/>
        </p:nvSpPr>
        <p:spPr bwMode="auto">
          <a:xfrm>
            <a:off x="1893888" y="265113"/>
            <a:ext cx="5487987" cy="530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cs typeface="Arial" charset="0"/>
            </a:endParaRPr>
          </a:p>
        </p:txBody>
      </p:sp>
      <p:sp>
        <p:nvSpPr>
          <p:cNvPr id="4099" name="Rectangle 6"/>
          <p:cNvSpPr>
            <a:spLocks noChangeArrowheads="1"/>
          </p:cNvSpPr>
          <p:nvPr/>
        </p:nvSpPr>
        <p:spPr bwMode="auto">
          <a:xfrm>
            <a:off x="490214" y="162929"/>
            <a:ext cx="8241359" cy="49244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ctr"/>
            <a:r>
              <a:rPr lang="ru-RU" sz="3200" b="1" dirty="0">
                <a:solidFill>
                  <a:srgbClr val="7030A0"/>
                </a:solidFill>
                <a:latin typeface="+mj-lt"/>
                <a:cs typeface="Arial" charset="0"/>
              </a:rPr>
              <a:t>Что такое Логистическая Деятельность</a:t>
            </a:r>
            <a:r>
              <a:rPr lang="en-US" sz="3200" b="1" dirty="0">
                <a:solidFill>
                  <a:srgbClr val="7030A0"/>
                </a:solidFill>
                <a:latin typeface="+mj-lt"/>
                <a:cs typeface="Arial" charset="0"/>
              </a:rPr>
              <a:t>?</a:t>
            </a:r>
          </a:p>
        </p:txBody>
      </p:sp>
      <p:sp>
        <p:nvSpPr>
          <p:cNvPr id="4101" name="Rectangle 8"/>
          <p:cNvSpPr>
            <a:spLocks noChangeArrowheads="1"/>
          </p:cNvSpPr>
          <p:nvPr/>
        </p:nvSpPr>
        <p:spPr bwMode="auto">
          <a:xfrm>
            <a:off x="762000" y="1011238"/>
            <a:ext cx="7697788" cy="5280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cs typeface="Arial" charset="0"/>
            </a:endParaRPr>
          </a:p>
        </p:txBody>
      </p:sp>
      <p:sp>
        <p:nvSpPr>
          <p:cNvPr id="60" name="Text Box 4"/>
          <p:cNvSpPr txBox="1">
            <a:spLocks noChangeArrowheads="1"/>
          </p:cNvSpPr>
          <p:nvPr/>
        </p:nvSpPr>
        <p:spPr bwMode="auto">
          <a:xfrm>
            <a:off x="31302" y="848707"/>
            <a:ext cx="3222410" cy="4847481"/>
          </a:xfrm>
          <a:prstGeom prst="rect">
            <a:avLst/>
          </a:prstGeom>
          <a:noFill/>
          <a:ln w="19050" cap="sq">
            <a:noFill/>
            <a:miter lim="800000"/>
            <a:headEnd type="none" w="sm" len="sm"/>
            <a:tailEnd/>
          </a:ln>
          <a:effectLst/>
        </p:spPr>
        <p:txBody>
          <a:bodyPr wrap="square">
            <a:spAutoFit/>
          </a:bodyPr>
          <a:lstStyle/>
          <a:p>
            <a:pPr marL="109538" indent="-109538">
              <a:spcBef>
                <a:spcPct val="50000"/>
              </a:spcBef>
              <a:defRPr/>
            </a:pPr>
            <a:r>
              <a:rPr lang="ru-RU" sz="1600" b="1" dirty="0">
                <a:latin typeface="+mn-lt"/>
              </a:rPr>
              <a:t>Логистическая деятельность одна из древнейших и жизненно важных экономических деятельностей</a:t>
            </a:r>
            <a:endParaRPr lang="en-US" b="1" dirty="0">
              <a:latin typeface="+mn-lt"/>
            </a:endParaRPr>
          </a:p>
          <a:p>
            <a:pPr marL="676275" lvl="1" indent="-214313">
              <a:spcBef>
                <a:spcPct val="50000"/>
              </a:spcBef>
              <a:buFontTx/>
              <a:buChar char="•"/>
              <a:defRPr/>
            </a:pPr>
            <a:r>
              <a:rPr lang="ru-RU" sz="1600" dirty="0">
                <a:latin typeface="+mn-lt"/>
              </a:rPr>
              <a:t>Передвижение товаров через цепочку поставок, от производителей до дистрибьюторов до оптовиков и розничных продавцов</a:t>
            </a:r>
            <a:endParaRPr lang="en-US" sz="1600" dirty="0">
              <a:latin typeface="+mn-lt"/>
            </a:endParaRPr>
          </a:p>
          <a:p>
            <a:pPr marL="676275" lvl="1" indent="-214313">
              <a:spcBef>
                <a:spcPct val="50000"/>
              </a:spcBef>
              <a:buFontTx/>
              <a:buChar char="•"/>
              <a:defRPr/>
            </a:pPr>
            <a:r>
              <a:rPr lang="ru-RU" sz="1600" dirty="0">
                <a:latin typeface="+mn-lt"/>
                <a:cs typeface="Times New Roman" charset="0"/>
              </a:rPr>
              <a:t>Необходимые действия для транспортировки, запасов, складирования, упаковки </a:t>
            </a:r>
            <a:r>
              <a:rPr lang="ru-RU" dirty="0">
                <a:latin typeface="+mn-lt"/>
                <a:cs typeface="Times New Roman" charset="0"/>
              </a:rPr>
              <a:t>и т.д.</a:t>
            </a:r>
            <a:r>
              <a:rPr lang="en-US" dirty="0">
                <a:latin typeface="+mn-lt"/>
                <a:cs typeface="Times New Roman" charset="0"/>
              </a:rPr>
              <a:t> </a:t>
            </a:r>
          </a:p>
          <a:p>
            <a:pPr marL="461962" lvl="1">
              <a:spcBef>
                <a:spcPct val="50000"/>
              </a:spcBef>
              <a:defRPr/>
            </a:pPr>
            <a:endParaRPr lang="en-US" sz="2200" dirty="0">
              <a:latin typeface="Book Antiqua"/>
            </a:endParaRPr>
          </a:p>
        </p:txBody>
      </p:sp>
      <p:sp>
        <p:nvSpPr>
          <p:cNvPr id="4104" name="Rectangle 4"/>
          <p:cNvSpPr>
            <a:spLocks noChangeArrowheads="1"/>
          </p:cNvSpPr>
          <p:nvPr/>
        </p:nvSpPr>
        <p:spPr bwMode="auto">
          <a:xfrm>
            <a:off x="457200" y="6511925"/>
            <a:ext cx="806450" cy="1539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000">
                <a:solidFill>
                  <a:srgbClr val="B2B2B2"/>
                </a:solidFill>
                <a:latin typeface="Calibri" pitchFamily="34" charset="0"/>
              </a:rPr>
              <a:t>© Denny J. Cho</a:t>
            </a:r>
            <a:endParaRPr lang="en-US" sz="1000">
              <a:solidFill>
                <a:srgbClr val="FFFFFF"/>
              </a:solidFill>
              <a:latin typeface="Calibri" pitchFamily="34" charset="0"/>
            </a:endParaRPr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4"/>
          </p:nvPr>
        </p:nvSpPr>
        <p:spPr bwMode="auto">
          <a:xfrm>
            <a:off x="7981950" y="6358000"/>
            <a:ext cx="116205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defPPr>
              <a:defRPr lang="en-GB"/>
            </a:defPPr>
            <a:lvl1pPr algn="r" rtl="0" fontAlgn="base">
              <a:spcBef>
                <a:spcPct val="0"/>
              </a:spcBef>
              <a:spcAft>
                <a:spcPct val="0"/>
              </a:spcAft>
              <a:defRPr sz="1400" kern="1200">
                <a:solidFill>
                  <a:schemeClr val="bg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fld id="{6A40BD37-EC3B-4379-8979-5453C3E89ED7}" type="slidenum">
              <a:rPr lang="en-GB" smtClean="0"/>
              <a:pPr/>
              <a:t>11</a:t>
            </a:fld>
            <a:endParaRPr lang="en-GB" dirty="0"/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22976" y="782831"/>
            <a:ext cx="6028231" cy="4429501"/>
          </a:xfrm>
          <a:prstGeom prst="rect">
            <a:avLst/>
          </a:prstGeom>
        </p:spPr>
      </p:pic>
      <p:pic>
        <p:nvPicPr>
          <p:cNvPr id="4" name="Picture 3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858737" y="3409612"/>
            <a:ext cx="1998675" cy="1826438"/>
          </a:xfrm>
          <a:prstGeom prst="rect">
            <a:avLst/>
          </a:prstGeom>
        </p:spPr>
      </p:pic>
      <p:sp>
        <p:nvSpPr>
          <p:cNvPr id="6" name="Rectangle 5"/>
          <p:cNvSpPr/>
          <p:nvPr/>
        </p:nvSpPr>
        <p:spPr>
          <a:xfrm>
            <a:off x="684212" y="5293598"/>
            <a:ext cx="7588698" cy="738664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r>
              <a:rPr lang="ru-RU" sz="14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«это часть процесса цепочки поставок которая планирует, внедряет и контролирует продуктивный, эффективный поток и хранение товаров, услуг и  информации от места происхождения до места потребления с целью удовлетворения потребностей клиентов</a:t>
            </a:r>
            <a:r>
              <a:rPr lang="ru-RU" sz="1400" dirty="0"/>
              <a:t>»</a:t>
            </a:r>
          </a:p>
        </p:txBody>
      </p:sp>
    </p:spTree>
    <p:extLst>
      <p:ext uri="{BB962C8B-B14F-4D97-AF65-F5344CB8AC3E}">
        <p14:creationId xmlns:p14="http://schemas.microsoft.com/office/powerpoint/2010/main" val="2297318297"/>
      </p:ext>
    </p:extLst>
  </p:cSld>
  <p:clrMapOvr>
    <a:masterClrMapping/>
  </p:clrMapOvr>
  <p:transition>
    <p:fade/>
  </p:transition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2"/>
          <p:cNvSpPr>
            <a:spLocks noGrp="1" noChangeArrowheads="1"/>
          </p:cNvSpPr>
          <p:nvPr>
            <p:ph type="title"/>
          </p:nvPr>
        </p:nvSpPr>
        <p:spPr>
          <a:xfrm>
            <a:off x="279400" y="338138"/>
            <a:ext cx="8458200" cy="1143000"/>
          </a:xfrm>
        </p:spPr>
        <p:txBody>
          <a:bodyPr anchor="t"/>
          <a:lstStyle/>
          <a:p>
            <a:pPr algn="ctr"/>
            <a:r>
              <a:rPr lang="ru-RU" altLang="de-DE" sz="3200" b="1" dirty="0">
                <a:solidFill>
                  <a:srgbClr val="7030A0"/>
                </a:solidFill>
              </a:rPr>
              <a:t>Стадии логистики</a:t>
            </a:r>
            <a:endParaRPr lang="en-IE" altLang="de-DE" sz="3200" b="1" dirty="0">
              <a:solidFill>
                <a:srgbClr val="7030A0"/>
              </a:solidFill>
            </a:endParaRPr>
          </a:p>
        </p:txBody>
      </p:sp>
      <p:sp>
        <p:nvSpPr>
          <p:cNvPr id="717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60400" y="1277938"/>
            <a:ext cx="7772400" cy="3757612"/>
          </a:xfrm>
        </p:spPr>
        <p:txBody>
          <a:bodyPr/>
          <a:lstStyle/>
          <a:p>
            <a:pPr marL="609600" indent="-609600">
              <a:buFontTx/>
              <a:buAutoNum type="arabicParenR"/>
            </a:pPr>
            <a:r>
              <a:rPr lang="ru-RU" altLang="de-DE" b="1" dirty="0">
                <a:solidFill>
                  <a:srgbClr val="006600"/>
                </a:solidFill>
              </a:rPr>
              <a:t>Входящая логистика</a:t>
            </a:r>
            <a:r>
              <a:rPr lang="de-DE" altLang="de-DE" b="1" dirty="0">
                <a:solidFill>
                  <a:srgbClr val="006600"/>
                </a:solidFill>
              </a:rPr>
              <a:t>:</a:t>
            </a:r>
            <a:r>
              <a:rPr lang="de-DE" altLang="de-DE" b="1" dirty="0"/>
              <a:t> </a:t>
            </a:r>
            <a:r>
              <a:rPr lang="ru-RU" altLang="de-DE" sz="2000" dirty="0">
                <a:solidFill>
                  <a:srgbClr val="002060"/>
                </a:solidFill>
              </a:rPr>
              <a:t>транспортировка товаров </a:t>
            </a:r>
            <a:r>
              <a:rPr lang="ru-RU" altLang="de-DE" sz="1800" dirty="0">
                <a:solidFill>
                  <a:srgbClr val="002060"/>
                </a:solidFill>
              </a:rPr>
              <a:t>на основной склад закупочной организации</a:t>
            </a:r>
            <a:r>
              <a:rPr lang="de-DE" altLang="de-DE" sz="1800" dirty="0"/>
              <a:t>	</a:t>
            </a:r>
          </a:p>
          <a:p>
            <a:pPr marL="0" indent="0">
              <a:buNone/>
            </a:pPr>
            <a:endParaRPr lang="de-DE" altLang="de-DE" sz="1800" i="1" dirty="0"/>
          </a:p>
          <a:p>
            <a:pPr marL="609600" indent="-609600">
              <a:buFontTx/>
              <a:buNone/>
            </a:pPr>
            <a:r>
              <a:rPr lang="de-DE" altLang="de-DE" b="1" dirty="0">
                <a:solidFill>
                  <a:srgbClr val="006600"/>
                </a:solidFill>
              </a:rPr>
              <a:t>2) </a:t>
            </a:r>
            <a:r>
              <a:rPr lang="ru-RU" altLang="de-DE" b="1" dirty="0">
                <a:solidFill>
                  <a:srgbClr val="006600"/>
                </a:solidFill>
              </a:rPr>
              <a:t>Внутреннее перераспределение</a:t>
            </a:r>
            <a:r>
              <a:rPr lang="de-DE" altLang="de-DE" dirty="0">
                <a:solidFill>
                  <a:srgbClr val="006600"/>
                </a:solidFill>
              </a:rPr>
              <a:t>:</a:t>
            </a:r>
            <a:r>
              <a:rPr lang="de-DE" altLang="de-DE" dirty="0"/>
              <a:t> </a:t>
            </a:r>
            <a:r>
              <a:rPr lang="ru-RU" altLang="de-DE" sz="1800" dirty="0"/>
              <a:t>управление материальными потоками - движение товаров внутри фирмы</a:t>
            </a:r>
            <a:endParaRPr lang="de-DE" altLang="de-DE" sz="1800" dirty="0"/>
          </a:p>
          <a:p>
            <a:pPr marL="609600" indent="-609600">
              <a:buFontTx/>
              <a:buAutoNum type="arabicParenR"/>
            </a:pPr>
            <a:endParaRPr lang="de-DE" altLang="de-DE" sz="1800" dirty="0"/>
          </a:p>
          <a:p>
            <a:pPr marL="609600" indent="-609600">
              <a:buFontTx/>
              <a:buNone/>
            </a:pPr>
            <a:r>
              <a:rPr lang="de-DE" altLang="de-DE" b="1" dirty="0">
                <a:solidFill>
                  <a:srgbClr val="006600"/>
                </a:solidFill>
              </a:rPr>
              <a:t>3) </a:t>
            </a:r>
            <a:r>
              <a:rPr lang="ru-RU" altLang="de-DE" b="1" dirty="0">
                <a:solidFill>
                  <a:srgbClr val="006600"/>
                </a:solidFill>
              </a:rPr>
              <a:t>Выходящая логистика</a:t>
            </a:r>
            <a:r>
              <a:rPr lang="de-DE" altLang="de-DE" dirty="0">
                <a:solidFill>
                  <a:srgbClr val="006600"/>
                </a:solidFill>
              </a:rPr>
              <a:t>:</a:t>
            </a:r>
            <a:r>
              <a:rPr lang="de-DE" altLang="de-DE" dirty="0"/>
              <a:t> </a:t>
            </a:r>
            <a:r>
              <a:rPr lang="ru-RU" altLang="de-DE" sz="1800" dirty="0">
                <a:cs typeface="Arial" charset="0"/>
              </a:rPr>
              <a:t>Распределение потока товаров от организации к последующему клиенту</a:t>
            </a:r>
            <a:endParaRPr lang="en-GB" altLang="de-DE" dirty="0"/>
          </a:p>
        </p:txBody>
      </p:sp>
      <p:pic>
        <p:nvPicPr>
          <p:cNvPr id="7173" name="Picture 5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657975"/>
            <a:ext cx="393700" cy="2270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" name="Group 6"/>
          <p:cNvGrpSpPr>
            <a:grpSpLocks/>
          </p:cNvGrpSpPr>
          <p:nvPr/>
        </p:nvGrpSpPr>
        <p:grpSpPr bwMode="auto">
          <a:xfrm>
            <a:off x="6884193" y="5118100"/>
            <a:ext cx="1589881" cy="1021557"/>
            <a:chOff x="3456" y="2880"/>
            <a:chExt cx="1344" cy="960"/>
          </a:xfrm>
        </p:grpSpPr>
        <p:grpSp>
          <p:nvGrpSpPr>
            <p:cNvPr id="4" name="Group 7"/>
            <p:cNvGrpSpPr>
              <a:grpSpLocks/>
            </p:cNvGrpSpPr>
            <p:nvPr/>
          </p:nvGrpSpPr>
          <p:grpSpPr bwMode="auto">
            <a:xfrm>
              <a:off x="3456" y="2880"/>
              <a:ext cx="1344" cy="816"/>
              <a:chOff x="1392" y="2352"/>
              <a:chExt cx="1344" cy="816"/>
            </a:xfrm>
          </p:grpSpPr>
          <p:sp>
            <p:nvSpPr>
              <p:cNvPr id="7183" name="Line 8"/>
              <p:cNvSpPr>
                <a:spLocks noChangeShapeType="1"/>
              </p:cNvSpPr>
              <p:nvPr/>
            </p:nvSpPr>
            <p:spPr bwMode="auto">
              <a:xfrm flipV="1">
                <a:off x="1392" y="2352"/>
                <a:ext cx="1104" cy="816"/>
              </a:xfrm>
              <a:prstGeom prst="line">
                <a:avLst/>
              </a:prstGeom>
              <a:noFill/>
              <a:ln w="349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7184" name="AutoShape 9"/>
              <p:cNvSpPr>
                <a:spLocks noChangeArrowheads="1"/>
              </p:cNvSpPr>
              <p:nvPr/>
            </p:nvSpPr>
            <p:spPr bwMode="auto">
              <a:xfrm>
                <a:off x="2316" y="2400"/>
                <a:ext cx="237" cy="238"/>
              </a:xfrm>
              <a:prstGeom prst="cube">
                <a:avLst>
                  <a:gd name="adj" fmla="val 25000"/>
                </a:avLst>
              </a:prstGeom>
              <a:solidFill>
                <a:srgbClr val="FF99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de-DE" altLang="de-DE" sz="2400"/>
              </a:p>
            </p:txBody>
          </p:sp>
          <p:sp>
            <p:nvSpPr>
              <p:cNvPr id="7185" name="AutoShape 10"/>
              <p:cNvSpPr>
                <a:spLocks noChangeArrowheads="1"/>
              </p:cNvSpPr>
              <p:nvPr/>
            </p:nvSpPr>
            <p:spPr bwMode="auto">
              <a:xfrm>
                <a:off x="2079" y="2519"/>
                <a:ext cx="276" cy="258"/>
              </a:xfrm>
              <a:prstGeom prst="cube">
                <a:avLst>
                  <a:gd name="adj" fmla="val 25000"/>
                </a:avLst>
              </a:prstGeom>
              <a:solidFill>
                <a:srgbClr val="FF99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de-DE" altLang="de-DE" sz="2400"/>
              </a:p>
            </p:txBody>
          </p:sp>
          <p:sp>
            <p:nvSpPr>
              <p:cNvPr id="7186" name="AutoShape 11"/>
              <p:cNvSpPr>
                <a:spLocks noChangeArrowheads="1"/>
              </p:cNvSpPr>
              <p:nvPr/>
            </p:nvSpPr>
            <p:spPr bwMode="auto">
              <a:xfrm>
                <a:off x="1863" y="2638"/>
                <a:ext cx="276" cy="297"/>
              </a:xfrm>
              <a:prstGeom prst="cube">
                <a:avLst>
                  <a:gd name="adj" fmla="val 25000"/>
                </a:avLst>
              </a:prstGeom>
              <a:solidFill>
                <a:srgbClr val="FF99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de-DE" altLang="de-DE" sz="2400"/>
              </a:p>
            </p:txBody>
          </p:sp>
          <p:sp>
            <p:nvSpPr>
              <p:cNvPr id="7187" name="Line 12"/>
              <p:cNvSpPr>
                <a:spLocks noChangeShapeType="1"/>
              </p:cNvSpPr>
              <p:nvPr/>
            </p:nvSpPr>
            <p:spPr bwMode="auto">
              <a:xfrm>
                <a:off x="2572" y="2638"/>
                <a:ext cx="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7188" name="AutoShape 13"/>
              <p:cNvSpPr>
                <a:spLocks noChangeArrowheads="1"/>
              </p:cNvSpPr>
              <p:nvPr/>
            </p:nvSpPr>
            <p:spPr bwMode="auto">
              <a:xfrm>
                <a:off x="1587" y="2836"/>
                <a:ext cx="295" cy="298"/>
              </a:xfrm>
              <a:prstGeom prst="cube">
                <a:avLst>
                  <a:gd name="adj" fmla="val 25000"/>
                </a:avLst>
              </a:prstGeom>
              <a:solidFill>
                <a:srgbClr val="FF99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de-DE" altLang="de-DE" sz="2400"/>
              </a:p>
            </p:txBody>
          </p:sp>
          <p:sp>
            <p:nvSpPr>
              <p:cNvPr id="7189" name="Line 14"/>
              <p:cNvSpPr>
                <a:spLocks noChangeShapeType="1"/>
              </p:cNvSpPr>
              <p:nvPr/>
            </p:nvSpPr>
            <p:spPr bwMode="auto">
              <a:xfrm>
                <a:off x="1392" y="3168"/>
                <a:ext cx="624" cy="0"/>
              </a:xfrm>
              <a:prstGeom prst="line">
                <a:avLst/>
              </a:prstGeom>
              <a:noFill/>
              <a:ln w="349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7190" name="Line 15"/>
              <p:cNvSpPr>
                <a:spLocks noChangeShapeType="1"/>
              </p:cNvSpPr>
              <p:nvPr/>
            </p:nvSpPr>
            <p:spPr bwMode="auto">
              <a:xfrm flipV="1">
                <a:off x="2016" y="2400"/>
                <a:ext cx="720" cy="768"/>
              </a:xfrm>
              <a:prstGeom prst="line">
                <a:avLst/>
              </a:prstGeom>
              <a:noFill/>
              <a:ln w="349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7178" name="AutoShape 16"/>
            <p:cNvSpPr>
              <a:spLocks noChangeArrowheads="1"/>
            </p:cNvSpPr>
            <p:nvPr/>
          </p:nvSpPr>
          <p:spPr bwMode="auto">
            <a:xfrm>
              <a:off x="3456" y="3696"/>
              <a:ext cx="624" cy="144"/>
            </a:xfrm>
            <a:prstGeom prst="roundRect">
              <a:avLst>
                <a:gd name="adj" fmla="val 16667"/>
              </a:avLst>
            </a:prstGeom>
            <a:solidFill>
              <a:srgbClr val="969696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de-DE" altLang="de-DE" sz="2400"/>
            </a:p>
          </p:txBody>
        </p:sp>
        <p:sp>
          <p:nvSpPr>
            <p:cNvPr id="7179" name="Freeform 17"/>
            <p:cNvSpPr>
              <a:spLocks/>
            </p:cNvSpPr>
            <p:nvPr/>
          </p:nvSpPr>
          <p:spPr bwMode="auto">
            <a:xfrm>
              <a:off x="4080" y="2976"/>
              <a:ext cx="720" cy="864"/>
            </a:xfrm>
            <a:custGeom>
              <a:avLst/>
              <a:gdLst>
                <a:gd name="T0" fmla="*/ 0 w 720"/>
                <a:gd name="T1" fmla="*/ 864 h 864"/>
                <a:gd name="T2" fmla="*/ 720 w 720"/>
                <a:gd name="T3" fmla="*/ 0 h 864"/>
                <a:gd name="T4" fmla="*/ 0 w 720"/>
                <a:gd name="T5" fmla="*/ 720 h 864"/>
                <a:gd name="T6" fmla="*/ 0 w 720"/>
                <a:gd name="T7" fmla="*/ 864 h 8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0" h="864">
                  <a:moveTo>
                    <a:pt x="0" y="864"/>
                  </a:moveTo>
                  <a:lnTo>
                    <a:pt x="720" y="0"/>
                  </a:lnTo>
                  <a:lnTo>
                    <a:pt x="0" y="720"/>
                  </a:lnTo>
                  <a:lnTo>
                    <a:pt x="0" y="864"/>
                  </a:lnTo>
                  <a:close/>
                </a:path>
              </a:pathLst>
            </a:custGeom>
            <a:solidFill>
              <a:srgbClr val="969696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80" name="Oval 18"/>
            <p:cNvSpPr>
              <a:spLocks noChangeArrowheads="1"/>
            </p:cNvSpPr>
            <p:nvPr/>
          </p:nvSpPr>
          <p:spPr bwMode="auto">
            <a:xfrm>
              <a:off x="4092" y="3648"/>
              <a:ext cx="96" cy="96"/>
            </a:xfrm>
            <a:prstGeom prst="ellipse">
              <a:avLst/>
            </a:prstGeom>
            <a:solidFill>
              <a:srgbClr val="333333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de-DE" altLang="de-DE" sz="2400"/>
            </a:p>
          </p:txBody>
        </p:sp>
        <p:sp>
          <p:nvSpPr>
            <p:cNvPr id="7181" name="Oval 19"/>
            <p:cNvSpPr>
              <a:spLocks noChangeArrowheads="1"/>
            </p:cNvSpPr>
            <p:nvPr/>
          </p:nvSpPr>
          <p:spPr bwMode="auto">
            <a:xfrm>
              <a:off x="4263" y="3495"/>
              <a:ext cx="57" cy="57"/>
            </a:xfrm>
            <a:prstGeom prst="ellipse">
              <a:avLst/>
            </a:prstGeom>
            <a:solidFill>
              <a:srgbClr val="333333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de-DE" altLang="de-DE" sz="2400"/>
            </a:p>
          </p:txBody>
        </p:sp>
        <p:sp>
          <p:nvSpPr>
            <p:cNvPr id="7182" name="Oval 20"/>
            <p:cNvSpPr>
              <a:spLocks noChangeArrowheads="1"/>
            </p:cNvSpPr>
            <p:nvPr/>
          </p:nvSpPr>
          <p:spPr bwMode="auto">
            <a:xfrm>
              <a:off x="4414" y="3348"/>
              <a:ext cx="50" cy="50"/>
            </a:xfrm>
            <a:prstGeom prst="ellipse">
              <a:avLst/>
            </a:prstGeom>
            <a:solidFill>
              <a:srgbClr val="333333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de-DE" altLang="de-DE" sz="2400"/>
            </a:p>
          </p:txBody>
        </p:sp>
      </p:grpSp>
      <p:sp>
        <p:nvSpPr>
          <p:cNvPr id="7175" name="Text Box 21"/>
          <p:cNvSpPr txBox="1">
            <a:spLocks noChangeArrowheads="1"/>
          </p:cNvSpPr>
          <p:nvPr/>
        </p:nvSpPr>
        <p:spPr bwMode="auto">
          <a:xfrm>
            <a:off x="431099" y="4516380"/>
            <a:ext cx="7508874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buFontTx/>
              <a:buNone/>
            </a:pPr>
            <a:r>
              <a:rPr lang="ru-RU" altLang="de-DE" sz="2000" dirty="0">
                <a:solidFill>
                  <a:srgbClr val="990000"/>
                </a:solidFill>
                <a:latin typeface="+mn-lt"/>
              </a:rPr>
              <a:t>Комплексный подход</a:t>
            </a:r>
            <a:r>
              <a:rPr lang="ru-RU" altLang="de-DE" sz="2000" dirty="0">
                <a:solidFill>
                  <a:srgbClr val="0000FF"/>
                </a:solidFill>
                <a:latin typeface="+mn-lt"/>
              </a:rPr>
              <a:t>: увязка этих этапов с целью достижения корпоративных целей; также интеграция в цепочку поставок</a:t>
            </a:r>
            <a:endParaRPr lang="en-GB" altLang="de-DE" sz="2000" dirty="0">
              <a:solidFill>
                <a:srgbClr val="0000FF"/>
              </a:solidFill>
              <a:latin typeface="+mn-lt"/>
            </a:endParaRPr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4"/>
          </p:nvPr>
        </p:nvSpPr>
        <p:spPr bwMode="auto">
          <a:xfrm>
            <a:off x="7981950" y="6358000"/>
            <a:ext cx="116205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defPPr>
              <a:defRPr lang="en-GB"/>
            </a:defPPr>
            <a:lvl1pPr algn="r" rtl="0" fontAlgn="base">
              <a:spcBef>
                <a:spcPct val="0"/>
              </a:spcBef>
              <a:spcAft>
                <a:spcPct val="0"/>
              </a:spcAft>
              <a:defRPr sz="1400" kern="1200">
                <a:solidFill>
                  <a:schemeClr val="bg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fld id="{6A40BD37-EC3B-4379-8979-5453C3E89ED7}" type="slidenum">
              <a:rPr lang="en-GB" smtClean="0"/>
              <a:pPr/>
              <a:t>12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687662233"/>
      </p:ext>
    </p:extLst>
  </p:cSld>
  <p:clrMapOvr>
    <a:masterClrMapping/>
  </p:clrMapOvr>
  <p:transition>
    <p:fade/>
  </p:transition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352425"/>
            <a:ext cx="7772400" cy="1143000"/>
          </a:xfrm>
        </p:spPr>
        <p:txBody>
          <a:bodyPr anchor="t"/>
          <a:lstStyle/>
          <a:p>
            <a:r>
              <a:rPr lang="en-IE" altLang="de-DE">
                <a:latin typeface="+mn-lt"/>
              </a:rPr>
              <a:t> </a:t>
            </a:r>
          </a:p>
        </p:txBody>
      </p:sp>
      <p:sp>
        <p:nvSpPr>
          <p:cNvPr id="1331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257175" y="1495425"/>
            <a:ext cx="7726363" cy="4114800"/>
          </a:xfrm>
        </p:spPr>
        <p:txBody>
          <a:bodyPr/>
          <a:lstStyle/>
          <a:p>
            <a:pPr>
              <a:lnSpc>
                <a:spcPct val="90000"/>
              </a:lnSpc>
              <a:buFontTx/>
              <a:buNone/>
            </a:pPr>
            <a:r>
              <a:rPr lang="de-DE" altLang="de-DE" b="1" dirty="0">
                <a:solidFill>
                  <a:schemeClr val="accent2"/>
                </a:solidFill>
                <a:cs typeface="Arial" charset="0"/>
              </a:rPr>
              <a:t>	</a:t>
            </a:r>
            <a:r>
              <a:rPr lang="ru-RU" altLang="de-DE" b="1" dirty="0">
                <a:solidFill>
                  <a:srgbClr val="7030A0"/>
                </a:solidFill>
                <a:cs typeface="Arial" charset="0"/>
              </a:rPr>
              <a:t>Управление цепочкой поставок:</a:t>
            </a:r>
          </a:p>
          <a:p>
            <a:pPr>
              <a:lnSpc>
                <a:spcPct val="90000"/>
              </a:lnSpc>
              <a:buFontTx/>
              <a:buNone/>
            </a:pPr>
            <a:r>
              <a:rPr lang="ru-RU" altLang="de-DE" b="1" dirty="0">
                <a:solidFill>
                  <a:srgbClr val="002060"/>
                </a:solidFill>
                <a:cs typeface="Arial" charset="0"/>
              </a:rPr>
              <a:t>«Управление отношениями вверх и вниз с поставщиками и клиентами для обеспечения превосходной потребительской ценности за меньшие затраты для цепочки поставок в целом»</a:t>
            </a:r>
            <a:endParaRPr lang="en-US" altLang="de-DE" b="1" dirty="0">
              <a:solidFill>
                <a:srgbClr val="002060"/>
              </a:solidFill>
              <a:cs typeface="Arial" charset="0"/>
            </a:endParaRPr>
          </a:p>
          <a:p>
            <a:pPr>
              <a:lnSpc>
                <a:spcPct val="90000"/>
              </a:lnSpc>
              <a:buFontTx/>
              <a:buNone/>
            </a:pPr>
            <a:endParaRPr lang="de-DE" altLang="de-DE" sz="1800" dirty="0">
              <a:solidFill>
                <a:srgbClr val="002060"/>
              </a:solidFill>
              <a:cs typeface="Arial" charset="0"/>
            </a:endParaRPr>
          </a:p>
          <a:p>
            <a:pPr>
              <a:lnSpc>
                <a:spcPct val="90000"/>
              </a:lnSpc>
              <a:buFontTx/>
              <a:buNone/>
            </a:pPr>
            <a:r>
              <a:rPr lang="de-DE" altLang="de-DE" dirty="0">
                <a:cs typeface="Arial" charset="0"/>
              </a:rPr>
              <a:t>	</a:t>
            </a:r>
            <a:r>
              <a:rPr lang="ru-RU" altLang="de-DE" dirty="0">
                <a:cs typeface="Arial" charset="0"/>
              </a:rPr>
              <a:t>Управление цепочкой поставок подразумевает не только учет </a:t>
            </a:r>
            <a:r>
              <a:rPr lang="ru-RU" altLang="de-DE" b="1" dirty="0">
                <a:solidFill>
                  <a:srgbClr val="7030A0"/>
                </a:solidFill>
                <a:cs typeface="Arial" charset="0"/>
              </a:rPr>
              <a:t>материальных потоков</a:t>
            </a:r>
            <a:r>
              <a:rPr lang="ru-RU" altLang="de-DE" b="1" dirty="0">
                <a:cs typeface="Arial" charset="0"/>
              </a:rPr>
              <a:t> </a:t>
            </a:r>
            <a:r>
              <a:rPr lang="ru-RU" altLang="de-DE" dirty="0">
                <a:cs typeface="Arial" charset="0"/>
              </a:rPr>
              <a:t>от поставщика к клиенту, но также </a:t>
            </a:r>
            <a:r>
              <a:rPr lang="ru-RU" altLang="de-DE" b="1" u="sng" dirty="0">
                <a:solidFill>
                  <a:srgbClr val="7030A0"/>
                </a:solidFill>
                <a:cs typeface="Arial" charset="0"/>
              </a:rPr>
              <a:t>информационные и финансовые потоки </a:t>
            </a:r>
            <a:r>
              <a:rPr lang="ru-RU" altLang="de-DE" dirty="0">
                <a:cs typeface="Arial" charset="0"/>
              </a:rPr>
              <a:t>по всей цепочке поставок</a:t>
            </a:r>
            <a:endParaRPr lang="de-DE" altLang="de-DE" sz="1800" dirty="0">
              <a:cs typeface="Arial" charset="0"/>
            </a:endParaRPr>
          </a:p>
        </p:txBody>
      </p:sp>
      <p:pic>
        <p:nvPicPr>
          <p:cNvPr id="13318" name="Picture 6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646863"/>
            <a:ext cx="393700" cy="227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319" name="Picture 7" descr="H:\IPSMS\TECHNICAL PRODUCTS\MLS - Modular Learning System\English\MLSArt\jpeg\actions\Illumination.jpg"/>
          <p:cNvPicPr>
            <a:picLocks noChangeAspect="1" noChangeArrowheads="1"/>
          </p:cNvPicPr>
          <p:nvPr/>
        </p:nvPicPr>
        <p:blipFill>
          <a:blip r:embed="rId3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52532" y="1679679"/>
            <a:ext cx="1336675" cy="2851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20" name="AutoShape 8"/>
          <p:cNvSpPr>
            <a:spLocks noChangeArrowheads="1"/>
          </p:cNvSpPr>
          <p:nvPr/>
        </p:nvSpPr>
        <p:spPr bwMode="auto">
          <a:xfrm>
            <a:off x="131763" y="1512888"/>
            <a:ext cx="492125" cy="430212"/>
          </a:xfrm>
          <a:prstGeom prst="irregularSeal1">
            <a:avLst/>
          </a:prstGeom>
          <a:solidFill>
            <a:srgbClr val="FFCC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de-DE" altLang="de-DE" sz="2000">
              <a:latin typeface="+mn-lt"/>
            </a:endParaRPr>
          </a:p>
        </p:txBody>
      </p:sp>
      <p:sp>
        <p:nvSpPr>
          <p:cNvPr id="13321" name="AutoShape 9"/>
          <p:cNvSpPr>
            <a:spLocks noChangeArrowheads="1"/>
          </p:cNvSpPr>
          <p:nvPr/>
        </p:nvSpPr>
        <p:spPr bwMode="auto">
          <a:xfrm>
            <a:off x="179388" y="4329113"/>
            <a:ext cx="492125" cy="430212"/>
          </a:xfrm>
          <a:prstGeom prst="irregularSeal1">
            <a:avLst/>
          </a:prstGeom>
          <a:solidFill>
            <a:srgbClr val="FFCC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de-DE" altLang="de-DE" sz="2000">
              <a:latin typeface="+mn-lt"/>
            </a:endParaRPr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4"/>
          </p:nvPr>
        </p:nvSpPr>
        <p:spPr bwMode="auto">
          <a:xfrm>
            <a:off x="7981950" y="6358000"/>
            <a:ext cx="116205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defPPr>
              <a:defRPr lang="en-GB"/>
            </a:defPPr>
            <a:lvl1pPr algn="r" rtl="0" fontAlgn="base">
              <a:spcBef>
                <a:spcPct val="0"/>
              </a:spcBef>
              <a:spcAft>
                <a:spcPct val="0"/>
              </a:spcAft>
              <a:defRPr sz="1400" kern="1200">
                <a:solidFill>
                  <a:schemeClr val="bg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fld id="{6A40BD37-EC3B-4379-8979-5453C3E89ED7}" type="slidenum">
              <a:rPr lang="en-GB" smtClean="0">
                <a:latin typeface="+mn-lt"/>
              </a:rPr>
              <a:pPr/>
              <a:t>13</a:t>
            </a:fld>
            <a:endParaRPr lang="en-GB" dirty="0">
              <a:latin typeface="+mn-lt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5E74A00-0055-D236-1455-DAFD2CD600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95250" y="385654"/>
            <a:ext cx="933450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rtl="0" eaLnBrk="1" fontAlgn="base" hangingPunct="1">
              <a:spcBef>
                <a:spcPct val="0"/>
              </a:spcBef>
              <a:spcAft>
                <a:spcPct val="0"/>
              </a:spcAft>
              <a:defRPr sz="2400">
                <a:solidFill>
                  <a:schemeClr val="bg1"/>
                </a:solidFill>
                <a:latin typeface="+mj-lt"/>
                <a:ea typeface="+mj-ea"/>
                <a:cs typeface="+mj-cs"/>
              </a:defRPr>
            </a:lvl1pPr>
            <a:lvl2pPr algn="r" rtl="0" eaLnBrk="1" fontAlgn="base" hangingPunct="1">
              <a:spcBef>
                <a:spcPct val="0"/>
              </a:spcBef>
              <a:spcAft>
                <a:spcPct val="0"/>
              </a:spcAft>
              <a:defRPr sz="2400">
                <a:solidFill>
                  <a:schemeClr val="bg1"/>
                </a:solidFill>
                <a:latin typeface="Arial" charset="0"/>
              </a:defRPr>
            </a:lvl2pPr>
            <a:lvl3pPr algn="r" rtl="0" eaLnBrk="1" fontAlgn="base" hangingPunct="1">
              <a:spcBef>
                <a:spcPct val="0"/>
              </a:spcBef>
              <a:spcAft>
                <a:spcPct val="0"/>
              </a:spcAft>
              <a:defRPr sz="2400">
                <a:solidFill>
                  <a:schemeClr val="bg1"/>
                </a:solidFill>
                <a:latin typeface="Arial" charset="0"/>
              </a:defRPr>
            </a:lvl3pPr>
            <a:lvl4pPr algn="r" rtl="0" eaLnBrk="1" fontAlgn="base" hangingPunct="1">
              <a:spcBef>
                <a:spcPct val="0"/>
              </a:spcBef>
              <a:spcAft>
                <a:spcPct val="0"/>
              </a:spcAft>
              <a:defRPr sz="2400">
                <a:solidFill>
                  <a:schemeClr val="bg1"/>
                </a:solidFill>
                <a:latin typeface="Arial" charset="0"/>
              </a:defRPr>
            </a:lvl4pPr>
            <a:lvl5pPr algn="r" rtl="0" eaLnBrk="1" fontAlgn="base" hangingPunct="1">
              <a:spcBef>
                <a:spcPct val="0"/>
              </a:spcBef>
              <a:spcAft>
                <a:spcPct val="0"/>
              </a:spcAft>
              <a:defRPr sz="2400">
                <a:solidFill>
                  <a:schemeClr val="bg1"/>
                </a:solidFill>
                <a:latin typeface="Arial" charset="0"/>
              </a:defRPr>
            </a:lvl5pPr>
            <a:lvl6pPr marL="457200" algn="r" rtl="0" eaLnBrk="1" fontAlgn="base" hangingPunct="1">
              <a:spcBef>
                <a:spcPct val="0"/>
              </a:spcBef>
              <a:spcAft>
                <a:spcPct val="0"/>
              </a:spcAft>
              <a:defRPr sz="2400">
                <a:solidFill>
                  <a:schemeClr val="bg1"/>
                </a:solidFill>
                <a:latin typeface="Arial" charset="0"/>
              </a:defRPr>
            </a:lvl6pPr>
            <a:lvl7pPr marL="914400" algn="r" rtl="0" eaLnBrk="1" fontAlgn="base" hangingPunct="1">
              <a:spcBef>
                <a:spcPct val="0"/>
              </a:spcBef>
              <a:spcAft>
                <a:spcPct val="0"/>
              </a:spcAft>
              <a:defRPr sz="2400">
                <a:solidFill>
                  <a:schemeClr val="bg1"/>
                </a:solidFill>
                <a:latin typeface="Arial" charset="0"/>
              </a:defRPr>
            </a:lvl7pPr>
            <a:lvl8pPr marL="1371600" algn="r" rtl="0" eaLnBrk="1" fontAlgn="base" hangingPunct="1">
              <a:spcBef>
                <a:spcPct val="0"/>
              </a:spcBef>
              <a:spcAft>
                <a:spcPct val="0"/>
              </a:spcAft>
              <a:defRPr sz="2400">
                <a:solidFill>
                  <a:schemeClr val="bg1"/>
                </a:solidFill>
                <a:latin typeface="Arial" charset="0"/>
              </a:defRPr>
            </a:lvl8pPr>
            <a:lvl9pPr marL="1828800" algn="r" rtl="0" eaLnBrk="1" fontAlgn="base" hangingPunct="1">
              <a:spcBef>
                <a:spcPct val="0"/>
              </a:spcBef>
              <a:spcAft>
                <a:spcPct val="0"/>
              </a:spcAft>
              <a:defRPr sz="24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ctr"/>
            <a:r>
              <a:rPr lang="ru-RU" altLang="de-DE" sz="3200" b="1" kern="0" dirty="0">
                <a:solidFill>
                  <a:srgbClr val="7030A0"/>
                </a:solidFill>
              </a:rPr>
              <a:t>Что такое управление цепями поставок?</a:t>
            </a:r>
          </a:p>
        </p:txBody>
      </p:sp>
    </p:spTree>
    <p:extLst>
      <p:ext uri="{BB962C8B-B14F-4D97-AF65-F5344CB8AC3E}">
        <p14:creationId xmlns:p14="http://schemas.microsoft.com/office/powerpoint/2010/main" val="3226106015"/>
      </p:ext>
    </p:extLst>
  </p:cSld>
  <p:clrMapOvr>
    <a:masterClrMapping/>
  </p:clrMapOvr>
  <p:transition>
    <p:fade/>
  </p:transition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Rectangle 3"/>
          <p:cNvSpPr>
            <a:spLocks noChangeArrowheads="1"/>
          </p:cNvSpPr>
          <p:nvPr/>
        </p:nvSpPr>
        <p:spPr bwMode="auto">
          <a:xfrm>
            <a:off x="395288" y="6415088"/>
            <a:ext cx="0" cy="365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24579" name="Rectangle 5"/>
          <p:cNvSpPr>
            <a:spLocks noChangeArrowheads="1"/>
          </p:cNvSpPr>
          <p:nvPr/>
        </p:nvSpPr>
        <p:spPr bwMode="auto">
          <a:xfrm>
            <a:off x="1509713" y="257175"/>
            <a:ext cx="6230937" cy="517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24582" name="Rectangle 8"/>
          <p:cNvSpPr>
            <a:spLocks noChangeArrowheads="1"/>
          </p:cNvSpPr>
          <p:nvPr/>
        </p:nvSpPr>
        <p:spPr bwMode="auto">
          <a:xfrm>
            <a:off x="758825" y="984250"/>
            <a:ext cx="7659688" cy="39100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latin typeface="Book Antiqua"/>
            </a:endParaRPr>
          </a:p>
        </p:txBody>
      </p:sp>
      <p:sp>
        <p:nvSpPr>
          <p:cNvPr id="24583" name="Rectangle 9"/>
          <p:cNvSpPr>
            <a:spLocks noChangeArrowheads="1"/>
          </p:cNvSpPr>
          <p:nvPr/>
        </p:nvSpPr>
        <p:spPr bwMode="auto">
          <a:xfrm>
            <a:off x="533400" y="1066800"/>
            <a:ext cx="7434262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/>
          <a:p>
            <a:r>
              <a:rPr lang="ru-RU" dirty="0">
                <a:latin typeface="Book Antiqua"/>
              </a:rPr>
              <a:t>Для распределения</a:t>
            </a:r>
            <a:endParaRPr lang="en-US" sz="2200" dirty="0">
              <a:latin typeface="Book Antiqua"/>
            </a:endParaRPr>
          </a:p>
        </p:txBody>
      </p:sp>
      <p:sp>
        <p:nvSpPr>
          <p:cNvPr id="24584" name="Rectangle 10"/>
          <p:cNvSpPr>
            <a:spLocks noChangeArrowheads="1"/>
          </p:cNvSpPr>
          <p:nvPr/>
        </p:nvSpPr>
        <p:spPr bwMode="auto">
          <a:xfrm>
            <a:off x="2743201" y="1044575"/>
            <a:ext cx="1900634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/>
          <a:p>
            <a:r>
              <a:rPr lang="ru-RU" u="sng" dirty="0">
                <a:latin typeface="Book Antiqua"/>
              </a:rPr>
              <a:t>продуктивного и</a:t>
            </a:r>
            <a:endParaRPr lang="en-US" sz="2200" u="sng" dirty="0">
              <a:latin typeface="Book Antiqua"/>
            </a:endParaRPr>
          </a:p>
        </p:txBody>
      </p:sp>
      <p:sp>
        <p:nvSpPr>
          <p:cNvPr id="24585" name="Rectangle 11"/>
          <p:cNvSpPr>
            <a:spLocks noChangeArrowheads="1"/>
          </p:cNvSpPr>
          <p:nvPr/>
        </p:nvSpPr>
        <p:spPr bwMode="auto">
          <a:xfrm>
            <a:off x="4724400" y="1066800"/>
            <a:ext cx="3270126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u="sng" dirty="0">
                <a:latin typeface="Book Antiqua"/>
              </a:rPr>
              <a:t>экономически  эффективного</a:t>
            </a:r>
            <a:endParaRPr lang="en-US" sz="2200" u="sng" dirty="0">
              <a:latin typeface="Book Antiqua"/>
            </a:endParaRPr>
          </a:p>
        </p:txBody>
      </p:sp>
      <p:sp>
        <p:nvSpPr>
          <p:cNvPr id="24587" name="Rectangle 13"/>
          <p:cNvSpPr>
            <a:spLocks noChangeArrowheads="1"/>
          </p:cNvSpPr>
          <p:nvPr/>
        </p:nvSpPr>
        <p:spPr bwMode="auto">
          <a:xfrm>
            <a:off x="533401" y="1320800"/>
            <a:ext cx="7596752" cy="61555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/>
          <a:p>
            <a:r>
              <a:rPr lang="ru-RU" u="sng" dirty="0">
                <a:latin typeface="Book Antiqua"/>
              </a:rPr>
              <a:t>движения материалов и товаров</a:t>
            </a:r>
            <a:r>
              <a:rPr lang="en-US" dirty="0">
                <a:latin typeface="Book Antiqua"/>
              </a:rPr>
              <a:t>, </a:t>
            </a:r>
            <a:r>
              <a:rPr lang="ru-RU" dirty="0">
                <a:latin typeface="Book Antiqua"/>
              </a:rPr>
              <a:t>и связанной с ними </a:t>
            </a:r>
            <a:r>
              <a:rPr lang="ru-RU" u="sng" dirty="0">
                <a:latin typeface="Book Antiqua"/>
              </a:rPr>
              <a:t>информации</a:t>
            </a:r>
            <a:r>
              <a:rPr lang="en-US" dirty="0">
                <a:latin typeface="Book Antiqua"/>
              </a:rPr>
              <a:t> </a:t>
            </a:r>
            <a:r>
              <a:rPr lang="ru-RU" dirty="0">
                <a:latin typeface="Book Antiqua"/>
              </a:rPr>
              <a:t>в</a:t>
            </a:r>
            <a:r>
              <a:rPr lang="en-US" dirty="0">
                <a:latin typeface="Book Antiqua"/>
              </a:rPr>
              <a:t> </a:t>
            </a:r>
            <a:r>
              <a:rPr lang="ru-RU" dirty="0">
                <a:latin typeface="Book Antiqua"/>
              </a:rPr>
              <a:t>необходимое место </a:t>
            </a:r>
            <a:endParaRPr lang="en-US" sz="2200" dirty="0">
              <a:latin typeface="Book Antiqua"/>
            </a:endParaRPr>
          </a:p>
        </p:txBody>
      </p:sp>
      <p:sp>
        <p:nvSpPr>
          <p:cNvPr id="24588" name="Rectangle 14"/>
          <p:cNvSpPr>
            <a:spLocks noChangeArrowheads="1"/>
          </p:cNvSpPr>
          <p:nvPr/>
        </p:nvSpPr>
        <p:spPr bwMode="auto">
          <a:xfrm>
            <a:off x="7194550" y="1320800"/>
            <a:ext cx="65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endParaRPr lang="en-US" sz="2200">
              <a:latin typeface="Book Antiqua"/>
            </a:endParaRPr>
          </a:p>
        </p:txBody>
      </p:sp>
      <p:sp>
        <p:nvSpPr>
          <p:cNvPr id="24589" name="Rectangle 15"/>
          <p:cNvSpPr>
            <a:spLocks noChangeArrowheads="1"/>
          </p:cNvSpPr>
          <p:nvPr/>
        </p:nvSpPr>
        <p:spPr bwMode="auto">
          <a:xfrm>
            <a:off x="2743200" y="1600200"/>
            <a:ext cx="5817298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dirty="0">
                <a:latin typeface="Book Antiqua"/>
              </a:rPr>
              <a:t>по самой низкой общей стоимости для всей системы.</a:t>
            </a:r>
            <a:endParaRPr lang="en-US" sz="2200" dirty="0">
              <a:latin typeface="Book Antiqua"/>
            </a:endParaRPr>
          </a:p>
        </p:txBody>
      </p:sp>
      <p:sp>
        <p:nvSpPr>
          <p:cNvPr id="24590" name="Rectangle 16"/>
          <p:cNvSpPr>
            <a:spLocks noChangeArrowheads="1"/>
          </p:cNvSpPr>
          <p:nvPr/>
        </p:nvSpPr>
        <p:spPr bwMode="auto">
          <a:xfrm>
            <a:off x="457200" y="2003425"/>
            <a:ext cx="8305800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/>
          <a:p>
            <a:r>
              <a:rPr lang="ru-RU" dirty="0">
                <a:latin typeface="Book Antiqua"/>
              </a:rPr>
              <a:t>Акцент заключается не только в простом сокращении трансп. расходов или</a:t>
            </a:r>
            <a:endParaRPr lang="en-US" sz="2200" dirty="0">
              <a:latin typeface="Book Antiqua"/>
            </a:endParaRPr>
          </a:p>
        </p:txBody>
      </p:sp>
      <p:sp>
        <p:nvSpPr>
          <p:cNvPr id="24591" name="Rectangle 17"/>
          <p:cNvSpPr>
            <a:spLocks noChangeArrowheads="1"/>
          </p:cNvSpPr>
          <p:nvPr/>
        </p:nvSpPr>
        <p:spPr bwMode="auto">
          <a:xfrm>
            <a:off x="7294563" y="2003425"/>
            <a:ext cx="57708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>
                <a:latin typeface="Book Antiqua"/>
              </a:rPr>
              <a:t> </a:t>
            </a:r>
            <a:endParaRPr lang="en-US" sz="2200">
              <a:latin typeface="Book Antiqua"/>
            </a:endParaRPr>
          </a:p>
        </p:txBody>
      </p:sp>
      <p:sp>
        <p:nvSpPr>
          <p:cNvPr id="24592" name="Rectangle 18"/>
          <p:cNvSpPr>
            <a:spLocks noChangeArrowheads="1"/>
          </p:cNvSpPr>
          <p:nvPr/>
        </p:nvSpPr>
        <p:spPr bwMode="auto">
          <a:xfrm>
            <a:off x="457200" y="2276475"/>
            <a:ext cx="6781800" cy="61555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/>
          <a:p>
            <a:r>
              <a:rPr lang="ru-RU" dirty="0">
                <a:latin typeface="Book Antiqua"/>
              </a:rPr>
              <a:t>сокращении затрат на инвентаризацию, но с использованием системного подхода для сокращения </a:t>
            </a:r>
            <a:r>
              <a:rPr lang="ru-RU" u="sng" dirty="0">
                <a:latin typeface="Book Antiqua"/>
              </a:rPr>
              <a:t>затрат всей системы</a:t>
            </a:r>
            <a:r>
              <a:rPr lang="en-US" u="sng" dirty="0">
                <a:latin typeface="Book Antiqua"/>
              </a:rPr>
              <a:t>.</a:t>
            </a:r>
            <a:endParaRPr lang="en-US" sz="2200" u="sng" dirty="0">
              <a:latin typeface="Book Antiqua"/>
            </a:endParaRPr>
          </a:p>
        </p:txBody>
      </p:sp>
      <p:sp>
        <p:nvSpPr>
          <p:cNvPr id="24594" name="Rectangle 21"/>
          <p:cNvSpPr>
            <a:spLocks noChangeArrowheads="1"/>
          </p:cNvSpPr>
          <p:nvPr/>
        </p:nvSpPr>
        <p:spPr bwMode="auto">
          <a:xfrm>
            <a:off x="228600" y="2971800"/>
            <a:ext cx="8765220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dirty="0">
                <a:latin typeface="Book Antiqua"/>
              </a:rPr>
              <a:t>Проектирование и управление сбалансированной ЦП для увеличения прибыли</a:t>
            </a:r>
            <a:endParaRPr lang="en-US" sz="2200" dirty="0">
              <a:latin typeface="Book Antiqua"/>
            </a:endParaRPr>
          </a:p>
        </p:txBody>
      </p:sp>
      <p:sp>
        <p:nvSpPr>
          <p:cNvPr id="24596" name="Rectangle 23"/>
          <p:cNvSpPr>
            <a:spLocks noChangeArrowheads="1"/>
          </p:cNvSpPr>
          <p:nvPr/>
        </p:nvSpPr>
        <p:spPr bwMode="auto">
          <a:xfrm>
            <a:off x="1136201" y="3349139"/>
            <a:ext cx="92974" cy="18466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200" dirty="0">
                <a:latin typeface="Book Antiqua"/>
              </a:rPr>
              <a:t>•</a:t>
            </a:r>
            <a:endParaRPr lang="en-US" sz="2000" dirty="0">
              <a:latin typeface="Book Antiqua"/>
            </a:endParaRPr>
          </a:p>
        </p:txBody>
      </p:sp>
      <p:sp>
        <p:nvSpPr>
          <p:cNvPr id="24597" name="Rectangle 24"/>
          <p:cNvSpPr>
            <a:spLocks noChangeArrowheads="1"/>
          </p:cNvSpPr>
          <p:nvPr/>
        </p:nvSpPr>
        <p:spPr bwMode="auto">
          <a:xfrm>
            <a:off x="1522413" y="3333750"/>
            <a:ext cx="44884" cy="2154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400">
                <a:latin typeface="Book Antiqua"/>
              </a:rPr>
              <a:t> </a:t>
            </a:r>
          </a:p>
        </p:txBody>
      </p:sp>
      <p:sp>
        <p:nvSpPr>
          <p:cNvPr id="24598" name="Rectangle 25"/>
          <p:cNvSpPr>
            <a:spLocks noChangeArrowheads="1"/>
          </p:cNvSpPr>
          <p:nvPr/>
        </p:nvSpPr>
        <p:spPr bwMode="auto">
          <a:xfrm>
            <a:off x="1182688" y="3353337"/>
            <a:ext cx="7875554" cy="2154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400" dirty="0">
                <a:latin typeface="Book Antiqua"/>
              </a:rPr>
              <a:t>  </a:t>
            </a:r>
            <a:r>
              <a:rPr lang="ru-RU" sz="1400" dirty="0">
                <a:latin typeface="Book Antiqua"/>
              </a:rPr>
              <a:t>Минимизировать дисперсию для повышения производительности логистики (Вероятность)</a:t>
            </a:r>
            <a:endParaRPr lang="en-US" sz="2000" dirty="0">
              <a:latin typeface="Book Antiqua"/>
            </a:endParaRPr>
          </a:p>
        </p:txBody>
      </p:sp>
      <p:sp>
        <p:nvSpPr>
          <p:cNvPr id="24599" name="Rectangle 26"/>
          <p:cNvSpPr>
            <a:spLocks noChangeArrowheads="1"/>
          </p:cNvSpPr>
          <p:nvPr/>
        </p:nvSpPr>
        <p:spPr bwMode="auto">
          <a:xfrm>
            <a:off x="1136201" y="3675639"/>
            <a:ext cx="92974" cy="18466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200" dirty="0">
                <a:latin typeface="Book Antiqua"/>
              </a:rPr>
              <a:t>•</a:t>
            </a:r>
            <a:endParaRPr lang="en-US" sz="2000" dirty="0">
              <a:latin typeface="Book Antiqua"/>
            </a:endParaRPr>
          </a:p>
        </p:txBody>
      </p:sp>
      <p:sp>
        <p:nvSpPr>
          <p:cNvPr id="24600" name="Rectangle 27"/>
          <p:cNvSpPr>
            <a:spLocks noChangeArrowheads="1"/>
          </p:cNvSpPr>
          <p:nvPr/>
        </p:nvSpPr>
        <p:spPr bwMode="auto">
          <a:xfrm>
            <a:off x="1290862" y="3635068"/>
            <a:ext cx="6769482" cy="2154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400" dirty="0">
                <a:latin typeface="Book Antiqua"/>
              </a:rPr>
              <a:t>Сокращение запасов в максимально возможной степени (Управление запасами</a:t>
            </a:r>
            <a:r>
              <a:rPr lang="en-US" sz="1400" dirty="0">
                <a:latin typeface="Book Antiqua"/>
              </a:rPr>
              <a:t>)</a:t>
            </a:r>
          </a:p>
        </p:txBody>
      </p:sp>
      <p:sp>
        <p:nvSpPr>
          <p:cNvPr id="24601" name="Rectangle 28"/>
          <p:cNvSpPr>
            <a:spLocks noChangeArrowheads="1"/>
          </p:cNvSpPr>
          <p:nvPr/>
        </p:nvSpPr>
        <p:spPr bwMode="auto">
          <a:xfrm>
            <a:off x="6845300" y="3649663"/>
            <a:ext cx="65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endParaRPr lang="en-US" sz="2000">
              <a:latin typeface="Book Antiqua"/>
            </a:endParaRPr>
          </a:p>
        </p:txBody>
      </p:sp>
      <p:sp>
        <p:nvSpPr>
          <p:cNvPr id="24602" name="Rectangle 29"/>
          <p:cNvSpPr>
            <a:spLocks noChangeArrowheads="1"/>
          </p:cNvSpPr>
          <p:nvPr/>
        </p:nvSpPr>
        <p:spPr bwMode="auto">
          <a:xfrm>
            <a:off x="1136201" y="3967163"/>
            <a:ext cx="92974" cy="18466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200">
                <a:latin typeface="Book Antiqua"/>
              </a:rPr>
              <a:t>•</a:t>
            </a:r>
            <a:endParaRPr lang="en-US" sz="2000">
              <a:latin typeface="Book Antiqua"/>
            </a:endParaRPr>
          </a:p>
        </p:txBody>
      </p:sp>
      <p:sp>
        <p:nvSpPr>
          <p:cNvPr id="24603" name="Rectangle 30"/>
          <p:cNvSpPr>
            <a:spLocks noChangeArrowheads="1"/>
          </p:cNvSpPr>
          <p:nvPr/>
        </p:nvSpPr>
        <p:spPr bwMode="auto">
          <a:xfrm>
            <a:off x="1295676" y="3939868"/>
            <a:ext cx="5520742" cy="2154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400" dirty="0">
                <a:latin typeface="Book Antiqua"/>
              </a:rPr>
              <a:t>Максимизировать консолидацию транспорта (Транспортировка)</a:t>
            </a:r>
            <a:endParaRPr lang="en-US" sz="1400" dirty="0">
              <a:latin typeface="Book Antiqua"/>
            </a:endParaRPr>
          </a:p>
        </p:txBody>
      </p:sp>
      <p:sp>
        <p:nvSpPr>
          <p:cNvPr id="24604" name="Rectangle 31"/>
          <p:cNvSpPr>
            <a:spLocks noChangeArrowheads="1"/>
          </p:cNvSpPr>
          <p:nvPr/>
        </p:nvSpPr>
        <p:spPr bwMode="auto">
          <a:xfrm>
            <a:off x="1164327" y="4269046"/>
            <a:ext cx="92974" cy="18466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200" dirty="0">
                <a:latin typeface="Book Antiqua"/>
              </a:rPr>
              <a:t>•</a:t>
            </a:r>
            <a:endParaRPr lang="en-US" sz="2000" dirty="0">
              <a:latin typeface="Book Antiqua"/>
            </a:endParaRPr>
          </a:p>
        </p:txBody>
      </p:sp>
      <p:sp>
        <p:nvSpPr>
          <p:cNvPr id="24605" name="Rectangle 32"/>
          <p:cNvSpPr>
            <a:spLocks noChangeArrowheads="1"/>
          </p:cNvSpPr>
          <p:nvPr/>
        </p:nvSpPr>
        <p:spPr bwMode="auto">
          <a:xfrm>
            <a:off x="1290862" y="4283719"/>
            <a:ext cx="7449155" cy="2154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400" dirty="0">
                <a:latin typeface="Book Antiqua"/>
              </a:rPr>
              <a:t> Достижение и поддержание высокого уровня качества продукции (Контроль Качества)</a:t>
            </a:r>
            <a:endParaRPr lang="en-US" sz="1400" dirty="0">
              <a:latin typeface="Book Antiqua"/>
            </a:endParaRPr>
          </a:p>
        </p:txBody>
      </p:sp>
      <p:sp>
        <p:nvSpPr>
          <p:cNvPr id="24606" name="Rectangle 33"/>
          <p:cNvSpPr>
            <a:spLocks noChangeArrowheads="1"/>
          </p:cNvSpPr>
          <p:nvPr/>
        </p:nvSpPr>
        <p:spPr bwMode="auto">
          <a:xfrm>
            <a:off x="6515100" y="4284663"/>
            <a:ext cx="65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endParaRPr lang="en-US" sz="2000">
              <a:latin typeface="Book Antiqua"/>
            </a:endParaRPr>
          </a:p>
        </p:txBody>
      </p:sp>
      <p:sp>
        <p:nvSpPr>
          <p:cNvPr id="24607" name="Rectangle 34"/>
          <p:cNvSpPr>
            <a:spLocks noChangeArrowheads="1"/>
          </p:cNvSpPr>
          <p:nvPr/>
        </p:nvSpPr>
        <p:spPr bwMode="auto">
          <a:xfrm>
            <a:off x="1159623" y="4626203"/>
            <a:ext cx="92974" cy="18466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200" dirty="0">
                <a:latin typeface="Book Antiqua"/>
              </a:rPr>
              <a:t>•</a:t>
            </a:r>
            <a:endParaRPr lang="en-US" sz="2000" dirty="0">
              <a:latin typeface="Book Antiqua"/>
            </a:endParaRPr>
          </a:p>
        </p:txBody>
      </p:sp>
      <p:sp>
        <p:nvSpPr>
          <p:cNvPr id="24608" name="Rectangle 35"/>
          <p:cNvSpPr>
            <a:spLocks noChangeArrowheads="1"/>
          </p:cNvSpPr>
          <p:nvPr/>
        </p:nvSpPr>
        <p:spPr bwMode="auto">
          <a:xfrm>
            <a:off x="1315952" y="4613938"/>
            <a:ext cx="5416547" cy="2154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400" dirty="0">
                <a:latin typeface="Book Antiqua"/>
              </a:rPr>
              <a:t>Обеспечить поддержку жизненного цикла (Служба поддержки)</a:t>
            </a:r>
            <a:endParaRPr lang="en-US" sz="1400" dirty="0">
              <a:latin typeface="Book Antiqua"/>
            </a:endParaRPr>
          </a:p>
        </p:txBody>
      </p:sp>
      <p:sp>
        <p:nvSpPr>
          <p:cNvPr id="24610" name="Rectangle 37"/>
          <p:cNvSpPr>
            <a:spLocks noChangeArrowheads="1"/>
          </p:cNvSpPr>
          <p:nvPr/>
        </p:nvSpPr>
        <p:spPr bwMode="auto">
          <a:xfrm>
            <a:off x="985838" y="4965700"/>
            <a:ext cx="7297737" cy="1544638"/>
          </a:xfrm>
          <a:prstGeom prst="rect">
            <a:avLst/>
          </a:prstGeom>
          <a:solidFill>
            <a:srgbClr val="99FF66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/>
            </a:endParaRPr>
          </a:p>
        </p:txBody>
      </p:sp>
      <p:sp>
        <p:nvSpPr>
          <p:cNvPr id="24611" name="Rectangle 39"/>
          <p:cNvSpPr>
            <a:spLocks noChangeArrowheads="1"/>
          </p:cNvSpPr>
          <p:nvPr/>
        </p:nvSpPr>
        <p:spPr bwMode="auto">
          <a:xfrm>
            <a:off x="1060450" y="4953000"/>
            <a:ext cx="3173946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2200" b="1" i="1" dirty="0">
                <a:solidFill>
                  <a:srgbClr val="0000FF"/>
                </a:solidFill>
                <a:latin typeface="Book Antiqua"/>
              </a:rPr>
              <a:t>Миссия логистики</a:t>
            </a:r>
            <a:r>
              <a:rPr lang="en-US" sz="2200" b="1" i="1" dirty="0">
                <a:solidFill>
                  <a:srgbClr val="0000FF"/>
                </a:solidFill>
                <a:latin typeface="Book Antiqua"/>
              </a:rPr>
              <a:t>/</a:t>
            </a:r>
            <a:r>
              <a:rPr lang="ru-RU" sz="2200" b="1" i="1" dirty="0">
                <a:solidFill>
                  <a:srgbClr val="0000FF"/>
                </a:solidFill>
                <a:latin typeface="Book Antiqua"/>
              </a:rPr>
              <a:t>УЦП</a:t>
            </a:r>
            <a:endParaRPr lang="en-US" sz="2200" b="1" dirty="0">
              <a:solidFill>
                <a:srgbClr val="0000FF"/>
              </a:solidFill>
              <a:latin typeface="Book Antiqua"/>
            </a:endParaRPr>
          </a:p>
        </p:txBody>
      </p:sp>
      <p:sp>
        <p:nvSpPr>
          <p:cNvPr id="24613" name="Rectangle 41"/>
          <p:cNvSpPr>
            <a:spLocks noChangeArrowheads="1"/>
          </p:cNvSpPr>
          <p:nvPr/>
        </p:nvSpPr>
        <p:spPr bwMode="auto">
          <a:xfrm>
            <a:off x="1094457" y="5379392"/>
            <a:ext cx="1622239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dirty="0">
                <a:solidFill>
                  <a:srgbClr val="000000"/>
                </a:solidFill>
                <a:latin typeface="Book Antiqua"/>
              </a:rPr>
              <a:t>5 «Правильно»</a:t>
            </a:r>
            <a:endParaRPr lang="en-US" sz="2200" dirty="0">
              <a:solidFill>
                <a:srgbClr val="FFFFFF"/>
              </a:solidFill>
              <a:latin typeface="Book Antiqua"/>
            </a:endParaRPr>
          </a:p>
        </p:txBody>
      </p:sp>
      <p:sp>
        <p:nvSpPr>
          <p:cNvPr id="24615" name="Rectangle 43"/>
          <p:cNvSpPr>
            <a:spLocks noChangeArrowheads="1"/>
          </p:cNvSpPr>
          <p:nvPr/>
        </p:nvSpPr>
        <p:spPr bwMode="auto">
          <a:xfrm>
            <a:off x="1516410" y="5632428"/>
            <a:ext cx="6202019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dirty="0">
                <a:solidFill>
                  <a:srgbClr val="000000"/>
                </a:solidFill>
                <a:latin typeface="Book Antiqua"/>
              </a:rPr>
              <a:t>Доставка ПРАВИЛЬНЫХ товаров в ПРАВИЛЬНОЕ место</a:t>
            </a:r>
            <a:endParaRPr lang="en-US" sz="2200" dirty="0">
              <a:solidFill>
                <a:srgbClr val="FFFFFF"/>
              </a:solidFill>
              <a:latin typeface="Book Antiqua"/>
            </a:endParaRPr>
          </a:p>
        </p:txBody>
      </p:sp>
      <p:sp>
        <p:nvSpPr>
          <p:cNvPr id="24617" name="Rectangle 45"/>
          <p:cNvSpPr>
            <a:spLocks noChangeArrowheads="1"/>
          </p:cNvSpPr>
          <p:nvPr/>
        </p:nvSpPr>
        <p:spPr bwMode="auto">
          <a:xfrm>
            <a:off x="1509483" y="5922941"/>
            <a:ext cx="4227119" cy="2154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400" dirty="0">
                <a:solidFill>
                  <a:srgbClr val="000000"/>
                </a:solidFill>
                <a:latin typeface="Book Antiqua"/>
              </a:rPr>
              <a:t>В ПРАВИЛЬНОМ кол-ве, в ПРАВИЛЬНОЕ время, </a:t>
            </a:r>
            <a:endParaRPr lang="en-US" dirty="0">
              <a:solidFill>
                <a:srgbClr val="FFFFFF"/>
              </a:solidFill>
              <a:latin typeface="Book Antiqua"/>
            </a:endParaRPr>
          </a:p>
        </p:txBody>
      </p:sp>
      <p:sp>
        <p:nvSpPr>
          <p:cNvPr id="24619" name="Rectangle 47"/>
          <p:cNvSpPr>
            <a:spLocks noChangeArrowheads="1"/>
          </p:cNvSpPr>
          <p:nvPr/>
        </p:nvSpPr>
        <p:spPr bwMode="auto">
          <a:xfrm>
            <a:off x="1531938" y="6210300"/>
            <a:ext cx="6139501" cy="2154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400" dirty="0">
                <a:solidFill>
                  <a:srgbClr val="000000"/>
                </a:solidFill>
                <a:latin typeface="Book Antiqua"/>
              </a:rPr>
              <a:t>В ПРАВИЛЬНОМ состоянии, получая при этом максимальную прибыль</a:t>
            </a:r>
            <a:endParaRPr lang="en-US" dirty="0">
              <a:solidFill>
                <a:srgbClr val="FFFFFF"/>
              </a:solidFill>
              <a:latin typeface="Book Antiqua"/>
            </a:endParaRPr>
          </a:p>
        </p:txBody>
      </p:sp>
      <p:sp>
        <p:nvSpPr>
          <p:cNvPr id="24622" name="Rectangle 4"/>
          <p:cNvSpPr>
            <a:spLocks noChangeArrowheads="1"/>
          </p:cNvSpPr>
          <p:nvPr/>
        </p:nvSpPr>
        <p:spPr bwMode="auto">
          <a:xfrm>
            <a:off x="457200" y="6511925"/>
            <a:ext cx="886461" cy="153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000">
                <a:solidFill>
                  <a:srgbClr val="B2B2B2"/>
                </a:solidFill>
                <a:latin typeface="Book Antiqua"/>
              </a:rPr>
              <a:t>© Denny J. Cho</a:t>
            </a:r>
            <a:endParaRPr lang="en-US" sz="1000">
              <a:solidFill>
                <a:srgbClr val="FFFFFF"/>
              </a:solidFill>
              <a:latin typeface="Book Antiqua"/>
            </a:endParaRPr>
          </a:p>
        </p:txBody>
      </p:sp>
      <p:sp>
        <p:nvSpPr>
          <p:cNvPr id="46" name="Rectangle 18"/>
          <p:cNvSpPr>
            <a:spLocks noChangeArrowheads="1"/>
          </p:cNvSpPr>
          <p:nvPr/>
        </p:nvSpPr>
        <p:spPr bwMode="auto">
          <a:xfrm>
            <a:off x="474438" y="220702"/>
            <a:ext cx="8086060" cy="55399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36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rPr>
              <a:t>Цели управления цепями поставок</a:t>
            </a:r>
            <a:endParaRPr lang="en-US" sz="3200" b="1" dirty="0">
              <a:solidFill>
                <a:srgbClr val="7030A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j-lt"/>
            </a:endParaRPr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4"/>
          </p:nvPr>
        </p:nvSpPr>
        <p:spPr bwMode="auto">
          <a:xfrm>
            <a:off x="7981950" y="6358000"/>
            <a:ext cx="116205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defPPr>
              <a:defRPr lang="en-GB"/>
            </a:defPPr>
            <a:lvl1pPr algn="r" rtl="0" fontAlgn="base">
              <a:spcBef>
                <a:spcPct val="0"/>
              </a:spcBef>
              <a:spcAft>
                <a:spcPct val="0"/>
              </a:spcAft>
              <a:defRPr sz="1400" kern="1200">
                <a:solidFill>
                  <a:schemeClr val="bg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fld id="{6A40BD37-EC3B-4379-8979-5453C3E89ED7}" type="slidenum">
              <a:rPr lang="en-GB" smtClean="0"/>
              <a:pPr/>
              <a:t>14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406118676"/>
      </p:ext>
    </p:extLst>
  </p:cSld>
  <p:clrMapOvr>
    <a:masterClrMapping/>
  </p:clrMapOvr>
  <p:transition>
    <p:fade/>
  </p:transition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200762" y="228600"/>
            <a:ext cx="8562238" cy="647700"/>
          </a:xfrm>
        </p:spPr>
        <p:txBody>
          <a:bodyPr/>
          <a:lstStyle/>
          <a:p>
            <a:pPr algn="ctr"/>
            <a:r>
              <a:rPr lang="ru-RU" b="1" dirty="0">
                <a:solidFill>
                  <a:srgbClr val="7030A0"/>
                </a:solidFill>
              </a:rPr>
              <a:t>Управление цепочками поставок </a:t>
            </a:r>
            <a:br>
              <a:rPr lang="ru-RU" b="1" dirty="0">
                <a:solidFill>
                  <a:srgbClr val="7030A0"/>
                </a:solidFill>
              </a:rPr>
            </a:br>
            <a:r>
              <a:rPr lang="ru-RU" b="1" dirty="0">
                <a:solidFill>
                  <a:srgbClr val="7030A0"/>
                </a:solidFill>
              </a:rPr>
              <a:t>– межфункциональная дисциплина –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 bwMode="auto">
          <a:xfrm>
            <a:off x="7947025" y="6337300"/>
            <a:ext cx="116205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defPPr>
              <a:defRPr lang="en-GB"/>
            </a:defPPr>
            <a:lvl1pPr algn="r" rtl="0" fontAlgn="base">
              <a:spcBef>
                <a:spcPct val="0"/>
              </a:spcBef>
              <a:spcAft>
                <a:spcPct val="0"/>
              </a:spcAft>
              <a:defRPr sz="1400" kern="1200">
                <a:solidFill>
                  <a:schemeClr val="bg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ABC0EF68-C913-424B-839B-3240E1938AD1}" type="slidenum">
              <a:rPr lang="de-DE" smtClean="0"/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de-DE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E6958F58-9036-4D6B-9D04-D1559C1C5CFB}"/>
              </a:ext>
            </a:extLst>
          </p:cNvPr>
          <p:cNvSpPr txBox="1"/>
          <p:nvPr/>
        </p:nvSpPr>
        <p:spPr>
          <a:xfrm>
            <a:off x="394147" y="1228099"/>
            <a:ext cx="8355706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457200" marR="0" lvl="0" indent="-45720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ru-RU" sz="2000" b="0" i="0" u="none" strike="noStrike" kern="1200" cap="none" spc="0" normalizeH="0" baseline="0" noProof="0" dirty="0">
                <a:ln>
                  <a:noFill/>
                </a:ln>
                <a:solidFill>
                  <a:srgbClr val="061F5B"/>
                </a:solidFill>
                <a:effectLst/>
                <a:uLnTx/>
                <a:uFillTx/>
                <a:latin typeface="Akkuratllsub"/>
                <a:ea typeface="+mn-ea"/>
                <a:cs typeface="+mn-cs"/>
              </a:rPr>
              <a:t>Начало деятельности в 1980-х годах с компании PC Innovation</a:t>
            </a:r>
          </a:p>
          <a:p>
            <a:pPr marL="457200" marR="0" lvl="0" indent="-45720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ru-RU" sz="2000" b="0" i="0" u="none" strike="noStrike" kern="1200" cap="none" spc="0" normalizeH="0" baseline="0" noProof="0" dirty="0">
                <a:ln>
                  <a:noFill/>
                </a:ln>
                <a:solidFill>
                  <a:srgbClr val="061F5B"/>
                </a:solidFill>
                <a:effectLst/>
                <a:uLnTx/>
                <a:uFillTx/>
                <a:latin typeface="Akkuratllsub"/>
                <a:ea typeface="+mn-ea"/>
                <a:cs typeface="+mn-cs"/>
              </a:rPr>
              <a:t>Превосходная ценность для клиентов и максимальная рентабельность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EA85573B-11E7-D017-66EA-98CD987E0BF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7548" y="3643312"/>
            <a:ext cx="3160622" cy="1675130"/>
          </a:xfrm>
          <a:prstGeom prst="rect">
            <a:avLst/>
          </a:prstGeom>
        </p:spPr>
      </p:pic>
      <p:grpSp>
        <p:nvGrpSpPr>
          <p:cNvPr id="6" name="Google Shape;485;p9">
            <a:extLst>
              <a:ext uri="{FF2B5EF4-FFF2-40B4-BE49-F238E27FC236}">
                <a16:creationId xmlns:a16="http://schemas.microsoft.com/office/drawing/2014/main" id="{2D625A92-E370-670F-EDAF-D213C8D856A1}"/>
              </a:ext>
            </a:extLst>
          </p:cNvPr>
          <p:cNvGrpSpPr/>
          <p:nvPr/>
        </p:nvGrpSpPr>
        <p:grpSpPr>
          <a:xfrm>
            <a:off x="637548" y="2209801"/>
            <a:ext cx="7744452" cy="3810000"/>
            <a:chOff x="250825" y="1214422"/>
            <a:chExt cx="8642350" cy="3889375"/>
          </a:xfrm>
          <a:solidFill>
            <a:srgbClr val="FAB10F"/>
          </a:solidFill>
        </p:grpSpPr>
        <p:sp>
          <p:nvSpPr>
            <p:cNvPr id="22" name="Google Shape;486;p9">
              <a:extLst>
                <a:ext uri="{FF2B5EF4-FFF2-40B4-BE49-F238E27FC236}">
                  <a16:creationId xmlns:a16="http://schemas.microsoft.com/office/drawing/2014/main" id="{0127A37F-8E30-4B68-50EF-37EC0094A27A}"/>
                </a:ext>
              </a:extLst>
            </p:cNvPr>
            <p:cNvSpPr/>
            <p:nvPr/>
          </p:nvSpPr>
          <p:spPr>
            <a:xfrm>
              <a:off x="250825" y="1214422"/>
              <a:ext cx="8637588" cy="431800"/>
            </a:xfrm>
            <a:prstGeom prst="rect">
              <a:avLst/>
            </a:prstGeom>
            <a:grpFill/>
            <a:ln>
              <a:noFill/>
            </a:ln>
          </p:spPr>
          <p:txBody>
            <a:bodyPr spcFirstLastPara="1" wrap="square" lIns="135000" tIns="70200" rIns="135000" bIns="70200" anchor="ctr" anchorCtr="0">
              <a:noAutofit/>
            </a:bodyPr>
            <a:lstStyle/>
            <a:p>
              <a:r>
                <a:rPr lang="ru-RU" dirty="0">
                  <a:solidFill>
                    <a:srgbClr val="0052A4"/>
                  </a:solidFill>
                  <a:latin typeface="Arial"/>
                  <a:ea typeface="Arial"/>
                  <a:cs typeface="Arial"/>
                  <a:sym typeface="Arial"/>
                </a:rPr>
                <a:t>Управление цепочками поставок =</a:t>
              </a:r>
              <a:endParaRPr dirty="0">
                <a:solidFill>
                  <a:srgbClr val="0052A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" name="Google Shape;487;p9">
              <a:extLst>
                <a:ext uri="{FF2B5EF4-FFF2-40B4-BE49-F238E27FC236}">
                  <a16:creationId xmlns:a16="http://schemas.microsoft.com/office/drawing/2014/main" id="{3F19F20F-2D65-A362-D2E6-A179BC99440A}"/>
                </a:ext>
              </a:extLst>
            </p:cNvPr>
            <p:cNvSpPr/>
            <p:nvPr/>
          </p:nvSpPr>
          <p:spPr>
            <a:xfrm>
              <a:off x="250825" y="1790684"/>
              <a:ext cx="3598863" cy="431800"/>
            </a:xfrm>
            <a:prstGeom prst="rect">
              <a:avLst/>
            </a:prstGeom>
            <a:grpFill/>
            <a:ln>
              <a:noFill/>
            </a:ln>
          </p:spPr>
          <p:txBody>
            <a:bodyPr spcFirstLastPara="1" wrap="square" lIns="135000" tIns="70200" rIns="135000" bIns="70200" anchor="ctr" anchorCtr="0">
              <a:noAutofit/>
            </a:bodyPr>
            <a:lstStyle/>
            <a:p>
              <a:r>
                <a:rPr lang="ru-RU">
                  <a:solidFill>
                    <a:srgbClr val="0052A4"/>
                  </a:solidFill>
                  <a:latin typeface="Arial"/>
                  <a:ea typeface="Arial"/>
                  <a:cs typeface="Arial"/>
                  <a:sym typeface="Arial"/>
                </a:rPr>
                <a:t>Управление логистикой</a:t>
              </a:r>
              <a:endParaRPr>
                <a:solidFill>
                  <a:srgbClr val="0052A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" name="Google Shape;488;p9">
              <a:extLst>
                <a:ext uri="{FF2B5EF4-FFF2-40B4-BE49-F238E27FC236}">
                  <a16:creationId xmlns:a16="http://schemas.microsoft.com/office/drawing/2014/main" id="{267D51D9-87E6-A835-4098-82D46D0D17B9}"/>
                </a:ext>
              </a:extLst>
            </p:cNvPr>
            <p:cNvSpPr/>
            <p:nvPr/>
          </p:nvSpPr>
          <p:spPr>
            <a:xfrm>
              <a:off x="4573588" y="1790684"/>
              <a:ext cx="4319587" cy="431800"/>
            </a:xfrm>
            <a:prstGeom prst="rect">
              <a:avLst/>
            </a:prstGeom>
            <a:grpFill/>
            <a:ln>
              <a:noFill/>
            </a:ln>
          </p:spPr>
          <p:txBody>
            <a:bodyPr spcFirstLastPara="1" wrap="square" lIns="135000" tIns="70200" rIns="135000" bIns="70200" anchor="ctr" anchorCtr="0">
              <a:noAutofit/>
            </a:bodyPr>
            <a:lstStyle/>
            <a:p>
              <a:r>
                <a:rPr lang="ru-RU">
                  <a:solidFill>
                    <a:srgbClr val="0052A4"/>
                  </a:solidFill>
                  <a:latin typeface="Arial"/>
                  <a:ea typeface="Arial"/>
                  <a:cs typeface="Arial"/>
                  <a:sym typeface="Arial"/>
                </a:rPr>
                <a:t>Производственные операции</a:t>
              </a:r>
              <a:endParaRPr>
                <a:solidFill>
                  <a:srgbClr val="0052A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" name="Google Shape;489;p9">
              <a:extLst>
                <a:ext uri="{FF2B5EF4-FFF2-40B4-BE49-F238E27FC236}">
                  <a16:creationId xmlns:a16="http://schemas.microsoft.com/office/drawing/2014/main" id="{EB2A772A-E49D-3C35-2E31-DAD940CF601B}"/>
                </a:ext>
              </a:extLst>
            </p:cNvPr>
            <p:cNvSpPr/>
            <p:nvPr/>
          </p:nvSpPr>
          <p:spPr>
            <a:xfrm>
              <a:off x="4013200" y="1790684"/>
              <a:ext cx="398463" cy="431800"/>
            </a:xfrm>
            <a:prstGeom prst="rect">
              <a:avLst/>
            </a:prstGeom>
            <a:grpFill/>
            <a:ln>
              <a:noFill/>
            </a:ln>
          </p:spPr>
          <p:txBody>
            <a:bodyPr spcFirstLastPara="1" wrap="square" lIns="135000" tIns="70200" rIns="135000" bIns="70200" anchor="ctr" anchorCtr="0">
              <a:noAutofit/>
            </a:bodyPr>
            <a:lstStyle/>
            <a:p>
              <a:pPr algn="ctr"/>
              <a:r>
                <a:rPr lang="ru-RU">
                  <a:solidFill>
                    <a:srgbClr val="0052A4"/>
                  </a:solidFill>
                  <a:latin typeface="Arial"/>
                  <a:ea typeface="Arial"/>
                  <a:cs typeface="Arial"/>
                  <a:sym typeface="Arial"/>
                </a:rPr>
                <a:t>+</a:t>
              </a:r>
              <a:endParaRPr/>
            </a:p>
          </p:txBody>
        </p:sp>
        <p:sp>
          <p:nvSpPr>
            <p:cNvPr id="26" name="Google Shape;490;p9">
              <a:extLst>
                <a:ext uri="{FF2B5EF4-FFF2-40B4-BE49-F238E27FC236}">
                  <a16:creationId xmlns:a16="http://schemas.microsoft.com/office/drawing/2014/main" id="{BEE3C6E0-8D29-8A84-1805-AC287536C7B5}"/>
                </a:ext>
              </a:extLst>
            </p:cNvPr>
            <p:cNvSpPr/>
            <p:nvPr/>
          </p:nvSpPr>
          <p:spPr>
            <a:xfrm>
              <a:off x="4573588" y="2366947"/>
              <a:ext cx="4319587" cy="433387"/>
            </a:xfrm>
            <a:prstGeom prst="rect">
              <a:avLst/>
            </a:prstGeom>
            <a:grpFill/>
            <a:ln>
              <a:noFill/>
            </a:ln>
          </p:spPr>
          <p:txBody>
            <a:bodyPr spcFirstLastPara="1" wrap="square" lIns="135000" tIns="70200" rIns="135000" bIns="70200" anchor="ctr" anchorCtr="0">
              <a:noAutofit/>
            </a:bodyPr>
            <a:lstStyle/>
            <a:p>
              <a:r>
                <a:rPr lang="ru-RU">
                  <a:solidFill>
                    <a:srgbClr val="0052A4"/>
                  </a:solidFill>
                  <a:latin typeface="Arial"/>
                  <a:ea typeface="Arial"/>
                  <a:cs typeface="Arial"/>
                  <a:sym typeface="Arial"/>
                </a:rPr>
                <a:t>Координация маркетинга</a:t>
              </a:r>
              <a:endParaRPr>
                <a:solidFill>
                  <a:srgbClr val="0052A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" name="Google Shape;491;p9">
              <a:extLst>
                <a:ext uri="{FF2B5EF4-FFF2-40B4-BE49-F238E27FC236}">
                  <a16:creationId xmlns:a16="http://schemas.microsoft.com/office/drawing/2014/main" id="{AE9E7024-2499-FC1A-5CEE-583BB42CB16F}"/>
                </a:ext>
              </a:extLst>
            </p:cNvPr>
            <p:cNvSpPr/>
            <p:nvPr/>
          </p:nvSpPr>
          <p:spPr>
            <a:xfrm>
              <a:off x="4013200" y="2366947"/>
              <a:ext cx="398463" cy="433387"/>
            </a:xfrm>
            <a:prstGeom prst="rect">
              <a:avLst/>
            </a:prstGeom>
            <a:grpFill/>
            <a:ln>
              <a:noFill/>
            </a:ln>
          </p:spPr>
          <p:txBody>
            <a:bodyPr spcFirstLastPara="1" wrap="square" lIns="135000" tIns="70200" rIns="135000" bIns="70200" anchor="ctr" anchorCtr="0">
              <a:noAutofit/>
            </a:bodyPr>
            <a:lstStyle/>
            <a:p>
              <a:pPr algn="ctr"/>
              <a:r>
                <a:rPr lang="ru-RU">
                  <a:solidFill>
                    <a:srgbClr val="0052A4"/>
                  </a:solidFill>
                  <a:latin typeface="Arial"/>
                  <a:ea typeface="Arial"/>
                  <a:cs typeface="Arial"/>
                  <a:sym typeface="Arial"/>
                </a:rPr>
                <a:t>+</a:t>
              </a:r>
              <a:endParaRPr/>
            </a:p>
          </p:txBody>
        </p:sp>
        <p:sp>
          <p:nvSpPr>
            <p:cNvPr id="28" name="Google Shape;492;p9">
              <a:extLst>
                <a:ext uri="{FF2B5EF4-FFF2-40B4-BE49-F238E27FC236}">
                  <a16:creationId xmlns:a16="http://schemas.microsoft.com/office/drawing/2014/main" id="{2FCB428A-0A2D-021D-02AB-FB67A1E83FA6}"/>
                </a:ext>
              </a:extLst>
            </p:cNvPr>
            <p:cNvSpPr/>
            <p:nvPr/>
          </p:nvSpPr>
          <p:spPr>
            <a:xfrm>
              <a:off x="4573588" y="2943209"/>
              <a:ext cx="4319587" cy="433388"/>
            </a:xfrm>
            <a:prstGeom prst="rect">
              <a:avLst/>
            </a:prstGeom>
            <a:grpFill/>
            <a:ln>
              <a:noFill/>
            </a:ln>
          </p:spPr>
          <p:txBody>
            <a:bodyPr spcFirstLastPara="1" wrap="square" lIns="135000" tIns="70200" rIns="135000" bIns="70200" anchor="ctr" anchorCtr="0">
              <a:noAutofit/>
            </a:bodyPr>
            <a:lstStyle/>
            <a:p>
              <a:r>
                <a:rPr lang="ru-RU">
                  <a:solidFill>
                    <a:srgbClr val="0052A4"/>
                  </a:solidFill>
                  <a:latin typeface="Arial"/>
                  <a:ea typeface="Arial"/>
                  <a:cs typeface="Arial"/>
                  <a:sym typeface="Arial"/>
                </a:rPr>
                <a:t>Координация продаж</a:t>
              </a:r>
              <a:endParaRPr>
                <a:solidFill>
                  <a:srgbClr val="0052A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" name="Google Shape;493;p9">
              <a:extLst>
                <a:ext uri="{FF2B5EF4-FFF2-40B4-BE49-F238E27FC236}">
                  <a16:creationId xmlns:a16="http://schemas.microsoft.com/office/drawing/2014/main" id="{12310250-BC39-17AA-B5BB-9C1F853BF4FE}"/>
                </a:ext>
              </a:extLst>
            </p:cNvPr>
            <p:cNvSpPr/>
            <p:nvPr/>
          </p:nvSpPr>
          <p:spPr>
            <a:xfrm>
              <a:off x="4013200" y="2943209"/>
              <a:ext cx="398463" cy="433388"/>
            </a:xfrm>
            <a:prstGeom prst="rect">
              <a:avLst/>
            </a:prstGeom>
            <a:grpFill/>
            <a:ln>
              <a:noFill/>
            </a:ln>
          </p:spPr>
          <p:txBody>
            <a:bodyPr spcFirstLastPara="1" wrap="square" lIns="135000" tIns="70200" rIns="135000" bIns="70200" anchor="ctr" anchorCtr="0">
              <a:noAutofit/>
            </a:bodyPr>
            <a:lstStyle/>
            <a:p>
              <a:pPr algn="ctr"/>
              <a:r>
                <a:rPr lang="ru-RU">
                  <a:solidFill>
                    <a:srgbClr val="0052A4"/>
                  </a:solidFill>
                  <a:latin typeface="Arial"/>
                  <a:ea typeface="Arial"/>
                  <a:cs typeface="Arial"/>
                  <a:sym typeface="Arial"/>
                </a:rPr>
                <a:t>+</a:t>
              </a:r>
              <a:endParaRPr/>
            </a:p>
          </p:txBody>
        </p:sp>
        <p:sp>
          <p:nvSpPr>
            <p:cNvPr id="30" name="Google Shape;494;p9">
              <a:extLst>
                <a:ext uri="{FF2B5EF4-FFF2-40B4-BE49-F238E27FC236}">
                  <a16:creationId xmlns:a16="http://schemas.microsoft.com/office/drawing/2014/main" id="{D0AD95C9-15B9-1E3E-2209-F207BBFB4020}"/>
                </a:ext>
              </a:extLst>
            </p:cNvPr>
            <p:cNvSpPr/>
            <p:nvPr/>
          </p:nvSpPr>
          <p:spPr>
            <a:xfrm>
              <a:off x="4573588" y="3519472"/>
              <a:ext cx="4319587" cy="431800"/>
            </a:xfrm>
            <a:prstGeom prst="rect">
              <a:avLst/>
            </a:prstGeom>
            <a:grpFill/>
            <a:ln>
              <a:noFill/>
            </a:ln>
          </p:spPr>
          <p:txBody>
            <a:bodyPr spcFirstLastPara="1" wrap="square" lIns="135000" tIns="70200" rIns="135000" bIns="70200" anchor="ctr" anchorCtr="0">
              <a:noAutofit/>
            </a:bodyPr>
            <a:lstStyle/>
            <a:p>
              <a:r>
                <a:rPr lang="ru-RU" dirty="0">
                  <a:solidFill>
                    <a:srgbClr val="0052A4"/>
                  </a:solidFill>
                  <a:latin typeface="Arial"/>
                  <a:ea typeface="Arial"/>
                  <a:cs typeface="Arial"/>
                  <a:sym typeface="Arial"/>
                </a:rPr>
                <a:t>Дизайн продукта</a:t>
              </a:r>
              <a:endParaRPr dirty="0">
                <a:solidFill>
                  <a:srgbClr val="0052A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" name="Google Shape;495;p9">
              <a:extLst>
                <a:ext uri="{FF2B5EF4-FFF2-40B4-BE49-F238E27FC236}">
                  <a16:creationId xmlns:a16="http://schemas.microsoft.com/office/drawing/2014/main" id="{6F7E4FE7-F58D-C0FC-9008-34EF32D2837B}"/>
                </a:ext>
              </a:extLst>
            </p:cNvPr>
            <p:cNvSpPr/>
            <p:nvPr/>
          </p:nvSpPr>
          <p:spPr>
            <a:xfrm>
              <a:off x="4013200" y="3519472"/>
              <a:ext cx="398463" cy="431800"/>
            </a:xfrm>
            <a:prstGeom prst="rect">
              <a:avLst/>
            </a:prstGeom>
            <a:grpFill/>
            <a:ln>
              <a:noFill/>
            </a:ln>
          </p:spPr>
          <p:txBody>
            <a:bodyPr spcFirstLastPara="1" wrap="square" lIns="135000" tIns="70200" rIns="135000" bIns="70200" anchor="ctr" anchorCtr="0">
              <a:noAutofit/>
            </a:bodyPr>
            <a:lstStyle/>
            <a:p>
              <a:pPr algn="ctr"/>
              <a:r>
                <a:rPr lang="ru-RU">
                  <a:solidFill>
                    <a:srgbClr val="0052A4"/>
                  </a:solidFill>
                  <a:latin typeface="Arial"/>
                  <a:ea typeface="Arial"/>
                  <a:cs typeface="Arial"/>
                  <a:sym typeface="Arial"/>
                </a:rPr>
                <a:t>+</a:t>
              </a:r>
              <a:endParaRPr/>
            </a:p>
          </p:txBody>
        </p:sp>
        <p:sp>
          <p:nvSpPr>
            <p:cNvPr id="32" name="Google Shape;496;p9">
              <a:extLst>
                <a:ext uri="{FF2B5EF4-FFF2-40B4-BE49-F238E27FC236}">
                  <a16:creationId xmlns:a16="http://schemas.microsoft.com/office/drawing/2014/main" id="{F076FB53-FE16-BF1E-7959-003349C42140}"/>
                </a:ext>
              </a:extLst>
            </p:cNvPr>
            <p:cNvSpPr/>
            <p:nvPr/>
          </p:nvSpPr>
          <p:spPr>
            <a:xfrm>
              <a:off x="4573588" y="4095734"/>
              <a:ext cx="4319587" cy="431800"/>
            </a:xfrm>
            <a:prstGeom prst="rect">
              <a:avLst/>
            </a:prstGeom>
            <a:grpFill/>
            <a:ln>
              <a:noFill/>
            </a:ln>
          </p:spPr>
          <p:txBody>
            <a:bodyPr spcFirstLastPara="1" wrap="square" lIns="135000" tIns="70200" rIns="135000" bIns="70200" anchor="ctr" anchorCtr="0">
              <a:noAutofit/>
            </a:bodyPr>
            <a:lstStyle/>
            <a:p>
              <a:r>
                <a:rPr lang="ru-RU">
                  <a:solidFill>
                    <a:srgbClr val="0052A4"/>
                  </a:solidFill>
                  <a:latin typeface="Arial"/>
                  <a:ea typeface="Arial"/>
                  <a:cs typeface="Arial"/>
                  <a:sym typeface="Arial"/>
                </a:rPr>
                <a:t>Финансы</a:t>
              </a:r>
              <a:endParaRPr>
                <a:solidFill>
                  <a:srgbClr val="0052A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" name="Google Shape;497;p9">
              <a:extLst>
                <a:ext uri="{FF2B5EF4-FFF2-40B4-BE49-F238E27FC236}">
                  <a16:creationId xmlns:a16="http://schemas.microsoft.com/office/drawing/2014/main" id="{7088643F-17AC-56EE-63A9-0C37D40EDA72}"/>
                </a:ext>
              </a:extLst>
            </p:cNvPr>
            <p:cNvSpPr/>
            <p:nvPr/>
          </p:nvSpPr>
          <p:spPr>
            <a:xfrm>
              <a:off x="4013200" y="4095734"/>
              <a:ext cx="398463" cy="431800"/>
            </a:xfrm>
            <a:prstGeom prst="rect">
              <a:avLst/>
            </a:prstGeom>
            <a:grpFill/>
            <a:ln>
              <a:noFill/>
            </a:ln>
          </p:spPr>
          <p:txBody>
            <a:bodyPr spcFirstLastPara="1" wrap="square" lIns="135000" tIns="70200" rIns="135000" bIns="70200" anchor="ctr" anchorCtr="0">
              <a:noAutofit/>
            </a:bodyPr>
            <a:lstStyle/>
            <a:p>
              <a:pPr algn="ctr"/>
              <a:r>
                <a:rPr lang="ru-RU">
                  <a:solidFill>
                    <a:srgbClr val="0052A4"/>
                  </a:solidFill>
                  <a:latin typeface="Arial"/>
                  <a:ea typeface="Arial"/>
                  <a:cs typeface="Arial"/>
                  <a:sym typeface="Arial"/>
                </a:rPr>
                <a:t>+</a:t>
              </a:r>
              <a:endParaRPr/>
            </a:p>
          </p:txBody>
        </p:sp>
        <p:sp>
          <p:nvSpPr>
            <p:cNvPr id="34" name="Google Shape;498;p9">
              <a:extLst>
                <a:ext uri="{FF2B5EF4-FFF2-40B4-BE49-F238E27FC236}">
                  <a16:creationId xmlns:a16="http://schemas.microsoft.com/office/drawing/2014/main" id="{37D1407C-D5AD-7FCA-DD6F-14B8A4419230}"/>
                </a:ext>
              </a:extLst>
            </p:cNvPr>
            <p:cNvSpPr/>
            <p:nvPr/>
          </p:nvSpPr>
          <p:spPr>
            <a:xfrm>
              <a:off x="4573588" y="4671997"/>
              <a:ext cx="4319587" cy="431800"/>
            </a:xfrm>
            <a:prstGeom prst="rect">
              <a:avLst/>
            </a:prstGeom>
            <a:grpFill/>
            <a:ln>
              <a:noFill/>
            </a:ln>
          </p:spPr>
          <p:txBody>
            <a:bodyPr spcFirstLastPara="1" wrap="square" lIns="135000" tIns="70200" rIns="135000" bIns="70200" anchor="ctr" anchorCtr="0">
              <a:noAutofit/>
            </a:bodyPr>
            <a:lstStyle/>
            <a:p>
              <a:r>
                <a:rPr lang="ru-RU">
                  <a:solidFill>
                    <a:srgbClr val="0052A4"/>
                  </a:solidFill>
                  <a:latin typeface="Arial"/>
                  <a:ea typeface="Arial"/>
                  <a:cs typeface="Arial"/>
                  <a:sym typeface="Arial"/>
                </a:rPr>
                <a:t>Информационные технологии</a:t>
              </a:r>
              <a:endParaRPr>
                <a:solidFill>
                  <a:srgbClr val="0052A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" name="Google Shape;499;p9">
              <a:extLst>
                <a:ext uri="{FF2B5EF4-FFF2-40B4-BE49-F238E27FC236}">
                  <a16:creationId xmlns:a16="http://schemas.microsoft.com/office/drawing/2014/main" id="{83F355DD-284D-BD1A-5373-14D430DDA750}"/>
                </a:ext>
              </a:extLst>
            </p:cNvPr>
            <p:cNvSpPr/>
            <p:nvPr/>
          </p:nvSpPr>
          <p:spPr>
            <a:xfrm>
              <a:off x="4013200" y="4671997"/>
              <a:ext cx="398463" cy="431800"/>
            </a:xfrm>
            <a:prstGeom prst="rect">
              <a:avLst/>
            </a:prstGeom>
            <a:grpFill/>
            <a:ln>
              <a:noFill/>
            </a:ln>
          </p:spPr>
          <p:txBody>
            <a:bodyPr spcFirstLastPara="1" wrap="square" lIns="135000" tIns="70200" rIns="135000" bIns="70200" anchor="ctr" anchorCtr="0">
              <a:noAutofit/>
            </a:bodyPr>
            <a:lstStyle/>
            <a:p>
              <a:pPr algn="ctr"/>
              <a:r>
                <a:rPr lang="ru-RU">
                  <a:solidFill>
                    <a:srgbClr val="0052A4"/>
                  </a:solidFill>
                  <a:latin typeface="Arial"/>
                  <a:ea typeface="Arial"/>
                  <a:cs typeface="Arial"/>
                  <a:sym typeface="Arial"/>
                </a:rPr>
                <a:t>+</a:t>
              </a: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443427889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23875" y="4581698"/>
            <a:ext cx="7162800" cy="1264920"/>
          </a:xfrm>
          <a:prstGeom prst="rect">
            <a:avLst/>
          </a:prstGeom>
        </p:spPr>
      </p:pic>
      <p:sp>
        <p:nvSpPr>
          <p:cNvPr id="17411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352425"/>
            <a:ext cx="7772400" cy="1143000"/>
          </a:xfrm>
        </p:spPr>
        <p:txBody>
          <a:bodyPr anchor="t"/>
          <a:lstStyle/>
          <a:p>
            <a:r>
              <a:rPr lang="en-IE" altLang="de-DE">
                <a:latin typeface="+mn-lt"/>
              </a:rPr>
              <a:t> </a:t>
            </a:r>
          </a:p>
        </p:txBody>
      </p:sp>
      <p:sp>
        <p:nvSpPr>
          <p:cNvPr id="17412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257175" y="1495425"/>
            <a:ext cx="8505825" cy="3076575"/>
          </a:xfrm>
        </p:spPr>
        <p:txBody>
          <a:bodyPr/>
          <a:lstStyle/>
          <a:p>
            <a:pPr marL="476250" indent="0">
              <a:lnSpc>
                <a:spcPct val="90000"/>
              </a:lnSpc>
              <a:buFontTx/>
              <a:buNone/>
            </a:pPr>
            <a:r>
              <a:rPr lang="ru-RU" altLang="de-DE" b="1" dirty="0">
                <a:solidFill>
                  <a:schemeClr val="accent2"/>
                </a:solidFill>
                <a:cs typeface="Arial" charset="0"/>
              </a:rPr>
              <a:t>Управление логистикой </a:t>
            </a:r>
            <a:r>
              <a:rPr lang="ru-RU" altLang="de-DE" b="1" dirty="0">
                <a:solidFill>
                  <a:srgbClr val="002060"/>
                </a:solidFill>
                <a:cs typeface="Arial" charset="0"/>
              </a:rPr>
              <a:t>включает стратегию и операции, связанные с перемещением товаров внутри предприятия и его непосредственными поставщиками и клиентами.</a:t>
            </a:r>
          </a:p>
          <a:p>
            <a:pPr marL="476250" indent="0">
              <a:lnSpc>
                <a:spcPct val="90000"/>
              </a:lnSpc>
              <a:buFontTx/>
              <a:buNone/>
            </a:pPr>
            <a:endParaRPr lang="ru-RU" altLang="de-DE" b="1" dirty="0">
              <a:solidFill>
                <a:schemeClr val="accent2"/>
              </a:solidFill>
              <a:cs typeface="Arial" charset="0"/>
            </a:endParaRPr>
          </a:p>
          <a:p>
            <a:pPr marL="476250" indent="0">
              <a:lnSpc>
                <a:spcPct val="90000"/>
              </a:lnSpc>
              <a:buFontTx/>
              <a:buNone/>
            </a:pPr>
            <a:r>
              <a:rPr lang="ru-RU" altLang="de-DE" b="1" dirty="0">
                <a:solidFill>
                  <a:schemeClr val="accent2"/>
                </a:solidFill>
                <a:cs typeface="Arial" charset="0"/>
              </a:rPr>
              <a:t>Управление цепочкой поставок </a:t>
            </a:r>
            <a:r>
              <a:rPr lang="ru-RU" altLang="de-DE" b="1" dirty="0">
                <a:solidFill>
                  <a:srgbClr val="002060"/>
                </a:solidFill>
                <a:cs typeface="Arial" charset="0"/>
              </a:rPr>
              <a:t>подразумевает управление отношениями между всеми членами цепочки поставок.</a:t>
            </a:r>
          </a:p>
        </p:txBody>
      </p:sp>
      <p:pic>
        <p:nvPicPr>
          <p:cNvPr id="17415" name="Picture 6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646863"/>
            <a:ext cx="393700" cy="227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416" name="AutoShape 7"/>
          <p:cNvSpPr>
            <a:spLocks noChangeArrowheads="1"/>
          </p:cNvSpPr>
          <p:nvPr/>
        </p:nvSpPr>
        <p:spPr bwMode="auto">
          <a:xfrm>
            <a:off x="200025" y="1511300"/>
            <a:ext cx="485775" cy="395288"/>
          </a:xfrm>
          <a:prstGeom prst="irregularSeal1">
            <a:avLst/>
          </a:prstGeom>
          <a:solidFill>
            <a:srgbClr val="FFCC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de-DE" altLang="de-DE" sz="2400">
              <a:latin typeface="+mn-lt"/>
            </a:endParaRPr>
          </a:p>
        </p:txBody>
      </p:sp>
      <p:sp>
        <p:nvSpPr>
          <p:cNvPr id="17417" name="AutoShape 8"/>
          <p:cNvSpPr>
            <a:spLocks noChangeArrowheads="1"/>
          </p:cNvSpPr>
          <p:nvPr/>
        </p:nvSpPr>
        <p:spPr bwMode="auto">
          <a:xfrm>
            <a:off x="280988" y="3632200"/>
            <a:ext cx="485775" cy="395288"/>
          </a:xfrm>
          <a:prstGeom prst="irregularSeal1">
            <a:avLst/>
          </a:prstGeom>
          <a:solidFill>
            <a:srgbClr val="FFCC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de-DE" altLang="de-DE" sz="2400">
              <a:latin typeface="+mn-lt"/>
            </a:endParaRPr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4"/>
          </p:nvPr>
        </p:nvSpPr>
        <p:spPr bwMode="auto">
          <a:xfrm>
            <a:off x="7981950" y="6358000"/>
            <a:ext cx="116205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defPPr>
              <a:defRPr lang="en-GB"/>
            </a:defPPr>
            <a:lvl1pPr algn="r" rtl="0" fontAlgn="base">
              <a:spcBef>
                <a:spcPct val="0"/>
              </a:spcBef>
              <a:spcAft>
                <a:spcPct val="0"/>
              </a:spcAft>
              <a:defRPr sz="1400" kern="1200">
                <a:solidFill>
                  <a:schemeClr val="bg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fld id="{6A40BD37-EC3B-4379-8979-5453C3E89ED7}" type="slidenum">
              <a:rPr lang="en-GB" smtClean="0">
                <a:latin typeface="+mn-lt"/>
              </a:rPr>
              <a:pPr/>
              <a:t>16</a:t>
            </a:fld>
            <a:endParaRPr lang="en-GB" dirty="0">
              <a:latin typeface="+mn-lt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609600" y="4623262"/>
            <a:ext cx="7848600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altLang="de-DE" sz="2400" b="1" dirty="0">
                <a:solidFill>
                  <a:srgbClr val="C00000"/>
                </a:solidFill>
                <a:latin typeface="+mn-lt"/>
                <a:cs typeface="Arial" charset="0"/>
              </a:rPr>
              <a:t>Стратегия логистики компании должна быть тесно связана с общей стратегией цепочки поставок.</a:t>
            </a:r>
            <a:endParaRPr lang="de-DE" altLang="de-DE" dirty="0">
              <a:solidFill>
                <a:srgbClr val="C00000"/>
              </a:solidFill>
              <a:latin typeface="+mn-lt"/>
              <a:cs typeface="Arial" charset="0"/>
            </a:endParaRPr>
          </a:p>
          <a:p>
            <a:endParaRPr lang="en-US" dirty="0">
              <a:latin typeface="+mn-lt"/>
            </a:endParaRPr>
          </a:p>
        </p:txBody>
      </p:sp>
      <p:sp>
        <p:nvSpPr>
          <p:cNvPr id="6" name="Rectangle 2">
            <a:extLst>
              <a:ext uri="{FF2B5EF4-FFF2-40B4-BE49-F238E27FC236}">
                <a16:creationId xmlns:a16="http://schemas.microsoft.com/office/drawing/2014/main" id="{082F3FCF-D43C-1C90-B58E-90FAA1F73D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95250" y="531785"/>
            <a:ext cx="933450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rtl="0" eaLnBrk="1" fontAlgn="base" hangingPunct="1">
              <a:spcBef>
                <a:spcPct val="0"/>
              </a:spcBef>
              <a:spcAft>
                <a:spcPct val="0"/>
              </a:spcAft>
              <a:defRPr sz="2400">
                <a:solidFill>
                  <a:schemeClr val="bg1"/>
                </a:solidFill>
                <a:latin typeface="+mj-lt"/>
                <a:ea typeface="+mj-ea"/>
                <a:cs typeface="+mj-cs"/>
              </a:defRPr>
            </a:lvl1pPr>
            <a:lvl2pPr algn="r" rtl="0" eaLnBrk="1" fontAlgn="base" hangingPunct="1">
              <a:spcBef>
                <a:spcPct val="0"/>
              </a:spcBef>
              <a:spcAft>
                <a:spcPct val="0"/>
              </a:spcAft>
              <a:defRPr sz="2400">
                <a:solidFill>
                  <a:schemeClr val="bg1"/>
                </a:solidFill>
                <a:latin typeface="Arial" charset="0"/>
              </a:defRPr>
            </a:lvl2pPr>
            <a:lvl3pPr algn="r" rtl="0" eaLnBrk="1" fontAlgn="base" hangingPunct="1">
              <a:spcBef>
                <a:spcPct val="0"/>
              </a:spcBef>
              <a:spcAft>
                <a:spcPct val="0"/>
              </a:spcAft>
              <a:defRPr sz="2400">
                <a:solidFill>
                  <a:schemeClr val="bg1"/>
                </a:solidFill>
                <a:latin typeface="Arial" charset="0"/>
              </a:defRPr>
            </a:lvl3pPr>
            <a:lvl4pPr algn="r" rtl="0" eaLnBrk="1" fontAlgn="base" hangingPunct="1">
              <a:spcBef>
                <a:spcPct val="0"/>
              </a:spcBef>
              <a:spcAft>
                <a:spcPct val="0"/>
              </a:spcAft>
              <a:defRPr sz="2400">
                <a:solidFill>
                  <a:schemeClr val="bg1"/>
                </a:solidFill>
                <a:latin typeface="Arial" charset="0"/>
              </a:defRPr>
            </a:lvl4pPr>
            <a:lvl5pPr algn="r" rtl="0" eaLnBrk="1" fontAlgn="base" hangingPunct="1">
              <a:spcBef>
                <a:spcPct val="0"/>
              </a:spcBef>
              <a:spcAft>
                <a:spcPct val="0"/>
              </a:spcAft>
              <a:defRPr sz="2400">
                <a:solidFill>
                  <a:schemeClr val="bg1"/>
                </a:solidFill>
                <a:latin typeface="Arial" charset="0"/>
              </a:defRPr>
            </a:lvl5pPr>
            <a:lvl6pPr marL="457200" algn="r" rtl="0" eaLnBrk="1" fontAlgn="base" hangingPunct="1">
              <a:spcBef>
                <a:spcPct val="0"/>
              </a:spcBef>
              <a:spcAft>
                <a:spcPct val="0"/>
              </a:spcAft>
              <a:defRPr sz="2400">
                <a:solidFill>
                  <a:schemeClr val="bg1"/>
                </a:solidFill>
                <a:latin typeface="Arial" charset="0"/>
              </a:defRPr>
            </a:lvl6pPr>
            <a:lvl7pPr marL="914400" algn="r" rtl="0" eaLnBrk="1" fontAlgn="base" hangingPunct="1">
              <a:spcBef>
                <a:spcPct val="0"/>
              </a:spcBef>
              <a:spcAft>
                <a:spcPct val="0"/>
              </a:spcAft>
              <a:defRPr sz="2400">
                <a:solidFill>
                  <a:schemeClr val="bg1"/>
                </a:solidFill>
                <a:latin typeface="Arial" charset="0"/>
              </a:defRPr>
            </a:lvl7pPr>
            <a:lvl8pPr marL="1371600" algn="r" rtl="0" eaLnBrk="1" fontAlgn="base" hangingPunct="1">
              <a:spcBef>
                <a:spcPct val="0"/>
              </a:spcBef>
              <a:spcAft>
                <a:spcPct val="0"/>
              </a:spcAft>
              <a:defRPr sz="2400">
                <a:solidFill>
                  <a:schemeClr val="bg1"/>
                </a:solidFill>
                <a:latin typeface="Arial" charset="0"/>
              </a:defRPr>
            </a:lvl8pPr>
            <a:lvl9pPr marL="1828800" algn="r" rtl="0" eaLnBrk="1" fontAlgn="base" hangingPunct="1">
              <a:spcBef>
                <a:spcPct val="0"/>
              </a:spcBef>
              <a:spcAft>
                <a:spcPct val="0"/>
              </a:spcAft>
              <a:defRPr sz="24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ctr"/>
            <a:r>
              <a:rPr lang="ru-RU" altLang="de-DE" sz="3200" b="1" kern="0" dirty="0">
                <a:solidFill>
                  <a:srgbClr val="7030A0"/>
                </a:solidFill>
              </a:rPr>
              <a:t>Логистика vs Управление Цепями Поставок</a:t>
            </a:r>
          </a:p>
        </p:txBody>
      </p:sp>
    </p:spTree>
    <p:extLst>
      <p:ext uri="{BB962C8B-B14F-4D97-AF65-F5344CB8AC3E}">
        <p14:creationId xmlns:p14="http://schemas.microsoft.com/office/powerpoint/2010/main" val="921702125"/>
      </p:ext>
    </p:extLst>
  </p:cSld>
  <p:clrMapOvr>
    <a:masterClrMapping/>
  </p:clrMapOvr>
  <p:transition>
    <p:fade/>
  </p:transition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339" name="Picture 3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225" y="583968"/>
            <a:ext cx="9121775" cy="532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340" name="Rectangle 3"/>
          <p:cNvSpPr>
            <a:spLocks noGrp="1" noChangeArrowheads="1"/>
          </p:cNvSpPr>
          <p:nvPr>
            <p:ph type="title"/>
          </p:nvPr>
        </p:nvSpPr>
        <p:spPr>
          <a:xfrm>
            <a:off x="132484" y="278948"/>
            <a:ext cx="8879032" cy="1143000"/>
          </a:xfrm>
          <a:solidFill>
            <a:schemeClr val="bg1"/>
          </a:solidFill>
        </p:spPr>
        <p:txBody>
          <a:bodyPr anchor="t"/>
          <a:lstStyle/>
          <a:p>
            <a:pPr algn="ctr"/>
            <a:r>
              <a:rPr lang="ru-RU" altLang="de-DE" sz="3200" b="1" dirty="0">
                <a:solidFill>
                  <a:srgbClr val="7030A0"/>
                </a:solidFill>
              </a:rPr>
              <a:t>Пример Простой Цепочки Поставок</a:t>
            </a:r>
            <a:endParaRPr lang="en-US" altLang="de-DE" sz="3200" b="1" dirty="0">
              <a:solidFill>
                <a:srgbClr val="7030A0"/>
              </a:solidFill>
            </a:endParaRPr>
          </a:p>
        </p:txBody>
      </p:sp>
      <p:pic>
        <p:nvPicPr>
          <p:cNvPr id="14341" name="Picture 4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646863"/>
            <a:ext cx="393700" cy="227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Slide Number Placeholder 1"/>
          <p:cNvSpPr>
            <a:spLocks noGrp="1"/>
          </p:cNvSpPr>
          <p:nvPr>
            <p:ph type="sldNum" sz="quarter" idx="4"/>
          </p:nvPr>
        </p:nvSpPr>
        <p:spPr bwMode="auto">
          <a:xfrm>
            <a:off x="7981950" y="6358000"/>
            <a:ext cx="116205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defPPr>
              <a:defRPr lang="en-GB"/>
            </a:defPPr>
            <a:lvl1pPr algn="r" rtl="0" fontAlgn="base">
              <a:spcBef>
                <a:spcPct val="0"/>
              </a:spcBef>
              <a:spcAft>
                <a:spcPct val="0"/>
              </a:spcAft>
              <a:defRPr sz="1400" kern="1200">
                <a:solidFill>
                  <a:schemeClr val="bg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fld id="{6A40BD37-EC3B-4379-8979-5453C3E89ED7}" type="slidenum">
              <a:rPr lang="en-GB" smtClean="0"/>
              <a:pPr/>
              <a:t>17</a:t>
            </a:fld>
            <a:endParaRPr lang="en-GB" dirty="0"/>
          </a:p>
        </p:txBody>
      </p:sp>
      <p:sp>
        <p:nvSpPr>
          <p:cNvPr id="6" name="Прямоугольник 5"/>
          <p:cNvSpPr/>
          <p:nvPr/>
        </p:nvSpPr>
        <p:spPr>
          <a:xfrm>
            <a:off x="2590800" y="1066800"/>
            <a:ext cx="4758226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ru-RU" b="1" dirty="0">
                <a:solidFill>
                  <a:srgbClr val="C00000"/>
                </a:solidFill>
              </a:rPr>
              <a:t>Логистика: транспортировка, хранение,</a:t>
            </a:r>
          </a:p>
          <a:p>
            <a:r>
              <a:rPr lang="ru-RU" b="1" dirty="0">
                <a:solidFill>
                  <a:srgbClr val="C00000"/>
                </a:solidFill>
              </a:rPr>
              <a:t>упаковка и погрузочные работы</a:t>
            </a:r>
          </a:p>
        </p:txBody>
      </p:sp>
      <p:sp>
        <p:nvSpPr>
          <p:cNvPr id="3" name="Rectangle 2"/>
          <p:cNvSpPr/>
          <p:nvPr/>
        </p:nvSpPr>
        <p:spPr>
          <a:xfrm>
            <a:off x="285750" y="2564749"/>
            <a:ext cx="1541895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b="1" dirty="0">
                <a:solidFill>
                  <a:srgbClr val="006600"/>
                </a:solidFill>
              </a:rPr>
              <a:t>Поставщик сырья</a:t>
            </a:r>
            <a:endParaRPr lang="en-US" b="1" dirty="0">
              <a:solidFill>
                <a:srgbClr val="006600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2895600" y="5711669"/>
            <a:ext cx="1997661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600" b="1" dirty="0">
                <a:solidFill>
                  <a:srgbClr val="006600"/>
                </a:solidFill>
              </a:rPr>
              <a:t>Производитель компонентов</a:t>
            </a:r>
            <a:endParaRPr lang="en-US" sz="1600" b="1" dirty="0">
              <a:solidFill>
                <a:srgbClr val="006600"/>
              </a:solidFill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4185805" y="5199372"/>
            <a:ext cx="4572000" cy="646331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ru-RU" dirty="0"/>
              <a:t>	</a:t>
            </a:r>
          </a:p>
          <a:p>
            <a:r>
              <a:rPr lang="ru-RU" b="1" dirty="0">
                <a:solidFill>
                  <a:srgbClr val="006600"/>
                </a:solidFill>
              </a:rPr>
              <a:t>Транслятор</a:t>
            </a:r>
            <a:endParaRPr lang="en-US" b="1" dirty="0">
              <a:solidFill>
                <a:srgbClr val="006600"/>
              </a:solidFill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5842438" y="5545558"/>
            <a:ext cx="1499661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b="1" dirty="0">
                <a:solidFill>
                  <a:srgbClr val="006600"/>
                </a:solidFill>
              </a:rPr>
              <a:t>Розничный торговец</a:t>
            </a:r>
            <a:endParaRPr lang="en-US" b="1" dirty="0">
              <a:solidFill>
                <a:srgbClr val="006600"/>
              </a:solidFill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7398058" y="2809920"/>
            <a:ext cx="1766724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b="1" dirty="0">
                <a:solidFill>
                  <a:srgbClr val="006600"/>
                </a:solidFill>
              </a:rPr>
              <a:t>Конечный потребитель</a:t>
            </a:r>
            <a:endParaRPr lang="en-US" b="1" dirty="0">
              <a:solidFill>
                <a:srgbClr val="0066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17570528"/>
      </p:ext>
    </p:extLst>
  </p:cSld>
  <p:clrMapOvr>
    <a:masterClrMapping/>
  </p:clrMapOvr>
  <p:transition>
    <p:fade/>
  </p:transition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63"/>
          <p:cNvGrpSpPr>
            <a:grpSpLocks/>
          </p:cNvGrpSpPr>
          <p:nvPr/>
        </p:nvGrpSpPr>
        <p:grpSpPr bwMode="auto">
          <a:xfrm>
            <a:off x="4926013" y="4266951"/>
            <a:ext cx="765175" cy="554037"/>
            <a:chOff x="3329" y="2678"/>
            <a:chExt cx="482" cy="349"/>
          </a:xfrm>
        </p:grpSpPr>
        <p:sp>
          <p:nvSpPr>
            <p:cNvPr id="14300" name="Freeform 6"/>
            <p:cNvSpPr>
              <a:spLocks/>
            </p:cNvSpPr>
            <p:nvPr/>
          </p:nvSpPr>
          <p:spPr bwMode="auto">
            <a:xfrm>
              <a:off x="3329" y="2771"/>
              <a:ext cx="481" cy="147"/>
            </a:xfrm>
            <a:custGeom>
              <a:avLst/>
              <a:gdLst>
                <a:gd name="T0" fmla="*/ 0 w 1443"/>
                <a:gd name="T1" fmla="*/ 0 h 443"/>
                <a:gd name="T2" fmla="*/ 0 w 1443"/>
                <a:gd name="T3" fmla="*/ 0 h 443"/>
                <a:gd name="T4" fmla="*/ 0 w 1443"/>
                <a:gd name="T5" fmla="*/ 0 h 443"/>
                <a:gd name="T6" fmla="*/ 0 w 1443"/>
                <a:gd name="T7" fmla="*/ 0 h 443"/>
                <a:gd name="T8" fmla="*/ 0 w 1443"/>
                <a:gd name="T9" fmla="*/ 0 h 443"/>
                <a:gd name="T10" fmla="*/ 0 w 1443"/>
                <a:gd name="T11" fmla="*/ 0 h 443"/>
                <a:gd name="T12" fmla="*/ 0 w 1443"/>
                <a:gd name="T13" fmla="*/ 0 h 443"/>
                <a:gd name="T14" fmla="*/ 0 w 1443"/>
                <a:gd name="T15" fmla="*/ 0 h 443"/>
                <a:gd name="T16" fmla="*/ 0 w 1443"/>
                <a:gd name="T17" fmla="*/ 0 h 443"/>
                <a:gd name="T18" fmla="*/ 0 w 1443"/>
                <a:gd name="T19" fmla="*/ 0 h 443"/>
                <a:gd name="T20" fmla="*/ 0 w 1443"/>
                <a:gd name="T21" fmla="*/ 0 h 443"/>
                <a:gd name="T22" fmla="*/ 0 w 1443"/>
                <a:gd name="T23" fmla="*/ 0 h 443"/>
                <a:gd name="T24" fmla="*/ 0 w 1443"/>
                <a:gd name="T25" fmla="*/ 0 h 443"/>
                <a:gd name="T26" fmla="*/ 0 w 1443"/>
                <a:gd name="T27" fmla="*/ 0 h 443"/>
                <a:gd name="T28" fmla="*/ 0 w 1443"/>
                <a:gd name="T29" fmla="*/ 0 h 443"/>
                <a:gd name="T30" fmla="*/ 0 w 1443"/>
                <a:gd name="T31" fmla="*/ 0 h 443"/>
                <a:gd name="T32" fmla="*/ 0 w 1443"/>
                <a:gd name="T33" fmla="*/ 0 h 443"/>
                <a:gd name="T34" fmla="*/ 0 w 1443"/>
                <a:gd name="T35" fmla="*/ 0 h 443"/>
                <a:gd name="T36" fmla="*/ 0 w 1443"/>
                <a:gd name="T37" fmla="*/ 0 h 443"/>
                <a:gd name="T38" fmla="*/ 0 w 1443"/>
                <a:gd name="T39" fmla="*/ 0 h 443"/>
                <a:gd name="T40" fmla="*/ 0 w 1443"/>
                <a:gd name="T41" fmla="*/ 0 h 443"/>
                <a:gd name="T42" fmla="*/ 0 w 1443"/>
                <a:gd name="T43" fmla="*/ 0 h 443"/>
                <a:gd name="T44" fmla="*/ 0 w 1443"/>
                <a:gd name="T45" fmla="*/ 0 h 443"/>
                <a:gd name="T46" fmla="*/ 0 w 1443"/>
                <a:gd name="T47" fmla="*/ 0 h 443"/>
                <a:gd name="T48" fmla="*/ 0 w 1443"/>
                <a:gd name="T49" fmla="*/ 0 h 443"/>
                <a:gd name="T50" fmla="*/ 0 w 1443"/>
                <a:gd name="T51" fmla="*/ 0 h 443"/>
                <a:gd name="T52" fmla="*/ 0 w 1443"/>
                <a:gd name="T53" fmla="*/ 0 h 443"/>
                <a:gd name="T54" fmla="*/ 0 w 1443"/>
                <a:gd name="T55" fmla="*/ 0 h 443"/>
                <a:gd name="T56" fmla="*/ 0 w 1443"/>
                <a:gd name="T57" fmla="*/ 0 h 443"/>
                <a:gd name="T58" fmla="*/ 0 w 1443"/>
                <a:gd name="T59" fmla="*/ 0 h 443"/>
                <a:gd name="T60" fmla="*/ 0 w 1443"/>
                <a:gd name="T61" fmla="*/ 0 h 443"/>
                <a:gd name="T62" fmla="*/ 0 w 1443"/>
                <a:gd name="T63" fmla="*/ 0 h 443"/>
                <a:gd name="T64" fmla="*/ 0 w 1443"/>
                <a:gd name="T65" fmla="*/ 0 h 443"/>
                <a:gd name="T66" fmla="*/ 0 w 1443"/>
                <a:gd name="T67" fmla="*/ 0 h 443"/>
                <a:gd name="T68" fmla="*/ 0 w 1443"/>
                <a:gd name="T69" fmla="*/ 0 h 443"/>
                <a:gd name="T70" fmla="*/ 0 w 1443"/>
                <a:gd name="T71" fmla="*/ 0 h 443"/>
                <a:gd name="T72" fmla="*/ 0 w 1443"/>
                <a:gd name="T73" fmla="*/ 0 h 443"/>
                <a:gd name="T74" fmla="*/ 0 w 1443"/>
                <a:gd name="T75" fmla="*/ 0 h 443"/>
                <a:gd name="T76" fmla="*/ 0 w 1443"/>
                <a:gd name="T77" fmla="*/ 0 h 443"/>
                <a:gd name="T78" fmla="*/ 0 w 1443"/>
                <a:gd name="T79" fmla="*/ 0 h 443"/>
                <a:gd name="T80" fmla="*/ 0 w 1443"/>
                <a:gd name="T81" fmla="*/ 0 h 44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443"/>
                <a:gd name="T124" fmla="*/ 0 h 443"/>
                <a:gd name="T125" fmla="*/ 1443 w 1443"/>
                <a:gd name="T126" fmla="*/ 443 h 443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443" h="443">
                  <a:moveTo>
                    <a:pt x="1443" y="45"/>
                  </a:moveTo>
                  <a:lnTo>
                    <a:pt x="1341" y="45"/>
                  </a:lnTo>
                  <a:lnTo>
                    <a:pt x="1341" y="109"/>
                  </a:lnTo>
                  <a:lnTo>
                    <a:pt x="1316" y="138"/>
                  </a:lnTo>
                  <a:lnTo>
                    <a:pt x="1286" y="138"/>
                  </a:lnTo>
                  <a:lnTo>
                    <a:pt x="1286" y="70"/>
                  </a:lnTo>
                  <a:lnTo>
                    <a:pt x="1200" y="70"/>
                  </a:lnTo>
                  <a:lnTo>
                    <a:pt x="1200" y="151"/>
                  </a:lnTo>
                  <a:lnTo>
                    <a:pt x="1169" y="151"/>
                  </a:lnTo>
                  <a:lnTo>
                    <a:pt x="1167" y="123"/>
                  </a:lnTo>
                  <a:lnTo>
                    <a:pt x="1162" y="100"/>
                  </a:lnTo>
                  <a:lnTo>
                    <a:pt x="1155" y="80"/>
                  </a:lnTo>
                  <a:lnTo>
                    <a:pt x="1146" y="63"/>
                  </a:lnTo>
                  <a:lnTo>
                    <a:pt x="1138" y="50"/>
                  </a:lnTo>
                  <a:lnTo>
                    <a:pt x="1129" y="38"/>
                  </a:lnTo>
                  <a:lnTo>
                    <a:pt x="1122" y="28"/>
                  </a:lnTo>
                  <a:lnTo>
                    <a:pt x="1117" y="20"/>
                  </a:lnTo>
                  <a:lnTo>
                    <a:pt x="1111" y="29"/>
                  </a:lnTo>
                  <a:lnTo>
                    <a:pt x="1105" y="41"/>
                  </a:lnTo>
                  <a:lnTo>
                    <a:pt x="1100" y="55"/>
                  </a:lnTo>
                  <a:lnTo>
                    <a:pt x="1094" y="70"/>
                  </a:lnTo>
                  <a:lnTo>
                    <a:pt x="1088" y="83"/>
                  </a:lnTo>
                  <a:lnTo>
                    <a:pt x="1084" y="96"/>
                  </a:lnTo>
                  <a:lnTo>
                    <a:pt x="1080" y="108"/>
                  </a:lnTo>
                  <a:lnTo>
                    <a:pt x="1078" y="116"/>
                  </a:lnTo>
                  <a:lnTo>
                    <a:pt x="1074" y="105"/>
                  </a:lnTo>
                  <a:lnTo>
                    <a:pt x="1070" y="93"/>
                  </a:lnTo>
                  <a:lnTo>
                    <a:pt x="1066" y="81"/>
                  </a:lnTo>
                  <a:lnTo>
                    <a:pt x="1061" y="68"/>
                  </a:lnTo>
                  <a:lnTo>
                    <a:pt x="1056" y="57"/>
                  </a:lnTo>
                  <a:lnTo>
                    <a:pt x="1052" y="45"/>
                  </a:lnTo>
                  <a:lnTo>
                    <a:pt x="1047" y="36"/>
                  </a:lnTo>
                  <a:lnTo>
                    <a:pt x="1044" y="29"/>
                  </a:lnTo>
                  <a:lnTo>
                    <a:pt x="1037" y="41"/>
                  </a:lnTo>
                  <a:lnTo>
                    <a:pt x="1030" y="57"/>
                  </a:lnTo>
                  <a:lnTo>
                    <a:pt x="1023" y="74"/>
                  </a:lnTo>
                  <a:lnTo>
                    <a:pt x="1017" y="93"/>
                  </a:lnTo>
                  <a:lnTo>
                    <a:pt x="1013" y="116"/>
                  </a:lnTo>
                  <a:lnTo>
                    <a:pt x="1008" y="137"/>
                  </a:lnTo>
                  <a:lnTo>
                    <a:pt x="1006" y="157"/>
                  </a:lnTo>
                  <a:lnTo>
                    <a:pt x="1005" y="178"/>
                  </a:lnTo>
                  <a:lnTo>
                    <a:pt x="952" y="178"/>
                  </a:lnTo>
                  <a:lnTo>
                    <a:pt x="952" y="138"/>
                  </a:lnTo>
                  <a:lnTo>
                    <a:pt x="968" y="138"/>
                  </a:lnTo>
                  <a:lnTo>
                    <a:pt x="931" y="64"/>
                  </a:lnTo>
                  <a:lnTo>
                    <a:pt x="822" y="64"/>
                  </a:lnTo>
                  <a:lnTo>
                    <a:pt x="794" y="0"/>
                  </a:lnTo>
                  <a:lnTo>
                    <a:pt x="731" y="169"/>
                  </a:lnTo>
                  <a:lnTo>
                    <a:pt x="708" y="169"/>
                  </a:lnTo>
                  <a:lnTo>
                    <a:pt x="708" y="105"/>
                  </a:lnTo>
                  <a:lnTo>
                    <a:pt x="674" y="28"/>
                  </a:lnTo>
                  <a:lnTo>
                    <a:pt x="625" y="33"/>
                  </a:lnTo>
                  <a:lnTo>
                    <a:pt x="584" y="114"/>
                  </a:lnTo>
                  <a:lnTo>
                    <a:pt x="584" y="180"/>
                  </a:lnTo>
                  <a:lnTo>
                    <a:pt x="561" y="180"/>
                  </a:lnTo>
                  <a:lnTo>
                    <a:pt x="561" y="150"/>
                  </a:lnTo>
                  <a:lnTo>
                    <a:pt x="570" y="150"/>
                  </a:lnTo>
                  <a:lnTo>
                    <a:pt x="536" y="83"/>
                  </a:lnTo>
                  <a:lnTo>
                    <a:pt x="433" y="83"/>
                  </a:lnTo>
                  <a:lnTo>
                    <a:pt x="411" y="129"/>
                  </a:lnTo>
                  <a:lnTo>
                    <a:pt x="383" y="83"/>
                  </a:lnTo>
                  <a:lnTo>
                    <a:pt x="325" y="83"/>
                  </a:lnTo>
                  <a:lnTo>
                    <a:pt x="311" y="99"/>
                  </a:lnTo>
                  <a:lnTo>
                    <a:pt x="311" y="32"/>
                  </a:lnTo>
                  <a:lnTo>
                    <a:pt x="288" y="32"/>
                  </a:lnTo>
                  <a:lnTo>
                    <a:pt x="288" y="122"/>
                  </a:lnTo>
                  <a:lnTo>
                    <a:pt x="247" y="169"/>
                  </a:lnTo>
                  <a:lnTo>
                    <a:pt x="247" y="135"/>
                  </a:lnTo>
                  <a:lnTo>
                    <a:pt x="226" y="135"/>
                  </a:lnTo>
                  <a:lnTo>
                    <a:pt x="226" y="172"/>
                  </a:lnTo>
                  <a:lnTo>
                    <a:pt x="210" y="172"/>
                  </a:lnTo>
                  <a:lnTo>
                    <a:pt x="210" y="122"/>
                  </a:lnTo>
                  <a:lnTo>
                    <a:pt x="175" y="51"/>
                  </a:lnTo>
                  <a:lnTo>
                    <a:pt x="86" y="51"/>
                  </a:lnTo>
                  <a:lnTo>
                    <a:pt x="71" y="61"/>
                  </a:lnTo>
                  <a:lnTo>
                    <a:pt x="71" y="19"/>
                  </a:lnTo>
                  <a:lnTo>
                    <a:pt x="50" y="19"/>
                  </a:lnTo>
                  <a:lnTo>
                    <a:pt x="50" y="93"/>
                  </a:lnTo>
                  <a:lnTo>
                    <a:pt x="0" y="93"/>
                  </a:lnTo>
                  <a:lnTo>
                    <a:pt x="0" y="443"/>
                  </a:lnTo>
                  <a:lnTo>
                    <a:pt x="1443" y="443"/>
                  </a:lnTo>
                  <a:lnTo>
                    <a:pt x="1443" y="45"/>
                  </a:lnTo>
                  <a:close/>
                </a:path>
              </a:pathLst>
            </a:custGeom>
            <a:solidFill>
              <a:srgbClr val="BFB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01" name="Rectangle 7"/>
            <p:cNvSpPr>
              <a:spLocks noChangeArrowheads="1"/>
            </p:cNvSpPr>
            <p:nvPr/>
          </p:nvSpPr>
          <p:spPr bwMode="auto">
            <a:xfrm>
              <a:off x="3329" y="2918"/>
              <a:ext cx="482" cy="109"/>
            </a:xfrm>
            <a:prstGeom prst="rect">
              <a:avLst/>
            </a:prstGeom>
            <a:solidFill>
              <a:srgbClr val="5BDB75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02" name="Freeform 8"/>
            <p:cNvSpPr>
              <a:spLocks/>
            </p:cNvSpPr>
            <p:nvPr/>
          </p:nvSpPr>
          <p:spPr bwMode="auto">
            <a:xfrm>
              <a:off x="3417" y="2708"/>
              <a:ext cx="129" cy="219"/>
            </a:xfrm>
            <a:custGeom>
              <a:avLst/>
              <a:gdLst>
                <a:gd name="T0" fmla="*/ 0 w 389"/>
                <a:gd name="T1" fmla="*/ 0 h 655"/>
                <a:gd name="T2" fmla="*/ 0 w 389"/>
                <a:gd name="T3" fmla="*/ 0 h 655"/>
                <a:gd name="T4" fmla="*/ 0 w 389"/>
                <a:gd name="T5" fmla="*/ 0 h 655"/>
                <a:gd name="T6" fmla="*/ 0 w 389"/>
                <a:gd name="T7" fmla="*/ 0 h 655"/>
                <a:gd name="T8" fmla="*/ 0 w 389"/>
                <a:gd name="T9" fmla="*/ 0 h 655"/>
                <a:gd name="T10" fmla="*/ 0 w 389"/>
                <a:gd name="T11" fmla="*/ 0 h 655"/>
                <a:gd name="T12" fmla="*/ 0 w 389"/>
                <a:gd name="T13" fmla="*/ 0 h 655"/>
                <a:gd name="T14" fmla="*/ 0 w 389"/>
                <a:gd name="T15" fmla="*/ 0 h 655"/>
                <a:gd name="T16" fmla="*/ 0 w 389"/>
                <a:gd name="T17" fmla="*/ 0 h 655"/>
                <a:gd name="T18" fmla="*/ 0 w 389"/>
                <a:gd name="T19" fmla="*/ 0 h 655"/>
                <a:gd name="T20" fmla="*/ 0 w 389"/>
                <a:gd name="T21" fmla="*/ 0 h 655"/>
                <a:gd name="T22" fmla="*/ 0 w 389"/>
                <a:gd name="T23" fmla="*/ 0 h 655"/>
                <a:gd name="T24" fmla="*/ 0 w 389"/>
                <a:gd name="T25" fmla="*/ 0 h 655"/>
                <a:gd name="T26" fmla="*/ 0 w 389"/>
                <a:gd name="T27" fmla="*/ 0 h 655"/>
                <a:gd name="T28" fmla="*/ 0 w 389"/>
                <a:gd name="T29" fmla="*/ 0 h 655"/>
                <a:gd name="T30" fmla="*/ 0 w 389"/>
                <a:gd name="T31" fmla="*/ 0 h 655"/>
                <a:gd name="T32" fmla="*/ 0 w 389"/>
                <a:gd name="T33" fmla="*/ 0 h 655"/>
                <a:gd name="T34" fmla="*/ 0 w 389"/>
                <a:gd name="T35" fmla="*/ 0 h 655"/>
                <a:gd name="T36" fmla="*/ 0 w 389"/>
                <a:gd name="T37" fmla="*/ 0 h 655"/>
                <a:gd name="T38" fmla="*/ 0 w 389"/>
                <a:gd name="T39" fmla="*/ 0 h 655"/>
                <a:gd name="T40" fmla="*/ 0 w 389"/>
                <a:gd name="T41" fmla="*/ 0 h 655"/>
                <a:gd name="T42" fmla="*/ 0 w 389"/>
                <a:gd name="T43" fmla="*/ 0 h 655"/>
                <a:gd name="T44" fmla="*/ 0 w 389"/>
                <a:gd name="T45" fmla="*/ 0 h 655"/>
                <a:gd name="T46" fmla="*/ 0 w 389"/>
                <a:gd name="T47" fmla="*/ 0 h 655"/>
                <a:gd name="T48" fmla="*/ 0 w 389"/>
                <a:gd name="T49" fmla="*/ 0 h 655"/>
                <a:gd name="T50" fmla="*/ 0 w 389"/>
                <a:gd name="T51" fmla="*/ 0 h 655"/>
                <a:gd name="T52" fmla="*/ 0 w 389"/>
                <a:gd name="T53" fmla="*/ 0 h 655"/>
                <a:gd name="T54" fmla="*/ 0 w 389"/>
                <a:gd name="T55" fmla="*/ 0 h 655"/>
                <a:gd name="T56" fmla="*/ 0 w 389"/>
                <a:gd name="T57" fmla="*/ 0 h 655"/>
                <a:gd name="T58" fmla="*/ 0 w 389"/>
                <a:gd name="T59" fmla="*/ 0 h 655"/>
                <a:gd name="T60" fmla="*/ 0 w 389"/>
                <a:gd name="T61" fmla="*/ 0 h 655"/>
                <a:gd name="T62" fmla="*/ 0 w 389"/>
                <a:gd name="T63" fmla="*/ 0 h 655"/>
                <a:gd name="T64" fmla="*/ 0 w 389"/>
                <a:gd name="T65" fmla="*/ 0 h 655"/>
                <a:gd name="T66" fmla="*/ 0 w 389"/>
                <a:gd name="T67" fmla="*/ 0 h 655"/>
                <a:gd name="T68" fmla="*/ 0 w 389"/>
                <a:gd name="T69" fmla="*/ 0 h 655"/>
                <a:gd name="T70" fmla="*/ 0 w 389"/>
                <a:gd name="T71" fmla="*/ 0 h 655"/>
                <a:gd name="T72" fmla="*/ 0 w 389"/>
                <a:gd name="T73" fmla="*/ 0 h 655"/>
                <a:gd name="T74" fmla="*/ 0 w 389"/>
                <a:gd name="T75" fmla="*/ 0 h 655"/>
                <a:gd name="T76" fmla="*/ 0 w 389"/>
                <a:gd name="T77" fmla="*/ 0 h 655"/>
                <a:gd name="T78" fmla="*/ 0 w 389"/>
                <a:gd name="T79" fmla="*/ 0 h 655"/>
                <a:gd name="T80" fmla="*/ 0 w 389"/>
                <a:gd name="T81" fmla="*/ 0 h 655"/>
                <a:gd name="T82" fmla="*/ 0 w 389"/>
                <a:gd name="T83" fmla="*/ 0 h 655"/>
                <a:gd name="T84" fmla="*/ 0 w 389"/>
                <a:gd name="T85" fmla="*/ 0 h 655"/>
                <a:gd name="T86" fmla="*/ 0 w 389"/>
                <a:gd name="T87" fmla="*/ 0 h 655"/>
                <a:gd name="T88" fmla="*/ 0 w 389"/>
                <a:gd name="T89" fmla="*/ 0 h 655"/>
                <a:gd name="T90" fmla="*/ 0 w 389"/>
                <a:gd name="T91" fmla="*/ 0 h 655"/>
                <a:gd name="T92" fmla="*/ 0 w 389"/>
                <a:gd name="T93" fmla="*/ 0 h 655"/>
                <a:gd name="T94" fmla="*/ 0 w 389"/>
                <a:gd name="T95" fmla="*/ 0 h 655"/>
                <a:gd name="T96" fmla="*/ 0 w 389"/>
                <a:gd name="T97" fmla="*/ 0 h 655"/>
                <a:gd name="T98" fmla="*/ 0 w 389"/>
                <a:gd name="T99" fmla="*/ 0 h 655"/>
                <a:gd name="T100" fmla="*/ 0 w 389"/>
                <a:gd name="T101" fmla="*/ 0 h 655"/>
                <a:gd name="T102" fmla="*/ 0 w 389"/>
                <a:gd name="T103" fmla="*/ 0 h 655"/>
                <a:gd name="T104" fmla="*/ 0 w 389"/>
                <a:gd name="T105" fmla="*/ 0 h 655"/>
                <a:gd name="T106" fmla="*/ 0 w 389"/>
                <a:gd name="T107" fmla="*/ 0 h 655"/>
                <a:gd name="T108" fmla="*/ 0 w 389"/>
                <a:gd name="T109" fmla="*/ 0 h 655"/>
                <a:gd name="T110" fmla="*/ 0 w 389"/>
                <a:gd name="T111" fmla="*/ 0 h 655"/>
                <a:gd name="T112" fmla="*/ 0 w 389"/>
                <a:gd name="T113" fmla="*/ 0 h 655"/>
                <a:gd name="T114" fmla="*/ 0 w 389"/>
                <a:gd name="T115" fmla="*/ 0 h 655"/>
                <a:gd name="T116" fmla="*/ 0 w 389"/>
                <a:gd name="T117" fmla="*/ 0 h 655"/>
                <a:gd name="T118" fmla="*/ 0 w 389"/>
                <a:gd name="T119" fmla="*/ 0 h 655"/>
                <a:gd name="T120" fmla="*/ 0 w 389"/>
                <a:gd name="T121" fmla="*/ 0 h 655"/>
                <a:gd name="T122" fmla="*/ 0 w 389"/>
                <a:gd name="T123" fmla="*/ 0 h 655"/>
                <a:gd name="T124" fmla="*/ 0 w 389"/>
                <a:gd name="T125" fmla="*/ 0 h 65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89"/>
                <a:gd name="T190" fmla="*/ 0 h 655"/>
                <a:gd name="T191" fmla="*/ 389 w 389"/>
                <a:gd name="T192" fmla="*/ 655 h 655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89" h="655">
                  <a:moveTo>
                    <a:pt x="389" y="280"/>
                  </a:moveTo>
                  <a:lnTo>
                    <a:pt x="368" y="286"/>
                  </a:lnTo>
                  <a:lnTo>
                    <a:pt x="342" y="293"/>
                  </a:lnTo>
                  <a:lnTo>
                    <a:pt x="315" y="308"/>
                  </a:lnTo>
                  <a:lnTo>
                    <a:pt x="286" y="335"/>
                  </a:lnTo>
                  <a:lnTo>
                    <a:pt x="260" y="379"/>
                  </a:lnTo>
                  <a:lnTo>
                    <a:pt x="239" y="443"/>
                  </a:lnTo>
                  <a:lnTo>
                    <a:pt x="225" y="533"/>
                  </a:lnTo>
                  <a:lnTo>
                    <a:pt x="219" y="655"/>
                  </a:lnTo>
                  <a:lnTo>
                    <a:pt x="196" y="655"/>
                  </a:lnTo>
                  <a:lnTo>
                    <a:pt x="196" y="630"/>
                  </a:lnTo>
                  <a:lnTo>
                    <a:pt x="196" y="604"/>
                  </a:lnTo>
                  <a:lnTo>
                    <a:pt x="196" y="576"/>
                  </a:lnTo>
                  <a:lnTo>
                    <a:pt x="195" y="548"/>
                  </a:lnTo>
                  <a:lnTo>
                    <a:pt x="194" y="517"/>
                  </a:lnTo>
                  <a:lnTo>
                    <a:pt x="190" y="489"/>
                  </a:lnTo>
                  <a:lnTo>
                    <a:pt x="185" y="458"/>
                  </a:lnTo>
                  <a:lnTo>
                    <a:pt x="178" y="430"/>
                  </a:lnTo>
                  <a:lnTo>
                    <a:pt x="169" y="401"/>
                  </a:lnTo>
                  <a:lnTo>
                    <a:pt x="156" y="373"/>
                  </a:lnTo>
                  <a:lnTo>
                    <a:pt x="140" y="347"/>
                  </a:lnTo>
                  <a:lnTo>
                    <a:pt x="121" y="322"/>
                  </a:lnTo>
                  <a:lnTo>
                    <a:pt x="97" y="299"/>
                  </a:lnTo>
                  <a:lnTo>
                    <a:pt x="69" y="278"/>
                  </a:lnTo>
                  <a:lnTo>
                    <a:pt x="37" y="259"/>
                  </a:lnTo>
                  <a:lnTo>
                    <a:pt x="0" y="244"/>
                  </a:lnTo>
                  <a:lnTo>
                    <a:pt x="7" y="245"/>
                  </a:lnTo>
                  <a:lnTo>
                    <a:pt x="15" y="248"/>
                  </a:lnTo>
                  <a:lnTo>
                    <a:pt x="24" y="250"/>
                  </a:lnTo>
                  <a:lnTo>
                    <a:pt x="34" y="254"/>
                  </a:lnTo>
                  <a:lnTo>
                    <a:pt x="45" y="259"/>
                  </a:lnTo>
                  <a:lnTo>
                    <a:pt x="58" y="265"/>
                  </a:lnTo>
                  <a:lnTo>
                    <a:pt x="71" y="271"/>
                  </a:lnTo>
                  <a:lnTo>
                    <a:pt x="83" y="280"/>
                  </a:lnTo>
                  <a:lnTo>
                    <a:pt x="97" y="289"/>
                  </a:lnTo>
                  <a:lnTo>
                    <a:pt x="111" y="301"/>
                  </a:lnTo>
                  <a:lnTo>
                    <a:pt x="123" y="314"/>
                  </a:lnTo>
                  <a:lnTo>
                    <a:pt x="137" y="330"/>
                  </a:lnTo>
                  <a:lnTo>
                    <a:pt x="149" y="347"/>
                  </a:lnTo>
                  <a:lnTo>
                    <a:pt x="161" y="368"/>
                  </a:lnTo>
                  <a:lnTo>
                    <a:pt x="172" y="390"/>
                  </a:lnTo>
                  <a:lnTo>
                    <a:pt x="182" y="415"/>
                  </a:lnTo>
                  <a:lnTo>
                    <a:pt x="180" y="394"/>
                  </a:lnTo>
                  <a:lnTo>
                    <a:pt x="176" y="363"/>
                  </a:lnTo>
                  <a:lnTo>
                    <a:pt x="170" y="324"/>
                  </a:lnTo>
                  <a:lnTo>
                    <a:pt x="161" y="276"/>
                  </a:lnTo>
                  <a:lnTo>
                    <a:pt x="146" y="227"/>
                  </a:lnTo>
                  <a:lnTo>
                    <a:pt x="125" y="173"/>
                  </a:lnTo>
                  <a:lnTo>
                    <a:pt x="98" y="118"/>
                  </a:lnTo>
                  <a:lnTo>
                    <a:pt x="61" y="64"/>
                  </a:lnTo>
                  <a:lnTo>
                    <a:pt x="76" y="80"/>
                  </a:lnTo>
                  <a:lnTo>
                    <a:pt x="90" y="97"/>
                  </a:lnTo>
                  <a:lnTo>
                    <a:pt x="100" y="113"/>
                  </a:lnTo>
                  <a:lnTo>
                    <a:pt x="111" y="130"/>
                  </a:lnTo>
                  <a:lnTo>
                    <a:pt x="119" y="145"/>
                  </a:lnTo>
                  <a:lnTo>
                    <a:pt x="125" y="160"/>
                  </a:lnTo>
                  <a:lnTo>
                    <a:pt x="131" y="173"/>
                  </a:lnTo>
                  <a:lnTo>
                    <a:pt x="137" y="185"/>
                  </a:lnTo>
                  <a:lnTo>
                    <a:pt x="136" y="153"/>
                  </a:lnTo>
                  <a:lnTo>
                    <a:pt x="129" y="109"/>
                  </a:lnTo>
                  <a:lnTo>
                    <a:pt x="120" y="61"/>
                  </a:lnTo>
                  <a:lnTo>
                    <a:pt x="106" y="29"/>
                  </a:lnTo>
                  <a:lnTo>
                    <a:pt x="113" y="39"/>
                  </a:lnTo>
                  <a:lnTo>
                    <a:pt x="120" y="55"/>
                  </a:lnTo>
                  <a:lnTo>
                    <a:pt x="127" y="73"/>
                  </a:lnTo>
                  <a:lnTo>
                    <a:pt x="132" y="94"/>
                  </a:lnTo>
                  <a:lnTo>
                    <a:pt x="137" y="118"/>
                  </a:lnTo>
                  <a:lnTo>
                    <a:pt x="140" y="141"/>
                  </a:lnTo>
                  <a:lnTo>
                    <a:pt x="142" y="168"/>
                  </a:lnTo>
                  <a:lnTo>
                    <a:pt x="144" y="194"/>
                  </a:lnTo>
                  <a:lnTo>
                    <a:pt x="149" y="208"/>
                  </a:lnTo>
                  <a:lnTo>
                    <a:pt x="157" y="233"/>
                  </a:lnTo>
                  <a:lnTo>
                    <a:pt x="168" y="265"/>
                  </a:lnTo>
                  <a:lnTo>
                    <a:pt x="178" y="304"/>
                  </a:lnTo>
                  <a:lnTo>
                    <a:pt x="188" y="346"/>
                  </a:lnTo>
                  <a:lnTo>
                    <a:pt x="197" y="392"/>
                  </a:lnTo>
                  <a:lnTo>
                    <a:pt x="204" y="436"/>
                  </a:lnTo>
                  <a:lnTo>
                    <a:pt x="208" y="481"/>
                  </a:lnTo>
                  <a:lnTo>
                    <a:pt x="213" y="457"/>
                  </a:lnTo>
                  <a:lnTo>
                    <a:pt x="219" y="430"/>
                  </a:lnTo>
                  <a:lnTo>
                    <a:pt x="225" y="397"/>
                  </a:lnTo>
                  <a:lnTo>
                    <a:pt x="229" y="363"/>
                  </a:lnTo>
                  <a:lnTo>
                    <a:pt x="233" y="325"/>
                  </a:lnTo>
                  <a:lnTo>
                    <a:pt x="234" y="286"/>
                  </a:lnTo>
                  <a:lnTo>
                    <a:pt x="232" y="244"/>
                  </a:lnTo>
                  <a:lnTo>
                    <a:pt x="227" y="200"/>
                  </a:lnTo>
                  <a:lnTo>
                    <a:pt x="220" y="160"/>
                  </a:lnTo>
                  <a:lnTo>
                    <a:pt x="212" y="124"/>
                  </a:lnTo>
                  <a:lnTo>
                    <a:pt x="205" y="93"/>
                  </a:lnTo>
                  <a:lnTo>
                    <a:pt x="198" y="67"/>
                  </a:lnTo>
                  <a:lnTo>
                    <a:pt x="192" y="44"/>
                  </a:lnTo>
                  <a:lnTo>
                    <a:pt x="185" y="26"/>
                  </a:lnTo>
                  <a:lnTo>
                    <a:pt x="179" y="10"/>
                  </a:lnTo>
                  <a:lnTo>
                    <a:pt x="174" y="0"/>
                  </a:lnTo>
                  <a:lnTo>
                    <a:pt x="180" y="10"/>
                  </a:lnTo>
                  <a:lnTo>
                    <a:pt x="188" y="29"/>
                  </a:lnTo>
                  <a:lnTo>
                    <a:pt x="197" y="54"/>
                  </a:lnTo>
                  <a:lnTo>
                    <a:pt x="206" y="82"/>
                  </a:lnTo>
                  <a:lnTo>
                    <a:pt x="216" y="115"/>
                  </a:lnTo>
                  <a:lnTo>
                    <a:pt x="225" y="148"/>
                  </a:lnTo>
                  <a:lnTo>
                    <a:pt x="230" y="182"/>
                  </a:lnTo>
                  <a:lnTo>
                    <a:pt x="234" y="213"/>
                  </a:lnTo>
                  <a:lnTo>
                    <a:pt x="239" y="195"/>
                  </a:lnTo>
                  <a:lnTo>
                    <a:pt x="250" y="174"/>
                  </a:lnTo>
                  <a:lnTo>
                    <a:pt x="261" y="152"/>
                  </a:lnTo>
                  <a:lnTo>
                    <a:pt x="273" y="130"/>
                  </a:lnTo>
                  <a:lnTo>
                    <a:pt x="284" y="107"/>
                  </a:lnTo>
                  <a:lnTo>
                    <a:pt x="293" y="86"/>
                  </a:lnTo>
                  <a:lnTo>
                    <a:pt x="300" y="65"/>
                  </a:lnTo>
                  <a:lnTo>
                    <a:pt x="302" y="47"/>
                  </a:lnTo>
                  <a:lnTo>
                    <a:pt x="302" y="64"/>
                  </a:lnTo>
                  <a:lnTo>
                    <a:pt x="297" y="86"/>
                  </a:lnTo>
                  <a:lnTo>
                    <a:pt x="286" y="113"/>
                  </a:lnTo>
                  <a:lnTo>
                    <a:pt x="275" y="140"/>
                  </a:lnTo>
                  <a:lnTo>
                    <a:pt x="261" y="168"/>
                  </a:lnTo>
                  <a:lnTo>
                    <a:pt x="250" y="194"/>
                  </a:lnTo>
                  <a:lnTo>
                    <a:pt x="242" y="215"/>
                  </a:lnTo>
                  <a:lnTo>
                    <a:pt x="237" y="229"/>
                  </a:lnTo>
                  <a:lnTo>
                    <a:pt x="239" y="249"/>
                  </a:lnTo>
                  <a:lnTo>
                    <a:pt x="242" y="268"/>
                  </a:lnTo>
                  <a:lnTo>
                    <a:pt x="244" y="288"/>
                  </a:lnTo>
                  <a:lnTo>
                    <a:pt x="244" y="305"/>
                  </a:lnTo>
                  <a:lnTo>
                    <a:pt x="258" y="289"/>
                  </a:lnTo>
                  <a:lnTo>
                    <a:pt x="273" y="270"/>
                  </a:lnTo>
                  <a:lnTo>
                    <a:pt x="287" y="246"/>
                  </a:lnTo>
                  <a:lnTo>
                    <a:pt x="301" y="220"/>
                  </a:lnTo>
                  <a:lnTo>
                    <a:pt x="313" y="191"/>
                  </a:lnTo>
                  <a:lnTo>
                    <a:pt x="321" y="157"/>
                  </a:lnTo>
                  <a:lnTo>
                    <a:pt x="324" y="120"/>
                  </a:lnTo>
                  <a:lnTo>
                    <a:pt x="322" y="80"/>
                  </a:lnTo>
                  <a:lnTo>
                    <a:pt x="325" y="99"/>
                  </a:lnTo>
                  <a:lnTo>
                    <a:pt x="326" y="127"/>
                  </a:lnTo>
                  <a:lnTo>
                    <a:pt x="325" y="157"/>
                  </a:lnTo>
                  <a:lnTo>
                    <a:pt x="321" y="186"/>
                  </a:lnTo>
                  <a:lnTo>
                    <a:pt x="329" y="178"/>
                  </a:lnTo>
                  <a:lnTo>
                    <a:pt x="337" y="166"/>
                  </a:lnTo>
                  <a:lnTo>
                    <a:pt x="343" y="152"/>
                  </a:lnTo>
                  <a:lnTo>
                    <a:pt x="350" y="136"/>
                  </a:lnTo>
                  <a:lnTo>
                    <a:pt x="356" y="122"/>
                  </a:lnTo>
                  <a:lnTo>
                    <a:pt x="360" y="107"/>
                  </a:lnTo>
                  <a:lnTo>
                    <a:pt x="364" y="95"/>
                  </a:lnTo>
                  <a:lnTo>
                    <a:pt x="365" y="86"/>
                  </a:lnTo>
                  <a:lnTo>
                    <a:pt x="365" y="97"/>
                  </a:lnTo>
                  <a:lnTo>
                    <a:pt x="363" y="110"/>
                  </a:lnTo>
                  <a:lnTo>
                    <a:pt x="359" y="126"/>
                  </a:lnTo>
                  <a:lnTo>
                    <a:pt x="355" y="141"/>
                  </a:lnTo>
                  <a:lnTo>
                    <a:pt x="348" y="158"/>
                  </a:lnTo>
                  <a:lnTo>
                    <a:pt x="339" y="174"/>
                  </a:lnTo>
                  <a:lnTo>
                    <a:pt x="329" y="187"/>
                  </a:lnTo>
                  <a:lnTo>
                    <a:pt x="317" y="199"/>
                  </a:lnTo>
                  <a:lnTo>
                    <a:pt x="313" y="211"/>
                  </a:lnTo>
                  <a:lnTo>
                    <a:pt x="308" y="223"/>
                  </a:lnTo>
                  <a:lnTo>
                    <a:pt x="303" y="234"/>
                  </a:lnTo>
                  <a:lnTo>
                    <a:pt x="298" y="246"/>
                  </a:lnTo>
                  <a:lnTo>
                    <a:pt x="292" y="257"/>
                  </a:lnTo>
                  <a:lnTo>
                    <a:pt x="286" y="266"/>
                  </a:lnTo>
                  <a:lnTo>
                    <a:pt x="282" y="275"/>
                  </a:lnTo>
                  <a:lnTo>
                    <a:pt x="276" y="282"/>
                  </a:lnTo>
                  <a:lnTo>
                    <a:pt x="270" y="287"/>
                  </a:lnTo>
                  <a:lnTo>
                    <a:pt x="265" y="293"/>
                  </a:lnTo>
                  <a:lnTo>
                    <a:pt x="259" y="300"/>
                  </a:lnTo>
                  <a:lnTo>
                    <a:pt x="254" y="310"/>
                  </a:lnTo>
                  <a:lnTo>
                    <a:pt x="249" y="324"/>
                  </a:lnTo>
                  <a:lnTo>
                    <a:pt x="244" y="342"/>
                  </a:lnTo>
                  <a:lnTo>
                    <a:pt x="239" y="365"/>
                  </a:lnTo>
                  <a:lnTo>
                    <a:pt x="236" y="397"/>
                  </a:lnTo>
                  <a:lnTo>
                    <a:pt x="241" y="385"/>
                  </a:lnTo>
                  <a:lnTo>
                    <a:pt x="247" y="372"/>
                  </a:lnTo>
                  <a:lnTo>
                    <a:pt x="255" y="359"/>
                  </a:lnTo>
                  <a:lnTo>
                    <a:pt x="263" y="346"/>
                  </a:lnTo>
                  <a:lnTo>
                    <a:pt x="270" y="334"/>
                  </a:lnTo>
                  <a:lnTo>
                    <a:pt x="278" y="325"/>
                  </a:lnTo>
                  <a:lnTo>
                    <a:pt x="285" y="317"/>
                  </a:lnTo>
                  <a:lnTo>
                    <a:pt x="290" y="312"/>
                  </a:lnTo>
                  <a:lnTo>
                    <a:pt x="297" y="299"/>
                  </a:lnTo>
                  <a:lnTo>
                    <a:pt x="303" y="280"/>
                  </a:lnTo>
                  <a:lnTo>
                    <a:pt x="309" y="263"/>
                  </a:lnTo>
                  <a:lnTo>
                    <a:pt x="311" y="257"/>
                  </a:lnTo>
                  <a:lnTo>
                    <a:pt x="309" y="270"/>
                  </a:lnTo>
                  <a:lnTo>
                    <a:pt x="306" y="286"/>
                  </a:lnTo>
                  <a:lnTo>
                    <a:pt x="302" y="300"/>
                  </a:lnTo>
                  <a:lnTo>
                    <a:pt x="300" y="305"/>
                  </a:lnTo>
                  <a:lnTo>
                    <a:pt x="310" y="299"/>
                  </a:lnTo>
                  <a:lnTo>
                    <a:pt x="322" y="293"/>
                  </a:lnTo>
                  <a:lnTo>
                    <a:pt x="334" y="289"/>
                  </a:lnTo>
                  <a:lnTo>
                    <a:pt x="347" y="286"/>
                  </a:lnTo>
                  <a:lnTo>
                    <a:pt x="358" y="283"/>
                  </a:lnTo>
                  <a:lnTo>
                    <a:pt x="370" y="280"/>
                  </a:lnTo>
                  <a:lnTo>
                    <a:pt x="380" y="280"/>
                  </a:lnTo>
                  <a:lnTo>
                    <a:pt x="389" y="280"/>
                  </a:lnTo>
                  <a:close/>
                </a:path>
              </a:pathLst>
            </a:custGeom>
            <a:solidFill>
              <a:srgbClr val="2D5E5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03" name="Freeform 9"/>
            <p:cNvSpPr>
              <a:spLocks/>
            </p:cNvSpPr>
            <p:nvPr/>
          </p:nvSpPr>
          <p:spPr bwMode="auto">
            <a:xfrm>
              <a:off x="3395" y="2678"/>
              <a:ext cx="174" cy="147"/>
            </a:xfrm>
            <a:custGeom>
              <a:avLst/>
              <a:gdLst>
                <a:gd name="T0" fmla="*/ 0 w 522"/>
                <a:gd name="T1" fmla="*/ 0 h 441"/>
                <a:gd name="T2" fmla="*/ 0 w 522"/>
                <a:gd name="T3" fmla="*/ 0 h 441"/>
                <a:gd name="T4" fmla="*/ 0 w 522"/>
                <a:gd name="T5" fmla="*/ 0 h 441"/>
                <a:gd name="T6" fmla="*/ 0 w 522"/>
                <a:gd name="T7" fmla="*/ 0 h 441"/>
                <a:gd name="T8" fmla="*/ 0 w 522"/>
                <a:gd name="T9" fmla="*/ 0 h 441"/>
                <a:gd name="T10" fmla="*/ 0 w 522"/>
                <a:gd name="T11" fmla="*/ 0 h 441"/>
                <a:gd name="T12" fmla="*/ 0 w 522"/>
                <a:gd name="T13" fmla="*/ 0 h 441"/>
                <a:gd name="T14" fmla="*/ 0 w 522"/>
                <a:gd name="T15" fmla="*/ 0 h 441"/>
                <a:gd name="T16" fmla="*/ 0 w 522"/>
                <a:gd name="T17" fmla="*/ 0 h 441"/>
                <a:gd name="T18" fmla="*/ 0 w 522"/>
                <a:gd name="T19" fmla="*/ 0 h 441"/>
                <a:gd name="T20" fmla="*/ 0 w 522"/>
                <a:gd name="T21" fmla="*/ 0 h 441"/>
                <a:gd name="T22" fmla="*/ 0 w 522"/>
                <a:gd name="T23" fmla="*/ 0 h 441"/>
                <a:gd name="T24" fmla="*/ 0 w 522"/>
                <a:gd name="T25" fmla="*/ 0 h 441"/>
                <a:gd name="T26" fmla="*/ 0 w 522"/>
                <a:gd name="T27" fmla="*/ 0 h 441"/>
                <a:gd name="T28" fmla="*/ 0 w 522"/>
                <a:gd name="T29" fmla="*/ 0 h 441"/>
                <a:gd name="T30" fmla="*/ 0 w 522"/>
                <a:gd name="T31" fmla="*/ 0 h 441"/>
                <a:gd name="T32" fmla="*/ 0 w 522"/>
                <a:gd name="T33" fmla="*/ 0 h 441"/>
                <a:gd name="T34" fmla="*/ 0 w 522"/>
                <a:gd name="T35" fmla="*/ 0 h 441"/>
                <a:gd name="T36" fmla="*/ 0 w 522"/>
                <a:gd name="T37" fmla="*/ 0 h 441"/>
                <a:gd name="T38" fmla="*/ 0 w 522"/>
                <a:gd name="T39" fmla="*/ 0 h 441"/>
                <a:gd name="T40" fmla="*/ 0 w 522"/>
                <a:gd name="T41" fmla="*/ 0 h 441"/>
                <a:gd name="T42" fmla="*/ 0 w 522"/>
                <a:gd name="T43" fmla="*/ 0 h 441"/>
                <a:gd name="T44" fmla="*/ 0 w 522"/>
                <a:gd name="T45" fmla="*/ 0 h 441"/>
                <a:gd name="T46" fmla="*/ 0 w 522"/>
                <a:gd name="T47" fmla="*/ 0 h 441"/>
                <a:gd name="T48" fmla="*/ 0 w 522"/>
                <a:gd name="T49" fmla="*/ 0 h 441"/>
                <a:gd name="T50" fmla="*/ 0 w 522"/>
                <a:gd name="T51" fmla="*/ 0 h 441"/>
                <a:gd name="T52" fmla="*/ 0 w 522"/>
                <a:gd name="T53" fmla="*/ 0 h 441"/>
                <a:gd name="T54" fmla="*/ 0 w 522"/>
                <a:gd name="T55" fmla="*/ 0 h 441"/>
                <a:gd name="T56" fmla="*/ 0 w 522"/>
                <a:gd name="T57" fmla="*/ 0 h 441"/>
                <a:gd name="T58" fmla="*/ 0 w 522"/>
                <a:gd name="T59" fmla="*/ 0 h 441"/>
                <a:gd name="T60" fmla="*/ 0 w 522"/>
                <a:gd name="T61" fmla="*/ 0 h 441"/>
                <a:gd name="T62" fmla="*/ 0 w 522"/>
                <a:gd name="T63" fmla="*/ 0 h 441"/>
                <a:gd name="T64" fmla="*/ 0 w 522"/>
                <a:gd name="T65" fmla="*/ 0 h 441"/>
                <a:gd name="T66" fmla="*/ 0 w 522"/>
                <a:gd name="T67" fmla="*/ 0 h 441"/>
                <a:gd name="T68" fmla="*/ 0 w 522"/>
                <a:gd name="T69" fmla="*/ 0 h 441"/>
                <a:gd name="T70" fmla="*/ 0 w 522"/>
                <a:gd name="T71" fmla="*/ 0 h 441"/>
                <a:gd name="T72" fmla="*/ 0 w 522"/>
                <a:gd name="T73" fmla="*/ 0 h 441"/>
                <a:gd name="T74" fmla="*/ 0 w 522"/>
                <a:gd name="T75" fmla="*/ 0 h 441"/>
                <a:gd name="T76" fmla="*/ 0 w 522"/>
                <a:gd name="T77" fmla="*/ 0 h 441"/>
                <a:gd name="T78" fmla="*/ 0 w 522"/>
                <a:gd name="T79" fmla="*/ 0 h 441"/>
                <a:gd name="T80" fmla="*/ 0 w 522"/>
                <a:gd name="T81" fmla="*/ 0 h 441"/>
                <a:gd name="T82" fmla="*/ 0 w 522"/>
                <a:gd name="T83" fmla="*/ 0 h 441"/>
                <a:gd name="T84" fmla="*/ 0 w 522"/>
                <a:gd name="T85" fmla="*/ 0 h 441"/>
                <a:gd name="T86" fmla="*/ 0 w 522"/>
                <a:gd name="T87" fmla="*/ 0 h 441"/>
                <a:gd name="T88" fmla="*/ 0 w 522"/>
                <a:gd name="T89" fmla="*/ 0 h 441"/>
                <a:gd name="T90" fmla="*/ 0 w 522"/>
                <a:gd name="T91" fmla="*/ 0 h 441"/>
                <a:gd name="T92" fmla="*/ 0 w 522"/>
                <a:gd name="T93" fmla="*/ 0 h 441"/>
                <a:gd name="T94" fmla="*/ 0 w 522"/>
                <a:gd name="T95" fmla="*/ 0 h 44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22"/>
                <a:gd name="T145" fmla="*/ 0 h 441"/>
                <a:gd name="T146" fmla="*/ 522 w 522"/>
                <a:gd name="T147" fmla="*/ 441 h 441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22" h="441">
                  <a:moveTo>
                    <a:pt x="325" y="74"/>
                  </a:moveTo>
                  <a:lnTo>
                    <a:pt x="329" y="55"/>
                  </a:lnTo>
                  <a:lnTo>
                    <a:pt x="327" y="38"/>
                  </a:lnTo>
                  <a:lnTo>
                    <a:pt x="320" y="24"/>
                  </a:lnTo>
                  <a:lnTo>
                    <a:pt x="308" y="12"/>
                  </a:lnTo>
                  <a:lnTo>
                    <a:pt x="292" y="4"/>
                  </a:lnTo>
                  <a:lnTo>
                    <a:pt x="275" y="0"/>
                  </a:lnTo>
                  <a:lnTo>
                    <a:pt x="256" y="3"/>
                  </a:lnTo>
                  <a:lnTo>
                    <a:pt x="238" y="11"/>
                  </a:lnTo>
                  <a:lnTo>
                    <a:pt x="222" y="24"/>
                  </a:lnTo>
                  <a:lnTo>
                    <a:pt x="208" y="38"/>
                  </a:lnTo>
                  <a:lnTo>
                    <a:pt x="198" y="54"/>
                  </a:lnTo>
                  <a:lnTo>
                    <a:pt x="191" y="71"/>
                  </a:lnTo>
                  <a:lnTo>
                    <a:pt x="187" y="88"/>
                  </a:lnTo>
                  <a:lnTo>
                    <a:pt x="187" y="105"/>
                  </a:lnTo>
                  <a:lnTo>
                    <a:pt x="191" y="122"/>
                  </a:lnTo>
                  <a:lnTo>
                    <a:pt x="199" y="139"/>
                  </a:lnTo>
                  <a:lnTo>
                    <a:pt x="189" y="141"/>
                  </a:lnTo>
                  <a:lnTo>
                    <a:pt x="181" y="145"/>
                  </a:lnTo>
                  <a:lnTo>
                    <a:pt x="175" y="151"/>
                  </a:lnTo>
                  <a:lnTo>
                    <a:pt x="172" y="162"/>
                  </a:lnTo>
                  <a:lnTo>
                    <a:pt x="170" y="151"/>
                  </a:lnTo>
                  <a:lnTo>
                    <a:pt x="169" y="142"/>
                  </a:lnTo>
                  <a:lnTo>
                    <a:pt x="166" y="135"/>
                  </a:lnTo>
                  <a:lnTo>
                    <a:pt x="162" y="130"/>
                  </a:lnTo>
                  <a:lnTo>
                    <a:pt x="173" y="125"/>
                  </a:lnTo>
                  <a:lnTo>
                    <a:pt x="179" y="110"/>
                  </a:lnTo>
                  <a:lnTo>
                    <a:pt x="179" y="93"/>
                  </a:lnTo>
                  <a:lnTo>
                    <a:pt x="173" y="76"/>
                  </a:lnTo>
                  <a:lnTo>
                    <a:pt x="163" y="62"/>
                  </a:lnTo>
                  <a:lnTo>
                    <a:pt x="147" y="54"/>
                  </a:lnTo>
                  <a:lnTo>
                    <a:pt x="126" y="57"/>
                  </a:lnTo>
                  <a:lnTo>
                    <a:pt x="101" y="74"/>
                  </a:lnTo>
                  <a:lnTo>
                    <a:pt x="80" y="97"/>
                  </a:lnTo>
                  <a:lnTo>
                    <a:pt x="67" y="118"/>
                  </a:lnTo>
                  <a:lnTo>
                    <a:pt x="62" y="138"/>
                  </a:lnTo>
                  <a:lnTo>
                    <a:pt x="65" y="154"/>
                  </a:lnTo>
                  <a:lnTo>
                    <a:pt x="72" y="167"/>
                  </a:lnTo>
                  <a:lnTo>
                    <a:pt x="82" y="176"/>
                  </a:lnTo>
                  <a:lnTo>
                    <a:pt x="94" y="181"/>
                  </a:lnTo>
                  <a:lnTo>
                    <a:pt x="107" y="184"/>
                  </a:lnTo>
                  <a:lnTo>
                    <a:pt x="101" y="194"/>
                  </a:lnTo>
                  <a:lnTo>
                    <a:pt x="97" y="207"/>
                  </a:lnTo>
                  <a:lnTo>
                    <a:pt x="94" y="222"/>
                  </a:lnTo>
                  <a:lnTo>
                    <a:pt x="93" y="236"/>
                  </a:lnTo>
                  <a:lnTo>
                    <a:pt x="85" y="201"/>
                  </a:lnTo>
                  <a:lnTo>
                    <a:pt x="74" y="179"/>
                  </a:lnTo>
                  <a:lnTo>
                    <a:pt x="59" y="168"/>
                  </a:lnTo>
                  <a:lnTo>
                    <a:pt x="45" y="169"/>
                  </a:lnTo>
                  <a:lnTo>
                    <a:pt x="34" y="179"/>
                  </a:lnTo>
                  <a:lnTo>
                    <a:pt x="26" y="197"/>
                  </a:lnTo>
                  <a:lnTo>
                    <a:pt x="24" y="221"/>
                  </a:lnTo>
                  <a:lnTo>
                    <a:pt x="30" y="249"/>
                  </a:lnTo>
                  <a:lnTo>
                    <a:pt x="22" y="242"/>
                  </a:lnTo>
                  <a:lnTo>
                    <a:pt x="13" y="242"/>
                  </a:lnTo>
                  <a:lnTo>
                    <a:pt x="5" y="247"/>
                  </a:lnTo>
                  <a:lnTo>
                    <a:pt x="0" y="259"/>
                  </a:lnTo>
                  <a:lnTo>
                    <a:pt x="0" y="276"/>
                  </a:lnTo>
                  <a:lnTo>
                    <a:pt x="6" y="295"/>
                  </a:lnTo>
                  <a:lnTo>
                    <a:pt x="22" y="319"/>
                  </a:lnTo>
                  <a:lnTo>
                    <a:pt x="50" y="344"/>
                  </a:lnTo>
                  <a:lnTo>
                    <a:pt x="43" y="348"/>
                  </a:lnTo>
                  <a:lnTo>
                    <a:pt x="38" y="359"/>
                  </a:lnTo>
                  <a:lnTo>
                    <a:pt x="37" y="377"/>
                  </a:lnTo>
                  <a:lnTo>
                    <a:pt x="43" y="395"/>
                  </a:lnTo>
                  <a:lnTo>
                    <a:pt x="58" y="412"/>
                  </a:lnTo>
                  <a:lnTo>
                    <a:pt x="82" y="426"/>
                  </a:lnTo>
                  <a:lnTo>
                    <a:pt x="119" y="434"/>
                  </a:lnTo>
                  <a:lnTo>
                    <a:pt x="172" y="434"/>
                  </a:lnTo>
                  <a:lnTo>
                    <a:pt x="195" y="430"/>
                  </a:lnTo>
                  <a:lnTo>
                    <a:pt x="212" y="426"/>
                  </a:lnTo>
                  <a:lnTo>
                    <a:pt x="224" y="420"/>
                  </a:lnTo>
                  <a:lnTo>
                    <a:pt x="232" y="412"/>
                  </a:lnTo>
                  <a:lnTo>
                    <a:pt x="236" y="404"/>
                  </a:lnTo>
                  <a:lnTo>
                    <a:pt x="237" y="395"/>
                  </a:lnTo>
                  <a:lnTo>
                    <a:pt x="236" y="386"/>
                  </a:lnTo>
                  <a:lnTo>
                    <a:pt x="232" y="375"/>
                  </a:lnTo>
                  <a:lnTo>
                    <a:pt x="242" y="377"/>
                  </a:lnTo>
                  <a:lnTo>
                    <a:pt x="252" y="377"/>
                  </a:lnTo>
                  <a:lnTo>
                    <a:pt x="262" y="375"/>
                  </a:lnTo>
                  <a:lnTo>
                    <a:pt x="272" y="373"/>
                  </a:lnTo>
                  <a:lnTo>
                    <a:pt x="284" y="367"/>
                  </a:lnTo>
                  <a:lnTo>
                    <a:pt x="293" y="359"/>
                  </a:lnTo>
                  <a:lnTo>
                    <a:pt x="302" y="350"/>
                  </a:lnTo>
                  <a:lnTo>
                    <a:pt x="309" y="337"/>
                  </a:lnTo>
                  <a:lnTo>
                    <a:pt x="305" y="353"/>
                  </a:lnTo>
                  <a:lnTo>
                    <a:pt x="307" y="365"/>
                  </a:lnTo>
                  <a:lnTo>
                    <a:pt x="313" y="374"/>
                  </a:lnTo>
                  <a:lnTo>
                    <a:pt x="325" y="380"/>
                  </a:lnTo>
                  <a:lnTo>
                    <a:pt x="318" y="391"/>
                  </a:lnTo>
                  <a:lnTo>
                    <a:pt x="315" y="400"/>
                  </a:lnTo>
                  <a:lnTo>
                    <a:pt x="316" y="411"/>
                  </a:lnTo>
                  <a:lnTo>
                    <a:pt x="320" y="420"/>
                  </a:lnTo>
                  <a:lnTo>
                    <a:pt x="328" y="428"/>
                  </a:lnTo>
                  <a:lnTo>
                    <a:pt x="339" y="434"/>
                  </a:lnTo>
                  <a:lnTo>
                    <a:pt x="350" y="438"/>
                  </a:lnTo>
                  <a:lnTo>
                    <a:pt x="364" y="441"/>
                  </a:lnTo>
                  <a:lnTo>
                    <a:pt x="384" y="441"/>
                  </a:lnTo>
                  <a:lnTo>
                    <a:pt x="405" y="437"/>
                  </a:lnTo>
                  <a:lnTo>
                    <a:pt x="424" y="429"/>
                  </a:lnTo>
                  <a:lnTo>
                    <a:pt x="442" y="420"/>
                  </a:lnTo>
                  <a:lnTo>
                    <a:pt x="460" y="409"/>
                  </a:lnTo>
                  <a:lnTo>
                    <a:pt x="476" y="396"/>
                  </a:lnTo>
                  <a:lnTo>
                    <a:pt x="489" y="382"/>
                  </a:lnTo>
                  <a:lnTo>
                    <a:pt x="501" y="366"/>
                  </a:lnTo>
                  <a:lnTo>
                    <a:pt x="510" y="352"/>
                  </a:lnTo>
                  <a:lnTo>
                    <a:pt x="517" y="336"/>
                  </a:lnTo>
                  <a:lnTo>
                    <a:pt x="521" y="321"/>
                  </a:lnTo>
                  <a:lnTo>
                    <a:pt x="522" y="308"/>
                  </a:lnTo>
                  <a:lnTo>
                    <a:pt x="520" y="295"/>
                  </a:lnTo>
                  <a:lnTo>
                    <a:pt x="515" y="285"/>
                  </a:lnTo>
                  <a:lnTo>
                    <a:pt x="507" y="277"/>
                  </a:lnTo>
                  <a:lnTo>
                    <a:pt x="495" y="272"/>
                  </a:lnTo>
                  <a:lnTo>
                    <a:pt x="502" y="260"/>
                  </a:lnTo>
                  <a:lnTo>
                    <a:pt x="505" y="243"/>
                  </a:lnTo>
                  <a:lnTo>
                    <a:pt x="504" y="224"/>
                  </a:lnTo>
                  <a:lnTo>
                    <a:pt x="501" y="207"/>
                  </a:lnTo>
                  <a:lnTo>
                    <a:pt x="494" y="192"/>
                  </a:lnTo>
                  <a:lnTo>
                    <a:pt x="485" y="183"/>
                  </a:lnTo>
                  <a:lnTo>
                    <a:pt x="473" y="180"/>
                  </a:lnTo>
                  <a:lnTo>
                    <a:pt x="460" y="186"/>
                  </a:lnTo>
                  <a:lnTo>
                    <a:pt x="455" y="180"/>
                  </a:lnTo>
                  <a:lnTo>
                    <a:pt x="452" y="173"/>
                  </a:lnTo>
                  <a:lnTo>
                    <a:pt x="447" y="169"/>
                  </a:lnTo>
                  <a:lnTo>
                    <a:pt x="441" y="166"/>
                  </a:lnTo>
                  <a:lnTo>
                    <a:pt x="436" y="163"/>
                  </a:lnTo>
                  <a:lnTo>
                    <a:pt x="430" y="163"/>
                  </a:lnTo>
                  <a:lnTo>
                    <a:pt x="423" y="164"/>
                  </a:lnTo>
                  <a:lnTo>
                    <a:pt x="415" y="168"/>
                  </a:lnTo>
                  <a:lnTo>
                    <a:pt x="433" y="156"/>
                  </a:lnTo>
                  <a:lnTo>
                    <a:pt x="445" y="143"/>
                  </a:lnTo>
                  <a:lnTo>
                    <a:pt x="449" y="130"/>
                  </a:lnTo>
                  <a:lnTo>
                    <a:pt x="449" y="117"/>
                  </a:lnTo>
                  <a:lnTo>
                    <a:pt x="445" y="107"/>
                  </a:lnTo>
                  <a:lnTo>
                    <a:pt x="437" y="100"/>
                  </a:lnTo>
                  <a:lnTo>
                    <a:pt x="424" y="99"/>
                  </a:lnTo>
                  <a:lnTo>
                    <a:pt x="410" y="103"/>
                  </a:lnTo>
                  <a:lnTo>
                    <a:pt x="423" y="88"/>
                  </a:lnTo>
                  <a:lnTo>
                    <a:pt x="424" y="71"/>
                  </a:lnTo>
                  <a:lnTo>
                    <a:pt x="416" y="57"/>
                  </a:lnTo>
                  <a:lnTo>
                    <a:pt x="403" y="45"/>
                  </a:lnTo>
                  <a:lnTo>
                    <a:pt x="383" y="42"/>
                  </a:lnTo>
                  <a:lnTo>
                    <a:pt x="364" y="49"/>
                  </a:lnTo>
                  <a:lnTo>
                    <a:pt x="344" y="67"/>
                  </a:lnTo>
                  <a:lnTo>
                    <a:pt x="328" y="103"/>
                  </a:lnTo>
                  <a:lnTo>
                    <a:pt x="325" y="74"/>
                  </a:lnTo>
                  <a:close/>
                </a:path>
              </a:pathLst>
            </a:custGeom>
            <a:solidFill>
              <a:srgbClr val="5BDB7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04" name="Freeform 10"/>
            <p:cNvSpPr>
              <a:spLocks/>
            </p:cNvSpPr>
            <p:nvPr/>
          </p:nvSpPr>
          <p:spPr bwMode="auto">
            <a:xfrm>
              <a:off x="3421" y="2928"/>
              <a:ext cx="260" cy="99"/>
            </a:xfrm>
            <a:custGeom>
              <a:avLst/>
              <a:gdLst>
                <a:gd name="T0" fmla="*/ 0 w 778"/>
                <a:gd name="T1" fmla="*/ 0 h 297"/>
                <a:gd name="T2" fmla="*/ 0 w 778"/>
                <a:gd name="T3" fmla="*/ 0 h 297"/>
                <a:gd name="T4" fmla="*/ 0 w 778"/>
                <a:gd name="T5" fmla="*/ 0 h 297"/>
                <a:gd name="T6" fmla="*/ 0 w 778"/>
                <a:gd name="T7" fmla="*/ 0 h 297"/>
                <a:gd name="T8" fmla="*/ 0 w 778"/>
                <a:gd name="T9" fmla="*/ 0 h 297"/>
                <a:gd name="T10" fmla="*/ 0 w 778"/>
                <a:gd name="T11" fmla="*/ 0 h 297"/>
                <a:gd name="T12" fmla="*/ 0 w 778"/>
                <a:gd name="T13" fmla="*/ 0 h 297"/>
                <a:gd name="T14" fmla="*/ 0 w 778"/>
                <a:gd name="T15" fmla="*/ 0 h 297"/>
                <a:gd name="T16" fmla="*/ 0 w 778"/>
                <a:gd name="T17" fmla="*/ 0 h 297"/>
                <a:gd name="T18" fmla="*/ 0 w 778"/>
                <a:gd name="T19" fmla="*/ 0 h 297"/>
                <a:gd name="T20" fmla="*/ 0 w 778"/>
                <a:gd name="T21" fmla="*/ 0 h 297"/>
                <a:gd name="T22" fmla="*/ 0 w 778"/>
                <a:gd name="T23" fmla="*/ 0 h 297"/>
                <a:gd name="T24" fmla="*/ 0 w 778"/>
                <a:gd name="T25" fmla="*/ 0 h 297"/>
                <a:gd name="T26" fmla="*/ 0 w 778"/>
                <a:gd name="T27" fmla="*/ 0 h 297"/>
                <a:gd name="T28" fmla="*/ 0 w 778"/>
                <a:gd name="T29" fmla="*/ 0 h 297"/>
                <a:gd name="T30" fmla="*/ 0 w 778"/>
                <a:gd name="T31" fmla="*/ 0 h 297"/>
                <a:gd name="T32" fmla="*/ 0 w 778"/>
                <a:gd name="T33" fmla="*/ 0 h 297"/>
                <a:gd name="T34" fmla="*/ 0 w 778"/>
                <a:gd name="T35" fmla="*/ 0 h 297"/>
                <a:gd name="T36" fmla="*/ 0 w 778"/>
                <a:gd name="T37" fmla="*/ 0 h 297"/>
                <a:gd name="T38" fmla="*/ 0 w 778"/>
                <a:gd name="T39" fmla="*/ 0 h 297"/>
                <a:gd name="T40" fmla="*/ 0 w 778"/>
                <a:gd name="T41" fmla="*/ 0 h 297"/>
                <a:gd name="T42" fmla="*/ 0 w 778"/>
                <a:gd name="T43" fmla="*/ 0 h 297"/>
                <a:gd name="T44" fmla="*/ 0 w 778"/>
                <a:gd name="T45" fmla="*/ 0 h 297"/>
                <a:gd name="T46" fmla="*/ 0 w 778"/>
                <a:gd name="T47" fmla="*/ 0 h 297"/>
                <a:gd name="T48" fmla="*/ 0 w 778"/>
                <a:gd name="T49" fmla="*/ 0 h 297"/>
                <a:gd name="T50" fmla="*/ 0 w 778"/>
                <a:gd name="T51" fmla="*/ 0 h 297"/>
                <a:gd name="T52" fmla="*/ 0 w 778"/>
                <a:gd name="T53" fmla="*/ 0 h 297"/>
                <a:gd name="T54" fmla="*/ 0 w 778"/>
                <a:gd name="T55" fmla="*/ 0 h 297"/>
                <a:gd name="T56" fmla="*/ 0 w 778"/>
                <a:gd name="T57" fmla="*/ 0 h 297"/>
                <a:gd name="T58" fmla="*/ 0 w 778"/>
                <a:gd name="T59" fmla="*/ 0 h 297"/>
                <a:gd name="T60" fmla="*/ 0 w 778"/>
                <a:gd name="T61" fmla="*/ 0 h 297"/>
                <a:gd name="T62" fmla="*/ 0 w 778"/>
                <a:gd name="T63" fmla="*/ 0 h 297"/>
                <a:gd name="T64" fmla="*/ 0 w 778"/>
                <a:gd name="T65" fmla="*/ 0 h 297"/>
                <a:gd name="T66" fmla="*/ 0 w 778"/>
                <a:gd name="T67" fmla="*/ 0 h 297"/>
                <a:gd name="T68" fmla="*/ 0 w 778"/>
                <a:gd name="T69" fmla="*/ 0 h 297"/>
                <a:gd name="T70" fmla="*/ 0 w 778"/>
                <a:gd name="T71" fmla="*/ 0 h 297"/>
                <a:gd name="T72" fmla="*/ 0 w 778"/>
                <a:gd name="T73" fmla="*/ 0 h 297"/>
                <a:gd name="T74" fmla="*/ 0 w 778"/>
                <a:gd name="T75" fmla="*/ 0 h 297"/>
                <a:gd name="T76" fmla="*/ 0 w 778"/>
                <a:gd name="T77" fmla="*/ 0 h 297"/>
                <a:gd name="T78" fmla="*/ 0 w 778"/>
                <a:gd name="T79" fmla="*/ 0 h 297"/>
                <a:gd name="T80" fmla="*/ 0 w 778"/>
                <a:gd name="T81" fmla="*/ 0 h 297"/>
                <a:gd name="T82" fmla="*/ 0 w 778"/>
                <a:gd name="T83" fmla="*/ 0 h 297"/>
                <a:gd name="T84" fmla="*/ 0 w 778"/>
                <a:gd name="T85" fmla="*/ 0 h 297"/>
                <a:gd name="T86" fmla="*/ 0 w 778"/>
                <a:gd name="T87" fmla="*/ 0 h 297"/>
                <a:gd name="T88" fmla="*/ 0 w 778"/>
                <a:gd name="T89" fmla="*/ 0 h 297"/>
                <a:gd name="T90" fmla="*/ 0 w 778"/>
                <a:gd name="T91" fmla="*/ 0 h 29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778"/>
                <a:gd name="T139" fmla="*/ 0 h 297"/>
                <a:gd name="T140" fmla="*/ 778 w 778"/>
                <a:gd name="T141" fmla="*/ 297 h 29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778" h="297">
                  <a:moveTo>
                    <a:pt x="106" y="0"/>
                  </a:moveTo>
                  <a:lnTo>
                    <a:pt x="79" y="3"/>
                  </a:lnTo>
                  <a:lnTo>
                    <a:pt x="57" y="9"/>
                  </a:lnTo>
                  <a:lnTo>
                    <a:pt x="38" y="18"/>
                  </a:lnTo>
                  <a:lnTo>
                    <a:pt x="23" y="31"/>
                  </a:lnTo>
                  <a:lnTo>
                    <a:pt x="12" y="45"/>
                  </a:lnTo>
                  <a:lnTo>
                    <a:pt x="4" y="60"/>
                  </a:lnTo>
                  <a:lnTo>
                    <a:pt x="1" y="76"/>
                  </a:lnTo>
                  <a:lnTo>
                    <a:pt x="0" y="90"/>
                  </a:lnTo>
                  <a:lnTo>
                    <a:pt x="4" y="104"/>
                  </a:lnTo>
                  <a:lnTo>
                    <a:pt x="13" y="115"/>
                  </a:lnTo>
                  <a:lnTo>
                    <a:pt x="27" y="124"/>
                  </a:lnTo>
                  <a:lnTo>
                    <a:pt x="45" y="132"/>
                  </a:lnTo>
                  <a:lnTo>
                    <a:pt x="67" y="139"/>
                  </a:lnTo>
                  <a:lnTo>
                    <a:pt x="91" y="143"/>
                  </a:lnTo>
                  <a:lnTo>
                    <a:pt x="117" y="145"/>
                  </a:lnTo>
                  <a:lnTo>
                    <a:pt x="144" y="147"/>
                  </a:lnTo>
                  <a:lnTo>
                    <a:pt x="160" y="147"/>
                  </a:lnTo>
                  <a:lnTo>
                    <a:pt x="180" y="147"/>
                  </a:lnTo>
                  <a:lnTo>
                    <a:pt x="203" y="147"/>
                  </a:lnTo>
                  <a:lnTo>
                    <a:pt x="229" y="147"/>
                  </a:lnTo>
                  <a:lnTo>
                    <a:pt x="256" y="147"/>
                  </a:lnTo>
                  <a:lnTo>
                    <a:pt x="285" y="147"/>
                  </a:lnTo>
                  <a:lnTo>
                    <a:pt x="315" y="147"/>
                  </a:lnTo>
                  <a:lnTo>
                    <a:pt x="344" y="147"/>
                  </a:lnTo>
                  <a:lnTo>
                    <a:pt x="374" y="147"/>
                  </a:lnTo>
                  <a:lnTo>
                    <a:pt x="401" y="147"/>
                  </a:lnTo>
                  <a:lnTo>
                    <a:pt x="429" y="147"/>
                  </a:lnTo>
                  <a:lnTo>
                    <a:pt x="453" y="147"/>
                  </a:lnTo>
                  <a:lnTo>
                    <a:pt x="474" y="147"/>
                  </a:lnTo>
                  <a:lnTo>
                    <a:pt x="491" y="147"/>
                  </a:lnTo>
                  <a:lnTo>
                    <a:pt x="505" y="147"/>
                  </a:lnTo>
                  <a:lnTo>
                    <a:pt x="514" y="147"/>
                  </a:lnTo>
                  <a:lnTo>
                    <a:pt x="529" y="147"/>
                  </a:lnTo>
                  <a:lnTo>
                    <a:pt x="545" y="148"/>
                  </a:lnTo>
                  <a:lnTo>
                    <a:pt x="562" y="152"/>
                  </a:lnTo>
                  <a:lnTo>
                    <a:pt x="578" y="157"/>
                  </a:lnTo>
                  <a:lnTo>
                    <a:pt x="592" y="166"/>
                  </a:lnTo>
                  <a:lnTo>
                    <a:pt x="603" y="181"/>
                  </a:lnTo>
                  <a:lnTo>
                    <a:pt x="610" y="199"/>
                  </a:lnTo>
                  <a:lnTo>
                    <a:pt x="612" y="223"/>
                  </a:lnTo>
                  <a:lnTo>
                    <a:pt x="609" y="246"/>
                  </a:lnTo>
                  <a:lnTo>
                    <a:pt x="601" y="265"/>
                  </a:lnTo>
                  <a:lnTo>
                    <a:pt x="590" y="278"/>
                  </a:lnTo>
                  <a:lnTo>
                    <a:pt x="575" y="287"/>
                  </a:lnTo>
                  <a:lnTo>
                    <a:pt x="558" y="292"/>
                  </a:lnTo>
                  <a:lnTo>
                    <a:pt x="539" y="296"/>
                  </a:lnTo>
                  <a:lnTo>
                    <a:pt x="520" y="297"/>
                  </a:lnTo>
                  <a:lnTo>
                    <a:pt x="501" y="297"/>
                  </a:lnTo>
                  <a:lnTo>
                    <a:pt x="509" y="297"/>
                  </a:lnTo>
                  <a:lnTo>
                    <a:pt x="520" y="297"/>
                  </a:lnTo>
                  <a:lnTo>
                    <a:pt x="534" y="297"/>
                  </a:lnTo>
                  <a:lnTo>
                    <a:pt x="548" y="297"/>
                  </a:lnTo>
                  <a:lnTo>
                    <a:pt x="564" y="297"/>
                  </a:lnTo>
                  <a:lnTo>
                    <a:pt x="582" y="297"/>
                  </a:lnTo>
                  <a:lnTo>
                    <a:pt x="600" y="297"/>
                  </a:lnTo>
                  <a:lnTo>
                    <a:pt x="617" y="297"/>
                  </a:lnTo>
                  <a:lnTo>
                    <a:pt x="634" y="297"/>
                  </a:lnTo>
                  <a:lnTo>
                    <a:pt x="651" y="297"/>
                  </a:lnTo>
                  <a:lnTo>
                    <a:pt x="666" y="297"/>
                  </a:lnTo>
                  <a:lnTo>
                    <a:pt x="680" y="297"/>
                  </a:lnTo>
                  <a:lnTo>
                    <a:pt x="690" y="297"/>
                  </a:lnTo>
                  <a:lnTo>
                    <a:pt x="699" y="297"/>
                  </a:lnTo>
                  <a:lnTo>
                    <a:pt x="704" y="297"/>
                  </a:lnTo>
                  <a:lnTo>
                    <a:pt x="706" y="297"/>
                  </a:lnTo>
                  <a:lnTo>
                    <a:pt x="728" y="286"/>
                  </a:lnTo>
                  <a:lnTo>
                    <a:pt x="744" y="273"/>
                  </a:lnTo>
                  <a:lnTo>
                    <a:pt x="754" y="257"/>
                  </a:lnTo>
                  <a:lnTo>
                    <a:pt x="761" y="241"/>
                  </a:lnTo>
                  <a:lnTo>
                    <a:pt x="763" y="225"/>
                  </a:lnTo>
                  <a:lnTo>
                    <a:pt x="762" y="210"/>
                  </a:lnTo>
                  <a:lnTo>
                    <a:pt x="758" y="197"/>
                  </a:lnTo>
                  <a:lnTo>
                    <a:pt x="752" y="185"/>
                  </a:lnTo>
                  <a:lnTo>
                    <a:pt x="745" y="178"/>
                  </a:lnTo>
                  <a:lnTo>
                    <a:pt x="733" y="172"/>
                  </a:lnTo>
                  <a:lnTo>
                    <a:pt x="720" y="164"/>
                  </a:lnTo>
                  <a:lnTo>
                    <a:pt x="707" y="156"/>
                  </a:lnTo>
                  <a:lnTo>
                    <a:pt x="693" y="147"/>
                  </a:lnTo>
                  <a:lnTo>
                    <a:pt x="683" y="134"/>
                  </a:lnTo>
                  <a:lnTo>
                    <a:pt x="676" y="119"/>
                  </a:lnTo>
                  <a:lnTo>
                    <a:pt x="675" y="100"/>
                  </a:lnTo>
                  <a:lnTo>
                    <a:pt x="681" y="81"/>
                  </a:lnTo>
                  <a:lnTo>
                    <a:pt x="693" y="68"/>
                  </a:lnTo>
                  <a:lnTo>
                    <a:pt x="711" y="58"/>
                  </a:lnTo>
                  <a:lnTo>
                    <a:pt x="729" y="47"/>
                  </a:lnTo>
                  <a:lnTo>
                    <a:pt x="747" y="38"/>
                  </a:lnTo>
                  <a:lnTo>
                    <a:pt x="763" y="29"/>
                  </a:lnTo>
                  <a:lnTo>
                    <a:pt x="773" y="16"/>
                  </a:lnTo>
                  <a:lnTo>
                    <a:pt x="778" y="0"/>
                  </a:lnTo>
                  <a:lnTo>
                    <a:pt x="699" y="0"/>
                  </a:lnTo>
                  <a:lnTo>
                    <a:pt x="691" y="13"/>
                  </a:lnTo>
                  <a:lnTo>
                    <a:pt x="676" y="24"/>
                  </a:lnTo>
                  <a:lnTo>
                    <a:pt x="656" y="34"/>
                  </a:lnTo>
                  <a:lnTo>
                    <a:pt x="635" y="43"/>
                  </a:lnTo>
                  <a:lnTo>
                    <a:pt x="617" y="55"/>
                  </a:lnTo>
                  <a:lnTo>
                    <a:pt x="604" y="69"/>
                  </a:lnTo>
                  <a:lnTo>
                    <a:pt x="602" y="89"/>
                  </a:lnTo>
                  <a:lnTo>
                    <a:pt x="612" y="115"/>
                  </a:lnTo>
                  <a:lnTo>
                    <a:pt x="607" y="113"/>
                  </a:lnTo>
                  <a:lnTo>
                    <a:pt x="599" y="110"/>
                  </a:lnTo>
                  <a:lnTo>
                    <a:pt x="587" y="109"/>
                  </a:lnTo>
                  <a:lnTo>
                    <a:pt x="574" y="107"/>
                  </a:lnTo>
                  <a:lnTo>
                    <a:pt x="559" y="106"/>
                  </a:lnTo>
                  <a:lnTo>
                    <a:pt x="543" y="105"/>
                  </a:lnTo>
                  <a:lnTo>
                    <a:pt x="526" y="104"/>
                  </a:lnTo>
                  <a:lnTo>
                    <a:pt x="507" y="104"/>
                  </a:lnTo>
                  <a:lnTo>
                    <a:pt x="489" y="104"/>
                  </a:lnTo>
                  <a:lnTo>
                    <a:pt x="472" y="104"/>
                  </a:lnTo>
                  <a:lnTo>
                    <a:pt x="454" y="104"/>
                  </a:lnTo>
                  <a:lnTo>
                    <a:pt x="438" y="104"/>
                  </a:lnTo>
                  <a:lnTo>
                    <a:pt x="423" y="104"/>
                  </a:lnTo>
                  <a:lnTo>
                    <a:pt x="409" y="104"/>
                  </a:lnTo>
                  <a:lnTo>
                    <a:pt x="399" y="104"/>
                  </a:lnTo>
                  <a:lnTo>
                    <a:pt x="390" y="104"/>
                  </a:lnTo>
                  <a:lnTo>
                    <a:pt x="382" y="104"/>
                  </a:lnTo>
                  <a:lnTo>
                    <a:pt x="370" y="104"/>
                  </a:lnTo>
                  <a:lnTo>
                    <a:pt x="358" y="104"/>
                  </a:lnTo>
                  <a:lnTo>
                    <a:pt x="344" y="104"/>
                  </a:lnTo>
                  <a:lnTo>
                    <a:pt x="328" y="104"/>
                  </a:lnTo>
                  <a:lnTo>
                    <a:pt x="312" y="104"/>
                  </a:lnTo>
                  <a:lnTo>
                    <a:pt x="294" y="104"/>
                  </a:lnTo>
                  <a:lnTo>
                    <a:pt x="277" y="104"/>
                  </a:lnTo>
                  <a:lnTo>
                    <a:pt x="260" y="104"/>
                  </a:lnTo>
                  <a:lnTo>
                    <a:pt x="241" y="104"/>
                  </a:lnTo>
                  <a:lnTo>
                    <a:pt x="225" y="104"/>
                  </a:lnTo>
                  <a:lnTo>
                    <a:pt x="210" y="104"/>
                  </a:lnTo>
                  <a:lnTo>
                    <a:pt x="196" y="104"/>
                  </a:lnTo>
                  <a:lnTo>
                    <a:pt x="183" y="104"/>
                  </a:lnTo>
                  <a:lnTo>
                    <a:pt x="172" y="104"/>
                  </a:lnTo>
                  <a:lnTo>
                    <a:pt x="164" y="104"/>
                  </a:lnTo>
                  <a:lnTo>
                    <a:pt x="136" y="100"/>
                  </a:lnTo>
                  <a:lnTo>
                    <a:pt x="116" y="90"/>
                  </a:lnTo>
                  <a:lnTo>
                    <a:pt x="103" y="76"/>
                  </a:lnTo>
                  <a:lnTo>
                    <a:pt x="98" y="59"/>
                  </a:lnTo>
                  <a:lnTo>
                    <a:pt x="100" y="42"/>
                  </a:lnTo>
                  <a:lnTo>
                    <a:pt x="111" y="25"/>
                  </a:lnTo>
                  <a:lnTo>
                    <a:pt x="132" y="10"/>
                  </a:lnTo>
                  <a:lnTo>
                    <a:pt x="164" y="0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05" name="Freeform 11"/>
            <p:cNvSpPr>
              <a:spLocks/>
            </p:cNvSpPr>
            <p:nvPr/>
          </p:nvSpPr>
          <p:spPr bwMode="auto">
            <a:xfrm>
              <a:off x="3805" y="2877"/>
              <a:ext cx="6" cy="41"/>
            </a:xfrm>
            <a:custGeom>
              <a:avLst/>
              <a:gdLst>
                <a:gd name="T0" fmla="*/ 0 w 19"/>
                <a:gd name="T1" fmla="*/ 0 h 124"/>
                <a:gd name="T2" fmla="*/ 0 w 19"/>
                <a:gd name="T3" fmla="*/ 0 h 124"/>
                <a:gd name="T4" fmla="*/ 0 w 19"/>
                <a:gd name="T5" fmla="*/ 0 h 124"/>
                <a:gd name="T6" fmla="*/ 0 w 19"/>
                <a:gd name="T7" fmla="*/ 0 h 124"/>
                <a:gd name="T8" fmla="*/ 0 w 19"/>
                <a:gd name="T9" fmla="*/ 0 h 124"/>
                <a:gd name="T10" fmla="*/ 0 w 19"/>
                <a:gd name="T11" fmla="*/ 0 h 124"/>
                <a:gd name="T12" fmla="*/ 0 w 19"/>
                <a:gd name="T13" fmla="*/ 0 h 124"/>
                <a:gd name="T14" fmla="*/ 0 w 19"/>
                <a:gd name="T15" fmla="*/ 0 h 1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9"/>
                <a:gd name="T25" fmla="*/ 0 h 124"/>
                <a:gd name="T26" fmla="*/ 19 w 19"/>
                <a:gd name="T27" fmla="*/ 124 h 12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9" h="124">
                  <a:moveTo>
                    <a:pt x="19" y="27"/>
                  </a:moveTo>
                  <a:lnTo>
                    <a:pt x="18" y="19"/>
                  </a:lnTo>
                  <a:lnTo>
                    <a:pt x="14" y="13"/>
                  </a:lnTo>
                  <a:lnTo>
                    <a:pt x="8" y="6"/>
                  </a:lnTo>
                  <a:lnTo>
                    <a:pt x="0" y="0"/>
                  </a:lnTo>
                  <a:lnTo>
                    <a:pt x="0" y="124"/>
                  </a:lnTo>
                  <a:lnTo>
                    <a:pt x="18" y="124"/>
                  </a:lnTo>
                  <a:lnTo>
                    <a:pt x="19" y="27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06" name="Freeform 12"/>
            <p:cNvSpPr>
              <a:spLocks/>
            </p:cNvSpPr>
            <p:nvPr/>
          </p:nvSpPr>
          <p:spPr bwMode="auto">
            <a:xfrm>
              <a:off x="3796" y="2874"/>
              <a:ext cx="6" cy="44"/>
            </a:xfrm>
            <a:custGeom>
              <a:avLst/>
              <a:gdLst>
                <a:gd name="T0" fmla="*/ 0 w 19"/>
                <a:gd name="T1" fmla="*/ 0 h 134"/>
                <a:gd name="T2" fmla="*/ 0 w 19"/>
                <a:gd name="T3" fmla="*/ 0 h 134"/>
                <a:gd name="T4" fmla="*/ 0 w 19"/>
                <a:gd name="T5" fmla="*/ 0 h 134"/>
                <a:gd name="T6" fmla="*/ 0 w 19"/>
                <a:gd name="T7" fmla="*/ 0 h 134"/>
                <a:gd name="T8" fmla="*/ 0 w 19"/>
                <a:gd name="T9" fmla="*/ 0 h 134"/>
                <a:gd name="T10" fmla="*/ 0 w 19"/>
                <a:gd name="T11" fmla="*/ 0 h 134"/>
                <a:gd name="T12" fmla="*/ 0 w 19"/>
                <a:gd name="T13" fmla="*/ 0 h 134"/>
                <a:gd name="T14" fmla="*/ 0 w 19"/>
                <a:gd name="T15" fmla="*/ 0 h 1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9"/>
                <a:gd name="T25" fmla="*/ 0 h 134"/>
                <a:gd name="T26" fmla="*/ 19 w 19"/>
                <a:gd name="T27" fmla="*/ 134 h 1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9" h="134">
                  <a:moveTo>
                    <a:pt x="19" y="6"/>
                  </a:moveTo>
                  <a:lnTo>
                    <a:pt x="14" y="4"/>
                  </a:lnTo>
                  <a:lnTo>
                    <a:pt x="10" y="3"/>
                  </a:lnTo>
                  <a:lnTo>
                    <a:pt x="4" y="2"/>
                  </a:lnTo>
                  <a:lnTo>
                    <a:pt x="0" y="0"/>
                  </a:lnTo>
                  <a:lnTo>
                    <a:pt x="0" y="134"/>
                  </a:lnTo>
                  <a:lnTo>
                    <a:pt x="18" y="134"/>
                  </a:lnTo>
                  <a:lnTo>
                    <a:pt x="19" y="6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07" name="Freeform 13"/>
            <p:cNvSpPr>
              <a:spLocks/>
            </p:cNvSpPr>
            <p:nvPr/>
          </p:nvSpPr>
          <p:spPr bwMode="auto">
            <a:xfrm>
              <a:off x="3786" y="2873"/>
              <a:ext cx="6" cy="45"/>
            </a:xfrm>
            <a:custGeom>
              <a:avLst/>
              <a:gdLst>
                <a:gd name="T0" fmla="*/ 0 w 19"/>
                <a:gd name="T1" fmla="*/ 0 h 135"/>
                <a:gd name="T2" fmla="*/ 0 w 19"/>
                <a:gd name="T3" fmla="*/ 0 h 135"/>
                <a:gd name="T4" fmla="*/ 0 w 19"/>
                <a:gd name="T5" fmla="*/ 0 h 135"/>
                <a:gd name="T6" fmla="*/ 0 w 19"/>
                <a:gd name="T7" fmla="*/ 0 h 135"/>
                <a:gd name="T8" fmla="*/ 0 w 19"/>
                <a:gd name="T9" fmla="*/ 0 h 135"/>
                <a:gd name="T10" fmla="*/ 0 w 19"/>
                <a:gd name="T11" fmla="*/ 0 h 135"/>
                <a:gd name="T12" fmla="*/ 0 w 19"/>
                <a:gd name="T13" fmla="*/ 0 h 135"/>
                <a:gd name="T14" fmla="*/ 0 w 19"/>
                <a:gd name="T15" fmla="*/ 0 h 135"/>
                <a:gd name="T16" fmla="*/ 0 w 19"/>
                <a:gd name="T17" fmla="*/ 0 h 135"/>
                <a:gd name="T18" fmla="*/ 0 w 19"/>
                <a:gd name="T19" fmla="*/ 0 h 135"/>
                <a:gd name="T20" fmla="*/ 0 w 19"/>
                <a:gd name="T21" fmla="*/ 0 h 135"/>
                <a:gd name="T22" fmla="*/ 0 w 19"/>
                <a:gd name="T23" fmla="*/ 0 h 1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9"/>
                <a:gd name="T37" fmla="*/ 0 h 135"/>
                <a:gd name="T38" fmla="*/ 19 w 19"/>
                <a:gd name="T39" fmla="*/ 135 h 13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9" h="135">
                  <a:moveTo>
                    <a:pt x="19" y="0"/>
                  </a:moveTo>
                  <a:lnTo>
                    <a:pt x="17" y="0"/>
                  </a:lnTo>
                  <a:lnTo>
                    <a:pt x="15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35"/>
                  </a:lnTo>
                  <a:lnTo>
                    <a:pt x="19" y="135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08" name="Freeform 14"/>
            <p:cNvSpPr>
              <a:spLocks/>
            </p:cNvSpPr>
            <p:nvPr/>
          </p:nvSpPr>
          <p:spPr bwMode="auto">
            <a:xfrm>
              <a:off x="3776" y="2874"/>
              <a:ext cx="7" cy="44"/>
            </a:xfrm>
            <a:custGeom>
              <a:avLst/>
              <a:gdLst>
                <a:gd name="T0" fmla="*/ 0 w 21"/>
                <a:gd name="T1" fmla="*/ 0 h 132"/>
                <a:gd name="T2" fmla="*/ 0 w 21"/>
                <a:gd name="T3" fmla="*/ 0 h 132"/>
                <a:gd name="T4" fmla="*/ 0 w 21"/>
                <a:gd name="T5" fmla="*/ 0 h 132"/>
                <a:gd name="T6" fmla="*/ 0 w 21"/>
                <a:gd name="T7" fmla="*/ 0 h 132"/>
                <a:gd name="T8" fmla="*/ 0 w 21"/>
                <a:gd name="T9" fmla="*/ 0 h 132"/>
                <a:gd name="T10" fmla="*/ 0 w 21"/>
                <a:gd name="T11" fmla="*/ 0 h 132"/>
                <a:gd name="T12" fmla="*/ 0 w 21"/>
                <a:gd name="T13" fmla="*/ 0 h 132"/>
                <a:gd name="T14" fmla="*/ 0 w 21"/>
                <a:gd name="T15" fmla="*/ 0 h 1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1"/>
                <a:gd name="T25" fmla="*/ 0 h 132"/>
                <a:gd name="T26" fmla="*/ 21 w 21"/>
                <a:gd name="T27" fmla="*/ 132 h 13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" h="132">
                  <a:moveTo>
                    <a:pt x="21" y="0"/>
                  </a:moveTo>
                  <a:lnTo>
                    <a:pt x="15" y="1"/>
                  </a:lnTo>
                  <a:lnTo>
                    <a:pt x="10" y="1"/>
                  </a:lnTo>
                  <a:lnTo>
                    <a:pt x="5" y="2"/>
                  </a:lnTo>
                  <a:lnTo>
                    <a:pt x="0" y="4"/>
                  </a:lnTo>
                  <a:lnTo>
                    <a:pt x="0" y="132"/>
                  </a:lnTo>
                  <a:lnTo>
                    <a:pt x="21" y="13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09" name="Freeform 15"/>
            <p:cNvSpPr>
              <a:spLocks/>
            </p:cNvSpPr>
            <p:nvPr/>
          </p:nvSpPr>
          <p:spPr bwMode="auto">
            <a:xfrm>
              <a:off x="3767" y="2877"/>
              <a:ext cx="6" cy="41"/>
            </a:xfrm>
            <a:custGeom>
              <a:avLst/>
              <a:gdLst>
                <a:gd name="T0" fmla="*/ 0 w 19"/>
                <a:gd name="T1" fmla="*/ 0 h 124"/>
                <a:gd name="T2" fmla="*/ 0 w 19"/>
                <a:gd name="T3" fmla="*/ 0 h 124"/>
                <a:gd name="T4" fmla="*/ 0 w 19"/>
                <a:gd name="T5" fmla="*/ 0 h 124"/>
                <a:gd name="T6" fmla="*/ 0 w 19"/>
                <a:gd name="T7" fmla="*/ 0 h 124"/>
                <a:gd name="T8" fmla="*/ 0 w 19"/>
                <a:gd name="T9" fmla="*/ 0 h 124"/>
                <a:gd name="T10" fmla="*/ 0 w 19"/>
                <a:gd name="T11" fmla="*/ 0 h 124"/>
                <a:gd name="T12" fmla="*/ 0 w 19"/>
                <a:gd name="T13" fmla="*/ 0 h 124"/>
                <a:gd name="T14" fmla="*/ 0 w 19"/>
                <a:gd name="T15" fmla="*/ 0 h 124"/>
                <a:gd name="T16" fmla="*/ 0 w 19"/>
                <a:gd name="T17" fmla="*/ 0 h 124"/>
                <a:gd name="T18" fmla="*/ 0 w 19"/>
                <a:gd name="T19" fmla="*/ 0 h 124"/>
                <a:gd name="T20" fmla="*/ 0 w 19"/>
                <a:gd name="T21" fmla="*/ 0 h 124"/>
                <a:gd name="T22" fmla="*/ 0 w 19"/>
                <a:gd name="T23" fmla="*/ 0 h 1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9"/>
                <a:gd name="T37" fmla="*/ 0 h 124"/>
                <a:gd name="T38" fmla="*/ 19 w 19"/>
                <a:gd name="T39" fmla="*/ 124 h 12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9" h="124">
                  <a:moveTo>
                    <a:pt x="0" y="22"/>
                  </a:moveTo>
                  <a:lnTo>
                    <a:pt x="0" y="47"/>
                  </a:lnTo>
                  <a:lnTo>
                    <a:pt x="0" y="81"/>
                  </a:lnTo>
                  <a:lnTo>
                    <a:pt x="0" y="111"/>
                  </a:lnTo>
                  <a:lnTo>
                    <a:pt x="0" y="124"/>
                  </a:lnTo>
                  <a:lnTo>
                    <a:pt x="19" y="124"/>
                  </a:lnTo>
                  <a:lnTo>
                    <a:pt x="19" y="0"/>
                  </a:lnTo>
                  <a:lnTo>
                    <a:pt x="11" y="6"/>
                  </a:lnTo>
                  <a:lnTo>
                    <a:pt x="4" y="13"/>
                  </a:lnTo>
                  <a:lnTo>
                    <a:pt x="1" y="19"/>
                  </a:lnTo>
                  <a:lnTo>
                    <a:pt x="0" y="27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10" name="Rectangle 16"/>
            <p:cNvSpPr>
              <a:spLocks noChangeArrowheads="1"/>
            </p:cNvSpPr>
            <p:nvPr/>
          </p:nvSpPr>
          <p:spPr bwMode="auto">
            <a:xfrm>
              <a:off x="3767" y="2886"/>
              <a:ext cx="44" cy="7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11" name="Rectangle 17"/>
            <p:cNvSpPr>
              <a:spLocks noChangeArrowheads="1"/>
            </p:cNvSpPr>
            <p:nvPr/>
          </p:nvSpPr>
          <p:spPr bwMode="auto">
            <a:xfrm>
              <a:off x="3767" y="2905"/>
              <a:ext cx="44" cy="6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12" name="Freeform 18"/>
            <p:cNvSpPr>
              <a:spLocks/>
            </p:cNvSpPr>
            <p:nvPr/>
          </p:nvSpPr>
          <p:spPr bwMode="auto">
            <a:xfrm>
              <a:off x="3485" y="2712"/>
              <a:ext cx="284" cy="99"/>
            </a:xfrm>
            <a:custGeom>
              <a:avLst/>
              <a:gdLst>
                <a:gd name="T0" fmla="*/ 0 w 851"/>
                <a:gd name="T1" fmla="*/ 0 h 297"/>
                <a:gd name="T2" fmla="*/ 0 w 851"/>
                <a:gd name="T3" fmla="*/ 0 h 297"/>
                <a:gd name="T4" fmla="*/ 0 w 851"/>
                <a:gd name="T5" fmla="*/ 0 h 297"/>
                <a:gd name="T6" fmla="*/ 0 w 851"/>
                <a:gd name="T7" fmla="*/ 0 h 297"/>
                <a:gd name="T8" fmla="*/ 0 w 851"/>
                <a:gd name="T9" fmla="*/ 0 h 297"/>
                <a:gd name="T10" fmla="*/ 0 w 851"/>
                <a:gd name="T11" fmla="*/ 0 h 297"/>
                <a:gd name="T12" fmla="*/ 0 w 851"/>
                <a:gd name="T13" fmla="*/ 0 h 2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51"/>
                <a:gd name="T22" fmla="*/ 0 h 297"/>
                <a:gd name="T23" fmla="*/ 851 w 851"/>
                <a:gd name="T24" fmla="*/ 297 h 29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51" h="297">
                  <a:moveTo>
                    <a:pt x="507" y="297"/>
                  </a:moveTo>
                  <a:lnTo>
                    <a:pt x="851" y="297"/>
                  </a:lnTo>
                  <a:lnTo>
                    <a:pt x="851" y="0"/>
                  </a:lnTo>
                  <a:lnTo>
                    <a:pt x="0" y="0"/>
                  </a:lnTo>
                  <a:lnTo>
                    <a:pt x="0" y="198"/>
                  </a:lnTo>
                  <a:lnTo>
                    <a:pt x="507" y="198"/>
                  </a:lnTo>
                  <a:lnTo>
                    <a:pt x="507" y="297"/>
                  </a:lnTo>
                  <a:close/>
                </a:path>
              </a:pathLst>
            </a:custGeom>
            <a:solidFill>
              <a:srgbClr val="49727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13" name="Rectangle 19"/>
            <p:cNvSpPr>
              <a:spLocks noChangeArrowheads="1"/>
            </p:cNvSpPr>
            <p:nvPr/>
          </p:nvSpPr>
          <p:spPr bwMode="auto">
            <a:xfrm>
              <a:off x="3334" y="2786"/>
              <a:ext cx="156" cy="25"/>
            </a:xfrm>
            <a:prstGeom prst="rect">
              <a:avLst/>
            </a:prstGeom>
            <a:solidFill>
              <a:srgbClr val="497272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14" name="Freeform 20"/>
            <p:cNvSpPr>
              <a:spLocks/>
            </p:cNvSpPr>
            <p:nvPr/>
          </p:nvSpPr>
          <p:spPr bwMode="auto">
            <a:xfrm>
              <a:off x="3334" y="2713"/>
              <a:ext cx="437" cy="215"/>
            </a:xfrm>
            <a:custGeom>
              <a:avLst/>
              <a:gdLst>
                <a:gd name="T0" fmla="*/ 0 w 1310"/>
                <a:gd name="T1" fmla="*/ 0 h 645"/>
                <a:gd name="T2" fmla="*/ 0 w 1310"/>
                <a:gd name="T3" fmla="*/ 0 h 645"/>
                <a:gd name="T4" fmla="*/ 0 w 1310"/>
                <a:gd name="T5" fmla="*/ 0 h 645"/>
                <a:gd name="T6" fmla="*/ 0 w 1310"/>
                <a:gd name="T7" fmla="*/ 0 h 645"/>
                <a:gd name="T8" fmla="*/ 0 w 1310"/>
                <a:gd name="T9" fmla="*/ 0 h 645"/>
                <a:gd name="T10" fmla="*/ 0 w 1310"/>
                <a:gd name="T11" fmla="*/ 0 h 645"/>
                <a:gd name="T12" fmla="*/ 0 w 1310"/>
                <a:gd name="T13" fmla="*/ 0 h 645"/>
                <a:gd name="T14" fmla="*/ 0 w 1310"/>
                <a:gd name="T15" fmla="*/ 0 h 645"/>
                <a:gd name="T16" fmla="*/ 0 w 1310"/>
                <a:gd name="T17" fmla="*/ 0 h 645"/>
                <a:gd name="T18" fmla="*/ 0 w 1310"/>
                <a:gd name="T19" fmla="*/ 0 h 645"/>
                <a:gd name="T20" fmla="*/ 0 w 1310"/>
                <a:gd name="T21" fmla="*/ 0 h 645"/>
                <a:gd name="T22" fmla="*/ 0 w 1310"/>
                <a:gd name="T23" fmla="*/ 0 h 645"/>
                <a:gd name="T24" fmla="*/ 0 w 1310"/>
                <a:gd name="T25" fmla="*/ 0 h 645"/>
                <a:gd name="T26" fmla="*/ 0 w 1310"/>
                <a:gd name="T27" fmla="*/ 0 h 645"/>
                <a:gd name="T28" fmla="*/ 0 w 1310"/>
                <a:gd name="T29" fmla="*/ 0 h 645"/>
                <a:gd name="T30" fmla="*/ 0 w 1310"/>
                <a:gd name="T31" fmla="*/ 0 h 645"/>
                <a:gd name="T32" fmla="*/ 0 w 1310"/>
                <a:gd name="T33" fmla="*/ 0 h 6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310"/>
                <a:gd name="T52" fmla="*/ 0 h 645"/>
                <a:gd name="T53" fmla="*/ 1310 w 1310"/>
                <a:gd name="T54" fmla="*/ 645 h 64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310" h="645">
                  <a:moveTo>
                    <a:pt x="801" y="0"/>
                  </a:moveTo>
                  <a:lnTo>
                    <a:pt x="634" y="196"/>
                  </a:lnTo>
                  <a:lnTo>
                    <a:pt x="453" y="196"/>
                  </a:lnTo>
                  <a:lnTo>
                    <a:pt x="453" y="216"/>
                  </a:lnTo>
                  <a:lnTo>
                    <a:pt x="467" y="216"/>
                  </a:lnTo>
                  <a:lnTo>
                    <a:pt x="468" y="295"/>
                  </a:lnTo>
                  <a:lnTo>
                    <a:pt x="0" y="295"/>
                  </a:lnTo>
                  <a:lnTo>
                    <a:pt x="0" y="317"/>
                  </a:lnTo>
                  <a:lnTo>
                    <a:pt x="14" y="317"/>
                  </a:lnTo>
                  <a:lnTo>
                    <a:pt x="14" y="645"/>
                  </a:lnTo>
                  <a:lnTo>
                    <a:pt x="1296" y="645"/>
                  </a:lnTo>
                  <a:lnTo>
                    <a:pt x="1296" y="317"/>
                  </a:lnTo>
                  <a:lnTo>
                    <a:pt x="1310" y="317"/>
                  </a:lnTo>
                  <a:lnTo>
                    <a:pt x="1310" y="295"/>
                  </a:lnTo>
                  <a:lnTo>
                    <a:pt x="978" y="295"/>
                  </a:lnTo>
                  <a:lnTo>
                    <a:pt x="978" y="216"/>
                  </a:lnTo>
                  <a:lnTo>
                    <a:pt x="801" y="0"/>
                  </a:lnTo>
                  <a:close/>
                </a:path>
              </a:pathLst>
            </a:custGeom>
            <a:solidFill>
              <a:srgbClr val="87DBE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15" name="Rectangle 21"/>
            <p:cNvSpPr>
              <a:spLocks noChangeArrowheads="1"/>
            </p:cNvSpPr>
            <p:nvPr/>
          </p:nvSpPr>
          <p:spPr bwMode="auto">
            <a:xfrm>
              <a:off x="3662" y="2819"/>
              <a:ext cx="104" cy="99"/>
            </a:xfrm>
            <a:prstGeom prst="rect">
              <a:avLst/>
            </a:prstGeom>
            <a:solidFill>
              <a:srgbClr val="7F7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16" name="Rectangle 22"/>
            <p:cNvSpPr>
              <a:spLocks noChangeArrowheads="1"/>
            </p:cNvSpPr>
            <p:nvPr/>
          </p:nvSpPr>
          <p:spPr bwMode="auto">
            <a:xfrm>
              <a:off x="3495" y="2785"/>
              <a:ext cx="46" cy="133"/>
            </a:xfrm>
            <a:prstGeom prst="rect">
              <a:avLst/>
            </a:prstGeom>
            <a:solidFill>
              <a:srgbClr val="7F7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17" name="Rectangle 23"/>
            <p:cNvSpPr>
              <a:spLocks noChangeArrowheads="1"/>
            </p:cNvSpPr>
            <p:nvPr/>
          </p:nvSpPr>
          <p:spPr bwMode="auto">
            <a:xfrm>
              <a:off x="3339" y="2819"/>
              <a:ext cx="151" cy="99"/>
            </a:xfrm>
            <a:prstGeom prst="rect">
              <a:avLst/>
            </a:prstGeom>
            <a:solidFill>
              <a:srgbClr val="1919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18" name="Freeform 24"/>
            <p:cNvSpPr>
              <a:spLocks/>
            </p:cNvSpPr>
            <p:nvPr/>
          </p:nvSpPr>
          <p:spPr bwMode="auto">
            <a:xfrm>
              <a:off x="3548" y="2724"/>
              <a:ext cx="106" cy="194"/>
            </a:xfrm>
            <a:custGeom>
              <a:avLst/>
              <a:gdLst>
                <a:gd name="T0" fmla="*/ 0 w 318"/>
                <a:gd name="T1" fmla="*/ 0 h 582"/>
                <a:gd name="T2" fmla="*/ 0 w 318"/>
                <a:gd name="T3" fmla="*/ 0 h 582"/>
                <a:gd name="T4" fmla="*/ 0 w 318"/>
                <a:gd name="T5" fmla="*/ 0 h 582"/>
                <a:gd name="T6" fmla="*/ 0 w 318"/>
                <a:gd name="T7" fmla="*/ 0 h 582"/>
                <a:gd name="T8" fmla="*/ 0 w 318"/>
                <a:gd name="T9" fmla="*/ 0 h 582"/>
                <a:gd name="T10" fmla="*/ 0 w 318"/>
                <a:gd name="T11" fmla="*/ 0 h 5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18"/>
                <a:gd name="T19" fmla="*/ 0 h 582"/>
                <a:gd name="T20" fmla="*/ 318 w 318"/>
                <a:gd name="T21" fmla="*/ 582 h 58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18" h="582">
                  <a:moveTo>
                    <a:pt x="159" y="0"/>
                  </a:moveTo>
                  <a:lnTo>
                    <a:pt x="0" y="182"/>
                  </a:lnTo>
                  <a:lnTo>
                    <a:pt x="0" y="582"/>
                  </a:lnTo>
                  <a:lnTo>
                    <a:pt x="318" y="582"/>
                  </a:lnTo>
                  <a:lnTo>
                    <a:pt x="318" y="182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1919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19" name="Freeform 25"/>
            <p:cNvSpPr>
              <a:spLocks/>
            </p:cNvSpPr>
            <p:nvPr/>
          </p:nvSpPr>
          <p:spPr bwMode="auto">
            <a:xfrm>
              <a:off x="3705" y="2819"/>
              <a:ext cx="24" cy="99"/>
            </a:xfrm>
            <a:custGeom>
              <a:avLst/>
              <a:gdLst>
                <a:gd name="T0" fmla="*/ 0 w 71"/>
                <a:gd name="T1" fmla="*/ 0 h 299"/>
                <a:gd name="T2" fmla="*/ 0 w 71"/>
                <a:gd name="T3" fmla="*/ 0 h 299"/>
                <a:gd name="T4" fmla="*/ 0 w 71"/>
                <a:gd name="T5" fmla="*/ 0 h 299"/>
                <a:gd name="T6" fmla="*/ 0 w 71"/>
                <a:gd name="T7" fmla="*/ 0 h 299"/>
                <a:gd name="T8" fmla="*/ 0 w 71"/>
                <a:gd name="T9" fmla="*/ 0 h 299"/>
                <a:gd name="T10" fmla="*/ 0 w 71"/>
                <a:gd name="T11" fmla="*/ 0 h 299"/>
                <a:gd name="T12" fmla="*/ 0 w 71"/>
                <a:gd name="T13" fmla="*/ 0 h 299"/>
                <a:gd name="T14" fmla="*/ 0 w 71"/>
                <a:gd name="T15" fmla="*/ 0 h 299"/>
                <a:gd name="T16" fmla="*/ 0 w 71"/>
                <a:gd name="T17" fmla="*/ 0 h 299"/>
                <a:gd name="T18" fmla="*/ 0 w 71"/>
                <a:gd name="T19" fmla="*/ 0 h 299"/>
                <a:gd name="T20" fmla="*/ 0 w 71"/>
                <a:gd name="T21" fmla="*/ 0 h 299"/>
                <a:gd name="T22" fmla="*/ 0 w 71"/>
                <a:gd name="T23" fmla="*/ 0 h 299"/>
                <a:gd name="T24" fmla="*/ 0 w 71"/>
                <a:gd name="T25" fmla="*/ 0 h 299"/>
                <a:gd name="T26" fmla="*/ 0 w 71"/>
                <a:gd name="T27" fmla="*/ 0 h 299"/>
                <a:gd name="T28" fmla="*/ 0 w 71"/>
                <a:gd name="T29" fmla="*/ 0 h 299"/>
                <a:gd name="T30" fmla="*/ 0 w 71"/>
                <a:gd name="T31" fmla="*/ 0 h 299"/>
                <a:gd name="T32" fmla="*/ 0 w 71"/>
                <a:gd name="T33" fmla="*/ 0 h 299"/>
                <a:gd name="T34" fmla="*/ 0 w 71"/>
                <a:gd name="T35" fmla="*/ 0 h 299"/>
                <a:gd name="T36" fmla="*/ 0 w 71"/>
                <a:gd name="T37" fmla="*/ 0 h 29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71"/>
                <a:gd name="T58" fmla="*/ 0 h 299"/>
                <a:gd name="T59" fmla="*/ 71 w 71"/>
                <a:gd name="T60" fmla="*/ 299 h 299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71" h="299">
                  <a:moveTo>
                    <a:pt x="22" y="299"/>
                  </a:moveTo>
                  <a:lnTo>
                    <a:pt x="22" y="75"/>
                  </a:lnTo>
                  <a:lnTo>
                    <a:pt x="33" y="71"/>
                  </a:lnTo>
                  <a:lnTo>
                    <a:pt x="41" y="61"/>
                  </a:lnTo>
                  <a:lnTo>
                    <a:pt x="47" y="48"/>
                  </a:lnTo>
                  <a:lnTo>
                    <a:pt x="49" y="34"/>
                  </a:lnTo>
                  <a:lnTo>
                    <a:pt x="50" y="23"/>
                  </a:lnTo>
                  <a:lnTo>
                    <a:pt x="54" y="11"/>
                  </a:lnTo>
                  <a:lnTo>
                    <a:pt x="60" y="3"/>
                  </a:lnTo>
                  <a:lnTo>
                    <a:pt x="71" y="0"/>
                  </a:lnTo>
                  <a:lnTo>
                    <a:pt x="40" y="0"/>
                  </a:lnTo>
                  <a:lnTo>
                    <a:pt x="35" y="11"/>
                  </a:lnTo>
                  <a:lnTo>
                    <a:pt x="33" y="25"/>
                  </a:lnTo>
                  <a:lnTo>
                    <a:pt x="28" y="40"/>
                  </a:lnTo>
                  <a:lnTo>
                    <a:pt x="18" y="46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299"/>
                  </a:lnTo>
                  <a:lnTo>
                    <a:pt x="22" y="299"/>
                  </a:lnTo>
                  <a:close/>
                </a:path>
              </a:pathLst>
            </a:custGeom>
            <a:solidFill>
              <a:srgbClr val="87DBE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20" name="Freeform 26"/>
            <p:cNvSpPr>
              <a:spLocks/>
            </p:cNvSpPr>
            <p:nvPr/>
          </p:nvSpPr>
          <p:spPr bwMode="auto">
            <a:xfrm>
              <a:off x="3737" y="2819"/>
              <a:ext cx="23" cy="99"/>
            </a:xfrm>
            <a:custGeom>
              <a:avLst/>
              <a:gdLst>
                <a:gd name="T0" fmla="*/ 0 w 70"/>
                <a:gd name="T1" fmla="*/ 0 h 299"/>
                <a:gd name="T2" fmla="*/ 0 w 70"/>
                <a:gd name="T3" fmla="*/ 0 h 299"/>
                <a:gd name="T4" fmla="*/ 0 w 70"/>
                <a:gd name="T5" fmla="*/ 0 h 299"/>
                <a:gd name="T6" fmla="*/ 0 w 70"/>
                <a:gd name="T7" fmla="*/ 0 h 299"/>
                <a:gd name="T8" fmla="*/ 0 w 70"/>
                <a:gd name="T9" fmla="*/ 0 h 299"/>
                <a:gd name="T10" fmla="*/ 0 w 70"/>
                <a:gd name="T11" fmla="*/ 0 h 299"/>
                <a:gd name="T12" fmla="*/ 0 w 70"/>
                <a:gd name="T13" fmla="*/ 0 h 299"/>
                <a:gd name="T14" fmla="*/ 0 w 70"/>
                <a:gd name="T15" fmla="*/ 0 h 299"/>
                <a:gd name="T16" fmla="*/ 0 w 70"/>
                <a:gd name="T17" fmla="*/ 0 h 299"/>
                <a:gd name="T18" fmla="*/ 0 w 70"/>
                <a:gd name="T19" fmla="*/ 0 h 299"/>
                <a:gd name="T20" fmla="*/ 0 w 70"/>
                <a:gd name="T21" fmla="*/ 0 h 299"/>
                <a:gd name="T22" fmla="*/ 0 w 70"/>
                <a:gd name="T23" fmla="*/ 0 h 299"/>
                <a:gd name="T24" fmla="*/ 0 w 70"/>
                <a:gd name="T25" fmla="*/ 0 h 299"/>
                <a:gd name="T26" fmla="*/ 0 w 70"/>
                <a:gd name="T27" fmla="*/ 0 h 299"/>
                <a:gd name="T28" fmla="*/ 0 w 70"/>
                <a:gd name="T29" fmla="*/ 0 h 299"/>
                <a:gd name="T30" fmla="*/ 0 w 70"/>
                <a:gd name="T31" fmla="*/ 0 h 299"/>
                <a:gd name="T32" fmla="*/ 0 w 70"/>
                <a:gd name="T33" fmla="*/ 0 h 299"/>
                <a:gd name="T34" fmla="*/ 0 w 70"/>
                <a:gd name="T35" fmla="*/ 0 h 299"/>
                <a:gd name="T36" fmla="*/ 0 w 70"/>
                <a:gd name="T37" fmla="*/ 0 h 29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70"/>
                <a:gd name="T58" fmla="*/ 0 h 299"/>
                <a:gd name="T59" fmla="*/ 70 w 70"/>
                <a:gd name="T60" fmla="*/ 299 h 299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70" h="299">
                  <a:moveTo>
                    <a:pt x="49" y="299"/>
                  </a:moveTo>
                  <a:lnTo>
                    <a:pt x="49" y="75"/>
                  </a:lnTo>
                  <a:lnTo>
                    <a:pt x="37" y="71"/>
                  </a:lnTo>
                  <a:lnTo>
                    <a:pt x="29" y="61"/>
                  </a:lnTo>
                  <a:lnTo>
                    <a:pt x="24" y="48"/>
                  </a:lnTo>
                  <a:lnTo>
                    <a:pt x="21" y="34"/>
                  </a:lnTo>
                  <a:lnTo>
                    <a:pt x="20" y="23"/>
                  </a:lnTo>
                  <a:lnTo>
                    <a:pt x="17" y="11"/>
                  </a:lnTo>
                  <a:lnTo>
                    <a:pt x="10" y="3"/>
                  </a:lnTo>
                  <a:lnTo>
                    <a:pt x="0" y="0"/>
                  </a:lnTo>
                  <a:lnTo>
                    <a:pt x="30" y="0"/>
                  </a:lnTo>
                  <a:lnTo>
                    <a:pt x="35" y="11"/>
                  </a:lnTo>
                  <a:lnTo>
                    <a:pt x="37" y="25"/>
                  </a:lnTo>
                  <a:lnTo>
                    <a:pt x="42" y="40"/>
                  </a:lnTo>
                  <a:lnTo>
                    <a:pt x="52" y="46"/>
                  </a:lnTo>
                  <a:lnTo>
                    <a:pt x="52" y="0"/>
                  </a:lnTo>
                  <a:lnTo>
                    <a:pt x="70" y="0"/>
                  </a:lnTo>
                  <a:lnTo>
                    <a:pt x="70" y="299"/>
                  </a:lnTo>
                  <a:lnTo>
                    <a:pt x="49" y="299"/>
                  </a:lnTo>
                  <a:close/>
                </a:path>
              </a:pathLst>
            </a:custGeom>
            <a:solidFill>
              <a:srgbClr val="87DBE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21" name="Rectangle 27"/>
            <p:cNvSpPr>
              <a:spLocks noChangeArrowheads="1"/>
            </p:cNvSpPr>
            <p:nvPr/>
          </p:nvSpPr>
          <p:spPr bwMode="auto">
            <a:xfrm>
              <a:off x="3701" y="2885"/>
              <a:ext cx="67" cy="6"/>
            </a:xfrm>
            <a:prstGeom prst="rect">
              <a:avLst/>
            </a:prstGeom>
            <a:solidFill>
              <a:srgbClr val="87DBED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22" name="Rectangle 28"/>
            <p:cNvSpPr>
              <a:spLocks noChangeArrowheads="1"/>
            </p:cNvSpPr>
            <p:nvPr/>
          </p:nvSpPr>
          <p:spPr bwMode="auto">
            <a:xfrm>
              <a:off x="3742" y="2891"/>
              <a:ext cx="6" cy="27"/>
            </a:xfrm>
            <a:prstGeom prst="rect">
              <a:avLst/>
            </a:prstGeom>
            <a:solidFill>
              <a:srgbClr val="87DBED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23" name="Rectangle 29"/>
            <p:cNvSpPr>
              <a:spLocks noChangeArrowheads="1"/>
            </p:cNvSpPr>
            <p:nvPr/>
          </p:nvSpPr>
          <p:spPr bwMode="auto">
            <a:xfrm>
              <a:off x="3718" y="2891"/>
              <a:ext cx="5" cy="27"/>
            </a:xfrm>
            <a:prstGeom prst="rect">
              <a:avLst/>
            </a:prstGeom>
            <a:solidFill>
              <a:srgbClr val="87DBED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24" name="Rectangle 30"/>
            <p:cNvSpPr>
              <a:spLocks noChangeArrowheads="1"/>
            </p:cNvSpPr>
            <p:nvPr/>
          </p:nvSpPr>
          <p:spPr bwMode="auto">
            <a:xfrm>
              <a:off x="3730" y="2891"/>
              <a:ext cx="6" cy="27"/>
            </a:xfrm>
            <a:prstGeom prst="rect">
              <a:avLst/>
            </a:prstGeom>
            <a:solidFill>
              <a:srgbClr val="87DBED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25" name="Freeform 31"/>
            <p:cNvSpPr>
              <a:spLocks/>
            </p:cNvSpPr>
            <p:nvPr/>
          </p:nvSpPr>
          <p:spPr bwMode="auto">
            <a:xfrm>
              <a:off x="3463" y="2831"/>
              <a:ext cx="10" cy="11"/>
            </a:xfrm>
            <a:custGeom>
              <a:avLst/>
              <a:gdLst>
                <a:gd name="T0" fmla="*/ 0 w 31"/>
                <a:gd name="T1" fmla="*/ 0 h 35"/>
                <a:gd name="T2" fmla="*/ 0 w 31"/>
                <a:gd name="T3" fmla="*/ 0 h 35"/>
                <a:gd name="T4" fmla="*/ 0 w 31"/>
                <a:gd name="T5" fmla="*/ 0 h 35"/>
                <a:gd name="T6" fmla="*/ 0 w 31"/>
                <a:gd name="T7" fmla="*/ 0 h 35"/>
                <a:gd name="T8" fmla="*/ 0 w 31"/>
                <a:gd name="T9" fmla="*/ 0 h 35"/>
                <a:gd name="T10" fmla="*/ 0 w 31"/>
                <a:gd name="T11" fmla="*/ 0 h 35"/>
                <a:gd name="T12" fmla="*/ 0 w 31"/>
                <a:gd name="T13" fmla="*/ 0 h 35"/>
                <a:gd name="T14" fmla="*/ 0 w 31"/>
                <a:gd name="T15" fmla="*/ 0 h 35"/>
                <a:gd name="T16" fmla="*/ 0 w 31"/>
                <a:gd name="T17" fmla="*/ 0 h 35"/>
                <a:gd name="T18" fmla="*/ 0 w 31"/>
                <a:gd name="T19" fmla="*/ 0 h 35"/>
                <a:gd name="T20" fmla="*/ 0 w 31"/>
                <a:gd name="T21" fmla="*/ 0 h 35"/>
                <a:gd name="T22" fmla="*/ 0 w 31"/>
                <a:gd name="T23" fmla="*/ 0 h 35"/>
                <a:gd name="T24" fmla="*/ 0 w 31"/>
                <a:gd name="T25" fmla="*/ 0 h 35"/>
                <a:gd name="T26" fmla="*/ 0 w 31"/>
                <a:gd name="T27" fmla="*/ 0 h 35"/>
                <a:gd name="T28" fmla="*/ 0 w 31"/>
                <a:gd name="T29" fmla="*/ 0 h 35"/>
                <a:gd name="T30" fmla="*/ 0 w 31"/>
                <a:gd name="T31" fmla="*/ 0 h 35"/>
                <a:gd name="T32" fmla="*/ 0 w 31"/>
                <a:gd name="T33" fmla="*/ 0 h 3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1"/>
                <a:gd name="T52" fmla="*/ 0 h 35"/>
                <a:gd name="T53" fmla="*/ 31 w 31"/>
                <a:gd name="T54" fmla="*/ 35 h 3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1" h="35">
                  <a:moveTo>
                    <a:pt x="15" y="35"/>
                  </a:moveTo>
                  <a:lnTo>
                    <a:pt x="22" y="34"/>
                  </a:lnTo>
                  <a:lnTo>
                    <a:pt x="26" y="30"/>
                  </a:lnTo>
                  <a:lnTo>
                    <a:pt x="30" y="25"/>
                  </a:lnTo>
                  <a:lnTo>
                    <a:pt x="31" y="17"/>
                  </a:lnTo>
                  <a:lnTo>
                    <a:pt x="30" y="10"/>
                  </a:lnTo>
                  <a:lnTo>
                    <a:pt x="26" y="5"/>
                  </a:lnTo>
                  <a:lnTo>
                    <a:pt x="22" y="1"/>
                  </a:lnTo>
                  <a:lnTo>
                    <a:pt x="15" y="0"/>
                  </a:lnTo>
                  <a:lnTo>
                    <a:pt x="9" y="1"/>
                  </a:lnTo>
                  <a:lnTo>
                    <a:pt x="4" y="5"/>
                  </a:lnTo>
                  <a:lnTo>
                    <a:pt x="1" y="10"/>
                  </a:lnTo>
                  <a:lnTo>
                    <a:pt x="0" y="17"/>
                  </a:lnTo>
                  <a:lnTo>
                    <a:pt x="1" y="25"/>
                  </a:lnTo>
                  <a:lnTo>
                    <a:pt x="4" y="30"/>
                  </a:lnTo>
                  <a:lnTo>
                    <a:pt x="9" y="34"/>
                  </a:lnTo>
                  <a:lnTo>
                    <a:pt x="15" y="35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26" name="Rectangle 32"/>
            <p:cNvSpPr>
              <a:spLocks noChangeArrowheads="1"/>
            </p:cNvSpPr>
            <p:nvPr/>
          </p:nvSpPr>
          <p:spPr bwMode="auto">
            <a:xfrm>
              <a:off x="3587" y="2678"/>
              <a:ext cx="28" cy="4"/>
            </a:xfrm>
            <a:prstGeom prst="rect">
              <a:avLst/>
            </a:prstGeom>
            <a:solidFill>
              <a:srgbClr val="1919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27" name="Freeform 33"/>
            <p:cNvSpPr>
              <a:spLocks/>
            </p:cNvSpPr>
            <p:nvPr/>
          </p:nvSpPr>
          <p:spPr bwMode="auto">
            <a:xfrm>
              <a:off x="3587" y="2685"/>
              <a:ext cx="28" cy="27"/>
            </a:xfrm>
            <a:custGeom>
              <a:avLst/>
              <a:gdLst>
                <a:gd name="T0" fmla="*/ 0 w 85"/>
                <a:gd name="T1" fmla="*/ 0 h 83"/>
                <a:gd name="T2" fmla="*/ 0 w 85"/>
                <a:gd name="T3" fmla="*/ 0 h 83"/>
                <a:gd name="T4" fmla="*/ 0 w 85"/>
                <a:gd name="T5" fmla="*/ 0 h 83"/>
                <a:gd name="T6" fmla="*/ 0 w 85"/>
                <a:gd name="T7" fmla="*/ 0 h 83"/>
                <a:gd name="T8" fmla="*/ 0 w 85"/>
                <a:gd name="T9" fmla="*/ 0 h 83"/>
                <a:gd name="T10" fmla="*/ 0 w 85"/>
                <a:gd name="T11" fmla="*/ 0 h 83"/>
                <a:gd name="T12" fmla="*/ 0 w 85"/>
                <a:gd name="T13" fmla="*/ 0 h 83"/>
                <a:gd name="T14" fmla="*/ 0 w 85"/>
                <a:gd name="T15" fmla="*/ 0 h 83"/>
                <a:gd name="T16" fmla="*/ 0 w 85"/>
                <a:gd name="T17" fmla="*/ 0 h 83"/>
                <a:gd name="T18" fmla="*/ 0 w 85"/>
                <a:gd name="T19" fmla="*/ 0 h 83"/>
                <a:gd name="T20" fmla="*/ 0 w 85"/>
                <a:gd name="T21" fmla="*/ 0 h 83"/>
                <a:gd name="T22" fmla="*/ 0 w 85"/>
                <a:gd name="T23" fmla="*/ 0 h 83"/>
                <a:gd name="T24" fmla="*/ 0 w 85"/>
                <a:gd name="T25" fmla="*/ 0 h 83"/>
                <a:gd name="T26" fmla="*/ 0 w 85"/>
                <a:gd name="T27" fmla="*/ 0 h 83"/>
                <a:gd name="T28" fmla="*/ 0 w 85"/>
                <a:gd name="T29" fmla="*/ 0 h 83"/>
                <a:gd name="T30" fmla="*/ 0 w 85"/>
                <a:gd name="T31" fmla="*/ 0 h 83"/>
                <a:gd name="T32" fmla="*/ 0 w 85"/>
                <a:gd name="T33" fmla="*/ 0 h 8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5"/>
                <a:gd name="T52" fmla="*/ 0 h 83"/>
                <a:gd name="T53" fmla="*/ 85 w 85"/>
                <a:gd name="T54" fmla="*/ 83 h 8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5" h="83">
                  <a:moveTo>
                    <a:pt x="72" y="83"/>
                  </a:moveTo>
                  <a:lnTo>
                    <a:pt x="72" y="39"/>
                  </a:lnTo>
                  <a:lnTo>
                    <a:pt x="79" y="39"/>
                  </a:lnTo>
                  <a:lnTo>
                    <a:pt x="79" y="30"/>
                  </a:lnTo>
                  <a:lnTo>
                    <a:pt x="85" y="30"/>
                  </a:lnTo>
                  <a:lnTo>
                    <a:pt x="85" y="12"/>
                  </a:lnTo>
                  <a:lnTo>
                    <a:pt x="79" y="12"/>
                  </a:lnTo>
                  <a:lnTo>
                    <a:pt x="79" y="0"/>
                  </a:lnTo>
                  <a:lnTo>
                    <a:pt x="7" y="0"/>
                  </a:lnTo>
                  <a:lnTo>
                    <a:pt x="7" y="12"/>
                  </a:lnTo>
                  <a:lnTo>
                    <a:pt x="0" y="12"/>
                  </a:lnTo>
                  <a:lnTo>
                    <a:pt x="0" y="30"/>
                  </a:lnTo>
                  <a:lnTo>
                    <a:pt x="7" y="30"/>
                  </a:lnTo>
                  <a:lnTo>
                    <a:pt x="7" y="39"/>
                  </a:lnTo>
                  <a:lnTo>
                    <a:pt x="14" y="39"/>
                  </a:lnTo>
                  <a:lnTo>
                    <a:pt x="14" y="83"/>
                  </a:lnTo>
                  <a:lnTo>
                    <a:pt x="72" y="83"/>
                  </a:lnTo>
                  <a:close/>
                </a:path>
              </a:pathLst>
            </a:custGeom>
            <a:solidFill>
              <a:srgbClr val="1919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28" name="Rectangle 34"/>
            <p:cNvSpPr>
              <a:spLocks noChangeArrowheads="1"/>
            </p:cNvSpPr>
            <p:nvPr/>
          </p:nvSpPr>
          <p:spPr bwMode="auto">
            <a:xfrm>
              <a:off x="3456" y="2852"/>
              <a:ext cx="23" cy="76"/>
            </a:xfrm>
            <a:prstGeom prst="rect">
              <a:avLst/>
            </a:prstGeom>
            <a:solidFill>
              <a:srgbClr val="87DBED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29" name="Rectangle 35"/>
            <p:cNvSpPr>
              <a:spLocks noChangeArrowheads="1"/>
            </p:cNvSpPr>
            <p:nvPr/>
          </p:nvSpPr>
          <p:spPr bwMode="auto">
            <a:xfrm>
              <a:off x="3507" y="2852"/>
              <a:ext cx="24" cy="47"/>
            </a:xfrm>
            <a:prstGeom prst="rect">
              <a:avLst/>
            </a:prstGeom>
            <a:solidFill>
              <a:srgbClr val="87DBED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30" name="Rectangle 36"/>
            <p:cNvSpPr>
              <a:spLocks noChangeArrowheads="1"/>
            </p:cNvSpPr>
            <p:nvPr/>
          </p:nvSpPr>
          <p:spPr bwMode="auto">
            <a:xfrm>
              <a:off x="3582" y="2789"/>
              <a:ext cx="38" cy="46"/>
            </a:xfrm>
            <a:prstGeom prst="rect">
              <a:avLst/>
            </a:prstGeom>
            <a:solidFill>
              <a:srgbClr val="87DBED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31" name="Rectangle 37"/>
            <p:cNvSpPr>
              <a:spLocks noChangeArrowheads="1"/>
            </p:cNvSpPr>
            <p:nvPr/>
          </p:nvSpPr>
          <p:spPr bwMode="auto">
            <a:xfrm>
              <a:off x="3672" y="2852"/>
              <a:ext cx="24" cy="47"/>
            </a:xfrm>
            <a:prstGeom prst="rect">
              <a:avLst/>
            </a:prstGeom>
            <a:solidFill>
              <a:srgbClr val="87DBED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32" name="Rectangle 38"/>
            <p:cNvSpPr>
              <a:spLocks noChangeArrowheads="1"/>
            </p:cNvSpPr>
            <p:nvPr/>
          </p:nvSpPr>
          <p:spPr bwMode="auto">
            <a:xfrm>
              <a:off x="3569" y="2852"/>
              <a:ext cx="70" cy="47"/>
            </a:xfrm>
            <a:prstGeom prst="rect">
              <a:avLst/>
            </a:prstGeom>
            <a:solidFill>
              <a:srgbClr val="87DBED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33" name="Rectangle 39"/>
            <p:cNvSpPr>
              <a:spLocks noChangeArrowheads="1"/>
            </p:cNvSpPr>
            <p:nvPr/>
          </p:nvSpPr>
          <p:spPr bwMode="auto">
            <a:xfrm>
              <a:off x="3355" y="2856"/>
              <a:ext cx="35" cy="34"/>
            </a:xfrm>
            <a:prstGeom prst="rect">
              <a:avLst/>
            </a:prstGeom>
            <a:solidFill>
              <a:srgbClr val="7F7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34" name="Rectangle 40"/>
            <p:cNvSpPr>
              <a:spLocks noChangeArrowheads="1"/>
            </p:cNvSpPr>
            <p:nvPr/>
          </p:nvSpPr>
          <p:spPr bwMode="auto">
            <a:xfrm>
              <a:off x="3405" y="2856"/>
              <a:ext cx="35" cy="34"/>
            </a:xfrm>
            <a:prstGeom prst="rect">
              <a:avLst/>
            </a:prstGeom>
            <a:solidFill>
              <a:srgbClr val="7F7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35" name="Rectangle 41"/>
            <p:cNvSpPr>
              <a:spLocks noChangeArrowheads="1"/>
            </p:cNvSpPr>
            <p:nvPr/>
          </p:nvSpPr>
          <p:spPr bwMode="auto">
            <a:xfrm>
              <a:off x="3510" y="2856"/>
              <a:ext cx="18" cy="40"/>
            </a:xfrm>
            <a:prstGeom prst="rect">
              <a:avLst/>
            </a:prstGeom>
            <a:solidFill>
              <a:srgbClr val="7F7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36" name="Rectangle 42"/>
            <p:cNvSpPr>
              <a:spLocks noChangeArrowheads="1"/>
            </p:cNvSpPr>
            <p:nvPr/>
          </p:nvSpPr>
          <p:spPr bwMode="auto">
            <a:xfrm>
              <a:off x="3584" y="2792"/>
              <a:ext cx="33" cy="40"/>
            </a:xfrm>
            <a:prstGeom prst="rect">
              <a:avLst/>
            </a:prstGeom>
            <a:solidFill>
              <a:srgbClr val="7F7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37" name="Rectangle 43"/>
            <p:cNvSpPr>
              <a:spLocks noChangeArrowheads="1"/>
            </p:cNvSpPr>
            <p:nvPr/>
          </p:nvSpPr>
          <p:spPr bwMode="auto">
            <a:xfrm>
              <a:off x="3675" y="2856"/>
              <a:ext cx="17" cy="40"/>
            </a:xfrm>
            <a:prstGeom prst="rect">
              <a:avLst/>
            </a:prstGeom>
            <a:solidFill>
              <a:srgbClr val="7F7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38" name="Rectangle 44"/>
            <p:cNvSpPr>
              <a:spLocks noChangeArrowheads="1"/>
            </p:cNvSpPr>
            <p:nvPr/>
          </p:nvSpPr>
          <p:spPr bwMode="auto">
            <a:xfrm>
              <a:off x="3572" y="2856"/>
              <a:ext cx="64" cy="40"/>
            </a:xfrm>
            <a:prstGeom prst="rect">
              <a:avLst/>
            </a:prstGeom>
            <a:solidFill>
              <a:srgbClr val="7F7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39" name="Rectangle 45"/>
            <p:cNvSpPr>
              <a:spLocks noChangeArrowheads="1"/>
            </p:cNvSpPr>
            <p:nvPr/>
          </p:nvSpPr>
          <p:spPr bwMode="auto">
            <a:xfrm>
              <a:off x="3459" y="2856"/>
              <a:ext cx="17" cy="72"/>
            </a:xfrm>
            <a:prstGeom prst="rect">
              <a:avLst/>
            </a:prstGeom>
            <a:solidFill>
              <a:srgbClr val="7F7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40" name="Rectangle 46"/>
            <p:cNvSpPr>
              <a:spLocks noChangeArrowheads="1"/>
            </p:cNvSpPr>
            <p:nvPr/>
          </p:nvSpPr>
          <p:spPr bwMode="auto">
            <a:xfrm>
              <a:off x="3513" y="2859"/>
              <a:ext cx="12" cy="15"/>
            </a:xfrm>
            <a:prstGeom prst="rect">
              <a:avLst/>
            </a:prstGeom>
            <a:solidFill>
              <a:srgbClr val="E5EAEA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41" name="Rectangle 47"/>
            <p:cNvSpPr>
              <a:spLocks noChangeArrowheads="1"/>
            </p:cNvSpPr>
            <p:nvPr/>
          </p:nvSpPr>
          <p:spPr bwMode="auto">
            <a:xfrm>
              <a:off x="3513" y="2878"/>
              <a:ext cx="12" cy="15"/>
            </a:xfrm>
            <a:prstGeom prst="rect">
              <a:avLst/>
            </a:prstGeom>
            <a:solidFill>
              <a:srgbClr val="E5EAEA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42" name="Rectangle 48"/>
            <p:cNvSpPr>
              <a:spLocks noChangeArrowheads="1"/>
            </p:cNvSpPr>
            <p:nvPr/>
          </p:nvSpPr>
          <p:spPr bwMode="auto">
            <a:xfrm>
              <a:off x="3587" y="2795"/>
              <a:ext cx="13" cy="15"/>
            </a:xfrm>
            <a:prstGeom prst="rect">
              <a:avLst/>
            </a:prstGeom>
            <a:solidFill>
              <a:srgbClr val="E5EAEA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43" name="Rectangle 49"/>
            <p:cNvSpPr>
              <a:spLocks noChangeArrowheads="1"/>
            </p:cNvSpPr>
            <p:nvPr/>
          </p:nvSpPr>
          <p:spPr bwMode="auto">
            <a:xfrm>
              <a:off x="3587" y="2814"/>
              <a:ext cx="13" cy="15"/>
            </a:xfrm>
            <a:prstGeom prst="rect">
              <a:avLst/>
            </a:prstGeom>
            <a:solidFill>
              <a:srgbClr val="E5EAEA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44" name="Rectangle 50"/>
            <p:cNvSpPr>
              <a:spLocks noChangeArrowheads="1"/>
            </p:cNvSpPr>
            <p:nvPr/>
          </p:nvSpPr>
          <p:spPr bwMode="auto">
            <a:xfrm>
              <a:off x="3678" y="2859"/>
              <a:ext cx="12" cy="15"/>
            </a:xfrm>
            <a:prstGeom prst="rect">
              <a:avLst/>
            </a:prstGeom>
            <a:solidFill>
              <a:srgbClr val="E5EAEA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45" name="Rectangle 51"/>
            <p:cNvSpPr>
              <a:spLocks noChangeArrowheads="1"/>
            </p:cNvSpPr>
            <p:nvPr/>
          </p:nvSpPr>
          <p:spPr bwMode="auto">
            <a:xfrm>
              <a:off x="3678" y="2878"/>
              <a:ext cx="12" cy="15"/>
            </a:xfrm>
            <a:prstGeom prst="rect">
              <a:avLst/>
            </a:prstGeom>
            <a:solidFill>
              <a:srgbClr val="E5EAEA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46" name="Rectangle 52"/>
            <p:cNvSpPr>
              <a:spLocks noChangeArrowheads="1"/>
            </p:cNvSpPr>
            <p:nvPr/>
          </p:nvSpPr>
          <p:spPr bwMode="auto">
            <a:xfrm>
              <a:off x="3602" y="2795"/>
              <a:ext cx="13" cy="15"/>
            </a:xfrm>
            <a:prstGeom prst="rect">
              <a:avLst/>
            </a:prstGeom>
            <a:solidFill>
              <a:srgbClr val="E5EAEA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47" name="Rectangle 53"/>
            <p:cNvSpPr>
              <a:spLocks noChangeArrowheads="1"/>
            </p:cNvSpPr>
            <p:nvPr/>
          </p:nvSpPr>
          <p:spPr bwMode="auto">
            <a:xfrm>
              <a:off x="3602" y="2814"/>
              <a:ext cx="13" cy="15"/>
            </a:xfrm>
            <a:prstGeom prst="rect">
              <a:avLst/>
            </a:prstGeom>
            <a:solidFill>
              <a:srgbClr val="E5EAEA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48" name="Rectangle 54"/>
            <p:cNvSpPr>
              <a:spLocks noChangeArrowheads="1"/>
            </p:cNvSpPr>
            <p:nvPr/>
          </p:nvSpPr>
          <p:spPr bwMode="auto">
            <a:xfrm>
              <a:off x="3575" y="2859"/>
              <a:ext cx="12" cy="34"/>
            </a:xfrm>
            <a:prstGeom prst="rect">
              <a:avLst/>
            </a:prstGeom>
            <a:solidFill>
              <a:srgbClr val="E5EAEA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49" name="Rectangle 55"/>
            <p:cNvSpPr>
              <a:spLocks noChangeArrowheads="1"/>
            </p:cNvSpPr>
            <p:nvPr/>
          </p:nvSpPr>
          <p:spPr bwMode="auto">
            <a:xfrm>
              <a:off x="3590" y="2859"/>
              <a:ext cx="13" cy="11"/>
            </a:xfrm>
            <a:prstGeom prst="rect">
              <a:avLst/>
            </a:prstGeom>
            <a:solidFill>
              <a:srgbClr val="E5EAEA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50" name="Rectangle 56"/>
            <p:cNvSpPr>
              <a:spLocks noChangeArrowheads="1"/>
            </p:cNvSpPr>
            <p:nvPr/>
          </p:nvSpPr>
          <p:spPr bwMode="auto">
            <a:xfrm>
              <a:off x="3605" y="2859"/>
              <a:ext cx="13" cy="11"/>
            </a:xfrm>
            <a:prstGeom prst="rect">
              <a:avLst/>
            </a:prstGeom>
            <a:solidFill>
              <a:srgbClr val="E5EAEA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51" name="Rectangle 57"/>
            <p:cNvSpPr>
              <a:spLocks noChangeArrowheads="1"/>
            </p:cNvSpPr>
            <p:nvPr/>
          </p:nvSpPr>
          <p:spPr bwMode="auto">
            <a:xfrm>
              <a:off x="3620" y="2859"/>
              <a:ext cx="13" cy="34"/>
            </a:xfrm>
            <a:prstGeom prst="rect">
              <a:avLst/>
            </a:prstGeom>
            <a:solidFill>
              <a:srgbClr val="E5EAEA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52" name="Rectangle 58"/>
            <p:cNvSpPr>
              <a:spLocks noChangeArrowheads="1"/>
            </p:cNvSpPr>
            <p:nvPr/>
          </p:nvSpPr>
          <p:spPr bwMode="auto">
            <a:xfrm>
              <a:off x="3590" y="2873"/>
              <a:ext cx="28" cy="20"/>
            </a:xfrm>
            <a:prstGeom prst="rect">
              <a:avLst/>
            </a:prstGeom>
            <a:solidFill>
              <a:srgbClr val="E5EAEA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53" name="Rectangle 59"/>
            <p:cNvSpPr>
              <a:spLocks noChangeArrowheads="1"/>
            </p:cNvSpPr>
            <p:nvPr/>
          </p:nvSpPr>
          <p:spPr bwMode="auto">
            <a:xfrm>
              <a:off x="3358" y="2859"/>
              <a:ext cx="13" cy="28"/>
            </a:xfrm>
            <a:prstGeom prst="rect">
              <a:avLst/>
            </a:prstGeom>
            <a:solidFill>
              <a:srgbClr val="E5EAEA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54" name="Rectangle 60"/>
            <p:cNvSpPr>
              <a:spLocks noChangeArrowheads="1"/>
            </p:cNvSpPr>
            <p:nvPr/>
          </p:nvSpPr>
          <p:spPr bwMode="auto">
            <a:xfrm>
              <a:off x="3374" y="2859"/>
              <a:ext cx="13" cy="28"/>
            </a:xfrm>
            <a:prstGeom prst="rect">
              <a:avLst/>
            </a:prstGeom>
            <a:solidFill>
              <a:srgbClr val="E5EAEA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55" name="Rectangle 61"/>
            <p:cNvSpPr>
              <a:spLocks noChangeArrowheads="1"/>
            </p:cNvSpPr>
            <p:nvPr/>
          </p:nvSpPr>
          <p:spPr bwMode="auto">
            <a:xfrm>
              <a:off x="3408" y="2859"/>
              <a:ext cx="13" cy="28"/>
            </a:xfrm>
            <a:prstGeom prst="rect">
              <a:avLst/>
            </a:prstGeom>
            <a:solidFill>
              <a:srgbClr val="E5EAEA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356" name="Rectangle 62"/>
            <p:cNvSpPr>
              <a:spLocks noChangeArrowheads="1"/>
            </p:cNvSpPr>
            <p:nvPr/>
          </p:nvSpPr>
          <p:spPr bwMode="auto">
            <a:xfrm>
              <a:off x="3424" y="2859"/>
              <a:ext cx="13" cy="28"/>
            </a:xfrm>
            <a:prstGeom prst="rect">
              <a:avLst/>
            </a:prstGeom>
            <a:solidFill>
              <a:srgbClr val="E5EAEA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3" name="Group 120"/>
          <p:cNvGrpSpPr>
            <a:grpSpLocks/>
          </p:cNvGrpSpPr>
          <p:nvPr/>
        </p:nvGrpSpPr>
        <p:grpSpPr bwMode="auto">
          <a:xfrm>
            <a:off x="2079625" y="1692026"/>
            <a:ext cx="823913" cy="615950"/>
            <a:chOff x="-598" y="1095"/>
            <a:chExt cx="519" cy="388"/>
          </a:xfrm>
        </p:grpSpPr>
        <p:sp>
          <p:nvSpPr>
            <p:cNvPr id="14244" name="Rectangle 64"/>
            <p:cNvSpPr>
              <a:spLocks noChangeArrowheads="1"/>
            </p:cNvSpPr>
            <p:nvPr/>
          </p:nvSpPr>
          <p:spPr bwMode="auto">
            <a:xfrm>
              <a:off x="-598" y="1095"/>
              <a:ext cx="519" cy="381"/>
            </a:xfrm>
            <a:prstGeom prst="rect">
              <a:avLst/>
            </a:prstGeom>
            <a:solidFill>
              <a:srgbClr val="A6C8FE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45" name="Rectangle 65"/>
            <p:cNvSpPr>
              <a:spLocks noChangeArrowheads="1"/>
            </p:cNvSpPr>
            <p:nvPr/>
          </p:nvSpPr>
          <p:spPr bwMode="auto">
            <a:xfrm>
              <a:off x="-598" y="1095"/>
              <a:ext cx="519" cy="381"/>
            </a:xfrm>
            <a:prstGeom prst="rect">
              <a:avLst/>
            </a:prstGeom>
            <a:noFill/>
            <a:ln w="1588">
              <a:solidFill>
                <a:srgbClr val="9EC7FF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46" name="Freeform 66"/>
            <p:cNvSpPr>
              <a:spLocks/>
            </p:cNvSpPr>
            <p:nvPr/>
          </p:nvSpPr>
          <p:spPr bwMode="auto">
            <a:xfrm>
              <a:off x="-598" y="1391"/>
              <a:ext cx="518" cy="92"/>
            </a:xfrm>
            <a:custGeom>
              <a:avLst/>
              <a:gdLst>
                <a:gd name="T0" fmla="*/ 0 w 16575"/>
                <a:gd name="T1" fmla="*/ 0 h 2584"/>
                <a:gd name="T2" fmla="*/ 0 w 16575"/>
                <a:gd name="T3" fmla="*/ 0 h 2584"/>
                <a:gd name="T4" fmla="*/ 0 w 16575"/>
                <a:gd name="T5" fmla="*/ 0 h 2584"/>
                <a:gd name="T6" fmla="*/ 0 w 16575"/>
                <a:gd name="T7" fmla="*/ 0 h 2584"/>
                <a:gd name="T8" fmla="*/ 0 w 16575"/>
                <a:gd name="T9" fmla="*/ 0 h 2584"/>
                <a:gd name="T10" fmla="*/ 0 w 16575"/>
                <a:gd name="T11" fmla="*/ 0 h 2584"/>
                <a:gd name="T12" fmla="*/ 0 w 16575"/>
                <a:gd name="T13" fmla="*/ 0 h 2584"/>
                <a:gd name="T14" fmla="*/ 0 w 16575"/>
                <a:gd name="T15" fmla="*/ 0 h 2584"/>
                <a:gd name="T16" fmla="*/ 0 w 16575"/>
                <a:gd name="T17" fmla="*/ 0 h 2584"/>
                <a:gd name="T18" fmla="*/ 0 w 16575"/>
                <a:gd name="T19" fmla="*/ 0 h 2584"/>
                <a:gd name="T20" fmla="*/ 0 w 16575"/>
                <a:gd name="T21" fmla="*/ 0 h 2584"/>
                <a:gd name="T22" fmla="*/ 0 w 16575"/>
                <a:gd name="T23" fmla="*/ 0 h 2584"/>
                <a:gd name="T24" fmla="*/ 0 w 16575"/>
                <a:gd name="T25" fmla="*/ 0 h 2584"/>
                <a:gd name="T26" fmla="*/ 0 w 16575"/>
                <a:gd name="T27" fmla="*/ 0 h 2584"/>
                <a:gd name="T28" fmla="*/ 0 w 16575"/>
                <a:gd name="T29" fmla="*/ 0 h 2584"/>
                <a:gd name="T30" fmla="*/ 0 w 16575"/>
                <a:gd name="T31" fmla="*/ 0 h 2584"/>
                <a:gd name="T32" fmla="*/ 0 w 16575"/>
                <a:gd name="T33" fmla="*/ 0 h 2584"/>
                <a:gd name="T34" fmla="*/ 0 w 16575"/>
                <a:gd name="T35" fmla="*/ 0 h 2584"/>
                <a:gd name="T36" fmla="*/ 0 w 16575"/>
                <a:gd name="T37" fmla="*/ 0 h 2584"/>
                <a:gd name="T38" fmla="*/ 0 w 16575"/>
                <a:gd name="T39" fmla="*/ 0 h 2584"/>
                <a:gd name="T40" fmla="*/ 0 w 16575"/>
                <a:gd name="T41" fmla="*/ 0 h 2584"/>
                <a:gd name="T42" fmla="*/ 0 w 16575"/>
                <a:gd name="T43" fmla="*/ 0 h 2584"/>
                <a:gd name="T44" fmla="*/ 0 w 16575"/>
                <a:gd name="T45" fmla="*/ 0 h 2584"/>
                <a:gd name="T46" fmla="*/ 0 w 16575"/>
                <a:gd name="T47" fmla="*/ 0 h 2584"/>
                <a:gd name="T48" fmla="*/ 0 w 16575"/>
                <a:gd name="T49" fmla="*/ 0 h 2584"/>
                <a:gd name="T50" fmla="*/ 0 w 16575"/>
                <a:gd name="T51" fmla="*/ 0 h 2584"/>
                <a:gd name="T52" fmla="*/ 0 w 16575"/>
                <a:gd name="T53" fmla="*/ 0 h 2584"/>
                <a:gd name="T54" fmla="*/ 0 w 16575"/>
                <a:gd name="T55" fmla="*/ 0 h 2584"/>
                <a:gd name="T56" fmla="*/ 0 w 16575"/>
                <a:gd name="T57" fmla="*/ 0 h 2584"/>
                <a:gd name="T58" fmla="*/ 0 w 16575"/>
                <a:gd name="T59" fmla="*/ 0 h 2584"/>
                <a:gd name="T60" fmla="*/ 0 w 16575"/>
                <a:gd name="T61" fmla="*/ 0 h 2584"/>
                <a:gd name="T62" fmla="*/ 0 w 16575"/>
                <a:gd name="T63" fmla="*/ 0 h 2584"/>
                <a:gd name="T64" fmla="*/ 0 w 16575"/>
                <a:gd name="T65" fmla="*/ 0 h 2584"/>
                <a:gd name="T66" fmla="*/ 0 w 16575"/>
                <a:gd name="T67" fmla="*/ 0 h 2584"/>
                <a:gd name="T68" fmla="*/ 0 w 16575"/>
                <a:gd name="T69" fmla="*/ 0 h 2584"/>
                <a:gd name="T70" fmla="*/ 0 w 16575"/>
                <a:gd name="T71" fmla="*/ 0 h 2584"/>
                <a:gd name="T72" fmla="*/ 0 w 16575"/>
                <a:gd name="T73" fmla="*/ 0 h 2584"/>
                <a:gd name="T74" fmla="*/ 0 w 16575"/>
                <a:gd name="T75" fmla="*/ 0 h 2584"/>
                <a:gd name="T76" fmla="*/ 0 w 16575"/>
                <a:gd name="T77" fmla="*/ 0 h 2584"/>
                <a:gd name="T78" fmla="*/ 0 w 16575"/>
                <a:gd name="T79" fmla="*/ 0 h 2584"/>
                <a:gd name="T80" fmla="*/ 0 w 16575"/>
                <a:gd name="T81" fmla="*/ 0 h 2584"/>
                <a:gd name="T82" fmla="*/ 0 w 16575"/>
                <a:gd name="T83" fmla="*/ 0 h 2584"/>
                <a:gd name="T84" fmla="*/ 0 w 16575"/>
                <a:gd name="T85" fmla="*/ 0 h 2584"/>
                <a:gd name="T86" fmla="*/ 0 w 16575"/>
                <a:gd name="T87" fmla="*/ 0 h 2584"/>
                <a:gd name="T88" fmla="*/ 0 w 16575"/>
                <a:gd name="T89" fmla="*/ 0 h 2584"/>
                <a:gd name="T90" fmla="*/ 0 w 16575"/>
                <a:gd name="T91" fmla="*/ 0 h 2584"/>
                <a:gd name="T92" fmla="*/ 0 w 16575"/>
                <a:gd name="T93" fmla="*/ 0 h 2584"/>
                <a:gd name="T94" fmla="*/ 0 w 16575"/>
                <a:gd name="T95" fmla="*/ 0 h 258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6575"/>
                <a:gd name="T145" fmla="*/ 0 h 2584"/>
                <a:gd name="T146" fmla="*/ 16575 w 16575"/>
                <a:gd name="T147" fmla="*/ 2584 h 258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6575" h="2584">
                  <a:moveTo>
                    <a:pt x="12642" y="99"/>
                  </a:moveTo>
                  <a:lnTo>
                    <a:pt x="12642" y="182"/>
                  </a:lnTo>
                  <a:lnTo>
                    <a:pt x="12707" y="182"/>
                  </a:lnTo>
                  <a:lnTo>
                    <a:pt x="12772" y="215"/>
                  </a:lnTo>
                  <a:lnTo>
                    <a:pt x="12854" y="215"/>
                  </a:lnTo>
                  <a:lnTo>
                    <a:pt x="12887" y="215"/>
                  </a:lnTo>
                  <a:lnTo>
                    <a:pt x="12887" y="330"/>
                  </a:lnTo>
                  <a:lnTo>
                    <a:pt x="12887" y="363"/>
                  </a:lnTo>
                  <a:lnTo>
                    <a:pt x="12968" y="478"/>
                  </a:lnTo>
                  <a:lnTo>
                    <a:pt x="13033" y="511"/>
                  </a:lnTo>
                  <a:lnTo>
                    <a:pt x="13065" y="478"/>
                  </a:lnTo>
                  <a:lnTo>
                    <a:pt x="13146" y="396"/>
                  </a:lnTo>
                  <a:lnTo>
                    <a:pt x="13211" y="330"/>
                  </a:lnTo>
                  <a:lnTo>
                    <a:pt x="13244" y="248"/>
                  </a:lnTo>
                  <a:lnTo>
                    <a:pt x="13244" y="148"/>
                  </a:lnTo>
                  <a:lnTo>
                    <a:pt x="13357" y="66"/>
                  </a:lnTo>
                  <a:lnTo>
                    <a:pt x="13390" y="0"/>
                  </a:lnTo>
                  <a:lnTo>
                    <a:pt x="13504" y="66"/>
                  </a:lnTo>
                  <a:lnTo>
                    <a:pt x="13537" y="99"/>
                  </a:lnTo>
                  <a:lnTo>
                    <a:pt x="13683" y="66"/>
                  </a:lnTo>
                  <a:lnTo>
                    <a:pt x="13715" y="148"/>
                  </a:lnTo>
                  <a:lnTo>
                    <a:pt x="13683" y="182"/>
                  </a:lnTo>
                  <a:lnTo>
                    <a:pt x="13683" y="215"/>
                  </a:lnTo>
                  <a:lnTo>
                    <a:pt x="13683" y="297"/>
                  </a:lnTo>
                  <a:lnTo>
                    <a:pt x="13715" y="330"/>
                  </a:lnTo>
                  <a:lnTo>
                    <a:pt x="13748" y="363"/>
                  </a:lnTo>
                  <a:lnTo>
                    <a:pt x="13829" y="363"/>
                  </a:lnTo>
                  <a:lnTo>
                    <a:pt x="13943" y="297"/>
                  </a:lnTo>
                  <a:lnTo>
                    <a:pt x="13894" y="396"/>
                  </a:lnTo>
                  <a:lnTo>
                    <a:pt x="13943" y="428"/>
                  </a:lnTo>
                  <a:lnTo>
                    <a:pt x="13894" y="511"/>
                  </a:lnTo>
                  <a:lnTo>
                    <a:pt x="13943" y="609"/>
                  </a:lnTo>
                  <a:lnTo>
                    <a:pt x="13861" y="691"/>
                  </a:lnTo>
                  <a:lnTo>
                    <a:pt x="13894" y="790"/>
                  </a:lnTo>
                  <a:lnTo>
                    <a:pt x="13943" y="840"/>
                  </a:lnTo>
                  <a:lnTo>
                    <a:pt x="13975" y="790"/>
                  </a:lnTo>
                  <a:lnTo>
                    <a:pt x="14090" y="724"/>
                  </a:lnTo>
                  <a:lnTo>
                    <a:pt x="14090" y="790"/>
                  </a:lnTo>
                  <a:lnTo>
                    <a:pt x="14155" y="790"/>
                  </a:lnTo>
                  <a:lnTo>
                    <a:pt x="14301" y="724"/>
                  </a:lnTo>
                  <a:lnTo>
                    <a:pt x="14398" y="659"/>
                  </a:lnTo>
                  <a:lnTo>
                    <a:pt x="14301" y="757"/>
                  </a:lnTo>
                  <a:lnTo>
                    <a:pt x="14252" y="840"/>
                  </a:lnTo>
                  <a:lnTo>
                    <a:pt x="14333" y="939"/>
                  </a:lnTo>
                  <a:lnTo>
                    <a:pt x="14365" y="988"/>
                  </a:lnTo>
                  <a:lnTo>
                    <a:pt x="14447" y="1021"/>
                  </a:lnTo>
                  <a:lnTo>
                    <a:pt x="14447" y="1087"/>
                  </a:lnTo>
                  <a:lnTo>
                    <a:pt x="14398" y="1120"/>
                  </a:lnTo>
                  <a:lnTo>
                    <a:pt x="14447" y="1169"/>
                  </a:lnTo>
                  <a:lnTo>
                    <a:pt x="14447" y="1202"/>
                  </a:lnTo>
                  <a:lnTo>
                    <a:pt x="14479" y="1268"/>
                  </a:lnTo>
                  <a:lnTo>
                    <a:pt x="14398" y="1350"/>
                  </a:lnTo>
                  <a:lnTo>
                    <a:pt x="14447" y="1383"/>
                  </a:lnTo>
                  <a:lnTo>
                    <a:pt x="14479" y="1416"/>
                  </a:lnTo>
                  <a:lnTo>
                    <a:pt x="14511" y="1499"/>
                  </a:lnTo>
                  <a:lnTo>
                    <a:pt x="14479" y="1532"/>
                  </a:lnTo>
                  <a:lnTo>
                    <a:pt x="14479" y="1564"/>
                  </a:lnTo>
                  <a:lnTo>
                    <a:pt x="14447" y="1597"/>
                  </a:lnTo>
                  <a:lnTo>
                    <a:pt x="14511" y="1680"/>
                  </a:lnTo>
                  <a:lnTo>
                    <a:pt x="14625" y="1745"/>
                  </a:lnTo>
                  <a:lnTo>
                    <a:pt x="14658" y="1712"/>
                  </a:lnTo>
                  <a:lnTo>
                    <a:pt x="14772" y="1680"/>
                  </a:lnTo>
                  <a:lnTo>
                    <a:pt x="14869" y="1680"/>
                  </a:lnTo>
                  <a:lnTo>
                    <a:pt x="14983" y="1745"/>
                  </a:lnTo>
                  <a:lnTo>
                    <a:pt x="15129" y="1827"/>
                  </a:lnTo>
                  <a:lnTo>
                    <a:pt x="15275" y="1893"/>
                  </a:lnTo>
                  <a:lnTo>
                    <a:pt x="15487" y="2008"/>
                  </a:lnTo>
                  <a:lnTo>
                    <a:pt x="15568" y="2041"/>
                  </a:lnTo>
                  <a:lnTo>
                    <a:pt x="15633" y="2108"/>
                  </a:lnTo>
                  <a:lnTo>
                    <a:pt x="15666" y="2108"/>
                  </a:lnTo>
                  <a:lnTo>
                    <a:pt x="15747" y="2108"/>
                  </a:lnTo>
                  <a:lnTo>
                    <a:pt x="15925" y="2190"/>
                  </a:lnTo>
                  <a:lnTo>
                    <a:pt x="15958" y="2256"/>
                  </a:lnTo>
                  <a:lnTo>
                    <a:pt x="15990" y="2190"/>
                  </a:lnTo>
                  <a:lnTo>
                    <a:pt x="16024" y="2108"/>
                  </a:lnTo>
                  <a:lnTo>
                    <a:pt x="16170" y="2108"/>
                  </a:lnTo>
                  <a:lnTo>
                    <a:pt x="16283" y="2108"/>
                  </a:lnTo>
                  <a:lnTo>
                    <a:pt x="16348" y="2141"/>
                  </a:lnTo>
                  <a:lnTo>
                    <a:pt x="16462" y="2141"/>
                  </a:lnTo>
                  <a:lnTo>
                    <a:pt x="16543" y="2141"/>
                  </a:lnTo>
                  <a:lnTo>
                    <a:pt x="16575" y="2223"/>
                  </a:lnTo>
                  <a:lnTo>
                    <a:pt x="16575" y="2289"/>
                  </a:lnTo>
                  <a:lnTo>
                    <a:pt x="16575" y="2256"/>
                  </a:lnTo>
                  <a:lnTo>
                    <a:pt x="16575" y="2584"/>
                  </a:lnTo>
                  <a:lnTo>
                    <a:pt x="0" y="2584"/>
                  </a:lnTo>
                  <a:lnTo>
                    <a:pt x="0" y="1499"/>
                  </a:lnTo>
                  <a:lnTo>
                    <a:pt x="113" y="1532"/>
                  </a:lnTo>
                  <a:lnTo>
                    <a:pt x="259" y="1383"/>
                  </a:lnTo>
                  <a:lnTo>
                    <a:pt x="503" y="1120"/>
                  </a:lnTo>
                  <a:lnTo>
                    <a:pt x="763" y="1021"/>
                  </a:lnTo>
                  <a:lnTo>
                    <a:pt x="909" y="1120"/>
                  </a:lnTo>
                  <a:lnTo>
                    <a:pt x="1039" y="1021"/>
                  </a:lnTo>
                  <a:lnTo>
                    <a:pt x="1088" y="840"/>
                  </a:lnTo>
                  <a:lnTo>
                    <a:pt x="1218" y="659"/>
                  </a:lnTo>
                  <a:lnTo>
                    <a:pt x="1478" y="609"/>
                  </a:lnTo>
                  <a:lnTo>
                    <a:pt x="1511" y="609"/>
                  </a:lnTo>
                  <a:lnTo>
                    <a:pt x="12642" y="99"/>
                  </a:lnTo>
                  <a:close/>
                </a:path>
              </a:pathLst>
            </a:custGeom>
            <a:solidFill>
              <a:srgbClr val="4B9C58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47" name="Freeform 67"/>
            <p:cNvSpPr>
              <a:spLocks/>
            </p:cNvSpPr>
            <p:nvPr/>
          </p:nvSpPr>
          <p:spPr bwMode="auto">
            <a:xfrm>
              <a:off x="-598" y="1391"/>
              <a:ext cx="518" cy="92"/>
            </a:xfrm>
            <a:custGeom>
              <a:avLst/>
              <a:gdLst>
                <a:gd name="T0" fmla="*/ 0 w 16575"/>
                <a:gd name="T1" fmla="*/ 0 h 2584"/>
                <a:gd name="T2" fmla="*/ 0 w 16575"/>
                <a:gd name="T3" fmla="*/ 0 h 2584"/>
                <a:gd name="T4" fmla="*/ 0 w 16575"/>
                <a:gd name="T5" fmla="*/ 0 h 2584"/>
                <a:gd name="T6" fmla="*/ 0 w 16575"/>
                <a:gd name="T7" fmla="*/ 0 h 2584"/>
                <a:gd name="T8" fmla="*/ 0 w 16575"/>
                <a:gd name="T9" fmla="*/ 0 h 2584"/>
                <a:gd name="T10" fmla="*/ 0 w 16575"/>
                <a:gd name="T11" fmla="*/ 0 h 2584"/>
                <a:gd name="T12" fmla="*/ 0 w 16575"/>
                <a:gd name="T13" fmla="*/ 0 h 2584"/>
                <a:gd name="T14" fmla="*/ 0 w 16575"/>
                <a:gd name="T15" fmla="*/ 0 h 2584"/>
                <a:gd name="T16" fmla="*/ 0 w 16575"/>
                <a:gd name="T17" fmla="*/ 0 h 2584"/>
                <a:gd name="T18" fmla="*/ 0 w 16575"/>
                <a:gd name="T19" fmla="*/ 0 h 2584"/>
                <a:gd name="T20" fmla="*/ 0 w 16575"/>
                <a:gd name="T21" fmla="*/ 0 h 2584"/>
                <a:gd name="T22" fmla="*/ 0 w 16575"/>
                <a:gd name="T23" fmla="*/ 0 h 2584"/>
                <a:gd name="T24" fmla="*/ 0 w 16575"/>
                <a:gd name="T25" fmla="*/ 0 h 2584"/>
                <a:gd name="T26" fmla="*/ 0 w 16575"/>
                <a:gd name="T27" fmla="*/ 0 h 2584"/>
                <a:gd name="T28" fmla="*/ 0 w 16575"/>
                <a:gd name="T29" fmla="*/ 0 h 2584"/>
                <a:gd name="T30" fmla="*/ 0 w 16575"/>
                <a:gd name="T31" fmla="*/ 0 h 2584"/>
                <a:gd name="T32" fmla="*/ 0 w 16575"/>
                <a:gd name="T33" fmla="*/ 0 h 2584"/>
                <a:gd name="T34" fmla="*/ 0 w 16575"/>
                <a:gd name="T35" fmla="*/ 0 h 2584"/>
                <a:gd name="T36" fmla="*/ 0 w 16575"/>
                <a:gd name="T37" fmla="*/ 0 h 2584"/>
                <a:gd name="T38" fmla="*/ 0 w 16575"/>
                <a:gd name="T39" fmla="*/ 0 h 2584"/>
                <a:gd name="T40" fmla="*/ 0 w 16575"/>
                <a:gd name="T41" fmla="*/ 0 h 2584"/>
                <a:gd name="T42" fmla="*/ 0 w 16575"/>
                <a:gd name="T43" fmla="*/ 0 h 2584"/>
                <a:gd name="T44" fmla="*/ 0 w 16575"/>
                <a:gd name="T45" fmla="*/ 0 h 2584"/>
                <a:gd name="T46" fmla="*/ 0 w 16575"/>
                <a:gd name="T47" fmla="*/ 0 h 2584"/>
                <a:gd name="T48" fmla="*/ 0 w 16575"/>
                <a:gd name="T49" fmla="*/ 0 h 2584"/>
                <a:gd name="T50" fmla="*/ 0 w 16575"/>
                <a:gd name="T51" fmla="*/ 0 h 2584"/>
                <a:gd name="T52" fmla="*/ 0 w 16575"/>
                <a:gd name="T53" fmla="*/ 0 h 2584"/>
                <a:gd name="T54" fmla="*/ 0 w 16575"/>
                <a:gd name="T55" fmla="*/ 0 h 2584"/>
                <a:gd name="T56" fmla="*/ 0 w 16575"/>
                <a:gd name="T57" fmla="*/ 0 h 2584"/>
                <a:gd name="T58" fmla="*/ 0 w 16575"/>
                <a:gd name="T59" fmla="*/ 0 h 2584"/>
                <a:gd name="T60" fmla="*/ 0 w 16575"/>
                <a:gd name="T61" fmla="*/ 0 h 2584"/>
                <a:gd name="T62" fmla="*/ 0 w 16575"/>
                <a:gd name="T63" fmla="*/ 0 h 2584"/>
                <a:gd name="T64" fmla="*/ 0 w 16575"/>
                <a:gd name="T65" fmla="*/ 0 h 2584"/>
                <a:gd name="T66" fmla="*/ 0 w 16575"/>
                <a:gd name="T67" fmla="*/ 0 h 2584"/>
                <a:gd name="T68" fmla="*/ 0 w 16575"/>
                <a:gd name="T69" fmla="*/ 0 h 2584"/>
                <a:gd name="T70" fmla="*/ 0 w 16575"/>
                <a:gd name="T71" fmla="*/ 0 h 2584"/>
                <a:gd name="T72" fmla="*/ 0 w 16575"/>
                <a:gd name="T73" fmla="*/ 0 h 2584"/>
                <a:gd name="T74" fmla="*/ 0 w 16575"/>
                <a:gd name="T75" fmla="*/ 0 h 2584"/>
                <a:gd name="T76" fmla="*/ 0 w 16575"/>
                <a:gd name="T77" fmla="*/ 0 h 2584"/>
                <a:gd name="T78" fmla="*/ 0 w 16575"/>
                <a:gd name="T79" fmla="*/ 0 h 2584"/>
                <a:gd name="T80" fmla="*/ 0 w 16575"/>
                <a:gd name="T81" fmla="*/ 0 h 2584"/>
                <a:gd name="T82" fmla="*/ 0 w 16575"/>
                <a:gd name="T83" fmla="*/ 0 h 2584"/>
                <a:gd name="T84" fmla="*/ 0 w 16575"/>
                <a:gd name="T85" fmla="*/ 0 h 2584"/>
                <a:gd name="T86" fmla="*/ 0 w 16575"/>
                <a:gd name="T87" fmla="*/ 0 h 2584"/>
                <a:gd name="T88" fmla="*/ 0 w 16575"/>
                <a:gd name="T89" fmla="*/ 0 h 2584"/>
                <a:gd name="T90" fmla="*/ 0 w 16575"/>
                <a:gd name="T91" fmla="*/ 0 h 2584"/>
                <a:gd name="T92" fmla="*/ 0 w 16575"/>
                <a:gd name="T93" fmla="*/ 0 h 2584"/>
                <a:gd name="T94" fmla="*/ 0 w 16575"/>
                <a:gd name="T95" fmla="*/ 0 h 258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6575"/>
                <a:gd name="T145" fmla="*/ 0 h 2584"/>
                <a:gd name="T146" fmla="*/ 16575 w 16575"/>
                <a:gd name="T147" fmla="*/ 2584 h 258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6575" h="2584">
                  <a:moveTo>
                    <a:pt x="12642" y="99"/>
                  </a:moveTo>
                  <a:lnTo>
                    <a:pt x="12642" y="182"/>
                  </a:lnTo>
                  <a:lnTo>
                    <a:pt x="12707" y="182"/>
                  </a:lnTo>
                  <a:lnTo>
                    <a:pt x="12772" y="215"/>
                  </a:lnTo>
                  <a:lnTo>
                    <a:pt x="12854" y="215"/>
                  </a:lnTo>
                  <a:lnTo>
                    <a:pt x="12887" y="215"/>
                  </a:lnTo>
                  <a:lnTo>
                    <a:pt x="12887" y="330"/>
                  </a:lnTo>
                  <a:lnTo>
                    <a:pt x="12887" y="363"/>
                  </a:lnTo>
                  <a:lnTo>
                    <a:pt x="12968" y="478"/>
                  </a:lnTo>
                  <a:lnTo>
                    <a:pt x="13033" y="511"/>
                  </a:lnTo>
                  <a:lnTo>
                    <a:pt x="13065" y="478"/>
                  </a:lnTo>
                  <a:lnTo>
                    <a:pt x="13146" y="396"/>
                  </a:lnTo>
                  <a:lnTo>
                    <a:pt x="13211" y="330"/>
                  </a:lnTo>
                  <a:lnTo>
                    <a:pt x="13244" y="248"/>
                  </a:lnTo>
                  <a:lnTo>
                    <a:pt x="13244" y="148"/>
                  </a:lnTo>
                  <a:lnTo>
                    <a:pt x="13357" y="66"/>
                  </a:lnTo>
                  <a:lnTo>
                    <a:pt x="13390" y="0"/>
                  </a:lnTo>
                  <a:lnTo>
                    <a:pt x="13504" y="66"/>
                  </a:lnTo>
                  <a:lnTo>
                    <a:pt x="13537" y="99"/>
                  </a:lnTo>
                  <a:lnTo>
                    <a:pt x="13683" y="66"/>
                  </a:lnTo>
                  <a:lnTo>
                    <a:pt x="13715" y="148"/>
                  </a:lnTo>
                  <a:lnTo>
                    <a:pt x="13683" y="182"/>
                  </a:lnTo>
                  <a:lnTo>
                    <a:pt x="13683" y="215"/>
                  </a:lnTo>
                  <a:lnTo>
                    <a:pt x="13683" y="297"/>
                  </a:lnTo>
                  <a:lnTo>
                    <a:pt x="13715" y="330"/>
                  </a:lnTo>
                  <a:lnTo>
                    <a:pt x="13748" y="363"/>
                  </a:lnTo>
                  <a:lnTo>
                    <a:pt x="13829" y="363"/>
                  </a:lnTo>
                  <a:lnTo>
                    <a:pt x="13943" y="297"/>
                  </a:lnTo>
                  <a:lnTo>
                    <a:pt x="13894" y="396"/>
                  </a:lnTo>
                  <a:lnTo>
                    <a:pt x="13943" y="428"/>
                  </a:lnTo>
                  <a:lnTo>
                    <a:pt x="13894" y="511"/>
                  </a:lnTo>
                  <a:lnTo>
                    <a:pt x="13943" y="609"/>
                  </a:lnTo>
                  <a:lnTo>
                    <a:pt x="13861" y="691"/>
                  </a:lnTo>
                  <a:lnTo>
                    <a:pt x="13894" y="790"/>
                  </a:lnTo>
                  <a:lnTo>
                    <a:pt x="13943" y="840"/>
                  </a:lnTo>
                  <a:lnTo>
                    <a:pt x="13975" y="790"/>
                  </a:lnTo>
                  <a:lnTo>
                    <a:pt x="14090" y="724"/>
                  </a:lnTo>
                  <a:lnTo>
                    <a:pt x="14090" y="790"/>
                  </a:lnTo>
                  <a:lnTo>
                    <a:pt x="14155" y="790"/>
                  </a:lnTo>
                  <a:lnTo>
                    <a:pt x="14301" y="724"/>
                  </a:lnTo>
                  <a:lnTo>
                    <a:pt x="14398" y="659"/>
                  </a:lnTo>
                  <a:lnTo>
                    <a:pt x="14301" y="757"/>
                  </a:lnTo>
                  <a:lnTo>
                    <a:pt x="14252" y="840"/>
                  </a:lnTo>
                  <a:lnTo>
                    <a:pt x="14333" y="939"/>
                  </a:lnTo>
                  <a:lnTo>
                    <a:pt x="14365" y="988"/>
                  </a:lnTo>
                  <a:lnTo>
                    <a:pt x="14447" y="1021"/>
                  </a:lnTo>
                  <a:lnTo>
                    <a:pt x="14447" y="1087"/>
                  </a:lnTo>
                  <a:lnTo>
                    <a:pt x="14398" y="1120"/>
                  </a:lnTo>
                  <a:lnTo>
                    <a:pt x="14447" y="1169"/>
                  </a:lnTo>
                  <a:lnTo>
                    <a:pt x="14447" y="1202"/>
                  </a:lnTo>
                  <a:lnTo>
                    <a:pt x="14479" y="1268"/>
                  </a:lnTo>
                  <a:lnTo>
                    <a:pt x="14398" y="1350"/>
                  </a:lnTo>
                  <a:lnTo>
                    <a:pt x="14447" y="1383"/>
                  </a:lnTo>
                  <a:lnTo>
                    <a:pt x="14479" y="1416"/>
                  </a:lnTo>
                  <a:lnTo>
                    <a:pt x="14511" y="1499"/>
                  </a:lnTo>
                  <a:lnTo>
                    <a:pt x="14479" y="1532"/>
                  </a:lnTo>
                  <a:lnTo>
                    <a:pt x="14479" y="1564"/>
                  </a:lnTo>
                  <a:lnTo>
                    <a:pt x="14447" y="1597"/>
                  </a:lnTo>
                  <a:lnTo>
                    <a:pt x="14511" y="1680"/>
                  </a:lnTo>
                  <a:lnTo>
                    <a:pt x="14625" y="1745"/>
                  </a:lnTo>
                  <a:lnTo>
                    <a:pt x="14658" y="1712"/>
                  </a:lnTo>
                  <a:lnTo>
                    <a:pt x="14772" y="1680"/>
                  </a:lnTo>
                  <a:lnTo>
                    <a:pt x="14869" y="1680"/>
                  </a:lnTo>
                  <a:lnTo>
                    <a:pt x="14983" y="1745"/>
                  </a:lnTo>
                  <a:lnTo>
                    <a:pt x="15129" y="1827"/>
                  </a:lnTo>
                  <a:lnTo>
                    <a:pt x="15275" y="1893"/>
                  </a:lnTo>
                  <a:lnTo>
                    <a:pt x="15487" y="2008"/>
                  </a:lnTo>
                  <a:lnTo>
                    <a:pt x="15568" y="2041"/>
                  </a:lnTo>
                  <a:lnTo>
                    <a:pt x="15633" y="2108"/>
                  </a:lnTo>
                  <a:lnTo>
                    <a:pt x="15666" y="2108"/>
                  </a:lnTo>
                  <a:lnTo>
                    <a:pt x="15747" y="2108"/>
                  </a:lnTo>
                  <a:lnTo>
                    <a:pt x="15925" y="2190"/>
                  </a:lnTo>
                  <a:lnTo>
                    <a:pt x="15958" y="2256"/>
                  </a:lnTo>
                  <a:lnTo>
                    <a:pt x="15990" y="2190"/>
                  </a:lnTo>
                  <a:lnTo>
                    <a:pt x="16024" y="2108"/>
                  </a:lnTo>
                  <a:lnTo>
                    <a:pt x="16170" y="2108"/>
                  </a:lnTo>
                  <a:lnTo>
                    <a:pt x="16283" y="2108"/>
                  </a:lnTo>
                  <a:lnTo>
                    <a:pt x="16348" y="2141"/>
                  </a:lnTo>
                  <a:lnTo>
                    <a:pt x="16462" y="2141"/>
                  </a:lnTo>
                  <a:lnTo>
                    <a:pt x="16543" y="2141"/>
                  </a:lnTo>
                  <a:lnTo>
                    <a:pt x="16575" y="2223"/>
                  </a:lnTo>
                  <a:lnTo>
                    <a:pt x="16575" y="2289"/>
                  </a:lnTo>
                  <a:lnTo>
                    <a:pt x="16575" y="2256"/>
                  </a:lnTo>
                  <a:lnTo>
                    <a:pt x="16575" y="2584"/>
                  </a:lnTo>
                  <a:lnTo>
                    <a:pt x="0" y="2584"/>
                  </a:lnTo>
                  <a:lnTo>
                    <a:pt x="0" y="1499"/>
                  </a:lnTo>
                  <a:lnTo>
                    <a:pt x="113" y="1532"/>
                  </a:lnTo>
                  <a:lnTo>
                    <a:pt x="259" y="1383"/>
                  </a:lnTo>
                  <a:lnTo>
                    <a:pt x="503" y="1120"/>
                  </a:lnTo>
                  <a:lnTo>
                    <a:pt x="763" y="1021"/>
                  </a:lnTo>
                  <a:lnTo>
                    <a:pt x="909" y="1120"/>
                  </a:lnTo>
                  <a:lnTo>
                    <a:pt x="1039" y="1021"/>
                  </a:lnTo>
                  <a:lnTo>
                    <a:pt x="1088" y="840"/>
                  </a:lnTo>
                  <a:lnTo>
                    <a:pt x="1218" y="659"/>
                  </a:lnTo>
                  <a:lnTo>
                    <a:pt x="1478" y="609"/>
                  </a:lnTo>
                  <a:lnTo>
                    <a:pt x="1511" y="609"/>
                  </a:lnTo>
                  <a:lnTo>
                    <a:pt x="12642" y="99"/>
                  </a:lnTo>
                </a:path>
              </a:pathLst>
            </a:custGeom>
            <a:noFill/>
            <a:ln w="1588">
              <a:solidFill>
                <a:srgbClr val="2A9B5C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48" name="Freeform 68"/>
            <p:cNvSpPr>
              <a:spLocks/>
            </p:cNvSpPr>
            <p:nvPr/>
          </p:nvSpPr>
          <p:spPr bwMode="auto">
            <a:xfrm>
              <a:off x="-357" y="1111"/>
              <a:ext cx="60" cy="127"/>
            </a:xfrm>
            <a:custGeom>
              <a:avLst/>
              <a:gdLst>
                <a:gd name="T0" fmla="*/ 0 w 1918"/>
                <a:gd name="T1" fmla="*/ 0 h 3556"/>
                <a:gd name="T2" fmla="*/ 0 w 1918"/>
                <a:gd name="T3" fmla="*/ 0 h 3556"/>
                <a:gd name="T4" fmla="*/ 0 w 1918"/>
                <a:gd name="T5" fmla="*/ 0 h 3556"/>
                <a:gd name="T6" fmla="*/ 0 w 1918"/>
                <a:gd name="T7" fmla="*/ 0 h 3556"/>
                <a:gd name="T8" fmla="*/ 0 w 1918"/>
                <a:gd name="T9" fmla="*/ 0 h 3556"/>
                <a:gd name="T10" fmla="*/ 0 w 1918"/>
                <a:gd name="T11" fmla="*/ 0 h 3556"/>
                <a:gd name="T12" fmla="*/ 0 w 1918"/>
                <a:gd name="T13" fmla="*/ 0 h 3556"/>
                <a:gd name="T14" fmla="*/ 0 w 1918"/>
                <a:gd name="T15" fmla="*/ 0 h 3556"/>
                <a:gd name="T16" fmla="*/ 0 w 1918"/>
                <a:gd name="T17" fmla="*/ 0 h 3556"/>
                <a:gd name="T18" fmla="*/ 0 w 1918"/>
                <a:gd name="T19" fmla="*/ 0 h 3556"/>
                <a:gd name="T20" fmla="*/ 0 w 1918"/>
                <a:gd name="T21" fmla="*/ 0 h 3556"/>
                <a:gd name="T22" fmla="*/ 0 w 1918"/>
                <a:gd name="T23" fmla="*/ 0 h 3556"/>
                <a:gd name="T24" fmla="*/ 0 w 1918"/>
                <a:gd name="T25" fmla="*/ 0 h 3556"/>
                <a:gd name="T26" fmla="*/ 0 w 1918"/>
                <a:gd name="T27" fmla="*/ 0 h 3556"/>
                <a:gd name="T28" fmla="*/ 0 w 1918"/>
                <a:gd name="T29" fmla="*/ 0 h 3556"/>
                <a:gd name="T30" fmla="*/ 0 w 1918"/>
                <a:gd name="T31" fmla="*/ 0 h 3556"/>
                <a:gd name="T32" fmla="*/ 0 w 1918"/>
                <a:gd name="T33" fmla="*/ 0 h 3556"/>
                <a:gd name="T34" fmla="*/ 0 w 1918"/>
                <a:gd name="T35" fmla="*/ 0 h 3556"/>
                <a:gd name="T36" fmla="*/ 0 w 1918"/>
                <a:gd name="T37" fmla="*/ 0 h 3556"/>
                <a:gd name="T38" fmla="*/ 0 w 1918"/>
                <a:gd name="T39" fmla="*/ 0 h 3556"/>
                <a:gd name="T40" fmla="*/ 0 w 1918"/>
                <a:gd name="T41" fmla="*/ 0 h 3556"/>
                <a:gd name="T42" fmla="*/ 0 w 1918"/>
                <a:gd name="T43" fmla="*/ 0 h 3556"/>
                <a:gd name="T44" fmla="*/ 0 w 1918"/>
                <a:gd name="T45" fmla="*/ 0 h 3556"/>
                <a:gd name="T46" fmla="*/ 0 w 1918"/>
                <a:gd name="T47" fmla="*/ 0 h 3556"/>
                <a:gd name="T48" fmla="*/ 0 w 1918"/>
                <a:gd name="T49" fmla="*/ 0 h 3556"/>
                <a:gd name="T50" fmla="*/ 0 w 1918"/>
                <a:gd name="T51" fmla="*/ 0 h 3556"/>
                <a:gd name="T52" fmla="*/ 0 w 1918"/>
                <a:gd name="T53" fmla="*/ 0 h 3556"/>
                <a:gd name="T54" fmla="*/ 0 w 1918"/>
                <a:gd name="T55" fmla="*/ 0 h 3556"/>
                <a:gd name="T56" fmla="*/ 0 w 1918"/>
                <a:gd name="T57" fmla="*/ 0 h 3556"/>
                <a:gd name="T58" fmla="*/ 0 w 1918"/>
                <a:gd name="T59" fmla="*/ 0 h 3556"/>
                <a:gd name="T60" fmla="*/ 0 w 1918"/>
                <a:gd name="T61" fmla="*/ 0 h 3556"/>
                <a:gd name="T62" fmla="*/ 0 w 1918"/>
                <a:gd name="T63" fmla="*/ 0 h 3556"/>
                <a:gd name="T64" fmla="*/ 0 w 1918"/>
                <a:gd name="T65" fmla="*/ 0 h 3556"/>
                <a:gd name="T66" fmla="*/ 0 w 1918"/>
                <a:gd name="T67" fmla="*/ 0 h 3556"/>
                <a:gd name="T68" fmla="*/ 0 w 1918"/>
                <a:gd name="T69" fmla="*/ 0 h 3556"/>
                <a:gd name="T70" fmla="*/ 0 w 1918"/>
                <a:gd name="T71" fmla="*/ 0 h 3556"/>
                <a:gd name="T72" fmla="*/ 0 w 1918"/>
                <a:gd name="T73" fmla="*/ 0 h 355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918"/>
                <a:gd name="T112" fmla="*/ 0 h 3556"/>
                <a:gd name="T113" fmla="*/ 1918 w 1918"/>
                <a:gd name="T114" fmla="*/ 3556 h 355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918" h="3556">
                  <a:moveTo>
                    <a:pt x="454" y="3556"/>
                  </a:moveTo>
                  <a:lnTo>
                    <a:pt x="454" y="3358"/>
                  </a:lnTo>
                  <a:lnTo>
                    <a:pt x="1104" y="2256"/>
                  </a:lnTo>
                  <a:lnTo>
                    <a:pt x="1316" y="1399"/>
                  </a:lnTo>
                  <a:lnTo>
                    <a:pt x="1771" y="1103"/>
                  </a:lnTo>
                  <a:lnTo>
                    <a:pt x="1771" y="939"/>
                  </a:lnTo>
                  <a:lnTo>
                    <a:pt x="1722" y="873"/>
                  </a:lnTo>
                  <a:lnTo>
                    <a:pt x="1803" y="839"/>
                  </a:lnTo>
                  <a:lnTo>
                    <a:pt x="1918" y="313"/>
                  </a:lnTo>
                  <a:lnTo>
                    <a:pt x="1918" y="215"/>
                  </a:lnTo>
                  <a:lnTo>
                    <a:pt x="1868" y="132"/>
                  </a:lnTo>
                  <a:lnTo>
                    <a:pt x="1803" y="82"/>
                  </a:lnTo>
                  <a:lnTo>
                    <a:pt x="1722" y="66"/>
                  </a:lnTo>
                  <a:lnTo>
                    <a:pt x="1657" y="82"/>
                  </a:lnTo>
                  <a:lnTo>
                    <a:pt x="1560" y="17"/>
                  </a:lnTo>
                  <a:lnTo>
                    <a:pt x="1446" y="0"/>
                  </a:lnTo>
                  <a:lnTo>
                    <a:pt x="1333" y="17"/>
                  </a:lnTo>
                  <a:lnTo>
                    <a:pt x="1218" y="82"/>
                  </a:lnTo>
                  <a:lnTo>
                    <a:pt x="1137" y="49"/>
                  </a:lnTo>
                  <a:lnTo>
                    <a:pt x="1039" y="66"/>
                  </a:lnTo>
                  <a:lnTo>
                    <a:pt x="958" y="132"/>
                  </a:lnTo>
                  <a:lnTo>
                    <a:pt x="910" y="215"/>
                  </a:lnTo>
                  <a:lnTo>
                    <a:pt x="893" y="313"/>
                  </a:lnTo>
                  <a:lnTo>
                    <a:pt x="812" y="248"/>
                  </a:lnTo>
                  <a:lnTo>
                    <a:pt x="715" y="231"/>
                  </a:lnTo>
                  <a:lnTo>
                    <a:pt x="618" y="215"/>
                  </a:lnTo>
                  <a:lnTo>
                    <a:pt x="535" y="248"/>
                  </a:lnTo>
                  <a:lnTo>
                    <a:pt x="471" y="297"/>
                  </a:lnTo>
                  <a:lnTo>
                    <a:pt x="406" y="346"/>
                  </a:lnTo>
                  <a:lnTo>
                    <a:pt x="373" y="428"/>
                  </a:lnTo>
                  <a:lnTo>
                    <a:pt x="373" y="511"/>
                  </a:lnTo>
                  <a:lnTo>
                    <a:pt x="406" y="593"/>
                  </a:lnTo>
                  <a:lnTo>
                    <a:pt x="308" y="708"/>
                  </a:lnTo>
                  <a:lnTo>
                    <a:pt x="276" y="790"/>
                  </a:lnTo>
                  <a:lnTo>
                    <a:pt x="292" y="890"/>
                  </a:lnTo>
                  <a:lnTo>
                    <a:pt x="357" y="988"/>
                  </a:lnTo>
                  <a:lnTo>
                    <a:pt x="454" y="1038"/>
                  </a:lnTo>
                  <a:lnTo>
                    <a:pt x="487" y="1054"/>
                  </a:lnTo>
                  <a:lnTo>
                    <a:pt x="422" y="1120"/>
                  </a:lnTo>
                  <a:lnTo>
                    <a:pt x="373" y="1218"/>
                  </a:lnTo>
                  <a:lnTo>
                    <a:pt x="373" y="1251"/>
                  </a:lnTo>
                  <a:lnTo>
                    <a:pt x="260" y="1317"/>
                  </a:lnTo>
                  <a:lnTo>
                    <a:pt x="211" y="1399"/>
                  </a:lnTo>
                  <a:lnTo>
                    <a:pt x="178" y="1465"/>
                  </a:lnTo>
                  <a:lnTo>
                    <a:pt x="195" y="1532"/>
                  </a:lnTo>
                  <a:lnTo>
                    <a:pt x="211" y="1597"/>
                  </a:lnTo>
                  <a:lnTo>
                    <a:pt x="260" y="1647"/>
                  </a:lnTo>
                  <a:lnTo>
                    <a:pt x="341" y="1647"/>
                  </a:lnTo>
                  <a:lnTo>
                    <a:pt x="260" y="1696"/>
                  </a:lnTo>
                  <a:lnTo>
                    <a:pt x="227" y="1778"/>
                  </a:lnTo>
                  <a:lnTo>
                    <a:pt x="211" y="1860"/>
                  </a:lnTo>
                  <a:lnTo>
                    <a:pt x="227" y="1926"/>
                  </a:lnTo>
                  <a:lnTo>
                    <a:pt x="260" y="1992"/>
                  </a:lnTo>
                  <a:lnTo>
                    <a:pt x="260" y="2074"/>
                  </a:lnTo>
                  <a:lnTo>
                    <a:pt x="227" y="2140"/>
                  </a:lnTo>
                  <a:lnTo>
                    <a:pt x="227" y="2223"/>
                  </a:lnTo>
                  <a:lnTo>
                    <a:pt x="260" y="2272"/>
                  </a:lnTo>
                  <a:lnTo>
                    <a:pt x="211" y="2354"/>
                  </a:lnTo>
                  <a:lnTo>
                    <a:pt x="178" y="2437"/>
                  </a:lnTo>
                  <a:lnTo>
                    <a:pt x="195" y="2535"/>
                  </a:lnTo>
                  <a:lnTo>
                    <a:pt x="227" y="2584"/>
                  </a:lnTo>
                  <a:lnTo>
                    <a:pt x="146" y="2699"/>
                  </a:lnTo>
                  <a:lnTo>
                    <a:pt x="97" y="2816"/>
                  </a:lnTo>
                  <a:lnTo>
                    <a:pt x="81" y="2947"/>
                  </a:lnTo>
                  <a:lnTo>
                    <a:pt x="16" y="3013"/>
                  </a:lnTo>
                  <a:lnTo>
                    <a:pt x="0" y="3111"/>
                  </a:lnTo>
                  <a:lnTo>
                    <a:pt x="0" y="3194"/>
                  </a:lnTo>
                  <a:lnTo>
                    <a:pt x="49" y="3276"/>
                  </a:lnTo>
                  <a:lnTo>
                    <a:pt x="81" y="3292"/>
                  </a:lnTo>
                  <a:lnTo>
                    <a:pt x="16" y="3341"/>
                  </a:lnTo>
                  <a:lnTo>
                    <a:pt x="0" y="3407"/>
                  </a:lnTo>
                  <a:lnTo>
                    <a:pt x="0" y="3474"/>
                  </a:lnTo>
                  <a:lnTo>
                    <a:pt x="32" y="3540"/>
                  </a:lnTo>
                  <a:lnTo>
                    <a:pt x="454" y="3556"/>
                  </a:lnTo>
                  <a:close/>
                </a:path>
              </a:pathLst>
            </a:custGeom>
            <a:solidFill>
              <a:srgbClr val="C7C7C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49" name="Freeform 69"/>
            <p:cNvSpPr>
              <a:spLocks/>
            </p:cNvSpPr>
            <p:nvPr/>
          </p:nvSpPr>
          <p:spPr bwMode="auto">
            <a:xfrm>
              <a:off x="-357" y="1111"/>
              <a:ext cx="60" cy="127"/>
            </a:xfrm>
            <a:custGeom>
              <a:avLst/>
              <a:gdLst>
                <a:gd name="T0" fmla="*/ 0 w 1918"/>
                <a:gd name="T1" fmla="*/ 0 h 3556"/>
                <a:gd name="T2" fmla="*/ 0 w 1918"/>
                <a:gd name="T3" fmla="*/ 0 h 3556"/>
                <a:gd name="T4" fmla="*/ 0 w 1918"/>
                <a:gd name="T5" fmla="*/ 0 h 3556"/>
                <a:gd name="T6" fmla="*/ 0 w 1918"/>
                <a:gd name="T7" fmla="*/ 0 h 3556"/>
                <a:gd name="T8" fmla="*/ 0 w 1918"/>
                <a:gd name="T9" fmla="*/ 0 h 3556"/>
                <a:gd name="T10" fmla="*/ 0 w 1918"/>
                <a:gd name="T11" fmla="*/ 0 h 3556"/>
                <a:gd name="T12" fmla="*/ 0 w 1918"/>
                <a:gd name="T13" fmla="*/ 0 h 3556"/>
                <a:gd name="T14" fmla="*/ 0 w 1918"/>
                <a:gd name="T15" fmla="*/ 0 h 3556"/>
                <a:gd name="T16" fmla="*/ 0 w 1918"/>
                <a:gd name="T17" fmla="*/ 0 h 3556"/>
                <a:gd name="T18" fmla="*/ 0 w 1918"/>
                <a:gd name="T19" fmla="*/ 0 h 3556"/>
                <a:gd name="T20" fmla="*/ 0 w 1918"/>
                <a:gd name="T21" fmla="*/ 0 h 3556"/>
                <a:gd name="T22" fmla="*/ 0 w 1918"/>
                <a:gd name="T23" fmla="*/ 0 h 3556"/>
                <a:gd name="T24" fmla="*/ 0 w 1918"/>
                <a:gd name="T25" fmla="*/ 0 h 3556"/>
                <a:gd name="T26" fmla="*/ 0 w 1918"/>
                <a:gd name="T27" fmla="*/ 0 h 3556"/>
                <a:gd name="T28" fmla="*/ 0 w 1918"/>
                <a:gd name="T29" fmla="*/ 0 h 3556"/>
                <a:gd name="T30" fmla="*/ 0 w 1918"/>
                <a:gd name="T31" fmla="*/ 0 h 3556"/>
                <a:gd name="T32" fmla="*/ 0 w 1918"/>
                <a:gd name="T33" fmla="*/ 0 h 3556"/>
                <a:gd name="T34" fmla="*/ 0 w 1918"/>
                <a:gd name="T35" fmla="*/ 0 h 3556"/>
                <a:gd name="T36" fmla="*/ 0 w 1918"/>
                <a:gd name="T37" fmla="*/ 0 h 3556"/>
                <a:gd name="T38" fmla="*/ 0 w 1918"/>
                <a:gd name="T39" fmla="*/ 0 h 3556"/>
                <a:gd name="T40" fmla="*/ 0 w 1918"/>
                <a:gd name="T41" fmla="*/ 0 h 3556"/>
                <a:gd name="T42" fmla="*/ 0 w 1918"/>
                <a:gd name="T43" fmla="*/ 0 h 3556"/>
                <a:gd name="T44" fmla="*/ 0 w 1918"/>
                <a:gd name="T45" fmla="*/ 0 h 3556"/>
                <a:gd name="T46" fmla="*/ 0 w 1918"/>
                <a:gd name="T47" fmla="*/ 0 h 3556"/>
                <a:gd name="T48" fmla="*/ 0 w 1918"/>
                <a:gd name="T49" fmla="*/ 0 h 3556"/>
                <a:gd name="T50" fmla="*/ 0 w 1918"/>
                <a:gd name="T51" fmla="*/ 0 h 3556"/>
                <a:gd name="T52" fmla="*/ 0 w 1918"/>
                <a:gd name="T53" fmla="*/ 0 h 3556"/>
                <a:gd name="T54" fmla="*/ 0 w 1918"/>
                <a:gd name="T55" fmla="*/ 0 h 3556"/>
                <a:gd name="T56" fmla="*/ 0 w 1918"/>
                <a:gd name="T57" fmla="*/ 0 h 3556"/>
                <a:gd name="T58" fmla="*/ 0 w 1918"/>
                <a:gd name="T59" fmla="*/ 0 h 3556"/>
                <a:gd name="T60" fmla="*/ 0 w 1918"/>
                <a:gd name="T61" fmla="*/ 0 h 3556"/>
                <a:gd name="T62" fmla="*/ 0 w 1918"/>
                <a:gd name="T63" fmla="*/ 0 h 3556"/>
                <a:gd name="T64" fmla="*/ 0 w 1918"/>
                <a:gd name="T65" fmla="*/ 0 h 3556"/>
                <a:gd name="T66" fmla="*/ 0 w 1918"/>
                <a:gd name="T67" fmla="*/ 0 h 3556"/>
                <a:gd name="T68" fmla="*/ 0 w 1918"/>
                <a:gd name="T69" fmla="*/ 0 h 3556"/>
                <a:gd name="T70" fmla="*/ 0 w 1918"/>
                <a:gd name="T71" fmla="*/ 0 h 3556"/>
                <a:gd name="T72" fmla="*/ 0 w 1918"/>
                <a:gd name="T73" fmla="*/ 0 h 355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918"/>
                <a:gd name="T112" fmla="*/ 0 h 3556"/>
                <a:gd name="T113" fmla="*/ 1918 w 1918"/>
                <a:gd name="T114" fmla="*/ 3556 h 355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918" h="3556">
                  <a:moveTo>
                    <a:pt x="454" y="3556"/>
                  </a:moveTo>
                  <a:lnTo>
                    <a:pt x="454" y="3358"/>
                  </a:lnTo>
                  <a:lnTo>
                    <a:pt x="1104" y="2256"/>
                  </a:lnTo>
                  <a:lnTo>
                    <a:pt x="1316" y="1399"/>
                  </a:lnTo>
                  <a:lnTo>
                    <a:pt x="1771" y="1103"/>
                  </a:lnTo>
                  <a:lnTo>
                    <a:pt x="1771" y="939"/>
                  </a:lnTo>
                  <a:lnTo>
                    <a:pt x="1722" y="873"/>
                  </a:lnTo>
                  <a:lnTo>
                    <a:pt x="1803" y="839"/>
                  </a:lnTo>
                  <a:lnTo>
                    <a:pt x="1918" y="313"/>
                  </a:lnTo>
                  <a:lnTo>
                    <a:pt x="1918" y="215"/>
                  </a:lnTo>
                  <a:lnTo>
                    <a:pt x="1868" y="132"/>
                  </a:lnTo>
                  <a:lnTo>
                    <a:pt x="1803" y="82"/>
                  </a:lnTo>
                  <a:lnTo>
                    <a:pt x="1722" y="66"/>
                  </a:lnTo>
                  <a:lnTo>
                    <a:pt x="1657" y="82"/>
                  </a:lnTo>
                  <a:lnTo>
                    <a:pt x="1560" y="17"/>
                  </a:lnTo>
                  <a:lnTo>
                    <a:pt x="1446" y="0"/>
                  </a:lnTo>
                  <a:lnTo>
                    <a:pt x="1333" y="17"/>
                  </a:lnTo>
                  <a:lnTo>
                    <a:pt x="1218" y="82"/>
                  </a:lnTo>
                  <a:lnTo>
                    <a:pt x="1137" y="49"/>
                  </a:lnTo>
                  <a:lnTo>
                    <a:pt x="1039" y="66"/>
                  </a:lnTo>
                  <a:lnTo>
                    <a:pt x="958" y="132"/>
                  </a:lnTo>
                  <a:lnTo>
                    <a:pt x="910" y="215"/>
                  </a:lnTo>
                  <a:lnTo>
                    <a:pt x="893" y="313"/>
                  </a:lnTo>
                  <a:lnTo>
                    <a:pt x="812" y="248"/>
                  </a:lnTo>
                  <a:lnTo>
                    <a:pt x="715" y="231"/>
                  </a:lnTo>
                  <a:lnTo>
                    <a:pt x="618" y="215"/>
                  </a:lnTo>
                  <a:lnTo>
                    <a:pt x="535" y="248"/>
                  </a:lnTo>
                  <a:lnTo>
                    <a:pt x="471" y="297"/>
                  </a:lnTo>
                  <a:lnTo>
                    <a:pt x="406" y="346"/>
                  </a:lnTo>
                  <a:lnTo>
                    <a:pt x="373" y="428"/>
                  </a:lnTo>
                  <a:lnTo>
                    <a:pt x="373" y="511"/>
                  </a:lnTo>
                  <a:lnTo>
                    <a:pt x="406" y="593"/>
                  </a:lnTo>
                  <a:lnTo>
                    <a:pt x="308" y="708"/>
                  </a:lnTo>
                  <a:lnTo>
                    <a:pt x="276" y="790"/>
                  </a:lnTo>
                  <a:lnTo>
                    <a:pt x="292" y="890"/>
                  </a:lnTo>
                  <a:lnTo>
                    <a:pt x="357" y="988"/>
                  </a:lnTo>
                  <a:lnTo>
                    <a:pt x="454" y="1038"/>
                  </a:lnTo>
                  <a:lnTo>
                    <a:pt x="487" y="1054"/>
                  </a:lnTo>
                  <a:lnTo>
                    <a:pt x="422" y="1120"/>
                  </a:lnTo>
                  <a:lnTo>
                    <a:pt x="373" y="1218"/>
                  </a:lnTo>
                  <a:lnTo>
                    <a:pt x="373" y="1251"/>
                  </a:lnTo>
                  <a:lnTo>
                    <a:pt x="260" y="1317"/>
                  </a:lnTo>
                  <a:lnTo>
                    <a:pt x="211" y="1399"/>
                  </a:lnTo>
                  <a:lnTo>
                    <a:pt x="178" y="1465"/>
                  </a:lnTo>
                  <a:lnTo>
                    <a:pt x="195" y="1532"/>
                  </a:lnTo>
                  <a:lnTo>
                    <a:pt x="211" y="1597"/>
                  </a:lnTo>
                  <a:lnTo>
                    <a:pt x="260" y="1647"/>
                  </a:lnTo>
                  <a:lnTo>
                    <a:pt x="341" y="1647"/>
                  </a:lnTo>
                  <a:lnTo>
                    <a:pt x="260" y="1696"/>
                  </a:lnTo>
                  <a:lnTo>
                    <a:pt x="227" y="1778"/>
                  </a:lnTo>
                  <a:lnTo>
                    <a:pt x="211" y="1860"/>
                  </a:lnTo>
                  <a:lnTo>
                    <a:pt x="227" y="1926"/>
                  </a:lnTo>
                  <a:lnTo>
                    <a:pt x="260" y="1992"/>
                  </a:lnTo>
                  <a:lnTo>
                    <a:pt x="260" y="2074"/>
                  </a:lnTo>
                  <a:lnTo>
                    <a:pt x="227" y="2140"/>
                  </a:lnTo>
                  <a:lnTo>
                    <a:pt x="227" y="2223"/>
                  </a:lnTo>
                  <a:lnTo>
                    <a:pt x="260" y="2272"/>
                  </a:lnTo>
                  <a:lnTo>
                    <a:pt x="211" y="2354"/>
                  </a:lnTo>
                  <a:lnTo>
                    <a:pt x="178" y="2437"/>
                  </a:lnTo>
                  <a:lnTo>
                    <a:pt x="195" y="2535"/>
                  </a:lnTo>
                  <a:lnTo>
                    <a:pt x="227" y="2584"/>
                  </a:lnTo>
                  <a:lnTo>
                    <a:pt x="146" y="2699"/>
                  </a:lnTo>
                  <a:lnTo>
                    <a:pt x="97" y="2816"/>
                  </a:lnTo>
                  <a:lnTo>
                    <a:pt x="81" y="2947"/>
                  </a:lnTo>
                  <a:lnTo>
                    <a:pt x="16" y="3013"/>
                  </a:lnTo>
                  <a:lnTo>
                    <a:pt x="0" y="3111"/>
                  </a:lnTo>
                  <a:lnTo>
                    <a:pt x="0" y="3194"/>
                  </a:lnTo>
                  <a:lnTo>
                    <a:pt x="49" y="3276"/>
                  </a:lnTo>
                  <a:lnTo>
                    <a:pt x="81" y="3292"/>
                  </a:lnTo>
                  <a:lnTo>
                    <a:pt x="16" y="3341"/>
                  </a:lnTo>
                  <a:lnTo>
                    <a:pt x="0" y="3407"/>
                  </a:lnTo>
                  <a:lnTo>
                    <a:pt x="0" y="3474"/>
                  </a:lnTo>
                  <a:lnTo>
                    <a:pt x="32" y="3540"/>
                  </a:lnTo>
                  <a:lnTo>
                    <a:pt x="454" y="3556"/>
                  </a:lnTo>
                </a:path>
              </a:pathLst>
            </a:custGeom>
            <a:noFill/>
            <a:ln w="1588">
              <a:solidFill>
                <a:srgbClr val="C7C7C9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50" name="Freeform 70"/>
            <p:cNvSpPr>
              <a:spLocks/>
            </p:cNvSpPr>
            <p:nvPr/>
          </p:nvSpPr>
          <p:spPr bwMode="auto">
            <a:xfrm>
              <a:off x="-356" y="1139"/>
              <a:ext cx="55" cy="99"/>
            </a:xfrm>
            <a:custGeom>
              <a:avLst/>
              <a:gdLst>
                <a:gd name="T0" fmla="*/ 0 w 1771"/>
                <a:gd name="T1" fmla="*/ 0 h 2766"/>
                <a:gd name="T2" fmla="*/ 0 w 1771"/>
                <a:gd name="T3" fmla="*/ 0 h 2766"/>
                <a:gd name="T4" fmla="*/ 0 w 1771"/>
                <a:gd name="T5" fmla="*/ 0 h 2766"/>
                <a:gd name="T6" fmla="*/ 0 w 1771"/>
                <a:gd name="T7" fmla="*/ 0 h 2766"/>
                <a:gd name="T8" fmla="*/ 0 w 1771"/>
                <a:gd name="T9" fmla="*/ 0 h 2766"/>
                <a:gd name="T10" fmla="*/ 0 w 1771"/>
                <a:gd name="T11" fmla="*/ 0 h 2766"/>
                <a:gd name="T12" fmla="*/ 0 w 1771"/>
                <a:gd name="T13" fmla="*/ 0 h 2766"/>
                <a:gd name="T14" fmla="*/ 0 w 1771"/>
                <a:gd name="T15" fmla="*/ 0 h 2766"/>
                <a:gd name="T16" fmla="*/ 0 w 1771"/>
                <a:gd name="T17" fmla="*/ 0 h 2766"/>
                <a:gd name="T18" fmla="*/ 0 w 1771"/>
                <a:gd name="T19" fmla="*/ 0 h 2766"/>
                <a:gd name="T20" fmla="*/ 0 w 1771"/>
                <a:gd name="T21" fmla="*/ 0 h 2766"/>
                <a:gd name="T22" fmla="*/ 0 w 1771"/>
                <a:gd name="T23" fmla="*/ 0 h 2766"/>
                <a:gd name="T24" fmla="*/ 0 w 1771"/>
                <a:gd name="T25" fmla="*/ 0 h 2766"/>
                <a:gd name="T26" fmla="*/ 0 w 1771"/>
                <a:gd name="T27" fmla="*/ 0 h 2766"/>
                <a:gd name="T28" fmla="*/ 0 w 1771"/>
                <a:gd name="T29" fmla="*/ 0 h 2766"/>
                <a:gd name="T30" fmla="*/ 0 w 1771"/>
                <a:gd name="T31" fmla="*/ 0 h 2766"/>
                <a:gd name="T32" fmla="*/ 0 w 1771"/>
                <a:gd name="T33" fmla="*/ 0 h 2766"/>
                <a:gd name="T34" fmla="*/ 0 w 1771"/>
                <a:gd name="T35" fmla="*/ 0 h 2766"/>
                <a:gd name="T36" fmla="*/ 0 w 1771"/>
                <a:gd name="T37" fmla="*/ 0 h 2766"/>
                <a:gd name="T38" fmla="*/ 0 w 1771"/>
                <a:gd name="T39" fmla="*/ 0 h 2766"/>
                <a:gd name="T40" fmla="*/ 0 w 1771"/>
                <a:gd name="T41" fmla="*/ 0 h 2766"/>
                <a:gd name="T42" fmla="*/ 0 w 1771"/>
                <a:gd name="T43" fmla="*/ 0 h 2766"/>
                <a:gd name="T44" fmla="*/ 0 w 1771"/>
                <a:gd name="T45" fmla="*/ 0 h 2766"/>
                <a:gd name="T46" fmla="*/ 0 w 1771"/>
                <a:gd name="T47" fmla="*/ 0 h 2766"/>
                <a:gd name="T48" fmla="*/ 0 w 1771"/>
                <a:gd name="T49" fmla="*/ 0 h 2766"/>
                <a:gd name="T50" fmla="*/ 0 w 1771"/>
                <a:gd name="T51" fmla="*/ 0 h 2766"/>
                <a:gd name="T52" fmla="*/ 0 w 1771"/>
                <a:gd name="T53" fmla="*/ 0 h 2766"/>
                <a:gd name="T54" fmla="*/ 0 w 1771"/>
                <a:gd name="T55" fmla="*/ 0 h 2766"/>
                <a:gd name="T56" fmla="*/ 0 w 1771"/>
                <a:gd name="T57" fmla="*/ 0 h 2766"/>
                <a:gd name="T58" fmla="*/ 0 w 1771"/>
                <a:gd name="T59" fmla="*/ 0 h 2766"/>
                <a:gd name="T60" fmla="*/ 0 w 1771"/>
                <a:gd name="T61" fmla="*/ 0 h 2766"/>
                <a:gd name="T62" fmla="*/ 0 w 1771"/>
                <a:gd name="T63" fmla="*/ 0 h 2766"/>
                <a:gd name="T64" fmla="*/ 0 w 1771"/>
                <a:gd name="T65" fmla="*/ 0 h 2766"/>
                <a:gd name="T66" fmla="*/ 0 w 1771"/>
                <a:gd name="T67" fmla="*/ 0 h 2766"/>
                <a:gd name="T68" fmla="*/ 0 w 1771"/>
                <a:gd name="T69" fmla="*/ 0 h 2766"/>
                <a:gd name="T70" fmla="*/ 0 w 1771"/>
                <a:gd name="T71" fmla="*/ 0 h 2766"/>
                <a:gd name="T72" fmla="*/ 0 w 1771"/>
                <a:gd name="T73" fmla="*/ 0 h 2766"/>
                <a:gd name="T74" fmla="*/ 0 w 1771"/>
                <a:gd name="T75" fmla="*/ 0 h 2766"/>
                <a:gd name="T76" fmla="*/ 0 w 1771"/>
                <a:gd name="T77" fmla="*/ 0 h 2766"/>
                <a:gd name="T78" fmla="*/ 0 w 1771"/>
                <a:gd name="T79" fmla="*/ 0 h 2766"/>
                <a:gd name="T80" fmla="*/ 0 w 1771"/>
                <a:gd name="T81" fmla="*/ 0 h 2766"/>
                <a:gd name="T82" fmla="*/ 0 w 1771"/>
                <a:gd name="T83" fmla="*/ 0 h 2766"/>
                <a:gd name="T84" fmla="*/ 0 w 1771"/>
                <a:gd name="T85" fmla="*/ 0 h 2766"/>
                <a:gd name="T86" fmla="*/ 0 w 1771"/>
                <a:gd name="T87" fmla="*/ 0 h 2766"/>
                <a:gd name="T88" fmla="*/ 0 w 1771"/>
                <a:gd name="T89" fmla="*/ 0 h 2766"/>
                <a:gd name="T90" fmla="*/ 0 w 1771"/>
                <a:gd name="T91" fmla="*/ 0 h 2766"/>
                <a:gd name="T92" fmla="*/ 0 w 1771"/>
                <a:gd name="T93" fmla="*/ 0 h 2766"/>
                <a:gd name="T94" fmla="*/ 0 w 1771"/>
                <a:gd name="T95" fmla="*/ 0 h 276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771"/>
                <a:gd name="T145" fmla="*/ 0 h 2766"/>
                <a:gd name="T146" fmla="*/ 1771 w 1771"/>
                <a:gd name="T147" fmla="*/ 2766 h 276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771" h="2766">
                  <a:moveTo>
                    <a:pt x="0" y="2766"/>
                  </a:moveTo>
                  <a:lnTo>
                    <a:pt x="146" y="2617"/>
                  </a:lnTo>
                  <a:lnTo>
                    <a:pt x="211" y="2485"/>
                  </a:lnTo>
                  <a:lnTo>
                    <a:pt x="260" y="2354"/>
                  </a:lnTo>
                  <a:lnTo>
                    <a:pt x="228" y="2206"/>
                  </a:lnTo>
                  <a:lnTo>
                    <a:pt x="228" y="2107"/>
                  </a:lnTo>
                  <a:lnTo>
                    <a:pt x="260" y="2025"/>
                  </a:lnTo>
                  <a:lnTo>
                    <a:pt x="325" y="1958"/>
                  </a:lnTo>
                  <a:lnTo>
                    <a:pt x="406" y="1925"/>
                  </a:lnTo>
                  <a:lnTo>
                    <a:pt x="357" y="2140"/>
                  </a:lnTo>
                  <a:lnTo>
                    <a:pt x="325" y="2370"/>
                  </a:lnTo>
                  <a:lnTo>
                    <a:pt x="341" y="2502"/>
                  </a:lnTo>
                  <a:lnTo>
                    <a:pt x="228" y="2567"/>
                  </a:lnTo>
                  <a:lnTo>
                    <a:pt x="17" y="2749"/>
                  </a:lnTo>
                  <a:lnTo>
                    <a:pt x="65" y="2716"/>
                  </a:lnTo>
                  <a:lnTo>
                    <a:pt x="228" y="2617"/>
                  </a:lnTo>
                  <a:lnTo>
                    <a:pt x="406" y="2535"/>
                  </a:lnTo>
                  <a:lnTo>
                    <a:pt x="406" y="2452"/>
                  </a:lnTo>
                  <a:lnTo>
                    <a:pt x="439" y="2354"/>
                  </a:lnTo>
                  <a:lnTo>
                    <a:pt x="503" y="2288"/>
                  </a:lnTo>
                  <a:lnTo>
                    <a:pt x="586" y="2239"/>
                  </a:lnTo>
                  <a:lnTo>
                    <a:pt x="569" y="2140"/>
                  </a:lnTo>
                  <a:lnTo>
                    <a:pt x="569" y="2058"/>
                  </a:lnTo>
                  <a:lnTo>
                    <a:pt x="618" y="1975"/>
                  </a:lnTo>
                  <a:lnTo>
                    <a:pt x="699" y="1925"/>
                  </a:lnTo>
                  <a:lnTo>
                    <a:pt x="764" y="1860"/>
                  </a:lnTo>
                  <a:lnTo>
                    <a:pt x="797" y="1794"/>
                  </a:lnTo>
                  <a:lnTo>
                    <a:pt x="780" y="1712"/>
                  </a:lnTo>
                  <a:lnTo>
                    <a:pt x="732" y="1630"/>
                  </a:lnTo>
                  <a:lnTo>
                    <a:pt x="699" y="1564"/>
                  </a:lnTo>
                  <a:lnTo>
                    <a:pt x="715" y="1498"/>
                  </a:lnTo>
                  <a:lnTo>
                    <a:pt x="748" y="1465"/>
                  </a:lnTo>
                  <a:lnTo>
                    <a:pt x="813" y="1432"/>
                  </a:lnTo>
                  <a:lnTo>
                    <a:pt x="878" y="1449"/>
                  </a:lnTo>
                  <a:lnTo>
                    <a:pt x="1007" y="1432"/>
                  </a:lnTo>
                  <a:lnTo>
                    <a:pt x="1040" y="1383"/>
                  </a:lnTo>
                  <a:lnTo>
                    <a:pt x="1056" y="1333"/>
                  </a:lnTo>
                  <a:lnTo>
                    <a:pt x="1007" y="1300"/>
                  </a:lnTo>
                  <a:lnTo>
                    <a:pt x="991" y="1251"/>
                  </a:lnTo>
                  <a:lnTo>
                    <a:pt x="991" y="1201"/>
                  </a:lnTo>
                  <a:lnTo>
                    <a:pt x="1024" y="1152"/>
                  </a:lnTo>
                  <a:lnTo>
                    <a:pt x="1007" y="1103"/>
                  </a:lnTo>
                  <a:lnTo>
                    <a:pt x="1024" y="1021"/>
                  </a:lnTo>
                  <a:lnTo>
                    <a:pt x="1056" y="938"/>
                  </a:lnTo>
                  <a:lnTo>
                    <a:pt x="1121" y="906"/>
                  </a:lnTo>
                  <a:lnTo>
                    <a:pt x="1186" y="791"/>
                  </a:lnTo>
                  <a:lnTo>
                    <a:pt x="1202" y="674"/>
                  </a:lnTo>
                  <a:lnTo>
                    <a:pt x="1202" y="527"/>
                  </a:lnTo>
                  <a:lnTo>
                    <a:pt x="1301" y="543"/>
                  </a:lnTo>
                  <a:lnTo>
                    <a:pt x="1398" y="510"/>
                  </a:lnTo>
                  <a:lnTo>
                    <a:pt x="1479" y="444"/>
                  </a:lnTo>
                  <a:lnTo>
                    <a:pt x="1528" y="362"/>
                  </a:lnTo>
                  <a:lnTo>
                    <a:pt x="1544" y="264"/>
                  </a:lnTo>
                  <a:lnTo>
                    <a:pt x="1528" y="181"/>
                  </a:lnTo>
                  <a:lnTo>
                    <a:pt x="1479" y="83"/>
                  </a:lnTo>
                  <a:lnTo>
                    <a:pt x="1398" y="32"/>
                  </a:lnTo>
                  <a:lnTo>
                    <a:pt x="1382" y="16"/>
                  </a:lnTo>
                  <a:lnTo>
                    <a:pt x="1495" y="0"/>
                  </a:lnTo>
                  <a:lnTo>
                    <a:pt x="1609" y="16"/>
                  </a:lnTo>
                  <a:lnTo>
                    <a:pt x="1658" y="49"/>
                  </a:lnTo>
                  <a:lnTo>
                    <a:pt x="1706" y="99"/>
                  </a:lnTo>
                  <a:lnTo>
                    <a:pt x="1739" y="165"/>
                  </a:lnTo>
                  <a:lnTo>
                    <a:pt x="1755" y="214"/>
                  </a:lnTo>
                  <a:lnTo>
                    <a:pt x="1771" y="313"/>
                  </a:lnTo>
                  <a:lnTo>
                    <a:pt x="1755" y="411"/>
                  </a:lnTo>
                  <a:lnTo>
                    <a:pt x="1706" y="494"/>
                  </a:lnTo>
                  <a:lnTo>
                    <a:pt x="1641" y="527"/>
                  </a:lnTo>
                  <a:lnTo>
                    <a:pt x="1317" y="642"/>
                  </a:lnTo>
                  <a:lnTo>
                    <a:pt x="1349" y="758"/>
                  </a:lnTo>
                  <a:lnTo>
                    <a:pt x="1349" y="873"/>
                  </a:lnTo>
                  <a:lnTo>
                    <a:pt x="1317" y="971"/>
                  </a:lnTo>
                  <a:lnTo>
                    <a:pt x="1349" y="1021"/>
                  </a:lnTo>
                  <a:lnTo>
                    <a:pt x="1349" y="1086"/>
                  </a:lnTo>
                  <a:lnTo>
                    <a:pt x="1333" y="1152"/>
                  </a:lnTo>
                  <a:lnTo>
                    <a:pt x="1268" y="1201"/>
                  </a:lnTo>
                  <a:lnTo>
                    <a:pt x="1202" y="1234"/>
                  </a:lnTo>
                  <a:lnTo>
                    <a:pt x="1219" y="1333"/>
                  </a:lnTo>
                  <a:lnTo>
                    <a:pt x="1186" y="1432"/>
                  </a:lnTo>
                  <a:lnTo>
                    <a:pt x="1137" y="1515"/>
                  </a:lnTo>
                  <a:lnTo>
                    <a:pt x="1056" y="1597"/>
                  </a:lnTo>
                  <a:lnTo>
                    <a:pt x="1056" y="1663"/>
                  </a:lnTo>
                  <a:lnTo>
                    <a:pt x="1040" y="1745"/>
                  </a:lnTo>
                  <a:lnTo>
                    <a:pt x="991" y="1827"/>
                  </a:lnTo>
                  <a:lnTo>
                    <a:pt x="943" y="1893"/>
                  </a:lnTo>
                  <a:lnTo>
                    <a:pt x="861" y="1925"/>
                  </a:lnTo>
                  <a:lnTo>
                    <a:pt x="861" y="2025"/>
                  </a:lnTo>
                  <a:lnTo>
                    <a:pt x="813" y="2140"/>
                  </a:lnTo>
                  <a:lnTo>
                    <a:pt x="699" y="2239"/>
                  </a:lnTo>
                  <a:lnTo>
                    <a:pt x="667" y="2337"/>
                  </a:lnTo>
                  <a:lnTo>
                    <a:pt x="602" y="2436"/>
                  </a:lnTo>
                  <a:lnTo>
                    <a:pt x="520" y="2502"/>
                  </a:lnTo>
                  <a:lnTo>
                    <a:pt x="536" y="2551"/>
                  </a:lnTo>
                  <a:lnTo>
                    <a:pt x="536" y="2617"/>
                  </a:lnTo>
                  <a:lnTo>
                    <a:pt x="503" y="2700"/>
                  </a:lnTo>
                  <a:lnTo>
                    <a:pt x="439" y="2749"/>
                  </a:lnTo>
                  <a:lnTo>
                    <a:pt x="0" y="2766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51" name="Freeform 71"/>
            <p:cNvSpPr>
              <a:spLocks/>
            </p:cNvSpPr>
            <p:nvPr/>
          </p:nvSpPr>
          <p:spPr bwMode="auto">
            <a:xfrm>
              <a:off x="-356" y="1139"/>
              <a:ext cx="55" cy="99"/>
            </a:xfrm>
            <a:custGeom>
              <a:avLst/>
              <a:gdLst>
                <a:gd name="T0" fmla="*/ 0 w 1771"/>
                <a:gd name="T1" fmla="*/ 0 h 2766"/>
                <a:gd name="T2" fmla="*/ 0 w 1771"/>
                <a:gd name="T3" fmla="*/ 0 h 2766"/>
                <a:gd name="T4" fmla="*/ 0 w 1771"/>
                <a:gd name="T5" fmla="*/ 0 h 2766"/>
                <a:gd name="T6" fmla="*/ 0 w 1771"/>
                <a:gd name="T7" fmla="*/ 0 h 2766"/>
                <a:gd name="T8" fmla="*/ 0 w 1771"/>
                <a:gd name="T9" fmla="*/ 0 h 2766"/>
                <a:gd name="T10" fmla="*/ 0 w 1771"/>
                <a:gd name="T11" fmla="*/ 0 h 2766"/>
                <a:gd name="T12" fmla="*/ 0 w 1771"/>
                <a:gd name="T13" fmla="*/ 0 h 2766"/>
                <a:gd name="T14" fmla="*/ 0 w 1771"/>
                <a:gd name="T15" fmla="*/ 0 h 2766"/>
                <a:gd name="T16" fmla="*/ 0 w 1771"/>
                <a:gd name="T17" fmla="*/ 0 h 2766"/>
                <a:gd name="T18" fmla="*/ 0 w 1771"/>
                <a:gd name="T19" fmla="*/ 0 h 2766"/>
                <a:gd name="T20" fmla="*/ 0 w 1771"/>
                <a:gd name="T21" fmla="*/ 0 h 2766"/>
                <a:gd name="T22" fmla="*/ 0 w 1771"/>
                <a:gd name="T23" fmla="*/ 0 h 2766"/>
                <a:gd name="T24" fmla="*/ 0 w 1771"/>
                <a:gd name="T25" fmla="*/ 0 h 2766"/>
                <a:gd name="T26" fmla="*/ 0 w 1771"/>
                <a:gd name="T27" fmla="*/ 0 h 2766"/>
                <a:gd name="T28" fmla="*/ 0 w 1771"/>
                <a:gd name="T29" fmla="*/ 0 h 2766"/>
                <a:gd name="T30" fmla="*/ 0 w 1771"/>
                <a:gd name="T31" fmla="*/ 0 h 2766"/>
                <a:gd name="T32" fmla="*/ 0 w 1771"/>
                <a:gd name="T33" fmla="*/ 0 h 2766"/>
                <a:gd name="T34" fmla="*/ 0 w 1771"/>
                <a:gd name="T35" fmla="*/ 0 h 2766"/>
                <a:gd name="T36" fmla="*/ 0 w 1771"/>
                <a:gd name="T37" fmla="*/ 0 h 2766"/>
                <a:gd name="T38" fmla="*/ 0 w 1771"/>
                <a:gd name="T39" fmla="*/ 0 h 2766"/>
                <a:gd name="T40" fmla="*/ 0 w 1771"/>
                <a:gd name="T41" fmla="*/ 0 h 2766"/>
                <a:gd name="T42" fmla="*/ 0 w 1771"/>
                <a:gd name="T43" fmla="*/ 0 h 2766"/>
                <a:gd name="T44" fmla="*/ 0 w 1771"/>
                <a:gd name="T45" fmla="*/ 0 h 2766"/>
                <a:gd name="T46" fmla="*/ 0 w 1771"/>
                <a:gd name="T47" fmla="*/ 0 h 2766"/>
                <a:gd name="T48" fmla="*/ 0 w 1771"/>
                <a:gd name="T49" fmla="*/ 0 h 2766"/>
                <a:gd name="T50" fmla="*/ 0 w 1771"/>
                <a:gd name="T51" fmla="*/ 0 h 2766"/>
                <a:gd name="T52" fmla="*/ 0 w 1771"/>
                <a:gd name="T53" fmla="*/ 0 h 2766"/>
                <a:gd name="T54" fmla="*/ 0 w 1771"/>
                <a:gd name="T55" fmla="*/ 0 h 2766"/>
                <a:gd name="T56" fmla="*/ 0 w 1771"/>
                <a:gd name="T57" fmla="*/ 0 h 2766"/>
                <a:gd name="T58" fmla="*/ 0 w 1771"/>
                <a:gd name="T59" fmla="*/ 0 h 2766"/>
                <a:gd name="T60" fmla="*/ 0 w 1771"/>
                <a:gd name="T61" fmla="*/ 0 h 2766"/>
                <a:gd name="T62" fmla="*/ 0 w 1771"/>
                <a:gd name="T63" fmla="*/ 0 h 2766"/>
                <a:gd name="T64" fmla="*/ 0 w 1771"/>
                <a:gd name="T65" fmla="*/ 0 h 2766"/>
                <a:gd name="T66" fmla="*/ 0 w 1771"/>
                <a:gd name="T67" fmla="*/ 0 h 2766"/>
                <a:gd name="T68" fmla="*/ 0 w 1771"/>
                <a:gd name="T69" fmla="*/ 0 h 2766"/>
                <a:gd name="T70" fmla="*/ 0 w 1771"/>
                <a:gd name="T71" fmla="*/ 0 h 2766"/>
                <a:gd name="T72" fmla="*/ 0 w 1771"/>
                <a:gd name="T73" fmla="*/ 0 h 2766"/>
                <a:gd name="T74" fmla="*/ 0 w 1771"/>
                <a:gd name="T75" fmla="*/ 0 h 2766"/>
                <a:gd name="T76" fmla="*/ 0 w 1771"/>
                <a:gd name="T77" fmla="*/ 0 h 2766"/>
                <a:gd name="T78" fmla="*/ 0 w 1771"/>
                <a:gd name="T79" fmla="*/ 0 h 2766"/>
                <a:gd name="T80" fmla="*/ 0 w 1771"/>
                <a:gd name="T81" fmla="*/ 0 h 2766"/>
                <a:gd name="T82" fmla="*/ 0 w 1771"/>
                <a:gd name="T83" fmla="*/ 0 h 2766"/>
                <a:gd name="T84" fmla="*/ 0 w 1771"/>
                <a:gd name="T85" fmla="*/ 0 h 2766"/>
                <a:gd name="T86" fmla="*/ 0 w 1771"/>
                <a:gd name="T87" fmla="*/ 0 h 2766"/>
                <a:gd name="T88" fmla="*/ 0 w 1771"/>
                <a:gd name="T89" fmla="*/ 0 h 2766"/>
                <a:gd name="T90" fmla="*/ 0 w 1771"/>
                <a:gd name="T91" fmla="*/ 0 h 2766"/>
                <a:gd name="T92" fmla="*/ 0 w 1771"/>
                <a:gd name="T93" fmla="*/ 0 h 2766"/>
                <a:gd name="T94" fmla="*/ 0 w 1771"/>
                <a:gd name="T95" fmla="*/ 0 h 276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771"/>
                <a:gd name="T145" fmla="*/ 0 h 2766"/>
                <a:gd name="T146" fmla="*/ 1771 w 1771"/>
                <a:gd name="T147" fmla="*/ 2766 h 276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771" h="2766">
                  <a:moveTo>
                    <a:pt x="0" y="2766"/>
                  </a:moveTo>
                  <a:lnTo>
                    <a:pt x="146" y="2617"/>
                  </a:lnTo>
                  <a:lnTo>
                    <a:pt x="211" y="2485"/>
                  </a:lnTo>
                  <a:lnTo>
                    <a:pt x="260" y="2354"/>
                  </a:lnTo>
                  <a:lnTo>
                    <a:pt x="228" y="2206"/>
                  </a:lnTo>
                  <a:lnTo>
                    <a:pt x="228" y="2107"/>
                  </a:lnTo>
                  <a:lnTo>
                    <a:pt x="260" y="2025"/>
                  </a:lnTo>
                  <a:lnTo>
                    <a:pt x="325" y="1958"/>
                  </a:lnTo>
                  <a:lnTo>
                    <a:pt x="406" y="1925"/>
                  </a:lnTo>
                  <a:lnTo>
                    <a:pt x="357" y="2140"/>
                  </a:lnTo>
                  <a:lnTo>
                    <a:pt x="325" y="2370"/>
                  </a:lnTo>
                  <a:lnTo>
                    <a:pt x="341" y="2502"/>
                  </a:lnTo>
                  <a:lnTo>
                    <a:pt x="228" y="2567"/>
                  </a:lnTo>
                  <a:lnTo>
                    <a:pt x="17" y="2749"/>
                  </a:lnTo>
                  <a:lnTo>
                    <a:pt x="65" y="2716"/>
                  </a:lnTo>
                  <a:lnTo>
                    <a:pt x="228" y="2617"/>
                  </a:lnTo>
                  <a:lnTo>
                    <a:pt x="406" y="2535"/>
                  </a:lnTo>
                  <a:lnTo>
                    <a:pt x="406" y="2452"/>
                  </a:lnTo>
                  <a:lnTo>
                    <a:pt x="439" y="2354"/>
                  </a:lnTo>
                  <a:lnTo>
                    <a:pt x="503" y="2288"/>
                  </a:lnTo>
                  <a:lnTo>
                    <a:pt x="586" y="2239"/>
                  </a:lnTo>
                  <a:lnTo>
                    <a:pt x="569" y="2140"/>
                  </a:lnTo>
                  <a:lnTo>
                    <a:pt x="569" y="2058"/>
                  </a:lnTo>
                  <a:lnTo>
                    <a:pt x="618" y="1975"/>
                  </a:lnTo>
                  <a:lnTo>
                    <a:pt x="699" y="1925"/>
                  </a:lnTo>
                  <a:lnTo>
                    <a:pt x="764" y="1860"/>
                  </a:lnTo>
                  <a:lnTo>
                    <a:pt x="797" y="1794"/>
                  </a:lnTo>
                  <a:lnTo>
                    <a:pt x="780" y="1712"/>
                  </a:lnTo>
                  <a:lnTo>
                    <a:pt x="732" y="1630"/>
                  </a:lnTo>
                  <a:lnTo>
                    <a:pt x="699" y="1564"/>
                  </a:lnTo>
                  <a:lnTo>
                    <a:pt x="715" y="1498"/>
                  </a:lnTo>
                  <a:lnTo>
                    <a:pt x="748" y="1465"/>
                  </a:lnTo>
                  <a:lnTo>
                    <a:pt x="813" y="1432"/>
                  </a:lnTo>
                  <a:lnTo>
                    <a:pt x="878" y="1449"/>
                  </a:lnTo>
                  <a:lnTo>
                    <a:pt x="1007" y="1432"/>
                  </a:lnTo>
                  <a:lnTo>
                    <a:pt x="1040" y="1383"/>
                  </a:lnTo>
                  <a:lnTo>
                    <a:pt x="1056" y="1333"/>
                  </a:lnTo>
                  <a:lnTo>
                    <a:pt x="1007" y="1300"/>
                  </a:lnTo>
                  <a:lnTo>
                    <a:pt x="991" y="1251"/>
                  </a:lnTo>
                  <a:lnTo>
                    <a:pt x="991" y="1201"/>
                  </a:lnTo>
                  <a:lnTo>
                    <a:pt x="1024" y="1152"/>
                  </a:lnTo>
                  <a:lnTo>
                    <a:pt x="1007" y="1103"/>
                  </a:lnTo>
                  <a:lnTo>
                    <a:pt x="1024" y="1021"/>
                  </a:lnTo>
                  <a:lnTo>
                    <a:pt x="1056" y="938"/>
                  </a:lnTo>
                  <a:lnTo>
                    <a:pt x="1121" y="906"/>
                  </a:lnTo>
                  <a:lnTo>
                    <a:pt x="1186" y="791"/>
                  </a:lnTo>
                  <a:lnTo>
                    <a:pt x="1202" y="674"/>
                  </a:lnTo>
                  <a:lnTo>
                    <a:pt x="1202" y="527"/>
                  </a:lnTo>
                  <a:lnTo>
                    <a:pt x="1301" y="543"/>
                  </a:lnTo>
                  <a:lnTo>
                    <a:pt x="1398" y="510"/>
                  </a:lnTo>
                  <a:lnTo>
                    <a:pt x="1479" y="444"/>
                  </a:lnTo>
                  <a:lnTo>
                    <a:pt x="1528" y="362"/>
                  </a:lnTo>
                  <a:lnTo>
                    <a:pt x="1544" y="264"/>
                  </a:lnTo>
                  <a:lnTo>
                    <a:pt x="1528" y="181"/>
                  </a:lnTo>
                  <a:lnTo>
                    <a:pt x="1479" y="83"/>
                  </a:lnTo>
                  <a:lnTo>
                    <a:pt x="1398" y="32"/>
                  </a:lnTo>
                  <a:lnTo>
                    <a:pt x="1382" y="16"/>
                  </a:lnTo>
                  <a:lnTo>
                    <a:pt x="1495" y="0"/>
                  </a:lnTo>
                  <a:lnTo>
                    <a:pt x="1609" y="16"/>
                  </a:lnTo>
                  <a:lnTo>
                    <a:pt x="1658" y="49"/>
                  </a:lnTo>
                  <a:lnTo>
                    <a:pt x="1706" y="99"/>
                  </a:lnTo>
                  <a:lnTo>
                    <a:pt x="1739" y="165"/>
                  </a:lnTo>
                  <a:lnTo>
                    <a:pt x="1755" y="214"/>
                  </a:lnTo>
                  <a:lnTo>
                    <a:pt x="1771" y="313"/>
                  </a:lnTo>
                  <a:lnTo>
                    <a:pt x="1755" y="411"/>
                  </a:lnTo>
                  <a:lnTo>
                    <a:pt x="1706" y="494"/>
                  </a:lnTo>
                  <a:lnTo>
                    <a:pt x="1641" y="527"/>
                  </a:lnTo>
                  <a:lnTo>
                    <a:pt x="1317" y="642"/>
                  </a:lnTo>
                  <a:lnTo>
                    <a:pt x="1349" y="758"/>
                  </a:lnTo>
                  <a:lnTo>
                    <a:pt x="1349" y="873"/>
                  </a:lnTo>
                  <a:lnTo>
                    <a:pt x="1317" y="971"/>
                  </a:lnTo>
                  <a:lnTo>
                    <a:pt x="1349" y="1021"/>
                  </a:lnTo>
                  <a:lnTo>
                    <a:pt x="1349" y="1086"/>
                  </a:lnTo>
                  <a:lnTo>
                    <a:pt x="1333" y="1152"/>
                  </a:lnTo>
                  <a:lnTo>
                    <a:pt x="1268" y="1201"/>
                  </a:lnTo>
                  <a:lnTo>
                    <a:pt x="1202" y="1234"/>
                  </a:lnTo>
                  <a:lnTo>
                    <a:pt x="1219" y="1333"/>
                  </a:lnTo>
                  <a:lnTo>
                    <a:pt x="1186" y="1432"/>
                  </a:lnTo>
                  <a:lnTo>
                    <a:pt x="1137" y="1515"/>
                  </a:lnTo>
                  <a:lnTo>
                    <a:pt x="1056" y="1597"/>
                  </a:lnTo>
                  <a:lnTo>
                    <a:pt x="1056" y="1663"/>
                  </a:lnTo>
                  <a:lnTo>
                    <a:pt x="1040" y="1745"/>
                  </a:lnTo>
                  <a:lnTo>
                    <a:pt x="991" y="1827"/>
                  </a:lnTo>
                  <a:lnTo>
                    <a:pt x="943" y="1893"/>
                  </a:lnTo>
                  <a:lnTo>
                    <a:pt x="861" y="1925"/>
                  </a:lnTo>
                  <a:lnTo>
                    <a:pt x="861" y="2025"/>
                  </a:lnTo>
                  <a:lnTo>
                    <a:pt x="813" y="2140"/>
                  </a:lnTo>
                  <a:lnTo>
                    <a:pt x="699" y="2239"/>
                  </a:lnTo>
                  <a:lnTo>
                    <a:pt x="667" y="2337"/>
                  </a:lnTo>
                  <a:lnTo>
                    <a:pt x="602" y="2436"/>
                  </a:lnTo>
                  <a:lnTo>
                    <a:pt x="520" y="2502"/>
                  </a:lnTo>
                  <a:lnTo>
                    <a:pt x="536" y="2551"/>
                  </a:lnTo>
                  <a:lnTo>
                    <a:pt x="536" y="2617"/>
                  </a:lnTo>
                  <a:lnTo>
                    <a:pt x="503" y="2700"/>
                  </a:lnTo>
                  <a:lnTo>
                    <a:pt x="439" y="2749"/>
                  </a:lnTo>
                  <a:lnTo>
                    <a:pt x="0" y="2766"/>
                  </a:lnTo>
                </a:path>
              </a:pathLst>
            </a:custGeom>
            <a:noFill/>
            <a:ln w="1588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52" name="Freeform 72"/>
            <p:cNvSpPr>
              <a:spLocks/>
            </p:cNvSpPr>
            <p:nvPr/>
          </p:nvSpPr>
          <p:spPr bwMode="auto">
            <a:xfrm>
              <a:off x="-303" y="1121"/>
              <a:ext cx="14" cy="21"/>
            </a:xfrm>
            <a:custGeom>
              <a:avLst/>
              <a:gdLst>
                <a:gd name="T0" fmla="*/ 0 w 439"/>
                <a:gd name="T1" fmla="*/ 0 h 592"/>
                <a:gd name="T2" fmla="*/ 0 w 439"/>
                <a:gd name="T3" fmla="*/ 0 h 592"/>
                <a:gd name="T4" fmla="*/ 0 w 439"/>
                <a:gd name="T5" fmla="*/ 0 h 592"/>
                <a:gd name="T6" fmla="*/ 0 w 439"/>
                <a:gd name="T7" fmla="*/ 0 h 592"/>
                <a:gd name="T8" fmla="*/ 0 w 439"/>
                <a:gd name="T9" fmla="*/ 0 h 592"/>
                <a:gd name="T10" fmla="*/ 0 w 439"/>
                <a:gd name="T11" fmla="*/ 0 h 592"/>
                <a:gd name="T12" fmla="*/ 0 w 439"/>
                <a:gd name="T13" fmla="*/ 0 h 592"/>
                <a:gd name="T14" fmla="*/ 0 w 439"/>
                <a:gd name="T15" fmla="*/ 0 h 592"/>
                <a:gd name="T16" fmla="*/ 0 w 439"/>
                <a:gd name="T17" fmla="*/ 0 h 592"/>
                <a:gd name="T18" fmla="*/ 0 w 439"/>
                <a:gd name="T19" fmla="*/ 0 h 592"/>
                <a:gd name="T20" fmla="*/ 0 w 439"/>
                <a:gd name="T21" fmla="*/ 0 h 592"/>
                <a:gd name="T22" fmla="*/ 0 w 439"/>
                <a:gd name="T23" fmla="*/ 0 h 592"/>
                <a:gd name="T24" fmla="*/ 0 w 439"/>
                <a:gd name="T25" fmla="*/ 0 h 592"/>
                <a:gd name="T26" fmla="*/ 0 w 439"/>
                <a:gd name="T27" fmla="*/ 0 h 592"/>
                <a:gd name="T28" fmla="*/ 0 w 439"/>
                <a:gd name="T29" fmla="*/ 0 h 592"/>
                <a:gd name="T30" fmla="*/ 0 w 439"/>
                <a:gd name="T31" fmla="*/ 0 h 592"/>
                <a:gd name="T32" fmla="*/ 0 w 439"/>
                <a:gd name="T33" fmla="*/ 0 h 592"/>
                <a:gd name="T34" fmla="*/ 0 w 439"/>
                <a:gd name="T35" fmla="*/ 0 h 592"/>
                <a:gd name="T36" fmla="*/ 0 w 439"/>
                <a:gd name="T37" fmla="*/ 0 h 592"/>
                <a:gd name="T38" fmla="*/ 0 w 439"/>
                <a:gd name="T39" fmla="*/ 0 h 592"/>
                <a:gd name="T40" fmla="*/ 0 w 439"/>
                <a:gd name="T41" fmla="*/ 0 h 592"/>
                <a:gd name="T42" fmla="*/ 0 w 439"/>
                <a:gd name="T43" fmla="*/ 0 h 59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39"/>
                <a:gd name="T67" fmla="*/ 0 h 592"/>
                <a:gd name="T68" fmla="*/ 439 w 439"/>
                <a:gd name="T69" fmla="*/ 592 h 592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39" h="592">
                  <a:moveTo>
                    <a:pt x="309" y="427"/>
                  </a:moveTo>
                  <a:lnTo>
                    <a:pt x="293" y="493"/>
                  </a:lnTo>
                  <a:lnTo>
                    <a:pt x="245" y="558"/>
                  </a:lnTo>
                  <a:lnTo>
                    <a:pt x="180" y="592"/>
                  </a:lnTo>
                  <a:lnTo>
                    <a:pt x="114" y="592"/>
                  </a:lnTo>
                  <a:lnTo>
                    <a:pt x="33" y="525"/>
                  </a:lnTo>
                  <a:lnTo>
                    <a:pt x="0" y="460"/>
                  </a:lnTo>
                  <a:lnTo>
                    <a:pt x="0" y="378"/>
                  </a:lnTo>
                  <a:lnTo>
                    <a:pt x="33" y="295"/>
                  </a:lnTo>
                  <a:lnTo>
                    <a:pt x="114" y="213"/>
                  </a:lnTo>
                  <a:lnTo>
                    <a:pt x="163" y="115"/>
                  </a:lnTo>
                  <a:lnTo>
                    <a:pt x="180" y="0"/>
                  </a:lnTo>
                  <a:lnTo>
                    <a:pt x="180" y="16"/>
                  </a:lnTo>
                  <a:lnTo>
                    <a:pt x="212" y="82"/>
                  </a:lnTo>
                  <a:lnTo>
                    <a:pt x="212" y="164"/>
                  </a:lnTo>
                  <a:lnTo>
                    <a:pt x="180" y="230"/>
                  </a:lnTo>
                  <a:lnTo>
                    <a:pt x="261" y="147"/>
                  </a:lnTo>
                  <a:lnTo>
                    <a:pt x="358" y="98"/>
                  </a:lnTo>
                  <a:lnTo>
                    <a:pt x="439" y="82"/>
                  </a:lnTo>
                  <a:lnTo>
                    <a:pt x="342" y="213"/>
                  </a:lnTo>
                  <a:lnTo>
                    <a:pt x="309" y="427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53" name="Freeform 73"/>
            <p:cNvSpPr>
              <a:spLocks/>
            </p:cNvSpPr>
            <p:nvPr/>
          </p:nvSpPr>
          <p:spPr bwMode="auto">
            <a:xfrm>
              <a:off x="-303" y="1121"/>
              <a:ext cx="14" cy="21"/>
            </a:xfrm>
            <a:custGeom>
              <a:avLst/>
              <a:gdLst>
                <a:gd name="T0" fmla="*/ 0 w 439"/>
                <a:gd name="T1" fmla="*/ 0 h 592"/>
                <a:gd name="T2" fmla="*/ 0 w 439"/>
                <a:gd name="T3" fmla="*/ 0 h 592"/>
                <a:gd name="T4" fmla="*/ 0 w 439"/>
                <a:gd name="T5" fmla="*/ 0 h 592"/>
                <a:gd name="T6" fmla="*/ 0 w 439"/>
                <a:gd name="T7" fmla="*/ 0 h 592"/>
                <a:gd name="T8" fmla="*/ 0 w 439"/>
                <a:gd name="T9" fmla="*/ 0 h 592"/>
                <a:gd name="T10" fmla="*/ 0 w 439"/>
                <a:gd name="T11" fmla="*/ 0 h 592"/>
                <a:gd name="T12" fmla="*/ 0 w 439"/>
                <a:gd name="T13" fmla="*/ 0 h 592"/>
                <a:gd name="T14" fmla="*/ 0 w 439"/>
                <a:gd name="T15" fmla="*/ 0 h 592"/>
                <a:gd name="T16" fmla="*/ 0 w 439"/>
                <a:gd name="T17" fmla="*/ 0 h 592"/>
                <a:gd name="T18" fmla="*/ 0 w 439"/>
                <a:gd name="T19" fmla="*/ 0 h 592"/>
                <a:gd name="T20" fmla="*/ 0 w 439"/>
                <a:gd name="T21" fmla="*/ 0 h 592"/>
                <a:gd name="T22" fmla="*/ 0 w 439"/>
                <a:gd name="T23" fmla="*/ 0 h 592"/>
                <a:gd name="T24" fmla="*/ 0 w 439"/>
                <a:gd name="T25" fmla="*/ 0 h 592"/>
                <a:gd name="T26" fmla="*/ 0 w 439"/>
                <a:gd name="T27" fmla="*/ 0 h 592"/>
                <a:gd name="T28" fmla="*/ 0 w 439"/>
                <a:gd name="T29" fmla="*/ 0 h 592"/>
                <a:gd name="T30" fmla="*/ 0 w 439"/>
                <a:gd name="T31" fmla="*/ 0 h 592"/>
                <a:gd name="T32" fmla="*/ 0 w 439"/>
                <a:gd name="T33" fmla="*/ 0 h 592"/>
                <a:gd name="T34" fmla="*/ 0 w 439"/>
                <a:gd name="T35" fmla="*/ 0 h 592"/>
                <a:gd name="T36" fmla="*/ 0 w 439"/>
                <a:gd name="T37" fmla="*/ 0 h 592"/>
                <a:gd name="T38" fmla="*/ 0 w 439"/>
                <a:gd name="T39" fmla="*/ 0 h 592"/>
                <a:gd name="T40" fmla="*/ 0 w 439"/>
                <a:gd name="T41" fmla="*/ 0 h 592"/>
                <a:gd name="T42" fmla="*/ 0 w 439"/>
                <a:gd name="T43" fmla="*/ 0 h 59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39"/>
                <a:gd name="T67" fmla="*/ 0 h 592"/>
                <a:gd name="T68" fmla="*/ 439 w 439"/>
                <a:gd name="T69" fmla="*/ 592 h 592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39" h="592">
                  <a:moveTo>
                    <a:pt x="309" y="427"/>
                  </a:moveTo>
                  <a:lnTo>
                    <a:pt x="293" y="493"/>
                  </a:lnTo>
                  <a:lnTo>
                    <a:pt x="245" y="558"/>
                  </a:lnTo>
                  <a:lnTo>
                    <a:pt x="180" y="592"/>
                  </a:lnTo>
                  <a:lnTo>
                    <a:pt x="114" y="592"/>
                  </a:lnTo>
                  <a:lnTo>
                    <a:pt x="33" y="525"/>
                  </a:lnTo>
                  <a:lnTo>
                    <a:pt x="0" y="460"/>
                  </a:lnTo>
                  <a:lnTo>
                    <a:pt x="0" y="378"/>
                  </a:lnTo>
                  <a:lnTo>
                    <a:pt x="33" y="295"/>
                  </a:lnTo>
                  <a:lnTo>
                    <a:pt x="114" y="213"/>
                  </a:lnTo>
                  <a:lnTo>
                    <a:pt x="163" y="115"/>
                  </a:lnTo>
                  <a:lnTo>
                    <a:pt x="180" y="0"/>
                  </a:lnTo>
                  <a:lnTo>
                    <a:pt x="180" y="16"/>
                  </a:lnTo>
                  <a:lnTo>
                    <a:pt x="212" y="82"/>
                  </a:lnTo>
                  <a:lnTo>
                    <a:pt x="212" y="164"/>
                  </a:lnTo>
                  <a:lnTo>
                    <a:pt x="180" y="230"/>
                  </a:lnTo>
                  <a:lnTo>
                    <a:pt x="261" y="147"/>
                  </a:lnTo>
                  <a:lnTo>
                    <a:pt x="358" y="98"/>
                  </a:lnTo>
                  <a:lnTo>
                    <a:pt x="439" y="82"/>
                  </a:lnTo>
                  <a:lnTo>
                    <a:pt x="342" y="213"/>
                  </a:lnTo>
                  <a:lnTo>
                    <a:pt x="309" y="427"/>
                  </a:lnTo>
                </a:path>
              </a:pathLst>
            </a:custGeom>
            <a:noFill/>
            <a:ln w="1588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54" name="Freeform 74"/>
            <p:cNvSpPr>
              <a:spLocks/>
            </p:cNvSpPr>
            <p:nvPr/>
          </p:nvSpPr>
          <p:spPr bwMode="auto">
            <a:xfrm>
              <a:off x="-560" y="1235"/>
              <a:ext cx="367" cy="241"/>
            </a:xfrm>
            <a:custGeom>
              <a:avLst/>
              <a:gdLst>
                <a:gd name="T0" fmla="*/ 0 w 11750"/>
                <a:gd name="T1" fmla="*/ 0 h 6748"/>
                <a:gd name="T2" fmla="*/ 0 w 11750"/>
                <a:gd name="T3" fmla="*/ 0 h 6748"/>
                <a:gd name="T4" fmla="*/ 0 w 11750"/>
                <a:gd name="T5" fmla="*/ 0 h 6748"/>
                <a:gd name="T6" fmla="*/ 0 w 11750"/>
                <a:gd name="T7" fmla="*/ 0 h 6748"/>
                <a:gd name="T8" fmla="*/ 0 w 11750"/>
                <a:gd name="T9" fmla="*/ 0 h 6748"/>
                <a:gd name="T10" fmla="*/ 0 w 11750"/>
                <a:gd name="T11" fmla="*/ 0 h 6748"/>
                <a:gd name="T12" fmla="*/ 0 w 11750"/>
                <a:gd name="T13" fmla="*/ 0 h 6748"/>
                <a:gd name="T14" fmla="*/ 0 w 11750"/>
                <a:gd name="T15" fmla="*/ 0 h 6748"/>
                <a:gd name="T16" fmla="*/ 0 w 11750"/>
                <a:gd name="T17" fmla="*/ 0 h 6748"/>
                <a:gd name="T18" fmla="*/ 0 w 11750"/>
                <a:gd name="T19" fmla="*/ 0 h 6748"/>
                <a:gd name="T20" fmla="*/ 0 w 11750"/>
                <a:gd name="T21" fmla="*/ 0 h 6748"/>
                <a:gd name="T22" fmla="*/ 0 w 11750"/>
                <a:gd name="T23" fmla="*/ 0 h 6748"/>
                <a:gd name="T24" fmla="*/ 0 w 11750"/>
                <a:gd name="T25" fmla="*/ 0 h 6748"/>
                <a:gd name="T26" fmla="*/ 0 w 11750"/>
                <a:gd name="T27" fmla="*/ 0 h 6748"/>
                <a:gd name="T28" fmla="*/ 0 w 11750"/>
                <a:gd name="T29" fmla="*/ 0 h 6748"/>
                <a:gd name="T30" fmla="*/ 0 w 11750"/>
                <a:gd name="T31" fmla="*/ 0 h 6748"/>
                <a:gd name="T32" fmla="*/ 0 w 11750"/>
                <a:gd name="T33" fmla="*/ 0 h 6748"/>
                <a:gd name="T34" fmla="*/ 0 w 11750"/>
                <a:gd name="T35" fmla="*/ 0 h 6748"/>
                <a:gd name="T36" fmla="*/ 0 w 11750"/>
                <a:gd name="T37" fmla="*/ 0 h 6748"/>
                <a:gd name="T38" fmla="*/ 0 w 11750"/>
                <a:gd name="T39" fmla="*/ 0 h 6748"/>
                <a:gd name="T40" fmla="*/ 0 w 11750"/>
                <a:gd name="T41" fmla="*/ 0 h 6748"/>
                <a:gd name="T42" fmla="*/ 0 w 11750"/>
                <a:gd name="T43" fmla="*/ 0 h 6748"/>
                <a:gd name="T44" fmla="*/ 0 w 11750"/>
                <a:gd name="T45" fmla="*/ 0 h 6748"/>
                <a:gd name="T46" fmla="*/ 0 w 11750"/>
                <a:gd name="T47" fmla="*/ 0 h 6748"/>
                <a:gd name="T48" fmla="*/ 0 w 11750"/>
                <a:gd name="T49" fmla="*/ 0 h 6748"/>
                <a:gd name="T50" fmla="*/ 0 w 11750"/>
                <a:gd name="T51" fmla="*/ 0 h 6748"/>
                <a:gd name="T52" fmla="*/ 0 w 11750"/>
                <a:gd name="T53" fmla="*/ 0 h 6748"/>
                <a:gd name="T54" fmla="*/ 0 w 11750"/>
                <a:gd name="T55" fmla="*/ 0 h 6748"/>
                <a:gd name="T56" fmla="*/ 0 w 11750"/>
                <a:gd name="T57" fmla="*/ 0 h 6748"/>
                <a:gd name="T58" fmla="*/ 0 w 11750"/>
                <a:gd name="T59" fmla="*/ 0 h 6748"/>
                <a:gd name="T60" fmla="*/ 0 w 11750"/>
                <a:gd name="T61" fmla="*/ 0 h 6748"/>
                <a:gd name="T62" fmla="*/ 0 w 11750"/>
                <a:gd name="T63" fmla="*/ 0 h 6748"/>
                <a:gd name="T64" fmla="*/ 0 w 11750"/>
                <a:gd name="T65" fmla="*/ 0 h 6748"/>
                <a:gd name="T66" fmla="*/ 0 w 11750"/>
                <a:gd name="T67" fmla="*/ 0 h 6748"/>
                <a:gd name="T68" fmla="*/ 0 w 11750"/>
                <a:gd name="T69" fmla="*/ 0 h 6748"/>
                <a:gd name="T70" fmla="*/ 0 w 11750"/>
                <a:gd name="T71" fmla="*/ 0 h 6748"/>
                <a:gd name="T72" fmla="*/ 0 w 11750"/>
                <a:gd name="T73" fmla="*/ 0 h 6748"/>
                <a:gd name="T74" fmla="*/ 0 w 11750"/>
                <a:gd name="T75" fmla="*/ 0 h 6748"/>
                <a:gd name="T76" fmla="*/ 0 w 11750"/>
                <a:gd name="T77" fmla="*/ 0 h 6748"/>
                <a:gd name="T78" fmla="*/ 0 w 11750"/>
                <a:gd name="T79" fmla="*/ 0 h 6748"/>
                <a:gd name="T80" fmla="*/ 0 w 11750"/>
                <a:gd name="T81" fmla="*/ 0 h 6748"/>
                <a:gd name="T82" fmla="*/ 0 w 11750"/>
                <a:gd name="T83" fmla="*/ 0 h 6748"/>
                <a:gd name="T84" fmla="*/ 0 w 11750"/>
                <a:gd name="T85" fmla="*/ 0 h 6748"/>
                <a:gd name="T86" fmla="*/ 0 w 11750"/>
                <a:gd name="T87" fmla="*/ 0 h 6748"/>
                <a:gd name="T88" fmla="*/ 0 w 11750"/>
                <a:gd name="T89" fmla="*/ 0 h 6748"/>
                <a:gd name="T90" fmla="*/ 0 w 11750"/>
                <a:gd name="T91" fmla="*/ 0 h 6748"/>
                <a:gd name="T92" fmla="*/ 0 w 11750"/>
                <a:gd name="T93" fmla="*/ 0 h 6748"/>
                <a:gd name="T94" fmla="*/ 0 w 11750"/>
                <a:gd name="T95" fmla="*/ 0 h 6748"/>
                <a:gd name="T96" fmla="*/ 0 w 11750"/>
                <a:gd name="T97" fmla="*/ 0 h 6748"/>
                <a:gd name="T98" fmla="*/ 0 w 11750"/>
                <a:gd name="T99" fmla="*/ 0 h 6748"/>
                <a:gd name="T100" fmla="*/ 0 w 11750"/>
                <a:gd name="T101" fmla="*/ 0 h 6748"/>
                <a:gd name="T102" fmla="*/ 0 w 11750"/>
                <a:gd name="T103" fmla="*/ 0 h 6748"/>
                <a:gd name="T104" fmla="*/ 0 w 11750"/>
                <a:gd name="T105" fmla="*/ 0 h 6748"/>
                <a:gd name="T106" fmla="*/ 0 w 11750"/>
                <a:gd name="T107" fmla="*/ 0 h 6748"/>
                <a:gd name="T108" fmla="*/ 0 w 11750"/>
                <a:gd name="T109" fmla="*/ 0 h 6748"/>
                <a:gd name="T110" fmla="*/ 0 w 11750"/>
                <a:gd name="T111" fmla="*/ 0 h 67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1750"/>
                <a:gd name="T169" fmla="*/ 0 h 6748"/>
                <a:gd name="T170" fmla="*/ 11750 w 11750"/>
                <a:gd name="T171" fmla="*/ 6748 h 67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1750" h="6748">
                  <a:moveTo>
                    <a:pt x="6566" y="82"/>
                  </a:moveTo>
                  <a:lnTo>
                    <a:pt x="6501" y="115"/>
                  </a:lnTo>
                  <a:lnTo>
                    <a:pt x="6501" y="147"/>
                  </a:lnTo>
                  <a:lnTo>
                    <a:pt x="6469" y="180"/>
                  </a:lnTo>
                  <a:lnTo>
                    <a:pt x="6469" y="213"/>
                  </a:lnTo>
                  <a:lnTo>
                    <a:pt x="6517" y="230"/>
                  </a:lnTo>
                  <a:lnTo>
                    <a:pt x="6517" y="2797"/>
                  </a:lnTo>
                  <a:lnTo>
                    <a:pt x="6322" y="2814"/>
                  </a:lnTo>
                  <a:lnTo>
                    <a:pt x="6322" y="2633"/>
                  </a:lnTo>
                  <a:lnTo>
                    <a:pt x="6257" y="2617"/>
                  </a:lnTo>
                  <a:lnTo>
                    <a:pt x="6257" y="2797"/>
                  </a:lnTo>
                  <a:lnTo>
                    <a:pt x="5720" y="2797"/>
                  </a:lnTo>
                  <a:lnTo>
                    <a:pt x="5639" y="2732"/>
                  </a:lnTo>
                  <a:lnTo>
                    <a:pt x="5574" y="2732"/>
                  </a:lnTo>
                  <a:lnTo>
                    <a:pt x="5574" y="3093"/>
                  </a:lnTo>
                  <a:lnTo>
                    <a:pt x="5493" y="3093"/>
                  </a:lnTo>
                  <a:lnTo>
                    <a:pt x="5509" y="2008"/>
                  </a:lnTo>
                  <a:lnTo>
                    <a:pt x="5347" y="2008"/>
                  </a:lnTo>
                  <a:lnTo>
                    <a:pt x="5347" y="3093"/>
                  </a:lnTo>
                  <a:lnTo>
                    <a:pt x="3982" y="3126"/>
                  </a:lnTo>
                  <a:lnTo>
                    <a:pt x="3966" y="2962"/>
                  </a:lnTo>
                  <a:lnTo>
                    <a:pt x="3900" y="2962"/>
                  </a:lnTo>
                  <a:lnTo>
                    <a:pt x="3900" y="3126"/>
                  </a:lnTo>
                  <a:lnTo>
                    <a:pt x="3673" y="3110"/>
                  </a:lnTo>
                  <a:lnTo>
                    <a:pt x="3673" y="2912"/>
                  </a:lnTo>
                  <a:lnTo>
                    <a:pt x="3608" y="2912"/>
                  </a:lnTo>
                  <a:lnTo>
                    <a:pt x="3608" y="3110"/>
                  </a:lnTo>
                  <a:lnTo>
                    <a:pt x="3397" y="3060"/>
                  </a:lnTo>
                  <a:lnTo>
                    <a:pt x="3397" y="2863"/>
                  </a:lnTo>
                  <a:lnTo>
                    <a:pt x="3332" y="2880"/>
                  </a:lnTo>
                  <a:lnTo>
                    <a:pt x="3332" y="3028"/>
                  </a:lnTo>
                  <a:lnTo>
                    <a:pt x="2828" y="2912"/>
                  </a:lnTo>
                  <a:lnTo>
                    <a:pt x="2828" y="1282"/>
                  </a:lnTo>
                  <a:lnTo>
                    <a:pt x="2747" y="1282"/>
                  </a:lnTo>
                  <a:lnTo>
                    <a:pt x="2747" y="2912"/>
                  </a:lnTo>
                  <a:lnTo>
                    <a:pt x="2616" y="2912"/>
                  </a:lnTo>
                  <a:lnTo>
                    <a:pt x="1771" y="3208"/>
                  </a:lnTo>
                  <a:lnTo>
                    <a:pt x="1771" y="2912"/>
                  </a:lnTo>
                  <a:lnTo>
                    <a:pt x="1706" y="2912"/>
                  </a:lnTo>
                  <a:lnTo>
                    <a:pt x="1706" y="3242"/>
                  </a:lnTo>
                  <a:lnTo>
                    <a:pt x="1447" y="3324"/>
                  </a:lnTo>
                  <a:lnTo>
                    <a:pt x="1447" y="2912"/>
                  </a:lnTo>
                  <a:lnTo>
                    <a:pt x="1382" y="2912"/>
                  </a:lnTo>
                  <a:lnTo>
                    <a:pt x="1382" y="3357"/>
                  </a:lnTo>
                  <a:lnTo>
                    <a:pt x="0" y="3834"/>
                  </a:lnTo>
                  <a:lnTo>
                    <a:pt x="260" y="3867"/>
                  </a:lnTo>
                  <a:lnTo>
                    <a:pt x="260" y="4048"/>
                  </a:lnTo>
                  <a:lnTo>
                    <a:pt x="293" y="4114"/>
                  </a:lnTo>
                  <a:lnTo>
                    <a:pt x="293" y="6748"/>
                  </a:lnTo>
                  <a:lnTo>
                    <a:pt x="11457" y="6748"/>
                  </a:lnTo>
                  <a:lnTo>
                    <a:pt x="11457" y="4377"/>
                  </a:lnTo>
                  <a:lnTo>
                    <a:pt x="11750" y="4377"/>
                  </a:lnTo>
                  <a:lnTo>
                    <a:pt x="11457" y="3933"/>
                  </a:lnTo>
                  <a:lnTo>
                    <a:pt x="11278" y="3901"/>
                  </a:lnTo>
                  <a:lnTo>
                    <a:pt x="11278" y="3653"/>
                  </a:lnTo>
                  <a:lnTo>
                    <a:pt x="11100" y="3604"/>
                  </a:lnTo>
                  <a:lnTo>
                    <a:pt x="10726" y="3653"/>
                  </a:lnTo>
                  <a:lnTo>
                    <a:pt x="10726" y="3505"/>
                  </a:lnTo>
                  <a:lnTo>
                    <a:pt x="10157" y="3390"/>
                  </a:lnTo>
                  <a:lnTo>
                    <a:pt x="10157" y="2962"/>
                  </a:lnTo>
                  <a:lnTo>
                    <a:pt x="10076" y="2945"/>
                  </a:lnTo>
                  <a:lnTo>
                    <a:pt x="10076" y="3390"/>
                  </a:lnTo>
                  <a:lnTo>
                    <a:pt x="9865" y="3357"/>
                  </a:lnTo>
                  <a:lnTo>
                    <a:pt x="9865" y="2880"/>
                  </a:lnTo>
                  <a:lnTo>
                    <a:pt x="9978" y="2814"/>
                  </a:lnTo>
                  <a:lnTo>
                    <a:pt x="9069" y="2617"/>
                  </a:lnTo>
                  <a:lnTo>
                    <a:pt x="9069" y="2435"/>
                  </a:lnTo>
                  <a:lnTo>
                    <a:pt x="8922" y="2435"/>
                  </a:lnTo>
                  <a:lnTo>
                    <a:pt x="8922" y="2566"/>
                  </a:lnTo>
                  <a:lnTo>
                    <a:pt x="8743" y="2550"/>
                  </a:lnTo>
                  <a:lnTo>
                    <a:pt x="8743" y="1398"/>
                  </a:lnTo>
                  <a:lnTo>
                    <a:pt x="8776" y="1382"/>
                  </a:lnTo>
                  <a:lnTo>
                    <a:pt x="8776" y="1349"/>
                  </a:lnTo>
                  <a:lnTo>
                    <a:pt x="8743" y="1333"/>
                  </a:lnTo>
                  <a:lnTo>
                    <a:pt x="8743" y="1282"/>
                  </a:lnTo>
                  <a:lnTo>
                    <a:pt x="8565" y="1282"/>
                  </a:lnTo>
                  <a:lnTo>
                    <a:pt x="8565" y="1333"/>
                  </a:lnTo>
                  <a:lnTo>
                    <a:pt x="8548" y="1349"/>
                  </a:lnTo>
                  <a:lnTo>
                    <a:pt x="8548" y="1382"/>
                  </a:lnTo>
                  <a:lnTo>
                    <a:pt x="8565" y="1398"/>
                  </a:lnTo>
                  <a:lnTo>
                    <a:pt x="8565" y="2517"/>
                  </a:lnTo>
                  <a:lnTo>
                    <a:pt x="7866" y="2435"/>
                  </a:lnTo>
                  <a:lnTo>
                    <a:pt x="7654" y="2468"/>
                  </a:lnTo>
                  <a:lnTo>
                    <a:pt x="7654" y="180"/>
                  </a:lnTo>
                  <a:lnTo>
                    <a:pt x="7686" y="164"/>
                  </a:lnTo>
                  <a:lnTo>
                    <a:pt x="7686" y="131"/>
                  </a:lnTo>
                  <a:lnTo>
                    <a:pt x="7654" y="115"/>
                  </a:lnTo>
                  <a:lnTo>
                    <a:pt x="7654" y="32"/>
                  </a:lnTo>
                  <a:lnTo>
                    <a:pt x="7589" y="0"/>
                  </a:lnTo>
                  <a:lnTo>
                    <a:pt x="7476" y="0"/>
                  </a:lnTo>
                  <a:lnTo>
                    <a:pt x="7362" y="16"/>
                  </a:lnTo>
                  <a:lnTo>
                    <a:pt x="7297" y="32"/>
                  </a:lnTo>
                  <a:lnTo>
                    <a:pt x="7281" y="49"/>
                  </a:lnTo>
                  <a:lnTo>
                    <a:pt x="7281" y="115"/>
                  </a:lnTo>
                  <a:lnTo>
                    <a:pt x="7232" y="131"/>
                  </a:lnTo>
                  <a:lnTo>
                    <a:pt x="7232" y="164"/>
                  </a:lnTo>
                  <a:lnTo>
                    <a:pt x="7281" y="180"/>
                  </a:lnTo>
                  <a:lnTo>
                    <a:pt x="7281" y="2584"/>
                  </a:lnTo>
                  <a:lnTo>
                    <a:pt x="7053" y="2666"/>
                  </a:lnTo>
                  <a:lnTo>
                    <a:pt x="7119" y="2748"/>
                  </a:lnTo>
                  <a:lnTo>
                    <a:pt x="7119" y="2896"/>
                  </a:lnTo>
                  <a:lnTo>
                    <a:pt x="6972" y="2847"/>
                  </a:lnTo>
                  <a:lnTo>
                    <a:pt x="6972" y="230"/>
                  </a:lnTo>
                  <a:lnTo>
                    <a:pt x="7020" y="213"/>
                  </a:lnTo>
                  <a:lnTo>
                    <a:pt x="7020" y="180"/>
                  </a:lnTo>
                  <a:lnTo>
                    <a:pt x="6972" y="147"/>
                  </a:lnTo>
                  <a:lnTo>
                    <a:pt x="6972" y="115"/>
                  </a:lnTo>
                  <a:lnTo>
                    <a:pt x="6923" y="82"/>
                  </a:lnTo>
                  <a:lnTo>
                    <a:pt x="6858" y="65"/>
                  </a:lnTo>
                  <a:lnTo>
                    <a:pt x="6744" y="65"/>
                  </a:lnTo>
                  <a:lnTo>
                    <a:pt x="6631" y="65"/>
                  </a:lnTo>
                  <a:lnTo>
                    <a:pt x="6566" y="82"/>
                  </a:lnTo>
                  <a:close/>
                </a:path>
              </a:pathLst>
            </a:custGeom>
            <a:solidFill>
              <a:srgbClr val="0E0D0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55" name="Freeform 75"/>
            <p:cNvSpPr>
              <a:spLocks/>
            </p:cNvSpPr>
            <p:nvPr/>
          </p:nvSpPr>
          <p:spPr bwMode="auto">
            <a:xfrm>
              <a:off x="-560" y="1235"/>
              <a:ext cx="367" cy="241"/>
            </a:xfrm>
            <a:custGeom>
              <a:avLst/>
              <a:gdLst>
                <a:gd name="T0" fmla="*/ 0 w 11750"/>
                <a:gd name="T1" fmla="*/ 0 h 6748"/>
                <a:gd name="T2" fmla="*/ 0 w 11750"/>
                <a:gd name="T3" fmla="*/ 0 h 6748"/>
                <a:gd name="T4" fmla="*/ 0 w 11750"/>
                <a:gd name="T5" fmla="*/ 0 h 6748"/>
                <a:gd name="T6" fmla="*/ 0 w 11750"/>
                <a:gd name="T7" fmla="*/ 0 h 6748"/>
                <a:gd name="T8" fmla="*/ 0 w 11750"/>
                <a:gd name="T9" fmla="*/ 0 h 6748"/>
                <a:gd name="T10" fmla="*/ 0 w 11750"/>
                <a:gd name="T11" fmla="*/ 0 h 6748"/>
                <a:gd name="T12" fmla="*/ 0 w 11750"/>
                <a:gd name="T13" fmla="*/ 0 h 6748"/>
                <a:gd name="T14" fmla="*/ 0 w 11750"/>
                <a:gd name="T15" fmla="*/ 0 h 6748"/>
                <a:gd name="T16" fmla="*/ 0 w 11750"/>
                <a:gd name="T17" fmla="*/ 0 h 6748"/>
                <a:gd name="T18" fmla="*/ 0 w 11750"/>
                <a:gd name="T19" fmla="*/ 0 h 6748"/>
                <a:gd name="T20" fmla="*/ 0 w 11750"/>
                <a:gd name="T21" fmla="*/ 0 h 6748"/>
                <a:gd name="T22" fmla="*/ 0 w 11750"/>
                <a:gd name="T23" fmla="*/ 0 h 6748"/>
                <a:gd name="T24" fmla="*/ 0 w 11750"/>
                <a:gd name="T25" fmla="*/ 0 h 6748"/>
                <a:gd name="T26" fmla="*/ 0 w 11750"/>
                <a:gd name="T27" fmla="*/ 0 h 6748"/>
                <a:gd name="T28" fmla="*/ 0 w 11750"/>
                <a:gd name="T29" fmla="*/ 0 h 6748"/>
                <a:gd name="T30" fmla="*/ 0 w 11750"/>
                <a:gd name="T31" fmla="*/ 0 h 6748"/>
                <a:gd name="T32" fmla="*/ 0 w 11750"/>
                <a:gd name="T33" fmla="*/ 0 h 6748"/>
                <a:gd name="T34" fmla="*/ 0 w 11750"/>
                <a:gd name="T35" fmla="*/ 0 h 6748"/>
                <a:gd name="T36" fmla="*/ 0 w 11750"/>
                <a:gd name="T37" fmla="*/ 0 h 6748"/>
                <a:gd name="T38" fmla="*/ 0 w 11750"/>
                <a:gd name="T39" fmla="*/ 0 h 6748"/>
                <a:gd name="T40" fmla="*/ 0 w 11750"/>
                <a:gd name="T41" fmla="*/ 0 h 6748"/>
                <a:gd name="T42" fmla="*/ 0 w 11750"/>
                <a:gd name="T43" fmla="*/ 0 h 6748"/>
                <a:gd name="T44" fmla="*/ 0 w 11750"/>
                <a:gd name="T45" fmla="*/ 0 h 6748"/>
                <a:gd name="T46" fmla="*/ 0 w 11750"/>
                <a:gd name="T47" fmla="*/ 0 h 6748"/>
                <a:gd name="T48" fmla="*/ 0 w 11750"/>
                <a:gd name="T49" fmla="*/ 0 h 6748"/>
                <a:gd name="T50" fmla="*/ 0 w 11750"/>
                <a:gd name="T51" fmla="*/ 0 h 6748"/>
                <a:gd name="T52" fmla="*/ 0 w 11750"/>
                <a:gd name="T53" fmla="*/ 0 h 6748"/>
                <a:gd name="T54" fmla="*/ 0 w 11750"/>
                <a:gd name="T55" fmla="*/ 0 h 6748"/>
                <a:gd name="T56" fmla="*/ 0 w 11750"/>
                <a:gd name="T57" fmla="*/ 0 h 6748"/>
                <a:gd name="T58" fmla="*/ 0 w 11750"/>
                <a:gd name="T59" fmla="*/ 0 h 6748"/>
                <a:gd name="T60" fmla="*/ 0 w 11750"/>
                <a:gd name="T61" fmla="*/ 0 h 6748"/>
                <a:gd name="T62" fmla="*/ 0 w 11750"/>
                <a:gd name="T63" fmla="*/ 0 h 6748"/>
                <a:gd name="T64" fmla="*/ 0 w 11750"/>
                <a:gd name="T65" fmla="*/ 0 h 6748"/>
                <a:gd name="T66" fmla="*/ 0 w 11750"/>
                <a:gd name="T67" fmla="*/ 0 h 6748"/>
                <a:gd name="T68" fmla="*/ 0 w 11750"/>
                <a:gd name="T69" fmla="*/ 0 h 6748"/>
                <a:gd name="T70" fmla="*/ 0 w 11750"/>
                <a:gd name="T71" fmla="*/ 0 h 6748"/>
                <a:gd name="T72" fmla="*/ 0 w 11750"/>
                <a:gd name="T73" fmla="*/ 0 h 6748"/>
                <a:gd name="T74" fmla="*/ 0 w 11750"/>
                <a:gd name="T75" fmla="*/ 0 h 6748"/>
                <a:gd name="T76" fmla="*/ 0 w 11750"/>
                <a:gd name="T77" fmla="*/ 0 h 6748"/>
                <a:gd name="T78" fmla="*/ 0 w 11750"/>
                <a:gd name="T79" fmla="*/ 0 h 6748"/>
                <a:gd name="T80" fmla="*/ 0 w 11750"/>
                <a:gd name="T81" fmla="*/ 0 h 6748"/>
                <a:gd name="T82" fmla="*/ 0 w 11750"/>
                <a:gd name="T83" fmla="*/ 0 h 6748"/>
                <a:gd name="T84" fmla="*/ 0 w 11750"/>
                <a:gd name="T85" fmla="*/ 0 h 6748"/>
                <a:gd name="T86" fmla="*/ 0 w 11750"/>
                <a:gd name="T87" fmla="*/ 0 h 6748"/>
                <a:gd name="T88" fmla="*/ 0 w 11750"/>
                <a:gd name="T89" fmla="*/ 0 h 6748"/>
                <a:gd name="T90" fmla="*/ 0 w 11750"/>
                <a:gd name="T91" fmla="*/ 0 h 6748"/>
                <a:gd name="T92" fmla="*/ 0 w 11750"/>
                <a:gd name="T93" fmla="*/ 0 h 6748"/>
                <a:gd name="T94" fmla="*/ 0 w 11750"/>
                <a:gd name="T95" fmla="*/ 0 h 6748"/>
                <a:gd name="T96" fmla="*/ 0 w 11750"/>
                <a:gd name="T97" fmla="*/ 0 h 6748"/>
                <a:gd name="T98" fmla="*/ 0 w 11750"/>
                <a:gd name="T99" fmla="*/ 0 h 6748"/>
                <a:gd name="T100" fmla="*/ 0 w 11750"/>
                <a:gd name="T101" fmla="*/ 0 h 6748"/>
                <a:gd name="T102" fmla="*/ 0 w 11750"/>
                <a:gd name="T103" fmla="*/ 0 h 6748"/>
                <a:gd name="T104" fmla="*/ 0 w 11750"/>
                <a:gd name="T105" fmla="*/ 0 h 6748"/>
                <a:gd name="T106" fmla="*/ 0 w 11750"/>
                <a:gd name="T107" fmla="*/ 0 h 6748"/>
                <a:gd name="T108" fmla="*/ 0 w 11750"/>
                <a:gd name="T109" fmla="*/ 0 h 6748"/>
                <a:gd name="T110" fmla="*/ 0 w 11750"/>
                <a:gd name="T111" fmla="*/ 0 h 67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1750"/>
                <a:gd name="T169" fmla="*/ 0 h 6748"/>
                <a:gd name="T170" fmla="*/ 11750 w 11750"/>
                <a:gd name="T171" fmla="*/ 6748 h 67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1750" h="6748">
                  <a:moveTo>
                    <a:pt x="6566" y="82"/>
                  </a:moveTo>
                  <a:lnTo>
                    <a:pt x="6501" y="115"/>
                  </a:lnTo>
                  <a:lnTo>
                    <a:pt x="6501" y="147"/>
                  </a:lnTo>
                  <a:lnTo>
                    <a:pt x="6469" y="180"/>
                  </a:lnTo>
                  <a:lnTo>
                    <a:pt x="6469" y="213"/>
                  </a:lnTo>
                  <a:lnTo>
                    <a:pt x="6517" y="230"/>
                  </a:lnTo>
                  <a:lnTo>
                    <a:pt x="6517" y="2797"/>
                  </a:lnTo>
                  <a:lnTo>
                    <a:pt x="6322" y="2814"/>
                  </a:lnTo>
                  <a:lnTo>
                    <a:pt x="6322" y="2633"/>
                  </a:lnTo>
                  <a:lnTo>
                    <a:pt x="6257" y="2617"/>
                  </a:lnTo>
                  <a:lnTo>
                    <a:pt x="6257" y="2797"/>
                  </a:lnTo>
                  <a:lnTo>
                    <a:pt x="5720" y="2797"/>
                  </a:lnTo>
                  <a:lnTo>
                    <a:pt x="5639" y="2732"/>
                  </a:lnTo>
                  <a:lnTo>
                    <a:pt x="5574" y="2732"/>
                  </a:lnTo>
                  <a:lnTo>
                    <a:pt x="5574" y="3093"/>
                  </a:lnTo>
                  <a:lnTo>
                    <a:pt x="5493" y="3093"/>
                  </a:lnTo>
                  <a:lnTo>
                    <a:pt x="5509" y="2008"/>
                  </a:lnTo>
                  <a:lnTo>
                    <a:pt x="5347" y="2008"/>
                  </a:lnTo>
                  <a:lnTo>
                    <a:pt x="5347" y="3093"/>
                  </a:lnTo>
                  <a:lnTo>
                    <a:pt x="3982" y="3126"/>
                  </a:lnTo>
                  <a:lnTo>
                    <a:pt x="3966" y="2962"/>
                  </a:lnTo>
                  <a:lnTo>
                    <a:pt x="3900" y="2962"/>
                  </a:lnTo>
                  <a:lnTo>
                    <a:pt x="3900" y="3126"/>
                  </a:lnTo>
                  <a:lnTo>
                    <a:pt x="3673" y="3110"/>
                  </a:lnTo>
                  <a:lnTo>
                    <a:pt x="3673" y="2912"/>
                  </a:lnTo>
                  <a:lnTo>
                    <a:pt x="3608" y="2912"/>
                  </a:lnTo>
                  <a:lnTo>
                    <a:pt x="3608" y="3110"/>
                  </a:lnTo>
                  <a:lnTo>
                    <a:pt x="3397" y="3060"/>
                  </a:lnTo>
                  <a:lnTo>
                    <a:pt x="3397" y="2863"/>
                  </a:lnTo>
                  <a:lnTo>
                    <a:pt x="3332" y="2880"/>
                  </a:lnTo>
                  <a:lnTo>
                    <a:pt x="3332" y="3028"/>
                  </a:lnTo>
                  <a:lnTo>
                    <a:pt x="2828" y="2912"/>
                  </a:lnTo>
                  <a:lnTo>
                    <a:pt x="2828" y="1282"/>
                  </a:lnTo>
                  <a:lnTo>
                    <a:pt x="2747" y="1282"/>
                  </a:lnTo>
                  <a:lnTo>
                    <a:pt x="2747" y="2912"/>
                  </a:lnTo>
                  <a:lnTo>
                    <a:pt x="2616" y="2912"/>
                  </a:lnTo>
                  <a:lnTo>
                    <a:pt x="1771" y="3208"/>
                  </a:lnTo>
                  <a:lnTo>
                    <a:pt x="1771" y="2912"/>
                  </a:lnTo>
                  <a:lnTo>
                    <a:pt x="1706" y="2912"/>
                  </a:lnTo>
                  <a:lnTo>
                    <a:pt x="1706" y="3242"/>
                  </a:lnTo>
                  <a:lnTo>
                    <a:pt x="1447" y="3324"/>
                  </a:lnTo>
                  <a:lnTo>
                    <a:pt x="1447" y="2912"/>
                  </a:lnTo>
                  <a:lnTo>
                    <a:pt x="1382" y="2912"/>
                  </a:lnTo>
                  <a:lnTo>
                    <a:pt x="1382" y="3357"/>
                  </a:lnTo>
                  <a:lnTo>
                    <a:pt x="0" y="3834"/>
                  </a:lnTo>
                  <a:lnTo>
                    <a:pt x="260" y="3867"/>
                  </a:lnTo>
                  <a:lnTo>
                    <a:pt x="260" y="4048"/>
                  </a:lnTo>
                  <a:lnTo>
                    <a:pt x="293" y="4114"/>
                  </a:lnTo>
                  <a:lnTo>
                    <a:pt x="293" y="6748"/>
                  </a:lnTo>
                  <a:lnTo>
                    <a:pt x="11457" y="6748"/>
                  </a:lnTo>
                  <a:lnTo>
                    <a:pt x="11457" y="4377"/>
                  </a:lnTo>
                  <a:lnTo>
                    <a:pt x="11750" y="4377"/>
                  </a:lnTo>
                  <a:lnTo>
                    <a:pt x="11457" y="3933"/>
                  </a:lnTo>
                  <a:lnTo>
                    <a:pt x="11278" y="3901"/>
                  </a:lnTo>
                  <a:lnTo>
                    <a:pt x="11278" y="3653"/>
                  </a:lnTo>
                  <a:lnTo>
                    <a:pt x="11100" y="3604"/>
                  </a:lnTo>
                  <a:lnTo>
                    <a:pt x="10726" y="3653"/>
                  </a:lnTo>
                  <a:lnTo>
                    <a:pt x="10726" y="3505"/>
                  </a:lnTo>
                  <a:lnTo>
                    <a:pt x="10157" y="3390"/>
                  </a:lnTo>
                  <a:lnTo>
                    <a:pt x="10157" y="2962"/>
                  </a:lnTo>
                  <a:lnTo>
                    <a:pt x="10076" y="2945"/>
                  </a:lnTo>
                  <a:lnTo>
                    <a:pt x="10076" y="3390"/>
                  </a:lnTo>
                  <a:lnTo>
                    <a:pt x="9865" y="3357"/>
                  </a:lnTo>
                  <a:lnTo>
                    <a:pt x="9865" y="2880"/>
                  </a:lnTo>
                  <a:lnTo>
                    <a:pt x="9978" y="2814"/>
                  </a:lnTo>
                  <a:lnTo>
                    <a:pt x="9069" y="2617"/>
                  </a:lnTo>
                  <a:lnTo>
                    <a:pt x="9069" y="2435"/>
                  </a:lnTo>
                  <a:lnTo>
                    <a:pt x="8922" y="2435"/>
                  </a:lnTo>
                  <a:lnTo>
                    <a:pt x="8922" y="2566"/>
                  </a:lnTo>
                  <a:lnTo>
                    <a:pt x="8743" y="2550"/>
                  </a:lnTo>
                  <a:lnTo>
                    <a:pt x="8743" y="1398"/>
                  </a:lnTo>
                  <a:lnTo>
                    <a:pt x="8776" y="1382"/>
                  </a:lnTo>
                  <a:lnTo>
                    <a:pt x="8776" y="1349"/>
                  </a:lnTo>
                  <a:lnTo>
                    <a:pt x="8743" y="1333"/>
                  </a:lnTo>
                  <a:lnTo>
                    <a:pt x="8743" y="1282"/>
                  </a:lnTo>
                  <a:lnTo>
                    <a:pt x="8565" y="1282"/>
                  </a:lnTo>
                  <a:lnTo>
                    <a:pt x="8565" y="1333"/>
                  </a:lnTo>
                  <a:lnTo>
                    <a:pt x="8548" y="1349"/>
                  </a:lnTo>
                  <a:lnTo>
                    <a:pt x="8548" y="1382"/>
                  </a:lnTo>
                  <a:lnTo>
                    <a:pt x="8565" y="1398"/>
                  </a:lnTo>
                  <a:lnTo>
                    <a:pt x="8565" y="2517"/>
                  </a:lnTo>
                  <a:lnTo>
                    <a:pt x="7866" y="2435"/>
                  </a:lnTo>
                  <a:lnTo>
                    <a:pt x="7654" y="2468"/>
                  </a:lnTo>
                  <a:lnTo>
                    <a:pt x="7654" y="180"/>
                  </a:lnTo>
                  <a:lnTo>
                    <a:pt x="7686" y="164"/>
                  </a:lnTo>
                  <a:lnTo>
                    <a:pt x="7686" y="131"/>
                  </a:lnTo>
                  <a:lnTo>
                    <a:pt x="7654" y="115"/>
                  </a:lnTo>
                  <a:lnTo>
                    <a:pt x="7654" y="32"/>
                  </a:lnTo>
                  <a:lnTo>
                    <a:pt x="7589" y="0"/>
                  </a:lnTo>
                  <a:lnTo>
                    <a:pt x="7476" y="0"/>
                  </a:lnTo>
                  <a:lnTo>
                    <a:pt x="7362" y="16"/>
                  </a:lnTo>
                  <a:lnTo>
                    <a:pt x="7297" y="32"/>
                  </a:lnTo>
                  <a:lnTo>
                    <a:pt x="7281" y="49"/>
                  </a:lnTo>
                  <a:lnTo>
                    <a:pt x="7281" y="115"/>
                  </a:lnTo>
                  <a:lnTo>
                    <a:pt x="7232" y="131"/>
                  </a:lnTo>
                  <a:lnTo>
                    <a:pt x="7232" y="164"/>
                  </a:lnTo>
                  <a:lnTo>
                    <a:pt x="7281" y="180"/>
                  </a:lnTo>
                  <a:lnTo>
                    <a:pt x="7281" y="2584"/>
                  </a:lnTo>
                  <a:lnTo>
                    <a:pt x="7053" y="2666"/>
                  </a:lnTo>
                  <a:lnTo>
                    <a:pt x="7119" y="2748"/>
                  </a:lnTo>
                  <a:lnTo>
                    <a:pt x="7119" y="2896"/>
                  </a:lnTo>
                  <a:lnTo>
                    <a:pt x="6972" y="2847"/>
                  </a:lnTo>
                  <a:lnTo>
                    <a:pt x="6972" y="230"/>
                  </a:lnTo>
                  <a:lnTo>
                    <a:pt x="7020" y="213"/>
                  </a:lnTo>
                  <a:lnTo>
                    <a:pt x="7020" y="180"/>
                  </a:lnTo>
                  <a:lnTo>
                    <a:pt x="6972" y="147"/>
                  </a:lnTo>
                  <a:lnTo>
                    <a:pt x="6972" y="115"/>
                  </a:lnTo>
                  <a:lnTo>
                    <a:pt x="6923" y="82"/>
                  </a:lnTo>
                  <a:lnTo>
                    <a:pt x="6858" y="65"/>
                  </a:lnTo>
                  <a:lnTo>
                    <a:pt x="6744" y="65"/>
                  </a:lnTo>
                  <a:lnTo>
                    <a:pt x="6631" y="65"/>
                  </a:lnTo>
                  <a:lnTo>
                    <a:pt x="6566" y="82"/>
                  </a:lnTo>
                </a:path>
              </a:pathLst>
            </a:custGeom>
            <a:noFill/>
            <a:ln w="1588">
              <a:solidFill>
                <a:srgbClr val="0E0D0C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56" name="Freeform 76"/>
            <p:cNvSpPr>
              <a:spLocks/>
            </p:cNvSpPr>
            <p:nvPr/>
          </p:nvSpPr>
          <p:spPr bwMode="auto">
            <a:xfrm>
              <a:off x="-437" y="1352"/>
              <a:ext cx="80" cy="127"/>
            </a:xfrm>
            <a:custGeom>
              <a:avLst/>
              <a:gdLst>
                <a:gd name="T0" fmla="*/ 0 w 2551"/>
                <a:gd name="T1" fmla="*/ 0 h 3571"/>
                <a:gd name="T2" fmla="*/ 0 w 2551"/>
                <a:gd name="T3" fmla="*/ 0 h 3571"/>
                <a:gd name="T4" fmla="*/ 0 w 2551"/>
                <a:gd name="T5" fmla="*/ 0 h 3571"/>
                <a:gd name="T6" fmla="*/ 0 w 2551"/>
                <a:gd name="T7" fmla="*/ 0 h 3571"/>
                <a:gd name="T8" fmla="*/ 0 w 2551"/>
                <a:gd name="T9" fmla="*/ 0 h 3571"/>
                <a:gd name="T10" fmla="*/ 0 w 2551"/>
                <a:gd name="T11" fmla="*/ 0 h 3571"/>
                <a:gd name="T12" fmla="*/ 0 w 2551"/>
                <a:gd name="T13" fmla="*/ 0 h 3571"/>
                <a:gd name="T14" fmla="*/ 0 w 2551"/>
                <a:gd name="T15" fmla="*/ 0 h 3571"/>
                <a:gd name="T16" fmla="*/ 0 w 2551"/>
                <a:gd name="T17" fmla="*/ 0 h 3571"/>
                <a:gd name="T18" fmla="*/ 0 w 2551"/>
                <a:gd name="T19" fmla="*/ 0 h 3571"/>
                <a:gd name="T20" fmla="*/ 0 w 2551"/>
                <a:gd name="T21" fmla="*/ 0 h 3571"/>
                <a:gd name="T22" fmla="*/ 0 w 2551"/>
                <a:gd name="T23" fmla="*/ 0 h 3571"/>
                <a:gd name="T24" fmla="*/ 0 w 2551"/>
                <a:gd name="T25" fmla="*/ 0 h 3571"/>
                <a:gd name="T26" fmla="*/ 0 w 2551"/>
                <a:gd name="T27" fmla="*/ 0 h 3571"/>
                <a:gd name="T28" fmla="*/ 0 w 2551"/>
                <a:gd name="T29" fmla="*/ 0 h 357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2551"/>
                <a:gd name="T46" fmla="*/ 0 h 3571"/>
                <a:gd name="T47" fmla="*/ 2551 w 2551"/>
                <a:gd name="T48" fmla="*/ 3571 h 3571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2551" h="3571">
                  <a:moveTo>
                    <a:pt x="2551" y="806"/>
                  </a:moveTo>
                  <a:lnTo>
                    <a:pt x="421" y="559"/>
                  </a:lnTo>
                  <a:lnTo>
                    <a:pt x="421" y="378"/>
                  </a:lnTo>
                  <a:lnTo>
                    <a:pt x="2551" y="626"/>
                  </a:lnTo>
                  <a:lnTo>
                    <a:pt x="2551" y="378"/>
                  </a:lnTo>
                  <a:lnTo>
                    <a:pt x="0" y="0"/>
                  </a:lnTo>
                  <a:lnTo>
                    <a:pt x="0" y="3571"/>
                  </a:lnTo>
                  <a:lnTo>
                    <a:pt x="421" y="3571"/>
                  </a:lnTo>
                  <a:lnTo>
                    <a:pt x="421" y="2782"/>
                  </a:lnTo>
                  <a:lnTo>
                    <a:pt x="2551" y="2814"/>
                  </a:lnTo>
                  <a:lnTo>
                    <a:pt x="2551" y="1465"/>
                  </a:lnTo>
                  <a:lnTo>
                    <a:pt x="421" y="1350"/>
                  </a:lnTo>
                  <a:lnTo>
                    <a:pt x="421" y="1135"/>
                  </a:lnTo>
                  <a:lnTo>
                    <a:pt x="2551" y="1284"/>
                  </a:lnTo>
                  <a:lnTo>
                    <a:pt x="2551" y="806"/>
                  </a:lnTo>
                  <a:close/>
                </a:path>
              </a:pathLst>
            </a:custGeom>
            <a:solidFill>
              <a:srgbClr val="C68426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57" name="Freeform 77"/>
            <p:cNvSpPr>
              <a:spLocks/>
            </p:cNvSpPr>
            <p:nvPr/>
          </p:nvSpPr>
          <p:spPr bwMode="auto">
            <a:xfrm>
              <a:off x="-437" y="1352"/>
              <a:ext cx="80" cy="127"/>
            </a:xfrm>
            <a:custGeom>
              <a:avLst/>
              <a:gdLst>
                <a:gd name="T0" fmla="*/ 0 w 2551"/>
                <a:gd name="T1" fmla="*/ 0 h 3571"/>
                <a:gd name="T2" fmla="*/ 0 w 2551"/>
                <a:gd name="T3" fmla="*/ 0 h 3571"/>
                <a:gd name="T4" fmla="*/ 0 w 2551"/>
                <a:gd name="T5" fmla="*/ 0 h 3571"/>
                <a:gd name="T6" fmla="*/ 0 w 2551"/>
                <a:gd name="T7" fmla="*/ 0 h 3571"/>
                <a:gd name="T8" fmla="*/ 0 w 2551"/>
                <a:gd name="T9" fmla="*/ 0 h 3571"/>
                <a:gd name="T10" fmla="*/ 0 w 2551"/>
                <a:gd name="T11" fmla="*/ 0 h 3571"/>
                <a:gd name="T12" fmla="*/ 0 w 2551"/>
                <a:gd name="T13" fmla="*/ 0 h 3571"/>
                <a:gd name="T14" fmla="*/ 0 w 2551"/>
                <a:gd name="T15" fmla="*/ 0 h 3571"/>
                <a:gd name="T16" fmla="*/ 0 w 2551"/>
                <a:gd name="T17" fmla="*/ 0 h 3571"/>
                <a:gd name="T18" fmla="*/ 0 w 2551"/>
                <a:gd name="T19" fmla="*/ 0 h 3571"/>
                <a:gd name="T20" fmla="*/ 0 w 2551"/>
                <a:gd name="T21" fmla="*/ 0 h 3571"/>
                <a:gd name="T22" fmla="*/ 0 w 2551"/>
                <a:gd name="T23" fmla="*/ 0 h 3571"/>
                <a:gd name="T24" fmla="*/ 0 w 2551"/>
                <a:gd name="T25" fmla="*/ 0 h 3571"/>
                <a:gd name="T26" fmla="*/ 0 w 2551"/>
                <a:gd name="T27" fmla="*/ 0 h 3571"/>
                <a:gd name="T28" fmla="*/ 0 w 2551"/>
                <a:gd name="T29" fmla="*/ 0 h 357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2551"/>
                <a:gd name="T46" fmla="*/ 0 h 3571"/>
                <a:gd name="T47" fmla="*/ 2551 w 2551"/>
                <a:gd name="T48" fmla="*/ 3571 h 3571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2551" h="3571">
                  <a:moveTo>
                    <a:pt x="2551" y="806"/>
                  </a:moveTo>
                  <a:lnTo>
                    <a:pt x="421" y="559"/>
                  </a:lnTo>
                  <a:lnTo>
                    <a:pt x="421" y="378"/>
                  </a:lnTo>
                  <a:lnTo>
                    <a:pt x="2551" y="626"/>
                  </a:lnTo>
                  <a:lnTo>
                    <a:pt x="2551" y="378"/>
                  </a:lnTo>
                  <a:lnTo>
                    <a:pt x="0" y="0"/>
                  </a:lnTo>
                  <a:lnTo>
                    <a:pt x="0" y="3571"/>
                  </a:lnTo>
                  <a:lnTo>
                    <a:pt x="421" y="3571"/>
                  </a:lnTo>
                  <a:lnTo>
                    <a:pt x="421" y="2782"/>
                  </a:lnTo>
                  <a:lnTo>
                    <a:pt x="2551" y="2814"/>
                  </a:lnTo>
                  <a:lnTo>
                    <a:pt x="2551" y="1465"/>
                  </a:lnTo>
                  <a:lnTo>
                    <a:pt x="421" y="1350"/>
                  </a:lnTo>
                  <a:lnTo>
                    <a:pt x="421" y="1135"/>
                  </a:lnTo>
                  <a:lnTo>
                    <a:pt x="2551" y="1284"/>
                  </a:lnTo>
                  <a:lnTo>
                    <a:pt x="2551" y="806"/>
                  </a:lnTo>
                </a:path>
              </a:pathLst>
            </a:custGeom>
            <a:noFill/>
            <a:ln w="1588">
              <a:solidFill>
                <a:srgbClr val="D08714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58" name="Freeform 78"/>
            <p:cNvSpPr>
              <a:spLocks/>
            </p:cNvSpPr>
            <p:nvPr/>
          </p:nvSpPr>
          <p:spPr bwMode="auto">
            <a:xfrm>
              <a:off x="-284" y="1331"/>
              <a:ext cx="31" cy="145"/>
            </a:xfrm>
            <a:custGeom>
              <a:avLst/>
              <a:gdLst>
                <a:gd name="T0" fmla="*/ 0 w 975"/>
                <a:gd name="T1" fmla="*/ 0 h 4049"/>
                <a:gd name="T2" fmla="*/ 0 w 975"/>
                <a:gd name="T3" fmla="*/ 0 h 4049"/>
                <a:gd name="T4" fmla="*/ 0 w 975"/>
                <a:gd name="T5" fmla="*/ 0 h 4049"/>
                <a:gd name="T6" fmla="*/ 0 w 975"/>
                <a:gd name="T7" fmla="*/ 0 h 4049"/>
                <a:gd name="T8" fmla="*/ 0 w 975"/>
                <a:gd name="T9" fmla="*/ 0 h 4049"/>
                <a:gd name="T10" fmla="*/ 0 w 975"/>
                <a:gd name="T11" fmla="*/ 0 h 4049"/>
                <a:gd name="T12" fmla="*/ 0 w 975"/>
                <a:gd name="T13" fmla="*/ 0 h 4049"/>
                <a:gd name="T14" fmla="*/ 0 w 975"/>
                <a:gd name="T15" fmla="*/ 0 h 40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975"/>
                <a:gd name="T25" fmla="*/ 0 h 4049"/>
                <a:gd name="T26" fmla="*/ 975 w 975"/>
                <a:gd name="T27" fmla="*/ 4049 h 404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975" h="4049">
                  <a:moveTo>
                    <a:pt x="0" y="0"/>
                  </a:moveTo>
                  <a:lnTo>
                    <a:pt x="0" y="4049"/>
                  </a:lnTo>
                  <a:lnTo>
                    <a:pt x="650" y="4049"/>
                  </a:lnTo>
                  <a:lnTo>
                    <a:pt x="650" y="2584"/>
                  </a:lnTo>
                  <a:lnTo>
                    <a:pt x="975" y="2617"/>
                  </a:lnTo>
                  <a:lnTo>
                    <a:pt x="975" y="2156"/>
                  </a:lnTo>
                  <a:lnTo>
                    <a:pt x="975" y="2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A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59" name="Freeform 79"/>
            <p:cNvSpPr>
              <a:spLocks/>
            </p:cNvSpPr>
            <p:nvPr/>
          </p:nvSpPr>
          <p:spPr bwMode="auto">
            <a:xfrm>
              <a:off x="-284" y="1331"/>
              <a:ext cx="31" cy="145"/>
            </a:xfrm>
            <a:custGeom>
              <a:avLst/>
              <a:gdLst>
                <a:gd name="T0" fmla="*/ 0 w 975"/>
                <a:gd name="T1" fmla="*/ 0 h 4049"/>
                <a:gd name="T2" fmla="*/ 0 w 975"/>
                <a:gd name="T3" fmla="*/ 0 h 4049"/>
                <a:gd name="T4" fmla="*/ 0 w 975"/>
                <a:gd name="T5" fmla="*/ 0 h 4049"/>
                <a:gd name="T6" fmla="*/ 0 w 975"/>
                <a:gd name="T7" fmla="*/ 0 h 4049"/>
                <a:gd name="T8" fmla="*/ 0 w 975"/>
                <a:gd name="T9" fmla="*/ 0 h 4049"/>
                <a:gd name="T10" fmla="*/ 0 w 975"/>
                <a:gd name="T11" fmla="*/ 0 h 4049"/>
                <a:gd name="T12" fmla="*/ 0 w 975"/>
                <a:gd name="T13" fmla="*/ 0 h 4049"/>
                <a:gd name="T14" fmla="*/ 0 w 975"/>
                <a:gd name="T15" fmla="*/ 0 h 40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975"/>
                <a:gd name="T25" fmla="*/ 0 h 4049"/>
                <a:gd name="T26" fmla="*/ 975 w 975"/>
                <a:gd name="T27" fmla="*/ 4049 h 404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975" h="4049">
                  <a:moveTo>
                    <a:pt x="0" y="0"/>
                  </a:moveTo>
                  <a:lnTo>
                    <a:pt x="0" y="4049"/>
                  </a:lnTo>
                  <a:lnTo>
                    <a:pt x="650" y="4049"/>
                  </a:lnTo>
                  <a:lnTo>
                    <a:pt x="650" y="2584"/>
                  </a:lnTo>
                  <a:lnTo>
                    <a:pt x="975" y="2617"/>
                  </a:lnTo>
                  <a:lnTo>
                    <a:pt x="975" y="2156"/>
                  </a:lnTo>
                  <a:lnTo>
                    <a:pt x="975" y="213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FFA81C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60" name="Freeform 80"/>
            <p:cNvSpPr>
              <a:spLocks/>
            </p:cNvSpPr>
            <p:nvPr/>
          </p:nvSpPr>
          <p:spPr bwMode="auto">
            <a:xfrm>
              <a:off x="-250" y="1372"/>
              <a:ext cx="47" cy="27"/>
            </a:xfrm>
            <a:custGeom>
              <a:avLst/>
              <a:gdLst>
                <a:gd name="T0" fmla="*/ 0 w 1478"/>
                <a:gd name="T1" fmla="*/ 0 h 758"/>
                <a:gd name="T2" fmla="*/ 0 w 1478"/>
                <a:gd name="T3" fmla="*/ 0 h 758"/>
                <a:gd name="T4" fmla="*/ 0 w 1478"/>
                <a:gd name="T5" fmla="*/ 0 h 758"/>
                <a:gd name="T6" fmla="*/ 0 w 1478"/>
                <a:gd name="T7" fmla="*/ 0 h 758"/>
                <a:gd name="T8" fmla="*/ 0 w 1478"/>
                <a:gd name="T9" fmla="*/ 0 h 7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78"/>
                <a:gd name="T16" fmla="*/ 0 h 758"/>
                <a:gd name="T17" fmla="*/ 1478 w 1478"/>
                <a:gd name="T18" fmla="*/ 758 h 75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78" h="758">
                  <a:moveTo>
                    <a:pt x="1478" y="214"/>
                  </a:moveTo>
                  <a:lnTo>
                    <a:pt x="0" y="0"/>
                  </a:lnTo>
                  <a:lnTo>
                    <a:pt x="0" y="609"/>
                  </a:lnTo>
                  <a:lnTo>
                    <a:pt x="1478" y="758"/>
                  </a:lnTo>
                  <a:lnTo>
                    <a:pt x="1478" y="214"/>
                  </a:lnTo>
                  <a:close/>
                </a:path>
              </a:pathLst>
            </a:custGeom>
            <a:solidFill>
              <a:srgbClr val="FFA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61" name="Freeform 81"/>
            <p:cNvSpPr>
              <a:spLocks/>
            </p:cNvSpPr>
            <p:nvPr/>
          </p:nvSpPr>
          <p:spPr bwMode="auto">
            <a:xfrm>
              <a:off x="-250" y="1372"/>
              <a:ext cx="47" cy="27"/>
            </a:xfrm>
            <a:custGeom>
              <a:avLst/>
              <a:gdLst>
                <a:gd name="T0" fmla="*/ 0 w 1478"/>
                <a:gd name="T1" fmla="*/ 0 h 758"/>
                <a:gd name="T2" fmla="*/ 0 w 1478"/>
                <a:gd name="T3" fmla="*/ 0 h 758"/>
                <a:gd name="T4" fmla="*/ 0 w 1478"/>
                <a:gd name="T5" fmla="*/ 0 h 758"/>
                <a:gd name="T6" fmla="*/ 0 w 1478"/>
                <a:gd name="T7" fmla="*/ 0 h 758"/>
                <a:gd name="T8" fmla="*/ 0 w 1478"/>
                <a:gd name="T9" fmla="*/ 0 h 7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78"/>
                <a:gd name="T16" fmla="*/ 0 h 758"/>
                <a:gd name="T17" fmla="*/ 1478 w 1478"/>
                <a:gd name="T18" fmla="*/ 758 h 75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78" h="758">
                  <a:moveTo>
                    <a:pt x="1478" y="214"/>
                  </a:moveTo>
                  <a:lnTo>
                    <a:pt x="0" y="0"/>
                  </a:lnTo>
                  <a:lnTo>
                    <a:pt x="0" y="609"/>
                  </a:lnTo>
                  <a:lnTo>
                    <a:pt x="1478" y="758"/>
                  </a:lnTo>
                  <a:lnTo>
                    <a:pt x="1478" y="214"/>
                  </a:lnTo>
                </a:path>
              </a:pathLst>
            </a:custGeom>
            <a:noFill/>
            <a:ln w="1588">
              <a:solidFill>
                <a:srgbClr val="FFA81C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62" name="Freeform 82"/>
            <p:cNvSpPr>
              <a:spLocks/>
            </p:cNvSpPr>
            <p:nvPr/>
          </p:nvSpPr>
          <p:spPr bwMode="auto">
            <a:xfrm>
              <a:off x="-250" y="1400"/>
              <a:ext cx="47" cy="76"/>
            </a:xfrm>
            <a:custGeom>
              <a:avLst/>
              <a:gdLst>
                <a:gd name="T0" fmla="*/ 0 w 1478"/>
                <a:gd name="T1" fmla="*/ 0 h 2123"/>
                <a:gd name="T2" fmla="*/ 0 w 1478"/>
                <a:gd name="T3" fmla="*/ 0 h 2123"/>
                <a:gd name="T4" fmla="*/ 0 w 1478"/>
                <a:gd name="T5" fmla="*/ 0 h 2123"/>
                <a:gd name="T6" fmla="*/ 0 w 1478"/>
                <a:gd name="T7" fmla="*/ 0 h 2123"/>
                <a:gd name="T8" fmla="*/ 0 w 1478"/>
                <a:gd name="T9" fmla="*/ 0 h 2123"/>
                <a:gd name="T10" fmla="*/ 0 w 1478"/>
                <a:gd name="T11" fmla="*/ 0 h 2123"/>
                <a:gd name="T12" fmla="*/ 0 w 1478"/>
                <a:gd name="T13" fmla="*/ 0 h 2123"/>
                <a:gd name="T14" fmla="*/ 0 w 1478"/>
                <a:gd name="T15" fmla="*/ 0 h 2123"/>
                <a:gd name="T16" fmla="*/ 0 w 1478"/>
                <a:gd name="T17" fmla="*/ 0 h 2123"/>
                <a:gd name="T18" fmla="*/ 0 w 1478"/>
                <a:gd name="T19" fmla="*/ 0 h 2123"/>
                <a:gd name="T20" fmla="*/ 0 w 1478"/>
                <a:gd name="T21" fmla="*/ 0 h 2123"/>
                <a:gd name="T22" fmla="*/ 0 w 1478"/>
                <a:gd name="T23" fmla="*/ 0 h 2123"/>
                <a:gd name="T24" fmla="*/ 0 w 1478"/>
                <a:gd name="T25" fmla="*/ 0 h 2123"/>
                <a:gd name="T26" fmla="*/ 0 w 1478"/>
                <a:gd name="T27" fmla="*/ 0 h 2123"/>
                <a:gd name="T28" fmla="*/ 0 w 1478"/>
                <a:gd name="T29" fmla="*/ 0 h 2123"/>
                <a:gd name="T30" fmla="*/ 0 w 1478"/>
                <a:gd name="T31" fmla="*/ 0 h 2123"/>
                <a:gd name="T32" fmla="*/ 0 w 1478"/>
                <a:gd name="T33" fmla="*/ 0 h 21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478"/>
                <a:gd name="T52" fmla="*/ 0 h 2123"/>
                <a:gd name="T53" fmla="*/ 1478 w 1478"/>
                <a:gd name="T54" fmla="*/ 2123 h 212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478" h="2123">
                  <a:moveTo>
                    <a:pt x="1478" y="115"/>
                  </a:moveTo>
                  <a:lnTo>
                    <a:pt x="0" y="0"/>
                  </a:lnTo>
                  <a:lnTo>
                    <a:pt x="0" y="115"/>
                  </a:lnTo>
                  <a:lnTo>
                    <a:pt x="861" y="180"/>
                  </a:lnTo>
                  <a:lnTo>
                    <a:pt x="861" y="411"/>
                  </a:lnTo>
                  <a:lnTo>
                    <a:pt x="0" y="361"/>
                  </a:lnTo>
                  <a:lnTo>
                    <a:pt x="0" y="921"/>
                  </a:lnTo>
                  <a:lnTo>
                    <a:pt x="926" y="954"/>
                  </a:lnTo>
                  <a:lnTo>
                    <a:pt x="926" y="1135"/>
                  </a:lnTo>
                  <a:lnTo>
                    <a:pt x="276" y="1102"/>
                  </a:lnTo>
                  <a:lnTo>
                    <a:pt x="276" y="1497"/>
                  </a:lnTo>
                  <a:lnTo>
                    <a:pt x="893" y="1530"/>
                  </a:lnTo>
                  <a:lnTo>
                    <a:pt x="893" y="1678"/>
                  </a:lnTo>
                  <a:lnTo>
                    <a:pt x="0" y="1645"/>
                  </a:lnTo>
                  <a:lnTo>
                    <a:pt x="0" y="2123"/>
                  </a:lnTo>
                  <a:lnTo>
                    <a:pt x="1478" y="2123"/>
                  </a:lnTo>
                  <a:lnTo>
                    <a:pt x="1478" y="115"/>
                  </a:lnTo>
                  <a:close/>
                </a:path>
              </a:pathLst>
            </a:custGeom>
            <a:solidFill>
              <a:srgbClr val="FFA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63" name="Freeform 83"/>
            <p:cNvSpPr>
              <a:spLocks/>
            </p:cNvSpPr>
            <p:nvPr/>
          </p:nvSpPr>
          <p:spPr bwMode="auto">
            <a:xfrm>
              <a:off x="-250" y="1400"/>
              <a:ext cx="47" cy="76"/>
            </a:xfrm>
            <a:custGeom>
              <a:avLst/>
              <a:gdLst>
                <a:gd name="T0" fmla="*/ 0 w 1478"/>
                <a:gd name="T1" fmla="*/ 0 h 2123"/>
                <a:gd name="T2" fmla="*/ 0 w 1478"/>
                <a:gd name="T3" fmla="*/ 0 h 2123"/>
                <a:gd name="T4" fmla="*/ 0 w 1478"/>
                <a:gd name="T5" fmla="*/ 0 h 2123"/>
                <a:gd name="T6" fmla="*/ 0 w 1478"/>
                <a:gd name="T7" fmla="*/ 0 h 2123"/>
                <a:gd name="T8" fmla="*/ 0 w 1478"/>
                <a:gd name="T9" fmla="*/ 0 h 2123"/>
                <a:gd name="T10" fmla="*/ 0 w 1478"/>
                <a:gd name="T11" fmla="*/ 0 h 2123"/>
                <a:gd name="T12" fmla="*/ 0 w 1478"/>
                <a:gd name="T13" fmla="*/ 0 h 2123"/>
                <a:gd name="T14" fmla="*/ 0 w 1478"/>
                <a:gd name="T15" fmla="*/ 0 h 2123"/>
                <a:gd name="T16" fmla="*/ 0 w 1478"/>
                <a:gd name="T17" fmla="*/ 0 h 2123"/>
                <a:gd name="T18" fmla="*/ 0 w 1478"/>
                <a:gd name="T19" fmla="*/ 0 h 2123"/>
                <a:gd name="T20" fmla="*/ 0 w 1478"/>
                <a:gd name="T21" fmla="*/ 0 h 2123"/>
                <a:gd name="T22" fmla="*/ 0 w 1478"/>
                <a:gd name="T23" fmla="*/ 0 h 2123"/>
                <a:gd name="T24" fmla="*/ 0 w 1478"/>
                <a:gd name="T25" fmla="*/ 0 h 2123"/>
                <a:gd name="T26" fmla="*/ 0 w 1478"/>
                <a:gd name="T27" fmla="*/ 0 h 2123"/>
                <a:gd name="T28" fmla="*/ 0 w 1478"/>
                <a:gd name="T29" fmla="*/ 0 h 2123"/>
                <a:gd name="T30" fmla="*/ 0 w 1478"/>
                <a:gd name="T31" fmla="*/ 0 h 2123"/>
                <a:gd name="T32" fmla="*/ 0 w 1478"/>
                <a:gd name="T33" fmla="*/ 0 h 21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478"/>
                <a:gd name="T52" fmla="*/ 0 h 2123"/>
                <a:gd name="T53" fmla="*/ 1478 w 1478"/>
                <a:gd name="T54" fmla="*/ 2123 h 212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478" h="2123">
                  <a:moveTo>
                    <a:pt x="1478" y="115"/>
                  </a:moveTo>
                  <a:lnTo>
                    <a:pt x="0" y="0"/>
                  </a:lnTo>
                  <a:lnTo>
                    <a:pt x="0" y="115"/>
                  </a:lnTo>
                  <a:lnTo>
                    <a:pt x="861" y="180"/>
                  </a:lnTo>
                  <a:lnTo>
                    <a:pt x="861" y="411"/>
                  </a:lnTo>
                  <a:lnTo>
                    <a:pt x="0" y="361"/>
                  </a:lnTo>
                  <a:lnTo>
                    <a:pt x="0" y="921"/>
                  </a:lnTo>
                  <a:lnTo>
                    <a:pt x="926" y="954"/>
                  </a:lnTo>
                  <a:lnTo>
                    <a:pt x="926" y="1135"/>
                  </a:lnTo>
                  <a:lnTo>
                    <a:pt x="276" y="1102"/>
                  </a:lnTo>
                  <a:lnTo>
                    <a:pt x="276" y="1497"/>
                  </a:lnTo>
                  <a:lnTo>
                    <a:pt x="893" y="1530"/>
                  </a:lnTo>
                  <a:lnTo>
                    <a:pt x="893" y="1678"/>
                  </a:lnTo>
                  <a:lnTo>
                    <a:pt x="0" y="1645"/>
                  </a:lnTo>
                  <a:lnTo>
                    <a:pt x="0" y="2123"/>
                  </a:lnTo>
                  <a:lnTo>
                    <a:pt x="1478" y="2123"/>
                  </a:lnTo>
                  <a:lnTo>
                    <a:pt x="1478" y="115"/>
                  </a:lnTo>
                </a:path>
              </a:pathLst>
            </a:custGeom>
            <a:noFill/>
            <a:ln w="1588">
              <a:solidFill>
                <a:srgbClr val="FFA81C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64" name="Freeform 84"/>
            <p:cNvSpPr>
              <a:spLocks/>
            </p:cNvSpPr>
            <p:nvPr/>
          </p:nvSpPr>
          <p:spPr bwMode="auto">
            <a:xfrm>
              <a:off x="-261" y="1438"/>
              <a:ext cx="12" cy="15"/>
            </a:xfrm>
            <a:custGeom>
              <a:avLst/>
              <a:gdLst>
                <a:gd name="T0" fmla="*/ 0 w 406"/>
                <a:gd name="T1" fmla="*/ 0 h 428"/>
                <a:gd name="T2" fmla="*/ 0 w 406"/>
                <a:gd name="T3" fmla="*/ 0 h 428"/>
                <a:gd name="T4" fmla="*/ 0 w 406"/>
                <a:gd name="T5" fmla="*/ 0 h 428"/>
                <a:gd name="T6" fmla="*/ 0 w 406"/>
                <a:gd name="T7" fmla="*/ 0 h 428"/>
                <a:gd name="T8" fmla="*/ 0 w 406"/>
                <a:gd name="T9" fmla="*/ 0 h 4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06"/>
                <a:gd name="T16" fmla="*/ 0 h 428"/>
                <a:gd name="T17" fmla="*/ 406 w 406"/>
                <a:gd name="T18" fmla="*/ 428 h 42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06" h="428">
                  <a:moveTo>
                    <a:pt x="0" y="0"/>
                  </a:moveTo>
                  <a:lnTo>
                    <a:pt x="0" y="395"/>
                  </a:lnTo>
                  <a:lnTo>
                    <a:pt x="406" y="428"/>
                  </a:lnTo>
                  <a:lnTo>
                    <a:pt x="406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A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65" name="Freeform 85"/>
            <p:cNvSpPr>
              <a:spLocks/>
            </p:cNvSpPr>
            <p:nvPr/>
          </p:nvSpPr>
          <p:spPr bwMode="auto">
            <a:xfrm>
              <a:off x="-261" y="1438"/>
              <a:ext cx="12" cy="15"/>
            </a:xfrm>
            <a:custGeom>
              <a:avLst/>
              <a:gdLst>
                <a:gd name="T0" fmla="*/ 0 w 406"/>
                <a:gd name="T1" fmla="*/ 0 h 428"/>
                <a:gd name="T2" fmla="*/ 0 w 406"/>
                <a:gd name="T3" fmla="*/ 0 h 428"/>
                <a:gd name="T4" fmla="*/ 0 w 406"/>
                <a:gd name="T5" fmla="*/ 0 h 428"/>
                <a:gd name="T6" fmla="*/ 0 w 406"/>
                <a:gd name="T7" fmla="*/ 0 h 428"/>
                <a:gd name="T8" fmla="*/ 0 w 406"/>
                <a:gd name="T9" fmla="*/ 0 h 4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06"/>
                <a:gd name="T16" fmla="*/ 0 h 428"/>
                <a:gd name="T17" fmla="*/ 406 w 406"/>
                <a:gd name="T18" fmla="*/ 428 h 42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06" h="428">
                  <a:moveTo>
                    <a:pt x="0" y="0"/>
                  </a:moveTo>
                  <a:lnTo>
                    <a:pt x="0" y="395"/>
                  </a:lnTo>
                  <a:lnTo>
                    <a:pt x="406" y="428"/>
                  </a:lnTo>
                  <a:lnTo>
                    <a:pt x="406" y="33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FFA81C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66" name="Freeform 86"/>
            <p:cNvSpPr>
              <a:spLocks/>
            </p:cNvSpPr>
            <p:nvPr/>
          </p:nvSpPr>
          <p:spPr bwMode="auto">
            <a:xfrm>
              <a:off x="-261" y="1457"/>
              <a:ext cx="8" cy="19"/>
            </a:xfrm>
            <a:custGeom>
              <a:avLst/>
              <a:gdLst>
                <a:gd name="T0" fmla="*/ 0 w 260"/>
                <a:gd name="T1" fmla="*/ 0 h 511"/>
                <a:gd name="T2" fmla="*/ 0 w 260"/>
                <a:gd name="T3" fmla="*/ 0 h 511"/>
                <a:gd name="T4" fmla="*/ 0 w 260"/>
                <a:gd name="T5" fmla="*/ 0 h 511"/>
                <a:gd name="T6" fmla="*/ 0 w 260"/>
                <a:gd name="T7" fmla="*/ 0 h 511"/>
                <a:gd name="T8" fmla="*/ 0 w 260"/>
                <a:gd name="T9" fmla="*/ 0 h 5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0"/>
                <a:gd name="T16" fmla="*/ 0 h 511"/>
                <a:gd name="T17" fmla="*/ 260 w 260"/>
                <a:gd name="T18" fmla="*/ 511 h 5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0" h="511">
                  <a:moveTo>
                    <a:pt x="260" y="33"/>
                  </a:moveTo>
                  <a:lnTo>
                    <a:pt x="260" y="511"/>
                  </a:lnTo>
                  <a:lnTo>
                    <a:pt x="0" y="511"/>
                  </a:lnTo>
                  <a:lnTo>
                    <a:pt x="0" y="0"/>
                  </a:lnTo>
                  <a:lnTo>
                    <a:pt x="260" y="33"/>
                  </a:lnTo>
                  <a:close/>
                </a:path>
              </a:pathLst>
            </a:custGeom>
            <a:solidFill>
              <a:srgbClr val="FFA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67" name="Freeform 87"/>
            <p:cNvSpPr>
              <a:spLocks/>
            </p:cNvSpPr>
            <p:nvPr/>
          </p:nvSpPr>
          <p:spPr bwMode="auto">
            <a:xfrm>
              <a:off x="-261" y="1457"/>
              <a:ext cx="8" cy="19"/>
            </a:xfrm>
            <a:custGeom>
              <a:avLst/>
              <a:gdLst>
                <a:gd name="T0" fmla="*/ 0 w 260"/>
                <a:gd name="T1" fmla="*/ 0 h 511"/>
                <a:gd name="T2" fmla="*/ 0 w 260"/>
                <a:gd name="T3" fmla="*/ 0 h 511"/>
                <a:gd name="T4" fmla="*/ 0 w 260"/>
                <a:gd name="T5" fmla="*/ 0 h 511"/>
                <a:gd name="T6" fmla="*/ 0 w 260"/>
                <a:gd name="T7" fmla="*/ 0 h 511"/>
                <a:gd name="T8" fmla="*/ 0 w 260"/>
                <a:gd name="T9" fmla="*/ 0 h 5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0"/>
                <a:gd name="T16" fmla="*/ 0 h 511"/>
                <a:gd name="T17" fmla="*/ 260 w 260"/>
                <a:gd name="T18" fmla="*/ 511 h 5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0" h="511">
                  <a:moveTo>
                    <a:pt x="260" y="33"/>
                  </a:moveTo>
                  <a:lnTo>
                    <a:pt x="260" y="511"/>
                  </a:lnTo>
                  <a:lnTo>
                    <a:pt x="0" y="511"/>
                  </a:lnTo>
                  <a:lnTo>
                    <a:pt x="0" y="0"/>
                  </a:lnTo>
                  <a:lnTo>
                    <a:pt x="260" y="33"/>
                  </a:lnTo>
                </a:path>
              </a:pathLst>
            </a:custGeom>
            <a:noFill/>
            <a:ln w="1588">
              <a:solidFill>
                <a:srgbClr val="FFA81C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68" name="Freeform 88"/>
            <p:cNvSpPr>
              <a:spLocks/>
            </p:cNvSpPr>
            <p:nvPr/>
          </p:nvSpPr>
          <p:spPr bwMode="auto">
            <a:xfrm>
              <a:off x="-338" y="1325"/>
              <a:ext cx="55" cy="151"/>
            </a:xfrm>
            <a:custGeom>
              <a:avLst/>
              <a:gdLst>
                <a:gd name="T0" fmla="*/ 0 w 1770"/>
                <a:gd name="T1" fmla="*/ 0 h 4231"/>
                <a:gd name="T2" fmla="*/ 0 w 1770"/>
                <a:gd name="T3" fmla="*/ 0 h 4231"/>
                <a:gd name="T4" fmla="*/ 0 w 1770"/>
                <a:gd name="T5" fmla="*/ 0 h 4231"/>
                <a:gd name="T6" fmla="*/ 0 w 1770"/>
                <a:gd name="T7" fmla="*/ 0 h 4231"/>
                <a:gd name="T8" fmla="*/ 0 w 1770"/>
                <a:gd name="T9" fmla="*/ 0 h 4231"/>
                <a:gd name="T10" fmla="*/ 0 w 1770"/>
                <a:gd name="T11" fmla="*/ 0 h 42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70"/>
                <a:gd name="T19" fmla="*/ 0 h 4231"/>
                <a:gd name="T20" fmla="*/ 1770 w 1770"/>
                <a:gd name="T21" fmla="*/ 4231 h 423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70" h="4231">
                  <a:moveTo>
                    <a:pt x="0" y="248"/>
                  </a:moveTo>
                  <a:lnTo>
                    <a:pt x="731" y="0"/>
                  </a:lnTo>
                  <a:lnTo>
                    <a:pt x="1770" y="182"/>
                  </a:lnTo>
                  <a:lnTo>
                    <a:pt x="1770" y="4231"/>
                  </a:lnTo>
                  <a:lnTo>
                    <a:pt x="0" y="4231"/>
                  </a:lnTo>
                  <a:lnTo>
                    <a:pt x="0" y="248"/>
                  </a:lnTo>
                  <a:close/>
                </a:path>
              </a:pathLst>
            </a:custGeom>
            <a:solidFill>
              <a:srgbClr val="916F3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69" name="Freeform 89"/>
            <p:cNvSpPr>
              <a:spLocks/>
            </p:cNvSpPr>
            <p:nvPr/>
          </p:nvSpPr>
          <p:spPr bwMode="auto">
            <a:xfrm>
              <a:off x="-338" y="1325"/>
              <a:ext cx="55" cy="151"/>
            </a:xfrm>
            <a:custGeom>
              <a:avLst/>
              <a:gdLst>
                <a:gd name="T0" fmla="*/ 0 w 1770"/>
                <a:gd name="T1" fmla="*/ 0 h 4231"/>
                <a:gd name="T2" fmla="*/ 0 w 1770"/>
                <a:gd name="T3" fmla="*/ 0 h 4231"/>
                <a:gd name="T4" fmla="*/ 0 w 1770"/>
                <a:gd name="T5" fmla="*/ 0 h 4231"/>
                <a:gd name="T6" fmla="*/ 0 w 1770"/>
                <a:gd name="T7" fmla="*/ 0 h 4231"/>
                <a:gd name="T8" fmla="*/ 0 w 1770"/>
                <a:gd name="T9" fmla="*/ 0 h 4231"/>
                <a:gd name="T10" fmla="*/ 0 w 1770"/>
                <a:gd name="T11" fmla="*/ 0 h 42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70"/>
                <a:gd name="T19" fmla="*/ 0 h 4231"/>
                <a:gd name="T20" fmla="*/ 1770 w 1770"/>
                <a:gd name="T21" fmla="*/ 4231 h 423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70" h="4231">
                  <a:moveTo>
                    <a:pt x="0" y="248"/>
                  </a:moveTo>
                  <a:lnTo>
                    <a:pt x="731" y="0"/>
                  </a:lnTo>
                  <a:lnTo>
                    <a:pt x="1770" y="182"/>
                  </a:lnTo>
                  <a:lnTo>
                    <a:pt x="1770" y="4231"/>
                  </a:lnTo>
                  <a:lnTo>
                    <a:pt x="0" y="4231"/>
                  </a:lnTo>
                  <a:lnTo>
                    <a:pt x="0" y="248"/>
                  </a:lnTo>
                </a:path>
              </a:pathLst>
            </a:custGeom>
            <a:noFill/>
            <a:ln w="1588">
              <a:solidFill>
                <a:srgbClr val="977137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70" name="Freeform 90"/>
            <p:cNvSpPr>
              <a:spLocks/>
            </p:cNvSpPr>
            <p:nvPr/>
          </p:nvSpPr>
          <p:spPr bwMode="auto">
            <a:xfrm>
              <a:off x="-475" y="1339"/>
              <a:ext cx="119" cy="23"/>
            </a:xfrm>
            <a:custGeom>
              <a:avLst/>
              <a:gdLst>
                <a:gd name="T0" fmla="*/ 0 w 3786"/>
                <a:gd name="T1" fmla="*/ 0 h 659"/>
                <a:gd name="T2" fmla="*/ 0 w 3786"/>
                <a:gd name="T3" fmla="*/ 0 h 659"/>
                <a:gd name="T4" fmla="*/ 0 w 3786"/>
                <a:gd name="T5" fmla="*/ 0 h 659"/>
                <a:gd name="T6" fmla="*/ 0 w 3786"/>
                <a:gd name="T7" fmla="*/ 0 h 659"/>
                <a:gd name="T8" fmla="*/ 0 w 3786"/>
                <a:gd name="T9" fmla="*/ 0 h 659"/>
                <a:gd name="T10" fmla="*/ 0 w 3786"/>
                <a:gd name="T11" fmla="*/ 0 h 6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786"/>
                <a:gd name="T19" fmla="*/ 0 h 659"/>
                <a:gd name="T20" fmla="*/ 3786 w 3786"/>
                <a:gd name="T21" fmla="*/ 659 h 65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786" h="659">
                  <a:moveTo>
                    <a:pt x="0" y="0"/>
                  </a:moveTo>
                  <a:lnTo>
                    <a:pt x="81" y="0"/>
                  </a:lnTo>
                  <a:lnTo>
                    <a:pt x="3786" y="626"/>
                  </a:lnTo>
                  <a:lnTo>
                    <a:pt x="3754" y="659"/>
                  </a:lnTo>
                  <a:lnTo>
                    <a:pt x="32" y="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6F3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71" name="Freeform 91"/>
            <p:cNvSpPr>
              <a:spLocks/>
            </p:cNvSpPr>
            <p:nvPr/>
          </p:nvSpPr>
          <p:spPr bwMode="auto">
            <a:xfrm>
              <a:off x="-475" y="1339"/>
              <a:ext cx="119" cy="23"/>
            </a:xfrm>
            <a:custGeom>
              <a:avLst/>
              <a:gdLst>
                <a:gd name="T0" fmla="*/ 0 w 3786"/>
                <a:gd name="T1" fmla="*/ 0 h 659"/>
                <a:gd name="T2" fmla="*/ 0 w 3786"/>
                <a:gd name="T3" fmla="*/ 0 h 659"/>
                <a:gd name="T4" fmla="*/ 0 w 3786"/>
                <a:gd name="T5" fmla="*/ 0 h 659"/>
                <a:gd name="T6" fmla="*/ 0 w 3786"/>
                <a:gd name="T7" fmla="*/ 0 h 659"/>
                <a:gd name="T8" fmla="*/ 0 w 3786"/>
                <a:gd name="T9" fmla="*/ 0 h 659"/>
                <a:gd name="T10" fmla="*/ 0 w 3786"/>
                <a:gd name="T11" fmla="*/ 0 h 6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786"/>
                <a:gd name="T19" fmla="*/ 0 h 659"/>
                <a:gd name="T20" fmla="*/ 3786 w 3786"/>
                <a:gd name="T21" fmla="*/ 659 h 65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786" h="659">
                  <a:moveTo>
                    <a:pt x="0" y="0"/>
                  </a:moveTo>
                  <a:lnTo>
                    <a:pt x="81" y="0"/>
                  </a:lnTo>
                  <a:lnTo>
                    <a:pt x="3786" y="626"/>
                  </a:lnTo>
                  <a:lnTo>
                    <a:pt x="3754" y="659"/>
                  </a:lnTo>
                  <a:lnTo>
                    <a:pt x="32" y="83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977137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72" name="Freeform 92"/>
            <p:cNvSpPr>
              <a:spLocks/>
            </p:cNvSpPr>
            <p:nvPr/>
          </p:nvSpPr>
          <p:spPr bwMode="auto">
            <a:xfrm>
              <a:off x="-477" y="1352"/>
              <a:ext cx="181" cy="103"/>
            </a:xfrm>
            <a:custGeom>
              <a:avLst/>
              <a:gdLst>
                <a:gd name="T0" fmla="*/ 0 w 5785"/>
                <a:gd name="T1" fmla="*/ 0 h 2881"/>
                <a:gd name="T2" fmla="*/ 0 w 5785"/>
                <a:gd name="T3" fmla="*/ 0 h 2881"/>
                <a:gd name="T4" fmla="*/ 0 w 5785"/>
                <a:gd name="T5" fmla="*/ 0 h 2881"/>
                <a:gd name="T6" fmla="*/ 0 w 5785"/>
                <a:gd name="T7" fmla="*/ 0 h 2881"/>
                <a:gd name="T8" fmla="*/ 0 w 5785"/>
                <a:gd name="T9" fmla="*/ 0 h 2881"/>
                <a:gd name="T10" fmla="*/ 0 w 5785"/>
                <a:gd name="T11" fmla="*/ 0 h 2881"/>
                <a:gd name="T12" fmla="*/ 0 w 5785"/>
                <a:gd name="T13" fmla="*/ 0 h 28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785"/>
                <a:gd name="T22" fmla="*/ 0 h 2881"/>
                <a:gd name="T23" fmla="*/ 5785 w 5785"/>
                <a:gd name="T24" fmla="*/ 2881 h 288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785" h="2881">
                  <a:moveTo>
                    <a:pt x="5020" y="165"/>
                  </a:moveTo>
                  <a:lnTo>
                    <a:pt x="1088" y="2321"/>
                  </a:lnTo>
                  <a:lnTo>
                    <a:pt x="0" y="2585"/>
                  </a:lnTo>
                  <a:lnTo>
                    <a:pt x="0" y="2881"/>
                  </a:lnTo>
                  <a:lnTo>
                    <a:pt x="1365" y="2518"/>
                  </a:lnTo>
                  <a:lnTo>
                    <a:pt x="5785" y="0"/>
                  </a:lnTo>
                  <a:lnTo>
                    <a:pt x="5020" y="165"/>
                  </a:lnTo>
                  <a:close/>
                </a:path>
              </a:pathLst>
            </a:custGeom>
            <a:solidFill>
              <a:srgbClr val="916F3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73" name="Freeform 93"/>
            <p:cNvSpPr>
              <a:spLocks/>
            </p:cNvSpPr>
            <p:nvPr/>
          </p:nvSpPr>
          <p:spPr bwMode="auto">
            <a:xfrm>
              <a:off x="-477" y="1352"/>
              <a:ext cx="181" cy="103"/>
            </a:xfrm>
            <a:custGeom>
              <a:avLst/>
              <a:gdLst>
                <a:gd name="T0" fmla="*/ 0 w 5785"/>
                <a:gd name="T1" fmla="*/ 0 h 2881"/>
                <a:gd name="T2" fmla="*/ 0 w 5785"/>
                <a:gd name="T3" fmla="*/ 0 h 2881"/>
                <a:gd name="T4" fmla="*/ 0 w 5785"/>
                <a:gd name="T5" fmla="*/ 0 h 2881"/>
                <a:gd name="T6" fmla="*/ 0 w 5785"/>
                <a:gd name="T7" fmla="*/ 0 h 2881"/>
                <a:gd name="T8" fmla="*/ 0 w 5785"/>
                <a:gd name="T9" fmla="*/ 0 h 2881"/>
                <a:gd name="T10" fmla="*/ 0 w 5785"/>
                <a:gd name="T11" fmla="*/ 0 h 2881"/>
                <a:gd name="T12" fmla="*/ 0 w 5785"/>
                <a:gd name="T13" fmla="*/ 0 h 28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785"/>
                <a:gd name="T22" fmla="*/ 0 h 2881"/>
                <a:gd name="T23" fmla="*/ 5785 w 5785"/>
                <a:gd name="T24" fmla="*/ 2881 h 288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785" h="2881">
                  <a:moveTo>
                    <a:pt x="5020" y="165"/>
                  </a:moveTo>
                  <a:lnTo>
                    <a:pt x="1088" y="2321"/>
                  </a:lnTo>
                  <a:lnTo>
                    <a:pt x="0" y="2585"/>
                  </a:lnTo>
                  <a:lnTo>
                    <a:pt x="0" y="2881"/>
                  </a:lnTo>
                  <a:lnTo>
                    <a:pt x="1365" y="2518"/>
                  </a:lnTo>
                  <a:lnTo>
                    <a:pt x="5785" y="0"/>
                  </a:lnTo>
                  <a:lnTo>
                    <a:pt x="5020" y="165"/>
                  </a:lnTo>
                </a:path>
              </a:pathLst>
            </a:custGeom>
            <a:noFill/>
            <a:ln w="1588">
              <a:solidFill>
                <a:srgbClr val="977137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74" name="Freeform 94"/>
            <p:cNvSpPr>
              <a:spLocks/>
            </p:cNvSpPr>
            <p:nvPr/>
          </p:nvSpPr>
          <p:spPr bwMode="auto">
            <a:xfrm>
              <a:off x="-505" y="1352"/>
              <a:ext cx="209" cy="124"/>
            </a:xfrm>
            <a:custGeom>
              <a:avLst/>
              <a:gdLst>
                <a:gd name="T0" fmla="*/ 0 w 6680"/>
                <a:gd name="T1" fmla="*/ 0 h 3473"/>
                <a:gd name="T2" fmla="*/ 0 w 6680"/>
                <a:gd name="T3" fmla="*/ 0 h 3473"/>
                <a:gd name="T4" fmla="*/ 0 w 6680"/>
                <a:gd name="T5" fmla="*/ 0 h 3473"/>
                <a:gd name="T6" fmla="*/ 0 w 6680"/>
                <a:gd name="T7" fmla="*/ 0 h 3473"/>
                <a:gd name="T8" fmla="*/ 0 w 6680"/>
                <a:gd name="T9" fmla="*/ 0 h 3473"/>
                <a:gd name="T10" fmla="*/ 0 w 6680"/>
                <a:gd name="T11" fmla="*/ 0 h 3473"/>
                <a:gd name="T12" fmla="*/ 0 w 6680"/>
                <a:gd name="T13" fmla="*/ 0 h 3473"/>
                <a:gd name="T14" fmla="*/ 0 w 6680"/>
                <a:gd name="T15" fmla="*/ 0 h 3473"/>
                <a:gd name="T16" fmla="*/ 0 w 6680"/>
                <a:gd name="T17" fmla="*/ 0 h 3473"/>
                <a:gd name="T18" fmla="*/ 0 w 6680"/>
                <a:gd name="T19" fmla="*/ 0 h 3473"/>
                <a:gd name="T20" fmla="*/ 0 w 6680"/>
                <a:gd name="T21" fmla="*/ 0 h 3473"/>
                <a:gd name="T22" fmla="*/ 0 w 6680"/>
                <a:gd name="T23" fmla="*/ 0 h 347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6680"/>
                <a:gd name="T37" fmla="*/ 0 h 3473"/>
                <a:gd name="T38" fmla="*/ 6680 w 6680"/>
                <a:gd name="T39" fmla="*/ 3473 h 347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6680" h="3473">
                  <a:moveTo>
                    <a:pt x="0" y="3473"/>
                  </a:moveTo>
                  <a:lnTo>
                    <a:pt x="0" y="1975"/>
                  </a:lnTo>
                  <a:lnTo>
                    <a:pt x="878" y="1975"/>
                  </a:lnTo>
                  <a:lnTo>
                    <a:pt x="878" y="2880"/>
                  </a:lnTo>
                  <a:lnTo>
                    <a:pt x="2276" y="2518"/>
                  </a:lnTo>
                  <a:lnTo>
                    <a:pt x="6680" y="0"/>
                  </a:lnTo>
                  <a:lnTo>
                    <a:pt x="6680" y="263"/>
                  </a:lnTo>
                  <a:lnTo>
                    <a:pt x="2276" y="2880"/>
                  </a:lnTo>
                  <a:lnTo>
                    <a:pt x="878" y="3292"/>
                  </a:lnTo>
                  <a:lnTo>
                    <a:pt x="293" y="3325"/>
                  </a:lnTo>
                  <a:lnTo>
                    <a:pt x="293" y="3473"/>
                  </a:lnTo>
                  <a:lnTo>
                    <a:pt x="0" y="3473"/>
                  </a:lnTo>
                  <a:close/>
                </a:path>
              </a:pathLst>
            </a:custGeom>
            <a:solidFill>
              <a:srgbClr val="FFA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75" name="Freeform 95"/>
            <p:cNvSpPr>
              <a:spLocks/>
            </p:cNvSpPr>
            <p:nvPr/>
          </p:nvSpPr>
          <p:spPr bwMode="auto">
            <a:xfrm>
              <a:off x="-505" y="1352"/>
              <a:ext cx="209" cy="124"/>
            </a:xfrm>
            <a:custGeom>
              <a:avLst/>
              <a:gdLst>
                <a:gd name="T0" fmla="*/ 0 w 6680"/>
                <a:gd name="T1" fmla="*/ 0 h 3473"/>
                <a:gd name="T2" fmla="*/ 0 w 6680"/>
                <a:gd name="T3" fmla="*/ 0 h 3473"/>
                <a:gd name="T4" fmla="*/ 0 w 6680"/>
                <a:gd name="T5" fmla="*/ 0 h 3473"/>
                <a:gd name="T6" fmla="*/ 0 w 6680"/>
                <a:gd name="T7" fmla="*/ 0 h 3473"/>
                <a:gd name="T8" fmla="*/ 0 w 6680"/>
                <a:gd name="T9" fmla="*/ 0 h 3473"/>
                <a:gd name="T10" fmla="*/ 0 w 6680"/>
                <a:gd name="T11" fmla="*/ 0 h 3473"/>
                <a:gd name="T12" fmla="*/ 0 w 6680"/>
                <a:gd name="T13" fmla="*/ 0 h 3473"/>
                <a:gd name="T14" fmla="*/ 0 w 6680"/>
                <a:gd name="T15" fmla="*/ 0 h 3473"/>
                <a:gd name="T16" fmla="*/ 0 w 6680"/>
                <a:gd name="T17" fmla="*/ 0 h 3473"/>
                <a:gd name="T18" fmla="*/ 0 w 6680"/>
                <a:gd name="T19" fmla="*/ 0 h 3473"/>
                <a:gd name="T20" fmla="*/ 0 w 6680"/>
                <a:gd name="T21" fmla="*/ 0 h 3473"/>
                <a:gd name="T22" fmla="*/ 0 w 6680"/>
                <a:gd name="T23" fmla="*/ 0 h 347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6680"/>
                <a:gd name="T37" fmla="*/ 0 h 3473"/>
                <a:gd name="T38" fmla="*/ 6680 w 6680"/>
                <a:gd name="T39" fmla="*/ 3473 h 347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6680" h="3473">
                  <a:moveTo>
                    <a:pt x="0" y="3473"/>
                  </a:moveTo>
                  <a:lnTo>
                    <a:pt x="0" y="1975"/>
                  </a:lnTo>
                  <a:lnTo>
                    <a:pt x="878" y="1975"/>
                  </a:lnTo>
                  <a:lnTo>
                    <a:pt x="878" y="2880"/>
                  </a:lnTo>
                  <a:lnTo>
                    <a:pt x="2276" y="2518"/>
                  </a:lnTo>
                  <a:lnTo>
                    <a:pt x="6680" y="0"/>
                  </a:lnTo>
                  <a:lnTo>
                    <a:pt x="6680" y="263"/>
                  </a:lnTo>
                  <a:lnTo>
                    <a:pt x="2276" y="2880"/>
                  </a:lnTo>
                  <a:lnTo>
                    <a:pt x="878" y="3292"/>
                  </a:lnTo>
                  <a:lnTo>
                    <a:pt x="293" y="3325"/>
                  </a:lnTo>
                  <a:lnTo>
                    <a:pt x="293" y="3473"/>
                  </a:lnTo>
                  <a:lnTo>
                    <a:pt x="0" y="3473"/>
                  </a:lnTo>
                </a:path>
              </a:pathLst>
            </a:custGeom>
            <a:noFill/>
            <a:ln w="1588">
              <a:solidFill>
                <a:srgbClr val="FFA81C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76" name="Freeform 96"/>
            <p:cNvSpPr>
              <a:spLocks/>
            </p:cNvSpPr>
            <p:nvPr/>
          </p:nvSpPr>
          <p:spPr bwMode="auto">
            <a:xfrm>
              <a:off x="-437" y="1352"/>
              <a:ext cx="66" cy="57"/>
            </a:xfrm>
            <a:custGeom>
              <a:avLst/>
              <a:gdLst>
                <a:gd name="T0" fmla="*/ 0 w 2096"/>
                <a:gd name="T1" fmla="*/ 0 h 1613"/>
                <a:gd name="T2" fmla="*/ 0 w 2096"/>
                <a:gd name="T3" fmla="*/ 0 h 1613"/>
                <a:gd name="T4" fmla="*/ 0 w 2096"/>
                <a:gd name="T5" fmla="*/ 0 h 1613"/>
                <a:gd name="T6" fmla="*/ 0 w 2096"/>
                <a:gd name="T7" fmla="*/ 0 h 1613"/>
                <a:gd name="T8" fmla="*/ 0 w 2096"/>
                <a:gd name="T9" fmla="*/ 0 h 1613"/>
                <a:gd name="T10" fmla="*/ 0 w 2096"/>
                <a:gd name="T11" fmla="*/ 0 h 1613"/>
                <a:gd name="T12" fmla="*/ 0 w 2096"/>
                <a:gd name="T13" fmla="*/ 0 h 1613"/>
                <a:gd name="T14" fmla="*/ 0 w 2096"/>
                <a:gd name="T15" fmla="*/ 0 h 1613"/>
                <a:gd name="T16" fmla="*/ 0 w 2096"/>
                <a:gd name="T17" fmla="*/ 0 h 1613"/>
                <a:gd name="T18" fmla="*/ 0 w 2096"/>
                <a:gd name="T19" fmla="*/ 0 h 1613"/>
                <a:gd name="T20" fmla="*/ 0 w 2096"/>
                <a:gd name="T21" fmla="*/ 0 h 16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096"/>
                <a:gd name="T34" fmla="*/ 0 h 1613"/>
                <a:gd name="T35" fmla="*/ 2096 w 2096"/>
                <a:gd name="T36" fmla="*/ 1613 h 161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096" h="1613">
                  <a:moveTo>
                    <a:pt x="1511" y="658"/>
                  </a:moveTo>
                  <a:lnTo>
                    <a:pt x="421" y="559"/>
                  </a:lnTo>
                  <a:lnTo>
                    <a:pt x="421" y="378"/>
                  </a:lnTo>
                  <a:lnTo>
                    <a:pt x="1770" y="559"/>
                  </a:lnTo>
                  <a:lnTo>
                    <a:pt x="2096" y="296"/>
                  </a:lnTo>
                  <a:lnTo>
                    <a:pt x="0" y="0"/>
                  </a:lnTo>
                  <a:lnTo>
                    <a:pt x="0" y="1613"/>
                  </a:lnTo>
                  <a:lnTo>
                    <a:pt x="421" y="1350"/>
                  </a:lnTo>
                  <a:lnTo>
                    <a:pt x="421" y="1135"/>
                  </a:lnTo>
                  <a:lnTo>
                    <a:pt x="747" y="1135"/>
                  </a:lnTo>
                  <a:lnTo>
                    <a:pt x="1511" y="658"/>
                  </a:lnTo>
                  <a:close/>
                </a:path>
              </a:pathLst>
            </a:custGeom>
            <a:solidFill>
              <a:srgbClr val="FFA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77" name="Freeform 97"/>
            <p:cNvSpPr>
              <a:spLocks/>
            </p:cNvSpPr>
            <p:nvPr/>
          </p:nvSpPr>
          <p:spPr bwMode="auto">
            <a:xfrm>
              <a:off x="-437" y="1352"/>
              <a:ext cx="66" cy="57"/>
            </a:xfrm>
            <a:custGeom>
              <a:avLst/>
              <a:gdLst>
                <a:gd name="T0" fmla="*/ 0 w 2096"/>
                <a:gd name="T1" fmla="*/ 0 h 1613"/>
                <a:gd name="T2" fmla="*/ 0 w 2096"/>
                <a:gd name="T3" fmla="*/ 0 h 1613"/>
                <a:gd name="T4" fmla="*/ 0 w 2096"/>
                <a:gd name="T5" fmla="*/ 0 h 1613"/>
                <a:gd name="T6" fmla="*/ 0 w 2096"/>
                <a:gd name="T7" fmla="*/ 0 h 1613"/>
                <a:gd name="T8" fmla="*/ 0 w 2096"/>
                <a:gd name="T9" fmla="*/ 0 h 1613"/>
                <a:gd name="T10" fmla="*/ 0 w 2096"/>
                <a:gd name="T11" fmla="*/ 0 h 1613"/>
                <a:gd name="T12" fmla="*/ 0 w 2096"/>
                <a:gd name="T13" fmla="*/ 0 h 1613"/>
                <a:gd name="T14" fmla="*/ 0 w 2096"/>
                <a:gd name="T15" fmla="*/ 0 h 1613"/>
                <a:gd name="T16" fmla="*/ 0 w 2096"/>
                <a:gd name="T17" fmla="*/ 0 h 1613"/>
                <a:gd name="T18" fmla="*/ 0 w 2096"/>
                <a:gd name="T19" fmla="*/ 0 h 1613"/>
                <a:gd name="T20" fmla="*/ 0 w 2096"/>
                <a:gd name="T21" fmla="*/ 0 h 16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096"/>
                <a:gd name="T34" fmla="*/ 0 h 1613"/>
                <a:gd name="T35" fmla="*/ 2096 w 2096"/>
                <a:gd name="T36" fmla="*/ 1613 h 161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096" h="1613">
                  <a:moveTo>
                    <a:pt x="1511" y="658"/>
                  </a:moveTo>
                  <a:lnTo>
                    <a:pt x="421" y="559"/>
                  </a:lnTo>
                  <a:lnTo>
                    <a:pt x="421" y="378"/>
                  </a:lnTo>
                  <a:lnTo>
                    <a:pt x="1770" y="559"/>
                  </a:lnTo>
                  <a:lnTo>
                    <a:pt x="2096" y="296"/>
                  </a:lnTo>
                  <a:lnTo>
                    <a:pt x="0" y="0"/>
                  </a:lnTo>
                  <a:lnTo>
                    <a:pt x="0" y="1613"/>
                  </a:lnTo>
                  <a:lnTo>
                    <a:pt x="421" y="1350"/>
                  </a:lnTo>
                  <a:lnTo>
                    <a:pt x="421" y="1135"/>
                  </a:lnTo>
                  <a:lnTo>
                    <a:pt x="747" y="1135"/>
                  </a:lnTo>
                  <a:lnTo>
                    <a:pt x="1511" y="658"/>
                  </a:lnTo>
                </a:path>
              </a:pathLst>
            </a:custGeom>
            <a:noFill/>
            <a:ln w="1588">
              <a:solidFill>
                <a:srgbClr val="FFA81C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78" name="Freeform 98"/>
            <p:cNvSpPr>
              <a:spLocks/>
            </p:cNvSpPr>
            <p:nvPr/>
          </p:nvSpPr>
          <p:spPr bwMode="auto">
            <a:xfrm>
              <a:off x="-538" y="1417"/>
              <a:ext cx="33" cy="64"/>
            </a:xfrm>
            <a:custGeom>
              <a:avLst/>
              <a:gdLst>
                <a:gd name="T0" fmla="*/ 0 w 1039"/>
                <a:gd name="T1" fmla="*/ 0 h 1795"/>
                <a:gd name="T2" fmla="*/ 0 w 1039"/>
                <a:gd name="T3" fmla="*/ 0 h 1795"/>
                <a:gd name="T4" fmla="*/ 0 w 1039"/>
                <a:gd name="T5" fmla="*/ 0 h 1795"/>
                <a:gd name="T6" fmla="*/ 0 w 1039"/>
                <a:gd name="T7" fmla="*/ 0 h 1795"/>
                <a:gd name="T8" fmla="*/ 0 w 1039"/>
                <a:gd name="T9" fmla="*/ 0 h 1795"/>
                <a:gd name="T10" fmla="*/ 0 w 1039"/>
                <a:gd name="T11" fmla="*/ 0 h 17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39"/>
                <a:gd name="T19" fmla="*/ 0 h 1795"/>
                <a:gd name="T20" fmla="*/ 1039 w 1039"/>
                <a:gd name="T21" fmla="*/ 1795 h 179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39" h="1795">
                  <a:moveTo>
                    <a:pt x="1039" y="149"/>
                  </a:moveTo>
                  <a:lnTo>
                    <a:pt x="535" y="0"/>
                  </a:lnTo>
                  <a:lnTo>
                    <a:pt x="0" y="149"/>
                  </a:lnTo>
                  <a:lnTo>
                    <a:pt x="0" y="1795"/>
                  </a:lnTo>
                  <a:lnTo>
                    <a:pt x="1039" y="1795"/>
                  </a:lnTo>
                  <a:lnTo>
                    <a:pt x="1039" y="149"/>
                  </a:lnTo>
                  <a:close/>
                </a:path>
              </a:pathLst>
            </a:custGeom>
            <a:solidFill>
              <a:srgbClr val="C68426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79" name="Freeform 99"/>
            <p:cNvSpPr>
              <a:spLocks/>
            </p:cNvSpPr>
            <p:nvPr/>
          </p:nvSpPr>
          <p:spPr bwMode="auto">
            <a:xfrm>
              <a:off x="-538" y="1417"/>
              <a:ext cx="33" cy="64"/>
            </a:xfrm>
            <a:custGeom>
              <a:avLst/>
              <a:gdLst>
                <a:gd name="T0" fmla="*/ 0 w 1039"/>
                <a:gd name="T1" fmla="*/ 0 h 1795"/>
                <a:gd name="T2" fmla="*/ 0 w 1039"/>
                <a:gd name="T3" fmla="*/ 0 h 1795"/>
                <a:gd name="T4" fmla="*/ 0 w 1039"/>
                <a:gd name="T5" fmla="*/ 0 h 1795"/>
                <a:gd name="T6" fmla="*/ 0 w 1039"/>
                <a:gd name="T7" fmla="*/ 0 h 1795"/>
                <a:gd name="T8" fmla="*/ 0 w 1039"/>
                <a:gd name="T9" fmla="*/ 0 h 1795"/>
                <a:gd name="T10" fmla="*/ 0 w 1039"/>
                <a:gd name="T11" fmla="*/ 0 h 17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39"/>
                <a:gd name="T19" fmla="*/ 0 h 1795"/>
                <a:gd name="T20" fmla="*/ 1039 w 1039"/>
                <a:gd name="T21" fmla="*/ 1795 h 179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39" h="1795">
                  <a:moveTo>
                    <a:pt x="1039" y="149"/>
                  </a:moveTo>
                  <a:lnTo>
                    <a:pt x="535" y="0"/>
                  </a:lnTo>
                  <a:lnTo>
                    <a:pt x="0" y="149"/>
                  </a:lnTo>
                  <a:lnTo>
                    <a:pt x="0" y="1795"/>
                  </a:lnTo>
                  <a:lnTo>
                    <a:pt x="1039" y="1795"/>
                  </a:lnTo>
                  <a:lnTo>
                    <a:pt x="1039" y="149"/>
                  </a:lnTo>
                </a:path>
              </a:pathLst>
            </a:custGeom>
            <a:noFill/>
            <a:ln w="1588">
              <a:solidFill>
                <a:srgbClr val="D08714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80" name="Freeform 100"/>
            <p:cNvSpPr>
              <a:spLocks/>
            </p:cNvSpPr>
            <p:nvPr/>
          </p:nvSpPr>
          <p:spPr bwMode="auto">
            <a:xfrm>
              <a:off x="-598" y="1443"/>
              <a:ext cx="519" cy="40"/>
            </a:xfrm>
            <a:custGeom>
              <a:avLst/>
              <a:gdLst>
                <a:gd name="T0" fmla="*/ 0 w 16608"/>
                <a:gd name="T1" fmla="*/ 0 h 1135"/>
                <a:gd name="T2" fmla="*/ 0 w 16608"/>
                <a:gd name="T3" fmla="*/ 0 h 1135"/>
                <a:gd name="T4" fmla="*/ 0 w 16608"/>
                <a:gd name="T5" fmla="*/ 0 h 1135"/>
                <a:gd name="T6" fmla="*/ 0 w 16608"/>
                <a:gd name="T7" fmla="*/ 0 h 1135"/>
                <a:gd name="T8" fmla="*/ 0 w 16608"/>
                <a:gd name="T9" fmla="*/ 0 h 1135"/>
                <a:gd name="T10" fmla="*/ 0 w 16608"/>
                <a:gd name="T11" fmla="*/ 0 h 1135"/>
                <a:gd name="T12" fmla="*/ 0 w 16608"/>
                <a:gd name="T13" fmla="*/ 0 h 1135"/>
                <a:gd name="T14" fmla="*/ 0 w 16608"/>
                <a:gd name="T15" fmla="*/ 0 h 1135"/>
                <a:gd name="T16" fmla="*/ 0 w 16608"/>
                <a:gd name="T17" fmla="*/ 0 h 1135"/>
                <a:gd name="T18" fmla="*/ 0 w 16608"/>
                <a:gd name="T19" fmla="*/ 0 h 1135"/>
                <a:gd name="T20" fmla="*/ 0 w 16608"/>
                <a:gd name="T21" fmla="*/ 0 h 1135"/>
                <a:gd name="T22" fmla="*/ 0 w 16608"/>
                <a:gd name="T23" fmla="*/ 0 h 1135"/>
                <a:gd name="T24" fmla="*/ 0 w 16608"/>
                <a:gd name="T25" fmla="*/ 0 h 1135"/>
                <a:gd name="T26" fmla="*/ 0 w 16608"/>
                <a:gd name="T27" fmla="*/ 0 h 1135"/>
                <a:gd name="T28" fmla="*/ 0 w 16608"/>
                <a:gd name="T29" fmla="*/ 0 h 1135"/>
                <a:gd name="T30" fmla="*/ 0 w 16608"/>
                <a:gd name="T31" fmla="*/ 0 h 1135"/>
                <a:gd name="T32" fmla="*/ 0 w 16608"/>
                <a:gd name="T33" fmla="*/ 0 h 1135"/>
                <a:gd name="T34" fmla="*/ 0 w 16608"/>
                <a:gd name="T35" fmla="*/ 0 h 1135"/>
                <a:gd name="T36" fmla="*/ 0 w 16608"/>
                <a:gd name="T37" fmla="*/ 0 h 1135"/>
                <a:gd name="T38" fmla="*/ 0 w 16608"/>
                <a:gd name="T39" fmla="*/ 0 h 1135"/>
                <a:gd name="T40" fmla="*/ 0 w 16608"/>
                <a:gd name="T41" fmla="*/ 0 h 1135"/>
                <a:gd name="T42" fmla="*/ 0 w 16608"/>
                <a:gd name="T43" fmla="*/ 0 h 1135"/>
                <a:gd name="T44" fmla="*/ 0 w 16608"/>
                <a:gd name="T45" fmla="*/ 0 h 1135"/>
                <a:gd name="T46" fmla="*/ 0 w 16608"/>
                <a:gd name="T47" fmla="*/ 0 h 1135"/>
                <a:gd name="T48" fmla="*/ 0 w 16608"/>
                <a:gd name="T49" fmla="*/ 0 h 1135"/>
                <a:gd name="T50" fmla="*/ 0 w 16608"/>
                <a:gd name="T51" fmla="*/ 0 h 1135"/>
                <a:gd name="T52" fmla="*/ 0 w 16608"/>
                <a:gd name="T53" fmla="*/ 0 h 1135"/>
                <a:gd name="T54" fmla="*/ 0 w 16608"/>
                <a:gd name="T55" fmla="*/ 0 h 1135"/>
                <a:gd name="T56" fmla="*/ 0 w 16608"/>
                <a:gd name="T57" fmla="*/ 0 h 1135"/>
                <a:gd name="T58" fmla="*/ 0 w 16608"/>
                <a:gd name="T59" fmla="*/ 0 h 1135"/>
                <a:gd name="T60" fmla="*/ 0 w 16608"/>
                <a:gd name="T61" fmla="*/ 0 h 1135"/>
                <a:gd name="T62" fmla="*/ 0 w 16608"/>
                <a:gd name="T63" fmla="*/ 0 h 1135"/>
                <a:gd name="T64" fmla="*/ 0 w 16608"/>
                <a:gd name="T65" fmla="*/ 0 h 1135"/>
                <a:gd name="T66" fmla="*/ 0 w 16608"/>
                <a:gd name="T67" fmla="*/ 0 h 1135"/>
                <a:gd name="T68" fmla="*/ 0 w 16608"/>
                <a:gd name="T69" fmla="*/ 0 h 1135"/>
                <a:gd name="T70" fmla="*/ 0 w 16608"/>
                <a:gd name="T71" fmla="*/ 0 h 1135"/>
                <a:gd name="T72" fmla="*/ 0 w 16608"/>
                <a:gd name="T73" fmla="*/ 0 h 1135"/>
                <a:gd name="T74" fmla="*/ 0 w 16608"/>
                <a:gd name="T75" fmla="*/ 0 h 1135"/>
                <a:gd name="T76" fmla="*/ 0 w 16608"/>
                <a:gd name="T77" fmla="*/ 0 h 1135"/>
                <a:gd name="T78" fmla="*/ 0 w 16608"/>
                <a:gd name="T79" fmla="*/ 0 h 1135"/>
                <a:gd name="T80" fmla="*/ 0 w 16608"/>
                <a:gd name="T81" fmla="*/ 0 h 1135"/>
                <a:gd name="T82" fmla="*/ 0 w 16608"/>
                <a:gd name="T83" fmla="*/ 0 h 1135"/>
                <a:gd name="T84" fmla="*/ 0 w 16608"/>
                <a:gd name="T85" fmla="*/ 0 h 1135"/>
                <a:gd name="T86" fmla="*/ 0 w 16608"/>
                <a:gd name="T87" fmla="*/ 0 h 1135"/>
                <a:gd name="T88" fmla="*/ 0 w 16608"/>
                <a:gd name="T89" fmla="*/ 0 h 1135"/>
                <a:gd name="T90" fmla="*/ 0 w 16608"/>
                <a:gd name="T91" fmla="*/ 0 h 1135"/>
                <a:gd name="T92" fmla="*/ 0 w 16608"/>
                <a:gd name="T93" fmla="*/ 0 h 1135"/>
                <a:gd name="T94" fmla="*/ 0 w 16608"/>
                <a:gd name="T95" fmla="*/ 0 h 1135"/>
                <a:gd name="T96" fmla="*/ 0 w 16608"/>
                <a:gd name="T97" fmla="*/ 0 h 1135"/>
                <a:gd name="T98" fmla="*/ 0 w 16608"/>
                <a:gd name="T99" fmla="*/ 0 h 1135"/>
                <a:gd name="T100" fmla="*/ 0 w 16608"/>
                <a:gd name="T101" fmla="*/ 0 h 1135"/>
                <a:gd name="T102" fmla="*/ 0 w 16608"/>
                <a:gd name="T103" fmla="*/ 0 h 1135"/>
                <a:gd name="T104" fmla="*/ 0 w 16608"/>
                <a:gd name="T105" fmla="*/ 0 h 1135"/>
                <a:gd name="T106" fmla="*/ 0 w 16608"/>
                <a:gd name="T107" fmla="*/ 0 h 1135"/>
                <a:gd name="T108" fmla="*/ 0 w 16608"/>
                <a:gd name="T109" fmla="*/ 0 h 1135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6608"/>
                <a:gd name="T166" fmla="*/ 0 h 1135"/>
                <a:gd name="T167" fmla="*/ 16608 w 16608"/>
                <a:gd name="T168" fmla="*/ 1135 h 1135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6608" h="1135">
                  <a:moveTo>
                    <a:pt x="0" y="1135"/>
                  </a:moveTo>
                  <a:lnTo>
                    <a:pt x="0" y="543"/>
                  </a:lnTo>
                  <a:lnTo>
                    <a:pt x="324" y="609"/>
                  </a:lnTo>
                  <a:lnTo>
                    <a:pt x="470" y="576"/>
                  </a:lnTo>
                  <a:lnTo>
                    <a:pt x="650" y="543"/>
                  </a:lnTo>
                  <a:lnTo>
                    <a:pt x="828" y="576"/>
                  </a:lnTo>
                  <a:lnTo>
                    <a:pt x="942" y="543"/>
                  </a:lnTo>
                  <a:lnTo>
                    <a:pt x="1055" y="493"/>
                  </a:lnTo>
                  <a:lnTo>
                    <a:pt x="1153" y="493"/>
                  </a:lnTo>
                  <a:lnTo>
                    <a:pt x="1381" y="543"/>
                  </a:lnTo>
                  <a:lnTo>
                    <a:pt x="1332" y="493"/>
                  </a:lnTo>
                  <a:lnTo>
                    <a:pt x="1381" y="543"/>
                  </a:lnTo>
                  <a:lnTo>
                    <a:pt x="1413" y="543"/>
                  </a:lnTo>
                  <a:lnTo>
                    <a:pt x="1511" y="493"/>
                  </a:lnTo>
                  <a:lnTo>
                    <a:pt x="1559" y="461"/>
                  </a:lnTo>
                  <a:lnTo>
                    <a:pt x="1624" y="461"/>
                  </a:lnTo>
                  <a:lnTo>
                    <a:pt x="1738" y="461"/>
                  </a:lnTo>
                  <a:lnTo>
                    <a:pt x="1770" y="428"/>
                  </a:lnTo>
                  <a:lnTo>
                    <a:pt x="1884" y="461"/>
                  </a:lnTo>
                  <a:lnTo>
                    <a:pt x="1982" y="543"/>
                  </a:lnTo>
                  <a:lnTo>
                    <a:pt x="2063" y="428"/>
                  </a:lnTo>
                  <a:lnTo>
                    <a:pt x="2177" y="428"/>
                  </a:lnTo>
                  <a:lnTo>
                    <a:pt x="2242" y="461"/>
                  </a:lnTo>
                  <a:lnTo>
                    <a:pt x="2388" y="543"/>
                  </a:lnTo>
                  <a:lnTo>
                    <a:pt x="2501" y="543"/>
                  </a:lnTo>
                  <a:lnTo>
                    <a:pt x="2632" y="543"/>
                  </a:lnTo>
                  <a:lnTo>
                    <a:pt x="2713" y="543"/>
                  </a:lnTo>
                  <a:lnTo>
                    <a:pt x="2778" y="493"/>
                  </a:lnTo>
                  <a:lnTo>
                    <a:pt x="2859" y="493"/>
                  </a:lnTo>
                  <a:lnTo>
                    <a:pt x="2924" y="493"/>
                  </a:lnTo>
                  <a:lnTo>
                    <a:pt x="3005" y="543"/>
                  </a:lnTo>
                  <a:lnTo>
                    <a:pt x="3103" y="576"/>
                  </a:lnTo>
                  <a:lnTo>
                    <a:pt x="3151" y="576"/>
                  </a:lnTo>
                  <a:lnTo>
                    <a:pt x="3217" y="576"/>
                  </a:lnTo>
                  <a:lnTo>
                    <a:pt x="3363" y="609"/>
                  </a:lnTo>
                  <a:lnTo>
                    <a:pt x="3396" y="543"/>
                  </a:lnTo>
                  <a:lnTo>
                    <a:pt x="3396" y="493"/>
                  </a:lnTo>
                  <a:lnTo>
                    <a:pt x="3477" y="543"/>
                  </a:lnTo>
                  <a:lnTo>
                    <a:pt x="3574" y="493"/>
                  </a:lnTo>
                  <a:lnTo>
                    <a:pt x="3655" y="543"/>
                  </a:lnTo>
                  <a:lnTo>
                    <a:pt x="3720" y="543"/>
                  </a:lnTo>
                  <a:lnTo>
                    <a:pt x="3802" y="493"/>
                  </a:lnTo>
                  <a:lnTo>
                    <a:pt x="3867" y="543"/>
                  </a:lnTo>
                  <a:lnTo>
                    <a:pt x="3949" y="493"/>
                  </a:lnTo>
                  <a:lnTo>
                    <a:pt x="4013" y="461"/>
                  </a:lnTo>
                  <a:lnTo>
                    <a:pt x="4095" y="378"/>
                  </a:lnTo>
                  <a:lnTo>
                    <a:pt x="4159" y="428"/>
                  </a:lnTo>
                  <a:lnTo>
                    <a:pt x="4306" y="461"/>
                  </a:lnTo>
                  <a:lnTo>
                    <a:pt x="4452" y="428"/>
                  </a:lnTo>
                  <a:lnTo>
                    <a:pt x="4517" y="461"/>
                  </a:lnTo>
                  <a:lnTo>
                    <a:pt x="4566" y="493"/>
                  </a:lnTo>
                  <a:lnTo>
                    <a:pt x="4664" y="461"/>
                  </a:lnTo>
                  <a:lnTo>
                    <a:pt x="4696" y="493"/>
                  </a:lnTo>
                  <a:lnTo>
                    <a:pt x="4842" y="543"/>
                  </a:lnTo>
                  <a:lnTo>
                    <a:pt x="4923" y="378"/>
                  </a:lnTo>
                  <a:lnTo>
                    <a:pt x="5020" y="378"/>
                  </a:lnTo>
                  <a:lnTo>
                    <a:pt x="5168" y="493"/>
                  </a:lnTo>
                  <a:lnTo>
                    <a:pt x="5249" y="493"/>
                  </a:lnTo>
                  <a:lnTo>
                    <a:pt x="5216" y="576"/>
                  </a:lnTo>
                  <a:lnTo>
                    <a:pt x="5541" y="576"/>
                  </a:lnTo>
                  <a:lnTo>
                    <a:pt x="5719" y="641"/>
                  </a:lnTo>
                  <a:lnTo>
                    <a:pt x="5964" y="692"/>
                  </a:lnTo>
                  <a:lnTo>
                    <a:pt x="6110" y="692"/>
                  </a:lnTo>
                  <a:lnTo>
                    <a:pt x="6223" y="609"/>
                  </a:lnTo>
                  <a:lnTo>
                    <a:pt x="6337" y="576"/>
                  </a:lnTo>
                  <a:lnTo>
                    <a:pt x="6403" y="543"/>
                  </a:lnTo>
                  <a:lnTo>
                    <a:pt x="6403" y="378"/>
                  </a:lnTo>
                  <a:lnTo>
                    <a:pt x="6484" y="313"/>
                  </a:lnTo>
                  <a:lnTo>
                    <a:pt x="6581" y="313"/>
                  </a:lnTo>
                  <a:lnTo>
                    <a:pt x="6614" y="378"/>
                  </a:lnTo>
                  <a:lnTo>
                    <a:pt x="6760" y="428"/>
                  </a:lnTo>
                  <a:lnTo>
                    <a:pt x="6873" y="346"/>
                  </a:lnTo>
                  <a:lnTo>
                    <a:pt x="6938" y="263"/>
                  </a:lnTo>
                  <a:lnTo>
                    <a:pt x="6987" y="313"/>
                  </a:lnTo>
                  <a:lnTo>
                    <a:pt x="6987" y="378"/>
                  </a:lnTo>
                  <a:lnTo>
                    <a:pt x="7053" y="378"/>
                  </a:lnTo>
                  <a:lnTo>
                    <a:pt x="7166" y="231"/>
                  </a:lnTo>
                  <a:lnTo>
                    <a:pt x="7134" y="378"/>
                  </a:lnTo>
                  <a:lnTo>
                    <a:pt x="7199" y="346"/>
                  </a:lnTo>
                  <a:lnTo>
                    <a:pt x="7231" y="313"/>
                  </a:lnTo>
                  <a:lnTo>
                    <a:pt x="7264" y="346"/>
                  </a:lnTo>
                  <a:lnTo>
                    <a:pt x="7312" y="493"/>
                  </a:lnTo>
                  <a:lnTo>
                    <a:pt x="7345" y="543"/>
                  </a:lnTo>
                  <a:lnTo>
                    <a:pt x="7345" y="428"/>
                  </a:lnTo>
                  <a:lnTo>
                    <a:pt x="7410" y="346"/>
                  </a:lnTo>
                  <a:lnTo>
                    <a:pt x="7523" y="346"/>
                  </a:lnTo>
                  <a:lnTo>
                    <a:pt x="7604" y="378"/>
                  </a:lnTo>
                  <a:lnTo>
                    <a:pt x="7735" y="428"/>
                  </a:lnTo>
                  <a:lnTo>
                    <a:pt x="7703" y="346"/>
                  </a:lnTo>
                  <a:lnTo>
                    <a:pt x="7816" y="313"/>
                  </a:lnTo>
                  <a:lnTo>
                    <a:pt x="7816" y="231"/>
                  </a:lnTo>
                  <a:lnTo>
                    <a:pt x="7849" y="231"/>
                  </a:lnTo>
                  <a:lnTo>
                    <a:pt x="7849" y="148"/>
                  </a:lnTo>
                  <a:lnTo>
                    <a:pt x="7930" y="263"/>
                  </a:lnTo>
                  <a:lnTo>
                    <a:pt x="7930" y="313"/>
                  </a:lnTo>
                  <a:lnTo>
                    <a:pt x="7930" y="346"/>
                  </a:lnTo>
                  <a:lnTo>
                    <a:pt x="7962" y="313"/>
                  </a:lnTo>
                  <a:lnTo>
                    <a:pt x="7995" y="231"/>
                  </a:lnTo>
                  <a:lnTo>
                    <a:pt x="7995" y="115"/>
                  </a:lnTo>
                  <a:lnTo>
                    <a:pt x="8076" y="83"/>
                  </a:lnTo>
                  <a:lnTo>
                    <a:pt x="8141" y="50"/>
                  </a:lnTo>
                  <a:lnTo>
                    <a:pt x="8206" y="0"/>
                  </a:lnTo>
                  <a:lnTo>
                    <a:pt x="8287" y="83"/>
                  </a:lnTo>
                  <a:lnTo>
                    <a:pt x="8320" y="83"/>
                  </a:lnTo>
                  <a:lnTo>
                    <a:pt x="8385" y="115"/>
                  </a:lnTo>
                  <a:lnTo>
                    <a:pt x="8466" y="148"/>
                  </a:lnTo>
                  <a:lnTo>
                    <a:pt x="8531" y="198"/>
                  </a:lnTo>
                  <a:lnTo>
                    <a:pt x="8645" y="231"/>
                  </a:lnTo>
                  <a:lnTo>
                    <a:pt x="8645" y="313"/>
                  </a:lnTo>
                  <a:lnTo>
                    <a:pt x="8726" y="378"/>
                  </a:lnTo>
                  <a:lnTo>
                    <a:pt x="8791" y="378"/>
                  </a:lnTo>
                  <a:lnTo>
                    <a:pt x="8904" y="313"/>
                  </a:lnTo>
                  <a:lnTo>
                    <a:pt x="8970" y="313"/>
                  </a:lnTo>
                  <a:lnTo>
                    <a:pt x="9052" y="346"/>
                  </a:lnTo>
                  <a:lnTo>
                    <a:pt x="9116" y="231"/>
                  </a:lnTo>
                  <a:lnTo>
                    <a:pt x="9149" y="313"/>
                  </a:lnTo>
                  <a:lnTo>
                    <a:pt x="9262" y="428"/>
                  </a:lnTo>
                  <a:lnTo>
                    <a:pt x="9327" y="378"/>
                  </a:lnTo>
                  <a:lnTo>
                    <a:pt x="9473" y="428"/>
                  </a:lnTo>
                  <a:lnTo>
                    <a:pt x="9620" y="493"/>
                  </a:lnTo>
                  <a:lnTo>
                    <a:pt x="9669" y="461"/>
                  </a:lnTo>
                  <a:lnTo>
                    <a:pt x="9702" y="378"/>
                  </a:lnTo>
                  <a:lnTo>
                    <a:pt x="9766" y="263"/>
                  </a:lnTo>
                  <a:lnTo>
                    <a:pt x="9799" y="313"/>
                  </a:lnTo>
                  <a:lnTo>
                    <a:pt x="9848" y="198"/>
                  </a:lnTo>
                  <a:lnTo>
                    <a:pt x="9913" y="263"/>
                  </a:lnTo>
                  <a:lnTo>
                    <a:pt x="10026" y="263"/>
                  </a:lnTo>
                  <a:lnTo>
                    <a:pt x="10091" y="346"/>
                  </a:lnTo>
                  <a:lnTo>
                    <a:pt x="10205" y="313"/>
                  </a:lnTo>
                  <a:lnTo>
                    <a:pt x="10384" y="313"/>
                  </a:lnTo>
                  <a:lnTo>
                    <a:pt x="10449" y="313"/>
                  </a:lnTo>
                  <a:lnTo>
                    <a:pt x="10498" y="428"/>
                  </a:lnTo>
                  <a:lnTo>
                    <a:pt x="10530" y="378"/>
                  </a:lnTo>
                  <a:lnTo>
                    <a:pt x="10595" y="346"/>
                  </a:lnTo>
                  <a:lnTo>
                    <a:pt x="10563" y="231"/>
                  </a:lnTo>
                  <a:lnTo>
                    <a:pt x="10644" y="148"/>
                  </a:lnTo>
                  <a:lnTo>
                    <a:pt x="10676" y="115"/>
                  </a:lnTo>
                  <a:lnTo>
                    <a:pt x="10741" y="198"/>
                  </a:lnTo>
                  <a:lnTo>
                    <a:pt x="10790" y="148"/>
                  </a:lnTo>
                  <a:lnTo>
                    <a:pt x="10855" y="50"/>
                  </a:lnTo>
                  <a:lnTo>
                    <a:pt x="10921" y="83"/>
                  </a:lnTo>
                  <a:lnTo>
                    <a:pt x="11034" y="231"/>
                  </a:lnTo>
                  <a:lnTo>
                    <a:pt x="11034" y="346"/>
                  </a:lnTo>
                  <a:lnTo>
                    <a:pt x="11067" y="428"/>
                  </a:lnTo>
                  <a:lnTo>
                    <a:pt x="11002" y="461"/>
                  </a:lnTo>
                  <a:lnTo>
                    <a:pt x="11067" y="461"/>
                  </a:lnTo>
                  <a:lnTo>
                    <a:pt x="11115" y="543"/>
                  </a:lnTo>
                  <a:lnTo>
                    <a:pt x="11067" y="576"/>
                  </a:lnTo>
                  <a:lnTo>
                    <a:pt x="11034" y="641"/>
                  </a:lnTo>
                  <a:lnTo>
                    <a:pt x="11148" y="609"/>
                  </a:lnTo>
                  <a:lnTo>
                    <a:pt x="11213" y="609"/>
                  </a:lnTo>
                  <a:lnTo>
                    <a:pt x="11326" y="493"/>
                  </a:lnTo>
                  <a:lnTo>
                    <a:pt x="11326" y="378"/>
                  </a:lnTo>
                  <a:lnTo>
                    <a:pt x="11472" y="346"/>
                  </a:lnTo>
                  <a:lnTo>
                    <a:pt x="11538" y="313"/>
                  </a:lnTo>
                  <a:lnTo>
                    <a:pt x="11505" y="461"/>
                  </a:lnTo>
                  <a:lnTo>
                    <a:pt x="11571" y="493"/>
                  </a:lnTo>
                  <a:lnTo>
                    <a:pt x="11652" y="493"/>
                  </a:lnTo>
                  <a:lnTo>
                    <a:pt x="11652" y="641"/>
                  </a:lnTo>
                  <a:lnTo>
                    <a:pt x="11765" y="692"/>
                  </a:lnTo>
                  <a:lnTo>
                    <a:pt x="11765" y="757"/>
                  </a:lnTo>
                  <a:lnTo>
                    <a:pt x="11798" y="725"/>
                  </a:lnTo>
                  <a:lnTo>
                    <a:pt x="11911" y="725"/>
                  </a:lnTo>
                  <a:lnTo>
                    <a:pt x="11944" y="790"/>
                  </a:lnTo>
                  <a:lnTo>
                    <a:pt x="12122" y="757"/>
                  </a:lnTo>
                  <a:lnTo>
                    <a:pt x="12237" y="725"/>
                  </a:lnTo>
                  <a:lnTo>
                    <a:pt x="12269" y="692"/>
                  </a:lnTo>
                  <a:lnTo>
                    <a:pt x="12237" y="790"/>
                  </a:lnTo>
                  <a:lnTo>
                    <a:pt x="12269" y="840"/>
                  </a:lnTo>
                  <a:lnTo>
                    <a:pt x="12415" y="790"/>
                  </a:lnTo>
                  <a:lnTo>
                    <a:pt x="12513" y="872"/>
                  </a:lnTo>
                  <a:lnTo>
                    <a:pt x="12626" y="840"/>
                  </a:lnTo>
                  <a:lnTo>
                    <a:pt x="12772" y="872"/>
                  </a:lnTo>
                  <a:lnTo>
                    <a:pt x="12838" y="905"/>
                  </a:lnTo>
                  <a:lnTo>
                    <a:pt x="12984" y="905"/>
                  </a:lnTo>
                  <a:lnTo>
                    <a:pt x="12887" y="840"/>
                  </a:lnTo>
                  <a:lnTo>
                    <a:pt x="12952" y="757"/>
                  </a:lnTo>
                  <a:lnTo>
                    <a:pt x="12984" y="757"/>
                  </a:lnTo>
                  <a:lnTo>
                    <a:pt x="13065" y="790"/>
                  </a:lnTo>
                  <a:lnTo>
                    <a:pt x="13163" y="692"/>
                  </a:lnTo>
                  <a:lnTo>
                    <a:pt x="13211" y="725"/>
                  </a:lnTo>
                  <a:lnTo>
                    <a:pt x="13244" y="840"/>
                  </a:lnTo>
                  <a:lnTo>
                    <a:pt x="13390" y="757"/>
                  </a:lnTo>
                  <a:lnTo>
                    <a:pt x="13422" y="840"/>
                  </a:lnTo>
                  <a:lnTo>
                    <a:pt x="13504" y="790"/>
                  </a:lnTo>
                  <a:lnTo>
                    <a:pt x="13602" y="757"/>
                  </a:lnTo>
                  <a:lnTo>
                    <a:pt x="13634" y="790"/>
                  </a:lnTo>
                  <a:lnTo>
                    <a:pt x="13748" y="872"/>
                  </a:lnTo>
                  <a:lnTo>
                    <a:pt x="13894" y="609"/>
                  </a:lnTo>
                  <a:lnTo>
                    <a:pt x="13926" y="493"/>
                  </a:lnTo>
                  <a:lnTo>
                    <a:pt x="13975" y="692"/>
                  </a:lnTo>
                  <a:lnTo>
                    <a:pt x="13975" y="790"/>
                  </a:lnTo>
                  <a:lnTo>
                    <a:pt x="14106" y="757"/>
                  </a:lnTo>
                  <a:lnTo>
                    <a:pt x="14106" y="692"/>
                  </a:lnTo>
                  <a:lnTo>
                    <a:pt x="14219" y="641"/>
                  </a:lnTo>
                  <a:lnTo>
                    <a:pt x="14284" y="692"/>
                  </a:lnTo>
                  <a:lnTo>
                    <a:pt x="14365" y="725"/>
                  </a:lnTo>
                  <a:lnTo>
                    <a:pt x="14479" y="692"/>
                  </a:lnTo>
                  <a:lnTo>
                    <a:pt x="14625" y="757"/>
                  </a:lnTo>
                  <a:lnTo>
                    <a:pt x="14756" y="840"/>
                  </a:lnTo>
                  <a:lnTo>
                    <a:pt x="14983" y="840"/>
                  </a:lnTo>
                  <a:lnTo>
                    <a:pt x="15048" y="692"/>
                  </a:lnTo>
                  <a:lnTo>
                    <a:pt x="15097" y="790"/>
                  </a:lnTo>
                  <a:lnTo>
                    <a:pt x="15275" y="790"/>
                  </a:lnTo>
                  <a:lnTo>
                    <a:pt x="15373" y="692"/>
                  </a:lnTo>
                  <a:lnTo>
                    <a:pt x="15455" y="725"/>
                  </a:lnTo>
                  <a:lnTo>
                    <a:pt x="15601" y="725"/>
                  </a:lnTo>
                  <a:lnTo>
                    <a:pt x="15698" y="757"/>
                  </a:lnTo>
                  <a:lnTo>
                    <a:pt x="15812" y="790"/>
                  </a:lnTo>
                  <a:lnTo>
                    <a:pt x="15925" y="725"/>
                  </a:lnTo>
                  <a:lnTo>
                    <a:pt x="15958" y="609"/>
                  </a:lnTo>
                  <a:lnTo>
                    <a:pt x="16105" y="725"/>
                  </a:lnTo>
                  <a:lnTo>
                    <a:pt x="16170" y="790"/>
                  </a:lnTo>
                  <a:lnTo>
                    <a:pt x="16348" y="692"/>
                  </a:lnTo>
                  <a:lnTo>
                    <a:pt x="16429" y="576"/>
                  </a:lnTo>
                  <a:lnTo>
                    <a:pt x="16462" y="790"/>
                  </a:lnTo>
                  <a:lnTo>
                    <a:pt x="16527" y="988"/>
                  </a:lnTo>
                  <a:lnTo>
                    <a:pt x="16608" y="1053"/>
                  </a:lnTo>
                  <a:lnTo>
                    <a:pt x="16608" y="1103"/>
                  </a:lnTo>
                  <a:lnTo>
                    <a:pt x="16608" y="1135"/>
                  </a:lnTo>
                  <a:lnTo>
                    <a:pt x="0" y="1135"/>
                  </a:lnTo>
                  <a:close/>
                </a:path>
              </a:pathLst>
            </a:custGeom>
            <a:solidFill>
              <a:srgbClr val="41B72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81" name="Freeform 101"/>
            <p:cNvSpPr>
              <a:spLocks/>
            </p:cNvSpPr>
            <p:nvPr/>
          </p:nvSpPr>
          <p:spPr bwMode="auto">
            <a:xfrm>
              <a:off x="-598" y="1443"/>
              <a:ext cx="519" cy="40"/>
            </a:xfrm>
            <a:custGeom>
              <a:avLst/>
              <a:gdLst>
                <a:gd name="T0" fmla="*/ 0 w 16608"/>
                <a:gd name="T1" fmla="*/ 0 h 1135"/>
                <a:gd name="T2" fmla="*/ 0 w 16608"/>
                <a:gd name="T3" fmla="*/ 0 h 1135"/>
                <a:gd name="T4" fmla="*/ 0 w 16608"/>
                <a:gd name="T5" fmla="*/ 0 h 1135"/>
                <a:gd name="T6" fmla="*/ 0 w 16608"/>
                <a:gd name="T7" fmla="*/ 0 h 1135"/>
                <a:gd name="T8" fmla="*/ 0 w 16608"/>
                <a:gd name="T9" fmla="*/ 0 h 1135"/>
                <a:gd name="T10" fmla="*/ 0 w 16608"/>
                <a:gd name="T11" fmla="*/ 0 h 1135"/>
                <a:gd name="T12" fmla="*/ 0 w 16608"/>
                <a:gd name="T13" fmla="*/ 0 h 1135"/>
                <a:gd name="T14" fmla="*/ 0 w 16608"/>
                <a:gd name="T15" fmla="*/ 0 h 1135"/>
                <a:gd name="T16" fmla="*/ 0 w 16608"/>
                <a:gd name="T17" fmla="*/ 0 h 1135"/>
                <a:gd name="T18" fmla="*/ 0 w 16608"/>
                <a:gd name="T19" fmla="*/ 0 h 1135"/>
                <a:gd name="T20" fmla="*/ 0 w 16608"/>
                <a:gd name="T21" fmla="*/ 0 h 1135"/>
                <a:gd name="T22" fmla="*/ 0 w 16608"/>
                <a:gd name="T23" fmla="*/ 0 h 1135"/>
                <a:gd name="T24" fmla="*/ 0 w 16608"/>
                <a:gd name="T25" fmla="*/ 0 h 1135"/>
                <a:gd name="T26" fmla="*/ 0 w 16608"/>
                <a:gd name="T27" fmla="*/ 0 h 1135"/>
                <a:gd name="T28" fmla="*/ 0 w 16608"/>
                <a:gd name="T29" fmla="*/ 0 h 1135"/>
                <a:gd name="T30" fmla="*/ 0 w 16608"/>
                <a:gd name="T31" fmla="*/ 0 h 1135"/>
                <a:gd name="T32" fmla="*/ 0 w 16608"/>
                <a:gd name="T33" fmla="*/ 0 h 1135"/>
                <a:gd name="T34" fmla="*/ 0 w 16608"/>
                <a:gd name="T35" fmla="*/ 0 h 1135"/>
                <a:gd name="T36" fmla="*/ 0 w 16608"/>
                <a:gd name="T37" fmla="*/ 0 h 1135"/>
                <a:gd name="T38" fmla="*/ 0 w 16608"/>
                <a:gd name="T39" fmla="*/ 0 h 1135"/>
                <a:gd name="T40" fmla="*/ 0 w 16608"/>
                <a:gd name="T41" fmla="*/ 0 h 1135"/>
                <a:gd name="T42" fmla="*/ 0 w 16608"/>
                <a:gd name="T43" fmla="*/ 0 h 1135"/>
                <a:gd name="T44" fmla="*/ 0 w 16608"/>
                <a:gd name="T45" fmla="*/ 0 h 1135"/>
                <a:gd name="T46" fmla="*/ 0 w 16608"/>
                <a:gd name="T47" fmla="*/ 0 h 1135"/>
                <a:gd name="T48" fmla="*/ 0 w 16608"/>
                <a:gd name="T49" fmla="*/ 0 h 1135"/>
                <a:gd name="T50" fmla="*/ 0 w 16608"/>
                <a:gd name="T51" fmla="*/ 0 h 1135"/>
                <a:gd name="T52" fmla="*/ 0 w 16608"/>
                <a:gd name="T53" fmla="*/ 0 h 1135"/>
                <a:gd name="T54" fmla="*/ 0 w 16608"/>
                <a:gd name="T55" fmla="*/ 0 h 1135"/>
                <a:gd name="T56" fmla="*/ 0 w 16608"/>
                <a:gd name="T57" fmla="*/ 0 h 1135"/>
                <a:gd name="T58" fmla="*/ 0 w 16608"/>
                <a:gd name="T59" fmla="*/ 0 h 1135"/>
                <a:gd name="T60" fmla="*/ 0 w 16608"/>
                <a:gd name="T61" fmla="*/ 0 h 1135"/>
                <a:gd name="T62" fmla="*/ 0 w 16608"/>
                <a:gd name="T63" fmla="*/ 0 h 1135"/>
                <a:gd name="T64" fmla="*/ 0 w 16608"/>
                <a:gd name="T65" fmla="*/ 0 h 1135"/>
                <a:gd name="T66" fmla="*/ 0 w 16608"/>
                <a:gd name="T67" fmla="*/ 0 h 1135"/>
                <a:gd name="T68" fmla="*/ 0 w 16608"/>
                <a:gd name="T69" fmla="*/ 0 h 1135"/>
                <a:gd name="T70" fmla="*/ 0 w 16608"/>
                <a:gd name="T71" fmla="*/ 0 h 1135"/>
                <a:gd name="T72" fmla="*/ 0 w 16608"/>
                <a:gd name="T73" fmla="*/ 0 h 1135"/>
                <a:gd name="T74" fmla="*/ 0 w 16608"/>
                <a:gd name="T75" fmla="*/ 0 h 1135"/>
                <a:gd name="T76" fmla="*/ 0 w 16608"/>
                <a:gd name="T77" fmla="*/ 0 h 1135"/>
                <a:gd name="T78" fmla="*/ 0 w 16608"/>
                <a:gd name="T79" fmla="*/ 0 h 1135"/>
                <a:gd name="T80" fmla="*/ 0 w 16608"/>
                <a:gd name="T81" fmla="*/ 0 h 1135"/>
                <a:gd name="T82" fmla="*/ 0 w 16608"/>
                <a:gd name="T83" fmla="*/ 0 h 1135"/>
                <a:gd name="T84" fmla="*/ 0 w 16608"/>
                <a:gd name="T85" fmla="*/ 0 h 1135"/>
                <a:gd name="T86" fmla="*/ 0 w 16608"/>
                <a:gd name="T87" fmla="*/ 0 h 1135"/>
                <a:gd name="T88" fmla="*/ 0 w 16608"/>
                <a:gd name="T89" fmla="*/ 0 h 1135"/>
                <a:gd name="T90" fmla="*/ 0 w 16608"/>
                <a:gd name="T91" fmla="*/ 0 h 1135"/>
                <a:gd name="T92" fmla="*/ 0 w 16608"/>
                <a:gd name="T93" fmla="*/ 0 h 1135"/>
                <a:gd name="T94" fmla="*/ 0 w 16608"/>
                <a:gd name="T95" fmla="*/ 0 h 1135"/>
                <a:gd name="T96" fmla="*/ 0 w 16608"/>
                <a:gd name="T97" fmla="*/ 0 h 1135"/>
                <a:gd name="T98" fmla="*/ 0 w 16608"/>
                <a:gd name="T99" fmla="*/ 0 h 1135"/>
                <a:gd name="T100" fmla="*/ 0 w 16608"/>
                <a:gd name="T101" fmla="*/ 0 h 1135"/>
                <a:gd name="T102" fmla="*/ 0 w 16608"/>
                <a:gd name="T103" fmla="*/ 0 h 1135"/>
                <a:gd name="T104" fmla="*/ 0 w 16608"/>
                <a:gd name="T105" fmla="*/ 0 h 1135"/>
                <a:gd name="T106" fmla="*/ 0 w 16608"/>
                <a:gd name="T107" fmla="*/ 0 h 1135"/>
                <a:gd name="T108" fmla="*/ 0 w 16608"/>
                <a:gd name="T109" fmla="*/ 0 h 1135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6608"/>
                <a:gd name="T166" fmla="*/ 0 h 1135"/>
                <a:gd name="T167" fmla="*/ 16608 w 16608"/>
                <a:gd name="T168" fmla="*/ 1135 h 1135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6608" h="1135">
                  <a:moveTo>
                    <a:pt x="0" y="1135"/>
                  </a:moveTo>
                  <a:lnTo>
                    <a:pt x="0" y="543"/>
                  </a:lnTo>
                  <a:lnTo>
                    <a:pt x="324" y="609"/>
                  </a:lnTo>
                  <a:lnTo>
                    <a:pt x="470" y="576"/>
                  </a:lnTo>
                  <a:lnTo>
                    <a:pt x="650" y="543"/>
                  </a:lnTo>
                  <a:lnTo>
                    <a:pt x="828" y="576"/>
                  </a:lnTo>
                  <a:lnTo>
                    <a:pt x="942" y="543"/>
                  </a:lnTo>
                  <a:lnTo>
                    <a:pt x="1055" y="493"/>
                  </a:lnTo>
                  <a:lnTo>
                    <a:pt x="1153" y="493"/>
                  </a:lnTo>
                  <a:lnTo>
                    <a:pt x="1381" y="543"/>
                  </a:lnTo>
                  <a:lnTo>
                    <a:pt x="1332" y="493"/>
                  </a:lnTo>
                  <a:lnTo>
                    <a:pt x="1381" y="543"/>
                  </a:lnTo>
                  <a:lnTo>
                    <a:pt x="1413" y="543"/>
                  </a:lnTo>
                  <a:lnTo>
                    <a:pt x="1511" y="493"/>
                  </a:lnTo>
                  <a:lnTo>
                    <a:pt x="1559" y="461"/>
                  </a:lnTo>
                  <a:lnTo>
                    <a:pt x="1624" y="461"/>
                  </a:lnTo>
                  <a:lnTo>
                    <a:pt x="1738" y="461"/>
                  </a:lnTo>
                  <a:lnTo>
                    <a:pt x="1770" y="428"/>
                  </a:lnTo>
                  <a:lnTo>
                    <a:pt x="1884" y="461"/>
                  </a:lnTo>
                  <a:lnTo>
                    <a:pt x="1982" y="543"/>
                  </a:lnTo>
                  <a:lnTo>
                    <a:pt x="2063" y="428"/>
                  </a:lnTo>
                  <a:lnTo>
                    <a:pt x="2177" y="428"/>
                  </a:lnTo>
                  <a:lnTo>
                    <a:pt x="2242" y="461"/>
                  </a:lnTo>
                  <a:lnTo>
                    <a:pt x="2388" y="543"/>
                  </a:lnTo>
                  <a:lnTo>
                    <a:pt x="2501" y="543"/>
                  </a:lnTo>
                  <a:lnTo>
                    <a:pt x="2632" y="543"/>
                  </a:lnTo>
                  <a:lnTo>
                    <a:pt x="2713" y="543"/>
                  </a:lnTo>
                  <a:lnTo>
                    <a:pt x="2778" y="493"/>
                  </a:lnTo>
                  <a:lnTo>
                    <a:pt x="2859" y="493"/>
                  </a:lnTo>
                  <a:lnTo>
                    <a:pt x="2924" y="493"/>
                  </a:lnTo>
                  <a:lnTo>
                    <a:pt x="3005" y="543"/>
                  </a:lnTo>
                  <a:lnTo>
                    <a:pt x="3103" y="576"/>
                  </a:lnTo>
                  <a:lnTo>
                    <a:pt x="3151" y="576"/>
                  </a:lnTo>
                  <a:lnTo>
                    <a:pt x="3217" y="576"/>
                  </a:lnTo>
                  <a:lnTo>
                    <a:pt x="3363" y="609"/>
                  </a:lnTo>
                  <a:lnTo>
                    <a:pt x="3396" y="543"/>
                  </a:lnTo>
                  <a:lnTo>
                    <a:pt x="3396" y="493"/>
                  </a:lnTo>
                  <a:lnTo>
                    <a:pt x="3477" y="543"/>
                  </a:lnTo>
                  <a:lnTo>
                    <a:pt x="3574" y="493"/>
                  </a:lnTo>
                  <a:lnTo>
                    <a:pt x="3655" y="543"/>
                  </a:lnTo>
                  <a:lnTo>
                    <a:pt x="3720" y="543"/>
                  </a:lnTo>
                  <a:lnTo>
                    <a:pt x="3802" y="493"/>
                  </a:lnTo>
                  <a:lnTo>
                    <a:pt x="3867" y="543"/>
                  </a:lnTo>
                  <a:lnTo>
                    <a:pt x="3949" y="493"/>
                  </a:lnTo>
                  <a:lnTo>
                    <a:pt x="4013" y="461"/>
                  </a:lnTo>
                  <a:lnTo>
                    <a:pt x="4095" y="378"/>
                  </a:lnTo>
                  <a:lnTo>
                    <a:pt x="4159" y="428"/>
                  </a:lnTo>
                  <a:lnTo>
                    <a:pt x="4306" y="461"/>
                  </a:lnTo>
                  <a:lnTo>
                    <a:pt x="4452" y="428"/>
                  </a:lnTo>
                  <a:lnTo>
                    <a:pt x="4517" y="461"/>
                  </a:lnTo>
                  <a:lnTo>
                    <a:pt x="4566" y="493"/>
                  </a:lnTo>
                  <a:lnTo>
                    <a:pt x="4664" y="461"/>
                  </a:lnTo>
                  <a:lnTo>
                    <a:pt x="4696" y="493"/>
                  </a:lnTo>
                  <a:lnTo>
                    <a:pt x="4842" y="543"/>
                  </a:lnTo>
                  <a:lnTo>
                    <a:pt x="4923" y="378"/>
                  </a:lnTo>
                  <a:lnTo>
                    <a:pt x="5020" y="378"/>
                  </a:lnTo>
                  <a:lnTo>
                    <a:pt x="5168" y="493"/>
                  </a:lnTo>
                  <a:lnTo>
                    <a:pt x="5249" y="493"/>
                  </a:lnTo>
                  <a:lnTo>
                    <a:pt x="5216" y="576"/>
                  </a:lnTo>
                  <a:lnTo>
                    <a:pt x="5541" y="576"/>
                  </a:lnTo>
                  <a:lnTo>
                    <a:pt x="5719" y="641"/>
                  </a:lnTo>
                  <a:lnTo>
                    <a:pt x="5964" y="692"/>
                  </a:lnTo>
                  <a:lnTo>
                    <a:pt x="6110" y="692"/>
                  </a:lnTo>
                  <a:lnTo>
                    <a:pt x="6223" y="609"/>
                  </a:lnTo>
                  <a:lnTo>
                    <a:pt x="6337" y="576"/>
                  </a:lnTo>
                  <a:lnTo>
                    <a:pt x="6403" y="543"/>
                  </a:lnTo>
                  <a:lnTo>
                    <a:pt x="6403" y="378"/>
                  </a:lnTo>
                  <a:lnTo>
                    <a:pt x="6484" y="313"/>
                  </a:lnTo>
                  <a:lnTo>
                    <a:pt x="6581" y="313"/>
                  </a:lnTo>
                  <a:lnTo>
                    <a:pt x="6614" y="378"/>
                  </a:lnTo>
                  <a:lnTo>
                    <a:pt x="6760" y="428"/>
                  </a:lnTo>
                  <a:lnTo>
                    <a:pt x="6873" y="346"/>
                  </a:lnTo>
                  <a:lnTo>
                    <a:pt x="6938" y="263"/>
                  </a:lnTo>
                  <a:lnTo>
                    <a:pt x="6987" y="313"/>
                  </a:lnTo>
                  <a:lnTo>
                    <a:pt x="6987" y="378"/>
                  </a:lnTo>
                  <a:lnTo>
                    <a:pt x="7053" y="378"/>
                  </a:lnTo>
                  <a:lnTo>
                    <a:pt x="7166" y="231"/>
                  </a:lnTo>
                  <a:lnTo>
                    <a:pt x="7134" y="378"/>
                  </a:lnTo>
                  <a:lnTo>
                    <a:pt x="7199" y="346"/>
                  </a:lnTo>
                  <a:lnTo>
                    <a:pt x="7231" y="313"/>
                  </a:lnTo>
                  <a:lnTo>
                    <a:pt x="7264" y="346"/>
                  </a:lnTo>
                  <a:lnTo>
                    <a:pt x="7312" y="493"/>
                  </a:lnTo>
                  <a:lnTo>
                    <a:pt x="7345" y="543"/>
                  </a:lnTo>
                  <a:lnTo>
                    <a:pt x="7345" y="428"/>
                  </a:lnTo>
                  <a:lnTo>
                    <a:pt x="7410" y="346"/>
                  </a:lnTo>
                  <a:lnTo>
                    <a:pt x="7523" y="346"/>
                  </a:lnTo>
                  <a:lnTo>
                    <a:pt x="7604" y="378"/>
                  </a:lnTo>
                  <a:lnTo>
                    <a:pt x="7735" y="428"/>
                  </a:lnTo>
                  <a:lnTo>
                    <a:pt x="7703" y="346"/>
                  </a:lnTo>
                  <a:lnTo>
                    <a:pt x="7816" y="313"/>
                  </a:lnTo>
                  <a:lnTo>
                    <a:pt x="7816" y="231"/>
                  </a:lnTo>
                  <a:lnTo>
                    <a:pt x="7849" y="231"/>
                  </a:lnTo>
                  <a:lnTo>
                    <a:pt x="7849" y="148"/>
                  </a:lnTo>
                  <a:lnTo>
                    <a:pt x="7930" y="263"/>
                  </a:lnTo>
                  <a:lnTo>
                    <a:pt x="7930" y="313"/>
                  </a:lnTo>
                  <a:lnTo>
                    <a:pt x="7930" y="346"/>
                  </a:lnTo>
                  <a:lnTo>
                    <a:pt x="7962" y="313"/>
                  </a:lnTo>
                  <a:lnTo>
                    <a:pt x="7995" y="231"/>
                  </a:lnTo>
                  <a:lnTo>
                    <a:pt x="7995" y="115"/>
                  </a:lnTo>
                  <a:lnTo>
                    <a:pt x="8076" y="83"/>
                  </a:lnTo>
                  <a:lnTo>
                    <a:pt x="8141" y="50"/>
                  </a:lnTo>
                  <a:lnTo>
                    <a:pt x="8206" y="0"/>
                  </a:lnTo>
                  <a:lnTo>
                    <a:pt x="8287" y="83"/>
                  </a:lnTo>
                  <a:lnTo>
                    <a:pt x="8320" y="83"/>
                  </a:lnTo>
                  <a:lnTo>
                    <a:pt x="8385" y="115"/>
                  </a:lnTo>
                  <a:lnTo>
                    <a:pt x="8466" y="148"/>
                  </a:lnTo>
                  <a:lnTo>
                    <a:pt x="8531" y="198"/>
                  </a:lnTo>
                  <a:lnTo>
                    <a:pt x="8645" y="231"/>
                  </a:lnTo>
                  <a:lnTo>
                    <a:pt x="8645" y="313"/>
                  </a:lnTo>
                  <a:lnTo>
                    <a:pt x="8726" y="378"/>
                  </a:lnTo>
                  <a:lnTo>
                    <a:pt x="8791" y="378"/>
                  </a:lnTo>
                  <a:lnTo>
                    <a:pt x="8904" y="313"/>
                  </a:lnTo>
                  <a:lnTo>
                    <a:pt x="8970" y="313"/>
                  </a:lnTo>
                  <a:lnTo>
                    <a:pt x="9052" y="346"/>
                  </a:lnTo>
                  <a:lnTo>
                    <a:pt x="9116" y="231"/>
                  </a:lnTo>
                  <a:lnTo>
                    <a:pt x="9149" y="313"/>
                  </a:lnTo>
                  <a:lnTo>
                    <a:pt x="9262" y="428"/>
                  </a:lnTo>
                  <a:lnTo>
                    <a:pt x="9327" y="378"/>
                  </a:lnTo>
                  <a:lnTo>
                    <a:pt x="9473" y="428"/>
                  </a:lnTo>
                  <a:lnTo>
                    <a:pt x="9620" y="493"/>
                  </a:lnTo>
                  <a:lnTo>
                    <a:pt x="9669" y="461"/>
                  </a:lnTo>
                  <a:lnTo>
                    <a:pt x="9702" y="378"/>
                  </a:lnTo>
                  <a:lnTo>
                    <a:pt x="9766" y="263"/>
                  </a:lnTo>
                  <a:lnTo>
                    <a:pt x="9799" y="313"/>
                  </a:lnTo>
                  <a:lnTo>
                    <a:pt x="9848" y="198"/>
                  </a:lnTo>
                  <a:lnTo>
                    <a:pt x="9913" y="263"/>
                  </a:lnTo>
                  <a:lnTo>
                    <a:pt x="10026" y="263"/>
                  </a:lnTo>
                  <a:lnTo>
                    <a:pt x="10091" y="346"/>
                  </a:lnTo>
                  <a:lnTo>
                    <a:pt x="10205" y="313"/>
                  </a:lnTo>
                  <a:lnTo>
                    <a:pt x="10384" y="313"/>
                  </a:lnTo>
                  <a:lnTo>
                    <a:pt x="10449" y="313"/>
                  </a:lnTo>
                  <a:lnTo>
                    <a:pt x="10498" y="428"/>
                  </a:lnTo>
                  <a:lnTo>
                    <a:pt x="10530" y="378"/>
                  </a:lnTo>
                  <a:lnTo>
                    <a:pt x="10595" y="346"/>
                  </a:lnTo>
                  <a:lnTo>
                    <a:pt x="10563" y="231"/>
                  </a:lnTo>
                  <a:lnTo>
                    <a:pt x="10644" y="148"/>
                  </a:lnTo>
                  <a:lnTo>
                    <a:pt x="10676" y="115"/>
                  </a:lnTo>
                  <a:lnTo>
                    <a:pt x="10741" y="198"/>
                  </a:lnTo>
                  <a:lnTo>
                    <a:pt x="10790" y="148"/>
                  </a:lnTo>
                  <a:lnTo>
                    <a:pt x="10855" y="50"/>
                  </a:lnTo>
                  <a:lnTo>
                    <a:pt x="10921" y="83"/>
                  </a:lnTo>
                  <a:lnTo>
                    <a:pt x="11034" y="231"/>
                  </a:lnTo>
                  <a:lnTo>
                    <a:pt x="11034" y="346"/>
                  </a:lnTo>
                  <a:lnTo>
                    <a:pt x="11067" y="428"/>
                  </a:lnTo>
                  <a:lnTo>
                    <a:pt x="11002" y="461"/>
                  </a:lnTo>
                  <a:lnTo>
                    <a:pt x="11067" y="461"/>
                  </a:lnTo>
                  <a:lnTo>
                    <a:pt x="11115" y="543"/>
                  </a:lnTo>
                  <a:lnTo>
                    <a:pt x="11067" y="576"/>
                  </a:lnTo>
                  <a:lnTo>
                    <a:pt x="11034" y="641"/>
                  </a:lnTo>
                  <a:lnTo>
                    <a:pt x="11148" y="609"/>
                  </a:lnTo>
                  <a:lnTo>
                    <a:pt x="11213" y="609"/>
                  </a:lnTo>
                  <a:lnTo>
                    <a:pt x="11326" y="493"/>
                  </a:lnTo>
                  <a:lnTo>
                    <a:pt x="11326" y="378"/>
                  </a:lnTo>
                  <a:lnTo>
                    <a:pt x="11472" y="346"/>
                  </a:lnTo>
                  <a:lnTo>
                    <a:pt x="11538" y="313"/>
                  </a:lnTo>
                  <a:lnTo>
                    <a:pt x="11505" y="461"/>
                  </a:lnTo>
                  <a:lnTo>
                    <a:pt x="11571" y="493"/>
                  </a:lnTo>
                  <a:lnTo>
                    <a:pt x="11652" y="493"/>
                  </a:lnTo>
                  <a:lnTo>
                    <a:pt x="11652" y="641"/>
                  </a:lnTo>
                  <a:lnTo>
                    <a:pt x="11765" y="692"/>
                  </a:lnTo>
                  <a:lnTo>
                    <a:pt x="11765" y="757"/>
                  </a:lnTo>
                  <a:lnTo>
                    <a:pt x="11798" y="725"/>
                  </a:lnTo>
                  <a:lnTo>
                    <a:pt x="11911" y="725"/>
                  </a:lnTo>
                  <a:lnTo>
                    <a:pt x="11944" y="790"/>
                  </a:lnTo>
                  <a:lnTo>
                    <a:pt x="12122" y="757"/>
                  </a:lnTo>
                  <a:lnTo>
                    <a:pt x="12237" y="725"/>
                  </a:lnTo>
                  <a:lnTo>
                    <a:pt x="12269" y="692"/>
                  </a:lnTo>
                  <a:lnTo>
                    <a:pt x="12237" y="790"/>
                  </a:lnTo>
                  <a:lnTo>
                    <a:pt x="12269" y="840"/>
                  </a:lnTo>
                  <a:lnTo>
                    <a:pt x="12415" y="790"/>
                  </a:lnTo>
                  <a:lnTo>
                    <a:pt x="12513" y="872"/>
                  </a:lnTo>
                  <a:lnTo>
                    <a:pt x="12626" y="840"/>
                  </a:lnTo>
                  <a:lnTo>
                    <a:pt x="12772" y="872"/>
                  </a:lnTo>
                  <a:lnTo>
                    <a:pt x="12838" y="905"/>
                  </a:lnTo>
                  <a:lnTo>
                    <a:pt x="12984" y="905"/>
                  </a:lnTo>
                  <a:lnTo>
                    <a:pt x="12887" y="840"/>
                  </a:lnTo>
                  <a:lnTo>
                    <a:pt x="12952" y="757"/>
                  </a:lnTo>
                  <a:lnTo>
                    <a:pt x="12984" y="757"/>
                  </a:lnTo>
                  <a:lnTo>
                    <a:pt x="13065" y="790"/>
                  </a:lnTo>
                  <a:lnTo>
                    <a:pt x="13163" y="692"/>
                  </a:lnTo>
                  <a:lnTo>
                    <a:pt x="13211" y="725"/>
                  </a:lnTo>
                  <a:lnTo>
                    <a:pt x="13244" y="840"/>
                  </a:lnTo>
                  <a:lnTo>
                    <a:pt x="13390" y="757"/>
                  </a:lnTo>
                  <a:lnTo>
                    <a:pt x="13422" y="840"/>
                  </a:lnTo>
                  <a:lnTo>
                    <a:pt x="13504" y="790"/>
                  </a:lnTo>
                  <a:lnTo>
                    <a:pt x="13602" y="757"/>
                  </a:lnTo>
                  <a:lnTo>
                    <a:pt x="13634" y="790"/>
                  </a:lnTo>
                  <a:lnTo>
                    <a:pt x="13748" y="872"/>
                  </a:lnTo>
                  <a:lnTo>
                    <a:pt x="13894" y="609"/>
                  </a:lnTo>
                  <a:lnTo>
                    <a:pt x="13926" y="493"/>
                  </a:lnTo>
                  <a:lnTo>
                    <a:pt x="13975" y="692"/>
                  </a:lnTo>
                  <a:lnTo>
                    <a:pt x="13975" y="790"/>
                  </a:lnTo>
                  <a:lnTo>
                    <a:pt x="14106" y="757"/>
                  </a:lnTo>
                  <a:lnTo>
                    <a:pt x="14106" y="692"/>
                  </a:lnTo>
                  <a:lnTo>
                    <a:pt x="14219" y="641"/>
                  </a:lnTo>
                  <a:lnTo>
                    <a:pt x="14284" y="692"/>
                  </a:lnTo>
                  <a:lnTo>
                    <a:pt x="14365" y="725"/>
                  </a:lnTo>
                  <a:lnTo>
                    <a:pt x="14479" y="692"/>
                  </a:lnTo>
                  <a:lnTo>
                    <a:pt x="14625" y="757"/>
                  </a:lnTo>
                  <a:lnTo>
                    <a:pt x="14756" y="840"/>
                  </a:lnTo>
                  <a:lnTo>
                    <a:pt x="14983" y="840"/>
                  </a:lnTo>
                  <a:lnTo>
                    <a:pt x="15048" y="692"/>
                  </a:lnTo>
                  <a:lnTo>
                    <a:pt x="15097" y="790"/>
                  </a:lnTo>
                  <a:lnTo>
                    <a:pt x="15275" y="790"/>
                  </a:lnTo>
                  <a:lnTo>
                    <a:pt x="15373" y="692"/>
                  </a:lnTo>
                  <a:lnTo>
                    <a:pt x="15455" y="725"/>
                  </a:lnTo>
                  <a:lnTo>
                    <a:pt x="15601" y="725"/>
                  </a:lnTo>
                  <a:lnTo>
                    <a:pt x="15698" y="757"/>
                  </a:lnTo>
                  <a:lnTo>
                    <a:pt x="15812" y="790"/>
                  </a:lnTo>
                  <a:lnTo>
                    <a:pt x="15925" y="725"/>
                  </a:lnTo>
                  <a:lnTo>
                    <a:pt x="15958" y="609"/>
                  </a:lnTo>
                  <a:lnTo>
                    <a:pt x="16105" y="725"/>
                  </a:lnTo>
                  <a:lnTo>
                    <a:pt x="16170" y="790"/>
                  </a:lnTo>
                  <a:lnTo>
                    <a:pt x="16348" y="692"/>
                  </a:lnTo>
                  <a:lnTo>
                    <a:pt x="16429" y="576"/>
                  </a:lnTo>
                  <a:lnTo>
                    <a:pt x="16462" y="790"/>
                  </a:lnTo>
                  <a:lnTo>
                    <a:pt x="16527" y="988"/>
                  </a:lnTo>
                  <a:lnTo>
                    <a:pt x="16608" y="1053"/>
                  </a:lnTo>
                  <a:lnTo>
                    <a:pt x="16608" y="1103"/>
                  </a:lnTo>
                  <a:lnTo>
                    <a:pt x="16608" y="1135"/>
                  </a:lnTo>
                  <a:lnTo>
                    <a:pt x="0" y="1135"/>
                  </a:lnTo>
                </a:path>
              </a:pathLst>
            </a:custGeom>
            <a:noFill/>
            <a:ln w="1588">
              <a:solidFill>
                <a:srgbClr val="02B737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82" name="Rectangle 102"/>
            <p:cNvSpPr>
              <a:spLocks noChangeArrowheads="1"/>
            </p:cNvSpPr>
            <p:nvPr/>
          </p:nvSpPr>
          <p:spPr bwMode="auto">
            <a:xfrm>
              <a:off x="-499" y="1438"/>
              <a:ext cx="13" cy="7"/>
            </a:xfrm>
            <a:prstGeom prst="rect">
              <a:avLst/>
            </a:prstGeom>
            <a:solidFill>
              <a:srgbClr val="0E0D0D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83" name="Rectangle 103"/>
            <p:cNvSpPr>
              <a:spLocks noChangeArrowheads="1"/>
            </p:cNvSpPr>
            <p:nvPr/>
          </p:nvSpPr>
          <p:spPr bwMode="auto">
            <a:xfrm>
              <a:off x="-499" y="1438"/>
              <a:ext cx="13" cy="7"/>
            </a:xfrm>
            <a:prstGeom prst="rect">
              <a:avLst/>
            </a:prstGeom>
            <a:noFill/>
            <a:ln w="1588">
              <a:solidFill>
                <a:srgbClr val="0E0D0C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84" name="Freeform 104"/>
            <p:cNvSpPr>
              <a:spLocks/>
            </p:cNvSpPr>
            <p:nvPr/>
          </p:nvSpPr>
          <p:spPr bwMode="auto">
            <a:xfrm>
              <a:off x="-358" y="1336"/>
              <a:ext cx="19" cy="12"/>
            </a:xfrm>
            <a:custGeom>
              <a:avLst/>
              <a:gdLst>
                <a:gd name="T0" fmla="*/ 0 w 616"/>
                <a:gd name="T1" fmla="*/ 0 h 328"/>
                <a:gd name="T2" fmla="*/ 0 w 616"/>
                <a:gd name="T3" fmla="*/ 0 h 328"/>
                <a:gd name="T4" fmla="*/ 0 w 616"/>
                <a:gd name="T5" fmla="*/ 0 h 328"/>
                <a:gd name="T6" fmla="*/ 0 w 616"/>
                <a:gd name="T7" fmla="*/ 0 h 328"/>
                <a:gd name="T8" fmla="*/ 0 w 616"/>
                <a:gd name="T9" fmla="*/ 0 h 3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16"/>
                <a:gd name="T16" fmla="*/ 0 h 328"/>
                <a:gd name="T17" fmla="*/ 616 w 616"/>
                <a:gd name="T18" fmla="*/ 328 h 32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16" h="328">
                  <a:moveTo>
                    <a:pt x="0" y="0"/>
                  </a:moveTo>
                  <a:lnTo>
                    <a:pt x="0" y="246"/>
                  </a:lnTo>
                  <a:lnTo>
                    <a:pt x="616" y="328"/>
                  </a:lnTo>
                  <a:lnTo>
                    <a:pt x="616" y="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8426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85" name="Freeform 105"/>
            <p:cNvSpPr>
              <a:spLocks/>
            </p:cNvSpPr>
            <p:nvPr/>
          </p:nvSpPr>
          <p:spPr bwMode="auto">
            <a:xfrm>
              <a:off x="-358" y="1336"/>
              <a:ext cx="19" cy="12"/>
            </a:xfrm>
            <a:custGeom>
              <a:avLst/>
              <a:gdLst>
                <a:gd name="T0" fmla="*/ 0 w 616"/>
                <a:gd name="T1" fmla="*/ 0 h 328"/>
                <a:gd name="T2" fmla="*/ 0 w 616"/>
                <a:gd name="T3" fmla="*/ 0 h 328"/>
                <a:gd name="T4" fmla="*/ 0 w 616"/>
                <a:gd name="T5" fmla="*/ 0 h 328"/>
                <a:gd name="T6" fmla="*/ 0 w 616"/>
                <a:gd name="T7" fmla="*/ 0 h 328"/>
                <a:gd name="T8" fmla="*/ 0 w 616"/>
                <a:gd name="T9" fmla="*/ 0 h 3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16"/>
                <a:gd name="T16" fmla="*/ 0 h 328"/>
                <a:gd name="T17" fmla="*/ 616 w 616"/>
                <a:gd name="T18" fmla="*/ 328 h 32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16" h="328">
                  <a:moveTo>
                    <a:pt x="0" y="0"/>
                  </a:moveTo>
                  <a:lnTo>
                    <a:pt x="0" y="246"/>
                  </a:lnTo>
                  <a:lnTo>
                    <a:pt x="616" y="328"/>
                  </a:lnTo>
                  <a:lnTo>
                    <a:pt x="616" y="98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D08714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86" name="Freeform 106"/>
            <p:cNvSpPr>
              <a:spLocks/>
            </p:cNvSpPr>
            <p:nvPr/>
          </p:nvSpPr>
          <p:spPr bwMode="auto">
            <a:xfrm>
              <a:off x="-252" y="1357"/>
              <a:ext cx="22" cy="12"/>
            </a:xfrm>
            <a:custGeom>
              <a:avLst/>
              <a:gdLst>
                <a:gd name="T0" fmla="*/ 0 w 715"/>
                <a:gd name="T1" fmla="*/ 0 h 329"/>
                <a:gd name="T2" fmla="*/ 0 w 715"/>
                <a:gd name="T3" fmla="*/ 0 h 329"/>
                <a:gd name="T4" fmla="*/ 0 w 715"/>
                <a:gd name="T5" fmla="*/ 0 h 329"/>
                <a:gd name="T6" fmla="*/ 0 w 715"/>
                <a:gd name="T7" fmla="*/ 0 h 329"/>
                <a:gd name="T8" fmla="*/ 0 w 715"/>
                <a:gd name="T9" fmla="*/ 0 h 3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15"/>
                <a:gd name="T16" fmla="*/ 0 h 329"/>
                <a:gd name="T17" fmla="*/ 715 w 715"/>
                <a:gd name="T18" fmla="*/ 329 h 32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15" h="329">
                  <a:moveTo>
                    <a:pt x="0" y="230"/>
                  </a:moveTo>
                  <a:lnTo>
                    <a:pt x="715" y="329"/>
                  </a:lnTo>
                  <a:lnTo>
                    <a:pt x="715" y="115"/>
                  </a:lnTo>
                  <a:lnTo>
                    <a:pt x="0" y="0"/>
                  </a:lnTo>
                  <a:lnTo>
                    <a:pt x="0" y="230"/>
                  </a:lnTo>
                  <a:close/>
                </a:path>
              </a:pathLst>
            </a:custGeom>
            <a:solidFill>
              <a:srgbClr val="C68426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87" name="Freeform 107"/>
            <p:cNvSpPr>
              <a:spLocks/>
            </p:cNvSpPr>
            <p:nvPr/>
          </p:nvSpPr>
          <p:spPr bwMode="auto">
            <a:xfrm>
              <a:off x="-252" y="1357"/>
              <a:ext cx="22" cy="12"/>
            </a:xfrm>
            <a:custGeom>
              <a:avLst/>
              <a:gdLst>
                <a:gd name="T0" fmla="*/ 0 w 715"/>
                <a:gd name="T1" fmla="*/ 0 h 329"/>
                <a:gd name="T2" fmla="*/ 0 w 715"/>
                <a:gd name="T3" fmla="*/ 0 h 329"/>
                <a:gd name="T4" fmla="*/ 0 w 715"/>
                <a:gd name="T5" fmla="*/ 0 h 329"/>
                <a:gd name="T6" fmla="*/ 0 w 715"/>
                <a:gd name="T7" fmla="*/ 0 h 329"/>
                <a:gd name="T8" fmla="*/ 0 w 715"/>
                <a:gd name="T9" fmla="*/ 0 h 3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15"/>
                <a:gd name="T16" fmla="*/ 0 h 329"/>
                <a:gd name="T17" fmla="*/ 715 w 715"/>
                <a:gd name="T18" fmla="*/ 329 h 32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15" h="329">
                  <a:moveTo>
                    <a:pt x="0" y="230"/>
                  </a:moveTo>
                  <a:lnTo>
                    <a:pt x="715" y="329"/>
                  </a:lnTo>
                  <a:lnTo>
                    <a:pt x="715" y="115"/>
                  </a:lnTo>
                  <a:lnTo>
                    <a:pt x="0" y="0"/>
                  </a:lnTo>
                  <a:lnTo>
                    <a:pt x="0" y="230"/>
                  </a:lnTo>
                </a:path>
              </a:pathLst>
            </a:custGeom>
            <a:noFill/>
            <a:ln w="1588">
              <a:solidFill>
                <a:srgbClr val="D08714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88" name="Freeform 108"/>
            <p:cNvSpPr>
              <a:spLocks/>
            </p:cNvSpPr>
            <p:nvPr/>
          </p:nvSpPr>
          <p:spPr bwMode="auto">
            <a:xfrm>
              <a:off x="-355" y="1352"/>
              <a:ext cx="58" cy="27"/>
            </a:xfrm>
            <a:custGeom>
              <a:avLst/>
              <a:gdLst>
                <a:gd name="T0" fmla="*/ 0 w 1853"/>
                <a:gd name="T1" fmla="*/ 0 h 773"/>
                <a:gd name="T2" fmla="*/ 0 w 1853"/>
                <a:gd name="T3" fmla="*/ 0 h 773"/>
                <a:gd name="T4" fmla="*/ 0 w 1853"/>
                <a:gd name="T5" fmla="*/ 0 h 773"/>
                <a:gd name="T6" fmla="*/ 0 w 1853"/>
                <a:gd name="T7" fmla="*/ 0 h 77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853"/>
                <a:gd name="T13" fmla="*/ 0 h 773"/>
                <a:gd name="T14" fmla="*/ 1853 w 1853"/>
                <a:gd name="T15" fmla="*/ 773 h 77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853" h="773">
                  <a:moveTo>
                    <a:pt x="1088" y="181"/>
                  </a:moveTo>
                  <a:lnTo>
                    <a:pt x="0" y="773"/>
                  </a:lnTo>
                  <a:lnTo>
                    <a:pt x="1853" y="0"/>
                  </a:lnTo>
                  <a:lnTo>
                    <a:pt x="1088" y="181"/>
                  </a:lnTo>
                  <a:close/>
                </a:path>
              </a:pathLst>
            </a:custGeom>
            <a:solidFill>
              <a:srgbClr val="0E0D0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89" name="Freeform 109"/>
            <p:cNvSpPr>
              <a:spLocks/>
            </p:cNvSpPr>
            <p:nvPr/>
          </p:nvSpPr>
          <p:spPr bwMode="auto">
            <a:xfrm>
              <a:off x="-355" y="1352"/>
              <a:ext cx="58" cy="27"/>
            </a:xfrm>
            <a:custGeom>
              <a:avLst/>
              <a:gdLst>
                <a:gd name="T0" fmla="*/ 0 w 1853"/>
                <a:gd name="T1" fmla="*/ 0 h 773"/>
                <a:gd name="T2" fmla="*/ 0 w 1853"/>
                <a:gd name="T3" fmla="*/ 0 h 773"/>
                <a:gd name="T4" fmla="*/ 0 w 1853"/>
                <a:gd name="T5" fmla="*/ 0 h 773"/>
                <a:gd name="T6" fmla="*/ 0 w 1853"/>
                <a:gd name="T7" fmla="*/ 0 h 77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853"/>
                <a:gd name="T13" fmla="*/ 0 h 773"/>
                <a:gd name="T14" fmla="*/ 1853 w 1853"/>
                <a:gd name="T15" fmla="*/ 773 h 77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853" h="773">
                  <a:moveTo>
                    <a:pt x="1088" y="181"/>
                  </a:moveTo>
                  <a:lnTo>
                    <a:pt x="0" y="773"/>
                  </a:lnTo>
                  <a:lnTo>
                    <a:pt x="1853" y="0"/>
                  </a:lnTo>
                  <a:lnTo>
                    <a:pt x="1088" y="181"/>
                  </a:lnTo>
                </a:path>
              </a:pathLst>
            </a:custGeom>
            <a:noFill/>
            <a:ln w="1588">
              <a:solidFill>
                <a:srgbClr val="0E0D0C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90" name="Freeform 110"/>
            <p:cNvSpPr>
              <a:spLocks/>
            </p:cNvSpPr>
            <p:nvPr/>
          </p:nvSpPr>
          <p:spPr bwMode="auto">
            <a:xfrm>
              <a:off x="-518" y="1413"/>
              <a:ext cx="41" cy="9"/>
            </a:xfrm>
            <a:custGeom>
              <a:avLst/>
              <a:gdLst>
                <a:gd name="T0" fmla="*/ 0 w 1333"/>
                <a:gd name="T1" fmla="*/ 0 h 264"/>
                <a:gd name="T2" fmla="*/ 0 w 1333"/>
                <a:gd name="T3" fmla="*/ 0 h 264"/>
                <a:gd name="T4" fmla="*/ 0 w 1333"/>
                <a:gd name="T5" fmla="*/ 0 h 264"/>
                <a:gd name="T6" fmla="*/ 0 w 1333"/>
                <a:gd name="T7" fmla="*/ 0 h 264"/>
                <a:gd name="T8" fmla="*/ 0 w 1333"/>
                <a:gd name="T9" fmla="*/ 0 h 264"/>
                <a:gd name="T10" fmla="*/ 0 w 1333"/>
                <a:gd name="T11" fmla="*/ 0 h 264"/>
                <a:gd name="T12" fmla="*/ 0 w 1333"/>
                <a:gd name="T13" fmla="*/ 0 h 2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333"/>
                <a:gd name="T22" fmla="*/ 0 h 264"/>
                <a:gd name="T23" fmla="*/ 1333 w 1333"/>
                <a:gd name="T24" fmla="*/ 264 h 26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333" h="264">
                  <a:moveTo>
                    <a:pt x="0" y="0"/>
                  </a:moveTo>
                  <a:lnTo>
                    <a:pt x="829" y="50"/>
                  </a:lnTo>
                  <a:lnTo>
                    <a:pt x="1333" y="181"/>
                  </a:lnTo>
                  <a:lnTo>
                    <a:pt x="1333" y="264"/>
                  </a:lnTo>
                  <a:lnTo>
                    <a:pt x="503" y="264"/>
                  </a:lnTo>
                  <a:lnTo>
                    <a:pt x="503" y="1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6F3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91" name="Freeform 111"/>
            <p:cNvSpPr>
              <a:spLocks/>
            </p:cNvSpPr>
            <p:nvPr/>
          </p:nvSpPr>
          <p:spPr bwMode="auto">
            <a:xfrm>
              <a:off x="-518" y="1413"/>
              <a:ext cx="41" cy="9"/>
            </a:xfrm>
            <a:custGeom>
              <a:avLst/>
              <a:gdLst>
                <a:gd name="T0" fmla="*/ 0 w 1333"/>
                <a:gd name="T1" fmla="*/ 0 h 264"/>
                <a:gd name="T2" fmla="*/ 0 w 1333"/>
                <a:gd name="T3" fmla="*/ 0 h 264"/>
                <a:gd name="T4" fmla="*/ 0 w 1333"/>
                <a:gd name="T5" fmla="*/ 0 h 264"/>
                <a:gd name="T6" fmla="*/ 0 w 1333"/>
                <a:gd name="T7" fmla="*/ 0 h 264"/>
                <a:gd name="T8" fmla="*/ 0 w 1333"/>
                <a:gd name="T9" fmla="*/ 0 h 264"/>
                <a:gd name="T10" fmla="*/ 0 w 1333"/>
                <a:gd name="T11" fmla="*/ 0 h 264"/>
                <a:gd name="T12" fmla="*/ 0 w 1333"/>
                <a:gd name="T13" fmla="*/ 0 h 2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333"/>
                <a:gd name="T22" fmla="*/ 0 h 264"/>
                <a:gd name="T23" fmla="*/ 1333 w 1333"/>
                <a:gd name="T24" fmla="*/ 264 h 26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333" h="264">
                  <a:moveTo>
                    <a:pt x="0" y="0"/>
                  </a:moveTo>
                  <a:lnTo>
                    <a:pt x="829" y="50"/>
                  </a:lnTo>
                  <a:lnTo>
                    <a:pt x="1333" y="181"/>
                  </a:lnTo>
                  <a:lnTo>
                    <a:pt x="1333" y="264"/>
                  </a:lnTo>
                  <a:lnTo>
                    <a:pt x="503" y="264"/>
                  </a:lnTo>
                  <a:lnTo>
                    <a:pt x="503" y="148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977137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92" name="Freeform 112"/>
            <p:cNvSpPr>
              <a:spLocks/>
            </p:cNvSpPr>
            <p:nvPr/>
          </p:nvSpPr>
          <p:spPr bwMode="auto">
            <a:xfrm>
              <a:off x="-271" y="1336"/>
              <a:ext cx="12" cy="10"/>
            </a:xfrm>
            <a:custGeom>
              <a:avLst/>
              <a:gdLst>
                <a:gd name="T0" fmla="*/ 0 w 406"/>
                <a:gd name="T1" fmla="*/ 0 h 279"/>
                <a:gd name="T2" fmla="*/ 0 w 406"/>
                <a:gd name="T3" fmla="*/ 0 h 279"/>
                <a:gd name="T4" fmla="*/ 0 w 406"/>
                <a:gd name="T5" fmla="*/ 0 h 279"/>
                <a:gd name="T6" fmla="*/ 0 w 406"/>
                <a:gd name="T7" fmla="*/ 0 h 279"/>
                <a:gd name="T8" fmla="*/ 0 w 406"/>
                <a:gd name="T9" fmla="*/ 0 h 2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06"/>
                <a:gd name="T16" fmla="*/ 0 h 279"/>
                <a:gd name="T17" fmla="*/ 406 w 406"/>
                <a:gd name="T18" fmla="*/ 279 h 27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06" h="279">
                  <a:moveTo>
                    <a:pt x="0" y="0"/>
                  </a:moveTo>
                  <a:lnTo>
                    <a:pt x="0" y="213"/>
                  </a:lnTo>
                  <a:lnTo>
                    <a:pt x="406" y="279"/>
                  </a:lnTo>
                  <a:lnTo>
                    <a:pt x="406" y="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E0D0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93" name="Freeform 113"/>
            <p:cNvSpPr>
              <a:spLocks/>
            </p:cNvSpPr>
            <p:nvPr/>
          </p:nvSpPr>
          <p:spPr bwMode="auto">
            <a:xfrm>
              <a:off x="-271" y="1336"/>
              <a:ext cx="12" cy="10"/>
            </a:xfrm>
            <a:custGeom>
              <a:avLst/>
              <a:gdLst>
                <a:gd name="T0" fmla="*/ 0 w 406"/>
                <a:gd name="T1" fmla="*/ 0 h 279"/>
                <a:gd name="T2" fmla="*/ 0 w 406"/>
                <a:gd name="T3" fmla="*/ 0 h 279"/>
                <a:gd name="T4" fmla="*/ 0 w 406"/>
                <a:gd name="T5" fmla="*/ 0 h 279"/>
                <a:gd name="T6" fmla="*/ 0 w 406"/>
                <a:gd name="T7" fmla="*/ 0 h 279"/>
                <a:gd name="T8" fmla="*/ 0 w 406"/>
                <a:gd name="T9" fmla="*/ 0 h 2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06"/>
                <a:gd name="T16" fmla="*/ 0 h 279"/>
                <a:gd name="T17" fmla="*/ 406 w 406"/>
                <a:gd name="T18" fmla="*/ 279 h 27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06" h="279">
                  <a:moveTo>
                    <a:pt x="0" y="0"/>
                  </a:moveTo>
                  <a:lnTo>
                    <a:pt x="0" y="213"/>
                  </a:lnTo>
                  <a:lnTo>
                    <a:pt x="406" y="279"/>
                  </a:lnTo>
                  <a:lnTo>
                    <a:pt x="406" y="98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0E0D0C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94" name="Freeform 114"/>
            <p:cNvSpPr>
              <a:spLocks/>
            </p:cNvSpPr>
            <p:nvPr/>
          </p:nvSpPr>
          <p:spPr bwMode="auto">
            <a:xfrm>
              <a:off x="-270" y="1366"/>
              <a:ext cx="11" cy="9"/>
            </a:xfrm>
            <a:custGeom>
              <a:avLst/>
              <a:gdLst>
                <a:gd name="T0" fmla="*/ 0 w 357"/>
                <a:gd name="T1" fmla="*/ 0 h 247"/>
                <a:gd name="T2" fmla="*/ 0 w 357"/>
                <a:gd name="T3" fmla="*/ 0 h 247"/>
                <a:gd name="T4" fmla="*/ 0 w 357"/>
                <a:gd name="T5" fmla="*/ 0 h 247"/>
                <a:gd name="T6" fmla="*/ 0 w 357"/>
                <a:gd name="T7" fmla="*/ 0 h 247"/>
                <a:gd name="T8" fmla="*/ 0 w 357"/>
                <a:gd name="T9" fmla="*/ 0 h 2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7"/>
                <a:gd name="T16" fmla="*/ 0 h 247"/>
                <a:gd name="T17" fmla="*/ 357 w 357"/>
                <a:gd name="T18" fmla="*/ 247 h 2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7" h="247">
                  <a:moveTo>
                    <a:pt x="0" y="0"/>
                  </a:moveTo>
                  <a:lnTo>
                    <a:pt x="0" y="215"/>
                  </a:lnTo>
                  <a:lnTo>
                    <a:pt x="357" y="247"/>
                  </a:lnTo>
                  <a:lnTo>
                    <a:pt x="357" y="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E0D0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95" name="Freeform 115"/>
            <p:cNvSpPr>
              <a:spLocks/>
            </p:cNvSpPr>
            <p:nvPr/>
          </p:nvSpPr>
          <p:spPr bwMode="auto">
            <a:xfrm>
              <a:off x="-270" y="1366"/>
              <a:ext cx="11" cy="9"/>
            </a:xfrm>
            <a:custGeom>
              <a:avLst/>
              <a:gdLst>
                <a:gd name="T0" fmla="*/ 0 w 357"/>
                <a:gd name="T1" fmla="*/ 0 h 247"/>
                <a:gd name="T2" fmla="*/ 0 w 357"/>
                <a:gd name="T3" fmla="*/ 0 h 247"/>
                <a:gd name="T4" fmla="*/ 0 w 357"/>
                <a:gd name="T5" fmla="*/ 0 h 247"/>
                <a:gd name="T6" fmla="*/ 0 w 357"/>
                <a:gd name="T7" fmla="*/ 0 h 247"/>
                <a:gd name="T8" fmla="*/ 0 w 357"/>
                <a:gd name="T9" fmla="*/ 0 h 2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7"/>
                <a:gd name="T16" fmla="*/ 0 h 247"/>
                <a:gd name="T17" fmla="*/ 357 w 357"/>
                <a:gd name="T18" fmla="*/ 247 h 2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7" h="247">
                  <a:moveTo>
                    <a:pt x="0" y="0"/>
                  </a:moveTo>
                  <a:lnTo>
                    <a:pt x="0" y="215"/>
                  </a:lnTo>
                  <a:lnTo>
                    <a:pt x="357" y="247"/>
                  </a:lnTo>
                  <a:lnTo>
                    <a:pt x="357" y="66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0E0D0C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96" name="Freeform 116"/>
            <p:cNvSpPr>
              <a:spLocks/>
            </p:cNvSpPr>
            <p:nvPr/>
          </p:nvSpPr>
          <p:spPr bwMode="auto">
            <a:xfrm>
              <a:off x="-270" y="1389"/>
              <a:ext cx="11" cy="9"/>
            </a:xfrm>
            <a:custGeom>
              <a:avLst/>
              <a:gdLst>
                <a:gd name="T0" fmla="*/ 0 w 357"/>
                <a:gd name="T1" fmla="*/ 0 h 247"/>
                <a:gd name="T2" fmla="*/ 0 w 357"/>
                <a:gd name="T3" fmla="*/ 0 h 247"/>
                <a:gd name="T4" fmla="*/ 0 w 357"/>
                <a:gd name="T5" fmla="*/ 0 h 247"/>
                <a:gd name="T6" fmla="*/ 0 w 357"/>
                <a:gd name="T7" fmla="*/ 0 h 247"/>
                <a:gd name="T8" fmla="*/ 0 w 357"/>
                <a:gd name="T9" fmla="*/ 0 h 2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7"/>
                <a:gd name="T16" fmla="*/ 0 h 247"/>
                <a:gd name="T17" fmla="*/ 357 w 357"/>
                <a:gd name="T18" fmla="*/ 247 h 2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7" h="247">
                  <a:moveTo>
                    <a:pt x="0" y="0"/>
                  </a:moveTo>
                  <a:lnTo>
                    <a:pt x="0" y="231"/>
                  </a:lnTo>
                  <a:lnTo>
                    <a:pt x="357" y="247"/>
                  </a:lnTo>
                  <a:lnTo>
                    <a:pt x="357" y="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E0D0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97" name="Freeform 117"/>
            <p:cNvSpPr>
              <a:spLocks/>
            </p:cNvSpPr>
            <p:nvPr/>
          </p:nvSpPr>
          <p:spPr bwMode="auto">
            <a:xfrm>
              <a:off x="-270" y="1389"/>
              <a:ext cx="11" cy="9"/>
            </a:xfrm>
            <a:custGeom>
              <a:avLst/>
              <a:gdLst>
                <a:gd name="T0" fmla="*/ 0 w 357"/>
                <a:gd name="T1" fmla="*/ 0 h 247"/>
                <a:gd name="T2" fmla="*/ 0 w 357"/>
                <a:gd name="T3" fmla="*/ 0 h 247"/>
                <a:gd name="T4" fmla="*/ 0 w 357"/>
                <a:gd name="T5" fmla="*/ 0 h 247"/>
                <a:gd name="T6" fmla="*/ 0 w 357"/>
                <a:gd name="T7" fmla="*/ 0 h 247"/>
                <a:gd name="T8" fmla="*/ 0 w 357"/>
                <a:gd name="T9" fmla="*/ 0 h 2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7"/>
                <a:gd name="T16" fmla="*/ 0 h 247"/>
                <a:gd name="T17" fmla="*/ 357 w 357"/>
                <a:gd name="T18" fmla="*/ 247 h 2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7" h="247">
                  <a:moveTo>
                    <a:pt x="0" y="0"/>
                  </a:moveTo>
                  <a:lnTo>
                    <a:pt x="0" y="231"/>
                  </a:lnTo>
                  <a:lnTo>
                    <a:pt x="357" y="247"/>
                  </a:lnTo>
                  <a:lnTo>
                    <a:pt x="357" y="49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0E0D0C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98" name="Freeform 118"/>
            <p:cNvSpPr>
              <a:spLocks/>
            </p:cNvSpPr>
            <p:nvPr/>
          </p:nvSpPr>
          <p:spPr bwMode="auto">
            <a:xfrm>
              <a:off x="-270" y="1404"/>
              <a:ext cx="11" cy="8"/>
            </a:xfrm>
            <a:custGeom>
              <a:avLst/>
              <a:gdLst>
                <a:gd name="T0" fmla="*/ 0 w 357"/>
                <a:gd name="T1" fmla="*/ 0 h 213"/>
                <a:gd name="T2" fmla="*/ 0 w 357"/>
                <a:gd name="T3" fmla="*/ 0 h 213"/>
                <a:gd name="T4" fmla="*/ 0 w 357"/>
                <a:gd name="T5" fmla="*/ 0 h 213"/>
                <a:gd name="T6" fmla="*/ 0 w 357"/>
                <a:gd name="T7" fmla="*/ 0 h 213"/>
                <a:gd name="T8" fmla="*/ 0 w 357"/>
                <a:gd name="T9" fmla="*/ 0 h 2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7"/>
                <a:gd name="T16" fmla="*/ 0 h 213"/>
                <a:gd name="T17" fmla="*/ 357 w 357"/>
                <a:gd name="T18" fmla="*/ 213 h 21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7" h="213">
                  <a:moveTo>
                    <a:pt x="0" y="0"/>
                  </a:moveTo>
                  <a:lnTo>
                    <a:pt x="0" y="213"/>
                  </a:lnTo>
                  <a:lnTo>
                    <a:pt x="357" y="213"/>
                  </a:lnTo>
                  <a:lnTo>
                    <a:pt x="357" y="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E0D0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99" name="Freeform 119"/>
            <p:cNvSpPr>
              <a:spLocks/>
            </p:cNvSpPr>
            <p:nvPr/>
          </p:nvSpPr>
          <p:spPr bwMode="auto">
            <a:xfrm>
              <a:off x="-270" y="1404"/>
              <a:ext cx="11" cy="8"/>
            </a:xfrm>
            <a:custGeom>
              <a:avLst/>
              <a:gdLst>
                <a:gd name="T0" fmla="*/ 0 w 357"/>
                <a:gd name="T1" fmla="*/ 0 h 213"/>
                <a:gd name="T2" fmla="*/ 0 w 357"/>
                <a:gd name="T3" fmla="*/ 0 h 213"/>
                <a:gd name="T4" fmla="*/ 0 w 357"/>
                <a:gd name="T5" fmla="*/ 0 h 213"/>
                <a:gd name="T6" fmla="*/ 0 w 357"/>
                <a:gd name="T7" fmla="*/ 0 h 213"/>
                <a:gd name="T8" fmla="*/ 0 w 357"/>
                <a:gd name="T9" fmla="*/ 0 h 2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7"/>
                <a:gd name="T16" fmla="*/ 0 h 213"/>
                <a:gd name="T17" fmla="*/ 357 w 357"/>
                <a:gd name="T18" fmla="*/ 213 h 21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7" h="213">
                  <a:moveTo>
                    <a:pt x="0" y="0"/>
                  </a:moveTo>
                  <a:lnTo>
                    <a:pt x="0" y="213"/>
                  </a:lnTo>
                  <a:lnTo>
                    <a:pt x="357" y="213"/>
                  </a:lnTo>
                  <a:lnTo>
                    <a:pt x="357" y="16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0E0D0C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4" name="Group 308"/>
          <p:cNvGrpSpPr>
            <a:grpSpLocks/>
          </p:cNvGrpSpPr>
          <p:nvPr/>
        </p:nvGrpSpPr>
        <p:grpSpPr bwMode="auto">
          <a:xfrm>
            <a:off x="6270625" y="3139826"/>
            <a:ext cx="825500" cy="809625"/>
            <a:chOff x="-585" y="-828"/>
            <a:chExt cx="520" cy="510"/>
          </a:xfrm>
        </p:grpSpPr>
        <p:sp>
          <p:nvSpPr>
            <p:cNvPr id="14057" name="Freeform 121"/>
            <p:cNvSpPr>
              <a:spLocks/>
            </p:cNvSpPr>
            <p:nvPr/>
          </p:nvSpPr>
          <p:spPr bwMode="auto">
            <a:xfrm>
              <a:off x="-581" y="-793"/>
              <a:ext cx="511" cy="470"/>
            </a:xfrm>
            <a:custGeom>
              <a:avLst/>
              <a:gdLst>
                <a:gd name="T0" fmla="*/ 0 w 14303"/>
                <a:gd name="T1" fmla="*/ 0 h 11735"/>
                <a:gd name="T2" fmla="*/ 0 w 14303"/>
                <a:gd name="T3" fmla="*/ 0 h 11735"/>
                <a:gd name="T4" fmla="*/ 0 w 14303"/>
                <a:gd name="T5" fmla="*/ 0 h 11735"/>
                <a:gd name="T6" fmla="*/ 0 w 14303"/>
                <a:gd name="T7" fmla="*/ 0 h 11735"/>
                <a:gd name="T8" fmla="*/ 0 w 14303"/>
                <a:gd name="T9" fmla="*/ 0 h 11735"/>
                <a:gd name="T10" fmla="*/ 0 w 14303"/>
                <a:gd name="T11" fmla="*/ 0 h 11735"/>
                <a:gd name="T12" fmla="*/ 0 w 14303"/>
                <a:gd name="T13" fmla="*/ 0 h 11735"/>
                <a:gd name="T14" fmla="*/ 0 w 14303"/>
                <a:gd name="T15" fmla="*/ 0 h 11735"/>
                <a:gd name="T16" fmla="*/ 0 w 14303"/>
                <a:gd name="T17" fmla="*/ 0 h 11735"/>
                <a:gd name="T18" fmla="*/ 0 w 14303"/>
                <a:gd name="T19" fmla="*/ 0 h 11735"/>
                <a:gd name="T20" fmla="*/ 0 w 14303"/>
                <a:gd name="T21" fmla="*/ 0 h 11735"/>
                <a:gd name="T22" fmla="*/ 0 w 14303"/>
                <a:gd name="T23" fmla="*/ 0 h 11735"/>
                <a:gd name="T24" fmla="*/ 0 w 14303"/>
                <a:gd name="T25" fmla="*/ 0 h 11735"/>
                <a:gd name="T26" fmla="*/ 0 w 14303"/>
                <a:gd name="T27" fmla="*/ 0 h 11735"/>
                <a:gd name="T28" fmla="*/ 0 w 14303"/>
                <a:gd name="T29" fmla="*/ 0 h 11735"/>
                <a:gd name="T30" fmla="*/ 0 w 14303"/>
                <a:gd name="T31" fmla="*/ 0 h 11735"/>
                <a:gd name="T32" fmla="*/ 0 w 14303"/>
                <a:gd name="T33" fmla="*/ 0 h 11735"/>
                <a:gd name="T34" fmla="*/ 0 w 14303"/>
                <a:gd name="T35" fmla="*/ 0 h 11735"/>
                <a:gd name="T36" fmla="*/ 0 w 14303"/>
                <a:gd name="T37" fmla="*/ 0 h 11735"/>
                <a:gd name="T38" fmla="*/ 0 w 14303"/>
                <a:gd name="T39" fmla="*/ 0 h 11735"/>
                <a:gd name="T40" fmla="*/ 0 w 14303"/>
                <a:gd name="T41" fmla="*/ 0 h 11735"/>
                <a:gd name="T42" fmla="*/ 0 w 14303"/>
                <a:gd name="T43" fmla="*/ 0 h 11735"/>
                <a:gd name="T44" fmla="*/ 0 w 14303"/>
                <a:gd name="T45" fmla="*/ 0 h 11735"/>
                <a:gd name="T46" fmla="*/ 0 w 14303"/>
                <a:gd name="T47" fmla="*/ 0 h 11735"/>
                <a:gd name="T48" fmla="*/ 0 w 14303"/>
                <a:gd name="T49" fmla="*/ 0 h 11735"/>
                <a:gd name="T50" fmla="*/ 0 w 14303"/>
                <a:gd name="T51" fmla="*/ 0 h 11735"/>
                <a:gd name="T52" fmla="*/ 0 w 14303"/>
                <a:gd name="T53" fmla="*/ 0 h 11735"/>
                <a:gd name="T54" fmla="*/ 0 w 14303"/>
                <a:gd name="T55" fmla="*/ 0 h 11735"/>
                <a:gd name="T56" fmla="*/ 0 w 14303"/>
                <a:gd name="T57" fmla="*/ 0 h 11735"/>
                <a:gd name="T58" fmla="*/ 0 w 14303"/>
                <a:gd name="T59" fmla="*/ 0 h 11735"/>
                <a:gd name="T60" fmla="*/ 0 w 14303"/>
                <a:gd name="T61" fmla="*/ 0 h 11735"/>
                <a:gd name="T62" fmla="*/ 0 w 14303"/>
                <a:gd name="T63" fmla="*/ 0 h 11735"/>
                <a:gd name="T64" fmla="*/ 0 w 14303"/>
                <a:gd name="T65" fmla="*/ 0 h 11735"/>
                <a:gd name="T66" fmla="*/ 0 w 14303"/>
                <a:gd name="T67" fmla="*/ 0 h 11735"/>
                <a:gd name="T68" fmla="*/ 0 w 14303"/>
                <a:gd name="T69" fmla="*/ 0 h 11735"/>
                <a:gd name="T70" fmla="*/ 0 w 14303"/>
                <a:gd name="T71" fmla="*/ 0 h 11735"/>
                <a:gd name="T72" fmla="*/ 0 w 14303"/>
                <a:gd name="T73" fmla="*/ 0 h 11735"/>
                <a:gd name="T74" fmla="*/ 0 w 14303"/>
                <a:gd name="T75" fmla="*/ 0 h 11735"/>
                <a:gd name="T76" fmla="*/ 0 w 14303"/>
                <a:gd name="T77" fmla="*/ 0 h 11735"/>
                <a:gd name="T78" fmla="*/ 0 w 14303"/>
                <a:gd name="T79" fmla="*/ 0 h 11735"/>
                <a:gd name="T80" fmla="*/ 0 w 14303"/>
                <a:gd name="T81" fmla="*/ 0 h 11735"/>
                <a:gd name="T82" fmla="*/ 0 w 14303"/>
                <a:gd name="T83" fmla="*/ 0 h 11735"/>
                <a:gd name="T84" fmla="*/ 0 w 14303"/>
                <a:gd name="T85" fmla="*/ 0 h 11735"/>
                <a:gd name="T86" fmla="*/ 0 w 14303"/>
                <a:gd name="T87" fmla="*/ 0 h 11735"/>
                <a:gd name="T88" fmla="*/ 0 w 14303"/>
                <a:gd name="T89" fmla="*/ 0 h 11735"/>
                <a:gd name="T90" fmla="*/ 0 w 14303"/>
                <a:gd name="T91" fmla="*/ 0 h 11735"/>
                <a:gd name="T92" fmla="*/ 0 w 14303"/>
                <a:gd name="T93" fmla="*/ 0 h 11735"/>
                <a:gd name="T94" fmla="*/ 0 w 14303"/>
                <a:gd name="T95" fmla="*/ 0 h 11735"/>
                <a:gd name="T96" fmla="*/ 0 w 14303"/>
                <a:gd name="T97" fmla="*/ 0 h 11735"/>
                <a:gd name="T98" fmla="*/ 0 w 14303"/>
                <a:gd name="T99" fmla="*/ 0 h 11735"/>
                <a:gd name="T100" fmla="*/ 0 w 14303"/>
                <a:gd name="T101" fmla="*/ 0 h 11735"/>
                <a:gd name="T102" fmla="*/ 0 w 14303"/>
                <a:gd name="T103" fmla="*/ 0 h 11735"/>
                <a:gd name="T104" fmla="*/ 0 w 14303"/>
                <a:gd name="T105" fmla="*/ 0 h 11735"/>
                <a:gd name="T106" fmla="*/ 0 w 14303"/>
                <a:gd name="T107" fmla="*/ 0 h 11735"/>
                <a:gd name="T108" fmla="*/ 0 w 14303"/>
                <a:gd name="T109" fmla="*/ 0 h 11735"/>
                <a:gd name="T110" fmla="*/ 0 w 14303"/>
                <a:gd name="T111" fmla="*/ 0 h 11735"/>
                <a:gd name="T112" fmla="*/ 0 w 14303"/>
                <a:gd name="T113" fmla="*/ 0 h 11735"/>
                <a:gd name="T114" fmla="*/ 0 w 14303"/>
                <a:gd name="T115" fmla="*/ 0 h 1173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4303"/>
                <a:gd name="T175" fmla="*/ 0 h 11735"/>
                <a:gd name="T176" fmla="*/ 14303 w 14303"/>
                <a:gd name="T177" fmla="*/ 11735 h 1173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4303" h="11735">
                  <a:moveTo>
                    <a:pt x="4310" y="6883"/>
                  </a:moveTo>
                  <a:lnTo>
                    <a:pt x="4165" y="3236"/>
                  </a:lnTo>
                  <a:lnTo>
                    <a:pt x="5599" y="2359"/>
                  </a:lnTo>
                  <a:lnTo>
                    <a:pt x="7341" y="694"/>
                  </a:lnTo>
                  <a:lnTo>
                    <a:pt x="8792" y="0"/>
                  </a:lnTo>
                  <a:lnTo>
                    <a:pt x="8921" y="3391"/>
                  </a:lnTo>
                  <a:lnTo>
                    <a:pt x="11623" y="993"/>
                  </a:lnTo>
                  <a:lnTo>
                    <a:pt x="13429" y="427"/>
                  </a:lnTo>
                  <a:lnTo>
                    <a:pt x="13526" y="1726"/>
                  </a:lnTo>
                  <a:lnTo>
                    <a:pt x="12879" y="4590"/>
                  </a:lnTo>
                  <a:lnTo>
                    <a:pt x="12626" y="5756"/>
                  </a:lnTo>
                  <a:lnTo>
                    <a:pt x="14206" y="6150"/>
                  </a:lnTo>
                  <a:lnTo>
                    <a:pt x="13526" y="8642"/>
                  </a:lnTo>
                  <a:lnTo>
                    <a:pt x="13558" y="8648"/>
                  </a:lnTo>
                  <a:lnTo>
                    <a:pt x="13650" y="8648"/>
                  </a:lnTo>
                  <a:lnTo>
                    <a:pt x="13774" y="8659"/>
                  </a:lnTo>
                  <a:lnTo>
                    <a:pt x="13915" y="8664"/>
                  </a:lnTo>
                  <a:lnTo>
                    <a:pt x="14055" y="8670"/>
                  </a:lnTo>
                  <a:lnTo>
                    <a:pt x="14184" y="8676"/>
                  </a:lnTo>
                  <a:lnTo>
                    <a:pt x="14271" y="8676"/>
                  </a:lnTo>
                  <a:lnTo>
                    <a:pt x="14303" y="8676"/>
                  </a:lnTo>
                  <a:lnTo>
                    <a:pt x="14292" y="8704"/>
                  </a:lnTo>
                  <a:lnTo>
                    <a:pt x="14265" y="8770"/>
                  </a:lnTo>
                  <a:lnTo>
                    <a:pt x="14216" y="8881"/>
                  </a:lnTo>
                  <a:lnTo>
                    <a:pt x="14158" y="9020"/>
                  </a:lnTo>
                  <a:lnTo>
                    <a:pt x="14087" y="9187"/>
                  </a:lnTo>
                  <a:lnTo>
                    <a:pt x="14006" y="9375"/>
                  </a:lnTo>
                  <a:lnTo>
                    <a:pt x="13920" y="9570"/>
                  </a:lnTo>
                  <a:lnTo>
                    <a:pt x="13834" y="9775"/>
                  </a:lnTo>
                  <a:lnTo>
                    <a:pt x="13747" y="9980"/>
                  </a:lnTo>
                  <a:lnTo>
                    <a:pt x="13661" y="10180"/>
                  </a:lnTo>
                  <a:lnTo>
                    <a:pt x="13581" y="10364"/>
                  </a:lnTo>
                  <a:lnTo>
                    <a:pt x="13510" y="10530"/>
                  </a:lnTo>
                  <a:lnTo>
                    <a:pt x="13451" y="10669"/>
                  </a:lnTo>
                  <a:lnTo>
                    <a:pt x="13402" y="10774"/>
                  </a:lnTo>
                  <a:lnTo>
                    <a:pt x="13376" y="10847"/>
                  </a:lnTo>
                  <a:lnTo>
                    <a:pt x="13365" y="10869"/>
                  </a:lnTo>
                  <a:lnTo>
                    <a:pt x="13353" y="10907"/>
                  </a:lnTo>
                  <a:lnTo>
                    <a:pt x="13337" y="11008"/>
                  </a:lnTo>
                  <a:lnTo>
                    <a:pt x="13305" y="11146"/>
                  </a:lnTo>
                  <a:lnTo>
                    <a:pt x="13273" y="11307"/>
                  </a:lnTo>
                  <a:lnTo>
                    <a:pt x="13235" y="11463"/>
                  </a:lnTo>
                  <a:lnTo>
                    <a:pt x="13203" y="11601"/>
                  </a:lnTo>
                  <a:lnTo>
                    <a:pt x="13187" y="11702"/>
                  </a:lnTo>
                  <a:lnTo>
                    <a:pt x="13176" y="11735"/>
                  </a:lnTo>
                  <a:lnTo>
                    <a:pt x="13155" y="11735"/>
                  </a:lnTo>
                  <a:lnTo>
                    <a:pt x="13084" y="11729"/>
                  </a:lnTo>
                  <a:lnTo>
                    <a:pt x="12971" y="11723"/>
                  </a:lnTo>
                  <a:lnTo>
                    <a:pt x="12820" y="11718"/>
                  </a:lnTo>
                  <a:lnTo>
                    <a:pt x="12631" y="11707"/>
                  </a:lnTo>
                  <a:lnTo>
                    <a:pt x="12410" y="11695"/>
                  </a:lnTo>
                  <a:lnTo>
                    <a:pt x="12162" y="11679"/>
                  </a:lnTo>
                  <a:lnTo>
                    <a:pt x="11881" y="11662"/>
                  </a:lnTo>
                  <a:lnTo>
                    <a:pt x="11579" y="11646"/>
                  </a:lnTo>
                  <a:lnTo>
                    <a:pt x="11256" y="11629"/>
                  </a:lnTo>
                  <a:lnTo>
                    <a:pt x="10911" y="11612"/>
                  </a:lnTo>
                  <a:lnTo>
                    <a:pt x="10555" y="11590"/>
                  </a:lnTo>
                  <a:lnTo>
                    <a:pt x="10183" y="11568"/>
                  </a:lnTo>
                  <a:lnTo>
                    <a:pt x="9805" y="11551"/>
                  </a:lnTo>
                  <a:lnTo>
                    <a:pt x="9423" y="11529"/>
                  </a:lnTo>
                  <a:lnTo>
                    <a:pt x="9034" y="11506"/>
                  </a:lnTo>
                  <a:lnTo>
                    <a:pt x="8645" y="11485"/>
                  </a:lnTo>
                  <a:lnTo>
                    <a:pt x="8263" y="11463"/>
                  </a:lnTo>
                  <a:lnTo>
                    <a:pt x="7886" y="11440"/>
                  </a:lnTo>
                  <a:lnTo>
                    <a:pt x="7513" y="11418"/>
                  </a:lnTo>
                  <a:lnTo>
                    <a:pt x="7157" y="11401"/>
                  </a:lnTo>
                  <a:lnTo>
                    <a:pt x="6812" y="11380"/>
                  </a:lnTo>
                  <a:lnTo>
                    <a:pt x="6489" y="11363"/>
                  </a:lnTo>
                  <a:lnTo>
                    <a:pt x="6186" y="11346"/>
                  </a:lnTo>
                  <a:lnTo>
                    <a:pt x="5906" y="11329"/>
                  </a:lnTo>
                  <a:lnTo>
                    <a:pt x="5658" y="11312"/>
                  </a:lnTo>
                  <a:lnTo>
                    <a:pt x="5437" y="11302"/>
                  </a:lnTo>
                  <a:lnTo>
                    <a:pt x="5248" y="11290"/>
                  </a:lnTo>
                  <a:lnTo>
                    <a:pt x="5097" y="11279"/>
                  </a:lnTo>
                  <a:lnTo>
                    <a:pt x="4984" y="11274"/>
                  </a:lnTo>
                  <a:lnTo>
                    <a:pt x="4913" y="11268"/>
                  </a:lnTo>
                  <a:lnTo>
                    <a:pt x="4892" y="11268"/>
                  </a:lnTo>
                  <a:lnTo>
                    <a:pt x="4881" y="11262"/>
                  </a:lnTo>
                  <a:lnTo>
                    <a:pt x="4849" y="11252"/>
                  </a:lnTo>
                  <a:lnTo>
                    <a:pt x="4795" y="11235"/>
                  </a:lnTo>
                  <a:lnTo>
                    <a:pt x="4725" y="11207"/>
                  </a:lnTo>
                  <a:lnTo>
                    <a:pt x="4639" y="11174"/>
                  </a:lnTo>
                  <a:lnTo>
                    <a:pt x="4531" y="11141"/>
                  </a:lnTo>
                  <a:lnTo>
                    <a:pt x="4412" y="11096"/>
                  </a:lnTo>
                  <a:lnTo>
                    <a:pt x="4283" y="11046"/>
                  </a:lnTo>
                  <a:lnTo>
                    <a:pt x="4142" y="10996"/>
                  </a:lnTo>
                  <a:lnTo>
                    <a:pt x="3992" y="10940"/>
                  </a:lnTo>
                  <a:lnTo>
                    <a:pt x="3829" y="10880"/>
                  </a:lnTo>
                  <a:lnTo>
                    <a:pt x="3663" y="10819"/>
                  </a:lnTo>
                  <a:lnTo>
                    <a:pt x="3484" y="10757"/>
                  </a:lnTo>
                  <a:lnTo>
                    <a:pt x="3307" y="10691"/>
                  </a:lnTo>
                  <a:lnTo>
                    <a:pt x="3129" y="10624"/>
                  </a:lnTo>
                  <a:lnTo>
                    <a:pt x="2945" y="10558"/>
                  </a:lnTo>
                  <a:lnTo>
                    <a:pt x="2762" y="10491"/>
                  </a:lnTo>
                  <a:lnTo>
                    <a:pt x="2584" y="10424"/>
                  </a:lnTo>
                  <a:lnTo>
                    <a:pt x="2406" y="10357"/>
                  </a:lnTo>
                  <a:lnTo>
                    <a:pt x="2228" y="10297"/>
                  </a:lnTo>
                  <a:lnTo>
                    <a:pt x="2061" y="10230"/>
                  </a:lnTo>
                  <a:lnTo>
                    <a:pt x="1899" y="10175"/>
                  </a:lnTo>
                  <a:lnTo>
                    <a:pt x="1748" y="10120"/>
                  </a:lnTo>
                  <a:lnTo>
                    <a:pt x="1608" y="10063"/>
                  </a:lnTo>
                  <a:lnTo>
                    <a:pt x="1478" y="10019"/>
                  </a:lnTo>
                  <a:lnTo>
                    <a:pt x="1360" y="9975"/>
                  </a:lnTo>
                  <a:lnTo>
                    <a:pt x="1252" y="9936"/>
                  </a:lnTo>
                  <a:lnTo>
                    <a:pt x="1165" y="9902"/>
                  </a:lnTo>
                  <a:lnTo>
                    <a:pt x="1095" y="9874"/>
                  </a:lnTo>
                  <a:lnTo>
                    <a:pt x="1042" y="9858"/>
                  </a:lnTo>
                  <a:lnTo>
                    <a:pt x="1009" y="9847"/>
                  </a:lnTo>
                  <a:lnTo>
                    <a:pt x="999" y="9841"/>
                  </a:lnTo>
                  <a:lnTo>
                    <a:pt x="993" y="9825"/>
                  </a:lnTo>
                  <a:lnTo>
                    <a:pt x="988" y="9770"/>
                  </a:lnTo>
                  <a:lnTo>
                    <a:pt x="971" y="9686"/>
                  </a:lnTo>
                  <a:lnTo>
                    <a:pt x="955" y="9570"/>
                  </a:lnTo>
                  <a:lnTo>
                    <a:pt x="934" y="9426"/>
                  </a:lnTo>
                  <a:lnTo>
                    <a:pt x="907" y="9258"/>
                  </a:lnTo>
                  <a:lnTo>
                    <a:pt x="874" y="9064"/>
                  </a:lnTo>
                  <a:lnTo>
                    <a:pt x="842" y="8853"/>
                  </a:lnTo>
                  <a:lnTo>
                    <a:pt x="804" y="8626"/>
                  </a:lnTo>
                  <a:lnTo>
                    <a:pt x="766" y="8377"/>
                  </a:lnTo>
                  <a:lnTo>
                    <a:pt x="723" y="8115"/>
                  </a:lnTo>
                  <a:lnTo>
                    <a:pt x="681" y="7844"/>
                  </a:lnTo>
                  <a:lnTo>
                    <a:pt x="637" y="7560"/>
                  </a:lnTo>
                  <a:lnTo>
                    <a:pt x="589" y="7271"/>
                  </a:lnTo>
                  <a:lnTo>
                    <a:pt x="545" y="6977"/>
                  </a:lnTo>
                  <a:lnTo>
                    <a:pt x="497" y="6683"/>
                  </a:lnTo>
                  <a:lnTo>
                    <a:pt x="449" y="6389"/>
                  </a:lnTo>
                  <a:lnTo>
                    <a:pt x="405" y="6094"/>
                  </a:lnTo>
                  <a:lnTo>
                    <a:pt x="357" y="5806"/>
                  </a:lnTo>
                  <a:lnTo>
                    <a:pt x="313" y="5523"/>
                  </a:lnTo>
                  <a:lnTo>
                    <a:pt x="270" y="5251"/>
                  </a:lnTo>
                  <a:lnTo>
                    <a:pt x="228" y="4990"/>
                  </a:lnTo>
                  <a:lnTo>
                    <a:pt x="189" y="4740"/>
                  </a:lnTo>
                  <a:lnTo>
                    <a:pt x="152" y="4512"/>
                  </a:lnTo>
                  <a:lnTo>
                    <a:pt x="120" y="4301"/>
                  </a:lnTo>
                  <a:lnTo>
                    <a:pt x="92" y="4107"/>
                  </a:lnTo>
                  <a:lnTo>
                    <a:pt x="65" y="3941"/>
                  </a:lnTo>
                  <a:lnTo>
                    <a:pt x="44" y="3797"/>
                  </a:lnTo>
                  <a:lnTo>
                    <a:pt x="23" y="3680"/>
                  </a:lnTo>
                  <a:lnTo>
                    <a:pt x="12" y="3597"/>
                  </a:lnTo>
                  <a:lnTo>
                    <a:pt x="0" y="3541"/>
                  </a:lnTo>
                  <a:lnTo>
                    <a:pt x="0" y="3524"/>
                  </a:lnTo>
                  <a:lnTo>
                    <a:pt x="23" y="3513"/>
                  </a:lnTo>
                  <a:lnTo>
                    <a:pt x="76" y="3486"/>
                  </a:lnTo>
                  <a:lnTo>
                    <a:pt x="168" y="3441"/>
                  </a:lnTo>
                  <a:lnTo>
                    <a:pt x="286" y="3386"/>
                  </a:lnTo>
                  <a:lnTo>
                    <a:pt x="426" y="3313"/>
                  </a:lnTo>
                  <a:lnTo>
                    <a:pt x="578" y="3242"/>
                  </a:lnTo>
                  <a:lnTo>
                    <a:pt x="745" y="3158"/>
                  </a:lnTo>
                  <a:lnTo>
                    <a:pt x="918" y="3075"/>
                  </a:lnTo>
                  <a:lnTo>
                    <a:pt x="1090" y="2991"/>
                  </a:lnTo>
                  <a:lnTo>
                    <a:pt x="1257" y="2908"/>
                  </a:lnTo>
                  <a:lnTo>
                    <a:pt x="1413" y="2837"/>
                  </a:lnTo>
                  <a:lnTo>
                    <a:pt x="1554" y="2764"/>
                  </a:lnTo>
                  <a:lnTo>
                    <a:pt x="1667" y="2709"/>
                  </a:lnTo>
                  <a:lnTo>
                    <a:pt x="1759" y="2664"/>
                  </a:lnTo>
                  <a:lnTo>
                    <a:pt x="1818" y="2636"/>
                  </a:lnTo>
                  <a:lnTo>
                    <a:pt x="1839" y="2625"/>
                  </a:lnTo>
                  <a:lnTo>
                    <a:pt x="1855" y="2631"/>
                  </a:lnTo>
                  <a:lnTo>
                    <a:pt x="1894" y="2653"/>
                  </a:lnTo>
                  <a:lnTo>
                    <a:pt x="1953" y="2692"/>
                  </a:lnTo>
                  <a:lnTo>
                    <a:pt x="2034" y="2736"/>
                  </a:lnTo>
                  <a:lnTo>
                    <a:pt x="2131" y="2786"/>
                  </a:lnTo>
                  <a:lnTo>
                    <a:pt x="2234" y="2847"/>
                  </a:lnTo>
                  <a:lnTo>
                    <a:pt x="2347" y="2908"/>
                  </a:lnTo>
                  <a:lnTo>
                    <a:pt x="2465" y="2975"/>
                  </a:lnTo>
                  <a:lnTo>
                    <a:pt x="2584" y="3041"/>
                  </a:lnTo>
                  <a:lnTo>
                    <a:pt x="2697" y="3103"/>
                  </a:lnTo>
                  <a:lnTo>
                    <a:pt x="2800" y="3164"/>
                  </a:lnTo>
                  <a:lnTo>
                    <a:pt x="2897" y="3214"/>
                  </a:lnTo>
                  <a:lnTo>
                    <a:pt x="2978" y="3258"/>
                  </a:lnTo>
                  <a:lnTo>
                    <a:pt x="3037" y="3297"/>
                  </a:lnTo>
                  <a:lnTo>
                    <a:pt x="3075" y="3319"/>
                  </a:lnTo>
                  <a:lnTo>
                    <a:pt x="3091" y="3325"/>
                  </a:lnTo>
                  <a:lnTo>
                    <a:pt x="4310" y="6883"/>
                  </a:lnTo>
                  <a:close/>
                </a:path>
              </a:pathLst>
            </a:custGeom>
            <a:solidFill>
              <a:srgbClr val="FF361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58" name="Freeform 122"/>
            <p:cNvSpPr>
              <a:spLocks/>
            </p:cNvSpPr>
            <p:nvPr/>
          </p:nvSpPr>
          <p:spPr bwMode="auto">
            <a:xfrm>
              <a:off x="-516" y="-721"/>
              <a:ext cx="130" cy="58"/>
            </a:xfrm>
            <a:custGeom>
              <a:avLst/>
              <a:gdLst>
                <a:gd name="T0" fmla="*/ 0 w 3640"/>
                <a:gd name="T1" fmla="*/ 0 h 1460"/>
                <a:gd name="T2" fmla="*/ 0 w 3640"/>
                <a:gd name="T3" fmla="*/ 0 h 1460"/>
                <a:gd name="T4" fmla="*/ 0 w 3640"/>
                <a:gd name="T5" fmla="*/ 0 h 1460"/>
                <a:gd name="T6" fmla="*/ 0 w 3640"/>
                <a:gd name="T7" fmla="*/ 0 h 1460"/>
                <a:gd name="T8" fmla="*/ 0 w 3640"/>
                <a:gd name="T9" fmla="*/ 0 h 14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640"/>
                <a:gd name="T16" fmla="*/ 0 h 1460"/>
                <a:gd name="T17" fmla="*/ 3640 w 3640"/>
                <a:gd name="T18" fmla="*/ 1460 h 14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640" h="1460">
                  <a:moveTo>
                    <a:pt x="0" y="800"/>
                  </a:moveTo>
                  <a:lnTo>
                    <a:pt x="2448" y="1460"/>
                  </a:lnTo>
                  <a:lnTo>
                    <a:pt x="3640" y="767"/>
                  </a:lnTo>
                  <a:lnTo>
                    <a:pt x="1256" y="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FFD90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59" name="Freeform 123"/>
            <p:cNvSpPr>
              <a:spLocks/>
            </p:cNvSpPr>
            <p:nvPr/>
          </p:nvSpPr>
          <p:spPr bwMode="auto">
            <a:xfrm>
              <a:off x="-466" y="-519"/>
              <a:ext cx="96" cy="51"/>
            </a:xfrm>
            <a:custGeom>
              <a:avLst/>
              <a:gdLst>
                <a:gd name="T0" fmla="*/ 0 w 2680"/>
                <a:gd name="T1" fmla="*/ 0 h 1260"/>
                <a:gd name="T2" fmla="*/ 0 w 2680"/>
                <a:gd name="T3" fmla="*/ 0 h 1260"/>
                <a:gd name="T4" fmla="*/ 0 w 2680"/>
                <a:gd name="T5" fmla="*/ 0 h 1260"/>
                <a:gd name="T6" fmla="*/ 0 w 2680"/>
                <a:gd name="T7" fmla="*/ 0 h 1260"/>
                <a:gd name="T8" fmla="*/ 0 w 2680"/>
                <a:gd name="T9" fmla="*/ 0 h 1260"/>
                <a:gd name="T10" fmla="*/ 0 w 2680"/>
                <a:gd name="T11" fmla="*/ 0 h 1260"/>
                <a:gd name="T12" fmla="*/ 0 w 2680"/>
                <a:gd name="T13" fmla="*/ 0 h 1260"/>
                <a:gd name="T14" fmla="*/ 0 w 2680"/>
                <a:gd name="T15" fmla="*/ 0 h 1260"/>
                <a:gd name="T16" fmla="*/ 0 w 2680"/>
                <a:gd name="T17" fmla="*/ 0 h 1260"/>
                <a:gd name="T18" fmla="*/ 0 w 2680"/>
                <a:gd name="T19" fmla="*/ 0 h 1260"/>
                <a:gd name="T20" fmla="*/ 0 w 2680"/>
                <a:gd name="T21" fmla="*/ 0 h 1260"/>
                <a:gd name="T22" fmla="*/ 0 w 2680"/>
                <a:gd name="T23" fmla="*/ 0 h 1260"/>
                <a:gd name="T24" fmla="*/ 0 w 2680"/>
                <a:gd name="T25" fmla="*/ 0 h 1260"/>
                <a:gd name="T26" fmla="*/ 0 w 2680"/>
                <a:gd name="T27" fmla="*/ 0 h 1260"/>
                <a:gd name="T28" fmla="*/ 0 w 2680"/>
                <a:gd name="T29" fmla="*/ 0 h 1260"/>
                <a:gd name="T30" fmla="*/ 0 w 2680"/>
                <a:gd name="T31" fmla="*/ 0 h 1260"/>
                <a:gd name="T32" fmla="*/ 0 w 2680"/>
                <a:gd name="T33" fmla="*/ 0 h 1260"/>
                <a:gd name="T34" fmla="*/ 0 w 2680"/>
                <a:gd name="T35" fmla="*/ 0 h 1260"/>
                <a:gd name="T36" fmla="*/ 0 w 2680"/>
                <a:gd name="T37" fmla="*/ 0 h 1260"/>
                <a:gd name="T38" fmla="*/ 0 w 2680"/>
                <a:gd name="T39" fmla="*/ 0 h 126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2680"/>
                <a:gd name="T61" fmla="*/ 0 h 1260"/>
                <a:gd name="T62" fmla="*/ 2680 w 2680"/>
                <a:gd name="T63" fmla="*/ 1260 h 1260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2680" h="1260">
                  <a:moveTo>
                    <a:pt x="0" y="766"/>
                  </a:moveTo>
                  <a:lnTo>
                    <a:pt x="1256" y="0"/>
                  </a:lnTo>
                  <a:lnTo>
                    <a:pt x="2680" y="499"/>
                  </a:lnTo>
                  <a:lnTo>
                    <a:pt x="1353" y="1260"/>
                  </a:lnTo>
                  <a:lnTo>
                    <a:pt x="1337" y="1255"/>
                  </a:lnTo>
                  <a:lnTo>
                    <a:pt x="1300" y="1238"/>
                  </a:lnTo>
                  <a:lnTo>
                    <a:pt x="1235" y="1210"/>
                  </a:lnTo>
                  <a:lnTo>
                    <a:pt x="1148" y="1171"/>
                  </a:lnTo>
                  <a:lnTo>
                    <a:pt x="1051" y="1133"/>
                  </a:lnTo>
                  <a:lnTo>
                    <a:pt x="943" y="1088"/>
                  </a:lnTo>
                  <a:lnTo>
                    <a:pt x="825" y="1038"/>
                  </a:lnTo>
                  <a:lnTo>
                    <a:pt x="701" y="989"/>
                  </a:lnTo>
                  <a:lnTo>
                    <a:pt x="577" y="939"/>
                  </a:lnTo>
                  <a:lnTo>
                    <a:pt x="458" y="894"/>
                  </a:lnTo>
                  <a:lnTo>
                    <a:pt x="345" y="849"/>
                  </a:lnTo>
                  <a:lnTo>
                    <a:pt x="237" y="816"/>
                  </a:lnTo>
                  <a:lnTo>
                    <a:pt x="151" y="788"/>
                  </a:lnTo>
                  <a:lnTo>
                    <a:pt x="76" y="766"/>
                  </a:lnTo>
                  <a:lnTo>
                    <a:pt x="27" y="761"/>
                  </a:lnTo>
                  <a:lnTo>
                    <a:pt x="0" y="766"/>
                  </a:lnTo>
                  <a:close/>
                </a:path>
              </a:pathLst>
            </a:custGeom>
            <a:solidFill>
              <a:srgbClr val="FFD90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60" name="Freeform 124"/>
            <p:cNvSpPr>
              <a:spLocks/>
            </p:cNvSpPr>
            <p:nvPr/>
          </p:nvSpPr>
          <p:spPr bwMode="auto">
            <a:xfrm>
              <a:off x="-402" y="-812"/>
              <a:ext cx="137" cy="50"/>
            </a:xfrm>
            <a:custGeom>
              <a:avLst/>
              <a:gdLst>
                <a:gd name="T0" fmla="*/ 0 w 3835"/>
                <a:gd name="T1" fmla="*/ 0 h 1227"/>
                <a:gd name="T2" fmla="*/ 0 w 3835"/>
                <a:gd name="T3" fmla="*/ 0 h 1227"/>
                <a:gd name="T4" fmla="*/ 0 w 3835"/>
                <a:gd name="T5" fmla="*/ 0 h 1227"/>
                <a:gd name="T6" fmla="*/ 0 w 3835"/>
                <a:gd name="T7" fmla="*/ 0 h 1227"/>
                <a:gd name="T8" fmla="*/ 0 w 3835"/>
                <a:gd name="T9" fmla="*/ 0 h 12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835"/>
                <a:gd name="T16" fmla="*/ 0 h 1227"/>
                <a:gd name="T17" fmla="*/ 3835 w 3835"/>
                <a:gd name="T18" fmla="*/ 1227 h 12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835" h="1227">
                  <a:moveTo>
                    <a:pt x="0" y="800"/>
                  </a:moveTo>
                  <a:lnTo>
                    <a:pt x="2448" y="1227"/>
                  </a:lnTo>
                  <a:lnTo>
                    <a:pt x="3835" y="367"/>
                  </a:lnTo>
                  <a:lnTo>
                    <a:pt x="2158" y="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FFD90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61" name="Freeform 125"/>
            <p:cNvSpPr>
              <a:spLocks/>
            </p:cNvSpPr>
            <p:nvPr/>
          </p:nvSpPr>
          <p:spPr bwMode="auto">
            <a:xfrm>
              <a:off x="-316" y="-601"/>
              <a:ext cx="110" cy="59"/>
            </a:xfrm>
            <a:custGeom>
              <a:avLst/>
              <a:gdLst>
                <a:gd name="T0" fmla="*/ 0 w 3089"/>
                <a:gd name="T1" fmla="*/ 0 h 1492"/>
                <a:gd name="T2" fmla="*/ 0 w 3089"/>
                <a:gd name="T3" fmla="*/ 0 h 1492"/>
                <a:gd name="T4" fmla="*/ 0 w 3089"/>
                <a:gd name="T5" fmla="*/ 0 h 1492"/>
                <a:gd name="T6" fmla="*/ 0 w 3089"/>
                <a:gd name="T7" fmla="*/ 0 h 1492"/>
                <a:gd name="T8" fmla="*/ 0 w 3089"/>
                <a:gd name="T9" fmla="*/ 0 h 14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89"/>
                <a:gd name="T16" fmla="*/ 0 h 1492"/>
                <a:gd name="T17" fmla="*/ 3089 w 3089"/>
                <a:gd name="T18" fmla="*/ 1492 h 14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89" h="1492">
                  <a:moveTo>
                    <a:pt x="0" y="1092"/>
                  </a:moveTo>
                  <a:lnTo>
                    <a:pt x="1768" y="1492"/>
                  </a:lnTo>
                  <a:lnTo>
                    <a:pt x="3089" y="327"/>
                  </a:lnTo>
                  <a:lnTo>
                    <a:pt x="1445" y="0"/>
                  </a:lnTo>
                  <a:lnTo>
                    <a:pt x="0" y="1092"/>
                  </a:lnTo>
                  <a:close/>
                </a:path>
              </a:pathLst>
            </a:custGeom>
            <a:solidFill>
              <a:srgbClr val="FFD90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62" name="Freeform 126"/>
            <p:cNvSpPr>
              <a:spLocks/>
            </p:cNvSpPr>
            <p:nvPr/>
          </p:nvSpPr>
          <p:spPr bwMode="auto">
            <a:xfrm>
              <a:off x="-254" y="-434"/>
              <a:ext cx="67" cy="46"/>
            </a:xfrm>
            <a:custGeom>
              <a:avLst/>
              <a:gdLst>
                <a:gd name="T0" fmla="*/ 0 w 1871"/>
                <a:gd name="T1" fmla="*/ 0 h 1132"/>
                <a:gd name="T2" fmla="*/ 0 w 1871"/>
                <a:gd name="T3" fmla="*/ 0 h 1132"/>
                <a:gd name="T4" fmla="*/ 0 w 1871"/>
                <a:gd name="T5" fmla="*/ 0 h 1132"/>
                <a:gd name="T6" fmla="*/ 0 w 1871"/>
                <a:gd name="T7" fmla="*/ 0 h 1132"/>
                <a:gd name="T8" fmla="*/ 0 w 1871"/>
                <a:gd name="T9" fmla="*/ 0 h 1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71"/>
                <a:gd name="T16" fmla="*/ 0 h 1132"/>
                <a:gd name="T17" fmla="*/ 1871 w 1871"/>
                <a:gd name="T18" fmla="*/ 1132 h 113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71" h="1132">
                  <a:moveTo>
                    <a:pt x="0" y="732"/>
                  </a:moveTo>
                  <a:lnTo>
                    <a:pt x="1030" y="0"/>
                  </a:lnTo>
                  <a:lnTo>
                    <a:pt x="1871" y="133"/>
                  </a:lnTo>
                  <a:lnTo>
                    <a:pt x="1677" y="1132"/>
                  </a:lnTo>
                  <a:lnTo>
                    <a:pt x="0" y="732"/>
                  </a:lnTo>
                  <a:close/>
                </a:path>
              </a:pathLst>
            </a:custGeom>
            <a:solidFill>
              <a:srgbClr val="FFD90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63" name="Freeform 127"/>
            <p:cNvSpPr>
              <a:spLocks/>
            </p:cNvSpPr>
            <p:nvPr/>
          </p:nvSpPr>
          <p:spPr bwMode="auto">
            <a:xfrm>
              <a:off x="-186" y="-567"/>
              <a:ext cx="115" cy="63"/>
            </a:xfrm>
            <a:custGeom>
              <a:avLst/>
              <a:gdLst>
                <a:gd name="T0" fmla="*/ 0 w 3226"/>
                <a:gd name="T1" fmla="*/ 0 h 1565"/>
                <a:gd name="T2" fmla="*/ 0 w 3226"/>
                <a:gd name="T3" fmla="*/ 0 h 1565"/>
                <a:gd name="T4" fmla="*/ 0 w 3226"/>
                <a:gd name="T5" fmla="*/ 0 h 1565"/>
                <a:gd name="T6" fmla="*/ 0 w 3226"/>
                <a:gd name="T7" fmla="*/ 0 h 1565"/>
                <a:gd name="T8" fmla="*/ 0 w 3226"/>
                <a:gd name="T9" fmla="*/ 0 h 15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26"/>
                <a:gd name="T16" fmla="*/ 0 h 1565"/>
                <a:gd name="T17" fmla="*/ 3226 w 3226"/>
                <a:gd name="T18" fmla="*/ 1565 h 156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26" h="1565">
                  <a:moveTo>
                    <a:pt x="0" y="833"/>
                  </a:moveTo>
                  <a:lnTo>
                    <a:pt x="1905" y="1565"/>
                  </a:lnTo>
                  <a:lnTo>
                    <a:pt x="3226" y="533"/>
                  </a:lnTo>
                  <a:lnTo>
                    <a:pt x="1549" y="0"/>
                  </a:lnTo>
                  <a:lnTo>
                    <a:pt x="0" y="833"/>
                  </a:lnTo>
                  <a:close/>
                </a:path>
              </a:pathLst>
            </a:custGeom>
            <a:solidFill>
              <a:srgbClr val="FFD90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64" name="Freeform 128"/>
            <p:cNvSpPr>
              <a:spLocks/>
            </p:cNvSpPr>
            <p:nvPr/>
          </p:nvSpPr>
          <p:spPr bwMode="auto">
            <a:xfrm>
              <a:off x="-128" y="-443"/>
              <a:ext cx="63" cy="32"/>
            </a:xfrm>
            <a:custGeom>
              <a:avLst/>
              <a:gdLst>
                <a:gd name="T0" fmla="*/ 0 w 1769"/>
                <a:gd name="T1" fmla="*/ 0 h 794"/>
                <a:gd name="T2" fmla="*/ 0 w 1769"/>
                <a:gd name="T3" fmla="*/ 0 h 794"/>
                <a:gd name="T4" fmla="*/ 0 w 1769"/>
                <a:gd name="T5" fmla="*/ 0 h 794"/>
                <a:gd name="T6" fmla="*/ 0 w 1769"/>
                <a:gd name="T7" fmla="*/ 0 h 794"/>
                <a:gd name="T8" fmla="*/ 0 w 1769"/>
                <a:gd name="T9" fmla="*/ 0 h 7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69"/>
                <a:gd name="T16" fmla="*/ 0 h 794"/>
                <a:gd name="T17" fmla="*/ 1769 w 1769"/>
                <a:gd name="T18" fmla="*/ 794 h 79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69" h="794">
                  <a:moveTo>
                    <a:pt x="0" y="567"/>
                  </a:moveTo>
                  <a:lnTo>
                    <a:pt x="901" y="0"/>
                  </a:lnTo>
                  <a:lnTo>
                    <a:pt x="1769" y="67"/>
                  </a:lnTo>
                  <a:lnTo>
                    <a:pt x="319" y="794"/>
                  </a:lnTo>
                  <a:lnTo>
                    <a:pt x="0" y="567"/>
                  </a:lnTo>
                  <a:close/>
                </a:path>
              </a:pathLst>
            </a:custGeom>
            <a:solidFill>
              <a:srgbClr val="F9F58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65" name="Freeform 129"/>
            <p:cNvSpPr>
              <a:spLocks/>
            </p:cNvSpPr>
            <p:nvPr/>
          </p:nvSpPr>
          <p:spPr bwMode="auto">
            <a:xfrm>
              <a:off x="-188" y="-820"/>
              <a:ext cx="88" cy="71"/>
            </a:xfrm>
            <a:custGeom>
              <a:avLst/>
              <a:gdLst>
                <a:gd name="T0" fmla="*/ 0 w 2465"/>
                <a:gd name="T1" fmla="*/ 0 h 1760"/>
                <a:gd name="T2" fmla="*/ 0 w 2465"/>
                <a:gd name="T3" fmla="*/ 0 h 1760"/>
                <a:gd name="T4" fmla="*/ 0 w 2465"/>
                <a:gd name="T5" fmla="*/ 0 h 1760"/>
                <a:gd name="T6" fmla="*/ 0 w 2465"/>
                <a:gd name="T7" fmla="*/ 0 h 1760"/>
                <a:gd name="T8" fmla="*/ 0 w 2465"/>
                <a:gd name="T9" fmla="*/ 0 h 1760"/>
                <a:gd name="T10" fmla="*/ 0 w 2465"/>
                <a:gd name="T11" fmla="*/ 0 h 1760"/>
                <a:gd name="T12" fmla="*/ 0 w 2465"/>
                <a:gd name="T13" fmla="*/ 0 h 1760"/>
                <a:gd name="T14" fmla="*/ 0 w 2465"/>
                <a:gd name="T15" fmla="*/ 0 h 1760"/>
                <a:gd name="T16" fmla="*/ 0 w 2465"/>
                <a:gd name="T17" fmla="*/ 0 h 1760"/>
                <a:gd name="T18" fmla="*/ 0 w 2465"/>
                <a:gd name="T19" fmla="*/ 0 h 1760"/>
                <a:gd name="T20" fmla="*/ 0 w 2465"/>
                <a:gd name="T21" fmla="*/ 0 h 1760"/>
                <a:gd name="T22" fmla="*/ 0 w 2465"/>
                <a:gd name="T23" fmla="*/ 0 h 1760"/>
                <a:gd name="T24" fmla="*/ 0 w 2465"/>
                <a:gd name="T25" fmla="*/ 0 h 1760"/>
                <a:gd name="T26" fmla="*/ 0 w 2465"/>
                <a:gd name="T27" fmla="*/ 0 h 1760"/>
                <a:gd name="T28" fmla="*/ 0 w 2465"/>
                <a:gd name="T29" fmla="*/ 0 h 1760"/>
                <a:gd name="T30" fmla="*/ 0 w 2465"/>
                <a:gd name="T31" fmla="*/ 0 h 1760"/>
                <a:gd name="T32" fmla="*/ 0 w 2465"/>
                <a:gd name="T33" fmla="*/ 0 h 1760"/>
                <a:gd name="T34" fmla="*/ 0 w 2465"/>
                <a:gd name="T35" fmla="*/ 0 h 1760"/>
                <a:gd name="T36" fmla="*/ 0 w 2465"/>
                <a:gd name="T37" fmla="*/ 0 h 1760"/>
                <a:gd name="T38" fmla="*/ 0 w 2465"/>
                <a:gd name="T39" fmla="*/ 0 h 176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2465"/>
                <a:gd name="T61" fmla="*/ 0 h 1760"/>
                <a:gd name="T62" fmla="*/ 2465 w 2465"/>
                <a:gd name="T63" fmla="*/ 1760 h 1760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2465" h="1760">
                  <a:moveTo>
                    <a:pt x="0" y="666"/>
                  </a:moveTo>
                  <a:lnTo>
                    <a:pt x="1063" y="1760"/>
                  </a:lnTo>
                  <a:lnTo>
                    <a:pt x="2465" y="1121"/>
                  </a:lnTo>
                  <a:lnTo>
                    <a:pt x="2454" y="1109"/>
                  </a:lnTo>
                  <a:lnTo>
                    <a:pt x="2427" y="1071"/>
                  </a:lnTo>
                  <a:lnTo>
                    <a:pt x="2384" y="1016"/>
                  </a:lnTo>
                  <a:lnTo>
                    <a:pt x="2325" y="943"/>
                  </a:lnTo>
                  <a:lnTo>
                    <a:pt x="2259" y="860"/>
                  </a:lnTo>
                  <a:lnTo>
                    <a:pt x="2185" y="765"/>
                  </a:lnTo>
                  <a:lnTo>
                    <a:pt x="2103" y="666"/>
                  </a:lnTo>
                  <a:lnTo>
                    <a:pt x="2022" y="560"/>
                  </a:lnTo>
                  <a:lnTo>
                    <a:pt x="1937" y="455"/>
                  </a:lnTo>
                  <a:lnTo>
                    <a:pt x="1856" y="355"/>
                  </a:lnTo>
                  <a:lnTo>
                    <a:pt x="1780" y="261"/>
                  </a:lnTo>
                  <a:lnTo>
                    <a:pt x="1716" y="178"/>
                  </a:lnTo>
                  <a:lnTo>
                    <a:pt x="1656" y="105"/>
                  </a:lnTo>
                  <a:lnTo>
                    <a:pt x="1613" y="50"/>
                  </a:lnTo>
                  <a:lnTo>
                    <a:pt x="1585" y="10"/>
                  </a:lnTo>
                  <a:lnTo>
                    <a:pt x="1575" y="0"/>
                  </a:lnTo>
                  <a:lnTo>
                    <a:pt x="0" y="666"/>
                  </a:lnTo>
                  <a:close/>
                </a:path>
              </a:pathLst>
            </a:custGeom>
            <a:solidFill>
              <a:srgbClr val="FFD90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66" name="Freeform 130"/>
            <p:cNvSpPr>
              <a:spLocks/>
            </p:cNvSpPr>
            <p:nvPr/>
          </p:nvSpPr>
          <p:spPr bwMode="auto">
            <a:xfrm>
              <a:off x="-585" y="-810"/>
              <a:ext cx="465" cy="492"/>
            </a:xfrm>
            <a:custGeom>
              <a:avLst/>
              <a:gdLst>
                <a:gd name="T0" fmla="*/ 0 w 13028"/>
                <a:gd name="T1" fmla="*/ 0 h 12312"/>
                <a:gd name="T2" fmla="*/ 0 w 13028"/>
                <a:gd name="T3" fmla="*/ 0 h 12312"/>
                <a:gd name="T4" fmla="*/ 0 w 13028"/>
                <a:gd name="T5" fmla="*/ 0 h 12312"/>
                <a:gd name="T6" fmla="*/ 0 w 13028"/>
                <a:gd name="T7" fmla="*/ 0 h 12312"/>
                <a:gd name="T8" fmla="*/ 0 w 13028"/>
                <a:gd name="T9" fmla="*/ 0 h 12312"/>
                <a:gd name="T10" fmla="*/ 0 w 13028"/>
                <a:gd name="T11" fmla="*/ 0 h 12312"/>
                <a:gd name="T12" fmla="*/ 0 w 13028"/>
                <a:gd name="T13" fmla="*/ 0 h 12312"/>
                <a:gd name="T14" fmla="*/ 0 w 13028"/>
                <a:gd name="T15" fmla="*/ 0 h 12312"/>
                <a:gd name="T16" fmla="*/ 0 w 13028"/>
                <a:gd name="T17" fmla="*/ 0 h 12312"/>
                <a:gd name="T18" fmla="*/ 0 w 13028"/>
                <a:gd name="T19" fmla="*/ 0 h 12312"/>
                <a:gd name="T20" fmla="*/ 0 w 13028"/>
                <a:gd name="T21" fmla="*/ 0 h 12312"/>
                <a:gd name="T22" fmla="*/ 0 w 13028"/>
                <a:gd name="T23" fmla="*/ 0 h 12312"/>
                <a:gd name="T24" fmla="*/ 0 w 13028"/>
                <a:gd name="T25" fmla="*/ 0 h 12312"/>
                <a:gd name="T26" fmla="*/ 0 w 13028"/>
                <a:gd name="T27" fmla="*/ 0 h 12312"/>
                <a:gd name="T28" fmla="*/ 0 w 13028"/>
                <a:gd name="T29" fmla="*/ 0 h 12312"/>
                <a:gd name="T30" fmla="*/ 0 w 13028"/>
                <a:gd name="T31" fmla="*/ 0 h 12312"/>
                <a:gd name="T32" fmla="*/ 0 w 13028"/>
                <a:gd name="T33" fmla="*/ 0 h 12312"/>
                <a:gd name="T34" fmla="*/ 0 w 13028"/>
                <a:gd name="T35" fmla="*/ 0 h 12312"/>
                <a:gd name="T36" fmla="*/ 0 w 13028"/>
                <a:gd name="T37" fmla="*/ 0 h 12312"/>
                <a:gd name="T38" fmla="*/ 0 w 13028"/>
                <a:gd name="T39" fmla="*/ 0 h 12312"/>
                <a:gd name="T40" fmla="*/ 0 w 13028"/>
                <a:gd name="T41" fmla="*/ 0 h 12312"/>
                <a:gd name="T42" fmla="*/ 0 w 13028"/>
                <a:gd name="T43" fmla="*/ 0 h 12312"/>
                <a:gd name="T44" fmla="*/ 0 w 13028"/>
                <a:gd name="T45" fmla="*/ 0 h 12312"/>
                <a:gd name="T46" fmla="*/ 0 w 13028"/>
                <a:gd name="T47" fmla="*/ 0 h 12312"/>
                <a:gd name="T48" fmla="*/ 0 w 13028"/>
                <a:gd name="T49" fmla="*/ 0 h 12312"/>
                <a:gd name="T50" fmla="*/ 0 w 13028"/>
                <a:gd name="T51" fmla="*/ 0 h 12312"/>
                <a:gd name="T52" fmla="*/ 0 w 13028"/>
                <a:gd name="T53" fmla="*/ 0 h 12312"/>
                <a:gd name="T54" fmla="*/ 0 w 13028"/>
                <a:gd name="T55" fmla="*/ 0 h 12312"/>
                <a:gd name="T56" fmla="*/ 0 w 13028"/>
                <a:gd name="T57" fmla="*/ 0 h 12312"/>
                <a:gd name="T58" fmla="*/ 0 w 13028"/>
                <a:gd name="T59" fmla="*/ 0 h 12312"/>
                <a:gd name="T60" fmla="*/ 0 w 13028"/>
                <a:gd name="T61" fmla="*/ 0 h 12312"/>
                <a:gd name="T62" fmla="*/ 0 w 13028"/>
                <a:gd name="T63" fmla="*/ 0 h 12312"/>
                <a:gd name="T64" fmla="*/ 0 w 13028"/>
                <a:gd name="T65" fmla="*/ 0 h 12312"/>
                <a:gd name="T66" fmla="*/ 0 w 13028"/>
                <a:gd name="T67" fmla="*/ 0 h 12312"/>
                <a:gd name="T68" fmla="*/ 0 w 13028"/>
                <a:gd name="T69" fmla="*/ 0 h 12312"/>
                <a:gd name="T70" fmla="*/ 0 w 13028"/>
                <a:gd name="T71" fmla="*/ 0 h 12312"/>
                <a:gd name="T72" fmla="*/ 0 w 13028"/>
                <a:gd name="T73" fmla="*/ 0 h 12312"/>
                <a:gd name="T74" fmla="*/ 0 w 13028"/>
                <a:gd name="T75" fmla="*/ 0 h 12312"/>
                <a:gd name="T76" fmla="*/ 0 w 13028"/>
                <a:gd name="T77" fmla="*/ 0 h 12312"/>
                <a:gd name="T78" fmla="*/ 0 w 13028"/>
                <a:gd name="T79" fmla="*/ 0 h 12312"/>
                <a:gd name="T80" fmla="*/ 0 w 13028"/>
                <a:gd name="T81" fmla="*/ 0 h 12312"/>
                <a:gd name="T82" fmla="*/ 0 w 13028"/>
                <a:gd name="T83" fmla="*/ 0 h 12312"/>
                <a:gd name="T84" fmla="*/ 0 w 13028"/>
                <a:gd name="T85" fmla="*/ 0 h 12312"/>
                <a:gd name="T86" fmla="*/ 0 w 13028"/>
                <a:gd name="T87" fmla="*/ 0 h 12312"/>
                <a:gd name="T88" fmla="*/ 0 w 13028"/>
                <a:gd name="T89" fmla="*/ 0 h 12312"/>
                <a:gd name="T90" fmla="*/ 0 w 13028"/>
                <a:gd name="T91" fmla="*/ 0 h 12312"/>
                <a:gd name="T92" fmla="*/ 0 w 13028"/>
                <a:gd name="T93" fmla="*/ 0 h 12312"/>
                <a:gd name="T94" fmla="*/ 0 w 13028"/>
                <a:gd name="T95" fmla="*/ 0 h 12312"/>
                <a:gd name="T96" fmla="*/ 0 w 13028"/>
                <a:gd name="T97" fmla="*/ 0 h 12312"/>
                <a:gd name="T98" fmla="*/ 0 w 13028"/>
                <a:gd name="T99" fmla="*/ 0 h 12312"/>
                <a:gd name="T100" fmla="*/ 0 w 13028"/>
                <a:gd name="T101" fmla="*/ 0 h 12312"/>
                <a:gd name="T102" fmla="*/ 0 w 13028"/>
                <a:gd name="T103" fmla="*/ 0 h 12312"/>
                <a:gd name="T104" fmla="*/ 0 w 13028"/>
                <a:gd name="T105" fmla="*/ 0 h 12312"/>
                <a:gd name="T106" fmla="*/ 0 w 13028"/>
                <a:gd name="T107" fmla="*/ 0 h 12312"/>
                <a:gd name="T108" fmla="*/ 0 w 13028"/>
                <a:gd name="T109" fmla="*/ 0 h 12312"/>
                <a:gd name="T110" fmla="*/ 0 w 13028"/>
                <a:gd name="T111" fmla="*/ 0 h 12312"/>
                <a:gd name="T112" fmla="*/ 0 w 13028"/>
                <a:gd name="T113" fmla="*/ 0 h 12312"/>
                <a:gd name="T114" fmla="*/ 0 w 13028"/>
                <a:gd name="T115" fmla="*/ 0 h 12312"/>
                <a:gd name="T116" fmla="*/ 0 w 13028"/>
                <a:gd name="T117" fmla="*/ 0 h 12312"/>
                <a:gd name="T118" fmla="*/ 0 w 13028"/>
                <a:gd name="T119" fmla="*/ 0 h 12312"/>
                <a:gd name="T120" fmla="*/ 0 w 13028"/>
                <a:gd name="T121" fmla="*/ 0 h 1231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3028"/>
                <a:gd name="T184" fmla="*/ 0 h 12312"/>
                <a:gd name="T185" fmla="*/ 13028 w 13028"/>
                <a:gd name="T186" fmla="*/ 12312 h 1231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3028" h="12312">
                  <a:moveTo>
                    <a:pt x="6881" y="0"/>
                  </a:moveTo>
                  <a:lnTo>
                    <a:pt x="7388" y="0"/>
                  </a:lnTo>
                  <a:lnTo>
                    <a:pt x="7361" y="6"/>
                  </a:lnTo>
                  <a:lnTo>
                    <a:pt x="7333" y="11"/>
                  </a:lnTo>
                  <a:lnTo>
                    <a:pt x="7307" y="23"/>
                  </a:lnTo>
                  <a:lnTo>
                    <a:pt x="7291" y="28"/>
                  </a:lnTo>
                  <a:lnTo>
                    <a:pt x="7275" y="39"/>
                  </a:lnTo>
                  <a:lnTo>
                    <a:pt x="7259" y="44"/>
                  </a:lnTo>
                  <a:lnTo>
                    <a:pt x="7248" y="51"/>
                  </a:lnTo>
                  <a:lnTo>
                    <a:pt x="7226" y="56"/>
                  </a:lnTo>
                  <a:lnTo>
                    <a:pt x="7210" y="61"/>
                  </a:lnTo>
                  <a:lnTo>
                    <a:pt x="7188" y="67"/>
                  </a:lnTo>
                  <a:lnTo>
                    <a:pt x="7167" y="73"/>
                  </a:lnTo>
                  <a:lnTo>
                    <a:pt x="7151" y="78"/>
                  </a:lnTo>
                  <a:lnTo>
                    <a:pt x="7134" y="84"/>
                  </a:lnTo>
                  <a:lnTo>
                    <a:pt x="7123" y="89"/>
                  </a:lnTo>
                  <a:lnTo>
                    <a:pt x="7107" y="94"/>
                  </a:lnTo>
                  <a:lnTo>
                    <a:pt x="6676" y="228"/>
                  </a:lnTo>
                  <a:lnTo>
                    <a:pt x="6654" y="239"/>
                  </a:lnTo>
                  <a:lnTo>
                    <a:pt x="6627" y="245"/>
                  </a:lnTo>
                  <a:lnTo>
                    <a:pt x="6595" y="245"/>
                  </a:lnTo>
                  <a:lnTo>
                    <a:pt x="6557" y="250"/>
                  </a:lnTo>
                  <a:lnTo>
                    <a:pt x="6546" y="250"/>
                  </a:lnTo>
                  <a:lnTo>
                    <a:pt x="6530" y="255"/>
                  </a:lnTo>
                  <a:lnTo>
                    <a:pt x="6514" y="262"/>
                  </a:lnTo>
                  <a:lnTo>
                    <a:pt x="6504" y="267"/>
                  </a:lnTo>
                  <a:lnTo>
                    <a:pt x="6422" y="295"/>
                  </a:lnTo>
                  <a:lnTo>
                    <a:pt x="6347" y="328"/>
                  </a:lnTo>
                  <a:lnTo>
                    <a:pt x="6266" y="355"/>
                  </a:lnTo>
                  <a:lnTo>
                    <a:pt x="6191" y="383"/>
                  </a:lnTo>
                  <a:lnTo>
                    <a:pt x="6115" y="416"/>
                  </a:lnTo>
                  <a:lnTo>
                    <a:pt x="6039" y="444"/>
                  </a:lnTo>
                  <a:lnTo>
                    <a:pt x="5964" y="472"/>
                  </a:lnTo>
                  <a:lnTo>
                    <a:pt x="5888" y="499"/>
                  </a:lnTo>
                  <a:lnTo>
                    <a:pt x="5813" y="527"/>
                  </a:lnTo>
                  <a:lnTo>
                    <a:pt x="5738" y="556"/>
                  </a:lnTo>
                  <a:lnTo>
                    <a:pt x="5657" y="584"/>
                  </a:lnTo>
                  <a:lnTo>
                    <a:pt x="5581" y="611"/>
                  </a:lnTo>
                  <a:lnTo>
                    <a:pt x="5501" y="639"/>
                  </a:lnTo>
                  <a:lnTo>
                    <a:pt x="5425" y="667"/>
                  </a:lnTo>
                  <a:lnTo>
                    <a:pt x="5338" y="689"/>
                  </a:lnTo>
                  <a:lnTo>
                    <a:pt x="5257" y="717"/>
                  </a:lnTo>
                  <a:lnTo>
                    <a:pt x="5225" y="722"/>
                  </a:lnTo>
                  <a:lnTo>
                    <a:pt x="5198" y="722"/>
                  </a:lnTo>
                  <a:lnTo>
                    <a:pt x="5177" y="733"/>
                  </a:lnTo>
                  <a:lnTo>
                    <a:pt x="5155" y="750"/>
                  </a:lnTo>
                  <a:lnTo>
                    <a:pt x="5172" y="761"/>
                  </a:lnTo>
                  <a:lnTo>
                    <a:pt x="5193" y="761"/>
                  </a:lnTo>
                  <a:lnTo>
                    <a:pt x="5214" y="761"/>
                  </a:lnTo>
                  <a:lnTo>
                    <a:pt x="5241" y="761"/>
                  </a:lnTo>
                  <a:lnTo>
                    <a:pt x="5360" y="772"/>
                  </a:lnTo>
                  <a:lnTo>
                    <a:pt x="5478" y="788"/>
                  </a:lnTo>
                  <a:lnTo>
                    <a:pt x="5597" y="800"/>
                  </a:lnTo>
                  <a:lnTo>
                    <a:pt x="5722" y="816"/>
                  </a:lnTo>
                  <a:lnTo>
                    <a:pt x="5840" y="828"/>
                  </a:lnTo>
                  <a:lnTo>
                    <a:pt x="5959" y="844"/>
                  </a:lnTo>
                  <a:lnTo>
                    <a:pt x="6077" y="861"/>
                  </a:lnTo>
                  <a:lnTo>
                    <a:pt x="6196" y="878"/>
                  </a:lnTo>
                  <a:lnTo>
                    <a:pt x="6320" y="894"/>
                  </a:lnTo>
                  <a:lnTo>
                    <a:pt x="6438" y="911"/>
                  </a:lnTo>
                  <a:lnTo>
                    <a:pt x="6557" y="927"/>
                  </a:lnTo>
                  <a:lnTo>
                    <a:pt x="6676" y="949"/>
                  </a:lnTo>
                  <a:lnTo>
                    <a:pt x="6794" y="966"/>
                  </a:lnTo>
                  <a:lnTo>
                    <a:pt x="6913" y="989"/>
                  </a:lnTo>
                  <a:lnTo>
                    <a:pt x="7032" y="1005"/>
                  </a:lnTo>
                  <a:lnTo>
                    <a:pt x="7151" y="1027"/>
                  </a:lnTo>
                  <a:lnTo>
                    <a:pt x="7177" y="1032"/>
                  </a:lnTo>
                  <a:lnTo>
                    <a:pt x="7199" y="1032"/>
                  </a:lnTo>
                  <a:lnTo>
                    <a:pt x="7215" y="1039"/>
                  </a:lnTo>
                  <a:lnTo>
                    <a:pt x="7220" y="1039"/>
                  </a:lnTo>
                  <a:lnTo>
                    <a:pt x="7248" y="1039"/>
                  </a:lnTo>
                  <a:lnTo>
                    <a:pt x="7269" y="1039"/>
                  </a:lnTo>
                  <a:lnTo>
                    <a:pt x="7291" y="1039"/>
                  </a:lnTo>
                  <a:lnTo>
                    <a:pt x="7312" y="1032"/>
                  </a:lnTo>
                  <a:lnTo>
                    <a:pt x="7328" y="1032"/>
                  </a:lnTo>
                  <a:lnTo>
                    <a:pt x="7349" y="1027"/>
                  </a:lnTo>
                  <a:lnTo>
                    <a:pt x="7372" y="1032"/>
                  </a:lnTo>
                  <a:lnTo>
                    <a:pt x="7399" y="1032"/>
                  </a:lnTo>
                  <a:lnTo>
                    <a:pt x="7560" y="1150"/>
                  </a:lnTo>
                  <a:lnTo>
                    <a:pt x="7565" y="1166"/>
                  </a:lnTo>
                  <a:lnTo>
                    <a:pt x="7577" y="1177"/>
                  </a:lnTo>
                  <a:lnTo>
                    <a:pt x="7582" y="1188"/>
                  </a:lnTo>
                  <a:lnTo>
                    <a:pt x="7588" y="1200"/>
                  </a:lnTo>
                  <a:lnTo>
                    <a:pt x="7598" y="1221"/>
                  </a:lnTo>
                  <a:lnTo>
                    <a:pt x="7609" y="1238"/>
                  </a:lnTo>
                  <a:lnTo>
                    <a:pt x="7609" y="1255"/>
                  </a:lnTo>
                  <a:lnTo>
                    <a:pt x="7609" y="1283"/>
                  </a:lnTo>
                  <a:lnTo>
                    <a:pt x="7571" y="1382"/>
                  </a:lnTo>
                  <a:lnTo>
                    <a:pt x="7555" y="1477"/>
                  </a:lnTo>
                  <a:lnTo>
                    <a:pt x="7560" y="1571"/>
                  </a:lnTo>
                  <a:lnTo>
                    <a:pt x="7577" y="1666"/>
                  </a:lnTo>
                  <a:lnTo>
                    <a:pt x="7593" y="1766"/>
                  </a:lnTo>
                  <a:lnTo>
                    <a:pt x="7604" y="1865"/>
                  </a:lnTo>
                  <a:lnTo>
                    <a:pt x="7604" y="1965"/>
                  </a:lnTo>
                  <a:lnTo>
                    <a:pt x="7588" y="2071"/>
                  </a:lnTo>
                  <a:lnTo>
                    <a:pt x="7588" y="2104"/>
                  </a:lnTo>
                  <a:lnTo>
                    <a:pt x="7588" y="2131"/>
                  </a:lnTo>
                  <a:lnTo>
                    <a:pt x="7588" y="2159"/>
                  </a:lnTo>
                  <a:lnTo>
                    <a:pt x="7588" y="2193"/>
                  </a:lnTo>
                  <a:lnTo>
                    <a:pt x="7582" y="2426"/>
                  </a:lnTo>
                  <a:lnTo>
                    <a:pt x="7588" y="3042"/>
                  </a:lnTo>
                  <a:lnTo>
                    <a:pt x="7577" y="3081"/>
                  </a:lnTo>
                  <a:lnTo>
                    <a:pt x="7582" y="3114"/>
                  </a:lnTo>
                  <a:lnTo>
                    <a:pt x="7582" y="3154"/>
                  </a:lnTo>
                  <a:lnTo>
                    <a:pt x="7588" y="3203"/>
                  </a:lnTo>
                  <a:lnTo>
                    <a:pt x="7571" y="3514"/>
                  </a:lnTo>
                  <a:lnTo>
                    <a:pt x="7571" y="3525"/>
                  </a:lnTo>
                  <a:lnTo>
                    <a:pt x="7565" y="3536"/>
                  </a:lnTo>
                  <a:lnTo>
                    <a:pt x="7560" y="3552"/>
                  </a:lnTo>
                  <a:lnTo>
                    <a:pt x="7555" y="3564"/>
                  </a:lnTo>
                  <a:lnTo>
                    <a:pt x="7555" y="3597"/>
                  </a:lnTo>
                  <a:lnTo>
                    <a:pt x="7560" y="3625"/>
                  </a:lnTo>
                  <a:lnTo>
                    <a:pt x="7565" y="3658"/>
                  </a:lnTo>
                  <a:lnTo>
                    <a:pt x="7565" y="3703"/>
                  </a:lnTo>
                  <a:lnTo>
                    <a:pt x="7565" y="3708"/>
                  </a:lnTo>
                  <a:lnTo>
                    <a:pt x="7560" y="3725"/>
                  </a:lnTo>
                  <a:lnTo>
                    <a:pt x="7555" y="3736"/>
                  </a:lnTo>
                  <a:lnTo>
                    <a:pt x="7555" y="3747"/>
                  </a:lnTo>
                  <a:lnTo>
                    <a:pt x="7533" y="4196"/>
                  </a:lnTo>
                  <a:lnTo>
                    <a:pt x="7517" y="4608"/>
                  </a:lnTo>
                  <a:lnTo>
                    <a:pt x="7517" y="4641"/>
                  </a:lnTo>
                  <a:lnTo>
                    <a:pt x="7517" y="4663"/>
                  </a:lnTo>
                  <a:lnTo>
                    <a:pt x="7517" y="4691"/>
                  </a:lnTo>
                  <a:lnTo>
                    <a:pt x="7517" y="4729"/>
                  </a:lnTo>
                  <a:lnTo>
                    <a:pt x="7512" y="4763"/>
                  </a:lnTo>
                  <a:lnTo>
                    <a:pt x="7517" y="4791"/>
                  </a:lnTo>
                  <a:lnTo>
                    <a:pt x="7528" y="4819"/>
                  </a:lnTo>
                  <a:lnTo>
                    <a:pt x="7533" y="4863"/>
                  </a:lnTo>
                  <a:lnTo>
                    <a:pt x="7517" y="5451"/>
                  </a:lnTo>
                  <a:lnTo>
                    <a:pt x="7517" y="5479"/>
                  </a:lnTo>
                  <a:lnTo>
                    <a:pt x="7522" y="5506"/>
                  </a:lnTo>
                  <a:lnTo>
                    <a:pt x="7522" y="5534"/>
                  </a:lnTo>
                  <a:lnTo>
                    <a:pt x="7522" y="5574"/>
                  </a:lnTo>
                  <a:lnTo>
                    <a:pt x="7501" y="5790"/>
                  </a:lnTo>
                  <a:lnTo>
                    <a:pt x="7501" y="6245"/>
                  </a:lnTo>
                  <a:lnTo>
                    <a:pt x="9001" y="6529"/>
                  </a:lnTo>
                  <a:lnTo>
                    <a:pt x="9022" y="6529"/>
                  </a:lnTo>
                  <a:lnTo>
                    <a:pt x="9038" y="6522"/>
                  </a:lnTo>
                  <a:lnTo>
                    <a:pt x="9059" y="6517"/>
                  </a:lnTo>
                  <a:lnTo>
                    <a:pt x="9081" y="6512"/>
                  </a:lnTo>
                  <a:lnTo>
                    <a:pt x="9102" y="6500"/>
                  </a:lnTo>
                  <a:lnTo>
                    <a:pt x="9130" y="6489"/>
                  </a:lnTo>
                  <a:lnTo>
                    <a:pt x="9151" y="6484"/>
                  </a:lnTo>
                  <a:lnTo>
                    <a:pt x="9173" y="6479"/>
                  </a:lnTo>
                  <a:lnTo>
                    <a:pt x="9323" y="6595"/>
                  </a:lnTo>
                  <a:lnTo>
                    <a:pt x="9346" y="6884"/>
                  </a:lnTo>
                  <a:lnTo>
                    <a:pt x="9307" y="7173"/>
                  </a:lnTo>
                  <a:lnTo>
                    <a:pt x="9330" y="7727"/>
                  </a:lnTo>
                  <a:lnTo>
                    <a:pt x="9335" y="7739"/>
                  </a:lnTo>
                  <a:lnTo>
                    <a:pt x="9340" y="7755"/>
                  </a:lnTo>
                  <a:lnTo>
                    <a:pt x="9346" y="7766"/>
                  </a:lnTo>
                  <a:lnTo>
                    <a:pt x="9351" y="7782"/>
                  </a:lnTo>
                  <a:lnTo>
                    <a:pt x="9367" y="8599"/>
                  </a:lnTo>
                  <a:lnTo>
                    <a:pt x="9297" y="10031"/>
                  </a:lnTo>
                  <a:lnTo>
                    <a:pt x="10241" y="10247"/>
                  </a:lnTo>
                  <a:lnTo>
                    <a:pt x="10812" y="10414"/>
                  </a:lnTo>
                  <a:lnTo>
                    <a:pt x="10812" y="10408"/>
                  </a:lnTo>
                  <a:lnTo>
                    <a:pt x="10818" y="10403"/>
                  </a:lnTo>
                  <a:lnTo>
                    <a:pt x="10818" y="10397"/>
                  </a:lnTo>
                  <a:lnTo>
                    <a:pt x="10818" y="10392"/>
                  </a:lnTo>
                  <a:lnTo>
                    <a:pt x="10867" y="10053"/>
                  </a:lnTo>
                  <a:lnTo>
                    <a:pt x="10877" y="10031"/>
                  </a:lnTo>
                  <a:lnTo>
                    <a:pt x="10883" y="9998"/>
                  </a:lnTo>
                  <a:lnTo>
                    <a:pt x="10883" y="9964"/>
                  </a:lnTo>
                  <a:lnTo>
                    <a:pt x="10893" y="9937"/>
                  </a:lnTo>
                  <a:lnTo>
                    <a:pt x="10883" y="9631"/>
                  </a:lnTo>
                  <a:lnTo>
                    <a:pt x="10883" y="9625"/>
                  </a:lnTo>
                  <a:lnTo>
                    <a:pt x="10877" y="9620"/>
                  </a:lnTo>
                  <a:lnTo>
                    <a:pt x="10872" y="9609"/>
                  </a:lnTo>
                  <a:lnTo>
                    <a:pt x="10855" y="9598"/>
                  </a:lnTo>
                  <a:lnTo>
                    <a:pt x="10839" y="9592"/>
                  </a:lnTo>
                  <a:lnTo>
                    <a:pt x="10828" y="9587"/>
                  </a:lnTo>
                  <a:lnTo>
                    <a:pt x="10807" y="9592"/>
                  </a:lnTo>
                  <a:lnTo>
                    <a:pt x="10780" y="9598"/>
                  </a:lnTo>
                  <a:lnTo>
                    <a:pt x="10413" y="9509"/>
                  </a:lnTo>
                  <a:lnTo>
                    <a:pt x="10294" y="9381"/>
                  </a:lnTo>
                  <a:lnTo>
                    <a:pt x="10300" y="9348"/>
                  </a:lnTo>
                  <a:lnTo>
                    <a:pt x="10311" y="9315"/>
                  </a:lnTo>
                  <a:lnTo>
                    <a:pt x="10327" y="9281"/>
                  </a:lnTo>
                  <a:lnTo>
                    <a:pt x="10349" y="9248"/>
                  </a:lnTo>
                  <a:lnTo>
                    <a:pt x="10354" y="9231"/>
                  </a:lnTo>
                  <a:lnTo>
                    <a:pt x="10354" y="9215"/>
                  </a:lnTo>
                  <a:lnTo>
                    <a:pt x="10354" y="9198"/>
                  </a:lnTo>
                  <a:lnTo>
                    <a:pt x="10354" y="9170"/>
                  </a:lnTo>
                  <a:lnTo>
                    <a:pt x="10359" y="9148"/>
                  </a:lnTo>
                  <a:lnTo>
                    <a:pt x="10365" y="9120"/>
                  </a:lnTo>
                  <a:lnTo>
                    <a:pt x="10365" y="9098"/>
                  </a:lnTo>
                  <a:lnTo>
                    <a:pt x="10365" y="9070"/>
                  </a:lnTo>
                  <a:lnTo>
                    <a:pt x="10359" y="9042"/>
                  </a:lnTo>
                  <a:lnTo>
                    <a:pt x="10354" y="9015"/>
                  </a:lnTo>
                  <a:lnTo>
                    <a:pt x="10349" y="8987"/>
                  </a:lnTo>
                  <a:lnTo>
                    <a:pt x="10343" y="8959"/>
                  </a:lnTo>
                  <a:lnTo>
                    <a:pt x="10349" y="8954"/>
                  </a:lnTo>
                  <a:lnTo>
                    <a:pt x="10349" y="8943"/>
                  </a:lnTo>
                  <a:lnTo>
                    <a:pt x="10354" y="8932"/>
                  </a:lnTo>
                  <a:lnTo>
                    <a:pt x="10359" y="8921"/>
                  </a:lnTo>
                  <a:lnTo>
                    <a:pt x="10359" y="8898"/>
                  </a:lnTo>
                  <a:lnTo>
                    <a:pt x="10354" y="8881"/>
                  </a:lnTo>
                  <a:lnTo>
                    <a:pt x="10349" y="8871"/>
                  </a:lnTo>
                  <a:lnTo>
                    <a:pt x="10349" y="8848"/>
                  </a:lnTo>
                  <a:lnTo>
                    <a:pt x="10365" y="8238"/>
                  </a:lnTo>
                  <a:lnTo>
                    <a:pt x="10359" y="7827"/>
                  </a:lnTo>
                  <a:lnTo>
                    <a:pt x="10365" y="7394"/>
                  </a:lnTo>
                  <a:lnTo>
                    <a:pt x="10354" y="7206"/>
                  </a:lnTo>
                  <a:lnTo>
                    <a:pt x="10359" y="7138"/>
                  </a:lnTo>
                  <a:lnTo>
                    <a:pt x="10365" y="7067"/>
                  </a:lnTo>
                  <a:lnTo>
                    <a:pt x="10365" y="7000"/>
                  </a:lnTo>
                  <a:lnTo>
                    <a:pt x="10365" y="6927"/>
                  </a:lnTo>
                  <a:lnTo>
                    <a:pt x="10365" y="6856"/>
                  </a:lnTo>
                  <a:lnTo>
                    <a:pt x="10365" y="6789"/>
                  </a:lnTo>
                  <a:lnTo>
                    <a:pt x="10365" y="6717"/>
                  </a:lnTo>
                  <a:lnTo>
                    <a:pt x="10359" y="6645"/>
                  </a:lnTo>
                  <a:lnTo>
                    <a:pt x="10359" y="6572"/>
                  </a:lnTo>
                  <a:lnTo>
                    <a:pt x="10359" y="6506"/>
                  </a:lnTo>
                  <a:lnTo>
                    <a:pt x="10365" y="6434"/>
                  </a:lnTo>
                  <a:lnTo>
                    <a:pt x="10365" y="6361"/>
                  </a:lnTo>
                  <a:lnTo>
                    <a:pt x="10370" y="6290"/>
                  </a:lnTo>
                  <a:lnTo>
                    <a:pt x="10375" y="6223"/>
                  </a:lnTo>
                  <a:lnTo>
                    <a:pt x="10386" y="6150"/>
                  </a:lnTo>
                  <a:lnTo>
                    <a:pt x="10397" y="6079"/>
                  </a:lnTo>
                  <a:lnTo>
                    <a:pt x="10402" y="6045"/>
                  </a:lnTo>
                  <a:lnTo>
                    <a:pt x="10402" y="6017"/>
                  </a:lnTo>
                  <a:lnTo>
                    <a:pt x="10397" y="5989"/>
                  </a:lnTo>
                  <a:lnTo>
                    <a:pt x="10391" y="5946"/>
                  </a:lnTo>
                  <a:lnTo>
                    <a:pt x="10462" y="5546"/>
                  </a:lnTo>
                  <a:lnTo>
                    <a:pt x="10446" y="5546"/>
                  </a:lnTo>
                  <a:lnTo>
                    <a:pt x="10430" y="5540"/>
                  </a:lnTo>
                  <a:lnTo>
                    <a:pt x="10413" y="5540"/>
                  </a:lnTo>
                  <a:lnTo>
                    <a:pt x="10391" y="5540"/>
                  </a:lnTo>
                  <a:lnTo>
                    <a:pt x="9998" y="5468"/>
                  </a:lnTo>
                  <a:lnTo>
                    <a:pt x="9965" y="5468"/>
                  </a:lnTo>
                  <a:lnTo>
                    <a:pt x="9933" y="5473"/>
                  </a:lnTo>
                  <a:lnTo>
                    <a:pt x="9901" y="5473"/>
                  </a:lnTo>
                  <a:lnTo>
                    <a:pt x="9857" y="5479"/>
                  </a:lnTo>
                  <a:lnTo>
                    <a:pt x="9836" y="5468"/>
                  </a:lnTo>
                  <a:lnTo>
                    <a:pt x="9815" y="5463"/>
                  </a:lnTo>
                  <a:lnTo>
                    <a:pt x="9793" y="5457"/>
                  </a:lnTo>
                  <a:lnTo>
                    <a:pt x="9766" y="5446"/>
                  </a:lnTo>
                  <a:lnTo>
                    <a:pt x="9739" y="5440"/>
                  </a:lnTo>
                  <a:lnTo>
                    <a:pt x="9712" y="5435"/>
                  </a:lnTo>
                  <a:lnTo>
                    <a:pt x="9691" y="5430"/>
                  </a:lnTo>
                  <a:lnTo>
                    <a:pt x="9664" y="5418"/>
                  </a:lnTo>
                  <a:lnTo>
                    <a:pt x="9631" y="5413"/>
                  </a:lnTo>
                  <a:lnTo>
                    <a:pt x="9604" y="5418"/>
                  </a:lnTo>
                  <a:lnTo>
                    <a:pt x="9572" y="5423"/>
                  </a:lnTo>
                  <a:lnTo>
                    <a:pt x="9539" y="5430"/>
                  </a:lnTo>
                  <a:lnTo>
                    <a:pt x="9502" y="5418"/>
                  </a:lnTo>
                  <a:lnTo>
                    <a:pt x="9464" y="5396"/>
                  </a:lnTo>
                  <a:lnTo>
                    <a:pt x="9420" y="5373"/>
                  </a:lnTo>
                  <a:lnTo>
                    <a:pt x="9383" y="5345"/>
                  </a:lnTo>
                  <a:lnTo>
                    <a:pt x="9114" y="5324"/>
                  </a:lnTo>
                  <a:lnTo>
                    <a:pt x="8968" y="5268"/>
                  </a:lnTo>
                  <a:lnTo>
                    <a:pt x="8952" y="5252"/>
                  </a:lnTo>
                  <a:lnTo>
                    <a:pt x="8936" y="5229"/>
                  </a:lnTo>
                  <a:lnTo>
                    <a:pt x="8920" y="5207"/>
                  </a:lnTo>
                  <a:lnTo>
                    <a:pt x="8903" y="5179"/>
                  </a:lnTo>
                  <a:lnTo>
                    <a:pt x="8893" y="5157"/>
                  </a:lnTo>
                  <a:lnTo>
                    <a:pt x="8886" y="5129"/>
                  </a:lnTo>
                  <a:lnTo>
                    <a:pt x="8881" y="5096"/>
                  </a:lnTo>
                  <a:lnTo>
                    <a:pt x="8881" y="5051"/>
                  </a:lnTo>
                  <a:lnTo>
                    <a:pt x="8886" y="5041"/>
                  </a:lnTo>
                  <a:lnTo>
                    <a:pt x="8893" y="5030"/>
                  </a:lnTo>
                  <a:lnTo>
                    <a:pt x="8903" y="5013"/>
                  </a:lnTo>
                  <a:lnTo>
                    <a:pt x="8920" y="4990"/>
                  </a:lnTo>
                  <a:lnTo>
                    <a:pt x="8920" y="4985"/>
                  </a:lnTo>
                  <a:lnTo>
                    <a:pt x="8925" y="4973"/>
                  </a:lnTo>
                  <a:lnTo>
                    <a:pt x="8925" y="4957"/>
                  </a:lnTo>
                  <a:lnTo>
                    <a:pt x="8930" y="4946"/>
                  </a:lnTo>
                  <a:lnTo>
                    <a:pt x="8936" y="4913"/>
                  </a:lnTo>
                  <a:lnTo>
                    <a:pt x="8936" y="4885"/>
                  </a:lnTo>
                  <a:lnTo>
                    <a:pt x="8930" y="4852"/>
                  </a:lnTo>
                  <a:lnTo>
                    <a:pt x="8930" y="4812"/>
                  </a:lnTo>
                  <a:lnTo>
                    <a:pt x="8952" y="4547"/>
                  </a:lnTo>
                  <a:lnTo>
                    <a:pt x="8952" y="4513"/>
                  </a:lnTo>
                  <a:lnTo>
                    <a:pt x="8952" y="4485"/>
                  </a:lnTo>
                  <a:lnTo>
                    <a:pt x="8946" y="4452"/>
                  </a:lnTo>
                  <a:lnTo>
                    <a:pt x="8946" y="4414"/>
                  </a:lnTo>
                  <a:lnTo>
                    <a:pt x="8957" y="3831"/>
                  </a:lnTo>
                  <a:lnTo>
                    <a:pt x="8968" y="3798"/>
                  </a:lnTo>
                  <a:lnTo>
                    <a:pt x="8968" y="3763"/>
                  </a:lnTo>
                  <a:lnTo>
                    <a:pt x="8968" y="3725"/>
                  </a:lnTo>
                  <a:lnTo>
                    <a:pt x="8978" y="3686"/>
                  </a:lnTo>
                  <a:lnTo>
                    <a:pt x="8978" y="3653"/>
                  </a:lnTo>
                  <a:lnTo>
                    <a:pt x="8978" y="3625"/>
                  </a:lnTo>
                  <a:lnTo>
                    <a:pt x="8973" y="3597"/>
                  </a:lnTo>
                  <a:lnTo>
                    <a:pt x="8978" y="3552"/>
                  </a:lnTo>
                  <a:lnTo>
                    <a:pt x="8973" y="2581"/>
                  </a:lnTo>
                  <a:lnTo>
                    <a:pt x="8962" y="2393"/>
                  </a:lnTo>
                  <a:lnTo>
                    <a:pt x="8968" y="2282"/>
                  </a:lnTo>
                  <a:lnTo>
                    <a:pt x="8968" y="2171"/>
                  </a:lnTo>
                  <a:lnTo>
                    <a:pt x="8973" y="2060"/>
                  </a:lnTo>
                  <a:lnTo>
                    <a:pt x="8973" y="1943"/>
                  </a:lnTo>
                  <a:lnTo>
                    <a:pt x="8978" y="1832"/>
                  </a:lnTo>
                  <a:lnTo>
                    <a:pt x="8978" y="1716"/>
                  </a:lnTo>
                  <a:lnTo>
                    <a:pt x="8978" y="1598"/>
                  </a:lnTo>
                  <a:lnTo>
                    <a:pt x="8978" y="1482"/>
                  </a:lnTo>
                  <a:lnTo>
                    <a:pt x="8978" y="1366"/>
                  </a:lnTo>
                  <a:lnTo>
                    <a:pt x="8978" y="1249"/>
                  </a:lnTo>
                  <a:lnTo>
                    <a:pt x="8973" y="1133"/>
                  </a:lnTo>
                  <a:lnTo>
                    <a:pt x="8973" y="1016"/>
                  </a:lnTo>
                  <a:lnTo>
                    <a:pt x="8968" y="905"/>
                  </a:lnTo>
                  <a:lnTo>
                    <a:pt x="8957" y="788"/>
                  </a:lnTo>
                  <a:lnTo>
                    <a:pt x="8952" y="683"/>
                  </a:lnTo>
                  <a:lnTo>
                    <a:pt x="8941" y="572"/>
                  </a:lnTo>
                  <a:lnTo>
                    <a:pt x="8936" y="561"/>
                  </a:lnTo>
                  <a:lnTo>
                    <a:pt x="8930" y="544"/>
                  </a:lnTo>
                  <a:lnTo>
                    <a:pt x="8925" y="527"/>
                  </a:lnTo>
                  <a:lnTo>
                    <a:pt x="8920" y="516"/>
                  </a:lnTo>
                  <a:lnTo>
                    <a:pt x="8909" y="494"/>
                  </a:lnTo>
                  <a:lnTo>
                    <a:pt x="8903" y="478"/>
                  </a:lnTo>
                  <a:lnTo>
                    <a:pt x="8903" y="461"/>
                  </a:lnTo>
                  <a:lnTo>
                    <a:pt x="8898" y="433"/>
                  </a:lnTo>
                  <a:lnTo>
                    <a:pt x="8909" y="406"/>
                  </a:lnTo>
                  <a:lnTo>
                    <a:pt x="8909" y="372"/>
                  </a:lnTo>
                  <a:lnTo>
                    <a:pt x="8903" y="338"/>
                  </a:lnTo>
                  <a:lnTo>
                    <a:pt x="8886" y="311"/>
                  </a:lnTo>
                  <a:lnTo>
                    <a:pt x="8251" y="161"/>
                  </a:lnTo>
                  <a:lnTo>
                    <a:pt x="8218" y="161"/>
                  </a:lnTo>
                  <a:lnTo>
                    <a:pt x="8191" y="167"/>
                  </a:lnTo>
                  <a:lnTo>
                    <a:pt x="8164" y="172"/>
                  </a:lnTo>
                  <a:lnTo>
                    <a:pt x="8127" y="172"/>
                  </a:lnTo>
                  <a:lnTo>
                    <a:pt x="7415" y="6"/>
                  </a:lnTo>
                  <a:lnTo>
                    <a:pt x="7388" y="0"/>
                  </a:lnTo>
                  <a:lnTo>
                    <a:pt x="7738" y="0"/>
                  </a:lnTo>
                  <a:lnTo>
                    <a:pt x="7798" y="6"/>
                  </a:lnTo>
                  <a:lnTo>
                    <a:pt x="7857" y="11"/>
                  </a:lnTo>
                  <a:lnTo>
                    <a:pt x="7917" y="23"/>
                  </a:lnTo>
                  <a:lnTo>
                    <a:pt x="7975" y="33"/>
                  </a:lnTo>
                  <a:lnTo>
                    <a:pt x="8035" y="44"/>
                  </a:lnTo>
                  <a:lnTo>
                    <a:pt x="8094" y="56"/>
                  </a:lnTo>
                  <a:lnTo>
                    <a:pt x="8154" y="61"/>
                  </a:lnTo>
                  <a:lnTo>
                    <a:pt x="8218" y="67"/>
                  </a:lnTo>
                  <a:lnTo>
                    <a:pt x="8315" y="84"/>
                  </a:lnTo>
                  <a:lnTo>
                    <a:pt x="8418" y="101"/>
                  </a:lnTo>
                  <a:lnTo>
                    <a:pt x="8520" y="117"/>
                  </a:lnTo>
                  <a:lnTo>
                    <a:pt x="8628" y="134"/>
                  </a:lnTo>
                  <a:lnTo>
                    <a:pt x="8730" y="156"/>
                  </a:lnTo>
                  <a:lnTo>
                    <a:pt x="8833" y="184"/>
                  </a:lnTo>
                  <a:lnTo>
                    <a:pt x="8930" y="211"/>
                  </a:lnTo>
                  <a:lnTo>
                    <a:pt x="9027" y="250"/>
                  </a:lnTo>
                  <a:lnTo>
                    <a:pt x="9043" y="272"/>
                  </a:lnTo>
                  <a:lnTo>
                    <a:pt x="9059" y="289"/>
                  </a:lnTo>
                  <a:lnTo>
                    <a:pt x="9075" y="311"/>
                  </a:lnTo>
                  <a:lnTo>
                    <a:pt x="9086" y="333"/>
                  </a:lnTo>
                  <a:lnTo>
                    <a:pt x="9097" y="361"/>
                  </a:lnTo>
                  <a:lnTo>
                    <a:pt x="9109" y="383"/>
                  </a:lnTo>
                  <a:lnTo>
                    <a:pt x="9119" y="411"/>
                  </a:lnTo>
                  <a:lnTo>
                    <a:pt x="9130" y="433"/>
                  </a:lnTo>
                  <a:lnTo>
                    <a:pt x="9130" y="450"/>
                  </a:lnTo>
                  <a:lnTo>
                    <a:pt x="9135" y="466"/>
                  </a:lnTo>
                  <a:lnTo>
                    <a:pt x="9135" y="478"/>
                  </a:lnTo>
                  <a:lnTo>
                    <a:pt x="9135" y="489"/>
                  </a:lnTo>
                  <a:lnTo>
                    <a:pt x="9189" y="1427"/>
                  </a:lnTo>
                  <a:lnTo>
                    <a:pt x="9205" y="1832"/>
                  </a:lnTo>
                  <a:lnTo>
                    <a:pt x="9199" y="1860"/>
                  </a:lnTo>
                  <a:lnTo>
                    <a:pt x="9199" y="1887"/>
                  </a:lnTo>
                  <a:lnTo>
                    <a:pt x="9199" y="1910"/>
                  </a:lnTo>
                  <a:lnTo>
                    <a:pt x="9205" y="1937"/>
                  </a:lnTo>
                  <a:lnTo>
                    <a:pt x="9205" y="1960"/>
                  </a:lnTo>
                  <a:lnTo>
                    <a:pt x="9210" y="1987"/>
                  </a:lnTo>
                  <a:lnTo>
                    <a:pt x="9216" y="2010"/>
                  </a:lnTo>
                  <a:lnTo>
                    <a:pt x="9216" y="2032"/>
                  </a:lnTo>
                  <a:lnTo>
                    <a:pt x="9199" y="2420"/>
                  </a:lnTo>
                  <a:lnTo>
                    <a:pt x="9194" y="2432"/>
                  </a:lnTo>
                  <a:lnTo>
                    <a:pt x="9183" y="2443"/>
                  </a:lnTo>
                  <a:lnTo>
                    <a:pt x="9178" y="2460"/>
                  </a:lnTo>
                  <a:lnTo>
                    <a:pt x="9173" y="2470"/>
                  </a:lnTo>
                  <a:lnTo>
                    <a:pt x="9178" y="2509"/>
                  </a:lnTo>
                  <a:lnTo>
                    <a:pt x="9189" y="2543"/>
                  </a:lnTo>
                  <a:lnTo>
                    <a:pt x="9189" y="2576"/>
                  </a:lnTo>
                  <a:lnTo>
                    <a:pt x="9189" y="2604"/>
                  </a:lnTo>
                  <a:lnTo>
                    <a:pt x="9178" y="2626"/>
                  </a:lnTo>
                  <a:lnTo>
                    <a:pt x="9173" y="2642"/>
                  </a:lnTo>
                  <a:lnTo>
                    <a:pt x="9167" y="2664"/>
                  </a:lnTo>
                  <a:lnTo>
                    <a:pt x="9162" y="2681"/>
                  </a:lnTo>
                  <a:lnTo>
                    <a:pt x="9183" y="3154"/>
                  </a:lnTo>
                  <a:lnTo>
                    <a:pt x="9183" y="3630"/>
                  </a:lnTo>
                  <a:lnTo>
                    <a:pt x="9194" y="3647"/>
                  </a:lnTo>
                  <a:lnTo>
                    <a:pt x="9199" y="3647"/>
                  </a:lnTo>
                  <a:lnTo>
                    <a:pt x="9205" y="3647"/>
                  </a:lnTo>
                  <a:lnTo>
                    <a:pt x="9222" y="3647"/>
                  </a:lnTo>
                  <a:lnTo>
                    <a:pt x="9238" y="3580"/>
                  </a:lnTo>
                  <a:lnTo>
                    <a:pt x="9254" y="3514"/>
                  </a:lnTo>
                  <a:lnTo>
                    <a:pt x="9265" y="3448"/>
                  </a:lnTo>
                  <a:lnTo>
                    <a:pt x="9275" y="3381"/>
                  </a:lnTo>
                  <a:lnTo>
                    <a:pt x="9281" y="3315"/>
                  </a:lnTo>
                  <a:lnTo>
                    <a:pt x="9291" y="3248"/>
                  </a:lnTo>
                  <a:lnTo>
                    <a:pt x="9297" y="3175"/>
                  </a:lnTo>
                  <a:lnTo>
                    <a:pt x="9302" y="3104"/>
                  </a:lnTo>
                  <a:lnTo>
                    <a:pt x="9307" y="3036"/>
                  </a:lnTo>
                  <a:lnTo>
                    <a:pt x="9313" y="2964"/>
                  </a:lnTo>
                  <a:lnTo>
                    <a:pt x="9323" y="2898"/>
                  </a:lnTo>
                  <a:lnTo>
                    <a:pt x="9330" y="2825"/>
                  </a:lnTo>
                  <a:lnTo>
                    <a:pt x="9335" y="2754"/>
                  </a:lnTo>
                  <a:lnTo>
                    <a:pt x="9340" y="2687"/>
                  </a:lnTo>
                  <a:lnTo>
                    <a:pt x="9351" y="2614"/>
                  </a:lnTo>
                  <a:lnTo>
                    <a:pt x="9362" y="2548"/>
                  </a:lnTo>
                  <a:lnTo>
                    <a:pt x="9372" y="2465"/>
                  </a:lnTo>
                  <a:lnTo>
                    <a:pt x="9388" y="2382"/>
                  </a:lnTo>
                  <a:lnTo>
                    <a:pt x="9399" y="2292"/>
                  </a:lnTo>
                  <a:lnTo>
                    <a:pt x="9415" y="2204"/>
                  </a:lnTo>
                  <a:lnTo>
                    <a:pt x="9431" y="2121"/>
                  </a:lnTo>
                  <a:lnTo>
                    <a:pt x="9454" y="2032"/>
                  </a:lnTo>
                  <a:lnTo>
                    <a:pt x="9486" y="1949"/>
                  </a:lnTo>
                  <a:lnTo>
                    <a:pt x="9518" y="1865"/>
                  </a:lnTo>
                  <a:lnTo>
                    <a:pt x="9518" y="1844"/>
                  </a:lnTo>
                  <a:lnTo>
                    <a:pt x="9512" y="1827"/>
                  </a:lnTo>
                  <a:lnTo>
                    <a:pt x="9512" y="1809"/>
                  </a:lnTo>
                  <a:lnTo>
                    <a:pt x="9518" y="1799"/>
                  </a:lnTo>
                  <a:lnTo>
                    <a:pt x="9626" y="1666"/>
                  </a:lnTo>
                  <a:lnTo>
                    <a:pt x="9652" y="1632"/>
                  </a:lnTo>
                  <a:lnTo>
                    <a:pt x="9675" y="1605"/>
                  </a:lnTo>
                  <a:lnTo>
                    <a:pt x="9696" y="1582"/>
                  </a:lnTo>
                  <a:lnTo>
                    <a:pt x="9712" y="1543"/>
                  </a:lnTo>
                  <a:lnTo>
                    <a:pt x="9733" y="1522"/>
                  </a:lnTo>
                  <a:lnTo>
                    <a:pt x="9749" y="1499"/>
                  </a:lnTo>
                  <a:lnTo>
                    <a:pt x="9766" y="1482"/>
                  </a:lnTo>
                  <a:lnTo>
                    <a:pt x="9777" y="1460"/>
                  </a:lnTo>
                  <a:lnTo>
                    <a:pt x="9836" y="1421"/>
                  </a:lnTo>
                  <a:lnTo>
                    <a:pt x="9896" y="1382"/>
                  </a:lnTo>
                  <a:lnTo>
                    <a:pt x="9955" y="1344"/>
                  </a:lnTo>
                  <a:lnTo>
                    <a:pt x="10014" y="1305"/>
                  </a:lnTo>
                  <a:lnTo>
                    <a:pt x="10078" y="1266"/>
                  </a:lnTo>
                  <a:lnTo>
                    <a:pt x="10144" y="1233"/>
                  </a:lnTo>
                  <a:lnTo>
                    <a:pt x="10209" y="1205"/>
                  </a:lnTo>
                  <a:lnTo>
                    <a:pt x="10273" y="1183"/>
                  </a:lnTo>
                  <a:lnTo>
                    <a:pt x="10289" y="1177"/>
                  </a:lnTo>
                  <a:lnTo>
                    <a:pt x="10305" y="1177"/>
                  </a:lnTo>
                  <a:lnTo>
                    <a:pt x="10317" y="1177"/>
                  </a:lnTo>
                  <a:lnTo>
                    <a:pt x="10327" y="1177"/>
                  </a:lnTo>
                  <a:lnTo>
                    <a:pt x="10370" y="1166"/>
                  </a:lnTo>
                  <a:lnTo>
                    <a:pt x="10413" y="1166"/>
                  </a:lnTo>
                  <a:lnTo>
                    <a:pt x="10462" y="1166"/>
                  </a:lnTo>
                  <a:lnTo>
                    <a:pt x="10505" y="1166"/>
                  </a:lnTo>
                  <a:lnTo>
                    <a:pt x="10548" y="1166"/>
                  </a:lnTo>
                  <a:lnTo>
                    <a:pt x="10591" y="1160"/>
                  </a:lnTo>
                  <a:lnTo>
                    <a:pt x="10623" y="1143"/>
                  </a:lnTo>
                  <a:lnTo>
                    <a:pt x="10656" y="1122"/>
                  </a:lnTo>
                  <a:lnTo>
                    <a:pt x="10612" y="428"/>
                  </a:lnTo>
                  <a:lnTo>
                    <a:pt x="10602" y="400"/>
                  </a:lnTo>
                  <a:lnTo>
                    <a:pt x="10586" y="378"/>
                  </a:lnTo>
                  <a:lnTo>
                    <a:pt x="10570" y="350"/>
                  </a:lnTo>
                  <a:lnTo>
                    <a:pt x="10554" y="322"/>
                  </a:lnTo>
                  <a:lnTo>
                    <a:pt x="10543" y="300"/>
                  </a:lnTo>
                  <a:lnTo>
                    <a:pt x="10526" y="278"/>
                  </a:lnTo>
                  <a:lnTo>
                    <a:pt x="10515" y="255"/>
                  </a:lnTo>
                  <a:lnTo>
                    <a:pt x="10505" y="234"/>
                  </a:lnTo>
                  <a:lnTo>
                    <a:pt x="10505" y="217"/>
                  </a:lnTo>
                  <a:lnTo>
                    <a:pt x="10510" y="200"/>
                  </a:lnTo>
                  <a:lnTo>
                    <a:pt x="10510" y="184"/>
                  </a:lnTo>
                  <a:lnTo>
                    <a:pt x="10510" y="172"/>
                  </a:lnTo>
                  <a:lnTo>
                    <a:pt x="10521" y="167"/>
                  </a:lnTo>
                  <a:lnTo>
                    <a:pt x="10532" y="156"/>
                  </a:lnTo>
                  <a:lnTo>
                    <a:pt x="10538" y="150"/>
                  </a:lnTo>
                  <a:lnTo>
                    <a:pt x="10538" y="144"/>
                  </a:lnTo>
                  <a:lnTo>
                    <a:pt x="10726" y="89"/>
                  </a:lnTo>
                  <a:lnTo>
                    <a:pt x="10872" y="144"/>
                  </a:lnTo>
                  <a:lnTo>
                    <a:pt x="11060" y="106"/>
                  </a:lnTo>
                  <a:lnTo>
                    <a:pt x="11360" y="0"/>
                  </a:lnTo>
                  <a:lnTo>
                    <a:pt x="12275" y="0"/>
                  </a:lnTo>
                  <a:lnTo>
                    <a:pt x="11254" y="366"/>
                  </a:lnTo>
                  <a:lnTo>
                    <a:pt x="11233" y="366"/>
                  </a:lnTo>
                  <a:lnTo>
                    <a:pt x="11217" y="372"/>
                  </a:lnTo>
                  <a:lnTo>
                    <a:pt x="11201" y="378"/>
                  </a:lnTo>
                  <a:lnTo>
                    <a:pt x="11184" y="383"/>
                  </a:lnTo>
                  <a:lnTo>
                    <a:pt x="11168" y="388"/>
                  </a:lnTo>
                  <a:lnTo>
                    <a:pt x="11168" y="395"/>
                  </a:lnTo>
                  <a:lnTo>
                    <a:pt x="11173" y="400"/>
                  </a:lnTo>
                  <a:lnTo>
                    <a:pt x="11173" y="416"/>
                  </a:lnTo>
                  <a:lnTo>
                    <a:pt x="11605" y="644"/>
                  </a:lnTo>
                  <a:lnTo>
                    <a:pt x="11632" y="660"/>
                  </a:lnTo>
                  <a:lnTo>
                    <a:pt x="11654" y="677"/>
                  </a:lnTo>
                  <a:lnTo>
                    <a:pt x="11670" y="700"/>
                  </a:lnTo>
                  <a:lnTo>
                    <a:pt x="11697" y="717"/>
                  </a:lnTo>
                  <a:lnTo>
                    <a:pt x="11713" y="722"/>
                  </a:lnTo>
                  <a:lnTo>
                    <a:pt x="11729" y="727"/>
                  </a:lnTo>
                  <a:lnTo>
                    <a:pt x="11746" y="733"/>
                  </a:lnTo>
                  <a:lnTo>
                    <a:pt x="11762" y="738"/>
                  </a:lnTo>
                  <a:lnTo>
                    <a:pt x="12112" y="1116"/>
                  </a:lnTo>
                  <a:lnTo>
                    <a:pt x="12117" y="1133"/>
                  </a:lnTo>
                  <a:lnTo>
                    <a:pt x="12123" y="1143"/>
                  </a:lnTo>
                  <a:lnTo>
                    <a:pt x="12133" y="1155"/>
                  </a:lnTo>
                  <a:lnTo>
                    <a:pt x="12144" y="1166"/>
                  </a:lnTo>
                  <a:lnTo>
                    <a:pt x="12188" y="1210"/>
                  </a:lnTo>
                  <a:lnTo>
                    <a:pt x="12220" y="1255"/>
                  </a:lnTo>
                  <a:lnTo>
                    <a:pt x="12252" y="1299"/>
                  </a:lnTo>
                  <a:lnTo>
                    <a:pt x="12273" y="1344"/>
                  </a:lnTo>
                  <a:lnTo>
                    <a:pt x="12290" y="1394"/>
                  </a:lnTo>
                  <a:lnTo>
                    <a:pt x="12306" y="1444"/>
                  </a:lnTo>
                  <a:lnTo>
                    <a:pt x="12317" y="1494"/>
                  </a:lnTo>
                  <a:lnTo>
                    <a:pt x="12322" y="1543"/>
                  </a:lnTo>
                  <a:lnTo>
                    <a:pt x="12328" y="1565"/>
                  </a:lnTo>
                  <a:lnTo>
                    <a:pt x="12338" y="1582"/>
                  </a:lnTo>
                  <a:lnTo>
                    <a:pt x="12344" y="1593"/>
                  </a:lnTo>
                  <a:lnTo>
                    <a:pt x="12344" y="1605"/>
                  </a:lnTo>
                  <a:lnTo>
                    <a:pt x="12322" y="1865"/>
                  </a:lnTo>
                  <a:lnTo>
                    <a:pt x="12322" y="1904"/>
                  </a:lnTo>
                  <a:lnTo>
                    <a:pt x="12328" y="1937"/>
                  </a:lnTo>
                  <a:lnTo>
                    <a:pt x="12333" y="1965"/>
                  </a:lnTo>
                  <a:lnTo>
                    <a:pt x="12333" y="1993"/>
                  </a:lnTo>
                  <a:lnTo>
                    <a:pt x="12328" y="2005"/>
                  </a:lnTo>
                  <a:lnTo>
                    <a:pt x="12322" y="2021"/>
                  </a:lnTo>
                  <a:lnTo>
                    <a:pt x="12317" y="2032"/>
                  </a:lnTo>
                  <a:lnTo>
                    <a:pt x="12312" y="2043"/>
                  </a:lnTo>
                  <a:lnTo>
                    <a:pt x="12317" y="2076"/>
                  </a:lnTo>
                  <a:lnTo>
                    <a:pt x="12322" y="2104"/>
                  </a:lnTo>
                  <a:lnTo>
                    <a:pt x="12322" y="2131"/>
                  </a:lnTo>
                  <a:lnTo>
                    <a:pt x="12317" y="2159"/>
                  </a:lnTo>
                  <a:lnTo>
                    <a:pt x="12306" y="2193"/>
                  </a:lnTo>
                  <a:lnTo>
                    <a:pt x="12301" y="2221"/>
                  </a:lnTo>
                  <a:lnTo>
                    <a:pt x="12301" y="2254"/>
                  </a:lnTo>
                  <a:lnTo>
                    <a:pt x="12301" y="2282"/>
                  </a:lnTo>
                  <a:lnTo>
                    <a:pt x="12301" y="2309"/>
                  </a:lnTo>
                  <a:lnTo>
                    <a:pt x="12296" y="2337"/>
                  </a:lnTo>
                  <a:lnTo>
                    <a:pt x="12290" y="2365"/>
                  </a:lnTo>
                  <a:lnTo>
                    <a:pt x="12285" y="2393"/>
                  </a:lnTo>
                  <a:lnTo>
                    <a:pt x="12285" y="2437"/>
                  </a:lnTo>
                  <a:lnTo>
                    <a:pt x="12290" y="2465"/>
                  </a:lnTo>
                  <a:lnTo>
                    <a:pt x="12290" y="2493"/>
                  </a:lnTo>
                  <a:lnTo>
                    <a:pt x="12290" y="2520"/>
                  </a:lnTo>
                  <a:lnTo>
                    <a:pt x="12279" y="2626"/>
                  </a:lnTo>
                  <a:lnTo>
                    <a:pt x="12268" y="2726"/>
                  </a:lnTo>
                  <a:lnTo>
                    <a:pt x="12257" y="2825"/>
                  </a:lnTo>
                  <a:lnTo>
                    <a:pt x="12241" y="2926"/>
                  </a:lnTo>
                  <a:lnTo>
                    <a:pt x="12231" y="3026"/>
                  </a:lnTo>
                  <a:lnTo>
                    <a:pt x="12220" y="3131"/>
                  </a:lnTo>
                  <a:lnTo>
                    <a:pt x="12209" y="3230"/>
                  </a:lnTo>
                  <a:lnTo>
                    <a:pt x="12193" y="3331"/>
                  </a:lnTo>
                  <a:lnTo>
                    <a:pt x="12177" y="3459"/>
                  </a:lnTo>
                  <a:lnTo>
                    <a:pt x="12155" y="3586"/>
                  </a:lnTo>
                  <a:lnTo>
                    <a:pt x="12139" y="3713"/>
                  </a:lnTo>
                  <a:lnTo>
                    <a:pt x="12117" y="3841"/>
                  </a:lnTo>
                  <a:lnTo>
                    <a:pt x="12096" y="3964"/>
                  </a:lnTo>
                  <a:lnTo>
                    <a:pt x="12075" y="4092"/>
                  </a:lnTo>
                  <a:lnTo>
                    <a:pt x="12052" y="4213"/>
                  </a:lnTo>
                  <a:lnTo>
                    <a:pt x="12031" y="4341"/>
                  </a:lnTo>
                  <a:lnTo>
                    <a:pt x="12004" y="4463"/>
                  </a:lnTo>
                  <a:lnTo>
                    <a:pt x="11983" y="4585"/>
                  </a:lnTo>
                  <a:lnTo>
                    <a:pt x="11956" y="4708"/>
                  </a:lnTo>
                  <a:lnTo>
                    <a:pt x="11923" y="4829"/>
                  </a:lnTo>
                  <a:lnTo>
                    <a:pt x="11891" y="4952"/>
                  </a:lnTo>
                  <a:lnTo>
                    <a:pt x="11859" y="5074"/>
                  </a:lnTo>
                  <a:lnTo>
                    <a:pt x="11826" y="5196"/>
                  </a:lnTo>
                  <a:lnTo>
                    <a:pt x="11788" y="5312"/>
                  </a:lnTo>
                  <a:lnTo>
                    <a:pt x="11794" y="5329"/>
                  </a:lnTo>
                  <a:lnTo>
                    <a:pt x="11794" y="5352"/>
                  </a:lnTo>
                  <a:lnTo>
                    <a:pt x="11794" y="5373"/>
                  </a:lnTo>
                  <a:lnTo>
                    <a:pt x="11794" y="5396"/>
                  </a:lnTo>
                  <a:lnTo>
                    <a:pt x="11783" y="5418"/>
                  </a:lnTo>
                  <a:lnTo>
                    <a:pt x="11783" y="5451"/>
                  </a:lnTo>
                  <a:lnTo>
                    <a:pt x="11783" y="5485"/>
                  </a:lnTo>
                  <a:lnTo>
                    <a:pt x="11772" y="5513"/>
                  </a:lnTo>
                  <a:lnTo>
                    <a:pt x="11772" y="5546"/>
                  </a:lnTo>
                  <a:lnTo>
                    <a:pt x="11778" y="5574"/>
                  </a:lnTo>
                  <a:lnTo>
                    <a:pt x="11783" y="5601"/>
                  </a:lnTo>
                  <a:lnTo>
                    <a:pt x="11783" y="5634"/>
                  </a:lnTo>
                  <a:lnTo>
                    <a:pt x="11756" y="5695"/>
                  </a:lnTo>
                  <a:lnTo>
                    <a:pt x="11735" y="5762"/>
                  </a:lnTo>
                  <a:lnTo>
                    <a:pt x="11718" y="5828"/>
                  </a:lnTo>
                  <a:lnTo>
                    <a:pt x="11702" y="5901"/>
                  </a:lnTo>
                  <a:lnTo>
                    <a:pt x="11691" y="5968"/>
                  </a:lnTo>
                  <a:lnTo>
                    <a:pt x="11681" y="6039"/>
                  </a:lnTo>
                  <a:lnTo>
                    <a:pt x="11670" y="6112"/>
                  </a:lnTo>
                  <a:lnTo>
                    <a:pt x="11659" y="6178"/>
                  </a:lnTo>
                  <a:lnTo>
                    <a:pt x="11648" y="6250"/>
                  </a:lnTo>
                  <a:lnTo>
                    <a:pt x="11638" y="6318"/>
                  </a:lnTo>
                  <a:lnTo>
                    <a:pt x="11621" y="6384"/>
                  </a:lnTo>
                  <a:lnTo>
                    <a:pt x="11605" y="6451"/>
                  </a:lnTo>
                  <a:lnTo>
                    <a:pt x="11583" y="6512"/>
                  </a:lnTo>
                  <a:lnTo>
                    <a:pt x="11557" y="6572"/>
                  </a:lnTo>
                  <a:lnTo>
                    <a:pt x="11525" y="6628"/>
                  </a:lnTo>
                  <a:lnTo>
                    <a:pt x="11486" y="6683"/>
                  </a:lnTo>
                  <a:lnTo>
                    <a:pt x="11168" y="6844"/>
                  </a:lnTo>
                  <a:lnTo>
                    <a:pt x="11163" y="6856"/>
                  </a:lnTo>
                  <a:lnTo>
                    <a:pt x="11163" y="6867"/>
                  </a:lnTo>
                  <a:lnTo>
                    <a:pt x="11168" y="6872"/>
                  </a:lnTo>
                  <a:lnTo>
                    <a:pt x="11168" y="6878"/>
                  </a:lnTo>
                  <a:lnTo>
                    <a:pt x="11691" y="7067"/>
                  </a:lnTo>
                  <a:lnTo>
                    <a:pt x="11713" y="7061"/>
                  </a:lnTo>
                  <a:lnTo>
                    <a:pt x="11729" y="7055"/>
                  </a:lnTo>
                  <a:lnTo>
                    <a:pt x="11746" y="7061"/>
                  </a:lnTo>
                  <a:lnTo>
                    <a:pt x="11756" y="7067"/>
                  </a:lnTo>
                  <a:lnTo>
                    <a:pt x="11820" y="7100"/>
                  </a:lnTo>
                  <a:lnTo>
                    <a:pt x="11886" y="7128"/>
                  </a:lnTo>
                  <a:lnTo>
                    <a:pt x="11950" y="7150"/>
                  </a:lnTo>
                  <a:lnTo>
                    <a:pt x="12015" y="7173"/>
                  </a:lnTo>
                  <a:lnTo>
                    <a:pt x="12085" y="7189"/>
                  </a:lnTo>
                  <a:lnTo>
                    <a:pt x="12155" y="7206"/>
                  </a:lnTo>
                  <a:lnTo>
                    <a:pt x="12225" y="7222"/>
                  </a:lnTo>
                  <a:lnTo>
                    <a:pt x="12296" y="7233"/>
                  </a:lnTo>
                  <a:lnTo>
                    <a:pt x="12365" y="7244"/>
                  </a:lnTo>
                  <a:lnTo>
                    <a:pt x="12436" y="7261"/>
                  </a:lnTo>
                  <a:lnTo>
                    <a:pt x="12506" y="7272"/>
                  </a:lnTo>
                  <a:lnTo>
                    <a:pt x="12576" y="7289"/>
                  </a:lnTo>
                  <a:lnTo>
                    <a:pt x="12646" y="7299"/>
                  </a:lnTo>
                  <a:lnTo>
                    <a:pt x="12722" y="7316"/>
                  </a:lnTo>
                  <a:lnTo>
                    <a:pt x="12791" y="7334"/>
                  </a:lnTo>
                  <a:lnTo>
                    <a:pt x="12862" y="7355"/>
                  </a:lnTo>
                  <a:lnTo>
                    <a:pt x="12894" y="7367"/>
                  </a:lnTo>
                  <a:lnTo>
                    <a:pt x="12921" y="7383"/>
                  </a:lnTo>
                  <a:lnTo>
                    <a:pt x="12948" y="7405"/>
                  </a:lnTo>
                  <a:lnTo>
                    <a:pt x="12970" y="7427"/>
                  </a:lnTo>
                  <a:lnTo>
                    <a:pt x="12986" y="7455"/>
                  </a:lnTo>
                  <a:lnTo>
                    <a:pt x="13002" y="7483"/>
                  </a:lnTo>
                  <a:lnTo>
                    <a:pt x="13018" y="7511"/>
                  </a:lnTo>
                  <a:lnTo>
                    <a:pt x="13028" y="7533"/>
                  </a:lnTo>
                  <a:lnTo>
                    <a:pt x="13028" y="7555"/>
                  </a:lnTo>
                  <a:lnTo>
                    <a:pt x="13028" y="7571"/>
                  </a:lnTo>
                  <a:lnTo>
                    <a:pt x="13023" y="7583"/>
                  </a:lnTo>
                  <a:lnTo>
                    <a:pt x="13023" y="7600"/>
                  </a:lnTo>
                  <a:lnTo>
                    <a:pt x="12996" y="7628"/>
                  </a:lnTo>
                  <a:lnTo>
                    <a:pt x="12970" y="7644"/>
                  </a:lnTo>
                  <a:lnTo>
                    <a:pt x="12948" y="7661"/>
                  </a:lnTo>
                  <a:lnTo>
                    <a:pt x="12937" y="7689"/>
                  </a:lnTo>
                  <a:lnTo>
                    <a:pt x="12937" y="7744"/>
                  </a:lnTo>
                  <a:lnTo>
                    <a:pt x="12926" y="7794"/>
                  </a:lnTo>
                  <a:lnTo>
                    <a:pt x="12915" y="7844"/>
                  </a:lnTo>
                  <a:lnTo>
                    <a:pt x="12905" y="7900"/>
                  </a:lnTo>
                  <a:lnTo>
                    <a:pt x="12889" y="7950"/>
                  </a:lnTo>
                  <a:lnTo>
                    <a:pt x="12883" y="7999"/>
                  </a:lnTo>
                  <a:lnTo>
                    <a:pt x="12883" y="8044"/>
                  </a:lnTo>
                  <a:lnTo>
                    <a:pt x="12889" y="8094"/>
                  </a:lnTo>
                  <a:lnTo>
                    <a:pt x="12883" y="8121"/>
                  </a:lnTo>
                  <a:lnTo>
                    <a:pt x="12872" y="8144"/>
                  </a:lnTo>
                  <a:lnTo>
                    <a:pt x="12862" y="8166"/>
                  </a:lnTo>
                  <a:lnTo>
                    <a:pt x="12867" y="8182"/>
                  </a:lnTo>
                  <a:lnTo>
                    <a:pt x="12646" y="9364"/>
                  </a:lnTo>
                  <a:lnTo>
                    <a:pt x="12619" y="9637"/>
                  </a:lnTo>
                  <a:lnTo>
                    <a:pt x="12630" y="9643"/>
                  </a:lnTo>
                  <a:lnTo>
                    <a:pt x="12646" y="9643"/>
                  </a:lnTo>
                  <a:lnTo>
                    <a:pt x="12657" y="9648"/>
                  </a:lnTo>
                  <a:lnTo>
                    <a:pt x="12662" y="9653"/>
                  </a:lnTo>
                  <a:lnTo>
                    <a:pt x="12689" y="9643"/>
                  </a:lnTo>
                  <a:lnTo>
                    <a:pt x="12710" y="9637"/>
                  </a:lnTo>
                  <a:lnTo>
                    <a:pt x="12738" y="9631"/>
                  </a:lnTo>
                  <a:lnTo>
                    <a:pt x="12759" y="9637"/>
                  </a:lnTo>
                  <a:lnTo>
                    <a:pt x="12797" y="9648"/>
                  </a:lnTo>
                  <a:lnTo>
                    <a:pt x="12840" y="9659"/>
                  </a:lnTo>
                  <a:lnTo>
                    <a:pt x="12878" y="9670"/>
                  </a:lnTo>
                  <a:lnTo>
                    <a:pt x="12915" y="9686"/>
                  </a:lnTo>
                  <a:lnTo>
                    <a:pt x="12948" y="9709"/>
                  </a:lnTo>
                  <a:lnTo>
                    <a:pt x="12970" y="9736"/>
                  </a:lnTo>
                  <a:lnTo>
                    <a:pt x="12986" y="9770"/>
                  </a:lnTo>
                  <a:lnTo>
                    <a:pt x="12986" y="9809"/>
                  </a:lnTo>
                  <a:lnTo>
                    <a:pt x="12975" y="9837"/>
                  </a:lnTo>
                  <a:lnTo>
                    <a:pt x="12964" y="9864"/>
                  </a:lnTo>
                  <a:lnTo>
                    <a:pt x="12954" y="9892"/>
                  </a:lnTo>
                  <a:lnTo>
                    <a:pt x="12943" y="9920"/>
                  </a:lnTo>
                  <a:lnTo>
                    <a:pt x="12931" y="9953"/>
                  </a:lnTo>
                  <a:lnTo>
                    <a:pt x="12921" y="9987"/>
                  </a:lnTo>
                  <a:lnTo>
                    <a:pt x="12910" y="10020"/>
                  </a:lnTo>
                  <a:lnTo>
                    <a:pt x="12905" y="10058"/>
                  </a:lnTo>
                  <a:lnTo>
                    <a:pt x="12867" y="10181"/>
                  </a:lnTo>
                  <a:lnTo>
                    <a:pt x="12835" y="10302"/>
                  </a:lnTo>
                  <a:lnTo>
                    <a:pt x="12802" y="10430"/>
                  </a:lnTo>
                  <a:lnTo>
                    <a:pt x="12775" y="10553"/>
                  </a:lnTo>
                  <a:lnTo>
                    <a:pt x="12743" y="10681"/>
                  </a:lnTo>
                  <a:lnTo>
                    <a:pt x="12716" y="10808"/>
                  </a:lnTo>
                  <a:lnTo>
                    <a:pt x="12689" y="10936"/>
                  </a:lnTo>
                  <a:lnTo>
                    <a:pt x="12667" y="11064"/>
                  </a:lnTo>
                  <a:lnTo>
                    <a:pt x="12641" y="11191"/>
                  </a:lnTo>
                  <a:lnTo>
                    <a:pt x="12614" y="11313"/>
                  </a:lnTo>
                  <a:lnTo>
                    <a:pt x="12592" y="11441"/>
                  </a:lnTo>
                  <a:lnTo>
                    <a:pt x="12565" y="11569"/>
                  </a:lnTo>
                  <a:lnTo>
                    <a:pt x="12538" y="11696"/>
                  </a:lnTo>
                  <a:lnTo>
                    <a:pt x="12511" y="11818"/>
                  </a:lnTo>
                  <a:lnTo>
                    <a:pt x="12484" y="11946"/>
                  </a:lnTo>
                  <a:lnTo>
                    <a:pt x="12457" y="12068"/>
                  </a:lnTo>
                  <a:lnTo>
                    <a:pt x="12441" y="12095"/>
                  </a:lnTo>
                  <a:lnTo>
                    <a:pt x="12425" y="12118"/>
                  </a:lnTo>
                  <a:lnTo>
                    <a:pt x="12414" y="12130"/>
                  </a:lnTo>
                  <a:lnTo>
                    <a:pt x="12393" y="12135"/>
                  </a:lnTo>
                  <a:lnTo>
                    <a:pt x="12376" y="12146"/>
                  </a:lnTo>
                  <a:lnTo>
                    <a:pt x="12354" y="12146"/>
                  </a:lnTo>
                  <a:lnTo>
                    <a:pt x="12328" y="12151"/>
                  </a:lnTo>
                  <a:lnTo>
                    <a:pt x="12312" y="12146"/>
                  </a:lnTo>
                  <a:lnTo>
                    <a:pt x="12296" y="12140"/>
                  </a:lnTo>
                  <a:lnTo>
                    <a:pt x="12285" y="12135"/>
                  </a:lnTo>
                  <a:lnTo>
                    <a:pt x="12268" y="12130"/>
                  </a:lnTo>
                  <a:lnTo>
                    <a:pt x="12252" y="12123"/>
                  </a:lnTo>
                  <a:lnTo>
                    <a:pt x="12220" y="12123"/>
                  </a:lnTo>
                  <a:lnTo>
                    <a:pt x="12188" y="12130"/>
                  </a:lnTo>
                  <a:lnTo>
                    <a:pt x="12160" y="12130"/>
                  </a:lnTo>
                  <a:lnTo>
                    <a:pt x="12133" y="12118"/>
                  </a:lnTo>
                  <a:lnTo>
                    <a:pt x="12101" y="12112"/>
                  </a:lnTo>
                  <a:lnTo>
                    <a:pt x="12064" y="12102"/>
                  </a:lnTo>
                  <a:lnTo>
                    <a:pt x="12026" y="12095"/>
                  </a:lnTo>
                  <a:lnTo>
                    <a:pt x="11993" y="12102"/>
                  </a:lnTo>
                  <a:lnTo>
                    <a:pt x="11977" y="12107"/>
                  </a:lnTo>
                  <a:lnTo>
                    <a:pt x="11967" y="12107"/>
                  </a:lnTo>
                  <a:lnTo>
                    <a:pt x="11950" y="12112"/>
                  </a:lnTo>
                  <a:lnTo>
                    <a:pt x="11944" y="12118"/>
                  </a:lnTo>
                  <a:lnTo>
                    <a:pt x="11870" y="12090"/>
                  </a:lnTo>
                  <a:lnTo>
                    <a:pt x="11788" y="12062"/>
                  </a:lnTo>
                  <a:lnTo>
                    <a:pt x="11707" y="12035"/>
                  </a:lnTo>
                  <a:lnTo>
                    <a:pt x="11627" y="12012"/>
                  </a:lnTo>
                  <a:lnTo>
                    <a:pt x="11541" y="11996"/>
                  </a:lnTo>
                  <a:lnTo>
                    <a:pt x="11454" y="11979"/>
                  </a:lnTo>
                  <a:lnTo>
                    <a:pt x="11368" y="11969"/>
                  </a:lnTo>
                  <a:lnTo>
                    <a:pt x="11276" y="11957"/>
                  </a:lnTo>
                  <a:lnTo>
                    <a:pt x="11244" y="11946"/>
                  </a:lnTo>
                  <a:lnTo>
                    <a:pt x="11212" y="11934"/>
                  </a:lnTo>
                  <a:lnTo>
                    <a:pt x="11179" y="11924"/>
                  </a:lnTo>
                  <a:lnTo>
                    <a:pt x="11141" y="11918"/>
                  </a:lnTo>
                  <a:lnTo>
                    <a:pt x="11109" y="11913"/>
                  </a:lnTo>
                  <a:lnTo>
                    <a:pt x="11076" y="11913"/>
                  </a:lnTo>
                  <a:lnTo>
                    <a:pt x="11049" y="11924"/>
                  </a:lnTo>
                  <a:lnTo>
                    <a:pt x="11023" y="11946"/>
                  </a:lnTo>
                  <a:lnTo>
                    <a:pt x="10947" y="12229"/>
                  </a:lnTo>
                  <a:lnTo>
                    <a:pt x="10925" y="12256"/>
                  </a:lnTo>
                  <a:lnTo>
                    <a:pt x="10909" y="12279"/>
                  </a:lnTo>
                  <a:lnTo>
                    <a:pt x="10893" y="12296"/>
                  </a:lnTo>
                  <a:lnTo>
                    <a:pt x="10883" y="12307"/>
                  </a:lnTo>
                  <a:lnTo>
                    <a:pt x="10861" y="12312"/>
                  </a:lnTo>
                  <a:lnTo>
                    <a:pt x="10855" y="12312"/>
                  </a:lnTo>
                  <a:lnTo>
                    <a:pt x="10850" y="12312"/>
                  </a:lnTo>
                  <a:lnTo>
                    <a:pt x="10839" y="12312"/>
                  </a:lnTo>
                  <a:lnTo>
                    <a:pt x="10764" y="12273"/>
                  </a:lnTo>
                  <a:lnTo>
                    <a:pt x="10688" y="12251"/>
                  </a:lnTo>
                  <a:lnTo>
                    <a:pt x="10607" y="12240"/>
                  </a:lnTo>
                  <a:lnTo>
                    <a:pt x="10526" y="12235"/>
                  </a:lnTo>
                  <a:lnTo>
                    <a:pt x="10446" y="12229"/>
                  </a:lnTo>
                  <a:lnTo>
                    <a:pt x="10365" y="12223"/>
                  </a:lnTo>
                  <a:lnTo>
                    <a:pt x="10283" y="12213"/>
                  </a:lnTo>
                  <a:lnTo>
                    <a:pt x="10209" y="12196"/>
                  </a:lnTo>
                  <a:lnTo>
                    <a:pt x="10176" y="12196"/>
                  </a:lnTo>
                  <a:lnTo>
                    <a:pt x="10154" y="12207"/>
                  </a:lnTo>
                  <a:lnTo>
                    <a:pt x="10133" y="12213"/>
                  </a:lnTo>
                  <a:lnTo>
                    <a:pt x="10106" y="12207"/>
                  </a:lnTo>
                  <a:lnTo>
                    <a:pt x="10030" y="12185"/>
                  </a:lnTo>
                  <a:lnTo>
                    <a:pt x="9955" y="12168"/>
                  </a:lnTo>
                  <a:lnTo>
                    <a:pt x="9885" y="12151"/>
                  </a:lnTo>
                  <a:lnTo>
                    <a:pt x="9809" y="12140"/>
                  </a:lnTo>
                  <a:lnTo>
                    <a:pt x="9733" y="12130"/>
                  </a:lnTo>
                  <a:lnTo>
                    <a:pt x="9659" y="12118"/>
                  </a:lnTo>
                  <a:lnTo>
                    <a:pt x="9577" y="12107"/>
                  </a:lnTo>
                  <a:lnTo>
                    <a:pt x="9502" y="12102"/>
                  </a:lnTo>
                  <a:lnTo>
                    <a:pt x="9426" y="12090"/>
                  </a:lnTo>
                  <a:lnTo>
                    <a:pt x="9351" y="12085"/>
                  </a:lnTo>
                  <a:lnTo>
                    <a:pt x="9275" y="12079"/>
                  </a:lnTo>
                  <a:lnTo>
                    <a:pt x="9199" y="12068"/>
                  </a:lnTo>
                  <a:lnTo>
                    <a:pt x="9125" y="12057"/>
                  </a:lnTo>
                  <a:lnTo>
                    <a:pt x="9049" y="12045"/>
                  </a:lnTo>
                  <a:lnTo>
                    <a:pt x="8973" y="12035"/>
                  </a:lnTo>
                  <a:lnTo>
                    <a:pt x="8898" y="12018"/>
                  </a:lnTo>
                  <a:lnTo>
                    <a:pt x="8865" y="12018"/>
                  </a:lnTo>
                  <a:lnTo>
                    <a:pt x="8844" y="12018"/>
                  </a:lnTo>
                  <a:lnTo>
                    <a:pt x="8817" y="12024"/>
                  </a:lnTo>
                  <a:lnTo>
                    <a:pt x="8801" y="12035"/>
                  </a:lnTo>
                  <a:lnTo>
                    <a:pt x="8790" y="12040"/>
                  </a:lnTo>
                  <a:lnTo>
                    <a:pt x="8785" y="12045"/>
                  </a:lnTo>
                  <a:lnTo>
                    <a:pt x="8773" y="12057"/>
                  </a:lnTo>
                  <a:lnTo>
                    <a:pt x="8757" y="12062"/>
                  </a:lnTo>
                  <a:lnTo>
                    <a:pt x="8730" y="12045"/>
                  </a:lnTo>
                  <a:lnTo>
                    <a:pt x="8709" y="12024"/>
                  </a:lnTo>
                  <a:lnTo>
                    <a:pt x="8688" y="12002"/>
                  </a:lnTo>
                  <a:lnTo>
                    <a:pt x="8665" y="11979"/>
                  </a:lnTo>
                  <a:lnTo>
                    <a:pt x="8649" y="11946"/>
                  </a:lnTo>
                  <a:lnTo>
                    <a:pt x="8628" y="11913"/>
                  </a:lnTo>
                  <a:lnTo>
                    <a:pt x="8607" y="11879"/>
                  </a:lnTo>
                  <a:lnTo>
                    <a:pt x="8591" y="11846"/>
                  </a:lnTo>
                  <a:lnTo>
                    <a:pt x="8575" y="11813"/>
                  </a:lnTo>
                  <a:lnTo>
                    <a:pt x="8557" y="11774"/>
                  </a:lnTo>
                  <a:lnTo>
                    <a:pt x="8547" y="11740"/>
                  </a:lnTo>
                  <a:lnTo>
                    <a:pt x="8536" y="11702"/>
                  </a:lnTo>
                  <a:lnTo>
                    <a:pt x="8564" y="11652"/>
                  </a:lnTo>
                  <a:lnTo>
                    <a:pt x="8585" y="11602"/>
                  </a:lnTo>
                  <a:lnTo>
                    <a:pt x="8601" y="11552"/>
                  </a:lnTo>
                  <a:lnTo>
                    <a:pt x="8617" y="11496"/>
                  </a:lnTo>
                  <a:lnTo>
                    <a:pt x="8628" y="11441"/>
                  </a:lnTo>
                  <a:lnTo>
                    <a:pt x="8639" y="11385"/>
                  </a:lnTo>
                  <a:lnTo>
                    <a:pt x="8644" y="11330"/>
                  </a:lnTo>
                  <a:lnTo>
                    <a:pt x="8649" y="11275"/>
                  </a:lnTo>
                  <a:lnTo>
                    <a:pt x="8649" y="11247"/>
                  </a:lnTo>
                  <a:lnTo>
                    <a:pt x="8655" y="11219"/>
                  </a:lnTo>
                  <a:lnTo>
                    <a:pt x="8649" y="11202"/>
                  </a:lnTo>
                  <a:lnTo>
                    <a:pt x="8633" y="11185"/>
                  </a:lnTo>
                  <a:lnTo>
                    <a:pt x="8557" y="11164"/>
                  </a:lnTo>
                  <a:lnTo>
                    <a:pt x="8477" y="11147"/>
                  </a:lnTo>
                  <a:lnTo>
                    <a:pt x="8402" y="11130"/>
                  </a:lnTo>
                  <a:lnTo>
                    <a:pt x="8320" y="11114"/>
                  </a:lnTo>
                  <a:lnTo>
                    <a:pt x="8246" y="11097"/>
                  </a:lnTo>
                  <a:lnTo>
                    <a:pt x="8164" y="11080"/>
                  </a:lnTo>
                  <a:lnTo>
                    <a:pt x="8089" y="11069"/>
                  </a:lnTo>
                  <a:lnTo>
                    <a:pt x="8007" y="11058"/>
                  </a:lnTo>
                  <a:lnTo>
                    <a:pt x="7933" y="11046"/>
                  </a:lnTo>
                  <a:lnTo>
                    <a:pt x="7851" y="11036"/>
                  </a:lnTo>
                  <a:lnTo>
                    <a:pt x="7776" y="11024"/>
                  </a:lnTo>
                  <a:lnTo>
                    <a:pt x="7695" y="11013"/>
                  </a:lnTo>
                  <a:lnTo>
                    <a:pt x="7614" y="11008"/>
                  </a:lnTo>
                  <a:lnTo>
                    <a:pt x="7539" y="10996"/>
                  </a:lnTo>
                  <a:lnTo>
                    <a:pt x="7457" y="10991"/>
                  </a:lnTo>
                  <a:lnTo>
                    <a:pt x="7377" y="10986"/>
                  </a:lnTo>
                  <a:lnTo>
                    <a:pt x="7344" y="10986"/>
                  </a:lnTo>
                  <a:lnTo>
                    <a:pt x="7312" y="10986"/>
                  </a:lnTo>
                  <a:lnTo>
                    <a:pt x="7275" y="10986"/>
                  </a:lnTo>
                  <a:lnTo>
                    <a:pt x="7231" y="10980"/>
                  </a:lnTo>
                  <a:lnTo>
                    <a:pt x="7199" y="10975"/>
                  </a:lnTo>
                  <a:lnTo>
                    <a:pt x="7172" y="10980"/>
                  </a:lnTo>
                  <a:lnTo>
                    <a:pt x="7145" y="10986"/>
                  </a:lnTo>
                  <a:lnTo>
                    <a:pt x="7112" y="10986"/>
                  </a:lnTo>
                  <a:lnTo>
                    <a:pt x="6935" y="10941"/>
                  </a:lnTo>
                  <a:lnTo>
                    <a:pt x="6902" y="10941"/>
                  </a:lnTo>
                  <a:lnTo>
                    <a:pt x="6875" y="10941"/>
                  </a:lnTo>
                  <a:lnTo>
                    <a:pt x="6843" y="10941"/>
                  </a:lnTo>
                  <a:lnTo>
                    <a:pt x="6811" y="10936"/>
                  </a:lnTo>
                  <a:lnTo>
                    <a:pt x="6380" y="10908"/>
                  </a:lnTo>
                  <a:lnTo>
                    <a:pt x="6352" y="10913"/>
                  </a:lnTo>
                  <a:lnTo>
                    <a:pt x="6331" y="10913"/>
                  </a:lnTo>
                  <a:lnTo>
                    <a:pt x="6314" y="10913"/>
                  </a:lnTo>
                  <a:lnTo>
                    <a:pt x="6298" y="10913"/>
                  </a:lnTo>
                  <a:lnTo>
                    <a:pt x="6277" y="10925"/>
                  </a:lnTo>
                  <a:lnTo>
                    <a:pt x="6261" y="10930"/>
                  </a:lnTo>
                  <a:lnTo>
                    <a:pt x="6249" y="10936"/>
                  </a:lnTo>
                  <a:lnTo>
                    <a:pt x="6233" y="10941"/>
                  </a:lnTo>
                  <a:lnTo>
                    <a:pt x="6217" y="10941"/>
                  </a:lnTo>
                  <a:lnTo>
                    <a:pt x="6207" y="10941"/>
                  </a:lnTo>
                  <a:lnTo>
                    <a:pt x="6196" y="10941"/>
                  </a:lnTo>
                  <a:lnTo>
                    <a:pt x="6185" y="10941"/>
                  </a:lnTo>
                  <a:lnTo>
                    <a:pt x="6175" y="10941"/>
                  </a:lnTo>
                  <a:lnTo>
                    <a:pt x="6164" y="10936"/>
                  </a:lnTo>
                  <a:lnTo>
                    <a:pt x="6159" y="10936"/>
                  </a:lnTo>
                  <a:lnTo>
                    <a:pt x="6153" y="10936"/>
                  </a:lnTo>
                  <a:lnTo>
                    <a:pt x="6023" y="10802"/>
                  </a:lnTo>
                  <a:lnTo>
                    <a:pt x="5980" y="10792"/>
                  </a:lnTo>
                  <a:lnTo>
                    <a:pt x="5943" y="10785"/>
                  </a:lnTo>
                  <a:lnTo>
                    <a:pt x="5904" y="10769"/>
                  </a:lnTo>
                  <a:lnTo>
                    <a:pt x="5872" y="10742"/>
                  </a:lnTo>
                  <a:lnTo>
                    <a:pt x="5867" y="10719"/>
                  </a:lnTo>
                  <a:lnTo>
                    <a:pt x="5867" y="10691"/>
                  </a:lnTo>
                  <a:lnTo>
                    <a:pt x="5867" y="10669"/>
                  </a:lnTo>
                  <a:lnTo>
                    <a:pt x="5872" y="10641"/>
                  </a:lnTo>
                  <a:lnTo>
                    <a:pt x="5894" y="10008"/>
                  </a:lnTo>
                  <a:lnTo>
                    <a:pt x="5915" y="9276"/>
                  </a:lnTo>
                  <a:lnTo>
                    <a:pt x="5904" y="9193"/>
                  </a:lnTo>
                  <a:lnTo>
                    <a:pt x="5899" y="9110"/>
                  </a:lnTo>
                  <a:lnTo>
                    <a:pt x="5894" y="9026"/>
                  </a:lnTo>
                  <a:lnTo>
                    <a:pt x="5888" y="8943"/>
                  </a:lnTo>
                  <a:lnTo>
                    <a:pt x="5883" y="8860"/>
                  </a:lnTo>
                  <a:lnTo>
                    <a:pt x="5878" y="8771"/>
                  </a:lnTo>
                  <a:lnTo>
                    <a:pt x="5878" y="8687"/>
                  </a:lnTo>
                  <a:lnTo>
                    <a:pt x="5872" y="8604"/>
                  </a:lnTo>
                  <a:lnTo>
                    <a:pt x="5872" y="8521"/>
                  </a:lnTo>
                  <a:lnTo>
                    <a:pt x="5867" y="8438"/>
                  </a:lnTo>
                  <a:lnTo>
                    <a:pt x="5856" y="8355"/>
                  </a:lnTo>
                  <a:lnTo>
                    <a:pt x="5851" y="8272"/>
                  </a:lnTo>
                  <a:lnTo>
                    <a:pt x="5840" y="8194"/>
                  </a:lnTo>
                  <a:lnTo>
                    <a:pt x="5830" y="8116"/>
                  </a:lnTo>
                  <a:lnTo>
                    <a:pt x="5813" y="8044"/>
                  </a:lnTo>
                  <a:lnTo>
                    <a:pt x="5791" y="7971"/>
                  </a:lnTo>
                  <a:lnTo>
                    <a:pt x="5786" y="7950"/>
                  </a:lnTo>
                  <a:lnTo>
                    <a:pt x="5786" y="7927"/>
                  </a:lnTo>
                  <a:lnTo>
                    <a:pt x="5780" y="7910"/>
                  </a:lnTo>
                  <a:lnTo>
                    <a:pt x="5791" y="7888"/>
                  </a:lnTo>
                  <a:lnTo>
                    <a:pt x="5791" y="7855"/>
                  </a:lnTo>
                  <a:lnTo>
                    <a:pt x="5786" y="7822"/>
                  </a:lnTo>
                  <a:lnTo>
                    <a:pt x="5780" y="7794"/>
                  </a:lnTo>
                  <a:lnTo>
                    <a:pt x="5775" y="7761"/>
                  </a:lnTo>
                  <a:lnTo>
                    <a:pt x="5770" y="7732"/>
                  </a:lnTo>
                  <a:lnTo>
                    <a:pt x="5764" y="7705"/>
                  </a:lnTo>
                  <a:lnTo>
                    <a:pt x="5759" y="7683"/>
                  </a:lnTo>
                  <a:lnTo>
                    <a:pt x="5754" y="7661"/>
                  </a:lnTo>
                  <a:lnTo>
                    <a:pt x="5748" y="7644"/>
                  </a:lnTo>
                  <a:lnTo>
                    <a:pt x="5732" y="7628"/>
                  </a:lnTo>
                  <a:lnTo>
                    <a:pt x="5716" y="7621"/>
                  </a:lnTo>
                  <a:lnTo>
                    <a:pt x="5699" y="7616"/>
                  </a:lnTo>
                  <a:lnTo>
                    <a:pt x="5667" y="7611"/>
                  </a:lnTo>
                  <a:lnTo>
                    <a:pt x="5630" y="7611"/>
                  </a:lnTo>
                  <a:lnTo>
                    <a:pt x="5597" y="7605"/>
                  </a:lnTo>
                  <a:lnTo>
                    <a:pt x="5565" y="7605"/>
                  </a:lnTo>
                  <a:lnTo>
                    <a:pt x="5533" y="7600"/>
                  </a:lnTo>
                  <a:lnTo>
                    <a:pt x="5506" y="7588"/>
                  </a:lnTo>
                  <a:lnTo>
                    <a:pt x="5484" y="7571"/>
                  </a:lnTo>
                  <a:lnTo>
                    <a:pt x="5468" y="7550"/>
                  </a:lnTo>
                  <a:lnTo>
                    <a:pt x="5501" y="7211"/>
                  </a:lnTo>
                  <a:lnTo>
                    <a:pt x="5501" y="7183"/>
                  </a:lnTo>
                  <a:lnTo>
                    <a:pt x="5495" y="7156"/>
                  </a:lnTo>
                  <a:lnTo>
                    <a:pt x="5489" y="7122"/>
                  </a:lnTo>
                  <a:lnTo>
                    <a:pt x="5495" y="7078"/>
                  </a:lnTo>
                  <a:lnTo>
                    <a:pt x="5506" y="7039"/>
                  </a:lnTo>
                  <a:lnTo>
                    <a:pt x="5511" y="6995"/>
                  </a:lnTo>
                  <a:lnTo>
                    <a:pt x="5517" y="6950"/>
                  </a:lnTo>
                  <a:lnTo>
                    <a:pt x="5522" y="6900"/>
                  </a:lnTo>
                  <a:lnTo>
                    <a:pt x="5527" y="6851"/>
                  </a:lnTo>
                  <a:lnTo>
                    <a:pt x="5533" y="6801"/>
                  </a:lnTo>
                  <a:lnTo>
                    <a:pt x="5543" y="6750"/>
                  </a:lnTo>
                  <a:lnTo>
                    <a:pt x="5554" y="6706"/>
                  </a:lnTo>
                  <a:lnTo>
                    <a:pt x="5591" y="5295"/>
                  </a:lnTo>
                  <a:lnTo>
                    <a:pt x="5597" y="5257"/>
                  </a:lnTo>
                  <a:lnTo>
                    <a:pt x="5591" y="5219"/>
                  </a:lnTo>
                  <a:lnTo>
                    <a:pt x="5591" y="5179"/>
                  </a:lnTo>
                  <a:lnTo>
                    <a:pt x="5597" y="5146"/>
                  </a:lnTo>
                  <a:lnTo>
                    <a:pt x="5597" y="4874"/>
                  </a:lnTo>
                  <a:lnTo>
                    <a:pt x="5570" y="4319"/>
                  </a:lnTo>
                  <a:lnTo>
                    <a:pt x="5565" y="4236"/>
                  </a:lnTo>
                  <a:lnTo>
                    <a:pt x="5559" y="4153"/>
                  </a:lnTo>
                  <a:lnTo>
                    <a:pt x="5554" y="4069"/>
                  </a:lnTo>
                  <a:lnTo>
                    <a:pt x="5549" y="3986"/>
                  </a:lnTo>
                  <a:lnTo>
                    <a:pt x="5543" y="3902"/>
                  </a:lnTo>
                  <a:lnTo>
                    <a:pt x="5538" y="3819"/>
                  </a:lnTo>
                  <a:lnTo>
                    <a:pt x="5533" y="3736"/>
                  </a:lnTo>
                  <a:lnTo>
                    <a:pt x="5527" y="3653"/>
                  </a:lnTo>
                  <a:lnTo>
                    <a:pt x="5522" y="3569"/>
                  </a:lnTo>
                  <a:lnTo>
                    <a:pt x="5511" y="3492"/>
                  </a:lnTo>
                  <a:lnTo>
                    <a:pt x="5501" y="3408"/>
                  </a:lnTo>
                  <a:lnTo>
                    <a:pt x="5489" y="3331"/>
                  </a:lnTo>
                  <a:lnTo>
                    <a:pt x="5478" y="3253"/>
                  </a:lnTo>
                  <a:lnTo>
                    <a:pt x="5462" y="3181"/>
                  </a:lnTo>
                  <a:lnTo>
                    <a:pt x="5446" y="3109"/>
                  </a:lnTo>
                  <a:lnTo>
                    <a:pt x="5430" y="3036"/>
                  </a:lnTo>
                  <a:lnTo>
                    <a:pt x="5414" y="3014"/>
                  </a:lnTo>
                  <a:lnTo>
                    <a:pt x="5403" y="2998"/>
                  </a:lnTo>
                  <a:lnTo>
                    <a:pt x="5387" y="2993"/>
                  </a:lnTo>
                  <a:lnTo>
                    <a:pt x="5370" y="2981"/>
                  </a:lnTo>
                  <a:lnTo>
                    <a:pt x="5360" y="2964"/>
                  </a:lnTo>
                  <a:lnTo>
                    <a:pt x="5354" y="2964"/>
                  </a:lnTo>
                  <a:lnTo>
                    <a:pt x="5349" y="2970"/>
                  </a:lnTo>
                  <a:lnTo>
                    <a:pt x="5333" y="2970"/>
                  </a:lnTo>
                  <a:lnTo>
                    <a:pt x="5322" y="2976"/>
                  </a:lnTo>
                  <a:lnTo>
                    <a:pt x="5312" y="2986"/>
                  </a:lnTo>
                  <a:lnTo>
                    <a:pt x="5301" y="2993"/>
                  </a:lnTo>
                  <a:lnTo>
                    <a:pt x="5290" y="3003"/>
                  </a:lnTo>
                  <a:lnTo>
                    <a:pt x="5172" y="2964"/>
                  </a:lnTo>
                  <a:lnTo>
                    <a:pt x="5052" y="2926"/>
                  </a:lnTo>
                  <a:lnTo>
                    <a:pt x="4933" y="2887"/>
                  </a:lnTo>
                  <a:lnTo>
                    <a:pt x="4810" y="2848"/>
                  </a:lnTo>
                  <a:lnTo>
                    <a:pt x="4691" y="2809"/>
                  </a:lnTo>
                  <a:lnTo>
                    <a:pt x="4572" y="2775"/>
                  </a:lnTo>
                  <a:lnTo>
                    <a:pt x="4449" y="2737"/>
                  </a:lnTo>
                  <a:lnTo>
                    <a:pt x="4330" y="2698"/>
                  </a:lnTo>
                  <a:lnTo>
                    <a:pt x="4206" y="2659"/>
                  </a:lnTo>
                  <a:lnTo>
                    <a:pt x="4088" y="2614"/>
                  </a:lnTo>
                  <a:lnTo>
                    <a:pt x="3969" y="2576"/>
                  </a:lnTo>
                  <a:lnTo>
                    <a:pt x="3849" y="2531"/>
                  </a:lnTo>
                  <a:lnTo>
                    <a:pt x="3725" y="2487"/>
                  </a:lnTo>
                  <a:lnTo>
                    <a:pt x="3607" y="2443"/>
                  </a:lnTo>
                  <a:lnTo>
                    <a:pt x="3494" y="2398"/>
                  </a:lnTo>
                  <a:lnTo>
                    <a:pt x="3375" y="2348"/>
                  </a:lnTo>
                  <a:lnTo>
                    <a:pt x="3316" y="2360"/>
                  </a:lnTo>
                  <a:lnTo>
                    <a:pt x="3257" y="2382"/>
                  </a:lnTo>
                  <a:lnTo>
                    <a:pt x="3203" y="2410"/>
                  </a:lnTo>
                  <a:lnTo>
                    <a:pt x="3149" y="2443"/>
                  </a:lnTo>
                  <a:lnTo>
                    <a:pt x="3090" y="2481"/>
                  </a:lnTo>
                  <a:lnTo>
                    <a:pt x="3035" y="2520"/>
                  </a:lnTo>
                  <a:lnTo>
                    <a:pt x="2982" y="2548"/>
                  </a:lnTo>
                  <a:lnTo>
                    <a:pt x="2922" y="2576"/>
                  </a:lnTo>
                  <a:lnTo>
                    <a:pt x="2912" y="2598"/>
                  </a:lnTo>
                  <a:lnTo>
                    <a:pt x="2896" y="2609"/>
                  </a:lnTo>
                  <a:lnTo>
                    <a:pt x="2880" y="2614"/>
                  </a:lnTo>
                  <a:lnTo>
                    <a:pt x="2869" y="2626"/>
                  </a:lnTo>
                  <a:lnTo>
                    <a:pt x="2782" y="2681"/>
                  </a:lnTo>
                  <a:lnTo>
                    <a:pt x="2701" y="2732"/>
                  </a:lnTo>
                  <a:lnTo>
                    <a:pt x="2615" y="2782"/>
                  </a:lnTo>
                  <a:lnTo>
                    <a:pt x="2528" y="2832"/>
                  </a:lnTo>
                  <a:lnTo>
                    <a:pt x="2443" y="2875"/>
                  </a:lnTo>
                  <a:lnTo>
                    <a:pt x="2356" y="2926"/>
                  </a:lnTo>
                  <a:lnTo>
                    <a:pt x="2270" y="2970"/>
                  </a:lnTo>
                  <a:lnTo>
                    <a:pt x="2183" y="3014"/>
                  </a:lnTo>
                  <a:lnTo>
                    <a:pt x="2172" y="3031"/>
                  </a:lnTo>
                  <a:lnTo>
                    <a:pt x="2167" y="3048"/>
                  </a:lnTo>
                  <a:lnTo>
                    <a:pt x="2172" y="3059"/>
                  </a:lnTo>
                  <a:lnTo>
                    <a:pt x="2183" y="3070"/>
                  </a:lnTo>
                  <a:lnTo>
                    <a:pt x="2280" y="3109"/>
                  </a:lnTo>
                  <a:lnTo>
                    <a:pt x="2383" y="3142"/>
                  </a:lnTo>
                  <a:lnTo>
                    <a:pt x="2485" y="3170"/>
                  </a:lnTo>
                  <a:lnTo>
                    <a:pt x="2588" y="3197"/>
                  </a:lnTo>
                  <a:lnTo>
                    <a:pt x="2690" y="3220"/>
                  </a:lnTo>
                  <a:lnTo>
                    <a:pt x="2793" y="3248"/>
                  </a:lnTo>
                  <a:lnTo>
                    <a:pt x="2896" y="3270"/>
                  </a:lnTo>
                  <a:lnTo>
                    <a:pt x="3003" y="3286"/>
                  </a:lnTo>
                  <a:lnTo>
                    <a:pt x="3106" y="3308"/>
                  </a:lnTo>
                  <a:lnTo>
                    <a:pt x="3214" y="3331"/>
                  </a:lnTo>
                  <a:lnTo>
                    <a:pt x="3322" y="3348"/>
                  </a:lnTo>
                  <a:lnTo>
                    <a:pt x="3424" y="3370"/>
                  </a:lnTo>
                  <a:lnTo>
                    <a:pt x="3532" y="3391"/>
                  </a:lnTo>
                  <a:lnTo>
                    <a:pt x="3640" y="3414"/>
                  </a:lnTo>
                  <a:lnTo>
                    <a:pt x="3743" y="3442"/>
                  </a:lnTo>
                  <a:lnTo>
                    <a:pt x="3849" y="3469"/>
                  </a:lnTo>
                  <a:lnTo>
                    <a:pt x="3920" y="3486"/>
                  </a:lnTo>
                  <a:lnTo>
                    <a:pt x="3996" y="3503"/>
                  </a:lnTo>
                  <a:lnTo>
                    <a:pt x="4065" y="3514"/>
                  </a:lnTo>
                  <a:lnTo>
                    <a:pt x="4136" y="3525"/>
                  </a:lnTo>
                  <a:lnTo>
                    <a:pt x="4206" y="3536"/>
                  </a:lnTo>
                  <a:lnTo>
                    <a:pt x="4276" y="3552"/>
                  </a:lnTo>
                  <a:lnTo>
                    <a:pt x="4346" y="3569"/>
                  </a:lnTo>
                  <a:lnTo>
                    <a:pt x="4411" y="3592"/>
                  </a:lnTo>
                  <a:lnTo>
                    <a:pt x="4519" y="3736"/>
                  </a:lnTo>
                  <a:lnTo>
                    <a:pt x="4519" y="3758"/>
                  </a:lnTo>
                  <a:lnTo>
                    <a:pt x="4514" y="3775"/>
                  </a:lnTo>
                  <a:lnTo>
                    <a:pt x="4507" y="3786"/>
                  </a:lnTo>
                  <a:lnTo>
                    <a:pt x="4502" y="3798"/>
                  </a:lnTo>
                  <a:lnTo>
                    <a:pt x="4481" y="3831"/>
                  </a:lnTo>
                  <a:lnTo>
                    <a:pt x="4459" y="3853"/>
                  </a:lnTo>
                  <a:lnTo>
                    <a:pt x="4438" y="3869"/>
                  </a:lnTo>
                  <a:lnTo>
                    <a:pt x="4427" y="3897"/>
                  </a:lnTo>
                  <a:lnTo>
                    <a:pt x="4416" y="3992"/>
                  </a:lnTo>
                  <a:lnTo>
                    <a:pt x="4416" y="4102"/>
                  </a:lnTo>
                  <a:lnTo>
                    <a:pt x="4422" y="4213"/>
                  </a:lnTo>
                  <a:lnTo>
                    <a:pt x="4422" y="4324"/>
                  </a:lnTo>
                  <a:lnTo>
                    <a:pt x="4427" y="4430"/>
                  </a:lnTo>
                  <a:lnTo>
                    <a:pt x="4433" y="4541"/>
                  </a:lnTo>
                  <a:lnTo>
                    <a:pt x="4438" y="4646"/>
                  </a:lnTo>
                  <a:lnTo>
                    <a:pt x="4438" y="4757"/>
                  </a:lnTo>
                  <a:lnTo>
                    <a:pt x="4443" y="4863"/>
                  </a:lnTo>
                  <a:lnTo>
                    <a:pt x="4449" y="4973"/>
                  </a:lnTo>
                  <a:lnTo>
                    <a:pt x="4459" y="5079"/>
                  </a:lnTo>
                  <a:lnTo>
                    <a:pt x="4465" y="5184"/>
                  </a:lnTo>
                  <a:lnTo>
                    <a:pt x="4470" y="5295"/>
                  </a:lnTo>
                  <a:lnTo>
                    <a:pt x="4475" y="5401"/>
                  </a:lnTo>
                  <a:lnTo>
                    <a:pt x="4486" y="5513"/>
                  </a:lnTo>
                  <a:lnTo>
                    <a:pt x="4491" y="5618"/>
                  </a:lnTo>
                  <a:lnTo>
                    <a:pt x="4502" y="5729"/>
                  </a:lnTo>
                  <a:lnTo>
                    <a:pt x="4514" y="5828"/>
                  </a:lnTo>
                  <a:lnTo>
                    <a:pt x="4519" y="5929"/>
                  </a:lnTo>
                  <a:lnTo>
                    <a:pt x="4530" y="6029"/>
                  </a:lnTo>
                  <a:lnTo>
                    <a:pt x="4535" y="6134"/>
                  </a:lnTo>
                  <a:lnTo>
                    <a:pt x="4546" y="6234"/>
                  </a:lnTo>
                  <a:lnTo>
                    <a:pt x="4551" y="6328"/>
                  </a:lnTo>
                  <a:lnTo>
                    <a:pt x="4562" y="6428"/>
                  </a:lnTo>
                  <a:lnTo>
                    <a:pt x="4567" y="6522"/>
                  </a:lnTo>
                  <a:lnTo>
                    <a:pt x="4572" y="6828"/>
                  </a:lnTo>
                  <a:lnTo>
                    <a:pt x="4599" y="7078"/>
                  </a:lnTo>
                  <a:lnTo>
                    <a:pt x="4610" y="7105"/>
                  </a:lnTo>
                  <a:lnTo>
                    <a:pt x="4622" y="7122"/>
                  </a:lnTo>
                  <a:lnTo>
                    <a:pt x="4627" y="7145"/>
                  </a:lnTo>
                  <a:lnTo>
                    <a:pt x="4632" y="7166"/>
                  </a:lnTo>
                  <a:lnTo>
                    <a:pt x="4627" y="7178"/>
                  </a:lnTo>
                  <a:lnTo>
                    <a:pt x="4627" y="7189"/>
                  </a:lnTo>
                  <a:lnTo>
                    <a:pt x="4622" y="7200"/>
                  </a:lnTo>
                  <a:lnTo>
                    <a:pt x="4622" y="7211"/>
                  </a:lnTo>
                  <a:lnTo>
                    <a:pt x="4060" y="7578"/>
                  </a:lnTo>
                  <a:lnTo>
                    <a:pt x="4044" y="7600"/>
                  </a:lnTo>
                  <a:lnTo>
                    <a:pt x="4028" y="7616"/>
                  </a:lnTo>
                  <a:lnTo>
                    <a:pt x="4001" y="7633"/>
                  </a:lnTo>
                  <a:lnTo>
                    <a:pt x="3969" y="7661"/>
                  </a:lnTo>
                  <a:lnTo>
                    <a:pt x="3725" y="7827"/>
                  </a:lnTo>
                  <a:lnTo>
                    <a:pt x="3715" y="7844"/>
                  </a:lnTo>
                  <a:lnTo>
                    <a:pt x="3704" y="7860"/>
                  </a:lnTo>
                  <a:lnTo>
                    <a:pt x="3688" y="7872"/>
                  </a:lnTo>
                  <a:lnTo>
                    <a:pt x="3677" y="7877"/>
                  </a:lnTo>
                  <a:lnTo>
                    <a:pt x="3640" y="7883"/>
                  </a:lnTo>
                  <a:lnTo>
                    <a:pt x="3596" y="7888"/>
                  </a:lnTo>
                  <a:lnTo>
                    <a:pt x="3559" y="7888"/>
                  </a:lnTo>
                  <a:lnTo>
                    <a:pt x="3520" y="7900"/>
                  </a:lnTo>
                  <a:lnTo>
                    <a:pt x="3515" y="7910"/>
                  </a:lnTo>
                  <a:lnTo>
                    <a:pt x="3510" y="7922"/>
                  </a:lnTo>
                  <a:lnTo>
                    <a:pt x="3499" y="7927"/>
                  </a:lnTo>
                  <a:lnTo>
                    <a:pt x="3488" y="7943"/>
                  </a:lnTo>
                  <a:lnTo>
                    <a:pt x="3462" y="7950"/>
                  </a:lnTo>
                  <a:lnTo>
                    <a:pt x="3440" y="7955"/>
                  </a:lnTo>
                  <a:lnTo>
                    <a:pt x="3424" y="7977"/>
                  </a:lnTo>
                  <a:lnTo>
                    <a:pt x="3419" y="8005"/>
                  </a:lnTo>
                  <a:lnTo>
                    <a:pt x="3451" y="8021"/>
                  </a:lnTo>
                  <a:lnTo>
                    <a:pt x="3488" y="8026"/>
                  </a:lnTo>
                  <a:lnTo>
                    <a:pt x="3520" y="8038"/>
                  </a:lnTo>
                  <a:lnTo>
                    <a:pt x="3559" y="8038"/>
                  </a:lnTo>
                  <a:lnTo>
                    <a:pt x="3596" y="8044"/>
                  </a:lnTo>
                  <a:lnTo>
                    <a:pt x="3640" y="8055"/>
                  </a:lnTo>
                  <a:lnTo>
                    <a:pt x="3677" y="8061"/>
                  </a:lnTo>
                  <a:lnTo>
                    <a:pt x="3715" y="8077"/>
                  </a:lnTo>
                  <a:lnTo>
                    <a:pt x="3791" y="8094"/>
                  </a:lnTo>
                  <a:lnTo>
                    <a:pt x="3861" y="8111"/>
                  </a:lnTo>
                  <a:lnTo>
                    <a:pt x="3936" y="8127"/>
                  </a:lnTo>
                  <a:lnTo>
                    <a:pt x="4012" y="8138"/>
                  </a:lnTo>
                  <a:lnTo>
                    <a:pt x="4088" y="8149"/>
                  </a:lnTo>
                  <a:lnTo>
                    <a:pt x="4162" y="8166"/>
                  </a:lnTo>
                  <a:lnTo>
                    <a:pt x="4238" y="8177"/>
                  </a:lnTo>
                  <a:lnTo>
                    <a:pt x="4314" y="8194"/>
                  </a:lnTo>
                  <a:lnTo>
                    <a:pt x="4389" y="8210"/>
                  </a:lnTo>
                  <a:lnTo>
                    <a:pt x="4459" y="8232"/>
                  </a:lnTo>
                  <a:lnTo>
                    <a:pt x="4535" y="8255"/>
                  </a:lnTo>
                  <a:lnTo>
                    <a:pt x="4605" y="8277"/>
                  </a:lnTo>
                  <a:lnTo>
                    <a:pt x="4675" y="8305"/>
                  </a:lnTo>
                  <a:lnTo>
                    <a:pt x="4740" y="8338"/>
                  </a:lnTo>
                  <a:lnTo>
                    <a:pt x="4804" y="8377"/>
                  </a:lnTo>
                  <a:lnTo>
                    <a:pt x="4869" y="8421"/>
                  </a:lnTo>
                  <a:lnTo>
                    <a:pt x="4869" y="8433"/>
                  </a:lnTo>
                  <a:lnTo>
                    <a:pt x="4869" y="8443"/>
                  </a:lnTo>
                  <a:lnTo>
                    <a:pt x="4864" y="8454"/>
                  </a:lnTo>
                  <a:lnTo>
                    <a:pt x="4859" y="8466"/>
                  </a:lnTo>
                  <a:lnTo>
                    <a:pt x="4848" y="8482"/>
                  </a:lnTo>
                  <a:lnTo>
                    <a:pt x="4831" y="8499"/>
                  </a:lnTo>
                  <a:lnTo>
                    <a:pt x="4820" y="8509"/>
                  </a:lnTo>
                  <a:lnTo>
                    <a:pt x="4804" y="8521"/>
                  </a:lnTo>
                  <a:lnTo>
                    <a:pt x="4783" y="8521"/>
                  </a:lnTo>
                  <a:lnTo>
                    <a:pt x="4767" y="8521"/>
                  </a:lnTo>
                  <a:lnTo>
                    <a:pt x="4756" y="8526"/>
                  </a:lnTo>
                  <a:lnTo>
                    <a:pt x="4745" y="8543"/>
                  </a:lnTo>
                  <a:lnTo>
                    <a:pt x="4772" y="8743"/>
                  </a:lnTo>
                  <a:lnTo>
                    <a:pt x="4783" y="8782"/>
                  </a:lnTo>
                  <a:lnTo>
                    <a:pt x="4799" y="8810"/>
                  </a:lnTo>
                  <a:lnTo>
                    <a:pt x="4804" y="8843"/>
                  </a:lnTo>
                  <a:lnTo>
                    <a:pt x="4804" y="8865"/>
                  </a:lnTo>
                  <a:lnTo>
                    <a:pt x="4836" y="9176"/>
                  </a:lnTo>
                  <a:lnTo>
                    <a:pt x="4853" y="9215"/>
                  </a:lnTo>
                  <a:lnTo>
                    <a:pt x="4869" y="9243"/>
                  </a:lnTo>
                  <a:lnTo>
                    <a:pt x="4875" y="9270"/>
                  </a:lnTo>
                  <a:lnTo>
                    <a:pt x="4869" y="9304"/>
                  </a:lnTo>
                  <a:lnTo>
                    <a:pt x="4869" y="9337"/>
                  </a:lnTo>
                  <a:lnTo>
                    <a:pt x="4869" y="9364"/>
                  </a:lnTo>
                  <a:lnTo>
                    <a:pt x="4875" y="9392"/>
                  </a:lnTo>
                  <a:lnTo>
                    <a:pt x="4875" y="9426"/>
                  </a:lnTo>
                  <a:lnTo>
                    <a:pt x="4880" y="9454"/>
                  </a:lnTo>
                  <a:lnTo>
                    <a:pt x="4885" y="9482"/>
                  </a:lnTo>
                  <a:lnTo>
                    <a:pt x="4885" y="9515"/>
                  </a:lnTo>
                  <a:lnTo>
                    <a:pt x="4891" y="9548"/>
                  </a:lnTo>
                  <a:lnTo>
                    <a:pt x="4896" y="9643"/>
                  </a:lnTo>
                  <a:lnTo>
                    <a:pt x="4901" y="9736"/>
                  </a:lnTo>
                  <a:lnTo>
                    <a:pt x="4912" y="9826"/>
                  </a:lnTo>
                  <a:lnTo>
                    <a:pt x="4923" y="9920"/>
                  </a:lnTo>
                  <a:lnTo>
                    <a:pt x="4928" y="10008"/>
                  </a:lnTo>
                  <a:lnTo>
                    <a:pt x="4939" y="10103"/>
                  </a:lnTo>
                  <a:lnTo>
                    <a:pt x="4951" y="10192"/>
                  </a:lnTo>
                  <a:lnTo>
                    <a:pt x="4961" y="10281"/>
                  </a:lnTo>
                  <a:lnTo>
                    <a:pt x="4972" y="10370"/>
                  </a:lnTo>
                  <a:lnTo>
                    <a:pt x="4983" y="10463"/>
                  </a:lnTo>
                  <a:lnTo>
                    <a:pt x="4988" y="10553"/>
                  </a:lnTo>
                  <a:lnTo>
                    <a:pt x="4993" y="10647"/>
                  </a:lnTo>
                  <a:lnTo>
                    <a:pt x="4999" y="10736"/>
                  </a:lnTo>
                  <a:lnTo>
                    <a:pt x="4999" y="10830"/>
                  </a:lnTo>
                  <a:lnTo>
                    <a:pt x="4999" y="10925"/>
                  </a:lnTo>
                  <a:lnTo>
                    <a:pt x="4993" y="11019"/>
                  </a:lnTo>
                  <a:lnTo>
                    <a:pt x="4993" y="11064"/>
                  </a:lnTo>
                  <a:lnTo>
                    <a:pt x="4999" y="11102"/>
                  </a:lnTo>
                  <a:lnTo>
                    <a:pt x="5004" y="11136"/>
                  </a:lnTo>
                  <a:lnTo>
                    <a:pt x="5015" y="11164"/>
                  </a:lnTo>
                  <a:lnTo>
                    <a:pt x="5004" y="11197"/>
                  </a:lnTo>
                  <a:lnTo>
                    <a:pt x="4993" y="11224"/>
                  </a:lnTo>
                  <a:lnTo>
                    <a:pt x="4983" y="11252"/>
                  </a:lnTo>
                  <a:lnTo>
                    <a:pt x="4977" y="11275"/>
                  </a:lnTo>
                  <a:lnTo>
                    <a:pt x="4972" y="11308"/>
                  </a:lnTo>
                  <a:lnTo>
                    <a:pt x="4972" y="11335"/>
                  </a:lnTo>
                  <a:lnTo>
                    <a:pt x="4972" y="11358"/>
                  </a:lnTo>
                  <a:lnTo>
                    <a:pt x="4983" y="11380"/>
                  </a:lnTo>
                  <a:lnTo>
                    <a:pt x="4999" y="11396"/>
                  </a:lnTo>
                  <a:lnTo>
                    <a:pt x="5009" y="11413"/>
                  </a:lnTo>
                  <a:lnTo>
                    <a:pt x="5020" y="11430"/>
                  </a:lnTo>
                  <a:lnTo>
                    <a:pt x="5036" y="11458"/>
                  </a:lnTo>
                  <a:lnTo>
                    <a:pt x="5036" y="11469"/>
                  </a:lnTo>
                  <a:lnTo>
                    <a:pt x="5047" y="11474"/>
                  </a:lnTo>
                  <a:lnTo>
                    <a:pt x="5052" y="11486"/>
                  </a:lnTo>
                  <a:lnTo>
                    <a:pt x="5058" y="11496"/>
                  </a:lnTo>
                  <a:lnTo>
                    <a:pt x="5074" y="11507"/>
                  </a:lnTo>
                  <a:lnTo>
                    <a:pt x="5085" y="11519"/>
                  </a:lnTo>
                  <a:lnTo>
                    <a:pt x="5096" y="11529"/>
                  </a:lnTo>
                  <a:lnTo>
                    <a:pt x="5096" y="11546"/>
                  </a:lnTo>
                  <a:lnTo>
                    <a:pt x="5080" y="11591"/>
                  </a:lnTo>
                  <a:lnTo>
                    <a:pt x="5069" y="11630"/>
                  </a:lnTo>
                  <a:lnTo>
                    <a:pt x="5058" y="11668"/>
                  </a:lnTo>
                  <a:lnTo>
                    <a:pt x="5031" y="11696"/>
                  </a:lnTo>
                  <a:lnTo>
                    <a:pt x="5009" y="11707"/>
                  </a:lnTo>
                  <a:lnTo>
                    <a:pt x="4988" y="11718"/>
                  </a:lnTo>
                  <a:lnTo>
                    <a:pt x="4967" y="11718"/>
                  </a:lnTo>
                  <a:lnTo>
                    <a:pt x="4944" y="11718"/>
                  </a:lnTo>
                  <a:lnTo>
                    <a:pt x="4901" y="11702"/>
                  </a:lnTo>
                  <a:lnTo>
                    <a:pt x="4864" y="11690"/>
                  </a:lnTo>
                  <a:lnTo>
                    <a:pt x="4820" y="11680"/>
                  </a:lnTo>
                  <a:lnTo>
                    <a:pt x="4778" y="11674"/>
                  </a:lnTo>
                  <a:lnTo>
                    <a:pt x="4735" y="11668"/>
                  </a:lnTo>
                  <a:lnTo>
                    <a:pt x="4696" y="11663"/>
                  </a:lnTo>
                  <a:lnTo>
                    <a:pt x="4654" y="11663"/>
                  </a:lnTo>
                  <a:lnTo>
                    <a:pt x="4615" y="11668"/>
                  </a:lnTo>
                  <a:lnTo>
                    <a:pt x="3596" y="11346"/>
                  </a:lnTo>
                  <a:lnTo>
                    <a:pt x="3553" y="11341"/>
                  </a:lnTo>
                  <a:lnTo>
                    <a:pt x="3520" y="11346"/>
                  </a:lnTo>
                  <a:lnTo>
                    <a:pt x="3488" y="11358"/>
                  </a:lnTo>
                  <a:lnTo>
                    <a:pt x="3446" y="11358"/>
                  </a:lnTo>
                  <a:lnTo>
                    <a:pt x="3299" y="11302"/>
                  </a:lnTo>
                  <a:lnTo>
                    <a:pt x="3283" y="11285"/>
                  </a:lnTo>
                  <a:lnTo>
                    <a:pt x="3273" y="11268"/>
                  </a:lnTo>
                  <a:lnTo>
                    <a:pt x="3262" y="11252"/>
                  </a:lnTo>
                  <a:lnTo>
                    <a:pt x="3251" y="11241"/>
                  </a:lnTo>
                  <a:lnTo>
                    <a:pt x="3235" y="11207"/>
                  </a:lnTo>
                  <a:lnTo>
                    <a:pt x="3225" y="11180"/>
                  </a:lnTo>
                  <a:lnTo>
                    <a:pt x="3214" y="11157"/>
                  </a:lnTo>
                  <a:lnTo>
                    <a:pt x="3214" y="11130"/>
                  </a:lnTo>
                  <a:lnTo>
                    <a:pt x="3214" y="11114"/>
                  </a:lnTo>
                  <a:lnTo>
                    <a:pt x="3214" y="11097"/>
                  </a:lnTo>
                  <a:lnTo>
                    <a:pt x="3214" y="11080"/>
                  </a:lnTo>
                  <a:lnTo>
                    <a:pt x="3214" y="11069"/>
                  </a:lnTo>
                  <a:lnTo>
                    <a:pt x="3225" y="11058"/>
                  </a:lnTo>
                  <a:lnTo>
                    <a:pt x="3230" y="11052"/>
                  </a:lnTo>
                  <a:lnTo>
                    <a:pt x="3235" y="11046"/>
                  </a:lnTo>
                  <a:lnTo>
                    <a:pt x="3262" y="11041"/>
                  </a:lnTo>
                  <a:lnTo>
                    <a:pt x="3283" y="11041"/>
                  </a:lnTo>
                  <a:lnTo>
                    <a:pt x="3299" y="11041"/>
                  </a:lnTo>
                  <a:lnTo>
                    <a:pt x="3311" y="11036"/>
                  </a:lnTo>
                  <a:lnTo>
                    <a:pt x="3306" y="11008"/>
                  </a:lnTo>
                  <a:lnTo>
                    <a:pt x="3299" y="10975"/>
                  </a:lnTo>
                  <a:lnTo>
                    <a:pt x="3294" y="10946"/>
                  </a:lnTo>
                  <a:lnTo>
                    <a:pt x="3294" y="10913"/>
                  </a:lnTo>
                  <a:lnTo>
                    <a:pt x="3294" y="10886"/>
                  </a:lnTo>
                  <a:lnTo>
                    <a:pt x="3294" y="10858"/>
                  </a:lnTo>
                  <a:lnTo>
                    <a:pt x="3294" y="10830"/>
                  </a:lnTo>
                  <a:lnTo>
                    <a:pt x="3289" y="10802"/>
                  </a:lnTo>
                  <a:lnTo>
                    <a:pt x="3278" y="10792"/>
                  </a:lnTo>
                  <a:lnTo>
                    <a:pt x="3267" y="10775"/>
                  </a:lnTo>
                  <a:lnTo>
                    <a:pt x="3262" y="10764"/>
                  </a:lnTo>
                  <a:lnTo>
                    <a:pt x="3251" y="10758"/>
                  </a:lnTo>
                  <a:lnTo>
                    <a:pt x="2604" y="10513"/>
                  </a:lnTo>
                  <a:lnTo>
                    <a:pt x="2588" y="10520"/>
                  </a:lnTo>
                  <a:lnTo>
                    <a:pt x="2567" y="10525"/>
                  </a:lnTo>
                  <a:lnTo>
                    <a:pt x="2551" y="10525"/>
                  </a:lnTo>
                  <a:lnTo>
                    <a:pt x="2540" y="10525"/>
                  </a:lnTo>
                  <a:lnTo>
                    <a:pt x="2464" y="10497"/>
                  </a:lnTo>
                  <a:lnTo>
                    <a:pt x="2383" y="10470"/>
                  </a:lnTo>
                  <a:lnTo>
                    <a:pt x="2307" y="10442"/>
                  </a:lnTo>
                  <a:lnTo>
                    <a:pt x="2232" y="10414"/>
                  </a:lnTo>
                  <a:lnTo>
                    <a:pt x="2151" y="10387"/>
                  </a:lnTo>
                  <a:lnTo>
                    <a:pt x="2075" y="10359"/>
                  </a:lnTo>
                  <a:lnTo>
                    <a:pt x="2000" y="10330"/>
                  </a:lnTo>
                  <a:lnTo>
                    <a:pt x="1925" y="10302"/>
                  </a:lnTo>
                  <a:lnTo>
                    <a:pt x="1844" y="10275"/>
                  </a:lnTo>
                  <a:lnTo>
                    <a:pt x="1768" y="10253"/>
                  </a:lnTo>
                  <a:lnTo>
                    <a:pt x="1693" y="10231"/>
                  </a:lnTo>
                  <a:lnTo>
                    <a:pt x="1612" y="10209"/>
                  </a:lnTo>
                  <a:lnTo>
                    <a:pt x="1536" y="10186"/>
                  </a:lnTo>
                  <a:lnTo>
                    <a:pt x="1461" y="10169"/>
                  </a:lnTo>
                  <a:lnTo>
                    <a:pt x="1380" y="10153"/>
                  </a:lnTo>
                  <a:lnTo>
                    <a:pt x="1304" y="10141"/>
                  </a:lnTo>
                  <a:lnTo>
                    <a:pt x="1293" y="10186"/>
                  </a:lnTo>
                  <a:lnTo>
                    <a:pt x="1293" y="10226"/>
                  </a:lnTo>
                  <a:lnTo>
                    <a:pt x="1288" y="10259"/>
                  </a:lnTo>
                  <a:lnTo>
                    <a:pt x="1272" y="10286"/>
                  </a:lnTo>
                  <a:lnTo>
                    <a:pt x="1256" y="10292"/>
                  </a:lnTo>
                  <a:lnTo>
                    <a:pt x="1245" y="10292"/>
                  </a:lnTo>
                  <a:lnTo>
                    <a:pt x="1240" y="10292"/>
                  </a:lnTo>
                  <a:lnTo>
                    <a:pt x="1229" y="10292"/>
                  </a:lnTo>
                  <a:lnTo>
                    <a:pt x="1207" y="10269"/>
                  </a:lnTo>
                  <a:lnTo>
                    <a:pt x="1186" y="10253"/>
                  </a:lnTo>
                  <a:lnTo>
                    <a:pt x="1170" y="10236"/>
                  </a:lnTo>
                  <a:lnTo>
                    <a:pt x="1164" y="10219"/>
                  </a:lnTo>
                  <a:lnTo>
                    <a:pt x="1024" y="9686"/>
                  </a:lnTo>
                  <a:lnTo>
                    <a:pt x="1014" y="9681"/>
                  </a:lnTo>
                  <a:lnTo>
                    <a:pt x="1014" y="9665"/>
                  </a:lnTo>
                  <a:lnTo>
                    <a:pt x="1008" y="9653"/>
                  </a:lnTo>
                  <a:lnTo>
                    <a:pt x="1008" y="9643"/>
                  </a:lnTo>
                  <a:lnTo>
                    <a:pt x="851" y="8915"/>
                  </a:lnTo>
                  <a:lnTo>
                    <a:pt x="851" y="8898"/>
                  </a:lnTo>
                  <a:lnTo>
                    <a:pt x="851" y="8888"/>
                  </a:lnTo>
                  <a:lnTo>
                    <a:pt x="851" y="8876"/>
                  </a:lnTo>
                  <a:lnTo>
                    <a:pt x="851" y="8860"/>
                  </a:lnTo>
                  <a:lnTo>
                    <a:pt x="803" y="8599"/>
                  </a:lnTo>
                  <a:lnTo>
                    <a:pt x="690" y="8033"/>
                  </a:lnTo>
                  <a:lnTo>
                    <a:pt x="679" y="8016"/>
                  </a:lnTo>
                  <a:lnTo>
                    <a:pt x="679" y="8005"/>
                  </a:lnTo>
                  <a:lnTo>
                    <a:pt x="673" y="7993"/>
                  </a:lnTo>
                  <a:lnTo>
                    <a:pt x="673" y="7977"/>
                  </a:lnTo>
                  <a:lnTo>
                    <a:pt x="333" y="5740"/>
                  </a:lnTo>
                  <a:lnTo>
                    <a:pt x="64" y="4113"/>
                  </a:lnTo>
                  <a:lnTo>
                    <a:pt x="59" y="4097"/>
                  </a:lnTo>
                  <a:lnTo>
                    <a:pt x="44" y="4085"/>
                  </a:lnTo>
                  <a:lnTo>
                    <a:pt x="34" y="4075"/>
                  </a:lnTo>
                  <a:lnTo>
                    <a:pt x="23" y="4058"/>
                  </a:lnTo>
                  <a:lnTo>
                    <a:pt x="11" y="4035"/>
                  </a:lnTo>
                  <a:lnTo>
                    <a:pt x="6" y="4008"/>
                  </a:lnTo>
                  <a:lnTo>
                    <a:pt x="0" y="3986"/>
                  </a:lnTo>
                  <a:lnTo>
                    <a:pt x="0" y="3964"/>
                  </a:lnTo>
                  <a:lnTo>
                    <a:pt x="16" y="3941"/>
                  </a:lnTo>
                  <a:lnTo>
                    <a:pt x="39" y="3931"/>
                  </a:lnTo>
                  <a:lnTo>
                    <a:pt x="48" y="3924"/>
                  </a:lnTo>
                  <a:lnTo>
                    <a:pt x="59" y="3914"/>
                  </a:lnTo>
                  <a:lnTo>
                    <a:pt x="522" y="3637"/>
                  </a:lnTo>
                  <a:lnTo>
                    <a:pt x="544" y="3614"/>
                  </a:lnTo>
                  <a:lnTo>
                    <a:pt x="560" y="3603"/>
                  </a:lnTo>
                  <a:lnTo>
                    <a:pt x="571" y="3597"/>
                  </a:lnTo>
                  <a:lnTo>
                    <a:pt x="582" y="3586"/>
                  </a:lnTo>
                  <a:lnTo>
                    <a:pt x="1088" y="3230"/>
                  </a:lnTo>
                  <a:lnTo>
                    <a:pt x="1110" y="3197"/>
                  </a:lnTo>
                  <a:lnTo>
                    <a:pt x="1132" y="3164"/>
                  </a:lnTo>
                  <a:lnTo>
                    <a:pt x="1154" y="3137"/>
                  </a:lnTo>
                  <a:lnTo>
                    <a:pt x="1180" y="3125"/>
                  </a:lnTo>
                  <a:lnTo>
                    <a:pt x="1212" y="3125"/>
                  </a:lnTo>
                  <a:lnTo>
                    <a:pt x="1245" y="3131"/>
                  </a:lnTo>
                  <a:lnTo>
                    <a:pt x="1277" y="3137"/>
                  </a:lnTo>
                  <a:lnTo>
                    <a:pt x="1309" y="3142"/>
                  </a:lnTo>
                  <a:lnTo>
                    <a:pt x="1337" y="3154"/>
                  </a:lnTo>
                  <a:lnTo>
                    <a:pt x="1364" y="3164"/>
                  </a:lnTo>
                  <a:lnTo>
                    <a:pt x="1396" y="3175"/>
                  </a:lnTo>
                  <a:lnTo>
                    <a:pt x="1423" y="3187"/>
                  </a:lnTo>
                  <a:lnTo>
                    <a:pt x="1461" y="3187"/>
                  </a:lnTo>
                  <a:lnTo>
                    <a:pt x="1493" y="3181"/>
                  </a:lnTo>
                  <a:lnTo>
                    <a:pt x="1515" y="3175"/>
                  </a:lnTo>
                  <a:lnTo>
                    <a:pt x="1541" y="3181"/>
                  </a:lnTo>
                  <a:lnTo>
                    <a:pt x="1574" y="3187"/>
                  </a:lnTo>
                  <a:lnTo>
                    <a:pt x="1606" y="3187"/>
                  </a:lnTo>
                  <a:lnTo>
                    <a:pt x="1638" y="3187"/>
                  </a:lnTo>
                  <a:lnTo>
                    <a:pt x="1666" y="3187"/>
                  </a:lnTo>
                  <a:lnTo>
                    <a:pt x="1693" y="3187"/>
                  </a:lnTo>
                  <a:lnTo>
                    <a:pt x="1720" y="3181"/>
                  </a:lnTo>
                  <a:lnTo>
                    <a:pt x="1741" y="3170"/>
                  </a:lnTo>
                  <a:lnTo>
                    <a:pt x="1757" y="3159"/>
                  </a:lnTo>
                  <a:lnTo>
                    <a:pt x="1762" y="2959"/>
                  </a:lnTo>
                  <a:lnTo>
                    <a:pt x="1768" y="2948"/>
                  </a:lnTo>
                  <a:lnTo>
                    <a:pt x="1779" y="2936"/>
                  </a:lnTo>
                  <a:lnTo>
                    <a:pt x="1785" y="2926"/>
                  </a:lnTo>
                  <a:lnTo>
                    <a:pt x="1790" y="2920"/>
                  </a:lnTo>
                  <a:lnTo>
                    <a:pt x="1860" y="2893"/>
                  </a:lnTo>
                  <a:lnTo>
                    <a:pt x="1930" y="2865"/>
                  </a:lnTo>
                  <a:lnTo>
                    <a:pt x="1995" y="2837"/>
                  </a:lnTo>
                  <a:lnTo>
                    <a:pt x="2059" y="2809"/>
                  </a:lnTo>
                  <a:lnTo>
                    <a:pt x="2124" y="2782"/>
                  </a:lnTo>
                  <a:lnTo>
                    <a:pt x="2189" y="2748"/>
                  </a:lnTo>
                  <a:lnTo>
                    <a:pt x="2248" y="2715"/>
                  </a:lnTo>
                  <a:lnTo>
                    <a:pt x="2307" y="2681"/>
                  </a:lnTo>
                  <a:lnTo>
                    <a:pt x="2367" y="2648"/>
                  </a:lnTo>
                  <a:lnTo>
                    <a:pt x="2426" y="2614"/>
                  </a:lnTo>
                  <a:lnTo>
                    <a:pt x="2485" y="2581"/>
                  </a:lnTo>
                  <a:lnTo>
                    <a:pt x="2540" y="2543"/>
                  </a:lnTo>
                  <a:lnTo>
                    <a:pt x="2599" y="2509"/>
                  </a:lnTo>
                  <a:lnTo>
                    <a:pt x="2653" y="2470"/>
                  </a:lnTo>
                  <a:lnTo>
                    <a:pt x="2707" y="2432"/>
                  </a:lnTo>
                  <a:lnTo>
                    <a:pt x="2761" y="2393"/>
                  </a:lnTo>
                  <a:lnTo>
                    <a:pt x="2777" y="2370"/>
                  </a:lnTo>
                  <a:lnTo>
                    <a:pt x="2793" y="2360"/>
                  </a:lnTo>
                  <a:lnTo>
                    <a:pt x="2809" y="2354"/>
                  </a:lnTo>
                  <a:lnTo>
                    <a:pt x="2825" y="2342"/>
                  </a:lnTo>
                  <a:lnTo>
                    <a:pt x="3073" y="2187"/>
                  </a:lnTo>
                  <a:lnTo>
                    <a:pt x="3090" y="2171"/>
                  </a:lnTo>
                  <a:lnTo>
                    <a:pt x="3095" y="2165"/>
                  </a:lnTo>
                  <a:lnTo>
                    <a:pt x="3106" y="2154"/>
                  </a:lnTo>
                  <a:lnTo>
                    <a:pt x="3117" y="2148"/>
                  </a:lnTo>
                  <a:lnTo>
                    <a:pt x="3133" y="2138"/>
                  </a:lnTo>
                  <a:lnTo>
                    <a:pt x="3138" y="2121"/>
                  </a:lnTo>
                  <a:lnTo>
                    <a:pt x="3149" y="2110"/>
                  </a:lnTo>
                  <a:lnTo>
                    <a:pt x="3154" y="2098"/>
                  </a:lnTo>
                  <a:lnTo>
                    <a:pt x="3186" y="2088"/>
                  </a:lnTo>
                  <a:lnTo>
                    <a:pt x="3214" y="2071"/>
                  </a:lnTo>
                  <a:lnTo>
                    <a:pt x="3235" y="2060"/>
                  </a:lnTo>
                  <a:lnTo>
                    <a:pt x="3257" y="2043"/>
                  </a:lnTo>
                  <a:lnTo>
                    <a:pt x="3283" y="2043"/>
                  </a:lnTo>
                  <a:lnTo>
                    <a:pt x="3311" y="2055"/>
                  </a:lnTo>
                  <a:lnTo>
                    <a:pt x="3338" y="2060"/>
                  </a:lnTo>
                  <a:lnTo>
                    <a:pt x="3359" y="2065"/>
                  </a:lnTo>
                  <a:lnTo>
                    <a:pt x="3380" y="2088"/>
                  </a:lnTo>
                  <a:lnTo>
                    <a:pt x="3402" y="2110"/>
                  </a:lnTo>
                  <a:lnTo>
                    <a:pt x="3424" y="2131"/>
                  </a:lnTo>
                  <a:lnTo>
                    <a:pt x="3451" y="2148"/>
                  </a:lnTo>
                  <a:lnTo>
                    <a:pt x="3833" y="2337"/>
                  </a:lnTo>
                  <a:lnTo>
                    <a:pt x="4993" y="2676"/>
                  </a:lnTo>
                  <a:lnTo>
                    <a:pt x="5015" y="2687"/>
                  </a:lnTo>
                  <a:lnTo>
                    <a:pt x="5031" y="2698"/>
                  </a:lnTo>
                  <a:lnTo>
                    <a:pt x="5041" y="2709"/>
                  </a:lnTo>
                  <a:lnTo>
                    <a:pt x="5052" y="2715"/>
                  </a:lnTo>
                  <a:lnTo>
                    <a:pt x="5074" y="2715"/>
                  </a:lnTo>
                  <a:lnTo>
                    <a:pt x="5090" y="2715"/>
                  </a:lnTo>
                  <a:lnTo>
                    <a:pt x="5101" y="2704"/>
                  </a:lnTo>
                  <a:lnTo>
                    <a:pt x="5112" y="2687"/>
                  </a:lnTo>
                  <a:lnTo>
                    <a:pt x="5090" y="2481"/>
                  </a:lnTo>
                  <a:lnTo>
                    <a:pt x="5069" y="2460"/>
                  </a:lnTo>
                  <a:lnTo>
                    <a:pt x="5052" y="2432"/>
                  </a:lnTo>
                  <a:lnTo>
                    <a:pt x="5041" y="2410"/>
                  </a:lnTo>
                  <a:lnTo>
                    <a:pt x="5036" y="2387"/>
                  </a:lnTo>
                  <a:lnTo>
                    <a:pt x="5036" y="2377"/>
                  </a:lnTo>
                  <a:lnTo>
                    <a:pt x="5036" y="2365"/>
                  </a:lnTo>
                  <a:lnTo>
                    <a:pt x="5036" y="2354"/>
                  </a:lnTo>
                  <a:lnTo>
                    <a:pt x="5041" y="2342"/>
                  </a:lnTo>
                  <a:lnTo>
                    <a:pt x="5041" y="2332"/>
                  </a:lnTo>
                  <a:lnTo>
                    <a:pt x="5052" y="2320"/>
                  </a:lnTo>
                  <a:lnTo>
                    <a:pt x="5058" y="2309"/>
                  </a:lnTo>
                  <a:lnTo>
                    <a:pt x="5058" y="2304"/>
                  </a:lnTo>
                  <a:lnTo>
                    <a:pt x="5052" y="2276"/>
                  </a:lnTo>
                  <a:lnTo>
                    <a:pt x="5047" y="2249"/>
                  </a:lnTo>
                  <a:lnTo>
                    <a:pt x="5041" y="2216"/>
                  </a:lnTo>
                  <a:lnTo>
                    <a:pt x="5036" y="2187"/>
                  </a:lnTo>
                  <a:lnTo>
                    <a:pt x="5031" y="2159"/>
                  </a:lnTo>
                  <a:lnTo>
                    <a:pt x="5025" y="2138"/>
                  </a:lnTo>
                  <a:lnTo>
                    <a:pt x="5020" y="2110"/>
                  </a:lnTo>
                  <a:lnTo>
                    <a:pt x="5009" y="2088"/>
                  </a:lnTo>
                  <a:lnTo>
                    <a:pt x="5004" y="2071"/>
                  </a:lnTo>
                  <a:lnTo>
                    <a:pt x="5004" y="2055"/>
                  </a:lnTo>
                  <a:lnTo>
                    <a:pt x="4999" y="2043"/>
                  </a:lnTo>
                  <a:lnTo>
                    <a:pt x="4999" y="2026"/>
                  </a:lnTo>
                  <a:lnTo>
                    <a:pt x="4928" y="1693"/>
                  </a:lnTo>
                  <a:lnTo>
                    <a:pt x="4896" y="1593"/>
                  </a:lnTo>
                  <a:lnTo>
                    <a:pt x="4859" y="1488"/>
                  </a:lnTo>
                  <a:lnTo>
                    <a:pt x="4810" y="1382"/>
                  </a:lnTo>
                  <a:lnTo>
                    <a:pt x="4756" y="1271"/>
                  </a:lnTo>
                  <a:lnTo>
                    <a:pt x="4707" y="1160"/>
                  </a:lnTo>
                  <a:lnTo>
                    <a:pt x="4659" y="1055"/>
                  </a:lnTo>
                  <a:lnTo>
                    <a:pt x="4622" y="944"/>
                  </a:lnTo>
                  <a:lnTo>
                    <a:pt x="4599" y="838"/>
                  </a:lnTo>
                  <a:lnTo>
                    <a:pt x="4610" y="828"/>
                  </a:lnTo>
                  <a:lnTo>
                    <a:pt x="4622" y="816"/>
                  </a:lnTo>
                  <a:lnTo>
                    <a:pt x="4627" y="811"/>
                  </a:lnTo>
                  <a:lnTo>
                    <a:pt x="4632" y="800"/>
                  </a:lnTo>
                  <a:lnTo>
                    <a:pt x="4691" y="783"/>
                  </a:lnTo>
                  <a:lnTo>
                    <a:pt x="4751" y="766"/>
                  </a:lnTo>
                  <a:lnTo>
                    <a:pt x="4810" y="744"/>
                  </a:lnTo>
                  <a:lnTo>
                    <a:pt x="4869" y="727"/>
                  </a:lnTo>
                  <a:lnTo>
                    <a:pt x="4928" y="710"/>
                  </a:lnTo>
                  <a:lnTo>
                    <a:pt x="4988" y="689"/>
                  </a:lnTo>
                  <a:lnTo>
                    <a:pt x="5047" y="672"/>
                  </a:lnTo>
                  <a:lnTo>
                    <a:pt x="5112" y="650"/>
                  </a:lnTo>
                  <a:lnTo>
                    <a:pt x="5172" y="627"/>
                  </a:lnTo>
                  <a:lnTo>
                    <a:pt x="5230" y="605"/>
                  </a:lnTo>
                  <a:lnTo>
                    <a:pt x="5290" y="584"/>
                  </a:lnTo>
                  <a:lnTo>
                    <a:pt x="5349" y="561"/>
                  </a:lnTo>
                  <a:lnTo>
                    <a:pt x="5414" y="539"/>
                  </a:lnTo>
                  <a:lnTo>
                    <a:pt x="5473" y="511"/>
                  </a:lnTo>
                  <a:lnTo>
                    <a:pt x="5533" y="489"/>
                  </a:lnTo>
                  <a:lnTo>
                    <a:pt x="5591" y="461"/>
                  </a:lnTo>
                  <a:lnTo>
                    <a:pt x="5608" y="456"/>
                  </a:lnTo>
                  <a:lnTo>
                    <a:pt x="5624" y="456"/>
                  </a:lnTo>
                  <a:lnTo>
                    <a:pt x="5646" y="456"/>
                  </a:lnTo>
                  <a:lnTo>
                    <a:pt x="5678" y="450"/>
                  </a:lnTo>
                  <a:lnTo>
                    <a:pt x="6881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67" name="Freeform 131"/>
            <p:cNvSpPr>
              <a:spLocks/>
            </p:cNvSpPr>
            <p:nvPr/>
          </p:nvSpPr>
          <p:spPr bwMode="auto">
            <a:xfrm>
              <a:off x="-309" y="-810"/>
              <a:ext cx="243" cy="478"/>
            </a:xfrm>
            <a:custGeom>
              <a:avLst/>
              <a:gdLst>
                <a:gd name="T0" fmla="*/ 0 w 6790"/>
                <a:gd name="T1" fmla="*/ 0 h 11952"/>
                <a:gd name="T2" fmla="*/ 0 w 6790"/>
                <a:gd name="T3" fmla="*/ 0 h 11952"/>
                <a:gd name="T4" fmla="*/ 0 w 6790"/>
                <a:gd name="T5" fmla="*/ 0 h 11952"/>
                <a:gd name="T6" fmla="*/ 0 w 6790"/>
                <a:gd name="T7" fmla="*/ 0 h 11952"/>
                <a:gd name="T8" fmla="*/ 0 w 6790"/>
                <a:gd name="T9" fmla="*/ 0 h 11952"/>
                <a:gd name="T10" fmla="*/ 0 w 6790"/>
                <a:gd name="T11" fmla="*/ 0 h 11952"/>
                <a:gd name="T12" fmla="*/ 0 w 6790"/>
                <a:gd name="T13" fmla="*/ 0 h 11952"/>
                <a:gd name="T14" fmla="*/ 0 w 6790"/>
                <a:gd name="T15" fmla="*/ 0 h 11952"/>
                <a:gd name="T16" fmla="*/ 0 w 6790"/>
                <a:gd name="T17" fmla="*/ 0 h 11952"/>
                <a:gd name="T18" fmla="*/ 0 w 6790"/>
                <a:gd name="T19" fmla="*/ 0 h 11952"/>
                <a:gd name="T20" fmla="*/ 0 w 6790"/>
                <a:gd name="T21" fmla="*/ 0 h 11952"/>
                <a:gd name="T22" fmla="*/ 0 w 6790"/>
                <a:gd name="T23" fmla="*/ 0 h 11952"/>
                <a:gd name="T24" fmla="*/ 0 w 6790"/>
                <a:gd name="T25" fmla="*/ 0 h 11952"/>
                <a:gd name="T26" fmla="*/ 0 w 6790"/>
                <a:gd name="T27" fmla="*/ 0 h 11952"/>
                <a:gd name="T28" fmla="*/ 0 w 6790"/>
                <a:gd name="T29" fmla="*/ 0 h 11952"/>
                <a:gd name="T30" fmla="*/ 0 w 6790"/>
                <a:gd name="T31" fmla="*/ 0 h 11952"/>
                <a:gd name="T32" fmla="*/ 0 w 6790"/>
                <a:gd name="T33" fmla="*/ 0 h 11952"/>
                <a:gd name="T34" fmla="*/ 0 w 6790"/>
                <a:gd name="T35" fmla="*/ 0 h 11952"/>
                <a:gd name="T36" fmla="*/ 0 w 6790"/>
                <a:gd name="T37" fmla="*/ 0 h 11952"/>
                <a:gd name="T38" fmla="*/ 0 w 6790"/>
                <a:gd name="T39" fmla="*/ 0 h 11952"/>
                <a:gd name="T40" fmla="*/ 0 w 6790"/>
                <a:gd name="T41" fmla="*/ 0 h 11952"/>
                <a:gd name="T42" fmla="*/ 0 w 6790"/>
                <a:gd name="T43" fmla="*/ 0 h 11952"/>
                <a:gd name="T44" fmla="*/ 0 w 6790"/>
                <a:gd name="T45" fmla="*/ 0 h 11952"/>
                <a:gd name="T46" fmla="*/ 0 w 6790"/>
                <a:gd name="T47" fmla="*/ 0 h 11952"/>
                <a:gd name="T48" fmla="*/ 0 w 6790"/>
                <a:gd name="T49" fmla="*/ 0 h 11952"/>
                <a:gd name="T50" fmla="*/ 0 w 6790"/>
                <a:gd name="T51" fmla="*/ 0 h 11952"/>
                <a:gd name="T52" fmla="*/ 0 w 6790"/>
                <a:gd name="T53" fmla="*/ 0 h 11952"/>
                <a:gd name="T54" fmla="*/ 0 w 6790"/>
                <a:gd name="T55" fmla="*/ 0 h 11952"/>
                <a:gd name="T56" fmla="*/ 0 w 6790"/>
                <a:gd name="T57" fmla="*/ 0 h 11952"/>
                <a:gd name="T58" fmla="*/ 0 w 6790"/>
                <a:gd name="T59" fmla="*/ 0 h 11952"/>
                <a:gd name="T60" fmla="*/ 0 w 6790"/>
                <a:gd name="T61" fmla="*/ 0 h 11952"/>
                <a:gd name="T62" fmla="*/ 0 w 6790"/>
                <a:gd name="T63" fmla="*/ 0 h 11952"/>
                <a:gd name="T64" fmla="*/ 0 w 6790"/>
                <a:gd name="T65" fmla="*/ 0 h 11952"/>
                <a:gd name="T66" fmla="*/ 0 w 6790"/>
                <a:gd name="T67" fmla="*/ 0 h 11952"/>
                <a:gd name="T68" fmla="*/ 0 w 6790"/>
                <a:gd name="T69" fmla="*/ 0 h 11952"/>
                <a:gd name="T70" fmla="*/ 0 w 6790"/>
                <a:gd name="T71" fmla="*/ 0 h 11952"/>
                <a:gd name="T72" fmla="*/ 0 w 6790"/>
                <a:gd name="T73" fmla="*/ 0 h 11952"/>
                <a:gd name="T74" fmla="*/ 0 w 6790"/>
                <a:gd name="T75" fmla="*/ 0 h 11952"/>
                <a:gd name="T76" fmla="*/ 0 w 6790"/>
                <a:gd name="T77" fmla="*/ 0 h 11952"/>
                <a:gd name="T78" fmla="*/ 0 w 6790"/>
                <a:gd name="T79" fmla="*/ 0 h 11952"/>
                <a:gd name="T80" fmla="*/ 0 w 6790"/>
                <a:gd name="T81" fmla="*/ 0 h 11952"/>
                <a:gd name="T82" fmla="*/ 0 w 6790"/>
                <a:gd name="T83" fmla="*/ 0 h 11952"/>
                <a:gd name="T84" fmla="*/ 0 w 6790"/>
                <a:gd name="T85" fmla="*/ 0 h 11952"/>
                <a:gd name="T86" fmla="*/ 0 w 6790"/>
                <a:gd name="T87" fmla="*/ 0 h 11952"/>
                <a:gd name="T88" fmla="*/ 0 w 6790"/>
                <a:gd name="T89" fmla="*/ 0 h 11952"/>
                <a:gd name="T90" fmla="*/ 0 w 6790"/>
                <a:gd name="T91" fmla="*/ 0 h 11952"/>
                <a:gd name="T92" fmla="*/ 0 w 6790"/>
                <a:gd name="T93" fmla="*/ 0 h 11952"/>
                <a:gd name="T94" fmla="*/ 0 w 6790"/>
                <a:gd name="T95" fmla="*/ 0 h 11952"/>
                <a:gd name="T96" fmla="*/ 0 w 6790"/>
                <a:gd name="T97" fmla="*/ 0 h 11952"/>
                <a:gd name="T98" fmla="*/ 0 w 6790"/>
                <a:gd name="T99" fmla="*/ 0 h 11952"/>
                <a:gd name="T100" fmla="*/ 0 w 6790"/>
                <a:gd name="T101" fmla="*/ 0 h 11952"/>
                <a:gd name="T102" fmla="*/ 0 w 6790"/>
                <a:gd name="T103" fmla="*/ 0 h 11952"/>
                <a:gd name="T104" fmla="*/ 0 w 6790"/>
                <a:gd name="T105" fmla="*/ 0 h 11952"/>
                <a:gd name="T106" fmla="*/ 0 w 6790"/>
                <a:gd name="T107" fmla="*/ 0 h 11952"/>
                <a:gd name="T108" fmla="*/ 0 w 6790"/>
                <a:gd name="T109" fmla="*/ 0 h 11952"/>
                <a:gd name="T110" fmla="*/ 0 w 6790"/>
                <a:gd name="T111" fmla="*/ 0 h 11952"/>
                <a:gd name="T112" fmla="*/ 0 w 6790"/>
                <a:gd name="T113" fmla="*/ 0 h 11952"/>
                <a:gd name="T114" fmla="*/ 0 w 6790"/>
                <a:gd name="T115" fmla="*/ 0 h 11952"/>
                <a:gd name="T116" fmla="*/ 0 w 6790"/>
                <a:gd name="T117" fmla="*/ 0 h 11952"/>
                <a:gd name="T118" fmla="*/ 0 w 6790"/>
                <a:gd name="T119" fmla="*/ 0 h 11952"/>
                <a:gd name="T120" fmla="*/ 0 w 6790"/>
                <a:gd name="T121" fmla="*/ 0 h 1195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790"/>
                <a:gd name="T184" fmla="*/ 0 h 11952"/>
                <a:gd name="T185" fmla="*/ 6790 w 6790"/>
                <a:gd name="T186" fmla="*/ 11952 h 1195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790" h="11952">
                  <a:moveTo>
                    <a:pt x="0" y="0"/>
                  </a:moveTo>
                  <a:lnTo>
                    <a:pt x="5015" y="0"/>
                  </a:lnTo>
                  <a:lnTo>
                    <a:pt x="5140" y="67"/>
                  </a:lnTo>
                  <a:lnTo>
                    <a:pt x="5350" y="295"/>
                  </a:lnTo>
                  <a:lnTo>
                    <a:pt x="5372" y="311"/>
                  </a:lnTo>
                  <a:lnTo>
                    <a:pt x="5388" y="338"/>
                  </a:lnTo>
                  <a:lnTo>
                    <a:pt x="5404" y="372"/>
                  </a:lnTo>
                  <a:lnTo>
                    <a:pt x="5414" y="411"/>
                  </a:lnTo>
                  <a:lnTo>
                    <a:pt x="5458" y="461"/>
                  </a:lnTo>
                  <a:lnTo>
                    <a:pt x="5496" y="511"/>
                  </a:lnTo>
                  <a:lnTo>
                    <a:pt x="5529" y="561"/>
                  </a:lnTo>
                  <a:lnTo>
                    <a:pt x="5555" y="611"/>
                  </a:lnTo>
                  <a:lnTo>
                    <a:pt x="5587" y="667"/>
                  </a:lnTo>
                  <a:lnTo>
                    <a:pt x="5609" y="727"/>
                  </a:lnTo>
                  <a:lnTo>
                    <a:pt x="5635" y="788"/>
                  </a:lnTo>
                  <a:lnTo>
                    <a:pt x="5663" y="850"/>
                  </a:lnTo>
                  <a:lnTo>
                    <a:pt x="5663" y="871"/>
                  </a:lnTo>
                  <a:lnTo>
                    <a:pt x="5674" y="894"/>
                  </a:lnTo>
                  <a:lnTo>
                    <a:pt x="5679" y="911"/>
                  </a:lnTo>
                  <a:lnTo>
                    <a:pt x="5679" y="939"/>
                  </a:lnTo>
                  <a:lnTo>
                    <a:pt x="5679" y="949"/>
                  </a:lnTo>
                  <a:lnTo>
                    <a:pt x="5679" y="961"/>
                  </a:lnTo>
                  <a:lnTo>
                    <a:pt x="5685" y="972"/>
                  </a:lnTo>
                  <a:lnTo>
                    <a:pt x="5690" y="989"/>
                  </a:lnTo>
                  <a:lnTo>
                    <a:pt x="5706" y="1049"/>
                  </a:lnTo>
                  <a:lnTo>
                    <a:pt x="5722" y="1116"/>
                  </a:lnTo>
                  <a:lnTo>
                    <a:pt x="5733" y="1183"/>
                  </a:lnTo>
                  <a:lnTo>
                    <a:pt x="5743" y="1249"/>
                  </a:lnTo>
                  <a:lnTo>
                    <a:pt x="5755" y="1316"/>
                  </a:lnTo>
                  <a:lnTo>
                    <a:pt x="5760" y="1388"/>
                  </a:lnTo>
                  <a:lnTo>
                    <a:pt x="5760" y="1460"/>
                  </a:lnTo>
                  <a:lnTo>
                    <a:pt x="5755" y="1538"/>
                  </a:lnTo>
                  <a:lnTo>
                    <a:pt x="5727" y="1522"/>
                  </a:lnTo>
                  <a:lnTo>
                    <a:pt x="5711" y="1488"/>
                  </a:lnTo>
                  <a:lnTo>
                    <a:pt x="5701" y="1454"/>
                  </a:lnTo>
                  <a:lnTo>
                    <a:pt x="5679" y="1432"/>
                  </a:lnTo>
                  <a:lnTo>
                    <a:pt x="5529" y="1382"/>
                  </a:lnTo>
                  <a:lnTo>
                    <a:pt x="5506" y="1377"/>
                  </a:lnTo>
                  <a:lnTo>
                    <a:pt x="5490" y="1388"/>
                  </a:lnTo>
                  <a:lnTo>
                    <a:pt x="5474" y="1410"/>
                  </a:lnTo>
                  <a:lnTo>
                    <a:pt x="5469" y="1427"/>
                  </a:lnTo>
                  <a:lnTo>
                    <a:pt x="5512" y="1738"/>
                  </a:lnTo>
                  <a:lnTo>
                    <a:pt x="5529" y="1771"/>
                  </a:lnTo>
                  <a:lnTo>
                    <a:pt x="5550" y="1799"/>
                  </a:lnTo>
                  <a:lnTo>
                    <a:pt x="5577" y="1821"/>
                  </a:lnTo>
                  <a:lnTo>
                    <a:pt x="5609" y="1844"/>
                  </a:lnTo>
                  <a:lnTo>
                    <a:pt x="5635" y="1854"/>
                  </a:lnTo>
                  <a:lnTo>
                    <a:pt x="5658" y="1854"/>
                  </a:lnTo>
                  <a:lnTo>
                    <a:pt x="5685" y="1849"/>
                  </a:lnTo>
                  <a:lnTo>
                    <a:pt x="5706" y="1837"/>
                  </a:lnTo>
                  <a:lnTo>
                    <a:pt x="5717" y="1832"/>
                  </a:lnTo>
                  <a:lnTo>
                    <a:pt x="5722" y="1816"/>
                  </a:lnTo>
                  <a:lnTo>
                    <a:pt x="5733" y="1799"/>
                  </a:lnTo>
                  <a:lnTo>
                    <a:pt x="5750" y="1782"/>
                  </a:lnTo>
                  <a:lnTo>
                    <a:pt x="5760" y="1788"/>
                  </a:lnTo>
                  <a:lnTo>
                    <a:pt x="5771" y="1788"/>
                  </a:lnTo>
                  <a:lnTo>
                    <a:pt x="5776" y="1799"/>
                  </a:lnTo>
                  <a:lnTo>
                    <a:pt x="5776" y="1816"/>
                  </a:lnTo>
                  <a:lnTo>
                    <a:pt x="5766" y="1937"/>
                  </a:lnTo>
                  <a:lnTo>
                    <a:pt x="5755" y="2065"/>
                  </a:lnTo>
                  <a:lnTo>
                    <a:pt x="5743" y="2187"/>
                  </a:lnTo>
                  <a:lnTo>
                    <a:pt x="5733" y="2309"/>
                  </a:lnTo>
                  <a:lnTo>
                    <a:pt x="5717" y="2432"/>
                  </a:lnTo>
                  <a:lnTo>
                    <a:pt x="5701" y="2554"/>
                  </a:lnTo>
                  <a:lnTo>
                    <a:pt x="5679" y="2676"/>
                  </a:lnTo>
                  <a:lnTo>
                    <a:pt x="5663" y="2798"/>
                  </a:lnTo>
                  <a:lnTo>
                    <a:pt x="5642" y="2920"/>
                  </a:lnTo>
                  <a:lnTo>
                    <a:pt x="5625" y="3042"/>
                  </a:lnTo>
                  <a:lnTo>
                    <a:pt x="5603" y="3164"/>
                  </a:lnTo>
                  <a:lnTo>
                    <a:pt x="5577" y="3286"/>
                  </a:lnTo>
                  <a:lnTo>
                    <a:pt x="5555" y="3408"/>
                  </a:lnTo>
                  <a:lnTo>
                    <a:pt x="5534" y="3525"/>
                  </a:lnTo>
                  <a:lnTo>
                    <a:pt x="5506" y="3647"/>
                  </a:lnTo>
                  <a:lnTo>
                    <a:pt x="5485" y="3770"/>
                  </a:lnTo>
                  <a:lnTo>
                    <a:pt x="5458" y="3874"/>
                  </a:lnTo>
                  <a:lnTo>
                    <a:pt x="5431" y="3980"/>
                  </a:lnTo>
                  <a:lnTo>
                    <a:pt x="5409" y="4085"/>
                  </a:lnTo>
                  <a:lnTo>
                    <a:pt x="5382" y="4186"/>
                  </a:lnTo>
                  <a:lnTo>
                    <a:pt x="5356" y="4291"/>
                  </a:lnTo>
                  <a:lnTo>
                    <a:pt x="5329" y="4391"/>
                  </a:lnTo>
                  <a:lnTo>
                    <a:pt x="5301" y="4497"/>
                  </a:lnTo>
                  <a:lnTo>
                    <a:pt x="5274" y="4596"/>
                  </a:lnTo>
                  <a:lnTo>
                    <a:pt x="5248" y="4702"/>
                  </a:lnTo>
                  <a:lnTo>
                    <a:pt x="5221" y="4802"/>
                  </a:lnTo>
                  <a:lnTo>
                    <a:pt x="5193" y="4902"/>
                  </a:lnTo>
                  <a:lnTo>
                    <a:pt x="5172" y="5007"/>
                  </a:lnTo>
                  <a:lnTo>
                    <a:pt x="5145" y="5107"/>
                  </a:lnTo>
                  <a:lnTo>
                    <a:pt x="5124" y="5212"/>
                  </a:lnTo>
                  <a:lnTo>
                    <a:pt x="5097" y="5312"/>
                  </a:lnTo>
                  <a:lnTo>
                    <a:pt x="5075" y="5418"/>
                  </a:lnTo>
                  <a:lnTo>
                    <a:pt x="5064" y="5435"/>
                  </a:lnTo>
                  <a:lnTo>
                    <a:pt x="5059" y="5446"/>
                  </a:lnTo>
                  <a:lnTo>
                    <a:pt x="5048" y="5463"/>
                  </a:lnTo>
                  <a:lnTo>
                    <a:pt x="5037" y="5473"/>
                  </a:lnTo>
                  <a:lnTo>
                    <a:pt x="4881" y="5968"/>
                  </a:lnTo>
                  <a:lnTo>
                    <a:pt x="4887" y="5996"/>
                  </a:lnTo>
                  <a:lnTo>
                    <a:pt x="4892" y="6023"/>
                  </a:lnTo>
                  <a:lnTo>
                    <a:pt x="4897" y="6051"/>
                  </a:lnTo>
                  <a:lnTo>
                    <a:pt x="4908" y="6079"/>
                  </a:lnTo>
                  <a:lnTo>
                    <a:pt x="4913" y="6095"/>
                  </a:lnTo>
                  <a:lnTo>
                    <a:pt x="4924" y="6112"/>
                  </a:lnTo>
                  <a:lnTo>
                    <a:pt x="4945" y="6129"/>
                  </a:lnTo>
                  <a:lnTo>
                    <a:pt x="4967" y="6145"/>
                  </a:lnTo>
                  <a:lnTo>
                    <a:pt x="5803" y="6395"/>
                  </a:lnTo>
                  <a:lnTo>
                    <a:pt x="6401" y="6578"/>
                  </a:lnTo>
                  <a:lnTo>
                    <a:pt x="6375" y="6700"/>
                  </a:lnTo>
                  <a:lnTo>
                    <a:pt x="6348" y="6817"/>
                  </a:lnTo>
                  <a:lnTo>
                    <a:pt x="6321" y="6939"/>
                  </a:lnTo>
                  <a:lnTo>
                    <a:pt x="6288" y="7067"/>
                  </a:lnTo>
                  <a:lnTo>
                    <a:pt x="6256" y="7189"/>
                  </a:lnTo>
                  <a:lnTo>
                    <a:pt x="6224" y="7316"/>
                  </a:lnTo>
                  <a:lnTo>
                    <a:pt x="6192" y="7439"/>
                  </a:lnTo>
                  <a:lnTo>
                    <a:pt x="6153" y="7566"/>
                  </a:lnTo>
                  <a:lnTo>
                    <a:pt x="6121" y="7694"/>
                  </a:lnTo>
                  <a:lnTo>
                    <a:pt x="6084" y="7822"/>
                  </a:lnTo>
                  <a:lnTo>
                    <a:pt x="6046" y="7950"/>
                  </a:lnTo>
                  <a:lnTo>
                    <a:pt x="6008" y="8077"/>
                  </a:lnTo>
                  <a:lnTo>
                    <a:pt x="5971" y="8199"/>
                  </a:lnTo>
                  <a:lnTo>
                    <a:pt x="5932" y="8327"/>
                  </a:lnTo>
                  <a:lnTo>
                    <a:pt x="5895" y="8454"/>
                  </a:lnTo>
                  <a:lnTo>
                    <a:pt x="5858" y="8577"/>
                  </a:lnTo>
                  <a:lnTo>
                    <a:pt x="5851" y="8610"/>
                  </a:lnTo>
                  <a:lnTo>
                    <a:pt x="5851" y="8637"/>
                  </a:lnTo>
                  <a:lnTo>
                    <a:pt x="5858" y="8665"/>
                  </a:lnTo>
                  <a:lnTo>
                    <a:pt x="5858" y="8704"/>
                  </a:lnTo>
                  <a:lnTo>
                    <a:pt x="5706" y="9054"/>
                  </a:lnTo>
                  <a:lnTo>
                    <a:pt x="5706" y="9059"/>
                  </a:lnTo>
                  <a:lnTo>
                    <a:pt x="5706" y="9065"/>
                  </a:lnTo>
                  <a:lnTo>
                    <a:pt x="5706" y="9076"/>
                  </a:lnTo>
                  <a:lnTo>
                    <a:pt x="5706" y="9092"/>
                  </a:lnTo>
                  <a:lnTo>
                    <a:pt x="5717" y="9120"/>
                  </a:lnTo>
                  <a:lnTo>
                    <a:pt x="5738" y="9148"/>
                  </a:lnTo>
                  <a:lnTo>
                    <a:pt x="5766" y="9165"/>
                  </a:lnTo>
                  <a:lnTo>
                    <a:pt x="5798" y="9182"/>
                  </a:lnTo>
                  <a:lnTo>
                    <a:pt x="5830" y="9198"/>
                  </a:lnTo>
                  <a:lnTo>
                    <a:pt x="5868" y="9210"/>
                  </a:lnTo>
                  <a:lnTo>
                    <a:pt x="5906" y="9220"/>
                  </a:lnTo>
                  <a:lnTo>
                    <a:pt x="5938" y="9231"/>
                  </a:lnTo>
                  <a:lnTo>
                    <a:pt x="5959" y="9231"/>
                  </a:lnTo>
                  <a:lnTo>
                    <a:pt x="5981" y="9220"/>
                  </a:lnTo>
                  <a:lnTo>
                    <a:pt x="6008" y="9215"/>
                  </a:lnTo>
                  <a:lnTo>
                    <a:pt x="6040" y="9215"/>
                  </a:lnTo>
                  <a:lnTo>
                    <a:pt x="6095" y="9226"/>
                  </a:lnTo>
                  <a:lnTo>
                    <a:pt x="6143" y="9231"/>
                  </a:lnTo>
                  <a:lnTo>
                    <a:pt x="6192" y="9237"/>
                  </a:lnTo>
                  <a:lnTo>
                    <a:pt x="6245" y="9231"/>
                  </a:lnTo>
                  <a:lnTo>
                    <a:pt x="6293" y="9226"/>
                  </a:lnTo>
                  <a:lnTo>
                    <a:pt x="6342" y="9215"/>
                  </a:lnTo>
                  <a:lnTo>
                    <a:pt x="6385" y="9203"/>
                  </a:lnTo>
                  <a:lnTo>
                    <a:pt x="6434" y="9193"/>
                  </a:lnTo>
                  <a:lnTo>
                    <a:pt x="6440" y="9193"/>
                  </a:lnTo>
                  <a:lnTo>
                    <a:pt x="6450" y="9203"/>
                  </a:lnTo>
                  <a:lnTo>
                    <a:pt x="6456" y="9215"/>
                  </a:lnTo>
                  <a:lnTo>
                    <a:pt x="6461" y="9231"/>
                  </a:lnTo>
                  <a:lnTo>
                    <a:pt x="6429" y="9343"/>
                  </a:lnTo>
                  <a:lnTo>
                    <a:pt x="6385" y="9448"/>
                  </a:lnTo>
                  <a:lnTo>
                    <a:pt x="6342" y="9559"/>
                  </a:lnTo>
                  <a:lnTo>
                    <a:pt x="6288" y="9665"/>
                  </a:lnTo>
                  <a:lnTo>
                    <a:pt x="6240" y="9770"/>
                  </a:lnTo>
                  <a:lnTo>
                    <a:pt x="6197" y="9881"/>
                  </a:lnTo>
                  <a:lnTo>
                    <a:pt x="6153" y="9992"/>
                  </a:lnTo>
                  <a:lnTo>
                    <a:pt x="6127" y="10108"/>
                  </a:lnTo>
                  <a:lnTo>
                    <a:pt x="6089" y="10203"/>
                  </a:lnTo>
                  <a:lnTo>
                    <a:pt x="6051" y="10292"/>
                  </a:lnTo>
                  <a:lnTo>
                    <a:pt x="6014" y="10387"/>
                  </a:lnTo>
                  <a:lnTo>
                    <a:pt x="5981" y="10475"/>
                  </a:lnTo>
                  <a:lnTo>
                    <a:pt x="5943" y="10569"/>
                  </a:lnTo>
                  <a:lnTo>
                    <a:pt x="5916" y="10658"/>
                  </a:lnTo>
                  <a:lnTo>
                    <a:pt x="5884" y="10752"/>
                  </a:lnTo>
                  <a:lnTo>
                    <a:pt x="5851" y="10847"/>
                  </a:lnTo>
                  <a:lnTo>
                    <a:pt x="5824" y="10936"/>
                  </a:lnTo>
                  <a:lnTo>
                    <a:pt x="5798" y="11030"/>
                  </a:lnTo>
                  <a:lnTo>
                    <a:pt x="5771" y="11124"/>
                  </a:lnTo>
                  <a:lnTo>
                    <a:pt x="5743" y="11219"/>
                  </a:lnTo>
                  <a:lnTo>
                    <a:pt x="5717" y="11313"/>
                  </a:lnTo>
                  <a:lnTo>
                    <a:pt x="5690" y="11408"/>
                  </a:lnTo>
                  <a:lnTo>
                    <a:pt x="5669" y="11507"/>
                  </a:lnTo>
                  <a:lnTo>
                    <a:pt x="5642" y="11602"/>
                  </a:lnTo>
                  <a:lnTo>
                    <a:pt x="5635" y="11613"/>
                  </a:lnTo>
                  <a:lnTo>
                    <a:pt x="5625" y="11624"/>
                  </a:lnTo>
                  <a:lnTo>
                    <a:pt x="5609" y="11640"/>
                  </a:lnTo>
                  <a:lnTo>
                    <a:pt x="5582" y="11657"/>
                  </a:lnTo>
                  <a:lnTo>
                    <a:pt x="5582" y="11663"/>
                  </a:lnTo>
                  <a:lnTo>
                    <a:pt x="5577" y="11674"/>
                  </a:lnTo>
                  <a:lnTo>
                    <a:pt x="5571" y="11680"/>
                  </a:lnTo>
                  <a:lnTo>
                    <a:pt x="5571" y="11690"/>
                  </a:lnTo>
                  <a:lnTo>
                    <a:pt x="5571" y="11735"/>
                  </a:lnTo>
                  <a:lnTo>
                    <a:pt x="5577" y="11774"/>
                  </a:lnTo>
                  <a:lnTo>
                    <a:pt x="5582" y="11808"/>
                  </a:lnTo>
                  <a:lnTo>
                    <a:pt x="5593" y="11841"/>
                  </a:lnTo>
                  <a:lnTo>
                    <a:pt x="5598" y="11874"/>
                  </a:lnTo>
                  <a:lnTo>
                    <a:pt x="5614" y="11901"/>
                  </a:lnTo>
                  <a:lnTo>
                    <a:pt x="5630" y="11924"/>
                  </a:lnTo>
                  <a:lnTo>
                    <a:pt x="5663" y="11946"/>
                  </a:lnTo>
                  <a:lnTo>
                    <a:pt x="5669" y="11952"/>
                  </a:lnTo>
                  <a:lnTo>
                    <a:pt x="5679" y="11952"/>
                  </a:lnTo>
                  <a:lnTo>
                    <a:pt x="5695" y="11952"/>
                  </a:lnTo>
                  <a:lnTo>
                    <a:pt x="5706" y="11946"/>
                  </a:lnTo>
                  <a:lnTo>
                    <a:pt x="5722" y="11941"/>
                  </a:lnTo>
                  <a:lnTo>
                    <a:pt x="5733" y="11929"/>
                  </a:lnTo>
                  <a:lnTo>
                    <a:pt x="5750" y="11907"/>
                  </a:lnTo>
                  <a:lnTo>
                    <a:pt x="5766" y="11884"/>
                  </a:lnTo>
                  <a:lnTo>
                    <a:pt x="5776" y="11851"/>
                  </a:lnTo>
                  <a:lnTo>
                    <a:pt x="5792" y="11813"/>
                  </a:lnTo>
                  <a:lnTo>
                    <a:pt x="5808" y="11774"/>
                  </a:lnTo>
                  <a:lnTo>
                    <a:pt x="5824" y="11740"/>
                  </a:lnTo>
                  <a:lnTo>
                    <a:pt x="5841" y="11663"/>
                  </a:lnTo>
                  <a:lnTo>
                    <a:pt x="5863" y="11591"/>
                  </a:lnTo>
                  <a:lnTo>
                    <a:pt x="5879" y="11513"/>
                  </a:lnTo>
                  <a:lnTo>
                    <a:pt x="5900" y="11441"/>
                  </a:lnTo>
                  <a:lnTo>
                    <a:pt x="5922" y="11363"/>
                  </a:lnTo>
                  <a:lnTo>
                    <a:pt x="5948" y="11291"/>
                  </a:lnTo>
                  <a:lnTo>
                    <a:pt x="5971" y="11219"/>
                  </a:lnTo>
                  <a:lnTo>
                    <a:pt x="5997" y="11147"/>
                  </a:lnTo>
                  <a:lnTo>
                    <a:pt x="6019" y="11074"/>
                  </a:lnTo>
                  <a:lnTo>
                    <a:pt x="6046" y="11003"/>
                  </a:lnTo>
                  <a:lnTo>
                    <a:pt x="6067" y="10930"/>
                  </a:lnTo>
                  <a:lnTo>
                    <a:pt x="6095" y="10858"/>
                  </a:lnTo>
                  <a:lnTo>
                    <a:pt x="6116" y="10785"/>
                  </a:lnTo>
                  <a:lnTo>
                    <a:pt x="6143" y="10709"/>
                  </a:lnTo>
                  <a:lnTo>
                    <a:pt x="6164" y="10636"/>
                  </a:lnTo>
                  <a:lnTo>
                    <a:pt x="6187" y="10564"/>
                  </a:lnTo>
                  <a:lnTo>
                    <a:pt x="6213" y="10531"/>
                  </a:lnTo>
                  <a:lnTo>
                    <a:pt x="6235" y="10503"/>
                  </a:lnTo>
                  <a:lnTo>
                    <a:pt x="6251" y="10470"/>
                  </a:lnTo>
                  <a:lnTo>
                    <a:pt x="6267" y="10442"/>
                  </a:lnTo>
                  <a:lnTo>
                    <a:pt x="6272" y="10414"/>
                  </a:lnTo>
                  <a:lnTo>
                    <a:pt x="6277" y="10380"/>
                  </a:lnTo>
                  <a:lnTo>
                    <a:pt x="6283" y="10353"/>
                  </a:lnTo>
                  <a:lnTo>
                    <a:pt x="6277" y="10319"/>
                  </a:lnTo>
                  <a:lnTo>
                    <a:pt x="6288" y="10309"/>
                  </a:lnTo>
                  <a:lnTo>
                    <a:pt x="6300" y="10297"/>
                  </a:lnTo>
                  <a:lnTo>
                    <a:pt x="6316" y="10281"/>
                  </a:lnTo>
                  <a:lnTo>
                    <a:pt x="6326" y="10264"/>
                  </a:lnTo>
                  <a:lnTo>
                    <a:pt x="6742" y="9259"/>
                  </a:lnTo>
                  <a:lnTo>
                    <a:pt x="6785" y="9154"/>
                  </a:lnTo>
                  <a:lnTo>
                    <a:pt x="6790" y="9120"/>
                  </a:lnTo>
                  <a:lnTo>
                    <a:pt x="6785" y="9092"/>
                  </a:lnTo>
                  <a:lnTo>
                    <a:pt x="6779" y="9070"/>
                  </a:lnTo>
                  <a:lnTo>
                    <a:pt x="6769" y="9042"/>
                  </a:lnTo>
                  <a:lnTo>
                    <a:pt x="6769" y="9032"/>
                  </a:lnTo>
                  <a:lnTo>
                    <a:pt x="6753" y="9021"/>
                  </a:lnTo>
                  <a:lnTo>
                    <a:pt x="6737" y="9004"/>
                  </a:lnTo>
                  <a:lnTo>
                    <a:pt x="6720" y="8982"/>
                  </a:lnTo>
                  <a:lnTo>
                    <a:pt x="6704" y="8976"/>
                  </a:lnTo>
                  <a:lnTo>
                    <a:pt x="6682" y="8976"/>
                  </a:lnTo>
                  <a:lnTo>
                    <a:pt x="6655" y="8971"/>
                  </a:lnTo>
                  <a:lnTo>
                    <a:pt x="6634" y="8959"/>
                  </a:lnTo>
                  <a:lnTo>
                    <a:pt x="6084" y="9015"/>
                  </a:lnTo>
                  <a:lnTo>
                    <a:pt x="6072" y="9009"/>
                  </a:lnTo>
                  <a:lnTo>
                    <a:pt x="6067" y="8999"/>
                  </a:lnTo>
                  <a:lnTo>
                    <a:pt x="6062" y="8987"/>
                  </a:lnTo>
                  <a:lnTo>
                    <a:pt x="6056" y="8976"/>
                  </a:lnTo>
                  <a:lnTo>
                    <a:pt x="6132" y="8582"/>
                  </a:lnTo>
                  <a:lnTo>
                    <a:pt x="6342" y="7993"/>
                  </a:lnTo>
                  <a:lnTo>
                    <a:pt x="6498" y="7339"/>
                  </a:lnTo>
                  <a:lnTo>
                    <a:pt x="6785" y="6529"/>
                  </a:lnTo>
                  <a:lnTo>
                    <a:pt x="6779" y="6512"/>
                  </a:lnTo>
                  <a:lnTo>
                    <a:pt x="6774" y="6489"/>
                  </a:lnTo>
                  <a:lnTo>
                    <a:pt x="6774" y="6467"/>
                  </a:lnTo>
                  <a:lnTo>
                    <a:pt x="6763" y="6445"/>
                  </a:lnTo>
                  <a:lnTo>
                    <a:pt x="6704" y="6401"/>
                  </a:lnTo>
                  <a:lnTo>
                    <a:pt x="6645" y="6373"/>
                  </a:lnTo>
                  <a:lnTo>
                    <a:pt x="6580" y="6351"/>
                  </a:lnTo>
                  <a:lnTo>
                    <a:pt x="6515" y="6339"/>
                  </a:lnTo>
                  <a:lnTo>
                    <a:pt x="6445" y="6328"/>
                  </a:lnTo>
                  <a:lnTo>
                    <a:pt x="6380" y="6323"/>
                  </a:lnTo>
                  <a:lnTo>
                    <a:pt x="6310" y="6311"/>
                  </a:lnTo>
                  <a:lnTo>
                    <a:pt x="6245" y="6295"/>
                  </a:lnTo>
                  <a:lnTo>
                    <a:pt x="6229" y="6290"/>
                  </a:lnTo>
                  <a:lnTo>
                    <a:pt x="6213" y="6278"/>
                  </a:lnTo>
                  <a:lnTo>
                    <a:pt x="6203" y="6268"/>
                  </a:lnTo>
                  <a:lnTo>
                    <a:pt x="6180" y="6250"/>
                  </a:lnTo>
                  <a:lnTo>
                    <a:pt x="6164" y="6250"/>
                  </a:lnTo>
                  <a:lnTo>
                    <a:pt x="6148" y="6245"/>
                  </a:lnTo>
                  <a:lnTo>
                    <a:pt x="6132" y="6245"/>
                  </a:lnTo>
                  <a:lnTo>
                    <a:pt x="6116" y="6245"/>
                  </a:lnTo>
                  <a:lnTo>
                    <a:pt x="5258" y="6006"/>
                  </a:lnTo>
                  <a:lnTo>
                    <a:pt x="5242" y="5989"/>
                  </a:lnTo>
                  <a:lnTo>
                    <a:pt x="5232" y="5979"/>
                  </a:lnTo>
                  <a:lnTo>
                    <a:pt x="5221" y="5962"/>
                  </a:lnTo>
                  <a:lnTo>
                    <a:pt x="5205" y="5940"/>
                  </a:lnTo>
                  <a:lnTo>
                    <a:pt x="5205" y="5923"/>
                  </a:lnTo>
                  <a:lnTo>
                    <a:pt x="5205" y="5901"/>
                  </a:lnTo>
                  <a:lnTo>
                    <a:pt x="5199" y="5873"/>
                  </a:lnTo>
                  <a:lnTo>
                    <a:pt x="5199" y="5835"/>
                  </a:lnTo>
                  <a:lnTo>
                    <a:pt x="5237" y="5752"/>
                  </a:lnTo>
                  <a:lnTo>
                    <a:pt x="5269" y="5662"/>
                  </a:lnTo>
                  <a:lnTo>
                    <a:pt x="5290" y="5574"/>
                  </a:lnTo>
                  <a:lnTo>
                    <a:pt x="5318" y="5479"/>
                  </a:lnTo>
                  <a:lnTo>
                    <a:pt x="5340" y="5385"/>
                  </a:lnTo>
                  <a:lnTo>
                    <a:pt x="5366" y="5290"/>
                  </a:lnTo>
                  <a:lnTo>
                    <a:pt x="5398" y="5196"/>
                  </a:lnTo>
                  <a:lnTo>
                    <a:pt x="5442" y="5101"/>
                  </a:lnTo>
                  <a:lnTo>
                    <a:pt x="5458" y="5030"/>
                  </a:lnTo>
                  <a:lnTo>
                    <a:pt x="5469" y="4957"/>
                  </a:lnTo>
                  <a:lnTo>
                    <a:pt x="5485" y="4890"/>
                  </a:lnTo>
                  <a:lnTo>
                    <a:pt x="5501" y="4819"/>
                  </a:lnTo>
                  <a:lnTo>
                    <a:pt x="5517" y="4752"/>
                  </a:lnTo>
                  <a:lnTo>
                    <a:pt x="5534" y="4686"/>
                  </a:lnTo>
                  <a:lnTo>
                    <a:pt x="5550" y="4618"/>
                  </a:lnTo>
                  <a:lnTo>
                    <a:pt x="5566" y="4552"/>
                  </a:lnTo>
                  <a:lnTo>
                    <a:pt x="5582" y="4485"/>
                  </a:lnTo>
                  <a:lnTo>
                    <a:pt x="5598" y="4419"/>
                  </a:lnTo>
                  <a:lnTo>
                    <a:pt x="5614" y="4352"/>
                  </a:lnTo>
                  <a:lnTo>
                    <a:pt x="5635" y="4286"/>
                  </a:lnTo>
                  <a:lnTo>
                    <a:pt x="5652" y="4219"/>
                  </a:lnTo>
                  <a:lnTo>
                    <a:pt x="5669" y="4153"/>
                  </a:lnTo>
                  <a:lnTo>
                    <a:pt x="5685" y="4085"/>
                  </a:lnTo>
                  <a:lnTo>
                    <a:pt x="5701" y="4019"/>
                  </a:lnTo>
                  <a:lnTo>
                    <a:pt x="5701" y="3959"/>
                  </a:lnTo>
                  <a:lnTo>
                    <a:pt x="5717" y="3891"/>
                  </a:lnTo>
                  <a:lnTo>
                    <a:pt x="5733" y="3831"/>
                  </a:lnTo>
                  <a:lnTo>
                    <a:pt x="5755" y="3763"/>
                  </a:lnTo>
                  <a:lnTo>
                    <a:pt x="5776" y="3697"/>
                  </a:lnTo>
                  <a:lnTo>
                    <a:pt x="5792" y="3637"/>
                  </a:lnTo>
                  <a:lnTo>
                    <a:pt x="5808" y="3569"/>
                  </a:lnTo>
                  <a:lnTo>
                    <a:pt x="5808" y="3509"/>
                  </a:lnTo>
                  <a:lnTo>
                    <a:pt x="5819" y="3442"/>
                  </a:lnTo>
                  <a:lnTo>
                    <a:pt x="5830" y="3375"/>
                  </a:lnTo>
                  <a:lnTo>
                    <a:pt x="5841" y="3308"/>
                  </a:lnTo>
                  <a:lnTo>
                    <a:pt x="5851" y="3248"/>
                  </a:lnTo>
                  <a:lnTo>
                    <a:pt x="5858" y="3181"/>
                  </a:lnTo>
                  <a:lnTo>
                    <a:pt x="5868" y="3114"/>
                  </a:lnTo>
                  <a:lnTo>
                    <a:pt x="5879" y="3048"/>
                  </a:lnTo>
                  <a:lnTo>
                    <a:pt x="5890" y="2981"/>
                  </a:lnTo>
                  <a:lnTo>
                    <a:pt x="5900" y="2915"/>
                  </a:lnTo>
                  <a:lnTo>
                    <a:pt x="5906" y="2853"/>
                  </a:lnTo>
                  <a:lnTo>
                    <a:pt x="5916" y="2787"/>
                  </a:lnTo>
                  <a:lnTo>
                    <a:pt x="5927" y="2726"/>
                  </a:lnTo>
                  <a:lnTo>
                    <a:pt x="5938" y="2659"/>
                  </a:lnTo>
                  <a:lnTo>
                    <a:pt x="5948" y="2598"/>
                  </a:lnTo>
                  <a:lnTo>
                    <a:pt x="5964" y="2538"/>
                  </a:lnTo>
                  <a:lnTo>
                    <a:pt x="5976" y="2476"/>
                  </a:lnTo>
                  <a:lnTo>
                    <a:pt x="5981" y="2426"/>
                  </a:lnTo>
                  <a:lnTo>
                    <a:pt x="5987" y="2370"/>
                  </a:lnTo>
                  <a:lnTo>
                    <a:pt x="5992" y="2315"/>
                  </a:lnTo>
                  <a:lnTo>
                    <a:pt x="5992" y="2265"/>
                  </a:lnTo>
                  <a:lnTo>
                    <a:pt x="5992" y="2209"/>
                  </a:lnTo>
                  <a:lnTo>
                    <a:pt x="5997" y="2159"/>
                  </a:lnTo>
                  <a:lnTo>
                    <a:pt x="6008" y="2110"/>
                  </a:lnTo>
                  <a:lnTo>
                    <a:pt x="6019" y="2060"/>
                  </a:lnTo>
                  <a:lnTo>
                    <a:pt x="6003" y="1349"/>
                  </a:lnTo>
                  <a:lnTo>
                    <a:pt x="5948" y="921"/>
                  </a:lnTo>
                  <a:lnTo>
                    <a:pt x="5906" y="855"/>
                  </a:lnTo>
                  <a:lnTo>
                    <a:pt x="5868" y="778"/>
                  </a:lnTo>
                  <a:lnTo>
                    <a:pt x="5841" y="694"/>
                  </a:lnTo>
                  <a:lnTo>
                    <a:pt x="5808" y="611"/>
                  </a:lnTo>
                  <a:lnTo>
                    <a:pt x="5776" y="527"/>
                  </a:lnTo>
                  <a:lnTo>
                    <a:pt x="5738" y="444"/>
                  </a:lnTo>
                  <a:lnTo>
                    <a:pt x="5695" y="372"/>
                  </a:lnTo>
                  <a:lnTo>
                    <a:pt x="5642" y="305"/>
                  </a:lnTo>
                  <a:lnTo>
                    <a:pt x="5619" y="283"/>
                  </a:lnTo>
                  <a:lnTo>
                    <a:pt x="5603" y="250"/>
                  </a:lnTo>
                  <a:lnTo>
                    <a:pt x="5587" y="217"/>
                  </a:lnTo>
                  <a:lnTo>
                    <a:pt x="5566" y="172"/>
                  </a:lnTo>
                  <a:lnTo>
                    <a:pt x="5561" y="161"/>
                  </a:lnTo>
                  <a:lnTo>
                    <a:pt x="5545" y="150"/>
                  </a:lnTo>
                  <a:lnTo>
                    <a:pt x="5534" y="139"/>
                  </a:lnTo>
                  <a:lnTo>
                    <a:pt x="5517" y="122"/>
                  </a:lnTo>
                  <a:lnTo>
                    <a:pt x="5506" y="111"/>
                  </a:lnTo>
                  <a:lnTo>
                    <a:pt x="5496" y="101"/>
                  </a:lnTo>
                  <a:lnTo>
                    <a:pt x="5490" y="84"/>
                  </a:lnTo>
                  <a:lnTo>
                    <a:pt x="5479" y="67"/>
                  </a:lnTo>
                  <a:lnTo>
                    <a:pt x="5458" y="44"/>
                  </a:lnTo>
                  <a:lnTo>
                    <a:pt x="5437" y="16"/>
                  </a:lnTo>
                  <a:lnTo>
                    <a:pt x="54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68" name="Freeform 132"/>
            <p:cNvSpPr>
              <a:spLocks/>
            </p:cNvSpPr>
            <p:nvPr/>
          </p:nvSpPr>
          <p:spPr bwMode="auto">
            <a:xfrm>
              <a:off x="-179" y="-828"/>
              <a:ext cx="64" cy="18"/>
            </a:xfrm>
            <a:custGeom>
              <a:avLst/>
              <a:gdLst>
                <a:gd name="T0" fmla="*/ 0 w 1799"/>
                <a:gd name="T1" fmla="*/ 0 h 439"/>
                <a:gd name="T2" fmla="*/ 0 w 1799"/>
                <a:gd name="T3" fmla="*/ 0 h 439"/>
                <a:gd name="T4" fmla="*/ 0 w 1799"/>
                <a:gd name="T5" fmla="*/ 0 h 439"/>
                <a:gd name="T6" fmla="*/ 0 w 1799"/>
                <a:gd name="T7" fmla="*/ 0 h 439"/>
                <a:gd name="T8" fmla="*/ 0 w 1799"/>
                <a:gd name="T9" fmla="*/ 0 h 439"/>
                <a:gd name="T10" fmla="*/ 0 w 1799"/>
                <a:gd name="T11" fmla="*/ 0 h 439"/>
                <a:gd name="T12" fmla="*/ 0 w 1799"/>
                <a:gd name="T13" fmla="*/ 0 h 439"/>
                <a:gd name="T14" fmla="*/ 0 w 1799"/>
                <a:gd name="T15" fmla="*/ 0 h 439"/>
                <a:gd name="T16" fmla="*/ 0 w 1799"/>
                <a:gd name="T17" fmla="*/ 0 h 439"/>
                <a:gd name="T18" fmla="*/ 0 w 1799"/>
                <a:gd name="T19" fmla="*/ 0 h 439"/>
                <a:gd name="T20" fmla="*/ 0 w 1799"/>
                <a:gd name="T21" fmla="*/ 0 h 439"/>
                <a:gd name="T22" fmla="*/ 0 w 1799"/>
                <a:gd name="T23" fmla="*/ 0 h 439"/>
                <a:gd name="T24" fmla="*/ 0 w 1799"/>
                <a:gd name="T25" fmla="*/ 0 h 439"/>
                <a:gd name="T26" fmla="*/ 0 w 1799"/>
                <a:gd name="T27" fmla="*/ 0 h 439"/>
                <a:gd name="T28" fmla="*/ 0 w 1799"/>
                <a:gd name="T29" fmla="*/ 0 h 439"/>
                <a:gd name="T30" fmla="*/ 0 w 1799"/>
                <a:gd name="T31" fmla="*/ 0 h 439"/>
                <a:gd name="T32" fmla="*/ 0 w 1799"/>
                <a:gd name="T33" fmla="*/ 0 h 439"/>
                <a:gd name="T34" fmla="*/ 0 w 1799"/>
                <a:gd name="T35" fmla="*/ 0 h 439"/>
                <a:gd name="T36" fmla="*/ 0 w 1799"/>
                <a:gd name="T37" fmla="*/ 0 h 439"/>
                <a:gd name="T38" fmla="*/ 0 w 1799"/>
                <a:gd name="T39" fmla="*/ 0 h 439"/>
                <a:gd name="T40" fmla="*/ 0 w 1799"/>
                <a:gd name="T41" fmla="*/ 0 h 439"/>
                <a:gd name="T42" fmla="*/ 0 w 1799"/>
                <a:gd name="T43" fmla="*/ 0 h 439"/>
                <a:gd name="T44" fmla="*/ 0 w 1799"/>
                <a:gd name="T45" fmla="*/ 0 h 439"/>
                <a:gd name="T46" fmla="*/ 0 w 1799"/>
                <a:gd name="T47" fmla="*/ 0 h 439"/>
                <a:gd name="T48" fmla="*/ 0 w 1799"/>
                <a:gd name="T49" fmla="*/ 0 h 439"/>
                <a:gd name="T50" fmla="*/ 0 w 1799"/>
                <a:gd name="T51" fmla="*/ 0 h 439"/>
                <a:gd name="T52" fmla="*/ 0 w 1799"/>
                <a:gd name="T53" fmla="*/ 0 h 439"/>
                <a:gd name="T54" fmla="*/ 0 w 1799"/>
                <a:gd name="T55" fmla="*/ 0 h 439"/>
                <a:gd name="T56" fmla="*/ 0 w 1799"/>
                <a:gd name="T57" fmla="*/ 0 h 439"/>
                <a:gd name="T58" fmla="*/ 0 w 1799"/>
                <a:gd name="T59" fmla="*/ 0 h 439"/>
                <a:gd name="T60" fmla="*/ 0 w 1799"/>
                <a:gd name="T61" fmla="*/ 0 h 439"/>
                <a:gd name="T62" fmla="*/ 0 w 1799"/>
                <a:gd name="T63" fmla="*/ 0 h 439"/>
                <a:gd name="T64" fmla="*/ 0 w 1799"/>
                <a:gd name="T65" fmla="*/ 0 h 439"/>
                <a:gd name="T66" fmla="*/ 0 w 1799"/>
                <a:gd name="T67" fmla="*/ 0 h 439"/>
                <a:gd name="T68" fmla="*/ 0 w 1799"/>
                <a:gd name="T69" fmla="*/ 0 h 439"/>
                <a:gd name="T70" fmla="*/ 0 w 1799"/>
                <a:gd name="T71" fmla="*/ 0 h 439"/>
                <a:gd name="T72" fmla="*/ 0 w 1799"/>
                <a:gd name="T73" fmla="*/ 0 h 43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799"/>
                <a:gd name="T112" fmla="*/ 0 h 439"/>
                <a:gd name="T113" fmla="*/ 1799 w 1799"/>
                <a:gd name="T114" fmla="*/ 439 h 439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799" h="439">
                  <a:moveTo>
                    <a:pt x="1113" y="0"/>
                  </a:moveTo>
                  <a:lnTo>
                    <a:pt x="1205" y="12"/>
                  </a:lnTo>
                  <a:lnTo>
                    <a:pt x="1297" y="45"/>
                  </a:lnTo>
                  <a:lnTo>
                    <a:pt x="1378" y="95"/>
                  </a:lnTo>
                  <a:lnTo>
                    <a:pt x="1458" y="156"/>
                  </a:lnTo>
                  <a:lnTo>
                    <a:pt x="1534" y="223"/>
                  </a:lnTo>
                  <a:lnTo>
                    <a:pt x="1610" y="284"/>
                  </a:lnTo>
                  <a:lnTo>
                    <a:pt x="1679" y="350"/>
                  </a:lnTo>
                  <a:lnTo>
                    <a:pt x="1755" y="400"/>
                  </a:lnTo>
                  <a:lnTo>
                    <a:pt x="1787" y="428"/>
                  </a:lnTo>
                  <a:lnTo>
                    <a:pt x="1799" y="439"/>
                  </a:lnTo>
                  <a:lnTo>
                    <a:pt x="1393" y="439"/>
                  </a:lnTo>
                  <a:lnTo>
                    <a:pt x="1248" y="362"/>
                  </a:lnTo>
                  <a:lnTo>
                    <a:pt x="1054" y="389"/>
                  </a:lnTo>
                  <a:lnTo>
                    <a:pt x="915" y="439"/>
                  </a:lnTo>
                  <a:lnTo>
                    <a:pt x="0" y="439"/>
                  </a:lnTo>
                  <a:lnTo>
                    <a:pt x="142" y="389"/>
                  </a:lnTo>
                  <a:lnTo>
                    <a:pt x="170" y="389"/>
                  </a:lnTo>
                  <a:lnTo>
                    <a:pt x="191" y="384"/>
                  </a:lnTo>
                  <a:lnTo>
                    <a:pt x="207" y="379"/>
                  </a:lnTo>
                  <a:lnTo>
                    <a:pt x="223" y="379"/>
                  </a:lnTo>
                  <a:lnTo>
                    <a:pt x="255" y="362"/>
                  </a:lnTo>
                  <a:lnTo>
                    <a:pt x="283" y="339"/>
                  </a:lnTo>
                  <a:lnTo>
                    <a:pt x="310" y="317"/>
                  </a:lnTo>
                  <a:lnTo>
                    <a:pt x="342" y="306"/>
                  </a:lnTo>
                  <a:lnTo>
                    <a:pt x="358" y="306"/>
                  </a:lnTo>
                  <a:lnTo>
                    <a:pt x="369" y="306"/>
                  </a:lnTo>
                  <a:lnTo>
                    <a:pt x="380" y="301"/>
                  </a:lnTo>
                  <a:lnTo>
                    <a:pt x="386" y="294"/>
                  </a:lnTo>
                  <a:lnTo>
                    <a:pt x="476" y="261"/>
                  </a:lnTo>
                  <a:lnTo>
                    <a:pt x="574" y="223"/>
                  </a:lnTo>
                  <a:lnTo>
                    <a:pt x="671" y="195"/>
                  </a:lnTo>
                  <a:lnTo>
                    <a:pt x="768" y="161"/>
                  </a:lnTo>
                  <a:lnTo>
                    <a:pt x="860" y="128"/>
                  </a:lnTo>
                  <a:lnTo>
                    <a:pt x="952" y="90"/>
                  </a:lnTo>
                  <a:lnTo>
                    <a:pt x="1038" y="45"/>
                  </a:lnTo>
                  <a:lnTo>
                    <a:pt x="111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69" name="Freeform 133"/>
            <p:cNvSpPr>
              <a:spLocks/>
            </p:cNvSpPr>
            <p:nvPr/>
          </p:nvSpPr>
          <p:spPr bwMode="auto">
            <a:xfrm>
              <a:off x="-339" y="-816"/>
              <a:ext cx="30" cy="6"/>
            </a:xfrm>
            <a:custGeom>
              <a:avLst/>
              <a:gdLst>
                <a:gd name="T0" fmla="*/ 0 w 857"/>
                <a:gd name="T1" fmla="*/ 0 h 161"/>
                <a:gd name="T2" fmla="*/ 0 w 857"/>
                <a:gd name="T3" fmla="*/ 0 h 161"/>
                <a:gd name="T4" fmla="*/ 0 w 857"/>
                <a:gd name="T5" fmla="*/ 0 h 161"/>
                <a:gd name="T6" fmla="*/ 0 w 857"/>
                <a:gd name="T7" fmla="*/ 0 h 161"/>
                <a:gd name="T8" fmla="*/ 0 w 857"/>
                <a:gd name="T9" fmla="*/ 0 h 161"/>
                <a:gd name="T10" fmla="*/ 0 w 857"/>
                <a:gd name="T11" fmla="*/ 0 h 161"/>
                <a:gd name="T12" fmla="*/ 0 w 857"/>
                <a:gd name="T13" fmla="*/ 0 h 161"/>
                <a:gd name="T14" fmla="*/ 0 w 857"/>
                <a:gd name="T15" fmla="*/ 0 h 161"/>
                <a:gd name="T16" fmla="*/ 0 w 857"/>
                <a:gd name="T17" fmla="*/ 0 h 161"/>
                <a:gd name="T18" fmla="*/ 0 w 857"/>
                <a:gd name="T19" fmla="*/ 0 h 161"/>
                <a:gd name="T20" fmla="*/ 0 w 857"/>
                <a:gd name="T21" fmla="*/ 0 h 1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857"/>
                <a:gd name="T34" fmla="*/ 0 h 161"/>
                <a:gd name="T35" fmla="*/ 857 w 857"/>
                <a:gd name="T36" fmla="*/ 161 h 16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857" h="161">
                  <a:moveTo>
                    <a:pt x="857" y="161"/>
                  </a:moveTo>
                  <a:lnTo>
                    <a:pt x="0" y="161"/>
                  </a:lnTo>
                  <a:lnTo>
                    <a:pt x="431" y="0"/>
                  </a:lnTo>
                  <a:lnTo>
                    <a:pt x="480" y="28"/>
                  </a:lnTo>
                  <a:lnTo>
                    <a:pt x="528" y="51"/>
                  </a:lnTo>
                  <a:lnTo>
                    <a:pt x="582" y="72"/>
                  </a:lnTo>
                  <a:lnTo>
                    <a:pt x="631" y="89"/>
                  </a:lnTo>
                  <a:lnTo>
                    <a:pt x="684" y="106"/>
                  </a:lnTo>
                  <a:lnTo>
                    <a:pt x="739" y="122"/>
                  </a:lnTo>
                  <a:lnTo>
                    <a:pt x="797" y="139"/>
                  </a:lnTo>
                  <a:lnTo>
                    <a:pt x="857" y="16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70" name="Freeform 134"/>
            <p:cNvSpPr>
              <a:spLocks/>
            </p:cNvSpPr>
            <p:nvPr/>
          </p:nvSpPr>
          <p:spPr bwMode="auto">
            <a:xfrm>
              <a:off x="-113" y="-353"/>
              <a:ext cx="11" cy="17"/>
            </a:xfrm>
            <a:custGeom>
              <a:avLst/>
              <a:gdLst>
                <a:gd name="T0" fmla="*/ 0 w 308"/>
                <a:gd name="T1" fmla="*/ 0 h 438"/>
                <a:gd name="T2" fmla="*/ 0 w 308"/>
                <a:gd name="T3" fmla="*/ 0 h 438"/>
                <a:gd name="T4" fmla="*/ 0 w 308"/>
                <a:gd name="T5" fmla="*/ 0 h 438"/>
                <a:gd name="T6" fmla="*/ 0 w 308"/>
                <a:gd name="T7" fmla="*/ 0 h 438"/>
                <a:gd name="T8" fmla="*/ 0 w 308"/>
                <a:gd name="T9" fmla="*/ 0 h 438"/>
                <a:gd name="T10" fmla="*/ 0 w 308"/>
                <a:gd name="T11" fmla="*/ 0 h 438"/>
                <a:gd name="T12" fmla="*/ 0 w 308"/>
                <a:gd name="T13" fmla="*/ 0 h 438"/>
                <a:gd name="T14" fmla="*/ 0 w 308"/>
                <a:gd name="T15" fmla="*/ 0 h 438"/>
                <a:gd name="T16" fmla="*/ 0 w 308"/>
                <a:gd name="T17" fmla="*/ 0 h 438"/>
                <a:gd name="T18" fmla="*/ 0 w 308"/>
                <a:gd name="T19" fmla="*/ 0 h 438"/>
                <a:gd name="T20" fmla="*/ 0 w 308"/>
                <a:gd name="T21" fmla="*/ 0 h 438"/>
                <a:gd name="T22" fmla="*/ 0 w 308"/>
                <a:gd name="T23" fmla="*/ 0 h 438"/>
                <a:gd name="T24" fmla="*/ 0 w 308"/>
                <a:gd name="T25" fmla="*/ 0 h 438"/>
                <a:gd name="T26" fmla="*/ 0 w 308"/>
                <a:gd name="T27" fmla="*/ 0 h 438"/>
                <a:gd name="T28" fmla="*/ 0 w 308"/>
                <a:gd name="T29" fmla="*/ 0 h 438"/>
                <a:gd name="T30" fmla="*/ 0 w 308"/>
                <a:gd name="T31" fmla="*/ 0 h 438"/>
                <a:gd name="T32" fmla="*/ 0 w 308"/>
                <a:gd name="T33" fmla="*/ 0 h 438"/>
                <a:gd name="T34" fmla="*/ 0 w 308"/>
                <a:gd name="T35" fmla="*/ 0 h 438"/>
                <a:gd name="T36" fmla="*/ 0 w 308"/>
                <a:gd name="T37" fmla="*/ 0 h 438"/>
                <a:gd name="T38" fmla="*/ 0 w 308"/>
                <a:gd name="T39" fmla="*/ 0 h 438"/>
                <a:gd name="T40" fmla="*/ 0 w 308"/>
                <a:gd name="T41" fmla="*/ 0 h 438"/>
                <a:gd name="T42" fmla="*/ 0 w 308"/>
                <a:gd name="T43" fmla="*/ 0 h 438"/>
                <a:gd name="T44" fmla="*/ 0 w 308"/>
                <a:gd name="T45" fmla="*/ 0 h 438"/>
                <a:gd name="T46" fmla="*/ 0 w 308"/>
                <a:gd name="T47" fmla="*/ 0 h 438"/>
                <a:gd name="T48" fmla="*/ 0 w 308"/>
                <a:gd name="T49" fmla="*/ 0 h 438"/>
                <a:gd name="T50" fmla="*/ 0 w 308"/>
                <a:gd name="T51" fmla="*/ 0 h 438"/>
                <a:gd name="T52" fmla="*/ 0 w 308"/>
                <a:gd name="T53" fmla="*/ 0 h 438"/>
                <a:gd name="T54" fmla="*/ 0 w 308"/>
                <a:gd name="T55" fmla="*/ 0 h 438"/>
                <a:gd name="T56" fmla="*/ 0 w 308"/>
                <a:gd name="T57" fmla="*/ 0 h 438"/>
                <a:gd name="T58" fmla="*/ 0 w 308"/>
                <a:gd name="T59" fmla="*/ 0 h 438"/>
                <a:gd name="T60" fmla="*/ 0 w 308"/>
                <a:gd name="T61" fmla="*/ 0 h 438"/>
                <a:gd name="T62" fmla="*/ 0 w 308"/>
                <a:gd name="T63" fmla="*/ 0 h 438"/>
                <a:gd name="T64" fmla="*/ 0 w 308"/>
                <a:gd name="T65" fmla="*/ 0 h 438"/>
                <a:gd name="T66" fmla="*/ 0 w 308"/>
                <a:gd name="T67" fmla="*/ 0 h 438"/>
                <a:gd name="T68" fmla="*/ 0 w 308"/>
                <a:gd name="T69" fmla="*/ 0 h 438"/>
                <a:gd name="T70" fmla="*/ 0 w 308"/>
                <a:gd name="T71" fmla="*/ 0 h 438"/>
                <a:gd name="T72" fmla="*/ 0 w 308"/>
                <a:gd name="T73" fmla="*/ 0 h 438"/>
                <a:gd name="T74" fmla="*/ 0 w 308"/>
                <a:gd name="T75" fmla="*/ 0 h 438"/>
                <a:gd name="T76" fmla="*/ 0 w 308"/>
                <a:gd name="T77" fmla="*/ 0 h 43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308"/>
                <a:gd name="T118" fmla="*/ 0 h 438"/>
                <a:gd name="T119" fmla="*/ 308 w 308"/>
                <a:gd name="T120" fmla="*/ 438 h 438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308" h="438">
                  <a:moveTo>
                    <a:pt x="243" y="338"/>
                  </a:moveTo>
                  <a:lnTo>
                    <a:pt x="302" y="183"/>
                  </a:lnTo>
                  <a:lnTo>
                    <a:pt x="308" y="155"/>
                  </a:lnTo>
                  <a:lnTo>
                    <a:pt x="302" y="133"/>
                  </a:lnTo>
                  <a:lnTo>
                    <a:pt x="297" y="105"/>
                  </a:lnTo>
                  <a:lnTo>
                    <a:pt x="286" y="77"/>
                  </a:lnTo>
                  <a:lnTo>
                    <a:pt x="264" y="50"/>
                  </a:lnTo>
                  <a:lnTo>
                    <a:pt x="232" y="33"/>
                  </a:lnTo>
                  <a:lnTo>
                    <a:pt x="200" y="17"/>
                  </a:lnTo>
                  <a:lnTo>
                    <a:pt x="168" y="0"/>
                  </a:lnTo>
                  <a:lnTo>
                    <a:pt x="140" y="0"/>
                  </a:lnTo>
                  <a:lnTo>
                    <a:pt x="113" y="0"/>
                  </a:lnTo>
                  <a:lnTo>
                    <a:pt x="92" y="11"/>
                  </a:lnTo>
                  <a:lnTo>
                    <a:pt x="71" y="22"/>
                  </a:lnTo>
                  <a:lnTo>
                    <a:pt x="60" y="33"/>
                  </a:lnTo>
                  <a:lnTo>
                    <a:pt x="55" y="50"/>
                  </a:lnTo>
                  <a:lnTo>
                    <a:pt x="48" y="67"/>
                  </a:lnTo>
                  <a:lnTo>
                    <a:pt x="32" y="83"/>
                  </a:lnTo>
                  <a:lnTo>
                    <a:pt x="32" y="110"/>
                  </a:lnTo>
                  <a:lnTo>
                    <a:pt x="43" y="133"/>
                  </a:lnTo>
                  <a:lnTo>
                    <a:pt x="48" y="160"/>
                  </a:lnTo>
                  <a:lnTo>
                    <a:pt x="48" y="194"/>
                  </a:lnTo>
                  <a:lnTo>
                    <a:pt x="5" y="327"/>
                  </a:lnTo>
                  <a:lnTo>
                    <a:pt x="0" y="355"/>
                  </a:lnTo>
                  <a:lnTo>
                    <a:pt x="5" y="377"/>
                  </a:lnTo>
                  <a:lnTo>
                    <a:pt x="16" y="399"/>
                  </a:lnTo>
                  <a:lnTo>
                    <a:pt x="38" y="422"/>
                  </a:lnTo>
                  <a:lnTo>
                    <a:pt x="48" y="427"/>
                  </a:lnTo>
                  <a:lnTo>
                    <a:pt x="65" y="427"/>
                  </a:lnTo>
                  <a:lnTo>
                    <a:pt x="76" y="432"/>
                  </a:lnTo>
                  <a:lnTo>
                    <a:pt x="87" y="438"/>
                  </a:lnTo>
                  <a:lnTo>
                    <a:pt x="129" y="432"/>
                  </a:lnTo>
                  <a:lnTo>
                    <a:pt x="168" y="416"/>
                  </a:lnTo>
                  <a:lnTo>
                    <a:pt x="205" y="389"/>
                  </a:lnTo>
                  <a:lnTo>
                    <a:pt x="243" y="355"/>
                  </a:lnTo>
                  <a:lnTo>
                    <a:pt x="243" y="344"/>
                  </a:lnTo>
                  <a:lnTo>
                    <a:pt x="243" y="33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71" name="Freeform 135"/>
            <p:cNvSpPr>
              <a:spLocks/>
            </p:cNvSpPr>
            <p:nvPr/>
          </p:nvSpPr>
          <p:spPr bwMode="auto">
            <a:xfrm>
              <a:off x="-109" y="-387"/>
              <a:ext cx="12" cy="23"/>
            </a:xfrm>
            <a:custGeom>
              <a:avLst/>
              <a:gdLst>
                <a:gd name="T0" fmla="*/ 0 w 351"/>
                <a:gd name="T1" fmla="*/ 0 h 576"/>
                <a:gd name="T2" fmla="*/ 0 w 351"/>
                <a:gd name="T3" fmla="*/ 0 h 576"/>
                <a:gd name="T4" fmla="*/ 0 w 351"/>
                <a:gd name="T5" fmla="*/ 0 h 576"/>
                <a:gd name="T6" fmla="*/ 0 w 351"/>
                <a:gd name="T7" fmla="*/ 0 h 576"/>
                <a:gd name="T8" fmla="*/ 0 w 351"/>
                <a:gd name="T9" fmla="*/ 0 h 576"/>
                <a:gd name="T10" fmla="*/ 0 w 351"/>
                <a:gd name="T11" fmla="*/ 0 h 576"/>
                <a:gd name="T12" fmla="*/ 0 w 351"/>
                <a:gd name="T13" fmla="*/ 0 h 576"/>
                <a:gd name="T14" fmla="*/ 0 w 351"/>
                <a:gd name="T15" fmla="*/ 0 h 576"/>
                <a:gd name="T16" fmla="*/ 0 w 351"/>
                <a:gd name="T17" fmla="*/ 0 h 576"/>
                <a:gd name="T18" fmla="*/ 0 w 351"/>
                <a:gd name="T19" fmla="*/ 0 h 576"/>
                <a:gd name="T20" fmla="*/ 0 w 351"/>
                <a:gd name="T21" fmla="*/ 0 h 576"/>
                <a:gd name="T22" fmla="*/ 0 w 351"/>
                <a:gd name="T23" fmla="*/ 0 h 576"/>
                <a:gd name="T24" fmla="*/ 0 w 351"/>
                <a:gd name="T25" fmla="*/ 0 h 576"/>
                <a:gd name="T26" fmla="*/ 0 w 351"/>
                <a:gd name="T27" fmla="*/ 0 h 576"/>
                <a:gd name="T28" fmla="*/ 0 w 351"/>
                <a:gd name="T29" fmla="*/ 0 h 576"/>
                <a:gd name="T30" fmla="*/ 0 w 351"/>
                <a:gd name="T31" fmla="*/ 0 h 576"/>
                <a:gd name="T32" fmla="*/ 0 w 351"/>
                <a:gd name="T33" fmla="*/ 0 h 576"/>
                <a:gd name="T34" fmla="*/ 0 w 351"/>
                <a:gd name="T35" fmla="*/ 0 h 576"/>
                <a:gd name="T36" fmla="*/ 0 w 351"/>
                <a:gd name="T37" fmla="*/ 0 h 576"/>
                <a:gd name="T38" fmla="*/ 0 w 351"/>
                <a:gd name="T39" fmla="*/ 0 h 576"/>
                <a:gd name="T40" fmla="*/ 0 w 351"/>
                <a:gd name="T41" fmla="*/ 0 h 576"/>
                <a:gd name="T42" fmla="*/ 0 w 351"/>
                <a:gd name="T43" fmla="*/ 0 h 576"/>
                <a:gd name="T44" fmla="*/ 0 w 351"/>
                <a:gd name="T45" fmla="*/ 0 h 576"/>
                <a:gd name="T46" fmla="*/ 0 w 351"/>
                <a:gd name="T47" fmla="*/ 0 h 576"/>
                <a:gd name="T48" fmla="*/ 0 w 351"/>
                <a:gd name="T49" fmla="*/ 0 h 576"/>
                <a:gd name="T50" fmla="*/ 0 w 351"/>
                <a:gd name="T51" fmla="*/ 0 h 576"/>
                <a:gd name="T52" fmla="*/ 0 w 351"/>
                <a:gd name="T53" fmla="*/ 0 h 576"/>
                <a:gd name="T54" fmla="*/ 0 w 351"/>
                <a:gd name="T55" fmla="*/ 0 h 576"/>
                <a:gd name="T56" fmla="*/ 0 w 351"/>
                <a:gd name="T57" fmla="*/ 0 h 576"/>
                <a:gd name="T58" fmla="*/ 0 w 351"/>
                <a:gd name="T59" fmla="*/ 0 h 576"/>
                <a:gd name="T60" fmla="*/ 0 w 351"/>
                <a:gd name="T61" fmla="*/ 0 h 576"/>
                <a:gd name="T62" fmla="*/ 0 w 351"/>
                <a:gd name="T63" fmla="*/ 0 h 576"/>
                <a:gd name="T64" fmla="*/ 0 w 351"/>
                <a:gd name="T65" fmla="*/ 0 h 576"/>
                <a:gd name="T66" fmla="*/ 0 w 351"/>
                <a:gd name="T67" fmla="*/ 0 h 576"/>
                <a:gd name="T68" fmla="*/ 0 w 351"/>
                <a:gd name="T69" fmla="*/ 0 h 576"/>
                <a:gd name="T70" fmla="*/ 0 w 351"/>
                <a:gd name="T71" fmla="*/ 0 h 576"/>
                <a:gd name="T72" fmla="*/ 0 w 351"/>
                <a:gd name="T73" fmla="*/ 0 h 576"/>
                <a:gd name="T74" fmla="*/ 0 w 351"/>
                <a:gd name="T75" fmla="*/ 0 h 576"/>
                <a:gd name="T76" fmla="*/ 0 w 351"/>
                <a:gd name="T77" fmla="*/ 0 h 576"/>
                <a:gd name="T78" fmla="*/ 0 w 351"/>
                <a:gd name="T79" fmla="*/ 0 h 576"/>
                <a:gd name="T80" fmla="*/ 0 w 351"/>
                <a:gd name="T81" fmla="*/ 0 h 576"/>
                <a:gd name="T82" fmla="*/ 0 w 351"/>
                <a:gd name="T83" fmla="*/ 0 h 576"/>
                <a:gd name="T84" fmla="*/ 0 w 351"/>
                <a:gd name="T85" fmla="*/ 0 h 576"/>
                <a:gd name="T86" fmla="*/ 0 w 351"/>
                <a:gd name="T87" fmla="*/ 0 h 576"/>
                <a:gd name="T88" fmla="*/ 0 w 351"/>
                <a:gd name="T89" fmla="*/ 0 h 576"/>
                <a:gd name="T90" fmla="*/ 0 w 351"/>
                <a:gd name="T91" fmla="*/ 0 h 57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51"/>
                <a:gd name="T139" fmla="*/ 0 h 576"/>
                <a:gd name="T140" fmla="*/ 351 w 351"/>
                <a:gd name="T141" fmla="*/ 576 h 57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51" h="576">
                  <a:moveTo>
                    <a:pt x="329" y="254"/>
                  </a:moveTo>
                  <a:lnTo>
                    <a:pt x="340" y="221"/>
                  </a:lnTo>
                  <a:lnTo>
                    <a:pt x="351" y="188"/>
                  </a:lnTo>
                  <a:lnTo>
                    <a:pt x="351" y="149"/>
                  </a:lnTo>
                  <a:lnTo>
                    <a:pt x="351" y="105"/>
                  </a:lnTo>
                  <a:lnTo>
                    <a:pt x="340" y="88"/>
                  </a:lnTo>
                  <a:lnTo>
                    <a:pt x="324" y="71"/>
                  </a:lnTo>
                  <a:lnTo>
                    <a:pt x="308" y="55"/>
                  </a:lnTo>
                  <a:lnTo>
                    <a:pt x="287" y="38"/>
                  </a:lnTo>
                  <a:lnTo>
                    <a:pt x="195" y="0"/>
                  </a:lnTo>
                  <a:lnTo>
                    <a:pt x="168" y="0"/>
                  </a:lnTo>
                  <a:lnTo>
                    <a:pt x="151" y="5"/>
                  </a:lnTo>
                  <a:lnTo>
                    <a:pt x="130" y="22"/>
                  </a:lnTo>
                  <a:lnTo>
                    <a:pt x="108" y="43"/>
                  </a:lnTo>
                  <a:lnTo>
                    <a:pt x="108" y="105"/>
                  </a:lnTo>
                  <a:lnTo>
                    <a:pt x="103" y="161"/>
                  </a:lnTo>
                  <a:lnTo>
                    <a:pt x="92" y="216"/>
                  </a:lnTo>
                  <a:lnTo>
                    <a:pt x="76" y="271"/>
                  </a:lnTo>
                  <a:lnTo>
                    <a:pt x="55" y="327"/>
                  </a:lnTo>
                  <a:lnTo>
                    <a:pt x="38" y="382"/>
                  </a:lnTo>
                  <a:lnTo>
                    <a:pt x="16" y="438"/>
                  </a:lnTo>
                  <a:lnTo>
                    <a:pt x="0" y="493"/>
                  </a:lnTo>
                  <a:lnTo>
                    <a:pt x="0" y="510"/>
                  </a:lnTo>
                  <a:lnTo>
                    <a:pt x="0" y="533"/>
                  </a:lnTo>
                  <a:lnTo>
                    <a:pt x="11" y="555"/>
                  </a:lnTo>
                  <a:lnTo>
                    <a:pt x="27" y="571"/>
                  </a:lnTo>
                  <a:lnTo>
                    <a:pt x="38" y="576"/>
                  </a:lnTo>
                  <a:lnTo>
                    <a:pt x="48" y="576"/>
                  </a:lnTo>
                  <a:lnTo>
                    <a:pt x="60" y="576"/>
                  </a:lnTo>
                  <a:lnTo>
                    <a:pt x="71" y="566"/>
                  </a:lnTo>
                  <a:lnTo>
                    <a:pt x="108" y="538"/>
                  </a:lnTo>
                  <a:lnTo>
                    <a:pt x="146" y="510"/>
                  </a:lnTo>
                  <a:lnTo>
                    <a:pt x="179" y="477"/>
                  </a:lnTo>
                  <a:lnTo>
                    <a:pt x="211" y="443"/>
                  </a:lnTo>
                  <a:lnTo>
                    <a:pt x="227" y="415"/>
                  </a:lnTo>
                  <a:lnTo>
                    <a:pt x="248" y="382"/>
                  </a:lnTo>
                  <a:lnTo>
                    <a:pt x="271" y="355"/>
                  </a:lnTo>
                  <a:lnTo>
                    <a:pt x="281" y="310"/>
                  </a:lnTo>
                  <a:lnTo>
                    <a:pt x="287" y="299"/>
                  </a:lnTo>
                  <a:lnTo>
                    <a:pt x="297" y="288"/>
                  </a:lnTo>
                  <a:lnTo>
                    <a:pt x="308" y="282"/>
                  </a:lnTo>
                  <a:lnTo>
                    <a:pt x="324" y="271"/>
                  </a:lnTo>
                  <a:lnTo>
                    <a:pt x="329" y="261"/>
                  </a:lnTo>
                  <a:lnTo>
                    <a:pt x="329" y="25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72" name="Freeform 136"/>
            <p:cNvSpPr>
              <a:spLocks/>
            </p:cNvSpPr>
            <p:nvPr/>
          </p:nvSpPr>
          <p:spPr bwMode="auto">
            <a:xfrm>
              <a:off x="-99" y="-424"/>
              <a:ext cx="13" cy="22"/>
            </a:xfrm>
            <a:custGeom>
              <a:avLst/>
              <a:gdLst>
                <a:gd name="T0" fmla="*/ 0 w 361"/>
                <a:gd name="T1" fmla="*/ 0 h 533"/>
                <a:gd name="T2" fmla="*/ 0 w 361"/>
                <a:gd name="T3" fmla="*/ 0 h 533"/>
                <a:gd name="T4" fmla="*/ 0 w 361"/>
                <a:gd name="T5" fmla="*/ 0 h 533"/>
                <a:gd name="T6" fmla="*/ 0 w 361"/>
                <a:gd name="T7" fmla="*/ 0 h 533"/>
                <a:gd name="T8" fmla="*/ 0 w 361"/>
                <a:gd name="T9" fmla="*/ 0 h 533"/>
                <a:gd name="T10" fmla="*/ 0 w 361"/>
                <a:gd name="T11" fmla="*/ 0 h 533"/>
                <a:gd name="T12" fmla="*/ 0 w 361"/>
                <a:gd name="T13" fmla="*/ 0 h 533"/>
                <a:gd name="T14" fmla="*/ 0 w 361"/>
                <a:gd name="T15" fmla="*/ 0 h 533"/>
                <a:gd name="T16" fmla="*/ 0 w 361"/>
                <a:gd name="T17" fmla="*/ 0 h 533"/>
                <a:gd name="T18" fmla="*/ 0 w 361"/>
                <a:gd name="T19" fmla="*/ 0 h 533"/>
                <a:gd name="T20" fmla="*/ 0 w 361"/>
                <a:gd name="T21" fmla="*/ 0 h 533"/>
                <a:gd name="T22" fmla="*/ 0 w 361"/>
                <a:gd name="T23" fmla="*/ 0 h 533"/>
                <a:gd name="T24" fmla="*/ 0 w 361"/>
                <a:gd name="T25" fmla="*/ 0 h 533"/>
                <a:gd name="T26" fmla="*/ 0 w 361"/>
                <a:gd name="T27" fmla="*/ 0 h 533"/>
                <a:gd name="T28" fmla="*/ 0 w 361"/>
                <a:gd name="T29" fmla="*/ 0 h 533"/>
                <a:gd name="T30" fmla="*/ 0 w 361"/>
                <a:gd name="T31" fmla="*/ 0 h 533"/>
                <a:gd name="T32" fmla="*/ 0 w 361"/>
                <a:gd name="T33" fmla="*/ 0 h 533"/>
                <a:gd name="T34" fmla="*/ 0 w 361"/>
                <a:gd name="T35" fmla="*/ 0 h 533"/>
                <a:gd name="T36" fmla="*/ 0 w 361"/>
                <a:gd name="T37" fmla="*/ 0 h 533"/>
                <a:gd name="T38" fmla="*/ 0 w 361"/>
                <a:gd name="T39" fmla="*/ 0 h 533"/>
                <a:gd name="T40" fmla="*/ 0 w 361"/>
                <a:gd name="T41" fmla="*/ 0 h 533"/>
                <a:gd name="T42" fmla="*/ 0 w 361"/>
                <a:gd name="T43" fmla="*/ 0 h 533"/>
                <a:gd name="T44" fmla="*/ 0 w 361"/>
                <a:gd name="T45" fmla="*/ 0 h 533"/>
                <a:gd name="T46" fmla="*/ 0 w 361"/>
                <a:gd name="T47" fmla="*/ 0 h 533"/>
                <a:gd name="T48" fmla="*/ 0 w 361"/>
                <a:gd name="T49" fmla="*/ 0 h 533"/>
                <a:gd name="T50" fmla="*/ 0 w 361"/>
                <a:gd name="T51" fmla="*/ 0 h 533"/>
                <a:gd name="T52" fmla="*/ 0 w 361"/>
                <a:gd name="T53" fmla="*/ 0 h 533"/>
                <a:gd name="T54" fmla="*/ 0 w 361"/>
                <a:gd name="T55" fmla="*/ 0 h 533"/>
                <a:gd name="T56" fmla="*/ 0 w 361"/>
                <a:gd name="T57" fmla="*/ 0 h 533"/>
                <a:gd name="T58" fmla="*/ 0 w 361"/>
                <a:gd name="T59" fmla="*/ 0 h 533"/>
                <a:gd name="T60" fmla="*/ 0 w 361"/>
                <a:gd name="T61" fmla="*/ 0 h 533"/>
                <a:gd name="T62" fmla="*/ 0 w 361"/>
                <a:gd name="T63" fmla="*/ 0 h 53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61"/>
                <a:gd name="T97" fmla="*/ 0 h 533"/>
                <a:gd name="T98" fmla="*/ 361 w 361"/>
                <a:gd name="T99" fmla="*/ 533 h 533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61" h="533">
                  <a:moveTo>
                    <a:pt x="329" y="266"/>
                  </a:moveTo>
                  <a:lnTo>
                    <a:pt x="361" y="172"/>
                  </a:lnTo>
                  <a:lnTo>
                    <a:pt x="361" y="139"/>
                  </a:lnTo>
                  <a:lnTo>
                    <a:pt x="356" y="105"/>
                  </a:lnTo>
                  <a:lnTo>
                    <a:pt x="340" y="72"/>
                  </a:lnTo>
                  <a:lnTo>
                    <a:pt x="313" y="50"/>
                  </a:lnTo>
                  <a:lnTo>
                    <a:pt x="177" y="0"/>
                  </a:lnTo>
                  <a:lnTo>
                    <a:pt x="161" y="0"/>
                  </a:lnTo>
                  <a:lnTo>
                    <a:pt x="145" y="6"/>
                  </a:lnTo>
                  <a:lnTo>
                    <a:pt x="129" y="11"/>
                  </a:lnTo>
                  <a:lnTo>
                    <a:pt x="113" y="27"/>
                  </a:lnTo>
                  <a:lnTo>
                    <a:pt x="113" y="61"/>
                  </a:lnTo>
                  <a:lnTo>
                    <a:pt x="118" y="89"/>
                  </a:lnTo>
                  <a:lnTo>
                    <a:pt x="124" y="117"/>
                  </a:lnTo>
                  <a:lnTo>
                    <a:pt x="124" y="155"/>
                  </a:lnTo>
                  <a:lnTo>
                    <a:pt x="5" y="422"/>
                  </a:lnTo>
                  <a:lnTo>
                    <a:pt x="0" y="444"/>
                  </a:lnTo>
                  <a:lnTo>
                    <a:pt x="5" y="466"/>
                  </a:lnTo>
                  <a:lnTo>
                    <a:pt x="11" y="489"/>
                  </a:lnTo>
                  <a:lnTo>
                    <a:pt x="21" y="517"/>
                  </a:lnTo>
                  <a:lnTo>
                    <a:pt x="32" y="517"/>
                  </a:lnTo>
                  <a:lnTo>
                    <a:pt x="43" y="522"/>
                  </a:lnTo>
                  <a:lnTo>
                    <a:pt x="59" y="527"/>
                  </a:lnTo>
                  <a:lnTo>
                    <a:pt x="69" y="533"/>
                  </a:lnTo>
                  <a:lnTo>
                    <a:pt x="108" y="517"/>
                  </a:lnTo>
                  <a:lnTo>
                    <a:pt x="140" y="489"/>
                  </a:lnTo>
                  <a:lnTo>
                    <a:pt x="177" y="461"/>
                  </a:lnTo>
                  <a:lnTo>
                    <a:pt x="210" y="427"/>
                  </a:lnTo>
                  <a:lnTo>
                    <a:pt x="237" y="394"/>
                  </a:lnTo>
                  <a:lnTo>
                    <a:pt x="269" y="356"/>
                  </a:lnTo>
                  <a:lnTo>
                    <a:pt x="296" y="311"/>
                  </a:lnTo>
                  <a:lnTo>
                    <a:pt x="329" y="26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73" name="Freeform 137"/>
            <p:cNvSpPr>
              <a:spLocks/>
            </p:cNvSpPr>
            <p:nvPr/>
          </p:nvSpPr>
          <p:spPr bwMode="auto">
            <a:xfrm>
              <a:off x="-126" y="-354"/>
              <a:ext cx="12" cy="22"/>
            </a:xfrm>
            <a:custGeom>
              <a:avLst/>
              <a:gdLst>
                <a:gd name="T0" fmla="*/ 0 w 340"/>
                <a:gd name="T1" fmla="*/ 0 h 545"/>
                <a:gd name="T2" fmla="*/ 0 w 340"/>
                <a:gd name="T3" fmla="*/ 0 h 545"/>
                <a:gd name="T4" fmla="*/ 0 w 340"/>
                <a:gd name="T5" fmla="*/ 0 h 545"/>
                <a:gd name="T6" fmla="*/ 0 w 340"/>
                <a:gd name="T7" fmla="*/ 0 h 545"/>
                <a:gd name="T8" fmla="*/ 0 w 340"/>
                <a:gd name="T9" fmla="*/ 0 h 545"/>
                <a:gd name="T10" fmla="*/ 0 w 340"/>
                <a:gd name="T11" fmla="*/ 0 h 545"/>
                <a:gd name="T12" fmla="*/ 0 w 340"/>
                <a:gd name="T13" fmla="*/ 0 h 545"/>
                <a:gd name="T14" fmla="*/ 0 w 340"/>
                <a:gd name="T15" fmla="*/ 0 h 545"/>
                <a:gd name="T16" fmla="*/ 0 w 340"/>
                <a:gd name="T17" fmla="*/ 0 h 545"/>
                <a:gd name="T18" fmla="*/ 0 w 340"/>
                <a:gd name="T19" fmla="*/ 0 h 545"/>
                <a:gd name="T20" fmla="*/ 0 w 340"/>
                <a:gd name="T21" fmla="*/ 0 h 545"/>
                <a:gd name="T22" fmla="*/ 0 w 340"/>
                <a:gd name="T23" fmla="*/ 0 h 545"/>
                <a:gd name="T24" fmla="*/ 0 w 340"/>
                <a:gd name="T25" fmla="*/ 0 h 545"/>
                <a:gd name="T26" fmla="*/ 0 w 340"/>
                <a:gd name="T27" fmla="*/ 0 h 545"/>
                <a:gd name="T28" fmla="*/ 0 w 340"/>
                <a:gd name="T29" fmla="*/ 0 h 545"/>
                <a:gd name="T30" fmla="*/ 0 w 340"/>
                <a:gd name="T31" fmla="*/ 0 h 545"/>
                <a:gd name="T32" fmla="*/ 0 w 340"/>
                <a:gd name="T33" fmla="*/ 0 h 545"/>
                <a:gd name="T34" fmla="*/ 0 w 340"/>
                <a:gd name="T35" fmla="*/ 0 h 545"/>
                <a:gd name="T36" fmla="*/ 0 w 340"/>
                <a:gd name="T37" fmla="*/ 0 h 545"/>
                <a:gd name="T38" fmla="*/ 0 w 340"/>
                <a:gd name="T39" fmla="*/ 0 h 545"/>
                <a:gd name="T40" fmla="*/ 0 w 340"/>
                <a:gd name="T41" fmla="*/ 0 h 545"/>
                <a:gd name="T42" fmla="*/ 0 w 340"/>
                <a:gd name="T43" fmla="*/ 0 h 545"/>
                <a:gd name="T44" fmla="*/ 0 w 340"/>
                <a:gd name="T45" fmla="*/ 0 h 545"/>
                <a:gd name="T46" fmla="*/ 0 w 340"/>
                <a:gd name="T47" fmla="*/ 0 h 545"/>
                <a:gd name="T48" fmla="*/ 0 w 340"/>
                <a:gd name="T49" fmla="*/ 0 h 545"/>
                <a:gd name="T50" fmla="*/ 0 w 340"/>
                <a:gd name="T51" fmla="*/ 0 h 545"/>
                <a:gd name="T52" fmla="*/ 0 w 340"/>
                <a:gd name="T53" fmla="*/ 0 h 545"/>
                <a:gd name="T54" fmla="*/ 0 w 340"/>
                <a:gd name="T55" fmla="*/ 0 h 545"/>
                <a:gd name="T56" fmla="*/ 0 w 340"/>
                <a:gd name="T57" fmla="*/ 0 h 545"/>
                <a:gd name="T58" fmla="*/ 0 w 340"/>
                <a:gd name="T59" fmla="*/ 0 h 545"/>
                <a:gd name="T60" fmla="*/ 0 w 340"/>
                <a:gd name="T61" fmla="*/ 0 h 545"/>
                <a:gd name="T62" fmla="*/ 0 w 340"/>
                <a:gd name="T63" fmla="*/ 0 h 545"/>
                <a:gd name="T64" fmla="*/ 0 w 340"/>
                <a:gd name="T65" fmla="*/ 0 h 545"/>
                <a:gd name="T66" fmla="*/ 0 w 340"/>
                <a:gd name="T67" fmla="*/ 0 h 545"/>
                <a:gd name="T68" fmla="*/ 0 w 340"/>
                <a:gd name="T69" fmla="*/ 0 h 545"/>
                <a:gd name="T70" fmla="*/ 0 w 340"/>
                <a:gd name="T71" fmla="*/ 0 h 545"/>
                <a:gd name="T72" fmla="*/ 0 w 340"/>
                <a:gd name="T73" fmla="*/ 0 h 545"/>
                <a:gd name="T74" fmla="*/ 0 w 340"/>
                <a:gd name="T75" fmla="*/ 0 h 545"/>
                <a:gd name="T76" fmla="*/ 0 w 340"/>
                <a:gd name="T77" fmla="*/ 0 h 545"/>
                <a:gd name="T78" fmla="*/ 0 w 340"/>
                <a:gd name="T79" fmla="*/ 0 h 545"/>
                <a:gd name="T80" fmla="*/ 0 w 340"/>
                <a:gd name="T81" fmla="*/ 0 h 545"/>
                <a:gd name="T82" fmla="*/ 0 w 340"/>
                <a:gd name="T83" fmla="*/ 0 h 545"/>
                <a:gd name="T84" fmla="*/ 0 w 340"/>
                <a:gd name="T85" fmla="*/ 0 h 545"/>
                <a:gd name="T86" fmla="*/ 0 w 340"/>
                <a:gd name="T87" fmla="*/ 0 h 545"/>
                <a:gd name="T88" fmla="*/ 0 w 340"/>
                <a:gd name="T89" fmla="*/ 0 h 545"/>
                <a:gd name="T90" fmla="*/ 0 w 340"/>
                <a:gd name="T91" fmla="*/ 0 h 545"/>
                <a:gd name="T92" fmla="*/ 0 w 340"/>
                <a:gd name="T93" fmla="*/ 0 h 545"/>
                <a:gd name="T94" fmla="*/ 0 w 340"/>
                <a:gd name="T95" fmla="*/ 0 h 545"/>
                <a:gd name="T96" fmla="*/ 0 w 340"/>
                <a:gd name="T97" fmla="*/ 0 h 545"/>
                <a:gd name="T98" fmla="*/ 0 w 340"/>
                <a:gd name="T99" fmla="*/ 0 h 545"/>
                <a:gd name="T100" fmla="*/ 0 w 340"/>
                <a:gd name="T101" fmla="*/ 0 h 54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340"/>
                <a:gd name="T154" fmla="*/ 0 h 545"/>
                <a:gd name="T155" fmla="*/ 340 w 340"/>
                <a:gd name="T156" fmla="*/ 545 h 545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340" h="545">
                  <a:moveTo>
                    <a:pt x="291" y="345"/>
                  </a:moveTo>
                  <a:lnTo>
                    <a:pt x="301" y="306"/>
                  </a:lnTo>
                  <a:lnTo>
                    <a:pt x="308" y="273"/>
                  </a:lnTo>
                  <a:lnTo>
                    <a:pt x="318" y="239"/>
                  </a:lnTo>
                  <a:lnTo>
                    <a:pt x="340" y="206"/>
                  </a:lnTo>
                  <a:lnTo>
                    <a:pt x="340" y="178"/>
                  </a:lnTo>
                  <a:lnTo>
                    <a:pt x="334" y="151"/>
                  </a:lnTo>
                  <a:lnTo>
                    <a:pt x="329" y="128"/>
                  </a:lnTo>
                  <a:lnTo>
                    <a:pt x="324" y="101"/>
                  </a:lnTo>
                  <a:lnTo>
                    <a:pt x="313" y="85"/>
                  </a:lnTo>
                  <a:lnTo>
                    <a:pt x="296" y="62"/>
                  </a:lnTo>
                  <a:lnTo>
                    <a:pt x="280" y="45"/>
                  </a:lnTo>
                  <a:lnTo>
                    <a:pt x="253" y="23"/>
                  </a:lnTo>
                  <a:lnTo>
                    <a:pt x="248" y="18"/>
                  </a:lnTo>
                  <a:lnTo>
                    <a:pt x="232" y="12"/>
                  </a:lnTo>
                  <a:lnTo>
                    <a:pt x="221" y="12"/>
                  </a:lnTo>
                  <a:lnTo>
                    <a:pt x="211" y="7"/>
                  </a:lnTo>
                  <a:lnTo>
                    <a:pt x="200" y="0"/>
                  </a:lnTo>
                  <a:lnTo>
                    <a:pt x="188" y="0"/>
                  </a:lnTo>
                  <a:lnTo>
                    <a:pt x="172" y="0"/>
                  </a:lnTo>
                  <a:lnTo>
                    <a:pt x="156" y="0"/>
                  </a:lnTo>
                  <a:lnTo>
                    <a:pt x="145" y="7"/>
                  </a:lnTo>
                  <a:lnTo>
                    <a:pt x="124" y="12"/>
                  </a:lnTo>
                  <a:lnTo>
                    <a:pt x="108" y="23"/>
                  </a:lnTo>
                  <a:lnTo>
                    <a:pt x="92" y="40"/>
                  </a:lnTo>
                  <a:lnTo>
                    <a:pt x="86" y="73"/>
                  </a:lnTo>
                  <a:lnTo>
                    <a:pt x="92" y="106"/>
                  </a:lnTo>
                  <a:lnTo>
                    <a:pt x="92" y="151"/>
                  </a:lnTo>
                  <a:lnTo>
                    <a:pt x="86" y="196"/>
                  </a:lnTo>
                  <a:lnTo>
                    <a:pt x="86" y="206"/>
                  </a:lnTo>
                  <a:lnTo>
                    <a:pt x="86" y="223"/>
                  </a:lnTo>
                  <a:lnTo>
                    <a:pt x="86" y="246"/>
                  </a:lnTo>
                  <a:lnTo>
                    <a:pt x="86" y="267"/>
                  </a:lnTo>
                  <a:lnTo>
                    <a:pt x="80" y="284"/>
                  </a:lnTo>
                  <a:lnTo>
                    <a:pt x="70" y="295"/>
                  </a:lnTo>
                  <a:lnTo>
                    <a:pt x="59" y="306"/>
                  </a:lnTo>
                  <a:lnTo>
                    <a:pt x="43" y="322"/>
                  </a:lnTo>
                  <a:lnTo>
                    <a:pt x="0" y="440"/>
                  </a:lnTo>
                  <a:lnTo>
                    <a:pt x="0" y="467"/>
                  </a:lnTo>
                  <a:lnTo>
                    <a:pt x="11" y="490"/>
                  </a:lnTo>
                  <a:lnTo>
                    <a:pt x="27" y="512"/>
                  </a:lnTo>
                  <a:lnTo>
                    <a:pt x="48" y="540"/>
                  </a:lnTo>
                  <a:lnTo>
                    <a:pt x="54" y="540"/>
                  </a:lnTo>
                  <a:lnTo>
                    <a:pt x="64" y="545"/>
                  </a:lnTo>
                  <a:lnTo>
                    <a:pt x="75" y="545"/>
                  </a:lnTo>
                  <a:lnTo>
                    <a:pt x="92" y="540"/>
                  </a:lnTo>
                  <a:lnTo>
                    <a:pt x="108" y="540"/>
                  </a:lnTo>
                  <a:lnTo>
                    <a:pt x="124" y="533"/>
                  </a:lnTo>
                  <a:lnTo>
                    <a:pt x="135" y="528"/>
                  </a:lnTo>
                  <a:lnTo>
                    <a:pt x="151" y="517"/>
                  </a:lnTo>
                  <a:lnTo>
                    <a:pt x="291" y="34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74" name="Freeform 138"/>
            <p:cNvSpPr>
              <a:spLocks/>
            </p:cNvSpPr>
            <p:nvPr/>
          </p:nvSpPr>
          <p:spPr bwMode="auto">
            <a:xfrm>
              <a:off x="-110" y="-420"/>
              <a:ext cx="11" cy="21"/>
            </a:xfrm>
            <a:custGeom>
              <a:avLst/>
              <a:gdLst>
                <a:gd name="T0" fmla="*/ 0 w 297"/>
                <a:gd name="T1" fmla="*/ 0 h 510"/>
                <a:gd name="T2" fmla="*/ 0 w 297"/>
                <a:gd name="T3" fmla="*/ 0 h 510"/>
                <a:gd name="T4" fmla="*/ 0 w 297"/>
                <a:gd name="T5" fmla="*/ 0 h 510"/>
                <a:gd name="T6" fmla="*/ 0 w 297"/>
                <a:gd name="T7" fmla="*/ 0 h 510"/>
                <a:gd name="T8" fmla="*/ 0 w 297"/>
                <a:gd name="T9" fmla="*/ 0 h 510"/>
                <a:gd name="T10" fmla="*/ 0 w 297"/>
                <a:gd name="T11" fmla="*/ 0 h 510"/>
                <a:gd name="T12" fmla="*/ 0 w 297"/>
                <a:gd name="T13" fmla="*/ 0 h 510"/>
                <a:gd name="T14" fmla="*/ 0 w 297"/>
                <a:gd name="T15" fmla="*/ 0 h 510"/>
                <a:gd name="T16" fmla="*/ 0 w 297"/>
                <a:gd name="T17" fmla="*/ 0 h 510"/>
                <a:gd name="T18" fmla="*/ 0 w 297"/>
                <a:gd name="T19" fmla="*/ 0 h 510"/>
                <a:gd name="T20" fmla="*/ 0 w 297"/>
                <a:gd name="T21" fmla="*/ 0 h 510"/>
                <a:gd name="T22" fmla="*/ 0 w 297"/>
                <a:gd name="T23" fmla="*/ 0 h 510"/>
                <a:gd name="T24" fmla="*/ 0 w 297"/>
                <a:gd name="T25" fmla="*/ 0 h 510"/>
                <a:gd name="T26" fmla="*/ 0 w 297"/>
                <a:gd name="T27" fmla="*/ 0 h 510"/>
                <a:gd name="T28" fmla="*/ 0 w 297"/>
                <a:gd name="T29" fmla="*/ 0 h 510"/>
                <a:gd name="T30" fmla="*/ 0 w 297"/>
                <a:gd name="T31" fmla="*/ 0 h 510"/>
                <a:gd name="T32" fmla="*/ 0 w 297"/>
                <a:gd name="T33" fmla="*/ 0 h 510"/>
                <a:gd name="T34" fmla="*/ 0 w 297"/>
                <a:gd name="T35" fmla="*/ 0 h 510"/>
                <a:gd name="T36" fmla="*/ 0 w 297"/>
                <a:gd name="T37" fmla="*/ 0 h 510"/>
                <a:gd name="T38" fmla="*/ 0 w 297"/>
                <a:gd name="T39" fmla="*/ 0 h 510"/>
                <a:gd name="T40" fmla="*/ 0 w 297"/>
                <a:gd name="T41" fmla="*/ 0 h 510"/>
                <a:gd name="T42" fmla="*/ 0 w 297"/>
                <a:gd name="T43" fmla="*/ 0 h 510"/>
                <a:gd name="T44" fmla="*/ 0 w 297"/>
                <a:gd name="T45" fmla="*/ 0 h 510"/>
                <a:gd name="T46" fmla="*/ 0 w 297"/>
                <a:gd name="T47" fmla="*/ 0 h 51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297"/>
                <a:gd name="T73" fmla="*/ 0 h 510"/>
                <a:gd name="T74" fmla="*/ 297 w 297"/>
                <a:gd name="T75" fmla="*/ 510 h 510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297" h="510">
                  <a:moveTo>
                    <a:pt x="216" y="460"/>
                  </a:moveTo>
                  <a:lnTo>
                    <a:pt x="297" y="133"/>
                  </a:lnTo>
                  <a:lnTo>
                    <a:pt x="285" y="100"/>
                  </a:lnTo>
                  <a:lnTo>
                    <a:pt x="269" y="67"/>
                  </a:lnTo>
                  <a:lnTo>
                    <a:pt x="253" y="33"/>
                  </a:lnTo>
                  <a:lnTo>
                    <a:pt x="226" y="11"/>
                  </a:lnTo>
                  <a:lnTo>
                    <a:pt x="113" y="0"/>
                  </a:lnTo>
                  <a:lnTo>
                    <a:pt x="0" y="433"/>
                  </a:lnTo>
                  <a:lnTo>
                    <a:pt x="16" y="450"/>
                  </a:lnTo>
                  <a:lnTo>
                    <a:pt x="32" y="467"/>
                  </a:lnTo>
                  <a:lnTo>
                    <a:pt x="59" y="488"/>
                  </a:lnTo>
                  <a:lnTo>
                    <a:pt x="81" y="505"/>
                  </a:lnTo>
                  <a:lnTo>
                    <a:pt x="86" y="510"/>
                  </a:lnTo>
                  <a:lnTo>
                    <a:pt x="97" y="510"/>
                  </a:lnTo>
                  <a:lnTo>
                    <a:pt x="113" y="510"/>
                  </a:lnTo>
                  <a:lnTo>
                    <a:pt x="129" y="510"/>
                  </a:lnTo>
                  <a:lnTo>
                    <a:pt x="145" y="510"/>
                  </a:lnTo>
                  <a:lnTo>
                    <a:pt x="167" y="505"/>
                  </a:lnTo>
                  <a:lnTo>
                    <a:pt x="189" y="500"/>
                  </a:lnTo>
                  <a:lnTo>
                    <a:pt x="210" y="483"/>
                  </a:lnTo>
                  <a:lnTo>
                    <a:pt x="210" y="477"/>
                  </a:lnTo>
                  <a:lnTo>
                    <a:pt x="216" y="472"/>
                  </a:lnTo>
                  <a:lnTo>
                    <a:pt x="216" y="467"/>
                  </a:lnTo>
                  <a:lnTo>
                    <a:pt x="216" y="46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75" name="Freeform 139"/>
            <p:cNvSpPr>
              <a:spLocks/>
            </p:cNvSpPr>
            <p:nvPr/>
          </p:nvSpPr>
          <p:spPr bwMode="auto">
            <a:xfrm>
              <a:off x="-122" y="-386"/>
              <a:ext cx="11" cy="21"/>
            </a:xfrm>
            <a:custGeom>
              <a:avLst/>
              <a:gdLst>
                <a:gd name="T0" fmla="*/ 0 w 319"/>
                <a:gd name="T1" fmla="*/ 0 h 528"/>
                <a:gd name="T2" fmla="*/ 0 w 319"/>
                <a:gd name="T3" fmla="*/ 0 h 528"/>
                <a:gd name="T4" fmla="*/ 0 w 319"/>
                <a:gd name="T5" fmla="*/ 0 h 528"/>
                <a:gd name="T6" fmla="*/ 0 w 319"/>
                <a:gd name="T7" fmla="*/ 0 h 528"/>
                <a:gd name="T8" fmla="*/ 0 w 319"/>
                <a:gd name="T9" fmla="*/ 0 h 528"/>
                <a:gd name="T10" fmla="*/ 0 w 319"/>
                <a:gd name="T11" fmla="*/ 0 h 528"/>
                <a:gd name="T12" fmla="*/ 0 w 319"/>
                <a:gd name="T13" fmla="*/ 0 h 528"/>
                <a:gd name="T14" fmla="*/ 0 w 319"/>
                <a:gd name="T15" fmla="*/ 0 h 528"/>
                <a:gd name="T16" fmla="*/ 0 w 319"/>
                <a:gd name="T17" fmla="*/ 0 h 528"/>
                <a:gd name="T18" fmla="*/ 0 w 319"/>
                <a:gd name="T19" fmla="*/ 0 h 528"/>
                <a:gd name="T20" fmla="*/ 0 w 319"/>
                <a:gd name="T21" fmla="*/ 0 h 528"/>
                <a:gd name="T22" fmla="*/ 0 w 319"/>
                <a:gd name="T23" fmla="*/ 0 h 528"/>
                <a:gd name="T24" fmla="*/ 0 w 319"/>
                <a:gd name="T25" fmla="*/ 0 h 528"/>
                <a:gd name="T26" fmla="*/ 0 w 319"/>
                <a:gd name="T27" fmla="*/ 0 h 528"/>
                <a:gd name="T28" fmla="*/ 0 w 319"/>
                <a:gd name="T29" fmla="*/ 0 h 528"/>
                <a:gd name="T30" fmla="*/ 0 w 319"/>
                <a:gd name="T31" fmla="*/ 0 h 528"/>
                <a:gd name="T32" fmla="*/ 0 w 319"/>
                <a:gd name="T33" fmla="*/ 0 h 528"/>
                <a:gd name="T34" fmla="*/ 0 w 319"/>
                <a:gd name="T35" fmla="*/ 0 h 528"/>
                <a:gd name="T36" fmla="*/ 0 w 319"/>
                <a:gd name="T37" fmla="*/ 0 h 528"/>
                <a:gd name="T38" fmla="*/ 0 w 319"/>
                <a:gd name="T39" fmla="*/ 0 h 528"/>
                <a:gd name="T40" fmla="*/ 0 w 319"/>
                <a:gd name="T41" fmla="*/ 0 h 528"/>
                <a:gd name="T42" fmla="*/ 0 w 319"/>
                <a:gd name="T43" fmla="*/ 0 h 528"/>
                <a:gd name="T44" fmla="*/ 0 w 319"/>
                <a:gd name="T45" fmla="*/ 0 h 528"/>
                <a:gd name="T46" fmla="*/ 0 w 319"/>
                <a:gd name="T47" fmla="*/ 0 h 528"/>
                <a:gd name="T48" fmla="*/ 0 w 319"/>
                <a:gd name="T49" fmla="*/ 0 h 528"/>
                <a:gd name="T50" fmla="*/ 0 w 319"/>
                <a:gd name="T51" fmla="*/ 0 h 528"/>
                <a:gd name="T52" fmla="*/ 0 w 319"/>
                <a:gd name="T53" fmla="*/ 0 h 528"/>
                <a:gd name="T54" fmla="*/ 0 w 319"/>
                <a:gd name="T55" fmla="*/ 0 h 528"/>
                <a:gd name="T56" fmla="*/ 0 w 319"/>
                <a:gd name="T57" fmla="*/ 0 h 528"/>
                <a:gd name="T58" fmla="*/ 0 w 319"/>
                <a:gd name="T59" fmla="*/ 0 h 528"/>
                <a:gd name="T60" fmla="*/ 0 w 319"/>
                <a:gd name="T61" fmla="*/ 0 h 528"/>
                <a:gd name="T62" fmla="*/ 0 w 319"/>
                <a:gd name="T63" fmla="*/ 0 h 528"/>
                <a:gd name="T64" fmla="*/ 0 w 319"/>
                <a:gd name="T65" fmla="*/ 0 h 528"/>
                <a:gd name="T66" fmla="*/ 0 w 319"/>
                <a:gd name="T67" fmla="*/ 0 h 528"/>
                <a:gd name="T68" fmla="*/ 0 w 319"/>
                <a:gd name="T69" fmla="*/ 0 h 528"/>
                <a:gd name="T70" fmla="*/ 0 w 319"/>
                <a:gd name="T71" fmla="*/ 0 h 528"/>
                <a:gd name="T72" fmla="*/ 0 w 319"/>
                <a:gd name="T73" fmla="*/ 0 h 528"/>
                <a:gd name="T74" fmla="*/ 0 w 319"/>
                <a:gd name="T75" fmla="*/ 0 h 528"/>
                <a:gd name="T76" fmla="*/ 0 w 319"/>
                <a:gd name="T77" fmla="*/ 0 h 52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319"/>
                <a:gd name="T118" fmla="*/ 0 h 528"/>
                <a:gd name="T119" fmla="*/ 319 w 319"/>
                <a:gd name="T120" fmla="*/ 528 h 528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319" h="528">
                  <a:moveTo>
                    <a:pt x="237" y="405"/>
                  </a:moveTo>
                  <a:lnTo>
                    <a:pt x="319" y="184"/>
                  </a:lnTo>
                  <a:lnTo>
                    <a:pt x="319" y="167"/>
                  </a:lnTo>
                  <a:lnTo>
                    <a:pt x="319" y="145"/>
                  </a:lnTo>
                  <a:lnTo>
                    <a:pt x="319" y="123"/>
                  </a:lnTo>
                  <a:lnTo>
                    <a:pt x="313" y="106"/>
                  </a:lnTo>
                  <a:lnTo>
                    <a:pt x="296" y="83"/>
                  </a:lnTo>
                  <a:lnTo>
                    <a:pt x="280" y="67"/>
                  </a:lnTo>
                  <a:lnTo>
                    <a:pt x="264" y="50"/>
                  </a:lnTo>
                  <a:lnTo>
                    <a:pt x="243" y="28"/>
                  </a:lnTo>
                  <a:lnTo>
                    <a:pt x="232" y="23"/>
                  </a:lnTo>
                  <a:lnTo>
                    <a:pt x="216" y="17"/>
                  </a:lnTo>
                  <a:lnTo>
                    <a:pt x="200" y="12"/>
                  </a:lnTo>
                  <a:lnTo>
                    <a:pt x="178" y="6"/>
                  </a:lnTo>
                  <a:lnTo>
                    <a:pt x="151" y="0"/>
                  </a:lnTo>
                  <a:lnTo>
                    <a:pt x="124" y="0"/>
                  </a:lnTo>
                  <a:lnTo>
                    <a:pt x="103" y="6"/>
                  </a:lnTo>
                  <a:lnTo>
                    <a:pt x="80" y="17"/>
                  </a:lnTo>
                  <a:lnTo>
                    <a:pt x="64" y="56"/>
                  </a:lnTo>
                  <a:lnTo>
                    <a:pt x="70" y="90"/>
                  </a:lnTo>
                  <a:lnTo>
                    <a:pt x="70" y="128"/>
                  </a:lnTo>
                  <a:lnTo>
                    <a:pt x="70" y="167"/>
                  </a:lnTo>
                  <a:lnTo>
                    <a:pt x="59" y="201"/>
                  </a:lnTo>
                  <a:lnTo>
                    <a:pt x="54" y="234"/>
                  </a:lnTo>
                  <a:lnTo>
                    <a:pt x="48" y="272"/>
                  </a:lnTo>
                  <a:lnTo>
                    <a:pt x="48" y="317"/>
                  </a:lnTo>
                  <a:lnTo>
                    <a:pt x="0" y="473"/>
                  </a:lnTo>
                  <a:lnTo>
                    <a:pt x="16" y="500"/>
                  </a:lnTo>
                  <a:lnTo>
                    <a:pt x="54" y="516"/>
                  </a:lnTo>
                  <a:lnTo>
                    <a:pt x="92" y="528"/>
                  </a:lnTo>
                  <a:lnTo>
                    <a:pt x="124" y="523"/>
                  </a:lnTo>
                  <a:lnTo>
                    <a:pt x="146" y="500"/>
                  </a:lnTo>
                  <a:lnTo>
                    <a:pt x="172" y="478"/>
                  </a:lnTo>
                  <a:lnTo>
                    <a:pt x="200" y="450"/>
                  </a:lnTo>
                  <a:lnTo>
                    <a:pt x="232" y="422"/>
                  </a:lnTo>
                  <a:lnTo>
                    <a:pt x="237" y="412"/>
                  </a:lnTo>
                  <a:lnTo>
                    <a:pt x="237" y="40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76" name="Freeform 140"/>
            <p:cNvSpPr>
              <a:spLocks/>
            </p:cNvSpPr>
            <p:nvPr/>
          </p:nvSpPr>
          <p:spPr bwMode="auto">
            <a:xfrm>
              <a:off x="-122" y="-452"/>
              <a:ext cx="22" cy="23"/>
            </a:xfrm>
            <a:custGeom>
              <a:avLst/>
              <a:gdLst>
                <a:gd name="T0" fmla="*/ 0 w 609"/>
                <a:gd name="T1" fmla="*/ 0 h 583"/>
                <a:gd name="T2" fmla="*/ 0 w 609"/>
                <a:gd name="T3" fmla="*/ 0 h 583"/>
                <a:gd name="T4" fmla="*/ 0 w 609"/>
                <a:gd name="T5" fmla="*/ 0 h 583"/>
                <a:gd name="T6" fmla="*/ 0 w 609"/>
                <a:gd name="T7" fmla="*/ 0 h 583"/>
                <a:gd name="T8" fmla="*/ 0 w 609"/>
                <a:gd name="T9" fmla="*/ 0 h 583"/>
                <a:gd name="T10" fmla="*/ 0 w 609"/>
                <a:gd name="T11" fmla="*/ 0 h 583"/>
                <a:gd name="T12" fmla="*/ 0 w 609"/>
                <a:gd name="T13" fmla="*/ 0 h 583"/>
                <a:gd name="T14" fmla="*/ 0 w 609"/>
                <a:gd name="T15" fmla="*/ 0 h 583"/>
                <a:gd name="T16" fmla="*/ 0 w 609"/>
                <a:gd name="T17" fmla="*/ 0 h 583"/>
                <a:gd name="T18" fmla="*/ 0 w 609"/>
                <a:gd name="T19" fmla="*/ 0 h 583"/>
                <a:gd name="T20" fmla="*/ 0 w 609"/>
                <a:gd name="T21" fmla="*/ 0 h 583"/>
                <a:gd name="T22" fmla="*/ 0 w 609"/>
                <a:gd name="T23" fmla="*/ 0 h 583"/>
                <a:gd name="T24" fmla="*/ 0 w 609"/>
                <a:gd name="T25" fmla="*/ 0 h 583"/>
                <a:gd name="T26" fmla="*/ 0 w 609"/>
                <a:gd name="T27" fmla="*/ 0 h 583"/>
                <a:gd name="T28" fmla="*/ 0 w 609"/>
                <a:gd name="T29" fmla="*/ 0 h 583"/>
                <a:gd name="T30" fmla="*/ 0 w 609"/>
                <a:gd name="T31" fmla="*/ 0 h 583"/>
                <a:gd name="T32" fmla="*/ 0 w 609"/>
                <a:gd name="T33" fmla="*/ 0 h 583"/>
                <a:gd name="T34" fmla="*/ 0 w 609"/>
                <a:gd name="T35" fmla="*/ 0 h 583"/>
                <a:gd name="T36" fmla="*/ 0 w 609"/>
                <a:gd name="T37" fmla="*/ 0 h 583"/>
                <a:gd name="T38" fmla="*/ 0 w 609"/>
                <a:gd name="T39" fmla="*/ 0 h 583"/>
                <a:gd name="T40" fmla="*/ 0 w 609"/>
                <a:gd name="T41" fmla="*/ 0 h 583"/>
                <a:gd name="T42" fmla="*/ 0 w 609"/>
                <a:gd name="T43" fmla="*/ 0 h 583"/>
                <a:gd name="T44" fmla="*/ 0 w 609"/>
                <a:gd name="T45" fmla="*/ 0 h 583"/>
                <a:gd name="T46" fmla="*/ 0 w 609"/>
                <a:gd name="T47" fmla="*/ 0 h 583"/>
                <a:gd name="T48" fmla="*/ 0 w 609"/>
                <a:gd name="T49" fmla="*/ 0 h 583"/>
                <a:gd name="T50" fmla="*/ 0 w 609"/>
                <a:gd name="T51" fmla="*/ 0 h 583"/>
                <a:gd name="T52" fmla="*/ 0 w 609"/>
                <a:gd name="T53" fmla="*/ 0 h 583"/>
                <a:gd name="T54" fmla="*/ 0 w 609"/>
                <a:gd name="T55" fmla="*/ 0 h 583"/>
                <a:gd name="T56" fmla="*/ 0 w 609"/>
                <a:gd name="T57" fmla="*/ 0 h 583"/>
                <a:gd name="T58" fmla="*/ 0 w 609"/>
                <a:gd name="T59" fmla="*/ 0 h 583"/>
                <a:gd name="T60" fmla="*/ 0 w 609"/>
                <a:gd name="T61" fmla="*/ 0 h 583"/>
                <a:gd name="T62" fmla="*/ 0 w 609"/>
                <a:gd name="T63" fmla="*/ 0 h 583"/>
                <a:gd name="T64" fmla="*/ 0 w 609"/>
                <a:gd name="T65" fmla="*/ 0 h 583"/>
                <a:gd name="T66" fmla="*/ 0 w 609"/>
                <a:gd name="T67" fmla="*/ 0 h 583"/>
                <a:gd name="T68" fmla="*/ 0 w 609"/>
                <a:gd name="T69" fmla="*/ 0 h 583"/>
                <a:gd name="T70" fmla="*/ 0 w 609"/>
                <a:gd name="T71" fmla="*/ 0 h 583"/>
                <a:gd name="T72" fmla="*/ 0 w 609"/>
                <a:gd name="T73" fmla="*/ 0 h 583"/>
                <a:gd name="T74" fmla="*/ 0 w 609"/>
                <a:gd name="T75" fmla="*/ 0 h 583"/>
                <a:gd name="T76" fmla="*/ 0 w 609"/>
                <a:gd name="T77" fmla="*/ 0 h 583"/>
                <a:gd name="T78" fmla="*/ 0 w 609"/>
                <a:gd name="T79" fmla="*/ 0 h 583"/>
                <a:gd name="T80" fmla="*/ 0 w 609"/>
                <a:gd name="T81" fmla="*/ 0 h 583"/>
                <a:gd name="T82" fmla="*/ 0 w 609"/>
                <a:gd name="T83" fmla="*/ 0 h 583"/>
                <a:gd name="T84" fmla="*/ 0 w 609"/>
                <a:gd name="T85" fmla="*/ 0 h 583"/>
                <a:gd name="T86" fmla="*/ 0 w 609"/>
                <a:gd name="T87" fmla="*/ 0 h 583"/>
                <a:gd name="T88" fmla="*/ 0 w 609"/>
                <a:gd name="T89" fmla="*/ 0 h 583"/>
                <a:gd name="T90" fmla="*/ 0 w 609"/>
                <a:gd name="T91" fmla="*/ 0 h 583"/>
                <a:gd name="T92" fmla="*/ 0 w 609"/>
                <a:gd name="T93" fmla="*/ 0 h 583"/>
                <a:gd name="T94" fmla="*/ 0 w 609"/>
                <a:gd name="T95" fmla="*/ 0 h 583"/>
                <a:gd name="T96" fmla="*/ 0 w 609"/>
                <a:gd name="T97" fmla="*/ 0 h 583"/>
                <a:gd name="T98" fmla="*/ 0 w 609"/>
                <a:gd name="T99" fmla="*/ 0 h 583"/>
                <a:gd name="T100" fmla="*/ 0 w 609"/>
                <a:gd name="T101" fmla="*/ 0 h 583"/>
                <a:gd name="T102" fmla="*/ 0 w 609"/>
                <a:gd name="T103" fmla="*/ 0 h 583"/>
                <a:gd name="T104" fmla="*/ 0 w 609"/>
                <a:gd name="T105" fmla="*/ 0 h 583"/>
                <a:gd name="T106" fmla="*/ 0 w 609"/>
                <a:gd name="T107" fmla="*/ 0 h 583"/>
                <a:gd name="T108" fmla="*/ 0 w 609"/>
                <a:gd name="T109" fmla="*/ 0 h 583"/>
                <a:gd name="T110" fmla="*/ 0 w 609"/>
                <a:gd name="T111" fmla="*/ 0 h 583"/>
                <a:gd name="T112" fmla="*/ 0 w 609"/>
                <a:gd name="T113" fmla="*/ 0 h 583"/>
                <a:gd name="T114" fmla="*/ 0 w 609"/>
                <a:gd name="T115" fmla="*/ 0 h 583"/>
                <a:gd name="T116" fmla="*/ 0 w 609"/>
                <a:gd name="T117" fmla="*/ 0 h 583"/>
                <a:gd name="T118" fmla="*/ 0 w 609"/>
                <a:gd name="T119" fmla="*/ 0 h 583"/>
                <a:gd name="T120" fmla="*/ 0 w 609"/>
                <a:gd name="T121" fmla="*/ 0 h 58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09"/>
                <a:gd name="T184" fmla="*/ 0 h 583"/>
                <a:gd name="T185" fmla="*/ 609 w 609"/>
                <a:gd name="T186" fmla="*/ 583 h 583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09" h="583">
                  <a:moveTo>
                    <a:pt x="556" y="277"/>
                  </a:moveTo>
                  <a:lnTo>
                    <a:pt x="604" y="143"/>
                  </a:lnTo>
                  <a:lnTo>
                    <a:pt x="609" y="110"/>
                  </a:lnTo>
                  <a:lnTo>
                    <a:pt x="598" y="88"/>
                  </a:lnTo>
                  <a:lnTo>
                    <a:pt x="582" y="66"/>
                  </a:lnTo>
                  <a:lnTo>
                    <a:pt x="566" y="38"/>
                  </a:lnTo>
                  <a:lnTo>
                    <a:pt x="459" y="0"/>
                  </a:lnTo>
                  <a:lnTo>
                    <a:pt x="426" y="10"/>
                  </a:lnTo>
                  <a:lnTo>
                    <a:pt x="399" y="10"/>
                  </a:lnTo>
                  <a:lnTo>
                    <a:pt x="372" y="22"/>
                  </a:lnTo>
                  <a:lnTo>
                    <a:pt x="340" y="44"/>
                  </a:lnTo>
                  <a:lnTo>
                    <a:pt x="335" y="60"/>
                  </a:lnTo>
                  <a:lnTo>
                    <a:pt x="335" y="77"/>
                  </a:lnTo>
                  <a:lnTo>
                    <a:pt x="335" y="100"/>
                  </a:lnTo>
                  <a:lnTo>
                    <a:pt x="335" y="116"/>
                  </a:lnTo>
                  <a:lnTo>
                    <a:pt x="313" y="127"/>
                  </a:lnTo>
                  <a:lnTo>
                    <a:pt x="286" y="121"/>
                  </a:lnTo>
                  <a:lnTo>
                    <a:pt x="253" y="110"/>
                  </a:lnTo>
                  <a:lnTo>
                    <a:pt x="227" y="105"/>
                  </a:lnTo>
                  <a:lnTo>
                    <a:pt x="205" y="105"/>
                  </a:lnTo>
                  <a:lnTo>
                    <a:pt x="183" y="105"/>
                  </a:lnTo>
                  <a:lnTo>
                    <a:pt x="162" y="105"/>
                  </a:lnTo>
                  <a:lnTo>
                    <a:pt x="140" y="105"/>
                  </a:lnTo>
                  <a:lnTo>
                    <a:pt x="124" y="105"/>
                  </a:lnTo>
                  <a:lnTo>
                    <a:pt x="103" y="110"/>
                  </a:lnTo>
                  <a:lnTo>
                    <a:pt x="87" y="116"/>
                  </a:lnTo>
                  <a:lnTo>
                    <a:pt x="64" y="121"/>
                  </a:lnTo>
                  <a:lnTo>
                    <a:pt x="59" y="149"/>
                  </a:lnTo>
                  <a:lnTo>
                    <a:pt x="54" y="178"/>
                  </a:lnTo>
                  <a:lnTo>
                    <a:pt x="48" y="205"/>
                  </a:lnTo>
                  <a:lnTo>
                    <a:pt x="43" y="233"/>
                  </a:lnTo>
                  <a:lnTo>
                    <a:pt x="38" y="261"/>
                  </a:lnTo>
                  <a:lnTo>
                    <a:pt x="32" y="294"/>
                  </a:lnTo>
                  <a:lnTo>
                    <a:pt x="16" y="321"/>
                  </a:lnTo>
                  <a:lnTo>
                    <a:pt x="0" y="349"/>
                  </a:lnTo>
                  <a:lnTo>
                    <a:pt x="0" y="372"/>
                  </a:lnTo>
                  <a:lnTo>
                    <a:pt x="6" y="388"/>
                  </a:lnTo>
                  <a:lnTo>
                    <a:pt x="6" y="405"/>
                  </a:lnTo>
                  <a:lnTo>
                    <a:pt x="6" y="427"/>
                  </a:lnTo>
                  <a:lnTo>
                    <a:pt x="16" y="471"/>
                  </a:lnTo>
                  <a:lnTo>
                    <a:pt x="38" y="505"/>
                  </a:lnTo>
                  <a:lnTo>
                    <a:pt x="70" y="538"/>
                  </a:lnTo>
                  <a:lnTo>
                    <a:pt x="108" y="571"/>
                  </a:lnTo>
                  <a:lnTo>
                    <a:pt x="124" y="576"/>
                  </a:lnTo>
                  <a:lnTo>
                    <a:pt x="146" y="583"/>
                  </a:lnTo>
                  <a:lnTo>
                    <a:pt x="167" y="583"/>
                  </a:lnTo>
                  <a:lnTo>
                    <a:pt x="183" y="576"/>
                  </a:lnTo>
                  <a:lnTo>
                    <a:pt x="324" y="266"/>
                  </a:lnTo>
                  <a:lnTo>
                    <a:pt x="329" y="261"/>
                  </a:lnTo>
                  <a:lnTo>
                    <a:pt x="329" y="254"/>
                  </a:lnTo>
                  <a:lnTo>
                    <a:pt x="340" y="244"/>
                  </a:lnTo>
                  <a:lnTo>
                    <a:pt x="351" y="233"/>
                  </a:lnTo>
                  <a:lnTo>
                    <a:pt x="501" y="310"/>
                  </a:lnTo>
                  <a:lnTo>
                    <a:pt x="507" y="316"/>
                  </a:lnTo>
                  <a:lnTo>
                    <a:pt x="517" y="316"/>
                  </a:lnTo>
                  <a:lnTo>
                    <a:pt x="529" y="316"/>
                  </a:lnTo>
                  <a:lnTo>
                    <a:pt x="545" y="304"/>
                  </a:lnTo>
                  <a:lnTo>
                    <a:pt x="545" y="299"/>
                  </a:lnTo>
                  <a:lnTo>
                    <a:pt x="545" y="294"/>
                  </a:lnTo>
                  <a:lnTo>
                    <a:pt x="550" y="288"/>
                  </a:lnTo>
                  <a:lnTo>
                    <a:pt x="556" y="27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77" name="Freeform 141"/>
            <p:cNvSpPr>
              <a:spLocks/>
            </p:cNvSpPr>
            <p:nvPr/>
          </p:nvSpPr>
          <p:spPr bwMode="auto">
            <a:xfrm>
              <a:off x="-115" y="-483"/>
              <a:ext cx="23" cy="22"/>
            </a:xfrm>
            <a:custGeom>
              <a:avLst/>
              <a:gdLst>
                <a:gd name="T0" fmla="*/ 0 w 625"/>
                <a:gd name="T1" fmla="*/ 0 h 550"/>
                <a:gd name="T2" fmla="*/ 0 w 625"/>
                <a:gd name="T3" fmla="*/ 0 h 550"/>
                <a:gd name="T4" fmla="*/ 0 w 625"/>
                <a:gd name="T5" fmla="*/ 0 h 550"/>
                <a:gd name="T6" fmla="*/ 0 w 625"/>
                <a:gd name="T7" fmla="*/ 0 h 550"/>
                <a:gd name="T8" fmla="*/ 0 w 625"/>
                <a:gd name="T9" fmla="*/ 0 h 550"/>
                <a:gd name="T10" fmla="*/ 0 w 625"/>
                <a:gd name="T11" fmla="*/ 0 h 550"/>
                <a:gd name="T12" fmla="*/ 0 w 625"/>
                <a:gd name="T13" fmla="*/ 0 h 550"/>
                <a:gd name="T14" fmla="*/ 0 w 625"/>
                <a:gd name="T15" fmla="*/ 0 h 550"/>
                <a:gd name="T16" fmla="*/ 0 w 625"/>
                <a:gd name="T17" fmla="*/ 0 h 550"/>
                <a:gd name="T18" fmla="*/ 0 w 625"/>
                <a:gd name="T19" fmla="*/ 0 h 550"/>
                <a:gd name="T20" fmla="*/ 0 w 625"/>
                <a:gd name="T21" fmla="*/ 0 h 550"/>
                <a:gd name="T22" fmla="*/ 0 w 625"/>
                <a:gd name="T23" fmla="*/ 0 h 550"/>
                <a:gd name="T24" fmla="*/ 0 w 625"/>
                <a:gd name="T25" fmla="*/ 0 h 550"/>
                <a:gd name="T26" fmla="*/ 0 w 625"/>
                <a:gd name="T27" fmla="*/ 0 h 550"/>
                <a:gd name="T28" fmla="*/ 0 w 625"/>
                <a:gd name="T29" fmla="*/ 0 h 550"/>
                <a:gd name="T30" fmla="*/ 0 w 625"/>
                <a:gd name="T31" fmla="*/ 0 h 550"/>
                <a:gd name="T32" fmla="*/ 0 w 625"/>
                <a:gd name="T33" fmla="*/ 0 h 550"/>
                <a:gd name="T34" fmla="*/ 0 w 625"/>
                <a:gd name="T35" fmla="*/ 0 h 550"/>
                <a:gd name="T36" fmla="*/ 0 w 625"/>
                <a:gd name="T37" fmla="*/ 0 h 550"/>
                <a:gd name="T38" fmla="*/ 0 w 625"/>
                <a:gd name="T39" fmla="*/ 0 h 550"/>
                <a:gd name="T40" fmla="*/ 0 w 625"/>
                <a:gd name="T41" fmla="*/ 0 h 550"/>
                <a:gd name="T42" fmla="*/ 0 w 625"/>
                <a:gd name="T43" fmla="*/ 0 h 550"/>
                <a:gd name="T44" fmla="*/ 0 w 625"/>
                <a:gd name="T45" fmla="*/ 0 h 550"/>
                <a:gd name="T46" fmla="*/ 0 w 625"/>
                <a:gd name="T47" fmla="*/ 0 h 550"/>
                <a:gd name="T48" fmla="*/ 0 w 625"/>
                <a:gd name="T49" fmla="*/ 0 h 550"/>
                <a:gd name="T50" fmla="*/ 0 w 625"/>
                <a:gd name="T51" fmla="*/ 0 h 550"/>
                <a:gd name="T52" fmla="*/ 0 w 625"/>
                <a:gd name="T53" fmla="*/ 0 h 550"/>
                <a:gd name="T54" fmla="*/ 0 w 625"/>
                <a:gd name="T55" fmla="*/ 0 h 550"/>
                <a:gd name="T56" fmla="*/ 0 w 625"/>
                <a:gd name="T57" fmla="*/ 0 h 550"/>
                <a:gd name="T58" fmla="*/ 0 w 625"/>
                <a:gd name="T59" fmla="*/ 0 h 550"/>
                <a:gd name="T60" fmla="*/ 0 w 625"/>
                <a:gd name="T61" fmla="*/ 0 h 550"/>
                <a:gd name="T62" fmla="*/ 0 w 625"/>
                <a:gd name="T63" fmla="*/ 0 h 550"/>
                <a:gd name="T64" fmla="*/ 0 w 625"/>
                <a:gd name="T65" fmla="*/ 0 h 550"/>
                <a:gd name="T66" fmla="*/ 0 w 625"/>
                <a:gd name="T67" fmla="*/ 0 h 550"/>
                <a:gd name="T68" fmla="*/ 0 w 625"/>
                <a:gd name="T69" fmla="*/ 0 h 550"/>
                <a:gd name="T70" fmla="*/ 0 w 625"/>
                <a:gd name="T71" fmla="*/ 0 h 550"/>
                <a:gd name="T72" fmla="*/ 0 w 625"/>
                <a:gd name="T73" fmla="*/ 0 h 550"/>
                <a:gd name="T74" fmla="*/ 0 w 625"/>
                <a:gd name="T75" fmla="*/ 0 h 550"/>
                <a:gd name="T76" fmla="*/ 0 w 625"/>
                <a:gd name="T77" fmla="*/ 0 h 550"/>
                <a:gd name="T78" fmla="*/ 0 w 625"/>
                <a:gd name="T79" fmla="*/ 0 h 550"/>
                <a:gd name="T80" fmla="*/ 0 w 625"/>
                <a:gd name="T81" fmla="*/ 0 h 550"/>
                <a:gd name="T82" fmla="*/ 0 w 625"/>
                <a:gd name="T83" fmla="*/ 0 h 550"/>
                <a:gd name="T84" fmla="*/ 0 w 625"/>
                <a:gd name="T85" fmla="*/ 0 h 550"/>
                <a:gd name="T86" fmla="*/ 0 w 625"/>
                <a:gd name="T87" fmla="*/ 0 h 550"/>
                <a:gd name="T88" fmla="*/ 0 w 625"/>
                <a:gd name="T89" fmla="*/ 0 h 550"/>
                <a:gd name="T90" fmla="*/ 0 w 625"/>
                <a:gd name="T91" fmla="*/ 0 h 550"/>
                <a:gd name="T92" fmla="*/ 0 w 625"/>
                <a:gd name="T93" fmla="*/ 0 h 550"/>
                <a:gd name="T94" fmla="*/ 0 w 625"/>
                <a:gd name="T95" fmla="*/ 0 h 550"/>
                <a:gd name="T96" fmla="*/ 0 w 625"/>
                <a:gd name="T97" fmla="*/ 0 h 550"/>
                <a:gd name="T98" fmla="*/ 0 w 625"/>
                <a:gd name="T99" fmla="*/ 0 h 550"/>
                <a:gd name="T100" fmla="*/ 0 w 625"/>
                <a:gd name="T101" fmla="*/ 0 h 550"/>
                <a:gd name="T102" fmla="*/ 0 w 625"/>
                <a:gd name="T103" fmla="*/ 0 h 550"/>
                <a:gd name="T104" fmla="*/ 0 w 625"/>
                <a:gd name="T105" fmla="*/ 0 h 550"/>
                <a:gd name="T106" fmla="*/ 0 w 625"/>
                <a:gd name="T107" fmla="*/ 0 h 550"/>
                <a:gd name="T108" fmla="*/ 0 w 625"/>
                <a:gd name="T109" fmla="*/ 0 h 550"/>
                <a:gd name="T110" fmla="*/ 0 w 625"/>
                <a:gd name="T111" fmla="*/ 0 h 550"/>
                <a:gd name="T112" fmla="*/ 0 w 625"/>
                <a:gd name="T113" fmla="*/ 0 h 550"/>
                <a:gd name="T114" fmla="*/ 0 w 625"/>
                <a:gd name="T115" fmla="*/ 0 h 550"/>
                <a:gd name="T116" fmla="*/ 0 w 625"/>
                <a:gd name="T117" fmla="*/ 0 h 550"/>
                <a:gd name="T118" fmla="*/ 0 w 625"/>
                <a:gd name="T119" fmla="*/ 0 h 550"/>
                <a:gd name="T120" fmla="*/ 0 w 625"/>
                <a:gd name="T121" fmla="*/ 0 h 55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25"/>
                <a:gd name="T184" fmla="*/ 0 h 550"/>
                <a:gd name="T185" fmla="*/ 625 w 625"/>
                <a:gd name="T186" fmla="*/ 550 h 55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25" h="550">
                  <a:moveTo>
                    <a:pt x="587" y="244"/>
                  </a:moveTo>
                  <a:lnTo>
                    <a:pt x="587" y="216"/>
                  </a:lnTo>
                  <a:lnTo>
                    <a:pt x="598" y="183"/>
                  </a:lnTo>
                  <a:lnTo>
                    <a:pt x="614" y="155"/>
                  </a:lnTo>
                  <a:lnTo>
                    <a:pt x="625" y="128"/>
                  </a:lnTo>
                  <a:lnTo>
                    <a:pt x="614" y="100"/>
                  </a:lnTo>
                  <a:lnTo>
                    <a:pt x="598" y="72"/>
                  </a:lnTo>
                  <a:lnTo>
                    <a:pt x="582" y="50"/>
                  </a:lnTo>
                  <a:lnTo>
                    <a:pt x="555" y="27"/>
                  </a:lnTo>
                  <a:lnTo>
                    <a:pt x="539" y="22"/>
                  </a:lnTo>
                  <a:lnTo>
                    <a:pt x="522" y="17"/>
                  </a:lnTo>
                  <a:lnTo>
                    <a:pt x="506" y="10"/>
                  </a:lnTo>
                  <a:lnTo>
                    <a:pt x="490" y="5"/>
                  </a:lnTo>
                  <a:lnTo>
                    <a:pt x="463" y="0"/>
                  </a:lnTo>
                  <a:lnTo>
                    <a:pt x="442" y="0"/>
                  </a:lnTo>
                  <a:lnTo>
                    <a:pt x="414" y="5"/>
                  </a:lnTo>
                  <a:lnTo>
                    <a:pt x="387" y="17"/>
                  </a:lnTo>
                  <a:lnTo>
                    <a:pt x="371" y="22"/>
                  </a:lnTo>
                  <a:lnTo>
                    <a:pt x="361" y="33"/>
                  </a:lnTo>
                  <a:lnTo>
                    <a:pt x="350" y="50"/>
                  </a:lnTo>
                  <a:lnTo>
                    <a:pt x="334" y="72"/>
                  </a:lnTo>
                  <a:lnTo>
                    <a:pt x="48" y="45"/>
                  </a:lnTo>
                  <a:lnTo>
                    <a:pt x="37" y="61"/>
                  </a:lnTo>
                  <a:lnTo>
                    <a:pt x="32" y="88"/>
                  </a:lnTo>
                  <a:lnTo>
                    <a:pt x="21" y="111"/>
                  </a:lnTo>
                  <a:lnTo>
                    <a:pt x="16" y="138"/>
                  </a:lnTo>
                  <a:lnTo>
                    <a:pt x="16" y="171"/>
                  </a:lnTo>
                  <a:lnTo>
                    <a:pt x="21" y="200"/>
                  </a:lnTo>
                  <a:lnTo>
                    <a:pt x="26" y="228"/>
                  </a:lnTo>
                  <a:lnTo>
                    <a:pt x="26" y="272"/>
                  </a:lnTo>
                  <a:lnTo>
                    <a:pt x="0" y="355"/>
                  </a:lnTo>
                  <a:lnTo>
                    <a:pt x="0" y="382"/>
                  </a:lnTo>
                  <a:lnTo>
                    <a:pt x="5" y="410"/>
                  </a:lnTo>
                  <a:lnTo>
                    <a:pt x="16" y="444"/>
                  </a:lnTo>
                  <a:lnTo>
                    <a:pt x="32" y="472"/>
                  </a:lnTo>
                  <a:lnTo>
                    <a:pt x="42" y="488"/>
                  </a:lnTo>
                  <a:lnTo>
                    <a:pt x="59" y="510"/>
                  </a:lnTo>
                  <a:lnTo>
                    <a:pt x="75" y="527"/>
                  </a:lnTo>
                  <a:lnTo>
                    <a:pt x="97" y="550"/>
                  </a:lnTo>
                  <a:lnTo>
                    <a:pt x="188" y="543"/>
                  </a:lnTo>
                  <a:lnTo>
                    <a:pt x="296" y="294"/>
                  </a:lnTo>
                  <a:lnTo>
                    <a:pt x="290" y="277"/>
                  </a:lnTo>
                  <a:lnTo>
                    <a:pt x="296" y="261"/>
                  </a:lnTo>
                  <a:lnTo>
                    <a:pt x="301" y="239"/>
                  </a:lnTo>
                  <a:lnTo>
                    <a:pt x="301" y="216"/>
                  </a:lnTo>
                  <a:lnTo>
                    <a:pt x="306" y="211"/>
                  </a:lnTo>
                  <a:lnTo>
                    <a:pt x="318" y="205"/>
                  </a:lnTo>
                  <a:lnTo>
                    <a:pt x="334" y="194"/>
                  </a:lnTo>
                  <a:lnTo>
                    <a:pt x="345" y="188"/>
                  </a:lnTo>
                  <a:lnTo>
                    <a:pt x="371" y="205"/>
                  </a:lnTo>
                  <a:lnTo>
                    <a:pt x="398" y="222"/>
                  </a:lnTo>
                  <a:lnTo>
                    <a:pt x="426" y="244"/>
                  </a:lnTo>
                  <a:lnTo>
                    <a:pt x="453" y="256"/>
                  </a:lnTo>
                  <a:lnTo>
                    <a:pt x="485" y="272"/>
                  </a:lnTo>
                  <a:lnTo>
                    <a:pt x="511" y="277"/>
                  </a:lnTo>
                  <a:lnTo>
                    <a:pt x="544" y="283"/>
                  </a:lnTo>
                  <a:lnTo>
                    <a:pt x="582" y="277"/>
                  </a:lnTo>
                  <a:lnTo>
                    <a:pt x="582" y="272"/>
                  </a:lnTo>
                  <a:lnTo>
                    <a:pt x="587" y="261"/>
                  </a:lnTo>
                  <a:lnTo>
                    <a:pt x="587" y="249"/>
                  </a:lnTo>
                  <a:lnTo>
                    <a:pt x="587" y="24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78" name="Freeform 142"/>
            <p:cNvSpPr>
              <a:spLocks/>
            </p:cNvSpPr>
            <p:nvPr/>
          </p:nvSpPr>
          <p:spPr bwMode="auto">
            <a:xfrm>
              <a:off x="-109" y="-521"/>
              <a:ext cx="23" cy="27"/>
            </a:xfrm>
            <a:custGeom>
              <a:avLst/>
              <a:gdLst>
                <a:gd name="T0" fmla="*/ 0 w 637"/>
                <a:gd name="T1" fmla="*/ 0 h 660"/>
                <a:gd name="T2" fmla="*/ 0 w 637"/>
                <a:gd name="T3" fmla="*/ 0 h 660"/>
                <a:gd name="T4" fmla="*/ 0 w 637"/>
                <a:gd name="T5" fmla="*/ 0 h 660"/>
                <a:gd name="T6" fmla="*/ 0 w 637"/>
                <a:gd name="T7" fmla="*/ 0 h 660"/>
                <a:gd name="T8" fmla="*/ 0 w 637"/>
                <a:gd name="T9" fmla="*/ 0 h 660"/>
                <a:gd name="T10" fmla="*/ 0 w 637"/>
                <a:gd name="T11" fmla="*/ 0 h 660"/>
                <a:gd name="T12" fmla="*/ 0 w 637"/>
                <a:gd name="T13" fmla="*/ 0 h 660"/>
                <a:gd name="T14" fmla="*/ 0 w 637"/>
                <a:gd name="T15" fmla="*/ 0 h 660"/>
                <a:gd name="T16" fmla="*/ 0 w 637"/>
                <a:gd name="T17" fmla="*/ 0 h 660"/>
                <a:gd name="T18" fmla="*/ 0 w 637"/>
                <a:gd name="T19" fmla="*/ 0 h 660"/>
                <a:gd name="T20" fmla="*/ 0 w 637"/>
                <a:gd name="T21" fmla="*/ 0 h 660"/>
                <a:gd name="T22" fmla="*/ 0 w 637"/>
                <a:gd name="T23" fmla="*/ 0 h 660"/>
                <a:gd name="T24" fmla="*/ 0 w 637"/>
                <a:gd name="T25" fmla="*/ 0 h 660"/>
                <a:gd name="T26" fmla="*/ 0 w 637"/>
                <a:gd name="T27" fmla="*/ 0 h 660"/>
                <a:gd name="T28" fmla="*/ 0 w 637"/>
                <a:gd name="T29" fmla="*/ 0 h 660"/>
                <a:gd name="T30" fmla="*/ 0 w 637"/>
                <a:gd name="T31" fmla="*/ 0 h 660"/>
                <a:gd name="T32" fmla="*/ 0 w 637"/>
                <a:gd name="T33" fmla="*/ 0 h 660"/>
                <a:gd name="T34" fmla="*/ 0 w 637"/>
                <a:gd name="T35" fmla="*/ 0 h 660"/>
                <a:gd name="T36" fmla="*/ 0 w 637"/>
                <a:gd name="T37" fmla="*/ 0 h 660"/>
                <a:gd name="T38" fmla="*/ 0 w 637"/>
                <a:gd name="T39" fmla="*/ 0 h 660"/>
                <a:gd name="T40" fmla="*/ 0 w 637"/>
                <a:gd name="T41" fmla="*/ 0 h 660"/>
                <a:gd name="T42" fmla="*/ 0 w 637"/>
                <a:gd name="T43" fmla="*/ 0 h 660"/>
                <a:gd name="T44" fmla="*/ 0 w 637"/>
                <a:gd name="T45" fmla="*/ 0 h 660"/>
                <a:gd name="T46" fmla="*/ 0 w 637"/>
                <a:gd name="T47" fmla="*/ 0 h 660"/>
                <a:gd name="T48" fmla="*/ 0 w 637"/>
                <a:gd name="T49" fmla="*/ 0 h 660"/>
                <a:gd name="T50" fmla="*/ 0 w 637"/>
                <a:gd name="T51" fmla="*/ 0 h 660"/>
                <a:gd name="T52" fmla="*/ 0 w 637"/>
                <a:gd name="T53" fmla="*/ 0 h 660"/>
                <a:gd name="T54" fmla="*/ 0 w 637"/>
                <a:gd name="T55" fmla="*/ 0 h 660"/>
                <a:gd name="T56" fmla="*/ 0 w 637"/>
                <a:gd name="T57" fmla="*/ 0 h 660"/>
                <a:gd name="T58" fmla="*/ 0 w 637"/>
                <a:gd name="T59" fmla="*/ 0 h 660"/>
                <a:gd name="T60" fmla="*/ 0 w 637"/>
                <a:gd name="T61" fmla="*/ 0 h 660"/>
                <a:gd name="T62" fmla="*/ 0 w 637"/>
                <a:gd name="T63" fmla="*/ 0 h 660"/>
                <a:gd name="T64" fmla="*/ 0 w 637"/>
                <a:gd name="T65" fmla="*/ 0 h 660"/>
                <a:gd name="T66" fmla="*/ 0 w 637"/>
                <a:gd name="T67" fmla="*/ 0 h 66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637"/>
                <a:gd name="T103" fmla="*/ 0 h 660"/>
                <a:gd name="T104" fmla="*/ 637 w 637"/>
                <a:gd name="T105" fmla="*/ 660 h 66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637" h="660">
                  <a:moveTo>
                    <a:pt x="539" y="466"/>
                  </a:moveTo>
                  <a:lnTo>
                    <a:pt x="539" y="456"/>
                  </a:lnTo>
                  <a:lnTo>
                    <a:pt x="539" y="438"/>
                  </a:lnTo>
                  <a:lnTo>
                    <a:pt x="539" y="428"/>
                  </a:lnTo>
                  <a:lnTo>
                    <a:pt x="539" y="416"/>
                  </a:lnTo>
                  <a:lnTo>
                    <a:pt x="637" y="89"/>
                  </a:lnTo>
                  <a:lnTo>
                    <a:pt x="631" y="83"/>
                  </a:lnTo>
                  <a:lnTo>
                    <a:pt x="631" y="73"/>
                  </a:lnTo>
                  <a:lnTo>
                    <a:pt x="626" y="61"/>
                  </a:lnTo>
                  <a:lnTo>
                    <a:pt x="621" y="50"/>
                  </a:lnTo>
                  <a:lnTo>
                    <a:pt x="599" y="33"/>
                  </a:lnTo>
                  <a:lnTo>
                    <a:pt x="571" y="16"/>
                  </a:lnTo>
                  <a:lnTo>
                    <a:pt x="539" y="11"/>
                  </a:lnTo>
                  <a:lnTo>
                    <a:pt x="513" y="6"/>
                  </a:lnTo>
                  <a:lnTo>
                    <a:pt x="481" y="0"/>
                  </a:lnTo>
                  <a:lnTo>
                    <a:pt x="448" y="0"/>
                  </a:lnTo>
                  <a:lnTo>
                    <a:pt x="416" y="0"/>
                  </a:lnTo>
                  <a:lnTo>
                    <a:pt x="389" y="0"/>
                  </a:lnTo>
                  <a:lnTo>
                    <a:pt x="302" y="322"/>
                  </a:lnTo>
                  <a:lnTo>
                    <a:pt x="286" y="311"/>
                  </a:lnTo>
                  <a:lnTo>
                    <a:pt x="276" y="295"/>
                  </a:lnTo>
                  <a:lnTo>
                    <a:pt x="265" y="272"/>
                  </a:lnTo>
                  <a:lnTo>
                    <a:pt x="248" y="244"/>
                  </a:lnTo>
                  <a:lnTo>
                    <a:pt x="226" y="227"/>
                  </a:lnTo>
                  <a:lnTo>
                    <a:pt x="205" y="217"/>
                  </a:lnTo>
                  <a:lnTo>
                    <a:pt x="173" y="206"/>
                  </a:lnTo>
                  <a:lnTo>
                    <a:pt x="145" y="194"/>
                  </a:lnTo>
                  <a:lnTo>
                    <a:pt x="129" y="189"/>
                  </a:lnTo>
                  <a:lnTo>
                    <a:pt x="108" y="189"/>
                  </a:lnTo>
                  <a:lnTo>
                    <a:pt x="87" y="189"/>
                  </a:lnTo>
                  <a:lnTo>
                    <a:pt x="71" y="200"/>
                  </a:lnTo>
                  <a:lnTo>
                    <a:pt x="54" y="206"/>
                  </a:lnTo>
                  <a:lnTo>
                    <a:pt x="37" y="217"/>
                  </a:lnTo>
                  <a:lnTo>
                    <a:pt x="16" y="239"/>
                  </a:lnTo>
                  <a:lnTo>
                    <a:pt x="0" y="267"/>
                  </a:lnTo>
                  <a:lnTo>
                    <a:pt x="32" y="528"/>
                  </a:lnTo>
                  <a:lnTo>
                    <a:pt x="44" y="544"/>
                  </a:lnTo>
                  <a:lnTo>
                    <a:pt x="60" y="561"/>
                  </a:lnTo>
                  <a:lnTo>
                    <a:pt x="76" y="583"/>
                  </a:lnTo>
                  <a:lnTo>
                    <a:pt x="103" y="605"/>
                  </a:lnTo>
                  <a:lnTo>
                    <a:pt x="135" y="616"/>
                  </a:lnTo>
                  <a:lnTo>
                    <a:pt x="168" y="633"/>
                  </a:lnTo>
                  <a:lnTo>
                    <a:pt x="194" y="644"/>
                  </a:lnTo>
                  <a:lnTo>
                    <a:pt x="226" y="660"/>
                  </a:lnTo>
                  <a:lnTo>
                    <a:pt x="232" y="660"/>
                  </a:lnTo>
                  <a:lnTo>
                    <a:pt x="237" y="655"/>
                  </a:lnTo>
                  <a:lnTo>
                    <a:pt x="253" y="650"/>
                  </a:lnTo>
                  <a:lnTo>
                    <a:pt x="265" y="639"/>
                  </a:lnTo>
                  <a:lnTo>
                    <a:pt x="265" y="361"/>
                  </a:lnTo>
                  <a:lnTo>
                    <a:pt x="270" y="355"/>
                  </a:lnTo>
                  <a:lnTo>
                    <a:pt x="281" y="355"/>
                  </a:lnTo>
                  <a:lnTo>
                    <a:pt x="292" y="361"/>
                  </a:lnTo>
                  <a:lnTo>
                    <a:pt x="308" y="367"/>
                  </a:lnTo>
                  <a:lnTo>
                    <a:pt x="329" y="383"/>
                  </a:lnTo>
                  <a:lnTo>
                    <a:pt x="345" y="400"/>
                  </a:lnTo>
                  <a:lnTo>
                    <a:pt x="356" y="422"/>
                  </a:lnTo>
                  <a:lnTo>
                    <a:pt x="366" y="450"/>
                  </a:lnTo>
                  <a:lnTo>
                    <a:pt x="373" y="466"/>
                  </a:lnTo>
                  <a:lnTo>
                    <a:pt x="389" y="489"/>
                  </a:lnTo>
                  <a:lnTo>
                    <a:pt x="405" y="506"/>
                  </a:lnTo>
                  <a:lnTo>
                    <a:pt x="426" y="528"/>
                  </a:lnTo>
                  <a:lnTo>
                    <a:pt x="453" y="528"/>
                  </a:lnTo>
                  <a:lnTo>
                    <a:pt x="486" y="516"/>
                  </a:lnTo>
                  <a:lnTo>
                    <a:pt x="513" y="499"/>
                  </a:lnTo>
                  <a:lnTo>
                    <a:pt x="539" y="478"/>
                  </a:lnTo>
                  <a:lnTo>
                    <a:pt x="539" y="472"/>
                  </a:lnTo>
                  <a:lnTo>
                    <a:pt x="539" y="46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79" name="Freeform 143"/>
            <p:cNvSpPr>
              <a:spLocks/>
            </p:cNvSpPr>
            <p:nvPr/>
          </p:nvSpPr>
          <p:spPr bwMode="auto">
            <a:xfrm>
              <a:off x="-151" y="-357"/>
              <a:ext cx="1" cy="3"/>
            </a:xfrm>
            <a:custGeom>
              <a:avLst/>
              <a:gdLst>
                <a:gd name="T0" fmla="*/ 0 w 12"/>
                <a:gd name="T1" fmla="*/ 0 h 73"/>
                <a:gd name="T2" fmla="*/ 0 w 12"/>
                <a:gd name="T3" fmla="*/ 0 h 73"/>
                <a:gd name="T4" fmla="*/ 0 w 12"/>
                <a:gd name="T5" fmla="*/ 0 h 73"/>
                <a:gd name="T6" fmla="*/ 0 w 12"/>
                <a:gd name="T7" fmla="*/ 0 h 73"/>
                <a:gd name="T8" fmla="*/ 0 w 12"/>
                <a:gd name="T9" fmla="*/ 0 h 73"/>
                <a:gd name="T10" fmla="*/ 0 w 12"/>
                <a:gd name="T11" fmla="*/ 0 h 73"/>
                <a:gd name="T12" fmla="*/ 0 w 12"/>
                <a:gd name="T13" fmla="*/ 0 h 73"/>
                <a:gd name="T14" fmla="*/ 0 w 12"/>
                <a:gd name="T15" fmla="*/ 0 h 73"/>
                <a:gd name="T16" fmla="*/ 0 w 12"/>
                <a:gd name="T17" fmla="*/ 0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2"/>
                <a:gd name="T28" fmla="*/ 0 h 73"/>
                <a:gd name="T29" fmla="*/ 12 w 12"/>
                <a:gd name="T30" fmla="*/ 73 h 7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2" h="73">
                  <a:moveTo>
                    <a:pt x="0" y="73"/>
                  </a:moveTo>
                  <a:lnTo>
                    <a:pt x="7" y="61"/>
                  </a:lnTo>
                  <a:lnTo>
                    <a:pt x="12" y="45"/>
                  </a:lnTo>
                  <a:lnTo>
                    <a:pt x="12" y="28"/>
                  </a:lnTo>
                  <a:lnTo>
                    <a:pt x="12" y="0"/>
                  </a:lnTo>
                  <a:lnTo>
                    <a:pt x="0" y="11"/>
                  </a:lnTo>
                  <a:lnTo>
                    <a:pt x="0" y="28"/>
                  </a:lnTo>
                  <a:lnTo>
                    <a:pt x="0" y="50"/>
                  </a:lnTo>
                  <a:lnTo>
                    <a:pt x="0" y="73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80" name="Freeform 144"/>
            <p:cNvSpPr>
              <a:spLocks/>
            </p:cNvSpPr>
            <p:nvPr/>
          </p:nvSpPr>
          <p:spPr bwMode="auto">
            <a:xfrm>
              <a:off x="-145" y="-411"/>
              <a:ext cx="4" cy="13"/>
            </a:xfrm>
            <a:custGeom>
              <a:avLst/>
              <a:gdLst>
                <a:gd name="T0" fmla="*/ 0 w 98"/>
                <a:gd name="T1" fmla="*/ 0 h 345"/>
                <a:gd name="T2" fmla="*/ 0 w 98"/>
                <a:gd name="T3" fmla="*/ 0 h 345"/>
                <a:gd name="T4" fmla="*/ 0 w 98"/>
                <a:gd name="T5" fmla="*/ 0 h 345"/>
                <a:gd name="T6" fmla="*/ 0 w 98"/>
                <a:gd name="T7" fmla="*/ 0 h 345"/>
                <a:gd name="T8" fmla="*/ 0 w 98"/>
                <a:gd name="T9" fmla="*/ 0 h 345"/>
                <a:gd name="T10" fmla="*/ 0 w 98"/>
                <a:gd name="T11" fmla="*/ 0 h 345"/>
                <a:gd name="T12" fmla="*/ 0 w 98"/>
                <a:gd name="T13" fmla="*/ 0 h 345"/>
                <a:gd name="T14" fmla="*/ 0 w 98"/>
                <a:gd name="T15" fmla="*/ 0 h 345"/>
                <a:gd name="T16" fmla="*/ 0 w 98"/>
                <a:gd name="T17" fmla="*/ 0 h 345"/>
                <a:gd name="T18" fmla="*/ 0 w 98"/>
                <a:gd name="T19" fmla="*/ 0 h 345"/>
                <a:gd name="T20" fmla="*/ 0 w 98"/>
                <a:gd name="T21" fmla="*/ 0 h 345"/>
                <a:gd name="T22" fmla="*/ 0 w 98"/>
                <a:gd name="T23" fmla="*/ 0 h 345"/>
                <a:gd name="T24" fmla="*/ 0 w 98"/>
                <a:gd name="T25" fmla="*/ 0 h 345"/>
                <a:gd name="T26" fmla="*/ 0 w 98"/>
                <a:gd name="T27" fmla="*/ 0 h 345"/>
                <a:gd name="T28" fmla="*/ 0 w 98"/>
                <a:gd name="T29" fmla="*/ 0 h 345"/>
                <a:gd name="T30" fmla="*/ 0 w 98"/>
                <a:gd name="T31" fmla="*/ 0 h 345"/>
                <a:gd name="T32" fmla="*/ 0 w 98"/>
                <a:gd name="T33" fmla="*/ 0 h 345"/>
                <a:gd name="T34" fmla="*/ 0 w 98"/>
                <a:gd name="T35" fmla="*/ 0 h 345"/>
                <a:gd name="T36" fmla="*/ 0 w 98"/>
                <a:gd name="T37" fmla="*/ 0 h 345"/>
                <a:gd name="T38" fmla="*/ 0 w 98"/>
                <a:gd name="T39" fmla="*/ 0 h 345"/>
                <a:gd name="T40" fmla="*/ 0 w 98"/>
                <a:gd name="T41" fmla="*/ 0 h 345"/>
                <a:gd name="T42" fmla="*/ 0 w 98"/>
                <a:gd name="T43" fmla="*/ 0 h 345"/>
                <a:gd name="T44" fmla="*/ 0 w 98"/>
                <a:gd name="T45" fmla="*/ 0 h 345"/>
                <a:gd name="T46" fmla="*/ 0 w 98"/>
                <a:gd name="T47" fmla="*/ 0 h 345"/>
                <a:gd name="T48" fmla="*/ 0 w 98"/>
                <a:gd name="T49" fmla="*/ 0 h 345"/>
                <a:gd name="T50" fmla="*/ 0 w 98"/>
                <a:gd name="T51" fmla="*/ 0 h 345"/>
                <a:gd name="T52" fmla="*/ 0 w 98"/>
                <a:gd name="T53" fmla="*/ 0 h 345"/>
                <a:gd name="T54" fmla="*/ 0 w 98"/>
                <a:gd name="T55" fmla="*/ 0 h 345"/>
                <a:gd name="T56" fmla="*/ 0 w 98"/>
                <a:gd name="T57" fmla="*/ 0 h 345"/>
                <a:gd name="T58" fmla="*/ 0 w 98"/>
                <a:gd name="T59" fmla="*/ 0 h 34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98"/>
                <a:gd name="T91" fmla="*/ 0 h 345"/>
                <a:gd name="T92" fmla="*/ 98 w 98"/>
                <a:gd name="T93" fmla="*/ 345 h 345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98" h="345">
                  <a:moveTo>
                    <a:pt x="16" y="338"/>
                  </a:moveTo>
                  <a:lnTo>
                    <a:pt x="98" y="39"/>
                  </a:lnTo>
                  <a:lnTo>
                    <a:pt x="92" y="28"/>
                  </a:lnTo>
                  <a:lnTo>
                    <a:pt x="92" y="16"/>
                  </a:lnTo>
                  <a:lnTo>
                    <a:pt x="87" y="11"/>
                  </a:lnTo>
                  <a:lnTo>
                    <a:pt x="82" y="0"/>
                  </a:lnTo>
                  <a:lnTo>
                    <a:pt x="71" y="0"/>
                  </a:lnTo>
                  <a:lnTo>
                    <a:pt x="60" y="0"/>
                  </a:lnTo>
                  <a:lnTo>
                    <a:pt x="49" y="6"/>
                  </a:lnTo>
                  <a:lnTo>
                    <a:pt x="38" y="16"/>
                  </a:lnTo>
                  <a:lnTo>
                    <a:pt x="33" y="28"/>
                  </a:lnTo>
                  <a:lnTo>
                    <a:pt x="27" y="44"/>
                  </a:lnTo>
                  <a:lnTo>
                    <a:pt x="27" y="61"/>
                  </a:lnTo>
                  <a:lnTo>
                    <a:pt x="27" y="89"/>
                  </a:lnTo>
                  <a:lnTo>
                    <a:pt x="27" y="94"/>
                  </a:lnTo>
                  <a:lnTo>
                    <a:pt x="22" y="106"/>
                  </a:lnTo>
                  <a:lnTo>
                    <a:pt x="22" y="122"/>
                  </a:lnTo>
                  <a:lnTo>
                    <a:pt x="16" y="134"/>
                  </a:lnTo>
                  <a:lnTo>
                    <a:pt x="11" y="167"/>
                  </a:lnTo>
                  <a:lnTo>
                    <a:pt x="11" y="194"/>
                  </a:lnTo>
                  <a:lnTo>
                    <a:pt x="16" y="222"/>
                  </a:lnTo>
                  <a:lnTo>
                    <a:pt x="16" y="262"/>
                  </a:lnTo>
                  <a:lnTo>
                    <a:pt x="11" y="278"/>
                  </a:lnTo>
                  <a:lnTo>
                    <a:pt x="6" y="300"/>
                  </a:lnTo>
                  <a:lnTo>
                    <a:pt x="0" y="322"/>
                  </a:lnTo>
                  <a:lnTo>
                    <a:pt x="0" y="345"/>
                  </a:lnTo>
                  <a:lnTo>
                    <a:pt x="11" y="338"/>
                  </a:lnTo>
                  <a:lnTo>
                    <a:pt x="16" y="3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81" name="Freeform 145"/>
            <p:cNvSpPr>
              <a:spLocks/>
            </p:cNvSpPr>
            <p:nvPr/>
          </p:nvSpPr>
          <p:spPr bwMode="auto">
            <a:xfrm>
              <a:off x="-143" y="-445"/>
              <a:ext cx="7" cy="18"/>
            </a:xfrm>
            <a:custGeom>
              <a:avLst/>
              <a:gdLst>
                <a:gd name="T0" fmla="*/ 0 w 195"/>
                <a:gd name="T1" fmla="*/ 0 h 433"/>
                <a:gd name="T2" fmla="*/ 0 w 195"/>
                <a:gd name="T3" fmla="*/ 0 h 433"/>
                <a:gd name="T4" fmla="*/ 0 w 195"/>
                <a:gd name="T5" fmla="*/ 0 h 433"/>
                <a:gd name="T6" fmla="*/ 0 w 195"/>
                <a:gd name="T7" fmla="*/ 0 h 433"/>
                <a:gd name="T8" fmla="*/ 0 w 195"/>
                <a:gd name="T9" fmla="*/ 0 h 433"/>
                <a:gd name="T10" fmla="*/ 0 w 195"/>
                <a:gd name="T11" fmla="*/ 0 h 433"/>
                <a:gd name="T12" fmla="*/ 0 w 195"/>
                <a:gd name="T13" fmla="*/ 0 h 433"/>
                <a:gd name="T14" fmla="*/ 0 w 195"/>
                <a:gd name="T15" fmla="*/ 0 h 433"/>
                <a:gd name="T16" fmla="*/ 0 w 195"/>
                <a:gd name="T17" fmla="*/ 0 h 433"/>
                <a:gd name="T18" fmla="*/ 0 w 195"/>
                <a:gd name="T19" fmla="*/ 0 h 433"/>
                <a:gd name="T20" fmla="*/ 0 w 195"/>
                <a:gd name="T21" fmla="*/ 0 h 433"/>
                <a:gd name="T22" fmla="*/ 0 w 195"/>
                <a:gd name="T23" fmla="*/ 0 h 433"/>
                <a:gd name="T24" fmla="*/ 0 w 195"/>
                <a:gd name="T25" fmla="*/ 0 h 433"/>
                <a:gd name="T26" fmla="*/ 0 w 195"/>
                <a:gd name="T27" fmla="*/ 0 h 433"/>
                <a:gd name="T28" fmla="*/ 0 w 195"/>
                <a:gd name="T29" fmla="*/ 0 h 433"/>
                <a:gd name="T30" fmla="*/ 0 w 195"/>
                <a:gd name="T31" fmla="*/ 0 h 433"/>
                <a:gd name="T32" fmla="*/ 0 w 195"/>
                <a:gd name="T33" fmla="*/ 0 h 433"/>
                <a:gd name="T34" fmla="*/ 0 w 195"/>
                <a:gd name="T35" fmla="*/ 0 h 433"/>
                <a:gd name="T36" fmla="*/ 0 w 195"/>
                <a:gd name="T37" fmla="*/ 0 h 433"/>
                <a:gd name="T38" fmla="*/ 0 w 195"/>
                <a:gd name="T39" fmla="*/ 0 h 433"/>
                <a:gd name="T40" fmla="*/ 0 w 195"/>
                <a:gd name="T41" fmla="*/ 0 h 433"/>
                <a:gd name="T42" fmla="*/ 0 w 195"/>
                <a:gd name="T43" fmla="*/ 0 h 433"/>
                <a:gd name="T44" fmla="*/ 0 w 195"/>
                <a:gd name="T45" fmla="*/ 0 h 433"/>
                <a:gd name="T46" fmla="*/ 0 w 195"/>
                <a:gd name="T47" fmla="*/ 0 h 433"/>
                <a:gd name="T48" fmla="*/ 0 w 195"/>
                <a:gd name="T49" fmla="*/ 0 h 433"/>
                <a:gd name="T50" fmla="*/ 0 w 195"/>
                <a:gd name="T51" fmla="*/ 0 h 433"/>
                <a:gd name="T52" fmla="*/ 0 w 195"/>
                <a:gd name="T53" fmla="*/ 0 h 43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195"/>
                <a:gd name="T82" fmla="*/ 0 h 433"/>
                <a:gd name="T83" fmla="*/ 195 w 195"/>
                <a:gd name="T84" fmla="*/ 433 h 433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195" h="433">
                  <a:moveTo>
                    <a:pt x="125" y="427"/>
                  </a:moveTo>
                  <a:lnTo>
                    <a:pt x="125" y="421"/>
                  </a:lnTo>
                  <a:lnTo>
                    <a:pt x="125" y="405"/>
                  </a:lnTo>
                  <a:lnTo>
                    <a:pt x="125" y="393"/>
                  </a:lnTo>
                  <a:lnTo>
                    <a:pt x="120" y="377"/>
                  </a:lnTo>
                  <a:lnTo>
                    <a:pt x="195" y="16"/>
                  </a:lnTo>
                  <a:lnTo>
                    <a:pt x="189" y="5"/>
                  </a:lnTo>
                  <a:lnTo>
                    <a:pt x="179" y="0"/>
                  </a:lnTo>
                  <a:lnTo>
                    <a:pt x="168" y="0"/>
                  </a:lnTo>
                  <a:lnTo>
                    <a:pt x="152" y="5"/>
                  </a:lnTo>
                  <a:lnTo>
                    <a:pt x="146" y="28"/>
                  </a:lnTo>
                  <a:lnTo>
                    <a:pt x="136" y="44"/>
                  </a:lnTo>
                  <a:lnTo>
                    <a:pt x="125" y="55"/>
                  </a:lnTo>
                  <a:lnTo>
                    <a:pt x="108" y="61"/>
                  </a:lnTo>
                  <a:lnTo>
                    <a:pt x="92" y="71"/>
                  </a:lnTo>
                  <a:lnTo>
                    <a:pt x="76" y="71"/>
                  </a:lnTo>
                  <a:lnTo>
                    <a:pt x="60" y="71"/>
                  </a:lnTo>
                  <a:lnTo>
                    <a:pt x="39" y="71"/>
                  </a:lnTo>
                  <a:lnTo>
                    <a:pt x="0" y="383"/>
                  </a:lnTo>
                  <a:lnTo>
                    <a:pt x="12" y="410"/>
                  </a:lnTo>
                  <a:lnTo>
                    <a:pt x="39" y="416"/>
                  </a:lnTo>
                  <a:lnTo>
                    <a:pt x="76" y="421"/>
                  </a:lnTo>
                  <a:lnTo>
                    <a:pt x="103" y="433"/>
                  </a:lnTo>
                  <a:lnTo>
                    <a:pt x="108" y="433"/>
                  </a:lnTo>
                  <a:lnTo>
                    <a:pt x="120" y="433"/>
                  </a:lnTo>
                  <a:lnTo>
                    <a:pt x="125" y="427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82" name="Freeform 146"/>
            <p:cNvSpPr>
              <a:spLocks/>
            </p:cNvSpPr>
            <p:nvPr/>
          </p:nvSpPr>
          <p:spPr bwMode="auto">
            <a:xfrm>
              <a:off x="-140" y="-470"/>
              <a:ext cx="6" cy="11"/>
            </a:xfrm>
            <a:custGeom>
              <a:avLst/>
              <a:gdLst>
                <a:gd name="T0" fmla="*/ 0 w 168"/>
                <a:gd name="T1" fmla="*/ 0 h 262"/>
                <a:gd name="T2" fmla="*/ 0 w 168"/>
                <a:gd name="T3" fmla="*/ 0 h 262"/>
                <a:gd name="T4" fmla="*/ 0 w 168"/>
                <a:gd name="T5" fmla="*/ 0 h 262"/>
                <a:gd name="T6" fmla="*/ 0 w 168"/>
                <a:gd name="T7" fmla="*/ 0 h 262"/>
                <a:gd name="T8" fmla="*/ 0 w 168"/>
                <a:gd name="T9" fmla="*/ 0 h 262"/>
                <a:gd name="T10" fmla="*/ 0 w 168"/>
                <a:gd name="T11" fmla="*/ 0 h 262"/>
                <a:gd name="T12" fmla="*/ 0 w 168"/>
                <a:gd name="T13" fmla="*/ 0 h 262"/>
                <a:gd name="T14" fmla="*/ 0 w 168"/>
                <a:gd name="T15" fmla="*/ 0 h 262"/>
                <a:gd name="T16" fmla="*/ 0 w 168"/>
                <a:gd name="T17" fmla="*/ 0 h 262"/>
                <a:gd name="T18" fmla="*/ 0 w 168"/>
                <a:gd name="T19" fmla="*/ 0 h 262"/>
                <a:gd name="T20" fmla="*/ 0 w 168"/>
                <a:gd name="T21" fmla="*/ 0 h 262"/>
                <a:gd name="T22" fmla="*/ 0 w 168"/>
                <a:gd name="T23" fmla="*/ 0 h 262"/>
                <a:gd name="T24" fmla="*/ 0 w 168"/>
                <a:gd name="T25" fmla="*/ 0 h 262"/>
                <a:gd name="T26" fmla="*/ 0 w 168"/>
                <a:gd name="T27" fmla="*/ 0 h 262"/>
                <a:gd name="T28" fmla="*/ 0 w 168"/>
                <a:gd name="T29" fmla="*/ 0 h 262"/>
                <a:gd name="T30" fmla="*/ 0 w 168"/>
                <a:gd name="T31" fmla="*/ 0 h 262"/>
                <a:gd name="T32" fmla="*/ 0 w 168"/>
                <a:gd name="T33" fmla="*/ 0 h 262"/>
                <a:gd name="T34" fmla="*/ 0 w 168"/>
                <a:gd name="T35" fmla="*/ 0 h 262"/>
                <a:gd name="T36" fmla="*/ 0 w 168"/>
                <a:gd name="T37" fmla="*/ 0 h 262"/>
                <a:gd name="T38" fmla="*/ 0 w 168"/>
                <a:gd name="T39" fmla="*/ 0 h 262"/>
                <a:gd name="T40" fmla="*/ 0 w 168"/>
                <a:gd name="T41" fmla="*/ 0 h 262"/>
                <a:gd name="T42" fmla="*/ 0 w 168"/>
                <a:gd name="T43" fmla="*/ 0 h 262"/>
                <a:gd name="T44" fmla="*/ 0 w 168"/>
                <a:gd name="T45" fmla="*/ 0 h 262"/>
                <a:gd name="T46" fmla="*/ 0 w 168"/>
                <a:gd name="T47" fmla="*/ 0 h 262"/>
                <a:gd name="T48" fmla="*/ 0 w 168"/>
                <a:gd name="T49" fmla="*/ 0 h 262"/>
                <a:gd name="T50" fmla="*/ 0 w 168"/>
                <a:gd name="T51" fmla="*/ 0 h 262"/>
                <a:gd name="T52" fmla="*/ 0 w 168"/>
                <a:gd name="T53" fmla="*/ 0 h 262"/>
                <a:gd name="T54" fmla="*/ 0 w 168"/>
                <a:gd name="T55" fmla="*/ 0 h 262"/>
                <a:gd name="T56" fmla="*/ 0 w 168"/>
                <a:gd name="T57" fmla="*/ 0 h 26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68"/>
                <a:gd name="T88" fmla="*/ 0 h 262"/>
                <a:gd name="T89" fmla="*/ 168 w 168"/>
                <a:gd name="T90" fmla="*/ 262 h 262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68" h="262">
                  <a:moveTo>
                    <a:pt x="168" y="239"/>
                  </a:moveTo>
                  <a:lnTo>
                    <a:pt x="168" y="223"/>
                  </a:lnTo>
                  <a:lnTo>
                    <a:pt x="147" y="218"/>
                  </a:lnTo>
                  <a:lnTo>
                    <a:pt x="124" y="211"/>
                  </a:lnTo>
                  <a:lnTo>
                    <a:pt x="103" y="206"/>
                  </a:lnTo>
                  <a:lnTo>
                    <a:pt x="98" y="195"/>
                  </a:lnTo>
                  <a:lnTo>
                    <a:pt x="87" y="184"/>
                  </a:lnTo>
                  <a:lnTo>
                    <a:pt x="82" y="168"/>
                  </a:lnTo>
                  <a:lnTo>
                    <a:pt x="76" y="151"/>
                  </a:lnTo>
                  <a:lnTo>
                    <a:pt x="71" y="118"/>
                  </a:lnTo>
                  <a:lnTo>
                    <a:pt x="71" y="78"/>
                  </a:lnTo>
                  <a:lnTo>
                    <a:pt x="66" y="40"/>
                  </a:lnTo>
                  <a:lnTo>
                    <a:pt x="55" y="0"/>
                  </a:lnTo>
                  <a:lnTo>
                    <a:pt x="28" y="17"/>
                  </a:lnTo>
                  <a:lnTo>
                    <a:pt x="23" y="57"/>
                  </a:lnTo>
                  <a:lnTo>
                    <a:pt x="11" y="106"/>
                  </a:lnTo>
                  <a:lnTo>
                    <a:pt x="0" y="161"/>
                  </a:lnTo>
                  <a:lnTo>
                    <a:pt x="6" y="184"/>
                  </a:lnTo>
                  <a:lnTo>
                    <a:pt x="6" y="206"/>
                  </a:lnTo>
                  <a:lnTo>
                    <a:pt x="6" y="223"/>
                  </a:lnTo>
                  <a:lnTo>
                    <a:pt x="6" y="228"/>
                  </a:lnTo>
                  <a:lnTo>
                    <a:pt x="44" y="228"/>
                  </a:lnTo>
                  <a:lnTo>
                    <a:pt x="82" y="234"/>
                  </a:lnTo>
                  <a:lnTo>
                    <a:pt x="114" y="246"/>
                  </a:lnTo>
                  <a:lnTo>
                    <a:pt x="152" y="262"/>
                  </a:lnTo>
                  <a:lnTo>
                    <a:pt x="152" y="256"/>
                  </a:lnTo>
                  <a:lnTo>
                    <a:pt x="163" y="251"/>
                  </a:lnTo>
                  <a:lnTo>
                    <a:pt x="168" y="246"/>
                  </a:lnTo>
                  <a:lnTo>
                    <a:pt x="168" y="239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83" name="Freeform 147"/>
            <p:cNvSpPr>
              <a:spLocks/>
            </p:cNvSpPr>
            <p:nvPr/>
          </p:nvSpPr>
          <p:spPr bwMode="auto">
            <a:xfrm>
              <a:off x="-159" y="-417"/>
              <a:ext cx="2" cy="13"/>
            </a:xfrm>
            <a:custGeom>
              <a:avLst/>
              <a:gdLst>
                <a:gd name="T0" fmla="*/ 0 w 81"/>
                <a:gd name="T1" fmla="*/ 0 h 333"/>
                <a:gd name="T2" fmla="*/ 0 w 81"/>
                <a:gd name="T3" fmla="*/ 0 h 333"/>
                <a:gd name="T4" fmla="*/ 0 w 81"/>
                <a:gd name="T5" fmla="*/ 0 h 333"/>
                <a:gd name="T6" fmla="*/ 0 w 81"/>
                <a:gd name="T7" fmla="*/ 0 h 333"/>
                <a:gd name="T8" fmla="*/ 0 w 81"/>
                <a:gd name="T9" fmla="*/ 0 h 333"/>
                <a:gd name="T10" fmla="*/ 0 w 81"/>
                <a:gd name="T11" fmla="*/ 0 h 333"/>
                <a:gd name="T12" fmla="*/ 0 w 81"/>
                <a:gd name="T13" fmla="*/ 0 h 333"/>
                <a:gd name="T14" fmla="*/ 0 w 81"/>
                <a:gd name="T15" fmla="*/ 0 h 333"/>
                <a:gd name="T16" fmla="*/ 0 w 81"/>
                <a:gd name="T17" fmla="*/ 0 h 333"/>
                <a:gd name="T18" fmla="*/ 0 w 81"/>
                <a:gd name="T19" fmla="*/ 0 h 333"/>
                <a:gd name="T20" fmla="*/ 0 w 81"/>
                <a:gd name="T21" fmla="*/ 0 h 333"/>
                <a:gd name="T22" fmla="*/ 0 w 81"/>
                <a:gd name="T23" fmla="*/ 0 h 333"/>
                <a:gd name="T24" fmla="*/ 0 w 81"/>
                <a:gd name="T25" fmla="*/ 0 h 333"/>
                <a:gd name="T26" fmla="*/ 0 w 81"/>
                <a:gd name="T27" fmla="*/ 0 h 333"/>
                <a:gd name="T28" fmla="*/ 0 w 81"/>
                <a:gd name="T29" fmla="*/ 0 h 333"/>
                <a:gd name="T30" fmla="*/ 0 w 81"/>
                <a:gd name="T31" fmla="*/ 0 h 333"/>
                <a:gd name="T32" fmla="*/ 0 w 81"/>
                <a:gd name="T33" fmla="*/ 0 h 333"/>
                <a:gd name="T34" fmla="*/ 0 w 81"/>
                <a:gd name="T35" fmla="*/ 0 h 333"/>
                <a:gd name="T36" fmla="*/ 0 w 81"/>
                <a:gd name="T37" fmla="*/ 0 h 333"/>
                <a:gd name="T38" fmla="*/ 0 w 81"/>
                <a:gd name="T39" fmla="*/ 0 h 333"/>
                <a:gd name="T40" fmla="*/ 0 w 81"/>
                <a:gd name="T41" fmla="*/ 0 h 333"/>
                <a:gd name="T42" fmla="*/ 0 w 81"/>
                <a:gd name="T43" fmla="*/ 0 h 333"/>
                <a:gd name="T44" fmla="*/ 0 w 81"/>
                <a:gd name="T45" fmla="*/ 0 h 333"/>
                <a:gd name="T46" fmla="*/ 0 w 81"/>
                <a:gd name="T47" fmla="*/ 0 h 333"/>
                <a:gd name="T48" fmla="*/ 0 w 81"/>
                <a:gd name="T49" fmla="*/ 0 h 333"/>
                <a:gd name="T50" fmla="*/ 0 w 81"/>
                <a:gd name="T51" fmla="*/ 0 h 33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81"/>
                <a:gd name="T79" fmla="*/ 0 h 333"/>
                <a:gd name="T80" fmla="*/ 81 w 81"/>
                <a:gd name="T81" fmla="*/ 333 h 333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81" h="333">
                  <a:moveTo>
                    <a:pt x="60" y="316"/>
                  </a:moveTo>
                  <a:lnTo>
                    <a:pt x="60" y="311"/>
                  </a:lnTo>
                  <a:lnTo>
                    <a:pt x="60" y="294"/>
                  </a:lnTo>
                  <a:lnTo>
                    <a:pt x="60" y="283"/>
                  </a:lnTo>
                  <a:lnTo>
                    <a:pt x="60" y="266"/>
                  </a:lnTo>
                  <a:lnTo>
                    <a:pt x="81" y="39"/>
                  </a:lnTo>
                  <a:lnTo>
                    <a:pt x="76" y="27"/>
                  </a:lnTo>
                  <a:lnTo>
                    <a:pt x="60" y="17"/>
                  </a:lnTo>
                  <a:lnTo>
                    <a:pt x="44" y="11"/>
                  </a:lnTo>
                  <a:lnTo>
                    <a:pt x="27" y="0"/>
                  </a:lnTo>
                  <a:lnTo>
                    <a:pt x="21" y="17"/>
                  </a:lnTo>
                  <a:lnTo>
                    <a:pt x="16" y="39"/>
                  </a:lnTo>
                  <a:lnTo>
                    <a:pt x="11" y="61"/>
                  </a:lnTo>
                  <a:lnTo>
                    <a:pt x="16" y="89"/>
                  </a:lnTo>
                  <a:lnTo>
                    <a:pt x="16" y="111"/>
                  </a:lnTo>
                  <a:lnTo>
                    <a:pt x="16" y="133"/>
                  </a:lnTo>
                  <a:lnTo>
                    <a:pt x="21" y="155"/>
                  </a:lnTo>
                  <a:lnTo>
                    <a:pt x="21" y="178"/>
                  </a:lnTo>
                  <a:lnTo>
                    <a:pt x="11" y="211"/>
                  </a:lnTo>
                  <a:lnTo>
                    <a:pt x="0" y="250"/>
                  </a:lnTo>
                  <a:lnTo>
                    <a:pt x="0" y="288"/>
                  </a:lnTo>
                  <a:lnTo>
                    <a:pt x="11" y="321"/>
                  </a:lnTo>
                  <a:lnTo>
                    <a:pt x="21" y="328"/>
                  </a:lnTo>
                  <a:lnTo>
                    <a:pt x="38" y="333"/>
                  </a:lnTo>
                  <a:lnTo>
                    <a:pt x="54" y="333"/>
                  </a:lnTo>
                  <a:lnTo>
                    <a:pt x="60" y="316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84" name="Freeform 148"/>
            <p:cNvSpPr>
              <a:spLocks/>
            </p:cNvSpPr>
            <p:nvPr/>
          </p:nvSpPr>
          <p:spPr bwMode="auto">
            <a:xfrm>
              <a:off x="-159" y="-447"/>
              <a:ext cx="4" cy="12"/>
            </a:xfrm>
            <a:custGeom>
              <a:avLst/>
              <a:gdLst>
                <a:gd name="T0" fmla="*/ 0 w 103"/>
                <a:gd name="T1" fmla="*/ 0 h 301"/>
                <a:gd name="T2" fmla="*/ 0 w 103"/>
                <a:gd name="T3" fmla="*/ 0 h 301"/>
                <a:gd name="T4" fmla="*/ 0 w 103"/>
                <a:gd name="T5" fmla="*/ 0 h 301"/>
                <a:gd name="T6" fmla="*/ 0 w 103"/>
                <a:gd name="T7" fmla="*/ 0 h 301"/>
                <a:gd name="T8" fmla="*/ 0 w 103"/>
                <a:gd name="T9" fmla="*/ 0 h 301"/>
                <a:gd name="T10" fmla="*/ 0 w 103"/>
                <a:gd name="T11" fmla="*/ 0 h 301"/>
                <a:gd name="T12" fmla="*/ 0 w 103"/>
                <a:gd name="T13" fmla="*/ 0 h 301"/>
                <a:gd name="T14" fmla="*/ 0 w 103"/>
                <a:gd name="T15" fmla="*/ 0 h 301"/>
                <a:gd name="T16" fmla="*/ 0 w 103"/>
                <a:gd name="T17" fmla="*/ 0 h 301"/>
                <a:gd name="T18" fmla="*/ 0 w 103"/>
                <a:gd name="T19" fmla="*/ 0 h 301"/>
                <a:gd name="T20" fmla="*/ 0 w 103"/>
                <a:gd name="T21" fmla="*/ 0 h 301"/>
                <a:gd name="T22" fmla="*/ 0 w 103"/>
                <a:gd name="T23" fmla="*/ 0 h 301"/>
                <a:gd name="T24" fmla="*/ 0 w 103"/>
                <a:gd name="T25" fmla="*/ 0 h 301"/>
                <a:gd name="T26" fmla="*/ 0 w 103"/>
                <a:gd name="T27" fmla="*/ 0 h 301"/>
                <a:gd name="T28" fmla="*/ 0 w 103"/>
                <a:gd name="T29" fmla="*/ 0 h 30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03"/>
                <a:gd name="T46" fmla="*/ 0 h 301"/>
                <a:gd name="T47" fmla="*/ 103 w 103"/>
                <a:gd name="T48" fmla="*/ 301 h 301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03" h="301">
                  <a:moveTo>
                    <a:pt x="65" y="289"/>
                  </a:moveTo>
                  <a:lnTo>
                    <a:pt x="103" y="28"/>
                  </a:lnTo>
                  <a:lnTo>
                    <a:pt x="87" y="17"/>
                  </a:lnTo>
                  <a:lnTo>
                    <a:pt x="65" y="12"/>
                  </a:lnTo>
                  <a:lnTo>
                    <a:pt x="49" y="6"/>
                  </a:lnTo>
                  <a:lnTo>
                    <a:pt x="28" y="0"/>
                  </a:lnTo>
                  <a:lnTo>
                    <a:pt x="0" y="189"/>
                  </a:lnTo>
                  <a:lnTo>
                    <a:pt x="0" y="211"/>
                  </a:lnTo>
                  <a:lnTo>
                    <a:pt x="0" y="234"/>
                  </a:lnTo>
                  <a:lnTo>
                    <a:pt x="6" y="256"/>
                  </a:lnTo>
                  <a:lnTo>
                    <a:pt x="17" y="284"/>
                  </a:lnTo>
                  <a:lnTo>
                    <a:pt x="28" y="289"/>
                  </a:lnTo>
                  <a:lnTo>
                    <a:pt x="44" y="294"/>
                  </a:lnTo>
                  <a:lnTo>
                    <a:pt x="60" y="301"/>
                  </a:lnTo>
                  <a:lnTo>
                    <a:pt x="65" y="28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85" name="Freeform 149"/>
            <p:cNvSpPr>
              <a:spLocks/>
            </p:cNvSpPr>
            <p:nvPr/>
          </p:nvSpPr>
          <p:spPr bwMode="auto">
            <a:xfrm>
              <a:off x="-176" y="-393"/>
              <a:ext cx="4" cy="9"/>
            </a:xfrm>
            <a:custGeom>
              <a:avLst/>
              <a:gdLst>
                <a:gd name="T0" fmla="*/ 0 w 113"/>
                <a:gd name="T1" fmla="*/ 0 h 221"/>
                <a:gd name="T2" fmla="*/ 0 w 113"/>
                <a:gd name="T3" fmla="*/ 0 h 221"/>
                <a:gd name="T4" fmla="*/ 0 w 113"/>
                <a:gd name="T5" fmla="*/ 0 h 221"/>
                <a:gd name="T6" fmla="*/ 0 w 113"/>
                <a:gd name="T7" fmla="*/ 0 h 221"/>
                <a:gd name="T8" fmla="*/ 0 w 113"/>
                <a:gd name="T9" fmla="*/ 0 h 221"/>
                <a:gd name="T10" fmla="*/ 0 w 113"/>
                <a:gd name="T11" fmla="*/ 0 h 221"/>
                <a:gd name="T12" fmla="*/ 0 w 113"/>
                <a:gd name="T13" fmla="*/ 0 h 221"/>
                <a:gd name="T14" fmla="*/ 0 w 113"/>
                <a:gd name="T15" fmla="*/ 0 h 221"/>
                <a:gd name="T16" fmla="*/ 0 w 113"/>
                <a:gd name="T17" fmla="*/ 0 h 221"/>
                <a:gd name="T18" fmla="*/ 0 w 113"/>
                <a:gd name="T19" fmla="*/ 0 h 221"/>
                <a:gd name="T20" fmla="*/ 0 w 113"/>
                <a:gd name="T21" fmla="*/ 0 h 221"/>
                <a:gd name="T22" fmla="*/ 0 w 113"/>
                <a:gd name="T23" fmla="*/ 0 h 221"/>
                <a:gd name="T24" fmla="*/ 0 w 113"/>
                <a:gd name="T25" fmla="*/ 0 h 221"/>
                <a:gd name="T26" fmla="*/ 0 w 113"/>
                <a:gd name="T27" fmla="*/ 0 h 221"/>
                <a:gd name="T28" fmla="*/ 0 w 113"/>
                <a:gd name="T29" fmla="*/ 0 h 221"/>
                <a:gd name="T30" fmla="*/ 0 w 113"/>
                <a:gd name="T31" fmla="*/ 0 h 221"/>
                <a:gd name="T32" fmla="*/ 0 w 113"/>
                <a:gd name="T33" fmla="*/ 0 h 221"/>
                <a:gd name="T34" fmla="*/ 0 w 113"/>
                <a:gd name="T35" fmla="*/ 0 h 22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13"/>
                <a:gd name="T55" fmla="*/ 0 h 221"/>
                <a:gd name="T56" fmla="*/ 113 w 113"/>
                <a:gd name="T57" fmla="*/ 221 h 221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13" h="221">
                  <a:moveTo>
                    <a:pt x="102" y="194"/>
                  </a:moveTo>
                  <a:lnTo>
                    <a:pt x="113" y="43"/>
                  </a:lnTo>
                  <a:lnTo>
                    <a:pt x="97" y="27"/>
                  </a:lnTo>
                  <a:lnTo>
                    <a:pt x="76" y="10"/>
                  </a:lnTo>
                  <a:lnTo>
                    <a:pt x="48" y="5"/>
                  </a:lnTo>
                  <a:lnTo>
                    <a:pt x="21" y="0"/>
                  </a:lnTo>
                  <a:lnTo>
                    <a:pt x="21" y="33"/>
                  </a:lnTo>
                  <a:lnTo>
                    <a:pt x="16" y="66"/>
                  </a:lnTo>
                  <a:lnTo>
                    <a:pt x="10" y="100"/>
                  </a:lnTo>
                  <a:lnTo>
                    <a:pt x="0" y="138"/>
                  </a:lnTo>
                  <a:lnTo>
                    <a:pt x="0" y="166"/>
                  </a:lnTo>
                  <a:lnTo>
                    <a:pt x="16" y="188"/>
                  </a:lnTo>
                  <a:lnTo>
                    <a:pt x="48" y="204"/>
                  </a:lnTo>
                  <a:lnTo>
                    <a:pt x="81" y="221"/>
                  </a:lnTo>
                  <a:lnTo>
                    <a:pt x="86" y="216"/>
                  </a:lnTo>
                  <a:lnTo>
                    <a:pt x="92" y="204"/>
                  </a:lnTo>
                  <a:lnTo>
                    <a:pt x="97" y="199"/>
                  </a:lnTo>
                  <a:lnTo>
                    <a:pt x="102" y="19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86" name="Freeform 150"/>
            <p:cNvSpPr>
              <a:spLocks/>
            </p:cNvSpPr>
            <p:nvPr/>
          </p:nvSpPr>
          <p:spPr bwMode="auto">
            <a:xfrm>
              <a:off x="-175" y="-424"/>
              <a:ext cx="3" cy="13"/>
            </a:xfrm>
            <a:custGeom>
              <a:avLst/>
              <a:gdLst>
                <a:gd name="T0" fmla="*/ 0 w 92"/>
                <a:gd name="T1" fmla="*/ 0 h 316"/>
                <a:gd name="T2" fmla="*/ 0 w 92"/>
                <a:gd name="T3" fmla="*/ 0 h 316"/>
                <a:gd name="T4" fmla="*/ 0 w 92"/>
                <a:gd name="T5" fmla="*/ 0 h 316"/>
                <a:gd name="T6" fmla="*/ 0 w 92"/>
                <a:gd name="T7" fmla="*/ 0 h 316"/>
                <a:gd name="T8" fmla="*/ 0 w 92"/>
                <a:gd name="T9" fmla="*/ 0 h 316"/>
                <a:gd name="T10" fmla="*/ 0 w 92"/>
                <a:gd name="T11" fmla="*/ 0 h 316"/>
                <a:gd name="T12" fmla="*/ 0 w 92"/>
                <a:gd name="T13" fmla="*/ 0 h 316"/>
                <a:gd name="T14" fmla="*/ 0 w 92"/>
                <a:gd name="T15" fmla="*/ 0 h 316"/>
                <a:gd name="T16" fmla="*/ 0 w 92"/>
                <a:gd name="T17" fmla="*/ 0 h 316"/>
                <a:gd name="T18" fmla="*/ 0 w 92"/>
                <a:gd name="T19" fmla="*/ 0 h 316"/>
                <a:gd name="T20" fmla="*/ 0 w 92"/>
                <a:gd name="T21" fmla="*/ 0 h 316"/>
                <a:gd name="T22" fmla="*/ 0 w 92"/>
                <a:gd name="T23" fmla="*/ 0 h 316"/>
                <a:gd name="T24" fmla="*/ 0 w 92"/>
                <a:gd name="T25" fmla="*/ 0 h 316"/>
                <a:gd name="T26" fmla="*/ 0 w 92"/>
                <a:gd name="T27" fmla="*/ 0 h 316"/>
                <a:gd name="T28" fmla="*/ 0 w 92"/>
                <a:gd name="T29" fmla="*/ 0 h 316"/>
                <a:gd name="T30" fmla="*/ 0 w 92"/>
                <a:gd name="T31" fmla="*/ 0 h 316"/>
                <a:gd name="T32" fmla="*/ 0 w 92"/>
                <a:gd name="T33" fmla="*/ 0 h 316"/>
                <a:gd name="T34" fmla="*/ 0 w 92"/>
                <a:gd name="T35" fmla="*/ 0 h 316"/>
                <a:gd name="T36" fmla="*/ 0 w 92"/>
                <a:gd name="T37" fmla="*/ 0 h 316"/>
                <a:gd name="T38" fmla="*/ 0 w 92"/>
                <a:gd name="T39" fmla="*/ 0 h 316"/>
                <a:gd name="T40" fmla="*/ 0 w 92"/>
                <a:gd name="T41" fmla="*/ 0 h 316"/>
                <a:gd name="T42" fmla="*/ 0 w 92"/>
                <a:gd name="T43" fmla="*/ 0 h 31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92"/>
                <a:gd name="T67" fmla="*/ 0 h 316"/>
                <a:gd name="T68" fmla="*/ 92 w 92"/>
                <a:gd name="T69" fmla="*/ 316 h 31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92" h="316">
                  <a:moveTo>
                    <a:pt x="92" y="300"/>
                  </a:moveTo>
                  <a:lnTo>
                    <a:pt x="87" y="39"/>
                  </a:lnTo>
                  <a:lnTo>
                    <a:pt x="82" y="22"/>
                  </a:lnTo>
                  <a:lnTo>
                    <a:pt x="66" y="11"/>
                  </a:lnTo>
                  <a:lnTo>
                    <a:pt x="44" y="0"/>
                  </a:lnTo>
                  <a:lnTo>
                    <a:pt x="16" y="0"/>
                  </a:lnTo>
                  <a:lnTo>
                    <a:pt x="11" y="17"/>
                  </a:lnTo>
                  <a:lnTo>
                    <a:pt x="11" y="39"/>
                  </a:lnTo>
                  <a:lnTo>
                    <a:pt x="11" y="61"/>
                  </a:lnTo>
                  <a:lnTo>
                    <a:pt x="0" y="84"/>
                  </a:lnTo>
                  <a:lnTo>
                    <a:pt x="0" y="117"/>
                  </a:lnTo>
                  <a:lnTo>
                    <a:pt x="6" y="155"/>
                  </a:lnTo>
                  <a:lnTo>
                    <a:pt x="11" y="195"/>
                  </a:lnTo>
                  <a:lnTo>
                    <a:pt x="11" y="245"/>
                  </a:lnTo>
                  <a:lnTo>
                    <a:pt x="16" y="261"/>
                  </a:lnTo>
                  <a:lnTo>
                    <a:pt x="27" y="278"/>
                  </a:lnTo>
                  <a:lnTo>
                    <a:pt x="50" y="294"/>
                  </a:lnTo>
                  <a:lnTo>
                    <a:pt x="71" y="316"/>
                  </a:lnTo>
                  <a:lnTo>
                    <a:pt x="76" y="316"/>
                  </a:lnTo>
                  <a:lnTo>
                    <a:pt x="87" y="316"/>
                  </a:lnTo>
                  <a:lnTo>
                    <a:pt x="92" y="316"/>
                  </a:lnTo>
                  <a:lnTo>
                    <a:pt x="92" y="30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87" name="Freeform 151"/>
            <p:cNvSpPr>
              <a:spLocks/>
            </p:cNvSpPr>
            <p:nvPr/>
          </p:nvSpPr>
          <p:spPr bwMode="auto">
            <a:xfrm>
              <a:off x="-176" y="-454"/>
              <a:ext cx="5" cy="12"/>
            </a:xfrm>
            <a:custGeom>
              <a:avLst/>
              <a:gdLst>
                <a:gd name="T0" fmla="*/ 0 w 135"/>
                <a:gd name="T1" fmla="*/ 0 h 295"/>
                <a:gd name="T2" fmla="*/ 0 w 135"/>
                <a:gd name="T3" fmla="*/ 0 h 295"/>
                <a:gd name="T4" fmla="*/ 0 w 135"/>
                <a:gd name="T5" fmla="*/ 0 h 295"/>
                <a:gd name="T6" fmla="*/ 0 w 135"/>
                <a:gd name="T7" fmla="*/ 0 h 295"/>
                <a:gd name="T8" fmla="*/ 0 w 135"/>
                <a:gd name="T9" fmla="*/ 0 h 295"/>
                <a:gd name="T10" fmla="*/ 0 w 135"/>
                <a:gd name="T11" fmla="*/ 0 h 295"/>
                <a:gd name="T12" fmla="*/ 0 w 135"/>
                <a:gd name="T13" fmla="*/ 0 h 295"/>
                <a:gd name="T14" fmla="*/ 0 w 135"/>
                <a:gd name="T15" fmla="*/ 0 h 295"/>
                <a:gd name="T16" fmla="*/ 0 w 135"/>
                <a:gd name="T17" fmla="*/ 0 h 295"/>
                <a:gd name="T18" fmla="*/ 0 w 135"/>
                <a:gd name="T19" fmla="*/ 0 h 295"/>
                <a:gd name="T20" fmla="*/ 0 w 135"/>
                <a:gd name="T21" fmla="*/ 0 h 295"/>
                <a:gd name="T22" fmla="*/ 0 w 135"/>
                <a:gd name="T23" fmla="*/ 0 h 295"/>
                <a:gd name="T24" fmla="*/ 0 w 135"/>
                <a:gd name="T25" fmla="*/ 0 h 295"/>
                <a:gd name="T26" fmla="*/ 0 w 135"/>
                <a:gd name="T27" fmla="*/ 0 h 295"/>
                <a:gd name="T28" fmla="*/ 0 w 135"/>
                <a:gd name="T29" fmla="*/ 0 h 295"/>
                <a:gd name="T30" fmla="*/ 0 w 135"/>
                <a:gd name="T31" fmla="*/ 0 h 295"/>
                <a:gd name="T32" fmla="*/ 0 w 135"/>
                <a:gd name="T33" fmla="*/ 0 h 295"/>
                <a:gd name="T34" fmla="*/ 0 w 135"/>
                <a:gd name="T35" fmla="*/ 0 h 295"/>
                <a:gd name="T36" fmla="*/ 0 w 135"/>
                <a:gd name="T37" fmla="*/ 0 h 29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35"/>
                <a:gd name="T58" fmla="*/ 0 h 295"/>
                <a:gd name="T59" fmla="*/ 135 w 135"/>
                <a:gd name="T60" fmla="*/ 295 h 295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35" h="295">
                  <a:moveTo>
                    <a:pt x="113" y="272"/>
                  </a:moveTo>
                  <a:lnTo>
                    <a:pt x="135" y="34"/>
                  </a:lnTo>
                  <a:lnTo>
                    <a:pt x="113" y="17"/>
                  </a:lnTo>
                  <a:lnTo>
                    <a:pt x="87" y="11"/>
                  </a:lnTo>
                  <a:lnTo>
                    <a:pt x="60" y="6"/>
                  </a:lnTo>
                  <a:lnTo>
                    <a:pt x="32" y="0"/>
                  </a:lnTo>
                  <a:lnTo>
                    <a:pt x="27" y="0"/>
                  </a:lnTo>
                  <a:lnTo>
                    <a:pt x="21" y="6"/>
                  </a:lnTo>
                  <a:lnTo>
                    <a:pt x="11" y="17"/>
                  </a:lnTo>
                  <a:lnTo>
                    <a:pt x="0" y="28"/>
                  </a:lnTo>
                  <a:lnTo>
                    <a:pt x="5" y="245"/>
                  </a:lnTo>
                  <a:lnTo>
                    <a:pt x="21" y="262"/>
                  </a:lnTo>
                  <a:lnTo>
                    <a:pt x="43" y="272"/>
                  </a:lnTo>
                  <a:lnTo>
                    <a:pt x="71" y="278"/>
                  </a:lnTo>
                  <a:lnTo>
                    <a:pt x="92" y="295"/>
                  </a:lnTo>
                  <a:lnTo>
                    <a:pt x="97" y="289"/>
                  </a:lnTo>
                  <a:lnTo>
                    <a:pt x="103" y="284"/>
                  </a:lnTo>
                  <a:lnTo>
                    <a:pt x="108" y="278"/>
                  </a:lnTo>
                  <a:lnTo>
                    <a:pt x="113" y="27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88" name="Freeform 152"/>
            <p:cNvSpPr>
              <a:spLocks/>
            </p:cNvSpPr>
            <p:nvPr/>
          </p:nvSpPr>
          <p:spPr bwMode="auto">
            <a:xfrm>
              <a:off x="-134" y="-598"/>
              <a:ext cx="9" cy="13"/>
            </a:xfrm>
            <a:custGeom>
              <a:avLst/>
              <a:gdLst>
                <a:gd name="T0" fmla="*/ 0 w 253"/>
                <a:gd name="T1" fmla="*/ 0 h 312"/>
                <a:gd name="T2" fmla="*/ 0 w 253"/>
                <a:gd name="T3" fmla="*/ 0 h 312"/>
                <a:gd name="T4" fmla="*/ 0 w 253"/>
                <a:gd name="T5" fmla="*/ 0 h 312"/>
                <a:gd name="T6" fmla="*/ 0 w 253"/>
                <a:gd name="T7" fmla="*/ 0 h 312"/>
                <a:gd name="T8" fmla="*/ 0 w 253"/>
                <a:gd name="T9" fmla="*/ 0 h 312"/>
                <a:gd name="T10" fmla="*/ 0 w 253"/>
                <a:gd name="T11" fmla="*/ 0 h 312"/>
                <a:gd name="T12" fmla="*/ 0 w 253"/>
                <a:gd name="T13" fmla="*/ 0 h 312"/>
                <a:gd name="T14" fmla="*/ 0 w 253"/>
                <a:gd name="T15" fmla="*/ 0 h 312"/>
                <a:gd name="T16" fmla="*/ 0 w 253"/>
                <a:gd name="T17" fmla="*/ 0 h 312"/>
                <a:gd name="T18" fmla="*/ 0 w 253"/>
                <a:gd name="T19" fmla="*/ 0 h 312"/>
                <a:gd name="T20" fmla="*/ 0 w 253"/>
                <a:gd name="T21" fmla="*/ 0 h 312"/>
                <a:gd name="T22" fmla="*/ 0 w 253"/>
                <a:gd name="T23" fmla="*/ 0 h 312"/>
                <a:gd name="T24" fmla="*/ 0 w 253"/>
                <a:gd name="T25" fmla="*/ 0 h 312"/>
                <a:gd name="T26" fmla="*/ 0 w 253"/>
                <a:gd name="T27" fmla="*/ 0 h 312"/>
                <a:gd name="T28" fmla="*/ 0 w 253"/>
                <a:gd name="T29" fmla="*/ 0 h 312"/>
                <a:gd name="T30" fmla="*/ 0 w 253"/>
                <a:gd name="T31" fmla="*/ 0 h 312"/>
                <a:gd name="T32" fmla="*/ 0 w 253"/>
                <a:gd name="T33" fmla="*/ 0 h 312"/>
                <a:gd name="T34" fmla="*/ 0 w 253"/>
                <a:gd name="T35" fmla="*/ 0 h 312"/>
                <a:gd name="T36" fmla="*/ 0 w 253"/>
                <a:gd name="T37" fmla="*/ 0 h 312"/>
                <a:gd name="T38" fmla="*/ 0 w 253"/>
                <a:gd name="T39" fmla="*/ 0 h 312"/>
                <a:gd name="T40" fmla="*/ 0 w 253"/>
                <a:gd name="T41" fmla="*/ 0 h 312"/>
                <a:gd name="T42" fmla="*/ 0 w 253"/>
                <a:gd name="T43" fmla="*/ 0 h 312"/>
                <a:gd name="T44" fmla="*/ 0 w 253"/>
                <a:gd name="T45" fmla="*/ 0 h 312"/>
                <a:gd name="T46" fmla="*/ 0 w 253"/>
                <a:gd name="T47" fmla="*/ 0 h 312"/>
                <a:gd name="T48" fmla="*/ 0 w 253"/>
                <a:gd name="T49" fmla="*/ 0 h 312"/>
                <a:gd name="T50" fmla="*/ 0 w 253"/>
                <a:gd name="T51" fmla="*/ 0 h 312"/>
                <a:gd name="T52" fmla="*/ 0 w 253"/>
                <a:gd name="T53" fmla="*/ 0 h 312"/>
                <a:gd name="T54" fmla="*/ 0 w 253"/>
                <a:gd name="T55" fmla="*/ 0 h 312"/>
                <a:gd name="T56" fmla="*/ 0 w 253"/>
                <a:gd name="T57" fmla="*/ 0 h 312"/>
                <a:gd name="T58" fmla="*/ 0 w 253"/>
                <a:gd name="T59" fmla="*/ 0 h 312"/>
                <a:gd name="T60" fmla="*/ 0 w 253"/>
                <a:gd name="T61" fmla="*/ 0 h 312"/>
                <a:gd name="T62" fmla="*/ 0 w 253"/>
                <a:gd name="T63" fmla="*/ 0 h 312"/>
                <a:gd name="T64" fmla="*/ 0 w 253"/>
                <a:gd name="T65" fmla="*/ 0 h 312"/>
                <a:gd name="T66" fmla="*/ 0 w 253"/>
                <a:gd name="T67" fmla="*/ 0 h 312"/>
                <a:gd name="T68" fmla="*/ 0 w 253"/>
                <a:gd name="T69" fmla="*/ 0 h 312"/>
                <a:gd name="T70" fmla="*/ 0 w 253"/>
                <a:gd name="T71" fmla="*/ 0 h 312"/>
                <a:gd name="T72" fmla="*/ 0 w 253"/>
                <a:gd name="T73" fmla="*/ 0 h 312"/>
                <a:gd name="T74" fmla="*/ 0 w 253"/>
                <a:gd name="T75" fmla="*/ 0 h 31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253"/>
                <a:gd name="T115" fmla="*/ 0 h 312"/>
                <a:gd name="T116" fmla="*/ 253 w 253"/>
                <a:gd name="T117" fmla="*/ 312 h 31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253" h="312">
                  <a:moveTo>
                    <a:pt x="215" y="272"/>
                  </a:moveTo>
                  <a:lnTo>
                    <a:pt x="253" y="156"/>
                  </a:lnTo>
                  <a:lnTo>
                    <a:pt x="253" y="118"/>
                  </a:lnTo>
                  <a:lnTo>
                    <a:pt x="237" y="84"/>
                  </a:lnTo>
                  <a:lnTo>
                    <a:pt x="205" y="56"/>
                  </a:lnTo>
                  <a:lnTo>
                    <a:pt x="172" y="23"/>
                  </a:lnTo>
                  <a:lnTo>
                    <a:pt x="166" y="17"/>
                  </a:lnTo>
                  <a:lnTo>
                    <a:pt x="156" y="12"/>
                  </a:lnTo>
                  <a:lnTo>
                    <a:pt x="145" y="12"/>
                  </a:lnTo>
                  <a:lnTo>
                    <a:pt x="129" y="6"/>
                  </a:lnTo>
                  <a:lnTo>
                    <a:pt x="102" y="0"/>
                  </a:lnTo>
                  <a:lnTo>
                    <a:pt x="80" y="0"/>
                  </a:lnTo>
                  <a:lnTo>
                    <a:pt x="53" y="12"/>
                  </a:lnTo>
                  <a:lnTo>
                    <a:pt x="26" y="17"/>
                  </a:lnTo>
                  <a:lnTo>
                    <a:pt x="21" y="28"/>
                  </a:lnTo>
                  <a:lnTo>
                    <a:pt x="16" y="40"/>
                  </a:lnTo>
                  <a:lnTo>
                    <a:pt x="5" y="50"/>
                  </a:lnTo>
                  <a:lnTo>
                    <a:pt x="0" y="61"/>
                  </a:lnTo>
                  <a:lnTo>
                    <a:pt x="5" y="78"/>
                  </a:lnTo>
                  <a:lnTo>
                    <a:pt x="10" y="101"/>
                  </a:lnTo>
                  <a:lnTo>
                    <a:pt x="10" y="123"/>
                  </a:lnTo>
                  <a:lnTo>
                    <a:pt x="21" y="139"/>
                  </a:lnTo>
                  <a:lnTo>
                    <a:pt x="10" y="156"/>
                  </a:lnTo>
                  <a:lnTo>
                    <a:pt x="10" y="173"/>
                  </a:lnTo>
                  <a:lnTo>
                    <a:pt x="10" y="194"/>
                  </a:lnTo>
                  <a:lnTo>
                    <a:pt x="5" y="211"/>
                  </a:lnTo>
                  <a:lnTo>
                    <a:pt x="21" y="239"/>
                  </a:lnTo>
                  <a:lnTo>
                    <a:pt x="48" y="267"/>
                  </a:lnTo>
                  <a:lnTo>
                    <a:pt x="85" y="295"/>
                  </a:lnTo>
                  <a:lnTo>
                    <a:pt x="124" y="312"/>
                  </a:lnTo>
                  <a:lnTo>
                    <a:pt x="145" y="312"/>
                  </a:lnTo>
                  <a:lnTo>
                    <a:pt x="166" y="306"/>
                  </a:lnTo>
                  <a:lnTo>
                    <a:pt x="182" y="295"/>
                  </a:lnTo>
                  <a:lnTo>
                    <a:pt x="210" y="279"/>
                  </a:lnTo>
                  <a:lnTo>
                    <a:pt x="215" y="27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89" name="Freeform 153"/>
            <p:cNvSpPr>
              <a:spLocks/>
            </p:cNvSpPr>
            <p:nvPr/>
          </p:nvSpPr>
          <p:spPr bwMode="auto">
            <a:xfrm>
              <a:off x="-156" y="-587"/>
              <a:ext cx="22" cy="31"/>
            </a:xfrm>
            <a:custGeom>
              <a:avLst/>
              <a:gdLst>
                <a:gd name="T0" fmla="*/ 0 w 632"/>
                <a:gd name="T1" fmla="*/ 0 h 782"/>
                <a:gd name="T2" fmla="*/ 0 w 632"/>
                <a:gd name="T3" fmla="*/ 0 h 782"/>
                <a:gd name="T4" fmla="*/ 0 w 632"/>
                <a:gd name="T5" fmla="*/ 0 h 782"/>
                <a:gd name="T6" fmla="*/ 0 w 632"/>
                <a:gd name="T7" fmla="*/ 0 h 782"/>
                <a:gd name="T8" fmla="*/ 0 w 632"/>
                <a:gd name="T9" fmla="*/ 0 h 782"/>
                <a:gd name="T10" fmla="*/ 0 w 632"/>
                <a:gd name="T11" fmla="*/ 0 h 782"/>
                <a:gd name="T12" fmla="*/ 0 w 632"/>
                <a:gd name="T13" fmla="*/ 0 h 782"/>
                <a:gd name="T14" fmla="*/ 0 w 632"/>
                <a:gd name="T15" fmla="*/ 0 h 782"/>
                <a:gd name="T16" fmla="*/ 0 w 632"/>
                <a:gd name="T17" fmla="*/ 0 h 782"/>
                <a:gd name="T18" fmla="*/ 0 w 632"/>
                <a:gd name="T19" fmla="*/ 0 h 782"/>
                <a:gd name="T20" fmla="*/ 0 w 632"/>
                <a:gd name="T21" fmla="*/ 0 h 782"/>
                <a:gd name="T22" fmla="*/ 0 w 632"/>
                <a:gd name="T23" fmla="*/ 0 h 782"/>
                <a:gd name="T24" fmla="*/ 0 w 632"/>
                <a:gd name="T25" fmla="*/ 0 h 782"/>
                <a:gd name="T26" fmla="*/ 0 w 632"/>
                <a:gd name="T27" fmla="*/ 0 h 782"/>
                <a:gd name="T28" fmla="*/ 0 w 632"/>
                <a:gd name="T29" fmla="*/ 0 h 782"/>
                <a:gd name="T30" fmla="*/ 0 w 632"/>
                <a:gd name="T31" fmla="*/ 0 h 782"/>
                <a:gd name="T32" fmla="*/ 0 w 632"/>
                <a:gd name="T33" fmla="*/ 0 h 782"/>
                <a:gd name="T34" fmla="*/ 0 w 632"/>
                <a:gd name="T35" fmla="*/ 0 h 782"/>
                <a:gd name="T36" fmla="*/ 0 w 632"/>
                <a:gd name="T37" fmla="*/ 0 h 782"/>
                <a:gd name="T38" fmla="*/ 0 w 632"/>
                <a:gd name="T39" fmla="*/ 0 h 782"/>
                <a:gd name="T40" fmla="*/ 0 w 632"/>
                <a:gd name="T41" fmla="*/ 0 h 782"/>
                <a:gd name="T42" fmla="*/ 0 w 632"/>
                <a:gd name="T43" fmla="*/ 0 h 782"/>
                <a:gd name="T44" fmla="*/ 0 w 632"/>
                <a:gd name="T45" fmla="*/ 0 h 782"/>
                <a:gd name="T46" fmla="*/ 0 w 632"/>
                <a:gd name="T47" fmla="*/ 0 h 782"/>
                <a:gd name="T48" fmla="*/ 0 w 632"/>
                <a:gd name="T49" fmla="*/ 0 h 782"/>
                <a:gd name="T50" fmla="*/ 0 w 632"/>
                <a:gd name="T51" fmla="*/ 0 h 782"/>
                <a:gd name="T52" fmla="*/ 0 w 632"/>
                <a:gd name="T53" fmla="*/ 0 h 782"/>
                <a:gd name="T54" fmla="*/ 0 w 632"/>
                <a:gd name="T55" fmla="*/ 0 h 782"/>
                <a:gd name="T56" fmla="*/ 0 w 632"/>
                <a:gd name="T57" fmla="*/ 0 h 782"/>
                <a:gd name="T58" fmla="*/ 0 w 632"/>
                <a:gd name="T59" fmla="*/ 0 h 782"/>
                <a:gd name="T60" fmla="*/ 0 w 632"/>
                <a:gd name="T61" fmla="*/ 0 h 782"/>
                <a:gd name="T62" fmla="*/ 0 w 632"/>
                <a:gd name="T63" fmla="*/ 0 h 782"/>
                <a:gd name="T64" fmla="*/ 0 w 632"/>
                <a:gd name="T65" fmla="*/ 0 h 782"/>
                <a:gd name="T66" fmla="*/ 0 w 632"/>
                <a:gd name="T67" fmla="*/ 0 h 782"/>
                <a:gd name="T68" fmla="*/ 0 w 632"/>
                <a:gd name="T69" fmla="*/ 0 h 782"/>
                <a:gd name="T70" fmla="*/ 0 w 632"/>
                <a:gd name="T71" fmla="*/ 0 h 782"/>
                <a:gd name="T72" fmla="*/ 0 w 632"/>
                <a:gd name="T73" fmla="*/ 0 h 782"/>
                <a:gd name="T74" fmla="*/ 0 w 632"/>
                <a:gd name="T75" fmla="*/ 0 h 78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632"/>
                <a:gd name="T115" fmla="*/ 0 h 782"/>
                <a:gd name="T116" fmla="*/ 632 w 632"/>
                <a:gd name="T117" fmla="*/ 782 h 78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632" h="782">
                  <a:moveTo>
                    <a:pt x="551" y="511"/>
                  </a:moveTo>
                  <a:lnTo>
                    <a:pt x="632" y="128"/>
                  </a:lnTo>
                  <a:lnTo>
                    <a:pt x="621" y="100"/>
                  </a:lnTo>
                  <a:lnTo>
                    <a:pt x="610" y="78"/>
                  </a:lnTo>
                  <a:lnTo>
                    <a:pt x="593" y="50"/>
                  </a:lnTo>
                  <a:lnTo>
                    <a:pt x="567" y="33"/>
                  </a:lnTo>
                  <a:lnTo>
                    <a:pt x="480" y="0"/>
                  </a:lnTo>
                  <a:lnTo>
                    <a:pt x="459" y="0"/>
                  </a:lnTo>
                  <a:lnTo>
                    <a:pt x="432" y="5"/>
                  </a:lnTo>
                  <a:lnTo>
                    <a:pt x="411" y="17"/>
                  </a:lnTo>
                  <a:lnTo>
                    <a:pt x="395" y="45"/>
                  </a:lnTo>
                  <a:lnTo>
                    <a:pt x="389" y="78"/>
                  </a:lnTo>
                  <a:lnTo>
                    <a:pt x="389" y="105"/>
                  </a:lnTo>
                  <a:lnTo>
                    <a:pt x="389" y="138"/>
                  </a:lnTo>
                  <a:lnTo>
                    <a:pt x="389" y="166"/>
                  </a:lnTo>
                  <a:lnTo>
                    <a:pt x="389" y="194"/>
                  </a:lnTo>
                  <a:lnTo>
                    <a:pt x="384" y="228"/>
                  </a:lnTo>
                  <a:lnTo>
                    <a:pt x="384" y="256"/>
                  </a:lnTo>
                  <a:lnTo>
                    <a:pt x="378" y="289"/>
                  </a:lnTo>
                  <a:lnTo>
                    <a:pt x="362" y="289"/>
                  </a:lnTo>
                  <a:lnTo>
                    <a:pt x="356" y="294"/>
                  </a:lnTo>
                  <a:lnTo>
                    <a:pt x="351" y="294"/>
                  </a:lnTo>
                  <a:lnTo>
                    <a:pt x="335" y="272"/>
                  </a:lnTo>
                  <a:lnTo>
                    <a:pt x="329" y="261"/>
                  </a:lnTo>
                  <a:lnTo>
                    <a:pt x="319" y="244"/>
                  </a:lnTo>
                  <a:lnTo>
                    <a:pt x="313" y="228"/>
                  </a:lnTo>
                  <a:lnTo>
                    <a:pt x="303" y="211"/>
                  </a:lnTo>
                  <a:lnTo>
                    <a:pt x="292" y="194"/>
                  </a:lnTo>
                  <a:lnTo>
                    <a:pt x="281" y="178"/>
                  </a:lnTo>
                  <a:lnTo>
                    <a:pt x="259" y="161"/>
                  </a:lnTo>
                  <a:lnTo>
                    <a:pt x="238" y="144"/>
                  </a:lnTo>
                  <a:lnTo>
                    <a:pt x="206" y="133"/>
                  </a:lnTo>
                  <a:lnTo>
                    <a:pt x="163" y="128"/>
                  </a:lnTo>
                  <a:lnTo>
                    <a:pt x="124" y="128"/>
                  </a:lnTo>
                  <a:lnTo>
                    <a:pt x="87" y="133"/>
                  </a:lnTo>
                  <a:lnTo>
                    <a:pt x="76" y="138"/>
                  </a:lnTo>
                  <a:lnTo>
                    <a:pt x="66" y="150"/>
                  </a:lnTo>
                  <a:lnTo>
                    <a:pt x="55" y="156"/>
                  </a:lnTo>
                  <a:lnTo>
                    <a:pt x="43" y="166"/>
                  </a:lnTo>
                  <a:lnTo>
                    <a:pt x="38" y="189"/>
                  </a:lnTo>
                  <a:lnTo>
                    <a:pt x="33" y="206"/>
                  </a:lnTo>
                  <a:lnTo>
                    <a:pt x="33" y="228"/>
                  </a:lnTo>
                  <a:lnTo>
                    <a:pt x="49" y="244"/>
                  </a:lnTo>
                  <a:lnTo>
                    <a:pt x="55" y="266"/>
                  </a:lnTo>
                  <a:lnTo>
                    <a:pt x="60" y="289"/>
                  </a:lnTo>
                  <a:lnTo>
                    <a:pt x="60" y="316"/>
                  </a:lnTo>
                  <a:lnTo>
                    <a:pt x="60" y="355"/>
                  </a:lnTo>
                  <a:lnTo>
                    <a:pt x="0" y="694"/>
                  </a:lnTo>
                  <a:lnTo>
                    <a:pt x="17" y="711"/>
                  </a:lnTo>
                  <a:lnTo>
                    <a:pt x="33" y="727"/>
                  </a:lnTo>
                  <a:lnTo>
                    <a:pt x="55" y="744"/>
                  </a:lnTo>
                  <a:lnTo>
                    <a:pt x="82" y="760"/>
                  </a:lnTo>
                  <a:lnTo>
                    <a:pt x="103" y="772"/>
                  </a:lnTo>
                  <a:lnTo>
                    <a:pt x="130" y="782"/>
                  </a:lnTo>
                  <a:lnTo>
                    <a:pt x="156" y="782"/>
                  </a:lnTo>
                  <a:lnTo>
                    <a:pt x="179" y="777"/>
                  </a:lnTo>
                  <a:lnTo>
                    <a:pt x="190" y="772"/>
                  </a:lnTo>
                  <a:lnTo>
                    <a:pt x="206" y="760"/>
                  </a:lnTo>
                  <a:lnTo>
                    <a:pt x="216" y="755"/>
                  </a:lnTo>
                  <a:lnTo>
                    <a:pt x="227" y="744"/>
                  </a:lnTo>
                  <a:lnTo>
                    <a:pt x="232" y="727"/>
                  </a:lnTo>
                  <a:lnTo>
                    <a:pt x="238" y="705"/>
                  </a:lnTo>
                  <a:lnTo>
                    <a:pt x="248" y="677"/>
                  </a:lnTo>
                  <a:lnTo>
                    <a:pt x="254" y="655"/>
                  </a:lnTo>
                  <a:lnTo>
                    <a:pt x="259" y="621"/>
                  </a:lnTo>
                  <a:lnTo>
                    <a:pt x="254" y="594"/>
                  </a:lnTo>
                  <a:lnTo>
                    <a:pt x="248" y="566"/>
                  </a:lnTo>
                  <a:lnTo>
                    <a:pt x="243" y="528"/>
                  </a:lnTo>
                  <a:lnTo>
                    <a:pt x="248" y="511"/>
                  </a:lnTo>
                  <a:lnTo>
                    <a:pt x="259" y="488"/>
                  </a:lnTo>
                  <a:lnTo>
                    <a:pt x="270" y="472"/>
                  </a:lnTo>
                  <a:lnTo>
                    <a:pt x="281" y="455"/>
                  </a:lnTo>
                  <a:lnTo>
                    <a:pt x="535" y="538"/>
                  </a:lnTo>
                  <a:lnTo>
                    <a:pt x="540" y="533"/>
                  </a:lnTo>
                  <a:lnTo>
                    <a:pt x="545" y="522"/>
                  </a:lnTo>
                  <a:lnTo>
                    <a:pt x="545" y="516"/>
                  </a:lnTo>
                  <a:lnTo>
                    <a:pt x="551" y="51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90" name="Freeform 154"/>
            <p:cNvSpPr>
              <a:spLocks/>
            </p:cNvSpPr>
            <p:nvPr/>
          </p:nvSpPr>
          <p:spPr bwMode="auto">
            <a:xfrm>
              <a:off x="-140" y="-632"/>
              <a:ext cx="21" cy="29"/>
            </a:xfrm>
            <a:custGeom>
              <a:avLst/>
              <a:gdLst>
                <a:gd name="T0" fmla="*/ 0 w 583"/>
                <a:gd name="T1" fmla="*/ 0 h 732"/>
                <a:gd name="T2" fmla="*/ 0 w 583"/>
                <a:gd name="T3" fmla="*/ 0 h 732"/>
                <a:gd name="T4" fmla="*/ 0 w 583"/>
                <a:gd name="T5" fmla="*/ 0 h 732"/>
                <a:gd name="T6" fmla="*/ 0 w 583"/>
                <a:gd name="T7" fmla="*/ 0 h 732"/>
                <a:gd name="T8" fmla="*/ 0 w 583"/>
                <a:gd name="T9" fmla="*/ 0 h 732"/>
                <a:gd name="T10" fmla="*/ 0 w 583"/>
                <a:gd name="T11" fmla="*/ 0 h 732"/>
                <a:gd name="T12" fmla="*/ 0 w 583"/>
                <a:gd name="T13" fmla="*/ 0 h 732"/>
                <a:gd name="T14" fmla="*/ 0 w 583"/>
                <a:gd name="T15" fmla="*/ 0 h 732"/>
                <a:gd name="T16" fmla="*/ 0 w 583"/>
                <a:gd name="T17" fmla="*/ 0 h 732"/>
                <a:gd name="T18" fmla="*/ 0 w 583"/>
                <a:gd name="T19" fmla="*/ 0 h 732"/>
                <a:gd name="T20" fmla="*/ 0 w 583"/>
                <a:gd name="T21" fmla="*/ 0 h 732"/>
                <a:gd name="T22" fmla="*/ 0 w 583"/>
                <a:gd name="T23" fmla="*/ 0 h 732"/>
                <a:gd name="T24" fmla="*/ 0 w 583"/>
                <a:gd name="T25" fmla="*/ 0 h 732"/>
                <a:gd name="T26" fmla="*/ 0 w 583"/>
                <a:gd name="T27" fmla="*/ 0 h 732"/>
                <a:gd name="T28" fmla="*/ 0 w 583"/>
                <a:gd name="T29" fmla="*/ 0 h 732"/>
                <a:gd name="T30" fmla="*/ 0 w 583"/>
                <a:gd name="T31" fmla="*/ 0 h 732"/>
                <a:gd name="T32" fmla="*/ 0 w 583"/>
                <a:gd name="T33" fmla="*/ 0 h 732"/>
                <a:gd name="T34" fmla="*/ 0 w 583"/>
                <a:gd name="T35" fmla="*/ 0 h 732"/>
                <a:gd name="T36" fmla="*/ 0 w 583"/>
                <a:gd name="T37" fmla="*/ 0 h 732"/>
                <a:gd name="T38" fmla="*/ 0 w 583"/>
                <a:gd name="T39" fmla="*/ 0 h 732"/>
                <a:gd name="T40" fmla="*/ 0 w 583"/>
                <a:gd name="T41" fmla="*/ 0 h 732"/>
                <a:gd name="T42" fmla="*/ 0 w 583"/>
                <a:gd name="T43" fmla="*/ 0 h 732"/>
                <a:gd name="T44" fmla="*/ 0 w 583"/>
                <a:gd name="T45" fmla="*/ 0 h 732"/>
                <a:gd name="T46" fmla="*/ 0 w 583"/>
                <a:gd name="T47" fmla="*/ 0 h 732"/>
                <a:gd name="T48" fmla="*/ 0 w 583"/>
                <a:gd name="T49" fmla="*/ 0 h 732"/>
                <a:gd name="T50" fmla="*/ 0 w 583"/>
                <a:gd name="T51" fmla="*/ 0 h 732"/>
                <a:gd name="T52" fmla="*/ 0 w 583"/>
                <a:gd name="T53" fmla="*/ 0 h 732"/>
                <a:gd name="T54" fmla="*/ 0 w 583"/>
                <a:gd name="T55" fmla="*/ 0 h 732"/>
                <a:gd name="T56" fmla="*/ 0 w 583"/>
                <a:gd name="T57" fmla="*/ 0 h 732"/>
                <a:gd name="T58" fmla="*/ 0 w 583"/>
                <a:gd name="T59" fmla="*/ 0 h 732"/>
                <a:gd name="T60" fmla="*/ 0 w 583"/>
                <a:gd name="T61" fmla="*/ 0 h 732"/>
                <a:gd name="T62" fmla="*/ 0 w 583"/>
                <a:gd name="T63" fmla="*/ 0 h 732"/>
                <a:gd name="T64" fmla="*/ 0 w 583"/>
                <a:gd name="T65" fmla="*/ 0 h 732"/>
                <a:gd name="T66" fmla="*/ 0 w 583"/>
                <a:gd name="T67" fmla="*/ 0 h 732"/>
                <a:gd name="T68" fmla="*/ 0 w 583"/>
                <a:gd name="T69" fmla="*/ 0 h 732"/>
                <a:gd name="T70" fmla="*/ 0 w 583"/>
                <a:gd name="T71" fmla="*/ 0 h 732"/>
                <a:gd name="T72" fmla="*/ 0 w 583"/>
                <a:gd name="T73" fmla="*/ 0 h 732"/>
                <a:gd name="T74" fmla="*/ 0 w 583"/>
                <a:gd name="T75" fmla="*/ 0 h 732"/>
                <a:gd name="T76" fmla="*/ 0 w 583"/>
                <a:gd name="T77" fmla="*/ 0 h 732"/>
                <a:gd name="T78" fmla="*/ 0 w 583"/>
                <a:gd name="T79" fmla="*/ 0 h 732"/>
                <a:gd name="T80" fmla="*/ 0 w 583"/>
                <a:gd name="T81" fmla="*/ 0 h 732"/>
                <a:gd name="T82" fmla="*/ 0 w 583"/>
                <a:gd name="T83" fmla="*/ 0 h 732"/>
                <a:gd name="T84" fmla="*/ 0 w 583"/>
                <a:gd name="T85" fmla="*/ 0 h 732"/>
                <a:gd name="T86" fmla="*/ 0 w 583"/>
                <a:gd name="T87" fmla="*/ 0 h 73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83"/>
                <a:gd name="T133" fmla="*/ 0 h 732"/>
                <a:gd name="T134" fmla="*/ 583 w 583"/>
                <a:gd name="T135" fmla="*/ 732 h 73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83" h="732">
                  <a:moveTo>
                    <a:pt x="566" y="282"/>
                  </a:moveTo>
                  <a:lnTo>
                    <a:pt x="566" y="277"/>
                  </a:lnTo>
                  <a:lnTo>
                    <a:pt x="571" y="266"/>
                  </a:lnTo>
                  <a:lnTo>
                    <a:pt x="576" y="249"/>
                  </a:lnTo>
                  <a:lnTo>
                    <a:pt x="576" y="239"/>
                  </a:lnTo>
                  <a:lnTo>
                    <a:pt x="583" y="199"/>
                  </a:lnTo>
                  <a:lnTo>
                    <a:pt x="583" y="166"/>
                  </a:lnTo>
                  <a:lnTo>
                    <a:pt x="576" y="128"/>
                  </a:lnTo>
                  <a:lnTo>
                    <a:pt x="576" y="88"/>
                  </a:lnTo>
                  <a:lnTo>
                    <a:pt x="555" y="61"/>
                  </a:lnTo>
                  <a:lnTo>
                    <a:pt x="518" y="44"/>
                  </a:lnTo>
                  <a:lnTo>
                    <a:pt x="475" y="27"/>
                  </a:lnTo>
                  <a:lnTo>
                    <a:pt x="437" y="5"/>
                  </a:lnTo>
                  <a:lnTo>
                    <a:pt x="399" y="0"/>
                  </a:lnTo>
                  <a:lnTo>
                    <a:pt x="367" y="5"/>
                  </a:lnTo>
                  <a:lnTo>
                    <a:pt x="334" y="16"/>
                  </a:lnTo>
                  <a:lnTo>
                    <a:pt x="307" y="33"/>
                  </a:lnTo>
                  <a:lnTo>
                    <a:pt x="302" y="44"/>
                  </a:lnTo>
                  <a:lnTo>
                    <a:pt x="302" y="55"/>
                  </a:lnTo>
                  <a:lnTo>
                    <a:pt x="302" y="71"/>
                  </a:lnTo>
                  <a:lnTo>
                    <a:pt x="313" y="88"/>
                  </a:lnTo>
                  <a:lnTo>
                    <a:pt x="323" y="116"/>
                  </a:lnTo>
                  <a:lnTo>
                    <a:pt x="334" y="149"/>
                  </a:lnTo>
                  <a:lnTo>
                    <a:pt x="339" y="183"/>
                  </a:lnTo>
                  <a:lnTo>
                    <a:pt x="339" y="222"/>
                  </a:lnTo>
                  <a:lnTo>
                    <a:pt x="334" y="239"/>
                  </a:lnTo>
                  <a:lnTo>
                    <a:pt x="329" y="255"/>
                  </a:lnTo>
                  <a:lnTo>
                    <a:pt x="323" y="272"/>
                  </a:lnTo>
                  <a:lnTo>
                    <a:pt x="318" y="289"/>
                  </a:lnTo>
                  <a:lnTo>
                    <a:pt x="286" y="294"/>
                  </a:lnTo>
                  <a:lnTo>
                    <a:pt x="259" y="282"/>
                  </a:lnTo>
                  <a:lnTo>
                    <a:pt x="226" y="266"/>
                  </a:lnTo>
                  <a:lnTo>
                    <a:pt x="199" y="244"/>
                  </a:lnTo>
                  <a:lnTo>
                    <a:pt x="162" y="222"/>
                  </a:lnTo>
                  <a:lnTo>
                    <a:pt x="129" y="204"/>
                  </a:lnTo>
                  <a:lnTo>
                    <a:pt x="86" y="199"/>
                  </a:lnTo>
                  <a:lnTo>
                    <a:pt x="43" y="211"/>
                  </a:lnTo>
                  <a:lnTo>
                    <a:pt x="38" y="211"/>
                  </a:lnTo>
                  <a:lnTo>
                    <a:pt x="33" y="211"/>
                  </a:lnTo>
                  <a:lnTo>
                    <a:pt x="21" y="222"/>
                  </a:lnTo>
                  <a:lnTo>
                    <a:pt x="5" y="233"/>
                  </a:lnTo>
                  <a:lnTo>
                    <a:pt x="0" y="255"/>
                  </a:lnTo>
                  <a:lnTo>
                    <a:pt x="5" y="272"/>
                  </a:lnTo>
                  <a:lnTo>
                    <a:pt x="16" y="294"/>
                  </a:lnTo>
                  <a:lnTo>
                    <a:pt x="26" y="316"/>
                  </a:lnTo>
                  <a:lnTo>
                    <a:pt x="33" y="338"/>
                  </a:lnTo>
                  <a:lnTo>
                    <a:pt x="33" y="372"/>
                  </a:lnTo>
                  <a:lnTo>
                    <a:pt x="33" y="405"/>
                  </a:lnTo>
                  <a:lnTo>
                    <a:pt x="33" y="450"/>
                  </a:lnTo>
                  <a:lnTo>
                    <a:pt x="26" y="471"/>
                  </a:lnTo>
                  <a:lnTo>
                    <a:pt x="21" y="499"/>
                  </a:lnTo>
                  <a:lnTo>
                    <a:pt x="16" y="526"/>
                  </a:lnTo>
                  <a:lnTo>
                    <a:pt x="10" y="555"/>
                  </a:lnTo>
                  <a:lnTo>
                    <a:pt x="5" y="583"/>
                  </a:lnTo>
                  <a:lnTo>
                    <a:pt x="5" y="611"/>
                  </a:lnTo>
                  <a:lnTo>
                    <a:pt x="5" y="638"/>
                  </a:lnTo>
                  <a:lnTo>
                    <a:pt x="10" y="660"/>
                  </a:lnTo>
                  <a:lnTo>
                    <a:pt x="33" y="687"/>
                  </a:lnTo>
                  <a:lnTo>
                    <a:pt x="70" y="710"/>
                  </a:lnTo>
                  <a:lnTo>
                    <a:pt x="113" y="727"/>
                  </a:lnTo>
                  <a:lnTo>
                    <a:pt x="162" y="732"/>
                  </a:lnTo>
                  <a:lnTo>
                    <a:pt x="194" y="694"/>
                  </a:lnTo>
                  <a:lnTo>
                    <a:pt x="215" y="649"/>
                  </a:lnTo>
                  <a:lnTo>
                    <a:pt x="231" y="599"/>
                  </a:lnTo>
                  <a:lnTo>
                    <a:pt x="248" y="549"/>
                  </a:lnTo>
                  <a:lnTo>
                    <a:pt x="254" y="493"/>
                  </a:lnTo>
                  <a:lnTo>
                    <a:pt x="265" y="438"/>
                  </a:lnTo>
                  <a:lnTo>
                    <a:pt x="270" y="388"/>
                  </a:lnTo>
                  <a:lnTo>
                    <a:pt x="281" y="332"/>
                  </a:lnTo>
                  <a:lnTo>
                    <a:pt x="286" y="327"/>
                  </a:lnTo>
                  <a:lnTo>
                    <a:pt x="297" y="322"/>
                  </a:lnTo>
                  <a:lnTo>
                    <a:pt x="313" y="322"/>
                  </a:lnTo>
                  <a:lnTo>
                    <a:pt x="323" y="327"/>
                  </a:lnTo>
                  <a:lnTo>
                    <a:pt x="339" y="344"/>
                  </a:lnTo>
                  <a:lnTo>
                    <a:pt x="355" y="360"/>
                  </a:lnTo>
                  <a:lnTo>
                    <a:pt x="378" y="382"/>
                  </a:lnTo>
                  <a:lnTo>
                    <a:pt x="399" y="400"/>
                  </a:lnTo>
                  <a:lnTo>
                    <a:pt x="415" y="405"/>
                  </a:lnTo>
                  <a:lnTo>
                    <a:pt x="431" y="405"/>
                  </a:lnTo>
                  <a:lnTo>
                    <a:pt x="447" y="410"/>
                  </a:lnTo>
                  <a:lnTo>
                    <a:pt x="469" y="416"/>
                  </a:lnTo>
                  <a:lnTo>
                    <a:pt x="486" y="405"/>
                  </a:lnTo>
                  <a:lnTo>
                    <a:pt x="496" y="388"/>
                  </a:lnTo>
                  <a:lnTo>
                    <a:pt x="502" y="365"/>
                  </a:lnTo>
                  <a:lnTo>
                    <a:pt x="512" y="344"/>
                  </a:lnTo>
                  <a:lnTo>
                    <a:pt x="523" y="327"/>
                  </a:lnTo>
                  <a:lnTo>
                    <a:pt x="539" y="316"/>
                  </a:lnTo>
                  <a:lnTo>
                    <a:pt x="550" y="305"/>
                  </a:lnTo>
                  <a:lnTo>
                    <a:pt x="566" y="28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91" name="Freeform 155"/>
            <p:cNvSpPr>
              <a:spLocks/>
            </p:cNvSpPr>
            <p:nvPr/>
          </p:nvSpPr>
          <p:spPr bwMode="auto">
            <a:xfrm>
              <a:off x="-144" y="-672"/>
              <a:ext cx="31" cy="35"/>
            </a:xfrm>
            <a:custGeom>
              <a:avLst/>
              <a:gdLst>
                <a:gd name="T0" fmla="*/ 0 w 873"/>
                <a:gd name="T1" fmla="*/ 0 h 882"/>
                <a:gd name="T2" fmla="*/ 0 w 873"/>
                <a:gd name="T3" fmla="*/ 0 h 882"/>
                <a:gd name="T4" fmla="*/ 0 w 873"/>
                <a:gd name="T5" fmla="*/ 0 h 882"/>
                <a:gd name="T6" fmla="*/ 0 w 873"/>
                <a:gd name="T7" fmla="*/ 0 h 882"/>
                <a:gd name="T8" fmla="*/ 0 w 873"/>
                <a:gd name="T9" fmla="*/ 0 h 882"/>
                <a:gd name="T10" fmla="*/ 0 w 873"/>
                <a:gd name="T11" fmla="*/ 0 h 882"/>
                <a:gd name="T12" fmla="*/ 0 w 873"/>
                <a:gd name="T13" fmla="*/ 0 h 882"/>
                <a:gd name="T14" fmla="*/ 0 w 873"/>
                <a:gd name="T15" fmla="*/ 0 h 882"/>
                <a:gd name="T16" fmla="*/ 0 w 873"/>
                <a:gd name="T17" fmla="*/ 0 h 882"/>
                <a:gd name="T18" fmla="*/ 0 w 873"/>
                <a:gd name="T19" fmla="*/ 0 h 882"/>
                <a:gd name="T20" fmla="*/ 0 w 873"/>
                <a:gd name="T21" fmla="*/ 0 h 882"/>
                <a:gd name="T22" fmla="*/ 0 w 873"/>
                <a:gd name="T23" fmla="*/ 0 h 882"/>
                <a:gd name="T24" fmla="*/ 0 w 873"/>
                <a:gd name="T25" fmla="*/ 0 h 882"/>
                <a:gd name="T26" fmla="*/ 0 w 873"/>
                <a:gd name="T27" fmla="*/ 0 h 882"/>
                <a:gd name="T28" fmla="*/ 0 w 873"/>
                <a:gd name="T29" fmla="*/ 0 h 882"/>
                <a:gd name="T30" fmla="*/ 0 w 873"/>
                <a:gd name="T31" fmla="*/ 0 h 882"/>
                <a:gd name="T32" fmla="*/ 0 w 873"/>
                <a:gd name="T33" fmla="*/ 0 h 882"/>
                <a:gd name="T34" fmla="*/ 0 w 873"/>
                <a:gd name="T35" fmla="*/ 0 h 882"/>
                <a:gd name="T36" fmla="*/ 0 w 873"/>
                <a:gd name="T37" fmla="*/ 0 h 882"/>
                <a:gd name="T38" fmla="*/ 0 w 873"/>
                <a:gd name="T39" fmla="*/ 0 h 882"/>
                <a:gd name="T40" fmla="*/ 0 w 873"/>
                <a:gd name="T41" fmla="*/ 0 h 882"/>
                <a:gd name="T42" fmla="*/ 0 w 873"/>
                <a:gd name="T43" fmla="*/ 0 h 882"/>
                <a:gd name="T44" fmla="*/ 0 w 873"/>
                <a:gd name="T45" fmla="*/ 0 h 882"/>
                <a:gd name="T46" fmla="*/ 0 w 873"/>
                <a:gd name="T47" fmla="*/ 0 h 882"/>
                <a:gd name="T48" fmla="*/ 0 w 873"/>
                <a:gd name="T49" fmla="*/ 0 h 882"/>
                <a:gd name="T50" fmla="*/ 0 w 873"/>
                <a:gd name="T51" fmla="*/ 0 h 882"/>
                <a:gd name="T52" fmla="*/ 0 w 873"/>
                <a:gd name="T53" fmla="*/ 0 h 882"/>
                <a:gd name="T54" fmla="*/ 0 w 873"/>
                <a:gd name="T55" fmla="*/ 0 h 882"/>
                <a:gd name="T56" fmla="*/ 0 w 873"/>
                <a:gd name="T57" fmla="*/ 0 h 882"/>
                <a:gd name="T58" fmla="*/ 0 w 873"/>
                <a:gd name="T59" fmla="*/ 0 h 882"/>
                <a:gd name="T60" fmla="*/ 0 w 873"/>
                <a:gd name="T61" fmla="*/ 0 h 882"/>
                <a:gd name="T62" fmla="*/ 0 w 873"/>
                <a:gd name="T63" fmla="*/ 0 h 882"/>
                <a:gd name="T64" fmla="*/ 0 w 873"/>
                <a:gd name="T65" fmla="*/ 0 h 882"/>
                <a:gd name="T66" fmla="*/ 0 w 873"/>
                <a:gd name="T67" fmla="*/ 0 h 882"/>
                <a:gd name="T68" fmla="*/ 0 w 873"/>
                <a:gd name="T69" fmla="*/ 0 h 882"/>
                <a:gd name="T70" fmla="*/ 0 w 873"/>
                <a:gd name="T71" fmla="*/ 0 h 882"/>
                <a:gd name="T72" fmla="*/ 0 w 873"/>
                <a:gd name="T73" fmla="*/ 0 h 882"/>
                <a:gd name="T74" fmla="*/ 0 w 873"/>
                <a:gd name="T75" fmla="*/ 0 h 882"/>
                <a:gd name="T76" fmla="*/ 0 w 873"/>
                <a:gd name="T77" fmla="*/ 0 h 882"/>
                <a:gd name="T78" fmla="*/ 0 w 873"/>
                <a:gd name="T79" fmla="*/ 0 h 882"/>
                <a:gd name="T80" fmla="*/ 0 w 873"/>
                <a:gd name="T81" fmla="*/ 0 h 882"/>
                <a:gd name="T82" fmla="*/ 0 w 873"/>
                <a:gd name="T83" fmla="*/ 0 h 882"/>
                <a:gd name="T84" fmla="*/ 0 w 873"/>
                <a:gd name="T85" fmla="*/ 0 h 882"/>
                <a:gd name="T86" fmla="*/ 0 w 873"/>
                <a:gd name="T87" fmla="*/ 0 h 882"/>
                <a:gd name="T88" fmla="*/ 0 w 873"/>
                <a:gd name="T89" fmla="*/ 0 h 882"/>
                <a:gd name="T90" fmla="*/ 0 w 873"/>
                <a:gd name="T91" fmla="*/ 0 h 882"/>
                <a:gd name="T92" fmla="*/ 0 w 873"/>
                <a:gd name="T93" fmla="*/ 0 h 882"/>
                <a:gd name="T94" fmla="*/ 0 w 873"/>
                <a:gd name="T95" fmla="*/ 0 h 882"/>
                <a:gd name="T96" fmla="*/ 0 w 873"/>
                <a:gd name="T97" fmla="*/ 0 h 88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873"/>
                <a:gd name="T148" fmla="*/ 0 h 882"/>
                <a:gd name="T149" fmla="*/ 873 w 873"/>
                <a:gd name="T150" fmla="*/ 882 h 88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873" h="882">
                  <a:moveTo>
                    <a:pt x="825" y="311"/>
                  </a:moveTo>
                  <a:lnTo>
                    <a:pt x="836" y="288"/>
                  </a:lnTo>
                  <a:lnTo>
                    <a:pt x="847" y="255"/>
                  </a:lnTo>
                  <a:lnTo>
                    <a:pt x="863" y="228"/>
                  </a:lnTo>
                  <a:lnTo>
                    <a:pt x="873" y="200"/>
                  </a:lnTo>
                  <a:lnTo>
                    <a:pt x="873" y="183"/>
                  </a:lnTo>
                  <a:lnTo>
                    <a:pt x="868" y="167"/>
                  </a:lnTo>
                  <a:lnTo>
                    <a:pt x="863" y="138"/>
                  </a:lnTo>
                  <a:lnTo>
                    <a:pt x="852" y="117"/>
                  </a:lnTo>
                  <a:lnTo>
                    <a:pt x="836" y="100"/>
                  </a:lnTo>
                  <a:lnTo>
                    <a:pt x="820" y="77"/>
                  </a:lnTo>
                  <a:lnTo>
                    <a:pt x="803" y="61"/>
                  </a:lnTo>
                  <a:lnTo>
                    <a:pt x="776" y="39"/>
                  </a:lnTo>
                  <a:lnTo>
                    <a:pt x="668" y="0"/>
                  </a:lnTo>
                  <a:lnTo>
                    <a:pt x="652" y="0"/>
                  </a:lnTo>
                  <a:lnTo>
                    <a:pt x="642" y="0"/>
                  </a:lnTo>
                  <a:lnTo>
                    <a:pt x="626" y="11"/>
                  </a:lnTo>
                  <a:lnTo>
                    <a:pt x="610" y="27"/>
                  </a:lnTo>
                  <a:lnTo>
                    <a:pt x="604" y="67"/>
                  </a:lnTo>
                  <a:lnTo>
                    <a:pt x="610" y="105"/>
                  </a:lnTo>
                  <a:lnTo>
                    <a:pt x="626" y="144"/>
                  </a:lnTo>
                  <a:lnTo>
                    <a:pt x="631" y="188"/>
                  </a:lnTo>
                  <a:lnTo>
                    <a:pt x="626" y="205"/>
                  </a:lnTo>
                  <a:lnTo>
                    <a:pt x="620" y="222"/>
                  </a:lnTo>
                  <a:lnTo>
                    <a:pt x="610" y="238"/>
                  </a:lnTo>
                  <a:lnTo>
                    <a:pt x="604" y="261"/>
                  </a:lnTo>
                  <a:lnTo>
                    <a:pt x="571" y="278"/>
                  </a:lnTo>
                  <a:lnTo>
                    <a:pt x="550" y="266"/>
                  </a:lnTo>
                  <a:lnTo>
                    <a:pt x="523" y="238"/>
                  </a:lnTo>
                  <a:lnTo>
                    <a:pt x="486" y="216"/>
                  </a:lnTo>
                  <a:lnTo>
                    <a:pt x="479" y="211"/>
                  </a:lnTo>
                  <a:lnTo>
                    <a:pt x="474" y="205"/>
                  </a:lnTo>
                  <a:lnTo>
                    <a:pt x="458" y="205"/>
                  </a:lnTo>
                  <a:lnTo>
                    <a:pt x="447" y="200"/>
                  </a:lnTo>
                  <a:lnTo>
                    <a:pt x="421" y="195"/>
                  </a:lnTo>
                  <a:lnTo>
                    <a:pt x="399" y="195"/>
                  </a:lnTo>
                  <a:lnTo>
                    <a:pt x="378" y="200"/>
                  </a:lnTo>
                  <a:lnTo>
                    <a:pt x="350" y="205"/>
                  </a:lnTo>
                  <a:lnTo>
                    <a:pt x="345" y="205"/>
                  </a:lnTo>
                  <a:lnTo>
                    <a:pt x="339" y="205"/>
                  </a:lnTo>
                  <a:lnTo>
                    <a:pt x="329" y="211"/>
                  </a:lnTo>
                  <a:lnTo>
                    <a:pt x="318" y="228"/>
                  </a:lnTo>
                  <a:lnTo>
                    <a:pt x="307" y="255"/>
                  </a:lnTo>
                  <a:lnTo>
                    <a:pt x="313" y="288"/>
                  </a:lnTo>
                  <a:lnTo>
                    <a:pt x="318" y="316"/>
                  </a:lnTo>
                  <a:lnTo>
                    <a:pt x="313" y="349"/>
                  </a:lnTo>
                  <a:lnTo>
                    <a:pt x="286" y="349"/>
                  </a:lnTo>
                  <a:lnTo>
                    <a:pt x="264" y="333"/>
                  </a:lnTo>
                  <a:lnTo>
                    <a:pt x="242" y="311"/>
                  </a:lnTo>
                  <a:lnTo>
                    <a:pt x="216" y="288"/>
                  </a:lnTo>
                  <a:lnTo>
                    <a:pt x="134" y="255"/>
                  </a:lnTo>
                  <a:lnTo>
                    <a:pt x="108" y="255"/>
                  </a:lnTo>
                  <a:lnTo>
                    <a:pt x="81" y="255"/>
                  </a:lnTo>
                  <a:lnTo>
                    <a:pt x="54" y="261"/>
                  </a:lnTo>
                  <a:lnTo>
                    <a:pt x="32" y="271"/>
                  </a:lnTo>
                  <a:lnTo>
                    <a:pt x="27" y="283"/>
                  </a:lnTo>
                  <a:lnTo>
                    <a:pt x="21" y="294"/>
                  </a:lnTo>
                  <a:lnTo>
                    <a:pt x="16" y="305"/>
                  </a:lnTo>
                  <a:lnTo>
                    <a:pt x="10" y="316"/>
                  </a:lnTo>
                  <a:lnTo>
                    <a:pt x="37" y="527"/>
                  </a:lnTo>
                  <a:lnTo>
                    <a:pt x="0" y="799"/>
                  </a:lnTo>
                  <a:lnTo>
                    <a:pt x="10" y="821"/>
                  </a:lnTo>
                  <a:lnTo>
                    <a:pt x="32" y="838"/>
                  </a:lnTo>
                  <a:lnTo>
                    <a:pt x="60" y="860"/>
                  </a:lnTo>
                  <a:lnTo>
                    <a:pt x="86" y="882"/>
                  </a:lnTo>
                  <a:lnTo>
                    <a:pt x="113" y="882"/>
                  </a:lnTo>
                  <a:lnTo>
                    <a:pt x="134" y="882"/>
                  </a:lnTo>
                  <a:lnTo>
                    <a:pt x="162" y="877"/>
                  </a:lnTo>
                  <a:lnTo>
                    <a:pt x="183" y="866"/>
                  </a:lnTo>
                  <a:lnTo>
                    <a:pt x="270" y="643"/>
                  </a:lnTo>
                  <a:lnTo>
                    <a:pt x="302" y="622"/>
                  </a:lnTo>
                  <a:lnTo>
                    <a:pt x="345" y="643"/>
                  </a:lnTo>
                  <a:lnTo>
                    <a:pt x="383" y="677"/>
                  </a:lnTo>
                  <a:lnTo>
                    <a:pt x="421" y="699"/>
                  </a:lnTo>
                  <a:lnTo>
                    <a:pt x="437" y="688"/>
                  </a:lnTo>
                  <a:lnTo>
                    <a:pt x="463" y="677"/>
                  </a:lnTo>
                  <a:lnTo>
                    <a:pt x="486" y="666"/>
                  </a:lnTo>
                  <a:lnTo>
                    <a:pt x="507" y="655"/>
                  </a:lnTo>
                  <a:lnTo>
                    <a:pt x="512" y="638"/>
                  </a:lnTo>
                  <a:lnTo>
                    <a:pt x="512" y="622"/>
                  </a:lnTo>
                  <a:lnTo>
                    <a:pt x="512" y="600"/>
                  </a:lnTo>
                  <a:lnTo>
                    <a:pt x="512" y="577"/>
                  </a:lnTo>
                  <a:lnTo>
                    <a:pt x="539" y="544"/>
                  </a:lnTo>
                  <a:lnTo>
                    <a:pt x="550" y="505"/>
                  </a:lnTo>
                  <a:lnTo>
                    <a:pt x="561" y="466"/>
                  </a:lnTo>
                  <a:lnTo>
                    <a:pt x="582" y="422"/>
                  </a:lnTo>
                  <a:lnTo>
                    <a:pt x="610" y="416"/>
                  </a:lnTo>
                  <a:lnTo>
                    <a:pt x="642" y="422"/>
                  </a:lnTo>
                  <a:lnTo>
                    <a:pt x="674" y="439"/>
                  </a:lnTo>
                  <a:lnTo>
                    <a:pt x="707" y="449"/>
                  </a:lnTo>
                  <a:lnTo>
                    <a:pt x="734" y="449"/>
                  </a:lnTo>
                  <a:lnTo>
                    <a:pt x="755" y="432"/>
                  </a:lnTo>
                  <a:lnTo>
                    <a:pt x="771" y="405"/>
                  </a:lnTo>
                  <a:lnTo>
                    <a:pt x="782" y="372"/>
                  </a:lnTo>
                  <a:lnTo>
                    <a:pt x="792" y="361"/>
                  </a:lnTo>
                  <a:lnTo>
                    <a:pt x="803" y="344"/>
                  </a:lnTo>
                  <a:lnTo>
                    <a:pt x="820" y="328"/>
                  </a:lnTo>
                  <a:lnTo>
                    <a:pt x="825" y="31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92" name="Freeform 156"/>
            <p:cNvSpPr>
              <a:spLocks/>
            </p:cNvSpPr>
            <p:nvPr/>
          </p:nvSpPr>
          <p:spPr bwMode="auto">
            <a:xfrm>
              <a:off x="-125" y="-715"/>
              <a:ext cx="21" cy="28"/>
            </a:xfrm>
            <a:custGeom>
              <a:avLst/>
              <a:gdLst>
                <a:gd name="T0" fmla="*/ 0 w 610"/>
                <a:gd name="T1" fmla="*/ 0 h 699"/>
                <a:gd name="T2" fmla="*/ 0 w 610"/>
                <a:gd name="T3" fmla="*/ 0 h 699"/>
                <a:gd name="T4" fmla="*/ 0 w 610"/>
                <a:gd name="T5" fmla="*/ 0 h 699"/>
                <a:gd name="T6" fmla="*/ 0 w 610"/>
                <a:gd name="T7" fmla="*/ 0 h 699"/>
                <a:gd name="T8" fmla="*/ 0 w 610"/>
                <a:gd name="T9" fmla="*/ 0 h 699"/>
                <a:gd name="T10" fmla="*/ 0 w 610"/>
                <a:gd name="T11" fmla="*/ 0 h 699"/>
                <a:gd name="T12" fmla="*/ 0 w 610"/>
                <a:gd name="T13" fmla="*/ 0 h 699"/>
                <a:gd name="T14" fmla="*/ 0 w 610"/>
                <a:gd name="T15" fmla="*/ 0 h 699"/>
                <a:gd name="T16" fmla="*/ 0 w 610"/>
                <a:gd name="T17" fmla="*/ 0 h 699"/>
                <a:gd name="T18" fmla="*/ 0 w 610"/>
                <a:gd name="T19" fmla="*/ 0 h 699"/>
                <a:gd name="T20" fmla="*/ 0 w 610"/>
                <a:gd name="T21" fmla="*/ 0 h 699"/>
                <a:gd name="T22" fmla="*/ 0 w 610"/>
                <a:gd name="T23" fmla="*/ 0 h 699"/>
                <a:gd name="T24" fmla="*/ 0 w 610"/>
                <a:gd name="T25" fmla="*/ 0 h 699"/>
                <a:gd name="T26" fmla="*/ 0 w 610"/>
                <a:gd name="T27" fmla="*/ 0 h 699"/>
                <a:gd name="T28" fmla="*/ 0 w 610"/>
                <a:gd name="T29" fmla="*/ 0 h 699"/>
                <a:gd name="T30" fmla="*/ 0 w 610"/>
                <a:gd name="T31" fmla="*/ 0 h 699"/>
                <a:gd name="T32" fmla="*/ 0 w 610"/>
                <a:gd name="T33" fmla="*/ 0 h 699"/>
                <a:gd name="T34" fmla="*/ 0 w 610"/>
                <a:gd name="T35" fmla="*/ 0 h 699"/>
                <a:gd name="T36" fmla="*/ 0 w 610"/>
                <a:gd name="T37" fmla="*/ 0 h 699"/>
                <a:gd name="T38" fmla="*/ 0 w 610"/>
                <a:gd name="T39" fmla="*/ 0 h 699"/>
                <a:gd name="T40" fmla="*/ 0 w 610"/>
                <a:gd name="T41" fmla="*/ 0 h 699"/>
                <a:gd name="T42" fmla="*/ 0 w 610"/>
                <a:gd name="T43" fmla="*/ 0 h 699"/>
                <a:gd name="T44" fmla="*/ 0 w 610"/>
                <a:gd name="T45" fmla="*/ 0 h 699"/>
                <a:gd name="T46" fmla="*/ 0 w 610"/>
                <a:gd name="T47" fmla="*/ 0 h 699"/>
                <a:gd name="T48" fmla="*/ 0 w 610"/>
                <a:gd name="T49" fmla="*/ 0 h 699"/>
                <a:gd name="T50" fmla="*/ 0 w 610"/>
                <a:gd name="T51" fmla="*/ 0 h 699"/>
                <a:gd name="T52" fmla="*/ 0 w 610"/>
                <a:gd name="T53" fmla="*/ 0 h 699"/>
                <a:gd name="T54" fmla="*/ 0 w 610"/>
                <a:gd name="T55" fmla="*/ 0 h 699"/>
                <a:gd name="T56" fmla="*/ 0 w 610"/>
                <a:gd name="T57" fmla="*/ 0 h 699"/>
                <a:gd name="T58" fmla="*/ 0 w 610"/>
                <a:gd name="T59" fmla="*/ 0 h 699"/>
                <a:gd name="T60" fmla="*/ 0 w 610"/>
                <a:gd name="T61" fmla="*/ 0 h 699"/>
                <a:gd name="T62" fmla="*/ 0 w 610"/>
                <a:gd name="T63" fmla="*/ 0 h 699"/>
                <a:gd name="T64" fmla="*/ 0 w 610"/>
                <a:gd name="T65" fmla="*/ 0 h 699"/>
                <a:gd name="T66" fmla="*/ 0 w 610"/>
                <a:gd name="T67" fmla="*/ 0 h 699"/>
                <a:gd name="T68" fmla="*/ 0 w 610"/>
                <a:gd name="T69" fmla="*/ 0 h 699"/>
                <a:gd name="T70" fmla="*/ 0 w 610"/>
                <a:gd name="T71" fmla="*/ 0 h 699"/>
                <a:gd name="T72" fmla="*/ 0 w 610"/>
                <a:gd name="T73" fmla="*/ 0 h 699"/>
                <a:gd name="T74" fmla="*/ 0 w 610"/>
                <a:gd name="T75" fmla="*/ 0 h 699"/>
                <a:gd name="T76" fmla="*/ 0 w 610"/>
                <a:gd name="T77" fmla="*/ 0 h 699"/>
                <a:gd name="T78" fmla="*/ 0 w 610"/>
                <a:gd name="T79" fmla="*/ 0 h 699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610"/>
                <a:gd name="T121" fmla="*/ 0 h 699"/>
                <a:gd name="T122" fmla="*/ 610 w 610"/>
                <a:gd name="T123" fmla="*/ 699 h 699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610" h="699">
                  <a:moveTo>
                    <a:pt x="555" y="361"/>
                  </a:moveTo>
                  <a:lnTo>
                    <a:pt x="561" y="339"/>
                  </a:lnTo>
                  <a:lnTo>
                    <a:pt x="566" y="311"/>
                  </a:lnTo>
                  <a:lnTo>
                    <a:pt x="571" y="289"/>
                  </a:lnTo>
                  <a:lnTo>
                    <a:pt x="577" y="261"/>
                  </a:lnTo>
                  <a:lnTo>
                    <a:pt x="582" y="233"/>
                  </a:lnTo>
                  <a:lnTo>
                    <a:pt x="587" y="206"/>
                  </a:lnTo>
                  <a:lnTo>
                    <a:pt x="598" y="178"/>
                  </a:lnTo>
                  <a:lnTo>
                    <a:pt x="610" y="150"/>
                  </a:lnTo>
                  <a:lnTo>
                    <a:pt x="603" y="138"/>
                  </a:lnTo>
                  <a:lnTo>
                    <a:pt x="598" y="122"/>
                  </a:lnTo>
                  <a:lnTo>
                    <a:pt x="587" y="105"/>
                  </a:lnTo>
                  <a:lnTo>
                    <a:pt x="582" y="88"/>
                  </a:lnTo>
                  <a:lnTo>
                    <a:pt x="566" y="72"/>
                  </a:lnTo>
                  <a:lnTo>
                    <a:pt x="555" y="55"/>
                  </a:lnTo>
                  <a:lnTo>
                    <a:pt x="545" y="39"/>
                  </a:lnTo>
                  <a:lnTo>
                    <a:pt x="529" y="17"/>
                  </a:lnTo>
                  <a:lnTo>
                    <a:pt x="518" y="12"/>
                  </a:lnTo>
                  <a:lnTo>
                    <a:pt x="507" y="5"/>
                  </a:lnTo>
                  <a:lnTo>
                    <a:pt x="495" y="5"/>
                  </a:lnTo>
                  <a:lnTo>
                    <a:pt x="485" y="0"/>
                  </a:lnTo>
                  <a:lnTo>
                    <a:pt x="453" y="0"/>
                  </a:lnTo>
                  <a:lnTo>
                    <a:pt x="426" y="12"/>
                  </a:lnTo>
                  <a:lnTo>
                    <a:pt x="394" y="17"/>
                  </a:lnTo>
                  <a:lnTo>
                    <a:pt x="356" y="22"/>
                  </a:lnTo>
                  <a:lnTo>
                    <a:pt x="334" y="333"/>
                  </a:lnTo>
                  <a:lnTo>
                    <a:pt x="329" y="344"/>
                  </a:lnTo>
                  <a:lnTo>
                    <a:pt x="318" y="350"/>
                  </a:lnTo>
                  <a:lnTo>
                    <a:pt x="302" y="350"/>
                  </a:lnTo>
                  <a:lnTo>
                    <a:pt x="281" y="350"/>
                  </a:lnTo>
                  <a:lnTo>
                    <a:pt x="269" y="322"/>
                  </a:lnTo>
                  <a:lnTo>
                    <a:pt x="269" y="283"/>
                  </a:lnTo>
                  <a:lnTo>
                    <a:pt x="274" y="244"/>
                  </a:lnTo>
                  <a:lnTo>
                    <a:pt x="264" y="206"/>
                  </a:lnTo>
                  <a:lnTo>
                    <a:pt x="253" y="189"/>
                  </a:lnTo>
                  <a:lnTo>
                    <a:pt x="237" y="166"/>
                  </a:lnTo>
                  <a:lnTo>
                    <a:pt x="216" y="150"/>
                  </a:lnTo>
                  <a:lnTo>
                    <a:pt x="194" y="128"/>
                  </a:lnTo>
                  <a:lnTo>
                    <a:pt x="21" y="144"/>
                  </a:lnTo>
                  <a:lnTo>
                    <a:pt x="5" y="516"/>
                  </a:lnTo>
                  <a:lnTo>
                    <a:pt x="0" y="533"/>
                  </a:lnTo>
                  <a:lnTo>
                    <a:pt x="0" y="555"/>
                  </a:lnTo>
                  <a:lnTo>
                    <a:pt x="5" y="578"/>
                  </a:lnTo>
                  <a:lnTo>
                    <a:pt x="16" y="594"/>
                  </a:lnTo>
                  <a:lnTo>
                    <a:pt x="27" y="621"/>
                  </a:lnTo>
                  <a:lnTo>
                    <a:pt x="43" y="644"/>
                  </a:lnTo>
                  <a:lnTo>
                    <a:pt x="65" y="666"/>
                  </a:lnTo>
                  <a:lnTo>
                    <a:pt x="92" y="694"/>
                  </a:lnTo>
                  <a:lnTo>
                    <a:pt x="189" y="699"/>
                  </a:lnTo>
                  <a:lnTo>
                    <a:pt x="210" y="694"/>
                  </a:lnTo>
                  <a:lnTo>
                    <a:pt x="226" y="677"/>
                  </a:lnTo>
                  <a:lnTo>
                    <a:pt x="242" y="661"/>
                  </a:lnTo>
                  <a:lnTo>
                    <a:pt x="258" y="638"/>
                  </a:lnTo>
                  <a:lnTo>
                    <a:pt x="258" y="605"/>
                  </a:lnTo>
                  <a:lnTo>
                    <a:pt x="258" y="578"/>
                  </a:lnTo>
                  <a:lnTo>
                    <a:pt x="264" y="544"/>
                  </a:lnTo>
                  <a:lnTo>
                    <a:pt x="264" y="516"/>
                  </a:lnTo>
                  <a:lnTo>
                    <a:pt x="264" y="483"/>
                  </a:lnTo>
                  <a:lnTo>
                    <a:pt x="269" y="455"/>
                  </a:lnTo>
                  <a:lnTo>
                    <a:pt x="274" y="422"/>
                  </a:lnTo>
                  <a:lnTo>
                    <a:pt x="281" y="394"/>
                  </a:lnTo>
                  <a:lnTo>
                    <a:pt x="297" y="389"/>
                  </a:lnTo>
                  <a:lnTo>
                    <a:pt x="313" y="400"/>
                  </a:lnTo>
                  <a:lnTo>
                    <a:pt x="323" y="417"/>
                  </a:lnTo>
                  <a:lnTo>
                    <a:pt x="334" y="433"/>
                  </a:lnTo>
                  <a:lnTo>
                    <a:pt x="345" y="444"/>
                  </a:lnTo>
                  <a:lnTo>
                    <a:pt x="350" y="460"/>
                  </a:lnTo>
                  <a:lnTo>
                    <a:pt x="361" y="477"/>
                  </a:lnTo>
                  <a:lnTo>
                    <a:pt x="382" y="494"/>
                  </a:lnTo>
                  <a:lnTo>
                    <a:pt x="410" y="500"/>
                  </a:lnTo>
                  <a:lnTo>
                    <a:pt x="431" y="500"/>
                  </a:lnTo>
                  <a:lnTo>
                    <a:pt x="458" y="494"/>
                  </a:lnTo>
                  <a:lnTo>
                    <a:pt x="479" y="483"/>
                  </a:lnTo>
                  <a:lnTo>
                    <a:pt x="490" y="472"/>
                  </a:lnTo>
                  <a:lnTo>
                    <a:pt x="495" y="460"/>
                  </a:lnTo>
                  <a:lnTo>
                    <a:pt x="502" y="444"/>
                  </a:lnTo>
                  <a:lnTo>
                    <a:pt x="512" y="422"/>
                  </a:lnTo>
                  <a:lnTo>
                    <a:pt x="518" y="410"/>
                  </a:lnTo>
                  <a:lnTo>
                    <a:pt x="534" y="400"/>
                  </a:lnTo>
                  <a:lnTo>
                    <a:pt x="545" y="383"/>
                  </a:lnTo>
                  <a:lnTo>
                    <a:pt x="555" y="36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93" name="Freeform 157"/>
            <p:cNvSpPr>
              <a:spLocks/>
            </p:cNvSpPr>
            <p:nvPr/>
          </p:nvSpPr>
          <p:spPr bwMode="auto">
            <a:xfrm>
              <a:off x="-153" y="-621"/>
              <a:ext cx="12" cy="25"/>
            </a:xfrm>
            <a:custGeom>
              <a:avLst/>
              <a:gdLst>
                <a:gd name="T0" fmla="*/ 0 w 334"/>
                <a:gd name="T1" fmla="*/ 0 h 626"/>
                <a:gd name="T2" fmla="*/ 0 w 334"/>
                <a:gd name="T3" fmla="*/ 0 h 626"/>
                <a:gd name="T4" fmla="*/ 0 w 334"/>
                <a:gd name="T5" fmla="*/ 0 h 626"/>
                <a:gd name="T6" fmla="*/ 0 w 334"/>
                <a:gd name="T7" fmla="*/ 0 h 626"/>
                <a:gd name="T8" fmla="*/ 0 w 334"/>
                <a:gd name="T9" fmla="*/ 0 h 626"/>
                <a:gd name="T10" fmla="*/ 0 w 334"/>
                <a:gd name="T11" fmla="*/ 0 h 626"/>
                <a:gd name="T12" fmla="*/ 0 w 334"/>
                <a:gd name="T13" fmla="*/ 0 h 626"/>
                <a:gd name="T14" fmla="*/ 0 w 334"/>
                <a:gd name="T15" fmla="*/ 0 h 626"/>
                <a:gd name="T16" fmla="*/ 0 w 334"/>
                <a:gd name="T17" fmla="*/ 0 h 626"/>
                <a:gd name="T18" fmla="*/ 0 w 334"/>
                <a:gd name="T19" fmla="*/ 0 h 626"/>
                <a:gd name="T20" fmla="*/ 0 w 334"/>
                <a:gd name="T21" fmla="*/ 0 h 626"/>
                <a:gd name="T22" fmla="*/ 0 w 334"/>
                <a:gd name="T23" fmla="*/ 0 h 626"/>
                <a:gd name="T24" fmla="*/ 0 w 334"/>
                <a:gd name="T25" fmla="*/ 0 h 626"/>
                <a:gd name="T26" fmla="*/ 0 w 334"/>
                <a:gd name="T27" fmla="*/ 0 h 626"/>
                <a:gd name="T28" fmla="*/ 0 w 334"/>
                <a:gd name="T29" fmla="*/ 0 h 626"/>
                <a:gd name="T30" fmla="*/ 0 w 334"/>
                <a:gd name="T31" fmla="*/ 0 h 626"/>
                <a:gd name="T32" fmla="*/ 0 w 334"/>
                <a:gd name="T33" fmla="*/ 0 h 626"/>
                <a:gd name="T34" fmla="*/ 0 w 334"/>
                <a:gd name="T35" fmla="*/ 0 h 626"/>
                <a:gd name="T36" fmla="*/ 0 w 334"/>
                <a:gd name="T37" fmla="*/ 0 h 626"/>
                <a:gd name="T38" fmla="*/ 0 w 334"/>
                <a:gd name="T39" fmla="*/ 0 h 626"/>
                <a:gd name="T40" fmla="*/ 0 w 334"/>
                <a:gd name="T41" fmla="*/ 0 h 626"/>
                <a:gd name="T42" fmla="*/ 0 w 334"/>
                <a:gd name="T43" fmla="*/ 0 h 626"/>
                <a:gd name="T44" fmla="*/ 0 w 334"/>
                <a:gd name="T45" fmla="*/ 0 h 626"/>
                <a:gd name="T46" fmla="*/ 0 w 334"/>
                <a:gd name="T47" fmla="*/ 0 h 626"/>
                <a:gd name="T48" fmla="*/ 0 w 334"/>
                <a:gd name="T49" fmla="*/ 0 h 626"/>
                <a:gd name="T50" fmla="*/ 0 w 334"/>
                <a:gd name="T51" fmla="*/ 0 h 626"/>
                <a:gd name="T52" fmla="*/ 0 w 334"/>
                <a:gd name="T53" fmla="*/ 0 h 626"/>
                <a:gd name="T54" fmla="*/ 0 w 334"/>
                <a:gd name="T55" fmla="*/ 0 h 626"/>
                <a:gd name="T56" fmla="*/ 0 w 334"/>
                <a:gd name="T57" fmla="*/ 0 h 626"/>
                <a:gd name="T58" fmla="*/ 0 w 334"/>
                <a:gd name="T59" fmla="*/ 0 h 626"/>
                <a:gd name="T60" fmla="*/ 0 w 334"/>
                <a:gd name="T61" fmla="*/ 0 h 626"/>
                <a:gd name="T62" fmla="*/ 0 w 334"/>
                <a:gd name="T63" fmla="*/ 0 h 62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34"/>
                <a:gd name="T97" fmla="*/ 0 h 626"/>
                <a:gd name="T98" fmla="*/ 334 w 334"/>
                <a:gd name="T99" fmla="*/ 626 h 62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34" h="626">
                  <a:moveTo>
                    <a:pt x="226" y="593"/>
                  </a:moveTo>
                  <a:lnTo>
                    <a:pt x="334" y="150"/>
                  </a:lnTo>
                  <a:lnTo>
                    <a:pt x="291" y="50"/>
                  </a:lnTo>
                  <a:lnTo>
                    <a:pt x="274" y="33"/>
                  </a:lnTo>
                  <a:lnTo>
                    <a:pt x="253" y="22"/>
                  </a:lnTo>
                  <a:lnTo>
                    <a:pt x="231" y="17"/>
                  </a:lnTo>
                  <a:lnTo>
                    <a:pt x="210" y="10"/>
                  </a:lnTo>
                  <a:lnTo>
                    <a:pt x="189" y="5"/>
                  </a:lnTo>
                  <a:lnTo>
                    <a:pt x="161" y="5"/>
                  </a:lnTo>
                  <a:lnTo>
                    <a:pt x="134" y="5"/>
                  </a:lnTo>
                  <a:lnTo>
                    <a:pt x="108" y="0"/>
                  </a:lnTo>
                  <a:lnTo>
                    <a:pt x="102" y="0"/>
                  </a:lnTo>
                  <a:lnTo>
                    <a:pt x="97" y="0"/>
                  </a:lnTo>
                  <a:lnTo>
                    <a:pt x="86" y="10"/>
                  </a:lnTo>
                  <a:lnTo>
                    <a:pt x="75" y="22"/>
                  </a:lnTo>
                  <a:lnTo>
                    <a:pt x="65" y="60"/>
                  </a:lnTo>
                  <a:lnTo>
                    <a:pt x="70" y="100"/>
                  </a:lnTo>
                  <a:lnTo>
                    <a:pt x="75" y="138"/>
                  </a:lnTo>
                  <a:lnTo>
                    <a:pt x="75" y="183"/>
                  </a:lnTo>
                  <a:lnTo>
                    <a:pt x="0" y="505"/>
                  </a:lnTo>
                  <a:lnTo>
                    <a:pt x="21" y="538"/>
                  </a:lnTo>
                  <a:lnTo>
                    <a:pt x="53" y="566"/>
                  </a:lnTo>
                  <a:lnTo>
                    <a:pt x="86" y="593"/>
                  </a:lnTo>
                  <a:lnTo>
                    <a:pt x="118" y="621"/>
                  </a:lnTo>
                  <a:lnTo>
                    <a:pt x="140" y="626"/>
                  </a:lnTo>
                  <a:lnTo>
                    <a:pt x="161" y="626"/>
                  </a:lnTo>
                  <a:lnTo>
                    <a:pt x="183" y="621"/>
                  </a:lnTo>
                  <a:lnTo>
                    <a:pt x="205" y="621"/>
                  </a:lnTo>
                  <a:lnTo>
                    <a:pt x="210" y="616"/>
                  </a:lnTo>
                  <a:lnTo>
                    <a:pt x="215" y="605"/>
                  </a:lnTo>
                  <a:lnTo>
                    <a:pt x="221" y="599"/>
                  </a:lnTo>
                  <a:lnTo>
                    <a:pt x="226" y="59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94" name="Freeform 158"/>
            <p:cNvSpPr>
              <a:spLocks/>
            </p:cNvSpPr>
            <p:nvPr/>
          </p:nvSpPr>
          <p:spPr bwMode="auto">
            <a:xfrm>
              <a:off x="-119" y="-757"/>
              <a:ext cx="9" cy="18"/>
            </a:xfrm>
            <a:custGeom>
              <a:avLst/>
              <a:gdLst>
                <a:gd name="T0" fmla="*/ 0 w 242"/>
                <a:gd name="T1" fmla="*/ 0 h 460"/>
                <a:gd name="T2" fmla="*/ 0 w 242"/>
                <a:gd name="T3" fmla="*/ 0 h 460"/>
                <a:gd name="T4" fmla="*/ 0 w 242"/>
                <a:gd name="T5" fmla="*/ 0 h 460"/>
                <a:gd name="T6" fmla="*/ 0 w 242"/>
                <a:gd name="T7" fmla="*/ 0 h 460"/>
                <a:gd name="T8" fmla="*/ 0 w 242"/>
                <a:gd name="T9" fmla="*/ 0 h 460"/>
                <a:gd name="T10" fmla="*/ 0 w 242"/>
                <a:gd name="T11" fmla="*/ 0 h 460"/>
                <a:gd name="T12" fmla="*/ 0 w 242"/>
                <a:gd name="T13" fmla="*/ 0 h 460"/>
                <a:gd name="T14" fmla="*/ 0 w 242"/>
                <a:gd name="T15" fmla="*/ 0 h 460"/>
                <a:gd name="T16" fmla="*/ 0 w 242"/>
                <a:gd name="T17" fmla="*/ 0 h 460"/>
                <a:gd name="T18" fmla="*/ 0 w 242"/>
                <a:gd name="T19" fmla="*/ 0 h 460"/>
                <a:gd name="T20" fmla="*/ 0 w 242"/>
                <a:gd name="T21" fmla="*/ 0 h 460"/>
                <a:gd name="T22" fmla="*/ 0 w 242"/>
                <a:gd name="T23" fmla="*/ 0 h 460"/>
                <a:gd name="T24" fmla="*/ 0 w 242"/>
                <a:gd name="T25" fmla="*/ 0 h 460"/>
                <a:gd name="T26" fmla="*/ 0 w 242"/>
                <a:gd name="T27" fmla="*/ 0 h 460"/>
                <a:gd name="T28" fmla="*/ 0 w 242"/>
                <a:gd name="T29" fmla="*/ 0 h 460"/>
                <a:gd name="T30" fmla="*/ 0 w 242"/>
                <a:gd name="T31" fmla="*/ 0 h 460"/>
                <a:gd name="T32" fmla="*/ 0 w 242"/>
                <a:gd name="T33" fmla="*/ 0 h 460"/>
                <a:gd name="T34" fmla="*/ 0 w 242"/>
                <a:gd name="T35" fmla="*/ 0 h 460"/>
                <a:gd name="T36" fmla="*/ 0 w 242"/>
                <a:gd name="T37" fmla="*/ 0 h 460"/>
                <a:gd name="T38" fmla="*/ 0 w 242"/>
                <a:gd name="T39" fmla="*/ 0 h 460"/>
                <a:gd name="T40" fmla="*/ 0 w 242"/>
                <a:gd name="T41" fmla="*/ 0 h 460"/>
                <a:gd name="T42" fmla="*/ 0 w 242"/>
                <a:gd name="T43" fmla="*/ 0 h 460"/>
                <a:gd name="T44" fmla="*/ 0 w 242"/>
                <a:gd name="T45" fmla="*/ 0 h 460"/>
                <a:gd name="T46" fmla="*/ 0 w 242"/>
                <a:gd name="T47" fmla="*/ 0 h 460"/>
                <a:gd name="T48" fmla="*/ 0 w 242"/>
                <a:gd name="T49" fmla="*/ 0 h 460"/>
                <a:gd name="T50" fmla="*/ 0 w 242"/>
                <a:gd name="T51" fmla="*/ 0 h 460"/>
                <a:gd name="T52" fmla="*/ 0 w 242"/>
                <a:gd name="T53" fmla="*/ 0 h 460"/>
                <a:gd name="T54" fmla="*/ 0 w 242"/>
                <a:gd name="T55" fmla="*/ 0 h 460"/>
                <a:gd name="T56" fmla="*/ 0 w 242"/>
                <a:gd name="T57" fmla="*/ 0 h 460"/>
                <a:gd name="T58" fmla="*/ 0 w 242"/>
                <a:gd name="T59" fmla="*/ 0 h 460"/>
                <a:gd name="T60" fmla="*/ 0 w 242"/>
                <a:gd name="T61" fmla="*/ 0 h 460"/>
                <a:gd name="T62" fmla="*/ 0 w 242"/>
                <a:gd name="T63" fmla="*/ 0 h 460"/>
                <a:gd name="T64" fmla="*/ 0 w 242"/>
                <a:gd name="T65" fmla="*/ 0 h 460"/>
                <a:gd name="T66" fmla="*/ 0 w 242"/>
                <a:gd name="T67" fmla="*/ 0 h 460"/>
                <a:gd name="T68" fmla="*/ 0 w 242"/>
                <a:gd name="T69" fmla="*/ 0 h 460"/>
                <a:gd name="T70" fmla="*/ 0 w 242"/>
                <a:gd name="T71" fmla="*/ 0 h 460"/>
                <a:gd name="T72" fmla="*/ 0 w 242"/>
                <a:gd name="T73" fmla="*/ 0 h 460"/>
                <a:gd name="T74" fmla="*/ 0 w 242"/>
                <a:gd name="T75" fmla="*/ 0 h 460"/>
                <a:gd name="T76" fmla="*/ 0 w 242"/>
                <a:gd name="T77" fmla="*/ 0 h 46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242"/>
                <a:gd name="T118" fmla="*/ 0 h 460"/>
                <a:gd name="T119" fmla="*/ 242 w 242"/>
                <a:gd name="T120" fmla="*/ 460 h 460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242" h="460">
                  <a:moveTo>
                    <a:pt x="221" y="433"/>
                  </a:moveTo>
                  <a:lnTo>
                    <a:pt x="231" y="400"/>
                  </a:lnTo>
                  <a:lnTo>
                    <a:pt x="231" y="367"/>
                  </a:lnTo>
                  <a:lnTo>
                    <a:pt x="231" y="333"/>
                  </a:lnTo>
                  <a:lnTo>
                    <a:pt x="242" y="294"/>
                  </a:lnTo>
                  <a:lnTo>
                    <a:pt x="215" y="100"/>
                  </a:lnTo>
                  <a:lnTo>
                    <a:pt x="198" y="83"/>
                  </a:lnTo>
                  <a:lnTo>
                    <a:pt x="182" y="61"/>
                  </a:lnTo>
                  <a:lnTo>
                    <a:pt x="166" y="45"/>
                  </a:lnTo>
                  <a:lnTo>
                    <a:pt x="139" y="22"/>
                  </a:lnTo>
                  <a:lnTo>
                    <a:pt x="134" y="22"/>
                  </a:lnTo>
                  <a:lnTo>
                    <a:pt x="118" y="17"/>
                  </a:lnTo>
                  <a:lnTo>
                    <a:pt x="107" y="11"/>
                  </a:lnTo>
                  <a:lnTo>
                    <a:pt x="97" y="5"/>
                  </a:lnTo>
                  <a:lnTo>
                    <a:pt x="80" y="0"/>
                  </a:lnTo>
                  <a:lnTo>
                    <a:pt x="69" y="0"/>
                  </a:lnTo>
                  <a:lnTo>
                    <a:pt x="53" y="5"/>
                  </a:lnTo>
                  <a:lnTo>
                    <a:pt x="37" y="11"/>
                  </a:lnTo>
                  <a:lnTo>
                    <a:pt x="32" y="17"/>
                  </a:lnTo>
                  <a:lnTo>
                    <a:pt x="21" y="33"/>
                  </a:lnTo>
                  <a:lnTo>
                    <a:pt x="5" y="50"/>
                  </a:lnTo>
                  <a:lnTo>
                    <a:pt x="0" y="66"/>
                  </a:lnTo>
                  <a:lnTo>
                    <a:pt x="10" y="255"/>
                  </a:lnTo>
                  <a:lnTo>
                    <a:pt x="5" y="277"/>
                  </a:lnTo>
                  <a:lnTo>
                    <a:pt x="5" y="299"/>
                  </a:lnTo>
                  <a:lnTo>
                    <a:pt x="5" y="327"/>
                  </a:lnTo>
                  <a:lnTo>
                    <a:pt x="10" y="350"/>
                  </a:lnTo>
                  <a:lnTo>
                    <a:pt x="21" y="372"/>
                  </a:lnTo>
                  <a:lnTo>
                    <a:pt x="37" y="394"/>
                  </a:lnTo>
                  <a:lnTo>
                    <a:pt x="48" y="410"/>
                  </a:lnTo>
                  <a:lnTo>
                    <a:pt x="69" y="433"/>
                  </a:lnTo>
                  <a:lnTo>
                    <a:pt x="97" y="443"/>
                  </a:lnTo>
                  <a:lnTo>
                    <a:pt x="129" y="455"/>
                  </a:lnTo>
                  <a:lnTo>
                    <a:pt x="161" y="460"/>
                  </a:lnTo>
                  <a:lnTo>
                    <a:pt x="198" y="460"/>
                  </a:lnTo>
                  <a:lnTo>
                    <a:pt x="205" y="455"/>
                  </a:lnTo>
                  <a:lnTo>
                    <a:pt x="205" y="450"/>
                  </a:lnTo>
                  <a:lnTo>
                    <a:pt x="210" y="443"/>
                  </a:lnTo>
                  <a:lnTo>
                    <a:pt x="221" y="43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95" name="Freeform 159"/>
            <p:cNvSpPr>
              <a:spLocks/>
            </p:cNvSpPr>
            <p:nvPr/>
          </p:nvSpPr>
          <p:spPr bwMode="auto">
            <a:xfrm>
              <a:off x="-139" y="-711"/>
              <a:ext cx="11" cy="28"/>
            </a:xfrm>
            <a:custGeom>
              <a:avLst/>
              <a:gdLst>
                <a:gd name="T0" fmla="*/ 0 w 285"/>
                <a:gd name="T1" fmla="*/ 0 h 705"/>
                <a:gd name="T2" fmla="*/ 0 w 285"/>
                <a:gd name="T3" fmla="*/ 0 h 705"/>
                <a:gd name="T4" fmla="*/ 0 w 285"/>
                <a:gd name="T5" fmla="*/ 0 h 705"/>
                <a:gd name="T6" fmla="*/ 0 w 285"/>
                <a:gd name="T7" fmla="*/ 0 h 705"/>
                <a:gd name="T8" fmla="*/ 0 w 285"/>
                <a:gd name="T9" fmla="*/ 0 h 705"/>
                <a:gd name="T10" fmla="*/ 0 w 285"/>
                <a:gd name="T11" fmla="*/ 0 h 705"/>
                <a:gd name="T12" fmla="*/ 0 w 285"/>
                <a:gd name="T13" fmla="*/ 0 h 705"/>
                <a:gd name="T14" fmla="*/ 0 w 285"/>
                <a:gd name="T15" fmla="*/ 0 h 705"/>
                <a:gd name="T16" fmla="*/ 0 w 285"/>
                <a:gd name="T17" fmla="*/ 0 h 705"/>
                <a:gd name="T18" fmla="*/ 0 w 285"/>
                <a:gd name="T19" fmla="*/ 0 h 705"/>
                <a:gd name="T20" fmla="*/ 0 w 285"/>
                <a:gd name="T21" fmla="*/ 0 h 705"/>
                <a:gd name="T22" fmla="*/ 0 w 285"/>
                <a:gd name="T23" fmla="*/ 0 h 705"/>
                <a:gd name="T24" fmla="*/ 0 w 285"/>
                <a:gd name="T25" fmla="*/ 0 h 705"/>
                <a:gd name="T26" fmla="*/ 0 w 285"/>
                <a:gd name="T27" fmla="*/ 0 h 705"/>
                <a:gd name="T28" fmla="*/ 0 w 285"/>
                <a:gd name="T29" fmla="*/ 0 h 705"/>
                <a:gd name="T30" fmla="*/ 0 w 285"/>
                <a:gd name="T31" fmla="*/ 0 h 705"/>
                <a:gd name="T32" fmla="*/ 0 w 285"/>
                <a:gd name="T33" fmla="*/ 0 h 705"/>
                <a:gd name="T34" fmla="*/ 0 w 285"/>
                <a:gd name="T35" fmla="*/ 0 h 705"/>
                <a:gd name="T36" fmla="*/ 0 w 285"/>
                <a:gd name="T37" fmla="*/ 0 h 705"/>
                <a:gd name="T38" fmla="*/ 0 w 285"/>
                <a:gd name="T39" fmla="*/ 0 h 705"/>
                <a:gd name="T40" fmla="*/ 0 w 285"/>
                <a:gd name="T41" fmla="*/ 0 h 705"/>
                <a:gd name="T42" fmla="*/ 0 w 285"/>
                <a:gd name="T43" fmla="*/ 0 h 705"/>
                <a:gd name="T44" fmla="*/ 0 w 285"/>
                <a:gd name="T45" fmla="*/ 0 h 705"/>
                <a:gd name="T46" fmla="*/ 0 w 285"/>
                <a:gd name="T47" fmla="*/ 0 h 705"/>
                <a:gd name="T48" fmla="*/ 0 w 285"/>
                <a:gd name="T49" fmla="*/ 0 h 705"/>
                <a:gd name="T50" fmla="*/ 0 w 285"/>
                <a:gd name="T51" fmla="*/ 0 h 705"/>
                <a:gd name="T52" fmla="*/ 0 w 285"/>
                <a:gd name="T53" fmla="*/ 0 h 705"/>
                <a:gd name="T54" fmla="*/ 0 w 285"/>
                <a:gd name="T55" fmla="*/ 0 h 705"/>
                <a:gd name="T56" fmla="*/ 0 w 285"/>
                <a:gd name="T57" fmla="*/ 0 h 705"/>
                <a:gd name="T58" fmla="*/ 0 w 285"/>
                <a:gd name="T59" fmla="*/ 0 h 705"/>
                <a:gd name="T60" fmla="*/ 0 w 285"/>
                <a:gd name="T61" fmla="*/ 0 h 705"/>
                <a:gd name="T62" fmla="*/ 0 w 285"/>
                <a:gd name="T63" fmla="*/ 0 h 705"/>
                <a:gd name="T64" fmla="*/ 0 w 285"/>
                <a:gd name="T65" fmla="*/ 0 h 705"/>
                <a:gd name="T66" fmla="*/ 0 w 285"/>
                <a:gd name="T67" fmla="*/ 0 h 705"/>
                <a:gd name="T68" fmla="*/ 0 w 285"/>
                <a:gd name="T69" fmla="*/ 0 h 705"/>
                <a:gd name="T70" fmla="*/ 0 w 285"/>
                <a:gd name="T71" fmla="*/ 0 h 705"/>
                <a:gd name="T72" fmla="*/ 0 w 285"/>
                <a:gd name="T73" fmla="*/ 0 h 705"/>
                <a:gd name="T74" fmla="*/ 0 w 285"/>
                <a:gd name="T75" fmla="*/ 0 h 705"/>
                <a:gd name="T76" fmla="*/ 0 w 285"/>
                <a:gd name="T77" fmla="*/ 0 h 70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285"/>
                <a:gd name="T118" fmla="*/ 0 h 705"/>
                <a:gd name="T119" fmla="*/ 285 w 285"/>
                <a:gd name="T120" fmla="*/ 705 h 705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285" h="705">
                  <a:moveTo>
                    <a:pt x="259" y="638"/>
                  </a:moveTo>
                  <a:lnTo>
                    <a:pt x="253" y="600"/>
                  </a:lnTo>
                  <a:lnTo>
                    <a:pt x="248" y="555"/>
                  </a:lnTo>
                  <a:lnTo>
                    <a:pt x="248" y="510"/>
                  </a:lnTo>
                  <a:lnTo>
                    <a:pt x="248" y="460"/>
                  </a:lnTo>
                  <a:lnTo>
                    <a:pt x="253" y="411"/>
                  </a:lnTo>
                  <a:lnTo>
                    <a:pt x="259" y="361"/>
                  </a:lnTo>
                  <a:lnTo>
                    <a:pt x="269" y="316"/>
                  </a:lnTo>
                  <a:lnTo>
                    <a:pt x="280" y="266"/>
                  </a:lnTo>
                  <a:lnTo>
                    <a:pt x="285" y="222"/>
                  </a:lnTo>
                  <a:lnTo>
                    <a:pt x="280" y="183"/>
                  </a:lnTo>
                  <a:lnTo>
                    <a:pt x="269" y="145"/>
                  </a:lnTo>
                  <a:lnTo>
                    <a:pt x="259" y="105"/>
                  </a:lnTo>
                  <a:lnTo>
                    <a:pt x="248" y="83"/>
                  </a:lnTo>
                  <a:lnTo>
                    <a:pt x="232" y="67"/>
                  </a:lnTo>
                  <a:lnTo>
                    <a:pt x="210" y="50"/>
                  </a:lnTo>
                  <a:lnTo>
                    <a:pt x="183" y="27"/>
                  </a:lnTo>
                  <a:lnTo>
                    <a:pt x="172" y="22"/>
                  </a:lnTo>
                  <a:lnTo>
                    <a:pt x="156" y="17"/>
                  </a:lnTo>
                  <a:lnTo>
                    <a:pt x="140" y="11"/>
                  </a:lnTo>
                  <a:lnTo>
                    <a:pt x="124" y="5"/>
                  </a:lnTo>
                  <a:lnTo>
                    <a:pt x="96" y="0"/>
                  </a:lnTo>
                  <a:lnTo>
                    <a:pt x="75" y="5"/>
                  </a:lnTo>
                  <a:lnTo>
                    <a:pt x="48" y="11"/>
                  </a:lnTo>
                  <a:lnTo>
                    <a:pt x="27" y="22"/>
                  </a:lnTo>
                  <a:lnTo>
                    <a:pt x="0" y="366"/>
                  </a:lnTo>
                  <a:lnTo>
                    <a:pt x="0" y="544"/>
                  </a:lnTo>
                  <a:lnTo>
                    <a:pt x="16" y="594"/>
                  </a:lnTo>
                  <a:lnTo>
                    <a:pt x="48" y="638"/>
                  </a:lnTo>
                  <a:lnTo>
                    <a:pt x="102" y="678"/>
                  </a:lnTo>
                  <a:lnTo>
                    <a:pt x="156" y="705"/>
                  </a:lnTo>
                  <a:lnTo>
                    <a:pt x="177" y="705"/>
                  </a:lnTo>
                  <a:lnTo>
                    <a:pt x="193" y="699"/>
                  </a:lnTo>
                  <a:lnTo>
                    <a:pt x="204" y="699"/>
                  </a:lnTo>
                  <a:lnTo>
                    <a:pt x="216" y="694"/>
                  </a:lnTo>
                  <a:lnTo>
                    <a:pt x="227" y="688"/>
                  </a:lnTo>
                  <a:lnTo>
                    <a:pt x="243" y="678"/>
                  </a:lnTo>
                  <a:lnTo>
                    <a:pt x="253" y="661"/>
                  </a:lnTo>
                  <a:lnTo>
                    <a:pt x="259" y="63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96" name="Freeform 160"/>
            <p:cNvSpPr>
              <a:spLocks/>
            </p:cNvSpPr>
            <p:nvPr/>
          </p:nvSpPr>
          <p:spPr bwMode="auto">
            <a:xfrm>
              <a:off x="-134" y="-753"/>
              <a:ext cx="10" cy="20"/>
            </a:xfrm>
            <a:custGeom>
              <a:avLst/>
              <a:gdLst>
                <a:gd name="T0" fmla="*/ 0 w 259"/>
                <a:gd name="T1" fmla="*/ 0 h 500"/>
                <a:gd name="T2" fmla="*/ 0 w 259"/>
                <a:gd name="T3" fmla="*/ 0 h 500"/>
                <a:gd name="T4" fmla="*/ 0 w 259"/>
                <a:gd name="T5" fmla="*/ 0 h 500"/>
                <a:gd name="T6" fmla="*/ 0 w 259"/>
                <a:gd name="T7" fmla="*/ 0 h 500"/>
                <a:gd name="T8" fmla="*/ 0 w 259"/>
                <a:gd name="T9" fmla="*/ 0 h 500"/>
                <a:gd name="T10" fmla="*/ 0 w 259"/>
                <a:gd name="T11" fmla="*/ 0 h 500"/>
                <a:gd name="T12" fmla="*/ 0 w 259"/>
                <a:gd name="T13" fmla="*/ 0 h 500"/>
                <a:gd name="T14" fmla="*/ 0 w 259"/>
                <a:gd name="T15" fmla="*/ 0 h 500"/>
                <a:gd name="T16" fmla="*/ 0 w 259"/>
                <a:gd name="T17" fmla="*/ 0 h 500"/>
                <a:gd name="T18" fmla="*/ 0 w 259"/>
                <a:gd name="T19" fmla="*/ 0 h 500"/>
                <a:gd name="T20" fmla="*/ 0 w 259"/>
                <a:gd name="T21" fmla="*/ 0 h 500"/>
                <a:gd name="T22" fmla="*/ 0 w 259"/>
                <a:gd name="T23" fmla="*/ 0 h 500"/>
                <a:gd name="T24" fmla="*/ 0 w 259"/>
                <a:gd name="T25" fmla="*/ 0 h 500"/>
                <a:gd name="T26" fmla="*/ 0 w 259"/>
                <a:gd name="T27" fmla="*/ 0 h 500"/>
                <a:gd name="T28" fmla="*/ 0 w 259"/>
                <a:gd name="T29" fmla="*/ 0 h 500"/>
                <a:gd name="T30" fmla="*/ 0 w 259"/>
                <a:gd name="T31" fmla="*/ 0 h 500"/>
                <a:gd name="T32" fmla="*/ 0 w 259"/>
                <a:gd name="T33" fmla="*/ 0 h 500"/>
                <a:gd name="T34" fmla="*/ 0 w 259"/>
                <a:gd name="T35" fmla="*/ 0 h 500"/>
                <a:gd name="T36" fmla="*/ 0 w 259"/>
                <a:gd name="T37" fmla="*/ 0 h 500"/>
                <a:gd name="T38" fmla="*/ 0 w 259"/>
                <a:gd name="T39" fmla="*/ 0 h 500"/>
                <a:gd name="T40" fmla="*/ 0 w 259"/>
                <a:gd name="T41" fmla="*/ 0 h 500"/>
                <a:gd name="T42" fmla="*/ 0 w 259"/>
                <a:gd name="T43" fmla="*/ 0 h 500"/>
                <a:gd name="T44" fmla="*/ 0 w 259"/>
                <a:gd name="T45" fmla="*/ 0 h 500"/>
                <a:gd name="T46" fmla="*/ 0 w 259"/>
                <a:gd name="T47" fmla="*/ 0 h 500"/>
                <a:gd name="T48" fmla="*/ 0 w 259"/>
                <a:gd name="T49" fmla="*/ 0 h 500"/>
                <a:gd name="T50" fmla="*/ 0 w 259"/>
                <a:gd name="T51" fmla="*/ 0 h 500"/>
                <a:gd name="T52" fmla="*/ 0 w 259"/>
                <a:gd name="T53" fmla="*/ 0 h 500"/>
                <a:gd name="T54" fmla="*/ 0 w 259"/>
                <a:gd name="T55" fmla="*/ 0 h 500"/>
                <a:gd name="T56" fmla="*/ 0 w 259"/>
                <a:gd name="T57" fmla="*/ 0 h 500"/>
                <a:gd name="T58" fmla="*/ 0 w 259"/>
                <a:gd name="T59" fmla="*/ 0 h 500"/>
                <a:gd name="T60" fmla="*/ 0 w 259"/>
                <a:gd name="T61" fmla="*/ 0 h 500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259"/>
                <a:gd name="T94" fmla="*/ 0 h 500"/>
                <a:gd name="T95" fmla="*/ 259 w 259"/>
                <a:gd name="T96" fmla="*/ 500 h 500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259" h="500">
                  <a:moveTo>
                    <a:pt x="259" y="450"/>
                  </a:moveTo>
                  <a:lnTo>
                    <a:pt x="259" y="101"/>
                  </a:lnTo>
                  <a:lnTo>
                    <a:pt x="248" y="85"/>
                  </a:lnTo>
                  <a:lnTo>
                    <a:pt x="237" y="68"/>
                  </a:lnTo>
                  <a:lnTo>
                    <a:pt x="216" y="45"/>
                  </a:lnTo>
                  <a:lnTo>
                    <a:pt x="194" y="23"/>
                  </a:lnTo>
                  <a:lnTo>
                    <a:pt x="156" y="12"/>
                  </a:lnTo>
                  <a:lnTo>
                    <a:pt x="119" y="12"/>
                  </a:lnTo>
                  <a:lnTo>
                    <a:pt x="81" y="7"/>
                  </a:lnTo>
                  <a:lnTo>
                    <a:pt x="43" y="0"/>
                  </a:lnTo>
                  <a:lnTo>
                    <a:pt x="32" y="7"/>
                  </a:lnTo>
                  <a:lnTo>
                    <a:pt x="21" y="17"/>
                  </a:lnTo>
                  <a:lnTo>
                    <a:pt x="11" y="35"/>
                  </a:lnTo>
                  <a:lnTo>
                    <a:pt x="0" y="57"/>
                  </a:lnTo>
                  <a:lnTo>
                    <a:pt x="0" y="101"/>
                  </a:lnTo>
                  <a:lnTo>
                    <a:pt x="11" y="134"/>
                  </a:lnTo>
                  <a:lnTo>
                    <a:pt x="21" y="173"/>
                  </a:lnTo>
                  <a:lnTo>
                    <a:pt x="21" y="218"/>
                  </a:lnTo>
                  <a:lnTo>
                    <a:pt x="21" y="423"/>
                  </a:lnTo>
                  <a:lnTo>
                    <a:pt x="43" y="445"/>
                  </a:lnTo>
                  <a:lnTo>
                    <a:pt x="64" y="462"/>
                  </a:lnTo>
                  <a:lnTo>
                    <a:pt x="92" y="478"/>
                  </a:lnTo>
                  <a:lnTo>
                    <a:pt x="124" y="490"/>
                  </a:lnTo>
                  <a:lnTo>
                    <a:pt x="151" y="495"/>
                  </a:lnTo>
                  <a:lnTo>
                    <a:pt x="184" y="500"/>
                  </a:lnTo>
                  <a:lnTo>
                    <a:pt x="216" y="495"/>
                  </a:lnTo>
                  <a:lnTo>
                    <a:pt x="243" y="483"/>
                  </a:lnTo>
                  <a:lnTo>
                    <a:pt x="243" y="478"/>
                  </a:lnTo>
                  <a:lnTo>
                    <a:pt x="248" y="473"/>
                  </a:lnTo>
                  <a:lnTo>
                    <a:pt x="253" y="462"/>
                  </a:lnTo>
                  <a:lnTo>
                    <a:pt x="259" y="45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97" name="Freeform 161"/>
            <p:cNvSpPr>
              <a:spLocks/>
            </p:cNvSpPr>
            <p:nvPr/>
          </p:nvSpPr>
          <p:spPr bwMode="auto">
            <a:xfrm>
              <a:off x="-234" y="-451"/>
              <a:ext cx="10" cy="17"/>
            </a:xfrm>
            <a:custGeom>
              <a:avLst/>
              <a:gdLst>
                <a:gd name="T0" fmla="*/ 0 w 254"/>
                <a:gd name="T1" fmla="*/ 0 h 443"/>
                <a:gd name="T2" fmla="*/ 0 w 254"/>
                <a:gd name="T3" fmla="*/ 0 h 443"/>
                <a:gd name="T4" fmla="*/ 0 w 254"/>
                <a:gd name="T5" fmla="*/ 0 h 443"/>
                <a:gd name="T6" fmla="*/ 0 w 254"/>
                <a:gd name="T7" fmla="*/ 0 h 443"/>
                <a:gd name="T8" fmla="*/ 0 w 254"/>
                <a:gd name="T9" fmla="*/ 0 h 443"/>
                <a:gd name="T10" fmla="*/ 0 w 254"/>
                <a:gd name="T11" fmla="*/ 0 h 443"/>
                <a:gd name="T12" fmla="*/ 0 w 254"/>
                <a:gd name="T13" fmla="*/ 0 h 443"/>
                <a:gd name="T14" fmla="*/ 0 w 254"/>
                <a:gd name="T15" fmla="*/ 0 h 443"/>
                <a:gd name="T16" fmla="*/ 0 w 254"/>
                <a:gd name="T17" fmla="*/ 0 h 443"/>
                <a:gd name="T18" fmla="*/ 0 w 254"/>
                <a:gd name="T19" fmla="*/ 0 h 443"/>
                <a:gd name="T20" fmla="*/ 0 w 254"/>
                <a:gd name="T21" fmla="*/ 0 h 443"/>
                <a:gd name="T22" fmla="*/ 0 w 254"/>
                <a:gd name="T23" fmla="*/ 0 h 443"/>
                <a:gd name="T24" fmla="*/ 0 w 254"/>
                <a:gd name="T25" fmla="*/ 0 h 443"/>
                <a:gd name="T26" fmla="*/ 0 w 254"/>
                <a:gd name="T27" fmla="*/ 0 h 443"/>
                <a:gd name="T28" fmla="*/ 0 w 254"/>
                <a:gd name="T29" fmla="*/ 0 h 443"/>
                <a:gd name="T30" fmla="*/ 0 w 254"/>
                <a:gd name="T31" fmla="*/ 0 h 443"/>
                <a:gd name="T32" fmla="*/ 0 w 254"/>
                <a:gd name="T33" fmla="*/ 0 h 443"/>
                <a:gd name="T34" fmla="*/ 0 w 254"/>
                <a:gd name="T35" fmla="*/ 0 h 443"/>
                <a:gd name="T36" fmla="*/ 0 w 254"/>
                <a:gd name="T37" fmla="*/ 0 h 443"/>
                <a:gd name="T38" fmla="*/ 0 w 254"/>
                <a:gd name="T39" fmla="*/ 0 h 443"/>
                <a:gd name="T40" fmla="*/ 0 w 254"/>
                <a:gd name="T41" fmla="*/ 0 h 443"/>
                <a:gd name="T42" fmla="*/ 0 w 254"/>
                <a:gd name="T43" fmla="*/ 0 h 443"/>
                <a:gd name="T44" fmla="*/ 0 w 254"/>
                <a:gd name="T45" fmla="*/ 0 h 443"/>
                <a:gd name="T46" fmla="*/ 0 w 254"/>
                <a:gd name="T47" fmla="*/ 0 h 443"/>
                <a:gd name="T48" fmla="*/ 0 w 254"/>
                <a:gd name="T49" fmla="*/ 0 h 443"/>
                <a:gd name="T50" fmla="*/ 0 w 254"/>
                <a:gd name="T51" fmla="*/ 0 h 443"/>
                <a:gd name="T52" fmla="*/ 0 w 254"/>
                <a:gd name="T53" fmla="*/ 0 h 443"/>
                <a:gd name="T54" fmla="*/ 0 w 254"/>
                <a:gd name="T55" fmla="*/ 0 h 443"/>
                <a:gd name="T56" fmla="*/ 0 w 254"/>
                <a:gd name="T57" fmla="*/ 0 h 443"/>
                <a:gd name="T58" fmla="*/ 0 w 254"/>
                <a:gd name="T59" fmla="*/ 0 h 443"/>
                <a:gd name="T60" fmla="*/ 0 w 254"/>
                <a:gd name="T61" fmla="*/ 0 h 443"/>
                <a:gd name="T62" fmla="*/ 0 w 254"/>
                <a:gd name="T63" fmla="*/ 0 h 443"/>
                <a:gd name="T64" fmla="*/ 0 w 254"/>
                <a:gd name="T65" fmla="*/ 0 h 443"/>
                <a:gd name="T66" fmla="*/ 0 w 254"/>
                <a:gd name="T67" fmla="*/ 0 h 443"/>
                <a:gd name="T68" fmla="*/ 0 w 254"/>
                <a:gd name="T69" fmla="*/ 0 h 443"/>
                <a:gd name="T70" fmla="*/ 0 w 254"/>
                <a:gd name="T71" fmla="*/ 0 h 443"/>
                <a:gd name="T72" fmla="*/ 0 w 254"/>
                <a:gd name="T73" fmla="*/ 0 h 443"/>
                <a:gd name="T74" fmla="*/ 0 w 254"/>
                <a:gd name="T75" fmla="*/ 0 h 443"/>
                <a:gd name="T76" fmla="*/ 0 w 254"/>
                <a:gd name="T77" fmla="*/ 0 h 443"/>
                <a:gd name="T78" fmla="*/ 0 w 254"/>
                <a:gd name="T79" fmla="*/ 0 h 443"/>
                <a:gd name="T80" fmla="*/ 0 w 254"/>
                <a:gd name="T81" fmla="*/ 0 h 443"/>
                <a:gd name="T82" fmla="*/ 0 w 254"/>
                <a:gd name="T83" fmla="*/ 0 h 443"/>
                <a:gd name="T84" fmla="*/ 0 w 254"/>
                <a:gd name="T85" fmla="*/ 0 h 443"/>
                <a:gd name="T86" fmla="*/ 0 w 254"/>
                <a:gd name="T87" fmla="*/ 0 h 443"/>
                <a:gd name="T88" fmla="*/ 0 w 254"/>
                <a:gd name="T89" fmla="*/ 0 h 443"/>
                <a:gd name="T90" fmla="*/ 0 w 254"/>
                <a:gd name="T91" fmla="*/ 0 h 443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54"/>
                <a:gd name="T139" fmla="*/ 0 h 443"/>
                <a:gd name="T140" fmla="*/ 254 w 254"/>
                <a:gd name="T141" fmla="*/ 443 h 443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54" h="443">
                  <a:moveTo>
                    <a:pt x="231" y="365"/>
                  </a:moveTo>
                  <a:lnTo>
                    <a:pt x="237" y="349"/>
                  </a:lnTo>
                  <a:lnTo>
                    <a:pt x="237" y="332"/>
                  </a:lnTo>
                  <a:lnTo>
                    <a:pt x="237" y="315"/>
                  </a:lnTo>
                  <a:lnTo>
                    <a:pt x="248" y="293"/>
                  </a:lnTo>
                  <a:lnTo>
                    <a:pt x="248" y="265"/>
                  </a:lnTo>
                  <a:lnTo>
                    <a:pt x="248" y="237"/>
                  </a:lnTo>
                  <a:lnTo>
                    <a:pt x="242" y="216"/>
                  </a:lnTo>
                  <a:lnTo>
                    <a:pt x="237" y="188"/>
                  </a:lnTo>
                  <a:lnTo>
                    <a:pt x="237" y="182"/>
                  </a:lnTo>
                  <a:lnTo>
                    <a:pt x="242" y="166"/>
                  </a:lnTo>
                  <a:lnTo>
                    <a:pt x="248" y="154"/>
                  </a:lnTo>
                  <a:lnTo>
                    <a:pt x="248" y="138"/>
                  </a:lnTo>
                  <a:lnTo>
                    <a:pt x="254" y="116"/>
                  </a:lnTo>
                  <a:lnTo>
                    <a:pt x="248" y="99"/>
                  </a:lnTo>
                  <a:lnTo>
                    <a:pt x="231" y="76"/>
                  </a:lnTo>
                  <a:lnTo>
                    <a:pt x="226" y="49"/>
                  </a:lnTo>
                  <a:lnTo>
                    <a:pt x="210" y="38"/>
                  </a:lnTo>
                  <a:lnTo>
                    <a:pt x="189" y="21"/>
                  </a:lnTo>
                  <a:lnTo>
                    <a:pt x="162" y="10"/>
                  </a:lnTo>
                  <a:lnTo>
                    <a:pt x="141" y="0"/>
                  </a:lnTo>
                  <a:lnTo>
                    <a:pt x="113" y="0"/>
                  </a:lnTo>
                  <a:lnTo>
                    <a:pt x="86" y="0"/>
                  </a:lnTo>
                  <a:lnTo>
                    <a:pt x="65" y="5"/>
                  </a:lnTo>
                  <a:lnTo>
                    <a:pt x="33" y="16"/>
                  </a:lnTo>
                  <a:lnTo>
                    <a:pt x="10" y="287"/>
                  </a:lnTo>
                  <a:lnTo>
                    <a:pt x="5" y="299"/>
                  </a:lnTo>
                  <a:lnTo>
                    <a:pt x="5" y="315"/>
                  </a:lnTo>
                  <a:lnTo>
                    <a:pt x="0" y="338"/>
                  </a:lnTo>
                  <a:lnTo>
                    <a:pt x="0" y="360"/>
                  </a:lnTo>
                  <a:lnTo>
                    <a:pt x="10" y="377"/>
                  </a:lnTo>
                  <a:lnTo>
                    <a:pt x="27" y="393"/>
                  </a:lnTo>
                  <a:lnTo>
                    <a:pt x="43" y="410"/>
                  </a:lnTo>
                  <a:lnTo>
                    <a:pt x="65" y="432"/>
                  </a:lnTo>
                  <a:lnTo>
                    <a:pt x="75" y="432"/>
                  </a:lnTo>
                  <a:lnTo>
                    <a:pt x="86" y="438"/>
                  </a:lnTo>
                  <a:lnTo>
                    <a:pt x="97" y="443"/>
                  </a:lnTo>
                  <a:lnTo>
                    <a:pt x="108" y="443"/>
                  </a:lnTo>
                  <a:lnTo>
                    <a:pt x="141" y="432"/>
                  </a:lnTo>
                  <a:lnTo>
                    <a:pt x="173" y="421"/>
                  </a:lnTo>
                  <a:lnTo>
                    <a:pt x="205" y="410"/>
                  </a:lnTo>
                  <a:lnTo>
                    <a:pt x="237" y="382"/>
                  </a:lnTo>
                  <a:lnTo>
                    <a:pt x="237" y="371"/>
                  </a:lnTo>
                  <a:lnTo>
                    <a:pt x="231" y="36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98" name="Freeform 162"/>
            <p:cNvSpPr>
              <a:spLocks/>
            </p:cNvSpPr>
            <p:nvPr/>
          </p:nvSpPr>
          <p:spPr bwMode="auto">
            <a:xfrm>
              <a:off x="-232" y="-487"/>
              <a:ext cx="10" cy="21"/>
            </a:xfrm>
            <a:custGeom>
              <a:avLst/>
              <a:gdLst>
                <a:gd name="T0" fmla="*/ 0 w 275"/>
                <a:gd name="T1" fmla="*/ 0 h 533"/>
                <a:gd name="T2" fmla="*/ 0 w 275"/>
                <a:gd name="T3" fmla="*/ 0 h 533"/>
                <a:gd name="T4" fmla="*/ 0 w 275"/>
                <a:gd name="T5" fmla="*/ 0 h 533"/>
                <a:gd name="T6" fmla="*/ 0 w 275"/>
                <a:gd name="T7" fmla="*/ 0 h 533"/>
                <a:gd name="T8" fmla="*/ 0 w 275"/>
                <a:gd name="T9" fmla="*/ 0 h 533"/>
                <a:gd name="T10" fmla="*/ 0 w 275"/>
                <a:gd name="T11" fmla="*/ 0 h 533"/>
                <a:gd name="T12" fmla="*/ 0 w 275"/>
                <a:gd name="T13" fmla="*/ 0 h 533"/>
                <a:gd name="T14" fmla="*/ 0 w 275"/>
                <a:gd name="T15" fmla="*/ 0 h 533"/>
                <a:gd name="T16" fmla="*/ 0 w 275"/>
                <a:gd name="T17" fmla="*/ 0 h 533"/>
                <a:gd name="T18" fmla="*/ 0 w 275"/>
                <a:gd name="T19" fmla="*/ 0 h 533"/>
                <a:gd name="T20" fmla="*/ 0 w 275"/>
                <a:gd name="T21" fmla="*/ 0 h 533"/>
                <a:gd name="T22" fmla="*/ 0 w 275"/>
                <a:gd name="T23" fmla="*/ 0 h 533"/>
                <a:gd name="T24" fmla="*/ 0 w 275"/>
                <a:gd name="T25" fmla="*/ 0 h 533"/>
                <a:gd name="T26" fmla="*/ 0 w 275"/>
                <a:gd name="T27" fmla="*/ 0 h 533"/>
                <a:gd name="T28" fmla="*/ 0 w 275"/>
                <a:gd name="T29" fmla="*/ 0 h 533"/>
                <a:gd name="T30" fmla="*/ 0 w 275"/>
                <a:gd name="T31" fmla="*/ 0 h 533"/>
                <a:gd name="T32" fmla="*/ 0 w 275"/>
                <a:gd name="T33" fmla="*/ 0 h 533"/>
                <a:gd name="T34" fmla="*/ 0 w 275"/>
                <a:gd name="T35" fmla="*/ 0 h 533"/>
                <a:gd name="T36" fmla="*/ 0 w 275"/>
                <a:gd name="T37" fmla="*/ 0 h 533"/>
                <a:gd name="T38" fmla="*/ 0 w 275"/>
                <a:gd name="T39" fmla="*/ 0 h 533"/>
                <a:gd name="T40" fmla="*/ 0 w 275"/>
                <a:gd name="T41" fmla="*/ 0 h 533"/>
                <a:gd name="T42" fmla="*/ 0 w 275"/>
                <a:gd name="T43" fmla="*/ 0 h 533"/>
                <a:gd name="T44" fmla="*/ 0 w 275"/>
                <a:gd name="T45" fmla="*/ 0 h 533"/>
                <a:gd name="T46" fmla="*/ 0 w 275"/>
                <a:gd name="T47" fmla="*/ 0 h 533"/>
                <a:gd name="T48" fmla="*/ 0 w 275"/>
                <a:gd name="T49" fmla="*/ 0 h 533"/>
                <a:gd name="T50" fmla="*/ 0 w 275"/>
                <a:gd name="T51" fmla="*/ 0 h 533"/>
                <a:gd name="T52" fmla="*/ 0 w 275"/>
                <a:gd name="T53" fmla="*/ 0 h 533"/>
                <a:gd name="T54" fmla="*/ 0 w 275"/>
                <a:gd name="T55" fmla="*/ 0 h 533"/>
                <a:gd name="T56" fmla="*/ 0 w 275"/>
                <a:gd name="T57" fmla="*/ 0 h 533"/>
                <a:gd name="T58" fmla="*/ 0 w 275"/>
                <a:gd name="T59" fmla="*/ 0 h 533"/>
                <a:gd name="T60" fmla="*/ 0 w 275"/>
                <a:gd name="T61" fmla="*/ 0 h 533"/>
                <a:gd name="T62" fmla="*/ 0 w 275"/>
                <a:gd name="T63" fmla="*/ 0 h 533"/>
                <a:gd name="T64" fmla="*/ 0 w 275"/>
                <a:gd name="T65" fmla="*/ 0 h 533"/>
                <a:gd name="T66" fmla="*/ 0 w 275"/>
                <a:gd name="T67" fmla="*/ 0 h 533"/>
                <a:gd name="T68" fmla="*/ 0 w 275"/>
                <a:gd name="T69" fmla="*/ 0 h 533"/>
                <a:gd name="T70" fmla="*/ 0 w 275"/>
                <a:gd name="T71" fmla="*/ 0 h 533"/>
                <a:gd name="T72" fmla="*/ 0 w 275"/>
                <a:gd name="T73" fmla="*/ 0 h 533"/>
                <a:gd name="T74" fmla="*/ 0 w 275"/>
                <a:gd name="T75" fmla="*/ 0 h 533"/>
                <a:gd name="T76" fmla="*/ 0 w 275"/>
                <a:gd name="T77" fmla="*/ 0 h 533"/>
                <a:gd name="T78" fmla="*/ 0 w 275"/>
                <a:gd name="T79" fmla="*/ 0 h 533"/>
                <a:gd name="T80" fmla="*/ 0 w 275"/>
                <a:gd name="T81" fmla="*/ 0 h 533"/>
                <a:gd name="T82" fmla="*/ 0 w 275"/>
                <a:gd name="T83" fmla="*/ 0 h 533"/>
                <a:gd name="T84" fmla="*/ 0 w 275"/>
                <a:gd name="T85" fmla="*/ 0 h 53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275"/>
                <a:gd name="T130" fmla="*/ 0 h 533"/>
                <a:gd name="T131" fmla="*/ 275 w 275"/>
                <a:gd name="T132" fmla="*/ 533 h 533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275" h="533">
                  <a:moveTo>
                    <a:pt x="254" y="344"/>
                  </a:moveTo>
                  <a:lnTo>
                    <a:pt x="259" y="339"/>
                  </a:lnTo>
                  <a:lnTo>
                    <a:pt x="259" y="322"/>
                  </a:lnTo>
                  <a:lnTo>
                    <a:pt x="259" y="311"/>
                  </a:lnTo>
                  <a:lnTo>
                    <a:pt x="259" y="294"/>
                  </a:lnTo>
                  <a:lnTo>
                    <a:pt x="270" y="266"/>
                  </a:lnTo>
                  <a:lnTo>
                    <a:pt x="275" y="227"/>
                  </a:lnTo>
                  <a:lnTo>
                    <a:pt x="275" y="189"/>
                  </a:lnTo>
                  <a:lnTo>
                    <a:pt x="275" y="144"/>
                  </a:lnTo>
                  <a:lnTo>
                    <a:pt x="243" y="50"/>
                  </a:lnTo>
                  <a:lnTo>
                    <a:pt x="227" y="33"/>
                  </a:lnTo>
                  <a:lnTo>
                    <a:pt x="205" y="22"/>
                  </a:lnTo>
                  <a:lnTo>
                    <a:pt x="183" y="17"/>
                  </a:lnTo>
                  <a:lnTo>
                    <a:pt x="162" y="11"/>
                  </a:lnTo>
                  <a:lnTo>
                    <a:pt x="135" y="11"/>
                  </a:lnTo>
                  <a:lnTo>
                    <a:pt x="114" y="5"/>
                  </a:lnTo>
                  <a:lnTo>
                    <a:pt x="86" y="5"/>
                  </a:lnTo>
                  <a:lnTo>
                    <a:pt x="59" y="0"/>
                  </a:lnTo>
                  <a:lnTo>
                    <a:pt x="38" y="22"/>
                  </a:lnTo>
                  <a:lnTo>
                    <a:pt x="27" y="50"/>
                  </a:lnTo>
                  <a:lnTo>
                    <a:pt x="22" y="83"/>
                  </a:lnTo>
                  <a:lnTo>
                    <a:pt x="16" y="116"/>
                  </a:lnTo>
                  <a:lnTo>
                    <a:pt x="22" y="156"/>
                  </a:lnTo>
                  <a:lnTo>
                    <a:pt x="22" y="194"/>
                  </a:lnTo>
                  <a:lnTo>
                    <a:pt x="22" y="227"/>
                  </a:lnTo>
                  <a:lnTo>
                    <a:pt x="22" y="261"/>
                  </a:lnTo>
                  <a:lnTo>
                    <a:pt x="0" y="477"/>
                  </a:lnTo>
                  <a:lnTo>
                    <a:pt x="22" y="505"/>
                  </a:lnTo>
                  <a:lnTo>
                    <a:pt x="54" y="528"/>
                  </a:lnTo>
                  <a:lnTo>
                    <a:pt x="91" y="533"/>
                  </a:lnTo>
                  <a:lnTo>
                    <a:pt x="124" y="528"/>
                  </a:lnTo>
                  <a:lnTo>
                    <a:pt x="140" y="516"/>
                  </a:lnTo>
                  <a:lnTo>
                    <a:pt x="162" y="500"/>
                  </a:lnTo>
                  <a:lnTo>
                    <a:pt x="178" y="483"/>
                  </a:lnTo>
                  <a:lnTo>
                    <a:pt x="205" y="455"/>
                  </a:lnTo>
                  <a:lnTo>
                    <a:pt x="211" y="433"/>
                  </a:lnTo>
                  <a:lnTo>
                    <a:pt x="221" y="410"/>
                  </a:lnTo>
                  <a:lnTo>
                    <a:pt x="238" y="388"/>
                  </a:lnTo>
                  <a:lnTo>
                    <a:pt x="254" y="367"/>
                  </a:lnTo>
                  <a:lnTo>
                    <a:pt x="254" y="360"/>
                  </a:lnTo>
                  <a:lnTo>
                    <a:pt x="254" y="355"/>
                  </a:lnTo>
                  <a:lnTo>
                    <a:pt x="254" y="350"/>
                  </a:lnTo>
                  <a:lnTo>
                    <a:pt x="254" y="34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099" name="Freeform 163"/>
            <p:cNvSpPr>
              <a:spLocks/>
            </p:cNvSpPr>
            <p:nvPr/>
          </p:nvSpPr>
          <p:spPr bwMode="auto">
            <a:xfrm>
              <a:off x="-245" y="-448"/>
              <a:ext cx="10" cy="23"/>
            </a:xfrm>
            <a:custGeom>
              <a:avLst/>
              <a:gdLst>
                <a:gd name="T0" fmla="*/ 0 w 281"/>
                <a:gd name="T1" fmla="*/ 0 h 566"/>
                <a:gd name="T2" fmla="*/ 0 w 281"/>
                <a:gd name="T3" fmla="*/ 0 h 566"/>
                <a:gd name="T4" fmla="*/ 0 w 281"/>
                <a:gd name="T5" fmla="*/ 0 h 566"/>
                <a:gd name="T6" fmla="*/ 0 w 281"/>
                <a:gd name="T7" fmla="*/ 0 h 566"/>
                <a:gd name="T8" fmla="*/ 0 w 281"/>
                <a:gd name="T9" fmla="*/ 0 h 566"/>
                <a:gd name="T10" fmla="*/ 0 w 281"/>
                <a:gd name="T11" fmla="*/ 0 h 566"/>
                <a:gd name="T12" fmla="*/ 0 w 281"/>
                <a:gd name="T13" fmla="*/ 0 h 566"/>
                <a:gd name="T14" fmla="*/ 0 w 281"/>
                <a:gd name="T15" fmla="*/ 0 h 566"/>
                <a:gd name="T16" fmla="*/ 0 w 281"/>
                <a:gd name="T17" fmla="*/ 0 h 566"/>
                <a:gd name="T18" fmla="*/ 0 w 281"/>
                <a:gd name="T19" fmla="*/ 0 h 566"/>
                <a:gd name="T20" fmla="*/ 0 w 281"/>
                <a:gd name="T21" fmla="*/ 0 h 566"/>
                <a:gd name="T22" fmla="*/ 0 w 281"/>
                <a:gd name="T23" fmla="*/ 0 h 566"/>
                <a:gd name="T24" fmla="*/ 0 w 281"/>
                <a:gd name="T25" fmla="*/ 0 h 566"/>
                <a:gd name="T26" fmla="*/ 0 w 281"/>
                <a:gd name="T27" fmla="*/ 0 h 566"/>
                <a:gd name="T28" fmla="*/ 0 w 281"/>
                <a:gd name="T29" fmla="*/ 0 h 566"/>
                <a:gd name="T30" fmla="*/ 0 w 281"/>
                <a:gd name="T31" fmla="*/ 0 h 566"/>
                <a:gd name="T32" fmla="*/ 0 w 281"/>
                <a:gd name="T33" fmla="*/ 0 h 566"/>
                <a:gd name="T34" fmla="*/ 0 w 281"/>
                <a:gd name="T35" fmla="*/ 0 h 566"/>
                <a:gd name="T36" fmla="*/ 0 w 281"/>
                <a:gd name="T37" fmla="*/ 0 h 566"/>
                <a:gd name="T38" fmla="*/ 0 w 281"/>
                <a:gd name="T39" fmla="*/ 0 h 566"/>
                <a:gd name="T40" fmla="*/ 0 w 281"/>
                <a:gd name="T41" fmla="*/ 0 h 566"/>
                <a:gd name="T42" fmla="*/ 0 w 281"/>
                <a:gd name="T43" fmla="*/ 0 h 566"/>
                <a:gd name="T44" fmla="*/ 0 w 281"/>
                <a:gd name="T45" fmla="*/ 0 h 566"/>
                <a:gd name="T46" fmla="*/ 0 w 281"/>
                <a:gd name="T47" fmla="*/ 0 h 566"/>
                <a:gd name="T48" fmla="*/ 0 w 281"/>
                <a:gd name="T49" fmla="*/ 0 h 566"/>
                <a:gd name="T50" fmla="*/ 0 w 281"/>
                <a:gd name="T51" fmla="*/ 0 h 566"/>
                <a:gd name="T52" fmla="*/ 0 w 281"/>
                <a:gd name="T53" fmla="*/ 0 h 566"/>
                <a:gd name="T54" fmla="*/ 0 w 281"/>
                <a:gd name="T55" fmla="*/ 0 h 566"/>
                <a:gd name="T56" fmla="*/ 0 w 281"/>
                <a:gd name="T57" fmla="*/ 0 h 566"/>
                <a:gd name="T58" fmla="*/ 0 w 281"/>
                <a:gd name="T59" fmla="*/ 0 h 566"/>
                <a:gd name="T60" fmla="*/ 0 w 281"/>
                <a:gd name="T61" fmla="*/ 0 h 566"/>
                <a:gd name="T62" fmla="*/ 0 w 281"/>
                <a:gd name="T63" fmla="*/ 0 h 566"/>
                <a:gd name="T64" fmla="*/ 0 w 281"/>
                <a:gd name="T65" fmla="*/ 0 h 566"/>
                <a:gd name="T66" fmla="*/ 0 w 281"/>
                <a:gd name="T67" fmla="*/ 0 h 566"/>
                <a:gd name="T68" fmla="*/ 0 w 281"/>
                <a:gd name="T69" fmla="*/ 0 h 566"/>
                <a:gd name="T70" fmla="*/ 0 w 281"/>
                <a:gd name="T71" fmla="*/ 0 h 566"/>
                <a:gd name="T72" fmla="*/ 0 w 281"/>
                <a:gd name="T73" fmla="*/ 0 h 566"/>
                <a:gd name="T74" fmla="*/ 0 w 281"/>
                <a:gd name="T75" fmla="*/ 0 h 566"/>
                <a:gd name="T76" fmla="*/ 0 w 281"/>
                <a:gd name="T77" fmla="*/ 0 h 56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281"/>
                <a:gd name="T118" fmla="*/ 0 h 566"/>
                <a:gd name="T119" fmla="*/ 281 w 281"/>
                <a:gd name="T120" fmla="*/ 566 h 56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281" h="566">
                  <a:moveTo>
                    <a:pt x="200" y="523"/>
                  </a:moveTo>
                  <a:lnTo>
                    <a:pt x="281" y="95"/>
                  </a:lnTo>
                  <a:lnTo>
                    <a:pt x="281" y="84"/>
                  </a:lnTo>
                  <a:lnTo>
                    <a:pt x="276" y="78"/>
                  </a:lnTo>
                  <a:lnTo>
                    <a:pt x="270" y="68"/>
                  </a:lnTo>
                  <a:lnTo>
                    <a:pt x="265" y="56"/>
                  </a:lnTo>
                  <a:lnTo>
                    <a:pt x="243" y="39"/>
                  </a:lnTo>
                  <a:lnTo>
                    <a:pt x="216" y="23"/>
                  </a:lnTo>
                  <a:lnTo>
                    <a:pt x="184" y="11"/>
                  </a:lnTo>
                  <a:lnTo>
                    <a:pt x="157" y="0"/>
                  </a:lnTo>
                  <a:lnTo>
                    <a:pt x="124" y="0"/>
                  </a:lnTo>
                  <a:lnTo>
                    <a:pt x="87" y="0"/>
                  </a:lnTo>
                  <a:lnTo>
                    <a:pt x="49" y="6"/>
                  </a:lnTo>
                  <a:lnTo>
                    <a:pt x="11" y="17"/>
                  </a:lnTo>
                  <a:lnTo>
                    <a:pt x="5" y="28"/>
                  </a:lnTo>
                  <a:lnTo>
                    <a:pt x="5" y="45"/>
                  </a:lnTo>
                  <a:lnTo>
                    <a:pt x="5" y="56"/>
                  </a:lnTo>
                  <a:lnTo>
                    <a:pt x="11" y="73"/>
                  </a:lnTo>
                  <a:lnTo>
                    <a:pt x="16" y="89"/>
                  </a:lnTo>
                  <a:lnTo>
                    <a:pt x="22" y="106"/>
                  </a:lnTo>
                  <a:lnTo>
                    <a:pt x="28" y="128"/>
                  </a:lnTo>
                  <a:lnTo>
                    <a:pt x="28" y="156"/>
                  </a:lnTo>
                  <a:lnTo>
                    <a:pt x="0" y="478"/>
                  </a:lnTo>
                  <a:lnTo>
                    <a:pt x="11" y="500"/>
                  </a:lnTo>
                  <a:lnTo>
                    <a:pt x="28" y="516"/>
                  </a:lnTo>
                  <a:lnTo>
                    <a:pt x="49" y="533"/>
                  </a:lnTo>
                  <a:lnTo>
                    <a:pt x="70" y="550"/>
                  </a:lnTo>
                  <a:lnTo>
                    <a:pt x="76" y="556"/>
                  </a:lnTo>
                  <a:lnTo>
                    <a:pt x="87" y="556"/>
                  </a:lnTo>
                  <a:lnTo>
                    <a:pt x="103" y="561"/>
                  </a:lnTo>
                  <a:lnTo>
                    <a:pt x="113" y="566"/>
                  </a:lnTo>
                  <a:lnTo>
                    <a:pt x="136" y="566"/>
                  </a:lnTo>
                  <a:lnTo>
                    <a:pt x="152" y="566"/>
                  </a:lnTo>
                  <a:lnTo>
                    <a:pt x="173" y="556"/>
                  </a:lnTo>
                  <a:lnTo>
                    <a:pt x="194" y="539"/>
                  </a:lnTo>
                  <a:lnTo>
                    <a:pt x="200" y="528"/>
                  </a:lnTo>
                  <a:lnTo>
                    <a:pt x="200" y="52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00" name="Freeform 164"/>
            <p:cNvSpPr>
              <a:spLocks/>
            </p:cNvSpPr>
            <p:nvPr/>
          </p:nvSpPr>
          <p:spPr bwMode="auto">
            <a:xfrm>
              <a:off x="-244" y="-482"/>
              <a:ext cx="9" cy="20"/>
            </a:xfrm>
            <a:custGeom>
              <a:avLst/>
              <a:gdLst>
                <a:gd name="T0" fmla="*/ 0 w 243"/>
                <a:gd name="T1" fmla="*/ 0 h 500"/>
                <a:gd name="T2" fmla="*/ 0 w 243"/>
                <a:gd name="T3" fmla="*/ 0 h 500"/>
                <a:gd name="T4" fmla="*/ 0 w 243"/>
                <a:gd name="T5" fmla="*/ 0 h 500"/>
                <a:gd name="T6" fmla="*/ 0 w 243"/>
                <a:gd name="T7" fmla="*/ 0 h 500"/>
                <a:gd name="T8" fmla="*/ 0 w 243"/>
                <a:gd name="T9" fmla="*/ 0 h 500"/>
                <a:gd name="T10" fmla="*/ 0 w 243"/>
                <a:gd name="T11" fmla="*/ 0 h 500"/>
                <a:gd name="T12" fmla="*/ 0 w 243"/>
                <a:gd name="T13" fmla="*/ 0 h 500"/>
                <a:gd name="T14" fmla="*/ 0 w 243"/>
                <a:gd name="T15" fmla="*/ 0 h 500"/>
                <a:gd name="T16" fmla="*/ 0 w 243"/>
                <a:gd name="T17" fmla="*/ 0 h 500"/>
                <a:gd name="T18" fmla="*/ 0 w 243"/>
                <a:gd name="T19" fmla="*/ 0 h 500"/>
                <a:gd name="T20" fmla="*/ 0 w 243"/>
                <a:gd name="T21" fmla="*/ 0 h 500"/>
                <a:gd name="T22" fmla="*/ 0 w 243"/>
                <a:gd name="T23" fmla="*/ 0 h 500"/>
                <a:gd name="T24" fmla="*/ 0 w 243"/>
                <a:gd name="T25" fmla="*/ 0 h 500"/>
                <a:gd name="T26" fmla="*/ 0 w 243"/>
                <a:gd name="T27" fmla="*/ 0 h 500"/>
                <a:gd name="T28" fmla="*/ 0 w 243"/>
                <a:gd name="T29" fmla="*/ 0 h 500"/>
                <a:gd name="T30" fmla="*/ 0 w 243"/>
                <a:gd name="T31" fmla="*/ 0 h 500"/>
                <a:gd name="T32" fmla="*/ 0 w 243"/>
                <a:gd name="T33" fmla="*/ 0 h 500"/>
                <a:gd name="T34" fmla="*/ 0 w 243"/>
                <a:gd name="T35" fmla="*/ 0 h 500"/>
                <a:gd name="T36" fmla="*/ 0 w 243"/>
                <a:gd name="T37" fmla="*/ 0 h 5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243"/>
                <a:gd name="T58" fmla="*/ 0 h 500"/>
                <a:gd name="T59" fmla="*/ 243 w 243"/>
                <a:gd name="T60" fmla="*/ 500 h 500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243" h="500">
                  <a:moveTo>
                    <a:pt x="238" y="395"/>
                  </a:moveTo>
                  <a:lnTo>
                    <a:pt x="243" y="83"/>
                  </a:lnTo>
                  <a:lnTo>
                    <a:pt x="227" y="66"/>
                  </a:lnTo>
                  <a:lnTo>
                    <a:pt x="205" y="50"/>
                  </a:lnTo>
                  <a:lnTo>
                    <a:pt x="172" y="28"/>
                  </a:lnTo>
                  <a:lnTo>
                    <a:pt x="151" y="0"/>
                  </a:lnTo>
                  <a:lnTo>
                    <a:pt x="114" y="0"/>
                  </a:lnTo>
                  <a:lnTo>
                    <a:pt x="75" y="0"/>
                  </a:lnTo>
                  <a:lnTo>
                    <a:pt x="38" y="11"/>
                  </a:lnTo>
                  <a:lnTo>
                    <a:pt x="0" y="23"/>
                  </a:lnTo>
                  <a:lnTo>
                    <a:pt x="0" y="433"/>
                  </a:lnTo>
                  <a:lnTo>
                    <a:pt x="22" y="455"/>
                  </a:lnTo>
                  <a:lnTo>
                    <a:pt x="54" y="471"/>
                  </a:lnTo>
                  <a:lnTo>
                    <a:pt x="91" y="483"/>
                  </a:lnTo>
                  <a:lnTo>
                    <a:pt x="124" y="500"/>
                  </a:lnTo>
                  <a:lnTo>
                    <a:pt x="156" y="494"/>
                  </a:lnTo>
                  <a:lnTo>
                    <a:pt x="183" y="466"/>
                  </a:lnTo>
                  <a:lnTo>
                    <a:pt x="211" y="428"/>
                  </a:lnTo>
                  <a:lnTo>
                    <a:pt x="238" y="39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01" name="Freeform 165"/>
            <p:cNvSpPr>
              <a:spLocks/>
            </p:cNvSpPr>
            <p:nvPr/>
          </p:nvSpPr>
          <p:spPr bwMode="auto">
            <a:xfrm>
              <a:off x="-242" y="-523"/>
              <a:ext cx="21" cy="25"/>
            </a:xfrm>
            <a:custGeom>
              <a:avLst/>
              <a:gdLst>
                <a:gd name="T0" fmla="*/ 0 w 588"/>
                <a:gd name="T1" fmla="*/ 0 h 623"/>
                <a:gd name="T2" fmla="*/ 0 w 588"/>
                <a:gd name="T3" fmla="*/ 0 h 623"/>
                <a:gd name="T4" fmla="*/ 0 w 588"/>
                <a:gd name="T5" fmla="*/ 0 h 623"/>
                <a:gd name="T6" fmla="*/ 0 w 588"/>
                <a:gd name="T7" fmla="*/ 0 h 623"/>
                <a:gd name="T8" fmla="*/ 0 w 588"/>
                <a:gd name="T9" fmla="*/ 0 h 623"/>
                <a:gd name="T10" fmla="*/ 0 w 588"/>
                <a:gd name="T11" fmla="*/ 0 h 623"/>
                <a:gd name="T12" fmla="*/ 0 w 588"/>
                <a:gd name="T13" fmla="*/ 0 h 623"/>
                <a:gd name="T14" fmla="*/ 0 w 588"/>
                <a:gd name="T15" fmla="*/ 0 h 623"/>
                <a:gd name="T16" fmla="*/ 0 w 588"/>
                <a:gd name="T17" fmla="*/ 0 h 623"/>
                <a:gd name="T18" fmla="*/ 0 w 588"/>
                <a:gd name="T19" fmla="*/ 0 h 623"/>
                <a:gd name="T20" fmla="*/ 0 w 588"/>
                <a:gd name="T21" fmla="*/ 0 h 623"/>
                <a:gd name="T22" fmla="*/ 0 w 588"/>
                <a:gd name="T23" fmla="*/ 0 h 623"/>
                <a:gd name="T24" fmla="*/ 0 w 588"/>
                <a:gd name="T25" fmla="*/ 0 h 623"/>
                <a:gd name="T26" fmla="*/ 0 w 588"/>
                <a:gd name="T27" fmla="*/ 0 h 623"/>
                <a:gd name="T28" fmla="*/ 0 w 588"/>
                <a:gd name="T29" fmla="*/ 0 h 623"/>
                <a:gd name="T30" fmla="*/ 0 w 588"/>
                <a:gd name="T31" fmla="*/ 0 h 623"/>
                <a:gd name="T32" fmla="*/ 0 w 588"/>
                <a:gd name="T33" fmla="*/ 0 h 623"/>
                <a:gd name="T34" fmla="*/ 0 w 588"/>
                <a:gd name="T35" fmla="*/ 0 h 623"/>
                <a:gd name="T36" fmla="*/ 0 w 588"/>
                <a:gd name="T37" fmla="*/ 0 h 623"/>
                <a:gd name="T38" fmla="*/ 0 w 588"/>
                <a:gd name="T39" fmla="*/ 0 h 623"/>
                <a:gd name="T40" fmla="*/ 0 w 588"/>
                <a:gd name="T41" fmla="*/ 0 h 623"/>
                <a:gd name="T42" fmla="*/ 0 w 588"/>
                <a:gd name="T43" fmla="*/ 0 h 623"/>
                <a:gd name="T44" fmla="*/ 0 w 588"/>
                <a:gd name="T45" fmla="*/ 0 h 623"/>
                <a:gd name="T46" fmla="*/ 0 w 588"/>
                <a:gd name="T47" fmla="*/ 0 h 623"/>
                <a:gd name="T48" fmla="*/ 0 w 588"/>
                <a:gd name="T49" fmla="*/ 0 h 623"/>
                <a:gd name="T50" fmla="*/ 0 w 588"/>
                <a:gd name="T51" fmla="*/ 0 h 623"/>
                <a:gd name="T52" fmla="*/ 0 w 588"/>
                <a:gd name="T53" fmla="*/ 0 h 623"/>
                <a:gd name="T54" fmla="*/ 0 w 588"/>
                <a:gd name="T55" fmla="*/ 0 h 623"/>
                <a:gd name="T56" fmla="*/ 0 w 588"/>
                <a:gd name="T57" fmla="*/ 0 h 623"/>
                <a:gd name="T58" fmla="*/ 0 w 588"/>
                <a:gd name="T59" fmla="*/ 0 h 623"/>
                <a:gd name="T60" fmla="*/ 0 w 588"/>
                <a:gd name="T61" fmla="*/ 0 h 623"/>
                <a:gd name="T62" fmla="*/ 0 w 588"/>
                <a:gd name="T63" fmla="*/ 0 h 623"/>
                <a:gd name="T64" fmla="*/ 0 w 588"/>
                <a:gd name="T65" fmla="*/ 0 h 623"/>
                <a:gd name="T66" fmla="*/ 0 w 588"/>
                <a:gd name="T67" fmla="*/ 0 h 623"/>
                <a:gd name="T68" fmla="*/ 0 w 588"/>
                <a:gd name="T69" fmla="*/ 0 h 623"/>
                <a:gd name="T70" fmla="*/ 0 w 588"/>
                <a:gd name="T71" fmla="*/ 0 h 623"/>
                <a:gd name="T72" fmla="*/ 0 w 588"/>
                <a:gd name="T73" fmla="*/ 0 h 623"/>
                <a:gd name="T74" fmla="*/ 0 w 588"/>
                <a:gd name="T75" fmla="*/ 0 h 623"/>
                <a:gd name="T76" fmla="*/ 0 w 588"/>
                <a:gd name="T77" fmla="*/ 0 h 623"/>
                <a:gd name="T78" fmla="*/ 0 w 588"/>
                <a:gd name="T79" fmla="*/ 0 h 623"/>
                <a:gd name="T80" fmla="*/ 0 w 588"/>
                <a:gd name="T81" fmla="*/ 0 h 623"/>
                <a:gd name="T82" fmla="*/ 0 w 588"/>
                <a:gd name="T83" fmla="*/ 0 h 62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88"/>
                <a:gd name="T127" fmla="*/ 0 h 623"/>
                <a:gd name="T128" fmla="*/ 588 w 588"/>
                <a:gd name="T129" fmla="*/ 623 h 62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88" h="623">
                  <a:moveTo>
                    <a:pt x="513" y="417"/>
                  </a:moveTo>
                  <a:lnTo>
                    <a:pt x="588" y="211"/>
                  </a:lnTo>
                  <a:lnTo>
                    <a:pt x="588" y="173"/>
                  </a:lnTo>
                  <a:lnTo>
                    <a:pt x="588" y="133"/>
                  </a:lnTo>
                  <a:lnTo>
                    <a:pt x="577" y="100"/>
                  </a:lnTo>
                  <a:lnTo>
                    <a:pt x="566" y="62"/>
                  </a:lnTo>
                  <a:lnTo>
                    <a:pt x="556" y="50"/>
                  </a:lnTo>
                  <a:lnTo>
                    <a:pt x="545" y="40"/>
                  </a:lnTo>
                  <a:lnTo>
                    <a:pt x="529" y="28"/>
                  </a:lnTo>
                  <a:lnTo>
                    <a:pt x="507" y="12"/>
                  </a:lnTo>
                  <a:lnTo>
                    <a:pt x="389" y="0"/>
                  </a:lnTo>
                  <a:lnTo>
                    <a:pt x="384" y="7"/>
                  </a:lnTo>
                  <a:lnTo>
                    <a:pt x="372" y="12"/>
                  </a:lnTo>
                  <a:lnTo>
                    <a:pt x="367" y="17"/>
                  </a:lnTo>
                  <a:lnTo>
                    <a:pt x="351" y="23"/>
                  </a:lnTo>
                  <a:lnTo>
                    <a:pt x="345" y="34"/>
                  </a:lnTo>
                  <a:lnTo>
                    <a:pt x="334" y="40"/>
                  </a:lnTo>
                  <a:lnTo>
                    <a:pt x="329" y="50"/>
                  </a:lnTo>
                  <a:lnTo>
                    <a:pt x="318" y="62"/>
                  </a:lnTo>
                  <a:lnTo>
                    <a:pt x="313" y="95"/>
                  </a:lnTo>
                  <a:lnTo>
                    <a:pt x="318" y="128"/>
                  </a:lnTo>
                  <a:lnTo>
                    <a:pt x="329" y="161"/>
                  </a:lnTo>
                  <a:lnTo>
                    <a:pt x="345" y="201"/>
                  </a:lnTo>
                  <a:lnTo>
                    <a:pt x="340" y="211"/>
                  </a:lnTo>
                  <a:lnTo>
                    <a:pt x="334" y="217"/>
                  </a:lnTo>
                  <a:lnTo>
                    <a:pt x="324" y="223"/>
                  </a:lnTo>
                  <a:lnTo>
                    <a:pt x="308" y="228"/>
                  </a:lnTo>
                  <a:lnTo>
                    <a:pt x="302" y="223"/>
                  </a:lnTo>
                  <a:lnTo>
                    <a:pt x="292" y="217"/>
                  </a:lnTo>
                  <a:lnTo>
                    <a:pt x="281" y="211"/>
                  </a:lnTo>
                  <a:lnTo>
                    <a:pt x="270" y="201"/>
                  </a:lnTo>
                  <a:lnTo>
                    <a:pt x="259" y="178"/>
                  </a:lnTo>
                  <a:lnTo>
                    <a:pt x="253" y="161"/>
                  </a:lnTo>
                  <a:lnTo>
                    <a:pt x="243" y="145"/>
                  </a:lnTo>
                  <a:lnTo>
                    <a:pt x="221" y="123"/>
                  </a:lnTo>
                  <a:lnTo>
                    <a:pt x="103" y="111"/>
                  </a:lnTo>
                  <a:lnTo>
                    <a:pt x="87" y="123"/>
                  </a:lnTo>
                  <a:lnTo>
                    <a:pt x="65" y="128"/>
                  </a:lnTo>
                  <a:lnTo>
                    <a:pt x="48" y="133"/>
                  </a:lnTo>
                  <a:lnTo>
                    <a:pt x="27" y="145"/>
                  </a:lnTo>
                  <a:lnTo>
                    <a:pt x="22" y="168"/>
                  </a:lnTo>
                  <a:lnTo>
                    <a:pt x="16" y="189"/>
                  </a:lnTo>
                  <a:lnTo>
                    <a:pt x="11" y="217"/>
                  </a:lnTo>
                  <a:lnTo>
                    <a:pt x="0" y="251"/>
                  </a:lnTo>
                  <a:lnTo>
                    <a:pt x="0" y="261"/>
                  </a:lnTo>
                  <a:lnTo>
                    <a:pt x="0" y="278"/>
                  </a:lnTo>
                  <a:lnTo>
                    <a:pt x="6" y="289"/>
                  </a:lnTo>
                  <a:lnTo>
                    <a:pt x="11" y="306"/>
                  </a:lnTo>
                  <a:lnTo>
                    <a:pt x="22" y="328"/>
                  </a:lnTo>
                  <a:lnTo>
                    <a:pt x="27" y="350"/>
                  </a:lnTo>
                  <a:lnTo>
                    <a:pt x="32" y="378"/>
                  </a:lnTo>
                  <a:lnTo>
                    <a:pt x="32" y="400"/>
                  </a:lnTo>
                  <a:lnTo>
                    <a:pt x="27" y="428"/>
                  </a:lnTo>
                  <a:lnTo>
                    <a:pt x="27" y="462"/>
                  </a:lnTo>
                  <a:lnTo>
                    <a:pt x="27" y="489"/>
                  </a:lnTo>
                  <a:lnTo>
                    <a:pt x="27" y="517"/>
                  </a:lnTo>
                  <a:lnTo>
                    <a:pt x="32" y="545"/>
                  </a:lnTo>
                  <a:lnTo>
                    <a:pt x="48" y="566"/>
                  </a:lnTo>
                  <a:lnTo>
                    <a:pt x="71" y="595"/>
                  </a:lnTo>
                  <a:lnTo>
                    <a:pt x="97" y="616"/>
                  </a:lnTo>
                  <a:lnTo>
                    <a:pt x="129" y="623"/>
                  </a:lnTo>
                  <a:lnTo>
                    <a:pt x="151" y="616"/>
                  </a:lnTo>
                  <a:lnTo>
                    <a:pt x="179" y="611"/>
                  </a:lnTo>
                  <a:lnTo>
                    <a:pt x="205" y="606"/>
                  </a:lnTo>
                  <a:lnTo>
                    <a:pt x="221" y="595"/>
                  </a:lnTo>
                  <a:lnTo>
                    <a:pt x="237" y="578"/>
                  </a:lnTo>
                  <a:lnTo>
                    <a:pt x="259" y="561"/>
                  </a:lnTo>
                  <a:lnTo>
                    <a:pt x="281" y="533"/>
                  </a:lnTo>
                  <a:lnTo>
                    <a:pt x="286" y="428"/>
                  </a:lnTo>
                  <a:lnTo>
                    <a:pt x="292" y="422"/>
                  </a:lnTo>
                  <a:lnTo>
                    <a:pt x="302" y="412"/>
                  </a:lnTo>
                  <a:lnTo>
                    <a:pt x="313" y="405"/>
                  </a:lnTo>
                  <a:lnTo>
                    <a:pt x="324" y="405"/>
                  </a:lnTo>
                  <a:lnTo>
                    <a:pt x="345" y="412"/>
                  </a:lnTo>
                  <a:lnTo>
                    <a:pt x="356" y="428"/>
                  </a:lnTo>
                  <a:lnTo>
                    <a:pt x="372" y="450"/>
                  </a:lnTo>
                  <a:lnTo>
                    <a:pt x="405" y="472"/>
                  </a:lnTo>
                  <a:lnTo>
                    <a:pt x="432" y="478"/>
                  </a:lnTo>
                  <a:lnTo>
                    <a:pt x="458" y="467"/>
                  </a:lnTo>
                  <a:lnTo>
                    <a:pt x="480" y="450"/>
                  </a:lnTo>
                  <a:lnTo>
                    <a:pt x="513" y="428"/>
                  </a:lnTo>
                  <a:lnTo>
                    <a:pt x="513" y="422"/>
                  </a:lnTo>
                  <a:lnTo>
                    <a:pt x="513" y="41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02" name="Freeform 166"/>
            <p:cNvSpPr>
              <a:spLocks/>
            </p:cNvSpPr>
            <p:nvPr/>
          </p:nvSpPr>
          <p:spPr bwMode="auto">
            <a:xfrm>
              <a:off x="-231" y="-512"/>
              <a:ext cx="1" cy="3"/>
            </a:xfrm>
            <a:custGeom>
              <a:avLst/>
              <a:gdLst>
                <a:gd name="T0" fmla="*/ 0 w 10"/>
                <a:gd name="T1" fmla="*/ 0 h 89"/>
                <a:gd name="T2" fmla="*/ 0 w 10"/>
                <a:gd name="T3" fmla="*/ 0 h 89"/>
                <a:gd name="T4" fmla="*/ 0 w 10"/>
                <a:gd name="T5" fmla="*/ 0 h 89"/>
                <a:gd name="T6" fmla="*/ 0 w 10"/>
                <a:gd name="T7" fmla="*/ 0 h 89"/>
                <a:gd name="T8" fmla="*/ 0 w 10"/>
                <a:gd name="T9" fmla="*/ 0 h 89"/>
                <a:gd name="T10" fmla="*/ 0 w 10"/>
                <a:gd name="T11" fmla="*/ 0 h 89"/>
                <a:gd name="T12" fmla="*/ 0 w 10"/>
                <a:gd name="T13" fmla="*/ 0 h 89"/>
                <a:gd name="T14" fmla="*/ 0 w 10"/>
                <a:gd name="T15" fmla="*/ 0 h 89"/>
                <a:gd name="T16" fmla="*/ 0 w 10"/>
                <a:gd name="T17" fmla="*/ 0 h 89"/>
                <a:gd name="T18" fmla="*/ 0 w 10"/>
                <a:gd name="T19" fmla="*/ 0 h 89"/>
                <a:gd name="T20" fmla="*/ 0 w 10"/>
                <a:gd name="T21" fmla="*/ 0 h 89"/>
                <a:gd name="T22" fmla="*/ 0 w 10"/>
                <a:gd name="T23" fmla="*/ 0 h 89"/>
                <a:gd name="T24" fmla="*/ 0 w 10"/>
                <a:gd name="T25" fmla="*/ 0 h 8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0"/>
                <a:gd name="T40" fmla="*/ 0 h 89"/>
                <a:gd name="T41" fmla="*/ 10 w 10"/>
                <a:gd name="T42" fmla="*/ 89 h 8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0" h="89">
                  <a:moveTo>
                    <a:pt x="5" y="72"/>
                  </a:moveTo>
                  <a:lnTo>
                    <a:pt x="5" y="61"/>
                  </a:lnTo>
                  <a:lnTo>
                    <a:pt x="5" y="49"/>
                  </a:lnTo>
                  <a:lnTo>
                    <a:pt x="5" y="33"/>
                  </a:lnTo>
                  <a:lnTo>
                    <a:pt x="5" y="21"/>
                  </a:lnTo>
                  <a:lnTo>
                    <a:pt x="10" y="5"/>
                  </a:lnTo>
                  <a:lnTo>
                    <a:pt x="10" y="0"/>
                  </a:lnTo>
                  <a:lnTo>
                    <a:pt x="10" y="5"/>
                  </a:lnTo>
                  <a:lnTo>
                    <a:pt x="0" y="21"/>
                  </a:lnTo>
                  <a:lnTo>
                    <a:pt x="0" y="38"/>
                  </a:lnTo>
                  <a:lnTo>
                    <a:pt x="5" y="72"/>
                  </a:lnTo>
                  <a:lnTo>
                    <a:pt x="5" y="89"/>
                  </a:lnTo>
                  <a:lnTo>
                    <a:pt x="5" y="7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03" name="Freeform 167"/>
            <p:cNvSpPr>
              <a:spLocks/>
            </p:cNvSpPr>
            <p:nvPr/>
          </p:nvSpPr>
          <p:spPr bwMode="auto">
            <a:xfrm>
              <a:off x="-276" y="-393"/>
              <a:ext cx="5" cy="6"/>
            </a:xfrm>
            <a:custGeom>
              <a:avLst/>
              <a:gdLst>
                <a:gd name="T0" fmla="*/ 0 w 163"/>
                <a:gd name="T1" fmla="*/ 0 h 144"/>
                <a:gd name="T2" fmla="*/ 0 w 163"/>
                <a:gd name="T3" fmla="*/ 0 h 144"/>
                <a:gd name="T4" fmla="*/ 0 w 163"/>
                <a:gd name="T5" fmla="*/ 0 h 144"/>
                <a:gd name="T6" fmla="*/ 0 w 163"/>
                <a:gd name="T7" fmla="*/ 0 h 144"/>
                <a:gd name="T8" fmla="*/ 0 w 163"/>
                <a:gd name="T9" fmla="*/ 0 h 144"/>
                <a:gd name="T10" fmla="*/ 0 w 163"/>
                <a:gd name="T11" fmla="*/ 0 h 144"/>
                <a:gd name="T12" fmla="*/ 0 w 163"/>
                <a:gd name="T13" fmla="*/ 0 h 144"/>
                <a:gd name="T14" fmla="*/ 0 w 163"/>
                <a:gd name="T15" fmla="*/ 0 h 144"/>
                <a:gd name="T16" fmla="*/ 0 w 163"/>
                <a:gd name="T17" fmla="*/ 0 h 144"/>
                <a:gd name="T18" fmla="*/ 0 w 163"/>
                <a:gd name="T19" fmla="*/ 0 h 144"/>
                <a:gd name="T20" fmla="*/ 0 w 163"/>
                <a:gd name="T21" fmla="*/ 0 h 144"/>
                <a:gd name="T22" fmla="*/ 0 w 163"/>
                <a:gd name="T23" fmla="*/ 0 h 144"/>
                <a:gd name="T24" fmla="*/ 0 w 163"/>
                <a:gd name="T25" fmla="*/ 0 h 144"/>
                <a:gd name="T26" fmla="*/ 0 w 163"/>
                <a:gd name="T27" fmla="*/ 0 h 144"/>
                <a:gd name="T28" fmla="*/ 0 w 163"/>
                <a:gd name="T29" fmla="*/ 0 h 144"/>
                <a:gd name="T30" fmla="*/ 0 w 163"/>
                <a:gd name="T31" fmla="*/ 0 h 144"/>
                <a:gd name="T32" fmla="*/ 0 w 163"/>
                <a:gd name="T33" fmla="*/ 0 h 144"/>
                <a:gd name="T34" fmla="*/ 0 w 163"/>
                <a:gd name="T35" fmla="*/ 0 h 144"/>
                <a:gd name="T36" fmla="*/ 0 w 163"/>
                <a:gd name="T37" fmla="*/ 0 h 144"/>
                <a:gd name="T38" fmla="*/ 0 w 163"/>
                <a:gd name="T39" fmla="*/ 0 h 144"/>
                <a:gd name="T40" fmla="*/ 0 w 163"/>
                <a:gd name="T41" fmla="*/ 0 h 144"/>
                <a:gd name="T42" fmla="*/ 0 w 163"/>
                <a:gd name="T43" fmla="*/ 0 h 144"/>
                <a:gd name="T44" fmla="*/ 0 w 163"/>
                <a:gd name="T45" fmla="*/ 0 h 144"/>
                <a:gd name="T46" fmla="*/ 0 w 163"/>
                <a:gd name="T47" fmla="*/ 0 h 144"/>
                <a:gd name="T48" fmla="*/ 0 w 163"/>
                <a:gd name="T49" fmla="*/ 0 h 144"/>
                <a:gd name="T50" fmla="*/ 0 w 163"/>
                <a:gd name="T51" fmla="*/ 0 h 144"/>
                <a:gd name="T52" fmla="*/ 0 w 163"/>
                <a:gd name="T53" fmla="*/ 0 h 144"/>
                <a:gd name="T54" fmla="*/ 0 w 163"/>
                <a:gd name="T55" fmla="*/ 0 h 144"/>
                <a:gd name="T56" fmla="*/ 0 w 163"/>
                <a:gd name="T57" fmla="*/ 0 h 14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63"/>
                <a:gd name="T88" fmla="*/ 0 h 144"/>
                <a:gd name="T89" fmla="*/ 163 w 163"/>
                <a:gd name="T90" fmla="*/ 144 h 14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63" h="144">
                  <a:moveTo>
                    <a:pt x="163" y="128"/>
                  </a:moveTo>
                  <a:lnTo>
                    <a:pt x="157" y="100"/>
                  </a:lnTo>
                  <a:lnTo>
                    <a:pt x="152" y="77"/>
                  </a:lnTo>
                  <a:lnTo>
                    <a:pt x="141" y="50"/>
                  </a:lnTo>
                  <a:lnTo>
                    <a:pt x="124" y="16"/>
                  </a:lnTo>
                  <a:lnTo>
                    <a:pt x="114" y="5"/>
                  </a:lnTo>
                  <a:lnTo>
                    <a:pt x="92" y="0"/>
                  </a:lnTo>
                  <a:lnTo>
                    <a:pt x="65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8" y="0"/>
                  </a:lnTo>
                  <a:lnTo>
                    <a:pt x="11" y="5"/>
                  </a:lnTo>
                  <a:lnTo>
                    <a:pt x="0" y="10"/>
                  </a:lnTo>
                  <a:lnTo>
                    <a:pt x="0" y="27"/>
                  </a:lnTo>
                  <a:lnTo>
                    <a:pt x="0" y="38"/>
                  </a:lnTo>
                  <a:lnTo>
                    <a:pt x="6" y="55"/>
                  </a:lnTo>
                  <a:lnTo>
                    <a:pt x="11" y="71"/>
                  </a:lnTo>
                  <a:lnTo>
                    <a:pt x="23" y="83"/>
                  </a:lnTo>
                  <a:lnTo>
                    <a:pt x="44" y="88"/>
                  </a:lnTo>
                  <a:lnTo>
                    <a:pt x="71" y="93"/>
                  </a:lnTo>
                  <a:lnTo>
                    <a:pt x="92" y="100"/>
                  </a:lnTo>
                  <a:lnTo>
                    <a:pt x="103" y="111"/>
                  </a:lnTo>
                  <a:lnTo>
                    <a:pt x="119" y="121"/>
                  </a:lnTo>
                  <a:lnTo>
                    <a:pt x="136" y="133"/>
                  </a:lnTo>
                  <a:lnTo>
                    <a:pt x="147" y="144"/>
                  </a:lnTo>
                  <a:lnTo>
                    <a:pt x="157" y="133"/>
                  </a:lnTo>
                  <a:lnTo>
                    <a:pt x="163" y="12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04" name="Freeform 168"/>
            <p:cNvSpPr>
              <a:spLocks/>
            </p:cNvSpPr>
            <p:nvPr/>
          </p:nvSpPr>
          <p:spPr bwMode="auto">
            <a:xfrm>
              <a:off x="-232" y="-564"/>
              <a:ext cx="10" cy="21"/>
            </a:xfrm>
            <a:custGeom>
              <a:avLst/>
              <a:gdLst>
                <a:gd name="T0" fmla="*/ 0 w 296"/>
                <a:gd name="T1" fmla="*/ 0 h 538"/>
                <a:gd name="T2" fmla="*/ 0 w 296"/>
                <a:gd name="T3" fmla="*/ 0 h 538"/>
                <a:gd name="T4" fmla="*/ 0 w 296"/>
                <a:gd name="T5" fmla="*/ 0 h 538"/>
                <a:gd name="T6" fmla="*/ 0 w 296"/>
                <a:gd name="T7" fmla="*/ 0 h 538"/>
                <a:gd name="T8" fmla="*/ 0 w 296"/>
                <a:gd name="T9" fmla="*/ 0 h 538"/>
                <a:gd name="T10" fmla="*/ 0 w 296"/>
                <a:gd name="T11" fmla="*/ 0 h 538"/>
                <a:gd name="T12" fmla="*/ 0 w 296"/>
                <a:gd name="T13" fmla="*/ 0 h 538"/>
                <a:gd name="T14" fmla="*/ 0 w 296"/>
                <a:gd name="T15" fmla="*/ 0 h 538"/>
                <a:gd name="T16" fmla="*/ 0 w 296"/>
                <a:gd name="T17" fmla="*/ 0 h 538"/>
                <a:gd name="T18" fmla="*/ 0 w 296"/>
                <a:gd name="T19" fmla="*/ 0 h 538"/>
                <a:gd name="T20" fmla="*/ 0 w 296"/>
                <a:gd name="T21" fmla="*/ 0 h 538"/>
                <a:gd name="T22" fmla="*/ 0 w 296"/>
                <a:gd name="T23" fmla="*/ 0 h 538"/>
                <a:gd name="T24" fmla="*/ 0 w 296"/>
                <a:gd name="T25" fmla="*/ 0 h 538"/>
                <a:gd name="T26" fmla="*/ 0 w 296"/>
                <a:gd name="T27" fmla="*/ 0 h 538"/>
                <a:gd name="T28" fmla="*/ 0 w 296"/>
                <a:gd name="T29" fmla="*/ 0 h 538"/>
                <a:gd name="T30" fmla="*/ 0 w 296"/>
                <a:gd name="T31" fmla="*/ 0 h 538"/>
                <a:gd name="T32" fmla="*/ 0 w 296"/>
                <a:gd name="T33" fmla="*/ 0 h 538"/>
                <a:gd name="T34" fmla="*/ 0 w 296"/>
                <a:gd name="T35" fmla="*/ 0 h 538"/>
                <a:gd name="T36" fmla="*/ 0 w 296"/>
                <a:gd name="T37" fmla="*/ 0 h 538"/>
                <a:gd name="T38" fmla="*/ 0 w 296"/>
                <a:gd name="T39" fmla="*/ 0 h 538"/>
                <a:gd name="T40" fmla="*/ 0 w 296"/>
                <a:gd name="T41" fmla="*/ 0 h 538"/>
                <a:gd name="T42" fmla="*/ 0 w 296"/>
                <a:gd name="T43" fmla="*/ 0 h 538"/>
                <a:gd name="T44" fmla="*/ 0 w 296"/>
                <a:gd name="T45" fmla="*/ 0 h 538"/>
                <a:gd name="T46" fmla="*/ 0 w 296"/>
                <a:gd name="T47" fmla="*/ 0 h 538"/>
                <a:gd name="T48" fmla="*/ 0 w 296"/>
                <a:gd name="T49" fmla="*/ 0 h 538"/>
                <a:gd name="T50" fmla="*/ 0 w 296"/>
                <a:gd name="T51" fmla="*/ 0 h 538"/>
                <a:gd name="T52" fmla="*/ 0 w 296"/>
                <a:gd name="T53" fmla="*/ 0 h 538"/>
                <a:gd name="T54" fmla="*/ 0 w 296"/>
                <a:gd name="T55" fmla="*/ 0 h 53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296"/>
                <a:gd name="T85" fmla="*/ 0 h 538"/>
                <a:gd name="T86" fmla="*/ 296 w 296"/>
                <a:gd name="T87" fmla="*/ 538 h 538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296" h="538">
                  <a:moveTo>
                    <a:pt x="231" y="339"/>
                  </a:moveTo>
                  <a:lnTo>
                    <a:pt x="296" y="155"/>
                  </a:lnTo>
                  <a:lnTo>
                    <a:pt x="296" y="122"/>
                  </a:lnTo>
                  <a:lnTo>
                    <a:pt x="280" y="88"/>
                  </a:lnTo>
                  <a:lnTo>
                    <a:pt x="248" y="60"/>
                  </a:lnTo>
                  <a:lnTo>
                    <a:pt x="215" y="33"/>
                  </a:lnTo>
                  <a:lnTo>
                    <a:pt x="193" y="27"/>
                  </a:lnTo>
                  <a:lnTo>
                    <a:pt x="172" y="17"/>
                  </a:lnTo>
                  <a:lnTo>
                    <a:pt x="150" y="10"/>
                  </a:lnTo>
                  <a:lnTo>
                    <a:pt x="124" y="5"/>
                  </a:lnTo>
                  <a:lnTo>
                    <a:pt x="101" y="0"/>
                  </a:lnTo>
                  <a:lnTo>
                    <a:pt x="80" y="0"/>
                  </a:lnTo>
                  <a:lnTo>
                    <a:pt x="58" y="5"/>
                  </a:lnTo>
                  <a:lnTo>
                    <a:pt x="37" y="10"/>
                  </a:lnTo>
                  <a:lnTo>
                    <a:pt x="26" y="216"/>
                  </a:lnTo>
                  <a:lnTo>
                    <a:pt x="0" y="460"/>
                  </a:lnTo>
                  <a:lnTo>
                    <a:pt x="5" y="472"/>
                  </a:lnTo>
                  <a:lnTo>
                    <a:pt x="10" y="493"/>
                  </a:lnTo>
                  <a:lnTo>
                    <a:pt x="26" y="516"/>
                  </a:lnTo>
                  <a:lnTo>
                    <a:pt x="37" y="538"/>
                  </a:lnTo>
                  <a:lnTo>
                    <a:pt x="75" y="538"/>
                  </a:lnTo>
                  <a:lnTo>
                    <a:pt x="108" y="510"/>
                  </a:lnTo>
                  <a:lnTo>
                    <a:pt x="140" y="477"/>
                  </a:lnTo>
                  <a:lnTo>
                    <a:pt x="172" y="444"/>
                  </a:lnTo>
                  <a:lnTo>
                    <a:pt x="182" y="416"/>
                  </a:lnTo>
                  <a:lnTo>
                    <a:pt x="198" y="394"/>
                  </a:lnTo>
                  <a:lnTo>
                    <a:pt x="215" y="366"/>
                  </a:lnTo>
                  <a:lnTo>
                    <a:pt x="231" y="33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05" name="Freeform 169"/>
            <p:cNvSpPr>
              <a:spLocks/>
            </p:cNvSpPr>
            <p:nvPr/>
          </p:nvSpPr>
          <p:spPr bwMode="auto">
            <a:xfrm>
              <a:off x="-277" y="-420"/>
              <a:ext cx="7" cy="11"/>
            </a:xfrm>
            <a:custGeom>
              <a:avLst/>
              <a:gdLst>
                <a:gd name="T0" fmla="*/ 0 w 178"/>
                <a:gd name="T1" fmla="*/ 0 h 277"/>
                <a:gd name="T2" fmla="*/ 0 w 178"/>
                <a:gd name="T3" fmla="*/ 0 h 277"/>
                <a:gd name="T4" fmla="*/ 0 w 178"/>
                <a:gd name="T5" fmla="*/ 0 h 277"/>
                <a:gd name="T6" fmla="*/ 0 w 178"/>
                <a:gd name="T7" fmla="*/ 0 h 277"/>
                <a:gd name="T8" fmla="*/ 0 w 178"/>
                <a:gd name="T9" fmla="*/ 0 h 277"/>
                <a:gd name="T10" fmla="*/ 0 w 178"/>
                <a:gd name="T11" fmla="*/ 0 h 277"/>
                <a:gd name="T12" fmla="*/ 0 w 178"/>
                <a:gd name="T13" fmla="*/ 0 h 277"/>
                <a:gd name="T14" fmla="*/ 0 w 178"/>
                <a:gd name="T15" fmla="*/ 0 h 277"/>
                <a:gd name="T16" fmla="*/ 0 w 178"/>
                <a:gd name="T17" fmla="*/ 0 h 277"/>
                <a:gd name="T18" fmla="*/ 0 w 178"/>
                <a:gd name="T19" fmla="*/ 0 h 277"/>
                <a:gd name="T20" fmla="*/ 0 w 178"/>
                <a:gd name="T21" fmla="*/ 0 h 277"/>
                <a:gd name="T22" fmla="*/ 0 w 178"/>
                <a:gd name="T23" fmla="*/ 0 h 277"/>
                <a:gd name="T24" fmla="*/ 0 w 178"/>
                <a:gd name="T25" fmla="*/ 0 h 277"/>
                <a:gd name="T26" fmla="*/ 0 w 178"/>
                <a:gd name="T27" fmla="*/ 0 h 277"/>
                <a:gd name="T28" fmla="*/ 0 w 178"/>
                <a:gd name="T29" fmla="*/ 0 h 277"/>
                <a:gd name="T30" fmla="*/ 0 w 178"/>
                <a:gd name="T31" fmla="*/ 0 h 277"/>
                <a:gd name="T32" fmla="*/ 0 w 178"/>
                <a:gd name="T33" fmla="*/ 0 h 277"/>
                <a:gd name="T34" fmla="*/ 0 w 178"/>
                <a:gd name="T35" fmla="*/ 0 h 277"/>
                <a:gd name="T36" fmla="*/ 0 w 178"/>
                <a:gd name="T37" fmla="*/ 0 h 277"/>
                <a:gd name="T38" fmla="*/ 0 w 178"/>
                <a:gd name="T39" fmla="*/ 0 h 277"/>
                <a:gd name="T40" fmla="*/ 0 w 178"/>
                <a:gd name="T41" fmla="*/ 0 h 277"/>
                <a:gd name="T42" fmla="*/ 0 w 178"/>
                <a:gd name="T43" fmla="*/ 0 h 277"/>
                <a:gd name="T44" fmla="*/ 0 w 178"/>
                <a:gd name="T45" fmla="*/ 0 h 277"/>
                <a:gd name="T46" fmla="*/ 0 w 178"/>
                <a:gd name="T47" fmla="*/ 0 h 277"/>
                <a:gd name="T48" fmla="*/ 0 w 178"/>
                <a:gd name="T49" fmla="*/ 0 h 277"/>
                <a:gd name="T50" fmla="*/ 0 w 178"/>
                <a:gd name="T51" fmla="*/ 0 h 27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78"/>
                <a:gd name="T79" fmla="*/ 0 h 277"/>
                <a:gd name="T80" fmla="*/ 178 w 178"/>
                <a:gd name="T81" fmla="*/ 277 h 277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78" h="277">
                  <a:moveTo>
                    <a:pt x="178" y="244"/>
                  </a:moveTo>
                  <a:lnTo>
                    <a:pt x="178" y="66"/>
                  </a:lnTo>
                  <a:lnTo>
                    <a:pt x="162" y="38"/>
                  </a:lnTo>
                  <a:lnTo>
                    <a:pt x="129" y="27"/>
                  </a:lnTo>
                  <a:lnTo>
                    <a:pt x="91" y="16"/>
                  </a:lnTo>
                  <a:lnTo>
                    <a:pt x="59" y="0"/>
                  </a:lnTo>
                  <a:lnTo>
                    <a:pt x="33" y="10"/>
                  </a:lnTo>
                  <a:lnTo>
                    <a:pt x="16" y="27"/>
                  </a:lnTo>
                  <a:lnTo>
                    <a:pt x="5" y="49"/>
                  </a:lnTo>
                  <a:lnTo>
                    <a:pt x="5" y="77"/>
                  </a:lnTo>
                  <a:lnTo>
                    <a:pt x="0" y="111"/>
                  </a:lnTo>
                  <a:lnTo>
                    <a:pt x="0" y="144"/>
                  </a:lnTo>
                  <a:lnTo>
                    <a:pt x="0" y="171"/>
                  </a:lnTo>
                  <a:lnTo>
                    <a:pt x="0" y="204"/>
                  </a:lnTo>
                  <a:lnTo>
                    <a:pt x="10" y="221"/>
                  </a:lnTo>
                  <a:lnTo>
                    <a:pt x="26" y="237"/>
                  </a:lnTo>
                  <a:lnTo>
                    <a:pt x="49" y="249"/>
                  </a:lnTo>
                  <a:lnTo>
                    <a:pt x="70" y="255"/>
                  </a:lnTo>
                  <a:lnTo>
                    <a:pt x="97" y="265"/>
                  </a:lnTo>
                  <a:lnTo>
                    <a:pt x="124" y="272"/>
                  </a:lnTo>
                  <a:lnTo>
                    <a:pt x="151" y="277"/>
                  </a:lnTo>
                  <a:lnTo>
                    <a:pt x="173" y="277"/>
                  </a:lnTo>
                  <a:lnTo>
                    <a:pt x="173" y="272"/>
                  </a:lnTo>
                  <a:lnTo>
                    <a:pt x="178" y="260"/>
                  </a:lnTo>
                  <a:lnTo>
                    <a:pt x="178" y="249"/>
                  </a:lnTo>
                  <a:lnTo>
                    <a:pt x="178" y="24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06" name="Freeform 170"/>
            <p:cNvSpPr>
              <a:spLocks/>
            </p:cNvSpPr>
            <p:nvPr/>
          </p:nvSpPr>
          <p:spPr bwMode="auto">
            <a:xfrm>
              <a:off x="-247" y="-553"/>
              <a:ext cx="11" cy="19"/>
            </a:xfrm>
            <a:custGeom>
              <a:avLst/>
              <a:gdLst>
                <a:gd name="T0" fmla="*/ 0 w 302"/>
                <a:gd name="T1" fmla="*/ 0 h 466"/>
                <a:gd name="T2" fmla="*/ 0 w 302"/>
                <a:gd name="T3" fmla="*/ 0 h 466"/>
                <a:gd name="T4" fmla="*/ 0 w 302"/>
                <a:gd name="T5" fmla="*/ 0 h 466"/>
                <a:gd name="T6" fmla="*/ 0 w 302"/>
                <a:gd name="T7" fmla="*/ 0 h 466"/>
                <a:gd name="T8" fmla="*/ 0 w 302"/>
                <a:gd name="T9" fmla="*/ 0 h 466"/>
                <a:gd name="T10" fmla="*/ 0 w 302"/>
                <a:gd name="T11" fmla="*/ 0 h 466"/>
                <a:gd name="T12" fmla="*/ 0 w 302"/>
                <a:gd name="T13" fmla="*/ 0 h 466"/>
                <a:gd name="T14" fmla="*/ 0 w 302"/>
                <a:gd name="T15" fmla="*/ 0 h 466"/>
                <a:gd name="T16" fmla="*/ 0 w 302"/>
                <a:gd name="T17" fmla="*/ 0 h 466"/>
                <a:gd name="T18" fmla="*/ 0 w 302"/>
                <a:gd name="T19" fmla="*/ 0 h 466"/>
                <a:gd name="T20" fmla="*/ 0 w 302"/>
                <a:gd name="T21" fmla="*/ 0 h 466"/>
                <a:gd name="T22" fmla="*/ 0 w 302"/>
                <a:gd name="T23" fmla="*/ 0 h 466"/>
                <a:gd name="T24" fmla="*/ 0 w 302"/>
                <a:gd name="T25" fmla="*/ 0 h 466"/>
                <a:gd name="T26" fmla="*/ 0 w 302"/>
                <a:gd name="T27" fmla="*/ 0 h 466"/>
                <a:gd name="T28" fmla="*/ 0 w 302"/>
                <a:gd name="T29" fmla="*/ 0 h 466"/>
                <a:gd name="T30" fmla="*/ 0 w 302"/>
                <a:gd name="T31" fmla="*/ 0 h 466"/>
                <a:gd name="T32" fmla="*/ 0 w 302"/>
                <a:gd name="T33" fmla="*/ 0 h 466"/>
                <a:gd name="T34" fmla="*/ 0 w 302"/>
                <a:gd name="T35" fmla="*/ 0 h 466"/>
                <a:gd name="T36" fmla="*/ 0 w 302"/>
                <a:gd name="T37" fmla="*/ 0 h 466"/>
                <a:gd name="T38" fmla="*/ 0 w 302"/>
                <a:gd name="T39" fmla="*/ 0 h 466"/>
                <a:gd name="T40" fmla="*/ 0 w 302"/>
                <a:gd name="T41" fmla="*/ 0 h 466"/>
                <a:gd name="T42" fmla="*/ 0 w 302"/>
                <a:gd name="T43" fmla="*/ 0 h 466"/>
                <a:gd name="T44" fmla="*/ 0 w 302"/>
                <a:gd name="T45" fmla="*/ 0 h 466"/>
                <a:gd name="T46" fmla="*/ 0 w 302"/>
                <a:gd name="T47" fmla="*/ 0 h 466"/>
                <a:gd name="T48" fmla="*/ 0 w 302"/>
                <a:gd name="T49" fmla="*/ 0 h 466"/>
                <a:gd name="T50" fmla="*/ 0 w 302"/>
                <a:gd name="T51" fmla="*/ 0 h 466"/>
                <a:gd name="T52" fmla="*/ 0 w 302"/>
                <a:gd name="T53" fmla="*/ 0 h 466"/>
                <a:gd name="T54" fmla="*/ 0 w 302"/>
                <a:gd name="T55" fmla="*/ 0 h 466"/>
                <a:gd name="T56" fmla="*/ 0 w 302"/>
                <a:gd name="T57" fmla="*/ 0 h 466"/>
                <a:gd name="T58" fmla="*/ 0 w 302"/>
                <a:gd name="T59" fmla="*/ 0 h 466"/>
                <a:gd name="T60" fmla="*/ 0 w 302"/>
                <a:gd name="T61" fmla="*/ 0 h 466"/>
                <a:gd name="T62" fmla="*/ 0 w 302"/>
                <a:gd name="T63" fmla="*/ 0 h 466"/>
                <a:gd name="T64" fmla="*/ 0 w 302"/>
                <a:gd name="T65" fmla="*/ 0 h 466"/>
                <a:gd name="T66" fmla="*/ 0 w 302"/>
                <a:gd name="T67" fmla="*/ 0 h 466"/>
                <a:gd name="T68" fmla="*/ 0 w 302"/>
                <a:gd name="T69" fmla="*/ 0 h 466"/>
                <a:gd name="T70" fmla="*/ 0 w 302"/>
                <a:gd name="T71" fmla="*/ 0 h 466"/>
                <a:gd name="T72" fmla="*/ 0 w 302"/>
                <a:gd name="T73" fmla="*/ 0 h 466"/>
                <a:gd name="T74" fmla="*/ 0 w 302"/>
                <a:gd name="T75" fmla="*/ 0 h 466"/>
                <a:gd name="T76" fmla="*/ 0 w 302"/>
                <a:gd name="T77" fmla="*/ 0 h 466"/>
                <a:gd name="T78" fmla="*/ 0 w 302"/>
                <a:gd name="T79" fmla="*/ 0 h 466"/>
                <a:gd name="T80" fmla="*/ 0 w 302"/>
                <a:gd name="T81" fmla="*/ 0 h 466"/>
                <a:gd name="T82" fmla="*/ 0 w 302"/>
                <a:gd name="T83" fmla="*/ 0 h 466"/>
                <a:gd name="T84" fmla="*/ 0 w 302"/>
                <a:gd name="T85" fmla="*/ 0 h 466"/>
                <a:gd name="T86" fmla="*/ 0 w 302"/>
                <a:gd name="T87" fmla="*/ 0 h 466"/>
                <a:gd name="T88" fmla="*/ 0 w 302"/>
                <a:gd name="T89" fmla="*/ 0 h 466"/>
                <a:gd name="T90" fmla="*/ 0 w 302"/>
                <a:gd name="T91" fmla="*/ 0 h 466"/>
                <a:gd name="T92" fmla="*/ 0 w 302"/>
                <a:gd name="T93" fmla="*/ 0 h 466"/>
                <a:gd name="T94" fmla="*/ 0 w 302"/>
                <a:gd name="T95" fmla="*/ 0 h 466"/>
                <a:gd name="T96" fmla="*/ 0 w 302"/>
                <a:gd name="T97" fmla="*/ 0 h 466"/>
                <a:gd name="T98" fmla="*/ 0 w 302"/>
                <a:gd name="T99" fmla="*/ 0 h 466"/>
                <a:gd name="T100" fmla="*/ 0 w 302"/>
                <a:gd name="T101" fmla="*/ 0 h 466"/>
                <a:gd name="T102" fmla="*/ 0 w 302"/>
                <a:gd name="T103" fmla="*/ 0 h 466"/>
                <a:gd name="T104" fmla="*/ 0 w 302"/>
                <a:gd name="T105" fmla="*/ 0 h 466"/>
                <a:gd name="T106" fmla="*/ 0 w 302"/>
                <a:gd name="T107" fmla="*/ 0 h 466"/>
                <a:gd name="T108" fmla="*/ 0 w 302"/>
                <a:gd name="T109" fmla="*/ 0 h 466"/>
                <a:gd name="T110" fmla="*/ 0 w 302"/>
                <a:gd name="T111" fmla="*/ 0 h 466"/>
                <a:gd name="T112" fmla="*/ 0 w 302"/>
                <a:gd name="T113" fmla="*/ 0 h 466"/>
                <a:gd name="T114" fmla="*/ 0 w 302"/>
                <a:gd name="T115" fmla="*/ 0 h 46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302"/>
                <a:gd name="T175" fmla="*/ 0 h 466"/>
                <a:gd name="T176" fmla="*/ 302 w 302"/>
                <a:gd name="T177" fmla="*/ 466 h 46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302" h="466">
                  <a:moveTo>
                    <a:pt x="302" y="377"/>
                  </a:moveTo>
                  <a:lnTo>
                    <a:pt x="297" y="355"/>
                  </a:lnTo>
                  <a:lnTo>
                    <a:pt x="291" y="327"/>
                  </a:lnTo>
                  <a:lnTo>
                    <a:pt x="285" y="299"/>
                  </a:lnTo>
                  <a:lnTo>
                    <a:pt x="285" y="266"/>
                  </a:lnTo>
                  <a:lnTo>
                    <a:pt x="285" y="261"/>
                  </a:lnTo>
                  <a:lnTo>
                    <a:pt x="291" y="249"/>
                  </a:lnTo>
                  <a:lnTo>
                    <a:pt x="297" y="239"/>
                  </a:lnTo>
                  <a:lnTo>
                    <a:pt x="302" y="227"/>
                  </a:lnTo>
                  <a:lnTo>
                    <a:pt x="274" y="88"/>
                  </a:lnTo>
                  <a:lnTo>
                    <a:pt x="258" y="66"/>
                  </a:lnTo>
                  <a:lnTo>
                    <a:pt x="237" y="50"/>
                  </a:lnTo>
                  <a:lnTo>
                    <a:pt x="216" y="33"/>
                  </a:lnTo>
                  <a:lnTo>
                    <a:pt x="194" y="17"/>
                  </a:lnTo>
                  <a:lnTo>
                    <a:pt x="161" y="5"/>
                  </a:lnTo>
                  <a:lnTo>
                    <a:pt x="135" y="0"/>
                  </a:lnTo>
                  <a:lnTo>
                    <a:pt x="108" y="0"/>
                  </a:lnTo>
                  <a:lnTo>
                    <a:pt x="76" y="5"/>
                  </a:lnTo>
                  <a:lnTo>
                    <a:pt x="64" y="5"/>
                  </a:lnTo>
                  <a:lnTo>
                    <a:pt x="53" y="5"/>
                  </a:lnTo>
                  <a:lnTo>
                    <a:pt x="37" y="17"/>
                  </a:lnTo>
                  <a:lnTo>
                    <a:pt x="21" y="22"/>
                  </a:lnTo>
                  <a:lnTo>
                    <a:pt x="16" y="33"/>
                  </a:lnTo>
                  <a:lnTo>
                    <a:pt x="11" y="45"/>
                  </a:lnTo>
                  <a:lnTo>
                    <a:pt x="5" y="55"/>
                  </a:lnTo>
                  <a:lnTo>
                    <a:pt x="0" y="66"/>
                  </a:lnTo>
                  <a:lnTo>
                    <a:pt x="5" y="72"/>
                  </a:lnTo>
                  <a:lnTo>
                    <a:pt x="5" y="83"/>
                  </a:lnTo>
                  <a:lnTo>
                    <a:pt x="5" y="100"/>
                  </a:lnTo>
                  <a:lnTo>
                    <a:pt x="5" y="116"/>
                  </a:lnTo>
                  <a:lnTo>
                    <a:pt x="11" y="133"/>
                  </a:lnTo>
                  <a:lnTo>
                    <a:pt x="11" y="144"/>
                  </a:lnTo>
                  <a:lnTo>
                    <a:pt x="16" y="155"/>
                  </a:lnTo>
                  <a:lnTo>
                    <a:pt x="21" y="166"/>
                  </a:lnTo>
                  <a:lnTo>
                    <a:pt x="27" y="189"/>
                  </a:lnTo>
                  <a:lnTo>
                    <a:pt x="32" y="211"/>
                  </a:lnTo>
                  <a:lnTo>
                    <a:pt x="37" y="233"/>
                  </a:lnTo>
                  <a:lnTo>
                    <a:pt x="43" y="261"/>
                  </a:lnTo>
                  <a:lnTo>
                    <a:pt x="37" y="283"/>
                  </a:lnTo>
                  <a:lnTo>
                    <a:pt x="37" y="305"/>
                  </a:lnTo>
                  <a:lnTo>
                    <a:pt x="37" y="327"/>
                  </a:lnTo>
                  <a:lnTo>
                    <a:pt x="48" y="349"/>
                  </a:lnTo>
                  <a:lnTo>
                    <a:pt x="59" y="372"/>
                  </a:lnTo>
                  <a:lnTo>
                    <a:pt x="70" y="394"/>
                  </a:lnTo>
                  <a:lnTo>
                    <a:pt x="86" y="417"/>
                  </a:lnTo>
                  <a:lnTo>
                    <a:pt x="102" y="433"/>
                  </a:lnTo>
                  <a:lnTo>
                    <a:pt x="129" y="444"/>
                  </a:lnTo>
                  <a:lnTo>
                    <a:pt x="167" y="455"/>
                  </a:lnTo>
                  <a:lnTo>
                    <a:pt x="200" y="466"/>
                  </a:lnTo>
                  <a:lnTo>
                    <a:pt x="242" y="466"/>
                  </a:lnTo>
                  <a:lnTo>
                    <a:pt x="258" y="460"/>
                  </a:lnTo>
                  <a:lnTo>
                    <a:pt x="269" y="450"/>
                  </a:lnTo>
                  <a:lnTo>
                    <a:pt x="285" y="433"/>
                  </a:lnTo>
                  <a:lnTo>
                    <a:pt x="302" y="417"/>
                  </a:lnTo>
                  <a:lnTo>
                    <a:pt x="302" y="410"/>
                  </a:lnTo>
                  <a:lnTo>
                    <a:pt x="302" y="394"/>
                  </a:lnTo>
                  <a:lnTo>
                    <a:pt x="302" y="383"/>
                  </a:lnTo>
                  <a:lnTo>
                    <a:pt x="302" y="37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07" name="Freeform 171"/>
            <p:cNvSpPr>
              <a:spLocks/>
            </p:cNvSpPr>
            <p:nvPr/>
          </p:nvSpPr>
          <p:spPr bwMode="auto">
            <a:xfrm>
              <a:off x="-278" y="-453"/>
              <a:ext cx="7" cy="14"/>
            </a:xfrm>
            <a:custGeom>
              <a:avLst/>
              <a:gdLst>
                <a:gd name="T0" fmla="*/ 0 w 194"/>
                <a:gd name="T1" fmla="*/ 0 h 344"/>
                <a:gd name="T2" fmla="*/ 0 w 194"/>
                <a:gd name="T3" fmla="*/ 0 h 344"/>
                <a:gd name="T4" fmla="*/ 0 w 194"/>
                <a:gd name="T5" fmla="*/ 0 h 344"/>
                <a:gd name="T6" fmla="*/ 0 w 194"/>
                <a:gd name="T7" fmla="*/ 0 h 344"/>
                <a:gd name="T8" fmla="*/ 0 w 194"/>
                <a:gd name="T9" fmla="*/ 0 h 344"/>
                <a:gd name="T10" fmla="*/ 0 w 194"/>
                <a:gd name="T11" fmla="*/ 0 h 344"/>
                <a:gd name="T12" fmla="*/ 0 w 194"/>
                <a:gd name="T13" fmla="*/ 0 h 344"/>
                <a:gd name="T14" fmla="*/ 0 w 194"/>
                <a:gd name="T15" fmla="*/ 0 h 344"/>
                <a:gd name="T16" fmla="*/ 0 w 194"/>
                <a:gd name="T17" fmla="*/ 0 h 344"/>
                <a:gd name="T18" fmla="*/ 0 w 194"/>
                <a:gd name="T19" fmla="*/ 0 h 344"/>
                <a:gd name="T20" fmla="*/ 0 w 194"/>
                <a:gd name="T21" fmla="*/ 0 h 344"/>
                <a:gd name="T22" fmla="*/ 0 w 194"/>
                <a:gd name="T23" fmla="*/ 0 h 344"/>
                <a:gd name="T24" fmla="*/ 0 w 194"/>
                <a:gd name="T25" fmla="*/ 0 h 344"/>
                <a:gd name="T26" fmla="*/ 0 w 194"/>
                <a:gd name="T27" fmla="*/ 0 h 344"/>
                <a:gd name="T28" fmla="*/ 0 w 194"/>
                <a:gd name="T29" fmla="*/ 0 h 344"/>
                <a:gd name="T30" fmla="*/ 0 w 194"/>
                <a:gd name="T31" fmla="*/ 0 h 344"/>
                <a:gd name="T32" fmla="*/ 0 w 194"/>
                <a:gd name="T33" fmla="*/ 0 h 344"/>
                <a:gd name="T34" fmla="*/ 0 w 194"/>
                <a:gd name="T35" fmla="*/ 0 h 344"/>
                <a:gd name="T36" fmla="*/ 0 w 194"/>
                <a:gd name="T37" fmla="*/ 0 h 344"/>
                <a:gd name="T38" fmla="*/ 0 w 194"/>
                <a:gd name="T39" fmla="*/ 0 h 344"/>
                <a:gd name="T40" fmla="*/ 0 w 194"/>
                <a:gd name="T41" fmla="*/ 0 h 344"/>
                <a:gd name="T42" fmla="*/ 0 w 194"/>
                <a:gd name="T43" fmla="*/ 0 h 344"/>
                <a:gd name="T44" fmla="*/ 0 w 194"/>
                <a:gd name="T45" fmla="*/ 0 h 344"/>
                <a:gd name="T46" fmla="*/ 0 w 194"/>
                <a:gd name="T47" fmla="*/ 0 h 344"/>
                <a:gd name="T48" fmla="*/ 0 w 194"/>
                <a:gd name="T49" fmla="*/ 0 h 344"/>
                <a:gd name="T50" fmla="*/ 0 w 194"/>
                <a:gd name="T51" fmla="*/ 0 h 344"/>
                <a:gd name="T52" fmla="*/ 0 w 194"/>
                <a:gd name="T53" fmla="*/ 0 h 344"/>
                <a:gd name="T54" fmla="*/ 0 w 194"/>
                <a:gd name="T55" fmla="*/ 0 h 344"/>
                <a:gd name="T56" fmla="*/ 0 w 194"/>
                <a:gd name="T57" fmla="*/ 0 h 344"/>
                <a:gd name="T58" fmla="*/ 0 w 194"/>
                <a:gd name="T59" fmla="*/ 0 h 344"/>
                <a:gd name="T60" fmla="*/ 0 w 194"/>
                <a:gd name="T61" fmla="*/ 0 h 344"/>
                <a:gd name="T62" fmla="*/ 0 w 194"/>
                <a:gd name="T63" fmla="*/ 0 h 344"/>
                <a:gd name="T64" fmla="*/ 0 w 194"/>
                <a:gd name="T65" fmla="*/ 0 h 344"/>
                <a:gd name="T66" fmla="*/ 0 w 194"/>
                <a:gd name="T67" fmla="*/ 0 h 344"/>
                <a:gd name="T68" fmla="*/ 0 w 194"/>
                <a:gd name="T69" fmla="*/ 0 h 344"/>
                <a:gd name="T70" fmla="*/ 0 w 194"/>
                <a:gd name="T71" fmla="*/ 0 h 344"/>
                <a:gd name="T72" fmla="*/ 0 w 194"/>
                <a:gd name="T73" fmla="*/ 0 h 344"/>
                <a:gd name="T74" fmla="*/ 0 w 194"/>
                <a:gd name="T75" fmla="*/ 0 h 344"/>
                <a:gd name="T76" fmla="*/ 0 w 194"/>
                <a:gd name="T77" fmla="*/ 0 h 344"/>
                <a:gd name="T78" fmla="*/ 0 w 194"/>
                <a:gd name="T79" fmla="*/ 0 h 344"/>
                <a:gd name="T80" fmla="*/ 0 w 194"/>
                <a:gd name="T81" fmla="*/ 0 h 344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94"/>
                <a:gd name="T124" fmla="*/ 0 h 344"/>
                <a:gd name="T125" fmla="*/ 194 w 194"/>
                <a:gd name="T126" fmla="*/ 344 h 344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94" h="344">
                  <a:moveTo>
                    <a:pt x="189" y="316"/>
                  </a:moveTo>
                  <a:lnTo>
                    <a:pt x="194" y="282"/>
                  </a:lnTo>
                  <a:lnTo>
                    <a:pt x="189" y="255"/>
                  </a:lnTo>
                  <a:lnTo>
                    <a:pt x="184" y="227"/>
                  </a:lnTo>
                  <a:lnTo>
                    <a:pt x="178" y="199"/>
                  </a:lnTo>
                  <a:lnTo>
                    <a:pt x="173" y="177"/>
                  </a:lnTo>
                  <a:lnTo>
                    <a:pt x="161" y="144"/>
                  </a:lnTo>
                  <a:lnTo>
                    <a:pt x="156" y="116"/>
                  </a:lnTo>
                  <a:lnTo>
                    <a:pt x="156" y="83"/>
                  </a:lnTo>
                  <a:lnTo>
                    <a:pt x="156" y="66"/>
                  </a:lnTo>
                  <a:lnTo>
                    <a:pt x="156" y="45"/>
                  </a:lnTo>
                  <a:lnTo>
                    <a:pt x="151" y="28"/>
                  </a:lnTo>
                  <a:lnTo>
                    <a:pt x="140" y="5"/>
                  </a:lnTo>
                  <a:lnTo>
                    <a:pt x="118" y="0"/>
                  </a:lnTo>
                  <a:lnTo>
                    <a:pt x="97" y="0"/>
                  </a:lnTo>
                  <a:lnTo>
                    <a:pt x="76" y="5"/>
                  </a:lnTo>
                  <a:lnTo>
                    <a:pt x="48" y="5"/>
                  </a:lnTo>
                  <a:lnTo>
                    <a:pt x="43" y="5"/>
                  </a:lnTo>
                  <a:lnTo>
                    <a:pt x="37" y="5"/>
                  </a:lnTo>
                  <a:lnTo>
                    <a:pt x="27" y="11"/>
                  </a:lnTo>
                  <a:lnTo>
                    <a:pt x="16" y="28"/>
                  </a:lnTo>
                  <a:lnTo>
                    <a:pt x="11" y="33"/>
                  </a:lnTo>
                  <a:lnTo>
                    <a:pt x="11" y="45"/>
                  </a:lnTo>
                  <a:lnTo>
                    <a:pt x="5" y="55"/>
                  </a:lnTo>
                  <a:lnTo>
                    <a:pt x="0" y="66"/>
                  </a:lnTo>
                  <a:lnTo>
                    <a:pt x="0" y="94"/>
                  </a:lnTo>
                  <a:lnTo>
                    <a:pt x="5" y="116"/>
                  </a:lnTo>
                  <a:lnTo>
                    <a:pt x="11" y="138"/>
                  </a:lnTo>
                  <a:lnTo>
                    <a:pt x="11" y="171"/>
                  </a:lnTo>
                  <a:lnTo>
                    <a:pt x="5" y="206"/>
                  </a:lnTo>
                  <a:lnTo>
                    <a:pt x="5" y="239"/>
                  </a:lnTo>
                  <a:lnTo>
                    <a:pt x="11" y="272"/>
                  </a:lnTo>
                  <a:lnTo>
                    <a:pt x="21" y="299"/>
                  </a:lnTo>
                  <a:lnTo>
                    <a:pt x="37" y="310"/>
                  </a:lnTo>
                  <a:lnTo>
                    <a:pt x="60" y="316"/>
                  </a:lnTo>
                  <a:lnTo>
                    <a:pt x="81" y="327"/>
                  </a:lnTo>
                  <a:lnTo>
                    <a:pt x="102" y="338"/>
                  </a:lnTo>
                  <a:lnTo>
                    <a:pt x="118" y="338"/>
                  </a:lnTo>
                  <a:lnTo>
                    <a:pt x="145" y="344"/>
                  </a:lnTo>
                  <a:lnTo>
                    <a:pt x="173" y="338"/>
                  </a:lnTo>
                  <a:lnTo>
                    <a:pt x="189" y="316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08" name="Freeform 172"/>
            <p:cNvSpPr>
              <a:spLocks/>
            </p:cNvSpPr>
            <p:nvPr/>
          </p:nvSpPr>
          <p:spPr bwMode="auto">
            <a:xfrm>
              <a:off x="-298" y="-396"/>
              <a:ext cx="9" cy="5"/>
            </a:xfrm>
            <a:custGeom>
              <a:avLst/>
              <a:gdLst>
                <a:gd name="T0" fmla="*/ 0 w 258"/>
                <a:gd name="T1" fmla="*/ 0 h 116"/>
                <a:gd name="T2" fmla="*/ 0 w 258"/>
                <a:gd name="T3" fmla="*/ 0 h 116"/>
                <a:gd name="T4" fmla="*/ 0 w 258"/>
                <a:gd name="T5" fmla="*/ 0 h 116"/>
                <a:gd name="T6" fmla="*/ 0 w 258"/>
                <a:gd name="T7" fmla="*/ 0 h 116"/>
                <a:gd name="T8" fmla="*/ 0 w 258"/>
                <a:gd name="T9" fmla="*/ 0 h 116"/>
                <a:gd name="T10" fmla="*/ 0 w 258"/>
                <a:gd name="T11" fmla="*/ 0 h 116"/>
                <a:gd name="T12" fmla="*/ 0 w 258"/>
                <a:gd name="T13" fmla="*/ 0 h 116"/>
                <a:gd name="T14" fmla="*/ 0 w 258"/>
                <a:gd name="T15" fmla="*/ 0 h 116"/>
                <a:gd name="T16" fmla="*/ 0 w 258"/>
                <a:gd name="T17" fmla="*/ 0 h 116"/>
                <a:gd name="T18" fmla="*/ 0 w 258"/>
                <a:gd name="T19" fmla="*/ 0 h 116"/>
                <a:gd name="T20" fmla="*/ 0 w 258"/>
                <a:gd name="T21" fmla="*/ 0 h 116"/>
                <a:gd name="T22" fmla="*/ 0 w 258"/>
                <a:gd name="T23" fmla="*/ 0 h 116"/>
                <a:gd name="T24" fmla="*/ 0 w 258"/>
                <a:gd name="T25" fmla="*/ 0 h 116"/>
                <a:gd name="T26" fmla="*/ 0 w 258"/>
                <a:gd name="T27" fmla="*/ 0 h 116"/>
                <a:gd name="T28" fmla="*/ 0 w 258"/>
                <a:gd name="T29" fmla="*/ 0 h 116"/>
                <a:gd name="T30" fmla="*/ 0 w 258"/>
                <a:gd name="T31" fmla="*/ 0 h 116"/>
                <a:gd name="T32" fmla="*/ 0 w 258"/>
                <a:gd name="T33" fmla="*/ 0 h 116"/>
                <a:gd name="T34" fmla="*/ 0 w 258"/>
                <a:gd name="T35" fmla="*/ 0 h 116"/>
                <a:gd name="T36" fmla="*/ 0 w 258"/>
                <a:gd name="T37" fmla="*/ 0 h 1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258"/>
                <a:gd name="T58" fmla="*/ 0 h 116"/>
                <a:gd name="T59" fmla="*/ 258 w 258"/>
                <a:gd name="T60" fmla="*/ 116 h 11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258" h="116">
                  <a:moveTo>
                    <a:pt x="258" y="99"/>
                  </a:moveTo>
                  <a:lnTo>
                    <a:pt x="258" y="83"/>
                  </a:lnTo>
                  <a:lnTo>
                    <a:pt x="258" y="66"/>
                  </a:lnTo>
                  <a:lnTo>
                    <a:pt x="253" y="49"/>
                  </a:lnTo>
                  <a:lnTo>
                    <a:pt x="248" y="28"/>
                  </a:lnTo>
                  <a:lnTo>
                    <a:pt x="32" y="0"/>
                  </a:lnTo>
                  <a:lnTo>
                    <a:pt x="16" y="5"/>
                  </a:lnTo>
                  <a:lnTo>
                    <a:pt x="5" y="16"/>
                  </a:lnTo>
                  <a:lnTo>
                    <a:pt x="5" y="38"/>
                  </a:lnTo>
                  <a:lnTo>
                    <a:pt x="0" y="61"/>
                  </a:lnTo>
                  <a:lnTo>
                    <a:pt x="5" y="71"/>
                  </a:lnTo>
                  <a:lnTo>
                    <a:pt x="10" y="77"/>
                  </a:lnTo>
                  <a:lnTo>
                    <a:pt x="21" y="88"/>
                  </a:lnTo>
                  <a:lnTo>
                    <a:pt x="258" y="116"/>
                  </a:lnTo>
                  <a:lnTo>
                    <a:pt x="258" y="104"/>
                  </a:lnTo>
                  <a:lnTo>
                    <a:pt x="258" y="9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09" name="Freeform 173"/>
            <p:cNvSpPr>
              <a:spLocks/>
            </p:cNvSpPr>
            <p:nvPr/>
          </p:nvSpPr>
          <p:spPr bwMode="auto">
            <a:xfrm>
              <a:off x="-298" y="-424"/>
              <a:ext cx="8" cy="10"/>
            </a:xfrm>
            <a:custGeom>
              <a:avLst/>
              <a:gdLst>
                <a:gd name="T0" fmla="*/ 0 w 226"/>
                <a:gd name="T1" fmla="*/ 0 h 261"/>
                <a:gd name="T2" fmla="*/ 0 w 226"/>
                <a:gd name="T3" fmla="*/ 0 h 261"/>
                <a:gd name="T4" fmla="*/ 0 w 226"/>
                <a:gd name="T5" fmla="*/ 0 h 261"/>
                <a:gd name="T6" fmla="*/ 0 w 226"/>
                <a:gd name="T7" fmla="*/ 0 h 261"/>
                <a:gd name="T8" fmla="*/ 0 w 226"/>
                <a:gd name="T9" fmla="*/ 0 h 261"/>
                <a:gd name="T10" fmla="*/ 0 w 226"/>
                <a:gd name="T11" fmla="*/ 0 h 261"/>
                <a:gd name="T12" fmla="*/ 0 w 226"/>
                <a:gd name="T13" fmla="*/ 0 h 261"/>
                <a:gd name="T14" fmla="*/ 0 w 226"/>
                <a:gd name="T15" fmla="*/ 0 h 261"/>
                <a:gd name="T16" fmla="*/ 0 w 226"/>
                <a:gd name="T17" fmla="*/ 0 h 261"/>
                <a:gd name="T18" fmla="*/ 0 w 226"/>
                <a:gd name="T19" fmla="*/ 0 h 261"/>
                <a:gd name="T20" fmla="*/ 0 w 226"/>
                <a:gd name="T21" fmla="*/ 0 h 261"/>
                <a:gd name="T22" fmla="*/ 0 w 226"/>
                <a:gd name="T23" fmla="*/ 0 h 261"/>
                <a:gd name="T24" fmla="*/ 0 w 226"/>
                <a:gd name="T25" fmla="*/ 0 h 261"/>
                <a:gd name="T26" fmla="*/ 0 w 226"/>
                <a:gd name="T27" fmla="*/ 0 h 261"/>
                <a:gd name="T28" fmla="*/ 0 w 226"/>
                <a:gd name="T29" fmla="*/ 0 h 261"/>
                <a:gd name="T30" fmla="*/ 0 w 226"/>
                <a:gd name="T31" fmla="*/ 0 h 261"/>
                <a:gd name="T32" fmla="*/ 0 w 226"/>
                <a:gd name="T33" fmla="*/ 0 h 261"/>
                <a:gd name="T34" fmla="*/ 0 w 226"/>
                <a:gd name="T35" fmla="*/ 0 h 261"/>
                <a:gd name="T36" fmla="*/ 0 w 226"/>
                <a:gd name="T37" fmla="*/ 0 h 261"/>
                <a:gd name="T38" fmla="*/ 0 w 226"/>
                <a:gd name="T39" fmla="*/ 0 h 261"/>
                <a:gd name="T40" fmla="*/ 0 w 226"/>
                <a:gd name="T41" fmla="*/ 0 h 261"/>
                <a:gd name="T42" fmla="*/ 0 w 226"/>
                <a:gd name="T43" fmla="*/ 0 h 261"/>
                <a:gd name="T44" fmla="*/ 0 w 226"/>
                <a:gd name="T45" fmla="*/ 0 h 261"/>
                <a:gd name="T46" fmla="*/ 0 w 226"/>
                <a:gd name="T47" fmla="*/ 0 h 261"/>
                <a:gd name="T48" fmla="*/ 0 w 226"/>
                <a:gd name="T49" fmla="*/ 0 h 261"/>
                <a:gd name="T50" fmla="*/ 0 w 226"/>
                <a:gd name="T51" fmla="*/ 0 h 261"/>
                <a:gd name="T52" fmla="*/ 0 w 226"/>
                <a:gd name="T53" fmla="*/ 0 h 261"/>
                <a:gd name="T54" fmla="*/ 0 w 226"/>
                <a:gd name="T55" fmla="*/ 0 h 261"/>
                <a:gd name="T56" fmla="*/ 0 w 226"/>
                <a:gd name="T57" fmla="*/ 0 h 261"/>
                <a:gd name="T58" fmla="*/ 0 w 226"/>
                <a:gd name="T59" fmla="*/ 0 h 261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226"/>
                <a:gd name="T91" fmla="*/ 0 h 261"/>
                <a:gd name="T92" fmla="*/ 226 w 226"/>
                <a:gd name="T93" fmla="*/ 261 h 261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226" h="261">
                  <a:moveTo>
                    <a:pt x="226" y="239"/>
                  </a:moveTo>
                  <a:lnTo>
                    <a:pt x="210" y="55"/>
                  </a:lnTo>
                  <a:lnTo>
                    <a:pt x="200" y="38"/>
                  </a:lnTo>
                  <a:lnTo>
                    <a:pt x="183" y="28"/>
                  </a:lnTo>
                  <a:lnTo>
                    <a:pt x="156" y="17"/>
                  </a:lnTo>
                  <a:lnTo>
                    <a:pt x="134" y="17"/>
                  </a:lnTo>
                  <a:lnTo>
                    <a:pt x="102" y="11"/>
                  </a:lnTo>
                  <a:lnTo>
                    <a:pt x="76" y="11"/>
                  </a:lnTo>
                  <a:lnTo>
                    <a:pt x="48" y="5"/>
                  </a:lnTo>
                  <a:lnTo>
                    <a:pt x="21" y="0"/>
                  </a:lnTo>
                  <a:lnTo>
                    <a:pt x="11" y="22"/>
                  </a:lnTo>
                  <a:lnTo>
                    <a:pt x="5" y="45"/>
                  </a:lnTo>
                  <a:lnTo>
                    <a:pt x="0" y="72"/>
                  </a:lnTo>
                  <a:lnTo>
                    <a:pt x="0" y="100"/>
                  </a:lnTo>
                  <a:lnTo>
                    <a:pt x="0" y="128"/>
                  </a:lnTo>
                  <a:lnTo>
                    <a:pt x="5" y="155"/>
                  </a:lnTo>
                  <a:lnTo>
                    <a:pt x="11" y="183"/>
                  </a:lnTo>
                  <a:lnTo>
                    <a:pt x="16" y="206"/>
                  </a:lnTo>
                  <a:lnTo>
                    <a:pt x="37" y="211"/>
                  </a:lnTo>
                  <a:lnTo>
                    <a:pt x="64" y="216"/>
                  </a:lnTo>
                  <a:lnTo>
                    <a:pt x="86" y="222"/>
                  </a:lnTo>
                  <a:lnTo>
                    <a:pt x="113" y="227"/>
                  </a:lnTo>
                  <a:lnTo>
                    <a:pt x="134" y="233"/>
                  </a:lnTo>
                  <a:lnTo>
                    <a:pt x="161" y="244"/>
                  </a:lnTo>
                  <a:lnTo>
                    <a:pt x="183" y="249"/>
                  </a:lnTo>
                  <a:lnTo>
                    <a:pt x="210" y="261"/>
                  </a:lnTo>
                  <a:lnTo>
                    <a:pt x="210" y="256"/>
                  </a:lnTo>
                  <a:lnTo>
                    <a:pt x="221" y="249"/>
                  </a:lnTo>
                  <a:lnTo>
                    <a:pt x="226" y="244"/>
                  </a:lnTo>
                  <a:lnTo>
                    <a:pt x="226" y="23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10" name="Freeform 174"/>
            <p:cNvSpPr>
              <a:spLocks/>
            </p:cNvSpPr>
            <p:nvPr/>
          </p:nvSpPr>
          <p:spPr bwMode="auto">
            <a:xfrm>
              <a:off x="-297" y="-456"/>
              <a:ext cx="6" cy="12"/>
            </a:xfrm>
            <a:custGeom>
              <a:avLst/>
              <a:gdLst>
                <a:gd name="T0" fmla="*/ 0 w 189"/>
                <a:gd name="T1" fmla="*/ 0 h 317"/>
                <a:gd name="T2" fmla="*/ 0 w 189"/>
                <a:gd name="T3" fmla="*/ 0 h 317"/>
                <a:gd name="T4" fmla="*/ 0 w 189"/>
                <a:gd name="T5" fmla="*/ 0 h 317"/>
                <a:gd name="T6" fmla="*/ 0 w 189"/>
                <a:gd name="T7" fmla="*/ 0 h 317"/>
                <a:gd name="T8" fmla="*/ 0 w 189"/>
                <a:gd name="T9" fmla="*/ 0 h 317"/>
                <a:gd name="T10" fmla="*/ 0 w 189"/>
                <a:gd name="T11" fmla="*/ 0 h 317"/>
                <a:gd name="T12" fmla="*/ 0 w 189"/>
                <a:gd name="T13" fmla="*/ 0 h 317"/>
                <a:gd name="T14" fmla="*/ 0 w 189"/>
                <a:gd name="T15" fmla="*/ 0 h 317"/>
                <a:gd name="T16" fmla="*/ 0 w 189"/>
                <a:gd name="T17" fmla="*/ 0 h 317"/>
                <a:gd name="T18" fmla="*/ 0 w 189"/>
                <a:gd name="T19" fmla="*/ 0 h 317"/>
                <a:gd name="T20" fmla="*/ 0 w 189"/>
                <a:gd name="T21" fmla="*/ 0 h 317"/>
                <a:gd name="T22" fmla="*/ 0 w 189"/>
                <a:gd name="T23" fmla="*/ 0 h 317"/>
                <a:gd name="T24" fmla="*/ 0 w 189"/>
                <a:gd name="T25" fmla="*/ 0 h 317"/>
                <a:gd name="T26" fmla="*/ 0 w 189"/>
                <a:gd name="T27" fmla="*/ 0 h 317"/>
                <a:gd name="T28" fmla="*/ 0 w 189"/>
                <a:gd name="T29" fmla="*/ 0 h 317"/>
                <a:gd name="T30" fmla="*/ 0 w 189"/>
                <a:gd name="T31" fmla="*/ 0 h 317"/>
                <a:gd name="T32" fmla="*/ 0 w 189"/>
                <a:gd name="T33" fmla="*/ 0 h 317"/>
                <a:gd name="T34" fmla="*/ 0 w 189"/>
                <a:gd name="T35" fmla="*/ 0 h 317"/>
                <a:gd name="T36" fmla="*/ 0 w 189"/>
                <a:gd name="T37" fmla="*/ 0 h 317"/>
                <a:gd name="T38" fmla="*/ 0 w 189"/>
                <a:gd name="T39" fmla="*/ 0 h 317"/>
                <a:gd name="T40" fmla="*/ 0 w 189"/>
                <a:gd name="T41" fmla="*/ 0 h 317"/>
                <a:gd name="T42" fmla="*/ 0 w 189"/>
                <a:gd name="T43" fmla="*/ 0 h 317"/>
                <a:gd name="T44" fmla="*/ 0 w 189"/>
                <a:gd name="T45" fmla="*/ 0 h 317"/>
                <a:gd name="T46" fmla="*/ 0 w 189"/>
                <a:gd name="T47" fmla="*/ 0 h 317"/>
                <a:gd name="T48" fmla="*/ 0 w 189"/>
                <a:gd name="T49" fmla="*/ 0 h 317"/>
                <a:gd name="T50" fmla="*/ 0 w 189"/>
                <a:gd name="T51" fmla="*/ 0 h 317"/>
                <a:gd name="T52" fmla="*/ 0 w 189"/>
                <a:gd name="T53" fmla="*/ 0 h 31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189"/>
                <a:gd name="T82" fmla="*/ 0 h 317"/>
                <a:gd name="T83" fmla="*/ 189 w 189"/>
                <a:gd name="T84" fmla="*/ 317 h 317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189" h="317">
                  <a:moveTo>
                    <a:pt x="189" y="294"/>
                  </a:moveTo>
                  <a:lnTo>
                    <a:pt x="161" y="38"/>
                  </a:lnTo>
                  <a:lnTo>
                    <a:pt x="123" y="33"/>
                  </a:lnTo>
                  <a:lnTo>
                    <a:pt x="86" y="28"/>
                  </a:lnTo>
                  <a:lnTo>
                    <a:pt x="48" y="11"/>
                  </a:lnTo>
                  <a:lnTo>
                    <a:pt x="10" y="0"/>
                  </a:lnTo>
                  <a:lnTo>
                    <a:pt x="5" y="28"/>
                  </a:lnTo>
                  <a:lnTo>
                    <a:pt x="0" y="55"/>
                  </a:lnTo>
                  <a:lnTo>
                    <a:pt x="0" y="83"/>
                  </a:lnTo>
                  <a:lnTo>
                    <a:pt x="5" y="116"/>
                  </a:lnTo>
                  <a:lnTo>
                    <a:pt x="5" y="150"/>
                  </a:lnTo>
                  <a:lnTo>
                    <a:pt x="10" y="183"/>
                  </a:lnTo>
                  <a:lnTo>
                    <a:pt x="10" y="216"/>
                  </a:lnTo>
                  <a:lnTo>
                    <a:pt x="10" y="249"/>
                  </a:lnTo>
                  <a:lnTo>
                    <a:pt x="10" y="255"/>
                  </a:lnTo>
                  <a:lnTo>
                    <a:pt x="16" y="261"/>
                  </a:lnTo>
                  <a:lnTo>
                    <a:pt x="21" y="277"/>
                  </a:lnTo>
                  <a:lnTo>
                    <a:pt x="32" y="289"/>
                  </a:lnTo>
                  <a:lnTo>
                    <a:pt x="48" y="289"/>
                  </a:lnTo>
                  <a:lnTo>
                    <a:pt x="70" y="289"/>
                  </a:lnTo>
                  <a:lnTo>
                    <a:pt x="86" y="289"/>
                  </a:lnTo>
                  <a:lnTo>
                    <a:pt x="113" y="289"/>
                  </a:lnTo>
                  <a:lnTo>
                    <a:pt x="189" y="317"/>
                  </a:lnTo>
                  <a:lnTo>
                    <a:pt x="189" y="311"/>
                  </a:lnTo>
                  <a:lnTo>
                    <a:pt x="189" y="305"/>
                  </a:lnTo>
                  <a:lnTo>
                    <a:pt x="189" y="300"/>
                  </a:lnTo>
                  <a:lnTo>
                    <a:pt x="189" y="29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11" name="Freeform 175"/>
            <p:cNvSpPr>
              <a:spLocks/>
            </p:cNvSpPr>
            <p:nvPr/>
          </p:nvSpPr>
          <p:spPr bwMode="auto">
            <a:xfrm>
              <a:off x="-322" y="-404"/>
              <a:ext cx="10" cy="9"/>
            </a:xfrm>
            <a:custGeom>
              <a:avLst/>
              <a:gdLst>
                <a:gd name="T0" fmla="*/ 0 w 291"/>
                <a:gd name="T1" fmla="*/ 0 h 216"/>
                <a:gd name="T2" fmla="*/ 0 w 291"/>
                <a:gd name="T3" fmla="*/ 0 h 216"/>
                <a:gd name="T4" fmla="*/ 0 w 291"/>
                <a:gd name="T5" fmla="*/ 0 h 216"/>
                <a:gd name="T6" fmla="*/ 0 w 291"/>
                <a:gd name="T7" fmla="*/ 0 h 216"/>
                <a:gd name="T8" fmla="*/ 0 w 291"/>
                <a:gd name="T9" fmla="*/ 0 h 216"/>
                <a:gd name="T10" fmla="*/ 0 w 291"/>
                <a:gd name="T11" fmla="*/ 0 h 216"/>
                <a:gd name="T12" fmla="*/ 0 w 291"/>
                <a:gd name="T13" fmla="*/ 0 h 216"/>
                <a:gd name="T14" fmla="*/ 0 w 291"/>
                <a:gd name="T15" fmla="*/ 0 h 216"/>
                <a:gd name="T16" fmla="*/ 0 w 291"/>
                <a:gd name="T17" fmla="*/ 0 h 216"/>
                <a:gd name="T18" fmla="*/ 0 w 291"/>
                <a:gd name="T19" fmla="*/ 0 h 216"/>
                <a:gd name="T20" fmla="*/ 0 w 291"/>
                <a:gd name="T21" fmla="*/ 0 h 216"/>
                <a:gd name="T22" fmla="*/ 0 w 291"/>
                <a:gd name="T23" fmla="*/ 0 h 216"/>
                <a:gd name="T24" fmla="*/ 0 w 291"/>
                <a:gd name="T25" fmla="*/ 0 h 216"/>
                <a:gd name="T26" fmla="*/ 0 w 291"/>
                <a:gd name="T27" fmla="*/ 0 h 216"/>
                <a:gd name="T28" fmla="*/ 0 w 291"/>
                <a:gd name="T29" fmla="*/ 0 h 216"/>
                <a:gd name="T30" fmla="*/ 0 w 291"/>
                <a:gd name="T31" fmla="*/ 0 h 216"/>
                <a:gd name="T32" fmla="*/ 0 w 291"/>
                <a:gd name="T33" fmla="*/ 0 h 216"/>
                <a:gd name="T34" fmla="*/ 0 w 291"/>
                <a:gd name="T35" fmla="*/ 0 h 216"/>
                <a:gd name="T36" fmla="*/ 0 w 291"/>
                <a:gd name="T37" fmla="*/ 0 h 216"/>
                <a:gd name="T38" fmla="*/ 0 w 291"/>
                <a:gd name="T39" fmla="*/ 0 h 216"/>
                <a:gd name="T40" fmla="*/ 0 w 291"/>
                <a:gd name="T41" fmla="*/ 0 h 216"/>
                <a:gd name="T42" fmla="*/ 0 w 291"/>
                <a:gd name="T43" fmla="*/ 0 h 216"/>
                <a:gd name="T44" fmla="*/ 0 w 291"/>
                <a:gd name="T45" fmla="*/ 0 h 216"/>
                <a:gd name="T46" fmla="*/ 0 w 291"/>
                <a:gd name="T47" fmla="*/ 0 h 216"/>
                <a:gd name="T48" fmla="*/ 0 w 291"/>
                <a:gd name="T49" fmla="*/ 0 h 216"/>
                <a:gd name="T50" fmla="*/ 0 w 291"/>
                <a:gd name="T51" fmla="*/ 0 h 21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291"/>
                <a:gd name="T79" fmla="*/ 0 h 216"/>
                <a:gd name="T80" fmla="*/ 291 w 291"/>
                <a:gd name="T81" fmla="*/ 216 h 21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291" h="216">
                  <a:moveTo>
                    <a:pt x="280" y="194"/>
                  </a:moveTo>
                  <a:lnTo>
                    <a:pt x="285" y="188"/>
                  </a:lnTo>
                  <a:lnTo>
                    <a:pt x="285" y="177"/>
                  </a:lnTo>
                  <a:lnTo>
                    <a:pt x="291" y="166"/>
                  </a:lnTo>
                  <a:lnTo>
                    <a:pt x="291" y="149"/>
                  </a:lnTo>
                  <a:lnTo>
                    <a:pt x="280" y="133"/>
                  </a:lnTo>
                  <a:lnTo>
                    <a:pt x="264" y="121"/>
                  </a:lnTo>
                  <a:lnTo>
                    <a:pt x="243" y="111"/>
                  </a:lnTo>
                  <a:lnTo>
                    <a:pt x="221" y="105"/>
                  </a:lnTo>
                  <a:lnTo>
                    <a:pt x="199" y="94"/>
                  </a:lnTo>
                  <a:lnTo>
                    <a:pt x="172" y="88"/>
                  </a:lnTo>
                  <a:lnTo>
                    <a:pt x="145" y="78"/>
                  </a:lnTo>
                  <a:lnTo>
                    <a:pt x="124" y="66"/>
                  </a:lnTo>
                  <a:lnTo>
                    <a:pt x="102" y="55"/>
                  </a:lnTo>
                  <a:lnTo>
                    <a:pt x="91" y="38"/>
                  </a:lnTo>
                  <a:lnTo>
                    <a:pt x="75" y="16"/>
                  </a:lnTo>
                  <a:lnTo>
                    <a:pt x="54" y="0"/>
                  </a:lnTo>
                  <a:lnTo>
                    <a:pt x="32" y="10"/>
                  </a:lnTo>
                  <a:lnTo>
                    <a:pt x="16" y="44"/>
                  </a:lnTo>
                  <a:lnTo>
                    <a:pt x="6" y="83"/>
                  </a:lnTo>
                  <a:lnTo>
                    <a:pt x="0" y="121"/>
                  </a:lnTo>
                  <a:lnTo>
                    <a:pt x="275" y="216"/>
                  </a:lnTo>
                  <a:lnTo>
                    <a:pt x="275" y="211"/>
                  </a:lnTo>
                  <a:lnTo>
                    <a:pt x="280" y="205"/>
                  </a:lnTo>
                  <a:lnTo>
                    <a:pt x="280" y="199"/>
                  </a:lnTo>
                  <a:lnTo>
                    <a:pt x="280" y="19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12" name="Freeform 176"/>
            <p:cNvSpPr>
              <a:spLocks/>
            </p:cNvSpPr>
            <p:nvPr/>
          </p:nvSpPr>
          <p:spPr bwMode="auto">
            <a:xfrm>
              <a:off x="-320" y="-429"/>
              <a:ext cx="8" cy="10"/>
            </a:xfrm>
            <a:custGeom>
              <a:avLst/>
              <a:gdLst>
                <a:gd name="T0" fmla="*/ 0 w 242"/>
                <a:gd name="T1" fmla="*/ 0 h 249"/>
                <a:gd name="T2" fmla="*/ 0 w 242"/>
                <a:gd name="T3" fmla="*/ 0 h 249"/>
                <a:gd name="T4" fmla="*/ 0 w 242"/>
                <a:gd name="T5" fmla="*/ 0 h 249"/>
                <a:gd name="T6" fmla="*/ 0 w 242"/>
                <a:gd name="T7" fmla="*/ 0 h 249"/>
                <a:gd name="T8" fmla="*/ 0 w 242"/>
                <a:gd name="T9" fmla="*/ 0 h 249"/>
                <a:gd name="T10" fmla="*/ 0 w 242"/>
                <a:gd name="T11" fmla="*/ 0 h 249"/>
                <a:gd name="T12" fmla="*/ 0 w 242"/>
                <a:gd name="T13" fmla="*/ 0 h 249"/>
                <a:gd name="T14" fmla="*/ 0 w 242"/>
                <a:gd name="T15" fmla="*/ 0 h 249"/>
                <a:gd name="T16" fmla="*/ 0 w 242"/>
                <a:gd name="T17" fmla="*/ 0 h 249"/>
                <a:gd name="T18" fmla="*/ 0 w 242"/>
                <a:gd name="T19" fmla="*/ 0 h 249"/>
                <a:gd name="T20" fmla="*/ 0 w 242"/>
                <a:gd name="T21" fmla="*/ 0 h 249"/>
                <a:gd name="T22" fmla="*/ 0 w 242"/>
                <a:gd name="T23" fmla="*/ 0 h 249"/>
                <a:gd name="T24" fmla="*/ 0 w 242"/>
                <a:gd name="T25" fmla="*/ 0 h 249"/>
                <a:gd name="T26" fmla="*/ 0 w 242"/>
                <a:gd name="T27" fmla="*/ 0 h 249"/>
                <a:gd name="T28" fmla="*/ 0 w 242"/>
                <a:gd name="T29" fmla="*/ 0 h 249"/>
                <a:gd name="T30" fmla="*/ 0 w 242"/>
                <a:gd name="T31" fmla="*/ 0 h 249"/>
                <a:gd name="T32" fmla="*/ 0 w 242"/>
                <a:gd name="T33" fmla="*/ 0 h 249"/>
                <a:gd name="T34" fmla="*/ 0 w 242"/>
                <a:gd name="T35" fmla="*/ 0 h 249"/>
                <a:gd name="T36" fmla="*/ 0 w 242"/>
                <a:gd name="T37" fmla="*/ 0 h 249"/>
                <a:gd name="T38" fmla="*/ 0 w 242"/>
                <a:gd name="T39" fmla="*/ 0 h 249"/>
                <a:gd name="T40" fmla="*/ 0 w 242"/>
                <a:gd name="T41" fmla="*/ 0 h 249"/>
                <a:gd name="T42" fmla="*/ 0 w 242"/>
                <a:gd name="T43" fmla="*/ 0 h 249"/>
                <a:gd name="T44" fmla="*/ 0 w 242"/>
                <a:gd name="T45" fmla="*/ 0 h 249"/>
                <a:gd name="T46" fmla="*/ 0 w 242"/>
                <a:gd name="T47" fmla="*/ 0 h 249"/>
                <a:gd name="T48" fmla="*/ 0 w 242"/>
                <a:gd name="T49" fmla="*/ 0 h 249"/>
                <a:gd name="T50" fmla="*/ 0 w 242"/>
                <a:gd name="T51" fmla="*/ 0 h 24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242"/>
                <a:gd name="T79" fmla="*/ 0 h 249"/>
                <a:gd name="T80" fmla="*/ 242 w 242"/>
                <a:gd name="T81" fmla="*/ 249 h 249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242" h="249">
                  <a:moveTo>
                    <a:pt x="232" y="227"/>
                  </a:moveTo>
                  <a:lnTo>
                    <a:pt x="237" y="194"/>
                  </a:lnTo>
                  <a:lnTo>
                    <a:pt x="242" y="161"/>
                  </a:lnTo>
                  <a:lnTo>
                    <a:pt x="242" y="122"/>
                  </a:lnTo>
                  <a:lnTo>
                    <a:pt x="242" y="78"/>
                  </a:lnTo>
                  <a:lnTo>
                    <a:pt x="226" y="55"/>
                  </a:lnTo>
                  <a:lnTo>
                    <a:pt x="205" y="38"/>
                  </a:lnTo>
                  <a:lnTo>
                    <a:pt x="184" y="33"/>
                  </a:lnTo>
                  <a:lnTo>
                    <a:pt x="157" y="22"/>
                  </a:lnTo>
                  <a:lnTo>
                    <a:pt x="124" y="16"/>
                  </a:lnTo>
                  <a:lnTo>
                    <a:pt x="92" y="16"/>
                  </a:lnTo>
                  <a:lnTo>
                    <a:pt x="60" y="11"/>
                  </a:lnTo>
                  <a:lnTo>
                    <a:pt x="32" y="0"/>
                  </a:lnTo>
                  <a:lnTo>
                    <a:pt x="16" y="11"/>
                  </a:lnTo>
                  <a:lnTo>
                    <a:pt x="11" y="33"/>
                  </a:lnTo>
                  <a:lnTo>
                    <a:pt x="5" y="50"/>
                  </a:lnTo>
                  <a:lnTo>
                    <a:pt x="0" y="78"/>
                  </a:lnTo>
                  <a:lnTo>
                    <a:pt x="0" y="106"/>
                  </a:lnTo>
                  <a:lnTo>
                    <a:pt x="5" y="128"/>
                  </a:lnTo>
                  <a:lnTo>
                    <a:pt x="0" y="156"/>
                  </a:lnTo>
                  <a:lnTo>
                    <a:pt x="0" y="183"/>
                  </a:lnTo>
                  <a:lnTo>
                    <a:pt x="237" y="249"/>
                  </a:lnTo>
                  <a:lnTo>
                    <a:pt x="237" y="244"/>
                  </a:lnTo>
                  <a:lnTo>
                    <a:pt x="237" y="239"/>
                  </a:lnTo>
                  <a:lnTo>
                    <a:pt x="232" y="233"/>
                  </a:lnTo>
                  <a:lnTo>
                    <a:pt x="232" y="227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13" name="Freeform 177"/>
            <p:cNvSpPr>
              <a:spLocks/>
            </p:cNvSpPr>
            <p:nvPr/>
          </p:nvSpPr>
          <p:spPr bwMode="auto">
            <a:xfrm>
              <a:off x="-255" y="-620"/>
              <a:ext cx="3" cy="12"/>
            </a:xfrm>
            <a:custGeom>
              <a:avLst/>
              <a:gdLst>
                <a:gd name="T0" fmla="*/ 0 w 82"/>
                <a:gd name="T1" fmla="*/ 0 h 289"/>
                <a:gd name="T2" fmla="*/ 0 w 82"/>
                <a:gd name="T3" fmla="*/ 0 h 289"/>
                <a:gd name="T4" fmla="*/ 0 w 82"/>
                <a:gd name="T5" fmla="*/ 0 h 289"/>
                <a:gd name="T6" fmla="*/ 0 w 82"/>
                <a:gd name="T7" fmla="*/ 0 h 289"/>
                <a:gd name="T8" fmla="*/ 0 w 82"/>
                <a:gd name="T9" fmla="*/ 0 h 289"/>
                <a:gd name="T10" fmla="*/ 0 w 82"/>
                <a:gd name="T11" fmla="*/ 0 h 289"/>
                <a:gd name="T12" fmla="*/ 0 w 82"/>
                <a:gd name="T13" fmla="*/ 0 h 289"/>
                <a:gd name="T14" fmla="*/ 0 w 82"/>
                <a:gd name="T15" fmla="*/ 0 h 289"/>
                <a:gd name="T16" fmla="*/ 0 w 82"/>
                <a:gd name="T17" fmla="*/ 0 h 289"/>
                <a:gd name="T18" fmla="*/ 0 w 82"/>
                <a:gd name="T19" fmla="*/ 0 h 289"/>
                <a:gd name="T20" fmla="*/ 0 w 82"/>
                <a:gd name="T21" fmla="*/ 0 h 289"/>
                <a:gd name="T22" fmla="*/ 0 w 82"/>
                <a:gd name="T23" fmla="*/ 0 h 289"/>
                <a:gd name="T24" fmla="*/ 0 w 82"/>
                <a:gd name="T25" fmla="*/ 0 h 289"/>
                <a:gd name="T26" fmla="*/ 0 w 82"/>
                <a:gd name="T27" fmla="*/ 0 h 289"/>
                <a:gd name="T28" fmla="*/ 0 w 82"/>
                <a:gd name="T29" fmla="*/ 0 h 289"/>
                <a:gd name="T30" fmla="*/ 0 w 82"/>
                <a:gd name="T31" fmla="*/ 0 h 289"/>
                <a:gd name="T32" fmla="*/ 0 w 82"/>
                <a:gd name="T33" fmla="*/ 0 h 289"/>
                <a:gd name="T34" fmla="*/ 0 w 82"/>
                <a:gd name="T35" fmla="*/ 0 h 289"/>
                <a:gd name="T36" fmla="*/ 0 w 82"/>
                <a:gd name="T37" fmla="*/ 0 h 289"/>
                <a:gd name="T38" fmla="*/ 0 w 82"/>
                <a:gd name="T39" fmla="*/ 0 h 289"/>
                <a:gd name="T40" fmla="*/ 0 w 82"/>
                <a:gd name="T41" fmla="*/ 0 h 289"/>
                <a:gd name="T42" fmla="*/ 0 w 82"/>
                <a:gd name="T43" fmla="*/ 0 h 2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82"/>
                <a:gd name="T67" fmla="*/ 0 h 289"/>
                <a:gd name="T68" fmla="*/ 82 w 82"/>
                <a:gd name="T69" fmla="*/ 289 h 289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82" h="289">
                  <a:moveTo>
                    <a:pt x="82" y="266"/>
                  </a:moveTo>
                  <a:lnTo>
                    <a:pt x="49" y="22"/>
                  </a:lnTo>
                  <a:lnTo>
                    <a:pt x="38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17" y="11"/>
                  </a:lnTo>
                  <a:lnTo>
                    <a:pt x="17" y="44"/>
                  </a:lnTo>
                  <a:lnTo>
                    <a:pt x="17" y="72"/>
                  </a:lnTo>
                  <a:lnTo>
                    <a:pt x="17" y="100"/>
                  </a:lnTo>
                  <a:lnTo>
                    <a:pt x="11" y="128"/>
                  </a:lnTo>
                  <a:lnTo>
                    <a:pt x="11" y="155"/>
                  </a:lnTo>
                  <a:lnTo>
                    <a:pt x="6" y="188"/>
                  </a:lnTo>
                  <a:lnTo>
                    <a:pt x="0" y="221"/>
                  </a:lnTo>
                  <a:lnTo>
                    <a:pt x="0" y="255"/>
                  </a:lnTo>
                  <a:lnTo>
                    <a:pt x="11" y="266"/>
                  </a:lnTo>
                  <a:lnTo>
                    <a:pt x="27" y="272"/>
                  </a:lnTo>
                  <a:lnTo>
                    <a:pt x="49" y="278"/>
                  </a:lnTo>
                  <a:lnTo>
                    <a:pt x="70" y="289"/>
                  </a:lnTo>
                  <a:lnTo>
                    <a:pt x="70" y="283"/>
                  </a:lnTo>
                  <a:lnTo>
                    <a:pt x="75" y="278"/>
                  </a:lnTo>
                  <a:lnTo>
                    <a:pt x="82" y="272"/>
                  </a:lnTo>
                  <a:lnTo>
                    <a:pt x="82" y="266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14" name="Freeform 178"/>
            <p:cNvSpPr>
              <a:spLocks/>
            </p:cNvSpPr>
            <p:nvPr/>
          </p:nvSpPr>
          <p:spPr bwMode="auto">
            <a:xfrm>
              <a:off x="-319" y="-462"/>
              <a:ext cx="8" cy="14"/>
            </a:xfrm>
            <a:custGeom>
              <a:avLst/>
              <a:gdLst>
                <a:gd name="T0" fmla="*/ 0 w 231"/>
                <a:gd name="T1" fmla="*/ 0 h 339"/>
                <a:gd name="T2" fmla="*/ 0 w 231"/>
                <a:gd name="T3" fmla="*/ 0 h 339"/>
                <a:gd name="T4" fmla="*/ 0 w 231"/>
                <a:gd name="T5" fmla="*/ 0 h 339"/>
                <a:gd name="T6" fmla="*/ 0 w 231"/>
                <a:gd name="T7" fmla="*/ 0 h 339"/>
                <a:gd name="T8" fmla="*/ 0 w 231"/>
                <a:gd name="T9" fmla="*/ 0 h 339"/>
                <a:gd name="T10" fmla="*/ 0 w 231"/>
                <a:gd name="T11" fmla="*/ 0 h 339"/>
                <a:gd name="T12" fmla="*/ 0 w 231"/>
                <a:gd name="T13" fmla="*/ 0 h 339"/>
                <a:gd name="T14" fmla="*/ 0 w 231"/>
                <a:gd name="T15" fmla="*/ 0 h 339"/>
                <a:gd name="T16" fmla="*/ 0 w 231"/>
                <a:gd name="T17" fmla="*/ 0 h 339"/>
                <a:gd name="T18" fmla="*/ 0 w 231"/>
                <a:gd name="T19" fmla="*/ 0 h 339"/>
                <a:gd name="T20" fmla="*/ 0 w 231"/>
                <a:gd name="T21" fmla="*/ 0 h 339"/>
                <a:gd name="T22" fmla="*/ 0 w 231"/>
                <a:gd name="T23" fmla="*/ 0 h 339"/>
                <a:gd name="T24" fmla="*/ 0 w 231"/>
                <a:gd name="T25" fmla="*/ 0 h 339"/>
                <a:gd name="T26" fmla="*/ 0 w 231"/>
                <a:gd name="T27" fmla="*/ 0 h 339"/>
                <a:gd name="T28" fmla="*/ 0 w 231"/>
                <a:gd name="T29" fmla="*/ 0 h 339"/>
                <a:gd name="T30" fmla="*/ 0 w 231"/>
                <a:gd name="T31" fmla="*/ 0 h 339"/>
                <a:gd name="T32" fmla="*/ 0 w 231"/>
                <a:gd name="T33" fmla="*/ 0 h 339"/>
                <a:gd name="T34" fmla="*/ 0 w 231"/>
                <a:gd name="T35" fmla="*/ 0 h 339"/>
                <a:gd name="T36" fmla="*/ 0 w 231"/>
                <a:gd name="T37" fmla="*/ 0 h 339"/>
                <a:gd name="T38" fmla="*/ 0 w 231"/>
                <a:gd name="T39" fmla="*/ 0 h 339"/>
                <a:gd name="T40" fmla="*/ 0 w 231"/>
                <a:gd name="T41" fmla="*/ 0 h 339"/>
                <a:gd name="T42" fmla="*/ 0 w 231"/>
                <a:gd name="T43" fmla="*/ 0 h 339"/>
                <a:gd name="T44" fmla="*/ 0 w 231"/>
                <a:gd name="T45" fmla="*/ 0 h 339"/>
                <a:gd name="T46" fmla="*/ 0 w 231"/>
                <a:gd name="T47" fmla="*/ 0 h 339"/>
                <a:gd name="T48" fmla="*/ 0 w 231"/>
                <a:gd name="T49" fmla="*/ 0 h 339"/>
                <a:gd name="T50" fmla="*/ 0 w 231"/>
                <a:gd name="T51" fmla="*/ 0 h 339"/>
                <a:gd name="T52" fmla="*/ 0 w 231"/>
                <a:gd name="T53" fmla="*/ 0 h 339"/>
                <a:gd name="T54" fmla="*/ 0 w 231"/>
                <a:gd name="T55" fmla="*/ 0 h 339"/>
                <a:gd name="T56" fmla="*/ 0 w 231"/>
                <a:gd name="T57" fmla="*/ 0 h 339"/>
                <a:gd name="T58" fmla="*/ 0 w 231"/>
                <a:gd name="T59" fmla="*/ 0 h 339"/>
                <a:gd name="T60" fmla="*/ 0 w 231"/>
                <a:gd name="T61" fmla="*/ 0 h 33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231"/>
                <a:gd name="T94" fmla="*/ 0 h 339"/>
                <a:gd name="T95" fmla="*/ 231 w 231"/>
                <a:gd name="T96" fmla="*/ 339 h 339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231" h="339">
                  <a:moveTo>
                    <a:pt x="231" y="316"/>
                  </a:moveTo>
                  <a:lnTo>
                    <a:pt x="215" y="133"/>
                  </a:lnTo>
                  <a:lnTo>
                    <a:pt x="215" y="122"/>
                  </a:lnTo>
                  <a:lnTo>
                    <a:pt x="221" y="105"/>
                  </a:lnTo>
                  <a:lnTo>
                    <a:pt x="221" y="88"/>
                  </a:lnTo>
                  <a:lnTo>
                    <a:pt x="221" y="66"/>
                  </a:lnTo>
                  <a:lnTo>
                    <a:pt x="210" y="55"/>
                  </a:lnTo>
                  <a:lnTo>
                    <a:pt x="194" y="50"/>
                  </a:lnTo>
                  <a:lnTo>
                    <a:pt x="178" y="50"/>
                  </a:lnTo>
                  <a:lnTo>
                    <a:pt x="157" y="50"/>
                  </a:lnTo>
                  <a:lnTo>
                    <a:pt x="141" y="45"/>
                  </a:lnTo>
                  <a:lnTo>
                    <a:pt x="130" y="33"/>
                  </a:lnTo>
                  <a:lnTo>
                    <a:pt x="113" y="22"/>
                  </a:lnTo>
                  <a:lnTo>
                    <a:pt x="97" y="10"/>
                  </a:lnTo>
                  <a:lnTo>
                    <a:pt x="86" y="5"/>
                  </a:lnTo>
                  <a:lnTo>
                    <a:pt x="70" y="0"/>
                  </a:lnTo>
                  <a:lnTo>
                    <a:pt x="54" y="0"/>
                  </a:lnTo>
                  <a:lnTo>
                    <a:pt x="33" y="0"/>
                  </a:lnTo>
                  <a:lnTo>
                    <a:pt x="0" y="261"/>
                  </a:lnTo>
                  <a:lnTo>
                    <a:pt x="16" y="283"/>
                  </a:lnTo>
                  <a:lnTo>
                    <a:pt x="38" y="299"/>
                  </a:lnTo>
                  <a:lnTo>
                    <a:pt x="65" y="311"/>
                  </a:lnTo>
                  <a:lnTo>
                    <a:pt x="97" y="316"/>
                  </a:lnTo>
                  <a:lnTo>
                    <a:pt x="130" y="322"/>
                  </a:lnTo>
                  <a:lnTo>
                    <a:pt x="162" y="327"/>
                  </a:lnTo>
                  <a:lnTo>
                    <a:pt x="194" y="332"/>
                  </a:lnTo>
                  <a:lnTo>
                    <a:pt x="226" y="339"/>
                  </a:lnTo>
                  <a:lnTo>
                    <a:pt x="226" y="332"/>
                  </a:lnTo>
                  <a:lnTo>
                    <a:pt x="231" y="327"/>
                  </a:lnTo>
                  <a:lnTo>
                    <a:pt x="231" y="322"/>
                  </a:lnTo>
                  <a:lnTo>
                    <a:pt x="231" y="316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15" name="Freeform 179"/>
            <p:cNvSpPr>
              <a:spLocks/>
            </p:cNvSpPr>
            <p:nvPr/>
          </p:nvSpPr>
          <p:spPr bwMode="auto">
            <a:xfrm>
              <a:off x="-254" y="-665"/>
              <a:ext cx="1" cy="2"/>
            </a:xfrm>
            <a:custGeom>
              <a:avLst/>
              <a:gdLst>
                <a:gd name="T0" fmla="*/ 0 w 11"/>
                <a:gd name="T1" fmla="*/ 0 h 66"/>
                <a:gd name="T2" fmla="*/ 0 w 11"/>
                <a:gd name="T3" fmla="*/ 0 h 66"/>
                <a:gd name="T4" fmla="*/ 0 w 11"/>
                <a:gd name="T5" fmla="*/ 0 h 66"/>
                <a:gd name="T6" fmla="*/ 0 w 11"/>
                <a:gd name="T7" fmla="*/ 0 h 66"/>
                <a:gd name="T8" fmla="*/ 0 w 11"/>
                <a:gd name="T9" fmla="*/ 0 h 66"/>
                <a:gd name="T10" fmla="*/ 0 w 11"/>
                <a:gd name="T11" fmla="*/ 0 h 66"/>
                <a:gd name="T12" fmla="*/ 0 w 11"/>
                <a:gd name="T13" fmla="*/ 0 h 66"/>
                <a:gd name="T14" fmla="*/ 0 w 11"/>
                <a:gd name="T15" fmla="*/ 0 h 66"/>
                <a:gd name="T16" fmla="*/ 0 w 11"/>
                <a:gd name="T17" fmla="*/ 0 h 66"/>
                <a:gd name="T18" fmla="*/ 0 w 11"/>
                <a:gd name="T19" fmla="*/ 0 h 66"/>
                <a:gd name="T20" fmla="*/ 0 w 11"/>
                <a:gd name="T21" fmla="*/ 0 h 66"/>
                <a:gd name="T22" fmla="*/ 0 w 11"/>
                <a:gd name="T23" fmla="*/ 0 h 66"/>
                <a:gd name="T24" fmla="*/ 0 w 11"/>
                <a:gd name="T25" fmla="*/ 0 h 6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1"/>
                <a:gd name="T40" fmla="*/ 0 h 66"/>
                <a:gd name="T41" fmla="*/ 11 w 11"/>
                <a:gd name="T42" fmla="*/ 66 h 6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1" h="66">
                  <a:moveTo>
                    <a:pt x="5" y="50"/>
                  </a:moveTo>
                  <a:lnTo>
                    <a:pt x="11" y="44"/>
                  </a:lnTo>
                  <a:lnTo>
                    <a:pt x="11" y="27"/>
                  </a:lnTo>
                  <a:lnTo>
                    <a:pt x="11" y="17"/>
                  </a:lnTo>
                  <a:lnTo>
                    <a:pt x="11" y="0"/>
                  </a:lnTo>
                  <a:lnTo>
                    <a:pt x="5" y="10"/>
                  </a:lnTo>
                  <a:lnTo>
                    <a:pt x="0" y="27"/>
                  </a:lnTo>
                  <a:lnTo>
                    <a:pt x="0" y="44"/>
                  </a:lnTo>
                  <a:lnTo>
                    <a:pt x="0" y="66"/>
                  </a:lnTo>
                  <a:lnTo>
                    <a:pt x="5" y="55"/>
                  </a:lnTo>
                  <a:lnTo>
                    <a:pt x="5" y="5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16" name="Freeform 180"/>
            <p:cNvSpPr>
              <a:spLocks/>
            </p:cNvSpPr>
            <p:nvPr/>
          </p:nvSpPr>
          <p:spPr bwMode="auto">
            <a:xfrm>
              <a:off x="-281" y="-621"/>
              <a:ext cx="9" cy="17"/>
            </a:xfrm>
            <a:custGeom>
              <a:avLst/>
              <a:gdLst>
                <a:gd name="T0" fmla="*/ 0 w 276"/>
                <a:gd name="T1" fmla="*/ 0 h 421"/>
                <a:gd name="T2" fmla="*/ 0 w 276"/>
                <a:gd name="T3" fmla="*/ 0 h 421"/>
                <a:gd name="T4" fmla="*/ 0 w 276"/>
                <a:gd name="T5" fmla="*/ 0 h 421"/>
                <a:gd name="T6" fmla="*/ 0 w 276"/>
                <a:gd name="T7" fmla="*/ 0 h 421"/>
                <a:gd name="T8" fmla="*/ 0 w 276"/>
                <a:gd name="T9" fmla="*/ 0 h 421"/>
                <a:gd name="T10" fmla="*/ 0 w 276"/>
                <a:gd name="T11" fmla="*/ 0 h 421"/>
                <a:gd name="T12" fmla="*/ 0 w 276"/>
                <a:gd name="T13" fmla="*/ 0 h 421"/>
                <a:gd name="T14" fmla="*/ 0 w 276"/>
                <a:gd name="T15" fmla="*/ 0 h 421"/>
                <a:gd name="T16" fmla="*/ 0 w 276"/>
                <a:gd name="T17" fmla="*/ 0 h 421"/>
                <a:gd name="T18" fmla="*/ 0 w 276"/>
                <a:gd name="T19" fmla="*/ 0 h 421"/>
                <a:gd name="T20" fmla="*/ 0 w 276"/>
                <a:gd name="T21" fmla="*/ 0 h 421"/>
                <a:gd name="T22" fmla="*/ 0 w 276"/>
                <a:gd name="T23" fmla="*/ 0 h 421"/>
                <a:gd name="T24" fmla="*/ 0 w 276"/>
                <a:gd name="T25" fmla="*/ 0 h 421"/>
                <a:gd name="T26" fmla="*/ 0 w 276"/>
                <a:gd name="T27" fmla="*/ 0 h 421"/>
                <a:gd name="T28" fmla="*/ 0 w 276"/>
                <a:gd name="T29" fmla="*/ 0 h 421"/>
                <a:gd name="T30" fmla="*/ 0 w 276"/>
                <a:gd name="T31" fmla="*/ 0 h 421"/>
                <a:gd name="T32" fmla="*/ 0 w 276"/>
                <a:gd name="T33" fmla="*/ 0 h 421"/>
                <a:gd name="T34" fmla="*/ 0 w 276"/>
                <a:gd name="T35" fmla="*/ 0 h 421"/>
                <a:gd name="T36" fmla="*/ 0 w 276"/>
                <a:gd name="T37" fmla="*/ 0 h 421"/>
                <a:gd name="T38" fmla="*/ 0 w 276"/>
                <a:gd name="T39" fmla="*/ 0 h 421"/>
                <a:gd name="T40" fmla="*/ 0 w 276"/>
                <a:gd name="T41" fmla="*/ 0 h 421"/>
                <a:gd name="T42" fmla="*/ 0 w 276"/>
                <a:gd name="T43" fmla="*/ 0 h 421"/>
                <a:gd name="T44" fmla="*/ 0 w 276"/>
                <a:gd name="T45" fmla="*/ 0 h 421"/>
                <a:gd name="T46" fmla="*/ 0 w 276"/>
                <a:gd name="T47" fmla="*/ 0 h 421"/>
                <a:gd name="T48" fmla="*/ 0 w 276"/>
                <a:gd name="T49" fmla="*/ 0 h 421"/>
                <a:gd name="T50" fmla="*/ 0 w 276"/>
                <a:gd name="T51" fmla="*/ 0 h 421"/>
                <a:gd name="T52" fmla="*/ 0 w 276"/>
                <a:gd name="T53" fmla="*/ 0 h 421"/>
                <a:gd name="T54" fmla="*/ 0 w 276"/>
                <a:gd name="T55" fmla="*/ 0 h 421"/>
                <a:gd name="T56" fmla="*/ 0 w 276"/>
                <a:gd name="T57" fmla="*/ 0 h 421"/>
                <a:gd name="T58" fmla="*/ 0 w 276"/>
                <a:gd name="T59" fmla="*/ 0 h 421"/>
                <a:gd name="T60" fmla="*/ 0 w 276"/>
                <a:gd name="T61" fmla="*/ 0 h 421"/>
                <a:gd name="T62" fmla="*/ 0 w 276"/>
                <a:gd name="T63" fmla="*/ 0 h 421"/>
                <a:gd name="T64" fmla="*/ 0 w 276"/>
                <a:gd name="T65" fmla="*/ 0 h 421"/>
                <a:gd name="T66" fmla="*/ 0 w 276"/>
                <a:gd name="T67" fmla="*/ 0 h 421"/>
                <a:gd name="T68" fmla="*/ 0 w 276"/>
                <a:gd name="T69" fmla="*/ 0 h 421"/>
                <a:gd name="T70" fmla="*/ 0 w 276"/>
                <a:gd name="T71" fmla="*/ 0 h 421"/>
                <a:gd name="T72" fmla="*/ 0 w 276"/>
                <a:gd name="T73" fmla="*/ 0 h 421"/>
                <a:gd name="T74" fmla="*/ 0 w 276"/>
                <a:gd name="T75" fmla="*/ 0 h 421"/>
                <a:gd name="T76" fmla="*/ 0 w 276"/>
                <a:gd name="T77" fmla="*/ 0 h 421"/>
                <a:gd name="T78" fmla="*/ 0 w 276"/>
                <a:gd name="T79" fmla="*/ 0 h 421"/>
                <a:gd name="T80" fmla="*/ 0 w 276"/>
                <a:gd name="T81" fmla="*/ 0 h 421"/>
                <a:gd name="T82" fmla="*/ 0 w 276"/>
                <a:gd name="T83" fmla="*/ 0 h 421"/>
                <a:gd name="T84" fmla="*/ 0 w 276"/>
                <a:gd name="T85" fmla="*/ 0 h 421"/>
                <a:gd name="T86" fmla="*/ 0 w 276"/>
                <a:gd name="T87" fmla="*/ 0 h 421"/>
                <a:gd name="T88" fmla="*/ 0 w 276"/>
                <a:gd name="T89" fmla="*/ 0 h 421"/>
                <a:gd name="T90" fmla="*/ 0 w 276"/>
                <a:gd name="T91" fmla="*/ 0 h 421"/>
                <a:gd name="T92" fmla="*/ 0 w 276"/>
                <a:gd name="T93" fmla="*/ 0 h 421"/>
                <a:gd name="T94" fmla="*/ 0 w 276"/>
                <a:gd name="T95" fmla="*/ 0 h 421"/>
                <a:gd name="T96" fmla="*/ 0 w 276"/>
                <a:gd name="T97" fmla="*/ 0 h 42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76"/>
                <a:gd name="T148" fmla="*/ 0 h 421"/>
                <a:gd name="T149" fmla="*/ 276 w 276"/>
                <a:gd name="T150" fmla="*/ 421 h 42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76" h="421">
                  <a:moveTo>
                    <a:pt x="248" y="377"/>
                  </a:moveTo>
                  <a:lnTo>
                    <a:pt x="259" y="343"/>
                  </a:lnTo>
                  <a:lnTo>
                    <a:pt x="264" y="310"/>
                  </a:lnTo>
                  <a:lnTo>
                    <a:pt x="264" y="271"/>
                  </a:lnTo>
                  <a:lnTo>
                    <a:pt x="276" y="227"/>
                  </a:lnTo>
                  <a:lnTo>
                    <a:pt x="276" y="194"/>
                  </a:lnTo>
                  <a:lnTo>
                    <a:pt x="269" y="166"/>
                  </a:lnTo>
                  <a:lnTo>
                    <a:pt x="259" y="133"/>
                  </a:lnTo>
                  <a:lnTo>
                    <a:pt x="259" y="99"/>
                  </a:lnTo>
                  <a:lnTo>
                    <a:pt x="248" y="76"/>
                  </a:lnTo>
                  <a:lnTo>
                    <a:pt x="232" y="55"/>
                  </a:lnTo>
                  <a:lnTo>
                    <a:pt x="216" y="38"/>
                  </a:lnTo>
                  <a:lnTo>
                    <a:pt x="200" y="16"/>
                  </a:lnTo>
                  <a:lnTo>
                    <a:pt x="178" y="10"/>
                  </a:lnTo>
                  <a:lnTo>
                    <a:pt x="156" y="5"/>
                  </a:lnTo>
                  <a:lnTo>
                    <a:pt x="135" y="5"/>
                  </a:lnTo>
                  <a:lnTo>
                    <a:pt x="113" y="0"/>
                  </a:lnTo>
                  <a:lnTo>
                    <a:pt x="92" y="0"/>
                  </a:lnTo>
                  <a:lnTo>
                    <a:pt x="71" y="0"/>
                  </a:lnTo>
                  <a:lnTo>
                    <a:pt x="48" y="5"/>
                  </a:lnTo>
                  <a:lnTo>
                    <a:pt x="27" y="10"/>
                  </a:lnTo>
                  <a:lnTo>
                    <a:pt x="16" y="16"/>
                  </a:lnTo>
                  <a:lnTo>
                    <a:pt x="11" y="33"/>
                  </a:lnTo>
                  <a:lnTo>
                    <a:pt x="5" y="55"/>
                  </a:lnTo>
                  <a:lnTo>
                    <a:pt x="0" y="76"/>
                  </a:lnTo>
                  <a:lnTo>
                    <a:pt x="5" y="88"/>
                  </a:lnTo>
                  <a:lnTo>
                    <a:pt x="11" y="99"/>
                  </a:lnTo>
                  <a:lnTo>
                    <a:pt x="16" y="116"/>
                  </a:lnTo>
                  <a:lnTo>
                    <a:pt x="21" y="138"/>
                  </a:lnTo>
                  <a:lnTo>
                    <a:pt x="27" y="177"/>
                  </a:lnTo>
                  <a:lnTo>
                    <a:pt x="32" y="210"/>
                  </a:lnTo>
                  <a:lnTo>
                    <a:pt x="37" y="254"/>
                  </a:lnTo>
                  <a:lnTo>
                    <a:pt x="43" y="299"/>
                  </a:lnTo>
                  <a:lnTo>
                    <a:pt x="37" y="310"/>
                  </a:lnTo>
                  <a:lnTo>
                    <a:pt x="37" y="327"/>
                  </a:lnTo>
                  <a:lnTo>
                    <a:pt x="43" y="349"/>
                  </a:lnTo>
                  <a:lnTo>
                    <a:pt x="53" y="377"/>
                  </a:lnTo>
                  <a:lnTo>
                    <a:pt x="76" y="388"/>
                  </a:lnTo>
                  <a:lnTo>
                    <a:pt x="103" y="398"/>
                  </a:lnTo>
                  <a:lnTo>
                    <a:pt x="135" y="405"/>
                  </a:lnTo>
                  <a:lnTo>
                    <a:pt x="161" y="421"/>
                  </a:lnTo>
                  <a:lnTo>
                    <a:pt x="184" y="415"/>
                  </a:lnTo>
                  <a:lnTo>
                    <a:pt x="205" y="410"/>
                  </a:lnTo>
                  <a:lnTo>
                    <a:pt x="226" y="405"/>
                  </a:lnTo>
                  <a:lnTo>
                    <a:pt x="248" y="388"/>
                  </a:lnTo>
                  <a:lnTo>
                    <a:pt x="248" y="382"/>
                  </a:lnTo>
                  <a:lnTo>
                    <a:pt x="248" y="37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17" name="Freeform 181"/>
            <p:cNvSpPr>
              <a:spLocks/>
            </p:cNvSpPr>
            <p:nvPr/>
          </p:nvSpPr>
          <p:spPr bwMode="auto">
            <a:xfrm>
              <a:off x="-344" y="-403"/>
              <a:ext cx="5" cy="7"/>
            </a:xfrm>
            <a:custGeom>
              <a:avLst/>
              <a:gdLst>
                <a:gd name="T0" fmla="*/ 0 w 145"/>
                <a:gd name="T1" fmla="*/ 0 h 166"/>
                <a:gd name="T2" fmla="*/ 0 w 145"/>
                <a:gd name="T3" fmla="*/ 0 h 166"/>
                <a:gd name="T4" fmla="*/ 0 w 145"/>
                <a:gd name="T5" fmla="*/ 0 h 166"/>
                <a:gd name="T6" fmla="*/ 0 w 145"/>
                <a:gd name="T7" fmla="*/ 0 h 166"/>
                <a:gd name="T8" fmla="*/ 0 w 145"/>
                <a:gd name="T9" fmla="*/ 0 h 166"/>
                <a:gd name="T10" fmla="*/ 0 w 145"/>
                <a:gd name="T11" fmla="*/ 0 h 166"/>
                <a:gd name="T12" fmla="*/ 0 w 145"/>
                <a:gd name="T13" fmla="*/ 0 h 166"/>
                <a:gd name="T14" fmla="*/ 0 w 145"/>
                <a:gd name="T15" fmla="*/ 0 h 166"/>
                <a:gd name="T16" fmla="*/ 0 w 145"/>
                <a:gd name="T17" fmla="*/ 0 h 166"/>
                <a:gd name="T18" fmla="*/ 0 w 145"/>
                <a:gd name="T19" fmla="*/ 0 h 166"/>
                <a:gd name="T20" fmla="*/ 0 w 145"/>
                <a:gd name="T21" fmla="*/ 0 h 166"/>
                <a:gd name="T22" fmla="*/ 0 w 145"/>
                <a:gd name="T23" fmla="*/ 0 h 166"/>
                <a:gd name="T24" fmla="*/ 0 w 145"/>
                <a:gd name="T25" fmla="*/ 0 h 166"/>
                <a:gd name="T26" fmla="*/ 0 w 145"/>
                <a:gd name="T27" fmla="*/ 0 h 166"/>
                <a:gd name="T28" fmla="*/ 0 w 145"/>
                <a:gd name="T29" fmla="*/ 0 h 166"/>
                <a:gd name="T30" fmla="*/ 0 w 145"/>
                <a:gd name="T31" fmla="*/ 0 h 166"/>
                <a:gd name="T32" fmla="*/ 0 w 145"/>
                <a:gd name="T33" fmla="*/ 0 h 166"/>
                <a:gd name="T34" fmla="*/ 0 w 145"/>
                <a:gd name="T35" fmla="*/ 0 h 166"/>
                <a:gd name="T36" fmla="*/ 0 w 145"/>
                <a:gd name="T37" fmla="*/ 0 h 166"/>
                <a:gd name="T38" fmla="*/ 0 w 145"/>
                <a:gd name="T39" fmla="*/ 0 h 166"/>
                <a:gd name="T40" fmla="*/ 0 w 145"/>
                <a:gd name="T41" fmla="*/ 0 h 166"/>
                <a:gd name="T42" fmla="*/ 0 w 145"/>
                <a:gd name="T43" fmla="*/ 0 h 166"/>
                <a:gd name="T44" fmla="*/ 0 w 145"/>
                <a:gd name="T45" fmla="*/ 0 h 166"/>
                <a:gd name="T46" fmla="*/ 0 w 145"/>
                <a:gd name="T47" fmla="*/ 0 h 166"/>
                <a:gd name="T48" fmla="*/ 0 w 145"/>
                <a:gd name="T49" fmla="*/ 0 h 16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45"/>
                <a:gd name="T76" fmla="*/ 0 h 166"/>
                <a:gd name="T77" fmla="*/ 145 w 145"/>
                <a:gd name="T78" fmla="*/ 166 h 16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45" h="166">
                  <a:moveTo>
                    <a:pt x="145" y="116"/>
                  </a:moveTo>
                  <a:lnTo>
                    <a:pt x="140" y="94"/>
                  </a:lnTo>
                  <a:lnTo>
                    <a:pt x="135" y="72"/>
                  </a:lnTo>
                  <a:lnTo>
                    <a:pt x="140" y="45"/>
                  </a:lnTo>
                  <a:lnTo>
                    <a:pt x="140" y="11"/>
                  </a:lnTo>
                  <a:lnTo>
                    <a:pt x="119" y="0"/>
                  </a:lnTo>
                  <a:lnTo>
                    <a:pt x="86" y="0"/>
                  </a:lnTo>
                  <a:lnTo>
                    <a:pt x="53" y="5"/>
                  </a:lnTo>
                  <a:lnTo>
                    <a:pt x="32" y="11"/>
                  </a:lnTo>
                  <a:lnTo>
                    <a:pt x="16" y="28"/>
                  </a:lnTo>
                  <a:lnTo>
                    <a:pt x="11" y="50"/>
                  </a:lnTo>
                  <a:lnTo>
                    <a:pt x="5" y="83"/>
                  </a:lnTo>
                  <a:lnTo>
                    <a:pt x="0" y="111"/>
                  </a:lnTo>
                  <a:lnTo>
                    <a:pt x="11" y="128"/>
                  </a:lnTo>
                  <a:lnTo>
                    <a:pt x="27" y="144"/>
                  </a:lnTo>
                  <a:lnTo>
                    <a:pt x="48" y="155"/>
                  </a:lnTo>
                  <a:lnTo>
                    <a:pt x="70" y="166"/>
                  </a:lnTo>
                  <a:lnTo>
                    <a:pt x="86" y="166"/>
                  </a:lnTo>
                  <a:lnTo>
                    <a:pt x="108" y="166"/>
                  </a:lnTo>
                  <a:lnTo>
                    <a:pt x="124" y="161"/>
                  </a:lnTo>
                  <a:lnTo>
                    <a:pt x="145" y="149"/>
                  </a:lnTo>
                  <a:lnTo>
                    <a:pt x="145" y="144"/>
                  </a:lnTo>
                  <a:lnTo>
                    <a:pt x="145" y="133"/>
                  </a:lnTo>
                  <a:lnTo>
                    <a:pt x="145" y="121"/>
                  </a:lnTo>
                  <a:lnTo>
                    <a:pt x="145" y="116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18" name="Freeform 182"/>
            <p:cNvSpPr>
              <a:spLocks/>
            </p:cNvSpPr>
            <p:nvPr/>
          </p:nvSpPr>
          <p:spPr bwMode="auto">
            <a:xfrm>
              <a:off x="-343" y="-434"/>
              <a:ext cx="6" cy="14"/>
            </a:xfrm>
            <a:custGeom>
              <a:avLst/>
              <a:gdLst>
                <a:gd name="T0" fmla="*/ 0 w 162"/>
                <a:gd name="T1" fmla="*/ 0 h 339"/>
                <a:gd name="T2" fmla="*/ 0 w 162"/>
                <a:gd name="T3" fmla="*/ 0 h 339"/>
                <a:gd name="T4" fmla="*/ 0 w 162"/>
                <a:gd name="T5" fmla="*/ 0 h 339"/>
                <a:gd name="T6" fmla="*/ 0 w 162"/>
                <a:gd name="T7" fmla="*/ 0 h 339"/>
                <a:gd name="T8" fmla="*/ 0 w 162"/>
                <a:gd name="T9" fmla="*/ 0 h 339"/>
                <a:gd name="T10" fmla="*/ 0 w 162"/>
                <a:gd name="T11" fmla="*/ 0 h 339"/>
                <a:gd name="T12" fmla="*/ 0 w 162"/>
                <a:gd name="T13" fmla="*/ 0 h 339"/>
                <a:gd name="T14" fmla="*/ 0 w 162"/>
                <a:gd name="T15" fmla="*/ 0 h 339"/>
                <a:gd name="T16" fmla="*/ 0 w 162"/>
                <a:gd name="T17" fmla="*/ 0 h 339"/>
                <a:gd name="T18" fmla="*/ 0 w 162"/>
                <a:gd name="T19" fmla="*/ 0 h 339"/>
                <a:gd name="T20" fmla="*/ 0 w 162"/>
                <a:gd name="T21" fmla="*/ 0 h 339"/>
                <a:gd name="T22" fmla="*/ 0 w 162"/>
                <a:gd name="T23" fmla="*/ 0 h 339"/>
                <a:gd name="T24" fmla="*/ 0 w 162"/>
                <a:gd name="T25" fmla="*/ 0 h 339"/>
                <a:gd name="T26" fmla="*/ 0 w 162"/>
                <a:gd name="T27" fmla="*/ 0 h 339"/>
                <a:gd name="T28" fmla="*/ 0 w 162"/>
                <a:gd name="T29" fmla="*/ 0 h 339"/>
                <a:gd name="T30" fmla="*/ 0 w 162"/>
                <a:gd name="T31" fmla="*/ 0 h 339"/>
                <a:gd name="T32" fmla="*/ 0 w 162"/>
                <a:gd name="T33" fmla="*/ 0 h 339"/>
                <a:gd name="T34" fmla="*/ 0 w 162"/>
                <a:gd name="T35" fmla="*/ 0 h 339"/>
                <a:gd name="T36" fmla="*/ 0 w 162"/>
                <a:gd name="T37" fmla="*/ 0 h 339"/>
                <a:gd name="T38" fmla="*/ 0 w 162"/>
                <a:gd name="T39" fmla="*/ 0 h 339"/>
                <a:gd name="T40" fmla="*/ 0 w 162"/>
                <a:gd name="T41" fmla="*/ 0 h 339"/>
                <a:gd name="T42" fmla="*/ 0 w 162"/>
                <a:gd name="T43" fmla="*/ 0 h 339"/>
                <a:gd name="T44" fmla="*/ 0 w 162"/>
                <a:gd name="T45" fmla="*/ 0 h 339"/>
                <a:gd name="T46" fmla="*/ 0 w 162"/>
                <a:gd name="T47" fmla="*/ 0 h 33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162"/>
                <a:gd name="T73" fmla="*/ 0 h 339"/>
                <a:gd name="T74" fmla="*/ 162 w 162"/>
                <a:gd name="T75" fmla="*/ 339 h 339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162" h="339">
                  <a:moveTo>
                    <a:pt x="157" y="327"/>
                  </a:moveTo>
                  <a:lnTo>
                    <a:pt x="146" y="38"/>
                  </a:lnTo>
                  <a:lnTo>
                    <a:pt x="146" y="33"/>
                  </a:lnTo>
                  <a:lnTo>
                    <a:pt x="146" y="27"/>
                  </a:lnTo>
                  <a:lnTo>
                    <a:pt x="135" y="16"/>
                  </a:lnTo>
                  <a:lnTo>
                    <a:pt x="124" y="0"/>
                  </a:lnTo>
                  <a:lnTo>
                    <a:pt x="38" y="5"/>
                  </a:lnTo>
                  <a:lnTo>
                    <a:pt x="27" y="16"/>
                  </a:lnTo>
                  <a:lnTo>
                    <a:pt x="16" y="16"/>
                  </a:lnTo>
                  <a:lnTo>
                    <a:pt x="11" y="22"/>
                  </a:lnTo>
                  <a:lnTo>
                    <a:pt x="11" y="38"/>
                  </a:lnTo>
                  <a:lnTo>
                    <a:pt x="11" y="72"/>
                  </a:lnTo>
                  <a:lnTo>
                    <a:pt x="11" y="100"/>
                  </a:lnTo>
                  <a:lnTo>
                    <a:pt x="16" y="133"/>
                  </a:lnTo>
                  <a:lnTo>
                    <a:pt x="16" y="171"/>
                  </a:lnTo>
                  <a:lnTo>
                    <a:pt x="11" y="199"/>
                  </a:lnTo>
                  <a:lnTo>
                    <a:pt x="5" y="233"/>
                  </a:lnTo>
                  <a:lnTo>
                    <a:pt x="5" y="272"/>
                  </a:lnTo>
                  <a:lnTo>
                    <a:pt x="0" y="310"/>
                  </a:lnTo>
                  <a:lnTo>
                    <a:pt x="162" y="339"/>
                  </a:lnTo>
                  <a:lnTo>
                    <a:pt x="162" y="332"/>
                  </a:lnTo>
                  <a:lnTo>
                    <a:pt x="157" y="327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19" name="Freeform 183"/>
            <p:cNvSpPr>
              <a:spLocks/>
            </p:cNvSpPr>
            <p:nvPr/>
          </p:nvSpPr>
          <p:spPr bwMode="auto">
            <a:xfrm>
              <a:off x="-293" y="-615"/>
              <a:ext cx="9" cy="19"/>
            </a:xfrm>
            <a:custGeom>
              <a:avLst/>
              <a:gdLst>
                <a:gd name="T0" fmla="*/ 0 w 253"/>
                <a:gd name="T1" fmla="*/ 0 h 472"/>
                <a:gd name="T2" fmla="*/ 0 w 253"/>
                <a:gd name="T3" fmla="*/ 0 h 472"/>
                <a:gd name="T4" fmla="*/ 0 w 253"/>
                <a:gd name="T5" fmla="*/ 0 h 472"/>
                <a:gd name="T6" fmla="*/ 0 w 253"/>
                <a:gd name="T7" fmla="*/ 0 h 472"/>
                <a:gd name="T8" fmla="*/ 0 w 253"/>
                <a:gd name="T9" fmla="*/ 0 h 472"/>
                <a:gd name="T10" fmla="*/ 0 w 253"/>
                <a:gd name="T11" fmla="*/ 0 h 472"/>
                <a:gd name="T12" fmla="*/ 0 w 253"/>
                <a:gd name="T13" fmla="*/ 0 h 472"/>
                <a:gd name="T14" fmla="*/ 0 w 253"/>
                <a:gd name="T15" fmla="*/ 0 h 472"/>
                <a:gd name="T16" fmla="*/ 0 w 253"/>
                <a:gd name="T17" fmla="*/ 0 h 472"/>
                <a:gd name="T18" fmla="*/ 0 w 253"/>
                <a:gd name="T19" fmla="*/ 0 h 472"/>
                <a:gd name="T20" fmla="*/ 0 w 253"/>
                <a:gd name="T21" fmla="*/ 0 h 472"/>
                <a:gd name="T22" fmla="*/ 0 w 253"/>
                <a:gd name="T23" fmla="*/ 0 h 472"/>
                <a:gd name="T24" fmla="*/ 0 w 253"/>
                <a:gd name="T25" fmla="*/ 0 h 472"/>
                <a:gd name="T26" fmla="*/ 0 w 253"/>
                <a:gd name="T27" fmla="*/ 0 h 472"/>
                <a:gd name="T28" fmla="*/ 0 w 253"/>
                <a:gd name="T29" fmla="*/ 0 h 472"/>
                <a:gd name="T30" fmla="*/ 0 w 253"/>
                <a:gd name="T31" fmla="*/ 0 h 472"/>
                <a:gd name="T32" fmla="*/ 0 w 253"/>
                <a:gd name="T33" fmla="*/ 0 h 472"/>
                <a:gd name="T34" fmla="*/ 0 w 253"/>
                <a:gd name="T35" fmla="*/ 0 h 472"/>
                <a:gd name="T36" fmla="*/ 0 w 253"/>
                <a:gd name="T37" fmla="*/ 0 h 472"/>
                <a:gd name="T38" fmla="*/ 0 w 253"/>
                <a:gd name="T39" fmla="*/ 0 h 472"/>
                <a:gd name="T40" fmla="*/ 0 w 253"/>
                <a:gd name="T41" fmla="*/ 0 h 472"/>
                <a:gd name="T42" fmla="*/ 0 w 253"/>
                <a:gd name="T43" fmla="*/ 0 h 472"/>
                <a:gd name="T44" fmla="*/ 0 w 253"/>
                <a:gd name="T45" fmla="*/ 0 h 472"/>
                <a:gd name="T46" fmla="*/ 0 w 253"/>
                <a:gd name="T47" fmla="*/ 0 h 472"/>
                <a:gd name="T48" fmla="*/ 0 w 253"/>
                <a:gd name="T49" fmla="*/ 0 h 472"/>
                <a:gd name="T50" fmla="*/ 0 w 253"/>
                <a:gd name="T51" fmla="*/ 0 h 472"/>
                <a:gd name="T52" fmla="*/ 0 w 253"/>
                <a:gd name="T53" fmla="*/ 0 h 472"/>
                <a:gd name="T54" fmla="*/ 0 w 253"/>
                <a:gd name="T55" fmla="*/ 0 h 472"/>
                <a:gd name="T56" fmla="*/ 0 w 253"/>
                <a:gd name="T57" fmla="*/ 0 h 472"/>
                <a:gd name="T58" fmla="*/ 0 w 253"/>
                <a:gd name="T59" fmla="*/ 0 h 472"/>
                <a:gd name="T60" fmla="*/ 0 w 253"/>
                <a:gd name="T61" fmla="*/ 0 h 47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253"/>
                <a:gd name="T94" fmla="*/ 0 h 472"/>
                <a:gd name="T95" fmla="*/ 253 w 253"/>
                <a:gd name="T96" fmla="*/ 472 h 472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253" h="472">
                  <a:moveTo>
                    <a:pt x="232" y="438"/>
                  </a:moveTo>
                  <a:lnTo>
                    <a:pt x="237" y="422"/>
                  </a:lnTo>
                  <a:lnTo>
                    <a:pt x="243" y="405"/>
                  </a:lnTo>
                  <a:lnTo>
                    <a:pt x="248" y="394"/>
                  </a:lnTo>
                  <a:lnTo>
                    <a:pt x="253" y="372"/>
                  </a:lnTo>
                  <a:lnTo>
                    <a:pt x="253" y="339"/>
                  </a:lnTo>
                  <a:lnTo>
                    <a:pt x="253" y="311"/>
                  </a:lnTo>
                  <a:lnTo>
                    <a:pt x="253" y="277"/>
                  </a:lnTo>
                  <a:lnTo>
                    <a:pt x="253" y="238"/>
                  </a:lnTo>
                  <a:lnTo>
                    <a:pt x="253" y="205"/>
                  </a:lnTo>
                  <a:lnTo>
                    <a:pt x="253" y="166"/>
                  </a:lnTo>
                  <a:lnTo>
                    <a:pt x="253" y="127"/>
                  </a:lnTo>
                  <a:lnTo>
                    <a:pt x="253" y="88"/>
                  </a:lnTo>
                  <a:lnTo>
                    <a:pt x="232" y="55"/>
                  </a:lnTo>
                  <a:lnTo>
                    <a:pt x="205" y="33"/>
                  </a:lnTo>
                  <a:lnTo>
                    <a:pt x="173" y="17"/>
                  </a:lnTo>
                  <a:lnTo>
                    <a:pt x="135" y="5"/>
                  </a:lnTo>
                  <a:lnTo>
                    <a:pt x="97" y="0"/>
                  </a:lnTo>
                  <a:lnTo>
                    <a:pt x="65" y="5"/>
                  </a:lnTo>
                  <a:lnTo>
                    <a:pt x="27" y="10"/>
                  </a:lnTo>
                  <a:lnTo>
                    <a:pt x="0" y="27"/>
                  </a:lnTo>
                  <a:lnTo>
                    <a:pt x="11" y="355"/>
                  </a:lnTo>
                  <a:lnTo>
                    <a:pt x="16" y="382"/>
                  </a:lnTo>
                  <a:lnTo>
                    <a:pt x="27" y="410"/>
                  </a:lnTo>
                  <a:lnTo>
                    <a:pt x="49" y="432"/>
                  </a:lnTo>
                  <a:lnTo>
                    <a:pt x="81" y="460"/>
                  </a:lnTo>
                  <a:lnTo>
                    <a:pt x="216" y="472"/>
                  </a:lnTo>
                  <a:lnTo>
                    <a:pt x="216" y="465"/>
                  </a:lnTo>
                  <a:lnTo>
                    <a:pt x="221" y="460"/>
                  </a:lnTo>
                  <a:lnTo>
                    <a:pt x="227" y="449"/>
                  </a:lnTo>
                  <a:lnTo>
                    <a:pt x="232" y="43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20" name="Freeform 184"/>
            <p:cNvSpPr>
              <a:spLocks/>
            </p:cNvSpPr>
            <p:nvPr/>
          </p:nvSpPr>
          <p:spPr bwMode="auto">
            <a:xfrm>
              <a:off x="-282" y="-655"/>
              <a:ext cx="9" cy="17"/>
            </a:xfrm>
            <a:custGeom>
              <a:avLst/>
              <a:gdLst>
                <a:gd name="T0" fmla="*/ 0 w 264"/>
                <a:gd name="T1" fmla="*/ 0 h 439"/>
                <a:gd name="T2" fmla="*/ 0 w 264"/>
                <a:gd name="T3" fmla="*/ 0 h 439"/>
                <a:gd name="T4" fmla="*/ 0 w 264"/>
                <a:gd name="T5" fmla="*/ 0 h 439"/>
                <a:gd name="T6" fmla="*/ 0 w 264"/>
                <a:gd name="T7" fmla="*/ 0 h 439"/>
                <a:gd name="T8" fmla="*/ 0 w 264"/>
                <a:gd name="T9" fmla="*/ 0 h 439"/>
                <a:gd name="T10" fmla="*/ 0 w 264"/>
                <a:gd name="T11" fmla="*/ 0 h 439"/>
                <a:gd name="T12" fmla="*/ 0 w 264"/>
                <a:gd name="T13" fmla="*/ 0 h 439"/>
                <a:gd name="T14" fmla="*/ 0 w 264"/>
                <a:gd name="T15" fmla="*/ 0 h 439"/>
                <a:gd name="T16" fmla="*/ 0 w 264"/>
                <a:gd name="T17" fmla="*/ 0 h 439"/>
                <a:gd name="T18" fmla="*/ 0 w 264"/>
                <a:gd name="T19" fmla="*/ 0 h 439"/>
                <a:gd name="T20" fmla="*/ 0 w 264"/>
                <a:gd name="T21" fmla="*/ 0 h 439"/>
                <a:gd name="T22" fmla="*/ 0 w 264"/>
                <a:gd name="T23" fmla="*/ 0 h 439"/>
                <a:gd name="T24" fmla="*/ 0 w 264"/>
                <a:gd name="T25" fmla="*/ 0 h 439"/>
                <a:gd name="T26" fmla="*/ 0 w 264"/>
                <a:gd name="T27" fmla="*/ 0 h 439"/>
                <a:gd name="T28" fmla="*/ 0 w 264"/>
                <a:gd name="T29" fmla="*/ 0 h 439"/>
                <a:gd name="T30" fmla="*/ 0 w 264"/>
                <a:gd name="T31" fmla="*/ 0 h 439"/>
                <a:gd name="T32" fmla="*/ 0 w 264"/>
                <a:gd name="T33" fmla="*/ 0 h 439"/>
                <a:gd name="T34" fmla="*/ 0 w 264"/>
                <a:gd name="T35" fmla="*/ 0 h 439"/>
                <a:gd name="T36" fmla="*/ 0 w 264"/>
                <a:gd name="T37" fmla="*/ 0 h 439"/>
                <a:gd name="T38" fmla="*/ 0 w 264"/>
                <a:gd name="T39" fmla="*/ 0 h 439"/>
                <a:gd name="T40" fmla="*/ 0 w 264"/>
                <a:gd name="T41" fmla="*/ 0 h 439"/>
                <a:gd name="T42" fmla="*/ 0 w 264"/>
                <a:gd name="T43" fmla="*/ 0 h 439"/>
                <a:gd name="T44" fmla="*/ 0 w 264"/>
                <a:gd name="T45" fmla="*/ 0 h 439"/>
                <a:gd name="T46" fmla="*/ 0 w 264"/>
                <a:gd name="T47" fmla="*/ 0 h 439"/>
                <a:gd name="T48" fmla="*/ 0 w 264"/>
                <a:gd name="T49" fmla="*/ 0 h 439"/>
                <a:gd name="T50" fmla="*/ 0 w 264"/>
                <a:gd name="T51" fmla="*/ 0 h 439"/>
                <a:gd name="T52" fmla="*/ 0 w 264"/>
                <a:gd name="T53" fmla="*/ 0 h 439"/>
                <a:gd name="T54" fmla="*/ 0 w 264"/>
                <a:gd name="T55" fmla="*/ 0 h 439"/>
                <a:gd name="T56" fmla="*/ 0 w 264"/>
                <a:gd name="T57" fmla="*/ 0 h 439"/>
                <a:gd name="T58" fmla="*/ 0 w 264"/>
                <a:gd name="T59" fmla="*/ 0 h 439"/>
                <a:gd name="T60" fmla="*/ 0 w 264"/>
                <a:gd name="T61" fmla="*/ 0 h 439"/>
                <a:gd name="T62" fmla="*/ 0 w 264"/>
                <a:gd name="T63" fmla="*/ 0 h 439"/>
                <a:gd name="T64" fmla="*/ 0 w 264"/>
                <a:gd name="T65" fmla="*/ 0 h 439"/>
                <a:gd name="T66" fmla="*/ 0 w 264"/>
                <a:gd name="T67" fmla="*/ 0 h 439"/>
                <a:gd name="T68" fmla="*/ 0 w 264"/>
                <a:gd name="T69" fmla="*/ 0 h 439"/>
                <a:gd name="T70" fmla="*/ 0 w 264"/>
                <a:gd name="T71" fmla="*/ 0 h 439"/>
                <a:gd name="T72" fmla="*/ 0 w 264"/>
                <a:gd name="T73" fmla="*/ 0 h 439"/>
                <a:gd name="T74" fmla="*/ 0 w 264"/>
                <a:gd name="T75" fmla="*/ 0 h 439"/>
                <a:gd name="T76" fmla="*/ 0 w 264"/>
                <a:gd name="T77" fmla="*/ 0 h 43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264"/>
                <a:gd name="T118" fmla="*/ 0 h 439"/>
                <a:gd name="T119" fmla="*/ 264 w 264"/>
                <a:gd name="T120" fmla="*/ 439 h 439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264" h="439">
                  <a:moveTo>
                    <a:pt x="232" y="339"/>
                  </a:moveTo>
                  <a:lnTo>
                    <a:pt x="264" y="244"/>
                  </a:lnTo>
                  <a:lnTo>
                    <a:pt x="264" y="206"/>
                  </a:lnTo>
                  <a:lnTo>
                    <a:pt x="264" y="161"/>
                  </a:lnTo>
                  <a:lnTo>
                    <a:pt x="253" y="123"/>
                  </a:lnTo>
                  <a:lnTo>
                    <a:pt x="248" y="83"/>
                  </a:lnTo>
                  <a:lnTo>
                    <a:pt x="232" y="67"/>
                  </a:lnTo>
                  <a:lnTo>
                    <a:pt x="216" y="55"/>
                  </a:lnTo>
                  <a:lnTo>
                    <a:pt x="194" y="45"/>
                  </a:lnTo>
                  <a:lnTo>
                    <a:pt x="172" y="33"/>
                  </a:lnTo>
                  <a:lnTo>
                    <a:pt x="151" y="28"/>
                  </a:lnTo>
                  <a:lnTo>
                    <a:pt x="124" y="17"/>
                  </a:lnTo>
                  <a:lnTo>
                    <a:pt x="103" y="12"/>
                  </a:lnTo>
                  <a:lnTo>
                    <a:pt x="81" y="0"/>
                  </a:lnTo>
                  <a:lnTo>
                    <a:pt x="59" y="0"/>
                  </a:lnTo>
                  <a:lnTo>
                    <a:pt x="43" y="5"/>
                  </a:lnTo>
                  <a:lnTo>
                    <a:pt x="21" y="22"/>
                  </a:lnTo>
                  <a:lnTo>
                    <a:pt x="0" y="45"/>
                  </a:lnTo>
                  <a:lnTo>
                    <a:pt x="16" y="306"/>
                  </a:lnTo>
                  <a:lnTo>
                    <a:pt x="16" y="311"/>
                  </a:lnTo>
                  <a:lnTo>
                    <a:pt x="11" y="327"/>
                  </a:lnTo>
                  <a:lnTo>
                    <a:pt x="11" y="339"/>
                  </a:lnTo>
                  <a:lnTo>
                    <a:pt x="11" y="356"/>
                  </a:lnTo>
                  <a:lnTo>
                    <a:pt x="21" y="377"/>
                  </a:lnTo>
                  <a:lnTo>
                    <a:pt x="37" y="394"/>
                  </a:lnTo>
                  <a:lnTo>
                    <a:pt x="53" y="411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97" y="433"/>
                  </a:lnTo>
                  <a:lnTo>
                    <a:pt x="108" y="439"/>
                  </a:lnTo>
                  <a:lnTo>
                    <a:pt x="124" y="439"/>
                  </a:lnTo>
                  <a:lnTo>
                    <a:pt x="151" y="427"/>
                  </a:lnTo>
                  <a:lnTo>
                    <a:pt x="172" y="405"/>
                  </a:lnTo>
                  <a:lnTo>
                    <a:pt x="200" y="377"/>
                  </a:lnTo>
                  <a:lnTo>
                    <a:pt x="226" y="350"/>
                  </a:lnTo>
                  <a:lnTo>
                    <a:pt x="232" y="344"/>
                  </a:lnTo>
                  <a:lnTo>
                    <a:pt x="232" y="33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21" name="Freeform 185"/>
            <p:cNvSpPr>
              <a:spLocks/>
            </p:cNvSpPr>
            <p:nvPr/>
          </p:nvSpPr>
          <p:spPr bwMode="auto">
            <a:xfrm>
              <a:off x="-358" y="-402"/>
              <a:ext cx="2" cy="5"/>
            </a:xfrm>
            <a:custGeom>
              <a:avLst/>
              <a:gdLst>
                <a:gd name="T0" fmla="*/ 0 w 49"/>
                <a:gd name="T1" fmla="*/ 0 h 122"/>
                <a:gd name="T2" fmla="*/ 0 w 49"/>
                <a:gd name="T3" fmla="*/ 0 h 122"/>
                <a:gd name="T4" fmla="*/ 0 w 49"/>
                <a:gd name="T5" fmla="*/ 0 h 122"/>
                <a:gd name="T6" fmla="*/ 0 w 49"/>
                <a:gd name="T7" fmla="*/ 0 h 122"/>
                <a:gd name="T8" fmla="*/ 0 w 49"/>
                <a:gd name="T9" fmla="*/ 0 h 122"/>
                <a:gd name="T10" fmla="*/ 0 w 49"/>
                <a:gd name="T11" fmla="*/ 0 h 122"/>
                <a:gd name="T12" fmla="*/ 0 w 49"/>
                <a:gd name="T13" fmla="*/ 0 h 122"/>
                <a:gd name="T14" fmla="*/ 0 w 49"/>
                <a:gd name="T15" fmla="*/ 0 h 122"/>
                <a:gd name="T16" fmla="*/ 0 w 49"/>
                <a:gd name="T17" fmla="*/ 0 h 122"/>
                <a:gd name="T18" fmla="*/ 0 w 49"/>
                <a:gd name="T19" fmla="*/ 0 h 122"/>
                <a:gd name="T20" fmla="*/ 0 w 49"/>
                <a:gd name="T21" fmla="*/ 0 h 122"/>
                <a:gd name="T22" fmla="*/ 0 w 49"/>
                <a:gd name="T23" fmla="*/ 0 h 122"/>
                <a:gd name="T24" fmla="*/ 0 w 49"/>
                <a:gd name="T25" fmla="*/ 0 h 122"/>
                <a:gd name="T26" fmla="*/ 0 w 49"/>
                <a:gd name="T27" fmla="*/ 0 h 122"/>
                <a:gd name="T28" fmla="*/ 0 w 49"/>
                <a:gd name="T29" fmla="*/ 0 h 122"/>
                <a:gd name="T30" fmla="*/ 0 w 49"/>
                <a:gd name="T31" fmla="*/ 0 h 122"/>
                <a:gd name="T32" fmla="*/ 0 w 49"/>
                <a:gd name="T33" fmla="*/ 0 h 122"/>
                <a:gd name="T34" fmla="*/ 0 w 49"/>
                <a:gd name="T35" fmla="*/ 0 h 12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49"/>
                <a:gd name="T55" fmla="*/ 0 h 122"/>
                <a:gd name="T56" fmla="*/ 49 w 49"/>
                <a:gd name="T57" fmla="*/ 122 h 122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49" h="122">
                  <a:moveTo>
                    <a:pt x="44" y="110"/>
                  </a:moveTo>
                  <a:lnTo>
                    <a:pt x="49" y="11"/>
                  </a:lnTo>
                  <a:lnTo>
                    <a:pt x="44" y="6"/>
                  </a:lnTo>
                  <a:lnTo>
                    <a:pt x="38" y="6"/>
                  </a:lnTo>
                  <a:lnTo>
                    <a:pt x="28" y="0"/>
                  </a:lnTo>
                  <a:lnTo>
                    <a:pt x="22" y="0"/>
                  </a:lnTo>
                  <a:lnTo>
                    <a:pt x="6" y="17"/>
                  </a:lnTo>
                  <a:lnTo>
                    <a:pt x="6" y="39"/>
                  </a:lnTo>
                  <a:lnTo>
                    <a:pt x="0" y="67"/>
                  </a:lnTo>
                  <a:lnTo>
                    <a:pt x="0" y="94"/>
                  </a:lnTo>
                  <a:lnTo>
                    <a:pt x="6" y="100"/>
                  </a:lnTo>
                  <a:lnTo>
                    <a:pt x="12" y="110"/>
                  </a:lnTo>
                  <a:lnTo>
                    <a:pt x="22" y="122"/>
                  </a:lnTo>
                  <a:lnTo>
                    <a:pt x="38" y="122"/>
                  </a:lnTo>
                  <a:lnTo>
                    <a:pt x="44" y="117"/>
                  </a:lnTo>
                  <a:lnTo>
                    <a:pt x="44" y="1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22" name="Freeform 186"/>
            <p:cNvSpPr>
              <a:spLocks/>
            </p:cNvSpPr>
            <p:nvPr/>
          </p:nvSpPr>
          <p:spPr bwMode="auto">
            <a:xfrm>
              <a:off x="-295" y="-650"/>
              <a:ext cx="11" cy="23"/>
            </a:xfrm>
            <a:custGeom>
              <a:avLst/>
              <a:gdLst>
                <a:gd name="T0" fmla="*/ 0 w 312"/>
                <a:gd name="T1" fmla="*/ 0 h 566"/>
                <a:gd name="T2" fmla="*/ 0 w 312"/>
                <a:gd name="T3" fmla="*/ 0 h 566"/>
                <a:gd name="T4" fmla="*/ 0 w 312"/>
                <a:gd name="T5" fmla="*/ 0 h 566"/>
                <a:gd name="T6" fmla="*/ 0 w 312"/>
                <a:gd name="T7" fmla="*/ 0 h 566"/>
                <a:gd name="T8" fmla="*/ 0 w 312"/>
                <a:gd name="T9" fmla="*/ 0 h 566"/>
                <a:gd name="T10" fmla="*/ 0 w 312"/>
                <a:gd name="T11" fmla="*/ 0 h 566"/>
                <a:gd name="T12" fmla="*/ 0 w 312"/>
                <a:gd name="T13" fmla="*/ 0 h 566"/>
                <a:gd name="T14" fmla="*/ 0 w 312"/>
                <a:gd name="T15" fmla="*/ 0 h 566"/>
                <a:gd name="T16" fmla="*/ 0 w 312"/>
                <a:gd name="T17" fmla="*/ 0 h 566"/>
                <a:gd name="T18" fmla="*/ 0 w 312"/>
                <a:gd name="T19" fmla="*/ 0 h 566"/>
                <a:gd name="T20" fmla="*/ 0 w 312"/>
                <a:gd name="T21" fmla="*/ 0 h 566"/>
                <a:gd name="T22" fmla="*/ 0 w 312"/>
                <a:gd name="T23" fmla="*/ 0 h 566"/>
                <a:gd name="T24" fmla="*/ 0 w 312"/>
                <a:gd name="T25" fmla="*/ 0 h 566"/>
                <a:gd name="T26" fmla="*/ 0 w 312"/>
                <a:gd name="T27" fmla="*/ 0 h 566"/>
                <a:gd name="T28" fmla="*/ 0 w 312"/>
                <a:gd name="T29" fmla="*/ 0 h 566"/>
                <a:gd name="T30" fmla="*/ 0 w 312"/>
                <a:gd name="T31" fmla="*/ 0 h 566"/>
                <a:gd name="T32" fmla="*/ 0 w 312"/>
                <a:gd name="T33" fmla="*/ 0 h 566"/>
                <a:gd name="T34" fmla="*/ 0 w 312"/>
                <a:gd name="T35" fmla="*/ 0 h 566"/>
                <a:gd name="T36" fmla="*/ 0 w 312"/>
                <a:gd name="T37" fmla="*/ 0 h 566"/>
                <a:gd name="T38" fmla="*/ 0 w 312"/>
                <a:gd name="T39" fmla="*/ 0 h 566"/>
                <a:gd name="T40" fmla="*/ 0 w 312"/>
                <a:gd name="T41" fmla="*/ 0 h 566"/>
                <a:gd name="T42" fmla="*/ 0 w 312"/>
                <a:gd name="T43" fmla="*/ 0 h 566"/>
                <a:gd name="T44" fmla="*/ 0 w 312"/>
                <a:gd name="T45" fmla="*/ 0 h 566"/>
                <a:gd name="T46" fmla="*/ 0 w 312"/>
                <a:gd name="T47" fmla="*/ 0 h 566"/>
                <a:gd name="T48" fmla="*/ 0 w 312"/>
                <a:gd name="T49" fmla="*/ 0 h 566"/>
                <a:gd name="T50" fmla="*/ 0 w 312"/>
                <a:gd name="T51" fmla="*/ 0 h 566"/>
                <a:gd name="T52" fmla="*/ 0 w 312"/>
                <a:gd name="T53" fmla="*/ 0 h 566"/>
                <a:gd name="T54" fmla="*/ 0 w 312"/>
                <a:gd name="T55" fmla="*/ 0 h 566"/>
                <a:gd name="T56" fmla="*/ 0 w 312"/>
                <a:gd name="T57" fmla="*/ 0 h 566"/>
                <a:gd name="T58" fmla="*/ 0 w 312"/>
                <a:gd name="T59" fmla="*/ 0 h 566"/>
                <a:gd name="T60" fmla="*/ 0 w 312"/>
                <a:gd name="T61" fmla="*/ 0 h 566"/>
                <a:gd name="T62" fmla="*/ 0 w 312"/>
                <a:gd name="T63" fmla="*/ 0 h 566"/>
                <a:gd name="T64" fmla="*/ 0 w 312"/>
                <a:gd name="T65" fmla="*/ 0 h 56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12"/>
                <a:gd name="T100" fmla="*/ 0 h 566"/>
                <a:gd name="T101" fmla="*/ 312 w 312"/>
                <a:gd name="T102" fmla="*/ 566 h 56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12" h="566">
                  <a:moveTo>
                    <a:pt x="253" y="516"/>
                  </a:moveTo>
                  <a:lnTo>
                    <a:pt x="312" y="317"/>
                  </a:lnTo>
                  <a:lnTo>
                    <a:pt x="264" y="88"/>
                  </a:lnTo>
                  <a:lnTo>
                    <a:pt x="253" y="67"/>
                  </a:lnTo>
                  <a:lnTo>
                    <a:pt x="237" y="50"/>
                  </a:lnTo>
                  <a:lnTo>
                    <a:pt x="221" y="28"/>
                  </a:lnTo>
                  <a:lnTo>
                    <a:pt x="194" y="5"/>
                  </a:lnTo>
                  <a:lnTo>
                    <a:pt x="172" y="0"/>
                  </a:lnTo>
                  <a:lnTo>
                    <a:pt x="146" y="0"/>
                  </a:lnTo>
                  <a:lnTo>
                    <a:pt x="124" y="5"/>
                  </a:lnTo>
                  <a:lnTo>
                    <a:pt x="103" y="11"/>
                  </a:lnTo>
                  <a:lnTo>
                    <a:pt x="80" y="22"/>
                  </a:lnTo>
                  <a:lnTo>
                    <a:pt x="59" y="33"/>
                  </a:lnTo>
                  <a:lnTo>
                    <a:pt x="38" y="45"/>
                  </a:lnTo>
                  <a:lnTo>
                    <a:pt x="16" y="50"/>
                  </a:lnTo>
                  <a:lnTo>
                    <a:pt x="6" y="67"/>
                  </a:lnTo>
                  <a:lnTo>
                    <a:pt x="0" y="88"/>
                  </a:lnTo>
                  <a:lnTo>
                    <a:pt x="0" y="105"/>
                  </a:lnTo>
                  <a:lnTo>
                    <a:pt x="11" y="128"/>
                  </a:lnTo>
                  <a:lnTo>
                    <a:pt x="16" y="150"/>
                  </a:lnTo>
                  <a:lnTo>
                    <a:pt x="32" y="172"/>
                  </a:lnTo>
                  <a:lnTo>
                    <a:pt x="43" y="194"/>
                  </a:lnTo>
                  <a:lnTo>
                    <a:pt x="48" y="216"/>
                  </a:lnTo>
                  <a:lnTo>
                    <a:pt x="59" y="483"/>
                  </a:lnTo>
                  <a:lnTo>
                    <a:pt x="64" y="500"/>
                  </a:lnTo>
                  <a:lnTo>
                    <a:pt x="80" y="511"/>
                  </a:lnTo>
                  <a:lnTo>
                    <a:pt x="91" y="521"/>
                  </a:lnTo>
                  <a:lnTo>
                    <a:pt x="108" y="538"/>
                  </a:lnTo>
                  <a:lnTo>
                    <a:pt x="194" y="566"/>
                  </a:lnTo>
                  <a:lnTo>
                    <a:pt x="204" y="566"/>
                  </a:lnTo>
                  <a:lnTo>
                    <a:pt x="227" y="555"/>
                  </a:lnTo>
                  <a:lnTo>
                    <a:pt x="243" y="538"/>
                  </a:lnTo>
                  <a:lnTo>
                    <a:pt x="253" y="51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23" name="Freeform 187"/>
            <p:cNvSpPr>
              <a:spLocks/>
            </p:cNvSpPr>
            <p:nvPr/>
          </p:nvSpPr>
          <p:spPr bwMode="auto">
            <a:xfrm>
              <a:off x="-309" y="-605"/>
              <a:ext cx="10" cy="17"/>
            </a:xfrm>
            <a:custGeom>
              <a:avLst/>
              <a:gdLst>
                <a:gd name="T0" fmla="*/ 0 w 286"/>
                <a:gd name="T1" fmla="*/ 0 h 433"/>
                <a:gd name="T2" fmla="*/ 0 w 286"/>
                <a:gd name="T3" fmla="*/ 0 h 433"/>
                <a:gd name="T4" fmla="*/ 0 w 286"/>
                <a:gd name="T5" fmla="*/ 0 h 433"/>
                <a:gd name="T6" fmla="*/ 0 w 286"/>
                <a:gd name="T7" fmla="*/ 0 h 433"/>
                <a:gd name="T8" fmla="*/ 0 w 286"/>
                <a:gd name="T9" fmla="*/ 0 h 433"/>
                <a:gd name="T10" fmla="*/ 0 w 286"/>
                <a:gd name="T11" fmla="*/ 0 h 433"/>
                <a:gd name="T12" fmla="*/ 0 w 286"/>
                <a:gd name="T13" fmla="*/ 0 h 433"/>
                <a:gd name="T14" fmla="*/ 0 w 286"/>
                <a:gd name="T15" fmla="*/ 0 h 433"/>
                <a:gd name="T16" fmla="*/ 0 w 286"/>
                <a:gd name="T17" fmla="*/ 0 h 433"/>
                <a:gd name="T18" fmla="*/ 0 w 286"/>
                <a:gd name="T19" fmla="*/ 0 h 433"/>
                <a:gd name="T20" fmla="*/ 0 w 286"/>
                <a:gd name="T21" fmla="*/ 0 h 433"/>
                <a:gd name="T22" fmla="*/ 0 w 286"/>
                <a:gd name="T23" fmla="*/ 0 h 433"/>
                <a:gd name="T24" fmla="*/ 0 w 286"/>
                <a:gd name="T25" fmla="*/ 0 h 433"/>
                <a:gd name="T26" fmla="*/ 0 w 286"/>
                <a:gd name="T27" fmla="*/ 0 h 433"/>
                <a:gd name="T28" fmla="*/ 0 w 286"/>
                <a:gd name="T29" fmla="*/ 0 h 433"/>
                <a:gd name="T30" fmla="*/ 0 w 286"/>
                <a:gd name="T31" fmla="*/ 0 h 433"/>
                <a:gd name="T32" fmla="*/ 0 w 286"/>
                <a:gd name="T33" fmla="*/ 0 h 433"/>
                <a:gd name="T34" fmla="*/ 0 w 286"/>
                <a:gd name="T35" fmla="*/ 0 h 433"/>
                <a:gd name="T36" fmla="*/ 0 w 286"/>
                <a:gd name="T37" fmla="*/ 0 h 433"/>
                <a:gd name="T38" fmla="*/ 0 w 286"/>
                <a:gd name="T39" fmla="*/ 0 h 433"/>
                <a:gd name="T40" fmla="*/ 0 w 286"/>
                <a:gd name="T41" fmla="*/ 0 h 433"/>
                <a:gd name="T42" fmla="*/ 0 w 286"/>
                <a:gd name="T43" fmla="*/ 0 h 433"/>
                <a:gd name="T44" fmla="*/ 0 w 286"/>
                <a:gd name="T45" fmla="*/ 0 h 433"/>
                <a:gd name="T46" fmla="*/ 0 w 286"/>
                <a:gd name="T47" fmla="*/ 0 h 433"/>
                <a:gd name="T48" fmla="*/ 0 w 286"/>
                <a:gd name="T49" fmla="*/ 0 h 433"/>
                <a:gd name="T50" fmla="*/ 0 w 286"/>
                <a:gd name="T51" fmla="*/ 0 h 433"/>
                <a:gd name="T52" fmla="*/ 0 w 286"/>
                <a:gd name="T53" fmla="*/ 0 h 433"/>
                <a:gd name="T54" fmla="*/ 0 w 286"/>
                <a:gd name="T55" fmla="*/ 0 h 433"/>
                <a:gd name="T56" fmla="*/ 0 w 286"/>
                <a:gd name="T57" fmla="*/ 0 h 433"/>
                <a:gd name="T58" fmla="*/ 0 w 286"/>
                <a:gd name="T59" fmla="*/ 0 h 433"/>
                <a:gd name="T60" fmla="*/ 0 w 286"/>
                <a:gd name="T61" fmla="*/ 0 h 433"/>
                <a:gd name="T62" fmla="*/ 0 w 286"/>
                <a:gd name="T63" fmla="*/ 0 h 433"/>
                <a:gd name="T64" fmla="*/ 0 w 286"/>
                <a:gd name="T65" fmla="*/ 0 h 433"/>
                <a:gd name="T66" fmla="*/ 0 w 286"/>
                <a:gd name="T67" fmla="*/ 0 h 433"/>
                <a:gd name="T68" fmla="*/ 0 w 286"/>
                <a:gd name="T69" fmla="*/ 0 h 433"/>
                <a:gd name="T70" fmla="*/ 0 w 286"/>
                <a:gd name="T71" fmla="*/ 0 h 433"/>
                <a:gd name="T72" fmla="*/ 0 w 286"/>
                <a:gd name="T73" fmla="*/ 0 h 433"/>
                <a:gd name="T74" fmla="*/ 0 w 286"/>
                <a:gd name="T75" fmla="*/ 0 h 433"/>
                <a:gd name="T76" fmla="*/ 0 w 286"/>
                <a:gd name="T77" fmla="*/ 0 h 433"/>
                <a:gd name="T78" fmla="*/ 0 w 286"/>
                <a:gd name="T79" fmla="*/ 0 h 433"/>
                <a:gd name="T80" fmla="*/ 0 w 286"/>
                <a:gd name="T81" fmla="*/ 0 h 433"/>
                <a:gd name="T82" fmla="*/ 0 w 286"/>
                <a:gd name="T83" fmla="*/ 0 h 433"/>
                <a:gd name="T84" fmla="*/ 0 w 286"/>
                <a:gd name="T85" fmla="*/ 0 h 43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286"/>
                <a:gd name="T130" fmla="*/ 0 h 433"/>
                <a:gd name="T131" fmla="*/ 286 w 286"/>
                <a:gd name="T132" fmla="*/ 433 h 433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286" h="433">
                  <a:moveTo>
                    <a:pt x="274" y="367"/>
                  </a:moveTo>
                  <a:lnTo>
                    <a:pt x="274" y="361"/>
                  </a:lnTo>
                  <a:lnTo>
                    <a:pt x="281" y="350"/>
                  </a:lnTo>
                  <a:lnTo>
                    <a:pt x="281" y="334"/>
                  </a:lnTo>
                  <a:lnTo>
                    <a:pt x="286" y="317"/>
                  </a:lnTo>
                  <a:lnTo>
                    <a:pt x="286" y="289"/>
                  </a:lnTo>
                  <a:lnTo>
                    <a:pt x="286" y="261"/>
                  </a:lnTo>
                  <a:lnTo>
                    <a:pt x="281" y="233"/>
                  </a:lnTo>
                  <a:lnTo>
                    <a:pt x="281" y="195"/>
                  </a:lnTo>
                  <a:lnTo>
                    <a:pt x="286" y="173"/>
                  </a:lnTo>
                  <a:lnTo>
                    <a:pt x="286" y="145"/>
                  </a:lnTo>
                  <a:lnTo>
                    <a:pt x="281" y="123"/>
                  </a:lnTo>
                  <a:lnTo>
                    <a:pt x="274" y="100"/>
                  </a:lnTo>
                  <a:lnTo>
                    <a:pt x="264" y="73"/>
                  </a:lnTo>
                  <a:lnTo>
                    <a:pt x="248" y="50"/>
                  </a:lnTo>
                  <a:lnTo>
                    <a:pt x="232" y="34"/>
                  </a:lnTo>
                  <a:lnTo>
                    <a:pt x="210" y="12"/>
                  </a:lnTo>
                  <a:lnTo>
                    <a:pt x="48" y="0"/>
                  </a:lnTo>
                  <a:lnTo>
                    <a:pt x="37" y="5"/>
                  </a:lnTo>
                  <a:lnTo>
                    <a:pt x="32" y="17"/>
                  </a:lnTo>
                  <a:lnTo>
                    <a:pt x="21" y="28"/>
                  </a:lnTo>
                  <a:lnTo>
                    <a:pt x="5" y="45"/>
                  </a:lnTo>
                  <a:lnTo>
                    <a:pt x="0" y="73"/>
                  </a:lnTo>
                  <a:lnTo>
                    <a:pt x="5" y="100"/>
                  </a:lnTo>
                  <a:lnTo>
                    <a:pt x="11" y="128"/>
                  </a:lnTo>
                  <a:lnTo>
                    <a:pt x="16" y="173"/>
                  </a:lnTo>
                  <a:lnTo>
                    <a:pt x="5" y="206"/>
                  </a:lnTo>
                  <a:lnTo>
                    <a:pt x="0" y="244"/>
                  </a:lnTo>
                  <a:lnTo>
                    <a:pt x="0" y="284"/>
                  </a:lnTo>
                  <a:lnTo>
                    <a:pt x="11" y="322"/>
                  </a:lnTo>
                  <a:lnTo>
                    <a:pt x="21" y="339"/>
                  </a:lnTo>
                  <a:lnTo>
                    <a:pt x="37" y="361"/>
                  </a:lnTo>
                  <a:lnTo>
                    <a:pt x="53" y="377"/>
                  </a:lnTo>
                  <a:lnTo>
                    <a:pt x="76" y="400"/>
                  </a:lnTo>
                  <a:lnTo>
                    <a:pt x="167" y="433"/>
                  </a:lnTo>
                  <a:lnTo>
                    <a:pt x="194" y="433"/>
                  </a:lnTo>
                  <a:lnTo>
                    <a:pt x="221" y="428"/>
                  </a:lnTo>
                  <a:lnTo>
                    <a:pt x="248" y="411"/>
                  </a:lnTo>
                  <a:lnTo>
                    <a:pt x="269" y="400"/>
                  </a:lnTo>
                  <a:lnTo>
                    <a:pt x="269" y="394"/>
                  </a:lnTo>
                  <a:lnTo>
                    <a:pt x="274" y="384"/>
                  </a:lnTo>
                  <a:lnTo>
                    <a:pt x="274" y="372"/>
                  </a:lnTo>
                  <a:lnTo>
                    <a:pt x="274" y="36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24" name="Freeform 188"/>
            <p:cNvSpPr>
              <a:spLocks/>
            </p:cNvSpPr>
            <p:nvPr/>
          </p:nvSpPr>
          <p:spPr bwMode="auto">
            <a:xfrm>
              <a:off x="-282" y="-693"/>
              <a:ext cx="10" cy="19"/>
            </a:xfrm>
            <a:custGeom>
              <a:avLst/>
              <a:gdLst>
                <a:gd name="T0" fmla="*/ 0 w 280"/>
                <a:gd name="T1" fmla="*/ 0 h 467"/>
                <a:gd name="T2" fmla="*/ 0 w 280"/>
                <a:gd name="T3" fmla="*/ 0 h 467"/>
                <a:gd name="T4" fmla="*/ 0 w 280"/>
                <a:gd name="T5" fmla="*/ 0 h 467"/>
                <a:gd name="T6" fmla="*/ 0 w 280"/>
                <a:gd name="T7" fmla="*/ 0 h 467"/>
                <a:gd name="T8" fmla="*/ 0 w 280"/>
                <a:gd name="T9" fmla="*/ 0 h 467"/>
                <a:gd name="T10" fmla="*/ 0 w 280"/>
                <a:gd name="T11" fmla="*/ 0 h 467"/>
                <a:gd name="T12" fmla="*/ 0 w 280"/>
                <a:gd name="T13" fmla="*/ 0 h 467"/>
                <a:gd name="T14" fmla="*/ 0 w 280"/>
                <a:gd name="T15" fmla="*/ 0 h 467"/>
                <a:gd name="T16" fmla="*/ 0 w 280"/>
                <a:gd name="T17" fmla="*/ 0 h 467"/>
                <a:gd name="T18" fmla="*/ 0 w 280"/>
                <a:gd name="T19" fmla="*/ 0 h 467"/>
                <a:gd name="T20" fmla="*/ 0 w 280"/>
                <a:gd name="T21" fmla="*/ 0 h 467"/>
                <a:gd name="T22" fmla="*/ 0 w 280"/>
                <a:gd name="T23" fmla="*/ 0 h 467"/>
                <a:gd name="T24" fmla="*/ 0 w 280"/>
                <a:gd name="T25" fmla="*/ 0 h 467"/>
                <a:gd name="T26" fmla="*/ 0 w 280"/>
                <a:gd name="T27" fmla="*/ 0 h 467"/>
                <a:gd name="T28" fmla="*/ 0 w 280"/>
                <a:gd name="T29" fmla="*/ 0 h 467"/>
                <a:gd name="T30" fmla="*/ 0 w 280"/>
                <a:gd name="T31" fmla="*/ 0 h 467"/>
                <a:gd name="T32" fmla="*/ 0 w 280"/>
                <a:gd name="T33" fmla="*/ 0 h 467"/>
                <a:gd name="T34" fmla="*/ 0 w 280"/>
                <a:gd name="T35" fmla="*/ 0 h 467"/>
                <a:gd name="T36" fmla="*/ 0 w 280"/>
                <a:gd name="T37" fmla="*/ 0 h 467"/>
                <a:gd name="T38" fmla="*/ 0 w 280"/>
                <a:gd name="T39" fmla="*/ 0 h 467"/>
                <a:gd name="T40" fmla="*/ 0 w 280"/>
                <a:gd name="T41" fmla="*/ 0 h 467"/>
                <a:gd name="T42" fmla="*/ 0 w 280"/>
                <a:gd name="T43" fmla="*/ 0 h 467"/>
                <a:gd name="T44" fmla="*/ 0 w 280"/>
                <a:gd name="T45" fmla="*/ 0 h 467"/>
                <a:gd name="T46" fmla="*/ 0 w 280"/>
                <a:gd name="T47" fmla="*/ 0 h 46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280"/>
                <a:gd name="T73" fmla="*/ 0 h 467"/>
                <a:gd name="T74" fmla="*/ 280 w 280"/>
                <a:gd name="T75" fmla="*/ 467 h 467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280" h="467">
                  <a:moveTo>
                    <a:pt x="270" y="367"/>
                  </a:moveTo>
                  <a:lnTo>
                    <a:pt x="280" y="95"/>
                  </a:lnTo>
                  <a:lnTo>
                    <a:pt x="270" y="72"/>
                  </a:lnTo>
                  <a:lnTo>
                    <a:pt x="248" y="50"/>
                  </a:lnTo>
                  <a:lnTo>
                    <a:pt x="227" y="28"/>
                  </a:lnTo>
                  <a:lnTo>
                    <a:pt x="200" y="5"/>
                  </a:lnTo>
                  <a:lnTo>
                    <a:pt x="75" y="0"/>
                  </a:lnTo>
                  <a:lnTo>
                    <a:pt x="54" y="5"/>
                  </a:lnTo>
                  <a:lnTo>
                    <a:pt x="32" y="22"/>
                  </a:lnTo>
                  <a:lnTo>
                    <a:pt x="16" y="39"/>
                  </a:lnTo>
                  <a:lnTo>
                    <a:pt x="6" y="62"/>
                  </a:lnTo>
                  <a:lnTo>
                    <a:pt x="0" y="72"/>
                  </a:lnTo>
                  <a:lnTo>
                    <a:pt x="0" y="89"/>
                  </a:lnTo>
                  <a:lnTo>
                    <a:pt x="0" y="100"/>
                  </a:lnTo>
                  <a:lnTo>
                    <a:pt x="6" y="117"/>
                  </a:lnTo>
                  <a:lnTo>
                    <a:pt x="54" y="411"/>
                  </a:lnTo>
                  <a:lnTo>
                    <a:pt x="75" y="439"/>
                  </a:lnTo>
                  <a:lnTo>
                    <a:pt x="114" y="460"/>
                  </a:lnTo>
                  <a:lnTo>
                    <a:pt x="146" y="467"/>
                  </a:lnTo>
                  <a:lnTo>
                    <a:pt x="183" y="460"/>
                  </a:lnTo>
                  <a:lnTo>
                    <a:pt x="200" y="433"/>
                  </a:lnTo>
                  <a:lnTo>
                    <a:pt x="227" y="411"/>
                  </a:lnTo>
                  <a:lnTo>
                    <a:pt x="248" y="394"/>
                  </a:lnTo>
                  <a:lnTo>
                    <a:pt x="270" y="36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25" name="Freeform 189"/>
            <p:cNvSpPr>
              <a:spLocks/>
            </p:cNvSpPr>
            <p:nvPr/>
          </p:nvSpPr>
          <p:spPr bwMode="auto">
            <a:xfrm>
              <a:off x="-358" y="-433"/>
              <a:ext cx="3" cy="10"/>
            </a:xfrm>
            <a:custGeom>
              <a:avLst/>
              <a:gdLst>
                <a:gd name="T0" fmla="*/ 0 w 87"/>
                <a:gd name="T1" fmla="*/ 0 h 245"/>
                <a:gd name="T2" fmla="*/ 0 w 87"/>
                <a:gd name="T3" fmla="*/ 0 h 245"/>
                <a:gd name="T4" fmla="*/ 0 w 87"/>
                <a:gd name="T5" fmla="*/ 0 h 245"/>
                <a:gd name="T6" fmla="*/ 0 w 87"/>
                <a:gd name="T7" fmla="*/ 0 h 245"/>
                <a:gd name="T8" fmla="*/ 0 w 87"/>
                <a:gd name="T9" fmla="*/ 0 h 245"/>
                <a:gd name="T10" fmla="*/ 0 w 87"/>
                <a:gd name="T11" fmla="*/ 0 h 245"/>
                <a:gd name="T12" fmla="*/ 0 w 87"/>
                <a:gd name="T13" fmla="*/ 0 h 245"/>
                <a:gd name="T14" fmla="*/ 0 w 87"/>
                <a:gd name="T15" fmla="*/ 0 h 245"/>
                <a:gd name="T16" fmla="*/ 0 w 87"/>
                <a:gd name="T17" fmla="*/ 0 h 245"/>
                <a:gd name="T18" fmla="*/ 0 w 87"/>
                <a:gd name="T19" fmla="*/ 0 h 245"/>
                <a:gd name="T20" fmla="*/ 0 w 87"/>
                <a:gd name="T21" fmla="*/ 0 h 245"/>
                <a:gd name="T22" fmla="*/ 0 w 87"/>
                <a:gd name="T23" fmla="*/ 0 h 245"/>
                <a:gd name="T24" fmla="*/ 0 w 87"/>
                <a:gd name="T25" fmla="*/ 0 h 245"/>
                <a:gd name="T26" fmla="*/ 0 w 87"/>
                <a:gd name="T27" fmla="*/ 0 h 245"/>
                <a:gd name="T28" fmla="*/ 0 w 87"/>
                <a:gd name="T29" fmla="*/ 0 h 245"/>
                <a:gd name="T30" fmla="*/ 0 w 87"/>
                <a:gd name="T31" fmla="*/ 0 h 245"/>
                <a:gd name="T32" fmla="*/ 0 w 87"/>
                <a:gd name="T33" fmla="*/ 0 h 245"/>
                <a:gd name="T34" fmla="*/ 0 w 87"/>
                <a:gd name="T35" fmla="*/ 0 h 245"/>
                <a:gd name="T36" fmla="*/ 0 w 87"/>
                <a:gd name="T37" fmla="*/ 0 h 245"/>
                <a:gd name="T38" fmla="*/ 0 w 87"/>
                <a:gd name="T39" fmla="*/ 0 h 245"/>
                <a:gd name="T40" fmla="*/ 0 w 87"/>
                <a:gd name="T41" fmla="*/ 0 h 245"/>
                <a:gd name="T42" fmla="*/ 0 w 87"/>
                <a:gd name="T43" fmla="*/ 0 h 245"/>
                <a:gd name="T44" fmla="*/ 0 w 87"/>
                <a:gd name="T45" fmla="*/ 0 h 245"/>
                <a:gd name="T46" fmla="*/ 0 w 87"/>
                <a:gd name="T47" fmla="*/ 0 h 245"/>
                <a:gd name="T48" fmla="*/ 0 w 87"/>
                <a:gd name="T49" fmla="*/ 0 h 245"/>
                <a:gd name="T50" fmla="*/ 0 w 87"/>
                <a:gd name="T51" fmla="*/ 0 h 245"/>
                <a:gd name="T52" fmla="*/ 0 w 87"/>
                <a:gd name="T53" fmla="*/ 0 h 245"/>
                <a:gd name="T54" fmla="*/ 0 w 87"/>
                <a:gd name="T55" fmla="*/ 0 h 245"/>
                <a:gd name="T56" fmla="*/ 0 w 87"/>
                <a:gd name="T57" fmla="*/ 0 h 24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87"/>
                <a:gd name="T88" fmla="*/ 0 h 245"/>
                <a:gd name="T89" fmla="*/ 87 w 87"/>
                <a:gd name="T90" fmla="*/ 245 h 24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87" h="245">
                  <a:moveTo>
                    <a:pt x="81" y="223"/>
                  </a:moveTo>
                  <a:lnTo>
                    <a:pt x="81" y="200"/>
                  </a:lnTo>
                  <a:lnTo>
                    <a:pt x="76" y="178"/>
                  </a:lnTo>
                  <a:lnTo>
                    <a:pt x="71" y="150"/>
                  </a:lnTo>
                  <a:lnTo>
                    <a:pt x="76" y="122"/>
                  </a:lnTo>
                  <a:lnTo>
                    <a:pt x="81" y="100"/>
                  </a:lnTo>
                  <a:lnTo>
                    <a:pt x="87" y="72"/>
                  </a:lnTo>
                  <a:lnTo>
                    <a:pt x="87" y="45"/>
                  </a:lnTo>
                  <a:lnTo>
                    <a:pt x="81" y="17"/>
                  </a:lnTo>
                  <a:lnTo>
                    <a:pt x="71" y="6"/>
                  </a:lnTo>
                  <a:lnTo>
                    <a:pt x="55" y="0"/>
                  </a:lnTo>
                  <a:lnTo>
                    <a:pt x="39" y="0"/>
                  </a:lnTo>
                  <a:lnTo>
                    <a:pt x="23" y="6"/>
                  </a:lnTo>
                  <a:lnTo>
                    <a:pt x="6" y="28"/>
                  </a:lnTo>
                  <a:lnTo>
                    <a:pt x="0" y="50"/>
                  </a:lnTo>
                  <a:lnTo>
                    <a:pt x="0" y="78"/>
                  </a:lnTo>
                  <a:lnTo>
                    <a:pt x="0" y="105"/>
                  </a:lnTo>
                  <a:lnTo>
                    <a:pt x="0" y="133"/>
                  </a:lnTo>
                  <a:lnTo>
                    <a:pt x="6" y="162"/>
                  </a:lnTo>
                  <a:lnTo>
                    <a:pt x="6" y="195"/>
                  </a:lnTo>
                  <a:lnTo>
                    <a:pt x="6" y="223"/>
                  </a:lnTo>
                  <a:lnTo>
                    <a:pt x="11" y="233"/>
                  </a:lnTo>
                  <a:lnTo>
                    <a:pt x="28" y="239"/>
                  </a:lnTo>
                  <a:lnTo>
                    <a:pt x="49" y="245"/>
                  </a:lnTo>
                  <a:lnTo>
                    <a:pt x="76" y="245"/>
                  </a:lnTo>
                  <a:lnTo>
                    <a:pt x="76" y="239"/>
                  </a:lnTo>
                  <a:lnTo>
                    <a:pt x="81" y="233"/>
                  </a:lnTo>
                  <a:lnTo>
                    <a:pt x="81" y="228"/>
                  </a:lnTo>
                  <a:lnTo>
                    <a:pt x="81" y="223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26" name="Freeform 190"/>
            <p:cNvSpPr>
              <a:spLocks/>
            </p:cNvSpPr>
            <p:nvPr/>
          </p:nvSpPr>
          <p:spPr bwMode="auto">
            <a:xfrm>
              <a:off x="-308" y="-646"/>
              <a:ext cx="11" cy="25"/>
            </a:xfrm>
            <a:custGeom>
              <a:avLst/>
              <a:gdLst>
                <a:gd name="T0" fmla="*/ 0 w 292"/>
                <a:gd name="T1" fmla="*/ 0 h 639"/>
                <a:gd name="T2" fmla="*/ 0 w 292"/>
                <a:gd name="T3" fmla="*/ 0 h 639"/>
                <a:gd name="T4" fmla="*/ 0 w 292"/>
                <a:gd name="T5" fmla="*/ 0 h 639"/>
                <a:gd name="T6" fmla="*/ 0 w 292"/>
                <a:gd name="T7" fmla="*/ 0 h 639"/>
                <a:gd name="T8" fmla="*/ 0 w 292"/>
                <a:gd name="T9" fmla="*/ 0 h 639"/>
                <a:gd name="T10" fmla="*/ 0 w 292"/>
                <a:gd name="T11" fmla="*/ 0 h 639"/>
                <a:gd name="T12" fmla="*/ 0 w 292"/>
                <a:gd name="T13" fmla="*/ 0 h 639"/>
                <a:gd name="T14" fmla="*/ 0 w 292"/>
                <a:gd name="T15" fmla="*/ 0 h 639"/>
                <a:gd name="T16" fmla="*/ 0 w 292"/>
                <a:gd name="T17" fmla="*/ 0 h 639"/>
                <a:gd name="T18" fmla="*/ 0 w 292"/>
                <a:gd name="T19" fmla="*/ 0 h 639"/>
                <a:gd name="T20" fmla="*/ 0 w 292"/>
                <a:gd name="T21" fmla="*/ 0 h 639"/>
                <a:gd name="T22" fmla="*/ 0 w 292"/>
                <a:gd name="T23" fmla="*/ 0 h 639"/>
                <a:gd name="T24" fmla="*/ 0 w 292"/>
                <a:gd name="T25" fmla="*/ 0 h 639"/>
                <a:gd name="T26" fmla="*/ 0 w 292"/>
                <a:gd name="T27" fmla="*/ 0 h 639"/>
                <a:gd name="T28" fmla="*/ 0 w 292"/>
                <a:gd name="T29" fmla="*/ 0 h 639"/>
                <a:gd name="T30" fmla="*/ 0 w 292"/>
                <a:gd name="T31" fmla="*/ 0 h 639"/>
                <a:gd name="T32" fmla="*/ 0 w 292"/>
                <a:gd name="T33" fmla="*/ 0 h 639"/>
                <a:gd name="T34" fmla="*/ 0 w 292"/>
                <a:gd name="T35" fmla="*/ 0 h 639"/>
                <a:gd name="T36" fmla="*/ 0 w 292"/>
                <a:gd name="T37" fmla="*/ 0 h 639"/>
                <a:gd name="T38" fmla="*/ 0 w 292"/>
                <a:gd name="T39" fmla="*/ 0 h 639"/>
                <a:gd name="T40" fmla="*/ 0 w 292"/>
                <a:gd name="T41" fmla="*/ 0 h 639"/>
                <a:gd name="T42" fmla="*/ 0 w 292"/>
                <a:gd name="T43" fmla="*/ 0 h 639"/>
                <a:gd name="T44" fmla="*/ 0 w 292"/>
                <a:gd name="T45" fmla="*/ 0 h 639"/>
                <a:gd name="T46" fmla="*/ 0 w 292"/>
                <a:gd name="T47" fmla="*/ 0 h 639"/>
                <a:gd name="T48" fmla="*/ 0 w 292"/>
                <a:gd name="T49" fmla="*/ 0 h 639"/>
                <a:gd name="T50" fmla="*/ 0 w 292"/>
                <a:gd name="T51" fmla="*/ 0 h 639"/>
                <a:gd name="T52" fmla="*/ 0 w 292"/>
                <a:gd name="T53" fmla="*/ 0 h 639"/>
                <a:gd name="T54" fmla="*/ 0 w 292"/>
                <a:gd name="T55" fmla="*/ 0 h 639"/>
                <a:gd name="T56" fmla="*/ 0 w 292"/>
                <a:gd name="T57" fmla="*/ 0 h 639"/>
                <a:gd name="T58" fmla="*/ 0 w 292"/>
                <a:gd name="T59" fmla="*/ 0 h 639"/>
                <a:gd name="T60" fmla="*/ 0 w 292"/>
                <a:gd name="T61" fmla="*/ 0 h 639"/>
                <a:gd name="T62" fmla="*/ 0 w 292"/>
                <a:gd name="T63" fmla="*/ 0 h 639"/>
                <a:gd name="T64" fmla="*/ 0 w 292"/>
                <a:gd name="T65" fmla="*/ 0 h 639"/>
                <a:gd name="T66" fmla="*/ 0 w 292"/>
                <a:gd name="T67" fmla="*/ 0 h 639"/>
                <a:gd name="T68" fmla="*/ 0 w 292"/>
                <a:gd name="T69" fmla="*/ 0 h 639"/>
                <a:gd name="T70" fmla="*/ 0 w 292"/>
                <a:gd name="T71" fmla="*/ 0 h 639"/>
                <a:gd name="T72" fmla="*/ 0 w 292"/>
                <a:gd name="T73" fmla="*/ 0 h 639"/>
                <a:gd name="T74" fmla="*/ 0 w 292"/>
                <a:gd name="T75" fmla="*/ 0 h 639"/>
                <a:gd name="T76" fmla="*/ 0 w 292"/>
                <a:gd name="T77" fmla="*/ 0 h 639"/>
                <a:gd name="T78" fmla="*/ 0 w 292"/>
                <a:gd name="T79" fmla="*/ 0 h 639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292"/>
                <a:gd name="T121" fmla="*/ 0 h 639"/>
                <a:gd name="T122" fmla="*/ 292 w 292"/>
                <a:gd name="T123" fmla="*/ 639 h 639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292" h="639">
                  <a:moveTo>
                    <a:pt x="270" y="594"/>
                  </a:moveTo>
                  <a:lnTo>
                    <a:pt x="270" y="589"/>
                  </a:lnTo>
                  <a:lnTo>
                    <a:pt x="275" y="583"/>
                  </a:lnTo>
                  <a:lnTo>
                    <a:pt x="275" y="577"/>
                  </a:lnTo>
                  <a:lnTo>
                    <a:pt x="275" y="572"/>
                  </a:lnTo>
                  <a:lnTo>
                    <a:pt x="275" y="544"/>
                  </a:lnTo>
                  <a:lnTo>
                    <a:pt x="270" y="521"/>
                  </a:lnTo>
                  <a:lnTo>
                    <a:pt x="265" y="499"/>
                  </a:lnTo>
                  <a:lnTo>
                    <a:pt x="259" y="466"/>
                  </a:lnTo>
                  <a:lnTo>
                    <a:pt x="265" y="433"/>
                  </a:lnTo>
                  <a:lnTo>
                    <a:pt x="270" y="394"/>
                  </a:lnTo>
                  <a:lnTo>
                    <a:pt x="275" y="360"/>
                  </a:lnTo>
                  <a:lnTo>
                    <a:pt x="292" y="327"/>
                  </a:lnTo>
                  <a:lnTo>
                    <a:pt x="270" y="83"/>
                  </a:lnTo>
                  <a:lnTo>
                    <a:pt x="254" y="66"/>
                  </a:lnTo>
                  <a:lnTo>
                    <a:pt x="226" y="50"/>
                  </a:lnTo>
                  <a:lnTo>
                    <a:pt x="200" y="28"/>
                  </a:lnTo>
                  <a:lnTo>
                    <a:pt x="178" y="0"/>
                  </a:lnTo>
                  <a:lnTo>
                    <a:pt x="0" y="39"/>
                  </a:lnTo>
                  <a:lnTo>
                    <a:pt x="44" y="461"/>
                  </a:lnTo>
                  <a:lnTo>
                    <a:pt x="38" y="478"/>
                  </a:lnTo>
                  <a:lnTo>
                    <a:pt x="38" y="494"/>
                  </a:lnTo>
                  <a:lnTo>
                    <a:pt x="38" y="516"/>
                  </a:lnTo>
                  <a:lnTo>
                    <a:pt x="33" y="538"/>
                  </a:lnTo>
                  <a:lnTo>
                    <a:pt x="38" y="544"/>
                  </a:lnTo>
                  <a:lnTo>
                    <a:pt x="38" y="549"/>
                  </a:lnTo>
                  <a:lnTo>
                    <a:pt x="44" y="561"/>
                  </a:lnTo>
                  <a:lnTo>
                    <a:pt x="54" y="583"/>
                  </a:lnTo>
                  <a:lnTo>
                    <a:pt x="81" y="605"/>
                  </a:lnTo>
                  <a:lnTo>
                    <a:pt x="108" y="616"/>
                  </a:lnTo>
                  <a:lnTo>
                    <a:pt x="141" y="627"/>
                  </a:lnTo>
                  <a:lnTo>
                    <a:pt x="178" y="639"/>
                  </a:lnTo>
                  <a:lnTo>
                    <a:pt x="194" y="639"/>
                  </a:lnTo>
                  <a:lnTo>
                    <a:pt x="216" y="639"/>
                  </a:lnTo>
                  <a:lnTo>
                    <a:pt x="242" y="632"/>
                  </a:lnTo>
                  <a:lnTo>
                    <a:pt x="265" y="611"/>
                  </a:lnTo>
                  <a:lnTo>
                    <a:pt x="270" y="599"/>
                  </a:lnTo>
                  <a:lnTo>
                    <a:pt x="270" y="59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27" name="Freeform 191"/>
            <p:cNvSpPr>
              <a:spLocks/>
            </p:cNvSpPr>
            <p:nvPr/>
          </p:nvSpPr>
          <p:spPr bwMode="auto">
            <a:xfrm>
              <a:off x="-297" y="-685"/>
              <a:ext cx="11" cy="19"/>
            </a:xfrm>
            <a:custGeom>
              <a:avLst/>
              <a:gdLst>
                <a:gd name="T0" fmla="*/ 0 w 296"/>
                <a:gd name="T1" fmla="*/ 0 h 478"/>
                <a:gd name="T2" fmla="*/ 0 w 296"/>
                <a:gd name="T3" fmla="*/ 0 h 478"/>
                <a:gd name="T4" fmla="*/ 0 w 296"/>
                <a:gd name="T5" fmla="*/ 0 h 478"/>
                <a:gd name="T6" fmla="*/ 0 w 296"/>
                <a:gd name="T7" fmla="*/ 0 h 478"/>
                <a:gd name="T8" fmla="*/ 0 w 296"/>
                <a:gd name="T9" fmla="*/ 0 h 478"/>
                <a:gd name="T10" fmla="*/ 0 w 296"/>
                <a:gd name="T11" fmla="*/ 0 h 478"/>
                <a:gd name="T12" fmla="*/ 0 w 296"/>
                <a:gd name="T13" fmla="*/ 0 h 478"/>
                <a:gd name="T14" fmla="*/ 0 w 296"/>
                <a:gd name="T15" fmla="*/ 0 h 478"/>
                <a:gd name="T16" fmla="*/ 0 w 296"/>
                <a:gd name="T17" fmla="*/ 0 h 478"/>
                <a:gd name="T18" fmla="*/ 0 w 296"/>
                <a:gd name="T19" fmla="*/ 0 h 478"/>
                <a:gd name="T20" fmla="*/ 0 w 296"/>
                <a:gd name="T21" fmla="*/ 0 h 478"/>
                <a:gd name="T22" fmla="*/ 0 w 296"/>
                <a:gd name="T23" fmla="*/ 0 h 478"/>
                <a:gd name="T24" fmla="*/ 0 w 296"/>
                <a:gd name="T25" fmla="*/ 0 h 478"/>
                <a:gd name="T26" fmla="*/ 0 w 296"/>
                <a:gd name="T27" fmla="*/ 0 h 478"/>
                <a:gd name="T28" fmla="*/ 0 w 296"/>
                <a:gd name="T29" fmla="*/ 0 h 478"/>
                <a:gd name="T30" fmla="*/ 0 w 296"/>
                <a:gd name="T31" fmla="*/ 0 h 478"/>
                <a:gd name="T32" fmla="*/ 0 w 296"/>
                <a:gd name="T33" fmla="*/ 0 h 478"/>
                <a:gd name="T34" fmla="*/ 0 w 296"/>
                <a:gd name="T35" fmla="*/ 0 h 478"/>
                <a:gd name="T36" fmla="*/ 0 w 296"/>
                <a:gd name="T37" fmla="*/ 0 h 478"/>
                <a:gd name="T38" fmla="*/ 0 w 296"/>
                <a:gd name="T39" fmla="*/ 0 h 478"/>
                <a:gd name="T40" fmla="*/ 0 w 296"/>
                <a:gd name="T41" fmla="*/ 0 h 478"/>
                <a:gd name="T42" fmla="*/ 0 w 296"/>
                <a:gd name="T43" fmla="*/ 0 h 478"/>
                <a:gd name="T44" fmla="*/ 0 w 296"/>
                <a:gd name="T45" fmla="*/ 0 h 478"/>
                <a:gd name="T46" fmla="*/ 0 w 296"/>
                <a:gd name="T47" fmla="*/ 0 h 478"/>
                <a:gd name="T48" fmla="*/ 0 w 296"/>
                <a:gd name="T49" fmla="*/ 0 h 478"/>
                <a:gd name="T50" fmla="*/ 0 w 296"/>
                <a:gd name="T51" fmla="*/ 0 h 478"/>
                <a:gd name="T52" fmla="*/ 0 w 296"/>
                <a:gd name="T53" fmla="*/ 0 h 478"/>
                <a:gd name="T54" fmla="*/ 0 w 296"/>
                <a:gd name="T55" fmla="*/ 0 h 478"/>
                <a:gd name="T56" fmla="*/ 0 w 296"/>
                <a:gd name="T57" fmla="*/ 0 h 478"/>
                <a:gd name="T58" fmla="*/ 0 w 296"/>
                <a:gd name="T59" fmla="*/ 0 h 478"/>
                <a:gd name="T60" fmla="*/ 0 w 296"/>
                <a:gd name="T61" fmla="*/ 0 h 478"/>
                <a:gd name="T62" fmla="*/ 0 w 296"/>
                <a:gd name="T63" fmla="*/ 0 h 478"/>
                <a:gd name="T64" fmla="*/ 0 w 296"/>
                <a:gd name="T65" fmla="*/ 0 h 478"/>
                <a:gd name="T66" fmla="*/ 0 w 296"/>
                <a:gd name="T67" fmla="*/ 0 h 478"/>
                <a:gd name="T68" fmla="*/ 0 w 296"/>
                <a:gd name="T69" fmla="*/ 0 h 478"/>
                <a:gd name="T70" fmla="*/ 0 w 296"/>
                <a:gd name="T71" fmla="*/ 0 h 478"/>
                <a:gd name="T72" fmla="*/ 0 w 296"/>
                <a:gd name="T73" fmla="*/ 0 h 478"/>
                <a:gd name="T74" fmla="*/ 0 w 296"/>
                <a:gd name="T75" fmla="*/ 0 h 478"/>
                <a:gd name="T76" fmla="*/ 0 w 296"/>
                <a:gd name="T77" fmla="*/ 0 h 478"/>
                <a:gd name="T78" fmla="*/ 0 w 296"/>
                <a:gd name="T79" fmla="*/ 0 h 478"/>
                <a:gd name="T80" fmla="*/ 0 w 296"/>
                <a:gd name="T81" fmla="*/ 0 h 478"/>
                <a:gd name="T82" fmla="*/ 0 w 296"/>
                <a:gd name="T83" fmla="*/ 0 h 478"/>
                <a:gd name="T84" fmla="*/ 0 w 296"/>
                <a:gd name="T85" fmla="*/ 0 h 478"/>
                <a:gd name="T86" fmla="*/ 0 w 296"/>
                <a:gd name="T87" fmla="*/ 0 h 478"/>
                <a:gd name="T88" fmla="*/ 0 w 296"/>
                <a:gd name="T89" fmla="*/ 0 h 478"/>
                <a:gd name="T90" fmla="*/ 0 w 296"/>
                <a:gd name="T91" fmla="*/ 0 h 47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96"/>
                <a:gd name="T139" fmla="*/ 0 h 478"/>
                <a:gd name="T140" fmla="*/ 296 w 296"/>
                <a:gd name="T141" fmla="*/ 478 h 47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96" h="478">
                  <a:moveTo>
                    <a:pt x="296" y="406"/>
                  </a:moveTo>
                  <a:lnTo>
                    <a:pt x="296" y="206"/>
                  </a:lnTo>
                  <a:lnTo>
                    <a:pt x="291" y="178"/>
                  </a:lnTo>
                  <a:lnTo>
                    <a:pt x="286" y="150"/>
                  </a:lnTo>
                  <a:lnTo>
                    <a:pt x="270" y="123"/>
                  </a:lnTo>
                  <a:lnTo>
                    <a:pt x="253" y="95"/>
                  </a:lnTo>
                  <a:lnTo>
                    <a:pt x="242" y="72"/>
                  </a:lnTo>
                  <a:lnTo>
                    <a:pt x="226" y="50"/>
                  </a:lnTo>
                  <a:lnTo>
                    <a:pt x="210" y="34"/>
                  </a:lnTo>
                  <a:lnTo>
                    <a:pt x="183" y="6"/>
                  </a:lnTo>
                  <a:lnTo>
                    <a:pt x="150" y="0"/>
                  </a:lnTo>
                  <a:lnTo>
                    <a:pt x="113" y="0"/>
                  </a:lnTo>
                  <a:lnTo>
                    <a:pt x="70" y="6"/>
                  </a:lnTo>
                  <a:lnTo>
                    <a:pt x="26" y="12"/>
                  </a:lnTo>
                  <a:lnTo>
                    <a:pt x="21" y="12"/>
                  </a:lnTo>
                  <a:lnTo>
                    <a:pt x="16" y="17"/>
                  </a:lnTo>
                  <a:lnTo>
                    <a:pt x="5" y="29"/>
                  </a:lnTo>
                  <a:lnTo>
                    <a:pt x="0" y="45"/>
                  </a:lnTo>
                  <a:lnTo>
                    <a:pt x="5" y="72"/>
                  </a:lnTo>
                  <a:lnTo>
                    <a:pt x="10" y="95"/>
                  </a:lnTo>
                  <a:lnTo>
                    <a:pt x="21" y="117"/>
                  </a:lnTo>
                  <a:lnTo>
                    <a:pt x="32" y="140"/>
                  </a:lnTo>
                  <a:lnTo>
                    <a:pt x="42" y="161"/>
                  </a:lnTo>
                  <a:lnTo>
                    <a:pt x="49" y="183"/>
                  </a:lnTo>
                  <a:lnTo>
                    <a:pt x="54" y="211"/>
                  </a:lnTo>
                  <a:lnTo>
                    <a:pt x="54" y="239"/>
                  </a:lnTo>
                  <a:lnTo>
                    <a:pt x="49" y="273"/>
                  </a:lnTo>
                  <a:lnTo>
                    <a:pt x="49" y="306"/>
                  </a:lnTo>
                  <a:lnTo>
                    <a:pt x="49" y="339"/>
                  </a:lnTo>
                  <a:lnTo>
                    <a:pt x="54" y="367"/>
                  </a:lnTo>
                  <a:lnTo>
                    <a:pt x="65" y="389"/>
                  </a:lnTo>
                  <a:lnTo>
                    <a:pt x="86" y="406"/>
                  </a:lnTo>
                  <a:lnTo>
                    <a:pt x="102" y="427"/>
                  </a:lnTo>
                  <a:lnTo>
                    <a:pt x="129" y="450"/>
                  </a:lnTo>
                  <a:lnTo>
                    <a:pt x="139" y="455"/>
                  </a:lnTo>
                  <a:lnTo>
                    <a:pt x="156" y="461"/>
                  </a:lnTo>
                  <a:lnTo>
                    <a:pt x="173" y="472"/>
                  </a:lnTo>
                  <a:lnTo>
                    <a:pt x="194" y="478"/>
                  </a:lnTo>
                  <a:lnTo>
                    <a:pt x="221" y="478"/>
                  </a:lnTo>
                  <a:lnTo>
                    <a:pt x="242" y="467"/>
                  </a:lnTo>
                  <a:lnTo>
                    <a:pt x="258" y="450"/>
                  </a:lnTo>
                  <a:lnTo>
                    <a:pt x="286" y="427"/>
                  </a:lnTo>
                  <a:lnTo>
                    <a:pt x="286" y="422"/>
                  </a:lnTo>
                  <a:lnTo>
                    <a:pt x="291" y="417"/>
                  </a:lnTo>
                  <a:lnTo>
                    <a:pt x="296" y="411"/>
                  </a:lnTo>
                  <a:lnTo>
                    <a:pt x="296" y="40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28" name="Freeform 192"/>
            <p:cNvSpPr>
              <a:spLocks/>
            </p:cNvSpPr>
            <p:nvPr/>
          </p:nvSpPr>
          <p:spPr bwMode="auto">
            <a:xfrm>
              <a:off x="-282" y="-735"/>
              <a:ext cx="10" cy="18"/>
            </a:xfrm>
            <a:custGeom>
              <a:avLst/>
              <a:gdLst>
                <a:gd name="T0" fmla="*/ 0 w 264"/>
                <a:gd name="T1" fmla="*/ 0 h 428"/>
                <a:gd name="T2" fmla="*/ 0 w 264"/>
                <a:gd name="T3" fmla="*/ 0 h 428"/>
                <a:gd name="T4" fmla="*/ 0 w 264"/>
                <a:gd name="T5" fmla="*/ 0 h 428"/>
                <a:gd name="T6" fmla="*/ 0 w 264"/>
                <a:gd name="T7" fmla="*/ 0 h 428"/>
                <a:gd name="T8" fmla="*/ 0 w 264"/>
                <a:gd name="T9" fmla="*/ 0 h 428"/>
                <a:gd name="T10" fmla="*/ 0 w 264"/>
                <a:gd name="T11" fmla="*/ 0 h 428"/>
                <a:gd name="T12" fmla="*/ 0 w 264"/>
                <a:gd name="T13" fmla="*/ 0 h 428"/>
                <a:gd name="T14" fmla="*/ 0 w 264"/>
                <a:gd name="T15" fmla="*/ 0 h 428"/>
                <a:gd name="T16" fmla="*/ 0 w 264"/>
                <a:gd name="T17" fmla="*/ 0 h 428"/>
                <a:gd name="T18" fmla="*/ 0 w 264"/>
                <a:gd name="T19" fmla="*/ 0 h 428"/>
                <a:gd name="T20" fmla="*/ 0 w 264"/>
                <a:gd name="T21" fmla="*/ 0 h 428"/>
                <a:gd name="T22" fmla="*/ 0 w 264"/>
                <a:gd name="T23" fmla="*/ 0 h 428"/>
                <a:gd name="T24" fmla="*/ 0 w 264"/>
                <a:gd name="T25" fmla="*/ 0 h 428"/>
                <a:gd name="T26" fmla="*/ 0 w 264"/>
                <a:gd name="T27" fmla="*/ 0 h 428"/>
                <a:gd name="T28" fmla="*/ 0 w 264"/>
                <a:gd name="T29" fmla="*/ 0 h 428"/>
                <a:gd name="T30" fmla="*/ 0 w 264"/>
                <a:gd name="T31" fmla="*/ 0 h 428"/>
                <a:gd name="T32" fmla="*/ 0 w 264"/>
                <a:gd name="T33" fmla="*/ 0 h 428"/>
                <a:gd name="T34" fmla="*/ 0 w 264"/>
                <a:gd name="T35" fmla="*/ 0 h 428"/>
                <a:gd name="T36" fmla="*/ 0 w 264"/>
                <a:gd name="T37" fmla="*/ 0 h 428"/>
                <a:gd name="T38" fmla="*/ 0 w 264"/>
                <a:gd name="T39" fmla="*/ 0 h 428"/>
                <a:gd name="T40" fmla="*/ 0 w 264"/>
                <a:gd name="T41" fmla="*/ 0 h 428"/>
                <a:gd name="T42" fmla="*/ 0 w 264"/>
                <a:gd name="T43" fmla="*/ 0 h 428"/>
                <a:gd name="T44" fmla="*/ 0 w 264"/>
                <a:gd name="T45" fmla="*/ 0 h 428"/>
                <a:gd name="T46" fmla="*/ 0 w 264"/>
                <a:gd name="T47" fmla="*/ 0 h 428"/>
                <a:gd name="T48" fmla="*/ 0 w 264"/>
                <a:gd name="T49" fmla="*/ 0 h 428"/>
                <a:gd name="T50" fmla="*/ 0 w 264"/>
                <a:gd name="T51" fmla="*/ 0 h 428"/>
                <a:gd name="T52" fmla="*/ 0 w 264"/>
                <a:gd name="T53" fmla="*/ 0 h 42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264"/>
                <a:gd name="T82" fmla="*/ 0 h 428"/>
                <a:gd name="T83" fmla="*/ 264 w 264"/>
                <a:gd name="T84" fmla="*/ 428 h 428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264" h="428">
                  <a:moveTo>
                    <a:pt x="264" y="306"/>
                  </a:moveTo>
                  <a:lnTo>
                    <a:pt x="243" y="78"/>
                  </a:lnTo>
                  <a:lnTo>
                    <a:pt x="227" y="56"/>
                  </a:lnTo>
                  <a:lnTo>
                    <a:pt x="200" y="40"/>
                  </a:lnTo>
                  <a:lnTo>
                    <a:pt x="172" y="23"/>
                  </a:lnTo>
                  <a:lnTo>
                    <a:pt x="140" y="12"/>
                  </a:lnTo>
                  <a:lnTo>
                    <a:pt x="103" y="6"/>
                  </a:lnTo>
                  <a:lnTo>
                    <a:pt x="64" y="0"/>
                  </a:lnTo>
                  <a:lnTo>
                    <a:pt x="32" y="0"/>
                  </a:lnTo>
                  <a:lnTo>
                    <a:pt x="0" y="6"/>
                  </a:lnTo>
                  <a:lnTo>
                    <a:pt x="16" y="322"/>
                  </a:lnTo>
                  <a:lnTo>
                    <a:pt x="27" y="345"/>
                  </a:lnTo>
                  <a:lnTo>
                    <a:pt x="38" y="372"/>
                  </a:lnTo>
                  <a:lnTo>
                    <a:pt x="54" y="400"/>
                  </a:lnTo>
                  <a:lnTo>
                    <a:pt x="76" y="422"/>
                  </a:lnTo>
                  <a:lnTo>
                    <a:pt x="92" y="428"/>
                  </a:lnTo>
                  <a:lnTo>
                    <a:pt x="114" y="428"/>
                  </a:lnTo>
                  <a:lnTo>
                    <a:pt x="130" y="428"/>
                  </a:lnTo>
                  <a:lnTo>
                    <a:pt x="151" y="422"/>
                  </a:lnTo>
                  <a:lnTo>
                    <a:pt x="172" y="405"/>
                  </a:lnTo>
                  <a:lnTo>
                    <a:pt x="200" y="384"/>
                  </a:lnTo>
                  <a:lnTo>
                    <a:pt x="227" y="356"/>
                  </a:lnTo>
                  <a:lnTo>
                    <a:pt x="259" y="329"/>
                  </a:lnTo>
                  <a:lnTo>
                    <a:pt x="259" y="322"/>
                  </a:lnTo>
                  <a:lnTo>
                    <a:pt x="264" y="317"/>
                  </a:lnTo>
                  <a:lnTo>
                    <a:pt x="264" y="312"/>
                  </a:lnTo>
                  <a:lnTo>
                    <a:pt x="264" y="30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29" name="Freeform 193"/>
            <p:cNvSpPr>
              <a:spLocks/>
            </p:cNvSpPr>
            <p:nvPr/>
          </p:nvSpPr>
          <p:spPr bwMode="auto">
            <a:xfrm>
              <a:off x="-390" y="-386"/>
              <a:ext cx="9" cy="12"/>
            </a:xfrm>
            <a:custGeom>
              <a:avLst/>
              <a:gdLst>
                <a:gd name="T0" fmla="*/ 0 w 244"/>
                <a:gd name="T1" fmla="*/ 0 h 294"/>
                <a:gd name="T2" fmla="*/ 0 w 244"/>
                <a:gd name="T3" fmla="*/ 0 h 294"/>
                <a:gd name="T4" fmla="*/ 0 w 244"/>
                <a:gd name="T5" fmla="*/ 0 h 294"/>
                <a:gd name="T6" fmla="*/ 0 w 244"/>
                <a:gd name="T7" fmla="*/ 0 h 294"/>
                <a:gd name="T8" fmla="*/ 0 w 244"/>
                <a:gd name="T9" fmla="*/ 0 h 294"/>
                <a:gd name="T10" fmla="*/ 0 w 244"/>
                <a:gd name="T11" fmla="*/ 0 h 294"/>
                <a:gd name="T12" fmla="*/ 0 w 244"/>
                <a:gd name="T13" fmla="*/ 0 h 294"/>
                <a:gd name="T14" fmla="*/ 0 w 244"/>
                <a:gd name="T15" fmla="*/ 0 h 294"/>
                <a:gd name="T16" fmla="*/ 0 w 244"/>
                <a:gd name="T17" fmla="*/ 0 h 294"/>
                <a:gd name="T18" fmla="*/ 0 w 244"/>
                <a:gd name="T19" fmla="*/ 0 h 294"/>
                <a:gd name="T20" fmla="*/ 0 w 244"/>
                <a:gd name="T21" fmla="*/ 0 h 294"/>
                <a:gd name="T22" fmla="*/ 0 w 244"/>
                <a:gd name="T23" fmla="*/ 0 h 294"/>
                <a:gd name="T24" fmla="*/ 0 w 244"/>
                <a:gd name="T25" fmla="*/ 0 h 294"/>
                <a:gd name="T26" fmla="*/ 0 w 244"/>
                <a:gd name="T27" fmla="*/ 0 h 294"/>
                <a:gd name="T28" fmla="*/ 0 w 244"/>
                <a:gd name="T29" fmla="*/ 0 h 294"/>
                <a:gd name="T30" fmla="*/ 0 w 244"/>
                <a:gd name="T31" fmla="*/ 0 h 294"/>
                <a:gd name="T32" fmla="*/ 0 w 244"/>
                <a:gd name="T33" fmla="*/ 0 h 294"/>
                <a:gd name="T34" fmla="*/ 0 w 244"/>
                <a:gd name="T35" fmla="*/ 0 h 294"/>
                <a:gd name="T36" fmla="*/ 0 w 244"/>
                <a:gd name="T37" fmla="*/ 0 h 294"/>
                <a:gd name="T38" fmla="*/ 0 w 244"/>
                <a:gd name="T39" fmla="*/ 0 h 294"/>
                <a:gd name="T40" fmla="*/ 0 w 244"/>
                <a:gd name="T41" fmla="*/ 0 h 294"/>
                <a:gd name="T42" fmla="*/ 0 w 244"/>
                <a:gd name="T43" fmla="*/ 0 h 294"/>
                <a:gd name="T44" fmla="*/ 0 w 244"/>
                <a:gd name="T45" fmla="*/ 0 h 294"/>
                <a:gd name="T46" fmla="*/ 0 w 244"/>
                <a:gd name="T47" fmla="*/ 0 h 294"/>
                <a:gd name="T48" fmla="*/ 0 w 244"/>
                <a:gd name="T49" fmla="*/ 0 h 294"/>
                <a:gd name="T50" fmla="*/ 0 w 244"/>
                <a:gd name="T51" fmla="*/ 0 h 294"/>
                <a:gd name="T52" fmla="*/ 0 w 244"/>
                <a:gd name="T53" fmla="*/ 0 h 294"/>
                <a:gd name="T54" fmla="*/ 0 w 244"/>
                <a:gd name="T55" fmla="*/ 0 h 294"/>
                <a:gd name="T56" fmla="*/ 0 w 244"/>
                <a:gd name="T57" fmla="*/ 0 h 294"/>
                <a:gd name="T58" fmla="*/ 0 w 244"/>
                <a:gd name="T59" fmla="*/ 0 h 294"/>
                <a:gd name="T60" fmla="*/ 0 w 244"/>
                <a:gd name="T61" fmla="*/ 0 h 294"/>
                <a:gd name="T62" fmla="*/ 0 w 244"/>
                <a:gd name="T63" fmla="*/ 0 h 294"/>
                <a:gd name="T64" fmla="*/ 0 w 244"/>
                <a:gd name="T65" fmla="*/ 0 h 294"/>
                <a:gd name="T66" fmla="*/ 0 w 244"/>
                <a:gd name="T67" fmla="*/ 0 h 294"/>
                <a:gd name="T68" fmla="*/ 0 w 244"/>
                <a:gd name="T69" fmla="*/ 0 h 294"/>
                <a:gd name="T70" fmla="*/ 0 w 244"/>
                <a:gd name="T71" fmla="*/ 0 h 294"/>
                <a:gd name="T72" fmla="*/ 0 w 244"/>
                <a:gd name="T73" fmla="*/ 0 h 29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44"/>
                <a:gd name="T112" fmla="*/ 0 h 294"/>
                <a:gd name="T113" fmla="*/ 244 w 244"/>
                <a:gd name="T114" fmla="*/ 294 h 294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44" h="294">
                  <a:moveTo>
                    <a:pt x="221" y="249"/>
                  </a:moveTo>
                  <a:lnTo>
                    <a:pt x="227" y="244"/>
                  </a:lnTo>
                  <a:lnTo>
                    <a:pt x="232" y="227"/>
                  </a:lnTo>
                  <a:lnTo>
                    <a:pt x="232" y="216"/>
                  </a:lnTo>
                  <a:lnTo>
                    <a:pt x="238" y="205"/>
                  </a:lnTo>
                  <a:lnTo>
                    <a:pt x="244" y="177"/>
                  </a:lnTo>
                  <a:lnTo>
                    <a:pt x="244" y="149"/>
                  </a:lnTo>
                  <a:lnTo>
                    <a:pt x="238" y="122"/>
                  </a:lnTo>
                  <a:lnTo>
                    <a:pt x="232" y="94"/>
                  </a:lnTo>
                  <a:lnTo>
                    <a:pt x="216" y="78"/>
                  </a:lnTo>
                  <a:lnTo>
                    <a:pt x="200" y="55"/>
                  </a:lnTo>
                  <a:lnTo>
                    <a:pt x="173" y="38"/>
                  </a:lnTo>
                  <a:lnTo>
                    <a:pt x="152" y="21"/>
                  </a:lnTo>
                  <a:lnTo>
                    <a:pt x="124" y="5"/>
                  </a:lnTo>
                  <a:lnTo>
                    <a:pt x="92" y="0"/>
                  </a:lnTo>
                  <a:lnTo>
                    <a:pt x="65" y="0"/>
                  </a:lnTo>
                  <a:lnTo>
                    <a:pt x="39" y="5"/>
                  </a:lnTo>
                  <a:lnTo>
                    <a:pt x="11" y="21"/>
                  </a:lnTo>
                  <a:lnTo>
                    <a:pt x="6" y="61"/>
                  </a:lnTo>
                  <a:lnTo>
                    <a:pt x="0" y="99"/>
                  </a:lnTo>
                  <a:lnTo>
                    <a:pt x="0" y="133"/>
                  </a:lnTo>
                  <a:lnTo>
                    <a:pt x="11" y="172"/>
                  </a:lnTo>
                  <a:lnTo>
                    <a:pt x="23" y="205"/>
                  </a:lnTo>
                  <a:lnTo>
                    <a:pt x="44" y="244"/>
                  </a:lnTo>
                  <a:lnTo>
                    <a:pt x="71" y="266"/>
                  </a:lnTo>
                  <a:lnTo>
                    <a:pt x="87" y="272"/>
                  </a:lnTo>
                  <a:lnTo>
                    <a:pt x="97" y="277"/>
                  </a:lnTo>
                  <a:lnTo>
                    <a:pt x="113" y="288"/>
                  </a:lnTo>
                  <a:lnTo>
                    <a:pt x="136" y="294"/>
                  </a:lnTo>
                  <a:lnTo>
                    <a:pt x="157" y="294"/>
                  </a:lnTo>
                  <a:lnTo>
                    <a:pt x="179" y="294"/>
                  </a:lnTo>
                  <a:lnTo>
                    <a:pt x="200" y="283"/>
                  </a:lnTo>
                  <a:lnTo>
                    <a:pt x="221" y="260"/>
                  </a:lnTo>
                  <a:lnTo>
                    <a:pt x="221" y="255"/>
                  </a:lnTo>
                  <a:lnTo>
                    <a:pt x="221" y="24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30" name="Freeform 194"/>
            <p:cNvSpPr>
              <a:spLocks/>
            </p:cNvSpPr>
            <p:nvPr/>
          </p:nvSpPr>
          <p:spPr bwMode="auto">
            <a:xfrm>
              <a:off x="-405" y="-376"/>
              <a:ext cx="16" cy="21"/>
            </a:xfrm>
            <a:custGeom>
              <a:avLst/>
              <a:gdLst>
                <a:gd name="T0" fmla="*/ 0 w 470"/>
                <a:gd name="T1" fmla="*/ 0 h 543"/>
                <a:gd name="T2" fmla="*/ 0 w 470"/>
                <a:gd name="T3" fmla="*/ 0 h 543"/>
                <a:gd name="T4" fmla="*/ 0 w 470"/>
                <a:gd name="T5" fmla="*/ 0 h 543"/>
                <a:gd name="T6" fmla="*/ 0 w 470"/>
                <a:gd name="T7" fmla="*/ 0 h 543"/>
                <a:gd name="T8" fmla="*/ 0 w 470"/>
                <a:gd name="T9" fmla="*/ 0 h 543"/>
                <a:gd name="T10" fmla="*/ 0 w 470"/>
                <a:gd name="T11" fmla="*/ 0 h 543"/>
                <a:gd name="T12" fmla="*/ 0 w 470"/>
                <a:gd name="T13" fmla="*/ 0 h 543"/>
                <a:gd name="T14" fmla="*/ 0 w 470"/>
                <a:gd name="T15" fmla="*/ 0 h 543"/>
                <a:gd name="T16" fmla="*/ 0 w 470"/>
                <a:gd name="T17" fmla="*/ 0 h 543"/>
                <a:gd name="T18" fmla="*/ 0 w 470"/>
                <a:gd name="T19" fmla="*/ 0 h 543"/>
                <a:gd name="T20" fmla="*/ 0 w 470"/>
                <a:gd name="T21" fmla="*/ 0 h 543"/>
                <a:gd name="T22" fmla="*/ 0 w 470"/>
                <a:gd name="T23" fmla="*/ 0 h 543"/>
                <a:gd name="T24" fmla="*/ 0 w 470"/>
                <a:gd name="T25" fmla="*/ 0 h 543"/>
                <a:gd name="T26" fmla="*/ 0 w 470"/>
                <a:gd name="T27" fmla="*/ 0 h 543"/>
                <a:gd name="T28" fmla="*/ 0 w 470"/>
                <a:gd name="T29" fmla="*/ 0 h 543"/>
                <a:gd name="T30" fmla="*/ 0 w 470"/>
                <a:gd name="T31" fmla="*/ 0 h 543"/>
                <a:gd name="T32" fmla="*/ 0 w 470"/>
                <a:gd name="T33" fmla="*/ 0 h 543"/>
                <a:gd name="T34" fmla="*/ 0 w 470"/>
                <a:gd name="T35" fmla="*/ 0 h 543"/>
                <a:gd name="T36" fmla="*/ 0 w 470"/>
                <a:gd name="T37" fmla="*/ 0 h 543"/>
                <a:gd name="T38" fmla="*/ 0 w 470"/>
                <a:gd name="T39" fmla="*/ 0 h 543"/>
                <a:gd name="T40" fmla="*/ 0 w 470"/>
                <a:gd name="T41" fmla="*/ 0 h 543"/>
                <a:gd name="T42" fmla="*/ 0 w 470"/>
                <a:gd name="T43" fmla="*/ 0 h 543"/>
                <a:gd name="T44" fmla="*/ 0 w 470"/>
                <a:gd name="T45" fmla="*/ 0 h 543"/>
                <a:gd name="T46" fmla="*/ 0 w 470"/>
                <a:gd name="T47" fmla="*/ 0 h 543"/>
                <a:gd name="T48" fmla="*/ 0 w 470"/>
                <a:gd name="T49" fmla="*/ 0 h 543"/>
                <a:gd name="T50" fmla="*/ 0 w 470"/>
                <a:gd name="T51" fmla="*/ 0 h 543"/>
                <a:gd name="T52" fmla="*/ 0 w 470"/>
                <a:gd name="T53" fmla="*/ 0 h 543"/>
                <a:gd name="T54" fmla="*/ 0 w 470"/>
                <a:gd name="T55" fmla="*/ 0 h 543"/>
                <a:gd name="T56" fmla="*/ 0 w 470"/>
                <a:gd name="T57" fmla="*/ 0 h 543"/>
                <a:gd name="T58" fmla="*/ 0 w 470"/>
                <a:gd name="T59" fmla="*/ 0 h 543"/>
                <a:gd name="T60" fmla="*/ 0 w 470"/>
                <a:gd name="T61" fmla="*/ 0 h 543"/>
                <a:gd name="T62" fmla="*/ 0 w 470"/>
                <a:gd name="T63" fmla="*/ 0 h 543"/>
                <a:gd name="T64" fmla="*/ 0 w 470"/>
                <a:gd name="T65" fmla="*/ 0 h 543"/>
                <a:gd name="T66" fmla="*/ 0 w 470"/>
                <a:gd name="T67" fmla="*/ 0 h 543"/>
                <a:gd name="T68" fmla="*/ 0 w 470"/>
                <a:gd name="T69" fmla="*/ 0 h 543"/>
                <a:gd name="T70" fmla="*/ 0 w 470"/>
                <a:gd name="T71" fmla="*/ 0 h 543"/>
                <a:gd name="T72" fmla="*/ 0 w 470"/>
                <a:gd name="T73" fmla="*/ 0 h 54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470"/>
                <a:gd name="T112" fmla="*/ 0 h 543"/>
                <a:gd name="T113" fmla="*/ 470 w 470"/>
                <a:gd name="T114" fmla="*/ 543 h 543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470" h="543">
                  <a:moveTo>
                    <a:pt x="442" y="288"/>
                  </a:moveTo>
                  <a:lnTo>
                    <a:pt x="448" y="272"/>
                  </a:lnTo>
                  <a:lnTo>
                    <a:pt x="453" y="249"/>
                  </a:lnTo>
                  <a:lnTo>
                    <a:pt x="459" y="232"/>
                  </a:lnTo>
                  <a:lnTo>
                    <a:pt x="465" y="210"/>
                  </a:lnTo>
                  <a:lnTo>
                    <a:pt x="470" y="188"/>
                  </a:lnTo>
                  <a:lnTo>
                    <a:pt x="470" y="166"/>
                  </a:lnTo>
                  <a:lnTo>
                    <a:pt x="470" y="138"/>
                  </a:lnTo>
                  <a:lnTo>
                    <a:pt x="470" y="116"/>
                  </a:lnTo>
                  <a:lnTo>
                    <a:pt x="453" y="94"/>
                  </a:lnTo>
                  <a:lnTo>
                    <a:pt x="442" y="71"/>
                  </a:lnTo>
                  <a:lnTo>
                    <a:pt x="421" y="44"/>
                  </a:lnTo>
                  <a:lnTo>
                    <a:pt x="394" y="16"/>
                  </a:lnTo>
                  <a:lnTo>
                    <a:pt x="383" y="16"/>
                  </a:lnTo>
                  <a:lnTo>
                    <a:pt x="373" y="10"/>
                  </a:lnTo>
                  <a:lnTo>
                    <a:pt x="362" y="5"/>
                  </a:lnTo>
                  <a:lnTo>
                    <a:pt x="351" y="0"/>
                  </a:lnTo>
                  <a:lnTo>
                    <a:pt x="324" y="0"/>
                  </a:lnTo>
                  <a:lnTo>
                    <a:pt x="297" y="0"/>
                  </a:lnTo>
                  <a:lnTo>
                    <a:pt x="270" y="5"/>
                  </a:lnTo>
                  <a:lnTo>
                    <a:pt x="243" y="10"/>
                  </a:lnTo>
                  <a:lnTo>
                    <a:pt x="237" y="16"/>
                  </a:lnTo>
                  <a:lnTo>
                    <a:pt x="232" y="21"/>
                  </a:lnTo>
                  <a:lnTo>
                    <a:pt x="221" y="33"/>
                  </a:lnTo>
                  <a:lnTo>
                    <a:pt x="216" y="49"/>
                  </a:lnTo>
                  <a:lnTo>
                    <a:pt x="216" y="71"/>
                  </a:lnTo>
                  <a:lnTo>
                    <a:pt x="226" y="94"/>
                  </a:lnTo>
                  <a:lnTo>
                    <a:pt x="237" y="116"/>
                  </a:lnTo>
                  <a:lnTo>
                    <a:pt x="243" y="138"/>
                  </a:lnTo>
                  <a:lnTo>
                    <a:pt x="237" y="149"/>
                  </a:lnTo>
                  <a:lnTo>
                    <a:pt x="232" y="161"/>
                  </a:lnTo>
                  <a:lnTo>
                    <a:pt x="226" y="166"/>
                  </a:lnTo>
                  <a:lnTo>
                    <a:pt x="216" y="171"/>
                  </a:lnTo>
                  <a:lnTo>
                    <a:pt x="200" y="161"/>
                  </a:lnTo>
                  <a:lnTo>
                    <a:pt x="184" y="154"/>
                  </a:lnTo>
                  <a:lnTo>
                    <a:pt x="173" y="144"/>
                  </a:lnTo>
                  <a:lnTo>
                    <a:pt x="157" y="133"/>
                  </a:lnTo>
                  <a:lnTo>
                    <a:pt x="119" y="133"/>
                  </a:lnTo>
                  <a:lnTo>
                    <a:pt x="81" y="133"/>
                  </a:lnTo>
                  <a:lnTo>
                    <a:pt x="49" y="144"/>
                  </a:lnTo>
                  <a:lnTo>
                    <a:pt x="16" y="154"/>
                  </a:lnTo>
                  <a:lnTo>
                    <a:pt x="11" y="166"/>
                  </a:lnTo>
                  <a:lnTo>
                    <a:pt x="11" y="177"/>
                  </a:lnTo>
                  <a:lnTo>
                    <a:pt x="5" y="188"/>
                  </a:lnTo>
                  <a:lnTo>
                    <a:pt x="0" y="199"/>
                  </a:lnTo>
                  <a:lnTo>
                    <a:pt x="33" y="488"/>
                  </a:lnTo>
                  <a:lnTo>
                    <a:pt x="54" y="499"/>
                  </a:lnTo>
                  <a:lnTo>
                    <a:pt x="76" y="516"/>
                  </a:lnTo>
                  <a:lnTo>
                    <a:pt x="108" y="532"/>
                  </a:lnTo>
                  <a:lnTo>
                    <a:pt x="136" y="543"/>
                  </a:lnTo>
                  <a:lnTo>
                    <a:pt x="141" y="543"/>
                  </a:lnTo>
                  <a:lnTo>
                    <a:pt x="152" y="538"/>
                  </a:lnTo>
                  <a:lnTo>
                    <a:pt x="168" y="532"/>
                  </a:lnTo>
                  <a:lnTo>
                    <a:pt x="184" y="521"/>
                  </a:lnTo>
                  <a:lnTo>
                    <a:pt x="194" y="493"/>
                  </a:lnTo>
                  <a:lnTo>
                    <a:pt x="205" y="466"/>
                  </a:lnTo>
                  <a:lnTo>
                    <a:pt x="210" y="433"/>
                  </a:lnTo>
                  <a:lnTo>
                    <a:pt x="216" y="405"/>
                  </a:lnTo>
                  <a:lnTo>
                    <a:pt x="221" y="371"/>
                  </a:lnTo>
                  <a:lnTo>
                    <a:pt x="226" y="338"/>
                  </a:lnTo>
                  <a:lnTo>
                    <a:pt x="237" y="305"/>
                  </a:lnTo>
                  <a:lnTo>
                    <a:pt x="254" y="277"/>
                  </a:lnTo>
                  <a:lnTo>
                    <a:pt x="286" y="282"/>
                  </a:lnTo>
                  <a:lnTo>
                    <a:pt x="318" y="294"/>
                  </a:lnTo>
                  <a:lnTo>
                    <a:pt x="345" y="315"/>
                  </a:lnTo>
                  <a:lnTo>
                    <a:pt x="383" y="343"/>
                  </a:lnTo>
                  <a:lnTo>
                    <a:pt x="394" y="343"/>
                  </a:lnTo>
                  <a:lnTo>
                    <a:pt x="410" y="332"/>
                  </a:lnTo>
                  <a:lnTo>
                    <a:pt x="426" y="322"/>
                  </a:lnTo>
                  <a:lnTo>
                    <a:pt x="442" y="305"/>
                  </a:lnTo>
                  <a:lnTo>
                    <a:pt x="442" y="294"/>
                  </a:lnTo>
                  <a:lnTo>
                    <a:pt x="442" y="28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31" name="Freeform 195"/>
            <p:cNvSpPr>
              <a:spLocks/>
            </p:cNvSpPr>
            <p:nvPr/>
          </p:nvSpPr>
          <p:spPr bwMode="auto">
            <a:xfrm>
              <a:off x="-294" y="-729"/>
              <a:ext cx="12" cy="23"/>
            </a:xfrm>
            <a:custGeom>
              <a:avLst/>
              <a:gdLst>
                <a:gd name="T0" fmla="*/ 0 w 318"/>
                <a:gd name="T1" fmla="*/ 0 h 583"/>
                <a:gd name="T2" fmla="*/ 0 w 318"/>
                <a:gd name="T3" fmla="*/ 0 h 583"/>
                <a:gd name="T4" fmla="*/ 0 w 318"/>
                <a:gd name="T5" fmla="*/ 0 h 583"/>
                <a:gd name="T6" fmla="*/ 0 w 318"/>
                <a:gd name="T7" fmla="*/ 0 h 583"/>
                <a:gd name="T8" fmla="*/ 0 w 318"/>
                <a:gd name="T9" fmla="*/ 0 h 583"/>
                <a:gd name="T10" fmla="*/ 0 w 318"/>
                <a:gd name="T11" fmla="*/ 0 h 583"/>
                <a:gd name="T12" fmla="*/ 0 w 318"/>
                <a:gd name="T13" fmla="*/ 0 h 583"/>
                <a:gd name="T14" fmla="*/ 0 w 318"/>
                <a:gd name="T15" fmla="*/ 0 h 583"/>
                <a:gd name="T16" fmla="*/ 0 w 318"/>
                <a:gd name="T17" fmla="*/ 0 h 583"/>
                <a:gd name="T18" fmla="*/ 0 w 318"/>
                <a:gd name="T19" fmla="*/ 0 h 583"/>
                <a:gd name="T20" fmla="*/ 0 w 318"/>
                <a:gd name="T21" fmla="*/ 0 h 583"/>
                <a:gd name="T22" fmla="*/ 0 w 318"/>
                <a:gd name="T23" fmla="*/ 0 h 583"/>
                <a:gd name="T24" fmla="*/ 0 w 318"/>
                <a:gd name="T25" fmla="*/ 0 h 583"/>
                <a:gd name="T26" fmla="*/ 0 w 318"/>
                <a:gd name="T27" fmla="*/ 0 h 583"/>
                <a:gd name="T28" fmla="*/ 0 w 318"/>
                <a:gd name="T29" fmla="*/ 0 h 583"/>
                <a:gd name="T30" fmla="*/ 0 w 318"/>
                <a:gd name="T31" fmla="*/ 0 h 583"/>
                <a:gd name="T32" fmla="*/ 0 w 318"/>
                <a:gd name="T33" fmla="*/ 0 h 583"/>
                <a:gd name="T34" fmla="*/ 0 w 318"/>
                <a:gd name="T35" fmla="*/ 0 h 583"/>
                <a:gd name="T36" fmla="*/ 0 w 318"/>
                <a:gd name="T37" fmla="*/ 0 h 583"/>
                <a:gd name="T38" fmla="*/ 0 w 318"/>
                <a:gd name="T39" fmla="*/ 0 h 583"/>
                <a:gd name="T40" fmla="*/ 0 w 318"/>
                <a:gd name="T41" fmla="*/ 0 h 583"/>
                <a:gd name="T42" fmla="*/ 0 w 318"/>
                <a:gd name="T43" fmla="*/ 0 h 583"/>
                <a:gd name="T44" fmla="*/ 0 w 318"/>
                <a:gd name="T45" fmla="*/ 0 h 583"/>
                <a:gd name="T46" fmla="*/ 0 w 318"/>
                <a:gd name="T47" fmla="*/ 0 h 583"/>
                <a:gd name="T48" fmla="*/ 0 w 318"/>
                <a:gd name="T49" fmla="*/ 0 h 583"/>
                <a:gd name="T50" fmla="*/ 0 w 318"/>
                <a:gd name="T51" fmla="*/ 0 h 583"/>
                <a:gd name="T52" fmla="*/ 0 w 318"/>
                <a:gd name="T53" fmla="*/ 0 h 583"/>
                <a:gd name="T54" fmla="*/ 0 w 318"/>
                <a:gd name="T55" fmla="*/ 0 h 583"/>
                <a:gd name="T56" fmla="*/ 0 w 318"/>
                <a:gd name="T57" fmla="*/ 0 h 583"/>
                <a:gd name="T58" fmla="*/ 0 w 318"/>
                <a:gd name="T59" fmla="*/ 0 h 583"/>
                <a:gd name="T60" fmla="*/ 0 w 318"/>
                <a:gd name="T61" fmla="*/ 0 h 583"/>
                <a:gd name="T62" fmla="*/ 0 w 318"/>
                <a:gd name="T63" fmla="*/ 0 h 583"/>
                <a:gd name="T64" fmla="*/ 0 w 318"/>
                <a:gd name="T65" fmla="*/ 0 h 583"/>
                <a:gd name="T66" fmla="*/ 0 w 318"/>
                <a:gd name="T67" fmla="*/ 0 h 583"/>
                <a:gd name="T68" fmla="*/ 0 w 318"/>
                <a:gd name="T69" fmla="*/ 0 h 583"/>
                <a:gd name="T70" fmla="*/ 0 w 318"/>
                <a:gd name="T71" fmla="*/ 0 h 583"/>
                <a:gd name="T72" fmla="*/ 0 w 318"/>
                <a:gd name="T73" fmla="*/ 0 h 583"/>
                <a:gd name="T74" fmla="*/ 0 w 318"/>
                <a:gd name="T75" fmla="*/ 0 h 583"/>
                <a:gd name="T76" fmla="*/ 0 w 318"/>
                <a:gd name="T77" fmla="*/ 0 h 583"/>
                <a:gd name="T78" fmla="*/ 0 w 318"/>
                <a:gd name="T79" fmla="*/ 0 h 583"/>
                <a:gd name="T80" fmla="*/ 0 w 318"/>
                <a:gd name="T81" fmla="*/ 0 h 583"/>
                <a:gd name="T82" fmla="*/ 0 w 318"/>
                <a:gd name="T83" fmla="*/ 0 h 583"/>
                <a:gd name="T84" fmla="*/ 0 w 318"/>
                <a:gd name="T85" fmla="*/ 0 h 58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318"/>
                <a:gd name="T130" fmla="*/ 0 h 583"/>
                <a:gd name="T131" fmla="*/ 318 w 318"/>
                <a:gd name="T132" fmla="*/ 583 h 583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318" h="583">
                  <a:moveTo>
                    <a:pt x="269" y="572"/>
                  </a:moveTo>
                  <a:lnTo>
                    <a:pt x="308" y="461"/>
                  </a:lnTo>
                  <a:lnTo>
                    <a:pt x="302" y="428"/>
                  </a:lnTo>
                  <a:lnTo>
                    <a:pt x="302" y="389"/>
                  </a:lnTo>
                  <a:lnTo>
                    <a:pt x="308" y="355"/>
                  </a:lnTo>
                  <a:lnTo>
                    <a:pt x="318" y="311"/>
                  </a:lnTo>
                  <a:lnTo>
                    <a:pt x="313" y="284"/>
                  </a:lnTo>
                  <a:lnTo>
                    <a:pt x="302" y="261"/>
                  </a:lnTo>
                  <a:lnTo>
                    <a:pt x="297" y="234"/>
                  </a:lnTo>
                  <a:lnTo>
                    <a:pt x="297" y="194"/>
                  </a:lnTo>
                  <a:lnTo>
                    <a:pt x="297" y="189"/>
                  </a:lnTo>
                  <a:lnTo>
                    <a:pt x="302" y="178"/>
                  </a:lnTo>
                  <a:lnTo>
                    <a:pt x="302" y="167"/>
                  </a:lnTo>
                  <a:lnTo>
                    <a:pt x="302" y="150"/>
                  </a:lnTo>
                  <a:lnTo>
                    <a:pt x="297" y="128"/>
                  </a:lnTo>
                  <a:lnTo>
                    <a:pt x="285" y="100"/>
                  </a:lnTo>
                  <a:lnTo>
                    <a:pt x="269" y="78"/>
                  </a:lnTo>
                  <a:lnTo>
                    <a:pt x="248" y="50"/>
                  </a:lnTo>
                  <a:lnTo>
                    <a:pt x="216" y="33"/>
                  </a:lnTo>
                  <a:lnTo>
                    <a:pt x="184" y="23"/>
                  </a:lnTo>
                  <a:lnTo>
                    <a:pt x="151" y="11"/>
                  </a:lnTo>
                  <a:lnTo>
                    <a:pt x="119" y="0"/>
                  </a:lnTo>
                  <a:lnTo>
                    <a:pt x="87" y="6"/>
                  </a:lnTo>
                  <a:lnTo>
                    <a:pt x="59" y="11"/>
                  </a:lnTo>
                  <a:lnTo>
                    <a:pt x="32" y="23"/>
                  </a:lnTo>
                  <a:lnTo>
                    <a:pt x="0" y="40"/>
                  </a:lnTo>
                  <a:lnTo>
                    <a:pt x="0" y="67"/>
                  </a:lnTo>
                  <a:lnTo>
                    <a:pt x="5" y="95"/>
                  </a:lnTo>
                  <a:lnTo>
                    <a:pt x="21" y="123"/>
                  </a:lnTo>
                  <a:lnTo>
                    <a:pt x="37" y="156"/>
                  </a:lnTo>
                  <a:lnTo>
                    <a:pt x="87" y="516"/>
                  </a:lnTo>
                  <a:lnTo>
                    <a:pt x="103" y="533"/>
                  </a:lnTo>
                  <a:lnTo>
                    <a:pt x="119" y="550"/>
                  </a:lnTo>
                  <a:lnTo>
                    <a:pt x="140" y="561"/>
                  </a:lnTo>
                  <a:lnTo>
                    <a:pt x="161" y="572"/>
                  </a:lnTo>
                  <a:lnTo>
                    <a:pt x="184" y="578"/>
                  </a:lnTo>
                  <a:lnTo>
                    <a:pt x="210" y="583"/>
                  </a:lnTo>
                  <a:lnTo>
                    <a:pt x="237" y="583"/>
                  </a:lnTo>
                  <a:lnTo>
                    <a:pt x="264" y="583"/>
                  </a:lnTo>
                  <a:lnTo>
                    <a:pt x="269" y="578"/>
                  </a:lnTo>
                  <a:lnTo>
                    <a:pt x="269" y="57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32" name="Freeform 196"/>
            <p:cNvSpPr>
              <a:spLocks/>
            </p:cNvSpPr>
            <p:nvPr/>
          </p:nvSpPr>
          <p:spPr bwMode="auto">
            <a:xfrm>
              <a:off x="-309" y="-685"/>
              <a:ext cx="10" cy="24"/>
            </a:xfrm>
            <a:custGeom>
              <a:avLst/>
              <a:gdLst>
                <a:gd name="T0" fmla="*/ 0 w 297"/>
                <a:gd name="T1" fmla="*/ 0 h 593"/>
                <a:gd name="T2" fmla="*/ 0 w 297"/>
                <a:gd name="T3" fmla="*/ 0 h 593"/>
                <a:gd name="T4" fmla="*/ 0 w 297"/>
                <a:gd name="T5" fmla="*/ 0 h 593"/>
                <a:gd name="T6" fmla="*/ 0 w 297"/>
                <a:gd name="T7" fmla="*/ 0 h 593"/>
                <a:gd name="T8" fmla="*/ 0 w 297"/>
                <a:gd name="T9" fmla="*/ 0 h 593"/>
                <a:gd name="T10" fmla="*/ 0 w 297"/>
                <a:gd name="T11" fmla="*/ 0 h 593"/>
                <a:gd name="T12" fmla="*/ 0 w 297"/>
                <a:gd name="T13" fmla="*/ 0 h 593"/>
                <a:gd name="T14" fmla="*/ 0 w 297"/>
                <a:gd name="T15" fmla="*/ 0 h 593"/>
                <a:gd name="T16" fmla="*/ 0 w 297"/>
                <a:gd name="T17" fmla="*/ 0 h 593"/>
                <a:gd name="T18" fmla="*/ 0 w 297"/>
                <a:gd name="T19" fmla="*/ 0 h 593"/>
                <a:gd name="T20" fmla="*/ 0 w 297"/>
                <a:gd name="T21" fmla="*/ 0 h 593"/>
                <a:gd name="T22" fmla="*/ 0 w 297"/>
                <a:gd name="T23" fmla="*/ 0 h 593"/>
                <a:gd name="T24" fmla="*/ 0 w 297"/>
                <a:gd name="T25" fmla="*/ 0 h 593"/>
                <a:gd name="T26" fmla="*/ 0 w 297"/>
                <a:gd name="T27" fmla="*/ 0 h 593"/>
                <a:gd name="T28" fmla="*/ 0 w 297"/>
                <a:gd name="T29" fmla="*/ 0 h 593"/>
                <a:gd name="T30" fmla="*/ 0 w 297"/>
                <a:gd name="T31" fmla="*/ 0 h 593"/>
                <a:gd name="T32" fmla="*/ 0 w 297"/>
                <a:gd name="T33" fmla="*/ 0 h 593"/>
                <a:gd name="T34" fmla="*/ 0 w 297"/>
                <a:gd name="T35" fmla="*/ 0 h 593"/>
                <a:gd name="T36" fmla="*/ 0 w 297"/>
                <a:gd name="T37" fmla="*/ 0 h 593"/>
                <a:gd name="T38" fmla="*/ 0 w 297"/>
                <a:gd name="T39" fmla="*/ 0 h 593"/>
                <a:gd name="T40" fmla="*/ 0 w 297"/>
                <a:gd name="T41" fmla="*/ 0 h 593"/>
                <a:gd name="T42" fmla="*/ 0 w 297"/>
                <a:gd name="T43" fmla="*/ 0 h 593"/>
                <a:gd name="T44" fmla="*/ 0 w 297"/>
                <a:gd name="T45" fmla="*/ 0 h 593"/>
                <a:gd name="T46" fmla="*/ 0 w 297"/>
                <a:gd name="T47" fmla="*/ 0 h 593"/>
                <a:gd name="T48" fmla="*/ 0 w 297"/>
                <a:gd name="T49" fmla="*/ 0 h 593"/>
                <a:gd name="T50" fmla="*/ 0 w 297"/>
                <a:gd name="T51" fmla="*/ 0 h 593"/>
                <a:gd name="T52" fmla="*/ 0 w 297"/>
                <a:gd name="T53" fmla="*/ 0 h 593"/>
                <a:gd name="T54" fmla="*/ 0 w 297"/>
                <a:gd name="T55" fmla="*/ 0 h 593"/>
                <a:gd name="T56" fmla="*/ 0 w 297"/>
                <a:gd name="T57" fmla="*/ 0 h 593"/>
                <a:gd name="T58" fmla="*/ 0 w 297"/>
                <a:gd name="T59" fmla="*/ 0 h 593"/>
                <a:gd name="T60" fmla="*/ 0 w 297"/>
                <a:gd name="T61" fmla="*/ 0 h 593"/>
                <a:gd name="T62" fmla="*/ 0 w 297"/>
                <a:gd name="T63" fmla="*/ 0 h 593"/>
                <a:gd name="T64" fmla="*/ 0 w 297"/>
                <a:gd name="T65" fmla="*/ 0 h 593"/>
                <a:gd name="T66" fmla="*/ 0 w 297"/>
                <a:gd name="T67" fmla="*/ 0 h 593"/>
                <a:gd name="T68" fmla="*/ 0 w 297"/>
                <a:gd name="T69" fmla="*/ 0 h 593"/>
                <a:gd name="T70" fmla="*/ 0 w 297"/>
                <a:gd name="T71" fmla="*/ 0 h 593"/>
                <a:gd name="T72" fmla="*/ 0 w 297"/>
                <a:gd name="T73" fmla="*/ 0 h 593"/>
                <a:gd name="T74" fmla="*/ 0 w 297"/>
                <a:gd name="T75" fmla="*/ 0 h 593"/>
                <a:gd name="T76" fmla="*/ 0 w 297"/>
                <a:gd name="T77" fmla="*/ 0 h 593"/>
                <a:gd name="T78" fmla="*/ 0 w 297"/>
                <a:gd name="T79" fmla="*/ 0 h 593"/>
                <a:gd name="T80" fmla="*/ 0 w 297"/>
                <a:gd name="T81" fmla="*/ 0 h 593"/>
                <a:gd name="T82" fmla="*/ 0 w 297"/>
                <a:gd name="T83" fmla="*/ 0 h 593"/>
                <a:gd name="T84" fmla="*/ 0 w 297"/>
                <a:gd name="T85" fmla="*/ 0 h 593"/>
                <a:gd name="T86" fmla="*/ 0 w 297"/>
                <a:gd name="T87" fmla="*/ 0 h 593"/>
                <a:gd name="T88" fmla="*/ 0 w 297"/>
                <a:gd name="T89" fmla="*/ 0 h 593"/>
                <a:gd name="T90" fmla="*/ 0 w 297"/>
                <a:gd name="T91" fmla="*/ 0 h 593"/>
                <a:gd name="T92" fmla="*/ 0 w 297"/>
                <a:gd name="T93" fmla="*/ 0 h 593"/>
                <a:gd name="T94" fmla="*/ 0 w 297"/>
                <a:gd name="T95" fmla="*/ 0 h 593"/>
                <a:gd name="T96" fmla="*/ 0 w 297"/>
                <a:gd name="T97" fmla="*/ 0 h 593"/>
                <a:gd name="T98" fmla="*/ 0 w 297"/>
                <a:gd name="T99" fmla="*/ 0 h 593"/>
                <a:gd name="T100" fmla="*/ 0 w 297"/>
                <a:gd name="T101" fmla="*/ 0 h 59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297"/>
                <a:gd name="T154" fmla="*/ 0 h 593"/>
                <a:gd name="T155" fmla="*/ 297 w 297"/>
                <a:gd name="T156" fmla="*/ 593 h 593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297" h="593">
                  <a:moveTo>
                    <a:pt x="248" y="550"/>
                  </a:moveTo>
                  <a:lnTo>
                    <a:pt x="253" y="527"/>
                  </a:lnTo>
                  <a:lnTo>
                    <a:pt x="259" y="500"/>
                  </a:lnTo>
                  <a:lnTo>
                    <a:pt x="264" y="472"/>
                  </a:lnTo>
                  <a:lnTo>
                    <a:pt x="269" y="444"/>
                  </a:lnTo>
                  <a:lnTo>
                    <a:pt x="275" y="416"/>
                  </a:lnTo>
                  <a:lnTo>
                    <a:pt x="280" y="389"/>
                  </a:lnTo>
                  <a:lnTo>
                    <a:pt x="285" y="361"/>
                  </a:lnTo>
                  <a:lnTo>
                    <a:pt x="297" y="333"/>
                  </a:lnTo>
                  <a:lnTo>
                    <a:pt x="292" y="105"/>
                  </a:lnTo>
                  <a:lnTo>
                    <a:pt x="285" y="94"/>
                  </a:lnTo>
                  <a:lnTo>
                    <a:pt x="280" y="83"/>
                  </a:lnTo>
                  <a:lnTo>
                    <a:pt x="275" y="77"/>
                  </a:lnTo>
                  <a:lnTo>
                    <a:pt x="269" y="67"/>
                  </a:lnTo>
                  <a:lnTo>
                    <a:pt x="253" y="50"/>
                  </a:lnTo>
                  <a:lnTo>
                    <a:pt x="243" y="39"/>
                  </a:lnTo>
                  <a:lnTo>
                    <a:pt x="227" y="27"/>
                  </a:lnTo>
                  <a:lnTo>
                    <a:pt x="216" y="11"/>
                  </a:lnTo>
                  <a:lnTo>
                    <a:pt x="195" y="5"/>
                  </a:lnTo>
                  <a:lnTo>
                    <a:pt x="172" y="5"/>
                  </a:lnTo>
                  <a:lnTo>
                    <a:pt x="151" y="0"/>
                  </a:lnTo>
                  <a:lnTo>
                    <a:pt x="129" y="5"/>
                  </a:lnTo>
                  <a:lnTo>
                    <a:pt x="108" y="5"/>
                  </a:lnTo>
                  <a:lnTo>
                    <a:pt x="87" y="11"/>
                  </a:lnTo>
                  <a:lnTo>
                    <a:pt x="64" y="11"/>
                  </a:lnTo>
                  <a:lnTo>
                    <a:pt x="43" y="17"/>
                  </a:lnTo>
                  <a:lnTo>
                    <a:pt x="32" y="17"/>
                  </a:lnTo>
                  <a:lnTo>
                    <a:pt x="22" y="22"/>
                  </a:lnTo>
                  <a:lnTo>
                    <a:pt x="11" y="34"/>
                  </a:lnTo>
                  <a:lnTo>
                    <a:pt x="0" y="44"/>
                  </a:lnTo>
                  <a:lnTo>
                    <a:pt x="0" y="72"/>
                  </a:lnTo>
                  <a:lnTo>
                    <a:pt x="11" y="100"/>
                  </a:lnTo>
                  <a:lnTo>
                    <a:pt x="22" y="133"/>
                  </a:lnTo>
                  <a:lnTo>
                    <a:pt x="38" y="166"/>
                  </a:lnTo>
                  <a:lnTo>
                    <a:pt x="43" y="500"/>
                  </a:lnTo>
                  <a:lnTo>
                    <a:pt x="54" y="517"/>
                  </a:lnTo>
                  <a:lnTo>
                    <a:pt x="71" y="533"/>
                  </a:lnTo>
                  <a:lnTo>
                    <a:pt x="92" y="550"/>
                  </a:lnTo>
                  <a:lnTo>
                    <a:pt x="119" y="572"/>
                  </a:lnTo>
                  <a:lnTo>
                    <a:pt x="124" y="577"/>
                  </a:lnTo>
                  <a:lnTo>
                    <a:pt x="135" y="577"/>
                  </a:lnTo>
                  <a:lnTo>
                    <a:pt x="145" y="583"/>
                  </a:lnTo>
                  <a:lnTo>
                    <a:pt x="162" y="588"/>
                  </a:lnTo>
                  <a:lnTo>
                    <a:pt x="184" y="593"/>
                  </a:lnTo>
                  <a:lnTo>
                    <a:pt x="205" y="593"/>
                  </a:lnTo>
                  <a:lnTo>
                    <a:pt x="221" y="583"/>
                  </a:lnTo>
                  <a:lnTo>
                    <a:pt x="243" y="566"/>
                  </a:lnTo>
                  <a:lnTo>
                    <a:pt x="248" y="555"/>
                  </a:lnTo>
                  <a:lnTo>
                    <a:pt x="248" y="55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33" name="Freeform 197"/>
            <p:cNvSpPr>
              <a:spLocks/>
            </p:cNvSpPr>
            <p:nvPr/>
          </p:nvSpPr>
          <p:spPr bwMode="auto">
            <a:xfrm>
              <a:off x="-406" y="-416"/>
              <a:ext cx="25" cy="33"/>
            </a:xfrm>
            <a:custGeom>
              <a:avLst/>
              <a:gdLst>
                <a:gd name="T0" fmla="*/ 0 w 696"/>
                <a:gd name="T1" fmla="*/ 0 h 827"/>
                <a:gd name="T2" fmla="*/ 0 w 696"/>
                <a:gd name="T3" fmla="*/ 0 h 827"/>
                <a:gd name="T4" fmla="*/ 0 w 696"/>
                <a:gd name="T5" fmla="*/ 0 h 827"/>
                <a:gd name="T6" fmla="*/ 0 w 696"/>
                <a:gd name="T7" fmla="*/ 0 h 827"/>
                <a:gd name="T8" fmla="*/ 0 w 696"/>
                <a:gd name="T9" fmla="*/ 0 h 827"/>
                <a:gd name="T10" fmla="*/ 0 w 696"/>
                <a:gd name="T11" fmla="*/ 0 h 827"/>
                <a:gd name="T12" fmla="*/ 0 w 696"/>
                <a:gd name="T13" fmla="*/ 0 h 827"/>
                <a:gd name="T14" fmla="*/ 0 w 696"/>
                <a:gd name="T15" fmla="*/ 0 h 827"/>
                <a:gd name="T16" fmla="*/ 0 w 696"/>
                <a:gd name="T17" fmla="*/ 0 h 827"/>
                <a:gd name="T18" fmla="*/ 0 w 696"/>
                <a:gd name="T19" fmla="*/ 0 h 827"/>
                <a:gd name="T20" fmla="*/ 0 w 696"/>
                <a:gd name="T21" fmla="*/ 0 h 827"/>
                <a:gd name="T22" fmla="*/ 0 w 696"/>
                <a:gd name="T23" fmla="*/ 0 h 827"/>
                <a:gd name="T24" fmla="*/ 0 w 696"/>
                <a:gd name="T25" fmla="*/ 0 h 827"/>
                <a:gd name="T26" fmla="*/ 0 w 696"/>
                <a:gd name="T27" fmla="*/ 0 h 827"/>
                <a:gd name="T28" fmla="*/ 0 w 696"/>
                <a:gd name="T29" fmla="*/ 0 h 827"/>
                <a:gd name="T30" fmla="*/ 0 w 696"/>
                <a:gd name="T31" fmla="*/ 0 h 827"/>
                <a:gd name="T32" fmla="*/ 0 w 696"/>
                <a:gd name="T33" fmla="*/ 0 h 827"/>
                <a:gd name="T34" fmla="*/ 0 w 696"/>
                <a:gd name="T35" fmla="*/ 0 h 827"/>
                <a:gd name="T36" fmla="*/ 0 w 696"/>
                <a:gd name="T37" fmla="*/ 0 h 827"/>
                <a:gd name="T38" fmla="*/ 0 w 696"/>
                <a:gd name="T39" fmla="*/ 0 h 827"/>
                <a:gd name="T40" fmla="*/ 0 w 696"/>
                <a:gd name="T41" fmla="*/ 0 h 827"/>
                <a:gd name="T42" fmla="*/ 0 w 696"/>
                <a:gd name="T43" fmla="*/ 0 h 827"/>
                <a:gd name="T44" fmla="*/ 0 w 696"/>
                <a:gd name="T45" fmla="*/ 0 h 827"/>
                <a:gd name="T46" fmla="*/ 0 w 696"/>
                <a:gd name="T47" fmla="*/ 0 h 827"/>
                <a:gd name="T48" fmla="*/ 0 w 696"/>
                <a:gd name="T49" fmla="*/ 0 h 827"/>
                <a:gd name="T50" fmla="*/ 0 w 696"/>
                <a:gd name="T51" fmla="*/ 0 h 827"/>
                <a:gd name="T52" fmla="*/ 0 w 696"/>
                <a:gd name="T53" fmla="*/ 0 h 827"/>
                <a:gd name="T54" fmla="*/ 0 w 696"/>
                <a:gd name="T55" fmla="*/ 0 h 827"/>
                <a:gd name="T56" fmla="*/ 0 w 696"/>
                <a:gd name="T57" fmla="*/ 0 h 827"/>
                <a:gd name="T58" fmla="*/ 0 w 696"/>
                <a:gd name="T59" fmla="*/ 0 h 827"/>
                <a:gd name="T60" fmla="*/ 0 w 696"/>
                <a:gd name="T61" fmla="*/ 0 h 827"/>
                <a:gd name="T62" fmla="*/ 0 w 696"/>
                <a:gd name="T63" fmla="*/ 0 h 827"/>
                <a:gd name="T64" fmla="*/ 0 w 696"/>
                <a:gd name="T65" fmla="*/ 0 h 827"/>
                <a:gd name="T66" fmla="*/ 0 w 696"/>
                <a:gd name="T67" fmla="*/ 0 h 827"/>
                <a:gd name="T68" fmla="*/ 0 w 696"/>
                <a:gd name="T69" fmla="*/ 0 h 827"/>
                <a:gd name="T70" fmla="*/ 0 w 696"/>
                <a:gd name="T71" fmla="*/ 0 h 827"/>
                <a:gd name="T72" fmla="*/ 0 w 696"/>
                <a:gd name="T73" fmla="*/ 0 h 827"/>
                <a:gd name="T74" fmla="*/ 0 w 696"/>
                <a:gd name="T75" fmla="*/ 0 h 827"/>
                <a:gd name="T76" fmla="*/ 0 w 696"/>
                <a:gd name="T77" fmla="*/ 0 h 827"/>
                <a:gd name="T78" fmla="*/ 0 w 696"/>
                <a:gd name="T79" fmla="*/ 0 h 827"/>
                <a:gd name="T80" fmla="*/ 0 w 696"/>
                <a:gd name="T81" fmla="*/ 0 h 827"/>
                <a:gd name="T82" fmla="*/ 0 w 696"/>
                <a:gd name="T83" fmla="*/ 0 h 82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96"/>
                <a:gd name="T127" fmla="*/ 0 h 827"/>
                <a:gd name="T128" fmla="*/ 696 w 696"/>
                <a:gd name="T129" fmla="*/ 827 h 82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96" h="827">
                  <a:moveTo>
                    <a:pt x="679" y="245"/>
                  </a:moveTo>
                  <a:lnTo>
                    <a:pt x="679" y="234"/>
                  </a:lnTo>
                  <a:lnTo>
                    <a:pt x="685" y="223"/>
                  </a:lnTo>
                  <a:lnTo>
                    <a:pt x="690" y="211"/>
                  </a:lnTo>
                  <a:lnTo>
                    <a:pt x="696" y="201"/>
                  </a:lnTo>
                  <a:lnTo>
                    <a:pt x="669" y="57"/>
                  </a:lnTo>
                  <a:lnTo>
                    <a:pt x="658" y="34"/>
                  </a:lnTo>
                  <a:lnTo>
                    <a:pt x="637" y="23"/>
                  </a:lnTo>
                  <a:lnTo>
                    <a:pt x="615" y="12"/>
                  </a:lnTo>
                  <a:lnTo>
                    <a:pt x="594" y="7"/>
                  </a:lnTo>
                  <a:lnTo>
                    <a:pt x="566" y="7"/>
                  </a:lnTo>
                  <a:lnTo>
                    <a:pt x="539" y="0"/>
                  </a:lnTo>
                  <a:lnTo>
                    <a:pt x="513" y="0"/>
                  </a:lnTo>
                  <a:lnTo>
                    <a:pt x="486" y="0"/>
                  </a:lnTo>
                  <a:lnTo>
                    <a:pt x="481" y="0"/>
                  </a:lnTo>
                  <a:lnTo>
                    <a:pt x="475" y="7"/>
                  </a:lnTo>
                  <a:lnTo>
                    <a:pt x="464" y="17"/>
                  </a:lnTo>
                  <a:lnTo>
                    <a:pt x="453" y="34"/>
                  </a:lnTo>
                  <a:lnTo>
                    <a:pt x="464" y="317"/>
                  </a:lnTo>
                  <a:lnTo>
                    <a:pt x="437" y="329"/>
                  </a:lnTo>
                  <a:lnTo>
                    <a:pt x="399" y="311"/>
                  </a:lnTo>
                  <a:lnTo>
                    <a:pt x="356" y="294"/>
                  </a:lnTo>
                  <a:lnTo>
                    <a:pt x="313" y="278"/>
                  </a:lnTo>
                  <a:lnTo>
                    <a:pt x="297" y="284"/>
                  </a:lnTo>
                  <a:lnTo>
                    <a:pt x="281" y="289"/>
                  </a:lnTo>
                  <a:lnTo>
                    <a:pt x="259" y="294"/>
                  </a:lnTo>
                  <a:lnTo>
                    <a:pt x="242" y="311"/>
                  </a:lnTo>
                  <a:lnTo>
                    <a:pt x="232" y="339"/>
                  </a:lnTo>
                  <a:lnTo>
                    <a:pt x="237" y="367"/>
                  </a:lnTo>
                  <a:lnTo>
                    <a:pt x="242" y="400"/>
                  </a:lnTo>
                  <a:lnTo>
                    <a:pt x="248" y="439"/>
                  </a:lnTo>
                  <a:lnTo>
                    <a:pt x="210" y="450"/>
                  </a:lnTo>
                  <a:lnTo>
                    <a:pt x="173" y="439"/>
                  </a:lnTo>
                  <a:lnTo>
                    <a:pt x="135" y="417"/>
                  </a:lnTo>
                  <a:lnTo>
                    <a:pt x="97" y="406"/>
                  </a:lnTo>
                  <a:lnTo>
                    <a:pt x="81" y="400"/>
                  </a:lnTo>
                  <a:lnTo>
                    <a:pt x="60" y="400"/>
                  </a:lnTo>
                  <a:lnTo>
                    <a:pt x="38" y="406"/>
                  </a:lnTo>
                  <a:lnTo>
                    <a:pt x="21" y="417"/>
                  </a:lnTo>
                  <a:lnTo>
                    <a:pt x="11" y="428"/>
                  </a:lnTo>
                  <a:lnTo>
                    <a:pt x="5" y="428"/>
                  </a:lnTo>
                  <a:lnTo>
                    <a:pt x="0" y="428"/>
                  </a:lnTo>
                  <a:lnTo>
                    <a:pt x="5" y="450"/>
                  </a:lnTo>
                  <a:lnTo>
                    <a:pt x="49" y="772"/>
                  </a:lnTo>
                  <a:lnTo>
                    <a:pt x="65" y="794"/>
                  </a:lnTo>
                  <a:lnTo>
                    <a:pt x="86" y="817"/>
                  </a:lnTo>
                  <a:lnTo>
                    <a:pt x="119" y="827"/>
                  </a:lnTo>
                  <a:lnTo>
                    <a:pt x="152" y="827"/>
                  </a:lnTo>
                  <a:lnTo>
                    <a:pt x="173" y="817"/>
                  </a:lnTo>
                  <a:lnTo>
                    <a:pt x="189" y="794"/>
                  </a:lnTo>
                  <a:lnTo>
                    <a:pt x="194" y="772"/>
                  </a:lnTo>
                  <a:lnTo>
                    <a:pt x="194" y="744"/>
                  </a:lnTo>
                  <a:lnTo>
                    <a:pt x="194" y="717"/>
                  </a:lnTo>
                  <a:lnTo>
                    <a:pt x="200" y="689"/>
                  </a:lnTo>
                  <a:lnTo>
                    <a:pt x="210" y="661"/>
                  </a:lnTo>
                  <a:lnTo>
                    <a:pt x="226" y="639"/>
                  </a:lnTo>
                  <a:lnTo>
                    <a:pt x="253" y="644"/>
                  </a:lnTo>
                  <a:lnTo>
                    <a:pt x="286" y="656"/>
                  </a:lnTo>
                  <a:lnTo>
                    <a:pt x="318" y="673"/>
                  </a:lnTo>
                  <a:lnTo>
                    <a:pt x="350" y="684"/>
                  </a:lnTo>
                  <a:lnTo>
                    <a:pt x="373" y="684"/>
                  </a:lnTo>
                  <a:lnTo>
                    <a:pt x="389" y="673"/>
                  </a:lnTo>
                  <a:lnTo>
                    <a:pt x="405" y="650"/>
                  </a:lnTo>
                  <a:lnTo>
                    <a:pt x="421" y="628"/>
                  </a:lnTo>
                  <a:lnTo>
                    <a:pt x="431" y="600"/>
                  </a:lnTo>
                  <a:lnTo>
                    <a:pt x="442" y="573"/>
                  </a:lnTo>
                  <a:lnTo>
                    <a:pt x="448" y="545"/>
                  </a:lnTo>
                  <a:lnTo>
                    <a:pt x="453" y="517"/>
                  </a:lnTo>
                  <a:lnTo>
                    <a:pt x="458" y="489"/>
                  </a:lnTo>
                  <a:lnTo>
                    <a:pt x="464" y="462"/>
                  </a:lnTo>
                  <a:lnTo>
                    <a:pt x="469" y="428"/>
                  </a:lnTo>
                  <a:lnTo>
                    <a:pt x="469" y="395"/>
                  </a:lnTo>
                  <a:lnTo>
                    <a:pt x="469" y="384"/>
                  </a:lnTo>
                  <a:lnTo>
                    <a:pt x="475" y="379"/>
                  </a:lnTo>
                  <a:lnTo>
                    <a:pt x="481" y="367"/>
                  </a:lnTo>
                  <a:lnTo>
                    <a:pt x="486" y="362"/>
                  </a:lnTo>
                  <a:lnTo>
                    <a:pt x="507" y="356"/>
                  </a:lnTo>
                  <a:lnTo>
                    <a:pt x="529" y="356"/>
                  </a:lnTo>
                  <a:lnTo>
                    <a:pt x="555" y="356"/>
                  </a:lnTo>
                  <a:lnTo>
                    <a:pt x="582" y="356"/>
                  </a:lnTo>
                  <a:lnTo>
                    <a:pt x="604" y="334"/>
                  </a:lnTo>
                  <a:lnTo>
                    <a:pt x="631" y="306"/>
                  </a:lnTo>
                  <a:lnTo>
                    <a:pt x="658" y="273"/>
                  </a:lnTo>
                  <a:lnTo>
                    <a:pt x="679" y="24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34" name="Freeform 198"/>
            <p:cNvSpPr>
              <a:spLocks/>
            </p:cNvSpPr>
            <p:nvPr/>
          </p:nvSpPr>
          <p:spPr bwMode="auto">
            <a:xfrm>
              <a:off x="-283" y="-776"/>
              <a:ext cx="9" cy="16"/>
            </a:xfrm>
            <a:custGeom>
              <a:avLst/>
              <a:gdLst>
                <a:gd name="T0" fmla="*/ 0 w 253"/>
                <a:gd name="T1" fmla="*/ 0 h 411"/>
                <a:gd name="T2" fmla="*/ 0 w 253"/>
                <a:gd name="T3" fmla="*/ 0 h 411"/>
                <a:gd name="T4" fmla="*/ 0 w 253"/>
                <a:gd name="T5" fmla="*/ 0 h 411"/>
                <a:gd name="T6" fmla="*/ 0 w 253"/>
                <a:gd name="T7" fmla="*/ 0 h 411"/>
                <a:gd name="T8" fmla="*/ 0 w 253"/>
                <a:gd name="T9" fmla="*/ 0 h 411"/>
                <a:gd name="T10" fmla="*/ 0 w 253"/>
                <a:gd name="T11" fmla="*/ 0 h 411"/>
                <a:gd name="T12" fmla="*/ 0 w 253"/>
                <a:gd name="T13" fmla="*/ 0 h 411"/>
                <a:gd name="T14" fmla="*/ 0 w 253"/>
                <a:gd name="T15" fmla="*/ 0 h 411"/>
                <a:gd name="T16" fmla="*/ 0 w 253"/>
                <a:gd name="T17" fmla="*/ 0 h 411"/>
                <a:gd name="T18" fmla="*/ 0 w 253"/>
                <a:gd name="T19" fmla="*/ 0 h 411"/>
                <a:gd name="T20" fmla="*/ 0 w 253"/>
                <a:gd name="T21" fmla="*/ 0 h 411"/>
                <a:gd name="T22" fmla="*/ 0 w 253"/>
                <a:gd name="T23" fmla="*/ 0 h 411"/>
                <a:gd name="T24" fmla="*/ 0 w 253"/>
                <a:gd name="T25" fmla="*/ 0 h 411"/>
                <a:gd name="T26" fmla="*/ 0 w 253"/>
                <a:gd name="T27" fmla="*/ 0 h 411"/>
                <a:gd name="T28" fmla="*/ 0 w 253"/>
                <a:gd name="T29" fmla="*/ 0 h 411"/>
                <a:gd name="T30" fmla="*/ 0 w 253"/>
                <a:gd name="T31" fmla="*/ 0 h 411"/>
                <a:gd name="T32" fmla="*/ 0 w 253"/>
                <a:gd name="T33" fmla="*/ 0 h 411"/>
                <a:gd name="T34" fmla="*/ 0 w 253"/>
                <a:gd name="T35" fmla="*/ 0 h 411"/>
                <a:gd name="T36" fmla="*/ 0 w 253"/>
                <a:gd name="T37" fmla="*/ 0 h 411"/>
                <a:gd name="T38" fmla="*/ 0 w 253"/>
                <a:gd name="T39" fmla="*/ 0 h 411"/>
                <a:gd name="T40" fmla="*/ 0 w 253"/>
                <a:gd name="T41" fmla="*/ 0 h 411"/>
                <a:gd name="T42" fmla="*/ 0 w 253"/>
                <a:gd name="T43" fmla="*/ 0 h 411"/>
                <a:gd name="T44" fmla="*/ 0 w 253"/>
                <a:gd name="T45" fmla="*/ 0 h 411"/>
                <a:gd name="T46" fmla="*/ 0 w 253"/>
                <a:gd name="T47" fmla="*/ 0 h 411"/>
                <a:gd name="T48" fmla="*/ 0 w 253"/>
                <a:gd name="T49" fmla="*/ 0 h 411"/>
                <a:gd name="T50" fmla="*/ 0 w 253"/>
                <a:gd name="T51" fmla="*/ 0 h 411"/>
                <a:gd name="T52" fmla="*/ 0 w 253"/>
                <a:gd name="T53" fmla="*/ 0 h 411"/>
                <a:gd name="T54" fmla="*/ 0 w 253"/>
                <a:gd name="T55" fmla="*/ 0 h 411"/>
                <a:gd name="T56" fmla="*/ 0 w 253"/>
                <a:gd name="T57" fmla="*/ 0 h 411"/>
                <a:gd name="T58" fmla="*/ 0 w 253"/>
                <a:gd name="T59" fmla="*/ 0 h 411"/>
                <a:gd name="T60" fmla="*/ 0 w 253"/>
                <a:gd name="T61" fmla="*/ 0 h 411"/>
                <a:gd name="T62" fmla="*/ 0 w 253"/>
                <a:gd name="T63" fmla="*/ 0 h 411"/>
                <a:gd name="T64" fmla="*/ 0 w 253"/>
                <a:gd name="T65" fmla="*/ 0 h 411"/>
                <a:gd name="T66" fmla="*/ 0 w 253"/>
                <a:gd name="T67" fmla="*/ 0 h 411"/>
                <a:gd name="T68" fmla="*/ 0 w 253"/>
                <a:gd name="T69" fmla="*/ 0 h 411"/>
                <a:gd name="T70" fmla="*/ 0 w 253"/>
                <a:gd name="T71" fmla="*/ 0 h 411"/>
                <a:gd name="T72" fmla="*/ 0 w 253"/>
                <a:gd name="T73" fmla="*/ 0 h 411"/>
                <a:gd name="T74" fmla="*/ 0 w 253"/>
                <a:gd name="T75" fmla="*/ 0 h 411"/>
                <a:gd name="T76" fmla="*/ 0 w 253"/>
                <a:gd name="T77" fmla="*/ 0 h 41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253"/>
                <a:gd name="T118" fmla="*/ 0 h 411"/>
                <a:gd name="T119" fmla="*/ 253 w 253"/>
                <a:gd name="T120" fmla="*/ 411 h 411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253" h="411">
                  <a:moveTo>
                    <a:pt x="253" y="289"/>
                  </a:moveTo>
                  <a:lnTo>
                    <a:pt x="248" y="83"/>
                  </a:lnTo>
                  <a:lnTo>
                    <a:pt x="232" y="67"/>
                  </a:lnTo>
                  <a:lnTo>
                    <a:pt x="216" y="50"/>
                  </a:lnTo>
                  <a:lnTo>
                    <a:pt x="199" y="34"/>
                  </a:lnTo>
                  <a:lnTo>
                    <a:pt x="178" y="22"/>
                  </a:lnTo>
                  <a:lnTo>
                    <a:pt x="151" y="11"/>
                  </a:lnTo>
                  <a:lnTo>
                    <a:pt x="130" y="6"/>
                  </a:lnTo>
                  <a:lnTo>
                    <a:pt x="103" y="0"/>
                  </a:lnTo>
                  <a:lnTo>
                    <a:pt x="75" y="0"/>
                  </a:lnTo>
                  <a:lnTo>
                    <a:pt x="59" y="6"/>
                  </a:lnTo>
                  <a:lnTo>
                    <a:pt x="43" y="11"/>
                  </a:lnTo>
                  <a:lnTo>
                    <a:pt x="22" y="22"/>
                  </a:lnTo>
                  <a:lnTo>
                    <a:pt x="0" y="39"/>
                  </a:lnTo>
                  <a:lnTo>
                    <a:pt x="27" y="328"/>
                  </a:lnTo>
                  <a:lnTo>
                    <a:pt x="32" y="339"/>
                  </a:lnTo>
                  <a:lnTo>
                    <a:pt x="38" y="349"/>
                  </a:lnTo>
                  <a:lnTo>
                    <a:pt x="38" y="356"/>
                  </a:lnTo>
                  <a:lnTo>
                    <a:pt x="43" y="372"/>
                  </a:lnTo>
                  <a:lnTo>
                    <a:pt x="54" y="377"/>
                  </a:lnTo>
                  <a:lnTo>
                    <a:pt x="64" y="383"/>
                  </a:lnTo>
                  <a:lnTo>
                    <a:pt x="75" y="394"/>
                  </a:lnTo>
                  <a:lnTo>
                    <a:pt x="86" y="405"/>
                  </a:lnTo>
                  <a:lnTo>
                    <a:pt x="91" y="405"/>
                  </a:lnTo>
                  <a:lnTo>
                    <a:pt x="103" y="411"/>
                  </a:lnTo>
                  <a:lnTo>
                    <a:pt x="119" y="411"/>
                  </a:lnTo>
                  <a:lnTo>
                    <a:pt x="130" y="411"/>
                  </a:lnTo>
                  <a:lnTo>
                    <a:pt x="140" y="405"/>
                  </a:lnTo>
                  <a:lnTo>
                    <a:pt x="156" y="399"/>
                  </a:lnTo>
                  <a:lnTo>
                    <a:pt x="172" y="394"/>
                  </a:lnTo>
                  <a:lnTo>
                    <a:pt x="183" y="389"/>
                  </a:lnTo>
                  <a:lnTo>
                    <a:pt x="199" y="377"/>
                  </a:lnTo>
                  <a:lnTo>
                    <a:pt x="216" y="361"/>
                  </a:lnTo>
                  <a:lnTo>
                    <a:pt x="232" y="339"/>
                  </a:lnTo>
                  <a:lnTo>
                    <a:pt x="253" y="322"/>
                  </a:lnTo>
                  <a:lnTo>
                    <a:pt x="253" y="316"/>
                  </a:lnTo>
                  <a:lnTo>
                    <a:pt x="253" y="306"/>
                  </a:lnTo>
                  <a:lnTo>
                    <a:pt x="253" y="294"/>
                  </a:lnTo>
                  <a:lnTo>
                    <a:pt x="253" y="28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35" name="Freeform 199"/>
            <p:cNvSpPr>
              <a:spLocks/>
            </p:cNvSpPr>
            <p:nvPr/>
          </p:nvSpPr>
          <p:spPr bwMode="auto">
            <a:xfrm>
              <a:off x="-398" y="-445"/>
              <a:ext cx="17" cy="21"/>
            </a:xfrm>
            <a:custGeom>
              <a:avLst/>
              <a:gdLst>
                <a:gd name="T0" fmla="*/ 0 w 464"/>
                <a:gd name="T1" fmla="*/ 0 h 511"/>
                <a:gd name="T2" fmla="*/ 0 w 464"/>
                <a:gd name="T3" fmla="*/ 0 h 511"/>
                <a:gd name="T4" fmla="*/ 0 w 464"/>
                <a:gd name="T5" fmla="*/ 0 h 511"/>
                <a:gd name="T6" fmla="*/ 0 w 464"/>
                <a:gd name="T7" fmla="*/ 0 h 511"/>
                <a:gd name="T8" fmla="*/ 0 w 464"/>
                <a:gd name="T9" fmla="*/ 0 h 511"/>
                <a:gd name="T10" fmla="*/ 0 w 464"/>
                <a:gd name="T11" fmla="*/ 0 h 511"/>
                <a:gd name="T12" fmla="*/ 0 w 464"/>
                <a:gd name="T13" fmla="*/ 0 h 511"/>
                <a:gd name="T14" fmla="*/ 0 w 464"/>
                <a:gd name="T15" fmla="*/ 0 h 511"/>
                <a:gd name="T16" fmla="*/ 0 w 464"/>
                <a:gd name="T17" fmla="*/ 0 h 511"/>
                <a:gd name="T18" fmla="*/ 0 w 464"/>
                <a:gd name="T19" fmla="*/ 0 h 511"/>
                <a:gd name="T20" fmla="*/ 0 w 464"/>
                <a:gd name="T21" fmla="*/ 0 h 511"/>
                <a:gd name="T22" fmla="*/ 0 w 464"/>
                <a:gd name="T23" fmla="*/ 0 h 511"/>
                <a:gd name="T24" fmla="*/ 0 w 464"/>
                <a:gd name="T25" fmla="*/ 0 h 511"/>
                <a:gd name="T26" fmla="*/ 0 w 464"/>
                <a:gd name="T27" fmla="*/ 0 h 511"/>
                <a:gd name="T28" fmla="*/ 0 w 464"/>
                <a:gd name="T29" fmla="*/ 0 h 511"/>
                <a:gd name="T30" fmla="*/ 0 w 464"/>
                <a:gd name="T31" fmla="*/ 0 h 511"/>
                <a:gd name="T32" fmla="*/ 0 w 464"/>
                <a:gd name="T33" fmla="*/ 0 h 511"/>
                <a:gd name="T34" fmla="*/ 0 w 464"/>
                <a:gd name="T35" fmla="*/ 0 h 511"/>
                <a:gd name="T36" fmla="*/ 0 w 464"/>
                <a:gd name="T37" fmla="*/ 0 h 511"/>
                <a:gd name="T38" fmla="*/ 0 w 464"/>
                <a:gd name="T39" fmla="*/ 0 h 511"/>
                <a:gd name="T40" fmla="*/ 0 w 464"/>
                <a:gd name="T41" fmla="*/ 0 h 511"/>
                <a:gd name="T42" fmla="*/ 0 w 464"/>
                <a:gd name="T43" fmla="*/ 0 h 511"/>
                <a:gd name="T44" fmla="*/ 0 w 464"/>
                <a:gd name="T45" fmla="*/ 0 h 511"/>
                <a:gd name="T46" fmla="*/ 0 w 464"/>
                <a:gd name="T47" fmla="*/ 0 h 511"/>
                <a:gd name="T48" fmla="*/ 0 w 464"/>
                <a:gd name="T49" fmla="*/ 0 h 511"/>
                <a:gd name="T50" fmla="*/ 0 w 464"/>
                <a:gd name="T51" fmla="*/ 0 h 511"/>
                <a:gd name="T52" fmla="*/ 0 w 464"/>
                <a:gd name="T53" fmla="*/ 0 h 511"/>
                <a:gd name="T54" fmla="*/ 0 w 464"/>
                <a:gd name="T55" fmla="*/ 0 h 511"/>
                <a:gd name="T56" fmla="*/ 0 w 464"/>
                <a:gd name="T57" fmla="*/ 0 h 511"/>
                <a:gd name="T58" fmla="*/ 0 w 464"/>
                <a:gd name="T59" fmla="*/ 0 h 511"/>
                <a:gd name="T60" fmla="*/ 0 w 464"/>
                <a:gd name="T61" fmla="*/ 0 h 511"/>
                <a:gd name="T62" fmla="*/ 0 w 464"/>
                <a:gd name="T63" fmla="*/ 0 h 511"/>
                <a:gd name="T64" fmla="*/ 0 w 464"/>
                <a:gd name="T65" fmla="*/ 0 h 511"/>
                <a:gd name="T66" fmla="*/ 0 w 464"/>
                <a:gd name="T67" fmla="*/ 0 h 511"/>
                <a:gd name="T68" fmla="*/ 0 w 464"/>
                <a:gd name="T69" fmla="*/ 0 h 51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464"/>
                <a:gd name="T106" fmla="*/ 0 h 511"/>
                <a:gd name="T107" fmla="*/ 464 w 464"/>
                <a:gd name="T108" fmla="*/ 511 h 51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464" h="511">
                  <a:moveTo>
                    <a:pt x="442" y="305"/>
                  </a:moveTo>
                  <a:lnTo>
                    <a:pt x="448" y="288"/>
                  </a:lnTo>
                  <a:lnTo>
                    <a:pt x="453" y="277"/>
                  </a:lnTo>
                  <a:lnTo>
                    <a:pt x="458" y="260"/>
                  </a:lnTo>
                  <a:lnTo>
                    <a:pt x="464" y="239"/>
                  </a:lnTo>
                  <a:lnTo>
                    <a:pt x="458" y="216"/>
                  </a:lnTo>
                  <a:lnTo>
                    <a:pt x="453" y="189"/>
                  </a:lnTo>
                  <a:lnTo>
                    <a:pt x="442" y="166"/>
                  </a:lnTo>
                  <a:lnTo>
                    <a:pt x="432" y="144"/>
                  </a:lnTo>
                  <a:lnTo>
                    <a:pt x="421" y="116"/>
                  </a:lnTo>
                  <a:lnTo>
                    <a:pt x="416" y="94"/>
                  </a:lnTo>
                  <a:lnTo>
                    <a:pt x="410" y="71"/>
                  </a:lnTo>
                  <a:lnTo>
                    <a:pt x="405" y="50"/>
                  </a:lnTo>
                  <a:lnTo>
                    <a:pt x="383" y="33"/>
                  </a:lnTo>
                  <a:lnTo>
                    <a:pt x="356" y="22"/>
                  </a:lnTo>
                  <a:lnTo>
                    <a:pt x="324" y="11"/>
                  </a:lnTo>
                  <a:lnTo>
                    <a:pt x="292" y="0"/>
                  </a:lnTo>
                  <a:lnTo>
                    <a:pt x="281" y="0"/>
                  </a:lnTo>
                  <a:lnTo>
                    <a:pt x="260" y="0"/>
                  </a:lnTo>
                  <a:lnTo>
                    <a:pt x="237" y="5"/>
                  </a:lnTo>
                  <a:lnTo>
                    <a:pt x="221" y="22"/>
                  </a:lnTo>
                  <a:lnTo>
                    <a:pt x="216" y="44"/>
                  </a:lnTo>
                  <a:lnTo>
                    <a:pt x="216" y="66"/>
                  </a:lnTo>
                  <a:lnTo>
                    <a:pt x="227" y="94"/>
                  </a:lnTo>
                  <a:lnTo>
                    <a:pt x="232" y="116"/>
                  </a:lnTo>
                  <a:lnTo>
                    <a:pt x="237" y="144"/>
                  </a:lnTo>
                  <a:lnTo>
                    <a:pt x="243" y="172"/>
                  </a:lnTo>
                  <a:lnTo>
                    <a:pt x="243" y="199"/>
                  </a:lnTo>
                  <a:lnTo>
                    <a:pt x="237" y="227"/>
                  </a:lnTo>
                  <a:lnTo>
                    <a:pt x="216" y="216"/>
                  </a:lnTo>
                  <a:lnTo>
                    <a:pt x="194" y="205"/>
                  </a:lnTo>
                  <a:lnTo>
                    <a:pt x="168" y="189"/>
                  </a:lnTo>
                  <a:lnTo>
                    <a:pt x="140" y="177"/>
                  </a:lnTo>
                  <a:lnTo>
                    <a:pt x="113" y="166"/>
                  </a:lnTo>
                  <a:lnTo>
                    <a:pt x="87" y="156"/>
                  </a:lnTo>
                  <a:lnTo>
                    <a:pt x="55" y="156"/>
                  </a:lnTo>
                  <a:lnTo>
                    <a:pt x="21" y="161"/>
                  </a:lnTo>
                  <a:lnTo>
                    <a:pt x="11" y="172"/>
                  </a:lnTo>
                  <a:lnTo>
                    <a:pt x="5" y="189"/>
                  </a:lnTo>
                  <a:lnTo>
                    <a:pt x="5" y="199"/>
                  </a:lnTo>
                  <a:lnTo>
                    <a:pt x="0" y="216"/>
                  </a:lnTo>
                  <a:lnTo>
                    <a:pt x="11" y="244"/>
                  </a:lnTo>
                  <a:lnTo>
                    <a:pt x="16" y="272"/>
                  </a:lnTo>
                  <a:lnTo>
                    <a:pt x="27" y="294"/>
                  </a:lnTo>
                  <a:lnTo>
                    <a:pt x="32" y="322"/>
                  </a:lnTo>
                  <a:lnTo>
                    <a:pt x="38" y="344"/>
                  </a:lnTo>
                  <a:lnTo>
                    <a:pt x="44" y="377"/>
                  </a:lnTo>
                  <a:lnTo>
                    <a:pt x="49" y="405"/>
                  </a:lnTo>
                  <a:lnTo>
                    <a:pt x="49" y="443"/>
                  </a:lnTo>
                  <a:lnTo>
                    <a:pt x="55" y="460"/>
                  </a:lnTo>
                  <a:lnTo>
                    <a:pt x="65" y="471"/>
                  </a:lnTo>
                  <a:lnTo>
                    <a:pt x="76" y="488"/>
                  </a:lnTo>
                  <a:lnTo>
                    <a:pt x="97" y="499"/>
                  </a:lnTo>
                  <a:lnTo>
                    <a:pt x="189" y="511"/>
                  </a:lnTo>
                  <a:lnTo>
                    <a:pt x="221" y="493"/>
                  </a:lnTo>
                  <a:lnTo>
                    <a:pt x="237" y="455"/>
                  </a:lnTo>
                  <a:lnTo>
                    <a:pt x="243" y="410"/>
                  </a:lnTo>
                  <a:lnTo>
                    <a:pt x="254" y="360"/>
                  </a:lnTo>
                  <a:lnTo>
                    <a:pt x="276" y="355"/>
                  </a:lnTo>
                  <a:lnTo>
                    <a:pt x="297" y="360"/>
                  </a:lnTo>
                  <a:lnTo>
                    <a:pt x="329" y="372"/>
                  </a:lnTo>
                  <a:lnTo>
                    <a:pt x="367" y="366"/>
                  </a:lnTo>
                  <a:lnTo>
                    <a:pt x="383" y="355"/>
                  </a:lnTo>
                  <a:lnTo>
                    <a:pt x="400" y="350"/>
                  </a:lnTo>
                  <a:lnTo>
                    <a:pt x="416" y="333"/>
                  </a:lnTo>
                  <a:lnTo>
                    <a:pt x="437" y="316"/>
                  </a:lnTo>
                  <a:lnTo>
                    <a:pt x="442" y="310"/>
                  </a:lnTo>
                  <a:lnTo>
                    <a:pt x="442" y="30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36" name="Freeform 200"/>
            <p:cNvSpPr>
              <a:spLocks/>
            </p:cNvSpPr>
            <p:nvPr/>
          </p:nvSpPr>
          <p:spPr bwMode="auto">
            <a:xfrm>
              <a:off x="-307" y="-725"/>
              <a:ext cx="10" cy="20"/>
            </a:xfrm>
            <a:custGeom>
              <a:avLst/>
              <a:gdLst>
                <a:gd name="T0" fmla="*/ 0 w 275"/>
                <a:gd name="T1" fmla="*/ 0 h 505"/>
                <a:gd name="T2" fmla="*/ 0 w 275"/>
                <a:gd name="T3" fmla="*/ 0 h 505"/>
                <a:gd name="T4" fmla="*/ 0 w 275"/>
                <a:gd name="T5" fmla="*/ 0 h 505"/>
                <a:gd name="T6" fmla="*/ 0 w 275"/>
                <a:gd name="T7" fmla="*/ 0 h 505"/>
                <a:gd name="T8" fmla="*/ 0 w 275"/>
                <a:gd name="T9" fmla="*/ 0 h 505"/>
                <a:gd name="T10" fmla="*/ 0 w 275"/>
                <a:gd name="T11" fmla="*/ 0 h 505"/>
                <a:gd name="T12" fmla="*/ 0 w 275"/>
                <a:gd name="T13" fmla="*/ 0 h 505"/>
                <a:gd name="T14" fmla="*/ 0 w 275"/>
                <a:gd name="T15" fmla="*/ 0 h 505"/>
                <a:gd name="T16" fmla="*/ 0 w 275"/>
                <a:gd name="T17" fmla="*/ 0 h 505"/>
                <a:gd name="T18" fmla="*/ 0 w 275"/>
                <a:gd name="T19" fmla="*/ 0 h 505"/>
                <a:gd name="T20" fmla="*/ 0 w 275"/>
                <a:gd name="T21" fmla="*/ 0 h 505"/>
                <a:gd name="T22" fmla="*/ 0 w 275"/>
                <a:gd name="T23" fmla="*/ 0 h 505"/>
                <a:gd name="T24" fmla="*/ 0 w 275"/>
                <a:gd name="T25" fmla="*/ 0 h 505"/>
                <a:gd name="T26" fmla="*/ 0 w 275"/>
                <a:gd name="T27" fmla="*/ 0 h 505"/>
                <a:gd name="T28" fmla="*/ 0 w 275"/>
                <a:gd name="T29" fmla="*/ 0 h 505"/>
                <a:gd name="T30" fmla="*/ 0 w 275"/>
                <a:gd name="T31" fmla="*/ 0 h 505"/>
                <a:gd name="T32" fmla="*/ 0 w 275"/>
                <a:gd name="T33" fmla="*/ 0 h 505"/>
                <a:gd name="T34" fmla="*/ 0 w 275"/>
                <a:gd name="T35" fmla="*/ 0 h 505"/>
                <a:gd name="T36" fmla="*/ 0 w 275"/>
                <a:gd name="T37" fmla="*/ 0 h 505"/>
                <a:gd name="T38" fmla="*/ 0 w 275"/>
                <a:gd name="T39" fmla="*/ 0 h 505"/>
                <a:gd name="T40" fmla="*/ 0 w 275"/>
                <a:gd name="T41" fmla="*/ 0 h 505"/>
                <a:gd name="T42" fmla="*/ 0 w 275"/>
                <a:gd name="T43" fmla="*/ 0 h 505"/>
                <a:gd name="T44" fmla="*/ 0 w 275"/>
                <a:gd name="T45" fmla="*/ 0 h 505"/>
                <a:gd name="T46" fmla="*/ 0 w 275"/>
                <a:gd name="T47" fmla="*/ 0 h 505"/>
                <a:gd name="T48" fmla="*/ 0 w 275"/>
                <a:gd name="T49" fmla="*/ 0 h 505"/>
                <a:gd name="T50" fmla="*/ 0 w 275"/>
                <a:gd name="T51" fmla="*/ 0 h 505"/>
                <a:gd name="T52" fmla="*/ 0 w 275"/>
                <a:gd name="T53" fmla="*/ 0 h 505"/>
                <a:gd name="T54" fmla="*/ 0 w 275"/>
                <a:gd name="T55" fmla="*/ 0 h 505"/>
                <a:gd name="T56" fmla="*/ 0 w 275"/>
                <a:gd name="T57" fmla="*/ 0 h 505"/>
                <a:gd name="T58" fmla="*/ 0 w 275"/>
                <a:gd name="T59" fmla="*/ 0 h 505"/>
                <a:gd name="T60" fmla="*/ 0 w 275"/>
                <a:gd name="T61" fmla="*/ 0 h 505"/>
                <a:gd name="T62" fmla="*/ 0 w 275"/>
                <a:gd name="T63" fmla="*/ 0 h 505"/>
                <a:gd name="T64" fmla="*/ 0 w 275"/>
                <a:gd name="T65" fmla="*/ 0 h 505"/>
                <a:gd name="T66" fmla="*/ 0 w 275"/>
                <a:gd name="T67" fmla="*/ 0 h 505"/>
                <a:gd name="T68" fmla="*/ 0 w 275"/>
                <a:gd name="T69" fmla="*/ 0 h 505"/>
                <a:gd name="T70" fmla="*/ 0 w 275"/>
                <a:gd name="T71" fmla="*/ 0 h 505"/>
                <a:gd name="T72" fmla="*/ 0 w 275"/>
                <a:gd name="T73" fmla="*/ 0 h 505"/>
                <a:gd name="T74" fmla="*/ 0 w 275"/>
                <a:gd name="T75" fmla="*/ 0 h 505"/>
                <a:gd name="T76" fmla="*/ 0 w 275"/>
                <a:gd name="T77" fmla="*/ 0 h 50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275"/>
                <a:gd name="T118" fmla="*/ 0 h 505"/>
                <a:gd name="T119" fmla="*/ 275 w 275"/>
                <a:gd name="T120" fmla="*/ 505 h 505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275" h="505">
                  <a:moveTo>
                    <a:pt x="254" y="422"/>
                  </a:moveTo>
                  <a:lnTo>
                    <a:pt x="270" y="173"/>
                  </a:lnTo>
                  <a:lnTo>
                    <a:pt x="275" y="150"/>
                  </a:lnTo>
                  <a:lnTo>
                    <a:pt x="270" y="133"/>
                  </a:lnTo>
                  <a:lnTo>
                    <a:pt x="264" y="117"/>
                  </a:lnTo>
                  <a:lnTo>
                    <a:pt x="254" y="90"/>
                  </a:lnTo>
                  <a:lnTo>
                    <a:pt x="243" y="73"/>
                  </a:lnTo>
                  <a:lnTo>
                    <a:pt x="227" y="56"/>
                  </a:lnTo>
                  <a:lnTo>
                    <a:pt x="204" y="33"/>
                  </a:lnTo>
                  <a:lnTo>
                    <a:pt x="178" y="12"/>
                  </a:lnTo>
                  <a:lnTo>
                    <a:pt x="162" y="5"/>
                  </a:lnTo>
                  <a:lnTo>
                    <a:pt x="146" y="5"/>
                  </a:lnTo>
                  <a:lnTo>
                    <a:pt x="130" y="5"/>
                  </a:lnTo>
                  <a:lnTo>
                    <a:pt x="108" y="0"/>
                  </a:lnTo>
                  <a:lnTo>
                    <a:pt x="81" y="12"/>
                  </a:lnTo>
                  <a:lnTo>
                    <a:pt x="54" y="17"/>
                  </a:lnTo>
                  <a:lnTo>
                    <a:pt x="27" y="33"/>
                  </a:lnTo>
                  <a:lnTo>
                    <a:pt x="0" y="50"/>
                  </a:lnTo>
                  <a:lnTo>
                    <a:pt x="27" y="317"/>
                  </a:lnTo>
                  <a:lnTo>
                    <a:pt x="22" y="334"/>
                  </a:lnTo>
                  <a:lnTo>
                    <a:pt x="16" y="350"/>
                  </a:lnTo>
                  <a:lnTo>
                    <a:pt x="16" y="372"/>
                  </a:lnTo>
                  <a:lnTo>
                    <a:pt x="22" y="389"/>
                  </a:lnTo>
                  <a:lnTo>
                    <a:pt x="43" y="412"/>
                  </a:lnTo>
                  <a:lnTo>
                    <a:pt x="64" y="439"/>
                  </a:lnTo>
                  <a:lnTo>
                    <a:pt x="81" y="467"/>
                  </a:lnTo>
                  <a:lnTo>
                    <a:pt x="108" y="500"/>
                  </a:lnTo>
                  <a:lnTo>
                    <a:pt x="130" y="505"/>
                  </a:lnTo>
                  <a:lnTo>
                    <a:pt x="146" y="505"/>
                  </a:lnTo>
                  <a:lnTo>
                    <a:pt x="167" y="505"/>
                  </a:lnTo>
                  <a:lnTo>
                    <a:pt x="188" y="500"/>
                  </a:lnTo>
                  <a:lnTo>
                    <a:pt x="199" y="483"/>
                  </a:lnTo>
                  <a:lnTo>
                    <a:pt x="216" y="472"/>
                  </a:lnTo>
                  <a:lnTo>
                    <a:pt x="232" y="461"/>
                  </a:lnTo>
                  <a:lnTo>
                    <a:pt x="254" y="439"/>
                  </a:lnTo>
                  <a:lnTo>
                    <a:pt x="254" y="428"/>
                  </a:lnTo>
                  <a:lnTo>
                    <a:pt x="254" y="42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37" name="Freeform 201"/>
            <p:cNvSpPr>
              <a:spLocks/>
            </p:cNvSpPr>
            <p:nvPr/>
          </p:nvSpPr>
          <p:spPr bwMode="auto">
            <a:xfrm>
              <a:off x="-296" y="-770"/>
              <a:ext cx="9" cy="18"/>
            </a:xfrm>
            <a:custGeom>
              <a:avLst/>
              <a:gdLst>
                <a:gd name="T0" fmla="*/ 0 w 270"/>
                <a:gd name="T1" fmla="*/ 0 h 449"/>
                <a:gd name="T2" fmla="*/ 0 w 270"/>
                <a:gd name="T3" fmla="*/ 0 h 449"/>
                <a:gd name="T4" fmla="*/ 0 w 270"/>
                <a:gd name="T5" fmla="*/ 0 h 449"/>
                <a:gd name="T6" fmla="*/ 0 w 270"/>
                <a:gd name="T7" fmla="*/ 0 h 449"/>
                <a:gd name="T8" fmla="*/ 0 w 270"/>
                <a:gd name="T9" fmla="*/ 0 h 449"/>
                <a:gd name="T10" fmla="*/ 0 w 270"/>
                <a:gd name="T11" fmla="*/ 0 h 449"/>
                <a:gd name="T12" fmla="*/ 0 w 270"/>
                <a:gd name="T13" fmla="*/ 0 h 449"/>
                <a:gd name="T14" fmla="*/ 0 w 270"/>
                <a:gd name="T15" fmla="*/ 0 h 449"/>
                <a:gd name="T16" fmla="*/ 0 w 270"/>
                <a:gd name="T17" fmla="*/ 0 h 449"/>
                <a:gd name="T18" fmla="*/ 0 w 270"/>
                <a:gd name="T19" fmla="*/ 0 h 449"/>
                <a:gd name="T20" fmla="*/ 0 w 270"/>
                <a:gd name="T21" fmla="*/ 0 h 449"/>
                <a:gd name="T22" fmla="*/ 0 w 270"/>
                <a:gd name="T23" fmla="*/ 0 h 449"/>
                <a:gd name="T24" fmla="*/ 0 w 270"/>
                <a:gd name="T25" fmla="*/ 0 h 449"/>
                <a:gd name="T26" fmla="*/ 0 w 270"/>
                <a:gd name="T27" fmla="*/ 0 h 449"/>
                <a:gd name="T28" fmla="*/ 0 w 270"/>
                <a:gd name="T29" fmla="*/ 0 h 449"/>
                <a:gd name="T30" fmla="*/ 0 w 270"/>
                <a:gd name="T31" fmla="*/ 0 h 449"/>
                <a:gd name="T32" fmla="*/ 0 w 270"/>
                <a:gd name="T33" fmla="*/ 0 h 449"/>
                <a:gd name="T34" fmla="*/ 0 w 270"/>
                <a:gd name="T35" fmla="*/ 0 h 449"/>
                <a:gd name="T36" fmla="*/ 0 w 270"/>
                <a:gd name="T37" fmla="*/ 0 h 449"/>
                <a:gd name="T38" fmla="*/ 0 w 270"/>
                <a:gd name="T39" fmla="*/ 0 h 449"/>
                <a:gd name="T40" fmla="*/ 0 w 270"/>
                <a:gd name="T41" fmla="*/ 0 h 449"/>
                <a:gd name="T42" fmla="*/ 0 w 270"/>
                <a:gd name="T43" fmla="*/ 0 h 449"/>
                <a:gd name="T44" fmla="*/ 0 w 270"/>
                <a:gd name="T45" fmla="*/ 0 h 449"/>
                <a:gd name="T46" fmla="*/ 0 w 270"/>
                <a:gd name="T47" fmla="*/ 0 h 449"/>
                <a:gd name="T48" fmla="*/ 0 w 270"/>
                <a:gd name="T49" fmla="*/ 0 h 449"/>
                <a:gd name="T50" fmla="*/ 0 w 270"/>
                <a:gd name="T51" fmla="*/ 0 h 449"/>
                <a:gd name="T52" fmla="*/ 0 w 270"/>
                <a:gd name="T53" fmla="*/ 0 h 449"/>
                <a:gd name="T54" fmla="*/ 0 w 270"/>
                <a:gd name="T55" fmla="*/ 0 h 449"/>
                <a:gd name="T56" fmla="*/ 0 w 270"/>
                <a:gd name="T57" fmla="*/ 0 h 449"/>
                <a:gd name="T58" fmla="*/ 0 w 270"/>
                <a:gd name="T59" fmla="*/ 0 h 449"/>
                <a:gd name="T60" fmla="*/ 0 w 270"/>
                <a:gd name="T61" fmla="*/ 0 h 449"/>
                <a:gd name="T62" fmla="*/ 0 w 270"/>
                <a:gd name="T63" fmla="*/ 0 h 449"/>
                <a:gd name="T64" fmla="*/ 0 w 270"/>
                <a:gd name="T65" fmla="*/ 0 h 449"/>
                <a:gd name="T66" fmla="*/ 0 w 270"/>
                <a:gd name="T67" fmla="*/ 0 h 449"/>
                <a:gd name="T68" fmla="*/ 0 w 270"/>
                <a:gd name="T69" fmla="*/ 0 h 449"/>
                <a:gd name="T70" fmla="*/ 0 w 270"/>
                <a:gd name="T71" fmla="*/ 0 h 449"/>
                <a:gd name="T72" fmla="*/ 0 w 270"/>
                <a:gd name="T73" fmla="*/ 0 h 449"/>
                <a:gd name="T74" fmla="*/ 0 w 270"/>
                <a:gd name="T75" fmla="*/ 0 h 449"/>
                <a:gd name="T76" fmla="*/ 0 w 270"/>
                <a:gd name="T77" fmla="*/ 0 h 449"/>
                <a:gd name="T78" fmla="*/ 0 w 270"/>
                <a:gd name="T79" fmla="*/ 0 h 449"/>
                <a:gd name="T80" fmla="*/ 0 w 270"/>
                <a:gd name="T81" fmla="*/ 0 h 44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70"/>
                <a:gd name="T124" fmla="*/ 0 h 449"/>
                <a:gd name="T125" fmla="*/ 270 w 270"/>
                <a:gd name="T126" fmla="*/ 449 h 449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70" h="449">
                  <a:moveTo>
                    <a:pt x="242" y="416"/>
                  </a:moveTo>
                  <a:lnTo>
                    <a:pt x="254" y="377"/>
                  </a:lnTo>
                  <a:lnTo>
                    <a:pt x="264" y="333"/>
                  </a:lnTo>
                  <a:lnTo>
                    <a:pt x="270" y="294"/>
                  </a:lnTo>
                  <a:lnTo>
                    <a:pt x="270" y="249"/>
                  </a:lnTo>
                  <a:lnTo>
                    <a:pt x="270" y="205"/>
                  </a:lnTo>
                  <a:lnTo>
                    <a:pt x="264" y="166"/>
                  </a:lnTo>
                  <a:lnTo>
                    <a:pt x="247" y="127"/>
                  </a:lnTo>
                  <a:lnTo>
                    <a:pt x="231" y="94"/>
                  </a:lnTo>
                  <a:lnTo>
                    <a:pt x="215" y="77"/>
                  </a:lnTo>
                  <a:lnTo>
                    <a:pt x="199" y="61"/>
                  </a:lnTo>
                  <a:lnTo>
                    <a:pt x="178" y="44"/>
                  </a:lnTo>
                  <a:lnTo>
                    <a:pt x="151" y="28"/>
                  </a:lnTo>
                  <a:lnTo>
                    <a:pt x="123" y="16"/>
                  </a:lnTo>
                  <a:lnTo>
                    <a:pt x="97" y="5"/>
                  </a:lnTo>
                  <a:lnTo>
                    <a:pt x="65" y="0"/>
                  </a:lnTo>
                  <a:lnTo>
                    <a:pt x="38" y="5"/>
                  </a:lnTo>
                  <a:lnTo>
                    <a:pt x="33" y="11"/>
                  </a:lnTo>
                  <a:lnTo>
                    <a:pt x="21" y="21"/>
                  </a:lnTo>
                  <a:lnTo>
                    <a:pt x="16" y="28"/>
                  </a:lnTo>
                  <a:lnTo>
                    <a:pt x="0" y="44"/>
                  </a:lnTo>
                  <a:lnTo>
                    <a:pt x="5" y="77"/>
                  </a:lnTo>
                  <a:lnTo>
                    <a:pt x="16" y="111"/>
                  </a:lnTo>
                  <a:lnTo>
                    <a:pt x="26" y="149"/>
                  </a:lnTo>
                  <a:lnTo>
                    <a:pt x="38" y="182"/>
                  </a:lnTo>
                  <a:lnTo>
                    <a:pt x="49" y="216"/>
                  </a:lnTo>
                  <a:lnTo>
                    <a:pt x="59" y="249"/>
                  </a:lnTo>
                  <a:lnTo>
                    <a:pt x="59" y="283"/>
                  </a:lnTo>
                  <a:lnTo>
                    <a:pt x="59" y="322"/>
                  </a:lnTo>
                  <a:lnTo>
                    <a:pt x="65" y="343"/>
                  </a:lnTo>
                  <a:lnTo>
                    <a:pt x="75" y="371"/>
                  </a:lnTo>
                  <a:lnTo>
                    <a:pt x="91" y="393"/>
                  </a:lnTo>
                  <a:lnTo>
                    <a:pt x="118" y="416"/>
                  </a:lnTo>
                  <a:lnTo>
                    <a:pt x="129" y="421"/>
                  </a:lnTo>
                  <a:lnTo>
                    <a:pt x="146" y="426"/>
                  </a:lnTo>
                  <a:lnTo>
                    <a:pt x="167" y="438"/>
                  </a:lnTo>
                  <a:lnTo>
                    <a:pt x="189" y="443"/>
                  </a:lnTo>
                  <a:lnTo>
                    <a:pt x="199" y="449"/>
                  </a:lnTo>
                  <a:lnTo>
                    <a:pt x="215" y="443"/>
                  </a:lnTo>
                  <a:lnTo>
                    <a:pt x="231" y="433"/>
                  </a:lnTo>
                  <a:lnTo>
                    <a:pt x="242" y="41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38" name="Freeform 202"/>
            <p:cNvSpPr>
              <a:spLocks/>
            </p:cNvSpPr>
            <p:nvPr/>
          </p:nvSpPr>
          <p:spPr bwMode="auto">
            <a:xfrm>
              <a:off x="-407" y="-433"/>
              <a:ext cx="8" cy="18"/>
            </a:xfrm>
            <a:custGeom>
              <a:avLst/>
              <a:gdLst>
                <a:gd name="T0" fmla="*/ 0 w 243"/>
                <a:gd name="T1" fmla="*/ 0 h 455"/>
                <a:gd name="T2" fmla="*/ 0 w 243"/>
                <a:gd name="T3" fmla="*/ 0 h 455"/>
                <a:gd name="T4" fmla="*/ 0 w 243"/>
                <a:gd name="T5" fmla="*/ 0 h 455"/>
                <a:gd name="T6" fmla="*/ 0 w 243"/>
                <a:gd name="T7" fmla="*/ 0 h 455"/>
                <a:gd name="T8" fmla="*/ 0 w 243"/>
                <a:gd name="T9" fmla="*/ 0 h 455"/>
                <a:gd name="T10" fmla="*/ 0 w 243"/>
                <a:gd name="T11" fmla="*/ 0 h 455"/>
                <a:gd name="T12" fmla="*/ 0 w 243"/>
                <a:gd name="T13" fmla="*/ 0 h 455"/>
                <a:gd name="T14" fmla="*/ 0 w 243"/>
                <a:gd name="T15" fmla="*/ 0 h 455"/>
                <a:gd name="T16" fmla="*/ 0 w 243"/>
                <a:gd name="T17" fmla="*/ 0 h 455"/>
                <a:gd name="T18" fmla="*/ 0 w 243"/>
                <a:gd name="T19" fmla="*/ 0 h 455"/>
                <a:gd name="T20" fmla="*/ 0 w 243"/>
                <a:gd name="T21" fmla="*/ 0 h 455"/>
                <a:gd name="T22" fmla="*/ 0 w 243"/>
                <a:gd name="T23" fmla="*/ 0 h 455"/>
                <a:gd name="T24" fmla="*/ 0 w 243"/>
                <a:gd name="T25" fmla="*/ 0 h 455"/>
                <a:gd name="T26" fmla="*/ 0 w 243"/>
                <a:gd name="T27" fmla="*/ 0 h 455"/>
                <a:gd name="T28" fmla="*/ 0 w 243"/>
                <a:gd name="T29" fmla="*/ 0 h 455"/>
                <a:gd name="T30" fmla="*/ 0 w 243"/>
                <a:gd name="T31" fmla="*/ 0 h 455"/>
                <a:gd name="T32" fmla="*/ 0 w 243"/>
                <a:gd name="T33" fmla="*/ 0 h 455"/>
                <a:gd name="T34" fmla="*/ 0 w 243"/>
                <a:gd name="T35" fmla="*/ 0 h 455"/>
                <a:gd name="T36" fmla="*/ 0 w 243"/>
                <a:gd name="T37" fmla="*/ 0 h 455"/>
                <a:gd name="T38" fmla="*/ 0 w 243"/>
                <a:gd name="T39" fmla="*/ 0 h 455"/>
                <a:gd name="T40" fmla="*/ 0 w 243"/>
                <a:gd name="T41" fmla="*/ 0 h 455"/>
                <a:gd name="T42" fmla="*/ 0 w 243"/>
                <a:gd name="T43" fmla="*/ 0 h 455"/>
                <a:gd name="T44" fmla="*/ 0 w 243"/>
                <a:gd name="T45" fmla="*/ 0 h 455"/>
                <a:gd name="T46" fmla="*/ 0 w 243"/>
                <a:gd name="T47" fmla="*/ 0 h 455"/>
                <a:gd name="T48" fmla="*/ 0 w 243"/>
                <a:gd name="T49" fmla="*/ 0 h 455"/>
                <a:gd name="T50" fmla="*/ 0 w 243"/>
                <a:gd name="T51" fmla="*/ 0 h 455"/>
                <a:gd name="T52" fmla="*/ 0 w 243"/>
                <a:gd name="T53" fmla="*/ 0 h 455"/>
                <a:gd name="T54" fmla="*/ 0 w 243"/>
                <a:gd name="T55" fmla="*/ 0 h 455"/>
                <a:gd name="T56" fmla="*/ 0 w 243"/>
                <a:gd name="T57" fmla="*/ 0 h 455"/>
                <a:gd name="T58" fmla="*/ 0 w 243"/>
                <a:gd name="T59" fmla="*/ 0 h 455"/>
                <a:gd name="T60" fmla="*/ 0 w 243"/>
                <a:gd name="T61" fmla="*/ 0 h 455"/>
                <a:gd name="T62" fmla="*/ 0 w 243"/>
                <a:gd name="T63" fmla="*/ 0 h 455"/>
                <a:gd name="T64" fmla="*/ 0 w 243"/>
                <a:gd name="T65" fmla="*/ 0 h 455"/>
                <a:gd name="T66" fmla="*/ 0 w 243"/>
                <a:gd name="T67" fmla="*/ 0 h 455"/>
                <a:gd name="T68" fmla="*/ 0 w 243"/>
                <a:gd name="T69" fmla="*/ 0 h 455"/>
                <a:gd name="T70" fmla="*/ 0 w 243"/>
                <a:gd name="T71" fmla="*/ 0 h 455"/>
                <a:gd name="T72" fmla="*/ 0 w 243"/>
                <a:gd name="T73" fmla="*/ 0 h 455"/>
                <a:gd name="T74" fmla="*/ 0 w 243"/>
                <a:gd name="T75" fmla="*/ 0 h 455"/>
                <a:gd name="T76" fmla="*/ 0 w 243"/>
                <a:gd name="T77" fmla="*/ 0 h 455"/>
                <a:gd name="T78" fmla="*/ 0 w 243"/>
                <a:gd name="T79" fmla="*/ 0 h 455"/>
                <a:gd name="T80" fmla="*/ 0 w 243"/>
                <a:gd name="T81" fmla="*/ 0 h 455"/>
                <a:gd name="T82" fmla="*/ 0 w 243"/>
                <a:gd name="T83" fmla="*/ 0 h 45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43"/>
                <a:gd name="T127" fmla="*/ 0 h 455"/>
                <a:gd name="T128" fmla="*/ 243 w 243"/>
                <a:gd name="T129" fmla="*/ 455 h 455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43" h="455">
                  <a:moveTo>
                    <a:pt x="211" y="421"/>
                  </a:moveTo>
                  <a:lnTo>
                    <a:pt x="216" y="388"/>
                  </a:lnTo>
                  <a:lnTo>
                    <a:pt x="211" y="360"/>
                  </a:lnTo>
                  <a:lnTo>
                    <a:pt x="205" y="327"/>
                  </a:lnTo>
                  <a:lnTo>
                    <a:pt x="205" y="288"/>
                  </a:lnTo>
                  <a:lnTo>
                    <a:pt x="211" y="267"/>
                  </a:lnTo>
                  <a:lnTo>
                    <a:pt x="221" y="250"/>
                  </a:lnTo>
                  <a:lnTo>
                    <a:pt x="227" y="227"/>
                  </a:lnTo>
                  <a:lnTo>
                    <a:pt x="232" y="199"/>
                  </a:lnTo>
                  <a:lnTo>
                    <a:pt x="237" y="177"/>
                  </a:lnTo>
                  <a:lnTo>
                    <a:pt x="243" y="149"/>
                  </a:lnTo>
                  <a:lnTo>
                    <a:pt x="243" y="122"/>
                  </a:lnTo>
                  <a:lnTo>
                    <a:pt x="243" y="94"/>
                  </a:lnTo>
                  <a:lnTo>
                    <a:pt x="232" y="78"/>
                  </a:lnTo>
                  <a:lnTo>
                    <a:pt x="216" y="61"/>
                  </a:lnTo>
                  <a:lnTo>
                    <a:pt x="195" y="44"/>
                  </a:lnTo>
                  <a:lnTo>
                    <a:pt x="172" y="22"/>
                  </a:lnTo>
                  <a:lnTo>
                    <a:pt x="162" y="16"/>
                  </a:lnTo>
                  <a:lnTo>
                    <a:pt x="146" y="11"/>
                  </a:lnTo>
                  <a:lnTo>
                    <a:pt x="129" y="5"/>
                  </a:lnTo>
                  <a:lnTo>
                    <a:pt x="108" y="0"/>
                  </a:lnTo>
                  <a:lnTo>
                    <a:pt x="92" y="0"/>
                  </a:lnTo>
                  <a:lnTo>
                    <a:pt x="75" y="0"/>
                  </a:lnTo>
                  <a:lnTo>
                    <a:pt x="54" y="5"/>
                  </a:lnTo>
                  <a:lnTo>
                    <a:pt x="32" y="16"/>
                  </a:lnTo>
                  <a:lnTo>
                    <a:pt x="27" y="28"/>
                  </a:lnTo>
                  <a:lnTo>
                    <a:pt x="16" y="39"/>
                  </a:lnTo>
                  <a:lnTo>
                    <a:pt x="6" y="50"/>
                  </a:lnTo>
                  <a:lnTo>
                    <a:pt x="0" y="61"/>
                  </a:lnTo>
                  <a:lnTo>
                    <a:pt x="27" y="377"/>
                  </a:lnTo>
                  <a:lnTo>
                    <a:pt x="38" y="394"/>
                  </a:lnTo>
                  <a:lnTo>
                    <a:pt x="54" y="405"/>
                  </a:lnTo>
                  <a:lnTo>
                    <a:pt x="75" y="421"/>
                  </a:lnTo>
                  <a:lnTo>
                    <a:pt x="97" y="433"/>
                  </a:lnTo>
                  <a:lnTo>
                    <a:pt x="119" y="438"/>
                  </a:lnTo>
                  <a:lnTo>
                    <a:pt x="146" y="449"/>
                  </a:lnTo>
                  <a:lnTo>
                    <a:pt x="167" y="449"/>
                  </a:lnTo>
                  <a:lnTo>
                    <a:pt x="195" y="455"/>
                  </a:lnTo>
                  <a:lnTo>
                    <a:pt x="200" y="444"/>
                  </a:lnTo>
                  <a:lnTo>
                    <a:pt x="200" y="438"/>
                  </a:lnTo>
                  <a:lnTo>
                    <a:pt x="205" y="428"/>
                  </a:lnTo>
                  <a:lnTo>
                    <a:pt x="211" y="42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39" name="Freeform 203"/>
            <p:cNvSpPr>
              <a:spLocks/>
            </p:cNvSpPr>
            <p:nvPr/>
          </p:nvSpPr>
          <p:spPr bwMode="auto">
            <a:xfrm>
              <a:off x="-393" y="-477"/>
              <a:ext cx="9" cy="14"/>
            </a:xfrm>
            <a:custGeom>
              <a:avLst/>
              <a:gdLst>
                <a:gd name="T0" fmla="*/ 0 w 248"/>
                <a:gd name="T1" fmla="*/ 0 h 356"/>
                <a:gd name="T2" fmla="*/ 0 w 248"/>
                <a:gd name="T3" fmla="*/ 0 h 356"/>
                <a:gd name="T4" fmla="*/ 0 w 248"/>
                <a:gd name="T5" fmla="*/ 0 h 356"/>
                <a:gd name="T6" fmla="*/ 0 w 248"/>
                <a:gd name="T7" fmla="*/ 0 h 356"/>
                <a:gd name="T8" fmla="*/ 0 w 248"/>
                <a:gd name="T9" fmla="*/ 0 h 356"/>
                <a:gd name="T10" fmla="*/ 0 w 248"/>
                <a:gd name="T11" fmla="*/ 0 h 356"/>
                <a:gd name="T12" fmla="*/ 0 w 248"/>
                <a:gd name="T13" fmla="*/ 0 h 356"/>
                <a:gd name="T14" fmla="*/ 0 w 248"/>
                <a:gd name="T15" fmla="*/ 0 h 356"/>
                <a:gd name="T16" fmla="*/ 0 w 248"/>
                <a:gd name="T17" fmla="*/ 0 h 356"/>
                <a:gd name="T18" fmla="*/ 0 w 248"/>
                <a:gd name="T19" fmla="*/ 0 h 356"/>
                <a:gd name="T20" fmla="*/ 0 w 248"/>
                <a:gd name="T21" fmla="*/ 0 h 356"/>
                <a:gd name="T22" fmla="*/ 0 w 248"/>
                <a:gd name="T23" fmla="*/ 0 h 356"/>
                <a:gd name="T24" fmla="*/ 0 w 248"/>
                <a:gd name="T25" fmla="*/ 0 h 356"/>
                <a:gd name="T26" fmla="*/ 0 w 248"/>
                <a:gd name="T27" fmla="*/ 0 h 356"/>
                <a:gd name="T28" fmla="*/ 0 w 248"/>
                <a:gd name="T29" fmla="*/ 0 h 356"/>
                <a:gd name="T30" fmla="*/ 0 w 248"/>
                <a:gd name="T31" fmla="*/ 0 h 356"/>
                <a:gd name="T32" fmla="*/ 0 w 248"/>
                <a:gd name="T33" fmla="*/ 0 h 356"/>
                <a:gd name="T34" fmla="*/ 0 w 248"/>
                <a:gd name="T35" fmla="*/ 0 h 356"/>
                <a:gd name="T36" fmla="*/ 0 w 248"/>
                <a:gd name="T37" fmla="*/ 0 h 356"/>
                <a:gd name="T38" fmla="*/ 0 w 248"/>
                <a:gd name="T39" fmla="*/ 0 h 356"/>
                <a:gd name="T40" fmla="*/ 0 w 248"/>
                <a:gd name="T41" fmla="*/ 0 h 356"/>
                <a:gd name="T42" fmla="*/ 0 w 248"/>
                <a:gd name="T43" fmla="*/ 0 h 356"/>
                <a:gd name="T44" fmla="*/ 0 w 248"/>
                <a:gd name="T45" fmla="*/ 0 h 356"/>
                <a:gd name="T46" fmla="*/ 0 w 248"/>
                <a:gd name="T47" fmla="*/ 0 h 356"/>
                <a:gd name="T48" fmla="*/ 0 w 248"/>
                <a:gd name="T49" fmla="*/ 0 h 356"/>
                <a:gd name="T50" fmla="*/ 0 w 248"/>
                <a:gd name="T51" fmla="*/ 0 h 356"/>
                <a:gd name="T52" fmla="*/ 0 w 248"/>
                <a:gd name="T53" fmla="*/ 0 h 356"/>
                <a:gd name="T54" fmla="*/ 0 w 248"/>
                <a:gd name="T55" fmla="*/ 0 h 356"/>
                <a:gd name="T56" fmla="*/ 0 w 248"/>
                <a:gd name="T57" fmla="*/ 0 h 356"/>
                <a:gd name="T58" fmla="*/ 0 w 248"/>
                <a:gd name="T59" fmla="*/ 0 h 356"/>
                <a:gd name="T60" fmla="*/ 0 w 248"/>
                <a:gd name="T61" fmla="*/ 0 h 356"/>
                <a:gd name="T62" fmla="*/ 0 w 248"/>
                <a:gd name="T63" fmla="*/ 0 h 356"/>
                <a:gd name="T64" fmla="*/ 0 w 248"/>
                <a:gd name="T65" fmla="*/ 0 h 356"/>
                <a:gd name="T66" fmla="*/ 0 w 248"/>
                <a:gd name="T67" fmla="*/ 0 h 356"/>
                <a:gd name="T68" fmla="*/ 0 w 248"/>
                <a:gd name="T69" fmla="*/ 0 h 356"/>
                <a:gd name="T70" fmla="*/ 0 w 248"/>
                <a:gd name="T71" fmla="*/ 0 h 356"/>
                <a:gd name="T72" fmla="*/ 0 w 248"/>
                <a:gd name="T73" fmla="*/ 0 h 356"/>
                <a:gd name="T74" fmla="*/ 0 w 248"/>
                <a:gd name="T75" fmla="*/ 0 h 356"/>
                <a:gd name="T76" fmla="*/ 0 w 248"/>
                <a:gd name="T77" fmla="*/ 0 h 356"/>
                <a:gd name="T78" fmla="*/ 0 w 248"/>
                <a:gd name="T79" fmla="*/ 0 h 356"/>
                <a:gd name="T80" fmla="*/ 0 w 248"/>
                <a:gd name="T81" fmla="*/ 0 h 35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48"/>
                <a:gd name="T124" fmla="*/ 0 h 356"/>
                <a:gd name="T125" fmla="*/ 248 w 248"/>
                <a:gd name="T126" fmla="*/ 356 h 35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48" h="356">
                  <a:moveTo>
                    <a:pt x="238" y="222"/>
                  </a:moveTo>
                  <a:lnTo>
                    <a:pt x="238" y="222"/>
                  </a:lnTo>
                  <a:lnTo>
                    <a:pt x="243" y="211"/>
                  </a:lnTo>
                  <a:lnTo>
                    <a:pt x="243" y="205"/>
                  </a:lnTo>
                  <a:lnTo>
                    <a:pt x="248" y="183"/>
                  </a:lnTo>
                  <a:lnTo>
                    <a:pt x="243" y="167"/>
                  </a:lnTo>
                  <a:lnTo>
                    <a:pt x="238" y="145"/>
                  </a:lnTo>
                  <a:lnTo>
                    <a:pt x="226" y="122"/>
                  </a:lnTo>
                  <a:lnTo>
                    <a:pt x="199" y="89"/>
                  </a:lnTo>
                  <a:lnTo>
                    <a:pt x="167" y="50"/>
                  </a:lnTo>
                  <a:lnTo>
                    <a:pt x="125" y="17"/>
                  </a:lnTo>
                  <a:lnTo>
                    <a:pt x="70" y="0"/>
                  </a:lnTo>
                  <a:lnTo>
                    <a:pt x="49" y="6"/>
                  </a:lnTo>
                  <a:lnTo>
                    <a:pt x="33" y="17"/>
                  </a:lnTo>
                  <a:lnTo>
                    <a:pt x="17" y="34"/>
                  </a:lnTo>
                  <a:lnTo>
                    <a:pt x="5" y="61"/>
                  </a:lnTo>
                  <a:lnTo>
                    <a:pt x="0" y="89"/>
                  </a:lnTo>
                  <a:lnTo>
                    <a:pt x="11" y="117"/>
                  </a:lnTo>
                  <a:lnTo>
                    <a:pt x="22" y="145"/>
                  </a:lnTo>
                  <a:lnTo>
                    <a:pt x="33" y="178"/>
                  </a:lnTo>
                  <a:lnTo>
                    <a:pt x="38" y="195"/>
                  </a:lnTo>
                  <a:lnTo>
                    <a:pt x="38" y="222"/>
                  </a:lnTo>
                  <a:lnTo>
                    <a:pt x="38" y="256"/>
                  </a:lnTo>
                  <a:lnTo>
                    <a:pt x="49" y="283"/>
                  </a:lnTo>
                  <a:lnTo>
                    <a:pt x="59" y="294"/>
                  </a:lnTo>
                  <a:lnTo>
                    <a:pt x="70" y="311"/>
                  </a:lnTo>
                  <a:lnTo>
                    <a:pt x="81" y="328"/>
                  </a:lnTo>
                  <a:lnTo>
                    <a:pt x="97" y="349"/>
                  </a:lnTo>
                  <a:lnTo>
                    <a:pt x="102" y="349"/>
                  </a:lnTo>
                  <a:lnTo>
                    <a:pt x="119" y="356"/>
                  </a:lnTo>
                  <a:lnTo>
                    <a:pt x="130" y="356"/>
                  </a:lnTo>
                  <a:lnTo>
                    <a:pt x="146" y="349"/>
                  </a:lnTo>
                  <a:lnTo>
                    <a:pt x="162" y="344"/>
                  </a:lnTo>
                  <a:lnTo>
                    <a:pt x="178" y="333"/>
                  </a:lnTo>
                  <a:lnTo>
                    <a:pt x="183" y="311"/>
                  </a:lnTo>
                  <a:lnTo>
                    <a:pt x="194" y="283"/>
                  </a:lnTo>
                  <a:lnTo>
                    <a:pt x="199" y="273"/>
                  </a:lnTo>
                  <a:lnTo>
                    <a:pt x="215" y="261"/>
                  </a:lnTo>
                  <a:lnTo>
                    <a:pt x="226" y="245"/>
                  </a:lnTo>
                  <a:lnTo>
                    <a:pt x="238" y="22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40" name="Freeform 204"/>
            <p:cNvSpPr>
              <a:spLocks/>
            </p:cNvSpPr>
            <p:nvPr/>
          </p:nvSpPr>
          <p:spPr bwMode="auto">
            <a:xfrm>
              <a:off x="-307" y="-761"/>
              <a:ext cx="9" cy="17"/>
            </a:xfrm>
            <a:custGeom>
              <a:avLst/>
              <a:gdLst>
                <a:gd name="T0" fmla="*/ 0 w 259"/>
                <a:gd name="T1" fmla="*/ 0 h 434"/>
                <a:gd name="T2" fmla="*/ 0 w 259"/>
                <a:gd name="T3" fmla="*/ 0 h 434"/>
                <a:gd name="T4" fmla="*/ 0 w 259"/>
                <a:gd name="T5" fmla="*/ 0 h 434"/>
                <a:gd name="T6" fmla="*/ 0 w 259"/>
                <a:gd name="T7" fmla="*/ 0 h 434"/>
                <a:gd name="T8" fmla="*/ 0 w 259"/>
                <a:gd name="T9" fmla="*/ 0 h 434"/>
                <a:gd name="T10" fmla="*/ 0 w 259"/>
                <a:gd name="T11" fmla="*/ 0 h 434"/>
                <a:gd name="T12" fmla="*/ 0 w 259"/>
                <a:gd name="T13" fmla="*/ 0 h 434"/>
                <a:gd name="T14" fmla="*/ 0 w 259"/>
                <a:gd name="T15" fmla="*/ 0 h 434"/>
                <a:gd name="T16" fmla="*/ 0 w 259"/>
                <a:gd name="T17" fmla="*/ 0 h 434"/>
                <a:gd name="T18" fmla="*/ 0 w 259"/>
                <a:gd name="T19" fmla="*/ 0 h 434"/>
                <a:gd name="T20" fmla="*/ 0 w 259"/>
                <a:gd name="T21" fmla="*/ 0 h 434"/>
                <a:gd name="T22" fmla="*/ 0 w 259"/>
                <a:gd name="T23" fmla="*/ 0 h 434"/>
                <a:gd name="T24" fmla="*/ 0 w 259"/>
                <a:gd name="T25" fmla="*/ 0 h 434"/>
                <a:gd name="T26" fmla="*/ 0 w 259"/>
                <a:gd name="T27" fmla="*/ 0 h 434"/>
                <a:gd name="T28" fmla="*/ 0 w 259"/>
                <a:gd name="T29" fmla="*/ 0 h 434"/>
                <a:gd name="T30" fmla="*/ 0 w 259"/>
                <a:gd name="T31" fmla="*/ 0 h 434"/>
                <a:gd name="T32" fmla="*/ 0 w 259"/>
                <a:gd name="T33" fmla="*/ 0 h 434"/>
                <a:gd name="T34" fmla="*/ 0 w 259"/>
                <a:gd name="T35" fmla="*/ 0 h 434"/>
                <a:gd name="T36" fmla="*/ 0 w 259"/>
                <a:gd name="T37" fmla="*/ 0 h 434"/>
                <a:gd name="T38" fmla="*/ 0 w 259"/>
                <a:gd name="T39" fmla="*/ 0 h 434"/>
                <a:gd name="T40" fmla="*/ 0 w 259"/>
                <a:gd name="T41" fmla="*/ 0 h 434"/>
                <a:gd name="T42" fmla="*/ 0 w 259"/>
                <a:gd name="T43" fmla="*/ 0 h 434"/>
                <a:gd name="T44" fmla="*/ 0 w 259"/>
                <a:gd name="T45" fmla="*/ 0 h 434"/>
                <a:gd name="T46" fmla="*/ 0 w 259"/>
                <a:gd name="T47" fmla="*/ 0 h 434"/>
                <a:gd name="T48" fmla="*/ 0 w 259"/>
                <a:gd name="T49" fmla="*/ 0 h 434"/>
                <a:gd name="T50" fmla="*/ 0 w 259"/>
                <a:gd name="T51" fmla="*/ 0 h 434"/>
                <a:gd name="T52" fmla="*/ 0 w 259"/>
                <a:gd name="T53" fmla="*/ 0 h 434"/>
                <a:gd name="T54" fmla="*/ 0 w 259"/>
                <a:gd name="T55" fmla="*/ 0 h 434"/>
                <a:gd name="T56" fmla="*/ 0 w 259"/>
                <a:gd name="T57" fmla="*/ 0 h 434"/>
                <a:gd name="T58" fmla="*/ 0 w 259"/>
                <a:gd name="T59" fmla="*/ 0 h 434"/>
                <a:gd name="T60" fmla="*/ 0 w 259"/>
                <a:gd name="T61" fmla="*/ 0 h 434"/>
                <a:gd name="T62" fmla="*/ 0 w 259"/>
                <a:gd name="T63" fmla="*/ 0 h 434"/>
                <a:gd name="T64" fmla="*/ 0 w 259"/>
                <a:gd name="T65" fmla="*/ 0 h 434"/>
                <a:gd name="T66" fmla="*/ 0 w 259"/>
                <a:gd name="T67" fmla="*/ 0 h 434"/>
                <a:gd name="T68" fmla="*/ 0 w 259"/>
                <a:gd name="T69" fmla="*/ 0 h 434"/>
                <a:gd name="T70" fmla="*/ 0 w 259"/>
                <a:gd name="T71" fmla="*/ 0 h 434"/>
                <a:gd name="T72" fmla="*/ 0 w 259"/>
                <a:gd name="T73" fmla="*/ 0 h 434"/>
                <a:gd name="T74" fmla="*/ 0 w 259"/>
                <a:gd name="T75" fmla="*/ 0 h 434"/>
                <a:gd name="T76" fmla="*/ 0 w 259"/>
                <a:gd name="T77" fmla="*/ 0 h 434"/>
                <a:gd name="T78" fmla="*/ 0 w 259"/>
                <a:gd name="T79" fmla="*/ 0 h 434"/>
                <a:gd name="T80" fmla="*/ 0 w 259"/>
                <a:gd name="T81" fmla="*/ 0 h 434"/>
                <a:gd name="T82" fmla="*/ 0 w 259"/>
                <a:gd name="T83" fmla="*/ 0 h 43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59"/>
                <a:gd name="T127" fmla="*/ 0 h 434"/>
                <a:gd name="T128" fmla="*/ 259 w 259"/>
                <a:gd name="T129" fmla="*/ 434 h 43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59" h="434">
                  <a:moveTo>
                    <a:pt x="233" y="372"/>
                  </a:moveTo>
                  <a:lnTo>
                    <a:pt x="238" y="350"/>
                  </a:lnTo>
                  <a:lnTo>
                    <a:pt x="238" y="328"/>
                  </a:lnTo>
                  <a:lnTo>
                    <a:pt x="238" y="306"/>
                  </a:lnTo>
                  <a:lnTo>
                    <a:pt x="238" y="284"/>
                  </a:lnTo>
                  <a:lnTo>
                    <a:pt x="238" y="267"/>
                  </a:lnTo>
                  <a:lnTo>
                    <a:pt x="243" y="245"/>
                  </a:lnTo>
                  <a:lnTo>
                    <a:pt x="243" y="223"/>
                  </a:lnTo>
                  <a:lnTo>
                    <a:pt x="254" y="200"/>
                  </a:lnTo>
                  <a:lnTo>
                    <a:pt x="259" y="173"/>
                  </a:lnTo>
                  <a:lnTo>
                    <a:pt x="259" y="145"/>
                  </a:lnTo>
                  <a:lnTo>
                    <a:pt x="254" y="117"/>
                  </a:lnTo>
                  <a:lnTo>
                    <a:pt x="243" y="90"/>
                  </a:lnTo>
                  <a:lnTo>
                    <a:pt x="226" y="67"/>
                  </a:lnTo>
                  <a:lnTo>
                    <a:pt x="205" y="50"/>
                  </a:lnTo>
                  <a:lnTo>
                    <a:pt x="184" y="34"/>
                  </a:lnTo>
                  <a:lnTo>
                    <a:pt x="157" y="17"/>
                  </a:lnTo>
                  <a:lnTo>
                    <a:pt x="130" y="6"/>
                  </a:lnTo>
                  <a:lnTo>
                    <a:pt x="103" y="0"/>
                  </a:lnTo>
                  <a:lnTo>
                    <a:pt x="70" y="0"/>
                  </a:lnTo>
                  <a:lnTo>
                    <a:pt x="38" y="6"/>
                  </a:lnTo>
                  <a:lnTo>
                    <a:pt x="22" y="6"/>
                  </a:lnTo>
                  <a:lnTo>
                    <a:pt x="12" y="17"/>
                  </a:lnTo>
                  <a:lnTo>
                    <a:pt x="12" y="34"/>
                  </a:lnTo>
                  <a:lnTo>
                    <a:pt x="0" y="50"/>
                  </a:lnTo>
                  <a:lnTo>
                    <a:pt x="22" y="239"/>
                  </a:lnTo>
                  <a:lnTo>
                    <a:pt x="17" y="256"/>
                  </a:lnTo>
                  <a:lnTo>
                    <a:pt x="17" y="273"/>
                  </a:lnTo>
                  <a:lnTo>
                    <a:pt x="12" y="294"/>
                  </a:lnTo>
                  <a:lnTo>
                    <a:pt x="5" y="317"/>
                  </a:lnTo>
                  <a:lnTo>
                    <a:pt x="22" y="344"/>
                  </a:lnTo>
                  <a:lnTo>
                    <a:pt x="44" y="367"/>
                  </a:lnTo>
                  <a:lnTo>
                    <a:pt x="70" y="394"/>
                  </a:lnTo>
                  <a:lnTo>
                    <a:pt x="97" y="428"/>
                  </a:lnTo>
                  <a:lnTo>
                    <a:pt x="136" y="434"/>
                  </a:lnTo>
                  <a:lnTo>
                    <a:pt x="173" y="428"/>
                  </a:lnTo>
                  <a:lnTo>
                    <a:pt x="205" y="411"/>
                  </a:lnTo>
                  <a:lnTo>
                    <a:pt x="243" y="389"/>
                  </a:lnTo>
                  <a:lnTo>
                    <a:pt x="238" y="377"/>
                  </a:lnTo>
                  <a:lnTo>
                    <a:pt x="233" y="37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41" name="Freeform 205"/>
            <p:cNvSpPr>
              <a:spLocks/>
            </p:cNvSpPr>
            <p:nvPr/>
          </p:nvSpPr>
          <p:spPr bwMode="auto">
            <a:xfrm>
              <a:off x="-411" y="-468"/>
              <a:ext cx="17" cy="20"/>
            </a:xfrm>
            <a:custGeom>
              <a:avLst/>
              <a:gdLst>
                <a:gd name="T0" fmla="*/ 0 w 469"/>
                <a:gd name="T1" fmla="*/ 0 h 483"/>
                <a:gd name="T2" fmla="*/ 0 w 469"/>
                <a:gd name="T3" fmla="*/ 0 h 483"/>
                <a:gd name="T4" fmla="*/ 0 w 469"/>
                <a:gd name="T5" fmla="*/ 0 h 483"/>
                <a:gd name="T6" fmla="*/ 0 w 469"/>
                <a:gd name="T7" fmla="*/ 0 h 483"/>
                <a:gd name="T8" fmla="*/ 0 w 469"/>
                <a:gd name="T9" fmla="*/ 0 h 483"/>
                <a:gd name="T10" fmla="*/ 0 w 469"/>
                <a:gd name="T11" fmla="*/ 0 h 483"/>
                <a:gd name="T12" fmla="*/ 0 w 469"/>
                <a:gd name="T13" fmla="*/ 0 h 483"/>
                <a:gd name="T14" fmla="*/ 0 w 469"/>
                <a:gd name="T15" fmla="*/ 0 h 483"/>
                <a:gd name="T16" fmla="*/ 0 w 469"/>
                <a:gd name="T17" fmla="*/ 0 h 483"/>
                <a:gd name="T18" fmla="*/ 0 w 469"/>
                <a:gd name="T19" fmla="*/ 0 h 483"/>
                <a:gd name="T20" fmla="*/ 0 w 469"/>
                <a:gd name="T21" fmla="*/ 0 h 483"/>
                <a:gd name="T22" fmla="*/ 0 w 469"/>
                <a:gd name="T23" fmla="*/ 0 h 483"/>
                <a:gd name="T24" fmla="*/ 0 w 469"/>
                <a:gd name="T25" fmla="*/ 0 h 483"/>
                <a:gd name="T26" fmla="*/ 0 w 469"/>
                <a:gd name="T27" fmla="*/ 0 h 483"/>
                <a:gd name="T28" fmla="*/ 0 w 469"/>
                <a:gd name="T29" fmla="*/ 0 h 483"/>
                <a:gd name="T30" fmla="*/ 0 w 469"/>
                <a:gd name="T31" fmla="*/ 0 h 483"/>
                <a:gd name="T32" fmla="*/ 0 w 469"/>
                <a:gd name="T33" fmla="*/ 0 h 483"/>
                <a:gd name="T34" fmla="*/ 0 w 469"/>
                <a:gd name="T35" fmla="*/ 0 h 483"/>
                <a:gd name="T36" fmla="*/ 0 w 469"/>
                <a:gd name="T37" fmla="*/ 0 h 483"/>
                <a:gd name="T38" fmla="*/ 0 w 469"/>
                <a:gd name="T39" fmla="*/ 0 h 483"/>
                <a:gd name="T40" fmla="*/ 0 w 469"/>
                <a:gd name="T41" fmla="*/ 0 h 483"/>
                <a:gd name="T42" fmla="*/ 0 w 469"/>
                <a:gd name="T43" fmla="*/ 0 h 483"/>
                <a:gd name="T44" fmla="*/ 0 w 469"/>
                <a:gd name="T45" fmla="*/ 0 h 483"/>
                <a:gd name="T46" fmla="*/ 0 w 469"/>
                <a:gd name="T47" fmla="*/ 0 h 483"/>
                <a:gd name="T48" fmla="*/ 0 w 469"/>
                <a:gd name="T49" fmla="*/ 0 h 483"/>
                <a:gd name="T50" fmla="*/ 0 w 469"/>
                <a:gd name="T51" fmla="*/ 0 h 483"/>
                <a:gd name="T52" fmla="*/ 0 w 469"/>
                <a:gd name="T53" fmla="*/ 0 h 483"/>
                <a:gd name="T54" fmla="*/ 0 w 469"/>
                <a:gd name="T55" fmla="*/ 0 h 483"/>
                <a:gd name="T56" fmla="*/ 0 w 469"/>
                <a:gd name="T57" fmla="*/ 0 h 483"/>
                <a:gd name="T58" fmla="*/ 0 w 469"/>
                <a:gd name="T59" fmla="*/ 0 h 483"/>
                <a:gd name="T60" fmla="*/ 0 w 469"/>
                <a:gd name="T61" fmla="*/ 0 h 483"/>
                <a:gd name="T62" fmla="*/ 0 w 469"/>
                <a:gd name="T63" fmla="*/ 0 h 483"/>
                <a:gd name="T64" fmla="*/ 0 w 469"/>
                <a:gd name="T65" fmla="*/ 0 h 483"/>
                <a:gd name="T66" fmla="*/ 0 w 469"/>
                <a:gd name="T67" fmla="*/ 0 h 483"/>
                <a:gd name="T68" fmla="*/ 0 w 469"/>
                <a:gd name="T69" fmla="*/ 0 h 483"/>
                <a:gd name="T70" fmla="*/ 0 w 469"/>
                <a:gd name="T71" fmla="*/ 0 h 483"/>
                <a:gd name="T72" fmla="*/ 0 w 469"/>
                <a:gd name="T73" fmla="*/ 0 h 483"/>
                <a:gd name="T74" fmla="*/ 0 w 469"/>
                <a:gd name="T75" fmla="*/ 0 h 483"/>
                <a:gd name="T76" fmla="*/ 0 w 469"/>
                <a:gd name="T77" fmla="*/ 0 h 483"/>
                <a:gd name="T78" fmla="*/ 0 w 469"/>
                <a:gd name="T79" fmla="*/ 0 h 483"/>
                <a:gd name="T80" fmla="*/ 0 w 469"/>
                <a:gd name="T81" fmla="*/ 0 h 483"/>
                <a:gd name="T82" fmla="*/ 0 w 469"/>
                <a:gd name="T83" fmla="*/ 0 h 483"/>
                <a:gd name="T84" fmla="*/ 0 w 469"/>
                <a:gd name="T85" fmla="*/ 0 h 483"/>
                <a:gd name="T86" fmla="*/ 0 w 469"/>
                <a:gd name="T87" fmla="*/ 0 h 483"/>
                <a:gd name="T88" fmla="*/ 0 w 469"/>
                <a:gd name="T89" fmla="*/ 0 h 483"/>
                <a:gd name="T90" fmla="*/ 0 w 469"/>
                <a:gd name="T91" fmla="*/ 0 h 483"/>
                <a:gd name="T92" fmla="*/ 0 w 469"/>
                <a:gd name="T93" fmla="*/ 0 h 483"/>
                <a:gd name="T94" fmla="*/ 0 w 469"/>
                <a:gd name="T95" fmla="*/ 0 h 483"/>
                <a:gd name="T96" fmla="*/ 0 w 469"/>
                <a:gd name="T97" fmla="*/ 0 h 483"/>
                <a:gd name="T98" fmla="*/ 0 w 469"/>
                <a:gd name="T99" fmla="*/ 0 h 483"/>
                <a:gd name="T100" fmla="*/ 0 w 469"/>
                <a:gd name="T101" fmla="*/ 0 h 483"/>
                <a:gd name="T102" fmla="*/ 0 w 469"/>
                <a:gd name="T103" fmla="*/ 0 h 483"/>
                <a:gd name="T104" fmla="*/ 0 w 469"/>
                <a:gd name="T105" fmla="*/ 0 h 483"/>
                <a:gd name="T106" fmla="*/ 0 w 469"/>
                <a:gd name="T107" fmla="*/ 0 h 483"/>
                <a:gd name="T108" fmla="*/ 0 w 469"/>
                <a:gd name="T109" fmla="*/ 0 h 483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469"/>
                <a:gd name="T166" fmla="*/ 0 h 483"/>
                <a:gd name="T167" fmla="*/ 469 w 469"/>
                <a:gd name="T168" fmla="*/ 483 h 483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469" h="483">
                  <a:moveTo>
                    <a:pt x="464" y="322"/>
                  </a:moveTo>
                  <a:lnTo>
                    <a:pt x="464" y="322"/>
                  </a:lnTo>
                  <a:lnTo>
                    <a:pt x="469" y="312"/>
                  </a:lnTo>
                  <a:lnTo>
                    <a:pt x="469" y="306"/>
                  </a:lnTo>
                  <a:lnTo>
                    <a:pt x="453" y="68"/>
                  </a:lnTo>
                  <a:lnTo>
                    <a:pt x="427" y="40"/>
                  </a:lnTo>
                  <a:lnTo>
                    <a:pt x="394" y="18"/>
                  </a:lnTo>
                  <a:lnTo>
                    <a:pt x="345" y="7"/>
                  </a:lnTo>
                  <a:lnTo>
                    <a:pt x="303" y="0"/>
                  </a:lnTo>
                  <a:lnTo>
                    <a:pt x="297" y="7"/>
                  </a:lnTo>
                  <a:lnTo>
                    <a:pt x="287" y="12"/>
                  </a:lnTo>
                  <a:lnTo>
                    <a:pt x="275" y="18"/>
                  </a:lnTo>
                  <a:lnTo>
                    <a:pt x="270" y="45"/>
                  </a:lnTo>
                  <a:lnTo>
                    <a:pt x="264" y="73"/>
                  </a:lnTo>
                  <a:lnTo>
                    <a:pt x="264" y="101"/>
                  </a:lnTo>
                  <a:lnTo>
                    <a:pt x="270" y="123"/>
                  </a:lnTo>
                  <a:lnTo>
                    <a:pt x="270" y="128"/>
                  </a:lnTo>
                  <a:lnTo>
                    <a:pt x="264" y="140"/>
                  </a:lnTo>
                  <a:lnTo>
                    <a:pt x="259" y="151"/>
                  </a:lnTo>
                  <a:lnTo>
                    <a:pt x="248" y="156"/>
                  </a:lnTo>
                  <a:lnTo>
                    <a:pt x="103" y="90"/>
                  </a:lnTo>
                  <a:lnTo>
                    <a:pt x="76" y="90"/>
                  </a:lnTo>
                  <a:lnTo>
                    <a:pt x="48" y="95"/>
                  </a:lnTo>
                  <a:lnTo>
                    <a:pt x="32" y="106"/>
                  </a:lnTo>
                  <a:lnTo>
                    <a:pt x="11" y="134"/>
                  </a:lnTo>
                  <a:lnTo>
                    <a:pt x="0" y="156"/>
                  </a:lnTo>
                  <a:lnTo>
                    <a:pt x="0" y="178"/>
                  </a:lnTo>
                  <a:lnTo>
                    <a:pt x="11" y="206"/>
                  </a:lnTo>
                  <a:lnTo>
                    <a:pt x="22" y="234"/>
                  </a:lnTo>
                  <a:lnTo>
                    <a:pt x="27" y="256"/>
                  </a:lnTo>
                  <a:lnTo>
                    <a:pt x="32" y="279"/>
                  </a:lnTo>
                  <a:lnTo>
                    <a:pt x="38" y="306"/>
                  </a:lnTo>
                  <a:lnTo>
                    <a:pt x="38" y="345"/>
                  </a:lnTo>
                  <a:lnTo>
                    <a:pt x="32" y="362"/>
                  </a:lnTo>
                  <a:lnTo>
                    <a:pt x="32" y="384"/>
                  </a:lnTo>
                  <a:lnTo>
                    <a:pt x="27" y="407"/>
                  </a:lnTo>
                  <a:lnTo>
                    <a:pt x="27" y="423"/>
                  </a:lnTo>
                  <a:lnTo>
                    <a:pt x="48" y="440"/>
                  </a:lnTo>
                  <a:lnTo>
                    <a:pt x="76" y="456"/>
                  </a:lnTo>
                  <a:lnTo>
                    <a:pt x="103" y="467"/>
                  </a:lnTo>
                  <a:lnTo>
                    <a:pt x="130" y="483"/>
                  </a:lnTo>
                  <a:lnTo>
                    <a:pt x="173" y="473"/>
                  </a:lnTo>
                  <a:lnTo>
                    <a:pt x="200" y="434"/>
                  </a:lnTo>
                  <a:lnTo>
                    <a:pt x="216" y="384"/>
                  </a:lnTo>
                  <a:lnTo>
                    <a:pt x="238" y="345"/>
                  </a:lnTo>
                  <a:lnTo>
                    <a:pt x="264" y="317"/>
                  </a:lnTo>
                  <a:lnTo>
                    <a:pt x="297" y="317"/>
                  </a:lnTo>
                  <a:lnTo>
                    <a:pt x="340" y="329"/>
                  </a:lnTo>
                  <a:lnTo>
                    <a:pt x="383" y="345"/>
                  </a:lnTo>
                  <a:lnTo>
                    <a:pt x="400" y="345"/>
                  </a:lnTo>
                  <a:lnTo>
                    <a:pt x="421" y="345"/>
                  </a:lnTo>
                  <a:lnTo>
                    <a:pt x="448" y="345"/>
                  </a:lnTo>
                  <a:lnTo>
                    <a:pt x="464" y="32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42" name="Freeform 206"/>
            <p:cNvSpPr>
              <a:spLocks/>
            </p:cNvSpPr>
            <p:nvPr/>
          </p:nvSpPr>
          <p:spPr bwMode="auto">
            <a:xfrm>
              <a:off x="-437" y="-373"/>
              <a:ext cx="4" cy="9"/>
            </a:xfrm>
            <a:custGeom>
              <a:avLst/>
              <a:gdLst>
                <a:gd name="T0" fmla="*/ 0 w 108"/>
                <a:gd name="T1" fmla="*/ 0 h 227"/>
                <a:gd name="T2" fmla="*/ 0 w 108"/>
                <a:gd name="T3" fmla="*/ 0 h 227"/>
                <a:gd name="T4" fmla="*/ 0 w 108"/>
                <a:gd name="T5" fmla="*/ 0 h 227"/>
                <a:gd name="T6" fmla="*/ 0 w 108"/>
                <a:gd name="T7" fmla="*/ 0 h 227"/>
                <a:gd name="T8" fmla="*/ 0 w 108"/>
                <a:gd name="T9" fmla="*/ 0 h 227"/>
                <a:gd name="T10" fmla="*/ 0 w 108"/>
                <a:gd name="T11" fmla="*/ 0 h 227"/>
                <a:gd name="T12" fmla="*/ 0 w 108"/>
                <a:gd name="T13" fmla="*/ 0 h 227"/>
                <a:gd name="T14" fmla="*/ 0 w 108"/>
                <a:gd name="T15" fmla="*/ 0 h 227"/>
                <a:gd name="T16" fmla="*/ 0 w 108"/>
                <a:gd name="T17" fmla="*/ 0 h 227"/>
                <a:gd name="T18" fmla="*/ 0 w 108"/>
                <a:gd name="T19" fmla="*/ 0 h 227"/>
                <a:gd name="T20" fmla="*/ 0 w 108"/>
                <a:gd name="T21" fmla="*/ 0 h 227"/>
                <a:gd name="T22" fmla="*/ 0 w 108"/>
                <a:gd name="T23" fmla="*/ 0 h 227"/>
                <a:gd name="T24" fmla="*/ 0 w 108"/>
                <a:gd name="T25" fmla="*/ 0 h 227"/>
                <a:gd name="T26" fmla="*/ 0 w 108"/>
                <a:gd name="T27" fmla="*/ 0 h 227"/>
                <a:gd name="T28" fmla="*/ 0 w 108"/>
                <a:gd name="T29" fmla="*/ 0 h 227"/>
                <a:gd name="T30" fmla="*/ 0 w 108"/>
                <a:gd name="T31" fmla="*/ 0 h 227"/>
                <a:gd name="T32" fmla="*/ 0 w 108"/>
                <a:gd name="T33" fmla="*/ 0 h 227"/>
                <a:gd name="T34" fmla="*/ 0 w 108"/>
                <a:gd name="T35" fmla="*/ 0 h 227"/>
                <a:gd name="T36" fmla="*/ 0 w 108"/>
                <a:gd name="T37" fmla="*/ 0 h 227"/>
                <a:gd name="T38" fmla="*/ 0 w 108"/>
                <a:gd name="T39" fmla="*/ 0 h 227"/>
                <a:gd name="T40" fmla="*/ 0 w 108"/>
                <a:gd name="T41" fmla="*/ 0 h 227"/>
                <a:gd name="T42" fmla="*/ 0 w 108"/>
                <a:gd name="T43" fmla="*/ 0 h 22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08"/>
                <a:gd name="T67" fmla="*/ 0 h 227"/>
                <a:gd name="T68" fmla="*/ 108 w 108"/>
                <a:gd name="T69" fmla="*/ 227 h 227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08" h="227">
                  <a:moveTo>
                    <a:pt x="97" y="205"/>
                  </a:moveTo>
                  <a:lnTo>
                    <a:pt x="87" y="177"/>
                  </a:lnTo>
                  <a:lnTo>
                    <a:pt x="81" y="139"/>
                  </a:lnTo>
                  <a:lnTo>
                    <a:pt x="81" y="94"/>
                  </a:lnTo>
                  <a:lnTo>
                    <a:pt x="81" y="50"/>
                  </a:lnTo>
                  <a:lnTo>
                    <a:pt x="71" y="28"/>
                  </a:lnTo>
                  <a:lnTo>
                    <a:pt x="49" y="11"/>
                  </a:lnTo>
                  <a:lnTo>
                    <a:pt x="27" y="5"/>
                  </a:lnTo>
                  <a:lnTo>
                    <a:pt x="0" y="0"/>
                  </a:lnTo>
                  <a:lnTo>
                    <a:pt x="0" y="199"/>
                  </a:lnTo>
                  <a:lnTo>
                    <a:pt x="6" y="205"/>
                  </a:lnTo>
                  <a:lnTo>
                    <a:pt x="11" y="211"/>
                  </a:lnTo>
                  <a:lnTo>
                    <a:pt x="22" y="216"/>
                  </a:lnTo>
                  <a:lnTo>
                    <a:pt x="39" y="222"/>
                  </a:lnTo>
                  <a:lnTo>
                    <a:pt x="49" y="222"/>
                  </a:lnTo>
                  <a:lnTo>
                    <a:pt x="65" y="227"/>
                  </a:lnTo>
                  <a:lnTo>
                    <a:pt x="87" y="227"/>
                  </a:lnTo>
                  <a:lnTo>
                    <a:pt x="108" y="227"/>
                  </a:lnTo>
                  <a:lnTo>
                    <a:pt x="108" y="222"/>
                  </a:lnTo>
                  <a:lnTo>
                    <a:pt x="103" y="216"/>
                  </a:lnTo>
                  <a:lnTo>
                    <a:pt x="97" y="211"/>
                  </a:lnTo>
                  <a:lnTo>
                    <a:pt x="97" y="205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43" name="Freeform 207"/>
            <p:cNvSpPr>
              <a:spLocks/>
            </p:cNvSpPr>
            <p:nvPr/>
          </p:nvSpPr>
          <p:spPr bwMode="auto">
            <a:xfrm>
              <a:off x="-438" y="-399"/>
              <a:ext cx="2" cy="8"/>
            </a:xfrm>
            <a:custGeom>
              <a:avLst/>
              <a:gdLst>
                <a:gd name="T0" fmla="*/ 0 w 48"/>
                <a:gd name="T1" fmla="*/ 0 h 200"/>
                <a:gd name="T2" fmla="*/ 0 w 48"/>
                <a:gd name="T3" fmla="*/ 0 h 200"/>
                <a:gd name="T4" fmla="*/ 0 w 48"/>
                <a:gd name="T5" fmla="*/ 0 h 200"/>
                <a:gd name="T6" fmla="*/ 0 w 48"/>
                <a:gd name="T7" fmla="*/ 0 h 200"/>
                <a:gd name="T8" fmla="*/ 0 w 48"/>
                <a:gd name="T9" fmla="*/ 0 h 200"/>
                <a:gd name="T10" fmla="*/ 0 w 48"/>
                <a:gd name="T11" fmla="*/ 0 h 200"/>
                <a:gd name="T12" fmla="*/ 0 w 48"/>
                <a:gd name="T13" fmla="*/ 0 h 200"/>
                <a:gd name="T14" fmla="*/ 0 w 48"/>
                <a:gd name="T15" fmla="*/ 0 h 200"/>
                <a:gd name="T16" fmla="*/ 0 w 48"/>
                <a:gd name="T17" fmla="*/ 0 h 200"/>
                <a:gd name="T18" fmla="*/ 0 w 48"/>
                <a:gd name="T19" fmla="*/ 0 h 200"/>
                <a:gd name="T20" fmla="*/ 0 w 48"/>
                <a:gd name="T21" fmla="*/ 0 h 200"/>
                <a:gd name="T22" fmla="*/ 0 w 48"/>
                <a:gd name="T23" fmla="*/ 0 h 200"/>
                <a:gd name="T24" fmla="*/ 0 w 48"/>
                <a:gd name="T25" fmla="*/ 0 h 200"/>
                <a:gd name="T26" fmla="*/ 0 w 48"/>
                <a:gd name="T27" fmla="*/ 0 h 200"/>
                <a:gd name="T28" fmla="*/ 0 w 48"/>
                <a:gd name="T29" fmla="*/ 0 h 200"/>
                <a:gd name="T30" fmla="*/ 0 w 48"/>
                <a:gd name="T31" fmla="*/ 0 h 200"/>
                <a:gd name="T32" fmla="*/ 0 w 48"/>
                <a:gd name="T33" fmla="*/ 0 h 200"/>
                <a:gd name="T34" fmla="*/ 0 w 48"/>
                <a:gd name="T35" fmla="*/ 0 h 200"/>
                <a:gd name="T36" fmla="*/ 0 w 48"/>
                <a:gd name="T37" fmla="*/ 0 h 200"/>
                <a:gd name="T38" fmla="*/ 0 w 48"/>
                <a:gd name="T39" fmla="*/ 0 h 200"/>
                <a:gd name="T40" fmla="*/ 0 w 48"/>
                <a:gd name="T41" fmla="*/ 0 h 20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48"/>
                <a:gd name="T64" fmla="*/ 0 h 200"/>
                <a:gd name="T65" fmla="*/ 48 w 48"/>
                <a:gd name="T66" fmla="*/ 200 h 20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48" h="200">
                  <a:moveTo>
                    <a:pt x="48" y="177"/>
                  </a:moveTo>
                  <a:lnTo>
                    <a:pt x="48" y="139"/>
                  </a:lnTo>
                  <a:lnTo>
                    <a:pt x="48" y="101"/>
                  </a:lnTo>
                  <a:lnTo>
                    <a:pt x="42" y="61"/>
                  </a:lnTo>
                  <a:lnTo>
                    <a:pt x="37" y="28"/>
                  </a:lnTo>
                  <a:lnTo>
                    <a:pt x="32" y="11"/>
                  </a:lnTo>
                  <a:lnTo>
                    <a:pt x="26" y="0"/>
                  </a:lnTo>
                  <a:lnTo>
                    <a:pt x="16" y="0"/>
                  </a:lnTo>
                  <a:lnTo>
                    <a:pt x="0" y="11"/>
                  </a:lnTo>
                  <a:lnTo>
                    <a:pt x="0" y="39"/>
                  </a:lnTo>
                  <a:lnTo>
                    <a:pt x="0" y="61"/>
                  </a:lnTo>
                  <a:lnTo>
                    <a:pt x="0" y="89"/>
                  </a:lnTo>
                  <a:lnTo>
                    <a:pt x="5" y="111"/>
                  </a:lnTo>
                  <a:lnTo>
                    <a:pt x="5" y="134"/>
                  </a:lnTo>
                  <a:lnTo>
                    <a:pt x="16" y="156"/>
                  </a:lnTo>
                  <a:lnTo>
                    <a:pt x="26" y="177"/>
                  </a:lnTo>
                  <a:lnTo>
                    <a:pt x="37" y="200"/>
                  </a:lnTo>
                  <a:lnTo>
                    <a:pt x="37" y="194"/>
                  </a:lnTo>
                  <a:lnTo>
                    <a:pt x="42" y="189"/>
                  </a:lnTo>
                  <a:lnTo>
                    <a:pt x="48" y="184"/>
                  </a:lnTo>
                  <a:lnTo>
                    <a:pt x="48" y="177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44" name="Freeform 208"/>
            <p:cNvSpPr>
              <a:spLocks/>
            </p:cNvSpPr>
            <p:nvPr/>
          </p:nvSpPr>
          <p:spPr bwMode="auto">
            <a:xfrm>
              <a:off x="-455" y="-378"/>
              <a:ext cx="5" cy="9"/>
            </a:xfrm>
            <a:custGeom>
              <a:avLst/>
              <a:gdLst>
                <a:gd name="T0" fmla="*/ 0 w 135"/>
                <a:gd name="T1" fmla="*/ 0 h 232"/>
                <a:gd name="T2" fmla="*/ 0 w 135"/>
                <a:gd name="T3" fmla="*/ 0 h 232"/>
                <a:gd name="T4" fmla="*/ 0 w 135"/>
                <a:gd name="T5" fmla="*/ 0 h 232"/>
                <a:gd name="T6" fmla="*/ 0 w 135"/>
                <a:gd name="T7" fmla="*/ 0 h 232"/>
                <a:gd name="T8" fmla="*/ 0 w 135"/>
                <a:gd name="T9" fmla="*/ 0 h 232"/>
                <a:gd name="T10" fmla="*/ 0 w 135"/>
                <a:gd name="T11" fmla="*/ 0 h 232"/>
                <a:gd name="T12" fmla="*/ 0 w 135"/>
                <a:gd name="T13" fmla="*/ 0 h 232"/>
                <a:gd name="T14" fmla="*/ 0 w 135"/>
                <a:gd name="T15" fmla="*/ 0 h 232"/>
                <a:gd name="T16" fmla="*/ 0 w 135"/>
                <a:gd name="T17" fmla="*/ 0 h 232"/>
                <a:gd name="T18" fmla="*/ 0 w 135"/>
                <a:gd name="T19" fmla="*/ 0 h 232"/>
                <a:gd name="T20" fmla="*/ 0 w 135"/>
                <a:gd name="T21" fmla="*/ 0 h 232"/>
                <a:gd name="T22" fmla="*/ 0 w 135"/>
                <a:gd name="T23" fmla="*/ 0 h 232"/>
                <a:gd name="T24" fmla="*/ 0 w 135"/>
                <a:gd name="T25" fmla="*/ 0 h 232"/>
                <a:gd name="T26" fmla="*/ 0 w 135"/>
                <a:gd name="T27" fmla="*/ 0 h 232"/>
                <a:gd name="T28" fmla="*/ 0 w 135"/>
                <a:gd name="T29" fmla="*/ 0 h 232"/>
                <a:gd name="T30" fmla="*/ 0 w 135"/>
                <a:gd name="T31" fmla="*/ 0 h 232"/>
                <a:gd name="T32" fmla="*/ 0 w 135"/>
                <a:gd name="T33" fmla="*/ 0 h 232"/>
                <a:gd name="T34" fmla="*/ 0 w 135"/>
                <a:gd name="T35" fmla="*/ 0 h 232"/>
                <a:gd name="T36" fmla="*/ 0 w 135"/>
                <a:gd name="T37" fmla="*/ 0 h 232"/>
                <a:gd name="T38" fmla="*/ 0 w 135"/>
                <a:gd name="T39" fmla="*/ 0 h 232"/>
                <a:gd name="T40" fmla="*/ 0 w 135"/>
                <a:gd name="T41" fmla="*/ 0 h 232"/>
                <a:gd name="T42" fmla="*/ 0 w 135"/>
                <a:gd name="T43" fmla="*/ 0 h 232"/>
                <a:gd name="T44" fmla="*/ 0 w 135"/>
                <a:gd name="T45" fmla="*/ 0 h 232"/>
                <a:gd name="T46" fmla="*/ 0 w 135"/>
                <a:gd name="T47" fmla="*/ 0 h 232"/>
                <a:gd name="T48" fmla="*/ 0 w 135"/>
                <a:gd name="T49" fmla="*/ 0 h 23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35"/>
                <a:gd name="T76" fmla="*/ 0 h 232"/>
                <a:gd name="T77" fmla="*/ 135 w 135"/>
                <a:gd name="T78" fmla="*/ 232 h 232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35" h="232">
                  <a:moveTo>
                    <a:pt x="135" y="216"/>
                  </a:moveTo>
                  <a:lnTo>
                    <a:pt x="135" y="177"/>
                  </a:lnTo>
                  <a:lnTo>
                    <a:pt x="135" y="138"/>
                  </a:lnTo>
                  <a:lnTo>
                    <a:pt x="135" y="99"/>
                  </a:lnTo>
                  <a:lnTo>
                    <a:pt x="135" y="66"/>
                  </a:lnTo>
                  <a:lnTo>
                    <a:pt x="119" y="43"/>
                  </a:lnTo>
                  <a:lnTo>
                    <a:pt x="98" y="27"/>
                  </a:lnTo>
                  <a:lnTo>
                    <a:pt x="70" y="16"/>
                  </a:lnTo>
                  <a:lnTo>
                    <a:pt x="43" y="0"/>
                  </a:lnTo>
                  <a:lnTo>
                    <a:pt x="32" y="5"/>
                  </a:lnTo>
                  <a:lnTo>
                    <a:pt x="16" y="10"/>
                  </a:lnTo>
                  <a:lnTo>
                    <a:pt x="6" y="22"/>
                  </a:lnTo>
                  <a:lnTo>
                    <a:pt x="0" y="38"/>
                  </a:lnTo>
                  <a:lnTo>
                    <a:pt x="6" y="77"/>
                  </a:lnTo>
                  <a:lnTo>
                    <a:pt x="6" y="111"/>
                  </a:lnTo>
                  <a:lnTo>
                    <a:pt x="11" y="149"/>
                  </a:lnTo>
                  <a:lnTo>
                    <a:pt x="11" y="194"/>
                  </a:lnTo>
                  <a:lnTo>
                    <a:pt x="22" y="221"/>
                  </a:lnTo>
                  <a:lnTo>
                    <a:pt x="54" y="232"/>
                  </a:lnTo>
                  <a:lnTo>
                    <a:pt x="98" y="232"/>
                  </a:lnTo>
                  <a:lnTo>
                    <a:pt x="135" y="232"/>
                  </a:lnTo>
                  <a:lnTo>
                    <a:pt x="135" y="221"/>
                  </a:lnTo>
                  <a:lnTo>
                    <a:pt x="135" y="216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45" name="Freeform 209"/>
            <p:cNvSpPr>
              <a:spLocks/>
            </p:cNvSpPr>
            <p:nvPr/>
          </p:nvSpPr>
          <p:spPr bwMode="auto">
            <a:xfrm>
              <a:off x="-401" y="-556"/>
              <a:ext cx="6" cy="12"/>
            </a:xfrm>
            <a:custGeom>
              <a:avLst/>
              <a:gdLst>
                <a:gd name="T0" fmla="*/ 0 w 173"/>
                <a:gd name="T1" fmla="*/ 0 h 311"/>
                <a:gd name="T2" fmla="*/ 0 w 173"/>
                <a:gd name="T3" fmla="*/ 0 h 311"/>
                <a:gd name="T4" fmla="*/ 0 w 173"/>
                <a:gd name="T5" fmla="*/ 0 h 311"/>
                <a:gd name="T6" fmla="*/ 0 w 173"/>
                <a:gd name="T7" fmla="*/ 0 h 311"/>
                <a:gd name="T8" fmla="*/ 0 w 173"/>
                <a:gd name="T9" fmla="*/ 0 h 311"/>
                <a:gd name="T10" fmla="*/ 0 w 173"/>
                <a:gd name="T11" fmla="*/ 0 h 311"/>
                <a:gd name="T12" fmla="*/ 0 w 173"/>
                <a:gd name="T13" fmla="*/ 0 h 311"/>
                <a:gd name="T14" fmla="*/ 0 w 173"/>
                <a:gd name="T15" fmla="*/ 0 h 311"/>
                <a:gd name="T16" fmla="*/ 0 w 173"/>
                <a:gd name="T17" fmla="*/ 0 h 311"/>
                <a:gd name="T18" fmla="*/ 0 w 173"/>
                <a:gd name="T19" fmla="*/ 0 h 311"/>
                <a:gd name="T20" fmla="*/ 0 w 173"/>
                <a:gd name="T21" fmla="*/ 0 h 311"/>
                <a:gd name="T22" fmla="*/ 0 w 173"/>
                <a:gd name="T23" fmla="*/ 0 h 311"/>
                <a:gd name="T24" fmla="*/ 0 w 173"/>
                <a:gd name="T25" fmla="*/ 0 h 311"/>
                <a:gd name="T26" fmla="*/ 0 w 173"/>
                <a:gd name="T27" fmla="*/ 0 h 311"/>
                <a:gd name="T28" fmla="*/ 0 w 173"/>
                <a:gd name="T29" fmla="*/ 0 h 311"/>
                <a:gd name="T30" fmla="*/ 0 w 173"/>
                <a:gd name="T31" fmla="*/ 0 h 311"/>
                <a:gd name="T32" fmla="*/ 0 w 173"/>
                <a:gd name="T33" fmla="*/ 0 h 311"/>
                <a:gd name="T34" fmla="*/ 0 w 173"/>
                <a:gd name="T35" fmla="*/ 0 h 311"/>
                <a:gd name="T36" fmla="*/ 0 w 173"/>
                <a:gd name="T37" fmla="*/ 0 h 311"/>
                <a:gd name="T38" fmla="*/ 0 w 173"/>
                <a:gd name="T39" fmla="*/ 0 h 311"/>
                <a:gd name="T40" fmla="*/ 0 w 173"/>
                <a:gd name="T41" fmla="*/ 0 h 311"/>
                <a:gd name="T42" fmla="*/ 0 w 173"/>
                <a:gd name="T43" fmla="*/ 0 h 311"/>
                <a:gd name="T44" fmla="*/ 0 w 173"/>
                <a:gd name="T45" fmla="*/ 0 h 311"/>
                <a:gd name="T46" fmla="*/ 0 w 173"/>
                <a:gd name="T47" fmla="*/ 0 h 311"/>
                <a:gd name="T48" fmla="*/ 0 w 173"/>
                <a:gd name="T49" fmla="*/ 0 h 311"/>
                <a:gd name="T50" fmla="*/ 0 w 173"/>
                <a:gd name="T51" fmla="*/ 0 h 311"/>
                <a:gd name="T52" fmla="*/ 0 w 173"/>
                <a:gd name="T53" fmla="*/ 0 h 311"/>
                <a:gd name="T54" fmla="*/ 0 w 173"/>
                <a:gd name="T55" fmla="*/ 0 h 311"/>
                <a:gd name="T56" fmla="*/ 0 w 173"/>
                <a:gd name="T57" fmla="*/ 0 h 311"/>
                <a:gd name="T58" fmla="*/ 0 w 173"/>
                <a:gd name="T59" fmla="*/ 0 h 311"/>
                <a:gd name="T60" fmla="*/ 0 w 173"/>
                <a:gd name="T61" fmla="*/ 0 h 311"/>
                <a:gd name="T62" fmla="*/ 0 w 173"/>
                <a:gd name="T63" fmla="*/ 0 h 311"/>
                <a:gd name="T64" fmla="*/ 0 w 173"/>
                <a:gd name="T65" fmla="*/ 0 h 31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73"/>
                <a:gd name="T100" fmla="*/ 0 h 311"/>
                <a:gd name="T101" fmla="*/ 173 w 173"/>
                <a:gd name="T102" fmla="*/ 311 h 311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73" h="311">
                  <a:moveTo>
                    <a:pt x="157" y="284"/>
                  </a:moveTo>
                  <a:lnTo>
                    <a:pt x="157" y="278"/>
                  </a:lnTo>
                  <a:lnTo>
                    <a:pt x="162" y="273"/>
                  </a:lnTo>
                  <a:lnTo>
                    <a:pt x="168" y="266"/>
                  </a:lnTo>
                  <a:lnTo>
                    <a:pt x="168" y="261"/>
                  </a:lnTo>
                  <a:lnTo>
                    <a:pt x="173" y="223"/>
                  </a:lnTo>
                  <a:lnTo>
                    <a:pt x="173" y="183"/>
                  </a:lnTo>
                  <a:lnTo>
                    <a:pt x="168" y="145"/>
                  </a:lnTo>
                  <a:lnTo>
                    <a:pt x="162" y="106"/>
                  </a:lnTo>
                  <a:lnTo>
                    <a:pt x="157" y="84"/>
                  </a:lnTo>
                  <a:lnTo>
                    <a:pt x="146" y="62"/>
                  </a:lnTo>
                  <a:lnTo>
                    <a:pt x="130" y="39"/>
                  </a:lnTo>
                  <a:lnTo>
                    <a:pt x="108" y="17"/>
                  </a:lnTo>
                  <a:lnTo>
                    <a:pt x="97" y="12"/>
                  </a:lnTo>
                  <a:lnTo>
                    <a:pt x="86" y="6"/>
                  </a:lnTo>
                  <a:lnTo>
                    <a:pt x="76" y="6"/>
                  </a:lnTo>
                  <a:lnTo>
                    <a:pt x="60" y="0"/>
                  </a:lnTo>
                  <a:lnTo>
                    <a:pt x="38" y="17"/>
                  </a:lnTo>
                  <a:lnTo>
                    <a:pt x="28" y="39"/>
                  </a:lnTo>
                  <a:lnTo>
                    <a:pt x="17" y="72"/>
                  </a:lnTo>
                  <a:lnTo>
                    <a:pt x="6" y="100"/>
                  </a:lnTo>
                  <a:lnTo>
                    <a:pt x="0" y="128"/>
                  </a:lnTo>
                  <a:lnTo>
                    <a:pt x="6" y="167"/>
                  </a:lnTo>
                  <a:lnTo>
                    <a:pt x="12" y="206"/>
                  </a:lnTo>
                  <a:lnTo>
                    <a:pt x="6" y="250"/>
                  </a:lnTo>
                  <a:lnTo>
                    <a:pt x="28" y="278"/>
                  </a:lnTo>
                  <a:lnTo>
                    <a:pt x="65" y="294"/>
                  </a:lnTo>
                  <a:lnTo>
                    <a:pt x="102" y="306"/>
                  </a:lnTo>
                  <a:lnTo>
                    <a:pt x="146" y="311"/>
                  </a:lnTo>
                  <a:lnTo>
                    <a:pt x="146" y="306"/>
                  </a:lnTo>
                  <a:lnTo>
                    <a:pt x="146" y="301"/>
                  </a:lnTo>
                  <a:lnTo>
                    <a:pt x="152" y="294"/>
                  </a:lnTo>
                  <a:lnTo>
                    <a:pt x="157" y="28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46" name="Freeform 210"/>
            <p:cNvSpPr>
              <a:spLocks/>
            </p:cNvSpPr>
            <p:nvPr/>
          </p:nvSpPr>
          <p:spPr bwMode="auto">
            <a:xfrm>
              <a:off x="-439" y="-422"/>
              <a:ext cx="2" cy="3"/>
            </a:xfrm>
            <a:custGeom>
              <a:avLst/>
              <a:gdLst>
                <a:gd name="T0" fmla="*/ 0 w 48"/>
                <a:gd name="T1" fmla="*/ 0 h 72"/>
                <a:gd name="T2" fmla="*/ 0 w 48"/>
                <a:gd name="T3" fmla="*/ 0 h 72"/>
                <a:gd name="T4" fmla="*/ 0 w 48"/>
                <a:gd name="T5" fmla="*/ 0 h 72"/>
                <a:gd name="T6" fmla="*/ 0 w 48"/>
                <a:gd name="T7" fmla="*/ 0 h 72"/>
                <a:gd name="T8" fmla="*/ 0 w 48"/>
                <a:gd name="T9" fmla="*/ 0 h 72"/>
                <a:gd name="T10" fmla="*/ 0 w 48"/>
                <a:gd name="T11" fmla="*/ 0 h 72"/>
                <a:gd name="T12" fmla="*/ 0 w 48"/>
                <a:gd name="T13" fmla="*/ 0 h 72"/>
                <a:gd name="T14" fmla="*/ 0 w 48"/>
                <a:gd name="T15" fmla="*/ 0 h 72"/>
                <a:gd name="T16" fmla="*/ 0 w 48"/>
                <a:gd name="T17" fmla="*/ 0 h 72"/>
                <a:gd name="T18" fmla="*/ 0 w 48"/>
                <a:gd name="T19" fmla="*/ 0 h 72"/>
                <a:gd name="T20" fmla="*/ 0 w 48"/>
                <a:gd name="T21" fmla="*/ 0 h 72"/>
                <a:gd name="T22" fmla="*/ 0 w 48"/>
                <a:gd name="T23" fmla="*/ 0 h 72"/>
                <a:gd name="T24" fmla="*/ 0 w 48"/>
                <a:gd name="T25" fmla="*/ 0 h 72"/>
                <a:gd name="T26" fmla="*/ 0 w 48"/>
                <a:gd name="T27" fmla="*/ 0 h 72"/>
                <a:gd name="T28" fmla="*/ 0 w 48"/>
                <a:gd name="T29" fmla="*/ 0 h 72"/>
                <a:gd name="T30" fmla="*/ 0 w 48"/>
                <a:gd name="T31" fmla="*/ 0 h 72"/>
                <a:gd name="T32" fmla="*/ 0 w 48"/>
                <a:gd name="T33" fmla="*/ 0 h 7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8"/>
                <a:gd name="T52" fmla="*/ 0 h 72"/>
                <a:gd name="T53" fmla="*/ 48 w 48"/>
                <a:gd name="T54" fmla="*/ 72 h 7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8" h="72">
                  <a:moveTo>
                    <a:pt x="42" y="50"/>
                  </a:moveTo>
                  <a:lnTo>
                    <a:pt x="42" y="44"/>
                  </a:lnTo>
                  <a:lnTo>
                    <a:pt x="42" y="34"/>
                  </a:lnTo>
                  <a:lnTo>
                    <a:pt x="32" y="17"/>
                  </a:lnTo>
                  <a:lnTo>
                    <a:pt x="26" y="0"/>
                  </a:lnTo>
                  <a:lnTo>
                    <a:pt x="16" y="0"/>
                  </a:lnTo>
                  <a:lnTo>
                    <a:pt x="10" y="5"/>
                  </a:lnTo>
                  <a:lnTo>
                    <a:pt x="5" y="22"/>
                  </a:lnTo>
                  <a:lnTo>
                    <a:pt x="0" y="39"/>
                  </a:lnTo>
                  <a:lnTo>
                    <a:pt x="5" y="50"/>
                  </a:lnTo>
                  <a:lnTo>
                    <a:pt x="16" y="61"/>
                  </a:lnTo>
                  <a:lnTo>
                    <a:pt x="32" y="72"/>
                  </a:lnTo>
                  <a:lnTo>
                    <a:pt x="48" y="72"/>
                  </a:lnTo>
                  <a:lnTo>
                    <a:pt x="48" y="67"/>
                  </a:lnTo>
                  <a:lnTo>
                    <a:pt x="48" y="61"/>
                  </a:lnTo>
                  <a:lnTo>
                    <a:pt x="42" y="55"/>
                  </a:lnTo>
                  <a:lnTo>
                    <a:pt x="42" y="5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47" name="Freeform 211"/>
            <p:cNvSpPr>
              <a:spLocks/>
            </p:cNvSpPr>
            <p:nvPr/>
          </p:nvSpPr>
          <p:spPr bwMode="auto">
            <a:xfrm>
              <a:off x="-418" y="-550"/>
              <a:ext cx="16" cy="19"/>
            </a:xfrm>
            <a:custGeom>
              <a:avLst/>
              <a:gdLst>
                <a:gd name="T0" fmla="*/ 0 w 437"/>
                <a:gd name="T1" fmla="*/ 0 h 455"/>
                <a:gd name="T2" fmla="*/ 0 w 437"/>
                <a:gd name="T3" fmla="*/ 0 h 455"/>
                <a:gd name="T4" fmla="*/ 0 w 437"/>
                <a:gd name="T5" fmla="*/ 0 h 455"/>
                <a:gd name="T6" fmla="*/ 0 w 437"/>
                <a:gd name="T7" fmla="*/ 0 h 455"/>
                <a:gd name="T8" fmla="*/ 0 w 437"/>
                <a:gd name="T9" fmla="*/ 0 h 455"/>
                <a:gd name="T10" fmla="*/ 0 w 437"/>
                <a:gd name="T11" fmla="*/ 0 h 455"/>
                <a:gd name="T12" fmla="*/ 0 w 437"/>
                <a:gd name="T13" fmla="*/ 0 h 455"/>
                <a:gd name="T14" fmla="*/ 0 w 437"/>
                <a:gd name="T15" fmla="*/ 0 h 455"/>
                <a:gd name="T16" fmla="*/ 0 w 437"/>
                <a:gd name="T17" fmla="*/ 0 h 455"/>
                <a:gd name="T18" fmla="*/ 0 w 437"/>
                <a:gd name="T19" fmla="*/ 0 h 455"/>
                <a:gd name="T20" fmla="*/ 0 w 437"/>
                <a:gd name="T21" fmla="*/ 0 h 455"/>
                <a:gd name="T22" fmla="*/ 0 w 437"/>
                <a:gd name="T23" fmla="*/ 0 h 455"/>
                <a:gd name="T24" fmla="*/ 0 w 437"/>
                <a:gd name="T25" fmla="*/ 0 h 455"/>
                <a:gd name="T26" fmla="*/ 0 w 437"/>
                <a:gd name="T27" fmla="*/ 0 h 455"/>
                <a:gd name="T28" fmla="*/ 0 w 437"/>
                <a:gd name="T29" fmla="*/ 0 h 455"/>
                <a:gd name="T30" fmla="*/ 0 w 437"/>
                <a:gd name="T31" fmla="*/ 0 h 455"/>
                <a:gd name="T32" fmla="*/ 0 w 437"/>
                <a:gd name="T33" fmla="*/ 0 h 455"/>
                <a:gd name="T34" fmla="*/ 0 w 437"/>
                <a:gd name="T35" fmla="*/ 0 h 455"/>
                <a:gd name="T36" fmla="*/ 0 w 437"/>
                <a:gd name="T37" fmla="*/ 0 h 455"/>
                <a:gd name="T38" fmla="*/ 0 w 437"/>
                <a:gd name="T39" fmla="*/ 0 h 455"/>
                <a:gd name="T40" fmla="*/ 0 w 437"/>
                <a:gd name="T41" fmla="*/ 0 h 455"/>
                <a:gd name="T42" fmla="*/ 0 w 437"/>
                <a:gd name="T43" fmla="*/ 0 h 455"/>
                <a:gd name="T44" fmla="*/ 0 w 437"/>
                <a:gd name="T45" fmla="*/ 0 h 455"/>
                <a:gd name="T46" fmla="*/ 0 w 437"/>
                <a:gd name="T47" fmla="*/ 0 h 455"/>
                <a:gd name="T48" fmla="*/ 0 w 437"/>
                <a:gd name="T49" fmla="*/ 0 h 455"/>
                <a:gd name="T50" fmla="*/ 0 w 437"/>
                <a:gd name="T51" fmla="*/ 0 h 455"/>
                <a:gd name="T52" fmla="*/ 0 w 437"/>
                <a:gd name="T53" fmla="*/ 0 h 455"/>
                <a:gd name="T54" fmla="*/ 0 w 437"/>
                <a:gd name="T55" fmla="*/ 0 h 455"/>
                <a:gd name="T56" fmla="*/ 0 w 437"/>
                <a:gd name="T57" fmla="*/ 0 h 455"/>
                <a:gd name="T58" fmla="*/ 0 w 437"/>
                <a:gd name="T59" fmla="*/ 0 h 455"/>
                <a:gd name="T60" fmla="*/ 0 w 437"/>
                <a:gd name="T61" fmla="*/ 0 h 455"/>
                <a:gd name="T62" fmla="*/ 0 w 437"/>
                <a:gd name="T63" fmla="*/ 0 h 455"/>
                <a:gd name="T64" fmla="*/ 0 w 437"/>
                <a:gd name="T65" fmla="*/ 0 h 45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437"/>
                <a:gd name="T100" fmla="*/ 0 h 455"/>
                <a:gd name="T101" fmla="*/ 437 w 437"/>
                <a:gd name="T102" fmla="*/ 455 h 455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437" h="455">
                  <a:moveTo>
                    <a:pt x="437" y="299"/>
                  </a:moveTo>
                  <a:lnTo>
                    <a:pt x="388" y="27"/>
                  </a:lnTo>
                  <a:lnTo>
                    <a:pt x="383" y="22"/>
                  </a:lnTo>
                  <a:lnTo>
                    <a:pt x="372" y="17"/>
                  </a:lnTo>
                  <a:lnTo>
                    <a:pt x="361" y="10"/>
                  </a:lnTo>
                  <a:lnTo>
                    <a:pt x="345" y="5"/>
                  </a:lnTo>
                  <a:lnTo>
                    <a:pt x="334" y="0"/>
                  </a:lnTo>
                  <a:lnTo>
                    <a:pt x="323" y="0"/>
                  </a:lnTo>
                  <a:lnTo>
                    <a:pt x="313" y="5"/>
                  </a:lnTo>
                  <a:lnTo>
                    <a:pt x="297" y="10"/>
                  </a:lnTo>
                  <a:lnTo>
                    <a:pt x="281" y="22"/>
                  </a:lnTo>
                  <a:lnTo>
                    <a:pt x="258" y="44"/>
                  </a:lnTo>
                  <a:lnTo>
                    <a:pt x="242" y="72"/>
                  </a:lnTo>
                  <a:lnTo>
                    <a:pt x="221" y="83"/>
                  </a:lnTo>
                  <a:lnTo>
                    <a:pt x="183" y="77"/>
                  </a:lnTo>
                  <a:lnTo>
                    <a:pt x="150" y="72"/>
                  </a:lnTo>
                  <a:lnTo>
                    <a:pt x="113" y="66"/>
                  </a:lnTo>
                  <a:lnTo>
                    <a:pt x="75" y="72"/>
                  </a:lnTo>
                  <a:lnTo>
                    <a:pt x="54" y="83"/>
                  </a:lnTo>
                  <a:lnTo>
                    <a:pt x="37" y="93"/>
                  </a:lnTo>
                  <a:lnTo>
                    <a:pt x="16" y="111"/>
                  </a:lnTo>
                  <a:lnTo>
                    <a:pt x="0" y="133"/>
                  </a:lnTo>
                  <a:lnTo>
                    <a:pt x="0" y="144"/>
                  </a:lnTo>
                  <a:lnTo>
                    <a:pt x="5" y="161"/>
                  </a:lnTo>
                  <a:lnTo>
                    <a:pt x="5" y="171"/>
                  </a:lnTo>
                  <a:lnTo>
                    <a:pt x="10" y="188"/>
                  </a:lnTo>
                  <a:lnTo>
                    <a:pt x="21" y="211"/>
                  </a:lnTo>
                  <a:lnTo>
                    <a:pt x="32" y="233"/>
                  </a:lnTo>
                  <a:lnTo>
                    <a:pt x="32" y="261"/>
                  </a:lnTo>
                  <a:lnTo>
                    <a:pt x="32" y="282"/>
                  </a:lnTo>
                  <a:lnTo>
                    <a:pt x="32" y="311"/>
                  </a:lnTo>
                  <a:lnTo>
                    <a:pt x="26" y="344"/>
                  </a:lnTo>
                  <a:lnTo>
                    <a:pt x="26" y="372"/>
                  </a:lnTo>
                  <a:lnTo>
                    <a:pt x="21" y="399"/>
                  </a:lnTo>
                  <a:lnTo>
                    <a:pt x="21" y="405"/>
                  </a:lnTo>
                  <a:lnTo>
                    <a:pt x="26" y="410"/>
                  </a:lnTo>
                  <a:lnTo>
                    <a:pt x="37" y="422"/>
                  </a:lnTo>
                  <a:lnTo>
                    <a:pt x="43" y="432"/>
                  </a:lnTo>
                  <a:lnTo>
                    <a:pt x="54" y="438"/>
                  </a:lnTo>
                  <a:lnTo>
                    <a:pt x="70" y="443"/>
                  </a:lnTo>
                  <a:lnTo>
                    <a:pt x="81" y="449"/>
                  </a:lnTo>
                  <a:lnTo>
                    <a:pt x="92" y="455"/>
                  </a:lnTo>
                  <a:lnTo>
                    <a:pt x="118" y="449"/>
                  </a:lnTo>
                  <a:lnTo>
                    <a:pt x="140" y="449"/>
                  </a:lnTo>
                  <a:lnTo>
                    <a:pt x="167" y="438"/>
                  </a:lnTo>
                  <a:lnTo>
                    <a:pt x="194" y="427"/>
                  </a:lnTo>
                  <a:lnTo>
                    <a:pt x="199" y="415"/>
                  </a:lnTo>
                  <a:lnTo>
                    <a:pt x="199" y="399"/>
                  </a:lnTo>
                  <a:lnTo>
                    <a:pt x="199" y="377"/>
                  </a:lnTo>
                  <a:lnTo>
                    <a:pt x="194" y="355"/>
                  </a:lnTo>
                  <a:lnTo>
                    <a:pt x="199" y="349"/>
                  </a:lnTo>
                  <a:lnTo>
                    <a:pt x="205" y="339"/>
                  </a:lnTo>
                  <a:lnTo>
                    <a:pt x="210" y="327"/>
                  </a:lnTo>
                  <a:lnTo>
                    <a:pt x="221" y="316"/>
                  </a:lnTo>
                  <a:lnTo>
                    <a:pt x="253" y="322"/>
                  </a:lnTo>
                  <a:lnTo>
                    <a:pt x="286" y="332"/>
                  </a:lnTo>
                  <a:lnTo>
                    <a:pt x="313" y="349"/>
                  </a:lnTo>
                  <a:lnTo>
                    <a:pt x="345" y="366"/>
                  </a:lnTo>
                  <a:lnTo>
                    <a:pt x="372" y="360"/>
                  </a:lnTo>
                  <a:lnTo>
                    <a:pt x="394" y="355"/>
                  </a:lnTo>
                  <a:lnTo>
                    <a:pt x="415" y="339"/>
                  </a:lnTo>
                  <a:lnTo>
                    <a:pt x="437" y="311"/>
                  </a:lnTo>
                  <a:lnTo>
                    <a:pt x="437" y="305"/>
                  </a:lnTo>
                  <a:lnTo>
                    <a:pt x="437" y="29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48" name="Freeform 212"/>
            <p:cNvSpPr>
              <a:spLocks/>
            </p:cNvSpPr>
            <p:nvPr/>
          </p:nvSpPr>
          <p:spPr bwMode="auto">
            <a:xfrm>
              <a:off x="-440" y="-446"/>
              <a:ext cx="1" cy="10"/>
            </a:xfrm>
            <a:custGeom>
              <a:avLst/>
              <a:gdLst>
                <a:gd name="T0" fmla="*/ 0 w 38"/>
                <a:gd name="T1" fmla="*/ 0 h 233"/>
                <a:gd name="T2" fmla="*/ 0 w 38"/>
                <a:gd name="T3" fmla="*/ 0 h 233"/>
                <a:gd name="T4" fmla="*/ 0 w 38"/>
                <a:gd name="T5" fmla="*/ 0 h 233"/>
                <a:gd name="T6" fmla="*/ 0 w 38"/>
                <a:gd name="T7" fmla="*/ 0 h 233"/>
                <a:gd name="T8" fmla="*/ 0 w 38"/>
                <a:gd name="T9" fmla="*/ 0 h 233"/>
                <a:gd name="T10" fmla="*/ 0 w 38"/>
                <a:gd name="T11" fmla="*/ 0 h 233"/>
                <a:gd name="T12" fmla="*/ 0 w 38"/>
                <a:gd name="T13" fmla="*/ 0 h 233"/>
                <a:gd name="T14" fmla="*/ 0 w 38"/>
                <a:gd name="T15" fmla="*/ 0 h 233"/>
                <a:gd name="T16" fmla="*/ 0 w 38"/>
                <a:gd name="T17" fmla="*/ 0 h 233"/>
                <a:gd name="T18" fmla="*/ 0 w 38"/>
                <a:gd name="T19" fmla="*/ 0 h 233"/>
                <a:gd name="T20" fmla="*/ 0 w 38"/>
                <a:gd name="T21" fmla="*/ 0 h 233"/>
                <a:gd name="T22" fmla="*/ 0 w 38"/>
                <a:gd name="T23" fmla="*/ 0 h 233"/>
                <a:gd name="T24" fmla="*/ 0 w 38"/>
                <a:gd name="T25" fmla="*/ 0 h 233"/>
                <a:gd name="T26" fmla="*/ 0 w 38"/>
                <a:gd name="T27" fmla="*/ 0 h 23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8"/>
                <a:gd name="T43" fmla="*/ 0 h 233"/>
                <a:gd name="T44" fmla="*/ 38 w 38"/>
                <a:gd name="T45" fmla="*/ 233 h 233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8" h="233">
                  <a:moveTo>
                    <a:pt x="33" y="199"/>
                  </a:moveTo>
                  <a:lnTo>
                    <a:pt x="17" y="0"/>
                  </a:lnTo>
                  <a:lnTo>
                    <a:pt x="11" y="22"/>
                  </a:lnTo>
                  <a:lnTo>
                    <a:pt x="5" y="44"/>
                  </a:lnTo>
                  <a:lnTo>
                    <a:pt x="0" y="72"/>
                  </a:lnTo>
                  <a:lnTo>
                    <a:pt x="0" y="105"/>
                  </a:lnTo>
                  <a:lnTo>
                    <a:pt x="5" y="133"/>
                  </a:lnTo>
                  <a:lnTo>
                    <a:pt x="5" y="166"/>
                  </a:lnTo>
                  <a:lnTo>
                    <a:pt x="11" y="194"/>
                  </a:lnTo>
                  <a:lnTo>
                    <a:pt x="17" y="216"/>
                  </a:lnTo>
                  <a:lnTo>
                    <a:pt x="22" y="221"/>
                  </a:lnTo>
                  <a:lnTo>
                    <a:pt x="33" y="233"/>
                  </a:lnTo>
                  <a:lnTo>
                    <a:pt x="38" y="233"/>
                  </a:lnTo>
                  <a:lnTo>
                    <a:pt x="33" y="19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49" name="Freeform 213"/>
            <p:cNvSpPr>
              <a:spLocks/>
            </p:cNvSpPr>
            <p:nvPr/>
          </p:nvSpPr>
          <p:spPr bwMode="auto">
            <a:xfrm>
              <a:off x="-410" y="-591"/>
              <a:ext cx="15" cy="24"/>
            </a:xfrm>
            <a:custGeom>
              <a:avLst/>
              <a:gdLst>
                <a:gd name="T0" fmla="*/ 0 w 421"/>
                <a:gd name="T1" fmla="*/ 0 h 605"/>
                <a:gd name="T2" fmla="*/ 0 w 421"/>
                <a:gd name="T3" fmla="*/ 0 h 605"/>
                <a:gd name="T4" fmla="*/ 0 w 421"/>
                <a:gd name="T5" fmla="*/ 0 h 605"/>
                <a:gd name="T6" fmla="*/ 0 w 421"/>
                <a:gd name="T7" fmla="*/ 0 h 605"/>
                <a:gd name="T8" fmla="*/ 0 w 421"/>
                <a:gd name="T9" fmla="*/ 0 h 605"/>
                <a:gd name="T10" fmla="*/ 0 w 421"/>
                <a:gd name="T11" fmla="*/ 0 h 605"/>
                <a:gd name="T12" fmla="*/ 0 w 421"/>
                <a:gd name="T13" fmla="*/ 0 h 605"/>
                <a:gd name="T14" fmla="*/ 0 w 421"/>
                <a:gd name="T15" fmla="*/ 0 h 605"/>
                <a:gd name="T16" fmla="*/ 0 w 421"/>
                <a:gd name="T17" fmla="*/ 0 h 605"/>
                <a:gd name="T18" fmla="*/ 0 w 421"/>
                <a:gd name="T19" fmla="*/ 0 h 605"/>
                <a:gd name="T20" fmla="*/ 0 w 421"/>
                <a:gd name="T21" fmla="*/ 0 h 605"/>
                <a:gd name="T22" fmla="*/ 0 w 421"/>
                <a:gd name="T23" fmla="*/ 0 h 605"/>
                <a:gd name="T24" fmla="*/ 0 w 421"/>
                <a:gd name="T25" fmla="*/ 0 h 605"/>
                <a:gd name="T26" fmla="*/ 0 w 421"/>
                <a:gd name="T27" fmla="*/ 0 h 605"/>
                <a:gd name="T28" fmla="*/ 0 w 421"/>
                <a:gd name="T29" fmla="*/ 0 h 605"/>
                <a:gd name="T30" fmla="*/ 0 w 421"/>
                <a:gd name="T31" fmla="*/ 0 h 605"/>
                <a:gd name="T32" fmla="*/ 0 w 421"/>
                <a:gd name="T33" fmla="*/ 0 h 605"/>
                <a:gd name="T34" fmla="*/ 0 w 421"/>
                <a:gd name="T35" fmla="*/ 0 h 605"/>
                <a:gd name="T36" fmla="*/ 0 w 421"/>
                <a:gd name="T37" fmla="*/ 0 h 605"/>
                <a:gd name="T38" fmla="*/ 0 w 421"/>
                <a:gd name="T39" fmla="*/ 0 h 605"/>
                <a:gd name="T40" fmla="*/ 0 w 421"/>
                <a:gd name="T41" fmla="*/ 0 h 605"/>
                <a:gd name="T42" fmla="*/ 0 w 421"/>
                <a:gd name="T43" fmla="*/ 0 h 605"/>
                <a:gd name="T44" fmla="*/ 0 w 421"/>
                <a:gd name="T45" fmla="*/ 0 h 605"/>
                <a:gd name="T46" fmla="*/ 0 w 421"/>
                <a:gd name="T47" fmla="*/ 0 h 605"/>
                <a:gd name="T48" fmla="*/ 0 w 421"/>
                <a:gd name="T49" fmla="*/ 0 h 605"/>
                <a:gd name="T50" fmla="*/ 0 w 421"/>
                <a:gd name="T51" fmla="*/ 0 h 605"/>
                <a:gd name="T52" fmla="*/ 0 w 421"/>
                <a:gd name="T53" fmla="*/ 0 h 605"/>
                <a:gd name="T54" fmla="*/ 0 w 421"/>
                <a:gd name="T55" fmla="*/ 0 h 605"/>
                <a:gd name="T56" fmla="*/ 0 w 421"/>
                <a:gd name="T57" fmla="*/ 0 h 605"/>
                <a:gd name="T58" fmla="*/ 0 w 421"/>
                <a:gd name="T59" fmla="*/ 0 h 605"/>
                <a:gd name="T60" fmla="*/ 0 w 421"/>
                <a:gd name="T61" fmla="*/ 0 h 605"/>
                <a:gd name="T62" fmla="*/ 0 w 421"/>
                <a:gd name="T63" fmla="*/ 0 h 605"/>
                <a:gd name="T64" fmla="*/ 0 w 421"/>
                <a:gd name="T65" fmla="*/ 0 h 605"/>
                <a:gd name="T66" fmla="*/ 0 w 421"/>
                <a:gd name="T67" fmla="*/ 0 h 605"/>
                <a:gd name="T68" fmla="*/ 0 w 421"/>
                <a:gd name="T69" fmla="*/ 0 h 605"/>
                <a:gd name="T70" fmla="*/ 0 w 421"/>
                <a:gd name="T71" fmla="*/ 0 h 605"/>
                <a:gd name="T72" fmla="*/ 0 w 421"/>
                <a:gd name="T73" fmla="*/ 0 h 605"/>
                <a:gd name="T74" fmla="*/ 0 w 421"/>
                <a:gd name="T75" fmla="*/ 0 h 605"/>
                <a:gd name="T76" fmla="*/ 0 w 421"/>
                <a:gd name="T77" fmla="*/ 0 h 605"/>
                <a:gd name="T78" fmla="*/ 0 w 421"/>
                <a:gd name="T79" fmla="*/ 0 h 605"/>
                <a:gd name="T80" fmla="*/ 0 w 421"/>
                <a:gd name="T81" fmla="*/ 0 h 605"/>
                <a:gd name="T82" fmla="*/ 0 w 421"/>
                <a:gd name="T83" fmla="*/ 0 h 605"/>
                <a:gd name="T84" fmla="*/ 0 w 421"/>
                <a:gd name="T85" fmla="*/ 0 h 605"/>
                <a:gd name="T86" fmla="*/ 0 w 421"/>
                <a:gd name="T87" fmla="*/ 0 h 605"/>
                <a:gd name="T88" fmla="*/ 0 w 421"/>
                <a:gd name="T89" fmla="*/ 0 h 605"/>
                <a:gd name="T90" fmla="*/ 0 w 421"/>
                <a:gd name="T91" fmla="*/ 0 h 605"/>
                <a:gd name="T92" fmla="*/ 0 w 421"/>
                <a:gd name="T93" fmla="*/ 0 h 605"/>
                <a:gd name="T94" fmla="*/ 0 w 421"/>
                <a:gd name="T95" fmla="*/ 0 h 605"/>
                <a:gd name="T96" fmla="*/ 0 w 421"/>
                <a:gd name="T97" fmla="*/ 0 h 605"/>
                <a:gd name="T98" fmla="*/ 0 w 421"/>
                <a:gd name="T99" fmla="*/ 0 h 605"/>
                <a:gd name="T100" fmla="*/ 0 w 421"/>
                <a:gd name="T101" fmla="*/ 0 h 605"/>
                <a:gd name="T102" fmla="*/ 0 w 421"/>
                <a:gd name="T103" fmla="*/ 0 h 605"/>
                <a:gd name="T104" fmla="*/ 0 w 421"/>
                <a:gd name="T105" fmla="*/ 0 h 605"/>
                <a:gd name="T106" fmla="*/ 0 w 421"/>
                <a:gd name="T107" fmla="*/ 0 h 605"/>
                <a:gd name="T108" fmla="*/ 0 w 421"/>
                <a:gd name="T109" fmla="*/ 0 h 605"/>
                <a:gd name="T110" fmla="*/ 0 w 421"/>
                <a:gd name="T111" fmla="*/ 0 h 605"/>
                <a:gd name="T112" fmla="*/ 0 w 421"/>
                <a:gd name="T113" fmla="*/ 0 h 605"/>
                <a:gd name="T114" fmla="*/ 0 w 421"/>
                <a:gd name="T115" fmla="*/ 0 h 605"/>
                <a:gd name="T116" fmla="*/ 0 w 421"/>
                <a:gd name="T117" fmla="*/ 0 h 605"/>
                <a:gd name="T118" fmla="*/ 0 w 421"/>
                <a:gd name="T119" fmla="*/ 0 h 605"/>
                <a:gd name="T120" fmla="*/ 0 w 421"/>
                <a:gd name="T121" fmla="*/ 0 h 605"/>
                <a:gd name="T122" fmla="*/ 0 w 421"/>
                <a:gd name="T123" fmla="*/ 0 h 605"/>
                <a:gd name="T124" fmla="*/ 0 w 421"/>
                <a:gd name="T125" fmla="*/ 0 h 60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421"/>
                <a:gd name="T190" fmla="*/ 0 h 605"/>
                <a:gd name="T191" fmla="*/ 421 w 421"/>
                <a:gd name="T192" fmla="*/ 605 h 605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421" h="605">
                  <a:moveTo>
                    <a:pt x="421" y="311"/>
                  </a:moveTo>
                  <a:lnTo>
                    <a:pt x="421" y="55"/>
                  </a:lnTo>
                  <a:lnTo>
                    <a:pt x="405" y="33"/>
                  </a:lnTo>
                  <a:lnTo>
                    <a:pt x="384" y="17"/>
                  </a:lnTo>
                  <a:lnTo>
                    <a:pt x="350" y="5"/>
                  </a:lnTo>
                  <a:lnTo>
                    <a:pt x="318" y="0"/>
                  </a:lnTo>
                  <a:lnTo>
                    <a:pt x="292" y="17"/>
                  </a:lnTo>
                  <a:lnTo>
                    <a:pt x="276" y="45"/>
                  </a:lnTo>
                  <a:lnTo>
                    <a:pt x="265" y="72"/>
                  </a:lnTo>
                  <a:lnTo>
                    <a:pt x="260" y="106"/>
                  </a:lnTo>
                  <a:lnTo>
                    <a:pt x="254" y="144"/>
                  </a:lnTo>
                  <a:lnTo>
                    <a:pt x="254" y="178"/>
                  </a:lnTo>
                  <a:lnTo>
                    <a:pt x="248" y="211"/>
                  </a:lnTo>
                  <a:lnTo>
                    <a:pt x="243" y="244"/>
                  </a:lnTo>
                  <a:lnTo>
                    <a:pt x="108" y="178"/>
                  </a:lnTo>
                  <a:lnTo>
                    <a:pt x="92" y="172"/>
                  </a:lnTo>
                  <a:lnTo>
                    <a:pt x="81" y="166"/>
                  </a:lnTo>
                  <a:lnTo>
                    <a:pt x="71" y="172"/>
                  </a:lnTo>
                  <a:lnTo>
                    <a:pt x="60" y="178"/>
                  </a:lnTo>
                  <a:lnTo>
                    <a:pt x="39" y="189"/>
                  </a:lnTo>
                  <a:lnTo>
                    <a:pt x="21" y="206"/>
                  </a:lnTo>
                  <a:lnTo>
                    <a:pt x="11" y="233"/>
                  </a:lnTo>
                  <a:lnTo>
                    <a:pt x="0" y="261"/>
                  </a:lnTo>
                  <a:lnTo>
                    <a:pt x="5" y="277"/>
                  </a:lnTo>
                  <a:lnTo>
                    <a:pt x="11" y="294"/>
                  </a:lnTo>
                  <a:lnTo>
                    <a:pt x="16" y="311"/>
                  </a:lnTo>
                  <a:lnTo>
                    <a:pt x="27" y="322"/>
                  </a:lnTo>
                  <a:lnTo>
                    <a:pt x="44" y="344"/>
                  </a:lnTo>
                  <a:lnTo>
                    <a:pt x="49" y="377"/>
                  </a:lnTo>
                  <a:lnTo>
                    <a:pt x="49" y="405"/>
                  </a:lnTo>
                  <a:lnTo>
                    <a:pt x="49" y="438"/>
                  </a:lnTo>
                  <a:lnTo>
                    <a:pt x="49" y="472"/>
                  </a:lnTo>
                  <a:lnTo>
                    <a:pt x="44" y="500"/>
                  </a:lnTo>
                  <a:lnTo>
                    <a:pt x="44" y="533"/>
                  </a:lnTo>
                  <a:lnTo>
                    <a:pt x="49" y="561"/>
                  </a:lnTo>
                  <a:lnTo>
                    <a:pt x="65" y="577"/>
                  </a:lnTo>
                  <a:lnTo>
                    <a:pt x="92" y="594"/>
                  </a:lnTo>
                  <a:lnTo>
                    <a:pt x="119" y="605"/>
                  </a:lnTo>
                  <a:lnTo>
                    <a:pt x="152" y="605"/>
                  </a:lnTo>
                  <a:lnTo>
                    <a:pt x="173" y="588"/>
                  </a:lnTo>
                  <a:lnTo>
                    <a:pt x="189" y="566"/>
                  </a:lnTo>
                  <a:lnTo>
                    <a:pt x="200" y="538"/>
                  </a:lnTo>
                  <a:lnTo>
                    <a:pt x="211" y="511"/>
                  </a:lnTo>
                  <a:lnTo>
                    <a:pt x="216" y="483"/>
                  </a:lnTo>
                  <a:lnTo>
                    <a:pt x="221" y="450"/>
                  </a:lnTo>
                  <a:lnTo>
                    <a:pt x="221" y="422"/>
                  </a:lnTo>
                  <a:lnTo>
                    <a:pt x="227" y="394"/>
                  </a:lnTo>
                  <a:lnTo>
                    <a:pt x="232" y="383"/>
                  </a:lnTo>
                  <a:lnTo>
                    <a:pt x="237" y="377"/>
                  </a:lnTo>
                  <a:lnTo>
                    <a:pt x="248" y="367"/>
                  </a:lnTo>
                  <a:lnTo>
                    <a:pt x="265" y="367"/>
                  </a:lnTo>
                  <a:lnTo>
                    <a:pt x="281" y="372"/>
                  </a:lnTo>
                  <a:lnTo>
                    <a:pt x="297" y="377"/>
                  </a:lnTo>
                  <a:lnTo>
                    <a:pt x="308" y="383"/>
                  </a:lnTo>
                  <a:lnTo>
                    <a:pt x="324" y="388"/>
                  </a:lnTo>
                  <a:lnTo>
                    <a:pt x="350" y="383"/>
                  </a:lnTo>
                  <a:lnTo>
                    <a:pt x="367" y="372"/>
                  </a:lnTo>
                  <a:lnTo>
                    <a:pt x="389" y="360"/>
                  </a:lnTo>
                  <a:lnTo>
                    <a:pt x="410" y="344"/>
                  </a:lnTo>
                  <a:lnTo>
                    <a:pt x="410" y="339"/>
                  </a:lnTo>
                  <a:lnTo>
                    <a:pt x="416" y="327"/>
                  </a:lnTo>
                  <a:lnTo>
                    <a:pt x="421" y="317"/>
                  </a:lnTo>
                  <a:lnTo>
                    <a:pt x="421" y="31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50" name="Freeform 214"/>
            <p:cNvSpPr>
              <a:spLocks/>
            </p:cNvSpPr>
            <p:nvPr/>
          </p:nvSpPr>
          <p:spPr bwMode="auto">
            <a:xfrm>
              <a:off x="-456" y="-403"/>
              <a:ext cx="3" cy="8"/>
            </a:xfrm>
            <a:custGeom>
              <a:avLst/>
              <a:gdLst>
                <a:gd name="T0" fmla="*/ 0 w 86"/>
                <a:gd name="T1" fmla="*/ 0 h 189"/>
                <a:gd name="T2" fmla="*/ 0 w 86"/>
                <a:gd name="T3" fmla="*/ 0 h 189"/>
                <a:gd name="T4" fmla="*/ 0 w 86"/>
                <a:gd name="T5" fmla="*/ 0 h 189"/>
                <a:gd name="T6" fmla="*/ 0 w 86"/>
                <a:gd name="T7" fmla="*/ 0 h 189"/>
                <a:gd name="T8" fmla="*/ 0 w 86"/>
                <a:gd name="T9" fmla="*/ 0 h 189"/>
                <a:gd name="T10" fmla="*/ 0 w 86"/>
                <a:gd name="T11" fmla="*/ 0 h 189"/>
                <a:gd name="T12" fmla="*/ 0 w 86"/>
                <a:gd name="T13" fmla="*/ 0 h 189"/>
                <a:gd name="T14" fmla="*/ 0 w 86"/>
                <a:gd name="T15" fmla="*/ 0 h 189"/>
                <a:gd name="T16" fmla="*/ 0 w 86"/>
                <a:gd name="T17" fmla="*/ 0 h 189"/>
                <a:gd name="T18" fmla="*/ 0 w 86"/>
                <a:gd name="T19" fmla="*/ 0 h 189"/>
                <a:gd name="T20" fmla="*/ 0 w 86"/>
                <a:gd name="T21" fmla="*/ 0 h 189"/>
                <a:gd name="T22" fmla="*/ 0 w 86"/>
                <a:gd name="T23" fmla="*/ 0 h 189"/>
                <a:gd name="T24" fmla="*/ 0 w 86"/>
                <a:gd name="T25" fmla="*/ 0 h 189"/>
                <a:gd name="T26" fmla="*/ 0 w 86"/>
                <a:gd name="T27" fmla="*/ 0 h 189"/>
                <a:gd name="T28" fmla="*/ 0 w 86"/>
                <a:gd name="T29" fmla="*/ 0 h 189"/>
                <a:gd name="T30" fmla="*/ 0 w 86"/>
                <a:gd name="T31" fmla="*/ 0 h 189"/>
                <a:gd name="T32" fmla="*/ 0 w 86"/>
                <a:gd name="T33" fmla="*/ 0 h 189"/>
                <a:gd name="T34" fmla="*/ 0 w 86"/>
                <a:gd name="T35" fmla="*/ 0 h 18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86"/>
                <a:gd name="T55" fmla="*/ 0 h 189"/>
                <a:gd name="T56" fmla="*/ 86 w 86"/>
                <a:gd name="T57" fmla="*/ 189 h 189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86" h="189">
                  <a:moveTo>
                    <a:pt x="81" y="161"/>
                  </a:moveTo>
                  <a:lnTo>
                    <a:pt x="86" y="116"/>
                  </a:lnTo>
                  <a:lnTo>
                    <a:pt x="81" y="78"/>
                  </a:lnTo>
                  <a:lnTo>
                    <a:pt x="70" y="45"/>
                  </a:lnTo>
                  <a:lnTo>
                    <a:pt x="54" y="5"/>
                  </a:lnTo>
                  <a:lnTo>
                    <a:pt x="44" y="0"/>
                  </a:lnTo>
                  <a:lnTo>
                    <a:pt x="33" y="0"/>
                  </a:lnTo>
                  <a:lnTo>
                    <a:pt x="22" y="0"/>
                  </a:lnTo>
                  <a:lnTo>
                    <a:pt x="12" y="11"/>
                  </a:lnTo>
                  <a:lnTo>
                    <a:pt x="0" y="133"/>
                  </a:lnTo>
                  <a:lnTo>
                    <a:pt x="12" y="155"/>
                  </a:lnTo>
                  <a:lnTo>
                    <a:pt x="33" y="166"/>
                  </a:lnTo>
                  <a:lnTo>
                    <a:pt x="60" y="178"/>
                  </a:lnTo>
                  <a:lnTo>
                    <a:pt x="86" y="189"/>
                  </a:lnTo>
                  <a:lnTo>
                    <a:pt x="86" y="183"/>
                  </a:lnTo>
                  <a:lnTo>
                    <a:pt x="86" y="172"/>
                  </a:lnTo>
                  <a:lnTo>
                    <a:pt x="81" y="166"/>
                  </a:lnTo>
                  <a:lnTo>
                    <a:pt x="81" y="16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51" name="Freeform 215"/>
            <p:cNvSpPr>
              <a:spLocks/>
            </p:cNvSpPr>
            <p:nvPr/>
          </p:nvSpPr>
          <p:spPr bwMode="auto">
            <a:xfrm>
              <a:off x="-401" y="-629"/>
              <a:ext cx="8" cy="15"/>
            </a:xfrm>
            <a:custGeom>
              <a:avLst/>
              <a:gdLst>
                <a:gd name="T0" fmla="*/ 0 w 227"/>
                <a:gd name="T1" fmla="*/ 0 h 384"/>
                <a:gd name="T2" fmla="*/ 0 w 227"/>
                <a:gd name="T3" fmla="*/ 0 h 384"/>
                <a:gd name="T4" fmla="*/ 0 w 227"/>
                <a:gd name="T5" fmla="*/ 0 h 384"/>
                <a:gd name="T6" fmla="*/ 0 w 227"/>
                <a:gd name="T7" fmla="*/ 0 h 384"/>
                <a:gd name="T8" fmla="*/ 0 w 227"/>
                <a:gd name="T9" fmla="*/ 0 h 384"/>
                <a:gd name="T10" fmla="*/ 0 w 227"/>
                <a:gd name="T11" fmla="*/ 0 h 384"/>
                <a:gd name="T12" fmla="*/ 0 w 227"/>
                <a:gd name="T13" fmla="*/ 0 h 384"/>
                <a:gd name="T14" fmla="*/ 0 w 227"/>
                <a:gd name="T15" fmla="*/ 0 h 384"/>
                <a:gd name="T16" fmla="*/ 0 w 227"/>
                <a:gd name="T17" fmla="*/ 0 h 384"/>
                <a:gd name="T18" fmla="*/ 0 w 227"/>
                <a:gd name="T19" fmla="*/ 0 h 384"/>
                <a:gd name="T20" fmla="*/ 0 w 227"/>
                <a:gd name="T21" fmla="*/ 0 h 384"/>
                <a:gd name="T22" fmla="*/ 0 w 227"/>
                <a:gd name="T23" fmla="*/ 0 h 384"/>
                <a:gd name="T24" fmla="*/ 0 w 227"/>
                <a:gd name="T25" fmla="*/ 0 h 384"/>
                <a:gd name="T26" fmla="*/ 0 w 227"/>
                <a:gd name="T27" fmla="*/ 0 h 384"/>
                <a:gd name="T28" fmla="*/ 0 w 227"/>
                <a:gd name="T29" fmla="*/ 0 h 384"/>
                <a:gd name="T30" fmla="*/ 0 w 227"/>
                <a:gd name="T31" fmla="*/ 0 h 384"/>
                <a:gd name="T32" fmla="*/ 0 w 227"/>
                <a:gd name="T33" fmla="*/ 0 h 384"/>
                <a:gd name="T34" fmla="*/ 0 w 227"/>
                <a:gd name="T35" fmla="*/ 0 h 384"/>
                <a:gd name="T36" fmla="*/ 0 w 227"/>
                <a:gd name="T37" fmla="*/ 0 h 384"/>
                <a:gd name="T38" fmla="*/ 0 w 227"/>
                <a:gd name="T39" fmla="*/ 0 h 384"/>
                <a:gd name="T40" fmla="*/ 0 w 227"/>
                <a:gd name="T41" fmla="*/ 0 h 384"/>
                <a:gd name="T42" fmla="*/ 0 w 227"/>
                <a:gd name="T43" fmla="*/ 0 h 384"/>
                <a:gd name="T44" fmla="*/ 0 w 227"/>
                <a:gd name="T45" fmla="*/ 0 h 384"/>
                <a:gd name="T46" fmla="*/ 0 w 227"/>
                <a:gd name="T47" fmla="*/ 0 h 384"/>
                <a:gd name="T48" fmla="*/ 0 w 227"/>
                <a:gd name="T49" fmla="*/ 0 h 384"/>
                <a:gd name="T50" fmla="*/ 0 w 227"/>
                <a:gd name="T51" fmla="*/ 0 h 384"/>
                <a:gd name="T52" fmla="*/ 0 w 227"/>
                <a:gd name="T53" fmla="*/ 0 h 384"/>
                <a:gd name="T54" fmla="*/ 0 w 227"/>
                <a:gd name="T55" fmla="*/ 0 h 384"/>
                <a:gd name="T56" fmla="*/ 0 w 227"/>
                <a:gd name="T57" fmla="*/ 0 h 384"/>
                <a:gd name="T58" fmla="*/ 0 w 227"/>
                <a:gd name="T59" fmla="*/ 0 h 384"/>
                <a:gd name="T60" fmla="*/ 0 w 227"/>
                <a:gd name="T61" fmla="*/ 0 h 384"/>
                <a:gd name="T62" fmla="*/ 0 w 227"/>
                <a:gd name="T63" fmla="*/ 0 h 384"/>
                <a:gd name="T64" fmla="*/ 0 w 227"/>
                <a:gd name="T65" fmla="*/ 0 h 384"/>
                <a:gd name="T66" fmla="*/ 0 w 227"/>
                <a:gd name="T67" fmla="*/ 0 h 38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27"/>
                <a:gd name="T103" fmla="*/ 0 h 384"/>
                <a:gd name="T104" fmla="*/ 227 w 227"/>
                <a:gd name="T105" fmla="*/ 384 h 38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27" h="384">
                  <a:moveTo>
                    <a:pt x="204" y="261"/>
                  </a:moveTo>
                  <a:lnTo>
                    <a:pt x="204" y="256"/>
                  </a:lnTo>
                  <a:lnTo>
                    <a:pt x="210" y="244"/>
                  </a:lnTo>
                  <a:lnTo>
                    <a:pt x="215" y="228"/>
                  </a:lnTo>
                  <a:lnTo>
                    <a:pt x="221" y="211"/>
                  </a:lnTo>
                  <a:lnTo>
                    <a:pt x="227" y="189"/>
                  </a:lnTo>
                  <a:lnTo>
                    <a:pt x="221" y="167"/>
                  </a:lnTo>
                  <a:lnTo>
                    <a:pt x="215" y="145"/>
                  </a:lnTo>
                  <a:lnTo>
                    <a:pt x="215" y="117"/>
                  </a:lnTo>
                  <a:lnTo>
                    <a:pt x="210" y="89"/>
                  </a:lnTo>
                  <a:lnTo>
                    <a:pt x="199" y="62"/>
                  </a:lnTo>
                  <a:lnTo>
                    <a:pt x="178" y="39"/>
                  </a:lnTo>
                  <a:lnTo>
                    <a:pt x="146" y="12"/>
                  </a:lnTo>
                  <a:lnTo>
                    <a:pt x="113" y="5"/>
                  </a:lnTo>
                  <a:lnTo>
                    <a:pt x="80" y="0"/>
                  </a:lnTo>
                  <a:lnTo>
                    <a:pt x="54" y="5"/>
                  </a:lnTo>
                  <a:lnTo>
                    <a:pt x="27" y="17"/>
                  </a:lnTo>
                  <a:lnTo>
                    <a:pt x="22" y="28"/>
                  </a:lnTo>
                  <a:lnTo>
                    <a:pt x="16" y="39"/>
                  </a:lnTo>
                  <a:lnTo>
                    <a:pt x="6" y="50"/>
                  </a:lnTo>
                  <a:lnTo>
                    <a:pt x="0" y="67"/>
                  </a:lnTo>
                  <a:lnTo>
                    <a:pt x="32" y="278"/>
                  </a:lnTo>
                  <a:lnTo>
                    <a:pt x="27" y="294"/>
                  </a:lnTo>
                  <a:lnTo>
                    <a:pt x="27" y="311"/>
                  </a:lnTo>
                  <a:lnTo>
                    <a:pt x="27" y="334"/>
                  </a:lnTo>
                  <a:lnTo>
                    <a:pt x="27" y="350"/>
                  </a:lnTo>
                  <a:lnTo>
                    <a:pt x="32" y="356"/>
                  </a:lnTo>
                  <a:lnTo>
                    <a:pt x="43" y="367"/>
                  </a:lnTo>
                  <a:lnTo>
                    <a:pt x="54" y="372"/>
                  </a:lnTo>
                  <a:lnTo>
                    <a:pt x="70" y="384"/>
                  </a:lnTo>
                  <a:lnTo>
                    <a:pt x="107" y="377"/>
                  </a:lnTo>
                  <a:lnTo>
                    <a:pt x="140" y="344"/>
                  </a:lnTo>
                  <a:lnTo>
                    <a:pt x="172" y="306"/>
                  </a:lnTo>
                  <a:lnTo>
                    <a:pt x="204" y="26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52" name="Freeform 216"/>
            <p:cNvSpPr>
              <a:spLocks/>
            </p:cNvSpPr>
            <p:nvPr/>
          </p:nvSpPr>
          <p:spPr bwMode="auto">
            <a:xfrm>
              <a:off x="-459" y="-429"/>
              <a:ext cx="4" cy="5"/>
            </a:xfrm>
            <a:custGeom>
              <a:avLst/>
              <a:gdLst>
                <a:gd name="T0" fmla="*/ 0 w 98"/>
                <a:gd name="T1" fmla="*/ 0 h 128"/>
                <a:gd name="T2" fmla="*/ 0 w 98"/>
                <a:gd name="T3" fmla="*/ 0 h 128"/>
                <a:gd name="T4" fmla="*/ 0 w 98"/>
                <a:gd name="T5" fmla="*/ 0 h 128"/>
                <a:gd name="T6" fmla="*/ 0 w 98"/>
                <a:gd name="T7" fmla="*/ 0 h 128"/>
                <a:gd name="T8" fmla="*/ 0 w 98"/>
                <a:gd name="T9" fmla="*/ 0 h 128"/>
                <a:gd name="T10" fmla="*/ 0 w 98"/>
                <a:gd name="T11" fmla="*/ 0 h 128"/>
                <a:gd name="T12" fmla="*/ 0 w 98"/>
                <a:gd name="T13" fmla="*/ 0 h 128"/>
                <a:gd name="T14" fmla="*/ 0 w 98"/>
                <a:gd name="T15" fmla="*/ 0 h 128"/>
                <a:gd name="T16" fmla="*/ 0 w 98"/>
                <a:gd name="T17" fmla="*/ 0 h 128"/>
                <a:gd name="T18" fmla="*/ 0 w 98"/>
                <a:gd name="T19" fmla="*/ 0 h 128"/>
                <a:gd name="T20" fmla="*/ 0 w 98"/>
                <a:gd name="T21" fmla="*/ 0 h 128"/>
                <a:gd name="T22" fmla="*/ 0 w 98"/>
                <a:gd name="T23" fmla="*/ 0 h 128"/>
                <a:gd name="T24" fmla="*/ 0 w 98"/>
                <a:gd name="T25" fmla="*/ 0 h 128"/>
                <a:gd name="T26" fmla="*/ 0 w 98"/>
                <a:gd name="T27" fmla="*/ 0 h 128"/>
                <a:gd name="T28" fmla="*/ 0 w 98"/>
                <a:gd name="T29" fmla="*/ 0 h 128"/>
                <a:gd name="T30" fmla="*/ 0 w 98"/>
                <a:gd name="T31" fmla="*/ 0 h 128"/>
                <a:gd name="T32" fmla="*/ 0 w 98"/>
                <a:gd name="T33" fmla="*/ 0 h 128"/>
                <a:gd name="T34" fmla="*/ 0 w 98"/>
                <a:gd name="T35" fmla="*/ 0 h 128"/>
                <a:gd name="T36" fmla="*/ 0 w 98"/>
                <a:gd name="T37" fmla="*/ 0 h 128"/>
                <a:gd name="T38" fmla="*/ 0 w 98"/>
                <a:gd name="T39" fmla="*/ 0 h 128"/>
                <a:gd name="T40" fmla="*/ 0 w 98"/>
                <a:gd name="T41" fmla="*/ 0 h 12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98"/>
                <a:gd name="T64" fmla="*/ 0 h 128"/>
                <a:gd name="T65" fmla="*/ 98 w 98"/>
                <a:gd name="T66" fmla="*/ 128 h 128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98" h="128">
                  <a:moveTo>
                    <a:pt x="91" y="106"/>
                  </a:moveTo>
                  <a:lnTo>
                    <a:pt x="91" y="90"/>
                  </a:lnTo>
                  <a:lnTo>
                    <a:pt x="91" y="73"/>
                  </a:lnTo>
                  <a:lnTo>
                    <a:pt x="86" y="62"/>
                  </a:lnTo>
                  <a:lnTo>
                    <a:pt x="81" y="45"/>
                  </a:lnTo>
                  <a:lnTo>
                    <a:pt x="70" y="28"/>
                  </a:lnTo>
                  <a:lnTo>
                    <a:pt x="54" y="12"/>
                  </a:lnTo>
                  <a:lnTo>
                    <a:pt x="33" y="0"/>
                  </a:lnTo>
                  <a:lnTo>
                    <a:pt x="6" y="0"/>
                  </a:lnTo>
                  <a:lnTo>
                    <a:pt x="0" y="17"/>
                  </a:lnTo>
                  <a:lnTo>
                    <a:pt x="0" y="34"/>
                  </a:lnTo>
                  <a:lnTo>
                    <a:pt x="0" y="57"/>
                  </a:lnTo>
                  <a:lnTo>
                    <a:pt x="11" y="73"/>
                  </a:lnTo>
                  <a:lnTo>
                    <a:pt x="16" y="84"/>
                  </a:lnTo>
                  <a:lnTo>
                    <a:pt x="22" y="100"/>
                  </a:lnTo>
                  <a:lnTo>
                    <a:pt x="33" y="112"/>
                  </a:lnTo>
                  <a:lnTo>
                    <a:pt x="49" y="128"/>
                  </a:lnTo>
                  <a:lnTo>
                    <a:pt x="59" y="128"/>
                  </a:lnTo>
                  <a:lnTo>
                    <a:pt x="81" y="128"/>
                  </a:lnTo>
                  <a:lnTo>
                    <a:pt x="98" y="123"/>
                  </a:lnTo>
                  <a:lnTo>
                    <a:pt x="91" y="106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53" name="Freeform 217"/>
            <p:cNvSpPr>
              <a:spLocks/>
            </p:cNvSpPr>
            <p:nvPr/>
          </p:nvSpPr>
          <p:spPr bwMode="auto">
            <a:xfrm>
              <a:off x="-419" y="-580"/>
              <a:ext cx="7" cy="17"/>
            </a:xfrm>
            <a:custGeom>
              <a:avLst/>
              <a:gdLst>
                <a:gd name="T0" fmla="*/ 0 w 221"/>
                <a:gd name="T1" fmla="*/ 0 h 421"/>
                <a:gd name="T2" fmla="*/ 0 w 221"/>
                <a:gd name="T3" fmla="*/ 0 h 421"/>
                <a:gd name="T4" fmla="*/ 0 w 221"/>
                <a:gd name="T5" fmla="*/ 0 h 421"/>
                <a:gd name="T6" fmla="*/ 0 w 221"/>
                <a:gd name="T7" fmla="*/ 0 h 421"/>
                <a:gd name="T8" fmla="*/ 0 w 221"/>
                <a:gd name="T9" fmla="*/ 0 h 421"/>
                <a:gd name="T10" fmla="*/ 0 w 221"/>
                <a:gd name="T11" fmla="*/ 0 h 421"/>
                <a:gd name="T12" fmla="*/ 0 w 221"/>
                <a:gd name="T13" fmla="*/ 0 h 421"/>
                <a:gd name="T14" fmla="*/ 0 w 221"/>
                <a:gd name="T15" fmla="*/ 0 h 421"/>
                <a:gd name="T16" fmla="*/ 0 w 221"/>
                <a:gd name="T17" fmla="*/ 0 h 421"/>
                <a:gd name="T18" fmla="*/ 0 w 221"/>
                <a:gd name="T19" fmla="*/ 0 h 421"/>
                <a:gd name="T20" fmla="*/ 0 w 221"/>
                <a:gd name="T21" fmla="*/ 0 h 421"/>
                <a:gd name="T22" fmla="*/ 0 w 221"/>
                <a:gd name="T23" fmla="*/ 0 h 421"/>
                <a:gd name="T24" fmla="*/ 0 w 221"/>
                <a:gd name="T25" fmla="*/ 0 h 421"/>
                <a:gd name="T26" fmla="*/ 0 w 221"/>
                <a:gd name="T27" fmla="*/ 0 h 421"/>
                <a:gd name="T28" fmla="*/ 0 w 221"/>
                <a:gd name="T29" fmla="*/ 0 h 421"/>
                <a:gd name="T30" fmla="*/ 0 w 221"/>
                <a:gd name="T31" fmla="*/ 0 h 421"/>
                <a:gd name="T32" fmla="*/ 0 w 221"/>
                <a:gd name="T33" fmla="*/ 0 h 421"/>
                <a:gd name="T34" fmla="*/ 0 w 221"/>
                <a:gd name="T35" fmla="*/ 0 h 421"/>
                <a:gd name="T36" fmla="*/ 0 w 221"/>
                <a:gd name="T37" fmla="*/ 0 h 421"/>
                <a:gd name="T38" fmla="*/ 0 w 221"/>
                <a:gd name="T39" fmla="*/ 0 h 421"/>
                <a:gd name="T40" fmla="*/ 0 w 221"/>
                <a:gd name="T41" fmla="*/ 0 h 421"/>
                <a:gd name="T42" fmla="*/ 0 w 221"/>
                <a:gd name="T43" fmla="*/ 0 h 421"/>
                <a:gd name="T44" fmla="*/ 0 w 221"/>
                <a:gd name="T45" fmla="*/ 0 h 421"/>
                <a:gd name="T46" fmla="*/ 0 w 221"/>
                <a:gd name="T47" fmla="*/ 0 h 421"/>
                <a:gd name="T48" fmla="*/ 0 w 221"/>
                <a:gd name="T49" fmla="*/ 0 h 421"/>
                <a:gd name="T50" fmla="*/ 0 w 221"/>
                <a:gd name="T51" fmla="*/ 0 h 421"/>
                <a:gd name="T52" fmla="*/ 0 w 221"/>
                <a:gd name="T53" fmla="*/ 0 h 421"/>
                <a:gd name="T54" fmla="*/ 0 w 221"/>
                <a:gd name="T55" fmla="*/ 0 h 421"/>
                <a:gd name="T56" fmla="*/ 0 w 221"/>
                <a:gd name="T57" fmla="*/ 0 h 421"/>
                <a:gd name="T58" fmla="*/ 0 w 221"/>
                <a:gd name="T59" fmla="*/ 0 h 421"/>
                <a:gd name="T60" fmla="*/ 0 w 221"/>
                <a:gd name="T61" fmla="*/ 0 h 421"/>
                <a:gd name="T62" fmla="*/ 0 w 221"/>
                <a:gd name="T63" fmla="*/ 0 h 421"/>
                <a:gd name="T64" fmla="*/ 0 w 221"/>
                <a:gd name="T65" fmla="*/ 0 h 421"/>
                <a:gd name="T66" fmla="*/ 0 w 221"/>
                <a:gd name="T67" fmla="*/ 0 h 421"/>
                <a:gd name="T68" fmla="*/ 0 w 221"/>
                <a:gd name="T69" fmla="*/ 0 h 421"/>
                <a:gd name="T70" fmla="*/ 0 w 221"/>
                <a:gd name="T71" fmla="*/ 0 h 421"/>
                <a:gd name="T72" fmla="*/ 0 w 221"/>
                <a:gd name="T73" fmla="*/ 0 h 421"/>
                <a:gd name="T74" fmla="*/ 0 w 221"/>
                <a:gd name="T75" fmla="*/ 0 h 421"/>
                <a:gd name="T76" fmla="*/ 0 w 221"/>
                <a:gd name="T77" fmla="*/ 0 h 421"/>
                <a:gd name="T78" fmla="*/ 0 w 221"/>
                <a:gd name="T79" fmla="*/ 0 h 421"/>
                <a:gd name="T80" fmla="*/ 0 w 221"/>
                <a:gd name="T81" fmla="*/ 0 h 421"/>
                <a:gd name="T82" fmla="*/ 0 w 221"/>
                <a:gd name="T83" fmla="*/ 0 h 42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21"/>
                <a:gd name="T127" fmla="*/ 0 h 421"/>
                <a:gd name="T128" fmla="*/ 221 w 221"/>
                <a:gd name="T129" fmla="*/ 421 h 421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21" h="421">
                  <a:moveTo>
                    <a:pt x="167" y="372"/>
                  </a:moveTo>
                  <a:lnTo>
                    <a:pt x="216" y="211"/>
                  </a:lnTo>
                  <a:lnTo>
                    <a:pt x="221" y="183"/>
                  </a:lnTo>
                  <a:lnTo>
                    <a:pt x="216" y="161"/>
                  </a:lnTo>
                  <a:lnTo>
                    <a:pt x="216" y="138"/>
                  </a:lnTo>
                  <a:lnTo>
                    <a:pt x="216" y="105"/>
                  </a:lnTo>
                  <a:lnTo>
                    <a:pt x="200" y="78"/>
                  </a:lnTo>
                  <a:lnTo>
                    <a:pt x="183" y="55"/>
                  </a:lnTo>
                  <a:lnTo>
                    <a:pt x="161" y="38"/>
                  </a:lnTo>
                  <a:lnTo>
                    <a:pt x="135" y="11"/>
                  </a:lnTo>
                  <a:lnTo>
                    <a:pt x="129" y="11"/>
                  </a:lnTo>
                  <a:lnTo>
                    <a:pt x="113" y="5"/>
                  </a:lnTo>
                  <a:lnTo>
                    <a:pt x="102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69" y="5"/>
                  </a:lnTo>
                  <a:lnTo>
                    <a:pt x="64" y="16"/>
                  </a:lnTo>
                  <a:lnTo>
                    <a:pt x="53" y="22"/>
                  </a:lnTo>
                  <a:lnTo>
                    <a:pt x="43" y="38"/>
                  </a:lnTo>
                  <a:lnTo>
                    <a:pt x="32" y="50"/>
                  </a:lnTo>
                  <a:lnTo>
                    <a:pt x="21" y="61"/>
                  </a:lnTo>
                  <a:lnTo>
                    <a:pt x="11" y="83"/>
                  </a:lnTo>
                  <a:lnTo>
                    <a:pt x="11" y="111"/>
                  </a:lnTo>
                  <a:lnTo>
                    <a:pt x="11" y="138"/>
                  </a:lnTo>
                  <a:lnTo>
                    <a:pt x="16" y="172"/>
                  </a:lnTo>
                  <a:lnTo>
                    <a:pt x="16" y="205"/>
                  </a:lnTo>
                  <a:lnTo>
                    <a:pt x="16" y="239"/>
                  </a:lnTo>
                  <a:lnTo>
                    <a:pt x="11" y="266"/>
                  </a:lnTo>
                  <a:lnTo>
                    <a:pt x="11" y="299"/>
                  </a:lnTo>
                  <a:lnTo>
                    <a:pt x="0" y="333"/>
                  </a:lnTo>
                  <a:lnTo>
                    <a:pt x="0" y="350"/>
                  </a:lnTo>
                  <a:lnTo>
                    <a:pt x="5" y="350"/>
                  </a:lnTo>
                  <a:lnTo>
                    <a:pt x="5" y="355"/>
                  </a:lnTo>
                  <a:lnTo>
                    <a:pt x="11" y="372"/>
                  </a:lnTo>
                  <a:lnTo>
                    <a:pt x="32" y="388"/>
                  </a:lnTo>
                  <a:lnTo>
                    <a:pt x="59" y="400"/>
                  </a:lnTo>
                  <a:lnTo>
                    <a:pt x="86" y="410"/>
                  </a:lnTo>
                  <a:lnTo>
                    <a:pt x="113" y="421"/>
                  </a:lnTo>
                  <a:lnTo>
                    <a:pt x="129" y="421"/>
                  </a:lnTo>
                  <a:lnTo>
                    <a:pt x="145" y="410"/>
                  </a:lnTo>
                  <a:lnTo>
                    <a:pt x="161" y="393"/>
                  </a:lnTo>
                  <a:lnTo>
                    <a:pt x="167" y="37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54" name="Freeform 218"/>
            <p:cNvSpPr>
              <a:spLocks/>
            </p:cNvSpPr>
            <p:nvPr/>
          </p:nvSpPr>
          <p:spPr bwMode="auto">
            <a:xfrm>
              <a:off x="-411" y="-624"/>
              <a:ext cx="9" cy="17"/>
            </a:xfrm>
            <a:custGeom>
              <a:avLst/>
              <a:gdLst>
                <a:gd name="T0" fmla="*/ 0 w 243"/>
                <a:gd name="T1" fmla="*/ 0 h 417"/>
                <a:gd name="T2" fmla="*/ 0 w 243"/>
                <a:gd name="T3" fmla="*/ 0 h 417"/>
                <a:gd name="T4" fmla="*/ 0 w 243"/>
                <a:gd name="T5" fmla="*/ 0 h 417"/>
                <a:gd name="T6" fmla="*/ 0 w 243"/>
                <a:gd name="T7" fmla="*/ 0 h 417"/>
                <a:gd name="T8" fmla="*/ 0 w 243"/>
                <a:gd name="T9" fmla="*/ 0 h 417"/>
                <a:gd name="T10" fmla="*/ 0 w 243"/>
                <a:gd name="T11" fmla="*/ 0 h 417"/>
                <a:gd name="T12" fmla="*/ 0 w 243"/>
                <a:gd name="T13" fmla="*/ 0 h 417"/>
                <a:gd name="T14" fmla="*/ 0 w 243"/>
                <a:gd name="T15" fmla="*/ 0 h 417"/>
                <a:gd name="T16" fmla="*/ 0 w 243"/>
                <a:gd name="T17" fmla="*/ 0 h 417"/>
                <a:gd name="T18" fmla="*/ 0 w 243"/>
                <a:gd name="T19" fmla="*/ 0 h 417"/>
                <a:gd name="T20" fmla="*/ 0 w 243"/>
                <a:gd name="T21" fmla="*/ 0 h 417"/>
                <a:gd name="T22" fmla="*/ 0 w 243"/>
                <a:gd name="T23" fmla="*/ 0 h 417"/>
                <a:gd name="T24" fmla="*/ 0 w 243"/>
                <a:gd name="T25" fmla="*/ 0 h 417"/>
                <a:gd name="T26" fmla="*/ 0 w 243"/>
                <a:gd name="T27" fmla="*/ 0 h 417"/>
                <a:gd name="T28" fmla="*/ 0 w 243"/>
                <a:gd name="T29" fmla="*/ 0 h 417"/>
                <a:gd name="T30" fmla="*/ 0 w 243"/>
                <a:gd name="T31" fmla="*/ 0 h 417"/>
                <a:gd name="T32" fmla="*/ 0 w 243"/>
                <a:gd name="T33" fmla="*/ 0 h 417"/>
                <a:gd name="T34" fmla="*/ 0 w 243"/>
                <a:gd name="T35" fmla="*/ 0 h 417"/>
                <a:gd name="T36" fmla="*/ 0 w 243"/>
                <a:gd name="T37" fmla="*/ 0 h 417"/>
                <a:gd name="T38" fmla="*/ 0 w 243"/>
                <a:gd name="T39" fmla="*/ 0 h 417"/>
                <a:gd name="T40" fmla="*/ 0 w 243"/>
                <a:gd name="T41" fmla="*/ 0 h 417"/>
                <a:gd name="T42" fmla="*/ 0 w 243"/>
                <a:gd name="T43" fmla="*/ 0 h 417"/>
                <a:gd name="T44" fmla="*/ 0 w 243"/>
                <a:gd name="T45" fmla="*/ 0 h 417"/>
                <a:gd name="T46" fmla="*/ 0 w 243"/>
                <a:gd name="T47" fmla="*/ 0 h 417"/>
                <a:gd name="T48" fmla="*/ 0 w 243"/>
                <a:gd name="T49" fmla="*/ 0 h 417"/>
                <a:gd name="T50" fmla="*/ 0 w 243"/>
                <a:gd name="T51" fmla="*/ 0 h 417"/>
                <a:gd name="T52" fmla="*/ 0 w 243"/>
                <a:gd name="T53" fmla="*/ 0 h 417"/>
                <a:gd name="T54" fmla="*/ 0 w 243"/>
                <a:gd name="T55" fmla="*/ 0 h 417"/>
                <a:gd name="T56" fmla="*/ 0 w 243"/>
                <a:gd name="T57" fmla="*/ 0 h 417"/>
                <a:gd name="T58" fmla="*/ 0 w 243"/>
                <a:gd name="T59" fmla="*/ 0 h 417"/>
                <a:gd name="T60" fmla="*/ 0 w 243"/>
                <a:gd name="T61" fmla="*/ 0 h 417"/>
                <a:gd name="T62" fmla="*/ 0 w 243"/>
                <a:gd name="T63" fmla="*/ 0 h 417"/>
                <a:gd name="T64" fmla="*/ 0 w 243"/>
                <a:gd name="T65" fmla="*/ 0 h 417"/>
                <a:gd name="T66" fmla="*/ 0 w 243"/>
                <a:gd name="T67" fmla="*/ 0 h 417"/>
                <a:gd name="T68" fmla="*/ 0 w 243"/>
                <a:gd name="T69" fmla="*/ 0 h 417"/>
                <a:gd name="T70" fmla="*/ 0 w 243"/>
                <a:gd name="T71" fmla="*/ 0 h 41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243"/>
                <a:gd name="T109" fmla="*/ 0 h 417"/>
                <a:gd name="T110" fmla="*/ 243 w 243"/>
                <a:gd name="T111" fmla="*/ 417 h 417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243" h="417">
                  <a:moveTo>
                    <a:pt x="205" y="378"/>
                  </a:moveTo>
                  <a:lnTo>
                    <a:pt x="237" y="211"/>
                  </a:lnTo>
                  <a:lnTo>
                    <a:pt x="243" y="201"/>
                  </a:lnTo>
                  <a:lnTo>
                    <a:pt x="243" y="189"/>
                  </a:lnTo>
                  <a:lnTo>
                    <a:pt x="237" y="173"/>
                  </a:lnTo>
                  <a:lnTo>
                    <a:pt x="232" y="161"/>
                  </a:lnTo>
                  <a:lnTo>
                    <a:pt x="221" y="133"/>
                  </a:lnTo>
                  <a:lnTo>
                    <a:pt x="216" y="106"/>
                  </a:lnTo>
                  <a:lnTo>
                    <a:pt x="205" y="83"/>
                  </a:lnTo>
                  <a:lnTo>
                    <a:pt x="194" y="56"/>
                  </a:lnTo>
                  <a:lnTo>
                    <a:pt x="184" y="40"/>
                  </a:lnTo>
                  <a:lnTo>
                    <a:pt x="172" y="28"/>
                  </a:lnTo>
                  <a:lnTo>
                    <a:pt x="156" y="23"/>
                  </a:lnTo>
                  <a:lnTo>
                    <a:pt x="140" y="5"/>
                  </a:lnTo>
                  <a:lnTo>
                    <a:pt x="113" y="0"/>
                  </a:lnTo>
                  <a:lnTo>
                    <a:pt x="87" y="0"/>
                  </a:lnTo>
                  <a:lnTo>
                    <a:pt x="59" y="5"/>
                  </a:lnTo>
                  <a:lnTo>
                    <a:pt x="32" y="5"/>
                  </a:lnTo>
                  <a:lnTo>
                    <a:pt x="27" y="17"/>
                  </a:lnTo>
                  <a:lnTo>
                    <a:pt x="16" y="23"/>
                  </a:lnTo>
                  <a:lnTo>
                    <a:pt x="11" y="34"/>
                  </a:lnTo>
                  <a:lnTo>
                    <a:pt x="0" y="45"/>
                  </a:lnTo>
                  <a:lnTo>
                    <a:pt x="0" y="62"/>
                  </a:lnTo>
                  <a:lnTo>
                    <a:pt x="5" y="73"/>
                  </a:lnTo>
                  <a:lnTo>
                    <a:pt x="11" y="90"/>
                  </a:lnTo>
                  <a:lnTo>
                    <a:pt x="21" y="106"/>
                  </a:lnTo>
                  <a:lnTo>
                    <a:pt x="59" y="378"/>
                  </a:lnTo>
                  <a:lnTo>
                    <a:pt x="64" y="389"/>
                  </a:lnTo>
                  <a:lnTo>
                    <a:pt x="71" y="395"/>
                  </a:lnTo>
                  <a:lnTo>
                    <a:pt x="76" y="405"/>
                  </a:lnTo>
                  <a:lnTo>
                    <a:pt x="87" y="417"/>
                  </a:lnTo>
                  <a:lnTo>
                    <a:pt x="189" y="412"/>
                  </a:lnTo>
                  <a:lnTo>
                    <a:pt x="194" y="400"/>
                  </a:lnTo>
                  <a:lnTo>
                    <a:pt x="194" y="395"/>
                  </a:lnTo>
                  <a:lnTo>
                    <a:pt x="200" y="384"/>
                  </a:lnTo>
                  <a:lnTo>
                    <a:pt x="205" y="37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55" name="Freeform 219"/>
            <p:cNvSpPr>
              <a:spLocks/>
            </p:cNvSpPr>
            <p:nvPr/>
          </p:nvSpPr>
          <p:spPr bwMode="auto">
            <a:xfrm>
              <a:off x="-461" y="-456"/>
              <a:ext cx="3" cy="13"/>
            </a:xfrm>
            <a:custGeom>
              <a:avLst/>
              <a:gdLst>
                <a:gd name="T0" fmla="*/ 0 w 81"/>
                <a:gd name="T1" fmla="*/ 0 h 322"/>
                <a:gd name="T2" fmla="*/ 0 w 81"/>
                <a:gd name="T3" fmla="*/ 0 h 322"/>
                <a:gd name="T4" fmla="*/ 0 w 81"/>
                <a:gd name="T5" fmla="*/ 0 h 322"/>
                <a:gd name="T6" fmla="*/ 0 w 81"/>
                <a:gd name="T7" fmla="*/ 0 h 322"/>
                <a:gd name="T8" fmla="*/ 0 w 81"/>
                <a:gd name="T9" fmla="*/ 0 h 322"/>
                <a:gd name="T10" fmla="*/ 0 w 81"/>
                <a:gd name="T11" fmla="*/ 0 h 322"/>
                <a:gd name="T12" fmla="*/ 0 w 81"/>
                <a:gd name="T13" fmla="*/ 0 h 322"/>
                <a:gd name="T14" fmla="*/ 0 w 81"/>
                <a:gd name="T15" fmla="*/ 0 h 322"/>
                <a:gd name="T16" fmla="*/ 0 w 81"/>
                <a:gd name="T17" fmla="*/ 0 h 322"/>
                <a:gd name="T18" fmla="*/ 0 w 81"/>
                <a:gd name="T19" fmla="*/ 0 h 322"/>
                <a:gd name="T20" fmla="*/ 0 w 81"/>
                <a:gd name="T21" fmla="*/ 0 h 3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81"/>
                <a:gd name="T34" fmla="*/ 0 h 322"/>
                <a:gd name="T35" fmla="*/ 81 w 81"/>
                <a:gd name="T36" fmla="*/ 322 h 32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81" h="322">
                  <a:moveTo>
                    <a:pt x="81" y="311"/>
                  </a:moveTo>
                  <a:lnTo>
                    <a:pt x="60" y="39"/>
                  </a:lnTo>
                  <a:lnTo>
                    <a:pt x="55" y="34"/>
                  </a:lnTo>
                  <a:lnTo>
                    <a:pt x="38" y="22"/>
                  </a:lnTo>
                  <a:lnTo>
                    <a:pt x="22" y="11"/>
                  </a:lnTo>
                  <a:lnTo>
                    <a:pt x="0" y="0"/>
                  </a:lnTo>
                  <a:lnTo>
                    <a:pt x="43" y="306"/>
                  </a:lnTo>
                  <a:lnTo>
                    <a:pt x="48" y="316"/>
                  </a:lnTo>
                  <a:lnTo>
                    <a:pt x="71" y="322"/>
                  </a:lnTo>
                  <a:lnTo>
                    <a:pt x="81" y="322"/>
                  </a:lnTo>
                  <a:lnTo>
                    <a:pt x="81" y="31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56" name="Freeform 220"/>
            <p:cNvSpPr>
              <a:spLocks/>
            </p:cNvSpPr>
            <p:nvPr/>
          </p:nvSpPr>
          <p:spPr bwMode="auto">
            <a:xfrm>
              <a:off x="-479" y="-421"/>
              <a:ext cx="7" cy="12"/>
            </a:xfrm>
            <a:custGeom>
              <a:avLst/>
              <a:gdLst>
                <a:gd name="T0" fmla="*/ 0 w 172"/>
                <a:gd name="T1" fmla="*/ 0 h 305"/>
                <a:gd name="T2" fmla="*/ 0 w 172"/>
                <a:gd name="T3" fmla="*/ 0 h 305"/>
                <a:gd name="T4" fmla="*/ 0 w 172"/>
                <a:gd name="T5" fmla="*/ 0 h 305"/>
                <a:gd name="T6" fmla="*/ 0 w 172"/>
                <a:gd name="T7" fmla="*/ 0 h 305"/>
                <a:gd name="T8" fmla="*/ 0 w 172"/>
                <a:gd name="T9" fmla="*/ 0 h 305"/>
                <a:gd name="T10" fmla="*/ 0 w 172"/>
                <a:gd name="T11" fmla="*/ 0 h 305"/>
                <a:gd name="T12" fmla="*/ 0 w 172"/>
                <a:gd name="T13" fmla="*/ 0 h 305"/>
                <a:gd name="T14" fmla="*/ 0 w 172"/>
                <a:gd name="T15" fmla="*/ 0 h 305"/>
                <a:gd name="T16" fmla="*/ 0 w 172"/>
                <a:gd name="T17" fmla="*/ 0 h 305"/>
                <a:gd name="T18" fmla="*/ 0 w 172"/>
                <a:gd name="T19" fmla="*/ 0 h 305"/>
                <a:gd name="T20" fmla="*/ 0 w 172"/>
                <a:gd name="T21" fmla="*/ 0 h 305"/>
                <a:gd name="T22" fmla="*/ 0 w 172"/>
                <a:gd name="T23" fmla="*/ 0 h 305"/>
                <a:gd name="T24" fmla="*/ 0 w 172"/>
                <a:gd name="T25" fmla="*/ 0 h 305"/>
                <a:gd name="T26" fmla="*/ 0 w 172"/>
                <a:gd name="T27" fmla="*/ 0 h 305"/>
                <a:gd name="T28" fmla="*/ 0 w 172"/>
                <a:gd name="T29" fmla="*/ 0 h 305"/>
                <a:gd name="T30" fmla="*/ 0 w 172"/>
                <a:gd name="T31" fmla="*/ 0 h 305"/>
                <a:gd name="T32" fmla="*/ 0 w 172"/>
                <a:gd name="T33" fmla="*/ 0 h 305"/>
                <a:gd name="T34" fmla="*/ 0 w 172"/>
                <a:gd name="T35" fmla="*/ 0 h 305"/>
                <a:gd name="T36" fmla="*/ 0 w 172"/>
                <a:gd name="T37" fmla="*/ 0 h 305"/>
                <a:gd name="T38" fmla="*/ 0 w 172"/>
                <a:gd name="T39" fmla="*/ 0 h 305"/>
                <a:gd name="T40" fmla="*/ 0 w 172"/>
                <a:gd name="T41" fmla="*/ 0 h 305"/>
                <a:gd name="T42" fmla="*/ 0 w 172"/>
                <a:gd name="T43" fmla="*/ 0 h 305"/>
                <a:gd name="T44" fmla="*/ 0 w 172"/>
                <a:gd name="T45" fmla="*/ 0 h 305"/>
                <a:gd name="T46" fmla="*/ 0 w 172"/>
                <a:gd name="T47" fmla="*/ 0 h 305"/>
                <a:gd name="T48" fmla="*/ 0 w 172"/>
                <a:gd name="T49" fmla="*/ 0 h 305"/>
                <a:gd name="T50" fmla="*/ 0 w 172"/>
                <a:gd name="T51" fmla="*/ 0 h 305"/>
                <a:gd name="T52" fmla="*/ 0 w 172"/>
                <a:gd name="T53" fmla="*/ 0 h 305"/>
                <a:gd name="T54" fmla="*/ 0 w 172"/>
                <a:gd name="T55" fmla="*/ 0 h 305"/>
                <a:gd name="T56" fmla="*/ 0 w 172"/>
                <a:gd name="T57" fmla="*/ 0 h 30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72"/>
                <a:gd name="T88" fmla="*/ 0 h 305"/>
                <a:gd name="T89" fmla="*/ 172 w 172"/>
                <a:gd name="T90" fmla="*/ 305 h 30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72" h="305">
                  <a:moveTo>
                    <a:pt x="162" y="284"/>
                  </a:moveTo>
                  <a:lnTo>
                    <a:pt x="167" y="272"/>
                  </a:lnTo>
                  <a:lnTo>
                    <a:pt x="167" y="261"/>
                  </a:lnTo>
                  <a:lnTo>
                    <a:pt x="167" y="244"/>
                  </a:lnTo>
                  <a:lnTo>
                    <a:pt x="172" y="233"/>
                  </a:lnTo>
                  <a:lnTo>
                    <a:pt x="172" y="194"/>
                  </a:lnTo>
                  <a:lnTo>
                    <a:pt x="172" y="156"/>
                  </a:lnTo>
                  <a:lnTo>
                    <a:pt x="162" y="123"/>
                  </a:lnTo>
                  <a:lnTo>
                    <a:pt x="151" y="83"/>
                  </a:lnTo>
                  <a:lnTo>
                    <a:pt x="119" y="61"/>
                  </a:lnTo>
                  <a:lnTo>
                    <a:pt x="81" y="45"/>
                  </a:lnTo>
                  <a:lnTo>
                    <a:pt x="43" y="28"/>
                  </a:lnTo>
                  <a:lnTo>
                    <a:pt x="11" y="0"/>
                  </a:lnTo>
                  <a:lnTo>
                    <a:pt x="6" y="28"/>
                  </a:lnTo>
                  <a:lnTo>
                    <a:pt x="0" y="61"/>
                  </a:lnTo>
                  <a:lnTo>
                    <a:pt x="6" y="95"/>
                  </a:lnTo>
                  <a:lnTo>
                    <a:pt x="6" y="128"/>
                  </a:lnTo>
                  <a:lnTo>
                    <a:pt x="11" y="161"/>
                  </a:lnTo>
                  <a:lnTo>
                    <a:pt x="22" y="189"/>
                  </a:lnTo>
                  <a:lnTo>
                    <a:pt x="32" y="222"/>
                  </a:lnTo>
                  <a:lnTo>
                    <a:pt x="43" y="256"/>
                  </a:lnTo>
                  <a:lnTo>
                    <a:pt x="70" y="272"/>
                  </a:lnTo>
                  <a:lnTo>
                    <a:pt x="103" y="277"/>
                  </a:lnTo>
                  <a:lnTo>
                    <a:pt x="130" y="289"/>
                  </a:lnTo>
                  <a:lnTo>
                    <a:pt x="162" y="305"/>
                  </a:lnTo>
                  <a:lnTo>
                    <a:pt x="162" y="300"/>
                  </a:lnTo>
                  <a:lnTo>
                    <a:pt x="162" y="294"/>
                  </a:lnTo>
                  <a:lnTo>
                    <a:pt x="162" y="289"/>
                  </a:lnTo>
                  <a:lnTo>
                    <a:pt x="162" y="28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57" name="Freeform 221"/>
            <p:cNvSpPr>
              <a:spLocks/>
            </p:cNvSpPr>
            <p:nvPr/>
          </p:nvSpPr>
          <p:spPr bwMode="auto">
            <a:xfrm>
              <a:off x="-422" y="-621"/>
              <a:ext cx="10" cy="19"/>
            </a:xfrm>
            <a:custGeom>
              <a:avLst/>
              <a:gdLst>
                <a:gd name="T0" fmla="*/ 0 w 281"/>
                <a:gd name="T1" fmla="*/ 0 h 483"/>
                <a:gd name="T2" fmla="*/ 0 w 281"/>
                <a:gd name="T3" fmla="*/ 0 h 483"/>
                <a:gd name="T4" fmla="*/ 0 w 281"/>
                <a:gd name="T5" fmla="*/ 0 h 483"/>
                <a:gd name="T6" fmla="*/ 0 w 281"/>
                <a:gd name="T7" fmla="*/ 0 h 483"/>
                <a:gd name="T8" fmla="*/ 0 w 281"/>
                <a:gd name="T9" fmla="*/ 0 h 483"/>
                <a:gd name="T10" fmla="*/ 0 w 281"/>
                <a:gd name="T11" fmla="*/ 0 h 483"/>
                <a:gd name="T12" fmla="*/ 0 w 281"/>
                <a:gd name="T13" fmla="*/ 0 h 483"/>
                <a:gd name="T14" fmla="*/ 0 w 281"/>
                <a:gd name="T15" fmla="*/ 0 h 483"/>
                <a:gd name="T16" fmla="*/ 0 w 281"/>
                <a:gd name="T17" fmla="*/ 0 h 483"/>
                <a:gd name="T18" fmla="*/ 0 w 281"/>
                <a:gd name="T19" fmla="*/ 0 h 483"/>
                <a:gd name="T20" fmla="*/ 0 w 281"/>
                <a:gd name="T21" fmla="*/ 0 h 483"/>
                <a:gd name="T22" fmla="*/ 0 w 281"/>
                <a:gd name="T23" fmla="*/ 0 h 483"/>
                <a:gd name="T24" fmla="*/ 0 w 281"/>
                <a:gd name="T25" fmla="*/ 0 h 483"/>
                <a:gd name="T26" fmla="*/ 0 w 281"/>
                <a:gd name="T27" fmla="*/ 0 h 483"/>
                <a:gd name="T28" fmla="*/ 0 w 281"/>
                <a:gd name="T29" fmla="*/ 0 h 483"/>
                <a:gd name="T30" fmla="*/ 0 w 281"/>
                <a:gd name="T31" fmla="*/ 0 h 483"/>
                <a:gd name="T32" fmla="*/ 0 w 281"/>
                <a:gd name="T33" fmla="*/ 0 h 483"/>
                <a:gd name="T34" fmla="*/ 0 w 281"/>
                <a:gd name="T35" fmla="*/ 0 h 483"/>
                <a:gd name="T36" fmla="*/ 0 w 281"/>
                <a:gd name="T37" fmla="*/ 0 h 483"/>
                <a:gd name="T38" fmla="*/ 0 w 281"/>
                <a:gd name="T39" fmla="*/ 0 h 483"/>
                <a:gd name="T40" fmla="*/ 0 w 281"/>
                <a:gd name="T41" fmla="*/ 0 h 483"/>
                <a:gd name="T42" fmla="*/ 0 w 281"/>
                <a:gd name="T43" fmla="*/ 0 h 483"/>
                <a:gd name="T44" fmla="*/ 0 w 281"/>
                <a:gd name="T45" fmla="*/ 0 h 483"/>
                <a:gd name="T46" fmla="*/ 0 w 281"/>
                <a:gd name="T47" fmla="*/ 0 h 483"/>
                <a:gd name="T48" fmla="*/ 0 w 281"/>
                <a:gd name="T49" fmla="*/ 0 h 483"/>
                <a:gd name="T50" fmla="*/ 0 w 281"/>
                <a:gd name="T51" fmla="*/ 0 h 483"/>
                <a:gd name="T52" fmla="*/ 0 w 281"/>
                <a:gd name="T53" fmla="*/ 0 h 483"/>
                <a:gd name="T54" fmla="*/ 0 w 281"/>
                <a:gd name="T55" fmla="*/ 0 h 483"/>
                <a:gd name="T56" fmla="*/ 0 w 281"/>
                <a:gd name="T57" fmla="*/ 0 h 483"/>
                <a:gd name="T58" fmla="*/ 0 w 281"/>
                <a:gd name="T59" fmla="*/ 0 h 483"/>
                <a:gd name="T60" fmla="*/ 0 w 281"/>
                <a:gd name="T61" fmla="*/ 0 h 483"/>
                <a:gd name="T62" fmla="*/ 0 w 281"/>
                <a:gd name="T63" fmla="*/ 0 h 48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81"/>
                <a:gd name="T97" fmla="*/ 0 h 483"/>
                <a:gd name="T98" fmla="*/ 281 w 281"/>
                <a:gd name="T99" fmla="*/ 483 h 483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81" h="483">
                  <a:moveTo>
                    <a:pt x="216" y="449"/>
                  </a:moveTo>
                  <a:lnTo>
                    <a:pt x="281" y="194"/>
                  </a:lnTo>
                  <a:lnTo>
                    <a:pt x="281" y="166"/>
                  </a:lnTo>
                  <a:lnTo>
                    <a:pt x="281" y="138"/>
                  </a:lnTo>
                  <a:lnTo>
                    <a:pt x="271" y="116"/>
                  </a:lnTo>
                  <a:lnTo>
                    <a:pt x="264" y="88"/>
                  </a:lnTo>
                  <a:lnTo>
                    <a:pt x="248" y="66"/>
                  </a:lnTo>
                  <a:lnTo>
                    <a:pt x="232" y="50"/>
                  </a:lnTo>
                  <a:lnTo>
                    <a:pt x="216" y="27"/>
                  </a:lnTo>
                  <a:lnTo>
                    <a:pt x="195" y="5"/>
                  </a:lnTo>
                  <a:lnTo>
                    <a:pt x="76" y="0"/>
                  </a:lnTo>
                  <a:lnTo>
                    <a:pt x="55" y="17"/>
                  </a:lnTo>
                  <a:lnTo>
                    <a:pt x="38" y="27"/>
                  </a:lnTo>
                  <a:lnTo>
                    <a:pt x="22" y="44"/>
                  </a:lnTo>
                  <a:lnTo>
                    <a:pt x="0" y="60"/>
                  </a:lnTo>
                  <a:lnTo>
                    <a:pt x="0" y="88"/>
                  </a:lnTo>
                  <a:lnTo>
                    <a:pt x="16" y="110"/>
                  </a:lnTo>
                  <a:lnTo>
                    <a:pt x="27" y="133"/>
                  </a:lnTo>
                  <a:lnTo>
                    <a:pt x="43" y="161"/>
                  </a:lnTo>
                  <a:lnTo>
                    <a:pt x="76" y="427"/>
                  </a:lnTo>
                  <a:lnTo>
                    <a:pt x="82" y="444"/>
                  </a:lnTo>
                  <a:lnTo>
                    <a:pt x="103" y="455"/>
                  </a:lnTo>
                  <a:lnTo>
                    <a:pt x="124" y="465"/>
                  </a:lnTo>
                  <a:lnTo>
                    <a:pt x="151" y="477"/>
                  </a:lnTo>
                  <a:lnTo>
                    <a:pt x="163" y="483"/>
                  </a:lnTo>
                  <a:lnTo>
                    <a:pt x="173" y="483"/>
                  </a:lnTo>
                  <a:lnTo>
                    <a:pt x="179" y="483"/>
                  </a:lnTo>
                  <a:lnTo>
                    <a:pt x="189" y="477"/>
                  </a:lnTo>
                  <a:lnTo>
                    <a:pt x="195" y="472"/>
                  </a:lnTo>
                  <a:lnTo>
                    <a:pt x="195" y="465"/>
                  </a:lnTo>
                  <a:lnTo>
                    <a:pt x="206" y="455"/>
                  </a:lnTo>
                  <a:lnTo>
                    <a:pt x="216" y="44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58" name="Freeform 222"/>
            <p:cNvSpPr>
              <a:spLocks/>
            </p:cNvSpPr>
            <p:nvPr/>
          </p:nvSpPr>
          <p:spPr bwMode="auto">
            <a:xfrm>
              <a:off x="-413" y="-670"/>
              <a:ext cx="18" cy="20"/>
            </a:xfrm>
            <a:custGeom>
              <a:avLst/>
              <a:gdLst>
                <a:gd name="T0" fmla="*/ 0 w 496"/>
                <a:gd name="T1" fmla="*/ 0 h 499"/>
                <a:gd name="T2" fmla="*/ 0 w 496"/>
                <a:gd name="T3" fmla="*/ 0 h 499"/>
                <a:gd name="T4" fmla="*/ 0 w 496"/>
                <a:gd name="T5" fmla="*/ 0 h 499"/>
                <a:gd name="T6" fmla="*/ 0 w 496"/>
                <a:gd name="T7" fmla="*/ 0 h 499"/>
                <a:gd name="T8" fmla="*/ 0 w 496"/>
                <a:gd name="T9" fmla="*/ 0 h 499"/>
                <a:gd name="T10" fmla="*/ 0 w 496"/>
                <a:gd name="T11" fmla="*/ 0 h 499"/>
                <a:gd name="T12" fmla="*/ 0 w 496"/>
                <a:gd name="T13" fmla="*/ 0 h 499"/>
                <a:gd name="T14" fmla="*/ 0 w 496"/>
                <a:gd name="T15" fmla="*/ 0 h 499"/>
                <a:gd name="T16" fmla="*/ 0 w 496"/>
                <a:gd name="T17" fmla="*/ 0 h 499"/>
                <a:gd name="T18" fmla="*/ 0 w 496"/>
                <a:gd name="T19" fmla="*/ 0 h 499"/>
                <a:gd name="T20" fmla="*/ 0 w 496"/>
                <a:gd name="T21" fmla="*/ 0 h 499"/>
                <a:gd name="T22" fmla="*/ 0 w 496"/>
                <a:gd name="T23" fmla="*/ 0 h 499"/>
                <a:gd name="T24" fmla="*/ 0 w 496"/>
                <a:gd name="T25" fmla="*/ 0 h 499"/>
                <a:gd name="T26" fmla="*/ 0 w 496"/>
                <a:gd name="T27" fmla="*/ 0 h 499"/>
                <a:gd name="T28" fmla="*/ 0 w 496"/>
                <a:gd name="T29" fmla="*/ 0 h 499"/>
                <a:gd name="T30" fmla="*/ 0 w 496"/>
                <a:gd name="T31" fmla="*/ 0 h 499"/>
                <a:gd name="T32" fmla="*/ 0 w 496"/>
                <a:gd name="T33" fmla="*/ 0 h 499"/>
                <a:gd name="T34" fmla="*/ 0 w 496"/>
                <a:gd name="T35" fmla="*/ 0 h 499"/>
                <a:gd name="T36" fmla="*/ 0 w 496"/>
                <a:gd name="T37" fmla="*/ 0 h 499"/>
                <a:gd name="T38" fmla="*/ 0 w 496"/>
                <a:gd name="T39" fmla="*/ 0 h 499"/>
                <a:gd name="T40" fmla="*/ 0 w 496"/>
                <a:gd name="T41" fmla="*/ 0 h 499"/>
                <a:gd name="T42" fmla="*/ 0 w 496"/>
                <a:gd name="T43" fmla="*/ 0 h 499"/>
                <a:gd name="T44" fmla="*/ 0 w 496"/>
                <a:gd name="T45" fmla="*/ 0 h 499"/>
                <a:gd name="T46" fmla="*/ 0 w 496"/>
                <a:gd name="T47" fmla="*/ 0 h 499"/>
                <a:gd name="T48" fmla="*/ 0 w 496"/>
                <a:gd name="T49" fmla="*/ 0 h 499"/>
                <a:gd name="T50" fmla="*/ 0 w 496"/>
                <a:gd name="T51" fmla="*/ 0 h 499"/>
                <a:gd name="T52" fmla="*/ 0 w 496"/>
                <a:gd name="T53" fmla="*/ 0 h 499"/>
                <a:gd name="T54" fmla="*/ 0 w 496"/>
                <a:gd name="T55" fmla="*/ 0 h 499"/>
                <a:gd name="T56" fmla="*/ 0 w 496"/>
                <a:gd name="T57" fmla="*/ 0 h 499"/>
                <a:gd name="T58" fmla="*/ 0 w 496"/>
                <a:gd name="T59" fmla="*/ 0 h 499"/>
                <a:gd name="T60" fmla="*/ 0 w 496"/>
                <a:gd name="T61" fmla="*/ 0 h 499"/>
                <a:gd name="T62" fmla="*/ 0 w 496"/>
                <a:gd name="T63" fmla="*/ 0 h 499"/>
                <a:gd name="T64" fmla="*/ 0 w 496"/>
                <a:gd name="T65" fmla="*/ 0 h 499"/>
                <a:gd name="T66" fmla="*/ 0 w 496"/>
                <a:gd name="T67" fmla="*/ 0 h 499"/>
                <a:gd name="T68" fmla="*/ 0 w 496"/>
                <a:gd name="T69" fmla="*/ 0 h 499"/>
                <a:gd name="T70" fmla="*/ 0 w 496"/>
                <a:gd name="T71" fmla="*/ 0 h 499"/>
                <a:gd name="T72" fmla="*/ 0 w 496"/>
                <a:gd name="T73" fmla="*/ 0 h 499"/>
                <a:gd name="T74" fmla="*/ 0 w 496"/>
                <a:gd name="T75" fmla="*/ 0 h 499"/>
                <a:gd name="T76" fmla="*/ 0 w 496"/>
                <a:gd name="T77" fmla="*/ 0 h 49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496"/>
                <a:gd name="T118" fmla="*/ 0 h 499"/>
                <a:gd name="T119" fmla="*/ 496 w 496"/>
                <a:gd name="T120" fmla="*/ 499 h 499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496" h="499">
                  <a:moveTo>
                    <a:pt x="459" y="244"/>
                  </a:moveTo>
                  <a:lnTo>
                    <a:pt x="496" y="134"/>
                  </a:lnTo>
                  <a:lnTo>
                    <a:pt x="491" y="100"/>
                  </a:lnTo>
                  <a:lnTo>
                    <a:pt x="480" y="77"/>
                  </a:lnTo>
                  <a:lnTo>
                    <a:pt x="459" y="49"/>
                  </a:lnTo>
                  <a:lnTo>
                    <a:pt x="431" y="28"/>
                  </a:lnTo>
                  <a:lnTo>
                    <a:pt x="415" y="22"/>
                  </a:lnTo>
                  <a:lnTo>
                    <a:pt x="399" y="16"/>
                  </a:lnTo>
                  <a:lnTo>
                    <a:pt x="383" y="11"/>
                  </a:lnTo>
                  <a:lnTo>
                    <a:pt x="367" y="6"/>
                  </a:lnTo>
                  <a:lnTo>
                    <a:pt x="340" y="0"/>
                  </a:lnTo>
                  <a:lnTo>
                    <a:pt x="318" y="6"/>
                  </a:lnTo>
                  <a:lnTo>
                    <a:pt x="291" y="11"/>
                  </a:lnTo>
                  <a:lnTo>
                    <a:pt x="270" y="22"/>
                  </a:lnTo>
                  <a:lnTo>
                    <a:pt x="270" y="28"/>
                  </a:lnTo>
                  <a:lnTo>
                    <a:pt x="264" y="39"/>
                  </a:lnTo>
                  <a:lnTo>
                    <a:pt x="254" y="56"/>
                  </a:lnTo>
                  <a:lnTo>
                    <a:pt x="254" y="66"/>
                  </a:lnTo>
                  <a:lnTo>
                    <a:pt x="248" y="77"/>
                  </a:lnTo>
                  <a:lnTo>
                    <a:pt x="248" y="94"/>
                  </a:lnTo>
                  <a:lnTo>
                    <a:pt x="248" y="106"/>
                  </a:lnTo>
                  <a:lnTo>
                    <a:pt x="254" y="122"/>
                  </a:lnTo>
                  <a:lnTo>
                    <a:pt x="264" y="150"/>
                  </a:lnTo>
                  <a:lnTo>
                    <a:pt x="275" y="172"/>
                  </a:lnTo>
                  <a:lnTo>
                    <a:pt x="280" y="194"/>
                  </a:lnTo>
                  <a:lnTo>
                    <a:pt x="280" y="227"/>
                  </a:lnTo>
                  <a:lnTo>
                    <a:pt x="280" y="233"/>
                  </a:lnTo>
                  <a:lnTo>
                    <a:pt x="275" y="244"/>
                  </a:lnTo>
                  <a:lnTo>
                    <a:pt x="264" y="255"/>
                  </a:lnTo>
                  <a:lnTo>
                    <a:pt x="259" y="255"/>
                  </a:lnTo>
                  <a:lnTo>
                    <a:pt x="238" y="238"/>
                  </a:lnTo>
                  <a:lnTo>
                    <a:pt x="221" y="217"/>
                  </a:lnTo>
                  <a:lnTo>
                    <a:pt x="210" y="194"/>
                  </a:lnTo>
                  <a:lnTo>
                    <a:pt x="183" y="172"/>
                  </a:lnTo>
                  <a:lnTo>
                    <a:pt x="167" y="167"/>
                  </a:lnTo>
                  <a:lnTo>
                    <a:pt x="151" y="161"/>
                  </a:lnTo>
                  <a:lnTo>
                    <a:pt x="141" y="155"/>
                  </a:lnTo>
                  <a:lnTo>
                    <a:pt x="118" y="150"/>
                  </a:lnTo>
                  <a:lnTo>
                    <a:pt x="86" y="150"/>
                  </a:lnTo>
                  <a:lnTo>
                    <a:pt x="54" y="155"/>
                  </a:lnTo>
                  <a:lnTo>
                    <a:pt x="22" y="177"/>
                  </a:lnTo>
                  <a:lnTo>
                    <a:pt x="0" y="200"/>
                  </a:lnTo>
                  <a:lnTo>
                    <a:pt x="0" y="217"/>
                  </a:lnTo>
                  <a:lnTo>
                    <a:pt x="0" y="227"/>
                  </a:lnTo>
                  <a:lnTo>
                    <a:pt x="0" y="238"/>
                  </a:lnTo>
                  <a:lnTo>
                    <a:pt x="5" y="250"/>
                  </a:lnTo>
                  <a:lnTo>
                    <a:pt x="17" y="272"/>
                  </a:lnTo>
                  <a:lnTo>
                    <a:pt x="22" y="300"/>
                  </a:lnTo>
                  <a:lnTo>
                    <a:pt x="27" y="316"/>
                  </a:lnTo>
                  <a:lnTo>
                    <a:pt x="33" y="338"/>
                  </a:lnTo>
                  <a:lnTo>
                    <a:pt x="38" y="361"/>
                  </a:lnTo>
                  <a:lnTo>
                    <a:pt x="43" y="383"/>
                  </a:lnTo>
                  <a:lnTo>
                    <a:pt x="49" y="405"/>
                  </a:lnTo>
                  <a:lnTo>
                    <a:pt x="54" y="428"/>
                  </a:lnTo>
                  <a:lnTo>
                    <a:pt x="59" y="444"/>
                  </a:lnTo>
                  <a:lnTo>
                    <a:pt x="70" y="461"/>
                  </a:lnTo>
                  <a:lnTo>
                    <a:pt x="91" y="483"/>
                  </a:lnTo>
                  <a:lnTo>
                    <a:pt x="118" y="499"/>
                  </a:lnTo>
                  <a:lnTo>
                    <a:pt x="146" y="499"/>
                  </a:lnTo>
                  <a:lnTo>
                    <a:pt x="167" y="494"/>
                  </a:lnTo>
                  <a:lnTo>
                    <a:pt x="189" y="477"/>
                  </a:lnTo>
                  <a:lnTo>
                    <a:pt x="210" y="461"/>
                  </a:lnTo>
                  <a:lnTo>
                    <a:pt x="215" y="444"/>
                  </a:lnTo>
                  <a:lnTo>
                    <a:pt x="221" y="428"/>
                  </a:lnTo>
                  <a:lnTo>
                    <a:pt x="226" y="411"/>
                  </a:lnTo>
                  <a:lnTo>
                    <a:pt x="232" y="394"/>
                  </a:lnTo>
                  <a:lnTo>
                    <a:pt x="238" y="378"/>
                  </a:lnTo>
                  <a:lnTo>
                    <a:pt x="248" y="366"/>
                  </a:lnTo>
                  <a:lnTo>
                    <a:pt x="259" y="361"/>
                  </a:lnTo>
                  <a:lnTo>
                    <a:pt x="275" y="350"/>
                  </a:lnTo>
                  <a:lnTo>
                    <a:pt x="286" y="344"/>
                  </a:lnTo>
                  <a:lnTo>
                    <a:pt x="307" y="350"/>
                  </a:lnTo>
                  <a:lnTo>
                    <a:pt x="334" y="355"/>
                  </a:lnTo>
                  <a:lnTo>
                    <a:pt x="367" y="361"/>
                  </a:lnTo>
                  <a:lnTo>
                    <a:pt x="388" y="338"/>
                  </a:lnTo>
                  <a:lnTo>
                    <a:pt x="410" y="311"/>
                  </a:lnTo>
                  <a:lnTo>
                    <a:pt x="431" y="272"/>
                  </a:lnTo>
                  <a:lnTo>
                    <a:pt x="459" y="24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59" name="Freeform 223"/>
            <p:cNvSpPr>
              <a:spLocks/>
            </p:cNvSpPr>
            <p:nvPr/>
          </p:nvSpPr>
          <p:spPr bwMode="auto">
            <a:xfrm>
              <a:off x="-481" y="-452"/>
              <a:ext cx="7" cy="14"/>
            </a:xfrm>
            <a:custGeom>
              <a:avLst/>
              <a:gdLst>
                <a:gd name="T0" fmla="*/ 0 w 195"/>
                <a:gd name="T1" fmla="*/ 0 h 361"/>
                <a:gd name="T2" fmla="*/ 0 w 195"/>
                <a:gd name="T3" fmla="*/ 0 h 361"/>
                <a:gd name="T4" fmla="*/ 0 w 195"/>
                <a:gd name="T5" fmla="*/ 0 h 361"/>
                <a:gd name="T6" fmla="*/ 0 w 195"/>
                <a:gd name="T7" fmla="*/ 0 h 361"/>
                <a:gd name="T8" fmla="*/ 0 w 195"/>
                <a:gd name="T9" fmla="*/ 0 h 361"/>
                <a:gd name="T10" fmla="*/ 0 w 195"/>
                <a:gd name="T11" fmla="*/ 0 h 361"/>
                <a:gd name="T12" fmla="*/ 0 w 195"/>
                <a:gd name="T13" fmla="*/ 0 h 361"/>
                <a:gd name="T14" fmla="*/ 0 w 195"/>
                <a:gd name="T15" fmla="*/ 0 h 361"/>
                <a:gd name="T16" fmla="*/ 0 w 195"/>
                <a:gd name="T17" fmla="*/ 0 h 361"/>
                <a:gd name="T18" fmla="*/ 0 w 195"/>
                <a:gd name="T19" fmla="*/ 0 h 361"/>
                <a:gd name="T20" fmla="*/ 0 w 195"/>
                <a:gd name="T21" fmla="*/ 0 h 361"/>
                <a:gd name="T22" fmla="*/ 0 w 195"/>
                <a:gd name="T23" fmla="*/ 0 h 361"/>
                <a:gd name="T24" fmla="*/ 0 w 195"/>
                <a:gd name="T25" fmla="*/ 0 h 361"/>
                <a:gd name="T26" fmla="*/ 0 w 195"/>
                <a:gd name="T27" fmla="*/ 0 h 361"/>
                <a:gd name="T28" fmla="*/ 0 w 195"/>
                <a:gd name="T29" fmla="*/ 0 h 361"/>
                <a:gd name="T30" fmla="*/ 0 w 195"/>
                <a:gd name="T31" fmla="*/ 0 h 361"/>
                <a:gd name="T32" fmla="*/ 0 w 195"/>
                <a:gd name="T33" fmla="*/ 0 h 361"/>
                <a:gd name="T34" fmla="*/ 0 w 195"/>
                <a:gd name="T35" fmla="*/ 0 h 361"/>
                <a:gd name="T36" fmla="*/ 0 w 195"/>
                <a:gd name="T37" fmla="*/ 0 h 361"/>
                <a:gd name="T38" fmla="*/ 0 w 195"/>
                <a:gd name="T39" fmla="*/ 0 h 361"/>
                <a:gd name="T40" fmla="*/ 0 w 195"/>
                <a:gd name="T41" fmla="*/ 0 h 361"/>
                <a:gd name="T42" fmla="*/ 0 w 195"/>
                <a:gd name="T43" fmla="*/ 0 h 361"/>
                <a:gd name="T44" fmla="*/ 0 w 195"/>
                <a:gd name="T45" fmla="*/ 0 h 36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95"/>
                <a:gd name="T70" fmla="*/ 0 h 361"/>
                <a:gd name="T71" fmla="*/ 195 w 195"/>
                <a:gd name="T72" fmla="*/ 361 h 361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95" h="361">
                  <a:moveTo>
                    <a:pt x="195" y="338"/>
                  </a:moveTo>
                  <a:lnTo>
                    <a:pt x="156" y="50"/>
                  </a:lnTo>
                  <a:lnTo>
                    <a:pt x="124" y="33"/>
                  </a:lnTo>
                  <a:lnTo>
                    <a:pt x="92" y="23"/>
                  </a:lnTo>
                  <a:lnTo>
                    <a:pt x="60" y="11"/>
                  </a:lnTo>
                  <a:lnTo>
                    <a:pt x="22" y="0"/>
                  </a:lnTo>
                  <a:lnTo>
                    <a:pt x="11" y="11"/>
                  </a:lnTo>
                  <a:lnTo>
                    <a:pt x="11" y="28"/>
                  </a:lnTo>
                  <a:lnTo>
                    <a:pt x="11" y="44"/>
                  </a:lnTo>
                  <a:lnTo>
                    <a:pt x="0" y="66"/>
                  </a:lnTo>
                  <a:lnTo>
                    <a:pt x="22" y="277"/>
                  </a:lnTo>
                  <a:lnTo>
                    <a:pt x="32" y="294"/>
                  </a:lnTo>
                  <a:lnTo>
                    <a:pt x="48" y="310"/>
                  </a:lnTo>
                  <a:lnTo>
                    <a:pt x="71" y="322"/>
                  </a:lnTo>
                  <a:lnTo>
                    <a:pt x="92" y="327"/>
                  </a:lnTo>
                  <a:lnTo>
                    <a:pt x="119" y="333"/>
                  </a:lnTo>
                  <a:lnTo>
                    <a:pt x="146" y="345"/>
                  </a:lnTo>
                  <a:lnTo>
                    <a:pt x="168" y="350"/>
                  </a:lnTo>
                  <a:lnTo>
                    <a:pt x="189" y="361"/>
                  </a:lnTo>
                  <a:lnTo>
                    <a:pt x="189" y="355"/>
                  </a:lnTo>
                  <a:lnTo>
                    <a:pt x="195" y="350"/>
                  </a:lnTo>
                  <a:lnTo>
                    <a:pt x="195" y="345"/>
                  </a:lnTo>
                  <a:lnTo>
                    <a:pt x="195" y="3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60" name="Freeform 224"/>
            <p:cNvSpPr>
              <a:spLocks/>
            </p:cNvSpPr>
            <p:nvPr/>
          </p:nvSpPr>
          <p:spPr bwMode="auto">
            <a:xfrm>
              <a:off x="-495" y="-427"/>
              <a:ext cx="7" cy="13"/>
            </a:xfrm>
            <a:custGeom>
              <a:avLst/>
              <a:gdLst>
                <a:gd name="T0" fmla="*/ 0 w 189"/>
                <a:gd name="T1" fmla="*/ 0 h 339"/>
                <a:gd name="T2" fmla="*/ 0 w 189"/>
                <a:gd name="T3" fmla="*/ 0 h 339"/>
                <a:gd name="T4" fmla="*/ 0 w 189"/>
                <a:gd name="T5" fmla="*/ 0 h 339"/>
                <a:gd name="T6" fmla="*/ 0 w 189"/>
                <a:gd name="T7" fmla="*/ 0 h 339"/>
                <a:gd name="T8" fmla="*/ 0 w 189"/>
                <a:gd name="T9" fmla="*/ 0 h 339"/>
                <a:gd name="T10" fmla="*/ 0 w 189"/>
                <a:gd name="T11" fmla="*/ 0 h 339"/>
                <a:gd name="T12" fmla="*/ 0 w 189"/>
                <a:gd name="T13" fmla="*/ 0 h 339"/>
                <a:gd name="T14" fmla="*/ 0 w 189"/>
                <a:gd name="T15" fmla="*/ 0 h 339"/>
                <a:gd name="T16" fmla="*/ 0 w 189"/>
                <a:gd name="T17" fmla="*/ 0 h 339"/>
                <a:gd name="T18" fmla="*/ 0 w 189"/>
                <a:gd name="T19" fmla="*/ 0 h 339"/>
                <a:gd name="T20" fmla="*/ 0 w 189"/>
                <a:gd name="T21" fmla="*/ 0 h 339"/>
                <a:gd name="T22" fmla="*/ 0 w 189"/>
                <a:gd name="T23" fmla="*/ 0 h 339"/>
                <a:gd name="T24" fmla="*/ 0 w 189"/>
                <a:gd name="T25" fmla="*/ 0 h 339"/>
                <a:gd name="T26" fmla="*/ 0 w 189"/>
                <a:gd name="T27" fmla="*/ 0 h 339"/>
                <a:gd name="T28" fmla="*/ 0 w 189"/>
                <a:gd name="T29" fmla="*/ 0 h 339"/>
                <a:gd name="T30" fmla="*/ 0 w 189"/>
                <a:gd name="T31" fmla="*/ 0 h 339"/>
                <a:gd name="T32" fmla="*/ 0 w 189"/>
                <a:gd name="T33" fmla="*/ 0 h 339"/>
                <a:gd name="T34" fmla="*/ 0 w 189"/>
                <a:gd name="T35" fmla="*/ 0 h 339"/>
                <a:gd name="T36" fmla="*/ 0 w 189"/>
                <a:gd name="T37" fmla="*/ 0 h 339"/>
                <a:gd name="T38" fmla="*/ 0 w 189"/>
                <a:gd name="T39" fmla="*/ 0 h 339"/>
                <a:gd name="T40" fmla="*/ 0 w 189"/>
                <a:gd name="T41" fmla="*/ 0 h 339"/>
                <a:gd name="T42" fmla="*/ 0 w 189"/>
                <a:gd name="T43" fmla="*/ 0 h 339"/>
                <a:gd name="T44" fmla="*/ 0 w 189"/>
                <a:gd name="T45" fmla="*/ 0 h 339"/>
                <a:gd name="T46" fmla="*/ 0 w 189"/>
                <a:gd name="T47" fmla="*/ 0 h 339"/>
                <a:gd name="T48" fmla="*/ 0 w 189"/>
                <a:gd name="T49" fmla="*/ 0 h 339"/>
                <a:gd name="T50" fmla="*/ 0 w 189"/>
                <a:gd name="T51" fmla="*/ 0 h 33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89"/>
                <a:gd name="T79" fmla="*/ 0 h 339"/>
                <a:gd name="T80" fmla="*/ 189 w 189"/>
                <a:gd name="T81" fmla="*/ 339 h 339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89" h="339">
                  <a:moveTo>
                    <a:pt x="189" y="305"/>
                  </a:moveTo>
                  <a:lnTo>
                    <a:pt x="167" y="95"/>
                  </a:lnTo>
                  <a:lnTo>
                    <a:pt x="167" y="89"/>
                  </a:lnTo>
                  <a:lnTo>
                    <a:pt x="162" y="83"/>
                  </a:lnTo>
                  <a:lnTo>
                    <a:pt x="156" y="73"/>
                  </a:lnTo>
                  <a:lnTo>
                    <a:pt x="146" y="55"/>
                  </a:lnTo>
                  <a:lnTo>
                    <a:pt x="114" y="45"/>
                  </a:lnTo>
                  <a:lnTo>
                    <a:pt x="81" y="28"/>
                  </a:lnTo>
                  <a:lnTo>
                    <a:pt x="49" y="17"/>
                  </a:lnTo>
                  <a:lnTo>
                    <a:pt x="17" y="0"/>
                  </a:lnTo>
                  <a:lnTo>
                    <a:pt x="0" y="39"/>
                  </a:lnTo>
                  <a:lnTo>
                    <a:pt x="6" y="78"/>
                  </a:lnTo>
                  <a:lnTo>
                    <a:pt x="11" y="116"/>
                  </a:lnTo>
                  <a:lnTo>
                    <a:pt x="6" y="161"/>
                  </a:lnTo>
                  <a:lnTo>
                    <a:pt x="0" y="194"/>
                  </a:lnTo>
                  <a:lnTo>
                    <a:pt x="0" y="228"/>
                  </a:lnTo>
                  <a:lnTo>
                    <a:pt x="6" y="256"/>
                  </a:lnTo>
                  <a:lnTo>
                    <a:pt x="17" y="284"/>
                  </a:lnTo>
                  <a:lnTo>
                    <a:pt x="38" y="300"/>
                  </a:lnTo>
                  <a:lnTo>
                    <a:pt x="65" y="311"/>
                  </a:lnTo>
                  <a:lnTo>
                    <a:pt x="97" y="322"/>
                  </a:lnTo>
                  <a:lnTo>
                    <a:pt x="124" y="334"/>
                  </a:lnTo>
                  <a:lnTo>
                    <a:pt x="140" y="334"/>
                  </a:lnTo>
                  <a:lnTo>
                    <a:pt x="167" y="339"/>
                  </a:lnTo>
                  <a:lnTo>
                    <a:pt x="189" y="334"/>
                  </a:lnTo>
                  <a:lnTo>
                    <a:pt x="189" y="305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61" name="Freeform 225"/>
            <p:cNvSpPr>
              <a:spLocks/>
            </p:cNvSpPr>
            <p:nvPr/>
          </p:nvSpPr>
          <p:spPr bwMode="auto">
            <a:xfrm>
              <a:off x="-423" y="-659"/>
              <a:ext cx="9" cy="17"/>
            </a:xfrm>
            <a:custGeom>
              <a:avLst/>
              <a:gdLst>
                <a:gd name="T0" fmla="*/ 0 w 238"/>
                <a:gd name="T1" fmla="*/ 0 h 416"/>
                <a:gd name="T2" fmla="*/ 0 w 238"/>
                <a:gd name="T3" fmla="*/ 0 h 416"/>
                <a:gd name="T4" fmla="*/ 0 w 238"/>
                <a:gd name="T5" fmla="*/ 0 h 416"/>
                <a:gd name="T6" fmla="*/ 0 w 238"/>
                <a:gd name="T7" fmla="*/ 0 h 416"/>
                <a:gd name="T8" fmla="*/ 0 w 238"/>
                <a:gd name="T9" fmla="*/ 0 h 416"/>
                <a:gd name="T10" fmla="*/ 0 w 238"/>
                <a:gd name="T11" fmla="*/ 0 h 416"/>
                <a:gd name="T12" fmla="*/ 0 w 238"/>
                <a:gd name="T13" fmla="*/ 0 h 416"/>
                <a:gd name="T14" fmla="*/ 0 w 238"/>
                <a:gd name="T15" fmla="*/ 0 h 416"/>
                <a:gd name="T16" fmla="*/ 0 w 238"/>
                <a:gd name="T17" fmla="*/ 0 h 416"/>
                <a:gd name="T18" fmla="*/ 0 w 238"/>
                <a:gd name="T19" fmla="*/ 0 h 416"/>
                <a:gd name="T20" fmla="*/ 0 w 238"/>
                <a:gd name="T21" fmla="*/ 0 h 416"/>
                <a:gd name="T22" fmla="*/ 0 w 238"/>
                <a:gd name="T23" fmla="*/ 0 h 416"/>
                <a:gd name="T24" fmla="*/ 0 w 238"/>
                <a:gd name="T25" fmla="*/ 0 h 416"/>
                <a:gd name="T26" fmla="*/ 0 w 238"/>
                <a:gd name="T27" fmla="*/ 0 h 416"/>
                <a:gd name="T28" fmla="*/ 0 w 238"/>
                <a:gd name="T29" fmla="*/ 0 h 416"/>
                <a:gd name="T30" fmla="*/ 0 w 238"/>
                <a:gd name="T31" fmla="*/ 0 h 416"/>
                <a:gd name="T32" fmla="*/ 0 w 238"/>
                <a:gd name="T33" fmla="*/ 0 h 416"/>
                <a:gd name="T34" fmla="*/ 0 w 238"/>
                <a:gd name="T35" fmla="*/ 0 h 416"/>
                <a:gd name="T36" fmla="*/ 0 w 238"/>
                <a:gd name="T37" fmla="*/ 0 h 416"/>
                <a:gd name="T38" fmla="*/ 0 w 238"/>
                <a:gd name="T39" fmla="*/ 0 h 416"/>
                <a:gd name="T40" fmla="*/ 0 w 238"/>
                <a:gd name="T41" fmla="*/ 0 h 416"/>
                <a:gd name="T42" fmla="*/ 0 w 238"/>
                <a:gd name="T43" fmla="*/ 0 h 416"/>
                <a:gd name="T44" fmla="*/ 0 w 238"/>
                <a:gd name="T45" fmla="*/ 0 h 416"/>
                <a:gd name="T46" fmla="*/ 0 w 238"/>
                <a:gd name="T47" fmla="*/ 0 h 416"/>
                <a:gd name="T48" fmla="*/ 0 w 238"/>
                <a:gd name="T49" fmla="*/ 0 h 416"/>
                <a:gd name="T50" fmla="*/ 0 w 238"/>
                <a:gd name="T51" fmla="*/ 0 h 416"/>
                <a:gd name="T52" fmla="*/ 0 w 238"/>
                <a:gd name="T53" fmla="*/ 0 h 416"/>
                <a:gd name="T54" fmla="*/ 0 w 238"/>
                <a:gd name="T55" fmla="*/ 0 h 416"/>
                <a:gd name="T56" fmla="*/ 0 w 238"/>
                <a:gd name="T57" fmla="*/ 0 h 416"/>
                <a:gd name="T58" fmla="*/ 0 w 238"/>
                <a:gd name="T59" fmla="*/ 0 h 416"/>
                <a:gd name="T60" fmla="*/ 0 w 238"/>
                <a:gd name="T61" fmla="*/ 0 h 416"/>
                <a:gd name="T62" fmla="*/ 0 w 238"/>
                <a:gd name="T63" fmla="*/ 0 h 416"/>
                <a:gd name="T64" fmla="*/ 0 w 238"/>
                <a:gd name="T65" fmla="*/ 0 h 416"/>
                <a:gd name="T66" fmla="*/ 0 w 238"/>
                <a:gd name="T67" fmla="*/ 0 h 416"/>
                <a:gd name="T68" fmla="*/ 0 w 238"/>
                <a:gd name="T69" fmla="*/ 0 h 416"/>
                <a:gd name="T70" fmla="*/ 0 w 238"/>
                <a:gd name="T71" fmla="*/ 0 h 416"/>
                <a:gd name="T72" fmla="*/ 0 w 238"/>
                <a:gd name="T73" fmla="*/ 0 h 416"/>
                <a:gd name="T74" fmla="*/ 0 w 238"/>
                <a:gd name="T75" fmla="*/ 0 h 416"/>
                <a:gd name="T76" fmla="*/ 0 w 238"/>
                <a:gd name="T77" fmla="*/ 0 h 416"/>
                <a:gd name="T78" fmla="*/ 0 w 238"/>
                <a:gd name="T79" fmla="*/ 0 h 416"/>
                <a:gd name="T80" fmla="*/ 0 w 238"/>
                <a:gd name="T81" fmla="*/ 0 h 416"/>
                <a:gd name="T82" fmla="*/ 0 w 238"/>
                <a:gd name="T83" fmla="*/ 0 h 4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38"/>
                <a:gd name="T127" fmla="*/ 0 h 416"/>
                <a:gd name="T128" fmla="*/ 238 w 238"/>
                <a:gd name="T129" fmla="*/ 416 h 4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38" h="416">
                  <a:moveTo>
                    <a:pt x="195" y="310"/>
                  </a:moveTo>
                  <a:lnTo>
                    <a:pt x="211" y="289"/>
                  </a:lnTo>
                  <a:lnTo>
                    <a:pt x="222" y="260"/>
                  </a:lnTo>
                  <a:lnTo>
                    <a:pt x="232" y="227"/>
                  </a:lnTo>
                  <a:lnTo>
                    <a:pt x="238" y="200"/>
                  </a:lnTo>
                  <a:lnTo>
                    <a:pt x="238" y="166"/>
                  </a:lnTo>
                  <a:lnTo>
                    <a:pt x="238" y="133"/>
                  </a:lnTo>
                  <a:lnTo>
                    <a:pt x="232" y="99"/>
                  </a:lnTo>
                  <a:lnTo>
                    <a:pt x="222" y="72"/>
                  </a:lnTo>
                  <a:lnTo>
                    <a:pt x="200" y="61"/>
                  </a:lnTo>
                  <a:lnTo>
                    <a:pt x="173" y="44"/>
                  </a:lnTo>
                  <a:lnTo>
                    <a:pt x="140" y="28"/>
                  </a:lnTo>
                  <a:lnTo>
                    <a:pt x="119" y="0"/>
                  </a:lnTo>
                  <a:lnTo>
                    <a:pt x="108" y="0"/>
                  </a:lnTo>
                  <a:lnTo>
                    <a:pt x="98" y="0"/>
                  </a:lnTo>
                  <a:lnTo>
                    <a:pt x="82" y="6"/>
                  </a:lnTo>
                  <a:lnTo>
                    <a:pt x="66" y="11"/>
                  </a:lnTo>
                  <a:lnTo>
                    <a:pt x="49" y="16"/>
                  </a:lnTo>
                  <a:lnTo>
                    <a:pt x="32" y="28"/>
                  </a:lnTo>
                  <a:lnTo>
                    <a:pt x="16" y="39"/>
                  </a:lnTo>
                  <a:lnTo>
                    <a:pt x="0" y="61"/>
                  </a:lnTo>
                  <a:lnTo>
                    <a:pt x="22" y="277"/>
                  </a:lnTo>
                  <a:lnTo>
                    <a:pt x="16" y="294"/>
                  </a:lnTo>
                  <a:lnTo>
                    <a:pt x="16" y="310"/>
                  </a:lnTo>
                  <a:lnTo>
                    <a:pt x="16" y="333"/>
                  </a:lnTo>
                  <a:lnTo>
                    <a:pt x="22" y="350"/>
                  </a:lnTo>
                  <a:lnTo>
                    <a:pt x="32" y="361"/>
                  </a:lnTo>
                  <a:lnTo>
                    <a:pt x="38" y="372"/>
                  </a:lnTo>
                  <a:lnTo>
                    <a:pt x="49" y="383"/>
                  </a:lnTo>
                  <a:lnTo>
                    <a:pt x="54" y="400"/>
                  </a:lnTo>
                  <a:lnTo>
                    <a:pt x="66" y="405"/>
                  </a:lnTo>
                  <a:lnTo>
                    <a:pt x="76" y="405"/>
                  </a:lnTo>
                  <a:lnTo>
                    <a:pt x="87" y="411"/>
                  </a:lnTo>
                  <a:lnTo>
                    <a:pt x="103" y="416"/>
                  </a:lnTo>
                  <a:lnTo>
                    <a:pt x="130" y="411"/>
                  </a:lnTo>
                  <a:lnTo>
                    <a:pt x="151" y="394"/>
                  </a:lnTo>
                  <a:lnTo>
                    <a:pt x="167" y="372"/>
                  </a:lnTo>
                  <a:lnTo>
                    <a:pt x="189" y="344"/>
                  </a:lnTo>
                  <a:lnTo>
                    <a:pt x="189" y="338"/>
                  </a:lnTo>
                  <a:lnTo>
                    <a:pt x="195" y="327"/>
                  </a:lnTo>
                  <a:lnTo>
                    <a:pt x="195" y="317"/>
                  </a:lnTo>
                  <a:lnTo>
                    <a:pt x="195" y="31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62" name="Freeform 226"/>
            <p:cNvSpPr>
              <a:spLocks/>
            </p:cNvSpPr>
            <p:nvPr/>
          </p:nvSpPr>
          <p:spPr bwMode="auto">
            <a:xfrm>
              <a:off x="-495" y="-458"/>
              <a:ext cx="5" cy="14"/>
            </a:xfrm>
            <a:custGeom>
              <a:avLst/>
              <a:gdLst>
                <a:gd name="T0" fmla="*/ 0 w 152"/>
                <a:gd name="T1" fmla="*/ 0 h 362"/>
                <a:gd name="T2" fmla="*/ 0 w 152"/>
                <a:gd name="T3" fmla="*/ 0 h 362"/>
                <a:gd name="T4" fmla="*/ 0 w 152"/>
                <a:gd name="T5" fmla="*/ 0 h 362"/>
                <a:gd name="T6" fmla="*/ 0 w 152"/>
                <a:gd name="T7" fmla="*/ 0 h 362"/>
                <a:gd name="T8" fmla="*/ 0 w 152"/>
                <a:gd name="T9" fmla="*/ 0 h 362"/>
                <a:gd name="T10" fmla="*/ 0 w 152"/>
                <a:gd name="T11" fmla="*/ 0 h 362"/>
                <a:gd name="T12" fmla="*/ 0 w 152"/>
                <a:gd name="T13" fmla="*/ 0 h 362"/>
                <a:gd name="T14" fmla="*/ 0 w 152"/>
                <a:gd name="T15" fmla="*/ 0 h 362"/>
                <a:gd name="T16" fmla="*/ 0 w 152"/>
                <a:gd name="T17" fmla="*/ 0 h 362"/>
                <a:gd name="T18" fmla="*/ 0 w 152"/>
                <a:gd name="T19" fmla="*/ 0 h 362"/>
                <a:gd name="T20" fmla="*/ 0 w 152"/>
                <a:gd name="T21" fmla="*/ 0 h 362"/>
                <a:gd name="T22" fmla="*/ 0 w 152"/>
                <a:gd name="T23" fmla="*/ 0 h 362"/>
                <a:gd name="T24" fmla="*/ 0 w 152"/>
                <a:gd name="T25" fmla="*/ 0 h 362"/>
                <a:gd name="T26" fmla="*/ 0 w 152"/>
                <a:gd name="T27" fmla="*/ 0 h 362"/>
                <a:gd name="T28" fmla="*/ 0 w 152"/>
                <a:gd name="T29" fmla="*/ 0 h 362"/>
                <a:gd name="T30" fmla="*/ 0 w 152"/>
                <a:gd name="T31" fmla="*/ 0 h 362"/>
                <a:gd name="T32" fmla="*/ 0 w 152"/>
                <a:gd name="T33" fmla="*/ 0 h 362"/>
                <a:gd name="T34" fmla="*/ 0 w 152"/>
                <a:gd name="T35" fmla="*/ 0 h 362"/>
                <a:gd name="T36" fmla="*/ 0 w 152"/>
                <a:gd name="T37" fmla="*/ 0 h 362"/>
                <a:gd name="T38" fmla="*/ 0 w 152"/>
                <a:gd name="T39" fmla="*/ 0 h 362"/>
                <a:gd name="T40" fmla="*/ 0 w 152"/>
                <a:gd name="T41" fmla="*/ 0 h 362"/>
                <a:gd name="T42" fmla="*/ 0 w 152"/>
                <a:gd name="T43" fmla="*/ 0 h 362"/>
                <a:gd name="T44" fmla="*/ 0 w 152"/>
                <a:gd name="T45" fmla="*/ 0 h 362"/>
                <a:gd name="T46" fmla="*/ 0 w 152"/>
                <a:gd name="T47" fmla="*/ 0 h 362"/>
                <a:gd name="T48" fmla="*/ 0 w 152"/>
                <a:gd name="T49" fmla="*/ 0 h 362"/>
                <a:gd name="T50" fmla="*/ 0 w 152"/>
                <a:gd name="T51" fmla="*/ 0 h 36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52"/>
                <a:gd name="T79" fmla="*/ 0 h 362"/>
                <a:gd name="T80" fmla="*/ 152 w 152"/>
                <a:gd name="T81" fmla="*/ 362 h 362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52" h="362">
                  <a:moveTo>
                    <a:pt x="152" y="339"/>
                  </a:moveTo>
                  <a:lnTo>
                    <a:pt x="114" y="28"/>
                  </a:lnTo>
                  <a:lnTo>
                    <a:pt x="98" y="23"/>
                  </a:lnTo>
                  <a:lnTo>
                    <a:pt x="82" y="12"/>
                  </a:lnTo>
                  <a:lnTo>
                    <a:pt x="55" y="7"/>
                  </a:lnTo>
                  <a:lnTo>
                    <a:pt x="34" y="0"/>
                  </a:lnTo>
                  <a:lnTo>
                    <a:pt x="17" y="23"/>
                  </a:lnTo>
                  <a:lnTo>
                    <a:pt x="6" y="45"/>
                  </a:lnTo>
                  <a:lnTo>
                    <a:pt x="0" y="73"/>
                  </a:lnTo>
                  <a:lnTo>
                    <a:pt x="6" y="100"/>
                  </a:lnTo>
                  <a:lnTo>
                    <a:pt x="6" y="128"/>
                  </a:lnTo>
                  <a:lnTo>
                    <a:pt x="11" y="156"/>
                  </a:lnTo>
                  <a:lnTo>
                    <a:pt x="11" y="184"/>
                  </a:lnTo>
                  <a:lnTo>
                    <a:pt x="11" y="211"/>
                  </a:lnTo>
                  <a:lnTo>
                    <a:pt x="17" y="228"/>
                  </a:lnTo>
                  <a:lnTo>
                    <a:pt x="23" y="251"/>
                  </a:lnTo>
                  <a:lnTo>
                    <a:pt x="28" y="272"/>
                  </a:lnTo>
                  <a:lnTo>
                    <a:pt x="39" y="289"/>
                  </a:lnTo>
                  <a:lnTo>
                    <a:pt x="60" y="312"/>
                  </a:lnTo>
                  <a:lnTo>
                    <a:pt x="87" y="334"/>
                  </a:lnTo>
                  <a:lnTo>
                    <a:pt x="119" y="350"/>
                  </a:lnTo>
                  <a:lnTo>
                    <a:pt x="152" y="362"/>
                  </a:lnTo>
                  <a:lnTo>
                    <a:pt x="152" y="356"/>
                  </a:lnTo>
                  <a:lnTo>
                    <a:pt x="152" y="350"/>
                  </a:lnTo>
                  <a:lnTo>
                    <a:pt x="152" y="345"/>
                  </a:lnTo>
                  <a:lnTo>
                    <a:pt x="152" y="33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63" name="Freeform 227"/>
            <p:cNvSpPr>
              <a:spLocks/>
            </p:cNvSpPr>
            <p:nvPr/>
          </p:nvSpPr>
          <p:spPr bwMode="auto">
            <a:xfrm>
              <a:off x="-523" y="-434"/>
              <a:ext cx="6" cy="18"/>
            </a:xfrm>
            <a:custGeom>
              <a:avLst/>
              <a:gdLst>
                <a:gd name="T0" fmla="*/ 0 w 162"/>
                <a:gd name="T1" fmla="*/ 0 h 467"/>
                <a:gd name="T2" fmla="*/ 0 w 162"/>
                <a:gd name="T3" fmla="*/ 0 h 467"/>
                <a:gd name="T4" fmla="*/ 0 w 162"/>
                <a:gd name="T5" fmla="*/ 0 h 467"/>
                <a:gd name="T6" fmla="*/ 0 w 162"/>
                <a:gd name="T7" fmla="*/ 0 h 467"/>
                <a:gd name="T8" fmla="*/ 0 w 162"/>
                <a:gd name="T9" fmla="*/ 0 h 467"/>
                <a:gd name="T10" fmla="*/ 0 w 162"/>
                <a:gd name="T11" fmla="*/ 0 h 467"/>
                <a:gd name="T12" fmla="*/ 0 w 162"/>
                <a:gd name="T13" fmla="*/ 0 h 467"/>
                <a:gd name="T14" fmla="*/ 0 w 162"/>
                <a:gd name="T15" fmla="*/ 0 h 467"/>
                <a:gd name="T16" fmla="*/ 0 w 162"/>
                <a:gd name="T17" fmla="*/ 0 h 467"/>
                <a:gd name="T18" fmla="*/ 0 w 162"/>
                <a:gd name="T19" fmla="*/ 0 h 467"/>
                <a:gd name="T20" fmla="*/ 0 w 162"/>
                <a:gd name="T21" fmla="*/ 0 h 467"/>
                <a:gd name="T22" fmla="*/ 0 w 162"/>
                <a:gd name="T23" fmla="*/ 0 h 467"/>
                <a:gd name="T24" fmla="*/ 0 w 162"/>
                <a:gd name="T25" fmla="*/ 0 h 467"/>
                <a:gd name="T26" fmla="*/ 0 w 162"/>
                <a:gd name="T27" fmla="*/ 0 h 467"/>
                <a:gd name="T28" fmla="*/ 0 w 162"/>
                <a:gd name="T29" fmla="*/ 0 h 467"/>
                <a:gd name="T30" fmla="*/ 0 w 162"/>
                <a:gd name="T31" fmla="*/ 0 h 467"/>
                <a:gd name="T32" fmla="*/ 0 w 162"/>
                <a:gd name="T33" fmla="*/ 0 h 467"/>
                <a:gd name="T34" fmla="*/ 0 w 162"/>
                <a:gd name="T35" fmla="*/ 0 h 467"/>
                <a:gd name="T36" fmla="*/ 0 w 162"/>
                <a:gd name="T37" fmla="*/ 0 h 467"/>
                <a:gd name="T38" fmla="*/ 0 w 162"/>
                <a:gd name="T39" fmla="*/ 0 h 46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62"/>
                <a:gd name="T61" fmla="*/ 0 h 467"/>
                <a:gd name="T62" fmla="*/ 162 w 162"/>
                <a:gd name="T63" fmla="*/ 467 h 467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62" h="467">
                  <a:moveTo>
                    <a:pt x="157" y="434"/>
                  </a:moveTo>
                  <a:lnTo>
                    <a:pt x="134" y="39"/>
                  </a:lnTo>
                  <a:lnTo>
                    <a:pt x="118" y="17"/>
                  </a:lnTo>
                  <a:lnTo>
                    <a:pt x="91" y="12"/>
                  </a:lnTo>
                  <a:lnTo>
                    <a:pt x="49" y="6"/>
                  </a:lnTo>
                  <a:lnTo>
                    <a:pt x="10" y="0"/>
                  </a:lnTo>
                  <a:lnTo>
                    <a:pt x="10" y="200"/>
                  </a:lnTo>
                  <a:lnTo>
                    <a:pt x="0" y="428"/>
                  </a:lnTo>
                  <a:lnTo>
                    <a:pt x="21" y="439"/>
                  </a:lnTo>
                  <a:lnTo>
                    <a:pt x="43" y="450"/>
                  </a:lnTo>
                  <a:lnTo>
                    <a:pt x="70" y="455"/>
                  </a:lnTo>
                  <a:lnTo>
                    <a:pt x="91" y="462"/>
                  </a:lnTo>
                  <a:lnTo>
                    <a:pt x="102" y="462"/>
                  </a:lnTo>
                  <a:lnTo>
                    <a:pt x="118" y="467"/>
                  </a:lnTo>
                  <a:lnTo>
                    <a:pt x="140" y="467"/>
                  </a:lnTo>
                  <a:lnTo>
                    <a:pt x="162" y="462"/>
                  </a:lnTo>
                  <a:lnTo>
                    <a:pt x="162" y="455"/>
                  </a:lnTo>
                  <a:lnTo>
                    <a:pt x="162" y="445"/>
                  </a:lnTo>
                  <a:lnTo>
                    <a:pt x="157" y="439"/>
                  </a:lnTo>
                  <a:lnTo>
                    <a:pt x="157" y="43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64" name="Freeform 228"/>
            <p:cNvSpPr>
              <a:spLocks/>
            </p:cNvSpPr>
            <p:nvPr/>
          </p:nvSpPr>
          <p:spPr bwMode="auto">
            <a:xfrm>
              <a:off x="-528" y="-465"/>
              <a:ext cx="8" cy="15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w 215"/>
                <a:gd name="T27" fmla="*/ 0 h 372"/>
                <a:gd name="T28" fmla="*/ 0 w 215"/>
                <a:gd name="T29" fmla="*/ 0 h 372"/>
                <a:gd name="T30" fmla="*/ 0 w 215"/>
                <a:gd name="T31" fmla="*/ 0 h 372"/>
                <a:gd name="T32" fmla="*/ 0 w 215"/>
                <a:gd name="T33" fmla="*/ 0 h 372"/>
                <a:gd name="T34" fmla="*/ 0 w 215"/>
                <a:gd name="T35" fmla="*/ 0 h 372"/>
                <a:gd name="T36" fmla="*/ 0 w 215"/>
                <a:gd name="T37" fmla="*/ 0 h 372"/>
                <a:gd name="T38" fmla="*/ 0 w 215"/>
                <a:gd name="T39" fmla="*/ 0 h 372"/>
                <a:gd name="T40" fmla="*/ 0 w 215"/>
                <a:gd name="T41" fmla="*/ 0 h 372"/>
                <a:gd name="T42" fmla="*/ 0 w 215"/>
                <a:gd name="T43" fmla="*/ 0 h 372"/>
                <a:gd name="T44" fmla="*/ 0 w 215"/>
                <a:gd name="T45" fmla="*/ 0 h 37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215"/>
                <a:gd name="T70" fmla="*/ 0 h 372"/>
                <a:gd name="T71" fmla="*/ 215 w 215"/>
                <a:gd name="T72" fmla="*/ 372 h 372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215" h="372">
                  <a:moveTo>
                    <a:pt x="215" y="350"/>
                  </a:moveTo>
                  <a:lnTo>
                    <a:pt x="173" y="50"/>
                  </a:lnTo>
                  <a:lnTo>
                    <a:pt x="145" y="40"/>
                  </a:lnTo>
                  <a:lnTo>
                    <a:pt x="113" y="28"/>
                  </a:lnTo>
                  <a:lnTo>
                    <a:pt x="81" y="17"/>
                  </a:lnTo>
                  <a:lnTo>
                    <a:pt x="48" y="0"/>
                  </a:lnTo>
                  <a:lnTo>
                    <a:pt x="32" y="6"/>
                  </a:lnTo>
                  <a:lnTo>
                    <a:pt x="16" y="6"/>
                  </a:lnTo>
                  <a:lnTo>
                    <a:pt x="5" y="17"/>
                  </a:lnTo>
                  <a:lnTo>
                    <a:pt x="0" y="33"/>
                  </a:lnTo>
                  <a:lnTo>
                    <a:pt x="48" y="284"/>
                  </a:lnTo>
                  <a:lnTo>
                    <a:pt x="65" y="300"/>
                  </a:lnTo>
                  <a:lnTo>
                    <a:pt x="81" y="312"/>
                  </a:lnTo>
                  <a:lnTo>
                    <a:pt x="102" y="322"/>
                  </a:lnTo>
                  <a:lnTo>
                    <a:pt x="124" y="334"/>
                  </a:lnTo>
                  <a:lnTo>
                    <a:pt x="140" y="345"/>
                  </a:lnTo>
                  <a:lnTo>
                    <a:pt x="162" y="356"/>
                  </a:lnTo>
                  <a:lnTo>
                    <a:pt x="189" y="362"/>
                  </a:lnTo>
                  <a:lnTo>
                    <a:pt x="210" y="372"/>
                  </a:lnTo>
                  <a:lnTo>
                    <a:pt x="210" y="367"/>
                  </a:lnTo>
                  <a:lnTo>
                    <a:pt x="215" y="362"/>
                  </a:lnTo>
                  <a:lnTo>
                    <a:pt x="215" y="356"/>
                  </a:lnTo>
                  <a:lnTo>
                    <a:pt x="215" y="350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65" name="Freeform 229"/>
            <p:cNvSpPr>
              <a:spLocks/>
            </p:cNvSpPr>
            <p:nvPr/>
          </p:nvSpPr>
          <p:spPr bwMode="auto">
            <a:xfrm>
              <a:off x="-546" y="-436"/>
              <a:ext cx="11" cy="16"/>
            </a:xfrm>
            <a:custGeom>
              <a:avLst/>
              <a:gdLst>
                <a:gd name="T0" fmla="*/ 0 w 307"/>
                <a:gd name="T1" fmla="*/ 0 h 400"/>
                <a:gd name="T2" fmla="*/ 0 w 307"/>
                <a:gd name="T3" fmla="*/ 0 h 400"/>
                <a:gd name="T4" fmla="*/ 0 w 307"/>
                <a:gd name="T5" fmla="*/ 0 h 400"/>
                <a:gd name="T6" fmla="*/ 0 w 307"/>
                <a:gd name="T7" fmla="*/ 0 h 400"/>
                <a:gd name="T8" fmla="*/ 0 w 307"/>
                <a:gd name="T9" fmla="*/ 0 h 400"/>
                <a:gd name="T10" fmla="*/ 0 w 307"/>
                <a:gd name="T11" fmla="*/ 0 h 400"/>
                <a:gd name="T12" fmla="*/ 0 w 307"/>
                <a:gd name="T13" fmla="*/ 0 h 400"/>
                <a:gd name="T14" fmla="*/ 0 w 307"/>
                <a:gd name="T15" fmla="*/ 0 h 400"/>
                <a:gd name="T16" fmla="*/ 0 w 307"/>
                <a:gd name="T17" fmla="*/ 0 h 400"/>
                <a:gd name="T18" fmla="*/ 0 w 307"/>
                <a:gd name="T19" fmla="*/ 0 h 400"/>
                <a:gd name="T20" fmla="*/ 0 w 307"/>
                <a:gd name="T21" fmla="*/ 0 h 400"/>
                <a:gd name="T22" fmla="*/ 0 w 307"/>
                <a:gd name="T23" fmla="*/ 0 h 400"/>
                <a:gd name="T24" fmla="*/ 0 w 307"/>
                <a:gd name="T25" fmla="*/ 0 h 400"/>
                <a:gd name="T26" fmla="*/ 0 w 307"/>
                <a:gd name="T27" fmla="*/ 0 h 400"/>
                <a:gd name="T28" fmla="*/ 0 w 307"/>
                <a:gd name="T29" fmla="*/ 0 h 400"/>
                <a:gd name="T30" fmla="*/ 0 w 307"/>
                <a:gd name="T31" fmla="*/ 0 h 400"/>
                <a:gd name="T32" fmla="*/ 0 w 307"/>
                <a:gd name="T33" fmla="*/ 0 h 400"/>
                <a:gd name="T34" fmla="*/ 0 w 307"/>
                <a:gd name="T35" fmla="*/ 0 h 400"/>
                <a:gd name="T36" fmla="*/ 0 w 307"/>
                <a:gd name="T37" fmla="*/ 0 h 400"/>
                <a:gd name="T38" fmla="*/ 0 w 307"/>
                <a:gd name="T39" fmla="*/ 0 h 400"/>
                <a:gd name="T40" fmla="*/ 0 w 307"/>
                <a:gd name="T41" fmla="*/ 0 h 400"/>
                <a:gd name="T42" fmla="*/ 0 w 307"/>
                <a:gd name="T43" fmla="*/ 0 h 400"/>
                <a:gd name="T44" fmla="*/ 0 w 307"/>
                <a:gd name="T45" fmla="*/ 0 h 400"/>
                <a:gd name="T46" fmla="*/ 0 w 307"/>
                <a:gd name="T47" fmla="*/ 0 h 400"/>
                <a:gd name="T48" fmla="*/ 0 w 307"/>
                <a:gd name="T49" fmla="*/ 0 h 400"/>
                <a:gd name="T50" fmla="*/ 0 w 307"/>
                <a:gd name="T51" fmla="*/ 0 h 400"/>
                <a:gd name="T52" fmla="*/ 0 w 307"/>
                <a:gd name="T53" fmla="*/ 0 h 40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307"/>
                <a:gd name="T82" fmla="*/ 0 h 400"/>
                <a:gd name="T83" fmla="*/ 307 w 307"/>
                <a:gd name="T84" fmla="*/ 400 h 400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307" h="400">
                  <a:moveTo>
                    <a:pt x="307" y="377"/>
                  </a:moveTo>
                  <a:lnTo>
                    <a:pt x="265" y="61"/>
                  </a:lnTo>
                  <a:lnTo>
                    <a:pt x="243" y="33"/>
                  </a:lnTo>
                  <a:lnTo>
                    <a:pt x="221" y="16"/>
                  </a:lnTo>
                  <a:lnTo>
                    <a:pt x="189" y="5"/>
                  </a:lnTo>
                  <a:lnTo>
                    <a:pt x="157" y="0"/>
                  </a:lnTo>
                  <a:lnTo>
                    <a:pt x="118" y="0"/>
                  </a:lnTo>
                  <a:lnTo>
                    <a:pt x="86" y="0"/>
                  </a:lnTo>
                  <a:lnTo>
                    <a:pt x="54" y="5"/>
                  </a:lnTo>
                  <a:lnTo>
                    <a:pt x="22" y="5"/>
                  </a:lnTo>
                  <a:lnTo>
                    <a:pt x="10" y="16"/>
                  </a:lnTo>
                  <a:lnTo>
                    <a:pt x="5" y="16"/>
                  </a:lnTo>
                  <a:lnTo>
                    <a:pt x="0" y="16"/>
                  </a:lnTo>
                  <a:lnTo>
                    <a:pt x="5" y="38"/>
                  </a:lnTo>
                  <a:lnTo>
                    <a:pt x="16" y="266"/>
                  </a:lnTo>
                  <a:lnTo>
                    <a:pt x="38" y="300"/>
                  </a:lnTo>
                  <a:lnTo>
                    <a:pt x="70" y="322"/>
                  </a:lnTo>
                  <a:lnTo>
                    <a:pt x="102" y="343"/>
                  </a:lnTo>
                  <a:lnTo>
                    <a:pt x="141" y="355"/>
                  </a:lnTo>
                  <a:lnTo>
                    <a:pt x="183" y="371"/>
                  </a:lnTo>
                  <a:lnTo>
                    <a:pt x="221" y="377"/>
                  </a:lnTo>
                  <a:lnTo>
                    <a:pt x="265" y="388"/>
                  </a:lnTo>
                  <a:lnTo>
                    <a:pt x="302" y="400"/>
                  </a:lnTo>
                  <a:lnTo>
                    <a:pt x="302" y="393"/>
                  </a:lnTo>
                  <a:lnTo>
                    <a:pt x="307" y="388"/>
                  </a:lnTo>
                  <a:lnTo>
                    <a:pt x="307" y="383"/>
                  </a:lnTo>
                  <a:lnTo>
                    <a:pt x="307" y="377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66" name="Freeform 230"/>
            <p:cNvSpPr>
              <a:spLocks/>
            </p:cNvSpPr>
            <p:nvPr/>
          </p:nvSpPr>
          <p:spPr bwMode="auto">
            <a:xfrm>
              <a:off x="-550" y="-468"/>
              <a:ext cx="9" cy="11"/>
            </a:xfrm>
            <a:custGeom>
              <a:avLst/>
              <a:gdLst>
                <a:gd name="T0" fmla="*/ 0 w 254"/>
                <a:gd name="T1" fmla="*/ 0 h 277"/>
                <a:gd name="T2" fmla="*/ 0 w 254"/>
                <a:gd name="T3" fmla="*/ 0 h 277"/>
                <a:gd name="T4" fmla="*/ 0 w 254"/>
                <a:gd name="T5" fmla="*/ 0 h 277"/>
                <a:gd name="T6" fmla="*/ 0 w 254"/>
                <a:gd name="T7" fmla="*/ 0 h 277"/>
                <a:gd name="T8" fmla="*/ 0 w 254"/>
                <a:gd name="T9" fmla="*/ 0 h 277"/>
                <a:gd name="T10" fmla="*/ 0 w 254"/>
                <a:gd name="T11" fmla="*/ 0 h 277"/>
                <a:gd name="T12" fmla="*/ 0 w 254"/>
                <a:gd name="T13" fmla="*/ 0 h 277"/>
                <a:gd name="T14" fmla="*/ 0 w 254"/>
                <a:gd name="T15" fmla="*/ 0 h 277"/>
                <a:gd name="T16" fmla="*/ 0 w 254"/>
                <a:gd name="T17" fmla="*/ 0 h 277"/>
                <a:gd name="T18" fmla="*/ 0 w 254"/>
                <a:gd name="T19" fmla="*/ 0 h 277"/>
                <a:gd name="T20" fmla="*/ 0 w 254"/>
                <a:gd name="T21" fmla="*/ 0 h 277"/>
                <a:gd name="T22" fmla="*/ 0 w 254"/>
                <a:gd name="T23" fmla="*/ 0 h 277"/>
                <a:gd name="T24" fmla="*/ 0 w 254"/>
                <a:gd name="T25" fmla="*/ 0 h 277"/>
                <a:gd name="T26" fmla="*/ 0 w 254"/>
                <a:gd name="T27" fmla="*/ 0 h 277"/>
                <a:gd name="T28" fmla="*/ 0 w 254"/>
                <a:gd name="T29" fmla="*/ 0 h 277"/>
                <a:gd name="T30" fmla="*/ 0 w 254"/>
                <a:gd name="T31" fmla="*/ 0 h 277"/>
                <a:gd name="T32" fmla="*/ 0 w 254"/>
                <a:gd name="T33" fmla="*/ 0 h 277"/>
                <a:gd name="T34" fmla="*/ 0 w 254"/>
                <a:gd name="T35" fmla="*/ 0 h 277"/>
                <a:gd name="T36" fmla="*/ 0 w 254"/>
                <a:gd name="T37" fmla="*/ 0 h 277"/>
                <a:gd name="T38" fmla="*/ 0 w 254"/>
                <a:gd name="T39" fmla="*/ 0 h 277"/>
                <a:gd name="T40" fmla="*/ 0 w 254"/>
                <a:gd name="T41" fmla="*/ 0 h 277"/>
                <a:gd name="T42" fmla="*/ 0 w 254"/>
                <a:gd name="T43" fmla="*/ 0 h 277"/>
                <a:gd name="T44" fmla="*/ 0 w 254"/>
                <a:gd name="T45" fmla="*/ 0 h 277"/>
                <a:gd name="T46" fmla="*/ 0 w 254"/>
                <a:gd name="T47" fmla="*/ 0 h 277"/>
                <a:gd name="T48" fmla="*/ 0 w 254"/>
                <a:gd name="T49" fmla="*/ 0 h 277"/>
                <a:gd name="T50" fmla="*/ 0 w 254"/>
                <a:gd name="T51" fmla="*/ 0 h 277"/>
                <a:gd name="T52" fmla="*/ 0 w 254"/>
                <a:gd name="T53" fmla="*/ 0 h 27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254"/>
                <a:gd name="T82" fmla="*/ 0 h 277"/>
                <a:gd name="T83" fmla="*/ 254 w 254"/>
                <a:gd name="T84" fmla="*/ 277 h 277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254" h="277">
                  <a:moveTo>
                    <a:pt x="249" y="250"/>
                  </a:moveTo>
                  <a:lnTo>
                    <a:pt x="244" y="227"/>
                  </a:lnTo>
                  <a:lnTo>
                    <a:pt x="238" y="205"/>
                  </a:lnTo>
                  <a:lnTo>
                    <a:pt x="232" y="177"/>
                  </a:lnTo>
                  <a:lnTo>
                    <a:pt x="232" y="144"/>
                  </a:lnTo>
                  <a:lnTo>
                    <a:pt x="232" y="127"/>
                  </a:lnTo>
                  <a:lnTo>
                    <a:pt x="227" y="105"/>
                  </a:lnTo>
                  <a:lnTo>
                    <a:pt x="221" y="83"/>
                  </a:lnTo>
                  <a:lnTo>
                    <a:pt x="211" y="56"/>
                  </a:lnTo>
                  <a:lnTo>
                    <a:pt x="55" y="0"/>
                  </a:lnTo>
                  <a:lnTo>
                    <a:pt x="28" y="11"/>
                  </a:lnTo>
                  <a:lnTo>
                    <a:pt x="6" y="28"/>
                  </a:lnTo>
                  <a:lnTo>
                    <a:pt x="0" y="61"/>
                  </a:lnTo>
                  <a:lnTo>
                    <a:pt x="0" y="94"/>
                  </a:lnTo>
                  <a:lnTo>
                    <a:pt x="6" y="132"/>
                  </a:lnTo>
                  <a:lnTo>
                    <a:pt x="11" y="172"/>
                  </a:lnTo>
                  <a:lnTo>
                    <a:pt x="11" y="210"/>
                  </a:lnTo>
                  <a:lnTo>
                    <a:pt x="11" y="244"/>
                  </a:lnTo>
                  <a:lnTo>
                    <a:pt x="17" y="255"/>
                  </a:lnTo>
                  <a:lnTo>
                    <a:pt x="23" y="260"/>
                  </a:lnTo>
                  <a:lnTo>
                    <a:pt x="39" y="272"/>
                  </a:lnTo>
                  <a:lnTo>
                    <a:pt x="254" y="277"/>
                  </a:lnTo>
                  <a:lnTo>
                    <a:pt x="254" y="272"/>
                  </a:lnTo>
                  <a:lnTo>
                    <a:pt x="254" y="260"/>
                  </a:lnTo>
                  <a:lnTo>
                    <a:pt x="249" y="255"/>
                  </a:lnTo>
                  <a:lnTo>
                    <a:pt x="249" y="250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67" name="Freeform 231"/>
            <p:cNvSpPr>
              <a:spLocks/>
            </p:cNvSpPr>
            <p:nvPr/>
          </p:nvSpPr>
          <p:spPr bwMode="auto">
            <a:xfrm>
              <a:off x="-573" y="-677"/>
              <a:ext cx="48" cy="33"/>
            </a:xfrm>
            <a:custGeom>
              <a:avLst/>
              <a:gdLst>
                <a:gd name="T0" fmla="*/ 0 w 1337"/>
                <a:gd name="T1" fmla="*/ 0 h 816"/>
                <a:gd name="T2" fmla="*/ 0 w 1337"/>
                <a:gd name="T3" fmla="*/ 0 h 816"/>
                <a:gd name="T4" fmla="*/ 0 w 1337"/>
                <a:gd name="T5" fmla="*/ 0 h 816"/>
                <a:gd name="T6" fmla="*/ 0 w 1337"/>
                <a:gd name="T7" fmla="*/ 0 h 816"/>
                <a:gd name="T8" fmla="*/ 0 w 1337"/>
                <a:gd name="T9" fmla="*/ 0 h 816"/>
                <a:gd name="T10" fmla="*/ 0 w 1337"/>
                <a:gd name="T11" fmla="*/ 0 h 816"/>
                <a:gd name="T12" fmla="*/ 0 w 1337"/>
                <a:gd name="T13" fmla="*/ 0 h 816"/>
                <a:gd name="T14" fmla="*/ 0 w 1337"/>
                <a:gd name="T15" fmla="*/ 0 h 816"/>
                <a:gd name="T16" fmla="*/ 0 w 1337"/>
                <a:gd name="T17" fmla="*/ 0 h 816"/>
                <a:gd name="T18" fmla="*/ 0 w 1337"/>
                <a:gd name="T19" fmla="*/ 0 h 816"/>
                <a:gd name="T20" fmla="*/ 0 w 1337"/>
                <a:gd name="T21" fmla="*/ 0 h 816"/>
                <a:gd name="T22" fmla="*/ 0 w 1337"/>
                <a:gd name="T23" fmla="*/ 0 h 816"/>
                <a:gd name="T24" fmla="*/ 0 w 1337"/>
                <a:gd name="T25" fmla="*/ 0 h 816"/>
                <a:gd name="T26" fmla="*/ 0 w 1337"/>
                <a:gd name="T27" fmla="*/ 0 h 816"/>
                <a:gd name="T28" fmla="*/ 0 w 1337"/>
                <a:gd name="T29" fmla="*/ 0 h 816"/>
                <a:gd name="T30" fmla="*/ 0 w 1337"/>
                <a:gd name="T31" fmla="*/ 0 h 816"/>
                <a:gd name="T32" fmla="*/ 0 w 1337"/>
                <a:gd name="T33" fmla="*/ 0 h 816"/>
                <a:gd name="T34" fmla="*/ 0 w 1337"/>
                <a:gd name="T35" fmla="*/ 0 h 816"/>
                <a:gd name="T36" fmla="*/ 0 w 1337"/>
                <a:gd name="T37" fmla="*/ 0 h 816"/>
                <a:gd name="T38" fmla="*/ 0 w 1337"/>
                <a:gd name="T39" fmla="*/ 0 h 816"/>
                <a:gd name="T40" fmla="*/ 0 w 1337"/>
                <a:gd name="T41" fmla="*/ 0 h 816"/>
                <a:gd name="T42" fmla="*/ 0 w 1337"/>
                <a:gd name="T43" fmla="*/ 0 h 816"/>
                <a:gd name="T44" fmla="*/ 0 w 1337"/>
                <a:gd name="T45" fmla="*/ 0 h 816"/>
                <a:gd name="T46" fmla="*/ 0 w 1337"/>
                <a:gd name="T47" fmla="*/ 0 h 816"/>
                <a:gd name="T48" fmla="*/ 0 w 1337"/>
                <a:gd name="T49" fmla="*/ 0 h 816"/>
                <a:gd name="T50" fmla="*/ 0 w 1337"/>
                <a:gd name="T51" fmla="*/ 0 h 816"/>
                <a:gd name="T52" fmla="*/ 0 w 1337"/>
                <a:gd name="T53" fmla="*/ 0 h 81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1337"/>
                <a:gd name="T82" fmla="*/ 0 h 816"/>
                <a:gd name="T83" fmla="*/ 1337 w 1337"/>
                <a:gd name="T84" fmla="*/ 816 h 81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1337" h="816">
                  <a:moveTo>
                    <a:pt x="1337" y="805"/>
                  </a:moveTo>
                  <a:lnTo>
                    <a:pt x="1304" y="94"/>
                  </a:lnTo>
                  <a:lnTo>
                    <a:pt x="1256" y="61"/>
                  </a:lnTo>
                  <a:lnTo>
                    <a:pt x="1197" y="33"/>
                  </a:lnTo>
                  <a:lnTo>
                    <a:pt x="1132" y="17"/>
                  </a:lnTo>
                  <a:lnTo>
                    <a:pt x="1061" y="6"/>
                  </a:lnTo>
                  <a:lnTo>
                    <a:pt x="992" y="6"/>
                  </a:lnTo>
                  <a:lnTo>
                    <a:pt x="916" y="0"/>
                  </a:lnTo>
                  <a:lnTo>
                    <a:pt x="846" y="0"/>
                  </a:lnTo>
                  <a:lnTo>
                    <a:pt x="776" y="0"/>
                  </a:lnTo>
                  <a:lnTo>
                    <a:pt x="560" y="178"/>
                  </a:lnTo>
                  <a:lnTo>
                    <a:pt x="414" y="255"/>
                  </a:lnTo>
                  <a:lnTo>
                    <a:pt x="403" y="267"/>
                  </a:lnTo>
                  <a:lnTo>
                    <a:pt x="387" y="272"/>
                  </a:lnTo>
                  <a:lnTo>
                    <a:pt x="371" y="284"/>
                  </a:lnTo>
                  <a:lnTo>
                    <a:pt x="361" y="305"/>
                  </a:lnTo>
                  <a:lnTo>
                    <a:pt x="124" y="456"/>
                  </a:lnTo>
                  <a:lnTo>
                    <a:pt x="96" y="478"/>
                  </a:lnTo>
                  <a:lnTo>
                    <a:pt x="64" y="500"/>
                  </a:lnTo>
                  <a:lnTo>
                    <a:pt x="32" y="528"/>
                  </a:lnTo>
                  <a:lnTo>
                    <a:pt x="0" y="556"/>
                  </a:lnTo>
                  <a:lnTo>
                    <a:pt x="511" y="599"/>
                  </a:lnTo>
                  <a:lnTo>
                    <a:pt x="1326" y="816"/>
                  </a:lnTo>
                  <a:lnTo>
                    <a:pt x="1332" y="811"/>
                  </a:lnTo>
                  <a:lnTo>
                    <a:pt x="1337" y="805"/>
                  </a:lnTo>
                  <a:close/>
                </a:path>
              </a:pathLst>
            </a:custGeom>
            <a:solidFill>
              <a:srgbClr val="FFD90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68" name="Freeform 232"/>
            <p:cNvSpPr>
              <a:spLocks/>
            </p:cNvSpPr>
            <p:nvPr/>
          </p:nvSpPr>
          <p:spPr bwMode="auto">
            <a:xfrm>
              <a:off x="-156" y="-476"/>
              <a:ext cx="4" cy="11"/>
            </a:xfrm>
            <a:custGeom>
              <a:avLst/>
              <a:gdLst>
                <a:gd name="T0" fmla="*/ 0 w 108"/>
                <a:gd name="T1" fmla="*/ 0 h 255"/>
                <a:gd name="T2" fmla="*/ 0 w 108"/>
                <a:gd name="T3" fmla="*/ 0 h 255"/>
                <a:gd name="T4" fmla="*/ 0 w 108"/>
                <a:gd name="T5" fmla="*/ 0 h 255"/>
                <a:gd name="T6" fmla="*/ 0 w 108"/>
                <a:gd name="T7" fmla="*/ 0 h 255"/>
                <a:gd name="T8" fmla="*/ 0 w 108"/>
                <a:gd name="T9" fmla="*/ 0 h 255"/>
                <a:gd name="T10" fmla="*/ 0 w 108"/>
                <a:gd name="T11" fmla="*/ 0 h 255"/>
                <a:gd name="T12" fmla="*/ 0 w 108"/>
                <a:gd name="T13" fmla="*/ 0 h 255"/>
                <a:gd name="T14" fmla="*/ 0 w 108"/>
                <a:gd name="T15" fmla="*/ 0 h 255"/>
                <a:gd name="T16" fmla="*/ 0 w 108"/>
                <a:gd name="T17" fmla="*/ 0 h 255"/>
                <a:gd name="T18" fmla="*/ 0 w 108"/>
                <a:gd name="T19" fmla="*/ 0 h 255"/>
                <a:gd name="T20" fmla="*/ 0 w 108"/>
                <a:gd name="T21" fmla="*/ 0 h 255"/>
                <a:gd name="T22" fmla="*/ 0 w 108"/>
                <a:gd name="T23" fmla="*/ 0 h 255"/>
                <a:gd name="T24" fmla="*/ 0 w 108"/>
                <a:gd name="T25" fmla="*/ 0 h 255"/>
                <a:gd name="T26" fmla="*/ 0 w 108"/>
                <a:gd name="T27" fmla="*/ 0 h 255"/>
                <a:gd name="T28" fmla="*/ 0 w 108"/>
                <a:gd name="T29" fmla="*/ 0 h 255"/>
                <a:gd name="T30" fmla="*/ 0 w 108"/>
                <a:gd name="T31" fmla="*/ 0 h 255"/>
                <a:gd name="T32" fmla="*/ 0 w 108"/>
                <a:gd name="T33" fmla="*/ 0 h 255"/>
                <a:gd name="T34" fmla="*/ 0 w 108"/>
                <a:gd name="T35" fmla="*/ 0 h 255"/>
                <a:gd name="T36" fmla="*/ 0 w 108"/>
                <a:gd name="T37" fmla="*/ 0 h 255"/>
                <a:gd name="T38" fmla="*/ 0 w 108"/>
                <a:gd name="T39" fmla="*/ 0 h 255"/>
                <a:gd name="T40" fmla="*/ 0 w 108"/>
                <a:gd name="T41" fmla="*/ 0 h 255"/>
                <a:gd name="T42" fmla="*/ 0 w 108"/>
                <a:gd name="T43" fmla="*/ 0 h 255"/>
                <a:gd name="T44" fmla="*/ 0 w 108"/>
                <a:gd name="T45" fmla="*/ 0 h 255"/>
                <a:gd name="T46" fmla="*/ 0 w 108"/>
                <a:gd name="T47" fmla="*/ 0 h 255"/>
                <a:gd name="T48" fmla="*/ 0 w 108"/>
                <a:gd name="T49" fmla="*/ 0 h 255"/>
                <a:gd name="T50" fmla="*/ 0 w 108"/>
                <a:gd name="T51" fmla="*/ 0 h 255"/>
                <a:gd name="T52" fmla="*/ 0 w 108"/>
                <a:gd name="T53" fmla="*/ 0 h 255"/>
                <a:gd name="T54" fmla="*/ 0 w 108"/>
                <a:gd name="T55" fmla="*/ 0 h 255"/>
                <a:gd name="T56" fmla="*/ 0 w 108"/>
                <a:gd name="T57" fmla="*/ 0 h 25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08"/>
                <a:gd name="T88" fmla="*/ 0 h 255"/>
                <a:gd name="T89" fmla="*/ 108 w 108"/>
                <a:gd name="T90" fmla="*/ 255 h 25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08" h="255">
                  <a:moveTo>
                    <a:pt x="86" y="239"/>
                  </a:moveTo>
                  <a:lnTo>
                    <a:pt x="92" y="211"/>
                  </a:lnTo>
                  <a:lnTo>
                    <a:pt x="97" y="178"/>
                  </a:lnTo>
                  <a:lnTo>
                    <a:pt x="97" y="149"/>
                  </a:lnTo>
                  <a:lnTo>
                    <a:pt x="102" y="116"/>
                  </a:lnTo>
                  <a:lnTo>
                    <a:pt x="108" y="89"/>
                  </a:lnTo>
                  <a:lnTo>
                    <a:pt x="108" y="66"/>
                  </a:lnTo>
                  <a:lnTo>
                    <a:pt x="102" y="39"/>
                  </a:lnTo>
                  <a:lnTo>
                    <a:pt x="92" y="17"/>
                  </a:lnTo>
                  <a:lnTo>
                    <a:pt x="76" y="5"/>
                  </a:lnTo>
                  <a:lnTo>
                    <a:pt x="49" y="0"/>
                  </a:lnTo>
                  <a:lnTo>
                    <a:pt x="27" y="0"/>
                  </a:lnTo>
                  <a:lnTo>
                    <a:pt x="5" y="11"/>
                  </a:lnTo>
                  <a:lnTo>
                    <a:pt x="0" y="45"/>
                  </a:lnTo>
                  <a:lnTo>
                    <a:pt x="5" y="83"/>
                  </a:lnTo>
                  <a:lnTo>
                    <a:pt x="11" y="116"/>
                  </a:lnTo>
                  <a:lnTo>
                    <a:pt x="11" y="161"/>
                  </a:lnTo>
                  <a:lnTo>
                    <a:pt x="11" y="172"/>
                  </a:lnTo>
                  <a:lnTo>
                    <a:pt x="11" y="183"/>
                  </a:lnTo>
                  <a:lnTo>
                    <a:pt x="11" y="194"/>
                  </a:lnTo>
                  <a:lnTo>
                    <a:pt x="11" y="211"/>
                  </a:lnTo>
                  <a:lnTo>
                    <a:pt x="21" y="227"/>
                  </a:lnTo>
                  <a:lnTo>
                    <a:pt x="37" y="244"/>
                  </a:lnTo>
                  <a:lnTo>
                    <a:pt x="60" y="255"/>
                  </a:lnTo>
                  <a:lnTo>
                    <a:pt x="86" y="255"/>
                  </a:lnTo>
                  <a:lnTo>
                    <a:pt x="86" y="244"/>
                  </a:lnTo>
                  <a:lnTo>
                    <a:pt x="86" y="239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69" name="Freeform 233"/>
            <p:cNvSpPr>
              <a:spLocks/>
            </p:cNvSpPr>
            <p:nvPr/>
          </p:nvSpPr>
          <p:spPr bwMode="auto">
            <a:xfrm>
              <a:off x="-156" y="-506"/>
              <a:ext cx="8" cy="14"/>
            </a:xfrm>
            <a:custGeom>
              <a:avLst/>
              <a:gdLst>
                <a:gd name="T0" fmla="*/ 0 w 216"/>
                <a:gd name="T1" fmla="*/ 0 h 345"/>
                <a:gd name="T2" fmla="*/ 0 w 216"/>
                <a:gd name="T3" fmla="*/ 0 h 345"/>
                <a:gd name="T4" fmla="*/ 0 w 216"/>
                <a:gd name="T5" fmla="*/ 0 h 345"/>
                <a:gd name="T6" fmla="*/ 0 w 216"/>
                <a:gd name="T7" fmla="*/ 0 h 345"/>
                <a:gd name="T8" fmla="*/ 0 w 216"/>
                <a:gd name="T9" fmla="*/ 0 h 345"/>
                <a:gd name="T10" fmla="*/ 0 w 216"/>
                <a:gd name="T11" fmla="*/ 0 h 345"/>
                <a:gd name="T12" fmla="*/ 0 w 216"/>
                <a:gd name="T13" fmla="*/ 0 h 345"/>
                <a:gd name="T14" fmla="*/ 0 w 216"/>
                <a:gd name="T15" fmla="*/ 0 h 345"/>
                <a:gd name="T16" fmla="*/ 0 w 216"/>
                <a:gd name="T17" fmla="*/ 0 h 345"/>
                <a:gd name="T18" fmla="*/ 0 w 216"/>
                <a:gd name="T19" fmla="*/ 0 h 345"/>
                <a:gd name="T20" fmla="*/ 0 w 216"/>
                <a:gd name="T21" fmla="*/ 0 h 345"/>
                <a:gd name="T22" fmla="*/ 0 w 216"/>
                <a:gd name="T23" fmla="*/ 0 h 345"/>
                <a:gd name="T24" fmla="*/ 0 w 216"/>
                <a:gd name="T25" fmla="*/ 0 h 345"/>
                <a:gd name="T26" fmla="*/ 0 w 216"/>
                <a:gd name="T27" fmla="*/ 0 h 345"/>
                <a:gd name="T28" fmla="*/ 0 w 216"/>
                <a:gd name="T29" fmla="*/ 0 h 345"/>
                <a:gd name="T30" fmla="*/ 0 w 216"/>
                <a:gd name="T31" fmla="*/ 0 h 345"/>
                <a:gd name="T32" fmla="*/ 0 w 216"/>
                <a:gd name="T33" fmla="*/ 0 h 345"/>
                <a:gd name="T34" fmla="*/ 0 w 216"/>
                <a:gd name="T35" fmla="*/ 0 h 345"/>
                <a:gd name="T36" fmla="*/ 0 w 216"/>
                <a:gd name="T37" fmla="*/ 0 h 345"/>
                <a:gd name="T38" fmla="*/ 0 w 216"/>
                <a:gd name="T39" fmla="*/ 0 h 345"/>
                <a:gd name="T40" fmla="*/ 0 w 216"/>
                <a:gd name="T41" fmla="*/ 0 h 345"/>
                <a:gd name="T42" fmla="*/ 0 w 216"/>
                <a:gd name="T43" fmla="*/ 0 h 345"/>
                <a:gd name="T44" fmla="*/ 0 w 216"/>
                <a:gd name="T45" fmla="*/ 0 h 345"/>
                <a:gd name="T46" fmla="*/ 0 w 216"/>
                <a:gd name="T47" fmla="*/ 0 h 345"/>
                <a:gd name="T48" fmla="*/ 0 w 216"/>
                <a:gd name="T49" fmla="*/ 0 h 345"/>
                <a:gd name="T50" fmla="*/ 0 w 216"/>
                <a:gd name="T51" fmla="*/ 0 h 34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216"/>
                <a:gd name="T79" fmla="*/ 0 h 345"/>
                <a:gd name="T80" fmla="*/ 216 w 216"/>
                <a:gd name="T81" fmla="*/ 345 h 345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216" h="345">
                  <a:moveTo>
                    <a:pt x="189" y="317"/>
                  </a:moveTo>
                  <a:lnTo>
                    <a:pt x="194" y="283"/>
                  </a:lnTo>
                  <a:lnTo>
                    <a:pt x="200" y="250"/>
                  </a:lnTo>
                  <a:lnTo>
                    <a:pt x="200" y="211"/>
                  </a:lnTo>
                  <a:lnTo>
                    <a:pt x="210" y="172"/>
                  </a:lnTo>
                  <a:lnTo>
                    <a:pt x="216" y="150"/>
                  </a:lnTo>
                  <a:lnTo>
                    <a:pt x="216" y="122"/>
                  </a:lnTo>
                  <a:lnTo>
                    <a:pt x="210" y="100"/>
                  </a:lnTo>
                  <a:lnTo>
                    <a:pt x="200" y="78"/>
                  </a:lnTo>
                  <a:lnTo>
                    <a:pt x="21" y="0"/>
                  </a:lnTo>
                  <a:lnTo>
                    <a:pt x="5" y="28"/>
                  </a:lnTo>
                  <a:lnTo>
                    <a:pt x="0" y="56"/>
                  </a:lnTo>
                  <a:lnTo>
                    <a:pt x="0" y="94"/>
                  </a:lnTo>
                  <a:lnTo>
                    <a:pt x="5" y="127"/>
                  </a:lnTo>
                  <a:lnTo>
                    <a:pt x="11" y="167"/>
                  </a:lnTo>
                  <a:lnTo>
                    <a:pt x="21" y="205"/>
                  </a:lnTo>
                  <a:lnTo>
                    <a:pt x="21" y="244"/>
                  </a:lnTo>
                  <a:lnTo>
                    <a:pt x="21" y="283"/>
                  </a:lnTo>
                  <a:lnTo>
                    <a:pt x="44" y="311"/>
                  </a:lnTo>
                  <a:lnTo>
                    <a:pt x="81" y="333"/>
                  </a:lnTo>
                  <a:lnTo>
                    <a:pt x="124" y="345"/>
                  </a:lnTo>
                  <a:lnTo>
                    <a:pt x="173" y="345"/>
                  </a:lnTo>
                  <a:lnTo>
                    <a:pt x="173" y="338"/>
                  </a:lnTo>
                  <a:lnTo>
                    <a:pt x="178" y="333"/>
                  </a:lnTo>
                  <a:lnTo>
                    <a:pt x="184" y="328"/>
                  </a:lnTo>
                  <a:lnTo>
                    <a:pt x="189" y="317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70" name="Freeform 234"/>
            <p:cNvSpPr>
              <a:spLocks/>
            </p:cNvSpPr>
            <p:nvPr/>
          </p:nvSpPr>
          <p:spPr bwMode="auto">
            <a:xfrm>
              <a:off x="-175" y="-481"/>
              <a:ext cx="6" cy="7"/>
            </a:xfrm>
            <a:custGeom>
              <a:avLst/>
              <a:gdLst>
                <a:gd name="T0" fmla="*/ 0 w 178"/>
                <a:gd name="T1" fmla="*/ 0 h 177"/>
                <a:gd name="T2" fmla="*/ 0 w 178"/>
                <a:gd name="T3" fmla="*/ 0 h 177"/>
                <a:gd name="T4" fmla="*/ 0 w 178"/>
                <a:gd name="T5" fmla="*/ 0 h 177"/>
                <a:gd name="T6" fmla="*/ 0 w 178"/>
                <a:gd name="T7" fmla="*/ 0 h 177"/>
                <a:gd name="T8" fmla="*/ 0 w 178"/>
                <a:gd name="T9" fmla="*/ 0 h 177"/>
                <a:gd name="T10" fmla="*/ 0 w 178"/>
                <a:gd name="T11" fmla="*/ 0 h 177"/>
                <a:gd name="T12" fmla="*/ 0 w 178"/>
                <a:gd name="T13" fmla="*/ 0 h 177"/>
                <a:gd name="T14" fmla="*/ 0 w 178"/>
                <a:gd name="T15" fmla="*/ 0 h 177"/>
                <a:gd name="T16" fmla="*/ 0 w 178"/>
                <a:gd name="T17" fmla="*/ 0 h 177"/>
                <a:gd name="T18" fmla="*/ 0 w 178"/>
                <a:gd name="T19" fmla="*/ 0 h 177"/>
                <a:gd name="T20" fmla="*/ 0 w 178"/>
                <a:gd name="T21" fmla="*/ 0 h 177"/>
                <a:gd name="T22" fmla="*/ 0 w 178"/>
                <a:gd name="T23" fmla="*/ 0 h 177"/>
                <a:gd name="T24" fmla="*/ 0 w 178"/>
                <a:gd name="T25" fmla="*/ 0 h 177"/>
                <a:gd name="T26" fmla="*/ 0 w 178"/>
                <a:gd name="T27" fmla="*/ 0 h 177"/>
                <a:gd name="T28" fmla="*/ 0 w 178"/>
                <a:gd name="T29" fmla="*/ 0 h 177"/>
                <a:gd name="T30" fmla="*/ 0 w 178"/>
                <a:gd name="T31" fmla="*/ 0 h 177"/>
                <a:gd name="T32" fmla="*/ 0 w 178"/>
                <a:gd name="T33" fmla="*/ 0 h 177"/>
                <a:gd name="T34" fmla="*/ 0 w 178"/>
                <a:gd name="T35" fmla="*/ 0 h 177"/>
                <a:gd name="T36" fmla="*/ 0 w 178"/>
                <a:gd name="T37" fmla="*/ 0 h 17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78"/>
                <a:gd name="T58" fmla="*/ 0 h 177"/>
                <a:gd name="T59" fmla="*/ 178 w 178"/>
                <a:gd name="T60" fmla="*/ 177 h 177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78" h="177">
                  <a:moveTo>
                    <a:pt x="173" y="160"/>
                  </a:moveTo>
                  <a:lnTo>
                    <a:pt x="173" y="143"/>
                  </a:lnTo>
                  <a:lnTo>
                    <a:pt x="178" y="126"/>
                  </a:lnTo>
                  <a:lnTo>
                    <a:pt x="178" y="110"/>
                  </a:lnTo>
                  <a:lnTo>
                    <a:pt x="178" y="88"/>
                  </a:lnTo>
                  <a:lnTo>
                    <a:pt x="168" y="71"/>
                  </a:lnTo>
                  <a:lnTo>
                    <a:pt x="146" y="55"/>
                  </a:lnTo>
                  <a:lnTo>
                    <a:pt x="124" y="38"/>
                  </a:lnTo>
                  <a:lnTo>
                    <a:pt x="103" y="27"/>
                  </a:lnTo>
                  <a:lnTo>
                    <a:pt x="76" y="22"/>
                  </a:lnTo>
                  <a:lnTo>
                    <a:pt x="49" y="10"/>
                  </a:lnTo>
                  <a:lnTo>
                    <a:pt x="27" y="5"/>
                  </a:lnTo>
                  <a:lnTo>
                    <a:pt x="5" y="0"/>
                  </a:lnTo>
                  <a:lnTo>
                    <a:pt x="0" y="110"/>
                  </a:lnTo>
                  <a:lnTo>
                    <a:pt x="157" y="177"/>
                  </a:lnTo>
                  <a:lnTo>
                    <a:pt x="168" y="166"/>
                  </a:lnTo>
                  <a:lnTo>
                    <a:pt x="173" y="160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71" name="Freeform 235"/>
            <p:cNvSpPr>
              <a:spLocks/>
            </p:cNvSpPr>
            <p:nvPr/>
          </p:nvSpPr>
          <p:spPr bwMode="auto">
            <a:xfrm>
              <a:off x="-174" y="-509"/>
              <a:ext cx="6" cy="10"/>
            </a:xfrm>
            <a:custGeom>
              <a:avLst/>
              <a:gdLst>
                <a:gd name="T0" fmla="*/ 0 w 167"/>
                <a:gd name="T1" fmla="*/ 0 h 250"/>
                <a:gd name="T2" fmla="*/ 0 w 167"/>
                <a:gd name="T3" fmla="*/ 0 h 250"/>
                <a:gd name="T4" fmla="*/ 0 w 167"/>
                <a:gd name="T5" fmla="*/ 0 h 250"/>
                <a:gd name="T6" fmla="*/ 0 w 167"/>
                <a:gd name="T7" fmla="*/ 0 h 250"/>
                <a:gd name="T8" fmla="*/ 0 w 167"/>
                <a:gd name="T9" fmla="*/ 0 h 250"/>
                <a:gd name="T10" fmla="*/ 0 w 167"/>
                <a:gd name="T11" fmla="*/ 0 h 250"/>
                <a:gd name="T12" fmla="*/ 0 w 167"/>
                <a:gd name="T13" fmla="*/ 0 h 250"/>
                <a:gd name="T14" fmla="*/ 0 w 167"/>
                <a:gd name="T15" fmla="*/ 0 h 250"/>
                <a:gd name="T16" fmla="*/ 0 w 167"/>
                <a:gd name="T17" fmla="*/ 0 h 250"/>
                <a:gd name="T18" fmla="*/ 0 w 167"/>
                <a:gd name="T19" fmla="*/ 0 h 250"/>
                <a:gd name="T20" fmla="*/ 0 w 167"/>
                <a:gd name="T21" fmla="*/ 0 h 250"/>
                <a:gd name="T22" fmla="*/ 0 w 167"/>
                <a:gd name="T23" fmla="*/ 0 h 250"/>
                <a:gd name="T24" fmla="*/ 0 w 167"/>
                <a:gd name="T25" fmla="*/ 0 h 250"/>
                <a:gd name="T26" fmla="*/ 0 w 167"/>
                <a:gd name="T27" fmla="*/ 0 h 250"/>
                <a:gd name="T28" fmla="*/ 0 w 167"/>
                <a:gd name="T29" fmla="*/ 0 h 250"/>
                <a:gd name="T30" fmla="*/ 0 w 167"/>
                <a:gd name="T31" fmla="*/ 0 h 250"/>
                <a:gd name="T32" fmla="*/ 0 w 167"/>
                <a:gd name="T33" fmla="*/ 0 h 250"/>
                <a:gd name="T34" fmla="*/ 0 w 167"/>
                <a:gd name="T35" fmla="*/ 0 h 250"/>
                <a:gd name="T36" fmla="*/ 0 w 167"/>
                <a:gd name="T37" fmla="*/ 0 h 250"/>
                <a:gd name="T38" fmla="*/ 0 w 167"/>
                <a:gd name="T39" fmla="*/ 0 h 250"/>
                <a:gd name="T40" fmla="*/ 0 w 167"/>
                <a:gd name="T41" fmla="*/ 0 h 250"/>
                <a:gd name="T42" fmla="*/ 0 w 167"/>
                <a:gd name="T43" fmla="*/ 0 h 250"/>
                <a:gd name="T44" fmla="*/ 0 w 167"/>
                <a:gd name="T45" fmla="*/ 0 h 250"/>
                <a:gd name="T46" fmla="*/ 0 w 167"/>
                <a:gd name="T47" fmla="*/ 0 h 250"/>
                <a:gd name="T48" fmla="*/ 0 w 167"/>
                <a:gd name="T49" fmla="*/ 0 h 250"/>
                <a:gd name="T50" fmla="*/ 0 w 167"/>
                <a:gd name="T51" fmla="*/ 0 h 250"/>
                <a:gd name="T52" fmla="*/ 0 w 167"/>
                <a:gd name="T53" fmla="*/ 0 h 250"/>
                <a:gd name="T54" fmla="*/ 0 w 167"/>
                <a:gd name="T55" fmla="*/ 0 h 250"/>
                <a:gd name="T56" fmla="*/ 0 w 167"/>
                <a:gd name="T57" fmla="*/ 0 h 25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67"/>
                <a:gd name="T88" fmla="*/ 0 h 250"/>
                <a:gd name="T89" fmla="*/ 167 w 167"/>
                <a:gd name="T90" fmla="*/ 250 h 250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67" h="250">
                  <a:moveTo>
                    <a:pt x="162" y="233"/>
                  </a:moveTo>
                  <a:lnTo>
                    <a:pt x="162" y="228"/>
                  </a:lnTo>
                  <a:lnTo>
                    <a:pt x="167" y="216"/>
                  </a:lnTo>
                  <a:lnTo>
                    <a:pt x="167" y="211"/>
                  </a:lnTo>
                  <a:lnTo>
                    <a:pt x="167" y="206"/>
                  </a:lnTo>
                  <a:lnTo>
                    <a:pt x="167" y="178"/>
                  </a:lnTo>
                  <a:lnTo>
                    <a:pt x="167" y="139"/>
                  </a:lnTo>
                  <a:lnTo>
                    <a:pt x="162" y="100"/>
                  </a:lnTo>
                  <a:lnTo>
                    <a:pt x="167" y="55"/>
                  </a:lnTo>
                  <a:lnTo>
                    <a:pt x="156" y="34"/>
                  </a:lnTo>
                  <a:lnTo>
                    <a:pt x="129" y="17"/>
                  </a:lnTo>
                  <a:lnTo>
                    <a:pt x="96" y="12"/>
                  </a:lnTo>
                  <a:lnTo>
                    <a:pt x="70" y="0"/>
                  </a:lnTo>
                  <a:lnTo>
                    <a:pt x="32" y="0"/>
                  </a:lnTo>
                  <a:lnTo>
                    <a:pt x="11" y="34"/>
                  </a:lnTo>
                  <a:lnTo>
                    <a:pt x="6" y="78"/>
                  </a:lnTo>
                  <a:lnTo>
                    <a:pt x="0" y="122"/>
                  </a:lnTo>
                  <a:lnTo>
                    <a:pt x="6" y="145"/>
                  </a:lnTo>
                  <a:lnTo>
                    <a:pt x="6" y="161"/>
                  </a:lnTo>
                  <a:lnTo>
                    <a:pt x="6" y="173"/>
                  </a:lnTo>
                  <a:lnTo>
                    <a:pt x="6" y="178"/>
                  </a:lnTo>
                  <a:lnTo>
                    <a:pt x="27" y="206"/>
                  </a:lnTo>
                  <a:lnTo>
                    <a:pt x="64" y="223"/>
                  </a:lnTo>
                  <a:lnTo>
                    <a:pt x="108" y="233"/>
                  </a:lnTo>
                  <a:lnTo>
                    <a:pt x="145" y="250"/>
                  </a:lnTo>
                  <a:lnTo>
                    <a:pt x="156" y="239"/>
                  </a:lnTo>
                  <a:lnTo>
                    <a:pt x="162" y="233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72" name="Freeform 236"/>
            <p:cNvSpPr>
              <a:spLocks/>
            </p:cNvSpPr>
            <p:nvPr/>
          </p:nvSpPr>
          <p:spPr bwMode="auto">
            <a:xfrm>
              <a:off x="-194" y="-561"/>
              <a:ext cx="10" cy="22"/>
            </a:xfrm>
            <a:custGeom>
              <a:avLst/>
              <a:gdLst>
                <a:gd name="T0" fmla="*/ 0 w 281"/>
                <a:gd name="T1" fmla="*/ 0 h 549"/>
                <a:gd name="T2" fmla="*/ 0 w 281"/>
                <a:gd name="T3" fmla="*/ 0 h 549"/>
                <a:gd name="T4" fmla="*/ 0 w 281"/>
                <a:gd name="T5" fmla="*/ 0 h 549"/>
                <a:gd name="T6" fmla="*/ 0 w 281"/>
                <a:gd name="T7" fmla="*/ 0 h 549"/>
                <a:gd name="T8" fmla="*/ 0 w 281"/>
                <a:gd name="T9" fmla="*/ 0 h 549"/>
                <a:gd name="T10" fmla="*/ 0 w 281"/>
                <a:gd name="T11" fmla="*/ 0 h 549"/>
                <a:gd name="T12" fmla="*/ 0 w 281"/>
                <a:gd name="T13" fmla="*/ 0 h 549"/>
                <a:gd name="T14" fmla="*/ 0 w 281"/>
                <a:gd name="T15" fmla="*/ 0 h 549"/>
                <a:gd name="T16" fmla="*/ 0 w 281"/>
                <a:gd name="T17" fmla="*/ 0 h 549"/>
                <a:gd name="T18" fmla="*/ 0 w 281"/>
                <a:gd name="T19" fmla="*/ 0 h 549"/>
                <a:gd name="T20" fmla="*/ 0 w 281"/>
                <a:gd name="T21" fmla="*/ 0 h 549"/>
                <a:gd name="T22" fmla="*/ 0 w 281"/>
                <a:gd name="T23" fmla="*/ 0 h 549"/>
                <a:gd name="T24" fmla="*/ 0 w 281"/>
                <a:gd name="T25" fmla="*/ 0 h 549"/>
                <a:gd name="T26" fmla="*/ 0 w 281"/>
                <a:gd name="T27" fmla="*/ 0 h 549"/>
                <a:gd name="T28" fmla="*/ 0 w 281"/>
                <a:gd name="T29" fmla="*/ 0 h 549"/>
                <a:gd name="T30" fmla="*/ 0 w 281"/>
                <a:gd name="T31" fmla="*/ 0 h 549"/>
                <a:gd name="T32" fmla="*/ 0 w 281"/>
                <a:gd name="T33" fmla="*/ 0 h 549"/>
                <a:gd name="T34" fmla="*/ 0 w 281"/>
                <a:gd name="T35" fmla="*/ 0 h 549"/>
                <a:gd name="T36" fmla="*/ 0 w 281"/>
                <a:gd name="T37" fmla="*/ 0 h 549"/>
                <a:gd name="T38" fmla="*/ 0 w 281"/>
                <a:gd name="T39" fmla="*/ 0 h 549"/>
                <a:gd name="T40" fmla="*/ 0 w 281"/>
                <a:gd name="T41" fmla="*/ 0 h 549"/>
                <a:gd name="T42" fmla="*/ 0 w 281"/>
                <a:gd name="T43" fmla="*/ 0 h 549"/>
                <a:gd name="T44" fmla="*/ 0 w 281"/>
                <a:gd name="T45" fmla="*/ 0 h 549"/>
                <a:gd name="T46" fmla="*/ 0 w 281"/>
                <a:gd name="T47" fmla="*/ 0 h 549"/>
                <a:gd name="T48" fmla="*/ 0 w 281"/>
                <a:gd name="T49" fmla="*/ 0 h 549"/>
                <a:gd name="T50" fmla="*/ 0 w 281"/>
                <a:gd name="T51" fmla="*/ 0 h 549"/>
                <a:gd name="T52" fmla="*/ 0 w 281"/>
                <a:gd name="T53" fmla="*/ 0 h 549"/>
                <a:gd name="T54" fmla="*/ 0 w 281"/>
                <a:gd name="T55" fmla="*/ 0 h 549"/>
                <a:gd name="T56" fmla="*/ 0 w 281"/>
                <a:gd name="T57" fmla="*/ 0 h 549"/>
                <a:gd name="T58" fmla="*/ 0 w 281"/>
                <a:gd name="T59" fmla="*/ 0 h 549"/>
                <a:gd name="T60" fmla="*/ 0 w 281"/>
                <a:gd name="T61" fmla="*/ 0 h 549"/>
                <a:gd name="T62" fmla="*/ 0 w 281"/>
                <a:gd name="T63" fmla="*/ 0 h 549"/>
                <a:gd name="T64" fmla="*/ 0 w 281"/>
                <a:gd name="T65" fmla="*/ 0 h 549"/>
                <a:gd name="T66" fmla="*/ 0 w 281"/>
                <a:gd name="T67" fmla="*/ 0 h 549"/>
                <a:gd name="T68" fmla="*/ 0 w 281"/>
                <a:gd name="T69" fmla="*/ 0 h 549"/>
                <a:gd name="T70" fmla="*/ 0 w 281"/>
                <a:gd name="T71" fmla="*/ 0 h 549"/>
                <a:gd name="T72" fmla="*/ 0 w 281"/>
                <a:gd name="T73" fmla="*/ 0 h 549"/>
                <a:gd name="T74" fmla="*/ 0 w 281"/>
                <a:gd name="T75" fmla="*/ 0 h 54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281"/>
                <a:gd name="T115" fmla="*/ 0 h 549"/>
                <a:gd name="T116" fmla="*/ 281 w 281"/>
                <a:gd name="T117" fmla="*/ 549 h 549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281" h="549">
                  <a:moveTo>
                    <a:pt x="211" y="400"/>
                  </a:moveTo>
                  <a:lnTo>
                    <a:pt x="281" y="45"/>
                  </a:lnTo>
                  <a:lnTo>
                    <a:pt x="281" y="28"/>
                  </a:lnTo>
                  <a:lnTo>
                    <a:pt x="276" y="11"/>
                  </a:lnTo>
                  <a:lnTo>
                    <a:pt x="265" y="0"/>
                  </a:lnTo>
                  <a:lnTo>
                    <a:pt x="239" y="6"/>
                  </a:lnTo>
                  <a:lnTo>
                    <a:pt x="227" y="0"/>
                  </a:lnTo>
                  <a:lnTo>
                    <a:pt x="216" y="0"/>
                  </a:lnTo>
                  <a:lnTo>
                    <a:pt x="200" y="0"/>
                  </a:lnTo>
                  <a:lnTo>
                    <a:pt x="189" y="0"/>
                  </a:lnTo>
                  <a:lnTo>
                    <a:pt x="173" y="6"/>
                  </a:lnTo>
                  <a:lnTo>
                    <a:pt x="163" y="17"/>
                  </a:lnTo>
                  <a:lnTo>
                    <a:pt x="147" y="23"/>
                  </a:lnTo>
                  <a:lnTo>
                    <a:pt x="125" y="33"/>
                  </a:lnTo>
                  <a:lnTo>
                    <a:pt x="119" y="39"/>
                  </a:lnTo>
                  <a:lnTo>
                    <a:pt x="108" y="39"/>
                  </a:lnTo>
                  <a:lnTo>
                    <a:pt x="92" y="39"/>
                  </a:lnTo>
                  <a:lnTo>
                    <a:pt x="82" y="39"/>
                  </a:lnTo>
                  <a:lnTo>
                    <a:pt x="44" y="89"/>
                  </a:lnTo>
                  <a:lnTo>
                    <a:pt x="23" y="144"/>
                  </a:lnTo>
                  <a:lnTo>
                    <a:pt x="6" y="206"/>
                  </a:lnTo>
                  <a:lnTo>
                    <a:pt x="0" y="272"/>
                  </a:lnTo>
                  <a:lnTo>
                    <a:pt x="0" y="339"/>
                  </a:lnTo>
                  <a:lnTo>
                    <a:pt x="0" y="411"/>
                  </a:lnTo>
                  <a:lnTo>
                    <a:pt x="6" y="483"/>
                  </a:lnTo>
                  <a:lnTo>
                    <a:pt x="6" y="549"/>
                  </a:lnTo>
                  <a:lnTo>
                    <a:pt x="28" y="544"/>
                  </a:lnTo>
                  <a:lnTo>
                    <a:pt x="50" y="539"/>
                  </a:lnTo>
                  <a:lnTo>
                    <a:pt x="66" y="522"/>
                  </a:lnTo>
                  <a:lnTo>
                    <a:pt x="82" y="511"/>
                  </a:lnTo>
                  <a:lnTo>
                    <a:pt x="119" y="494"/>
                  </a:lnTo>
                  <a:lnTo>
                    <a:pt x="152" y="473"/>
                  </a:lnTo>
                  <a:lnTo>
                    <a:pt x="179" y="450"/>
                  </a:lnTo>
                  <a:lnTo>
                    <a:pt x="216" y="428"/>
                  </a:lnTo>
                  <a:lnTo>
                    <a:pt x="216" y="423"/>
                  </a:lnTo>
                  <a:lnTo>
                    <a:pt x="216" y="411"/>
                  </a:lnTo>
                  <a:lnTo>
                    <a:pt x="211" y="406"/>
                  </a:lnTo>
                  <a:lnTo>
                    <a:pt x="211" y="400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73" name="Freeform 237"/>
            <p:cNvSpPr>
              <a:spLocks/>
            </p:cNvSpPr>
            <p:nvPr/>
          </p:nvSpPr>
          <p:spPr bwMode="auto">
            <a:xfrm>
              <a:off x="-191" y="-596"/>
              <a:ext cx="13" cy="18"/>
            </a:xfrm>
            <a:custGeom>
              <a:avLst/>
              <a:gdLst>
                <a:gd name="T0" fmla="*/ 0 w 340"/>
                <a:gd name="T1" fmla="*/ 0 h 450"/>
                <a:gd name="T2" fmla="*/ 0 w 340"/>
                <a:gd name="T3" fmla="*/ 0 h 450"/>
                <a:gd name="T4" fmla="*/ 0 w 340"/>
                <a:gd name="T5" fmla="*/ 0 h 450"/>
                <a:gd name="T6" fmla="*/ 0 w 340"/>
                <a:gd name="T7" fmla="*/ 0 h 450"/>
                <a:gd name="T8" fmla="*/ 0 w 340"/>
                <a:gd name="T9" fmla="*/ 0 h 450"/>
                <a:gd name="T10" fmla="*/ 0 w 340"/>
                <a:gd name="T11" fmla="*/ 0 h 450"/>
                <a:gd name="T12" fmla="*/ 0 w 340"/>
                <a:gd name="T13" fmla="*/ 0 h 450"/>
                <a:gd name="T14" fmla="*/ 0 w 340"/>
                <a:gd name="T15" fmla="*/ 0 h 450"/>
                <a:gd name="T16" fmla="*/ 0 w 340"/>
                <a:gd name="T17" fmla="*/ 0 h 450"/>
                <a:gd name="T18" fmla="*/ 0 w 340"/>
                <a:gd name="T19" fmla="*/ 0 h 450"/>
                <a:gd name="T20" fmla="*/ 0 w 340"/>
                <a:gd name="T21" fmla="*/ 0 h 450"/>
                <a:gd name="T22" fmla="*/ 0 w 340"/>
                <a:gd name="T23" fmla="*/ 0 h 450"/>
                <a:gd name="T24" fmla="*/ 0 w 340"/>
                <a:gd name="T25" fmla="*/ 0 h 450"/>
                <a:gd name="T26" fmla="*/ 0 w 340"/>
                <a:gd name="T27" fmla="*/ 0 h 450"/>
                <a:gd name="T28" fmla="*/ 0 w 340"/>
                <a:gd name="T29" fmla="*/ 0 h 450"/>
                <a:gd name="T30" fmla="*/ 0 w 340"/>
                <a:gd name="T31" fmla="*/ 0 h 450"/>
                <a:gd name="T32" fmla="*/ 0 w 340"/>
                <a:gd name="T33" fmla="*/ 0 h 450"/>
                <a:gd name="T34" fmla="*/ 0 w 340"/>
                <a:gd name="T35" fmla="*/ 0 h 450"/>
                <a:gd name="T36" fmla="*/ 0 w 340"/>
                <a:gd name="T37" fmla="*/ 0 h 450"/>
                <a:gd name="T38" fmla="*/ 0 w 340"/>
                <a:gd name="T39" fmla="*/ 0 h 450"/>
                <a:gd name="T40" fmla="*/ 0 w 340"/>
                <a:gd name="T41" fmla="*/ 0 h 450"/>
                <a:gd name="T42" fmla="*/ 0 w 340"/>
                <a:gd name="T43" fmla="*/ 0 h 450"/>
                <a:gd name="T44" fmla="*/ 0 w 340"/>
                <a:gd name="T45" fmla="*/ 0 h 450"/>
                <a:gd name="T46" fmla="*/ 0 w 340"/>
                <a:gd name="T47" fmla="*/ 0 h 450"/>
                <a:gd name="T48" fmla="*/ 0 w 340"/>
                <a:gd name="T49" fmla="*/ 0 h 450"/>
                <a:gd name="T50" fmla="*/ 0 w 340"/>
                <a:gd name="T51" fmla="*/ 0 h 450"/>
                <a:gd name="T52" fmla="*/ 0 w 340"/>
                <a:gd name="T53" fmla="*/ 0 h 450"/>
                <a:gd name="T54" fmla="*/ 0 w 340"/>
                <a:gd name="T55" fmla="*/ 0 h 450"/>
                <a:gd name="T56" fmla="*/ 0 w 340"/>
                <a:gd name="T57" fmla="*/ 0 h 450"/>
                <a:gd name="T58" fmla="*/ 0 w 340"/>
                <a:gd name="T59" fmla="*/ 0 h 450"/>
                <a:gd name="T60" fmla="*/ 0 w 340"/>
                <a:gd name="T61" fmla="*/ 0 h 450"/>
                <a:gd name="T62" fmla="*/ 0 w 340"/>
                <a:gd name="T63" fmla="*/ 0 h 450"/>
                <a:gd name="T64" fmla="*/ 0 w 340"/>
                <a:gd name="T65" fmla="*/ 0 h 450"/>
                <a:gd name="T66" fmla="*/ 0 w 340"/>
                <a:gd name="T67" fmla="*/ 0 h 450"/>
                <a:gd name="T68" fmla="*/ 0 w 340"/>
                <a:gd name="T69" fmla="*/ 0 h 450"/>
                <a:gd name="T70" fmla="*/ 0 w 340"/>
                <a:gd name="T71" fmla="*/ 0 h 450"/>
                <a:gd name="T72" fmla="*/ 0 w 340"/>
                <a:gd name="T73" fmla="*/ 0 h 450"/>
                <a:gd name="T74" fmla="*/ 0 w 340"/>
                <a:gd name="T75" fmla="*/ 0 h 450"/>
                <a:gd name="T76" fmla="*/ 0 w 340"/>
                <a:gd name="T77" fmla="*/ 0 h 45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340"/>
                <a:gd name="T118" fmla="*/ 0 h 450"/>
                <a:gd name="T119" fmla="*/ 340 w 340"/>
                <a:gd name="T120" fmla="*/ 450 h 450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340" h="450">
                  <a:moveTo>
                    <a:pt x="292" y="378"/>
                  </a:moveTo>
                  <a:lnTo>
                    <a:pt x="292" y="373"/>
                  </a:lnTo>
                  <a:lnTo>
                    <a:pt x="297" y="367"/>
                  </a:lnTo>
                  <a:lnTo>
                    <a:pt x="303" y="361"/>
                  </a:lnTo>
                  <a:lnTo>
                    <a:pt x="303" y="355"/>
                  </a:lnTo>
                  <a:lnTo>
                    <a:pt x="303" y="322"/>
                  </a:lnTo>
                  <a:lnTo>
                    <a:pt x="297" y="295"/>
                  </a:lnTo>
                  <a:lnTo>
                    <a:pt x="292" y="267"/>
                  </a:lnTo>
                  <a:lnTo>
                    <a:pt x="292" y="229"/>
                  </a:lnTo>
                  <a:lnTo>
                    <a:pt x="340" y="39"/>
                  </a:lnTo>
                  <a:lnTo>
                    <a:pt x="340" y="34"/>
                  </a:lnTo>
                  <a:lnTo>
                    <a:pt x="340" y="28"/>
                  </a:lnTo>
                  <a:lnTo>
                    <a:pt x="329" y="11"/>
                  </a:lnTo>
                  <a:lnTo>
                    <a:pt x="319" y="0"/>
                  </a:lnTo>
                  <a:lnTo>
                    <a:pt x="65" y="34"/>
                  </a:lnTo>
                  <a:lnTo>
                    <a:pt x="44" y="78"/>
                  </a:lnTo>
                  <a:lnTo>
                    <a:pt x="27" y="128"/>
                  </a:lnTo>
                  <a:lnTo>
                    <a:pt x="16" y="178"/>
                  </a:lnTo>
                  <a:lnTo>
                    <a:pt x="6" y="229"/>
                  </a:lnTo>
                  <a:lnTo>
                    <a:pt x="0" y="284"/>
                  </a:lnTo>
                  <a:lnTo>
                    <a:pt x="0" y="333"/>
                  </a:lnTo>
                  <a:lnTo>
                    <a:pt x="0" y="390"/>
                  </a:lnTo>
                  <a:lnTo>
                    <a:pt x="6" y="445"/>
                  </a:lnTo>
                  <a:lnTo>
                    <a:pt x="27" y="450"/>
                  </a:lnTo>
                  <a:lnTo>
                    <a:pt x="49" y="445"/>
                  </a:lnTo>
                  <a:lnTo>
                    <a:pt x="71" y="439"/>
                  </a:lnTo>
                  <a:lnTo>
                    <a:pt x="97" y="433"/>
                  </a:lnTo>
                  <a:lnTo>
                    <a:pt x="119" y="423"/>
                  </a:lnTo>
                  <a:lnTo>
                    <a:pt x="135" y="411"/>
                  </a:lnTo>
                  <a:lnTo>
                    <a:pt x="157" y="406"/>
                  </a:lnTo>
                  <a:lnTo>
                    <a:pt x="179" y="406"/>
                  </a:lnTo>
                  <a:lnTo>
                    <a:pt x="200" y="400"/>
                  </a:lnTo>
                  <a:lnTo>
                    <a:pt x="221" y="400"/>
                  </a:lnTo>
                  <a:lnTo>
                    <a:pt x="249" y="400"/>
                  </a:lnTo>
                  <a:lnTo>
                    <a:pt x="276" y="395"/>
                  </a:lnTo>
                  <a:lnTo>
                    <a:pt x="287" y="383"/>
                  </a:lnTo>
                  <a:lnTo>
                    <a:pt x="292" y="378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74" name="Freeform 238"/>
            <p:cNvSpPr>
              <a:spLocks/>
            </p:cNvSpPr>
            <p:nvPr/>
          </p:nvSpPr>
          <p:spPr bwMode="auto">
            <a:xfrm>
              <a:off x="-187" y="-629"/>
              <a:ext cx="12" cy="15"/>
            </a:xfrm>
            <a:custGeom>
              <a:avLst/>
              <a:gdLst>
                <a:gd name="T0" fmla="*/ 0 w 329"/>
                <a:gd name="T1" fmla="*/ 0 h 384"/>
                <a:gd name="T2" fmla="*/ 0 w 329"/>
                <a:gd name="T3" fmla="*/ 0 h 384"/>
                <a:gd name="T4" fmla="*/ 0 w 329"/>
                <a:gd name="T5" fmla="*/ 0 h 384"/>
                <a:gd name="T6" fmla="*/ 0 w 329"/>
                <a:gd name="T7" fmla="*/ 0 h 384"/>
                <a:gd name="T8" fmla="*/ 0 w 329"/>
                <a:gd name="T9" fmla="*/ 0 h 384"/>
                <a:gd name="T10" fmla="*/ 0 w 329"/>
                <a:gd name="T11" fmla="*/ 0 h 384"/>
                <a:gd name="T12" fmla="*/ 0 w 329"/>
                <a:gd name="T13" fmla="*/ 0 h 384"/>
                <a:gd name="T14" fmla="*/ 0 w 329"/>
                <a:gd name="T15" fmla="*/ 0 h 384"/>
                <a:gd name="T16" fmla="*/ 0 w 329"/>
                <a:gd name="T17" fmla="*/ 0 h 384"/>
                <a:gd name="T18" fmla="*/ 0 w 329"/>
                <a:gd name="T19" fmla="*/ 0 h 384"/>
                <a:gd name="T20" fmla="*/ 0 w 329"/>
                <a:gd name="T21" fmla="*/ 0 h 384"/>
                <a:gd name="T22" fmla="*/ 0 w 329"/>
                <a:gd name="T23" fmla="*/ 0 h 384"/>
                <a:gd name="T24" fmla="*/ 0 w 329"/>
                <a:gd name="T25" fmla="*/ 0 h 384"/>
                <a:gd name="T26" fmla="*/ 0 w 329"/>
                <a:gd name="T27" fmla="*/ 0 h 384"/>
                <a:gd name="T28" fmla="*/ 0 w 329"/>
                <a:gd name="T29" fmla="*/ 0 h 384"/>
                <a:gd name="T30" fmla="*/ 0 w 329"/>
                <a:gd name="T31" fmla="*/ 0 h 38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329"/>
                <a:gd name="T49" fmla="*/ 0 h 384"/>
                <a:gd name="T50" fmla="*/ 329 w 329"/>
                <a:gd name="T51" fmla="*/ 384 h 384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329" h="384">
                  <a:moveTo>
                    <a:pt x="292" y="367"/>
                  </a:moveTo>
                  <a:lnTo>
                    <a:pt x="329" y="45"/>
                  </a:lnTo>
                  <a:lnTo>
                    <a:pt x="308" y="22"/>
                  </a:lnTo>
                  <a:lnTo>
                    <a:pt x="276" y="12"/>
                  </a:lnTo>
                  <a:lnTo>
                    <a:pt x="232" y="12"/>
                  </a:lnTo>
                  <a:lnTo>
                    <a:pt x="200" y="0"/>
                  </a:lnTo>
                  <a:lnTo>
                    <a:pt x="168" y="0"/>
                  </a:lnTo>
                  <a:lnTo>
                    <a:pt x="135" y="0"/>
                  </a:lnTo>
                  <a:lnTo>
                    <a:pt x="92" y="5"/>
                  </a:lnTo>
                  <a:lnTo>
                    <a:pt x="50" y="12"/>
                  </a:lnTo>
                  <a:lnTo>
                    <a:pt x="0" y="377"/>
                  </a:lnTo>
                  <a:lnTo>
                    <a:pt x="287" y="384"/>
                  </a:lnTo>
                  <a:lnTo>
                    <a:pt x="292" y="372"/>
                  </a:lnTo>
                  <a:lnTo>
                    <a:pt x="292" y="367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75" name="Freeform 239"/>
            <p:cNvSpPr>
              <a:spLocks/>
            </p:cNvSpPr>
            <p:nvPr/>
          </p:nvSpPr>
          <p:spPr bwMode="auto">
            <a:xfrm>
              <a:off x="-183" y="-669"/>
              <a:ext cx="11" cy="18"/>
            </a:xfrm>
            <a:custGeom>
              <a:avLst/>
              <a:gdLst>
                <a:gd name="T0" fmla="*/ 0 w 292"/>
                <a:gd name="T1" fmla="*/ 0 h 428"/>
                <a:gd name="T2" fmla="*/ 0 w 292"/>
                <a:gd name="T3" fmla="*/ 0 h 428"/>
                <a:gd name="T4" fmla="*/ 0 w 292"/>
                <a:gd name="T5" fmla="*/ 0 h 428"/>
                <a:gd name="T6" fmla="*/ 0 w 292"/>
                <a:gd name="T7" fmla="*/ 0 h 428"/>
                <a:gd name="T8" fmla="*/ 0 w 292"/>
                <a:gd name="T9" fmla="*/ 0 h 428"/>
                <a:gd name="T10" fmla="*/ 0 w 292"/>
                <a:gd name="T11" fmla="*/ 0 h 428"/>
                <a:gd name="T12" fmla="*/ 0 w 292"/>
                <a:gd name="T13" fmla="*/ 0 h 428"/>
                <a:gd name="T14" fmla="*/ 0 w 292"/>
                <a:gd name="T15" fmla="*/ 0 h 428"/>
                <a:gd name="T16" fmla="*/ 0 w 292"/>
                <a:gd name="T17" fmla="*/ 0 h 428"/>
                <a:gd name="T18" fmla="*/ 0 w 292"/>
                <a:gd name="T19" fmla="*/ 0 h 428"/>
                <a:gd name="T20" fmla="*/ 0 w 292"/>
                <a:gd name="T21" fmla="*/ 0 h 428"/>
                <a:gd name="T22" fmla="*/ 0 w 292"/>
                <a:gd name="T23" fmla="*/ 0 h 428"/>
                <a:gd name="T24" fmla="*/ 0 w 292"/>
                <a:gd name="T25" fmla="*/ 0 h 428"/>
                <a:gd name="T26" fmla="*/ 0 w 292"/>
                <a:gd name="T27" fmla="*/ 0 h 428"/>
                <a:gd name="T28" fmla="*/ 0 w 292"/>
                <a:gd name="T29" fmla="*/ 0 h 428"/>
                <a:gd name="T30" fmla="*/ 0 w 292"/>
                <a:gd name="T31" fmla="*/ 0 h 42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92"/>
                <a:gd name="T49" fmla="*/ 0 h 428"/>
                <a:gd name="T50" fmla="*/ 292 w 292"/>
                <a:gd name="T51" fmla="*/ 428 h 42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92" h="428">
                  <a:moveTo>
                    <a:pt x="281" y="411"/>
                  </a:moveTo>
                  <a:lnTo>
                    <a:pt x="292" y="89"/>
                  </a:lnTo>
                  <a:lnTo>
                    <a:pt x="265" y="56"/>
                  </a:lnTo>
                  <a:lnTo>
                    <a:pt x="226" y="33"/>
                  </a:lnTo>
                  <a:lnTo>
                    <a:pt x="184" y="23"/>
                  </a:lnTo>
                  <a:lnTo>
                    <a:pt x="146" y="6"/>
                  </a:lnTo>
                  <a:lnTo>
                    <a:pt x="135" y="0"/>
                  </a:lnTo>
                  <a:lnTo>
                    <a:pt x="113" y="0"/>
                  </a:lnTo>
                  <a:lnTo>
                    <a:pt x="92" y="0"/>
                  </a:lnTo>
                  <a:lnTo>
                    <a:pt x="71" y="11"/>
                  </a:lnTo>
                  <a:lnTo>
                    <a:pt x="0" y="378"/>
                  </a:lnTo>
                  <a:lnTo>
                    <a:pt x="276" y="428"/>
                  </a:lnTo>
                  <a:lnTo>
                    <a:pt x="281" y="416"/>
                  </a:lnTo>
                  <a:lnTo>
                    <a:pt x="281" y="411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76" name="Freeform 240"/>
            <p:cNvSpPr>
              <a:spLocks/>
            </p:cNvSpPr>
            <p:nvPr/>
          </p:nvSpPr>
          <p:spPr bwMode="auto">
            <a:xfrm>
              <a:off x="-178" y="-711"/>
              <a:ext cx="10" cy="19"/>
            </a:xfrm>
            <a:custGeom>
              <a:avLst/>
              <a:gdLst>
                <a:gd name="T0" fmla="*/ 0 w 286"/>
                <a:gd name="T1" fmla="*/ 0 h 478"/>
                <a:gd name="T2" fmla="*/ 0 w 286"/>
                <a:gd name="T3" fmla="*/ 0 h 478"/>
                <a:gd name="T4" fmla="*/ 0 w 286"/>
                <a:gd name="T5" fmla="*/ 0 h 478"/>
                <a:gd name="T6" fmla="*/ 0 w 286"/>
                <a:gd name="T7" fmla="*/ 0 h 478"/>
                <a:gd name="T8" fmla="*/ 0 w 286"/>
                <a:gd name="T9" fmla="*/ 0 h 478"/>
                <a:gd name="T10" fmla="*/ 0 w 286"/>
                <a:gd name="T11" fmla="*/ 0 h 478"/>
                <a:gd name="T12" fmla="*/ 0 w 286"/>
                <a:gd name="T13" fmla="*/ 0 h 478"/>
                <a:gd name="T14" fmla="*/ 0 w 286"/>
                <a:gd name="T15" fmla="*/ 0 h 478"/>
                <a:gd name="T16" fmla="*/ 0 w 286"/>
                <a:gd name="T17" fmla="*/ 0 h 478"/>
                <a:gd name="T18" fmla="*/ 0 w 286"/>
                <a:gd name="T19" fmla="*/ 0 h 478"/>
                <a:gd name="T20" fmla="*/ 0 w 286"/>
                <a:gd name="T21" fmla="*/ 0 h 478"/>
                <a:gd name="T22" fmla="*/ 0 w 286"/>
                <a:gd name="T23" fmla="*/ 0 h 478"/>
                <a:gd name="T24" fmla="*/ 0 w 286"/>
                <a:gd name="T25" fmla="*/ 0 h 478"/>
                <a:gd name="T26" fmla="*/ 0 w 286"/>
                <a:gd name="T27" fmla="*/ 0 h 478"/>
                <a:gd name="T28" fmla="*/ 0 w 286"/>
                <a:gd name="T29" fmla="*/ 0 h 478"/>
                <a:gd name="T30" fmla="*/ 0 w 286"/>
                <a:gd name="T31" fmla="*/ 0 h 478"/>
                <a:gd name="T32" fmla="*/ 0 w 286"/>
                <a:gd name="T33" fmla="*/ 0 h 478"/>
                <a:gd name="T34" fmla="*/ 0 w 286"/>
                <a:gd name="T35" fmla="*/ 0 h 478"/>
                <a:gd name="T36" fmla="*/ 0 w 286"/>
                <a:gd name="T37" fmla="*/ 0 h 478"/>
                <a:gd name="T38" fmla="*/ 0 w 286"/>
                <a:gd name="T39" fmla="*/ 0 h 478"/>
                <a:gd name="T40" fmla="*/ 0 w 286"/>
                <a:gd name="T41" fmla="*/ 0 h 478"/>
                <a:gd name="T42" fmla="*/ 0 w 286"/>
                <a:gd name="T43" fmla="*/ 0 h 478"/>
                <a:gd name="T44" fmla="*/ 0 w 286"/>
                <a:gd name="T45" fmla="*/ 0 h 478"/>
                <a:gd name="T46" fmla="*/ 0 w 286"/>
                <a:gd name="T47" fmla="*/ 0 h 478"/>
                <a:gd name="T48" fmla="*/ 0 w 286"/>
                <a:gd name="T49" fmla="*/ 0 h 478"/>
                <a:gd name="T50" fmla="*/ 0 w 286"/>
                <a:gd name="T51" fmla="*/ 0 h 478"/>
                <a:gd name="T52" fmla="*/ 0 w 286"/>
                <a:gd name="T53" fmla="*/ 0 h 478"/>
                <a:gd name="T54" fmla="*/ 0 w 286"/>
                <a:gd name="T55" fmla="*/ 0 h 478"/>
                <a:gd name="T56" fmla="*/ 0 w 286"/>
                <a:gd name="T57" fmla="*/ 0 h 478"/>
                <a:gd name="T58" fmla="*/ 0 w 286"/>
                <a:gd name="T59" fmla="*/ 0 h 478"/>
                <a:gd name="T60" fmla="*/ 0 w 286"/>
                <a:gd name="T61" fmla="*/ 0 h 478"/>
                <a:gd name="T62" fmla="*/ 0 w 286"/>
                <a:gd name="T63" fmla="*/ 0 h 478"/>
                <a:gd name="T64" fmla="*/ 0 w 286"/>
                <a:gd name="T65" fmla="*/ 0 h 478"/>
                <a:gd name="T66" fmla="*/ 0 w 286"/>
                <a:gd name="T67" fmla="*/ 0 h 478"/>
                <a:gd name="T68" fmla="*/ 0 w 286"/>
                <a:gd name="T69" fmla="*/ 0 h 47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286"/>
                <a:gd name="T106" fmla="*/ 0 h 478"/>
                <a:gd name="T107" fmla="*/ 286 w 286"/>
                <a:gd name="T108" fmla="*/ 478 h 47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286" h="478">
                  <a:moveTo>
                    <a:pt x="243" y="450"/>
                  </a:moveTo>
                  <a:lnTo>
                    <a:pt x="286" y="57"/>
                  </a:lnTo>
                  <a:lnTo>
                    <a:pt x="286" y="50"/>
                  </a:lnTo>
                  <a:lnTo>
                    <a:pt x="281" y="45"/>
                  </a:lnTo>
                  <a:lnTo>
                    <a:pt x="275" y="34"/>
                  </a:lnTo>
                  <a:lnTo>
                    <a:pt x="265" y="22"/>
                  </a:lnTo>
                  <a:lnTo>
                    <a:pt x="259" y="22"/>
                  </a:lnTo>
                  <a:lnTo>
                    <a:pt x="243" y="17"/>
                  </a:lnTo>
                  <a:lnTo>
                    <a:pt x="232" y="12"/>
                  </a:lnTo>
                  <a:lnTo>
                    <a:pt x="216" y="6"/>
                  </a:lnTo>
                  <a:lnTo>
                    <a:pt x="184" y="0"/>
                  </a:lnTo>
                  <a:lnTo>
                    <a:pt x="157" y="6"/>
                  </a:lnTo>
                  <a:lnTo>
                    <a:pt x="130" y="12"/>
                  </a:lnTo>
                  <a:lnTo>
                    <a:pt x="92" y="12"/>
                  </a:lnTo>
                  <a:lnTo>
                    <a:pt x="86" y="6"/>
                  </a:lnTo>
                  <a:lnTo>
                    <a:pt x="81" y="6"/>
                  </a:lnTo>
                  <a:lnTo>
                    <a:pt x="70" y="6"/>
                  </a:lnTo>
                  <a:lnTo>
                    <a:pt x="54" y="6"/>
                  </a:lnTo>
                  <a:lnTo>
                    <a:pt x="0" y="361"/>
                  </a:lnTo>
                  <a:lnTo>
                    <a:pt x="11" y="384"/>
                  </a:lnTo>
                  <a:lnTo>
                    <a:pt x="33" y="400"/>
                  </a:lnTo>
                  <a:lnTo>
                    <a:pt x="54" y="412"/>
                  </a:lnTo>
                  <a:lnTo>
                    <a:pt x="81" y="417"/>
                  </a:lnTo>
                  <a:lnTo>
                    <a:pt x="108" y="417"/>
                  </a:lnTo>
                  <a:lnTo>
                    <a:pt x="141" y="422"/>
                  </a:lnTo>
                  <a:lnTo>
                    <a:pt x="168" y="428"/>
                  </a:lnTo>
                  <a:lnTo>
                    <a:pt x="194" y="434"/>
                  </a:lnTo>
                  <a:lnTo>
                    <a:pt x="205" y="439"/>
                  </a:lnTo>
                  <a:lnTo>
                    <a:pt x="221" y="450"/>
                  </a:lnTo>
                  <a:lnTo>
                    <a:pt x="232" y="462"/>
                  </a:lnTo>
                  <a:lnTo>
                    <a:pt x="243" y="478"/>
                  </a:lnTo>
                  <a:lnTo>
                    <a:pt x="243" y="472"/>
                  </a:lnTo>
                  <a:lnTo>
                    <a:pt x="243" y="462"/>
                  </a:lnTo>
                  <a:lnTo>
                    <a:pt x="243" y="455"/>
                  </a:lnTo>
                  <a:lnTo>
                    <a:pt x="243" y="450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77" name="Freeform 241"/>
            <p:cNvSpPr>
              <a:spLocks/>
            </p:cNvSpPr>
            <p:nvPr/>
          </p:nvSpPr>
          <p:spPr bwMode="auto">
            <a:xfrm>
              <a:off x="-175" y="-743"/>
              <a:ext cx="8" cy="17"/>
            </a:xfrm>
            <a:custGeom>
              <a:avLst/>
              <a:gdLst>
                <a:gd name="T0" fmla="*/ 0 w 221"/>
                <a:gd name="T1" fmla="*/ 0 h 412"/>
                <a:gd name="T2" fmla="*/ 0 w 221"/>
                <a:gd name="T3" fmla="*/ 0 h 412"/>
                <a:gd name="T4" fmla="*/ 0 w 221"/>
                <a:gd name="T5" fmla="*/ 0 h 412"/>
                <a:gd name="T6" fmla="*/ 0 w 221"/>
                <a:gd name="T7" fmla="*/ 0 h 412"/>
                <a:gd name="T8" fmla="*/ 0 w 221"/>
                <a:gd name="T9" fmla="*/ 0 h 412"/>
                <a:gd name="T10" fmla="*/ 0 w 221"/>
                <a:gd name="T11" fmla="*/ 0 h 412"/>
                <a:gd name="T12" fmla="*/ 0 w 221"/>
                <a:gd name="T13" fmla="*/ 0 h 412"/>
                <a:gd name="T14" fmla="*/ 0 w 221"/>
                <a:gd name="T15" fmla="*/ 0 h 412"/>
                <a:gd name="T16" fmla="*/ 0 w 221"/>
                <a:gd name="T17" fmla="*/ 0 h 412"/>
                <a:gd name="T18" fmla="*/ 0 w 221"/>
                <a:gd name="T19" fmla="*/ 0 h 412"/>
                <a:gd name="T20" fmla="*/ 0 w 221"/>
                <a:gd name="T21" fmla="*/ 0 h 412"/>
                <a:gd name="T22" fmla="*/ 0 w 221"/>
                <a:gd name="T23" fmla="*/ 0 h 412"/>
                <a:gd name="T24" fmla="*/ 0 w 221"/>
                <a:gd name="T25" fmla="*/ 0 h 412"/>
                <a:gd name="T26" fmla="*/ 0 w 221"/>
                <a:gd name="T27" fmla="*/ 0 h 412"/>
                <a:gd name="T28" fmla="*/ 0 w 221"/>
                <a:gd name="T29" fmla="*/ 0 h 412"/>
                <a:gd name="T30" fmla="*/ 0 w 221"/>
                <a:gd name="T31" fmla="*/ 0 h 412"/>
                <a:gd name="T32" fmla="*/ 0 w 221"/>
                <a:gd name="T33" fmla="*/ 0 h 412"/>
                <a:gd name="T34" fmla="*/ 0 w 221"/>
                <a:gd name="T35" fmla="*/ 0 h 412"/>
                <a:gd name="T36" fmla="*/ 0 w 221"/>
                <a:gd name="T37" fmla="*/ 0 h 412"/>
                <a:gd name="T38" fmla="*/ 0 w 221"/>
                <a:gd name="T39" fmla="*/ 0 h 412"/>
                <a:gd name="T40" fmla="*/ 0 w 221"/>
                <a:gd name="T41" fmla="*/ 0 h 412"/>
                <a:gd name="T42" fmla="*/ 0 w 221"/>
                <a:gd name="T43" fmla="*/ 0 h 412"/>
                <a:gd name="T44" fmla="*/ 0 w 221"/>
                <a:gd name="T45" fmla="*/ 0 h 412"/>
                <a:gd name="T46" fmla="*/ 0 w 221"/>
                <a:gd name="T47" fmla="*/ 0 h 412"/>
                <a:gd name="T48" fmla="*/ 0 w 221"/>
                <a:gd name="T49" fmla="*/ 0 h 412"/>
                <a:gd name="T50" fmla="*/ 0 w 221"/>
                <a:gd name="T51" fmla="*/ 0 h 412"/>
                <a:gd name="T52" fmla="*/ 0 w 221"/>
                <a:gd name="T53" fmla="*/ 0 h 412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221"/>
                <a:gd name="T82" fmla="*/ 0 h 412"/>
                <a:gd name="T83" fmla="*/ 221 w 221"/>
                <a:gd name="T84" fmla="*/ 412 h 412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221" h="412">
                  <a:moveTo>
                    <a:pt x="205" y="384"/>
                  </a:moveTo>
                  <a:lnTo>
                    <a:pt x="205" y="379"/>
                  </a:lnTo>
                  <a:lnTo>
                    <a:pt x="210" y="367"/>
                  </a:lnTo>
                  <a:lnTo>
                    <a:pt x="216" y="362"/>
                  </a:lnTo>
                  <a:lnTo>
                    <a:pt x="216" y="356"/>
                  </a:lnTo>
                  <a:lnTo>
                    <a:pt x="221" y="34"/>
                  </a:lnTo>
                  <a:lnTo>
                    <a:pt x="200" y="23"/>
                  </a:lnTo>
                  <a:lnTo>
                    <a:pt x="178" y="12"/>
                  </a:lnTo>
                  <a:lnTo>
                    <a:pt x="162" y="7"/>
                  </a:lnTo>
                  <a:lnTo>
                    <a:pt x="140" y="0"/>
                  </a:lnTo>
                  <a:lnTo>
                    <a:pt x="118" y="0"/>
                  </a:lnTo>
                  <a:lnTo>
                    <a:pt x="92" y="0"/>
                  </a:lnTo>
                  <a:lnTo>
                    <a:pt x="70" y="0"/>
                  </a:lnTo>
                  <a:lnTo>
                    <a:pt x="44" y="0"/>
                  </a:lnTo>
                  <a:lnTo>
                    <a:pt x="0" y="384"/>
                  </a:lnTo>
                  <a:lnTo>
                    <a:pt x="16" y="395"/>
                  </a:lnTo>
                  <a:lnTo>
                    <a:pt x="38" y="395"/>
                  </a:lnTo>
                  <a:lnTo>
                    <a:pt x="54" y="400"/>
                  </a:lnTo>
                  <a:lnTo>
                    <a:pt x="70" y="412"/>
                  </a:lnTo>
                  <a:lnTo>
                    <a:pt x="97" y="406"/>
                  </a:lnTo>
                  <a:lnTo>
                    <a:pt x="129" y="400"/>
                  </a:lnTo>
                  <a:lnTo>
                    <a:pt x="162" y="395"/>
                  </a:lnTo>
                  <a:lnTo>
                    <a:pt x="205" y="395"/>
                  </a:lnTo>
                  <a:lnTo>
                    <a:pt x="205" y="389"/>
                  </a:lnTo>
                  <a:lnTo>
                    <a:pt x="205" y="384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78" name="Freeform 242"/>
            <p:cNvSpPr>
              <a:spLocks/>
            </p:cNvSpPr>
            <p:nvPr/>
          </p:nvSpPr>
          <p:spPr bwMode="auto">
            <a:xfrm>
              <a:off x="-210" y="-629"/>
              <a:ext cx="6" cy="15"/>
            </a:xfrm>
            <a:custGeom>
              <a:avLst/>
              <a:gdLst>
                <a:gd name="T0" fmla="*/ 0 w 163"/>
                <a:gd name="T1" fmla="*/ 0 h 372"/>
                <a:gd name="T2" fmla="*/ 0 w 163"/>
                <a:gd name="T3" fmla="*/ 0 h 372"/>
                <a:gd name="T4" fmla="*/ 0 w 163"/>
                <a:gd name="T5" fmla="*/ 0 h 372"/>
                <a:gd name="T6" fmla="*/ 0 w 163"/>
                <a:gd name="T7" fmla="*/ 0 h 372"/>
                <a:gd name="T8" fmla="*/ 0 w 163"/>
                <a:gd name="T9" fmla="*/ 0 h 372"/>
                <a:gd name="T10" fmla="*/ 0 w 163"/>
                <a:gd name="T11" fmla="*/ 0 h 372"/>
                <a:gd name="T12" fmla="*/ 0 w 163"/>
                <a:gd name="T13" fmla="*/ 0 h 372"/>
                <a:gd name="T14" fmla="*/ 0 w 163"/>
                <a:gd name="T15" fmla="*/ 0 h 372"/>
                <a:gd name="T16" fmla="*/ 0 w 163"/>
                <a:gd name="T17" fmla="*/ 0 h 372"/>
                <a:gd name="T18" fmla="*/ 0 w 163"/>
                <a:gd name="T19" fmla="*/ 0 h 372"/>
                <a:gd name="T20" fmla="*/ 0 w 163"/>
                <a:gd name="T21" fmla="*/ 0 h 372"/>
                <a:gd name="T22" fmla="*/ 0 w 163"/>
                <a:gd name="T23" fmla="*/ 0 h 372"/>
                <a:gd name="T24" fmla="*/ 0 w 163"/>
                <a:gd name="T25" fmla="*/ 0 h 372"/>
                <a:gd name="T26" fmla="*/ 0 w 163"/>
                <a:gd name="T27" fmla="*/ 0 h 372"/>
                <a:gd name="T28" fmla="*/ 0 w 163"/>
                <a:gd name="T29" fmla="*/ 0 h 372"/>
                <a:gd name="T30" fmla="*/ 0 w 163"/>
                <a:gd name="T31" fmla="*/ 0 h 372"/>
                <a:gd name="T32" fmla="*/ 0 w 163"/>
                <a:gd name="T33" fmla="*/ 0 h 372"/>
                <a:gd name="T34" fmla="*/ 0 w 163"/>
                <a:gd name="T35" fmla="*/ 0 h 372"/>
                <a:gd name="T36" fmla="*/ 0 w 163"/>
                <a:gd name="T37" fmla="*/ 0 h 372"/>
                <a:gd name="T38" fmla="*/ 0 w 163"/>
                <a:gd name="T39" fmla="*/ 0 h 372"/>
                <a:gd name="T40" fmla="*/ 0 w 163"/>
                <a:gd name="T41" fmla="*/ 0 h 372"/>
                <a:gd name="T42" fmla="*/ 0 w 163"/>
                <a:gd name="T43" fmla="*/ 0 h 372"/>
                <a:gd name="T44" fmla="*/ 0 w 163"/>
                <a:gd name="T45" fmla="*/ 0 h 372"/>
                <a:gd name="T46" fmla="*/ 0 w 163"/>
                <a:gd name="T47" fmla="*/ 0 h 372"/>
                <a:gd name="T48" fmla="*/ 0 w 163"/>
                <a:gd name="T49" fmla="*/ 0 h 372"/>
                <a:gd name="T50" fmla="*/ 0 w 163"/>
                <a:gd name="T51" fmla="*/ 0 h 372"/>
                <a:gd name="T52" fmla="*/ 0 w 163"/>
                <a:gd name="T53" fmla="*/ 0 h 372"/>
                <a:gd name="T54" fmla="*/ 0 w 163"/>
                <a:gd name="T55" fmla="*/ 0 h 372"/>
                <a:gd name="T56" fmla="*/ 0 w 163"/>
                <a:gd name="T57" fmla="*/ 0 h 372"/>
                <a:gd name="T58" fmla="*/ 0 w 163"/>
                <a:gd name="T59" fmla="*/ 0 h 372"/>
                <a:gd name="T60" fmla="*/ 0 w 163"/>
                <a:gd name="T61" fmla="*/ 0 h 372"/>
                <a:gd name="T62" fmla="*/ 0 w 163"/>
                <a:gd name="T63" fmla="*/ 0 h 372"/>
                <a:gd name="T64" fmla="*/ 0 w 163"/>
                <a:gd name="T65" fmla="*/ 0 h 372"/>
                <a:gd name="T66" fmla="*/ 0 w 163"/>
                <a:gd name="T67" fmla="*/ 0 h 372"/>
                <a:gd name="T68" fmla="*/ 0 w 163"/>
                <a:gd name="T69" fmla="*/ 0 h 372"/>
                <a:gd name="T70" fmla="*/ 0 w 163"/>
                <a:gd name="T71" fmla="*/ 0 h 372"/>
                <a:gd name="T72" fmla="*/ 0 w 163"/>
                <a:gd name="T73" fmla="*/ 0 h 372"/>
                <a:gd name="T74" fmla="*/ 0 w 163"/>
                <a:gd name="T75" fmla="*/ 0 h 37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63"/>
                <a:gd name="T115" fmla="*/ 0 h 372"/>
                <a:gd name="T116" fmla="*/ 163 w 163"/>
                <a:gd name="T117" fmla="*/ 372 h 37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63" h="372">
                  <a:moveTo>
                    <a:pt x="131" y="345"/>
                  </a:moveTo>
                  <a:lnTo>
                    <a:pt x="131" y="339"/>
                  </a:lnTo>
                  <a:lnTo>
                    <a:pt x="131" y="323"/>
                  </a:lnTo>
                  <a:lnTo>
                    <a:pt x="131" y="311"/>
                  </a:lnTo>
                  <a:lnTo>
                    <a:pt x="131" y="294"/>
                  </a:lnTo>
                  <a:lnTo>
                    <a:pt x="163" y="29"/>
                  </a:lnTo>
                  <a:lnTo>
                    <a:pt x="152" y="17"/>
                  </a:lnTo>
                  <a:lnTo>
                    <a:pt x="152" y="7"/>
                  </a:lnTo>
                  <a:lnTo>
                    <a:pt x="147" y="0"/>
                  </a:lnTo>
                  <a:lnTo>
                    <a:pt x="131" y="7"/>
                  </a:lnTo>
                  <a:lnTo>
                    <a:pt x="119" y="7"/>
                  </a:lnTo>
                  <a:lnTo>
                    <a:pt x="103" y="12"/>
                  </a:lnTo>
                  <a:lnTo>
                    <a:pt x="87" y="12"/>
                  </a:lnTo>
                  <a:lnTo>
                    <a:pt x="76" y="23"/>
                  </a:lnTo>
                  <a:lnTo>
                    <a:pt x="60" y="34"/>
                  </a:lnTo>
                  <a:lnTo>
                    <a:pt x="44" y="50"/>
                  </a:lnTo>
                  <a:lnTo>
                    <a:pt x="33" y="73"/>
                  </a:lnTo>
                  <a:lnTo>
                    <a:pt x="23" y="100"/>
                  </a:lnTo>
                  <a:lnTo>
                    <a:pt x="17" y="133"/>
                  </a:lnTo>
                  <a:lnTo>
                    <a:pt x="23" y="162"/>
                  </a:lnTo>
                  <a:lnTo>
                    <a:pt x="23" y="195"/>
                  </a:lnTo>
                  <a:lnTo>
                    <a:pt x="23" y="228"/>
                  </a:lnTo>
                  <a:lnTo>
                    <a:pt x="11" y="256"/>
                  </a:lnTo>
                  <a:lnTo>
                    <a:pt x="6" y="289"/>
                  </a:lnTo>
                  <a:lnTo>
                    <a:pt x="0" y="323"/>
                  </a:lnTo>
                  <a:lnTo>
                    <a:pt x="0" y="356"/>
                  </a:lnTo>
                  <a:lnTo>
                    <a:pt x="6" y="362"/>
                  </a:lnTo>
                  <a:lnTo>
                    <a:pt x="17" y="367"/>
                  </a:lnTo>
                  <a:lnTo>
                    <a:pt x="33" y="372"/>
                  </a:lnTo>
                  <a:lnTo>
                    <a:pt x="49" y="372"/>
                  </a:lnTo>
                  <a:lnTo>
                    <a:pt x="65" y="372"/>
                  </a:lnTo>
                  <a:lnTo>
                    <a:pt x="81" y="372"/>
                  </a:lnTo>
                  <a:lnTo>
                    <a:pt x="97" y="372"/>
                  </a:lnTo>
                  <a:lnTo>
                    <a:pt x="119" y="372"/>
                  </a:lnTo>
                  <a:lnTo>
                    <a:pt x="119" y="367"/>
                  </a:lnTo>
                  <a:lnTo>
                    <a:pt x="125" y="356"/>
                  </a:lnTo>
                  <a:lnTo>
                    <a:pt x="131" y="351"/>
                  </a:lnTo>
                  <a:lnTo>
                    <a:pt x="131" y="345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79" name="Freeform 243"/>
            <p:cNvSpPr>
              <a:spLocks/>
            </p:cNvSpPr>
            <p:nvPr/>
          </p:nvSpPr>
          <p:spPr bwMode="auto">
            <a:xfrm>
              <a:off x="-206" y="-669"/>
              <a:ext cx="6" cy="18"/>
            </a:xfrm>
            <a:custGeom>
              <a:avLst/>
              <a:gdLst>
                <a:gd name="T0" fmla="*/ 0 w 168"/>
                <a:gd name="T1" fmla="*/ 0 h 450"/>
                <a:gd name="T2" fmla="*/ 0 w 168"/>
                <a:gd name="T3" fmla="*/ 0 h 450"/>
                <a:gd name="T4" fmla="*/ 0 w 168"/>
                <a:gd name="T5" fmla="*/ 0 h 450"/>
                <a:gd name="T6" fmla="*/ 0 w 168"/>
                <a:gd name="T7" fmla="*/ 0 h 450"/>
                <a:gd name="T8" fmla="*/ 0 w 168"/>
                <a:gd name="T9" fmla="*/ 0 h 450"/>
                <a:gd name="T10" fmla="*/ 0 w 168"/>
                <a:gd name="T11" fmla="*/ 0 h 450"/>
                <a:gd name="T12" fmla="*/ 0 w 168"/>
                <a:gd name="T13" fmla="*/ 0 h 450"/>
                <a:gd name="T14" fmla="*/ 0 w 168"/>
                <a:gd name="T15" fmla="*/ 0 h 450"/>
                <a:gd name="T16" fmla="*/ 0 w 168"/>
                <a:gd name="T17" fmla="*/ 0 h 450"/>
                <a:gd name="T18" fmla="*/ 0 w 168"/>
                <a:gd name="T19" fmla="*/ 0 h 450"/>
                <a:gd name="T20" fmla="*/ 0 w 168"/>
                <a:gd name="T21" fmla="*/ 0 h 450"/>
                <a:gd name="T22" fmla="*/ 0 w 168"/>
                <a:gd name="T23" fmla="*/ 0 h 450"/>
                <a:gd name="T24" fmla="*/ 0 w 168"/>
                <a:gd name="T25" fmla="*/ 0 h 450"/>
                <a:gd name="T26" fmla="*/ 0 w 168"/>
                <a:gd name="T27" fmla="*/ 0 h 450"/>
                <a:gd name="T28" fmla="*/ 0 w 168"/>
                <a:gd name="T29" fmla="*/ 0 h 450"/>
                <a:gd name="T30" fmla="*/ 0 w 168"/>
                <a:gd name="T31" fmla="*/ 0 h 450"/>
                <a:gd name="T32" fmla="*/ 0 w 168"/>
                <a:gd name="T33" fmla="*/ 0 h 450"/>
                <a:gd name="T34" fmla="*/ 0 w 168"/>
                <a:gd name="T35" fmla="*/ 0 h 450"/>
                <a:gd name="T36" fmla="*/ 0 w 168"/>
                <a:gd name="T37" fmla="*/ 0 h 450"/>
                <a:gd name="T38" fmla="*/ 0 w 168"/>
                <a:gd name="T39" fmla="*/ 0 h 450"/>
                <a:gd name="T40" fmla="*/ 0 w 168"/>
                <a:gd name="T41" fmla="*/ 0 h 450"/>
                <a:gd name="T42" fmla="*/ 0 w 168"/>
                <a:gd name="T43" fmla="*/ 0 h 450"/>
                <a:gd name="T44" fmla="*/ 0 w 168"/>
                <a:gd name="T45" fmla="*/ 0 h 450"/>
                <a:gd name="T46" fmla="*/ 0 w 168"/>
                <a:gd name="T47" fmla="*/ 0 h 450"/>
                <a:gd name="T48" fmla="*/ 0 w 168"/>
                <a:gd name="T49" fmla="*/ 0 h 450"/>
                <a:gd name="T50" fmla="*/ 0 w 168"/>
                <a:gd name="T51" fmla="*/ 0 h 450"/>
                <a:gd name="T52" fmla="*/ 0 w 168"/>
                <a:gd name="T53" fmla="*/ 0 h 450"/>
                <a:gd name="T54" fmla="*/ 0 w 168"/>
                <a:gd name="T55" fmla="*/ 0 h 450"/>
                <a:gd name="T56" fmla="*/ 0 w 168"/>
                <a:gd name="T57" fmla="*/ 0 h 450"/>
                <a:gd name="T58" fmla="*/ 0 w 168"/>
                <a:gd name="T59" fmla="*/ 0 h 450"/>
                <a:gd name="T60" fmla="*/ 0 w 168"/>
                <a:gd name="T61" fmla="*/ 0 h 450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68"/>
                <a:gd name="T94" fmla="*/ 0 h 450"/>
                <a:gd name="T95" fmla="*/ 168 w 168"/>
                <a:gd name="T96" fmla="*/ 450 h 450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68" h="450">
                  <a:moveTo>
                    <a:pt x="140" y="406"/>
                  </a:moveTo>
                  <a:lnTo>
                    <a:pt x="140" y="399"/>
                  </a:lnTo>
                  <a:lnTo>
                    <a:pt x="140" y="389"/>
                  </a:lnTo>
                  <a:lnTo>
                    <a:pt x="140" y="372"/>
                  </a:lnTo>
                  <a:lnTo>
                    <a:pt x="140" y="361"/>
                  </a:lnTo>
                  <a:lnTo>
                    <a:pt x="168" y="39"/>
                  </a:lnTo>
                  <a:lnTo>
                    <a:pt x="152" y="17"/>
                  </a:lnTo>
                  <a:lnTo>
                    <a:pt x="124" y="11"/>
                  </a:lnTo>
                  <a:lnTo>
                    <a:pt x="87" y="6"/>
                  </a:lnTo>
                  <a:lnTo>
                    <a:pt x="44" y="0"/>
                  </a:lnTo>
                  <a:lnTo>
                    <a:pt x="27" y="44"/>
                  </a:lnTo>
                  <a:lnTo>
                    <a:pt x="11" y="89"/>
                  </a:lnTo>
                  <a:lnTo>
                    <a:pt x="5" y="133"/>
                  </a:lnTo>
                  <a:lnTo>
                    <a:pt x="5" y="183"/>
                  </a:lnTo>
                  <a:lnTo>
                    <a:pt x="5" y="238"/>
                  </a:lnTo>
                  <a:lnTo>
                    <a:pt x="5" y="289"/>
                  </a:lnTo>
                  <a:lnTo>
                    <a:pt x="5" y="339"/>
                  </a:lnTo>
                  <a:lnTo>
                    <a:pt x="5" y="389"/>
                  </a:lnTo>
                  <a:lnTo>
                    <a:pt x="5" y="394"/>
                  </a:lnTo>
                  <a:lnTo>
                    <a:pt x="5" y="399"/>
                  </a:lnTo>
                  <a:lnTo>
                    <a:pt x="0" y="411"/>
                  </a:lnTo>
                  <a:lnTo>
                    <a:pt x="0" y="422"/>
                  </a:lnTo>
                  <a:lnTo>
                    <a:pt x="11" y="434"/>
                  </a:lnTo>
                  <a:lnTo>
                    <a:pt x="11" y="444"/>
                  </a:lnTo>
                  <a:lnTo>
                    <a:pt x="16" y="450"/>
                  </a:lnTo>
                  <a:lnTo>
                    <a:pt x="39" y="450"/>
                  </a:lnTo>
                  <a:lnTo>
                    <a:pt x="129" y="439"/>
                  </a:lnTo>
                  <a:lnTo>
                    <a:pt x="129" y="434"/>
                  </a:lnTo>
                  <a:lnTo>
                    <a:pt x="129" y="427"/>
                  </a:lnTo>
                  <a:lnTo>
                    <a:pt x="135" y="416"/>
                  </a:lnTo>
                  <a:lnTo>
                    <a:pt x="140" y="406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80" name="Freeform 244"/>
            <p:cNvSpPr>
              <a:spLocks/>
            </p:cNvSpPr>
            <p:nvPr/>
          </p:nvSpPr>
          <p:spPr bwMode="auto">
            <a:xfrm>
              <a:off x="-204" y="-711"/>
              <a:ext cx="7" cy="15"/>
            </a:xfrm>
            <a:custGeom>
              <a:avLst/>
              <a:gdLst>
                <a:gd name="T0" fmla="*/ 0 w 195"/>
                <a:gd name="T1" fmla="*/ 0 h 372"/>
                <a:gd name="T2" fmla="*/ 0 w 195"/>
                <a:gd name="T3" fmla="*/ 0 h 372"/>
                <a:gd name="T4" fmla="*/ 0 w 195"/>
                <a:gd name="T5" fmla="*/ 0 h 372"/>
                <a:gd name="T6" fmla="*/ 0 w 195"/>
                <a:gd name="T7" fmla="*/ 0 h 372"/>
                <a:gd name="T8" fmla="*/ 0 w 195"/>
                <a:gd name="T9" fmla="*/ 0 h 372"/>
                <a:gd name="T10" fmla="*/ 0 w 195"/>
                <a:gd name="T11" fmla="*/ 0 h 372"/>
                <a:gd name="T12" fmla="*/ 0 w 195"/>
                <a:gd name="T13" fmla="*/ 0 h 372"/>
                <a:gd name="T14" fmla="*/ 0 w 195"/>
                <a:gd name="T15" fmla="*/ 0 h 372"/>
                <a:gd name="T16" fmla="*/ 0 w 195"/>
                <a:gd name="T17" fmla="*/ 0 h 372"/>
                <a:gd name="T18" fmla="*/ 0 w 195"/>
                <a:gd name="T19" fmla="*/ 0 h 372"/>
                <a:gd name="T20" fmla="*/ 0 w 195"/>
                <a:gd name="T21" fmla="*/ 0 h 372"/>
                <a:gd name="T22" fmla="*/ 0 w 195"/>
                <a:gd name="T23" fmla="*/ 0 h 372"/>
                <a:gd name="T24" fmla="*/ 0 w 195"/>
                <a:gd name="T25" fmla="*/ 0 h 372"/>
                <a:gd name="T26" fmla="*/ 0 w 195"/>
                <a:gd name="T27" fmla="*/ 0 h 372"/>
                <a:gd name="T28" fmla="*/ 0 w 195"/>
                <a:gd name="T29" fmla="*/ 0 h 372"/>
                <a:gd name="T30" fmla="*/ 0 w 195"/>
                <a:gd name="T31" fmla="*/ 0 h 372"/>
                <a:gd name="T32" fmla="*/ 0 w 195"/>
                <a:gd name="T33" fmla="*/ 0 h 372"/>
                <a:gd name="T34" fmla="*/ 0 w 195"/>
                <a:gd name="T35" fmla="*/ 0 h 372"/>
                <a:gd name="T36" fmla="*/ 0 w 195"/>
                <a:gd name="T37" fmla="*/ 0 h 372"/>
                <a:gd name="T38" fmla="*/ 0 w 195"/>
                <a:gd name="T39" fmla="*/ 0 h 372"/>
                <a:gd name="T40" fmla="*/ 0 w 195"/>
                <a:gd name="T41" fmla="*/ 0 h 372"/>
                <a:gd name="T42" fmla="*/ 0 w 195"/>
                <a:gd name="T43" fmla="*/ 0 h 372"/>
                <a:gd name="T44" fmla="*/ 0 w 195"/>
                <a:gd name="T45" fmla="*/ 0 h 372"/>
                <a:gd name="T46" fmla="*/ 0 w 195"/>
                <a:gd name="T47" fmla="*/ 0 h 372"/>
                <a:gd name="T48" fmla="*/ 0 w 195"/>
                <a:gd name="T49" fmla="*/ 0 h 372"/>
                <a:gd name="T50" fmla="*/ 0 w 195"/>
                <a:gd name="T51" fmla="*/ 0 h 372"/>
                <a:gd name="T52" fmla="*/ 0 w 195"/>
                <a:gd name="T53" fmla="*/ 0 h 372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195"/>
                <a:gd name="T82" fmla="*/ 0 h 372"/>
                <a:gd name="T83" fmla="*/ 195 w 195"/>
                <a:gd name="T84" fmla="*/ 372 h 372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195" h="372">
                  <a:moveTo>
                    <a:pt x="162" y="344"/>
                  </a:moveTo>
                  <a:lnTo>
                    <a:pt x="195" y="5"/>
                  </a:lnTo>
                  <a:lnTo>
                    <a:pt x="162" y="0"/>
                  </a:lnTo>
                  <a:lnTo>
                    <a:pt x="130" y="0"/>
                  </a:lnTo>
                  <a:lnTo>
                    <a:pt x="92" y="5"/>
                  </a:lnTo>
                  <a:lnTo>
                    <a:pt x="54" y="0"/>
                  </a:lnTo>
                  <a:lnTo>
                    <a:pt x="27" y="17"/>
                  </a:lnTo>
                  <a:lnTo>
                    <a:pt x="16" y="50"/>
                  </a:lnTo>
                  <a:lnTo>
                    <a:pt x="16" y="95"/>
                  </a:lnTo>
                  <a:lnTo>
                    <a:pt x="6" y="133"/>
                  </a:lnTo>
                  <a:lnTo>
                    <a:pt x="0" y="161"/>
                  </a:lnTo>
                  <a:lnTo>
                    <a:pt x="6" y="188"/>
                  </a:lnTo>
                  <a:lnTo>
                    <a:pt x="6" y="222"/>
                  </a:lnTo>
                  <a:lnTo>
                    <a:pt x="6" y="261"/>
                  </a:lnTo>
                  <a:lnTo>
                    <a:pt x="6" y="278"/>
                  </a:lnTo>
                  <a:lnTo>
                    <a:pt x="6" y="294"/>
                  </a:lnTo>
                  <a:lnTo>
                    <a:pt x="0" y="316"/>
                  </a:lnTo>
                  <a:lnTo>
                    <a:pt x="0" y="339"/>
                  </a:lnTo>
                  <a:lnTo>
                    <a:pt x="6" y="349"/>
                  </a:lnTo>
                  <a:lnTo>
                    <a:pt x="11" y="356"/>
                  </a:lnTo>
                  <a:lnTo>
                    <a:pt x="22" y="366"/>
                  </a:lnTo>
                  <a:lnTo>
                    <a:pt x="156" y="372"/>
                  </a:lnTo>
                  <a:lnTo>
                    <a:pt x="156" y="366"/>
                  </a:lnTo>
                  <a:lnTo>
                    <a:pt x="162" y="356"/>
                  </a:lnTo>
                  <a:lnTo>
                    <a:pt x="162" y="349"/>
                  </a:lnTo>
                  <a:lnTo>
                    <a:pt x="162" y="344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81" name="Freeform 245"/>
            <p:cNvSpPr>
              <a:spLocks/>
            </p:cNvSpPr>
            <p:nvPr/>
          </p:nvSpPr>
          <p:spPr bwMode="auto">
            <a:xfrm>
              <a:off x="-279" y="-483"/>
              <a:ext cx="6" cy="13"/>
            </a:xfrm>
            <a:custGeom>
              <a:avLst/>
              <a:gdLst>
                <a:gd name="T0" fmla="*/ 0 w 155"/>
                <a:gd name="T1" fmla="*/ 0 h 317"/>
                <a:gd name="T2" fmla="*/ 0 w 155"/>
                <a:gd name="T3" fmla="*/ 0 h 317"/>
                <a:gd name="T4" fmla="*/ 0 w 155"/>
                <a:gd name="T5" fmla="*/ 0 h 317"/>
                <a:gd name="T6" fmla="*/ 0 w 155"/>
                <a:gd name="T7" fmla="*/ 0 h 317"/>
                <a:gd name="T8" fmla="*/ 0 w 155"/>
                <a:gd name="T9" fmla="*/ 0 h 317"/>
                <a:gd name="T10" fmla="*/ 0 w 155"/>
                <a:gd name="T11" fmla="*/ 0 h 317"/>
                <a:gd name="T12" fmla="*/ 0 w 155"/>
                <a:gd name="T13" fmla="*/ 0 h 317"/>
                <a:gd name="T14" fmla="*/ 0 w 155"/>
                <a:gd name="T15" fmla="*/ 0 h 317"/>
                <a:gd name="T16" fmla="*/ 0 w 155"/>
                <a:gd name="T17" fmla="*/ 0 h 317"/>
                <a:gd name="T18" fmla="*/ 0 w 155"/>
                <a:gd name="T19" fmla="*/ 0 h 317"/>
                <a:gd name="T20" fmla="*/ 0 w 155"/>
                <a:gd name="T21" fmla="*/ 0 h 317"/>
                <a:gd name="T22" fmla="*/ 0 w 155"/>
                <a:gd name="T23" fmla="*/ 0 h 317"/>
                <a:gd name="T24" fmla="*/ 0 w 155"/>
                <a:gd name="T25" fmla="*/ 0 h 317"/>
                <a:gd name="T26" fmla="*/ 0 w 155"/>
                <a:gd name="T27" fmla="*/ 0 h 317"/>
                <a:gd name="T28" fmla="*/ 0 w 155"/>
                <a:gd name="T29" fmla="*/ 0 h 317"/>
                <a:gd name="T30" fmla="*/ 0 w 155"/>
                <a:gd name="T31" fmla="*/ 0 h 317"/>
                <a:gd name="T32" fmla="*/ 0 w 155"/>
                <a:gd name="T33" fmla="*/ 0 h 317"/>
                <a:gd name="T34" fmla="*/ 0 w 155"/>
                <a:gd name="T35" fmla="*/ 0 h 317"/>
                <a:gd name="T36" fmla="*/ 0 w 155"/>
                <a:gd name="T37" fmla="*/ 0 h 317"/>
                <a:gd name="T38" fmla="*/ 0 w 155"/>
                <a:gd name="T39" fmla="*/ 0 h 317"/>
                <a:gd name="T40" fmla="*/ 0 w 155"/>
                <a:gd name="T41" fmla="*/ 0 h 317"/>
                <a:gd name="T42" fmla="*/ 0 w 155"/>
                <a:gd name="T43" fmla="*/ 0 h 317"/>
                <a:gd name="T44" fmla="*/ 0 w 155"/>
                <a:gd name="T45" fmla="*/ 0 h 31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55"/>
                <a:gd name="T70" fmla="*/ 0 h 317"/>
                <a:gd name="T71" fmla="*/ 155 w 155"/>
                <a:gd name="T72" fmla="*/ 317 h 317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55" h="317">
                  <a:moveTo>
                    <a:pt x="150" y="289"/>
                  </a:moveTo>
                  <a:lnTo>
                    <a:pt x="139" y="56"/>
                  </a:lnTo>
                  <a:lnTo>
                    <a:pt x="139" y="50"/>
                  </a:lnTo>
                  <a:lnTo>
                    <a:pt x="134" y="45"/>
                  </a:lnTo>
                  <a:lnTo>
                    <a:pt x="129" y="34"/>
                  </a:lnTo>
                  <a:lnTo>
                    <a:pt x="118" y="17"/>
                  </a:lnTo>
                  <a:lnTo>
                    <a:pt x="97" y="12"/>
                  </a:lnTo>
                  <a:lnTo>
                    <a:pt x="69" y="0"/>
                  </a:lnTo>
                  <a:lnTo>
                    <a:pt x="48" y="0"/>
                  </a:lnTo>
                  <a:lnTo>
                    <a:pt x="21" y="0"/>
                  </a:lnTo>
                  <a:lnTo>
                    <a:pt x="16" y="12"/>
                  </a:lnTo>
                  <a:lnTo>
                    <a:pt x="10" y="22"/>
                  </a:lnTo>
                  <a:lnTo>
                    <a:pt x="5" y="34"/>
                  </a:lnTo>
                  <a:lnTo>
                    <a:pt x="0" y="50"/>
                  </a:lnTo>
                  <a:lnTo>
                    <a:pt x="32" y="256"/>
                  </a:lnTo>
                  <a:lnTo>
                    <a:pt x="53" y="278"/>
                  </a:lnTo>
                  <a:lnTo>
                    <a:pt x="85" y="289"/>
                  </a:lnTo>
                  <a:lnTo>
                    <a:pt x="118" y="300"/>
                  </a:lnTo>
                  <a:lnTo>
                    <a:pt x="155" y="317"/>
                  </a:lnTo>
                  <a:lnTo>
                    <a:pt x="155" y="311"/>
                  </a:lnTo>
                  <a:lnTo>
                    <a:pt x="155" y="300"/>
                  </a:lnTo>
                  <a:lnTo>
                    <a:pt x="150" y="294"/>
                  </a:lnTo>
                  <a:lnTo>
                    <a:pt x="150" y="289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82" name="Freeform 246"/>
            <p:cNvSpPr>
              <a:spLocks/>
            </p:cNvSpPr>
            <p:nvPr/>
          </p:nvSpPr>
          <p:spPr bwMode="auto">
            <a:xfrm>
              <a:off x="-237" y="-629"/>
              <a:ext cx="10" cy="18"/>
            </a:xfrm>
            <a:custGeom>
              <a:avLst/>
              <a:gdLst>
                <a:gd name="T0" fmla="*/ 0 w 302"/>
                <a:gd name="T1" fmla="*/ 0 h 450"/>
                <a:gd name="T2" fmla="*/ 0 w 302"/>
                <a:gd name="T3" fmla="*/ 0 h 450"/>
                <a:gd name="T4" fmla="*/ 0 w 302"/>
                <a:gd name="T5" fmla="*/ 0 h 450"/>
                <a:gd name="T6" fmla="*/ 0 w 302"/>
                <a:gd name="T7" fmla="*/ 0 h 450"/>
                <a:gd name="T8" fmla="*/ 0 w 302"/>
                <a:gd name="T9" fmla="*/ 0 h 450"/>
                <a:gd name="T10" fmla="*/ 0 w 302"/>
                <a:gd name="T11" fmla="*/ 0 h 450"/>
                <a:gd name="T12" fmla="*/ 0 w 302"/>
                <a:gd name="T13" fmla="*/ 0 h 450"/>
                <a:gd name="T14" fmla="*/ 0 w 302"/>
                <a:gd name="T15" fmla="*/ 0 h 450"/>
                <a:gd name="T16" fmla="*/ 0 w 302"/>
                <a:gd name="T17" fmla="*/ 0 h 450"/>
                <a:gd name="T18" fmla="*/ 0 w 302"/>
                <a:gd name="T19" fmla="*/ 0 h 450"/>
                <a:gd name="T20" fmla="*/ 0 w 302"/>
                <a:gd name="T21" fmla="*/ 0 h 450"/>
                <a:gd name="T22" fmla="*/ 0 w 302"/>
                <a:gd name="T23" fmla="*/ 0 h 450"/>
                <a:gd name="T24" fmla="*/ 0 w 302"/>
                <a:gd name="T25" fmla="*/ 0 h 450"/>
                <a:gd name="T26" fmla="*/ 0 w 302"/>
                <a:gd name="T27" fmla="*/ 0 h 450"/>
                <a:gd name="T28" fmla="*/ 0 w 302"/>
                <a:gd name="T29" fmla="*/ 0 h 450"/>
                <a:gd name="T30" fmla="*/ 0 w 302"/>
                <a:gd name="T31" fmla="*/ 0 h 450"/>
                <a:gd name="T32" fmla="*/ 0 w 302"/>
                <a:gd name="T33" fmla="*/ 0 h 450"/>
                <a:gd name="T34" fmla="*/ 0 w 302"/>
                <a:gd name="T35" fmla="*/ 0 h 450"/>
                <a:gd name="T36" fmla="*/ 0 w 302"/>
                <a:gd name="T37" fmla="*/ 0 h 450"/>
                <a:gd name="T38" fmla="*/ 0 w 302"/>
                <a:gd name="T39" fmla="*/ 0 h 450"/>
                <a:gd name="T40" fmla="*/ 0 w 302"/>
                <a:gd name="T41" fmla="*/ 0 h 450"/>
                <a:gd name="T42" fmla="*/ 0 w 302"/>
                <a:gd name="T43" fmla="*/ 0 h 450"/>
                <a:gd name="T44" fmla="*/ 0 w 302"/>
                <a:gd name="T45" fmla="*/ 0 h 450"/>
                <a:gd name="T46" fmla="*/ 0 w 302"/>
                <a:gd name="T47" fmla="*/ 0 h 450"/>
                <a:gd name="T48" fmla="*/ 0 w 302"/>
                <a:gd name="T49" fmla="*/ 0 h 450"/>
                <a:gd name="T50" fmla="*/ 0 w 302"/>
                <a:gd name="T51" fmla="*/ 0 h 450"/>
                <a:gd name="T52" fmla="*/ 0 w 302"/>
                <a:gd name="T53" fmla="*/ 0 h 450"/>
                <a:gd name="T54" fmla="*/ 0 w 302"/>
                <a:gd name="T55" fmla="*/ 0 h 45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02"/>
                <a:gd name="T85" fmla="*/ 0 h 450"/>
                <a:gd name="T86" fmla="*/ 302 w 302"/>
                <a:gd name="T87" fmla="*/ 450 h 450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02" h="450">
                  <a:moveTo>
                    <a:pt x="286" y="282"/>
                  </a:moveTo>
                  <a:lnTo>
                    <a:pt x="302" y="33"/>
                  </a:lnTo>
                  <a:lnTo>
                    <a:pt x="302" y="28"/>
                  </a:lnTo>
                  <a:lnTo>
                    <a:pt x="302" y="22"/>
                  </a:lnTo>
                  <a:lnTo>
                    <a:pt x="291" y="17"/>
                  </a:lnTo>
                  <a:lnTo>
                    <a:pt x="281" y="5"/>
                  </a:lnTo>
                  <a:lnTo>
                    <a:pt x="60" y="0"/>
                  </a:lnTo>
                  <a:lnTo>
                    <a:pt x="0" y="427"/>
                  </a:lnTo>
                  <a:lnTo>
                    <a:pt x="5" y="433"/>
                  </a:lnTo>
                  <a:lnTo>
                    <a:pt x="5" y="443"/>
                  </a:lnTo>
                  <a:lnTo>
                    <a:pt x="10" y="450"/>
                  </a:lnTo>
                  <a:lnTo>
                    <a:pt x="33" y="443"/>
                  </a:lnTo>
                  <a:lnTo>
                    <a:pt x="27" y="410"/>
                  </a:lnTo>
                  <a:lnTo>
                    <a:pt x="27" y="372"/>
                  </a:lnTo>
                  <a:lnTo>
                    <a:pt x="38" y="333"/>
                  </a:lnTo>
                  <a:lnTo>
                    <a:pt x="54" y="299"/>
                  </a:lnTo>
                  <a:lnTo>
                    <a:pt x="76" y="289"/>
                  </a:lnTo>
                  <a:lnTo>
                    <a:pt x="102" y="282"/>
                  </a:lnTo>
                  <a:lnTo>
                    <a:pt x="129" y="282"/>
                  </a:lnTo>
                  <a:lnTo>
                    <a:pt x="157" y="282"/>
                  </a:lnTo>
                  <a:lnTo>
                    <a:pt x="189" y="282"/>
                  </a:lnTo>
                  <a:lnTo>
                    <a:pt x="221" y="289"/>
                  </a:lnTo>
                  <a:lnTo>
                    <a:pt x="249" y="294"/>
                  </a:lnTo>
                  <a:lnTo>
                    <a:pt x="275" y="299"/>
                  </a:lnTo>
                  <a:lnTo>
                    <a:pt x="281" y="289"/>
                  </a:lnTo>
                  <a:lnTo>
                    <a:pt x="286" y="282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83" name="Freeform 247"/>
            <p:cNvSpPr>
              <a:spLocks/>
            </p:cNvSpPr>
            <p:nvPr/>
          </p:nvSpPr>
          <p:spPr bwMode="auto">
            <a:xfrm>
              <a:off x="-203" y="-743"/>
              <a:ext cx="9" cy="15"/>
            </a:xfrm>
            <a:custGeom>
              <a:avLst/>
              <a:gdLst>
                <a:gd name="T0" fmla="*/ 0 w 231"/>
                <a:gd name="T1" fmla="*/ 0 h 372"/>
                <a:gd name="T2" fmla="*/ 0 w 231"/>
                <a:gd name="T3" fmla="*/ 0 h 372"/>
                <a:gd name="T4" fmla="*/ 0 w 231"/>
                <a:gd name="T5" fmla="*/ 0 h 372"/>
                <a:gd name="T6" fmla="*/ 0 w 231"/>
                <a:gd name="T7" fmla="*/ 0 h 372"/>
                <a:gd name="T8" fmla="*/ 0 w 231"/>
                <a:gd name="T9" fmla="*/ 0 h 372"/>
                <a:gd name="T10" fmla="*/ 0 w 231"/>
                <a:gd name="T11" fmla="*/ 0 h 372"/>
                <a:gd name="T12" fmla="*/ 0 w 231"/>
                <a:gd name="T13" fmla="*/ 0 h 372"/>
                <a:gd name="T14" fmla="*/ 0 w 231"/>
                <a:gd name="T15" fmla="*/ 0 h 372"/>
                <a:gd name="T16" fmla="*/ 0 w 231"/>
                <a:gd name="T17" fmla="*/ 0 h 372"/>
                <a:gd name="T18" fmla="*/ 0 w 231"/>
                <a:gd name="T19" fmla="*/ 0 h 372"/>
                <a:gd name="T20" fmla="*/ 0 w 231"/>
                <a:gd name="T21" fmla="*/ 0 h 372"/>
                <a:gd name="T22" fmla="*/ 0 w 231"/>
                <a:gd name="T23" fmla="*/ 0 h 372"/>
                <a:gd name="T24" fmla="*/ 0 w 231"/>
                <a:gd name="T25" fmla="*/ 0 h 372"/>
                <a:gd name="T26" fmla="*/ 0 w 231"/>
                <a:gd name="T27" fmla="*/ 0 h 372"/>
                <a:gd name="T28" fmla="*/ 0 w 231"/>
                <a:gd name="T29" fmla="*/ 0 h 372"/>
                <a:gd name="T30" fmla="*/ 0 w 231"/>
                <a:gd name="T31" fmla="*/ 0 h 372"/>
                <a:gd name="T32" fmla="*/ 0 w 231"/>
                <a:gd name="T33" fmla="*/ 0 h 372"/>
                <a:gd name="T34" fmla="*/ 0 w 231"/>
                <a:gd name="T35" fmla="*/ 0 h 372"/>
                <a:gd name="T36" fmla="*/ 0 w 231"/>
                <a:gd name="T37" fmla="*/ 0 h 372"/>
                <a:gd name="T38" fmla="*/ 0 w 231"/>
                <a:gd name="T39" fmla="*/ 0 h 372"/>
                <a:gd name="T40" fmla="*/ 0 w 231"/>
                <a:gd name="T41" fmla="*/ 0 h 372"/>
                <a:gd name="T42" fmla="*/ 0 w 231"/>
                <a:gd name="T43" fmla="*/ 0 h 372"/>
                <a:gd name="T44" fmla="*/ 0 w 231"/>
                <a:gd name="T45" fmla="*/ 0 h 372"/>
                <a:gd name="T46" fmla="*/ 0 w 231"/>
                <a:gd name="T47" fmla="*/ 0 h 37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231"/>
                <a:gd name="T73" fmla="*/ 0 h 372"/>
                <a:gd name="T74" fmla="*/ 231 w 231"/>
                <a:gd name="T75" fmla="*/ 372 h 372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231" h="372">
                  <a:moveTo>
                    <a:pt x="221" y="339"/>
                  </a:moveTo>
                  <a:lnTo>
                    <a:pt x="221" y="332"/>
                  </a:lnTo>
                  <a:lnTo>
                    <a:pt x="221" y="316"/>
                  </a:lnTo>
                  <a:lnTo>
                    <a:pt x="215" y="304"/>
                  </a:lnTo>
                  <a:lnTo>
                    <a:pt x="215" y="283"/>
                  </a:lnTo>
                  <a:lnTo>
                    <a:pt x="231" y="0"/>
                  </a:lnTo>
                  <a:lnTo>
                    <a:pt x="43" y="0"/>
                  </a:lnTo>
                  <a:lnTo>
                    <a:pt x="0" y="254"/>
                  </a:lnTo>
                  <a:lnTo>
                    <a:pt x="0" y="277"/>
                  </a:lnTo>
                  <a:lnTo>
                    <a:pt x="0" y="299"/>
                  </a:lnTo>
                  <a:lnTo>
                    <a:pt x="0" y="316"/>
                  </a:lnTo>
                  <a:lnTo>
                    <a:pt x="10" y="332"/>
                  </a:lnTo>
                  <a:lnTo>
                    <a:pt x="32" y="349"/>
                  </a:lnTo>
                  <a:lnTo>
                    <a:pt x="54" y="355"/>
                  </a:lnTo>
                  <a:lnTo>
                    <a:pt x="75" y="366"/>
                  </a:lnTo>
                  <a:lnTo>
                    <a:pt x="102" y="366"/>
                  </a:lnTo>
                  <a:lnTo>
                    <a:pt x="124" y="372"/>
                  </a:lnTo>
                  <a:lnTo>
                    <a:pt x="151" y="372"/>
                  </a:lnTo>
                  <a:lnTo>
                    <a:pt x="183" y="366"/>
                  </a:lnTo>
                  <a:lnTo>
                    <a:pt x="210" y="366"/>
                  </a:lnTo>
                  <a:lnTo>
                    <a:pt x="210" y="360"/>
                  </a:lnTo>
                  <a:lnTo>
                    <a:pt x="215" y="349"/>
                  </a:lnTo>
                  <a:lnTo>
                    <a:pt x="221" y="339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84" name="Freeform 248"/>
            <p:cNvSpPr>
              <a:spLocks/>
            </p:cNvSpPr>
            <p:nvPr/>
          </p:nvSpPr>
          <p:spPr bwMode="auto">
            <a:xfrm>
              <a:off x="-234" y="-670"/>
              <a:ext cx="10" cy="18"/>
            </a:xfrm>
            <a:custGeom>
              <a:avLst/>
              <a:gdLst>
                <a:gd name="T0" fmla="*/ 0 w 286"/>
                <a:gd name="T1" fmla="*/ 0 h 443"/>
                <a:gd name="T2" fmla="*/ 0 w 286"/>
                <a:gd name="T3" fmla="*/ 0 h 443"/>
                <a:gd name="T4" fmla="*/ 0 w 286"/>
                <a:gd name="T5" fmla="*/ 0 h 443"/>
                <a:gd name="T6" fmla="*/ 0 w 286"/>
                <a:gd name="T7" fmla="*/ 0 h 443"/>
                <a:gd name="T8" fmla="*/ 0 w 286"/>
                <a:gd name="T9" fmla="*/ 0 h 443"/>
                <a:gd name="T10" fmla="*/ 0 w 286"/>
                <a:gd name="T11" fmla="*/ 0 h 443"/>
                <a:gd name="T12" fmla="*/ 0 w 286"/>
                <a:gd name="T13" fmla="*/ 0 h 443"/>
                <a:gd name="T14" fmla="*/ 0 w 286"/>
                <a:gd name="T15" fmla="*/ 0 h 443"/>
                <a:gd name="T16" fmla="*/ 0 w 286"/>
                <a:gd name="T17" fmla="*/ 0 h 443"/>
                <a:gd name="T18" fmla="*/ 0 w 286"/>
                <a:gd name="T19" fmla="*/ 0 h 443"/>
                <a:gd name="T20" fmla="*/ 0 w 286"/>
                <a:gd name="T21" fmla="*/ 0 h 443"/>
                <a:gd name="T22" fmla="*/ 0 w 286"/>
                <a:gd name="T23" fmla="*/ 0 h 443"/>
                <a:gd name="T24" fmla="*/ 0 w 286"/>
                <a:gd name="T25" fmla="*/ 0 h 443"/>
                <a:gd name="T26" fmla="*/ 0 w 286"/>
                <a:gd name="T27" fmla="*/ 0 h 443"/>
                <a:gd name="T28" fmla="*/ 0 w 286"/>
                <a:gd name="T29" fmla="*/ 0 h 443"/>
                <a:gd name="T30" fmla="*/ 0 w 286"/>
                <a:gd name="T31" fmla="*/ 0 h 443"/>
                <a:gd name="T32" fmla="*/ 0 w 286"/>
                <a:gd name="T33" fmla="*/ 0 h 443"/>
                <a:gd name="T34" fmla="*/ 0 w 286"/>
                <a:gd name="T35" fmla="*/ 0 h 443"/>
                <a:gd name="T36" fmla="*/ 0 w 286"/>
                <a:gd name="T37" fmla="*/ 0 h 443"/>
                <a:gd name="T38" fmla="*/ 0 w 286"/>
                <a:gd name="T39" fmla="*/ 0 h 443"/>
                <a:gd name="T40" fmla="*/ 0 w 286"/>
                <a:gd name="T41" fmla="*/ 0 h 443"/>
                <a:gd name="T42" fmla="*/ 0 w 286"/>
                <a:gd name="T43" fmla="*/ 0 h 443"/>
                <a:gd name="T44" fmla="*/ 0 w 286"/>
                <a:gd name="T45" fmla="*/ 0 h 443"/>
                <a:gd name="T46" fmla="*/ 0 w 286"/>
                <a:gd name="T47" fmla="*/ 0 h 443"/>
                <a:gd name="T48" fmla="*/ 0 w 286"/>
                <a:gd name="T49" fmla="*/ 0 h 443"/>
                <a:gd name="T50" fmla="*/ 0 w 286"/>
                <a:gd name="T51" fmla="*/ 0 h 443"/>
                <a:gd name="T52" fmla="*/ 0 w 286"/>
                <a:gd name="T53" fmla="*/ 0 h 443"/>
                <a:gd name="T54" fmla="*/ 0 w 286"/>
                <a:gd name="T55" fmla="*/ 0 h 443"/>
                <a:gd name="T56" fmla="*/ 0 w 286"/>
                <a:gd name="T57" fmla="*/ 0 h 443"/>
                <a:gd name="T58" fmla="*/ 0 w 286"/>
                <a:gd name="T59" fmla="*/ 0 h 443"/>
                <a:gd name="T60" fmla="*/ 0 w 286"/>
                <a:gd name="T61" fmla="*/ 0 h 443"/>
                <a:gd name="T62" fmla="*/ 0 w 286"/>
                <a:gd name="T63" fmla="*/ 0 h 443"/>
                <a:gd name="T64" fmla="*/ 0 w 286"/>
                <a:gd name="T65" fmla="*/ 0 h 443"/>
                <a:gd name="T66" fmla="*/ 0 w 286"/>
                <a:gd name="T67" fmla="*/ 0 h 443"/>
                <a:gd name="T68" fmla="*/ 0 w 286"/>
                <a:gd name="T69" fmla="*/ 0 h 443"/>
                <a:gd name="T70" fmla="*/ 0 w 286"/>
                <a:gd name="T71" fmla="*/ 0 h 443"/>
                <a:gd name="T72" fmla="*/ 0 w 286"/>
                <a:gd name="T73" fmla="*/ 0 h 443"/>
                <a:gd name="T74" fmla="*/ 0 w 286"/>
                <a:gd name="T75" fmla="*/ 0 h 443"/>
                <a:gd name="T76" fmla="*/ 0 w 286"/>
                <a:gd name="T77" fmla="*/ 0 h 443"/>
                <a:gd name="T78" fmla="*/ 0 w 286"/>
                <a:gd name="T79" fmla="*/ 0 h 443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286"/>
                <a:gd name="T121" fmla="*/ 0 h 443"/>
                <a:gd name="T122" fmla="*/ 286 w 286"/>
                <a:gd name="T123" fmla="*/ 443 h 443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286" h="443">
                  <a:moveTo>
                    <a:pt x="270" y="410"/>
                  </a:moveTo>
                  <a:lnTo>
                    <a:pt x="258" y="149"/>
                  </a:lnTo>
                  <a:lnTo>
                    <a:pt x="264" y="138"/>
                  </a:lnTo>
                  <a:lnTo>
                    <a:pt x="270" y="121"/>
                  </a:lnTo>
                  <a:lnTo>
                    <a:pt x="275" y="105"/>
                  </a:lnTo>
                  <a:lnTo>
                    <a:pt x="280" y="88"/>
                  </a:lnTo>
                  <a:lnTo>
                    <a:pt x="286" y="77"/>
                  </a:lnTo>
                  <a:lnTo>
                    <a:pt x="286" y="60"/>
                  </a:lnTo>
                  <a:lnTo>
                    <a:pt x="286" y="43"/>
                  </a:lnTo>
                  <a:lnTo>
                    <a:pt x="286" y="22"/>
                  </a:lnTo>
                  <a:lnTo>
                    <a:pt x="275" y="10"/>
                  </a:lnTo>
                  <a:lnTo>
                    <a:pt x="275" y="5"/>
                  </a:lnTo>
                  <a:lnTo>
                    <a:pt x="275" y="0"/>
                  </a:lnTo>
                  <a:lnTo>
                    <a:pt x="253" y="5"/>
                  </a:lnTo>
                  <a:lnTo>
                    <a:pt x="226" y="0"/>
                  </a:lnTo>
                  <a:lnTo>
                    <a:pt x="205" y="5"/>
                  </a:lnTo>
                  <a:lnTo>
                    <a:pt x="178" y="10"/>
                  </a:lnTo>
                  <a:lnTo>
                    <a:pt x="145" y="10"/>
                  </a:lnTo>
                  <a:lnTo>
                    <a:pt x="118" y="5"/>
                  </a:lnTo>
                  <a:lnTo>
                    <a:pt x="86" y="0"/>
                  </a:lnTo>
                  <a:lnTo>
                    <a:pt x="59" y="5"/>
                  </a:lnTo>
                  <a:lnTo>
                    <a:pt x="26" y="16"/>
                  </a:lnTo>
                  <a:lnTo>
                    <a:pt x="26" y="22"/>
                  </a:lnTo>
                  <a:lnTo>
                    <a:pt x="21" y="33"/>
                  </a:lnTo>
                  <a:lnTo>
                    <a:pt x="10" y="50"/>
                  </a:lnTo>
                  <a:lnTo>
                    <a:pt x="10" y="60"/>
                  </a:lnTo>
                  <a:lnTo>
                    <a:pt x="0" y="332"/>
                  </a:lnTo>
                  <a:lnTo>
                    <a:pt x="10" y="344"/>
                  </a:lnTo>
                  <a:lnTo>
                    <a:pt x="21" y="355"/>
                  </a:lnTo>
                  <a:lnTo>
                    <a:pt x="37" y="360"/>
                  </a:lnTo>
                  <a:lnTo>
                    <a:pt x="54" y="365"/>
                  </a:lnTo>
                  <a:lnTo>
                    <a:pt x="70" y="382"/>
                  </a:lnTo>
                  <a:lnTo>
                    <a:pt x="81" y="399"/>
                  </a:lnTo>
                  <a:lnTo>
                    <a:pt x="97" y="422"/>
                  </a:lnTo>
                  <a:lnTo>
                    <a:pt x="118" y="438"/>
                  </a:lnTo>
                  <a:lnTo>
                    <a:pt x="264" y="443"/>
                  </a:lnTo>
                  <a:lnTo>
                    <a:pt x="264" y="438"/>
                  </a:lnTo>
                  <a:lnTo>
                    <a:pt x="270" y="427"/>
                  </a:lnTo>
                  <a:lnTo>
                    <a:pt x="270" y="415"/>
                  </a:lnTo>
                  <a:lnTo>
                    <a:pt x="270" y="410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85" name="Freeform 249"/>
            <p:cNvSpPr>
              <a:spLocks/>
            </p:cNvSpPr>
            <p:nvPr/>
          </p:nvSpPr>
          <p:spPr bwMode="auto">
            <a:xfrm>
              <a:off x="-281" y="-519"/>
              <a:ext cx="5" cy="15"/>
            </a:xfrm>
            <a:custGeom>
              <a:avLst/>
              <a:gdLst>
                <a:gd name="T0" fmla="*/ 0 w 168"/>
                <a:gd name="T1" fmla="*/ 0 h 372"/>
                <a:gd name="T2" fmla="*/ 0 w 168"/>
                <a:gd name="T3" fmla="*/ 0 h 372"/>
                <a:gd name="T4" fmla="*/ 0 w 168"/>
                <a:gd name="T5" fmla="*/ 0 h 372"/>
                <a:gd name="T6" fmla="*/ 0 w 168"/>
                <a:gd name="T7" fmla="*/ 0 h 372"/>
                <a:gd name="T8" fmla="*/ 0 w 168"/>
                <a:gd name="T9" fmla="*/ 0 h 372"/>
                <a:gd name="T10" fmla="*/ 0 w 168"/>
                <a:gd name="T11" fmla="*/ 0 h 372"/>
                <a:gd name="T12" fmla="*/ 0 w 168"/>
                <a:gd name="T13" fmla="*/ 0 h 372"/>
                <a:gd name="T14" fmla="*/ 0 w 168"/>
                <a:gd name="T15" fmla="*/ 0 h 372"/>
                <a:gd name="T16" fmla="*/ 0 w 168"/>
                <a:gd name="T17" fmla="*/ 0 h 372"/>
                <a:gd name="T18" fmla="*/ 0 w 168"/>
                <a:gd name="T19" fmla="*/ 0 h 372"/>
                <a:gd name="T20" fmla="*/ 0 w 168"/>
                <a:gd name="T21" fmla="*/ 0 h 372"/>
                <a:gd name="T22" fmla="*/ 0 w 168"/>
                <a:gd name="T23" fmla="*/ 0 h 372"/>
                <a:gd name="T24" fmla="*/ 0 w 168"/>
                <a:gd name="T25" fmla="*/ 0 h 372"/>
                <a:gd name="T26" fmla="*/ 0 w 168"/>
                <a:gd name="T27" fmla="*/ 0 h 372"/>
                <a:gd name="T28" fmla="*/ 0 w 168"/>
                <a:gd name="T29" fmla="*/ 0 h 372"/>
                <a:gd name="T30" fmla="*/ 0 w 168"/>
                <a:gd name="T31" fmla="*/ 0 h 372"/>
                <a:gd name="T32" fmla="*/ 0 w 168"/>
                <a:gd name="T33" fmla="*/ 0 h 372"/>
                <a:gd name="T34" fmla="*/ 0 w 168"/>
                <a:gd name="T35" fmla="*/ 0 h 372"/>
                <a:gd name="T36" fmla="*/ 0 w 168"/>
                <a:gd name="T37" fmla="*/ 0 h 37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68"/>
                <a:gd name="T58" fmla="*/ 0 h 372"/>
                <a:gd name="T59" fmla="*/ 168 w 168"/>
                <a:gd name="T60" fmla="*/ 372 h 372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68" h="372">
                  <a:moveTo>
                    <a:pt x="168" y="345"/>
                  </a:moveTo>
                  <a:lnTo>
                    <a:pt x="151" y="56"/>
                  </a:lnTo>
                  <a:lnTo>
                    <a:pt x="151" y="50"/>
                  </a:lnTo>
                  <a:lnTo>
                    <a:pt x="151" y="45"/>
                  </a:lnTo>
                  <a:lnTo>
                    <a:pt x="145" y="33"/>
                  </a:lnTo>
                  <a:lnTo>
                    <a:pt x="129" y="23"/>
                  </a:lnTo>
                  <a:lnTo>
                    <a:pt x="103" y="11"/>
                  </a:lnTo>
                  <a:lnTo>
                    <a:pt x="71" y="6"/>
                  </a:lnTo>
                  <a:lnTo>
                    <a:pt x="37" y="0"/>
                  </a:lnTo>
                  <a:lnTo>
                    <a:pt x="0" y="6"/>
                  </a:lnTo>
                  <a:lnTo>
                    <a:pt x="21" y="328"/>
                  </a:lnTo>
                  <a:lnTo>
                    <a:pt x="53" y="345"/>
                  </a:lnTo>
                  <a:lnTo>
                    <a:pt x="87" y="355"/>
                  </a:lnTo>
                  <a:lnTo>
                    <a:pt x="119" y="367"/>
                  </a:lnTo>
                  <a:lnTo>
                    <a:pt x="151" y="372"/>
                  </a:lnTo>
                  <a:lnTo>
                    <a:pt x="156" y="367"/>
                  </a:lnTo>
                  <a:lnTo>
                    <a:pt x="161" y="355"/>
                  </a:lnTo>
                  <a:lnTo>
                    <a:pt x="161" y="350"/>
                  </a:lnTo>
                  <a:lnTo>
                    <a:pt x="168" y="345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86" name="Freeform 250"/>
            <p:cNvSpPr>
              <a:spLocks/>
            </p:cNvSpPr>
            <p:nvPr/>
          </p:nvSpPr>
          <p:spPr bwMode="auto">
            <a:xfrm>
              <a:off x="-232" y="-710"/>
              <a:ext cx="11" cy="13"/>
            </a:xfrm>
            <a:custGeom>
              <a:avLst/>
              <a:gdLst>
                <a:gd name="T0" fmla="*/ 0 w 313"/>
                <a:gd name="T1" fmla="*/ 0 h 332"/>
                <a:gd name="T2" fmla="*/ 0 w 313"/>
                <a:gd name="T3" fmla="*/ 0 h 332"/>
                <a:gd name="T4" fmla="*/ 0 w 313"/>
                <a:gd name="T5" fmla="*/ 0 h 332"/>
                <a:gd name="T6" fmla="*/ 0 w 313"/>
                <a:gd name="T7" fmla="*/ 0 h 332"/>
                <a:gd name="T8" fmla="*/ 0 w 313"/>
                <a:gd name="T9" fmla="*/ 0 h 332"/>
                <a:gd name="T10" fmla="*/ 0 w 313"/>
                <a:gd name="T11" fmla="*/ 0 h 332"/>
                <a:gd name="T12" fmla="*/ 0 w 313"/>
                <a:gd name="T13" fmla="*/ 0 h 332"/>
                <a:gd name="T14" fmla="*/ 0 w 313"/>
                <a:gd name="T15" fmla="*/ 0 h 332"/>
                <a:gd name="T16" fmla="*/ 0 w 313"/>
                <a:gd name="T17" fmla="*/ 0 h 332"/>
                <a:gd name="T18" fmla="*/ 0 w 313"/>
                <a:gd name="T19" fmla="*/ 0 h 332"/>
                <a:gd name="T20" fmla="*/ 0 w 313"/>
                <a:gd name="T21" fmla="*/ 0 h 332"/>
                <a:gd name="T22" fmla="*/ 0 w 313"/>
                <a:gd name="T23" fmla="*/ 0 h 332"/>
                <a:gd name="T24" fmla="*/ 0 w 313"/>
                <a:gd name="T25" fmla="*/ 0 h 332"/>
                <a:gd name="T26" fmla="*/ 0 w 313"/>
                <a:gd name="T27" fmla="*/ 0 h 332"/>
                <a:gd name="T28" fmla="*/ 0 w 313"/>
                <a:gd name="T29" fmla="*/ 0 h 332"/>
                <a:gd name="T30" fmla="*/ 0 w 313"/>
                <a:gd name="T31" fmla="*/ 0 h 332"/>
                <a:gd name="T32" fmla="*/ 0 w 313"/>
                <a:gd name="T33" fmla="*/ 0 h 332"/>
                <a:gd name="T34" fmla="*/ 0 w 313"/>
                <a:gd name="T35" fmla="*/ 0 h 332"/>
                <a:gd name="T36" fmla="*/ 0 w 313"/>
                <a:gd name="T37" fmla="*/ 0 h 332"/>
                <a:gd name="T38" fmla="*/ 0 w 313"/>
                <a:gd name="T39" fmla="*/ 0 h 332"/>
                <a:gd name="T40" fmla="*/ 0 w 313"/>
                <a:gd name="T41" fmla="*/ 0 h 332"/>
                <a:gd name="T42" fmla="*/ 0 w 313"/>
                <a:gd name="T43" fmla="*/ 0 h 332"/>
                <a:gd name="T44" fmla="*/ 0 w 313"/>
                <a:gd name="T45" fmla="*/ 0 h 332"/>
                <a:gd name="T46" fmla="*/ 0 w 313"/>
                <a:gd name="T47" fmla="*/ 0 h 332"/>
                <a:gd name="T48" fmla="*/ 0 w 313"/>
                <a:gd name="T49" fmla="*/ 0 h 332"/>
                <a:gd name="T50" fmla="*/ 0 w 313"/>
                <a:gd name="T51" fmla="*/ 0 h 332"/>
                <a:gd name="T52" fmla="*/ 0 w 313"/>
                <a:gd name="T53" fmla="*/ 0 h 332"/>
                <a:gd name="T54" fmla="*/ 0 w 313"/>
                <a:gd name="T55" fmla="*/ 0 h 332"/>
                <a:gd name="T56" fmla="*/ 0 w 313"/>
                <a:gd name="T57" fmla="*/ 0 h 332"/>
                <a:gd name="T58" fmla="*/ 0 w 313"/>
                <a:gd name="T59" fmla="*/ 0 h 332"/>
                <a:gd name="T60" fmla="*/ 0 w 313"/>
                <a:gd name="T61" fmla="*/ 0 h 33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313"/>
                <a:gd name="T94" fmla="*/ 0 h 332"/>
                <a:gd name="T95" fmla="*/ 313 w 313"/>
                <a:gd name="T96" fmla="*/ 332 h 332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313" h="332">
                  <a:moveTo>
                    <a:pt x="285" y="310"/>
                  </a:moveTo>
                  <a:lnTo>
                    <a:pt x="313" y="38"/>
                  </a:lnTo>
                  <a:lnTo>
                    <a:pt x="296" y="27"/>
                  </a:lnTo>
                  <a:lnTo>
                    <a:pt x="280" y="22"/>
                  </a:lnTo>
                  <a:lnTo>
                    <a:pt x="264" y="16"/>
                  </a:lnTo>
                  <a:lnTo>
                    <a:pt x="242" y="10"/>
                  </a:lnTo>
                  <a:lnTo>
                    <a:pt x="210" y="5"/>
                  </a:lnTo>
                  <a:lnTo>
                    <a:pt x="182" y="10"/>
                  </a:lnTo>
                  <a:lnTo>
                    <a:pt x="150" y="16"/>
                  </a:lnTo>
                  <a:lnTo>
                    <a:pt x="118" y="16"/>
                  </a:lnTo>
                  <a:lnTo>
                    <a:pt x="102" y="10"/>
                  </a:lnTo>
                  <a:lnTo>
                    <a:pt x="80" y="5"/>
                  </a:lnTo>
                  <a:lnTo>
                    <a:pt x="64" y="0"/>
                  </a:lnTo>
                  <a:lnTo>
                    <a:pt x="42" y="0"/>
                  </a:lnTo>
                  <a:lnTo>
                    <a:pt x="32" y="27"/>
                  </a:lnTo>
                  <a:lnTo>
                    <a:pt x="21" y="55"/>
                  </a:lnTo>
                  <a:lnTo>
                    <a:pt x="16" y="88"/>
                  </a:lnTo>
                  <a:lnTo>
                    <a:pt x="10" y="116"/>
                  </a:lnTo>
                  <a:lnTo>
                    <a:pt x="5" y="149"/>
                  </a:lnTo>
                  <a:lnTo>
                    <a:pt x="0" y="183"/>
                  </a:lnTo>
                  <a:lnTo>
                    <a:pt x="0" y="216"/>
                  </a:lnTo>
                  <a:lnTo>
                    <a:pt x="0" y="249"/>
                  </a:lnTo>
                  <a:lnTo>
                    <a:pt x="0" y="255"/>
                  </a:lnTo>
                  <a:lnTo>
                    <a:pt x="5" y="261"/>
                  </a:lnTo>
                  <a:lnTo>
                    <a:pt x="10" y="277"/>
                  </a:lnTo>
                  <a:lnTo>
                    <a:pt x="21" y="289"/>
                  </a:lnTo>
                  <a:lnTo>
                    <a:pt x="269" y="332"/>
                  </a:lnTo>
                  <a:lnTo>
                    <a:pt x="269" y="327"/>
                  </a:lnTo>
                  <a:lnTo>
                    <a:pt x="280" y="322"/>
                  </a:lnTo>
                  <a:lnTo>
                    <a:pt x="285" y="316"/>
                  </a:lnTo>
                  <a:lnTo>
                    <a:pt x="285" y="310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87" name="Freeform 251"/>
            <p:cNvSpPr>
              <a:spLocks/>
            </p:cNvSpPr>
            <p:nvPr/>
          </p:nvSpPr>
          <p:spPr bwMode="auto">
            <a:xfrm>
              <a:off x="-298" y="-485"/>
              <a:ext cx="6" cy="10"/>
            </a:xfrm>
            <a:custGeom>
              <a:avLst/>
              <a:gdLst>
                <a:gd name="T0" fmla="*/ 0 w 172"/>
                <a:gd name="T1" fmla="*/ 0 h 256"/>
                <a:gd name="T2" fmla="*/ 0 w 172"/>
                <a:gd name="T3" fmla="*/ 0 h 256"/>
                <a:gd name="T4" fmla="*/ 0 w 172"/>
                <a:gd name="T5" fmla="*/ 0 h 256"/>
                <a:gd name="T6" fmla="*/ 0 w 172"/>
                <a:gd name="T7" fmla="*/ 0 h 256"/>
                <a:gd name="T8" fmla="*/ 0 w 172"/>
                <a:gd name="T9" fmla="*/ 0 h 256"/>
                <a:gd name="T10" fmla="*/ 0 w 172"/>
                <a:gd name="T11" fmla="*/ 0 h 256"/>
                <a:gd name="T12" fmla="*/ 0 w 172"/>
                <a:gd name="T13" fmla="*/ 0 h 256"/>
                <a:gd name="T14" fmla="*/ 0 w 172"/>
                <a:gd name="T15" fmla="*/ 0 h 256"/>
                <a:gd name="T16" fmla="*/ 0 w 172"/>
                <a:gd name="T17" fmla="*/ 0 h 256"/>
                <a:gd name="T18" fmla="*/ 0 w 172"/>
                <a:gd name="T19" fmla="*/ 0 h 256"/>
                <a:gd name="T20" fmla="*/ 0 w 172"/>
                <a:gd name="T21" fmla="*/ 0 h 256"/>
                <a:gd name="T22" fmla="*/ 0 w 172"/>
                <a:gd name="T23" fmla="*/ 0 h 256"/>
                <a:gd name="T24" fmla="*/ 0 w 172"/>
                <a:gd name="T25" fmla="*/ 0 h 256"/>
                <a:gd name="T26" fmla="*/ 0 w 172"/>
                <a:gd name="T27" fmla="*/ 0 h 256"/>
                <a:gd name="T28" fmla="*/ 0 w 172"/>
                <a:gd name="T29" fmla="*/ 0 h 256"/>
                <a:gd name="T30" fmla="*/ 0 w 172"/>
                <a:gd name="T31" fmla="*/ 0 h 256"/>
                <a:gd name="T32" fmla="*/ 0 w 172"/>
                <a:gd name="T33" fmla="*/ 0 h 256"/>
                <a:gd name="T34" fmla="*/ 0 w 172"/>
                <a:gd name="T35" fmla="*/ 0 h 256"/>
                <a:gd name="T36" fmla="*/ 0 w 172"/>
                <a:gd name="T37" fmla="*/ 0 h 256"/>
                <a:gd name="T38" fmla="*/ 0 w 172"/>
                <a:gd name="T39" fmla="*/ 0 h 256"/>
                <a:gd name="T40" fmla="*/ 0 w 172"/>
                <a:gd name="T41" fmla="*/ 0 h 256"/>
                <a:gd name="T42" fmla="*/ 0 w 172"/>
                <a:gd name="T43" fmla="*/ 0 h 256"/>
                <a:gd name="T44" fmla="*/ 0 w 172"/>
                <a:gd name="T45" fmla="*/ 0 h 25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72"/>
                <a:gd name="T70" fmla="*/ 0 h 256"/>
                <a:gd name="T71" fmla="*/ 172 w 172"/>
                <a:gd name="T72" fmla="*/ 256 h 25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72" h="256">
                  <a:moveTo>
                    <a:pt x="172" y="234"/>
                  </a:moveTo>
                  <a:lnTo>
                    <a:pt x="172" y="200"/>
                  </a:lnTo>
                  <a:lnTo>
                    <a:pt x="172" y="172"/>
                  </a:lnTo>
                  <a:lnTo>
                    <a:pt x="172" y="144"/>
                  </a:lnTo>
                  <a:lnTo>
                    <a:pt x="166" y="117"/>
                  </a:lnTo>
                  <a:lnTo>
                    <a:pt x="161" y="83"/>
                  </a:lnTo>
                  <a:lnTo>
                    <a:pt x="156" y="56"/>
                  </a:lnTo>
                  <a:lnTo>
                    <a:pt x="145" y="28"/>
                  </a:lnTo>
                  <a:lnTo>
                    <a:pt x="134" y="0"/>
                  </a:lnTo>
                  <a:lnTo>
                    <a:pt x="0" y="0"/>
                  </a:lnTo>
                  <a:lnTo>
                    <a:pt x="37" y="222"/>
                  </a:lnTo>
                  <a:lnTo>
                    <a:pt x="53" y="234"/>
                  </a:lnTo>
                  <a:lnTo>
                    <a:pt x="64" y="239"/>
                  </a:lnTo>
                  <a:lnTo>
                    <a:pt x="80" y="244"/>
                  </a:lnTo>
                  <a:lnTo>
                    <a:pt x="102" y="256"/>
                  </a:lnTo>
                  <a:lnTo>
                    <a:pt x="118" y="256"/>
                  </a:lnTo>
                  <a:lnTo>
                    <a:pt x="134" y="256"/>
                  </a:lnTo>
                  <a:lnTo>
                    <a:pt x="150" y="256"/>
                  </a:lnTo>
                  <a:lnTo>
                    <a:pt x="166" y="256"/>
                  </a:lnTo>
                  <a:lnTo>
                    <a:pt x="166" y="250"/>
                  </a:lnTo>
                  <a:lnTo>
                    <a:pt x="172" y="244"/>
                  </a:lnTo>
                  <a:lnTo>
                    <a:pt x="172" y="239"/>
                  </a:lnTo>
                  <a:lnTo>
                    <a:pt x="172" y="234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88" name="Freeform 252"/>
            <p:cNvSpPr>
              <a:spLocks/>
            </p:cNvSpPr>
            <p:nvPr/>
          </p:nvSpPr>
          <p:spPr bwMode="auto">
            <a:xfrm>
              <a:off x="-230" y="-744"/>
              <a:ext cx="12" cy="14"/>
            </a:xfrm>
            <a:custGeom>
              <a:avLst/>
              <a:gdLst>
                <a:gd name="T0" fmla="*/ 0 w 318"/>
                <a:gd name="T1" fmla="*/ 0 h 343"/>
                <a:gd name="T2" fmla="*/ 0 w 318"/>
                <a:gd name="T3" fmla="*/ 0 h 343"/>
                <a:gd name="T4" fmla="*/ 0 w 318"/>
                <a:gd name="T5" fmla="*/ 0 h 343"/>
                <a:gd name="T6" fmla="*/ 0 w 318"/>
                <a:gd name="T7" fmla="*/ 0 h 343"/>
                <a:gd name="T8" fmla="*/ 0 w 318"/>
                <a:gd name="T9" fmla="*/ 0 h 343"/>
                <a:gd name="T10" fmla="*/ 0 w 318"/>
                <a:gd name="T11" fmla="*/ 0 h 343"/>
                <a:gd name="T12" fmla="*/ 0 w 318"/>
                <a:gd name="T13" fmla="*/ 0 h 343"/>
                <a:gd name="T14" fmla="*/ 0 w 318"/>
                <a:gd name="T15" fmla="*/ 0 h 343"/>
                <a:gd name="T16" fmla="*/ 0 w 318"/>
                <a:gd name="T17" fmla="*/ 0 h 343"/>
                <a:gd name="T18" fmla="*/ 0 w 318"/>
                <a:gd name="T19" fmla="*/ 0 h 343"/>
                <a:gd name="T20" fmla="*/ 0 w 318"/>
                <a:gd name="T21" fmla="*/ 0 h 343"/>
                <a:gd name="T22" fmla="*/ 0 w 318"/>
                <a:gd name="T23" fmla="*/ 0 h 343"/>
                <a:gd name="T24" fmla="*/ 0 w 318"/>
                <a:gd name="T25" fmla="*/ 0 h 343"/>
                <a:gd name="T26" fmla="*/ 0 w 318"/>
                <a:gd name="T27" fmla="*/ 0 h 343"/>
                <a:gd name="T28" fmla="*/ 0 w 318"/>
                <a:gd name="T29" fmla="*/ 0 h 343"/>
                <a:gd name="T30" fmla="*/ 0 w 318"/>
                <a:gd name="T31" fmla="*/ 0 h 343"/>
                <a:gd name="T32" fmla="*/ 0 w 318"/>
                <a:gd name="T33" fmla="*/ 0 h 343"/>
                <a:gd name="T34" fmla="*/ 0 w 318"/>
                <a:gd name="T35" fmla="*/ 0 h 343"/>
                <a:gd name="T36" fmla="*/ 0 w 318"/>
                <a:gd name="T37" fmla="*/ 0 h 343"/>
                <a:gd name="T38" fmla="*/ 0 w 318"/>
                <a:gd name="T39" fmla="*/ 0 h 343"/>
                <a:gd name="T40" fmla="*/ 0 w 318"/>
                <a:gd name="T41" fmla="*/ 0 h 343"/>
                <a:gd name="T42" fmla="*/ 0 w 318"/>
                <a:gd name="T43" fmla="*/ 0 h 343"/>
                <a:gd name="T44" fmla="*/ 0 w 318"/>
                <a:gd name="T45" fmla="*/ 0 h 343"/>
                <a:gd name="T46" fmla="*/ 0 w 318"/>
                <a:gd name="T47" fmla="*/ 0 h 34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318"/>
                <a:gd name="T73" fmla="*/ 0 h 343"/>
                <a:gd name="T74" fmla="*/ 318 w 318"/>
                <a:gd name="T75" fmla="*/ 343 h 34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318" h="343">
                  <a:moveTo>
                    <a:pt x="291" y="327"/>
                  </a:moveTo>
                  <a:lnTo>
                    <a:pt x="318" y="11"/>
                  </a:lnTo>
                  <a:lnTo>
                    <a:pt x="86" y="0"/>
                  </a:lnTo>
                  <a:lnTo>
                    <a:pt x="65" y="16"/>
                  </a:lnTo>
                  <a:lnTo>
                    <a:pt x="43" y="28"/>
                  </a:lnTo>
                  <a:lnTo>
                    <a:pt x="21" y="38"/>
                  </a:lnTo>
                  <a:lnTo>
                    <a:pt x="0" y="61"/>
                  </a:lnTo>
                  <a:lnTo>
                    <a:pt x="0" y="88"/>
                  </a:lnTo>
                  <a:lnTo>
                    <a:pt x="10" y="116"/>
                  </a:lnTo>
                  <a:lnTo>
                    <a:pt x="21" y="144"/>
                  </a:lnTo>
                  <a:lnTo>
                    <a:pt x="21" y="177"/>
                  </a:lnTo>
                  <a:lnTo>
                    <a:pt x="16" y="182"/>
                  </a:lnTo>
                  <a:lnTo>
                    <a:pt x="16" y="194"/>
                  </a:lnTo>
                  <a:lnTo>
                    <a:pt x="10" y="210"/>
                  </a:lnTo>
                  <a:lnTo>
                    <a:pt x="5" y="222"/>
                  </a:lnTo>
                  <a:lnTo>
                    <a:pt x="5" y="244"/>
                  </a:lnTo>
                  <a:lnTo>
                    <a:pt x="5" y="265"/>
                  </a:lnTo>
                  <a:lnTo>
                    <a:pt x="10" y="288"/>
                  </a:lnTo>
                  <a:lnTo>
                    <a:pt x="26" y="315"/>
                  </a:lnTo>
                  <a:lnTo>
                    <a:pt x="280" y="343"/>
                  </a:lnTo>
                  <a:lnTo>
                    <a:pt x="286" y="332"/>
                  </a:lnTo>
                  <a:lnTo>
                    <a:pt x="291" y="327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89" name="Freeform 253"/>
            <p:cNvSpPr>
              <a:spLocks/>
            </p:cNvSpPr>
            <p:nvPr/>
          </p:nvSpPr>
          <p:spPr bwMode="auto">
            <a:xfrm>
              <a:off x="-301" y="-524"/>
              <a:ext cx="7" cy="16"/>
            </a:xfrm>
            <a:custGeom>
              <a:avLst/>
              <a:gdLst>
                <a:gd name="T0" fmla="*/ 0 w 173"/>
                <a:gd name="T1" fmla="*/ 0 h 405"/>
                <a:gd name="T2" fmla="*/ 0 w 173"/>
                <a:gd name="T3" fmla="*/ 0 h 405"/>
                <a:gd name="T4" fmla="*/ 0 w 173"/>
                <a:gd name="T5" fmla="*/ 0 h 405"/>
                <a:gd name="T6" fmla="*/ 0 w 173"/>
                <a:gd name="T7" fmla="*/ 0 h 405"/>
                <a:gd name="T8" fmla="*/ 0 w 173"/>
                <a:gd name="T9" fmla="*/ 0 h 405"/>
                <a:gd name="T10" fmla="*/ 0 w 173"/>
                <a:gd name="T11" fmla="*/ 0 h 405"/>
                <a:gd name="T12" fmla="*/ 0 w 173"/>
                <a:gd name="T13" fmla="*/ 0 h 405"/>
                <a:gd name="T14" fmla="*/ 0 w 173"/>
                <a:gd name="T15" fmla="*/ 0 h 405"/>
                <a:gd name="T16" fmla="*/ 0 w 173"/>
                <a:gd name="T17" fmla="*/ 0 h 405"/>
                <a:gd name="T18" fmla="*/ 0 w 173"/>
                <a:gd name="T19" fmla="*/ 0 h 405"/>
                <a:gd name="T20" fmla="*/ 0 w 173"/>
                <a:gd name="T21" fmla="*/ 0 h 405"/>
                <a:gd name="T22" fmla="*/ 0 w 173"/>
                <a:gd name="T23" fmla="*/ 0 h 405"/>
                <a:gd name="T24" fmla="*/ 0 w 173"/>
                <a:gd name="T25" fmla="*/ 0 h 405"/>
                <a:gd name="T26" fmla="*/ 0 w 173"/>
                <a:gd name="T27" fmla="*/ 0 h 405"/>
                <a:gd name="T28" fmla="*/ 0 w 173"/>
                <a:gd name="T29" fmla="*/ 0 h 405"/>
                <a:gd name="T30" fmla="*/ 0 w 173"/>
                <a:gd name="T31" fmla="*/ 0 h 405"/>
                <a:gd name="T32" fmla="*/ 0 w 173"/>
                <a:gd name="T33" fmla="*/ 0 h 405"/>
                <a:gd name="T34" fmla="*/ 0 w 173"/>
                <a:gd name="T35" fmla="*/ 0 h 405"/>
                <a:gd name="T36" fmla="*/ 0 w 173"/>
                <a:gd name="T37" fmla="*/ 0 h 405"/>
                <a:gd name="T38" fmla="*/ 0 w 173"/>
                <a:gd name="T39" fmla="*/ 0 h 405"/>
                <a:gd name="T40" fmla="*/ 0 w 173"/>
                <a:gd name="T41" fmla="*/ 0 h 405"/>
                <a:gd name="T42" fmla="*/ 0 w 173"/>
                <a:gd name="T43" fmla="*/ 0 h 405"/>
                <a:gd name="T44" fmla="*/ 0 w 173"/>
                <a:gd name="T45" fmla="*/ 0 h 405"/>
                <a:gd name="T46" fmla="*/ 0 w 173"/>
                <a:gd name="T47" fmla="*/ 0 h 405"/>
                <a:gd name="T48" fmla="*/ 0 w 173"/>
                <a:gd name="T49" fmla="*/ 0 h 405"/>
                <a:gd name="T50" fmla="*/ 0 w 173"/>
                <a:gd name="T51" fmla="*/ 0 h 405"/>
                <a:gd name="T52" fmla="*/ 0 w 173"/>
                <a:gd name="T53" fmla="*/ 0 h 405"/>
                <a:gd name="T54" fmla="*/ 0 w 173"/>
                <a:gd name="T55" fmla="*/ 0 h 405"/>
                <a:gd name="T56" fmla="*/ 0 w 173"/>
                <a:gd name="T57" fmla="*/ 0 h 405"/>
                <a:gd name="T58" fmla="*/ 0 w 173"/>
                <a:gd name="T59" fmla="*/ 0 h 405"/>
                <a:gd name="T60" fmla="*/ 0 w 173"/>
                <a:gd name="T61" fmla="*/ 0 h 405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73"/>
                <a:gd name="T94" fmla="*/ 0 h 405"/>
                <a:gd name="T95" fmla="*/ 173 w 173"/>
                <a:gd name="T96" fmla="*/ 405 h 405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73" h="405">
                  <a:moveTo>
                    <a:pt x="173" y="382"/>
                  </a:moveTo>
                  <a:lnTo>
                    <a:pt x="145" y="166"/>
                  </a:lnTo>
                  <a:lnTo>
                    <a:pt x="157" y="155"/>
                  </a:lnTo>
                  <a:lnTo>
                    <a:pt x="157" y="138"/>
                  </a:lnTo>
                  <a:lnTo>
                    <a:pt x="157" y="121"/>
                  </a:lnTo>
                  <a:lnTo>
                    <a:pt x="162" y="100"/>
                  </a:lnTo>
                  <a:lnTo>
                    <a:pt x="157" y="77"/>
                  </a:lnTo>
                  <a:lnTo>
                    <a:pt x="152" y="50"/>
                  </a:lnTo>
                  <a:lnTo>
                    <a:pt x="140" y="22"/>
                  </a:lnTo>
                  <a:lnTo>
                    <a:pt x="119" y="5"/>
                  </a:lnTo>
                  <a:lnTo>
                    <a:pt x="103" y="0"/>
                  </a:lnTo>
                  <a:lnTo>
                    <a:pt x="81" y="0"/>
                  </a:lnTo>
                  <a:lnTo>
                    <a:pt x="65" y="0"/>
                  </a:lnTo>
                  <a:lnTo>
                    <a:pt x="37" y="0"/>
                  </a:lnTo>
                  <a:lnTo>
                    <a:pt x="32" y="0"/>
                  </a:lnTo>
                  <a:lnTo>
                    <a:pt x="27" y="0"/>
                  </a:lnTo>
                  <a:lnTo>
                    <a:pt x="16" y="0"/>
                  </a:lnTo>
                  <a:lnTo>
                    <a:pt x="0" y="0"/>
                  </a:lnTo>
                  <a:lnTo>
                    <a:pt x="27" y="377"/>
                  </a:lnTo>
                  <a:lnTo>
                    <a:pt x="37" y="388"/>
                  </a:lnTo>
                  <a:lnTo>
                    <a:pt x="60" y="394"/>
                  </a:lnTo>
                  <a:lnTo>
                    <a:pt x="81" y="399"/>
                  </a:lnTo>
                  <a:lnTo>
                    <a:pt x="103" y="405"/>
                  </a:lnTo>
                  <a:lnTo>
                    <a:pt x="113" y="405"/>
                  </a:lnTo>
                  <a:lnTo>
                    <a:pt x="129" y="405"/>
                  </a:lnTo>
                  <a:lnTo>
                    <a:pt x="145" y="405"/>
                  </a:lnTo>
                  <a:lnTo>
                    <a:pt x="162" y="405"/>
                  </a:lnTo>
                  <a:lnTo>
                    <a:pt x="162" y="399"/>
                  </a:lnTo>
                  <a:lnTo>
                    <a:pt x="168" y="394"/>
                  </a:lnTo>
                  <a:lnTo>
                    <a:pt x="173" y="388"/>
                  </a:lnTo>
                  <a:lnTo>
                    <a:pt x="173" y="382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90" name="Freeform 254"/>
            <p:cNvSpPr>
              <a:spLocks/>
            </p:cNvSpPr>
            <p:nvPr/>
          </p:nvSpPr>
          <p:spPr bwMode="auto">
            <a:xfrm>
              <a:off x="-318" y="-490"/>
              <a:ext cx="6" cy="10"/>
            </a:xfrm>
            <a:custGeom>
              <a:avLst/>
              <a:gdLst>
                <a:gd name="T0" fmla="*/ 0 w 172"/>
                <a:gd name="T1" fmla="*/ 0 h 245"/>
                <a:gd name="T2" fmla="*/ 0 w 172"/>
                <a:gd name="T3" fmla="*/ 0 h 245"/>
                <a:gd name="T4" fmla="*/ 0 w 172"/>
                <a:gd name="T5" fmla="*/ 0 h 245"/>
                <a:gd name="T6" fmla="*/ 0 w 172"/>
                <a:gd name="T7" fmla="*/ 0 h 245"/>
                <a:gd name="T8" fmla="*/ 0 w 172"/>
                <a:gd name="T9" fmla="*/ 0 h 245"/>
                <a:gd name="T10" fmla="*/ 0 w 172"/>
                <a:gd name="T11" fmla="*/ 0 h 245"/>
                <a:gd name="T12" fmla="*/ 0 w 172"/>
                <a:gd name="T13" fmla="*/ 0 h 245"/>
                <a:gd name="T14" fmla="*/ 0 w 172"/>
                <a:gd name="T15" fmla="*/ 0 h 245"/>
                <a:gd name="T16" fmla="*/ 0 w 172"/>
                <a:gd name="T17" fmla="*/ 0 h 245"/>
                <a:gd name="T18" fmla="*/ 0 w 172"/>
                <a:gd name="T19" fmla="*/ 0 h 245"/>
                <a:gd name="T20" fmla="*/ 0 w 172"/>
                <a:gd name="T21" fmla="*/ 0 h 245"/>
                <a:gd name="T22" fmla="*/ 0 w 172"/>
                <a:gd name="T23" fmla="*/ 0 h 245"/>
                <a:gd name="T24" fmla="*/ 0 w 172"/>
                <a:gd name="T25" fmla="*/ 0 h 245"/>
                <a:gd name="T26" fmla="*/ 0 w 172"/>
                <a:gd name="T27" fmla="*/ 0 h 245"/>
                <a:gd name="T28" fmla="*/ 0 w 172"/>
                <a:gd name="T29" fmla="*/ 0 h 245"/>
                <a:gd name="T30" fmla="*/ 0 w 172"/>
                <a:gd name="T31" fmla="*/ 0 h 245"/>
                <a:gd name="T32" fmla="*/ 0 w 172"/>
                <a:gd name="T33" fmla="*/ 0 h 245"/>
                <a:gd name="T34" fmla="*/ 0 w 172"/>
                <a:gd name="T35" fmla="*/ 0 h 245"/>
                <a:gd name="T36" fmla="*/ 0 w 172"/>
                <a:gd name="T37" fmla="*/ 0 h 245"/>
                <a:gd name="T38" fmla="*/ 0 w 172"/>
                <a:gd name="T39" fmla="*/ 0 h 245"/>
                <a:gd name="T40" fmla="*/ 0 w 172"/>
                <a:gd name="T41" fmla="*/ 0 h 245"/>
                <a:gd name="T42" fmla="*/ 0 w 172"/>
                <a:gd name="T43" fmla="*/ 0 h 245"/>
                <a:gd name="T44" fmla="*/ 0 w 172"/>
                <a:gd name="T45" fmla="*/ 0 h 24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72"/>
                <a:gd name="T70" fmla="*/ 0 h 245"/>
                <a:gd name="T71" fmla="*/ 172 w 172"/>
                <a:gd name="T72" fmla="*/ 245 h 245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72" h="245">
                  <a:moveTo>
                    <a:pt x="167" y="228"/>
                  </a:moveTo>
                  <a:lnTo>
                    <a:pt x="167" y="200"/>
                  </a:lnTo>
                  <a:lnTo>
                    <a:pt x="172" y="167"/>
                  </a:lnTo>
                  <a:lnTo>
                    <a:pt x="172" y="139"/>
                  </a:lnTo>
                  <a:lnTo>
                    <a:pt x="167" y="112"/>
                  </a:lnTo>
                  <a:lnTo>
                    <a:pt x="161" y="89"/>
                  </a:lnTo>
                  <a:lnTo>
                    <a:pt x="156" y="62"/>
                  </a:lnTo>
                  <a:lnTo>
                    <a:pt x="145" y="39"/>
                  </a:lnTo>
                  <a:lnTo>
                    <a:pt x="129" y="11"/>
                  </a:lnTo>
                  <a:lnTo>
                    <a:pt x="32" y="0"/>
                  </a:lnTo>
                  <a:lnTo>
                    <a:pt x="16" y="17"/>
                  </a:lnTo>
                  <a:lnTo>
                    <a:pt x="5" y="34"/>
                  </a:lnTo>
                  <a:lnTo>
                    <a:pt x="0" y="62"/>
                  </a:lnTo>
                  <a:lnTo>
                    <a:pt x="0" y="84"/>
                  </a:lnTo>
                  <a:lnTo>
                    <a:pt x="0" y="117"/>
                  </a:lnTo>
                  <a:lnTo>
                    <a:pt x="5" y="145"/>
                  </a:lnTo>
                  <a:lnTo>
                    <a:pt x="11" y="167"/>
                  </a:lnTo>
                  <a:lnTo>
                    <a:pt x="16" y="188"/>
                  </a:lnTo>
                  <a:lnTo>
                    <a:pt x="161" y="245"/>
                  </a:lnTo>
                  <a:lnTo>
                    <a:pt x="167" y="233"/>
                  </a:lnTo>
                  <a:lnTo>
                    <a:pt x="167" y="228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91" name="Freeform 255"/>
            <p:cNvSpPr>
              <a:spLocks/>
            </p:cNvSpPr>
            <p:nvPr/>
          </p:nvSpPr>
          <p:spPr bwMode="auto">
            <a:xfrm>
              <a:off x="-319" y="-528"/>
              <a:ext cx="6" cy="18"/>
            </a:xfrm>
            <a:custGeom>
              <a:avLst/>
              <a:gdLst>
                <a:gd name="T0" fmla="*/ 0 w 173"/>
                <a:gd name="T1" fmla="*/ 0 h 445"/>
                <a:gd name="T2" fmla="*/ 0 w 173"/>
                <a:gd name="T3" fmla="*/ 0 h 445"/>
                <a:gd name="T4" fmla="*/ 0 w 173"/>
                <a:gd name="T5" fmla="*/ 0 h 445"/>
                <a:gd name="T6" fmla="*/ 0 w 173"/>
                <a:gd name="T7" fmla="*/ 0 h 445"/>
                <a:gd name="T8" fmla="*/ 0 w 173"/>
                <a:gd name="T9" fmla="*/ 0 h 445"/>
                <a:gd name="T10" fmla="*/ 0 w 173"/>
                <a:gd name="T11" fmla="*/ 0 h 445"/>
                <a:gd name="T12" fmla="*/ 0 w 173"/>
                <a:gd name="T13" fmla="*/ 0 h 445"/>
                <a:gd name="T14" fmla="*/ 0 w 173"/>
                <a:gd name="T15" fmla="*/ 0 h 445"/>
                <a:gd name="T16" fmla="*/ 0 w 173"/>
                <a:gd name="T17" fmla="*/ 0 h 445"/>
                <a:gd name="T18" fmla="*/ 0 w 173"/>
                <a:gd name="T19" fmla="*/ 0 h 445"/>
                <a:gd name="T20" fmla="*/ 0 w 173"/>
                <a:gd name="T21" fmla="*/ 0 h 445"/>
                <a:gd name="T22" fmla="*/ 0 w 173"/>
                <a:gd name="T23" fmla="*/ 0 h 445"/>
                <a:gd name="T24" fmla="*/ 0 w 173"/>
                <a:gd name="T25" fmla="*/ 0 h 445"/>
                <a:gd name="T26" fmla="*/ 0 w 173"/>
                <a:gd name="T27" fmla="*/ 0 h 445"/>
                <a:gd name="T28" fmla="*/ 0 w 173"/>
                <a:gd name="T29" fmla="*/ 0 h 445"/>
                <a:gd name="T30" fmla="*/ 0 w 173"/>
                <a:gd name="T31" fmla="*/ 0 h 445"/>
                <a:gd name="T32" fmla="*/ 0 w 173"/>
                <a:gd name="T33" fmla="*/ 0 h 445"/>
                <a:gd name="T34" fmla="*/ 0 w 173"/>
                <a:gd name="T35" fmla="*/ 0 h 445"/>
                <a:gd name="T36" fmla="*/ 0 w 173"/>
                <a:gd name="T37" fmla="*/ 0 h 445"/>
                <a:gd name="T38" fmla="*/ 0 w 173"/>
                <a:gd name="T39" fmla="*/ 0 h 44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73"/>
                <a:gd name="T61" fmla="*/ 0 h 445"/>
                <a:gd name="T62" fmla="*/ 173 w 173"/>
                <a:gd name="T63" fmla="*/ 445 h 445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73" h="445">
                  <a:moveTo>
                    <a:pt x="173" y="417"/>
                  </a:moveTo>
                  <a:lnTo>
                    <a:pt x="151" y="50"/>
                  </a:lnTo>
                  <a:lnTo>
                    <a:pt x="141" y="28"/>
                  </a:lnTo>
                  <a:lnTo>
                    <a:pt x="118" y="17"/>
                  </a:lnTo>
                  <a:lnTo>
                    <a:pt x="86" y="6"/>
                  </a:lnTo>
                  <a:lnTo>
                    <a:pt x="54" y="0"/>
                  </a:lnTo>
                  <a:lnTo>
                    <a:pt x="33" y="17"/>
                  </a:lnTo>
                  <a:lnTo>
                    <a:pt x="22" y="40"/>
                  </a:lnTo>
                  <a:lnTo>
                    <a:pt x="10" y="67"/>
                  </a:lnTo>
                  <a:lnTo>
                    <a:pt x="10" y="101"/>
                  </a:lnTo>
                  <a:lnTo>
                    <a:pt x="10" y="134"/>
                  </a:lnTo>
                  <a:lnTo>
                    <a:pt x="10" y="167"/>
                  </a:lnTo>
                  <a:lnTo>
                    <a:pt x="5" y="201"/>
                  </a:lnTo>
                  <a:lnTo>
                    <a:pt x="0" y="228"/>
                  </a:lnTo>
                  <a:lnTo>
                    <a:pt x="22" y="433"/>
                  </a:lnTo>
                  <a:lnTo>
                    <a:pt x="162" y="445"/>
                  </a:lnTo>
                  <a:lnTo>
                    <a:pt x="162" y="439"/>
                  </a:lnTo>
                  <a:lnTo>
                    <a:pt x="167" y="428"/>
                  </a:lnTo>
                  <a:lnTo>
                    <a:pt x="173" y="422"/>
                  </a:lnTo>
                  <a:lnTo>
                    <a:pt x="173" y="417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92" name="Freeform 256"/>
            <p:cNvSpPr>
              <a:spLocks/>
            </p:cNvSpPr>
            <p:nvPr/>
          </p:nvSpPr>
          <p:spPr bwMode="auto">
            <a:xfrm>
              <a:off x="-342" y="-474"/>
              <a:ext cx="4" cy="20"/>
            </a:xfrm>
            <a:custGeom>
              <a:avLst/>
              <a:gdLst>
                <a:gd name="T0" fmla="*/ 0 w 119"/>
                <a:gd name="T1" fmla="*/ 0 h 511"/>
                <a:gd name="T2" fmla="*/ 0 w 119"/>
                <a:gd name="T3" fmla="*/ 0 h 511"/>
                <a:gd name="T4" fmla="*/ 0 w 119"/>
                <a:gd name="T5" fmla="*/ 0 h 511"/>
                <a:gd name="T6" fmla="*/ 0 w 119"/>
                <a:gd name="T7" fmla="*/ 0 h 511"/>
                <a:gd name="T8" fmla="*/ 0 w 119"/>
                <a:gd name="T9" fmla="*/ 0 h 511"/>
                <a:gd name="T10" fmla="*/ 0 w 119"/>
                <a:gd name="T11" fmla="*/ 0 h 511"/>
                <a:gd name="T12" fmla="*/ 0 w 119"/>
                <a:gd name="T13" fmla="*/ 0 h 511"/>
                <a:gd name="T14" fmla="*/ 0 w 119"/>
                <a:gd name="T15" fmla="*/ 0 h 511"/>
                <a:gd name="T16" fmla="*/ 0 w 119"/>
                <a:gd name="T17" fmla="*/ 0 h 511"/>
                <a:gd name="T18" fmla="*/ 0 w 119"/>
                <a:gd name="T19" fmla="*/ 0 h 511"/>
                <a:gd name="T20" fmla="*/ 0 w 119"/>
                <a:gd name="T21" fmla="*/ 0 h 511"/>
                <a:gd name="T22" fmla="*/ 0 w 119"/>
                <a:gd name="T23" fmla="*/ 0 h 511"/>
                <a:gd name="T24" fmla="*/ 0 w 119"/>
                <a:gd name="T25" fmla="*/ 0 h 511"/>
                <a:gd name="T26" fmla="*/ 0 w 119"/>
                <a:gd name="T27" fmla="*/ 0 h 511"/>
                <a:gd name="T28" fmla="*/ 0 w 119"/>
                <a:gd name="T29" fmla="*/ 0 h 511"/>
                <a:gd name="T30" fmla="*/ 0 w 119"/>
                <a:gd name="T31" fmla="*/ 0 h 511"/>
                <a:gd name="T32" fmla="*/ 0 w 119"/>
                <a:gd name="T33" fmla="*/ 0 h 511"/>
                <a:gd name="T34" fmla="*/ 0 w 119"/>
                <a:gd name="T35" fmla="*/ 0 h 511"/>
                <a:gd name="T36" fmla="*/ 0 w 119"/>
                <a:gd name="T37" fmla="*/ 0 h 511"/>
                <a:gd name="T38" fmla="*/ 0 w 119"/>
                <a:gd name="T39" fmla="*/ 0 h 511"/>
                <a:gd name="T40" fmla="*/ 0 w 119"/>
                <a:gd name="T41" fmla="*/ 0 h 511"/>
                <a:gd name="T42" fmla="*/ 0 w 119"/>
                <a:gd name="T43" fmla="*/ 0 h 511"/>
                <a:gd name="T44" fmla="*/ 0 w 119"/>
                <a:gd name="T45" fmla="*/ 0 h 511"/>
                <a:gd name="T46" fmla="*/ 0 w 119"/>
                <a:gd name="T47" fmla="*/ 0 h 511"/>
                <a:gd name="T48" fmla="*/ 0 w 119"/>
                <a:gd name="T49" fmla="*/ 0 h 511"/>
                <a:gd name="T50" fmla="*/ 0 w 119"/>
                <a:gd name="T51" fmla="*/ 0 h 511"/>
                <a:gd name="T52" fmla="*/ 0 w 119"/>
                <a:gd name="T53" fmla="*/ 0 h 511"/>
                <a:gd name="T54" fmla="*/ 0 w 119"/>
                <a:gd name="T55" fmla="*/ 0 h 511"/>
                <a:gd name="T56" fmla="*/ 0 w 119"/>
                <a:gd name="T57" fmla="*/ 0 h 511"/>
                <a:gd name="T58" fmla="*/ 0 w 119"/>
                <a:gd name="T59" fmla="*/ 0 h 511"/>
                <a:gd name="T60" fmla="*/ 0 w 119"/>
                <a:gd name="T61" fmla="*/ 0 h 51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19"/>
                <a:gd name="T94" fmla="*/ 0 h 511"/>
                <a:gd name="T95" fmla="*/ 119 w 119"/>
                <a:gd name="T96" fmla="*/ 511 h 51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19" h="511">
                  <a:moveTo>
                    <a:pt x="102" y="483"/>
                  </a:moveTo>
                  <a:lnTo>
                    <a:pt x="102" y="472"/>
                  </a:lnTo>
                  <a:lnTo>
                    <a:pt x="108" y="461"/>
                  </a:lnTo>
                  <a:lnTo>
                    <a:pt x="108" y="445"/>
                  </a:lnTo>
                  <a:lnTo>
                    <a:pt x="108" y="428"/>
                  </a:lnTo>
                  <a:lnTo>
                    <a:pt x="108" y="145"/>
                  </a:lnTo>
                  <a:lnTo>
                    <a:pt x="114" y="116"/>
                  </a:lnTo>
                  <a:lnTo>
                    <a:pt x="119" y="83"/>
                  </a:lnTo>
                  <a:lnTo>
                    <a:pt x="114" y="56"/>
                  </a:lnTo>
                  <a:lnTo>
                    <a:pt x="97" y="28"/>
                  </a:lnTo>
                  <a:lnTo>
                    <a:pt x="81" y="17"/>
                  </a:lnTo>
                  <a:lnTo>
                    <a:pt x="65" y="6"/>
                  </a:lnTo>
                  <a:lnTo>
                    <a:pt x="44" y="0"/>
                  </a:lnTo>
                  <a:lnTo>
                    <a:pt x="22" y="0"/>
                  </a:lnTo>
                  <a:lnTo>
                    <a:pt x="6" y="28"/>
                  </a:lnTo>
                  <a:lnTo>
                    <a:pt x="11" y="61"/>
                  </a:lnTo>
                  <a:lnTo>
                    <a:pt x="17" y="95"/>
                  </a:lnTo>
                  <a:lnTo>
                    <a:pt x="11" y="139"/>
                  </a:lnTo>
                  <a:lnTo>
                    <a:pt x="0" y="488"/>
                  </a:lnTo>
                  <a:lnTo>
                    <a:pt x="11" y="500"/>
                  </a:lnTo>
                  <a:lnTo>
                    <a:pt x="22" y="500"/>
                  </a:lnTo>
                  <a:lnTo>
                    <a:pt x="38" y="505"/>
                  </a:lnTo>
                  <a:lnTo>
                    <a:pt x="49" y="511"/>
                  </a:lnTo>
                  <a:lnTo>
                    <a:pt x="60" y="511"/>
                  </a:lnTo>
                  <a:lnTo>
                    <a:pt x="76" y="511"/>
                  </a:lnTo>
                  <a:lnTo>
                    <a:pt x="86" y="511"/>
                  </a:lnTo>
                  <a:lnTo>
                    <a:pt x="102" y="500"/>
                  </a:lnTo>
                  <a:lnTo>
                    <a:pt x="102" y="488"/>
                  </a:lnTo>
                  <a:lnTo>
                    <a:pt x="102" y="483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93" name="Freeform 257"/>
            <p:cNvSpPr>
              <a:spLocks/>
            </p:cNvSpPr>
            <p:nvPr/>
          </p:nvSpPr>
          <p:spPr bwMode="auto">
            <a:xfrm>
              <a:off x="-342" y="-505"/>
              <a:ext cx="5" cy="13"/>
            </a:xfrm>
            <a:custGeom>
              <a:avLst/>
              <a:gdLst>
                <a:gd name="T0" fmla="*/ 0 w 129"/>
                <a:gd name="T1" fmla="*/ 0 h 315"/>
                <a:gd name="T2" fmla="*/ 0 w 129"/>
                <a:gd name="T3" fmla="*/ 0 h 315"/>
                <a:gd name="T4" fmla="*/ 0 w 129"/>
                <a:gd name="T5" fmla="*/ 0 h 315"/>
                <a:gd name="T6" fmla="*/ 0 w 129"/>
                <a:gd name="T7" fmla="*/ 0 h 315"/>
                <a:gd name="T8" fmla="*/ 0 w 129"/>
                <a:gd name="T9" fmla="*/ 0 h 315"/>
                <a:gd name="T10" fmla="*/ 0 w 129"/>
                <a:gd name="T11" fmla="*/ 0 h 315"/>
                <a:gd name="T12" fmla="*/ 0 w 129"/>
                <a:gd name="T13" fmla="*/ 0 h 315"/>
                <a:gd name="T14" fmla="*/ 0 w 129"/>
                <a:gd name="T15" fmla="*/ 0 h 315"/>
                <a:gd name="T16" fmla="*/ 0 w 129"/>
                <a:gd name="T17" fmla="*/ 0 h 315"/>
                <a:gd name="T18" fmla="*/ 0 w 129"/>
                <a:gd name="T19" fmla="*/ 0 h 315"/>
                <a:gd name="T20" fmla="*/ 0 w 129"/>
                <a:gd name="T21" fmla="*/ 0 h 315"/>
                <a:gd name="T22" fmla="*/ 0 w 129"/>
                <a:gd name="T23" fmla="*/ 0 h 315"/>
                <a:gd name="T24" fmla="*/ 0 w 129"/>
                <a:gd name="T25" fmla="*/ 0 h 315"/>
                <a:gd name="T26" fmla="*/ 0 w 129"/>
                <a:gd name="T27" fmla="*/ 0 h 315"/>
                <a:gd name="T28" fmla="*/ 0 w 129"/>
                <a:gd name="T29" fmla="*/ 0 h 315"/>
                <a:gd name="T30" fmla="*/ 0 w 129"/>
                <a:gd name="T31" fmla="*/ 0 h 315"/>
                <a:gd name="T32" fmla="*/ 0 w 129"/>
                <a:gd name="T33" fmla="*/ 0 h 315"/>
                <a:gd name="T34" fmla="*/ 0 w 129"/>
                <a:gd name="T35" fmla="*/ 0 h 315"/>
                <a:gd name="T36" fmla="*/ 0 w 129"/>
                <a:gd name="T37" fmla="*/ 0 h 315"/>
                <a:gd name="T38" fmla="*/ 0 w 129"/>
                <a:gd name="T39" fmla="*/ 0 h 315"/>
                <a:gd name="T40" fmla="*/ 0 w 129"/>
                <a:gd name="T41" fmla="*/ 0 h 315"/>
                <a:gd name="T42" fmla="*/ 0 w 129"/>
                <a:gd name="T43" fmla="*/ 0 h 315"/>
                <a:gd name="T44" fmla="*/ 0 w 129"/>
                <a:gd name="T45" fmla="*/ 0 h 315"/>
                <a:gd name="T46" fmla="*/ 0 w 129"/>
                <a:gd name="T47" fmla="*/ 0 h 315"/>
                <a:gd name="T48" fmla="*/ 0 w 129"/>
                <a:gd name="T49" fmla="*/ 0 h 315"/>
                <a:gd name="T50" fmla="*/ 0 w 129"/>
                <a:gd name="T51" fmla="*/ 0 h 315"/>
                <a:gd name="T52" fmla="*/ 0 w 129"/>
                <a:gd name="T53" fmla="*/ 0 h 315"/>
                <a:gd name="T54" fmla="*/ 0 w 129"/>
                <a:gd name="T55" fmla="*/ 0 h 315"/>
                <a:gd name="T56" fmla="*/ 0 w 129"/>
                <a:gd name="T57" fmla="*/ 0 h 315"/>
                <a:gd name="T58" fmla="*/ 0 w 129"/>
                <a:gd name="T59" fmla="*/ 0 h 315"/>
                <a:gd name="T60" fmla="*/ 0 w 129"/>
                <a:gd name="T61" fmla="*/ 0 h 315"/>
                <a:gd name="T62" fmla="*/ 0 w 129"/>
                <a:gd name="T63" fmla="*/ 0 h 315"/>
                <a:gd name="T64" fmla="*/ 0 w 129"/>
                <a:gd name="T65" fmla="*/ 0 h 31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29"/>
                <a:gd name="T100" fmla="*/ 0 h 315"/>
                <a:gd name="T101" fmla="*/ 129 w 129"/>
                <a:gd name="T102" fmla="*/ 315 h 315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29" h="315">
                  <a:moveTo>
                    <a:pt x="108" y="305"/>
                  </a:moveTo>
                  <a:lnTo>
                    <a:pt x="108" y="277"/>
                  </a:lnTo>
                  <a:lnTo>
                    <a:pt x="108" y="255"/>
                  </a:lnTo>
                  <a:lnTo>
                    <a:pt x="108" y="227"/>
                  </a:lnTo>
                  <a:lnTo>
                    <a:pt x="108" y="204"/>
                  </a:lnTo>
                  <a:lnTo>
                    <a:pt x="113" y="177"/>
                  </a:lnTo>
                  <a:lnTo>
                    <a:pt x="113" y="154"/>
                  </a:lnTo>
                  <a:lnTo>
                    <a:pt x="118" y="127"/>
                  </a:lnTo>
                  <a:lnTo>
                    <a:pt x="124" y="104"/>
                  </a:lnTo>
                  <a:lnTo>
                    <a:pt x="129" y="83"/>
                  </a:lnTo>
                  <a:lnTo>
                    <a:pt x="129" y="66"/>
                  </a:lnTo>
                  <a:lnTo>
                    <a:pt x="129" y="43"/>
                  </a:lnTo>
                  <a:lnTo>
                    <a:pt x="118" y="27"/>
                  </a:lnTo>
                  <a:lnTo>
                    <a:pt x="102" y="10"/>
                  </a:lnTo>
                  <a:lnTo>
                    <a:pt x="85" y="5"/>
                  </a:lnTo>
                  <a:lnTo>
                    <a:pt x="59" y="5"/>
                  </a:lnTo>
                  <a:lnTo>
                    <a:pt x="37" y="0"/>
                  </a:lnTo>
                  <a:lnTo>
                    <a:pt x="27" y="27"/>
                  </a:lnTo>
                  <a:lnTo>
                    <a:pt x="16" y="61"/>
                  </a:lnTo>
                  <a:lnTo>
                    <a:pt x="5" y="99"/>
                  </a:lnTo>
                  <a:lnTo>
                    <a:pt x="0" y="144"/>
                  </a:lnTo>
                  <a:lnTo>
                    <a:pt x="0" y="182"/>
                  </a:lnTo>
                  <a:lnTo>
                    <a:pt x="0" y="227"/>
                  </a:lnTo>
                  <a:lnTo>
                    <a:pt x="5" y="265"/>
                  </a:lnTo>
                  <a:lnTo>
                    <a:pt x="16" y="299"/>
                  </a:lnTo>
                  <a:lnTo>
                    <a:pt x="32" y="310"/>
                  </a:lnTo>
                  <a:lnTo>
                    <a:pt x="53" y="315"/>
                  </a:lnTo>
                  <a:lnTo>
                    <a:pt x="75" y="315"/>
                  </a:lnTo>
                  <a:lnTo>
                    <a:pt x="102" y="315"/>
                  </a:lnTo>
                  <a:lnTo>
                    <a:pt x="108" y="310"/>
                  </a:lnTo>
                  <a:lnTo>
                    <a:pt x="108" y="305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94" name="Freeform 258"/>
            <p:cNvSpPr>
              <a:spLocks/>
            </p:cNvSpPr>
            <p:nvPr/>
          </p:nvSpPr>
          <p:spPr bwMode="auto">
            <a:xfrm>
              <a:off x="-359" y="-475"/>
              <a:ext cx="5" cy="17"/>
            </a:xfrm>
            <a:custGeom>
              <a:avLst/>
              <a:gdLst>
                <a:gd name="T0" fmla="*/ 0 w 124"/>
                <a:gd name="T1" fmla="*/ 0 h 433"/>
                <a:gd name="T2" fmla="*/ 0 w 124"/>
                <a:gd name="T3" fmla="*/ 0 h 433"/>
                <a:gd name="T4" fmla="*/ 0 w 124"/>
                <a:gd name="T5" fmla="*/ 0 h 433"/>
                <a:gd name="T6" fmla="*/ 0 w 124"/>
                <a:gd name="T7" fmla="*/ 0 h 433"/>
                <a:gd name="T8" fmla="*/ 0 w 124"/>
                <a:gd name="T9" fmla="*/ 0 h 433"/>
                <a:gd name="T10" fmla="*/ 0 w 124"/>
                <a:gd name="T11" fmla="*/ 0 h 433"/>
                <a:gd name="T12" fmla="*/ 0 w 124"/>
                <a:gd name="T13" fmla="*/ 0 h 433"/>
                <a:gd name="T14" fmla="*/ 0 w 124"/>
                <a:gd name="T15" fmla="*/ 0 h 433"/>
                <a:gd name="T16" fmla="*/ 0 w 124"/>
                <a:gd name="T17" fmla="*/ 0 h 433"/>
                <a:gd name="T18" fmla="*/ 0 w 124"/>
                <a:gd name="T19" fmla="*/ 0 h 433"/>
                <a:gd name="T20" fmla="*/ 0 w 124"/>
                <a:gd name="T21" fmla="*/ 0 h 433"/>
                <a:gd name="T22" fmla="*/ 0 w 124"/>
                <a:gd name="T23" fmla="*/ 0 h 433"/>
                <a:gd name="T24" fmla="*/ 0 w 124"/>
                <a:gd name="T25" fmla="*/ 0 h 433"/>
                <a:gd name="T26" fmla="*/ 0 w 124"/>
                <a:gd name="T27" fmla="*/ 0 h 433"/>
                <a:gd name="T28" fmla="*/ 0 w 124"/>
                <a:gd name="T29" fmla="*/ 0 h 433"/>
                <a:gd name="T30" fmla="*/ 0 w 124"/>
                <a:gd name="T31" fmla="*/ 0 h 433"/>
                <a:gd name="T32" fmla="*/ 0 w 124"/>
                <a:gd name="T33" fmla="*/ 0 h 433"/>
                <a:gd name="T34" fmla="*/ 0 w 124"/>
                <a:gd name="T35" fmla="*/ 0 h 433"/>
                <a:gd name="T36" fmla="*/ 0 w 124"/>
                <a:gd name="T37" fmla="*/ 0 h 433"/>
                <a:gd name="T38" fmla="*/ 0 w 124"/>
                <a:gd name="T39" fmla="*/ 0 h 433"/>
                <a:gd name="T40" fmla="*/ 0 w 124"/>
                <a:gd name="T41" fmla="*/ 0 h 433"/>
                <a:gd name="T42" fmla="*/ 0 w 124"/>
                <a:gd name="T43" fmla="*/ 0 h 433"/>
                <a:gd name="T44" fmla="*/ 0 w 124"/>
                <a:gd name="T45" fmla="*/ 0 h 433"/>
                <a:gd name="T46" fmla="*/ 0 w 124"/>
                <a:gd name="T47" fmla="*/ 0 h 433"/>
                <a:gd name="T48" fmla="*/ 0 w 124"/>
                <a:gd name="T49" fmla="*/ 0 h 433"/>
                <a:gd name="T50" fmla="*/ 0 w 124"/>
                <a:gd name="T51" fmla="*/ 0 h 433"/>
                <a:gd name="T52" fmla="*/ 0 w 124"/>
                <a:gd name="T53" fmla="*/ 0 h 43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124"/>
                <a:gd name="T82" fmla="*/ 0 h 433"/>
                <a:gd name="T83" fmla="*/ 124 w 124"/>
                <a:gd name="T84" fmla="*/ 433 h 433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124" h="433">
                  <a:moveTo>
                    <a:pt x="108" y="411"/>
                  </a:moveTo>
                  <a:lnTo>
                    <a:pt x="103" y="395"/>
                  </a:lnTo>
                  <a:lnTo>
                    <a:pt x="97" y="378"/>
                  </a:lnTo>
                  <a:lnTo>
                    <a:pt x="87" y="362"/>
                  </a:lnTo>
                  <a:lnTo>
                    <a:pt x="87" y="334"/>
                  </a:lnTo>
                  <a:lnTo>
                    <a:pt x="119" y="111"/>
                  </a:lnTo>
                  <a:lnTo>
                    <a:pt x="124" y="89"/>
                  </a:lnTo>
                  <a:lnTo>
                    <a:pt x="124" y="68"/>
                  </a:lnTo>
                  <a:lnTo>
                    <a:pt x="119" y="51"/>
                  </a:lnTo>
                  <a:lnTo>
                    <a:pt x="108" y="28"/>
                  </a:lnTo>
                  <a:lnTo>
                    <a:pt x="97" y="12"/>
                  </a:lnTo>
                  <a:lnTo>
                    <a:pt x="81" y="6"/>
                  </a:lnTo>
                  <a:lnTo>
                    <a:pt x="55" y="6"/>
                  </a:lnTo>
                  <a:lnTo>
                    <a:pt x="33" y="0"/>
                  </a:lnTo>
                  <a:lnTo>
                    <a:pt x="27" y="6"/>
                  </a:lnTo>
                  <a:lnTo>
                    <a:pt x="22" y="6"/>
                  </a:lnTo>
                  <a:lnTo>
                    <a:pt x="11" y="12"/>
                  </a:lnTo>
                  <a:lnTo>
                    <a:pt x="0" y="17"/>
                  </a:lnTo>
                  <a:lnTo>
                    <a:pt x="11" y="423"/>
                  </a:lnTo>
                  <a:lnTo>
                    <a:pt x="33" y="433"/>
                  </a:lnTo>
                  <a:lnTo>
                    <a:pt x="55" y="433"/>
                  </a:lnTo>
                  <a:lnTo>
                    <a:pt x="76" y="433"/>
                  </a:lnTo>
                  <a:lnTo>
                    <a:pt x="103" y="433"/>
                  </a:lnTo>
                  <a:lnTo>
                    <a:pt x="103" y="428"/>
                  </a:lnTo>
                  <a:lnTo>
                    <a:pt x="108" y="423"/>
                  </a:lnTo>
                  <a:lnTo>
                    <a:pt x="108" y="417"/>
                  </a:lnTo>
                  <a:lnTo>
                    <a:pt x="108" y="411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95" name="Freeform 259"/>
            <p:cNvSpPr>
              <a:spLocks/>
            </p:cNvSpPr>
            <p:nvPr/>
          </p:nvSpPr>
          <p:spPr bwMode="auto">
            <a:xfrm>
              <a:off x="-341" y="-532"/>
              <a:ext cx="6" cy="8"/>
            </a:xfrm>
            <a:custGeom>
              <a:avLst/>
              <a:gdLst>
                <a:gd name="T0" fmla="*/ 0 w 188"/>
                <a:gd name="T1" fmla="*/ 0 h 212"/>
                <a:gd name="T2" fmla="*/ 0 w 188"/>
                <a:gd name="T3" fmla="*/ 0 h 212"/>
                <a:gd name="T4" fmla="*/ 0 w 188"/>
                <a:gd name="T5" fmla="*/ 0 h 212"/>
                <a:gd name="T6" fmla="*/ 0 w 188"/>
                <a:gd name="T7" fmla="*/ 0 h 212"/>
                <a:gd name="T8" fmla="*/ 0 w 188"/>
                <a:gd name="T9" fmla="*/ 0 h 212"/>
                <a:gd name="T10" fmla="*/ 0 w 188"/>
                <a:gd name="T11" fmla="*/ 0 h 212"/>
                <a:gd name="T12" fmla="*/ 0 w 188"/>
                <a:gd name="T13" fmla="*/ 0 h 212"/>
                <a:gd name="T14" fmla="*/ 0 w 188"/>
                <a:gd name="T15" fmla="*/ 0 h 212"/>
                <a:gd name="T16" fmla="*/ 0 w 188"/>
                <a:gd name="T17" fmla="*/ 0 h 212"/>
                <a:gd name="T18" fmla="*/ 0 w 188"/>
                <a:gd name="T19" fmla="*/ 0 h 212"/>
                <a:gd name="T20" fmla="*/ 0 w 188"/>
                <a:gd name="T21" fmla="*/ 0 h 212"/>
                <a:gd name="T22" fmla="*/ 0 w 188"/>
                <a:gd name="T23" fmla="*/ 0 h 212"/>
                <a:gd name="T24" fmla="*/ 0 w 188"/>
                <a:gd name="T25" fmla="*/ 0 h 212"/>
                <a:gd name="T26" fmla="*/ 0 w 188"/>
                <a:gd name="T27" fmla="*/ 0 h 212"/>
                <a:gd name="T28" fmla="*/ 0 w 188"/>
                <a:gd name="T29" fmla="*/ 0 h 212"/>
                <a:gd name="T30" fmla="*/ 0 w 188"/>
                <a:gd name="T31" fmla="*/ 0 h 212"/>
                <a:gd name="T32" fmla="*/ 0 w 188"/>
                <a:gd name="T33" fmla="*/ 0 h 212"/>
                <a:gd name="T34" fmla="*/ 0 w 188"/>
                <a:gd name="T35" fmla="*/ 0 h 212"/>
                <a:gd name="T36" fmla="*/ 0 w 188"/>
                <a:gd name="T37" fmla="*/ 0 h 212"/>
                <a:gd name="T38" fmla="*/ 0 w 188"/>
                <a:gd name="T39" fmla="*/ 0 h 212"/>
                <a:gd name="T40" fmla="*/ 0 w 188"/>
                <a:gd name="T41" fmla="*/ 0 h 212"/>
                <a:gd name="T42" fmla="*/ 0 w 188"/>
                <a:gd name="T43" fmla="*/ 0 h 212"/>
                <a:gd name="T44" fmla="*/ 0 w 188"/>
                <a:gd name="T45" fmla="*/ 0 h 212"/>
                <a:gd name="T46" fmla="*/ 0 w 188"/>
                <a:gd name="T47" fmla="*/ 0 h 212"/>
                <a:gd name="T48" fmla="*/ 0 w 188"/>
                <a:gd name="T49" fmla="*/ 0 h 212"/>
                <a:gd name="T50" fmla="*/ 0 w 188"/>
                <a:gd name="T51" fmla="*/ 0 h 212"/>
                <a:gd name="T52" fmla="*/ 0 w 188"/>
                <a:gd name="T53" fmla="*/ 0 h 212"/>
                <a:gd name="T54" fmla="*/ 0 w 188"/>
                <a:gd name="T55" fmla="*/ 0 h 212"/>
                <a:gd name="T56" fmla="*/ 0 w 188"/>
                <a:gd name="T57" fmla="*/ 0 h 212"/>
                <a:gd name="T58" fmla="*/ 0 w 188"/>
                <a:gd name="T59" fmla="*/ 0 h 212"/>
                <a:gd name="T60" fmla="*/ 0 w 188"/>
                <a:gd name="T61" fmla="*/ 0 h 212"/>
                <a:gd name="T62" fmla="*/ 0 w 188"/>
                <a:gd name="T63" fmla="*/ 0 h 212"/>
                <a:gd name="T64" fmla="*/ 0 w 188"/>
                <a:gd name="T65" fmla="*/ 0 h 21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88"/>
                <a:gd name="T100" fmla="*/ 0 h 212"/>
                <a:gd name="T101" fmla="*/ 188 w 188"/>
                <a:gd name="T102" fmla="*/ 212 h 21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88" h="212">
                  <a:moveTo>
                    <a:pt x="167" y="194"/>
                  </a:moveTo>
                  <a:lnTo>
                    <a:pt x="172" y="184"/>
                  </a:lnTo>
                  <a:lnTo>
                    <a:pt x="172" y="172"/>
                  </a:lnTo>
                  <a:lnTo>
                    <a:pt x="172" y="156"/>
                  </a:lnTo>
                  <a:lnTo>
                    <a:pt x="167" y="139"/>
                  </a:lnTo>
                  <a:lnTo>
                    <a:pt x="172" y="134"/>
                  </a:lnTo>
                  <a:lnTo>
                    <a:pt x="177" y="123"/>
                  </a:lnTo>
                  <a:lnTo>
                    <a:pt x="177" y="111"/>
                  </a:lnTo>
                  <a:lnTo>
                    <a:pt x="183" y="95"/>
                  </a:lnTo>
                  <a:lnTo>
                    <a:pt x="188" y="89"/>
                  </a:lnTo>
                  <a:lnTo>
                    <a:pt x="188" y="73"/>
                  </a:lnTo>
                  <a:lnTo>
                    <a:pt x="188" y="61"/>
                  </a:lnTo>
                  <a:lnTo>
                    <a:pt x="183" y="51"/>
                  </a:lnTo>
                  <a:lnTo>
                    <a:pt x="156" y="34"/>
                  </a:lnTo>
                  <a:lnTo>
                    <a:pt x="124" y="23"/>
                  </a:lnTo>
                  <a:lnTo>
                    <a:pt x="86" y="17"/>
                  </a:lnTo>
                  <a:lnTo>
                    <a:pt x="48" y="0"/>
                  </a:lnTo>
                  <a:lnTo>
                    <a:pt x="11" y="17"/>
                  </a:lnTo>
                  <a:lnTo>
                    <a:pt x="0" y="56"/>
                  </a:lnTo>
                  <a:lnTo>
                    <a:pt x="0" y="111"/>
                  </a:lnTo>
                  <a:lnTo>
                    <a:pt x="0" y="156"/>
                  </a:lnTo>
                  <a:lnTo>
                    <a:pt x="11" y="178"/>
                  </a:lnTo>
                  <a:lnTo>
                    <a:pt x="22" y="189"/>
                  </a:lnTo>
                  <a:lnTo>
                    <a:pt x="43" y="201"/>
                  </a:lnTo>
                  <a:lnTo>
                    <a:pt x="64" y="206"/>
                  </a:lnTo>
                  <a:lnTo>
                    <a:pt x="92" y="212"/>
                  </a:lnTo>
                  <a:lnTo>
                    <a:pt x="119" y="212"/>
                  </a:lnTo>
                  <a:lnTo>
                    <a:pt x="140" y="212"/>
                  </a:lnTo>
                  <a:lnTo>
                    <a:pt x="167" y="212"/>
                  </a:lnTo>
                  <a:lnTo>
                    <a:pt x="167" y="201"/>
                  </a:lnTo>
                  <a:lnTo>
                    <a:pt x="167" y="194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96" name="Freeform 260"/>
            <p:cNvSpPr>
              <a:spLocks/>
            </p:cNvSpPr>
            <p:nvPr/>
          </p:nvSpPr>
          <p:spPr bwMode="auto">
            <a:xfrm>
              <a:off x="-360" y="-508"/>
              <a:ext cx="6" cy="15"/>
            </a:xfrm>
            <a:custGeom>
              <a:avLst/>
              <a:gdLst>
                <a:gd name="T0" fmla="*/ 0 w 178"/>
                <a:gd name="T1" fmla="*/ 0 h 377"/>
                <a:gd name="T2" fmla="*/ 0 w 178"/>
                <a:gd name="T3" fmla="*/ 0 h 377"/>
                <a:gd name="T4" fmla="*/ 0 w 178"/>
                <a:gd name="T5" fmla="*/ 0 h 377"/>
                <a:gd name="T6" fmla="*/ 0 w 178"/>
                <a:gd name="T7" fmla="*/ 0 h 377"/>
                <a:gd name="T8" fmla="*/ 0 w 178"/>
                <a:gd name="T9" fmla="*/ 0 h 377"/>
                <a:gd name="T10" fmla="*/ 0 w 178"/>
                <a:gd name="T11" fmla="*/ 0 h 377"/>
                <a:gd name="T12" fmla="*/ 0 w 178"/>
                <a:gd name="T13" fmla="*/ 0 h 377"/>
                <a:gd name="T14" fmla="*/ 0 w 178"/>
                <a:gd name="T15" fmla="*/ 0 h 377"/>
                <a:gd name="T16" fmla="*/ 0 w 178"/>
                <a:gd name="T17" fmla="*/ 0 h 377"/>
                <a:gd name="T18" fmla="*/ 0 w 178"/>
                <a:gd name="T19" fmla="*/ 0 h 377"/>
                <a:gd name="T20" fmla="*/ 0 w 178"/>
                <a:gd name="T21" fmla="*/ 0 h 377"/>
                <a:gd name="T22" fmla="*/ 0 w 178"/>
                <a:gd name="T23" fmla="*/ 0 h 377"/>
                <a:gd name="T24" fmla="*/ 0 w 178"/>
                <a:gd name="T25" fmla="*/ 0 h 377"/>
                <a:gd name="T26" fmla="*/ 0 w 178"/>
                <a:gd name="T27" fmla="*/ 0 h 377"/>
                <a:gd name="T28" fmla="*/ 0 w 178"/>
                <a:gd name="T29" fmla="*/ 0 h 377"/>
                <a:gd name="T30" fmla="*/ 0 w 178"/>
                <a:gd name="T31" fmla="*/ 0 h 377"/>
                <a:gd name="T32" fmla="*/ 0 w 178"/>
                <a:gd name="T33" fmla="*/ 0 h 377"/>
                <a:gd name="T34" fmla="*/ 0 w 178"/>
                <a:gd name="T35" fmla="*/ 0 h 377"/>
                <a:gd name="T36" fmla="*/ 0 w 178"/>
                <a:gd name="T37" fmla="*/ 0 h 377"/>
                <a:gd name="T38" fmla="*/ 0 w 178"/>
                <a:gd name="T39" fmla="*/ 0 h 37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78"/>
                <a:gd name="T61" fmla="*/ 0 h 377"/>
                <a:gd name="T62" fmla="*/ 178 w 178"/>
                <a:gd name="T63" fmla="*/ 377 h 377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78" h="377">
                  <a:moveTo>
                    <a:pt x="162" y="360"/>
                  </a:moveTo>
                  <a:lnTo>
                    <a:pt x="167" y="355"/>
                  </a:lnTo>
                  <a:lnTo>
                    <a:pt x="172" y="343"/>
                  </a:lnTo>
                  <a:lnTo>
                    <a:pt x="172" y="327"/>
                  </a:lnTo>
                  <a:lnTo>
                    <a:pt x="178" y="316"/>
                  </a:lnTo>
                  <a:lnTo>
                    <a:pt x="156" y="99"/>
                  </a:lnTo>
                  <a:lnTo>
                    <a:pt x="162" y="83"/>
                  </a:lnTo>
                  <a:lnTo>
                    <a:pt x="162" y="66"/>
                  </a:lnTo>
                  <a:lnTo>
                    <a:pt x="162" y="50"/>
                  </a:lnTo>
                  <a:lnTo>
                    <a:pt x="156" y="33"/>
                  </a:lnTo>
                  <a:lnTo>
                    <a:pt x="0" y="0"/>
                  </a:lnTo>
                  <a:lnTo>
                    <a:pt x="38" y="360"/>
                  </a:lnTo>
                  <a:lnTo>
                    <a:pt x="65" y="372"/>
                  </a:lnTo>
                  <a:lnTo>
                    <a:pt x="92" y="372"/>
                  </a:lnTo>
                  <a:lnTo>
                    <a:pt x="124" y="372"/>
                  </a:lnTo>
                  <a:lnTo>
                    <a:pt x="156" y="377"/>
                  </a:lnTo>
                  <a:lnTo>
                    <a:pt x="162" y="366"/>
                  </a:lnTo>
                  <a:lnTo>
                    <a:pt x="162" y="360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97" name="Freeform 261"/>
            <p:cNvSpPr>
              <a:spLocks/>
            </p:cNvSpPr>
            <p:nvPr/>
          </p:nvSpPr>
          <p:spPr bwMode="auto">
            <a:xfrm>
              <a:off x="-342" y="-575"/>
              <a:ext cx="6" cy="16"/>
            </a:xfrm>
            <a:custGeom>
              <a:avLst/>
              <a:gdLst>
                <a:gd name="T0" fmla="*/ 0 w 167"/>
                <a:gd name="T1" fmla="*/ 0 h 395"/>
                <a:gd name="T2" fmla="*/ 0 w 167"/>
                <a:gd name="T3" fmla="*/ 0 h 395"/>
                <a:gd name="T4" fmla="*/ 0 w 167"/>
                <a:gd name="T5" fmla="*/ 0 h 395"/>
                <a:gd name="T6" fmla="*/ 0 w 167"/>
                <a:gd name="T7" fmla="*/ 0 h 395"/>
                <a:gd name="T8" fmla="*/ 0 w 167"/>
                <a:gd name="T9" fmla="*/ 0 h 395"/>
                <a:gd name="T10" fmla="*/ 0 w 167"/>
                <a:gd name="T11" fmla="*/ 0 h 395"/>
                <a:gd name="T12" fmla="*/ 0 w 167"/>
                <a:gd name="T13" fmla="*/ 0 h 395"/>
                <a:gd name="T14" fmla="*/ 0 w 167"/>
                <a:gd name="T15" fmla="*/ 0 h 395"/>
                <a:gd name="T16" fmla="*/ 0 w 167"/>
                <a:gd name="T17" fmla="*/ 0 h 395"/>
                <a:gd name="T18" fmla="*/ 0 w 167"/>
                <a:gd name="T19" fmla="*/ 0 h 395"/>
                <a:gd name="T20" fmla="*/ 0 w 167"/>
                <a:gd name="T21" fmla="*/ 0 h 395"/>
                <a:gd name="T22" fmla="*/ 0 w 167"/>
                <a:gd name="T23" fmla="*/ 0 h 395"/>
                <a:gd name="T24" fmla="*/ 0 w 167"/>
                <a:gd name="T25" fmla="*/ 0 h 395"/>
                <a:gd name="T26" fmla="*/ 0 w 167"/>
                <a:gd name="T27" fmla="*/ 0 h 395"/>
                <a:gd name="T28" fmla="*/ 0 w 167"/>
                <a:gd name="T29" fmla="*/ 0 h 395"/>
                <a:gd name="T30" fmla="*/ 0 w 167"/>
                <a:gd name="T31" fmla="*/ 0 h 395"/>
                <a:gd name="T32" fmla="*/ 0 w 167"/>
                <a:gd name="T33" fmla="*/ 0 h 395"/>
                <a:gd name="T34" fmla="*/ 0 w 167"/>
                <a:gd name="T35" fmla="*/ 0 h 395"/>
                <a:gd name="T36" fmla="*/ 0 w 167"/>
                <a:gd name="T37" fmla="*/ 0 h 395"/>
                <a:gd name="T38" fmla="*/ 0 w 167"/>
                <a:gd name="T39" fmla="*/ 0 h 395"/>
                <a:gd name="T40" fmla="*/ 0 w 167"/>
                <a:gd name="T41" fmla="*/ 0 h 395"/>
                <a:gd name="T42" fmla="*/ 0 w 167"/>
                <a:gd name="T43" fmla="*/ 0 h 395"/>
                <a:gd name="T44" fmla="*/ 0 w 167"/>
                <a:gd name="T45" fmla="*/ 0 h 395"/>
                <a:gd name="T46" fmla="*/ 0 w 167"/>
                <a:gd name="T47" fmla="*/ 0 h 395"/>
                <a:gd name="T48" fmla="*/ 0 w 167"/>
                <a:gd name="T49" fmla="*/ 0 h 395"/>
                <a:gd name="T50" fmla="*/ 0 w 167"/>
                <a:gd name="T51" fmla="*/ 0 h 395"/>
                <a:gd name="T52" fmla="*/ 0 w 167"/>
                <a:gd name="T53" fmla="*/ 0 h 395"/>
                <a:gd name="T54" fmla="*/ 0 w 167"/>
                <a:gd name="T55" fmla="*/ 0 h 395"/>
                <a:gd name="T56" fmla="*/ 0 w 167"/>
                <a:gd name="T57" fmla="*/ 0 h 395"/>
                <a:gd name="T58" fmla="*/ 0 w 167"/>
                <a:gd name="T59" fmla="*/ 0 h 395"/>
                <a:gd name="T60" fmla="*/ 0 w 167"/>
                <a:gd name="T61" fmla="*/ 0 h 395"/>
                <a:gd name="T62" fmla="*/ 0 w 167"/>
                <a:gd name="T63" fmla="*/ 0 h 395"/>
                <a:gd name="T64" fmla="*/ 0 w 167"/>
                <a:gd name="T65" fmla="*/ 0 h 395"/>
                <a:gd name="T66" fmla="*/ 0 w 167"/>
                <a:gd name="T67" fmla="*/ 0 h 39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67"/>
                <a:gd name="T103" fmla="*/ 0 h 395"/>
                <a:gd name="T104" fmla="*/ 167 w 167"/>
                <a:gd name="T105" fmla="*/ 395 h 395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67" h="395">
                  <a:moveTo>
                    <a:pt x="140" y="355"/>
                  </a:moveTo>
                  <a:lnTo>
                    <a:pt x="167" y="33"/>
                  </a:lnTo>
                  <a:lnTo>
                    <a:pt x="151" y="11"/>
                  </a:lnTo>
                  <a:lnTo>
                    <a:pt x="124" y="0"/>
                  </a:lnTo>
                  <a:lnTo>
                    <a:pt x="86" y="0"/>
                  </a:lnTo>
                  <a:lnTo>
                    <a:pt x="48" y="0"/>
                  </a:lnTo>
                  <a:lnTo>
                    <a:pt x="38" y="11"/>
                  </a:lnTo>
                  <a:lnTo>
                    <a:pt x="32" y="11"/>
                  </a:lnTo>
                  <a:lnTo>
                    <a:pt x="27" y="17"/>
                  </a:lnTo>
                  <a:lnTo>
                    <a:pt x="32" y="33"/>
                  </a:lnTo>
                  <a:lnTo>
                    <a:pt x="27" y="67"/>
                  </a:lnTo>
                  <a:lnTo>
                    <a:pt x="32" y="95"/>
                  </a:lnTo>
                  <a:lnTo>
                    <a:pt x="32" y="128"/>
                  </a:lnTo>
                  <a:lnTo>
                    <a:pt x="32" y="166"/>
                  </a:lnTo>
                  <a:lnTo>
                    <a:pt x="27" y="183"/>
                  </a:lnTo>
                  <a:lnTo>
                    <a:pt x="21" y="206"/>
                  </a:lnTo>
                  <a:lnTo>
                    <a:pt x="16" y="228"/>
                  </a:lnTo>
                  <a:lnTo>
                    <a:pt x="11" y="250"/>
                  </a:lnTo>
                  <a:lnTo>
                    <a:pt x="5" y="272"/>
                  </a:lnTo>
                  <a:lnTo>
                    <a:pt x="0" y="294"/>
                  </a:lnTo>
                  <a:lnTo>
                    <a:pt x="0" y="322"/>
                  </a:lnTo>
                  <a:lnTo>
                    <a:pt x="0" y="344"/>
                  </a:lnTo>
                  <a:lnTo>
                    <a:pt x="16" y="361"/>
                  </a:lnTo>
                  <a:lnTo>
                    <a:pt x="32" y="377"/>
                  </a:lnTo>
                  <a:lnTo>
                    <a:pt x="54" y="383"/>
                  </a:lnTo>
                  <a:lnTo>
                    <a:pt x="75" y="395"/>
                  </a:lnTo>
                  <a:lnTo>
                    <a:pt x="91" y="395"/>
                  </a:lnTo>
                  <a:lnTo>
                    <a:pt x="102" y="395"/>
                  </a:lnTo>
                  <a:lnTo>
                    <a:pt x="108" y="389"/>
                  </a:lnTo>
                  <a:lnTo>
                    <a:pt x="124" y="383"/>
                  </a:lnTo>
                  <a:lnTo>
                    <a:pt x="124" y="377"/>
                  </a:lnTo>
                  <a:lnTo>
                    <a:pt x="124" y="372"/>
                  </a:lnTo>
                  <a:lnTo>
                    <a:pt x="129" y="367"/>
                  </a:lnTo>
                  <a:lnTo>
                    <a:pt x="140" y="355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98" name="Freeform 262"/>
            <p:cNvSpPr>
              <a:spLocks/>
            </p:cNvSpPr>
            <p:nvPr/>
          </p:nvSpPr>
          <p:spPr bwMode="auto">
            <a:xfrm>
              <a:off x="-362" y="-535"/>
              <a:ext cx="7" cy="11"/>
            </a:xfrm>
            <a:custGeom>
              <a:avLst/>
              <a:gdLst>
                <a:gd name="T0" fmla="*/ 0 w 205"/>
                <a:gd name="T1" fmla="*/ 0 h 273"/>
                <a:gd name="T2" fmla="*/ 0 w 205"/>
                <a:gd name="T3" fmla="*/ 0 h 273"/>
                <a:gd name="T4" fmla="*/ 0 w 205"/>
                <a:gd name="T5" fmla="*/ 0 h 273"/>
                <a:gd name="T6" fmla="*/ 0 w 205"/>
                <a:gd name="T7" fmla="*/ 0 h 273"/>
                <a:gd name="T8" fmla="*/ 0 w 205"/>
                <a:gd name="T9" fmla="*/ 0 h 273"/>
                <a:gd name="T10" fmla="*/ 0 w 205"/>
                <a:gd name="T11" fmla="*/ 0 h 273"/>
                <a:gd name="T12" fmla="*/ 0 w 205"/>
                <a:gd name="T13" fmla="*/ 0 h 273"/>
                <a:gd name="T14" fmla="*/ 0 w 205"/>
                <a:gd name="T15" fmla="*/ 0 h 273"/>
                <a:gd name="T16" fmla="*/ 0 w 205"/>
                <a:gd name="T17" fmla="*/ 0 h 273"/>
                <a:gd name="T18" fmla="*/ 0 w 205"/>
                <a:gd name="T19" fmla="*/ 0 h 273"/>
                <a:gd name="T20" fmla="*/ 0 w 205"/>
                <a:gd name="T21" fmla="*/ 0 h 273"/>
                <a:gd name="T22" fmla="*/ 0 w 205"/>
                <a:gd name="T23" fmla="*/ 0 h 273"/>
                <a:gd name="T24" fmla="*/ 0 w 205"/>
                <a:gd name="T25" fmla="*/ 0 h 273"/>
                <a:gd name="T26" fmla="*/ 0 w 205"/>
                <a:gd name="T27" fmla="*/ 0 h 273"/>
                <a:gd name="T28" fmla="*/ 0 w 205"/>
                <a:gd name="T29" fmla="*/ 0 h 273"/>
                <a:gd name="T30" fmla="*/ 0 w 205"/>
                <a:gd name="T31" fmla="*/ 0 h 273"/>
                <a:gd name="T32" fmla="*/ 0 w 205"/>
                <a:gd name="T33" fmla="*/ 0 h 273"/>
                <a:gd name="T34" fmla="*/ 0 w 205"/>
                <a:gd name="T35" fmla="*/ 0 h 273"/>
                <a:gd name="T36" fmla="*/ 0 w 205"/>
                <a:gd name="T37" fmla="*/ 0 h 273"/>
                <a:gd name="T38" fmla="*/ 0 w 205"/>
                <a:gd name="T39" fmla="*/ 0 h 273"/>
                <a:gd name="T40" fmla="*/ 0 w 205"/>
                <a:gd name="T41" fmla="*/ 0 h 273"/>
                <a:gd name="T42" fmla="*/ 0 w 205"/>
                <a:gd name="T43" fmla="*/ 0 h 273"/>
                <a:gd name="T44" fmla="*/ 0 w 205"/>
                <a:gd name="T45" fmla="*/ 0 h 273"/>
                <a:gd name="T46" fmla="*/ 0 w 205"/>
                <a:gd name="T47" fmla="*/ 0 h 27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205"/>
                <a:gd name="T73" fmla="*/ 0 h 273"/>
                <a:gd name="T74" fmla="*/ 205 w 205"/>
                <a:gd name="T75" fmla="*/ 273 h 27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205" h="273">
                  <a:moveTo>
                    <a:pt x="205" y="250"/>
                  </a:moveTo>
                  <a:lnTo>
                    <a:pt x="195" y="39"/>
                  </a:lnTo>
                  <a:lnTo>
                    <a:pt x="195" y="28"/>
                  </a:lnTo>
                  <a:lnTo>
                    <a:pt x="184" y="17"/>
                  </a:lnTo>
                  <a:lnTo>
                    <a:pt x="173" y="0"/>
                  </a:lnTo>
                  <a:lnTo>
                    <a:pt x="17" y="0"/>
                  </a:lnTo>
                  <a:lnTo>
                    <a:pt x="17" y="12"/>
                  </a:lnTo>
                  <a:lnTo>
                    <a:pt x="12" y="22"/>
                  </a:lnTo>
                  <a:lnTo>
                    <a:pt x="6" y="34"/>
                  </a:lnTo>
                  <a:lnTo>
                    <a:pt x="0" y="45"/>
                  </a:lnTo>
                  <a:lnTo>
                    <a:pt x="6" y="72"/>
                  </a:lnTo>
                  <a:lnTo>
                    <a:pt x="12" y="106"/>
                  </a:lnTo>
                  <a:lnTo>
                    <a:pt x="12" y="140"/>
                  </a:lnTo>
                  <a:lnTo>
                    <a:pt x="12" y="173"/>
                  </a:lnTo>
                  <a:lnTo>
                    <a:pt x="12" y="178"/>
                  </a:lnTo>
                  <a:lnTo>
                    <a:pt x="6" y="189"/>
                  </a:lnTo>
                  <a:lnTo>
                    <a:pt x="6" y="206"/>
                  </a:lnTo>
                  <a:lnTo>
                    <a:pt x="12" y="216"/>
                  </a:lnTo>
                  <a:lnTo>
                    <a:pt x="195" y="273"/>
                  </a:lnTo>
                  <a:lnTo>
                    <a:pt x="195" y="266"/>
                  </a:lnTo>
                  <a:lnTo>
                    <a:pt x="200" y="261"/>
                  </a:lnTo>
                  <a:lnTo>
                    <a:pt x="205" y="256"/>
                  </a:lnTo>
                  <a:lnTo>
                    <a:pt x="205" y="250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199" name="Freeform 263"/>
            <p:cNvSpPr>
              <a:spLocks/>
            </p:cNvSpPr>
            <p:nvPr/>
          </p:nvSpPr>
          <p:spPr bwMode="auto">
            <a:xfrm>
              <a:off x="-340" y="-618"/>
              <a:ext cx="6" cy="19"/>
            </a:xfrm>
            <a:custGeom>
              <a:avLst/>
              <a:gdLst>
                <a:gd name="T0" fmla="*/ 0 w 162"/>
                <a:gd name="T1" fmla="*/ 0 h 462"/>
                <a:gd name="T2" fmla="*/ 0 w 162"/>
                <a:gd name="T3" fmla="*/ 0 h 462"/>
                <a:gd name="T4" fmla="*/ 0 w 162"/>
                <a:gd name="T5" fmla="*/ 0 h 462"/>
                <a:gd name="T6" fmla="*/ 0 w 162"/>
                <a:gd name="T7" fmla="*/ 0 h 462"/>
                <a:gd name="T8" fmla="*/ 0 w 162"/>
                <a:gd name="T9" fmla="*/ 0 h 462"/>
                <a:gd name="T10" fmla="*/ 0 w 162"/>
                <a:gd name="T11" fmla="*/ 0 h 462"/>
                <a:gd name="T12" fmla="*/ 0 w 162"/>
                <a:gd name="T13" fmla="*/ 0 h 462"/>
                <a:gd name="T14" fmla="*/ 0 w 162"/>
                <a:gd name="T15" fmla="*/ 0 h 462"/>
                <a:gd name="T16" fmla="*/ 0 w 162"/>
                <a:gd name="T17" fmla="*/ 0 h 462"/>
                <a:gd name="T18" fmla="*/ 0 w 162"/>
                <a:gd name="T19" fmla="*/ 0 h 462"/>
                <a:gd name="T20" fmla="*/ 0 w 162"/>
                <a:gd name="T21" fmla="*/ 0 h 462"/>
                <a:gd name="T22" fmla="*/ 0 w 162"/>
                <a:gd name="T23" fmla="*/ 0 h 462"/>
                <a:gd name="T24" fmla="*/ 0 w 162"/>
                <a:gd name="T25" fmla="*/ 0 h 462"/>
                <a:gd name="T26" fmla="*/ 0 w 162"/>
                <a:gd name="T27" fmla="*/ 0 h 462"/>
                <a:gd name="T28" fmla="*/ 0 w 162"/>
                <a:gd name="T29" fmla="*/ 0 h 462"/>
                <a:gd name="T30" fmla="*/ 0 w 162"/>
                <a:gd name="T31" fmla="*/ 0 h 462"/>
                <a:gd name="T32" fmla="*/ 0 w 162"/>
                <a:gd name="T33" fmla="*/ 0 h 462"/>
                <a:gd name="T34" fmla="*/ 0 w 162"/>
                <a:gd name="T35" fmla="*/ 0 h 462"/>
                <a:gd name="T36" fmla="*/ 0 w 162"/>
                <a:gd name="T37" fmla="*/ 0 h 462"/>
                <a:gd name="T38" fmla="*/ 0 w 162"/>
                <a:gd name="T39" fmla="*/ 0 h 462"/>
                <a:gd name="T40" fmla="*/ 0 w 162"/>
                <a:gd name="T41" fmla="*/ 0 h 462"/>
                <a:gd name="T42" fmla="*/ 0 w 162"/>
                <a:gd name="T43" fmla="*/ 0 h 462"/>
                <a:gd name="T44" fmla="*/ 0 w 162"/>
                <a:gd name="T45" fmla="*/ 0 h 462"/>
                <a:gd name="T46" fmla="*/ 0 w 162"/>
                <a:gd name="T47" fmla="*/ 0 h 462"/>
                <a:gd name="T48" fmla="*/ 0 w 162"/>
                <a:gd name="T49" fmla="*/ 0 h 462"/>
                <a:gd name="T50" fmla="*/ 0 w 162"/>
                <a:gd name="T51" fmla="*/ 0 h 462"/>
                <a:gd name="T52" fmla="*/ 0 w 162"/>
                <a:gd name="T53" fmla="*/ 0 h 462"/>
                <a:gd name="T54" fmla="*/ 0 w 162"/>
                <a:gd name="T55" fmla="*/ 0 h 462"/>
                <a:gd name="T56" fmla="*/ 0 w 162"/>
                <a:gd name="T57" fmla="*/ 0 h 46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62"/>
                <a:gd name="T88" fmla="*/ 0 h 462"/>
                <a:gd name="T89" fmla="*/ 162 w 162"/>
                <a:gd name="T90" fmla="*/ 462 h 462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62" h="462">
                  <a:moveTo>
                    <a:pt x="134" y="450"/>
                  </a:moveTo>
                  <a:lnTo>
                    <a:pt x="140" y="440"/>
                  </a:lnTo>
                  <a:lnTo>
                    <a:pt x="140" y="423"/>
                  </a:lnTo>
                  <a:lnTo>
                    <a:pt x="140" y="407"/>
                  </a:lnTo>
                  <a:lnTo>
                    <a:pt x="140" y="390"/>
                  </a:lnTo>
                  <a:lnTo>
                    <a:pt x="162" y="195"/>
                  </a:lnTo>
                  <a:lnTo>
                    <a:pt x="162" y="190"/>
                  </a:lnTo>
                  <a:lnTo>
                    <a:pt x="162" y="178"/>
                  </a:lnTo>
                  <a:lnTo>
                    <a:pt x="162" y="161"/>
                  </a:lnTo>
                  <a:lnTo>
                    <a:pt x="157" y="151"/>
                  </a:lnTo>
                  <a:lnTo>
                    <a:pt x="157" y="140"/>
                  </a:lnTo>
                  <a:lnTo>
                    <a:pt x="157" y="123"/>
                  </a:lnTo>
                  <a:lnTo>
                    <a:pt x="151" y="106"/>
                  </a:lnTo>
                  <a:lnTo>
                    <a:pt x="140" y="95"/>
                  </a:lnTo>
                  <a:lnTo>
                    <a:pt x="134" y="68"/>
                  </a:lnTo>
                  <a:lnTo>
                    <a:pt x="134" y="45"/>
                  </a:lnTo>
                  <a:lnTo>
                    <a:pt x="124" y="23"/>
                  </a:lnTo>
                  <a:lnTo>
                    <a:pt x="97" y="0"/>
                  </a:lnTo>
                  <a:lnTo>
                    <a:pt x="11" y="0"/>
                  </a:lnTo>
                  <a:lnTo>
                    <a:pt x="0" y="423"/>
                  </a:lnTo>
                  <a:lnTo>
                    <a:pt x="0" y="434"/>
                  </a:lnTo>
                  <a:lnTo>
                    <a:pt x="5" y="440"/>
                  </a:lnTo>
                  <a:lnTo>
                    <a:pt x="16" y="450"/>
                  </a:lnTo>
                  <a:lnTo>
                    <a:pt x="145" y="462"/>
                  </a:lnTo>
                  <a:lnTo>
                    <a:pt x="140" y="456"/>
                  </a:lnTo>
                  <a:lnTo>
                    <a:pt x="134" y="450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00" name="Freeform 264"/>
            <p:cNvSpPr>
              <a:spLocks/>
            </p:cNvSpPr>
            <p:nvPr/>
          </p:nvSpPr>
          <p:spPr bwMode="auto">
            <a:xfrm>
              <a:off x="-361" y="-577"/>
              <a:ext cx="6" cy="16"/>
            </a:xfrm>
            <a:custGeom>
              <a:avLst/>
              <a:gdLst>
                <a:gd name="T0" fmla="*/ 0 w 166"/>
                <a:gd name="T1" fmla="*/ 0 h 395"/>
                <a:gd name="T2" fmla="*/ 0 w 166"/>
                <a:gd name="T3" fmla="*/ 0 h 395"/>
                <a:gd name="T4" fmla="*/ 0 w 166"/>
                <a:gd name="T5" fmla="*/ 0 h 395"/>
                <a:gd name="T6" fmla="*/ 0 w 166"/>
                <a:gd name="T7" fmla="*/ 0 h 395"/>
                <a:gd name="T8" fmla="*/ 0 w 166"/>
                <a:gd name="T9" fmla="*/ 0 h 395"/>
                <a:gd name="T10" fmla="*/ 0 w 166"/>
                <a:gd name="T11" fmla="*/ 0 h 395"/>
                <a:gd name="T12" fmla="*/ 0 w 166"/>
                <a:gd name="T13" fmla="*/ 0 h 395"/>
                <a:gd name="T14" fmla="*/ 0 w 166"/>
                <a:gd name="T15" fmla="*/ 0 h 395"/>
                <a:gd name="T16" fmla="*/ 0 w 166"/>
                <a:gd name="T17" fmla="*/ 0 h 395"/>
                <a:gd name="T18" fmla="*/ 0 w 166"/>
                <a:gd name="T19" fmla="*/ 0 h 395"/>
                <a:gd name="T20" fmla="*/ 0 w 166"/>
                <a:gd name="T21" fmla="*/ 0 h 395"/>
                <a:gd name="T22" fmla="*/ 0 w 166"/>
                <a:gd name="T23" fmla="*/ 0 h 395"/>
                <a:gd name="T24" fmla="*/ 0 w 166"/>
                <a:gd name="T25" fmla="*/ 0 h 395"/>
                <a:gd name="T26" fmla="*/ 0 w 166"/>
                <a:gd name="T27" fmla="*/ 0 h 395"/>
                <a:gd name="T28" fmla="*/ 0 w 166"/>
                <a:gd name="T29" fmla="*/ 0 h 395"/>
                <a:gd name="T30" fmla="*/ 0 w 166"/>
                <a:gd name="T31" fmla="*/ 0 h 395"/>
                <a:gd name="T32" fmla="*/ 0 w 166"/>
                <a:gd name="T33" fmla="*/ 0 h 395"/>
                <a:gd name="T34" fmla="*/ 0 w 166"/>
                <a:gd name="T35" fmla="*/ 0 h 395"/>
                <a:gd name="T36" fmla="*/ 0 w 166"/>
                <a:gd name="T37" fmla="*/ 0 h 39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66"/>
                <a:gd name="T58" fmla="*/ 0 h 395"/>
                <a:gd name="T59" fmla="*/ 166 w 166"/>
                <a:gd name="T60" fmla="*/ 395 h 395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66" h="395">
                  <a:moveTo>
                    <a:pt x="156" y="356"/>
                  </a:moveTo>
                  <a:lnTo>
                    <a:pt x="156" y="329"/>
                  </a:lnTo>
                  <a:lnTo>
                    <a:pt x="161" y="295"/>
                  </a:lnTo>
                  <a:lnTo>
                    <a:pt x="161" y="267"/>
                  </a:lnTo>
                  <a:lnTo>
                    <a:pt x="166" y="234"/>
                  </a:lnTo>
                  <a:lnTo>
                    <a:pt x="134" y="28"/>
                  </a:lnTo>
                  <a:lnTo>
                    <a:pt x="108" y="7"/>
                  </a:lnTo>
                  <a:lnTo>
                    <a:pt x="75" y="0"/>
                  </a:lnTo>
                  <a:lnTo>
                    <a:pt x="37" y="7"/>
                  </a:lnTo>
                  <a:lnTo>
                    <a:pt x="0" y="7"/>
                  </a:lnTo>
                  <a:lnTo>
                    <a:pt x="0" y="372"/>
                  </a:lnTo>
                  <a:lnTo>
                    <a:pt x="26" y="379"/>
                  </a:lnTo>
                  <a:lnTo>
                    <a:pt x="53" y="379"/>
                  </a:lnTo>
                  <a:lnTo>
                    <a:pt x="85" y="384"/>
                  </a:lnTo>
                  <a:lnTo>
                    <a:pt x="113" y="389"/>
                  </a:lnTo>
                  <a:lnTo>
                    <a:pt x="124" y="395"/>
                  </a:lnTo>
                  <a:lnTo>
                    <a:pt x="145" y="395"/>
                  </a:lnTo>
                  <a:lnTo>
                    <a:pt x="161" y="384"/>
                  </a:lnTo>
                  <a:lnTo>
                    <a:pt x="156" y="356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01" name="Freeform 265"/>
            <p:cNvSpPr>
              <a:spLocks/>
            </p:cNvSpPr>
            <p:nvPr/>
          </p:nvSpPr>
          <p:spPr bwMode="auto">
            <a:xfrm>
              <a:off x="-341" y="-660"/>
              <a:ext cx="5" cy="17"/>
            </a:xfrm>
            <a:custGeom>
              <a:avLst/>
              <a:gdLst>
                <a:gd name="T0" fmla="*/ 0 w 161"/>
                <a:gd name="T1" fmla="*/ 0 h 439"/>
                <a:gd name="T2" fmla="*/ 0 w 161"/>
                <a:gd name="T3" fmla="*/ 0 h 439"/>
                <a:gd name="T4" fmla="*/ 0 w 161"/>
                <a:gd name="T5" fmla="*/ 0 h 439"/>
                <a:gd name="T6" fmla="*/ 0 w 161"/>
                <a:gd name="T7" fmla="*/ 0 h 439"/>
                <a:gd name="T8" fmla="*/ 0 w 161"/>
                <a:gd name="T9" fmla="*/ 0 h 439"/>
                <a:gd name="T10" fmla="*/ 0 w 161"/>
                <a:gd name="T11" fmla="*/ 0 h 439"/>
                <a:gd name="T12" fmla="*/ 0 w 161"/>
                <a:gd name="T13" fmla="*/ 0 h 439"/>
                <a:gd name="T14" fmla="*/ 0 w 161"/>
                <a:gd name="T15" fmla="*/ 0 h 439"/>
                <a:gd name="T16" fmla="*/ 0 w 161"/>
                <a:gd name="T17" fmla="*/ 0 h 439"/>
                <a:gd name="T18" fmla="*/ 0 w 161"/>
                <a:gd name="T19" fmla="*/ 0 h 439"/>
                <a:gd name="T20" fmla="*/ 0 w 161"/>
                <a:gd name="T21" fmla="*/ 0 h 439"/>
                <a:gd name="T22" fmla="*/ 0 w 161"/>
                <a:gd name="T23" fmla="*/ 0 h 439"/>
                <a:gd name="T24" fmla="*/ 0 w 161"/>
                <a:gd name="T25" fmla="*/ 0 h 439"/>
                <a:gd name="T26" fmla="*/ 0 w 161"/>
                <a:gd name="T27" fmla="*/ 0 h 439"/>
                <a:gd name="T28" fmla="*/ 0 w 161"/>
                <a:gd name="T29" fmla="*/ 0 h 439"/>
                <a:gd name="T30" fmla="*/ 0 w 161"/>
                <a:gd name="T31" fmla="*/ 0 h 43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61"/>
                <a:gd name="T49" fmla="*/ 0 h 439"/>
                <a:gd name="T50" fmla="*/ 161 w 161"/>
                <a:gd name="T51" fmla="*/ 439 h 43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61" h="439">
                  <a:moveTo>
                    <a:pt x="161" y="406"/>
                  </a:moveTo>
                  <a:lnTo>
                    <a:pt x="135" y="167"/>
                  </a:lnTo>
                  <a:lnTo>
                    <a:pt x="145" y="45"/>
                  </a:lnTo>
                  <a:lnTo>
                    <a:pt x="124" y="22"/>
                  </a:lnTo>
                  <a:lnTo>
                    <a:pt x="86" y="12"/>
                  </a:lnTo>
                  <a:lnTo>
                    <a:pt x="43" y="6"/>
                  </a:lnTo>
                  <a:lnTo>
                    <a:pt x="0" y="0"/>
                  </a:lnTo>
                  <a:lnTo>
                    <a:pt x="16" y="400"/>
                  </a:lnTo>
                  <a:lnTo>
                    <a:pt x="38" y="422"/>
                  </a:lnTo>
                  <a:lnTo>
                    <a:pt x="70" y="434"/>
                  </a:lnTo>
                  <a:lnTo>
                    <a:pt x="113" y="434"/>
                  </a:lnTo>
                  <a:lnTo>
                    <a:pt x="156" y="439"/>
                  </a:lnTo>
                  <a:lnTo>
                    <a:pt x="156" y="434"/>
                  </a:lnTo>
                  <a:lnTo>
                    <a:pt x="161" y="422"/>
                  </a:lnTo>
                  <a:lnTo>
                    <a:pt x="161" y="412"/>
                  </a:lnTo>
                  <a:lnTo>
                    <a:pt x="161" y="406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02" name="Freeform 266"/>
            <p:cNvSpPr>
              <a:spLocks/>
            </p:cNvSpPr>
            <p:nvPr/>
          </p:nvSpPr>
          <p:spPr bwMode="auto">
            <a:xfrm>
              <a:off x="-381" y="-538"/>
              <a:ext cx="7" cy="12"/>
            </a:xfrm>
            <a:custGeom>
              <a:avLst/>
              <a:gdLst>
                <a:gd name="T0" fmla="*/ 0 w 198"/>
                <a:gd name="T1" fmla="*/ 0 h 316"/>
                <a:gd name="T2" fmla="*/ 0 w 198"/>
                <a:gd name="T3" fmla="*/ 0 h 316"/>
                <a:gd name="T4" fmla="*/ 0 w 198"/>
                <a:gd name="T5" fmla="*/ 0 h 316"/>
                <a:gd name="T6" fmla="*/ 0 w 198"/>
                <a:gd name="T7" fmla="*/ 0 h 316"/>
                <a:gd name="T8" fmla="*/ 0 w 198"/>
                <a:gd name="T9" fmla="*/ 0 h 316"/>
                <a:gd name="T10" fmla="*/ 0 w 198"/>
                <a:gd name="T11" fmla="*/ 0 h 316"/>
                <a:gd name="T12" fmla="*/ 0 w 198"/>
                <a:gd name="T13" fmla="*/ 0 h 316"/>
                <a:gd name="T14" fmla="*/ 0 w 198"/>
                <a:gd name="T15" fmla="*/ 0 h 316"/>
                <a:gd name="T16" fmla="*/ 0 w 198"/>
                <a:gd name="T17" fmla="*/ 0 h 316"/>
                <a:gd name="T18" fmla="*/ 0 w 198"/>
                <a:gd name="T19" fmla="*/ 0 h 316"/>
                <a:gd name="T20" fmla="*/ 0 w 198"/>
                <a:gd name="T21" fmla="*/ 0 h 316"/>
                <a:gd name="T22" fmla="*/ 0 w 198"/>
                <a:gd name="T23" fmla="*/ 0 h 316"/>
                <a:gd name="T24" fmla="*/ 0 w 198"/>
                <a:gd name="T25" fmla="*/ 0 h 316"/>
                <a:gd name="T26" fmla="*/ 0 w 198"/>
                <a:gd name="T27" fmla="*/ 0 h 316"/>
                <a:gd name="T28" fmla="*/ 0 w 198"/>
                <a:gd name="T29" fmla="*/ 0 h 316"/>
                <a:gd name="T30" fmla="*/ 0 w 198"/>
                <a:gd name="T31" fmla="*/ 0 h 316"/>
                <a:gd name="T32" fmla="*/ 0 w 198"/>
                <a:gd name="T33" fmla="*/ 0 h 316"/>
                <a:gd name="T34" fmla="*/ 0 w 198"/>
                <a:gd name="T35" fmla="*/ 0 h 316"/>
                <a:gd name="T36" fmla="*/ 0 w 198"/>
                <a:gd name="T37" fmla="*/ 0 h 3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98"/>
                <a:gd name="T58" fmla="*/ 0 h 316"/>
                <a:gd name="T59" fmla="*/ 198 w 198"/>
                <a:gd name="T60" fmla="*/ 316 h 31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98" h="316">
                  <a:moveTo>
                    <a:pt x="198" y="283"/>
                  </a:moveTo>
                  <a:lnTo>
                    <a:pt x="177" y="34"/>
                  </a:lnTo>
                  <a:lnTo>
                    <a:pt x="150" y="12"/>
                  </a:lnTo>
                  <a:lnTo>
                    <a:pt x="118" y="0"/>
                  </a:lnTo>
                  <a:lnTo>
                    <a:pt x="80" y="0"/>
                  </a:lnTo>
                  <a:lnTo>
                    <a:pt x="42" y="0"/>
                  </a:lnTo>
                  <a:lnTo>
                    <a:pt x="0" y="289"/>
                  </a:lnTo>
                  <a:lnTo>
                    <a:pt x="21" y="299"/>
                  </a:lnTo>
                  <a:lnTo>
                    <a:pt x="37" y="306"/>
                  </a:lnTo>
                  <a:lnTo>
                    <a:pt x="64" y="311"/>
                  </a:lnTo>
                  <a:lnTo>
                    <a:pt x="85" y="311"/>
                  </a:lnTo>
                  <a:lnTo>
                    <a:pt x="113" y="311"/>
                  </a:lnTo>
                  <a:lnTo>
                    <a:pt x="140" y="311"/>
                  </a:lnTo>
                  <a:lnTo>
                    <a:pt x="166" y="311"/>
                  </a:lnTo>
                  <a:lnTo>
                    <a:pt x="193" y="316"/>
                  </a:lnTo>
                  <a:lnTo>
                    <a:pt x="193" y="311"/>
                  </a:lnTo>
                  <a:lnTo>
                    <a:pt x="198" y="299"/>
                  </a:lnTo>
                  <a:lnTo>
                    <a:pt x="198" y="289"/>
                  </a:lnTo>
                  <a:lnTo>
                    <a:pt x="198" y="283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03" name="Freeform 267"/>
            <p:cNvSpPr>
              <a:spLocks/>
            </p:cNvSpPr>
            <p:nvPr/>
          </p:nvSpPr>
          <p:spPr bwMode="auto">
            <a:xfrm>
              <a:off x="-363" y="-620"/>
              <a:ext cx="6" cy="19"/>
            </a:xfrm>
            <a:custGeom>
              <a:avLst/>
              <a:gdLst>
                <a:gd name="T0" fmla="*/ 0 w 173"/>
                <a:gd name="T1" fmla="*/ 0 h 462"/>
                <a:gd name="T2" fmla="*/ 0 w 173"/>
                <a:gd name="T3" fmla="*/ 0 h 462"/>
                <a:gd name="T4" fmla="*/ 0 w 173"/>
                <a:gd name="T5" fmla="*/ 0 h 462"/>
                <a:gd name="T6" fmla="*/ 0 w 173"/>
                <a:gd name="T7" fmla="*/ 0 h 462"/>
                <a:gd name="T8" fmla="*/ 0 w 173"/>
                <a:gd name="T9" fmla="*/ 0 h 462"/>
                <a:gd name="T10" fmla="*/ 0 w 173"/>
                <a:gd name="T11" fmla="*/ 0 h 462"/>
                <a:gd name="T12" fmla="*/ 0 w 173"/>
                <a:gd name="T13" fmla="*/ 0 h 462"/>
                <a:gd name="T14" fmla="*/ 0 w 173"/>
                <a:gd name="T15" fmla="*/ 0 h 462"/>
                <a:gd name="T16" fmla="*/ 0 w 173"/>
                <a:gd name="T17" fmla="*/ 0 h 462"/>
                <a:gd name="T18" fmla="*/ 0 w 173"/>
                <a:gd name="T19" fmla="*/ 0 h 462"/>
                <a:gd name="T20" fmla="*/ 0 w 173"/>
                <a:gd name="T21" fmla="*/ 0 h 462"/>
                <a:gd name="T22" fmla="*/ 0 w 173"/>
                <a:gd name="T23" fmla="*/ 0 h 462"/>
                <a:gd name="T24" fmla="*/ 0 w 173"/>
                <a:gd name="T25" fmla="*/ 0 h 462"/>
                <a:gd name="T26" fmla="*/ 0 w 173"/>
                <a:gd name="T27" fmla="*/ 0 h 462"/>
                <a:gd name="T28" fmla="*/ 0 w 173"/>
                <a:gd name="T29" fmla="*/ 0 h 462"/>
                <a:gd name="T30" fmla="*/ 0 w 173"/>
                <a:gd name="T31" fmla="*/ 0 h 462"/>
                <a:gd name="T32" fmla="*/ 0 w 173"/>
                <a:gd name="T33" fmla="*/ 0 h 462"/>
                <a:gd name="T34" fmla="*/ 0 w 173"/>
                <a:gd name="T35" fmla="*/ 0 h 462"/>
                <a:gd name="T36" fmla="*/ 0 w 173"/>
                <a:gd name="T37" fmla="*/ 0 h 462"/>
                <a:gd name="T38" fmla="*/ 0 w 173"/>
                <a:gd name="T39" fmla="*/ 0 h 462"/>
                <a:gd name="T40" fmla="*/ 0 w 173"/>
                <a:gd name="T41" fmla="*/ 0 h 462"/>
                <a:gd name="T42" fmla="*/ 0 w 173"/>
                <a:gd name="T43" fmla="*/ 0 h 462"/>
                <a:gd name="T44" fmla="*/ 0 w 173"/>
                <a:gd name="T45" fmla="*/ 0 h 462"/>
                <a:gd name="T46" fmla="*/ 0 w 173"/>
                <a:gd name="T47" fmla="*/ 0 h 462"/>
                <a:gd name="T48" fmla="*/ 0 w 173"/>
                <a:gd name="T49" fmla="*/ 0 h 462"/>
                <a:gd name="T50" fmla="*/ 0 w 173"/>
                <a:gd name="T51" fmla="*/ 0 h 462"/>
                <a:gd name="T52" fmla="*/ 0 w 173"/>
                <a:gd name="T53" fmla="*/ 0 h 462"/>
                <a:gd name="T54" fmla="*/ 0 w 173"/>
                <a:gd name="T55" fmla="*/ 0 h 462"/>
                <a:gd name="T56" fmla="*/ 0 w 173"/>
                <a:gd name="T57" fmla="*/ 0 h 462"/>
                <a:gd name="T58" fmla="*/ 0 w 173"/>
                <a:gd name="T59" fmla="*/ 0 h 462"/>
                <a:gd name="T60" fmla="*/ 0 w 173"/>
                <a:gd name="T61" fmla="*/ 0 h 462"/>
                <a:gd name="T62" fmla="*/ 0 w 173"/>
                <a:gd name="T63" fmla="*/ 0 h 462"/>
                <a:gd name="T64" fmla="*/ 0 w 173"/>
                <a:gd name="T65" fmla="*/ 0 h 462"/>
                <a:gd name="T66" fmla="*/ 0 w 173"/>
                <a:gd name="T67" fmla="*/ 0 h 462"/>
                <a:gd name="T68" fmla="*/ 0 w 173"/>
                <a:gd name="T69" fmla="*/ 0 h 462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73"/>
                <a:gd name="T106" fmla="*/ 0 h 462"/>
                <a:gd name="T107" fmla="*/ 173 w 173"/>
                <a:gd name="T108" fmla="*/ 462 h 462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73" h="462">
                  <a:moveTo>
                    <a:pt x="173" y="445"/>
                  </a:moveTo>
                  <a:lnTo>
                    <a:pt x="140" y="156"/>
                  </a:lnTo>
                  <a:lnTo>
                    <a:pt x="151" y="140"/>
                  </a:lnTo>
                  <a:lnTo>
                    <a:pt x="151" y="123"/>
                  </a:lnTo>
                  <a:lnTo>
                    <a:pt x="151" y="106"/>
                  </a:lnTo>
                  <a:lnTo>
                    <a:pt x="157" y="84"/>
                  </a:lnTo>
                  <a:lnTo>
                    <a:pt x="157" y="78"/>
                  </a:lnTo>
                  <a:lnTo>
                    <a:pt x="157" y="67"/>
                  </a:lnTo>
                  <a:lnTo>
                    <a:pt x="151" y="50"/>
                  </a:lnTo>
                  <a:lnTo>
                    <a:pt x="146" y="39"/>
                  </a:lnTo>
                  <a:lnTo>
                    <a:pt x="124" y="28"/>
                  </a:lnTo>
                  <a:lnTo>
                    <a:pt x="103" y="17"/>
                  </a:lnTo>
                  <a:lnTo>
                    <a:pt x="76" y="12"/>
                  </a:lnTo>
                  <a:lnTo>
                    <a:pt x="55" y="0"/>
                  </a:lnTo>
                  <a:lnTo>
                    <a:pt x="27" y="6"/>
                  </a:lnTo>
                  <a:lnTo>
                    <a:pt x="11" y="22"/>
                  </a:lnTo>
                  <a:lnTo>
                    <a:pt x="6" y="45"/>
                  </a:lnTo>
                  <a:lnTo>
                    <a:pt x="6" y="72"/>
                  </a:lnTo>
                  <a:lnTo>
                    <a:pt x="6" y="100"/>
                  </a:lnTo>
                  <a:lnTo>
                    <a:pt x="11" y="133"/>
                  </a:lnTo>
                  <a:lnTo>
                    <a:pt x="16" y="161"/>
                  </a:lnTo>
                  <a:lnTo>
                    <a:pt x="16" y="189"/>
                  </a:lnTo>
                  <a:lnTo>
                    <a:pt x="16" y="195"/>
                  </a:lnTo>
                  <a:lnTo>
                    <a:pt x="11" y="206"/>
                  </a:lnTo>
                  <a:lnTo>
                    <a:pt x="6" y="223"/>
                  </a:lnTo>
                  <a:lnTo>
                    <a:pt x="0" y="233"/>
                  </a:lnTo>
                  <a:lnTo>
                    <a:pt x="27" y="434"/>
                  </a:lnTo>
                  <a:lnTo>
                    <a:pt x="55" y="455"/>
                  </a:lnTo>
                  <a:lnTo>
                    <a:pt x="92" y="462"/>
                  </a:lnTo>
                  <a:lnTo>
                    <a:pt x="130" y="455"/>
                  </a:lnTo>
                  <a:lnTo>
                    <a:pt x="168" y="455"/>
                  </a:lnTo>
                  <a:lnTo>
                    <a:pt x="173" y="450"/>
                  </a:lnTo>
                  <a:lnTo>
                    <a:pt x="173" y="445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04" name="Freeform 268"/>
            <p:cNvSpPr>
              <a:spLocks/>
            </p:cNvSpPr>
            <p:nvPr/>
          </p:nvSpPr>
          <p:spPr bwMode="auto">
            <a:xfrm>
              <a:off x="-343" y="-694"/>
              <a:ext cx="6" cy="14"/>
            </a:xfrm>
            <a:custGeom>
              <a:avLst/>
              <a:gdLst>
                <a:gd name="T0" fmla="*/ 0 w 183"/>
                <a:gd name="T1" fmla="*/ 0 h 344"/>
                <a:gd name="T2" fmla="*/ 0 w 183"/>
                <a:gd name="T3" fmla="*/ 0 h 344"/>
                <a:gd name="T4" fmla="*/ 0 w 183"/>
                <a:gd name="T5" fmla="*/ 0 h 344"/>
                <a:gd name="T6" fmla="*/ 0 w 183"/>
                <a:gd name="T7" fmla="*/ 0 h 344"/>
                <a:gd name="T8" fmla="*/ 0 w 183"/>
                <a:gd name="T9" fmla="*/ 0 h 344"/>
                <a:gd name="T10" fmla="*/ 0 w 183"/>
                <a:gd name="T11" fmla="*/ 0 h 344"/>
                <a:gd name="T12" fmla="*/ 0 w 183"/>
                <a:gd name="T13" fmla="*/ 0 h 344"/>
                <a:gd name="T14" fmla="*/ 0 w 183"/>
                <a:gd name="T15" fmla="*/ 0 h 344"/>
                <a:gd name="T16" fmla="*/ 0 w 183"/>
                <a:gd name="T17" fmla="*/ 0 h 344"/>
                <a:gd name="T18" fmla="*/ 0 w 183"/>
                <a:gd name="T19" fmla="*/ 0 h 344"/>
                <a:gd name="T20" fmla="*/ 0 w 183"/>
                <a:gd name="T21" fmla="*/ 0 h 344"/>
                <a:gd name="T22" fmla="*/ 0 w 183"/>
                <a:gd name="T23" fmla="*/ 0 h 344"/>
                <a:gd name="T24" fmla="*/ 0 w 183"/>
                <a:gd name="T25" fmla="*/ 0 h 344"/>
                <a:gd name="T26" fmla="*/ 0 w 183"/>
                <a:gd name="T27" fmla="*/ 0 h 344"/>
                <a:gd name="T28" fmla="*/ 0 w 183"/>
                <a:gd name="T29" fmla="*/ 0 h 344"/>
                <a:gd name="T30" fmla="*/ 0 w 183"/>
                <a:gd name="T31" fmla="*/ 0 h 344"/>
                <a:gd name="T32" fmla="*/ 0 w 183"/>
                <a:gd name="T33" fmla="*/ 0 h 344"/>
                <a:gd name="T34" fmla="*/ 0 w 183"/>
                <a:gd name="T35" fmla="*/ 0 h 344"/>
                <a:gd name="T36" fmla="*/ 0 w 183"/>
                <a:gd name="T37" fmla="*/ 0 h 344"/>
                <a:gd name="T38" fmla="*/ 0 w 183"/>
                <a:gd name="T39" fmla="*/ 0 h 344"/>
                <a:gd name="T40" fmla="*/ 0 w 183"/>
                <a:gd name="T41" fmla="*/ 0 h 344"/>
                <a:gd name="T42" fmla="*/ 0 w 183"/>
                <a:gd name="T43" fmla="*/ 0 h 344"/>
                <a:gd name="T44" fmla="*/ 0 w 183"/>
                <a:gd name="T45" fmla="*/ 0 h 344"/>
                <a:gd name="T46" fmla="*/ 0 w 183"/>
                <a:gd name="T47" fmla="*/ 0 h 344"/>
                <a:gd name="T48" fmla="*/ 0 w 183"/>
                <a:gd name="T49" fmla="*/ 0 h 344"/>
                <a:gd name="T50" fmla="*/ 0 w 183"/>
                <a:gd name="T51" fmla="*/ 0 h 344"/>
                <a:gd name="T52" fmla="*/ 0 w 183"/>
                <a:gd name="T53" fmla="*/ 0 h 344"/>
                <a:gd name="T54" fmla="*/ 0 w 183"/>
                <a:gd name="T55" fmla="*/ 0 h 344"/>
                <a:gd name="T56" fmla="*/ 0 w 183"/>
                <a:gd name="T57" fmla="*/ 0 h 344"/>
                <a:gd name="T58" fmla="*/ 0 w 183"/>
                <a:gd name="T59" fmla="*/ 0 h 344"/>
                <a:gd name="T60" fmla="*/ 0 w 183"/>
                <a:gd name="T61" fmla="*/ 0 h 344"/>
                <a:gd name="T62" fmla="*/ 0 w 183"/>
                <a:gd name="T63" fmla="*/ 0 h 344"/>
                <a:gd name="T64" fmla="*/ 0 w 183"/>
                <a:gd name="T65" fmla="*/ 0 h 344"/>
                <a:gd name="T66" fmla="*/ 0 w 183"/>
                <a:gd name="T67" fmla="*/ 0 h 34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83"/>
                <a:gd name="T103" fmla="*/ 0 h 344"/>
                <a:gd name="T104" fmla="*/ 183 w 183"/>
                <a:gd name="T105" fmla="*/ 344 h 34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83" h="344">
                  <a:moveTo>
                    <a:pt x="173" y="316"/>
                  </a:moveTo>
                  <a:lnTo>
                    <a:pt x="173" y="305"/>
                  </a:lnTo>
                  <a:lnTo>
                    <a:pt x="173" y="289"/>
                  </a:lnTo>
                  <a:lnTo>
                    <a:pt x="173" y="277"/>
                  </a:lnTo>
                  <a:lnTo>
                    <a:pt x="178" y="266"/>
                  </a:lnTo>
                  <a:lnTo>
                    <a:pt x="178" y="239"/>
                  </a:lnTo>
                  <a:lnTo>
                    <a:pt x="178" y="216"/>
                  </a:lnTo>
                  <a:lnTo>
                    <a:pt x="173" y="189"/>
                  </a:lnTo>
                  <a:lnTo>
                    <a:pt x="173" y="155"/>
                  </a:lnTo>
                  <a:lnTo>
                    <a:pt x="178" y="144"/>
                  </a:lnTo>
                  <a:lnTo>
                    <a:pt x="178" y="128"/>
                  </a:lnTo>
                  <a:lnTo>
                    <a:pt x="178" y="111"/>
                  </a:lnTo>
                  <a:lnTo>
                    <a:pt x="183" y="88"/>
                  </a:lnTo>
                  <a:lnTo>
                    <a:pt x="167" y="66"/>
                  </a:lnTo>
                  <a:lnTo>
                    <a:pt x="151" y="50"/>
                  </a:lnTo>
                  <a:lnTo>
                    <a:pt x="129" y="38"/>
                  </a:lnTo>
                  <a:lnTo>
                    <a:pt x="102" y="33"/>
                  </a:lnTo>
                  <a:lnTo>
                    <a:pt x="76" y="28"/>
                  </a:lnTo>
                  <a:lnTo>
                    <a:pt x="54" y="17"/>
                  </a:lnTo>
                  <a:lnTo>
                    <a:pt x="26" y="11"/>
                  </a:lnTo>
                  <a:lnTo>
                    <a:pt x="0" y="0"/>
                  </a:lnTo>
                  <a:lnTo>
                    <a:pt x="0" y="316"/>
                  </a:lnTo>
                  <a:lnTo>
                    <a:pt x="21" y="327"/>
                  </a:lnTo>
                  <a:lnTo>
                    <a:pt x="49" y="327"/>
                  </a:lnTo>
                  <a:lnTo>
                    <a:pt x="81" y="332"/>
                  </a:lnTo>
                  <a:lnTo>
                    <a:pt x="108" y="344"/>
                  </a:lnTo>
                  <a:lnTo>
                    <a:pt x="118" y="339"/>
                  </a:lnTo>
                  <a:lnTo>
                    <a:pt x="134" y="339"/>
                  </a:lnTo>
                  <a:lnTo>
                    <a:pt x="151" y="339"/>
                  </a:lnTo>
                  <a:lnTo>
                    <a:pt x="173" y="339"/>
                  </a:lnTo>
                  <a:lnTo>
                    <a:pt x="173" y="332"/>
                  </a:lnTo>
                  <a:lnTo>
                    <a:pt x="173" y="327"/>
                  </a:lnTo>
                  <a:lnTo>
                    <a:pt x="173" y="322"/>
                  </a:lnTo>
                  <a:lnTo>
                    <a:pt x="173" y="316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05" name="Freeform 269"/>
            <p:cNvSpPr>
              <a:spLocks/>
            </p:cNvSpPr>
            <p:nvPr/>
          </p:nvSpPr>
          <p:spPr bwMode="auto">
            <a:xfrm>
              <a:off x="-380" y="-576"/>
              <a:ext cx="6" cy="11"/>
            </a:xfrm>
            <a:custGeom>
              <a:avLst/>
              <a:gdLst>
                <a:gd name="T0" fmla="*/ 0 w 145"/>
                <a:gd name="T1" fmla="*/ 0 h 278"/>
                <a:gd name="T2" fmla="*/ 0 w 145"/>
                <a:gd name="T3" fmla="*/ 0 h 278"/>
                <a:gd name="T4" fmla="*/ 0 w 145"/>
                <a:gd name="T5" fmla="*/ 0 h 278"/>
                <a:gd name="T6" fmla="*/ 0 w 145"/>
                <a:gd name="T7" fmla="*/ 0 h 278"/>
                <a:gd name="T8" fmla="*/ 0 w 145"/>
                <a:gd name="T9" fmla="*/ 0 h 278"/>
                <a:gd name="T10" fmla="*/ 0 w 145"/>
                <a:gd name="T11" fmla="*/ 0 h 278"/>
                <a:gd name="T12" fmla="*/ 0 w 145"/>
                <a:gd name="T13" fmla="*/ 0 h 278"/>
                <a:gd name="T14" fmla="*/ 0 w 145"/>
                <a:gd name="T15" fmla="*/ 0 h 278"/>
                <a:gd name="T16" fmla="*/ 0 w 145"/>
                <a:gd name="T17" fmla="*/ 0 h 278"/>
                <a:gd name="T18" fmla="*/ 0 w 145"/>
                <a:gd name="T19" fmla="*/ 0 h 278"/>
                <a:gd name="T20" fmla="*/ 0 w 145"/>
                <a:gd name="T21" fmla="*/ 0 h 278"/>
                <a:gd name="T22" fmla="*/ 0 w 145"/>
                <a:gd name="T23" fmla="*/ 0 h 278"/>
                <a:gd name="T24" fmla="*/ 0 w 145"/>
                <a:gd name="T25" fmla="*/ 0 h 278"/>
                <a:gd name="T26" fmla="*/ 0 w 145"/>
                <a:gd name="T27" fmla="*/ 0 h 278"/>
                <a:gd name="T28" fmla="*/ 0 w 145"/>
                <a:gd name="T29" fmla="*/ 0 h 278"/>
                <a:gd name="T30" fmla="*/ 0 w 145"/>
                <a:gd name="T31" fmla="*/ 0 h 278"/>
                <a:gd name="T32" fmla="*/ 0 w 145"/>
                <a:gd name="T33" fmla="*/ 0 h 278"/>
                <a:gd name="T34" fmla="*/ 0 w 145"/>
                <a:gd name="T35" fmla="*/ 0 h 278"/>
                <a:gd name="T36" fmla="*/ 0 w 145"/>
                <a:gd name="T37" fmla="*/ 0 h 278"/>
                <a:gd name="T38" fmla="*/ 0 w 145"/>
                <a:gd name="T39" fmla="*/ 0 h 278"/>
                <a:gd name="T40" fmla="*/ 0 w 145"/>
                <a:gd name="T41" fmla="*/ 0 h 278"/>
                <a:gd name="T42" fmla="*/ 0 w 145"/>
                <a:gd name="T43" fmla="*/ 0 h 278"/>
                <a:gd name="T44" fmla="*/ 0 w 145"/>
                <a:gd name="T45" fmla="*/ 0 h 278"/>
                <a:gd name="T46" fmla="*/ 0 w 145"/>
                <a:gd name="T47" fmla="*/ 0 h 278"/>
                <a:gd name="T48" fmla="*/ 0 w 145"/>
                <a:gd name="T49" fmla="*/ 0 h 278"/>
                <a:gd name="T50" fmla="*/ 0 w 145"/>
                <a:gd name="T51" fmla="*/ 0 h 278"/>
                <a:gd name="T52" fmla="*/ 0 w 145"/>
                <a:gd name="T53" fmla="*/ 0 h 278"/>
                <a:gd name="T54" fmla="*/ 0 w 145"/>
                <a:gd name="T55" fmla="*/ 0 h 278"/>
                <a:gd name="T56" fmla="*/ 0 w 145"/>
                <a:gd name="T57" fmla="*/ 0 h 278"/>
                <a:gd name="T58" fmla="*/ 0 w 145"/>
                <a:gd name="T59" fmla="*/ 0 h 278"/>
                <a:gd name="T60" fmla="*/ 0 w 145"/>
                <a:gd name="T61" fmla="*/ 0 h 27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45"/>
                <a:gd name="T94" fmla="*/ 0 h 278"/>
                <a:gd name="T95" fmla="*/ 145 w 145"/>
                <a:gd name="T96" fmla="*/ 278 h 278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45" h="278">
                  <a:moveTo>
                    <a:pt x="140" y="261"/>
                  </a:moveTo>
                  <a:lnTo>
                    <a:pt x="140" y="261"/>
                  </a:lnTo>
                  <a:lnTo>
                    <a:pt x="145" y="251"/>
                  </a:lnTo>
                  <a:lnTo>
                    <a:pt x="145" y="245"/>
                  </a:lnTo>
                  <a:lnTo>
                    <a:pt x="129" y="34"/>
                  </a:lnTo>
                  <a:lnTo>
                    <a:pt x="129" y="22"/>
                  </a:lnTo>
                  <a:lnTo>
                    <a:pt x="124" y="17"/>
                  </a:lnTo>
                  <a:lnTo>
                    <a:pt x="119" y="6"/>
                  </a:lnTo>
                  <a:lnTo>
                    <a:pt x="103" y="0"/>
                  </a:lnTo>
                  <a:lnTo>
                    <a:pt x="87" y="0"/>
                  </a:lnTo>
                  <a:lnTo>
                    <a:pt x="71" y="0"/>
                  </a:lnTo>
                  <a:lnTo>
                    <a:pt x="54" y="0"/>
                  </a:lnTo>
                  <a:lnTo>
                    <a:pt x="37" y="6"/>
                  </a:lnTo>
                  <a:lnTo>
                    <a:pt x="21" y="34"/>
                  </a:lnTo>
                  <a:lnTo>
                    <a:pt x="16" y="62"/>
                  </a:lnTo>
                  <a:lnTo>
                    <a:pt x="16" y="100"/>
                  </a:lnTo>
                  <a:lnTo>
                    <a:pt x="5" y="133"/>
                  </a:lnTo>
                  <a:lnTo>
                    <a:pt x="0" y="161"/>
                  </a:lnTo>
                  <a:lnTo>
                    <a:pt x="0" y="189"/>
                  </a:lnTo>
                  <a:lnTo>
                    <a:pt x="5" y="217"/>
                  </a:lnTo>
                  <a:lnTo>
                    <a:pt x="5" y="245"/>
                  </a:lnTo>
                  <a:lnTo>
                    <a:pt x="11" y="251"/>
                  </a:lnTo>
                  <a:lnTo>
                    <a:pt x="21" y="261"/>
                  </a:lnTo>
                  <a:lnTo>
                    <a:pt x="32" y="278"/>
                  </a:lnTo>
                  <a:lnTo>
                    <a:pt x="135" y="278"/>
                  </a:lnTo>
                  <a:lnTo>
                    <a:pt x="140" y="267"/>
                  </a:lnTo>
                  <a:lnTo>
                    <a:pt x="140" y="261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06" name="Freeform 270"/>
            <p:cNvSpPr>
              <a:spLocks/>
            </p:cNvSpPr>
            <p:nvPr/>
          </p:nvSpPr>
          <p:spPr bwMode="auto">
            <a:xfrm>
              <a:off x="-366" y="-663"/>
              <a:ext cx="6" cy="16"/>
            </a:xfrm>
            <a:custGeom>
              <a:avLst/>
              <a:gdLst>
                <a:gd name="T0" fmla="*/ 0 w 162"/>
                <a:gd name="T1" fmla="*/ 0 h 394"/>
                <a:gd name="T2" fmla="*/ 0 w 162"/>
                <a:gd name="T3" fmla="*/ 0 h 394"/>
                <a:gd name="T4" fmla="*/ 0 w 162"/>
                <a:gd name="T5" fmla="*/ 0 h 394"/>
                <a:gd name="T6" fmla="*/ 0 w 162"/>
                <a:gd name="T7" fmla="*/ 0 h 394"/>
                <a:gd name="T8" fmla="*/ 0 w 162"/>
                <a:gd name="T9" fmla="*/ 0 h 394"/>
                <a:gd name="T10" fmla="*/ 0 w 162"/>
                <a:gd name="T11" fmla="*/ 0 h 394"/>
                <a:gd name="T12" fmla="*/ 0 w 162"/>
                <a:gd name="T13" fmla="*/ 0 h 394"/>
                <a:gd name="T14" fmla="*/ 0 w 162"/>
                <a:gd name="T15" fmla="*/ 0 h 394"/>
                <a:gd name="T16" fmla="*/ 0 w 162"/>
                <a:gd name="T17" fmla="*/ 0 h 394"/>
                <a:gd name="T18" fmla="*/ 0 w 162"/>
                <a:gd name="T19" fmla="*/ 0 h 394"/>
                <a:gd name="T20" fmla="*/ 0 w 162"/>
                <a:gd name="T21" fmla="*/ 0 h 394"/>
                <a:gd name="T22" fmla="*/ 0 w 162"/>
                <a:gd name="T23" fmla="*/ 0 h 394"/>
                <a:gd name="T24" fmla="*/ 0 w 162"/>
                <a:gd name="T25" fmla="*/ 0 h 394"/>
                <a:gd name="T26" fmla="*/ 0 w 162"/>
                <a:gd name="T27" fmla="*/ 0 h 394"/>
                <a:gd name="T28" fmla="*/ 0 w 162"/>
                <a:gd name="T29" fmla="*/ 0 h 394"/>
                <a:gd name="T30" fmla="*/ 0 w 162"/>
                <a:gd name="T31" fmla="*/ 0 h 394"/>
                <a:gd name="T32" fmla="*/ 0 w 162"/>
                <a:gd name="T33" fmla="*/ 0 h 394"/>
                <a:gd name="T34" fmla="*/ 0 w 162"/>
                <a:gd name="T35" fmla="*/ 0 h 394"/>
                <a:gd name="T36" fmla="*/ 0 w 162"/>
                <a:gd name="T37" fmla="*/ 0 h 394"/>
                <a:gd name="T38" fmla="*/ 0 w 162"/>
                <a:gd name="T39" fmla="*/ 0 h 394"/>
                <a:gd name="T40" fmla="*/ 0 w 162"/>
                <a:gd name="T41" fmla="*/ 0 h 394"/>
                <a:gd name="T42" fmla="*/ 0 w 162"/>
                <a:gd name="T43" fmla="*/ 0 h 394"/>
                <a:gd name="T44" fmla="*/ 0 w 162"/>
                <a:gd name="T45" fmla="*/ 0 h 394"/>
                <a:gd name="T46" fmla="*/ 0 w 162"/>
                <a:gd name="T47" fmla="*/ 0 h 394"/>
                <a:gd name="T48" fmla="*/ 0 w 162"/>
                <a:gd name="T49" fmla="*/ 0 h 394"/>
                <a:gd name="T50" fmla="*/ 0 w 162"/>
                <a:gd name="T51" fmla="*/ 0 h 394"/>
                <a:gd name="T52" fmla="*/ 0 w 162"/>
                <a:gd name="T53" fmla="*/ 0 h 394"/>
                <a:gd name="T54" fmla="*/ 0 w 162"/>
                <a:gd name="T55" fmla="*/ 0 h 39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62"/>
                <a:gd name="T85" fmla="*/ 0 h 394"/>
                <a:gd name="T86" fmla="*/ 162 w 162"/>
                <a:gd name="T87" fmla="*/ 394 h 39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62" h="394">
                  <a:moveTo>
                    <a:pt x="162" y="377"/>
                  </a:moveTo>
                  <a:lnTo>
                    <a:pt x="146" y="171"/>
                  </a:lnTo>
                  <a:lnTo>
                    <a:pt x="162" y="50"/>
                  </a:lnTo>
                  <a:lnTo>
                    <a:pt x="146" y="22"/>
                  </a:lnTo>
                  <a:lnTo>
                    <a:pt x="108" y="10"/>
                  </a:lnTo>
                  <a:lnTo>
                    <a:pt x="70" y="5"/>
                  </a:lnTo>
                  <a:lnTo>
                    <a:pt x="33" y="0"/>
                  </a:lnTo>
                  <a:lnTo>
                    <a:pt x="22" y="16"/>
                  </a:lnTo>
                  <a:lnTo>
                    <a:pt x="17" y="38"/>
                  </a:lnTo>
                  <a:lnTo>
                    <a:pt x="12" y="66"/>
                  </a:lnTo>
                  <a:lnTo>
                    <a:pt x="0" y="88"/>
                  </a:lnTo>
                  <a:lnTo>
                    <a:pt x="0" y="116"/>
                  </a:lnTo>
                  <a:lnTo>
                    <a:pt x="6" y="144"/>
                  </a:lnTo>
                  <a:lnTo>
                    <a:pt x="12" y="166"/>
                  </a:lnTo>
                  <a:lnTo>
                    <a:pt x="12" y="199"/>
                  </a:lnTo>
                  <a:lnTo>
                    <a:pt x="6" y="227"/>
                  </a:lnTo>
                  <a:lnTo>
                    <a:pt x="12" y="254"/>
                  </a:lnTo>
                  <a:lnTo>
                    <a:pt x="12" y="289"/>
                  </a:lnTo>
                  <a:lnTo>
                    <a:pt x="12" y="322"/>
                  </a:lnTo>
                  <a:lnTo>
                    <a:pt x="22" y="344"/>
                  </a:lnTo>
                  <a:lnTo>
                    <a:pt x="33" y="360"/>
                  </a:lnTo>
                  <a:lnTo>
                    <a:pt x="44" y="377"/>
                  </a:lnTo>
                  <a:lnTo>
                    <a:pt x="65" y="394"/>
                  </a:lnTo>
                  <a:lnTo>
                    <a:pt x="162" y="394"/>
                  </a:lnTo>
                  <a:lnTo>
                    <a:pt x="162" y="382"/>
                  </a:lnTo>
                  <a:lnTo>
                    <a:pt x="162" y="377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07" name="Freeform 271"/>
            <p:cNvSpPr>
              <a:spLocks/>
            </p:cNvSpPr>
            <p:nvPr/>
          </p:nvSpPr>
          <p:spPr bwMode="auto">
            <a:xfrm>
              <a:off x="-378" y="-621"/>
              <a:ext cx="2" cy="17"/>
            </a:xfrm>
            <a:custGeom>
              <a:avLst/>
              <a:gdLst>
                <a:gd name="T0" fmla="*/ 0 w 71"/>
                <a:gd name="T1" fmla="*/ 0 h 405"/>
                <a:gd name="T2" fmla="*/ 0 w 71"/>
                <a:gd name="T3" fmla="*/ 0 h 405"/>
                <a:gd name="T4" fmla="*/ 0 w 71"/>
                <a:gd name="T5" fmla="*/ 0 h 405"/>
                <a:gd name="T6" fmla="*/ 0 w 71"/>
                <a:gd name="T7" fmla="*/ 0 h 405"/>
                <a:gd name="T8" fmla="*/ 0 w 71"/>
                <a:gd name="T9" fmla="*/ 0 h 405"/>
                <a:gd name="T10" fmla="*/ 0 w 71"/>
                <a:gd name="T11" fmla="*/ 0 h 405"/>
                <a:gd name="T12" fmla="*/ 0 w 71"/>
                <a:gd name="T13" fmla="*/ 0 h 405"/>
                <a:gd name="T14" fmla="*/ 0 w 71"/>
                <a:gd name="T15" fmla="*/ 0 h 405"/>
                <a:gd name="T16" fmla="*/ 0 w 71"/>
                <a:gd name="T17" fmla="*/ 0 h 405"/>
                <a:gd name="T18" fmla="*/ 0 w 71"/>
                <a:gd name="T19" fmla="*/ 0 h 405"/>
                <a:gd name="T20" fmla="*/ 0 w 71"/>
                <a:gd name="T21" fmla="*/ 0 h 405"/>
                <a:gd name="T22" fmla="*/ 0 w 71"/>
                <a:gd name="T23" fmla="*/ 0 h 405"/>
                <a:gd name="T24" fmla="*/ 0 w 71"/>
                <a:gd name="T25" fmla="*/ 0 h 405"/>
                <a:gd name="T26" fmla="*/ 0 w 71"/>
                <a:gd name="T27" fmla="*/ 0 h 405"/>
                <a:gd name="T28" fmla="*/ 0 w 71"/>
                <a:gd name="T29" fmla="*/ 0 h 40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71"/>
                <a:gd name="T46" fmla="*/ 0 h 405"/>
                <a:gd name="T47" fmla="*/ 71 w 71"/>
                <a:gd name="T48" fmla="*/ 405 h 405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71" h="405">
                  <a:moveTo>
                    <a:pt x="71" y="371"/>
                  </a:moveTo>
                  <a:lnTo>
                    <a:pt x="55" y="10"/>
                  </a:lnTo>
                  <a:lnTo>
                    <a:pt x="44" y="5"/>
                  </a:lnTo>
                  <a:lnTo>
                    <a:pt x="27" y="0"/>
                  </a:lnTo>
                  <a:lnTo>
                    <a:pt x="16" y="0"/>
                  </a:lnTo>
                  <a:lnTo>
                    <a:pt x="0" y="5"/>
                  </a:lnTo>
                  <a:lnTo>
                    <a:pt x="5" y="398"/>
                  </a:lnTo>
                  <a:lnTo>
                    <a:pt x="22" y="405"/>
                  </a:lnTo>
                  <a:lnTo>
                    <a:pt x="33" y="398"/>
                  </a:lnTo>
                  <a:lnTo>
                    <a:pt x="44" y="393"/>
                  </a:lnTo>
                  <a:lnTo>
                    <a:pt x="65" y="393"/>
                  </a:lnTo>
                  <a:lnTo>
                    <a:pt x="65" y="388"/>
                  </a:lnTo>
                  <a:lnTo>
                    <a:pt x="71" y="382"/>
                  </a:lnTo>
                  <a:lnTo>
                    <a:pt x="71" y="377"/>
                  </a:lnTo>
                  <a:lnTo>
                    <a:pt x="71" y="371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08" name="Freeform 272"/>
            <p:cNvSpPr>
              <a:spLocks/>
            </p:cNvSpPr>
            <p:nvPr/>
          </p:nvSpPr>
          <p:spPr bwMode="auto">
            <a:xfrm>
              <a:off x="-349" y="-745"/>
              <a:ext cx="9" cy="21"/>
            </a:xfrm>
            <a:custGeom>
              <a:avLst/>
              <a:gdLst>
                <a:gd name="T0" fmla="*/ 0 w 243"/>
                <a:gd name="T1" fmla="*/ 0 h 527"/>
                <a:gd name="T2" fmla="*/ 0 w 243"/>
                <a:gd name="T3" fmla="*/ 0 h 527"/>
                <a:gd name="T4" fmla="*/ 0 w 243"/>
                <a:gd name="T5" fmla="*/ 0 h 527"/>
                <a:gd name="T6" fmla="*/ 0 w 243"/>
                <a:gd name="T7" fmla="*/ 0 h 527"/>
                <a:gd name="T8" fmla="*/ 0 w 243"/>
                <a:gd name="T9" fmla="*/ 0 h 527"/>
                <a:gd name="T10" fmla="*/ 0 w 243"/>
                <a:gd name="T11" fmla="*/ 0 h 527"/>
                <a:gd name="T12" fmla="*/ 0 w 243"/>
                <a:gd name="T13" fmla="*/ 0 h 527"/>
                <a:gd name="T14" fmla="*/ 0 w 243"/>
                <a:gd name="T15" fmla="*/ 0 h 527"/>
                <a:gd name="T16" fmla="*/ 0 w 243"/>
                <a:gd name="T17" fmla="*/ 0 h 527"/>
                <a:gd name="T18" fmla="*/ 0 w 243"/>
                <a:gd name="T19" fmla="*/ 0 h 527"/>
                <a:gd name="T20" fmla="*/ 0 w 243"/>
                <a:gd name="T21" fmla="*/ 0 h 527"/>
                <a:gd name="T22" fmla="*/ 0 w 243"/>
                <a:gd name="T23" fmla="*/ 0 h 527"/>
                <a:gd name="T24" fmla="*/ 0 w 243"/>
                <a:gd name="T25" fmla="*/ 0 h 527"/>
                <a:gd name="T26" fmla="*/ 0 w 243"/>
                <a:gd name="T27" fmla="*/ 0 h 527"/>
                <a:gd name="T28" fmla="*/ 0 w 243"/>
                <a:gd name="T29" fmla="*/ 0 h 527"/>
                <a:gd name="T30" fmla="*/ 0 w 243"/>
                <a:gd name="T31" fmla="*/ 0 h 527"/>
                <a:gd name="T32" fmla="*/ 0 w 243"/>
                <a:gd name="T33" fmla="*/ 0 h 527"/>
                <a:gd name="T34" fmla="*/ 0 w 243"/>
                <a:gd name="T35" fmla="*/ 0 h 527"/>
                <a:gd name="T36" fmla="*/ 0 w 243"/>
                <a:gd name="T37" fmla="*/ 0 h 527"/>
                <a:gd name="T38" fmla="*/ 0 w 243"/>
                <a:gd name="T39" fmla="*/ 0 h 527"/>
                <a:gd name="T40" fmla="*/ 0 w 243"/>
                <a:gd name="T41" fmla="*/ 0 h 527"/>
                <a:gd name="T42" fmla="*/ 0 w 243"/>
                <a:gd name="T43" fmla="*/ 0 h 527"/>
                <a:gd name="T44" fmla="*/ 0 w 243"/>
                <a:gd name="T45" fmla="*/ 0 h 527"/>
                <a:gd name="T46" fmla="*/ 0 w 243"/>
                <a:gd name="T47" fmla="*/ 0 h 527"/>
                <a:gd name="T48" fmla="*/ 0 w 243"/>
                <a:gd name="T49" fmla="*/ 0 h 527"/>
                <a:gd name="T50" fmla="*/ 0 w 243"/>
                <a:gd name="T51" fmla="*/ 0 h 527"/>
                <a:gd name="T52" fmla="*/ 0 w 243"/>
                <a:gd name="T53" fmla="*/ 0 h 527"/>
                <a:gd name="T54" fmla="*/ 0 w 243"/>
                <a:gd name="T55" fmla="*/ 0 h 527"/>
                <a:gd name="T56" fmla="*/ 0 w 243"/>
                <a:gd name="T57" fmla="*/ 0 h 527"/>
                <a:gd name="T58" fmla="*/ 0 w 243"/>
                <a:gd name="T59" fmla="*/ 0 h 527"/>
                <a:gd name="T60" fmla="*/ 0 w 243"/>
                <a:gd name="T61" fmla="*/ 0 h 527"/>
                <a:gd name="T62" fmla="*/ 0 w 243"/>
                <a:gd name="T63" fmla="*/ 0 h 527"/>
                <a:gd name="T64" fmla="*/ 0 w 243"/>
                <a:gd name="T65" fmla="*/ 0 h 527"/>
                <a:gd name="T66" fmla="*/ 0 w 243"/>
                <a:gd name="T67" fmla="*/ 0 h 527"/>
                <a:gd name="T68" fmla="*/ 0 w 243"/>
                <a:gd name="T69" fmla="*/ 0 h 527"/>
                <a:gd name="T70" fmla="*/ 0 w 243"/>
                <a:gd name="T71" fmla="*/ 0 h 527"/>
                <a:gd name="T72" fmla="*/ 0 w 243"/>
                <a:gd name="T73" fmla="*/ 0 h 527"/>
                <a:gd name="T74" fmla="*/ 0 w 243"/>
                <a:gd name="T75" fmla="*/ 0 h 527"/>
                <a:gd name="T76" fmla="*/ 0 w 243"/>
                <a:gd name="T77" fmla="*/ 0 h 527"/>
                <a:gd name="T78" fmla="*/ 0 w 243"/>
                <a:gd name="T79" fmla="*/ 0 h 527"/>
                <a:gd name="T80" fmla="*/ 0 w 243"/>
                <a:gd name="T81" fmla="*/ 0 h 527"/>
                <a:gd name="T82" fmla="*/ 0 w 243"/>
                <a:gd name="T83" fmla="*/ 0 h 527"/>
                <a:gd name="T84" fmla="*/ 0 w 243"/>
                <a:gd name="T85" fmla="*/ 0 h 527"/>
                <a:gd name="T86" fmla="*/ 0 w 243"/>
                <a:gd name="T87" fmla="*/ 0 h 527"/>
                <a:gd name="T88" fmla="*/ 0 w 243"/>
                <a:gd name="T89" fmla="*/ 0 h 527"/>
                <a:gd name="T90" fmla="*/ 0 w 243"/>
                <a:gd name="T91" fmla="*/ 0 h 527"/>
                <a:gd name="T92" fmla="*/ 0 w 243"/>
                <a:gd name="T93" fmla="*/ 0 h 527"/>
                <a:gd name="T94" fmla="*/ 0 w 243"/>
                <a:gd name="T95" fmla="*/ 0 h 527"/>
                <a:gd name="T96" fmla="*/ 0 w 243"/>
                <a:gd name="T97" fmla="*/ 0 h 52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43"/>
                <a:gd name="T148" fmla="*/ 0 h 527"/>
                <a:gd name="T149" fmla="*/ 243 w 243"/>
                <a:gd name="T150" fmla="*/ 527 h 527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43" h="527">
                  <a:moveTo>
                    <a:pt x="243" y="489"/>
                  </a:moveTo>
                  <a:lnTo>
                    <a:pt x="243" y="483"/>
                  </a:lnTo>
                  <a:lnTo>
                    <a:pt x="243" y="477"/>
                  </a:lnTo>
                  <a:lnTo>
                    <a:pt x="238" y="472"/>
                  </a:lnTo>
                  <a:lnTo>
                    <a:pt x="238" y="467"/>
                  </a:lnTo>
                  <a:lnTo>
                    <a:pt x="232" y="455"/>
                  </a:lnTo>
                  <a:lnTo>
                    <a:pt x="232" y="439"/>
                  </a:lnTo>
                  <a:lnTo>
                    <a:pt x="227" y="422"/>
                  </a:lnTo>
                  <a:lnTo>
                    <a:pt x="222" y="405"/>
                  </a:lnTo>
                  <a:lnTo>
                    <a:pt x="211" y="377"/>
                  </a:lnTo>
                  <a:lnTo>
                    <a:pt x="205" y="356"/>
                  </a:lnTo>
                  <a:lnTo>
                    <a:pt x="200" y="328"/>
                  </a:lnTo>
                  <a:lnTo>
                    <a:pt x="200" y="294"/>
                  </a:lnTo>
                  <a:lnTo>
                    <a:pt x="195" y="283"/>
                  </a:lnTo>
                  <a:lnTo>
                    <a:pt x="195" y="266"/>
                  </a:lnTo>
                  <a:lnTo>
                    <a:pt x="189" y="256"/>
                  </a:lnTo>
                  <a:lnTo>
                    <a:pt x="184" y="239"/>
                  </a:lnTo>
                  <a:lnTo>
                    <a:pt x="172" y="216"/>
                  </a:lnTo>
                  <a:lnTo>
                    <a:pt x="167" y="200"/>
                  </a:lnTo>
                  <a:lnTo>
                    <a:pt x="162" y="178"/>
                  </a:lnTo>
                  <a:lnTo>
                    <a:pt x="162" y="150"/>
                  </a:lnTo>
                  <a:lnTo>
                    <a:pt x="162" y="128"/>
                  </a:lnTo>
                  <a:lnTo>
                    <a:pt x="162" y="105"/>
                  </a:lnTo>
                  <a:lnTo>
                    <a:pt x="156" y="78"/>
                  </a:lnTo>
                  <a:lnTo>
                    <a:pt x="146" y="55"/>
                  </a:lnTo>
                  <a:lnTo>
                    <a:pt x="119" y="39"/>
                  </a:lnTo>
                  <a:lnTo>
                    <a:pt x="87" y="28"/>
                  </a:lnTo>
                  <a:lnTo>
                    <a:pt x="54" y="17"/>
                  </a:lnTo>
                  <a:lnTo>
                    <a:pt x="22" y="0"/>
                  </a:lnTo>
                  <a:lnTo>
                    <a:pt x="6" y="45"/>
                  </a:lnTo>
                  <a:lnTo>
                    <a:pt x="0" y="100"/>
                  </a:lnTo>
                  <a:lnTo>
                    <a:pt x="0" y="155"/>
                  </a:lnTo>
                  <a:lnTo>
                    <a:pt x="6" y="216"/>
                  </a:lnTo>
                  <a:lnTo>
                    <a:pt x="11" y="283"/>
                  </a:lnTo>
                  <a:lnTo>
                    <a:pt x="16" y="344"/>
                  </a:lnTo>
                  <a:lnTo>
                    <a:pt x="27" y="405"/>
                  </a:lnTo>
                  <a:lnTo>
                    <a:pt x="27" y="461"/>
                  </a:lnTo>
                  <a:lnTo>
                    <a:pt x="59" y="489"/>
                  </a:lnTo>
                  <a:lnTo>
                    <a:pt x="98" y="500"/>
                  </a:lnTo>
                  <a:lnTo>
                    <a:pt x="146" y="505"/>
                  </a:lnTo>
                  <a:lnTo>
                    <a:pt x="184" y="522"/>
                  </a:lnTo>
                  <a:lnTo>
                    <a:pt x="195" y="522"/>
                  </a:lnTo>
                  <a:lnTo>
                    <a:pt x="211" y="527"/>
                  </a:lnTo>
                  <a:lnTo>
                    <a:pt x="227" y="522"/>
                  </a:lnTo>
                  <a:lnTo>
                    <a:pt x="243" y="505"/>
                  </a:lnTo>
                  <a:lnTo>
                    <a:pt x="243" y="494"/>
                  </a:lnTo>
                  <a:lnTo>
                    <a:pt x="243" y="489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09" name="Freeform 273"/>
            <p:cNvSpPr>
              <a:spLocks/>
            </p:cNvSpPr>
            <p:nvPr/>
          </p:nvSpPr>
          <p:spPr bwMode="auto">
            <a:xfrm>
              <a:off x="-368" y="-700"/>
              <a:ext cx="7" cy="15"/>
            </a:xfrm>
            <a:custGeom>
              <a:avLst/>
              <a:gdLst>
                <a:gd name="T0" fmla="*/ 0 w 178"/>
                <a:gd name="T1" fmla="*/ 0 h 389"/>
                <a:gd name="T2" fmla="*/ 0 w 178"/>
                <a:gd name="T3" fmla="*/ 0 h 389"/>
                <a:gd name="T4" fmla="*/ 0 w 178"/>
                <a:gd name="T5" fmla="*/ 0 h 389"/>
                <a:gd name="T6" fmla="*/ 0 w 178"/>
                <a:gd name="T7" fmla="*/ 0 h 389"/>
                <a:gd name="T8" fmla="*/ 0 w 178"/>
                <a:gd name="T9" fmla="*/ 0 h 389"/>
                <a:gd name="T10" fmla="*/ 0 w 178"/>
                <a:gd name="T11" fmla="*/ 0 h 389"/>
                <a:gd name="T12" fmla="*/ 0 w 178"/>
                <a:gd name="T13" fmla="*/ 0 h 389"/>
                <a:gd name="T14" fmla="*/ 0 w 178"/>
                <a:gd name="T15" fmla="*/ 0 h 389"/>
                <a:gd name="T16" fmla="*/ 0 w 178"/>
                <a:gd name="T17" fmla="*/ 0 h 389"/>
                <a:gd name="T18" fmla="*/ 0 w 178"/>
                <a:gd name="T19" fmla="*/ 0 h 389"/>
                <a:gd name="T20" fmla="*/ 0 w 178"/>
                <a:gd name="T21" fmla="*/ 0 h 389"/>
                <a:gd name="T22" fmla="*/ 0 w 178"/>
                <a:gd name="T23" fmla="*/ 0 h 389"/>
                <a:gd name="T24" fmla="*/ 0 w 178"/>
                <a:gd name="T25" fmla="*/ 0 h 389"/>
                <a:gd name="T26" fmla="*/ 0 w 178"/>
                <a:gd name="T27" fmla="*/ 0 h 389"/>
                <a:gd name="T28" fmla="*/ 0 w 178"/>
                <a:gd name="T29" fmla="*/ 0 h 389"/>
                <a:gd name="T30" fmla="*/ 0 w 178"/>
                <a:gd name="T31" fmla="*/ 0 h 389"/>
                <a:gd name="T32" fmla="*/ 0 w 178"/>
                <a:gd name="T33" fmla="*/ 0 h 389"/>
                <a:gd name="T34" fmla="*/ 0 w 178"/>
                <a:gd name="T35" fmla="*/ 0 h 389"/>
                <a:gd name="T36" fmla="*/ 0 w 178"/>
                <a:gd name="T37" fmla="*/ 0 h 389"/>
                <a:gd name="T38" fmla="*/ 0 w 178"/>
                <a:gd name="T39" fmla="*/ 0 h 389"/>
                <a:gd name="T40" fmla="*/ 0 w 178"/>
                <a:gd name="T41" fmla="*/ 0 h 389"/>
                <a:gd name="T42" fmla="*/ 0 w 178"/>
                <a:gd name="T43" fmla="*/ 0 h 389"/>
                <a:gd name="T44" fmla="*/ 0 w 178"/>
                <a:gd name="T45" fmla="*/ 0 h 389"/>
                <a:gd name="T46" fmla="*/ 0 w 178"/>
                <a:gd name="T47" fmla="*/ 0 h 389"/>
                <a:gd name="T48" fmla="*/ 0 w 178"/>
                <a:gd name="T49" fmla="*/ 0 h 389"/>
                <a:gd name="T50" fmla="*/ 0 w 178"/>
                <a:gd name="T51" fmla="*/ 0 h 389"/>
                <a:gd name="T52" fmla="*/ 0 w 178"/>
                <a:gd name="T53" fmla="*/ 0 h 389"/>
                <a:gd name="T54" fmla="*/ 0 w 178"/>
                <a:gd name="T55" fmla="*/ 0 h 389"/>
                <a:gd name="T56" fmla="*/ 0 w 178"/>
                <a:gd name="T57" fmla="*/ 0 h 389"/>
                <a:gd name="T58" fmla="*/ 0 w 178"/>
                <a:gd name="T59" fmla="*/ 0 h 389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78"/>
                <a:gd name="T91" fmla="*/ 0 h 389"/>
                <a:gd name="T92" fmla="*/ 178 w 178"/>
                <a:gd name="T93" fmla="*/ 389 h 389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78" h="389">
                  <a:moveTo>
                    <a:pt x="178" y="366"/>
                  </a:moveTo>
                  <a:lnTo>
                    <a:pt x="156" y="34"/>
                  </a:lnTo>
                  <a:lnTo>
                    <a:pt x="124" y="22"/>
                  </a:lnTo>
                  <a:lnTo>
                    <a:pt x="92" y="11"/>
                  </a:lnTo>
                  <a:lnTo>
                    <a:pt x="53" y="6"/>
                  </a:lnTo>
                  <a:lnTo>
                    <a:pt x="21" y="0"/>
                  </a:lnTo>
                  <a:lnTo>
                    <a:pt x="16" y="17"/>
                  </a:lnTo>
                  <a:lnTo>
                    <a:pt x="16" y="34"/>
                  </a:lnTo>
                  <a:lnTo>
                    <a:pt x="16" y="50"/>
                  </a:lnTo>
                  <a:lnTo>
                    <a:pt x="11" y="72"/>
                  </a:lnTo>
                  <a:lnTo>
                    <a:pt x="5" y="105"/>
                  </a:lnTo>
                  <a:lnTo>
                    <a:pt x="0" y="139"/>
                  </a:lnTo>
                  <a:lnTo>
                    <a:pt x="5" y="167"/>
                  </a:lnTo>
                  <a:lnTo>
                    <a:pt x="11" y="195"/>
                  </a:lnTo>
                  <a:lnTo>
                    <a:pt x="16" y="228"/>
                  </a:lnTo>
                  <a:lnTo>
                    <a:pt x="21" y="255"/>
                  </a:lnTo>
                  <a:lnTo>
                    <a:pt x="27" y="283"/>
                  </a:lnTo>
                  <a:lnTo>
                    <a:pt x="32" y="316"/>
                  </a:lnTo>
                  <a:lnTo>
                    <a:pt x="27" y="322"/>
                  </a:lnTo>
                  <a:lnTo>
                    <a:pt x="27" y="333"/>
                  </a:lnTo>
                  <a:lnTo>
                    <a:pt x="21" y="339"/>
                  </a:lnTo>
                  <a:lnTo>
                    <a:pt x="21" y="349"/>
                  </a:lnTo>
                  <a:lnTo>
                    <a:pt x="53" y="372"/>
                  </a:lnTo>
                  <a:lnTo>
                    <a:pt x="92" y="383"/>
                  </a:lnTo>
                  <a:lnTo>
                    <a:pt x="135" y="389"/>
                  </a:lnTo>
                  <a:lnTo>
                    <a:pt x="178" y="389"/>
                  </a:lnTo>
                  <a:lnTo>
                    <a:pt x="178" y="383"/>
                  </a:lnTo>
                  <a:lnTo>
                    <a:pt x="178" y="377"/>
                  </a:lnTo>
                  <a:lnTo>
                    <a:pt x="178" y="372"/>
                  </a:lnTo>
                  <a:lnTo>
                    <a:pt x="178" y="366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10" name="Freeform 274"/>
            <p:cNvSpPr>
              <a:spLocks/>
            </p:cNvSpPr>
            <p:nvPr/>
          </p:nvSpPr>
          <p:spPr bwMode="auto">
            <a:xfrm>
              <a:off x="-381" y="-664"/>
              <a:ext cx="3" cy="19"/>
            </a:xfrm>
            <a:custGeom>
              <a:avLst/>
              <a:gdLst>
                <a:gd name="T0" fmla="*/ 0 w 75"/>
                <a:gd name="T1" fmla="*/ 0 h 477"/>
                <a:gd name="T2" fmla="*/ 0 w 75"/>
                <a:gd name="T3" fmla="*/ 0 h 477"/>
                <a:gd name="T4" fmla="*/ 0 w 75"/>
                <a:gd name="T5" fmla="*/ 0 h 477"/>
                <a:gd name="T6" fmla="*/ 0 w 75"/>
                <a:gd name="T7" fmla="*/ 0 h 477"/>
                <a:gd name="T8" fmla="*/ 0 w 75"/>
                <a:gd name="T9" fmla="*/ 0 h 477"/>
                <a:gd name="T10" fmla="*/ 0 w 75"/>
                <a:gd name="T11" fmla="*/ 0 h 477"/>
                <a:gd name="T12" fmla="*/ 0 w 75"/>
                <a:gd name="T13" fmla="*/ 0 h 477"/>
                <a:gd name="T14" fmla="*/ 0 w 75"/>
                <a:gd name="T15" fmla="*/ 0 h 477"/>
                <a:gd name="T16" fmla="*/ 0 w 75"/>
                <a:gd name="T17" fmla="*/ 0 h 477"/>
                <a:gd name="T18" fmla="*/ 0 w 75"/>
                <a:gd name="T19" fmla="*/ 0 h 477"/>
                <a:gd name="T20" fmla="*/ 0 w 75"/>
                <a:gd name="T21" fmla="*/ 0 h 4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75"/>
                <a:gd name="T34" fmla="*/ 0 h 477"/>
                <a:gd name="T35" fmla="*/ 75 w 75"/>
                <a:gd name="T36" fmla="*/ 477 h 47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75" h="477">
                  <a:moveTo>
                    <a:pt x="75" y="455"/>
                  </a:moveTo>
                  <a:lnTo>
                    <a:pt x="59" y="38"/>
                  </a:lnTo>
                  <a:lnTo>
                    <a:pt x="53" y="33"/>
                  </a:lnTo>
                  <a:lnTo>
                    <a:pt x="37" y="16"/>
                  </a:lnTo>
                  <a:lnTo>
                    <a:pt x="21" y="5"/>
                  </a:lnTo>
                  <a:lnTo>
                    <a:pt x="0" y="0"/>
                  </a:lnTo>
                  <a:lnTo>
                    <a:pt x="37" y="443"/>
                  </a:lnTo>
                  <a:lnTo>
                    <a:pt x="43" y="455"/>
                  </a:lnTo>
                  <a:lnTo>
                    <a:pt x="53" y="471"/>
                  </a:lnTo>
                  <a:lnTo>
                    <a:pt x="64" y="477"/>
                  </a:lnTo>
                  <a:lnTo>
                    <a:pt x="75" y="455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11" name="Freeform 275"/>
            <p:cNvSpPr>
              <a:spLocks/>
            </p:cNvSpPr>
            <p:nvPr/>
          </p:nvSpPr>
          <p:spPr bwMode="auto">
            <a:xfrm>
              <a:off x="-372" y="-750"/>
              <a:ext cx="7" cy="22"/>
            </a:xfrm>
            <a:custGeom>
              <a:avLst/>
              <a:gdLst>
                <a:gd name="T0" fmla="*/ 0 w 216"/>
                <a:gd name="T1" fmla="*/ 0 h 538"/>
                <a:gd name="T2" fmla="*/ 0 w 216"/>
                <a:gd name="T3" fmla="*/ 0 h 538"/>
                <a:gd name="T4" fmla="*/ 0 w 216"/>
                <a:gd name="T5" fmla="*/ 0 h 538"/>
                <a:gd name="T6" fmla="*/ 0 w 216"/>
                <a:gd name="T7" fmla="*/ 0 h 538"/>
                <a:gd name="T8" fmla="*/ 0 w 216"/>
                <a:gd name="T9" fmla="*/ 0 h 538"/>
                <a:gd name="T10" fmla="*/ 0 w 216"/>
                <a:gd name="T11" fmla="*/ 0 h 538"/>
                <a:gd name="T12" fmla="*/ 0 w 216"/>
                <a:gd name="T13" fmla="*/ 0 h 538"/>
                <a:gd name="T14" fmla="*/ 0 w 216"/>
                <a:gd name="T15" fmla="*/ 0 h 538"/>
                <a:gd name="T16" fmla="*/ 0 w 216"/>
                <a:gd name="T17" fmla="*/ 0 h 538"/>
                <a:gd name="T18" fmla="*/ 0 w 216"/>
                <a:gd name="T19" fmla="*/ 0 h 538"/>
                <a:gd name="T20" fmla="*/ 0 w 216"/>
                <a:gd name="T21" fmla="*/ 0 h 538"/>
                <a:gd name="T22" fmla="*/ 0 w 216"/>
                <a:gd name="T23" fmla="*/ 0 h 538"/>
                <a:gd name="T24" fmla="*/ 0 w 216"/>
                <a:gd name="T25" fmla="*/ 0 h 538"/>
                <a:gd name="T26" fmla="*/ 0 w 216"/>
                <a:gd name="T27" fmla="*/ 0 h 538"/>
                <a:gd name="T28" fmla="*/ 0 w 216"/>
                <a:gd name="T29" fmla="*/ 0 h 538"/>
                <a:gd name="T30" fmla="*/ 0 w 216"/>
                <a:gd name="T31" fmla="*/ 0 h 53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16"/>
                <a:gd name="T49" fmla="*/ 0 h 538"/>
                <a:gd name="T50" fmla="*/ 216 w 216"/>
                <a:gd name="T51" fmla="*/ 538 h 53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16" h="538">
                  <a:moveTo>
                    <a:pt x="216" y="505"/>
                  </a:moveTo>
                  <a:lnTo>
                    <a:pt x="156" y="33"/>
                  </a:lnTo>
                  <a:lnTo>
                    <a:pt x="0" y="0"/>
                  </a:lnTo>
                  <a:lnTo>
                    <a:pt x="59" y="500"/>
                  </a:lnTo>
                  <a:lnTo>
                    <a:pt x="81" y="510"/>
                  </a:lnTo>
                  <a:lnTo>
                    <a:pt x="113" y="516"/>
                  </a:lnTo>
                  <a:lnTo>
                    <a:pt x="140" y="521"/>
                  </a:lnTo>
                  <a:lnTo>
                    <a:pt x="161" y="538"/>
                  </a:lnTo>
                  <a:lnTo>
                    <a:pt x="172" y="533"/>
                  </a:lnTo>
                  <a:lnTo>
                    <a:pt x="189" y="538"/>
                  </a:lnTo>
                  <a:lnTo>
                    <a:pt x="200" y="533"/>
                  </a:lnTo>
                  <a:lnTo>
                    <a:pt x="216" y="521"/>
                  </a:lnTo>
                  <a:lnTo>
                    <a:pt x="216" y="510"/>
                  </a:lnTo>
                  <a:lnTo>
                    <a:pt x="216" y="505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12" name="Freeform 276"/>
            <p:cNvSpPr>
              <a:spLocks/>
            </p:cNvSpPr>
            <p:nvPr/>
          </p:nvSpPr>
          <p:spPr bwMode="auto">
            <a:xfrm>
              <a:off x="-390" y="-710"/>
              <a:ext cx="9" cy="24"/>
            </a:xfrm>
            <a:custGeom>
              <a:avLst/>
              <a:gdLst>
                <a:gd name="T0" fmla="*/ 0 w 254"/>
                <a:gd name="T1" fmla="*/ 0 h 599"/>
                <a:gd name="T2" fmla="*/ 0 w 254"/>
                <a:gd name="T3" fmla="*/ 0 h 599"/>
                <a:gd name="T4" fmla="*/ 0 w 254"/>
                <a:gd name="T5" fmla="*/ 0 h 599"/>
                <a:gd name="T6" fmla="*/ 0 w 254"/>
                <a:gd name="T7" fmla="*/ 0 h 599"/>
                <a:gd name="T8" fmla="*/ 0 w 254"/>
                <a:gd name="T9" fmla="*/ 0 h 599"/>
                <a:gd name="T10" fmla="*/ 0 w 254"/>
                <a:gd name="T11" fmla="*/ 0 h 599"/>
                <a:gd name="T12" fmla="*/ 0 w 254"/>
                <a:gd name="T13" fmla="*/ 0 h 599"/>
                <a:gd name="T14" fmla="*/ 0 w 254"/>
                <a:gd name="T15" fmla="*/ 0 h 599"/>
                <a:gd name="T16" fmla="*/ 0 w 254"/>
                <a:gd name="T17" fmla="*/ 0 h 599"/>
                <a:gd name="T18" fmla="*/ 0 w 254"/>
                <a:gd name="T19" fmla="*/ 0 h 599"/>
                <a:gd name="T20" fmla="*/ 0 w 254"/>
                <a:gd name="T21" fmla="*/ 0 h 599"/>
                <a:gd name="T22" fmla="*/ 0 w 254"/>
                <a:gd name="T23" fmla="*/ 0 h 599"/>
                <a:gd name="T24" fmla="*/ 0 w 254"/>
                <a:gd name="T25" fmla="*/ 0 h 599"/>
                <a:gd name="T26" fmla="*/ 0 w 254"/>
                <a:gd name="T27" fmla="*/ 0 h 599"/>
                <a:gd name="T28" fmla="*/ 0 w 254"/>
                <a:gd name="T29" fmla="*/ 0 h 599"/>
                <a:gd name="T30" fmla="*/ 0 w 254"/>
                <a:gd name="T31" fmla="*/ 0 h 599"/>
                <a:gd name="T32" fmla="*/ 0 w 254"/>
                <a:gd name="T33" fmla="*/ 0 h 599"/>
                <a:gd name="T34" fmla="*/ 0 w 254"/>
                <a:gd name="T35" fmla="*/ 0 h 599"/>
                <a:gd name="T36" fmla="*/ 0 w 254"/>
                <a:gd name="T37" fmla="*/ 0 h 599"/>
                <a:gd name="T38" fmla="*/ 0 w 254"/>
                <a:gd name="T39" fmla="*/ 0 h 599"/>
                <a:gd name="T40" fmla="*/ 0 w 254"/>
                <a:gd name="T41" fmla="*/ 0 h 599"/>
                <a:gd name="T42" fmla="*/ 0 w 254"/>
                <a:gd name="T43" fmla="*/ 0 h 599"/>
                <a:gd name="T44" fmla="*/ 0 w 254"/>
                <a:gd name="T45" fmla="*/ 0 h 599"/>
                <a:gd name="T46" fmla="*/ 0 w 254"/>
                <a:gd name="T47" fmla="*/ 0 h 599"/>
                <a:gd name="T48" fmla="*/ 0 w 254"/>
                <a:gd name="T49" fmla="*/ 0 h 599"/>
                <a:gd name="T50" fmla="*/ 0 w 254"/>
                <a:gd name="T51" fmla="*/ 0 h 599"/>
                <a:gd name="T52" fmla="*/ 0 w 254"/>
                <a:gd name="T53" fmla="*/ 0 h 599"/>
                <a:gd name="T54" fmla="*/ 0 w 254"/>
                <a:gd name="T55" fmla="*/ 0 h 599"/>
                <a:gd name="T56" fmla="*/ 0 w 254"/>
                <a:gd name="T57" fmla="*/ 0 h 599"/>
                <a:gd name="T58" fmla="*/ 0 w 254"/>
                <a:gd name="T59" fmla="*/ 0 h 599"/>
                <a:gd name="T60" fmla="*/ 0 w 254"/>
                <a:gd name="T61" fmla="*/ 0 h 599"/>
                <a:gd name="T62" fmla="*/ 0 w 254"/>
                <a:gd name="T63" fmla="*/ 0 h 59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54"/>
                <a:gd name="T97" fmla="*/ 0 h 599"/>
                <a:gd name="T98" fmla="*/ 254 w 254"/>
                <a:gd name="T99" fmla="*/ 599 h 599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54" h="599">
                  <a:moveTo>
                    <a:pt x="254" y="572"/>
                  </a:moveTo>
                  <a:lnTo>
                    <a:pt x="221" y="111"/>
                  </a:lnTo>
                  <a:lnTo>
                    <a:pt x="17" y="0"/>
                  </a:lnTo>
                  <a:lnTo>
                    <a:pt x="0" y="17"/>
                  </a:lnTo>
                  <a:lnTo>
                    <a:pt x="6" y="33"/>
                  </a:lnTo>
                  <a:lnTo>
                    <a:pt x="17" y="50"/>
                  </a:lnTo>
                  <a:lnTo>
                    <a:pt x="23" y="78"/>
                  </a:lnTo>
                  <a:lnTo>
                    <a:pt x="33" y="106"/>
                  </a:lnTo>
                  <a:lnTo>
                    <a:pt x="39" y="133"/>
                  </a:lnTo>
                  <a:lnTo>
                    <a:pt x="44" y="172"/>
                  </a:lnTo>
                  <a:lnTo>
                    <a:pt x="44" y="211"/>
                  </a:lnTo>
                  <a:lnTo>
                    <a:pt x="33" y="217"/>
                  </a:lnTo>
                  <a:lnTo>
                    <a:pt x="28" y="228"/>
                  </a:lnTo>
                  <a:lnTo>
                    <a:pt x="28" y="244"/>
                  </a:lnTo>
                  <a:lnTo>
                    <a:pt x="28" y="256"/>
                  </a:lnTo>
                  <a:lnTo>
                    <a:pt x="33" y="261"/>
                  </a:lnTo>
                  <a:lnTo>
                    <a:pt x="44" y="261"/>
                  </a:lnTo>
                  <a:lnTo>
                    <a:pt x="60" y="267"/>
                  </a:lnTo>
                  <a:lnTo>
                    <a:pt x="76" y="272"/>
                  </a:lnTo>
                  <a:lnTo>
                    <a:pt x="97" y="289"/>
                  </a:lnTo>
                  <a:lnTo>
                    <a:pt x="113" y="305"/>
                  </a:lnTo>
                  <a:lnTo>
                    <a:pt x="124" y="327"/>
                  </a:lnTo>
                  <a:lnTo>
                    <a:pt x="141" y="350"/>
                  </a:lnTo>
                  <a:lnTo>
                    <a:pt x="179" y="589"/>
                  </a:lnTo>
                  <a:lnTo>
                    <a:pt x="195" y="594"/>
                  </a:lnTo>
                  <a:lnTo>
                    <a:pt x="211" y="599"/>
                  </a:lnTo>
                  <a:lnTo>
                    <a:pt x="227" y="599"/>
                  </a:lnTo>
                  <a:lnTo>
                    <a:pt x="249" y="594"/>
                  </a:lnTo>
                  <a:lnTo>
                    <a:pt x="249" y="589"/>
                  </a:lnTo>
                  <a:lnTo>
                    <a:pt x="254" y="583"/>
                  </a:lnTo>
                  <a:lnTo>
                    <a:pt x="254" y="578"/>
                  </a:lnTo>
                  <a:lnTo>
                    <a:pt x="254" y="572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13" name="Freeform 277"/>
            <p:cNvSpPr>
              <a:spLocks/>
            </p:cNvSpPr>
            <p:nvPr/>
          </p:nvSpPr>
          <p:spPr bwMode="auto">
            <a:xfrm>
              <a:off x="-450" y="-514"/>
              <a:ext cx="3" cy="2"/>
            </a:xfrm>
            <a:custGeom>
              <a:avLst/>
              <a:gdLst>
                <a:gd name="T0" fmla="*/ 0 w 65"/>
                <a:gd name="T1" fmla="*/ 0 h 55"/>
                <a:gd name="T2" fmla="*/ 0 w 65"/>
                <a:gd name="T3" fmla="*/ 0 h 55"/>
                <a:gd name="T4" fmla="*/ 0 w 65"/>
                <a:gd name="T5" fmla="*/ 0 h 55"/>
                <a:gd name="T6" fmla="*/ 0 w 65"/>
                <a:gd name="T7" fmla="*/ 0 h 55"/>
                <a:gd name="T8" fmla="*/ 0 w 65"/>
                <a:gd name="T9" fmla="*/ 0 h 55"/>
                <a:gd name="T10" fmla="*/ 0 w 65"/>
                <a:gd name="T11" fmla="*/ 0 h 55"/>
                <a:gd name="T12" fmla="*/ 0 w 65"/>
                <a:gd name="T13" fmla="*/ 0 h 55"/>
                <a:gd name="T14" fmla="*/ 0 w 65"/>
                <a:gd name="T15" fmla="*/ 0 h 55"/>
                <a:gd name="T16" fmla="*/ 0 w 65"/>
                <a:gd name="T17" fmla="*/ 0 h 55"/>
                <a:gd name="T18" fmla="*/ 0 w 65"/>
                <a:gd name="T19" fmla="*/ 0 h 55"/>
                <a:gd name="T20" fmla="*/ 0 w 65"/>
                <a:gd name="T21" fmla="*/ 0 h 55"/>
                <a:gd name="T22" fmla="*/ 0 w 65"/>
                <a:gd name="T23" fmla="*/ 0 h 55"/>
                <a:gd name="T24" fmla="*/ 0 w 65"/>
                <a:gd name="T25" fmla="*/ 0 h 55"/>
                <a:gd name="T26" fmla="*/ 0 w 65"/>
                <a:gd name="T27" fmla="*/ 0 h 55"/>
                <a:gd name="T28" fmla="*/ 0 w 65"/>
                <a:gd name="T29" fmla="*/ 0 h 55"/>
                <a:gd name="T30" fmla="*/ 0 w 65"/>
                <a:gd name="T31" fmla="*/ 0 h 55"/>
                <a:gd name="T32" fmla="*/ 0 w 65"/>
                <a:gd name="T33" fmla="*/ 0 h 5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5"/>
                <a:gd name="T52" fmla="*/ 0 h 55"/>
                <a:gd name="T53" fmla="*/ 65 w 65"/>
                <a:gd name="T54" fmla="*/ 55 h 5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5" h="55">
                  <a:moveTo>
                    <a:pt x="65" y="5"/>
                  </a:moveTo>
                  <a:lnTo>
                    <a:pt x="53" y="0"/>
                  </a:lnTo>
                  <a:lnTo>
                    <a:pt x="43" y="0"/>
                  </a:lnTo>
                  <a:lnTo>
                    <a:pt x="32" y="0"/>
                  </a:lnTo>
                  <a:lnTo>
                    <a:pt x="21" y="5"/>
                  </a:lnTo>
                  <a:lnTo>
                    <a:pt x="16" y="17"/>
                  </a:lnTo>
                  <a:lnTo>
                    <a:pt x="11" y="22"/>
                  </a:lnTo>
                  <a:lnTo>
                    <a:pt x="5" y="39"/>
                  </a:lnTo>
                  <a:lnTo>
                    <a:pt x="0" y="55"/>
                  </a:lnTo>
                  <a:lnTo>
                    <a:pt x="21" y="55"/>
                  </a:lnTo>
                  <a:lnTo>
                    <a:pt x="37" y="50"/>
                  </a:lnTo>
                  <a:lnTo>
                    <a:pt x="53" y="39"/>
                  </a:lnTo>
                  <a:lnTo>
                    <a:pt x="65" y="22"/>
                  </a:lnTo>
                  <a:lnTo>
                    <a:pt x="65" y="10"/>
                  </a:lnTo>
                  <a:lnTo>
                    <a:pt x="65" y="5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14" name="Freeform 278"/>
            <p:cNvSpPr>
              <a:spLocks/>
            </p:cNvSpPr>
            <p:nvPr/>
          </p:nvSpPr>
          <p:spPr bwMode="auto">
            <a:xfrm>
              <a:off x="-466" y="-478"/>
              <a:ext cx="5" cy="8"/>
            </a:xfrm>
            <a:custGeom>
              <a:avLst/>
              <a:gdLst>
                <a:gd name="T0" fmla="*/ 0 w 140"/>
                <a:gd name="T1" fmla="*/ 0 h 188"/>
                <a:gd name="T2" fmla="*/ 0 w 140"/>
                <a:gd name="T3" fmla="*/ 0 h 188"/>
                <a:gd name="T4" fmla="*/ 0 w 140"/>
                <a:gd name="T5" fmla="*/ 0 h 188"/>
                <a:gd name="T6" fmla="*/ 0 w 140"/>
                <a:gd name="T7" fmla="*/ 0 h 188"/>
                <a:gd name="T8" fmla="*/ 0 w 140"/>
                <a:gd name="T9" fmla="*/ 0 h 188"/>
                <a:gd name="T10" fmla="*/ 0 w 140"/>
                <a:gd name="T11" fmla="*/ 0 h 188"/>
                <a:gd name="T12" fmla="*/ 0 w 140"/>
                <a:gd name="T13" fmla="*/ 0 h 188"/>
                <a:gd name="T14" fmla="*/ 0 w 140"/>
                <a:gd name="T15" fmla="*/ 0 h 188"/>
                <a:gd name="T16" fmla="*/ 0 w 140"/>
                <a:gd name="T17" fmla="*/ 0 h 188"/>
                <a:gd name="T18" fmla="*/ 0 w 140"/>
                <a:gd name="T19" fmla="*/ 0 h 188"/>
                <a:gd name="T20" fmla="*/ 0 w 140"/>
                <a:gd name="T21" fmla="*/ 0 h 188"/>
                <a:gd name="T22" fmla="*/ 0 w 140"/>
                <a:gd name="T23" fmla="*/ 0 h 188"/>
                <a:gd name="T24" fmla="*/ 0 w 140"/>
                <a:gd name="T25" fmla="*/ 0 h 188"/>
                <a:gd name="T26" fmla="*/ 0 w 140"/>
                <a:gd name="T27" fmla="*/ 0 h 188"/>
                <a:gd name="T28" fmla="*/ 0 w 140"/>
                <a:gd name="T29" fmla="*/ 0 h 18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40"/>
                <a:gd name="T46" fmla="*/ 0 h 188"/>
                <a:gd name="T47" fmla="*/ 140 w 140"/>
                <a:gd name="T48" fmla="*/ 188 h 188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40" h="188">
                  <a:moveTo>
                    <a:pt x="140" y="166"/>
                  </a:moveTo>
                  <a:lnTo>
                    <a:pt x="108" y="50"/>
                  </a:lnTo>
                  <a:lnTo>
                    <a:pt x="92" y="33"/>
                  </a:lnTo>
                  <a:lnTo>
                    <a:pt x="69" y="16"/>
                  </a:lnTo>
                  <a:lnTo>
                    <a:pt x="37" y="5"/>
                  </a:lnTo>
                  <a:lnTo>
                    <a:pt x="5" y="0"/>
                  </a:lnTo>
                  <a:lnTo>
                    <a:pt x="0" y="38"/>
                  </a:lnTo>
                  <a:lnTo>
                    <a:pt x="10" y="77"/>
                  </a:lnTo>
                  <a:lnTo>
                    <a:pt x="32" y="121"/>
                  </a:lnTo>
                  <a:lnTo>
                    <a:pt x="48" y="155"/>
                  </a:lnTo>
                  <a:lnTo>
                    <a:pt x="129" y="188"/>
                  </a:lnTo>
                  <a:lnTo>
                    <a:pt x="129" y="183"/>
                  </a:lnTo>
                  <a:lnTo>
                    <a:pt x="134" y="177"/>
                  </a:lnTo>
                  <a:lnTo>
                    <a:pt x="140" y="171"/>
                  </a:lnTo>
                  <a:lnTo>
                    <a:pt x="140" y="166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15" name="Freeform 279"/>
            <p:cNvSpPr>
              <a:spLocks/>
            </p:cNvSpPr>
            <p:nvPr/>
          </p:nvSpPr>
          <p:spPr bwMode="auto">
            <a:xfrm>
              <a:off x="-451" y="-548"/>
              <a:ext cx="6" cy="18"/>
            </a:xfrm>
            <a:custGeom>
              <a:avLst/>
              <a:gdLst>
                <a:gd name="T0" fmla="*/ 0 w 161"/>
                <a:gd name="T1" fmla="*/ 0 h 462"/>
                <a:gd name="T2" fmla="*/ 0 w 161"/>
                <a:gd name="T3" fmla="*/ 0 h 462"/>
                <a:gd name="T4" fmla="*/ 0 w 161"/>
                <a:gd name="T5" fmla="*/ 0 h 462"/>
                <a:gd name="T6" fmla="*/ 0 w 161"/>
                <a:gd name="T7" fmla="*/ 0 h 462"/>
                <a:gd name="T8" fmla="*/ 0 w 161"/>
                <a:gd name="T9" fmla="*/ 0 h 462"/>
                <a:gd name="T10" fmla="*/ 0 w 161"/>
                <a:gd name="T11" fmla="*/ 0 h 462"/>
                <a:gd name="T12" fmla="*/ 0 w 161"/>
                <a:gd name="T13" fmla="*/ 0 h 462"/>
                <a:gd name="T14" fmla="*/ 0 w 161"/>
                <a:gd name="T15" fmla="*/ 0 h 462"/>
                <a:gd name="T16" fmla="*/ 0 w 161"/>
                <a:gd name="T17" fmla="*/ 0 h 462"/>
                <a:gd name="T18" fmla="*/ 0 w 161"/>
                <a:gd name="T19" fmla="*/ 0 h 462"/>
                <a:gd name="T20" fmla="*/ 0 w 161"/>
                <a:gd name="T21" fmla="*/ 0 h 462"/>
                <a:gd name="T22" fmla="*/ 0 w 161"/>
                <a:gd name="T23" fmla="*/ 0 h 462"/>
                <a:gd name="T24" fmla="*/ 0 w 161"/>
                <a:gd name="T25" fmla="*/ 0 h 462"/>
                <a:gd name="T26" fmla="*/ 0 w 161"/>
                <a:gd name="T27" fmla="*/ 0 h 462"/>
                <a:gd name="T28" fmla="*/ 0 w 161"/>
                <a:gd name="T29" fmla="*/ 0 h 462"/>
                <a:gd name="T30" fmla="*/ 0 w 161"/>
                <a:gd name="T31" fmla="*/ 0 h 462"/>
                <a:gd name="T32" fmla="*/ 0 w 161"/>
                <a:gd name="T33" fmla="*/ 0 h 462"/>
                <a:gd name="T34" fmla="*/ 0 w 161"/>
                <a:gd name="T35" fmla="*/ 0 h 462"/>
                <a:gd name="T36" fmla="*/ 0 w 161"/>
                <a:gd name="T37" fmla="*/ 0 h 462"/>
                <a:gd name="T38" fmla="*/ 0 w 161"/>
                <a:gd name="T39" fmla="*/ 0 h 462"/>
                <a:gd name="T40" fmla="*/ 0 w 161"/>
                <a:gd name="T41" fmla="*/ 0 h 462"/>
                <a:gd name="T42" fmla="*/ 0 w 161"/>
                <a:gd name="T43" fmla="*/ 0 h 462"/>
                <a:gd name="T44" fmla="*/ 0 w 161"/>
                <a:gd name="T45" fmla="*/ 0 h 462"/>
                <a:gd name="T46" fmla="*/ 0 w 161"/>
                <a:gd name="T47" fmla="*/ 0 h 462"/>
                <a:gd name="T48" fmla="*/ 0 w 161"/>
                <a:gd name="T49" fmla="*/ 0 h 462"/>
                <a:gd name="T50" fmla="*/ 0 w 161"/>
                <a:gd name="T51" fmla="*/ 0 h 462"/>
                <a:gd name="T52" fmla="*/ 0 w 161"/>
                <a:gd name="T53" fmla="*/ 0 h 462"/>
                <a:gd name="T54" fmla="*/ 0 w 161"/>
                <a:gd name="T55" fmla="*/ 0 h 462"/>
                <a:gd name="T56" fmla="*/ 0 w 161"/>
                <a:gd name="T57" fmla="*/ 0 h 462"/>
                <a:gd name="T58" fmla="*/ 0 w 161"/>
                <a:gd name="T59" fmla="*/ 0 h 462"/>
                <a:gd name="T60" fmla="*/ 0 w 161"/>
                <a:gd name="T61" fmla="*/ 0 h 46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61"/>
                <a:gd name="T94" fmla="*/ 0 h 462"/>
                <a:gd name="T95" fmla="*/ 161 w 161"/>
                <a:gd name="T96" fmla="*/ 462 h 462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61" h="462">
                  <a:moveTo>
                    <a:pt x="156" y="445"/>
                  </a:moveTo>
                  <a:lnTo>
                    <a:pt x="156" y="439"/>
                  </a:lnTo>
                  <a:lnTo>
                    <a:pt x="156" y="422"/>
                  </a:lnTo>
                  <a:lnTo>
                    <a:pt x="156" y="405"/>
                  </a:lnTo>
                  <a:lnTo>
                    <a:pt x="151" y="389"/>
                  </a:lnTo>
                  <a:lnTo>
                    <a:pt x="145" y="183"/>
                  </a:lnTo>
                  <a:lnTo>
                    <a:pt x="145" y="178"/>
                  </a:lnTo>
                  <a:lnTo>
                    <a:pt x="151" y="167"/>
                  </a:lnTo>
                  <a:lnTo>
                    <a:pt x="156" y="156"/>
                  </a:lnTo>
                  <a:lnTo>
                    <a:pt x="161" y="140"/>
                  </a:lnTo>
                  <a:lnTo>
                    <a:pt x="161" y="111"/>
                  </a:lnTo>
                  <a:lnTo>
                    <a:pt x="161" y="83"/>
                  </a:lnTo>
                  <a:lnTo>
                    <a:pt x="151" y="55"/>
                  </a:lnTo>
                  <a:lnTo>
                    <a:pt x="129" y="22"/>
                  </a:lnTo>
                  <a:lnTo>
                    <a:pt x="118" y="17"/>
                  </a:lnTo>
                  <a:lnTo>
                    <a:pt x="102" y="12"/>
                  </a:lnTo>
                  <a:lnTo>
                    <a:pt x="85" y="6"/>
                  </a:lnTo>
                  <a:lnTo>
                    <a:pt x="69" y="0"/>
                  </a:lnTo>
                  <a:lnTo>
                    <a:pt x="53" y="6"/>
                  </a:lnTo>
                  <a:lnTo>
                    <a:pt x="37" y="12"/>
                  </a:lnTo>
                  <a:lnTo>
                    <a:pt x="21" y="22"/>
                  </a:lnTo>
                  <a:lnTo>
                    <a:pt x="0" y="39"/>
                  </a:lnTo>
                  <a:lnTo>
                    <a:pt x="32" y="450"/>
                  </a:lnTo>
                  <a:lnTo>
                    <a:pt x="59" y="462"/>
                  </a:lnTo>
                  <a:lnTo>
                    <a:pt x="85" y="462"/>
                  </a:lnTo>
                  <a:lnTo>
                    <a:pt x="118" y="462"/>
                  </a:lnTo>
                  <a:lnTo>
                    <a:pt x="151" y="462"/>
                  </a:lnTo>
                  <a:lnTo>
                    <a:pt x="156" y="450"/>
                  </a:lnTo>
                  <a:lnTo>
                    <a:pt x="156" y="445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16" name="Freeform 280"/>
            <p:cNvSpPr>
              <a:spLocks/>
            </p:cNvSpPr>
            <p:nvPr/>
          </p:nvSpPr>
          <p:spPr bwMode="auto">
            <a:xfrm>
              <a:off x="-394" y="-753"/>
              <a:ext cx="10" cy="21"/>
            </a:xfrm>
            <a:custGeom>
              <a:avLst/>
              <a:gdLst>
                <a:gd name="T0" fmla="*/ 0 w 297"/>
                <a:gd name="T1" fmla="*/ 0 h 522"/>
                <a:gd name="T2" fmla="*/ 0 w 297"/>
                <a:gd name="T3" fmla="*/ 0 h 522"/>
                <a:gd name="T4" fmla="*/ 0 w 297"/>
                <a:gd name="T5" fmla="*/ 0 h 522"/>
                <a:gd name="T6" fmla="*/ 0 w 297"/>
                <a:gd name="T7" fmla="*/ 0 h 522"/>
                <a:gd name="T8" fmla="*/ 0 w 297"/>
                <a:gd name="T9" fmla="*/ 0 h 522"/>
                <a:gd name="T10" fmla="*/ 0 w 297"/>
                <a:gd name="T11" fmla="*/ 0 h 522"/>
                <a:gd name="T12" fmla="*/ 0 w 297"/>
                <a:gd name="T13" fmla="*/ 0 h 522"/>
                <a:gd name="T14" fmla="*/ 0 w 297"/>
                <a:gd name="T15" fmla="*/ 0 h 522"/>
                <a:gd name="T16" fmla="*/ 0 w 297"/>
                <a:gd name="T17" fmla="*/ 0 h 522"/>
                <a:gd name="T18" fmla="*/ 0 w 297"/>
                <a:gd name="T19" fmla="*/ 0 h 522"/>
                <a:gd name="T20" fmla="*/ 0 w 297"/>
                <a:gd name="T21" fmla="*/ 0 h 522"/>
                <a:gd name="T22" fmla="*/ 0 w 297"/>
                <a:gd name="T23" fmla="*/ 0 h 522"/>
                <a:gd name="T24" fmla="*/ 0 w 297"/>
                <a:gd name="T25" fmla="*/ 0 h 522"/>
                <a:gd name="T26" fmla="*/ 0 w 297"/>
                <a:gd name="T27" fmla="*/ 0 h 522"/>
                <a:gd name="T28" fmla="*/ 0 w 297"/>
                <a:gd name="T29" fmla="*/ 0 h 522"/>
                <a:gd name="T30" fmla="*/ 0 w 297"/>
                <a:gd name="T31" fmla="*/ 0 h 522"/>
                <a:gd name="T32" fmla="*/ 0 w 297"/>
                <a:gd name="T33" fmla="*/ 0 h 522"/>
                <a:gd name="T34" fmla="*/ 0 w 297"/>
                <a:gd name="T35" fmla="*/ 0 h 522"/>
                <a:gd name="T36" fmla="*/ 0 w 297"/>
                <a:gd name="T37" fmla="*/ 0 h 522"/>
                <a:gd name="T38" fmla="*/ 0 w 297"/>
                <a:gd name="T39" fmla="*/ 0 h 522"/>
                <a:gd name="T40" fmla="*/ 0 w 297"/>
                <a:gd name="T41" fmla="*/ 0 h 522"/>
                <a:gd name="T42" fmla="*/ 0 w 297"/>
                <a:gd name="T43" fmla="*/ 0 h 522"/>
                <a:gd name="T44" fmla="*/ 0 w 297"/>
                <a:gd name="T45" fmla="*/ 0 h 522"/>
                <a:gd name="T46" fmla="*/ 0 w 297"/>
                <a:gd name="T47" fmla="*/ 0 h 522"/>
                <a:gd name="T48" fmla="*/ 0 w 297"/>
                <a:gd name="T49" fmla="*/ 0 h 522"/>
                <a:gd name="T50" fmla="*/ 0 w 297"/>
                <a:gd name="T51" fmla="*/ 0 h 522"/>
                <a:gd name="T52" fmla="*/ 0 w 297"/>
                <a:gd name="T53" fmla="*/ 0 h 522"/>
                <a:gd name="T54" fmla="*/ 0 w 297"/>
                <a:gd name="T55" fmla="*/ 0 h 522"/>
                <a:gd name="T56" fmla="*/ 0 w 297"/>
                <a:gd name="T57" fmla="*/ 0 h 522"/>
                <a:gd name="T58" fmla="*/ 0 w 297"/>
                <a:gd name="T59" fmla="*/ 0 h 522"/>
                <a:gd name="T60" fmla="*/ 0 w 297"/>
                <a:gd name="T61" fmla="*/ 0 h 522"/>
                <a:gd name="T62" fmla="*/ 0 w 297"/>
                <a:gd name="T63" fmla="*/ 0 h 522"/>
                <a:gd name="T64" fmla="*/ 0 w 297"/>
                <a:gd name="T65" fmla="*/ 0 h 522"/>
                <a:gd name="T66" fmla="*/ 0 w 297"/>
                <a:gd name="T67" fmla="*/ 0 h 522"/>
                <a:gd name="T68" fmla="*/ 0 w 297"/>
                <a:gd name="T69" fmla="*/ 0 h 522"/>
                <a:gd name="T70" fmla="*/ 0 w 297"/>
                <a:gd name="T71" fmla="*/ 0 h 522"/>
                <a:gd name="T72" fmla="*/ 0 w 297"/>
                <a:gd name="T73" fmla="*/ 0 h 522"/>
                <a:gd name="T74" fmla="*/ 0 w 297"/>
                <a:gd name="T75" fmla="*/ 0 h 522"/>
                <a:gd name="T76" fmla="*/ 0 w 297"/>
                <a:gd name="T77" fmla="*/ 0 h 522"/>
                <a:gd name="T78" fmla="*/ 0 w 297"/>
                <a:gd name="T79" fmla="*/ 0 h 522"/>
                <a:gd name="T80" fmla="*/ 0 w 297"/>
                <a:gd name="T81" fmla="*/ 0 h 522"/>
                <a:gd name="T82" fmla="*/ 0 w 297"/>
                <a:gd name="T83" fmla="*/ 0 h 522"/>
                <a:gd name="T84" fmla="*/ 0 w 297"/>
                <a:gd name="T85" fmla="*/ 0 h 52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297"/>
                <a:gd name="T130" fmla="*/ 0 h 522"/>
                <a:gd name="T131" fmla="*/ 297 w 297"/>
                <a:gd name="T132" fmla="*/ 522 h 522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297" h="522">
                  <a:moveTo>
                    <a:pt x="286" y="511"/>
                  </a:moveTo>
                  <a:lnTo>
                    <a:pt x="280" y="500"/>
                  </a:lnTo>
                  <a:lnTo>
                    <a:pt x="280" y="495"/>
                  </a:lnTo>
                  <a:lnTo>
                    <a:pt x="275" y="483"/>
                  </a:lnTo>
                  <a:lnTo>
                    <a:pt x="270" y="472"/>
                  </a:lnTo>
                  <a:lnTo>
                    <a:pt x="270" y="450"/>
                  </a:lnTo>
                  <a:lnTo>
                    <a:pt x="264" y="433"/>
                  </a:lnTo>
                  <a:lnTo>
                    <a:pt x="264" y="405"/>
                  </a:lnTo>
                  <a:lnTo>
                    <a:pt x="264" y="384"/>
                  </a:lnTo>
                  <a:lnTo>
                    <a:pt x="264" y="361"/>
                  </a:lnTo>
                  <a:lnTo>
                    <a:pt x="264" y="334"/>
                  </a:lnTo>
                  <a:lnTo>
                    <a:pt x="264" y="311"/>
                  </a:lnTo>
                  <a:lnTo>
                    <a:pt x="264" y="284"/>
                  </a:lnTo>
                  <a:lnTo>
                    <a:pt x="258" y="272"/>
                  </a:lnTo>
                  <a:lnTo>
                    <a:pt x="253" y="261"/>
                  </a:lnTo>
                  <a:lnTo>
                    <a:pt x="253" y="251"/>
                  </a:lnTo>
                  <a:lnTo>
                    <a:pt x="247" y="234"/>
                  </a:lnTo>
                  <a:lnTo>
                    <a:pt x="231" y="206"/>
                  </a:lnTo>
                  <a:lnTo>
                    <a:pt x="226" y="183"/>
                  </a:lnTo>
                  <a:lnTo>
                    <a:pt x="226" y="156"/>
                  </a:lnTo>
                  <a:lnTo>
                    <a:pt x="221" y="123"/>
                  </a:lnTo>
                  <a:lnTo>
                    <a:pt x="215" y="100"/>
                  </a:lnTo>
                  <a:lnTo>
                    <a:pt x="210" y="73"/>
                  </a:lnTo>
                  <a:lnTo>
                    <a:pt x="194" y="45"/>
                  </a:lnTo>
                  <a:lnTo>
                    <a:pt x="167" y="22"/>
                  </a:lnTo>
                  <a:lnTo>
                    <a:pt x="151" y="17"/>
                  </a:lnTo>
                  <a:lnTo>
                    <a:pt x="134" y="12"/>
                  </a:lnTo>
                  <a:lnTo>
                    <a:pt x="118" y="5"/>
                  </a:lnTo>
                  <a:lnTo>
                    <a:pt x="102" y="0"/>
                  </a:lnTo>
                  <a:lnTo>
                    <a:pt x="75" y="0"/>
                  </a:lnTo>
                  <a:lnTo>
                    <a:pt x="54" y="5"/>
                  </a:lnTo>
                  <a:lnTo>
                    <a:pt x="26" y="12"/>
                  </a:lnTo>
                  <a:lnTo>
                    <a:pt x="0" y="12"/>
                  </a:lnTo>
                  <a:lnTo>
                    <a:pt x="102" y="500"/>
                  </a:lnTo>
                  <a:lnTo>
                    <a:pt x="118" y="505"/>
                  </a:lnTo>
                  <a:lnTo>
                    <a:pt x="134" y="505"/>
                  </a:lnTo>
                  <a:lnTo>
                    <a:pt x="151" y="505"/>
                  </a:lnTo>
                  <a:lnTo>
                    <a:pt x="167" y="511"/>
                  </a:lnTo>
                  <a:lnTo>
                    <a:pt x="297" y="522"/>
                  </a:lnTo>
                  <a:lnTo>
                    <a:pt x="291" y="517"/>
                  </a:lnTo>
                  <a:lnTo>
                    <a:pt x="286" y="511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17" name="Freeform 281"/>
            <p:cNvSpPr>
              <a:spLocks/>
            </p:cNvSpPr>
            <p:nvPr/>
          </p:nvSpPr>
          <p:spPr bwMode="auto">
            <a:xfrm>
              <a:off x="-452" y="-581"/>
              <a:ext cx="5" cy="16"/>
            </a:xfrm>
            <a:custGeom>
              <a:avLst/>
              <a:gdLst>
                <a:gd name="T0" fmla="*/ 0 w 139"/>
                <a:gd name="T1" fmla="*/ 0 h 400"/>
                <a:gd name="T2" fmla="*/ 0 w 139"/>
                <a:gd name="T3" fmla="*/ 0 h 400"/>
                <a:gd name="T4" fmla="*/ 0 w 139"/>
                <a:gd name="T5" fmla="*/ 0 h 400"/>
                <a:gd name="T6" fmla="*/ 0 w 139"/>
                <a:gd name="T7" fmla="*/ 0 h 400"/>
                <a:gd name="T8" fmla="*/ 0 w 139"/>
                <a:gd name="T9" fmla="*/ 0 h 400"/>
                <a:gd name="T10" fmla="*/ 0 w 139"/>
                <a:gd name="T11" fmla="*/ 0 h 400"/>
                <a:gd name="T12" fmla="*/ 0 w 139"/>
                <a:gd name="T13" fmla="*/ 0 h 400"/>
                <a:gd name="T14" fmla="*/ 0 w 139"/>
                <a:gd name="T15" fmla="*/ 0 h 400"/>
                <a:gd name="T16" fmla="*/ 0 w 139"/>
                <a:gd name="T17" fmla="*/ 0 h 400"/>
                <a:gd name="T18" fmla="*/ 0 w 139"/>
                <a:gd name="T19" fmla="*/ 0 h 400"/>
                <a:gd name="T20" fmla="*/ 0 w 139"/>
                <a:gd name="T21" fmla="*/ 0 h 400"/>
                <a:gd name="T22" fmla="*/ 0 w 139"/>
                <a:gd name="T23" fmla="*/ 0 h 400"/>
                <a:gd name="T24" fmla="*/ 0 w 139"/>
                <a:gd name="T25" fmla="*/ 0 h 400"/>
                <a:gd name="T26" fmla="*/ 0 w 139"/>
                <a:gd name="T27" fmla="*/ 0 h 400"/>
                <a:gd name="T28" fmla="*/ 0 w 139"/>
                <a:gd name="T29" fmla="*/ 0 h 400"/>
                <a:gd name="T30" fmla="*/ 0 w 139"/>
                <a:gd name="T31" fmla="*/ 0 h 400"/>
                <a:gd name="T32" fmla="*/ 0 w 139"/>
                <a:gd name="T33" fmla="*/ 0 h 400"/>
                <a:gd name="T34" fmla="*/ 0 w 139"/>
                <a:gd name="T35" fmla="*/ 0 h 400"/>
                <a:gd name="T36" fmla="*/ 0 w 139"/>
                <a:gd name="T37" fmla="*/ 0 h 400"/>
                <a:gd name="T38" fmla="*/ 0 w 139"/>
                <a:gd name="T39" fmla="*/ 0 h 40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39"/>
                <a:gd name="T61" fmla="*/ 0 h 400"/>
                <a:gd name="T62" fmla="*/ 139 w 139"/>
                <a:gd name="T63" fmla="*/ 400 h 400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39" h="400">
                  <a:moveTo>
                    <a:pt x="139" y="367"/>
                  </a:moveTo>
                  <a:lnTo>
                    <a:pt x="129" y="56"/>
                  </a:lnTo>
                  <a:lnTo>
                    <a:pt x="118" y="34"/>
                  </a:lnTo>
                  <a:lnTo>
                    <a:pt x="90" y="17"/>
                  </a:lnTo>
                  <a:lnTo>
                    <a:pt x="58" y="6"/>
                  </a:lnTo>
                  <a:lnTo>
                    <a:pt x="26" y="0"/>
                  </a:lnTo>
                  <a:lnTo>
                    <a:pt x="21" y="0"/>
                  </a:lnTo>
                  <a:lnTo>
                    <a:pt x="16" y="6"/>
                  </a:lnTo>
                  <a:lnTo>
                    <a:pt x="5" y="17"/>
                  </a:lnTo>
                  <a:lnTo>
                    <a:pt x="0" y="29"/>
                  </a:lnTo>
                  <a:lnTo>
                    <a:pt x="21" y="245"/>
                  </a:lnTo>
                  <a:lnTo>
                    <a:pt x="10" y="356"/>
                  </a:lnTo>
                  <a:lnTo>
                    <a:pt x="37" y="372"/>
                  </a:lnTo>
                  <a:lnTo>
                    <a:pt x="64" y="384"/>
                  </a:lnTo>
                  <a:lnTo>
                    <a:pt x="96" y="389"/>
                  </a:lnTo>
                  <a:lnTo>
                    <a:pt x="129" y="400"/>
                  </a:lnTo>
                  <a:lnTo>
                    <a:pt x="134" y="394"/>
                  </a:lnTo>
                  <a:lnTo>
                    <a:pt x="134" y="384"/>
                  </a:lnTo>
                  <a:lnTo>
                    <a:pt x="134" y="378"/>
                  </a:lnTo>
                  <a:lnTo>
                    <a:pt x="139" y="367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18" name="Freeform 282"/>
            <p:cNvSpPr>
              <a:spLocks/>
            </p:cNvSpPr>
            <p:nvPr/>
          </p:nvSpPr>
          <p:spPr bwMode="auto">
            <a:xfrm>
              <a:off x="-466" y="-518"/>
              <a:ext cx="2" cy="4"/>
            </a:xfrm>
            <a:custGeom>
              <a:avLst/>
              <a:gdLst>
                <a:gd name="T0" fmla="*/ 0 w 59"/>
                <a:gd name="T1" fmla="*/ 0 h 95"/>
                <a:gd name="T2" fmla="*/ 0 w 59"/>
                <a:gd name="T3" fmla="*/ 0 h 95"/>
                <a:gd name="T4" fmla="*/ 0 w 59"/>
                <a:gd name="T5" fmla="*/ 0 h 95"/>
                <a:gd name="T6" fmla="*/ 0 w 59"/>
                <a:gd name="T7" fmla="*/ 0 h 95"/>
                <a:gd name="T8" fmla="*/ 0 w 59"/>
                <a:gd name="T9" fmla="*/ 0 h 95"/>
                <a:gd name="T10" fmla="*/ 0 w 59"/>
                <a:gd name="T11" fmla="*/ 0 h 95"/>
                <a:gd name="T12" fmla="*/ 0 w 59"/>
                <a:gd name="T13" fmla="*/ 0 h 95"/>
                <a:gd name="T14" fmla="*/ 0 w 59"/>
                <a:gd name="T15" fmla="*/ 0 h 95"/>
                <a:gd name="T16" fmla="*/ 0 w 59"/>
                <a:gd name="T17" fmla="*/ 0 h 95"/>
                <a:gd name="T18" fmla="*/ 0 w 59"/>
                <a:gd name="T19" fmla="*/ 0 h 95"/>
                <a:gd name="T20" fmla="*/ 0 w 59"/>
                <a:gd name="T21" fmla="*/ 0 h 95"/>
                <a:gd name="T22" fmla="*/ 0 w 59"/>
                <a:gd name="T23" fmla="*/ 0 h 95"/>
                <a:gd name="T24" fmla="*/ 0 w 59"/>
                <a:gd name="T25" fmla="*/ 0 h 95"/>
                <a:gd name="T26" fmla="*/ 0 w 59"/>
                <a:gd name="T27" fmla="*/ 0 h 95"/>
                <a:gd name="T28" fmla="*/ 0 w 59"/>
                <a:gd name="T29" fmla="*/ 0 h 95"/>
                <a:gd name="T30" fmla="*/ 0 w 59"/>
                <a:gd name="T31" fmla="*/ 0 h 95"/>
                <a:gd name="T32" fmla="*/ 0 w 59"/>
                <a:gd name="T33" fmla="*/ 0 h 95"/>
                <a:gd name="T34" fmla="*/ 0 w 59"/>
                <a:gd name="T35" fmla="*/ 0 h 95"/>
                <a:gd name="T36" fmla="*/ 0 w 59"/>
                <a:gd name="T37" fmla="*/ 0 h 95"/>
                <a:gd name="T38" fmla="*/ 0 w 59"/>
                <a:gd name="T39" fmla="*/ 0 h 95"/>
                <a:gd name="T40" fmla="*/ 0 w 59"/>
                <a:gd name="T41" fmla="*/ 0 h 9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59"/>
                <a:gd name="T64" fmla="*/ 0 h 95"/>
                <a:gd name="T65" fmla="*/ 59 w 59"/>
                <a:gd name="T66" fmla="*/ 95 h 95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59" h="95">
                  <a:moveTo>
                    <a:pt x="49" y="73"/>
                  </a:moveTo>
                  <a:lnTo>
                    <a:pt x="54" y="67"/>
                  </a:lnTo>
                  <a:lnTo>
                    <a:pt x="54" y="56"/>
                  </a:lnTo>
                  <a:lnTo>
                    <a:pt x="59" y="40"/>
                  </a:lnTo>
                  <a:lnTo>
                    <a:pt x="59" y="22"/>
                  </a:lnTo>
                  <a:lnTo>
                    <a:pt x="54" y="17"/>
                  </a:lnTo>
                  <a:lnTo>
                    <a:pt x="49" y="12"/>
                  </a:lnTo>
                  <a:lnTo>
                    <a:pt x="38" y="5"/>
                  </a:lnTo>
                  <a:lnTo>
                    <a:pt x="22" y="0"/>
                  </a:lnTo>
                  <a:lnTo>
                    <a:pt x="11" y="12"/>
                  </a:lnTo>
                  <a:lnTo>
                    <a:pt x="6" y="12"/>
                  </a:lnTo>
                  <a:lnTo>
                    <a:pt x="0" y="17"/>
                  </a:lnTo>
                  <a:lnTo>
                    <a:pt x="0" y="33"/>
                  </a:lnTo>
                  <a:lnTo>
                    <a:pt x="6" y="45"/>
                  </a:lnTo>
                  <a:lnTo>
                    <a:pt x="11" y="61"/>
                  </a:lnTo>
                  <a:lnTo>
                    <a:pt x="16" y="78"/>
                  </a:lnTo>
                  <a:lnTo>
                    <a:pt x="32" y="95"/>
                  </a:lnTo>
                  <a:lnTo>
                    <a:pt x="32" y="89"/>
                  </a:lnTo>
                  <a:lnTo>
                    <a:pt x="43" y="83"/>
                  </a:lnTo>
                  <a:lnTo>
                    <a:pt x="49" y="78"/>
                  </a:lnTo>
                  <a:lnTo>
                    <a:pt x="49" y="73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19" name="Freeform 283"/>
            <p:cNvSpPr>
              <a:spLocks/>
            </p:cNvSpPr>
            <p:nvPr/>
          </p:nvSpPr>
          <p:spPr bwMode="auto">
            <a:xfrm>
              <a:off x="-482" y="-480"/>
              <a:ext cx="2" cy="4"/>
            </a:xfrm>
            <a:custGeom>
              <a:avLst/>
              <a:gdLst>
                <a:gd name="T0" fmla="*/ 0 w 32"/>
                <a:gd name="T1" fmla="*/ 0 h 78"/>
                <a:gd name="T2" fmla="*/ 0 w 32"/>
                <a:gd name="T3" fmla="*/ 0 h 78"/>
                <a:gd name="T4" fmla="*/ 0 w 32"/>
                <a:gd name="T5" fmla="*/ 0 h 78"/>
                <a:gd name="T6" fmla="*/ 0 w 32"/>
                <a:gd name="T7" fmla="*/ 0 h 78"/>
                <a:gd name="T8" fmla="*/ 0 w 32"/>
                <a:gd name="T9" fmla="*/ 0 h 78"/>
                <a:gd name="T10" fmla="*/ 0 w 32"/>
                <a:gd name="T11" fmla="*/ 0 h 78"/>
                <a:gd name="T12" fmla="*/ 0 w 32"/>
                <a:gd name="T13" fmla="*/ 0 h 78"/>
                <a:gd name="T14" fmla="*/ 0 w 32"/>
                <a:gd name="T15" fmla="*/ 0 h 78"/>
                <a:gd name="T16" fmla="*/ 0 w 32"/>
                <a:gd name="T17" fmla="*/ 0 h 78"/>
                <a:gd name="T18" fmla="*/ 0 w 32"/>
                <a:gd name="T19" fmla="*/ 0 h 78"/>
                <a:gd name="T20" fmla="*/ 0 w 32"/>
                <a:gd name="T21" fmla="*/ 0 h 78"/>
                <a:gd name="T22" fmla="*/ 0 w 32"/>
                <a:gd name="T23" fmla="*/ 0 h 78"/>
                <a:gd name="T24" fmla="*/ 0 w 32"/>
                <a:gd name="T25" fmla="*/ 0 h 7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2"/>
                <a:gd name="T40" fmla="*/ 0 h 78"/>
                <a:gd name="T41" fmla="*/ 32 w 32"/>
                <a:gd name="T42" fmla="*/ 78 h 7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2" h="78">
                  <a:moveTo>
                    <a:pt x="32" y="50"/>
                  </a:moveTo>
                  <a:lnTo>
                    <a:pt x="27" y="45"/>
                  </a:lnTo>
                  <a:lnTo>
                    <a:pt x="21" y="33"/>
                  </a:lnTo>
                  <a:lnTo>
                    <a:pt x="16" y="17"/>
                  </a:lnTo>
                  <a:lnTo>
                    <a:pt x="11" y="0"/>
                  </a:lnTo>
                  <a:lnTo>
                    <a:pt x="0" y="17"/>
                  </a:lnTo>
                  <a:lnTo>
                    <a:pt x="0" y="39"/>
                  </a:lnTo>
                  <a:lnTo>
                    <a:pt x="11" y="61"/>
                  </a:lnTo>
                  <a:lnTo>
                    <a:pt x="21" y="78"/>
                  </a:lnTo>
                  <a:lnTo>
                    <a:pt x="21" y="72"/>
                  </a:lnTo>
                  <a:lnTo>
                    <a:pt x="27" y="61"/>
                  </a:lnTo>
                  <a:lnTo>
                    <a:pt x="32" y="55"/>
                  </a:lnTo>
                  <a:lnTo>
                    <a:pt x="32" y="50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20" name="Freeform 284"/>
            <p:cNvSpPr>
              <a:spLocks/>
            </p:cNvSpPr>
            <p:nvPr/>
          </p:nvSpPr>
          <p:spPr bwMode="auto">
            <a:xfrm>
              <a:off x="-467" y="-552"/>
              <a:ext cx="3" cy="16"/>
            </a:xfrm>
            <a:custGeom>
              <a:avLst/>
              <a:gdLst>
                <a:gd name="T0" fmla="*/ 0 w 91"/>
                <a:gd name="T1" fmla="*/ 0 h 411"/>
                <a:gd name="T2" fmla="*/ 0 w 91"/>
                <a:gd name="T3" fmla="*/ 0 h 411"/>
                <a:gd name="T4" fmla="*/ 0 w 91"/>
                <a:gd name="T5" fmla="*/ 0 h 411"/>
                <a:gd name="T6" fmla="*/ 0 w 91"/>
                <a:gd name="T7" fmla="*/ 0 h 411"/>
                <a:gd name="T8" fmla="*/ 0 w 91"/>
                <a:gd name="T9" fmla="*/ 0 h 411"/>
                <a:gd name="T10" fmla="*/ 0 w 91"/>
                <a:gd name="T11" fmla="*/ 0 h 411"/>
                <a:gd name="T12" fmla="*/ 0 w 91"/>
                <a:gd name="T13" fmla="*/ 0 h 411"/>
                <a:gd name="T14" fmla="*/ 0 w 91"/>
                <a:gd name="T15" fmla="*/ 0 h 411"/>
                <a:gd name="T16" fmla="*/ 0 w 91"/>
                <a:gd name="T17" fmla="*/ 0 h 411"/>
                <a:gd name="T18" fmla="*/ 0 w 91"/>
                <a:gd name="T19" fmla="*/ 0 h 411"/>
                <a:gd name="T20" fmla="*/ 0 w 91"/>
                <a:gd name="T21" fmla="*/ 0 h 411"/>
                <a:gd name="T22" fmla="*/ 0 w 91"/>
                <a:gd name="T23" fmla="*/ 0 h 411"/>
                <a:gd name="T24" fmla="*/ 0 w 91"/>
                <a:gd name="T25" fmla="*/ 0 h 411"/>
                <a:gd name="T26" fmla="*/ 0 w 91"/>
                <a:gd name="T27" fmla="*/ 0 h 411"/>
                <a:gd name="T28" fmla="*/ 0 w 91"/>
                <a:gd name="T29" fmla="*/ 0 h 411"/>
                <a:gd name="T30" fmla="*/ 0 w 91"/>
                <a:gd name="T31" fmla="*/ 0 h 411"/>
                <a:gd name="T32" fmla="*/ 0 w 91"/>
                <a:gd name="T33" fmla="*/ 0 h 411"/>
                <a:gd name="T34" fmla="*/ 0 w 91"/>
                <a:gd name="T35" fmla="*/ 0 h 411"/>
                <a:gd name="T36" fmla="*/ 0 w 91"/>
                <a:gd name="T37" fmla="*/ 0 h 411"/>
                <a:gd name="T38" fmla="*/ 0 w 91"/>
                <a:gd name="T39" fmla="*/ 0 h 411"/>
                <a:gd name="T40" fmla="*/ 0 w 91"/>
                <a:gd name="T41" fmla="*/ 0 h 411"/>
                <a:gd name="T42" fmla="*/ 0 w 91"/>
                <a:gd name="T43" fmla="*/ 0 h 411"/>
                <a:gd name="T44" fmla="*/ 0 w 91"/>
                <a:gd name="T45" fmla="*/ 0 h 411"/>
                <a:gd name="T46" fmla="*/ 0 w 91"/>
                <a:gd name="T47" fmla="*/ 0 h 411"/>
                <a:gd name="T48" fmla="*/ 0 w 91"/>
                <a:gd name="T49" fmla="*/ 0 h 411"/>
                <a:gd name="T50" fmla="*/ 0 w 91"/>
                <a:gd name="T51" fmla="*/ 0 h 411"/>
                <a:gd name="T52" fmla="*/ 0 w 91"/>
                <a:gd name="T53" fmla="*/ 0 h 411"/>
                <a:gd name="T54" fmla="*/ 0 w 91"/>
                <a:gd name="T55" fmla="*/ 0 h 411"/>
                <a:gd name="T56" fmla="*/ 0 w 91"/>
                <a:gd name="T57" fmla="*/ 0 h 411"/>
                <a:gd name="T58" fmla="*/ 0 w 91"/>
                <a:gd name="T59" fmla="*/ 0 h 411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91"/>
                <a:gd name="T91" fmla="*/ 0 h 411"/>
                <a:gd name="T92" fmla="*/ 91 w 91"/>
                <a:gd name="T93" fmla="*/ 411 h 411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91" h="411">
                  <a:moveTo>
                    <a:pt x="80" y="383"/>
                  </a:moveTo>
                  <a:lnTo>
                    <a:pt x="91" y="50"/>
                  </a:lnTo>
                  <a:lnTo>
                    <a:pt x="80" y="34"/>
                  </a:lnTo>
                  <a:lnTo>
                    <a:pt x="58" y="17"/>
                  </a:lnTo>
                  <a:lnTo>
                    <a:pt x="37" y="6"/>
                  </a:lnTo>
                  <a:lnTo>
                    <a:pt x="16" y="0"/>
                  </a:lnTo>
                  <a:lnTo>
                    <a:pt x="5" y="22"/>
                  </a:lnTo>
                  <a:lnTo>
                    <a:pt x="0" y="44"/>
                  </a:lnTo>
                  <a:lnTo>
                    <a:pt x="0" y="72"/>
                  </a:lnTo>
                  <a:lnTo>
                    <a:pt x="5" y="94"/>
                  </a:lnTo>
                  <a:lnTo>
                    <a:pt x="10" y="122"/>
                  </a:lnTo>
                  <a:lnTo>
                    <a:pt x="10" y="144"/>
                  </a:lnTo>
                  <a:lnTo>
                    <a:pt x="16" y="172"/>
                  </a:lnTo>
                  <a:lnTo>
                    <a:pt x="16" y="200"/>
                  </a:lnTo>
                  <a:lnTo>
                    <a:pt x="10" y="233"/>
                  </a:lnTo>
                  <a:lnTo>
                    <a:pt x="16" y="261"/>
                  </a:lnTo>
                  <a:lnTo>
                    <a:pt x="21" y="288"/>
                  </a:lnTo>
                  <a:lnTo>
                    <a:pt x="26" y="328"/>
                  </a:lnTo>
                  <a:lnTo>
                    <a:pt x="21" y="344"/>
                  </a:lnTo>
                  <a:lnTo>
                    <a:pt x="16" y="361"/>
                  </a:lnTo>
                  <a:lnTo>
                    <a:pt x="16" y="383"/>
                  </a:lnTo>
                  <a:lnTo>
                    <a:pt x="21" y="399"/>
                  </a:lnTo>
                  <a:lnTo>
                    <a:pt x="32" y="406"/>
                  </a:lnTo>
                  <a:lnTo>
                    <a:pt x="42" y="406"/>
                  </a:lnTo>
                  <a:lnTo>
                    <a:pt x="48" y="411"/>
                  </a:lnTo>
                  <a:lnTo>
                    <a:pt x="58" y="411"/>
                  </a:lnTo>
                  <a:lnTo>
                    <a:pt x="64" y="406"/>
                  </a:lnTo>
                  <a:lnTo>
                    <a:pt x="64" y="394"/>
                  </a:lnTo>
                  <a:lnTo>
                    <a:pt x="69" y="389"/>
                  </a:lnTo>
                  <a:lnTo>
                    <a:pt x="80" y="383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21" name="Freeform 285"/>
            <p:cNvSpPr>
              <a:spLocks/>
            </p:cNvSpPr>
            <p:nvPr/>
          </p:nvSpPr>
          <p:spPr bwMode="auto">
            <a:xfrm>
              <a:off x="-454" y="-612"/>
              <a:ext cx="5" cy="11"/>
            </a:xfrm>
            <a:custGeom>
              <a:avLst/>
              <a:gdLst>
                <a:gd name="T0" fmla="*/ 0 w 156"/>
                <a:gd name="T1" fmla="*/ 0 h 289"/>
                <a:gd name="T2" fmla="*/ 0 w 156"/>
                <a:gd name="T3" fmla="*/ 0 h 289"/>
                <a:gd name="T4" fmla="*/ 0 w 156"/>
                <a:gd name="T5" fmla="*/ 0 h 289"/>
                <a:gd name="T6" fmla="*/ 0 w 156"/>
                <a:gd name="T7" fmla="*/ 0 h 289"/>
                <a:gd name="T8" fmla="*/ 0 w 156"/>
                <a:gd name="T9" fmla="*/ 0 h 289"/>
                <a:gd name="T10" fmla="*/ 0 w 156"/>
                <a:gd name="T11" fmla="*/ 0 h 289"/>
                <a:gd name="T12" fmla="*/ 0 w 156"/>
                <a:gd name="T13" fmla="*/ 0 h 289"/>
                <a:gd name="T14" fmla="*/ 0 w 156"/>
                <a:gd name="T15" fmla="*/ 0 h 289"/>
                <a:gd name="T16" fmla="*/ 0 w 156"/>
                <a:gd name="T17" fmla="*/ 0 h 289"/>
                <a:gd name="T18" fmla="*/ 0 w 156"/>
                <a:gd name="T19" fmla="*/ 0 h 289"/>
                <a:gd name="T20" fmla="*/ 0 w 156"/>
                <a:gd name="T21" fmla="*/ 0 h 289"/>
                <a:gd name="T22" fmla="*/ 0 w 156"/>
                <a:gd name="T23" fmla="*/ 0 h 289"/>
                <a:gd name="T24" fmla="*/ 0 w 156"/>
                <a:gd name="T25" fmla="*/ 0 h 289"/>
                <a:gd name="T26" fmla="*/ 0 w 156"/>
                <a:gd name="T27" fmla="*/ 0 h 289"/>
                <a:gd name="T28" fmla="*/ 0 w 156"/>
                <a:gd name="T29" fmla="*/ 0 h 289"/>
                <a:gd name="T30" fmla="*/ 0 w 156"/>
                <a:gd name="T31" fmla="*/ 0 h 289"/>
                <a:gd name="T32" fmla="*/ 0 w 156"/>
                <a:gd name="T33" fmla="*/ 0 h 289"/>
                <a:gd name="T34" fmla="*/ 0 w 156"/>
                <a:gd name="T35" fmla="*/ 0 h 289"/>
                <a:gd name="T36" fmla="*/ 0 w 156"/>
                <a:gd name="T37" fmla="*/ 0 h 289"/>
                <a:gd name="T38" fmla="*/ 0 w 156"/>
                <a:gd name="T39" fmla="*/ 0 h 289"/>
                <a:gd name="T40" fmla="*/ 0 w 156"/>
                <a:gd name="T41" fmla="*/ 0 h 289"/>
                <a:gd name="T42" fmla="*/ 0 w 156"/>
                <a:gd name="T43" fmla="*/ 0 h 289"/>
                <a:gd name="T44" fmla="*/ 0 w 156"/>
                <a:gd name="T45" fmla="*/ 0 h 289"/>
                <a:gd name="T46" fmla="*/ 0 w 156"/>
                <a:gd name="T47" fmla="*/ 0 h 289"/>
                <a:gd name="T48" fmla="*/ 0 w 156"/>
                <a:gd name="T49" fmla="*/ 0 h 289"/>
                <a:gd name="T50" fmla="*/ 0 w 156"/>
                <a:gd name="T51" fmla="*/ 0 h 28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56"/>
                <a:gd name="T79" fmla="*/ 0 h 289"/>
                <a:gd name="T80" fmla="*/ 156 w 156"/>
                <a:gd name="T81" fmla="*/ 289 h 289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56" h="289">
                  <a:moveTo>
                    <a:pt x="156" y="262"/>
                  </a:moveTo>
                  <a:lnTo>
                    <a:pt x="134" y="73"/>
                  </a:lnTo>
                  <a:lnTo>
                    <a:pt x="113" y="50"/>
                  </a:lnTo>
                  <a:lnTo>
                    <a:pt x="86" y="33"/>
                  </a:lnTo>
                  <a:lnTo>
                    <a:pt x="58" y="17"/>
                  </a:lnTo>
                  <a:lnTo>
                    <a:pt x="32" y="0"/>
                  </a:lnTo>
                  <a:lnTo>
                    <a:pt x="10" y="23"/>
                  </a:lnTo>
                  <a:lnTo>
                    <a:pt x="0" y="50"/>
                  </a:lnTo>
                  <a:lnTo>
                    <a:pt x="0" y="78"/>
                  </a:lnTo>
                  <a:lnTo>
                    <a:pt x="0" y="111"/>
                  </a:lnTo>
                  <a:lnTo>
                    <a:pt x="5" y="145"/>
                  </a:lnTo>
                  <a:lnTo>
                    <a:pt x="10" y="184"/>
                  </a:lnTo>
                  <a:lnTo>
                    <a:pt x="10" y="223"/>
                  </a:lnTo>
                  <a:lnTo>
                    <a:pt x="5" y="256"/>
                  </a:lnTo>
                  <a:lnTo>
                    <a:pt x="10" y="262"/>
                  </a:lnTo>
                  <a:lnTo>
                    <a:pt x="21" y="272"/>
                  </a:lnTo>
                  <a:lnTo>
                    <a:pt x="26" y="284"/>
                  </a:lnTo>
                  <a:lnTo>
                    <a:pt x="53" y="289"/>
                  </a:lnTo>
                  <a:lnTo>
                    <a:pt x="81" y="289"/>
                  </a:lnTo>
                  <a:lnTo>
                    <a:pt x="113" y="284"/>
                  </a:lnTo>
                  <a:lnTo>
                    <a:pt x="145" y="279"/>
                  </a:lnTo>
                  <a:lnTo>
                    <a:pt x="150" y="267"/>
                  </a:lnTo>
                  <a:lnTo>
                    <a:pt x="156" y="262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22" name="Freeform 286"/>
            <p:cNvSpPr>
              <a:spLocks/>
            </p:cNvSpPr>
            <p:nvPr/>
          </p:nvSpPr>
          <p:spPr bwMode="auto">
            <a:xfrm>
              <a:off x="-485" y="-524"/>
              <a:ext cx="6" cy="13"/>
            </a:xfrm>
            <a:custGeom>
              <a:avLst/>
              <a:gdLst>
                <a:gd name="T0" fmla="*/ 0 w 184"/>
                <a:gd name="T1" fmla="*/ 0 h 311"/>
                <a:gd name="T2" fmla="*/ 0 w 184"/>
                <a:gd name="T3" fmla="*/ 0 h 311"/>
                <a:gd name="T4" fmla="*/ 0 w 184"/>
                <a:gd name="T5" fmla="*/ 0 h 311"/>
                <a:gd name="T6" fmla="*/ 0 w 184"/>
                <a:gd name="T7" fmla="*/ 0 h 311"/>
                <a:gd name="T8" fmla="*/ 0 w 184"/>
                <a:gd name="T9" fmla="*/ 0 h 311"/>
                <a:gd name="T10" fmla="*/ 0 w 184"/>
                <a:gd name="T11" fmla="*/ 0 h 311"/>
                <a:gd name="T12" fmla="*/ 0 w 184"/>
                <a:gd name="T13" fmla="*/ 0 h 311"/>
                <a:gd name="T14" fmla="*/ 0 w 184"/>
                <a:gd name="T15" fmla="*/ 0 h 311"/>
                <a:gd name="T16" fmla="*/ 0 w 184"/>
                <a:gd name="T17" fmla="*/ 0 h 311"/>
                <a:gd name="T18" fmla="*/ 0 w 184"/>
                <a:gd name="T19" fmla="*/ 0 h 311"/>
                <a:gd name="T20" fmla="*/ 0 w 184"/>
                <a:gd name="T21" fmla="*/ 0 h 311"/>
                <a:gd name="T22" fmla="*/ 0 w 184"/>
                <a:gd name="T23" fmla="*/ 0 h 311"/>
                <a:gd name="T24" fmla="*/ 0 w 184"/>
                <a:gd name="T25" fmla="*/ 0 h 311"/>
                <a:gd name="T26" fmla="*/ 0 w 184"/>
                <a:gd name="T27" fmla="*/ 0 h 311"/>
                <a:gd name="T28" fmla="*/ 0 w 184"/>
                <a:gd name="T29" fmla="*/ 0 h 311"/>
                <a:gd name="T30" fmla="*/ 0 w 184"/>
                <a:gd name="T31" fmla="*/ 0 h 311"/>
                <a:gd name="T32" fmla="*/ 0 w 184"/>
                <a:gd name="T33" fmla="*/ 0 h 311"/>
                <a:gd name="T34" fmla="*/ 0 w 184"/>
                <a:gd name="T35" fmla="*/ 0 h 311"/>
                <a:gd name="T36" fmla="*/ 0 w 184"/>
                <a:gd name="T37" fmla="*/ 0 h 311"/>
                <a:gd name="T38" fmla="*/ 0 w 184"/>
                <a:gd name="T39" fmla="*/ 0 h 311"/>
                <a:gd name="T40" fmla="*/ 0 w 184"/>
                <a:gd name="T41" fmla="*/ 0 h 311"/>
                <a:gd name="T42" fmla="*/ 0 w 184"/>
                <a:gd name="T43" fmla="*/ 0 h 311"/>
                <a:gd name="T44" fmla="*/ 0 w 184"/>
                <a:gd name="T45" fmla="*/ 0 h 311"/>
                <a:gd name="T46" fmla="*/ 0 w 184"/>
                <a:gd name="T47" fmla="*/ 0 h 311"/>
                <a:gd name="T48" fmla="*/ 0 w 184"/>
                <a:gd name="T49" fmla="*/ 0 h 311"/>
                <a:gd name="T50" fmla="*/ 0 w 184"/>
                <a:gd name="T51" fmla="*/ 0 h 311"/>
                <a:gd name="T52" fmla="*/ 0 w 184"/>
                <a:gd name="T53" fmla="*/ 0 h 311"/>
                <a:gd name="T54" fmla="*/ 0 w 184"/>
                <a:gd name="T55" fmla="*/ 0 h 311"/>
                <a:gd name="T56" fmla="*/ 0 w 184"/>
                <a:gd name="T57" fmla="*/ 0 h 311"/>
                <a:gd name="T58" fmla="*/ 0 w 184"/>
                <a:gd name="T59" fmla="*/ 0 h 311"/>
                <a:gd name="T60" fmla="*/ 0 w 184"/>
                <a:gd name="T61" fmla="*/ 0 h 31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84"/>
                <a:gd name="T94" fmla="*/ 0 h 311"/>
                <a:gd name="T95" fmla="*/ 184 w 184"/>
                <a:gd name="T96" fmla="*/ 311 h 31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84" h="311">
                  <a:moveTo>
                    <a:pt x="184" y="105"/>
                  </a:moveTo>
                  <a:lnTo>
                    <a:pt x="184" y="100"/>
                  </a:lnTo>
                  <a:lnTo>
                    <a:pt x="184" y="88"/>
                  </a:lnTo>
                  <a:lnTo>
                    <a:pt x="184" y="83"/>
                  </a:lnTo>
                  <a:lnTo>
                    <a:pt x="184" y="78"/>
                  </a:lnTo>
                  <a:lnTo>
                    <a:pt x="161" y="50"/>
                  </a:lnTo>
                  <a:lnTo>
                    <a:pt x="129" y="33"/>
                  </a:lnTo>
                  <a:lnTo>
                    <a:pt x="92" y="17"/>
                  </a:lnTo>
                  <a:lnTo>
                    <a:pt x="53" y="0"/>
                  </a:lnTo>
                  <a:lnTo>
                    <a:pt x="37" y="5"/>
                  </a:lnTo>
                  <a:lnTo>
                    <a:pt x="21" y="5"/>
                  </a:lnTo>
                  <a:lnTo>
                    <a:pt x="11" y="17"/>
                  </a:lnTo>
                  <a:lnTo>
                    <a:pt x="0" y="33"/>
                  </a:lnTo>
                  <a:lnTo>
                    <a:pt x="11" y="216"/>
                  </a:lnTo>
                  <a:lnTo>
                    <a:pt x="16" y="239"/>
                  </a:lnTo>
                  <a:lnTo>
                    <a:pt x="16" y="261"/>
                  </a:lnTo>
                  <a:lnTo>
                    <a:pt x="27" y="283"/>
                  </a:lnTo>
                  <a:lnTo>
                    <a:pt x="48" y="306"/>
                  </a:lnTo>
                  <a:lnTo>
                    <a:pt x="59" y="311"/>
                  </a:lnTo>
                  <a:lnTo>
                    <a:pt x="64" y="311"/>
                  </a:lnTo>
                  <a:lnTo>
                    <a:pt x="76" y="311"/>
                  </a:lnTo>
                  <a:lnTo>
                    <a:pt x="81" y="311"/>
                  </a:lnTo>
                  <a:lnTo>
                    <a:pt x="145" y="173"/>
                  </a:lnTo>
                  <a:lnTo>
                    <a:pt x="151" y="155"/>
                  </a:lnTo>
                  <a:lnTo>
                    <a:pt x="161" y="145"/>
                  </a:lnTo>
                  <a:lnTo>
                    <a:pt x="172" y="133"/>
                  </a:lnTo>
                  <a:lnTo>
                    <a:pt x="184" y="116"/>
                  </a:lnTo>
                  <a:lnTo>
                    <a:pt x="184" y="111"/>
                  </a:lnTo>
                  <a:lnTo>
                    <a:pt x="184" y="105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23" name="Freeform 287"/>
            <p:cNvSpPr>
              <a:spLocks/>
            </p:cNvSpPr>
            <p:nvPr/>
          </p:nvSpPr>
          <p:spPr bwMode="auto">
            <a:xfrm>
              <a:off x="-469" y="-587"/>
              <a:ext cx="5" cy="17"/>
            </a:xfrm>
            <a:custGeom>
              <a:avLst/>
              <a:gdLst>
                <a:gd name="T0" fmla="*/ 0 w 140"/>
                <a:gd name="T1" fmla="*/ 0 h 410"/>
                <a:gd name="T2" fmla="*/ 0 w 140"/>
                <a:gd name="T3" fmla="*/ 0 h 410"/>
                <a:gd name="T4" fmla="*/ 0 w 140"/>
                <a:gd name="T5" fmla="*/ 0 h 410"/>
                <a:gd name="T6" fmla="*/ 0 w 140"/>
                <a:gd name="T7" fmla="*/ 0 h 410"/>
                <a:gd name="T8" fmla="*/ 0 w 140"/>
                <a:gd name="T9" fmla="*/ 0 h 410"/>
                <a:gd name="T10" fmla="*/ 0 w 140"/>
                <a:gd name="T11" fmla="*/ 0 h 410"/>
                <a:gd name="T12" fmla="*/ 0 w 140"/>
                <a:gd name="T13" fmla="*/ 0 h 410"/>
                <a:gd name="T14" fmla="*/ 0 w 140"/>
                <a:gd name="T15" fmla="*/ 0 h 410"/>
                <a:gd name="T16" fmla="*/ 0 w 140"/>
                <a:gd name="T17" fmla="*/ 0 h 410"/>
                <a:gd name="T18" fmla="*/ 0 w 140"/>
                <a:gd name="T19" fmla="*/ 0 h 410"/>
                <a:gd name="T20" fmla="*/ 0 w 140"/>
                <a:gd name="T21" fmla="*/ 0 h 4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40"/>
                <a:gd name="T34" fmla="*/ 0 h 410"/>
                <a:gd name="T35" fmla="*/ 140 w 140"/>
                <a:gd name="T36" fmla="*/ 410 h 41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40" h="410">
                  <a:moveTo>
                    <a:pt x="140" y="410"/>
                  </a:moveTo>
                  <a:lnTo>
                    <a:pt x="140" y="78"/>
                  </a:lnTo>
                  <a:lnTo>
                    <a:pt x="119" y="50"/>
                  </a:lnTo>
                  <a:lnTo>
                    <a:pt x="81" y="33"/>
                  </a:lnTo>
                  <a:lnTo>
                    <a:pt x="44" y="22"/>
                  </a:lnTo>
                  <a:lnTo>
                    <a:pt x="6" y="0"/>
                  </a:lnTo>
                  <a:lnTo>
                    <a:pt x="0" y="327"/>
                  </a:lnTo>
                  <a:lnTo>
                    <a:pt x="22" y="355"/>
                  </a:lnTo>
                  <a:lnTo>
                    <a:pt x="65" y="383"/>
                  </a:lnTo>
                  <a:lnTo>
                    <a:pt x="108" y="400"/>
                  </a:lnTo>
                  <a:lnTo>
                    <a:pt x="140" y="410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24" name="Freeform 288"/>
            <p:cNvSpPr>
              <a:spLocks/>
            </p:cNvSpPr>
            <p:nvPr/>
          </p:nvSpPr>
          <p:spPr bwMode="auto">
            <a:xfrm>
              <a:off x="-498" y="-496"/>
              <a:ext cx="6" cy="16"/>
            </a:xfrm>
            <a:custGeom>
              <a:avLst/>
              <a:gdLst>
                <a:gd name="T0" fmla="*/ 0 w 167"/>
                <a:gd name="T1" fmla="*/ 0 h 389"/>
                <a:gd name="T2" fmla="*/ 0 w 167"/>
                <a:gd name="T3" fmla="*/ 0 h 389"/>
                <a:gd name="T4" fmla="*/ 0 w 167"/>
                <a:gd name="T5" fmla="*/ 0 h 389"/>
                <a:gd name="T6" fmla="*/ 0 w 167"/>
                <a:gd name="T7" fmla="*/ 0 h 389"/>
                <a:gd name="T8" fmla="*/ 0 w 167"/>
                <a:gd name="T9" fmla="*/ 0 h 389"/>
                <a:gd name="T10" fmla="*/ 0 w 167"/>
                <a:gd name="T11" fmla="*/ 0 h 389"/>
                <a:gd name="T12" fmla="*/ 0 w 167"/>
                <a:gd name="T13" fmla="*/ 0 h 389"/>
                <a:gd name="T14" fmla="*/ 0 w 167"/>
                <a:gd name="T15" fmla="*/ 0 h 389"/>
                <a:gd name="T16" fmla="*/ 0 w 167"/>
                <a:gd name="T17" fmla="*/ 0 h 389"/>
                <a:gd name="T18" fmla="*/ 0 w 167"/>
                <a:gd name="T19" fmla="*/ 0 h 389"/>
                <a:gd name="T20" fmla="*/ 0 w 167"/>
                <a:gd name="T21" fmla="*/ 0 h 389"/>
                <a:gd name="T22" fmla="*/ 0 w 167"/>
                <a:gd name="T23" fmla="*/ 0 h 389"/>
                <a:gd name="T24" fmla="*/ 0 w 167"/>
                <a:gd name="T25" fmla="*/ 0 h 389"/>
                <a:gd name="T26" fmla="*/ 0 w 167"/>
                <a:gd name="T27" fmla="*/ 0 h 389"/>
                <a:gd name="T28" fmla="*/ 0 w 167"/>
                <a:gd name="T29" fmla="*/ 0 h 389"/>
                <a:gd name="T30" fmla="*/ 0 w 167"/>
                <a:gd name="T31" fmla="*/ 0 h 389"/>
                <a:gd name="T32" fmla="*/ 0 w 167"/>
                <a:gd name="T33" fmla="*/ 0 h 389"/>
                <a:gd name="T34" fmla="*/ 0 w 167"/>
                <a:gd name="T35" fmla="*/ 0 h 389"/>
                <a:gd name="T36" fmla="*/ 0 w 167"/>
                <a:gd name="T37" fmla="*/ 0 h 38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67"/>
                <a:gd name="T58" fmla="*/ 0 h 389"/>
                <a:gd name="T59" fmla="*/ 167 w 167"/>
                <a:gd name="T60" fmla="*/ 389 h 389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67" h="389">
                  <a:moveTo>
                    <a:pt x="167" y="373"/>
                  </a:moveTo>
                  <a:lnTo>
                    <a:pt x="135" y="34"/>
                  </a:lnTo>
                  <a:lnTo>
                    <a:pt x="113" y="23"/>
                  </a:lnTo>
                  <a:lnTo>
                    <a:pt x="85" y="11"/>
                  </a:lnTo>
                  <a:lnTo>
                    <a:pt x="59" y="6"/>
                  </a:lnTo>
                  <a:lnTo>
                    <a:pt x="27" y="0"/>
                  </a:lnTo>
                  <a:lnTo>
                    <a:pt x="16" y="17"/>
                  </a:lnTo>
                  <a:lnTo>
                    <a:pt x="11" y="39"/>
                  </a:lnTo>
                  <a:lnTo>
                    <a:pt x="5" y="61"/>
                  </a:lnTo>
                  <a:lnTo>
                    <a:pt x="0" y="78"/>
                  </a:lnTo>
                  <a:lnTo>
                    <a:pt x="16" y="283"/>
                  </a:lnTo>
                  <a:lnTo>
                    <a:pt x="43" y="311"/>
                  </a:lnTo>
                  <a:lnTo>
                    <a:pt x="75" y="345"/>
                  </a:lnTo>
                  <a:lnTo>
                    <a:pt x="113" y="373"/>
                  </a:lnTo>
                  <a:lnTo>
                    <a:pt x="161" y="389"/>
                  </a:lnTo>
                  <a:lnTo>
                    <a:pt x="167" y="378"/>
                  </a:lnTo>
                  <a:lnTo>
                    <a:pt x="167" y="373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25" name="Freeform 289"/>
            <p:cNvSpPr>
              <a:spLocks/>
            </p:cNvSpPr>
            <p:nvPr/>
          </p:nvSpPr>
          <p:spPr bwMode="auto">
            <a:xfrm>
              <a:off x="-488" y="-556"/>
              <a:ext cx="8" cy="13"/>
            </a:xfrm>
            <a:custGeom>
              <a:avLst/>
              <a:gdLst>
                <a:gd name="T0" fmla="*/ 0 w 216"/>
                <a:gd name="T1" fmla="*/ 0 h 344"/>
                <a:gd name="T2" fmla="*/ 0 w 216"/>
                <a:gd name="T3" fmla="*/ 0 h 344"/>
                <a:gd name="T4" fmla="*/ 0 w 216"/>
                <a:gd name="T5" fmla="*/ 0 h 344"/>
                <a:gd name="T6" fmla="*/ 0 w 216"/>
                <a:gd name="T7" fmla="*/ 0 h 344"/>
                <a:gd name="T8" fmla="*/ 0 w 216"/>
                <a:gd name="T9" fmla="*/ 0 h 344"/>
                <a:gd name="T10" fmla="*/ 0 w 216"/>
                <a:gd name="T11" fmla="*/ 0 h 344"/>
                <a:gd name="T12" fmla="*/ 0 w 216"/>
                <a:gd name="T13" fmla="*/ 0 h 344"/>
                <a:gd name="T14" fmla="*/ 0 w 216"/>
                <a:gd name="T15" fmla="*/ 0 h 344"/>
                <a:gd name="T16" fmla="*/ 0 w 216"/>
                <a:gd name="T17" fmla="*/ 0 h 344"/>
                <a:gd name="T18" fmla="*/ 0 w 216"/>
                <a:gd name="T19" fmla="*/ 0 h 344"/>
                <a:gd name="T20" fmla="*/ 0 w 216"/>
                <a:gd name="T21" fmla="*/ 0 h 344"/>
                <a:gd name="T22" fmla="*/ 0 w 216"/>
                <a:gd name="T23" fmla="*/ 0 h 344"/>
                <a:gd name="T24" fmla="*/ 0 w 216"/>
                <a:gd name="T25" fmla="*/ 0 h 344"/>
                <a:gd name="T26" fmla="*/ 0 w 216"/>
                <a:gd name="T27" fmla="*/ 0 h 344"/>
                <a:gd name="T28" fmla="*/ 0 w 216"/>
                <a:gd name="T29" fmla="*/ 0 h 344"/>
                <a:gd name="T30" fmla="*/ 0 w 216"/>
                <a:gd name="T31" fmla="*/ 0 h 344"/>
                <a:gd name="T32" fmla="*/ 0 w 216"/>
                <a:gd name="T33" fmla="*/ 0 h 344"/>
                <a:gd name="T34" fmla="*/ 0 w 216"/>
                <a:gd name="T35" fmla="*/ 0 h 344"/>
                <a:gd name="T36" fmla="*/ 0 w 216"/>
                <a:gd name="T37" fmla="*/ 0 h 344"/>
                <a:gd name="T38" fmla="*/ 0 w 216"/>
                <a:gd name="T39" fmla="*/ 0 h 344"/>
                <a:gd name="T40" fmla="*/ 0 w 216"/>
                <a:gd name="T41" fmla="*/ 0 h 344"/>
                <a:gd name="T42" fmla="*/ 0 w 216"/>
                <a:gd name="T43" fmla="*/ 0 h 344"/>
                <a:gd name="T44" fmla="*/ 0 w 216"/>
                <a:gd name="T45" fmla="*/ 0 h 344"/>
                <a:gd name="T46" fmla="*/ 0 w 216"/>
                <a:gd name="T47" fmla="*/ 0 h 344"/>
                <a:gd name="T48" fmla="*/ 0 w 216"/>
                <a:gd name="T49" fmla="*/ 0 h 344"/>
                <a:gd name="T50" fmla="*/ 0 w 216"/>
                <a:gd name="T51" fmla="*/ 0 h 344"/>
                <a:gd name="T52" fmla="*/ 0 w 216"/>
                <a:gd name="T53" fmla="*/ 0 h 344"/>
                <a:gd name="T54" fmla="*/ 0 w 216"/>
                <a:gd name="T55" fmla="*/ 0 h 344"/>
                <a:gd name="T56" fmla="*/ 0 w 216"/>
                <a:gd name="T57" fmla="*/ 0 h 344"/>
                <a:gd name="T58" fmla="*/ 0 w 216"/>
                <a:gd name="T59" fmla="*/ 0 h 34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216"/>
                <a:gd name="T91" fmla="*/ 0 h 344"/>
                <a:gd name="T92" fmla="*/ 216 w 216"/>
                <a:gd name="T93" fmla="*/ 344 h 344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216" h="344">
                  <a:moveTo>
                    <a:pt x="216" y="322"/>
                  </a:moveTo>
                  <a:lnTo>
                    <a:pt x="205" y="45"/>
                  </a:lnTo>
                  <a:lnTo>
                    <a:pt x="184" y="29"/>
                  </a:lnTo>
                  <a:lnTo>
                    <a:pt x="163" y="22"/>
                  </a:lnTo>
                  <a:lnTo>
                    <a:pt x="141" y="12"/>
                  </a:lnTo>
                  <a:lnTo>
                    <a:pt x="113" y="12"/>
                  </a:lnTo>
                  <a:lnTo>
                    <a:pt x="87" y="6"/>
                  </a:lnTo>
                  <a:lnTo>
                    <a:pt x="65" y="6"/>
                  </a:lnTo>
                  <a:lnTo>
                    <a:pt x="39" y="6"/>
                  </a:lnTo>
                  <a:lnTo>
                    <a:pt x="11" y="0"/>
                  </a:lnTo>
                  <a:lnTo>
                    <a:pt x="0" y="22"/>
                  </a:lnTo>
                  <a:lnTo>
                    <a:pt x="0" y="45"/>
                  </a:lnTo>
                  <a:lnTo>
                    <a:pt x="11" y="67"/>
                  </a:lnTo>
                  <a:lnTo>
                    <a:pt x="22" y="95"/>
                  </a:lnTo>
                  <a:lnTo>
                    <a:pt x="28" y="128"/>
                  </a:lnTo>
                  <a:lnTo>
                    <a:pt x="28" y="173"/>
                  </a:lnTo>
                  <a:lnTo>
                    <a:pt x="28" y="211"/>
                  </a:lnTo>
                  <a:lnTo>
                    <a:pt x="33" y="256"/>
                  </a:lnTo>
                  <a:lnTo>
                    <a:pt x="44" y="273"/>
                  </a:lnTo>
                  <a:lnTo>
                    <a:pt x="65" y="289"/>
                  </a:lnTo>
                  <a:lnTo>
                    <a:pt x="81" y="301"/>
                  </a:lnTo>
                  <a:lnTo>
                    <a:pt x="108" y="306"/>
                  </a:lnTo>
                  <a:lnTo>
                    <a:pt x="129" y="311"/>
                  </a:lnTo>
                  <a:lnTo>
                    <a:pt x="157" y="322"/>
                  </a:lnTo>
                  <a:lnTo>
                    <a:pt x="184" y="334"/>
                  </a:lnTo>
                  <a:lnTo>
                    <a:pt x="205" y="344"/>
                  </a:lnTo>
                  <a:lnTo>
                    <a:pt x="205" y="339"/>
                  </a:lnTo>
                  <a:lnTo>
                    <a:pt x="211" y="334"/>
                  </a:lnTo>
                  <a:lnTo>
                    <a:pt x="216" y="328"/>
                  </a:lnTo>
                  <a:lnTo>
                    <a:pt x="216" y="322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26" name="Freeform 290"/>
            <p:cNvSpPr>
              <a:spLocks/>
            </p:cNvSpPr>
            <p:nvPr/>
          </p:nvSpPr>
          <p:spPr bwMode="auto">
            <a:xfrm>
              <a:off x="-456" y="-639"/>
              <a:ext cx="4" cy="6"/>
            </a:xfrm>
            <a:custGeom>
              <a:avLst/>
              <a:gdLst>
                <a:gd name="T0" fmla="*/ 0 w 113"/>
                <a:gd name="T1" fmla="*/ 0 h 150"/>
                <a:gd name="T2" fmla="*/ 0 w 113"/>
                <a:gd name="T3" fmla="*/ 0 h 150"/>
                <a:gd name="T4" fmla="*/ 0 w 113"/>
                <a:gd name="T5" fmla="*/ 0 h 150"/>
                <a:gd name="T6" fmla="*/ 0 w 113"/>
                <a:gd name="T7" fmla="*/ 0 h 150"/>
                <a:gd name="T8" fmla="*/ 0 w 113"/>
                <a:gd name="T9" fmla="*/ 0 h 150"/>
                <a:gd name="T10" fmla="*/ 0 w 113"/>
                <a:gd name="T11" fmla="*/ 0 h 150"/>
                <a:gd name="T12" fmla="*/ 0 w 113"/>
                <a:gd name="T13" fmla="*/ 0 h 150"/>
                <a:gd name="T14" fmla="*/ 0 w 113"/>
                <a:gd name="T15" fmla="*/ 0 h 150"/>
                <a:gd name="T16" fmla="*/ 0 w 113"/>
                <a:gd name="T17" fmla="*/ 0 h 150"/>
                <a:gd name="T18" fmla="*/ 0 w 113"/>
                <a:gd name="T19" fmla="*/ 0 h 150"/>
                <a:gd name="T20" fmla="*/ 0 w 113"/>
                <a:gd name="T21" fmla="*/ 0 h 150"/>
                <a:gd name="T22" fmla="*/ 0 w 113"/>
                <a:gd name="T23" fmla="*/ 0 h 150"/>
                <a:gd name="T24" fmla="*/ 0 w 113"/>
                <a:gd name="T25" fmla="*/ 0 h 150"/>
                <a:gd name="T26" fmla="*/ 0 w 113"/>
                <a:gd name="T27" fmla="*/ 0 h 150"/>
                <a:gd name="T28" fmla="*/ 0 w 113"/>
                <a:gd name="T29" fmla="*/ 0 h 150"/>
                <a:gd name="T30" fmla="*/ 0 w 113"/>
                <a:gd name="T31" fmla="*/ 0 h 150"/>
                <a:gd name="T32" fmla="*/ 0 w 113"/>
                <a:gd name="T33" fmla="*/ 0 h 150"/>
                <a:gd name="T34" fmla="*/ 0 w 113"/>
                <a:gd name="T35" fmla="*/ 0 h 150"/>
                <a:gd name="T36" fmla="*/ 0 w 113"/>
                <a:gd name="T37" fmla="*/ 0 h 150"/>
                <a:gd name="T38" fmla="*/ 0 w 113"/>
                <a:gd name="T39" fmla="*/ 0 h 150"/>
                <a:gd name="T40" fmla="*/ 0 w 113"/>
                <a:gd name="T41" fmla="*/ 0 h 15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13"/>
                <a:gd name="T64" fmla="*/ 0 h 150"/>
                <a:gd name="T65" fmla="*/ 113 w 113"/>
                <a:gd name="T66" fmla="*/ 150 h 15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13" h="150">
                  <a:moveTo>
                    <a:pt x="113" y="122"/>
                  </a:moveTo>
                  <a:lnTo>
                    <a:pt x="108" y="100"/>
                  </a:lnTo>
                  <a:lnTo>
                    <a:pt x="103" y="72"/>
                  </a:lnTo>
                  <a:lnTo>
                    <a:pt x="97" y="45"/>
                  </a:lnTo>
                  <a:lnTo>
                    <a:pt x="92" y="17"/>
                  </a:lnTo>
                  <a:lnTo>
                    <a:pt x="87" y="11"/>
                  </a:lnTo>
                  <a:lnTo>
                    <a:pt x="76" y="0"/>
                  </a:lnTo>
                  <a:lnTo>
                    <a:pt x="60" y="0"/>
                  </a:lnTo>
                  <a:lnTo>
                    <a:pt x="49" y="0"/>
                  </a:lnTo>
                  <a:lnTo>
                    <a:pt x="33" y="11"/>
                  </a:lnTo>
                  <a:lnTo>
                    <a:pt x="16" y="27"/>
                  </a:lnTo>
                  <a:lnTo>
                    <a:pt x="6" y="50"/>
                  </a:lnTo>
                  <a:lnTo>
                    <a:pt x="0" y="78"/>
                  </a:lnTo>
                  <a:lnTo>
                    <a:pt x="16" y="111"/>
                  </a:lnTo>
                  <a:lnTo>
                    <a:pt x="44" y="122"/>
                  </a:lnTo>
                  <a:lnTo>
                    <a:pt x="76" y="133"/>
                  </a:lnTo>
                  <a:lnTo>
                    <a:pt x="113" y="150"/>
                  </a:lnTo>
                  <a:lnTo>
                    <a:pt x="113" y="145"/>
                  </a:lnTo>
                  <a:lnTo>
                    <a:pt x="113" y="133"/>
                  </a:lnTo>
                  <a:lnTo>
                    <a:pt x="113" y="128"/>
                  </a:lnTo>
                  <a:lnTo>
                    <a:pt x="113" y="122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27" name="Freeform 291"/>
            <p:cNvSpPr>
              <a:spLocks/>
            </p:cNvSpPr>
            <p:nvPr/>
          </p:nvSpPr>
          <p:spPr bwMode="auto">
            <a:xfrm>
              <a:off x="-470" y="-619"/>
              <a:ext cx="6" cy="15"/>
            </a:xfrm>
            <a:custGeom>
              <a:avLst/>
              <a:gdLst>
                <a:gd name="T0" fmla="*/ 0 w 150"/>
                <a:gd name="T1" fmla="*/ 0 h 361"/>
                <a:gd name="T2" fmla="*/ 0 w 150"/>
                <a:gd name="T3" fmla="*/ 0 h 361"/>
                <a:gd name="T4" fmla="*/ 0 w 150"/>
                <a:gd name="T5" fmla="*/ 0 h 361"/>
                <a:gd name="T6" fmla="*/ 0 w 150"/>
                <a:gd name="T7" fmla="*/ 0 h 361"/>
                <a:gd name="T8" fmla="*/ 0 w 150"/>
                <a:gd name="T9" fmla="*/ 0 h 361"/>
                <a:gd name="T10" fmla="*/ 0 w 150"/>
                <a:gd name="T11" fmla="*/ 0 h 361"/>
                <a:gd name="T12" fmla="*/ 0 w 150"/>
                <a:gd name="T13" fmla="*/ 0 h 361"/>
                <a:gd name="T14" fmla="*/ 0 w 150"/>
                <a:gd name="T15" fmla="*/ 0 h 361"/>
                <a:gd name="T16" fmla="*/ 0 w 150"/>
                <a:gd name="T17" fmla="*/ 0 h 361"/>
                <a:gd name="T18" fmla="*/ 0 w 150"/>
                <a:gd name="T19" fmla="*/ 0 h 361"/>
                <a:gd name="T20" fmla="*/ 0 w 150"/>
                <a:gd name="T21" fmla="*/ 0 h 361"/>
                <a:gd name="T22" fmla="*/ 0 w 150"/>
                <a:gd name="T23" fmla="*/ 0 h 36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50"/>
                <a:gd name="T37" fmla="*/ 0 h 361"/>
                <a:gd name="T38" fmla="*/ 150 w 150"/>
                <a:gd name="T39" fmla="*/ 361 h 361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50" h="361">
                  <a:moveTo>
                    <a:pt x="150" y="344"/>
                  </a:moveTo>
                  <a:lnTo>
                    <a:pt x="124" y="84"/>
                  </a:lnTo>
                  <a:lnTo>
                    <a:pt x="108" y="56"/>
                  </a:lnTo>
                  <a:lnTo>
                    <a:pt x="76" y="39"/>
                  </a:lnTo>
                  <a:lnTo>
                    <a:pt x="32" y="27"/>
                  </a:lnTo>
                  <a:lnTo>
                    <a:pt x="0" y="0"/>
                  </a:lnTo>
                  <a:lnTo>
                    <a:pt x="0" y="283"/>
                  </a:lnTo>
                  <a:lnTo>
                    <a:pt x="140" y="361"/>
                  </a:lnTo>
                  <a:lnTo>
                    <a:pt x="145" y="349"/>
                  </a:lnTo>
                  <a:lnTo>
                    <a:pt x="150" y="344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28" name="Freeform 292"/>
            <p:cNvSpPr>
              <a:spLocks/>
            </p:cNvSpPr>
            <p:nvPr/>
          </p:nvSpPr>
          <p:spPr bwMode="auto">
            <a:xfrm>
              <a:off x="-505" y="-536"/>
              <a:ext cx="9" cy="13"/>
            </a:xfrm>
            <a:custGeom>
              <a:avLst/>
              <a:gdLst>
                <a:gd name="T0" fmla="*/ 0 w 242"/>
                <a:gd name="T1" fmla="*/ 0 h 334"/>
                <a:gd name="T2" fmla="*/ 0 w 242"/>
                <a:gd name="T3" fmla="*/ 0 h 334"/>
                <a:gd name="T4" fmla="*/ 0 w 242"/>
                <a:gd name="T5" fmla="*/ 0 h 334"/>
                <a:gd name="T6" fmla="*/ 0 w 242"/>
                <a:gd name="T7" fmla="*/ 0 h 334"/>
                <a:gd name="T8" fmla="*/ 0 w 242"/>
                <a:gd name="T9" fmla="*/ 0 h 334"/>
                <a:gd name="T10" fmla="*/ 0 w 242"/>
                <a:gd name="T11" fmla="*/ 0 h 334"/>
                <a:gd name="T12" fmla="*/ 0 w 242"/>
                <a:gd name="T13" fmla="*/ 0 h 334"/>
                <a:gd name="T14" fmla="*/ 0 w 242"/>
                <a:gd name="T15" fmla="*/ 0 h 334"/>
                <a:gd name="T16" fmla="*/ 0 w 242"/>
                <a:gd name="T17" fmla="*/ 0 h 334"/>
                <a:gd name="T18" fmla="*/ 0 w 242"/>
                <a:gd name="T19" fmla="*/ 0 h 334"/>
                <a:gd name="T20" fmla="*/ 0 w 242"/>
                <a:gd name="T21" fmla="*/ 0 h 334"/>
                <a:gd name="T22" fmla="*/ 0 w 242"/>
                <a:gd name="T23" fmla="*/ 0 h 334"/>
                <a:gd name="T24" fmla="*/ 0 w 242"/>
                <a:gd name="T25" fmla="*/ 0 h 334"/>
                <a:gd name="T26" fmla="*/ 0 w 242"/>
                <a:gd name="T27" fmla="*/ 0 h 334"/>
                <a:gd name="T28" fmla="*/ 0 w 242"/>
                <a:gd name="T29" fmla="*/ 0 h 334"/>
                <a:gd name="T30" fmla="*/ 0 w 242"/>
                <a:gd name="T31" fmla="*/ 0 h 334"/>
                <a:gd name="T32" fmla="*/ 0 w 242"/>
                <a:gd name="T33" fmla="*/ 0 h 334"/>
                <a:gd name="T34" fmla="*/ 0 w 242"/>
                <a:gd name="T35" fmla="*/ 0 h 334"/>
                <a:gd name="T36" fmla="*/ 0 w 242"/>
                <a:gd name="T37" fmla="*/ 0 h 334"/>
                <a:gd name="T38" fmla="*/ 0 w 242"/>
                <a:gd name="T39" fmla="*/ 0 h 334"/>
                <a:gd name="T40" fmla="*/ 0 w 242"/>
                <a:gd name="T41" fmla="*/ 0 h 334"/>
                <a:gd name="T42" fmla="*/ 0 w 242"/>
                <a:gd name="T43" fmla="*/ 0 h 334"/>
                <a:gd name="T44" fmla="*/ 0 w 242"/>
                <a:gd name="T45" fmla="*/ 0 h 334"/>
                <a:gd name="T46" fmla="*/ 0 w 242"/>
                <a:gd name="T47" fmla="*/ 0 h 334"/>
                <a:gd name="T48" fmla="*/ 0 w 242"/>
                <a:gd name="T49" fmla="*/ 0 h 334"/>
                <a:gd name="T50" fmla="*/ 0 w 242"/>
                <a:gd name="T51" fmla="*/ 0 h 334"/>
                <a:gd name="T52" fmla="*/ 0 w 242"/>
                <a:gd name="T53" fmla="*/ 0 h 334"/>
                <a:gd name="T54" fmla="*/ 0 w 242"/>
                <a:gd name="T55" fmla="*/ 0 h 33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242"/>
                <a:gd name="T85" fmla="*/ 0 h 334"/>
                <a:gd name="T86" fmla="*/ 242 w 242"/>
                <a:gd name="T87" fmla="*/ 334 h 33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242" h="334">
                  <a:moveTo>
                    <a:pt x="237" y="322"/>
                  </a:moveTo>
                  <a:lnTo>
                    <a:pt x="226" y="5"/>
                  </a:lnTo>
                  <a:lnTo>
                    <a:pt x="215" y="0"/>
                  </a:lnTo>
                  <a:lnTo>
                    <a:pt x="205" y="0"/>
                  </a:lnTo>
                  <a:lnTo>
                    <a:pt x="199" y="5"/>
                  </a:lnTo>
                  <a:lnTo>
                    <a:pt x="189" y="22"/>
                  </a:lnTo>
                  <a:lnTo>
                    <a:pt x="172" y="33"/>
                  </a:lnTo>
                  <a:lnTo>
                    <a:pt x="156" y="45"/>
                  </a:lnTo>
                  <a:lnTo>
                    <a:pt x="140" y="50"/>
                  </a:lnTo>
                  <a:lnTo>
                    <a:pt x="118" y="50"/>
                  </a:lnTo>
                  <a:lnTo>
                    <a:pt x="97" y="50"/>
                  </a:lnTo>
                  <a:lnTo>
                    <a:pt x="70" y="50"/>
                  </a:lnTo>
                  <a:lnTo>
                    <a:pt x="48" y="50"/>
                  </a:lnTo>
                  <a:lnTo>
                    <a:pt x="21" y="50"/>
                  </a:lnTo>
                  <a:lnTo>
                    <a:pt x="0" y="55"/>
                  </a:lnTo>
                  <a:lnTo>
                    <a:pt x="0" y="83"/>
                  </a:lnTo>
                  <a:lnTo>
                    <a:pt x="0" y="111"/>
                  </a:lnTo>
                  <a:lnTo>
                    <a:pt x="10" y="133"/>
                  </a:lnTo>
                  <a:lnTo>
                    <a:pt x="48" y="317"/>
                  </a:lnTo>
                  <a:lnTo>
                    <a:pt x="64" y="322"/>
                  </a:lnTo>
                  <a:lnTo>
                    <a:pt x="81" y="322"/>
                  </a:lnTo>
                  <a:lnTo>
                    <a:pt x="97" y="327"/>
                  </a:lnTo>
                  <a:lnTo>
                    <a:pt x="118" y="327"/>
                  </a:lnTo>
                  <a:lnTo>
                    <a:pt x="242" y="334"/>
                  </a:lnTo>
                  <a:lnTo>
                    <a:pt x="242" y="327"/>
                  </a:lnTo>
                  <a:lnTo>
                    <a:pt x="237" y="322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29" name="Freeform 293"/>
            <p:cNvSpPr>
              <a:spLocks/>
            </p:cNvSpPr>
            <p:nvPr/>
          </p:nvSpPr>
          <p:spPr bwMode="auto">
            <a:xfrm>
              <a:off x="-490" y="-593"/>
              <a:ext cx="9" cy="15"/>
            </a:xfrm>
            <a:custGeom>
              <a:avLst/>
              <a:gdLst>
                <a:gd name="T0" fmla="*/ 0 w 226"/>
                <a:gd name="T1" fmla="*/ 0 h 378"/>
                <a:gd name="T2" fmla="*/ 0 w 226"/>
                <a:gd name="T3" fmla="*/ 0 h 378"/>
                <a:gd name="T4" fmla="*/ 0 w 226"/>
                <a:gd name="T5" fmla="*/ 0 h 378"/>
                <a:gd name="T6" fmla="*/ 0 w 226"/>
                <a:gd name="T7" fmla="*/ 0 h 378"/>
                <a:gd name="T8" fmla="*/ 0 w 226"/>
                <a:gd name="T9" fmla="*/ 0 h 378"/>
                <a:gd name="T10" fmla="*/ 0 w 226"/>
                <a:gd name="T11" fmla="*/ 0 h 378"/>
                <a:gd name="T12" fmla="*/ 0 w 226"/>
                <a:gd name="T13" fmla="*/ 0 h 378"/>
                <a:gd name="T14" fmla="*/ 0 w 226"/>
                <a:gd name="T15" fmla="*/ 0 h 378"/>
                <a:gd name="T16" fmla="*/ 0 w 226"/>
                <a:gd name="T17" fmla="*/ 0 h 378"/>
                <a:gd name="T18" fmla="*/ 0 w 226"/>
                <a:gd name="T19" fmla="*/ 0 h 378"/>
                <a:gd name="T20" fmla="*/ 0 w 226"/>
                <a:gd name="T21" fmla="*/ 0 h 378"/>
                <a:gd name="T22" fmla="*/ 0 w 226"/>
                <a:gd name="T23" fmla="*/ 0 h 378"/>
                <a:gd name="T24" fmla="*/ 0 w 226"/>
                <a:gd name="T25" fmla="*/ 0 h 378"/>
                <a:gd name="T26" fmla="*/ 0 w 226"/>
                <a:gd name="T27" fmla="*/ 0 h 378"/>
                <a:gd name="T28" fmla="*/ 0 w 226"/>
                <a:gd name="T29" fmla="*/ 0 h 378"/>
                <a:gd name="T30" fmla="*/ 0 w 226"/>
                <a:gd name="T31" fmla="*/ 0 h 378"/>
                <a:gd name="T32" fmla="*/ 0 w 226"/>
                <a:gd name="T33" fmla="*/ 0 h 378"/>
                <a:gd name="T34" fmla="*/ 0 w 226"/>
                <a:gd name="T35" fmla="*/ 0 h 378"/>
                <a:gd name="T36" fmla="*/ 0 w 226"/>
                <a:gd name="T37" fmla="*/ 0 h 378"/>
                <a:gd name="T38" fmla="*/ 0 w 226"/>
                <a:gd name="T39" fmla="*/ 0 h 378"/>
                <a:gd name="T40" fmla="*/ 0 w 226"/>
                <a:gd name="T41" fmla="*/ 0 h 378"/>
                <a:gd name="T42" fmla="*/ 0 w 226"/>
                <a:gd name="T43" fmla="*/ 0 h 378"/>
                <a:gd name="T44" fmla="*/ 0 w 226"/>
                <a:gd name="T45" fmla="*/ 0 h 37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226"/>
                <a:gd name="T70" fmla="*/ 0 h 378"/>
                <a:gd name="T71" fmla="*/ 226 w 226"/>
                <a:gd name="T72" fmla="*/ 378 h 378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226" h="378">
                  <a:moveTo>
                    <a:pt x="226" y="345"/>
                  </a:moveTo>
                  <a:lnTo>
                    <a:pt x="189" y="40"/>
                  </a:lnTo>
                  <a:lnTo>
                    <a:pt x="172" y="34"/>
                  </a:lnTo>
                  <a:lnTo>
                    <a:pt x="156" y="34"/>
                  </a:lnTo>
                  <a:lnTo>
                    <a:pt x="140" y="28"/>
                  </a:lnTo>
                  <a:lnTo>
                    <a:pt x="118" y="28"/>
                  </a:lnTo>
                  <a:lnTo>
                    <a:pt x="92" y="17"/>
                  </a:lnTo>
                  <a:lnTo>
                    <a:pt x="64" y="7"/>
                  </a:lnTo>
                  <a:lnTo>
                    <a:pt x="32" y="0"/>
                  </a:lnTo>
                  <a:lnTo>
                    <a:pt x="0" y="7"/>
                  </a:lnTo>
                  <a:lnTo>
                    <a:pt x="21" y="300"/>
                  </a:lnTo>
                  <a:lnTo>
                    <a:pt x="37" y="317"/>
                  </a:lnTo>
                  <a:lnTo>
                    <a:pt x="59" y="334"/>
                  </a:lnTo>
                  <a:lnTo>
                    <a:pt x="81" y="345"/>
                  </a:lnTo>
                  <a:lnTo>
                    <a:pt x="102" y="356"/>
                  </a:lnTo>
                  <a:lnTo>
                    <a:pt x="129" y="367"/>
                  </a:lnTo>
                  <a:lnTo>
                    <a:pt x="156" y="372"/>
                  </a:lnTo>
                  <a:lnTo>
                    <a:pt x="189" y="378"/>
                  </a:lnTo>
                  <a:lnTo>
                    <a:pt x="216" y="378"/>
                  </a:lnTo>
                  <a:lnTo>
                    <a:pt x="216" y="372"/>
                  </a:lnTo>
                  <a:lnTo>
                    <a:pt x="216" y="367"/>
                  </a:lnTo>
                  <a:lnTo>
                    <a:pt x="221" y="362"/>
                  </a:lnTo>
                  <a:lnTo>
                    <a:pt x="226" y="345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30" name="Freeform 294"/>
            <p:cNvSpPr>
              <a:spLocks/>
            </p:cNvSpPr>
            <p:nvPr/>
          </p:nvSpPr>
          <p:spPr bwMode="auto">
            <a:xfrm>
              <a:off x="-474" y="-651"/>
              <a:ext cx="7" cy="13"/>
            </a:xfrm>
            <a:custGeom>
              <a:avLst/>
              <a:gdLst>
                <a:gd name="T0" fmla="*/ 0 w 184"/>
                <a:gd name="T1" fmla="*/ 0 h 316"/>
                <a:gd name="T2" fmla="*/ 0 w 184"/>
                <a:gd name="T3" fmla="*/ 0 h 316"/>
                <a:gd name="T4" fmla="*/ 0 w 184"/>
                <a:gd name="T5" fmla="*/ 0 h 316"/>
                <a:gd name="T6" fmla="*/ 0 w 184"/>
                <a:gd name="T7" fmla="*/ 0 h 316"/>
                <a:gd name="T8" fmla="*/ 0 w 184"/>
                <a:gd name="T9" fmla="*/ 0 h 316"/>
                <a:gd name="T10" fmla="*/ 0 w 184"/>
                <a:gd name="T11" fmla="*/ 0 h 316"/>
                <a:gd name="T12" fmla="*/ 0 w 184"/>
                <a:gd name="T13" fmla="*/ 0 h 316"/>
                <a:gd name="T14" fmla="*/ 0 w 184"/>
                <a:gd name="T15" fmla="*/ 0 h 316"/>
                <a:gd name="T16" fmla="*/ 0 w 184"/>
                <a:gd name="T17" fmla="*/ 0 h 316"/>
                <a:gd name="T18" fmla="*/ 0 w 184"/>
                <a:gd name="T19" fmla="*/ 0 h 316"/>
                <a:gd name="T20" fmla="*/ 0 w 184"/>
                <a:gd name="T21" fmla="*/ 0 h 316"/>
                <a:gd name="T22" fmla="*/ 0 w 184"/>
                <a:gd name="T23" fmla="*/ 0 h 316"/>
                <a:gd name="T24" fmla="*/ 0 w 184"/>
                <a:gd name="T25" fmla="*/ 0 h 316"/>
                <a:gd name="T26" fmla="*/ 0 w 184"/>
                <a:gd name="T27" fmla="*/ 0 h 316"/>
                <a:gd name="T28" fmla="*/ 0 w 184"/>
                <a:gd name="T29" fmla="*/ 0 h 316"/>
                <a:gd name="T30" fmla="*/ 0 w 184"/>
                <a:gd name="T31" fmla="*/ 0 h 316"/>
                <a:gd name="T32" fmla="*/ 0 w 184"/>
                <a:gd name="T33" fmla="*/ 0 h 316"/>
                <a:gd name="T34" fmla="*/ 0 w 184"/>
                <a:gd name="T35" fmla="*/ 0 h 316"/>
                <a:gd name="T36" fmla="*/ 0 w 184"/>
                <a:gd name="T37" fmla="*/ 0 h 316"/>
                <a:gd name="T38" fmla="*/ 0 w 184"/>
                <a:gd name="T39" fmla="*/ 0 h 316"/>
                <a:gd name="T40" fmla="*/ 0 w 184"/>
                <a:gd name="T41" fmla="*/ 0 h 316"/>
                <a:gd name="T42" fmla="*/ 0 w 184"/>
                <a:gd name="T43" fmla="*/ 0 h 31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84"/>
                <a:gd name="T67" fmla="*/ 0 h 316"/>
                <a:gd name="T68" fmla="*/ 184 w 184"/>
                <a:gd name="T69" fmla="*/ 316 h 31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84" h="316">
                  <a:moveTo>
                    <a:pt x="184" y="294"/>
                  </a:moveTo>
                  <a:lnTo>
                    <a:pt x="156" y="83"/>
                  </a:lnTo>
                  <a:lnTo>
                    <a:pt x="124" y="60"/>
                  </a:lnTo>
                  <a:lnTo>
                    <a:pt x="98" y="33"/>
                  </a:lnTo>
                  <a:lnTo>
                    <a:pt x="64" y="11"/>
                  </a:lnTo>
                  <a:lnTo>
                    <a:pt x="22" y="0"/>
                  </a:lnTo>
                  <a:lnTo>
                    <a:pt x="6" y="22"/>
                  </a:lnTo>
                  <a:lnTo>
                    <a:pt x="0" y="50"/>
                  </a:lnTo>
                  <a:lnTo>
                    <a:pt x="0" y="77"/>
                  </a:lnTo>
                  <a:lnTo>
                    <a:pt x="6" y="110"/>
                  </a:lnTo>
                  <a:lnTo>
                    <a:pt x="16" y="138"/>
                  </a:lnTo>
                  <a:lnTo>
                    <a:pt x="22" y="172"/>
                  </a:lnTo>
                  <a:lnTo>
                    <a:pt x="32" y="205"/>
                  </a:lnTo>
                  <a:lnTo>
                    <a:pt x="32" y="238"/>
                  </a:lnTo>
                  <a:lnTo>
                    <a:pt x="54" y="261"/>
                  </a:lnTo>
                  <a:lnTo>
                    <a:pt x="87" y="283"/>
                  </a:lnTo>
                  <a:lnTo>
                    <a:pt x="130" y="299"/>
                  </a:lnTo>
                  <a:lnTo>
                    <a:pt x="172" y="316"/>
                  </a:lnTo>
                  <a:lnTo>
                    <a:pt x="172" y="311"/>
                  </a:lnTo>
                  <a:lnTo>
                    <a:pt x="179" y="305"/>
                  </a:lnTo>
                  <a:lnTo>
                    <a:pt x="184" y="299"/>
                  </a:lnTo>
                  <a:lnTo>
                    <a:pt x="184" y="294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31" name="Freeform 295"/>
            <p:cNvSpPr>
              <a:spLocks/>
            </p:cNvSpPr>
            <p:nvPr/>
          </p:nvSpPr>
          <p:spPr bwMode="auto">
            <a:xfrm>
              <a:off x="-533" y="-501"/>
              <a:ext cx="10" cy="20"/>
            </a:xfrm>
            <a:custGeom>
              <a:avLst/>
              <a:gdLst>
                <a:gd name="T0" fmla="*/ 0 w 285"/>
                <a:gd name="T1" fmla="*/ 0 h 505"/>
                <a:gd name="T2" fmla="*/ 0 w 285"/>
                <a:gd name="T3" fmla="*/ 0 h 505"/>
                <a:gd name="T4" fmla="*/ 0 w 285"/>
                <a:gd name="T5" fmla="*/ 0 h 505"/>
                <a:gd name="T6" fmla="*/ 0 w 285"/>
                <a:gd name="T7" fmla="*/ 0 h 505"/>
                <a:gd name="T8" fmla="*/ 0 w 285"/>
                <a:gd name="T9" fmla="*/ 0 h 505"/>
                <a:gd name="T10" fmla="*/ 0 w 285"/>
                <a:gd name="T11" fmla="*/ 0 h 505"/>
                <a:gd name="T12" fmla="*/ 0 w 285"/>
                <a:gd name="T13" fmla="*/ 0 h 505"/>
                <a:gd name="T14" fmla="*/ 0 w 285"/>
                <a:gd name="T15" fmla="*/ 0 h 505"/>
                <a:gd name="T16" fmla="*/ 0 w 285"/>
                <a:gd name="T17" fmla="*/ 0 h 505"/>
                <a:gd name="T18" fmla="*/ 0 w 285"/>
                <a:gd name="T19" fmla="*/ 0 h 505"/>
                <a:gd name="T20" fmla="*/ 0 w 285"/>
                <a:gd name="T21" fmla="*/ 0 h 505"/>
                <a:gd name="T22" fmla="*/ 0 w 285"/>
                <a:gd name="T23" fmla="*/ 0 h 505"/>
                <a:gd name="T24" fmla="*/ 0 w 285"/>
                <a:gd name="T25" fmla="*/ 0 h 505"/>
                <a:gd name="T26" fmla="*/ 0 w 285"/>
                <a:gd name="T27" fmla="*/ 0 h 505"/>
                <a:gd name="T28" fmla="*/ 0 w 285"/>
                <a:gd name="T29" fmla="*/ 0 h 505"/>
                <a:gd name="T30" fmla="*/ 0 w 285"/>
                <a:gd name="T31" fmla="*/ 0 h 505"/>
                <a:gd name="T32" fmla="*/ 0 w 285"/>
                <a:gd name="T33" fmla="*/ 0 h 505"/>
                <a:gd name="T34" fmla="*/ 0 w 285"/>
                <a:gd name="T35" fmla="*/ 0 h 505"/>
                <a:gd name="T36" fmla="*/ 0 w 285"/>
                <a:gd name="T37" fmla="*/ 0 h 505"/>
                <a:gd name="T38" fmla="*/ 0 w 285"/>
                <a:gd name="T39" fmla="*/ 0 h 505"/>
                <a:gd name="T40" fmla="*/ 0 w 285"/>
                <a:gd name="T41" fmla="*/ 0 h 50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285"/>
                <a:gd name="T64" fmla="*/ 0 h 505"/>
                <a:gd name="T65" fmla="*/ 285 w 285"/>
                <a:gd name="T66" fmla="*/ 505 h 505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285" h="505">
                  <a:moveTo>
                    <a:pt x="285" y="483"/>
                  </a:moveTo>
                  <a:lnTo>
                    <a:pt x="237" y="39"/>
                  </a:lnTo>
                  <a:lnTo>
                    <a:pt x="221" y="34"/>
                  </a:lnTo>
                  <a:lnTo>
                    <a:pt x="198" y="34"/>
                  </a:lnTo>
                  <a:lnTo>
                    <a:pt x="182" y="34"/>
                  </a:lnTo>
                  <a:lnTo>
                    <a:pt x="161" y="34"/>
                  </a:lnTo>
                  <a:lnTo>
                    <a:pt x="10" y="0"/>
                  </a:lnTo>
                  <a:lnTo>
                    <a:pt x="5" y="22"/>
                  </a:lnTo>
                  <a:lnTo>
                    <a:pt x="0" y="45"/>
                  </a:lnTo>
                  <a:lnTo>
                    <a:pt x="0" y="72"/>
                  </a:lnTo>
                  <a:lnTo>
                    <a:pt x="0" y="95"/>
                  </a:lnTo>
                  <a:lnTo>
                    <a:pt x="0" y="105"/>
                  </a:lnTo>
                  <a:lnTo>
                    <a:pt x="5" y="122"/>
                  </a:lnTo>
                  <a:lnTo>
                    <a:pt x="16" y="139"/>
                  </a:lnTo>
                  <a:lnTo>
                    <a:pt x="21" y="156"/>
                  </a:lnTo>
                  <a:lnTo>
                    <a:pt x="91" y="455"/>
                  </a:lnTo>
                  <a:lnTo>
                    <a:pt x="285" y="505"/>
                  </a:lnTo>
                  <a:lnTo>
                    <a:pt x="285" y="500"/>
                  </a:lnTo>
                  <a:lnTo>
                    <a:pt x="285" y="495"/>
                  </a:lnTo>
                  <a:lnTo>
                    <a:pt x="285" y="489"/>
                  </a:lnTo>
                  <a:lnTo>
                    <a:pt x="285" y="483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32" name="Freeform 296"/>
            <p:cNvSpPr>
              <a:spLocks/>
            </p:cNvSpPr>
            <p:nvPr/>
          </p:nvSpPr>
          <p:spPr bwMode="auto">
            <a:xfrm>
              <a:off x="-492" y="-625"/>
              <a:ext cx="8" cy="10"/>
            </a:xfrm>
            <a:custGeom>
              <a:avLst/>
              <a:gdLst>
                <a:gd name="T0" fmla="*/ 0 w 226"/>
                <a:gd name="T1" fmla="*/ 0 h 250"/>
                <a:gd name="T2" fmla="*/ 0 w 226"/>
                <a:gd name="T3" fmla="*/ 0 h 250"/>
                <a:gd name="T4" fmla="*/ 0 w 226"/>
                <a:gd name="T5" fmla="*/ 0 h 250"/>
                <a:gd name="T6" fmla="*/ 0 w 226"/>
                <a:gd name="T7" fmla="*/ 0 h 250"/>
                <a:gd name="T8" fmla="*/ 0 w 226"/>
                <a:gd name="T9" fmla="*/ 0 h 250"/>
                <a:gd name="T10" fmla="*/ 0 w 226"/>
                <a:gd name="T11" fmla="*/ 0 h 250"/>
                <a:gd name="T12" fmla="*/ 0 w 226"/>
                <a:gd name="T13" fmla="*/ 0 h 250"/>
                <a:gd name="T14" fmla="*/ 0 w 226"/>
                <a:gd name="T15" fmla="*/ 0 h 250"/>
                <a:gd name="T16" fmla="*/ 0 w 226"/>
                <a:gd name="T17" fmla="*/ 0 h 250"/>
                <a:gd name="T18" fmla="*/ 0 w 226"/>
                <a:gd name="T19" fmla="*/ 0 h 250"/>
                <a:gd name="T20" fmla="*/ 0 w 226"/>
                <a:gd name="T21" fmla="*/ 0 h 250"/>
                <a:gd name="T22" fmla="*/ 0 w 226"/>
                <a:gd name="T23" fmla="*/ 0 h 250"/>
                <a:gd name="T24" fmla="*/ 0 w 226"/>
                <a:gd name="T25" fmla="*/ 0 h 250"/>
                <a:gd name="T26" fmla="*/ 0 w 226"/>
                <a:gd name="T27" fmla="*/ 0 h 250"/>
                <a:gd name="T28" fmla="*/ 0 w 226"/>
                <a:gd name="T29" fmla="*/ 0 h 250"/>
                <a:gd name="T30" fmla="*/ 0 w 226"/>
                <a:gd name="T31" fmla="*/ 0 h 250"/>
                <a:gd name="T32" fmla="*/ 0 w 226"/>
                <a:gd name="T33" fmla="*/ 0 h 250"/>
                <a:gd name="T34" fmla="*/ 0 w 226"/>
                <a:gd name="T35" fmla="*/ 0 h 250"/>
                <a:gd name="T36" fmla="*/ 0 w 226"/>
                <a:gd name="T37" fmla="*/ 0 h 250"/>
                <a:gd name="T38" fmla="*/ 0 w 226"/>
                <a:gd name="T39" fmla="*/ 0 h 250"/>
                <a:gd name="T40" fmla="*/ 0 w 226"/>
                <a:gd name="T41" fmla="*/ 0 h 250"/>
                <a:gd name="T42" fmla="*/ 0 w 226"/>
                <a:gd name="T43" fmla="*/ 0 h 250"/>
                <a:gd name="T44" fmla="*/ 0 w 226"/>
                <a:gd name="T45" fmla="*/ 0 h 250"/>
                <a:gd name="T46" fmla="*/ 0 w 226"/>
                <a:gd name="T47" fmla="*/ 0 h 250"/>
                <a:gd name="T48" fmla="*/ 0 w 226"/>
                <a:gd name="T49" fmla="*/ 0 h 250"/>
                <a:gd name="T50" fmla="*/ 0 w 226"/>
                <a:gd name="T51" fmla="*/ 0 h 25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226"/>
                <a:gd name="T79" fmla="*/ 0 h 250"/>
                <a:gd name="T80" fmla="*/ 226 w 226"/>
                <a:gd name="T81" fmla="*/ 250 h 25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226" h="250">
                  <a:moveTo>
                    <a:pt x="226" y="222"/>
                  </a:moveTo>
                  <a:lnTo>
                    <a:pt x="221" y="189"/>
                  </a:lnTo>
                  <a:lnTo>
                    <a:pt x="215" y="150"/>
                  </a:lnTo>
                  <a:lnTo>
                    <a:pt x="210" y="106"/>
                  </a:lnTo>
                  <a:lnTo>
                    <a:pt x="210" y="61"/>
                  </a:lnTo>
                  <a:lnTo>
                    <a:pt x="205" y="56"/>
                  </a:lnTo>
                  <a:lnTo>
                    <a:pt x="199" y="45"/>
                  </a:lnTo>
                  <a:lnTo>
                    <a:pt x="189" y="34"/>
                  </a:lnTo>
                  <a:lnTo>
                    <a:pt x="5" y="0"/>
                  </a:lnTo>
                  <a:lnTo>
                    <a:pt x="0" y="34"/>
                  </a:lnTo>
                  <a:lnTo>
                    <a:pt x="0" y="73"/>
                  </a:lnTo>
                  <a:lnTo>
                    <a:pt x="10" y="111"/>
                  </a:lnTo>
                  <a:lnTo>
                    <a:pt x="21" y="150"/>
                  </a:lnTo>
                  <a:lnTo>
                    <a:pt x="38" y="167"/>
                  </a:lnTo>
                  <a:lnTo>
                    <a:pt x="65" y="184"/>
                  </a:lnTo>
                  <a:lnTo>
                    <a:pt x="86" y="194"/>
                  </a:lnTo>
                  <a:lnTo>
                    <a:pt x="113" y="206"/>
                  </a:lnTo>
                  <a:lnTo>
                    <a:pt x="146" y="212"/>
                  </a:lnTo>
                  <a:lnTo>
                    <a:pt x="173" y="222"/>
                  </a:lnTo>
                  <a:lnTo>
                    <a:pt x="199" y="234"/>
                  </a:lnTo>
                  <a:lnTo>
                    <a:pt x="221" y="250"/>
                  </a:lnTo>
                  <a:lnTo>
                    <a:pt x="221" y="245"/>
                  </a:lnTo>
                  <a:lnTo>
                    <a:pt x="226" y="234"/>
                  </a:lnTo>
                  <a:lnTo>
                    <a:pt x="226" y="228"/>
                  </a:lnTo>
                  <a:lnTo>
                    <a:pt x="226" y="222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33" name="Freeform 297"/>
            <p:cNvSpPr>
              <a:spLocks/>
            </p:cNvSpPr>
            <p:nvPr/>
          </p:nvSpPr>
          <p:spPr bwMode="auto">
            <a:xfrm>
              <a:off x="-509" y="-573"/>
              <a:ext cx="6" cy="13"/>
            </a:xfrm>
            <a:custGeom>
              <a:avLst/>
              <a:gdLst>
                <a:gd name="T0" fmla="*/ 0 w 166"/>
                <a:gd name="T1" fmla="*/ 0 h 322"/>
                <a:gd name="T2" fmla="*/ 0 w 166"/>
                <a:gd name="T3" fmla="*/ 0 h 322"/>
                <a:gd name="T4" fmla="*/ 0 w 166"/>
                <a:gd name="T5" fmla="*/ 0 h 322"/>
                <a:gd name="T6" fmla="*/ 0 w 166"/>
                <a:gd name="T7" fmla="*/ 0 h 322"/>
                <a:gd name="T8" fmla="*/ 0 w 166"/>
                <a:gd name="T9" fmla="*/ 0 h 322"/>
                <a:gd name="T10" fmla="*/ 0 w 166"/>
                <a:gd name="T11" fmla="*/ 0 h 322"/>
                <a:gd name="T12" fmla="*/ 0 w 166"/>
                <a:gd name="T13" fmla="*/ 0 h 322"/>
                <a:gd name="T14" fmla="*/ 0 w 166"/>
                <a:gd name="T15" fmla="*/ 0 h 322"/>
                <a:gd name="T16" fmla="*/ 0 w 166"/>
                <a:gd name="T17" fmla="*/ 0 h 322"/>
                <a:gd name="T18" fmla="*/ 0 w 166"/>
                <a:gd name="T19" fmla="*/ 0 h 322"/>
                <a:gd name="T20" fmla="*/ 0 w 166"/>
                <a:gd name="T21" fmla="*/ 0 h 322"/>
                <a:gd name="T22" fmla="*/ 0 w 166"/>
                <a:gd name="T23" fmla="*/ 0 h 322"/>
                <a:gd name="T24" fmla="*/ 0 w 166"/>
                <a:gd name="T25" fmla="*/ 0 h 322"/>
                <a:gd name="T26" fmla="*/ 0 w 166"/>
                <a:gd name="T27" fmla="*/ 0 h 322"/>
                <a:gd name="T28" fmla="*/ 0 w 166"/>
                <a:gd name="T29" fmla="*/ 0 h 322"/>
                <a:gd name="T30" fmla="*/ 0 w 166"/>
                <a:gd name="T31" fmla="*/ 0 h 322"/>
                <a:gd name="T32" fmla="*/ 0 w 166"/>
                <a:gd name="T33" fmla="*/ 0 h 322"/>
                <a:gd name="T34" fmla="*/ 0 w 166"/>
                <a:gd name="T35" fmla="*/ 0 h 322"/>
                <a:gd name="T36" fmla="*/ 0 w 166"/>
                <a:gd name="T37" fmla="*/ 0 h 322"/>
                <a:gd name="T38" fmla="*/ 0 w 166"/>
                <a:gd name="T39" fmla="*/ 0 h 322"/>
                <a:gd name="T40" fmla="*/ 0 w 166"/>
                <a:gd name="T41" fmla="*/ 0 h 322"/>
                <a:gd name="T42" fmla="*/ 0 w 166"/>
                <a:gd name="T43" fmla="*/ 0 h 322"/>
                <a:gd name="T44" fmla="*/ 0 w 166"/>
                <a:gd name="T45" fmla="*/ 0 h 322"/>
                <a:gd name="T46" fmla="*/ 0 w 166"/>
                <a:gd name="T47" fmla="*/ 0 h 322"/>
                <a:gd name="T48" fmla="*/ 0 w 166"/>
                <a:gd name="T49" fmla="*/ 0 h 322"/>
                <a:gd name="T50" fmla="*/ 0 w 166"/>
                <a:gd name="T51" fmla="*/ 0 h 322"/>
                <a:gd name="T52" fmla="*/ 0 w 166"/>
                <a:gd name="T53" fmla="*/ 0 h 322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166"/>
                <a:gd name="T82" fmla="*/ 0 h 322"/>
                <a:gd name="T83" fmla="*/ 166 w 166"/>
                <a:gd name="T84" fmla="*/ 322 h 322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166" h="322">
                  <a:moveTo>
                    <a:pt x="166" y="294"/>
                  </a:moveTo>
                  <a:lnTo>
                    <a:pt x="140" y="50"/>
                  </a:lnTo>
                  <a:lnTo>
                    <a:pt x="124" y="28"/>
                  </a:lnTo>
                  <a:lnTo>
                    <a:pt x="97" y="11"/>
                  </a:lnTo>
                  <a:lnTo>
                    <a:pt x="64" y="0"/>
                  </a:lnTo>
                  <a:lnTo>
                    <a:pt x="32" y="0"/>
                  </a:lnTo>
                  <a:lnTo>
                    <a:pt x="26" y="0"/>
                  </a:lnTo>
                  <a:lnTo>
                    <a:pt x="21" y="6"/>
                  </a:lnTo>
                  <a:lnTo>
                    <a:pt x="10" y="17"/>
                  </a:lnTo>
                  <a:lnTo>
                    <a:pt x="0" y="28"/>
                  </a:lnTo>
                  <a:lnTo>
                    <a:pt x="32" y="272"/>
                  </a:lnTo>
                  <a:lnTo>
                    <a:pt x="37" y="284"/>
                  </a:lnTo>
                  <a:lnTo>
                    <a:pt x="42" y="289"/>
                  </a:lnTo>
                  <a:lnTo>
                    <a:pt x="53" y="300"/>
                  </a:lnTo>
                  <a:lnTo>
                    <a:pt x="59" y="305"/>
                  </a:lnTo>
                  <a:lnTo>
                    <a:pt x="69" y="311"/>
                  </a:lnTo>
                  <a:lnTo>
                    <a:pt x="81" y="317"/>
                  </a:lnTo>
                  <a:lnTo>
                    <a:pt x="97" y="322"/>
                  </a:lnTo>
                  <a:lnTo>
                    <a:pt x="108" y="322"/>
                  </a:lnTo>
                  <a:lnTo>
                    <a:pt x="124" y="322"/>
                  </a:lnTo>
                  <a:lnTo>
                    <a:pt x="140" y="322"/>
                  </a:lnTo>
                  <a:lnTo>
                    <a:pt x="156" y="322"/>
                  </a:lnTo>
                  <a:lnTo>
                    <a:pt x="156" y="317"/>
                  </a:lnTo>
                  <a:lnTo>
                    <a:pt x="161" y="305"/>
                  </a:lnTo>
                  <a:lnTo>
                    <a:pt x="166" y="300"/>
                  </a:lnTo>
                  <a:lnTo>
                    <a:pt x="166" y="294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34" name="Freeform 298"/>
            <p:cNvSpPr>
              <a:spLocks/>
            </p:cNvSpPr>
            <p:nvPr/>
          </p:nvSpPr>
          <p:spPr bwMode="auto">
            <a:xfrm>
              <a:off x="-495" y="-659"/>
              <a:ext cx="9" cy="14"/>
            </a:xfrm>
            <a:custGeom>
              <a:avLst/>
              <a:gdLst>
                <a:gd name="T0" fmla="*/ 0 w 265"/>
                <a:gd name="T1" fmla="*/ 0 h 350"/>
                <a:gd name="T2" fmla="*/ 0 w 265"/>
                <a:gd name="T3" fmla="*/ 0 h 350"/>
                <a:gd name="T4" fmla="*/ 0 w 265"/>
                <a:gd name="T5" fmla="*/ 0 h 350"/>
                <a:gd name="T6" fmla="*/ 0 w 265"/>
                <a:gd name="T7" fmla="*/ 0 h 350"/>
                <a:gd name="T8" fmla="*/ 0 w 265"/>
                <a:gd name="T9" fmla="*/ 0 h 350"/>
                <a:gd name="T10" fmla="*/ 0 w 265"/>
                <a:gd name="T11" fmla="*/ 0 h 350"/>
                <a:gd name="T12" fmla="*/ 0 w 265"/>
                <a:gd name="T13" fmla="*/ 0 h 350"/>
                <a:gd name="T14" fmla="*/ 0 w 265"/>
                <a:gd name="T15" fmla="*/ 0 h 350"/>
                <a:gd name="T16" fmla="*/ 0 w 265"/>
                <a:gd name="T17" fmla="*/ 0 h 350"/>
                <a:gd name="T18" fmla="*/ 0 w 265"/>
                <a:gd name="T19" fmla="*/ 0 h 350"/>
                <a:gd name="T20" fmla="*/ 0 w 265"/>
                <a:gd name="T21" fmla="*/ 0 h 350"/>
                <a:gd name="T22" fmla="*/ 0 w 265"/>
                <a:gd name="T23" fmla="*/ 0 h 350"/>
                <a:gd name="T24" fmla="*/ 0 w 265"/>
                <a:gd name="T25" fmla="*/ 0 h 350"/>
                <a:gd name="T26" fmla="*/ 0 w 265"/>
                <a:gd name="T27" fmla="*/ 0 h 350"/>
                <a:gd name="T28" fmla="*/ 0 w 265"/>
                <a:gd name="T29" fmla="*/ 0 h 350"/>
                <a:gd name="T30" fmla="*/ 0 w 265"/>
                <a:gd name="T31" fmla="*/ 0 h 350"/>
                <a:gd name="T32" fmla="*/ 0 w 265"/>
                <a:gd name="T33" fmla="*/ 0 h 35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65"/>
                <a:gd name="T52" fmla="*/ 0 h 350"/>
                <a:gd name="T53" fmla="*/ 265 w 265"/>
                <a:gd name="T54" fmla="*/ 350 h 35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65" h="350">
                  <a:moveTo>
                    <a:pt x="265" y="322"/>
                  </a:moveTo>
                  <a:lnTo>
                    <a:pt x="243" y="111"/>
                  </a:lnTo>
                  <a:lnTo>
                    <a:pt x="249" y="99"/>
                  </a:lnTo>
                  <a:lnTo>
                    <a:pt x="249" y="89"/>
                  </a:lnTo>
                  <a:lnTo>
                    <a:pt x="249" y="83"/>
                  </a:lnTo>
                  <a:lnTo>
                    <a:pt x="243" y="72"/>
                  </a:lnTo>
                  <a:lnTo>
                    <a:pt x="33" y="0"/>
                  </a:lnTo>
                  <a:lnTo>
                    <a:pt x="28" y="0"/>
                  </a:lnTo>
                  <a:lnTo>
                    <a:pt x="22" y="0"/>
                  </a:lnTo>
                  <a:lnTo>
                    <a:pt x="11" y="6"/>
                  </a:lnTo>
                  <a:lnTo>
                    <a:pt x="0" y="23"/>
                  </a:lnTo>
                  <a:lnTo>
                    <a:pt x="11" y="272"/>
                  </a:lnTo>
                  <a:lnTo>
                    <a:pt x="205" y="344"/>
                  </a:lnTo>
                  <a:lnTo>
                    <a:pt x="227" y="350"/>
                  </a:lnTo>
                  <a:lnTo>
                    <a:pt x="243" y="350"/>
                  </a:lnTo>
                  <a:lnTo>
                    <a:pt x="254" y="338"/>
                  </a:lnTo>
                  <a:lnTo>
                    <a:pt x="265" y="322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35" name="Freeform 299"/>
            <p:cNvSpPr>
              <a:spLocks/>
            </p:cNvSpPr>
            <p:nvPr/>
          </p:nvSpPr>
          <p:spPr bwMode="auto">
            <a:xfrm>
              <a:off x="-512" y="-599"/>
              <a:ext cx="6" cy="9"/>
            </a:xfrm>
            <a:custGeom>
              <a:avLst/>
              <a:gdLst>
                <a:gd name="T0" fmla="*/ 0 w 157"/>
                <a:gd name="T1" fmla="*/ 0 h 227"/>
                <a:gd name="T2" fmla="*/ 0 w 157"/>
                <a:gd name="T3" fmla="*/ 0 h 227"/>
                <a:gd name="T4" fmla="*/ 0 w 157"/>
                <a:gd name="T5" fmla="*/ 0 h 227"/>
                <a:gd name="T6" fmla="*/ 0 w 157"/>
                <a:gd name="T7" fmla="*/ 0 h 227"/>
                <a:gd name="T8" fmla="*/ 0 w 157"/>
                <a:gd name="T9" fmla="*/ 0 h 227"/>
                <a:gd name="T10" fmla="*/ 0 w 157"/>
                <a:gd name="T11" fmla="*/ 0 h 227"/>
                <a:gd name="T12" fmla="*/ 0 w 157"/>
                <a:gd name="T13" fmla="*/ 0 h 227"/>
                <a:gd name="T14" fmla="*/ 0 w 157"/>
                <a:gd name="T15" fmla="*/ 0 h 227"/>
                <a:gd name="T16" fmla="*/ 0 w 157"/>
                <a:gd name="T17" fmla="*/ 0 h 227"/>
                <a:gd name="T18" fmla="*/ 0 w 157"/>
                <a:gd name="T19" fmla="*/ 0 h 227"/>
                <a:gd name="T20" fmla="*/ 0 w 157"/>
                <a:gd name="T21" fmla="*/ 0 h 227"/>
                <a:gd name="T22" fmla="*/ 0 w 157"/>
                <a:gd name="T23" fmla="*/ 0 h 227"/>
                <a:gd name="T24" fmla="*/ 0 w 157"/>
                <a:gd name="T25" fmla="*/ 0 h 227"/>
                <a:gd name="T26" fmla="*/ 0 w 157"/>
                <a:gd name="T27" fmla="*/ 0 h 227"/>
                <a:gd name="T28" fmla="*/ 0 w 157"/>
                <a:gd name="T29" fmla="*/ 0 h 227"/>
                <a:gd name="T30" fmla="*/ 0 w 157"/>
                <a:gd name="T31" fmla="*/ 0 h 227"/>
                <a:gd name="T32" fmla="*/ 0 w 157"/>
                <a:gd name="T33" fmla="*/ 0 h 227"/>
                <a:gd name="T34" fmla="*/ 0 w 157"/>
                <a:gd name="T35" fmla="*/ 0 h 227"/>
                <a:gd name="T36" fmla="*/ 0 w 157"/>
                <a:gd name="T37" fmla="*/ 0 h 227"/>
                <a:gd name="T38" fmla="*/ 0 w 157"/>
                <a:gd name="T39" fmla="*/ 0 h 227"/>
                <a:gd name="T40" fmla="*/ 0 w 157"/>
                <a:gd name="T41" fmla="*/ 0 h 227"/>
                <a:gd name="T42" fmla="*/ 0 w 157"/>
                <a:gd name="T43" fmla="*/ 0 h 227"/>
                <a:gd name="T44" fmla="*/ 0 w 157"/>
                <a:gd name="T45" fmla="*/ 0 h 227"/>
                <a:gd name="T46" fmla="*/ 0 w 157"/>
                <a:gd name="T47" fmla="*/ 0 h 227"/>
                <a:gd name="T48" fmla="*/ 0 w 157"/>
                <a:gd name="T49" fmla="*/ 0 h 22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57"/>
                <a:gd name="T76" fmla="*/ 0 h 227"/>
                <a:gd name="T77" fmla="*/ 157 w 157"/>
                <a:gd name="T78" fmla="*/ 227 h 227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57" h="227">
                  <a:moveTo>
                    <a:pt x="146" y="194"/>
                  </a:moveTo>
                  <a:lnTo>
                    <a:pt x="152" y="156"/>
                  </a:lnTo>
                  <a:lnTo>
                    <a:pt x="157" y="116"/>
                  </a:lnTo>
                  <a:lnTo>
                    <a:pt x="157" y="78"/>
                  </a:lnTo>
                  <a:lnTo>
                    <a:pt x="140" y="50"/>
                  </a:lnTo>
                  <a:lnTo>
                    <a:pt x="124" y="38"/>
                  </a:lnTo>
                  <a:lnTo>
                    <a:pt x="97" y="28"/>
                  </a:lnTo>
                  <a:lnTo>
                    <a:pt x="76" y="16"/>
                  </a:lnTo>
                  <a:lnTo>
                    <a:pt x="55" y="0"/>
                  </a:lnTo>
                  <a:lnTo>
                    <a:pt x="32" y="11"/>
                  </a:lnTo>
                  <a:lnTo>
                    <a:pt x="16" y="28"/>
                  </a:lnTo>
                  <a:lnTo>
                    <a:pt x="6" y="50"/>
                  </a:lnTo>
                  <a:lnTo>
                    <a:pt x="0" y="78"/>
                  </a:lnTo>
                  <a:lnTo>
                    <a:pt x="0" y="111"/>
                  </a:lnTo>
                  <a:lnTo>
                    <a:pt x="6" y="139"/>
                  </a:lnTo>
                  <a:lnTo>
                    <a:pt x="11" y="166"/>
                  </a:lnTo>
                  <a:lnTo>
                    <a:pt x="16" y="189"/>
                  </a:lnTo>
                  <a:lnTo>
                    <a:pt x="44" y="199"/>
                  </a:lnTo>
                  <a:lnTo>
                    <a:pt x="76" y="211"/>
                  </a:lnTo>
                  <a:lnTo>
                    <a:pt x="108" y="222"/>
                  </a:lnTo>
                  <a:lnTo>
                    <a:pt x="135" y="227"/>
                  </a:lnTo>
                  <a:lnTo>
                    <a:pt x="140" y="222"/>
                  </a:lnTo>
                  <a:lnTo>
                    <a:pt x="140" y="211"/>
                  </a:lnTo>
                  <a:lnTo>
                    <a:pt x="140" y="205"/>
                  </a:lnTo>
                  <a:lnTo>
                    <a:pt x="146" y="194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36" name="Freeform 300"/>
            <p:cNvSpPr>
              <a:spLocks/>
            </p:cNvSpPr>
            <p:nvPr/>
          </p:nvSpPr>
          <p:spPr bwMode="auto">
            <a:xfrm>
              <a:off x="-536" y="-541"/>
              <a:ext cx="8" cy="14"/>
            </a:xfrm>
            <a:custGeom>
              <a:avLst/>
              <a:gdLst>
                <a:gd name="T0" fmla="*/ 0 w 216"/>
                <a:gd name="T1" fmla="*/ 0 h 355"/>
                <a:gd name="T2" fmla="*/ 0 w 216"/>
                <a:gd name="T3" fmla="*/ 0 h 355"/>
                <a:gd name="T4" fmla="*/ 0 w 216"/>
                <a:gd name="T5" fmla="*/ 0 h 355"/>
                <a:gd name="T6" fmla="*/ 0 w 216"/>
                <a:gd name="T7" fmla="*/ 0 h 355"/>
                <a:gd name="T8" fmla="*/ 0 w 216"/>
                <a:gd name="T9" fmla="*/ 0 h 355"/>
                <a:gd name="T10" fmla="*/ 0 w 216"/>
                <a:gd name="T11" fmla="*/ 0 h 355"/>
                <a:gd name="T12" fmla="*/ 0 w 216"/>
                <a:gd name="T13" fmla="*/ 0 h 355"/>
                <a:gd name="T14" fmla="*/ 0 w 216"/>
                <a:gd name="T15" fmla="*/ 0 h 355"/>
                <a:gd name="T16" fmla="*/ 0 w 216"/>
                <a:gd name="T17" fmla="*/ 0 h 355"/>
                <a:gd name="T18" fmla="*/ 0 w 216"/>
                <a:gd name="T19" fmla="*/ 0 h 355"/>
                <a:gd name="T20" fmla="*/ 0 w 216"/>
                <a:gd name="T21" fmla="*/ 0 h 355"/>
                <a:gd name="T22" fmla="*/ 0 w 216"/>
                <a:gd name="T23" fmla="*/ 0 h 355"/>
                <a:gd name="T24" fmla="*/ 0 w 216"/>
                <a:gd name="T25" fmla="*/ 0 h 355"/>
                <a:gd name="T26" fmla="*/ 0 w 216"/>
                <a:gd name="T27" fmla="*/ 0 h 355"/>
                <a:gd name="T28" fmla="*/ 0 w 216"/>
                <a:gd name="T29" fmla="*/ 0 h 355"/>
                <a:gd name="T30" fmla="*/ 0 w 216"/>
                <a:gd name="T31" fmla="*/ 0 h 355"/>
                <a:gd name="T32" fmla="*/ 0 w 216"/>
                <a:gd name="T33" fmla="*/ 0 h 355"/>
                <a:gd name="T34" fmla="*/ 0 w 216"/>
                <a:gd name="T35" fmla="*/ 0 h 355"/>
                <a:gd name="T36" fmla="*/ 0 w 216"/>
                <a:gd name="T37" fmla="*/ 0 h 355"/>
                <a:gd name="T38" fmla="*/ 0 w 216"/>
                <a:gd name="T39" fmla="*/ 0 h 355"/>
                <a:gd name="T40" fmla="*/ 0 w 216"/>
                <a:gd name="T41" fmla="*/ 0 h 355"/>
                <a:gd name="T42" fmla="*/ 0 w 216"/>
                <a:gd name="T43" fmla="*/ 0 h 355"/>
                <a:gd name="T44" fmla="*/ 0 w 216"/>
                <a:gd name="T45" fmla="*/ 0 h 35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216"/>
                <a:gd name="T70" fmla="*/ 0 h 355"/>
                <a:gd name="T71" fmla="*/ 216 w 216"/>
                <a:gd name="T72" fmla="*/ 355 h 355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216" h="355">
                  <a:moveTo>
                    <a:pt x="216" y="332"/>
                  </a:moveTo>
                  <a:lnTo>
                    <a:pt x="178" y="94"/>
                  </a:lnTo>
                  <a:lnTo>
                    <a:pt x="167" y="71"/>
                  </a:lnTo>
                  <a:lnTo>
                    <a:pt x="151" y="55"/>
                  </a:lnTo>
                  <a:lnTo>
                    <a:pt x="129" y="43"/>
                  </a:lnTo>
                  <a:lnTo>
                    <a:pt x="108" y="38"/>
                  </a:lnTo>
                  <a:lnTo>
                    <a:pt x="81" y="27"/>
                  </a:lnTo>
                  <a:lnTo>
                    <a:pt x="53" y="22"/>
                  </a:lnTo>
                  <a:lnTo>
                    <a:pt x="27" y="10"/>
                  </a:lnTo>
                  <a:lnTo>
                    <a:pt x="0" y="0"/>
                  </a:lnTo>
                  <a:lnTo>
                    <a:pt x="5" y="294"/>
                  </a:lnTo>
                  <a:lnTo>
                    <a:pt x="27" y="299"/>
                  </a:lnTo>
                  <a:lnTo>
                    <a:pt x="53" y="310"/>
                  </a:lnTo>
                  <a:lnTo>
                    <a:pt x="76" y="316"/>
                  </a:lnTo>
                  <a:lnTo>
                    <a:pt x="102" y="322"/>
                  </a:lnTo>
                  <a:lnTo>
                    <a:pt x="124" y="327"/>
                  </a:lnTo>
                  <a:lnTo>
                    <a:pt x="145" y="332"/>
                  </a:lnTo>
                  <a:lnTo>
                    <a:pt x="173" y="344"/>
                  </a:lnTo>
                  <a:lnTo>
                    <a:pt x="194" y="355"/>
                  </a:lnTo>
                  <a:lnTo>
                    <a:pt x="200" y="349"/>
                  </a:lnTo>
                  <a:lnTo>
                    <a:pt x="205" y="344"/>
                  </a:lnTo>
                  <a:lnTo>
                    <a:pt x="210" y="338"/>
                  </a:lnTo>
                  <a:lnTo>
                    <a:pt x="216" y="332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37" name="Freeform 301"/>
            <p:cNvSpPr>
              <a:spLocks/>
            </p:cNvSpPr>
            <p:nvPr/>
          </p:nvSpPr>
          <p:spPr bwMode="auto">
            <a:xfrm>
              <a:off x="-554" y="-502"/>
              <a:ext cx="8" cy="18"/>
            </a:xfrm>
            <a:custGeom>
              <a:avLst/>
              <a:gdLst>
                <a:gd name="T0" fmla="*/ 0 w 243"/>
                <a:gd name="T1" fmla="*/ 0 h 449"/>
                <a:gd name="T2" fmla="*/ 0 w 243"/>
                <a:gd name="T3" fmla="*/ 0 h 449"/>
                <a:gd name="T4" fmla="*/ 0 w 243"/>
                <a:gd name="T5" fmla="*/ 0 h 449"/>
                <a:gd name="T6" fmla="*/ 0 w 243"/>
                <a:gd name="T7" fmla="*/ 0 h 449"/>
                <a:gd name="T8" fmla="*/ 0 w 243"/>
                <a:gd name="T9" fmla="*/ 0 h 449"/>
                <a:gd name="T10" fmla="*/ 0 w 243"/>
                <a:gd name="T11" fmla="*/ 0 h 449"/>
                <a:gd name="T12" fmla="*/ 0 w 243"/>
                <a:gd name="T13" fmla="*/ 0 h 449"/>
                <a:gd name="T14" fmla="*/ 0 w 243"/>
                <a:gd name="T15" fmla="*/ 0 h 449"/>
                <a:gd name="T16" fmla="*/ 0 w 243"/>
                <a:gd name="T17" fmla="*/ 0 h 449"/>
                <a:gd name="T18" fmla="*/ 0 w 243"/>
                <a:gd name="T19" fmla="*/ 0 h 449"/>
                <a:gd name="T20" fmla="*/ 0 w 243"/>
                <a:gd name="T21" fmla="*/ 0 h 449"/>
                <a:gd name="T22" fmla="*/ 0 w 243"/>
                <a:gd name="T23" fmla="*/ 0 h 449"/>
                <a:gd name="T24" fmla="*/ 0 w 243"/>
                <a:gd name="T25" fmla="*/ 0 h 449"/>
                <a:gd name="T26" fmla="*/ 0 w 243"/>
                <a:gd name="T27" fmla="*/ 0 h 449"/>
                <a:gd name="T28" fmla="*/ 0 w 243"/>
                <a:gd name="T29" fmla="*/ 0 h 449"/>
                <a:gd name="T30" fmla="*/ 0 w 243"/>
                <a:gd name="T31" fmla="*/ 0 h 449"/>
                <a:gd name="T32" fmla="*/ 0 w 243"/>
                <a:gd name="T33" fmla="*/ 0 h 449"/>
                <a:gd name="T34" fmla="*/ 0 w 243"/>
                <a:gd name="T35" fmla="*/ 0 h 449"/>
                <a:gd name="T36" fmla="*/ 0 w 243"/>
                <a:gd name="T37" fmla="*/ 0 h 449"/>
                <a:gd name="T38" fmla="*/ 0 w 243"/>
                <a:gd name="T39" fmla="*/ 0 h 449"/>
                <a:gd name="T40" fmla="*/ 0 w 243"/>
                <a:gd name="T41" fmla="*/ 0 h 449"/>
                <a:gd name="T42" fmla="*/ 0 w 243"/>
                <a:gd name="T43" fmla="*/ 0 h 449"/>
                <a:gd name="T44" fmla="*/ 0 w 243"/>
                <a:gd name="T45" fmla="*/ 0 h 449"/>
                <a:gd name="T46" fmla="*/ 0 w 243"/>
                <a:gd name="T47" fmla="*/ 0 h 449"/>
                <a:gd name="T48" fmla="*/ 0 w 243"/>
                <a:gd name="T49" fmla="*/ 0 h 449"/>
                <a:gd name="T50" fmla="*/ 0 w 243"/>
                <a:gd name="T51" fmla="*/ 0 h 449"/>
                <a:gd name="T52" fmla="*/ 0 w 243"/>
                <a:gd name="T53" fmla="*/ 0 h 449"/>
                <a:gd name="T54" fmla="*/ 0 w 243"/>
                <a:gd name="T55" fmla="*/ 0 h 449"/>
                <a:gd name="T56" fmla="*/ 0 w 243"/>
                <a:gd name="T57" fmla="*/ 0 h 449"/>
                <a:gd name="T58" fmla="*/ 0 w 243"/>
                <a:gd name="T59" fmla="*/ 0 h 449"/>
                <a:gd name="T60" fmla="*/ 0 w 243"/>
                <a:gd name="T61" fmla="*/ 0 h 449"/>
                <a:gd name="T62" fmla="*/ 0 w 243"/>
                <a:gd name="T63" fmla="*/ 0 h 449"/>
                <a:gd name="T64" fmla="*/ 0 w 243"/>
                <a:gd name="T65" fmla="*/ 0 h 449"/>
                <a:gd name="T66" fmla="*/ 0 w 243"/>
                <a:gd name="T67" fmla="*/ 0 h 449"/>
                <a:gd name="T68" fmla="*/ 0 w 243"/>
                <a:gd name="T69" fmla="*/ 0 h 449"/>
                <a:gd name="T70" fmla="*/ 0 w 243"/>
                <a:gd name="T71" fmla="*/ 0 h 449"/>
                <a:gd name="T72" fmla="*/ 0 w 243"/>
                <a:gd name="T73" fmla="*/ 0 h 449"/>
                <a:gd name="T74" fmla="*/ 0 w 243"/>
                <a:gd name="T75" fmla="*/ 0 h 449"/>
                <a:gd name="T76" fmla="*/ 0 w 243"/>
                <a:gd name="T77" fmla="*/ 0 h 449"/>
                <a:gd name="T78" fmla="*/ 0 w 243"/>
                <a:gd name="T79" fmla="*/ 0 h 449"/>
                <a:gd name="T80" fmla="*/ 0 w 243"/>
                <a:gd name="T81" fmla="*/ 0 h 449"/>
                <a:gd name="T82" fmla="*/ 0 w 243"/>
                <a:gd name="T83" fmla="*/ 0 h 449"/>
                <a:gd name="T84" fmla="*/ 0 w 243"/>
                <a:gd name="T85" fmla="*/ 0 h 449"/>
                <a:gd name="T86" fmla="*/ 0 w 243"/>
                <a:gd name="T87" fmla="*/ 0 h 449"/>
                <a:gd name="T88" fmla="*/ 0 w 243"/>
                <a:gd name="T89" fmla="*/ 0 h 449"/>
                <a:gd name="T90" fmla="*/ 0 w 243"/>
                <a:gd name="T91" fmla="*/ 0 h 449"/>
                <a:gd name="T92" fmla="*/ 0 w 243"/>
                <a:gd name="T93" fmla="*/ 0 h 449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243"/>
                <a:gd name="T142" fmla="*/ 0 h 449"/>
                <a:gd name="T143" fmla="*/ 243 w 243"/>
                <a:gd name="T144" fmla="*/ 449 h 449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243" h="449">
                  <a:moveTo>
                    <a:pt x="243" y="415"/>
                  </a:moveTo>
                  <a:lnTo>
                    <a:pt x="232" y="233"/>
                  </a:lnTo>
                  <a:lnTo>
                    <a:pt x="232" y="221"/>
                  </a:lnTo>
                  <a:lnTo>
                    <a:pt x="227" y="204"/>
                  </a:lnTo>
                  <a:lnTo>
                    <a:pt x="221" y="194"/>
                  </a:lnTo>
                  <a:lnTo>
                    <a:pt x="216" y="177"/>
                  </a:lnTo>
                  <a:lnTo>
                    <a:pt x="205" y="149"/>
                  </a:lnTo>
                  <a:lnTo>
                    <a:pt x="200" y="116"/>
                  </a:lnTo>
                  <a:lnTo>
                    <a:pt x="200" y="77"/>
                  </a:lnTo>
                  <a:lnTo>
                    <a:pt x="195" y="38"/>
                  </a:lnTo>
                  <a:lnTo>
                    <a:pt x="195" y="27"/>
                  </a:lnTo>
                  <a:lnTo>
                    <a:pt x="189" y="22"/>
                  </a:lnTo>
                  <a:lnTo>
                    <a:pt x="173" y="5"/>
                  </a:lnTo>
                  <a:lnTo>
                    <a:pt x="157" y="5"/>
                  </a:lnTo>
                  <a:lnTo>
                    <a:pt x="141" y="5"/>
                  </a:lnTo>
                  <a:lnTo>
                    <a:pt x="124" y="5"/>
                  </a:lnTo>
                  <a:lnTo>
                    <a:pt x="103" y="5"/>
                  </a:lnTo>
                  <a:lnTo>
                    <a:pt x="87" y="0"/>
                  </a:lnTo>
                  <a:lnTo>
                    <a:pt x="60" y="0"/>
                  </a:lnTo>
                  <a:lnTo>
                    <a:pt x="39" y="0"/>
                  </a:lnTo>
                  <a:lnTo>
                    <a:pt x="11" y="5"/>
                  </a:lnTo>
                  <a:lnTo>
                    <a:pt x="6" y="27"/>
                  </a:lnTo>
                  <a:lnTo>
                    <a:pt x="0" y="50"/>
                  </a:lnTo>
                  <a:lnTo>
                    <a:pt x="0" y="72"/>
                  </a:lnTo>
                  <a:lnTo>
                    <a:pt x="6" y="93"/>
                  </a:lnTo>
                  <a:lnTo>
                    <a:pt x="6" y="110"/>
                  </a:lnTo>
                  <a:lnTo>
                    <a:pt x="16" y="127"/>
                  </a:lnTo>
                  <a:lnTo>
                    <a:pt x="22" y="143"/>
                  </a:lnTo>
                  <a:lnTo>
                    <a:pt x="27" y="155"/>
                  </a:lnTo>
                  <a:lnTo>
                    <a:pt x="55" y="388"/>
                  </a:lnTo>
                  <a:lnTo>
                    <a:pt x="65" y="399"/>
                  </a:lnTo>
                  <a:lnTo>
                    <a:pt x="76" y="405"/>
                  </a:lnTo>
                  <a:lnTo>
                    <a:pt x="87" y="415"/>
                  </a:lnTo>
                  <a:lnTo>
                    <a:pt x="97" y="432"/>
                  </a:lnTo>
                  <a:lnTo>
                    <a:pt x="114" y="438"/>
                  </a:lnTo>
                  <a:lnTo>
                    <a:pt x="135" y="438"/>
                  </a:lnTo>
                  <a:lnTo>
                    <a:pt x="152" y="438"/>
                  </a:lnTo>
                  <a:lnTo>
                    <a:pt x="173" y="443"/>
                  </a:lnTo>
                  <a:lnTo>
                    <a:pt x="189" y="449"/>
                  </a:lnTo>
                  <a:lnTo>
                    <a:pt x="205" y="449"/>
                  </a:lnTo>
                  <a:lnTo>
                    <a:pt x="221" y="449"/>
                  </a:lnTo>
                  <a:lnTo>
                    <a:pt x="237" y="449"/>
                  </a:lnTo>
                  <a:lnTo>
                    <a:pt x="237" y="443"/>
                  </a:lnTo>
                  <a:lnTo>
                    <a:pt x="243" y="432"/>
                  </a:lnTo>
                  <a:lnTo>
                    <a:pt x="243" y="422"/>
                  </a:lnTo>
                  <a:lnTo>
                    <a:pt x="243" y="415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38" name="Freeform 302"/>
            <p:cNvSpPr>
              <a:spLocks/>
            </p:cNvSpPr>
            <p:nvPr/>
          </p:nvSpPr>
          <p:spPr bwMode="auto">
            <a:xfrm>
              <a:off x="-514" y="-626"/>
              <a:ext cx="6" cy="12"/>
            </a:xfrm>
            <a:custGeom>
              <a:avLst/>
              <a:gdLst>
                <a:gd name="T0" fmla="*/ 0 w 168"/>
                <a:gd name="T1" fmla="*/ 0 h 306"/>
                <a:gd name="T2" fmla="*/ 0 w 168"/>
                <a:gd name="T3" fmla="*/ 0 h 306"/>
                <a:gd name="T4" fmla="*/ 0 w 168"/>
                <a:gd name="T5" fmla="*/ 0 h 306"/>
                <a:gd name="T6" fmla="*/ 0 w 168"/>
                <a:gd name="T7" fmla="*/ 0 h 306"/>
                <a:gd name="T8" fmla="*/ 0 w 168"/>
                <a:gd name="T9" fmla="*/ 0 h 306"/>
                <a:gd name="T10" fmla="*/ 0 w 168"/>
                <a:gd name="T11" fmla="*/ 0 h 306"/>
                <a:gd name="T12" fmla="*/ 0 w 168"/>
                <a:gd name="T13" fmla="*/ 0 h 306"/>
                <a:gd name="T14" fmla="*/ 0 w 168"/>
                <a:gd name="T15" fmla="*/ 0 h 306"/>
                <a:gd name="T16" fmla="*/ 0 w 168"/>
                <a:gd name="T17" fmla="*/ 0 h 306"/>
                <a:gd name="T18" fmla="*/ 0 w 168"/>
                <a:gd name="T19" fmla="*/ 0 h 306"/>
                <a:gd name="T20" fmla="*/ 0 w 168"/>
                <a:gd name="T21" fmla="*/ 0 h 306"/>
                <a:gd name="T22" fmla="*/ 0 w 168"/>
                <a:gd name="T23" fmla="*/ 0 h 306"/>
                <a:gd name="T24" fmla="*/ 0 w 168"/>
                <a:gd name="T25" fmla="*/ 0 h 306"/>
                <a:gd name="T26" fmla="*/ 0 w 168"/>
                <a:gd name="T27" fmla="*/ 0 h 306"/>
                <a:gd name="T28" fmla="*/ 0 w 168"/>
                <a:gd name="T29" fmla="*/ 0 h 306"/>
                <a:gd name="T30" fmla="*/ 0 w 168"/>
                <a:gd name="T31" fmla="*/ 0 h 306"/>
                <a:gd name="T32" fmla="*/ 0 w 168"/>
                <a:gd name="T33" fmla="*/ 0 h 306"/>
                <a:gd name="T34" fmla="*/ 0 w 168"/>
                <a:gd name="T35" fmla="*/ 0 h 306"/>
                <a:gd name="T36" fmla="*/ 0 w 168"/>
                <a:gd name="T37" fmla="*/ 0 h 30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68"/>
                <a:gd name="T58" fmla="*/ 0 h 306"/>
                <a:gd name="T59" fmla="*/ 168 w 168"/>
                <a:gd name="T60" fmla="*/ 306 h 30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68" h="306">
                  <a:moveTo>
                    <a:pt x="163" y="284"/>
                  </a:moveTo>
                  <a:lnTo>
                    <a:pt x="131" y="39"/>
                  </a:lnTo>
                  <a:lnTo>
                    <a:pt x="114" y="12"/>
                  </a:lnTo>
                  <a:lnTo>
                    <a:pt x="82" y="0"/>
                  </a:lnTo>
                  <a:lnTo>
                    <a:pt x="44" y="0"/>
                  </a:lnTo>
                  <a:lnTo>
                    <a:pt x="0" y="6"/>
                  </a:lnTo>
                  <a:lnTo>
                    <a:pt x="6" y="228"/>
                  </a:lnTo>
                  <a:lnTo>
                    <a:pt x="17" y="245"/>
                  </a:lnTo>
                  <a:lnTo>
                    <a:pt x="34" y="261"/>
                  </a:lnTo>
                  <a:lnTo>
                    <a:pt x="50" y="273"/>
                  </a:lnTo>
                  <a:lnTo>
                    <a:pt x="71" y="284"/>
                  </a:lnTo>
                  <a:lnTo>
                    <a:pt x="92" y="294"/>
                  </a:lnTo>
                  <a:lnTo>
                    <a:pt x="114" y="301"/>
                  </a:lnTo>
                  <a:lnTo>
                    <a:pt x="141" y="306"/>
                  </a:lnTo>
                  <a:lnTo>
                    <a:pt x="168" y="306"/>
                  </a:lnTo>
                  <a:lnTo>
                    <a:pt x="168" y="301"/>
                  </a:lnTo>
                  <a:lnTo>
                    <a:pt x="168" y="294"/>
                  </a:lnTo>
                  <a:lnTo>
                    <a:pt x="163" y="289"/>
                  </a:lnTo>
                  <a:lnTo>
                    <a:pt x="163" y="284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39" name="Freeform 303"/>
            <p:cNvSpPr>
              <a:spLocks/>
            </p:cNvSpPr>
            <p:nvPr/>
          </p:nvSpPr>
          <p:spPr bwMode="auto">
            <a:xfrm>
              <a:off x="-541" y="-581"/>
              <a:ext cx="8" cy="17"/>
            </a:xfrm>
            <a:custGeom>
              <a:avLst/>
              <a:gdLst>
                <a:gd name="T0" fmla="*/ 0 w 221"/>
                <a:gd name="T1" fmla="*/ 0 h 440"/>
                <a:gd name="T2" fmla="*/ 0 w 221"/>
                <a:gd name="T3" fmla="*/ 0 h 440"/>
                <a:gd name="T4" fmla="*/ 0 w 221"/>
                <a:gd name="T5" fmla="*/ 0 h 440"/>
                <a:gd name="T6" fmla="*/ 0 w 221"/>
                <a:gd name="T7" fmla="*/ 0 h 440"/>
                <a:gd name="T8" fmla="*/ 0 w 221"/>
                <a:gd name="T9" fmla="*/ 0 h 440"/>
                <a:gd name="T10" fmla="*/ 0 w 221"/>
                <a:gd name="T11" fmla="*/ 0 h 440"/>
                <a:gd name="T12" fmla="*/ 0 w 221"/>
                <a:gd name="T13" fmla="*/ 0 h 440"/>
                <a:gd name="T14" fmla="*/ 0 w 221"/>
                <a:gd name="T15" fmla="*/ 0 h 440"/>
                <a:gd name="T16" fmla="*/ 0 w 221"/>
                <a:gd name="T17" fmla="*/ 0 h 440"/>
                <a:gd name="T18" fmla="*/ 0 w 221"/>
                <a:gd name="T19" fmla="*/ 0 h 440"/>
                <a:gd name="T20" fmla="*/ 0 w 221"/>
                <a:gd name="T21" fmla="*/ 0 h 440"/>
                <a:gd name="T22" fmla="*/ 0 w 221"/>
                <a:gd name="T23" fmla="*/ 0 h 440"/>
                <a:gd name="T24" fmla="*/ 0 w 221"/>
                <a:gd name="T25" fmla="*/ 0 h 440"/>
                <a:gd name="T26" fmla="*/ 0 w 221"/>
                <a:gd name="T27" fmla="*/ 0 h 440"/>
                <a:gd name="T28" fmla="*/ 0 w 221"/>
                <a:gd name="T29" fmla="*/ 0 h 440"/>
                <a:gd name="T30" fmla="*/ 0 w 221"/>
                <a:gd name="T31" fmla="*/ 0 h 440"/>
                <a:gd name="T32" fmla="*/ 0 w 221"/>
                <a:gd name="T33" fmla="*/ 0 h 440"/>
                <a:gd name="T34" fmla="*/ 0 w 221"/>
                <a:gd name="T35" fmla="*/ 0 h 440"/>
                <a:gd name="T36" fmla="*/ 0 w 221"/>
                <a:gd name="T37" fmla="*/ 0 h 440"/>
                <a:gd name="T38" fmla="*/ 0 w 221"/>
                <a:gd name="T39" fmla="*/ 0 h 44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221"/>
                <a:gd name="T61" fmla="*/ 0 h 440"/>
                <a:gd name="T62" fmla="*/ 221 w 221"/>
                <a:gd name="T63" fmla="*/ 440 h 440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221" h="440">
                  <a:moveTo>
                    <a:pt x="221" y="423"/>
                  </a:moveTo>
                  <a:lnTo>
                    <a:pt x="177" y="56"/>
                  </a:lnTo>
                  <a:lnTo>
                    <a:pt x="151" y="40"/>
                  </a:lnTo>
                  <a:lnTo>
                    <a:pt x="124" y="28"/>
                  </a:lnTo>
                  <a:lnTo>
                    <a:pt x="91" y="18"/>
                  </a:lnTo>
                  <a:lnTo>
                    <a:pt x="53" y="0"/>
                  </a:lnTo>
                  <a:lnTo>
                    <a:pt x="32" y="0"/>
                  </a:lnTo>
                  <a:lnTo>
                    <a:pt x="16" y="0"/>
                  </a:lnTo>
                  <a:lnTo>
                    <a:pt x="5" y="12"/>
                  </a:lnTo>
                  <a:lnTo>
                    <a:pt x="0" y="35"/>
                  </a:lnTo>
                  <a:lnTo>
                    <a:pt x="21" y="322"/>
                  </a:lnTo>
                  <a:lnTo>
                    <a:pt x="21" y="339"/>
                  </a:lnTo>
                  <a:lnTo>
                    <a:pt x="27" y="350"/>
                  </a:lnTo>
                  <a:lnTo>
                    <a:pt x="37" y="367"/>
                  </a:lnTo>
                  <a:lnTo>
                    <a:pt x="43" y="378"/>
                  </a:lnTo>
                  <a:lnTo>
                    <a:pt x="210" y="440"/>
                  </a:lnTo>
                  <a:lnTo>
                    <a:pt x="216" y="428"/>
                  </a:lnTo>
                  <a:lnTo>
                    <a:pt x="221" y="423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40" name="Freeform 304"/>
            <p:cNvSpPr>
              <a:spLocks/>
            </p:cNvSpPr>
            <p:nvPr/>
          </p:nvSpPr>
          <p:spPr bwMode="auto">
            <a:xfrm>
              <a:off x="-559" y="-545"/>
              <a:ext cx="7" cy="13"/>
            </a:xfrm>
            <a:custGeom>
              <a:avLst/>
              <a:gdLst>
                <a:gd name="T0" fmla="*/ 0 w 211"/>
                <a:gd name="T1" fmla="*/ 0 h 322"/>
                <a:gd name="T2" fmla="*/ 0 w 211"/>
                <a:gd name="T3" fmla="*/ 0 h 322"/>
                <a:gd name="T4" fmla="*/ 0 w 211"/>
                <a:gd name="T5" fmla="*/ 0 h 322"/>
                <a:gd name="T6" fmla="*/ 0 w 211"/>
                <a:gd name="T7" fmla="*/ 0 h 322"/>
                <a:gd name="T8" fmla="*/ 0 w 211"/>
                <a:gd name="T9" fmla="*/ 0 h 322"/>
                <a:gd name="T10" fmla="*/ 0 w 211"/>
                <a:gd name="T11" fmla="*/ 0 h 322"/>
                <a:gd name="T12" fmla="*/ 0 w 211"/>
                <a:gd name="T13" fmla="*/ 0 h 322"/>
                <a:gd name="T14" fmla="*/ 0 w 211"/>
                <a:gd name="T15" fmla="*/ 0 h 322"/>
                <a:gd name="T16" fmla="*/ 0 w 211"/>
                <a:gd name="T17" fmla="*/ 0 h 322"/>
                <a:gd name="T18" fmla="*/ 0 w 211"/>
                <a:gd name="T19" fmla="*/ 0 h 322"/>
                <a:gd name="T20" fmla="*/ 0 w 211"/>
                <a:gd name="T21" fmla="*/ 0 h 322"/>
                <a:gd name="T22" fmla="*/ 0 w 211"/>
                <a:gd name="T23" fmla="*/ 0 h 322"/>
                <a:gd name="T24" fmla="*/ 0 w 211"/>
                <a:gd name="T25" fmla="*/ 0 h 322"/>
                <a:gd name="T26" fmla="*/ 0 w 211"/>
                <a:gd name="T27" fmla="*/ 0 h 322"/>
                <a:gd name="T28" fmla="*/ 0 w 211"/>
                <a:gd name="T29" fmla="*/ 0 h 322"/>
                <a:gd name="T30" fmla="*/ 0 w 211"/>
                <a:gd name="T31" fmla="*/ 0 h 322"/>
                <a:gd name="T32" fmla="*/ 0 w 211"/>
                <a:gd name="T33" fmla="*/ 0 h 322"/>
                <a:gd name="T34" fmla="*/ 0 w 211"/>
                <a:gd name="T35" fmla="*/ 0 h 322"/>
                <a:gd name="T36" fmla="*/ 0 w 211"/>
                <a:gd name="T37" fmla="*/ 0 h 322"/>
                <a:gd name="T38" fmla="*/ 0 w 211"/>
                <a:gd name="T39" fmla="*/ 0 h 322"/>
                <a:gd name="T40" fmla="*/ 0 w 211"/>
                <a:gd name="T41" fmla="*/ 0 h 322"/>
                <a:gd name="T42" fmla="*/ 0 w 211"/>
                <a:gd name="T43" fmla="*/ 0 h 322"/>
                <a:gd name="T44" fmla="*/ 0 w 211"/>
                <a:gd name="T45" fmla="*/ 0 h 322"/>
                <a:gd name="T46" fmla="*/ 0 w 211"/>
                <a:gd name="T47" fmla="*/ 0 h 322"/>
                <a:gd name="T48" fmla="*/ 0 w 211"/>
                <a:gd name="T49" fmla="*/ 0 h 322"/>
                <a:gd name="T50" fmla="*/ 0 w 211"/>
                <a:gd name="T51" fmla="*/ 0 h 322"/>
                <a:gd name="T52" fmla="*/ 0 w 211"/>
                <a:gd name="T53" fmla="*/ 0 h 322"/>
                <a:gd name="T54" fmla="*/ 0 w 211"/>
                <a:gd name="T55" fmla="*/ 0 h 322"/>
                <a:gd name="T56" fmla="*/ 0 w 211"/>
                <a:gd name="T57" fmla="*/ 0 h 322"/>
                <a:gd name="T58" fmla="*/ 0 w 211"/>
                <a:gd name="T59" fmla="*/ 0 h 322"/>
                <a:gd name="T60" fmla="*/ 0 w 211"/>
                <a:gd name="T61" fmla="*/ 0 h 32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211"/>
                <a:gd name="T94" fmla="*/ 0 h 322"/>
                <a:gd name="T95" fmla="*/ 211 w 211"/>
                <a:gd name="T96" fmla="*/ 322 h 322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211" h="322">
                  <a:moveTo>
                    <a:pt x="211" y="289"/>
                  </a:moveTo>
                  <a:lnTo>
                    <a:pt x="211" y="261"/>
                  </a:lnTo>
                  <a:lnTo>
                    <a:pt x="205" y="228"/>
                  </a:lnTo>
                  <a:lnTo>
                    <a:pt x="200" y="206"/>
                  </a:lnTo>
                  <a:lnTo>
                    <a:pt x="195" y="178"/>
                  </a:lnTo>
                  <a:lnTo>
                    <a:pt x="189" y="150"/>
                  </a:lnTo>
                  <a:lnTo>
                    <a:pt x="189" y="117"/>
                  </a:lnTo>
                  <a:lnTo>
                    <a:pt x="189" y="83"/>
                  </a:lnTo>
                  <a:lnTo>
                    <a:pt x="189" y="50"/>
                  </a:lnTo>
                  <a:lnTo>
                    <a:pt x="189" y="45"/>
                  </a:lnTo>
                  <a:lnTo>
                    <a:pt x="184" y="39"/>
                  </a:lnTo>
                  <a:lnTo>
                    <a:pt x="173" y="28"/>
                  </a:lnTo>
                  <a:lnTo>
                    <a:pt x="162" y="17"/>
                  </a:lnTo>
                  <a:lnTo>
                    <a:pt x="156" y="17"/>
                  </a:lnTo>
                  <a:lnTo>
                    <a:pt x="146" y="12"/>
                  </a:lnTo>
                  <a:lnTo>
                    <a:pt x="130" y="5"/>
                  </a:lnTo>
                  <a:lnTo>
                    <a:pt x="119" y="5"/>
                  </a:lnTo>
                  <a:lnTo>
                    <a:pt x="92" y="0"/>
                  </a:lnTo>
                  <a:lnTo>
                    <a:pt x="60" y="0"/>
                  </a:lnTo>
                  <a:lnTo>
                    <a:pt x="32" y="0"/>
                  </a:lnTo>
                  <a:lnTo>
                    <a:pt x="0" y="12"/>
                  </a:lnTo>
                  <a:lnTo>
                    <a:pt x="16" y="266"/>
                  </a:lnTo>
                  <a:lnTo>
                    <a:pt x="16" y="272"/>
                  </a:lnTo>
                  <a:lnTo>
                    <a:pt x="22" y="278"/>
                  </a:lnTo>
                  <a:lnTo>
                    <a:pt x="27" y="289"/>
                  </a:lnTo>
                  <a:lnTo>
                    <a:pt x="38" y="299"/>
                  </a:lnTo>
                  <a:lnTo>
                    <a:pt x="200" y="322"/>
                  </a:lnTo>
                  <a:lnTo>
                    <a:pt x="205" y="316"/>
                  </a:lnTo>
                  <a:lnTo>
                    <a:pt x="205" y="306"/>
                  </a:lnTo>
                  <a:lnTo>
                    <a:pt x="205" y="299"/>
                  </a:lnTo>
                  <a:lnTo>
                    <a:pt x="211" y="289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41" name="Freeform 305"/>
            <p:cNvSpPr>
              <a:spLocks/>
            </p:cNvSpPr>
            <p:nvPr/>
          </p:nvSpPr>
          <p:spPr bwMode="auto">
            <a:xfrm>
              <a:off x="-544" y="-605"/>
              <a:ext cx="8" cy="9"/>
            </a:xfrm>
            <a:custGeom>
              <a:avLst/>
              <a:gdLst>
                <a:gd name="T0" fmla="*/ 0 w 221"/>
                <a:gd name="T1" fmla="*/ 0 h 239"/>
                <a:gd name="T2" fmla="*/ 0 w 221"/>
                <a:gd name="T3" fmla="*/ 0 h 239"/>
                <a:gd name="T4" fmla="*/ 0 w 221"/>
                <a:gd name="T5" fmla="*/ 0 h 239"/>
                <a:gd name="T6" fmla="*/ 0 w 221"/>
                <a:gd name="T7" fmla="*/ 0 h 239"/>
                <a:gd name="T8" fmla="*/ 0 w 221"/>
                <a:gd name="T9" fmla="*/ 0 h 239"/>
                <a:gd name="T10" fmla="*/ 0 w 221"/>
                <a:gd name="T11" fmla="*/ 0 h 239"/>
                <a:gd name="T12" fmla="*/ 0 w 221"/>
                <a:gd name="T13" fmla="*/ 0 h 239"/>
                <a:gd name="T14" fmla="*/ 0 w 221"/>
                <a:gd name="T15" fmla="*/ 0 h 239"/>
                <a:gd name="T16" fmla="*/ 0 w 221"/>
                <a:gd name="T17" fmla="*/ 0 h 239"/>
                <a:gd name="T18" fmla="*/ 0 w 221"/>
                <a:gd name="T19" fmla="*/ 0 h 239"/>
                <a:gd name="T20" fmla="*/ 0 w 221"/>
                <a:gd name="T21" fmla="*/ 0 h 239"/>
                <a:gd name="T22" fmla="*/ 0 w 221"/>
                <a:gd name="T23" fmla="*/ 0 h 239"/>
                <a:gd name="T24" fmla="*/ 0 w 221"/>
                <a:gd name="T25" fmla="*/ 0 h 239"/>
                <a:gd name="T26" fmla="*/ 0 w 221"/>
                <a:gd name="T27" fmla="*/ 0 h 239"/>
                <a:gd name="T28" fmla="*/ 0 w 221"/>
                <a:gd name="T29" fmla="*/ 0 h 239"/>
                <a:gd name="T30" fmla="*/ 0 w 221"/>
                <a:gd name="T31" fmla="*/ 0 h 239"/>
                <a:gd name="T32" fmla="*/ 0 w 221"/>
                <a:gd name="T33" fmla="*/ 0 h 239"/>
                <a:gd name="T34" fmla="*/ 0 w 221"/>
                <a:gd name="T35" fmla="*/ 0 h 239"/>
                <a:gd name="T36" fmla="*/ 0 w 221"/>
                <a:gd name="T37" fmla="*/ 0 h 239"/>
                <a:gd name="T38" fmla="*/ 0 w 221"/>
                <a:gd name="T39" fmla="*/ 0 h 239"/>
                <a:gd name="T40" fmla="*/ 0 w 221"/>
                <a:gd name="T41" fmla="*/ 0 h 239"/>
                <a:gd name="T42" fmla="*/ 0 w 221"/>
                <a:gd name="T43" fmla="*/ 0 h 239"/>
                <a:gd name="T44" fmla="*/ 0 w 221"/>
                <a:gd name="T45" fmla="*/ 0 h 239"/>
                <a:gd name="T46" fmla="*/ 0 w 221"/>
                <a:gd name="T47" fmla="*/ 0 h 239"/>
                <a:gd name="T48" fmla="*/ 0 w 221"/>
                <a:gd name="T49" fmla="*/ 0 h 239"/>
                <a:gd name="T50" fmla="*/ 0 w 221"/>
                <a:gd name="T51" fmla="*/ 0 h 23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221"/>
                <a:gd name="T79" fmla="*/ 0 h 239"/>
                <a:gd name="T80" fmla="*/ 221 w 221"/>
                <a:gd name="T81" fmla="*/ 239 h 239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221" h="239">
                  <a:moveTo>
                    <a:pt x="221" y="222"/>
                  </a:moveTo>
                  <a:lnTo>
                    <a:pt x="211" y="184"/>
                  </a:lnTo>
                  <a:lnTo>
                    <a:pt x="200" y="144"/>
                  </a:lnTo>
                  <a:lnTo>
                    <a:pt x="195" y="101"/>
                  </a:lnTo>
                  <a:lnTo>
                    <a:pt x="178" y="61"/>
                  </a:lnTo>
                  <a:lnTo>
                    <a:pt x="6" y="0"/>
                  </a:lnTo>
                  <a:lnTo>
                    <a:pt x="0" y="23"/>
                  </a:lnTo>
                  <a:lnTo>
                    <a:pt x="0" y="45"/>
                  </a:lnTo>
                  <a:lnTo>
                    <a:pt x="0" y="73"/>
                  </a:lnTo>
                  <a:lnTo>
                    <a:pt x="6" y="94"/>
                  </a:lnTo>
                  <a:lnTo>
                    <a:pt x="16" y="122"/>
                  </a:lnTo>
                  <a:lnTo>
                    <a:pt x="22" y="144"/>
                  </a:lnTo>
                  <a:lnTo>
                    <a:pt x="32" y="172"/>
                  </a:lnTo>
                  <a:lnTo>
                    <a:pt x="38" y="194"/>
                  </a:lnTo>
                  <a:lnTo>
                    <a:pt x="54" y="206"/>
                  </a:lnTo>
                  <a:lnTo>
                    <a:pt x="75" y="217"/>
                  </a:lnTo>
                  <a:lnTo>
                    <a:pt x="97" y="227"/>
                  </a:lnTo>
                  <a:lnTo>
                    <a:pt x="119" y="234"/>
                  </a:lnTo>
                  <a:lnTo>
                    <a:pt x="145" y="234"/>
                  </a:lnTo>
                  <a:lnTo>
                    <a:pt x="167" y="239"/>
                  </a:lnTo>
                  <a:lnTo>
                    <a:pt x="195" y="239"/>
                  </a:lnTo>
                  <a:lnTo>
                    <a:pt x="221" y="239"/>
                  </a:lnTo>
                  <a:lnTo>
                    <a:pt x="221" y="227"/>
                  </a:lnTo>
                  <a:lnTo>
                    <a:pt x="221" y="222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42" name="Freeform 306"/>
            <p:cNvSpPr>
              <a:spLocks/>
            </p:cNvSpPr>
            <p:nvPr/>
          </p:nvSpPr>
          <p:spPr bwMode="auto">
            <a:xfrm>
              <a:off x="-567" y="-586"/>
              <a:ext cx="12" cy="17"/>
            </a:xfrm>
            <a:custGeom>
              <a:avLst/>
              <a:gdLst>
                <a:gd name="T0" fmla="*/ 0 w 323"/>
                <a:gd name="T1" fmla="*/ 0 h 428"/>
                <a:gd name="T2" fmla="*/ 0 w 323"/>
                <a:gd name="T3" fmla="*/ 0 h 428"/>
                <a:gd name="T4" fmla="*/ 0 w 323"/>
                <a:gd name="T5" fmla="*/ 0 h 428"/>
                <a:gd name="T6" fmla="*/ 0 w 323"/>
                <a:gd name="T7" fmla="*/ 0 h 428"/>
                <a:gd name="T8" fmla="*/ 0 w 323"/>
                <a:gd name="T9" fmla="*/ 0 h 428"/>
                <a:gd name="T10" fmla="*/ 0 w 323"/>
                <a:gd name="T11" fmla="*/ 0 h 428"/>
                <a:gd name="T12" fmla="*/ 0 w 323"/>
                <a:gd name="T13" fmla="*/ 0 h 428"/>
                <a:gd name="T14" fmla="*/ 0 w 323"/>
                <a:gd name="T15" fmla="*/ 0 h 428"/>
                <a:gd name="T16" fmla="*/ 0 w 323"/>
                <a:gd name="T17" fmla="*/ 0 h 428"/>
                <a:gd name="T18" fmla="*/ 0 w 323"/>
                <a:gd name="T19" fmla="*/ 0 h 428"/>
                <a:gd name="T20" fmla="*/ 0 w 323"/>
                <a:gd name="T21" fmla="*/ 0 h 428"/>
                <a:gd name="T22" fmla="*/ 0 w 323"/>
                <a:gd name="T23" fmla="*/ 0 h 428"/>
                <a:gd name="T24" fmla="*/ 0 w 323"/>
                <a:gd name="T25" fmla="*/ 0 h 428"/>
                <a:gd name="T26" fmla="*/ 0 w 323"/>
                <a:gd name="T27" fmla="*/ 0 h 428"/>
                <a:gd name="T28" fmla="*/ 0 w 323"/>
                <a:gd name="T29" fmla="*/ 0 h 428"/>
                <a:gd name="T30" fmla="*/ 0 w 323"/>
                <a:gd name="T31" fmla="*/ 0 h 428"/>
                <a:gd name="T32" fmla="*/ 0 w 323"/>
                <a:gd name="T33" fmla="*/ 0 h 428"/>
                <a:gd name="T34" fmla="*/ 0 w 323"/>
                <a:gd name="T35" fmla="*/ 0 h 428"/>
                <a:gd name="T36" fmla="*/ 0 w 323"/>
                <a:gd name="T37" fmla="*/ 0 h 428"/>
                <a:gd name="T38" fmla="*/ 0 w 323"/>
                <a:gd name="T39" fmla="*/ 0 h 428"/>
                <a:gd name="T40" fmla="*/ 0 w 323"/>
                <a:gd name="T41" fmla="*/ 0 h 428"/>
                <a:gd name="T42" fmla="*/ 0 w 323"/>
                <a:gd name="T43" fmla="*/ 0 h 428"/>
                <a:gd name="T44" fmla="*/ 0 w 323"/>
                <a:gd name="T45" fmla="*/ 0 h 428"/>
                <a:gd name="T46" fmla="*/ 0 w 323"/>
                <a:gd name="T47" fmla="*/ 0 h 428"/>
                <a:gd name="T48" fmla="*/ 0 w 323"/>
                <a:gd name="T49" fmla="*/ 0 h 428"/>
                <a:gd name="T50" fmla="*/ 0 w 323"/>
                <a:gd name="T51" fmla="*/ 0 h 428"/>
                <a:gd name="T52" fmla="*/ 0 w 323"/>
                <a:gd name="T53" fmla="*/ 0 h 428"/>
                <a:gd name="T54" fmla="*/ 0 w 323"/>
                <a:gd name="T55" fmla="*/ 0 h 428"/>
                <a:gd name="T56" fmla="*/ 0 w 323"/>
                <a:gd name="T57" fmla="*/ 0 h 428"/>
                <a:gd name="T58" fmla="*/ 0 w 323"/>
                <a:gd name="T59" fmla="*/ 0 h 428"/>
                <a:gd name="T60" fmla="*/ 0 w 323"/>
                <a:gd name="T61" fmla="*/ 0 h 428"/>
                <a:gd name="T62" fmla="*/ 0 w 323"/>
                <a:gd name="T63" fmla="*/ 0 h 428"/>
                <a:gd name="T64" fmla="*/ 0 w 323"/>
                <a:gd name="T65" fmla="*/ 0 h 428"/>
                <a:gd name="T66" fmla="*/ 0 w 323"/>
                <a:gd name="T67" fmla="*/ 0 h 428"/>
                <a:gd name="T68" fmla="*/ 0 w 323"/>
                <a:gd name="T69" fmla="*/ 0 h 428"/>
                <a:gd name="T70" fmla="*/ 0 w 323"/>
                <a:gd name="T71" fmla="*/ 0 h 42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3"/>
                <a:gd name="T109" fmla="*/ 0 h 428"/>
                <a:gd name="T110" fmla="*/ 323 w 323"/>
                <a:gd name="T111" fmla="*/ 428 h 428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3" h="428">
                  <a:moveTo>
                    <a:pt x="323" y="405"/>
                  </a:moveTo>
                  <a:lnTo>
                    <a:pt x="280" y="139"/>
                  </a:lnTo>
                  <a:lnTo>
                    <a:pt x="275" y="116"/>
                  </a:lnTo>
                  <a:lnTo>
                    <a:pt x="275" y="94"/>
                  </a:lnTo>
                  <a:lnTo>
                    <a:pt x="263" y="73"/>
                  </a:lnTo>
                  <a:lnTo>
                    <a:pt x="253" y="45"/>
                  </a:lnTo>
                  <a:lnTo>
                    <a:pt x="226" y="28"/>
                  </a:lnTo>
                  <a:lnTo>
                    <a:pt x="205" y="28"/>
                  </a:lnTo>
                  <a:lnTo>
                    <a:pt x="173" y="33"/>
                  </a:lnTo>
                  <a:lnTo>
                    <a:pt x="134" y="33"/>
                  </a:lnTo>
                  <a:lnTo>
                    <a:pt x="42" y="0"/>
                  </a:lnTo>
                  <a:lnTo>
                    <a:pt x="5" y="6"/>
                  </a:lnTo>
                  <a:lnTo>
                    <a:pt x="0" y="39"/>
                  </a:lnTo>
                  <a:lnTo>
                    <a:pt x="5" y="89"/>
                  </a:lnTo>
                  <a:lnTo>
                    <a:pt x="10" y="134"/>
                  </a:lnTo>
                  <a:lnTo>
                    <a:pt x="10" y="151"/>
                  </a:lnTo>
                  <a:lnTo>
                    <a:pt x="16" y="161"/>
                  </a:lnTo>
                  <a:lnTo>
                    <a:pt x="26" y="178"/>
                  </a:lnTo>
                  <a:lnTo>
                    <a:pt x="32" y="194"/>
                  </a:lnTo>
                  <a:lnTo>
                    <a:pt x="59" y="378"/>
                  </a:lnTo>
                  <a:lnTo>
                    <a:pt x="75" y="388"/>
                  </a:lnTo>
                  <a:lnTo>
                    <a:pt x="97" y="395"/>
                  </a:lnTo>
                  <a:lnTo>
                    <a:pt x="113" y="400"/>
                  </a:lnTo>
                  <a:lnTo>
                    <a:pt x="129" y="411"/>
                  </a:lnTo>
                  <a:lnTo>
                    <a:pt x="161" y="411"/>
                  </a:lnTo>
                  <a:lnTo>
                    <a:pt x="189" y="405"/>
                  </a:lnTo>
                  <a:lnTo>
                    <a:pt x="215" y="405"/>
                  </a:lnTo>
                  <a:lnTo>
                    <a:pt x="253" y="405"/>
                  </a:lnTo>
                  <a:lnTo>
                    <a:pt x="263" y="411"/>
                  </a:lnTo>
                  <a:lnTo>
                    <a:pt x="280" y="416"/>
                  </a:lnTo>
                  <a:lnTo>
                    <a:pt x="297" y="422"/>
                  </a:lnTo>
                  <a:lnTo>
                    <a:pt x="313" y="428"/>
                  </a:lnTo>
                  <a:lnTo>
                    <a:pt x="313" y="422"/>
                  </a:lnTo>
                  <a:lnTo>
                    <a:pt x="318" y="416"/>
                  </a:lnTo>
                  <a:lnTo>
                    <a:pt x="323" y="411"/>
                  </a:lnTo>
                  <a:lnTo>
                    <a:pt x="323" y="405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4243" name="Freeform 307"/>
            <p:cNvSpPr>
              <a:spLocks/>
            </p:cNvSpPr>
            <p:nvPr/>
          </p:nvSpPr>
          <p:spPr bwMode="auto">
            <a:xfrm>
              <a:off x="-547" y="-630"/>
              <a:ext cx="7" cy="10"/>
            </a:xfrm>
            <a:custGeom>
              <a:avLst/>
              <a:gdLst>
                <a:gd name="T0" fmla="*/ 0 w 194"/>
                <a:gd name="T1" fmla="*/ 0 h 255"/>
                <a:gd name="T2" fmla="*/ 0 w 194"/>
                <a:gd name="T3" fmla="*/ 0 h 255"/>
                <a:gd name="T4" fmla="*/ 0 w 194"/>
                <a:gd name="T5" fmla="*/ 0 h 255"/>
                <a:gd name="T6" fmla="*/ 0 w 194"/>
                <a:gd name="T7" fmla="*/ 0 h 255"/>
                <a:gd name="T8" fmla="*/ 0 w 194"/>
                <a:gd name="T9" fmla="*/ 0 h 255"/>
                <a:gd name="T10" fmla="*/ 0 w 194"/>
                <a:gd name="T11" fmla="*/ 0 h 255"/>
                <a:gd name="T12" fmla="*/ 0 w 194"/>
                <a:gd name="T13" fmla="*/ 0 h 255"/>
                <a:gd name="T14" fmla="*/ 0 w 194"/>
                <a:gd name="T15" fmla="*/ 0 h 255"/>
                <a:gd name="T16" fmla="*/ 0 w 194"/>
                <a:gd name="T17" fmla="*/ 0 h 255"/>
                <a:gd name="T18" fmla="*/ 0 w 194"/>
                <a:gd name="T19" fmla="*/ 0 h 255"/>
                <a:gd name="T20" fmla="*/ 0 w 194"/>
                <a:gd name="T21" fmla="*/ 0 h 255"/>
                <a:gd name="T22" fmla="*/ 0 w 194"/>
                <a:gd name="T23" fmla="*/ 0 h 255"/>
                <a:gd name="T24" fmla="*/ 0 w 194"/>
                <a:gd name="T25" fmla="*/ 0 h 255"/>
                <a:gd name="T26" fmla="*/ 0 w 194"/>
                <a:gd name="T27" fmla="*/ 0 h 255"/>
                <a:gd name="T28" fmla="*/ 0 w 194"/>
                <a:gd name="T29" fmla="*/ 0 h 255"/>
                <a:gd name="T30" fmla="*/ 0 w 194"/>
                <a:gd name="T31" fmla="*/ 0 h 255"/>
                <a:gd name="T32" fmla="*/ 0 w 194"/>
                <a:gd name="T33" fmla="*/ 0 h 255"/>
                <a:gd name="T34" fmla="*/ 0 w 194"/>
                <a:gd name="T35" fmla="*/ 0 h 255"/>
                <a:gd name="T36" fmla="*/ 0 w 194"/>
                <a:gd name="T37" fmla="*/ 0 h 255"/>
                <a:gd name="T38" fmla="*/ 0 w 194"/>
                <a:gd name="T39" fmla="*/ 0 h 255"/>
                <a:gd name="T40" fmla="*/ 0 w 194"/>
                <a:gd name="T41" fmla="*/ 0 h 255"/>
                <a:gd name="T42" fmla="*/ 0 w 194"/>
                <a:gd name="T43" fmla="*/ 0 h 255"/>
                <a:gd name="T44" fmla="*/ 0 w 194"/>
                <a:gd name="T45" fmla="*/ 0 h 255"/>
                <a:gd name="T46" fmla="*/ 0 w 194"/>
                <a:gd name="T47" fmla="*/ 0 h 255"/>
                <a:gd name="T48" fmla="*/ 0 w 194"/>
                <a:gd name="T49" fmla="*/ 0 h 255"/>
                <a:gd name="T50" fmla="*/ 0 w 194"/>
                <a:gd name="T51" fmla="*/ 0 h 25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94"/>
                <a:gd name="T79" fmla="*/ 0 h 255"/>
                <a:gd name="T80" fmla="*/ 194 w 194"/>
                <a:gd name="T81" fmla="*/ 255 h 255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94" h="255">
                  <a:moveTo>
                    <a:pt x="194" y="244"/>
                  </a:moveTo>
                  <a:lnTo>
                    <a:pt x="173" y="50"/>
                  </a:lnTo>
                  <a:lnTo>
                    <a:pt x="152" y="23"/>
                  </a:lnTo>
                  <a:lnTo>
                    <a:pt x="108" y="11"/>
                  </a:lnTo>
                  <a:lnTo>
                    <a:pt x="60" y="6"/>
                  </a:lnTo>
                  <a:lnTo>
                    <a:pt x="16" y="0"/>
                  </a:lnTo>
                  <a:lnTo>
                    <a:pt x="11" y="23"/>
                  </a:lnTo>
                  <a:lnTo>
                    <a:pt x="11" y="45"/>
                  </a:lnTo>
                  <a:lnTo>
                    <a:pt x="11" y="73"/>
                  </a:lnTo>
                  <a:lnTo>
                    <a:pt x="5" y="94"/>
                  </a:lnTo>
                  <a:lnTo>
                    <a:pt x="0" y="122"/>
                  </a:lnTo>
                  <a:lnTo>
                    <a:pt x="0" y="144"/>
                  </a:lnTo>
                  <a:lnTo>
                    <a:pt x="5" y="167"/>
                  </a:lnTo>
                  <a:lnTo>
                    <a:pt x="5" y="194"/>
                  </a:lnTo>
                  <a:lnTo>
                    <a:pt x="16" y="217"/>
                  </a:lnTo>
                  <a:lnTo>
                    <a:pt x="38" y="227"/>
                  </a:lnTo>
                  <a:lnTo>
                    <a:pt x="60" y="239"/>
                  </a:lnTo>
                  <a:lnTo>
                    <a:pt x="87" y="244"/>
                  </a:lnTo>
                  <a:lnTo>
                    <a:pt x="113" y="244"/>
                  </a:lnTo>
                  <a:lnTo>
                    <a:pt x="140" y="250"/>
                  </a:lnTo>
                  <a:lnTo>
                    <a:pt x="168" y="250"/>
                  </a:lnTo>
                  <a:lnTo>
                    <a:pt x="194" y="255"/>
                  </a:lnTo>
                  <a:lnTo>
                    <a:pt x="194" y="250"/>
                  </a:lnTo>
                  <a:lnTo>
                    <a:pt x="194" y="244"/>
                  </a:lnTo>
                  <a:close/>
                </a:path>
              </a:pathLst>
            </a:custGeom>
            <a:solidFill>
              <a:srgbClr val="0019D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5" name="Group 591"/>
          <p:cNvGrpSpPr>
            <a:grpSpLocks/>
          </p:cNvGrpSpPr>
          <p:nvPr/>
        </p:nvGrpSpPr>
        <p:grpSpPr bwMode="auto">
          <a:xfrm>
            <a:off x="3222625" y="4054226"/>
            <a:ext cx="1001713" cy="619125"/>
            <a:chOff x="-296" y="1065"/>
            <a:chExt cx="631" cy="390"/>
          </a:xfrm>
        </p:grpSpPr>
        <p:grpSp>
          <p:nvGrpSpPr>
            <p:cNvPr id="6" name="Group 509"/>
            <p:cNvGrpSpPr>
              <a:grpSpLocks/>
            </p:cNvGrpSpPr>
            <p:nvPr/>
          </p:nvGrpSpPr>
          <p:grpSpPr bwMode="auto">
            <a:xfrm>
              <a:off x="-296" y="1065"/>
              <a:ext cx="631" cy="390"/>
              <a:chOff x="-296" y="1065"/>
              <a:chExt cx="631" cy="390"/>
            </a:xfrm>
          </p:grpSpPr>
          <p:sp>
            <p:nvSpPr>
              <p:cNvPr id="13857" name="Freeform 309"/>
              <p:cNvSpPr>
                <a:spLocks/>
              </p:cNvSpPr>
              <p:nvPr/>
            </p:nvSpPr>
            <p:spPr bwMode="auto">
              <a:xfrm>
                <a:off x="-296" y="1065"/>
                <a:ext cx="631" cy="390"/>
              </a:xfrm>
              <a:custGeom>
                <a:avLst/>
                <a:gdLst>
                  <a:gd name="T0" fmla="*/ 0 w 16406"/>
                  <a:gd name="T1" fmla="*/ 0 h 8948"/>
                  <a:gd name="T2" fmla="*/ 0 w 16406"/>
                  <a:gd name="T3" fmla="*/ 0 h 8948"/>
                  <a:gd name="T4" fmla="*/ 0 w 16406"/>
                  <a:gd name="T5" fmla="*/ 0 h 8948"/>
                  <a:gd name="T6" fmla="*/ 0 w 16406"/>
                  <a:gd name="T7" fmla="*/ 0 h 8948"/>
                  <a:gd name="T8" fmla="*/ 0 w 16406"/>
                  <a:gd name="T9" fmla="*/ 0 h 8948"/>
                  <a:gd name="T10" fmla="*/ 0 w 16406"/>
                  <a:gd name="T11" fmla="*/ 0 h 8948"/>
                  <a:gd name="T12" fmla="*/ 0 w 16406"/>
                  <a:gd name="T13" fmla="*/ 0 h 8948"/>
                  <a:gd name="T14" fmla="*/ 0 w 16406"/>
                  <a:gd name="T15" fmla="*/ 0 h 8948"/>
                  <a:gd name="T16" fmla="*/ 0 w 16406"/>
                  <a:gd name="T17" fmla="*/ 0 h 8948"/>
                  <a:gd name="T18" fmla="*/ 0 w 16406"/>
                  <a:gd name="T19" fmla="*/ 0 h 8948"/>
                  <a:gd name="T20" fmla="*/ 0 w 16406"/>
                  <a:gd name="T21" fmla="*/ 0 h 8948"/>
                  <a:gd name="T22" fmla="*/ 0 w 16406"/>
                  <a:gd name="T23" fmla="*/ 0 h 8948"/>
                  <a:gd name="T24" fmla="*/ 0 w 16406"/>
                  <a:gd name="T25" fmla="*/ 0 h 8948"/>
                  <a:gd name="T26" fmla="*/ 0 w 16406"/>
                  <a:gd name="T27" fmla="*/ 0 h 8948"/>
                  <a:gd name="T28" fmla="*/ 0 w 16406"/>
                  <a:gd name="T29" fmla="*/ 0 h 894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6406"/>
                  <a:gd name="T46" fmla="*/ 0 h 8948"/>
                  <a:gd name="T47" fmla="*/ 16406 w 16406"/>
                  <a:gd name="T48" fmla="*/ 8948 h 894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6406" h="8948">
                    <a:moveTo>
                      <a:pt x="9091" y="0"/>
                    </a:moveTo>
                    <a:lnTo>
                      <a:pt x="9172" y="194"/>
                    </a:lnTo>
                    <a:lnTo>
                      <a:pt x="10237" y="194"/>
                    </a:lnTo>
                    <a:lnTo>
                      <a:pt x="10509" y="527"/>
                    </a:lnTo>
                    <a:lnTo>
                      <a:pt x="11902" y="554"/>
                    </a:lnTo>
                    <a:lnTo>
                      <a:pt x="16406" y="4543"/>
                    </a:lnTo>
                    <a:lnTo>
                      <a:pt x="16406" y="8920"/>
                    </a:lnTo>
                    <a:lnTo>
                      <a:pt x="0" y="8948"/>
                    </a:lnTo>
                    <a:lnTo>
                      <a:pt x="0" y="4321"/>
                    </a:lnTo>
                    <a:lnTo>
                      <a:pt x="4068" y="527"/>
                    </a:lnTo>
                    <a:lnTo>
                      <a:pt x="5460" y="527"/>
                    </a:lnTo>
                    <a:lnTo>
                      <a:pt x="5706" y="167"/>
                    </a:lnTo>
                    <a:lnTo>
                      <a:pt x="6661" y="167"/>
                    </a:lnTo>
                    <a:lnTo>
                      <a:pt x="6715" y="0"/>
                    </a:lnTo>
                    <a:lnTo>
                      <a:pt x="9091" y="0"/>
                    </a:lnTo>
                    <a:close/>
                  </a:path>
                </a:pathLst>
              </a:custGeom>
              <a:solidFill>
                <a:srgbClr val="000000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58" name="Freeform 310"/>
              <p:cNvSpPr>
                <a:spLocks/>
              </p:cNvSpPr>
              <p:nvPr/>
            </p:nvSpPr>
            <p:spPr bwMode="auto">
              <a:xfrm>
                <a:off x="-46" y="1067"/>
                <a:ext cx="110" cy="29"/>
              </a:xfrm>
              <a:custGeom>
                <a:avLst/>
                <a:gdLst>
                  <a:gd name="T0" fmla="*/ 0 w 2866"/>
                  <a:gd name="T1" fmla="*/ 0 h 665"/>
                  <a:gd name="T2" fmla="*/ 0 w 2866"/>
                  <a:gd name="T3" fmla="*/ 0 h 665"/>
                  <a:gd name="T4" fmla="*/ 0 w 2866"/>
                  <a:gd name="T5" fmla="*/ 0 h 665"/>
                  <a:gd name="T6" fmla="*/ 0 w 2866"/>
                  <a:gd name="T7" fmla="*/ 0 h 665"/>
                  <a:gd name="T8" fmla="*/ 0 w 2866"/>
                  <a:gd name="T9" fmla="*/ 0 h 665"/>
                  <a:gd name="T10" fmla="*/ 0 w 2866"/>
                  <a:gd name="T11" fmla="*/ 0 h 665"/>
                  <a:gd name="T12" fmla="*/ 0 w 2866"/>
                  <a:gd name="T13" fmla="*/ 0 h 665"/>
                  <a:gd name="T14" fmla="*/ 0 w 2866"/>
                  <a:gd name="T15" fmla="*/ 0 h 665"/>
                  <a:gd name="T16" fmla="*/ 0 w 2866"/>
                  <a:gd name="T17" fmla="*/ 0 h 6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866"/>
                  <a:gd name="T28" fmla="*/ 0 h 665"/>
                  <a:gd name="T29" fmla="*/ 2866 w 2866"/>
                  <a:gd name="T30" fmla="*/ 665 h 66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866" h="665">
                    <a:moveTo>
                      <a:pt x="2566" y="0"/>
                    </a:moveTo>
                    <a:lnTo>
                      <a:pt x="2866" y="665"/>
                    </a:lnTo>
                    <a:lnTo>
                      <a:pt x="1965" y="665"/>
                    </a:lnTo>
                    <a:lnTo>
                      <a:pt x="1447" y="305"/>
                    </a:lnTo>
                    <a:lnTo>
                      <a:pt x="1419" y="305"/>
                    </a:lnTo>
                    <a:lnTo>
                      <a:pt x="873" y="665"/>
                    </a:lnTo>
                    <a:lnTo>
                      <a:pt x="0" y="665"/>
                    </a:lnTo>
                    <a:lnTo>
                      <a:pt x="245" y="0"/>
                    </a:lnTo>
                    <a:lnTo>
                      <a:pt x="2566" y="0"/>
                    </a:lnTo>
                    <a:close/>
                  </a:path>
                </a:pathLst>
              </a:custGeom>
              <a:solidFill>
                <a:srgbClr val="000000"/>
              </a:solidFill>
              <a:ln w="1588">
                <a:solidFill>
                  <a:srgbClr val="595959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59" name="Freeform 311"/>
              <p:cNvSpPr>
                <a:spLocks/>
              </p:cNvSpPr>
              <p:nvPr/>
            </p:nvSpPr>
            <p:spPr bwMode="auto">
              <a:xfrm>
                <a:off x="-116" y="1074"/>
                <a:ext cx="76" cy="70"/>
              </a:xfrm>
              <a:custGeom>
                <a:avLst/>
                <a:gdLst>
                  <a:gd name="T0" fmla="*/ 0 w 1965"/>
                  <a:gd name="T1" fmla="*/ 0 h 1607"/>
                  <a:gd name="T2" fmla="*/ 0 w 1965"/>
                  <a:gd name="T3" fmla="*/ 0 h 1607"/>
                  <a:gd name="T4" fmla="*/ 0 w 1965"/>
                  <a:gd name="T5" fmla="*/ 0 h 1607"/>
                  <a:gd name="T6" fmla="*/ 0 w 1965"/>
                  <a:gd name="T7" fmla="*/ 0 h 1607"/>
                  <a:gd name="T8" fmla="*/ 0 w 1965"/>
                  <a:gd name="T9" fmla="*/ 0 h 1607"/>
                  <a:gd name="T10" fmla="*/ 0 w 1965"/>
                  <a:gd name="T11" fmla="*/ 0 h 1607"/>
                  <a:gd name="T12" fmla="*/ 0 w 1965"/>
                  <a:gd name="T13" fmla="*/ 0 h 160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965"/>
                  <a:gd name="T22" fmla="*/ 0 h 1607"/>
                  <a:gd name="T23" fmla="*/ 1965 w 1965"/>
                  <a:gd name="T24" fmla="*/ 1607 h 160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965" h="1607">
                    <a:moveTo>
                      <a:pt x="1856" y="305"/>
                    </a:moveTo>
                    <a:lnTo>
                      <a:pt x="1610" y="305"/>
                    </a:lnTo>
                    <a:lnTo>
                      <a:pt x="1038" y="1607"/>
                    </a:lnTo>
                    <a:lnTo>
                      <a:pt x="0" y="1607"/>
                    </a:lnTo>
                    <a:lnTo>
                      <a:pt x="1064" y="0"/>
                    </a:lnTo>
                    <a:lnTo>
                      <a:pt x="1965" y="0"/>
                    </a:lnTo>
                    <a:lnTo>
                      <a:pt x="1856" y="305"/>
                    </a:lnTo>
                    <a:close/>
                  </a:path>
                </a:pathLst>
              </a:custGeom>
              <a:solidFill>
                <a:srgbClr val="000000"/>
              </a:solidFill>
              <a:ln w="1588">
                <a:solidFill>
                  <a:srgbClr val="595959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60" name="Freeform 312"/>
              <p:cNvSpPr>
                <a:spLocks/>
              </p:cNvSpPr>
              <p:nvPr/>
            </p:nvSpPr>
            <p:spPr bwMode="auto">
              <a:xfrm>
                <a:off x="57" y="1074"/>
                <a:ext cx="88" cy="71"/>
              </a:xfrm>
              <a:custGeom>
                <a:avLst/>
                <a:gdLst>
                  <a:gd name="T0" fmla="*/ 0 w 2293"/>
                  <a:gd name="T1" fmla="*/ 0 h 1635"/>
                  <a:gd name="T2" fmla="*/ 0 w 2293"/>
                  <a:gd name="T3" fmla="*/ 0 h 1635"/>
                  <a:gd name="T4" fmla="*/ 0 w 2293"/>
                  <a:gd name="T5" fmla="*/ 0 h 1635"/>
                  <a:gd name="T6" fmla="*/ 0 w 2293"/>
                  <a:gd name="T7" fmla="*/ 0 h 1635"/>
                  <a:gd name="T8" fmla="*/ 0 w 2293"/>
                  <a:gd name="T9" fmla="*/ 0 h 1635"/>
                  <a:gd name="T10" fmla="*/ 0 w 2293"/>
                  <a:gd name="T11" fmla="*/ 0 h 1635"/>
                  <a:gd name="T12" fmla="*/ 0 w 2293"/>
                  <a:gd name="T13" fmla="*/ 0 h 16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293"/>
                  <a:gd name="T22" fmla="*/ 0 h 1635"/>
                  <a:gd name="T23" fmla="*/ 2293 w 2293"/>
                  <a:gd name="T24" fmla="*/ 1635 h 163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293" h="1635">
                    <a:moveTo>
                      <a:pt x="2293" y="1635"/>
                    </a:moveTo>
                    <a:lnTo>
                      <a:pt x="1119" y="1635"/>
                    </a:lnTo>
                    <a:lnTo>
                      <a:pt x="410" y="305"/>
                    </a:lnTo>
                    <a:lnTo>
                      <a:pt x="137" y="305"/>
                    </a:lnTo>
                    <a:lnTo>
                      <a:pt x="0" y="0"/>
                    </a:lnTo>
                    <a:lnTo>
                      <a:pt x="1065" y="0"/>
                    </a:lnTo>
                    <a:lnTo>
                      <a:pt x="2293" y="1635"/>
                    </a:lnTo>
                    <a:close/>
                  </a:path>
                </a:pathLst>
              </a:custGeom>
              <a:solidFill>
                <a:srgbClr val="000000"/>
              </a:solidFill>
              <a:ln w="1588">
                <a:solidFill>
                  <a:srgbClr val="595959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61" name="Freeform 313"/>
              <p:cNvSpPr>
                <a:spLocks/>
              </p:cNvSpPr>
              <p:nvPr/>
            </p:nvSpPr>
            <p:spPr bwMode="auto">
              <a:xfrm>
                <a:off x="10" y="1082"/>
                <a:ext cx="20" cy="18"/>
              </a:xfrm>
              <a:custGeom>
                <a:avLst/>
                <a:gdLst>
                  <a:gd name="T0" fmla="*/ 0 w 518"/>
                  <a:gd name="T1" fmla="*/ 0 h 415"/>
                  <a:gd name="T2" fmla="*/ 0 w 518"/>
                  <a:gd name="T3" fmla="*/ 0 h 415"/>
                  <a:gd name="T4" fmla="*/ 0 w 518"/>
                  <a:gd name="T5" fmla="*/ 0 h 415"/>
                  <a:gd name="T6" fmla="*/ 0 w 518"/>
                  <a:gd name="T7" fmla="*/ 0 h 415"/>
                  <a:gd name="T8" fmla="*/ 0 w 518"/>
                  <a:gd name="T9" fmla="*/ 0 h 415"/>
                  <a:gd name="T10" fmla="*/ 0 w 518"/>
                  <a:gd name="T11" fmla="*/ 0 h 4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18"/>
                  <a:gd name="T19" fmla="*/ 0 h 415"/>
                  <a:gd name="T20" fmla="*/ 518 w 518"/>
                  <a:gd name="T21" fmla="*/ 415 h 41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18" h="415">
                    <a:moveTo>
                      <a:pt x="518" y="415"/>
                    </a:moveTo>
                    <a:lnTo>
                      <a:pt x="436" y="388"/>
                    </a:lnTo>
                    <a:lnTo>
                      <a:pt x="0" y="83"/>
                    </a:lnTo>
                    <a:lnTo>
                      <a:pt x="0" y="0"/>
                    </a:lnTo>
                    <a:lnTo>
                      <a:pt x="491" y="333"/>
                    </a:lnTo>
                    <a:lnTo>
                      <a:pt x="518" y="415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62" name="Freeform 314"/>
              <p:cNvSpPr>
                <a:spLocks/>
              </p:cNvSpPr>
              <p:nvPr/>
            </p:nvSpPr>
            <p:spPr bwMode="auto">
              <a:xfrm>
                <a:off x="-10" y="1082"/>
                <a:ext cx="19" cy="18"/>
              </a:xfrm>
              <a:custGeom>
                <a:avLst/>
                <a:gdLst>
                  <a:gd name="T0" fmla="*/ 0 w 491"/>
                  <a:gd name="T1" fmla="*/ 0 h 415"/>
                  <a:gd name="T2" fmla="*/ 0 w 491"/>
                  <a:gd name="T3" fmla="*/ 0 h 415"/>
                  <a:gd name="T4" fmla="*/ 0 w 491"/>
                  <a:gd name="T5" fmla="*/ 0 h 415"/>
                  <a:gd name="T6" fmla="*/ 0 w 491"/>
                  <a:gd name="T7" fmla="*/ 0 h 415"/>
                  <a:gd name="T8" fmla="*/ 0 w 491"/>
                  <a:gd name="T9" fmla="*/ 0 h 4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91"/>
                  <a:gd name="T16" fmla="*/ 0 h 415"/>
                  <a:gd name="T17" fmla="*/ 491 w 491"/>
                  <a:gd name="T18" fmla="*/ 415 h 41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91" h="415">
                    <a:moveTo>
                      <a:pt x="0" y="415"/>
                    </a:moveTo>
                    <a:lnTo>
                      <a:pt x="0" y="305"/>
                    </a:lnTo>
                    <a:lnTo>
                      <a:pt x="491" y="0"/>
                    </a:lnTo>
                    <a:lnTo>
                      <a:pt x="491" y="83"/>
                    </a:lnTo>
                    <a:lnTo>
                      <a:pt x="0" y="415"/>
                    </a:lnTo>
                    <a:close/>
                  </a:path>
                </a:pathLst>
              </a:custGeom>
              <a:solidFill>
                <a:srgbClr val="83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63" name="Freeform 315"/>
              <p:cNvSpPr>
                <a:spLocks/>
              </p:cNvSpPr>
              <p:nvPr/>
            </p:nvSpPr>
            <p:spPr bwMode="auto">
              <a:xfrm>
                <a:off x="-12" y="1088"/>
                <a:ext cx="21" cy="20"/>
              </a:xfrm>
              <a:custGeom>
                <a:avLst/>
                <a:gdLst>
                  <a:gd name="T0" fmla="*/ 0 w 546"/>
                  <a:gd name="T1" fmla="*/ 0 h 443"/>
                  <a:gd name="T2" fmla="*/ 0 w 546"/>
                  <a:gd name="T3" fmla="*/ 0 h 443"/>
                  <a:gd name="T4" fmla="*/ 0 w 546"/>
                  <a:gd name="T5" fmla="*/ 0 h 443"/>
                  <a:gd name="T6" fmla="*/ 0 w 546"/>
                  <a:gd name="T7" fmla="*/ 0 h 443"/>
                  <a:gd name="T8" fmla="*/ 0 w 546"/>
                  <a:gd name="T9" fmla="*/ 0 h 4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46"/>
                  <a:gd name="T16" fmla="*/ 0 h 443"/>
                  <a:gd name="T17" fmla="*/ 546 w 546"/>
                  <a:gd name="T18" fmla="*/ 443 h 4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46" h="443">
                    <a:moveTo>
                      <a:pt x="546" y="82"/>
                    </a:moveTo>
                    <a:lnTo>
                      <a:pt x="0" y="443"/>
                    </a:lnTo>
                    <a:lnTo>
                      <a:pt x="28" y="331"/>
                    </a:lnTo>
                    <a:lnTo>
                      <a:pt x="546" y="0"/>
                    </a:lnTo>
                    <a:lnTo>
                      <a:pt x="546" y="82"/>
                    </a:lnTo>
                    <a:close/>
                  </a:path>
                </a:pathLst>
              </a:custGeom>
              <a:solidFill>
                <a:srgbClr val="83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64" name="Freeform 316"/>
              <p:cNvSpPr>
                <a:spLocks/>
              </p:cNvSpPr>
              <p:nvPr/>
            </p:nvSpPr>
            <p:spPr bwMode="auto">
              <a:xfrm>
                <a:off x="-295" y="1088"/>
                <a:ext cx="628" cy="364"/>
              </a:xfrm>
              <a:custGeom>
                <a:avLst/>
                <a:gdLst>
                  <a:gd name="T0" fmla="*/ 0 w 16325"/>
                  <a:gd name="T1" fmla="*/ 0 h 8366"/>
                  <a:gd name="T2" fmla="*/ 0 w 16325"/>
                  <a:gd name="T3" fmla="*/ 0 h 8366"/>
                  <a:gd name="T4" fmla="*/ 0 w 16325"/>
                  <a:gd name="T5" fmla="*/ 0 h 8366"/>
                  <a:gd name="T6" fmla="*/ 0 w 16325"/>
                  <a:gd name="T7" fmla="*/ 0 h 8366"/>
                  <a:gd name="T8" fmla="*/ 0 w 16325"/>
                  <a:gd name="T9" fmla="*/ 0 h 8366"/>
                  <a:gd name="T10" fmla="*/ 0 w 16325"/>
                  <a:gd name="T11" fmla="*/ 0 h 8366"/>
                  <a:gd name="T12" fmla="*/ 0 w 16325"/>
                  <a:gd name="T13" fmla="*/ 0 h 8366"/>
                  <a:gd name="T14" fmla="*/ 0 w 16325"/>
                  <a:gd name="T15" fmla="*/ 0 h 8366"/>
                  <a:gd name="T16" fmla="*/ 0 w 16325"/>
                  <a:gd name="T17" fmla="*/ 0 h 8366"/>
                  <a:gd name="T18" fmla="*/ 0 w 16325"/>
                  <a:gd name="T19" fmla="*/ 0 h 8366"/>
                  <a:gd name="T20" fmla="*/ 0 w 16325"/>
                  <a:gd name="T21" fmla="*/ 0 h 8366"/>
                  <a:gd name="T22" fmla="*/ 0 w 16325"/>
                  <a:gd name="T23" fmla="*/ 0 h 8366"/>
                  <a:gd name="T24" fmla="*/ 0 w 16325"/>
                  <a:gd name="T25" fmla="*/ 0 h 8366"/>
                  <a:gd name="T26" fmla="*/ 0 w 16325"/>
                  <a:gd name="T27" fmla="*/ 0 h 8366"/>
                  <a:gd name="T28" fmla="*/ 0 w 16325"/>
                  <a:gd name="T29" fmla="*/ 0 h 8366"/>
                  <a:gd name="T30" fmla="*/ 0 w 16325"/>
                  <a:gd name="T31" fmla="*/ 0 h 8366"/>
                  <a:gd name="T32" fmla="*/ 0 w 16325"/>
                  <a:gd name="T33" fmla="*/ 0 h 8366"/>
                  <a:gd name="T34" fmla="*/ 0 w 16325"/>
                  <a:gd name="T35" fmla="*/ 0 h 8366"/>
                  <a:gd name="T36" fmla="*/ 0 w 16325"/>
                  <a:gd name="T37" fmla="*/ 0 h 8366"/>
                  <a:gd name="T38" fmla="*/ 0 w 16325"/>
                  <a:gd name="T39" fmla="*/ 0 h 8366"/>
                  <a:gd name="T40" fmla="*/ 0 w 16325"/>
                  <a:gd name="T41" fmla="*/ 0 h 8366"/>
                  <a:gd name="T42" fmla="*/ 0 w 16325"/>
                  <a:gd name="T43" fmla="*/ 0 h 8366"/>
                  <a:gd name="T44" fmla="*/ 0 w 16325"/>
                  <a:gd name="T45" fmla="*/ 0 h 8366"/>
                  <a:gd name="T46" fmla="*/ 0 w 16325"/>
                  <a:gd name="T47" fmla="*/ 0 h 8366"/>
                  <a:gd name="T48" fmla="*/ 0 w 16325"/>
                  <a:gd name="T49" fmla="*/ 0 h 8366"/>
                  <a:gd name="T50" fmla="*/ 0 w 16325"/>
                  <a:gd name="T51" fmla="*/ 0 h 8366"/>
                  <a:gd name="T52" fmla="*/ 0 w 16325"/>
                  <a:gd name="T53" fmla="*/ 0 h 8366"/>
                  <a:gd name="T54" fmla="*/ 0 w 16325"/>
                  <a:gd name="T55" fmla="*/ 0 h 8366"/>
                  <a:gd name="T56" fmla="*/ 0 w 16325"/>
                  <a:gd name="T57" fmla="*/ 0 h 8366"/>
                  <a:gd name="T58" fmla="*/ 0 w 16325"/>
                  <a:gd name="T59" fmla="*/ 0 h 8366"/>
                  <a:gd name="T60" fmla="*/ 0 w 16325"/>
                  <a:gd name="T61" fmla="*/ 0 h 8366"/>
                  <a:gd name="T62" fmla="*/ 0 w 16325"/>
                  <a:gd name="T63" fmla="*/ 0 h 8366"/>
                  <a:gd name="T64" fmla="*/ 0 w 16325"/>
                  <a:gd name="T65" fmla="*/ 0 h 8366"/>
                  <a:gd name="T66" fmla="*/ 0 w 16325"/>
                  <a:gd name="T67" fmla="*/ 0 h 8366"/>
                  <a:gd name="T68" fmla="*/ 0 w 16325"/>
                  <a:gd name="T69" fmla="*/ 0 h 8366"/>
                  <a:gd name="T70" fmla="*/ 0 w 16325"/>
                  <a:gd name="T71" fmla="*/ 0 h 8366"/>
                  <a:gd name="T72" fmla="*/ 0 w 16325"/>
                  <a:gd name="T73" fmla="*/ 0 h 8366"/>
                  <a:gd name="T74" fmla="*/ 0 w 16325"/>
                  <a:gd name="T75" fmla="*/ 0 h 8366"/>
                  <a:gd name="T76" fmla="*/ 0 w 16325"/>
                  <a:gd name="T77" fmla="*/ 0 h 8366"/>
                  <a:gd name="T78" fmla="*/ 0 w 16325"/>
                  <a:gd name="T79" fmla="*/ 0 h 8366"/>
                  <a:gd name="T80" fmla="*/ 0 w 16325"/>
                  <a:gd name="T81" fmla="*/ 0 h 8366"/>
                  <a:gd name="T82" fmla="*/ 0 w 16325"/>
                  <a:gd name="T83" fmla="*/ 0 h 8366"/>
                  <a:gd name="T84" fmla="*/ 0 w 16325"/>
                  <a:gd name="T85" fmla="*/ 0 h 8366"/>
                  <a:gd name="T86" fmla="*/ 0 w 16325"/>
                  <a:gd name="T87" fmla="*/ 0 h 836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6325"/>
                  <a:gd name="T133" fmla="*/ 0 h 8366"/>
                  <a:gd name="T134" fmla="*/ 16325 w 16325"/>
                  <a:gd name="T135" fmla="*/ 8366 h 836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6325" h="8366">
                    <a:moveTo>
                      <a:pt x="4587" y="1274"/>
                    </a:moveTo>
                    <a:lnTo>
                      <a:pt x="3140" y="1274"/>
                    </a:lnTo>
                    <a:lnTo>
                      <a:pt x="1911" y="2492"/>
                    </a:lnTo>
                    <a:lnTo>
                      <a:pt x="1911" y="2548"/>
                    </a:lnTo>
                    <a:lnTo>
                      <a:pt x="1994" y="2548"/>
                    </a:lnTo>
                    <a:lnTo>
                      <a:pt x="1994" y="3462"/>
                    </a:lnTo>
                    <a:lnTo>
                      <a:pt x="1775" y="3739"/>
                    </a:lnTo>
                    <a:lnTo>
                      <a:pt x="1775" y="3823"/>
                    </a:lnTo>
                    <a:lnTo>
                      <a:pt x="2894" y="3823"/>
                    </a:lnTo>
                    <a:lnTo>
                      <a:pt x="1638" y="5706"/>
                    </a:lnTo>
                    <a:lnTo>
                      <a:pt x="1638" y="5817"/>
                    </a:lnTo>
                    <a:lnTo>
                      <a:pt x="1666" y="5817"/>
                    </a:lnTo>
                    <a:lnTo>
                      <a:pt x="1666" y="6121"/>
                    </a:lnTo>
                    <a:lnTo>
                      <a:pt x="1283" y="6759"/>
                    </a:lnTo>
                    <a:lnTo>
                      <a:pt x="1283" y="6841"/>
                    </a:lnTo>
                    <a:lnTo>
                      <a:pt x="4204" y="6841"/>
                    </a:lnTo>
                    <a:lnTo>
                      <a:pt x="3931" y="7645"/>
                    </a:lnTo>
                    <a:lnTo>
                      <a:pt x="3931" y="7673"/>
                    </a:lnTo>
                    <a:lnTo>
                      <a:pt x="12203" y="7700"/>
                    </a:lnTo>
                    <a:lnTo>
                      <a:pt x="11957" y="6925"/>
                    </a:lnTo>
                    <a:lnTo>
                      <a:pt x="15233" y="6925"/>
                    </a:lnTo>
                    <a:lnTo>
                      <a:pt x="15233" y="6841"/>
                    </a:lnTo>
                    <a:lnTo>
                      <a:pt x="14768" y="6232"/>
                    </a:lnTo>
                    <a:lnTo>
                      <a:pt x="14768" y="5900"/>
                    </a:lnTo>
                    <a:lnTo>
                      <a:pt x="14850" y="5900"/>
                    </a:lnTo>
                    <a:lnTo>
                      <a:pt x="14850" y="5789"/>
                    </a:lnTo>
                    <a:lnTo>
                      <a:pt x="13430" y="3905"/>
                    </a:lnTo>
                    <a:lnTo>
                      <a:pt x="14605" y="3905"/>
                    </a:lnTo>
                    <a:lnTo>
                      <a:pt x="14605" y="3823"/>
                    </a:lnTo>
                    <a:lnTo>
                      <a:pt x="14304" y="3490"/>
                    </a:lnTo>
                    <a:lnTo>
                      <a:pt x="14304" y="2576"/>
                    </a:lnTo>
                    <a:lnTo>
                      <a:pt x="14359" y="2576"/>
                    </a:lnTo>
                    <a:lnTo>
                      <a:pt x="14359" y="2437"/>
                    </a:lnTo>
                    <a:lnTo>
                      <a:pt x="13103" y="1302"/>
                    </a:lnTo>
                    <a:lnTo>
                      <a:pt x="11465" y="1302"/>
                    </a:lnTo>
                    <a:lnTo>
                      <a:pt x="10510" y="27"/>
                    </a:lnTo>
                    <a:lnTo>
                      <a:pt x="11848" y="27"/>
                    </a:lnTo>
                    <a:lnTo>
                      <a:pt x="16325" y="4044"/>
                    </a:lnTo>
                    <a:lnTo>
                      <a:pt x="16325" y="8366"/>
                    </a:lnTo>
                    <a:lnTo>
                      <a:pt x="0" y="8366"/>
                    </a:lnTo>
                    <a:lnTo>
                      <a:pt x="0" y="3794"/>
                    </a:lnTo>
                    <a:lnTo>
                      <a:pt x="4041" y="0"/>
                    </a:lnTo>
                    <a:lnTo>
                      <a:pt x="5405" y="0"/>
                    </a:lnTo>
                    <a:lnTo>
                      <a:pt x="4587" y="1274"/>
                    </a:lnTo>
                    <a:close/>
                  </a:path>
                </a:pathLst>
              </a:custGeom>
              <a:solidFill>
                <a:srgbClr val="D9D9D9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65" name="Freeform 317"/>
              <p:cNvSpPr>
                <a:spLocks/>
              </p:cNvSpPr>
              <p:nvPr/>
            </p:nvSpPr>
            <p:spPr bwMode="auto">
              <a:xfrm>
                <a:off x="10" y="1088"/>
                <a:ext cx="21" cy="20"/>
              </a:xfrm>
              <a:custGeom>
                <a:avLst/>
                <a:gdLst>
                  <a:gd name="T0" fmla="*/ 0 w 546"/>
                  <a:gd name="T1" fmla="*/ 0 h 443"/>
                  <a:gd name="T2" fmla="*/ 0 w 546"/>
                  <a:gd name="T3" fmla="*/ 0 h 443"/>
                  <a:gd name="T4" fmla="*/ 0 w 546"/>
                  <a:gd name="T5" fmla="*/ 0 h 443"/>
                  <a:gd name="T6" fmla="*/ 0 w 546"/>
                  <a:gd name="T7" fmla="*/ 0 h 443"/>
                  <a:gd name="T8" fmla="*/ 0 w 546"/>
                  <a:gd name="T9" fmla="*/ 0 h 4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46"/>
                  <a:gd name="T16" fmla="*/ 0 h 443"/>
                  <a:gd name="T17" fmla="*/ 546 w 546"/>
                  <a:gd name="T18" fmla="*/ 443 h 4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46" h="443">
                    <a:moveTo>
                      <a:pt x="518" y="331"/>
                    </a:moveTo>
                    <a:lnTo>
                      <a:pt x="546" y="443"/>
                    </a:lnTo>
                    <a:lnTo>
                      <a:pt x="0" y="82"/>
                    </a:lnTo>
                    <a:lnTo>
                      <a:pt x="0" y="0"/>
                    </a:lnTo>
                    <a:lnTo>
                      <a:pt x="518" y="331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66" name="Freeform 318"/>
              <p:cNvSpPr>
                <a:spLocks/>
              </p:cNvSpPr>
              <p:nvPr/>
            </p:nvSpPr>
            <p:spPr bwMode="auto">
              <a:xfrm>
                <a:off x="62" y="1090"/>
                <a:ext cx="10" cy="1"/>
              </a:xfrm>
              <a:custGeom>
                <a:avLst/>
                <a:gdLst>
                  <a:gd name="T0" fmla="*/ 0 w 245"/>
                  <a:gd name="T1" fmla="*/ 0 h 1"/>
                  <a:gd name="T2" fmla="*/ 0 w 245"/>
                  <a:gd name="T3" fmla="*/ 0 h 1"/>
                  <a:gd name="T4" fmla="*/ 0 w 245"/>
                  <a:gd name="T5" fmla="*/ 0 h 1"/>
                  <a:gd name="T6" fmla="*/ 0 w 245"/>
                  <a:gd name="T7" fmla="*/ 0 h 1"/>
                  <a:gd name="T8" fmla="*/ 0 w 245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45"/>
                  <a:gd name="T16" fmla="*/ 0 h 1"/>
                  <a:gd name="T17" fmla="*/ 245 w 245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45" h="1">
                    <a:moveTo>
                      <a:pt x="245" y="0"/>
                    </a:moveTo>
                    <a:lnTo>
                      <a:pt x="27" y="0"/>
                    </a:lnTo>
                    <a:lnTo>
                      <a:pt x="0" y="0"/>
                    </a:lnTo>
                    <a:lnTo>
                      <a:pt x="245" y="0"/>
                    </a:lnTo>
                    <a:close/>
                  </a:path>
                </a:pathLst>
              </a:custGeom>
              <a:solidFill>
                <a:srgbClr val="ABABAB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67" name="Freeform 319"/>
              <p:cNvSpPr>
                <a:spLocks/>
              </p:cNvSpPr>
              <p:nvPr/>
            </p:nvSpPr>
            <p:spPr bwMode="auto">
              <a:xfrm>
                <a:off x="63" y="1091"/>
                <a:ext cx="10" cy="9"/>
              </a:xfrm>
              <a:custGeom>
                <a:avLst/>
                <a:gdLst>
                  <a:gd name="T0" fmla="*/ 0 w 246"/>
                  <a:gd name="T1" fmla="*/ 0 h 221"/>
                  <a:gd name="T2" fmla="*/ 0 w 246"/>
                  <a:gd name="T3" fmla="*/ 0 h 221"/>
                  <a:gd name="T4" fmla="*/ 0 w 246"/>
                  <a:gd name="T5" fmla="*/ 0 h 221"/>
                  <a:gd name="T6" fmla="*/ 0 w 246"/>
                  <a:gd name="T7" fmla="*/ 0 h 221"/>
                  <a:gd name="T8" fmla="*/ 0 w 246"/>
                  <a:gd name="T9" fmla="*/ 0 h 221"/>
                  <a:gd name="T10" fmla="*/ 0 w 246"/>
                  <a:gd name="T11" fmla="*/ 0 h 221"/>
                  <a:gd name="T12" fmla="*/ 0 w 246"/>
                  <a:gd name="T13" fmla="*/ 0 h 2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46"/>
                  <a:gd name="T22" fmla="*/ 0 h 221"/>
                  <a:gd name="T23" fmla="*/ 246 w 246"/>
                  <a:gd name="T24" fmla="*/ 221 h 22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46" h="221">
                    <a:moveTo>
                      <a:pt x="246" y="0"/>
                    </a:moveTo>
                    <a:lnTo>
                      <a:pt x="0" y="221"/>
                    </a:lnTo>
                    <a:lnTo>
                      <a:pt x="0" y="166"/>
                    </a:lnTo>
                    <a:lnTo>
                      <a:pt x="55" y="166"/>
                    </a:lnTo>
                    <a:lnTo>
                      <a:pt x="55" y="111"/>
                    </a:lnTo>
                    <a:lnTo>
                      <a:pt x="0" y="0"/>
                    </a:lnTo>
                    <a:lnTo>
                      <a:pt x="246" y="0"/>
                    </a:lnTo>
                    <a:close/>
                  </a:path>
                </a:pathLst>
              </a:custGeom>
              <a:solidFill>
                <a:srgbClr val="D9D9D9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68" name="Freeform 320"/>
              <p:cNvSpPr>
                <a:spLocks/>
              </p:cNvSpPr>
              <p:nvPr/>
            </p:nvSpPr>
            <p:spPr bwMode="auto">
              <a:xfrm>
                <a:off x="-54" y="1091"/>
                <a:ext cx="9" cy="11"/>
              </a:xfrm>
              <a:custGeom>
                <a:avLst/>
                <a:gdLst>
                  <a:gd name="T0" fmla="*/ 0 w 246"/>
                  <a:gd name="T1" fmla="*/ 0 h 249"/>
                  <a:gd name="T2" fmla="*/ 0 w 246"/>
                  <a:gd name="T3" fmla="*/ 0 h 249"/>
                  <a:gd name="T4" fmla="*/ 0 w 246"/>
                  <a:gd name="T5" fmla="*/ 0 h 249"/>
                  <a:gd name="T6" fmla="*/ 0 w 246"/>
                  <a:gd name="T7" fmla="*/ 0 h 249"/>
                  <a:gd name="T8" fmla="*/ 0 w 246"/>
                  <a:gd name="T9" fmla="*/ 0 h 249"/>
                  <a:gd name="T10" fmla="*/ 0 w 246"/>
                  <a:gd name="T11" fmla="*/ 0 h 249"/>
                  <a:gd name="T12" fmla="*/ 0 w 246"/>
                  <a:gd name="T13" fmla="*/ 0 h 249"/>
                  <a:gd name="T14" fmla="*/ 0 w 246"/>
                  <a:gd name="T15" fmla="*/ 0 h 2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46"/>
                  <a:gd name="T25" fmla="*/ 0 h 249"/>
                  <a:gd name="T26" fmla="*/ 246 w 246"/>
                  <a:gd name="T27" fmla="*/ 249 h 24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46" h="249">
                    <a:moveTo>
                      <a:pt x="192" y="111"/>
                    </a:moveTo>
                    <a:lnTo>
                      <a:pt x="192" y="166"/>
                    </a:lnTo>
                    <a:lnTo>
                      <a:pt x="246" y="166"/>
                    </a:lnTo>
                    <a:lnTo>
                      <a:pt x="246" y="249"/>
                    </a:lnTo>
                    <a:lnTo>
                      <a:pt x="0" y="249"/>
                    </a:lnTo>
                    <a:lnTo>
                      <a:pt x="0" y="0"/>
                    </a:lnTo>
                    <a:lnTo>
                      <a:pt x="219" y="0"/>
                    </a:lnTo>
                    <a:lnTo>
                      <a:pt x="192" y="111"/>
                    </a:lnTo>
                    <a:close/>
                  </a:path>
                </a:pathLst>
              </a:custGeom>
              <a:solidFill>
                <a:srgbClr val="D9D9D9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69" name="Freeform 321"/>
              <p:cNvSpPr>
                <a:spLocks/>
              </p:cNvSpPr>
              <p:nvPr/>
            </p:nvSpPr>
            <p:spPr bwMode="auto">
              <a:xfrm>
                <a:off x="-55" y="1092"/>
                <a:ext cx="1" cy="12"/>
              </a:xfrm>
              <a:custGeom>
                <a:avLst/>
                <a:gdLst>
                  <a:gd name="T0" fmla="*/ 0 w 26"/>
                  <a:gd name="T1" fmla="*/ 0 h 278"/>
                  <a:gd name="T2" fmla="*/ 0 w 26"/>
                  <a:gd name="T3" fmla="*/ 0 h 278"/>
                  <a:gd name="T4" fmla="*/ 0 w 26"/>
                  <a:gd name="T5" fmla="*/ 0 h 278"/>
                  <a:gd name="T6" fmla="*/ 0 w 26"/>
                  <a:gd name="T7" fmla="*/ 0 h 278"/>
                  <a:gd name="T8" fmla="*/ 0 w 26"/>
                  <a:gd name="T9" fmla="*/ 0 h 2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278"/>
                  <a:gd name="T17" fmla="*/ 26 w 26"/>
                  <a:gd name="T18" fmla="*/ 278 h 27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278">
                    <a:moveTo>
                      <a:pt x="0" y="278"/>
                    </a:moveTo>
                    <a:lnTo>
                      <a:pt x="0" y="28"/>
                    </a:lnTo>
                    <a:lnTo>
                      <a:pt x="26" y="0"/>
                    </a:lnTo>
                    <a:lnTo>
                      <a:pt x="26" y="222"/>
                    </a:lnTo>
                    <a:lnTo>
                      <a:pt x="0" y="278"/>
                    </a:lnTo>
                    <a:close/>
                  </a:path>
                </a:pathLst>
              </a:custGeom>
              <a:solidFill>
                <a:srgbClr val="D9D9D9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70" name="Freeform 322"/>
              <p:cNvSpPr>
                <a:spLocks/>
              </p:cNvSpPr>
              <p:nvPr/>
            </p:nvSpPr>
            <p:spPr bwMode="auto">
              <a:xfrm>
                <a:off x="63" y="1092"/>
                <a:ext cx="11" cy="11"/>
              </a:xfrm>
              <a:custGeom>
                <a:avLst/>
                <a:gdLst>
                  <a:gd name="T0" fmla="*/ 0 w 273"/>
                  <a:gd name="T1" fmla="*/ 0 h 249"/>
                  <a:gd name="T2" fmla="*/ 0 w 273"/>
                  <a:gd name="T3" fmla="*/ 0 h 249"/>
                  <a:gd name="T4" fmla="*/ 0 w 273"/>
                  <a:gd name="T5" fmla="*/ 0 h 249"/>
                  <a:gd name="T6" fmla="*/ 0 w 273"/>
                  <a:gd name="T7" fmla="*/ 0 h 24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73"/>
                  <a:gd name="T13" fmla="*/ 0 h 249"/>
                  <a:gd name="T14" fmla="*/ 273 w 273"/>
                  <a:gd name="T15" fmla="*/ 249 h 24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73" h="249">
                    <a:moveTo>
                      <a:pt x="273" y="249"/>
                    </a:moveTo>
                    <a:lnTo>
                      <a:pt x="0" y="249"/>
                    </a:lnTo>
                    <a:lnTo>
                      <a:pt x="273" y="0"/>
                    </a:lnTo>
                    <a:lnTo>
                      <a:pt x="273" y="249"/>
                    </a:lnTo>
                    <a:close/>
                  </a:path>
                </a:pathLst>
              </a:custGeom>
              <a:solidFill>
                <a:srgbClr val="ABABAB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71" name="Freeform 323"/>
              <p:cNvSpPr>
                <a:spLocks/>
              </p:cNvSpPr>
              <p:nvPr/>
            </p:nvSpPr>
            <p:spPr bwMode="auto">
              <a:xfrm>
                <a:off x="74" y="1093"/>
                <a:ext cx="1" cy="10"/>
              </a:xfrm>
              <a:custGeom>
                <a:avLst/>
                <a:gdLst>
                  <a:gd name="T0" fmla="*/ 0 w 28"/>
                  <a:gd name="T1" fmla="*/ 0 h 221"/>
                  <a:gd name="T2" fmla="*/ 0 w 28"/>
                  <a:gd name="T3" fmla="*/ 0 h 221"/>
                  <a:gd name="T4" fmla="*/ 0 w 28"/>
                  <a:gd name="T5" fmla="*/ 0 h 221"/>
                  <a:gd name="T6" fmla="*/ 0 w 28"/>
                  <a:gd name="T7" fmla="*/ 0 h 221"/>
                  <a:gd name="T8" fmla="*/ 0 w 28"/>
                  <a:gd name="T9" fmla="*/ 0 h 2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"/>
                  <a:gd name="T16" fmla="*/ 0 h 221"/>
                  <a:gd name="T17" fmla="*/ 28 w 28"/>
                  <a:gd name="T18" fmla="*/ 221 h 22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" h="221">
                    <a:moveTo>
                      <a:pt x="28" y="221"/>
                    </a:moveTo>
                    <a:lnTo>
                      <a:pt x="0" y="194"/>
                    </a:lnTo>
                    <a:lnTo>
                      <a:pt x="0" y="0"/>
                    </a:lnTo>
                    <a:lnTo>
                      <a:pt x="28" y="28"/>
                    </a:lnTo>
                    <a:lnTo>
                      <a:pt x="28" y="221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72" name="Freeform 324"/>
              <p:cNvSpPr>
                <a:spLocks/>
              </p:cNvSpPr>
              <p:nvPr/>
            </p:nvSpPr>
            <p:spPr bwMode="auto">
              <a:xfrm>
                <a:off x="-12" y="1094"/>
                <a:ext cx="21" cy="21"/>
              </a:xfrm>
              <a:custGeom>
                <a:avLst/>
                <a:gdLst>
                  <a:gd name="T0" fmla="*/ 0 w 546"/>
                  <a:gd name="T1" fmla="*/ 0 h 471"/>
                  <a:gd name="T2" fmla="*/ 0 w 546"/>
                  <a:gd name="T3" fmla="*/ 0 h 471"/>
                  <a:gd name="T4" fmla="*/ 0 w 546"/>
                  <a:gd name="T5" fmla="*/ 0 h 471"/>
                  <a:gd name="T6" fmla="*/ 0 w 546"/>
                  <a:gd name="T7" fmla="*/ 0 h 471"/>
                  <a:gd name="T8" fmla="*/ 0 w 546"/>
                  <a:gd name="T9" fmla="*/ 0 h 4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46"/>
                  <a:gd name="T16" fmla="*/ 0 h 471"/>
                  <a:gd name="T17" fmla="*/ 546 w 546"/>
                  <a:gd name="T18" fmla="*/ 471 h 47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46" h="471">
                    <a:moveTo>
                      <a:pt x="546" y="138"/>
                    </a:moveTo>
                    <a:lnTo>
                      <a:pt x="0" y="471"/>
                    </a:lnTo>
                    <a:lnTo>
                      <a:pt x="0" y="360"/>
                    </a:lnTo>
                    <a:lnTo>
                      <a:pt x="546" y="0"/>
                    </a:lnTo>
                    <a:lnTo>
                      <a:pt x="546" y="138"/>
                    </a:lnTo>
                    <a:close/>
                  </a:path>
                </a:pathLst>
              </a:custGeom>
              <a:solidFill>
                <a:srgbClr val="83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73" name="Freeform 325"/>
              <p:cNvSpPr>
                <a:spLocks/>
              </p:cNvSpPr>
              <p:nvPr/>
            </p:nvSpPr>
            <p:spPr bwMode="auto">
              <a:xfrm>
                <a:off x="10" y="1094"/>
                <a:ext cx="22" cy="22"/>
              </a:xfrm>
              <a:custGeom>
                <a:avLst/>
                <a:gdLst>
                  <a:gd name="T0" fmla="*/ 0 w 573"/>
                  <a:gd name="T1" fmla="*/ 0 h 498"/>
                  <a:gd name="T2" fmla="*/ 0 w 573"/>
                  <a:gd name="T3" fmla="*/ 0 h 498"/>
                  <a:gd name="T4" fmla="*/ 0 w 573"/>
                  <a:gd name="T5" fmla="*/ 0 h 498"/>
                  <a:gd name="T6" fmla="*/ 0 w 573"/>
                  <a:gd name="T7" fmla="*/ 0 h 498"/>
                  <a:gd name="T8" fmla="*/ 0 w 573"/>
                  <a:gd name="T9" fmla="*/ 0 h 4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73"/>
                  <a:gd name="T16" fmla="*/ 0 h 498"/>
                  <a:gd name="T17" fmla="*/ 573 w 573"/>
                  <a:gd name="T18" fmla="*/ 498 h 49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73" h="498">
                    <a:moveTo>
                      <a:pt x="573" y="498"/>
                    </a:moveTo>
                    <a:lnTo>
                      <a:pt x="0" y="111"/>
                    </a:lnTo>
                    <a:lnTo>
                      <a:pt x="0" y="0"/>
                    </a:lnTo>
                    <a:lnTo>
                      <a:pt x="546" y="360"/>
                    </a:lnTo>
                    <a:lnTo>
                      <a:pt x="573" y="498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74" name="Freeform 326"/>
              <p:cNvSpPr>
                <a:spLocks/>
              </p:cNvSpPr>
              <p:nvPr/>
            </p:nvSpPr>
            <p:spPr bwMode="auto">
              <a:xfrm>
                <a:off x="-57" y="1097"/>
                <a:ext cx="1" cy="8"/>
              </a:xfrm>
              <a:custGeom>
                <a:avLst/>
                <a:gdLst>
                  <a:gd name="T0" fmla="*/ 0 w 28"/>
                  <a:gd name="T1" fmla="*/ 0 h 194"/>
                  <a:gd name="T2" fmla="*/ 0 w 28"/>
                  <a:gd name="T3" fmla="*/ 0 h 194"/>
                  <a:gd name="T4" fmla="*/ 0 w 28"/>
                  <a:gd name="T5" fmla="*/ 0 h 194"/>
                  <a:gd name="T6" fmla="*/ 0 w 28"/>
                  <a:gd name="T7" fmla="*/ 0 h 194"/>
                  <a:gd name="T8" fmla="*/ 0 w 28"/>
                  <a:gd name="T9" fmla="*/ 0 h 1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"/>
                  <a:gd name="T16" fmla="*/ 0 h 194"/>
                  <a:gd name="T17" fmla="*/ 28 w 28"/>
                  <a:gd name="T18" fmla="*/ 194 h 19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" h="194">
                    <a:moveTo>
                      <a:pt x="0" y="194"/>
                    </a:moveTo>
                    <a:lnTo>
                      <a:pt x="0" y="27"/>
                    </a:lnTo>
                    <a:lnTo>
                      <a:pt x="28" y="0"/>
                    </a:lnTo>
                    <a:lnTo>
                      <a:pt x="28" y="166"/>
                    </a:lnTo>
                    <a:lnTo>
                      <a:pt x="0" y="194"/>
                    </a:lnTo>
                    <a:close/>
                  </a:path>
                </a:pathLst>
              </a:custGeom>
              <a:solidFill>
                <a:srgbClr val="83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75" name="Freeform 327"/>
              <p:cNvSpPr>
                <a:spLocks/>
              </p:cNvSpPr>
              <p:nvPr/>
            </p:nvSpPr>
            <p:spPr bwMode="auto">
              <a:xfrm>
                <a:off x="76" y="1096"/>
                <a:ext cx="1" cy="8"/>
              </a:xfrm>
              <a:custGeom>
                <a:avLst/>
                <a:gdLst>
                  <a:gd name="T0" fmla="*/ 0 w 28"/>
                  <a:gd name="T1" fmla="*/ 0 h 194"/>
                  <a:gd name="T2" fmla="*/ 0 w 28"/>
                  <a:gd name="T3" fmla="*/ 0 h 194"/>
                  <a:gd name="T4" fmla="*/ 0 w 28"/>
                  <a:gd name="T5" fmla="*/ 0 h 194"/>
                  <a:gd name="T6" fmla="*/ 0 w 28"/>
                  <a:gd name="T7" fmla="*/ 0 h 194"/>
                  <a:gd name="T8" fmla="*/ 0 w 28"/>
                  <a:gd name="T9" fmla="*/ 0 h 1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"/>
                  <a:gd name="T16" fmla="*/ 0 h 194"/>
                  <a:gd name="T17" fmla="*/ 28 w 28"/>
                  <a:gd name="T18" fmla="*/ 194 h 19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" h="194">
                    <a:moveTo>
                      <a:pt x="28" y="194"/>
                    </a:moveTo>
                    <a:lnTo>
                      <a:pt x="0" y="138"/>
                    </a:lnTo>
                    <a:lnTo>
                      <a:pt x="0" y="0"/>
                    </a:lnTo>
                    <a:lnTo>
                      <a:pt x="28" y="83"/>
                    </a:lnTo>
                    <a:lnTo>
                      <a:pt x="28" y="194"/>
                    </a:lnTo>
                    <a:close/>
                  </a:path>
                </a:pathLst>
              </a:custGeom>
              <a:solidFill>
                <a:srgbClr val="83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76" name="Freeform 328"/>
              <p:cNvSpPr>
                <a:spLocks/>
              </p:cNvSpPr>
              <p:nvPr/>
            </p:nvSpPr>
            <p:spPr bwMode="auto">
              <a:xfrm>
                <a:off x="-44" y="1098"/>
                <a:ext cx="31" cy="1"/>
              </a:xfrm>
              <a:custGeom>
                <a:avLst/>
                <a:gdLst>
                  <a:gd name="T0" fmla="*/ 0 w 792"/>
                  <a:gd name="T1" fmla="*/ 0 h 28"/>
                  <a:gd name="T2" fmla="*/ 0 w 792"/>
                  <a:gd name="T3" fmla="*/ 0 h 28"/>
                  <a:gd name="T4" fmla="*/ 0 w 792"/>
                  <a:gd name="T5" fmla="*/ 0 h 28"/>
                  <a:gd name="T6" fmla="*/ 0 w 792"/>
                  <a:gd name="T7" fmla="*/ 0 h 28"/>
                  <a:gd name="T8" fmla="*/ 0 w 792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92"/>
                  <a:gd name="T16" fmla="*/ 0 h 28"/>
                  <a:gd name="T17" fmla="*/ 792 w 792"/>
                  <a:gd name="T18" fmla="*/ 28 h 2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92" h="28">
                    <a:moveTo>
                      <a:pt x="792" y="0"/>
                    </a:moveTo>
                    <a:lnTo>
                      <a:pt x="764" y="28"/>
                    </a:lnTo>
                    <a:lnTo>
                      <a:pt x="0" y="28"/>
                    </a:lnTo>
                    <a:lnTo>
                      <a:pt x="0" y="0"/>
                    </a:lnTo>
                    <a:lnTo>
                      <a:pt x="792" y="0"/>
                    </a:lnTo>
                    <a:close/>
                  </a:path>
                </a:pathLst>
              </a:custGeom>
              <a:solidFill>
                <a:srgbClr val="ABABAB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77" name="Rectangle 329"/>
              <p:cNvSpPr>
                <a:spLocks noChangeArrowheads="1"/>
              </p:cNvSpPr>
              <p:nvPr/>
            </p:nvSpPr>
            <p:spPr bwMode="auto">
              <a:xfrm>
                <a:off x="31" y="1098"/>
                <a:ext cx="30" cy="1"/>
              </a:xfrm>
              <a:prstGeom prst="rect">
                <a:avLst/>
              </a:prstGeom>
              <a:solidFill>
                <a:srgbClr val="ABABAB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78" name="Freeform 330"/>
              <p:cNvSpPr>
                <a:spLocks/>
              </p:cNvSpPr>
              <p:nvPr/>
            </p:nvSpPr>
            <p:spPr bwMode="auto">
              <a:xfrm>
                <a:off x="-44" y="1100"/>
                <a:ext cx="28" cy="15"/>
              </a:xfrm>
              <a:custGeom>
                <a:avLst/>
                <a:gdLst>
                  <a:gd name="T0" fmla="*/ 0 w 709"/>
                  <a:gd name="T1" fmla="*/ 0 h 333"/>
                  <a:gd name="T2" fmla="*/ 0 w 709"/>
                  <a:gd name="T3" fmla="*/ 0 h 333"/>
                  <a:gd name="T4" fmla="*/ 0 w 709"/>
                  <a:gd name="T5" fmla="*/ 0 h 333"/>
                  <a:gd name="T6" fmla="*/ 0 w 709"/>
                  <a:gd name="T7" fmla="*/ 0 h 333"/>
                  <a:gd name="T8" fmla="*/ 0 w 709"/>
                  <a:gd name="T9" fmla="*/ 0 h 333"/>
                  <a:gd name="T10" fmla="*/ 0 w 709"/>
                  <a:gd name="T11" fmla="*/ 0 h 333"/>
                  <a:gd name="T12" fmla="*/ 0 w 709"/>
                  <a:gd name="T13" fmla="*/ 0 h 3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9"/>
                  <a:gd name="T22" fmla="*/ 0 h 333"/>
                  <a:gd name="T23" fmla="*/ 709 w 709"/>
                  <a:gd name="T24" fmla="*/ 333 h 33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9" h="333">
                    <a:moveTo>
                      <a:pt x="709" y="0"/>
                    </a:moveTo>
                    <a:lnTo>
                      <a:pt x="381" y="333"/>
                    </a:lnTo>
                    <a:lnTo>
                      <a:pt x="163" y="333"/>
                    </a:lnTo>
                    <a:lnTo>
                      <a:pt x="163" y="139"/>
                    </a:lnTo>
                    <a:lnTo>
                      <a:pt x="0" y="139"/>
                    </a:lnTo>
                    <a:lnTo>
                      <a:pt x="0" y="0"/>
                    </a:lnTo>
                    <a:lnTo>
                      <a:pt x="709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79" name="Freeform 331"/>
              <p:cNvSpPr>
                <a:spLocks/>
              </p:cNvSpPr>
              <p:nvPr/>
            </p:nvSpPr>
            <p:spPr bwMode="auto">
              <a:xfrm>
                <a:off x="31" y="1100"/>
                <a:ext cx="30" cy="15"/>
              </a:xfrm>
              <a:custGeom>
                <a:avLst/>
                <a:gdLst>
                  <a:gd name="T0" fmla="*/ 0 w 791"/>
                  <a:gd name="T1" fmla="*/ 0 h 333"/>
                  <a:gd name="T2" fmla="*/ 0 w 791"/>
                  <a:gd name="T3" fmla="*/ 0 h 333"/>
                  <a:gd name="T4" fmla="*/ 0 w 791"/>
                  <a:gd name="T5" fmla="*/ 0 h 333"/>
                  <a:gd name="T6" fmla="*/ 0 w 791"/>
                  <a:gd name="T7" fmla="*/ 0 h 333"/>
                  <a:gd name="T8" fmla="*/ 0 w 791"/>
                  <a:gd name="T9" fmla="*/ 0 h 333"/>
                  <a:gd name="T10" fmla="*/ 0 w 791"/>
                  <a:gd name="T11" fmla="*/ 0 h 333"/>
                  <a:gd name="T12" fmla="*/ 0 w 791"/>
                  <a:gd name="T13" fmla="*/ 0 h 3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91"/>
                  <a:gd name="T22" fmla="*/ 0 h 333"/>
                  <a:gd name="T23" fmla="*/ 791 w 791"/>
                  <a:gd name="T24" fmla="*/ 333 h 33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91" h="333">
                    <a:moveTo>
                      <a:pt x="791" y="139"/>
                    </a:moveTo>
                    <a:lnTo>
                      <a:pt x="627" y="139"/>
                    </a:lnTo>
                    <a:lnTo>
                      <a:pt x="627" y="333"/>
                    </a:lnTo>
                    <a:lnTo>
                      <a:pt x="55" y="333"/>
                    </a:lnTo>
                    <a:lnTo>
                      <a:pt x="0" y="0"/>
                    </a:lnTo>
                    <a:lnTo>
                      <a:pt x="791" y="0"/>
                    </a:lnTo>
                    <a:lnTo>
                      <a:pt x="791" y="13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80" name="Freeform 332"/>
              <p:cNvSpPr>
                <a:spLocks/>
              </p:cNvSpPr>
              <p:nvPr/>
            </p:nvSpPr>
            <p:spPr bwMode="auto">
              <a:xfrm>
                <a:off x="-27" y="1100"/>
                <a:ext cx="15" cy="15"/>
              </a:xfrm>
              <a:custGeom>
                <a:avLst/>
                <a:gdLst>
                  <a:gd name="T0" fmla="*/ 0 w 382"/>
                  <a:gd name="T1" fmla="*/ 0 h 333"/>
                  <a:gd name="T2" fmla="*/ 0 w 382"/>
                  <a:gd name="T3" fmla="*/ 0 h 333"/>
                  <a:gd name="T4" fmla="*/ 0 w 382"/>
                  <a:gd name="T5" fmla="*/ 0 h 333"/>
                  <a:gd name="T6" fmla="*/ 0 w 382"/>
                  <a:gd name="T7" fmla="*/ 0 h 333"/>
                  <a:gd name="T8" fmla="*/ 0 w 382"/>
                  <a:gd name="T9" fmla="*/ 0 h 3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82"/>
                  <a:gd name="T16" fmla="*/ 0 h 333"/>
                  <a:gd name="T17" fmla="*/ 382 w 382"/>
                  <a:gd name="T18" fmla="*/ 333 h 3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82" h="333">
                    <a:moveTo>
                      <a:pt x="356" y="333"/>
                    </a:moveTo>
                    <a:lnTo>
                      <a:pt x="0" y="333"/>
                    </a:lnTo>
                    <a:lnTo>
                      <a:pt x="328" y="0"/>
                    </a:lnTo>
                    <a:lnTo>
                      <a:pt x="382" y="0"/>
                    </a:lnTo>
                    <a:lnTo>
                      <a:pt x="356" y="333"/>
                    </a:lnTo>
                    <a:close/>
                  </a:path>
                </a:pathLst>
              </a:custGeom>
              <a:solidFill>
                <a:srgbClr val="ABABAB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81" name="Freeform 333"/>
              <p:cNvSpPr>
                <a:spLocks/>
              </p:cNvSpPr>
              <p:nvPr/>
            </p:nvSpPr>
            <p:spPr bwMode="auto">
              <a:xfrm>
                <a:off x="-13" y="1102"/>
                <a:ext cx="22" cy="21"/>
              </a:xfrm>
              <a:custGeom>
                <a:avLst/>
                <a:gdLst>
                  <a:gd name="T0" fmla="*/ 0 w 572"/>
                  <a:gd name="T1" fmla="*/ 0 h 499"/>
                  <a:gd name="T2" fmla="*/ 0 w 572"/>
                  <a:gd name="T3" fmla="*/ 0 h 499"/>
                  <a:gd name="T4" fmla="*/ 0 w 572"/>
                  <a:gd name="T5" fmla="*/ 0 h 499"/>
                  <a:gd name="T6" fmla="*/ 0 w 572"/>
                  <a:gd name="T7" fmla="*/ 0 h 499"/>
                  <a:gd name="T8" fmla="*/ 0 w 572"/>
                  <a:gd name="T9" fmla="*/ 0 h 4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72"/>
                  <a:gd name="T16" fmla="*/ 0 h 499"/>
                  <a:gd name="T17" fmla="*/ 572 w 572"/>
                  <a:gd name="T18" fmla="*/ 499 h 49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72" h="499">
                    <a:moveTo>
                      <a:pt x="0" y="499"/>
                    </a:moveTo>
                    <a:lnTo>
                      <a:pt x="26" y="360"/>
                    </a:lnTo>
                    <a:lnTo>
                      <a:pt x="572" y="0"/>
                    </a:lnTo>
                    <a:lnTo>
                      <a:pt x="572" y="111"/>
                    </a:lnTo>
                    <a:lnTo>
                      <a:pt x="0" y="499"/>
                    </a:lnTo>
                    <a:close/>
                  </a:path>
                </a:pathLst>
              </a:custGeom>
              <a:solidFill>
                <a:srgbClr val="83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82" name="Freeform 334"/>
              <p:cNvSpPr>
                <a:spLocks/>
              </p:cNvSpPr>
              <p:nvPr/>
            </p:nvSpPr>
            <p:spPr bwMode="auto">
              <a:xfrm>
                <a:off x="75" y="1102"/>
                <a:ext cx="22" cy="43"/>
              </a:xfrm>
              <a:custGeom>
                <a:avLst/>
                <a:gdLst>
                  <a:gd name="T0" fmla="*/ 0 w 572"/>
                  <a:gd name="T1" fmla="*/ 0 h 998"/>
                  <a:gd name="T2" fmla="*/ 0 w 572"/>
                  <a:gd name="T3" fmla="*/ 0 h 998"/>
                  <a:gd name="T4" fmla="*/ 0 w 572"/>
                  <a:gd name="T5" fmla="*/ 0 h 998"/>
                  <a:gd name="T6" fmla="*/ 0 w 572"/>
                  <a:gd name="T7" fmla="*/ 0 h 998"/>
                  <a:gd name="T8" fmla="*/ 0 w 572"/>
                  <a:gd name="T9" fmla="*/ 0 h 998"/>
                  <a:gd name="T10" fmla="*/ 0 w 572"/>
                  <a:gd name="T11" fmla="*/ 0 h 998"/>
                  <a:gd name="T12" fmla="*/ 0 w 572"/>
                  <a:gd name="T13" fmla="*/ 0 h 998"/>
                  <a:gd name="T14" fmla="*/ 0 w 572"/>
                  <a:gd name="T15" fmla="*/ 0 h 998"/>
                  <a:gd name="T16" fmla="*/ 0 w 572"/>
                  <a:gd name="T17" fmla="*/ 0 h 998"/>
                  <a:gd name="T18" fmla="*/ 0 w 572"/>
                  <a:gd name="T19" fmla="*/ 0 h 998"/>
                  <a:gd name="T20" fmla="*/ 0 w 572"/>
                  <a:gd name="T21" fmla="*/ 0 h 998"/>
                  <a:gd name="T22" fmla="*/ 0 w 572"/>
                  <a:gd name="T23" fmla="*/ 0 h 998"/>
                  <a:gd name="T24" fmla="*/ 0 w 572"/>
                  <a:gd name="T25" fmla="*/ 0 h 998"/>
                  <a:gd name="T26" fmla="*/ 0 w 572"/>
                  <a:gd name="T27" fmla="*/ 0 h 998"/>
                  <a:gd name="T28" fmla="*/ 0 w 572"/>
                  <a:gd name="T29" fmla="*/ 0 h 998"/>
                  <a:gd name="T30" fmla="*/ 0 w 572"/>
                  <a:gd name="T31" fmla="*/ 0 h 998"/>
                  <a:gd name="T32" fmla="*/ 0 w 572"/>
                  <a:gd name="T33" fmla="*/ 0 h 998"/>
                  <a:gd name="T34" fmla="*/ 0 w 572"/>
                  <a:gd name="T35" fmla="*/ 0 h 998"/>
                  <a:gd name="T36" fmla="*/ 0 w 572"/>
                  <a:gd name="T37" fmla="*/ 0 h 99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572"/>
                  <a:gd name="T58" fmla="*/ 0 h 998"/>
                  <a:gd name="T59" fmla="*/ 572 w 572"/>
                  <a:gd name="T60" fmla="*/ 998 h 99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572" h="998">
                    <a:moveTo>
                      <a:pt x="81" y="194"/>
                    </a:moveTo>
                    <a:lnTo>
                      <a:pt x="163" y="388"/>
                    </a:lnTo>
                    <a:lnTo>
                      <a:pt x="163" y="194"/>
                    </a:lnTo>
                    <a:lnTo>
                      <a:pt x="190" y="222"/>
                    </a:lnTo>
                    <a:lnTo>
                      <a:pt x="190" y="416"/>
                    </a:lnTo>
                    <a:lnTo>
                      <a:pt x="300" y="637"/>
                    </a:lnTo>
                    <a:lnTo>
                      <a:pt x="300" y="444"/>
                    </a:lnTo>
                    <a:lnTo>
                      <a:pt x="326" y="499"/>
                    </a:lnTo>
                    <a:lnTo>
                      <a:pt x="326" y="720"/>
                    </a:lnTo>
                    <a:lnTo>
                      <a:pt x="463" y="970"/>
                    </a:lnTo>
                    <a:lnTo>
                      <a:pt x="463" y="748"/>
                    </a:lnTo>
                    <a:lnTo>
                      <a:pt x="572" y="998"/>
                    </a:lnTo>
                    <a:lnTo>
                      <a:pt x="463" y="998"/>
                    </a:lnTo>
                    <a:lnTo>
                      <a:pt x="0" y="56"/>
                    </a:lnTo>
                    <a:lnTo>
                      <a:pt x="0" y="27"/>
                    </a:lnTo>
                    <a:lnTo>
                      <a:pt x="81" y="166"/>
                    </a:lnTo>
                    <a:lnTo>
                      <a:pt x="81" y="0"/>
                    </a:lnTo>
                    <a:lnTo>
                      <a:pt x="81" y="27"/>
                    </a:lnTo>
                    <a:lnTo>
                      <a:pt x="81" y="19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83" name="Freeform 335"/>
              <p:cNvSpPr>
                <a:spLocks/>
              </p:cNvSpPr>
              <p:nvPr/>
            </p:nvSpPr>
            <p:spPr bwMode="auto">
              <a:xfrm>
                <a:off x="10" y="1102"/>
                <a:ext cx="23" cy="22"/>
              </a:xfrm>
              <a:custGeom>
                <a:avLst/>
                <a:gdLst>
                  <a:gd name="T0" fmla="*/ 0 w 601"/>
                  <a:gd name="T1" fmla="*/ 0 h 526"/>
                  <a:gd name="T2" fmla="*/ 0 w 601"/>
                  <a:gd name="T3" fmla="*/ 0 h 526"/>
                  <a:gd name="T4" fmla="*/ 0 w 601"/>
                  <a:gd name="T5" fmla="*/ 0 h 526"/>
                  <a:gd name="T6" fmla="*/ 0 w 601"/>
                  <a:gd name="T7" fmla="*/ 0 h 526"/>
                  <a:gd name="T8" fmla="*/ 0 w 601"/>
                  <a:gd name="T9" fmla="*/ 0 h 526"/>
                  <a:gd name="T10" fmla="*/ 0 w 601"/>
                  <a:gd name="T11" fmla="*/ 0 h 5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01"/>
                  <a:gd name="T19" fmla="*/ 0 h 526"/>
                  <a:gd name="T20" fmla="*/ 601 w 601"/>
                  <a:gd name="T21" fmla="*/ 526 h 52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01" h="526">
                    <a:moveTo>
                      <a:pt x="601" y="499"/>
                    </a:moveTo>
                    <a:lnTo>
                      <a:pt x="601" y="526"/>
                    </a:lnTo>
                    <a:lnTo>
                      <a:pt x="0" y="111"/>
                    </a:lnTo>
                    <a:lnTo>
                      <a:pt x="0" y="0"/>
                    </a:lnTo>
                    <a:lnTo>
                      <a:pt x="573" y="360"/>
                    </a:lnTo>
                    <a:lnTo>
                      <a:pt x="601" y="499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84" name="Freeform 336"/>
              <p:cNvSpPr>
                <a:spLocks/>
              </p:cNvSpPr>
              <p:nvPr/>
            </p:nvSpPr>
            <p:spPr bwMode="auto">
              <a:xfrm>
                <a:off x="-55" y="1103"/>
                <a:ext cx="10" cy="3"/>
              </a:xfrm>
              <a:custGeom>
                <a:avLst/>
                <a:gdLst>
                  <a:gd name="T0" fmla="*/ 0 w 272"/>
                  <a:gd name="T1" fmla="*/ 0 h 84"/>
                  <a:gd name="T2" fmla="*/ 0 w 272"/>
                  <a:gd name="T3" fmla="*/ 0 h 84"/>
                  <a:gd name="T4" fmla="*/ 0 w 272"/>
                  <a:gd name="T5" fmla="*/ 0 h 84"/>
                  <a:gd name="T6" fmla="*/ 0 w 272"/>
                  <a:gd name="T7" fmla="*/ 0 h 84"/>
                  <a:gd name="T8" fmla="*/ 0 w 272"/>
                  <a:gd name="T9" fmla="*/ 0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2"/>
                  <a:gd name="T16" fmla="*/ 0 h 84"/>
                  <a:gd name="T17" fmla="*/ 272 w 272"/>
                  <a:gd name="T18" fmla="*/ 84 h 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2" h="84">
                    <a:moveTo>
                      <a:pt x="272" y="0"/>
                    </a:moveTo>
                    <a:lnTo>
                      <a:pt x="272" y="84"/>
                    </a:lnTo>
                    <a:lnTo>
                      <a:pt x="0" y="84"/>
                    </a:lnTo>
                    <a:lnTo>
                      <a:pt x="54" y="0"/>
                    </a:lnTo>
                    <a:lnTo>
                      <a:pt x="272" y="0"/>
                    </a:lnTo>
                    <a:close/>
                  </a:path>
                </a:pathLst>
              </a:custGeom>
              <a:solidFill>
                <a:srgbClr val="D9D9D9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85" name="Freeform 337"/>
              <p:cNvSpPr>
                <a:spLocks/>
              </p:cNvSpPr>
              <p:nvPr/>
            </p:nvSpPr>
            <p:spPr bwMode="auto">
              <a:xfrm>
                <a:off x="33" y="1104"/>
                <a:ext cx="46" cy="46"/>
              </a:xfrm>
              <a:custGeom>
                <a:avLst/>
                <a:gdLst>
                  <a:gd name="T0" fmla="*/ 0 w 1200"/>
                  <a:gd name="T1" fmla="*/ 0 h 1052"/>
                  <a:gd name="T2" fmla="*/ 0 w 1200"/>
                  <a:gd name="T3" fmla="*/ 0 h 1052"/>
                  <a:gd name="T4" fmla="*/ 0 w 1200"/>
                  <a:gd name="T5" fmla="*/ 0 h 1052"/>
                  <a:gd name="T6" fmla="*/ 0 w 1200"/>
                  <a:gd name="T7" fmla="*/ 0 h 1052"/>
                  <a:gd name="T8" fmla="*/ 0 w 1200"/>
                  <a:gd name="T9" fmla="*/ 0 h 1052"/>
                  <a:gd name="T10" fmla="*/ 0 w 1200"/>
                  <a:gd name="T11" fmla="*/ 0 h 1052"/>
                  <a:gd name="T12" fmla="*/ 0 w 1200"/>
                  <a:gd name="T13" fmla="*/ 0 h 1052"/>
                  <a:gd name="T14" fmla="*/ 0 w 1200"/>
                  <a:gd name="T15" fmla="*/ 0 h 1052"/>
                  <a:gd name="T16" fmla="*/ 0 w 1200"/>
                  <a:gd name="T17" fmla="*/ 0 h 1052"/>
                  <a:gd name="T18" fmla="*/ 0 w 1200"/>
                  <a:gd name="T19" fmla="*/ 0 h 1052"/>
                  <a:gd name="T20" fmla="*/ 0 w 1200"/>
                  <a:gd name="T21" fmla="*/ 0 h 10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200"/>
                  <a:gd name="T34" fmla="*/ 0 h 1052"/>
                  <a:gd name="T35" fmla="*/ 1200 w 1200"/>
                  <a:gd name="T36" fmla="*/ 1052 h 105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200" h="1052">
                    <a:moveTo>
                      <a:pt x="846" y="83"/>
                    </a:moveTo>
                    <a:lnTo>
                      <a:pt x="818" y="83"/>
                    </a:lnTo>
                    <a:lnTo>
                      <a:pt x="1200" y="1052"/>
                    </a:lnTo>
                    <a:lnTo>
                      <a:pt x="955" y="1052"/>
                    </a:lnTo>
                    <a:lnTo>
                      <a:pt x="709" y="332"/>
                    </a:lnTo>
                    <a:lnTo>
                      <a:pt x="26" y="332"/>
                    </a:lnTo>
                    <a:lnTo>
                      <a:pt x="0" y="276"/>
                    </a:lnTo>
                    <a:lnTo>
                      <a:pt x="791" y="276"/>
                    </a:lnTo>
                    <a:lnTo>
                      <a:pt x="791" y="0"/>
                    </a:lnTo>
                    <a:lnTo>
                      <a:pt x="818" y="0"/>
                    </a:lnTo>
                    <a:lnTo>
                      <a:pt x="846" y="83"/>
                    </a:lnTo>
                    <a:close/>
                  </a:path>
                </a:pathLst>
              </a:custGeom>
              <a:solidFill>
                <a:srgbClr val="D9D9D9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86" name="Freeform 338"/>
              <p:cNvSpPr>
                <a:spLocks/>
              </p:cNvSpPr>
              <p:nvPr/>
            </p:nvSpPr>
            <p:spPr bwMode="auto">
              <a:xfrm>
                <a:off x="66" y="1104"/>
                <a:ext cx="9" cy="4"/>
              </a:xfrm>
              <a:custGeom>
                <a:avLst/>
                <a:gdLst>
                  <a:gd name="T0" fmla="*/ 0 w 246"/>
                  <a:gd name="T1" fmla="*/ 0 h 83"/>
                  <a:gd name="T2" fmla="*/ 0 w 246"/>
                  <a:gd name="T3" fmla="*/ 0 h 83"/>
                  <a:gd name="T4" fmla="*/ 0 w 246"/>
                  <a:gd name="T5" fmla="*/ 0 h 83"/>
                  <a:gd name="T6" fmla="*/ 0 w 246"/>
                  <a:gd name="T7" fmla="*/ 0 h 83"/>
                  <a:gd name="T8" fmla="*/ 0 w 246"/>
                  <a:gd name="T9" fmla="*/ 0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46"/>
                  <a:gd name="T16" fmla="*/ 0 h 83"/>
                  <a:gd name="T17" fmla="*/ 246 w 246"/>
                  <a:gd name="T18" fmla="*/ 83 h 8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46" h="83">
                    <a:moveTo>
                      <a:pt x="246" y="83"/>
                    </a:moveTo>
                    <a:lnTo>
                      <a:pt x="26" y="83"/>
                    </a:lnTo>
                    <a:lnTo>
                      <a:pt x="0" y="0"/>
                    </a:lnTo>
                    <a:lnTo>
                      <a:pt x="218" y="0"/>
                    </a:lnTo>
                    <a:lnTo>
                      <a:pt x="246" y="83"/>
                    </a:lnTo>
                    <a:close/>
                  </a:path>
                </a:pathLst>
              </a:custGeom>
              <a:solidFill>
                <a:srgbClr val="ABABAB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87" name="Freeform 339"/>
              <p:cNvSpPr>
                <a:spLocks/>
              </p:cNvSpPr>
              <p:nvPr/>
            </p:nvSpPr>
            <p:spPr bwMode="auto">
              <a:xfrm>
                <a:off x="-58" y="1099"/>
                <a:ext cx="3" cy="12"/>
              </a:xfrm>
              <a:custGeom>
                <a:avLst/>
                <a:gdLst>
                  <a:gd name="T0" fmla="*/ 0 w 83"/>
                  <a:gd name="T1" fmla="*/ 0 h 277"/>
                  <a:gd name="T2" fmla="*/ 0 w 83"/>
                  <a:gd name="T3" fmla="*/ 0 h 277"/>
                  <a:gd name="T4" fmla="*/ 0 w 83"/>
                  <a:gd name="T5" fmla="*/ 0 h 277"/>
                  <a:gd name="T6" fmla="*/ 0 w 83"/>
                  <a:gd name="T7" fmla="*/ 0 h 277"/>
                  <a:gd name="T8" fmla="*/ 0 w 83"/>
                  <a:gd name="T9" fmla="*/ 0 h 277"/>
                  <a:gd name="T10" fmla="*/ 0 w 83"/>
                  <a:gd name="T11" fmla="*/ 0 h 277"/>
                  <a:gd name="T12" fmla="*/ 0 w 83"/>
                  <a:gd name="T13" fmla="*/ 0 h 27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3"/>
                  <a:gd name="T22" fmla="*/ 0 h 277"/>
                  <a:gd name="T23" fmla="*/ 83 w 83"/>
                  <a:gd name="T24" fmla="*/ 277 h 27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3" h="277">
                    <a:moveTo>
                      <a:pt x="0" y="277"/>
                    </a:moveTo>
                    <a:lnTo>
                      <a:pt x="0" y="55"/>
                    </a:lnTo>
                    <a:lnTo>
                      <a:pt x="27" y="0"/>
                    </a:lnTo>
                    <a:lnTo>
                      <a:pt x="27" y="194"/>
                    </a:lnTo>
                    <a:lnTo>
                      <a:pt x="83" y="82"/>
                    </a:lnTo>
                    <a:lnTo>
                      <a:pt x="83" y="111"/>
                    </a:lnTo>
                    <a:lnTo>
                      <a:pt x="0" y="27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88" name="Freeform 340"/>
              <p:cNvSpPr>
                <a:spLocks/>
              </p:cNvSpPr>
              <p:nvPr/>
            </p:nvSpPr>
            <p:spPr bwMode="auto">
              <a:xfrm>
                <a:off x="79" y="1104"/>
                <a:ext cx="2" cy="11"/>
              </a:xfrm>
              <a:custGeom>
                <a:avLst/>
                <a:gdLst>
                  <a:gd name="T0" fmla="*/ 0 w 55"/>
                  <a:gd name="T1" fmla="*/ 0 h 249"/>
                  <a:gd name="T2" fmla="*/ 0 w 55"/>
                  <a:gd name="T3" fmla="*/ 0 h 249"/>
                  <a:gd name="T4" fmla="*/ 0 w 55"/>
                  <a:gd name="T5" fmla="*/ 0 h 249"/>
                  <a:gd name="T6" fmla="*/ 0 w 55"/>
                  <a:gd name="T7" fmla="*/ 0 h 249"/>
                  <a:gd name="T8" fmla="*/ 0 w 55"/>
                  <a:gd name="T9" fmla="*/ 0 h 2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5"/>
                  <a:gd name="T16" fmla="*/ 0 h 249"/>
                  <a:gd name="T17" fmla="*/ 55 w 55"/>
                  <a:gd name="T18" fmla="*/ 249 h 24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5" h="249">
                    <a:moveTo>
                      <a:pt x="55" y="249"/>
                    </a:moveTo>
                    <a:lnTo>
                      <a:pt x="0" y="138"/>
                    </a:lnTo>
                    <a:lnTo>
                      <a:pt x="0" y="0"/>
                    </a:lnTo>
                    <a:lnTo>
                      <a:pt x="55" y="83"/>
                    </a:lnTo>
                    <a:lnTo>
                      <a:pt x="55" y="249"/>
                    </a:lnTo>
                    <a:close/>
                  </a:path>
                </a:pathLst>
              </a:custGeom>
              <a:solidFill>
                <a:srgbClr val="83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89" name="Freeform 341"/>
              <p:cNvSpPr>
                <a:spLocks/>
              </p:cNvSpPr>
              <p:nvPr/>
            </p:nvSpPr>
            <p:spPr bwMode="auto">
              <a:xfrm>
                <a:off x="-60" y="1105"/>
                <a:ext cx="1" cy="9"/>
              </a:xfrm>
              <a:custGeom>
                <a:avLst/>
                <a:gdLst>
                  <a:gd name="T0" fmla="*/ 0 w 27"/>
                  <a:gd name="T1" fmla="*/ 0 h 193"/>
                  <a:gd name="T2" fmla="*/ 0 w 27"/>
                  <a:gd name="T3" fmla="*/ 0 h 193"/>
                  <a:gd name="T4" fmla="*/ 0 w 27"/>
                  <a:gd name="T5" fmla="*/ 0 h 193"/>
                  <a:gd name="T6" fmla="*/ 0 w 27"/>
                  <a:gd name="T7" fmla="*/ 0 h 193"/>
                  <a:gd name="T8" fmla="*/ 0 w 27"/>
                  <a:gd name="T9" fmla="*/ 0 h 1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"/>
                  <a:gd name="T16" fmla="*/ 0 h 193"/>
                  <a:gd name="T17" fmla="*/ 27 w 27"/>
                  <a:gd name="T18" fmla="*/ 193 h 1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" h="193">
                    <a:moveTo>
                      <a:pt x="0" y="193"/>
                    </a:moveTo>
                    <a:lnTo>
                      <a:pt x="0" y="55"/>
                    </a:lnTo>
                    <a:lnTo>
                      <a:pt x="27" y="0"/>
                    </a:lnTo>
                    <a:lnTo>
                      <a:pt x="27" y="138"/>
                    </a:lnTo>
                    <a:lnTo>
                      <a:pt x="0" y="193"/>
                    </a:lnTo>
                    <a:close/>
                  </a:path>
                </a:pathLst>
              </a:custGeom>
              <a:solidFill>
                <a:srgbClr val="83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90" name="Freeform 342"/>
              <p:cNvSpPr>
                <a:spLocks/>
              </p:cNvSpPr>
              <p:nvPr/>
            </p:nvSpPr>
            <p:spPr bwMode="auto">
              <a:xfrm>
                <a:off x="-68" y="1108"/>
                <a:ext cx="23" cy="42"/>
              </a:xfrm>
              <a:custGeom>
                <a:avLst/>
                <a:gdLst>
                  <a:gd name="T0" fmla="*/ 0 w 600"/>
                  <a:gd name="T1" fmla="*/ 0 h 969"/>
                  <a:gd name="T2" fmla="*/ 0 w 600"/>
                  <a:gd name="T3" fmla="*/ 0 h 969"/>
                  <a:gd name="T4" fmla="*/ 0 w 600"/>
                  <a:gd name="T5" fmla="*/ 0 h 969"/>
                  <a:gd name="T6" fmla="*/ 0 w 600"/>
                  <a:gd name="T7" fmla="*/ 0 h 969"/>
                  <a:gd name="T8" fmla="*/ 0 w 600"/>
                  <a:gd name="T9" fmla="*/ 0 h 969"/>
                  <a:gd name="T10" fmla="*/ 0 w 600"/>
                  <a:gd name="T11" fmla="*/ 0 h 969"/>
                  <a:gd name="T12" fmla="*/ 0 w 600"/>
                  <a:gd name="T13" fmla="*/ 0 h 969"/>
                  <a:gd name="T14" fmla="*/ 0 w 600"/>
                  <a:gd name="T15" fmla="*/ 0 h 969"/>
                  <a:gd name="T16" fmla="*/ 0 w 600"/>
                  <a:gd name="T17" fmla="*/ 0 h 96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600"/>
                  <a:gd name="T28" fmla="*/ 0 h 969"/>
                  <a:gd name="T29" fmla="*/ 600 w 600"/>
                  <a:gd name="T30" fmla="*/ 969 h 96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600" h="969">
                    <a:moveTo>
                      <a:pt x="600" y="27"/>
                    </a:moveTo>
                    <a:lnTo>
                      <a:pt x="573" y="27"/>
                    </a:lnTo>
                    <a:lnTo>
                      <a:pt x="245" y="969"/>
                    </a:lnTo>
                    <a:lnTo>
                      <a:pt x="109" y="969"/>
                    </a:lnTo>
                    <a:lnTo>
                      <a:pt x="163" y="831"/>
                    </a:lnTo>
                    <a:lnTo>
                      <a:pt x="0" y="831"/>
                    </a:lnTo>
                    <a:lnTo>
                      <a:pt x="328" y="0"/>
                    </a:lnTo>
                    <a:lnTo>
                      <a:pt x="600" y="0"/>
                    </a:lnTo>
                    <a:lnTo>
                      <a:pt x="600" y="27"/>
                    </a:lnTo>
                    <a:close/>
                  </a:path>
                </a:pathLst>
              </a:custGeom>
              <a:solidFill>
                <a:srgbClr val="00FF00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91" name="Rectangle 343"/>
              <p:cNvSpPr>
                <a:spLocks noChangeArrowheads="1"/>
              </p:cNvSpPr>
              <p:nvPr/>
            </p:nvSpPr>
            <p:spPr bwMode="auto">
              <a:xfrm>
                <a:off x="-44" y="1109"/>
                <a:ext cx="7" cy="6"/>
              </a:xfrm>
              <a:prstGeom prst="rect">
                <a:avLst/>
              </a:prstGeom>
              <a:solidFill>
                <a:srgbClr val="C2FFFF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92" name="Rectangle 344"/>
              <p:cNvSpPr>
                <a:spLocks noChangeArrowheads="1"/>
              </p:cNvSpPr>
              <p:nvPr/>
            </p:nvSpPr>
            <p:spPr bwMode="auto">
              <a:xfrm>
                <a:off x="56" y="1108"/>
                <a:ext cx="5" cy="7"/>
              </a:xfrm>
              <a:prstGeom prst="rect">
                <a:avLst/>
              </a:prstGeom>
              <a:solidFill>
                <a:srgbClr val="C2FFFF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93" name="Freeform 345"/>
              <p:cNvSpPr>
                <a:spLocks/>
              </p:cNvSpPr>
              <p:nvPr/>
            </p:nvSpPr>
            <p:spPr bwMode="auto">
              <a:xfrm>
                <a:off x="-13" y="1109"/>
                <a:ext cx="22" cy="23"/>
              </a:xfrm>
              <a:custGeom>
                <a:avLst/>
                <a:gdLst>
                  <a:gd name="T0" fmla="*/ 0 w 572"/>
                  <a:gd name="T1" fmla="*/ 0 h 527"/>
                  <a:gd name="T2" fmla="*/ 0 w 572"/>
                  <a:gd name="T3" fmla="*/ 0 h 527"/>
                  <a:gd name="T4" fmla="*/ 0 w 572"/>
                  <a:gd name="T5" fmla="*/ 0 h 527"/>
                  <a:gd name="T6" fmla="*/ 0 w 572"/>
                  <a:gd name="T7" fmla="*/ 0 h 527"/>
                  <a:gd name="T8" fmla="*/ 0 w 572"/>
                  <a:gd name="T9" fmla="*/ 0 h 5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72"/>
                  <a:gd name="T16" fmla="*/ 0 h 527"/>
                  <a:gd name="T17" fmla="*/ 572 w 572"/>
                  <a:gd name="T18" fmla="*/ 527 h 5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72" h="527">
                    <a:moveTo>
                      <a:pt x="572" y="139"/>
                    </a:moveTo>
                    <a:lnTo>
                      <a:pt x="0" y="527"/>
                    </a:lnTo>
                    <a:lnTo>
                      <a:pt x="0" y="360"/>
                    </a:lnTo>
                    <a:lnTo>
                      <a:pt x="572" y="0"/>
                    </a:lnTo>
                    <a:lnTo>
                      <a:pt x="572" y="139"/>
                    </a:lnTo>
                    <a:close/>
                  </a:path>
                </a:pathLst>
              </a:custGeom>
              <a:solidFill>
                <a:srgbClr val="83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94" name="Freeform 346"/>
              <p:cNvSpPr>
                <a:spLocks/>
              </p:cNvSpPr>
              <p:nvPr/>
            </p:nvSpPr>
            <p:spPr bwMode="auto">
              <a:xfrm>
                <a:off x="10" y="1109"/>
                <a:ext cx="24" cy="23"/>
              </a:xfrm>
              <a:custGeom>
                <a:avLst/>
                <a:gdLst>
                  <a:gd name="T0" fmla="*/ 0 w 627"/>
                  <a:gd name="T1" fmla="*/ 0 h 527"/>
                  <a:gd name="T2" fmla="*/ 0 w 627"/>
                  <a:gd name="T3" fmla="*/ 0 h 527"/>
                  <a:gd name="T4" fmla="*/ 0 w 627"/>
                  <a:gd name="T5" fmla="*/ 0 h 527"/>
                  <a:gd name="T6" fmla="*/ 0 w 627"/>
                  <a:gd name="T7" fmla="*/ 0 h 527"/>
                  <a:gd name="T8" fmla="*/ 0 w 627"/>
                  <a:gd name="T9" fmla="*/ 0 h 527"/>
                  <a:gd name="T10" fmla="*/ 0 w 627"/>
                  <a:gd name="T11" fmla="*/ 0 h 5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7"/>
                  <a:gd name="T19" fmla="*/ 0 h 527"/>
                  <a:gd name="T20" fmla="*/ 627 w 627"/>
                  <a:gd name="T21" fmla="*/ 527 h 52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27" h="527">
                    <a:moveTo>
                      <a:pt x="601" y="388"/>
                    </a:moveTo>
                    <a:lnTo>
                      <a:pt x="627" y="527"/>
                    </a:lnTo>
                    <a:lnTo>
                      <a:pt x="0" y="139"/>
                    </a:lnTo>
                    <a:lnTo>
                      <a:pt x="0" y="0"/>
                    </a:lnTo>
                    <a:lnTo>
                      <a:pt x="601" y="388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95" name="Freeform 347"/>
              <p:cNvSpPr>
                <a:spLocks/>
              </p:cNvSpPr>
              <p:nvPr/>
            </p:nvSpPr>
            <p:spPr bwMode="auto">
              <a:xfrm>
                <a:off x="67" y="1109"/>
                <a:ext cx="24" cy="41"/>
              </a:xfrm>
              <a:custGeom>
                <a:avLst/>
                <a:gdLst>
                  <a:gd name="T0" fmla="*/ 0 w 629"/>
                  <a:gd name="T1" fmla="*/ 0 h 942"/>
                  <a:gd name="T2" fmla="*/ 0 w 629"/>
                  <a:gd name="T3" fmla="*/ 0 h 942"/>
                  <a:gd name="T4" fmla="*/ 0 w 629"/>
                  <a:gd name="T5" fmla="*/ 0 h 942"/>
                  <a:gd name="T6" fmla="*/ 0 w 629"/>
                  <a:gd name="T7" fmla="*/ 0 h 942"/>
                  <a:gd name="T8" fmla="*/ 0 w 629"/>
                  <a:gd name="T9" fmla="*/ 0 h 942"/>
                  <a:gd name="T10" fmla="*/ 0 w 629"/>
                  <a:gd name="T11" fmla="*/ 0 h 942"/>
                  <a:gd name="T12" fmla="*/ 0 w 629"/>
                  <a:gd name="T13" fmla="*/ 0 h 9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29"/>
                  <a:gd name="T22" fmla="*/ 0 h 942"/>
                  <a:gd name="T23" fmla="*/ 629 w 629"/>
                  <a:gd name="T24" fmla="*/ 942 h 94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29" h="942">
                    <a:moveTo>
                      <a:pt x="629" y="832"/>
                    </a:moveTo>
                    <a:lnTo>
                      <a:pt x="437" y="832"/>
                    </a:lnTo>
                    <a:lnTo>
                      <a:pt x="492" y="942"/>
                    </a:lnTo>
                    <a:lnTo>
                      <a:pt x="355" y="942"/>
                    </a:lnTo>
                    <a:lnTo>
                      <a:pt x="0" y="0"/>
                    </a:lnTo>
                    <a:lnTo>
                      <a:pt x="246" y="0"/>
                    </a:lnTo>
                    <a:lnTo>
                      <a:pt x="629" y="832"/>
                    </a:lnTo>
                    <a:close/>
                  </a:path>
                </a:pathLst>
              </a:custGeom>
              <a:solidFill>
                <a:srgbClr val="00FF00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96" name="Freeform 348"/>
              <p:cNvSpPr>
                <a:spLocks/>
              </p:cNvSpPr>
              <p:nvPr/>
            </p:nvSpPr>
            <p:spPr bwMode="auto">
              <a:xfrm>
                <a:off x="-73" y="1109"/>
                <a:ext cx="15" cy="35"/>
              </a:xfrm>
              <a:custGeom>
                <a:avLst/>
                <a:gdLst>
                  <a:gd name="T0" fmla="*/ 0 w 382"/>
                  <a:gd name="T1" fmla="*/ 0 h 804"/>
                  <a:gd name="T2" fmla="*/ 0 w 382"/>
                  <a:gd name="T3" fmla="*/ 0 h 804"/>
                  <a:gd name="T4" fmla="*/ 0 w 382"/>
                  <a:gd name="T5" fmla="*/ 0 h 804"/>
                  <a:gd name="T6" fmla="*/ 0 w 382"/>
                  <a:gd name="T7" fmla="*/ 0 h 804"/>
                  <a:gd name="T8" fmla="*/ 0 w 382"/>
                  <a:gd name="T9" fmla="*/ 0 h 804"/>
                  <a:gd name="T10" fmla="*/ 0 w 382"/>
                  <a:gd name="T11" fmla="*/ 0 h 804"/>
                  <a:gd name="T12" fmla="*/ 0 w 382"/>
                  <a:gd name="T13" fmla="*/ 0 h 804"/>
                  <a:gd name="T14" fmla="*/ 0 w 382"/>
                  <a:gd name="T15" fmla="*/ 0 h 804"/>
                  <a:gd name="T16" fmla="*/ 0 w 382"/>
                  <a:gd name="T17" fmla="*/ 0 h 804"/>
                  <a:gd name="T18" fmla="*/ 0 w 382"/>
                  <a:gd name="T19" fmla="*/ 0 h 804"/>
                  <a:gd name="T20" fmla="*/ 0 w 382"/>
                  <a:gd name="T21" fmla="*/ 0 h 804"/>
                  <a:gd name="T22" fmla="*/ 0 w 382"/>
                  <a:gd name="T23" fmla="*/ 0 h 804"/>
                  <a:gd name="T24" fmla="*/ 0 w 382"/>
                  <a:gd name="T25" fmla="*/ 0 h 804"/>
                  <a:gd name="T26" fmla="*/ 0 w 382"/>
                  <a:gd name="T27" fmla="*/ 0 h 804"/>
                  <a:gd name="T28" fmla="*/ 0 w 382"/>
                  <a:gd name="T29" fmla="*/ 0 h 80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382"/>
                  <a:gd name="T46" fmla="*/ 0 h 804"/>
                  <a:gd name="T47" fmla="*/ 382 w 382"/>
                  <a:gd name="T48" fmla="*/ 804 h 804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382" h="804">
                    <a:moveTo>
                      <a:pt x="328" y="222"/>
                    </a:moveTo>
                    <a:lnTo>
                      <a:pt x="382" y="56"/>
                    </a:lnTo>
                    <a:lnTo>
                      <a:pt x="382" y="84"/>
                    </a:lnTo>
                    <a:lnTo>
                      <a:pt x="109" y="804"/>
                    </a:lnTo>
                    <a:lnTo>
                      <a:pt x="0" y="804"/>
                    </a:lnTo>
                    <a:lnTo>
                      <a:pt x="54" y="638"/>
                    </a:lnTo>
                    <a:lnTo>
                      <a:pt x="82" y="777"/>
                    </a:lnTo>
                    <a:lnTo>
                      <a:pt x="191" y="582"/>
                    </a:lnTo>
                    <a:lnTo>
                      <a:pt x="191" y="333"/>
                    </a:lnTo>
                    <a:lnTo>
                      <a:pt x="219" y="250"/>
                    </a:lnTo>
                    <a:lnTo>
                      <a:pt x="219" y="499"/>
                    </a:lnTo>
                    <a:lnTo>
                      <a:pt x="300" y="278"/>
                    </a:lnTo>
                    <a:lnTo>
                      <a:pt x="300" y="56"/>
                    </a:lnTo>
                    <a:lnTo>
                      <a:pt x="328" y="0"/>
                    </a:lnTo>
                    <a:lnTo>
                      <a:pt x="328" y="222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97" name="Freeform 349"/>
              <p:cNvSpPr>
                <a:spLocks/>
              </p:cNvSpPr>
              <p:nvPr/>
            </p:nvSpPr>
            <p:spPr bwMode="auto">
              <a:xfrm>
                <a:off x="-57" y="1110"/>
                <a:ext cx="28" cy="40"/>
              </a:xfrm>
              <a:custGeom>
                <a:avLst/>
                <a:gdLst>
                  <a:gd name="T0" fmla="*/ 0 w 737"/>
                  <a:gd name="T1" fmla="*/ 0 h 914"/>
                  <a:gd name="T2" fmla="*/ 0 w 737"/>
                  <a:gd name="T3" fmla="*/ 0 h 914"/>
                  <a:gd name="T4" fmla="*/ 0 w 737"/>
                  <a:gd name="T5" fmla="*/ 0 h 914"/>
                  <a:gd name="T6" fmla="*/ 0 w 737"/>
                  <a:gd name="T7" fmla="*/ 0 h 914"/>
                  <a:gd name="T8" fmla="*/ 0 w 737"/>
                  <a:gd name="T9" fmla="*/ 0 h 914"/>
                  <a:gd name="T10" fmla="*/ 0 w 737"/>
                  <a:gd name="T11" fmla="*/ 0 h 914"/>
                  <a:gd name="T12" fmla="*/ 0 w 737"/>
                  <a:gd name="T13" fmla="*/ 0 h 914"/>
                  <a:gd name="T14" fmla="*/ 0 w 737"/>
                  <a:gd name="T15" fmla="*/ 0 h 9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737"/>
                  <a:gd name="T25" fmla="*/ 0 h 914"/>
                  <a:gd name="T26" fmla="*/ 737 w 737"/>
                  <a:gd name="T27" fmla="*/ 914 h 91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737" h="914">
                    <a:moveTo>
                      <a:pt x="737" y="138"/>
                    </a:moveTo>
                    <a:lnTo>
                      <a:pt x="737" y="194"/>
                    </a:lnTo>
                    <a:lnTo>
                      <a:pt x="410" y="194"/>
                    </a:lnTo>
                    <a:lnTo>
                      <a:pt x="191" y="914"/>
                    </a:lnTo>
                    <a:lnTo>
                      <a:pt x="0" y="914"/>
                    </a:lnTo>
                    <a:lnTo>
                      <a:pt x="328" y="0"/>
                    </a:lnTo>
                    <a:lnTo>
                      <a:pt x="328" y="138"/>
                    </a:lnTo>
                    <a:lnTo>
                      <a:pt x="737" y="138"/>
                    </a:lnTo>
                    <a:close/>
                  </a:path>
                </a:pathLst>
              </a:custGeom>
              <a:solidFill>
                <a:srgbClr val="D9D9D9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98" name="Freeform 350"/>
              <p:cNvSpPr>
                <a:spLocks/>
              </p:cNvSpPr>
              <p:nvPr/>
            </p:nvSpPr>
            <p:spPr bwMode="auto">
              <a:xfrm>
                <a:off x="83" y="1114"/>
                <a:ext cx="4" cy="12"/>
              </a:xfrm>
              <a:custGeom>
                <a:avLst/>
                <a:gdLst>
                  <a:gd name="T0" fmla="*/ 0 w 83"/>
                  <a:gd name="T1" fmla="*/ 0 h 277"/>
                  <a:gd name="T2" fmla="*/ 0 w 83"/>
                  <a:gd name="T3" fmla="*/ 0 h 277"/>
                  <a:gd name="T4" fmla="*/ 0 w 83"/>
                  <a:gd name="T5" fmla="*/ 0 h 277"/>
                  <a:gd name="T6" fmla="*/ 0 w 83"/>
                  <a:gd name="T7" fmla="*/ 0 h 277"/>
                  <a:gd name="T8" fmla="*/ 0 w 83"/>
                  <a:gd name="T9" fmla="*/ 0 h 2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3"/>
                  <a:gd name="T16" fmla="*/ 0 h 277"/>
                  <a:gd name="T17" fmla="*/ 83 w 83"/>
                  <a:gd name="T18" fmla="*/ 277 h 27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3" h="277">
                    <a:moveTo>
                      <a:pt x="83" y="277"/>
                    </a:moveTo>
                    <a:lnTo>
                      <a:pt x="0" y="167"/>
                    </a:lnTo>
                    <a:lnTo>
                      <a:pt x="0" y="0"/>
                    </a:lnTo>
                    <a:lnTo>
                      <a:pt x="83" y="139"/>
                    </a:lnTo>
                    <a:lnTo>
                      <a:pt x="83" y="277"/>
                    </a:lnTo>
                    <a:close/>
                  </a:path>
                </a:pathLst>
              </a:custGeom>
              <a:solidFill>
                <a:srgbClr val="83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899" name="Freeform 351"/>
              <p:cNvSpPr>
                <a:spLocks/>
              </p:cNvSpPr>
              <p:nvPr/>
            </p:nvSpPr>
            <p:spPr bwMode="auto">
              <a:xfrm>
                <a:off x="-65" y="1114"/>
                <a:ext cx="2" cy="12"/>
              </a:xfrm>
              <a:custGeom>
                <a:avLst/>
                <a:gdLst>
                  <a:gd name="T0" fmla="*/ 0 w 54"/>
                  <a:gd name="T1" fmla="*/ 0 h 277"/>
                  <a:gd name="T2" fmla="*/ 0 w 54"/>
                  <a:gd name="T3" fmla="*/ 0 h 277"/>
                  <a:gd name="T4" fmla="*/ 0 w 54"/>
                  <a:gd name="T5" fmla="*/ 0 h 277"/>
                  <a:gd name="T6" fmla="*/ 0 w 54"/>
                  <a:gd name="T7" fmla="*/ 0 h 277"/>
                  <a:gd name="T8" fmla="*/ 0 w 54"/>
                  <a:gd name="T9" fmla="*/ 0 h 2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4"/>
                  <a:gd name="T16" fmla="*/ 0 h 277"/>
                  <a:gd name="T17" fmla="*/ 54 w 54"/>
                  <a:gd name="T18" fmla="*/ 277 h 27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4" h="277">
                    <a:moveTo>
                      <a:pt x="0" y="277"/>
                    </a:moveTo>
                    <a:lnTo>
                      <a:pt x="0" y="111"/>
                    </a:lnTo>
                    <a:lnTo>
                      <a:pt x="54" y="0"/>
                    </a:lnTo>
                    <a:lnTo>
                      <a:pt x="54" y="167"/>
                    </a:lnTo>
                    <a:lnTo>
                      <a:pt x="0" y="277"/>
                    </a:lnTo>
                    <a:close/>
                  </a:path>
                </a:pathLst>
              </a:custGeom>
              <a:solidFill>
                <a:srgbClr val="83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00" name="Rectangle 352"/>
              <p:cNvSpPr>
                <a:spLocks noChangeArrowheads="1"/>
              </p:cNvSpPr>
              <p:nvPr/>
            </p:nvSpPr>
            <p:spPr bwMode="auto">
              <a:xfrm>
                <a:off x="-28" y="1116"/>
                <a:ext cx="15" cy="2"/>
              </a:xfrm>
              <a:prstGeom prst="rect">
                <a:avLst/>
              </a:prstGeom>
              <a:solidFill>
                <a:srgbClr val="ABABAB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01" name="Freeform 353"/>
              <p:cNvSpPr>
                <a:spLocks/>
              </p:cNvSpPr>
              <p:nvPr/>
            </p:nvSpPr>
            <p:spPr bwMode="auto">
              <a:xfrm>
                <a:off x="-14" y="1116"/>
                <a:ext cx="23" cy="25"/>
              </a:xfrm>
              <a:custGeom>
                <a:avLst/>
                <a:gdLst>
                  <a:gd name="T0" fmla="*/ 0 w 600"/>
                  <a:gd name="T1" fmla="*/ 0 h 582"/>
                  <a:gd name="T2" fmla="*/ 0 w 600"/>
                  <a:gd name="T3" fmla="*/ 0 h 582"/>
                  <a:gd name="T4" fmla="*/ 0 w 600"/>
                  <a:gd name="T5" fmla="*/ 0 h 582"/>
                  <a:gd name="T6" fmla="*/ 0 w 600"/>
                  <a:gd name="T7" fmla="*/ 0 h 582"/>
                  <a:gd name="T8" fmla="*/ 0 w 600"/>
                  <a:gd name="T9" fmla="*/ 0 h 5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00"/>
                  <a:gd name="T16" fmla="*/ 0 h 582"/>
                  <a:gd name="T17" fmla="*/ 600 w 600"/>
                  <a:gd name="T18" fmla="*/ 582 h 58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00" h="582">
                    <a:moveTo>
                      <a:pt x="0" y="582"/>
                    </a:moveTo>
                    <a:lnTo>
                      <a:pt x="0" y="416"/>
                    </a:lnTo>
                    <a:lnTo>
                      <a:pt x="600" y="0"/>
                    </a:lnTo>
                    <a:lnTo>
                      <a:pt x="600" y="139"/>
                    </a:lnTo>
                    <a:lnTo>
                      <a:pt x="0" y="582"/>
                    </a:lnTo>
                    <a:close/>
                  </a:path>
                </a:pathLst>
              </a:custGeom>
              <a:solidFill>
                <a:srgbClr val="83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02" name="Freeform 354"/>
              <p:cNvSpPr>
                <a:spLocks/>
              </p:cNvSpPr>
              <p:nvPr/>
            </p:nvSpPr>
            <p:spPr bwMode="auto">
              <a:xfrm>
                <a:off x="10" y="1116"/>
                <a:ext cx="25" cy="25"/>
              </a:xfrm>
              <a:custGeom>
                <a:avLst/>
                <a:gdLst>
                  <a:gd name="T0" fmla="*/ 0 w 655"/>
                  <a:gd name="T1" fmla="*/ 0 h 582"/>
                  <a:gd name="T2" fmla="*/ 0 w 655"/>
                  <a:gd name="T3" fmla="*/ 0 h 582"/>
                  <a:gd name="T4" fmla="*/ 0 w 655"/>
                  <a:gd name="T5" fmla="*/ 0 h 582"/>
                  <a:gd name="T6" fmla="*/ 0 w 655"/>
                  <a:gd name="T7" fmla="*/ 0 h 582"/>
                  <a:gd name="T8" fmla="*/ 0 w 655"/>
                  <a:gd name="T9" fmla="*/ 0 h 582"/>
                  <a:gd name="T10" fmla="*/ 0 w 655"/>
                  <a:gd name="T11" fmla="*/ 0 h 58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55"/>
                  <a:gd name="T19" fmla="*/ 0 h 582"/>
                  <a:gd name="T20" fmla="*/ 655 w 655"/>
                  <a:gd name="T21" fmla="*/ 582 h 58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55" h="582">
                    <a:moveTo>
                      <a:pt x="655" y="582"/>
                    </a:moveTo>
                    <a:lnTo>
                      <a:pt x="627" y="554"/>
                    </a:lnTo>
                    <a:lnTo>
                      <a:pt x="0" y="139"/>
                    </a:lnTo>
                    <a:lnTo>
                      <a:pt x="0" y="0"/>
                    </a:lnTo>
                    <a:lnTo>
                      <a:pt x="627" y="388"/>
                    </a:lnTo>
                    <a:lnTo>
                      <a:pt x="655" y="582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03" name="Freeform 355"/>
              <p:cNvSpPr>
                <a:spLocks/>
              </p:cNvSpPr>
              <p:nvPr/>
            </p:nvSpPr>
            <p:spPr bwMode="auto">
              <a:xfrm>
                <a:off x="34" y="1120"/>
                <a:ext cx="35" cy="30"/>
              </a:xfrm>
              <a:custGeom>
                <a:avLst/>
                <a:gdLst>
                  <a:gd name="T0" fmla="*/ 0 w 901"/>
                  <a:gd name="T1" fmla="*/ 0 h 692"/>
                  <a:gd name="T2" fmla="*/ 0 w 901"/>
                  <a:gd name="T3" fmla="*/ 0 h 692"/>
                  <a:gd name="T4" fmla="*/ 0 w 901"/>
                  <a:gd name="T5" fmla="*/ 0 h 692"/>
                  <a:gd name="T6" fmla="*/ 0 w 901"/>
                  <a:gd name="T7" fmla="*/ 0 h 692"/>
                  <a:gd name="T8" fmla="*/ 0 w 901"/>
                  <a:gd name="T9" fmla="*/ 0 h 6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01"/>
                  <a:gd name="T16" fmla="*/ 0 h 692"/>
                  <a:gd name="T17" fmla="*/ 901 w 901"/>
                  <a:gd name="T18" fmla="*/ 692 h 6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01" h="692">
                    <a:moveTo>
                      <a:pt x="901" y="692"/>
                    </a:moveTo>
                    <a:lnTo>
                      <a:pt x="109" y="692"/>
                    </a:lnTo>
                    <a:lnTo>
                      <a:pt x="0" y="0"/>
                    </a:lnTo>
                    <a:lnTo>
                      <a:pt x="683" y="0"/>
                    </a:lnTo>
                    <a:lnTo>
                      <a:pt x="901" y="692"/>
                    </a:lnTo>
                    <a:close/>
                  </a:path>
                </a:pathLst>
              </a:custGeom>
              <a:solidFill>
                <a:srgbClr val="3F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04" name="Freeform 356"/>
              <p:cNvSpPr>
                <a:spLocks/>
              </p:cNvSpPr>
              <p:nvPr/>
            </p:nvSpPr>
            <p:spPr bwMode="auto">
              <a:xfrm>
                <a:off x="-49" y="1120"/>
                <a:ext cx="36" cy="30"/>
              </a:xfrm>
              <a:custGeom>
                <a:avLst/>
                <a:gdLst>
                  <a:gd name="T0" fmla="*/ 0 w 929"/>
                  <a:gd name="T1" fmla="*/ 0 h 692"/>
                  <a:gd name="T2" fmla="*/ 0 w 929"/>
                  <a:gd name="T3" fmla="*/ 0 h 692"/>
                  <a:gd name="T4" fmla="*/ 0 w 929"/>
                  <a:gd name="T5" fmla="*/ 0 h 692"/>
                  <a:gd name="T6" fmla="*/ 0 w 929"/>
                  <a:gd name="T7" fmla="*/ 0 h 692"/>
                  <a:gd name="T8" fmla="*/ 0 w 929"/>
                  <a:gd name="T9" fmla="*/ 0 h 6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29"/>
                  <a:gd name="T16" fmla="*/ 0 h 692"/>
                  <a:gd name="T17" fmla="*/ 929 w 929"/>
                  <a:gd name="T18" fmla="*/ 692 h 6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29" h="692">
                    <a:moveTo>
                      <a:pt x="846" y="692"/>
                    </a:moveTo>
                    <a:lnTo>
                      <a:pt x="0" y="692"/>
                    </a:lnTo>
                    <a:lnTo>
                      <a:pt x="218" y="0"/>
                    </a:lnTo>
                    <a:lnTo>
                      <a:pt x="929" y="0"/>
                    </a:lnTo>
                    <a:lnTo>
                      <a:pt x="846" y="692"/>
                    </a:lnTo>
                    <a:close/>
                  </a:path>
                </a:pathLst>
              </a:custGeom>
              <a:solidFill>
                <a:srgbClr val="3F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05" name="Freeform 357"/>
              <p:cNvSpPr>
                <a:spLocks/>
              </p:cNvSpPr>
              <p:nvPr/>
            </p:nvSpPr>
            <p:spPr bwMode="auto">
              <a:xfrm>
                <a:off x="37" y="1120"/>
                <a:ext cx="22" cy="12"/>
              </a:xfrm>
              <a:custGeom>
                <a:avLst/>
                <a:gdLst>
                  <a:gd name="T0" fmla="*/ 0 w 572"/>
                  <a:gd name="T1" fmla="*/ 0 h 277"/>
                  <a:gd name="T2" fmla="*/ 0 w 572"/>
                  <a:gd name="T3" fmla="*/ 0 h 277"/>
                  <a:gd name="T4" fmla="*/ 0 w 572"/>
                  <a:gd name="T5" fmla="*/ 0 h 277"/>
                  <a:gd name="T6" fmla="*/ 0 w 572"/>
                  <a:gd name="T7" fmla="*/ 0 h 277"/>
                  <a:gd name="T8" fmla="*/ 0 w 572"/>
                  <a:gd name="T9" fmla="*/ 0 h 277"/>
                  <a:gd name="T10" fmla="*/ 0 w 572"/>
                  <a:gd name="T11" fmla="*/ 0 h 277"/>
                  <a:gd name="T12" fmla="*/ 0 w 572"/>
                  <a:gd name="T13" fmla="*/ 0 h 277"/>
                  <a:gd name="T14" fmla="*/ 0 w 572"/>
                  <a:gd name="T15" fmla="*/ 0 h 277"/>
                  <a:gd name="T16" fmla="*/ 0 w 572"/>
                  <a:gd name="T17" fmla="*/ 0 h 277"/>
                  <a:gd name="T18" fmla="*/ 0 w 572"/>
                  <a:gd name="T19" fmla="*/ 0 h 277"/>
                  <a:gd name="T20" fmla="*/ 0 w 572"/>
                  <a:gd name="T21" fmla="*/ 0 h 277"/>
                  <a:gd name="T22" fmla="*/ 0 w 572"/>
                  <a:gd name="T23" fmla="*/ 0 h 27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72"/>
                  <a:gd name="T37" fmla="*/ 0 h 277"/>
                  <a:gd name="T38" fmla="*/ 572 w 572"/>
                  <a:gd name="T39" fmla="*/ 277 h 27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72" h="277">
                    <a:moveTo>
                      <a:pt x="518" y="221"/>
                    </a:moveTo>
                    <a:lnTo>
                      <a:pt x="463" y="249"/>
                    </a:lnTo>
                    <a:lnTo>
                      <a:pt x="136" y="249"/>
                    </a:lnTo>
                    <a:lnTo>
                      <a:pt x="0" y="277"/>
                    </a:lnTo>
                    <a:lnTo>
                      <a:pt x="0" y="249"/>
                    </a:lnTo>
                    <a:lnTo>
                      <a:pt x="26" y="221"/>
                    </a:lnTo>
                    <a:lnTo>
                      <a:pt x="437" y="221"/>
                    </a:lnTo>
                    <a:lnTo>
                      <a:pt x="518" y="138"/>
                    </a:lnTo>
                    <a:lnTo>
                      <a:pt x="546" y="0"/>
                    </a:lnTo>
                    <a:lnTo>
                      <a:pt x="572" y="28"/>
                    </a:lnTo>
                    <a:lnTo>
                      <a:pt x="518" y="221"/>
                    </a:lnTo>
                    <a:close/>
                  </a:path>
                </a:pathLst>
              </a:custGeom>
              <a:solidFill>
                <a:srgbClr val="000000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06" name="Freeform 358"/>
              <p:cNvSpPr>
                <a:spLocks/>
              </p:cNvSpPr>
              <p:nvPr/>
            </p:nvSpPr>
            <p:spPr bwMode="auto">
              <a:xfrm>
                <a:off x="-39" y="1121"/>
                <a:ext cx="24" cy="8"/>
              </a:xfrm>
              <a:custGeom>
                <a:avLst/>
                <a:gdLst>
                  <a:gd name="T0" fmla="*/ 0 w 627"/>
                  <a:gd name="T1" fmla="*/ 0 h 193"/>
                  <a:gd name="T2" fmla="*/ 0 w 627"/>
                  <a:gd name="T3" fmla="*/ 0 h 193"/>
                  <a:gd name="T4" fmla="*/ 0 w 627"/>
                  <a:gd name="T5" fmla="*/ 0 h 193"/>
                  <a:gd name="T6" fmla="*/ 0 w 627"/>
                  <a:gd name="T7" fmla="*/ 0 h 193"/>
                  <a:gd name="T8" fmla="*/ 0 w 627"/>
                  <a:gd name="T9" fmla="*/ 0 h 193"/>
                  <a:gd name="T10" fmla="*/ 0 w 627"/>
                  <a:gd name="T11" fmla="*/ 0 h 193"/>
                  <a:gd name="T12" fmla="*/ 0 w 627"/>
                  <a:gd name="T13" fmla="*/ 0 h 193"/>
                  <a:gd name="T14" fmla="*/ 0 w 627"/>
                  <a:gd name="T15" fmla="*/ 0 h 193"/>
                  <a:gd name="T16" fmla="*/ 0 w 627"/>
                  <a:gd name="T17" fmla="*/ 0 h 193"/>
                  <a:gd name="T18" fmla="*/ 0 w 627"/>
                  <a:gd name="T19" fmla="*/ 0 h 193"/>
                  <a:gd name="T20" fmla="*/ 0 w 627"/>
                  <a:gd name="T21" fmla="*/ 0 h 193"/>
                  <a:gd name="T22" fmla="*/ 0 w 627"/>
                  <a:gd name="T23" fmla="*/ 0 h 193"/>
                  <a:gd name="T24" fmla="*/ 0 w 627"/>
                  <a:gd name="T25" fmla="*/ 0 h 193"/>
                  <a:gd name="T26" fmla="*/ 0 w 627"/>
                  <a:gd name="T27" fmla="*/ 0 h 19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627"/>
                  <a:gd name="T43" fmla="*/ 0 h 193"/>
                  <a:gd name="T44" fmla="*/ 627 w 627"/>
                  <a:gd name="T45" fmla="*/ 193 h 193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627" h="193">
                    <a:moveTo>
                      <a:pt x="54" y="82"/>
                    </a:moveTo>
                    <a:lnTo>
                      <a:pt x="54" y="110"/>
                    </a:lnTo>
                    <a:lnTo>
                      <a:pt x="54" y="166"/>
                    </a:lnTo>
                    <a:lnTo>
                      <a:pt x="81" y="193"/>
                    </a:lnTo>
                    <a:lnTo>
                      <a:pt x="627" y="193"/>
                    </a:lnTo>
                    <a:lnTo>
                      <a:pt x="546" y="193"/>
                    </a:lnTo>
                    <a:lnTo>
                      <a:pt x="54" y="193"/>
                    </a:lnTo>
                    <a:lnTo>
                      <a:pt x="27" y="166"/>
                    </a:lnTo>
                    <a:lnTo>
                      <a:pt x="27" y="138"/>
                    </a:lnTo>
                    <a:lnTo>
                      <a:pt x="0" y="0"/>
                    </a:lnTo>
                    <a:lnTo>
                      <a:pt x="27" y="0"/>
                    </a:lnTo>
                    <a:lnTo>
                      <a:pt x="54" y="82"/>
                    </a:lnTo>
                    <a:close/>
                  </a:path>
                </a:pathLst>
              </a:custGeom>
              <a:solidFill>
                <a:srgbClr val="000000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07" name="Freeform 359"/>
              <p:cNvSpPr>
                <a:spLocks/>
              </p:cNvSpPr>
              <p:nvPr/>
            </p:nvSpPr>
            <p:spPr bwMode="auto">
              <a:xfrm>
                <a:off x="-35" y="1122"/>
                <a:ext cx="13" cy="2"/>
              </a:xfrm>
              <a:custGeom>
                <a:avLst/>
                <a:gdLst>
                  <a:gd name="T0" fmla="*/ 0 w 355"/>
                  <a:gd name="T1" fmla="*/ 0 h 55"/>
                  <a:gd name="T2" fmla="*/ 0 w 355"/>
                  <a:gd name="T3" fmla="*/ 0 h 55"/>
                  <a:gd name="T4" fmla="*/ 0 w 355"/>
                  <a:gd name="T5" fmla="*/ 0 h 55"/>
                  <a:gd name="T6" fmla="*/ 0 w 355"/>
                  <a:gd name="T7" fmla="*/ 0 h 55"/>
                  <a:gd name="T8" fmla="*/ 0 w 355"/>
                  <a:gd name="T9" fmla="*/ 0 h 55"/>
                  <a:gd name="T10" fmla="*/ 0 w 355"/>
                  <a:gd name="T11" fmla="*/ 0 h 55"/>
                  <a:gd name="T12" fmla="*/ 0 w 355"/>
                  <a:gd name="T13" fmla="*/ 0 h 55"/>
                  <a:gd name="T14" fmla="*/ 0 w 355"/>
                  <a:gd name="T15" fmla="*/ 0 h 55"/>
                  <a:gd name="T16" fmla="*/ 0 w 355"/>
                  <a:gd name="T17" fmla="*/ 0 h 55"/>
                  <a:gd name="T18" fmla="*/ 0 w 355"/>
                  <a:gd name="T19" fmla="*/ 0 h 5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55"/>
                  <a:gd name="T31" fmla="*/ 0 h 55"/>
                  <a:gd name="T32" fmla="*/ 355 w 355"/>
                  <a:gd name="T33" fmla="*/ 55 h 5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55" h="55">
                    <a:moveTo>
                      <a:pt x="272" y="28"/>
                    </a:moveTo>
                    <a:lnTo>
                      <a:pt x="328" y="28"/>
                    </a:lnTo>
                    <a:lnTo>
                      <a:pt x="355" y="55"/>
                    </a:lnTo>
                    <a:lnTo>
                      <a:pt x="137" y="55"/>
                    </a:lnTo>
                    <a:lnTo>
                      <a:pt x="82" y="55"/>
                    </a:lnTo>
                    <a:lnTo>
                      <a:pt x="0" y="28"/>
                    </a:lnTo>
                    <a:lnTo>
                      <a:pt x="82" y="0"/>
                    </a:lnTo>
                    <a:lnTo>
                      <a:pt x="163" y="28"/>
                    </a:lnTo>
                    <a:lnTo>
                      <a:pt x="272" y="28"/>
                    </a:lnTo>
                    <a:close/>
                  </a:path>
                </a:pathLst>
              </a:custGeom>
              <a:solidFill>
                <a:srgbClr val="000000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08" name="Freeform 360"/>
              <p:cNvSpPr>
                <a:spLocks/>
              </p:cNvSpPr>
              <p:nvPr/>
            </p:nvSpPr>
            <p:spPr bwMode="auto">
              <a:xfrm>
                <a:off x="-15" y="1124"/>
                <a:ext cx="24" cy="25"/>
              </a:xfrm>
              <a:custGeom>
                <a:avLst/>
                <a:gdLst>
                  <a:gd name="T0" fmla="*/ 0 w 628"/>
                  <a:gd name="T1" fmla="*/ 0 h 554"/>
                  <a:gd name="T2" fmla="*/ 0 w 628"/>
                  <a:gd name="T3" fmla="*/ 0 h 554"/>
                  <a:gd name="T4" fmla="*/ 0 w 628"/>
                  <a:gd name="T5" fmla="*/ 0 h 554"/>
                  <a:gd name="T6" fmla="*/ 0 w 628"/>
                  <a:gd name="T7" fmla="*/ 0 h 554"/>
                  <a:gd name="T8" fmla="*/ 0 w 628"/>
                  <a:gd name="T9" fmla="*/ 0 h 5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28"/>
                  <a:gd name="T16" fmla="*/ 0 h 554"/>
                  <a:gd name="T17" fmla="*/ 628 w 628"/>
                  <a:gd name="T18" fmla="*/ 554 h 55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28" h="554">
                    <a:moveTo>
                      <a:pt x="628" y="139"/>
                    </a:moveTo>
                    <a:lnTo>
                      <a:pt x="0" y="554"/>
                    </a:lnTo>
                    <a:lnTo>
                      <a:pt x="28" y="417"/>
                    </a:lnTo>
                    <a:lnTo>
                      <a:pt x="628" y="0"/>
                    </a:lnTo>
                    <a:lnTo>
                      <a:pt x="628" y="139"/>
                    </a:lnTo>
                    <a:close/>
                  </a:path>
                </a:pathLst>
              </a:custGeom>
              <a:solidFill>
                <a:srgbClr val="83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09" name="Freeform 361"/>
              <p:cNvSpPr>
                <a:spLocks/>
              </p:cNvSpPr>
              <p:nvPr/>
            </p:nvSpPr>
            <p:spPr bwMode="auto">
              <a:xfrm>
                <a:off x="10" y="1124"/>
                <a:ext cx="27" cy="26"/>
              </a:xfrm>
              <a:custGeom>
                <a:avLst/>
                <a:gdLst>
                  <a:gd name="T0" fmla="*/ 0 w 710"/>
                  <a:gd name="T1" fmla="*/ 0 h 582"/>
                  <a:gd name="T2" fmla="*/ 0 w 710"/>
                  <a:gd name="T3" fmla="*/ 0 h 582"/>
                  <a:gd name="T4" fmla="*/ 0 w 710"/>
                  <a:gd name="T5" fmla="*/ 0 h 582"/>
                  <a:gd name="T6" fmla="*/ 0 w 710"/>
                  <a:gd name="T7" fmla="*/ 0 h 582"/>
                  <a:gd name="T8" fmla="*/ 0 w 710"/>
                  <a:gd name="T9" fmla="*/ 0 h 582"/>
                  <a:gd name="T10" fmla="*/ 0 w 710"/>
                  <a:gd name="T11" fmla="*/ 0 h 58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10"/>
                  <a:gd name="T19" fmla="*/ 0 h 582"/>
                  <a:gd name="T20" fmla="*/ 710 w 710"/>
                  <a:gd name="T21" fmla="*/ 582 h 58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10" h="582">
                    <a:moveTo>
                      <a:pt x="655" y="417"/>
                    </a:moveTo>
                    <a:lnTo>
                      <a:pt x="710" y="582"/>
                    </a:lnTo>
                    <a:lnTo>
                      <a:pt x="0" y="139"/>
                    </a:lnTo>
                    <a:lnTo>
                      <a:pt x="0" y="0"/>
                    </a:lnTo>
                    <a:lnTo>
                      <a:pt x="655" y="417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10" name="Freeform 362"/>
              <p:cNvSpPr>
                <a:spLocks/>
              </p:cNvSpPr>
              <p:nvPr/>
            </p:nvSpPr>
            <p:spPr bwMode="auto">
              <a:xfrm>
                <a:off x="90" y="1127"/>
                <a:ext cx="2" cy="13"/>
              </a:xfrm>
              <a:custGeom>
                <a:avLst/>
                <a:gdLst>
                  <a:gd name="T0" fmla="*/ 0 w 54"/>
                  <a:gd name="T1" fmla="*/ 0 h 304"/>
                  <a:gd name="T2" fmla="*/ 0 w 54"/>
                  <a:gd name="T3" fmla="*/ 0 h 304"/>
                  <a:gd name="T4" fmla="*/ 0 w 54"/>
                  <a:gd name="T5" fmla="*/ 0 h 304"/>
                  <a:gd name="T6" fmla="*/ 0 w 54"/>
                  <a:gd name="T7" fmla="*/ 0 h 304"/>
                  <a:gd name="T8" fmla="*/ 0 w 54"/>
                  <a:gd name="T9" fmla="*/ 0 h 3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4"/>
                  <a:gd name="T16" fmla="*/ 0 h 304"/>
                  <a:gd name="T17" fmla="*/ 54 w 54"/>
                  <a:gd name="T18" fmla="*/ 304 h 30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4" h="304">
                    <a:moveTo>
                      <a:pt x="54" y="304"/>
                    </a:moveTo>
                    <a:lnTo>
                      <a:pt x="0" y="138"/>
                    </a:lnTo>
                    <a:lnTo>
                      <a:pt x="0" y="0"/>
                    </a:lnTo>
                    <a:lnTo>
                      <a:pt x="54" y="138"/>
                    </a:lnTo>
                    <a:lnTo>
                      <a:pt x="54" y="304"/>
                    </a:lnTo>
                    <a:close/>
                  </a:path>
                </a:pathLst>
              </a:custGeom>
              <a:solidFill>
                <a:srgbClr val="83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11" name="Freeform 363"/>
              <p:cNvSpPr>
                <a:spLocks/>
              </p:cNvSpPr>
              <p:nvPr/>
            </p:nvSpPr>
            <p:spPr bwMode="auto">
              <a:xfrm>
                <a:off x="-70" y="1128"/>
                <a:ext cx="2" cy="11"/>
              </a:xfrm>
              <a:custGeom>
                <a:avLst/>
                <a:gdLst>
                  <a:gd name="T0" fmla="*/ 0 w 55"/>
                  <a:gd name="T1" fmla="*/ 0 h 249"/>
                  <a:gd name="T2" fmla="*/ 0 w 55"/>
                  <a:gd name="T3" fmla="*/ 0 h 249"/>
                  <a:gd name="T4" fmla="*/ 0 w 55"/>
                  <a:gd name="T5" fmla="*/ 0 h 249"/>
                  <a:gd name="T6" fmla="*/ 0 w 55"/>
                  <a:gd name="T7" fmla="*/ 0 h 249"/>
                  <a:gd name="T8" fmla="*/ 0 w 55"/>
                  <a:gd name="T9" fmla="*/ 0 h 249"/>
                  <a:gd name="T10" fmla="*/ 0 w 55"/>
                  <a:gd name="T11" fmla="*/ 0 h 2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5"/>
                  <a:gd name="T19" fmla="*/ 0 h 249"/>
                  <a:gd name="T20" fmla="*/ 55 w 55"/>
                  <a:gd name="T21" fmla="*/ 249 h 24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5" h="249">
                    <a:moveTo>
                      <a:pt x="55" y="166"/>
                    </a:moveTo>
                    <a:lnTo>
                      <a:pt x="27" y="249"/>
                    </a:lnTo>
                    <a:lnTo>
                      <a:pt x="0" y="110"/>
                    </a:lnTo>
                    <a:lnTo>
                      <a:pt x="55" y="0"/>
                    </a:lnTo>
                    <a:lnTo>
                      <a:pt x="55" y="110"/>
                    </a:lnTo>
                    <a:lnTo>
                      <a:pt x="55" y="166"/>
                    </a:lnTo>
                    <a:close/>
                  </a:path>
                </a:pathLst>
              </a:custGeom>
              <a:solidFill>
                <a:srgbClr val="83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12" name="Freeform 364"/>
              <p:cNvSpPr>
                <a:spLocks/>
              </p:cNvSpPr>
              <p:nvPr/>
            </p:nvSpPr>
            <p:spPr bwMode="auto">
              <a:xfrm>
                <a:off x="-30" y="1131"/>
                <a:ext cx="9" cy="1"/>
              </a:xfrm>
              <a:custGeom>
                <a:avLst/>
                <a:gdLst>
                  <a:gd name="T0" fmla="*/ 0 w 245"/>
                  <a:gd name="T1" fmla="*/ 0 h 28"/>
                  <a:gd name="T2" fmla="*/ 0 w 245"/>
                  <a:gd name="T3" fmla="*/ 0 h 28"/>
                  <a:gd name="T4" fmla="*/ 0 w 245"/>
                  <a:gd name="T5" fmla="*/ 0 h 28"/>
                  <a:gd name="T6" fmla="*/ 0 w 245"/>
                  <a:gd name="T7" fmla="*/ 0 h 28"/>
                  <a:gd name="T8" fmla="*/ 0 w 245"/>
                  <a:gd name="T9" fmla="*/ 0 h 28"/>
                  <a:gd name="T10" fmla="*/ 0 w 245"/>
                  <a:gd name="T11" fmla="*/ 0 h 28"/>
                  <a:gd name="T12" fmla="*/ 0 w 245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45"/>
                  <a:gd name="T22" fmla="*/ 0 h 28"/>
                  <a:gd name="T23" fmla="*/ 245 w 245"/>
                  <a:gd name="T24" fmla="*/ 28 h 2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45" h="28">
                    <a:moveTo>
                      <a:pt x="245" y="0"/>
                    </a:moveTo>
                    <a:lnTo>
                      <a:pt x="245" y="28"/>
                    </a:lnTo>
                    <a:lnTo>
                      <a:pt x="0" y="28"/>
                    </a:lnTo>
                    <a:lnTo>
                      <a:pt x="109" y="0"/>
                    </a:lnTo>
                    <a:lnTo>
                      <a:pt x="191" y="0"/>
                    </a:lnTo>
                    <a:lnTo>
                      <a:pt x="245" y="0"/>
                    </a:lnTo>
                    <a:close/>
                  </a:path>
                </a:pathLst>
              </a:custGeom>
              <a:solidFill>
                <a:srgbClr val="000000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13" name="Freeform 365"/>
              <p:cNvSpPr>
                <a:spLocks/>
              </p:cNvSpPr>
              <p:nvPr/>
            </p:nvSpPr>
            <p:spPr bwMode="auto">
              <a:xfrm>
                <a:off x="-14" y="1132"/>
                <a:ext cx="23" cy="18"/>
              </a:xfrm>
              <a:custGeom>
                <a:avLst/>
                <a:gdLst>
                  <a:gd name="T0" fmla="*/ 0 w 600"/>
                  <a:gd name="T1" fmla="*/ 0 h 415"/>
                  <a:gd name="T2" fmla="*/ 0 w 600"/>
                  <a:gd name="T3" fmla="*/ 0 h 415"/>
                  <a:gd name="T4" fmla="*/ 0 w 600"/>
                  <a:gd name="T5" fmla="*/ 0 h 415"/>
                  <a:gd name="T6" fmla="*/ 0 w 600"/>
                  <a:gd name="T7" fmla="*/ 0 h 415"/>
                  <a:gd name="T8" fmla="*/ 0 w 600"/>
                  <a:gd name="T9" fmla="*/ 0 h 4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00"/>
                  <a:gd name="T16" fmla="*/ 0 h 415"/>
                  <a:gd name="T17" fmla="*/ 600 w 600"/>
                  <a:gd name="T18" fmla="*/ 415 h 41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00" h="415">
                    <a:moveTo>
                      <a:pt x="600" y="138"/>
                    </a:moveTo>
                    <a:lnTo>
                      <a:pt x="191" y="415"/>
                    </a:lnTo>
                    <a:lnTo>
                      <a:pt x="0" y="415"/>
                    </a:lnTo>
                    <a:lnTo>
                      <a:pt x="600" y="0"/>
                    </a:lnTo>
                    <a:lnTo>
                      <a:pt x="600" y="138"/>
                    </a:lnTo>
                    <a:close/>
                  </a:path>
                </a:pathLst>
              </a:custGeom>
              <a:solidFill>
                <a:srgbClr val="83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14" name="Freeform 366"/>
              <p:cNvSpPr>
                <a:spLocks/>
              </p:cNvSpPr>
              <p:nvPr/>
            </p:nvSpPr>
            <p:spPr bwMode="auto">
              <a:xfrm>
                <a:off x="10" y="1132"/>
                <a:ext cx="25" cy="18"/>
              </a:xfrm>
              <a:custGeom>
                <a:avLst/>
                <a:gdLst>
                  <a:gd name="T0" fmla="*/ 0 w 655"/>
                  <a:gd name="T1" fmla="*/ 0 h 415"/>
                  <a:gd name="T2" fmla="*/ 0 w 655"/>
                  <a:gd name="T3" fmla="*/ 0 h 415"/>
                  <a:gd name="T4" fmla="*/ 0 w 655"/>
                  <a:gd name="T5" fmla="*/ 0 h 415"/>
                  <a:gd name="T6" fmla="*/ 0 w 655"/>
                  <a:gd name="T7" fmla="*/ 0 h 415"/>
                  <a:gd name="T8" fmla="*/ 0 w 655"/>
                  <a:gd name="T9" fmla="*/ 0 h 4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55"/>
                  <a:gd name="T16" fmla="*/ 0 h 415"/>
                  <a:gd name="T17" fmla="*/ 655 w 655"/>
                  <a:gd name="T18" fmla="*/ 415 h 41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55" h="415">
                    <a:moveTo>
                      <a:pt x="655" y="415"/>
                    </a:moveTo>
                    <a:lnTo>
                      <a:pt x="436" y="415"/>
                    </a:lnTo>
                    <a:lnTo>
                      <a:pt x="0" y="138"/>
                    </a:lnTo>
                    <a:lnTo>
                      <a:pt x="0" y="0"/>
                    </a:lnTo>
                    <a:lnTo>
                      <a:pt x="655" y="415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15" name="Freeform 367"/>
              <p:cNvSpPr>
                <a:spLocks/>
              </p:cNvSpPr>
              <p:nvPr/>
            </p:nvSpPr>
            <p:spPr bwMode="auto">
              <a:xfrm>
                <a:off x="-35" y="1133"/>
                <a:ext cx="8" cy="1"/>
              </a:xfrm>
              <a:custGeom>
                <a:avLst/>
                <a:gdLst>
                  <a:gd name="T0" fmla="*/ 0 w 218"/>
                  <a:gd name="T1" fmla="*/ 0 h 28"/>
                  <a:gd name="T2" fmla="*/ 0 w 218"/>
                  <a:gd name="T3" fmla="*/ 0 h 28"/>
                  <a:gd name="T4" fmla="*/ 0 w 218"/>
                  <a:gd name="T5" fmla="*/ 0 h 28"/>
                  <a:gd name="T6" fmla="*/ 0 w 218"/>
                  <a:gd name="T7" fmla="*/ 0 h 28"/>
                  <a:gd name="T8" fmla="*/ 0 w 218"/>
                  <a:gd name="T9" fmla="*/ 0 h 28"/>
                  <a:gd name="T10" fmla="*/ 0 w 218"/>
                  <a:gd name="T11" fmla="*/ 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18"/>
                  <a:gd name="T19" fmla="*/ 0 h 28"/>
                  <a:gd name="T20" fmla="*/ 218 w 218"/>
                  <a:gd name="T21" fmla="*/ 28 h 2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18" h="28">
                    <a:moveTo>
                      <a:pt x="218" y="28"/>
                    </a:moveTo>
                    <a:lnTo>
                      <a:pt x="0" y="28"/>
                    </a:lnTo>
                    <a:lnTo>
                      <a:pt x="28" y="0"/>
                    </a:lnTo>
                    <a:lnTo>
                      <a:pt x="54" y="0"/>
                    </a:lnTo>
                    <a:lnTo>
                      <a:pt x="218" y="0"/>
                    </a:lnTo>
                    <a:lnTo>
                      <a:pt x="218" y="28"/>
                    </a:lnTo>
                    <a:close/>
                  </a:path>
                </a:pathLst>
              </a:custGeom>
              <a:solidFill>
                <a:srgbClr val="000000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16" name="Freeform 368"/>
              <p:cNvSpPr>
                <a:spLocks/>
              </p:cNvSpPr>
              <p:nvPr/>
            </p:nvSpPr>
            <p:spPr bwMode="auto">
              <a:xfrm>
                <a:off x="38" y="1135"/>
                <a:ext cx="17" cy="3"/>
              </a:xfrm>
              <a:custGeom>
                <a:avLst/>
                <a:gdLst>
                  <a:gd name="T0" fmla="*/ 0 w 437"/>
                  <a:gd name="T1" fmla="*/ 0 h 55"/>
                  <a:gd name="T2" fmla="*/ 0 w 437"/>
                  <a:gd name="T3" fmla="*/ 0 h 55"/>
                  <a:gd name="T4" fmla="*/ 0 w 437"/>
                  <a:gd name="T5" fmla="*/ 0 h 55"/>
                  <a:gd name="T6" fmla="*/ 0 w 437"/>
                  <a:gd name="T7" fmla="*/ 0 h 55"/>
                  <a:gd name="T8" fmla="*/ 0 w 437"/>
                  <a:gd name="T9" fmla="*/ 0 h 55"/>
                  <a:gd name="T10" fmla="*/ 0 w 437"/>
                  <a:gd name="T11" fmla="*/ 0 h 55"/>
                  <a:gd name="T12" fmla="*/ 0 w 437"/>
                  <a:gd name="T13" fmla="*/ 0 h 55"/>
                  <a:gd name="T14" fmla="*/ 0 w 437"/>
                  <a:gd name="T15" fmla="*/ 0 h 55"/>
                  <a:gd name="T16" fmla="*/ 0 w 437"/>
                  <a:gd name="T17" fmla="*/ 0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37"/>
                  <a:gd name="T28" fmla="*/ 0 h 55"/>
                  <a:gd name="T29" fmla="*/ 437 w 437"/>
                  <a:gd name="T30" fmla="*/ 55 h 5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37" h="55">
                    <a:moveTo>
                      <a:pt x="437" y="28"/>
                    </a:moveTo>
                    <a:lnTo>
                      <a:pt x="437" y="28"/>
                    </a:lnTo>
                    <a:lnTo>
                      <a:pt x="246" y="55"/>
                    </a:lnTo>
                    <a:lnTo>
                      <a:pt x="28" y="55"/>
                    </a:lnTo>
                    <a:lnTo>
                      <a:pt x="0" y="28"/>
                    </a:lnTo>
                    <a:lnTo>
                      <a:pt x="110" y="0"/>
                    </a:lnTo>
                    <a:lnTo>
                      <a:pt x="301" y="28"/>
                    </a:lnTo>
                    <a:lnTo>
                      <a:pt x="437" y="28"/>
                    </a:lnTo>
                    <a:close/>
                  </a:path>
                </a:pathLst>
              </a:custGeom>
              <a:solidFill>
                <a:srgbClr val="000000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17" name="Freeform 369"/>
              <p:cNvSpPr>
                <a:spLocks/>
              </p:cNvSpPr>
              <p:nvPr/>
            </p:nvSpPr>
            <p:spPr bwMode="auto">
              <a:xfrm>
                <a:off x="10" y="1139"/>
                <a:ext cx="16" cy="11"/>
              </a:xfrm>
              <a:custGeom>
                <a:avLst/>
                <a:gdLst>
                  <a:gd name="T0" fmla="*/ 0 w 409"/>
                  <a:gd name="T1" fmla="*/ 0 h 249"/>
                  <a:gd name="T2" fmla="*/ 0 w 409"/>
                  <a:gd name="T3" fmla="*/ 0 h 249"/>
                  <a:gd name="T4" fmla="*/ 0 w 409"/>
                  <a:gd name="T5" fmla="*/ 0 h 249"/>
                  <a:gd name="T6" fmla="*/ 0 w 409"/>
                  <a:gd name="T7" fmla="*/ 0 h 249"/>
                  <a:gd name="T8" fmla="*/ 0 w 409"/>
                  <a:gd name="T9" fmla="*/ 0 h 2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09"/>
                  <a:gd name="T16" fmla="*/ 0 h 249"/>
                  <a:gd name="T17" fmla="*/ 409 w 409"/>
                  <a:gd name="T18" fmla="*/ 249 h 24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09" h="249">
                    <a:moveTo>
                      <a:pt x="190" y="249"/>
                    </a:moveTo>
                    <a:lnTo>
                      <a:pt x="0" y="139"/>
                    </a:lnTo>
                    <a:lnTo>
                      <a:pt x="0" y="0"/>
                    </a:lnTo>
                    <a:lnTo>
                      <a:pt x="409" y="249"/>
                    </a:lnTo>
                    <a:lnTo>
                      <a:pt x="190" y="249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18" name="Freeform 370"/>
              <p:cNvSpPr>
                <a:spLocks/>
              </p:cNvSpPr>
              <p:nvPr/>
            </p:nvSpPr>
            <p:spPr bwMode="auto">
              <a:xfrm>
                <a:off x="-5" y="1139"/>
                <a:ext cx="14" cy="11"/>
              </a:xfrm>
              <a:custGeom>
                <a:avLst/>
                <a:gdLst>
                  <a:gd name="T0" fmla="*/ 0 w 354"/>
                  <a:gd name="T1" fmla="*/ 0 h 249"/>
                  <a:gd name="T2" fmla="*/ 0 w 354"/>
                  <a:gd name="T3" fmla="*/ 0 h 249"/>
                  <a:gd name="T4" fmla="*/ 0 w 354"/>
                  <a:gd name="T5" fmla="*/ 0 h 249"/>
                  <a:gd name="T6" fmla="*/ 0 w 354"/>
                  <a:gd name="T7" fmla="*/ 0 h 249"/>
                  <a:gd name="T8" fmla="*/ 0 w 354"/>
                  <a:gd name="T9" fmla="*/ 0 h 2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49"/>
                  <a:gd name="T17" fmla="*/ 354 w 354"/>
                  <a:gd name="T18" fmla="*/ 249 h 24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49">
                    <a:moveTo>
                      <a:pt x="191" y="249"/>
                    </a:moveTo>
                    <a:lnTo>
                      <a:pt x="0" y="249"/>
                    </a:lnTo>
                    <a:lnTo>
                      <a:pt x="354" y="0"/>
                    </a:lnTo>
                    <a:lnTo>
                      <a:pt x="354" y="139"/>
                    </a:lnTo>
                    <a:lnTo>
                      <a:pt x="191" y="249"/>
                    </a:lnTo>
                    <a:close/>
                  </a:path>
                </a:pathLst>
              </a:custGeom>
              <a:solidFill>
                <a:srgbClr val="83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19" name="Freeform 371"/>
              <p:cNvSpPr>
                <a:spLocks/>
              </p:cNvSpPr>
              <p:nvPr/>
            </p:nvSpPr>
            <p:spPr bwMode="auto">
              <a:xfrm>
                <a:off x="54" y="1140"/>
                <a:ext cx="6" cy="1"/>
              </a:xfrm>
              <a:custGeom>
                <a:avLst/>
                <a:gdLst>
                  <a:gd name="T0" fmla="*/ 0 w 163"/>
                  <a:gd name="T1" fmla="*/ 0 h 28"/>
                  <a:gd name="T2" fmla="*/ 0 w 163"/>
                  <a:gd name="T3" fmla="*/ 0 h 28"/>
                  <a:gd name="T4" fmla="*/ 0 w 163"/>
                  <a:gd name="T5" fmla="*/ 0 h 28"/>
                  <a:gd name="T6" fmla="*/ 0 w 163"/>
                  <a:gd name="T7" fmla="*/ 0 h 28"/>
                  <a:gd name="T8" fmla="*/ 0 w 163"/>
                  <a:gd name="T9" fmla="*/ 0 h 28"/>
                  <a:gd name="T10" fmla="*/ 0 w 163"/>
                  <a:gd name="T11" fmla="*/ 0 h 28"/>
                  <a:gd name="T12" fmla="*/ 0 w 163"/>
                  <a:gd name="T13" fmla="*/ 0 h 28"/>
                  <a:gd name="T14" fmla="*/ 0 w 163"/>
                  <a:gd name="T15" fmla="*/ 0 h 28"/>
                  <a:gd name="T16" fmla="*/ 0 w 163"/>
                  <a:gd name="T17" fmla="*/ 0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3"/>
                  <a:gd name="T28" fmla="*/ 0 h 28"/>
                  <a:gd name="T29" fmla="*/ 163 w 163"/>
                  <a:gd name="T30" fmla="*/ 28 h 2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3" h="28">
                    <a:moveTo>
                      <a:pt x="163" y="0"/>
                    </a:moveTo>
                    <a:lnTo>
                      <a:pt x="163" y="28"/>
                    </a:lnTo>
                    <a:lnTo>
                      <a:pt x="135" y="28"/>
                    </a:lnTo>
                    <a:lnTo>
                      <a:pt x="0" y="28"/>
                    </a:lnTo>
                    <a:lnTo>
                      <a:pt x="26" y="28"/>
                    </a:lnTo>
                    <a:lnTo>
                      <a:pt x="54" y="0"/>
                    </a:lnTo>
                    <a:lnTo>
                      <a:pt x="135" y="0"/>
                    </a:lnTo>
                    <a:lnTo>
                      <a:pt x="163" y="0"/>
                    </a:lnTo>
                    <a:close/>
                  </a:path>
                </a:pathLst>
              </a:custGeom>
              <a:solidFill>
                <a:srgbClr val="000000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20" name="Freeform 372"/>
              <p:cNvSpPr>
                <a:spLocks/>
              </p:cNvSpPr>
              <p:nvPr/>
            </p:nvSpPr>
            <p:spPr bwMode="auto">
              <a:xfrm>
                <a:off x="51" y="1144"/>
                <a:ext cx="11" cy="1"/>
              </a:xfrm>
              <a:custGeom>
                <a:avLst/>
                <a:gdLst>
                  <a:gd name="T0" fmla="*/ 0 w 301"/>
                  <a:gd name="T1" fmla="*/ 0 h 28"/>
                  <a:gd name="T2" fmla="*/ 0 w 301"/>
                  <a:gd name="T3" fmla="*/ 0 h 28"/>
                  <a:gd name="T4" fmla="*/ 0 w 301"/>
                  <a:gd name="T5" fmla="*/ 0 h 28"/>
                  <a:gd name="T6" fmla="*/ 0 w 301"/>
                  <a:gd name="T7" fmla="*/ 0 h 28"/>
                  <a:gd name="T8" fmla="*/ 0 w 301"/>
                  <a:gd name="T9" fmla="*/ 0 h 28"/>
                  <a:gd name="T10" fmla="*/ 0 w 301"/>
                  <a:gd name="T11" fmla="*/ 0 h 28"/>
                  <a:gd name="T12" fmla="*/ 0 w 301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01"/>
                  <a:gd name="T22" fmla="*/ 0 h 28"/>
                  <a:gd name="T23" fmla="*/ 301 w 301"/>
                  <a:gd name="T24" fmla="*/ 28 h 2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01" h="28">
                    <a:moveTo>
                      <a:pt x="301" y="28"/>
                    </a:moveTo>
                    <a:lnTo>
                      <a:pt x="0" y="28"/>
                    </a:lnTo>
                    <a:lnTo>
                      <a:pt x="109" y="0"/>
                    </a:lnTo>
                    <a:lnTo>
                      <a:pt x="301" y="28"/>
                    </a:lnTo>
                    <a:close/>
                  </a:path>
                </a:pathLst>
              </a:custGeom>
              <a:solidFill>
                <a:srgbClr val="000000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21" name="Freeform 373"/>
              <p:cNvSpPr>
                <a:spLocks/>
              </p:cNvSpPr>
              <p:nvPr/>
            </p:nvSpPr>
            <p:spPr bwMode="auto">
              <a:xfrm>
                <a:off x="-218" y="1145"/>
                <a:ext cx="155" cy="51"/>
              </a:xfrm>
              <a:custGeom>
                <a:avLst/>
                <a:gdLst>
                  <a:gd name="T0" fmla="*/ 0 w 4039"/>
                  <a:gd name="T1" fmla="*/ 0 h 1163"/>
                  <a:gd name="T2" fmla="*/ 0 w 4039"/>
                  <a:gd name="T3" fmla="*/ 0 h 1163"/>
                  <a:gd name="T4" fmla="*/ 0 w 4039"/>
                  <a:gd name="T5" fmla="*/ 0 h 1163"/>
                  <a:gd name="T6" fmla="*/ 0 w 4039"/>
                  <a:gd name="T7" fmla="*/ 0 h 1163"/>
                  <a:gd name="T8" fmla="*/ 0 w 4039"/>
                  <a:gd name="T9" fmla="*/ 0 h 1163"/>
                  <a:gd name="T10" fmla="*/ 0 w 4039"/>
                  <a:gd name="T11" fmla="*/ 0 h 1163"/>
                  <a:gd name="T12" fmla="*/ 0 w 4039"/>
                  <a:gd name="T13" fmla="*/ 0 h 1163"/>
                  <a:gd name="T14" fmla="*/ 0 w 4039"/>
                  <a:gd name="T15" fmla="*/ 0 h 11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039"/>
                  <a:gd name="T25" fmla="*/ 0 h 1163"/>
                  <a:gd name="T26" fmla="*/ 4039 w 4039"/>
                  <a:gd name="T27" fmla="*/ 1163 h 116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039" h="1163">
                    <a:moveTo>
                      <a:pt x="4039" y="0"/>
                    </a:moveTo>
                    <a:lnTo>
                      <a:pt x="3985" y="110"/>
                    </a:lnTo>
                    <a:lnTo>
                      <a:pt x="3820" y="110"/>
                    </a:lnTo>
                    <a:lnTo>
                      <a:pt x="3685" y="941"/>
                    </a:lnTo>
                    <a:lnTo>
                      <a:pt x="3602" y="1163"/>
                    </a:lnTo>
                    <a:lnTo>
                      <a:pt x="0" y="1163"/>
                    </a:lnTo>
                    <a:lnTo>
                      <a:pt x="1146" y="0"/>
                    </a:lnTo>
                    <a:lnTo>
                      <a:pt x="4039" y="0"/>
                    </a:lnTo>
                    <a:close/>
                  </a:path>
                </a:pathLst>
              </a:custGeom>
              <a:solidFill>
                <a:srgbClr val="000000"/>
              </a:solidFill>
              <a:ln w="1588">
                <a:solidFill>
                  <a:srgbClr val="595959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22" name="Freeform 374"/>
              <p:cNvSpPr>
                <a:spLocks/>
              </p:cNvSpPr>
              <p:nvPr/>
            </p:nvSpPr>
            <p:spPr bwMode="auto">
              <a:xfrm>
                <a:off x="-39" y="1144"/>
                <a:ext cx="14" cy="2"/>
              </a:xfrm>
              <a:custGeom>
                <a:avLst/>
                <a:gdLst>
                  <a:gd name="T0" fmla="*/ 0 w 381"/>
                  <a:gd name="T1" fmla="*/ 0 h 55"/>
                  <a:gd name="T2" fmla="*/ 0 w 381"/>
                  <a:gd name="T3" fmla="*/ 0 h 55"/>
                  <a:gd name="T4" fmla="*/ 0 w 381"/>
                  <a:gd name="T5" fmla="*/ 0 h 55"/>
                  <a:gd name="T6" fmla="*/ 0 w 381"/>
                  <a:gd name="T7" fmla="*/ 0 h 55"/>
                  <a:gd name="T8" fmla="*/ 0 w 381"/>
                  <a:gd name="T9" fmla="*/ 0 h 55"/>
                  <a:gd name="T10" fmla="*/ 0 w 381"/>
                  <a:gd name="T11" fmla="*/ 0 h 55"/>
                  <a:gd name="T12" fmla="*/ 0 w 381"/>
                  <a:gd name="T13" fmla="*/ 0 h 55"/>
                  <a:gd name="T14" fmla="*/ 0 w 381"/>
                  <a:gd name="T15" fmla="*/ 0 h 55"/>
                  <a:gd name="T16" fmla="*/ 0 w 381"/>
                  <a:gd name="T17" fmla="*/ 0 h 55"/>
                  <a:gd name="T18" fmla="*/ 0 w 381"/>
                  <a:gd name="T19" fmla="*/ 0 h 55"/>
                  <a:gd name="T20" fmla="*/ 0 w 381"/>
                  <a:gd name="T21" fmla="*/ 0 h 55"/>
                  <a:gd name="T22" fmla="*/ 0 w 381"/>
                  <a:gd name="T23" fmla="*/ 0 h 5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81"/>
                  <a:gd name="T37" fmla="*/ 0 h 55"/>
                  <a:gd name="T38" fmla="*/ 381 w 381"/>
                  <a:gd name="T39" fmla="*/ 55 h 5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81" h="55">
                    <a:moveTo>
                      <a:pt x="327" y="28"/>
                    </a:moveTo>
                    <a:lnTo>
                      <a:pt x="381" y="28"/>
                    </a:lnTo>
                    <a:lnTo>
                      <a:pt x="381" y="55"/>
                    </a:lnTo>
                    <a:lnTo>
                      <a:pt x="137" y="55"/>
                    </a:lnTo>
                    <a:lnTo>
                      <a:pt x="0" y="55"/>
                    </a:lnTo>
                    <a:lnTo>
                      <a:pt x="81" y="28"/>
                    </a:lnTo>
                    <a:lnTo>
                      <a:pt x="137" y="28"/>
                    </a:lnTo>
                    <a:lnTo>
                      <a:pt x="218" y="0"/>
                    </a:lnTo>
                    <a:lnTo>
                      <a:pt x="272" y="28"/>
                    </a:lnTo>
                    <a:lnTo>
                      <a:pt x="327" y="28"/>
                    </a:lnTo>
                    <a:close/>
                  </a:path>
                </a:pathLst>
              </a:custGeom>
              <a:solidFill>
                <a:srgbClr val="000000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23" name="Freeform 375"/>
              <p:cNvSpPr>
                <a:spLocks/>
              </p:cNvSpPr>
              <p:nvPr/>
            </p:nvSpPr>
            <p:spPr bwMode="auto">
              <a:xfrm>
                <a:off x="85" y="1146"/>
                <a:ext cx="172" cy="48"/>
              </a:xfrm>
              <a:custGeom>
                <a:avLst/>
                <a:gdLst>
                  <a:gd name="T0" fmla="*/ 0 w 4450"/>
                  <a:gd name="T1" fmla="*/ 0 h 1108"/>
                  <a:gd name="T2" fmla="*/ 0 w 4450"/>
                  <a:gd name="T3" fmla="*/ 0 h 1108"/>
                  <a:gd name="T4" fmla="*/ 0 w 4450"/>
                  <a:gd name="T5" fmla="*/ 0 h 1108"/>
                  <a:gd name="T6" fmla="*/ 0 w 4450"/>
                  <a:gd name="T7" fmla="*/ 0 h 1108"/>
                  <a:gd name="T8" fmla="*/ 0 w 4450"/>
                  <a:gd name="T9" fmla="*/ 0 h 1108"/>
                  <a:gd name="T10" fmla="*/ 0 w 4450"/>
                  <a:gd name="T11" fmla="*/ 0 h 1108"/>
                  <a:gd name="T12" fmla="*/ 0 w 4450"/>
                  <a:gd name="T13" fmla="*/ 0 h 1108"/>
                  <a:gd name="T14" fmla="*/ 0 w 4450"/>
                  <a:gd name="T15" fmla="*/ 0 h 110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450"/>
                  <a:gd name="T25" fmla="*/ 0 h 1108"/>
                  <a:gd name="T26" fmla="*/ 4450 w 4450"/>
                  <a:gd name="T27" fmla="*/ 1108 h 110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450" h="1108">
                    <a:moveTo>
                      <a:pt x="3221" y="0"/>
                    </a:moveTo>
                    <a:lnTo>
                      <a:pt x="4450" y="1108"/>
                    </a:lnTo>
                    <a:lnTo>
                      <a:pt x="491" y="1108"/>
                    </a:lnTo>
                    <a:lnTo>
                      <a:pt x="382" y="887"/>
                    </a:lnTo>
                    <a:lnTo>
                      <a:pt x="246" y="83"/>
                    </a:lnTo>
                    <a:lnTo>
                      <a:pt x="28" y="83"/>
                    </a:lnTo>
                    <a:lnTo>
                      <a:pt x="0" y="0"/>
                    </a:lnTo>
                    <a:lnTo>
                      <a:pt x="3221" y="0"/>
                    </a:lnTo>
                    <a:close/>
                  </a:path>
                </a:pathLst>
              </a:custGeom>
              <a:solidFill>
                <a:srgbClr val="000000"/>
              </a:solidFill>
              <a:ln w="1588">
                <a:solidFill>
                  <a:srgbClr val="595959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24" name="Freeform 376"/>
              <p:cNvSpPr>
                <a:spLocks/>
              </p:cNvSpPr>
              <p:nvPr/>
            </p:nvSpPr>
            <p:spPr bwMode="auto">
              <a:xfrm>
                <a:off x="10" y="1146"/>
                <a:ext cx="5" cy="4"/>
              </a:xfrm>
              <a:custGeom>
                <a:avLst/>
                <a:gdLst>
                  <a:gd name="T0" fmla="*/ 0 w 136"/>
                  <a:gd name="T1" fmla="*/ 0 h 83"/>
                  <a:gd name="T2" fmla="*/ 0 w 136"/>
                  <a:gd name="T3" fmla="*/ 0 h 83"/>
                  <a:gd name="T4" fmla="*/ 0 w 136"/>
                  <a:gd name="T5" fmla="*/ 0 h 83"/>
                  <a:gd name="T6" fmla="*/ 0 w 136"/>
                  <a:gd name="T7" fmla="*/ 0 h 8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36"/>
                  <a:gd name="T13" fmla="*/ 0 h 83"/>
                  <a:gd name="T14" fmla="*/ 136 w 136"/>
                  <a:gd name="T15" fmla="*/ 83 h 8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36" h="83">
                    <a:moveTo>
                      <a:pt x="136" y="83"/>
                    </a:moveTo>
                    <a:lnTo>
                      <a:pt x="0" y="83"/>
                    </a:lnTo>
                    <a:lnTo>
                      <a:pt x="0" y="0"/>
                    </a:lnTo>
                    <a:lnTo>
                      <a:pt x="136" y="83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25" name="Freeform 377"/>
              <p:cNvSpPr>
                <a:spLocks/>
              </p:cNvSpPr>
              <p:nvPr/>
            </p:nvSpPr>
            <p:spPr bwMode="auto">
              <a:xfrm>
                <a:off x="6" y="1146"/>
                <a:ext cx="3" cy="4"/>
              </a:xfrm>
              <a:custGeom>
                <a:avLst/>
                <a:gdLst>
                  <a:gd name="T0" fmla="*/ 0 w 82"/>
                  <a:gd name="T1" fmla="*/ 0 h 83"/>
                  <a:gd name="T2" fmla="*/ 0 w 82"/>
                  <a:gd name="T3" fmla="*/ 0 h 83"/>
                  <a:gd name="T4" fmla="*/ 0 w 82"/>
                  <a:gd name="T5" fmla="*/ 0 h 83"/>
                  <a:gd name="T6" fmla="*/ 0 w 82"/>
                  <a:gd name="T7" fmla="*/ 0 h 8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82"/>
                  <a:gd name="T13" fmla="*/ 0 h 83"/>
                  <a:gd name="T14" fmla="*/ 82 w 82"/>
                  <a:gd name="T15" fmla="*/ 83 h 8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82" h="83">
                    <a:moveTo>
                      <a:pt x="82" y="83"/>
                    </a:moveTo>
                    <a:lnTo>
                      <a:pt x="0" y="83"/>
                    </a:lnTo>
                    <a:lnTo>
                      <a:pt x="82" y="0"/>
                    </a:lnTo>
                    <a:lnTo>
                      <a:pt x="82" y="83"/>
                    </a:lnTo>
                    <a:close/>
                  </a:path>
                </a:pathLst>
              </a:custGeom>
              <a:solidFill>
                <a:srgbClr val="83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26" name="Freeform 378"/>
              <p:cNvSpPr>
                <a:spLocks/>
              </p:cNvSpPr>
              <p:nvPr/>
            </p:nvSpPr>
            <p:spPr bwMode="auto">
              <a:xfrm>
                <a:off x="-68" y="1151"/>
                <a:ext cx="11" cy="33"/>
              </a:xfrm>
              <a:custGeom>
                <a:avLst/>
                <a:gdLst>
                  <a:gd name="T0" fmla="*/ 0 w 272"/>
                  <a:gd name="T1" fmla="*/ 0 h 748"/>
                  <a:gd name="T2" fmla="*/ 0 w 272"/>
                  <a:gd name="T3" fmla="*/ 0 h 748"/>
                  <a:gd name="T4" fmla="*/ 0 w 272"/>
                  <a:gd name="T5" fmla="*/ 0 h 748"/>
                  <a:gd name="T6" fmla="*/ 0 w 272"/>
                  <a:gd name="T7" fmla="*/ 0 h 748"/>
                  <a:gd name="T8" fmla="*/ 0 w 272"/>
                  <a:gd name="T9" fmla="*/ 0 h 7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2"/>
                  <a:gd name="T16" fmla="*/ 0 h 748"/>
                  <a:gd name="T17" fmla="*/ 272 w 272"/>
                  <a:gd name="T18" fmla="*/ 748 h 74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2" h="748">
                    <a:moveTo>
                      <a:pt x="163" y="748"/>
                    </a:moveTo>
                    <a:lnTo>
                      <a:pt x="0" y="748"/>
                    </a:lnTo>
                    <a:lnTo>
                      <a:pt x="109" y="0"/>
                    </a:lnTo>
                    <a:lnTo>
                      <a:pt x="272" y="0"/>
                    </a:lnTo>
                    <a:lnTo>
                      <a:pt x="163" y="748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27" name="Freeform 379"/>
              <p:cNvSpPr>
                <a:spLocks/>
              </p:cNvSpPr>
              <p:nvPr/>
            </p:nvSpPr>
            <p:spPr bwMode="auto">
              <a:xfrm>
                <a:off x="-75" y="1151"/>
                <a:ext cx="10" cy="33"/>
              </a:xfrm>
              <a:custGeom>
                <a:avLst/>
                <a:gdLst>
                  <a:gd name="T0" fmla="*/ 0 w 274"/>
                  <a:gd name="T1" fmla="*/ 0 h 748"/>
                  <a:gd name="T2" fmla="*/ 0 w 274"/>
                  <a:gd name="T3" fmla="*/ 0 h 748"/>
                  <a:gd name="T4" fmla="*/ 0 w 274"/>
                  <a:gd name="T5" fmla="*/ 0 h 748"/>
                  <a:gd name="T6" fmla="*/ 0 w 274"/>
                  <a:gd name="T7" fmla="*/ 0 h 748"/>
                  <a:gd name="T8" fmla="*/ 0 w 274"/>
                  <a:gd name="T9" fmla="*/ 0 h 7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4"/>
                  <a:gd name="T16" fmla="*/ 0 h 748"/>
                  <a:gd name="T17" fmla="*/ 274 w 274"/>
                  <a:gd name="T18" fmla="*/ 748 h 74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4" h="748">
                    <a:moveTo>
                      <a:pt x="137" y="748"/>
                    </a:moveTo>
                    <a:lnTo>
                      <a:pt x="0" y="748"/>
                    </a:lnTo>
                    <a:lnTo>
                      <a:pt x="137" y="0"/>
                    </a:lnTo>
                    <a:lnTo>
                      <a:pt x="274" y="0"/>
                    </a:lnTo>
                    <a:lnTo>
                      <a:pt x="137" y="748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28" name="Freeform 380"/>
              <p:cNvSpPr>
                <a:spLocks/>
              </p:cNvSpPr>
              <p:nvPr/>
            </p:nvSpPr>
            <p:spPr bwMode="auto">
              <a:xfrm>
                <a:off x="-60" y="1151"/>
                <a:ext cx="11" cy="33"/>
              </a:xfrm>
              <a:custGeom>
                <a:avLst/>
                <a:gdLst>
                  <a:gd name="T0" fmla="*/ 0 w 300"/>
                  <a:gd name="T1" fmla="*/ 0 h 748"/>
                  <a:gd name="T2" fmla="*/ 0 w 300"/>
                  <a:gd name="T3" fmla="*/ 0 h 748"/>
                  <a:gd name="T4" fmla="*/ 0 w 300"/>
                  <a:gd name="T5" fmla="*/ 0 h 748"/>
                  <a:gd name="T6" fmla="*/ 0 w 300"/>
                  <a:gd name="T7" fmla="*/ 0 h 748"/>
                  <a:gd name="T8" fmla="*/ 0 w 300"/>
                  <a:gd name="T9" fmla="*/ 0 h 7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0"/>
                  <a:gd name="T16" fmla="*/ 0 h 748"/>
                  <a:gd name="T17" fmla="*/ 300 w 300"/>
                  <a:gd name="T18" fmla="*/ 748 h 74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0" h="748">
                    <a:moveTo>
                      <a:pt x="191" y="748"/>
                    </a:moveTo>
                    <a:lnTo>
                      <a:pt x="0" y="748"/>
                    </a:lnTo>
                    <a:lnTo>
                      <a:pt x="109" y="0"/>
                    </a:lnTo>
                    <a:lnTo>
                      <a:pt x="300" y="0"/>
                    </a:lnTo>
                    <a:lnTo>
                      <a:pt x="191" y="748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29" name="Freeform 381"/>
              <p:cNvSpPr>
                <a:spLocks/>
              </p:cNvSpPr>
              <p:nvPr/>
            </p:nvSpPr>
            <p:spPr bwMode="auto">
              <a:xfrm>
                <a:off x="-52" y="1151"/>
                <a:ext cx="12" cy="33"/>
              </a:xfrm>
              <a:custGeom>
                <a:avLst/>
                <a:gdLst>
                  <a:gd name="T0" fmla="*/ 0 w 300"/>
                  <a:gd name="T1" fmla="*/ 0 h 748"/>
                  <a:gd name="T2" fmla="*/ 0 w 300"/>
                  <a:gd name="T3" fmla="*/ 0 h 748"/>
                  <a:gd name="T4" fmla="*/ 0 w 300"/>
                  <a:gd name="T5" fmla="*/ 0 h 748"/>
                  <a:gd name="T6" fmla="*/ 0 w 300"/>
                  <a:gd name="T7" fmla="*/ 0 h 748"/>
                  <a:gd name="T8" fmla="*/ 0 w 300"/>
                  <a:gd name="T9" fmla="*/ 0 h 7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0"/>
                  <a:gd name="T16" fmla="*/ 0 h 748"/>
                  <a:gd name="T17" fmla="*/ 300 w 300"/>
                  <a:gd name="T18" fmla="*/ 748 h 74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0" h="748">
                    <a:moveTo>
                      <a:pt x="164" y="748"/>
                    </a:moveTo>
                    <a:lnTo>
                      <a:pt x="0" y="748"/>
                    </a:lnTo>
                    <a:lnTo>
                      <a:pt x="109" y="0"/>
                    </a:lnTo>
                    <a:lnTo>
                      <a:pt x="300" y="0"/>
                    </a:lnTo>
                    <a:lnTo>
                      <a:pt x="164" y="748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30" name="Freeform 382"/>
              <p:cNvSpPr>
                <a:spLocks/>
              </p:cNvSpPr>
              <p:nvPr/>
            </p:nvSpPr>
            <p:spPr bwMode="auto">
              <a:xfrm>
                <a:off x="-45" y="1151"/>
                <a:ext cx="12" cy="33"/>
              </a:xfrm>
              <a:custGeom>
                <a:avLst/>
                <a:gdLst>
                  <a:gd name="T0" fmla="*/ 0 w 300"/>
                  <a:gd name="T1" fmla="*/ 0 h 748"/>
                  <a:gd name="T2" fmla="*/ 0 w 300"/>
                  <a:gd name="T3" fmla="*/ 0 h 748"/>
                  <a:gd name="T4" fmla="*/ 0 w 300"/>
                  <a:gd name="T5" fmla="*/ 0 h 748"/>
                  <a:gd name="T6" fmla="*/ 0 w 300"/>
                  <a:gd name="T7" fmla="*/ 0 h 748"/>
                  <a:gd name="T8" fmla="*/ 0 w 300"/>
                  <a:gd name="T9" fmla="*/ 0 h 7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0"/>
                  <a:gd name="T16" fmla="*/ 0 h 748"/>
                  <a:gd name="T17" fmla="*/ 300 w 300"/>
                  <a:gd name="T18" fmla="*/ 748 h 74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0" h="748">
                    <a:moveTo>
                      <a:pt x="164" y="748"/>
                    </a:moveTo>
                    <a:lnTo>
                      <a:pt x="0" y="748"/>
                    </a:lnTo>
                    <a:lnTo>
                      <a:pt x="137" y="0"/>
                    </a:lnTo>
                    <a:lnTo>
                      <a:pt x="300" y="0"/>
                    </a:lnTo>
                    <a:lnTo>
                      <a:pt x="164" y="748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31" name="Freeform 383"/>
              <p:cNvSpPr>
                <a:spLocks/>
              </p:cNvSpPr>
              <p:nvPr/>
            </p:nvSpPr>
            <p:spPr bwMode="auto">
              <a:xfrm>
                <a:off x="-36" y="1151"/>
                <a:ext cx="11" cy="33"/>
              </a:xfrm>
              <a:custGeom>
                <a:avLst/>
                <a:gdLst>
                  <a:gd name="T0" fmla="*/ 0 w 300"/>
                  <a:gd name="T1" fmla="*/ 0 h 748"/>
                  <a:gd name="T2" fmla="*/ 0 w 300"/>
                  <a:gd name="T3" fmla="*/ 0 h 748"/>
                  <a:gd name="T4" fmla="*/ 0 w 300"/>
                  <a:gd name="T5" fmla="*/ 0 h 748"/>
                  <a:gd name="T6" fmla="*/ 0 w 300"/>
                  <a:gd name="T7" fmla="*/ 0 h 748"/>
                  <a:gd name="T8" fmla="*/ 0 w 300"/>
                  <a:gd name="T9" fmla="*/ 0 h 7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0"/>
                  <a:gd name="T16" fmla="*/ 0 h 748"/>
                  <a:gd name="T17" fmla="*/ 300 w 300"/>
                  <a:gd name="T18" fmla="*/ 748 h 74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0" h="748">
                    <a:moveTo>
                      <a:pt x="165" y="748"/>
                    </a:moveTo>
                    <a:lnTo>
                      <a:pt x="0" y="748"/>
                    </a:lnTo>
                    <a:lnTo>
                      <a:pt x="110" y="0"/>
                    </a:lnTo>
                    <a:lnTo>
                      <a:pt x="300" y="0"/>
                    </a:lnTo>
                    <a:lnTo>
                      <a:pt x="165" y="748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32" name="Freeform 384"/>
              <p:cNvSpPr>
                <a:spLocks/>
              </p:cNvSpPr>
              <p:nvPr/>
            </p:nvSpPr>
            <p:spPr bwMode="auto">
              <a:xfrm>
                <a:off x="-28" y="1151"/>
                <a:ext cx="11" cy="33"/>
              </a:xfrm>
              <a:custGeom>
                <a:avLst/>
                <a:gdLst>
                  <a:gd name="T0" fmla="*/ 0 w 273"/>
                  <a:gd name="T1" fmla="*/ 0 h 748"/>
                  <a:gd name="T2" fmla="*/ 0 w 273"/>
                  <a:gd name="T3" fmla="*/ 0 h 748"/>
                  <a:gd name="T4" fmla="*/ 0 w 273"/>
                  <a:gd name="T5" fmla="*/ 0 h 748"/>
                  <a:gd name="T6" fmla="*/ 0 w 273"/>
                  <a:gd name="T7" fmla="*/ 0 h 748"/>
                  <a:gd name="T8" fmla="*/ 0 w 273"/>
                  <a:gd name="T9" fmla="*/ 0 h 7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3"/>
                  <a:gd name="T16" fmla="*/ 0 h 748"/>
                  <a:gd name="T17" fmla="*/ 273 w 273"/>
                  <a:gd name="T18" fmla="*/ 748 h 74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3" h="748">
                    <a:moveTo>
                      <a:pt x="137" y="748"/>
                    </a:moveTo>
                    <a:lnTo>
                      <a:pt x="0" y="748"/>
                    </a:lnTo>
                    <a:lnTo>
                      <a:pt x="109" y="0"/>
                    </a:lnTo>
                    <a:lnTo>
                      <a:pt x="273" y="0"/>
                    </a:lnTo>
                    <a:lnTo>
                      <a:pt x="137" y="748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33" name="Freeform 385"/>
              <p:cNvSpPr>
                <a:spLocks/>
              </p:cNvSpPr>
              <p:nvPr/>
            </p:nvSpPr>
            <p:spPr bwMode="auto">
              <a:xfrm>
                <a:off x="-21" y="1151"/>
                <a:ext cx="10" cy="33"/>
              </a:xfrm>
              <a:custGeom>
                <a:avLst/>
                <a:gdLst>
                  <a:gd name="T0" fmla="*/ 0 w 246"/>
                  <a:gd name="T1" fmla="*/ 0 h 748"/>
                  <a:gd name="T2" fmla="*/ 0 w 246"/>
                  <a:gd name="T3" fmla="*/ 0 h 748"/>
                  <a:gd name="T4" fmla="*/ 0 w 246"/>
                  <a:gd name="T5" fmla="*/ 0 h 748"/>
                  <a:gd name="T6" fmla="*/ 0 w 246"/>
                  <a:gd name="T7" fmla="*/ 0 h 748"/>
                  <a:gd name="T8" fmla="*/ 0 w 246"/>
                  <a:gd name="T9" fmla="*/ 0 h 748"/>
                  <a:gd name="T10" fmla="*/ 0 w 246"/>
                  <a:gd name="T11" fmla="*/ 0 h 7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46"/>
                  <a:gd name="T19" fmla="*/ 0 h 748"/>
                  <a:gd name="T20" fmla="*/ 246 w 246"/>
                  <a:gd name="T21" fmla="*/ 748 h 74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46" h="748">
                    <a:moveTo>
                      <a:pt x="164" y="637"/>
                    </a:moveTo>
                    <a:lnTo>
                      <a:pt x="27" y="748"/>
                    </a:lnTo>
                    <a:lnTo>
                      <a:pt x="0" y="748"/>
                    </a:lnTo>
                    <a:lnTo>
                      <a:pt x="109" y="0"/>
                    </a:lnTo>
                    <a:lnTo>
                      <a:pt x="246" y="0"/>
                    </a:lnTo>
                    <a:lnTo>
                      <a:pt x="164" y="637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34" name="Freeform 386"/>
              <p:cNvSpPr>
                <a:spLocks/>
              </p:cNvSpPr>
              <p:nvPr/>
            </p:nvSpPr>
            <p:spPr bwMode="auto">
              <a:xfrm>
                <a:off x="-13" y="1151"/>
                <a:ext cx="8" cy="25"/>
              </a:xfrm>
              <a:custGeom>
                <a:avLst/>
                <a:gdLst>
                  <a:gd name="T0" fmla="*/ 0 w 218"/>
                  <a:gd name="T1" fmla="*/ 0 h 582"/>
                  <a:gd name="T2" fmla="*/ 0 w 218"/>
                  <a:gd name="T3" fmla="*/ 0 h 582"/>
                  <a:gd name="T4" fmla="*/ 0 w 218"/>
                  <a:gd name="T5" fmla="*/ 0 h 582"/>
                  <a:gd name="T6" fmla="*/ 0 w 218"/>
                  <a:gd name="T7" fmla="*/ 0 h 582"/>
                  <a:gd name="T8" fmla="*/ 0 w 218"/>
                  <a:gd name="T9" fmla="*/ 0 h 5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18"/>
                  <a:gd name="T16" fmla="*/ 0 h 582"/>
                  <a:gd name="T17" fmla="*/ 218 w 218"/>
                  <a:gd name="T18" fmla="*/ 582 h 58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18" h="582">
                    <a:moveTo>
                      <a:pt x="135" y="443"/>
                    </a:moveTo>
                    <a:lnTo>
                      <a:pt x="0" y="582"/>
                    </a:lnTo>
                    <a:lnTo>
                      <a:pt x="109" y="0"/>
                    </a:lnTo>
                    <a:lnTo>
                      <a:pt x="218" y="0"/>
                    </a:lnTo>
                    <a:lnTo>
                      <a:pt x="135" y="443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35" name="Freeform 387"/>
              <p:cNvSpPr>
                <a:spLocks/>
              </p:cNvSpPr>
              <p:nvPr/>
            </p:nvSpPr>
            <p:spPr bwMode="auto">
              <a:xfrm>
                <a:off x="-7" y="1151"/>
                <a:ext cx="9" cy="18"/>
              </a:xfrm>
              <a:custGeom>
                <a:avLst/>
                <a:gdLst>
                  <a:gd name="T0" fmla="*/ 0 w 218"/>
                  <a:gd name="T1" fmla="*/ 0 h 416"/>
                  <a:gd name="T2" fmla="*/ 0 w 218"/>
                  <a:gd name="T3" fmla="*/ 0 h 416"/>
                  <a:gd name="T4" fmla="*/ 0 w 218"/>
                  <a:gd name="T5" fmla="*/ 0 h 416"/>
                  <a:gd name="T6" fmla="*/ 0 w 218"/>
                  <a:gd name="T7" fmla="*/ 0 h 416"/>
                  <a:gd name="T8" fmla="*/ 0 w 218"/>
                  <a:gd name="T9" fmla="*/ 0 h 4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18"/>
                  <a:gd name="T16" fmla="*/ 0 h 416"/>
                  <a:gd name="T17" fmla="*/ 218 w 218"/>
                  <a:gd name="T18" fmla="*/ 416 h 41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18" h="416">
                    <a:moveTo>
                      <a:pt x="164" y="277"/>
                    </a:moveTo>
                    <a:lnTo>
                      <a:pt x="0" y="416"/>
                    </a:lnTo>
                    <a:lnTo>
                      <a:pt x="81" y="0"/>
                    </a:lnTo>
                    <a:lnTo>
                      <a:pt x="218" y="0"/>
                    </a:lnTo>
                    <a:lnTo>
                      <a:pt x="164" y="277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36" name="Freeform 388"/>
              <p:cNvSpPr>
                <a:spLocks/>
              </p:cNvSpPr>
              <p:nvPr/>
            </p:nvSpPr>
            <p:spPr bwMode="auto">
              <a:xfrm>
                <a:off x="0" y="1151"/>
                <a:ext cx="6" cy="10"/>
              </a:xfrm>
              <a:custGeom>
                <a:avLst/>
                <a:gdLst>
                  <a:gd name="T0" fmla="*/ 0 w 136"/>
                  <a:gd name="T1" fmla="*/ 0 h 222"/>
                  <a:gd name="T2" fmla="*/ 0 w 136"/>
                  <a:gd name="T3" fmla="*/ 0 h 222"/>
                  <a:gd name="T4" fmla="*/ 0 w 136"/>
                  <a:gd name="T5" fmla="*/ 0 h 222"/>
                  <a:gd name="T6" fmla="*/ 0 w 136"/>
                  <a:gd name="T7" fmla="*/ 0 h 222"/>
                  <a:gd name="T8" fmla="*/ 0 w 136"/>
                  <a:gd name="T9" fmla="*/ 0 h 2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6"/>
                  <a:gd name="T16" fmla="*/ 0 h 222"/>
                  <a:gd name="T17" fmla="*/ 136 w 136"/>
                  <a:gd name="T18" fmla="*/ 222 h 22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6" h="222">
                    <a:moveTo>
                      <a:pt x="109" y="111"/>
                    </a:moveTo>
                    <a:lnTo>
                      <a:pt x="0" y="222"/>
                    </a:lnTo>
                    <a:lnTo>
                      <a:pt x="55" y="0"/>
                    </a:lnTo>
                    <a:lnTo>
                      <a:pt x="136" y="0"/>
                    </a:lnTo>
                    <a:lnTo>
                      <a:pt x="109" y="111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37" name="Freeform 389"/>
              <p:cNvSpPr>
                <a:spLocks/>
              </p:cNvSpPr>
              <p:nvPr/>
            </p:nvSpPr>
            <p:spPr bwMode="auto">
              <a:xfrm>
                <a:off x="6" y="1151"/>
                <a:ext cx="4" cy="4"/>
              </a:xfrm>
              <a:custGeom>
                <a:avLst/>
                <a:gdLst>
                  <a:gd name="T0" fmla="*/ 0 w 110"/>
                  <a:gd name="T1" fmla="*/ 0 h 83"/>
                  <a:gd name="T2" fmla="*/ 0 w 110"/>
                  <a:gd name="T3" fmla="*/ 0 h 83"/>
                  <a:gd name="T4" fmla="*/ 0 w 110"/>
                  <a:gd name="T5" fmla="*/ 0 h 83"/>
                  <a:gd name="T6" fmla="*/ 0 w 110"/>
                  <a:gd name="T7" fmla="*/ 0 h 8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10"/>
                  <a:gd name="T13" fmla="*/ 0 h 83"/>
                  <a:gd name="T14" fmla="*/ 110 w 110"/>
                  <a:gd name="T15" fmla="*/ 83 h 8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10" h="83">
                    <a:moveTo>
                      <a:pt x="0" y="83"/>
                    </a:moveTo>
                    <a:lnTo>
                      <a:pt x="28" y="0"/>
                    </a:lnTo>
                    <a:lnTo>
                      <a:pt x="110" y="0"/>
                    </a:lnTo>
                    <a:lnTo>
                      <a:pt x="0" y="83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38" name="Freeform 390"/>
              <p:cNvSpPr>
                <a:spLocks/>
              </p:cNvSpPr>
              <p:nvPr/>
            </p:nvSpPr>
            <p:spPr bwMode="auto">
              <a:xfrm>
                <a:off x="11" y="1151"/>
                <a:ext cx="3" cy="4"/>
              </a:xfrm>
              <a:custGeom>
                <a:avLst/>
                <a:gdLst>
                  <a:gd name="T0" fmla="*/ 0 w 82"/>
                  <a:gd name="T1" fmla="*/ 0 h 83"/>
                  <a:gd name="T2" fmla="*/ 0 w 82"/>
                  <a:gd name="T3" fmla="*/ 0 h 83"/>
                  <a:gd name="T4" fmla="*/ 0 w 82"/>
                  <a:gd name="T5" fmla="*/ 0 h 83"/>
                  <a:gd name="T6" fmla="*/ 0 w 82"/>
                  <a:gd name="T7" fmla="*/ 0 h 8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82"/>
                  <a:gd name="T13" fmla="*/ 0 h 83"/>
                  <a:gd name="T14" fmla="*/ 82 w 82"/>
                  <a:gd name="T15" fmla="*/ 83 h 8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82" h="83">
                    <a:moveTo>
                      <a:pt x="82" y="83"/>
                    </a:moveTo>
                    <a:lnTo>
                      <a:pt x="0" y="0"/>
                    </a:lnTo>
                    <a:lnTo>
                      <a:pt x="82" y="0"/>
                    </a:lnTo>
                    <a:lnTo>
                      <a:pt x="82" y="83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39" name="Freeform 391"/>
              <p:cNvSpPr>
                <a:spLocks/>
              </p:cNvSpPr>
              <p:nvPr/>
            </p:nvSpPr>
            <p:spPr bwMode="auto">
              <a:xfrm>
                <a:off x="15" y="1151"/>
                <a:ext cx="6" cy="11"/>
              </a:xfrm>
              <a:custGeom>
                <a:avLst/>
                <a:gdLst>
                  <a:gd name="T0" fmla="*/ 0 w 164"/>
                  <a:gd name="T1" fmla="*/ 0 h 249"/>
                  <a:gd name="T2" fmla="*/ 0 w 164"/>
                  <a:gd name="T3" fmla="*/ 0 h 249"/>
                  <a:gd name="T4" fmla="*/ 0 w 164"/>
                  <a:gd name="T5" fmla="*/ 0 h 249"/>
                  <a:gd name="T6" fmla="*/ 0 w 164"/>
                  <a:gd name="T7" fmla="*/ 0 h 249"/>
                  <a:gd name="T8" fmla="*/ 0 w 164"/>
                  <a:gd name="T9" fmla="*/ 0 h 2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4"/>
                  <a:gd name="T16" fmla="*/ 0 h 249"/>
                  <a:gd name="T17" fmla="*/ 164 w 164"/>
                  <a:gd name="T18" fmla="*/ 249 h 24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4" h="249">
                    <a:moveTo>
                      <a:pt x="164" y="249"/>
                    </a:moveTo>
                    <a:lnTo>
                      <a:pt x="0" y="111"/>
                    </a:lnTo>
                    <a:lnTo>
                      <a:pt x="0" y="0"/>
                    </a:lnTo>
                    <a:lnTo>
                      <a:pt x="110" y="0"/>
                    </a:lnTo>
                    <a:lnTo>
                      <a:pt x="164" y="249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40" name="Freeform 392"/>
              <p:cNvSpPr>
                <a:spLocks/>
              </p:cNvSpPr>
              <p:nvPr/>
            </p:nvSpPr>
            <p:spPr bwMode="auto">
              <a:xfrm>
                <a:off x="20" y="1151"/>
                <a:ext cx="8" cy="18"/>
              </a:xfrm>
              <a:custGeom>
                <a:avLst/>
                <a:gdLst>
                  <a:gd name="T0" fmla="*/ 0 w 191"/>
                  <a:gd name="T1" fmla="*/ 0 h 416"/>
                  <a:gd name="T2" fmla="*/ 0 w 191"/>
                  <a:gd name="T3" fmla="*/ 0 h 416"/>
                  <a:gd name="T4" fmla="*/ 0 w 191"/>
                  <a:gd name="T5" fmla="*/ 0 h 416"/>
                  <a:gd name="T6" fmla="*/ 0 w 191"/>
                  <a:gd name="T7" fmla="*/ 0 h 416"/>
                  <a:gd name="T8" fmla="*/ 0 w 191"/>
                  <a:gd name="T9" fmla="*/ 0 h 4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1"/>
                  <a:gd name="T16" fmla="*/ 0 h 416"/>
                  <a:gd name="T17" fmla="*/ 191 w 191"/>
                  <a:gd name="T18" fmla="*/ 416 h 41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1" h="416">
                    <a:moveTo>
                      <a:pt x="191" y="416"/>
                    </a:moveTo>
                    <a:lnTo>
                      <a:pt x="82" y="304"/>
                    </a:lnTo>
                    <a:lnTo>
                      <a:pt x="0" y="0"/>
                    </a:lnTo>
                    <a:lnTo>
                      <a:pt x="136" y="0"/>
                    </a:lnTo>
                    <a:lnTo>
                      <a:pt x="191" y="416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41" name="Freeform 393"/>
              <p:cNvSpPr>
                <a:spLocks/>
              </p:cNvSpPr>
              <p:nvPr/>
            </p:nvSpPr>
            <p:spPr bwMode="auto">
              <a:xfrm>
                <a:off x="27" y="1151"/>
                <a:ext cx="8" cy="25"/>
              </a:xfrm>
              <a:custGeom>
                <a:avLst/>
                <a:gdLst>
                  <a:gd name="T0" fmla="*/ 0 w 219"/>
                  <a:gd name="T1" fmla="*/ 0 h 582"/>
                  <a:gd name="T2" fmla="*/ 0 w 219"/>
                  <a:gd name="T3" fmla="*/ 0 h 582"/>
                  <a:gd name="T4" fmla="*/ 0 w 219"/>
                  <a:gd name="T5" fmla="*/ 0 h 582"/>
                  <a:gd name="T6" fmla="*/ 0 w 219"/>
                  <a:gd name="T7" fmla="*/ 0 h 582"/>
                  <a:gd name="T8" fmla="*/ 0 w 219"/>
                  <a:gd name="T9" fmla="*/ 0 h 5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19"/>
                  <a:gd name="T16" fmla="*/ 0 h 582"/>
                  <a:gd name="T17" fmla="*/ 219 w 219"/>
                  <a:gd name="T18" fmla="*/ 582 h 58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19" h="582">
                    <a:moveTo>
                      <a:pt x="219" y="582"/>
                    </a:moveTo>
                    <a:lnTo>
                      <a:pt x="82" y="443"/>
                    </a:lnTo>
                    <a:lnTo>
                      <a:pt x="0" y="0"/>
                    </a:lnTo>
                    <a:lnTo>
                      <a:pt x="110" y="0"/>
                    </a:lnTo>
                    <a:lnTo>
                      <a:pt x="219" y="582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42" name="Freeform 394"/>
              <p:cNvSpPr>
                <a:spLocks/>
              </p:cNvSpPr>
              <p:nvPr/>
            </p:nvSpPr>
            <p:spPr bwMode="auto">
              <a:xfrm>
                <a:off x="32" y="1151"/>
                <a:ext cx="12" cy="33"/>
              </a:xfrm>
              <a:custGeom>
                <a:avLst/>
                <a:gdLst>
                  <a:gd name="T0" fmla="*/ 0 w 300"/>
                  <a:gd name="T1" fmla="*/ 0 h 748"/>
                  <a:gd name="T2" fmla="*/ 0 w 300"/>
                  <a:gd name="T3" fmla="*/ 0 h 748"/>
                  <a:gd name="T4" fmla="*/ 0 w 300"/>
                  <a:gd name="T5" fmla="*/ 0 h 748"/>
                  <a:gd name="T6" fmla="*/ 0 w 300"/>
                  <a:gd name="T7" fmla="*/ 0 h 748"/>
                  <a:gd name="T8" fmla="*/ 0 w 300"/>
                  <a:gd name="T9" fmla="*/ 0 h 748"/>
                  <a:gd name="T10" fmla="*/ 0 w 300"/>
                  <a:gd name="T11" fmla="*/ 0 h 7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00"/>
                  <a:gd name="T19" fmla="*/ 0 h 748"/>
                  <a:gd name="T20" fmla="*/ 300 w 300"/>
                  <a:gd name="T21" fmla="*/ 748 h 74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00" h="748">
                    <a:moveTo>
                      <a:pt x="300" y="748"/>
                    </a:moveTo>
                    <a:lnTo>
                      <a:pt x="273" y="748"/>
                    </a:lnTo>
                    <a:lnTo>
                      <a:pt x="137" y="609"/>
                    </a:lnTo>
                    <a:lnTo>
                      <a:pt x="0" y="0"/>
                    </a:lnTo>
                    <a:lnTo>
                      <a:pt x="163" y="0"/>
                    </a:lnTo>
                    <a:lnTo>
                      <a:pt x="300" y="748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43" name="Freeform 395"/>
              <p:cNvSpPr>
                <a:spLocks/>
              </p:cNvSpPr>
              <p:nvPr/>
            </p:nvSpPr>
            <p:spPr bwMode="auto">
              <a:xfrm>
                <a:off x="39" y="1151"/>
                <a:ext cx="13" cy="33"/>
              </a:xfrm>
              <a:custGeom>
                <a:avLst/>
                <a:gdLst>
                  <a:gd name="T0" fmla="*/ 0 w 328"/>
                  <a:gd name="T1" fmla="*/ 0 h 748"/>
                  <a:gd name="T2" fmla="*/ 0 w 328"/>
                  <a:gd name="T3" fmla="*/ 0 h 748"/>
                  <a:gd name="T4" fmla="*/ 0 w 328"/>
                  <a:gd name="T5" fmla="*/ 0 h 748"/>
                  <a:gd name="T6" fmla="*/ 0 w 328"/>
                  <a:gd name="T7" fmla="*/ 0 h 748"/>
                  <a:gd name="T8" fmla="*/ 0 w 328"/>
                  <a:gd name="T9" fmla="*/ 0 h 7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748"/>
                  <a:gd name="T17" fmla="*/ 328 w 328"/>
                  <a:gd name="T18" fmla="*/ 748 h 74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748">
                    <a:moveTo>
                      <a:pt x="191" y="0"/>
                    </a:moveTo>
                    <a:lnTo>
                      <a:pt x="328" y="748"/>
                    </a:lnTo>
                    <a:lnTo>
                      <a:pt x="164" y="748"/>
                    </a:lnTo>
                    <a:lnTo>
                      <a:pt x="0" y="0"/>
                    </a:lnTo>
                    <a:lnTo>
                      <a:pt x="191" y="0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44" name="Freeform 396"/>
              <p:cNvSpPr>
                <a:spLocks/>
              </p:cNvSpPr>
              <p:nvPr/>
            </p:nvSpPr>
            <p:spPr bwMode="auto">
              <a:xfrm>
                <a:off x="49" y="1151"/>
                <a:ext cx="11" cy="33"/>
              </a:xfrm>
              <a:custGeom>
                <a:avLst/>
                <a:gdLst>
                  <a:gd name="T0" fmla="*/ 0 w 300"/>
                  <a:gd name="T1" fmla="*/ 0 h 748"/>
                  <a:gd name="T2" fmla="*/ 0 w 300"/>
                  <a:gd name="T3" fmla="*/ 0 h 748"/>
                  <a:gd name="T4" fmla="*/ 0 w 300"/>
                  <a:gd name="T5" fmla="*/ 0 h 748"/>
                  <a:gd name="T6" fmla="*/ 0 w 300"/>
                  <a:gd name="T7" fmla="*/ 0 h 748"/>
                  <a:gd name="T8" fmla="*/ 0 w 300"/>
                  <a:gd name="T9" fmla="*/ 0 h 7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0"/>
                  <a:gd name="T16" fmla="*/ 0 h 748"/>
                  <a:gd name="T17" fmla="*/ 300 w 300"/>
                  <a:gd name="T18" fmla="*/ 748 h 74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0" h="748">
                    <a:moveTo>
                      <a:pt x="300" y="748"/>
                    </a:moveTo>
                    <a:lnTo>
                      <a:pt x="137" y="748"/>
                    </a:lnTo>
                    <a:lnTo>
                      <a:pt x="0" y="0"/>
                    </a:lnTo>
                    <a:lnTo>
                      <a:pt x="163" y="0"/>
                    </a:lnTo>
                    <a:lnTo>
                      <a:pt x="300" y="748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45" name="Freeform 397"/>
              <p:cNvSpPr>
                <a:spLocks/>
              </p:cNvSpPr>
              <p:nvPr/>
            </p:nvSpPr>
            <p:spPr bwMode="auto">
              <a:xfrm>
                <a:off x="56" y="1151"/>
                <a:ext cx="12" cy="33"/>
              </a:xfrm>
              <a:custGeom>
                <a:avLst/>
                <a:gdLst>
                  <a:gd name="T0" fmla="*/ 0 w 300"/>
                  <a:gd name="T1" fmla="*/ 0 h 748"/>
                  <a:gd name="T2" fmla="*/ 0 w 300"/>
                  <a:gd name="T3" fmla="*/ 0 h 748"/>
                  <a:gd name="T4" fmla="*/ 0 w 300"/>
                  <a:gd name="T5" fmla="*/ 0 h 748"/>
                  <a:gd name="T6" fmla="*/ 0 w 300"/>
                  <a:gd name="T7" fmla="*/ 0 h 748"/>
                  <a:gd name="T8" fmla="*/ 0 w 300"/>
                  <a:gd name="T9" fmla="*/ 0 h 748"/>
                  <a:gd name="T10" fmla="*/ 0 w 300"/>
                  <a:gd name="T11" fmla="*/ 0 h 7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00"/>
                  <a:gd name="T19" fmla="*/ 0 h 748"/>
                  <a:gd name="T20" fmla="*/ 300 w 300"/>
                  <a:gd name="T21" fmla="*/ 748 h 74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00" h="748">
                    <a:moveTo>
                      <a:pt x="300" y="692"/>
                    </a:moveTo>
                    <a:lnTo>
                      <a:pt x="300" y="748"/>
                    </a:lnTo>
                    <a:lnTo>
                      <a:pt x="136" y="748"/>
                    </a:lnTo>
                    <a:lnTo>
                      <a:pt x="0" y="0"/>
                    </a:lnTo>
                    <a:lnTo>
                      <a:pt x="164" y="0"/>
                    </a:lnTo>
                    <a:lnTo>
                      <a:pt x="300" y="692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46" name="Freeform 398"/>
              <p:cNvSpPr>
                <a:spLocks/>
              </p:cNvSpPr>
              <p:nvPr/>
            </p:nvSpPr>
            <p:spPr bwMode="auto">
              <a:xfrm>
                <a:off x="64" y="1151"/>
                <a:ext cx="12" cy="33"/>
              </a:xfrm>
              <a:custGeom>
                <a:avLst/>
                <a:gdLst>
                  <a:gd name="T0" fmla="*/ 0 w 300"/>
                  <a:gd name="T1" fmla="*/ 0 h 748"/>
                  <a:gd name="T2" fmla="*/ 0 w 300"/>
                  <a:gd name="T3" fmla="*/ 0 h 748"/>
                  <a:gd name="T4" fmla="*/ 0 w 300"/>
                  <a:gd name="T5" fmla="*/ 0 h 748"/>
                  <a:gd name="T6" fmla="*/ 0 w 300"/>
                  <a:gd name="T7" fmla="*/ 0 h 748"/>
                  <a:gd name="T8" fmla="*/ 0 w 300"/>
                  <a:gd name="T9" fmla="*/ 0 h 7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0"/>
                  <a:gd name="T16" fmla="*/ 0 h 748"/>
                  <a:gd name="T17" fmla="*/ 300 w 300"/>
                  <a:gd name="T18" fmla="*/ 748 h 74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0" h="748">
                    <a:moveTo>
                      <a:pt x="300" y="748"/>
                    </a:moveTo>
                    <a:lnTo>
                      <a:pt x="137" y="748"/>
                    </a:lnTo>
                    <a:lnTo>
                      <a:pt x="0" y="0"/>
                    </a:lnTo>
                    <a:lnTo>
                      <a:pt x="163" y="0"/>
                    </a:lnTo>
                    <a:lnTo>
                      <a:pt x="300" y="748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47" name="Freeform 399"/>
              <p:cNvSpPr>
                <a:spLocks/>
              </p:cNvSpPr>
              <p:nvPr/>
            </p:nvSpPr>
            <p:spPr bwMode="auto">
              <a:xfrm>
                <a:off x="72" y="1151"/>
                <a:ext cx="11" cy="33"/>
              </a:xfrm>
              <a:custGeom>
                <a:avLst/>
                <a:gdLst>
                  <a:gd name="T0" fmla="*/ 0 w 300"/>
                  <a:gd name="T1" fmla="*/ 0 h 748"/>
                  <a:gd name="T2" fmla="*/ 0 w 300"/>
                  <a:gd name="T3" fmla="*/ 0 h 748"/>
                  <a:gd name="T4" fmla="*/ 0 w 300"/>
                  <a:gd name="T5" fmla="*/ 0 h 748"/>
                  <a:gd name="T6" fmla="*/ 0 w 300"/>
                  <a:gd name="T7" fmla="*/ 0 h 748"/>
                  <a:gd name="T8" fmla="*/ 0 w 300"/>
                  <a:gd name="T9" fmla="*/ 0 h 7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0"/>
                  <a:gd name="T16" fmla="*/ 0 h 748"/>
                  <a:gd name="T17" fmla="*/ 300 w 300"/>
                  <a:gd name="T18" fmla="*/ 748 h 74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0" h="748">
                    <a:moveTo>
                      <a:pt x="300" y="748"/>
                    </a:moveTo>
                    <a:lnTo>
                      <a:pt x="164" y="748"/>
                    </a:lnTo>
                    <a:lnTo>
                      <a:pt x="0" y="0"/>
                    </a:lnTo>
                    <a:lnTo>
                      <a:pt x="164" y="0"/>
                    </a:lnTo>
                    <a:lnTo>
                      <a:pt x="300" y="748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48" name="Freeform 400"/>
              <p:cNvSpPr>
                <a:spLocks/>
              </p:cNvSpPr>
              <p:nvPr/>
            </p:nvSpPr>
            <p:spPr bwMode="auto">
              <a:xfrm>
                <a:off x="79" y="1151"/>
                <a:ext cx="13" cy="33"/>
              </a:xfrm>
              <a:custGeom>
                <a:avLst/>
                <a:gdLst>
                  <a:gd name="T0" fmla="*/ 0 w 327"/>
                  <a:gd name="T1" fmla="*/ 0 h 748"/>
                  <a:gd name="T2" fmla="*/ 0 w 327"/>
                  <a:gd name="T3" fmla="*/ 0 h 748"/>
                  <a:gd name="T4" fmla="*/ 0 w 327"/>
                  <a:gd name="T5" fmla="*/ 0 h 748"/>
                  <a:gd name="T6" fmla="*/ 0 w 327"/>
                  <a:gd name="T7" fmla="*/ 0 h 748"/>
                  <a:gd name="T8" fmla="*/ 0 w 327"/>
                  <a:gd name="T9" fmla="*/ 0 h 7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7"/>
                  <a:gd name="T16" fmla="*/ 0 h 748"/>
                  <a:gd name="T17" fmla="*/ 327 w 327"/>
                  <a:gd name="T18" fmla="*/ 748 h 74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7" h="748">
                    <a:moveTo>
                      <a:pt x="327" y="748"/>
                    </a:moveTo>
                    <a:lnTo>
                      <a:pt x="164" y="748"/>
                    </a:lnTo>
                    <a:lnTo>
                      <a:pt x="0" y="0"/>
                    </a:lnTo>
                    <a:lnTo>
                      <a:pt x="164" y="0"/>
                    </a:lnTo>
                    <a:lnTo>
                      <a:pt x="327" y="748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49" name="Freeform 401"/>
              <p:cNvSpPr>
                <a:spLocks/>
              </p:cNvSpPr>
              <p:nvPr/>
            </p:nvSpPr>
            <p:spPr bwMode="auto">
              <a:xfrm>
                <a:off x="88" y="1151"/>
                <a:ext cx="10" cy="33"/>
              </a:xfrm>
              <a:custGeom>
                <a:avLst/>
                <a:gdLst>
                  <a:gd name="T0" fmla="*/ 0 w 274"/>
                  <a:gd name="T1" fmla="*/ 0 h 748"/>
                  <a:gd name="T2" fmla="*/ 0 w 274"/>
                  <a:gd name="T3" fmla="*/ 0 h 748"/>
                  <a:gd name="T4" fmla="*/ 0 w 274"/>
                  <a:gd name="T5" fmla="*/ 0 h 748"/>
                  <a:gd name="T6" fmla="*/ 0 w 274"/>
                  <a:gd name="T7" fmla="*/ 0 h 748"/>
                  <a:gd name="T8" fmla="*/ 0 w 274"/>
                  <a:gd name="T9" fmla="*/ 0 h 7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4"/>
                  <a:gd name="T16" fmla="*/ 0 h 748"/>
                  <a:gd name="T17" fmla="*/ 274 w 274"/>
                  <a:gd name="T18" fmla="*/ 748 h 74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4" h="748">
                    <a:moveTo>
                      <a:pt x="274" y="748"/>
                    </a:moveTo>
                    <a:lnTo>
                      <a:pt x="137" y="748"/>
                    </a:lnTo>
                    <a:lnTo>
                      <a:pt x="0" y="0"/>
                    </a:lnTo>
                    <a:lnTo>
                      <a:pt x="165" y="0"/>
                    </a:lnTo>
                    <a:lnTo>
                      <a:pt x="274" y="748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50" name="Freeform 402"/>
              <p:cNvSpPr>
                <a:spLocks/>
              </p:cNvSpPr>
              <p:nvPr/>
            </p:nvSpPr>
            <p:spPr bwMode="auto">
              <a:xfrm>
                <a:off x="10" y="1153"/>
                <a:ext cx="22" cy="22"/>
              </a:xfrm>
              <a:custGeom>
                <a:avLst/>
                <a:gdLst>
                  <a:gd name="T0" fmla="*/ 0 w 573"/>
                  <a:gd name="T1" fmla="*/ 0 h 499"/>
                  <a:gd name="T2" fmla="*/ 0 w 573"/>
                  <a:gd name="T3" fmla="*/ 0 h 499"/>
                  <a:gd name="T4" fmla="*/ 0 w 573"/>
                  <a:gd name="T5" fmla="*/ 0 h 499"/>
                  <a:gd name="T6" fmla="*/ 0 w 573"/>
                  <a:gd name="T7" fmla="*/ 0 h 49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73"/>
                  <a:gd name="T13" fmla="*/ 0 h 499"/>
                  <a:gd name="T14" fmla="*/ 573 w 573"/>
                  <a:gd name="T15" fmla="*/ 499 h 49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73" h="499">
                    <a:moveTo>
                      <a:pt x="0" y="139"/>
                    </a:moveTo>
                    <a:lnTo>
                      <a:pt x="0" y="0"/>
                    </a:lnTo>
                    <a:lnTo>
                      <a:pt x="573" y="49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51" name="Freeform 403"/>
              <p:cNvSpPr>
                <a:spLocks/>
              </p:cNvSpPr>
              <p:nvPr/>
            </p:nvSpPr>
            <p:spPr bwMode="auto">
              <a:xfrm>
                <a:off x="-16" y="1153"/>
                <a:ext cx="25" cy="29"/>
              </a:xfrm>
              <a:custGeom>
                <a:avLst/>
                <a:gdLst>
                  <a:gd name="T0" fmla="*/ 0 w 655"/>
                  <a:gd name="T1" fmla="*/ 0 h 666"/>
                  <a:gd name="T2" fmla="*/ 0 w 655"/>
                  <a:gd name="T3" fmla="*/ 0 h 666"/>
                  <a:gd name="T4" fmla="*/ 0 w 655"/>
                  <a:gd name="T5" fmla="*/ 0 h 666"/>
                  <a:gd name="T6" fmla="*/ 0 w 655"/>
                  <a:gd name="T7" fmla="*/ 0 h 6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655"/>
                  <a:gd name="T13" fmla="*/ 0 h 666"/>
                  <a:gd name="T14" fmla="*/ 655 w 655"/>
                  <a:gd name="T15" fmla="*/ 666 h 6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655" h="666">
                    <a:moveTo>
                      <a:pt x="655" y="139"/>
                    </a:moveTo>
                    <a:lnTo>
                      <a:pt x="0" y="666"/>
                    </a:lnTo>
                    <a:lnTo>
                      <a:pt x="655" y="0"/>
                    </a:lnTo>
                    <a:lnTo>
                      <a:pt x="655" y="139"/>
                    </a:lnTo>
                    <a:close/>
                  </a:path>
                </a:pathLst>
              </a:custGeom>
              <a:solidFill>
                <a:srgbClr val="83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52" name="Freeform 404"/>
              <p:cNvSpPr>
                <a:spLocks/>
              </p:cNvSpPr>
              <p:nvPr/>
            </p:nvSpPr>
            <p:spPr bwMode="auto">
              <a:xfrm>
                <a:off x="10" y="1162"/>
                <a:ext cx="32" cy="31"/>
              </a:xfrm>
              <a:custGeom>
                <a:avLst/>
                <a:gdLst>
                  <a:gd name="T0" fmla="*/ 0 w 846"/>
                  <a:gd name="T1" fmla="*/ 0 h 721"/>
                  <a:gd name="T2" fmla="*/ 0 w 846"/>
                  <a:gd name="T3" fmla="*/ 0 h 721"/>
                  <a:gd name="T4" fmla="*/ 0 w 846"/>
                  <a:gd name="T5" fmla="*/ 0 h 721"/>
                  <a:gd name="T6" fmla="*/ 0 w 846"/>
                  <a:gd name="T7" fmla="*/ 0 h 721"/>
                  <a:gd name="T8" fmla="*/ 0 w 846"/>
                  <a:gd name="T9" fmla="*/ 0 h 721"/>
                  <a:gd name="T10" fmla="*/ 0 w 846"/>
                  <a:gd name="T11" fmla="*/ 0 h 7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846"/>
                  <a:gd name="T19" fmla="*/ 0 h 721"/>
                  <a:gd name="T20" fmla="*/ 846 w 846"/>
                  <a:gd name="T21" fmla="*/ 721 h 72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846" h="721">
                    <a:moveTo>
                      <a:pt x="819" y="527"/>
                    </a:moveTo>
                    <a:lnTo>
                      <a:pt x="846" y="721"/>
                    </a:lnTo>
                    <a:lnTo>
                      <a:pt x="0" y="167"/>
                    </a:lnTo>
                    <a:lnTo>
                      <a:pt x="0" y="0"/>
                    </a:lnTo>
                    <a:lnTo>
                      <a:pt x="736" y="443"/>
                    </a:lnTo>
                    <a:lnTo>
                      <a:pt x="819" y="527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53" name="Freeform 405"/>
              <p:cNvSpPr>
                <a:spLocks/>
              </p:cNvSpPr>
              <p:nvPr/>
            </p:nvSpPr>
            <p:spPr bwMode="auto">
              <a:xfrm>
                <a:off x="-19" y="1162"/>
                <a:ext cx="28" cy="30"/>
              </a:xfrm>
              <a:custGeom>
                <a:avLst/>
                <a:gdLst>
                  <a:gd name="T0" fmla="*/ 0 w 737"/>
                  <a:gd name="T1" fmla="*/ 0 h 693"/>
                  <a:gd name="T2" fmla="*/ 0 w 737"/>
                  <a:gd name="T3" fmla="*/ 0 h 693"/>
                  <a:gd name="T4" fmla="*/ 0 w 737"/>
                  <a:gd name="T5" fmla="*/ 0 h 693"/>
                  <a:gd name="T6" fmla="*/ 0 w 737"/>
                  <a:gd name="T7" fmla="*/ 0 h 693"/>
                  <a:gd name="T8" fmla="*/ 0 w 737"/>
                  <a:gd name="T9" fmla="*/ 0 h 6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37"/>
                  <a:gd name="T16" fmla="*/ 0 h 693"/>
                  <a:gd name="T17" fmla="*/ 737 w 737"/>
                  <a:gd name="T18" fmla="*/ 693 h 6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37" h="693">
                    <a:moveTo>
                      <a:pt x="737" y="167"/>
                    </a:moveTo>
                    <a:lnTo>
                      <a:pt x="0" y="693"/>
                    </a:lnTo>
                    <a:lnTo>
                      <a:pt x="28" y="554"/>
                    </a:lnTo>
                    <a:lnTo>
                      <a:pt x="737" y="0"/>
                    </a:lnTo>
                    <a:lnTo>
                      <a:pt x="737" y="167"/>
                    </a:lnTo>
                    <a:close/>
                  </a:path>
                </a:pathLst>
              </a:custGeom>
              <a:solidFill>
                <a:srgbClr val="83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54" name="Freeform 406"/>
              <p:cNvSpPr>
                <a:spLocks/>
              </p:cNvSpPr>
              <p:nvPr/>
            </p:nvSpPr>
            <p:spPr bwMode="auto">
              <a:xfrm>
                <a:off x="-21" y="1171"/>
                <a:ext cx="30" cy="32"/>
              </a:xfrm>
              <a:custGeom>
                <a:avLst/>
                <a:gdLst>
                  <a:gd name="T0" fmla="*/ 0 w 764"/>
                  <a:gd name="T1" fmla="*/ 0 h 720"/>
                  <a:gd name="T2" fmla="*/ 0 w 764"/>
                  <a:gd name="T3" fmla="*/ 0 h 720"/>
                  <a:gd name="T4" fmla="*/ 0 w 764"/>
                  <a:gd name="T5" fmla="*/ 0 h 720"/>
                  <a:gd name="T6" fmla="*/ 0 w 764"/>
                  <a:gd name="T7" fmla="*/ 0 h 720"/>
                  <a:gd name="T8" fmla="*/ 0 w 764"/>
                  <a:gd name="T9" fmla="*/ 0 h 720"/>
                  <a:gd name="T10" fmla="*/ 0 w 764"/>
                  <a:gd name="T11" fmla="*/ 0 h 7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64"/>
                  <a:gd name="T19" fmla="*/ 0 h 720"/>
                  <a:gd name="T20" fmla="*/ 764 w 764"/>
                  <a:gd name="T21" fmla="*/ 720 h 72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64" h="720">
                    <a:moveTo>
                      <a:pt x="27" y="720"/>
                    </a:moveTo>
                    <a:lnTo>
                      <a:pt x="0" y="720"/>
                    </a:lnTo>
                    <a:lnTo>
                      <a:pt x="27" y="499"/>
                    </a:lnTo>
                    <a:lnTo>
                      <a:pt x="764" y="0"/>
                    </a:lnTo>
                    <a:lnTo>
                      <a:pt x="764" y="166"/>
                    </a:lnTo>
                    <a:lnTo>
                      <a:pt x="27" y="720"/>
                    </a:lnTo>
                    <a:close/>
                  </a:path>
                </a:pathLst>
              </a:custGeom>
              <a:solidFill>
                <a:srgbClr val="83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55" name="Freeform 407"/>
              <p:cNvSpPr>
                <a:spLocks/>
              </p:cNvSpPr>
              <p:nvPr/>
            </p:nvSpPr>
            <p:spPr bwMode="auto">
              <a:xfrm>
                <a:off x="10" y="1171"/>
                <a:ext cx="35" cy="32"/>
              </a:xfrm>
              <a:custGeom>
                <a:avLst/>
                <a:gdLst>
                  <a:gd name="T0" fmla="*/ 0 w 901"/>
                  <a:gd name="T1" fmla="*/ 0 h 720"/>
                  <a:gd name="T2" fmla="*/ 0 w 901"/>
                  <a:gd name="T3" fmla="*/ 0 h 720"/>
                  <a:gd name="T4" fmla="*/ 0 w 901"/>
                  <a:gd name="T5" fmla="*/ 0 h 720"/>
                  <a:gd name="T6" fmla="*/ 0 w 901"/>
                  <a:gd name="T7" fmla="*/ 0 h 720"/>
                  <a:gd name="T8" fmla="*/ 0 w 901"/>
                  <a:gd name="T9" fmla="*/ 0 h 720"/>
                  <a:gd name="T10" fmla="*/ 0 w 901"/>
                  <a:gd name="T11" fmla="*/ 0 h 7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01"/>
                  <a:gd name="T19" fmla="*/ 0 h 720"/>
                  <a:gd name="T20" fmla="*/ 901 w 901"/>
                  <a:gd name="T21" fmla="*/ 720 h 72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01" h="720">
                    <a:moveTo>
                      <a:pt x="901" y="720"/>
                    </a:moveTo>
                    <a:lnTo>
                      <a:pt x="736" y="609"/>
                    </a:lnTo>
                    <a:lnTo>
                      <a:pt x="0" y="166"/>
                    </a:lnTo>
                    <a:lnTo>
                      <a:pt x="0" y="0"/>
                    </a:lnTo>
                    <a:lnTo>
                      <a:pt x="873" y="526"/>
                    </a:lnTo>
                    <a:lnTo>
                      <a:pt x="901" y="720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56" name="Freeform 408"/>
              <p:cNvSpPr>
                <a:spLocks/>
              </p:cNvSpPr>
              <p:nvPr/>
            </p:nvSpPr>
            <p:spPr bwMode="auto">
              <a:xfrm>
                <a:off x="10" y="1181"/>
                <a:ext cx="36" cy="34"/>
              </a:xfrm>
              <a:custGeom>
                <a:avLst/>
                <a:gdLst>
                  <a:gd name="T0" fmla="*/ 0 w 928"/>
                  <a:gd name="T1" fmla="*/ 0 h 776"/>
                  <a:gd name="T2" fmla="*/ 0 w 928"/>
                  <a:gd name="T3" fmla="*/ 0 h 776"/>
                  <a:gd name="T4" fmla="*/ 0 w 928"/>
                  <a:gd name="T5" fmla="*/ 0 h 776"/>
                  <a:gd name="T6" fmla="*/ 0 w 928"/>
                  <a:gd name="T7" fmla="*/ 0 h 776"/>
                  <a:gd name="T8" fmla="*/ 0 w 928"/>
                  <a:gd name="T9" fmla="*/ 0 h 776"/>
                  <a:gd name="T10" fmla="*/ 0 w 928"/>
                  <a:gd name="T11" fmla="*/ 0 h 77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28"/>
                  <a:gd name="T19" fmla="*/ 0 h 776"/>
                  <a:gd name="T20" fmla="*/ 928 w 928"/>
                  <a:gd name="T21" fmla="*/ 776 h 77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28" h="776">
                    <a:moveTo>
                      <a:pt x="928" y="665"/>
                    </a:moveTo>
                    <a:lnTo>
                      <a:pt x="928" y="776"/>
                    </a:lnTo>
                    <a:lnTo>
                      <a:pt x="0" y="222"/>
                    </a:lnTo>
                    <a:lnTo>
                      <a:pt x="0" y="0"/>
                    </a:lnTo>
                    <a:lnTo>
                      <a:pt x="901" y="527"/>
                    </a:lnTo>
                    <a:lnTo>
                      <a:pt x="928" y="665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57" name="Freeform 409"/>
              <p:cNvSpPr>
                <a:spLocks/>
              </p:cNvSpPr>
              <p:nvPr/>
            </p:nvSpPr>
            <p:spPr bwMode="auto">
              <a:xfrm>
                <a:off x="-22" y="1181"/>
                <a:ext cx="31" cy="34"/>
              </a:xfrm>
              <a:custGeom>
                <a:avLst/>
                <a:gdLst>
                  <a:gd name="T0" fmla="*/ 0 w 791"/>
                  <a:gd name="T1" fmla="*/ 0 h 776"/>
                  <a:gd name="T2" fmla="*/ 0 w 791"/>
                  <a:gd name="T3" fmla="*/ 0 h 776"/>
                  <a:gd name="T4" fmla="*/ 0 w 791"/>
                  <a:gd name="T5" fmla="*/ 0 h 776"/>
                  <a:gd name="T6" fmla="*/ 0 w 791"/>
                  <a:gd name="T7" fmla="*/ 0 h 776"/>
                  <a:gd name="T8" fmla="*/ 0 w 791"/>
                  <a:gd name="T9" fmla="*/ 0 h 7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91"/>
                  <a:gd name="T16" fmla="*/ 0 h 776"/>
                  <a:gd name="T17" fmla="*/ 791 w 791"/>
                  <a:gd name="T18" fmla="*/ 776 h 77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91" h="776">
                    <a:moveTo>
                      <a:pt x="791" y="222"/>
                    </a:moveTo>
                    <a:lnTo>
                      <a:pt x="0" y="776"/>
                    </a:lnTo>
                    <a:lnTo>
                      <a:pt x="27" y="554"/>
                    </a:lnTo>
                    <a:lnTo>
                      <a:pt x="791" y="0"/>
                    </a:lnTo>
                    <a:lnTo>
                      <a:pt x="791" y="222"/>
                    </a:lnTo>
                    <a:close/>
                  </a:path>
                </a:pathLst>
              </a:custGeom>
              <a:solidFill>
                <a:srgbClr val="83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58" name="Rectangle 410"/>
              <p:cNvSpPr>
                <a:spLocks noChangeArrowheads="1"/>
              </p:cNvSpPr>
              <p:nvPr/>
            </p:nvSpPr>
            <p:spPr bwMode="auto">
              <a:xfrm>
                <a:off x="-75" y="1185"/>
                <a:ext cx="5" cy="1"/>
              </a:xfrm>
              <a:prstGeom prst="rect">
                <a:avLst/>
              </a:prstGeom>
              <a:solidFill>
                <a:srgbClr val="00FFFF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59" name="Rectangle 411"/>
              <p:cNvSpPr>
                <a:spLocks noChangeArrowheads="1"/>
              </p:cNvSpPr>
              <p:nvPr/>
            </p:nvSpPr>
            <p:spPr bwMode="auto">
              <a:xfrm>
                <a:off x="-69" y="1185"/>
                <a:ext cx="8" cy="1"/>
              </a:xfrm>
              <a:prstGeom prst="rect">
                <a:avLst/>
              </a:prstGeom>
              <a:solidFill>
                <a:srgbClr val="00FFFF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60" name="Rectangle 412"/>
              <p:cNvSpPr>
                <a:spLocks noChangeArrowheads="1"/>
              </p:cNvSpPr>
              <p:nvPr/>
            </p:nvSpPr>
            <p:spPr bwMode="auto">
              <a:xfrm>
                <a:off x="-60" y="1185"/>
                <a:ext cx="7" cy="1"/>
              </a:xfrm>
              <a:prstGeom prst="rect">
                <a:avLst/>
              </a:prstGeom>
              <a:solidFill>
                <a:srgbClr val="00FFFF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61" name="Rectangle 413"/>
              <p:cNvSpPr>
                <a:spLocks noChangeArrowheads="1"/>
              </p:cNvSpPr>
              <p:nvPr/>
            </p:nvSpPr>
            <p:spPr bwMode="auto">
              <a:xfrm>
                <a:off x="-52" y="1185"/>
                <a:ext cx="6" cy="1"/>
              </a:xfrm>
              <a:prstGeom prst="rect">
                <a:avLst/>
              </a:prstGeom>
              <a:solidFill>
                <a:srgbClr val="00FFFF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62" name="Rectangle 414"/>
              <p:cNvSpPr>
                <a:spLocks noChangeArrowheads="1"/>
              </p:cNvSpPr>
              <p:nvPr/>
            </p:nvSpPr>
            <p:spPr bwMode="auto">
              <a:xfrm>
                <a:off x="-45" y="1185"/>
                <a:ext cx="7" cy="1"/>
              </a:xfrm>
              <a:prstGeom prst="rect">
                <a:avLst/>
              </a:prstGeom>
              <a:solidFill>
                <a:srgbClr val="00FFFF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63" name="Rectangle 415"/>
              <p:cNvSpPr>
                <a:spLocks noChangeArrowheads="1"/>
              </p:cNvSpPr>
              <p:nvPr/>
            </p:nvSpPr>
            <p:spPr bwMode="auto">
              <a:xfrm>
                <a:off x="-36" y="1185"/>
                <a:ext cx="6" cy="1"/>
              </a:xfrm>
              <a:prstGeom prst="rect">
                <a:avLst/>
              </a:prstGeom>
              <a:solidFill>
                <a:srgbClr val="00FFFF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64" name="Rectangle 416"/>
              <p:cNvSpPr>
                <a:spLocks noChangeArrowheads="1"/>
              </p:cNvSpPr>
              <p:nvPr/>
            </p:nvSpPr>
            <p:spPr bwMode="auto">
              <a:xfrm>
                <a:off x="-29" y="1185"/>
                <a:ext cx="6" cy="1"/>
              </a:xfrm>
              <a:prstGeom prst="rect">
                <a:avLst/>
              </a:prstGeom>
              <a:solidFill>
                <a:srgbClr val="00FFFF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65" name="Freeform 417"/>
              <p:cNvSpPr>
                <a:spLocks/>
              </p:cNvSpPr>
              <p:nvPr/>
            </p:nvSpPr>
            <p:spPr bwMode="auto">
              <a:xfrm>
                <a:off x="-21" y="1185"/>
                <a:ext cx="2" cy="1"/>
              </a:xfrm>
              <a:custGeom>
                <a:avLst/>
                <a:gdLst>
                  <a:gd name="T0" fmla="*/ 0 w 27"/>
                  <a:gd name="T1" fmla="*/ 0 h 27"/>
                  <a:gd name="T2" fmla="*/ 0 w 27"/>
                  <a:gd name="T3" fmla="*/ 0 h 27"/>
                  <a:gd name="T4" fmla="*/ 0 w 27"/>
                  <a:gd name="T5" fmla="*/ 0 h 27"/>
                  <a:gd name="T6" fmla="*/ 0 w 27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7"/>
                  <a:gd name="T13" fmla="*/ 0 h 27"/>
                  <a:gd name="T14" fmla="*/ 27 w 27"/>
                  <a:gd name="T15" fmla="*/ 27 h 2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7" h="27">
                    <a:moveTo>
                      <a:pt x="0" y="27"/>
                    </a:moveTo>
                    <a:lnTo>
                      <a:pt x="0" y="0"/>
                    </a:lnTo>
                    <a:lnTo>
                      <a:pt x="27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00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66" name="Rectangle 418"/>
              <p:cNvSpPr>
                <a:spLocks noChangeArrowheads="1"/>
              </p:cNvSpPr>
              <p:nvPr/>
            </p:nvSpPr>
            <p:spPr bwMode="auto">
              <a:xfrm>
                <a:off x="44" y="1185"/>
                <a:ext cx="55" cy="2"/>
              </a:xfrm>
              <a:prstGeom prst="rect">
                <a:avLst/>
              </a:prstGeom>
              <a:solidFill>
                <a:srgbClr val="3FFFFF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67" name="Freeform 419"/>
              <p:cNvSpPr>
                <a:spLocks/>
              </p:cNvSpPr>
              <p:nvPr/>
            </p:nvSpPr>
            <p:spPr bwMode="auto">
              <a:xfrm>
                <a:off x="-79" y="1187"/>
                <a:ext cx="4" cy="56"/>
              </a:xfrm>
              <a:custGeom>
                <a:avLst/>
                <a:gdLst>
                  <a:gd name="T0" fmla="*/ 0 w 109"/>
                  <a:gd name="T1" fmla="*/ 0 h 1274"/>
                  <a:gd name="T2" fmla="*/ 0 w 109"/>
                  <a:gd name="T3" fmla="*/ 0 h 1274"/>
                  <a:gd name="T4" fmla="*/ 0 w 109"/>
                  <a:gd name="T5" fmla="*/ 0 h 1274"/>
                  <a:gd name="T6" fmla="*/ 0 w 109"/>
                  <a:gd name="T7" fmla="*/ 0 h 1274"/>
                  <a:gd name="T8" fmla="*/ 0 w 109"/>
                  <a:gd name="T9" fmla="*/ 0 h 12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9"/>
                  <a:gd name="T16" fmla="*/ 0 h 1274"/>
                  <a:gd name="T17" fmla="*/ 109 w 109"/>
                  <a:gd name="T18" fmla="*/ 1274 h 127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9" h="1274">
                    <a:moveTo>
                      <a:pt x="0" y="1274"/>
                    </a:moveTo>
                    <a:lnTo>
                      <a:pt x="0" y="305"/>
                    </a:lnTo>
                    <a:lnTo>
                      <a:pt x="109" y="0"/>
                    </a:lnTo>
                    <a:lnTo>
                      <a:pt x="109" y="914"/>
                    </a:lnTo>
                    <a:lnTo>
                      <a:pt x="0" y="1274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68" name="Freeform 420"/>
              <p:cNvSpPr>
                <a:spLocks/>
              </p:cNvSpPr>
              <p:nvPr/>
            </p:nvSpPr>
            <p:spPr bwMode="auto">
              <a:xfrm>
                <a:off x="-74" y="1187"/>
                <a:ext cx="52" cy="42"/>
              </a:xfrm>
              <a:custGeom>
                <a:avLst/>
                <a:gdLst>
                  <a:gd name="T0" fmla="*/ 0 w 1365"/>
                  <a:gd name="T1" fmla="*/ 0 h 969"/>
                  <a:gd name="T2" fmla="*/ 0 w 1365"/>
                  <a:gd name="T3" fmla="*/ 0 h 969"/>
                  <a:gd name="T4" fmla="*/ 0 w 1365"/>
                  <a:gd name="T5" fmla="*/ 0 h 969"/>
                  <a:gd name="T6" fmla="*/ 0 w 1365"/>
                  <a:gd name="T7" fmla="*/ 0 h 969"/>
                  <a:gd name="T8" fmla="*/ 0 w 1365"/>
                  <a:gd name="T9" fmla="*/ 0 h 969"/>
                  <a:gd name="T10" fmla="*/ 0 w 1365"/>
                  <a:gd name="T11" fmla="*/ 0 h 969"/>
                  <a:gd name="T12" fmla="*/ 0 w 1365"/>
                  <a:gd name="T13" fmla="*/ 0 h 969"/>
                  <a:gd name="T14" fmla="*/ 0 w 1365"/>
                  <a:gd name="T15" fmla="*/ 0 h 969"/>
                  <a:gd name="T16" fmla="*/ 0 w 1365"/>
                  <a:gd name="T17" fmla="*/ 0 h 969"/>
                  <a:gd name="T18" fmla="*/ 0 w 1365"/>
                  <a:gd name="T19" fmla="*/ 0 h 969"/>
                  <a:gd name="T20" fmla="*/ 0 w 1365"/>
                  <a:gd name="T21" fmla="*/ 0 h 969"/>
                  <a:gd name="T22" fmla="*/ 0 w 1365"/>
                  <a:gd name="T23" fmla="*/ 0 h 969"/>
                  <a:gd name="T24" fmla="*/ 0 w 1365"/>
                  <a:gd name="T25" fmla="*/ 0 h 969"/>
                  <a:gd name="T26" fmla="*/ 0 w 1365"/>
                  <a:gd name="T27" fmla="*/ 0 h 969"/>
                  <a:gd name="T28" fmla="*/ 0 w 1365"/>
                  <a:gd name="T29" fmla="*/ 0 h 969"/>
                  <a:gd name="T30" fmla="*/ 0 w 1365"/>
                  <a:gd name="T31" fmla="*/ 0 h 969"/>
                  <a:gd name="T32" fmla="*/ 0 w 1365"/>
                  <a:gd name="T33" fmla="*/ 0 h 969"/>
                  <a:gd name="T34" fmla="*/ 0 w 1365"/>
                  <a:gd name="T35" fmla="*/ 0 h 969"/>
                  <a:gd name="T36" fmla="*/ 0 w 1365"/>
                  <a:gd name="T37" fmla="*/ 0 h 969"/>
                  <a:gd name="T38" fmla="*/ 0 w 1365"/>
                  <a:gd name="T39" fmla="*/ 0 h 969"/>
                  <a:gd name="T40" fmla="*/ 0 w 1365"/>
                  <a:gd name="T41" fmla="*/ 0 h 969"/>
                  <a:gd name="T42" fmla="*/ 0 w 1365"/>
                  <a:gd name="T43" fmla="*/ 0 h 969"/>
                  <a:gd name="T44" fmla="*/ 0 w 1365"/>
                  <a:gd name="T45" fmla="*/ 0 h 969"/>
                  <a:gd name="T46" fmla="*/ 0 w 1365"/>
                  <a:gd name="T47" fmla="*/ 0 h 969"/>
                  <a:gd name="T48" fmla="*/ 0 w 1365"/>
                  <a:gd name="T49" fmla="*/ 0 h 969"/>
                  <a:gd name="T50" fmla="*/ 0 w 1365"/>
                  <a:gd name="T51" fmla="*/ 0 h 969"/>
                  <a:gd name="T52" fmla="*/ 0 w 1365"/>
                  <a:gd name="T53" fmla="*/ 0 h 969"/>
                  <a:gd name="T54" fmla="*/ 0 w 1365"/>
                  <a:gd name="T55" fmla="*/ 0 h 969"/>
                  <a:gd name="T56" fmla="*/ 0 w 1365"/>
                  <a:gd name="T57" fmla="*/ 0 h 969"/>
                  <a:gd name="T58" fmla="*/ 0 w 1365"/>
                  <a:gd name="T59" fmla="*/ 0 h 969"/>
                  <a:gd name="T60" fmla="*/ 0 w 1365"/>
                  <a:gd name="T61" fmla="*/ 0 h 969"/>
                  <a:gd name="T62" fmla="*/ 0 w 1365"/>
                  <a:gd name="T63" fmla="*/ 0 h 969"/>
                  <a:gd name="T64" fmla="*/ 0 w 1365"/>
                  <a:gd name="T65" fmla="*/ 0 h 96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365"/>
                  <a:gd name="T100" fmla="*/ 0 h 969"/>
                  <a:gd name="T101" fmla="*/ 1365 w 1365"/>
                  <a:gd name="T102" fmla="*/ 969 h 969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365" h="969">
                    <a:moveTo>
                      <a:pt x="1038" y="305"/>
                    </a:moveTo>
                    <a:lnTo>
                      <a:pt x="1010" y="305"/>
                    </a:lnTo>
                    <a:lnTo>
                      <a:pt x="955" y="332"/>
                    </a:lnTo>
                    <a:lnTo>
                      <a:pt x="928" y="332"/>
                    </a:lnTo>
                    <a:lnTo>
                      <a:pt x="901" y="360"/>
                    </a:lnTo>
                    <a:lnTo>
                      <a:pt x="873" y="360"/>
                    </a:lnTo>
                    <a:lnTo>
                      <a:pt x="846" y="388"/>
                    </a:lnTo>
                    <a:lnTo>
                      <a:pt x="819" y="415"/>
                    </a:lnTo>
                    <a:lnTo>
                      <a:pt x="792" y="499"/>
                    </a:lnTo>
                    <a:lnTo>
                      <a:pt x="764" y="554"/>
                    </a:lnTo>
                    <a:lnTo>
                      <a:pt x="627" y="665"/>
                    </a:lnTo>
                    <a:lnTo>
                      <a:pt x="627" y="499"/>
                    </a:lnTo>
                    <a:lnTo>
                      <a:pt x="627" y="471"/>
                    </a:lnTo>
                    <a:lnTo>
                      <a:pt x="601" y="444"/>
                    </a:lnTo>
                    <a:lnTo>
                      <a:pt x="573" y="388"/>
                    </a:lnTo>
                    <a:lnTo>
                      <a:pt x="546" y="360"/>
                    </a:lnTo>
                    <a:lnTo>
                      <a:pt x="492" y="332"/>
                    </a:lnTo>
                    <a:lnTo>
                      <a:pt x="464" y="305"/>
                    </a:lnTo>
                    <a:lnTo>
                      <a:pt x="409" y="305"/>
                    </a:lnTo>
                    <a:lnTo>
                      <a:pt x="355" y="305"/>
                    </a:lnTo>
                    <a:lnTo>
                      <a:pt x="300" y="305"/>
                    </a:lnTo>
                    <a:lnTo>
                      <a:pt x="246" y="332"/>
                    </a:lnTo>
                    <a:lnTo>
                      <a:pt x="191" y="360"/>
                    </a:lnTo>
                    <a:lnTo>
                      <a:pt x="164" y="388"/>
                    </a:lnTo>
                    <a:lnTo>
                      <a:pt x="136" y="415"/>
                    </a:lnTo>
                    <a:lnTo>
                      <a:pt x="109" y="444"/>
                    </a:lnTo>
                    <a:lnTo>
                      <a:pt x="81" y="499"/>
                    </a:lnTo>
                    <a:lnTo>
                      <a:pt x="81" y="526"/>
                    </a:lnTo>
                    <a:lnTo>
                      <a:pt x="81" y="969"/>
                    </a:lnTo>
                    <a:lnTo>
                      <a:pt x="0" y="969"/>
                    </a:lnTo>
                    <a:lnTo>
                      <a:pt x="0" y="0"/>
                    </a:lnTo>
                    <a:lnTo>
                      <a:pt x="1365" y="0"/>
                    </a:lnTo>
                    <a:lnTo>
                      <a:pt x="1038" y="30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69" name="Freeform 421"/>
              <p:cNvSpPr>
                <a:spLocks/>
              </p:cNvSpPr>
              <p:nvPr/>
            </p:nvSpPr>
            <p:spPr bwMode="auto">
              <a:xfrm>
                <a:off x="44" y="1187"/>
                <a:ext cx="53" cy="37"/>
              </a:xfrm>
              <a:custGeom>
                <a:avLst/>
                <a:gdLst>
                  <a:gd name="T0" fmla="*/ 0 w 1392"/>
                  <a:gd name="T1" fmla="*/ 0 h 859"/>
                  <a:gd name="T2" fmla="*/ 0 w 1392"/>
                  <a:gd name="T3" fmla="*/ 0 h 859"/>
                  <a:gd name="T4" fmla="*/ 0 w 1392"/>
                  <a:gd name="T5" fmla="*/ 0 h 859"/>
                  <a:gd name="T6" fmla="*/ 0 w 1392"/>
                  <a:gd name="T7" fmla="*/ 0 h 859"/>
                  <a:gd name="T8" fmla="*/ 0 w 1392"/>
                  <a:gd name="T9" fmla="*/ 0 h 859"/>
                  <a:gd name="T10" fmla="*/ 0 w 1392"/>
                  <a:gd name="T11" fmla="*/ 0 h 859"/>
                  <a:gd name="T12" fmla="*/ 0 w 1392"/>
                  <a:gd name="T13" fmla="*/ 0 h 859"/>
                  <a:gd name="T14" fmla="*/ 0 w 1392"/>
                  <a:gd name="T15" fmla="*/ 0 h 859"/>
                  <a:gd name="T16" fmla="*/ 0 w 1392"/>
                  <a:gd name="T17" fmla="*/ 0 h 859"/>
                  <a:gd name="T18" fmla="*/ 0 w 1392"/>
                  <a:gd name="T19" fmla="*/ 0 h 859"/>
                  <a:gd name="T20" fmla="*/ 0 w 1392"/>
                  <a:gd name="T21" fmla="*/ 0 h 859"/>
                  <a:gd name="T22" fmla="*/ 0 w 1392"/>
                  <a:gd name="T23" fmla="*/ 0 h 859"/>
                  <a:gd name="T24" fmla="*/ 0 w 1392"/>
                  <a:gd name="T25" fmla="*/ 0 h 859"/>
                  <a:gd name="T26" fmla="*/ 0 w 1392"/>
                  <a:gd name="T27" fmla="*/ 0 h 859"/>
                  <a:gd name="T28" fmla="*/ 0 w 1392"/>
                  <a:gd name="T29" fmla="*/ 0 h 859"/>
                  <a:gd name="T30" fmla="*/ 0 w 1392"/>
                  <a:gd name="T31" fmla="*/ 0 h 859"/>
                  <a:gd name="T32" fmla="*/ 0 w 1392"/>
                  <a:gd name="T33" fmla="*/ 0 h 859"/>
                  <a:gd name="T34" fmla="*/ 0 w 1392"/>
                  <a:gd name="T35" fmla="*/ 0 h 859"/>
                  <a:gd name="T36" fmla="*/ 0 w 1392"/>
                  <a:gd name="T37" fmla="*/ 0 h 859"/>
                  <a:gd name="T38" fmla="*/ 0 w 1392"/>
                  <a:gd name="T39" fmla="*/ 0 h 85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392"/>
                  <a:gd name="T61" fmla="*/ 0 h 859"/>
                  <a:gd name="T62" fmla="*/ 1392 w 1392"/>
                  <a:gd name="T63" fmla="*/ 859 h 859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392" h="859">
                    <a:moveTo>
                      <a:pt x="1037" y="305"/>
                    </a:moveTo>
                    <a:lnTo>
                      <a:pt x="983" y="332"/>
                    </a:lnTo>
                    <a:lnTo>
                      <a:pt x="901" y="360"/>
                    </a:lnTo>
                    <a:lnTo>
                      <a:pt x="874" y="415"/>
                    </a:lnTo>
                    <a:lnTo>
                      <a:pt x="846" y="499"/>
                    </a:lnTo>
                    <a:lnTo>
                      <a:pt x="683" y="637"/>
                    </a:lnTo>
                    <a:lnTo>
                      <a:pt x="683" y="471"/>
                    </a:lnTo>
                    <a:lnTo>
                      <a:pt x="628" y="360"/>
                    </a:lnTo>
                    <a:lnTo>
                      <a:pt x="546" y="305"/>
                    </a:lnTo>
                    <a:lnTo>
                      <a:pt x="464" y="277"/>
                    </a:lnTo>
                    <a:lnTo>
                      <a:pt x="383" y="277"/>
                    </a:lnTo>
                    <a:lnTo>
                      <a:pt x="328" y="277"/>
                    </a:lnTo>
                    <a:lnTo>
                      <a:pt x="246" y="332"/>
                    </a:lnTo>
                    <a:lnTo>
                      <a:pt x="191" y="415"/>
                    </a:lnTo>
                    <a:lnTo>
                      <a:pt x="137" y="554"/>
                    </a:lnTo>
                    <a:lnTo>
                      <a:pt x="137" y="748"/>
                    </a:lnTo>
                    <a:lnTo>
                      <a:pt x="137" y="859"/>
                    </a:lnTo>
                    <a:lnTo>
                      <a:pt x="0" y="0"/>
                    </a:lnTo>
                    <a:lnTo>
                      <a:pt x="1392" y="0"/>
                    </a:lnTo>
                    <a:lnTo>
                      <a:pt x="1037" y="305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70" name="Freeform 422"/>
              <p:cNvSpPr>
                <a:spLocks/>
              </p:cNvSpPr>
              <p:nvPr/>
            </p:nvSpPr>
            <p:spPr bwMode="auto">
              <a:xfrm>
                <a:off x="85" y="1188"/>
                <a:ext cx="13" cy="41"/>
              </a:xfrm>
              <a:custGeom>
                <a:avLst/>
                <a:gdLst>
                  <a:gd name="T0" fmla="*/ 0 w 328"/>
                  <a:gd name="T1" fmla="*/ 0 h 942"/>
                  <a:gd name="T2" fmla="*/ 0 w 328"/>
                  <a:gd name="T3" fmla="*/ 0 h 942"/>
                  <a:gd name="T4" fmla="*/ 0 w 328"/>
                  <a:gd name="T5" fmla="*/ 0 h 942"/>
                  <a:gd name="T6" fmla="*/ 0 w 328"/>
                  <a:gd name="T7" fmla="*/ 0 h 942"/>
                  <a:gd name="T8" fmla="*/ 0 w 328"/>
                  <a:gd name="T9" fmla="*/ 0 h 942"/>
                  <a:gd name="T10" fmla="*/ 0 w 328"/>
                  <a:gd name="T11" fmla="*/ 0 h 942"/>
                  <a:gd name="T12" fmla="*/ 0 w 328"/>
                  <a:gd name="T13" fmla="*/ 0 h 942"/>
                  <a:gd name="T14" fmla="*/ 0 w 328"/>
                  <a:gd name="T15" fmla="*/ 0 h 942"/>
                  <a:gd name="T16" fmla="*/ 0 w 328"/>
                  <a:gd name="T17" fmla="*/ 0 h 942"/>
                  <a:gd name="T18" fmla="*/ 0 w 328"/>
                  <a:gd name="T19" fmla="*/ 0 h 9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28"/>
                  <a:gd name="T31" fmla="*/ 0 h 942"/>
                  <a:gd name="T32" fmla="*/ 328 w 328"/>
                  <a:gd name="T33" fmla="*/ 942 h 94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28" h="942">
                    <a:moveTo>
                      <a:pt x="328" y="942"/>
                    </a:moveTo>
                    <a:lnTo>
                      <a:pt x="273" y="942"/>
                    </a:lnTo>
                    <a:lnTo>
                      <a:pt x="273" y="610"/>
                    </a:lnTo>
                    <a:lnTo>
                      <a:pt x="273" y="444"/>
                    </a:lnTo>
                    <a:lnTo>
                      <a:pt x="219" y="361"/>
                    </a:lnTo>
                    <a:lnTo>
                      <a:pt x="163" y="305"/>
                    </a:lnTo>
                    <a:lnTo>
                      <a:pt x="82" y="278"/>
                    </a:lnTo>
                    <a:lnTo>
                      <a:pt x="0" y="278"/>
                    </a:lnTo>
                    <a:lnTo>
                      <a:pt x="328" y="0"/>
                    </a:lnTo>
                    <a:lnTo>
                      <a:pt x="328" y="942"/>
                    </a:lnTo>
                    <a:close/>
                  </a:path>
                </a:pathLst>
              </a:custGeom>
              <a:solidFill>
                <a:srgbClr val="D9D9D9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71" name="Freeform 423"/>
              <p:cNvSpPr>
                <a:spLocks/>
              </p:cNvSpPr>
              <p:nvPr/>
            </p:nvSpPr>
            <p:spPr bwMode="auto">
              <a:xfrm>
                <a:off x="-32" y="1188"/>
                <a:ext cx="11" cy="40"/>
              </a:xfrm>
              <a:custGeom>
                <a:avLst/>
                <a:gdLst>
                  <a:gd name="T0" fmla="*/ 0 w 300"/>
                  <a:gd name="T1" fmla="*/ 0 h 914"/>
                  <a:gd name="T2" fmla="*/ 0 w 300"/>
                  <a:gd name="T3" fmla="*/ 0 h 914"/>
                  <a:gd name="T4" fmla="*/ 0 w 300"/>
                  <a:gd name="T5" fmla="*/ 0 h 914"/>
                  <a:gd name="T6" fmla="*/ 0 w 300"/>
                  <a:gd name="T7" fmla="*/ 0 h 914"/>
                  <a:gd name="T8" fmla="*/ 0 w 300"/>
                  <a:gd name="T9" fmla="*/ 0 h 914"/>
                  <a:gd name="T10" fmla="*/ 0 w 300"/>
                  <a:gd name="T11" fmla="*/ 0 h 914"/>
                  <a:gd name="T12" fmla="*/ 0 w 300"/>
                  <a:gd name="T13" fmla="*/ 0 h 914"/>
                  <a:gd name="T14" fmla="*/ 0 w 300"/>
                  <a:gd name="T15" fmla="*/ 0 h 914"/>
                  <a:gd name="T16" fmla="*/ 0 w 300"/>
                  <a:gd name="T17" fmla="*/ 0 h 914"/>
                  <a:gd name="T18" fmla="*/ 0 w 300"/>
                  <a:gd name="T19" fmla="*/ 0 h 914"/>
                  <a:gd name="T20" fmla="*/ 0 w 300"/>
                  <a:gd name="T21" fmla="*/ 0 h 914"/>
                  <a:gd name="T22" fmla="*/ 0 w 300"/>
                  <a:gd name="T23" fmla="*/ 0 h 914"/>
                  <a:gd name="T24" fmla="*/ 0 w 300"/>
                  <a:gd name="T25" fmla="*/ 0 h 9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00"/>
                  <a:gd name="T40" fmla="*/ 0 h 914"/>
                  <a:gd name="T41" fmla="*/ 300 w 300"/>
                  <a:gd name="T42" fmla="*/ 914 h 91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00" h="914">
                    <a:moveTo>
                      <a:pt x="218" y="499"/>
                    </a:moveTo>
                    <a:lnTo>
                      <a:pt x="218" y="444"/>
                    </a:lnTo>
                    <a:lnTo>
                      <a:pt x="218" y="417"/>
                    </a:lnTo>
                    <a:lnTo>
                      <a:pt x="190" y="388"/>
                    </a:lnTo>
                    <a:lnTo>
                      <a:pt x="164" y="361"/>
                    </a:lnTo>
                    <a:lnTo>
                      <a:pt x="136" y="333"/>
                    </a:lnTo>
                    <a:lnTo>
                      <a:pt x="109" y="305"/>
                    </a:lnTo>
                    <a:lnTo>
                      <a:pt x="55" y="278"/>
                    </a:lnTo>
                    <a:lnTo>
                      <a:pt x="27" y="278"/>
                    </a:lnTo>
                    <a:lnTo>
                      <a:pt x="0" y="278"/>
                    </a:lnTo>
                    <a:lnTo>
                      <a:pt x="300" y="0"/>
                    </a:lnTo>
                    <a:lnTo>
                      <a:pt x="218" y="914"/>
                    </a:lnTo>
                    <a:lnTo>
                      <a:pt x="218" y="499"/>
                    </a:lnTo>
                    <a:close/>
                  </a:path>
                </a:pathLst>
              </a:custGeom>
              <a:solidFill>
                <a:srgbClr val="ABABAB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72" name="Freeform 424"/>
              <p:cNvSpPr>
                <a:spLocks/>
              </p:cNvSpPr>
              <p:nvPr/>
            </p:nvSpPr>
            <p:spPr bwMode="auto">
              <a:xfrm>
                <a:off x="99" y="1187"/>
                <a:ext cx="4" cy="58"/>
              </a:xfrm>
              <a:custGeom>
                <a:avLst/>
                <a:gdLst>
                  <a:gd name="T0" fmla="*/ 0 w 109"/>
                  <a:gd name="T1" fmla="*/ 0 h 1329"/>
                  <a:gd name="T2" fmla="*/ 0 w 109"/>
                  <a:gd name="T3" fmla="*/ 0 h 1329"/>
                  <a:gd name="T4" fmla="*/ 0 w 109"/>
                  <a:gd name="T5" fmla="*/ 0 h 1329"/>
                  <a:gd name="T6" fmla="*/ 0 w 109"/>
                  <a:gd name="T7" fmla="*/ 0 h 1329"/>
                  <a:gd name="T8" fmla="*/ 0 w 109"/>
                  <a:gd name="T9" fmla="*/ 0 h 13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9"/>
                  <a:gd name="T16" fmla="*/ 0 h 1329"/>
                  <a:gd name="T17" fmla="*/ 109 w 109"/>
                  <a:gd name="T18" fmla="*/ 1329 h 132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9" h="1329">
                    <a:moveTo>
                      <a:pt x="109" y="277"/>
                    </a:moveTo>
                    <a:lnTo>
                      <a:pt x="109" y="1329"/>
                    </a:lnTo>
                    <a:lnTo>
                      <a:pt x="0" y="998"/>
                    </a:lnTo>
                    <a:lnTo>
                      <a:pt x="0" y="0"/>
                    </a:lnTo>
                    <a:lnTo>
                      <a:pt x="109" y="277"/>
                    </a:lnTo>
                    <a:close/>
                  </a:path>
                </a:pathLst>
              </a:custGeom>
              <a:solidFill>
                <a:srgbClr val="ABABAB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73" name="Freeform 425"/>
              <p:cNvSpPr>
                <a:spLocks/>
              </p:cNvSpPr>
              <p:nvPr/>
            </p:nvSpPr>
            <p:spPr bwMode="auto">
              <a:xfrm>
                <a:off x="10" y="1192"/>
                <a:ext cx="38" cy="34"/>
              </a:xfrm>
              <a:custGeom>
                <a:avLst/>
                <a:gdLst>
                  <a:gd name="T0" fmla="*/ 0 w 982"/>
                  <a:gd name="T1" fmla="*/ 0 h 775"/>
                  <a:gd name="T2" fmla="*/ 0 w 982"/>
                  <a:gd name="T3" fmla="*/ 0 h 775"/>
                  <a:gd name="T4" fmla="*/ 0 w 982"/>
                  <a:gd name="T5" fmla="*/ 0 h 775"/>
                  <a:gd name="T6" fmla="*/ 0 w 982"/>
                  <a:gd name="T7" fmla="*/ 0 h 775"/>
                  <a:gd name="T8" fmla="*/ 0 w 982"/>
                  <a:gd name="T9" fmla="*/ 0 h 775"/>
                  <a:gd name="T10" fmla="*/ 0 w 982"/>
                  <a:gd name="T11" fmla="*/ 0 h 775"/>
                  <a:gd name="T12" fmla="*/ 0 w 982"/>
                  <a:gd name="T13" fmla="*/ 0 h 7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82"/>
                  <a:gd name="T22" fmla="*/ 0 h 775"/>
                  <a:gd name="T23" fmla="*/ 982 w 982"/>
                  <a:gd name="T24" fmla="*/ 775 h 77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82" h="775">
                    <a:moveTo>
                      <a:pt x="928" y="554"/>
                    </a:moveTo>
                    <a:lnTo>
                      <a:pt x="955" y="609"/>
                    </a:lnTo>
                    <a:lnTo>
                      <a:pt x="982" y="775"/>
                    </a:lnTo>
                    <a:lnTo>
                      <a:pt x="0" y="194"/>
                    </a:lnTo>
                    <a:lnTo>
                      <a:pt x="0" y="0"/>
                    </a:lnTo>
                    <a:lnTo>
                      <a:pt x="928" y="554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74" name="Freeform 426"/>
              <p:cNvSpPr>
                <a:spLocks/>
              </p:cNvSpPr>
              <p:nvPr/>
            </p:nvSpPr>
            <p:spPr bwMode="auto">
              <a:xfrm>
                <a:off x="-23" y="1192"/>
                <a:ext cx="32" cy="34"/>
              </a:xfrm>
              <a:custGeom>
                <a:avLst/>
                <a:gdLst>
                  <a:gd name="T0" fmla="*/ 0 w 818"/>
                  <a:gd name="T1" fmla="*/ 0 h 775"/>
                  <a:gd name="T2" fmla="*/ 0 w 818"/>
                  <a:gd name="T3" fmla="*/ 0 h 775"/>
                  <a:gd name="T4" fmla="*/ 0 w 818"/>
                  <a:gd name="T5" fmla="*/ 0 h 775"/>
                  <a:gd name="T6" fmla="*/ 0 w 818"/>
                  <a:gd name="T7" fmla="*/ 0 h 775"/>
                  <a:gd name="T8" fmla="*/ 0 w 818"/>
                  <a:gd name="T9" fmla="*/ 0 h 775"/>
                  <a:gd name="T10" fmla="*/ 0 w 818"/>
                  <a:gd name="T11" fmla="*/ 0 h 7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818"/>
                  <a:gd name="T19" fmla="*/ 0 h 775"/>
                  <a:gd name="T20" fmla="*/ 818 w 818"/>
                  <a:gd name="T21" fmla="*/ 775 h 77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818" h="775">
                    <a:moveTo>
                      <a:pt x="818" y="194"/>
                    </a:moveTo>
                    <a:lnTo>
                      <a:pt x="436" y="470"/>
                    </a:lnTo>
                    <a:lnTo>
                      <a:pt x="0" y="775"/>
                    </a:lnTo>
                    <a:lnTo>
                      <a:pt x="27" y="582"/>
                    </a:lnTo>
                    <a:lnTo>
                      <a:pt x="818" y="0"/>
                    </a:lnTo>
                    <a:lnTo>
                      <a:pt x="818" y="194"/>
                    </a:lnTo>
                    <a:close/>
                  </a:path>
                </a:pathLst>
              </a:custGeom>
              <a:solidFill>
                <a:srgbClr val="83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75" name="Rectangle 427"/>
              <p:cNvSpPr>
                <a:spLocks noChangeArrowheads="1"/>
              </p:cNvSpPr>
              <p:nvPr/>
            </p:nvSpPr>
            <p:spPr bwMode="auto">
              <a:xfrm>
                <a:off x="105" y="1196"/>
                <a:ext cx="150" cy="1"/>
              </a:xfrm>
              <a:prstGeom prst="rect">
                <a:avLst/>
              </a:prstGeom>
              <a:solidFill>
                <a:srgbClr val="D9D9D9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76" name="Rectangle 428"/>
              <p:cNvSpPr>
                <a:spLocks noChangeArrowheads="1"/>
              </p:cNvSpPr>
              <p:nvPr/>
            </p:nvSpPr>
            <p:spPr bwMode="auto">
              <a:xfrm>
                <a:off x="-217" y="1197"/>
                <a:ext cx="137" cy="1"/>
              </a:xfrm>
              <a:prstGeom prst="rect">
                <a:avLst/>
              </a:prstGeom>
              <a:solidFill>
                <a:srgbClr val="FFFFFF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77" name="Rectangle 429"/>
              <p:cNvSpPr>
                <a:spLocks noChangeArrowheads="1"/>
              </p:cNvSpPr>
              <p:nvPr/>
            </p:nvSpPr>
            <p:spPr bwMode="auto">
              <a:xfrm>
                <a:off x="105" y="1198"/>
                <a:ext cx="150" cy="1"/>
              </a:xfrm>
              <a:prstGeom prst="rect">
                <a:avLst/>
              </a:prstGeom>
              <a:solidFill>
                <a:srgbClr val="ABABAB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78" name="Rectangle 430"/>
              <p:cNvSpPr>
                <a:spLocks noChangeArrowheads="1"/>
              </p:cNvSpPr>
              <p:nvPr/>
            </p:nvSpPr>
            <p:spPr bwMode="auto">
              <a:xfrm>
                <a:off x="-217" y="1199"/>
                <a:ext cx="137" cy="1"/>
              </a:xfrm>
              <a:prstGeom prst="rect">
                <a:avLst/>
              </a:prstGeom>
              <a:solidFill>
                <a:srgbClr val="FFFFFF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79" name="Freeform 431"/>
              <p:cNvSpPr>
                <a:spLocks/>
              </p:cNvSpPr>
              <p:nvPr/>
            </p:nvSpPr>
            <p:spPr bwMode="auto">
              <a:xfrm>
                <a:off x="105" y="1200"/>
                <a:ext cx="150" cy="47"/>
              </a:xfrm>
              <a:custGeom>
                <a:avLst/>
                <a:gdLst>
                  <a:gd name="T0" fmla="*/ 0 w 3876"/>
                  <a:gd name="T1" fmla="*/ 0 h 1080"/>
                  <a:gd name="T2" fmla="*/ 0 w 3876"/>
                  <a:gd name="T3" fmla="*/ 0 h 1080"/>
                  <a:gd name="T4" fmla="*/ 0 w 3876"/>
                  <a:gd name="T5" fmla="*/ 0 h 1080"/>
                  <a:gd name="T6" fmla="*/ 0 w 3876"/>
                  <a:gd name="T7" fmla="*/ 0 h 1080"/>
                  <a:gd name="T8" fmla="*/ 0 w 3876"/>
                  <a:gd name="T9" fmla="*/ 0 h 1080"/>
                  <a:gd name="T10" fmla="*/ 0 w 3876"/>
                  <a:gd name="T11" fmla="*/ 0 h 1080"/>
                  <a:gd name="T12" fmla="*/ 0 w 3876"/>
                  <a:gd name="T13" fmla="*/ 0 h 1080"/>
                  <a:gd name="T14" fmla="*/ 0 w 3876"/>
                  <a:gd name="T15" fmla="*/ 0 h 1080"/>
                  <a:gd name="T16" fmla="*/ 0 w 3876"/>
                  <a:gd name="T17" fmla="*/ 0 h 1080"/>
                  <a:gd name="T18" fmla="*/ 0 w 3876"/>
                  <a:gd name="T19" fmla="*/ 0 h 1080"/>
                  <a:gd name="T20" fmla="*/ 0 w 3876"/>
                  <a:gd name="T21" fmla="*/ 0 h 1080"/>
                  <a:gd name="T22" fmla="*/ 0 w 3876"/>
                  <a:gd name="T23" fmla="*/ 0 h 1080"/>
                  <a:gd name="T24" fmla="*/ 0 w 3876"/>
                  <a:gd name="T25" fmla="*/ 0 h 108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876"/>
                  <a:gd name="T40" fmla="*/ 0 h 1080"/>
                  <a:gd name="T41" fmla="*/ 3876 w 3876"/>
                  <a:gd name="T42" fmla="*/ 1080 h 1080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876" h="1080">
                    <a:moveTo>
                      <a:pt x="3876" y="0"/>
                    </a:moveTo>
                    <a:lnTo>
                      <a:pt x="3876" y="803"/>
                    </a:lnTo>
                    <a:lnTo>
                      <a:pt x="3575" y="803"/>
                    </a:lnTo>
                    <a:lnTo>
                      <a:pt x="3575" y="1080"/>
                    </a:lnTo>
                    <a:lnTo>
                      <a:pt x="2839" y="1080"/>
                    </a:lnTo>
                    <a:lnTo>
                      <a:pt x="2429" y="526"/>
                    </a:lnTo>
                    <a:lnTo>
                      <a:pt x="764" y="526"/>
                    </a:lnTo>
                    <a:lnTo>
                      <a:pt x="764" y="609"/>
                    </a:lnTo>
                    <a:lnTo>
                      <a:pt x="791" y="693"/>
                    </a:lnTo>
                    <a:lnTo>
                      <a:pt x="355" y="1053"/>
                    </a:lnTo>
                    <a:lnTo>
                      <a:pt x="0" y="1053"/>
                    </a:lnTo>
                    <a:lnTo>
                      <a:pt x="0" y="0"/>
                    </a:lnTo>
                    <a:lnTo>
                      <a:pt x="3876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80" name="Freeform 432"/>
              <p:cNvSpPr>
                <a:spLocks/>
              </p:cNvSpPr>
              <p:nvPr/>
            </p:nvSpPr>
            <p:spPr bwMode="auto">
              <a:xfrm>
                <a:off x="50" y="1200"/>
                <a:ext cx="18" cy="16"/>
              </a:xfrm>
              <a:custGeom>
                <a:avLst/>
                <a:gdLst>
                  <a:gd name="T0" fmla="*/ 0 w 464"/>
                  <a:gd name="T1" fmla="*/ 0 h 360"/>
                  <a:gd name="T2" fmla="*/ 0 w 464"/>
                  <a:gd name="T3" fmla="*/ 0 h 360"/>
                  <a:gd name="T4" fmla="*/ 0 w 464"/>
                  <a:gd name="T5" fmla="*/ 0 h 360"/>
                  <a:gd name="T6" fmla="*/ 0 w 464"/>
                  <a:gd name="T7" fmla="*/ 0 h 360"/>
                  <a:gd name="T8" fmla="*/ 0 w 464"/>
                  <a:gd name="T9" fmla="*/ 0 h 360"/>
                  <a:gd name="T10" fmla="*/ 0 w 464"/>
                  <a:gd name="T11" fmla="*/ 0 h 360"/>
                  <a:gd name="T12" fmla="*/ 0 w 464"/>
                  <a:gd name="T13" fmla="*/ 0 h 360"/>
                  <a:gd name="T14" fmla="*/ 0 w 464"/>
                  <a:gd name="T15" fmla="*/ 0 h 360"/>
                  <a:gd name="T16" fmla="*/ 0 w 464"/>
                  <a:gd name="T17" fmla="*/ 0 h 360"/>
                  <a:gd name="T18" fmla="*/ 0 w 464"/>
                  <a:gd name="T19" fmla="*/ 0 h 360"/>
                  <a:gd name="T20" fmla="*/ 0 w 464"/>
                  <a:gd name="T21" fmla="*/ 0 h 360"/>
                  <a:gd name="T22" fmla="*/ 0 w 464"/>
                  <a:gd name="T23" fmla="*/ 0 h 360"/>
                  <a:gd name="T24" fmla="*/ 0 w 464"/>
                  <a:gd name="T25" fmla="*/ 0 h 360"/>
                  <a:gd name="T26" fmla="*/ 0 w 464"/>
                  <a:gd name="T27" fmla="*/ 0 h 360"/>
                  <a:gd name="T28" fmla="*/ 0 w 464"/>
                  <a:gd name="T29" fmla="*/ 0 h 360"/>
                  <a:gd name="T30" fmla="*/ 0 w 464"/>
                  <a:gd name="T31" fmla="*/ 0 h 360"/>
                  <a:gd name="T32" fmla="*/ 0 w 464"/>
                  <a:gd name="T33" fmla="*/ 0 h 36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64"/>
                  <a:gd name="T52" fmla="*/ 0 h 360"/>
                  <a:gd name="T53" fmla="*/ 464 w 464"/>
                  <a:gd name="T54" fmla="*/ 360 h 36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64" h="360">
                    <a:moveTo>
                      <a:pt x="382" y="27"/>
                    </a:moveTo>
                    <a:lnTo>
                      <a:pt x="436" y="83"/>
                    </a:lnTo>
                    <a:lnTo>
                      <a:pt x="464" y="139"/>
                    </a:lnTo>
                    <a:lnTo>
                      <a:pt x="464" y="221"/>
                    </a:lnTo>
                    <a:lnTo>
                      <a:pt x="464" y="332"/>
                    </a:lnTo>
                    <a:lnTo>
                      <a:pt x="300" y="360"/>
                    </a:lnTo>
                    <a:lnTo>
                      <a:pt x="136" y="360"/>
                    </a:lnTo>
                    <a:lnTo>
                      <a:pt x="55" y="360"/>
                    </a:lnTo>
                    <a:lnTo>
                      <a:pt x="0" y="360"/>
                    </a:lnTo>
                    <a:lnTo>
                      <a:pt x="0" y="276"/>
                    </a:lnTo>
                    <a:lnTo>
                      <a:pt x="27" y="166"/>
                    </a:lnTo>
                    <a:lnTo>
                      <a:pt x="55" y="110"/>
                    </a:lnTo>
                    <a:lnTo>
                      <a:pt x="110" y="55"/>
                    </a:lnTo>
                    <a:lnTo>
                      <a:pt x="164" y="27"/>
                    </a:lnTo>
                    <a:lnTo>
                      <a:pt x="245" y="0"/>
                    </a:lnTo>
                    <a:lnTo>
                      <a:pt x="300" y="0"/>
                    </a:lnTo>
                    <a:lnTo>
                      <a:pt x="382" y="27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81" name="Freeform 433"/>
              <p:cNvSpPr>
                <a:spLocks/>
              </p:cNvSpPr>
              <p:nvPr/>
            </p:nvSpPr>
            <p:spPr bwMode="auto">
              <a:xfrm>
                <a:off x="-24" y="1202"/>
                <a:ext cx="33" cy="34"/>
              </a:xfrm>
              <a:custGeom>
                <a:avLst/>
                <a:gdLst>
                  <a:gd name="T0" fmla="*/ 0 w 846"/>
                  <a:gd name="T1" fmla="*/ 0 h 803"/>
                  <a:gd name="T2" fmla="*/ 0 w 846"/>
                  <a:gd name="T3" fmla="*/ 0 h 803"/>
                  <a:gd name="T4" fmla="*/ 0 w 846"/>
                  <a:gd name="T5" fmla="*/ 0 h 803"/>
                  <a:gd name="T6" fmla="*/ 0 w 846"/>
                  <a:gd name="T7" fmla="*/ 0 h 803"/>
                  <a:gd name="T8" fmla="*/ 0 w 846"/>
                  <a:gd name="T9" fmla="*/ 0 h 8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46"/>
                  <a:gd name="T16" fmla="*/ 0 h 803"/>
                  <a:gd name="T17" fmla="*/ 846 w 846"/>
                  <a:gd name="T18" fmla="*/ 803 h 80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46" h="803">
                    <a:moveTo>
                      <a:pt x="846" y="194"/>
                    </a:moveTo>
                    <a:lnTo>
                      <a:pt x="0" y="803"/>
                    </a:lnTo>
                    <a:lnTo>
                      <a:pt x="28" y="582"/>
                    </a:lnTo>
                    <a:lnTo>
                      <a:pt x="846" y="0"/>
                    </a:lnTo>
                    <a:lnTo>
                      <a:pt x="846" y="194"/>
                    </a:lnTo>
                    <a:close/>
                  </a:path>
                </a:pathLst>
              </a:custGeom>
              <a:solidFill>
                <a:srgbClr val="83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82" name="Freeform 434"/>
              <p:cNvSpPr>
                <a:spLocks/>
              </p:cNvSpPr>
              <p:nvPr/>
            </p:nvSpPr>
            <p:spPr bwMode="auto">
              <a:xfrm>
                <a:off x="-217" y="1202"/>
                <a:ext cx="137" cy="43"/>
              </a:xfrm>
              <a:custGeom>
                <a:avLst/>
                <a:gdLst>
                  <a:gd name="T0" fmla="*/ 0 w 3549"/>
                  <a:gd name="T1" fmla="*/ 0 h 997"/>
                  <a:gd name="T2" fmla="*/ 0 w 3549"/>
                  <a:gd name="T3" fmla="*/ 0 h 997"/>
                  <a:gd name="T4" fmla="*/ 0 w 3549"/>
                  <a:gd name="T5" fmla="*/ 0 h 997"/>
                  <a:gd name="T6" fmla="*/ 0 w 3549"/>
                  <a:gd name="T7" fmla="*/ 0 h 997"/>
                  <a:gd name="T8" fmla="*/ 0 w 3549"/>
                  <a:gd name="T9" fmla="*/ 0 h 997"/>
                  <a:gd name="T10" fmla="*/ 0 w 3549"/>
                  <a:gd name="T11" fmla="*/ 0 h 997"/>
                  <a:gd name="T12" fmla="*/ 0 w 3549"/>
                  <a:gd name="T13" fmla="*/ 0 h 997"/>
                  <a:gd name="T14" fmla="*/ 0 w 3549"/>
                  <a:gd name="T15" fmla="*/ 0 h 997"/>
                  <a:gd name="T16" fmla="*/ 0 w 3549"/>
                  <a:gd name="T17" fmla="*/ 0 h 997"/>
                  <a:gd name="T18" fmla="*/ 0 w 3549"/>
                  <a:gd name="T19" fmla="*/ 0 h 997"/>
                  <a:gd name="T20" fmla="*/ 0 w 3549"/>
                  <a:gd name="T21" fmla="*/ 0 h 99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3549"/>
                  <a:gd name="T34" fmla="*/ 0 h 997"/>
                  <a:gd name="T35" fmla="*/ 3549 w 3549"/>
                  <a:gd name="T36" fmla="*/ 997 h 997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3549" h="997">
                    <a:moveTo>
                      <a:pt x="3549" y="997"/>
                    </a:moveTo>
                    <a:lnTo>
                      <a:pt x="2921" y="997"/>
                    </a:lnTo>
                    <a:lnTo>
                      <a:pt x="2921" y="443"/>
                    </a:lnTo>
                    <a:lnTo>
                      <a:pt x="1393" y="443"/>
                    </a:lnTo>
                    <a:lnTo>
                      <a:pt x="1038" y="997"/>
                    </a:lnTo>
                    <a:lnTo>
                      <a:pt x="274" y="997"/>
                    </a:lnTo>
                    <a:lnTo>
                      <a:pt x="274" y="693"/>
                    </a:lnTo>
                    <a:lnTo>
                      <a:pt x="0" y="693"/>
                    </a:lnTo>
                    <a:lnTo>
                      <a:pt x="0" y="0"/>
                    </a:lnTo>
                    <a:lnTo>
                      <a:pt x="3549" y="0"/>
                    </a:lnTo>
                    <a:lnTo>
                      <a:pt x="3549" y="997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83" name="Freeform 435"/>
              <p:cNvSpPr>
                <a:spLocks/>
              </p:cNvSpPr>
              <p:nvPr/>
            </p:nvSpPr>
            <p:spPr bwMode="auto">
              <a:xfrm>
                <a:off x="-69" y="1202"/>
                <a:ext cx="18" cy="14"/>
              </a:xfrm>
              <a:custGeom>
                <a:avLst/>
                <a:gdLst>
                  <a:gd name="T0" fmla="*/ 0 w 465"/>
                  <a:gd name="T1" fmla="*/ 0 h 333"/>
                  <a:gd name="T2" fmla="*/ 0 w 465"/>
                  <a:gd name="T3" fmla="*/ 0 h 333"/>
                  <a:gd name="T4" fmla="*/ 0 w 465"/>
                  <a:gd name="T5" fmla="*/ 0 h 333"/>
                  <a:gd name="T6" fmla="*/ 0 w 465"/>
                  <a:gd name="T7" fmla="*/ 0 h 333"/>
                  <a:gd name="T8" fmla="*/ 0 w 465"/>
                  <a:gd name="T9" fmla="*/ 0 h 333"/>
                  <a:gd name="T10" fmla="*/ 0 w 465"/>
                  <a:gd name="T11" fmla="*/ 0 h 333"/>
                  <a:gd name="T12" fmla="*/ 0 w 465"/>
                  <a:gd name="T13" fmla="*/ 0 h 333"/>
                  <a:gd name="T14" fmla="*/ 0 w 465"/>
                  <a:gd name="T15" fmla="*/ 0 h 333"/>
                  <a:gd name="T16" fmla="*/ 0 w 465"/>
                  <a:gd name="T17" fmla="*/ 0 h 333"/>
                  <a:gd name="T18" fmla="*/ 0 w 465"/>
                  <a:gd name="T19" fmla="*/ 0 h 333"/>
                  <a:gd name="T20" fmla="*/ 0 w 465"/>
                  <a:gd name="T21" fmla="*/ 0 h 333"/>
                  <a:gd name="T22" fmla="*/ 0 w 465"/>
                  <a:gd name="T23" fmla="*/ 0 h 333"/>
                  <a:gd name="T24" fmla="*/ 0 w 465"/>
                  <a:gd name="T25" fmla="*/ 0 h 333"/>
                  <a:gd name="T26" fmla="*/ 0 w 465"/>
                  <a:gd name="T27" fmla="*/ 0 h 333"/>
                  <a:gd name="T28" fmla="*/ 0 w 465"/>
                  <a:gd name="T29" fmla="*/ 0 h 333"/>
                  <a:gd name="T30" fmla="*/ 0 w 465"/>
                  <a:gd name="T31" fmla="*/ 0 h 333"/>
                  <a:gd name="T32" fmla="*/ 0 w 465"/>
                  <a:gd name="T33" fmla="*/ 0 h 333"/>
                  <a:gd name="T34" fmla="*/ 0 w 465"/>
                  <a:gd name="T35" fmla="*/ 0 h 33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465"/>
                  <a:gd name="T55" fmla="*/ 0 h 333"/>
                  <a:gd name="T56" fmla="*/ 465 w 465"/>
                  <a:gd name="T57" fmla="*/ 333 h 333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465" h="333">
                    <a:moveTo>
                      <a:pt x="356" y="28"/>
                    </a:moveTo>
                    <a:lnTo>
                      <a:pt x="410" y="83"/>
                    </a:lnTo>
                    <a:lnTo>
                      <a:pt x="465" y="139"/>
                    </a:lnTo>
                    <a:lnTo>
                      <a:pt x="465" y="194"/>
                    </a:lnTo>
                    <a:lnTo>
                      <a:pt x="465" y="305"/>
                    </a:lnTo>
                    <a:lnTo>
                      <a:pt x="437" y="305"/>
                    </a:lnTo>
                    <a:lnTo>
                      <a:pt x="410" y="305"/>
                    </a:lnTo>
                    <a:lnTo>
                      <a:pt x="382" y="333"/>
                    </a:lnTo>
                    <a:lnTo>
                      <a:pt x="137" y="333"/>
                    </a:lnTo>
                    <a:lnTo>
                      <a:pt x="28" y="333"/>
                    </a:lnTo>
                    <a:lnTo>
                      <a:pt x="0" y="333"/>
                    </a:lnTo>
                    <a:lnTo>
                      <a:pt x="0" y="139"/>
                    </a:lnTo>
                    <a:lnTo>
                      <a:pt x="28" y="83"/>
                    </a:lnTo>
                    <a:lnTo>
                      <a:pt x="82" y="28"/>
                    </a:lnTo>
                    <a:lnTo>
                      <a:pt x="137" y="0"/>
                    </a:lnTo>
                    <a:lnTo>
                      <a:pt x="219" y="0"/>
                    </a:lnTo>
                    <a:lnTo>
                      <a:pt x="300" y="0"/>
                    </a:lnTo>
                    <a:lnTo>
                      <a:pt x="356" y="28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84" name="Freeform 436"/>
              <p:cNvSpPr>
                <a:spLocks/>
              </p:cNvSpPr>
              <p:nvPr/>
            </p:nvSpPr>
            <p:spPr bwMode="auto">
              <a:xfrm>
                <a:off x="10" y="1202"/>
                <a:ext cx="39" cy="34"/>
              </a:xfrm>
              <a:custGeom>
                <a:avLst/>
                <a:gdLst>
                  <a:gd name="T0" fmla="*/ 0 w 1010"/>
                  <a:gd name="T1" fmla="*/ 0 h 803"/>
                  <a:gd name="T2" fmla="*/ 0 w 1010"/>
                  <a:gd name="T3" fmla="*/ 0 h 803"/>
                  <a:gd name="T4" fmla="*/ 0 w 1010"/>
                  <a:gd name="T5" fmla="*/ 0 h 803"/>
                  <a:gd name="T6" fmla="*/ 0 w 1010"/>
                  <a:gd name="T7" fmla="*/ 0 h 803"/>
                  <a:gd name="T8" fmla="*/ 0 w 1010"/>
                  <a:gd name="T9" fmla="*/ 0 h 803"/>
                  <a:gd name="T10" fmla="*/ 0 w 1010"/>
                  <a:gd name="T11" fmla="*/ 0 h 803"/>
                  <a:gd name="T12" fmla="*/ 0 w 1010"/>
                  <a:gd name="T13" fmla="*/ 0 h 80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10"/>
                  <a:gd name="T22" fmla="*/ 0 h 803"/>
                  <a:gd name="T23" fmla="*/ 1010 w 1010"/>
                  <a:gd name="T24" fmla="*/ 803 h 80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10" h="803">
                    <a:moveTo>
                      <a:pt x="1010" y="803"/>
                    </a:moveTo>
                    <a:lnTo>
                      <a:pt x="1010" y="803"/>
                    </a:lnTo>
                    <a:lnTo>
                      <a:pt x="873" y="721"/>
                    </a:lnTo>
                    <a:lnTo>
                      <a:pt x="0" y="194"/>
                    </a:lnTo>
                    <a:lnTo>
                      <a:pt x="0" y="0"/>
                    </a:lnTo>
                    <a:lnTo>
                      <a:pt x="982" y="582"/>
                    </a:lnTo>
                    <a:lnTo>
                      <a:pt x="1010" y="803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85" name="Freeform 437"/>
              <p:cNvSpPr>
                <a:spLocks/>
              </p:cNvSpPr>
              <p:nvPr/>
            </p:nvSpPr>
            <p:spPr bwMode="auto">
              <a:xfrm>
                <a:off x="76" y="1202"/>
                <a:ext cx="17" cy="15"/>
              </a:xfrm>
              <a:custGeom>
                <a:avLst/>
                <a:gdLst>
                  <a:gd name="T0" fmla="*/ 0 w 437"/>
                  <a:gd name="T1" fmla="*/ 0 h 361"/>
                  <a:gd name="T2" fmla="*/ 0 w 437"/>
                  <a:gd name="T3" fmla="*/ 0 h 361"/>
                  <a:gd name="T4" fmla="*/ 0 w 437"/>
                  <a:gd name="T5" fmla="*/ 0 h 361"/>
                  <a:gd name="T6" fmla="*/ 0 w 437"/>
                  <a:gd name="T7" fmla="*/ 0 h 361"/>
                  <a:gd name="T8" fmla="*/ 0 w 437"/>
                  <a:gd name="T9" fmla="*/ 0 h 361"/>
                  <a:gd name="T10" fmla="*/ 0 w 437"/>
                  <a:gd name="T11" fmla="*/ 0 h 361"/>
                  <a:gd name="T12" fmla="*/ 0 w 437"/>
                  <a:gd name="T13" fmla="*/ 0 h 361"/>
                  <a:gd name="T14" fmla="*/ 0 w 437"/>
                  <a:gd name="T15" fmla="*/ 0 h 361"/>
                  <a:gd name="T16" fmla="*/ 0 w 437"/>
                  <a:gd name="T17" fmla="*/ 0 h 361"/>
                  <a:gd name="T18" fmla="*/ 0 w 437"/>
                  <a:gd name="T19" fmla="*/ 0 h 361"/>
                  <a:gd name="T20" fmla="*/ 0 w 437"/>
                  <a:gd name="T21" fmla="*/ 0 h 361"/>
                  <a:gd name="T22" fmla="*/ 0 w 437"/>
                  <a:gd name="T23" fmla="*/ 0 h 361"/>
                  <a:gd name="T24" fmla="*/ 0 w 437"/>
                  <a:gd name="T25" fmla="*/ 0 h 361"/>
                  <a:gd name="T26" fmla="*/ 0 w 437"/>
                  <a:gd name="T27" fmla="*/ 0 h 36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437"/>
                  <a:gd name="T43" fmla="*/ 0 h 361"/>
                  <a:gd name="T44" fmla="*/ 437 w 437"/>
                  <a:gd name="T45" fmla="*/ 361 h 36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437" h="361">
                    <a:moveTo>
                      <a:pt x="437" y="112"/>
                    </a:moveTo>
                    <a:lnTo>
                      <a:pt x="437" y="194"/>
                    </a:lnTo>
                    <a:lnTo>
                      <a:pt x="437" y="305"/>
                    </a:lnTo>
                    <a:lnTo>
                      <a:pt x="409" y="333"/>
                    </a:lnTo>
                    <a:lnTo>
                      <a:pt x="246" y="333"/>
                    </a:lnTo>
                    <a:lnTo>
                      <a:pt x="28" y="361"/>
                    </a:lnTo>
                    <a:lnTo>
                      <a:pt x="0" y="361"/>
                    </a:lnTo>
                    <a:lnTo>
                      <a:pt x="28" y="222"/>
                    </a:lnTo>
                    <a:lnTo>
                      <a:pt x="55" y="112"/>
                    </a:lnTo>
                    <a:lnTo>
                      <a:pt x="109" y="56"/>
                    </a:lnTo>
                    <a:lnTo>
                      <a:pt x="191" y="28"/>
                    </a:lnTo>
                    <a:lnTo>
                      <a:pt x="246" y="0"/>
                    </a:lnTo>
                    <a:lnTo>
                      <a:pt x="355" y="28"/>
                    </a:lnTo>
                    <a:lnTo>
                      <a:pt x="437" y="112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86" name="Freeform 438"/>
              <p:cNvSpPr>
                <a:spLocks/>
              </p:cNvSpPr>
              <p:nvPr/>
            </p:nvSpPr>
            <p:spPr bwMode="auto">
              <a:xfrm>
                <a:off x="-43" y="1202"/>
                <a:ext cx="18" cy="16"/>
              </a:xfrm>
              <a:custGeom>
                <a:avLst/>
                <a:gdLst>
                  <a:gd name="T0" fmla="*/ 0 w 463"/>
                  <a:gd name="T1" fmla="*/ 0 h 388"/>
                  <a:gd name="T2" fmla="*/ 0 w 463"/>
                  <a:gd name="T3" fmla="*/ 0 h 388"/>
                  <a:gd name="T4" fmla="*/ 0 w 463"/>
                  <a:gd name="T5" fmla="*/ 0 h 388"/>
                  <a:gd name="T6" fmla="*/ 0 w 463"/>
                  <a:gd name="T7" fmla="*/ 0 h 388"/>
                  <a:gd name="T8" fmla="*/ 0 w 463"/>
                  <a:gd name="T9" fmla="*/ 0 h 388"/>
                  <a:gd name="T10" fmla="*/ 0 w 463"/>
                  <a:gd name="T11" fmla="*/ 0 h 388"/>
                  <a:gd name="T12" fmla="*/ 0 w 463"/>
                  <a:gd name="T13" fmla="*/ 0 h 388"/>
                  <a:gd name="T14" fmla="*/ 0 w 463"/>
                  <a:gd name="T15" fmla="*/ 0 h 388"/>
                  <a:gd name="T16" fmla="*/ 0 w 463"/>
                  <a:gd name="T17" fmla="*/ 0 h 388"/>
                  <a:gd name="T18" fmla="*/ 0 w 463"/>
                  <a:gd name="T19" fmla="*/ 0 h 388"/>
                  <a:gd name="T20" fmla="*/ 0 w 463"/>
                  <a:gd name="T21" fmla="*/ 0 h 388"/>
                  <a:gd name="T22" fmla="*/ 0 w 463"/>
                  <a:gd name="T23" fmla="*/ 0 h 388"/>
                  <a:gd name="T24" fmla="*/ 0 w 463"/>
                  <a:gd name="T25" fmla="*/ 0 h 388"/>
                  <a:gd name="T26" fmla="*/ 0 w 463"/>
                  <a:gd name="T27" fmla="*/ 0 h 388"/>
                  <a:gd name="T28" fmla="*/ 0 w 463"/>
                  <a:gd name="T29" fmla="*/ 0 h 388"/>
                  <a:gd name="T30" fmla="*/ 0 w 463"/>
                  <a:gd name="T31" fmla="*/ 0 h 388"/>
                  <a:gd name="T32" fmla="*/ 0 w 463"/>
                  <a:gd name="T33" fmla="*/ 0 h 388"/>
                  <a:gd name="T34" fmla="*/ 0 w 463"/>
                  <a:gd name="T35" fmla="*/ 0 h 388"/>
                  <a:gd name="T36" fmla="*/ 0 w 463"/>
                  <a:gd name="T37" fmla="*/ 0 h 388"/>
                  <a:gd name="T38" fmla="*/ 0 w 463"/>
                  <a:gd name="T39" fmla="*/ 0 h 388"/>
                  <a:gd name="T40" fmla="*/ 0 w 463"/>
                  <a:gd name="T41" fmla="*/ 0 h 388"/>
                  <a:gd name="T42" fmla="*/ 0 w 463"/>
                  <a:gd name="T43" fmla="*/ 0 h 388"/>
                  <a:gd name="T44" fmla="*/ 0 w 463"/>
                  <a:gd name="T45" fmla="*/ 0 h 38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463"/>
                  <a:gd name="T70" fmla="*/ 0 h 388"/>
                  <a:gd name="T71" fmla="*/ 463 w 463"/>
                  <a:gd name="T72" fmla="*/ 388 h 388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463" h="388">
                    <a:moveTo>
                      <a:pt x="382" y="56"/>
                    </a:moveTo>
                    <a:lnTo>
                      <a:pt x="409" y="83"/>
                    </a:lnTo>
                    <a:lnTo>
                      <a:pt x="437" y="112"/>
                    </a:lnTo>
                    <a:lnTo>
                      <a:pt x="463" y="139"/>
                    </a:lnTo>
                    <a:lnTo>
                      <a:pt x="463" y="167"/>
                    </a:lnTo>
                    <a:lnTo>
                      <a:pt x="463" y="388"/>
                    </a:lnTo>
                    <a:lnTo>
                      <a:pt x="437" y="361"/>
                    </a:lnTo>
                    <a:lnTo>
                      <a:pt x="300" y="333"/>
                    </a:lnTo>
                    <a:lnTo>
                      <a:pt x="82" y="361"/>
                    </a:lnTo>
                    <a:lnTo>
                      <a:pt x="54" y="333"/>
                    </a:lnTo>
                    <a:lnTo>
                      <a:pt x="0" y="361"/>
                    </a:lnTo>
                    <a:lnTo>
                      <a:pt x="0" y="249"/>
                    </a:lnTo>
                    <a:lnTo>
                      <a:pt x="0" y="194"/>
                    </a:lnTo>
                    <a:lnTo>
                      <a:pt x="27" y="139"/>
                    </a:lnTo>
                    <a:lnTo>
                      <a:pt x="54" y="83"/>
                    </a:lnTo>
                    <a:lnTo>
                      <a:pt x="82" y="56"/>
                    </a:lnTo>
                    <a:lnTo>
                      <a:pt x="109" y="28"/>
                    </a:lnTo>
                    <a:lnTo>
                      <a:pt x="163" y="28"/>
                    </a:lnTo>
                    <a:lnTo>
                      <a:pt x="219" y="0"/>
                    </a:lnTo>
                    <a:lnTo>
                      <a:pt x="273" y="0"/>
                    </a:lnTo>
                    <a:lnTo>
                      <a:pt x="300" y="28"/>
                    </a:lnTo>
                    <a:lnTo>
                      <a:pt x="354" y="28"/>
                    </a:lnTo>
                    <a:lnTo>
                      <a:pt x="382" y="56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87" name="Freeform 439"/>
              <p:cNvSpPr>
                <a:spLocks/>
              </p:cNvSpPr>
              <p:nvPr/>
            </p:nvSpPr>
            <p:spPr bwMode="auto">
              <a:xfrm>
                <a:off x="-71" y="1208"/>
                <a:ext cx="2" cy="18"/>
              </a:xfrm>
              <a:custGeom>
                <a:avLst/>
                <a:gdLst>
                  <a:gd name="T0" fmla="*/ 0 w 55"/>
                  <a:gd name="T1" fmla="*/ 0 h 415"/>
                  <a:gd name="T2" fmla="*/ 0 w 55"/>
                  <a:gd name="T3" fmla="*/ 0 h 415"/>
                  <a:gd name="T4" fmla="*/ 0 w 55"/>
                  <a:gd name="T5" fmla="*/ 0 h 415"/>
                  <a:gd name="T6" fmla="*/ 0 w 55"/>
                  <a:gd name="T7" fmla="*/ 0 h 415"/>
                  <a:gd name="T8" fmla="*/ 0 w 55"/>
                  <a:gd name="T9" fmla="*/ 0 h 415"/>
                  <a:gd name="T10" fmla="*/ 0 w 55"/>
                  <a:gd name="T11" fmla="*/ 0 h 415"/>
                  <a:gd name="T12" fmla="*/ 0 w 55"/>
                  <a:gd name="T13" fmla="*/ 0 h 4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5"/>
                  <a:gd name="T22" fmla="*/ 0 h 415"/>
                  <a:gd name="T23" fmla="*/ 55 w 55"/>
                  <a:gd name="T24" fmla="*/ 415 h 41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5" h="415">
                    <a:moveTo>
                      <a:pt x="28" y="415"/>
                    </a:moveTo>
                    <a:lnTo>
                      <a:pt x="0" y="415"/>
                    </a:lnTo>
                    <a:lnTo>
                      <a:pt x="0" y="83"/>
                    </a:lnTo>
                    <a:lnTo>
                      <a:pt x="28" y="55"/>
                    </a:lnTo>
                    <a:lnTo>
                      <a:pt x="55" y="0"/>
                    </a:lnTo>
                    <a:lnTo>
                      <a:pt x="28" y="28"/>
                    </a:lnTo>
                    <a:lnTo>
                      <a:pt x="28" y="415"/>
                    </a:lnTo>
                    <a:close/>
                  </a:path>
                </a:pathLst>
              </a:custGeom>
              <a:solidFill>
                <a:srgbClr val="ABABAB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88" name="Freeform 440"/>
              <p:cNvSpPr>
                <a:spLocks/>
              </p:cNvSpPr>
              <p:nvPr/>
            </p:nvSpPr>
            <p:spPr bwMode="auto">
              <a:xfrm>
                <a:off x="70" y="1210"/>
                <a:ext cx="5" cy="19"/>
              </a:xfrm>
              <a:custGeom>
                <a:avLst/>
                <a:gdLst>
                  <a:gd name="T0" fmla="*/ 0 w 137"/>
                  <a:gd name="T1" fmla="*/ 0 h 443"/>
                  <a:gd name="T2" fmla="*/ 0 w 137"/>
                  <a:gd name="T3" fmla="*/ 0 h 443"/>
                  <a:gd name="T4" fmla="*/ 0 w 137"/>
                  <a:gd name="T5" fmla="*/ 0 h 443"/>
                  <a:gd name="T6" fmla="*/ 0 w 137"/>
                  <a:gd name="T7" fmla="*/ 0 h 443"/>
                  <a:gd name="T8" fmla="*/ 0 w 137"/>
                  <a:gd name="T9" fmla="*/ 0 h 443"/>
                  <a:gd name="T10" fmla="*/ 0 w 137"/>
                  <a:gd name="T11" fmla="*/ 0 h 443"/>
                  <a:gd name="T12" fmla="*/ 0 w 137"/>
                  <a:gd name="T13" fmla="*/ 0 h 4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37"/>
                  <a:gd name="T22" fmla="*/ 0 h 443"/>
                  <a:gd name="T23" fmla="*/ 137 w 137"/>
                  <a:gd name="T24" fmla="*/ 443 h 44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37" h="443">
                    <a:moveTo>
                      <a:pt x="109" y="443"/>
                    </a:moveTo>
                    <a:lnTo>
                      <a:pt x="0" y="443"/>
                    </a:lnTo>
                    <a:lnTo>
                      <a:pt x="0" y="415"/>
                    </a:lnTo>
                    <a:lnTo>
                      <a:pt x="0" y="139"/>
                    </a:lnTo>
                    <a:lnTo>
                      <a:pt x="137" y="0"/>
                    </a:lnTo>
                    <a:lnTo>
                      <a:pt x="109" y="333"/>
                    </a:lnTo>
                    <a:lnTo>
                      <a:pt x="109" y="443"/>
                    </a:lnTo>
                    <a:close/>
                  </a:path>
                </a:pathLst>
              </a:custGeom>
              <a:solidFill>
                <a:srgbClr val="D9D9D9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89" name="Freeform 441"/>
              <p:cNvSpPr>
                <a:spLocks/>
              </p:cNvSpPr>
              <p:nvPr/>
            </p:nvSpPr>
            <p:spPr bwMode="auto">
              <a:xfrm>
                <a:off x="-25" y="1212"/>
                <a:ext cx="34" cy="38"/>
              </a:xfrm>
              <a:custGeom>
                <a:avLst/>
                <a:gdLst>
                  <a:gd name="T0" fmla="*/ 0 w 874"/>
                  <a:gd name="T1" fmla="*/ 0 h 859"/>
                  <a:gd name="T2" fmla="*/ 0 w 874"/>
                  <a:gd name="T3" fmla="*/ 0 h 859"/>
                  <a:gd name="T4" fmla="*/ 0 w 874"/>
                  <a:gd name="T5" fmla="*/ 0 h 859"/>
                  <a:gd name="T6" fmla="*/ 0 w 874"/>
                  <a:gd name="T7" fmla="*/ 0 h 859"/>
                  <a:gd name="T8" fmla="*/ 0 w 874"/>
                  <a:gd name="T9" fmla="*/ 0 h 859"/>
                  <a:gd name="T10" fmla="*/ 0 w 874"/>
                  <a:gd name="T11" fmla="*/ 0 h 859"/>
                  <a:gd name="T12" fmla="*/ 0 w 874"/>
                  <a:gd name="T13" fmla="*/ 0 h 8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74"/>
                  <a:gd name="T22" fmla="*/ 0 h 859"/>
                  <a:gd name="T23" fmla="*/ 874 w 874"/>
                  <a:gd name="T24" fmla="*/ 859 h 85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74" h="859">
                    <a:moveTo>
                      <a:pt x="874" y="223"/>
                    </a:moveTo>
                    <a:lnTo>
                      <a:pt x="356" y="610"/>
                    </a:lnTo>
                    <a:lnTo>
                      <a:pt x="0" y="859"/>
                    </a:lnTo>
                    <a:lnTo>
                      <a:pt x="28" y="721"/>
                    </a:lnTo>
                    <a:lnTo>
                      <a:pt x="28" y="610"/>
                    </a:lnTo>
                    <a:lnTo>
                      <a:pt x="874" y="0"/>
                    </a:lnTo>
                    <a:lnTo>
                      <a:pt x="874" y="223"/>
                    </a:lnTo>
                    <a:close/>
                  </a:path>
                </a:pathLst>
              </a:custGeom>
              <a:solidFill>
                <a:srgbClr val="83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90" name="Freeform 442"/>
              <p:cNvSpPr>
                <a:spLocks/>
              </p:cNvSpPr>
              <p:nvPr/>
            </p:nvSpPr>
            <p:spPr bwMode="auto">
              <a:xfrm>
                <a:off x="10" y="1212"/>
                <a:ext cx="42" cy="39"/>
              </a:xfrm>
              <a:custGeom>
                <a:avLst/>
                <a:gdLst>
                  <a:gd name="T0" fmla="*/ 0 w 1092"/>
                  <a:gd name="T1" fmla="*/ 0 h 887"/>
                  <a:gd name="T2" fmla="*/ 0 w 1092"/>
                  <a:gd name="T3" fmla="*/ 0 h 887"/>
                  <a:gd name="T4" fmla="*/ 0 w 1092"/>
                  <a:gd name="T5" fmla="*/ 0 h 887"/>
                  <a:gd name="T6" fmla="*/ 0 w 1092"/>
                  <a:gd name="T7" fmla="*/ 0 h 887"/>
                  <a:gd name="T8" fmla="*/ 0 w 1092"/>
                  <a:gd name="T9" fmla="*/ 0 h 887"/>
                  <a:gd name="T10" fmla="*/ 0 w 1092"/>
                  <a:gd name="T11" fmla="*/ 0 h 88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92"/>
                  <a:gd name="T19" fmla="*/ 0 h 887"/>
                  <a:gd name="T20" fmla="*/ 1092 w 1092"/>
                  <a:gd name="T21" fmla="*/ 887 h 88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92" h="887">
                    <a:moveTo>
                      <a:pt x="1092" y="887"/>
                    </a:moveTo>
                    <a:lnTo>
                      <a:pt x="1010" y="832"/>
                    </a:lnTo>
                    <a:lnTo>
                      <a:pt x="0" y="223"/>
                    </a:lnTo>
                    <a:lnTo>
                      <a:pt x="0" y="0"/>
                    </a:lnTo>
                    <a:lnTo>
                      <a:pt x="1037" y="610"/>
                    </a:lnTo>
                    <a:lnTo>
                      <a:pt x="1092" y="887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91" name="Freeform 443"/>
              <p:cNvSpPr>
                <a:spLocks/>
              </p:cNvSpPr>
              <p:nvPr/>
            </p:nvSpPr>
            <p:spPr bwMode="auto">
              <a:xfrm>
                <a:off x="-50" y="1214"/>
                <a:ext cx="5" cy="15"/>
              </a:xfrm>
              <a:custGeom>
                <a:avLst/>
                <a:gdLst>
                  <a:gd name="T0" fmla="*/ 0 w 137"/>
                  <a:gd name="T1" fmla="*/ 0 h 360"/>
                  <a:gd name="T2" fmla="*/ 0 w 137"/>
                  <a:gd name="T3" fmla="*/ 0 h 360"/>
                  <a:gd name="T4" fmla="*/ 0 w 137"/>
                  <a:gd name="T5" fmla="*/ 0 h 360"/>
                  <a:gd name="T6" fmla="*/ 0 w 137"/>
                  <a:gd name="T7" fmla="*/ 0 h 360"/>
                  <a:gd name="T8" fmla="*/ 0 w 137"/>
                  <a:gd name="T9" fmla="*/ 0 h 3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7"/>
                  <a:gd name="T16" fmla="*/ 0 h 360"/>
                  <a:gd name="T17" fmla="*/ 137 w 137"/>
                  <a:gd name="T18" fmla="*/ 360 h 36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7" h="360">
                    <a:moveTo>
                      <a:pt x="137" y="360"/>
                    </a:moveTo>
                    <a:lnTo>
                      <a:pt x="0" y="360"/>
                    </a:lnTo>
                    <a:lnTo>
                      <a:pt x="0" y="111"/>
                    </a:lnTo>
                    <a:lnTo>
                      <a:pt x="137" y="0"/>
                    </a:lnTo>
                    <a:lnTo>
                      <a:pt x="137" y="360"/>
                    </a:lnTo>
                    <a:close/>
                  </a:path>
                </a:pathLst>
              </a:custGeom>
              <a:solidFill>
                <a:srgbClr val="ABABAB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92" name="Freeform 444"/>
              <p:cNvSpPr>
                <a:spLocks/>
              </p:cNvSpPr>
              <p:nvPr/>
            </p:nvSpPr>
            <p:spPr bwMode="auto">
              <a:xfrm>
                <a:off x="-69" y="1217"/>
                <a:ext cx="18" cy="7"/>
              </a:xfrm>
              <a:custGeom>
                <a:avLst/>
                <a:gdLst>
                  <a:gd name="T0" fmla="*/ 0 w 465"/>
                  <a:gd name="T1" fmla="*/ 0 h 166"/>
                  <a:gd name="T2" fmla="*/ 0 w 465"/>
                  <a:gd name="T3" fmla="*/ 0 h 166"/>
                  <a:gd name="T4" fmla="*/ 0 w 465"/>
                  <a:gd name="T5" fmla="*/ 0 h 166"/>
                  <a:gd name="T6" fmla="*/ 0 w 465"/>
                  <a:gd name="T7" fmla="*/ 0 h 166"/>
                  <a:gd name="T8" fmla="*/ 0 w 465"/>
                  <a:gd name="T9" fmla="*/ 0 h 166"/>
                  <a:gd name="T10" fmla="*/ 0 w 465"/>
                  <a:gd name="T11" fmla="*/ 0 h 166"/>
                  <a:gd name="T12" fmla="*/ 0 w 465"/>
                  <a:gd name="T13" fmla="*/ 0 h 166"/>
                  <a:gd name="T14" fmla="*/ 0 w 465"/>
                  <a:gd name="T15" fmla="*/ 0 h 166"/>
                  <a:gd name="T16" fmla="*/ 0 w 465"/>
                  <a:gd name="T17" fmla="*/ 0 h 166"/>
                  <a:gd name="T18" fmla="*/ 0 w 465"/>
                  <a:gd name="T19" fmla="*/ 0 h 166"/>
                  <a:gd name="T20" fmla="*/ 0 w 465"/>
                  <a:gd name="T21" fmla="*/ 0 h 16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465"/>
                  <a:gd name="T34" fmla="*/ 0 h 166"/>
                  <a:gd name="T35" fmla="*/ 465 w 465"/>
                  <a:gd name="T36" fmla="*/ 166 h 16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465" h="166">
                    <a:moveTo>
                      <a:pt x="437" y="27"/>
                    </a:moveTo>
                    <a:lnTo>
                      <a:pt x="465" y="55"/>
                    </a:lnTo>
                    <a:lnTo>
                      <a:pt x="465" y="166"/>
                    </a:lnTo>
                    <a:lnTo>
                      <a:pt x="0" y="166"/>
                    </a:lnTo>
                    <a:lnTo>
                      <a:pt x="0" y="55"/>
                    </a:lnTo>
                    <a:lnTo>
                      <a:pt x="0" y="27"/>
                    </a:lnTo>
                    <a:lnTo>
                      <a:pt x="28" y="55"/>
                    </a:lnTo>
                    <a:lnTo>
                      <a:pt x="55" y="27"/>
                    </a:lnTo>
                    <a:lnTo>
                      <a:pt x="246" y="0"/>
                    </a:lnTo>
                    <a:lnTo>
                      <a:pt x="410" y="27"/>
                    </a:lnTo>
                    <a:lnTo>
                      <a:pt x="437" y="27"/>
                    </a:lnTo>
                    <a:close/>
                  </a:path>
                </a:pathLst>
              </a:custGeom>
              <a:solidFill>
                <a:srgbClr val="ABABAB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93" name="Freeform 445"/>
              <p:cNvSpPr>
                <a:spLocks/>
              </p:cNvSpPr>
              <p:nvPr/>
            </p:nvSpPr>
            <p:spPr bwMode="auto">
              <a:xfrm>
                <a:off x="-43" y="1218"/>
                <a:ext cx="18" cy="6"/>
              </a:xfrm>
              <a:custGeom>
                <a:avLst/>
                <a:gdLst>
                  <a:gd name="T0" fmla="*/ 0 w 463"/>
                  <a:gd name="T1" fmla="*/ 0 h 139"/>
                  <a:gd name="T2" fmla="*/ 0 w 463"/>
                  <a:gd name="T3" fmla="*/ 0 h 139"/>
                  <a:gd name="T4" fmla="*/ 0 w 463"/>
                  <a:gd name="T5" fmla="*/ 0 h 139"/>
                  <a:gd name="T6" fmla="*/ 0 w 463"/>
                  <a:gd name="T7" fmla="*/ 0 h 139"/>
                  <a:gd name="T8" fmla="*/ 0 w 463"/>
                  <a:gd name="T9" fmla="*/ 0 h 139"/>
                  <a:gd name="T10" fmla="*/ 0 w 463"/>
                  <a:gd name="T11" fmla="*/ 0 h 139"/>
                  <a:gd name="T12" fmla="*/ 0 w 463"/>
                  <a:gd name="T13" fmla="*/ 0 h 139"/>
                  <a:gd name="T14" fmla="*/ 0 w 463"/>
                  <a:gd name="T15" fmla="*/ 0 h 139"/>
                  <a:gd name="T16" fmla="*/ 0 w 463"/>
                  <a:gd name="T17" fmla="*/ 0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63"/>
                  <a:gd name="T28" fmla="*/ 0 h 139"/>
                  <a:gd name="T29" fmla="*/ 463 w 463"/>
                  <a:gd name="T30" fmla="*/ 139 h 13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63" h="139">
                    <a:moveTo>
                      <a:pt x="82" y="0"/>
                    </a:moveTo>
                    <a:lnTo>
                      <a:pt x="328" y="0"/>
                    </a:lnTo>
                    <a:lnTo>
                      <a:pt x="437" y="0"/>
                    </a:lnTo>
                    <a:lnTo>
                      <a:pt x="463" y="28"/>
                    </a:lnTo>
                    <a:lnTo>
                      <a:pt x="463" y="139"/>
                    </a:lnTo>
                    <a:lnTo>
                      <a:pt x="0" y="139"/>
                    </a:lnTo>
                    <a:lnTo>
                      <a:pt x="0" y="0"/>
                    </a:lnTo>
                    <a:lnTo>
                      <a:pt x="54" y="0"/>
                    </a:lnTo>
                    <a:lnTo>
                      <a:pt x="82" y="0"/>
                    </a:lnTo>
                    <a:close/>
                  </a:path>
                </a:pathLst>
              </a:custGeom>
              <a:solidFill>
                <a:srgbClr val="ABABAB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94" name="Freeform 446"/>
              <p:cNvSpPr>
                <a:spLocks/>
              </p:cNvSpPr>
              <p:nvPr/>
            </p:nvSpPr>
            <p:spPr bwMode="auto">
              <a:xfrm>
                <a:off x="50" y="1217"/>
                <a:ext cx="18" cy="7"/>
              </a:xfrm>
              <a:custGeom>
                <a:avLst/>
                <a:gdLst>
                  <a:gd name="T0" fmla="*/ 0 w 464"/>
                  <a:gd name="T1" fmla="*/ 0 h 166"/>
                  <a:gd name="T2" fmla="*/ 0 w 464"/>
                  <a:gd name="T3" fmla="*/ 0 h 166"/>
                  <a:gd name="T4" fmla="*/ 0 w 464"/>
                  <a:gd name="T5" fmla="*/ 0 h 166"/>
                  <a:gd name="T6" fmla="*/ 0 w 464"/>
                  <a:gd name="T7" fmla="*/ 0 h 166"/>
                  <a:gd name="T8" fmla="*/ 0 w 464"/>
                  <a:gd name="T9" fmla="*/ 0 h 166"/>
                  <a:gd name="T10" fmla="*/ 0 w 464"/>
                  <a:gd name="T11" fmla="*/ 0 h 1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64"/>
                  <a:gd name="T19" fmla="*/ 0 h 166"/>
                  <a:gd name="T20" fmla="*/ 464 w 464"/>
                  <a:gd name="T21" fmla="*/ 166 h 16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64" h="166">
                    <a:moveTo>
                      <a:pt x="464" y="166"/>
                    </a:moveTo>
                    <a:lnTo>
                      <a:pt x="27" y="166"/>
                    </a:lnTo>
                    <a:lnTo>
                      <a:pt x="0" y="27"/>
                    </a:lnTo>
                    <a:lnTo>
                      <a:pt x="27" y="0"/>
                    </a:lnTo>
                    <a:lnTo>
                      <a:pt x="464" y="27"/>
                    </a:lnTo>
                    <a:lnTo>
                      <a:pt x="464" y="166"/>
                    </a:lnTo>
                    <a:close/>
                  </a:path>
                </a:pathLst>
              </a:custGeom>
              <a:solidFill>
                <a:srgbClr val="ABABAB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95" name="Freeform 447"/>
              <p:cNvSpPr>
                <a:spLocks/>
              </p:cNvSpPr>
              <p:nvPr/>
            </p:nvSpPr>
            <p:spPr bwMode="auto">
              <a:xfrm>
                <a:off x="76" y="1218"/>
                <a:ext cx="17" cy="6"/>
              </a:xfrm>
              <a:custGeom>
                <a:avLst/>
                <a:gdLst>
                  <a:gd name="T0" fmla="*/ 0 w 437"/>
                  <a:gd name="T1" fmla="*/ 0 h 139"/>
                  <a:gd name="T2" fmla="*/ 0 w 437"/>
                  <a:gd name="T3" fmla="*/ 0 h 139"/>
                  <a:gd name="T4" fmla="*/ 0 w 437"/>
                  <a:gd name="T5" fmla="*/ 0 h 139"/>
                  <a:gd name="T6" fmla="*/ 0 w 437"/>
                  <a:gd name="T7" fmla="*/ 0 h 139"/>
                  <a:gd name="T8" fmla="*/ 0 w 437"/>
                  <a:gd name="T9" fmla="*/ 0 h 139"/>
                  <a:gd name="T10" fmla="*/ 0 w 437"/>
                  <a:gd name="T11" fmla="*/ 0 h 139"/>
                  <a:gd name="T12" fmla="*/ 0 w 437"/>
                  <a:gd name="T13" fmla="*/ 0 h 139"/>
                  <a:gd name="T14" fmla="*/ 0 w 437"/>
                  <a:gd name="T15" fmla="*/ 0 h 139"/>
                  <a:gd name="T16" fmla="*/ 0 w 437"/>
                  <a:gd name="T17" fmla="*/ 0 h 139"/>
                  <a:gd name="T18" fmla="*/ 0 w 437"/>
                  <a:gd name="T19" fmla="*/ 0 h 139"/>
                  <a:gd name="T20" fmla="*/ 0 w 437"/>
                  <a:gd name="T21" fmla="*/ 0 h 13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437"/>
                  <a:gd name="T34" fmla="*/ 0 h 139"/>
                  <a:gd name="T35" fmla="*/ 437 w 437"/>
                  <a:gd name="T36" fmla="*/ 139 h 13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437" h="139">
                    <a:moveTo>
                      <a:pt x="328" y="0"/>
                    </a:moveTo>
                    <a:lnTo>
                      <a:pt x="409" y="0"/>
                    </a:lnTo>
                    <a:lnTo>
                      <a:pt x="437" y="0"/>
                    </a:lnTo>
                    <a:lnTo>
                      <a:pt x="437" y="139"/>
                    </a:lnTo>
                    <a:lnTo>
                      <a:pt x="0" y="139"/>
                    </a:lnTo>
                    <a:lnTo>
                      <a:pt x="0" y="0"/>
                    </a:lnTo>
                    <a:lnTo>
                      <a:pt x="28" y="0"/>
                    </a:lnTo>
                    <a:lnTo>
                      <a:pt x="55" y="0"/>
                    </a:lnTo>
                    <a:lnTo>
                      <a:pt x="137" y="0"/>
                    </a:lnTo>
                    <a:lnTo>
                      <a:pt x="328" y="0"/>
                    </a:lnTo>
                    <a:close/>
                  </a:path>
                </a:pathLst>
              </a:custGeom>
              <a:solidFill>
                <a:srgbClr val="ABABAB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96" name="Freeform 448"/>
              <p:cNvSpPr>
                <a:spLocks/>
              </p:cNvSpPr>
              <p:nvPr/>
            </p:nvSpPr>
            <p:spPr bwMode="auto">
              <a:xfrm>
                <a:off x="-228" y="1222"/>
                <a:ext cx="122" cy="114"/>
              </a:xfrm>
              <a:custGeom>
                <a:avLst/>
                <a:gdLst>
                  <a:gd name="T0" fmla="*/ 0 w 3194"/>
                  <a:gd name="T1" fmla="*/ 0 h 2631"/>
                  <a:gd name="T2" fmla="*/ 0 w 3194"/>
                  <a:gd name="T3" fmla="*/ 0 h 2631"/>
                  <a:gd name="T4" fmla="*/ 0 w 3194"/>
                  <a:gd name="T5" fmla="*/ 0 h 2631"/>
                  <a:gd name="T6" fmla="*/ 0 w 3194"/>
                  <a:gd name="T7" fmla="*/ 0 h 2631"/>
                  <a:gd name="T8" fmla="*/ 0 w 3194"/>
                  <a:gd name="T9" fmla="*/ 0 h 2631"/>
                  <a:gd name="T10" fmla="*/ 0 w 3194"/>
                  <a:gd name="T11" fmla="*/ 0 h 2631"/>
                  <a:gd name="T12" fmla="*/ 0 w 3194"/>
                  <a:gd name="T13" fmla="*/ 0 h 2631"/>
                  <a:gd name="T14" fmla="*/ 0 w 3194"/>
                  <a:gd name="T15" fmla="*/ 0 h 2631"/>
                  <a:gd name="T16" fmla="*/ 0 w 3194"/>
                  <a:gd name="T17" fmla="*/ 0 h 2631"/>
                  <a:gd name="T18" fmla="*/ 0 w 3194"/>
                  <a:gd name="T19" fmla="*/ 0 h 2631"/>
                  <a:gd name="T20" fmla="*/ 0 w 3194"/>
                  <a:gd name="T21" fmla="*/ 0 h 26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3194"/>
                  <a:gd name="T34" fmla="*/ 0 h 2631"/>
                  <a:gd name="T35" fmla="*/ 3194 w 3194"/>
                  <a:gd name="T36" fmla="*/ 2631 h 263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3194" h="2631">
                    <a:moveTo>
                      <a:pt x="2675" y="1190"/>
                    </a:moveTo>
                    <a:lnTo>
                      <a:pt x="2675" y="1218"/>
                    </a:lnTo>
                    <a:lnTo>
                      <a:pt x="2702" y="1218"/>
                    </a:lnTo>
                    <a:lnTo>
                      <a:pt x="3194" y="1218"/>
                    </a:lnTo>
                    <a:lnTo>
                      <a:pt x="2948" y="1938"/>
                    </a:lnTo>
                    <a:lnTo>
                      <a:pt x="2675" y="2631"/>
                    </a:lnTo>
                    <a:lnTo>
                      <a:pt x="0" y="2631"/>
                    </a:lnTo>
                    <a:lnTo>
                      <a:pt x="683" y="1550"/>
                    </a:lnTo>
                    <a:lnTo>
                      <a:pt x="1720" y="0"/>
                    </a:lnTo>
                    <a:lnTo>
                      <a:pt x="3194" y="0"/>
                    </a:lnTo>
                    <a:lnTo>
                      <a:pt x="2675" y="1190"/>
                    </a:lnTo>
                    <a:close/>
                  </a:path>
                </a:pathLst>
              </a:custGeom>
              <a:solidFill>
                <a:srgbClr val="000000"/>
              </a:solidFill>
              <a:ln w="1588">
                <a:solidFill>
                  <a:srgbClr val="595959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97" name="Freeform 449"/>
              <p:cNvSpPr>
                <a:spLocks/>
              </p:cNvSpPr>
              <p:nvPr/>
            </p:nvSpPr>
            <p:spPr bwMode="auto">
              <a:xfrm>
                <a:off x="135" y="1224"/>
                <a:ext cx="138" cy="114"/>
              </a:xfrm>
              <a:custGeom>
                <a:avLst/>
                <a:gdLst>
                  <a:gd name="T0" fmla="*/ 0 w 3603"/>
                  <a:gd name="T1" fmla="*/ 0 h 2603"/>
                  <a:gd name="T2" fmla="*/ 0 w 3603"/>
                  <a:gd name="T3" fmla="*/ 0 h 2603"/>
                  <a:gd name="T4" fmla="*/ 0 w 3603"/>
                  <a:gd name="T5" fmla="*/ 0 h 2603"/>
                  <a:gd name="T6" fmla="*/ 0 w 3603"/>
                  <a:gd name="T7" fmla="*/ 0 h 2603"/>
                  <a:gd name="T8" fmla="*/ 0 w 3603"/>
                  <a:gd name="T9" fmla="*/ 0 h 2603"/>
                  <a:gd name="T10" fmla="*/ 0 w 3603"/>
                  <a:gd name="T11" fmla="*/ 0 h 2603"/>
                  <a:gd name="T12" fmla="*/ 0 w 3603"/>
                  <a:gd name="T13" fmla="*/ 0 h 260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603"/>
                  <a:gd name="T22" fmla="*/ 0 h 2603"/>
                  <a:gd name="T23" fmla="*/ 3603 w 3603"/>
                  <a:gd name="T24" fmla="*/ 2603 h 260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603" h="2603">
                    <a:moveTo>
                      <a:pt x="601" y="2603"/>
                    </a:moveTo>
                    <a:lnTo>
                      <a:pt x="0" y="1190"/>
                    </a:lnTo>
                    <a:lnTo>
                      <a:pt x="655" y="1190"/>
                    </a:lnTo>
                    <a:lnTo>
                      <a:pt x="27" y="0"/>
                    </a:lnTo>
                    <a:lnTo>
                      <a:pt x="1665" y="0"/>
                    </a:lnTo>
                    <a:lnTo>
                      <a:pt x="3603" y="2603"/>
                    </a:lnTo>
                    <a:lnTo>
                      <a:pt x="601" y="2603"/>
                    </a:lnTo>
                    <a:close/>
                  </a:path>
                </a:pathLst>
              </a:custGeom>
              <a:solidFill>
                <a:srgbClr val="000000"/>
              </a:solidFill>
              <a:ln w="1588">
                <a:solidFill>
                  <a:srgbClr val="595959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98" name="Freeform 450"/>
              <p:cNvSpPr>
                <a:spLocks/>
              </p:cNvSpPr>
              <p:nvPr/>
            </p:nvSpPr>
            <p:spPr bwMode="auto">
              <a:xfrm>
                <a:off x="-26" y="1224"/>
                <a:ext cx="35" cy="38"/>
              </a:xfrm>
              <a:custGeom>
                <a:avLst/>
                <a:gdLst>
                  <a:gd name="T0" fmla="*/ 0 w 900"/>
                  <a:gd name="T1" fmla="*/ 0 h 859"/>
                  <a:gd name="T2" fmla="*/ 0 w 900"/>
                  <a:gd name="T3" fmla="*/ 0 h 859"/>
                  <a:gd name="T4" fmla="*/ 0 w 900"/>
                  <a:gd name="T5" fmla="*/ 0 h 859"/>
                  <a:gd name="T6" fmla="*/ 0 w 900"/>
                  <a:gd name="T7" fmla="*/ 0 h 859"/>
                  <a:gd name="T8" fmla="*/ 0 w 900"/>
                  <a:gd name="T9" fmla="*/ 0 h 8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00"/>
                  <a:gd name="T16" fmla="*/ 0 h 859"/>
                  <a:gd name="T17" fmla="*/ 900 w 900"/>
                  <a:gd name="T18" fmla="*/ 859 h 8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00" h="859">
                    <a:moveTo>
                      <a:pt x="900" y="194"/>
                    </a:moveTo>
                    <a:lnTo>
                      <a:pt x="0" y="859"/>
                    </a:lnTo>
                    <a:lnTo>
                      <a:pt x="26" y="636"/>
                    </a:lnTo>
                    <a:lnTo>
                      <a:pt x="900" y="0"/>
                    </a:lnTo>
                    <a:lnTo>
                      <a:pt x="900" y="194"/>
                    </a:lnTo>
                    <a:close/>
                  </a:path>
                </a:pathLst>
              </a:custGeom>
              <a:solidFill>
                <a:srgbClr val="83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3999" name="Freeform 451"/>
              <p:cNvSpPr>
                <a:spLocks/>
              </p:cNvSpPr>
              <p:nvPr/>
            </p:nvSpPr>
            <p:spPr bwMode="auto">
              <a:xfrm>
                <a:off x="10" y="1224"/>
                <a:ext cx="43" cy="38"/>
              </a:xfrm>
              <a:custGeom>
                <a:avLst/>
                <a:gdLst>
                  <a:gd name="T0" fmla="*/ 0 w 1119"/>
                  <a:gd name="T1" fmla="*/ 0 h 859"/>
                  <a:gd name="T2" fmla="*/ 0 w 1119"/>
                  <a:gd name="T3" fmla="*/ 0 h 859"/>
                  <a:gd name="T4" fmla="*/ 0 w 1119"/>
                  <a:gd name="T5" fmla="*/ 0 h 859"/>
                  <a:gd name="T6" fmla="*/ 0 w 1119"/>
                  <a:gd name="T7" fmla="*/ 0 h 859"/>
                  <a:gd name="T8" fmla="*/ 0 w 1119"/>
                  <a:gd name="T9" fmla="*/ 0 h 859"/>
                  <a:gd name="T10" fmla="*/ 0 w 1119"/>
                  <a:gd name="T11" fmla="*/ 0 h 859"/>
                  <a:gd name="T12" fmla="*/ 0 w 1119"/>
                  <a:gd name="T13" fmla="*/ 0 h 8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119"/>
                  <a:gd name="T22" fmla="*/ 0 h 859"/>
                  <a:gd name="T23" fmla="*/ 1119 w 1119"/>
                  <a:gd name="T24" fmla="*/ 859 h 85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119" h="859">
                    <a:moveTo>
                      <a:pt x="1092" y="693"/>
                    </a:moveTo>
                    <a:lnTo>
                      <a:pt x="1119" y="859"/>
                    </a:lnTo>
                    <a:lnTo>
                      <a:pt x="873" y="720"/>
                    </a:lnTo>
                    <a:lnTo>
                      <a:pt x="0" y="194"/>
                    </a:lnTo>
                    <a:lnTo>
                      <a:pt x="0" y="0"/>
                    </a:lnTo>
                    <a:lnTo>
                      <a:pt x="1092" y="636"/>
                    </a:lnTo>
                    <a:lnTo>
                      <a:pt x="1092" y="693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00" name="Freeform 452"/>
              <p:cNvSpPr>
                <a:spLocks/>
              </p:cNvSpPr>
              <p:nvPr/>
            </p:nvSpPr>
            <p:spPr bwMode="auto">
              <a:xfrm>
                <a:off x="-123" y="1226"/>
                <a:ext cx="17" cy="48"/>
              </a:xfrm>
              <a:custGeom>
                <a:avLst/>
                <a:gdLst>
                  <a:gd name="T0" fmla="*/ 0 w 464"/>
                  <a:gd name="T1" fmla="*/ 0 h 1108"/>
                  <a:gd name="T2" fmla="*/ 0 w 464"/>
                  <a:gd name="T3" fmla="*/ 0 h 1108"/>
                  <a:gd name="T4" fmla="*/ 0 w 464"/>
                  <a:gd name="T5" fmla="*/ 0 h 1108"/>
                  <a:gd name="T6" fmla="*/ 0 w 464"/>
                  <a:gd name="T7" fmla="*/ 0 h 1108"/>
                  <a:gd name="T8" fmla="*/ 0 w 464"/>
                  <a:gd name="T9" fmla="*/ 0 h 1108"/>
                  <a:gd name="T10" fmla="*/ 0 w 464"/>
                  <a:gd name="T11" fmla="*/ 0 h 110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64"/>
                  <a:gd name="T19" fmla="*/ 0 h 1108"/>
                  <a:gd name="T20" fmla="*/ 464 w 464"/>
                  <a:gd name="T21" fmla="*/ 1108 h 110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64" h="1108">
                    <a:moveTo>
                      <a:pt x="27" y="1108"/>
                    </a:moveTo>
                    <a:lnTo>
                      <a:pt x="0" y="1108"/>
                    </a:lnTo>
                    <a:lnTo>
                      <a:pt x="464" y="0"/>
                    </a:lnTo>
                    <a:lnTo>
                      <a:pt x="464" y="28"/>
                    </a:lnTo>
                    <a:lnTo>
                      <a:pt x="27" y="1108"/>
                    </a:lnTo>
                    <a:close/>
                  </a:path>
                </a:pathLst>
              </a:custGeom>
              <a:solidFill>
                <a:srgbClr val="ABABAB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01" name="Freeform 453"/>
              <p:cNvSpPr>
                <a:spLocks/>
              </p:cNvSpPr>
              <p:nvPr/>
            </p:nvSpPr>
            <p:spPr bwMode="auto">
              <a:xfrm>
                <a:off x="-70" y="1226"/>
                <a:ext cx="19" cy="2"/>
              </a:xfrm>
              <a:custGeom>
                <a:avLst/>
                <a:gdLst>
                  <a:gd name="T0" fmla="*/ 0 w 492"/>
                  <a:gd name="T1" fmla="*/ 0 h 55"/>
                  <a:gd name="T2" fmla="*/ 0 w 492"/>
                  <a:gd name="T3" fmla="*/ 0 h 55"/>
                  <a:gd name="T4" fmla="*/ 0 w 492"/>
                  <a:gd name="T5" fmla="*/ 0 h 55"/>
                  <a:gd name="T6" fmla="*/ 0 w 492"/>
                  <a:gd name="T7" fmla="*/ 0 h 55"/>
                  <a:gd name="T8" fmla="*/ 0 w 492"/>
                  <a:gd name="T9" fmla="*/ 0 h 55"/>
                  <a:gd name="T10" fmla="*/ 0 w 492"/>
                  <a:gd name="T11" fmla="*/ 0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92"/>
                  <a:gd name="T19" fmla="*/ 0 h 55"/>
                  <a:gd name="T20" fmla="*/ 492 w 492"/>
                  <a:gd name="T21" fmla="*/ 55 h 5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92" h="55">
                    <a:moveTo>
                      <a:pt x="492" y="55"/>
                    </a:moveTo>
                    <a:lnTo>
                      <a:pt x="0" y="55"/>
                    </a:lnTo>
                    <a:lnTo>
                      <a:pt x="0" y="0"/>
                    </a:lnTo>
                    <a:lnTo>
                      <a:pt x="27" y="0"/>
                    </a:lnTo>
                    <a:lnTo>
                      <a:pt x="492" y="0"/>
                    </a:lnTo>
                    <a:lnTo>
                      <a:pt x="492" y="55"/>
                    </a:lnTo>
                    <a:close/>
                  </a:path>
                </a:pathLst>
              </a:custGeom>
              <a:solidFill>
                <a:srgbClr val="D9D9D9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02" name="Freeform 454"/>
              <p:cNvSpPr>
                <a:spLocks/>
              </p:cNvSpPr>
              <p:nvPr/>
            </p:nvSpPr>
            <p:spPr bwMode="auto">
              <a:xfrm>
                <a:off x="76" y="1226"/>
                <a:ext cx="19" cy="2"/>
              </a:xfrm>
              <a:custGeom>
                <a:avLst/>
                <a:gdLst>
                  <a:gd name="T0" fmla="*/ 0 w 492"/>
                  <a:gd name="T1" fmla="*/ 0 h 55"/>
                  <a:gd name="T2" fmla="*/ 0 w 492"/>
                  <a:gd name="T3" fmla="*/ 0 h 55"/>
                  <a:gd name="T4" fmla="*/ 0 w 492"/>
                  <a:gd name="T5" fmla="*/ 0 h 55"/>
                  <a:gd name="T6" fmla="*/ 0 w 492"/>
                  <a:gd name="T7" fmla="*/ 0 h 55"/>
                  <a:gd name="T8" fmla="*/ 0 w 492"/>
                  <a:gd name="T9" fmla="*/ 0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92"/>
                  <a:gd name="T16" fmla="*/ 0 h 55"/>
                  <a:gd name="T17" fmla="*/ 492 w 492"/>
                  <a:gd name="T18" fmla="*/ 55 h 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92" h="55">
                    <a:moveTo>
                      <a:pt x="0" y="55"/>
                    </a:moveTo>
                    <a:lnTo>
                      <a:pt x="0" y="0"/>
                    </a:lnTo>
                    <a:lnTo>
                      <a:pt x="437" y="0"/>
                    </a:lnTo>
                    <a:lnTo>
                      <a:pt x="492" y="55"/>
                    </a:lnTo>
                    <a:lnTo>
                      <a:pt x="0" y="55"/>
                    </a:lnTo>
                    <a:close/>
                  </a:path>
                </a:pathLst>
              </a:custGeom>
              <a:solidFill>
                <a:srgbClr val="D9D9D9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03" name="Rectangle 455"/>
              <p:cNvSpPr>
                <a:spLocks noChangeArrowheads="1"/>
              </p:cNvSpPr>
              <p:nvPr/>
            </p:nvSpPr>
            <p:spPr bwMode="auto">
              <a:xfrm>
                <a:off x="-43" y="1226"/>
                <a:ext cx="18" cy="2"/>
              </a:xfrm>
              <a:prstGeom prst="rect">
                <a:avLst/>
              </a:prstGeom>
              <a:solidFill>
                <a:srgbClr val="D9D9D9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04" name="Freeform 456"/>
              <p:cNvSpPr>
                <a:spLocks/>
              </p:cNvSpPr>
              <p:nvPr/>
            </p:nvSpPr>
            <p:spPr bwMode="auto">
              <a:xfrm>
                <a:off x="50" y="1226"/>
                <a:ext cx="18" cy="2"/>
              </a:xfrm>
              <a:custGeom>
                <a:avLst/>
                <a:gdLst>
                  <a:gd name="T0" fmla="*/ 0 w 464"/>
                  <a:gd name="T1" fmla="*/ 0 h 55"/>
                  <a:gd name="T2" fmla="*/ 0 w 464"/>
                  <a:gd name="T3" fmla="*/ 0 h 55"/>
                  <a:gd name="T4" fmla="*/ 0 w 464"/>
                  <a:gd name="T5" fmla="*/ 0 h 55"/>
                  <a:gd name="T6" fmla="*/ 0 w 464"/>
                  <a:gd name="T7" fmla="*/ 0 h 55"/>
                  <a:gd name="T8" fmla="*/ 0 w 464"/>
                  <a:gd name="T9" fmla="*/ 0 h 55"/>
                  <a:gd name="T10" fmla="*/ 0 w 464"/>
                  <a:gd name="T11" fmla="*/ 0 h 55"/>
                  <a:gd name="T12" fmla="*/ 0 w 464"/>
                  <a:gd name="T13" fmla="*/ 0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64"/>
                  <a:gd name="T22" fmla="*/ 0 h 55"/>
                  <a:gd name="T23" fmla="*/ 464 w 464"/>
                  <a:gd name="T24" fmla="*/ 55 h 5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64" h="55">
                    <a:moveTo>
                      <a:pt x="464" y="28"/>
                    </a:moveTo>
                    <a:lnTo>
                      <a:pt x="464" y="55"/>
                    </a:lnTo>
                    <a:lnTo>
                      <a:pt x="27" y="55"/>
                    </a:lnTo>
                    <a:lnTo>
                      <a:pt x="0" y="0"/>
                    </a:lnTo>
                    <a:lnTo>
                      <a:pt x="273" y="0"/>
                    </a:lnTo>
                    <a:lnTo>
                      <a:pt x="436" y="0"/>
                    </a:lnTo>
                    <a:lnTo>
                      <a:pt x="464" y="28"/>
                    </a:lnTo>
                    <a:close/>
                  </a:path>
                </a:pathLst>
              </a:custGeom>
              <a:solidFill>
                <a:srgbClr val="D9D9D9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05" name="Freeform 457"/>
              <p:cNvSpPr>
                <a:spLocks/>
              </p:cNvSpPr>
              <p:nvPr/>
            </p:nvSpPr>
            <p:spPr bwMode="auto">
              <a:xfrm>
                <a:off x="136" y="1226"/>
                <a:ext cx="23" cy="49"/>
              </a:xfrm>
              <a:custGeom>
                <a:avLst/>
                <a:gdLst>
                  <a:gd name="T0" fmla="*/ 0 w 601"/>
                  <a:gd name="T1" fmla="*/ 0 h 1136"/>
                  <a:gd name="T2" fmla="*/ 0 w 601"/>
                  <a:gd name="T3" fmla="*/ 0 h 1136"/>
                  <a:gd name="T4" fmla="*/ 0 w 601"/>
                  <a:gd name="T5" fmla="*/ 0 h 1136"/>
                  <a:gd name="T6" fmla="*/ 0 w 601"/>
                  <a:gd name="T7" fmla="*/ 0 h 1136"/>
                  <a:gd name="T8" fmla="*/ 0 w 601"/>
                  <a:gd name="T9" fmla="*/ 0 h 11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01"/>
                  <a:gd name="T16" fmla="*/ 0 h 1136"/>
                  <a:gd name="T17" fmla="*/ 601 w 601"/>
                  <a:gd name="T18" fmla="*/ 1136 h 11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01" h="1136">
                    <a:moveTo>
                      <a:pt x="601" y="1136"/>
                    </a:moveTo>
                    <a:lnTo>
                      <a:pt x="546" y="1136"/>
                    </a:lnTo>
                    <a:lnTo>
                      <a:pt x="0" y="28"/>
                    </a:lnTo>
                    <a:lnTo>
                      <a:pt x="0" y="0"/>
                    </a:lnTo>
                    <a:lnTo>
                      <a:pt x="601" y="1136"/>
                    </a:lnTo>
                    <a:close/>
                  </a:path>
                </a:pathLst>
              </a:custGeom>
              <a:solidFill>
                <a:srgbClr val="ABABAB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06" name="Freeform 458"/>
              <p:cNvSpPr>
                <a:spLocks/>
              </p:cNvSpPr>
              <p:nvPr/>
            </p:nvSpPr>
            <p:spPr bwMode="auto">
              <a:xfrm>
                <a:off x="-116" y="1231"/>
                <a:ext cx="10" cy="43"/>
              </a:xfrm>
              <a:custGeom>
                <a:avLst/>
                <a:gdLst>
                  <a:gd name="T0" fmla="*/ 0 w 273"/>
                  <a:gd name="T1" fmla="*/ 0 h 996"/>
                  <a:gd name="T2" fmla="*/ 0 w 273"/>
                  <a:gd name="T3" fmla="*/ 0 h 996"/>
                  <a:gd name="T4" fmla="*/ 0 w 273"/>
                  <a:gd name="T5" fmla="*/ 0 h 996"/>
                  <a:gd name="T6" fmla="*/ 0 w 273"/>
                  <a:gd name="T7" fmla="*/ 0 h 996"/>
                  <a:gd name="T8" fmla="*/ 0 w 273"/>
                  <a:gd name="T9" fmla="*/ 0 h 996"/>
                  <a:gd name="T10" fmla="*/ 0 w 273"/>
                  <a:gd name="T11" fmla="*/ 0 h 996"/>
                  <a:gd name="T12" fmla="*/ 0 w 273"/>
                  <a:gd name="T13" fmla="*/ 0 h 996"/>
                  <a:gd name="T14" fmla="*/ 0 w 273"/>
                  <a:gd name="T15" fmla="*/ 0 h 996"/>
                  <a:gd name="T16" fmla="*/ 0 w 273"/>
                  <a:gd name="T17" fmla="*/ 0 h 996"/>
                  <a:gd name="T18" fmla="*/ 0 w 273"/>
                  <a:gd name="T19" fmla="*/ 0 h 996"/>
                  <a:gd name="T20" fmla="*/ 0 w 273"/>
                  <a:gd name="T21" fmla="*/ 0 h 996"/>
                  <a:gd name="T22" fmla="*/ 0 w 273"/>
                  <a:gd name="T23" fmla="*/ 0 h 996"/>
                  <a:gd name="T24" fmla="*/ 0 w 273"/>
                  <a:gd name="T25" fmla="*/ 0 h 996"/>
                  <a:gd name="T26" fmla="*/ 0 w 273"/>
                  <a:gd name="T27" fmla="*/ 0 h 996"/>
                  <a:gd name="T28" fmla="*/ 0 w 273"/>
                  <a:gd name="T29" fmla="*/ 0 h 996"/>
                  <a:gd name="T30" fmla="*/ 0 w 273"/>
                  <a:gd name="T31" fmla="*/ 0 h 996"/>
                  <a:gd name="T32" fmla="*/ 0 w 273"/>
                  <a:gd name="T33" fmla="*/ 0 h 996"/>
                  <a:gd name="T34" fmla="*/ 0 w 273"/>
                  <a:gd name="T35" fmla="*/ 0 h 99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273"/>
                  <a:gd name="T55" fmla="*/ 0 h 996"/>
                  <a:gd name="T56" fmla="*/ 273 w 273"/>
                  <a:gd name="T57" fmla="*/ 996 h 99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273" h="996">
                    <a:moveTo>
                      <a:pt x="27" y="969"/>
                    </a:moveTo>
                    <a:lnTo>
                      <a:pt x="0" y="996"/>
                    </a:lnTo>
                    <a:lnTo>
                      <a:pt x="0" y="941"/>
                    </a:lnTo>
                    <a:lnTo>
                      <a:pt x="55" y="858"/>
                    </a:lnTo>
                    <a:lnTo>
                      <a:pt x="55" y="554"/>
                    </a:lnTo>
                    <a:lnTo>
                      <a:pt x="81" y="442"/>
                    </a:lnTo>
                    <a:lnTo>
                      <a:pt x="81" y="581"/>
                    </a:lnTo>
                    <a:lnTo>
                      <a:pt x="109" y="691"/>
                    </a:lnTo>
                    <a:lnTo>
                      <a:pt x="136" y="636"/>
                    </a:lnTo>
                    <a:lnTo>
                      <a:pt x="246" y="387"/>
                    </a:lnTo>
                    <a:lnTo>
                      <a:pt x="246" y="304"/>
                    </a:lnTo>
                    <a:lnTo>
                      <a:pt x="246" y="55"/>
                    </a:lnTo>
                    <a:lnTo>
                      <a:pt x="273" y="0"/>
                    </a:lnTo>
                    <a:lnTo>
                      <a:pt x="273" y="387"/>
                    </a:lnTo>
                    <a:lnTo>
                      <a:pt x="27" y="969"/>
                    </a:lnTo>
                    <a:close/>
                  </a:path>
                </a:pathLst>
              </a:custGeom>
              <a:solidFill>
                <a:srgbClr val="FF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07" name="Freeform 459"/>
              <p:cNvSpPr>
                <a:spLocks/>
              </p:cNvSpPr>
              <p:nvPr/>
            </p:nvSpPr>
            <p:spPr bwMode="auto">
              <a:xfrm>
                <a:off x="50" y="1231"/>
                <a:ext cx="71" cy="33"/>
              </a:xfrm>
              <a:custGeom>
                <a:avLst/>
                <a:gdLst>
                  <a:gd name="T0" fmla="*/ 0 w 1856"/>
                  <a:gd name="T1" fmla="*/ 0 h 775"/>
                  <a:gd name="T2" fmla="*/ 0 w 1856"/>
                  <a:gd name="T3" fmla="*/ 0 h 775"/>
                  <a:gd name="T4" fmla="*/ 0 w 1856"/>
                  <a:gd name="T5" fmla="*/ 0 h 775"/>
                  <a:gd name="T6" fmla="*/ 0 w 1856"/>
                  <a:gd name="T7" fmla="*/ 0 h 775"/>
                  <a:gd name="T8" fmla="*/ 0 w 1856"/>
                  <a:gd name="T9" fmla="*/ 0 h 775"/>
                  <a:gd name="T10" fmla="*/ 0 w 1856"/>
                  <a:gd name="T11" fmla="*/ 0 h 775"/>
                  <a:gd name="T12" fmla="*/ 0 w 1856"/>
                  <a:gd name="T13" fmla="*/ 0 h 775"/>
                  <a:gd name="T14" fmla="*/ 0 w 1856"/>
                  <a:gd name="T15" fmla="*/ 0 h 775"/>
                  <a:gd name="T16" fmla="*/ 0 w 1856"/>
                  <a:gd name="T17" fmla="*/ 0 h 775"/>
                  <a:gd name="T18" fmla="*/ 0 w 1856"/>
                  <a:gd name="T19" fmla="*/ 0 h 775"/>
                  <a:gd name="T20" fmla="*/ 0 w 1856"/>
                  <a:gd name="T21" fmla="*/ 0 h 775"/>
                  <a:gd name="T22" fmla="*/ 0 w 1856"/>
                  <a:gd name="T23" fmla="*/ 0 h 775"/>
                  <a:gd name="T24" fmla="*/ 0 w 1856"/>
                  <a:gd name="T25" fmla="*/ 0 h 77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856"/>
                  <a:gd name="T40" fmla="*/ 0 h 775"/>
                  <a:gd name="T41" fmla="*/ 1856 w 1856"/>
                  <a:gd name="T42" fmla="*/ 775 h 77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856" h="775">
                    <a:moveTo>
                      <a:pt x="1392" y="415"/>
                    </a:moveTo>
                    <a:lnTo>
                      <a:pt x="1802" y="415"/>
                    </a:lnTo>
                    <a:lnTo>
                      <a:pt x="1856" y="525"/>
                    </a:lnTo>
                    <a:lnTo>
                      <a:pt x="1720" y="525"/>
                    </a:lnTo>
                    <a:lnTo>
                      <a:pt x="1829" y="775"/>
                    </a:lnTo>
                    <a:lnTo>
                      <a:pt x="1365" y="775"/>
                    </a:lnTo>
                    <a:lnTo>
                      <a:pt x="1147" y="82"/>
                    </a:lnTo>
                    <a:lnTo>
                      <a:pt x="0" y="82"/>
                    </a:lnTo>
                    <a:lnTo>
                      <a:pt x="0" y="27"/>
                    </a:lnTo>
                    <a:lnTo>
                      <a:pt x="0" y="0"/>
                    </a:lnTo>
                    <a:lnTo>
                      <a:pt x="55" y="0"/>
                    </a:lnTo>
                    <a:lnTo>
                      <a:pt x="1228" y="0"/>
                    </a:lnTo>
                    <a:lnTo>
                      <a:pt x="1392" y="415"/>
                    </a:lnTo>
                    <a:close/>
                  </a:path>
                </a:pathLst>
              </a:custGeom>
              <a:solidFill>
                <a:srgbClr val="D9D9D9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08" name="Freeform 460"/>
              <p:cNvSpPr>
                <a:spLocks/>
              </p:cNvSpPr>
              <p:nvPr/>
            </p:nvSpPr>
            <p:spPr bwMode="auto">
              <a:xfrm>
                <a:off x="-106" y="1232"/>
                <a:ext cx="82" cy="32"/>
              </a:xfrm>
              <a:custGeom>
                <a:avLst/>
                <a:gdLst>
                  <a:gd name="T0" fmla="*/ 0 w 2129"/>
                  <a:gd name="T1" fmla="*/ 0 h 748"/>
                  <a:gd name="T2" fmla="*/ 0 w 2129"/>
                  <a:gd name="T3" fmla="*/ 0 h 748"/>
                  <a:gd name="T4" fmla="*/ 0 w 2129"/>
                  <a:gd name="T5" fmla="*/ 0 h 748"/>
                  <a:gd name="T6" fmla="*/ 0 w 2129"/>
                  <a:gd name="T7" fmla="*/ 0 h 748"/>
                  <a:gd name="T8" fmla="*/ 0 w 2129"/>
                  <a:gd name="T9" fmla="*/ 0 h 748"/>
                  <a:gd name="T10" fmla="*/ 0 w 2129"/>
                  <a:gd name="T11" fmla="*/ 0 h 748"/>
                  <a:gd name="T12" fmla="*/ 0 w 2129"/>
                  <a:gd name="T13" fmla="*/ 0 h 748"/>
                  <a:gd name="T14" fmla="*/ 0 w 2129"/>
                  <a:gd name="T15" fmla="*/ 0 h 748"/>
                  <a:gd name="T16" fmla="*/ 0 w 2129"/>
                  <a:gd name="T17" fmla="*/ 0 h 748"/>
                  <a:gd name="T18" fmla="*/ 0 w 2129"/>
                  <a:gd name="T19" fmla="*/ 0 h 748"/>
                  <a:gd name="T20" fmla="*/ 0 w 2129"/>
                  <a:gd name="T21" fmla="*/ 0 h 748"/>
                  <a:gd name="T22" fmla="*/ 0 w 2129"/>
                  <a:gd name="T23" fmla="*/ 0 h 748"/>
                  <a:gd name="T24" fmla="*/ 0 w 2129"/>
                  <a:gd name="T25" fmla="*/ 0 h 748"/>
                  <a:gd name="T26" fmla="*/ 0 w 2129"/>
                  <a:gd name="T27" fmla="*/ 0 h 748"/>
                  <a:gd name="T28" fmla="*/ 0 w 2129"/>
                  <a:gd name="T29" fmla="*/ 0 h 74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129"/>
                  <a:gd name="T46" fmla="*/ 0 h 748"/>
                  <a:gd name="T47" fmla="*/ 2129 w 2129"/>
                  <a:gd name="T48" fmla="*/ 748 h 74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129" h="748">
                    <a:moveTo>
                      <a:pt x="2129" y="28"/>
                    </a:moveTo>
                    <a:lnTo>
                      <a:pt x="2129" y="28"/>
                    </a:lnTo>
                    <a:lnTo>
                      <a:pt x="955" y="28"/>
                    </a:lnTo>
                    <a:lnTo>
                      <a:pt x="928" y="55"/>
                    </a:lnTo>
                    <a:lnTo>
                      <a:pt x="737" y="720"/>
                    </a:lnTo>
                    <a:lnTo>
                      <a:pt x="737" y="748"/>
                    </a:lnTo>
                    <a:lnTo>
                      <a:pt x="354" y="748"/>
                    </a:lnTo>
                    <a:lnTo>
                      <a:pt x="328" y="748"/>
                    </a:lnTo>
                    <a:lnTo>
                      <a:pt x="437" y="470"/>
                    </a:lnTo>
                    <a:lnTo>
                      <a:pt x="0" y="470"/>
                    </a:lnTo>
                    <a:lnTo>
                      <a:pt x="54" y="333"/>
                    </a:lnTo>
                    <a:lnTo>
                      <a:pt x="709" y="333"/>
                    </a:lnTo>
                    <a:lnTo>
                      <a:pt x="819" y="0"/>
                    </a:lnTo>
                    <a:lnTo>
                      <a:pt x="2129" y="0"/>
                    </a:lnTo>
                    <a:lnTo>
                      <a:pt x="2129" y="28"/>
                    </a:lnTo>
                    <a:close/>
                  </a:path>
                </a:pathLst>
              </a:custGeom>
              <a:solidFill>
                <a:srgbClr val="D9D9D9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09" name="Freeform 461"/>
              <p:cNvSpPr>
                <a:spLocks/>
              </p:cNvSpPr>
              <p:nvPr/>
            </p:nvSpPr>
            <p:spPr bwMode="auto">
              <a:xfrm>
                <a:off x="121" y="1233"/>
                <a:ext cx="14" cy="13"/>
              </a:xfrm>
              <a:custGeom>
                <a:avLst/>
                <a:gdLst>
                  <a:gd name="T0" fmla="*/ 0 w 355"/>
                  <a:gd name="T1" fmla="*/ 0 h 305"/>
                  <a:gd name="T2" fmla="*/ 0 w 355"/>
                  <a:gd name="T3" fmla="*/ 0 h 305"/>
                  <a:gd name="T4" fmla="*/ 0 w 355"/>
                  <a:gd name="T5" fmla="*/ 0 h 305"/>
                  <a:gd name="T6" fmla="*/ 0 w 355"/>
                  <a:gd name="T7" fmla="*/ 0 h 30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55"/>
                  <a:gd name="T13" fmla="*/ 0 h 305"/>
                  <a:gd name="T14" fmla="*/ 355 w 355"/>
                  <a:gd name="T15" fmla="*/ 305 h 30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55" h="305">
                    <a:moveTo>
                      <a:pt x="0" y="305"/>
                    </a:moveTo>
                    <a:lnTo>
                      <a:pt x="355" y="0"/>
                    </a:lnTo>
                    <a:lnTo>
                      <a:pt x="355" y="305"/>
                    </a:lnTo>
                    <a:lnTo>
                      <a:pt x="0" y="305"/>
                    </a:lnTo>
                    <a:close/>
                  </a:path>
                </a:pathLst>
              </a:custGeom>
              <a:solidFill>
                <a:srgbClr val="ABABAB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10" name="Freeform 462"/>
              <p:cNvSpPr>
                <a:spLocks/>
              </p:cNvSpPr>
              <p:nvPr/>
            </p:nvSpPr>
            <p:spPr bwMode="auto">
              <a:xfrm>
                <a:off x="136" y="1231"/>
                <a:ext cx="12" cy="44"/>
              </a:xfrm>
              <a:custGeom>
                <a:avLst/>
                <a:gdLst>
                  <a:gd name="T0" fmla="*/ 0 w 328"/>
                  <a:gd name="T1" fmla="*/ 0 h 1024"/>
                  <a:gd name="T2" fmla="*/ 0 w 328"/>
                  <a:gd name="T3" fmla="*/ 0 h 1024"/>
                  <a:gd name="T4" fmla="*/ 0 w 328"/>
                  <a:gd name="T5" fmla="*/ 0 h 1024"/>
                  <a:gd name="T6" fmla="*/ 0 w 328"/>
                  <a:gd name="T7" fmla="*/ 0 h 1024"/>
                  <a:gd name="T8" fmla="*/ 0 w 328"/>
                  <a:gd name="T9" fmla="*/ 0 h 1024"/>
                  <a:gd name="T10" fmla="*/ 0 w 328"/>
                  <a:gd name="T11" fmla="*/ 0 h 1024"/>
                  <a:gd name="T12" fmla="*/ 0 w 328"/>
                  <a:gd name="T13" fmla="*/ 0 h 1024"/>
                  <a:gd name="T14" fmla="*/ 0 w 328"/>
                  <a:gd name="T15" fmla="*/ 0 h 1024"/>
                  <a:gd name="T16" fmla="*/ 0 w 328"/>
                  <a:gd name="T17" fmla="*/ 0 h 1024"/>
                  <a:gd name="T18" fmla="*/ 0 w 328"/>
                  <a:gd name="T19" fmla="*/ 0 h 1024"/>
                  <a:gd name="T20" fmla="*/ 0 w 328"/>
                  <a:gd name="T21" fmla="*/ 0 h 10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328"/>
                  <a:gd name="T34" fmla="*/ 0 h 1024"/>
                  <a:gd name="T35" fmla="*/ 328 w 328"/>
                  <a:gd name="T36" fmla="*/ 1024 h 1024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328" h="1024">
                    <a:moveTo>
                      <a:pt x="55" y="442"/>
                    </a:moveTo>
                    <a:lnTo>
                      <a:pt x="219" y="747"/>
                    </a:lnTo>
                    <a:lnTo>
                      <a:pt x="219" y="415"/>
                    </a:lnTo>
                    <a:lnTo>
                      <a:pt x="273" y="525"/>
                    </a:lnTo>
                    <a:lnTo>
                      <a:pt x="273" y="914"/>
                    </a:lnTo>
                    <a:lnTo>
                      <a:pt x="328" y="1024"/>
                    </a:lnTo>
                    <a:lnTo>
                      <a:pt x="300" y="1024"/>
                    </a:lnTo>
                    <a:lnTo>
                      <a:pt x="0" y="387"/>
                    </a:lnTo>
                    <a:lnTo>
                      <a:pt x="0" y="0"/>
                    </a:lnTo>
                    <a:lnTo>
                      <a:pt x="55" y="82"/>
                    </a:lnTo>
                    <a:lnTo>
                      <a:pt x="55" y="442"/>
                    </a:lnTo>
                    <a:close/>
                  </a:path>
                </a:pathLst>
              </a:custGeom>
              <a:solidFill>
                <a:srgbClr val="ABABAB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11" name="Freeform 463"/>
              <p:cNvSpPr>
                <a:spLocks/>
              </p:cNvSpPr>
              <p:nvPr/>
            </p:nvSpPr>
            <p:spPr bwMode="auto">
              <a:xfrm>
                <a:off x="-217" y="1233"/>
                <a:ext cx="10" cy="7"/>
              </a:xfrm>
              <a:custGeom>
                <a:avLst/>
                <a:gdLst>
                  <a:gd name="T0" fmla="*/ 0 w 246"/>
                  <a:gd name="T1" fmla="*/ 0 h 166"/>
                  <a:gd name="T2" fmla="*/ 0 w 246"/>
                  <a:gd name="T3" fmla="*/ 0 h 166"/>
                  <a:gd name="T4" fmla="*/ 0 w 246"/>
                  <a:gd name="T5" fmla="*/ 0 h 166"/>
                  <a:gd name="T6" fmla="*/ 0 w 246"/>
                  <a:gd name="T7" fmla="*/ 0 h 166"/>
                  <a:gd name="T8" fmla="*/ 0 w 246"/>
                  <a:gd name="T9" fmla="*/ 0 h 166"/>
                  <a:gd name="T10" fmla="*/ 0 w 246"/>
                  <a:gd name="T11" fmla="*/ 0 h 166"/>
                  <a:gd name="T12" fmla="*/ 0 w 246"/>
                  <a:gd name="T13" fmla="*/ 0 h 166"/>
                  <a:gd name="T14" fmla="*/ 0 w 246"/>
                  <a:gd name="T15" fmla="*/ 0 h 16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46"/>
                  <a:gd name="T25" fmla="*/ 0 h 166"/>
                  <a:gd name="T26" fmla="*/ 246 w 246"/>
                  <a:gd name="T27" fmla="*/ 166 h 16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46" h="166">
                    <a:moveTo>
                      <a:pt x="246" y="110"/>
                    </a:moveTo>
                    <a:lnTo>
                      <a:pt x="218" y="138"/>
                    </a:lnTo>
                    <a:lnTo>
                      <a:pt x="164" y="138"/>
                    </a:lnTo>
                    <a:lnTo>
                      <a:pt x="28" y="166"/>
                    </a:lnTo>
                    <a:lnTo>
                      <a:pt x="0" y="166"/>
                    </a:lnTo>
                    <a:lnTo>
                      <a:pt x="0" y="0"/>
                    </a:lnTo>
                    <a:lnTo>
                      <a:pt x="246" y="0"/>
                    </a:lnTo>
                    <a:lnTo>
                      <a:pt x="246" y="110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12" name="Freeform 464"/>
              <p:cNvSpPr>
                <a:spLocks/>
              </p:cNvSpPr>
              <p:nvPr/>
            </p:nvSpPr>
            <p:spPr bwMode="auto">
              <a:xfrm>
                <a:off x="-77" y="1234"/>
                <a:ext cx="52" cy="30"/>
              </a:xfrm>
              <a:custGeom>
                <a:avLst/>
                <a:gdLst>
                  <a:gd name="T0" fmla="*/ 0 w 1364"/>
                  <a:gd name="T1" fmla="*/ 0 h 693"/>
                  <a:gd name="T2" fmla="*/ 0 w 1364"/>
                  <a:gd name="T3" fmla="*/ 0 h 693"/>
                  <a:gd name="T4" fmla="*/ 0 w 1364"/>
                  <a:gd name="T5" fmla="*/ 0 h 693"/>
                  <a:gd name="T6" fmla="*/ 0 w 1364"/>
                  <a:gd name="T7" fmla="*/ 0 h 693"/>
                  <a:gd name="T8" fmla="*/ 0 w 1364"/>
                  <a:gd name="T9" fmla="*/ 0 h 6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64"/>
                  <a:gd name="T16" fmla="*/ 0 h 693"/>
                  <a:gd name="T17" fmla="*/ 1364 w 1364"/>
                  <a:gd name="T18" fmla="*/ 693 h 6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64" h="693">
                    <a:moveTo>
                      <a:pt x="1310" y="693"/>
                    </a:moveTo>
                    <a:lnTo>
                      <a:pt x="0" y="693"/>
                    </a:lnTo>
                    <a:lnTo>
                      <a:pt x="191" y="0"/>
                    </a:lnTo>
                    <a:lnTo>
                      <a:pt x="1364" y="28"/>
                    </a:lnTo>
                    <a:lnTo>
                      <a:pt x="1310" y="693"/>
                    </a:lnTo>
                    <a:close/>
                  </a:path>
                </a:pathLst>
              </a:custGeom>
              <a:solidFill>
                <a:srgbClr val="3F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13" name="Freeform 465"/>
              <p:cNvSpPr>
                <a:spLocks/>
              </p:cNvSpPr>
              <p:nvPr/>
            </p:nvSpPr>
            <p:spPr bwMode="auto">
              <a:xfrm>
                <a:off x="10" y="1235"/>
                <a:ext cx="14" cy="21"/>
              </a:xfrm>
              <a:custGeom>
                <a:avLst/>
                <a:gdLst>
                  <a:gd name="T0" fmla="*/ 0 w 355"/>
                  <a:gd name="T1" fmla="*/ 0 h 471"/>
                  <a:gd name="T2" fmla="*/ 0 w 355"/>
                  <a:gd name="T3" fmla="*/ 0 h 471"/>
                  <a:gd name="T4" fmla="*/ 0 w 355"/>
                  <a:gd name="T5" fmla="*/ 0 h 471"/>
                  <a:gd name="T6" fmla="*/ 0 w 355"/>
                  <a:gd name="T7" fmla="*/ 0 h 471"/>
                  <a:gd name="T8" fmla="*/ 0 w 355"/>
                  <a:gd name="T9" fmla="*/ 0 h 471"/>
                  <a:gd name="T10" fmla="*/ 0 w 355"/>
                  <a:gd name="T11" fmla="*/ 0 h 4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55"/>
                  <a:gd name="T19" fmla="*/ 0 h 471"/>
                  <a:gd name="T20" fmla="*/ 355 w 355"/>
                  <a:gd name="T21" fmla="*/ 471 h 47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55" h="471">
                    <a:moveTo>
                      <a:pt x="355" y="221"/>
                    </a:moveTo>
                    <a:lnTo>
                      <a:pt x="355" y="471"/>
                    </a:lnTo>
                    <a:lnTo>
                      <a:pt x="246" y="444"/>
                    </a:lnTo>
                    <a:lnTo>
                      <a:pt x="0" y="444"/>
                    </a:lnTo>
                    <a:lnTo>
                      <a:pt x="0" y="0"/>
                    </a:lnTo>
                    <a:lnTo>
                      <a:pt x="355" y="221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14" name="Freeform 466"/>
              <p:cNvSpPr>
                <a:spLocks/>
              </p:cNvSpPr>
              <p:nvPr/>
            </p:nvSpPr>
            <p:spPr bwMode="auto">
              <a:xfrm>
                <a:off x="-3" y="1235"/>
                <a:ext cx="12" cy="22"/>
              </a:xfrm>
              <a:custGeom>
                <a:avLst/>
                <a:gdLst>
                  <a:gd name="T0" fmla="*/ 0 w 300"/>
                  <a:gd name="T1" fmla="*/ 0 h 499"/>
                  <a:gd name="T2" fmla="*/ 0 w 300"/>
                  <a:gd name="T3" fmla="*/ 0 h 499"/>
                  <a:gd name="T4" fmla="*/ 0 w 300"/>
                  <a:gd name="T5" fmla="*/ 0 h 499"/>
                  <a:gd name="T6" fmla="*/ 0 w 300"/>
                  <a:gd name="T7" fmla="*/ 0 h 499"/>
                  <a:gd name="T8" fmla="*/ 0 w 300"/>
                  <a:gd name="T9" fmla="*/ 0 h 4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0"/>
                  <a:gd name="T16" fmla="*/ 0 h 499"/>
                  <a:gd name="T17" fmla="*/ 300 w 300"/>
                  <a:gd name="T18" fmla="*/ 499 h 49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0" h="499">
                    <a:moveTo>
                      <a:pt x="0" y="499"/>
                    </a:moveTo>
                    <a:lnTo>
                      <a:pt x="0" y="250"/>
                    </a:lnTo>
                    <a:lnTo>
                      <a:pt x="300" y="0"/>
                    </a:lnTo>
                    <a:lnTo>
                      <a:pt x="300" y="444"/>
                    </a:lnTo>
                    <a:lnTo>
                      <a:pt x="0" y="499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15" name="Freeform 467"/>
              <p:cNvSpPr>
                <a:spLocks/>
              </p:cNvSpPr>
              <p:nvPr/>
            </p:nvSpPr>
            <p:spPr bwMode="auto">
              <a:xfrm>
                <a:off x="51" y="1235"/>
                <a:ext cx="50" cy="29"/>
              </a:xfrm>
              <a:custGeom>
                <a:avLst/>
                <a:gdLst>
                  <a:gd name="T0" fmla="*/ 0 w 1310"/>
                  <a:gd name="T1" fmla="*/ 0 h 665"/>
                  <a:gd name="T2" fmla="*/ 0 w 1310"/>
                  <a:gd name="T3" fmla="*/ 0 h 665"/>
                  <a:gd name="T4" fmla="*/ 0 w 1310"/>
                  <a:gd name="T5" fmla="*/ 0 h 665"/>
                  <a:gd name="T6" fmla="*/ 0 w 1310"/>
                  <a:gd name="T7" fmla="*/ 0 h 665"/>
                  <a:gd name="T8" fmla="*/ 0 w 1310"/>
                  <a:gd name="T9" fmla="*/ 0 h 665"/>
                  <a:gd name="T10" fmla="*/ 0 w 1310"/>
                  <a:gd name="T11" fmla="*/ 0 h 665"/>
                  <a:gd name="T12" fmla="*/ 0 w 1310"/>
                  <a:gd name="T13" fmla="*/ 0 h 6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310"/>
                  <a:gd name="T22" fmla="*/ 0 h 665"/>
                  <a:gd name="T23" fmla="*/ 1310 w 1310"/>
                  <a:gd name="T24" fmla="*/ 665 h 66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310" h="665">
                    <a:moveTo>
                      <a:pt x="1310" y="665"/>
                    </a:moveTo>
                    <a:lnTo>
                      <a:pt x="328" y="665"/>
                    </a:lnTo>
                    <a:lnTo>
                      <a:pt x="109" y="665"/>
                    </a:lnTo>
                    <a:lnTo>
                      <a:pt x="83" y="581"/>
                    </a:lnTo>
                    <a:lnTo>
                      <a:pt x="0" y="0"/>
                    </a:lnTo>
                    <a:lnTo>
                      <a:pt x="1120" y="0"/>
                    </a:lnTo>
                    <a:lnTo>
                      <a:pt x="1310" y="665"/>
                    </a:lnTo>
                    <a:close/>
                  </a:path>
                </a:pathLst>
              </a:custGeom>
              <a:solidFill>
                <a:srgbClr val="3F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16" name="Freeform 468"/>
              <p:cNvSpPr>
                <a:spLocks/>
              </p:cNvSpPr>
              <p:nvPr/>
            </p:nvSpPr>
            <p:spPr bwMode="auto">
              <a:xfrm>
                <a:off x="-71" y="1235"/>
                <a:ext cx="19" cy="15"/>
              </a:xfrm>
              <a:custGeom>
                <a:avLst/>
                <a:gdLst>
                  <a:gd name="T0" fmla="*/ 0 w 492"/>
                  <a:gd name="T1" fmla="*/ 0 h 332"/>
                  <a:gd name="T2" fmla="*/ 0 w 492"/>
                  <a:gd name="T3" fmla="*/ 0 h 332"/>
                  <a:gd name="T4" fmla="*/ 0 w 492"/>
                  <a:gd name="T5" fmla="*/ 0 h 332"/>
                  <a:gd name="T6" fmla="*/ 0 w 492"/>
                  <a:gd name="T7" fmla="*/ 0 h 332"/>
                  <a:gd name="T8" fmla="*/ 0 w 492"/>
                  <a:gd name="T9" fmla="*/ 0 h 332"/>
                  <a:gd name="T10" fmla="*/ 0 w 492"/>
                  <a:gd name="T11" fmla="*/ 0 h 332"/>
                  <a:gd name="T12" fmla="*/ 0 w 492"/>
                  <a:gd name="T13" fmla="*/ 0 h 332"/>
                  <a:gd name="T14" fmla="*/ 0 w 492"/>
                  <a:gd name="T15" fmla="*/ 0 h 332"/>
                  <a:gd name="T16" fmla="*/ 0 w 492"/>
                  <a:gd name="T17" fmla="*/ 0 h 332"/>
                  <a:gd name="T18" fmla="*/ 0 w 492"/>
                  <a:gd name="T19" fmla="*/ 0 h 332"/>
                  <a:gd name="T20" fmla="*/ 0 w 492"/>
                  <a:gd name="T21" fmla="*/ 0 h 332"/>
                  <a:gd name="T22" fmla="*/ 0 w 492"/>
                  <a:gd name="T23" fmla="*/ 0 h 332"/>
                  <a:gd name="T24" fmla="*/ 0 w 492"/>
                  <a:gd name="T25" fmla="*/ 0 h 332"/>
                  <a:gd name="T26" fmla="*/ 0 w 492"/>
                  <a:gd name="T27" fmla="*/ 0 h 332"/>
                  <a:gd name="T28" fmla="*/ 0 w 492"/>
                  <a:gd name="T29" fmla="*/ 0 h 332"/>
                  <a:gd name="T30" fmla="*/ 0 w 492"/>
                  <a:gd name="T31" fmla="*/ 0 h 332"/>
                  <a:gd name="T32" fmla="*/ 0 w 492"/>
                  <a:gd name="T33" fmla="*/ 0 h 332"/>
                  <a:gd name="T34" fmla="*/ 0 w 492"/>
                  <a:gd name="T35" fmla="*/ 0 h 332"/>
                  <a:gd name="T36" fmla="*/ 0 w 492"/>
                  <a:gd name="T37" fmla="*/ 0 h 332"/>
                  <a:gd name="T38" fmla="*/ 0 w 492"/>
                  <a:gd name="T39" fmla="*/ 0 h 332"/>
                  <a:gd name="T40" fmla="*/ 0 w 492"/>
                  <a:gd name="T41" fmla="*/ 0 h 332"/>
                  <a:gd name="T42" fmla="*/ 0 w 492"/>
                  <a:gd name="T43" fmla="*/ 0 h 332"/>
                  <a:gd name="T44" fmla="*/ 0 w 492"/>
                  <a:gd name="T45" fmla="*/ 0 h 33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492"/>
                  <a:gd name="T70" fmla="*/ 0 h 332"/>
                  <a:gd name="T71" fmla="*/ 492 w 492"/>
                  <a:gd name="T72" fmla="*/ 332 h 332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492" h="332">
                    <a:moveTo>
                      <a:pt x="55" y="194"/>
                    </a:moveTo>
                    <a:lnTo>
                      <a:pt x="28" y="221"/>
                    </a:lnTo>
                    <a:lnTo>
                      <a:pt x="83" y="277"/>
                    </a:lnTo>
                    <a:lnTo>
                      <a:pt x="110" y="305"/>
                    </a:lnTo>
                    <a:lnTo>
                      <a:pt x="246" y="305"/>
                    </a:lnTo>
                    <a:lnTo>
                      <a:pt x="328" y="277"/>
                    </a:lnTo>
                    <a:lnTo>
                      <a:pt x="411" y="194"/>
                    </a:lnTo>
                    <a:lnTo>
                      <a:pt x="437" y="139"/>
                    </a:lnTo>
                    <a:lnTo>
                      <a:pt x="465" y="55"/>
                    </a:lnTo>
                    <a:lnTo>
                      <a:pt x="492" y="27"/>
                    </a:lnTo>
                    <a:lnTo>
                      <a:pt x="465" y="111"/>
                    </a:lnTo>
                    <a:lnTo>
                      <a:pt x="437" y="194"/>
                    </a:lnTo>
                    <a:lnTo>
                      <a:pt x="383" y="305"/>
                    </a:lnTo>
                    <a:lnTo>
                      <a:pt x="219" y="332"/>
                    </a:lnTo>
                    <a:lnTo>
                      <a:pt x="110" y="332"/>
                    </a:lnTo>
                    <a:lnTo>
                      <a:pt x="28" y="305"/>
                    </a:lnTo>
                    <a:lnTo>
                      <a:pt x="0" y="277"/>
                    </a:lnTo>
                    <a:lnTo>
                      <a:pt x="28" y="83"/>
                    </a:lnTo>
                    <a:lnTo>
                      <a:pt x="55" y="0"/>
                    </a:lnTo>
                    <a:lnTo>
                      <a:pt x="83" y="27"/>
                    </a:lnTo>
                    <a:lnTo>
                      <a:pt x="55" y="194"/>
                    </a:lnTo>
                    <a:close/>
                  </a:path>
                </a:pathLst>
              </a:custGeom>
              <a:solidFill>
                <a:srgbClr val="000000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17" name="Freeform 469"/>
              <p:cNvSpPr>
                <a:spLocks/>
              </p:cNvSpPr>
              <p:nvPr/>
            </p:nvSpPr>
            <p:spPr bwMode="auto">
              <a:xfrm>
                <a:off x="-48" y="1236"/>
                <a:ext cx="21" cy="15"/>
              </a:xfrm>
              <a:custGeom>
                <a:avLst/>
                <a:gdLst>
                  <a:gd name="T0" fmla="*/ 0 w 546"/>
                  <a:gd name="T1" fmla="*/ 0 h 333"/>
                  <a:gd name="T2" fmla="*/ 0 w 546"/>
                  <a:gd name="T3" fmla="*/ 0 h 333"/>
                  <a:gd name="T4" fmla="*/ 0 w 546"/>
                  <a:gd name="T5" fmla="*/ 0 h 333"/>
                  <a:gd name="T6" fmla="*/ 0 w 546"/>
                  <a:gd name="T7" fmla="*/ 0 h 333"/>
                  <a:gd name="T8" fmla="*/ 0 w 546"/>
                  <a:gd name="T9" fmla="*/ 0 h 333"/>
                  <a:gd name="T10" fmla="*/ 0 w 546"/>
                  <a:gd name="T11" fmla="*/ 0 h 333"/>
                  <a:gd name="T12" fmla="*/ 0 w 546"/>
                  <a:gd name="T13" fmla="*/ 0 h 333"/>
                  <a:gd name="T14" fmla="*/ 0 w 546"/>
                  <a:gd name="T15" fmla="*/ 0 h 333"/>
                  <a:gd name="T16" fmla="*/ 0 w 546"/>
                  <a:gd name="T17" fmla="*/ 0 h 333"/>
                  <a:gd name="T18" fmla="*/ 0 w 546"/>
                  <a:gd name="T19" fmla="*/ 0 h 333"/>
                  <a:gd name="T20" fmla="*/ 0 w 546"/>
                  <a:gd name="T21" fmla="*/ 0 h 333"/>
                  <a:gd name="T22" fmla="*/ 0 w 546"/>
                  <a:gd name="T23" fmla="*/ 0 h 333"/>
                  <a:gd name="T24" fmla="*/ 0 w 546"/>
                  <a:gd name="T25" fmla="*/ 0 h 333"/>
                  <a:gd name="T26" fmla="*/ 0 w 546"/>
                  <a:gd name="T27" fmla="*/ 0 h 333"/>
                  <a:gd name="T28" fmla="*/ 0 w 546"/>
                  <a:gd name="T29" fmla="*/ 0 h 333"/>
                  <a:gd name="T30" fmla="*/ 0 w 546"/>
                  <a:gd name="T31" fmla="*/ 0 h 333"/>
                  <a:gd name="T32" fmla="*/ 0 w 546"/>
                  <a:gd name="T33" fmla="*/ 0 h 333"/>
                  <a:gd name="T34" fmla="*/ 0 w 546"/>
                  <a:gd name="T35" fmla="*/ 0 h 333"/>
                  <a:gd name="T36" fmla="*/ 0 w 546"/>
                  <a:gd name="T37" fmla="*/ 0 h 333"/>
                  <a:gd name="T38" fmla="*/ 0 w 546"/>
                  <a:gd name="T39" fmla="*/ 0 h 333"/>
                  <a:gd name="T40" fmla="*/ 0 w 546"/>
                  <a:gd name="T41" fmla="*/ 0 h 333"/>
                  <a:gd name="T42" fmla="*/ 0 w 546"/>
                  <a:gd name="T43" fmla="*/ 0 h 33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546"/>
                  <a:gd name="T67" fmla="*/ 0 h 333"/>
                  <a:gd name="T68" fmla="*/ 546 w 546"/>
                  <a:gd name="T69" fmla="*/ 333 h 333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546" h="333">
                    <a:moveTo>
                      <a:pt x="28" y="139"/>
                    </a:moveTo>
                    <a:lnTo>
                      <a:pt x="28" y="250"/>
                    </a:lnTo>
                    <a:lnTo>
                      <a:pt x="110" y="278"/>
                    </a:lnTo>
                    <a:lnTo>
                      <a:pt x="219" y="305"/>
                    </a:lnTo>
                    <a:lnTo>
                      <a:pt x="356" y="278"/>
                    </a:lnTo>
                    <a:lnTo>
                      <a:pt x="382" y="223"/>
                    </a:lnTo>
                    <a:lnTo>
                      <a:pt x="437" y="139"/>
                    </a:lnTo>
                    <a:lnTo>
                      <a:pt x="465" y="84"/>
                    </a:lnTo>
                    <a:lnTo>
                      <a:pt x="519" y="28"/>
                    </a:lnTo>
                    <a:lnTo>
                      <a:pt x="519" y="0"/>
                    </a:lnTo>
                    <a:lnTo>
                      <a:pt x="546" y="0"/>
                    </a:lnTo>
                    <a:lnTo>
                      <a:pt x="465" y="112"/>
                    </a:lnTo>
                    <a:lnTo>
                      <a:pt x="410" y="250"/>
                    </a:lnTo>
                    <a:lnTo>
                      <a:pt x="356" y="305"/>
                    </a:lnTo>
                    <a:lnTo>
                      <a:pt x="191" y="333"/>
                    </a:lnTo>
                    <a:lnTo>
                      <a:pt x="110" y="333"/>
                    </a:lnTo>
                    <a:lnTo>
                      <a:pt x="55" y="305"/>
                    </a:lnTo>
                    <a:lnTo>
                      <a:pt x="0" y="223"/>
                    </a:lnTo>
                    <a:lnTo>
                      <a:pt x="0" y="84"/>
                    </a:lnTo>
                    <a:lnTo>
                      <a:pt x="28" y="0"/>
                    </a:lnTo>
                    <a:lnTo>
                      <a:pt x="28" y="28"/>
                    </a:lnTo>
                    <a:lnTo>
                      <a:pt x="28" y="139"/>
                    </a:lnTo>
                    <a:close/>
                  </a:path>
                </a:pathLst>
              </a:custGeom>
              <a:solidFill>
                <a:srgbClr val="000000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18" name="Freeform 470"/>
              <p:cNvSpPr>
                <a:spLocks/>
              </p:cNvSpPr>
              <p:nvPr/>
            </p:nvSpPr>
            <p:spPr bwMode="auto">
              <a:xfrm>
                <a:off x="245" y="1236"/>
                <a:ext cx="10" cy="7"/>
              </a:xfrm>
              <a:custGeom>
                <a:avLst/>
                <a:gdLst>
                  <a:gd name="T0" fmla="*/ 0 w 245"/>
                  <a:gd name="T1" fmla="*/ 0 h 139"/>
                  <a:gd name="T2" fmla="*/ 0 w 245"/>
                  <a:gd name="T3" fmla="*/ 0 h 139"/>
                  <a:gd name="T4" fmla="*/ 0 w 245"/>
                  <a:gd name="T5" fmla="*/ 0 h 139"/>
                  <a:gd name="T6" fmla="*/ 0 w 245"/>
                  <a:gd name="T7" fmla="*/ 0 h 139"/>
                  <a:gd name="T8" fmla="*/ 0 w 245"/>
                  <a:gd name="T9" fmla="*/ 0 h 139"/>
                  <a:gd name="T10" fmla="*/ 0 w 245"/>
                  <a:gd name="T11" fmla="*/ 0 h 139"/>
                  <a:gd name="T12" fmla="*/ 0 w 245"/>
                  <a:gd name="T13" fmla="*/ 0 h 139"/>
                  <a:gd name="T14" fmla="*/ 0 w 245"/>
                  <a:gd name="T15" fmla="*/ 0 h 1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45"/>
                  <a:gd name="T25" fmla="*/ 0 h 139"/>
                  <a:gd name="T26" fmla="*/ 245 w 245"/>
                  <a:gd name="T27" fmla="*/ 139 h 13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45" h="139">
                    <a:moveTo>
                      <a:pt x="245" y="112"/>
                    </a:moveTo>
                    <a:lnTo>
                      <a:pt x="163" y="84"/>
                    </a:lnTo>
                    <a:lnTo>
                      <a:pt x="136" y="112"/>
                    </a:lnTo>
                    <a:lnTo>
                      <a:pt x="27" y="139"/>
                    </a:lnTo>
                    <a:lnTo>
                      <a:pt x="0" y="112"/>
                    </a:lnTo>
                    <a:lnTo>
                      <a:pt x="0" y="0"/>
                    </a:lnTo>
                    <a:lnTo>
                      <a:pt x="245" y="0"/>
                    </a:lnTo>
                    <a:lnTo>
                      <a:pt x="245" y="112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19" name="Freeform 471"/>
              <p:cNvSpPr>
                <a:spLocks/>
              </p:cNvSpPr>
              <p:nvPr/>
            </p:nvSpPr>
            <p:spPr bwMode="auto">
              <a:xfrm>
                <a:off x="-109" y="1236"/>
                <a:ext cx="1" cy="11"/>
              </a:xfrm>
              <a:custGeom>
                <a:avLst/>
                <a:gdLst>
                  <a:gd name="T0" fmla="*/ 0 w 27"/>
                  <a:gd name="T1" fmla="*/ 0 h 250"/>
                  <a:gd name="T2" fmla="*/ 0 w 27"/>
                  <a:gd name="T3" fmla="*/ 0 h 250"/>
                  <a:gd name="T4" fmla="*/ 0 w 27"/>
                  <a:gd name="T5" fmla="*/ 0 h 250"/>
                  <a:gd name="T6" fmla="*/ 0 w 27"/>
                  <a:gd name="T7" fmla="*/ 0 h 250"/>
                  <a:gd name="T8" fmla="*/ 0 w 27"/>
                  <a:gd name="T9" fmla="*/ 0 h 2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"/>
                  <a:gd name="T16" fmla="*/ 0 h 250"/>
                  <a:gd name="T17" fmla="*/ 27 w 27"/>
                  <a:gd name="T18" fmla="*/ 250 h 2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" h="250">
                    <a:moveTo>
                      <a:pt x="27" y="250"/>
                    </a:moveTo>
                    <a:lnTo>
                      <a:pt x="0" y="250"/>
                    </a:lnTo>
                    <a:lnTo>
                      <a:pt x="0" y="84"/>
                    </a:lnTo>
                    <a:lnTo>
                      <a:pt x="27" y="0"/>
                    </a:lnTo>
                    <a:lnTo>
                      <a:pt x="27" y="250"/>
                    </a:lnTo>
                    <a:close/>
                  </a:path>
                </a:pathLst>
              </a:custGeom>
              <a:solidFill>
                <a:srgbClr val="ABABAB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20" name="Freeform 472"/>
              <p:cNvSpPr>
                <a:spLocks/>
              </p:cNvSpPr>
              <p:nvPr/>
            </p:nvSpPr>
            <p:spPr bwMode="auto">
              <a:xfrm>
                <a:off x="75" y="1236"/>
                <a:ext cx="17" cy="15"/>
              </a:xfrm>
              <a:custGeom>
                <a:avLst/>
                <a:gdLst>
                  <a:gd name="T0" fmla="*/ 0 w 435"/>
                  <a:gd name="T1" fmla="*/ 0 h 333"/>
                  <a:gd name="T2" fmla="*/ 0 w 435"/>
                  <a:gd name="T3" fmla="*/ 0 h 333"/>
                  <a:gd name="T4" fmla="*/ 0 w 435"/>
                  <a:gd name="T5" fmla="*/ 0 h 333"/>
                  <a:gd name="T6" fmla="*/ 0 w 435"/>
                  <a:gd name="T7" fmla="*/ 0 h 333"/>
                  <a:gd name="T8" fmla="*/ 0 w 435"/>
                  <a:gd name="T9" fmla="*/ 0 h 333"/>
                  <a:gd name="T10" fmla="*/ 0 w 435"/>
                  <a:gd name="T11" fmla="*/ 0 h 333"/>
                  <a:gd name="T12" fmla="*/ 0 w 435"/>
                  <a:gd name="T13" fmla="*/ 0 h 333"/>
                  <a:gd name="T14" fmla="*/ 0 w 435"/>
                  <a:gd name="T15" fmla="*/ 0 h 333"/>
                  <a:gd name="T16" fmla="*/ 0 w 435"/>
                  <a:gd name="T17" fmla="*/ 0 h 333"/>
                  <a:gd name="T18" fmla="*/ 0 w 435"/>
                  <a:gd name="T19" fmla="*/ 0 h 333"/>
                  <a:gd name="T20" fmla="*/ 0 w 435"/>
                  <a:gd name="T21" fmla="*/ 0 h 333"/>
                  <a:gd name="T22" fmla="*/ 0 w 435"/>
                  <a:gd name="T23" fmla="*/ 0 h 333"/>
                  <a:gd name="T24" fmla="*/ 0 w 435"/>
                  <a:gd name="T25" fmla="*/ 0 h 333"/>
                  <a:gd name="T26" fmla="*/ 0 w 435"/>
                  <a:gd name="T27" fmla="*/ 0 h 333"/>
                  <a:gd name="T28" fmla="*/ 0 w 435"/>
                  <a:gd name="T29" fmla="*/ 0 h 333"/>
                  <a:gd name="T30" fmla="*/ 0 w 435"/>
                  <a:gd name="T31" fmla="*/ 0 h 333"/>
                  <a:gd name="T32" fmla="*/ 0 w 435"/>
                  <a:gd name="T33" fmla="*/ 0 h 333"/>
                  <a:gd name="T34" fmla="*/ 0 w 435"/>
                  <a:gd name="T35" fmla="*/ 0 h 333"/>
                  <a:gd name="T36" fmla="*/ 0 w 435"/>
                  <a:gd name="T37" fmla="*/ 0 h 333"/>
                  <a:gd name="T38" fmla="*/ 0 w 435"/>
                  <a:gd name="T39" fmla="*/ 0 h 333"/>
                  <a:gd name="T40" fmla="*/ 0 w 435"/>
                  <a:gd name="T41" fmla="*/ 0 h 333"/>
                  <a:gd name="T42" fmla="*/ 0 w 435"/>
                  <a:gd name="T43" fmla="*/ 0 h 333"/>
                  <a:gd name="T44" fmla="*/ 0 w 435"/>
                  <a:gd name="T45" fmla="*/ 0 h 333"/>
                  <a:gd name="T46" fmla="*/ 0 w 435"/>
                  <a:gd name="T47" fmla="*/ 0 h 333"/>
                  <a:gd name="T48" fmla="*/ 0 w 435"/>
                  <a:gd name="T49" fmla="*/ 0 h 333"/>
                  <a:gd name="T50" fmla="*/ 0 w 435"/>
                  <a:gd name="T51" fmla="*/ 0 h 333"/>
                  <a:gd name="T52" fmla="*/ 0 w 435"/>
                  <a:gd name="T53" fmla="*/ 0 h 333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435"/>
                  <a:gd name="T82" fmla="*/ 0 h 333"/>
                  <a:gd name="T83" fmla="*/ 435 w 435"/>
                  <a:gd name="T84" fmla="*/ 333 h 333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435" h="333">
                    <a:moveTo>
                      <a:pt x="54" y="56"/>
                    </a:moveTo>
                    <a:lnTo>
                      <a:pt x="54" y="84"/>
                    </a:lnTo>
                    <a:lnTo>
                      <a:pt x="81" y="139"/>
                    </a:lnTo>
                    <a:lnTo>
                      <a:pt x="81" y="223"/>
                    </a:lnTo>
                    <a:lnTo>
                      <a:pt x="135" y="278"/>
                    </a:lnTo>
                    <a:lnTo>
                      <a:pt x="163" y="305"/>
                    </a:lnTo>
                    <a:lnTo>
                      <a:pt x="326" y="305"/>
                    </a:lnTo>
                    <a:lnTo>
                      <a:pt x="381" y="278"/>
                    </a:lnTo>
                    <a:lnTo>
                      <a:pt x="409" y="250"/>
                    </a:lnTo>
                    <a:lnTo>
                      <a:pt x="381" y="167"/>
                    </a:lnTo>
                    <a:lnTo>
                      <a:pt x="381" y="139"/>
                    </a:lnTo>
                    <a:lnTo>
                      <a:pt x="409" y="28"/>
                    </a:lnTo>
                    <a:lnTo>
                      <a:pt x="435" y="28"/>
                    </a:lnTo>
                    <a:lnTo>
                      <a:pt x="435" y="56"/>
                    </a:lnTo>
                    <a:lnTo>
                      <a:pt x="409" y="112"/>
                    </a:lnTo>
                    <a:lnTo>
                      <a:pt x="435" y="223"/>
                    </a:lnTo>
                    <a:lnTo>
                      <a:pt x="435" y="278"/>
                    </a:lnTo>
                    <a:lnTo>
                      <a:pt x="381" y="305"/>
                    </a:lnTo>
                    <a:lnTo>
                      <a:pt x="381" y="333"/>
                    </a:lnTo>
                    <a:lnTo>
                      <a:pt x="272" y="333"/>
                    </a:lnTo>
                    <a:lnTo>
                      <a:pt x="135" y="333"/>
                    </a:lnTo>
                    <a:lnTo>
                      <a:pt x="81" y="250"/>
                    </a:lnTo>
                    <a:lnTo>
                      <a:pt x="26" y="112"/>
                    </a:lnTo>
                    <a:lnTo>
                      <a:pt x="0" y="56"/>
                    </a:lnTo>
                    <a:lnTo>
                      <a:pt x="0" y="0"/>
                    </a:lnTo>
                    <a:lnTo>
                      <a:pt x="26" y="0"/>
                    </a:lnTo>
                    <a:lnTo>
                      <a:pt x="54" y="56"/>
                    </a:lnTo>
                    <a:close/>
                  </a:path>
                </a:pathLst>
              </a:custGeom>
              <a:solidFill>
                <a:srgbClr val="000000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21" name="Freeform 473"/>
              <p:cNvSpPr>
                <a:spLocks/>
              </p:cNvSpPr>
              <p:nvPr/>
            </p:nvSpPr>
            <p:spPr bwMode="auto">
              <a:xfrm>
                <a:off x="53" y="1238"/>
                <a:ext cx="19" cy="12"/>
              </a:xfrm>
              <a:custGeom>
                <a:avLst/>
                <a:gdLst>
                  <a:gd name="T0" fmla="*/ 0 w 491"/>
                  <a:gd name="T1" fmla="*/ 0 h 277"/>
                  <a:gd name="T2" fmla="*/ 0 w 491"/>
                  <a:gd name="T3" fmla="*/ 0 h 277"/>
                  <a:gd name="T4" fmla="*/ 0 w 491"/>
                  <a:gd name="T5" fmla="*/ 0 h 277"/>
                  <a:gd name="T6" fmla="*/ 0 w 491"/>
                  <a:gd name="T7" fmla="*/ 0 h 277"/>
                  <a:gd name="T8" fmla="*/ 0 w 491"/>
                  <a:gd name="T9" fmla="*/ 0 h 277"/>
                  <a:gd name="T10" fmla="*/ 0 w 491"/>
                  <a:gd name="T11" fmla="*/ 0 h 277"/>
                  <a:gd name="T12" fmla="*/ 0 w 491"/>
                  <a:gd name="T13" fmla="*/ 0 h 277"/>
                  <a:gd name="T14" fmla="*/ 0 w 491"/>
                  <a:gd name="T15" fmla="*/ 0 h 277"/>
                  <a:gd name="T16" fmla="*/ 0 w 491"/>
                  <a:gd name="T17" fmla="*/ 0 h 277"/>
                  <a:gd name="T18" fmla="*/ 0 w 491"/>
                  <a:gd name="T19" fmla="*/ 0 h 277"/>
                  <a:gd name="T20" fmla="*/ 0 w 491"/>
                  <a:gd name="T21" fmla="*/ 0 h 277"/>
                  <a:gd name="T22" fmla="*/ 0 w 491"/>
                  <a:gd name="T23" fmla="*/ 0 h 277"/>
                  <a:gd name="T24" fmla="*/ 0 w 491"/>
                  <a:gd name="T25" fmla="*/ 0 h 277"/>
                  <a:gd name="T26" fmla="*/ 0 w 491"/>
                  <a:gd name="T27" fmla="*/ 0 h 277"/>
                  <a:gd name="T28" fmla="*/ 0 w 491"/>
                  <a:gd name="T29" fmla="*/ 0 h 277"/>
                  <a:gd name="T30" fmla="*/ 0 w 491"/>
                  <a:gd name="T31" fmla="*/ 0 h 277"/>
                  <a:gd name="T32" fmla="*/ 0 w 491"/>
                  <a:gd name="T33" fmla="*/ 0 h 277"/>
                  <a:gd name="T34" fmla="*/ 0 w 491"/>
                  <a:gd name="T35" fmla="*/ 0 h 277"/>
                  <a:gd name="T36" fmla="*/ 0 w 491"/>
                  <a:gd name="T37" fmla="*/ 0 h 277"/>
                  <a:gd name="T38" fmla="*/ 0 w 491"/>
                  <a:gd name="T39" fmla="*/ 0 h 277"/>
                  <a:gd name="T40" fmla="*/ 0 w 491"/>
                  <a:gd name="T41" fmla="*/ 0 h 277"/>
                  <a:gd name="T42" fmla="*/ 0 w 491"/>
                  <a:gd name="T43" fmla="*/ 0 h 277"/>
                  <a:gd name="T44" fmla="*/ 0 w 491"/>
                  <a:gd name="T45" fmla="*/ 0 h 277"/>
                  <a:gd name="T46" fmla="*/ 0 w 491"/>
                  <a:gd name="T47" fmla="*/ 0 h 277"/>
                  <a:gd name="T48" fmla="*/ 0 w 491"/>
                  <a:gd name="T49" fmla="*/ 0 h 277"/>
                  <a:gd name="T50" fmla="*/ 0 w 491"/>
                  <a:gd name="T51" fmla="*/ 0 h 277"/>
                  <a:gd name="T52" fmla="*/ 0 w 491"/>
                  <a:gd name="T53" fmla="*/ 0 h 277"/>
                  <a:gd name="T54" fmla="*/ 0 w 491"/>
                  <a:gd name="T55" fmla="*/ 0 h 277"/>
                  <a:gd name="T56" fmla="*/ 0 w 491"/>
                  <a:gd name="T57" fmla="*/ 0 h 277"/>
                  <a:gd name="T58" fmla="*/ 0 w 491"/>
                  <a:gd name="T59" fmla="*/ 0 h 277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491"/>
                  <a:gd name="T91" fmla="*/ 0 h 277"/>
                  <a:gd name="T92" fmla="*/ 491 w 491"/>
                  <a:gd name="T93" fmla="*/ 277 h 277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491" h="277">
                    <a:moveTo>
                      <a:pt x="463" y="56"/>
                    </a:moveTo>
                    <a:lnTo>
                      <a:pt x="463" y="111"/>
                    </a:lnTo>
                    <a:lnTo>
                      <a:pt x="491" y="139"/>
                    </a:lnTo>
                    <a:lnTo>
                      <a:pt x="463" y="222"/>
                    </a:lnTo>
                    <a:lnTo>
                      <a:pt x="437" y="250"/>
                    </a:lnTo>
                    <a:lnTo>
                      <a:pt x="382" y="277"/>
                    </a:lnTo>
                    <a:lnTo>
                      <a:pt x="218" y="277"/>
                    </a:lnTo>
                    <a:lnTo>
                      <a:pt x="137" y="222"/>
                    </a:lnTo>
                    <a:lnTo>
                      <a:pt x="137" y="139"/>
                    </a:lnTo>
                    <a:lnTo>
                      <a:pt x="54" y="111"/>
                    </a:lnTo>
                    <a:lnTo>
                      <a:pt x="28" y="84"/>
                    </a:lnTo>
                    <a:lnTo>
                      <a:pt x="54" y="56"/>
                    </a:lnTo>
                    <a:lnTo>
                      <a:pt x="0" y="28"/>
                    </a:lnTo>
                    <a:lnTo>
                      <a:pt x="0" y="0"/>
                    </a:lnTo>
                    <a:lnTo>
                      <a:pt x="82" y="28"/>
                    </a:lnTo>
                    <a:lnTo>
                      <a:pt x="82" y="56"/>
                    </a:lnTo>
                    <a:lnTo>
                      <a:pt x="82" y="84"/>
                    </a:lnTo>
                    <a:lnTo>
                      <a:pt x="137" y="111"/>
                    </a:lnTo>
                    <a:lnTo>
                      <a:pt x="163" y="166"/>
                    </a:lnTo>
                    <a:lnTo>
                      <a:pt x="191" y="222"/>
                    </a:lnTo>
                    <a:lnTo>
                      <a:pt x="246" y="250"/>
                    </a:lnTo>
                    <a:lnTo>
                      <a:pt x="409" y="250"/>
                    </a:lnTo>
                    <a:lnTo>
                      <a:pt x="409" y="222"/>
                    </a:lnTo>
                    <a:lnTo>
                      <a:pt x="463" y="195"/>
                    </a:lnTo>
                    <a:lnTo>
                      <a:pt x="463" y="166"/>
                    </a:lnTo>
                    <a:lnTo>
                      <a:pt x="437" y="139"/>
                    </a:lnTo>
                    <a:lnTo>
                      <a:pt x="409" y="28"/>
                    </a:lnTo>
                    <a:lnTo>
                      <a:pt x="437" y="0"/>
                    </a:lnTo>
                    <a:lnTo>
                      <a:pt x="463" y="56"/>
                    </a:lnTo>
                    <a:close/>
                  </a:path>
                </a:pathLst>
              </a:custGeom>
              <a:solidFill>
                <a:srgbClr val="000000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22" name="Freeform 474"/>
              <p:cNvSpPr>
                <a:spLocks/>
              </p:cNvSpPr>
              <p:nvPr/>
            </p:nvSpPr>
            <p:spPr bwMode="auto">
              <a:xfrm>
                <a:off x="139" y="1239"/>
                <a:ext cx="1" cy="10"/>
              </a:xfrm>
              <a:custGeom>
                <a:avLst/>
                <a:gdLst>
                  <a:gd name="T0" fmla="*/ 0 w 1"/>
                  <a:gd name="T1" fmla="*/ 0 h 222"/>
                  <a:gd name="T2" fmla="*/ 0 w 1"/>
                  <a:gd name="T3" fmla="*/ 0 h 222"/>
                  <a:gd name="T4" fmla="*/ 0 w 1"/>
                  <a:gd name="T5" fmla="*/ 0 h 222"/>
                  <a:gd name="T6" fmla="*/ 0 w 1"/>
                  <a:gd name="T7" fmla="*/ 0 h 222"/>
                  <a:gd name="T8" fmla="*/ 0 w 1"/>
                  <a:gd name="T9" fmla="*/ 0 h 2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22"/>
                  <a:gd name="T17" fmla="*/ 1 w 1"/>
                  <a:gd name="T18" fmla="*/ 222 h 22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22">
                    <a:moveTo>
                      <a:pt x="0" y="222"/>
                    </a:moveTo>
                    <a:lnTo>
                      <a:pt x="0" y="222"/>
                    </a:lnTo>
                    <a:lnTo>
                      <a:pt x="0" y="0"/>
                    </a:lnTo>
                    <a:lnTo>
                      <a:pt x="0" y="28"/>
                    </a:lnTo>
                    <a:lnTo>
                      <a:pt x="0" y="222"/>
                    </a:lnTo>
                    <a:close/>
                  </a:path>
                </a:pathLst>
              </a:custGeom>
              <a:solidFill>
                <a:srgbClr val="838383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23" name="Freeform 475"/>
              <p:cNvSpPr>
                <a:spLocks/>
              </p:cNvSpPr>
              <p:nvPr/>
            </p:nvSpPr>
            <p:spPr bwMode="auto">
              <a:xfrm>
                <a:off x="-217" y="1240"/>
                <a:ext cx="10" cy="5"/>
              </a:xfrm>
              <a:custGeom>
                <a:avLst/>
                <a:gdLst>
                  <a:gd name="T0" fmla="*/ 0 w 246"/>
                  <a:gd name="T1" fmla="*/ 0 h 110"/>
                  <a:gd name="T2" fmla="*/ 0 w 246"/>
                  <a:gd name="T3" fmla="*/ 0 h 110"/>
                  <a:gd name="T4" fmla="*/ 0 w 246"/>
                  <a:gd name="T5" fmla="*/ 0 h 110"/>
                  <a:gd name="T6" fmla="*/ 0 w 246"/>
                  <a:gd name="T7" fmla="*/ 0 h 110"/>
                  <a:gd name="T8" fmla="*/ 0 w 246"/>
                  <a:gd name="T9" fmla="*/ 0 h 110"/>
                  <a:gd name="T10" fmla="*/ 0 w 246"/>
                  <a:gd name="T11" fmla="*/ 0 h 110"/>
                  <a:gd name="T12" fmla="*/ 0 w 246"/>
                  <a:gd name="T13" fmla="*/ 0 h 110"/>
                  <a:gd name="T14" fmla="*/ 0 w 246"/>
                  <a:gd name="T15" fmla="*/ 0 h 110"/>
                  <a:gd name="T16" fmla="*/ 0 w 246"/>
                  <a:gd name="T17" fmla="*/ 0 h 1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46"/>
                  <a:gd name="T28" fmla="*/ 0 h 110"/>
                  <a:gd name="T29" fmla="*/ 246 w 246"/>
                  <a:gd name="T30" fmla="*/ 110 h 1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46" h="110">
                    <a:moveTo>
                      <a:pt x="246" y="0"/>
                    </a:moveTo>
                    <a:lnTo>
                      <a:pt x="246" y="28"/>
                    </a:lnTo>
                    <a:lnTo>
                      <a:pt x="246" y="110"/>
                    </a:lnTo>
                    <a:lnTo>
                      <a:pt x="0" y="110"/>
                    </a:lnTo>
                    <a:lnTo>
                      <a:pt x="0" y="28"/>
                    </a:lnTo>
                    <a:lnTo>
                      <a:pt x="28" y="28"/>
                    </a:lnTo>
                    <a:lnTo>
                      <a:pt x="164" y="0"/>
                    </a:lnTo>
                    <a:lnTo>
                      <a:pt x="218" y="28"/>
                    </a:lnTo>
                    <a:lnTo>
                      <a:pt x="246" y="0"/>
                    </a:lnTo>
                    <a:close/>
                  </a:path>
                </a:pathLst>
              </a:custGeom>
              <a:solidFill>
                <a:srgbClr val="ABABAB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24" name="Freeform 476"/>
              <p:cNvSpPr>
                <a:spLocks/>
              </p:cNvSpPr>
              <p:nvPr/>
            </p:nvSpPr>
            <p:spPr bwMode="auto">
              <a:xfrm>
                <a:off x="-225" y="1241"/>
                <a:ext cx="47" cy="10"/>
              </a:xfrm>
              <a:custGeom>
                <a:avLst/>
                <a:gdLst>
                  <a:gd name="T0" fmla="*/ 0 w 1228"/>
                  <a:gd name="T1" fmla="*/ 0 h 221"/>
                  <a:gd name="T2" fmla="*/ 0 w 1228"/>
                  <a:gd name="T3" fmla="*/ 0 h 221"/>
                  <a:gd name="T4" fmla="*/ 0 w 1228"/>
                  <a:gd name="T5" fmla="*/ 0 h 221"/>
                  <a:gd name="T6" fmla="*/ 0 w 1228"/>
                  <a:gd name="T7" fmla="*/ 0 h 221"/>
                  <a:gd name="T8" fmla="*/ 0 w 1228"/>
                  <a:gd name="T9" fmla="*/ 0 h 221"/>
                  <a:gd name="T10" fmla="*/ 0 w 1228"/>
                  <a:gd name="T11" fmla="*/ 0 h 2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228"/>
                  <a:gd name="T19" fmla="*/ 0 h 221"/>
                  <a:gd name="T20" fmla="*/ 1228 w 1228"/>
                  <a:gd name="T21" fmla="*/ 221 h 22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228" h="221">
                    <a:moveTo>
                      <a:pt x="1228" y="111"/>
                    </a:moveTo>
                    <a:lnTo>
                      <a:pt x="1147" y="221"/>
                    </a:lnTo>
                    <a:lnTo>
                      <a:pt x="0" y="221"/>
                    </a:lnTo>
                    <a:lnTo>
                      <a:pt x="192" y="0"/>
                    </a:lnTo>
                    <a:lnTo>
                      <a:pt x="192" y="111"/>
                    </a:lnTo>
                    <a:lnTo>
                      <a:pt x="1228" y="111"/>
                    </a:lnTo>
                    <a:close/>
                  </a:path>
                </a:pathLst>
              </a:custGeom>
              <a:solidFill>
                <a:srgbClr val="ABABAB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25" name="Freeform 477"/>
              <p:cNvSpPr>
                <a:spLocks/>
              </p:cNvSpPr>
              <p:nvPr/>
            </p:nvSpPr>
            <p:spPr bwMode="auto">
              <a:xfrm>
                <a:off x="141" y="1243"/>
                <a:ext cx="1" cy="9"/>
              </a:xfrm>
              <a:custGeom>
                <a:avLst/>
                <a:gdLst>
                  <a:gd name="T0" fmla="*/ 0 w 27"/>
                  <a:gd name="T1" fmla="*/ 0 h 221"/>
                  <a:gd name="T2" fmla="*/ 0 w 27"/>
                  <a:gd name="T3" fmla="*/ 0 h 221"/>
                  <a:gd name="T4" fmla="*/ 0 w 27"/>
                  <a:gd name="T5" fmla="*/ 0 h 221"/>
                  <a:gd name="T6" fmla="*/ 0 w 27"/>
                  <a:gd name="T7" fmla="*/ 0 h 221"/>
                  <a:gd name="T8" fmla="*/ 0 w 27"/>
                  <a:gd name="T9" fmla="*/ 0 h 2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"/>
                  <a:gd name="T16" fmla="*/ 0 h 221"/>
                  <a:gd name="T17" fmla="*/ 27 w 27"/>
                  <a:gd name="T18" fmla="*/ 221 h 22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" h="221">
                    <a:moveTo>
                      <a:pt x="27" y="221"/>
                    </a:moveTo>
                    <a:lnTo>
                      <a:pt x="0" y="166"/>
                    </a:lnTo>
                    <a:lnTo>
                      <a:pt x="0" y="0"/>
                    </a:lnTo>
                    <a:lnTo>
                      <a:pt x="27" y="55"/>
                    </a:lnTo>
                    <a:lnTo>
                      <a:pt x="27" y="221"/>
                    </a:lnTo>
                    <a:close/>
                  </a:path>
                </a:pathLst>
              </a:custGeom>
              <a:solidFill>
                <a:srgbClr val="83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26" name="Freeform 478"/>
              <p:cNvSpPr>
                <a:spLocks/>
              </p:cNvSpPr>
              <p:nvPr/>
            </p:nvSpPr>
            <p:spPr bwMode="auto">
              <a:xfrm>
                <a:off x="216" y="1243"/>
                <a:ext cx="49" cy="12"/>
              </a:xfrm>
              <a:custGeom>
                <a:avLst/>
                <a:gdLst>
                  <a:gd name="T0" fmla="*/ 0 w 1283"/>
                  <a:gd name="T1" fmla="*/ 0 h 278"/>
                  <a:gd name="T2" fmla="*/ 0 w 1283"/>
                  <a:gd name="T3" fmla="*/ 0 h 278"/>
                  <a:gd name="T4" fmla="*/ 0 w 1283"/>
                  <a:gd name="T5" fmla="*/ 0 h 278"/>
                  <a:gd name="T6" fmla="*/ 0 w 1283"/>
                  <a:gd name="T7" fmla="*/ 0 h 278"/>
                  <a:gd name="T8" fmla="*/ 0 w 1283"/>
                  <a:gd name="T9" fmla="*/ 0 h 278"/>
                  <a:gd name="T10" fmla="*/ 0 w 1283"/>
                  <a:gd name="T11" fmla="*/ 0 h 2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283"/>
                  <a:gd name="T19" fmla="*/ 0 h 278"/>
                  <a:gd name="T20" fmla="*/ 1283 w 1283"/>
                  <a:gd name="T21" fmla="*/ 278 h 27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283" h="278">
                    <a:moveTo>
                      <a:pt x="109" y="278"/>
                    </a:moveTo>
                    <a:lnTo>
                      <a:pt x="0" y="139"/>
                    </a:lnTo>
                    <a:lnTo>
                      <a:pt x="1037" y="139"/>
                    </a:lnTo>
                    <a:lnTo>
                      <a:pt x="1037" y="0"/>
                    </a:lnTo>
                    <a:lnTo>
                      <a:pt x="1283" y="278"/>
                    </a:lnTo>
                    <a:lnTo>
                      <a:pt x="109" y="278"/>
                    </a:lnTo>
                    <a:close/>
                  </a:path>
                </a:pathLst>
              </a:custGeom>
              <a:solidFill>
                <a:srgbClr val="ABABAB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27" name="Freeform 479"/>
              <p:cNvSpPr>
                <a:spLocks/>
              </p:cNvSpPr>
              <p:nvPr/>
            </p:nvSpPr>
            <p:spPr bwMode="auto">
              <a:xfrm>
                <a:off x="-112" y="1243"/>
                <a:ext cx="2" cy="8"/>
              </a:xfrm>
              <a:custGeom>
                <a:avLst/>
                <a:gdLst>
                  <a:gd name="T0" fmla="*/ 0 w 55"/>
                  <a:gd name="T1" fmla="*/ 0 h 194"/>
                  <a:gd name="T2" fmla="*/ 0 w 55"/>
                  <a:gd name="T3" fmla="*/ 0 h 194"/>
                  <a:gd name="T4" fmla="*/ 0 w 55"/>
                  <a:gd name="T5" fmla="*/ 0 h 194"/>
                  <a:gd name="T6" fmla="*/ 0 w 55"/>
                  <a:gd name="T7" fmla="*/ 0 h 194"/>
                  <a:gd name="T8" fmla="*/ 0 w 55"/>
                  <a:gd name="T9" fmla="*/ 0 h 194"/>
                  <a:gd name="T10" fmla="*/ 0 w 55"/>
                  <a:gd name="T11" fmla="*/ 0 h 19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5"/>
                  <a:gd name="T19" fmla="*/ 0 h 194"/>
                  <a:gd name="T20" fmla="*/ 55 w 55"/>
                  <a:gd name="T21" fmla="*/ 194 h 19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5" h="194">
                    <a:moveTo>
                      <a:pt x="27" y="194"/>
                    </a:moveTo>
                    <a:lnTo>
                      <a:pt x="27" y="194"/>
                    </a:lnTo>
                    <a:lnTo>
                      <a:pt x="0" y="84"/>
                    </a:lnTo>
                    <a:lnTo>
                      <a:pt x="55" y="0"/>
                    </a:lnTo>
                    <a:lnTo>
                      <a:pt x="27" y="166"/>
                    </a:lnTo>
                    <a:lnTo>
                      <a:pt x="27" y="194"/>
                    </a:lnTo>
                    <a:close/>
                  </a:path>
                </a:pathLst>
              </a:custGeom>
              <a:solidFill>
                <a:srgbClr val="83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28" name="Freeform 480"/>
              <p:cNvSpPr>
                <a:spLocks/>
              </p:cNvSpPr>
              <p:nvPr/>
            </p:nvSpPr>
            <p:spPr bwMode="auto">
              <a:xfrm>
                <a:off x="245" y="1241"/>
                <a:ext cx="10" cy="6"/>
              </a:xfrm>
              <a:custGeom>
                <a:avLst/>
                <a:gdLst>
                  <a:gd name="T0" fmla="*/ 0 w 245"/>
                  <a:gd name="T1" fmla="*/ 0 h 138"/>
                  <a:gd name="T2" fmla="*/ 0 w 245"/>
                  <a:gd name="T3" fmla="*/ 0 h 138"/>
                  <a:gd name="T4" fmla="*/ 0 w 245"/>
                  <a:gd name="T5" fmla="*/ 0 h 138"/>
                  <a:gd name="T6" fmla="*/ 0 w 245"/>
                  <a:gd name="T7" fmla="*/ 0 h 138"/>
                  <a:gd name="T8" fmla="*/ 0 w 245"/>
                  <a:gd name="T9" fmla="*/ 0 h 138"/>
                  <a:gd name="T10" fmla="*/ 0 w 245"/>
                  <a:gd name="T11" fmla="*/ 0 h 138"/>
                  <a:gd name="T12" fmla="*/ 0 w 245"/>
                  <a:gd name="T13" fmla="*/ 0 h 138"/>
                  <a:gd name="T14" fmla="*/ 0 w 245"/>
                  <a:gd name="T15" fmla="*/ 0 h 1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45"/>
                  <a:gd name="T25" fmla="*/ 0 h 138"/>
                  <a:gd name="T26" fmla="*/ 245 w 245"/>
                  <a:gd name="T27" fmla="*/ 138 h 13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45" h="138">
                    <a:moveTo>
                      <a:pt x="245" y="138"/>
                    </a:moveTo>
                    <a:lnTo>
                      <a:pt x="0" y="138"/>
                    </a:lnTo>
                    <a:lnTo>
                      <a:pt x="0" y="55"/>
                    </a:lnTo>
                    <a:lnTo>
                      <a:pt x="27" y="55"/>
                    </a:lnTo>
                    <a:lnTo>
                      <a:pt x="136" y="27"/>
                    </a:lnTo>
                    <a:lnTo>
                      <a:pt x="190" y="0"/>
                    </a:lnTo>
                    <a:lnTo>
                      <a:pt x="245" y="27"/>
                    </a:lnTo>
                    <a:lnTo>
                      <a:pt x="245" y="138"/>
                    </a:lnTo>
                    <a:close/>
                  </a:path>
                </a:pathLst>
              </a:custGeom>
              <a:solidFill>
                <a:srgbClr val="ABABAB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29" name="Freeform 481"/>
              <p:cNvSpPr>
                <a:spLocks/>
              </p:cNvSpPr>
              <p:nvPr/>
            </p:nvSpPr>
            <p:spPr bwMode="auto">
              <a:xfrm>
                <a:off x="25" y="1244"/>
                <a:ext cx="12" cy="12"/>
              </a:xfrm>
              <a:custGeom>
                <a:avLst/>
                <a:gdLst>
                  <a:gd name="T0" fmla="*/ 0 w 328"/>
                  <a:gd name="T1" fmla="*/ 0 h 277"/>
                  <a:gd name="T2" fmla="*/ 0 w 328"/>
                  <a:gd name="T3" fmla="*/ 0 h 277"/>
                  <a:gd name="T4" fmla="*/ 0 w 328"/>
                  <a:gd name="T5" fmla="*/ 0 h 277"/>
                  <a:gd name="T6" fmla="*/ 0 w 328"/>
                  <a:gd name="T7" fmla="*/ 0 h 277"/>
                  <a:gd name="T8" fmla="*/ 0 w 328"/>
                  <a:gd name="T9" fmla="*/ 0 h 277"/>
                  <a:gd name="T10" fmla="*/ 0 w 328"/>
                  <a:gd name="T11" fmla="*/ 0 h 277"/>
                  <a:gd name="T12" fmla="*/ 0 w 328"/>
                  <a:gd name="T13" fmla="*/ 0 h 27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28"/>
                  <a:gd name="T22" fmla="*/ 0 h 277"/>
                  <a:gd name="T23" fmla="*/ 328 w 328"/>
                  <a:gd name="T24" fmla="*/ 277 h 27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28" h="277">
                    <a:moveTo>
                      <a:pt x="328" y="221"/>
                    </a:moveTo>
                    <a:lnTo>
                      <a:pt x="328" y="221"/>
                    </a:lnTo>
                    <a:lnTo>
                      <a:pt x="164" y="277"/>
                    </a:lnTo>
                    <a:lnTo>
                      <a:pt x="0" y="277"/>
                    </a:lnTo>
                    <a:lnTo>
                      <a:pt x="0" y="0"/>
                    </a:lnTo>
                    <a:lnTo>
                      <a:pt x="328" y="193"/>
                    </a:lnTo>
                    <a:lnTo>
                      <a:pt x="328" y="221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30" name="Freeform 482"/>
              <p:cNvSpPr>
                <a:spLocks/>
              </p:cNvSpPr>
              <p:nvPr/>
            </p:nvSpPr>
            <p:spPr bwMode="auto">
              <a:xfrm>
                <a:off x="-14" y="1247"/>
                <a:ext cx="9" cy="11"/>
              </a:xfrm>
              <a:custGeom>
                <a:avLst/>
                <a:gdLst>
                  <a:gd name="T0" fmla="*/ 0 w 246"/>
                  <a:gd name="T1" fmla="*/ 0 h 249"/>
                  <a:gd name="T2" fmla="*/ 0 w 246"/>
                  <a:gd name="T3" fmla="*/ 0 h 249"/>
                  <a:gd name="T4" fmla="*/ 0 w 246"/>
                  <a:gd name="T5" fmla="*/ 0 h 249"/>
                  <a:gd name="T6" fmla="*/ 0 w 246"/>
                  <a:gd name="T7" fmla="*/ 0 h 249"/>
                  <a:gd name="T8" fmla="*/ 0 w 246"/>
                  <a:gd name="T9" fmla="*/ 0 h 249"/>
                  <a:gd name="T10" fmla="*/ 0 w 246"/>
                  <a:gd name="T11" fmla="*/ 0 h 249"/>
                  <a:gd name="T12" fmla="*/ 0 w 246"/>
                  <a:gd name="T13" fmla="*/ 0 h 249"/>
                  <a:gd name="T14" fmla="*/ 0 w 246"/>
                  <a:gd name="T15" fmla="*/ 0 h 249"/>
                  <a:gd name="T16" fmla="*/ 0 w 246"/>
                  <a:gd name="T17" fmla="*/ 0 h 2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46"/>
                  <a:gd name="T28" fmla="*/ 0 h 249"/>
                  <a:gd name="T29" fmla="*/ 246 w 246"/>
                  <a:gd name="T30" fmla="*/ 249 h 24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46" h="249">
                    <a:moveTo>
                      <a:pt x="218" y="222"/>
                    </a:moveTo>
                    <a:lnTo>
                      <a:pt x="82" y="249"/>
                    </a:lnTo>
                    <a:lnTo>
                      <a:pt x="28" y="249"/>
                    </a:lnTo>
                    <a:lnTo>
                      <a:pt x="0" y="249"/>
                    </a:lnTo>
                    <a:lnTo>
                      <a:pt x="0" y="194"/>
                    </a:lnTo>
                    <a:lnTo>
                      <a:pt x="82" y="110"/>
                    </a:lnTo>
                    <a:lnTo>
                      <a:pt x="246" y="0"/>
                    </a:lnTo>
                    <a:lnTo>
                      <a:pt x="246" y="194"/>
                    </a:lnTo>
                    <a:lnTo>
                      <a:pt x="218" y="222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31" name="Freeform 483"/>
              <p:cNvSpPr>
                <a:spLocks/>
              </p:cNvSpPr>
              <p:nvPr/>
            </p:nvSpPr>
            <p:spPr bwMode="auto">
              <a:xfrm>
                <a:off x="120" y="1249"/>
                <a:ext cx="17" cy="4"/>
              </a:xfrm>
              <a:custGeom>
                <a:avLst/>
                <a:gdLst>
                  <a:gd name="T0" fmla="*/ 0 w 437"/>
                  <a:gd name="T1" fmla="*/ 0 h 110"/>
                  <a:gd name="T2" fmla="*/ 0 w 437"/>
                  <a:gd name="T3" fmla="*/ 0 h 110"/>
                  <a:gd name="T4" fmla="*/ 0 w 437"/>
                  <a:gd name="T5" fmla="*/ 0 h 110"/>
                  <a:gd name="T6" fmla="*/ 0 w 437"/>
                  <a:gd name="T7" fmla="*/ 0 h 110"/>
                  <a:gd name="T8" fmla="*/ 0 w 437"/>
                  <a:gd name="T9" fmla="*/ 0 h 1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37"/>
                  <a:gd name="T16" fmla="*/ 0 h 110"/>
                  <a:gd name="T17" fmla="*/ 437 w 437"/>
                  <a:gd name="T18" fmla="*/ 110 h 11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37" h="110">
                    <a:moveTo>
                      <a:pt x="437" y="110"/>
                    </a:moveTo>
                    <a:lnTo>
                      <a:pt x="82" y="110"/>
                    </a:lnTo>
                    <a:lnTo>
                      <a:pt x="0" y="0"/>
                    </a:lnTo>
                    <a:lnTo>
                      <a:pt x="382" y="0"/>
                    </a:lnTo>
                    <a:lnTo>
                      <a:pt x="437" y="110"/>
                    </a:lnTo>
                    <a:close/>
                  </a:path>
                </a:pathLst>
              </a:custGeom>
              <a:solidFill>
                <a:srgbClr val="ABABAB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32" name="Freeform 484"/>
              <p:cNvSpPr>
                <a:spLocks/>
              </p:cNvSpPr>
              <p:nvPr/>
            </p:nvSpPr>
            <p:spPr bwMode="auto">
              <a:xfrm>
                <a:off x="-111" y="1249"/>
                <a:ext cx="3" cy="7"/>
              </a:xfrm>
              <a:custGeom>
                <a:avLst/>
                <a:gdLst>
                  <a:gd name="T0" fmla="*/ 0 w 82"/>
                  <a:gd name="T1" fmla="*/ 0 h 166"/>
                  <a:gd name="T2" fmla="*/ 0 w 82"/>
                  <a:gd name="T3" fmla="*/ 0 h 166"/>
                  <a:gd name="T4" fmla="*/ 0 w 82"/>
                  <a:gd name="T5" fmla="*/ 0 h 166"/>
                  <a:gd name="T6" fmla="*/ 0 w 82"/>
                  <a:gd name="T7" fmla="*/ 0 h 166"/>
                  <a:gd name="T8" fmla="*/ 0 w 82"/>
                  <a:gd name="T9" fmla="*/ 0 h 1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2"/>
                  <a:gd name="T16" fmla="*/ 0 h 166"/>
                  <a:gd name="T17" fmla="*/ 82 w 82"/>
                  <a:gd name="T18" fmla="*/ 166 h 16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2" h="166">
                    <a:moveTo>
                      <a:pt x="0" y="166"/>
                    </a:moveTo>
                    <a:lnTo>
                      <a:pt x="0" y="139"/>
                    </a:lnTo>
                    <a:lnTo>
                      <a:pt x="55" y="0"/>
                    </a:lnTo>
                    <a:lnTo>
                      <a:pt x="82" y="0"/>
                    </a:lnTo>
                    <a:lnTo>
                      <a:pt x="0" y="166"/>
                    </a:lnTo>
                    <a:close/>
                  </a:path>
                </a:pathLst>
              </a:custGeom>
              <a:solidFill>
                <a:srgbClr val="D9D9D9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33" name="Freeform 485"/>
              <p:cNvSpPr>
                <a:spLocks/>
              </p:cNvSpPr>
              <p:nvPr/>
            </p:nvSpPr>
            <p:spPr bwMode="auto">
              <a:xfrm>
                <a:off x="139" y="1250"/>
                <a:ext cx="3" cy="7"/>
              </a:xfrm>
              <a:custGeom>
                <a:avLst/>
                <a:gdLst>
                  <a:gd name="T0" fmla="*/ 0 w 82"/>
                  <a:gd name="T1" fmla="*/ 0 h 167"/>
                  <a:gd name="T2" fmla="*/ 0 w 82"/>
                  <a:gd name="T3" fmla="*/ 0 h 167"/>
                  <a:gd name="T4" fmla="*/ 0 w 82"/>
                  <a:gd name="T5" fmla="*/ 0 h 167"/>
                  <a:gd name="T6" fmla="*/ 0 w 82"/>
                  <a:gd name="T7" fmla="*/ 0 h 167"/>
                  <a:gd name="T8" fmla="*/ 0 w 82"/>
                  <a:gd name="T9" fmla="*/ 0 h 1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2"/>
                  <a:gd name="T16" fmla="*/ 0 h 167"/>
                  <a:gd name="T17" fmla="*/ 82 w 82"/>
                  <a:gd name="T18" fmla="*/ 167 h 16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2" h="167">
                    <a:moveTo>
                      <a:pt x="82" y="139"/>
                    </a:moveTo>
                    <a:lnTo>
                      <a:pt x="82" y="167"/>
                    </a:lnTo>
                    <a:lnTo>
                      <a:pt x="0" y="0"/>
                    </a:lnTo>
                    <a:lnTo>
                      <a:pt x="28" y="0"/>
                    </a:lnTo>
                    <a:lnTo>
                      <a:pt x="82" y="139"/>
                    </a:lnTo>
                    <a:close/>
                  </a:path>
                </a:pathLst>
              </a:custGeom>
              <a:solidFill>
                <a:srgbClr val="D9D9D9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34" name="Freeform 486"/>
              <p:cNvSpPr>
                <a:spLocks/>
              </p:cNvSpPr>
              <p:nvPr/>
            </p:nvSpPr>
            <p:spPr bwMode="auto">
              <a:xfrm>
                <a:off x="72" y="1252"/>
                <a:ext cx="21" cy="1"/>
              </a:xfrm>
              <a:custGeom>
                <a:avLst/>
                <a:gdLst>
                  <a:gd name="T0" fmla="*/ 0 w 546"/>
                  <a:gd name="T1" fmla="*/ 0 h 28"/>
                  <a:gd name="T2" fmla="*/ 0 w 546"/>
                  <a:gd name="T3" fmla="*/ 0 h 28"/>
                  <a:gd name="T4" fmla="*/ 0 w 546"/>
                  <a:gd name="T5" fmla="*/ 0 h 28"/>
                  <a:gd name="T6" fmla="*/ 0 w 546"/>
                  <a:gd name="T7" fmla="*/ 0 h 28"/>
                  <a:gd name="T8" fmla="*/ 0 w 546"/>
                  <a:gd name="T9" fmla="*/ 0 h 28"/>
                  <a:gd name="T10" fmla="*/ 0 w 546"/>
                  <a:gd name="T11" fmla="*/ 0 h 28"/>
                  <a:gd name="T12" fmla="*/ 0 w 546"/>
                  <a:gd name="T13" fmla="*/ 0 h 28"/>
                  <a:gd name="T14" fmla="*/ 0 w 546"/>
                  <a:gd name="T15" fmla="*/ 0 h 28"/>
                  <a:gd name="T16" fmla="*/ 0 w 546"/>
                  <a:gd name="T17" fmla="*/ 0 h 28"/>
                  <a:gd name="T18" fmla="*/ 0 w 546"/>
                  <a:gd name="T19" fmla="*/ 0 h 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46"/>
                  <a:gd name="T31" fmla="*/ 0 h 28"/>
                  <a:gd name="T32" fmla="*/ 546 w 546"/>
                  <a:gd name="T33" fmla="*/ 28 h 2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46" h="28">
                    <a:moveTo>
                      <a:pt x="246" y="0"/>
                    </a:moveTo>
                    <a:lnTo>
                      <a:pt x="437" y="0"/>
                    </a:lnTo>
                    <a:lnTo>
                      <a:pt x="518" y="28"/>
                    </a:lnTo>
                    <a:lnTo>
                      <a:pt x="546" y="28"/>
                    </a:lnTo>
                    <a:lnTo>
                      <a:pt x="0" y="28"/>
                    </a:lnTo>
                    <a:lnTo>
                      <a:pt x="0" y="0"/>
                    </a:lnTo>
                    <a:lnTo>
                      <a:pt x="137" y="0"/>
                    </a:lnTo>
                    <a:lnTo>
                      <a:pt x="218" y="0"/>
                    </a:lnTo>
                    <a:lnTo>
                      <a:pt x="246" y="0"/>
                    </a:lnTo>
                    <a:close/>
                  </a:path>
                </a:pathLst>
              </a:custGeom>
              <a:solidFill>
                <a:srgbClr val="000000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35" name="Freeform 487"/>
              <p:cNvSpPr>
                <a:spLocks/>
              </p:cNvSpPr>
              <p:nvPr/>
            </p:nvSpPr>
            <p:spPr bwMode="auto">
              <a:xfrm>
                <a:off x="-225" y="1252"/>
                <a:ext cx="44" cy="1"/>
              </a:xfrm>
              <a:custGeom>
                <a:avLst/>
                <a:gdLst>
                  <a:gd name="T0" fmla="*/ 0 w 1147"/>
                  <a:gd name="T1" fmla="*/ 0 h 28"/>
                  <a:gd name="T2" fmla="*/ 0 w 1147"/>
                  <a:gd name="T3" fmla="*/ 0 h 28"/>
                  <a:gd name="T4" fmla="*/ 0 w 1147"/>
                  <a:gd name="T5" fmla="*/ 0 h 28"/>
                  <a:gd name="T6" fmla="*/ 0 w 1147"/>
                  <a:gd name="T7" fmla="*/ 0 h 28"/>
                  <a:gd name="T8" fmla="*/ 0 w 1147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47"/>
                  <a:gd name="T16" fmla="*/ 0 h 28"/>
                  <a:gd name="T17" fmla="*/ 1147 w 1147"/>
                  <a:gd name="T18" fmla="*/ 28 h 2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47" h="28">
                    <a:moveTo>
                      <a:pt x="1147" y="0"/>
                    </a:moveTo>
                    <a:lnTo>
                      <a:pt x="1119" y="28"/>
                    </a:lnTo>
                    <a:lnTo>
                      <a:pt x="0" y="28"/>
                    </a:lnTo>
                    <a:lnTo>
                      <a:pt x="0" y="0"/>
                    </a:lnTo>
                    <a:lnTo>
                      <a:pt x="1147" y="0"/>
                    </a:lnTo>
                    <a:close/>
                  </a:path>
                </a:pathLst>
              </a:custGeom>
              <a:solidFill>
                <a:srgbClr val="D9D9D9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36" name="Freeform 488"/>
              <p:cNvSpPr>
                <a:spLocks/>
              </p:cNvSpPr>
              <p:nvPr/>
            </p:nvSpPr>
            <p:spPr bwMode="auto">
              <a:xfrm>
                <a:off x="-56" y="1253"/>
                <a:ext cx="20" cy="2"/>
              </a:xfrm>
              <a:custGeom>
                <a:avLst/>
                <a:gdLst>
                  <a:gd name="T0" fmla="*/ 0 w 518"/>
                  <a:gd name="T1" fmla="*/ 0 h 29"/>
                  <a:gd name="T2" fmla="*/ 0 w 518"/>
                  <a:gd name="T3" fmla="*/ 0 h 29"/>
                  <a:gd name="T4" fmla="*/ 0 w 518"/>
                  <a:gd name="T5" fmla="*/ 0 h 29"/>
                  <a:gd name="T6" fmla="*/ 0 w 518"/>
                  <a:gd name="T7" fmla="*/ 0 h 29"/>
                  <a:gd name="T8" fmla="*/ 0 w 518"/>
                  <a:gd name="T9" fmla="*/ 0 h 29"/>
                  <a:gd name="T10" fmla="*/ 0 w 518"/>
                  <a:gd name="T11" fmla="*/ 0 h 29"/>
                  <a:gd name="T12" fmla="*/ 0 w 518"/>
                  <a:gd name="T13" fmla="*/ 0 h 29"/>
                  <a:gd name="T14" fmla="*/ 0 w 518"/>
                  <a:gd name="T15" fmla="*/ 0 h 29"/>
                  <a:gd name="T16" fmla="*/ 0 w 518"/>
                  <a:gd name="T17" fmla="*/ 0 h 29"/>
                  <a:gd name="T18" fmla="*/ 0 w 518"/>
                  <a:gd name="T19" fmla="*/ 0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18"/>
                  <a:gd name="T31" fmla="*/ 0 h 29"/>
                  <a:gd name="T32" fmla="*/ 518 w 518"/>
                  <a:gd name="T33" fmla="*/ 29 h 2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18" h="29">
                    <a:moveTo>
                      <a:pt x="518" y="0"/>
                    </a:moveTo>
                    <a:lnTo>
                      <a:pt x="518" y="0"/>
                    </a:lnTo>
                    <a:lnTo>
                      <a:pt x="437" y="29"/>
                    </a:lnTo>
                    <a:lnTo>
                      <a:pt x="54" y="29"/>
                    </a:lnTo>
                    <a:lnTo>
                      <a:pt x="28" y="0"/>
                    </a:lnTo>
                    <a:lnTo>
                      <a:pt x="0" y="0"/>
                    </a:lnTo>
                    <a:lnTo>
                      <a:pt x="218" y="0"/>
                    </a:lnTo>
                    <a:lnTo>
                      <a:pt x="518" y="0"/>
                    </a:lnTo>
                    <a:close/>
                  </a:path>
                </a:pathLst>
              </a:custGeom>
              <a:solidFill>
                <a:srgbClr val="000000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37" name="Freeform 489"/>
              <p:cNvSpPr>
                <a:spLocks/>
              </p:cNvSpPr>
              <p:nvPr/>
            </p:nvSpPr>
            <p:spPr bwMode="auto">
              <a:xfrm>
                <a:off x="38" y="1253"/>
                <a:ext cx="3" cy="3"/>
              </a:xfrm>
              <a:custGeom>
                <a:avLst/>
                <a:gdLst>
                  <a:gd name="T0" fmla="*/ 0 w 83"/>
                  <a:gd name="T1" fmla="*/ 0 h 56"/>
                  <a:gd name="T2" fmla="*/ 0 w 83"/>
                  <a:gd name="T3" fmla="*/ 0 h 56"/>
                  <a:gd name="T4" fmla="*/ 0 w 83"/>
                  <a:gd name="T5" fmla="*/ 0 h 56"/>
                  <a:gd name="T6" fmla="*/ 0 w 83"/>
                  <a:gd name="T7" fmla="*/ 0 h 56"/>
                  <a:gd name="T8" fmla="*/ 0 w 83"/>
                  <a:gd name="T9" fmla="*/ 0 h 56"/>
                  <a:gd name="T10" fmla="*/ 0 w 83"/>
                  <a:gd name="T11" fmla="*/ 0 h 56"/>
                  <a:gd name="T12" fmla="*/ 0 w 83"/>
                  <a:gd name="T13" fmla="*/ 0 h 56"/>
                  <a:gd name="T14" fmla="*/ 0 w 83"/>
                  <a:gd name="T15" fmla="*/ 0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3"/>
                  <a:gd name="T25" fmla="*/ 0 h 56"/>
                  <a:gd name="T26" fmla="*/ 83 w 83"/>
                  <a:gd name="T27" fmla="*/ 56 h 5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3" h="56">
                    <a:moveTo>
                      <a:pt x="83" y="56"/>
                    </a:moveTo>
                    <a:lnTo>
                      <a:pt x="28" y="56"/>
                    </a:lnTo>
                    <a:lnTo>
                      <a:pt x="0" y="56"/>
                    </a:lnTo>
                    <a:lnTo>
                      <a:pt x="0" y="29"/>
                    </a:lnTo>
                    <a:lnTo>
                      <a:pt x="0" y="0"/>
                    </a:lnTo>
                    <a:lnTo>
                      <a:pt x="83" y="56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38" name="Freeform 490"/>
              <p:cNvSpPr>
                <a:spLocks/>
              </p:cNvSpPr>
              <p:nvPr/>
            </p:nvSpPr>
            <p:spPr bwMode="auto">
              <a:xfrm>
                <a:off x="-114" y="1253"/>
                <a:ext cx="22" cy="21"/>
              </a:xfrm>
              <a:custGeom>
                <a:avLst/>
                <a:gdLst>
                  <a:gd name="T0" fmla="*/ 0 w 572"/>
                  <a:gd name="T1" fmla="*/ 0 h 471"/>
                  <a:gd name="T2" fmla="*/ 0 w 572"/>
                  <a:gd name="T3" fmla="*/ 0 h 471"/>
                  <a:gd name="T4" fmla="*/ 0 w 572"/>
                  <a:gd name="T5" fmla="*/ 0 h 471"/>
                  <a:gd name="T6" fmla="*/ 0 w 572"/>
                  <a:gd name="T7" fmla="*/ 0 h 471"/>
                  <a:gd name="T8" fmla="*/ 0 w 572"/>
                  <a:gd name="T9" fmla="*/ 0 h 471"/>
                  <a:gd name="T10" fmla="*/ 0 w 572"/>
                  <a:gd name="T11" fmla="*/ 0 h 471"/>
                  <a:gd name="T12" fmla="*/ 0 w 572"/>
                  <a:gd name="T13" fmla="*/ 0 h 471"/>
                  <a:gd name="T14" fmla="*/ 0 w 572"/>
                  <a:gd name="T15" fmla="*/ 0 h 471"/>
                  <a:gd name="T16" fmla="*/ 0 w 572"/>
                  <a:gd name="T17" fmla="*/ 0 h 471"/>
                  <a:gd name="T18" fmla="*/ 0 w 572"/>
                  <a:gd name="T19" fmla="*/ 0 h 47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72"/>
                  <a:gd name="T31" fmla="*/ 0 h 471"/>
                  <a:gd name="T32" fmla="*/ 572 w 572"/>
                  <a:gd name="T33" fmla="*/ 471 h 47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72" h="471">
                    <a:moveTo>
                      <a:pt x="491" y="250"/>
                    </a:moveTo>
                    <a:lnTo>
                      <a:pt x="300" y="250"/>
                    </a:lnTo>
                    <a:lnTo>
                      <a:pt x="327" y="277"/>
                    </a:lnTo>
                    <a:lnTo>
                      <a:pt x="245" y="471"/>
                    </a:lnTo>
                    <a:lnTo>
                      <a:pt x="0" y="471"/>
                    </a:lnTo>
                    <a:lnTo>
                      <a:pt x="0" y="444"/>
                    </a:lnTo>
                    <a:lnTo>
                      <a:pt x="191" y="0"/>
                    </a:lnTo>
                    <a:lnTo>
                      <a:pt x="572" y="0"/>
                    </a:lnTo>
                    <a:lnTo>
                      <a:pt x="491" y="250"/>
                    </a:lnTo>
                    <a:close/>
                  </a:path>
                </a:pathLst>
              </a:custGeom>
              <a:solidFill>
                <a:srgbClr val="00FF00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39" name="Freeform 491"/>
              <p:cNvSpPr>
                <a:spLocks/>
              </p:cNvSpPr>
              <p:nvPr/>
            </p:nvSpPr>
            <p:spPr bwMode="auto">
              <a:xfrm>
                <a:off x="118" y="1256"/>
                <a:ext cx="28" cy="19"/>
              </a:xfrm>
              <a:custGeom>
                <a:avLst/>
                <a:gdLst>
                  <a:gd name="T0" fmla="*/ 0 w 737"/>
                  <a:gd name="T1" fmla="*/ 0 h 443"/>
                  <a:gd name="T2" fmla="*/ 0 w 737"/>
                  <a:gd name="T3" fmla="*/ 0 h 443"/>
                  <a:gd name="T4" fmla="*/ 0 w 737"/>
                  <a:gd name="T5" fmla="*/ 0 h 443"/>
                  <a:gd name="T6" fmla="*/ 0 w 737"/>
                  <a:gd name="T7" fmla="*/ 0 h 443"/>
                  <a:gd name="T8" fmla="*/ 0 w 737"/>
                  <a:gd name="T9" fmla="*/ 0 h 443"/>
                  <a:gd name="T10" fmla="*/ 0 w 737"/>
                  <a:gd name="T11" fmla="*/ 0 h 443"/>
                  <a:gd name="T12" fmla="*/ 0 w 737"/>
                  <a:gd name="T13" fmla="*/ 0 h 4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37"/>
                  <a:gd name="T22" fmla="*/ 0 h 443"/>
                  <a:gd name="T23" fmla="*/ 737 w 737"/>
                  <a:gd name="T24" fmla="*/ 443 h 44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37" h="443">
                    <a:moveTo>
                      <a:pt x="737" y="443"/>
                    </a:moveTo>
                    <a:lnTo>
                      <a:pt x="409" y="443"/>
                    </a:lnTo>
                    <a:lnTo>
                      <a:pt x="300" y="194"/>
                    </a:lnTo>
                    <a:lnTo>
                      <a:pt x="82" y="194"/>
                    </a:lnTo>
                    <a:lnTo>
                      <a:pt x="0" y="0"/>
                    </a:lnTo>
                    <a:lnTo>
                      <a:pt x="519" y="0"/>
                    </a:lnTo>
                    <a:lnTo>
                      <a:pt x="737" y="443"/>
                    </a:lnTo>
                    <a:close/>
                  </a:path>
                </a:pathLst>
              </a:custGeom>
              <a:solidFill>
                <a:srgbClr val="00FF00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40" name="Freeform 492"/>
              <p:cNvSpPr>
                <a:spLocks/>
              </p:cNvSpPr>
              <p:nvPr/>
            </p:nvSpPr>
            <p:spPr bwMode="auto">
              <a:xfrm>
                <a:off x="61" y="1255"/>
                <a:ext cx="12" cy="2"/>
              </a:xfrm>
              <a:custGeom>
                <a:avLst/>
                <a:gdLst>
                  <a:gd name="T0" fmla="*/ 0 w 301"/>
                  <a:gd name="T1" fmla="*/ 0 h 55"/>
                  <a:gd name="T2" fmla="*/ 0 w 301"/>
                  <a:gd name="T3" fmla="*/ 0 h 55"/>
                  <a:gd name="T4" fmla="*/ 0 w 301"/>
                  <a:gd name="T5" fmla="*/ 0 h 55"/>
                  <a:gd name="T6" fmla="*/ 0 w 301"/>
                  <a:gd name="T7" fmla="*/ 0 h 55"/>
                  <a:gd name="T8" fmla="*/ 0 w 301"/>
                  <a:gd name="T9" fmla="*/ 0 h 55"/>
                  <a:gd name="T10" fmla="*/ 0 w 301"/>
                  <a:gd name="T11" fmla="*/ 0 h 55"/>
                  <a:gd name="T12" fmla="*/ 0 w 301"/>
                  <a:gd name="T13" fmla="*/ 0 h 55"/>
                  <a:gd name="T14" fmla="*/ 0 w 301"/>
                  <a:gd name="T15" fmla="*/ 0 h 55"/>
                  <a:gd name="T16" fmla="*/ 0 w 301"/>
                  <a:gd name="T17" fmla="*/ 0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01"/>
                  <a:gd name="T28" fmla="*/ 0 h 55"/>
                  <a:gd name="T29" fmla="*/ 301 w 301"/>
                  <a:gd name="T30" fmla="*/ 55 h 5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01" h="55">
                    <a:moveTo>
                      <a:pt x="301" y="27"/>
                    </a:moveTo>
                    <a:lnTo>
                      <a:pt x="301" y="27"/>
                    </a:lnTo>
                    <a:lnTo>
                      <a:pt x="219" y="55"/>
                    </a:lnTo>
                    <a:lnTo>
                      <a:pt x="0" y="27"/>
                    </a:lnTo>
                    <a:lnTo>
                      <a:pt x="28" y="27"/>
                    </a:lnTo>
                    <a:lnTo>
                      <a:pt x="110" y="0"/>
                    </a:lnTo>
                    <a:lnTo>
                      <a:pt x="301" y="27"/>
                    </a:lnTo>
                    <a:close/>
                  </a:path>
                </a:pathLst>
              </a:custGeom>
              <a:solidFill>
                <a:srgbClr val="000000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41" name="Freeform 493"/>
              <p:cNvSpPr>
                <a:spLocks/>
              </p:cNvSpPr>
              <p:nvPr/>
            </p:nvSpPr>
            <p:spPr bwMode="auto">
              <a:xfrm>
                <a:off x="-69" y="1256"/>
                <a:ext cx="16" cy="1"/>
              </a:xfrm>
              <a:custGeom>
                <a:avLst/>
                <a:gdLst>
                  <a:gd name="T0" fmla="*/ 0 w 410"/>
                  <a:gd name="T1" fmla="*/ 0 h 28"/>
                  <a:gd name="T2" fmla="*/ 0 w 410"/>
                  <a:gd name="T3" fmla="*/ 0 h 28"/>
                  <a:gd name="T4" fmla="*/ 0 w 410"/>
                  <a:gd name="T5" fmla="*/ 0 h 28"/>
                  <a:gd name="T6" fmla="*/ 0 w 410"/>
                  <a:gd name="T7" fmla="*/ 0 h 28"/>
                  <a:gd name="T8" fmla="*/ 0 w 410"/>
                  <a:gd name="T9" fmla="*/ 0 h 28"/>
                  <a:gd name="T10" fmla="*/ 0 w 410"/>
                  <a:gd name="T11" fmla="*/ 0 h 28"/>
                  <a:gd name="T12" fmla="*/ 0 w 410"/>
                  <a:gd name="T13" fmla="*/ 0 h 28"/>
                  <a:gd name="T14" fmla="*/ 0 w 410"/>
                  <a:gd name="T15" fmla="*/ 0 h 28"/>
                  <a:gd name="T16" fmla="*/ 0 w 410"/>
                  <a:gd name="T17" fmla="*/ 0 h 28"/>
                  <a:gd name="T18" fmla="*/ 0 w 410"/>
                  <a:gd name="T19" fmla="*/ 0 h 28"/>
                  <a:gd name="T20" fmla="*/ 0 w 410"/>
                  <a:gd name="T21" fmla="*/ 0 h 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410"/>
                  <a:gd name="T34" fmla="*/ 0 h 28"/>
                  <a:gd name="T35" fmla="*/ 410 w 410"/>
                  <a:gd name="T36" fmla="*/ 28 h 28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410" h="28">
                    <a:moveTo>
                      <a:pt x="382" y="0"/>
                    </a:moveTo>
                    <a:lnTo>
                      <a:pt x="410" y="0"/>
                    </a:lnTo>
                    <a:lnTo>
                      <a:pt x="410" y="28"/>
                    </a:lnTo>
                    <a:lnTo>
                      <a:pt x="164" y="28"/>
                    </a:lnTo>
                    <a:lnTo>
                      <a:pt x="0" y="28"/>
                    </a:lnTo>
                    <a:lnTo>
                      <a:pt x="28" y="0"/>
                    </a:lnTo>
                    <a:lnTo>
                      <a:pt x="82" y="0"/>
                    </a:lnTo>
                    <a:lnTo>
                      <a:pt x="246" y="0"/>
                    </a:lnTo>
                    <a:lnTo>
                      <a:pt x="382" y="0"/>
                    </a:lnTo>
                    <a:close/>
                  </a:path>
                </a:pathLst>
              </a:custGeom>
              <a:solidFill>
                <a:srgbClr val="000000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42" name="Freeform 494"/>
              <p:cNvSpPr>
                <a:spLocks/>
              </p:cNvSpPr>
              <p:nvPr/>
            </p:nvSpPr>
            <p:spPr bwMode="auto">
              <a:xfrm>
                <a:off x="221" y="1256"/>
                <a:ext cx="45" cy="1"/>
              </a:xfrm>
              <a:custGeom>
                <a:avLst/>
                <a:gdLst>
                  <a:gd name="T0" fmla="*/ 0 w 1174"/>
                  <a:gd name="T1" fmla="*/ 0 h 28"/>
                  <a:gd name="T2" fmla="*/ 0 w 1174"/>
                  <a:gd name="T3" fmla="*/ 0 h 28"/>
                  <a:gd name="T4" fmla="*/ 0 w 1174"/>
                  <a:gd name="T5" fmla="*/ 0 h 28"/>
                  <a:gd name="T6" fmla="*/ 0 w 1174"/>
                  <a:gd name="T7" fmla="*/ 0 h 28"/>
                  <a:gd name="T8" fmla="*/ 0 w 1174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4"/>
                  <a:gd name="T16" fmla="*/ 0 h 28"/>
                  <a:gd name="T17" fmla="*/ 1174 w 1174"/>
                  <a:gd name="T18" fmla="*/ 28 h 2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4" h="28">
                    <a:moveTo>
                      <a:pt x="1174" y="0"/>
                    </a:moveTo>
                    <a:lnTo>
                      <a:pt x="1174" y="28"/>
                    </a:lnTo>
                    <a:lnTo>
                      <a:pt x="26" y="28"/>
                    </a:lnTo>
                    <a:lnTo>
                      <a:pt x="0" y="0"/>
                    </a:lnTo>
                    <a:lnTo>
                      <a:pt x="1174" y="0"/>
                    </a:lnTo>
                    <a:close/>
                  </a:path>
                </a:pathLst>
              </a:custGeom>
              <a:solidFill>
                <a:srgbClr val="D9D9D9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43" name="Freeform 495"/>
              <p:cNvSpPr>
                <a:spLocks/>
              </p:cNvSpPr>
              <p:nvPr/>
            </p:nvSpPr>
            <p:spPr bwMode="auto">
              <a:xfrm>
                <a:off x="-18" y="1256"/>
                <a:ext cx="3" cy="3"/>
              </a:xfrm>
              <a:custGeom>
                <a:avLst/>
                <a:gdLst>
                  <a:gd name="T0" fmla="*/ 0 w 81"/>
                  <a:gd name="T1" fmla="*/ 0 h 83"/>
                  <a:gd name="T2" fmla="*/ 0 w 81"/>
                  <a:gd name="T3" fmla="*/ 0 h 83"/>
                  <a:gd name="T4" fmla="*/ 0 w 81"/>
                  <a:gd name="T5" fmla="*/ 0 h 83"/>
                  <a:gd name="T6" fmla="*/ 0 w 81"/>
                  <a:gd name="T7" fmla="*/ 0 h 83"/>
                  <a:gd name="T8" fmla="*/ 0 w 81"/>
                  <a:gd name="T9" fmla="*/ 0 h 83"/>
                  <a:gd name="T10" fmla="*/ 0 w 81"/>
                  <a:gd name="T11" fmla="*/ 0 h 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81"/>
                  <a:gd name="T19" fmla="*/ 0 h 83"/>
                  <a:gd name="T20" fmla="*/ 81 w 81"/>
                  <a:gd name="T21" fmla="*/ 83 h 8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81" h="83">
                    <a:moveTo>
                      <a:pt x="27" y="55"/>
                    </a:moveTo>
                    <a:lnTo>
                      <a:pt x="27" y="83"/>
                    </a:lnTo>
                    <a:lnTo>
                      <a:pt x="0" y="55"/>
                    </a:lnTo>
                    <a:lnTo>
                      <a:pt x="81" y="0"/>
                    </a:lnTo>
                    <a:lnTo>
                      <a:pt x="81" y="55"/>
                    </a:lnTo>
                    <a:lnTo>
                      <a:pt x="27" y="55"/>
                    </a:lnTo>
                    <a:close/>
                  </a:path>
                </a:pathLst>
              </a:custGeom>
              <a:solidFill>
                <a:srgbClr val="C2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44" name="Freeform 496"/>
              <p:cNvSpPr>
                <a:spLocks/>
              </p:cNvSpPr>
              <p:nvPr/>
            </p:nvSpPr>
            <p:spPr bwMode="auto">
              <a:xfrm>
                <a:off x="147" y="1256"/>
                <a:ext cx="1" cy="12"/>
              </a:xfrm>
              <a:custGeom>
                <a:avLst/>
                <a:gdLst>
                  <a:gd name="T0" fmla="*/ 0 w 28"/>
                  <a:gd name="T1" fmla="*/ 0 h 277"/>
                  <a:gd name="T2" fmla="*/ 0 w 28"/>
                  <a:gd name="T3" fmla="*/ 0 h 277"/>
                  <a:gd name="T4" fmla="*/ 0 w 28"/>
                  <a:gd name="T5" fmla="*/ 0 h 277"/>
                  <a:gd name="T6" fmla="*/ 0 w 28"/>
                  <a:gd name="T7" fmla="*/ 0 h 277"/>
                  <a:gd name="T8" fmla="*/ 0 w 28"/>
                  <a:gd name="T9" fmla="*/ 0 h 2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"/>
                  <a:gd name="T16" fmla="*/ 0 h 277"/>
                  <a:gd name="T17" fmla="*/ 28 w 28"/>
                  <a:gd name="T18" fmla="*/ 277 h 27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" h="277">
                    <a:moveTo>
                      <a:pt x="28" y="277"/>
                    </a:moveTo>
                    <a:lnTo>
                      <a:pt x="0" y="277"/>
                    </a:lnTo>
                    <a:lnTo>
                      <a:pt x="0" y="0"/>
                    </a:lnTo>
                    <a:lnTo>
                      <a:pt x="28" y="55"/>
                    </a:lnTo>
                    <a:lnTo>
                      <a:pt x="28" y="277"/>
                    </a:lnTo>
                    <a:close/>
                  </a:path>
                </a:pathLst>
              </a:custGeom>
              <a:solidFill>
                <a:srgbClr val="838383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45" name="Freeform 497"/>
              <p:cNvSpPr>
                <a:spLocks/>
              </p:cNvSpPr>
              <p:nvPr/>
            </p:nvSpPr>
            <p:spPr bwMode="auto">
              <a:xfrm>
                <a:off x="25" y="1257"/>
                <a:ext cx="12" cy="7"/>
              </a:xfrm>
              <a:custGeom>
                <a:avLst/>
                <a:gdLst>
                  <a:gd name="T0" fmla="*/ 0 w 328"/>
                  <a:gd name="T1" fmla="*/ 0 h 166"/>
                  <a:gd name="T2" fmla="*/ 0 w 328"/>
                  <a:gd name="T3" fmla="*/ 0 h 166"/>
                  <a:gd name="T4" fmla="*/ 0 w 328"/>
                  <a:gd name="T5" fmla="*/ 0 h 166"/>
                  <a:gd name="T6" fmla="*/ 0 w 328"/>
                  <a:gd name="T7" fmla="*/ 0 h 166"/>
                  <a:gd name="T8" fmla="*/ 0 w 328"/>
                  <a:gd name="T9" fmla="*/ 0 h 166"/>
                  <a:gd name="T10" fmla="*/ 0 w 328"/>
                  <a:gd name="T11" fmla="*/ 0 h 166"/>
                  <a:gd name="T12" fmla="*/ 0 w 328"/>
                  <a:gd name="T13" fmla="*/ 0 h 1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28"/>
                  <a:gd name="T22" fmla="*/ 0 h 166"/>
                  <a:gd name="T23" fmla="*/ 328 w 328"/>
                  <a:gd name="T24" fmla="*/ 166 h 16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28" h="166">
                    <a:moveTo>
                      <a:pt x="328" y="166"/>
                    </a:moveTo>
                    <a:lnTo>
                      <a:pt x="0" y="166"/>
                    </a:lnTo>
                    <a:lnTo>
                      <a:pt x="0" y="27"/>
                    </a:lnTo>
                    <a:lnTo>
                      <a:pt x="27" y="27"/>
                    </a:lnTo>
                    <a:lnTo>
                      <a:pt x="328" y="0"/>
                    </a:lnTo>
                    <a:lnTo>
                      <a:pt x="328" y="138"/>
                    </a:lnTo>
                    <a:lnTo>
                      <a:pt x="328" y="166"/>
                    </a:lnTo>
                    <a:close/>
                  </a:path>
                </a:pathLst>
              </a:custGeom>
              <a:solidFill>
                <a:srgbClr val="ABABAB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46" name="Freeform 498"/>
              <p:cNvSpPr>
                <a:spLocks/>
              </p:cNvSpPr>
              <p:nvPr/>
            </p:nvSpPr>
            <p:spPr bwMode="auto">
              <a:xfrm>
                <a:off x="-4" y="1258"/>
                <a:ext cx="15" cy="6"/>
              </a:xfrm>
              <a:custGeom>
                <a:avLst/>
                <a:gdLst>
                  <a:gd name="T0" fmla="*/ 0 w 383"/>
                  <a:gd name="T1" fmla="*/ 0 h 139"/>
                  <a:gd name="T2" fmla="*/ 0 w 383"/>
                  <a:gd name="T3" fmla="*/ 0 h 139"/>
                  <a:gd name="T4" fmla="*/ 0 w 383"/>
                  <a:gd name="T5" fmla="*/ 0 h 139"/>
                  <a:gd name="T6" fmla="*/ 0 w 383"/>
                  <a:gd name="T7" fmla="*/ 0 h 139"/>
                  <a:gd name="T8" fmla="*/ 0 w 383"/>
                  <a:gd name="T9" fmla="*/ 0 h 139"/>
                  <a:gd name="T10" fmla="*/ 0 w 383"/>
                  <a:gd name="T11" fmla="*/ 0 h 139"/>
                  <a:gd name="T12" fmla="*/ 0 w 383"/>
                  <a:gd name="T13" fmla="*/ 0 h 139"/>
                  <a:gd name="T14" fmla="*/ 0 w 383"/>
                  <a:gd name="T15" fmla="*/ 0 h 139"/>
                  <a:gd name="T16" fmla="*/ 0 w 383"/>
                  <a:gd name="T17" fmla="*/ 0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83"/>
                  <a:gd name="T28" fmla="*/ 0 h 139"/>
                  <a:gd name="T29" fmla="*/ 383 w 383"/>
                  <a:gd name="T30" fmla="*/ 139 h 13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83" h="139">
                    <a:moveTo>
                      <a:pt x="383" y="0"/>
                    </a:moveTo>
                    <a:lnTo>
                      <a:pt x="383" y="139"/>
                    </a:lnTo>
                    <a:lnTo>
                      <a:pt x="28" y="139"/>
                    </a:lnTo>
                    <a:lnTo>
                      <a:pt x="0" y="28"/>
                    </a:lnTo>
                    <a:lnTo>
                      <a:pt x="28" y="0"/>
                    </a:lnTo>
                    <a:lnTo>
                      <a:pt x="274" y="0"/>
                    </a:lnTo>
                    <a:lnTo>
                      <a:pt x="356" y="0"/>
                    </a:lnTo>
                    <a:lnTo>
                      <a:pt x="383" y="0"/>
                    </a:lnTo>
                    <a:close/>
                  </a:path>
                </a:pathLst>
              </a:custGeom>
              <a:solidFill>
                <a:srgbClr val="ABABAB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47" name="Freeform 499"/>
              <p:cNvSpPr>
                <a:spLocks/>
              </p:cNvSpPr>
              <p:nvPr/>
            </p:nvSpPr>
            <p:spPr bwMode="auto">
              <a:xfrm>
                <a:off x="-117" y="1258"/>
                <a:ext cx="2" cy="9"/>
              </a:xfrm>
              <a:custGeom>
                <a:avLst/>
                <a:gdLst>
                  <a:gd name="T0" fmla="*/ 0 w 55"/>
                  <a:gd name="T1" fmla="*/ 0 h 194"/>
                  <a:gd name="T2" fmla="*/ 0 w 55"/>
                  <a:gd name="T3" fmla="*/ 0 h 194"/>
                  <a:gd name="T4" fmla="*/ 0 w 55"/>
                  <a:gd name="T5" fmla="*/ 0 h 194"/>
                  <a:gd name="T6" fmla="*/ 0 w 55"/>
                  <a:gd name="T7" fmla="*/ 0 h 194"/>
                  <a:gd name="T8" fmla="*/ 0 w 55"/>
                  <a:gd name="T9" fmla="*/ 0 h 194"/>
                  <a:gd name="T10" fmla="*/ 0 w 55"/>
                  <a:gd name="T11" fmla="*/ 0 h 19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5"/>
                  <a:gd name="T19" fmla="*/ 0 h 194"/>
                  <a:gd name="T20" fmla="*/ 55 w 55"/>
                  <a:gd name="T21" fmla="*/ 194 h 19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5" h="194">
                    <a:moveTo>
                      <a:pt x="28" y="194"/>
                    </a:moveTo>
                    <a:lnTo>
                      <a:pt x="28" y="194"/>
                    </a:lnTo>
                    <a:lnTo>
                      <a:pt x="0" y="55"/>
                    </a:lnTo>
                    <a:lnTo>
                      <a:pt x="28" y="0"/>
                    </a:lnTo>
                    <a:lnTo>
                      <a:pt x="55" y="194"/>
                    </a:lnTo>
                    <a:lnTo>
                      <a:pt x="28" y="194"/>
                    </a:lnTo>
                    <a:close/>
                  </a:path>
                </a:pathLst>
              </a:custGeom>
              <a:solidFill>
                <a:srgbClr val="ABABAB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48" name="Freeform 500"/>
              <p:cNvSpPr>
                <a:spLocks/>
              </p:cNvSpPr>
              <p:nvPr/>
            </p:nvSpPr>
            <p:spPr bwMode="auto">
              <a:xfrm>
                <a:off x="12" y="1258"/>
                <a:ext cx="12" cy="6"/>
              </a:xfrm>
              <a:custGeom>
                <a:avLst/>
                <a:gdLst>
                  <a:gd name="T0" fmla="*/ 0 w 300"/>
                  <a:gd name="T1" fmla="*/ 0 h 139"/>
                  <a:gd name="T2" fmla="*/ 0 w 300"/>
                  <a:gd name="T3" fmla="*/ 0 h 139"/>
                  <a:gd name="T4" fmla="*/ 0 w 300"/>
                  <a:gd name="T5" fmla="*/ 0 h 139"/>
                  <a:gd name="T6" fmla="*/ 0 w 300"/>
                  <a:gd name="T7" fmla="*/ 0 h 139"/>
                  <a:gd name="T8" fmla="*/ 0 w 300"/>
                  <a:gd name="T9" fmla="*/ 0 h 139"/>
                  <a:gd name="T10" fmla="*/ 0 w 300"/>
                  <a:gd name="T11" fmla="*/ 0 h 139"/>
                  <a:gd name="T12" fmla="*/ 0 w 300"/>
                  <a:gd name="T13" fmla="*/ 0 h 139"/>
                  <a:gd name="T14" fmla="*/ 0 w 300"/>
                  <a:gd name="T15" fmla="*/ 0 h 139"/>
                  <a:gd name="T16" fmla="*/ 0 w 300"/>
                  <a:gd name="T17" fmla="*/ 0 h 139"/>
                  <a:gd name="T18" fmla="*/ 0 w 300"/>
                  <a:gd name="T19" fmla="*/ 0 h 13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00"/>
                  <a:gd name="T31" fmla="*/ 0 h 139"/>
                  <a:gd name="T32" fmla="*/ 300 w 300"/>
                  <a:gd name="T33" fmla="*/ 139 h 13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00" h="139">
                    <a:moveTo>
                      <a:pt x="272" y="0"/>
                    </a:moveTo>
                    <a:lnTo>
                      <a:pt x="272" y="0"/>
                    </a:lnTo>
                    <a:lnTo>
                      <a:pt x="300" y="0"/>
                    </a:lnTo>
                    <a:lnTo>
                      <a:pt x="300" y="139"/>
                    </a:lnTo>
                    <a:lnTo>
                      <a:pt x="0" y="139"/>
                    </a:lnTo>
                    <a:lnTo>
                      <a:pt x="0" y="28"/>
                    </a:lnTo>
                    <a:lnTo>
                      <a:pt x="191" y="0"/>
                    </a:lnTo>
                    <a:lnTo>
                      <a:pt x="272" y="28"/>
                    </a:lnTo>
                    <a:lnTo>
                      <a:pt x="272" y="0"/>
                    </a:lnTo>
                    <a:close/>
                  </a:path>
                </a:pathLst>
              </a:custGeom>
              <a:solidFill>
                <a:srgbClr val="ABABAB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49" name="Freeform 501"/>
              <p:cNvSpPr>
                <a:spLocks/>
              </p:cNvSpPr>
              <p:nvPr/>
            </p:nvSpPr>
            <p:spPr bwMode="auto">
              <a:xfrm>
                <a:off x="38" y="1258"/>
                <a:ext cx="15" cy="6"/>
              </a:xfrm>
              <a:custGeom>
                <a:avLst/>
                <a:gdLst>
                  <a:gd name="T0" fmla="*/ 0 w 383"/>
                  <a:gd name="T1" fmla="*/ 0 h 139"/>
                  <a:gd name="T2" fmla="*/ 0 w 383"/>
                  <a:gd name="T3" fmla="*/ 0 h 139"/>
                  <a:gd name="T4" fmla="*/ 0 w 383"/>
                  <a:gd name="T5" fmla="*/ 0 h 139"/>
                  <a:gd name="T6" fmla="*/ 0 w 383"/>
                  <a:gd name="T7" fmla="*/ 0 h 139"/>
                  <a:gd name="T8" fmla="*/ 0 w 383"/>
                  <a:gd name="T9" fmla="*/ 0 h 139"/>
                  <a:gd name="T10" fmla="*/ 0 w 383"/>
                  <a:gd name="T11" fmla="*/ 0 h 1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83"/>
                  <a:gd name="T19" fmla="*/ 0 h 139"/>
                  <a:gd name="T20" fmla="*/ 383 w 383"/>
                  <a:gd name="T21" fmla="*/ 139 h 13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83" h="139">
                    <a:moveTo>
                      <a:pt x="383" y="111"/>
                    </a:moveTo>
                    <a:lnTo>
                      <a:pt x="383" y="139"/>
                    </a:lnTo>
                    <a:lnTo>
                      <a:pt x="0" y="139"/>
                    </a:lnTo>
                    <a:lnTo>
                      <a:pt x="0" y="0"/>
                    </a:lnTo>
                    <a:lnTo>
                      <a:pt x="192" y="0"/>
                    </a:lnTo>
                    <a:lnTo>
                      <a:pt x="383" y="111"/>
                    </a:lnTo>
                    <a:close/>
                  </a:path>
                </a:pathLst>
              </a:custGeom>
              <a:solidFill>
                <a:srgbClr val="ABABAB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50" name="Freeform 502"/>
              <p:cNvSpPr>
                <a:spLocks/>
              </p:cNvSpPr>
              <p:nvPr/>
            </p:nvSpPr>
            <p:spPr bwMode="auto">
              <a:xfrm>
                <a:off x="-14" y="1259"/>
                <a:ext cx="9" cy="5"/>
              </a:xfrm>
              <a:custGeom>
                <a:avLst/>
                <a:gdLst>
                  <a:gd name="T0" fmla="*/ 0 w 246"/>
                  <a:gd name="T1" fmla="*/ 0 h 111"/>
                  <a:gd name="T2" fmla="*/ 0 w 246"/>
                  <a:gd name="T3" fmla="*/ 0 h 111"/>
                  <a:gd name="T4" fmla="*/ 0 w 246"/>
                  <a:gd name="T5" fmla="*/ 0 h 111"/>
                  <a:gd name="T6" fmla="*/ 0 w 246"/>
                  <a:gd name="T7" fmla="*/ 0 h 111"/>
                  <a:gd name="T8" fmla="*/ 0 w 246"/>
                  <a:gd name="T9" fmla="*/ 0 h 111"/>
                  <a:gd name="T10" fmla="*/ 0 w 246"/>
                  <a:gd name="T11" fmla="*/ 0 h 111"/>
                  <a:gd name="T12" fmla="*/ 0 w 246"/>
                  <a:gd name="T13" fmla="*/ 0 h 111"/>
                  <a:gd name="T14" fmla="*/ 0 w 246"/>
                  <a:gd name="T15" fmla="*/ 0 h 111"/>
                  <a:gd name="T16" fmla="*/ 0 w 246"/>
                  <a:gd name="T17" fmla="*/ 0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46"/>
                  <a:gd name="T28" fmla="*/ 0 h 111"/>
                  <a:gd name="T29" fmla="*/ 246 w 246"/>
                  <a:gd name="T30" fmla="*/ 111 h 11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46" h="111">
                    <a:moveTo>
                      <a:pt x="246" y="111"/>
                    </a:moveTo>
                    <a:lnTo>
                      <a:pt x="0" y="111"/>
                    </a:lnTo>
                    <a:lnTo>
                      <a:pt x="0" y="27"/>
                    </a:lnTo>
                    <a:lnTo>
                      <a:pt x="191" y="0"/>
                    </a:lnTo>
                    <a:lnTo>
                      <a:pt x="218" y="0"/>
                    </a:lnTo>
                    <a:lnTo>
                      <a:pt x="246" y="0"/>
                    </a:lnTo>
                    <a:lnTo>
                      <a:pt x="246" y="111"/>
                    </a:lnTo>
                    <a:close/>
                  </a:path>
                </a:pathLst>
              </a:custGeom>
              <a:solidFill>
                <a:srgbClr val="ABABAB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51" name="Freeform 503"/>
              <p:cNvSpPr>
                <a:spLocks/>
              </p:cNvSpPr>
              <p:nvPr/>
            </p:nvSpPr>
            <p:spPr bwMode="auto">
              <a:xfrm>
                <a:off x="58" y="1259"/>
                <a:ext cx="27" cy="3"/>
              </a:xfrm>
              <a:custGeom>
                <a:avLst/>
                <a:gdLst>
                  <a:gd name="T0" fmla="*/ 0 w 709"/>
                  <a:gd name="T1" fmla="*/ 0 h 56"/>
                  <a:gd name="T2" fmla="*/ 0 w 709"/>
                  <a:gd name="T3" fmla="*/ 0 h 56"/>
                  <a:gd name="T4" fmla="*/ 0 w 709"/>
                  <a:gd name="T5" fmla="*/ 0 h 56"/>
                  <a:gd name="T6" fmla="*/ 0 w 709"/>
                  <a:gd name="T7" fmla="*/ 0 h 56"/>
                  <a:gd name="T8" fmla="*/ 0 w 709"/>
                  <a:gd name="T9" fmla="*/ 0 h 56"/>
                  <a:gd name="T10" fmla="*/ 0 w 709"/>
                  <a:gd name="T11" fmla="*/ 0 h 56"/>
                  <a:gd name="T12" fmla="*/ 0 w 709"/>
                  <a:gd name="T13" fmla="*/ 0 h 56"/>
                  <a:gd name="T14" fmla="*/ 0 w 709"/>
                  <a:gd name="T15" fmla="*/ 0 h 56"/>
                  <a:gd name="T16" fmla="*/ 0 w 709"/>
                  <a:gd name="T17" fmla="*/ 0 h 56"/>
                  <a:gd name="T18" fmla="*/ 0 w 709"/>
                  <a:gd name="T19" fmla="*/ 0 h 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09"/>
                  <a:gd name="T31" fmla="*/ 0 h 56"/>
                  <a:gd name="T32" fmla="*/ 709 w 709"/>
                  <a:gd name="T33" fmla="*/ 56 h 5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09" h="56">
                    <a:moveTo>
                      <a:pt x="545" y="27"/>
                    </a:moveTo>
                    <a:lnTo>
                      <a:pt x="354" y="27"/>
                    </a:lnTo>
                    <a:lnTo>
                      <a:pt x="245" y="27"/>
                    </a:lnTo>
                    <a:lnTo>
                      <a:pt x="81" y="56"/>
                    </a:lnTo>
                    <a:lnTo>
                      <a:pt x="0" y="27"/>
                    </a:lnTo>
                    <a:lnTo>
                      <a:pt x="191" y="0"/>
                    </a:lnTo>
                    <a:lnTo>
                      <a:pt x="682" y="0"/>
                    </a:lnTo>
                    <a:lnTo>
                      <a:pt x="709" y="0"/>
                    </a:lnTo>
                    <a:lnTo>
                      <a:pt x="545" y="27"/>
                    </a:lnTo>
                    <a:close/>
                  </a:path>
                </a:pathLst>
              </a:custGeom>
              <a:solidFill>
                <a:srgbClr val="000000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52" name="Freeform 504"/>
              <p:cNvSpPr>
                <a:spLocks/>
              </p:cNvSpPr>
              <p:nvPr/>
            </p:nvSpPr>
            <p:spPr bwMode="auto">
              <a:xfrm>
                <a:off x="-44" y="1261"/>
                <a:ext cx="10" cy="1"/>
              </a:xfrm>
              <a:custGeom>
                <a:avLst/>
                <a:gdLst>
                  <a:gd name="T0" fmla="*/ 0 w 246"/>
                  <a:gd name="T1" fmla="*/ 0 h 29"/>
                  <a:gd name="T2" fmla="*/ 0 w 246"/>
                  <a:gd name="T3" fmla="*/ 0 h 29"/>
                  <a:gd name="T4" fmla="*/ 0 w 246"/>
                  <a:gd name="T5" fmla="*/ 0 h 29"/>
                  <a:gd name="T6" fmla="*/ 0 w 246"/>
                  <a:gd name="T7" fmla="*/ 0 h 29"/>
                  <a:gd name="T8" fmla="*/ 0 w 246"/>
                  <a:gd name="T9" fmla="*/ 0 h 29"/>
                  <a:gd name="T10" fmla="*/ 0 w 246"/>
                  <a:gd name="T11" fmla="*/ 0 h 29"/>
                  <a:gd name="T12" fmla="*/ 0 w 246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46"/>
                  <a:gd name="T22" fmla="*/ 0 h 29"/>
                  <a:gd name="T23" fmla="*/ 246 w 246"/>
                  <a:gd name="T24" fmla="*/ 29 h 2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46" h="29">
                    <a:moveTo>
                      <a:pt x="246" y="29"/>
                    </a:moveTo>
                    <a:lnTo>
                      <a:pt x="27" y="29"/>
                    </a:lnTo>
                    <a:lnTo>
                      <a:pt x="0" y="29"/>
                    </a:lnTo>
                    <a:lnTo>
                      <a:pt x="0" y="0"/>
                    </a:lnTo>
                    <a:lnTo>
                      <a:pt x="27" y="0"/>
                    </a:lnTo>
                    <a:lnTo>
                      <a:pt x="246" y="0"/>
                    </a:lnTo>
                    <a:lnTo>
                      <a:pt x="246" y="29"/>
                    </a:lnTo>
                    <a:close/>
                  </a:path>
                </a:pathLst>
              </a:custGeom>
              <a:solidFill>
                <a:srgbClr val="000000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53" name="Freeform 505"/>
              <p:cNvSpPr>
                <a:spLocks/>
              </p:cNvSpPr>
              <p:nvPr/>
            </p:nvSpPr>
            <p:spPr bwMode="auto">
              <a:xfrm>
                <a:off x="-25" y="1261"/>
                <a:ext cx="10" cy="3"/>
              </a:xfrm>
              <a:custGeom>
                <a:avLst/>
                <a:gdLst>
                  <a:gd name="T0" fmla="*/ 0 w 246"/>
                  <a:gd name="T1" fmla="*/ 0 h 84"/>
                  <a:gd name="T2" fmla="*/ 0 w 246"/>
                  <a:gd name="T3" fmla="*/ 0 h 84"/>
                  <a:gd name="T4" fmla="*/ 0 w 246"/>
                  <a:gd name="T5" fmla="*/ 0 h 84"/>
                  <a:gd name="T6" fmla="*/ 0 w 246"/>
                  <a:gd name="T7" fmla="*/ 0 h 84"/>
                  <a:gd name="T8" fmla="*/ 0 w 246"/>
                  <a:gd name="T9" fmla="*/ 0 h 84"/>
                  <a:gd name="T10" fmla="*/ 0 w 246"/>
                  <a:gd name="T11" fmla="*/ 0 h 84"/>
                  <a:gd name="T12" fmla="*/ 0 w 246"/>
                  <a:gd name="T13" fmla="*/ 0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46"/>
                  <a:gd name="T22" fmla="*/ 0 h 84"/>
                  <a:gd name="T23" fmla="*/ 246 w 246"/>
                  <a:gd name="T24" fmla="*/ 84 h 8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46" h="84">
                    <a:moveTo>
                      <a:pt x="0" y="84"/>
                    </a:moveTo>
                    <a:lnTo>
                      <a:pt x="83" y="29"/>
                    </a:lnTo>
                    <a:lnTo>
                      <a:pt x="219" y="0"/>
                    </a:lnTo>
                    <a:lnTo>
                      <a:pt x="219" y="29"/>
                    </a:lnTo>
                    <a:lnTo>
                      <a:pt x="246" y="0"/>
                    </a:lnTo>
                    <a:lnTo>
                      <a:pt x="246" y="84"/>
                    </a:lnTo>
                    <a:lnTo>
                      <a:pt x="0" y="84"/>
                    </a:lnTo>
                    <a:close/>
                  </a:path>
                </a:pathLst>
              </a:custGeom>
              <a:solidFill>
                <a:srgbClr val="ABABAB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54" name="Freeform 506"/>
              <p:cNvSpPr>
                <a:spLocks/>
              </p:cNvSpPr>
              <p:nvPr/>
            </p:nvSpPr>
            <p:spPr bwMode="auto">
              <a:xfrm>
                <a:off x="150" y="1261"/>
                <a:ext cx="4" cy="14"/>
              </a:xfrm>
              <a:custGeom>
                <a:avLst/>
                <a:gdLst>
                  <a:gd name="T0" fmla="*/ 0 w 109"/>
                  <a:gd name="T1" fmla="*/ 0 h 333"/>
                  <a:gd name="T2" fmla="*/ 0 w 109"/>
                  <a:gd name="T3" fmla="*/ 0 h 333"/>
                  <a:gd name="T4" fmla="*/ 0 w 109"/>
                  <a:gd name="T5" fmla="*/ 0 h 333"/>
                  <a:gd name="T6" fmla="*/ 0 w 109"/>
                  <a:gd name="T7" fmla="*/ 0 h 333"/>
                  <a:gd name="T8" fmla="*/ 0 w 109"/>
                  <a:gd name="T9" fmla="*/ 0 h 333"/>
                  <a:gd name="T10" fmla="*/ 0 w 109"/>
                  <a:gd name="T11" fmla="*/ 0 h 3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9"/>
                  <a:gd name="T19" fmla="*/ 0 h 333"/>
                  <a:gd name="T20" fmla="*/ 109 w 109"/>
                  <a:gd name="T21" fmla="*/ 333 h 33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9" h="333">
                    <a:moveTo>
                      <a:pt x="109" y="333"/>
                    </a:moveTo>
                    <a:lnTo>
                      <a:pt x="81" y="333"/>
                    </a:lnTo>
                    <a:lnTo>
                      <a:pt x="0" y="167"/>
                    </a:lnTo>
                    <a:lnTo>
                      <a:pt x="0" y="0"/>
                    </a:lnTo>
                    <a:lnTo>
                      <a:pt x="109" y="194"/>
                    </a:lnTo>
                    <a:lnTo>
                      <a:pt x="109" y="333"/>
                    </a:lnTo>
                    <a:close/>
                  </a:path>
                </a:pathLst>
              </a:custGeom>
              <a:solidFill>
                <a:srgbClr val="83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55" name="Freeform 507"/>
              <p:cNvSpPr>
                <a:spLocks/>
              </p:cNvSpPr>
              <p:nvPr/>
            </p:nvSpPr>
            <p:spPr bwMode="auto">
              <a:xfrm>
                <a:off x="-120" y="1264"/>
                <a:ext cx="2" cy="10"/>
              </a:xfrm>
              <a:custGeom>
                <a:avLst/>
                <a:gdLst>
                  <a:gd name="T0" fmla="*/ 0 w 55"/>
                  <a:gd name="T1" fmla="*/ 0 h 221"/>
                  <a:gd name="T2" fmla="*/ 0 w 55"/>
                  <a:gd name="T3" fmla="*/ 0 h 221"/>
                  <a:gd name="T4" fmla="*/ 0 w 55"/>
                  <a:gd name="T5" fmla="*/ 0 h 221"/>
                  <a:gd name="T6" fmla="*/ 0 w 55"/>
                  <a:gd name="T7" fmla="*/ 0 h 221"/>
                  <a:gd name="T8" fmla="*/ 0 w 55"/>
                  <a:gd name="T9" fmla="*/ 0 h 221"/>
                  <a:gd name="T10" fmla="*/ 0 w 55"/>
                  <a:gd name="T11" fmla="*/ 0 h 221"/>
                  <a:gd name="T12" fmla="*/ 0 w 55"/>
                  <a:gd name="T13" fmla="*/ 0 h 2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5"/>
                  <a:gd name="T22" fmla="*/ 0 h 221"/>
                  <a:gd name="T23" fmla="*/ 55 w 55"/>
                  <a:gd name="T24" fmla="*/ 221 h 22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5" h="221">
                    <a:moveTo>
                      <a:pt x="0" y="194"/>
                    </a:moveTo>
                    <a:lnTo>
                      <a:pt x="0" y="221"/>
                    </a:lnTo>
                    <a:lnTo>
                      <a:pt x="0" y="166"/>
                    </a:lnTo>
                    <a:lnTo>
                      <a:pt x="55" y="0"/>
                    </a:lnTo>
                    <a:lnTo>
                      <a:pt x="55" y="110"/>
                    </a:lnTo>
                    <a:lnTo>
                      <a:pt x="0" y="194"/>
                    </a:lnTo>
                    <a:close/>
                  </a:path>
                </a:pathLst>
              </a:custGeom>
              <a:solidFill>
                <a:srgbClr val="83FFFF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4056" name="Freeform 508"/>
              <p:cNvSpPr>
                <a:spLocks/>
              </p:cNvSpPr>
              <p:nvPr/>
            </p:nvSpPr>
            <p:spPr bwMode="auto">
              <a:xfrm>
                <a:off x="-124" y="1265"/>
                <a:ext cx="281" cy="75"/>
              </a:xfrm>
              <a:custGeom>
                <a:avLst/>
                <a:gdLst>
                  <a:gd name="T0" fmla="*/ 0 w 7316"/>
                  <a:gd name="T1" fmla="*/ 0 h 1718"/>
                  <a:gd name="T2" fmla="*/ 0 w 7316"/>
                  <a:gd name="T3" fmla="*/ 0 h 1718"/>
                  <a:gd name="T4" fmla="*/ 0 w 7316"/>
                  <a:gd name="T5" fmla="*/ 0 h 1718"/>
                  <a:gd name="T6" fmla="*/ 0 w 7316"/>
                  <a:gd name="T7" fmla="*/ 0 h 1718"/>
                  <a:gd name="T8" fmla="*/ 0 w 7316"/>
                  <a:gd name="T9" fmla="*/ 0 h 1718"/>
                  <a:gd name="T10" fmla="*/ 0 w 7316"/>
                  <a:gd name="T11" fmla="*/ 0 h 17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316"/>
                  <a:gd name="T19" fmla="*/ 0 h 1718"/>
                  <a:gd name="T20" fmla="*/ 7316 w 7316"/>
                  <a:gd name="T21" fmla="*/ 1718 h 171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316" h="1718">
                    <a:moveTo>
                      <a:pt x="6580" y="0"/>
                    </a:moveTo>
                    <a:lnTo>
                      <a:pt x="7316" y="1718"/>
                    </a:lnTo>
                    <a:lnTo>
                      <a:pt x="0" y="1718"/>
                    </a:lnTo>
                    <a:lnTo>
                      <a:pt x="628" y="0"/>
                    </a:lnTo>
                    <a:lnTo>
                      <a:pt x="4205" y="0"/>
                    </a:lnTo>
                    <a:lnTo>
                      <a:pt x="658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588">
                <a:solidFill>
                  <a:srgbClr val="595959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</p:grpSp>
        <p:sp>
          <p:nvSpPr>
            <p:cNvPr id="13776" name="Freeform 510"/>
            <p:cNvSpPr>
              <a:spLocks/>
            </p:cNvSpPr>
            <p:nvPr/>
          </p:nvSpPr>
          <p:spPr bwMode="auto">
            <a:xfrm>
              <a:off x="-119" y="1268"/>
              <a:ext cx="3" cy="6"/>
            </a:xfrm>
            <a:custGeom>
              <a:avLst/>
              <a:gdLst>
                <a:gd name="T0" fmla="*/ 0 w 82"/>
                <a:gd name="T1" fmla="*/ 0 h 138"/>
                <a:gd name="T2" fmla="*/ 0 w 82"/>
                <a:gd name="T3" fmla="*/ 0 h 138"/>
                <a:gd name="T4" fmla="*/ 0 w 82"/>
                <a:gd name="T5" fmla="*/ 0 h 138"/>
                <a:gd name="T6" fmla="*/ 0 w 82"/>
                <a:gd name="T7" fmla="*/ 0 h 138"/>
                <a:gd name="T8" fmla="*/ 0 w 82"/>
                <a:gd name="T9" fmla="*/ 0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2"/>
                <a:gd name="T16" fmla="*/ 0 h 138"/>
                <a:gd name="T17" fmla="*/ 82 w 82"/>
                <a:gd name="T18" fmla="*/ 138 h 1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2" h="138">
                  <a:moveTo>
                    <a:pt x="54" y="138"/>
                  </a:moveTo>
                  <a:lnTo>
                    <a:pt x="0" y="138"/>
                  </a:lnTo>
                  <a:lnTo>
                    <a:pt x="82" y="0"/>
                  </a:lnTo>
                  <a:lnTo>
                    <a:pt x="54" y="138"/>
                  </a:lnTo>
                  <a:close/>
                </a:path>
              </a:pathLst>
            </a:custGeom>
            <a:solidFill>
              <a:srgbClr val="D9D9D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77" name="Freeform 511"/>
            <p:cNvSpPr>
              <a:spLocks/>
            </p:cNvSpPr>
            <p:nvPr/>
          </p:nvSpPr>
          <p:spPr bwMode="auto">
            <a:xfrm>
              <a:off x="148" y="1270"/>
              <a:ext cx="4" cy="5"/>
            </a:xfrm>
            <a:custGeom>
              <a:avLst/>
              <a:gdLst>
                <a:gd name="T0" fmla="*/ 0 w 82"/>
                <a:gd name="T1" fmla="*/ 0 h 110"/>
                <a:gd name="T2" fmla="*/ 0 w 82"/>
                <a:gd name="T3" fmla="*/ 0 h 110"/>
                <a:gd name="T4" fmla="*/ 0 w 82"/>
                <a:gd name="T5" fmla="*/ 0 h 110"/>
                <a:gd name="T6" fmla="*/ 0 w 82"/>
                <a:gd name="T7" fmla="*/ 0 h 110"/>
                <a:gd name="T8" fmla="*/ 0 w 82"/>
                <a:gd name="T9" fmla="*/ 0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2"/>
                <a:gd name="T16" fmla="*/ 0 h 110"/>
                <a:gd name="T17" fmla="*/ 82 w 82"/>
                <a:gd name="T18" fmla="*/ 110 h 11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2" h="110">
                  <a:moveTo>
                    <a:pt x="82" y="110"/>
                  </a:moveTo>
                  <a:lnTo>
                    <a:pt x="54" y="110"/>
                  </a:lnTo>
                  <a:lnTo>
                    <a:pt x="0" y="0"/>
                  </a:lnTo>
                  <a:lnTo>
                    <a:pt x="82" y="110"/>
                  </a:lnTo>
                  <a:close/>
                </a:path>
              </a:pathLst>
            </a:custGeom>
            <a:solidFill>
              <a:srgbClr val="D9D9D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78" name="Freeform 512"/>
            <p:cNvSpPr>
              <a:spLocks/>
            </p:cNvSpPr>
            <p:nvPr/>
          </p:nvSpPr>
          <p:spPr bwMode="auto">
            <a:xfrm>
              <a:off x="155" y="1273"/>
              <a:ext cx="1" cy="2"/>
            </a:xfrm>
            <a:custGeom>
              <a:avLst/>
              <a:gdLst>
                <a:gd name="T0" fmla="*/ 0 w 28"/>
                <a:gd name="T1" fmla="*/ 0 h 55"/>
                <a:gd name="T2" fmla="*/ 0 w 28"/>
                <a:gd name="T3" fmla="*/ 0 h 55"/>
                <a:gd name="T4" fmla="*/ 0 w 28"/>
                <a:gd name="T5" fmla="*/ 0 h 55"/>
                <a:gd name="T6" fmla="*/ 0 w 28"/>
                <a:gd name="T7" fmla="*/ 0 h 5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8"/>
                <a:gd name="T13" fmla="*/ 0 h 55"/>
                <a:gd name="T14" fmla="*/ 28 w 28"/>
                <a:gd name="T15" fmla="*/ 55 h 5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8" h="55">
                  <a:moveTo>
                    <a:pt x="28" y="55"/>
                  </a:moveTo>
                  <a:lnTo>
                    <a:pt x="0" y="55"/>
                  </a:lnTo>
                  <a:lnTo>
                    <a:pt x="0" y="0"/>
                  </a:lnTo>
                  <a:lnTo>
                    <a:pt x="28" y="55"/>
                  </a:lnTo>
                  <a:close/>
                </a:path>
              </a:pathLst>
            </a:custGeom>
            <a:solidFill>
              <a:srgbClr val="ABABAB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79" name="Freeform 513"/>
            <p:cNvSpPr>
              <a:spLocks/>
            </p:cNvSpPr>
            <p:nvPr/>
          </p:nvSpPr>
          <p:spPr bwMode="auto">
            <a:xfrm>
              <a:off x="-228" y="1339"/>
              <a:ext cx="102" cy="1"/>
            </a:xfrm>
            <a:custGeom>
              <a:avLst/>
              <a:gdLst>
                <a:gd name="T0" fmla="*/ 0 w 2675"/>
                <a:gd name="T1" fmla="*/ 0 h 28"/>
                <a:gd name="T2" fmla="*/ 0 w 2675"/>
                <a:gd name="T3" fmla="*/ 0 h 28"/>
                <a:gd name="T4" fmla="*/ 0 w 2675"/>
                <a:gd name="T5" fmla="*/ 0 h 28"/>
                <a:gd name="T6" fmla="*/ 0 w 2675"/>
                <a:gd name="T7" fmla="*/ 0 h 28"/>
                <a:gd name="T8" fmla="*/ 0 w 2675"/>
                <a:gd name="T9" fmla="*/ 0 h 28"/>
                <a:gd name="T10" fmla="*/ 0 w 2675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675"/>
                <a:gd name="T19" fmla="*/ 0 h 28"/>
                <a:gd name="T20" fmla="*/ 2675 w 2675"/>
                <a:gd name="T21" fmla="*/ 28 h 2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675" h="28">
                  <a:moveTo>
                    <a:pt x="2675" y="0"/>
                  </a:moveTo>
                  <a:lnTo>
                    <a:pt x="2648" y="28"/>
                  </a:lnTo>
                  <a:lnTo>
                    <a:pt x="0" y="28"/>
                  </a:lnTo>
                  <a:lnTo>
                    <a:pt x="0" y="0"/>
                  </a:lnTo>
                  <a:lnTo>
                    <a:pt x="2675" y="0"/>
                  </a:lnTo>
                  <a:close/>
                </a:path>
              </a:pathLst>
            </a:custGeom>
            <a:solidFill>
              <a:srgbClr val="ABABAB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80" name="Freeform 514"/>
            <p:cNvSpPr>
              <a:spLocks/>
            </p:cNvSpPr>
            <p:nvPr/>
          </p:nvSpPr>
          <p:spPr bwMode="auto">
            <a:xfrm>
              <a:off x="159" y="1340"/>
              <a:ext cx="114" cy="3"/>
            </a:xfrm>
            <a:custGeom>
              <a:avLst/>
              <a:gdLst>
                <a:gd name="T0" fmla="*/ 0 w 2975"/>
                <a:gd name="T1" fmla="*/ 0 h 56"/>
                <a:gd name="T2" fmla="*/ 0 w 2975"/>
                <a:gd name="T3" fmla="*/ 0 h 56"/>
                <a:gd name="T4" fmla="*/ 0 w 2975"/>
                <a:gd name="T5" fmla="*/ 0 h 56"/>
                <a:gd name="T6" fmla="*/ 0 w 2975"/>
                <a:gd name="T7" fmla="*/ 0 h 56"/>
                <a:gd name="T8" fmla="*/ 0 w 2975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75"/>
                <a:gd name="T16" fmla="*/ 0 h 56"/>
                <a:gd name="T17" fmla="*/ 2975 w 2975"/>
                <a:gd name="T18" fmla="*/ 56 h 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75" h="56">
                  <a:moveTo>
                    <a:pt x="27" y="56"/>
                  </a:moveTo>
                  <a:lnTo>
                    <a:pt x="0" y="0"/>
                  </a:lnTo>
                  <a:lnTo>
                    <a:pt x="2975" y="0"/>
                  </a:lnTo>
                  <a:lnTo>
                    <a:pt x="2975" y="56"/>
                  </a:lnTo>
                  <a:lnTo>
                    <a:pt x="27" y="56"/>
                  </a:lnTo>
                  <a:close/>
                </a:path>
              </a:pathLst>
            </a:custGeom>
            <a:solidFill>
              <a:srgbClr val="D9D9D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81" name="Rectangle 515"/>
            <p:cNvSpPr>
              <a:spLocks noChangeArrowheads="1"/>
            </p:cNvSpPr>
            <p:nvPr/>
          </p:nvSpPr>
          <p:spPr bwMode="auto">
            <a:xfrm>
              <a:off x="-228" y="1341"/>
              <a:ext cx="101" cy="3"/>
            </a:xfrm>
            <a:prstGeom prst="rect">
              <a:avLst/>
            </a:prstGeom>
            <a:solidFill>
              <a:srgbClr val="838383"/>
            </a:solidFill>
            <a:ln w="158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82" name="Rectangle 516"/>
            <p:cNvSpPr>
              <a:spLocks noChangeArrowheads="1"/>
            </p:cNvSpPr>
            <p:nvPr/>
          </p:nvSpPr>
          <p:spPr bwMode="auto">
            <a:xfrm>
              <a:off x="-124" y="1341"/>
              <a:ext cx="281" cy="3"/>
            </a:xfrm>
            <a:prstGeom prst="rect">
              <a:avLst/>
            </a:prstGeom>
            <a:solidFill>
              <a:srgbClr val="ABABAB"/>
            </a:solidFill>
            <a:ln w="158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83" name="Rectangle 517"/>
            <p:cNvSpPr>
              <a:spLocks noChangeArrowheads="1"/>
            </p:cNvSpPr>
            <p:nvPr/>
          </p:nvSpPr>
          <p:spPr bwMode="auto">
            <a:xfrm>
              <a:off x="160" y="1344"/>
              <a:ext cx="112" cy="2"/>
            </a:xfrm>
            <a:prstGeom prst="rect">
              <a:avLst/>
            </a:prstGeom>
            <a:solidFill>
              <a:srgbClr val="ABABAB"/>
            </a:solidFill>
            <a:ln w="158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84" name="Freeform 518"/>
            <p:cNvSpPr>
              <a:spLocks/>
            </p:cNvSpPr>
            <p:nvPr/>
          </p:nvSpPr>
          <p:spPr bwMode="auto">
            <a:xfrm>
              <a:off x="-228" y="1345"/>
              <a:ext cx="99" cy="30"/>
            </a:xfrm>
            <a:custGeom>
              <a:avLst/>
              <a:gdLst>
                <a:gd name="T0" fmla="*/ 0 w 2593"/>
                <a:gd name="T1" fmla="*/ 0 h 692"/>
                <a:gd name="T2" fmla="*/ 0 w 2593"/>
                <a:gd name="T3" fmla="*/ 0 h 692"/>
                <a:gd name="T4" fmla="*/ 0 w 2593"/>
                <a:gd name="T5" fmla="*/ 0 h 692"/>
                <a:gd name="T6" fmla="*/ 0 w 2593"/>
                <a:gd name="T7" fmla="*/ 0 h 692"/>
                <a:gd name="T8" fmla="*/ 0 w 2593"/>
                <a:gd name="T9" fmla="*/ 0 h 692"/>
                <a:gd name="T10" fmla="*/ 0 w 2593"/>
                <a:gd name="T11" fmla="*/ 0 h 692"/>
                <a:gd name="T12" fmla="*/ 0 w 2593"/>
                <a:gd name="T13" fmla="*/ 0 h 692"/>
                <a:gd name="T14" fmla="*/ 0 w 2593"/>
                <a:gd name="T15" fmla="*/ 0 h 692"/>
                <a:gd name="T16" fmla="*/ 0 w 2593"/>
                <a:gd name="T17" fmla="*/ 0 h 692"/>
                <a:gd name="T18" fmla="*/ 0 w 2593"/>
                <a:gd name="T19" fmla="*/ 0 h 692"/>
                <a:gd name="T20" fmla="*/ 0 w 2593"/>
                <a:gd name="T21" fmla="*/ 0 h 692"/>
                <a:gd name="T22" fmla="*/ 0 w 2593"/>
                <a:gd name="T23" fmla="*/ 0 h 692"/>
                <a:gd name="T24" fmla="*/ 0 w 2593"/>
                <a:gd name="T25" fmla="*/ 0 h 692"/>
                <a:gd name="T26" fmla="*/ 0 w 2593"/>
                <a:gd name="T27" fmla="*/ 0 h 692"/>
                <a:gd name="T28" fmla="*/ 0 w 2593"/>
                <a:gd name="T29" fmla="*/ 0 h 692"/>
                <a:gd name="T30" fmla="*/ 0 w 2593"/>
                <a:gd name="T31" fmla="*/ 0 h 692"/>
                <a:gd name="T32" fmla="*/ 0 w 2593"/>
                <a:gd name="T33" fmla="*/ 0 h 692"/>
                <a:gd name="T34" fmla="*/ 0 w 2593"/>
                <a:gd name="T35" fmla="*/ 0 h 692"/>
                <a:gd name="T36" fmla="*/ 0 w 2593"/>
                <a:gd name="T37" fmla="*/ 0 h 692"/>
                <a:gd name="T38" fmla="*/ 0 w 2593"/>
                <a:gd name="T39" fmla="*/ 0 h 692"/>
                <a:gd name="T40" fmla="*/ 0 w 2593"/>
                <a:gd name="T41" fmla="*/ 0 h 692"/>
                <a:gd name="T42" fmla="*/ 0 w 2593"/>
                <a:gd name="T43" fmla="*/ 0 h 692"/>
                <a:gd name="T44" fmla="*/ 0 w 2593"/>
                <a:gd name="T45" fmla="*/ 0 h 692"/>
                <a:gd name="T46" fmla="*/ 0 w 2593"/>
                <a:gd name="T47" fmla="*/ 0 h 692"/>
                <a:gd name="T48" fmla="*/ 0 w 2593"/>
                <a:gd name="T49" fmla="*/ 0 h 692"/>
                <a:gd name="T50" fmla="*/ 0 w 2593"/>
                <a:gd name="T51" fmla="*/ 0 h 692"/>
                <a:gd name="T52" fmla="*/ 0 w 2593"/>
                <a:gd name="T53" fmla="*/ 0 h 692"/>
                <a:gd name="T54" fmla="*/ 0 w 2593"/>
                <a:gd name="T55" fmla="*/ 0 h 692"/>
                <a:gd name="T56" fmla="*/ 0 w 2593"/>
                <a:gd name="T57" fmla="*/ 0 h 692"/>
                <a:gd name="T58" fmla="*/ 0 w 2593"/>
                <a:gd name="T59" fmla="*/ 0 h 692"/>
                <a:gd name="T60" fmla="*/ 0 w 2593"/>
                <a:gd name="T61" fmla="*/ 0 h 692"/>
                <a:gd name="T62" fmla="*/ 0 w 2593"/>
                <a:gd name="T63" fmla="*/ 0 h 692"/>
                <a:gd name="T64" fmla="*/ 0 w 2593"/>
                <a:gd name="T65" fmla="*/ 0 h 692"/>
                <a:gd name="T66" fmla="*/ 0 w 2593"/>
                <a:gd name="T67" fmla="*/ 0 h 692"/>
                <a:gd name="T68" fmla="*/ 0 w 2593"/>
                <a:gd name="T69" fmla="*/ 0 h 692"/>
                <a:gd name="T70" fmla="*/ 0 w 2593"/>
                <a:gd name="T71" fmla="*/ 0 h 692"/>
                <a:gd name="T72" fmla="*/ 0 w 2593"/>
                <a:gd name="T73" fmla="*/ 0 h 692"/>
                <a:gd name="T74" fmla="*/ 0 w 2593"/>
                <a:gd name="T75" fmla="*/ 0 h 692"/>
                <a:gd name="T76" fmla="*/ 0 w 2593"/>
                <a:gd name="T77" fmla="*/ 0 h 692"/>
                <a:gd name="T78" fmla="*/ 0 w 2593"/>
                <a:gd name="T79" fmla="*/ 0 h 69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2593"/>
                <a:gd name="T121" fmla="*/ 0 h 692"/>
                <a:gd name="T122" fmla="*/ 2593 w 2593"/>
                <a:gd name="T123" fmla="*/ 692 h 692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2593" h="692">
                  <a:moveTo>
                    <a:pt x="2593" y="0"/>
                  </a:moveTo>
                  <a:lnTo>
                    <a:pt x="2266" y="277"/>
                  </a:lnTo>
                  <a:lnTo>
                    <a:pt x="2130" y="305"/>
                  </a:lnTo>
                  <a:lnTo>
                    <a:pt x="2075" y="360"/>
                  </a:lnTo>
                  <a:lnTo>
                    <a:pt x="2021" y="415"/>
                  </a:lnTo>
                  <a:lnTo>
                    <a:pt x="2021" y="499"/>
                  </a:lnTo>
                  <a:lnTo>
                    <a:pt x="1775" y="692"/>
                  </a:lnTo>
                  <a:lnTo>
                    <a:pt x="1720" y="692"/>
                  </a:lnTo>
                  <a:lnTo>
                    <a:pt x="1720" y="415"/>
                  </a:lnTo>
                  <a:lnTo>
                    <a:pt x="1693" y="360"/>
                  </a:lnTo>
                  <a:lnTo>
                    <a:pt x="1665" y="332"/>
                  </a:lnTo>
                  <a:lnTo>
                    <a:pt x="1610" y="305"/>
                  </a:lnTo>
                  <a:lnTo>
                    <a:pt x="1556" y="277"/>
                  </a:lnTo>
                  <a:lnTo>
                    <a:pt x="1501" y="249"/>
                  </a:lnTo>
                  <a:lnTo>
                    <a:pt x="1420" y="249"/>
                  </a:lnTo>
                  <a:lnTo>
                    <a:pt x="1365" y="249"/>
                  </a:lnTo>
                  <a:lnTo>
                    <a:pt x="1310" y="249"/>
                  </a:lnTo>
                  <a:lnTo>
                    <a:pt x="1256" y="249"/>
                  </a:lnTo>
                  <a:lnTo>
                    <a:pt x="1229" y="277"/>
                  </a:lnTo>
                  <a:lnTo>
                    <a:pt x="1174" y="305"/>
                  </a:lnTo>
                  <a:lnTo>
                    <a:pt x="1147" y="360"/>
                  </a:lnTo>
                  <a:lnTo>
                    <a:pt x="1120" y="415"/>
                  </a:lnTo>
                  <a:lnTo>
                    <a:pt x="1092" y="471"/>
                  </a:lnTo>
                  <a:lnTo>
                    <a:pt x="1092" y="526"/>
                  </a:lnTo>
                  <a:lnTo>
                    <a:pt x="1092" y="692"/>
                  </a:lnTo>
                  <a:lnTo>
                    <a:pt x="819" y="692"/>
                  </a:lnTo>
                  <a:lnTo>
                    <a:pt x="819" y="554"/>
                  </a:lnTo>
                  <a:lnTo>
                    <a:pt x="792" y="442"/>
                  </a:lnTo>
                  <a:lnTo>
                    <a:pt x="764" y="360"/>
                  </a:lnTo>
                  <a:lnTo>
                    <a:pt x="683" y="277"/>
                  </a:lnTo>
                  <a:lnTo>
                    <a:pt x="546" y="249"/>
                  </a:lnTo>
                  <a:lnTo>
                    <a:pt x="355" y="249"/>
                  </a:lnTo>
                  <a:lnTo>
                    <a:pt x="274" y="277"/>
                  </a:lnTo>
                  <a:lnTo>
                    <a:pt x="218" y="332"/>
                  </a:lnTo>
                  <a:lnTo>
                    <a:pt x="164" y="415"/>
                  </a:lnTo>
                  <a:lnTo>
                    <a:pt x="137" y="526"/>
                  </a:lnTo>
                  <a:lnTo>
                    <a:pt x="137" y="692"/>
                  </a:lnTo>
                  <a:lnTo>
                    <a:pt x="0" y="692"/>
                  </a:lnTo>
                  <a:lnTo>
                    <a:pt x="0" y="0"/>
                  </a:lnTo>
                  <a:lnTo>
                    <a:pt x="2593" y="0"/>
                  </a:lnTo>
                  <a:close/>
                </a:path>
              </a:pathLst>
            </a:custGeom>
            <a:solidFill>
              <a:srgbClr val="FFFFFF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85" name="Freeform 519"/>
            <p:cNvSpPr>
              <a:spLocks/>
            </p:cNvSpPr>
            <p:nvPr/>
          </p:nvSpPr>
          <p:spPr bwMode="auto">
            <a:xfrm>
              <a:off x="-139" y="1345"/>
              <a:ext cx="15" cy="31"/>
            </a:xfrm>
            <a:custGeom>
              <a:avLst/>
              <a:gdLst>
                <a:gd name="T0" fmla="*/ 0 w 381"/>
                <a:gd name="T1" fmla="*/ 0 h 720"/>
                <a:gd name="T2" fmla="*/ 0 w 381"/>
                <a:gd name="T3" fmla="*/ 0 h 720"/>
                <a:gd name="T4" fmla="*/ 0 w 381"/>
                <a:gd name="T5" fmla="*/ 0 h 720"/>
                <a:gd name="T6" fmla="*/ 0 w 381"/>
                <a:gd name="T7" fmla="*/ 0 h 720"/>
                <a:gd name="T8" fmla="*/ 0 w 381"/>
                <a:gd name="T9" fmla="*/ 0 h 720"/>
                <a:gd name="T10" fmla="*/ 0 w 381"/>
                <a:gd name="T11" fmla="*/ 0 h 720"/>
                <a:gd name="T12" fmla="*/ 0 w 381"/>
                <a:gd name="T13" fmla="*/ 0 h 720"/>
                <a:gd name="T14" fmla="*/ 0 w 381"/>
                <a:gd name="T15" fmla="*/ 0 h 720"/>
                <a:gd name="T16" fmla="*/ 0 w 381"/>
                <a:gd name="T17" fmla="*/ 0 h 7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81"/>
                <a:gd name="T28" fmla="*/ 0 h 720"/>
                <a:gd name="T29" fmla="*/ 381 w 381"/>
                <a:gd name="T30" fmla="*/ 720 h 72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81" h="720">
                  <a:moveTo>
                    <a:pt x="381" y="720"/>
                  </a:moveTo>
                  <a:lnTo>
                    <a:pt x="300" y="720"/>
                  </a:lnTo>
                  <a:lnTo>
                    <a:pt x="300" y="471"/>
                  </a:lnTo>
                  <a:lnTo>
                    <a:pt x="272" y="360"/>
                  </a:lnTo>
                  <a:lnTo>
                    <a:pt x="191" y="305"/>
                  </a:lnTo>
                  <a:lnTo>
                    <a:pt x="0" y="277"/>
                  </a:lnTo>
                  <a:lnTo>
                    <a:pt x="327" y="0"/>
                  </a:lnTo>
                  <a:lnTo>
                    <a:pt x="381" y="0"/>
                  </a:lnTo>
                  <a:lnTo>
                    <a:pt x="381" y="720"/>
                  </a:lnTo>
                  <a:close/>
                </a:path>
              </a:pathLst>
            </a:custGeom>
            <a:solidFill>
              <a:srgbClr val="ABABAB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86" name="Rectangle 520"/>
            <p:cNvSpPr>
              <a:spLocks noChangeArrowheads="1"/>
            </p:cNvSpPr>
            <p:nvPr/>
          </p:nvSpPr>
          <p:spPr bwMode="auto">
            <a:xfrm>
              <a:off x="-122" y="1345"/>
              <a:ext cx="276" cy="3"/>
            </a:xfrm>
            <a:prstGeom prst="rect">
              <a:avLst/>
            </a:prstGeom>
            <a:solidFill>
              <a:srgbClr val="838383"/>
            </a:solidFill>
            <a:ln w="158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87" name="Freeform 521"/>
            <p:cNvSpPr>
              <a:spLocks/>
            </p:cNvSpPr>
            <p:nvPr/>
          </p:nvSpPr>
          <p:spPr bwMode="auto">
            <a:xfrm>
              <a:off x="155" y="1348"/>
              <a:ext cx="117" cy="31"/>
            </a:xfrm>
            <a:custGeom>
              <a:avLst/>
              <a:gdLst>
                <a:gd name="T0" fmla="*/ 0 w 3058"/>
                <a:gd name="T1" fmla="*/ 0 h 693"/>
                <a:gd name="T2" fmla="*/ 0 w 3058"/>
                <a:gd name="T3" fmla="*/ 0 h 693"/>
                <a:gd name="T4" fmla="*/ 0 w 3058"/>
                <a:gd name="T5" fmla="*/ 0 h 693"/>
                <a:gd name="T6" fmla="*/ 0 w 3058"/>
                <a:gd name="T7" fmla="*/ 0 h 693"/>
                <a:gd name="T8" fmla="*/ 0 w 3058"/>
                <a:gd name="T9" fmla="*/ 0 h 693"/>
                <a:gd name="T10" fmla="*/ 0 w 3058"/>
                <a:gd name="T11" fmla="*/ 0 h 693"/>
                <a:gd name="T12" fmla="*/ 0 w 3058"/>
                <a:gd name="T13" fmla="*/ 0 h 693"/>
                <a:gd name="T14" fmla="*/ 0 w 3058"/>
                <a:gd name="T15" fmla="*/ 0 h 693"/>
                <a:gd name="T16" fmla="*/ 0 w 3058"/>
                <a:gd name="T17" fmla="*/ 0 h 693"/>
                <a:gd name="T18" fmla="*/ 0 w 3058"/>
                <a:gd name="T19" fmla="*/ 0 h 693"/>
                <a:gd name="T20" fmla="*/ 0 w 3058"/>
                <a:gd name="T21" fmla="*/ 0 h 693"/>
                <a:gd name="T22" fmla="*/ 0 w 3058"/>
                <a:gd name="T23" fmla="*/ 0 h 693"/>
                <a:gd name="T24" fmla="*/ 0 w 3058"/>
                <a:gd name="T25" fmla="*/ 0 h 693"/>
                <a:gd name="T26" fmla="*/ 0 w 3058"/>
                <a:gd name="T27" fmla="*/ 0 h 693"/>
                <a:gd name="T28" fmla="*/ 0 w 3058"/>
                <a:gd name="T29" fmla="*/ 0 h 693"/>
                <a:gd name="T30" fmla="*/ 0 w 3058"/>
                <a:gd name="T31" fmla="*/ 0 h 693"/>
                <a:gd name="T32" fmla="*/ 0 w 3058"/>
                <a:gd name="T33" fmla="*/ 0 h 693"/>
                <a:gd name="T34" fmla="*/ 0 w 3058"/>
                <a:gd name="T35" fmla="*/ 0 h 693"/>
                <a:gd name="T36" fmla="*/ 0 w 3058"/>
                <a:gd name="T37" fmla="*/ 0 h 693"/>
                <a:gd name="T38" fmla="*/ 0 w 3058"/>
                <a:gd name="T39" fmla="*/ 0 h 693"/>
                <a:gd name="T40" fmla="*/ 0 w 3058"/>
                <a:gd name="T41" fmla="*/ 0 h 693"/>
                <a:gd name="T42" fmla="*/ 0 w 3058"/>
                <a:gd name="T43" fmla="*/ 0 h 693"/>
                <a:gd name="T44" fmla="*/ 0 w 3058"/>
                <a:gd name="T45" fmla="*/ 0 h 693"/>
                <a:gd name="T46" fmla="*/ 0 w 3058"/>
                <a:gd name="T47" fmla="*/ 0 h 693"/>
                <a:gd name="T48" fmla="*/ 0 w 3058"/>
                <a:gd name="T49" fmla="*/ 0 h 693"/>
                <a:gd name="T50" fmla="*/ 0 w 3058"/>
                <a:gd name="T51" fmla="*/ 0 h 693"/>
                <a:gd name="T52" fmla="*/ 0 w 3058"/>
                <a:gd name="T53" fmla="*/ 0 h 693"/>
                <a:gd name="T54" fmla="*/ 0 w 3058"/>
                <a:gd name="T55" fmla="*/ 0 h 693"/>
                <a:gd name="T56" fmla="*/ 0 w 3058"/>
                <a:gd name="T57" fmla="*/ 0 h 693"/>
                <a:gd name="T58" fmla="*/ 0 w 3058"/>
                <a:gd name="T59" fmla="*/ 0 h 693"/>
                <a:gd name="T60" fmla="*/ 0 w 3058"/>
                <a:gd name="T61" fmla="*/ 0 h 693"/>
                <a:gd name="T62" fmla="*/ 0 w 3058"/>
                <a:gd name="T63" fmla="*/ 0 h 693"/>
                <a:gd name="T64" fmla="*/ 0 w 3058"/>
                <a:gd name="T65" fmla="*/ 0 h 693"/>
                <a:gd name="T66" fmla="*/ 0 w 3058"/>
                <a:gd name="T67" fmla="*/ 0 h 693"/>
                <a:gd name="T68" fmla="*/ 0 w 3058"/>
                <a:gd name="T69" fmla="*/ 0 h 693"/>
                <a:gd name="T70" fmla="*/ 0 w 3058"/>
                <a:gd name="T71" fmla="*/ 0 h 693"/>
                <a:gd name="T72" fmla="*/ 0 w 3058"/>
                <a:gd name="T73" fmla="*/ 0 h 693"/>
                <a:gd name="T74" fmla="*/ 0 w 3058"/>
                <a:gd name="T75" fmla="*/ 0 h 693"/>
                <a:gd name="T76" fmla="*/ 0 w 3058"/>
                <a:gd name="T77" fmla="*/ 0 h 693"/>
                <a:gd name="T78" fmla="*/ 0 w 3058"/>
                <a:gd name="T79" fmla="*/ 0 h 693"/>
                <a:gd name="T80" fmla="*/ 0 w 3058"/>
                <a:gd name="T81" fmla="*/ 0 h 693"/>
                <a:gd name="T82" fmla="*/ 0 w 3058"/>
                <a:gd name="T83" fmla="*/ 0 h 693"/>
                <a:gd name="T84" fmla="*/ 0 w 3058"/>
                <a:gd name="T85" fmla="*/ 0 h 693"/>
                <a:gd name="T86" fmla="*/ 0 w 3058"/>
                <a:gd name="T87" fmla="*/ 0 h 693"/>
                <a:gd name="T88" fmla="*/ 0 w 3058"/>
                <a:gd name="T89" fmla="*/ 0 h 693"/>
                <a:gd name="T90" fmla="*/ 0 w 3058"/>
                <a:gd name="T91" fmla="*/ 0 h 693"/>
                <a:gd name="T92" fmla="*/ 0 w 3058"/>
                <a:gd name="T93" fmla="*/ 0 h 693"/>
                <a:gd name="T94" fmla="*/ 0 w 3058"/>
                <a:gd name="T95" fmla="*/ 0 h 693"/>
                <a:gd name="T96" fmla="*/ 0 w 3058"/>
                <a:gd name="T97" fmla="*/ 0 h 693"/>
                <a:gd name="T98" fmla="*/ 0 w 3058"/>
                <a:gd name="T99" fmla="*/ 0 h 693"/>
                <a:gd name="T100" fmla="*/ 0 w 3058"/>
                <a:gd name="T101" fmla="*/ 0 h 693"/>
                <a:gd name="T102" fmla="*/ 0 w 3058"/>
                <a:gd name="T103" fmla="*/ 0 h 693"/>
                <a:gd name="T104" fmla="*/ 0 w 3058"/>
                <a:gd name="T105" fmla="*/ 0 h 693"/>
                <a:gd name="T106" fmla="*/ 0 w 3058"/>
                <a:gd name="T107" fmla="*/ 0 h 693"/>
                <a:gd name="T108" fmla="*/ 0 w 3058"/>
                <a:gd name="T109" fmla="*/ 0 h 693"/>
                <a:gd name="T110" fmla="*/ 0 w 3058"/>
                <a:gd name="T111" fmla="*/ 0 h 693"/>
                <a:gd name="T112" fmla="*/ 0 w 3058"/>
                <a:gd name="T113" fmla="*/ 0 h 693"/>
                <a:gd name="T114" fmla="*/ 0 w 3058"/>
                <a:gd name="T115" fmla="*/ 0 h 693"/>
                <a:gd name="T116" fmla="*/ 0 w 3058"/>
                <a:gd name="T117" fmla="*/ 0 h 693"/>
                <a:gd name="T118" fmla="*/ 0 w 3058"/>
                <a:gd name="T119" fmla="*/ 0 h 693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3058"/>
                <a:gd name="T181" fmla="*/ 0 h 693"/>
                <a:gd name="T182" fmla="*/ 3058 w 3058"/>
                <a:gd name="T183" fmla="*/ 693 h 693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3058" h="693">
                  <a:moveTo>
                    <a:pt x="3058" y="0"/>
                  </a:moveTo>
                  <a:lnTo>
                    <a:pt x="3058" y="693"/>
                  </a:lnTo>
                  <a:lnTo>
                    <a:pt x="2895" y="693"/>
                  </a:lnTo>
                  <a:lnTo>
                    <a:pt x="2867" y="499"/>
                  </a:lnTo>
                  <a:lnTo>
                    <a:pt x="2867" y="417"/>
                  </a:lnTo>
                  <a:lnTo>
                    <a:pt x="2839" y="389"/>
                  </a:lnTo>
                  <a:lnTo>
                    <a:pt x="2813" y="333"/>
                  </a:lnTo>
                  <a:lnTo>
                    <a:pt x="2730" y="305"/>
                  </a:lnTo>
                  <a:lnTo>
                    <a:pt x="2676" y="278"/>
                  </a:lnTo>
                  <a:lnTo>
                    <a:pt x="2594" y="250"/>
                  </a:lnTo>
                  <a:lnTo>
                    <a:pt x="2512" y="250"/>
                  </a:lnTo>
                  <a:lnTo>
                    <a:pt x="2430" y="250"/>
                  </a:lnTo>
                  <a:lnTo>
                    <a:pt x="2349" y="250"/>
                  </a:lnTo>
                  <a:lnTo>
                    <a:pt x="2267" y="278"/>
                  </a:lnTo>
                  <a:lnTo>
                    <a:pt x="2212" y="305"/>
                  </a:lnTo>
                  <a:lnTo>
                    <a:pt x="2130" y="360"/>
                  </a:lnTo>
                  <a:lnTo>
                    <a:pt x="2103" y="417"/>
                  </a:lnTo>
                  <a:lnTo>
                    <a:pt x="2103" y="472"/>
                  </a:lnTo>
                  <a:lnTo>
                    <a:pt x="2075" y="527"/>
                  </a:lnTo>
                  <a:lnTo>
                    <a:pt x="2075" y="583"/>
                  </a:lnTo>
                  <a:lnTo>
                    <a:pt x="2075" y="693"/>
                  </a:lnTo>
                  <a:lnTo>
                    <a:pt x="1857" y="693"/>
                  </a:lnTo>
                  <a:lnTo>
                    <a:pt x="1857" y="472"/>
                  </a:lnTo>
                  <a:lnTo>
                    <a:pt x="1830" y="417"/>
                  </a:lnTo>
                  <a:lnTo>
                    <a:pt x="1803" y="360"/>
                  </a:lnTo>
                  <a:lnTo>
                    <a:pt x="1747" y="333"/>
                  </a:lnTo>
                  <a:lnTo>
                    <a:pt x="1693" y="278"/>
                  </a:lnTo>
                  <a:lnTo>
                    <a:pt x="1638" y="250"/>
                  </a:lnTo>
                  <a:lnTo>
                    <a:pt x="1584" y="250"/>
                  </a:lnTo>
                  <a:lnTo>
                    <a:pt x="1503" y="223"/>
                  </a:lnTo>
                  <a:lnTo>
                    <a:pt x="1420" y="223"/>
                  </a:lnTo>
                  <a:lnTo>
                    <a:pt x="1338" y="250"/>
                  </a:lnTo>
                  <a:lnTo>
                    <a:pt x="1284" y="278"/>
                  </a:lnTo>
                  <a:lnTo>
                    <a:pt x="1229" y="305"/>
                  </a:lnTo>
                  <a:lnTo>
                    <a:pt x="1201" y="333"/>
                  </a:lnTo>
                  <a:lnTo>
                    <a:pt x="1147" y="389"/>
                  </a:lnTo>
                  <a:lnTo>
                    <a:pt x="1120" y="444"/>
                  </a:lnTo>
                  <a:lnTo>
                    <a:pt x="1120" y="499"/>
                  </a:lnTo>
                  <a:lnTo>
                    <a:pt x="1120" y="666"/>
                  </a:lnTo>
                  <a:lnTo>
                    <a:pt x="901" y="666"/>
                  </a:lnTo>
                  <a:lnTo>
                    <a:pt x="901" y="444"/>
                  </a:lnTo>
                  <a:lnTo>
                    <a:pt x="874" y="389"/>
                  </a:lnTo>
                  <a:lnTo>
                    <a:pt x="820" y="333"/>
                  </a:lnTo>
                  <a:lnTo>
                    <a:pt x="792" y="278"/>
                  </a:lnTo>
                  <a:lnTo>
                    <a:pt x="711" y="250"/>
                  </a:lnTo>
                  <a:lnTo>
                    <a:pt x="656" y="223"/>
                  </a:lnTo>
                  <a:lnTo>
                    <a:pt x="574" y="223"/>
                  </a:lnTo>
                  <a:lnTo>
                    <a:pt x="465" y="223"/>
                  </a:lnTo>
                  <a:lnTo>
                    <a:pt x="411" y="250"/>
                  </a:lnTo>
                  <a:lnTo>
                    <a:pt x="328" y="250"/>
                  </a:lnTo>
                  <a:lnTo>
                    <a:pt x="301" y="305"/>
                  </a:lnTo>
                  <a:lnTo>
                    <a:pt x="246" y="333"/>
                  </a:lnTo>
                  <a:lnTo>
                    <a:pt x="219" y="360"/>
                  </a:lnTo>
                  <a:lnTo>
                    <a:pt x="192" y="417"/>
                  </a:lnTo>
                  <a:lnTo>
                    <a:pt x="192" y="444"/>
                  </a:lnTo>
                  <a:lnTo>
                    <a:pt x="165" y="499"/>
                  </a:lnTo>
                  <a:lnTo>
                    <a:pt x="165" y="666"/>
                  </a:lnTo>
                  <a:lnTo>
                    <a:pt x="0" y="666"/>
                  </a:lnTo>
                  <a:lnTo>
                    <a:pt x="0" y="0"/>
                  </a:lnTo>
                  <a:lnTo>
                    <a:pt x="3058" y="0"/>
                  </a:lnTo>
                  <a:close/>
                </a:path>
              </a:pathLst>
            </a:custGeom>
            <a:solidFill>
              <a:srgbClr val="FFFFFF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88" name="Freeform 522"/>
            <p:cNvSpPr>
              <a:spLocks/>
            </p:cNvSpPr>
            <p:nvPr/>
          </p:nvSpPr>
          <p:spPr bwMode="auto">
            <a:xfrm>
              <a:off x="-123" y="1350"/>
              <a:ext cx="277" cy="61"/>
            </a:xfrm>
            <a:custGeom>
              <a:avLst/>
              <a:gdLst>
                <a:gd name="T0" fmla="*/ 0 w 7207"/>
                <a:gd name="T1" fmla="*/ 0 h 1412"/>
                <a:gd name="T2" fmla="*/ 0 w 7207"/>
                <a:gd name="T3" fmla="*/ 0 h 1412"/>
                <a:gd name="T4" fmla="*/ 0 w 7207"/>
                <a:gd name="T5" fmla="*/ 0 h 1412"/>
                <a:gd name="T6" fmla="*/ 0 w 7207"/>
                <a:gd name="T7" fmla="*/ 0 h 1412"/>
                <a:gd name="T8" fmla="*/ 0 w 7207"/>
                <a:gd name="T9" fmla="*/ 0 h 1412"/>
                <a:gd name="T10" fmla="*/ 0 w 7207"/>
                <a:gd name="T11" fmla="*/ 0 h 1412"/>
                <a:gd name="T12" fmla="*/ 0 w 7207"/>
                <a:gd name="T13" fmla="*/ 0 h 1412"/>
                <a:gd name="T14" fmla="*/ 0 w 7207"/>
                <a:gd name="T15" fmla="*/ 0 h 1412"/>
                <a:gd name="T16" fmla="*/ 0 w 7207"/>
                <a:gd name="T17" fmla="*/ 0 h 1412"/>
                <a:gd name="T18" fmla="*/ 0 w 7207"/>
                <a:gd name="T19" fmla="*/ 0 h 1412"/>
                <a:gd name="T20" fmla="*/ 0 w 7207"/>
                <a:gd name="T21" fmla="*/ 0 h 1412"/>
                <a:gd name="T22" fmla="*/ 0 w 7207"/>
                <a:gd name="T23" fmla="*/ 0 h 1412"/>
                <a:gd name="T24" fmla="*/ 0 w 7207"/>
                <a:gd name="T25" fmla="*/ 0 h 1412"/>
                <a:gd name="T26" fmla="*/ 0 w 7207"/>
                <a:gd name="T27" fmla="*/ 0 h 1412"/>
                <a:gd name="T28" fmla="*/ 0 w 7207"/>
                <a:gd name="T29" fmla="*/ 0 h 1412"/>
                <a:gd name="T30" fmla="*/ 0 w 7207"/>
                <a:gd name="T31" fmla="*/ 0 h 1412"/>
                <a:gd name="T32" fmla="*/ 0 w 7207"/>
                <a:gd name="T33" fmla="*/ 0 h 1412"/>
                <a:gd name="T34" fmla="*/ 0 w 7207"/>
                <a:gd name="T35" fmla="*/ 0 h 1412"/>
                <a:gd name="T36" fmla="*/ 0 w 7207"/>
                <a:gd name="T37" fmla="*/ 0 h 1412"/>
                <a:gd name="T38" fmla="*/ 0 w 7207"/>
                <a:gd name="T39" fmla="*/ 0 h 1412"/>
                <a:gd name="T40" fmla="*/ 0 w 7207"/>
                <a:gd name="T41" fmla="*/ 0 h 1412"/>
                <a:gd name="T42" fmla="*/ 0 w 7207"/>
                <a:gd name="T43" fmla="*/ 0 h 141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7207"/>
                <a:gd name="T67" fmla="*/ 0 h 1412"/>
                <a:gd name="T68" fmla="*/ 7207 w 7207"/>
                <a:gd name="T69" fmla="*/ 1412 h 1412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7207" h="1412">
                  <a:moveTo>
                    <a:pt x="7207" y="0"/>
                  </a:moveTo>
                  <a:lnTo>
                    <a:pt x="7207" y="969"/>
                  </a:lnTo>
                  <a:lnTo>
                    <a:pt x="6824" y="969"/>
                  </a:lnTo>
                  <a:lnTo>
                    <a:pt x="6824" y="1412"/>
                  </a:lnTo>
                  <a:lnTo>
                    <a:pt x="4640" y="1412"/>
                  </a:lnTo>
                  <a:lnTo>
                    <a:pt x="4614" y="1135"/>
                  </a:lnTo>
                  <a:lnTo>
                    <a:pt x="4559" y="997"/>
                  </a:lnTo>
                  <a:lnTo>
                    <a:pt x="4504" y="885"/>
                  </a:lnTo>
                  <a:lnTo>
                    <a:pt x="4368" y="803"/>
                  </a:lnTo>
                  <a:lnTo>
                    <a:pt x="4203" y="775"/>
                  </a:lnTo>
                  <a:lnTo>
                    <a:pt x="2621" y="775"/>
                  </a:lnTo>
                  <a:lnTo>
                    <a:pt x="2484" y="830"/>
                  </a:lnTo>
                  <a:lnTo>
                    <a:pt x="2375" y="942"/>
                  </a:lnTo>
                  <a:lnTo>
                    <a:pt x="2321" y="1080"/>
                  </a:lnTo>
                  <a:lnTo>
                    <a:pt x="2321" y="1163"/>
                  </a:lnTo>
                  <a:lnTo>
                    <a:pt x="2293" y="1302"/>
                  </a:lnTo>
                  <a:lnTo>
                    <a:pt x="2293" y="1384"/>
                  </a:lnTo>
                  <a:lnTo>
                    <a:pt x="355" y="1384"/>
                  </a:lnTo>
                  <a:lnTo>
                    <a:pt x="355" y="914"/>
                  </a:lnTo>
                  <a:lnTo>
                    <a:pt x="0" y="914"/>
                  </a:lnTo>
                  <a:lnTo>
                    <a:pt x="27" y="27"/>
                  </a:lnTo>
                  <a:lnTo>
                    <a:pt x="7207" y="0"/>
                  </a:lnTo>
                  <a:close/>
                </a:path>
              </a:pathLst>
            </a:custGeom>
            <a:solidFill>
              <a:srgbClr val="FFFFFF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89" name="Freeform 523"/>
            <p:cNvSpPr>
              <a:spLocks/>
            </p:cNvSpPr>
            <p:nvPr/>
          </p:nvSpPr>
          <p:spPr bwMode="auto">
            <a:xfrm>
              <a:off x="-181" y="1357"/>
              <a:ext cx="18" cy="6"/>
            </a:xfrm>
            <a:custGeom>
              <a:avLst/>
              <a:gdLst>
                <a:gd name="T0" fmla="*/ 0 w 464"/>
                <a:gd name="T1" fmla="*/ 0 h 138"/>
                <a:gd name="T2" fmla="*/ 0 w 464"/>
                <a:gd name="T3" fmla="*/ 0 h 138"/>
                <a:gd name="T4" fmla="*/ 0 w 464"/>
                <a:gd name="T5" fmla="*/ 0 h 138"/>
                <a:gd name="T6" fmla="*/ 0 w 464"/>
                <a:gd name="T7" fmla="*/ 0 h 138"/>
                <a:gd name="T8" fmla="*/ 0 w 464"/>
                <a:gd name="T9" fmla="*/ 0 h 138"/>
                <a:gd name="T10" fmla="*/ 0 w 464"/>
                <a:gd name="T11" fmla="*/ 0 h 138"/>
                <a:gd name="T12" fmla="*/ 0 w 464"/>
                <a:gd name="T13" fmla="*/ 0 h 138"/>
                <a:gd name="T14" fmla="*/ 0 w 464"/>
                <a:gd name="T15" fmla="*/ 0 h 138"/>
                <a:gd name="T16" fmla="*/ 0 w 464"/>
                <a:gd name="T17" fmla="*/ 0 h 138"/>
                <a:gd name="T18" fmla="*/ 0 w 464"/>
                <a:gd name="T19" fmla="*/ 0 h 138"/>
                <a:gd name="T20" fmla="*/ 0 w 464"/>
                <a:gd name="T21" fmla="*/ 0 h 138"/>
                <a:gd name="T22" fmla="*/ 0 w 464"/>
                <a:gd name="T23" fmla="*/ 0 h 138"/>
                <a:gd name="T24" fmla="*/ 0 w 464"/>
                <a:gd name="T25" fmla="*/ 0 h 1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64"/>
                <a:gd name="T40" fmla="*/ 0 h 138"/>
                <a:gd name="T41" fmla="*/ 464 w 464"/>
                <a:gd name="T42" fmla="*/ 138 h 13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64" h="138">
                  <a:moveTo>
                    <a:pt x="436" y="110"/>
                  </a:moveTo>
                  <a:lnTo>
                    <a:pt x="464" y="138"/>
                  </a:lnTo>
                  <a:lnTo>
                    <a:pt x="0" y="138"/>
                  </a:lnTo>
                  <a:lnTo>
                    <a:pt x="0" y="28"/>
                  </a:lnTo>
                  <a:lnTo>
                    <a:pt x="27" y="28"/>
                  </a:lnTo>
                  <a:lnTo>
                    <a:pt x="81" y="0"/>
                  </a:lnTo>
                  <a:lnTo>
                    <a:pt x="136" y="0"/>
                  </a:lnTo>
                  <a:lnTo>
                    <a:pt x="218" y="0"/>
                  </a:lnTo>
                  <a:lnTo>
                    <a:pt x="272" y="0"/>
                  </a:lnTo>
                  <a:lnTo>
                    <a:pt x="327" y="28"/>
                  </a:lnTo>
                  <a:lnTo>
                    <a:pt x="381" y="55"/>
                  </a:lnTo>
                  <a:lnTo>
                    <a:pt x="409" y="83"/>
                  </a:lnTo>
                  <a:lnTo>
                    <a:pt x="436" y="110"/>
                  </a:lnTo>
                  <a:close/>
                </a:path>
              </a:pathLst>
            </a:custGeom>
            <a:solidFill>
              <a:srgbClr val="59595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90" name="Freeform 524"/>
            <p:cNvSpPr>
              <a:spLocks/>
            </p:cNvSpPr>
            <p:nvPr/>
          </p:nvSpPr>
          <p:spPr bwMode="auto">
            <a:xfrm>
              <a:off x="-217" y="1357"/>
              <a:ext cx="18" cy="6"/>
            </a:xfrm>
            <a:custGeom>
              <a:avLst/>
              <a:gdLst>
                <a:gd name="T0" fmla="*/ 0 w 464"/>
                <a:gd name="T1" fmla="*/ 0 h 138"/>
                <a:gd name="T2" fmla="*/ 0 w 464"/>
                <a:gd name="T3" fmla="*/ 0 h 138"/>
                <a:gd name="T4" fmla="*/ 0 w 464"/>
                <a:gd name="T5" fmla="*/ 0 h 138"/>
                <a:gd name="T6" fmla="*/ 0 w 464"/>
                <a:gd name="T7" fmla="*/ 0 h 138"/>
                <a:gd name="T8" fmla="*/ 0 w 464"/>
                <a:gd name="T9" fmla="*/ 0 h 138"/>
                <a:gd name="T10" fmla="*/ 0 w 464"/>
                <a:gd name="T11" fmla="*/ 0 h 138"/>
                <a:gd name="T12" fmla="*/ 0 w 464"/>
                <a:gd name="T13" fmla="*/ 0 h 138"/>
                <a:gd name="T14" fmla="*/ 0 w 464"/>
                <a:gd name="T15" fmla="*/ 0 h 1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64"/>
                <a:gd name="T25" fmla="*/ 0 h 138"/>
                <a:gd name="T26" fmla="*/ 464 w 464"/>
                <a:gd name="T27" fmla="*/ 138 h 13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64" h="138">
                  <a:moveTo>
                    <a:pt x="383" y="55"/>
                  </a:moveTo>
                  <a:lnTo>
                    <a:pt x="464" y="138"/>
                  </a:lnTo>
                  <a:lnTo>
                    <a:pt x="0" y="138"/>
                  </a:lnTo>
                  <a:lnTo>
                    <a:pt x="0" y="28"/>
                  </a:lnTo>
                  <a:lnTo>
                    <a:pt x="55" y="0"/>
                  </a:lnTo>
                  <a:lnTo>
                    <a:pt x="137" y="0"/>
                  </a:lnTo>
                  <a:lnTo>
                    <a:pt x="274" y="0"/>
                  </a:lnTo>
                  <a:lnTo>
                    <a:pt x="383" y="55"/>
                  </a:lnTo>
                  <a:close/>
                </a:path>
              </a:pathLst>
            </a:custGeom>
            <a:solidFill>
              <a:srgbClr val="59595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91" name="Freeform 525"/>
            <p:cNvSpPr>
              <a:spLocks/>
            </p:cNvSpPr>
            <p:nvPr/>
          </p:nvSpPr>
          <p:spPr bwMode="auto">
            <a:xfrm>
              <a:off x="-244" y="1357"/>
              <a:ext cx="120" cy="57"/>
            </a:xfrm>
            <a:custGeom>
              <a:avLst/>
              <a:gdLst>
                <a:gd name="T0" fmla="*/ 0 w 3111"/>
                <a:gd name="T1" fmla="*/ 0 h 1302"/>
                <a:gd name="T2" fmla="*/ 0 w 3111"/>
                <a:gd name="T3" fmla="*/ 0 h 1302"/>
                <a:gd name="T4" fmla="*/ 0 w 3111"/>
                <a:gd name="T5" fmla="*/ 0 h 1302"/>
                <a:gd name="T6" fmla="*/ 0 w 3111"/>
                <a:gd name="T7" fmla="*/ 0 h 1302"/>
                <a:gd name="T8" fmla="*/ 0 w 3111"/>
                <a:gd name="T9" fmla="*/ 0 h 1302"/>
                <a:gd name="T10" fmla="*/ 0 w 3111"/>
                <a:gd name="T11" fmla="*/ 0 h 1302"/>
                <a:gd name="T12" fmla="*/ 0 w 3111"/>
                <a:gd name="T13" fmla="*/ 0 h 1302"/>
                <a:gd name="T14" fmla="*/ 0 w 3111"/>
                <a:gd name="T15" fmla="*/ 0 h 130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111"/>
                <a:gd name="T25" fmla="*/ 0 h 1302"/>
                <a:gd name="T26" fmla="*/ 3111 w 3111"/>
                <a:gd name="T27" fmla="*/ 1302 h 130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111" h="1302">
                  <a:moveTo>
                    <a:pt x="3111" y="471"/>
                  </a:moveTo>
                  <a:lnTo>
                    <a:pt x="3111" y="1218"/>
                  </a:lnTo>
                  <a:lnTo>
                    <a:pt x="2702" y="1302"/>
                  </a:lnTo>
                  <a:lnTo>
                    <a:pt x="2948" y="582"/>
                  </a:lnTo>
                  <a:lnTo>
                    <a:pt x="0" y="582"/>
                  </a:lnTo>
                  <a:lnTo>
                    <a:pt x="355" y="0"/>
                  </a:lnTo>
                  <a:lnTo>
                    <a:pt x="355" y="471"/>
                  </a:lnTo>
                  <a:lnTo>
                    <a:pt x="3111" y="471"/>
                  </a:lnTo>
                  <a:close/>
                </a:path>
              </a:pathLst>
            </a:custGeom>
            <a:solidFill>
              <a:srgbClr val="838383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92" name="Freeform 526"/>
            <p:cNvSpPr>
              <a:spLocks/>
            </p:cNvSpPr>
            <p:nvPr/>
          </p:nvSpPr>
          <p:spPr bwMode="auto">
            <a:xfrm>
              <a:off x="-147" y="1358"/>
              <a:ext cx="18" cy="6"/>
            </a:xfrm>
            <a:custGeom>
              <a:avLst/>
              <a:gdLst>
                <a:gd name="T0" fmla="*/ 0 w 463"/>
                <a:gd name="T1" fmla="*/ 0 h 137"/>
                <a:gd name="T2" fmla="*/ 0 w 463"/>
                <a:gd name="T3" fmla="*/ 0 h 137"/>
                <a:gd name="T4" fmla="*/ 0 w 463"/>
                <a:gd name="T5" fmla="*/ 0 h 137"/>
                <a:gd name="T6" fmla="*/ 0 w 463"/>
                <a:gd name="T7" fmla="*/ 0 h 137"/>
                <a:gd name="T8" fmla="*/ 0 w 463"/>
                <a:gd name="T9" fmla="*/ 0 h 137"/>
                <a:gd name="T10" fmla="*/ 0 w 463"/>
                <a:gd name="T11" fmla="*/ 0 h 137"/>
                <a:gd name="T12" fmla="*/ 0 w 463"/>
                <a:gd name="T13" fmla="*/ 0 h 137"/>
                <a:gd name="T14" fmla="*/ 0 w 463"/>
                <a:gd name="T15" fmla="*/ 0 h 137"/>
                <a:gd name="T16" fmla="*/ 0 w 463"/>
                <a:gd name="T17" fmla="*/ 0 h 1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63"/>
                <a:gd name="T28" fmla="*/ 0 h 137"/>
                <a:gd name="T29" fmla="*/ 463 w 463"/>
                <a:gd name="T30" fmla="*/ 137 h 13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63" h="137">
                  <a:moveTo>
                    <a:pt x="409" y="55"/>
                  </a:moveTo>
                  <a:lnTo>
                    <a:pt x="463" y="110"/>
                  </a:lnTo>
                  <a:lnTo>
                    <a:pt x="463" y="137"/>
                  </a:lnTo>
                  <a:lnTo>
                    <a:pt x="0" y="137"/>
                  </a:lnTo>
                  <a:lnTo>
                    <a:pt x="26" y="55"/>
                  </a:lnTo>
                  <a:lnTo>
                    <a:pt x="81" y="27"/>
                  </a:lnTo>
                  <a:lnTo>
                    <a:pt x="163" y="0"/>
                  </a:lnTo>
                  <a:lnTo>
                    <a:pt x="326" y="27"/>
                  </a:lnTo>
                  <a:lnTo>
                    <a:pt x="409" y="55"/>
                  </a:lnTo>
                  <a:close/>
                </a:path>
              </a:pathLst>
            </a:custGeom>
            <a:solidFill>
              <a:srgbClr val="59595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93" name="Freeform 527"/>
            <p:cNvSpPr>
              <a:spLocks/>
            </p:cNvSpPr>
            <p:nvPr/>
          </p:nvSpPr>
          <p:spPr bwMode="auto">
            <a:xfrm>
              <a:off x="-222" y="1359"/>
              <a:ext cx="4" cy="15"/>
            </a:xfrm>
            <a:custGeom>
              <a:avLst/>
              <a:gdLst>
                <a:gd name="T0" fmla="*/ 0 w 110"/>
                <a:gd name="T1" fmla="*/ 0 h 333"/>
                <a:gd name="T2" fmla="*/ 0 w 110"/>
                <a:gd name="T3" fmla="*/ 0 h 333"/>
                <a:gd name="T4" fmla="*/ 0 w 110"/>
                <a:gd name="T5" fmla="*/ 0 h 333"/>
                <a:gd name="T6" fmla="*/ 0 w 110"/>
                <a:gd name="T7" fmla="*/ 0 h 333"/>
                <a:gd name="T8" fmla="*/ 0 w 110"/>
                <a:gd name="T9" fmla="*/ 0 h 333"/>
                <a:gd name="T10" fmla="*/ 0 w 110"/>
                <a:gd name="T11" fmla="*/ 0 h 3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0"/>
                <a:gd name="T19" fmla="*/ 0 h 333"/>
                <a:gd name="T20" fmla="*/ 110 w 110"/>
                <a:gd name="T21" fmla="*/ 333 h 33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0" h="333">
                  <a:moveTo>
                    <a:pt x="0" y="333"/>
                  </a:moveTo>
                  <a:lnTo>
                    <a:pt x="27" y="139"/>
                  </a:lnTo>
                  <a:lnTo>
                    <a:pt x="54" y="55"/>
                  </a:lnTo>
                  <a:lnTo>
                    <a:pt x="110" y="0"/>
                  </a:lnTo>
                  <a:lnTo>
                    <a:pt x="82" y="194"/>
                  </a:lnTo>
                  <a:lnTo>
                    <a:pt x="0" y="333"/>
                  </a:lnTo>
                  <a:close/>
                </a:path>
              </a:pathLst>
            </a:custGeom>
            <a:solidFill>
              <a:srgbClr val="ABABAB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94" name="Freeform 528"/>
            <p:cNvSpPr>
              <a:spLocks/>
            </p:cNvSpPr>
            <p:nvPr/>
          </p:nvSpPr>
          <p:spPr bwMode="auto">
            <a:xfrm>
              <a:off x="163" y="1359"/>
              <a:ext cx="22" cy="8"/>
            </a:xfrm>
            <a:custGeom>
              <a:avLst/>
              <a:gdLst>
                <a:gd name="T0" fmla="*/ 0 w 573"/>
                <a:gd name="T1" fmla="*/ 0 h 167"/>
                <a:gd name="T2" fmla="*/ 0 w 573"/>
                <a:gd name="T3" fmla="*/ 0 h 167"/>
                <a:gd name="T4" fmla="*/ 0 w 573"/>
                <a:gd name="T5" fmla="*/ 0 h 167"/>
                <a:gd name="T6" fmla="*/ 0 w 573"/>
                <a:gd name="T7" fmla="*/ 0 h 167"/>
                <a:gd name="T8" fmla="*/ 0 w 573"/>
                <a:gd name="T9" fmla="*/ 0 h 167"/>
                <a:gd name="T10" fmla="*/ 0 w 573"/>
                <a:gd name="T11" fmla="*/ 0 h 167"/>
                <a:gd name="T12" fmla="*/ 0 w 573"/>
                <a:gd name="T13" fmla="*/ 0 h 167"/>
                <a:gd name="T14" fmla="*/ 0 w 573"/>
                <a:gd name="T15" fmla="*/ 0 h 167"/>
                <a:gd name="T16" fmla="*/ 0 w 573"/>
                <a:gd name="T17" fmla="*/ 0 h 167"/>
                <a:gd name="T18" fmla="*/ 0 w 573"/>
                <a:gd name="T19" fmla="*/ 0 h 167"/>
                <a:gd name="T20" fmla="*/ 0 w 573"/>
                <a:gd name="T21" fmla="*/ 0 h 167"/>
                <a:gd name="T22" fmla="*/ 0 w 573"/>
                <a:gd name="T23" fmla="*/ 0 h 167"/>
                <a:gd name="T24" fmla="*/ 0 w 573"/>
                <a:gd name="T25" fmla="*/ 0 h 16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573"/>
                <a:gd name="T40" fmla="*/ 0 h 167"/>
                <a:gd name="T41" fmla="*/ 573 w 573"/>
                <a:gd name="T42" fmla="*/ 167 h 16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573" h="167">
                  <a:moveTo>
                    <a:pt x="464" y="28"/>
                  </a:moveTo>
                  <a:lnTo>
                    <a:pt x="519" y="55"/>
                  </a:lnTo>
                  <a:lnTo>
                    <a:pt x="573" y="83"/>
                  </a:lnTo>
                  <a:lnTo>
                    <a:pt x="573" y="167"/>
                  </a:lnTo>
                  <a:lnTo>
                    <a:pt x="0" y="167"/>
                  </a:lnTo>
                  <a:lnTo>
                    <a:pt x="55" y="110"/>
                  </a:lnTo>
                  <a:lnTo>
                    <a:pt x="82" y="55"/>
                  </a:lnTo>
                  <a:lnTo>
                    <a:pt x="136" y="28"/>
                  </a:lnTo>
                  <a:lnTo>
                    <a:pt x="192" y="28"/>
                  </a:lnTo>
                  <a:lnTo>
                    <a:pt x="246" y="0"/>
                  </a:lnTo>
                  <a:lnTo>
                    <a:pt x="327" y="0"/>
                  </a:lnTo>
                  <a:lnTo>
                    <a:pt x="410" y="0"/>
                  </a:lnTo>
                  <a:lnTo>
                    <a:pt x="464" y="28"/>
                  </a:lnTo>
                  <a:close/>
                </a:path>
              </a:pathLst>
            </a:custGeom>
            <a:solidFill>
              <a:srgbClr val="838383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95" name="Freeform 529"/>
            <p:cNvSpPr>
              <a:spLocks/>
            </p:cNvSpPr>
            <p:nvPr/>
          </p:nvSpPr>
          <p:spPr bwMode="auto">
            <a:xfrm>
              <a:off x="-186" y="1359"/>
              <a:ext cx="3" cy="15"/>
            </a:xfrm>
            <a:custGeom>
              <a:avLst/>
              <a:gdLst>
                <a:gd name="T0" fmla="*/ 0 w 82"/>
                <a:gd name="T1" fmla="*/ 0 h 333"/>
                <a:gd name="T2" fmla="*/ 0 w 82"/>
                <a:gd name="T3" fmla="*/ 0 h 333"/>
                <a:gd name="T4" fmla="*/ 0 w 82"/>
                <a:gd name="T5" fmla="*/ 0 h 333"/>
                <a:gd name="T6" fmla="*/ 0 w 82"/>
                <a:gd name="T7" fmla="*/ 0 h 333"/>
                <a:gd name="T8" fmla="*/ 0 w 82"/>
                <a:gd name="T9" fmla="*/ 0 h 333"/>
                <a:gd name="T10" fmla="*/ 0 w 82"/>
                <a:gd name="T11" fmla="*/ 0 h 333"/>
                <a:gd name="T12" fmla="*/ 0 w 82"/>
                <a:gd name="T13" fmla="*/ 0 h 333"/>
                <a:gd name="T14" fmla="*/ 0 w 82"/>
                <a:gd name="T15" fmla="*/ 0 h 333"/>
                <a:gd name="T16" fmla="*/ 0 w 82"/>
                <a:gd name="T17" fmla="*/ 0 h 333"/>
                <a:gd name="T18" fmla="*/ 0 w 82"/>
                <a:gd name="T19" fmla="*/ 0 h 3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82"/>
                <a:gd name="T31" fmla="*/ 0 h 333"/>
                <a:gd name="T32" fmla="*/ 82 w 82"/>
                <a:gd name="T33" fmla="*/ 333 h 33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82" h="333">
                  <a:moveTo>
                    <a:pt x="82" y="194"/>
                  </a:moveTo>
                  <a:lnTo>
                    <a:pt x="0" y="333"/>
                  </a:lnTo>
                  <a:lnTo>
                    <a:pt x="0" y="222"/>
                  </a:lnTo>
                  <a:lnTo>
                    <a:pt x="28" y="167"/>
                  </a:lnTo>
                  <a:lnTo>
                    <a:pt x="28" y="110"/>
                  </a:lnTo>
                  <a:lnTo>
                    <a:pt x="55" y="55"/>
                  </a:lnTo>
                  <a:lnTo>
                    <a:pt x="82" y="28"/>
                  </a:lnTo>
                  <a:lnTo>
                    <a:pt x="82" y="0"/>
                  </a:lnTo>
                  <a:lnTo>
                    <a:pt x="82" y="110"/>
                  </a:lnTo>
                  <a:lnTo>
                    <a:pt x="82" y="194"/>
                  </a:lnTo>
                  <a:close/>
                </a:path>
              </a:pathLst>
            </a:custGeom>
            <a:solidFill>
              <a:srgbClr val="ABABAB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96" name="Freeform 530"/>
            <p:cNvSpPr>
              <a:spLocks/>
            </p:cNvSpPr>
            <p:nvPr/>
          </p:nvSpPr>
          <p:spPr bwMode="auto">
            <a:xfrm>
              <a:off x="201" y="1361"/>
              <a:ext cx="20" cy="6"/>
            </a:xfrm>
            <a:custGeom>
              <a:avLst/>
              <a:gdLst>
                <a:gd name="T0" fmla="*/ 0 w 520"/>
                <a:gd name="T1" fmla="*/ 0 h 139"/>
                <a:gd name="T2" fmla="*/ 0 w 520"/>
                <a:gd name="T3" fmla="*/ 0 h 139"/>
                <a:gd name="T4" fmla="*/ 0 w 520"/>
                <a:gd name="T5" fmla="*/ 0 h 139"/>
                <a:gd name="T6" fmla="*/ 0 w 520"/>
                <a:gd name="T7" fmla="*/ 0 h 139"/>
                <a:gd name="T8" fmla="*/ 0 w 520"/>
                <a:gd name="T9" fmla="*/ 0 h 139"/>
                <a:gd name="T10" fmla="*/ 0 w 520"/>
                <a:gd name="T11" fmla="*/ 0 h 139"/>
                <a:gd name="T12" fmla="*/ 0 w 520"/>
                <a:gd name="T13" fmla="*/ 0 h 139"/>
                <a:gd name="T14" fmla="*/ 0 w 520"/>
                <a:gd name="T15" fmla="*/ 0 h 139"/>
                <a:gd name="T16" fmla="*/ 0 w 520"/>
                <a:gd name="T17" fmla="*/ 0 h 139"/>
                <a:gd name="T18" fmla="*/ 0 w 520"/>
                <a:gd name="T19" fmla="*/ 0 h 139"/>
                <a:gd name="T20" fmla="*/ 0 w 520"/>
                <a:gd name="T21" fmla="*/ 0 h 1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20"/>
                <a:gd name="T34" fmla="*/ 0 h 139"/>
                <a:gd name="T35" fmla="*/ 520 w 520"/>
                <a:gd name="T36" fmla="*/ 139 h 13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20" h="139">
                  <a:moveTo>
                    <a:pt x="437" y="27"/>
                  </a:moveTo>
                  <a:lnTo>
                    <a:pt x="520" y="55"/>
                  </a:lnTo>
                  <a:lnTo>
                    <a:pt x="520" y="139"/>
                  </a:lnTo>
                  <a:lnTo>
                    <a:pt x="0" y="139"/>
                  </a:lnTo>
                  <a:lnTo>
                    <a:pt x="28" y="82"/>
                  </a:lnTo>
                  <a:lnTo>
                    <a:pt x="56" y="55"/>
                  </a:lnTo>
                  <a:lnTo>
                    <a:pt x="110" y="0"/>
                  </a:lnTo>
                  <a:lnTo>
                    <a:pt x="219" y="0"/>
                  </a:lnTo>
                  <a:lnTo>
                    <a:pt x="302" y="0"/>
                  </a:lnTo>
                  <a:lnTo>
                    <a:pt x="356" y="0"/>
                  </a:lnTo>
                  <a:lnTo>
                    <a:pt x="437" y="27"/>
                  </a:lnTo>
                  <a:close/>
                </a:path>
              </a:pathLst>
            </a:custGeom>
            <a:solidFill>
              <a:srgbClr val="838383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97" name="Freeform 531"/>
            <p:cNvSpPr>
              <a:spLocks/>
            </p:cNvSpPr>
            <p:nvPr/>
          </p:nvSpPr>
          <p:spPr bwMode="auto">
            <a:xfrm>
              <a:off x="238" y="1362"/>
              <a:ext cx="21" cy="6"/>
            </a:xfrm>
            <a:custGeom>
              <a:avLst/>
              <a:gdLst>
                <a:gd name="T0" fmla="*/ 0 w 546"/>
                <a:gd name="T1" fmla="*/ 0 h 139"/>
                <a:gd name="T2" fmla="*/ 0 w 546"/>
                <a:gd name="T3" fmla="*/ 0 h 139"/>
                <a:gd name="T4" fmla="*/ 0 w 546"/>
                <a:gd name="T5" fmla="*/ 0 h 139"/>
                <a:gd name="T6" fmla="*/ 0 w 546"/>
                <a:gd name="T7" fmla="*/ 0 h 139"/>
                <a:gd name="T8" fmla="*/ 0 w 546"/>
                <a:gd name="T9" fmla="*/ 0 h 139"/>
                <a:gd name="T10" fmla="*/ 0 w 546"/>
                <a:gd name="T11" fmla="*/ 0 h 139"/>
                <a:gd name="T12" fmla="*/ 0 w 546"/>
                <a:gd name="T13" fmla="*/ 0 h 139"/>
                <a:gd name="T14" fmla="*/ 0 w 546"/>
                <a:gd name="T15" fmla="*/ 0 h 139"/>
                <a:gd name="T16" fmla="*/ 0 w 546"/>
                <a:gd name="T17" fmla="*/ 0 h 139"/>
                <a:gd name="T18" fmla="*/ 0 w 546"/>
                <a:gd name="T19" fmla="*/ 0 h 1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46"/>
                <a:gd name="T31" fmla="*/ 0 h 139"/>
                <a:gd name="T32" fmla="*/ 546 w 546"/>
                <a:gd name="T33" fmla="*/ 139 h 13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46" h="139">
                  <a:moveTo>
                    <a:pt x="546" y="28"/>
                  </a:moveTo>
                  <a:lnTo>
                    <a:pt x="546" y="55"/>
                  </a:lnTo>
                  <a:lnTo>
                    <a:pt x="546" y="112"/>
                  </a:lnTo>
                  <a:lnTo>
                    <a:pt x="546" y="139"/>
                  </a:lnTo>
                  <a:lnTo>
                    <a:pt x="0" y="112"/>
                  </a:lnTo>
                  <a:lnTo>
                    <a:pt x="54" y="55"/>
                  </a:lnTo>
                  <a:lnTo>
                    <a:pt x="109" y="0"/>
                  </a:lnTo>
                  <a:lnTo>
                    <a:pt x="218" y="0"/>
                  </a:lnTo>
                  <a:lnTo>
                    <a:pt x="409" y="0"/>
                  </a:lnTo>
                  <a:lnTo>
                    <a:pt x="546" y="28"/>
                  </a:lnTo>
                  <a:close/>
                </a:path>
              </a:pathLst>
            </a:custGeom>
            <a:solidFill>
              <a:srgbClr val="838383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98" name="Freeform 532"/>
            <p:cNvSpPr>
              <a:spLocks/>
            </p:cNvSpPr>
            <p:nvPr/>
          </p:nvSpPr>
          <p:spPr bwMode="auto">
            <a:xfrm>
              <a:off x="-151" y="1362"/>
              <a:ext cx="3" cy="11"/>
            </a:xfrm>
            <a:custGeom>
              <a:avLst/>
              <a:gdLst>
                <a:gd name="T0" fmla="*/ 0 w 81"/>
                <a:gd name="T1" fmla="*/ 0 h 249"/>
                <a:gd name="T2" fmla="*/ 0 w 81"/>
                <a:gd name="T3" fmla="*/ 0 h 249"/>
                <a:gd name="T4" fmla="*/ 0 w 81"/>
                <a:gd name="T5" fmla="*/ 0 h 249"/>
                <a:gd name="T6" fmla="*/ 0 w 81"/>
                <a:gd name="T7" fmla="*/ 0 h 249"/>
                <a:gd name="T8" fmla="*/ 0 w 81"/>
                <a:gd name="T9" fmla="*/ 0 h 249"/>
                <a:gd name="T10" fmla="*/ 0 w 81"/>
                <a:gd name="T11" fmla="*/ 0 h 2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1"/>
                <a:gd name="T19" fmla="*/ 0 h 249"/>
                <a:gd name="T20" fmla="*/ 81 w 81"/>
                <a:gd name="T21" fmla="*/ 249 h 24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1" h="249">
                  <a:moveTo>
                    <a:pt x="0" y="249"/>
                  </a:moveTo>
                  <a:lnTo>
                    <a:pt x="26" y="84"/>
                  </a:lnTo>
                  <a:lnTo>
                    <a:pt x="54" y="28"/>
                  </a:lnTo>
                  <a:lnTo>
                    <a:pt x="81" y="0"/>
                  </a:lnTo>
                  <a:lnTo>
                    <a:pt x="54" y="139"/>
                  </a:lnTo>
                  <a:lnTo>
                    <a:pt x="0" y="249"/>
                  </a:lnTo>
                  <a:close/>
                </a:path>
              </a:pathLst>
            </a:custGeom>
            <a:solidFill>
              <a:srgbClr val="ABABAB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99" name="Freeform 533"/>
            <p:cNvSpPr>
              <a:spLocks/>
            </p:cNvSpPr>
            <p:nvPr/>
          </p:nvSpPr>
          <p:spPr bwMode="auto">
            <a:xfrm>
              <a:off x="-142" y="1362"/>
              <a:ext cx="430" cy="59"/>
            </a:xfrm>
            <a:custGeom>
              <a:avLst/>
              <a:gdLst>
                <a:gd name="T0" fmla="*/ 0 w 11192"/>
                <a:gd name="T1" fmla="*/ 0 h 1358"/>
                <a:gd name="T2" fmla="*/ 0 w 11192"/>
                <a:gd name="T3" fmla="*/ 0 h 1358"/>
                <a:gd name="T4" fmla="*/ 0 w 11192"/>
                <a:gd name="T5" fmla="*/ 0 h 1358"/>
                <a:gd name="T6" fmla="*/ 0 w 11192"/>
                <a:gd name="T7" fmla="*/ 0 h 1358"/>
                <a:gd name="T8" fmla="*/ 0 w 11192"/>
                <a:gd name="T9" fmla="*/ 0 h 1358"/>
                <a:gd name="T10" fmla="*/ 0 w 11192"/>
                <a:gd name="T11" fmla="*/ 0 h 1358"/>
                <a:gd name="T12" fmla="*/ 0 w 11192"/>
                <a:gd name="T13" fmla="*/ 0 h 1358"/>
                <a:gd name="T14" fmla="*/ 0 w 11192"/>
                <a:gd name="T15" fmla="*/ 0 h 1358"/>
                <a:gd name="T16" fmla="*/ 0 w 11192"/>
                <a:gd name="T17" fmla="*/ 0 h 1358"/>
                <a:gd name="T18" fmla="*/ 0 w 11192"/>
                <a:gd name="T19" fmla="*/ 0 h 1358"/>
                <a:gd name="T20" fmla="*/ 0 w 11192"/>
                <a:gd name="T21" fmla="*/ 0 h 1358"/>
                <a:gd name="T22" fmla="*/ 0 w 11192"/>
                <a:gd name="T23" fmla="*/ 0 h 1358"/>
                <a:gd name="T24" fmla="*/ 0 w 11192"/>
                <a:gd name="T25" fmla="*/ 0 h 1358"/>
                <a:gd name="T26" fmla="*/ 0 w 11192"/>
                <a:gd name="T27" fmla="*/ 0 h 1358"/>
                <a:gd name="T28" fmla="*/ 0 w 11192"/>
                <a:gd name="T29" fmla="*/ 0 h 135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1192"/>
                <a:gd name="T46" fmla="*/ 0 h 1358"/>
                <a:gd name="T47" fmla="*/ 11192 w 11192"/>
                <a:gd name="T48" fmla="*/ 1358 h 1358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1192" h="1358">
                  <a:moveTo>
                    <a:pt x="7890" y="527"/>
                  </a:moveTo>
                  <a:lnTo>
                    <a:pt x="8162" y="1330"/>
                  </a:lnTo>
                  <a:lnTo>
                    <a:pt x="0" y="1358"/>
                  </a:lnTo>
                  <a:lnTo>
                    <a:pt x="28" y="1247"/>
                  </a:lnTo>
                  <a:lnTo>
                    <a:pt x="464" y="1136"/>
                  </a:lnTo>
                  <a:lnTo>
                    <a:pt x="2813" y="1136"/>
                  </a:lnTo>
                  <a:lnTo>
                    <a:pt x="2813" y="998"/>
                  </a:lnTo>
                  <a:lnTo>
                    <a:pt x="5078" y="1026"/>
                  </a:lnTo>
                  <a:lnTo>
                    <a:pt x="5078" y="1163"/>
                  </a:lnTo>
                  <a:lnTo>
                    <a:pt x="7725" y="1163"/>
                  </a:lnTo>
                  <a:lnTo>
                    <a:pt x="7725" y="416"/>
                  </a:lnTo>
                  <a:lnTo>
                    <a:pt x="10810" y="416"/>
                  </a:lnTo>
                  <a:lnTo>
                    <a:pt x="10810" y="0"/>
                  </a:lnTo>
                  <a:lnTo>
                    <a:pt x="11192" y="527"/>
                  </a:lnTo>
                  <a:lnTo>
                    <a:pt x="7890" y="527"/>
                  </a:lnTo>
                  <a:close/>
                </a:path>
              </a:pathLst>
            </a:custGeom>
            <a:solidFill>
              <a:srgbClr val="D9D9D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00" name="Freeform 534"/>
            <p:cNvSpPr>
              <a:spLocks/>
            </p:cNvSpPr>
            <p:nvPr/>
          </p:nvSpPr>
          <p:spPr bwMode="auto">
            <a:xfrm>
              <a:off x="186" y="1363"/>
              <a:ext cx="2" cy="12"/>
            </a:xfrm>
            <a:custGeom>
              <a:avLst/>
              <a:gdLst>
                <a:gd name="T0" fmla="*/ 0 w 54"/>
                <a:gd name="T1" fmla="*/ 0 h 277"/>
                <a:gd name="T2" fmla="*/ 0 w 54"/>
                <a:gd name="T3" fmla="*/ 0 h 277"/>
                <a:gd name="T4" fmla="*/ 0 w 54"/>
                <a:gd name="T5" fmla="*/ 0 h 277"/>
                <a:gd name="T6" fmla="*/ 0 w 54"/>
                <a:gd name="T7" fmla="*/ 0 h 277"/>
                <a:gd name="T8" fmla="*/ 0 w 54"/>
                <a:gd name="T9" fmla="*/ 0 h 277"/>
                <a:gd name="T10" fmla="*/ 0 w 54"/>
                <a:gd name="T11" fmla="*/ 0 h 2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4"/>
                <a:gd name="T19" fmla="*/ 0 h 277"/>
                <a:gd name="T20" fmla="*/ 54 w 54"/>
                <a:gd name="T21" fmla="*/ 277 h 27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4" h="277">
                  <a:moveTo>
                    <a:pt x="54" y="111"/>
                  </a:moveTo>
                  <a:lnTo>
                    <a:pt x="27" y="277"/>
                  </a:lnTo>
                  <a:lnTo>
                    <a:pt x="0" y="166"/>
                  </a:lnTo>
                  <a:lnTo>
                    <a:pt x="0" y="0"/>
                  </a:lnTo>
                  <a:lnTo>
                    <a:pt x="27" y="56"/>
                  </a:lnTo>
                  <a:lnTo>
                    <a:pt x="54" y="111"/>
                  </a:lnTo>
                  <a:close/>
                </a:path>
              </a:pathLst>
            </a:custGeom>
            <a:solidFill>
              <a:srgbClr val="ABABAB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01" name="Freeform 535"/>
            <p:cNvSpPr>
              <a:spLocks/>
            </p:cNvSpPr>
            <p:nvPr/>
          </p:nvSpPr>
          <p:spPr bwMode="auto">
            <a:xfrm>
              <a:off x="261" y="1364"/>
              <a:ext cx="3" cy="12"/>
            </a:xfrm>
            <a:custGeom>
              <a:avLst/>
              <a:gdLst>
                <a:gd name="T0" fmla="*/ 0 w 81"/>
                <a:gd name="T1" fmla="*/ 0 h 278"/>
                <a:gd name="T2" fmla="*/ 0 w 81"/>
                <a:gd name="T3" fmla="*/ 0 h 278"/>
                <a:gd name="T4" fmla="*/ 0 w 81"/>
                <a:gd name="T5" fmla="*/ 0 h 278"/>
                <a:gd name="T6" fmla="*/ 0 w 81"/>
                <a:gd name="T7" fmla="*/ 0 h 278"/>
                <a:gd name="T8" fmla="*/ 0 w 81"/>
                <a:gd name="T9" fmla="*/ 0 h 278"/>
                <a:gd name="T10" fmla="*/ 0 w 81"/>
                <a:gd name="T11" fmla="*/ 0 h 278"/>
                <a:gd name="T12" fmla="*/ 0 w 81"/>
                <a:gd name="T13" fmla="*/ 0 h 2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1"/>
                <a:gd name="T22" fmla="*/ 0 h 278"/>
                <a:gd name="T23" fmla="*/ 81 w 81"/>
                <a:gd name="T24" fmla="*/ 278 h 27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1" h="278">
                  <a:moveTo>
                    <a:pt x="81" y="112"/>
                  </a:moveTo>
                  <a:lnTo>
                    <a:pt x="81" y="278"/>
                  </a:lnTo>
                  <a:lnTo>
                    <a:pt x="0" y="194"/>
                  </a:lnTo>
                  <a:lnTo>
                    <a:pt x="0" y="112"/>
                  </a:lnTo>
                  <a:lnTo>
                    <a:pt x="0" y="0"/>
                  </a:lnTo>
                  <a:lnTo>
                    <a:pt x="55" y="57"/>
                  </a:lnTo>
                  <a:lnTo>
                    <a:pt x="81" y="112"/>
                  </a:lnTo>
                  <a:close/>
                </a:path>
              </a:pathLst>
            </a:custGeom>
            <a:solidFill>
              <a:srgbClr val="ABABAB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02" name="Freeform 536"/>
            <p:cNvSpPr>
              <a:spLocks/>
            </p:cNvSpPr>
            <p:nvPr/>
          </p:nvSpPr>
          <p:spPr bwMode="auto">
            <a:xfrm>
              <a:off x="222" y="1364"/>
              <a:ext cx="3" cy="11"/>
            </a:xfrm>
            <a:custGeom>
              <a:avLst/>
              <a:gdLst>
                <a:gd name="T0" fmla="*/ 0 w 83"/>
                <a:gd name="T1" fmla="*/ 0 h 250"/>
                <a:gd name="T2" fmla="*/ 0 w 83"/>
                <a:gd name="T3" fmla="*/ 0 h 250"/>
                <a:gd name="T4" fmla="*/ 0 w 83"/>
                <a:gd name="T5" fmla="*/ 0 h 250"/>
                <a:gd name="T6" fmla="*/ 0 w 83"/>
                <a:gd name="T7" fmla="*/ 0 h 250"/>
                <a:gd name="T8" fmla="*/ 0 w 83"/>
                <a:gd name="T9" fmla="*/ 0 h 250"/>
                <a:gd name="T10" fmla="*/ 0 w 83"/>
                <a:gd name="T11" fmla="*/ 0 h 2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3"/>
                <a:gd name="T19" fmla="*/ 0 h 250"/>
                <a:gd name="T20" fmla="*/ 83 w 83"/>
                <a:gd name="T21" fmla="*/ 250 h 25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3" h="250">
                  <a:moveTo>
                    <a:pt x="83" y="223"/>
                  </a:moveTo>
                  <a:lnTo>
                    <a:pt x="56" y="250"/>
                  </a:lnTo>
                  <a:lnTo>
                    <a:pt x="0" y="139"/>
                  </a:lnTo>
                  <a:lnTo>
                    <a:pt x="0" y="0"/>
                  </a:lnTo>
                  <a:lnTo>
                    <a:pt x="56" y="84"/>
                  </a:lnTo>
                  <a:lnTo>
                    <a:pt x="83" y="223"/>
                  </a:lnTo>
                  <a:close/>
                </a:path>
              </a:pathLst>
            </a:custGeom>
            <a:solidFill>
              <a:srgbClr val="ABABAB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03" name="Freeform 537"/>
            <p:cNvSpPr>
              <a:spLocks/>
            </p:cNvSpPr>
            <p:nvPr/>
          </p:nvSpPr>
          <p:spPr bwMode="auto">
            <a:xfrm>
              <a:off x="-221" y="1364"/>
              <a:ext cx="23" cy="11"/>
            </a:xfrm>
            <a:custGeom>
              <a:avLst/>
              <a:gdLst>
                <a:gd name="T0" fmla="*/ 0 w 601"/>
                <a:gd name="T1" fmla="*/ 0 h 250"/>
                <a:gd name="T2" fmla="*/ 0 w 601"/>
                <a:gd name="T3" fmla="*/ 0 h 250"/>
                <a:gd name="T4" fmla="*/ 0 w 601"/>
                <a:gd name="T5" fmla="*/ 0 h 250"/>
                <a:gd name="T6" fmla="*/ 0 w 601"/>
                <a:gd name="T7" fmla="*/ 0 h 250"/>
                <a:gd name="T8" fmla="*/ 0 w 601"/>
                <a:gd name="T9" fmla="*/ 0 h 250"/>
                <a:gd name="T10" fmla="*/ 0 w 601"/>
                <a:gd name="T11" fmla="*/ 0 h 250"/>
                <a:gd name="T12" fmla="*/ 0 w 601"/>
                <a:gd name="T13" fmla="*/ 0 h 250"/>
                <a:gd name="T14" fmla="*/ 0 w 601"/>
                <a:gd name="T15" fmla="*/ 0 h 250"/>
                <a:gd name="T16" fmla="*/ 0 w 601"/>
                <a:gd name="T17" fmla="*/ 0 h 2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601"/>
                <a:gd name="T28" fmla="*/ 0 h 250"/>
                <a:gd name="T29" fmla="*/ 601 w 601"/>
                <a:gd name="T30" fmla="*/ 250 h 25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601" h="250">
                  <a:moveTo>
                    <a:pt x="601" y="84"/>
                  </a:moveTo>
                  <a:lnTo>
                    <a:pt x="573" y="250"/>
                  </a:lnTo>
                  <a:lnTo>
                    <a:pt x="0" y="250"/>
                  </a:lnTo>
                  <a:lnTo>
                    <a:pt x="27" y="223"/>
                  </a:lnTo>
                  <a:lnTo>
                    <a:pt x="109" y="84"/>
                  </a:lnTo>
                  <a:lnTo>
                    <a:pt x="109" y="0"/>
                  </a:lnTo>
                  <a:lnTo>
                    <a:pt x="573" y="0"/>
                  </a:lnTo>
                  <a:lnTo>
                    <a:pt x="601" y="84"/>
                  </a:lnTo>
                  <a:close/>
                </a:path>
              </a:pathLst>
            </a:custGeom>
            <a:solidFill>
              <a:srgbClr val="D9D9D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04" name="Freeform 538"/>
            <p:cNvSpPr>
              <a:spLocks/>
            </p:cNvSpPr>
            <p:nvPr/>
          </p:nvSpPr>
          <p:spPr bwMode="auto">
            <a:xfrm>
              <a:off x="-185" y="1365"/>
              <a:ext cx="22" cy="10"/>
            </a:xfrm>
            <a:custGeom>
              <a:avLst/>
              <a:gdLst>
                <a:gd name="T0" fmla="*/ 0 w 573"/>
                <a:gd name="T1" fmla="*/ 0 h 221"/>
                <a:gd name="T2" fmla="*/ 0 w 573"/>
                <a:gd name="T3" fmla="*/ 0 h 221"/>
                <a:gd name="T4" fmla="*/ 0 w 573"/>
                <a:gd name="T5" fmla="*/ 0 h 221"/>
                <a:gd name="T6" fmla="*/ 0 w 573"/>
                <a:gd name="T7" fmla="*/ 0 h 221"/>
                <a:gd name="T8" fmla="*/ 0 w 573"/>
                <a:gd name="T9" fmla="*/ 0 h 221"/>
                <a:gd name="T10" fmla="*/ 0 w 573"/>
                <a:gd name="T11" fmla="*/ 0 h 2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73"/>
                <a:gd name="T19" fmla="*/ 0 h 221"/>
                <a:gd name="T20" fmla="*/ 573 w 573"/>
                <a:gd name="T21" fmla="*/ 221 h 2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73" h="221">
                  <a:moveTo>
                    <a:pt x="573" y="221"/>
                  </a:moveTo>
                  <a:lnTo>
                    <a:pt x="0" y="221"/>
                  </a:lnTo>
                  <a:lnTo>
                    <a:pt x="81" y="55"/>
                  </a:lnTo>
                  <a:lnTo>
                    <a:pt x="109" y="0"/>
                  </a:lnTo>
                  <a:lnTo>
                    <a:pt x="573" y="0"/>
                  </a:lnTo>
                  <a:lnTo>
                    <a:pt x="573" y="221"/>
                  </a:lnTo>
                  <a:close/>
                </a:path>
              </a:pathLst>
            </a:custGeom>
            <a:solidFill>
              <a:srgbClr val="D9D9D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05" name="Freeform 539"/>
            <p:cNvSpPr>
              <a:spLocks/>
            </p:cNvSpPr>
            <p:nvPr/>
          </p:nvSpPr>
          <p:spPr bwMode="auto">
            <a:xfrm>
              <a:off x="-150" y="1365"/>
              <a:ext cx="21" cy="10"/>
            </a:xfrm>
            <a:custGeom>
              <a:avLst/>
              <a:gdLst>
                <a:gd name="T0" fmla="*/ 0 w 546"/>
                <a:gd name="T1" fmla="*/ 0 h 221"/>
                <a:gd name="T2" fmla="*/ 0 w 546"/>
                <a:gd name="T3" fmla="*/ 0 h 221"/>
                <a:gd name="T4" fmla="*/ 0 w 546"/>
                <a:gd name="T5" fmla="*/ 0 h 221"/>
                <a:gd name="T6" fmla="*/ 0 w 546"/>
                <a:gd name="T7" fmla="*/ 0 h 221"/>
                <a:gd name="T8" fmla="*/ 0 w 546"/>
                <a:gd name="T9" fmla="*/ 0 h 221"/>
                <a:gd name="T10" fmla="*/ 0 w 546"/>
                <a:gd name="T11" fmla="*/ 0 h 2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46"/>
                <a:gd name="T19" fmla="*/ 0 h 221"/>
                <a:gd name="T20" fmla="*/ 546 w 546"/>
                <a:gd name="T21" fmla="*/ 221 h 2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46" h="221">
                  <a:moveTo>
                    <a:pt x="546" y="221"/>
                  </a:moveTo>
                  <a:lnTo>
                    <a:pt x="0" y="221"/>
                  </a:lnTo>
                  <a:lnTo>
                    <a:pt x="83" y="28"/>
                  </a:lnTo>
                  <a:lnTo>
                    <a:pt x="83" y="0"/>
                  </a:lnTo>
                  <a:lnTo>
                    <a:pt x="546" y="0"/>
                  </a:lnTo>
                  <a:lnTo>
                    <a:pt x="546" y="221"/>
                  </a:lnTo>
                  <a:close/>
                </a:path>
              </a:pathLst>
            </a:custGeom>
            <a:solidFill>
              <a:srgbClr val="D9D9D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06" name="Freeform 540"/>
            <p:cNvSpPr>
              <a:spLocks/>
            </p:cNvSpPr>
            <p:nvPr/>
          </p:nvSpPr>
          <p:spPr bwMode="auto">
            <a:xfrm>
              <a:off x="162" y="1368"/>
              <a:ext cx="25" cy="9"/>
            </a:xfrm>
            <a:custGeom>
              <a:avLst/>
              <a:gdLst>
                <a:gd name="T0" fmla="*/ 0 w 655"/>
                <a:gd name="T1" fmla="*/ 0 h 222"/>
                <a:gd name="T2" fmla="*/ 0 w 655"/>
                <a:gd name="T3" fmla="*/ 0 h 222"/>
                <a:gd name="T4" fmla="*/ 0 w 655"/>
                <a:gd name="T5" fmla="*/ 0 h 222"/>
                <a:gd name="T6" fmla="*/ 0 w 655"/>
                <a:gd name="T7" fmla="*/ 0 h 222"/>
                <a:gd name="T8" fmla="*/ 0 w 655"/>
                <a:gd name="T9" fmla="*/ 0 h 222"/>
                <a:gd name="T10" fmla="*/ 0 w 655"/>
                <a:gd name="T11" fmla="*/ 0 h 222"/>
                <a:gd name="T12" fmla="*/ 0 w 655"/>
                <a:gd name="T13" fmla="*/ 0 h 2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55"/>
                <a:gd name="T22" fmla="*/ 0 h 222"/>
                <a:gd name="T23" fmla="*/ 655 w 655"/>
                <a:gd name="T24" fmla="*/ 222 h 22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55" h="222">
                  <a:moveTo>
                    <a:pt x="573" y="55"/>
                  </a:moveTo>
                  <a:lnTo>
                    <a:pt x="655" y="222"/>
                  </a:lnTo>
                  <a:lnTo>
                    <a:pt x="0" y="222"/>
                  </a:lnTo>
                  <a:lnTo>
                    <a:pt x="0" y="55"/>
                  </a:lnTo>
                  <a:lnTo>
                    <a:pt x="27" y="0"/>
                  </a:lnTo>
                  <a:lnTo>
                    <a:pt x="573" y="0"/>
                  </a:lnTo>
                  <a:lnTo>
                    <a:pt x="573" y="55"/>
                  </a:lnTo>
                  <a:close/>
                </a:path>
              </a:pathLst>
            </a:custGeom>
            <a:solidFill>
              <a:srgbClr val="D9D9D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07" name="Freeform 541"/>
            <p:cNvSpPr>
              <a:spLocks/>
            </p:cNvSpPr>
            <p:nvPr/>
          </p:nvSpPr>
          <p:spPr bwMode="auto">
            <a:xfrm>
              <a:off x="199" y="1368"/>
              <a:ext cx="25" cy="9"/>
            </a:xfrm>
            <a:custGeom>
              <a:avLst/>
              <a:gdLst>
                <a:gd name="T0" fmla="*/ 0 w 656"/>
                <a:gd name="T1" fmla="*/ 0 h 222"/>
                <a:gd name="T2" fmla="*/ 0 w 656"/>
                <a:gd name="T3" fmla="*/ 0 h 222"/>
                <a:gd name="T4" fmla="*/ 0 w 656"/>
                <a:gd name="T5" fmla="*/ 0 h 222"/>
                <a:gd name="T6" fmla="*/ 0 w 656"/>
                <a:gd name="T7" fmla="*/ 0 h 222"/>
                <a:gd name="T8" fmla="*/ 0 w 656"/>
                <a:gd name="T9" fmla="*/ 0 h 222"/>
                <a:gd name="T10" fmla="*/ 0 w 656"/>
                <a:gd name="T11" fmla="*/ 0 h 222"/>
                <a:gd name="T12" fmla="*/ 0 w 656"/>
                <a:gd name="T13" fmla="*/ 0 h 222"/>
                <a:gd name="T14" fmla="*/ 0 w 656"/>
                <a:gd name="T15" fmla="*/ 0 h 2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56"/>
                <a:gd name="T25" fmla="*/ 0 h 222"/>
                <a:gd name="T26" fmla="*/ 656 w 656"/>
                <a:gd name="T27" fmla="*/ 222 h 22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56" h="222">
                  <a:moveTo>
                    <a:pt x="600" y="83"/>
                  </a:moveTo>
                  <a:lnTo>
                    <a:pt x="656" y="222"/>
                  </a:lnTo>
                  <a:lnTo>
                    <a:pt x="0" y="222"/>
                  </a:lnTo>
                  <a:lnTo>
                    <a:pt x="0" y="28"/>
                  </a:lnTo>
                  <a:lnTo>
                    <a:pt x="28" y="0"/>
                  </a:lnTo>
                  <a:lnTo>
                    <a:pt x="574" y="28"/>
                  </a:lnTo>
                  <a:lnTo>
                    <a:pt x="600" y="83"/>
                  </a:lnTo>
                  <a:close/>
                </a:path>
              </a:pathLst>
            </a:custGeom>
            <a:solidFill>
              <a:srgbClr val="D9D9D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08" name="Freeform 542"/>
            <p:cNvSpPr>
              <a:spLocks/>
            </p:cNvSpPr>
            <p:nvPr/>
          </p:nvSpPr>
          <p:spPr bwMode="auto">
            <a:xfrm>
              <a:off x="237" y="1368"/>
              <a:ext cx="26" cy="11"/>
            </a:xfrm>
            <a:custGeom>
              <a:avLst/>
              <a:gdLst>
                <a:gd name="T0" fmla="*/ 0 w 683"/>
                <a:gd name="T1" fmla="*/ 0 h 249"/>
                <a:gd name="T2" fmla="*/ 0 w 683"/>
                <a:gd name="T3" fmla="*/ 0 h 249"/>
                <a:gd name="T4" fmla="*/ 0 w 683"/>
                <a:gd name="T5" fmla="*/ 0 h 249"/>
                <a:gd name="T6" fmla="*/ 0 w 683"/>
                <a:gd name="T7" fmla="*/ 0 h 249"/>
                <a:gd name="T8" fmla="*/ 0 w 683"/>
                <a:gd name="T9" fmla="*/ 0 h 249"/>
                <a:gd name="T10" fmla="*/ 0 w 683"/>
                <a:gd name="T11" fmla="*/ 0 h 249"/>
                <a:gd name="T12" fmla="*/ 0 w 683"/>
                <a:gd name="T13" fmla="*/ 0 h 249"/>
                <a:gd name="T14" fmla="*/ 0 w 683"/>
                <a:gd name="T15" fmla="*/ 0 h 2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83"/>
                <a:gd name="T25" fmla="*/ 0 h 249"/>
                <a:gd name="T26" fmla="*/ 683 w 683"/>
                <a:gd name="T27" fmla="*/ 249 h 24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83" h="249">
                  <a:moveTo>
                    <a:pt x="574" y="55"/>
                  </a:moveTo>
                  <a:lnTo>
                    <a:pt x="574" y="83"/>
                  </a:lnTo>
                  <a:lnTo>
                    <a:pt x="683" y="249"/>
                  </a:lnTo>
                  <a:lnTo>
                    <a:pt x="0" y="249"/>
                  </a:lnTo>
                  <a:lnTo>
                    <a:pt x="0" y="28"/>
                  </a:lnTo>
                  <a:lnTo>
                    <a:pt x="0" y="0"/>
                  </a:lnTo>
                  <a:lnTo>
                    <a:pt x="574" y="28"/>
                  </a:lnTo>
                  <a:lnTo>
                    <a:pt x="574" y="55"/>
                  </a:lnTo>
                  <a:close/>
                </a:path>
              </a:pathLst>
            </a:custGeom>
            <a:solidFill>
              <a:srgbClr val="D9D9D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09" name="Freeform 543"/>
            <p:cNvSpPr>
              <a:spLocks/>
            </p:cNvSpPr>
            <p:nvPr/>
          </p:nvSpPr>
          <p:spPr bwMode="auto">
            <a:xfrm>
              <a:off x="-158" y="1369"/>
              <a:ext cx="6" cy="6"/>
            </a:xfrm>
            <a:custGeom>
              <a:avLst/>
              <a:gdLst>
                <a:gd name="T0" fmla="*/ 0 w 164"/>
                <a:gd name="T1" fmla="*/ 0 h 138"/>
                <a:gd name="T2" fmla="*/ 0 w 164"/>
                <a:gd name="T3" fmla="*/ 0 h 138"/>
                <a:gd name="T4" fmla="*/ 0 w 164"/>
                <a:gd name="T5" fmla="*/ 0 h 138"/>
                <a:gd name="T6" fmla="*/ 0 w 164"/>
                <a:gd name="T7" fmla="*/ 0 h 138"/>
                <a:gd name="T8" fmla="*/ 0 w 164"/>
                <a:gd name="T9" fmla="*/ 0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4"/>
                <a:gd name="T16" fmla="*/ 0 h 138"/>
                <a:gd name="T17" fmla="*/ 164 w 164"/>
                <a:gd name="T18" fmla="*/ 138 h 1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4" h="138">
                  <a:moveTo>
                    <a:pt x="164" y="138"/>
                  </a:moveTo>
                  <a:lnTo>
                    <a:pt x="0" y="138"/>
                  </a:lnTo>
                  <a:lnTo>
                    <a:pt x="164" y="0"/>
                  </a:lnTo>
                  <a:lnTo>
                    <a:pt x="164" y="138"/>
                  </a:lnTo>
                  <a:close/>
                </a:path>
              </a:pathLst>
            </a:custGeom>
            <a:solidFill>
              <a:srgbClr val="ABABAB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10" name="Freeform 544"/>
            <p:cNvSpPr>
              <a:spLocks/>
            </p:cNvSpPr>
            <p:nvPr/>
          </p:nvSpPr>
          <p:spPr bwMode="auto">
            <a:xfrm>
              <a:off x="-244" y="1383"/>
              <a:ext cx="112" cy="2"/>
            </a:xfrm>
            <a:custGeom>
              <a:avLst/>
              <a:gdLst>
                <a:gd name="T0" fmla="*/ 0 w 2921"/>
                <a:gd name="T1" fmla="*/ 0 h 28"/>
                <a:gd name="T2" fmla="*/ 0 w 2921"/>
                <a:gd name="T3" fmla="*/ 0 h 28"/>
                <a:gd name="T4" fmla="*/ 0 w 2921"/>
                <a:gd name="T5" fmla="*/ 0 h 28"/>
                <a:gd name="T6" fmla="*/ 0 w 2921"/>
                <a:gd name="T7" fmla="*/ 0 h 28"/>
                <a:gd name="T8" fmla="*/ 0 w 2921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21"/>
                <a:gd name="T16" fmla="*/ 0 h 28"/>
                <a:gd name="T17" fmla="*/ 2921 w 2921"/>
                <a:gd name="T18" fmla="*/ 28 h 2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21" h="28">
                  <a:moveTo>
                    <a:pt x="2921" y="0"/>
                  </a:moveTo>
                  <a:lnTo>
                    <a:pt x="2893" y="28"/>
                  </a:lnTo>
                  <a:lnTo>
                    <a:pt x="0" y="28"/>
                  </a:lnTo>
                  <a:lnTo>
                    <a:pt x="0" y="0"/>
                  </a:lnTo>
                  <a:lnTo>
                    <a:pt x="2921" y="0"/>
                  </a:lnTo>
                  <a:close/>
                </a:path>
              </a:pathLst>
            </a:custGeom>
            <a:solidFill>
              <a:srgbClr val="D9D9D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11" name="Freeform 545"/>
            <p:cNvSpPr>
              <a:spLocks/>
            </p:cNvSpPr>
            <p:nvPr/>
          </p:nvSpPr>
          <p:spPr bwMode="auto">
            <a:xfrm>
              <a:off x="-28" y="1385"/>
              <a:ext cx="15" cy="3"/>
            </a:xfrm>
            <a:custGeom>
              <a:avLst/>
              <a:gdLst>
                <a:gd name="T0" fmla="*/ 0 w 383"/>
                <a:gd name="T1" fmla="*/ 0 h 82"/>
                <a:gd name="T2" fmla="*/ 0 w 383"/>
                <a:gd name="T3" fmla="*/ 0 h 82"/>
                <a:gd name="T4" fmla="*/ 0 w 383"/>
                <a:gd name="T5" fmla="*/ 0 h 82"/>
                <a:gd name="T6" fmla="*/ 0 w 383"/>
                <a:gd name="T7" fmla="*/ 0 h 82"/>
                <a:gd name="T8" fmla="*/ 0 w 383"/>
                <a:gd name="T9" fmla="*/ 0 h 82"/>
                <a:gd name="T10" fmla="*/ 0 w 383"/>
                <a:gd name="T11" fmla="*/ 0 h 82"/>
                <a:gd name="T12" fmla="*/ 0 w 383"/>
                <a:gd name="T13" fmla="*/ 0 h 82"/>
                <a:gd name="T14" fmla="*/ 0 w 383"/>
                <a:gd name="T15" fmla="*/ 0 h 82"/>
                <a:gd name="T16" fmla="*/ 0 w 383"/>
                <a:gd name="T17" fmla="*/ 0 h 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83"/>
                <a:gd name="T28" fmla="*/ 0 h 82"/>
                <a:gd name="T29" fmla="*/ 383 w 383"/>
                <a:gd name="T30" fmla="*/ 82 h 8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83" h="82">
                  <a:moveTo>
                    <a:pt x="383" y="82"/>
                  </a:moveTo>
                  <a:lnTo>
                    <a:pt x="383" y="82"/>
                  </a:lnTo>
                  <a:lnTo>
                    <a:pt x="355" y="82"/>
                  </a:lnTo>
                  <a:lnTo>
                    <a:pt x="273" y="82"/>
                  </a:lnTo>
                  <a:lnTo>
                    <a:pt x="0" y="82"/>
                  </a:lnTo>
                  <a:lnTo>
                    <a:pt x="109" y="27"/>
                  </a:lnTo>
                  <a:lnTo>
                    <a:pt x="218" y="0"/>
                  </a:lnTo>
                  <a:lnTo>
                    <a:pt x="383" y="0"/>
                  </a:lnTo>
                  <a:lnTo>
                    <a:pt x="383" y="82"/>
                  </a:lnTo>
                  <a:close/>
                </a:path>
              </a:pathLst>
            </a:custGeom>
            <a:solidFill>
              <a:srgbClr val="ABABAB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12" name="Freeform 546"/>
            <p:cNvSpPr>
              <a:spLocks/>
            </p:cNvSpPr>
            <p:nvPr/>
          </p:nvSpPr>
          <p:spPr bwMode="auto">
            <a:xfrm>
              <a:off x="-12" y="1385"/>
              <a:ext cx="4" cy="3"/>
            </a:xfrm>
            <a:custGeom>
              <a:avLst/>
              <a:gdLst>
                <a:gd name="T0" fmla="*/ 0 w 109"/>
                <a:gd name="T1" fmla="*/ 0 h 82"/>
                <a:gd name="T2" fmla="*/ 0 w 109"/>
                <a:gd name="T3" fmla="*/ 0 h 82"/>
                <a:gd name="T4" fmla="*/ 0 w 109"/>
                <a:gd name="T5" fmla="*/ 0 h 82"/>
                <a:gd name="T6" fmla="*/ 0 w 109"/>
                <a:gd name="T7" fmla="*/ 0 h 82"/>
                <a:gd name="T8" fmla="*/ 0 w 109"/>
                <a:gd name="T9" fmla="*/ 0 h 82"/>
                <a:gd name="T10" fmla="*/ 0 w 109"/>
                <a:gd name="T11" fmla="*/ 0 h 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9"/>
                <a:gd name="T19" fmla="*/ 0 h 82"/>
                <a:gd name="T20" fmla="*/ 109 w 109"/>
                <a:gd name="T21" fmla="*/ 82 h 8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9" h="82">
                  <a:moveTo>
                    <a:pt x="109" y="82"/>
                  </a:moveTo>
                  <a:lnTo>
                    <a:pt x="0" y="82"/>
                  </a:lnTo>
                  <a:lnTo>
                    <a:pt x="0" y="0"/>
                  </a:lnTo>
                  <a:lnTo>
                    <a:pt x="55" y="0"/>
                  </a:lnTo>
                  <a:lnTo>
                    <a:pt x="109" y="0"/>
                  </a:lnTo>
                  <a:lnTo>
                    <a:pt x="109" y="82"/>
                  </a:lnTo>
                  <a:close/>
                </a:path>
              </a:pathLst>
            </a:custGeom>
            <a:solidFill>
              <a:srgbClr val="ABABAB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13" name="Freeform 547"/>
            <p:cNvSpPr>
              <a:spLocks/>
            </p:cNvSpPr>
            <p:nvPr/>
          </p:nvSpPr>
          <p:spPr bwMode="auto">
            <a:xfrm>
              <a:off x="-7" y="1385"/>
              <a:ext cx="1" cy="3"/>
            </a:xfrm>
            <a:custGeom>
              <a:avLst/>
              <a:gdLst>
                <a:gd name="T0" fmla="*/ 0 w 27"/>
                <a:gd name="T1" fmla="*/ 0 h 82"/>
                <a:gd name="T2" fmla="*/ 0 w 27"/>
                <a:gd name="T3" fmla="*/ 0 h 82"/>
                <a:gd name="T4" fmla="*/ 0 w 27"/>
                <a:gd name="T5" fmla="*/ 0 h 82"/>
                <a:gd name="T6" fmla="*/ 0 w 27"/>
                <a:gd name="T7" fmla="*/ 0 h 82"/>
                <a:gd name="T8" fmla="*/ 0 w 27"/>
                <a:gd name="T9" fmla="*/ 0 h 82"/>
                <a:gd name="T10" fmla="*/ 0 w 27"/>
                <a:gd name="T11" fmla="*/ 0 h 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7"/>
                <a:gd name="T19" fmla="*/ 0 h 82"/>
                <a:gd name="T20" fmla="*/ 27 w 27"/>
                <a:gd name="T21" fmla="*/ 82 h 8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7" h="82">
                  <a:moveTo>
                    <a:pt x="27" y="82"/>
                  </a:moveTo>
                  <a:lnTo>
                    <a:pt x="0" y="82"/>
                  </a:lnTo>
                  <a:lnTo>
                    <a:pt x="0" y="0"/>
                  </a:lnTo>
                  <a:lnTo>
                    <a:pt x="27" y="0"/>
                  </a:lnTo>
                  <a:lnTo>
                    <a:pt x="27" y="82"/>
                  </a:lnTo>
                  <a:close/>
                </a:path>
              </a:pathLst>
            </a:custGeom>
            <a:solidFill>
              <a:srgbClr val="ABABAB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14" name="Freeform 548"/>
            <p:cNvSpPr>
              <a:spLocks/>
            </p:cNvSpPr>
            <p:nvPr/>
          </p:nvSpPr>
          <p:spPr bwMode="auto">
            <a:xfrm>
              <a:off x="-5" y="1385"/>
              <a:ext cx="4" cy="4"/>
            </a:xfrm>
            <a:custGeom>
              <a:avLst/>
              <a:gdLst>
                <a:gd name="T0" fmla="*/ 0 w 109"/>
                <a:gd name="T1" fmla="*/ 0 h 111"/>
                <a:gd name="T2" fmla="*/ 0 w 109"/>
                <a:gd name="T3" fmla="*/ 0 h 111"/>
                <a:gd name="T4" fmla="*/ 0 w 109"/>
                <a:gd name="T5" fmla="*/ 0 h 111"/>
                <a:gd name="T6" fmla="*/ 0 w 109"/>
                <a:gd name="T7" fmla="*/ 0 h 111"/>
                <a:gd name="T8" fmla="*/ 0 w 109"/>
                <a:gd name="T9" fmla="*/ 0 h 111"/>
                <a:gd name="T10" fmla="*/ 0 w 109"/>
                <a:gd name="T11" fmla="*/ 0 h 1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9"/>
                <a:gd name="T19" fmla="*/ 0 h 111"/>
                <a:gd name="T20" fmla="*/ 109 w 109"/>
                <a:gd name="T21" fmla="*/ 111 h 11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9" h="111">
                  <a:moveTo>
                    <a:pt x="109" y="82"/>
                  </a:moveTo>
                  <a:lnTo>
                    <a:pt x="0" y="111"/>
                  </a:lnTo>
                  <a:lnTo>
                    <a:pt x="0" y="0"/>
                  </a:lnTo>
                  <a:lnTo>
                    <a:pt x="54" y="0"/>
                  </a:lnTo>
                  <a:lnTo>
                    <a:pt x="109" y="0"/>
                  </a:lnTo>
                  <a:lnTo>
                    <a:pt x="109" y="82"/>
                  </a:lnTo>
                  <a:close/>
                </a:path>
              </a:pathLst>
            </a:custGeom>
            <a:solidFill>
              <a:srgbClr val="ABABAB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15" name="Freeform 549"/>
            <p:cNvSpPr>
              <a:spLocks/>
            </p:cNvSpPr>
            <p:nvPr/>
          </p:nvSpPr>
          <p:spPr bwMode="auto">
            <a:xfrm>
              <a:off x="2" y="1385"/>
              <a:ext cx="6" cy="4"/>
            </a:xfrm>
            <a:custGeom>
              <a:avLst/>
              <a:gdLst>
                <a:gd name="T0" fmla="*/ 0 w 165"/>
                <a:gd name="T1" fmla="*/ 0 h 111"/>
                <a:gd name="T2" fmla="*/ 0 w 165"/>
                <a:gd name="T3" fmla="*/ 0 h 111"/>
                <a:gd name="T4" fmla="*/ 0 w 165"/>
                <a:gd name="T5" fmla="*/ 0 h 111"/>
                <a:gd name="T6" fmla="*/ 0 w 165"/>
                <a:gd name="T7" fmla="*/ 0 h 111"/>
                <a:gd name="T8" fmla="*/ 0 w 165"/>
                <a:gd name="T9" fmla="*/ 0 h 111"/>
                <a:gd name="T10" fmla="*/ 0 w 165"/>
                <a:gd name="T11" fmla="*/ 0 h 1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65"/>
                <a:gd name="T19" fmla="*/ 0 h 111"/>
                <a:gd name="T20" fmla="*/ 165 w 165"/>
                <a:gd name="T21" fmla="*/ 111 h 11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65" h="111">
                  <a:moveTo>
                    <a:pt x="165" y="82"/>
                  </a:moveTo>
                  <a:lnTo>
                    <a:pt x="137" y="111"/>
                  </a:lnTo>
                  <a:lnTo>
                    <a:pt x="0" y="111"/>
                  </a:lnTo>
                  <a:lnTo>
                    <a:pt x="0" y="0"/>
                  </a:lnTo>
                  <a:lnTo>
                    <a:pt x="165" y="0"/>
                  </a:lnTo>
                  <a:lnTo>
                    <a:pt x="165" y="82"/>
                  </a:lnTo>
                  <a:close/>
                </a:path>
              </a:pathLst>
            </a:custGeom>
            <a:solidFill>
              <a:srgbClr val="ABABAB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16" name="Freeform 550"/>
            <p:cNvSpPr>
              <a:spLocks/>
            </p:cNvSpPr>
            <p:nvPr/>
          </p:nvSpPr>
          <p:spPr bwMode="auto">
            <a:xfrm>
              <a:off x="10" y="1385"/>
              <a:ext cx="6" cy="4"/>
            </a:xfrm>
            <a:custGeom>
              <a:avLst/>
              <a:gdLst>
                <a:gd name="T0" fmla="*/ 0 w 164"/>
                <a:gd name="T1" fmla="*/ 0 h 111"/>
                <a:gd name="T2" fmla="*/ 0 w 164"/>
                <a:gd name="T3" fmla="*/ 0 h 111"/>
                <a:gd name="T4" fmla="*/ 0 w 164"/>
                <a:gd name="T5" fmla="*/ 0 h 111"/>
                <a:gd name="T6" fmla="*/ 0 w 164"/>
                <a:gd name="T7" fmla="*/ 0 h 111"/>
                <a:gd name="T8" fmla="*/ 0 w 164"/>
                <a:gd name="T9" fmla="*/ 0 h 111"/>
                <a:gd name="T10" fmla="*/ 0 w 164"/>
                <a:gd name="T11" fmla="*/ 0 h 111"/>
                <a:gd name="T12" fmla="*/ 0 w 164"/>
                <a:gd name="T13" fmla="*/ 0 h 111"/>
                <a:gd name="T14" fmla="*/ 0 w 164"/>
                <a:gd name="T15" fmla="*/ 0 h 1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64"/>
                <a:gd name="T25" fmla="*/ 0 h 111"/>
                <a:gd name="T26" fmla="*/ 164 w 164"/>
                <a:gd name="T27" fmla="*/ 111 h 11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64" h="111">
                  <a:moveTo>
                    <a:pt x="164" y="55"/>
                  </a:moveTo>
                  <a:lnTo>
                    <a:pt x="164" y="111"/>
                  </a:lnTo>
                  <a:lnTo>
                    <a:pt x="0" y="82"/>
                  </a:lnTo>
                  <a:lnTo>
                    <a:pt x="0" y="27"/>
                  </a:lnTo>
                  <a:lnTo>
                    <a:pt x="27" y="0"/>
                  </a:lnTo>
                  <a:lnTo>
                    <a:pt x="136" y="0"/>
                  </a:lnTo>
                  <a:lnTo>
                    <a:pt x="164" y="55"/>
                  </a:lnTo>
                  <a:close/>
                </a:path>
              </a:pathLst>
            </a:custGeom>
            <a:solidFill>
              <a:srgbClr val="ABABAB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17" name="Freeform 551"/>
            <p:cNvSpPr>
              <a:spLocks/>
            </p:cNvSpPr>
            <p:nvPr/>
          </p:nvSpPr>
          <p:spPr bwMode="auto">
            <a:xfrm>
              <a:off x="17" y="1385"/>
              <a:ext cx="6" cy="4"/>
            </a:xfrm>
            <a:custGeom>
              <a:avLst/>
              <a:gdLst>
                <a:gd name="T0" fmla="*/ 0 w 137"/>
                <a:gd name="T1" fmla="*/ 0 h 111"/>
                <a:gd name="T2" fmla="*/ 0 w 137"/>
                <a:gd name="T3" fmla="*/ 0 h 111"/>
                <a:gd name="T4" fmla="*/ 0 w 137"/>
                <a:gd name="T5" fmla="*/ 0 h 111"/>
                <a:gd name="T6" fmla="*/ 0 w 137"/>
                <a:gd name="T7" fmla="*/ 0 h 111"/>
                <a:gd name="T8" fmla="*/ 0 w 137"/>
                <a:gd name="T9" fmla="*/ 0 h 111"/>
                <a:gd name="T10" fmla="*/ 0 w 137"/>
                <a:gd name="T11" fmla="*/ 0 h 111"/>
                <a:gd name="T12" fmla="*/ 0 w 137"/>
                <a:gd name="T13" fmla="*/ 0 h 1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37"/>
                <a:gd name="T22" fmla="*/ 0 h 111"/>
                <a:gd name="T23" fmla="*/ 137 w 137"/>
                <a:gd name="T24" fmla="*/ 111 h 11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37" h="111">
                  <a:moveTo>
                    <a:pt x="137" y="82"/>
                  </a:moveTo>
                  <a:lnTo>
                    <a:pt x="56" y="111"/>
                  </a:lnTo>
                  <a:lnTo>
                    <a:pt x="28" y="111"/>
                  </a:lnTo>
                  <a:lnTo>
                    <a:pt x="0" y="0"/>
                  </a:lnTo>
                  <a:lnTo>
                    <a:pt x="56" y="0"/>
                  </a:lnTo>
                  <a:lnTo>
                    <a:pt x="137" y="0"/>
                  </a:lnTo>
                  <a:lnTo>
                    <a:pt x="137" y="82"/>
                  </a:lnTo>
                  <a:close/>
                </a:path>
              </a:pathLst>
            </a:custGeom>
            <a:solidFill>
              <a:srgbClr val="ABABAB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18" name="Freeform 552"/>
            <p:cNvSpPr>
              <a:spLocks/>
            </p:cNvSpPr>
            <p:nvPr/>
          </p:nvSpPr>
          <p:spPr bwMode="auto">
            <a:xfrm>
              <a:off x="24" y="1385"/>
              <a:ext cx="1" cy="3"/>
            </a:xfrm>
            <a:custGeom>
              <a:avLst/>
              <a:gdLst>
                <a:gd name="T0" fmla="*/ 0 w 27"/>
                <a:gd name="T1" fmla="*/ 0 h 82"/>
                <a:gd name="T2" fmla="*/ 0 w 27"/>
                <a:gd name="T3" fmla="*/ 0 h 82"/>
                <a:gd name="T4" fmla="*/ 0 w 27"/>
                <a:gd name="T5" fmla="*/ 0 h 82"/>
                <a:gd name="T6" fmla="*/ 0 w 27"/>
                <a:gd name="T7" fmla="*/ 0 h 82"/>
                <a:gd name="T8" fmla="*/ 0 w 27"/>
                <a:gd name="T9" fmla="*/ 0 h 82"/>
                <a:gd name="T10" fmla="*/ 0 w 27"/>
                <a:gd name="T11" fmla="*/ 0 h 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7"/>
                <a:gd name="T19" fmla="*/ 0 h 82"/>
                <a:gd name="T20" fmla="*/ 27 w 27"/>
                <a:gd name="T21" fmla="*/ 82 h 8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7" h="82">
                  <a:moveTo>
                    <a:pt x="27" y="82"/>
                  </a:moveTo>
                  <a:lnTo>
                    <a:pt x="27" y="82"/>
                  </a:lnTo>
                  <a:lnTo>
                    <a:pt x="0" y="82"/>
                  </a:lnTo>
                  <a:lnTo>
                    <a:pt x="0" y="0"/>
                  </a:lnTo>
                  <a:lnTo>
                    <a:pt x="27" y="0"/>
                  </a:lnTo>
                  <a:lnTo>
                    <a:pt x="27" y="82"/>
                  </a:lnTo>
                  <a:close/>
                </a:path>
              </a:pathLst>
            </a:custGeom>
            <a:solidFill>
              <a:srgbClr val="ABABAB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19" name="Freeform 553"/>
            <p:cNvSpPr>
              <a:spLocks/>
            </p:cNvSpPr>
            <p:nvPr/>
          </p:nvSpPr>
          <p:spPr bwMode="auto">
            <a:xfrm>
              <a:off x="26" y="1385"/>
              <a:ext cx="4" cy="3"/>
            </a:xfrm>
            <a:custGeom>
              <a:avLst/>
              <a:gdLst>
                <a:gd name="T0" fmla="*/ 0 w 109"/>
                <a:gd name="T1" fmla="*/ 0 h 82"/>
                <a:gd name="T2" fmla="*/ 0 w 109"/>
                <a:gd name="T3" fmla="*/ 0 h 82"/>
                <a:gd name="T4" fmla="*/ 0 w 109"/>
                <a:gd name="T5" fmla="*/ 0 h 82"/>
                <a:gd name="T6" fmla="*/ 0 w 109"/>
                <a:gd name="T7" fmla="*/ 0 h 82"/>
                <a:gd name="T8" fmla="*/ 0 w 109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9"/>
                <a:gd name="T16" fmla="*/ 0 h 82"/>
                <a:gd name="T17" fmla="*/ 109 w 109"/>
                <a:gd name="T18" fmla="*/ 82 h 8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9" h="82">
                  <a:moveTo>
                    <a:pt x="82" y="82"/>
                  </a:moveTo>
                  <a:lnTo>
                    <a:pt x="0" y="82"/>
                  </a:lnTo>
                  <a:lnTo>
                    <a:pt x="0" y="0"/>
                  </a:lnTo>
                  <a:lnTo>
                    <a:pt x="109" y="0"/>
                  </a:lnTo>
                  <a:lnTo>
                    <a:pt x="82" y="82"/>
                  </a:lnTo>
                  <a:close/>
                </a:path>
              </a:pathLst>
            </a:custGeom>
            <a:solidFill>
              <a:srgbClr val="ABABAB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20" name="Freeform 554"/>
            <p:cNvSpPr>
              <a:spLocks/>
            </p:cNvSpPr>
            <p:nvPr/>
          </p:nvSpPr>
          <p:spPr bwMode="auto">
            <a:xfrm>
              <a:off x="31" y="1385"/>
              <a:ext cx="16" cy="3"/>
            </a:xfrm>
            <a:custGeom>
              <a:avLst/>
              <a:gdLst>
                <a:gd name="T0" fmla="*/ 0 w 409"/>
                <a:gd name="T1" fmla="*/ 0 h 82"/>
                <a:gd name="T2" fmla="*/ 0 w 409"/>
                <a:gd name="T3" fmla="*/ 0 h 82"/>
                <a:gd name="T4" fmla="*/ 0 w 409"/>
                <a:gd name="T5" fmla="*/ 0 h 82"/>
                <a:gd name="T6" fmla="*/ 0 w 409"/>
                <a:gd name="T7" fmla="*/ 0 h 82"/>
                <a:gd name="T8" fmla="*/ 0 w 409"/>
                <a:gd name="T9" fmla="*/ 0 h 82"/>
                <a:gd name="T10" fmla="*/ 0 w 409"/>
                <a:gd name="T11" fmla="*/ 0 h 82"/>
                <a:gd name="T12" fmla="*/ 0 w 409"/>
                <a:gd name="T13" fmla="*/ 0 h 82"/>
                <a:gd name="T14" fmla="*/ 0 w 409"/>
                <a:gd name="T15" fmla="*/ 0 h 82"/>
                <a:gd name="T16" fmla="*/ 0 w 409"/>
                <a:gd name="T17" fmla="*/ 0 h 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09"/>
                <a:gd name="T28" fmla="*/ 0 h 82"/>
                <a:gd name="T29" fmla="*/ 409 w 409"/>
                <a:gd name="T30" fmla="*/ 82 h 8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09" h="82">
                  <a:moveTo>
                    <a:pt x="409" y="55"/>
                  </a:moveTo>
                  <a:lnTo>
                    <a:pt x="409" y="82"/>
                  </a:lnTo>
                  <a:lnTo>
                    <a:pt x="109" y="82"/>
                  </a:lnTo>
                  <a:lnTo>
                    <a:pt x="0" y="82"/>
                  </a:lnTo>
                  <a:lnTo>
                    <a:pt x="27" y="27"/>
                  </a:lnTo>
                  <a:lnTo>
                    <a:pt x="27" y="0"/>
                  </a:lnTo>
                  <a:lnTo>
                    <a:pt x="273" y="27"/>
                  </a:lnTo>
                  <a:lnTo>
                    <a:pt x="409" y="55"/>
                  </a:lnTo>
                  <a:close/>
                </a:path>
              </a:pathLst>
            </a:custGeom>
            <a:solidFill>
              <a:srgbClr val="ABABAB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21" name="Freeform 555"/>
            <p:cNvSpPr>
              <a:spLocks/>
            </p:cNvSpPr>
            <p:nvPr/>
          </p:nvSpPr>
          <p:spPr bwMode="auto">
            <a:xfrm>
              <a:off x="163" y="1386"/>
              <a:ext cx="126" cy="2"/>
            </a:xfrm>
            <a:custGeom>
              <a:avLst/>
              <a:gdLst>
                <a:gd name="T0" fmla="*/ 0 w 3276"/>
                <a:gd name="T1" fmla="*/ 0 h 55"/>
                <a:gd name="T2" fmla="*/ 0 w 3276"/>
                <a:gd name="T3" fmla="*/ 0 h 55"/>
                <a:gd name="T4" fmla="*/ 0 w 3276"/>
                <a:gd name="T5" fmla="*/ 0 h 55"/>
                <a:gd name="T6" fmla="*/ 0 w 3276"/>
                <a:gd name="T7" fmla="*/ 0 h 55"/>
                <a:gd name="T8" fmla="*/ 0 w 3276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76"/>
                <a:gd name="T16" fmla="*/ 0 h 55"/>
                <a:gd name="T17" fmla="*/ 3276 w 3276"/>
                <a:gd name="T18" fmla="*/ 55 h 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76" h="55">
                  <a:moveTo>
                    <a:pt x="3276" y="0"/>
                  </a:moveTo>
                  <a:lnTo>
                    <a:pt x="3276" y="55"/>
                  </a:lnTo>
                  <a:lnTo>
                    <a:pt x="27" y="55"/>
                  </a:lnTo>
                  <a:lnTo>
                    <a:pt x="0" y="0"/>
                  </a:lnTo>
                  <a:lnTo>
                    <a:pt x="3276" y="0"/>
                  </a:lnTo>
                  <a:close/>
                </a:path>
              </a:pathLst>
            </a:custGeom>
            <a:solidFill>
              <a:srgbClr val="ABABAB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22" name="Freeform 556"/>
            <p:cNvSpPr>
              <a:spLocks/>
            </p:cNvSpPr>
            <p:nvPr/>
          </p:nvSpPr>
          <p:spPr bwMode="auto">
            <a:xfrm>
              <a:off x="-32" y="1389"/>
              <a:ext cx="24" cy="8"/>
            </a:xfrm>
            <a:custGeom>
              <a:avLst/>
              <a:gdLst>
                <a:gd name="T0" fmla="*/ 0 w 627"/>
                <a:gd name="T1" fmla="*/ 0 h 166"/>
                <a:gd name="T2" fmla="*/ 0 w 627"/>
                <a:gd name="T3" fmla="*/ 0 h 166"/>
                <a:gd name="T4" fmla="*/ 0 w 627"/>
                <a:gd name="T5" fmla="*/ 0 h 166"/>
                <a:gd name="T6" fmla="*/ 0 w 627"/>
                <a:gd name="T7" fmla="*/ 0 h 166"/>
                <a:gd name="T8" fmla="*/ 0 w 627"/>
                <a:gd name="T9" fmla="*/ 0 h 166"/>
                <a:gd name="T10" fmla="*/ 0 w 627"/>
                <a:gd name="T11" fmla="*/ 0 h 166"/>
                <a:gd name="T12" fmla="*/ 0 w 627"/>
                <a:gd name="T13" fmla="*/ 0 h 166"/>
                <a:gd name="T14" fmla="*/ 0 w 627"/>
                <a:gd name="T15" fmla="*/ 0 h 166"/>
                <a:gd name="T16" fmla="*/ 0 w 627"/>
                <a:gd name="T17" fmla="*/ 0 h 166"/>
                <a:gd name="T18" fmla="*/ 0 w 627"/>
                <a:gd name="T19" fmla="*/ 0 h 1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27"/>
                <a:gd name="T31" fmla="*/ 0 h 166"/>
                <a:gd name="T32" fmla="*/ 627 w 627"/>
                <a:gd name="T33" fmla="*/ 166 h 16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27" h="166">
                  <a:moveTo>
                    <a:pt x="627" y="138"/>
                  </a:moveTo>
                  <a:lnTo>
                    <a:pt x="627" y="166"/>
                  </a:lnTo>
                  <a:lnTo>
                    <a:pt x="0" y="166"/>
                  </a:lnTo>
                  <a:lnTo>
                    <a:pt x="0" y="110"/>
                  </a:lnTo>
                  <a:lnTo>
                    <a:pt x="518" y="110"/>
                  </a:lnTo>
                  <a:lnTo>
                    <a:pt x="518" y="83"/>
                  </a:lnTo>
                  <a:lnTo>
                    <a:pt x="518" y="0"/>
                  </a:lnTo>
                  <a:lnTo>
                    <a:pt x="573" y="0"/>
                  </a:lnTo>
                  <a:lnTo>
                    <a:pt x="627" y="0"/>
                  </a:lnTo>
                  <a:lnTo>
                    <a:pt x="627" y="138"/>
                  </a:lnTo>
                  <a:close/>
                </a:path>
              </a:pathLst>
            </a:custGeom>
            <a:solidFill>
              <a:srgbClr val="D9D9D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23" name="Rectangle 557"/>
            <p:cNvSpPr>
              <a:spLocks noChangeArrowheads="1"/>
            </p:cNvSpPr>
            <p:nvPr/>
          </p:nvSpPr>
          <p:spPr bwMode="auto">
            <a:xfrm>
              <a:off x="-7" y="1389"/>
              <a:ext cx="1" cy="8"/>
            </a:xfrm>
            <a:prstGeom prst="rect">
              <a:avLst/>
            </a:prstGeom>
            <a:solidFill>
              <a:srgbClr val="D9D9D9"/>
            </a:solidFill>
            <a:ln w="158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24" name="Rectangle 558"/>
            <p:cNvSpPr>
              <a:spLocks noChangeArrowheads="1"/>
            </p:cNvSpPr>
            <p:nvPr/>
          </p:nvSpPr>
          <p:spPr bwMode="auto">
            <a:xfrm>
              <a:off x="24" y="1389"/>
              <a:ext cx="1" cy="8"/>
            </a:xfrm>
            <a:prstGeom prst="rect">
              <a:avLst/>
            </a:prstGeom>
            <a:solidFill>
              <a:srgbClr val="D9D9D9"/>
            </a:solidFill>
            <a:ln w="158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25" name="Freeform 559"/>
            <p:cNvSpPr>
              <a:spLocks/>
            </p:cNvSpPr>
            <p:nvPr/>
          </p:nvSpPr>
          <p:spPr bwMode="auto">
            <a:xfrm>
              <a:off x="26" y="1389"/>
              <a:ext cx="26" cy="8"/>
            </a:xfrm>
            <a:custGeom>
              <a:avLst/>
              <a:gdLst>
                <a:gd name="T0" fmla="*/ 0 w 683"/>
                <a:gd name="T1" fmla="*/ 0 h 166"/>
                <a:gd name="T2" fmla="*/ 0 w 683"/>
                <a:gd name="T3" fmla="*/ 0 h 166"/>
                <a:gd name="T4" fmla="*/ 0 w 683"/>
                <a:gd name="T5" fmla="*/ 0 h 166"/>
                <a:gd name="T6" fmla="*/ 0 w 683"/>
                <a:gd name="T7" fmla="*/ 0 h 166"/>
                <a:gd name="T8" fmla="*/ 0 w 683"/>
                <a:gd name="T9" fmla="*/ 0 h 166"/>
                <a:gd name="T10" fmla="*/ 0 w 683"/>
                <a:gd name="T11" fmla="*/ 0 h 166"/>
                <a:gd name="T12" fmla="*/ 0 w 683"/>
                <a:gd name="T13" fmla="*/ 0 h 166"/>
                <a:gd name="T14" fmla="*/ 0 w 683"/>
                <a:gd name="T15" fmla="*/ 0 h 166"/>
                <a:gd name="T16" fmla="*/ 0 w 683"/>
                <a:gd name="T17" fmla="*/ 0 h 1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683"/>
                <a:gd name="T28" fmla="*/ 0 h 166"/>
                <a:gd name="T29" fmla="*/ 683 w 683"/>
                <a:gd name="T30" fmla="*/ 166 h 16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683" h="166">
                  <a:moveTo>
                    <a:pt x="82" y="110"/>
                  </a:moveTo>
                  <a:lnTo>
                    <a:pt x="82" y="110"/>
                  </a:lnTo>
                  <a:lnTo>
                    <a:pt x="655" y="110"/>
                  </a:lnTo>
                  <a:lnTo>
                    <a:pt x="683" y="166"/>
                  </a:lnTo>
                  <a:lnTo>
                    <a:pt x="0" y="166"/>
                  </a:lnTo>
                  <a:lnTo>
                    <a:pt x="0" y="0"/>
                  </a:lnTo>
                  <a:lnTo>
                    <a:pt x="82" y="0"/>
                  </a:lnTo>
                  <a:lnTo>
                    <a:pt x="82" y="110"/>
                  </a:lnTo>
                  <a:close/>
                </a:path>
              </a:pathLst>
            </a:custGeom>
            <a:solidFill>
              <a:srgbClr val="D9D9D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26" name="Freeform 560"/>
            <p:cNvSpPr>
              <a:spLocks/>
            </p:cNvSpPr>
            <p:nvPr/>
          </p:nvSpPr>
          <p:spPr bwMode="auto">
            <a:xfrm>
              <a:off x="-31" y="1389"/>
              <a:ext cx="18" cy="4"/>
            </a:xfrm>
            <a:custGeom>
              <a:avLst/>
              <a:gdLst>
                <a:gd name="T0" fmla="*/ 0 w 465"/>
                <a:gd name="T1" fmla="*/ 0 h 83"/>
                <a:gd name="T2" fmla="*/ 0 w 465"/>
                <a:gd name="T3" fmla="*/ 0 h 83"/>
                <a:gd name="T4" fmla="*/ 0 w 465"/>
                <a:gd name="T5" fmla="*/ 0 h 83"/>
                <a:gd name="T6" fmla="*/ 0 w 465"/>
                <a:gd name="T7" fmla="*/ 0 h 83"/>
                <a:gd name="T8" fmla="*/ 0 w 465"/>
                <a:gd name="T9" fmla="*/ 0 h 83"/>
                <a:gd name="T10" fmla="*/ 0 w 465"/>
                <a:gd name="T11" fmla="*/ 0 h 83"/>
                <a:gd name="T12" fmla="*/ 0 w 465"/>
                <a:gd name="T13" fmla="*/ 0 h 83"/>
                <a:gd name="T14" fmla="*/ 0 w 465"/>
                <a:gd name="T15" fmla="*/ 0 h 83"/>
                <a:gd name="T16" fmla="*/ 0 w 465"/>
                <a:gd name="T17" fmla="*/ 0 h 83"/>
                <a:gd name="T18" fmla="*/ 0 w 465"/>
                <a:gd name="T19" fmla="*/ 0 h 83"/>
                <a:gd name="T20" fmla="*/ 0 w 465"/>
                <a:gd name="T21" fmla="*/ 0 h 83"/>
                <a:gd name="T22" fmla="*/ 0 w 465"/>
                <a:gd name="T23" fmla="*/ 0 h 83"/>
                <a:gd name="T24" fmla="*/ 0 w 465"/>
                <a:gd name="T25" fmla="*/ 0 h 8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65"/>
                <a:gd name="T40" fmla="*/ 0 h 83"/>
                <a:gd name="T41" fmla="*/ 465 w 465"/>
                <a:gd name="T42" fmla="*/ 83 h 8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65" h="83">
                  <a:moveTo>
                    <a:pt x="163" y="28"/>
                  </a:moveTo>
                  <a:lnTo>
                    <a:pt x="382" y="28"/>
                  </a:lnTo>
                  <a:lnTo>
                    <a:pt x="437" y="28"/>
                  </a:lnTo>
                  <a:lnTo>
                    <a:pt x="465" y="55"/>
                  </a:lnTo>
                  <a:lnTo>
                    <a:pt x="465" y="28"/>
                  </a:lnTo>
                  <a:lnTo>
                    <a:pt x="465" y="83"/>
                  </a:lnTo>
                  <a:lnTo>
                    <a:pt x="0" y="83"/>
                  </a:lnTo>
                  <a:lnTo>
                    <a:pt x="28" y="28"/>
                  </a:lnTo>
                  <a:lnTo>
                    <a:pt x="54" y="28"/>
                  </a:lnTo>
                  <a:lnTo>
                    <a:pt x="82" y="0"/>
                  </a:lnTo>
                  <a:lnTo>
                    <a:pt x="137" y="28"/>
                  </a:lnTo>
                  <a:lnTo>
                    <a:pt x="163" y="28"/>
                  </a:lnTo>
                  <a:close/>
                </a:path>
              </a:pathLst>
            </a:custGeom>
            <a:solidFill>
              <a:srgbClr val="83FFFF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27" name="Freeform 561"/>
            <p:cNvSpPr>
              <a:spLocks/>
            </p:cNvSpPr>
            <p:nvPr/>
          </p:nvSpPr>
          <p:spPr bwMode="auto">
            <a:xfrm>
              <a:off x="30" y="1389"/>
              <a:ext cx="21" cy="4"/>
            </a:xfrm>
            <a:custGeom>
              <a:avLst/>
              <a:gdLst>
                <a:gd name="T0" fmla="*/ 0 w 546"/>
                <a:gd name="T1" fmla="*/ 0 h 83"/>
                <a:gd name="T2" fmla="*/ 0 w 546"/>
                <a:gd name="T3" fmla="*/ 0 h 83"/>
                <a:gd name="T4" fmla="*/ 0 w 546"/>
                <a:gd name="T5" fmla="*/ 0 h 83"/>
                <a:gd name="T6" fmla="*/ 0 w 546"/>
                <a:gd name="T7" fmla="*/ 0 h 83"/>
                <a:gd name="T8" fmla="*/ 0 w 546"/>
                <a:gd name="T9" fmla="*/ 0 h 83"/>
                <a:gd name="T10" fmla="*/ 0 w 546"/>
                <a:gd name="T11" fmla="*/ 0 h 83"/>
                <a:gd name="T12" fmla="*/ 0 w 546"/>
                <a:gd name="T13" fmla="*/ 0 h 83"/>
                <a:gd name="T14" fmla="*/ 0 w 546"/>
                <a:gd name="T15" fmla="*/ 0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46"/>
                <a:gd name="T25" fmla="*/ 0 h 83"/>
                <a:gd name="T26" fmla="*/ 546 w 546"/>
                <a:gd name="T27" fmla="*/ 83 h 8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46" h="83">
                  <a:moveTo>
                    <a:pt x="492" y="55"/>
                  </a:moveTo>
                  <a:lnTo>
                    <a:pt x="519" y="55"/>
                  </a:lnTo>
                  <a:lnTo>
                    <a:pt x="546" y="83"/>
                  </a:lnTo>
                  <a:lnTo>
                    <a:pt x="0" y="83"/>
                  </a:lnTo>
                  <a:lnTo>
                    <a:pt x="0" y="28"/>
                  </a:lnTo>
                  <a:lnTo>
                    <a:pt x="28" y="0"/>
                  </a:lnTo>
                  <a:lnTo>
                    <a:pt x="464" y="28"/>
                  </a:lnTo>
                  <a:lnTo>
                    <a:pt x="492" y="55"/>
                  </a:lnTo>
                  <a:close/>
                </a:path>
              </a:pathLst>
            </a:custGeom>
            <a:solidFill>
              <a:srgbClr val="83FFFF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28" name="Freeform 562"/>
            <p:cNvSpPr>
              <a:spLocks/>
            </p:cNvSpPr>
            <p:nvPr/>
          </p:nvSpPr>
          <p:spPr bwMode="auto">
            <a:xfrm>
              <a:off x="-5" y="1391"/>
              <a:ext cx="5" cy="6"/>
            </a:xfrm>
            <a:custGeom>
              <a:avLst/>
              <a:gdLst>
                <a:gd name="T0" fmla="*/ 0 w 136"/>
                <a:gd name="T1" fmla="*/ 0 h 138"/>
                <a:gd name="T2" fmla="*/ 0 w 136"/>
                <a:gd name="T3" fmla="*/ 0 h 138"/>
                <a:gd name="T4" fmla="*/ 0 w 136"/>
                <a:gd name="T5" fmla="*/ 0 h 138"/>
                <a:gd name="T6" fmla="*/ 0 w 136"/>
                <a:gd name="T7" fmla="*/ 0 h 138"/>
                <a:gd name="T8" fmla="*/ 0 w 136"/>
                <a:gd name="T9" fmla="*/ 0 h 138"/>
                <a:gd name="T10" fmla="*/ 0 w 136"/>
                <a:gd name="T11" fmla="*/ 0 h 138"/>
                <a:gd name="T12" fmla="*/ 0 w 136"/>
                <a:gd name="T13" fmla="*/ 0 h 138"/>
                <a:gd name="T14" fmla="*/ 0 w 136"/>
                <a:gd name="T15" fmla="*/ 0 h 1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36"/>
                <a:gd name="T25" fmla="*/ 0 h 138"/>
                <a:gd name="T26" fmla="*/ 136 w 136"/>
                <a:gd name="T27" fmla="*/ 138 h 13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36" h="138">
                  <a:moveTo>
                    <a:pt x="109" y="138"/>
                  </a:moveTo>
                  <a:lnTo>
                    <a:pt x="0" y="138"/>
                  </a:lnTo>
                  <a:lnTo>
                    <a:pt x="0" y="27"/>
                  </a:lnTo>
                  <a:lnTo>
                    <a:pt x="26" y="0"/>
                  </a:lnTo>
                  <a:lnTo>
                    <a:pt x="54" y="0"/>
                  </a:lnTo>
                  <a:lnTo>
                    <a:pt x="109" y="0"/>
                  </a:lnTo>
                  <a:lnTo>
                    <a:pt x="136" y="0"/>
                  </a:lnTo>
                  <a:lnTo>
                    <a:pt x="109" y="138"/>
                  </a:lnTo>
                  <a:close/>
                </a:path>
              </a:pathLst>
            </a:custGeom>
            <a:solidFill>
              <a:srgbClr val="83FFFF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29" name="Freeform 563"/>
            <p:cNvSpPr>
              <a:spLocks/>
            </p:cNvSpPr>
            <p:nvPr/>
          </p:nvSpPr>
          <p:spPr bwMode="auto">
            <a:xfrm>
              <a:off x="2" y="1391"/>
              <a:ext cx="6" cy="6"/>
            </a:xfrm>
            <a:custGeom>
              <a:avLst/>
              <a:gdLst>
                <a:gd name="T0" fmla="*/ 0 w 165"/>
                <a:gd name="T1" fmla="*/ 0 h 138"/>
                <a:gd name="T2" fmla="*/ 0 w 165"/>
                <a:gd name="T3" fmla="*/ 0 h 138"/>
                <a:gd name="T4" fmla="*/ 0 w 165"/>
                <a:gd name="T5" fmla="*/ 0 h 138"/>
                <a:gd name="T6" fmla="*/ 0 w 165"/>
                <a:gd name="T7" fmla="*/ 0 h 138"/>
                <a:gd name="T8" fmla="*/ 0 w 165"/>
                <a:gd name="T9" fmla="*/ 0 h 138"/>
                <a:gd name="T10" fmla="*/ 0 w 165"/>
                <a:gd name="T11" fmla="*/ 0 h 138"/>
                <a:gd name="T12" fmla="*/ 0 w 165"/>
                <a:gd name="T13" fmla="*/ 0 h 1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65"/>
                <a:gd name="T22" fmla="*/ 0 h 138"/>
                <a:gd name="T23" fmla="*/ 165 w 165"/>
                <a:gd name="T24" fmla="*/ 138 h 13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65" h="138">
                  <a:moveTo>
                    <a:pt x="165" y="138"/>
                  </a:moveTo>
                  <a:lnTo>
                    <a:pt x="0" y="138"/>
                  </a:lnTo>
                  <a:lnTo>
                    <a:pt x="0" y="27"/>
                  </a:lnTo>
                  <a:lnTo>
                    <a:pt x="0" y="0"/>
                  </a:lnTo>
                  <a:lnTo>
                    <a:pt x="137" y="0"/>
                  </a:lnTo>
                  <a:lnTo>
                    <a:pt x="165" y="0"/>
                  </a:lnTo>
                  <a:lnTo>
                    <a:pt x="165" y="138"/>
                  </a:lnTo>
                  <a:close/>
                </a:path>
              </a:pathLst>
            </a:custGeom>
            <a:solidFill>
              <a:srgbClr val="83FFFF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30" name="Freeform 564"/>
            <p:cNvSpPr>
              <a:spLocks/>
            </p:cNvSpPr>
            <p:nvPr/>
          </p:nvSpPr>
          <p:spPr bwMode="auto">
            <a:xfrm>
              <a:off x="10" y="1391"/>
              <a:ext cx="6" cy="6"/>
            </a:xfrm>
            <a:custGeom>
              <a:avLst/>
              <a:gdLst>
                <a:gd name="T0" fmla="*/ 0 w 164"/>
                <a:gd name="T1" fmla="*/ 0 h 138"/>
                <a:gd name="T2" fmla="*/ 0 w 164"/>
                <a:gd name="T3" fmla="*/ 0 h 138"/>
                <a:gd name="T4" fmla="*/ 0 w 164"/>
                <a:gd name="T5" fmla="*/ 0 h 138"/>
                <a:gd name="T6" fmla="*/ 0 w 164"/>
                <a:gd name="T7" fmla="*/ 0 h 138"/>
                <a:gd name="T8" fmla="*/ 0 w 164"/>
                <a:gd name="T9" fmla="*/ 0 h 138"/>
                <a:gd name="T10" fmla="*/ 0 w 164"/>
                <a:gd name="T11" fmla="*/ 0 h 1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64"/>
                <a:gd name="T19" fmla="*/ 0 h 138"/>
                <a:gd name="T20" fmla="*/ 164 w 164"/>
                <a:gd name="T21" fmla="*/ 138 h 13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64" h="138">
                  <a:moveTo>
                    <a:pt x="164" y="138"/>
                  </a:moveTo>
                  <a:lnTo>
                    <a:pt x="0" y="138"/>
                  </a:lnTo>
                  <a:lnTo>
                    <a:pt x="0" y="0"/>
                  </a:lnTo>
                  <a:lnTo>
                    <a:pt x="164" y="0"/>
                  </a:lnTo>
                  <a:lnTo>
                    <a:pt x="164" y="138"/>
                  </a:lnTo>
                  <a:close/>
                </a:path>
              </a:pathLst>
            </a:custGeom>
            <a:solidFill>
              <a:srgbClr val="83FFFF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31" name="Freeform 565"/>
            <p:cNvSpPr>
              <a:spLocks/>
            </p:cNvSpPr>
            <p:nvPr/>
          </p:nvSpPr>
          <p:spPr bwMode="auto">
            <a:xfrm>
              <a:off x="17" y="1391"/>
              <a:ext cx="6" cy="6"/>
            </a:xfrm>
            <a:custGeom>
              <a:avLst/>
              <a:gdLst>
                <a:gd name="T0" fmla="*/ 0 w 137"/>
                <a:gd name="T1" fmla="*/ 0 h 138"/>
                <a:gd name="T2" fmla="*/ 0 w 137"/>
                <a:gd name="T3" fmla="*/ 0 h 138"/>
                <a:gd name="T4" fmla="*/ 0 w 137"/>
                <a:gd name="T5" fmla="*/ 0 h 138"/>
                <a:gd name="T6" fmla="*/ 0 w 137"/>
                <a:gd name="T7" fmla="*/ 0 h 138"/>
                <a:gd name="T8" fmla="*/ 0 w 137"/>
                <a:gd name="T9" fmla="*/ 0 h 138"/>
                <a:gd name="T10" fmla="*/ 0 w 137"/>
                <a:gd name="T11" fmla="*/ 0 h 1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37"/>
                <a:gd name="T19" fmla="*/ 0 h 138"/>
                <a:gd name="T20" fmla="*/ 137 w 137"/>
                <a:gd name="T21" fmla="*/ 138 h 13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37" h="138">
                  <a:moveTo>
                    <a:pt x="137" y="138"/>
                  </a:moveTo>
                  <a:lnTo>
                    <a:pt x="28" y="138"/>
                  </a:lnTo>
                  <a:lnTo>
                    <a:pt x="0" y="0"/>
                  </a:lnTo>
                  <a:lnTo>
                    <a:pt x="83" y="0"/>
                  </a:lnTo>
                  <a:lnTo>
                    <a:pt x="137" y="27"/>
                  </a:lnTo>
                  <a:lnTo>
                    <a:pt x="137" y="138"/>
                  </a:lnTo>
                  <a:close/>
                </a:path>
              </a:pathLst>
            </a:custGeom>
            <a:solidFill>
              <a:srgbClr val="83FFFF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32" name="Freeform 566"/>
            <p:cNvSpPr>
              <a:spLocks/>
            </p:cNvSpPr>
            <p:nvPr/>
          </p:nvSpPr>
          <p:spPr bwMode="auto">
            <a:xfrm>
              <a:off x="-123" y="1391"/>
              <a:ext cx="12" cy="12"/>
            </a:xfrm>
            <a:custGeom>
              <a:avLst/>
              <a:gdLst>
                <a:gd name="T0" fmla="*/ 0 w 327"/>
                <a:gd name="T1" fmla="*/ 0 h 276"/>
                <a:gd name="T2" fmla="*/ 0 w 327"/>
                <a:gd name="T3" fmla="*/ 0 h 276"/>
                <a:gd name="T4" fmla="*/ 0 w 327"/>
                <a:gd name="T5" fmla="*/ 0 h 276"/>
                <a:gd name="T6" fmla="*/ 0 w 327"/>
                <a:gd name="T7" fmla="*/ 0 h 276"/>
                <a:gd name="T8" fmla="*/ 0 w 327"/>
                <a:gd name="T9" fmla="*/ 0 h 276"/>
                <a:gd name="T10" fmla="*/ 0 w 327"/>
                <a:gd name="T11" fmla="*/ 0 h 276"/>
                <a:gd name="T12" fmla="*/ 0 w 327"/>
                <a:gd name="T13" fmla="*/ 0 h 276"/>
                <a:gd name="T14" fmla="*/ 0 w 327"/>
                <a:gd name="T15" fmla="*/ 0 h 276"/>
                <a:gd name="T16" fmla="*/ 0 w 327"/>
                <a:gd name="T17" fmla="*/ 0 h 276"/>
                <a:gd name="T18" fmla="*/ 0 w 327"/>
                <a:gd name="T19" fmla="*/ 0 h 276"/>
                <a:gd name="T20" fmla="*/ 0 w 327"/>
                <a:gd name="T21" fmla="*/ 0 h 2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27"/>
                <a:gd name="T34" fmla="*/ 0 h 276"/>
                <a:gd name="T35" fmla="*/ 327 w 327"/>
                <a:gd name="T36" fmla="*/ 276 h 27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27" h="276">
                  <a:moveTo>
                    <a:pt x="327" y="166"/>
                  </a:moveTo>
                  <a:lnTo>
                    <a:pt x="300" y="221"/>
                  </a:lnTo>
                  <a:lnTo>
                    <a:pt x="272" y="221"/>
                  </a:lnTo>
                  <a:lnTo>
                    <a:pt x="272" y="249"/>
                  </a:lnTo>
                  <a:lnTo>
                    <a:pt x="246" y="221"/>
                  </a:lnTo>
                  <a:lnTo>
                    <a:pt x="137" y="221"/>
                  </a:lnTo>
                  <a:lnTo>
                    <a:pt x="27" y="221"/>
                  </a:lnTo>
                  <a:lnTo>
                    <a:pt x="0" y="276"/>
                  </a:lnTo>
                  <a:lnTo>
                    <a:pt x="0" y="0"/>
                  </a:lnTo>
                  <a:lnTo>
                    <a:pt x="327" y="0"/>
                  </a:lnTo>
                  <a:lnTo>
                    <a:pt x="327" y="166"/>
                  </a:lnTo>
                  <a:close/>
                </a:path>
              </a:pathLst>
            </a:custGeom>
            <a:solidFill>
              <a:srgbClr val="C2FFFF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33" name="Freeform 567"/>
            <p:cNvSpPr>
              <a:spLocks/>
            </p:cNvSpPr>
            <p:nvPr/>
          </p:nvSpPr>
          <p:spPr bwMode="auto">
            <a:xfrm>
              <a:off x="140" y="1393"/>
              <a:ext cx="14" cy="10"/>
            </a:xfrm>
            <a:custGeom>
              <a:avLst/>
              <a:gdLst>
                <a:gd name="T0" fmla="*/ 0 w 355"/>
                <a:gd name="T1" fmla="*/ 0 h 221"/>
                <a:gd name="T2" fmla="*/ 0 w 355"/>
                <a:gd name="T3" fmla="*/ 0 h 221"/>
                <a:gd name="T4" fmla="*/ 0 w 355"/>
                <a:gd name="T5" fmla="*/ 0 h 221"/>
                <a:gd name="T6" fmla="*/ 0 w 355"/>
                <a:gd name="T7" fmla="*/ 0 h 221"/>
                <a:gd name="T8" fmla="*/ 0 w 355"/>
                <a:gd name="T9" fmla="*/ 0 h 221"/>
                <a:gd name="T10" fmla="*/ 0 w 355"/>
                <a:gd name="T11" fmla="*/ 0 h 221"/>
                <a:gd name="T12" fmla="*/ 0 w 355"/>
                <a:gd name="T13" fmla="*/ 0 h 221"/>
                <a:gd name="T14" fmla="*/ 0 w 355"/>
                <a:gd name="T15" fmla="*/ 0 h 221"/>
                <a:gd name="T16" fmla="*/ 0 w 355"/>
                <a:gd name="T17" fmla="*/ 0 h 221"/>
                <a:gd name="T18" fmla="*/ 0 w 355"/>
                <a:gd name="T19" fmla="*/ 0 h 221"/>
                <a:gd name="T20" fmla="*/ 0 w 355"/>
                <a:gd name="T21" fmla="*/ 0 h 221"/>
                <a:gd name="T22" fmla="*/ 0 w 355"/>
                <a:gd name="T23" fmla="*/ 0 h 22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355"/>
                <a:gd name="T37" fmla="*/ 0 h 221"/>
                <a:gd name="T38" fmla="*/ 355 w 355"/>
                <a:gd name="T39" fmla="*/ 221 h 221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355" h="221">
                  <a:moveTo>
                    <a:pt x="355" y="166"/>
                  </a:moveTo>
                  <a:lnTo>
                    <a:pt x="327" y="138"/>
                  </a:lnTo>
                  <a:lnTo>
                    <a:pt x="300" y="166"/>
                  </a:lnTo>
                  <a:lnTo>
                    <a:pt x="190" y="194"/>
                  </a:lnTo>
                  <a:lnTo>
                    <a:pt x="163" y="194"/>
                  </a:lnTo>
                  <a:lnTo>
                    <a:pt x="81" y="194"/>
                  </a:lnTo>
                  <a:lnTo>
                    <a:pt x="54" y="166"/>
                  </a:lnTo>
                  <a:lnTo>
                    <a:pt x="27" y="221"/>
                  </a:lnTo>
                  <a:lnTo>
                    <a:pt x="0" y="194"/>
                  </a:lnTo>
                  <a:lnTo>
                    <a:pt x="0" y="0"/>
                  </a:lnTo>
                  <a:lnTo>
                    <a:pt x="355" y="0"/>
                  </a:lnTo>
                  <a:lnTo>
                    <a:pt x="355" y="166"/>
                  </a:lnTo>
                  <a:close/>
                </a:path>
              </a:pathLst>
            </a:custGeom>
            <a:solidFill>
              <a:srgbClr val="C2FFFF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34" name="Freeform 568"/>
            <p:cNvSpPr>
              <a:spLocks/>
            </p:cNvSpPr>
            <p:nvPr/>
          </p:nvSpPr>
          <p:spPr bwMode="auto">
            <a:xfrm>
              <a:off x="-34" y="1398"/>
              <a:ext cx="86" cy="7"/>
            </a:xfrm>
            <a:custGeom>
              <a:avLst/>
              <a:gdLst>
                <a:gd name="T0" fmla="*/ 0 w 2238"/>
                <a:gd name="T1" fmla="*/ 0 h 166"/>
                <a:gd name="T2" fmla="*/ 0 w 2238"/>
                <a:gd name="T3" fmla="*/ 0 h 166"/>
                <a:gd name="T4" fmla="*/ 0 w 2238"/>
                <a:gd name="T5" fmla="*/ 0 h 166"/>
                <a:gd name="T6" fmla="*/ 0 w 2238"/>
                <a:gd name="T7" fmla="*/ 0 h 166"/>
                <a:gd name="T8" fmla="*/ 0 w 2238"/>
                <a:gd name="T9" fmla="*/ 0 h 166"/>
                <a:gd name="T10" fmla="*/ 0 w 2238"/>
                <a:gd name="T11" fmla="*/ 0 h 166"/>
                <a:gd name="T12" fmla="*/ 0 w 2238"/>
                <a:gd name="T13" fmla="*/ 0 h 166"/>
                <a:gd name="T14" fmla="*/ 0 w 2238"/>
                <a:gd name="T15" fmla="*/ 0 h 166"/>
                <a:gd name="T16" fmla="*/ 0 w 2238"/>
                <a:gd name="T17" fmla="*/ 0 h 166"/>
                <a:gd name="T18" fmla="*/ 0 w 2238"/>
                <a:gd name="T19" fmla="*/ 0 h 1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238"/>
                <a:gd name="T31" fmla="*/ 0 h 166"/>
                <a:gd name="T32" fmla="*/ 2238 w 2238"/>
                <a:gd name="T33" fmla="*/ 166 h 16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238" h="166">
                  <a:moveTo>
                    <a:pt x="1310" y="27"/>
                  </a:moveTo>
                  <a:lnTo>
                    <a:pt x="1364" y="0"/>
                  </a:lnTo>
                  <a:lnTo>
                    <a:pt x="2238" y="0"/>
                  </a:lnTo>
                  <a:lnTo>
                    <a:pt x="2238" y="55"/>
                  </a:lnTo>
                  <a:lnTo>
                    <a:pt x="2238" y="166"/>
                  </a:lnTo>
                  <a:lnTo>
                    <a:pt x="0" y="138"/>
                  </a:lnTo>
                  <a:lnTo>
                    <a:pt x="26" y="0"/>
                  </a:lnTo>
                  <a:lnTo>
                    <a:pt x="1310" y="0"/>
                  </a:lnTo>
                  <a:lnTo>
                    <a:pt x="1310" y="27"/>
                  </a:lnTo>
                  <a:close/>
                </a:path>
              </a:pathLst>
            </a:custGeom>
            <a:solidFill>
              <a:srgbClr val="ABABAB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35" name="Freeform 569"/>
            <p:cNvSpPr>
              <a:spLocks/>
            </p:cNvSpPr>
            <p:nvPr/>
          </p:nvSpPr>
          <p:spPr bwMode="auto">
            <a:xfrm>
              <a:off x="-123" y="1400"/>
              <a:ext cx="12" cy="10"/>
            </a:xfrm>
            <a:custGeom>
              <a:avLst/>
              <a:gdLst>
                <a:gd name="T0" fmla="*/ 0 w 327"/>
                <a:gd name="T1" fmla="*/ 0 h 221"/>
                <a:gd name="T2" fmla="*/ 0 w 327"/>
                <a:gd name="T3" fmla="*/ 0 h 221"/>
                <a:gd name="T4" fmla="*/ 0 w 327"/>
                <a:gd name="T5" fmla="*/ 0 h 221"/>
                <a:gd name="T6" fmla="*/ 0 w 327"/>
                <a:gd name="T7" fmla="*/ 0 h 221"/>
                <a:gd name="T8" fmla="*/ 0 w 327"/>
                <a:gd name="T9" fmla="*/ 0 h 221"/>
                <a:gd name="T10" fmla="*/ 0 w 327"/>
                <a:gd name="T11" fmla="*/ 0 h 221"/>
                <a:gd name="T12" fmla="*/ 0 w 327"/>
                <a:gd name="T13" fmla="*/ 0 h 221"/>
                <a:gd name="T14" fmla="*/ 0 w 327"/>
                <a:gd name="T15" fmla="*/ 0 h 221"/>
                <a:gd name="T16" fmla="*/ 0 w 327"/>
                <a:gd name="T17" fmla="*/ 0 h 221"/>
                <a:gd name="T18" fmla="*/ 0 w 327"/>
                <a:gd name="T19" fmla="*/ 0 h 221"/>
                <a:gd name="T20" fmla="*/ 0 w 327"/>
                <a:gd name="T21" fmla="*/ 0 h 2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27"/>
                <a:gd name="T34" fmla="*/ 0 h 221"/>
                <a:gd name="T35" fmla="*/ 327 w 327"/>
                <a:gd name="T36" fmla="*/ 221 h 22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27" h="221">
                  <a:moveTo>
                    <a:pt x="272" y="55"/>
                  </a:moveTo>
                  <a:lnTo>
                    <a:pt x="272" y="28"/>
                  </a:lnTo>
                  <a:lnTo>
                    <a:pt x="300" y="55"/>
                  </a:lnTo>
                  <a:lnTo>
                    <a:pt x="327" y="0"/>
                  </a:lnTo>
                  <a:lnTo>
                    <a:pt x="327" y="221"/>
                  </a:lnTo>
                  <a:lnTo>
                    <a:pt x="0" y="221"/>
                  </a:lnTo>
                  <a:lnTo>
                    <a:pt x="0" y="83"/>
                  </a:lnTo>
                  <a:lnTo>
                    <a:pt x="27" y="55"/>
                  </a:lnTo>
                  <a:lnTo>
                    <a:pt x="137" y="55"/>
                  </a:lnTo>
                  <a:lnTo>
                    <a:pt x="246" y="28"/>
                  </a:lnTo>
                  <a:lnTo>
                    <a:pt x="272" y="55"/>
                  </a:lnTo>
                  <a:close/>
                </a:path>
              </a:pathLst>
            </a:custGeom>
            <a:solidFill>
              <a:srgbClr val="ABABAB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36" name="Freeform 570"/>
            <p:cNvSpPr>
              <a:spLocks/>
            </p:cNvSpPr>
            <p:nvPr/>
          </p:nvSpPr>
          <p:spPr bwMode="auto">
            <a:xfrm>
              <a:off x="140" y="1400"/>
              <a:ext cx="14" cy="11"/>
            </a:xfrm>
            <a:custGeom>
              <a:avLst/>
              <a:gdLst>
                <a:gd name="T0" fmla="*/ 0 w 355"/>
                <a:gd name="T1" fmla="*/ 0 h 249"/>
                <a:gd name="T2" fmla="*/ 0 w 355"/>
                <a:gd name="T3" fmla="*/ 0 h 249"/>
                <a:gd name="T4" fmla="*/ 0 w 355"/>
                <a:gd name="T5" fmla="*/ 0 h 249"/>
                <a:gd name="T6" fmla="*/ 0 w 355"/>
                <a:gd name="T7" fmla="*/ 0 h 249"/>
                <a:gd name="T8" fmla="*/ 0 w 355"/>
                <a:gd name="T9" fmla="*/ 0 h 249"/>
                <a:gd name="T10" fmla="*/ 0 w 355"/>
                <a:gd name="T11" fmla="*/ 0 h 249"/>
                <a:gd name="T12" fmla="*/ 0 w 355"/>
                <a:gd name="T13" fmla="*/ 0 h 249"/>
                <a:gd name="T14" fmla="*/ 0 w 355"/>
                <a:gd name="T15" fmla="*/ 0 h 249"/>
                <a:gd name="T16" fmla="*/ 0 w 355"/>
                <a:gd name="T17" fmla="*/ 0 h 249"/>
                <a:gd name="T18" fmla="*/ 0 w 355"/>
                <a:gd name="T19" fmla="*/ 0 h 249"/>
                <a:gd name="T20" fmla="*/ 0 w 355"/>
                <a:gd name="T21" fmla="*/ 0 h 249"/>
                <a:gd name="T22" fmla="*/ 0 w 355"/>
                <a:gd name="T23" fmla="*/ 0 h 24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355"/>
                <a:gd name="T37" fmla="*/ 0 h 249"/>
                <a:gd name="T38" fmla="*/ 355 w 355"/>
                <a:gd name="T39" fmla="*/ 249 h 24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355" h="249">
                  <a:moveTo>
                    <a:pt x="355" y="28"/>
                  </a:moveTo>
                  <a:lnTo>
                    <a:pt x="355" y="249"/>
                  </a:lnTo>
                  <a:lnTo>
                    <a:pt x="0" y="249"/>
                  </a:lnTo>
                  <a:lnTo>
                    <a:pt x="0" y="55"/>
                  </a:lnTo>
                  <a:lnTo>
                    <a:pt x="27" y="83"/>
                  </a:lnTo>
                  <a:lnTo>
                    <a:pt x="54" y="28"/>
                  </a:lnTo>
                  <a:lnTo>
                    <a:pt x="81" y="55"/>
                  </a:lnTo>
                  <a:lnTo>
                    <a:pt x="163" y="83"/>
                  </a:lnTo>
                  <a:lnTo>
                    <a:pt x="218" y="55"/>
                  </a:lnTo>
                  <a:lnTo>
                    <a:pt x="300" y="28"/>
                  </a:lnTo>
                  <a:lnTo>
                    <a:pt x="327" y="0"/>
                  </a:lnTo>
                  <a:lnTo>
                    <a:pt x="355" y="28"/>
                  </a:lnTo>
                  <a:close/>
                </a:path>
              </a:pathLst>
            </a:custGeom>
            <a:solidFill>
              <a:srgbClr val="ABABAB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37" name="Freeform 571"/>
            <p:cNvSpPr>
              <a:spLocks/>
            </p:cNvSpPr>
            <p:nvPr/>
          </p:nvSpPr>
          <p:spPr bwMode="auto">
            <a:xfrm>
              <a:off x="-142" y="1421"/>
              <a:ext cx="314" cy="1"/>
            </a:xfrm>
            <a:custGeom>
              <a:avLst/>
              <a:gdLst>
                <a:gd name="T0" fmla="*/ 0 w 8162"/>
                <a:gd name="T1" fmla="*/ 0 h 28"/>
                <a:gd name="T2" fmla="*/ 0 w 8162"/>
                <a:gd name="T3" fmla="*/ 0 h 28"/>
                <a:gd name="T4" fmla="*/ 0 w 8162"/>
                <a:gd name="T5" fmla="*/ 0 h 28"/>
                <a:gd name="T6" fmla="*/ 0 w 8162"/>
                <a:gd name="T7" fmla="*/ 0 h 28"/>
                <a:gd name="T8" fmla="*/ 0 w 8162"/>
                <a:gd name="T9" fmla="*/ 0 h 28"/>
                <a:gd name="T10" fmla="*/ 0 w 8162"/>
                <a:gd name="T11" fmla="*/ 0 h 28"/>
                <a:gd name="T12" fmla="*/ 0 w 8162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162"/>
                <a:gd name="T22" fmla="*/ 0 h 28"/>
                <a:gd name="T23" fmla="*/ 8162 w 8162"/>
                <a:gd name="T24" fmla="*/ 28 h 2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162" h="28">
                  <a:moveTo>
                    <a:pt x="8136" y="0"/>
                  </a:moveTo>
                  <a:lnTo>
                    <a:pt x="8162" y="28"/>
                  </a:lnTo>
                  <a:lnTo>
                    <a:pt x="0" y="28"/>
                  </a:lnTo>
                  <a:lnTo>
                    <a:pt x="0" y="0"/>
                  </a:lnTo>
                  <a:lnTo>
                    <a:pt x="1529" y="0"/>
                  </a:lnTo>
                  <a:lnTo>
                    <a:pt x="3113" y="0"/>
                  </a:lnTo>
                  <a:lnTo>
                    <a:pt x="8136" y="0"/>
                  </a:lnTo>
                  <a:close/>
                </a:path>
              </a:pathLst>
            </a:custGeom>
            <a:solidFill>
              <a:srgbClr val="D9D9D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38" name="Freeform 572"/>
            <p:cNvSpPr>
              <a:spLocks/>
            </p:cNvSpPr>
            <p:nvPr/>
          </p:nvSpPr>
          <p:spPr bwMode="auto">
            <a:xfrm>
              <a:off x="42" y="1368"/>
              <a:ext cx="9" cy="3"/>
            </a:xfrm>
            <a:custGeom>
              <a:avLst/>
              <a:gdLst>
                <a:gd name="T0" fmla="*/ 0 w 218"/>
                <a:gd name="T1" fmla="*/ 0 h 83"/>
                <a:gd name="T2" fmla="*/ 0 w 218"/>
                <a:gd name="T3" fmla="*/ 0 h 83"/>
                <a:gd name="T4" fmla="*/ 0 w 218"/>
                <a:gd name="T5" fmla="*/ 0 h 83"/>
                <a:gd name="T6" fmla="*/ 0 w 218"/>
                <a:gd name="T7" fmla="*/ 0 h 83"/>
                <a:gd name="T8" fmla="*/ 0 w 218"/>
                <a:gd name="T9" fmla="*/ 0 h 83"/>
                <a:gd name="T10" fmla="*/ 0 w 218"/>
                <a:gd name="T11" fmla="*/ 0 h 83"/>
                <a:gd name="T12" fmla="*/ 0 w 218"/>
                <a:gd name="T13" fmla="*/ 0 h 83"/>
                <a:gd name="T14" fmla="*/ 0 w 218"/>
                <a:gd name="T15" fmla="*/ 0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18"/>
                <a:gd name="T25" fmla="*/ 0 h 83"/>
                <a:gd name="T26" fmla="*/ 218 w 218"/>
                <a:gd name="T27" fmla="*/ 83 h 8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8" h="83">
                  <a:moveTo>
                    <a:pt x="164" y="0"/>
                  </a:moveTo>
                  <a:lnTo>
                    <a:pt x="218" y="55"/>
                  </a:lnTo>
                  <a:lnTo>
                    <a:pt x="218" y="83"/>
                  </a:lnTo>
                  <a:lnTo>
                    <a:pt x="82" y="83"/>
                  </a:lnTo>
                  <a:lnTo>
                    <a:pt x="0" y="28"/>
                  </a:lnTo>
                  <a:lnTo>
                    <a:pt x="164" y="28"/>
                  </a:lnTo>
                  <a:lnTo>
                    <a:pt x="164" y="0"/>
                  </a:lnTo>
                  <a:close/>
                </a:path>
              </a:pathLst>
            </a:custGeom>
            <a:solidFill>
              <a:srgbClr val="00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39" name="Freeform 573"/>
            <p:cNvSpPr>
              <a:spLocks/>
            </p:cNvSpPr>
            <p:nvPr/>
          </p:nvSpPr>
          <p:spPr bwMode="auto">
            <a:xfrm>
              <a:off x="44" y="1357"/>
              <a:ext cx="3" cy="11"/>
            </a:xfrm>
            <a:custGeom>
              <a:avLst/>
              <a:gdLst>
                <a:gd name="T0" fmla="*/ 0 w 82"/>
                <a:gd name="T1" fmla="*/ 0 h 249"/>
                <a:gd name="T2" fmla="*/ 0 w 82"/>
                <a:gd name="T3" fmla="*/ 0 h 249"/>
                <a:gd name="T4" fmla="*/ 0 w 82"/>
                <a:gd name="T5" fmla="*/ 0 h 249"/>
                <a:gd name="T6" fmla="*/ 0 w 82"/>
                <a:gd name="T7" fmla="*/ 0 h 249"/>
                <a:gd name="T8" fmla="*/ 0 w 82"/>
                <a:gd name="T9" fmla="*/ 0 h 2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2"/>
                <a:gd name="T16" fmla="*/ 0 h 249"/>
                <a:gd name="T17" fmla="*/ 82 w 82"/>
                <a:gd name="T18" fmla="*/ 249 h 24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2" h="249">
                  <a:moveTo>
                    <a:pt x="82" y="55"/>
                  </a:moveTo>
                  <a:lnTo>
                    <a:pt x="82" y="249"/>
                  </a:lnTo>
                  <a:lnTo>
                    <a:pt x="0" y="249"/>
                  </a:lnTo>
                  <a:lnTo>
                    <a:pt x="0" y="0"/>
                  </a:lnTo>
                  <a:lnTo>
                    <a:pt x="82" y="55"/>
                  </a:lnTo>
                  <a:close/>
                </a:path>
              </a:pathLst>
            </a:custGeom>
            <a:solidFill>
              <a:srgbClr val="00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40" name="Freeform 574"/>
            <p:cNvSpPr>
              <a:spLocks/>
            </p:cNvSpPr>
            <p:nvPr/>
          </p:nvSpPr>
          <p:spPr bwMode="auto">
            <a:xfrm>
              <a:off x="34" y="1368"/>
              <a:ext cx="8" cy="3"/>
            </a:xfrm>
            <a:custGeom>
              <a:avLst/>
              <a:gdLst>
                <a:gd name="T0" fmla="*/ 0 w 219"/>
                <a:gd name="T1" fmla="*/ 0 h 83"/>
                <a:gd name="T2" fmla="*/ 0 w 219"/>
                <a:gd name="T3" fmla="*/ 0 h 83"/>
                <a:gd name="T4" fmla="*/ 0 w 219"/>
                <a:gd name="T5" fmla="*/ 0 h 83"/>
                <a:gd name="T6" fmla="*/ 0 w 219"/>
                <a:gd name="T7" fmla="*/ 0 h 83"/>
                <a:gd name="T8" fmla="*/ 0 w 219"/>
                <a:gd name="T9" fmla="*/ 0 h 83"/>
                <a:gd name="T10" fmla="*/ 0 w 219"/>
                <a:gd name="T11" fmla="*/ 0 h 83"/>
                <a:gd name="T12" fmla="*/ 0 w 219"/>
                <a:gd name="T13" fmla="*/ 0 h 83"/>
                <a:gd name="T14" fmla="*/ 0 w 219"/>
                <a:gd name="T15" fmla="*/ 0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19"/>
                <a:gd name="T25" fmla="*/ 0 h 83"/>
                <a:gd name="T26" fmla="*/ 219 w 219"/>
                <a:gd name="T27" fmla="*/ 83 h 8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9" h="83">
                  <a:moveTo>
                    <a:pt x="165" y="0"/>
                  </a:moveTo>
                  <a:lnTo>
                    <a:pt x="219" y="55"/>
                  </a:lnTo>
                  <a:lnTo>
                    <a:pt x="219" y="83"/>
                  </a:lnTo>
                  <a:lnTo>
                    <a:pt x="83" y="83"/>
                  </a:lnTo>
                  <a:lnTo>
                    <a:pt x="0" y="28"/>
                  </a:lnTo>
                  <a:lnTo>
                    <a:pt x="165" y="28"/>
                  </a:lnTo>
                  <a:lnTo>
                    <a:pt x="165" y="0"/>
                  </a:lnTo>
                  <a:close/>
                </a:path>
              </a:pathLst>
            </a:custGeom>
            <a:solidFill>
              <a:srgbClr val="00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41" name="Freeform 575"/>
            <p:cNvSpPr>
              <a:spLocks/>
            </p:cNvSpPr>
            <p:nvPr/>
          </p:nvSpPr>
          <p:spPr bwMode="auto">
            <a:xfrm>
              <a:off x="35" y="1357"/>
              <a:ext cx="3" cy="11"/>
            </a:xfrm>
            <a:custGeom>
              <a:avLst/>
              <a:gdLst>
                <a:gd name="T0" fmla="*/ 0 w 81"/>
                <a:gd name="T1" fmla="*/ 0 h 249"/>
                <a:gd name="T2" fmla="*/ 0 w 81"/>
                <a:gd name="T3" fmla="*/ 0 h 249"/>
                <a:gd name="T4" fmla="*/ 0 w 81"/>
                <a:gd name="T5" fmla="*/ 0 h 249"/>
                <a:gd name="T6" fmla="*/ 0 w 81"/>
                <a:gd name="T7" fmla="*/ 0 h 249"/>
                <a:gd name="T8" fmla="*/ 0 w 81"/>
                <a:gd name="T9" fmla="*/ 0 h 2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1"/>
                <a:gd name="T16" fmla="*/ 0 h 249"/>
                <a:gd name="T17" fmla="*/ 81 w 81"/>
                <a:gd name="T18" fmla="*/ 249 h 24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1" h="249">
                  <a:moveTo>
                    <a:pt x="81" y="55"/>
                  </a:moveTo>
                  <a:lnTo>
                    <a:pt x="81" y="249"/>
                  </a:lnTo>
                  <a:lnTo>
                    <a:pt x="0" y="249"/>
                  </a:lnTo>
                  <a:lnTo>
                    <a:pt x="0" y="0"/>
                  </a:lnTo>
                  <a:lnTo>
                    <a:pt x="81" y="55"/>
                  </a:lnTo>
                  <a:close/>
                </a:path>
              </a:pathLst>
            </a:custGeom>
            <a:solidFill>
              <a:srgbClr val="00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42" name="Freeform 576"/>
            <p:cNvSpPr>
              <a:spLocks/>
            </p:cNvSpPr>
            <p:nvPr/>
          </p:nvSpPr>
          <p:spPr bwMode="auto">
            <a:xfrm>
              <a:off x="20" y="1365"/>
              <a:ext cx="10" cy="5"/>
            </a:xfrm>
            <a:custGeom>
              <a:avLst/>
              <a:gdLst>
                <a:gd name="T0" fmla="*/ 0 w 245"/>
                <a:gd name="T1" fmla="*/ 0 h 110"/>
                <a:gd name="T2" fmla="*/ 0 w 245"/>
                <a:gd name="T3" fmla="*/ 0 h 110"/>
                <a:gd name="T4" fmla="*/ 0 w 245"/>
                <a:gd name="T5" fmla="*/ 0 h 110"/>
                <a:gd name="T6" fmla="*/ 0 w 245"/>
                <a:gd name="T7" fmla="*/ 0 h 110"/>
                <a:gd name="T8" fmla="*/ 0 w 245"/>
                <a:gd name="T9" fmla="*/ 0 h 110"/>
                <a:gd name="T10" fmla="*/ 0 w 245"/>
                <a:gd name="T11" fmla="*/ 0 h 110"/>
                <a:gd name="T12" fmla="*/ 0 w 245"/>
                <a:gd name="T13" fmla="*/ 0 h 110"/>
                <a:gd name="T14" fmla="*/ 0 w 245"/>
                <a:gd name="T15" fmla="*/ 0 h 110"/>
                <a:gd name="T16" fmla="*/ 0 w 245"/>
                <a:gd name="T17" fmla="*/ 0 h 1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45"/>
                <a:gd name="T28" fmla="*/ 0 h 110"/>
                <a:gd name="T29" fmla="*/ 245 w 245"/>
                <a:gd name="T30" fmla="*/ 110 h 11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45" h="110">
                  <a:moveTo>
                    <a:pt x="245" y="28"/>
                  </a:moveTo>
                  <a:lnTo>
                    <a:pt x="109" y="28"/>
                  </a:lnTo>
                  <a:lnTo>
                    <a:pt x="82" y="110"/>
                  </a:lnTo>
                  <a:lnTo>
                    <a:pt x="54" y="110"/>
                  </a:lnTo>
                  <a:lnTo>
                    <a:pt x="0" y="83"/>
                  </a:lnTo>
                  <a:lnTo>
                    <a:pt x="27" y="83"/>
                  </a:lnTo>
                  <a:lnTo>
                    <a:pt x="82" y="0"/>
                  </a:lnTo>
                  <a:lnTo>
                    <a:pt x="218" y="0"/>
                  </a:lnTo>
                  <a:lnTo>
                    <a:pt x="245" y="28"/>
                  </a:lnTo>
                  <a:close/>
                </a:path>
              </a:pathLst>
            </a:custGeom>
            <a:solidFill>
              <a:srgbClr val="00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43" name="Freeform 577"/>
            <p:cNvSpPr>
              <a:spLocks/>
            </p:cNvSpPr>
            <p:nvPr/>
          </p:nvSpPr>
          <p:spPr bwMode="auto">
            <a:xfrm>
              <a:off x="24" y="1359"/>
              <a:ext cx="3" cy="5"/>
            </a:xfrm>
            <a:custGeom>
              <a:avLst/>
              <a:gdLst>
                <a:gd name="T0" fmla="*/ 0 w 81"/>
                <a:gd name="T1" fmla="*/ 0 h 110"/>
                <a:gd name="T2" fmla="*/ 0 w 81"/>
                <a:gd name="T3" fmla="*/ 0 h 110"/>
                <a:gd name="T4" fmla="*/ 0 w 81"/>
                <a:gd name="T5" fmla="*/ 0 h 110"/>
                <a:gd name="T6" fmla="*/ 0 w 81"/>
                <a:gd name="T7" fmla="*/ 0 h 110"/>
                <a:gd name="T8" fmla="*/ 0 w 81"/>
                <a:gd name="T9" fmla="*/ 0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1"/>
                <a:gd name="T16" fmla="*/ 0 h 110"/>
                <a:gd name="T17" fmla="*/ 81 w 81"/>
                <a:gd name="T18" fmla="*/ 110 h 11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1" h="110">
                  <a:moveTo>
                    <a:pt x="81" y="55"/>
                  </a:moveTo>
                  <a:lnTo>
                    <a:pt x="81" y="110"/>
                  </a:lnTo>
                  <a:lnTo>
                    <a:pt x="0" y="110"/>
                  </a:lnTo>
                  <a:lnTo>
                    <a:pt x="54" y="0"/>
                  </a:lnTo>
                  <a:lnTo>
                    <a:pt x="81" y="55"/>
                  </a:lnTo>
                  <a:close/>
                </a:path>
              </a:pathLst>
            </a:custGeom>
            <a:solidFill>
              <a:srgbClr val="00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44" name="Freeform 578"/>
            <p:cNvSpPr>
              <a:spLocks/>
            </p:cNvSpPr>
            <p:nvPr/>
          </p:nvSpPr>
          <p:spPr bwMode="auto">
            <a:xfrm>
              <a:off x="26" y="1357"/>
              <a:ext cx="8" cy="13"/>
            </a:xfrm>
            <a:custGeom>
              <a:avLst/>
              <a:gdLst>
                <a:gd name="T0" fmla="*/ 0 w 218"/>
                <a:gd name="T1" fmla="*/ 0 h 304"/>
                <a:gd name="T2" fmla="*/ 0 w 218"/>
                <a:gd name="T3" fmla="*/ 0 h 304"/>
                <a:gd name="T4" fmla="*/ 0 w 218"/>
                <a:gd name="T5" fmla="*/ 0 h 304"/>
                <a:gd name="T6" fmla="*/ 0 w 218"/>
                <a:gd name="T7" fmla="*/ 0 h 304"/>
                <a:gd name="T8" fmla="*/ 0 w 218"/>
                <a:gd name="T9" fmla="*/ 0 h 304"/>
                <a:gd name="T10" fmla="*/ 0 w 218"/>
                <a:gd name="T11" fmla="*/ 0 h 304"/>
                <a:gd name="T12" fmla="*/ 0 w 218"/>
                <a:gd name="T13" fmla="*/ 0 h 3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18"/>
                <a:gd name="T22" fmla="*/ 0 h 304"/>
                <a:gd name="T23" fmla="*/ 218 w 218"/>
                <a:gd name="T24" fmla="*/ 304 h 30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18" h="304">
                  <a:moveTo>
                    <a:pt x="82" y="55"/>
                  </a:moveTo>
                  <a:lnTo>
                    <a:pt x="218" y="304"/>
                  </a:lnTo>
                  <a:lnTo>
                    <a:pt x="192" y="304"/>
                  </a:lnTo>
                  <a:lnTo>
                    <a:pt x="109" y="277"/>
                  </a:lnTo>
                  <a:lnTo>
                    <a:pt x="137" y="277"/>
                  </a:lnTo>
                  <a:lnTo>
                    <a:pt x="0" y="0"/>
                  </a:lnTo>
                  <a:lnTo>
                    <a:pt x="82" y="55"/>
                  </a:lnTo>
                  <a:close/>
                </a:path>
              </a:pathLst>
            </a:custGeom>
            <a:solidFill>
              <a:srgbClr val="00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45" name="Freeform 579"/>
            <p:cNvSpPr>
              <a:spLocks/>
            </p:cNvSpPr>
            <p:nvPr/>
          </p:nvSpPr>
          <p:spPr bwMode="auto">
            <a:xfrm>
              <a:off x="15" y="1357"/>
              <a:ext cx="5" cy="13"/>
            </a:xfrm>
            <a:custGeom>
              <a:avLst/>
              <a:gdLst>
                <a:gd name="T0" fmla="*/ 0 w 137"/>
                <a:gd name="T1" fmla="*/ 0 h 304"/>
                <a:gd name="T2" fmla="*/ 0 w 137"/>
                <a:gd name="T3" fmla="*/ 0 h 304"/>
                <a:gd name="T4" fmla="*/ 0 w 137"/>
                <a:gd name="T5" fmla="*/ 0 h 304"/>
                <a:gd name="T6" fmla="*/ 0 w 137"/>
                <a:gd name="T7" fmla="*/ 0 h 304"/>
                <a:gd name="T8" fmla="*/ 0 w 137"/>
                <a:gd name="T9" fmla="*/ 0 h 304"/>
                <a:gd name="T10" fmla="*/ 0 w 137"/>
                <a:gd name="T11" fmla="*/ 0 h 304"/>
                <a:gd name="T12" fmla="*/ 0 w 137"/>
                <a:gd name="T13" fmla="*/ 0 h 3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37"/>
                <a:gd name="T22" fmla="*/ 0 h 304"/>
                <a:gd name="T23" fmla="*/ 137 w 137"/>
                <a:gd name="T24" fmla="*/ 304 h 30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37" h="304">
                  <a:moveTo>
                    <a:pt x="82" y="55"/>
                  </a:moveTo>
                  <a:lnTo>
                    <a:pt x="137" y="304"/>
                  </a:lnTo>
                  <a:lnTo>
                    <a:pt x="110" y="304"/>
                  </a:lnTo>
                  <a:lnTo>
                    <a:pt x="28" y="277"/>
                  </a:lnTo>
                  <a:lnTo>
                    <a:pt x="54" y="277"/>
                  </a:lnTo>
                  <a:lnTo>
                    <a:pt x="0" y="0"/>
                  </a:lnTo>
                  <a:lnTo>
                    <a:pt x="82" y="55"/>
                  </a:lnTo>
                  <a:close/>
                </a:path>
              </a:pathLst>
            </a:custGeom>
            <a:solidFill>
              <a:srgbClr val="00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46" name="Freeform 580"/>
            <p:cNvSpPr>
              <a:spLocks/>
            </p:cNvSpPr>
            <p:nvPr/>
          </p:nvSpPr>
          <p:spPr bwMode="auto">
            <a:xfrm>
              <a:off x="12" y="1359"/>
              <a:ext cx="3" cy="11"/>
            </a:xfrm>
            <a:custGeom>
              <a:avLst/>
              <a:gdLst>
                <a:gd name="T0" fmla="*/ 0 w 81"/>
                <a:gd name="T1" fmla="*/ 0 h 249"/>
                <a:gd name="T2" fmla="*/ 0 w 81"/>
                <a:gd name="T3" fmla="*/ 0 h 249"/>
                <a:gd name="T4" fmla="*/ 0 w 81"/>
                <a:gd name="T5" fmla="*/ 0 h 249"/>
                <a:gd name="T6" fmla="*/ 0 w 81"/>
                <a:gd name="T7" fmla="*/ 0 h 249"/>
                <a:gd name="T8" fmla="*/ 0 w 81"/>
                <a:gd name="T9" fmla="*/ 0 h 2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1"/>
                <a:gd name="T16" fmla="*/ 0 h 249"/>
                <a:gd name="T17" fmla="*/ 81 w 81"/>
                <a:gd name="T18" fmla="*/ 249 h 24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1" h="249">
                  <a:moveTo>
                    <a:pt x="81" y="110"/>
                  </a:moveTo>
                  <a:lnTo>
                    <a:pt x="26" y="249"/>
                  </a:lnTo>
                  <a:lnTo>
                    <a:pt x="0" y="222"/>
                  </a:lnTo>
                  <a:lnTo>
                    <a:pt x="54" y="0"/>
                  </a:lnTo>
                  <a:lnTo>
                    <a:pt x="81" y="110"/>
                  </a:lnTo>
                  <a:close/>
                </a:path>
              </a:pathLst>
            </a:custGeom>
            <a:solidFill>
              <a:srgbClr val="00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47" name="Freeform 581"/>
            <p:cNvSpPr>
              <a:spLocks/>
            </p:cNvSpPr>
            <p:nvPr/>
          </p:nvSpPr>
          <p:spPr bwMode="auto">
            <a:xfrm>
              <a:off x="8" y="1357"/>
              <a:ext cx="4" cy="10"/>
            </a:xfrm>
            <a:custGeom>
              <a:avLst/>
              <a:gdLst>
                <a:gd name="T0" fmla="*/ 0 w 109"/>
                <a:gd name="T1" fmla="*/ 0 h 222"/>
                <a:gd name="T2" fmla="*/ 0 w 109"/>
                <a:gd name="T3" fmla="*/ 0 h 222"/>
                <a:gd name="T4" fmla="*/ 0 w 109"/>
                <a:gd name="T5" fmla="*/ 0 h 222"/>
                <a:gd name="T6" fmla="*/ 0 w 109"/>
                <a:gd name="T7" fmla="*/ 0 h 222"/>
                <a:gd name="T8" fmla="*/ 0 w 109"/>
                <a:gd name="T9" fmla="*/ 0 h 2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9"/>
                <a:gd name="T16" fmla="*/ 0 h 222"/>
                <a:gd name="T17" fmla="*/ 109 w 109"/>
                <a:gd name="T18" fmla="*/ 222 h 22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9" h="222">
                  <a:moveTo>
                    <a:pt x="81" y="55"/>
                  </a:moveTo>
                  <a:lnTo>
                    <a:pt x="109" y="138"/>
                  </a:lnTo>
                  <a:lnTo>
                    <a:pt x="81" y="222"/>
                  </a:lnTo>
                  <a:lnTo>
                    <a:pt x="0" y="0"/>
                  </a:lnTo>
                  <a:lnTo>
                    <a:pt x="81" y="55"/>
                  </a:lnTo>
                  <a:close/>
                </a:path>
              </a:pathLst>
            </a:custGeom>
            <a:solidFill>
              <a:srgbClr val="00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48" name="Freeform 582"/>
            <p:cNvSpPr>
              <a:spLocks/>
            </p:cNvSpPr>
            <p:nvPr/>
          </p:nvSpPr>
          <p:spPr bwMode="auto">
            <a:xfrm>
              <a:off x="5" y="1359"/>
              <a:ext cx="4" cy="12"/>
            </a:xfrm>
            <a:custGeom>
              <a:avLst/>
              <a:gdLst>
                <a:gd name="T0" fmla="*/ 0 w 109"/>
                <a:gd name="T1" fmla="*/ 0 h 277"/>
                <a:gd name="T2" fmla="*/ 0 w 109"/>
                <a:gd name="T3" fmla="*/ 0 h 277"/>
                <a:gd name="T4" fmla="*/ 0 w 109"/>
                <a:gd name="T5" fmla="*/ 0 h 277"/>
                <a:gd name="T6" fmla="*/ 0 w 109"/>
                <a:gd name="T7" fmla="*/ 0 h 277"/>
                <a:gd name="T8" fmla="*/ 0 w 109"/>
                <a:gd name="T9" fmla="*/ 0 h 277"/>
                <a:gd name="T10" fmla="*/ 0 w 109"/>
                <a:gd name="T11" fmla="*/ 0 h 277"/>
                <a:gd name="T12" fmla="*/ 0 w 109"/>
                <a:gd name="T13" fmla="*/ 0 h 2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09"/>
                <a:gd name="T22" fmla="*/ 0 h 277"/>
                <a:gd name="T23" fmla="*/ 109 w 109"/>
                <a:gd name="T24" fmla="*/ 277 h 27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09" h="277">
                  <a:moveTo>
                    <a:pt x="109" y="110"/>
                  </a:moveTo>
                  <a:lnTo>
                    <a:pt x="83" y="277"/>
                  </a:lnTo>
                  <a:lnTo>
                    <a:pt x="55" y="277"/>
                  </a:lnTo>
                  <a:lnTo>
                    <a:pt x="0" y="222"/>
                  </a:lnTo>
                  <a:lnTo>
                    <a:pt x="27" y="222"/>
                  </a:lnTo>
                  <a:lnTo>
                    <a:pt x="83" y="0"/>
                  </a:lnTo>
                  <a:lnTo>
                    <a:pt x="109" y="110"/>
                  </a:lnTo>
                  <a:close/>
                </a:path>
              </a:pathLst>
            </a:custGeom>
            <a:solidFill>
              <a:srgbClr val="00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49" name="Freeform 583"/>
            <p:cNvSpPr>
              <a:spLocks/>
            </p:cNvSpPr>
            <p:nvPr/>
          </p:nvSpPr>
          <p:spPr bwMode="auto">
            <a:xfrm>
              <a:off x="-10" y="1368"/>
              <a:ext cx="8" cy="2"/>
            </a:xfrm>
            <a:custGeom>
              <a:avLst/>
              <a:gdLst>
                <a:gd name="T0" fmla="*/ 0 w 219"/>
                <a:gd name="T1" fmla="*/ 0 h 55"/>
                <a:gd name="T2" fmla="*/ 0 w 219"/>
                <a:gd name="T3" fmla="*/ 0 h 55"/>
                <a:gd name="T4" fmla="*/ 0 w 219"/>
                <a:gd name="T5" fmla="*/ 0 h 55"/>
                <a:gd name="T6" fmla="*/ 0 w 219"/>
                <a:gd name="T7" fmla="*/ 0 h 55"/>
                <a:gd name="T8" fmla="*/ 0 w 219"/>
                <a:gd name="T9" fmla="*/ 0 h 55"/>
                <a:gd name="T10" fmla="*/ 0 w 219"/>
                <a:gd name="T11" fmla="*/ 0 h 55"/>
                <a:gd name="T12" fmla="*/ 0 w 219"/>
                <a:gd name="T13" fmla="*/ 0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19"/>
                <a:gd name="T22" fmla="*/ 0 h 55"/>
                <a:gd name="T23" fmla="*/ 219 w 219"/>
                <a:gd name="T24" fmla="*/ 55 h 5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19" h="55">
                  <a:moveTo>
                    <a:pt x="137" y="0"/>
                  </a:moveTo>
                  <a:lnTo>
                    <a:pt x="219" y="28"/>
                  </a:lnTo>
                  <a:lnTo>
                    <a:pt x="219" y="55"/>
                  </a:lnTo>
                  <a:lnTo>
                    <a:pt x="54" y="55"/>
                  </a:lnTo>
                  <a:lnTo>
                    <a:pt x="0" y="28"/>
                  </a:lnTo>
                  <a:lnTo>
                    <a:pt x="137" y="28"/>
                  </a:lnTo>
                  <a:lnTo>
                    <a:pt x="137" y="0"/>
                  </a:lnTo>
                  <a:close/>
                </a:path>
              </a:pathLst>
            </a:custGeom>
            <a:solidFill>
              <a:srgbClr val="00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50" name="Freeform 584"/>
            <p:cNvSpPr>
              <a:spLocks/>
            </p:cNvSpPr>
            <p:nvPr/>
          </p:nvSpPr>
          <p:spPr bwMode="auto">
            <a:xfrm>
              <a:off x="-9" y="1362"/>
              <a:ext cx="6" cy="6"/>
            </a:xfrm>
            <a:custGeom>
              <a:avLst/>
              <a:gdLst>
                <a:gd name="T0" fmla="*/ 0 w 163"/>
                <a:gd name="T1" fmla="*/ 0 h 139"/>
                <a:gd name="T2" fmla="*/ 0 w 163"/>
                <a:gd name="T3" fmla="*/ 0 h 139"/>
                <a:gd name="T4" fmla="*/ 0 w 163"/>
                <a:gd name="T5" fmla="*/ 0 h 139"/>
                <a:gd name="T6" fmla="*/ 0 w 163"/>
                <a:gd name="T7" fmla="*/ 0 h 139"/>
                <a:gd name="T8" fmla="*/ 0 w 163"/>
                <a:gd name="T9" fmla="*/ 0 h 139"/>
                <a:gd name="T10" fmla="*/ 0 w 163"/>
                <a:gd name="T11" fmla="*/ 0 h 139"/>
                <a:gd name="T12" fmla="*/ 0 w 163"/>
                <a:gd name="T13" fmla="*/ 0 h 139"/>
                <a:gd name="T14" fmla="*/ 0 w 163"/>
                <a:gd name="T15" fmla="*/ 0 h 139"/>
                <a:gd name="T16" fmla="*/ 0 w 163"/>
                <a:gd name="T17" fmla="*/ 0 h 1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63"/>
                <a:gd name="T28" fmla="*/ 0 h 139"/>
                <a:gd name="T29" fmla="*/ 163 w 163"/>
                <a:gd name="T30" fmla="*/ 139 h 13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63" h="139">
                  <a:moveTo>
                    <a:pt x="163" y="55"/>
                  </a:moveTo>
                  <a:lnTo>
                    <a:pt x="163" y="84"/>
                  </a:lnTo>
                  <a:lnTo>
                    <a:pt x="81" y="84"/>
                  </a:lnTo>
                  <a:lnTo>
                    <a:pt x="81" y="139"/>
                  </a:lnTo>
                  <a:lnTo>
                    <a:pt x="0" y="139"/>
                  </a:lnTo>
                  <a:lnTo>
                    <a:pt x="0" y="28"/>
                  </a:lnTo>
                  <a:lnTo>
                    <a:pt x="109" y="28"/>
                  </a:lnTo>
                  <a:lnTo>
                    <a:pt x="109" y="0"/>
                  </a:lnTo>
                  <a:lnTo>
                    <a:pt x="163" y="55"/>
                  </a:lnTo>
                  <a:close/>
                </a:path>
              </a:pathLst>
            </a:custGeom>
            <a:solidFill>
              <a:srgbClr val="00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51" name="Freeform 585"/>
            <p:cNvSpPr>
              <a:spLocks/>
            </p:cNvSpPr>
            <p:nvPr/>
          </p:nvSpPr>
          <p:spPr bwMode="auto">
            <a:xfrm>
              <a:off x="-9" y="1357"/>
              <a:ext cx="6" cy="5"/>
            </a:xfrm>
            <a:custGeom>
              <a:avLst/>
              <a:gdLst>
                <a:gd name="T0" fmla="*/ 0 w 163"/>
                <a:gd name="T1" fmla="*/ 0 h 110"/>
                <a:gd name="T2" fmla="*/ 0 w 163"/>
                <a:gd name="T3" fmla="*/ 0 h 110"/>
                <a:gd name="T4" fmla="*/ 0 w 163"/>
                <a:gd name="T5" fmla="*/ 0 h 110"/>
                <a:gd name="T6" fmla="*/ 0 w 163"/>
                <a:gd name="T7" fmla="*/ 0 h 110"/>
                <a:gd name="T8" fmla="*/ 0 w 163"/>
                <a:gd name="T9" fmla="*/ 0 h 110"/>
                <a:gd name="T10" fmla="*/ 0 w 163"/>
                <a:gd name="T11" fmla="*/ 0 h 110"/>
                <a:gd name="T12" fmla="*/ 0 w 163"/>
                <a:gd name="T13" fmla="*/ 0 h 110"/>
                <a:gd name="T14" fmla="*/ 0 w 163"/>
                <a:gd name="T15" fmla="*/ 0 h 110"/>
                <a:gd name="T16" fmla="*/ 0 w 163"/>
                <a:gd name="T17" fmla="*/ 0 h 1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63"/>
                <a:gd name="T28" fmla="*/ 0 h 110"/>
                <a:gd name="T29" fmla="*/ 163 w 163"/>
                <a:gd name="T30" fmla="*/ 110 h 11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63" h="110">
                  <a:moveTo>
                    <a:pt x="109" y="0"/>
                  </a:moveTo>
                  <a:lnTo>
                    <a:pt x="163" y="55"/>
                  </a:lnTo>
                  <a:lnTo>
                    <a:pt x="163" y="83"/>
                  </a:lnTo>
                  <a:lnTo>
                    <a:pt x="54" y="83"/>
                  </a:lnTo>
                  <a:lnTo>
                    <a:pt x="54" y="110"/>
                  </a:lnTo>
                  <a:lnTo>
                    <a:pt x="0" y="110"/>
                  </a:lnTo>
                  <a:lnTo>
                    <a:pt x="0" y="28"/>
                  </a:lnTo>
                  <a:lnTo>
                    <a:pt x="109" y="28"/>
                  </a:lnTo>
                  <a:lnTo>
                    <a:pt x="109" y="0"/>
                  </a:lnTo>
                  <a:close/>
                </a:path>
              </a:pathLst>
            </a:custGeom>
            <a:solidFill>
              <a:srgbClr val="00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52" name="Freeform 586"/>
            <p:cNvSpPr>
              <a:spLocks/>
            </p:cNvSpPr>
            <p:nvPr/>
          </p:nvSpPr>
          <p:spPr bwMode="auto">
            <a:xfrm>
              <a:off x="-16" y="1357"/>
              <a:ext cx="4" cy="13"/>
            </a:xfrm>
            <a:custGeom>
              <a:avLst/>
              <a:gdLst>
                <a:gd name="T0" fmla="*/ 0 w 109"/>
                <a:gd name="T1" fmla="*/ 0 h 304"/>
                <a:gd name="T2" fmla="*/ 0 w 109"/>
                <a:gd name="T3" fmla="*/ 0 h 304"/>
                <a:gd name="T4" fmla="*/ 0 w 109"/>
                <a:gd name="T5" fmla="*/ 0 h 304"/>
                <a:gd name="T6" fmla="*/ 0 w 109"/>
                <a:gd name="T7" fmla="*/ 0 h 304"/>
                <a:gd name="T8" fmla="*/ 0 w 109"/>
                <a:gd name="T9" fmla="*/ 0 h 304"/>
                <a:gd name="T10" fmla="*/ 0 w 109"/>
                <a:gd name="T11" fmla="*/ 0 h 304"/>
                <a:gd name="T12" fmla="*/ 0 w 109"/>
                <a:gd name="T13" fmla="*/ 0 h 3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09"/>
                <a:gd name="T22" fmla="*/ 0 h 304"/>
                <a:gd name="T23" fmla="*/ 109 w 109"/>
                <a:gd name="T24" fmla="*/ 304 h 30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09" h="304">
                  <a:moveTo>
                    <a:pt x="109" y="55"/>
                  </a:moveTo>
                  <a:lnTo>
                    <a:pt x="109" y="304"/>
                  </a:lnTo>
                  <a:lnTo>
                    <a:pt x="55" y="304"/>
                  </a:lnTo>
                  <a:lnTo>
                    <a:pt x="0" y="277"/>
                  </a:lnTo>
                  <a:lnTo>
                    <a:pt x="27" y="277"/>
                  </a:lnTo>
                  <a:lnTo>
                    <a:pt x="27" y="0"/>
                  </a:lnTo>
                  <a:lnTo>
                    <a:pt x="109" y="55"/>
                  </a:lnTo>
                  <a:close/>
                </a:path>
              </a:pathLst>
            </a:custGeom>
            <a:solidFill>
              <a:srgbClr val="00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53" name="Freeform 587"/>
            <p:cNvSpPr>
              <a:spLocks/>
            </p:cNvSpPr>
            <p:nvPr/>
          </p:nvSpPr>
          <p:spPr bwMode="auto">
            <a:xfrm>
              <a:off x="-25" y="1363"/>
              <a:ext cx="9" cy="7"/>
            </a:xfrm>
            <a:custGeom>
              <a:avLst/>
              <a:gdLst>
                <a:gd name="T0" fmla="*/ 0 w 219"/>
                <a:gd name="T1" fmla="*/ 0 h 166"/>
                <a:gd name="T2" fmla="*/ 0 w 219"/>
                <a:gd name="T3" fmla="*/ 0 h 166"/>
                <a:gd name="T4" fmla="*/ 0 w 219"/>
                <a:gd name="T5" fmla="*/ 0 h 166"/>
                <a:gd name="T6" fmla="*/ 0 w 219"/>
                <a:gd name="T7" fmla="*/ 0 h 166"/>
                <a:gd name="T8" fmla="*/ 0 w 219"/>
                <a:gd name="T9" fmla="*/ 0 h 166"/>
                <a:gd name="T10" fmla="*/ 0 w 219"/>
                <a:gd name="T11" fmla="*/ 0 h 166"/>
                <a:gd name="T12" fmla="*/ 0 w 219"/>
                <a:gd name="T13" fmla="*/ 0 h 166"/>
                <a:gd name="T14" fmla="*/ 0 w 219"/>
                <a:gd name="T15" fmla="*/ 0 h 166"/>
                <a:gd name="T16" fmla="*/ 0 w 219"/>
                <a:gd name="T17" fmla="*/ 0 h 1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19"/>
                <a:gd name="T28" fmla="*/ 0 h 166"/>
                <a:gd name="T29" fmla="*/ 219 w 219"/>
                <a:gd name="T30" fmla="*/ 166 h 16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19" h="166">
                  <a:moveTo>
                    <a:pt x="110" y="56"/>
                  </a:moveTo>
                  <a:lnTo>
                    <a:pt x="110" y="166"/>
                  </a:lnTo>
                  <a:lnTo>
                    <a:pt x="83" y="166"/>
                  </a:lnTo>
                  <a:lnTo>
                    <a:pt x="0" y="139"/>
                  </a:lnTo>
                  <a:lnTo>
                    <a:pt x="28" y="139"/>
                  </a:lnTo>
                  <a:lnTo>
                    <a:pt x="28" y="0"/>
                  </a:lnTo>
                  <a:lnTo>
                    <a:pt x="219" y="0"/>
                  </a:lnTo>
                  <a:lnTo>
                    <a:pt x="219" y="56"/>
                  </a:lnTo>
                  <a:lnTo>
                    <a:pt x="110" y="56"/>
                  </a:lnTo>
                  <a:close/>
                </a:path>
              </a:pathLst>
            </a:custGeom>
            <a:solidFill>
              <a:srgbClr val="00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54" name="Freeform 588"/>
            <p:cNvSpPr>
              <a:spLocks/>
            </p:cNvSpPr>
            <p:nvPr/>
          </p:nvSpPr>
          <p:spPr bwMode="auto">
            <a:xfrm>
              <a:off x="-24" y="1357"/>
              <a:ext cx="3" cy="6"/>
            </a:xfrm>
            <a:custGeom>
              <a:avLst/>
              <a:gdLst>
                <a:gd name="T0" fmla="*/ 0 w 82"/>
                <a:gd name="T1" fmla="*/ 0 h 138"/>
                <a:gd name="T2" fmla="*/ 0 w 82"/>
                <a:gd name="T3" fmla="*/ 0 h 138"/>
                <a:gd name="T4" fmla="*/ 0 w 82"/>
                <a:gd name="T5" fmla="*/ 0 h 138"/>
                <a:gd name="T6" fmla="*/ 0 w 82"/>
                <a:gd name="T7" fmla="*/ 0 h 138"/>
                <a:gd name="T8" fmla="*/ 0 w 82"/>
                <a:gd name="T9" fmla="*/ 0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2"/>
                <a:gd name="T16" fmla="*/ 0 h 138"/>
                <a:gd name="T17" fmla="*/ 82 w 82"/>
                <a:gd name="T18" fmla="*/ 138 h 1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2" h="138">
                  <a:moveTo>
                    <a:pt x="82" y="55"/>
                  </a:moveTo>
                  <a:lnTo>
                    <a:pt x="82" y="138"/>
                  </a:lnTo>
                  <a:lnTo>
                    <a:pt x="0" y="138"/>
                  </a:lnTo>
                  <a:lnTo>
                    <a:pt x="0" y="0"/>
                  </a:lnTo>
                  <a:lnTo>
                    <a:pt x="82" y="55"/>
                  </a:lnTo>
                  <a:close/>
                </a:path>
              </a:pathLst>
            </a:custGeom>
            <a:solidFill>
              <a:srgbClr val="00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55" name="Freeform 589"/>
            <p:cNvSpPr>
              <a:spLocks/>
            </p:cNvSpPr>
            <p:nvPr/>
          </p:nvSpPr>
          <p:spPr bwMode="auto">
            <a:xfrm>
              <a:off x="-35" y="1358"/>
              <a:ext cx="3" cy="3"/>
            </a:xfrm>
            <a:custGeom>
              <a:avLst/>
              <a:gdLst>
                <a:gd name="T0" fmla="*/ 0 w 82"/>
                <a:gd name="T1" fmla="*/ 0 h 55"/>
                <a:gd name="T2" fmla="*/ 0 w 82"/>
                <a:gd name="T3" fmla="*/ 0 h 55"/>
                <a:gd name="T4" fmla="*/ 0 w 82"/>
                <a:gd name="T5" fmla="*/ 0 h 55"/>
                <a:gd name="T6" fmla="*/ 0 w 82"/>
                <a:gd name="T7" fmla="*/ 0 h 55"/>
                <a:gd name="T8" fmla="*/ 0 w 82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2"/>
                <a:gd name="T16" fmla="*/ 0 h 55"/>
                <a:gd name="T17" fmla="*/ 82 w 82"/>
                <a:gd name="T18" fmla="*/ 55 h 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2" h="55">
                  <a:moveTo>
                    <a:pt x="82" y="55"/>
                  </a:moveTo>
                  <a:lnTo>
                    <a:pt x="54" y="55"/>
                  </a:lnTo>
                  <a:lnTo>
                    <a:pt x="0" y="0"/>
                  </a:lnTo>
                  <a:lnTo>
                    <a:pt x="82" y="0"/>
                  </a:lnTo>
                  <a:lnTo>
                    <a:pt x="82" y="55"/>
                  </a:lnTo>
                  <a:close/>
                </a:path>
              </a:pathLst>
            </a:custGeom>
            <a:solidFill>
              <a:srgbClr val="00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856" name="Freeform 590"/>
            <p:cNvSpPr>
              <a:spLocks/>
            </p:cNvSpPr>
            <p:nvPr/>
          </p:nvSpPr>
          <p:spPr bwMode="auto">
            <a:xfrm>
              <a:off x="-32" y="1357"/>
              <a:ext cx="6" cy="13"/>
            </a:xfrm>
            <a:custGeom>
              <a:avLst/>
              <a:gdLst>
                <a:gd name="T0" fmla="*/ 0 w 164"/>
                <a:gd name="T1" fmla="*/ 0 h 304"/>
                <a:gd name="T2" fmla="*/ 0 w 164"/>
                <a:gd name="T3" fmla="*/ 0 h 304"/>
                <a:gd name="T4" fmla="*/ 0 w 164"/>
                <a:gd name="T5" fmla="*/ 0 h 304"/>
                <a:gd name="T6" fmla="*/ 0 w 164"/>
                <a:gd name="T7" fmla="*/ 0 h 304"/>
                <a:gd name="T8" fmla="*/ 0 w 164"/>
                <a:gd name="T9" fmla="*/ 0 h 304"/>
                <a:gd name="T10" fmla="*/ 0 w 164"/>
                <a:gd name="T11" fmla="*/ 0 h 304"/>
                <a:gd name="T12" fmla="*/ 0 w 164"/>
                <a:gd name="T13" fmla="*/ 0 h 304"/>
                <a:gd name="T14" fmla="*/ 0 w 164"/>
                <a:gd name="T15" fmla="*/ 0 h 304"/>
                <a:gd name="T16" fmla="*/ 0 w 164"/>
                <a:gd name="T17" fmla="*/ 0 h 304"/>
                <a:gd name="T18" fmla="*/ 0 w 164"/>
                <a:gd name="T19" fmla="*/ 0 h 304"/>
                <a:gd name="T20" fmla="*/ 0 w 164"/>
                <a:gd name="T21" fmla="*/ 0 h 30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64"/>
                <a:gd name="T34" fmla="*/ 0 h 304"/>
                <a:gd name="T35" fmla="*/ 164 w 164"/>
                <a:gd name="T36" fmla="*/ 304 h 30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64" h="304">
                  <a:moveTo>
                    <a:pt x="164" y="83"/>
                  </a:moveTo>
                  <a:lnTo>
                    <a:pt x="81" y="83"/>
                  </a:lnTo>
                  <a:lnTo>
                    <a:pt x="81" y="304"/>
                  </a:lnTo>
                  <a:lnTo>
                    <a:pt x="0" y="277"/>
                  </a:lnTo>
                  <a:lnTo>
                    <a:pt x="27" y="277"/>
                  </a:lnTo>
                  <a:lnTo>
                    <a:pt x="27" y="28"/>
                  </a:lnTo>
                  <a:lnTo>
                    <a:pt x="109" y="28"/>
                  </a:lnTo>
                  <a:lnTo>
                    <a:pt x="109" y="0"/>
                  </a:lnTo>
                  <a:lnTo>
                    <a:pt x="164" y="55"/>
                  </a:lnTo>
                  <a:lnTo>
                    <a:pt x="164" y="83"/>
                  </a:lnTo>
                  <a:close/>
                </a:path>
              </a:pathLst>
            </a:custGeom>
            <a:solidFill>
              <a:srgbClr val="00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7" name="Group 736"/>
          <p:cNvGrpSpPr>
            <a:grpSpLocks/>
          </p:cNvGrpSpPr>
          <p:nvPr/>
        </p:nvGrpSpPr>
        <p:grpSpPr bwMode="auto">
          <a:xfrm>
            <a:off x="3298825" y="1844426"/>
            <a:ext cx="884238" cy="446087"/>
            <a:chOff x="7" y="-98"/>
            <a:chExt cx="557" cy="281"/>
          </a:xfrm>
        </p:grpSpPr>
        <p:sp>
          <p:nvSpPr>
            <p:cNvPr id="13631" name="Freeform 592"/>
            <p:cNvSpPr>
              <a:spLocks/>
            </p:cNvSpPr>
            <p:nvPr/>
          </p:nvSpPr>
          <p:spPr bwMode="auto">
            <a:xfrm>
              <a:off x="7" y="-98"/>
              <a:ext cx="557" cy="281"/>
            </a:xfrm>
            <a:custGeom>
              <a:avLst/>
              <a:gdLst>
                <a:gd name="T0" fmla="*/ 0 w 16153"/>
                <a:gd name="T1" fmla="*/ 0 h 7026"/>
                <a:gd name="T2" fmla="*/ 0 w 16153"/>
                <a:gd name="T3" fmla="*/ 0 h 7026"/>
                <a:gd name="T4" fmla="*/ 0 w 16153"/>
                <a:gd name="T5" fmla="*/ 0 h 7026"/>
                <a:gd name="T6" fmla="*/ 0 w 16153"/>
                <a:gd name="T7" fmla="*/ 0 h 7026"/>
                <a:gd name="T8" fmla="*/ 0 w 16153"/>
                <a:gd name="T9" fmla="*/ 0 h 7026"/>
                <a:gd name="T10" fmla="*/ 0 w 16153"/>
                <a:gd name="T11" fmla="*/ 0 h 7026"/>
                <a:gd name="T12" fmla="*/ 0 w 16153"/>
                <a:gd name="T13" fmla="*/ 0 h 7026"/>
                <a:gd name="T14" fmla="*/ 0 w 16153"/>
                <a:gd name="T15" fmla="*/ 0 h 70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6153"/>
                <a:gd name="T25" fmla="*/ 0 h 7026"/>
                <a:gd name="T26" fmla="*/ 16153 w 16153"/>
                <a:gd name="T27" fmla="*/ 7026 h 702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6153" h="7026">
                  <a:moveTo>
                    <a:pt x="8870" y="187"/>
                  </a:moveTo>
                  <a:lnTo>
                    <a:pt x="16153" y="187"/>
                  </a:lnTo>
                  <a:lnTo>
                    <a:pt x="16153" y="7026"/>
                  </a:lnTo>
                  <a:lnTo>
                    <a:pt x="0" y="7026"/>
                  </a:lnTo>
                  <a:lnTo>
                    <a:pt x="0" y="187"/>
                  </a:lnTo>
                  <a:lnTo>
                    <a:pt x="5725" y="187"/>
                  </a:lnTo>
                  <a:lnTo>
                    <a:pt x="7794" y="0"/>
                  </a:lnTo>
                  <a:lnTo>
                    <a:pt x="8870" y="187"/>
                  </a:lnTo>
                  <a:close/>
                </a:path>
              </a:pathLst>
            </a:custGeom>
            <a:solidFill>
              <a:srgbClr val="000000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32" name="Freeform 593"/>
            <p:cNvSpPr>
              <a:spLocks/>
            </p:cNvSpPr>
            <p:nvPr/>
          </p:nvSpPr>
          <p:spPr bwMode="auto">
            <a:xfrm>
              <a:off x="57" y="-97"/>
              <a:ext cx="220" cy="28"/>
            </a:xfrm>
            <a:custGeom>
              <a:avLst/>
              <a:gdLst>
                <a:gd name="T0" fmla="*/ 0 w 6370"/>
                <a:gd name="T1" fmla="*/ 0 h 692"/>
                <a:gd name="T2" fmla="*/ 0 w 6370"/>
                <a:gd name="T3" fmla="*/ 0 h 692"/>
                <a:gd name="T4" fmla="*/ 0 w 6370"/>
                <a:gd name="T5" fmla="*/ 0 h 692"/>
                <a:gd name="T6" fmla="*/ 0 w 6370"/>
                <a:gd name="T7" fmla="*/ 0 h 692"/>
                <a:gd name="T8" fmla="*/ 0 w 6370"/>
                <a:gd name="T9" fmla="*/ 0 h 692"/>
                <a:gd name="T10" fmla="*/ 0 w 6370"/>
                <a:gd name="T11" fmla="*/ 0 h 692"/>
                <a:gd name="T12" fmla="*/ 0 w 6370"/>
                <a:gd name="T13" fmla="*/ 0 h 6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370"/>
                <a:gd name="T22" fmla="*/ 0 h 692"/>
                <a:gd name="T23" fmla="*/ 6370 w 6370"/>
                <a:gd name="T24" fmla="*/ 692 h 69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370" h="692">
                  <a:moveTo>
                    <a:pt x="6370" y="0"/>
                  </a:moveTo>
                  <a:lnTo>
                    <a:pt x="1532" y="533"/>
                  </a:lnTo>
                  <a:lnTo>
                    <a:pt x="107" y="692"/>
                  </a:lnTo>
                  <a:lnTo>
                    <a:pt x="0" y="639"/>
                  </a:lnTo>
                  <a:lnTo>
                    <a:pt x="6342" y="0"/>
                  </a:lnTo>
                  <a:lnTo>
                    <a:pt x="6370" y="0"/>
                  </a:lnTo>
                  <a:close/>
                </a:path>
              </a:pathLst>
            </a:custGeom>
            <a:solidFill>
              <a:srgbClr val="838383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33" name="Freeform 594"/>
            <p:cNvSpPr>
              <a:spLocks/>
            </p:cNvSpPr>
            <p:nvPr/>
          </p:nvSpPr>
          <p:spPr bwMode="auto">
            <a:xfrm>
              <a:off x="278" y="-97"/>
              <a:ext cx="245" cy="61"/>
            </a:xfrm>
            <a:custGeom>
              <a:avLst/>
              <a:gdLst>
                <a:gd name="T0" fmla="*/ 0 w 7096"/>
                <a:gd name="T1" fmla="*/ 0 h 1517"/>
                <a:gd name="T2" fmla="*/ 0 w 7096"/>
                <a:gd name="T3" fmla="*/ 0 h 1517"/>
                <a:gd name="T4" fmla="*/ 0 w 7096"/>
                <a:gd name="T5" fmla="*/ 0 h 1517"/>
                <a:gd name="T6" fmla="*/ 0 w 7096"/>
                <a:gd name="T7" fmla="*/ 0 h 1517"/>
                <a:gd name="T8" fmla="*/ 0 w 7096"/>
                <a:gd name="T9" fmla="*/ 0 h 1517"/>
                <a:gd name="T10" fmla="*/ 0 w 7096"/>
                <a:gd name="T11" fmla="*/ 0 h 1517"/>
                <a:gd name="T12" fmla="*/ 0 w 7096"/>
                <a:gd name="T13" fmla="*/ 0 h 1517"/>
                <a:gd name="T14" fmla="*/ 0 w 7096"/>
                <a:gd name="T15" fmla="*/ 0 h 1517"/>
                <a:gd name="T16" fmla="*/ 0 w 7096"/>
                <a:gd name="T17" fmla="*/ 0 h 1517"/>
                <a:gd name="T18" fmla="*/ 0 w 7096"/>
                <a:gd name="T19" fmla="*/ 0 h 15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7096"/>
                <a:gd name="T31" fmla="*/ 0 h 1517"/>
                <a:gd name="T32" fmla="*/ 7096 w 7096"/>
                <a:gd name="T33" fmla="*/ 1517 h 15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7096" h="1517">
                  <a:moveTo>
                    <a:pt x="7096" y="1464"/>
                  </a:moveTo>
                  <a:lnTo>
                    <a:pt x="6934" y="1517"/>
                  </a:lnTo>
                  <a:lnTo>
                    <a:pt x="6880" y="1491"/>
                  </a:lnTo>
                  <a:lnTo>
                    <a:pt x="4946" y="1065"/>
                  </a:lnTo>
                  <a:lnTo>
                    <a:pt x="3038" y="666"/>
                  </a:lnTo>
                  <a:lnTo>
                    <a:pt x="672" y="160"/>
                  </a:lnTo>
                  <a:lnTo>
                    <a:pt x="0" y="26"/>
                  </a:lnTo>
                  <a:lnTo>
                    <a:pt x="0" y="0"/>
                  </a:lnTo>
                  <a:lnTo>
                    <a:pt x="4274" y="878"/>
                  </a:lnTo>
                  <a:lnTo>
                    <a:pt x="7096" y="1464"/>
                  </a:lnTo>
                  <a:close/>
                </a:path>
              </a:pathLst>
            </a:custGeom>
            <a:solidFill>
              <a:srgbClr val="D9D9D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34" name="Freeform 595"/>
            <p:cNvSpPr>
              <a:spLocks/>
            </p:cNvSpPr>
            <p:nvPr/>
          </p:nvSpPr>
          <p:spPr bwMode="auto">
            <a:xfrm>
              <a:off x="63" y="-95"/>
              <a:ext cx="452" cy="115"/>
            </a:xfrm>
            <a:custGeom>
              <a:avLst/>
              <a:gdLst>
                <a:gd name="T0" fmla="*/ 0 w 13116"/>
                <a:gd name="T1" fmla="*/ 0 h 2874"/>
                <a:gd name="T2" fmla="*/ 0 w 13116"/>
                <a:gd name="T3" fmla="*/ 0 h 2874"/>
                <a:gd name="T4" fmla="*/ 0 w 13116"/>
                <a:gd name="T5" fmla="*/ 0 h 2874"/>
                <a:gd name="T6" fmla="*/ 0 w 13116"/>
                <a:gd name="T7" fmla="*/ 0 h 2874"/>
                <a:gd name="T8" fmla="*/ 0 w 13116"/>
                <a:gd name="T9" fmla="*/ 0 h 2874"/>
                <a:gd name="T10" fmla="*/ 0 w 13116"/>
                <a:gd name="T11" fmla="*/ 0 h 2874"/>
                <a:gd name="T12" fmla="*/ 0 w 13116"/>
                <a:gd name="T13" fmla="*/ 0 h 2874"/>
                <a:gd name="T14" fmla="*/ 0 w 13116"/>
                <a:gd name="T15" fmla="*/ 0 h 2874"/>
                <a:gd name="T16" fmla="*/ 0 w 13116"/>
                <a:gd name="T17" fmla="*/ 0 h 2874"/>
                <a:gd name="T18" fmla="*/ 0 w 13116"/>
                <a:gd name="T19" fmla="*/ 0 h 2874"/>
                <a:gd name="T20" fmla="*/ 0 w 13116"/>
                <a:gd name="T21" fmla="*/ 0 h 2874"/>
                <a:gd name="T22" fmla="*/ 0 w 13116"/>
                <a:gd name="T23" fmla="*/ 0 h 2874"/>
                <a:gd name="T24" fmla="*/ 0 w 13116"/>
                <a:gd name="T25" fmla="*/ 0 h 2874"/>
                <a:gd name="T26" fmla="*/ 0 w 13116"/>
                <a:gd name="T27" fmla="*/ 0 h 2874"/>
                <a:gd name="T28" fmla="*/ 0 w 13116"/>
                <a:gd name="T29" fmla="*/ 0 h 2874"/>
                <a:gd name="T30" fmla="*/ 0 w 13116"/>
                <a:gd name="T31" fmla="*/ 0 h 2874"/>
                <a:gd name="T32" fmla="*/ 0 w 13116"/>
                <a:gd name="T33" fmla="*/ 0 h 2874"/>
                <a:gd name="T34" fmla="*/ 0 w 13116"/>
                <a:gd name="T35" fmla="*/ 0 h 2874"/>
                <a:gd name="T36" fmla="*/ 0 w 13116"/>
                <a:gd name="T37" fmla="*/ 0 h 2874"/>
                <a:gd name="T38" fmla="*/ 0 w 13116"/>
                <a:gd name="T39" fmla="*/ 0 h 2874"/>
                <a:gd name="T40" fmla="*/ 0 w 13116"/>
                <a:gd name="T41" fmla="*/ 0 h 2874"/>
                <a:gd name="T42" fmla="*/ 0 w 13116"/>
                <a:gd name="T43" fmla="*/ 0 h 2874"/>
                <a:gd name="T44" fmla="*/ 0 w 13116"/>
                <a:gd name="T45" fmla="*/ 0 h 2874"/>
                <a:gd name="T46" fmla="*/ 0 w 13116"/>
                <a:gd name="T47" fmla="*/ 0 h 2874"/>
                <a:gd name="T48" fmla="*/ 0 w 13116"/>
                <a:gd name="T49" fmla="*/ 0 h 2874"/>
                <a:gd name="T50" fmla="*/ 0 w 13116"/>
                <a:gd name="T51" fmla="*/ 0 h 2874"/>
                <a:gd name="T52" fmla="*/ 0 w 13116"/>
                <a:gd name="T53" fmla="*/ 0 h 2874"/>
                <a:gd name="T54" fmla="*/ 0 w 13116"/>
                <a:gd name="T55" fmla="*/ 0 h 2874"/>
                <a:gd name="T56" fmla="*/ 0 w 13116"/>
                <a:gd name="T57" fmla="*/ 0 h 2874"/>
                <a:gd name="T58" fmla="*/ 0 w 13116"/>
                <a:gd name="T59" fmla="*/ 0 h 2874"/>
                <a:gd name="T60" fmla="*/ 0 w 13116"/>
                <a:gd name="T61" fmla="*/ 0 h 2874"/>
                <a:gd name="T62" fmla="*/ 0 w 13116"/>
                <a:gd name="T63" fmla="*/ 0 h 2874"/>
                <a:gd name="T64" fmla="*/ 0 w 13116"/>
                <a:gd name="T65" fmla="*/ 0 h 2874"/>
                <a:gd name="T66" fmla="*/ 0 w 13116"/>
                <a:gd name="T67" fmla="*/ 0 h 2874"/>
                <a:gd name="T68" fmla="*/ 0 w 13116"/>
                <a:gd name="T69" fmla="*/ 0 h 2874"/>
                <a:gd name="T70" fmla="*/ 0 w 13116"/>
                <a:gd name="T71" fmla="*/ 0 h 2874"/>
                <a:gd name="T72" fmla="*/ 0 w 13116"/>
                <a:gd name="T73" fmla="*/ 0 h 2874"/>
                <a:gd name="T74" fmla="*/ 0 w 13116"/>
                <a:gd name="T75" fmla="*/ 0 h 2874"/>
                <a:gd name="T76" fmla="*/ 0 w 13116"/>
                <a:gd name="T77" fmla="*/ 0 h 287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3116"/>
                <a:gd name="T118" fmla="*/ 0 h 2874"/>
                <a:gd name="T119" fmla="*/ 13116 w 13116"/>
                <a:gd name="T120" fmla="*/ 2874 h 2874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3116" h="2874">
                  <a:moveTo>
                    <a:pt x="5779" y="81"/>
                  </a:moveTo>
                  <a:lnTo>
                    <a:pt x="4220" y="266"/>
                  </a:lnTo>
                  <a:lnTo>
                    <a:pt x="4192" y="293"/>
                  </a:lnTo>
                  <a:lnTo>
                    <a:pt x="4192" y="453"/>
                  </a:lnTo>
                  <a:lnTo>
                    <a:pt x="4247" y="559"/>
                  </a:lnTo>
                  <a:lnTo>
                    <a:pt x="4381" y="613"/>
                  </a:lnTo>
                  <a:lnTo>
                    <a:pt x="5106" y="506"/>
                  </a:lnTo>
                  <a:lnTo>
                    <a:pt x="6692" y="320"/>
                  </a:lnTo>
                  <a:lnTo>
                    <a:pt x="6719" y="266"/>
                  </a:lnTo>
                  <a:lnTo>
                    <a:pt x="6746" y="213"/>
                  </a:lnTo>
                  <a:lnTo>
                    <a:pt x="6746" y="107"/>
                  </a:lnTo>
                  <a:lnTo>
                    <a:pt x="8574" y="506"/>
                  </a:lnTo>
                  <a:lnTo>
                    <a:pt x="9810" y="745"/>
                  </a:lnTo>
                  <a:lnTo>
                    <a:pt x="7338" y="1118"/>
                  </a:lnTo>
                  <a:lnTo>
                    <a:pt x="7338" y="1145"/>
                  </a:lnTo>
                  <a:lnTo>
                    <a:pt x="7338" y="1331"/>
                  </a:lnTo>
                  <a:lnTo>
                    <a:pt x="7338" y="1358"/>
                  </a:lnTo>
                  <a:lnTo>
                    <a:pt x="7391" y="1464"/>
                  </a:lnTo>
                  <a:lnTo>
                    <a:pt x="7580" y="1491"/>
                  </a:lnTo>
                  <a:lnTo>
                    <a:pt x="10025" y="1091"/>
                  </a:lnTo>
                  <a:lnTo>
                    <a:pt x="10213" y="1065"/>
                  </a:lnTo>
                  <a:lnTo>
                    <a:pt x="10266" y="985"/>
                  </a:lnTo>
                  <a:lnTo>
                    <a:pt x="10266" y="853"/>
                  </a:lnTo>
                  <a:lnTo>
                    <a:pt x="13116" y="1464"/>
                  </a:lnTo>
                  <a:lnTo>
                    <a:pt x="12229" y="1623"/>
                  </a:lnTo>
                  <a:lnTo>
                    <a:pt x="7982" y="2369"/>
                  </a:lnTo>
                  <a:lnTo>
                    <a:pt x="5080" y="2874"/>
                  </a:lnTo>
                  <a:lnTo>
                    <a:pt x="2311" y="1650"/>
                  </a:lnTo>
                  <a:lnTo>
                    <a:pt x="0" y="666"/>
                  </a:lnTo>
                  <a:lnTo>
                    <a:pt x="3010" y="320"/>
                  </a:lnTo>
                  <a:lnTo>
                    <a:pt x="3897" y="240"/>
                  </a:lnTo>
                  <a:lnTo>
                    <a:pt x="4059" y="213"/>
                  </a:lnTo>
                  <a:lnTo>
                    <a:pt x="4139" y="213"/>
                  </a:lnTo>
                  <a:lnTo>
                    <a:pt x="4543" y="160"/>
                  </a:lnTo>
                  <a:lnTo>
                    <a:pt x="6181" y="0"/>
                  </a:lnTo>
                  <a:lnTo>
                    <a:pt x="6396" y="28"/>
                  </a:lnTo>
                  <a:lnTo>
                    <a:pt x="5779" y="81"/>
                  </a:lnTo>
                  <a:close/>
                </a:path>
              </a:pathLst>
            </a:custGeom>
            <a:solidFill>
              <a:srgbClr val="59595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35" name="Freeform 596"/>
            <p:cNvSpPr>
              <a:spLocks/>
            </p:cNvSpPr>
            <p:nvPr/>
          </p:nvSpPr>
          <p:spPr bwMode="auto">
            <a:xfrm>
              <a:off x="211" y="-92"/>
              <a:ext cx="80" cy="11"/>
            </a:xfrm>
            <a:custGeom>
              <a:avLst/>
              <a:gdLst>
                <a:gd name="T0" fmla="*/ 0 w 2311"/>
                <a:gd name="T1" fmla="*/ 0 h 292"/>
                <a:gd name="T2" fmla="*/ 0 w 2311"/>
                <a:gd name="T3" fmla="*/ 0 h 292"/>
                <a:gd name="T4" fmla="*/ 0 w 2311"/>
                <a:gd name="T5" fmla="*/ 0 h 292"/>
                <a:gd name="T6" fmla="*/ 0 w 2311"/>
                <a:gd name="T7" fmla="*/ 0 h 292"/>
                <a:gd name="T8" fmla="*/ 0 w 2311"/>
                <a:gd name="T9" fmla="*/ 0 h 292"/>
                <a:gd name="T10" fmla="*/ 0 w 2311"/>
                <a:gd name="T11" fmla="*/ 0 h 2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311"/>
                <a:gd name="T19" fmla="*/ 0 h 292"/>
                <a:gd name="T20" fmla="*/ 2311 w 2311"/>
                <a:gd name="T21" fmla="*/ 292 h 29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311" h="292">
                  <a:moveTo>
                    <a:pt x="2311" y="27"/>
                  </a:moveTo>
                  <a:lnTo>
                    <a:pt x="107" y="292"/>
                  </a:lnTo>
                  <a:lnTo>
                    <a:pt x="0" y="239"/>
                  </a:lnTo>
                  <a:lnTo>
                    <a:pt x="2176" y="0"/>
                  </a:lnTo>
                  <a:lnTo>
                    <a:pt x="2311" y="27"/>
                  </a:lnTo>
                  <a:close/>
                </a:path>
              </a:pathLst>
            </a:custGeom>
            <a:solidFill>
              <a:srgbClr val="ABABAB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36" name="Freeform 597"/>
            <p:cNvSpPr>
              <a:spLocks/>
            </p:cNvSpPr>
            <p:nvPr/>
          </p:nvSpPr>
          <p:spPr bwMode="auto">
            <a:xfrm>
              <a:off x="215" y="-90"/>
              <a:ext cx="80" cy="15"/>
            </a:xfrm>
            <a:custGeom>
              <a:avLst/>
              <a:gdLst>
                <a:gd name="T0" fmla="*/ 0 w 2312"/>
                <a:gd name="T1" fmla="*/ 0 h 373"/>
                <a:gd name="T2" fmla="*/ 0 w 2312"/>
                <a:gd name="T3" fmla="*/ 0 h 373"/>
                <a:gd name="T4" fmla="*/ 0 w 2312"/>
                <a:gd name="T5" fmla="*/ 0 h 373"/>
                <a:gd name="T6" fmla="*/ 0 w 2312"/>
                <a:gd name="T7" fmla="*/ 0 h 373"/>
                <a:gd name="T8" fmla="*/ 0 w 2312"/>
                <a:gd name="T9" fmla="*/ 0 h 373"/>
                <a:gd name="T10" fmla="*/ 0 w 2312"/>
                <a:gd name="T11" fmla="*/ 0 h 373"/>
                <a:gd name="T12" fmla="*/ 0 w 2312"/>
                <a:gd name="T13" fmla="*/ 0 h 373"/>
                <a:gd name="T14" fmla="*/ 0 w 2312"/>
                <a:gd name="T15" fmla="*/ 0 h 373"/>
                <a:gd name="T16" fmla="*/ 0 w 2312"/>
                <a:gd name="T17" fmla="*/ 0 h 3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312"/>
                <a:gd name="T28" fmla="*/ 0 h 373"/>
                <a:gd name="T29" fmla="*/ 2312 w 2312"/>
                <a:gd name="T30" fmla="*/ 373 h 37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312" h="373">
                  <a:moveTo>
                    <a:pt x="2312" y="80"/>
                  </a:moveTo>
                  <a:lnTo>
                    <a:pt x="2285" y="80"/>
                  </a:lnTo>
                  <a:lnTo>
                    <a:pt x="2285" y="106"/>
                  </a:lnTo>
                  <a:lnTo>
                    <a:pt x="0" y="373"/>
                  </a:lnTo>
                  <a:lnTo>
                    <a:pt x="28" y="266"/>
                  </a:lnTo>
                  <a:lnTo>
                    <a:pt x="2150" y="0"/>
                  </a:lnTo>
                  <a:lnTo>
                    <a:pt x="2258" y="0"/>
                  </a:lnTo>
                  <a:lnTo>
                    <a:pt x="2285" y="0"/>
                  </a:lnTo>
                  <a:lnTo>
                    <a:pt x="2312" y="80"/>
                  </a:lnTo>
                  <a:close/>
                </a:path>
              </a:pathLst>
            </a:custGeom>
            <a:solidFill>
              <a:srgbClr val="838383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37" name="Freeform 598"/>
            <p:cNvSpPr>
              <a:spLocks/>
            </p:cNvSpPr>
            <p:nvPr/>
          </p:nvSpPr>
          <p:spPr bwMode="auto">
            <a:xfrm>
              <a:off x="236" y="-88"/>
              <a:ext cx="327" cy="227"/>
            </a:xfrm>
            <a:custGeom>
              <a:avLst/>
              <a:gdLst>
                <a:gd name="T0" fmla="*/ 0 w 9488"/>
                <a:gd name="T1" fmla="*/ 0 h 5669"/>
                <a:gd name="T2" fmla="*/ 0 w 9488"/>
                <a:gd name="T3" fmla="*/ 0 h 5669"/>
                <a:gd name="T4" fmla="*/ 0 w 9488"/>
                <a:gd name="T5" fmla="*/ 0 h 5669"/>
                <a:gd name="T6" fmla="*/ 0 w 9488"/>
                <a:gd name="T7" fmla="*/ 0 h 5669"/>
                <a:gd name="T8" fmla="*/ 0 w 9488"/>
                <a:gd name="T9" fmla="*/ 0 h 5669"/>
                <a:gd name="T10" fmla="*/ 0 w 9488"/>
                <a:gd name="T11" fmla="*/ 0 h 5669"/>
                <a:gd name="T12" fmla="*/ 0 w 9488"/>
                <a:gd name="T13" fmla="*/ 0 h 5669"/>
                <a:gd name="T14" fmla="*/ 0 w 9488"/>
                <a:gd name="T15" fmla="*/ 0 h 5669"/>
                <a:gd name="T16" fmla="*/ 0 w 9488"/>
                <a:gd name="T17" fmla="*/ 0 h 5669"/>
                <a:gd name="T18" fmla="*/ 0 w 9488"/>
                <a:gd name="T19" fmla="*/ 0 h 5669"/>
                <a:gd name="T20" fmla="*/ 0 w 9488"/>
                <a:gd name="T21" fmla="*/ 0 h 5669"/>
                <a:gd name="T22" fmla="*/ 0 w 9488"/>
                <a:gd name="T23" fmla="*/ 0 h 5669"/>
                <a:gd name="T24" fmla="*/ 0 w 9488"/>
                <a:gd name="T25" fmla="*/ 0 h 5669"/>
                <a:gd name="T26" fmla="*/ 0 w 9488"/>
                <a:gd name="T27" fmla="*/ 0 h 5669"/>
                <a:gd name="T28" fmla="*/ 0 w 9488"/>
                <a:gd name="T29" fmla="*/ 0 h 5669"/>
                <a:gd name="T30" fmla="*/ 0 w 9488"/>
                <a:gd name="T31" fmla="*/ 0 h 5669"/>
                <a:gd name="T32" fmla="*/ 0 w 9488"/>
                <a:gd name="T33" fmla="*/ 0 h 56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9488"/>
                <a:gd name="T52" fmla="*/ 0 h 5669"/>
                <a:gd name="T53" fmla="*/ 9488 w 9488"/>
                <a:gd name="T54" fmla="*/ 5669 h 566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9488" h="5669">
                  <a:moveTo>
                    <a:pt x="9488" y="0"/>
                  </a:moveTo>
                  <a:lnTo>
                    <a:pt x="9488" y="3486"/>
                  </a:lnTo>
                  <a:lnTo>
                    <a:pt x="1237" y="5669"/>
                  </a:lnTo>
                  <a:lnTo>
                    <a:pt x="0" y="4923"/>
                  </a:lnTo>
                  <a:lnTo>
                    <a:pt x="0" y="4897"/>
                  </a:lnTo>
                  <a:lnTo>
                    <a:pt x="646" y="5296"/>
                  </a:lnTo>
                  <a:lnTo>
                    <a:pt x="2366" y="4870"/>
                  </a:lnTo>
                  <a:lnTo>
                    <a:pt x="2904" y="5136"/>
                  </a:lnTo>
                  <a:lnTo>
                    <a:pt x="3952" y="4844"/>
                  </a:lnTo>
                  <a:lnTo>
                    <a:pt x="3952" y="4604"/>
                  </a:lnTo>
                  <a:lnTo>
                    <a:pt x="3763" y="4498"/>
                  </a:lnTo>
                  <a:lnTo>
                    <a:pt x="7875" y="3486"/>
                  </a:lnTo>
                  <a:lnTo>
                    <a:pt x="7875" y="2714"/>
                  </a:lnTo>
                  <a:lnTo>
                    <a:pt x="8413" y="2581"/>
                  </a:lnTo>
                  <a:lnTo>
                    <a:pt x="8413" y="1251"/>
                  </a:lnTo>
                  <a:lnTo>
                    <a:pt x="2366" y="0"/>
                  </a:lnTo>
                  <a:lnTo>
                    <a:pt x="9488" y="0"/>
                  </a:lnTo>
                  <a:close/>
                </a:path>
              </a:pathLst>
            </a:custGeom>
            <a:solidFill>
              <a:srgbClr val="00FF00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38" name="Freeform 599"/>
            <p:cNvSpPr>
              <a:spLocks/>
            </p:cNvSpPr>
            <p:nvPr/>
          </p:nvSpPr>
          <p:spPr bwMode="auto">
            <a:xfrm>
              <a:off x="8" y="-88"/>
              <a:ext cx="182" cy="95"/>
            </a:xfrm>
            <a:custGeom>
              <a:avLst/>
              <a:gdLst>
                <a:gd name="T0" fmla="*/ 0 w 5295"/>
                <a:gd name="T1" fmla="*/ 0 h 2369"/>
                <a:gd name="T2" fmla="*/ 0 w 5295"/>
                <a:gd name="T3" fmla="*/ 0 h 2369"/>
                <a:gd name="T4" fmla="*/ 0 w 5295"/>
                <a:gd name="T5" fmla="*/ 0 h 2369"/>
                <a:gd name="T6" fmla="*/ 0 w 5295"/>
                <a:gd name="T7" fmla="*/ 0 h 2369"/>
                <a:gd name="T8" fmla="*/ 0 w 5295"/>
                <a:gd name="T9" fmla="*/ 0 h 2369"/>
                <a:gd name="T10" fmla="*/ 0 w 5295"/>
                <a:gd name="T11" fmla="*/ 0 h 2369"/>
                <a:gd name="T12" fmla="*/ 0 w 5295"/>
                <a:gd name="T13" fmla="*/ 0 h 2369"/>
                <a:gd name="T14" fmla="*/ 0 w 5295"/>
                <a:gd name="T15" fmla="*/ 0 h 2369"/>
                <a:gd name="T16" fmla="*/ 0 w 5295"/>
                <a:gd name="T17" fmla="*/ 0 h 2369"/>
                <a:gd name="T18" fmla="*/ 0 w 5295"/>
                <a:gd name="T19" fmla="*/ 0 h 236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295"/>
                <a:gd name="T31" fmla="*/ 0 h 2369"/>
                <a:gd name="T32" fmla="*/ 5295 w 5295"/>
                <a:gd name="T33" fmla="*/ 2369 h 236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295" h="2369">
                  <a:moveTo>
                    <a:pt x="1344" y="373"/>
                  </a:moveTo>
                  <a:lnTo>
                    <a:pt x="1344" y="1517"/>
                  </a:lnTo>
                  <a:lnTo>
                    <a:pt x="2043" y="1916"/>
                  </a:lnTo>
                  <a:lnTo>
                    <a:pt x="2043" y="2209"/>
                  </a:lnTo>
                  <a:lnTo>
                    <a:pt x="2285" y="2369"/>
                  </a:lnTo>
                  <a:lnTo>
                    <a:pt x="0" y="1011"/>
                  </a:lnTo>
                  <a:lnTo>
                    <a:pt x="0" y="0"/>
                  </a:lnTo>
                  <a:lnTo>
                    <a:pt x="5295" y="0"/>
                  </a:lnTo>
                  <a:lnTo>
                    <a:pt x="1344" y="373"/>
                  </a:lnTo>
                  <a:close/>
                </a:path>
              </a:pathLst>
            </a:custGeom>
            <a:solidFill>
              <a:srgbClr val="00FF00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39" name="Freeform 600"/>
            <p:cNvSpPr>
              <a:spLocks/>
            </p:cNvSpPr>
            <p:nvPr/>
          </p:nvSpPr>
          <p:spPr bwMode="auto">
            <a:xfrm>
              <a:off x="215" y="-85"/>
              <a:ext cx="78" cy="13"/>
            </a:xfrm>
            <a:custGeom>
              <a:avLst/>
              <a:gdLst>
                <a:gd name="T0" fmla="*/ 0 w 2284"/>
                <a:gd name="T1" fmla="*/ 0 h 319"/>
                <a:gd name="T2" fmla="*/ 0 w 2284"/>
                <a:gd name="T3" fmla="*/ 0 h 319"/>
                <a:gd name="T4" fmla="*/ 0 w 2284"/>
                <a:gd name="T5" fmla="*/ 0 h 319"/>
                <a:gd name="T6" fmla="*/ 0 w 2284"/>
                <a:gd name="T7" fmla="*/ 0 h 319"/>
                <a:gd name="T8" fmla="*/ 0 w 2284"/>
                <a:gd name="T9" fmla="*/ 0 h 319"/>
                <a:gd name="T10" fmla="*/ 0 w 2284"/>
                <a:gd name="T11" fmla="*/ 0 h 319"/>
                <a:gd name="T12" fmla="*/ 0 w 2284"/>
                <a:gd name="T13" fmla="*/ 0 h 3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284"/>
                <a:gd name="T22" fmla="*/ 0 h 319"/>
                <a:gd name="T23" fmla="*/ 2284 w 2284"/>
                <a:gd name="T24" fmla="*/ 319 h 31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284" h="319">
                  <a:moveTo>
                    <a:pt x="2284" y="53"/>
                  </a:moveTo>
                  <a:lnTo>
                    <a:pt x="0" y="319"/>
                  </a:lnTo>
                  <a:lnTo>
                    <a:pt x="0" y="266"/>
                  </a:lnTo>
                  <a:lnTo>
                    <a:pt x="2204" y="0"/>
                  </a:lnTo>
                  <a:lnTo>
                    <a:pt x="2257" y="0"/>
                  </a:lnTo>
                  <a:lnTo>
                    <a:pt x="2284" y="0"/>
                  </a:lnTo>
                  <a:lnTo>
                    <a:pt x="2284" y="53"/>
                  </a:lnTo>
                  <a:close/>
                </a:path>
              </a:pathLst>
            </a:custGeom>
            <a:solidFill>
              <a:srgbClr val="59595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40" name="Freeform 601"/>
            <p:cNvSpPr>
              <a:spLocks/>
            </p:cNvSpPr>
            <p:nvPr/>
          </p:nvSpPr>
          <p:spPr bwMode="auto">
            <a:xfrm>
              <a:off x="209" y="-82"/>
              <a:ext cx="6" cy="10"/>
            </a:xfrm>
            <a:custGeom>
              <a:avLst/>
              <a:gdLst>
                <a:gd name="T0" fmla="*/ 0 w 161"/>
                <a:gd name="T1" fmla="*/ 0 h 239"/>
                <a:gd name="T2" fmla="*/ 0 w 161"/>
                <a:gd name="T3" fmla="*/ 0 h 239"/>
                <a:gd name="T4" fmla="*/ 0 w 161"/>
                <a:gd name="T5" fmla="*/ 0 h 239"/>
                <a:gd name="T6" fmla="*/ 0 w 161"/>
                <a:gd name="T7" fmla="*/ 0 h 239"/>
                <a:gd name="T8" fmla="*/ 0 w 161"/>
                <a:gd name="T9" fmla="*/ 0 h 239"/>
                <a:gd name="T10" fmla="*/ 0 w 161"/>
                <a:gd name="T11" fmla="*/ 0 h 239"/>
                <a:gd name="T12" fmla="*/ 0 w 161"/>
                <a:gd name="T13" fmla="*/ 0 h 239"/>
                <a:gd name="T14" fmla="*/ 0 w 161"/>
                <a:gd name="T15" fmla="*/ 0 h 239"/>
                <a:gd name="T16" fmla="*/ 0 w 161"/>
                <a:gd name="T17" fmla="*/ 0 h 239"/>
                <a:gd name="T18" fmla="*/ 0 w 161"/>
                <a:gd name="T19" fmla="*/ 0 h 239"/>
                <a:gd name="T20" fmla="*/ 0 w 161"/>
                <a:gd name="T21" fmla="*/ 0 h 2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61"/>
                <a:gd name="T34" fmla="*/ 0 h 239"/>
                <a:gd name="T35" fmla="*/ 161 w 161"/>
                <a:gd name="T36" fmla="*/ 239 h 23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61" h="239">
                  <a:moveTo>
                    <a:pt x="161" y="53"/>
                  </a:moveTo>
                  <a:lnTo>
                    <a:pt x="161" y="160"/>
                  </a:lnTo>
                  <a:lnTo>
                    <a:pt x="107" y="213"/>
                  </a:lnTo>
                  <a:lnTo>
                    <a:pt x="107" y="239"/>
                  </a:lnTo>
                  <a:lnTo>
                    <a:pt x="80" y="239"/>
                  </a:lnTo>
                  <a:lnTo>
                    <a:pt x="26" y="213"/>
                  </a:lnTo>
                  <a:lnTo>
                    <a:pt x="0" y="133"/>
                  </a:lnTo>
                  <a:lnTo>
                    <a:pt x="0" y="0"/>
                  </a:lnTo>
                  <a:lnTo>
                    <a:pt x="161" y="26"/>
                  </a:lnTo>
                  <a:lnTo>
                    <a:pt x="161" y="53"/>
                  </a:lnTo>
                  <a:close/>
                </a:path>
              </a:pathLst>
            </a:custGeom>
            <a:solidFill>
              <a:srgbClr val="D9D9D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41" name="Freeform 602"/>
            <p:cNvSpPr>
              <a:spLocks/>
            </p:cNvSpPr>
            <p:nvPr/>
          </p:nvSpPr>
          <p:spPr bwMode="auto">
            <a:xfrm>
              <a:off x="103" y="-78"/>
              <a:ext cx="72" cy="22"/>
            </a:xfrm>
            <a:custGeom>
              <a:avLst/>
              <a:gdLst>
                <a:gd name="T0" fmla="*/ 0 w 2069"/>
                <a:gd name="T1" fmla="*/ 0 h 533"/>
                <a:gd name="T2" fmla="*/ 0 w 2069"/>
                <a:gd name="T3" fmla="*/ 0 h 533"/>
                <a:gd name="T4" fmla="*/ 0 w 2069"/>
                <a:gd name="T5" fmla="*/ 0 h 533"/>
                <a:gd name="T6" fmla="*/ 0 w 2069"/>
                <a:gd name="T7" fmla="*/ 0 h 533"/>
                <a:gd name="T8" fmla="*/ 0 w 2069"/>
                <a:gd name="T9" fmla="*/ 0 h 533"/>
                <a:gd name="T10" fmla="*/ 0 w 2069"/>
                <a:gd name="T11" fmla="*/ 0 h 533"/>
                <a:gd name="T12" fmla="*/ 0 w 2069"/>
                <a:gd name="T13" fmla="*/ 0 h 533"/>
                <a:gd name="T14" fmla="*/ 0 w 2069"/>
                <a:gd name="T15" fmla="*/ 0 h 533"/>
                <a:gd name="T16" fmla="*/ 0 w 2069"/>
                <a:gd name="T17" fmla="*/ 0 h 533"/>
                <a:gd name="T18" fmla="*/ 0 w 2069"/>
                <a:gd name="T19" fmla="*/ 0 h 533"/>
                <a:gd name="T20" fmla="*/ 0 w 2069"/>
                <a:gd name="T21" fmla="*/ 0 h 533"/>
                <a:gd name="T22" fmla="*/ 0 w 2069"/>
                <a:gd name="T23" fmla="*/ 0 h 533"/>
                <a:gd name="T24" fmla="*/ 0 w 2069"/>
                <a:gd name="T25" fmla="*/ 0 h 533"/>
                <a:gd name="T26" fmla="*/ 0 w 2069"/>
                <a:gd name="T27" fmla="*/ 0 h 533"/>
                <a:gd name="T28" fmla="*/ 0 w 2069"/>
                <a:gd name="T29" fmla="*/ 0 h 53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2069"/>
                <a:gd name="T46" fmla="*/ 0 h 533"/>
                <a:gd name="T47" fmla="*/ 2069 w 2069"/>
                <a:gd name="T48" fmla="*/ 533 h 533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2069" h="533">
                  <a:moveTo>
                    <a:pt x="2042" y="54"/>
                  </a:moveTo>
                  <a:lnTo>
                    <a:pt x="2069" y="80"/>
                  </a:lnTo>
                  <a:lnTo>
                    <a:pt x="2042" y="213"/>
                  </a:lnTo>
                  <a:lnTo>
                    <a:pt x="2015" y="266"/>
                  </a:lnTo>
                  <a:lnTo>
                    <a:pt x="2015" y="293"/>
                  </a:lnTo>
                  <a:lnTo>
                    <a:pt x="1934" y="319"/>
                  </a:lnTo>
                  <a:lnTo>
                    <a:pt x="107" y="533"/>
                  </a:lnTo>
                  <a:lnTo>
                    <a:pt x="27" y="506"/>
                  </a:lnTo>
                  <a:lnTo>
                    <a:pt x="27" y="399"/>
                  </a:lnTo>
                  <a:lnTo>
                    <a:pt x="0" y="346"/>
                  </a:lnTo>
                  <a:lnTo>
                    <a:pt x="0" y="213"/>
                  </a:lnTo>
                  <a:lnTo>
                    <a:pt x="27" y="187"/>
                  </a:lnTo>
                  <a:lnTo>
                    <a:pt x="1773" y="0"/>
                  </a:lnTo>
                  <a:lnTo>
                    <a:pt x="1880" y="0"/>
                  </a:lnTo>
                  <a:lnTo>
                    <a:pt x="2042" y="54"/>
                  </a:lnTo>
                  <a:close/>
                </a:path>
              </a:pathLst>
            </a:custGeom>
            <a:solidFill>
              <a:srgbClr val="000000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42" name="Freeform 603"/>
            <p:cNvSpPr>
              <a:spLocks/>
            </p:cNvSpPr>
            <p:nvPr/>
          </p:nvSpPr>
          <p:spPr bwMode="auto">
            <a:xfrm>
              <a:off x="106" y="-77"/>
              <a:ext cx="65" cy="10"/>
            </a:xfrm>
            <a:custGeom>
              <a:avLst/>
              <a:gdLst>
                <a:gd name="T0" fmla="*/ 0 w 1880"/>
                <a:gd name="T1" fmla="*/ 0 h 239"/>
                <a:gd name="T2" fmla="*/ 0 w 1880"/>
                <a:gd name="T3" fmla="*/ 0 h 239"/>
                <a:gd name="T4" fmla="*/ 0 w 1880"/>
                <a:gd name="T5" fmla="*/ 0 h 239"/>
                <a:gd name="T6" fmla="*/ 0 w 1880"/>
                <a:gd name="T7" fmla="*/ 0 h 239"/>
                <a:gd name="T8" fmla="*/ 0 w 1880"/>
                <a:gd name="T9" fmla="*/ 0 h 239"/>
                <a:gd name="T10" fmla="*/ 0 w 1880"/>
                <a:gd name="T11" fmla="*/ 0 h 239"/>
                <a:gd name="T12" fmla="*/ 0 w 1880"/>
                <a:gd name="T13" fmla="*/ 0 h 2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880"/>
                <a:gd name="T22" fmla="*/ 0 h 239"/>
                <a:gd name="T23" fmla="*/ 1880 w 1880"/>
                <a:gd name="T24" fmla="*/ 239 h 23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880" h="239">
                  <a:moveTo>
                    <a:pt x="1880" y="27"/>
                  </a:moveTo>
                  <a:lnTo>
                    <a:pt x="107" y="239"/>
                  </a:lnTo>
                  <a:lnTo>
                    <a:pt x="0" y="186"/>
                  </a:lnTo>
                  <a:lnTo>
                    <a:pt x="1343" y="27"/>
                  </a:lnTo>
                  <a:lnTo>
                    <a:pt x="1719" y="0"/>
                  </a:lnTo>
                  <a:lnTo>
                    <a:pt x="1773" y="0"/>
                  </a:lnTo>
                  <a:lnTo>
                    <a:pt x="1880" y="27"/>
                  </a:lnTo>
                  <a:close/>
                </a:path>
              </a:pathLst>
            </a:custGeom>
            <a:solidFill>
              <a:srgbClr val="ABABAB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43" name="Freeform 604"/>
            <p:cNvSpPr>
              <a:spLocks/>
            </p:cNvSpPr>
            <p:nvPr/>
          </p:nvSpPr>
          <p:spPr bwMode="auto">
            <a:xfrm>
              <a:off x="110" y="-74"/>
              <a:ext cx="64" cy="13"/>
            </a:xfrm>
            <a:custGeom>
              <a:avLst/>
              <a:gdLst>
                <a:gd name="T0" fmla="*/ 0 w 1854"/>
                <a:gd name="T1" fmla="*/ 0 h 347"/>
                <a:gd name="T2" fmla="*/ 0 w 1854"/>
                <a:gd name="T3" fmla="*/ 0 h 347"/>
                <a:gd name="T4" fmla="*/ 0 w 1854"/>
                <a:gd name="T5" fmla="*/ 0 h 347"/>
                <a:gd name="T6" fmla="*/ 0 w 1854"/>
                <a:gd name="T7" fmla="*/ 0 h 347"/>
                <a:gd name="T8" fmla="*/ 0 w 1854"/>
                <a:gd name="T9" fmla="*/ 0 h 347"/>
                <a:gd name="T10" fmla="*/ 0 w 1854"/>
                <a:gd name="T11" fmla="*/ 0 h 3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854"/>
                <a:gd name="T19" fmla="*/ 0 h 347"/>
                <a:gd name="T20" fmla="*/ 1854 w 1854"/>
                <a:gd name="T21" fmla="*/ 347 h 34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854" h="347">
                  <a:moveTo>
                    <a:pt x="1854" y="107"/>
                  </a:moveTo>
                  <a:lnTo>
                    <a:pt x="0" y="347"/>
                  </a:lnTo>
                  <a:lnTo>
                    <a:pt x="26" y="213"/>
                  </a:lnTo>
                  <a:lnTo>
                    <a:pt x="1827" y="0"/>
                  </a:lnTo>
                  <a:lnTo>
                    <a:pt x="1854" y="27"/>
                  </a:lnTo>
                  <a:lnTo>
                    <a:pt x="1854" y="107"/>
                  </a:lnTo>
                  <a:close/>
                </a:path>
              </a:pathLst>
            </a:custGeom>
            <a:solidFill>
              <a:srgbClr val="838383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44" name="Freeform 605"/>
            <p:cNvSpPr>
              <a:spLocks/>
            </p:cNvSpPr>
            <p:nvPr/>
          </p:nvSpPr>
          <p:spPr bwMode="auto">
            <a:xfrm>
              <a:off x="55" y="-71"/>
              <a:ext cx="183" cy="159"/>
            </a:xfrm>
            <a:custGeom>
              <a:avLst/>
              <a:gdLst>
                <a:gd name="T0" fmla="*/ 0 w 5296"/>
                <a:gd name="T1" fmla="*/ 0 h 3992"/>
                <a:gd name="T2" fmla="*/ 0 w 5296"/>
                <a:gd name="T3" fmla="*/ 0 h 3992"/>
                <a:gd name="T4" fmla="*/ 0 w 5296"/>
                <a:gd name="T5" fmla="*/ 0 h 3992"/>
                <a:gd name="T6" fmla="*/ 0 w 5296"/>
                <a:gd name="T7" fmla="*/ 0 h 3992"/>
                <a:gd name="T8" fmla="*/ 0 w 5296"/>
                <a:gd name="T9" fmla="*/ 0 h 3992"/>
                <a:gd name="T10" fmla="*/ 0 w 5296"/>
                <a:gd name="T11" fmla="*/ 0 h 3992"/>
                <a:gd name="T12" fmla="*/ 0 w 5296"/>
                <a:gd name="T13" fmla="*/ 0 h 3992"/>
                <a:gd name="T14" fmla="*/ 0 w 5296"/>
                <a:gd name="T15" fmla="*/ 0 h 3992"/>
                <a:gd name="T16" fmla="*/ 0 w 5296"/>
                <a:gd name="T17" fmla="*/ 0 h 3992"/>
                <a:gd name="T18" fmla="*/ 0 w 5296"/>
                <a:gd name="T19" fmla="*/ 0 h 3992"/>
                <a:gd name="T20" fmla="*/ 0 w 5296"/>
                <a:gd name="T21" fmla="*/ 0 h 399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296"/>
                <a:gd name="T34" fmla="*/ 0 h 3992"/>
                <a:gd name="T35" fmla="*/ 5296 w 5296"/>
                <a:gd name="T36" fmla="*/ 3992 h 399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296" h="3992">
                  <a:moveTo>
                    <a:pt x="5269" y="2288"/>
                  </a:moveTo>
                  <a:lnTo>
                    <a:pt x="5269" y="2315"/>
                  </a:lnTo>
                  <a:lnTo>
                    <a:pt x="5296" y="3992"/>
                  </a:lnTo>
                  <a:lnTo>
                    <a:pt x="5269" y="3992"/>
                  </a:lnTo>
                  <a:lnTo>
                    <a:pt x="4973" y="3832"/>
                  </a:lnTo>
                  <a:lnTo>
                    <a:pt x="1962" y="2155"/>
                  </a:lnTo>
                  <a:lnTo>
                    <a:pt x="0" y="1064"/>
                  </a:lnTo>
                  <a:lnTo>
                    <a:pt x="0" y="27"/>
                  </a:lnTo>
                  <a:lnTo>
                    <a:pt x="0" y="0"/>
                  </a:lnTo>
                  <a:lnTo>
                    <a:pt x="4140" y="1809"/>
                  </a:lnTo>
                  <a:lnTo>
                    <a:pt x="5269" y="2288"/>
                  </a:lnTo>
                  <a:close/>
                </a:path>
              </a:pathLst>
            </a:custGeom>
            <a:solidFill>
              <a:srgbClr val="D9D9D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45" name="Freeform 606"/>
            <p:cNvSpPr>
              <a:spLocks/>
            </p:cNvSpPr>
            <p:nvPr/>
          </p:nvSpPr>
          <p:spPr bwMode="auto">
            <a:xfrm>
              <a:off x="104" y="-68"/>
              <a:ext cx="6" cy="11"/>
            </a:xfrm>
            <a:custGeom>
              <a:avLst/>
              <a:gdLst>
                <a:gd name="T0" fmla="*/ 0 w 161"/>
                <a:gd name="T1" fmla="*/ 0 h 266"/>
                <a:gd name="T2" fmla="*/ 0 w 161"/>
                <a:gd name="T3" fmla="*/ 0 h 266"/>
                <a:gd name="T4" fmla="*/ 0 w 161"/>
                <a:gd name="T5" fmla="*/ 0 h 266"/>
                <a:gd name="T6" fmla="*/ 0 w 161"/>
                <a:gd name="T7" fmla="*/ 0 h 266"/>
                <a:gd name="T8" fmla="*/ 0 w 161"/>
                <a:gd name="T9" fmla="*/ 0 h 266"/>
                <a:gd name="T10" fmla="*/ 0 w 161"/>
                <a:gd name="T11" fmla="*/ 0 h 266"/>
                <a:gd name="T12" fmla="*/ 0 w 161"/>
                <a:gd name="T13" fmla="*/ 0 h 266"/>
                <a:gd name="T14" fmla="*/ 0 w 161"/>
                <a:gd name="T15" fmla="*/ 0 h 2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61"/>
                <a:gd name="T25" fmla="*/ 0 h 266"/>
                <a:gd name="T26" fmla="*/ 161 w 161"/>
                <a:gd name="T27" fmla="*/ 266 h 26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61" h="266">
                  <a:moveTo>
                    <a:pt x="133" y="187"/>
                  </a:moveTo>
                  <a:lnTo>
                    <a:pt x="107" y="213"/>
                  </a:lnTo>
                  <a:lnTo>
                    <a:pt x="80" y="266"/>
                  </a:lnTo>
                  <a:lnTo>
                    <a:pt x="26" y="240"/>
                  </a:lnTo>
                  <a:lnTo>
                    <a:pt x="0" y="106"/>
                  </a:lnTo>
                  <a:lnTo>
                    <a:pt x="0" y="0"/>
                  </a:lnTo>
                  <a:lnTo>
                    <a:pt x="161" y="53"/>
                  </a:lnTo>
                  <a:lnTo>
                    <a:pt x="133" y="187"/>
                  </a:lnTo>
                  <a:close/>
                </a:path>
              </a:pathLst>
            </a:custGeom>
            <a:solidFill>
              <a:srgbClr val="D9D9D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46" name="Freeform 607"/>
            <p:cNvSpPr>
              <a:spLocks/>
            </p:cNvSpPr>
            <p:nvPr/>
          </p:nvSpPr>
          <p:spPr bwMode="auto">
            <a:xfrm>
              <a:off x="108" y="-68"/>
              <a:ext cx="64" cy="11"/>
            </a:xfrm>
            <a:custGeom>
              <a:avLst/>
              <a:gdLst>
                <a:gd name="T0" fmla="*/ 0 w 1855"/>
                <a:gd name="T1" fmla="*/ 0 h 266"/>
                <a:gd name="T2" fmla="*/ 0 w 1855"/>
                <a:gd name="T3" fmla="*/ 0 h 266"/>
                <a:gd name="T4" fmla="*/ 0 w 1855"/>
                <a:gd name="T5" fmla="*/ 0 h 266"/>
                <a:gd name="T6" fmla="*/ 0 w 1855"/>
                <a:gd name="T7" fmla="*/ 0 h 266"/>
                <a:gd name="T8" fmla="*/ 0 w 1855"/>
                <a:gd name="T9" fmla="*/ 0 h 266"/>
                <a:gd name="T10" fmla="*/ 0 w 1855"/>
                <a:gd name="T11" fmla="*/ 0 h 266"/>
                <a:gd name="T12" fmla="*/ 0 w 1855"/>
                <a:gd name="T13" fmla="*/ 0 h 266"/>
                <a:gd name="T14" fmla="*/ 0 w 1855"/>
                <a:gd name="T15" fmla="*/ 0 h 2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855"/>
                <a:gd name="T25" fmla="*/ 0 h 266"/>
                <a:gd name="T26" fmla="*/ 1855 w 1855"/>
                <a:gd name="T27" fmla="*/ 266 h 26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855" h="266">
                  <a:moveTo>
                    <a:pt x="1855" y="26"/>
                  </a:moveTo>
                  <a:lnTo>
                    <a:pt x="1827" y="53"/>
                  </a:lnTo>
                  <a:lnTo>
                    <a:pt x="0" y="266"/>
                  </a:lnTo>
                  <a:lnTo>
                    <a:pt x="26" y="213"/>
                  </a:lnTo>
                  <a:lnTo>
                    <a:pt x="80" y="213"/>
                  </a:lnTo>
                  <a:lnTo>
                    <a:pt x="1827" y="0"/>
                  </a:lnTo>
                  <a:lnTo>
                    <a:pt x="1855" y="0"/>
                  </a:lnTo>
                  <a:lnTo>
                    <a:pt x="1855" y="26"/>
                  </a:lnTo>
                  <a:close/>
                </a:path>
              </a:pathLst>
            </a:custGeom>
            <a:solidFill>
              <a:srgbClr val="59595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47" name="Freeform 608"/>
            <p:cNvSpPr>
              <a:spLocks/>
            </p:cNvSpPr>
            <p:nvPr/>
          </p:nvSpPr>
          <p:spPr bwMode="auto">
            <a:xfrm>
              <a:off x="271" y="-68"/>
              <a:ext cx="18" cy="9"/>
            </a:xfrm>
            <a:custGeom>
              <a:avLst/>
              <a:gdLst>
                <a:gd name="T0" fmla="*/ 0 w 511"/>
                <a:gd name="T1" fmla="*/ 0 h 213"/>
                <a:gd name="T2" fmla="*/ 0 w 511"/>
                <a:gd name="T3" fmla="*/ 0 h 213"/>
                <a:gd name="T4" fmla="*/ 0 w 511"/>
                <a:gd name="T5" fmla="*/ 0 h 213"/>
                <a:gd name="T6" fmla="*/ 0 w 511"/>
                <a:gd name="T7" fmla="*/ 0 h 213"/>
                <a:gd name="T8" fmla="*/ 0 w 511"/>
                <a:gd name="T9" fmla="*/ 0 h 213"/>
                <a:gd name="T10" fmla="*/ 0 w 511"/>
                <a:gd name="T11" fmla="*/ 0 h 213"/>
                <a:gd name="T12" fmla="*/ 0 w 511"/>
                <a:gd name="T13" fmla="*/ 0 h 213"/>
                <a:gd name="T14" fmla="*/ 0 w 511"/>
                <a:gd name="T15" fmla="*/ 0 h 213"/>
                <a:gd name="T16" fmla="*/ 0 w 511"/>
                <a:gd name="T17" fmla="*/ 0 h 213"/>
                <a:gd name="T18" fmla="*/ 0 w 511"/>
                <a:gd name="T19" fmla="*/ 0 h 213"/>
                <a:gd name="T20" fmla="*/ 0 w 511"/>
                <a:gd name="T21" fmla="*/ 0 h 213"/>
                <a:gd name="T22" fmla="*/ 0 w 511"/>
                <a:gd name="T23" fmla="*/ 0 h 2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511"/>
                <a:gd name="T37" fmla="*/ 0 h 213"/>
                <a:gd name="T38" fmla="*/ 511 w 511"/>
                <a:gd name="T39" fmla="*/ 213 h 21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511" h="213">
                  <a:moveTo>
                    <a:pt x="484" y="106"/>
                  </a:moveTo>
                  <a:lnTo>
                    <a:pt x="511" y="132"/>
                  </a:lnTo>
                  <a:lnTo>
                    <a:pt x="511" y="159"/>
                  </a:lnTo>
                  <a:lnTo>
                    <a:pt x="457" y="187"/>
                  </a:lnTo>
                  <a:lnTo>
                    <a:pt x="242" y="213"/>
                  </a:lnTo>
                  <a:lnTo>
                    <a:pt x="0" y="132"/>
                  </a:lnTo>
                  <a:lnTo>
                    <a:pt x="0" y="106"/>
                  </a:lnTo>
                  <a:lnTo>
                    <a:pt x="54" y="53"/>
                  </a:lnTo>
                  <a:lnTo>
                    <a:pt x="108" y="26"/>
                  </a:lnTo>
                  <a:lnTo>
                    <a:pt x="162" y="0"/>
                  </a:lnTo>
                  <a:lnTo>
                    <a:pt x="269" y="26"/>
                  </a:lnTo>
                  <a:lnTo>
                    <a:pt x="484" y="106"/>
                  </a:lnTo>
                  <a:close/>
                </a:path>
              </a:pathLst>
            </a:custGeom>
            <a:solidFill>
              <a:srgbClr val="000000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48" name="Freeform 609"/>
            <p:cNvSpPr>
              <a:spLocks/>
            </p:cNvSpPr>
            <p:nvPr/>
          </p:nvSpPr>
          <p:spPr bwMode="auto">
            <a:xfrm>
              <a:off x="273" y="-67"/>
              <a:ext cx="11" cy="6"/>
            </a:xfrm>
            <a:custGeom>
              <a:avLst/>
              <a:gdLst>
                <a:gd name="T0" fmla="*/ 0 w 322"/>
                <a:gd name="T1" fmla="*/ 0 h 161"/>
                <a:gd name="T2" fmla="*/ 0 w 322"/>
                <a:gd name="T3" fmla="*/ 0 h 161"/>
                <a:gd name="T4" fmla="*/ 0 w 322"/>
                <a:gd name="T5" fmla="*/ 0 h 161"/>
                <a:gd name="T6" fmla="*/ 0 w 322"/>
                <a:gd name="T7" fmla="*/ 0 h 161"/>
                <a:gd name="T8" fmla="*/ 0 w 322"/>
                <a:gd name="T9" fmla="*/ 0 h 161"/>
                <a:gd name="T10" fmla="*/ 0 w 322"/>
                <a:gd name="T11" fmla="*/ 0 h 161"/>
                <a:gd name="T12" fmla="*/ 0 w 322"/>
                <a:gd name="T13" fmla="*/ 0 h 161"/>
                <a:gd name="T14" fmla="*/ 0 w 322"/>
                <a:gd name="T15" fmla="*/ 0 h 161"/>
                <a:gd name="T16" fmla="*/ 0 w 322"/>
                <a:gd name="T17" fmla="*/ 0 h 161"/>
                <a:gd name="T18" fmla="*/ 0 w 322"/>
                <a:gd name="T19" fmla="*/ 0 h 161"/>
                <a:gd name="T20" fmla="*/ 0 w 322"/>
                <a:gd name="T21" fmla="*/ 0 h 161"/>
                <a:gd name="T22" fmla="*/ 0 w 322"/>
                <a:gd name="T23" fmla="*/ 0 h 16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322"/>
                <a:gd name="T37" fmla="*/ 0 h 161"/>
                <a:gd name="T38" fmla="*/ 322 w 322"/>
                <a:gd name="T39" fmla="*/ 161 h 161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322" h="161">
                  <a:moveTo>
                    <a:pt x="322" y="53"/>
                  </a:moveTo>
                  <a:lnTo>
                    <a:pt x="215" y="80"/>
                  </a:lnTo>
                  <a:lnTo>
                    <a:pt x="188" y="133"/>
                  </a:lnTo>
                  <a:lnTo>
                    <a:pt x="188" y="161"/>
                  </a:lnTo>
                  <a:lnTo>
                    <a:pt x="0" y="106"/>
                  </a:lnTo>
                  <a:lnTo>
                    <a:pt x="0" y="80"/>
                  </a:lnTo>
                  <a:lnTo>
                    <a:pt x="27" y="27"/>
                  </a:lnTo>
                  <a:lnTo>
                    <a:pt x="54" y="27"/>
                  </a:lnTo>
                  <a:lnTo>
                    <a:pt x="80" y="27"/>
                  </a:lnTo>
                  <a:lnTo>
                    <a:pt x="108" y="0"/>
                  </a:lnTo>
                  <a:lnTo>
                    <a:pt x="188" y="27"/>
                  </a:lnTo>
                  <a:lnTo>
                    <a:pt x="322" y="53"/>
                  </a:lnTo>
                  <a:close/>
                </a:path>
              </a:pathLst>
            </a:custGeom>
            <a:solidFill>
              <a:srgbClr val="ABABAB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49" name="Freeform 610"/>
            <p:cNvSpPr>
              <a:spLocks/>
            </p:cNvSpPr>
            <p:nvPr/>
          </p:nvSpPr>
          <p:spPr bwMode="auto">
            <a:xfrm>
              <a:off x="319" y="-64"/>
              <a:ext cx="93" cy="17"/>
            </a:xfrm>
            <a:custGeom>
              <a:avLst/>
              <a:gdLst>
                <a:gd name="T0" fmla="*/ 0 w 2688"/>
                <a:gd name="T1" fmla="*/ 0 h 426"/>
                <a:gd name="T2" fmla="*/ 0 w 2688"/>
                <a:gd name="T3" fmla="*/ 0 h 426"/>
                <a:gd name="T4" fmla="*/ 0 w 2688"/>
                <a:gd name="T5" fmla="*/ 0 h 426"/>
                <a:gd name="T6" fmla="*/ 0 w 2688"/>
                <a:gd name="T7" fmla="*/ 0 h 426"/>
                <a:gd name="T8" fmla="*/ 0 w 2688"/>
                <a:gd name="T9" fmla="*/ 0 h 426"/>
                <a:gd name="T10" fmla="*/ 0 w 2688"/>
                <a:gd name="T11" fmla="*/ 0 h 426"/>
                <a:gd name="T12" fmla="*/ 0 w 2688"/>
                <a:gd name="T13" fmla="*/ 0 h 426"/>
                <a:gd name="T14" fmla="*/ 0 w 2688"/>
                <a:gd name="T15" fmla="*/ 0 h 426"/>
                <a:gd name="T16" fmla="*/ 0 w 2688"/>
                <a:gd name="T17" fmla="*/ 0 h 4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688"/>
                <a:gd name="T28" fmla="*/ 0 h 426"/>
                <a:gd name="T29" fmla="*/ 2688 w 2688"/>
                <a:gd name="T30" fmla="*/ 426 h 42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688" h="426">
                  <a:moveTo>
                    <a:pt x="2660" y="53"/>
                  </a:moveTo>
                  <a:lnTo>
                    <a:pt x="2688" y="53"/>
                  </a:lnTo>
                  <a:lnTo>
                    <a:pt x="833" y="319"/>
                  </a:lnTo>
                  <a:lnTo>
                    <a:pt x="188" y="426"/>
                  </a:lnTo>
                  <a:lnTo>
                    <a:pt x="0" y="373"/>
                  </a:lnTo>
                  <a:lnTo>
                    <a:pt x="1263" y="187"/>
                  </a:lnTo>
                  <a:lnTo>
                    <a:pt x="2418" y="0"/>
                  </a:lnTo>
                  <a:lnTo>
                    <a:pt x="2580" y="26"/>
                  </a:lnTo>
                  <a:lnTo>
                    <a:pt x="2660" y="53"/>
                  </a:lnTo>
                  <a:close/>
                </a:path>
              </a:pathLst>
            </a:custGeom>
            <a:solidFill>
              <a:srgbClr val="ABABAB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50" name="Freeform 611"/>
            <p:cNvSpPr>
              <a:spLocks/>
            </p:cNvSpPr>
            <p:nvPr/>
          </p:nvSpPr>
          <p:spPr bwMode="auto">
            <a:xfrm>
              <a:off x="280" y="-64"/>
              <a:ext cx="8" cy="3"/>
            </a:xfrm>
            <a:custGeom>
              <a:avLst/>
              <a:gdLst>
                <a:gd name="T0" fmla="*/ 0 w 215"/>
                <a:gd name="T1" fmla="*/ 0 h 81"/>
                <a:gd name="T2" fmla="*/ 0 w 215"/>
                <a:gd name="T3" fmla="*/ 0 h 81"/>
                <a:gd name="T4" fmla="*/ 0 w 215"/>
                <a:gd name="T5" fmla="*/ 0 h 81"/>
                <a:gd name="T6" fmla="*/ 0 w 215"/>
                <a:gd name="T7" fmla="*/ 0 h 81"/>
                <a:gd name="T8" fmla="*/ 0 w 215"/>
                <a:gd name="T9" fmla="*/ 0 h 81"/>
                <a:gd name="T10" fmla="*/ 0 w 215"/>
                <a:gd name="T11" fmla="*/ 0 h 81"/>
                <a:gd name="T12" fmla="*/ 0 w 215"/>
                <a:gd name="T13" fmla="*/ 0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15"/>
                <a:gd name="T22" fmla="*/ 0 h 81"/>
                <a:gd name="T23" fmla="*/ 215 w 215"/>
                <a:gd name="T24" fmla="*/ 81 h 8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15" h="81">
                  <a:moveTo>
                    <a:pt x="215" y="53"/>
                  </a:moveTo>
                  <a:lnTo>
                    <a:pt x="161" y="53"/>
                  </a:lnTo>
                  <a:lnTo>
                    <a:pt x="0" y="81"/>
                  </a:lnTo>
                  <a:lnTo>
                    <a:pt x="0" y="26"/>
                  </a:lnTo>
                  <a:lnTo>
                    <a:pt x="107" y="0"/>
                  </a:lnTo>
                  <a:lnTo>
                    <a:pt x="188" y="0"/>
                  </a:lnTo>
                  <a:lnTo>
                    <a:pt x="215" y="53"/>
                  </a:lnTo>
                  <a:close/>
                </a:path>
              </a:pathLst>
            </a:custGeom>
            <a:solidFill>
              <a:srgbClr val="838383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51" name="Freeform 612"/>
            <p:cNvSpPr>
              <a:spLocks/>
            </p:cNvSpPr>
            <p:nvPr/>
          </p:nvSpPr>
          <p:spPr bwMode="auto">
            <a:xfrm>
              <a:off x="327" y="-62"/>
              <a:ext cx="89" cy="22"/>
            </a:xfrm>
            <a:custGeom>
              <a:avLst/>
              <a:gdLst>
                <a:gd name="T0" fmla="*/ 0 w 2580"/>
                <a:gd name="T1" fmla="*/ 0 h 533"/>
                <a:gd name="T2" fmla="*/ 0 w 2580"/>
                <a:gd name="T3" fmla="*/ 0 h 533"/>
                <a:gd name="T4" fmla="*/ 0 w 2580"/>
                <a:gd name="T5" fmla="*/ 0 h 533"/>
                <a:gd name="T6" fmla="*/ 0 w 2580"/>
                <a:gd name="T7" fmla="*/ 0 h 533"/>
                <a:gd name="T8" fmla="*/ 0 w 2580"/>
                <a:gd name="T9" fmla="*/ 0 h 533"/>
                <a:gd name="T10" fmla="*/ 0 w 2580"/>
                <a:gd name="T11" fmla="*/ 0 h 533"/>
                <a:gd name="T12" fmla="*/ 0 w 2580"/>
                <a:gd name="T13" fmla="*/ 0 h 533"/>
                <a:gd name="T14" fmla="*/ 0 w 2580"/>
                <a:gd name="T15" fmla="*/ 0 h 533"/>
                <a:gd name="T16" fmla="*/ 0 w 2580"/>
                <a:gd name="T17" fmla="*/ 0 h 533"/>
                <a:gd name="T18" fmla="*/ 0 w 2580"/>
                <a:gd name="T19" fmla="*/ 0 h 5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580"/>
                <a:gd name="T31" fmla="*/ 0 h 533"/>
                <a:gd name="T32" fmla="*/ 2580 w 2580"/>
                <a:gd name="T33" fmla="*/ 533 h 53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580" h="533">
                  <a:moveTo>
                    <a:pt x="2580" y="81"/>
                  </a:moveTo>
                  <a:lnTo>
                    <a:pt x="2580" y="160"/>
                  </a:lnTo>
                  <a:lnTo>
                    <a:pt x="753" y="426"/>
                  </a:lnTo>
                  <a:lnTo>
                    <a:pt x="27" y="533"/>
                  </a:lnTo>
                  <a:lnTo>
                    <a:pt x="0" y="533"/>
                  </a:lnTo>
                  <a:lnTo>
                    <a:pt x="0" y="399"/>
                  </a:lnTo>
                  <a:lnTo>
                    <a:pt x="2526" y="0"/>
                  </a:lnTo>
                  <a:lnTo>
                    <a:pt x="2553" y="28"/>
                  </a:lnTo>
                  <a:lnTo>
                    <a:pt x="2580" y="81"/>
                  </a:lnTo>
                  <a:close/>
                </a:path>
              </a:pathLst>
            </a:custGeom>
            <a:solidFill>
              <a:srgbClr val="838383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52" name="Freeform 613"/>
            <p:cNvSpPr>
              <a:spLocks/>
            </p:cNvSpPr>
            <p:nvPr/>
          </p:nvSpPr>
          <p:spPr bwMode="auto">
            <a:xfrm>
              <a:off x="212" y="-61"/>
              <a:ext cx="16" cy="8"/>
            </a:xfrm>
            <a:custGeom>
              <a:avLst/>
              <a:gdLst>
                <a:gd name="T0" fmla="*/ 0 w 484"/>
                <a:gd name="T1" fmla="*/ 0 h 185"/>
                <a:gd name="T2" fmla="*/ 0 w 484"/>
                <a:gd name="T3" fmla="*/ 0 h 185"/>
                <a:gd name="T4" fmla="*/ 0 w 484"/>
                <a:gd name="T5" fmla="*/ 0 h 185"/>
                <a:gd name="T6" fmla="*/ 0 w 484"/>
                <a:gd name="T7" fmla="*/ 0 h 185"/>
                <a:gd name="T8" fmla="*/ 0 w 484"/>
                <a:gd name="T9" fmla="*/ 0 h 185"/>
                <a:gd name="T10" fmla="*/ 0 w 484"/>
                <a:gd name="T11" fmla="*/ 0 h 185"/>
                <a:gd name="T12" fmla="*/ 0 w 484"/>
                <a:gd name="T13" fmla="*/ 0 h 185"/>
                <a:gd name="T14" fmla="*/ 0 w 484"/>
                <a:gd name="T15" fmla="*/ 0 h 185"/>
                <a:gd name="T16" fmla="*/ 0 w 484"/>
                <a:gd name="T17" fmla="*/ 0 h 185"/>
                <a:gd name="T18" fmla="*/ 0 w 484"/>
                <a:gd name="T19" fmla="*/ 0 h 185"/>
                <a:gd name="T20" fmla="*/ 0 w 484"/>
                <a:gd name="T21" fmla="*/ 0 h 185"/>
                <a:gd name="T22" fmla="*/ 0 w 484"/>
                <a:gd name="T23" fmla="*/ 0 h 18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484"/>
                <a:gd name="T37" fmla="*/ 0 h 185"/>
                <a:gd name="T38" fmla="*/ 484 w 484"/>
                <a:gd name="T39" fmla="*/ 185 h 18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484" h="185">
                  <a:moveTo>
                    <a:pt x="430" y="79"/>
                  </a:moveTo>
                  <a:lnTo>
                    <a:pt x="484" y="132"/>
                  </a:lnTo>
                  <a:lnTo>
                    <a:pt x="484" y="159"/>
                  </a:lnTo>
                  <a:lnTo>
                    <a:pt x="216" y="185"/>
                  </a:lnTo>
                  <a:lnTo>
                    <a:pt x="0" y="132"/>
                  </a:lnTo>
                  <a:lnTo>
                    <a:pt x="0" y="106"/>
                  </a:lnTo>
                  <a:lnTo>
                    <a:pt x="54" y="53"/>
                  </a:lnTo>
                  <a:lnTo>
                    <a:pt x="135" y="26"/>
                  </a:lnTo>
                  <a:lnTo>
                    <a:pt x="188" y="0"/>
                  </a:lnTo>
                  <a:lnTo>
                    <a:pt x="323" y="26"/>
                  </a:lnTo>
                  <a:lnTo>
                    <a:pt x="430" y="79"/>
                  </a:lnTo>
                  <a:close/>
                </a:path>
              </a:pathLst>
            </a:custGeom>
            <a:solidFill>
              <a:srgbClr val="000000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53" name="Freeform 614"/>
            <p:cNvSpPr>
              <a:spLocks/>
            </p:cNvSpPr>
            <p:nvPr/>
          </p:nvSpPr>
          <p:spPr bwMode="auto">
            <a:xfrm>
              <a:off x="214" y="-59"/>
              <a:ext cx="10" cy="6"/>
            </a:xfrm>
            <a:custGeom>
              <a:avLst/>
              <a:gdLst>
                <a:gd name="T0" fmla="*/ 0 w 295"/>
                <a:gd name="T1" fmla="*/ 0 h 159"/>
                <a:gd name="T2" fmla="*/ 0 w 295"/>
                <a:gd name="T3" fmla="*/ 0 h 159"/>
                <a:gd name="T4" fmla="*/ 0 w 295"/>
                <a:gd name="T5" fmla="*/ 0 h 159"/>
                <a:gd name="T6" fmla="*/ 0 w 295"/>
                <a:gd name="T7" fmla="*/ 0 h 159"/>
                <a:gd name="T8" fmla="*/ 0 w 295"/>
                <a:gd name="T9" fmla="*/ 0 h 159"/>
                <a:gd name="T10" fmla="*/ 0 w 295"/>
                <a:gd name="T11" fmla="*/ 0 h 159"/>
                <a:gd name="T12" fmla="*/ 0 w 295"/>
                <a:gd name="T13" fmla="*/ 0 h 159"/>
                <a:gd name="T14" fmla="*/ 0 w 295"/>
                <a:gd name="T15" fmla="*/ 0 h 159"/>
                <a:gd name="T16" fmla="*/ 0 w 295"/>
                <a:gd name="T17" fmla="*/ 0 h 159"/>
                <a:gd name="T18" fmla="*/ 0 w 295"/>
                <a:gd name="T19" fmla="*/ 0 h 1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95"/>
                <a:gd name="T31" fmla="*/ 0 h 159"/>
                <a:gd name="T32" fmla="*/ 295 w 295"/>
                <a:gd name="T33" fmla="*/ 159 h 15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95" h="159">
                  <a:moveTo>
                    <a:pt x="295" y="53"/>
                  </a:moveTo>
                  <a:lnTo>
                    <a:pt x="215" y="80"/>
                  </a:lnTo>
                  <a:lnTo>
                    <a:pt x="188" y="106"/>
                  </a:lnTo>
                  <a:lnTo>
                    <a:pt x="162" y="159"/>
                  </a:lnTo>
                  <a:lnTo>
                    <a:pt x="0" y="80"/>
                  </a:lnTo>
                  <a:lnTo>
                    <a:pt x="0" y="53"/>
                  </a:lnTo>
                  <a:lnTo>
                    <a:pt x="81" y="0"/>
                  </a:lnTo>
                  <a:lnTo>
                    <a:pt x="162" y="0"/>
                  </a:lnTo>
                  <a:lnTo>
                    <a:pt x="295" y="53"/>
                  </a:lnTo>
                  <a:close/>
                </a:path>
              </a:pathLst>
            </a:custGeom>
            <a:solidFill>
              <a:srgbClr val="ABABAB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54" name="Freeform 615"/>
            <p:cNvSpPr>
              <a:spLocks/>
            </p:cNvSpPr>
            <p:nvPr/>
          </p:nvSpPr>
          <p:spPr bwMode="auto">
            <a:xfrm>
              <a:off x="57" y="-59"/>
              <a:ext cx="172" cy="104"/>
            </a:xfrm>
            <a:custGeom>
              <a:avLst/>
              <a:gdLst>
                <a:gd name="T0" fmla="*/ 0 w 4999"/>
                <a:gd name="T1" fmla="*/ 0 h 2608"/>
                <a:gd name="T2" fmla="*/ 0 w 4999"/>
                <a:gd name="T3" fmla="*/ 0 h 2608"/>
                <a:gd name="T4" fmla="*/ 0 w 4999"/>
                <a:gd name="T5" fmla="*/ 0 h 2608"/>
                <a:gd name="T6" fmla="*/ 0 w 4999"/>
                <a:gd name="T7" fmla="*/ 0 h 2608"/>
                <a:gd name="T8" fmla="*/ 0 w 4999"/>
                <a:gd name="T9" fmla="*/ 0 h 2608"/>
                <a:gd name="T10" fmla="*/ 0 w 4999"/>
                <a:gd name="T11" fmla="*/ 0 h 2608"/>
                <a:gd name="T12" fmla="*/ 0 w 4999"/>
                <a:gd name="T13" fmla="*/ 0 h 2608"/>
                <a:gd name="T14" fmla="*/ 0 w 4999"/>
                <a:gd name="T15" fmla="*/ 0 h 2608"/>
                <a:gd name="T16" fmla="*/ 0 w 4999"/>
                <a:gd name="T17" fmla="*/ 0 h 26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999"/>
                <a:gd name="T28" fmla="*/ 0 h 2608"/>
                <a:gd name="T29" fmla="*/ 4999 w 4999"/>
                <a:gd name="T30" fmla="*/ 2608 h 260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999" h="2608">
                  <a:moveTo>
                    <a:pt x="4999" y="2341"/>
                  </a:moveTo>
                  <a:lnTo>
                    <a:pt x="4999" y="2608"/>
                  </a:lnTo>
                  <a:lnTo>
                    <a:pt x="4837" y="2528"/>
                  </a:lnTo>
                  <a:lnTo>
                    <a:pt x="2768" y="1543"/>
                  </a:lnTo>
                  <a:lnTo>
                    <a:pt x="0" y="186"/>
                  </a:lnTo>
                  <a:lnTo>
                    <a:pt x="0" y="27"/>
                  </a:lnTo>
                  <a:lnTo>
                    <a:pt x="0" y="0"/>
                  </a:lnTo>
                  <a:lnTo>
                    <a:pt x="3655" y="1703"/>
                  </a:lnTo>
                  <a:lnTo>
                    <a:pt x="4999" y="2341"/>
                  </a:lnTo>
                  <a:close/>
                </a:path>
              </a:pathLst>
            </a:custGeom>
            <a:solidFill>
              <a:srgbClr val="000000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55" name="Freeform 616"/>
            <p:cNvSpPr>
              <a:spLocks/>
            </p:cNvSpPr>
            <p:nvPr/>
          </p:nvSpPr>
          <p:spPr bwMode="auto">
            <a:xfrm>
              <a:off x="58" y="-57"/>
              <a:ext cx="171" cy="101"/>
            </a:xfrm>
            <a:custGeom>
              <a:avLst/>
              <a:gdLst>
                <a:gd name="T0" fmla="*/ 0 w 4973"/>
                <a:gd name="T1" fmla="*/ 0 h 2528"/>
                <a:gd name="T2" fmla="*/ 0 w 4973"/>
                <a:gd name="T3" fmla="*/ 0 h 2528"/>
                <a:gd name="T4" fmla="*/ 0 w 4973"/>
                <a:gd name="T5" fmla="*/ 0 h 2528"/>
                <a:gd name="T6" fmla="*/ 0 w 4973"/>
                <a:gd name="T7" fmla="*/ 0 h 2528"/>
                <a:gd name="T8" fmla="*/ 0 w 4973"/>
                <a:gd name="T9" fmla="*/ 0 h 2528"/>
                <a:gd name="T10" fmla="*/ 0 w 4973"/>
                <a:gd name="T11" fmla="*/ 0 h 2528"/>
                <a:gd name="T12" fmla="*/ 0 w 4973"/>
                <a:gd name="T13" fmla="*/ 0 h 2528"/>
                <a:gd name="T14" fmla="*/ 0 w 4973"/>
                <a:gd name="T15" fmla="*/ 0 h 25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973"/>
                <a:gd name="T25" fmla="*/ 0 h 2528"/>
                <a:gd name="T26" fmla="*/ 4973 w 4973"/>
                <a:gd name="T27" fmla="*/ 2528 h 252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973" h="2528">
                  <a:moveTo>
                    <a:pt x="4973" y="2288"/>
                  </a:moveTo>
                  <a:lnTo>
                    <a:pt x="4946" y="2528"/>
                  </a:lnTo>
                  <a:lnTo>
                    <a:pt x="3360" y="1756"/>
                  </a:lnTo>
                  <a:lnTo>
                    <a:pt x="2151" y="1171"/>
                  </a:lnTo>
                  <a:lnTo>
                    <a:pt x="0" y="106"/>
                  </a:lnTo>
                  <a:lnTo>
                    <a:pt x="0" y="0"/>
                  </a:lnTo>
                  <a:lnTo>
                    <a:pt x="3468" y="1597"/>
                  </a:lnTo>
                  <a:lnTo>
                    <a:pt x="4973" y="2288"/>
                  </a:lnTo>
                  <a:close/>
                </a:path>
              </a:pathLst>
            </a:custGeom>
            <a:solidFill>
              <a:srgbClr val="ABABAB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56" name="Freeform 617"/>
            <p:cNvSpPr>
              <a:spLocks/>
            </p:cNvSpPr>
            <p:nvPr/>
          </p:nvSpPr>
          <p:spPr bwMode="auto">
            <a:xfrm>
              <a:off x="58" y="-56"/>
              <a:ext cx="170" cy="98"/>
            </a:xfrm>
            <a:custGeom>
              <a:avLst/>
              <a:gdLst>
                <a:gd name="T0" fmla="*/ 0 w 4946"/>
                <a:gd name="T1" fmla="*/ 0 h 2448"/>
                <a:gd name="T2" fmla="*/ 0 w 4946"/>
                <a:gd name="T3" fmla="*/ 0 h 2448"/>
                <a:gd name="T4" fmla="*/ 0 w 4946"/>
                <a:gd name="T5" fmla="*/ 0 h 2448"/>
                <a:gd name="T6" fmla="*/ 0 w 4946"/>
                <a:gd name="T7" fmla="*/ 0 h 2448"/>
                <a:gd name="T8" fmla="*/ 0 w 4946"/>
                <a:gd name="T9" fmla="*/ 0 h 2448"/>
                <a:gd name="T10" fmla="*/ 0 w 4946"/>
                <a:gd name="T11" fmla="*/ 0 h 2448"/>
                <a:gd name="T12" fmla="*/ 0 w 4946"/>
                <a:gd name="T13" fmla="*/ 0 h 2448"/>
                <a:gd name="T14" fmla="*/ 0 w 4946"/>
                <a:gd name="T15" fmla="*/ 0 h 24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946"/>
                <a:gd name="T25" fmla="*/ 0 h 2448"/>
                <a:gd name="T26" fmla="*/ 4946 w 4946"/>
                <a:gd name="T27" fmla="*/ 2448 h 244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946" h="2448">
                  <a:moveTo>
                    <a:pt x="4946" y="2288"/>
                  </a:moveTo>
                  <a:lnTo>
                    <a:pt x="4919" y="2421"/>
                  </a:lnTo>
                  <a:lnTo>
                    <a:pt x="4919" y="2448"/>
                  </a:lnTo>
                  <a:lnTo>
                    <a:pt x="2984" y="1516"/>
                  </a:lnTo>
                  <a:lnTo>
                    <a:pt x="0" y="79"/>
                  </a:lnTo>
                  <a:lnTo>
                    <a:pt x="0" y="0"/>
                  </a:lnTo>
                  <a:lnTo>
                    <a:pt x="1399" y="638"/>
                  </a:lnTo>
                  <a:lnTo>
                    <a:pt x="4946" y="2288"/>
                  </a:lnTo>
                  <a:close/>
                </a:path>
              </a:pathLst>
            </a:custGeom>
            <a:solidFill>
              <a:srgbClr val="000000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57" name="Freeform 618"/>
            <p:cNvSpPr>
              <a:spLocks/>
            </p:cNvSpPr>
            <p:nvPr/>
          </p:nvSpPr>
          <p:spPr bwMode="auto">
            <a:xfrm>
              <a:off x="220" y="-56"/>
              <a:ext cx="7" cy="2"/>
            </a:xfrm>
            <a:custGeom>
              <a:avLst/>
              <a:gdLst>
                <a:gd name="T0" fmla="*/ 0 w 215"/>
                <a:gd name="T1" fmla="*/ 0 h 53"/>
                <a:gd name="T2" fmla="*/ 0 w 215"/>
                <a:gd name="T3" fmla="*/ 0 h 53"/>
                <a:gd name="T4" fmla="*/ 0 w 215"/>
                <a:gd name="T5" fmla="*/ 0 h 53"/>
                <a:gd name="T6" fmla="*/ 0 w 215"/>
                <a:gd name="T7" fmla="*/ 0 h 53"/>
                <a:gd name="T8" fmla="*/ 0 w 215"/>
                <a:gd name="T9" fmla="*/ 0 h 53"/>
                <a:gd name="T10" fmla="*/ 0 w 215"/>
                <a:gd name="T11" fmla="*/ 0 h 53"/>
                <a:gd name="T12" fmla="*/ 0 w 215"/>
                <a:gd name="T13" fmla="*/ 0 h 53"/>
                <a:gd name="T14" fmla="*/ 0 w 215"/>
                <a:gd name="T15" fmla="*/ 0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15"/>
                <a:gd name="T25" fmla="*/ 0 h 53"/>
                <a:gd name="T26" fmla="*/ 215 w 215"/>
                <a:gd name="T27" fmla="*/ 53 h 5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5" h="53">
                  <a:moveTo>
                    <a:pt x="215" y="26"/>
                  </a:moveTo>
                  <a:lnTo>
                    <a:pt x="215" y="53"/>
                  </a:lnTo>
                  <a:lnTo>
                    <a:pt x="0" y="53"/>
                  </a:lnTo>
                  <a:lnTo>
                    <a:pt x="0" y="26"/>
                  </a:lnTo>
                  <a:lnTo>
                    <a:pt x="107" y="0"/>
                  </a:lnTo>
                  <a:lnTo>
                    <a:pt x="134" y="0"/>
                  </a:lnTo>
                  <a:lnTo>
                    <a:pt x="188" y="0"/>
                  </a:lnTo>
                  <a:lnTo>
                    <a:pt x="215" y="26"/>
                  </a:lnTo>
                  <a:close/>
                </a:path>
              </a:pathLst>
            </a:custGeom>
            <a:solidFill>
              <a:srgbClr val="838383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58" name="Freeform 619"/>
            <p:cNvSpPr>
              <a:spLocks/>
            </p:cNvSpPr>
            <p:nvPr/>
          </p:nvSpPr>
          <p:spPr bwMode="auto">
            <a:xfrm>
              <a:off x="59" y="-55"/>
              <a:ext cx="3" cy="2"/>
            </a:xfrm>
            <a:custGeom>
              <a:avLst/>
              <a:gdLst>
                <a:gd name="T0" fmla="*/ 0 w 80"/>
                <a:gd name="T1" fmla="*/ 0 h 53"/>
                <a:gd name="T2" fmla="*/ 0 w 80"/>
                <a:gd name="T3" fmla="*/ 0 h 53"/>
                <a:gd name="T4" fmla="*/ 0 w 80"/>
                <a:gd name="T5" fmla="*/ 0 h 53"/>
                <a:gd name="T6" fmla="*/ 0 w 80"/>
                <a:gd name="T7" fmla="*/ 0 h 53"/>
                <a:gd name="T8" fmla="*/ 0 w 80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53"/>
                <a:gd name="T17" fmla="*/ 80 w 80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53">
                  <a:moveTo>
                    <a:pt x="53" y="53"/>
                  </a:moveTo>
                  <a:lnTo>
                    <a:pt x="0" y="53"/>
                  </a:lnTo>
                  <a:lnTo>
                    <a:pt x="0" y="0"/>
                  </a:lnTo>
                  <a:lnTo>
                    <a:pt x="80" y="27"/>
                  </a:lnTo>
                  <a:lnTo>
                    <a:pt x="53" y="53"/>
                  </a:lnTo>
                  <a:close/>
                </a:path>
              </a:pathLst>
            </a:custGeom>
            <a:solidFill>
              <a:srgbClr val="C2E3FF"/>
            </a:solidFill>
            <a:ln w="1588">
              <a:solidFill>
                <a:srgbClr val="C2E3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59" name="Freeform 620"/>
            <p:cNvSpPr>
              <a:spLocks/>
            </p:cNvSpPr>
            <p:nvPr/>
          </p:nvSpPr>
          <p:spPr bwMode="auto">
            <a:xfrm>
              <a:off x="325" y="-53"/>
              <a:ext cx="89" cy="17"/>
            </a:xfrm>
            <a:custGeom>
              <a:avLst/>
              <a:gdLst>
                <a:gd name="T0" fmla="*/ 0 w 2580"/>
                <a:gd name="T1" fmla="*/ 0 h 426"/>
                <a:gd name="T2" fmla="*/ 0 w 2580"/>
                <a:gd name="T3" fmla="*/ 0 h 426"/>
                <a:gd name="T4" fmla="*/ 0 w 2580"/>
                <a:gd name="T5" fmla="*/ 0 h 426"/>
                <a:gd name="T6" fmla="*/ 0 w 2580"/>
                <a:gd name="T7" fmla="*/ 0 h 426"/>
                <a:gd name="T8" fmla="*/ 0 w 2580"/>
                <a:gd name="T9" fmla="*/ 0 h 426"/>
                <a:gd name="T10" fmla="*/ 0 w 2580"/>
                <a:gd name="T11" fmla="*/ 0 h 426"/>
                <a:gd name="T12" fmla="*/ 0 w 2580"/>
                <a:gd name="T13" fmla="*/ 0 h 426"/>
                <a:gd name="T14" fmla="*/ 0 w 2580"/>
                <a:gd name="T15" fmla="*/ 0 h 426"/>
                <a:gd name="T16" fmla="*/ 0 w 2580"/>
                <a:gd name="T17" fmla="*/ 0 h 4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580"/>
                <a:gd name="T28" fmla="*/ 0 h 426"/>
                <a:gd name="T29" fmla="*/ 2580 w 2580"/>
                <a:gd name="T30" fmla="*/ 426 h 42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580" h="426">
                  <a:moveTo>
                    <a:pt x="2580" y="0"/>
                  </a:moveTo>
                  <a:lnTo>
                    <a:pt x="1559" y="160"/>
                  </a:lnTo>
                  <a:lnTo>
                    <a:pt x="27" y="426"/>
                  </a:lnTo>
                  <a:lnTo>
                    <a:pt x="0" y="426"/>
                  </a:lnTo>
                  <a:lnTo>
                    <a:pt x="0" y="373"/>
                  </a:lnTo>
                  <a:lnTo>
                    <a:pt x="161" y="346"/>
                  </a:lnTo>
                  <a:lnTo>
                    <a:pt x="2553" y="0"/>
                  </a:lnTo>
                  <a:lnTo>
                    <a:pt x="2580" y="0"/>
                  </a:lnTo>
                  <a:close/>
                </a:path>
              </a:pathLst>
            </a:custGeom>
            <a:solidFill>
              <a:srgbClr val="59595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60" name="Freeform 621"/>
            <p:cNvSpPr>
              <a:spLocks/>
            </p:cNvSpPr>
            <p:nvPr/>
          </p:nvSpPr>
          <p:spPr bwMode="auto">
            <a:xfrm>
              <a:off x="62" y="-53"/>
              <a:ext cx="2" cy="2"/>
            </a:xfrm>
            <a:custGeom>
              <a:avLst/>
              <a:gdLst>
                <a:gd name="T0" fmla="*/ 0 w 81"/>
                <a:gd name="T1" fmla="*/ 0 h 53"/>
                <a:gd name="T2" fmla="*/ 0 w 81"/>
                <a:gd name="T3" fmla="*/ 0 h 53"/>
                <a:gd name="T4" fmla="*/ 0 w 81"/>
                <a:gd name="T5" fmla="*/ 0 h 53"/>
                <a:gd name="T6" fmla="*/ 0 w 81"/>
                <a:gd name="T7" fmla="*/ 0 h 53"/>
                <a:gd name="T8" fmla="*/ 0 w 81"/>
                <a:gd name="T9" fmla="*/ 0 h 53"/>
                <a:gd name="T10" fmla="*/ 0 w 81"/>
                <a:gd name="T11" fmla="*/ 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1"/>
                <a:gd name="T19" fmla="*/ 0 h 53"/>
                <a:gd name="T20" fmla="*/ 81 w 81"/>
                <a:gd name="T21" fmla="*/ 53 h 5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1" h="53">
                  <a:moveTo>
                    <a:pt x="81" y="27"/>
                  </a:moveTo>
                  <a:lnTo>
                    <a:pt x="81" y="53"/>
                  </a:lnTo>
                  <a:lnTo>
                    <a:pt x="0" y="27"/>
                  </a:lnTo>
                  <a:lnTo>
                    <a:pt x="0" y="0"/>
                  </a:lnTo>
                  <a:lnTo>
                    <a:pt x="53" y="0"/>
                  </a:lnTo>
                  <a:lnTo>
                    <a:pt x="81" y="27"/>
                  </a:lnTo>
                  <a:close/>
                </a:path>
              </a:pathLst>
            </a:custGeom>
            <a:solidFill>
              <a:srgbClr val="C2E3FF"/>
            </a:solidFill>
            <a:ln w="1588">
              <a:solidFill>
                <a:srgbClr val="C2E3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61" name="Freeform 622"/>
            <p:cNvSpPr>
              <a:spLocks/>
            </p:cNvSpPr>
            <p:nvPr/>
          </p:nvSpPr>
          <p:spPr bwMode="auto">
            <a:xfrm>
              <a:off x="65" y="-52"/>
              <a:ext cx="2" cy="2"/>
            </a:xfrm>
            <a:custGeom>
              <a:avLst/>
              <a:gdLst>
                <a:gd name="T0" fmla="*/ 0 w 55"/>
                <a:gd name="T1" fmla="*/ 0 h 53"/>
                <a:gd name="T2" fmla="*/ 0 w 55"/>
                <a:gd name="T3" fmla="*/ 0 h 53"/>
                <a:gd name="T4" fmla="*/ 0 w 55"/>
                <a:gd name="T5" fmla="*/ 0 h 53"/>
                <a:gd name="T6" fmla="*/ 0 w 55"/>
                <a:gd name="T7" fmla="*/ 0 h 53"/>
                <a:gd name="T8" fmla="*/ 0 w 55"/>
                <a:gd name="T9" fmla="*/ 0 h 53"/>
                <a:gd name="T10" fmla="*/ 0 w 55"/>
                <a:gd name="T11" fmla="*/ 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5"/>
                <a:gd name="T19" fmla="*/ 0 h 53"/>
                <a:gd name="T20" fmla="*/ 55 w 55"/>
                <a:gd name="T21" fmla="*/ 53 h 5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5" h="53">
                  <a:moveTo>
                    <a:pt x="55" y="53"/>
                  </a:moveTo>
                  <a:lnTo>
                    <a:pt x="55" y="53"/>
                  </a:lnTo>
                  <a:lnTo>
                    <a:pt x="0" y="53"/>
                  </a:lnTo>
                  <a:lnTo>
                    <a:pt x="0" y="0"/>
                  </a:lnTo>
                  <a:lnTo>
                    <a:pt x="27" y="26"/>
                  </a:lnTo>
                  <a:lnTo>
                    <a:pt x="55" y="53"/>
                  </a:lnTo>
                  <a:close/>
                </a:path>
              </a:pathLst>
            </a:custGeom>
            <a:solidFill>
              <a:srgbClr val="C2E3FF"/>
            </a:solidFill>
            <a:ln w="1588">
              <a:solidFill>
                <a:srgbClr val="C2E3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62" name="Freeform 623"/>
            <p:cNvSpPr>
              <a:spLocks/>
            </p:cNvSpPr>
            <p:nvPr/>
          </p:nvSpPr>
          <p:spPr bwMode="auto">
            <a:xfrm>
              <a:off x="68" y="-50"/>
              <a:ext cx="2" cy="2"/>
            </a:xfrm>
            <a:custGeom>
              <a:avLst/>
              <a:gdLst>
                <a:gd name="T0" fmla="*/ 0 w 54"/>
                <a:gd name="T1" fmla="*/ 0 h 53"/>
                <a:gd name="T2" fmla="*/ 0 w 54"/>
                <a:gd name="T3" fmla="*/ 0 h 53"/>
                <a:gd name="T4" fmla="*/ 0 w 54"/>
                <a:gd name="T5" fmla="*/ 0 h 53"/>
                <a:gd name="T6" fmla="*/ 0 w 54"/>
                <a:gd name="T7" fmla="*/ 0 h 53"/>
                <a:gd name="T8" fmla="*/ 0 w 54"/>
                <a:gd name="T9" fmla="*/ 0 h 53"/>
                <a:gd name="T10" fmla="*/ 0 w 54"/>
                <a:gd name="T11" fmla="*/ 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4"/>
                <a:gd name="T19" fmla="*/ 0 h 53"/>
                <a:gd name="T20" fmla="*/ 54 w 54"/>
                <a:gd name="T21" fmla="*/ 53 h 5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4" h="53">
                  <a:moveTo>
                    <a:pt x="54" y="53"/>
                  </a:moveTo>
                  <a:lnTo>
                    <a:pt x="0" y="27"/>
                  </a:lnTo>
                  <a:lnTo>
                    <a:pt x="0" y="0"/>
                  </a:lnTo>
                  <a:lnTo>
                    <a:pt x="54" y="27"/>
                  </a:lnTo>
                  <a:lnTo>
                    <a:pt x="54" y="53"/>
                  </a:lnTo>
                  <a:close/>
                </a:path>
              </a:pathLst>
            </a:custGeom>
            <a:solidFill>
              <a:srgbClr val="C2E3FF"/>
            </a:solidFill>
            <a:ln w="1588">
              <a:solidFill>
                <a:srgbClr val="C2E3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63" name="Freeform 624"/>
            <p:cNvSpPr>
              <a:spLocks/>
            </p:cNvSpPr>
            <p:nvPr/>
          </p:nvSpPr>
          <p:spPr bwMode="auto">
            <a:xfrm>
              <a:off x="71" y="-49"/>
              <a:ext cx="3" cy="3"/>
            </a:xfrm>
            <a:custGeom>
              <a:avLst/>
              <a:gdLst>
                <a:gd name="T0" fmla="*/ 0 w 80"/>
                <a:gd name="T1" fmla="*/ 0 h 79"/>
                <a:gd name="T2" fmla="*/ 0 w 80"/>
                <a:gd name="T3" fmla="*/ 0 h 79"/>
                <a:gd name="T4" fmla="*/ 0 w 80"/>
                <a:gd name="T5" fmla="*/ 0 h 79"/>
                <a:gd name="T6" fmla="*/ 0 w 80"/>
                <a:gd name="T7" fmla="*/ 0 h 79"/>
                <a:gd name="T8" fmla="*/ 0 w 80"/>
                <a:gd name="T9" fmla="*/ 0 h 79"/>
                <a:gd name="T10" fmla="*/ 0 w 80"/>
                <a:gd name="T11" fmla="*/ 0 h 79"/>
                <a:gd name="T12" fmla="*/ 0 w 80"/>
                <a:gd name="T13" fmla="*/ 0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0"/>
                <a:gd name="T22" fmla="*/ 0 h 79"/>
                <a:gd name="T23" fmla="*/ 80 w 80"/>
                <a:gd name="T24" fmla="*/ 79 h 7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0" h="79">
                  <a:moveTo>
                    <a:pt x="80" y="53"/>
                  </a:moveTo>
                  <a:lnTo>
                    <a:pt x="80" y="79"/>
                  </a:lnTo>
                  <a:lnTo>
                    <a:pt x="26" y="53"/>
                  </a:lnTo>
                  <a:lnTo>
                    <a:pt x="0" y="53"/>
                  </a:lnTo>
                  <a:lnTo>
                    <a:pt x="0" y="0"/>
                  </a:lnTo>
                  <a:lnTo>
                    <a:pt x="54" y="26"/>
                  </a:lnTo>
                  <a:lnTo>
                    <a:pt x="80" y="53"/>
                  </a:lnTo>
                  <a:close/>
                </a:path>
              </a:pathLst>
            </a:custGeom>
            <a:solidFill>
              <a:srgbClr val="C2E3FF"/>
            </a:solidFill>
            <a:ln w="1588">
              <a:solidFill>
                <a:srgbClr val="C2E3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64" name="Freeform 625"/>
            <p:cNvSpPr>
              <a:spLocks/>
            </p:cNvSpPr>
            <p:nvPr/>
          </p:nvSpPr>
          <p:spPr bwMode="auto">
            <a:xfrm>
              <a:off x="316" y="-49"/>
              <a:ext cx="10" cy="13"/>
            </a:xfrm>
            <a:custGeom>
              <a:avLst/>
              <a:gdLst>
                <a:gd name="T0" fmla="*/ 0 w 269"/>
                <a:gd name="T1" fmla="*/ 0 h 319"/>
                <a:gd name="T2" fmla="*/ 0 w 269"/>
                <a:gd name="T3" fmla="*/ 0 h 319"/>
                <a:gd name="T4" fmla="*/ 0 w 269"/>
                <a:gd name="T5" fmla="*/ 0 h 319"/>
                <a:gd name="T6" fmla="*/ 0 w 269"/>
                <a:gd name="T7" fmla="*/ 0 h 319"/>
                <a:gd name="T8" fmla="*/ 0 w 269"/>
                <a:gd name="T9" fmla="*/ 0 h 319"/>
                <a:gd name="T10" fmla="*/ 0 w 269"/>
                <a:gd name="T11" fmla="*/ 0 h 319"/>
                <a:gd name="T12" fmla="*/ 0 w 269"/>
                <a:gd name="T13" fmla="*/ 0 h 319"/>
                <a:gd name="T14" fmla="*/ 0 w 269"/>
                <a:gd name="T15" fmla="*/ 0 h 319"/>
                <a:gd name="T16" fmla="*/ 0 w 269"/>
                <a:gd name="T17" fmla="*/ 0 h 3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69"/>
                <a:gd name="T28" fmla="*/ 0 h 319"/>
                <a:gd name="T29" fmla="*/ 269 w 269"/>
                <a:gd name="T30" fmla="*/ 319 h 31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69" h="319">
                  <a:moveTo>
                    <a:pt x="269" y="213"/>
                  </a:moveTo>
                  <a:lnTo>
                    <a:pt x="242" y="239"/>
                  </a:lnTo>
                  <a:lnTo>
                    <a:pt x="188" y="293"/>
                  </a:lnTo>
                  <a:lnTo>
                    <a:pt x="188" y="319"/>
                  </a:lnTo>
                  <a:lnTo>
                    <a:pt x="54" y="266"/>
                  </a:lnTo>
                  <a:lnTo>
                    <a:pt x="0" y="186"/>
                  </a:lnTo>
                  <a:lnTo>
                    <a:pt x="0" y="0"/>
                  </a:lnTo>
                  <a:lnTo>
                    <a:pt x="242" y="79"/>
                  </a:lnTo>
                  <a:lnTo>
                    <a:pt x="269" y="213"/>
                  </a:lnTo>
                  <a:close/>
                </a:path>
              </a:pathLst>
            </a:custGeom>
            <a:solidFill>
              <a:srgbClr val="D9D9D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65" name="Freeform 626"/>
            <p:cNvSpPr>
              <a:spLocks/>
            </p:cNvSpPr>
            <p:nvPr/>
          </p:nvSpPr>
          <p:spPr bwMode="auto">
            <a:xfrm>
              <a:off x="75" y="-47"/>
              <a:ext cx="1" cy="2"/>
            </a:xfrm>
            <a:custGeom>
              <a:avLst/>
              <a:gdLst>
                <a:gd name="T0" fmla="*/ 0 w 54"/>
                <a:gd name="T1" fmla="*/ 0 h 53"/>
                <a:gd name="T2" fmla="*/ 0 w 54"/>
                <a:gd name="T3" fmla="*/ 0 h 53"/>
                <a:gd name="T4" fmla="*/ 0 w 54"/>
                <a:gd name="T5" fmla="*/ 0 h 53"/>
                <a:gd name="T6" fmla="*/ 0 w 54"/>
                <a:gd name="T7" fmla="*/ 0 h 53"/>
                <a:gd name="T8" fmla="*/ 0 w 54"/>
                <a:gd name="T9" fmla="*/ 0 h 53"/>
                <a:gd name="T10" fmla="*/ 0 w 54"/>
                <a:gd name="T11" fmla="*/ 0 h 53"/>
                <a:gd name="T12" fmla="*/ 0 w 54"/>
                <a:gd name="T13" fmla="*/ 0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4"/>
                <a:gd name="T22" fmla="*/ 0 h 53"/>
                <a:gd name="T23" fmla="*/ 54 w 54"/>
                <a:gd name="T24" fmla="*/ 53 h 5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4" h="53">
                  <a:moveTo>
                    <a:pt x="54" y="26"/>
                  </a:moveTo>
                  <a:lnTo>
                    <a:pt x="54" y="53"/>
                  </a:lnTo>
                  <a:lnTo>
                    <a:pt x="0" y="53"/>
                  </a:lnTo>
                  <a:lnTo>
                    <a:pt x="0" y="26"/>
                  </a:lnTo>
                  <a:lnTo>
                    <a:pt x="0" y="0"/>
                  </a:lnTo>
                  <a:lnTo>
                    <a:pt x="54" y="26"/>
                  </a:lnTo>
                  <a:close/>
                </a:path>
              </a:pathLst>
            </a:custGeom>
            <a:solidFill>
              <a:srgbClr val="C2E3FF"/>
            </a:solidFill>
            <a:ln w="1588">
              <a:solidFill>
                <a:srgbClr val="C2E3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66" name="Freeform 627"/>
            <p:cNvSpPr>
              <a:spLocks/>
            </p:cNvSpPr>
            <p:nvPr/>
          </p:nvSpPr>
          <p:spPr bwMode="auto">
            <a:xfrm>
              <a:off x="8" y="-47"/>
              <a:ext cx="78" cy="56"/>
            </a:xfrm>
            <a:custGeom>
              <a:avLst/>
              <a:gdLst>
                <a:gd name="T0" fmla="*/ 0 w 2258"/>
                <a:gd name="T1" fmla="*/ 0 h 1384"/>
                <a:gd name="T2" fmla="*/ 0 w 2258"/>
                <a:gd name="T3" fmla="*/ 0 h 1384"/>
                <a:gd name="T4" fmla="*/ 0 w 2258"/>
                <a:gd name="T5" fmla="*/ 0 h 1384"/>
                <a:gd name="T6" fmla="*/ 0 w 2258"/>
                <a:gd name="T7" fmla="*/ 0 h 1384"/>
                <a:gd name="T8" fmla="*/ 0 w 2258"/>
                <a:gd name="T9" fmla="*/ 0 h 13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58"/>
                <a:gd name="T16" fmla="*/ 0 h 1384"/>
                <a:gd name="T17" fmla="*/ 2258 w 2258"/>
                <a:gd name="T18" fmla="*/ 1384 h 13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58" h="1384">
                  <a:moveTo>
                    <a:pt x="2096" y="1384"/>
                  </a:moveTo>
                  <a:lnTo>
                    <a:pt x="0" y="107"/>
                  </a:lnTo>
                  <a:lnTo>
                    <a:pt x="0" y="0"/>
                  </a:lnTo>
                  <a:lnTo>
                    <a:pt x="2258" y="1358"/>
                  </a:lnTo>
                  <a:lnTo>
                    <a:pt x="2096" y="1384"/>
                  </a:lnTo>
                  <a:close/>
                </a:path>
              </a:pathLst>
            </a:custGeom>
            <a:solidFill>
              <a:srgbClr val="D9D9D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67" name="Freeform 628"/>
            <p:cNvSpPr>
              <a:spLocks/>
            </p:cNvSpPr>
            <p:nvPr/>
          </p:nvSpPr>
          <p:spPr bwMode="auto">
            <a:xfrm>
              <a:off x="77" y="-46"/>
              <a:ext cx="3" cy="4"/>
            </a:xfrm>
            <a:custGeom>
              <a:avLst/>
              <a:gdLst>
                <a:gd name="T0" fmla="*/ 0 w 80"/>
                <a:gd name="T1" fmla="*/ 0 h 81"/>
                <a:gd name="T2" fmla="*/ 0 w 80"/>
                <a:gd name="T3" fmla="*/ 0 h 81"/>
                <a:gd name="T4" fmla="*/ 0 w 80"/>
                <a:gd name="T5" fmla="*/ 0 h 81"/>
                <a:gd name="T6" fmla="*/ 0 w 80"/>
                <a:gd name="T7" fmla="*/ 0 h 81"/>
                <a:gd name="T8" fmla="*/ 0 w 80"/>
                <a:gd name="T9" fmla="*/ 0 h 81"/>
                <a:gd name="T10" fmla="*/ 0 w 80"/>
                <a:gd name="T11" fmla="*/ 0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0"/>
                <a:gd name="T19" fmla="*/ 0 h 81"/>
                <a:gd name="T20" fmla="*/ 80 w 80"/>
                <a:gd name="T21" fmla="*/ 81 h 8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0" h="81">
                  <a:moveTo>
                    <a:pt x="80" y="81"/>
                  </a:moveTo>
                  <a:lnTo>
                    <a:pt x="80" y="81"/>
                  </a:lnTo>
                  <a:lnTo>
                    <a:pt x="0" y="54"/>
                  </a:lnTo>
                  <a:lnTo>
                    <a:pt x="0" y="0"/>
                  </a:lnTo>
                  <a:lnTo>
                    <a:pt x="54" y="27"/>
                  </a:lnTo>
                  <a:lnTo>
                    <a:pt x="80" y="81"/>
                  </a:lnTo>
                  <a:close/>
                </a:path>
              </a:pathLst>
            </a:custGeom>
            <a:solidFill>
              <a:srgbClr val="C2E3FF"/>
            </a:solidFill>
            <a:ln w="1588">
              <a:solidFill>
                <a:srgbClr val="C2E3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68" name="Freeform 629"/>
            <p:cNvSpPr>
              <a:spLocks/>
            </p:cNvSpPr>
            <p:nvPr/>
          </p:nvSpPr>
          <p:spPr bwMode="auto">
            <a:xfrm>
              <a:off x="81" y="-44"/>
              <a:ext cx="3" cy="4"/>
            </a:xfrm>
            <a:custGeom>
              <a:avLst/>
              <a:gdLst>
                <a:gd name="T0" fmla="*/ 0 w 80"/>
                <a:gd name="T1" fmla="*/ 0 h 80"/>
                <a:gd name="T2" fmla="*/ 0 w 80"/>
                <a:gd name="T3" fmla="*/ 0 h 80"/>
                <a:gd name="T4" fmla="*/ 0 w 80"/>
                <a:gd name="T5" fmla="*/ 0 h 80"/>
                <a:gd name="T6" fmla="*/ 0 w 80"/>
                <a:gd name="T7" fmla="*/ 0 h 80"/>
                <a:gd name="T8" fmla="*/ 0 w 80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80"/>
                <a:gd name="T17" fmla="*/ 80 w 80"/>
                <a:gd name="T18" fmla="*/ 80 h 8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80">
                  <a:moveTo>
                    <a:pt x="80" y="80"/>
                  </a:moveTo>
                  <a:lnTo>
                    <a:pt x="0" y="53"/>
                  </a:lnTo>
                  <a:lnTo>
                    <a:pt x="0" y="0"/>
                  </a:lnTo>
                  <a:lnTo>
                    <a:pt x="53" y="27"/>
                  </a:lnTo>
                  <a:lnTo>
                    <a:pt x="80" y="80"/>
                  </a:lnTo>
                  <a:close/>
                </a:path>
              </a:pathLst>
            </a:custGeom>
            <a:solidFill>
              <a:srgbClr val="C2E3FF"/>
            </a:solidFill>
            <a:ln w="1588">
              <a:solidFill>
                <a:srgbClr val="C2E3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69" name="Freeform 630"/>
            <p:cNvSpPr>
              <a:spLocks/>
            </p:cNvSpPr>
            <p:nvPr/>
          </p:nvSpPr>
          <p:spPr bwMode="auto">
            <a:xfrm>
              <a:off x="194" y="-41"/>
              <a:ext cx="84" cy="28"/>
            </a:xfrm>
            <a:custGeom>
              <a:avLst/>
              <a:gdLst>
                <a:gd name="T0" fmla="*/ 0 w 2445"/>
                <a:gd name="T1" fmla="*/ 0 h 718"/>
                <a:gd name="T2" fmla="*/ 0 w 2445"/>
                <a:gd name="T3" fmla="*/ 0 h 718"/>
                <a:gd name="T4" fmla="*/ 0 w 2445"/>
                <a:gd name="T5" fmla="*/ 0 h 718"/>
                <a:gd name="T6" fmla="*/ 0 w 2445"/>
                <a:gd name="T7" fmla="*/ 0 h 718"/>
                <a:gd name="T8" fmla="*/ 0 w 2445"/>
                <a:gd name="T9" fmla="*/ 0 h 718"/>
                <a:gd name="T10" fmla="*/ 0 w 2445"/>
                <a:gd name="T11" fmla="*/ 0 h 718"/>
                <a:gd name="T12" fmla="*/ 0 w 2445"/>
                <a:gd name="T13" fmla="*/ 0 h 718"/>
                <a:gd name="T14" fmla="*/ 0 w 2445"/>
                <a:gd name="T15" fmla="*/ 0 h 718"/>
                <a:gd name="T16" fmla="*/ 0 w 2445"/>
                <a:gd name="T17" fmla="*/ 0 h 718"/>
                <a:gd name="T18" fmla="*/ 0 w 2445"/>
                <a:gd name="T19" fmla="*/ 0 h 718"/>
                <a:gd name="T20" fmla="*/ 0 w 2445"/>
                <a:gd name="T21" fmla="*/ 0 h 718"/>
                <a:gd name="T22" fmla="*/ 0 w 2445"/>
                <a:gd name="T23" fmla="*/ 0 h 718"/>
                <a:gd name="T24" fmla="*/ 0 w 2445"/>
                <a:gd name="T25" fmla="*/ 0 h 718"/>
                <a:gd name="T26" fmla="*/ 0 w 2445"/>
                <a:gd name="T27" fmla="*/ 0 h 71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445"/>
                <a:gd name="T43" fmla="*/ 0 h 718"/>
                <a:gd name="T44" fmla="*/ 2445 w 2445"/>
                <a:gd name="T45" fmla="*/ 718 h 718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445" h="718">
                  <a:moveTo>
                    <a:pt x="2445" y="239"/>
                  </a:moveTo>
                  <a:lnTo>
                    <a:pt x="2445" y="266"/>
                  </a:lnTo>
                  <a:lnTo>
                    <a:pt x="2392" y="346"/>
                  </a:lnTo>
                  <a:lnTo>
                    <a:pt x="2392" y="373"/>
                  </a:lnTo>
                  <a:lnTo>
                    <a:pt x="2364" y="373"/>
                  </a:lnTo>
                  <a:lnTo>
                    <a:pt x="161" y="718"/>
                  </a:lnTo>
                  <a:lnTo>
                    <a:pt x="80" y="692"/>
                  </a:lnTo>
                  <a:lnTo>
                    <a:pt x="26" y="559"/>
                  </a:lnTo>
                  <a:lnTo>
                    <a:pt x="0" y="506"/>
                  </a:lnTo>
                  <a:lnTo>
                    <a:pt x="0" y="319"/>
                  </a:lnTo>
                  <a:lnTo>
                    <a:pt x="859" y="186"/>
                  </a:lnTo>
                  <a:lnTo>
                    <a:pt x="2176" y="0"/>
                  </a:lnTo>
                  <a:lnTo>
                    <a:pt x="2445" y="80"/>
                  </a:lnTo>
                  <a:lnTo>
                    <a:pt x="2445" y="239"/>
                  </a:lnTo>
                  <a:close/>
                </a:path>
              </a:pathLst>
            </a:custGeom>
            <a:solidFill>
              <a:srgbClr val="000000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70" name="Freeform 631"/>
            <p:cNvSpPr>
              <a:spLocks/>
            </p:cNvSpPr>
            <p:nvPr/>
          </p:nvSpPr>
          <p:spPr bwMode="auto">
            <a:xfrm>
              <a:off x="85" y="-41"/>
              <a:ext cx="3" cy="3"/>
            </a:xfrm>
            <a:custGeom>
              <a:avLst/>
              <a:gdLst>
                <a:gd name="T0" fmla="*/ 0 w 81"/>
                <a:gd name="T1" fmla="*/ 0 h 80"/>
                <a:gd name="T2" fmla="*/ 0 w 81"/>
                <a:gd name="T3" fmla="*/ 0 h 80"/>
                <a:gd name="T4" fmla="*/ 0 w 81"/>
                <a:gd name="T5" fmla="*/ 0 h 80"/>
                <a:gd name="T6" fmla="*/ 0 w 81"/>
                <a:gd name="T7" fmla="*/ 0 h 80"/>
                <a:gd name="T8" fmla="*/ 0 w 81"/>
                <a:gd name="T9" fmla="*/ 0 h 80"/>
                <a:gd name="T10" fmla="*/ 0 w 81"/>
                <a:gd name="T11" fmla="*/ 0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1"/>
                <a:gd name="T19" fmla="*/ 0 h 80"/>
                <a:gd name="T20" fmla="*/ 81 w 81"/>
                <a:gd name="T21" fmla="*/ 80 h 8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1" h="80">
                  <a:moveTo>
                    <a:pt x="81" y="80"/>
                  </a:moveTo>
                  <a:lnTo>
                    <a:pt x="81" y="80"/>
                  </a:lnTo>
                  <a:lnTo>
                    <a:pt x="0" y="53"/>
                  </a:lnTo>
                  <a:lnTo>
                    <a:pt x="0" y="0"/>
                  </a:lnTo>
                  <a:lnTo>
                    <a:pt x="81" y="27"/>
                  </a:lnTo>
                  <a:lnTo>
                    <a:pt x="81" y="80"/>
                  </a:lnTo>
                  <a:close/>
                </a:path>
              </a:pathLst>
            </a:custGeom>
            <a:solidFill>
              <a:srgbClr val="C2E3FF"/>
            </a:solidFill>
            <a:ln w="1588">
              <a:solidFill>
                <a:srgbClr val="C2E3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71" name="Freeform 632"/>
            <p:cNvSpPr>
              <a:spLocks/>
            </p:cNvSpPr>
            <p:nvPr/>
          </p:nvSpPr>
          <p:spPr bwMode="auto">
            <a:xfrm>
              <a:off x="8" y="-41"/>
              <a:ext cx="314" cy="222"/>
            </a:xfrm>
            <a:custGeom>
              <a:avLst/>
              <a:gdLst>
                <a:gd name="T0" fmla="*/ 0 w 9111"/>
                <a:gd name="T1" fmla="*/ 0 h 5562"/>
                <a:gd name="T2" fmla="*/ 0 w 9111"/>
                <a:gd name="T3" fmla="*/ 0 h 5562"/>
                <a:gd name="T4" fmla="*/ 0 w 9111"/>
                <a:gd name="T5" fmla="*/ 0 h 5562"/>
                <a:gd name="T6" fmla="*/ 0 w 9111"/>
                <a:gd name="T7" fmla="*/ 0 h 5562"/>
                <a:gd name="T8" fmla="*/ 0 w 9111"/>
                <a:gd name="T9" fmla="*/ 0 h 5562"/>
                <a:gd name="T10" fmla="*/ 0 w 9111"/>
                <a:gd name="T11" fmla="*/ 0 h 5562"/>
                <a:gd name="T12" fmla="*/ 0 w 9111"/>
                <a:gd name="T13" fmla="*/ 0 h 5562"/>
                <a:gd name="T14" fmla="*/ 0 w 9111"/>
                <a:gd name="T15" fmla="*/ 0 h 5562"/>
                <a:gd name="T16" fmla="*/ 0 w 9111"/>
                <a:gd name="T17" fmla="*/ 0 h 5562"/>
                <a:gd name="T18" fmla="*/ 0 w 9111"/>
                <a:gd name="T19" fmla="*/ 0 h 5562"/>
                <a:gd name="T20" fmla="*/ 0 w 9111"/>
                <a:gd name="T21" fmla="*/ 0 h 5562"/>
                <a:gd name="T22" fmla="*/ 0 w 9111"/>
                <a:gd name="T23" fmla="*/ 0 h 5562"/>
                <a:gd name="T24" fmla="*/ 0 w 9111"/>
                <a:gd name="T25" fmla="*/ 0 h 5562"/>
                <a:gd name="T26" fmla="*/ 0 w 9111"/>
                <a:gd name="T27" fmla="*/ 0 h 5562"/>
                <a:gd name="T28" fmla="*/ 0 w 9111"/>
                <a:gd name="T29" fmla="*/ 0 h 5562"/>
                <a:gd name="T30" fmla="*/ 0 w 9111"/>
                <a:gd name="T31" fmla="*/ 0 h 5562"/>
                <a:gd name="T32" fmla="*/ 0 w 9111"/>
                <a:gd name="T33" fmla="*/ 0 h 5562"/>
                <a:gd name="T34" fmla="*/ 0 w 9111"/>
                <a:gd name="T35" fmla="*/ 0 h 5562"/>
                <a:gd name="T36" fmla="*/ 0 w 9111"/>
                <a:gd name="T37" fmla="*/ 0 h 5562"/>
                <a:gd name="T38" fmla="*/ 0 w 9111"/>
                <a:gd name="T39" fmla="*/ 0 h 5562"/>
                <a:gd name="T40" fmla="*/ 0 w 9111"/>
                <a:gd name="T41" fmla="*/ 0 h 5562"/>
                <a:gd name="T42" fmla="*/ 0 w 9111"/>
                <a:gd name="T43" fmla="*/ 0 h 5562"/>
                <a:gd name="T44" fmla="*/ 0 w 9111"/>
                <a:gd name="T45" fmla="*/ 0 h 5562"/>
                <a:gd name="T46" fmla="*/ 0 w 9111"/>
                <a:gd name="T47" fmla="*/ 0 h 5562"/>
                <a:gd name="T48" fmla="*/ 0 w 9111"/>
                <a:gd name="T49" fmla="*/ 0 h 5562"/>
                <a:gd name="T50" fmla="*/ 0 w 9111"/>
                <a:gd name="T51" fmla="*/ 0 h 5562"/>
                <a:gd name="T52" fmla="*/ 0 w 9111"/>
                <a:gd name="T53" fmla="*/ 0 h 5562"/>
                <a:gd name="T54" fmla="*/ 0 w 9111"/>
                <a:gd name="T55" fmla="*/ 0 h 5562"/>
                <a:gd name="T56" fmla="*/ 0 w 9111"/>
                <a:gd name="T57" fmla="*/ 0 h 5562"/>
                <a:gd name="T58" fmla="*/ 0 w 9111"/>
                <a:gd name="T59" fmla="*/ 0 h 5562"/>
                <a:gd name="T60" fmla="*/ 0 w 9111"/>
                <a:gd name="T61" fmla="*/ 0 h 5562"/>
                <a:gd name="T62" fmla="*/ 0 w 9111"/>
                <a:gd name="T63" fmla="*/ 0 h 556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9111"/>
                <a:gd name="T97" fmla="*/ 0 h 5562"/>
                <a:gd name="T98" fmla="*/ 9111 w 9111"/>
                <a:gd name="T99" fmla="*/ 5562 h 556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9111" h="5562">
                  <a:moveTo>
                    <a:pt x="1505" y="1490"/>
                  </a:moveTo>
                  <a:lnTo>
                    <a:pt x="1479" y="1490"/>
                  </a:lnTo>
                  <a:lnTo>
                    <a:pt x="1505" y="1677"/>
                  </a:lnTo>
                  <a:lnTo>
                    <a:pt x="1479" y="1756"/>
                  </a:lnTo>
                  <a:lnTo>
                    <a:pt x="1479" y="1969"/>
                  </a:lnTo>
                  <a:lnTo>
                    <a:pt x="1451" y="2023"/>
                  </a:lnTo>
                  <a:lnTo>
                    <a:pt x="1425" y="2076"/>
                  </a:lnTo>
                  <a:lnTo>
                    <a:pt x="1425" y="2156"/>
                  </a:lnTo>
                  <a:lnTo>
                    <a:pt x="1425" y="2182"/>
                  </a:lnTo>
                  <a:lnTo>
                    <a:pt x="1479" y="2209"/>
                  </a:lnTo>
                  <a:lnTo>
                    <a:pt x="1479" y="2235"/>
                  </a:lnTo>
                  <a:lnTo>
                    <a:pt x="1505" y="2262"/>
                  </a:lnTo>
                  <a:lnTo>
                    <a:pt x="1559" y="2235"/>
                  </a:lnTo>
                  <a:lnTo>
                    <a:pt x="1586" y="2209"/>
                  </a:lnTo>
                  <a:lnTo>
                    <a:pt x="1721" y="2235"/>
                  </a:lnTo>
                  <a:lnTo>
                    <a:pt x="1721" y="2262"/>
                  </a:lnTo>
                  <a:lnTo>
                    <a:pt x="1747" y="2288"/>
                  </a:lnTo>
                  <a:lnTo>
                    <a:pt x="1801" y="2262"/>
                  </a:lnTo>
                  <a:lnTo>
                    <a:pt x="1828" y="2235"/>
                  </a:lnTo>
                  <a:lnTo>
                    <a:pt x="1935" y="2209"/>
                  </a:lnTo>
                  <a:lnTo>
                    <a:pt x="1989" y="2156"/>
                  </a:lnTo>
                  <a:lnTo>
                    <a:pt x="1989" y="2129"/>
                  </a:lnTo>
                  <a:lnTo>
                    <a:pt x="2070" y="2076"/>
                  </a:lnTo>
                  <a:lnTo>
                    <a:pt x="2070" y="2049"/>
                  </a:lnTo>
                  <a:lnTo>
                    <a:pt x="2096" y="1996"/>
                  </a:lnTo>
                  <a:lnTo>
                    <a:pt x="2096" y="1969"/>
                  </a:lnTo>
                  <a:lnTo>
                    <a:pt x="2715" y="1677"/>
                  </a:lnTo>
                  <a:lnTo>
                    <a:pt x="2688" y="1677"/>
                  </a:lnTo>
                  <a:lnTo>
                    <a:pt x="2634" y="1650"/>
                  </a:lnTo>
                  <a:lnTo>
                    <a:pt x="2608" y="1624"/>
                  </a:lnTo>
                  <a:lnTo>
                    <a:pt x="2688" y="1597"/>
                  </a:lnTo>
                  <a:lnTo>
                    <a:pt x="2715" y="1570"/>
                  </a:lnTo>
                  <a:lnTo>
                    <a:pt x="2715" y="1490"/>
                  </a:lnTo>
                  <a:lnTo>
                    <a:pt x="3467" y="1942"/>
                  </a:lnTo>
                  <a:lnTo>
                    <a:pt x="3252" y="1996"/>
                  </a:lnTo>
                  <a:lnTo>
                    <a:pt x="9111" y="5562"/>
                  </a:lnTo>
                  <a:lnTo>
                    <a:pt x="4703" y="5562"/>
                  </a:lnTo>
                  <a:lnTo>
                    <a:pt x="4569" y="5455"/>
                  </a:lnTo>
                  <a:lnTo>
                    <a:pt x="4435" y="5376"/>
                  </a:lnTo>
                  <a:lnTo>
                    <a:pt x="4328" y="5295"/>
                  </a:lnTo>
                  <a:lnTo>
                    <a:pt x="4193" y="5242"/>
                  </a:lnTo>
                  <a:lnTo>
                    <a:pt x="4058" y="5189"/>
                  </a:lnTo>
                  <a:lnTo>
                    <a:pt x="3925" y="5162"/>
                  </a:lnTo>
                  <a:lnTo>
                    <a:pt x="3816" y="5136"/>
                  </a:lnTo>
                  <a:lnTo>
                    <a:pt x="3683" y="5136"/>
                  </a:lnTo>
                  <a:lnTo>
                    <a:pt x="3467" y="5136"/>
                  </a:lnTo>
                  <a:lnTo>
                    <a:pt x="3252" y="5162"/>
                  </a:lnTo>
                  <a:lnTo>
                    <a:pt x="3037" y="5216"/>
                  </a:lnTo>
                  <a:lnTo>
                    <a:pt x="1828" y="5562"/>
                  </a:lnTo>
                  <a:lnTo>
                    <a:pt x="0" y="5562"/>
                  </a:lnTo>
                  <a:lnTo>
                    <a:pt x="0" y="4869"/>
                  </a:lnTo>
                  <a:lnTo>
                    <a:pt x="2177" y="4364"/>
                  </a:lnTo>
                  <a:lnTo>
                    <a:pt x="2312" y="4284"/>
                  </a:lnTo>
                  <a:lnTo>
                    <a:pt x="2392" y="4205"/>
                  </a:lnTo>
                  <a:lnTo>
                    <a:pt x="2446" y="4099"/>
                  </a:lnTo>
                  <a:lnTo>
                    <a:pt x="2473" y="3991"/>
                  </a:lnTo>
                  <a:lnTo>
                    <a:pt x="2446" y="3885"/>
                  </a:lnTo>
                  <a:lnTo>
                    <a:pt x="2366" y="3726"/>
                  </a:lnTo>
                  <a:lnTo>
                    <a:pt x="2258" y="3566"/>
                  </a:lnTo>
                  <a:lnTo>
                    <a:pt x="2070" y="3406"/>
                  </a:lnTo>
                  <a:lnTo>
                    <a:pt x="0" y="1677"/>
                  </a:lnTo>
                  <a:lnTo>
                    <a:pt x="0" y="0"/>
                  </a:lnTo>
                  <a:lnTo>
                    <a:pt x="2070" y="1278"/>
                  </a:lnTo>
                  <a:lnTo>
                    <a:pt x="1505" y="1490"/>
                  </a:lnTo>
                  <a:close/>
                </a:path>
              </a:pathLst>
            </a:custGeom>
            <a:solidFill>
              <a:srgbClr val="ABABAB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72" name="Freeform 633"/>
            <p:cNvSpPr>
              <a:spLocks/>
            </p:cNvSpPr>
            <p:nvPr/>
          </p:nvSpPr>
          <p:spPr bwMode="auto">
            <a:xfrm>
              <a:off x="198" y="-40"/>
              <a:ext cx="78" cy="15"/>
            </a:xfrm>
            <a:custGeom>
              <a:avLst/>
              <a:gdLst>
                <a:gd name="T0" fmla="*/ 0 w 2257"/>
                <a:gd name="T1" fmla="*/ 0 h 373"/>
                <a:gd name="T2" fmla="*/ 0 w 2257"/>
                <a:gd name="T3" fmla="*/ 0 h 373"/>
                <a:gd name="T4" fmla="*/ 0 w 2257"/>
                <a:gd name="T5" fmla="*/ 0 h 373"/>
                <a:gd name="T6" fmla="*/ 0 w 2257"/>
                <a:gd name="T7" fmla="*/ 0 h 373"/>
                <a:gd name="T8" fmla="*/ 0 w 2257"/>
                <a:gd name="T9" fmla="*/ 0 h 373"/>
                <a:gd name="T10" fmla="*/ 0 w 2257"/>
                <a:gd name="T11" fmla="*/ 0 h 3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257"/>
                <a:gd name="T19" fmla="*/ 0 h 373"/>
                <a:gd name="T20" fmla="*/ 2257 w 2257"/>
                <a:gd name="T21" fmla="*/ 373 h 37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257" h="373">
                  <a:moveTo>
                    <a:pt x="2257" y="53"/>
                  </a:moveTo>
                  <a:lnTo>
                    <a:pt x="135" y="373"/>
                  </a:lnTo>
                  <a:lnTo>
                    <a:pt x="0" y="292"/>
                  </a:lnTo>
                  <a:lnTo>
                    <a:pt x="2069" y="0"/>
                  </a:lnTo>
                  <a:lnTo>
                    <a:pt x="2257" y="26"/>
                  </a:lnTo>
                  <a:lnTo>
                    <a:pt x="2257" y="53"/>
                  </a:lnTo>
                  <a:close/>
                </a:path>
              </a:pathLst>
            </a:custGeom>
            <a:solidFill>
              <a:srgbClr val="ABABAB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73" name="Freeform 634"/>
            <p:cNvSpPr>
              <a:spLocks/>
            </p:cNvSpPr>
            <p:nvPr/>
          </p:nvSpPr>
          <p:spPr bwMode="auto">
            <a:xfrm>
              <a:off x="88" y="-39"/>
              <a:ext cx="4" cy="4"/>
            </a:xfrm>
            <a:custGeom>
              <a:avLst/>
              <a:gdLst>
                <a:gd name="T0" fmla="*/ 0 w 108"/>
                <a:gd name="T1" fmla="*/ 0 h 107"/>
                <a:gd name="T2" fmla="*/ 0 w 108"/>
                <a:gd name="T3" fmla="*/ 0 h 107"/>
                <a:gd name="T4" fmla="*/ 0 w 108"/>
                <a:gd name="T5" fmla="*/ 0 h 107"/>
                <a:gd name="T6" fmla="*/ 0 w 108"/>
                <a:gd name="T7" fmla="*/ 0 h 107"/>
                <a:gd name="T8" fmla="*/ 0 w 108"/>
                <a:gd name="T9" fmla="*/ 0 h 107"/>
                <a:gd name="T10" fmla="*/ 0 w 108"/>
                <a:gd name="T11" fmla="*/ 0 h 1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8"/>
                <a:gd name="T19" fmla="*/ 0 h 107"/>
                <a:gd name="T20" fmla="*/ 108 w 108"/>
                <a:gd name="T21" fmla="*/ 107 h 10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8" h="107">
                  <a:moveTo>
                    <a:pt x="108" y="80"/>
                  </a:moveTo>
                  <a:lnTo>
                    <a:pt x="108" y="107"/>
                  </a:lnTo>
                  <a:lnTo>
                    <a:pt x="0" y="54"/>
                  </a:lnTo>
                  <a:lnTo>
                    <a:pt x="0" y="0"/>
                  </a:lnTo>
                  <a:lnTo>
                    <a:pt x="81" y="54"/>
                  </a:lnTo>
                  <a:lnTo>
                    <a:pt x="108" y="80"/>
                  </a:lnTo>
                  <a:close/>
                </a:path>
              </a:pathLst>
            </a:custGeom>
            <a:solidFill>
              <a:srgbClr val="C2E3FF"/>
            </a:solidFill>
            <a:ln w="1588">
              <a:solidFill>
                <a:srgbClr val="C2E3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74" name="Freeform 635"/>
            <p:cNvSpPr>
              <a:spLocks/>
            </p:cNvSpPr>
            <p:nvPr/>
          </p:nvSpPr>
          <p:spPr bwMode="auto">
            <a:xfrm>
              <a:off x="204" y="-37"/>
              <a:ext cx="74" cy="19"/>
            </a:xfrm>
            <a:custGeom>
              <a:avLst/>
              <a:gdLst>
                <a:gd name="T0" fmla="*/ 0 w 2123"/>
                <a:gd name="T1" fmla="*/ 0 h 478"/>
                <a:gd name="T2" fmla="*/ 0 w 2123"/>
                <a:gd name="T3" fmla="*/ 0 h 478"/>
                <a:gd name="T4" fmla="*/ 0 w 2123"/>
                <a:gd name="T5" fmla="*/ 0 h 478"/>
                <a:gd name="T6" fmla="*/ 0 w 2123"/>
                <a:gd name="T7" fmla="*/ 0 h 478"/>
                <a:gd name="T8" fmla="*/ 0 w 2123"/>
                <a:gd name="T9" fmla="*/ 0 h 478"/>
                <a:gd name="T10" fmla="*/ 0 w 2123"/>
                <a:gd name="T11" fmla="*/ 0 h 478"/>
                <a:gd name="T12" fmla="*/ 0 w 2123"/>
                <a:gd name="T13" fmla="*/ 0 h 478"/>
                <a:gd name="T14" fmla="*/ 0 w 2123"/>
                <a:gd name="T15" fmla="*/ 0 h 478"/>
                <a:gd name="T16" fmla="*/ 0 w 2123"/>
                <a:gd name="T17" fmla="*/ 0 h 4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123"/>
                <a:gd name="T28" fmla="*/ 0 h 478"/>
                <a:gd name="T29" fmla="*/ 2123 w 2123"/>
                <a:gd name="T30" fmla="*/ 478 h 47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123" h="478">
                  <a:moveTo>
                    <a:pt x="2123" y="132"/>
                  </a:moveTo>
                  <a:lnTo>
                    <a:pt x="2069" y="159"/>
                  </a:lnTo>
                  <a:lnTo>
                    <a:pt x="1559" y="239"/>
                  </a:lnTo>
                  <a:lnTo>
                    <a:pt x="0" y="478"/>
                  </a:lnTo>
                  <a:lnTo>
                    <a:pt x="0" y="319"/>
                  </a:lnTo>
                  <a:lnTo>
                    <a:pt x="161" y="293"/>
                  </a:lnTo>
                  <a:lnTo>
                    <a:pt x="2123" y="0"/>
                  </a:lnTo>
                  <a:lnTo>
                    <a:pt x="2123" y="132"/>
                  </a:lnTo>
                  <a:close/>
                </a:path>
              </a:pathLst>
            </a:custGeom>
            <a:solidFill>
              <a:srgbClr val="838383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75" name="Freeform 636"/>
            <p:cNvSpPr>
              <a:spLocks/>
            </p:cNvSpPr>
            <p:nvPr/>
          </p:nvSpPr>
          <p:spPr bwMode="auto">
            <a:xfrm>
              <a:off x="348" y="-37"/>
              <a:ext cx="21" cy="9"/>
            </a:xfrm>
            <a:custGeom>
              <a:avLst/>
              <a:gdLst>
                <a:gd name="T0" fmla="*/ 0 w 618"/>
                <a:gd name="T1" fmla="*/ 0 h 239"/>
                <a:gd name="T2" fmla="*/ 0 w 618"/>
                <a:gd name="T3" fmla="*/ 0 h 239"/>
                <a:gd name="T4" fmla="*/ 0 w 618"/>
                <a:gd name="T5" fmla="*/ 0 h 239"/>
                <a:gd name="T6" fmla="*/ 0 w 618"/>
                <a:gd name="T7" fmla="*/ 0 h 239"/>
                <a:gd name="T8" fmla="*/ 0 w 618"/>
                <a:gd name="T9" fmla="*/ 0 h 239"/>
                <a:gd name="T10" fmla="*/ 0 w 618"/>
                <a:gd name="T11" fmla="*/ 0 h 239"/>
                <a:gd name="T12" fmla="*/ 0 w 618"/>
                <a:gd name="T13" fmla="*/ 0 h 239"/>
                <a:gd name="T14" fmla="*/ 0 w 618"/>
                <a:gd name="T15" fmla="*/ 0 h 239"/>
                <a:gd name="T16" fmla="*/ 0 w 618"/>
                <a:gd name="T17" fmla="*/ 0 h 239"/>
                <a:gd name="T18" fmla="*/ 0 w 618"/>
                <a:gd name="T19" fmla="*/ 0 h 239"/>
                <a:gd name="T20" fmla="*/ 0 w 618"/>
                <a:gd name="T21" fmla="*/ 0 h 239"/>
                <a:gd name="T22" fmla="*/ 0 w 618"/>
                <a:gd name="T23" fmla="*/ 0 h 23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618"/>
                <a:gd name="T37" fmla="*/ 0 h 239"/>
                <a:gd name="T38" fmla="*/ 618 w 618"/>
                <a:gd name="T39" fmla="*/ 239 h 23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618" h="239">
                  <a:moveTo>
                    <a:pt x="538" y="79"/>
                  </a:moveTo>
                  <a:lnTo>
                    <a:pt x="618" y="132"/>
                  </a:lnTo>
                  <a:lnTo>
                    <a:pt x="618" y="159"/>
                  </a:lnTo>
                  <a:lnTo>
                    <a:pt x="618" y="185"/>
                  </a:lnTo>
                  <a:lnTo>
                    <a:pt x="296" y="239"/>
                  </a:lnTo>
                  <a:lnTo>
                    <a:pt x="0" y="159"/>
                  </a:lnTo>
                  <a:lnTo>
                    <a:pt x="0" y="106"/>
                  </a:lnTo>
                  <a:lnTo>
                    <a:pt x="54" y="53"/>
                  </a:lnTo>
                  <a:lnTo>
                    <a:pt x="135" y="26"/>
                  </a:lnTo>
                  <a:lnTo>
                    <a:pt x="242" y="0"/>
                  </a:lnTo>
                  <a:lnTo>
                    <a:pt x="377" y="26"/>
                  </a:lnTo>
                  <a:lnTo>
                    <a:pt x="538" y="79"/>
                  </a:lnTo>
                  <a:close/>
                </a:path>
              </a:pathLst>
            </a:custGeom>
            <a:solidFill>
              <a:srgbClr val="000000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76" name="Freeform 637"/>
            <p:cNvSpPr>
              <a:spLocks/>
            </p:cNvSpPr>
            <p:nvPr/>
          </p:nvSpPr>
          <p:spPr bwMode="auto">
            <a:xfrm>
              <a:off x="238" y="-37"/>
              <a:ext cx="287" cy="125"/>
            </a:xfrm>
            <a:custGeom>
              <a:avLst/>
              <a:gdLst>
                <a:gd name="T0" fmla="*/ 0 w 8332"/>
                <a:gd name="T1" fmla="*/ 0 h 3140"/>
                <a:gd name="T2" fmla="*/ 0 w 8332"/>
                <a:gd name="T3" fmla="*/ 0 h 3140"/>
                <a:gd name="T4" fmla="*/ 0 w 8332"/>
                <a:gd name="T5" fmla="*/ 0 h 3140"/>
                <a:gd name="T6" fmla="*/ 0 w 8332"/>
                <a:gd name="T7" fmla="*/ 0 h 3140"/>
                <a:gd name="T8" fmla="*/ 0 w 8332"/>
                <a:gd name="T9" fmla="*/ 0 h 3140"/>
                <a:gd name="T10" fmla="*/ 0 w 8332"/>
                <a:gd name="T11" fmla="*/ 0 h 3140"/>
                <a:gd name="T12" fmla="*/ 0 w 8332"/>
                <a:gd name="T13" fmla="*/ 0 h 3140"/>
                <a:gd name="T14" fmla="*/ 0 w 8332"/>
                <a:gd name="T15" fmla="*/ 0 h 3140"/>
                <a:gd name="T16" fmla="*/ 0 w 8332"/>
                <a:gd name="T17" fmla="*/ 0 h 3140"/>
                <a:gd name="T18" fmla="*/ 0 w 8332"/>
                <a:gd name="T19" fmla="*/ 0 h 3140"/>
                <a:gd name="T20" fmla="*/ 0 w 8332"/>
                <a:gd name="T21" fmla="*/ 0 h 3140"/>
                <a:gd name="T22" fmla="*/ 0 w 8332"/>
                <a:gd name="T23" fmla="*/ 0 h 3140"/>
                <a:gd name="T24" fmla="*/ 0 w 8332"/>
                <a:gd name="T25" fmla="*/ 0 h 3140"/>
                <a:gd name="T26" fmla="*/ 0 w 8332"/>
                <a:gd name="T27" fmla="*/ 0 h 3140"/>
                <a:gd name="T28" fmla="*/ 0 w 8332"/>
                <a:gd name="T29" fmla="*/ 0 h 3140"/>
                <a:gd name="T30" fmla="*/ 0 w 8332"/>
                <a:gd name="T31" fmla="*/ 0 h 3140"/>
                <a:gd name="T32" fmla="*/ 0 w 8332"/>
                <a:gd name="T33" fmla="*/ 0 h 3140"/>
                <a:gd name="T34" fmla="*/ 0 w 8332"/>
                <a:gd name="T35" fmla="*/ 0 h 3140"/>
                <a:gd name="T36" fmla="*/ 0 w 8332"/>
                <a:gd name="T37" fmla="*/ 0 h 3140"/>
                <a:gd name="T38" fmla="*/ 0 w 8332"/>
                <a:gd name="T39" fmla="*/ 0 h 3140"/>
                <a:gd name="T40" fmla="*/ 0 w 8332"/>
                <a:gd name="T41" fmla="*/ 0 h 3140"/>
                <a:gd name="T42" fmla="*/ 0 w 8332"/>
                <a:gd name="T43" fmla="*/ 0 h 3140"/>
                <a:gd name="T44" fmla="*/ 0 w 8332"/>
                <a:gd name="T45" fmla="*/ 0 h 3140"/>
                <a:gd name="T46" fmla="*/ 0 w 8332"/>
                <a:gd name="T47" fmla="*/ 0 h 3140"/>
                <a:gd name="T48" fmla="*/ 0 w 8332"/>
                <a:gd name="T49" fmla="*/ 0 h 3140"/>
                <a:gd name="T50" fmla="*/ 0 w 8332"/>
                <a:gd name="T51" fmla="*/ 0 h 3140"/>
                <a:gd name="T52" fmla="*/ 0 w 8332"/>
                <a:gd name="T53" fmla="*/ 0 h 3140"/>
                <a:gd name="T54" fmla="*/ 0 w 8332"/>
                <a:gd name="T55" fmla="*/ 0 h 3140"/>
                <a:gd name="T56" fmla="*/ 0 w 8332"/>
                <a:gd name="T57" fmla="*/ 0 h 3140"/>
                <a:gd name="T58" fmla="*/ 0 w 8332"/>
                <a:gd name="T59" fmla="*/ 0 h 3140"/>
                <a:gd name="T60" fmla="*/ 0 w 8332"/>
                <a:gd name="T61" fmla="*/ 0 h 3140"/>
                <a:gd name="T62" fmla="*/ 0 w 8332"/>
                <a:gd name="T63" fmla="*/ 0 h 3140"/>
                <a:gd name="T64" fmla="*/ 0 w 8332"/>
                <a:gd name="T65" fmla="*/ 0 h 3140"/>
                <a:gd name="T66" fmla="*/ 0 w 8332"/>
                <a:gd name="T67" fmla="*/ 0 h 3140"/>
                <a:gd name="T68" fmla="*/ 0 w 8332"/>
                <a:gd name="T69" fmla="*/ 0 h 3140"/>
                <a:gd name="T70" fmla="*/ 0 w 8332"/>
                <a:gd name="T71" fmla="*/ 0 h 3140"/>
                <a:gd name="T72" fmla="*/ 0 w 8332"/>
                <a:gd name="T73" fmla="*/ 0 h 3140"/>
                <a:gd name="T74" fmla="*/ 0 w 8332"/>
                <a:gd name="T75" fmla="*/ 0 h 3140"/>
                <a:gd name="T76" fmla="*/ 0 w 8332"/>
                <a:gd name="T77" fmla="*/ 0 h 3140"/>
                <a:gd name="T78" fmla="*/ 0 w 8332"/>
                <a:gd name="T79" fmla="*/ 0 h 3140"/>
                <a:gd name="T80" fmla="*/ 0 w 8332"/>
                <a:gd name="T81" fmla="*/ 0 h 3140"/>
                <a:gd name="T82" fmla="*/ 0 w 8332"/>
                <a:gd name="T83" fmla="*/ 0 h 3140"/>
                <a:gd name="T84" fmla="*/ 0 w 8332"/>
                <a:gd name="T85" fmla="*/ 0 h 3140"/>
                <a:gd name="T86" fmla="*/ 0 w 8332"/>
                <a:gd name="T87" fmla="*/ 0 h 3140"/>
                <a:gd name="T88" fmla="*/ 0 w 8332"/>
                <a:gd name="T89" fmla="*/ 0 h 3140"/>
                <a:gd name="T90" fmla="*/ 0 w 8332"/>
                <a:gd name="T91" fmla="*/ 0 h 3140"/>
                <a:gd name="T92" fmla="*/ 0 w 8332"/>
                <a:gd name="T93" fmla="*/ 0 h 3140"/>
                <a:gd name="T94" fmla="*/ 0 w 8332"/>
                <a:gd name="T95" fmla="*/ 0 h 3140"/>
                <a:gd name="T96" fmla="*/ 0 w 8332"/>
                <a:gd name="T97" fmla="*/ 0 h 314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8332"/>
                <a:gd name="T148" fmla="*/ 0 h 3140"/>
                <a:gd name="T149" fmla="*/ 8332 w 8332"/>
                <a:gd name="T150" fmla="*/ 3140 h 314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8332" h="3140">
                  <a:moveTo>
                    <a:pt x="8332" y="1303"/>
                  </a:moveTo>
                  <a:lnTo>
                    <a:pt x="8304" y="1303"/>
                  </a:lnTo>
                  <a:lnTo>
                    <a:pt x="8304" y="159"/>
                  </a:lnTo>
                  <a:lnTo>
                    <a:pt x="8251" y="159"/>
                  </a:lnTo>
                  <a:lnTo>
                    <a:pt x="8251" y="1303"/>
                  </a:lnTo>
                  <a:lnTo>
                    <a:pt x="8197" y="1330"/>
                  </a:lnTo>
                  <a:lnTo>
                    <a:pt x="8197" y="266"/>
                  </a:lnTo>
                  <a:lnTo>
                    <a:pt x="8170" y="293"/>
                  </a:lnTo>
                  <a:lnTo>
                    <a:pt x="8170" y="1330"/>
                  </a:lnTo>
                  <a:lnTo>
                    <a:pt x="8116" y="1330"/>
                  </a:lnTo>
                  <a:lnTo>
                    <a:pt x="8116" y="239"/>
                  </a:lnTo>
                  <a:lnTo>
                    <a:pt x="8090" y="266"/>
                  </a:lnTo>
                  <a:lnTo>
                    <a:pt x="8062" y="1356"/>
                  </a:lnTo>
                  <a:lnTo>
                    <a:pt x="8009" y="1356"/>
                  </a:lnTo>
                  <a:lnTo>
                    <a:pt x="8009" y="212"/>
                  </a:lnTo>
                  <a:lnTo>
                    <a:pt x="7982" y="1383"/>
                  </a:lnTo>
                  <a:lnTo>
                    <a:pt x="7901" y="1383"/>
                  </a:lnTo>
                  <a:lnTo>
                    <a:pt x="7901" y="425"/>
                  </a:lnTo>
                  <a:lnTo>
                    <a:pt x="7874" y="478"/>
                  </a:lnTo>
                  <a:lnTo>
                    <a:pt x="7874" y="1410"/>
                  </a:lnTo>
                  <a:lnTo>
                    <a:pt x="7794" y="1410"/>
                  </a:lnTo>
                  <a:lnTo>
                    <a:pt x="7794" y="372"/>
                  </a:lnTo>
                  <a:lnTo>
                    <a:pt x="7767" y="399"/>
                  </a:lnTo>
                  <a:lnTo>
                    <a:pt x="7767" y="1410"/>
                  </a:lnTo>
                  <a:lnTo>
                    <a:pt x="7687" y="1436"/>
                  </a:lnTo>
                  <a:lnTo>
                    <a:pt x="7687" y="319"/>
                  </a:lnTo>
                  <a:lnTo>
                    <a:pt x="7659" y="319"/>
                  </a:lnTo>
                  <a:lnTo>
                    <a:pt x="7659" y="1436"/>
                  </a:lnTo>
                  <a:lnTo>
                    <a:pt x="7578" y="1463"/>
                  </a:lnTo>
                  <a:lnTo>
                    <a:pt x="7578" y="531"/>
                  </a:lnTo>
                  <a:lnTo>
                    <a:pt x="7552" y="531"/>
                  </a:lnTo>
                  <a:lnTo>
                    <a:pt x="7552" y="1463"/>
                  </a:lnTo>
                  <a:lnTo>
                    <a:pt x="7471" y="1490"/>
                  </a:lnTo>
                  <a:lnTo>
                    <a:pt x="7471" y="665"/>
                  </a:lnTo>
                  <a:lnTo>
                    <a:pt x="7445" y="665"/>
                  </a:lnTo>
                  <a:lnTo>
                    <a:pt x="7445" y="1490"/>
                  </a:lnTo>
                  <a:lnTo>
                    <a:pt x="7364" y="1517"/>
                  </a:lnTo>
                  <a:lnTo>
                    <a:pt x="7364" y="478"/>
                  </a:lnTo>
                  <a:lnTo>
                    <a:pt x="7364" y="452"/>
                  </a:lnTo>
                  <a:lnTo>
                    <a:pt x="7337" y="1517"/>
                  </a:lnTo>
                  <a:lnTo>
                    <a:pt x="7257" y="1517"/>
                  </a:lnTo>
                  <a:lnTo>
                    <a:pt x="7257" y="531"/>
                  </a:lnTo>
                  <a:lnTo>
                    <a:pt x="7229" y="824"/>
                  </a:lnTo>
                  <a:lnTo>
                    <a:pt x="7229" y="1543"/>
                  </a:lnTo>
                  <a:lnTo>
                    <a:pt x="7176" y="1543"/>
                  </a:lnTo>
                  <a:lnTo>
                    <a:pt x="7176" y="824"/>
                  </a:lnTo>
                  <a:lnTo>
                    <a:pt x="7149" y="824"/>
                  </a:lnTo>
                  <a:lnTo>
                    <a:pt x="7149" y="1570"/>
                  </a:lnTo>
                  <a:lnTo>
                    <a:pt x="7095" y="1570"/>
                  </a:lnTo>
                  <a:lnTo>
                    <a:pt x="7068" y="1570"/>
                  </a:lnTo>
                  <a:lnTo>
                    <a:pt x="7068" y="931"/>
                  </a:lnTo>
                  <a:lnTo>
                    <a:pt x="7041" y="1570"/>
                  </a:lnTo>
                  <a:lnTo>
                    <a:pt x="6987" y="1596"/>
                  </a:lnTo>
                  <a:lnTo>
                    <a:pt x="6987" y="851"/>
                  </a:lnTo>
                  <a:lnTo>
                    <a:pt x="6961" y="851"/>
                  </a:lnTo>
                  <a:lnTo>
                    <a:pt x="6961" y="1596"/>
                  </a:lnTo>
                  <a:lnTo>
                    <a:pt x="6880" y="1623"/>
                  </a:lnTo>
                  <a:lnTo>
                    <a:pt x="6880" y="957"/>
                  </a:lnTo>
                  <a:lnTo>
                    <a:pt x="6854" y="957"/>
                  </a:lnTo>
                  <a:lnTo>
                    <a:pt x="6854" y="1623"/>
                  </a:lnTo>
                  <a:lnTo>
                    <a:pt x="6773" y="1649"/>
                  </a:lnTo>
                  <a:lnTo>
                    <a:pt x="6773" y="957"/>
                  </a:lnTo>
                  <a:lnTo>
                    <a:pt x="6745" y="957"/>
                  </a:lnTo>
                  <a:lnTo>
                    <a:pt x="6745" y="1649"/>
                  </a:lnTo>
                  <a:lnTo>
                    <a:pt x="6665" y="1649"/>
                  </a:lnTo>
                  <a:lnTo>
                    <a:pt x="6665" y="1064"/>
                  </a:lnTo>
                  <a:lnTo>
                    <a:pt x="6638" y="1091"/>
                  </a:lnTo>
                  <a:lnTo>
                    <a:pt x="6638" y="1676"/>
                  </a:lnTo>
                  <a:lnTo>
                    <a:pt x="6557" y="1703"/>
                  </a:lnTo>
                  <a:lnTo>
                    <a:pt x="6557" y="1330"/>
                  </a:lnTo>
                  <a:lnTo>
                    <a:pt x="6531" y="1330"/>
                  </a:lnTo>
                  <a:lnTo>
                    <a:pt x="6531" y="1703"/>
                  </a:lnTo>
                  <a:lnTo>
                    <a:pt x="6450" y="1703"/>
                  </a:lnTo>
                  <a:lnTo>
                    <a:pt x="6450" y="1330"/>
                  </a:lnTo>
                  <a:lnTo>
                    <a:pt x="6423" y="1383"/>
                  </a:lnTo>
                  <a:lnTo>
                    <a:pt x="6423" y="1729"/>
                  </a:lnTo>
                  <a:lnTo>
                    <a:pt x="6342" y="1729"/>
                  </a:lnTo>
                  <a:lnTo>
                    <a:pt x="6342" y="1118"/>
                  </a:lnTo>
                  <a:lnTo>
                    <a:pt x="6316" y="1118"/>
                  </a:lnTo>
                  <a:lnTo>
                    <a:pt x="6316" y="1729"/>
                  </a:lnTo>
                  <a:lnTo>
                    <a:pt x="6261" y="1756"/>
                  </a:lnTo>
                  <a:lnTo>
                    <a:pt x="6261" y="1224"/>
                  </a:lnTo>
                  <a:lnTo>
                    <a:pt x="6235" y="1224"/>
                  </a:lnTo>
                  <a:lnTo>
                    <a:pt x="6208" y="1756"/>
                  </a:lnTo>
                  <a:lnTo>
                    <a:pt x="6154" y="1782"/>
                  </a:lnTo>
                  <a:lnTo>
                    <a:pt x="6154" y="1410"/>
                  </a:lnTo>
                  <a:lnTo>
                    <a:pt x="6100" y="1410"/>
                  </a:lnTo>
                  <a:lnTo>
                    <a:pt x="6100" y="1782"/>
                  </a:lnTo>
                  <a:lnTo>
                    <a:pt x="6047" y="1809"/>
                  </a:lnTo>
                  <a:lnTo>
                    <a:pt x="6047" y="1303"/>
                  </a:lnTo>
                  <a:lnTo>
                    <a:pt x="6019" y="1303"/>
                  </a:lnTo>
                  <a:lnTo>
                    <a:pt x="6019" y="1809"/>
                  </a:lnTo>
                  <a:lnTo>
                    <a:pt x="5940" y="1809"/>
                  </a:lnTo>
                  <a:lnTo>
                    <a:pt x="5940" y="1517"/>
                  </a:lnTo>
                  <a:lnTo>
                    <a:pt x="5912" y="1517"/>
                  </a:lnTo>
                  <a:lnTo>
                    <a:pt x="5912" y="1835"/>
                  </a:lnTo>
                  <a:lnTo>
                    <a:pt x="5832" y="1835"/>
                  </a:lnTo>
                  <a:lnTo>
                    <a:pt x="5832" y="1676"/>
                  </a:lnTo>
                  <a:lnTo>
                    <a:pt x="5805" y="1676"/>
                  </a:lnTo>
                  <a:lnTo>
                    <a:pt x="5805" y="1835"/>
                  </a:lnTo>
                  <a:lnTo>
                    <a:pt x="5751" y="1862"/>
                  </a:lnTo>
                  <a:lnTo>
                    <a:pt x="0" y="3140"/>
                  </a:lnTo>
                  <a:lnTo>
                    <a:pt x="0" y="1463"/>
                  </a:lnTo>
                  <a:lnTo>
                    <a:pt x="54" y="1463"/>
                  </a:lnTo>
                  <a:lnTo>
                    <a:pt x="80" y="2821"/>
                  </a:lnTo>
                  <a:lnTo>
                    <a:pt x="107" y="2821"/>
                  </a:lnTo>
                  <a:lnTo>
                    <a:pt x="80" y="1436"/>
                  </a:lnTo>
                  <a:lnTo>
                    <a:pt x="161" y="1436"/>
                  </a:lnTo>
                  <a:lnTo>
                    <a:pt x="161" y="2821"/>
                  </a:lnTo>
                  <a:lnTo>
                    <a:pt x="187" y="2794"/>
                  </a:lnTo>
                  <a:lnTo>
                    <a:pt x="187" y="1436"/>
                  </a:lnTo>
                  <a:lnTo>
                    <a:pt x="268" y="1410"/>
                  </a:lnTo>
                  <a:lnTo>
                    <a:pt x="268" y="2980"/>
                  </a:lnTo>
                  <a:lnTo>
                    <a:pt x="296" y="2980"/>
                  </a:lnTo>
                  <a:lnTo>
                    <a:pt x="296" y="1410"/>
                  </a:lnTo>
                  <a:lnTo>
                    <a:pt x="376" y="1410"/>
                  </a:lnTo>
                  <a:lnTo>
                    <a:pt x="376" y="2900"/>
                  </a:lnTo>
                  <a:lnTo>
                    <a:pt x="403" y="2874"/>
                  </a:lnTo>
                  <a:lnTo>
                    <a:pt x="403" y="1383"/>
                  </a:lnTo>
                  <a:lnTo>
                    <a:pt x="457" y="1383"/>
                  </a:lnTo>
                  <a:lnTo>
                    <a:pt x="457" y="2767"/>
                  </a:lnTo>
                  <a:lnTo>
                    <a:pt x="510" y="2767"/>
                  </a:lnTo>
                  <a:lnTo>
                    <a:pt x="510" y="1383"/>
                  </a:lnTo>
                  <a:lnTo>
                    <a:pt x="564" y="1356"/>
                  </a:lnTo>
                  <a:lnTo>
                    <a:pt x="591" y="2634"/>
                  </a:lnTo>
                  <a:lnTo>
                    <a:pt x="618" y="1356"/>
                  </a:lnTo>
                  <a:lnTo>
                    <a:pt x="699" y="1330"/>
                  </a:lnTo>
                  <a:lnTo>
                    <a:pt x="699" y="2368"/>
                  </a:lnTo>
                  <a:lnTo>
                    <a:pt x="725" y="2395"/>
                  </a:lnTo>
                  <a:lnTo>
                    <a:pt x="725" y="1330"/>
                  </a:lnTo>
                  <a:lnTo>
                    <a:pt x="833" y="1330"/>
                  </a:lnTo>
                  <a:lnTo>
                    <a:pt x="833" y="2395"/>
                  </a:lnTo>
                  <a:lnTo>
                    <a:pt x="860" y="2395"/>
                  </a:lnTo>
                  <a:lnTo>
                    <a:pt x="860" y="1303"/>
                  </a:lnTo>
                  <a:lnTo>
                    <a:pt x="913" y="1303"/>
                  </a:lnTo>
                  <a:lnTo>
                    <a:pt x="913" y="2181"/>
                  </a:lnTo>
                  <a:lnTo>
                    <a:pt x="941" y="2181"/>
                  </a:lnTo>
                  <a:lnTo>
                    <a:pt x="967" y="1303"/>
                  </a:lnTo>
                  <a:lnTo>
                    <a:pt x="1048" y="1277"/>
                  </a:lnTo>
                  <a:lnTo>
                    <a:pt x="1021" y="2102"/>
                  </a:lnTo>
                  <a:lnTo>
                    <a:pt x="1048" y="2102"/>
                  </a:lnTo>
                  <a:lnTo>
                    <a:pt x="1048" y="1277"/>
                  </a:lnTo>
                  <a:lnTo>
                    <a:pt x="1129" y="1277"/>
                  </a:lnTo>
                  <a:lnTo>
                    <a:pt x="1129" y="2315"/>
                  </a:lnTo>
                  <a:lnTo>
                    <a:pt x="1155" y="2315"/>
                  </a:lnTo>
                  <a:lnTo>
                    <a:pt x="1155" y="1250"/>
                  </a:lnTo>
                  <a:lnTo>
                    <a:pt x="1209" y="1250"/>
                  </a:lnTo>
                  <a:lnTo>
                    <a:pt x="1209" y="2581"/>
                  </a:lnTo>
                  <a:lnTo>
                    <a:pt x="1236" y="2554"/>
                  </a:lnTo>
                  <a:lnTo>
                    <a:pt x="1236" y="1250"/>
                  </a:lnTo>
                  <a:lnTo>
                    <a:pt x="1316" y="1224"/>
                  </a:lnTo>
                  <a:lnTo>
                    <a:pt x="1316" y="2181"/>
                  </a:lnTo>
                  <a:lnTo>
                    <a:pt x="1343" y="2128"/>
                  </a:lnTo>
                  <a:lnTo>
                    <a:pt x="1343" y="1224"/>
                  </a:lnTo>
                  <a:lnTo>
                    <a:pt x="1424" y="1197"/>
                  </a:lnTo>
                  <a:lnTo>
                    <a:pt x="1424" y="2049"/>
                  </a:lnTo>
                  <a:lnTo>
                    <a:pt x="1451" y="2049"/>
                  </a:lnTo>
                  <a:lnTo>
                    <a:pt x="1478" y="1197"/>
                  </a:lnTo>
                  <a:lnTo>
                    <a:pt x="1532" y="1197"/>
                  </a:lnTo>
                  <a:lnTo>
                    <a:pt x="1532" y="1889"/>
                  </a:lnTo>
                  <a:lnTo>
                    <a:pt x="1558" y="1889"/>
                  </a:lnTo>
                  <a:lnTo>
                    <a:pt x="1558" y="1197"/>
                  </a:lnTo>
                  <a:lnTo>
                    <a:pt x="1666" y="1171"/>
                  </a:lnTo>
                  <a:lnTo>
                    <a:pt x="1666" y="1835"/>
                  </a:lnTo>
                  <a:lnTo>
                    <a:pt x="1666" y="1862"/>
                  </a:lnTo>
                  <a:lnTo>
                    <a:pt x="1693" y="1835"/>
                  </a:lnTo>
                  <a:lnTo>
                    <a:pt x="1693" y="1171"/>
                  </a:lnTo>
                  <a:lnTo>
                    <a:pt x="1746" y="1171"/>
                  </a:lnTo>
                  <a:lnTo>
                    <a:pt x="1746" y="1570"/>
                  </a:lnTo>
                  <a:lnTo>
                    <a:pt x="1800" y="1543"/>
                  </a:lnTo>
                  <a:lnTo>
                    <a:pt x="1774" y="1144"/>
                  </a:lnTo>
                  <a:lnTo>
                    <a:pt x="1881" y="1144"/>
                  </a:lnTo>
                  <a:lnTo>
                    <a:pt x="1881" y="1729"/>
                  </a:lnTo>
                  <a:lnTo>
                    <a:pt x="1908" y="1703"/>
                  </a:lnTo>
                  <a:lnTo>
                    <a:pt x="1908" y="1144"/>
                  </a:lnTo>
                  <a:lnTo>
                    <a:pt x="1962" y="1118"/>
                  </a:lnTo>
                  <a:lnTo>
                    <a:pt x="1988" y="1596"/>
                  </a:lnTo>
                  <a:lnTo>
                    <a:pt x="2016" y="1596"/>
                  </a:lnTo>
                  <a:lnTo>
                    <a:pt x="2016" y="1118"/>
                  </a:lnTo>
                  <a:lnTo>
                    <a:pt x="2096" y="1091"/>
                  </a:lnTo>
                  <a:lnTo>
                    <a:pt x="2096" y="1436"/>
                  </a:lnTo>
                  <a:lnTo>
                    <a:pt x="2123" y="1436"/>
                  </a:lnTo>
                  <a:lnTo>
                    <a:pt x="2123" y="1091"/>
                  </a:lnTo>
                  <a:lnTo>
                    <a:pt x="2204" y="1091"/>
                  </a:lnTo>
                  <a:lnTo>
                    <a:pt x="2204" y="1383"/>
                  </a:lnTo>
                  <a:lnTo>
                    <a:pt x="2230" y="1383"/>
                  </a:lnTo>
                  <a:lnTo>
                    <a:pt x="2230" y="1091"/>
                  </a:lnTo>
                  <a:lnTo>
                    <a:pt x="2284" y="1064"/>
                  </a:lnTo>
                  <a:lnTo>
                    <a:pt x="2284" y="1250"/>
                  </a:lnTo>
                  <a:lnTo>
                    <a:pt x="2311" y="1250"/>
                  </a:lnTo>
                  <a:lnTo>
                    <a:pt x="2311" y="1064"/>
                  </a:lnTo>
                  <a:lnTo>
                    <a:pt x="8332" y="0"/>
                  </a:lnTo>
                  <a:lnTo>
                    <a:pt x="8332" y="1303"/>
                  </a:lnTo>
                  <a:close/>
                </a:path>
              </a:pathLst>
            </a:custGeom>
            <a:solidFill>
              <a:srgbClr val="838383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77" name="Freeform 638"/>
            <p:cNvSpPr>
              <a:spLocks/>
            </p:cNvSpPr>
            <p:nvPr/>
          </p:nvSpPr>
          <p:spPr bwMode="auto">
            <a:xfrm>
              <a:off x="93" y="-37"/>
              <a:ext cx="3" cy="4"/>
            </a:xfrm>
            <a:custGeom>
              <a:avLst/>
              <a:gdLst>
                <a:gd name="T0" fmla="*/ 0 w 81"/>
                <a:gd name="T1" fmla="*/ 0 h 106"/>
                <a:gd name="T2" fmla="*/ 0 w 81"/>
                <a:gd name="T3" fmla="*/ 0 h 106"/>
                <a:gd name="T4" fmla="*/ 0 w 81"/>
                <a:gd name="T5" fmla="*/ 0 h 106"/>
                <a:gd name="T6" fmla="*/ 0 w 81"/>
                <a:gd name="T7" fmla="*/ 0 h 106"/>
                <a:gd name="T8" fmla="*/ 0 w 81"/>
                <a:gd name="T9" fmla="*/ 0 h 106"/>
                <a:gd name="T10" fmla="*/ 0 w 81"/>
                <a:gd name="T11" fmla="*/ 0 h 1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1"/>
                <a:gd name="T19" fmla="*/ 0 h 106"/>
                <a:gd name="T20" fmla="*/ 81 w 81"/>
                <a:gd name="T21" fmla="*/ 106 h 10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1" h="106">
                  <a:moveTo>
                    <a:pt x="81" y="53"/>
                  </a:moveTo>
                  <a:lnTo>
                    <a:pt x="81" y="106"/>
                  </a:lnTo>
                  <a:lnTo>
                    <a:pt x="0" y="53"/>
                  </a:lnTo>
                  <a:lnTo>
                    <a:pt x="0" y="0"/>
                  </a:lnTo>
                  <a:lnTo>
                    <a:pt x="54" y="53"/>
                  </a:lnTo>
                  <a:lnTo>
                    <a:pt x="81" y="53"/>
                  </a:lnTo>
                  <a:close/>
                </a:path>
              </a:pathLst>
            </a:custGeom>
            <a:solidFill>
              <a:srgbClr val="C2E3FF"/>
            </a:solidFill>
            <a:ln w="1588">
              <a:solidFill>
                <a:srgbClr val="C2E3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78" name="Freeform 639"/>
            <p:cNvSpPr>
              <a:spLocks/>
            </p:cNvSpPr>
            <p:nvPr/>
          </p:nvSpPr>
          <p:spPr bwMode="auto">
            <a:xfrm>
              <a:off x="349" y="-36"/>
              <a:ext cx="15" cy="7"/>
            </a:xfrm>
            <a:custGeom>
              <a:avLst/>
              <a:gdLst>
                <a:gd name="T0" fmla="*/ 0 w 431"/>
                <a:gd name="T1" fmla="*/ 0 h 186"/>
                <a:gd name="T2" fmla="*/ 0 w 431"/>
                <a:gd name="T3" fmla="*/ 0 h 186"/>
                <a:gd name="T4" fmla="*/ 0 w 431"/>
                <a:gd name="T5" fmla="*/ 0 h 186"/>
                <a:gd name="T6" fmla="*/ 0 w 431"/>
                <a:gd name="T7" fmla="*/ 0 h 186"/>
                <a:gd name="T8" fmla="*/ 0 w 431"/>
                <a:gd name="T9" fmla="*/ 0 h 186"/>
                <a:gd name="T10" fmla="*/ 0 w 431"/>
                <a:gd name="T11" fmla="*/ 0 h 186"/>
                <a:gd name="T12" fmla="*/ 0 w 431"/>
                <a:gd name="T13" fmla="*/ 0 h 186"/>
                <a:gd name="T14" fmla="*/ 0 w 431"/>
                <a:gd name="T15" fmla="*/ 0 h 186"/>
                <a:gd name="T16" fmla="*/ 0 w 431"/>
                <a:gd name="T17" fmla="*/ 0 h 186"/>
                <a:gd name="T18" fmla="*/ 0 w 431"/>
                <a:gd name="T19" fmla="*/ 0 h 186"/>
                <a:gd name="T20" fmla="*/ 0 w 431"/>
                <a:gd name="T21" fmla="*/ 0 h 18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31"/>
                <a:gd name="T34" fmla="*/ 0 h 186"/>
                <a:gd name="T35" fmla="*/ 431 w 431"/>
                <a:gd name="T36" fmla="*/ 186 h 18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31" h="186">
                  <a:moveTo>
                    <a:pt x="431" y="53"/>
                  </a:moveTo>
                  <a:lnTo>
                    <a:pt x="296" y="80"/>
                  </a:lnTo>
                  <a:lnTo>
                    <a:pt x="242" y="133"/>
                  </a:lnTo>
                  <a:lnTo>
                    <a:pt x="242" y="186"/>
                  </a:lnTo>
                  <a:lnTo>
                    <a:pt x="189" y="186"/>
                  </a:lnTo>
                  <a:lnTo>
                    <a:pt x="0" y="133"/>
                  </a:lnTo>
                  <a:lnTo>
                    <a:pt x="28" y="80"/>
                  </a:lnTo>
                  <a:lnTo>
                    <a:pt x="55" y="53"/>
                  </a:lnTo>
                  <a:lnTo>
                    <a:pt x="189" y="0"/>
                  </a:lnTo>
                  <a:lnTo>
                    <a:pt x="351" y="27"/>
                  </a:lnTo>
                  <a:lnTo>
                    <a:pt x="431" y="53"/>
                  </a:lnTo>
                  <a:close/>
                </a:path>
              </a:pathLst>
            </a:custGeom>
            <a:solidFill>
              <a:srgbClr val="ABABAB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79" name="Freeform 640"/>
            <p:cNvSpPr>
              <a:spLocks/>
            </p:cNvSpPr>
            <p:nvPr/>
          </p:nvSpPr>
          <p:spPr bwMode="auto">
            <a:xfrm>
              <a:off x="97" y="-35"/>
              <a:ext cx="4" cy="4"/>
            </a:xfrm>
            <a:custGeom>
              <a:avLst/>
              <a:gdLst>
                <a:gd name="T0" fmla="*/ 0 w 108"/>
                <a:gd name="T1" fmla="*/ 0 h 106"/>
                <a:gd name="T2" fmla="*/ 0 w 108"/>
                <a:gd name="T3" fmla="*/ 0 h 106"/>
                <a:gd name="T4" fmla="*/ 0 w 108"/>
                <a:gd name="T5" fmla="*/ 0 h 106"/>
                <a:gd name="T6" fmla="*/ 0 w 108"/>
                <a:gd name="T7" fmla="*/ 0 h 106"/>
                <a:gd name="T8" fmla="*/ 0 w 108"/>
                <a:gd name="T9" fmla="*/ 0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8"/>
                <a:gd name="T16" fmla="*/ 0 h 106"/>
                <a:gd name="T17" fmla="*/ 108 w 108"/>
                <a:gd name="T18" fmla="*/ 106 h 1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8" h="106">
                  <a:moveTo>
                    <a:pt x="108" y="106"/>
                  </a:moveTo>
                  <a:lnTo>
                    <a:pt x="0" y="53"/>
                  </a:lnTo>
                  <a:lnTo>
                    <a:pt x="0" y="0"/>
                  </a:lnTo>
                  <a:lnTo>
                    <a:pt x="108" y="53"/>
                  </a:lnTo>
                  <a:lnTo>
                    <a:pt x="108" y="106"/>
                  </a:lnTo>
                  <a:close/>
                </a:path>
              </a:pathLst>
            </a:custGeom>
            <a:solidFill>
              <a:srgbClr val="C2E3FF"/>
            </a:solidFill>
            <a:ln w="1588">
              <a:solidFill>
                <a:srgbClr val="C2E3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80" name="Freeform 641"/>
            <p:cNvSpPr>
              <a:spLocks/>
            </p:cNvSpPr>
            <p:nvPr/>
          </p:nvSpPr>
          <p:spPr bwMode="auto">
            <a:xfrm>
              <a:off x="358" y="-33"/>
              <a:ext cx="10" cy="4"/>
            </a:xfrm>
            <a:custGeom>
              <a:avLst/>
              <a:gdLst>
                <a:gd name="T0" fmla="*/ 0 w 295"/>
                <a:gd name="T1" fmla="*/ 0 h 106"/>
                <a:gd name="T2" fmla="*/ 0 w 295"/>
                <a:gd name="T3" fmla="*/ 0 h 106"/>
                <a:gd name="T4" fmla="*/ 0 w 295"/>
                <a:gd name="T5" fmla="*/ 0 h 106"/>
                <a:gd name="T6" fmla="*/ 0 w 295"/>
                <a:gd name="T7" fmla="*/ 0 h 106"/>
                <a:gd name="T8" fmla="*/ 0 w 295"/>
                <a:gd name="T9" fmla="*/ 0 h 106"/>
                <a:gd name="T10" fmla="*/ 0 w 295"/>
                <a:gd name="T11" fmla="*/ 0 h 106"/>
                <a:gd name="T12" fmla="*/ 0 w 295"/>
                <a:gd name="T13" fmla="*/ 0 h 106"/>
                <a:gd name="T14" fmla="*/ 0 w 295"/>
                <a:gd name="T15" fmla="*/ 0 h 106"/>
                <a:gd name="T16" fmla="*/ 0 w 295"/>
                <a:gd name="T17" fmla="*/ 0 h 10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95"/>
                <a:gd name="T28" fmla="*/ 0 h 106"/>
                <a:gd name="T29" fmla="*/ 295 w 295"/>
                <a:gd name="T30" fmla="*/ 106 h 10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95" h="106">
                  <a:moveTo>
                    <a:pt x="295" y="53"/>
                  </a:moveTo>
                  <a:lnTo>
                    <a:pt x="295" y="53"/>
                  </a:lnTo>
                  <a:lnTo>
                    <a:pt x="0" y="106"/>
                  </a:lnTo>
                  <a:lnTo>
                    <a:pt x="26" y="53"/>
                  </a:lnTo>
                  <a:lnTo>
                    <a:pt x="107" y="26"/>
                  </a:lnTo>
                  <a:lnTo>
                    <a:pt x="161" y="0"/>
                  </a:lnTo>
                  <a:lnTo>
                    <a:pt x="242" y="26"/>
                  </a:lnTo>
                  <a:lnTo>
                    <a:pt x="295" y="53"/>
                  </a:lnTo>
                  <a:close/>
                </a:path>
              </a:pathLst>
            </a:custGeom>
            <a:solidFill>
              <a:srgbClr val="838383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81" name="Freeform 642"/>
            <p:cNvSpPr>
              <a:spLocks/>
            </p:cNvSpPr>
            <p:nvPr/>
          </p:nvSpPr>
          <p:spPr bwMode="auto">
            <a:xfrm>
              <a:off x="101" y="-32"/>
              <a:ext cx="4" cy="3"/>
            </a:xfrm>
            <a:custGeom>
              <a:avLst/>
              <a:gdLst>
                <a:gd name="T0" fmla="*/ 0 w 107"/>
                <a:gd name="T1" fmla="*/ 0 h 80"/>
                <a:gd name="T2" fmla="*/ 0 w 107"/>
                <a:gd name="T3" fmla="*/ 0 h 80"/>
                <a:gd name="T4" fmla="*/ 0 w 107"/>
                <a:gd name="T5" fmla="*/ 0 h 80"/>
                <a:gd name="T6" fmla="*/ 0 w 107"/>
                <a:gd name="T7" fmla="*/ 0 h 80"/>
                <a:gd name="T8" fmla="*/ 0 w 107"/>
                <a:gd name="T9" fmla="*/ 0 h 80"/>
                <a:gd name="T10" fmla="*/ 0 w 107"/>
                <a:gd name="T11" fmla="*/ 0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7"/>
                <a:gd name="T19" fmla="*/ 0 h 80"/>
                <a:gd name="T20" fmla="*/ 107 w 107"/>
                <a:gd name="T21" fmla="*/ 80 h 8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7" h="80">
                  <a:moveTo>
                    <a:pt x="107" y="80"/>
                  </a:moveTo>
                  <a:lnTo>
                    <a:pt x="81" y="80"/>
                  </a:lnTo>
                  <a:lnTo>
                    <a:pt x="0" y="53"/>
                  </a:lnTo>
                  <a:lnTo>
                    <a:pt x="0" y="0"/>
                  </a:lnTo>
                  <a:lnTo>
                    <a:pt x="81" y="27"/>
                  </a:lnTo>
                  <a:lnTo>
                    <a:pt x="107" y="80"/>
                  </a:lnTo>
                  <a:close/>
                </a:path>
              </a:pathLst>
            </a:custGeom>
            <a:solidFill>
              <a:srgbClr val="C2E3FF"/>
            </a:solidFill>
            <a:ln w="1588">
              <a:solidFill>
                <a:srgbClr val="C2E3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82" name="Freeform 643"/>
            <p:cNvSpPr>
              <a:spLocks/>
            </p:cNvSpPr>
            <p:nvPr/>
          </p:nvSpPr>
          <p:spPr bwMode="auto">
            <a:xfrm>
              <a:off x="202" y="-30"/>
              <a:ext cx="75" cy="16"/>
            </a:xfrm>
            <a:custGeom>
              <a:avLst/>
              <a:gdLst>
                <a:gd name="T0" fmla="*/ 0 w 2150"/>
                <a:gd name="T1" fmla="*/ 0 h 400"/>
                <a:gd name="T2" fmla="*/ 0 w 2150"/>
                <a:gd name="T3" fmla="*/ 0 h 400"/>
                <a:gd name="T4" fmla="*/ 0 w 2150"/>
                <a:gd name="T5" fmla="*/ 0 h 400"/>
                <a:gd name="T6" fmla="*/ 0 w 2150"/>
                <a:gd name="T7" fmla="*/ 0 h 400"/>
                <a:gd name="T8" fmla="*/ 0 w 2150"/>
                <a:gd name="T9" fmla="*/ 0 h 400"/>
                <a:gd name="T10" fmla="*/ 0 w 2150"/>
                <a:gd name="T11" fmla="*/ 0 h 400"/>
                <a:gd name="T12" fmla="*/ 0 w 2150"/>
                <a:gd name="T13" fmla="*/ 0 h 400"/>
                <a:gd name="T14" fmla="*/ 0 w 2150"/>
                <a:gd name="T15" fmla="*/ 0 h 4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150"/>
                <a:gd name="T25" fmla="*/ 0 h 400"/>
                <a:gd name="T26" fmla="*/ 2150 w 2150"/>
                <a:gd name="T27" fmla="*/ 400 h 4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50" h="400">
                  <a:moveTo>
                    <a:pt x="2122" y="54"/>
                  </a:moveTo>
                  <a:lnTo>
                    <a:pt x="1988" y="81"/>
                  </a:lnTo>
                  <a:lnTo>
                    <a:pt x="913" y="267"/>
                  </a:lnTo>
                  <a:lnTo>
                    <a:pt x="0" y="400"/>
                  </a:lnTo>
                  <a:lnTo>
                    <a:pt x="53" y="320"/>
                  </a:lnTo>
                  <a:lnTo>
                    <a:pt x="2122" y="0"/>
                  </a:lnTo>
                  <a:lnTo>
                    <a:pt x="2150" y="0"/>
                  </a:lnTo>
                  <a:lnTo>
                    <a:pt x="2122" y="54"/>
                  </a:lnTo>
                  <a:close/>
                </a:path>
              </a:pathLst>
            </a:custGeom>
            <a:solidFill>
              <a:srgbClr val="59595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83" name="Freeform 644"/>
            <p:cNvSpPr>
              <a:spLocks/>
            </p:cNvSpPr>
            <p:nvPr/>
          </p:nvSpPr>
          <p:spPr bwMode="auto">
            <a:xfrm>
              <a:off x="106" y="-30"/>
              <a:ext cx="4" cy="5"/>
            </a:xfrm>
            <a:custGeom>
              <a:avLst/>
              <a:gdLst>
                <a:gd name="T0" fmla="*/ 0 w 107"/>
                <a:gd name="T1" fmla="*/ 0 h 108"/>
                <a:gd name="T2" fmla="*/ 0 w 107"/>
                <a:gd name="T3" fmla="*/ 0 h 108"/>
                <a:gd name="T4" fmla="*/ 0 w 107"/>
                <a:gd name="T5" fmla="*/ 0 h 108"/>
                <a:gd name="T6" fmla="*/ 0 w 107"/>
                <a:gd name="T7" fmla="*/ 0 h 108"/>
                <a:gd name="T8" fmla="*/ 0 w 107"/>
                <a:gd name="T9" fmla="*/ 0 h 108"/>
                <a:gd name="T10" fmla="*/ 0 w 107"/>
                <a:gd name="T11" fmla="*/ 0 h 1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7"/>
                <a:gd name="T19" fmla="*/ 0 h 108"/>
                <a:gd name="T20" fmla="*/ 107 w 107"/>
                <a:gd name="T21" fmla="*/ 108 h 10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7" h="108">
                  <a:moveTo>
                    <a:pt x="107" y="81"/>
                  </a:moveTo>
                  <a:lnTo>
                    <a:pt x="107" y="108"/>
                  </a:lnTo>
                  <a:lnTo>
                    <a:pt x="0" y="54"/>
                  </a:lnTo>
                  <a:lnTo>
                    <a:pt x="0" y="0"/>
                  </a:lnTo>
                  <a:lnTo>
                    <a:pt x="79" y="27"/>
                  </a:lnTo>
                  <a:lnTo>
                    <a:pt x="107" y="81"/>
                  </a:lnTo>
                  <a:close/>
                </a:path>
              </a:pathLst>
            </a:custGeom>
            <a:solidFill>
              <a:srgbClr val="C2E3FF"/>
            </a:solidFill>
            <a:ln w="1588">
              <a:solidFill>
                <a:srgbClr val="C2E3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84" name="Freeform 645"/>
            <p:cNvSpPr>
              <a:spLocks/>
            </p:cNvSpPr>
            <p:nvPr/>
          </p:nvSpPr>
          <p:spPr bwMode="auto">
            <a:xfrm>
              <a:off x="195" y="-29"/>
              <a:ext cx="8" cy="15"/>
            </a:xfrm>
            <a:custGeom>
              <a:avLst/>
              <a:gdLst>
                <a:gd name="T0" fmla="*/ 0 w 242"/>
                <a:gd name="T1" fmla="*/ 0 h 373"/>
                <a:gd name="T2" fmla="*/ 0 w 242"/>
                <a:gd name="T3" fmla="*/ 0 h 373"/>
                <a:gd name="T4" fmla="*/ 0 w 242"/>
                <a:gd name="T5" fmla="*/ 0 h 373"/>
                <a:gd name="T6" fmla="*/ 0 w 242"/>
                <a:gd name="T7" fmla="*/ 0 h 373"/>
                <a:gd name="T8" fmla="*/ 0 w 242"/>
                <a:gd name="T9" fmla="*/ 0 h 373"/>
                <a:gd name="T10" fmla="*/ 0 w 242"/>
                <a:gd name="T11" fmla="*/ 0 h 373"/>
                <a:gd name="T12" fmla="*/ 0 w 242"/>
                <a:gd name="T13" fmla="*/ 0 h 373"/>
                <a:gd name="T14" fmla="*/ 0 w 242"/>
                <a:gd name="T15" fmla="*/ 0 h 373"/>
                <a:gd name="T16" fmla="*/ 0 w 242"/>
                <a:gd name="T17" fmla="*/ 0 h 373"/>
                <a:gd name="T18" fmla="*/ 0 w 242"/>
                <a:gd name="T19" fmla="*/ 0 h 37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42"/>
                <a:gd name="T31" fmla="*/ 0 h 373"/>
                <a:gd name="T32" fmla="*/ 242 w 242"/>
                <a:gd name="T33" fmla="*/ 373 h 37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42" h="373">
                  <a:moveTo>
                    <a:pt x="216" y="134"/>
                  </a:moveTo>
                  <a:lnTo>
                    <a:pt x="242" y="266"/>
                  </a:lnTo>
                  <a:lnTo>
                    <a:pt x="162" y="373"/>
                  </a:lnTo>
                  <a:lnTo>
                    <a:pt x="135" y="373"/>
                  </a:lnTo>
                  <a:lnTo>
                    <a:pt x="54" y="346"/>
                  </a:lnTo>
                  <a:lnTo>
                    <a:pt x="54" y="266"/>
                  </a:lnTo>
                  <a:lnTo>
                    <a:pt x="0" y="213"/>
                  </a:lnTo>
                  <a:lnTo>
                    <a:pt x="0" y="0"/>
                  </a:lnTo>
                  <a:lnTo>
                    <a:pt x="216" y="81"/>
                  </a:lnTo>
                  <a:lnTo>
                    <a:pt x="216" y="134"/>
                  </a:lnTo>
                  <a:close/>
                </a:path>
              </a:pathLst>
            </a:custGeom>
            <a:solidFill>
              <a:srgbClr val="D9D9D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85" name="Freeform 646"/>
            <p:cNvSpPr>
              <a:spLocks/>
            </p:cNvSpPr>
            <p:nvPr/>
          </p:nvSpPr>
          <p:spPr bwMode="auto">
            <a:xfrm>
              <a:off x="111" y="-28"/>
              <a:ext cx="2" cy="5"/>
            </a:xfrm>
            <a:custGeom>
              <a:avLst/>
              <a:gdLst>
                <a:gd name="T0" fmla="*/ 0 w 81"/>
                <a:gd name="T1" fmla="*/ 0 h 107"/>
                <a:gd name="T2" fmla="*/ 0 w 81"/>
                <a:gd name="T3" fmla="*/ 0 h 107"/>
                <a:gd name="T4" fmla="*/ 0 w 81"/>
                <a:gd name="T5" fmla="*/ 0 h 107"/>
                <a:gd name="T6" fmla="*/ 0 w 81"/>
                <a:gd name="T7" fmla="*/ 0 h 107"/>
                <a:gd name="T8" fmla="*/ 0 w 81"/>
                <a:gd name="T9" fmla="*/ 0 h 107"/>
                <a:gd name="T10" fmla="*/ 0 w 81"/>
                <a:gd name="T11" fmla="*/ 0 h 1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1"/>
                <a:gd name="T19" fmla="*/ 0 h 107"/>
                <a:gd name="T20" fmla="*/ 81 w 81"/>
                <a:gd name="T21" fmla="*/ 107 h 10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1" h="107">
                  <a:moveTo>
                    <a:pt x="81" y="54"/>
                  </a:moveTo>
                  <a:lnTo>
                    <a:pt x="81" y="107"/>
                  </a:lnTo>
                  <a:lnTo>
                    <a:pt x="0" y="54"/>
                  </a:lnTo>
                  <a:lnTo>
                    <a:pt x="0" y="0"/>
                  </a:lnTo>
                  <a:lnTo>
                    <a:pt x="81" y="54"/>
                  </a:lnTo>
                  <a:close/>
                </a:path>
              </a:pathLst>
            </a:custGeom>
            <a:solidFill>
              <a:srgbClr val="C2E3FF"/>
            </a:solidFill>
            <a:ln w="1588">
              <a:solidFill>
                <a:srgbClr val="C2E3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86" name="Freeform 647"/>
            <p:cNvSpPr>
              <a:spLocks/>
            </p:cNvSpPr>
            <p:nvPr/>
          </p:nvSpPr>
          <p:spPr bwMode="auto">
            <a:xfrm>
              <a:off x="115" y="-24"/>
              <a:ext cx="4" cy="4"/>
            </a:xfrm>
            <a:custGeom>
              <a:avLst/>
              <a:gdLst>
                <a:gd name="T0" fmla="*/ 0 w 107"/>
                <a:gd name="T1" fmla="*/ 0 h 106"/>
                <a:gd name="T2" fmla="*/ 0 w 107"/>
                <a:gd name="T3" fmla="*/ 0 h 106"/>
                <a:gd name="T4" fmla="*/ 0 w 107"/>
                <a:gd name="T5" fmla="*/ 0 h 106"/>
                <a:gd name="T6" fmla="*/ 0 w 107"/>
                <a:gd name="T7" fmla="*/ 0 h 106"/>
                <a:gd name="T8" fmla="*/ 0 w 107"/>
                <a:gd name="T9" fmla="*/ 0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7"/>
                <a:gd name="T16" fmla="*/ 0 h 106"/>
                <a:gd name="T17" fmla="*/ 107 w 107"/>
                <a:gd name="T18" fmla="*/ 106 h 1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7" h="106">
                  <a:moveTo>
                    <a:pt x="107" y="106"/>
                  </a:moveTo>
                  <a:lnTo>
                    <a:pt x="0" y="53"/>
                  </a:lnTo>
                  <a:lnTo>
                    <a:pt x="0" y="0"/>
                  </a:lnTo>
                  <a:lnTo>
                    <a:pt x="107" y="53"/>
                  </a:lnTo>
                  <a:lnTo>
                    <a:pt x="107" y="106"/>
                  </a:lnTo>
                  <a:close/>
                </a:path>
              </a:pathLst>
            </a:custGeom>
            <a:solidFill>
              <a:srgbClr val="C2E3FF"/>
            </a:solidFill>
            <a:ln w="1588">
              <a:solidFill>
                <a:srgbClr val="C2E3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87" name="Freeform 648"/>
            <p:cNvSpPr>
              <a:spLocks/>
            </p:cNvSpPr>
            <p:nvPr/>
          </p:nvSpPr>
          <p:spPr bwMode="auto">
            <a:xfrm>
              <a:off x="120" y="-22"/>
              <a:ext cx="3" cy="3"/>
            </a:xfrm>
            <a:custGeom>
              <a:avLst/>
              <a:gdLst>
                <a:gd name="T0" fmla="*/ 0 w 80"/>
                <a:gd name="T1" fmla="*/ 0 h 80"/>
                <a:gd name="T2" fmla="*/ 0 w 80"/>
                <a:gd name="T3" fmla="*/ 0 h 80"/>
                <a:gd name="T4" fmla="*/ 0 w 80"/>
                <a:gd name="T5" fmla="*/ 0 h 80"/>
                <a:gd name="T6" fmla="*/ 0 w 80"/>
                <a:gd name="T7" fmla="*/ 0 h 80"/>
                <a:gd name="T8" fmla="*/ 0 w 80"/>
                <a:gd name="T9" fmla="*/ 0 h 80"/>
                <a:gd name="T10" fmla="*/ 0 w 80"/>
                <a:gd name="T11" fmla="*/ 0 h 80"/>
                <a:gd name="T12" fmla="*/ 0 w 80"/>
                <a:gd name="T13" fmla="*/ 0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0"/>
                <a:gd name="T22" fmla="*/ 0 h 80"/>
                <a:gd name="T23" fmla="*/ 80 w 80"/>
                <a:gd name="T24" fmla="*/ 80 h 8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0" h="80">
                  <a:moveTo>
                    <a:pt x="80" y="80"/>
                  </a:moveTo>
                  <a:lnTo>
                    <a:pt x="80" y="80"/>
                  </a:lnTo>
                  <a:lnTo>
                    <a:pt x="54" y="80"/>
                  </a:lnTo>
                  <a:lnTo>
                    <a:pt x="0" y="53"/>
                  </a:lnTo>
                  <a:lnTo>
                    <a:pt x="0" y="0"/>
                  </a:lnTo>
                  <a:lnTo>
                    <a:pt x="80" y="27"/>
                  </a:lnTo>
                  <a:lnTo>
                    <a:pt x="80" y="80"/>
                  </a:lnTo>
                  <a:close/>
                </a:path>
              </a:pathLst>
            </a:custGeom>
            <a:solidFill>
              <a:srgbClr val="C2E3FF"/>
            </a:solidFill>
            <a:ln w="1588">
              <a:solidFill>
                <a:srgbClr val="C2E3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88" name="Freeform 649"/>
            <p:cNvSpPr>
              <a:spLocks/>
            </p:cNvSpPr>
            <p:nvPr/>
          </p:nvSpPr>
          <p:spPr bwMode="auto">
            <a:xfrm>
              <a:off x="124" y="-20"/>
              <a:ext cx="2" cy="4"/>
            </a:xfrm>
            <a:custGeom>
              <a:avLst/>
              <a:gdLst>
                <a:gd name="T0" fmla="*/ 0 w 81"/>
                <a:gd name="T1" fmla="*/ 0 h 106"/>
                <a:gd name="T2" fmla="*/ 0 w 81"/>
                <a:gd name="T3" fmla="*/ 0 h 106"/>
                <a:gd name="T4" fmla="*/ 0 w 81"/>
                <a:gd name="T5" fmla="*/ 0 h 106"/>
                <a:gd name="T6" fmla="*/ 0 w 81"/>
                <a:gd name="T7" fmla="*/ 0 h 106"/>
                <a:gd name="T8" fmla="*/ 0 w 81"/>
                <a:gd name="T9" fmla="*/ 0 h 106"/>
                <a:gd name="T10" fmla="*/ 0 w 81"/>
                <a:gd name="T11" fmla="*/ 0 h 106"/>
                <a:gd name="T12" fmla="*/ 0 w 81"/>
                <a:gd name="T13" fmla="*/ 0 h 1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1"/>
                <a:gd name="T22" fmla="*/ 0 h 106"/>
                <a:gd name="T23" fmla="*/ 81 w 81"/>
                <a:gd name="T24" fmla="*/ 106 h 10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1" h="106">
                  <a:moveTo>
                    <a:pt x="81" y="53"/>
                  </a:moveTo>
                  <a:lnTo>
                    <a:pt x="81" y="80"/>
                  </a:lnTo>
                  <a:lnTo>
                    <a:pt x="81" y="106"/>
                  </a:lnTo>
                  <a:lnTo>
                    <a:pt x="0" y="53"/>
                  </a:lnTo>
                  <a:lnTo>
                    <a:pt x="0" y="0"/>
                  </a:lnTo>
                  <a:lnTo>
                    <a:pt x="81" y="27"/>
                  </a:lnTo>
                  <a:lnTo>
                    <a:pt x="81" y="53"/>
                  </a:lnTo>
                  <a:close/>
                </a:path>
              </a:pathLst>
            </a:custGeom>
            <a:solidFill>
              <a:srgbClr val="C2E3FF"/>
            </a:solidFill>
            <a:ln w="1588">
              <a:solidFill>
                <a:srgbClr val="C2E3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89" name="Freeform 650"/>
            <p:cNvSpPr>
              <a:spLocks/>
            </p:cNvSpPr>
            <p:nvPr/>
          </p:nvSpPr>
          <p:spPr bwMode="auto">
            <a:xfrm>
              <a:off x="127" y="-18"/>
              <a:ext cx="4" cy="4"/>
            </a:xfrm>
            <a:custGeom>
              <a:avLst/>
              <a:gdLst>
                <a:gd name="T0" fmla="*/ 0 w 107"/>
                <a:gd name="T1" fmla="*/ 0 h 107"/>
                <a:gd name="T2" fmla="*/ 0 w 107"/>
                <a:gd name="T3" fmla="*/ 0 h 107"/>
                <a:gd name="T4" fmla="*/ 0 w 107"/>
                <a:gd name="T5" fmla="*/ 0 h 107"/>
                <a:gd name="T6" fmla="*/ 0 w 107"/>
                <a:gd name="T7" fmla="*/ 0 h 107"/>
                <a:gd name="T8" fmla="*/ 0 w 107"/>
                <a:gd name="T9" fmla="*/ 0 h 107"/>
                <a:gd name="T10" fmla="*/ 0 w 107"/>
                <a:gd name="T11" fmla="*/ 0 h 1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7"/>
                <a:gd name="T19" fmla="*/ 0 h 107"/>
                <a:gd name="T20" fmla="*/ 107 w 107"/>
                <a:gd name="T21" fmla="*/ 107 h 10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7" h="107">
                  <a:moveTo>
                    <a:pt x="107" y="107"/>
                  </a:moveTo>
                  <a:lnTo>
                    <a:pt x="54" y="80"/>
                  </a:lnTo>
                  <a:lnTo>
                    <a:pt x="0" y="53"/>
                  </a:lnTo>
                  <a:lnTo>
                    <a:pt x="0" y="0"/>
                  </a:lnTo>
                  <a:lnTo>
                    <a:pt x="107" y="53"/>
                  </a:lnTo>
                  <a:lnTo>
                    <a:pt x="107" y="107"/>
                  </a:lnTo>
                  <a:close/>
                </a:path>
              </a:pathLst>
            </a:custGeom>
            <a:solidFill>
              <a:srgbClr val="C2E3FF"/>
            </a:solidFill>
            <a:ln w="1588">
              <a:solidFill>
                <a:srgbClr val="C2E3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90" name="Freeform 651"/>
            <p:cNvSpPr>
              <a:spLocks/>
            </p:cNvSpPr>
            <p:nvPr/>
          </p:nvSpPr>
          <p:spPr bwMode="auto">
            <a:xfrm>
              <a:off x="133" y="-15"/>
              <a:ext cx="5" cy="4"/>
            </a:xfrm>
            <a:custGeom>
              <a:avLst/>
              <a:gdLst>
                <a:gd name="T0" fmla="*/ 0 w 134"/>
                <a:gd name="T1" fmla="*/ 0 h 107"/>
                <a:gd name="T2" fmla="*/ 0 w 134"/>
                <a:gd name="T3" fmla="*/ 0 h 107"/>
                <a:gd name="T4" fmla="*/ 0 w 134"/>
                <a:gd name="T5" fmla="*/ 0 h 107"/>
                <a:gd name="T6" fmla="*/ 0 w 134"/>
                <a:gd name="T7" fmla="*/ 0 h 107"/>
                <a:gd name="T8" fmla="*/ 0 w 134"/>
                <a:gd name="T9" fmla="*/ 0 h 107"/>
                <a:gd name="T10" fmla="*/ 0 w 134"/>
                <a:gd name="T11" fmla="*/ 0 h 1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34"/>
                <a:gd name="T19" fmla="*/ 0 h 107"/>
                <a:gd name="T20" fmla="*/ 134 w 134"/>
                <a:gd name="T21" fmla="*/ 107 h 10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34" h="107">
                  <a:moveTo>
                    <a:pt x="134" y="53"/>
                  </a:moveTo>
                  <a:lnTo>
                    <a:pt x="134" y="107"/>
                  </a:lnTo>
                  <a:lnTo>
                    <a:pt x="0" y="53"/>
                  </a:lnTo>
                  <a:lnTo>
                    <a:pt x="0" y="0"/>
                  </a:lnTo>
                  <a:lnTo>
                    <a:pt x="107" y="53"/>
                  </a:lnTo>
                  <a:lnTo>
                    <a:pt x="134" y="53"/>
                  </a:lnTo>
                  <a:close/>
                </a:path>
              </a:pathLst>
            </a:custGeom>
            <a:solidFill>
              <a:srgbClr val="C2E3FF"/>
            </a:solidFill>
            <a:ln w="1588">
              <a:solidFill>
                <a:srgbClr val="C2E3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91" name="Freeform 652"/>
            <p:cNvSpPr>
              <a:spLocks/>
            </p:cNvSpPr>
            <p:nvPr/>
          </p:nvSpPr>
          <p:spPr bwMode="auto">
            <a:xfrm>
              <a:off x="139" y="-12"/>
              <a:ext cx="3" cy="5"/>
            </a:xfrm>
            <a:custGeom>
              <a:avLst/>
              <a:gdLst>
                <a:gd name="T0" fmla="*/ 0 w 107"/>
                <a:gd name="T1" fmla="*/ 0 h 107"/>
                <a:gd name="T2" fmla="*/ 0 w 107"/>
                <a:gd name="T3" fmla="*/ 0 h 107"/>
                <a:gd name="T4" fmla="*/ 0 w 107"/>
                <a:gd name="T5" fmla="*/ 0 h 107"/>
                <a:gd name="T6" fmla="*/ 0 w 107"/>
                <a:gd name="T7" fmla="*/ 0 h 107"/>
                <a:gd name="T8" fmla="*/ 0 w 107"/>
                <a:gd name="T9" fmla="*/ 0 h 107"/>
                <a:gd name="T10" fmla="*/ 0 w 107"/>
                <a:gd name="T11" fmla="*/ 0 h 1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7"/>
                <a:gd name="T19" fmla="*/ 0 h 107"/>
                <a:gd name="T20" fmla="*/ 107 w 107"/>
                <a:gd name="T21" fmla="*/ 107 h 10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7" h="107">
                  <a:moveTo>
                    <a:pt x="107" y="107"/>
                  </a:moveTo>
                  <a:lnTo>
                    <a:pt x="0" y="54"/>
                  </a:lnTo>
                  <a:lnTo>
                    <a:pt x="0" y="27"/>
                  </a:lnTo>
                  <a:lnTo>
                    <a:pt x="0" y="0"/>
                  </a:lnTo>
                  <a:lnTo>
                    <a:pt x="107" y="54"/>
                  </a:lnTo>
                  <a:lnTo>
                    <a:pt x="107" y="107"/>
                  </a:lnTo>
                  <a:close/>
                </a:path>
              </a:pathLst>
            </a:custGeom>
            <a:solidFill>
              <a:srgbClr val="C2E3FF"/>
            </a:solidFill>
            <a:ln w="1588">
              <a:solidFill>
                <a:srgbClr val="C2E3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92" name="Freeform 653"/>
            <p:cNvSpPr>
              <a:spLocks/>
            </p:cNvSpPr>
            <p:nvPr/>
          </p:nvSpPr>
          <p:spPr bwMode="auto">
            <a:xfrm>
              <a:off x="79" y="-12"/>
              <a:ext cx="9" cy="17"/>
            </a:xfrm>
            <a:custGeom>
              <a:avLst/>
              <a:gdLst>
                <a:gd name="T0" fmla="*/ 0 w 242"/>
                <a:gd name="T1" fmla="*/ 0 h 426"/>
                <a:gd name="T2" fmla="*/ 0 w 242"/>
                <a:gd name="T3" fmla="*/ 0 h 426"/>
                <a:gd name="T4" fmla="*/ 0 w 242"/>
                <a:gd name="T5" fmla="*/ 0 h 426"/>
                <a:gd name="T6" fmla="*/ 0 w 242"/>
                <a:gd name="T7" fmla="*/ 0 h 426"/>
                <a:gd name="T8" fmla="*/ 0 w 242"/>
                <a:gd name="T9" fmla="*/ 0 h 426"/>
                <a:gd name="T10" fmla="*/ 0 w 242"/>
                <a:gd name="T11" fmla="*/ 0 h 4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42"/>
                <a:gd name="T19" fmla="*/ 0 h 426"/>
                <a:gd name="T20" fmla="*/ 242 w 242"/>
                <a:gd name="T21" fmla="*/ 426 h 42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42" h="426">
                  <a:moveTo>
                    <a:pt x="242" y="133"/>
                  </a:moveTo>
                  <a:lnTo>
                    <a:pt x="215" y="426"/>
                  </a:lnTo>
                  <a:lnTo>
                    <a:pt x="0" y="266"/>
                  </a:lnTo>
                  <a:lnTo>
                    <a:pt x="0" y="0"/>
                  </a:lnTo>
                  <a:lnTo>
                    <a:pt x="215" y="133"/>
                  </a:lnTo>
                  <a:lnTo>
                    <a:pt x="242" y="133"/>
                  </a:lnTo>
                  <a:close/>
                </a:path>
              </a:pathLst>
            </a:custGeom>
            <a:solidFill>
              <a:srgbClr val="D9D9D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93" name="Freeform 654"/>
            <p:cNvSpPr>
              <a:spLocks/>
            </p:cNvSpPr>
            <p:nvPr/>
          </p:nvSpPr>
          <p:spPr bwMode="auto">
            <a:xfrm>
              <a:off x="143" y="-9"/>
              <a:ext cx="5" cy="5"/>
            </a:xfrm>
            <a:custGeom>
              <a:avLst/>
              <a:gdLst>
                <a:gd name="T0" fmla="*/ 0 w 133"/>
                <a:gd name="T1" fmla="*/ 0 h 132"/>
                <a:gd name="T2" fmla="*/ 0 w 133"/>
                <a:gd name="T3" fmla="*/ 0 h 132"/>
                <a:gd name="T4" fmla="*/ 0 w 133"/>
                <a:gd name="T5" fmla="*/ 0 h 132"/>
                <a:gd name="T6" fmla="*/ 0 w 133"/>
                <a:gd name="T7" fmla="*/ 0 h 132"/>
                <a:gd name="T8" fmla="*/ 0 w 133"/>
                <a:gd name="T9" fmla="*/ 0 h 132"/>
                <a:gd name="T10" fmla="*/ 0 w 133"/>
                <a:gd name="T11" fmla="*/ 0 h 1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33"/>
                <a:gd name="T19" fmla="*/ 0 h 132"/>
                <a:gd name="T20" fmla="*/ 133 w 133"/>
                <a:gd name="T21" fmla="*/ 132 h 13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33" h="132">
                  <a:moveTo>
                    <a:pt x="133" y="132"/>
                  </a:moveTo>
                  <a:lnTo>
                    <a:pt x="26" y="79"/>
                  </a:lnTo>
                  <a:lnTo>
                    <a:pt x="0" y="53"/>
                  </a:lnTo>
                  <a:lnTo>
                    <a:pt x="0" y="0"/>
                  </a:lnTo>
                  <a:lnTo>
                    <a:pt x="133" y="53"/>
                  </a:lnTo>
                  <a:lnTo>
                    <a:pt x="133" y="132"/>
                  </a:lnTo>
                  <a:close/>
                </a:path>
              </a:pathLst>
            </a:custGeom>
            <a:solidFill>
              <a:srgbClr val="C2E3FF"/>
            </a:solidFill>
            <a:ln w="1588">
              <a:solidFill>
                <a:srgbClr val="C2E3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94" name="Freeform 655"/>
            <p:cNvSpPr>
              <a:spLocks/>
            </p:cNvSpPr>
            <p:nvPr/>
          </p:nvSpPr>
          <p:spPr bwMode="auto">
            <a:xfrm>
              <a:off x="149" y="-6"/>
              <a:ext cx="4" cy="5"/>
            </a:xfrm>
            <a:custGeom>
              <a:avLst/>
              <a:gdLst>
                <a:gd name="T0" fmla="*/ 0 w 134"/>
                <a:gd name="T1" fmla="*/ 0 h 133"/>
                <a:gd name="T2" fmla="*/ 0 w 134"/>
                <a:gd name="T3" fmla="*/ 0 h 133"/>
                <a:gd name="T4" fmla="*/ 0 w 134"/>
                <a:gd name="T5" fmla="*/ 0 h 133"/>
                <a:gd name="T6" fmla="*/ 0 w 134"/>
                <a:gd name="T7" fmla="*/ 0 h 133"/>
                <a:gd name="T8" fmla="*/ 0 w 134"/>
                <a:gd name="T9" fmla="*/ 0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4"/>
                <a:gd name="T16" fmla="*/ 0 h 133"/>
                <a:gd name="T17" fmla="*/ 134 w 134"/>
                <a:gd name="T18" fmla="*/ 133 h 1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4" h="133">
                  <a:moveTo>
                    <a:pt x="134" y="133"/>
                  </a:moveTo>
                  <a:lnTo>
                    <a:pt x="0" y="53"/>
                  </a:lnTo>
                  <a:lnTo>
                    <a:pt x="26" y="0"/>
                  </a:lnTo>
                  <a:lnTo>
                    <a:pt x="134" y="53"/>
                  </a:lnTo>
                  <a:lnTo>
                    <a:pt x="134" y="133"/>
                  </a:lnTo>
                  <a:close/>
                </a:path>
              </a:pathLst>
            </a:custGeom>
            <a:solidFill>
              <a:srgbClr val="C2E3FF"/>
            </a:solidFill>
            <a:ln w="1588">
              <a:solidFill>
                <a:srgbClr val="C2E3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95" name="Freeform 656"/>
            <p:cNvSpPr>
              <a:spLocks/>
            </p:cNvSpPr>
            <p:nvPr/>
          </p:nvSpPr>
          <p:spPr bwMode="auto">
            <a:xfrm>
              <a:off x="88" y="-5"/>
              <a:ext cx="14" cy="12"/>
            </a:xfrm>
            <a:custGeom>
              <a:avLst/>
              <a:gdLst>
                <a:gd name="T0" fmla="*/ 0 w 403"/>
                <a:gd name="T1" fmla="*/ 0 h 293"/>
                <a:gd name="T2" fmla="*/ 0 w 403"/>
                <a:gd name="T3" fmla="*/ 0 h 293"/>
                <a:gd name="T4" fmla="*/ 0 w 403"/>
                <a:gd name="T5" fmla="*/ 0 h 293"/>
                <a:gd name="T6" fmla="*/ 0 w 403"/>
                <a:gd name="T7" fmla="*/ 0 h 293"/>
                <a:gd name="T8" fmla="*/ 0 w 403"/>
                <a:gd name="T9" fmla="*/ 0 h 293"/>
                <a:gd name="T10" fmla="*/ 0 w 403"/>
                <a:gd name="T11" fmla="*/ 0 h 293"/>
                <a:gd name="T12" fmla="*/ 0 w 403"/>
                <a:gd name="T13" fmla="*/ 0 h 2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03"/>
                <a:gd name="T22" fmla="*/ 0 h 293"/>
                <a:gd name="T23" fmla="*/ 403 w 403"/>
                <a:gd name="T24" fmla="*/ 293 h 29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03" h="293">
                  <a:moveTo>
                    <a:pt x="54" y="266"/>
                  </a:moveTo>
                  <a:lnTo>
                    <a:pt x="0" y="293"/>
                  </a:lnTo>
                  <a:lnTo>
                    <a:pt x="0" y="266"/>
                  </a:lnTo>
                  <a:lnTo>
                    <a:pt x="0" y="0"/>
                  </a:lnTo>
                  <a:lnTo>
                    <a:pt x="403" y="212"/>
                  </a:lnTo>
                  <a:lnTo>
                    <a:pt x="54" y="266"/>
                  </a:lnTo>
                  <a:close/>
                </a:path>
              </a:pathLst>
            </a:custGeom>
            <a:solidFill>
              <a:srgbClr val="838383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96" name="Freeform 657"/>
            <p:cNvSpPr>
              <a:spLocks/>
            </p:cNvSpPr>
            <p:nvPr/>
          </p:nvSpPr>
          <p:spPr bwMode="auto">
            <a:xfrm>
              <a:off x="155" y="-3"/>
              <a:ext cx="5" cy="5"/>
            </a:xfrm>
            <a:custGeom>
              <a:avLst/>
              <a:gdLst>
                <a:gd name="T0" fmla="*/ 0 w 134"/>
                <a:gd name="T1" fmla="*/ 0 h 133"/>
                <a:gd name="T2" fmla="*/ 0 w 134"/>
                <a:gd name="T3" fmla="*/ 0 h 133"/>
                <a:gd name="T4" fmla="*/ 0 w 134"/>
                <a:gd name="T5" fmla="*/ 0 h 133"/>
                <a:gd name="T6" fmla="*/ 0 w 134"/>
                <a:gd name="T7" fmla="*/ 0 h 133"/>
                <a:gd name="T8" fmla="*/ 0 w 134"/>
                <a:gd name="T9" fmla="*/ 0 h 133"/>
                <a:gd name="T10" fmla="*/ 0 w 134"/>
                <a:gd name="T11" fmla="*/ 0 h 133"/>
                <a:gd name="T12" fmla="*/ 0 w 134"/>
                <a:gd name="T13" fmla="*/ 0 h 1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34"/>
                <a:gd name="T22" fmla="*/ 0 h 133"/>
                <a:gd name="T23" fmla="*/ 134 w 134"/>
                <a:gd name="T24" fmla="*/ 133 h 13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34" h="133">
                  <a:moveTo>
                    <a:pt x="134" y="106"/>
                  </a:moveTo>
                  <a:lnTo>
                    <a:pt x="134" y="106"/>
                  </a:lnTo>
                  <a:lnTo>
                    <a:pt x="134" y="133"/>
                  </a:lnTo>
                  <a:lnTo>
                    <a:pt x="0" y="80"/>
                  </a:lnTo>
                  <a:lnTo>
                    <a:pt x="0" y="0"/>
                  </a:lnTo>
                  <a:lnTo>
                    <a:pt x="134" y="53"/>
                  </a:lnTo>
                  <a:lnTo>
                    <a:pt x="134" y="106"/>
                  </a:lnTo>
                  <a:close/>
                </a:path>
              </a:pathLst>
            </a:custGeom>
            <a:solidFill>
              <a:srgbClr val="C2E3FF"/>
            </a:solidFill>
            <a:ln w="1588">
              <a:solidFill>
                <a:srgbClr val="C2E3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97" name="Freeform 658"/>
            <p:cNvSpPr>
              <a:spLocks/>
            </p:cNvSpPr>
            <p:nvPr/>
          </p:nvSpPr>
          <p:spPr bwMode="auto">
            <a:xfrm>
              <a:off x="162" y="1"/>
              <a:ext cx="4" cy="6"/>
            </a:xfrm>
            <a:custGeom>
              <a:avLst/>
              <a:gdLst>
                <a:gd name="T0" fmla="*/ 0 w 134"/>
                <a:gd name="T1" fmla="*/ 0 h 134"/>
                <a:gd name="T2" fmla="*/ 0 w 134"/>
                <a:gd name="T3" fmla="*/ 0 h 134"/>
                <a:gd name="T4" fmla="*/ 0 w 134"/>
                <a:gd name="T5" fmla="*/ 0 h 134"/>
                <a:gd name="T6" fmla="*/ 0 w 134"/>
                <a:gd name="T7" fmla="*/ 0 h 134"/>
                <a:gd name="T8" fmla="*/ 0 w 134"/>
                <a:gd name="T9" fmla="*/ 0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4"/>
                <a:gd name="T16" fmla="*/ 0 h 134"/>
                <a:gd name="T17" fmla="*/ 134 w 134"/>
                <a:gd name="T18" fmla="*/ 134 h 13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4" h="134">
                  <a:moveTo>
                    <a:pt x="134" y="134"/>
                  </a:moveTo>
                  <a:lnTo>
                    <a:pt x="0" y="53"/>
                  </a:lnTo>
                  <a:lnTo>
                    <a:pt x="0" y="0"/>
                  </a:lnTo>
                  <a:lnTo>
                    <a:pt x="134" y="53"/>
                  </a:lnTo>
                  <a:lnTo>
                    <a:pt x="134" y="134"/>
                  </a:lnTo>
                  <a:close/>
                </a:path>
              </a:pathLst>
            </a:custGeom>
            <a:solidFill>
              <a:srgbClr val="C2E3FF"/>
            </a:solidFill>
            <a:ln w="1588">
              <a:solidFill>
                <a:srgbClr val="C2E3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98" name="Freeform 659"/>
            <p:cNvSpPr>
              <a:spLocks/>
            </p:cNvSpPr>
            <p:nvPr/>
          </p:nvSpPr>
          <p:spPr bwMode="auto">
            <a:xfrm>
              <a:off x="96" y="4"/>
              <a:ext cx="34" cy="30"/>
            </a:xfrm>
            <a:custGeom>
              <a:avLst/>
              <a:gdLst>
                <a:gd name="T0" fmla="*/ 0 w 994"/>
                <a:gd name="T1" fmla="*/ 0 h 745"/>
                <a:gd name="T2" fmla="*/ 0 w 994"/>
                <a:gd name="T3" fmla="*/ 0 h 745"/>
                <a:gd name="T4" fmla="*/ 0 w 994"/>
                <a:gd name="T5" fmla="*/ 0 h 745"/>
                <a:gd name="T6" fmla="*/ 0 w 994"/>
                <a:gd name="T7" fmla="*/ 0 h 745"/>
                <a:gd name="T8" fmla="*/ 0 w 994"/>
                <a:gd name="T9" fmla="*/ 0 h 745"/>
                <a:gd name="T10" fmla="*/ 0 w 994"/>
                <a:gd name="T11" fmla="*/ 0 h 745"/>
                <a:gd name="T12" fmla="*/ 0 w 994"/>
                <a:gd name="T13" fmla="*/ 0 h 745"/>
                <a:gd name="T14" fmla="*/ 0 w 994"/>
                <a:gd name="T15" fmla="*/ 0 h 745"/>
                <a:gd name="T16" fmla="*/ 0 w 994"/>
                <a:gd name="T17" fmla="*/ 0 h 745"/>
                <a:gd name="T18" fmla="*/ 0 w 994"/>
                <a:gd name="T19" fmla="*/ 0 h 745"/>
                <a:gd name="T20" fmla="*/ 0 w 994"/>
                <a:gd name="T21" fmla="*/ 0 h 745"/>
                <a:gd name="T22" fmla="*/ 0 w 994"/>
                <a:gd name="T23" fmla="*/ 0 h 745"/>
                <a:gd name="T24" fmla="*/ 0 w 994"/>
                <a:gd name="T25" fmla="*/ 0 h 745"/>
                <a:gd name="T26" fmla="*/ 0 w 994"/>
                <a:gd name="T27" fmla="*/ 0 h 745"/>
                <a:gd name="T28" fmla="*/ 0 w 994"/>
                <a:gd name="T29" fmla="*/ 0 h 74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994"/>
                <a:gd name="T46" fmla="*/ 0 h 745"/>
                <a:gd name="T47" fmla="*/ 994 w 994"/>
                <a:gd name="T48" fmla="*/ 745 h 745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994" h="745">
                  <a:moveTo>
                    <a:pt x="994" y="692"/>
                  </a:moveTo>
                  <a:lnTo>
                    <a:pt x="940" y="666"/>
                  </a:lnTo>
                  <a:lnTo>
                    <a:pt x="913" y="692"/>
                  </a:lnTo>
                  <a:lnTo>
                    <a:pt x="913" y="745"/>
                  </a:lnTo>
                  <a:lnTo>
                    <a:pt x="403" y="453"/>
                  </a:lnTo>
                  <a:lnTo>
                    <a:pt x="161" y="319"/>
                  </a:lnTo>
                  <a:lnTo>
                    <a:pt x="161" y="81"/>
                  </a:lnTo>
                  <a:lnTo>
                    <a:pt x="134" y="54"/>
                  </a:lnTo>
                  <a:lnTo>
                    <a:pt x="0" y="27"/>
                  </a:lnTo>
                  <a:lnTo>
                    <a:pt x="187" y="0"/>
                  </a:lnTo>
                  <a:lnTo>
                    <a:pt x="215" y="0"/>
                  </a:lnTo>
                  <a:lnTo>
                    <a:pt x="994" y="426"/>
                  </a:lnTo>
                  <a:lnTo>
                    <a:pt x="994" y="692"/>
                  </a:lnTo>
                  <a:close/>
                </a:path>
              </a:pathLst>
            </a:custGeom>
            <a:solidFill>
              <a:srgbClr val="59595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99" name="Freeform 660"/>
            <p:cNvSpPr>
              <a:spLocks/>
            </p:cNvSpPr>
            <p:nvPr/>
          </p:nvSpPr>
          <p:spPr bwMode="auto">
            <a:xfrm>
              <a:off x="168" y="4"/>
              <a:ext cx="5" cy="6"/>
            </a:xfrm>
            <a:custGeom>
              <a:avLst/>
              <a:gdLst>
                <a:gd name="T0" fmla="*/ 0 w 135"/>
                <a:gd name="T1" fmla="*/ 0 h 134"/>
                <a:gd name="T2" fmla="*/ 0 w 135"/>
                <a:gd name="T3" fmla="*/ 0 h 134"/>
                <a:gd name="T4" fmla="*/ 0 w 135"/>
                <a:gd name="T5" fmla="*/ 0 h 134"/>
                <a:gd name="T6" fmla="*/ 0 w 135"/>
                <a:gd name="T7" fmla="*/ 0 h 134"/>
                <a:gd name="T8" fmla="*/ 0 w 135"/>
                <a:gd name="T9" fmla="*/ 0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5"/>
                <a:gd name="T16" fmla="*/ 0 h 134"/>
                <a:gd name="T17" fmla="*/ 135 w 135"/>
                <a:gd name="T18" fmla="*/ 134 h 13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5" h="134">
                  <a:moveTo>
                    <a:pt x="135" y="134"/>
                  </a:moveTo>
                  <a:lnTo>
                    <a:pt x="0" y="81"/>
                  </a:lnTo>
                  <a:lnTo>
                    <a:pt x="0" y="0"/>
                  </a:lnTo>
                  <a:lnTo>
                    <a:pt x="135" y="54"/>
                  </a:lnTo>
                  <a:lnTo>
                    <a:pt x="135" y="134"/>
                  </a:lnTo>
                  <a:close/>
                </a:path>
              </a:pathLst>
            </a:custGeom>
            <a:solidFill>
              <a:srgbClr val="C2E3FF"/>
            </a:solidFill>
            <a:ln w="1588">
              <a:solidFill>
                <a:srgbClr val="C2E3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00" name="Freeform 661"/>
            <p:cNvSpPr>
              <a:spLocks/>
            </p:cNvSpPr>
            <p:nvPr/>
          </p:nvSpPr>
          <p:spPr bwMode="auto">
            <a:xfrm>
              <a:off x="62" y="5"/>
              <a:ext cx="37" cy="16"/>
            </a:xfrm>
            <a:custGeom>
              <a:avLst/>
              <a:gdLst>
                <a:gd name="T0" fmla="*/ 0 w 1075"/>
                <a:gd name="T1" fmla="*/ 0 h 399"/>
                <a:gd name="T2" fmla="*/ 0 w 1075"/>
                <a:gd name="T3" fmla="*/ 0 h 399"/>
                <a:gd name="T4" fmla="*/ 0 w 1075"/>
                <a:gd name="T5" fmla="*/ 0 h 399"/>
                <a:gd name="T6" fmla="*/ 0 w 1075"/>
                <a:gd name="T7" fmla="*/ 0 h 399"/>
                <a:gd name="T8" fmla="*/ 0 w 1075"/>
                <a:gd name="T9" fmla="*/ 0 h 399"/>
                <a:gd name="T10" fmla="*/ 0 w 1075"/>
                <a:gd name="T11" fmla="*/ 0 h 399"/>
                <a:gd name="T12" fmla="*/ 0 w 1075"/>
                <a:gd name="T13" fmla="*/ 0 h 3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075"/>
                <a:gd name="T22" fmla="*/ 0 h 399"/>
                <a:gd name="T23" fmla="*/ 1075 w 1075"/>
                <a:gd name="T24" fmla="*/ 399 h 39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075" h="399">
                  <a:moveTo>
                    <a:pt x="860" y="160"/>
                  </a:moveTo>
                  <a:lnTo>
                    <a:pt x="215" y="399"/>
                  </a:lnTo>
                  <a:lnTo>
                    <a:pt x="0" y="319"/>
                  </a:lnTo>
                  <a:lnTo>
                    <a:pt x="860" y="27"/>
                  </a:lnTo>
                  <a:lnTo>
                    <a:pt x="860" y="0"/>
                  </a:lnTo>
                  <a:lnTo>
                    <a:pt x="1075" y="54"/>
                  </a:lnTo>
                  <a:lnTo>
                    <a:pt x="860" y="160"/>
                  </a:lnTo>
                  <a:close/>
                </a:path>
              </a:pathLst>
            </a:custGeom>
            <a:solidFill>
              <a:srgbClr val="00C2C2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01" name="Freeform 662"/>
            <p:cNvSpPr>
              <a:spLocks/>
            </p:cNvSpPr>
            <p:nvPr/>
          </p:nvSpPr>
          <p:spPr bwMode="auto">
            <a:xfrm>
              <a:off x="174" y="8"/>
              <a:ext cx="4" cy="5"/>
            </a:xfrm>
            <a:custGeom>
              <a:avLst/>
              <a:gdLst>
                <a:gd name="T0" fmla="*/ 0 w 134"/>
                <a:gd name="T1" fmla="*/ 0 h 132"/>
                <a:gd name="T2" fmla="*/ 0 w 134"/>
                <a:gd name="T3" fmla="*/ 0 h 132"/>
                <a:gd name="T4" fmla="*/ 0 w 134"/>
                <a:gd name="T5" fmla="*/ 0 h 132"/>
                <a:gd name="T6" fmla="*/ 0 w 134"/>
                <a:gd name="T7" fmla="*/ 0 h 132"/>
                <a:gd name="T8" fmla="*/ 0 w 134"/>
                <a:gd name="T9" fmla="*/ 0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4"/>
                <a:gd name="T16" fmla="*/ 0 h 132"/>
                <a:gd name="T17" fmla="*/ 134 w 134"/>
                <a:gd name="T18" fmla="*/ 132 h 13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4" h="132">
                  <a:moveTo>
                    <a:pt x="134" y="132"/>
                  </a:moveTo>
                  <a:lnTo>
                    <a:pt x="0" y="79"/>
                  </a:lnTo>
                  <a:lnTo>
                    <a:pt x="0" y="0"/>
                  </a:lnTo>
                  <a:lnTo>
                    <a:pt x="134" y="53"/>
                  </a:lnTo>
                  <a:lnTo>
                    <a:pt x="134" y="132"/>
                  </a:lnTo>
                  <a:close/>
                </a:path>
              </a:pathLst>
            </a:custGeom>
            <a:solidFill>
              <a:srgbClr val="C2E3FF"/>
            </a:solidFill>
            <a:ln w="1588">
              <a:solidFill>
                <a:srgbClr val="C2E3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02" name="Freeform 663"/>
            <p:cNvSpPr>
              <a:spLocks/>
            </p:cNvSpPr>
            <p:nvPr/>
          </p:nvSpPr>
          <p:spPr bwMode="auto">
            <a:xfrm>
              <a:off x="70" y="9"/>
              <a:ext cx="31" cy="25"/>
            </a:xfrm>
            <a:custGeom>
              <a:avLst/>
              <a:gdLst>
                <a:gd name="T0" fmla="*/ 0 w 887"/>
                <a:gd name="T1" fmla="*/ 0 h 638"/>
                <a:gd name="T2" fmla="*/ 0 w 887"/>
                <a:gd name="T3" fmla="*/ 0 h 638"/>
                <a:gd name="T4" fmla="*/ 0 w 887"/>
                <a:gd name="T5" fmla="*/ 0 h 638"/>
                <a:gd name="T6" fmla="*/ 0 w 887"/>
                <a:gd name="T7" fmla="*/ 0 h 638"/>
                <a:gd name="T8" fmla="*/ 0 w 887"/>
                <a:gd name="T9" fmla="*/ 0 h 638"/>
                <a:gd name="T10" fmla="*/ 0 w 887"/>
                <a:gd name="T11" fmla="*/ 0 h 638"/>
                <a:gd name="T12" fmla="*/ 0 w 887"/>
                <a:gd name="T13" fmla="*/ 0 h 6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87"/>
                <a:gd name="T22" fmla="*/ 0 h 638"/>
                <a:gd name="T23" fmla="*/ 887 w 887"/>
                <a:gd name="T24" fmla="*/ 638 h 63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87" h="638">
                  <a:moveTo>
                    <a:pt x="887" y="319"/>
                  </a:moveTo>
                  <a:lnTo>
                    <a:pt x="27" y="638"/>
                  </a:lnTo>
                  <a:lnTo>
                    <a:pt x="0" y="532"/>
                  </a:lnTo>
                  <a:lnTo>
                    <a:pt x="0" y="346"/>
                  </a:lnTo>
                  <a:lnTo>
                    <a:pt x="860" y="0"/>
                  </a:lnTo>
                  <a:lnTo>
                    <a:pt x="887" y="0"/>
                  </a:lnTo>
                  <a:lnTo>
                    <a:pt x="887" y="319"/>
                  </a:lnTo>
                  <a:close/>
                </a:path>
              </a:pathLst>
            </a:custGeom>
            <a:solidFill>
              <a:srgbClr val="028585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03" name="Freeform 664"/>
            <p:cNvSpPr>
              <a:spLocks/>
            </p:cNvSpPr>
            <p:nvPr/>
          </p:nvSpPr>
          <p:spPr bwMode="auto">
            <a:xfrm>
              <a:off x="180" y="11"/>
              <a:ext cx="6" cy="5"/>
            </a:xfrm>
            <a:custGeom>
              <a:avLst/>
              <a:gdLst>
                <a:gd name="T0" fmla="*/ 0 w 161"/>
                <a:gd name="T1" fmla="*/ 0 h 133"/>
                <a:gd name="T2" fmla="*/ 0 w 161"/>
                <a:gd name="T3" fmla="*/ 0 h 133"/>
                <a:gd name="T4" fmla="*/ 0 w 161"/>
                <a:gd name="T5" fmla="*/ 0 h 133"/>
                <a:gd name="T6" fmla="*/ 0 w 161"/>
                <a:gd name="T7" fmla="*/ 0 h 133"/>
                <a:gd name="T8" fmla="*/ 0 w 161"/>
                <a:gd name="T9" fmla="*/ 0 h 133"/>
                <a:gd name="T10" fmla="*/ 0 w 161"/>
                <a:gd name="T11" fmla="*/ 0 h 133"/>
                <a:gd name="T12" fmla="*/ 0 w 161"/>
                <a:gd name="T13" fmla="*/ 0 h 1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61"/>
                <a:gd name="T22" fmla="*/ 0 h 133"/>
                <a:gd name="T23" fmla="*/ 161 w 161"/>
                <a:gd name="T24" fmla="*/ 133 h 13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61" h="133">
                  <a:moveTo>
                    <a:pt x="161" y="133"/>
                  </a:moveTo>
                  <a:lnTo>
                    <a:pt x="133" y="133"/>
                  </a:lnTo>
                  <a:lnTo>
                    <a:pt x="0" y="80"/>
                  </a:lnTo>
                  <a:lnTo>
                    <a:pt x="0" y="27"/>
                  </a:lnTo>
                  <a:lnTo>
                    <a:pt x="0" y="0"/>
                  </a:lnTo>
                  <a:lnTo>
                    <a:pt x="133" y="53"/>
                  </a:lnTo>
                  <a:lnTo>
                    <a:pt x="161" y="133"/>
                  </a:lnTo>
                  <a:close/>
                </a:path>
              </a:pathLst>
            </a:custGeom>
            <a:solidFill>
              <a:srgbClr val="C2E3FF"/>
            </a:solidFill>
            <a:ln w="1588">
              <a:solidFill>
                <a:srgbClr val="C2E3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04" name="Freeform 665"/>
            <p:cNvSpPr>
              <a:spLocks/>
            </p:cNvSpPr>
            <p:nvPr/>
          </p:nvSpPr>
          <p:spPr bwMode="auto">
            <a:xfrm>
              <a:off x="187" y="14"/>
              <a:ext cx="4" cy="5"/>
            </a:xfrm>
            <a:custGeom>
              <a:avLst/>
              <a:gdLst>
                <a:gd name="T0" fmla="*/ 0 w 135"/>
                <a:gd name="T1" fmla="*/ 0 h 133"/>
                <a:gd name="T2" fmla="*/ 0 w 135"/>
                <a:gd name="T3" fmla="*/ 0 h 133"/>
                <a:gd name="T4" fmla="*/ 0 w 135"/>
                <a:gd name="T5" fmla="*/ 0 h 133"/>
                <a:gd name="T6" fmla="*/ 0 w 135"/>
                <a:gd name="T7" fmla="*/ 0 h 133"/>
                <a:gd name="T8" fmla="*/ 0 w 135"/>
                <a:gd name="T9" fmla="*/ 0 h 133"/>
                <a:gd name="T10" fmla="*/ 0 w 135"/>
                <a:gd name="T11" fmla="*/ 0 h 1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35"/>
                <a:gd name="T19" fmla="*/ 0 h 133"/>
                <a:gd name="T20" fmla="*/ 135 w 135"/>
                <a:gd name="T21" fmla="*/ 133 h 13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35" h="133">
                  <a:moveTo>
                    <a:pt x="135" y="133"/>
                  </a:moveTo>
                  <a:lnTo>
                    <a:pt x="0" y="79"/>
                  </a:lnTo>
                  <a:lnTo>
                    <a:pt x="0" y="26"/>
                  </a:lnTo>
                  <a:lnTo>
                    <a:pt x="0" y="0"/>
                  </a:lnTo>
                  <a:lnTo>
                    <a:pt x="135" y="79"/>
                  </a:lnTo>
                  <a:lnTo>
                    <a:pt x="135" y="133"/>
                  </a:lnTo>
                  <a:close/>
                </a:path>
              </a:pathLst>
            </a:custGeom>
            <a:solidFill>
              <a:srgbClr val="C2E3FF"/>
            </a:solidFill>
            <a:ln w="1588">
              <a:solidFill>
                <a:srgbClr val="C2E3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05" name="Freeform 666"/>
            <p:cNvSpPr>
              <a:spLocks/>
            </p:cNvSpPr>
            <p:nvPr/>
          </p:nvSpPr>
          <p:spPr bwMode="auto">
            <a:xfrm>
              <a:off x="192" y="17"/>
              <a:ext cx="6" cy="7"/>
            </a:xfrm>
            <a:custGeom>
              <a:avLst/>
              <a:gdLst>
                <a:gd name="T0" fmla="*/ 0 w 161"/>
                <a:gd name="T1" fmla="*/ 0 h 161"/>
                <a:gd name="T2" fmla="*/ 0 w 161"/>
                <a:gd name="T3" fmla="*/ 0 h 161"/>
                <a:gd name="T4" fmla="*/ 0 w 161"/>
                <a:gd name="T5" fmla="*/ 0 h 161"/>
                <a:gd name="T6" fmla="*/ 0 w 161"/>
                <a:gd name="T7" fmla="*/ 0 h 161"/>
                <a:gd name="T8" fmla="*/ 0 w 161"/>
                <a:gd name="T9" fmla="*/ 0 h 161"/>
                <a:gd name="T10" fmla="*/ 0 w 161"/>
                <a:gd name="T11" fmla="*/ 0 h 161"/>
                <a:gd name="T12" fmla="*/ 0 w 161"/>
                <a:gd name="T13" fmla="*/ 0 h 1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61"/>
                <a:gd name="T22" fmla="*/ 0 h 161"/>
                <a:gd name="T23" fmla="*/ 161 w 161"/>
                <a:gd name="T24" fmla="*/ 161 h 16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61" h="161">
                  <a:moveTo>
                    <a:pt x="161" y="134"/>
                  </a:moveTo>
                  <a:lnTo>
                    <a:pt x="161" y="161"/>
                  </a:lnTo>
                  <a:lnTo>
                    <a:pt x="26" y="107"/>
                  </a:lnTo>
                  <a:lnTo>
                    <a:pt x="0" y="54"/>
                  </a:lnTo>
                  <a:lnTo>
                    <a:pt x="0" y="0"/>
                  </a:lnTo>
                  <a:lnTo>
                    <a:pt x="161" y="80"/>
                  </a:lnTo>
                  <a:lnTo>
                    <a:pt x="161" y="134"/>
                  </a:lnTo>
                  <a:close/>
                </a:path>
              </a:pathLst>
            </a:custGeom>
            <a:solidFill>
              <a:srgbClr val="C2E3FF"/>
            </a:solidFill>
            <a:ln w="1588">
              <a:solidFill>
                <a:srgbClr val="C2E3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06" name="Freeform 667"/>
            <p:cNvSpPr>
              <a:spLocks/>
            </p:cNvSpPr>
            <p:nvPr/>
          </p:nvSpPr>
          <p:spPr bwMode="auto">
            <a:xfrm>
              <a:off x="60" y="19"/>
              <a:ext cx="9" cy="11"/>
            </a:xfrm>
            <a:custGeom>
              <a:avLst/>
              <a:gdLst>
                <a:gd name="T0" fmla="*/ 0 w 269"/>
                <a:gd name="T1" fmla="*/ 0 h 266"/>
                <a:gd name="T2" fmla="*/ 0 w 269"/>
                <a:gd name="T3" fmla="*/ 0 h 266"/>
                <a:gd name="T4" fmla="*/ 0 w 269"/>
                <a:gd name="T5" fmla="*/ 0 h 266"/>
                <a:gd name="T6" fmla="*/ 0 w 269"/>
                <a:gd name="T7" fmla="*/ 0 h 266"/>
                <a:gd name="T8" fmla="*/ 0 w 269"/>
                <a:gd name="T9" fmla="*/ 0 h 266"/>
                <a:gd name="T10" fmla="*/ 0 w 269"/>
                <a:gd name="T11" fmla="*/ 0 h 266"/>
                <a:gd name="T12" fmla="*/ 0 w 269"/>
                <a:gd name="T13" fmla="*/ 0 h 266"/>
                <a:gd name="T14" fmla="*/ 0 w 269"/>
                <a:gd name="T15" fmla="*/ 0 h 2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69"/>
                <a:gd name="T25" fmla="*/ 0 h 266"/>
                <a:gd name="T26" fmla="*/ 269 w 269"/>
                <a:gd name="T27" fmla="*/ 266 h 26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69" h="266">
                  <a:moveTo>
                    <a:pt x="269" y="266"/>
                  </a:moveTo>
                  <a:lnTo>
                    <a:pt x="188" y="266"/>
                  </a:lnTo>
                  <a:lnTo>
                    <a:pt x="54" y="266"/>
                  </a:lnTo>
                  <a:lnTo>
                    <a:pt x="27" y="160"/>
                  </a:lnTo>
                  <a:lnTo>
                    <a:pt x="0" y="133"/>
                  </a:lnTo>
                  <a:lnTo>
                    <a:pt x="27" y="0"/>
                  </a:lnTo>
                  <a:lnTo>
                    <a:pt x="269" y="80"/>
                  </a:lnTo>
                  <a:lnTo>
                    <a:pt x="269" y="266"/>
                  </a:lnTo>
                  <a:close/>
                </a:path>
              </a:pathLst>
            </a:custGeom>
            <a:solidFill>
              <a:srgbClr val="83FFFF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07" name="Freeform 668"/>
            <p:cNvSpPr>
              <a:spLocks/>
            </p:cNvSpPr>
            <p:nvPr/>
          </p:nvSpPr>
          <p:spPr bwMode="auto">
            <a:xfrm>
              <a:off x="353" y="20"/>
              <a:ext cx="154" cy="49"/>
            </a:xfrm>
            <a:custGeom>
              <a:avLst/>
              <a:gdLst>
                <a:gd name="T0" fmla="*/ 0 w 4487"/>
                <a:gd name="T1" fmla="*/ 0 h 1224"/>
                <a:gd name="T2" fmla="*/ 0 w 4487"/>
                <a:gd name="T3" fmla="*/ 0 h 1224"/>
                <a:gd name="T4" fmla="*/ 0 w 4487"/>
                <a:gd name="T5" fmla="*/ 0 h 1224"/>
                <a:gd name="T6" fmla="*/ 0 w 4487"/>
                <a:gd name="T7" fmla="*/ 0 h 1224"/>
                <a:gd name="T8" fmla="*/ 0 w 4487"/>
                <a:gd name="T9" fmla="*/ 0 h 1224"/>
                <a:gd name="T10" fmla="*/ 0 w 4487"/>
                <a:gd name="T11" fmla="*/ 0 h 1224"/>
                <a:gd name="T12" fmla="*/ 0 w 4487"/>
                <a:gd name="T13" fmla="*/ 0 h 1224"/>
                <a:gd name="T14" fmla="*/ 0 w 4487"/>
                <a:gd name="T15" fmla="*/ 0 h 12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487"/>
                <a:gd name="T25" fmla="*/ 0 h 1224"/>
                <a:gd name="T26" fmla="*/ 4487 w 4487"/>
                <a:gd name="T27" fmla="*/ 1224 h 122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487" h="1224">
                  <a:moveTo>
                    <a:pt x="4487" y="187"/>
                  </a:moveTo>
                  <a:lnTo>
                    <a:pt x="617" y="1065"/>
                  </a:lnTo>
                  <a:lnTo>
                    <a:pt x="0" y="1224"/>
                  </a:lnTo>
                  <a:lnTo>
                    <a:pt x="0" y="985"/>
                  </a:lnTo>
                  <a:lnTo>
                    <a:pt x="4434" y="0"/>
                  </a:lnTo>
                  <a:lnTo>
                    <a:pt x="4487" y="0"/>
                  </a:lnTo>
                  <a:lnTo>
                    <a:pt x="4487" y="187"/>
                  </a:lnTo>
                  <a:close/>
                </a:path>
              </a:pathLst>
            </a:custGeom>
            <a:solidFill>
              <a:srgbClr val="59595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08" name="Freeform 669"/>
            <p:cNvSpPr>
              <a:spLocks/>
            </p:cNvSpPr>
            <p:nvPr/>
          </p:nvSpPr>
          <p:spPr bwMode="auto">
            <a:xfrm>
              <a:off x="199" y="21"/>
              <a:ext cx="4" cy="6"/>
            </a:xfrm>
            <a:custGeom>
              <a:avLst/>
              <a:gdLst>
                <a:gd name="T0" fmla="*/ 0 w 135"/>
                <a:gd name="T1" fmla="*/ 0 h 133"/>
                <a:gd name="T2" fmla="*/ 0 w 135"/>
                <a:gd name="T3" fmla="*/ 0 h 133"/>
                <a:gd name="T4" fmla="*/ 0 w 135"/>
                <a:gd name="T5" fmla="*/ 0 h 133"/>
                <a:gd name="T6" fmla="*/ 0 w 135"/>
                <a:gd name="T7" fmla="*/ 0 h 133"/>
                <a:gd name="T8" fmla="*/ 0 w 135"/>
                <a:gd name="T9" fmla="*/ 0 h 133"/>
                <a:gd name="T10" fmla="*/ 0 w 135"/>
                <a:gd name="T11" fmla="*/ 0 h 133"/>
                <a:gd name="T12" fmla="*/ 0 w 135"/>
                <a:gd name="T13" fmla="*/ 0 h 1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35"/>
                <a:gd name="T22" fmla="*/ 0 h 133"/>
                <a:gd name="T23" fmla="*/ 135 w 135"/>
                <a:gd name="T24" fmla="*/ 133 h 13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35" h="133">
                  <a:moveTo>
                    <a:pt x="135" y="27"/>
                  </a:moveTo>
                  <a:lnTo>
                    <a:pt x="135" y="54"/>
                  </a:lnTo>
                  <a:lnTo>
                    <a:pt x="135" y="133"/>
                  </a:lnTo>
                  <a:lnTo>
                    <a:pt x="0" y="80"/>
                  </a:lnTo>
                  <a:lnTo>
                    <a:pt x="0" y="0"/>
                  </a:lnTo>
                  <a:lnTo>
                    <a:pt x="109" y="27"/>
                  </a:lnTo>
                  <a:lnTo>
                    <a:pt x="135" y="27"/>
                  </a:lnTo>
                  <a:close/>
                </a:path>
              </a:pathLst>
            </a:custGeom>
            <a:solidFill>
              <a:srgbClr val="C2E3FF"/>
            </a:solidFill>
            <a:ln w="1588">
              <a:solidFill>
                <a:srgbClr val="C2E3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09" name="Freeform 670"/>
            <p:cNvSpPr>
              <a:spLocks/>
            </p:cNvSpPr>
            <p:nvPr/>
          </p:nvSpPr>
          <p:spPr bwMode="auto">
            <a:xfrm>
              <a:off x="131" y="22"/>
              <a:ext cx="1" cy="14"/>
            </a:xfrm>
            <a:custGeom>
              <a:avLst/>
              <a:gdLst>
                <a:gd name="T0" fmla="*/ 0 w 28"/>
                <a:gd name="T1" fmla="*/ 0 h 345"/>
                <a:gd name="T2" fmla="*/ 0 w 28"/>
                <a:gd name="T3" fmla="*/ 0 h 345"/>
                <a:gd name="T4" fmla="*/ 0 w 28"/>
                <a:gd name="T5" fmla="*/ 0 h 345"/>
                <a:gd name="T6" fmla="*/ 0 w 28"/>
                <a:gd name="T7" fmla="*/ 0 h 345"/>
                <a:gd name="T8" fmla="*/ 0 w 28"/>
                <a:gd name="T9" fmla="*/ 0 h 3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8"/>
                <a:gd name="T16" fmla="*/ 0 h 345"/>
                <a:gd name="T17" fmla="*/ 28 w 28"/>
                <a:gd name="T18" fmla="*/ 345 h 34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8" h="345">
                  <a:moveTo>
                    <a:pt x="28" y="345"/>
                  </a:moveTo>
                  <a:lnTo>
                    <a:pt x="0" y="319"/>
                  </a:lnTo>
                  <a:lnTo>
                    <a:pt x="28" y="0"/>
                  </a:lnTo>
                  <a:lnTo>
                    <a:pt x="28" y="345"/>
                  </a:lnTo>
                  <a:close/>
                </a:path>
              </a:pathLst>
            </a:custGeom>
            <a:solidFill>
              <a:srgbClr val="D9D9D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10" name="Freeform 671"/>
            <p:cNvSpPr>
              <a:spLocks/>
            </p:cNvSpPr>
            <p:nvPr/>
          </p:nvSpPr>
          <p:spPr bwMode="auto">
            <a:xfrm>
              <a:off x="133" y="24"/>
              <a:ext cx="2" cy="14"/>
            </a:xfrm>
            <a:custGeom>
              <a:avLst/>
              <a:gdLst>
                <a:gd name="T0" fmla="*/ 0 w 54"/>
                <a:gd name="T1" fmla="*/ 0 h 372"/>
                <a:gd name="T2" fmla="*/ 0 w 54"/>
                <a:gd name="T3" fmla="*/ 0 h 372"/>
                <a:gd name="T4" fmla="*/ 0 w 54"/>
                <a:gd name="T5" fmla="*/ 0 h 372"/>
                <a:gd name="T6" fmla="*/ 0 w 54"/>
                <a:gd name="T7" fmla="*/ 0 h 372"/>
                <a:gd name="T8" fmla="*/ 0 w 54"/>
                <a:gd name="T9" fmla="*/ 0 h 372"/>
                <a:gd name="T10" fmla="*/ 0 w 54"/>
                <a:gd name="T11" fmla="*/ 0 h 3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4"/>
                <a:gd name="T19" fmla="*/ 0 h 372"/>
                <a:gd name="T20" fmla="*/ 54 w 54"/>
                <a:gd name="T21" fmla="*/ 372 h 37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4" h="372">
                  <a:moveTo>
                    <a:pt x="54" y="372"/>
                  </a:moveTo>
                  <a:lnTo>
                    <a:pt x="26" y="345"/>
                  </a:lnTo>
                  <a:lnTo>
                    <a:pt x="0" y="318"/>
                  </a:lnTo>
                  <a:lnTo>
                    <a:pt x="26" y="0"/>
                  </a:lnTo>
                  <a:lnTo>
                    <a:pt x="54" y="26"/>
                  </a:lnTo>
                  <a:lnTo>
                    <a:pt x="54" y="372"/>
                  </a:lnTo>
                  <a:close/>
                </a:path>
              </a:pathLst>
            </a:custGeom>
            <a:solidFill>
              <a:srgbClr val="59595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11" name="Freeform 672"/>
            <p:cNvSpPr>
              <a:spLocks/>
            </p:cNvSpPr>
            <p:nvPr/>
          </p:nvSpPr>
          <p:spPr bwMode="auto">
            <a:xfrm>
              <a:off x="96" y="24"/>
              <a:ext cx="2" cy="4"/>
            </a:xfrm>
            <a:custGeom>
              <a:avLst/>
              <a:gdLst>
                <a:gd name="T0" fmla="*/ 0 w 54"/>
                <a:gd name="T1" fmla="*/ 0 h 106"/>
                <a:gd name="T2" fmla="*/ 0 w 54"/>
                <a:gd name="T3" fmla="*/ 0 h 106"/>
                <a:gd name="T4" fmla="*/ 0 w 54"/>
                <a:gd name="T5" fmla="*/ 0 h 106"/>
                <a:gd name="T6" fmla="*/ 0 w 54"/>
                <a:gd name="T7" fmla="*/ 0 h 106"/>
                <a:gd name="T8" fmla="*/ 0 w 54"/>
                <a:gd name="T9" fmla="*/ 0 h 106"/>
                <a:gd name="T10" fmla="*/ 0 w 54"/>
                <a:gd name="T11" fmla="*/ 0 h 106"/>
                <a:gd name="T12" fmla="*/ 0 w 54"/>
                <a:gd name="T13" fmla="*/ 0 h 1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4"/>
                <a:gd name="T22" fmla="*/ 0 h 106"/>
                <a:gd name="T23" fmla="*/ 54 w 54"/>
                <a:gd name="T24" fmla="*/ 106 h 10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4" h="106">
                  <a:moveTo>
                    <a:pt x="26" y="106"/>
                  </a:moveTo>
                  <a:lnTo>
                    <a:pt x="0" y="106"/>
                  </a:lnTo>
                  <a:lnTo>
                    <a:pt x="0" y="79"/>
                  </a:lnTo>
                  <a:lnTo>
                    <a:pt x="0" y="26"/>
                  </a:lnTo>
                  <a:lnTo>
                    <a:pt x="26" y="0"/>
                  </a:lnTo>
                  <a:lnTo>
                    <a:pt x="54" y="53"/>
                  </a:lnTo>
                  <a:lnTo>
                    <a:pt x="26" y="106"/>
                  </a:lnTo>
                  <a:close/>
                </a:path>
              </a:pathLst>
            </a:custGeom>
            <a:solidFill>
              <a:srgbClr val="838383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12" name="Freeform 673"/>
            <p:cNvSpPr>
              <a:spLocks/>
            </p:cNvSpPr>
            <p:nvPr/>
          </p:nvSpPr>
          <p:spPr bwMode="auto">
            <a:xfrm>
              <a:off x="204" y="24"/>
              <a:ext cx="6" cy="6"/>
            </a:xfrm>
            <a:custGeom>
              <a:avLst/>
              <a:gdLst>
                <a:gd name="T0" fmla="*/ 0 w 161"/>
                <a:gd name="T1" fmla="*/ 0 h 159"/>
                <a:gd name="T2" fmla="*/ 0 w 161"/>
                <a:gd name="T3" fmla="*/ 0 h 159"/>
                <a:gd name="T4" fmla="*/ 0 w 161"/>
                <a:gd name="T5" fmla="*/ 0 h 159"/>
                <a:gd name="T6" fmla="*/ 0 w 161"/>
                <a:gd name="T7" fmla="*/ 0 h 159"/>
                <a:gd name="T8" fmla="*/ 0 w 16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1"/>
                <a:gd name="T16" fmla="*/ 0 h 159"/>
                <a:gd name="T17" fmla="*/ 161 w 16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1" h="159">
                  <a:moveTo>
                    <a:pt x="161" y="159"/>
                  </a:moveTo>
                  <a:lnTo>
                    <a:pt x="0" y="106"/>
                  </a:lnTo>
                  <a:lnTo>
                    <a:pt x="0" y="0"/>
                  </a:lnTo>
                  <a:lnTo>
                    <a:pt x="161" y="79"/>
                  </a:lnTo>
                  <a:lnTo>
                    <a:pt x="161" y="159"/>
                  </a:lnTo>
                  <a:close/>
                </a:path>
              </a:pathLst>
            </a:custGeom>
            <a:solidFill>
              <a:srgbClr val="C2E3FF"/>
            </a:solidFill>
            <a:ln w="1588">
              <a:solidFill>
                <a:srgbClr val="C2E3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13" name="Freeform 674"/>
            <p:cNvSpPr>
              <a:spLocks/>
            </p:cNvSpPr>
            <p:nvPr/>
          </p:nvSpPr>
          <p:spPr bwMode="auto">
            <a:xfrm>
              <a:off x="136" y="25"/>
              <a:ext cx="9" cy="19"/>
            </a:xfrm>
            <a:custGeom>
              <a:avLst/>
              <a:gdLst>
                <a:gd name="T0" fmla="*/ 0 w 269"/>
                <a:gd name="T1" fmla="*/ 0 h 479"/>
                <a:gd name="T2" fmla="*/ 0 w 269"/>
                <a:gd name="T3" fmla="*/ 0 h 479"/>
                <a:gd name="T4" fmla="*/ 0 w 269"/>
                <a:gd name="T5" fmla="*/ 0 h 479"/>
                <a:gd name="T6" fmla="*/ 0 w 269"/>
                <a:gd name="T7" fmla="*/ 0 h 479"/>
                <a:gd name="T8" fmla="*/ 0 w 269"/>
                <a:gd name="T9" fmla="*/ 0 h 479"/>
                <a:gd name="T10" fmla="*/ 0 w 269"/>
                <a:gd name="T11" fmla="*/ 0 h 479"/>
                <a:gd name="T12" fmla="*/ 0 w 269"/>
                <a:gd name="T13" fmla="*/ 0 h 4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69"/>
                <a:gd name="T22" fmla="*/ 0 h 479"/>
                <a:gd name="T23" fmla="*/ 269 w 269"/>
                <a:gd name="T24" fmla="*/ 479 h 47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69" h="479">
                  <a:moveTo>
                    <a:pt x="269" y="426"/>
                  </a:moveTo>
                  <a:lnTo>
                    <a:pt x="242" y="453"/>
                  </a:lnTo>
                  <a:lnTo>
                    <a:pt x="242" y="479"/>
                  </a:lnTo>
                  <a:lnTo>
                    <a:pt x="0" y="346"/>
                  </a:lnTo>
                  <a:lnTo>
                    <a:pt x="0" y="0"/>
                  </a:lnTo>
                  <a:lnTo>
                    <a:pt x="269" y="160"/>
                  </a:lnTo>
                  <a:lnTo>
                    <a:pt x="269" y="426"/>
                  </a:lnTo>
                  <a:close/>
                </a:path>
              </a:pathLst>
            </a:custGeom>
            <a:solidFill>
              <a:srgbClr val="D9D9D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14" name="Freeform 675"/>
            <p:cNvSpPr>
              <a:spLocks/>
            </p:cNvSpPr>
            <p:nvPr/>
          </p:nvSpPr>
          <p:spPr bwMode="auto">
            <a:xfrm>
              <a:off x="92" y="26"/>
              <a:ext cx="2" cy="4"/>
            </a:xfrm>
            <a:custGeom>
              <a:avLst/>
              <a:gdLst>
                <a:gd name="T0" fmla="*/ 0 w 53"/>
                <a:gd name="T1" fmla="*/ 0 h 106"/>
                <a:gd name="T2" fmla="*/ 0 w 53"/>
                <a:gd name="T3" fmla="*/ 0 h 106"/>
                <a:gd name="T4" fmla="*/ 0 w 53"/>
                <a:gd name="T5" fmla="*/ 0 h 106"/>
                <a:gd name="T6" fmla="*/ 0 w 53"/>
                <a:gd name="T7" fmla="*/ 0 h 106"/>
                <a:gd name="T8" fmla="*/ 0 w 53"/>
                <a:gd name="T9" fmla="*/ 0 h 106"/>
                <a:gd name="T10" fmla="*/ 0 w 53"/>
                <a:gd name="T11" fmla="*/ 0 h 106"/>
                <a:gd name="T12" fmla="*/ 0 w 53"/>
                <a:gd name="T13" fmla="*/ 0 h 106"/>
                <a:gd name="T14" fmla="*/ 0 w 53"/>
                <a:gd name="T15" fmla="*/ 0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3"/>
                <a:gd name="T25" fmla="*/ 0 h 106"/>
                <a:gd name="T26" fmla="*/ 53 w 53"/>
                <a:gd name="T27" fmla="*/ 106 h 10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3" h="106">
                  <a:moveTo>
                    <a:pt x="53" y="79"/>
                  </a:moveTo>
                  <a:lnTo>
                    <a:pt x="27" y="106"/>
                  </a:lnTo>
                  <a:lnTo>
                    <a:pt x="0" y="106"/>
                  </a:lnTo>
                  <a:lnTo>
                    <a:pt x="0" y="79"/>
                  </a:lnTo>
                  <a:lnTo>
                    <a:pt x="0" y="26"/>
                  </a:lnTo>
                  <a:lnTo>
                    <a:pt x="27" y="0"/>
                  </a:lnTo>
                  <a:lnTo>
                    <a:pt x="53" y="0"/>
                  </a:lnTo>
                  <a:lnTo>
                    <a:pt x="53" y="79"/>
                  </a:lnTo>
                  <a:close/>
                </a:path>
              </a:pathLst>
            </a:custGeom>
            <a:solidFill>
              <a:srgbClr val="838383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15" name="Freeform 676"/>
            <p:cNvSpPr>
              <a:spLocks/>
            </p:cNvSpPr>
            <p:nvPr/>
          </p:nvSpPr>
          <p:spPr bwMode="auto">
            <a:xfrm>
              <a:off x="99" y="26"/>
              <a:ext cx="1" cy="1"/>
            </a:xfrm>
            <a:custGeom>
              <a:avLst/>
              <a:gdLst>
                <a:gd name="T0" fmla="*/ 0 w 27"/>
                <a:gd name="T1" fmla="*/ 0 h 26"/>
                <a:gd name="T2" fmla="*/ 0 w 27"/>
                <a:gd name="T3" fmla="*/ 0 h 26"/>
                <a:gd name="T4" fmla="*/ 0 w 27"/>
                <a:gd name="T5" fmla="*/ 0 h 26"/>
                <a:gd name="T6" fmla="*/ 0 w 27"/>
                <a:gd name="T7" fmla="*/ 0 h 26"/>
                <a:gd name="T8" fmla="*/ 0 w 27"/>
                <a:gd name="T9" fmla="*/ 0 h 26"/>
                <a:gd name="T10" fmla="*/ 0 w 27"/>
                <a:gd name="T11" fmla="*/ 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7"/>
                <a:gd name="T19" fmla="*/ 0 h 26"/>
                <a:gd name="T20" fmla="*/ 27 w 27"/>
                <a:gd name="T21" fmla="*/ 26 h 2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7" h="26">
                  <a:moveTo>
                    <a:pt x="27" y="26"/>
                  </a:moveTo>
                  <a:lnTo>
                    <a:pt x="0" y="26"/>
                  </a:lnTo>
                  <a:lnTo>
                    <a:pt x="0" y="0"/>
                  </a:lnTo>
                  <a:lnTo>
                    <a:pt x="27" y="0"/>
                  </a:lnTo>
                  <a:lnTo>
                    <a:pt x="27" y="26"/>
                  </a:lnTo>
                  <a:close/>
                </a:path>
              </a:pathLst>
            </a:custGeom>
            <a:solidFill>
              <a:srgbClr val="000000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16" name="Freeform 677"/>
            <p:cNvSpPr>
              <a:spLocks/>
            </p:cNvSpPr>
            <p:nvPr/>
          </p:nvSpPr>
          <p:spPr bwMode="auto">
            <a:xfrm>
              <a:off x="8" y="27"/>
              <a:ext cx="82" cy="125"/>
            </a:xfrm>
            <a:custGeom>
              <a:avLst/>
              <a:gdLst>
                <a:gd name="T0" fmla="*/ 0 w 2392"/>
                <a:gd name="T1" fmla="*/ 0 h 3140"/>
                <a:gd name="T2" fmla="*/ 0 w 2392"/>
                <a:gd name="T3" fmla="*/ 0 h 3140"/>
                <a:gd name="T4" fmla="*/ 0 w 2392"/>
                <a:gd name="T5" fmla="*/ 0 h 3140"/>
                <a:gd name="T6" fmla="*/ 0 w 2392"/>
                <a:gd name="T7" fmla="*/ 0 h 3140"/>
                <a:gd name="T8" fmla="*/ 0 w 2392"/>
                <a:gd name="T9" fmla="*/ 0 h 3140"/>
                <a:gd name="T10" fmla="*/ 0 w 2392"/>
                <a:gd name="T11" fmla="*/ 0 h 3140"/>
                <a:gd name="T12" fmla="*/ 0 w 2392"/>
                <a:gd name="T13" fmla="*/ 0 h 3140"/>
                <a:gd name="T14" fmla="*/ 0 w 2392"/>
                <a:gd name="T15" fmla="*/ 0 h 3140"/>
                <a:gd name="T16" fmla="*/ 0 w 2392"/>
                <a:gd name="T17" fmla="*/ 0 h 3140"/>
                <a:gd name="T18" fmla="*/ 0 w 2392"/>
                <a:gd name="T19" fmla="*/ 0 h 3140"/>
                <a:gd name="T20" fmla="*/ 0 w 2392"/>
                <a:gd name="T21" fmla="*/ 0 h 3140"/>
                <a:gd name="T22" fmla="*/ 0 w 2392"/>
                <a:gd name="T23" fmla="*/ 0 h 31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392"/>
                <a:gd name="T37" fmla="*/ 0 h 3140"/>
                <a:gd name="T38" fmla="*/ 2392 w 2392"/>
                <a:gd name="T39" fmla="*/ 3140 h 3140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392" h="3140">
                  <a:moveTo>
                    <a:pt x="1935" y="2688"/>
                  </a:moveTo>
                  <a:lnTo>
                    <a:pt x="0" y="3140"/>
                  </a:lnTo>
                  <a:lnTo>
                    <a:pt x="0" y="0"/>
                  </a:lnTo>
                  <a:lnTo>
                    <a:pt x="2070" y="1730"/>
                  </a:lnTo>
                  <a:lnTo>
                    <a:pt x="2231" y="1889"/>
                  </a:lnTo>
                  <a:lnTo>
                    <a:pt x="2338" y="2023"/>
                  </a:lnTo>
                  <a:lnTo>
                    <a:pt x="2392" y="2182"/>
                  </a:lnTo>
                  <a:lnTo>
                    <a:pt x="2392" y="2315"/>
                  </a:lnTo>
                  <a:lnTo>
                    <a:pt x="2366" y="2449"/>
                  </a:lnTo>
                  <a:lnTo>
                    <a:pt x="2285" y="2555"/>
                  </a:lnTo>
                  <a:lnTo>
                    <a:pt x="2124" y="2634"/>
                  </a:lnTo>
                  <a:lnTo>
                    <a:pt x="1935" y="2688"/>
                  </a:lnTo>
                  <a:close/>
                </a:path>
              </a:pathLst>
            </a:custGeom>
            <a:solidFill>
              <a:srgbClr val="00FF00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17" name="Freeform 678"/>
            <p:cNvSpPr>
              <a:spLocks/>
            </p:cNvSpPr>
            <p:nvPr/>
          </p:nvSpPr>
          <p:spPr bwMode="auto">
            <a:xfrm>
              <a:off x="211" y="27"/>
              <a:ext cx="4" cy="6"/>
            </a:xfrm>
            <a:custGeom>
              <a:avLst/>
              <a:gdLst>
                <a:gd name="T0" fmla="*/ 0 w 107"/>
                <a:gd name="T1" fmla="*/ 0 h 160"/>
                <a:gd name="T2" fmla="*/ 0 w 107"/>
                <a:gd name="T3" fmla="*/ 0 h 160"/>
                <a:gd name="T4" fmla="*/ 0 w 107"/>
                <a:gd name="T5" fmla="*/ 0 h 160"/>
                <a:gd name="T6" fmla="*/ 0 w 107"/>
                <a:gd name="T7" fmla="*/ 0 h 160"/>
                <a:gd name="T8" fmla="*/ 0 w 107"/>
                <a:gd name="T9" fmla="*/ 0 h 160"/>
                <a:gd name="T10" fmla="*/ 0 w 107"/>
                <a:gd name="T11" fmla="*/ 0 h 1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7"/>
                <a:gd name="T19" fmla="*/ 0 h 160"/>
                <a:gd name="T20" fmla="*/ 107 w 107"/>
                <a:gd name="T21" fmla="*/ 160 h 16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7" h="160">
                  <a:moveTo>
                    <a:pt x="107" y="160"/>
                  </a:moveTo>
                  <a:lnTo>
                    <a:pt x="0" y="107"/>
                  </a:lnTo>
                  <a:lnTo>
                    <a:pt x="0" y="80"/>
                  </a:lnTo>
                  <a:lnTo>
                    <a:pt x="0" y="0"/>
                  </a:lnTo>
                  <a:lnTo>
                    <a:pt x="107" y="80"/>
                  </a:lnTo>
                  <a:lnTo>
                    <a:pt x="107" y="160"/>
                  </a:lnTo>
                  <a:close/>
                </a:path>
              </a:pathLst>
            </a:custGeom>
            <a:solidFill>
              <a:srgbClr val="C2E3FF"/>
            </a:solidFill>
            <a:ln w="1588">
              <a:solidFill>
                <a:srgbClr val="C2E3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18" name="Freeform 679"/>
            <p:cNvSpPr>
              <a:spLocks/>
            </p:cNvSpPr>
            <p:nvPr/>
          </p:nvSpPr>
          <p:spPr bwMode="auto">
            <a:xfrm>
              <a:off x="60" y="28"/>
              <a:ext cx="1" cy="8"/>
            </a:xfrm>
            <a:custGeom>
              <a:avLst/>
              <a:gdLst>
                <a:gd name="T0" fmla="*/ 0 w 1"/>
                <a:gd name="T1" fmla="*/ 0 h 212"/>
                <a:gd name="T2" fmla="*/ 0 w 1"/>
                <a:gd name="T3" fmla="*/ 0 h 212"/>
                <a:gd name="T4" fmla="*/ 0 w 1"/>
                <a:gd name="T5" fmla="*/ 0 h 212"/>
                <a:gd name="T6" fmla="*/ 0 w 1"/>
                <a:gd name="T7" fmla="*/ 0 h 212"/>
                <a:gd name="T8" fmla="*/ 0 w 1"/>
                <a:gd name="T9" fmla="*/ 0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"/>
                <a:gd name="T16" fmla="*/ 0 h 212"/>
                <a:gd name="T17" fmla="*/ 1 w 1"/>
                <a:gd name="T18" fmla="*/ 212 h 21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" h="212">
                  <a:moveTo>
                    <a:pt x="0" y="212"/>
                  </a:moveTo>
                  <a:lnTo>
                    <a:pt x="0" y="0"/>
                  </a:lnTo>
                  <a:lnTo>
                    <a:pt x="0" y="106"/>
                  </a:lnTo>
                  <a:lnTo>
                    <a:pt x="0" y="212"/>
                  </a:lnTo>
                  <a:close/>
                </a:path>
              </a:pathLst>
            </a:custGeom>
            <a:solidFill>
              <a:srgbClr val="D9D9D9"/>
            </a:solidFill>
            <a:ln w="1588">
              <a:solidFill>
                <a:srgbClr val="D9D9D9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19" name="Freeform 680"/>
            <p:cNvSpPr>
              <a:spLocks/>
            </p:cNvSpPr>
            <p:nvPr/>
          </p:nvSpPr>
          <p:spPr bwMode="auto">
            <a:xfrm>
              <a:off x="71" y="28"/>
              <a:ext cx="20" cy="19"/>
            </a:xfrm>
            <a:custGeom>
              <a:avLst/>
              <a:gdLst>
                <a:gd name="T0" fmla="*/ 0 w 591"/>
                <a:gd name="T1" fmla="*/ 0 h 479"/>
                <a:gd name="T2" fmla="*/ 0 w 591"/>
                <a:gd name="T3" fmla="*/ 0 h 479"/>
                <a:gd name="T4" fmla="*/ 0 w 591"/>
                <a:gd name="T5" fmla="*/ 0 h 479"/>
                <a:gd name="T6" fmla="*/ 0 w 591"/>
                <a:gd name="T7" fmla="*/ 0 h 479"/>
                <a:gd name="T8" fmla="*/ 0 w 591"/>
                <a:gd name="T9" fmla="*/ 0 h 479"/>
                <a:gd name="T10" fmla="*/ 0 w 591"/>
                <a:gd name="T11" fmla="*/ 0 h 479"/>
                <a:gd name="T12" fmla="*/ 0 w 591"/>
                <a:gd name="T13" fmla="*/ 0 h 479"/>
                <a:gd name="T14" fmla="*/ 0 w 591"/>
                <a:gd name="T15" fmla="*/ 0 h 479"/>
                <a:gd name="T16" fmla="*/ 0 w 591"/>
                <a:gd name="T17" fmla="*/ 0 h 479"/>
                <a:gd name="T18" fmla="*/ 0 w 591"/>
                <a:gd name="T19" fmla="*/ 0 h 479"/>
                <a:gd name="T20" fmla="*/ 0 w 591"/>
                <a:gd name="T21" fmla="*/ 0 h 479"/>
                <a:gd name="T22" fmla="*/ 0 w 591"/>
                <a:gd name="T23" fmla="*/ 0 h 479"/>
                <a:gd name="T24" fmla="*/ 0 w 591"/>
                <a:gd name="T25" fmla="*/ 0 h 479"/>
                <a:gd name="T26" fmla="*/ 0 w 591"/>
                <a:gd name="T27" fmla="*/ 0 h 479"/>
                <a:gd name="T28" fmla="*/ 0 w 591"/>
                <a:gd name="T29" fmla="*/ 0 h 479"/>
                <a:gd name="T30" fmla="*/ 0 w 591"/>
                <a:gd name="T31" fmla="*/ 0 h 479"/>
                <a:gd name="T32" fmla="*/ 0 w 591"/>
                <a:gd name="T33" fmla="*/ 0 h 479"/>
                <a:gd name="T34" fmla="*/ 0 w 591"/>
                <a:gd name="T35" fmla="*/ 0 h 479"/>
                <a:gd name="T36" fmla="*/ 0 w 591"/>
                <a:gd name="T37" fmla="*/ 0 h 479"/>
                <a:gd name="T38" fmla="*/ 0 w 591"/>
                <a:gd name="T39" fmla="*/ 0 h 479"/>
                <a:gd name="T40" fmla="*/ 0 w 591"/>
                <a:gd name="T41" fmla="*/ 0 h 479"/>
                <a:gd name="T42" fmla="*/ 0 w 591"/>
                <a:gd name="T43" fmla="*/ 0 h 479"/>
                <a:gd name="T44" fmla="*/ 0 w 591"/>
                <a:gd name="T45" fmla="*/ 0 h 479"/>
                <a:gd name="T46" fmla="*/ 0 w 591"/>
                <a:gd name="T47" fmla="*/ 0 h 47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591"/>
                <a:gd name="T73" fmla="*/ 0 h 479"/>
                <a:gd name="T74" fmla="*/ 591 w 591"/>
                <a:gd name="T75" fmla="*/ 479 h 479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591" h="479">
                  <a:moveTo>
                    <a:pt x="538" y="26"/>
                  </a:moveTo>
                  <a:lnTo>
                    <a:pt x="591" y="80"/>
                  </a:lnTo>
                  <a:lnTo>
                    <a:pt x="403" y="159"/>
                  </a:lnTo>
                  <a:lnTo>
                    <a:pt x="188" y="239"/>
                  </a:lnTo>
                  <a:lnTo>
                    <a:pt x="188" y="266"/>
                  </a:lnTo>
                  <a:lnTo>
                    <a:pt x="215" y="266"/>
                  </a:lnTo>
                  <a:lnTo>
                    <a:pt x="215" y="319"/>
                  </a:lnTo>
                  <a:lnTo>
                    <a:pt x="135" y="373"/>
                  </a:lnTo>
                  <a:lnTo>
                    <a:pt x="107" y="426"/>
                  </a:lnTo>
                  <a:lnTo>
                    <a:pt x="0" y="479"/>
                  </a:lnTo>
                  <a:lnTo>
                    <a:pt x="0" y="452"/>
                  </a:lnTo>
                  <a:lnTo>
                    <a:pt x="54" y="346"/>
                  </a:lnTo>
                  <a:lnTo>
                    <a:pt x="26" y="212"/>
                  </a:lnTo>
                  <a:lnTo>
                    <a:pt x="26" y="186"/>
                  </a:lnTo>
                  <a:lnTo>
                    <a:pt x="107" y="239"/>
                  </a:lnTo>
                  <a:lnTo>
                    <a:pt x="107" y="159"/>
                  </a:lnTo>
                  <a:lnTo>
                    <a:pt x="538" y="0"/>
                  </a:lnTo>
                  <a:lnTo>
                    <a:pt x="538" y="26"/>
                  </a:lnTo>
                  <a:close/>
                </a:path>
              </a:pathLst>
            </a:custGeom>
            <a:solidFill>
              <a:srgbClr val="000000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20" name="Rectangle 681"/>
            <p:cNvSpPr>
              <a:spLocks noChangeArrowheads="1"/>
            </p:cNvSpPr>
            <p:nvPr/>
          </p:nvSpPr>
          <p:spPr bwMode="auto">
            <a:xfrm>
              <a:off x="95" y="29"/>
              <a:ext cx="0" cy="0"/>
            </a:xfrm>
            <a:prstGeom prst="rect">
              <a:avLst/>
            </a:prstGeom>
            <a:solidFill>
              <a:srgbClr val="000000"/>
            </a:solidFill>
            <a:ln w="158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21" name="Freeform 682"/>
            <p:cNvSpPr>
              <a:spLocks/>
            </p:cNvSpPr>
            <p:nvPr/>
          </p:nvSpPr>
          <p:spPr bwMode="auto">
            <a:xfrm>
              <a:off x="353" y="29"/>
              <a:ext cx="154" cy="62"/>
            </a:xfrm>
            <a:custGeom>
              <a:avLst/>
              <a:gdLst>
                <a:gd name="T0" fmla="*/ 0 w 4487"/>
                <a:gd name="T1" fmla="*/ 0 h 1544"/>
                <a:gd name="T2" fmla="*/ 0 w 4487"/>
                <a:gd name="T3" fmla="*/ 0 h 1544"/>
                <a:gd name="T4" fmla="*/ 0 w 4487"/>
                <a:gd name="T5" fmla="*/ 0 h 1544"/>
                <a:gd name="T6" fmla="*/ 0 w 4487"/>
                <a:gd name="T7" fmla="*/ 0 h 1544"/>
                <a:gd name="T8" fmla="*/ 0 w 4487"/>
                <a:gd name="T9" fmla="*/ 0 h 1544"/>
                <a:gd name="T10" fmla="*/ 0 w 4487"/>
                <a:gd name="T11" fmla="*/ 0 h 1544"/>
                <a:gd name="T12" fmla="*/ 0 w 4487"/>
                <a:gd name="T13" fmla="*/ 0 h 1544"/>
                <a:gd name="T14" fmla="*/ 0 w 4487"/>
                <a:gd name="T15" fmla="*/ 0 h 1544"/>
                <a:gd name="T16" fmla="*/ 0 w 4487"/>
                <a:gd name="T17" fmla="*/ 0 h 1544"/>
                <a:gd name="T18" fmla="*/ 0 w 4487"/>
                <a:gd name="T19" fmla="*/ 0 h 1544"/>
                <a:gd name="T20" fmla="*/ 0 w 4487"/>
                <a:gd name="T21" fmla="*/ 0 h 15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487"/>
                <a:gd name="T34" fmla="*/ 0 h 1544"/>
                <a:gd name="T35" fmla="*/ 4487 w 4487"/>
                <a:gd name="T36" fmla="*/ 1544 h 154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487" h="1544">
                  <a:moveTo>
                    <a:pt x="4487" y="532"/>
                  </a:moveTo>
                  <a:lnTo>
                    <a:pt x="806" y="1437"/>
                  </a:lnTo>
                  <a:lnTo>
                    <a:pt x="322" y="1544"/>
                  </a:lnTo>
                  <a:lnTo>
                    <a:pt x="26" y="1410"/>
                  </a:lnTo>
                  <a:lnTo>
                    <a:pt x="0" y="1384"/>
                  </a:lnTo>
                  <a:lnTo>
                    <a:pt x="0" y="1038"/>
                  </a:lnTo>
                  <a:lnTo>
                    <a:pt x="591" y="905"/>
                  </a:lnTo>
                  <a:lnTo>
                    <a:pt x="3870" y="133"/>
                  </a:lnTo>
                  <a:lnTo>
                    <a:pt x="4461" y="0"/>
                  </a:lnTo>
                  <a:lnTo>
                    <a:pt x="4487" y="0"/>
                  </a:lnTo>
                  <a:lnTo>
                    <a:pt x="4487" y="532"/>
                  </a:lnTo>
                  <a:close/>
                </a:path>
              </a:pathLst>
            </a:custGeom>
            <a:solidFill>
              <a:srgbClr val="838383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22" name="Freeform 683"/>
            <p:cNvSpPr>
              <a:spLocks/>
            </p:cNvSpPr>
            <p:nvPr/>
          </p:nvSpPr>
          <p:spPr bwMode="auto">
            <a:xfrm>
              <a:off x="216" y="30"/>
              <a:ext cx="4" cy="5"/>
            </a:xfrm>
            <a:custGeom>
              <a:avLst/>
              <a:gdLst>
                <a:gd name="T0" fmla="*/ 0 w 107"/>
                <a:gd name="T1" fmla="*/ 0 h 133"/>
                <a:gd name="T2" fmla="*/ 0 w 107"/>
                <a:gd name="T3" fmla="*/ 0 h 133"/>
                <a:gd name="T4" fmla="*/ 0 w 107"/>
                <a:gd name="T5" fmla="*/ 0 h 133"/>
                <a:gd name="T6" fmla="*/ 0 w 107"/>
                <a:gd name="T7" fmla="*/ 0 h 133"/>
                <a:gd name="T8" fmla="*/ 0 w 107"/>
                <a:gd name="T9" fmla="*/ 0 h 133"/>
                <a:gd name="T10" fmla="*/ 0 w 107"/>
                <a:gd name="T11" fmla="*/ 0 h 133"/>
                <a:gd name="T12" fmla="*/ 0 w 107"/>
                <a:gd name="T13" fmla="*/ 0 h 1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07"/>
                <a:gd name="T22" fmla="*/ 0 h 133"/>
                <a:gd name="T23" fmla="*/ 107 w 107"/>
                <a:gd name="T24" fmla="*/ 133 h 13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07" h="133">
                  <a:moveTo>
                    <a:pt x="81" y="133"/>
                  </a:moveTo>
                  <a:lnTo>
                    <a:pt x="81" y="133"/>
                  </a:lnTo>
                  <a:lnTo>
                    <a:pt x="26" y="106"/>
                  </a:lnTo>
                  <a:lnTo>
                    <a:pt x="0" y="106"/>
                  </a:lnTo>
                  <a:lnTo>
                    <a:pt x="0" y="0"/>
                  </a:lnTo>
                  <a:lnTo>
                    <a:pt x="107" y="53"/>
                  </a:lnTo>
                  <a:lnTo>
                    <a:pt x="81" y="133"/>
                  </a:lnTo>
                  <a:close/>
                </a:path>
              </a:pathLst>
            </a:custGeom>
            <a:solidFill>
              <a:srgbClr val="C2E3FF"/>
            </a:solidFill>
            <a:ln w="1588">
              <a:solidFill>
                <a:srgbClr val="C2E3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23" name="Freeform 684"/>
            <p:cNvSpPr>
              <a:spLocks/>
            </p:cNvSpPr>
            <p:nvPr/>
          </p:nvSpPr>
          <p:spPr bwMode="auto">
            <a:xfrm>
              <a:off x="61" y="31"/>
              <a:ext cx="7" cy="1"/>
            </a:xfrm>
            <a:custGeom>
              <a:avLst/>
              <a:gdLst>
                <a:gd name="T0" fmla="*/ 0 w 215"/>
                <a:gd name="T1" fmla="*/ 0 h 26"/>
                <a:gd name="T2" fmla="*/ 0 w 215"/>
                <a:gd name="T3" fmla="*/ 0 h 26"/>
                <a:gd name="T4" fmla="*/ 0 w 215"/>
                <a:gd name="T5" fmla="*/ 0 h 26"/>
                <a:gd name="T6" fmla="*/ 0 w 215"/>
                <a:gd name="T7" fmla="*/ 0 h 26"/>
                <a:gd name="T8" fmla="*/ 0 w 215"/>
                <a:gd name="T9" fmla="*/ 0 h 26"/>
                <a:gd name="T10" fmla="*/ 0 w 215"/>
                <a:gd name="T11" fmla="*/ 0 h 26"/>
                <a:gd name="T12" fmla="*/ 0 w 215"/>
                <a:gd name="T13" fmla="*/ 0 h 26"/>
                <a:gd name="T14" fmla="*/ 0 w 215"/>
                <a:gd name="T15" fmla="*/ 0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15"/>
                <a:gd name="T25" fmla="*/ 0 h 26"/>
                <a:gd name="T26" fmla="*/ 215 w 215"/>
                <a:gd name="T27" fmla="*/ 26 h 2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5" h="26">
                  <a:moveTo>
                    <a:pt x="215" y="0"/>
                  </a:moveTo>
                  <a:lnTo>
                    <a:pt x="215" y="26"/>
                  </a:lnTo>
                  <a:lnTo>
                    <a:pt x="189" y="26"/>
                  </a:lnTo>
                  <a:lnTo>
                    <a:pt x="0" y="26"/>
                  </a:lnTo>
                  <a:lnTo>
                    <a:pt x="27" y="0"/>
                  </a:lnTo>
                  <a:lnTo>
                    <a:pt x="54" y="0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83FFFF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24" name="Freeform 685"/>
            <p:cNvSpPr>
              <a:spLocks/>
            </p:cNvSpPr>
            <p:nvPr/>
          </p:nvSpPr>
          <p:spPr bwMode="auto">
            <a:xfrm>
              <a:off x="146" y="31"/>
              <a:ext cx="3" cy="16"/>
            </a:xfrm>
            <a:custGeom>
              <a:avLst/>
              <a:gdLst>
                <a:gd name="T0" fmla="*/ 0 w 81"/>
                <a:gd name="T1" fmla="*/ 0 h 399"/>
                <a:gd name="T2" fmla="*/ 0 w 81"/>
                <a:gd name="T3" fmla="*/ 0 h 399"/>
                <a:gd name="T4" fmla="*/ 0 w 81"/>
                <a:gd name="T5" fmla="*/ 0 h 399"/>
                <a:gd name="T6" fmla="*/ 0 w 81"/>
                <a:gd name="T7" fmla="*/ 0 h 399"/>
                <a:gd name="T8" fmla="*/ 0 w 81"/>
                <a:gd name="T9" fmla="*/ 0 h 399"/>
                <a:gd name="T10" fmla="*/ 0 w 81"/>
                <a:gd name="T11" fmla="*/ 0 h 399"/>
                <a:gd name="T12" fmla="*/ 0 w 81"/>
                <a:gd name="T13" fmla="*/ 0 h 399"/>
                <a:gd name="T14" fmla="*/ 0 w 81"/>
                <a:gd name="T15" fmla="*/ 0 h 399"/>
                <a:gd name="T16" fmla="*/ 0 w 81"/>
                <a:gd name="T17" fmla="*/ 0 h 399"/>
                <a:gd name="T18" fmla="*/ 0 w 81"/>
                <a:gd name="T19" fmla="*/ 0 h 399"/>
                <a:gd name="T20" fmla="*/ 0 w 81"/>
                <a:gd name="T21" fmla="*/ 0 h 399"/>
                <a:gd name="T22" fmla="*/ 0 w 81"/>
                <a:gd name="T23" fmla="*/ 0 h 39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81"/>
                <a:gd name="T37" fmla="*/ 0 h 399"/>
                <a:gd name="T38" fmla="*/ 81 w 81"/>
                <a:gd name="T39" fmla="*/ 399 h 39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81" h="399">
                  <a:moveTo>
                    <a:pt x="81" y="79"/>
                  </a:moveTo>
                  <a:lnTo>
                    <a:pt x="53" y="372"/>
                  </a:lnTo>
                  <a:lnTo>
                    <a:pt x="53" y="399"/>
                  </a:lnTo>
                  <a:lnTo>
                    <a:pt x="27" y="372"/>
                  </a:lnTo>
                  <a:lnTo>
                    <a:pt x="27" y="319"/>
                  </a:lnTo>
                  <a:lnTo>
                    <a:pt x="27" y="293"/>
                  </a:lnTo>
                  <a:lnTo>
                    <a:pt x="0" y="293"/>
                  </a:lnTo>
                  <a:lnTo>
                    <a:pt x="0" y="0"/>
                  </a:lnTo>
                  <a:lnTo>
                    <a:pt x="53" y="53"/>
                  </a:lnTo>
                  <a:lnTo>
                    <a:pt x="81" y="79"/>
                  </a:lnTo>
                  <a:close/>
                </a:path>
              </a:pathLst>
            </a:custGeom>
            <a:solidFill>
              <a:srgbClr val="59595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25" name="Freeform 686"/>
            <p:cNvSpPr>
              <a:spLocks/>
            </p:cNvSpPr>
            <p:nvPr/>
          </p:nvSpPr>
          <p:spPr bwMode="auto">
            <a:xfrm>
              <a:off x="66" y="32"/>
              <a:ext cx="5" cy="10"/>
            </a:xfrm>
            <a:custGeom>
              <a:avLst/>
              <a:gdLst>
                <a:gd name="T0" fmla="*/ 0 w 135"/>
                <a:gd name="T1" fmla="*/ 0 h 240"/>
                <a:gd name="T2" fmla="*/ 0 w 135"/>
                <a:gd name="T3" fmla="*/ 0 h 240"/>
                <a:gd name="T4" fmla="*/ 0 w 135"/>
                <a:gd name="T5" fmla="*/ 0 h 240"/>
                <a:gd name="T6" fmla="*/ 0 w 135"/>
                <a:gd name="T7" fmla="*/ 0 h 240"/>
                <a:gd name="T8" fmla="*/ 0 w 135"/>
                <a:gd name="T9" fmla="*/ 0 h 240"/>
                <a:gd name="T10" fmla="*/ 0 w 135"/>
                <a:gd name="T11" fmla="*/ 0 h 240"/>
                <a:gd name="T12" fmla="*/ 0 w 135"/>
                <a:gd name="T13" fmla="*/ 0 h 240"/>
                <a:gd name="T14" fmla="*/ 0 w 135"/>
                <a:gd name="T15" fmla="*/ 0 h 240"/>
                <a:gd name="T16" fmla="*/ 0 w 135"/>
                <a:gd name="T17" fmla="*/ 0 h 240"/>
                <a:gd name="T18" fmla="*/ 0 w 135"/>
                <a:gd name="T19" fmla="*/ 0 h 240"/>
                <a:gd name="T20" fmla="*/ 0 w 135"/>
                <a:gd name="T21" fmla="*/ 0 h 240"/>
                <a:gd name="T22" fmla="*/ 0 w 135"/>
                <a:gd name="T23" fmla="*/ 0 h 240"/>
                <a:gd name="T24" fmla="*/ 0 w 135"/>
                <a:gd name="T25" fmla="*/ 0 h 240"/>
                <a:gd name="T26" fmla="*/ 0 w 135"/>
                <a:gd name="T27" fmla="*/ 0 h 240"/>
                <a:gd name="T28" fmla="*/ 0 w 135"/>
                <a:gd name="T29" fmla="*/ 0 h 240"/>
                <a:gd name="T30" fmla="*/ 0 w 135"/>
                <a:gd name="T31" fmla="*/ 0 h 240"/>
                <a:gd name="T32" fmla="*/ 0 w 135"/>
                <a:gd name="T33" fmla="*/ 0 h 240"/>
                <a:gd name="T34" fmla="*/ 0 w 135"/>
                <a:gd name="T35" fmla="*/ 0 h 240"/>
                <a:gd name="T36" fmla="*/ 0 w 135"/>
                <a:gd name="T37" fmla="*/ 0 h 24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35"/>
                <a:gd name="T58" fmla="*/ 0 h 240"/>
                <a:gd name="T59" fmla="*/ 135 w 135"/>
                <a:gd name="T60" fmla="*/ 240 h 240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35" h="240">
                  <a:moveTo>
                    <a:pt x="108" y="80"/>
                  </a:moveTo>
                  <a:lnTo>
                    <a:pt x="135" y="133"/>
                  </a:lnTo>
                  <a:lnTo>
                    <a:pt x="54" y="133"/>
                  </a:lnTo>
                  <a:lnTo>
                    <a:pt x="0" y="187"/>
                  </a:lnTo>
                  <a:lnTo>
                    <a:pt x="0" y="240"/>
                  </a:lnTo>
                  <a:lnTo>
                    <a:pt x="0" y="187"/>
                  </a:lnTo>
                  <a:lnTo>
                    <a:pt x="54" y="133"/>
                  </a:lnTo>
                  <a:lnTo>
                    <a:pt x="54" y="106"/>
                  </a:lnTo>
                  <a:lnTo>
                    <a:pt x="54" y="53"/>
                  </a:lnTo>
                  <a:lnTo>
                    <a:pt x="54" y="80"/>
                  </a:lnTo>
                  <a:lnTo>
                    <a:pt x="81" y="106"/>
                  </a:lnTo>
                  <a:lnTo>
                    <a:pt x="108" y="80"/>
                  </a:lnTo>
                  <a:lnTo>
                    <a:pt x="108" y="27"/>
                  </a:lnTo>
                  <a:lnTo>
                    <a:pt x="81" y="0"/>
                  </a:lnTo>
                  <a:lnTo>
                    <a:pt x="108" y="53"/>
                  </a:lnTo>
                  <a:lnTo>
                    <a:pt x="108" y="80"/>
                  </a:lnTo>
                  <a:close/>
                </a:path>
              </a:pathLst>
            </a:custGeom>
            <a:solidFill>
              <a:srgbClr val="00C2C2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26" name="Freeform 687"/>
            <p:cNvSpPr>
              <a:spLocks/>
            </p:cNvSpPr>
            <p:nvPr/>
          </p:nvSpPr>
          <p:spPr bwMode="auto">
            <a:xfrm>
              <a:off x="129" y="32"/>
              <a:ext cx="1" cy="8"/>
            </a:xfrm>
            <a:custGeom>
              <a:avLst/>
              <a:gdLst>
                <a:gd name="T0" fmla="*/ 0 w 27"/>
                <a:gd name="T1" fmla="*/ 0 h 187"/>
                <a:gd name="T2" fmla="*/ 0 w 27"/>
                <a:gd name="T3" fmla="*/ 0 h 187"/>
                <a:gd name="T4" fmla="*/ 0 w 27"/>
                <a:gd name="T5" fmla="*/ 0 h 187"/>
                <a:gd name="T6" fmla="*/ 0 w 27"/>
                <a:gd name="T7" fmla="*/ 0 h 187"/>
                <a:gd name="T8" fmla="*/ 0 w 27"/>
                <a:gd name="T9" fmla="*/ 0 h 1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"/>
                <a:gd name="T16" fmla="*/ 0 h 187"/>
                <a:gd name="T17" fmla="*/ 27 w 27"/>
                <a:gd name="T18" fmla="*/ 187 h 18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" h="187">
                  <a:moveTo>
                    <a:pt x="0" y="187"/>
                  </a:moveTo>
                  <a:lnTo>
                    <a:pt x="0" y="187"/>
                  </a:lnTo>
                  <a:lnTo>
                    <a:pt x="0" y="0"/>
                  </a:lnTo>
                  <a:lnTo>
                    <a:pt x="27" y="27"/>
                  </a:lnTo>
                  <a:lnTo>
                    <a:pt x="0" y="187"/>
                  </a:lnTo>
                  <a:close/>
                </a:path>
              </a:pathLst>
            </a:custGeom>
            <a:solidFill>
              <a:srgbClr val="FFFF00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27" name="Freeform 688"/>
            <p:cNvSpPr>
              <a:spLocks/>
            </p:cNvSpPr>
            <p:nvPr/>
          </p:nvSpPr>
          <p:spPr bwMode="auto">
            <a:xfrm>
              <a:off x="220" y="33"/>
              <a:ext cx="4" cy="5"/>
            </a:xfrm>
            <a:custGeom>
              <a:avLst/>
              <a:gdLst>
                <a:gd name="T0" fmla="*/ 0 w 107"/>
                <a:gd name="T1" fmla="*/ 0 h 133"/>
                <a:gd name="T2" fmla="*/ 0 w 107"/>
                <a:gd name="T3" fmla="*/ 0 h 133"/>
                <a:gd name="T4" fmla="*/ 0 w 107"/>
                <a:gd name="T5" fmla="*/ 0 h 133"/>
                <a:gd name="T6" fmla="*/ 0 w 107"/>
                <a:gd name="T7" fmla="*/ 0 h 133"/>
                <a:gd name="T8" fmla="*/ 0 w 107"/>
                <a:gd name="T9" fmla="*/ 0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7"/>
                <a:gd name="T16" fmla="*/ 0 h 133"/>
                <a:gd name="T17" fmla="*/ 107 w 107"/>
                <a:gd name="T18" fmla="*/ 133 h 1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7" h="133">
                  <a:moveTo>
                    <a:pt x="107" y="133"/>
                  </a:moveTo>
                  <a:lnTo>
                    <a:pt x="0" y="79"/>
                  </a:lnTo>
                  <a:lnTo>
                    <a:pt x="0" y="0"/>
                  </a:lnTo>
                  <a:lnTo>
                    <a:pt x="107" y="26"/>
                  </a:lnTo>
                  <a:lnTo>
                    <a:pt x="107" y="133"/>
                  </a:lnTo>
                  <a:close/>
                </a:path>
              </a:pathLst>
            </a:custGeom>
            <a:solidFill>
              <a:srgbClr val="C2E3FF"/>
            </a:solidFill>
            <a:ln w="1588">
              <a:solidFill>
                <a:srgbClr val="C2E3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28" name="Freeform 689"/>
            <p:cNvSpPr>
              <a:spLocks/>
            </p:cNvSpPr>
            <p:nvPr/>
          </p:nvSpPr>
          <p:spPr bwMode="auto">
            <a:xfrm>
              <a:off x="61" y="33"/>
              <a:ext cx="2" cy="2"/>
            </a:xfrm>
            <a:custGeom>
              <a:avLst/>
              <a:gdLst>
                <a:gd name="T0" fmla="*/ 0 w 80"/>
                <a:gd name="T1" fmla="*/ 0 h 53"/>
                <a:gd name="T2" fmla="*/ 0 w 80"/>
                <a:gd name="T3" fmla="*/ 0 h 53"/>
                <a:gd name="T4" fmla="*/ 0 w 80"/>
                <a:gd name="T5" fmla="*/ 0 h 53"/>
                <a:gd name="T6" fmla="*/ 0 w 80"/>
                <a:gd name="T7" fmla="*/ 0 h 53"/>
                <a:gd name="T8" fmla="*/ 0 w 80"/>
                <a:gd name="T9" fmla="*/ 0 h 53"/>
                <a:gd name="T10" fmla="*/ 0 w 80"/>
                <a:gd name="T11" fmla="*/ 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0"/>
                <a:gd name="T19" fmla="*/ 0 h 53"/>
                <a:gd name="T20" fmla="*/ 80 w 80"/>
                <a:gd name="T21" fmla="*/ 53 h 5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0" h="53">
                  <a:moveTo>
                    <a:pt x="80" y="0"/>
                  </a:moveTo>
                  <a:lnTo>
                    <a:pt x="80" y="53"/>
                  </a:lnTo>
                  <a:lnTo>
                    <a:pt x="0" y="53"/>
                  </a:lnTo>
                  <a:lnTo>
                    <a:pt x="0" y="0"/>
                  </a:lnTo>
                  <a:lnTo>
                    <a:pt x="54" y="0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838383"/>
            </a:solidFill>
            <a:ln w="1588">
              <a:solidFill>
                <a:srgbClr val="838383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29" name="Freeform 690"/>
            <p:cNvSpPr>
              <a:spLocks/>
            </p:cNvSpPr>
            <p:nvPr/>
          </p:nvSpPr>
          <p:spPr bwMode="auto">
            <a:xfrm>
              <a:off x="150" y="33"/>
              <a:ext cx="3" cy="16"/>
            </a:xfrm>
            <a:custGeom>
              <a:avLst/>
              <a:gdLst>
                <a:gd name="T0" fmla="*/ 0 w 108"/>
                <a:gd name="T1" fmla="*/ 0 h 399"/>
                <a:gd name="T2" fmla="*/ 0 w 108"/>
                <a:gd name="T3" fmla="*/ 0 h 399"/>
                <a:gd name="T4" fmla="*/ 0 w 108"/>
                <a:gd name="T5" fmla="*/ 0 h 399"/>
                <a:gd name="T6" fmla="*/ 0 w 108"/>
                <a:gd name="T7" fmla="*/ 0 h 399"/>
                <a:gd name="T8" fmla="*/ 0 w 108"/>
                <a:gd name="T9" fmla="*/ 0 h 399"/>
                <a:gd name="T10" fmla="*/ 0 w 108"/>
                <a:gd name="T11" fmla="*/ 0 h 399"/>
                <a:gd name="T12" fmla="*/ 0 w 108"/>
                <a:gd name="T13" fmla="*/ 0 h 399"/>
                <a:gd name="T14" fmla="*/ 0 w 108"/>
                <a:gd name="T15" fmla="*/ 0 h 399"/>
                <a:gd name="T16" fmla="*/ 0 w 108"/>
                <a:gd name="T17" fmla="*/ 0 h 3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8"/>
                <a:gd name="T28" fmla="*/ 0 h 399"/>
                <a:gd name="T29" fmla="*/ 108 w 108"/>
                <a:gd name="T30" fmla="*/ 399 h 39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8" h="399">
                  <a:moveTo>
                    <a:pt x="108" y="79"/>
                  </a:moveTo>
                  <a:lnTo>
                    <a:pt x="108" y="346"/>
                  </a:lnTo>
                  <a:lnTo>
                    <a:pt x="81" y="346"/>
                  </a:lnTo>
                  <a:lnTo>
                    <a:pt x="81" y="372"/>
                  </a:lnTo>
                  <a:lnTo>
                    <a:pt x="81" y="399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81" y="53"/>
                  </a:lnTo>
                  <a:lnTo>
                    <a:pt x="108" y="79"/>
                  </a:lnTo>
                  <a:close/>
                </a:path>
              </a:pathLst>
            </a:custGeom>
            <a:solidFill>
              <a:srgbClr val="D9D9D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30" name="Freeform 691"/>
            <p:cNvSpPr>
              <a:spLocks/>
            </p:cNvSpPr>
            <p:nvPr/>
          </p:nvSpPr>
          <p:spPr bwMode="auto">
            <a:xfrm>
              <a:off x="64" y="34"/>
              <a:ext cx="3" cy="1"/>
            </a:xfrm>
            <a:custGeom>
              <a:avLst/>
              <a:gdLst>
                <a:gd name="T0" fmla="*/ 0 w 81"/>
                <a:gd name="T1" fmla="*/ 0 h 27"/>
                <a:gd name="T2" fmla="*/ 0 w 81"/>
                <a:gd name="T3" fmla="*/ 0 h 27"/>
                <a:gd name="T4" fmla="*/ 0 w 81"/>
                <a:gd name="T5" fmla="*/ 0 h 27"/>
                <a:gd name="T6" fmla="*/ 0 w 81"/>
                <a:gd name="T7" fmla="*/ 0 h 27"/>
                <a:gd name="T8" fmla="*/ 0 w 81"/>
                <a:gd name="T9" fmla="*/ 0 h 27"/>
                <a:gd name="T10" fmla="*/ 0 w 81"/>
                <a:gd name="T11" fmla="*/ 0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1"/>
                <a:gd name="T19" fmla="*/ 0 h 27"/>
                <a:gd name="T20" fmla="*/ 81 w 81"/>
                <a:gd name="T21" fmla="*/ 27 h 2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1" h="27">
                  <a:moveTo>
                    <a:pt x="81" y="27"/>
                  </a:moveTo>
                  <a:lnTo>
                    <a:pt x="0" y="27"/>
                  </a:lnTo>
                  <a:lnTo>
                    <a:pt x="0" y="0"/>
                  </a:lnTo>
                  <a:lnTo>
                    <a:pt x="81" y="0"/>
                  </a:lnTo>
                  <a:lnTo>
                    <a:pt x="81" y="27"/>
                  </a:lnTo>
                  <a:close/>
                </a:path>
              </a:pathLst>
            </a:custGeom>
            <a:solidFill>
              <a:srgbClr val="838383"/>
            </a:solidFill>
            <a:ln w="1588">
              <a:solidFill>
                <a:srgbClr val="838383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31" name="Freeform 692"/>
            <p:cNvSpPr>
              <a:spLocks/>
            </p:cNvSpPr>
            <p:nvPr/>
          </p:nvSpPr>
          <p:spPr bwMode="auto">
            <a:xfrm>
              <a:off x="225" y="35"/>
              <a:ext cx="2" cy="5"/>
            </a:xfrm>
            <a:custGeom>
              <a:avLst/>
              <a:gdLst>
                <a:gd name="T0" fmla="*/ 0 w 81"/>
                <a:gd name="T1" fmla="*/ 0 h 107"/>
                <a:gd name="T2" fmla="*/ 0 w 81"/>
                <a:gd name="T3" fmla="*/ 0 h 107"/>
                <a:gd name="T4" fmla="*/ 0 w 81"/>
                <a:gd name="T5" fmla="*/ 0 h 107"/>
                <a:gd name="T6" fmla="*/ 0 w 81"/>
                <a:gd name="T7" fmla="*/ 0 h 107"/>
                <a:gd name="T8" fmla="*/ 0 w 81"/>
                <a:gd name="T9" fmla="*/ 0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1"/>
                <a:gd name="T16" fmla="*/ 0 h 107"/>
                <a:gd name="T17" fmla="*/ 81 w 81"/>
                <a:gd name="T18" fmla="*/ 107 h 10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1" h="107">
                  <a:moveTo>
                    <a:pt x="81" y="107"/>
                  </a:moveTo>
                  <a:lnTo>
                    <a:pt x="0" y="107"/>
                  </a:lnTo>
                  <a:lnTo>
                    <a:pt x="0" y="0"/>
                  </a:lnTo>
                  <a:lnTo>
                    <a:pt x="81" y="26"/>
                  </a:lnTo>
                  <a:lnTo>
                    <a:pt x="81" y="107"/>
                  </a:lnTo>
                  <a:close/>
                </a:path>
              </a:pathLst>
            </a:custGeom>
            <a:solidFill>
              <a:srgbClr val="C2E3FF"/>
            </a:solidFill>
            <a:ln w="1588">
              <a:solidFill>
                <a:srgbClr val="C2E3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32" name="Freeform 693"/>
            <p:cNvSpPr>
              <a:spLocks/>
            </p:cNvSpPr>
            <p:nvPr/>
          </p:nvSpPr>
          <p:spPr bwMode="auto">
            <a:xfrm>
              <a:off x="61" y="36"/>
              <a:ext cx="5" cy="4"/>
            </a:xfrm>
            <a:custGeom>
              <a:avLst/>
              <a:gdLst>
                <a:gd name="T0" fmla="*/ 0 w 161"/>
                <a:gd name="T1" fmla="*/ 0 h 81"/>
                <a:gd name="T2" fmla="*/ 0 w 161"/>
                <a:gd name="T3" fmla="*/ 0 h 81"/>
                <a:gd name="T4" fmla="*/ 0 w 161"/>
                <a:gd name="T5" fmla="*/ 0 h 81"/>
                <a:gd name="T6" fmla="*/ 0 w 161"/>
                <a:gd name="T7" fmla="*/ 0 h 81"/>
                <a:gd name="T8" fmla="*/ 0 w 161"/>
                <a:gd name="T9" fmla="*/ 0 h 81"/>
                <a:gd name="T10" fmla="*/ 0 w 161"/>
                <a:gd name="T11" fmla="*/ 0 h 81"/>
                <a:gd name="T12" fmla="*/ 0 w 161"/>
                <a:gd name="T13" fmla="*/ 0 h 81"/>
                <a:gd name="T14" fmla="*/ 0 w 161"/>
                <a:gd name="T15" fmla="*/ 0 h 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61"/>
                <a:gd name="T25" fmla="*/ 0 h 81"/>
                <a:gd name="T26" fmla="*/ 161 w 161"/>
                <a:gd name="T27" fmla="*/ 81 h 8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61" h="81">
                  <a:moveTo>
                    <a:pt x="80" y="27"/>
                  </a:moveTo>
                  <a:lnTo>
                    <a:pt x="161" y="0"/>
                  </a:lnTo>
                  <a:lnTo>
                    <a:pt x="134" y="54"/>
                  </a:lnTo>
                  <a:lnTo>
                    <a:pt x="134" y="81"/>
                  </a:lnTo>
                  <a:lnTo>
                    <a:pt x="0" y="54"/>
                  </a:lnTo>
                  <a:lnTo>
                    <a:pt x="0" y="0"/>
                  </a:lnTo>
                  <a:lnTo>
                    <a:pt x="54" y="0"/>
                  </a:lnTo>
                  <a:lnTo>
                    <a:pt x="80" y="27"/>
                  </a:lnTo>
                  <a:close/>
                </a:path>
              </a:pathLst>
            </a:custGeom>
            <a:solidFill>
              <a:srgbClr val="3FFFFF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33" name="Freeform 694"/>
            <p:cNvSpPr>
              <a:spLocks/>
            </p:cNvSpPr>
            <p:nvPr/>
          </p:nvSpPr>
          <p:spPr bwMode="auto">
            <a:xfrm>
              <a:off x="131" y="36"/>
              <a:ext cx="13" cy="10"/>
            </a:xfrm>
            <a:custGeom>
              <a:avLst/>
              <a:gdLst>
                <a:gd name="T0" fmla="*/ 0 w 377"/>
                <a:gd name="T1" fmla="*/ 0 h 240"/>
                <a:gd name="T2" fmla="*/ 0 w 377"/>
                <a:gd name="T3" fmla="*/ 0 h 240"/>
                <a:gd name="T4" fmla="*/ 0 w 377"/>
                <a:gd name="T5" fmla="*/ 0 h 240"/>
                <a:gd name="T6" fmla="*/ 0 w 377"/>
                <a:gd name="T7" fmla="*/ 0 h 24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77"/>
                <a:gd name="T13" fmla="*/ 0 h 240"/>
                <a:gd name="T14" fmla="*/ 377 w 377"/>
                <a:gd name="T15" fmla="*/ 240 h 24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77" h="240">
                  <a:moveTo>
                    <a:pt x="377" y="240"/>
                  </a:moveTo>
                  <a:lnTo>
                    <a:pt x="0" y="0"/>
                  </a:lnTo>
                  <a:lnTo>
                    <a:pt x="377" y="240"/>
                  </a:lnTo>
                  <a:close/>
                </a:path>
              </a:pathLst>
            </a:custGeom>
            <a:solidFill>
              <a:srgbClr val="ABABAB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34" name="Freeform 695"/>
            <p:cNvSpPr>
              <a:spLocks/>
            </p:cNvSpPr>
            <p:nvPr/>
          </p:nvSpPr>
          <p:spPr bwMode="auto">
            <a:xfrm>
              <a:off x="154" y="36"/>
              <a:ext cx="8" cy="18"/>
            </a:xfrm>
            <a:custGeom>
              <a:avLst/>
              <a:gdLst>
                <a:gd name="T0" fmla="*/ 0 w 215"/>
                <a:gd name="T1" fmla="*/ 0 h 453"/>
                <a:gd name="T2" fmla="*/ 0 w 215"/>
                <a:gd name="T3" fmla="*/ 0 h 453"/>
                <a:gd name="T4" fmla="*/ 0 w 215"/>
                <a:gd name="T5" fmla="*/ 0 h 453"/>
                <a:gd name="T6" fmla="*/ 0 w 215"/>
                <a:gd name="T7" fmla="*/ 0 h 453"/>
                <a:gd name="T8" fmla="*/ 0 w 215"/>
                <a:gd name="T9" fmla="*/ 0 h 453"/>
                <a:gd name="T10" fmla="*/ 0 w 215"/>
                <a:gd name="T11" fmla="*/ 0 h 453"/>
                <a:gd name="T12" fmla="*/ 0 w 215"/>
                <a:gd name="T13" fmla="*/ 0 h 453"/>
                <a:gd name="T14" fmla="*/ 0 w 215"/>
                <a:gd name="T15" fmla="*/ 0 h 453"/>
                <a:gd name="T16" fmla="*/ 0 w 215"/>
                <a:gd name="T17" fmla="*/ 0 h 453"/>
                <a:gd name="T18" fmla="*/ 0 w 215"/>
                <a:gd name="T19" fmla="*/ 0 h 453"/>
                <a:gd name="T20" fmla="*/ 0 w 215"/>
                <a:gd name="T21" fmla="*/ 0 h 453"/>
                <a:gd name="T22" fmla="*/ 0 w 215"/>
                <a:gd name="T23" fmla="*/ 0 h 453"/>
                <a:gd name="T24" fmla="*/ 0 w 215"/>
                <a:gd name="T25" fmla="*/ 0 h 453"/>
                <a:gd name="T26" fmla="*/ 0 w 215"/>
                <a:gd name="T27" fmla="*/ 0 h 453"/>
                <a:gd name="T28" fmla="*/ 0 w 215"/>
                <a:gd name="T29" fmla="*/ 0 h 453"/>
                <a:gd name="T30" fmla="*/ 0 w 215"/>
                <a:gd name="T31" fmla="*/ 0 h 45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15"/>
                <a:gd name="T49" fmla="*/ 0 h 453"/>
                <a:gd name="T50" fmla="*/ 215 w 215"/>
                <a:gd name="T51" fmla="*/ 453 h 453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15" h="453">
                  <a:moveTo>
                    <a:pt x="215" y="134"/>
                  </a:moveTo>
                  <a:lnTo>
                    <a:pt x="215" y="399"/>
                  </a:lnTo>
                  <a:lnTo>
                    <a:pt x="188" y="399"/>
                  </a:lnTo>
                  <a:lnTo>
                    <a:pt x="188" y="426"/>
                  </a:lnTo>
                  <a:lnTo>
                    <a:pt x="188" y="453"/>
                  </a:lnTo>
                  <a:lnTo>
                    <a:pt x="0" y="373"/>
                  </a:lnTo>
                  <a:lnTo>
                    <a:pt x="0" y="320"/>
                  </a:lnTo>
                  <a:lnTo>
                    <a:pt x="27" y="320"/>
                  </a:lnTo>
                  <a:lnTo>
                    <a:pt x="27" y="293"/>
                  </a:lnTo>
                  <a:lnTo>
                    <a:pt x="0" y="293"/>
                  </a:lnTo>
                  <a:lnTo>
                    <a:pt x="0" y="267"/>
                  </a:lnTo>
                  <a:lnTo>
                    <a:pt x="0" y="0"/>
                  </a:lnTo>
                  <a:lnTo>
                    <a:pt x="215" y="134"/>
                  </a:lnTo>
                  <a:close/>
                </a:path>
              </a:pathLst>
            </a:custGeom>
            <a:solidFill>
              <a:srgbClr val="59595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35" name="Freeform 696"/>
            <p:cNvSpPr>
              <a:spLocks/>
            </p:cNvSpPr>
            <p:nvPr/>
          </p:nvSpPr>
          <p:spPr bwMode="auto">
            <a:xfrm>
              <a:off x="123" y="37"/>
              <a:ext cx="440" cy="144"/>
            </a:xfrm>
            <a:custGeom>
              <a:avLst/>
              <a:gdLst>
                <a:gd name="T0" fmla="*/ 0 w 12767"/>
                <a:gd name="T1" fmla="*/ 0 h 3593"/>
                <a:gd name="T2" fmla="*/ 0 w 12767"/>
                <a:gd name="T3" fmla="*/ 0 h 3593"/>
                <a:gd name="T4" fmla="*/ 0 w 12767"/>
                <a:gd name="T5" fmla="*/ 0 h 3593"/>
                <a:gd name="T6" fmla="*/ 0 w 12767"/>
                <a:gd name="T7" fmla="*/ 0 h 3593"/>
                <a:gd name="T8" fmla="*/ 0 w 12767"/>
                <a:gd name="T9" fmla="*/ 0 h 3593"/>
                <a:gd name="T10" fmla="*/ 0 w 12767"/>
                <a:gd name="T11" fmla="*/ 0 h 3593"/>
                <a:gd name="T12" fmla="*/ 0 w 12767"/>
                <a:gd name="T13" fmla="*/ 0 h 3593"/>
                <a:gd name="T14" fmla="*/ 0 w 12767"/>
                <a:gd name="T15" fmla="*/ 0 h 3593"/>
                <a:gd name="T16" fmla="*/ 0 w 12767"/>
                <a:gd name="T17" fmla="*/ 0 h 3593"/>
                <a:gd name="T18" fmla="*/ 0 w 12767"/>
                <a:gd name="T19" fmla="*/ 0 h 3593"/>
                <a:gd name="T20" fmla="*/ 0 w 12767"/>
                <a:gd name="T21" fmla="*/ 0 h 3593"/>
                <a:gd name="T22" fmla="*/ 0 w 12767"/>
                <a:gd name="T23" fmla="*/ 0 h 3593"/>
                <a:gd name="T24" fmla="*/ 0 w 12767"/>
                <a:gd name="T25" fmla="*/ 0 h 3593"/>
                <a:gd name="T26" fmla="*/ 0 w 12767"/>
                <a:gd name="T27" fmla="*/ 0 h 3593"/>
                <a:gd name="T28" fmla="*/ 0 w 12767"/>
                <a:gd name="T29" fmla="*/ 0 h 3593"/>
                <a:gd name="T30" fmla="*/ 0 w 12767"/>
                <a:gd name="T31" fmla="*/ 0 h 3593"/>
                <a:gd name="T32" fmla="*/ 0 w 12767"/>
                <a:gd name="T33" fmla="*/ 0 h 3593"/>
                <a:gd name="T34" fmla="*/ 0 w 12767"/>
                <a:gd name="T35" fmla="*/ 0 h 3593"/>
                <a:gd name="T36" fmla="*/ 0 w 12767"/>
                <a:gd name="T37" fmla="*/ 0 h 3593"/>
                <a:gd name="T38" fmla="*/ 0 w 12767"/>
                <a:gd name="T39" fmla="*/ 0 h 3593"/>
                <a:gd name="T40" fmla="*/ 0 w 12767"/>
                <a:gd name="T41" fmla="*/ 0 h 3593"/>
                <a:gd name="T42" fmla="*/ 0 w 12767"/>
                <a:gd name="T43" fmla="*/ 0 h 3593"/>
                <a:gd name="T44" fmla="*/ 0 w 12767"/>
                <a:gd name="T45" fmla="*/ 0 h 3593"/>
                <a:gd name="T46" fmla="*/ 0 w 12767"/>
                <a:gd name="T47" fmla="*/ 0 h 3593"/>
                <a:gd name="T48" fmla="*/ 0 w 12767"/>
                <a:gd name="T49" fmla="*/ 0 h 3593"/>
                <a:gd name="T50" fmla="*/ 0 w 12767"/>
                <a:gd name="T51" fmla="*/ 0 h 3593"/>
                <a:gd name="T52" fmla="*/ 0 w 12767"/>
                <a:gd name="T53" fmla="*/ 0 h 3593"/>
                <a:gd name="T54" fmla="*/ 0 w 12767"/>
                <a:gd name="T55" fmla="*/ 0 h 3593"/>
                <a:gd name="T56" fmla="*/ 0 w 12767"/>
                <a:gd name="T57" fmla="*/ 0 h 3593"/>
                <a:gd name="T58" fmla="*/ 0 w 12767"/>
                <a:gd name="T59" fmla="*/ 0 h 3593"/>
                <a:gd name="T60" fmla="*/ 0 w 12767"/>
                <a:gd name="T61" fmla="*/ 0 h 3593"/>
                <a:gd name="T62" fmla="*/ 0 w 12767"/>
                <a:gd name="T63" fmla="*/ 0 h 3593"/>
                <a:gd name="T64" fmla="*/ 0 w 12767"/>
                <a:gd name="T65" fmla="*/ 0 h 3593"/>
                <a:gd name="T66" fmla="*/ 0 w 12767"/>
                <a:gd name="T67" fmla="*/ 0 h 3593"/>
                <a:gd name="T68" fmla="*/ 0 w 12767"/>
                <a:gd name="T69" fmla="*/ 0 h 3593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2767"/>
                <a:gd name="T106" fmla="*/ 0 h 3593"/>
                <a:gd name="T107" fmla="*/ 12767 w 12767"/>
                <a:gd name="T108" fmla="*/ 3593 h 3593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2767" h="3593">
                  <a:moveTo>
                    <a:pt x="162" y="80"/>
                  </a:moveTo>
                  <a:lnTo>
                    <a:pt x="216" y="107"/>
                  </a:lnTo>
                  <a:lnTo>
                    <a:pt x="242" y="27"/>
                  </a:lnTo>
                  <a:lnTo>
                    <a:pt x="619" y="240"/>
                  </a:lnTo>
                  <a:lnTo>
                    <a:pt x="619" y="319"/>
                  </a:lnTo>
                  <a:lnTo>
                    <a:pt x="619" y="346"/>
                  </a:lnTo>
                  <a:lnTo>
                    <a:pt x="619" y="372"/>
                  </a:lnTo>
                  <a:lnTo>
                    <a:pt x="673" y="372"/>
                  </a:lnTo>
                  <a:lnTo>
                    <a:pt x="700" y="372"/>
                  </a:lnTo>
                  <a:lnTo>
                    <a:pt x="700" y="293"/>
                  </a:lnTo>
                  <a:lnTo>
                    <a:pt x="861" y="372"/>
                  </a:lnTo>
                  <a:lnTo>
                    <a:pt x="861" y="453"/>
                  </a:lnTo>
                  <a:lnTo>
                    <a:pt x="835" y="453"/>
                  </a:lnTo>
                  <a:lnTo>
                    <a:pt x="861" y="506"/>
                  </a:lnTo>
                  <a:lnTo>
                    <a:pt x="915" y="533"/>
                  </a:lnTo>
                  <a:lnTo>
                    <a:pt x="915" y="506"/>
                  </a:lnTo>
                  <a:lnTo>
                    <a:pt x="915" y="426"/>
                  </a:lnTo>
                  <a:lnTo>
                    <a:pt x="1103" y="506"/>
                  </a:lnTo>
                  <a:lnTo>
                    <a:pt x="1103" y="586"/>
                  </a:lnTo>
                  <a:lnTo>
                    <a:pt x="1076" y="612"/>
                  </a:lnTo>
                  <a:lnTo>
                    <a:pt x="1130" y="665"/>
                  </a:lnTo>
                  <a:lnTo>
                    <a:pt x="1157" y="665"/>
                  </a:lnTo>
                  <a:lnTo>
                    <a:pt x="1157" y="639"/>
                  </a:lnTo>
                  <a:lnTo>
                    <a:pt x="1157" y="586"/>
                  </a:lnTo>
                  <a:lnTo>
                    <a:pt x="1317" y="665"/>
                  </a:lnTo>
                  <a:lnTo>
                    <a:pt x="1506" y="772"/>
                  </a:lnTo>
                  <a:lnTo>
                    <a:pt x="1506" y="879"/>
                  </a:lnTo>
                  <a:lnTo>
                    <a:pt x="1559" y="932"/>
                  </a:lnTo>
                  <a:lnTo>
                    <a:pt x="1587" y="932"/>
                  </a:lnTo>
                  <a:lnTo>
                    <a:pt x="1587" y="852"/>
                  </a:lnTo>
                  <a:lnTo>
                    <a:pt x="1587" y="825"/>
                  </a:lnTo>
                  <a:lnTo>
                    <a:pt x="1801" y="932"/>
                  </a:lnTo>
                  <a:lnTo>
                    <a:pt x="1801" y="1012"/>
                  </a:lnTo>
                  <a:lnTo>
                    <a:pt x="1775" y="1012"/>
                  </a:lnTo>
                  <a:lnTo>
                    <a:pt x="1775" y="1038"/>
                  </a:lnTo>
                  <a:lnTo>
                    <a:pt x="1829" y="1091"/>
                  </a:lnTo>
                  <a:lnTo>
                    <a:pt x="1855" y="1091"/>
                  </a:lnTo>
                  <a:lnTo>
                    <a:pt x="1882" y="985"/>
                  </a:lnTo>
                  <a:lnTo>
                    <a:pt x="2930" y="1623"/>
                  </a:lnTo>
                  <a:lnTo>
                    <a:pt x="2930" y="1704"/>
                  </a:lnTo>
                  <a:lnTo>
                    <a:pt x="2930" y="1730"/>
                  </a:lnTo>
                  <a:lnTo>
                    <a:pt x="3011" y="1783"/>
                  </a:lnTo>
                  <a:lnTo>
                    <a:pt x="3011" y="1757"/>
                  </a:lnTo>
                  <a:lnTo>
                    <a:pt x="3011" y="1676"/>
                  </a:lnTo>
                  <a:lnTo>
                    <a:pt x="3118" y="1730"/>
                  </a:lnTo>
                  <a:lnTo>
                    <a:pt x="3199" y="1757"/>
                  </a:lnTo>
                  <a:lnTo>
                    <a:pt x="3199" y="1863"/>
                  </a:lnTo>
                  <a:lnTo>
                    <a:pt x="3172" y="1863"/>
                  </a:lnTo>
                  <a:lnTo>
                    <a:pt x="3226" y="1916"/>
                  </a:lnTo>
                  <a:lnTo>
                    <a:pt x="3253" y="1916"/>
                  </a:lnTo>
                  <a:lnTo>
                    <a:pt x="3279" y="1916"/>
                  </a:lnTo>
                  <a:lnTo>
                    <a:pt x="3279" y="1810"/>
                  </a:lnTo>
                  <a:lnTo>
                    <a:pt x="4516" y="2529"/>
                  </a:lnTo>
                  <a:lnTo>
                    <a:pt x="8520" y="1490"/>
                  </a:lnTo>
                  <a:lnTo>
                    <a:pt x="9623" y="1197"/>
                  </a:lnTo>
                  <a:lnTo>
                    <a:pt x="10644" y="932"/>
                  </a:lnTo>
                  <a:lnTo>
                    <a:pt x="12767" y="372"/>
                  </a:lnTo>
                  <a:lnTo>
                    <a:pt x="12767" y="959"/>
                  </a:lnTo>
                  <a:lnTo>
                    <a:pt x="5322" y="3034"/>
                  </a:lnTo>
                  <a:lnTo>
                    <a:pt x="6263" y="3593"/>
                  </a:lnTo>
                  <a:lnTo>
                    <a:pt x="5834" y="3593"/>
                  </a:lnTo>
                  <a:lnTo>
                    <a:pt x="0" y="54"/>
                  </a:lnTo>
                  <a:lnTo>
                    <a:pt x="135" y="0"/>
                  </a:lnTo>
                  <a:lnTo>
                    <a:pt x="162" y="80"/>
                  </a:lnTo>
                  <a:close/>
                </a:path>
              </a:pathLst>
            </a:custGeom>
            <a:solidFill>
              <a:srgbClr val="D9D9D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36" name="Freeform 697"/>
            <p:cNvSpPr>
              <a:spLocks/>
            </p:cNvSpPr>
            <p:nvPr/>
          </p:nvSpPr>
          <p:spPr bwMode="auto">
            <a:xfrm>
              <a:off x="66" y="38"/>
              <a:ext cx="5" cy="7"/>
            </a:xfrm>
            <a:custGeom>
              <a:avLst/>
              <a:gdLst>
                <a:gd name="T0" fmla="*/ 0 w 135"/>
                <a:gd name="T1" fmla="*/ 0 h 160"/>
                <a:gd name="T2" fmla="*/ 0 w 135"/>
                <a:gd name="T3" fmla="*/ 0 h 160"/>
                <a:gd name="T4" fmla="*/ 0 w 135"/>
                <a:gd name="T5" fmla="*/ 0 h 160"/>
                <a:gd name="T6" fmla="*/ 0 w 135"/>
                <a:gd name="T7" fmla="*/ 0 h 160"/>
                <a:gd name="T8" fmla="*/ 0 w 135"/>
                <a:gd name="T9" fmla="*/ 0 h 160"/>
                <a:gd name="T10" fmla="*/ 0 w 135"/>
                <a:gd name="T11" fmla="*/ 0 h 160"/>
                <a:gd name="T12" fmla="*/ 0 w 135"/>
                <a:gd name="T13" fmla="*/ 0 h 160"/>
                <a:gd name="T14" fmla="*/ 0 w 135"/>
                <a:gd name="T15" fmla="*/ 0 h 160"/>
                <a:gd name="T16" fmla="*/ 0 w 135"/>
                <a:gd name="T17" fmla="*/ 0 h 160"/>
                <a:gd name="T18" fmla="*/ 0 w 135"/>
                <a:gd name="T19" fmla="*/ 0 h 160"/>
                <a:gd name="T20" fmla="*/ 0 w 135"/>
                <a:gd name="T21" fmla="*/ 0 h 160"/>
                <a:gd name="T22" fmla="*/ 0 w 135"/>
                <a:gd name="T23" fmla="*/ 0 h 160"/>
                <a:gd name="T24" fmla="*/ 0 w 135"/>
                <a:gd name="T25" fmla="*/ 0 h 160"/>
                <a:gd name="T26" fmla="*/ 0 w 135"/>
                <a:gd name="T27" fmla="*/ 0 h 160"/>
                <a:gd name="T28" fmla="*/ 0 w 135"/>
                <a:gd name="T29" fmla="*/ 0 h 160"/>
                <a:gd name="T30" fmla="*/ 0 w 135"/>
                <a:gd name="T31" fmla="*/ 0 h 160"/>
                <a:gd name="T32" fmla="*/ 0 w 135"/>
                <a:gd name="T33" fmla="*/ 0 h 160"/>
                <a:gd name="T34" fmla="*/ 0 w 135"/>
                <a:gd name="T35" fmla="*/ 0 h 160"/>
                <a:gd name="T36" fmla="*/ 0 w 135"/>
                <a:gd name="T37" fmla="*/ 0 h 160"/>
                <a:gd name="T38" fmla="*/ 0 w 135"/>
                <a:gd name="T39" fmla="*/ 0 h 16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35"/>
                <a:gd name="T61" fmla="*/ 0 h 160"/>
                <a:gd name="T62" fmla="*/ 135 w 135"/>
                <a:gd name="T63" fmla="*/ 160 h 160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35" h="160">
                  <a:moveTo>
                    <a:pt x="135" y="27"/>
                  </a:moveTo>
                  <a:lnTo>
                    <a:pt x="135" y="53"/>
                  </a:lnTo>
                  <a:lnTo>
                    <a:pt x="135" y="27"/>
                  </a:lnTo>
                  <a:lnTo>
                    <a:pt x="108" y="27"/>
                  </a:lnTo>
                  <a:lnTo>
                    <a:pt x="81" y="107"/>
                  </a:lnTo>
                  <a:lnTo>
                    <a:pt x="81" y="160"/>
                  </a:lnTo>
                  <a:lnTo>
                    <a:pt x="0" y="160"/>
                  </a:lnTo>
                  <a:lnTo>
                    <a:pt x="0" y="107"/>
                  </a:lnTo>
                  <a:lnTo>
                    <a:pt x="0" y="133"/>
                  </a:lnTo>
                  <a:lnTo>
                    <a:pt x="81" y="133"/>
                  </a:lnTo>
                  <a:lnTo>
                    <a:pt x="81" y="107"/>
                  </a:lnTo>
                  <a:lnTo>
                    <a:pt x="54" y="107"/>
                  </a:lnTo>
                  <a:lnTo>
                    <a:pt x="0" y="107"/>
                  </a:lnTo>
                  <a:lnTo>
                    <a:pt x="28" y="27"/>
                  </a:lnTo>
                  <a:lnTo>
                    <a:pt x="54" y="27"/>
                  </a:lnTo>
                  <a:lnTo>
                    <a:pt x="54" y="0"/>
                  </a:lnTo>
                  <a:lnTo>
                    <a:pt x="81" y="0"/>
                  </a:lnTo>
                  <a:lnTo>
                    <a:pt x="135" y="0"/>
                  </a:lnTo>
                  <a:lnTo>
                    <a:pt x="135" y="27"/>
                  </a:lnTo>
                  <a:close/>
                </a:path>
              </a:pathLst>
            </a:custGeom>
            <a:solidFill>
              <a:srgbClr val="00FFFF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37" name="Freeform 698"/>
            <p:cNvSpPr>
              <a:spLocks/>
            </p:cNvSpPr>
            <p:nvPr/>
          </p:nvSpPr>
          <p:spPr bwMode="auto">
            <a:xfrm>
              <a:off x="58" y="40"/>
              <a:ext cx="2" cy="3"/>
            </a:xfrm>
            <a:custGeom>
              <a:avLst/>
              <a:gdLst>
                <a:gd name="T0" fmla="*/ 0 w 54"/>
                <a:gd name="T1" fmla="*/ 0 h 80"/>
                <a:gd name="T2" fmla="*/ 0 w 54"/>
                <a:gd name="T3" fmla="*/ 0 h 80"/>
                <a:gd name="T4" fmla="*/ 0 w 54"/>
                <a:gd name="T5" fmla="*/ 0 h 80"/>
                <a:gd name="T6" fmla="*/ 0 w 54"/>
                <a:gd name="T7" fmla="*/ 0 h 80"/>
                <a:gd name="T8" fmla="*/ 0 w 54"/>
                <a:gd name="T9" fmla="*/ 0 h 80"/>
                <a:gd name="T10" fmla="*/ 0 w 54"/>
                <a:gd name="T11" fmla="*/ 0 h 80"/>
                <a:gd name="T12" fmla="*/ 0 w 54"/>
                <a:gd name="T13" fmla="*/ 0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4"/>
                <a:gd name="T22" fmla="*/ 0 h 80"/>
                <a:gd name="T23" fmla="*/ 54 w 54"/>
                <a:gd name="T24" fmla="*/ 80 h 8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4" h="80">
                  <a:moveTo>
                    <a:pt x="54" y="80"/>
                  </a:moveTo>
                  <a:lnTo>
                    <a:pt x="28" y="80"/>
                  </a:lnTo>
                  <a:lnTo>
                    <a:pt x="0" y="80"/>
                  </a:lnTo>
                  <a:lnTo>
                    <a:pt x="0" y="26"/>
                  </a:lnTo>
                  <a:lnTo>
                    <a:pt x="28" y="0"/>
                  </a:lnTo>
                  <a:lnTo>
                    <a:pt x="54" y="26"/>
                  </a:lnTo>
                  <a:lnTo>
                    <a:pt x="54" y="80"/>
                  </a:lnTo>
                  <a:close/>
                </a:path>
              </a:pathLst>
            </a:custGeom>
            <a:solidFill>
              <a:srgbClr val="C2FFFF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38" name="Freeform 699"/>
            <p:cNvSpPr>
              <a:spLocks/>
            </p:cNvSpPr>
            <p:nvPr/>
          </p:nvSpPr>
          <p:spPr bwMode="auto">
            <a:xfrm>
              <a:off x="62" y="40"/>
              <a:ext cx="2" cy="1"/>
            </a:xfrm>
            <a:custGeom>
              <a:avLst/>
              <a:gdLst>
                <a:gd name="T0" fmla="*/ 0 w 81"/>
                <a:gd name="T1" fmla="*/ 0 h 26"/>
                <a:gd name="T2" fmla="*/ 0 w 81"/>
                <a:gd name="T3" fmla="*/ 0 h 26"/>
                <a:gd name="T4" fmla="*/ 0 w 81"/>
                <a:gd name="T5" fmla="*/ 0 h 26"/>
                <a:gd name="T6" fmla="*/ 0 w 81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1"/>
                <a:gd name="T13" fmla="*/ 0 h 26"/>
                <a:gd name="T14" fmla="*/ 81 w 81"/>
                <a:gd name="T15" fmla="*/ 26 h 2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1" h="26">
                  <a:moveTo>
                    <a:pt x="0" y="26"/>
                  </a:moveTo>
                  <a:lnTo>
                    <a:pt x="27" y="0"/>
                  </a:lnTo>
                  <a:lnTo>
                    <a:pt x="81" y="26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D9D9D9"/>
            </a:solidFill>
            <a:ln w="1588">
              <a:solidFill>
                <a:srgbClr val="D9D9D9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39" name="Rectangle 700"/>
            <p:cNvSpPr>
              <a:spLocks noChangeArrowheads="1"/>
            </p:cNvSpPr>
            <p:nvPr/>
          </p:nvSpPr>
          <p:spPr bwMode="auto">
            <a:xfrm>
              <a:off x="61" y="42"/>
              <a:ext cx="4" cy="3"/>
            </a:xfrm>
            <a:prstGeom prst="rect">
              <a:avLst/>
            </a:prstGeom>
            <a:solidFill>
              <a:srgbClr val="D9D9D9"/>
            </a:solidFill>
            <a:ln w="1588">
              <a:solidFill>
                <a:srgbClr val="D9D9D9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40" name="Rectangle 701"/>
            <p:cNvSpPr>
              <a:spLocks noChangeArrowheads="1"/>
            </p:cNvSpPr>
            <p:nvPr/>
          </p:nvSpPr>
          <p:spPr bwMode="auto">
            <a:xfrm>
              <a:off x="71" y="42"/>
              <a:ext cx="0" cy="1"/>
            </a:xfrm>
            <a:prstGeom prst="rect">
              <a:avLst/>
            </a:prstGeom>
            <a:solidFill>
              <a:srgbClr val="3FFFFF"/>
            </a:solidFill>
            <a:ln w="158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41" name="Freeform 702"/>
            <p:cNvSpPr>
              <a:spLocks/>
            </p:cNvSpPr>
            <p:nvPr/>
          </p:nvSpPr>
          <p:spPr bwMode="auto">
            <a:xfrm>
              <a:off x="163" y="43"/>
              <a:ext cx="1" cy="10"/>
            </a:xfrm>
            <a:custGeom>
              <a:avLst/>
              <a:gdLst>
                <a:gd name="T0" fmla="*/ 0 w 27"/>
                <a:gd name="T1" fmla="*/ 0 h 265"/>
                <a:gd name="T2" fmla="*/ 0 w 27"/>
                <a:gd name="T3" fmla="*/ 0 h 265"/>
                <a:gd name="T4" fmla="*/ 0 w 27"/>
                <a:gd name="T5" fmla="*/ 0 h 265"/>
                <a:gd name="T6" fmla="*/ 0 w 27"/>
                <a:gd name="T7" fmla="*/ 0 h 265"/>
                <a:gd name="T8" fmla="*/ 0 w 27"/>
                <a:gd name="T9" fmla="*/ 0 h 265"/>
                <a:gd name="T10" fmla="*/ 0 w 27"/>
                <a:gd name="T11" fmla="*/ 0 h 2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7"/>
                <a:gd name="T19" fmla="*/ 0 h 265"/>
                <a:gd name="T20" fmla="*/ 27 w 27"/>
                <a:gd name="T21" fmla="*/ 265 h 26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7" h="265">
                  <a:moveTo>
                    <a:pt x="0" y="265"/>
                  </a:moveTo>
                  <a:lnTo>
                    <a:pt x="0" y="265"/>
                  </a:lnTo>
                  <a:lnTo>
                    <a:pt x="0" y="0"/>
                  </a:lnTo>
                  <a:lnTo>
                    <a:pt x="27" y="0"/>
                  </a:lnTo>
                  <a:lnTo>
                    <a:pt x="0" y="265"/>
                  </a:lnTo>
                  <a:close/>
                </a:path>
              </a:pathLst>
            </a:custGeom>
            <a:solidFill>
              <a:srgbClr val="D9D9D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42" name="Freeform 703"/>
            <p:cNvSpPr>
              <a:spLocks/>
            </p:cNvSpPr>
            <p:nvPr/>
          </p:nvSpPr>
          <p:spPr bwMode="auto">
            <a:xfrm>
              <a:off x="58" y="43"/>
              <a:ext cx="1" cy="1"/>
            </a:xfrm>
            <a:custGeom>
              <a:avLst/>
              <a:gdLst>
                <a:gd name="T0" fmla="*/ 0 w 28"/>
                <a:gd name="T1" fmla="*/ 0 h 1"/>
                <a:gd name="T2" fmla="*/ 0 w 28"/>
                <a:gd name="T3" fmla="*/ 0 h 1"/>
                <a:gd name="T4" fmla="*/ 0 w 28"/>
                <a:gd name="T5" fmla="*/ 0 h 1"/>
                <a:gd name="T6" fmla="*/ 0 60000 65536"/>
                <a:gd name="T7" fmla="*/ 0 60000 65536"/>
                <a:gd name="T8" fmla="*/ 0 60000 65536"/>
                <a:gd name="T9" fmla="*/ 0 w 28"/>
                <a:gd name="T10" fmla="*/ 0 h 1"/>
                <a:gd name="T11" fmla="*/ 28 w 28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" h="1">
                  <a:moveTo>
                    <a:pt x="0" y="0"/>
                  </a:moveTo>
                  <a:lnTo>
                    <a:pt x="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588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43" name="Freeform 704"/>
            <p:cNvSpPr>
              <a:spLocks/>
            </p:cNvSpPr>
            <p:nvPr/>
          </p:nvSpPr>
          <p:spPr bwMode="auto">
            <a:xfrm>
              <a:off x="67" y="43"/>
              <a:ext cx="1" cy="1"/>
            </a:xfrm>
            <a:custGeom>
              <a:avLst/>
              <a:gdLst>
                <a:gd name="T0" fmla="*/ 0 w 26"/>
                <a:gd name="T1" fmla="*/ 0 h 1"/>
                <a:gd name="T2" fmla="*/ 0 w 26"/>
                <a:gd name="T3" fmla="*/ 0 h 1"/>
                <a:gd name="T4" fmla="*/ 0 w 26"/>
                <a:gd name="T5" fmla="*/ 0 h 1"/>
                <a:gd name="T6" fmla="*/ 0 60000 65536"/>
                <a:gd name="T7" fmla="*/ 0 60000 65536"/>
                <a:gd name="T8" fmla="*/ 0 60000 65536"/>
                <a:gd name="T9" fmla="*/ 0 w 26"/>
                <a:gd name="T10" fmla="*/ 0 h 1"/>
                <a:gd name="T11" fmla="*/ 26 w 26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6" h="1">
                  <a:moveTo>
                    <a:pt x="0" y="0"/>
                  </a:move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588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44" name="Freeform 705"/>
            <p:cNvSpPr>
              <a:spLocks/>
            </p:cNvSpPr>
            <p:nvPr/>
          </p:nvSpPr>
          <p:spPr bwMode="auto">
            <a:xfrm>
              <a:off x="164" y="43"/>
              <a:ext cx="2" cy="16"/>
            </a:xfrm>
            <a:custGeom>
              <a:avLst/>
              <a:gdLst>
                <a:gd name="T0" fmla="*/ 0 w 54"/>
                <a:gd name="T1" fmla="*/ 0 h 399"/>
                <a:gd name="T2" fmla="*/ 0 w 54"/>
                <a:gd name="T3" fmla="*/ 0 h 399"/>
                <a:gd name="T4" fmla="*/ 0 w 54"/>
                <a:gd name="T5" fmla="*/ 0 h 399"/>
                <a:gd name="T6" fmla="*/ 0 w 54"/>
                <a:gd name="T7" fmla="*/ 0 h 399"/>
                <a:gd name="T8" fmla="*/ 0 w 54"/>
                <a:gd name="T9" fmla="*/ 0 h 399"/>
                <a:gd name="T10" fmla="*/ 0 w 54"/>
                <a:gd name="T11" fmla="*/ 0 h 399"/>
                <a:gd name="T12" fmla="*/ 0 w 54"/>
                <a:gd name="T13" fmla="*/ 0 h 3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4"/>
                <a:gd name="T22" fmla="*/ 0 h 399"/>
                <a:gd name="T23" fmla="*/ 54 w 54"/>
                <a:gd name="T24" fmla="*/ 399 h 39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4" h="399">
                  <a:moveTo>
                    <a:pt x="54" y="53"/>
                  </a:moveTo>
                  <a:lnTo>
                    <a:pt x="54" y="399"/>
                  </a:lnTo>
                  <a:lnTo>
                    <a:pt x="0" y="372"/>
                  </a:lnTo>
                  <a:lnTo>
                    <a:pt x="0" y="319"/>
                  </a:lnTo>
                  <a:lnTo>
                    <a:pt x="0" y="0"/>
                  </a:lnTo>
                  <a:lnTo>
                    <a:pt x="54" y="26"/>
                  </a:lnTo>
                  <a:lnTo>
                    <a:pt x="54" y="53"/>
                  </a:lnTo>
                  <a:close/>
                </a:path>
              </a:pathLst>
            </a:custGeom>
            <a:solidFill>
              <a:srgbClr val="59595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45" name="Freeform 706"/>
            <p:cNvSpPr>
              <a:spLocks/>
            </p:cNvSpPr>
            <p:nvPr/>
          </p:nvSpPr>
          <p:spPr bwMode="auto">
            <a:xfrm>
              <a:off x="145" y="44"/>
              <a:ext cx="1" cy="7"/>
            </a:xfrm>
            <a:custGeom>
              <a:avLst/>
              <a:gdLst>
                <a:gd name="T0" fmla="*/ 0 w 27"/>
                <a:gd name="T1" fmla="*/ 0 h 186"/>
                <a:gd name="T2" fmla="*/ 0 w 27"/>
                <a:gd name="T3" fmla="*/ 0 h 186"/>
                <a:gd name="T4" fmla="*/ 0 w 27"/>
                <a:gd name="T5" fmla="*/ 0 h 186"/>
                <a:gd name="T6" fmla="*/ 0 w 27"/>
                <a:gd name="T7" fmla="*/ 0 h 186"/>
                <a:gd name="T8" fmla="*/ 0 w 27"/>
                <a:gd name="T9" fmla="*/ 0 h 186"/>
                <a:gd name="T10" fmla="*/ 0 w 27"/>
                <a:gd name="T11" fmla="*/ 0 h 186"/>
                <a:gd name="T12" fmla="*/ 0 w 27"/>
                <a:gd name="T13" fmla="*/ 0 h 186"/>
                <a:gd name="T14" fmla="*/ 0 w 27"/>
                <a:gd name="T15" fmla="*/ 0 h 1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7"/>
                <a:gd name="T25" fmla="*/ 0 h 186"/>
                <a:gd name="T26" fmla="*/ 27 w 27"/>
                <a:gd name="T27" fmla="*/ 186 h 18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7" h="186">
                  <a:moveTo>
                    <a:pt x="27" y="0"/>
                  </a:moveTo>
                  <a:lnTo>
                    <a:pt x="27" y="80"/>
                  </a:lnTo>
                  <a:lnTo>
                    <a:pt x="27" y="186"/>
                  </a:lnTo>
                  <a:lnTo>
                    <a:pt x="0" y="186"/>
                  </a:lnTo>
                  <a:lnTo>
                    <a:pt x="0" y="159"/>
                  </a:lnTo>
                  <a:lnTo>
                    <a:pt x="0" y="0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FFFF00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46" name="Freeform 707"/>
            <p:cNvSpPr>
              <a:spLocks/>
            </p:cNvSpPr>
            <p:nvPr/>
          </p:nvSpPr>
          <p:spPr bwMode="auto">
            <a:xfrm>
              <a:off x="58" y="44"/>
              <a:ext cx="2" cy="1"/>
            </a:xfrm>
            <a:custGeom>
              <a:avLst/>
              <a:gdLst>
                <a:gd name="T0" fmla="*/ 0 w 54"/>
                <a:gd name="T1" fmla="*/ 0 h 1"/>
                <a:gd name="T2" fmla="*/ 0 w 54"/>
                <a:gd name="T3" fmla="*/ 0 h 1"/>
                <a:gd name="T4" fmla="*/ 0 w 54"/>
                <a:gd name="T5" fmla="*/ 0 h 1"/>
                <a:gd name="T6" fmla="*/ 0 60000 65536"/>
                <a:gd name="T7" fmla="*/ 0 60000 65536"/>
                <a:gd name="T8" fmla="*/ 0 60000 65536"/>
                <a:gd name="T9" fmla="*/ 0 w 54"/>
                <a:gd name="T10" fmla="*/ 0 h 1"/>
                <a:gd name="T11" fmla="*/ 54 w 54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4" h="1">
                  <a:moveTo>
                    <a:pt x="0" y="0"/>
                  </a:moveTo>
                  <a:lnTo>
                    <a:pt x="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588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47" name="Freeform 708"/>
            <p:cNvSpPr>
              <a:spLocks/>
            </p:cNvSpPr>
            <p:nvPr/>
          </p:nvSpPr>
          <p:spPr bwMode="auto">
            <a:xfrm>
              <a:off x="167" y="45"/>
              <a:ext cx="30" cy="35"/>
            </a:xfrm>
            <a:custGeom>
              <a:avLst/>
              <a:gdLst>
                <a:gd name="T0" fmla="*/ 0 w 860"/>
                <a:gd name="T1" fmla="*/ 0 h 878"/>
                <a:gd name="T2" fmla="*/ 0 w 860"/>
                <a:gd name="T3" fmla="*/ 0 h 878"/>
                <a:gd name="T4" fmla="*/ 0 w 860"/>
                <a:gd name="T5" fmla="*/ 0 h 878"/>
                <a:gd name="T6" fmla="*/ 0 w 860"/>
                <a:gd name="T7" fmla="*/ 0 h 878"/>
                <a:gd name="T8" fmla="*/ 0 w 860"/>
                <a:gd name="T9" fmla="*/ 0 h 878"/>
                <a:gd name="T10" fmla="*/ 0 w 860"/>
                <a:gd name="T11" fmla="*/ 0 h 878"/>
                <a:gd name="T12" fmla="*/ 0 w 860"/>
                <a:gd name="T13" fmla="*/ 0 h 878"/>
                <a:gd name="T14" fmla="*/ 0 w 860"/>
                <a:gd name="T15" fmla="*/ 0 h 878"/>
                <a:gd name="T16" fmla="*/ 0 w 860"/>
                <a:gd name="T17" fmla="*/ 0 h 878"/>
                <a:gd name="T18" fmla="*/ 0 w 860"/>
                <a:gd name="T19" fmla="*/ 0 h 878"/>
                <a:gd name="T20" fmla="*/ 0 w 860"/>
                <a:gd name="T21" fmla="*/ 0 h 878"/>
                <a:gd name="T22" fmla="*/ 0 w 860"/>
                <a:gd name="T23" fmla="*/ 0 h 878"/>
                <a:gd name="T24" fmla="*/ 0 w 860"/>
                <a:gd name="T25" fmla="*/ 0 h 878"/>
                <a:gd name="T26" fmla="*/ 0 w 860"/>
                <a:gd name="T27" fmla="*/ 0 h 878"/>
                <a:gd name="T28" fmla="*/ 0 w 860"/>
                <a:gd name="T29" fmla="*/ 0 h 878"/>
                <a:gd name="T30" fmla="*/ 0 w 860"/>
                <a:gd name="T31" fmla="*/ 0 h 878"/>
                <a:gd name="T32" fmla="*/ 0 w 860"/>
                <a:gd name="T33" fmla="*/ 0 h 878"/>
                <a:gd name="T34" fmla="*/ 0 w 860"/>
                <a:gd name="T35" fmla="*/ 0 h 878"/>
                <a:gd name="T36" fmla="*/ 0 w 860"/>
                <a:gd name="T37" fmla="*/ 0 h 878"/>
                <a:gd name="T38" fmla="*/ 0 w 860"/>
                <a:gd name="T39" fmla="*/ 0 h 87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860"/>
                <a:gd name="T61" fmla="*/ 0 h 878"/>
                <a:gd name="T62" fmla="*/ 860 w 860"/>
                <a:gd name="T63" fmla="*/ 878 h 878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860" h="878">
                  <a:moveTo>
                    <a:pt x="860" y="478"/>
                  </a:moveTo>
                  <a:lnTo>
                    <a:pt x="860" y="878"/>
                  </a:lnTo>
                  <a:lnTo>
                    <a:pt x="591" y="718"/>
                  </a:lnTo>
                  <a:lnTo>
                    <a:pt x="591" y="638"/>
                  </a:lnTo>
                  <a:lnTo>
                    <a:pt x="538" y="611"/>
                  </a:lnTo>
                  <a:lnTo>
                    <a:pt x="510" y="611"/>
                  </a:lnTo>
                  <a:lnTo>
                    <a:pt x="510" y="665"/>
                  </a:lnTo>
                  <a:lnTo>
                    <a:pt x="322" y="558"/>
                  </a:lnTo>
                  <a:lnTo>
                    <a:pt x="322" y="478"/>
                  </a:lnTo>
                  <a:lnTo>
                    <a:pt x="242" y="425"/>
                  </a:lnTo>
                  <a:lnTo>
                    <a:pt x="242" y="452"/>
                  </a:lnTo>
                  <a:lnTo>
                    <a:pt x="242" y="505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860" y="478"/>
                  </a:lnTo>
                  <a:close/>
                </a:path>
              </a:pathLst>
            </a:custGeom>
            <a:solidFill>
              <a:srgbClr val="D9D9D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48" name="Freeform 709"/>
            <p:cNvSpPr>
              <a:spLocks/>
            </p:cNvSpPr>
            <p:nvPr/>
          </p:nvSpPr>
          <p:spPr bwMode="auto">
            <a:xfrm>
              <a:off x="58" y="45"/>
              <a:ext cx="11" cy="1"/>
            </a:xfrm>
            <a:custGeom>
              <a:avLst/>
              <a:gdLst>
                <a:gd name="T0" fmla="*/ 0 w 323"/>
                <a:gd name="T1" fmla="*/ 0 h 26"/>
                <a:gd name="T2" fmla="*/ 0 w 323"/>
                <a:gd name="T3" fmla="*/ 0 h 26"/>
                <a:gd name="T4" fmla="*/ 0 w 323"/>
                <a:gd name="T5" fmla="*/ 0 h 26"/>
                <a:gd name="T6" fmla="*/ 0 w 323"/>
                <a:gd name="T7" fmla="*/ 0 h 26"/>
                <a:gd name="T8" fmla="*/ 0 w 323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3"/>
                <a:gd name="T16" fmla="*/ 0 h 26"/>
                <a:gd name="T17" fmla="*/ 323 w 323"/>
                <a:gd name="T18" fmla="*/ 26 h 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3" h="26">
                  <a:moveTo>
                    <a:pt x="108" y="26"/>
                  </a:moveTo>
                  <a:lnTo>
                    <a:pt x="0" y="26"/>
                  </a:lnTo>
                  <a:lnTo>
                    <a:pt x="0" y="0"/>
                  </a:lnTo>
                  <a:lnTo>
                    <a:pt x="323" y="26"/>
                  </a:lnTo>
                  <a:lnTo>
                    <a:pt x="108" y="26"/>
                  </a:lnTo>
                  <a:close/>
                </a:path>
              </a:pathLst>
            </a:custGeom>
            <a:solidFill>
              <a:srgbClr val="FFFFFF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49" name="Freeform 710"/>
            <p:cNvSpPr>
              <a:spLocks/>
            </p:cNvSpPr>
            <p:nvPr/>
          </p:nvSpPr>
          <p:spPr bwMode="auto">
            <a:xfrm>
              <a:off x="147" y="47"/>
              <a:ext cx="5" cy="4"/>
            </a:xfrm>
            <a:custGeom>
              <a:avLst/>
              <a:gdLst>
                <a:gd name="T0" fmla="*/ 0 w 161"/>
                <a:gd name="T1" fmla="*/ 0 h 106"/>
                <a:gd name="T2" fmla="*/ 0 w 161"/>
                <a:gd name="T3" fmla="*/ 0 h 106"/>
                <a:gd name="T4" fmla="*/ 0 w 161"/>
                <a:gd name="T5" fmla="*/ 0 h 106"/>
                <a:gd name="T6" fmla="*/ 0 w 161"/>
                <a:gd name="T7" fmla="*/ 0 h 10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1"/>
                <a:gd name="T13" fmla="*/ 0 h 106"/>
                <a:gd name="T14" fmla="*/ 161 w 161"/>
                <a:gd name="T15" fmla="*/ 106 h 10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1" h="106">
                  <a:moveTo>
                    <a:pt x="0" y="26"/>
                  </a:moveTo>
                  <a:lnTo>
                    <a:pt x="0" y="0"/>
                  </a:lnTo>
                  <a:lnTo>
                    <a:pt x="161" y="106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FF00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50" name="Freeform 711"/>
            <p:cNvSpPr>
              <a:spLocks/>
            </p:cNvSpPr>
            <p:nvPr/>
          </p:nvSpPr>
          <p:spPr bwMode="auto">
            <a:xfrm>
              <a:off x="152" y="48"/>
              <a:ext cx="1" cy="9"/>
            </a:xfrm>
            <a:custGeom>
              <a:avLst/>
              <a:gdLst>
                <a:gd name="T0" fmla="*/ 0 w 27"/>
                <a:gd name="T1" fmla="*/ 0 h 214"/>
                <a:gd name="T2" fmla="*/ 0 w 27"/>
                <a:gd name="T3" fmla="*/ 0 h 214"/>
                <a:gd name="T4" fmla="*/ 0 w 27"/>
                <a:gd name="T5" fmla="*/ 0 h 214"/>
                <a:gd name="T6" fmla="*/ 0 w 27"/>
                <a:gd name="T7" fmla="*/ 0 h 214"/>
                <a:gd name="T8" fmla="*/ 0 w 27"/>
                <a:gd name="T9" fmla="*/ 0 h 214"/>
                <a:gd name="T10" fmla="*/ 0 w 27"/>
                <a:gd name="T11" fmla="*/ 0 h 214"/>
                <a:gd name="T12" fmla="*/ 0 w 27"/>
                <a:gd name="T13" fmla="*/ 0 h 214"/>
                <a:gd name="T14" fmla="*/ 0 w 27"/>
                <a:gd name="T15" fmla="*/ 0 h 214"/>
                <a:gd name="T16" fmla="*/ 0 w 27"/>
                <a:gd name="T17" fmla="*/ 0 h 214"/>
                <a:gd name="T18" fmla="*/ 0 w 27"/>
                <a:gd name="T19" fmla="*/ 0 h 2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7"/>
                <a:gd name="T31" fmla="*/ 0 h 214"/>
                <a:gd name="T32" fmla="*/ 27 w 27"/>
                <a:gd name="T33" fmla="*/ 214 h 21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7" h="214">
                  <a:moveTo>
                    <a:pt x="27" y="27"/>
                  </a:moveTo>
                  <a:lnTo>
                    <a:pt x="27" y="106"/>
                  </a:lnTo>
                  <a:lnTo>
                    <a:pt x="0" y="106"/>
                  </a:lnTo>
                  <a:lnTo>
                    <a:pt x="27" y="133"/>
                  </a:lnTo>
                  <a:lnTo>
                    <a:pt x="27" y="214"/>
                  </a:lnTo>
                  <a:lnTo>
                    <a:pt x="0" y="187"/>
                  </a:lnTo>
                  <a:lnTo>
                    <a:pt x="0" y="0"/>
                  </a:lnTo>
                  <a:lnTo>
                    <a:pt x="27" y="0"/>
                  </a:lnTo>
                  <a:lnTo>
                    <a:pt x="27" y="27"/>
                  </a:lnTo>
                  <a:close/>
                </a:path>
              </a:pathLst>
            </a:custGeom>
            <a:solidFill>
              <a:srgbClr val="FFFF00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51" name="Freeform 712"/>
            <p:cNvSpPr>
              <a:spLocks/>
            </p:cNvSpPr>
            <p:nvPr/>
          </p:nvSpPr>
          <p:spPr bwMode="auto">
            <a:xfrm>
              <a:off x="154" y="52"/>
              <a:ext cx="7" cy="5"/>
            </a:xfrm>
            <a:custGeom>
              <a:avLst/>
              <a:gdLst>
                <a:gd name="T0" fmla="*/ 0 w 188"/>
                <a:gd name="T1" fmla="*/ 0 h 108"/>
                <a:gd name="T2" fmla="*/ 0 w 188"/>
                <a:gd name="T3" fmla="*/ 0 h 108"/>
                <a:gd name="T4" fmla="*/ 0 w 188"/>
                <a:gd name="T5" fmla="*/ 0 h 108"/>
                <a:gd name="T6" fmla="*/ 0 w 188"/>
                <a:gd name="T7" fmla="*/ 0 h 108"/>
                <a:gd name="T8" fmla="*/ 0 w 188"/>
                <a:gd name="T9" fmla="*/ 0 h 108"/>
                <a:gd name="T10" fmla="*/ 0 w 188"/>
                <a:gd name="T11" fmla="*/ 0 h 1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88"/>
                <a:gd name="T19" fmla="*/ 0 h 108"/>
                <a:gd name="T20" fmla="*/ 188 w 188"/>
                <a:gd name="T21" fmla="*/ 108 h 10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88" h="108">
                  <a:moveTo>
                    <a:pt x="188" y="108"/>
                  </a:moveTo>
                  <a:lnTo>
                    <a:pt x="188" y="108"/>
                  </a:lnTo>
                  <a:lnTo>
                    <a:pt x="27" y="27"/>
                  </a:lnTo>
                  <a:lnTo>
                    <a:pt x="0" y="0"/>
                  </a:lnTo>
                  <a:lnTo>
                    <a:pt x="188" y="108"/>
                  </a:lnTo>
                  <a:close/>
                </a:path>
              </a:pathLst>
            </a:custGeom>
            <a:solidFill>
              <a:srgbClr val="00FF00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52" name="Freeform 713"/>
            <p:cNvSpPr>
              <a:spLocks/>
            </p:cNvSpPr>
            <p:nvPr/>
          </p:nvSpPr>
          <p:spPr bwMode="auto">
            <a:xfrm>
              <a:off x="162" y="54"/>
              <a:ext cx="1" cy="9"/>
            </a:xfrm>
            <a:custGeom>
              <a:avLst/>
              <a:gdLst>
                <a:gd name="T0" fmla="*/ 0 w 1"/>
                <a:gd name="T1" fmla="*/ 0 h 213"/>
                <a:gd name="T2" fmla="*/ 0 w 1"/>
                <a:gd name="T3" fmla="*/ 0 h 213"/>
                <a:gd name="T4" fmla="*/ 0 w 1"/>
                <a:gd name="T5" fmla="*/ 0 h 213"/>
                <a:gd name="T6" fmla="*/ 0 w 1"/>
                <a:gd name="T7" fmla="*/ 0 h 213"/>
                <a:gd name="T8" fmla="*/ 0 w 1"/>
                <a:gd name="T9" fmla="*/ 0 h 213"/>
                <a:gd name="T10" fmla="*/ 0 w 1"/>
                <a:gd name="T11" fmla="*/ 0 h 2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"/>
                <a:gd name="T19" fmla="*/ 0 h 213"/>
                <a:gd name="T20" fmla="*/ 1 w 1"/>
                <a:gd name="T21" fmla="*/ 213 h 21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" h="213">
                  <a:moveTo>
                    <a:pt x="0" y="213"/>
                  </a:moveTo>
                  <a:lnTo>
                    <a:pt x="0" y="186"/>
                  </a:lnTo>
                  <a:lnTo>
                    <a:pt x="0" y="0"/>
                  </a:lnTo>
                  <a:lnTo>
                    <a:pt x="0" y="213"/>
                  </a:lnTo>
                  <a:close/>
                </a:path>
              </a:pathLst>
            </a:custGeom>
            <a:solidFill>
              <a:srgbClr val="FFFF00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53" name="Freeform 714"/>
            <p:cNvSpPr>
              <a:spLocks/>
            </p:cNvSpPr>
            <p:nvPr/>
          </p:nvSpPr>
          <p:spPr bwMode="auto">
            <a:xfrm>
              <a:off x="163" y="59"/>
              <a:ext cx="13" cy="8"/>
            </a:xfrm>
            <a:custGeom>
              <a:avLst/>
              <a:gdLst>
                <a:gd name="T0" fmla="*/ 0 w 376"/>
                <a:gd name="T1" fmla="*/ 0 h 212"/>
                <a:gd name="T2" fmla="*/ 0 w 376"/>
                <a:gd name="T3" fmla="*/ 0 h 212"/>
                <a:gd name="T4" fmla="*/ 0 w 376"/>
                <a:gd name="T5" fmla="*/ 0 h 212"/>
                <a:gd name="T6" fmla="*/ 0 w 376"/>
                <a:gd name="T7" fmla="*/ 0 h 212"/>
                <a:gd name="T8" fmla="*/ 0 w 376"/>
                <a:gd name="T9" fmla="*/ 0 h 212"/>
                <a:gd name="T10" fmla="*/ 0 w 376"/>
                <a:gd name="T11" fmla="*/ 0 h 212"/>
                <a:gd name="T12" fmla="*/ 0 w 376"/>
                <a:gd name="T13" fmla="*/ 0 h 2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76"/>
                <a:gd name="T22" fmla="*/ 0 h 212"/>
                <a:gd name="T23" fmla="*/ 376 w 376"/>
                <a:gd name="T24" fmla="*/ 212 h 21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76" h="212">
                  <a:moveTo>
                    <a:pt x="376" y="186"/>
                  </a:moveTo>
                  <a:lnTo>
                    <a:pt x="376" y="212"/>
                  </a:lnTo>
                  <a:lnTo>
                    <a:pt x="27" y="0"/>
                  </a:lnTo>
                  <a:lnTo>
                    <a:pt x="0" y="0"/>
                  </a:lnTo>
                  <a:lnTo>
                    <a:pt x="80" y="26"/>
                  </a:lnTo>
                  <a:lnTo>
                    <a:pt x="376" y="186"/>
                  </a:lnTo>
                  <a:close/>
                </a:path>
              </a:pathLst>
            </a:custGeom>
            <a:solidFill>
              <a:srgbClr val="00FF00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54" name="Freeform 715"/>
            <p:cNvSpPr>
              <a:spLocks/>
            </p:cNvSpPr>
            <p:nvPr/>
          </p:nvSpPr>
          <p:spPr bwMode="auto">
            <a:xfrm>
              <a:off x="346" y="61"/>
              <a:ext cx="6" cy="23"/>
            </a:xfrm>
            <a:custGeom>
              <a:avLst/>
              <a:gdLst>
                <a:gd name="T0" fmla="*/ 0 w 161"/>
                <a:gd name="T1" fmla="*/ 0 h 585"/>
                <a:gd name="T2" fmla="*/ 0 w 161"/>
                <a:gd name="T3" fmla="*/ 0 h 585"/>
                <a:gd name="T4" fmla="*/ 0 w 161"/>
                <a:gd name="T5" fmla="*/ 0 h 585"/>
                <a:gd name="T6" fmla="*/ 0 w 161"/>
                <a:gd name="T7" fmla="*/ 0 h 585"/>
                <a:gd name="T8" fmla="*/ 0 w 161"/>
                <a:gd name="T9" fmla="*/ 0 h 585"/>
                <a:gd name="T10" fmla="*/ 0 w 161"/>
                <a:gd name="T11" fmla="*/ 0 h 585"/>
                <a:gd name="T12" fmla="*/ 0 w 161"/>
                <a:gd name="T13" fmla="*/ 0 h 585"/>
                <a:gd name="T14" fmla="*/ 0 w 161"/>
                <a:gd name="T15" fmla="*/ 0 h 5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61"/>
                <a:gd name="T25" fmla="*/ 0 h 585"/>
                <a:gd name="T26" fmla="*/ 161 w 161"/>
                <a:gd name="T27" fmla="*/ 585 h 58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61" h="585">
                  <a:moveTo>
                    <a:pt x="161" y="585"/>
                  </a:moveTo>
                  <a:lnTo>
                    <a:pt x="27" y="532"/>
                  </a:lnTo>
                  <a:lnTo>
                    <a:pt x="0" y="26"/>
                  </a:lnTo>
                  <a:lnTo>
                    <a:pt x="27" y="26"/>
                  </a:lnTo>
                  <a:lnTo>
                    <a:pt x="135" y="0"/>
                  </a:lnTo>
                  <a:lnTo>
                    <a:pt x="161" y="0"/>
                  </a:lnTo>
                  <a:lnTo>
                    <a:pt x="161" y="585"/>
                  </a:lnTo>
                  <a:close/>
                </a:path>
              </a:pathLst>
            </a:custGeom>
            <a:solidFill>
              <a:srgbClr val="ABABAB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55" name="Freeform 716"/>
            <p:cNvSpPr>
              <a:spLocks/>
            </p:cNvSpPr>
            <p:nvPr/>
          </p:nvSpPr>
          <p:spPr bwMode="auto">
            <a:xfrm>
              <a:off x="316" y="62"/>
              <a:ext cx="34" cy="33"/>
            </a:xfrm>
            <a:custGeom>
              <a:avLst/>
              <a:gdLst>
                <a:gd name="T0" fmla="*/ 0 w 968"/>
                <a:gd name="T1" fmla="*/ 0 h 825"/>
                <a:gd name="T2" fmla="*/ 0 w 968"/>
                <a:gd name="T3" fmla="*/ 0 h 825"/>
                <a:gd name="T4" fmla="*/ 0 w 968"/>
                <a:gd name="T5" fmla="*/ 0 h 825"/>
                <a:gd name="T6" fmla="*/ 0 w 968"/>
                <a:gd name="T7" fmla="*/ 0 h 825"/>
                <a:gd name="T8" fmla="*/ 0 w 968"/>
                <a:gd name="T9" fmla="*/ 0 h 825"/>
                <a:gd name="T10" fmla="*/ 0 w 968"/>
                <a:gd name="T11" fmla="*/ 0 h 825"/>
                <a:gd name="T12" fmla="*/ 0 w 968"/>
                <a:gd name="T13" fmla="*/ 0 h 825"/>
                <a:gd name="T14" fmla="*/ 0 w 968"/>
                <a:gd name="T15" fmla="*/ 0 h 8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968"/>
                <a:gd name="T25" fmla="*/ 0 h 825"/>
                <a:gd name="T26" fmla="*/ 968 w 968"/>
                <a:gd name="T27" fmla="*/ 825 h 82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968" h="825">
                  <a:moveTo>
                    <a:pt x="833" y="506"/>
                  </a:moveTo>
                  <a:lnTo>
                    <a:pt x="860" y="506"/>
                  </a:lnTo>
                  <a:lnTo>
                    <a:pt x="968" y="585"/>
                  </a:lnTo>
                  <a:lnTo>
                    <a:pt x="27" y="825"/>
                  </a:lnTo>
                  <a:lnTo>
                    <a:pt x="0" y="186"/>
                  </a:lnTo>
                  <a:lnTo>
                    <a:pt x="833" y="0"/>
                  </a:lnTo>
                  <a:lnTo>
                    <a:pt x="833" y="506"/>
                  </a:lnTo>
                  <a:close/>
                </a:path>
              </a:pathLst>
            </a:custGeom>
            <a:solidFill>
              <a:srgbClr val="59595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56" name="Freeform 717"/>
            <p:cNvSpPr>
              <a:spLocks/>
            </p:cNvSpPr>
            <p:nvPr/>
          </p:nvSpPr>
          <p:spPr bwMode="auto">
            <a:xfrm>
              <a:off x="176" y="64"/>
              <a:ext cx="1" cy="10"/>
            </a:xfrm>
            <a:custGeom>
              <a:avLst/>
              <a:gdLst>
                <a:gd name="T0" fmla="*/ 0 w 28"/>
                <a:gd name="T1" fmla="*/ 0 h 240"/>
                <a:gd name="T2" fmla="*/ 0 w 28"/>
                <a:gd name="T3" fmla="*/ 0 h 240"/>
                <a:gd name="T4" fmla="*/ 0 w 28"/>
                <a:gd name="T5" fmla="*/ 0 h 240"/>
                <a:gd name="T6" fmla="*/ 0 w 28"/>
                <a:gd name="T7" fmla="*/ 0 h 240"/>
                <a:gd name="T8" fmla="*/ 0 w 28"/>
                <a:gd name="T9" fmla="*/ 0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8"/>
                <a:gd name="T16" fmla="*/ 0 h 240"/>
                <a:gd name="T17" fmla="*/ 28 w 28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8" h="240">
                  <a:moveTo>
                    <a:pt x="28" y="240"/>
                  </a:moveTo>
                  <a:lnTo>
                    <a:pt x="0" y="214"/>
                  </a:lnTo>
                  <a:lnTo>
                    <a:pt x="0" y="0"/>
                  </a:lnTo>
                  <a:lnTo>
                    <a:pt x="28" y="0"/>
                  </a:lnTo>
                  <a:lnTo>
                    <a:pt x="28" y="240"/>
                  </a:lnTo>
                  <a:close/>
                </a:path>
              </a:pathLst>
            </a:custGeom>
            <a:solidFill>
              <a:srgbClr val="FFFF00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57" name="Freeform 718"/>
            <p:cNvSpPr>
              <a:spLocks/>
            </p:cNvSpPr>
            <p:nvPr/>
          </p:nvSpPr>
          <p:spPr bwMode="auto">
            <a:xfrm>
              <a:off x="198" y="65"/>
              <a:ext cx="4" cy="17"/>
            </a:xfrm>
            <a:custGeom>
              <a:avLst/>
              <a:gdLst>
                <a:gd name="T0" fmla="*/ 0 w 107"/>
                <a:gd name="T1" fmla="*/ 0 h 426"/>
                <a:gd name="T2" fmla="*/ 0 w 107"/>
                <a:gd name="T3" fmla="*/ 0 h 426"/>
                <a:gd name="T4" fmla="*/ 0 w 107"/>
                <a:gd name="T5" fmla="*/ 0 h 426"/>
                <a:gd name="T6" fmla="*/ 0 w 107"/>
                <a:gd name="T7" fmla="*/ 0 h 426"/>
                <a:gd name="T8" fmla="*/ 0 w 107"/>
                <a:gd name="T9" fmla="*/ 0 h 426"/>
                <a:gd name="T10" fmla="*/ 0 w 107"/>
                <a:gd name="T11" fmla="*/ 0 h 426"/>
                <a:gd name="T12" fmla="*/ 0 w 107"/>
                <a:gd name="T13" fmla="*/ 0 h 4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07"/>
                <a:gd name="T22" fmla="*/ 0 h 426"/>
                <a:gd name="T23" fmla="*/ 107 w 107"/>
                <a:gd name="T24" fmla="*/ 426 h 42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07" h="426">
                  <a:moveTo>
                    <a:pt x="107" y="53"/>
                  </a:moveTo>
                  <a:lnTo>
                    <a:pt x="107" y="426"/>
                  </a:lnTo>
                  <a:lnTo>
                    <a:pt x="0" y="399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81" y="27"/>
                  </a:lnTo>
                  <a:lnTo>
                    <a:pt x="107" y="53"/>
                  </a:lnTo>
                  <a:close/>
                </a:path>
              </a:pathLst>
            </a:custGeom>
            <a:solidFill>
              <a:srgbClr val="59595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58" name="Freeform 719"/>
            <p:cNvSpPr>
              <a:spLocks/>
            </p:cNvSpPr>
            <p:nvPr/>
          </p:nvSpPr>
          <p:spPr bwMode="auto">
            <a:xfrm>
              <a:off x="202" y="67"/>
              <a:ext cx="4" cy="18"/>
            </a:xfrm>
            <a:custGeom>
              <a:avLst/>
              <a:gdLst>
                <a:gd name="T0" fmla="*/ 0 w 107"/>
                <a:gd name="T1" fmla="*/ 0 h 452"/>
                <a:gd name="T2" fmla="*/ 0 w 107"/>
                <a:gd name="T3" fmla="*/ 0 h 452"/>
                <a:gd name="T4" fmla="*/ 0 w 107"/>
                <a:gd name="T5" fmla="*/ 0 h 452"/>
                <a:gd name="T6" fmla="*/ 0 w 107"/>
                <a:gd name="T7" fmla="*/ 0 h 452"/>
                <a:gd name="T8" fmla="*/ 0 w 107"/>
                <a:gd name="T9" fmla="*/ 0 h 4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7"/>
                <a:gd name="T16" fmla="*/ 0 h 452"/>
                <a:gd name="T17" fmla="*/ 107 w 107"/>
                <a:gd name="T18" fmla="*/ 452 h 4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7" h="452">
                  <a:moveTo>
                    <a:pt x="107" y="452"/>
                  </a:moveTo>
                  <a:lnTo>
                    <a:pt x="0" y="399"/>
                  </a:lnTo>
                  <a:lnTo>
                    <a:pt x="0" y="0"/>
                  </a:lnTo>
                  <a:lnTo>
                    <a:pt x="80" y="53"/>
                  </a:lnTo>
                  <a:lnTo>
                    <a:pt x="107" y="452"/>
                  </a:lnTo>
                  <a:close/>
                </a:path>
              </a:pathLst>
            </a:custGeom>
            <a:solidFill>
              <a:srgbClr val="D9D9D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59" name="Freeform 720"/>
            <p:cNvSpPr>
              <a:spLocks/>
            </p:cNvSpPr>
            <p:nvPr/>
          </p:nvSpPr>
          <p:spPr bwMode="auto">
            <a:xfrm>
              <a:off x="178" y="68"/>
              <a:ext cx="7" cy="6"/>
            </a:xfrm>
            <a:custGeom>
              <a:avLst/>
              <a:gdLst>
                <a:gd name="T0" fmla="*/ 0 w 188"/>
                <a:gd name="T1" fmla="*/ 0 h 133"/>
                <a:gd name="T2" fmla="*/ 0 w 188"/>
                <a:gd name="T3" fmla="*/ 0 h 133"/>
                <a:gd name="T4" fmla="*/ 0 w 188"/>
                <a:gd name="T5" fmla="*/ 0 h 133"/>
                <a:gd name="T6" fmla="*/ 0 w 188"/>
                <a:gd name="T7" fmla="*/ 0 h 133"/>
                <a:gd name="T8" fmla="*/ 0 w 188"/>
                <a:gd name="T9" fmla="*/ 0 h 133"/>
                <a:gd name="T10" fmla="*/ 0 w 188"/>
                <a:gd name="T11" fmla="*/ 0 h 1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88"/>
                <a:gd name="T19" fmla="*/ 0 h 133"/>
                <a:gd name="T20" fmla="*/ 188 w 188"/>
                <a:gd name="T21" fmla="*/ 133 h 13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88" h="133">
                  <a:moveTo>
                    <a:pt x="188" y="133"/>
                  </a:moveTo>
                  <a:lnTo>
                    <a:pt x="55" y="53"/>
                  </a:lnTo>
                  <a:lnTo>
                    <a:pt x="0" y="26"/>
                  </a:lnTo>
                  <a:lnTo>
                    <a:pt x="0" y="0"/>
                  </a:lnTo>
                  <a:lnTo>
                    <a:pt x="188" y="107"/>
                  </a:lnTo>
                  <a:lnTo>
                    <a:pt x="188" y="133"/>
                  </a:lnTo>
                  <a:close/>
                </a:path>
              </a:pathLst>
            </a:custGeom>
            <a:solidFill>
              <a:srgbClr val="00FF00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60" name="Freeform 721"/>
            <p:cNvSpPr>
              <a:spLocks/>
            </p:cNvSpPr>
            <p:nvPr/>
          </p:nvSpPr>
          <p:spPr bwMode="auto">
            <a:xfrm>
              <a:off x="259" y="70"/>
              <a:ext cx="57" cy="24"/>
            </a:xfrm>
            <a:custGeom>
              <a:avLst/>
              <a:gdLst>
                <a:gd name="T0" fmla="*/ 0 w 1640"/>
                <a:gd name="T1" fmla="*/ 0 h 586"/>
                <a:gd name="T2" fmla="*/ 0 w 1640"/>
                <a:gd name="T3" fmla="*/ 0 h 586"/>
                <a:gd name="T4" fmla="*/ 0 w 1640"/>
                <a:gd name="T5" fmla="*/ 0 h 586"/>
                <a:gd name="T6" fmla="*/ 0 w 1640"/>
                <a:gd name="T7" fmla="*/ 0 h 586"/>
                <a:gd name="T8" fmla="*/ 0 w 1640"/>
                <a:gd name="T9" fmla="*/ 0 h 586"/>
                <a:gd name="T10" fmla="*/ 0 w 1640"/>
                <a:gd name="T11" fmla="*/ 0 h 586"/>
                <a:gd name="T12" fmla="*/ 0 w 1640"/>
                <a:gd name="T13" fmla="*/ 0 h 586"/>
                <a:gd name="T14" fmla="*/ 0 w 1640"/>
                <a:gd name="T15" fmla="*/ 0 h 5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640"/>
                <a:gd name="T25" fmla="*/ 0 h 586"/>
                <a:gd name="T26" fmla="*/ 1640 w 1640"/>
                <a:gd name="T27" fmla="*/ 586 h 58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640" h="586">
                  <a:moveTo>
                    <a:pt x="1640" y="213"/>
                  </a:moveTo>
                  <a:lnTo>
                    <a:pt x="81" y="586"/>
                  </a:lnTo>
                  <a:lnTo>
                    <a:pt x="0" y="586"/>
                  </a:lnTo>
                  <a:lnTo>
                    <a:pt x="0" y="346"/>
                  </a:lnTo>
                  <a:lnTo>
                    <a:pt x="1612" y="0"/>
                  </a:lnTo>
                  <a:lnTo>
                    <a:pt x="1640" y="0"/>
                  </a:lnTo>
                  <a:lnTo>
                    <a:pt x="1640" y="213"/>
                  </a:lnTo>
                  <a:close/>
                </a:path>
              </a:pathLst>
            </a:custGeom>
            <a:solidFill>
              <a:srgbClr val="59595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61" name="Rectangle 722"/>
            <p:cNvSpPr>
              <a:spLocks noChangeArrowheads="1"/>
            </p:cNvSpPr>
            <p:nvPr/>
          </p:nvSpPr>
          <p:spPr bwMode="auto">
            <a:xfrm>
              <a:off x="186" y="70"/>
              <a:ext cx="0" cy="9"/>
            </a:xfrm>
            <a:prstGeom prst="rect">
              <a:avLst/>
            </a:prstGeom>
            <a:solidFill>
              <a:srgbClr val="FFFF00"/>
            </a:solidFill>
            <a:ln w="158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62" name="Freeform 723"/>
            <p:cNvSpPr>
              <a:spLocks/>
            </p:cNvSpPr>
            <p:nvPr/>
          </p:nvSpPr>
          <p:spPr bwMode="auto">
            <a:xfrm>
              <a:off x="207" y="70"/>
              <a:ext cx="9" cy="23"/>
            </a:xfrm>
            <a:custGeom>
              <a:avLst/>
              <a:gdLst>
                <a:gd name="T0" fmla="*/ 0 w 270"/>
                <a:gd name="T1" fmla="*/ 0 h 559"/>
                <a:gd name="T2" fmla="*/ 0 w 270"/>
                <a:gd name="T3" fmla="*/ 0 h 559"/>
                <a:gd name="T4" fmla="*/ 0 w 270"/>
                <a:gd name="T5" fmla="*/ 0 h 559"/>
                <a:gd name="T6" fmla="*/ 0 w 270"/>
                <a:gd name="T7" fmla="*/ 0 h 559"/>
                <a:gd name="T8" fmla="*/ 0 w 270"/>
                <a:gd name="T9" fmla="*/ 0 h 559"/>
                <a:gd name="T10" fmla="*/ 0 w 270"/>
                <a:gd name="T11" fmla="*/ 0 h 559"/>
                <a:gd name="T12" fmla="*/ 0 w 270"/>
                <a:gd name="T13" fmla="*/ 0 h 5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70"/>
                <a:gd name="T22" fmla="*/ 0 h 559"/>
                <a:gd name="T23" fmla="*/ 270 w 270"/>
                <a:gd name="T24" fmla="*/ 559 h 55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70" h="559">
                  <a:moveTo>
                    <a:pt x="270" y="160"/>
                  </a:moveTo>
                  <a:lnTo>
                    <a:pt x="270" y="559"/>
                  </a:lnTo>
                  <a:lnTo>
                    <a:pt x="0" y="399"/>
                  </a:lnTo>
                  <a:lnTo>
                    <a:pt x="0" y="0"/>
                  </a:lnTo>
                  <a:lnTo>
                    <a:pt x="270" y="134"/>
                  </a:lnTo>
                  <a:lnTo>
                    <a:pt x="270" y="160"/>
                  </a:lnTo>
                  <a:close/>
                </a:path>
              </a:pathLst>
            </a:custGeom>
            <a:solidFill>
              <a:srgbClr val="59595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63" name="Freeform 724"/>
            <p:cNvSpPr>
              <a:spLocks/>
            </p:cNvSpPr>
            <p:nvPr/>
          </p:nvSpPr>
          <p:spPr bwMode="auto">
            <a:xfrm>
              <a:off x="188" y="75"/>
              <a:ext cx="36" cy="26"/>
            </a:xfrm>
            <a:custGeom>
              <a:avLst/>
              <a:gdLst>
                <a:gd name="T0" fmla="*/ 0 w 1048"/>
                <a:gd name="T1" fmla="*/ 0 h 665"/>
                <a:gd name="T2" fmla="*/ 0 w 1048"/>
                <a:gd name="T3" fmla="*/ 0 h 665"/>
                <a:gd name="T4" fmla="*/ 0 w 1048"/>
                <a:gd name="T5" fmla="*/ 0 h 665"/>
                <a:gd name="T6" fmla="*/ 0 w 1048"/>
                <a:gd name="T7" fmla="*/ 0 h 665"/>
                <a:gd name="T8" fmla="*/ 0 w 1048"/>
                <a:gd name="T9" fmla="*/ 0 h 665"/>
                <a:gd name="T10" fmla="*/ 0 w 1048"/>
                <a:gd name="T11" fmla="*/ 0 h 665"/>
                <a:gd name="T12" fmla="*/ 0 w 1048"/>
                <a:gd name="T13" fmla="*/ 0 h 6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048"/>
                <a:gd name="T22" fmla="*/ 0 h 665"/>
                <a:gd name="T23" fmla="*/ 1048 w 1048"/>
                <a:gd name="T24" fmla="*/ 665 h 66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048" h="665">
                  <a:moveTo>
                    <a:pt x="1048" y="612"/>
                  </a:moveTo>
                  <a:lnTo>
                    <a:pt x="1048" y="638"/>
                  </a:lnTo>
                  <a:lnTo>
                    <a:pt x="1048" y="665"/>
                  </a:lnTo>
                  <a:lnTo>
                    <a:pt x="0" y="27"/>
                  </a:lnTo>
                  <a:lnTo>
                    <a:pt x="0" y="0"/>
                  </a:lnTo>
                  <a:lnTo>
                    <a:pt x="27" y="27"/>
                  </a:lnTo>
                  <a:lnTo>
                    <a:pt x="1048" y="612"/>
                  </a:lnTo>
                  <a:close/>
                </a:path>
              </a:pathLst>
            </a:custGeom>
            <a:solidFill>
              <a:srgbClr val="00FF00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64" name="Freeform 725"/>
            <p:cNvSpPr>
              <a:spLocks/>
            </p:cNvSpPr>
            <p:nvPr/>
          </p:nvSpPr>
          <p:spPr bwMode="auto">
            <a:xfrm>
              <a:off x="309" y="78"/>
              <a:ext cx="254" cy="103"/>
            </a:xfrm>
            <a:custGeom>
              <a:avLst/>
              <a:gdLst>
                <a:gd name="T0" fmla="*/ 0 w 7364"/>
                <a:gd name="T1" fmla="*/ 0 h 2581"/>
                <a:gd name="T2" fmla="*/ 0 w 7364"/>
                <a:gd name="T3" fmla="*/ 0 h 2581"/>
                <a:gd name="T4" fmla="*/ 0 w 7364"/>
                <a:gd name="T5" fmla="*/ 0 h 2581"/>
                <a:gd name="T6" fmla="*/ 0 w 7364"/>
                <a:gd name="T7" fmla="*/ 0 h 2581"/>
                <a:gd name="T8" fmla="*/ 0 w 7364"/>
                <a:gd name="T9" fmla="*/ 0 h 25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364"/>
                <a:gd name="T16" fmla="*/ 0 h 2581"/>
                <a:gd name="T17" fmla="*/ 7364 w 7364"/>
                <a:gd name="T18" fmla="*/ 2581 h 258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364" h="2581">
                  <a:moveTo>
                    <a:pt x="7364" y="2581"/>
                  </a:moveTo>
                  <a:lnTo>
                    <a:pt x="941" y="2581"/>
                  </a:lnTo>
                  <a:lnTo>
                    <a:pt x="0" y="2022"/>
                  </a:lnTo>
                  <a:lnTo>
                    <a:pt x="7364" y="0"/>
                  </a:lnTo>
                  <a:lnTo>
                    <a:pt x="7364" y="2581"/>
                  </a:lnTo>
                  <a:close/>
                </a:path>
              </a:pathLst>
            </a:custGeom>
            <a:solidFill>
              <a:srgbClr val="00FF00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65" name="Freeform 726"/>
            <p:cNvSpPr>
              <a:spLocks/>
            </p:cNvSpPr>
            <p:nvPr/>
          </p:nvSpPr>
          <p:spPr bwMode="auto">
            <a:xfrm>
              <a:off x="217" y="77"/>
              <a:ext cx="41" cy="43"/>
            </a:xfrm>
            <a:custGeom>
              <a:avLst/>
              <a:gdLst>
                <a:gd name="T0" fmla="*/ 0 w 1183"/>
                <a:gd name="T1" fmla="*/ 0 h 1090"/>
                <a:gd name="T2" fmla="*/ 0 w 1183"/>
                <a:gd name="T3" fmla="*/ 0 h 1090"/>
                <a:gd name="T4" fmla="*/ 0 w 1183"/>
                <a:gd name="T5" fmla="*/ 0 h 1090"/>
                <a:gd name="T6" fmla="*/ 0 w 1183"/>
                <a:gd name="T7" fmla="*/ 0 h 1090"/>
                <a:gd name="T8" fmla="*/ 0 w 1183"/>
                <a:gd name="T9" fmla="*/ 0 h 1090"/>
                <a:gd name="T10" fmla="*/ 0 w 1183"/>
                <a:gd name="T11" fmla="*/ 0 h 1090"/>
                <a:gd name="T12" fmla="*/ 0 w 1183"/>
                <a:gd name="T13" fmla="*/ 0 h 1090"/>
                <a:gd name="T14" fmla="*/ 0 w 1183"/>
                <a:gd name="T15" fmla="*/ 0 h 1090"/>
                <a:gd name="T16" fmla="*/ 0 w 1183"/>
                <a:gd name="T17" fmla="*/ 0 h 1090"/>
                <a:gd name="T18" fmla="*/ 0 w 1183"/>
                <a:gd name="T19" fmla="*/ 0 h 1090"/>
                <a:gd name="T20" fmla="*/ 0 w 1183"/>
                <a:gd name="T21" fmla="*/ 0 h 1090"/>
                <a:gd name="T22" fmla="*/ 0 w 1183"/>
                <a:gd name="T23" fmla="*/ 0 h 1090"/>
                <a:gd name="T24" fmla="*/ 0 w 1183"/>
                <a:gd name="T25" fmla="*/ 0 h 1090"/>
                <a:gd name="T26" fmla="*/ 0 w 1183"/>
                <a:gd name="T27" fmla="*/ 0 h 1090"/>
                <a:gd name="T28" fmla="*/ 0 w 1183"/>
                <a:gd name="T29" fmla="*/ 0 h 1090"/>
                <a:gd name="T30" fmla="*/ 0 w 1183"/>
                <a:gd name="T31" fmla="*/ 0 h 1090"/>
                <a:gd name="T32" fmla="*/ 0 w 1183"/>
                <a:gd name="T33" fmla="*/ 0 h 1090"/>
                <a:gd name="T34" fmla="*/ 0 w 1183"/>
                <a:gd name="T35" fmla="*/ 0 h 1090"/>
                <a:gd name="T36" fmla="*/ 0 w 1183"/>
                <a:gd name="T37" fmla="*/ 0 h 1090"/>
                <a:gd name="T38" fmla="*/ 0 w 1183"/>
                <a:gd name="T39" fmla="*/ 0 h 1090"/>
                <a:gd name="T40" fmla="*/ 0 w 1183"/>
                <a:gd name="T41" fmla="*/ 0 h 109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183"/>
                <a:gd name="T64" fmla="*/ 0 h 1090"/>
                <a:gd name="T65" fmla="*/ 1183 w 1183"/>
                <a:gd name="T66" fmla="*/ 1090 h 109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183" h="1090">
                  <a:moveTo>
                    <a:pt x="592" y="320"/>
                  </a:moveTo>
                  <a:lnTo>
                    <a:pt x="833" y="266"/>
                  </a:lnTo>
                  <a:lnTo>
                    <a:pt x="1156" y="452"/>
                  </a:lnTo>
                  <a:lnTo>
                    <a:pt x="1183" y="1090"/>
                  </a:lnTo>
                  <a:lnTo>
                    <a:pt x="1156" y="1090"/>
                  </a:lnTo>
                  <a:lnTo>
                    <a:pt x="537" y="745"/>
                  </a:lnTo>
                  <a:lnTo>
                    <a:pt x="537" y="638"/>
                  </a:lnTo>
                  <a:lnTo>
                    <a:pt x="484" y="612"/>
                  </a:lnTo>
                  <a:lnTo>
                    <a:pt x="457" y="612"/>
                  </a:lnTo>
                  <a:lnTo>
                    <a:pt x="457" y="638"/>
                  </a:lnTo>
                  <a:lnTo>
                    <a:pt x="457" y="691"/>
                  </a:lnTo>
                  <a:lnTo>
                    <a:pt x="296" y="585"/>
                  </a:lnTo>
                  <a:lnTo>
                    <a:pt x="269" y="505"/>
                  </a:lnTo>
                  <a:lnTo>
                    <a:pt x="215" y="452"/>
                  </a:lnTo>
                  <a:lnTo>
                    <a:pt x="188" y="532"/>
                  </a:lnTo>
                  <a:lnTo>
                    <a:pt x="0" y="426"/>
                  </a:lnTo>
                  <a:lnTo>
                    <a:pt x="0" y="0"/>
                  </a:lnTo>
                  <a:lnTo>
                    <a:pt x="565" y="320"/>
                  </a:lnTo>
                  <a:lnTo>
                    <a:pt x="592" y="320"/>
                  </a:lnTo>
                  <a:close/>
                </a:path>
              </a:pathLst>
            </a:custGeom>
            <a:solidFill>
              <a:srgbClr val="D9D9D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66" name="Freeform 727"/>
            <p:cNvSpPr>
              <a:spLocks/>
            </p:cNvSpPr>
            <p:nvPr/>
          </p:nvSpPr>
          <p:spPr bwMode="auto">
            <a:xfrm>
              <a:off x="259" y="80"/>
              <a:ext cx="57" cy="41"/>
            </a:xfrm>
            <a:custGeom>
              <a:avLst/>
              <a:gdLst>
                <a:gd name="T0" fmla="*/ 0 w 1666"/>
                <a:gd name="T1" fmla="*/ 0 h 1038"/>
                <a:gd name="T2" fmla="*/ 0 w 1666"/>
                <a:gd name="T3" fmla="*/ 0 h 1038"/>
                <a:gd name="T4" fmla="*/ 0 w 1666"/>
                <a:gd name="T5" fmla="*/ 0 h 1038"/>
                <a:gd name="T6" fmla="*/ 0 w 1666"/>
                <a:gd name="T7" fmla="*/ 0 h 1038"/>
                <a:gd name="T8" fmla="*/ 0 w 1666"/>
                <a:gd name="T9" fmla="*/ 0 h 1038"/>
                <a:gd name="T10" fmla="*/ 0 w 1666"/>
                <a:gd name="T11" fmla="*/ 0 h 1038"/>
                <a:gd name="T12" fmla="*/ 0 w 1666"/>
                <a:gd name="T13" fmla="*/ 0 h 1038"/>
                <a:gd name="T14" fmla="*/ 0 w 1666"/>
                <a:gd name="T15" fmla="*/ 0 h 1038"/>
                <a:gd name="T16" fmla="*/ 0 w 1666"/>
                <a:gd name="T17" fmla="*/ 0 h 10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666"/>
                <a:gd name="T28" fmla="*/ 0 h 1038"/>
                <a:gd name="T29" fmla="*/ 1666 w 1666"/>
                <a:gd name="T30" fmla="*/ 1038 h 103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666" h="1038">
                  <a:moveTo>
                    <a:pt x="1666" y="639"/>
                  </a:moveTo>
                  <a:lnTo>
                    <a:pt x="860" y="825"/>
                  </a:lnTo>
                  <a:lnTo>
                    <a:pt x="0" y="1038"/>
                  </a:lnTo>
                  <a:lnTo>
                    <a:pt x="0" y="399"/>
                  </a:lnTo>
                  <a:lnTo>
                    <a:pt x="0" y="372"/>
                  </a:lnTo>
                  <a:lnTo>
                    <a:pt x="1021" y="132"/>
                  </a:lnTo>
                  <a:lnTo>
                    <a:pt x="1640" y="0"/>
                  </a:lnTo>
                  <a:lnTo>
                    <a:pt x="1666" y="639"/>
                  </a:lnTo>
                  <a:close/>
                </a:path>
              </a:pathLst>
            </a:custGeom>
            <a:solidFill>
              <a:srgbClr val="838383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67" name="Freeform 728"/>
            <p:cNvSpPr>
              <a:spLocks/>
            </p:cNvSpPr>
            <p:nvPr/>
          </p:nvSpPr>
          <p:spPr bwMode="auto">
            <a:xfrm>
              <a:off x="248" y="85"/>
              <a:ext cx="10" cy="9"/>
            </a:xfrm>
            <a:custGeom>
              <a:avLst/>
              <a:gdLst>
                <a:gd name="T0" fmla="*/ 0 w 295"/>
                <a:gd name="T1" fmla="*/ 0 h 214"/>
                <a:gd name="T2" fmla="*/ 0 w 295"/>
                <a:gd name="T3" fmla="*/ 0 h 214"/>
                <a:gd name="T4" fmla="*/ 0 w 295"/>
                <a:gd name="T5" fmla="*/ 0 h 214"/>
                <a:gd name="T6" fmla="*/ 0 w 295"/>
                <a:gd name="T7" fmla="*/ 0 h 214"/>
                <a:gd name="T8" fmla="*/ 0 w 295"/>
                <a:gd name="T9" fmla="*/ 0 h 214"/>
                <a:gd name="T10" fmla="*/ 0 w 295"/>
                <a:gd name="T11" fmla="*/ 0 h 2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5"/>
                <a:gd name="T19" fmla="*/ 0 h 214"/>
                <a:gd name="T20" fmla="*/ 295 w 295"/>
                <a:gd name="T21" fmla="*/ 214 h 21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5" h="214">
                  <a:moveTo>
                    <a:pt x="295" y="214"/>
                  </a:moveTo>
                  <a:lnTo>
                    <a:pt x="268" y="214"/>
                  </a:lnTo>
                  <a:lnTo>
                    <a:pt x="0" y="54"/>
                  </a:lnTo>
                  <a:lnTo>
                    <a:pt x="268" y="0"/>
                  </a:lnTo>
                  <a:lnTo>
                    <a:pt x="295" y="214"/>
                  </a:lnTo>
                  <a:close/>
                </a:path>
              </a:pathLst>
            </a:custGeom>
            <a:solidFill>
              <a:srgbClr val="59595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68" name="Freeform 729"/>
            <p:cNvSpPr>
              <a:spLocks/>
            </p:cNvSpPr>
            <p:nvPr/>
          </p:nvSpPr>
          <p:spPr bwMode="auto">
            <a:xfrm>
              <a:off x="318" y="86"/>
              <a:ext cx="52" cy="20"/>
            </a:xfrm>
            <a:custGeom>
              <a:avLst/>
              <a:gdLst>
                <a:gd name="T0" fmla="*/ 0 w 1505"/>
                <a:gd name="T1" fmla="*/ 0 h 480"/>
                <a:gd name="T2" fmla="*/ 0 w 1505"/>
                <a:gd name="T3" fmla="*/ 0 h 480"/>
                <a:gd name="T4" fmla="*/ 0 w 1505"/>
                <a:gd name="T5" fmla="*/ 0 h 480"/>
                <a:gd name="T6" fmla="*/ 0 w 1505"/>
                <a:gd name="T7" fmla="*/ 0 h 480"/>
                <a:gd name="T8" fmla="*/ 0 w 1505"/>
                <a:gd name="T9" fmla="*/ 0 h 480"/>
                <a:gd name="T10" fmla="*/ 0 w 1505"/>
                <a:gd name="T11" fmla="*/ 0 h 4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05"/>
                <a:gd name="T19" fmla="*/ 0 h 480"/>
                <a:gd name="T20" fmla="*/ 1505 w 1505"/>
                <a:gd name="T21" fmla="*/ 480 h 48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05" h="480">
                  <a:moveTo>
                    <a:pt x="1505" y="240"/>
                  </a:moveTo>
                  <a:lnTo>
                    <a:pt x="483" y="480"/>
                  </a:lnTo>
                  <a:lnTo>
                    <a:pt x="0" y="240"/>
                  </a:lnTo>
                  <a:lnTo>
                    <a:pt x="941" y="0"/>
                  </a:lnTo>
                  <a:lnTo>
                    <a:pt x="995" y="0"/>
                  </a:lnTo>
                  <a:lnTo>
                    <a:pt x="1505" y="240"/>
                  </a:lnTo>
                  <a:close/>
                </a:path>
              </a:pathLst>
            </a:custGeom>
            <a:solidFill>
              <a:srgbClr val="ABABAB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69" name="Freeform 730"/>
            <p:cNvSpPr>
              <a:spLocks/>
            </p:cNvSpPr>
            <p:nvPr/>
          </p:nvSpPr>
          <p:spPr bwMode="auto">
            <a:xfrm>
              <a:off x="317" y="96"/>
              <a:ext cx="18" cy="19"/>
            </a:xfrm>
            <a:custGeom>
              <a:avLst/>
              <a:gdLst>
                <a:gd name="T0" fmla="*/ 0 w 510"/>
                <a:gd name="T1" fmla="*/ 0 h 479"/>
                <a:gd name="T2" fmla="*/ 0 w 510"/>
                <a:gd name="T3" fmla="*/ 0 h 479"/>
                <a:gd name="T4" fmla="*/ 0 w 510"/>
                <a:gd name="T5" fmla="*/ 0 h 479"/>
                <a:gd name="T6" fmla="*/ 0 w 510"/>
                <a:gd name="T7" fmla="*/ 0 h 479"/>
                <a:gd name="T8" fmla="*/ 0 w 510"/>
                <a:gd name="T9" fmla="*/ 0 h 479"/>
                <a:gd name="T10" fmla="*/ 0 w 510"/>
                <a:gd name="T11" fmla="*/ 0 h 4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10"/>
                <a:gd name="T19" fmla="*/ 0 h 479"/>
                <a:gd name="T20" fmla="*/ 510 w 510"/>
                <a:gd name="T21" fmla="*/ 479 h 47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10" h="479">
                  <a:moveTo>
                    <a:pt x="510" y="479"/>
                  </a:moveTo>
                  <a:lnTo>
                    <a:pt x="510" y="479"/>
                  </a:lnTo>
                  <a:lnTo>
                    <a:pt x="0" y="212"/>
                  </a:lnTo>
                  <a:lnTo>
                    <a:pt x="0" y="0"/>
                  </a:lnTo>
                  <a:lnTo>
                    <a:pt x="510" y="266"/>
                  </a:lnTo>
                  <a:lnTo>
                    <a:pt x="510" y="479"/>
                  </a:lnTo>
                  <a:close/>
                </a:path>
              </a:pathLst>
            </a:custGeom>
            <a:solidFill>
              <a:srgbClr val="D9D9D9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70" name="Freeform 731"/>
            <p:cNvSpPr>
              <a:spLocks/>
            </p:cNvSpPr>
            <p:nvPr/>
          </p:nvSpPr>
          <p:spPr bwMode="auto">
            <a:xfrm>
              <a:off x="225" y="96"/>
              <a:ext cx="1" cy="11"/>
            </a:xfrm>
            <a:custGeom>
              <a:avLst/>
              <a:gdLst>
                <a:gd name="T0" fmla="*/ 0 w 27"/>
                <a:gd name="T1" fmla="*/ 0 h 266"/>
                <a:gd name="T2" fmla="*/ 0 w 27"/>
                <a:gd name="T3" fmla="*/ 0 h 266"/>
                <a:gd name="T4" fmla="*/ 0 w 27"/>
                <a:gd name="T5" fmla="*/ 0 h 266"/>
                <a:gd name="T6" fmla="*/ 0 w 27"/>
                <a:gd name="T7" fmla="*/ 0 h 266"/>
                <a:gd name="T8" fmla="*/ 0 w 27"/>
                <a:gd name="T9" fmla="*/ 0 h 2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"/>
                <a:gd name="T16" fmla="*/ 0 h 266"/>
                <a:gd name="T17" fmla="*/ 27 w 27"/>
                <a:gd name="T18" fmla="*/ 266 h 26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" h="266">
                  <a:moveTo>
                    <a:pt x="27" y="266"/>
                  </a:moveTo>
                  <a:lnTo>
                    <a:pt x="0" y="266"/>
                  </a:lnTo>
                  <a:lnTo>
                    <a:pt x="0" y="0"/>
                  </a:lnTo>
                  <a:lnTo>
                    <a:pt x="27" y="26"/>
                  </a:lnTo>
                  <a:lnTo>
                    <a:pt x="27" y="266"/>
                  </a:lnTo>
                  <a:close/>
                </a:path>
              </a:pathLst>
            </a:custGeom>
            <a:solidFill>
              <a:srgbClr val="FFFF00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71" name="Freeform 732"/>
            <p:cNvSpPr>
              <a:spLocks/>
            </p:cNvSpPr>
            <p:nvPr/>
          </p:nvSpPr>
          <p:spPr bwMode="auto">
            <a:xfrm>
              <a:off x="336" y="96"/>
              <a:ext cx="35" cy="20"/>
            </a:xfrm>
            <a:custGeom>
              <a:avLst/>
              <a:gdLst>
                <a:gd name="T0" fmla="*/ 0 w 1021"/>
                <a:gd name="T1" fmla="*/ 0 h 505"/>
                <a:gd name="T2" fmla="*/ 0 w 1021"/>
                <a:gd name="T3" fmla="*/ 0 h 505"/>
                <a:gd name="T4" fmla="*/ 0 w 1021"/>
                <a:gd name="T5" fmla="*/ 0 h 505"/>
                <a:gd name="T6" fmla="*/ 0 w 1021"/>
                <a:gd name="T7" fmla="*/ 0 h 505"/>
                <a:gd name="T8" fmla="*/ 0 w 1021"/>
                <a:gd name="T9" fmla="*/ 0 h 505"/>
                <a:gd name="T10" fmla="*/ 0 w 1021"/>
                <a:gd name="T11" fmla="*/ 0 h 50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21"/>
                <a:gd name="T19" fmla="*/ 0 h 505"/>
                <a:gd name="T20" fmla="*/ 1021 w 1021"/>
                <a:gd name="T21" fmla="*/ 505 h 50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21" h="505">
                  <a:moveTo>
                    <a:pt x="1021" y="240"/>
                  </a:moveTo>
                  <a:lnTo>
                    <a:pt x="0" y="505"/>
                  </a:lnTo>
                  <a:lnTo>
                    <a:pt x="0" y="266"/>
                  </a:lnTo>
                  <a:lnTo>
                    <a:pt x="1021" y="0"/>
                  </a:lnTo>
                  <a:lnTo>
                    <a:pt x="1021" y="26"/>
                  </a:lnTo>
                  <a:lnTo>
                    <a:pt x="1021" y="240"/>
                  </a:lnTo>
                  <a:close/>
                </a:path>
              </a:pathLst>
            </a:custGeom>
            <a:solidFill>
              <a:srgbClr val="838383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72" name="Freeform 733"/>
            <p:cNvSpPr>
              <a:spLocks/>
            </p:cNvSpPr>
            <p:nvPr/>
          </p:nvSpPr>
          <p:spPr bwMode="auto">
            <a:xfrm>
              <a:off x="227" y="102"/>
              <a:ext cx="6" cy="5"/>
            </a:xfrm>
            <a:custGeom>
              <a:avLst/>
              <a:gdLst>
                <a:gd name="T0" fmla="*/ 0 w 188"/>
                <a:gd name="T1" fmla="*/ 0 h 107"/>
                <a:gd name="T2" fmla="*/ 0 w 188"/>
                <a:gd name="T3" fmla="*/ 0 h 107"/>
                <a:gd name="T4" fmla="*/ 0 w 188"/>
                <a:gd name="T5" fmla="*/ 0 h 107"/>
                <a:gd name="T6" fmla="*/ 0 w 188"/>
                <a:gd name="T7" fmla="*/ 0 h 107"/>
                <a:gd name="T8" fmla="*/ 0 w 188"/>
                <a:gd name="T9" fmla="*/ 0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8"/>
                <a:gd name="T16" fmla="*/ 0 h 107"/>
                <a:gd name="T17" fmla="*/ 188 w 188"/>
                <a:gd name="T18" fmla="*/ 107 h 10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8" h="107">
                  <a:moveTo>
                    <a:pt x="188" y="107"/>
                  </a:moveTo>
                  <a:lnTo>
                    <a:pt x="0" y="0"/>
                  </a:lnTo>
                  <a:lnTo>
                    <a:pt x="188" y="81"/>
                  </a:lnTo>
                  <a:lnTo>
                    <a:pt x="188" y="107"/>
                  </a:lnTo>
                  <a:close/>
                </a:path>
              </a:pathLst>
            </a:custGeom>
            <a:solidFill>
              <a:srgbClr val="00FF00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73" name="Rectangle 734"/>
            <p:cNvSpPr>
              <a:spLocks noChangeArrowheads="1"/>
            </p:cNvSpPr>
            <p:nvPr/>
          </p:nvSpPr>
          <p:spPr bwMode="auto">
            <a:xfrm>
              <a:off x="234" y="102"/>
              <a:ext cx="1" cy="11"/>
            </a:xfrm>
            <a:prstGeom prst="rect">
              <a:avLst/>
            </a:prstGeom>
            <a:solidFill>
              <a:srgbClr val="FFFF00"/>
            </a:solidFill>
            <a:ln w="1588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774" name="Freeform 735"/>
            <p:cNvSpPr>
              <a:spLocks/>
            </p:cNvSpPr>
            <p:nvPr/>
          </p:nvSpPr>
          <p:spPr bwMode="auto">
            <a:xfrm>
              <a:off x="76" y="165"/>
              <a:ext cx="91" cy="16"/>
            </a:xfrm>
            <a:custGeom>
              <a:avLst/>
              <a:gdLst>
                <a:gd name="T0" fmla="*/ 0 w 2660"/>
                <a:gd name="T1" fmla="*/ 0 h 400"/>
                <a:gd name="T2" fmla="*/ 0 w 2660"/>
                <a:gd name="T3" fmla="*/ 0 h 400"/>
                <a:gd name="T4" fmla="*/ 0 w 2660"/>
                <a:gd name="T5" fmla="*/ 0 h 400"/>
                <a:gd name="T6" fmla="*/ 0 w 2660"/>
                <a:gd name="T7" fmla="*/ 0 h 400"/>
                <a:gd name="T8" fmla="*/ 0 w 2660"/>
                <a:gd name="T9" fmla="*/ 0 h 400"/>
                <a:gd name="T10" fmla="*/ 0 w 2660"/>
                <a:gd name="T11" fmla="*/ 0 h 400"/>
                <a:gd name="T12" fmla="*/ 0 w 2660"/>
                <a:gd name="T13" fmla="*/ 0 h 400"/>
                <a:gd name="T14" fmla="*/ 0 w 2660"/>
                <a:gd name="T15" fmla="*/ 0 h 400"/>
                <a:gd name="T16" fmla="*/ 0 w 2660"/>
                <a:gd name="T17" fmla="*/ 0 h 400"/>
                <a:gd name="T18" fmla="*/ 0 w 2660"/>
                <a:gd name="T19" fmla="*/ 0 h 400"/>
                <a:gd name="T20" fmla="*/ 0 w 2660"/>
                <a:gd name="T21" fmla="*/ 0 h 400"/>
                <a:gd name="T22" fmla="*/ 0 w 2660"/>
                <a:gd name="T23" fmla="*/ 0 h 400"/>
                <a:gd name="T24" fmla="*/ 0 w 2660"/>
                <a:gd name="T25" fmla="*/ 0 h 4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660"/>
                <a:gd name="T40" fmla="*/ 0 h 400"/>
                <a:gd name="T41" fmla="*/ 2660 w 2660"/>
                <a:gd name="T42" fmla="*/ 400 h 40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660" h="400">
                  <a:moveTo>
                    <a:pt x="2660" y="400"/>
                  </a:moveTo>
                  <a:lnTo>
                    <a:pt x="0" y="400"/>
                  </a:lnTo>
                  <a:lnTo>
                    <a:pt x="1316" y="54"/>
                  </a:lnTo>
                  <a:lnTo>
                    <a:pt x="1504" y="27"/>
                  </a:lnTo>
                  <a:lnTo>
                    <a:pt x="1720" y="0"/>
                  </a:lnTo>
                  <a:lnTo>
                    <a:pt x="1853" y="27"/>
                  </a:lnTo>
                  <a:lnTo>
                    <a:pt x="1962" y="27"/>
                  </a:lnTo>
                  <a:lnTo>
                    <a:pt x="2069" y="54"/>
                  </a:lnTo>
                  <a:lnTo>
                    <a:pt x="2204" y="107"/>
                  </a:lnTo>
                  <a:lnTo>
                    <a:pt x="2311" y="161"/>
                  </a:lnTo>
                  <a:lnTo>
                    <a:pt x="2445" y="214"/>
                  </a:lnTo>
                  <a:lnTo>
                    <a:pt x="2553" y="293"/>
                  </a:lnTo>
                  <a:lnTo>
                    <a:pt x="2660" y="400"/>
                  </a:lnTo>
                  <a:close/>
                </a:path>
              </a:pathLst>
            </a:custGeom>
            <a:solidFill>
              <a:srgbClr val="00FF00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8" name="Group 780"/>
          <p:cNvGrpSpPr>
            <a:grpSpLocks/>
          </p:cNvGrpSpPr>
          <p:nvPr/>
        </p:nvGrpSpPr>
        <p:grpSpPr bwMode="auto">
          <a:xfrm>
            <a:off x="1927225" y="2835026"/>
            <a:ext cx="749300" cy="584200"/>
            <a:chOff x="-458" y="-383"/>
            <a:chExt cx="472" cy="368"/>
          </a:xfrm>
        </p:grpSpPr>
        <p:sp>
          <p:nvSpPr>
            <p:cNvPr id="13588" name="Freeform 737"/>
            <p:cNvSpPr>
              <a:spLocks/>
            </p:cNvSpPr>
            <p:nvPr/>
          </p:nvSpPr>
          <p:spPr bwMode="auto">
            <a:xfrm>
              <a:off x="-410" y="-383"/>
              <a:ext cx="65" cy="96"/>
            </a:xfrm>
            <a:custGeom>
              <a:avLst/>
              <a:gdLst>
                <a:gd name="T0" fmla="*/ 0 w 2217"/>
                <a:gd name="T1" fmla="*/ 0 h 2870"/>
                <a:gd name="T2" fmla="*/ 0 w 2217"/>
                <a:gd name="T3" fmla="*/ 0 h 2870"/>
                <a:gd name="T4" fmla="*/ 0 w 2217"/>
                <a:gd name="T5" fmla="*/ 0 h 2870"/>
                <a:gd name="T6" fmla="*/ 0 w 2217"/>
                <a:gd name="T7" fmla="*/ 0 h 2870"/>
                <a:gd name="T8" fmla="*/ 0 w 2217"/>
                <a:gd name="T9" fmla="*/ 0 h 2870"/>
                <a:gd name="T10" fmla="*/ 0 w 2217"/>
                <a:gd name="T11" fmla="*/ 0 h 2870"/>
                <a:gd name="T12" fmla="*/ 0 w 2217"/>
                <a:gd name="T13" fmla="*/ 0 h 2870"/>
                <a:gd name="T14" fmla="*/ 0 w 2217"/>
                <a:gd name="T15" fmla="*/ 0 h 2870"/>
                <a:gd name="T16" fmla="*/ 0 w 2217"/>
                <a:gd name="T17" fmla="*/ 0 h 2870"/>
                <a:gd name="T18" fmla="*/ 0 w 2217"/>
                <a:gd name="T19" fmla="*/ 0 h 2870"/>
                <a:gd name="T20" fmla="*/ 0 w 2217"/>
                <a:gd name="T21" fmla="*/ 0 h 2870"/>
                <a:gd name="T22" fmla="*/ 0 w 2217"/>
                <a:gd name="T23" fmla="*/ 0 h 2870"/>
                <a:gd name="T24" fmla="*/ 0 w 2217"/>
                <a:gd name="T25" fmla="*/ 0 h 2870"/>
                <a:gd name="T26" fmla="*/ 0 w 2217"/>
                <a:gd name="T27" fmla="*/ 0 h 2870"/>
                <a:gd name="T28" fmla="*/ 0 w 2217"/>
                <a:gd name="T29" fmla="*/ 0 h 2870"/>
                <a:gd name="T30" fmla="*/ 0 w 2217"/>
                <a:gd name="T31" fmla="*/ 0 h 2870"/>
                <a:gd name="T32" fmla="*/ 0 w 2217"/>
                <a:gd name="T33" fmla="*/ 0 h 2870"/>
                <a:gd name="T34" fmla="*/ 0 w 2217"/>
                <a:gd name="T35" fmla="*/ 0 h 2870"/>
                <a:gd name="T36" fmla="*/ 0 w 2217"/>
                <a:gd name="T37" fmla="*/ 0 h 2870"/>
                <a:gd name="T38" fmla="*/ 0 w 2217"/>
                <a:gd name="T39" fmla="*/ 0 h 2870"/>
                <a:gd name="T40" fmla="*/ 0 w 2217"/>
                <a:gd name="T41" fmla="*/ 0 h 2870"/>
                <a:gd name="T42" fmla="*/ 0 w 2217"/>
                <a:gd name="T43" fmla="*/ 0 h 2870"/>
                <a:gd name="T44" fmla="*/ 0 w 2217"/>
                <a:gd name="T45" fmla="*/ 0 h 2870"/>
                <a:gd name="T46" fmla="*/ 0 w 2217"/>
                <a:gd name="T47" fmla="*/ 0 h 2870"/>
                <a:gd name="T48" fmla="*/ 0 w 2217"/>
                <a:gd name="T49" fmla="*/ 0 h 2870"/>
                <a:gd name="T50" fmla="*/ 0 w 2217"/>
                <a:gd name="T51" fmla="*/ 0 h 2870"/>
                <a:gd name="T52" fmla="*/ 0 w 2217"/>
                <a:gd name="T53" fmla="*/ 0 h 2870"/>
                <a:gd name="T54" fmla="*/ 0 w 2217"/>
                <a:gd name="T55" fmla="*/ 0 h 2870"/>
                <a:gd name="T56" fmla="*/ 0 w 2217"/>
                <a:gd name="T57" fmla="*/ 0 h 2870"/>
                <a:gd name="T58" fmla="*/ 0 w 2217"/>
                <a:gd name="T59" fmla="*/ 0 h 2870"/>
                <a:gd name="T60" fmla="*/ 0 w 2217"/>
                <a:gd name="T61" fmla="*/ 0 h 2870"/>
                <a:gd name="T62" fmla="*/ 0 w 2217"/>
                <a:gd name="T63" fmla="*/ 0 h 2870"/>
                <a:gd name="T64" fmla="*/ 0 w 2217"/>
                <a:gd name="T65" fmla="*/ 0 h 2870"/>
                <a:gd name="T66" fmla="*/ 0 w 2217"/>
                <a:gd name="T67" fmla="*/ 0 h 2870"/>
                <a:gd name="T68" fmla="*/ 0 w 2217"/>
                <a:gd name="T69" fmla="*/ 0 h 2870"/>
                <a:gd name="T70" fmla="*/ 0 w 2217"/>
                <a:gd name="T71" fmla="*/ 0 h 2870"/>
                <a:gd name="T72" fmla="*/ 0 w 2217"/>
                <a:gd name="T73" fmla="*/ 0 h 2870"/>
                <a:gd name="T74" fmla="*/ 0 w 2217"/>
                <a:gd name="T75" fmla="*/ 0 h 2870"/>
                <a:gd name="T76" fmla="*/ 0 w 2217"/>
                <a:gd name="T77" fmla="*/ 0 h 2870"/>
                <a:gd name="T78" fmla="*/ 0 w 2217"/>
                <a:gd name="T79" fmla="*/ 0 h 2870"/>
                <a:gd name="T80" fmla="*/ 0 w 2217"/>
                <a:gd name="T81" fmla="*/ 0 h 287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217"/>
                <a:gd name="T124" fmla="*/ 0 h 2870"/>
                <a:gd name="T125" fmla="*/ 2217 w 2217"/>
                <a:gd name="T126" fmla="*/ 2870 h 287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217" h="2870">
                  <a:moveTo>
                    <a:pt x="27" y="1272"/>
                  </a:moveTo>
                  <a:lnTo>
                    <a:pt x="27" y="1272"/>
                  </a:lnTo>
                  <a:lnTo>
                    <a:pt x="108" y="2219"/>
                  </a:lnTo>
                  <a:lnTo>
                    <a:pt x="1149" y="2870"/>
                  </a:lnTo>
                  <a:lnTo>
                    <a:pt x="2083" y="2247"/>
                  </a:lnTo>
                  <a:lnTo>
                    <a:pt x="2217" y="1272"/>
                  </a:lnTo>
                  <a:lnTo>
                    <a:pt x="2217" y="1246"/>
                  </a:lnTo>
                  <a:lnTo>
                    <a:pt x="2217" y="1137"/>
                  </a:lnTo>
                  <a:lnTo>
                    <a:pt x="2217" y="1002"/>
                  </a:lnTo>
                  <a:lnTo>
                    <a:pt x="2190" y="894"/>
                  </a:lnTo>
                  <a:lnTo>
                    <a:pt x="2163" y="785"/>
                  </a:lnTo>
                  <a:lnTo>
                    <a:pt x="2110" y="651"/>
                  </a:lnTo>
                  <a:lnTo>
                    <a:pt x="2057" y="569"/>
                  </a:lnTo>
                  <a:lnTo>
                    <a:pt x="2004" y="461"/>
                  </a:lnTo>
                  <a:lnTo>
                    <a:pt x="1923" y="353"/>
                  </a:lnTo>
                  <a:lnTo>
                    <a:pt x="1843" y="298"/>
                  </a:lnTo>
                  <a:lnTo>
                    <a:pt x="1763" y="218"/>
                  </a:lnTo>
                  <a:lnTo>
                    <a:pt x="1656" y="136"/>
                  </a:lnTo>
                  <a:lnTo>
                    <a:pt x="1549" y="82"/>
                  </a:lnTo>
                  <a:lnTo>
                    <a:pt x="1442" y="55"/>
                  </a:lnTo>
                  <a:lnTo>
                    <a:pt x="1336" y="28"/>
                  </a:lnTo>
                  <a:lnTo>
                    <a:pt x="1229" y="0"/>
                  </a:lnTo>
                  <a:lnTo>
                    <a:pt x="1122" y="0"/>
                  </a:lnTo>
                  <a:lnTo>
                    <a:pt x="989" y="0"/>
                  </a:lnTo>
                  <a:lnTo>
                    <a:pt x="881" y="28"/>
                  </a:lnTo>
                  <a:lnTo>
                    <a:pt x="748" y="55"/>
                  </a:lnTo>
                  <a:lnTo>
                    <a:pt x="642" y="82"/>
                  </a:lnTo>
                  <a:lnTo>
                    <a:pt x="561" y="136"/>
                  </a:lnTo>
                  <a:lnTo>
                    <a:pt x="455" y="218"/>
                  </a:lnTo>
                  <a:lnTo>
                    <a:pt x="374" y="298"/>
                  </a:lnTo>
                  <a:lnTo>
                    <a:pt x="294" y="353"/>
                  </a:lnTo>
                  <a:lnTo>
                    <a:pt x="214" y="461"/>
                  </a:lnTo>
                  <a:lnTo>
                    <a:pt x="134" y="569"/>
                  </a:lnTo>
                  <a:lnTo>
                    <a:pt x="81" y="651"/>
                  </a:lnTo>
                  <a:lnTo>
                    <a:pt x="53" y="785"/>
                  </a:lnTo>
                  <a:lnTo>
                    <a:pt x="27" y="894"/>
                  </a:lnTo>
                  <a:lnTo>
                    <a:pt x="0" y="1002"/>
                  </a:lnTo>
                  <a:lnTo>
                    <a:pt x="0" y="1137"/>
                  </a:lnTo>
                  <a:lnTo>
                    <a:pt x="0" y="1246"/>
                  </a:lnTo>
                  <a:lnTo>
                    <a:pt x="27" y="1272"/>
                  </a:lnTo>
                  <a:close/>
                </a:path>
              </a:pathLst>
            </a:custGeom>
            <a:solidFill>
              <a:srgbClr val="0000FF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589" name="Freeform 738"/>
            <p:cNvSpPr>
              <a:spLocks/>
            </p:cNvSpPr>
            <p:nvPr/>
          </p:nvSpPr>
          <p:spPr bwMode="auto">
            <a:xfrm>
              <a:off x="-381" y="-290"/>
              <a:ext cx="9" cy="142"/>
            </a:xfrm>
            <a:custGeom>
              <a:avLst/>
              <a:gdLst>
                <a:gd name="T0" fmla="*/ 0 w 293"/>
                <a:gd name="T1" fmla="*/ 0 h 4248"/>
                <a:gd name="T2" fmla="*/ 0 w 293"/>
                <a:gd name="T3" fmla="*/ 0 h 4248"/>
                <a:gd name="T4" fmla="*/ 0 w 293"/>
                <a:gd name="T5" fmla="*/ 0 h 4248"/>
                <a:gd name="T6" fmla="*/ 0 w 293"/>
                <a:gd name="T7" fmla="*/ 0 h 4248"/>
                <a:gd name="T8" fmla="*/ 0 w 293"/>
                <a:gd name="T9" fmla="*/ 0 h 42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3"/>
                <a:gd name="T16" fmla="*/ 0 h 4248"/>
                <a:gd name="T17" fmla="*/ 293 w 293"/>
                <a:gd name="T18" fmla="*/ 4248 h 424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3" h="4248">
                  <a:moveTo>
                    <a:pt x="0" y="4248"/>
                  </a:moveTo>
                  <a:lnTo>
                    <a:pt x="293" y="4222"/>
                  </a:lnTo>
                  <a:lnTo>
                    <a:pt x="266" y="0"/>
                  </a:lnTo>
                  <a:lnTo>
                    <a:pt x="0" y="0"/>
                  </a:lnTo>
                  <a:lnTo>
                    <a:pt x="0" y="4248"/>
                  </a:lnTo>
                  <a:close/>
                </a:path>
              </a:pathLst>
            </a:custGeom>
            <a:solidFill>
              <a:srgbClr val="A90000"/>
            </a:solidFill>
            <a:ln w="158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590" name="Freeform 739"/>
            <p:cNvSpPr>
              <a:spLocks/>
            </p:cNvSpPr>
            <p:nvPr/>
          </p:nvSpPr>
          <p:spPr bwMode="auto">
            <a:xfrm>
              <a:off x="-409" y="-331"/>
              <a:ext cx="63" cy="3"/>
            </a:xfrm>
            <a:custGeom>
              <a:avLst/>
              <a:gdLst>
                <a:gd name="T0" fmla="*/ 0 w 2163"/>
                <a:gd name="T1" fmla="*/ 0 h 80"/>
                <a:gd name="T2" fmla="*/ 0 w 2163"/>
                <a:gd name="T3" fmla="*/ 0 h 80"/>
                <a:gd name="T4" fmla="*/ 0 w 2163"/>
                <a:gd name="T5" fmla="*/ 0 h 80"/>
                <a:gd name="T6" fmla="*/ 0 w 2163"/>
                <a:gd name="T7" fmla="*/ 0 h 80"/>
                <a:gd name="T8" fmla="*/ 0 w 2163"/>
                <a:gd name="T9" fmla="*/ 0 h 80"/>
                <a:gd name="T10" fmla="*/ 0 w 2163"/>
                <a:gd name="T11" fmla="*/ 0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163"/>
                <a:gd name="T19" fmla="*/ 0 h 80"/>
                <a:gd name="T20" fmla="*/ 2163 w 2163"/>
                <a:gd name="T21" fmla="*/ 80 h 8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163" h="80">
                  <a:moveTo>
                    <a:pt x="2163" y="54"/>
                  </a:moveTo>
                  <a:lnTo>
                    <a:pt x="2163" y="0"/>
                  </a:lnTo>
                  <a:lnTo>
                    <a:pt x="0" y="0"/>
                  </a:lnTo>
                  <a:lnTo>
                    <a:pt x="0" y="80"/>
                  </a:lnTo>
                  <a:lnTo>
                    <a:pt x="2163" y="80"/>
                  </a:lnTo>
                  <a:lnTo>
                    <a:pt x="2163" y="5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591" name="Rectangle 740"/>
            <p:cNvSpPr>
              <a:spLocks noChangeArrowheads="1"/>
            </p:cNvSpPr>
            <p:nvPr/>
          </p:nvSpPr>
          <p:spPr bwMode="auto">
            <a:xfrm>
              <a:off x="-410" y="-267"/>
              <a:ext cx="67" cy="4"/>
            </a:xfrm>
            <a:prstGeom prst="rect">
              <a:avLst/>
            </a:prstGeom>
            <a:solidFill>
              <a:srgbClr val="A9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592" name="Freeform 741"/>
            <p:cNvSpPr>
              <a:spLocks/>
            </p:cNvSpPr>
            <p:nvPr/>
          </p:nvSpPr>
          <p:spPr bwMode="auto">
            <a:xfrm>
              <a:off x="-415" y="-195"/>
              <a:ext cx="76" cy="5"/>
            </a:xfrm>
            <a:custGeom>
              <a:avLst/>
              <a:gdLst>
                <a:gd name="T0" fmla="*/ 0 w 2590"/>
                <a:gd name="T1" fmla="*/ 0 h 134"/>
                <a:gd name="T2" fmla="*/ 0 w 2590"/>
                <a:gd name="T3" fmla="*/ 0 h 134"/>
                <a:gd name="T4" fmla="*/ 0 w 2590"/>
                <a:gd name="T5" fmla="*/ 0 h 134"/>
                <a:gd name="T6" fmla="*/ 0 w 2590"/>
                <a:gd name="T7" fmla="*/ 0 h 134"/>
                <a:gd name="T8" fmla="*/ 0 w 2590"/>
                <a:gd name="T9" fmla="*/ 0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90"/>
                <a:gd name="T16" fmla="*/ 0 h 134"/>
                <a:gd name="T17" fmla="*/ 2590 w 2590"/>
                <a:gd name="T18" fmla="*/ 134 h 13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90" h="134">
                  <a:moveTo>
                    <a:pt x="53" y="0"/>
                  </a:moveTo>
                  <a:lnTo>
                    <a:pt x="2537" y="0"/>
                  </a:lnTo>
                  <a:lnTo>
                    <a:pt x="2590" y="134"/>
                  </a:lnTo>
                  <a:lnTo>
                    <a:pt x="0" y="134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A9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593" name="Freeform 742"/>
            <p:cNvSpPr>
              <a:spLocks/>
            </p:cNvSpPr>
            <p:nvPr/>
          </p:nvSpPr>
          <p:spPr bwMode="auto">
            <a:xfrm>
              <a:off x="-419" y="-345"/>
              <a:ext cx="9" cy="204"/>
            </a:xfrm>
            <a:custGeom>
              <a:avLst/>
              <a:gdLst>
                <a:gd name="T0" fmla="*/ 0 w 320"/>
                <a:gd name="T1" fmla="*/ 0 h 6115"/>
                <a:gd name="T2" fmla="*/ 0 w 320"/>
                <a:gd name="T3" fmla="*/ 0 h 6115"/>
                <a:gd name="T4" fmla="*/ 0 w 320"/>
                <a:gd name="T5" fmla="*/ 0 h 6115"/>
                <a:gd name="T6" fmla="*/ 0 w 320"/>
                <a:gd name="T7" fmla="*/ 0 h 6115"/>
                <a:gd name="T8" fmla="*/ 0 w 320"/>
                <a:gd name="T9" fmla="*/ 0 h 6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0"/>
                <a:gd name="T16" fmla="*/ 0 h 6115"/>
                <a:gd name="T17" fmla="*/ 320 w 320"/>
                <a:gd name="T18" fmla="*/ 6115 h 611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0" h="6115">
                  <a:moveTo>
                    <a:pt x="320" y="0"/>
                  </a:moveTo>
                  <a:lnTo>
                    <a:pt x="0" y="6115"/>
                  </a:lnTo>
                  <a:lnTo>
                    <a:pt x="320" y="6061"/>
                  </a:lnTo>
                  <a:lnTo>
                    <a:pt x="320" y="109"/>
                  </a:lnTo>
                  <a:lnTo>
                    <a:pt x="320" y="0"/>
                  </a:lnTo>
                  <a:close/>
                </a:path>
              </a:pathLst>
            </a:custGeom>
            <a:solidFill>
              <a:srgbClr val="A9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594" name="Freeform 743"/>
            <p:cNvSpPr>
              <a:spLocks/>
            </p:cNvSpPr>
            <p:nvPr/>
          </p:nvSpPr>
          <p:spPr bwMode="auto">
            <a:xfrm>
              <a:off x="-345" y="-345"/>
              <a:ext cx="10" cy="196"/>
            </a:xfrm>
            <a:custGeom>
              <a:avLst/>
              <a:gdLst>
                <a:gd name="T0" fmla="*/ 0 w 347"/>
                <a:gd name="T1" fmla="*/ 0 h 5873"/>
                <a:gd name="T2" fmla="*/ 0 w 347"/>
                <a:gd name="T3" fmla="*/ 0 h 5873"/>
                <a:gd name="T4" fmla="*/ 0 w 347"/>
                <a:gd name="T5" fmla="*/ 0 h 5873"/>
                <a:gd name="T6" fmla="*/ 0 w 347"/>
                <a:gd name="T7" fmla="*/ 0 h 587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47"/>
                <a:gd name="T13" fmla="*/ 0 h 5873"/>
                <a:gd name="T14" fmla="*/ 347 w 347"/>
                <a:gd name="T15" fmla="*/ 5873 h 587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47" h="5873">
                  <a:moveTo>
                    <a:pt x="0" y="0"/>
                  </a:moveTo>
                  <a:lnTo>
                    <a:pt x="347" y="5873"/>
                  </a:lnTo>
                  <a:lnTo>
                    <a:pt x="0" y="58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595" name="Rectangle 744"/>
            <p:cNvSpPr>
              <a:spLocks noChangeArrowheads="1"/>
            </p:cNvSpPr>
            <p:nvPr/>
          </p:nvSpPr>
          <p:spPr bwMode="auto">
            <a:xfrm>
              <a:off x="-458" y="-135"/>
              <a:ext cx="299" cy="120"/>
            </a:xfrm>
            <a:prstGeom prst="rect">
              <a:avLst/>
            </a:prstGeom>
            <a:solidFill>
              <a:srgbClr val="A9A9A9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596" name="Rectangle 745"/>
            <p:cNvSpPr>
              <a:spLocks noChangeArrowheads="1"/>
            </p:cNvSpPr>
            <p:nvPr/>
          </p:nvSpPr>
          <p:spPr bwMode="auto">
            <a:xfrm>
              <a:off x="-159" y="-282"/>
              <a:ext cx="173" cy="267"/>
            </a:xfrm>
            <a:prstGeom prst="rect">
              <a:avLst/>
            </a:prstGeom>
            <a:solidFill>
              <a:srgbClr val="A9A9A9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597" name="Freeform 746"/>
            <p:cNvSpPr>
              <a:spLocks/>
            </p:cNvSpPr>
            <p:nvPr/>
          </p:nvSpPr>
          <p:spPr bwMode="auto">
            <a:xfrm>
              <a:off x="-458" y="-151"/>
              <a:ext cx="299" cy="17"/>
            </a:xfrm>
            <a:custGeom>
              <a:avLst/>
              <a:gdLst>
                <a:gd name="T0" fmla="*/ 0 w 10173"/>
                <a:gd name="T1" fmla="*/ 0 h 487"/>
                <a:gd name="T2" fmla="*/ 0 w 10173"/>
                <a:gd name="T3" fmla="*/ 0 h 487"/>
                <a:gd name="T4" fmla="*/ 0 w 10173"/>
                <a:gd name="T5" fmla="*/ 0 h 487"/>
                <a:gd name="T6" fmla="*/ 0 w 10173"/>
                <a:gd name="T7" fmla="*/ 0 h 487"/>
                <a:gd name="T8" fmla="*/ 0 w 10173"/>
                <a:gd name="T9" fmla="*/ 0 h 4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173"/>
                <a:gd name="T16" fmla="*/ 0 h 487"/>
                <a:gd name="T17" fmla="*/ 10173 w 10173"/>
                <a:gd name="T18" fmla="*/ 487 h 48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173" h="487">
                  <a:moveTo>
                    <a:pt x="2430" y="0"/>
                  </a:moveTo>
                  <a:lnTo>
                    <a:pt x="10173" y="0"/>
                  </a:lnTo>
                  <a:lnTo>
                    <a:pt x="10173" y="487"/>
                  </a:lnTo>
                  <a:lnTo>
                    <a:pt x="0" y="487"/>
                  </a:lnTo>
                  <a:lnTo>
                    <a:pt x="2430" y="0"/>
                  </a:lnTo>
                  <a:close/>
                </a:path>
              </a:pathLst>
            </a:custGeom>
            <a:solidFill>
              <a:srgbClr val="FF54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598" name="Freeform 747"/>
            <p:cNvSpPr>
              <a:spLocks/>
            </p:cNvSpPr>
            <p:nvPr/>
          </p:nvSpPr>
          <p:spPr bwMode="auto">
            <a:xfrm>
              <a:off x="-159" y="-301"/>
              <a:ext cx="173" cy="18"/>
            </a:xfrm>
            <a:custGeom>
              <a:avLst/>
              <a:gdLst>
                <a:gd name="T0" fmla="*/ 0 w 5875"/>
                <a:gd name="T1" fmla="*/ 0 h 542"/>
                <a:gd name="T2" fmla="*/ 0 w 5875"/>
                <a:gd name="T3" fmla="*/ 0 h 542"/>
                <a:gd name="T4" fmla="*/ 0 w 5875"/>
                <a:gd name="T5" fmla="*/ 0 h 542"/>
                <a:gd name="T6" fmla="*/ 0 w 5875"/>
                <a:gd name="T7" fmla="*/ 0 h 542"/>
                <a:gd name="T8" fmla="*/ 0 w 5875"/>
                <a:gd name="T9" fmla="*/ 0 h 5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875"/>
                <a:gd name="T16" fmla="*/ 0 h 542"/>
                <a:gd name="T17" fmla="*/ 5875 w 5875"/>
                <a:gd name="T18" fmla="*/ 542 h 5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875" h="542">
                  <a:moveTo>
                    <a:pt x="0" y="542"/>
                  </a:moveTo>
                  <a:lnTo>
                    <a:pt x="881" y="0"/>
                  </a:lnTo>
                  <a:lnTo>
                    <a:pt x="4994" y="0"/>
                  </a:lnTo>
                  <a:lnTo>
                    <a:pt x="5875" y="542"/>
                  </a:lnTo>
                  <a:lnTo>
                    <a:pt x="0" y="542"/>
                  </a:lnTo>
                  <a:close/>
                </a:path>
              </a:pathLst>
            </a:custGeom>
            <a:solidFill>
              <a:srgbClr val="FF54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599" name="Rectangle 748"/>
            <p:cNvSpPr>
              <a:spLocks noChangeArrowheads="1"/>
            </p:cNvSpPr>
            <p:nvPr/>
          </p:nvSpPr>
          <p:spPr bwMode="auto">
            <a:xfrm>
              <a:off x="-31" y="-70"/>
              <a:ext cx="28" cy="53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00" name="Rectangle 749"/>
            <p:cNvSpPr>
              <a:spLocks noChangeArrowheads="1"/>
            </p:cNvSpPr>
            <p:nvPr/>
          </p:nvSpPr>
          <p:spPr bwMode="auto">
            <a:xfrm>
              <a:off x="-382" y="-52"/>
              <a:ext cx="63" cy="35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01" name="Rectangle 750"/>
            <p:cNvSpPr>
              <a:spLocks noChangeArrowheads="1"/>
            </p:cNvSpPr>
            <p:nvPr/>
          </p:nvSpPr>
          <p:spPr bwMode="auto">
            <a:xfrm>
              <a:off x="-29" y="-71"/>
              <a:ext cx="27" cy="53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02" name="Rectangle 751"/>
            <p:cNvSpPr>
              <a:spLocks noChangeArrowheads="1"/>
            </p:cNvSpPr>
            <p:nvPr/>
          </p:nvSpPr>
          <p:spPr bwMode="auto">
            <a:xfrm>
              <a:off x="-381" y="-53"/>
              <a:ext cx="64" cy="35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03" name="Rectangle 752"/>
            <p:cNvSpPr>
              <a:spLocks noChangeArrowheads="1"/>
            </p:cNvSpPr>
            <p:nvPr/>
          </p:nvSpPr>
          <p:spPr bwMode="auto">
            <a:xfrm>
              <a:off x="-445" y="-92"/>
              <a:ext cx="37" cy="27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04" name="Rectangle 753"/>
            <p:cNvSpPr>
              <a:spLocks noChangeArrowheads="1"/>
            </p:cNvSpPr>
            <p:nvPr/>
          </p:nvSpPr>
          <p:spPr bwMode="auto">
            <a:xfrm>
              <a:off x="-401" y="-92"/>
              <a:ext cx="37" cy="27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05" name="Rectangle 754"/>
            <p:cNvSpPr>
              <a:spLocks noChangeArrowheads="1"/>
            </p:cNvSpPr>
            <p:nvPr/>
          </p:nvSpPr>
          <p:spPr bwMode="auto">
            <a:xfrm>
              <a:off x="-357" y="-92"/>
              <a:ext cx="37" cy="27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06" name="Rectangle 755"/>
            <p:cNvSpPr>
              <a:spLocks noChangeArrowheads="1"/>
            </p:cNvSpPr>
            <p:nvPr/>
          </p:nvSpPr>
          <p:spPr bwMode="auto">
            <a:xfrm>
              <a:off x="-313" y="-92"/>
              <a:ext cx="37" cy="27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07" name="Rectangle 756"/>
            <p:cNvSpPr>
              <a:spLocks noChangeArrowheads="1"/>
            </p:cNvSpPr>
            <p:nvPr/>
          </p:nvSpPr>
          <p:spPr bwMode="auto">
            <a:xfrm>
              <a:off x="-267" y="-92"/>
              <a:ext cx="36" cy="27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08" name="Rectangle 757"/>
            <p:cNvSpPr>
              <a:spLocks noChangeArrowheads="1"/>
            </p:cNvSpPr>
            <p:nvPr/>
          </p:nvSpPr>
          <p:spPr bwMode="auto">
            <a:xfrm>
              <a:off x="-222" y="-92"/>
              <a:ext cx="37" cy="27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09" name="Rectangle 758"/>
            <p:cNvSpPr>
              <a:spLocks noChangeArrowheads="1"/>
            </p:cNvSpPr>
            <p:nvPr/>
          </p:nvSpPr>
          <p:spPr bwMode="auto">
            <a:xfrm>
              <a:off x="-442" y="-93"/>
              <a:ext cx="35" cy="26"/>
            </a:xfrm>
            <a:prstGeom prst="rect">
              <a:avLst/>
            </a:prstGeom>
            <a:solidFill>
              <a:srgbClr val="FFFF54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10" name="Rectangle 759"/>
            <p:cNvSpPr>
              <a:spLocks noChangeArrowheads="1"/>
            </p:cNvSpPr>
            <p:nvPr/>
          </p:nvSpPr>
          <p:spPr bwMode="auto">
            <a:xfrm>
              <a:off x="-398" y="-93"/>
              <a:ext cx="35" cy="26"/>
            </a:xfrm>
            <a:prstGeom prst="rect">
              <a:avLst/>
            </a:prstGeom>
            <a:solidFill>
              <a:srgbClr val="FFFF54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11" name="Rectangle 760"/>
            <p:cNvSpPr>
              <a:spLocks noChangeArrowheads="1"/>
            </p:cNvSpPr>
            <p:nvPr/>
          </p:nvSpPr>
          <p:spPr bwMode="auto">
            <a:xfrm>
              <a:off x="-355" y="-93"/>
              <a:ext cx="36" cy="26"/>
            </a:xfrm>
            <a:prstGeom prst="rect">
              <a:avLst/>
            </a:prstGeom>
            <a:solidFill>
              <a:srgbClr val="FFFF54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12" name="Rectangle 761"/>
            <p:cNvSpPr>
              <a:spLocks noChangeArrowheads="1"/>
            </p:cNvSpPr>
            <p:nvPr/>
          </p:nvSpPr>
          <p:spPr bwMode="auto">
            <a:xfrm>
              <a:off x="-311" y="-93"/>
              <a:ext cx="36" cy="26"/>
            </a:xfrm>
            <a:prstGeom prst="rect">
              <a:avLst/>
            </a:prstGeom>
            <a:solidFill>
              <a:srgbClr val="FFFF54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13" name="Rectangle 762"/>
            <p:cNvSpPr>
              <a:spLocks noChangeArrowheads="1"/>
            </p:cNvSpPr>
            <p:nvPr/>
          </p:nvSpPr>
          <p:spPr bwMode="auto">
            <a:xfrm>
              <a:off x="-265" y="-93"/>
              <a:ext cx="36" cy="26"/>
            </a:xfrm>
            <a:prstGeom prst="rect">
              <a:avLst/>
            </a:prstGeom>
            <a:solidFill>
              <a:srgbClr val="FFFF54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14" name="Rectangle 763"/>
            <p:cNvSpPr>
              <a:spLocks noChangeArrowheads="1"/>
            </p:cNvSpPr>
            <p:nvPr/>
          </p:nvSpPr>
          <p:spPr bwMode="auto">
            <a:xfrm>
              <a:off x="-219" y="-93"/>
              <a:ext cx="35" cy="26"/>
            </a:xfrm>
            <a:prstGeom prst="rect">
              <a:avLst/>
            </a:prstGeom>
            <a:solidFill>
              <a:srgbClr val="FFFF54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15" name="Rectangle 764"/>
            <p:cNvSpPr>
              <a:spLocks noChangeArrowheads="1"/>
            </p:cNvSpPr>
            <p:nvPr/>
          </p:nvSpPr>
          <p:spPr bwMode="auto">
            <a:xfrm>
              <a:off x="-131" y="-259"/>
              <a:ext cx="23" cy="71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16" name="Rectangle 765"/>
            <p:cNvSpPr>
              <a:spLocks noChangeArrowheads="1"/>
            </p:cNvSpPr>
            <p:nvPr/>
          </p:nvSpPr>
          <p:spPr bwMode="auto">
            <a:xfrm>
              <a:off x="-101" y="-259"/>
              <a:ext cx="23" cy="71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17" name="Rectangle 766"/>
            <p:cNvSpPr>
              <a:spLocks noChangeArrowheads="1"/>
            </p:cNvSpPr>
            <p:nvPr/>
          </p:nvSpPr>
          <p:spPr bwMode="auto">
            <a:xfrm>
              <a:off x="-69" y="-259"/>
              <a:ext cx="23" cy="71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18" name="Rectangle 767"/>
            <p:cNvSpPr>
              <a:spLocks noChangeArrowheads="1"/>
            </p:cNvSpPr>
            <p:nvPr/>
          </p:nvSpPr>
          <p:spPr bwMode="auto">
            <a:xfrm>
              <a:off x="-40" y="-259"/>
              <a:ext cx="23" cy="71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19" name="Rectangle 768"/>
            <p:cNvSpPr>
              <a:spLocks noChangeArrowheads="1"/>
            </p:cNvSpPr>
            <p:nvPr/>
          </p:nvSpPr>
          <p:spPr bwMode="auto">
            <a:xfrm>
              <a:off x="-131" y="-171"/>
              <a:ext cx="23" cy="72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20" name="Rectangle 769"/>
            <p:cNvSpPr>
              <a:spLocks noChangeArrowheads="1"/>
            </p:cNvSpPr>
            <p:nvPr/>
          </p:nvSpPr>
          <p:spPr bwMode="auto">
            <a:xfrm>
              <a:off x="-101" y="-171"/>
              <a:ext cx="22" cy="72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21" name="Rectangle 770"/>
            <p:cNvSpPr>
              <a:spLocks noChangeArrowheads="1"/>
            </p:cNvSpPr>
            <p:nvPr/>
          </p:nvSpPr>
          <p:spPr bwMode="auto">
            <a:xfrm>
              <a:off x="-69" y="-171"/>
              <a:ext cx="23" cy="72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22" name="Rectangle 771"/>
            <p:cNvSpPr>
              <a:spLocks noChangeArrowheads="1"/>
            </p:cNvSpPr>
            <p:nvPr/>
          </p:nvSpPr>
          <p:spPr bwMode="auto">
            <a:xfrm>
              <a:off x="-39" y="-171"/>
              <a:ext cx="23" cy="72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23" name="Rectangle 772"/>
            <p:cNvSpPr>
              <a:spLocks noChangeArrowheads="1"/>
            </p:cNvSpPr>
            <p:nvPr/>
          </p:nvSpPr>
          <p:spPr bwMode="auto">
            <a:xfrm>
              <a:off x="-129" y="-260"/>
              <a:ext cx="23" cy="71"/>
            </a:xfrm>
            <a:prstGeom prst="rect">
              <a:avLst/>
            </a:prstGeom>
            <a:solidFill>
              <a:srgbClr val="FFFF54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24" name="Rectangle 773"/>
            <p:cNvSpPr>
              <a:spLocks noChangeArrowheads="1"/>
            </p:cNvSpPr>
            <p:nvPr/>
          </p:nvSpPr>
          <p:spPr bwMode="auto">
            <a:xfrm>
              <a:off x="-98" y="-260"/>
              <a:ext cx="23" cy="71"/>
            </a:xfrm>
            <a:prstGeom prst="rect">
              <a:avLst/>
            </a:prstGeom>
            <a:solidFill>
              <a:srgbClr val="FFFF54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25" name="Rectangle 774"/>
            <p:cNvSpPr>
              <a:spLocks noChangeArrowheads="1"/>
            </p:cNvSpPr>
            <p:nvPr/>
          </p:nvSpPr>
          <p:spPr bwMode="auto">
            <a:xfrm>
              <a:off x="-68" y="-260"/>
              <a:ext cx="23" cy="71"/>
            </a:xfrm>
            <a:prstGeom prst="rect">
              <a:avLst/>
            </a:prstGeom>
            <a:solidFill>
              <a:srgbClr val="FFFF54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26" name="Rectangle 775"/>
            <p:cNvSpPr>
              <a:spLocks noChangeArrowheads="1"/>
            </p:cNvSpPr>
            <p:nvPr/>
          </p:nvSpPr>
          <p:spPr bwMode="auto">
            <a:xfrm>
              <a:off x="-38" y="-260"/>
              <a:ext cx="22" cy="71"/>
            </a:xfrm>
            <a:prstGeom prst="rect">
              <a:avLst/>
            </a:prstGeom>
            <a:solidFill>
              <a:srgbClr val="FFFF54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27" name="Rectangle 776"/>
            <p:cNvSpPr>
              <a:spLocks noChangeArrowheads="1"/>
            </p:cNvSpPr>
            <p:nvPr/>
          </p:nvSpPr>
          <p:spPr bwMode="auto">
            <a:xfrm>
              <a:off x="-36" y="-172"/>
              <a:ext cx="23" cy="72"/>
            </a:xfrm>
            <a:prstGeom prst="rect">
              <a:avLst/>
            </a:prstGeom>
            <a:solidFill>
              <a:srgbClr val="FFFF54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28" name="Rectangle 777"/>
            <p:cNvSpPr>
              <a:spLocks noChangeArrowheads="1"/>
            </p:cNvSpPr>
            <p:nvPr/>
          </p:nvSpPr>
          <p:spPr bwMode="auto">
            <a:xfrm>
              <a:off x="-68" y="-172"/>
              <a:ext cx="23" cy="72"/>
            </a:xfrm>
            <a:prstGeom prst="rect">
              <a:avLst/>
            </a:prstGeom>
            <a:solidFill>
              <a:srgbClr val="FFFF54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29" name="Rectangle 778"/>
            <p:cNvSpPr>
              <a:spLocks noChangeArrowheads="1"/>
            </p:cNvSpPr>
            <p:nvPr/>
          </p:nvSpPr>
          <p:spPr bwMode="auto">
            <a:xfrm>
              <a:off x="-100" y="-172"/>
              <a:ext cx="23" cy="72"/>
            </a:xfrm>
            <a:prstGeom prst="rect">
              <a:avLst/>
            </a:prstGeom>
            <a:solidFill>
              <a:srgbClr val="FFFF54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630" name="Rectangle 779"/>
            <p:cNvSpPr>
              <a:spLocks noChangeArrowheads="1"/>
            </p:cNvSpPr>
            <p:nvPr/>
          </p:nvSpPr>
          <p:spPr bwMode="auto">
            <a:xfrm>
              <a:off x="-129" y="-172"/>
              <a:ext cx="23" cy="72"/>
            </a:xfrm>
            <a:prstGeom prst="rect">
              <a:avLst/>
            </a:prstGeom>
            <a:solidFill>
              <a:srgbClr val="FFFF54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9" name="Group 1275"/>
          <p:cNvGrpSpPr>
            <a:grpSpLocks/>
          </p:cNvGrpSpPr>
          <p:nvPr/>
        </p:nvGrpSpPr>
        <p:grpSpPr bwMode="auto">
          <a:xfrm>
            <a:off x="381000" y="2171451"/>
            <a:ext cx="1271588" cy="2266950"/>
            <a:chOff x="466" y="1358"/>
            <a:chExt cx="801" cy="1428"/>
          </a:xfrm>
        </p:grpSpPr>
        <p:grpSp>
          <p:nvGrpSpPr>
            <p:cNvPr id="10" name="Group 1026"/>
            <p:cNvGrpSpPr>
              <a:grpSpLocks/>
            </p:cNvGrpSpPr>
            <p:nvPr/>
          </p:nvGrpSpPr>
          <p:grpSpPr bwMode="auto">
            <a:xfrm>
              <a:off x="492" y="1358"/>
              <a:ext cx="734" cy="239"/>
              <a:chOff x="492" y="1358"/>
              <a:chExt cx="734" cy="239"/>
            </a:xfrm>
          </p:grpSpPr>
          <p:grpSp>
            <p:nvGrpSpPr>
              <p:cNvPr id="11" name="Group 1024"/>
              <p:cNvGrpSpPr>
                <a:grpSpLocks/>
              </p:cNvGrpSpPr>
              <p:nvPr/>
            </p:nvGrpSpPr>
            <p:grpSpPr bwMode="auto">
              <a:xfrm>
                <a:off x="492" y="1358"/>
                <a:ext cx="734" cy="239"/>
                <a:chOff x="492" y="1358"/>
                <a:chExt cx="734" cy="239"/>
              </a:xfrm>
            </p:grpSpPr>
            <p:grpSp>
              <p:nvGrpSpPr>
                <p:cNvPr id="12" name="Group 981"/>
                <p:cNvGrpSpPr>
                  <a:grpSpLocks/>
                </p:cNvGrpSpPr>
                <p:nvPr/>
              </p:nvGrpSpPr>
              <p:grpSpPr bwMode="auto">
                <a:xfrm>
                  <a:off x="492" y="1358"/>
                  <a:ext cx="734" cy="239"/>
                  <a:chOff x="492" y="1358"/>
                  <a:chExt cx="734" cy="239"/>
                </a:xfrm>
              </p:grpSpPr>
              <p:sp>
                <p:nvSpPr>
                  <p:cNvPr id="13388" name="Rectangle 78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58"/>
                    <a:ext cx="734" cy="2"/>
                  </a:xfrm>
                  <a:prstGeom prst="rect">
                    <a:avLst/>
                  </a:prstGeom>
                  <a:solidFill>
                    <a:srgbClr val="59757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89" name="Rectangle 78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60"/>
                    <a:ext cx="734" cy="2"/>
                  </a:xfrm>
                  <a:prstGeom prst="rect">
                    <a:avLst/>
                  </a:prstGeom>
                  <a:solidFill>
                    <a:srgbClr val="59767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90" name="Rectangle 78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62"/>
                    <a:ext cx="734" cy="2"/>
                  </a:xfrm>
                  <a:prstGeom prst="rect">
                    <a:avLst/>
                  </a:prstGeom>
                  <a:solidFill>
                    <a:srgbClr val="5A7775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91" name="Rectangle 78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64"/>
                    <a:ext cx="734" cy="2"/>
                  </a:xfrm>
                  <a:prstGeom prst="rect">
                    <a:avLst/>
                  </a:prstGeom>
                  <a:solidFill>
                    <a:srgbClr val="5B787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92" name="Rectangle 78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66"/>
                    <a:ext cx="734" cy="2"/>
                  </a:xfrm>
                  <a:prstGeom prst="rect">
                    <a:avLst/>
                  </a:prstGeom>
                  <a:solidFill>
                    <a:srgbClr val="5C797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93" name="Rectangle 78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68"/>
                    <a:ext cx="734" cy="2"/>
                  </a:xfrm>
                  <a:prstGeom prst="rect">
                    <a:avLst/>
                  </a:prstGeom>
                  <a:solidFill>
                    <a:srgbClr val="5D7B7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94" name="Rectangle 78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70"/>
                    <a:ext cx="734" cy="2"/>
                  </a:xfrm>
                  <a:prstGeom prst="rect">
                    <a:avLst/>
                  </a:prstGeom>
                  <a:solidFill>
                    <a:srgbClr val="5E7C7A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95" name="Rectangle 78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72"/>
                    <a:ext cx="734" cy="2"/>
                  </a:xfrm>
                  <a:prstGeom prst="rect">
                    <a:avLst/>
                  </a:prstGeom>
                  <a:solidFill>
                    <a:srgbClr val="607E7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96" name="Rectangle 78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74"/>
                    <a:ext cx="734" cy="2"/>
                  </a:xfrm>
                  <a:prstGeom prst="rect">
                    <a:avLst/>
                  </a:prstGeom>
                  <a:solidFill>
                    <a:srgbClr val="61807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97" name="Rectangle 79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76"/>
                    <a:ext cx="734" cy="2"/>
                  </a:xfrm>
                  <a:prstGeom prst="rect">
                    <a:avLst/>
                  </a:prstGeom>
                  <a:solidFill>
                    <a:srgbClr val="638280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98" name="Rectangle 79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78"/>
                    <a:ext cx="734" cy="2"/>
                  </a:xfrm>
                  <a:prstGeom prst="rect">
                    <a:avLst/>
                  </a:prstGeom>
                  <a:solidFill>
                    <a:srgbClr val="64848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99" name="Rectangle 79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80"/>
                    <a:ext cx="734" cy="2"/>
                  </a:xfrm>
                  <a:prstGeom prst="rect">
                    <a:avLst/>
                  </a:prstGeom>
                  <a:solidFill>
                    <a:srgbClr val="66878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00" name="Rectangle 79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82"/>
                    <a:ext cx="734" cy="2"/>
                  </a:xfrm>
                  <a:prstGeom prst="rect">
                    <a:avLst/>
                  </a:prstGeom>
                  <a:solidFill>
                    <a:srgbClr val="68898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01" name="Rectangle 79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84"/>
                    <a:ext cx="734" cy="2"/>
                  </a:xfrm>
                  <a:prstGeom prst="rect">
                    <a:avLst/>
                  </a:prstGeom>
                  <a:solidFill>
                    <a:srgbClr val="6A8C8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02" name="Rectangle 79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86"/>
                    <a:ext cx="734" cy="2"/>
                  </a:xfrm>
                  <a:prstGeom prst="rect">
                    <a:avLst/>
                  </a:prstGeom>
                  <a:solidFill>
                    <a:srgbClr val="6C8E8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03" name="Rectangle 79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88"/>
                    <a:ext cx="734" cy="2"/>
                  </a:xfrm>
                  <a:prstGeom prst="rect">
                    <a:avLst/>
                  </a:prstGeom>
                  <a:solidFill>
                    <a:srgbClr val="6E928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04" name="Rectangle 79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90"/>
                    <a:ext cx="734" cy="2"/>
                  </a:xfrm>
                  <a:prstGeom prst="rect">
                    <a:avLst/>
                  </a:prstGeom>
                  <a:solidFill>
                    <a:srgbClr val="71959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05" name="Rectangle 79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92"/>
                    <a:ext cx="734" cy="2"/>
                  </a:xfrm>
                  <a:prstGeom prst="rect">
                    <a:avLst/>
                  </a:prstGeom>
                  <a:solidFill>
                    <a:srgbClr val="739895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06" name="Rectangle 79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94"/>
                    <a:ext cx="734" cy="1"/>
                  </a:xfrm>
                  <a:prstGeom prst="rect">
                    <a:avLst/>
                  </a:prstGeom>
                  <a:solidFill>
                    <a:srgbClr val="759B98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07" name="Rectangle 80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95"/>
                    <a:ext cx="734" cy="2"/>
                  </a:xfrm>
                  <a:prstGeom prst="rect">
                    <a:avLst/>
                  </a:prstGeom>
                  <a:solidFill>
                    <a:srgbClr val="789F9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08" name="Rectangle 80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97"/>
                    <a:ext cx="734" cy="2"/>
                  </a:xfrm>
                  <a:prstGeom prst="rect">
                    <a:avLst/>
                  </a:prstGeom>
                  <a:solidFill>
                    <a:srgbClr val="7BA29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09" name="Rectangle 80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99"/>
                    <a:ext cx="734" cy="2"/>
                  </a:xfrm>
                  <a:prstGeom prst="rect">
                    <a:avLst/>
                  </a:prstGeom>
                  <a:solidFill>
                    <a:srgbClr val="7DA6A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10" name="Rectangle 80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01"/>
                    <a:ext cx="734" cy="2"/>
                  </a:xfrm>
                  <a:prstGeom prst="rect">
                    <a:avLst/>
                  </a:prstGeom>
                  <a:solidFill>
                    <a:srgbClr val="81AAA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11" name="Rectangle 80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03"/>
                    <a:ext cx="734" cy="2"/>
                  </a:xfrm>
                  <a:prstGeom prst="rect">
                    <a:avLst/>
                  </a:prstGeom>
                  <a:solidFill>
                    <a:srgbClr val="83ADAA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12" name="Rectangle 80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05"/>
                    <a:ext cx="734" cy="2"/>
                  </a:xfrm>
                  <a:prstGeom prst="rect">
                    <a:avLst/>
                  </a:prstGeom>
                  <a:solidFill>
                    <a:srgbClr val="86B1AD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13" name="Rectangle 80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07"/>
                    <a:ext cx="734" cy="2"/>
                  </a:xfrm>
                  <a:prstGeom prst="rect">
                    <a:avLst/>
                  </a:prstGeom>
                  <a:solidFill>
                    <a:srgbClr val="88B4B1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14" name="Rectangle 80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09"/>
                    <a:ext cx="734" cy="2"/>
                  </a:xfrm>
                  <a:prstGeom prst="rect">
                    <a:avLst/>
                  </a:prstGeom>
                  <a:solidFill>
                    <a:srgbClr val="8CB9B5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15" name="Rectangle 80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11"/>
                    <a:ext cx="734" cy="2"/>
                  </a:xfrm>
                  <a:prstGeom prst="rect">
                    <a:avLst/>
                  </a:prstGeom>
                  <a:solidFill>
                    <a:srgbClr val="8EBCB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16" name="Rectangle 80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13"/>
                    <a:ext cx="734" cy="2"/>
                  </a:xfrm>
                  <a:prstGeom prst="rect">
                    <a:avLst/>
                  </a:prstGeom>
                  <a:solidFill>
                    <a:srgbClr val="91C0B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17" name="Rectangle 81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15"/>
                    <a:ext cx="734" cy="2"/>
                  </a:xfrm>
                  <a:prstGeom prst="rect">
                    <a:avLst/>
                  </a:prstGeom>
                  <a:solidFill>
                    <a:srgbClr val="94C3B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18" name="Rectangle 81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17"/>
                    <a:ext cx="734" cy="2"/>
                  </a:xfrm>
                  <a:prstGeom prst="rect">
                    <a:avLst/>
                  </a:prstGeom>
                  <a:solidFill>
                    <a:srgbClr val="97C7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19" name="Rectangle 81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19"/>
                    <a:ext cx="734" cy="2"/>
                  </a:xfrm>
                  <a:prstGeom prst="rect">
                    <a:avLst/>
                  </a:prstGeom>
                  <a:solidFill>
                    <a:srgbClr val="99CBC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20" name="Rectangle 81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21"/>
                    <a:ext cx="734" cy="2"/>
                  </a:xfrm>
                  <a:prstGeom prst="rect">
                    <a:avLst/>
                  </a:prstGeom>
                  <a:solidFill>
                    <a:srgbClr val="9CCECA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21" name="Rectangle 81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23"/>
                    <a:ext cx="734" cy="2"/>
                  </a:xfrm>
                  <a:prstGeom prst="rect">
                    <a:avLst/>
                  </a:prstGeom>
                  <a:solidFill>
                    <a:srgbClr val="9ED1CD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22" name="Rectangle 81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25"/>
                    <a:ext cx="734" cy="2"/>
                  </a:xfrm>
                  <a:prstGeom prst="rect">
                    <a:avLst/>
                  </a:prstGeom>
                  <a:solidFill>
                    <a:srgbClr val="A1D5D1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23" name="Rectangle 81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27"/>
                    <a:ext cx="734" cy="2"/>
                  </a:xfrm>
                  <a:prstGeom prst="rect">
                    <a:avLst/>
                  </a:prstGeom>
                  <a:solidFill>
                    <a:srgbClr val="A3D8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24" name="Rectangle 81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29"/>
                    <a:ext cx="734" cy="2"/>
                  </a:xfrm>
                  <a:prstGeom prst="rect">
                    <a:avLst/>
                  </a:prstGeom>
                  <a:solidFill>
                    <a:srgbClr val="A5DBD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25" name="Rectangle 81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31"/>
                    <a:ext cx="734" cy="2"/>
                  </a:xfrm>
                  <a:prstGeom prst="rect">
                    <a:avLst/>
                  </a:prstGeom>
                  <a:solidFill>
                    <a:srgbClr val="A8DEDA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26" name="Rectangle 81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33"/>
                    <a:ext cx="734" cy="2"/>
                  </a:xfrm>
                  <a:prstGeom prst="rect">
                    <a:avLst/>
                  </a:prstGeom>
                  <a:solidFill>
                    <a:srgbClr val="AAE1D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27" name="Rectangle 82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35"/>
                    <a:ext cx="734" cy="2"/>
                  </a:xfrm>
                  <a:prstGeom prst="rect">
                    <a:avLst/>
                  </a:prstGeom>
                  <a:solidFill>
                    <a:srgbClr val="ACE3D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28" name="Rectangle 82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37"/>
                    <a:ext cx="734" cy="2"/>
                  </a:xfrm>
                  <a:prstGeom prst="rect">
                    <a:avLst/>
                  </a:prstGeom>
                  <a:solidFill>
                    <a:srgbClr val="ADE5E1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29" name="Rectangle 82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39"/>
                    <a:ext cx="734" cy="2"/>
                  </a:xfrm>
                  <a:prstGeom prst="rect">
                    <a:avLst/>
                  </a:prstGeom>
                  <a:solidFill>
                    <a:srgbClr val="AFE8E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30" name="Rectangle 82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41"/>
                    <a:ext cx="734" cy="2"/>
                  </a:xfrm>
                  <a:prstGeom prst="rect">
                    <a:avLst/>
                  </a:prstGeom>
                  <a:solidFill>
                    <a:srgbClr val="B1EAE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31" name="Rectangle 82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43"/>
                    <a:ext cx="734" cy="2"/>
                  </a:xfrm>
                  <a:prstGeom prst="rect">
                    <a:avLst/>
                  </a:prstGeom>
                  <a:solidFill>
                    <a:srgbClr val="B2ECE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32" name="Rectangle 82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45"/>
                    <a:ext cx="734" cy="2"/>
                  </a:xfrm>
                  <a:prstGeom prst="rect">
                    <a:avLst/>
                  </a:prstGeom>
                  <a:solidFill>
                    <a:srgbClr val="B4EEE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33" name="Rectangle 82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47"/>
                    <a:ext cx="734" cy="2"/>
                  </a:xfrm>
                  <a:prstGeom prst="rect">
                    <a:avLst/>
                  </a:prstGeom>
                  <a:solidFill>
                    <a:srgbClr val="B5F0EB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34" name="Rectangle 82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49"/>
                    <a:ext cx="734" cy="2"/>
                  </a:xfrm>
                  <a:prstGeom prst="rect">
                    <a:avLst/>
                  </a:prstGeom>
                  <a:solidFill>
                    <a:srgbClr val="B6F2ED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35" name="Rectangle 82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51"/>
                    <a:ext cx="734" cy="2"/>
                  </a:xfrm>
                  <a:prstGeom prst="rect">
                    <a:avLst/>
                  </a:prstGeom>
                  <a:solidFill>
                    <a:srgbClr val="B8F3E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36" name="Rectangle 82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53"/>
                    <a:ext cx="734" cy="2"/>
                  </a:xfrm>
                  <a:prstGeom prst="rect">
                    <a:avLst/>
                  </a:prstGeom>
                  <a:solidFill>
                    <a:srgbClr val="B9F4E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37" name="Rectangle 83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55"/>
                    <a:ext cx="734" cy="2"/>
                  </a:xfrm>
                  <a:prstGeom prst="rect">
                    <a:avLst/>
                  </a:prstGeom>
                  <a:solidFill>
                    <a:srgbClr val="BAF6F1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38" name="Rectangle 83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57"/>
                    <a:ext cx="734" cy="2"/>
                  </a:xfrm>
                  <a:prstGeom prst="rect">
                    <a:avLst/>
                  </a:prstGeom>
                  <a:solidFill>
                    <a:srgbClr val="BBF7F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39" name="Rectangle 83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59"/>
                    <a:ext cx="734" cy="2"/>
                  </a:xfrm>
                  <a:prstGeom prst="rect">
                    <a:avLst/>
                  </a:prstGeom>
                  <a:solidFill>
                    <a:srgbClr val="BBF8F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40" name="Rectangle 83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61"/>
                    <a:ext cx="734" cy="2"/>
                  </a:xfrm>
                  <a:prstGeom prst="rect">
                    <a:avLst/>
                  </a:prstGeom>
                  <a:solidFill>
                    <a:srgbClr val="BCF9F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41" name="Rectangle 83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63"/>
                    <a:ext cx="734" cy="2"/>
                  </a:xfrm>
                  <a:prstGeom prst="rect">
                    <a:avLst/>
                  </a:prstGeom>
                  <a:solidFill>
                    <a:srgbClr val="BDFAF5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42" name="Rectangle 83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65"/>
                    <a:ext cx="734" cy="2"/>
                  </a:xfrm>
                  <a:prstGeom prst="rect">
                    <a:avLst/>
                  </a:prstGeom>
                  <a:solidFill>
                    <a:srgbClr val="BDFBF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43" name="Rectangle 83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67"/>
                    <a:ext cx="734" cy="2"/>
                  </a:xfrm>
                  <a:prstGeom prst="rect">
                    <a:avLst/>
                  </a:prstGeom>
                  <a:solidFill>
                    <a:srgbClr val="BEFBF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44" name="Rectangle 83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69"/>
                    <a:ext cx="734" cy="2"/>
                  </a:xfrm>
                  <a:prstGeom prst="rect">
                    <a:avLst/>
                  </a:prstGeom>
                  <a:solidFill>
                    <a:srgbClr val="BEFCF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45" name="Rectangle 83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71"/>
                    <a:ext cx="734" cy="2"/>
                  </a:xfrm>
                  <a:prstGeom prst="rect">
                    <a:avLst/>
                  </a:prstGeom>
                  <a:solidFill>
                    <a:srgbClr val="BFFCF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46" name="Rectangle 83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73"/>
                    <a:ext cx="734" cy="2"/>
                  </a:xfrm>
                  <a:prstGeom prst="rect">
                    <a:avLst/>
                  </a:prstGeom>
                  <a:solidFill>
                    <a:srgbClr val="BFFDF8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47" name="Rectangle 84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75"/>
                    <a:ext cx="734" cy="2"/>
                  </a:xfrm>
                  <a:prstGeom prst="rect">
                    <a:avLst/>
                  </a:prstGeom>
                  <a:solidFill>
                    <a:srgbClr val="C0FEF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48" name="Rectangle 84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77"/>
                    <a:ext cx="734" cy="2"/>
                  </a:xfrm>
                  <a:prstGeom prst="rect">
                    <a:avLst/>
                  </a:prstGeom>
                  <a:solidFill>
                    <a:srgbClr val="C0FEF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49" name="Rectangle 84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79"/>
                    <a:ext cx="734" cy="2"/>
                  </a:xfrm>
                  <a:prstGeom prst="rect">
                    <a:avLst/>
                  </a:prstGeom>
                  <a:solidFill>
                    <a:srgbClr val="BFFDF8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50" name="Rectangle 84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81"/>
                    <a:ext cx="734" cy="2"/>
                  </a:xfrm>
                  <a:prstGeom prst="rect">
                    <a:avLst/>
                  </a:prstGeom>
                  <a:solidFill>
                    <a:srgbClr val="BFFCF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51" name="Rectangle 84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83"/>
                    <a:ext cx="734" cy="2"/>
                  </a:xfrm>
                  <a:prstGeom prst="rect">
                    <a:avLst/>
                  </a:prstGeom>
                  <a:solidFill>
                    <a:srgbClr val="BEFCF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52" name="Rectangle 84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85"/>
                    <a:ext cx="734" cy="2"/>
                  </a:xfrm>
                  <a:prstGeom prst="rect">
                    <a:avLst/>
                  </a:prstGeom>
                  <a:solidFill>
                    <a:srgbClr val="BEFBF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53" name="Rectangle 84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87"/>
                    <a:ext cx="734" cy="2"/>
                  </a:xfrm>
                  <a:prstGeom prst="rect">
                    <a:avLst/>
                  </a:prstGeom>
                  <a:solidFill>
                    <a:srgbClr val="BDFBF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54" name="Rectangle 84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89"/>
                    <a:ext cx="734" cy="2"/>
                  </a:xfrm>
                  <a:prstGeom prst="rect">
                    <a:avLst/>
                  </a:prstGeom>
                  <a:solidFill>
                    <a:srgbClr val="BDFAF5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55" name="Rectangle 84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91"/>
                    <a:ext cx="734" cy="2"/>
                  </a:xfrm>
                  <a:prstGeom prst="rect">
                    <a:avLst/>
                  </a:prstGeom>
                  <a:solidFill>
                    <a:srgbClr val="BCF9F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56" name="Rectangle 84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93"/>
                    <a:ext cx="734" cy="2"/>
                  </a:xfrm>
                  <a:prstGeom prst="rect">
                    <a:avLst/>
                  </a:prstGeom>
                  <a:solidFill>
                    <a:srgbClr val="BBF8F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57" name="Rectangle 85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95"/>
                    <a:ext cx="734" cy="2"/>
                  </a:xfrm>
                  <a:prstGeom prst="rect">
                    <a:avLst/>
                  </a:prstGeom>
                  <a:solidFill>
                    <a:srgbClr val="BBF7F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58" name="Rectangle 85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97"/>
                    <a:ext cx="734" cy="2"/>
                  </a:xfrm>
                  <a:prstGeom prst="rect">
                    <a:avLst/>
                  </a:prstGeom>
                  <a:solidFill>
                    <a:srgbClr val="BAF6F1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59" name="Rectangle 85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99"/>
                    <a:ext cx="734" cy="2"/>
                  </a:xfrm>
                  <a:prstGeom prst="rect">
                    <a:avLst/>
                  </a:prstGeom>
                  <a:solidFill>
                    <a:srgbClr val="B9F4E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60" name="Rectangle 85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01"/>
                    <a:ext cx="734" cy="2"/>
                  </a:xfrm>
                  <a:prstGeom prst="rect">
                    <a:avLst/>
                  </a:prstGeom>
                  <a:solidFill>
                    <a:srgbClr val="B8F3E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61" name="Rectangle 85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03"/>
                    <a:ext cx="734" cy="2"/>
                  </a:xfrm>
                  <a:prstGeom prst="rect">
                    <a:avLst/>
                  </a:prstGeom>
                  <a:solidFill>
                    <a:srgbClr val="B6F2ED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62" name="Rectangle 85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05"/>
                    <a:ext cx="734" cy="2"/>
                  </a:xfrm>
                  <a:prstGeom prst="rect">
                    <a:avLst/>
                  </a:prstGeom>
                  <a:solidFill>
                    <a:srgbClr val="B5F0EB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63" name="Rectangle 85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07"/>
                    <a:ext cx="734" cy="2"/>
                  </a:xfrm>
                  <a:prstGeom prst="rect">
                    <a:avLst/>
                  </a:prstGeom>
                  <a:solidFill>
                    <a:srgbClr val="B4EEE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64" name="Rectangle 85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09"/>
                    <a:ext cx="734" cy="2"/>
                  </a:xfrm>
                  <a:prstGeom prst="rect">
                    <a:avLst/>
                  </a:prstGeom>
                  <a:solidFill>
                    <a:srgbClr val="B2ECE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65" name="Rectangle 85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11"/>
                    <a:ext cx="734" cy="2"/>
                  </a:xfrm>
                  <a:prstGeom prst="rect">
                    <a:avLst/>
                  </a:prstGeom>
                  <a:solidFill>
                    <a:srgbClr val="B1EAE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66" name="Rectangle 85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13"/>
                    <a:ext cx="734" cy="2"/>
                  </a:xfrm>
                  <a:prstGeom prst="rect">
                    <a:avLst/>
                  </a:prstGeom>
                  <a:solidFill>
                    <a:srgbClr val="AFE8E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67" name="Rectangle 86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15"/>
                    <a:ext cx="734" cy="2"/>
                  </a:xfrm>
                  <a:prstGeom prst="rect">
                    <a:avLst/>
                  </a:prstGeom>
                  <a:solidFill>
                    <a:srgbClr val="ADE5E1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68" name="Rectangle 86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17"/>
                    <a:ext cx="734" cy="2"/>
                  </a:xfrm>
                  <a:prstGeom prst="rect">
                    <a:avLst/>
                  </a:prstGeom>
                  <a:solidFill>
                    <a:srgbClr val="ACE3D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69" name="Rectangle 86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19"/>
                    <a:ext cx="734" cy="2"/>
                  </a:xfrm>
                  <a:prstGeom prst="rect">
                    <a:avLst/>
                  </a:prstGeom>
                  <a:solidFill>
                    <a:srgbClr val="AAE1D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70" name="Rectangle 86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21"/>
                    <a:ext cx="734" cy="2"/>
                  </a:xfrm>
                  <a:prstGeom prst="rect">
                    <a:avLst/>
                  </a:prstGeom>
                  <a:solidFill>
                    <a:srgbClr val="A7DDD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71" name="Rectangle 86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23"/>
                    <a:ext cx="734" cy="2"/>
                  </a:xfrm>
                  <a:prstGeom prst="rect">
                    <a:avLst/>
                  </a:prstGeom>
                  <a:solidFill>
                    <a:srgbClr val="A5DBD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72" name="Rectangle 86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25"/>
                    <a:ext cx="734" cy="2"/>
                  </a:xfrm>
                  <a:prstGeom prst="rect">
                    <a:avLst/>
                  </a:prstGeom>
                  <a:solidFill>
                    <a:srgbClr val="A3D8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73" name="Rectangle 86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27"/>
                    <a:ext cx="734" cy="2"/>
                  </a:xfrm>
                  <a:prstGeom prst="rect">
                    <a:avLst/>
                  </a:prstGeom>
                  <a:solidFill>
                    <a:srgbClr val="A1D5D1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74" name="Rectangle 86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29"/>
                    <a:ext cx="734" cy="2"/>
                  </a:xfrm>
                  <a:prstGeom prst="rect">
                    <a:avLst/>
                  </a:prstGeom>
                  <a:solidFill>
                    <a:srgbClr val="9ED1CD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75" name="Rectangle 86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31"/>
                    <a:ext cx="734" cy="2"/>
                  </a:xfrm>
                  <a:prstGeom prst="rect">
                    <a:avLst/>
                  </a:prstGeom>
                  <a:solidFill>
                    <a:srgbClr val="9CCECA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76" name="Rectangle 86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33"/>
                    <a:ext cx="734" cy="2"/>
                  </a:xfrm>
                  <a:prstGeom prst="rect">
                    <a:avLst/>
                  </a:prstGeom>
                  <a:solidFill>
                    <a:srgbClr val="99CBC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77" name="Rectangle 87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35"/>
                    <a:ext cx="734" cy="2"/>
                  </a:xfrm>
                  <a:prstGeom prst="rect">
                    <a:avLst/>
                  </a:prstGeom>
                  <a:solidFill>
                    <a:srgbClr val="97C7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78" name="Rectangle 87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37"/>
                    <a:ext cx="734" cy="2"/>
                  </a:xfrm>
                  <a:prstGeom prst="rect">
                    <a:avLst/>
                  </a:prstGeom>
                  <a:solidFill>
                    <a:srgbClr val="94C3B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79" name="Rectangle 87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39"/>
                    <a:ext cx="734" cy="2"/>
                  </a:xfrm>
                  <a:prstGeom prst="rect">
                    <a:avLst/>
                  </a:prstGeom>
                  <a:solidFill>
                    <a:srgbClr val="91C0B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80" name="Rectangle 87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41"/>
                    <a:ext cx="734" cy="2"/>
                  </a:xfrm>
                  <a:prstGeom prst="rect">
                    <a:avLst/>
                  </a:prstGeom>
                  <a:solidFill>
                    <a:srgbClr val="8EBCB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81" name="Rectangle 87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43"/>
                    <a:ext cx="734" cy="2"/>
                  </a:xfrm>
                  <a:prstGeom prst="rect">
                    <a:avLst/>
                  </a:prstGeom>
                  <a:solidFill>
                    <a:srgbClr val="8CB9B5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82" name="Rectangle 87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45"/>
                    <a:ext cx="734" cy="2"/>
                  </a:xfrm>
                  <a:prstGeom prst="rect">
                    <a:avLst/>
                  </a:prstGeom>
                  <a:solidFill>
                    <a:srgbClr val="88B4B1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83" name="Rectangle 87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47"/>
                    <a:ext cx="734" cy="2"/>
                  </a:xfrm>
                  <a:prstGeom prst="rect">
                    <a:avLst/>
                  </a:prstGeom>
                  <a:solidFill>
                    <a:srgbClr val="86B1AD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84" name="Rectangle 87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49"/>
                    <a:ext cx="734" cy="2"/>
                  </a:xfrm>
                  <a:prstGeom prst="rect">
                    <a:avLst/>
                  </a:prstGeom>
                  <a:solidFill>
                    <a:srgbClr val="83ADAA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85" name="Rectangle 87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51"/>
                    <a:ext cx="734" cy="2"/>
                  </a:xfrm>
                  <a:prstGeom prst="rect">
                    <a:avLst/>
                  </a:prstGeom>
                  <a:solidFill>
                    <a:srgbClr val="80A9A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86" name="Rectangle 87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53"/>
                    <a:ext cx="734" cy="2"/>
                  </a:xfrm>
                  <a:prstGeom prst="rect">
                    <a:avLst/>
                  </a:prstGeom>
                  <a:solidFill>
                    <a:srgbClr val="7DA6A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87" name="Rectangle 88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55"/>
                    <a:ext cx="734" cy="2"/>
                  </a:xfrm>
                  <a:prstGeom prst="rect">
                    <a:avLst/>
                  </a:prstGeom>
                  <a:solidFill>
                    <a:srgbClr val="7BA29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88" name="Rectangle 88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57"/>
                    <a:ext cx="734" cy="2"/>
                  </a:xfrm>
                  <a:prstGeom prst="rect">
                    <a:avLst/>
                  </a:prstGeom>
                  <a:solidFill>
                    <a:srgbClr val="789F9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89" name="Rectangle 88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59"/>
                    <a:ext cx="734" cy="2"/>
                  </a:xfrm>
                  <a:prstGeom prst="rect">
                    <a:avLst/>
                  </a:prstGeom>
                  <a:solidFill>
                    <a:srgbClr val="759B98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90" name="Rectangle 88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61"/>
                    <a:ext cx="734" cy="2"/>
                  </a:xfrm>
                  <a:prstGeom prst="rect">
                    <a:avLst/>
                  </a:prstGeom>
                  <a:solidFill>
                    <a:srgbClr val="739895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91" name="Rectangle 88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63"/>
                    <a:ext cx="734" cy="2"/>
                  </a:xfrm>
                  <a:prstGeom prst="rect">
                    <a:avLst/>
                  </a:prstGeom>
                  <a:solidFill>
                    <a:srgbClr val="71959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92" name="Rectangle 88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65"/>
                    <a:ext cx="734" cy="2"/>
                  </a:xfrm>
                  <a:prstGeom prst="rect">
                    <a:avLst/>
                  </a:prstGeom>
                  <a:solidFill>
                    <a:srgbClr val="6E928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93" name="Rectangle 88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67"/>
                    <a:ext cx="734" cy="2"/>
                  </a:xfrm>
                  <a:prstGeom prst="rect">
                    <a:avLst/>
                  </a:prstGeom>
                  <a:solidFill>
                    <a:srgbClr val="6C8E8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94" name="Rectangle 88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69"/>
                    <a:ext cx="734" cy="2"/>
                  </a:xfrm>
                  <a:prstGeom prst="rect">
                    <a:avLst/>
                  </a:prstGeom>
                  <a:solidFill>
                    <a:srgbClr val="6A8C8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95" name="Rectangle 88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71"/>
                    <a:ext cx="734" cy="2"/>
                  </a:xfrm>
                  <a:prstGeom prst="rect">
                    <a:avLst/>
                  </a:prstGeom>
                  <a:solidFill>
                    <a:srgbClr val="68898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96" name="Rectangle 88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73"/>
                    <a:ext cx="734" cy="2"/>
                  </a:xfrm>
                  <a:prstGeom prst="rect">
                    <a:avLst/>
                  </a:prstGeom>
                  <a:solidFill>
                    <a:srgbClr val="66878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97" name="Rectangle 89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75"/>
                    <a:ext cx="734" cy="2"/>
                  </a:xfrm>
                  <a:prstGeom prst="rect">
                    <a:avLst/>
                  </a:prstGeom>
                  <a:solidFill>
                    <a:srgbClr val="64848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98" name="Rectangle 89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77"/>
                    <a:ext cx="734" cy="2"/>
                  </a:xfrm>
                  <a:prstGeom prst="rect">
                    <a:avLst/>
                  </a:prstGeom>
                  <a:solidFill>
                    <a:srgbClr val="638280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499" name="Rectangle 89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79"/>
                    <a:ext cx="734" cy="2"/>
                  </a:xfrm>
                  <a:prstGeom prst="rect">
                    <a:avLst/>
                  </a:prstGeom>
                  <a:solidFill>
                    <a:srgbClr val="61807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00" name="Rectangle 89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81"/>
                    <a:ext cx="734" cy="2"/>
                  </a:xfrm>
                  <a:prstGeom prst="rect">
                    <a:avLst/>
                  </a:prstGeom>
                  <a:solidFill>
                    <a:srgbClr val="5F7E7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01" name="Rectangle 89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83"/>
                    <a:ext cx="734" cy="2"/>
                  </a:xfrm>
                  <a:prstGeom prst="rect">
                    <a:avLst/>
                  </a:prstGeom>
                  <a:solidFill>
                    <a:srgbClr val="5E7C7A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02" name="Rectangle 89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85"/>
                    <a:ext cx="734" cy="2"/>
                  </a:xfrm>
                  <a:prstGeom prst="rect">
                    <a:avLst/>
                  </a:prstGeom>
                  <a:solidFill>
                    <a:srgbClr val="5D7B7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03" name="Rectangle 89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87"/>
                    <a:ext cx="734" cy="2"/>
                  </a:xfrm>
                  <a:prstGeom prst="rect">
                    <a:avLst/>
                  </a:prstGeom>
                  <a:solidFill>
                    <a:srgbClr val="5C797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04" name="Rectangle 89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89"/>
                    <a:ext cx="734" cy="2"/>
                  </a:xfrm>
                  <a:prstGeom prst="rect">
                    <a:avLst/>
                  </a:prstGeom>
                  <a:solidFill>
                    <a:srgbClr val="5B787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05" name="Rectangle 89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91"/>
                    <a:ext cx="734" cy="2"/>
                  </a:xfrm>
                  <a:prstGeom prst="rect">
                    <a:avLst/>
                  </a:prstGeom>
                  <a:solidFill>
                    <a:srgbClr val="5A7775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06" name="Rectangle 89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93"/>
                    <a:ext cx="734" cy="2"/>
                  </a:xfrm>
                  <a:prstGeom prst="rect">
                    <a:avLst/>
                  </a:prstGeom>
                  <a:solidFill>
                    <a:srgbClr val="59767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07" name="Rectangle 90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95"/>
                    <a:ext cx="734" cy="2"/>
                  </a:xfrm>
                  <a:prstGeom prst="rect">
                    <a:avLst/>
                  </a:prstGeom>
                  <a:solidFill>
                    <a:srgbClr val="59757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08" name="Freeform 901"/>
                  <p:cNvSpPr>
                    <a:spLocks/>
                  </p:cNvSpPr>
                  <p:nvPr/>
                </p:nvSpPr>
                <p:spPr bwMode="auto">
                  <a:xfrm>
                    <a:off x="492" y="1358"/>
                    <a:ext cx="732" cy="237"/>
                  </a:xfrm>
                  <a:custGeom>
                    <a:avLst/>
                    <a:gdLst>
                      <a:gd name="T0" fmla="*/ 0 w 1465"/>
                      <a:gd name="T1" fmla="*/ 1 h 474"/>
                      <a:gd name="T2" fmla="*/ 0 w 1465"/>
                      <a:gd name="T3" fmla="*/ 1 h 474"/>
                      <a:gd name="T4" fmla="*/ 0 w 1465"/>
                      <a:gd name="T5" fmla="*/ 1 h 474"/>
                      <a:gd name="T6" fmla="*/ 0 w 1465"/>
                      <a:gd name="T7" fmla="*/ 1 h 474"/>
                      <a:gd name="T8" fmla="*/ 0 w 1465"/>
                      <a:gd name="T9" fmla="*/ 1 h 474"/>
                      <a:gd name="T10" fmla="*/ 0 w 1465"/>
                      <a:gd name="T11" fmla="*/ 1 h 474"/>
                      <a:gd name="T12" fmla="*/ 0 w 1465"/>
                      <a:gd name="T13" fmla="*/ 1 h 474"/>
                      <a:gd name="T14" fmla="*/ 0 w 1465"/>
                      <a:gd name="T15" fmla="*/ 1 h 474"/>
                      <a:gd name="T16" fmla="*/ 0 w 1465"/>
                      <a:gd name="T17" fmla="*/ 1 h 474"/>
                      <a:gd name="T18" fmla="*/ 0 w 1465"/>
                      <a:gd name="T19" fmla="*/ 1 h 474"/>
                      <a:gd name="T20" fmla="*/ 0 w 1465"/>
                      <a:gd name="T21" fmla="*/ 1 h 474"/>
                      <a:gd name="T22" fmla="*/ 0 w 1465"/>
                      <a:gd name="T23" fmla="*/ 1 h 474"/>
                      <a:gd name="T24" fmla="*/ 0 w 1465"/>
                      <a:gd name="T25" fmla="*/ 1 h 474"/>
                      <a:gd name="T26" fmla="*/ 0 w 1465"/>
                      <a:gd name="T27" fmla="*/ 1 h 474"/>
                      <a:gd name="T28" fmla="*/ 0 w 1465"/>
                      <a:gd name="T29" fmla="*/ 1 h 474"/>
                      <a:gd name="T30" fmla="*/ 0 w 1465"/>
                      <a:gd name="T31" fmla="*/ 1 h 474"/>
                      <a:gd name="T32" fmla="*/ 0 w 1465"/>
                      <a:gd name="T33" fmla="*/ 1 h 474"/>
                      <a:gd name="T34" fmla="*/ 0 w 1465"/>
                      <a:gd name="T35" fmla="*/ 1 h 474"/>
                      <a:gd name="T36" fmla="*/ 0 w 1465"/>
                      <a:gd name="T37" fmla="*/ 1 h 474"/>
                      <a:gd name="T38" fmla="*/ 0 w 1465"/>
                      <a:gd name="T39" fmla="*/ 1 h 474"/>
                      <a:gd name="T40" fmla="*/ 0 w 1465"/>
                      <a:gd name="T41" fmla="*/ 1 h 474"/>
                      <a:gd name="T42" fmla="*/ 0 w 1465"/>
                      <a:gd name="T43" fmla="*/ 1 h 474"/>
                      <a:gd name="T44" fmla="*/ 0 w 1465"/>
                      <a:gd name="T45" fmla="*/ 1 h 474"/>
                      <a:gd name="T46" fmla="*/ 0 w 1465"/>
                      <a:gd name="T47" fmla="*/ 1 h 474"/>
                      <a:gd name="T48" fmla="*/ 0 w 1465"/>
                      <a:gd name="T49" fmla="*/ 1 h 474"/>
                      <a:gd name="T50" fmla="*/ 0 w 1465"/>
                      <a:gd name="T51" fmla="*/ 1 h 474"/>
                      <a:gd name="T52" fmla="*/ 0 w 1465"/>
                      <a:gd name="T53" fmla="*/ 1 h 474"/>
                      <a:gd name="T54" fmla="*/ 0 w 1465"/>
                      <a:gd name="T55" fmla="*/ 1 h 474"/>
                      <a:gd name="T56" fmla="*/ 0 w 1465"/>
                      <a:gd name="T57" fmla="*/ 1 h 474"/>
                      <a:gd name="T58" fmla="*/ 0 w 1465"/>
                      <a:gd name="T59" fmla="*/ 1 h 474"/>
                      <a:gd name="T60" fmla="*/ 0 w 1465"/>
                      <a:gd name="T61" fmla="*/ 1 h 474"/>
                      <a:gd name="T62" fmla="*/ 0 w 1465"/>
                      <a:gd name="T63" fmla="*/ 1 h 474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w 1465"/>
                      <a:gd name="T97" fmla="*/ 0 h 474"/>
                      <a:gd name="T98" fmla="*/ 1465 w 1465"/>
                      <a:gd name="T99" fmla="*/ 474 h 474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T96" t="T97" r="T98" b="T99"/>
                    <a:pathLst>
                      <a:path w="1465" h="474">
                        <a:moveTo>
                          <a:pt x="733" y="0"/>
                        </a:moveTo>
                        <a:lnTo>
                          <a:pt x="657" y="2"/>
                        </a:lnTo>
                        <a:lnTo>
                          <a:pt x="585" y="4"/>
                        </a:lnTo>
                        <a:lnTo>
                          <a:pt x="516" y="10"/>
                        </a:lnTo>
                        <a:lnTo>
                          <a:pt x="448" y="18"/>
                        </a:lnTo>
                        <a:lnTo>
                          <a:pt x="384" y="28"/>
                        </a:lnTo>
                        <a:lnTo>
                          <a:pt x="323" y="40"/>
                        </a:lnTo>
                        <a:lnTo>
                          <a:pt x="267" y="54"/>
                        </a:lnTo>
                        <a:lnTo>
                          <a:pt x="215" y="70"/>
                        </a:lnTo>
                        <a:lnTo>
                          <a:pt x="167" y="86"/>
                        </a:lnTo>
                        <a:lnTo>
                          <a:pt x="126" y="104"/>
                        </a:lnTo>
                        <a:lnTo>
                          <a:pt x="88" y="124"/>
                        </a:lnTo>
                        <a:lnTo>
                          <a:pt x="58" y="146"/>
                        </a:lnTo>
                        <a:lnTo>
                          <a:pt x="34" y="168"/>
                        </a:lnTo>
                        <a:lnTo>
                          <a:pt x="16" y="189"/>
                        </a:lnTo>
                        <a:lnTo>
                          <a:pt x="4" y="213"/>
                        </a:lnTo>
                        <a:lnTo>
                          <a:pt x="0" y="237"/>
                        </a:lnTo>
                        <a:lnTo>
                          <a:pt x="4" y="261"/>
                        </a:lnTo>
                        <a:lnTo>
                          <a:pt x="16" y="285"/>
                        </a:lnTo>
                        <a:lnTo>
                          <a:pt x="34" y="309"/>
                        </a:lnTo>
                        <a:lnTo>
                          <a:pt x="58" y="329"/>
                        </a:lnTo>
                        <a:lnTo>
                          <a:pt x="88" y="351"/>
                        </a:lnTo>
                        <a:lnTo>
                          <a:pt x="126" y="371"/>
                        </a:lnTo>
                        <a:lnTo>
                          <a:pt x="167" y="389"/>
                        </a:lnTo>
                        <a:lnTo>
                          <a:pt x="215" y="404"/>
                        </a:lnTo>
                        <a:lnTo>
                          <a:pt x="267" y="420"/>
                        </a:lnTo>
                        <a:lnTo>
                          <a:pt x="323" y="434"/>
                        </a:lnTo>
                        <a:lnTo>
                          <a:pt x="384" y="446"/>
                        </a:lnTo>
                        <a:lnTo>
                          <a:pt x="448" y="456"/>
                        </a:lnTo>
                        <a:lnTo>
                          <a:pt x="516" y="464"/>
                        </a:lnTo>
                        <a:lnTo>
                          <a:pt x="585" y="470"/>
                        </a:lnTo>
                        <a:lnTo>
                          <a:pt x="657" y="472"/>
                        </a:lnTo>
                        <a:lnTo>
                          <a:pt x="733" y="474"/>
                        </a:lnTo>
                        <a:lnTo>
                          <a:pt x="808" y="472"/>
                        </a:lnTo>
                        <a:lnTo>
                          <a:pt x="880" y="470"/>
                        </a:lnTo>
                        <a:lnTo>
                          <a:pt x="950" y="464"/>
                        </a:lnTo>
                        <a:lnTo>
                          <a:pt x="1017" y="456"/>
                        </a:lnTo>
                        <a:lnTo>
                          <a:pt x="1081" y="446"/>
                        </a:lnTo>
                        <a:lnTo>
                          <a:pt x="1143" y="434"/>
                        </a:lnTo>
                        <a:lnTo>
                          <a:pt x="1198" y="420"/>
                        </a:lnTo>
                        <a:lnTo>
                          <a:pt x="1250" y="404"/>
                        </a:lnTo>
                        <a:lnTo>
                          <a:pt x="1298" y="389"/>
                        </a:lnTo>
                        <a:lnTo>
                          <a:pt x="1340" y="371"/>
                        </a:lnTo>
                        <a:lnTo>
                          <a:pt x="1377" y="351"/>
                        </a:lnTo>
                        <a:lnTo>
                          <a:pt x="1407" y="329"/>
                        </a:lnTo>
                        <a:lnTo>
                          <a:pt x="1431" y="309"/>
                        </a:lnTo>
                        <a:lnTo>
                          <a:pt x="1451" y="285"/>
                        </a:lnTo>
                        <a:lnTo>
                          <a:pt x="1461" y="261"/>
                        </a:lnTo>
                        <a:lnTo>
                          <a:pt x="1465" y="237"/>
                        </a:lnTo>
                        <a:lnTo>
                          <a:pt x="1461" y="213"/>
                        </a:lnTo>
                        <a:lnTo>
                          <a:pt x="1451" y="189"/>
                        </a:lnTo>
                        <a:lnTo>
                          <a:pt x="1431" y="168"/>
                        </a:lnTo>
                        <a:lnTo>
                          <a:pt x="1407" y="146"/>
                        </a:lnTo>
                        <a:lnTo>
                          <a:pt x="1377" y="124"/>
                        </a:lnTo>
                        <a:lnTo>
                          <a:pt x="1340" y="104"/>
                        </a:lnTo>
                        <a:lnTo>
                          <a:pt x="1298" y="86"/>
                        </a:lnTo>
                        <a:lnTo>
                          <a:pt x="1250" y="70"/>
                        </a:lnTo>
                        <a:lnTo>
                          <a:pt x="1198" y="54"/>
                        </a:lnTo>
                        <a:lnTo>
                          <a:pt x="1143" y="40"/>
                        </a:lnTo>
                        <a:lnTo>
                          <a:pt x="1081" y="28"/>
                        </a:lnTo>
                        <a:lnTo>
                          <a:pt x="1017" y="18"/>
                        </a:lnTo>
                        <a:lnTo>
                          <a:pt x="950" y="10"/>
                        </a:lnTo>
                        <a:lnTo>
                          <a:pt x="880" y="4"/>
                        </a:lnTo>
                        <a:lnTo>
                          <a:pt x="808" y="2"/>
                        </a:lnTo>
                        <a:lnTo>
                          <a:pt x="733" y="0"/>
                        </a:lnTo>
                        <a:close/>
                      </a:path>
                    </a:pathLst>
                  </a:custGeom>
                  <a:solidFill>
                    <a:srgbClr val="597573"/>
                  </a:solidFill>
                  <a:ln w="0">
                    <a:solidFill>
                      <a:srgbClr val="FFFFFF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09" name="Oval 90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58"/>
                    <a:ext cx="733" cy="238"/>
                  </a:xfrm>
                  <a:prstGeom prst="ellipse">
                    <a:avLst/>
                  </a:pr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10" name="Rectangle 90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58"/>
                    <a:ext cx="734" cy="2"/>
                  </a:xfrm>
                  <a:prstGeom prst="rect">
                    <a:avLst/>
                  </a:prstGeom>
                  <a:solidFill>
                    <a:srgbClr val="59757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11" name="Rectangle 90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60"/>
                    <a:ext cx="734" cy="2"/>
                  </a:xfrm>
                  <a:prstGeom prst="rect">
                    <a:avLst/>
                  </a:prstGeom>
                  <a:solidFill>
                    <a:srgbClr val="59767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12" name="Rectangle 90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62"/>
                    <a:ext cx="734" cy="2"/>
                  </a:xfrm>
                  <a:prstGeom prst="rect">
                    <a:avLst/>
                  </a:prstGeom>
                  <a:solidFill>
                    <a:srgbClr val="5A7775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13" name="Rectangle 90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64"/>
                    <a:ext cx="734" cy="2"/>
                  </a:xfrm>
                  <a:prstGeom prst="rect">
                    <a:avLst/>
                  </a:prstGeom>
                  <a:solidFill>
                    <a:srgbClr val="5B787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14" name="Rectangle 90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66"/>
                    <a:ext cx="734" cy="2"/>
                  </a:xfrm>
                  <a:prstGeom prst="rect">
                    <a:avLst/>
                  </a:prstGeom>
                  <a:solidFill>
                    <a:srgbClr val="5C797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15" name="Rectangle 90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68"/>
                    <a:ext cx="734" cy="2"/>
                  </a:xfrm>
                  <a:prstGeom prst="rect">
                    <a:avLst/>
                  </a:prstGeom>
                  <a:solidFill>
                    <a:srgbClr val="5D7B7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16" name="Rectangle 90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70"/>
                    <a:ext cx="734" cy="2"/>
                  </a:xfrm>
                  <a:prstGeom prst="rect">
                    <a:avLst/>
                  </a:prstGeom>
                  <a:solidFill>
                    <a:srgbClr val="5E7C7A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17" name="Rectangle 91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72"/>
                    <a:ext cx="734" cy="2"/>
                  </a:xfrm>
                  <a:prstGeom prst="rect">
                    <a:avLst/>
                  </a:prstGeom>
                  <a:solidFill>
                    <a:srgbClr val="607E7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18" name="Rectangle 91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74"/>
                    <a:ext cx="734" cy="2"/>
                  </a:xfrm>
                  <a:prstGeom prst="rect">
                    <a:avLst/>
                  </a:prstGeom>
                  <a:solidFill>
                    <a:srgbClr val="61807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19" name="Rectangle 91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76"/>
                    <a:ext cx="734" cy="2"/>
                  </a:xfrm>
                  <a:prstGeom prst="rect">
                    <a:avLst/>
                  </a:prstGeom>
                  <a:solidFill>
                    <a:srgbClr val="638280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20" name="Rectangle 91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78"/>
                    <a:ext cx="734" cy="2"/>
                  </a:xfrm>
                  <a:prstGeom prst="rect">
                    <a:avLst/>
                  </a:prstGeom>
                  <a:solidFill>
                    <a:srgbClr val="64848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21" name="Rectangle 91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80"/>
                    <a:ext cx="734" cy="2"/>
                  </a:xfrm>
                  <a:prstGeom prst="rect">
                    <a:avLst/>
                  </a:prstGeom>
                  <a:solidFill>
                    <a:srgbClr val="66878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22" name="Rectangle 91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82"/>
                    <a:ext cx="734" cy="2"/>
                  </a:xfrm>
                  <a:prstGeom prst="rect">
                    <a:avLst/>
                  </a:prstGeom>
                  <a:solidFill>
                    <a:srgbClr val="68898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23" name="Rectangle 91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84"/>
                    <a:ext cx="734" cy="2"/>
                  </a:xfrm>
                  <a:prstGeom prst="rect">
                    <a:avLst/>
                  </a:prstGeom>
                  <a:solidFill>
                    <a:srgbClr val="6A8C8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24" name="Rectangle 91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86"/>
                    <a:ext cx="734" cy="2"/>
                  </a:xfrm>
                  <a:prstGeom prst="rect">
                    <a:avLst/>
                  </a:prstGeom>
                  <a:solidFill>
                    <a:srgbClr val="6C8E8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25" name="Rectangle 91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88"/>
                    <a:ext cx="734" cy="2"/>
                  </a:xfrm>
                  <a:prstGeom prst="rect">
                    <a:avLst/>
                  </a:prstGeom>
                  <a:solidFill>
                    <a:srgbClr val="6E928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26" name="Rectangle 91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90"/>
                    <a:ext cx="734" cy="2"/>
                  </a:xfrm>
                  <a:prstGeom prst="rect">
                    <a:avLst/>
                  </a:prstGeom>
                  <a:solidFill>
                    <a:srgbClr val="71959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27" name="Rectangle 92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92"/>
                    <a:ext cx="734" cy="2"/>
                  </a:xfrm>
                  <a:prstGeom prst="rect">
                    <a:avLst/>
                  </a:prstGeom>
                  <a:solidFill>
                    <a:srgbClr val="739895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28" name="Rectangle 92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94"/>
                    <a:ext cx="734" cy="1"/>
                  </a:xfrm>
                  <a:prstGeom prst="rect">
                    <a:avLst/>
                  </a:prstGeom>
                  <a:solidFill>
                    <a:srgbClr val="759B98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29" name="Rectangle 92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95"/>
                    <a:ext cx="734" cy="2"/>
                  </a:xfrm>
                  <a:prstGeom prst="rect">
                    <a:avLst/>
                  </a:prstGeom>
                  <a:solidFill>
                    <a:srgbClr val="789F9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30" name="Rectangle 92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97"/>
                    <a:ext cx="734" cy="2"/>
                  </a:xfrm>
                  <a:prstGeom prst="rect">
                    <a:avLst/>
                  </a:prstGeom>
                  <a:solidFill>
                    <a:srgbClr val="7BA29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31" name="Rectangle 92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399"/>
                    <a:ext cx="734" cy="2"/>
                  </a:xfrm>
                  <a:prstGeom prst="rect">
                    <a:avLst/>
                  </a:prstGeom>
                  <a:solidFill>
                    <a:srgbClr val="7DA6A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32" name="Rectangle 92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01"/>
                    <a:ext cx="734" cy="2"/>
                  </a:xfrm>
                  <a:prstGeom prst="rect">
                    <a:avLst/>
                  </a:prstGeom>
                  <a:solidFill>
                    <a:srgbClr val="81AAA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33" name="Rectangle 92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03"/>
                    <a:ext cx="734" cy="2"/>
                  </a:xfrm>
                  <a:prstGeom prst="rect">
                    <a:avLst/>
                  </a:prstGeom>
                  <a:solidFill>
                    <a:srgbClr val="83ADAA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34" name="Rectangle 92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05"/>
                    <a:ext cx="734" cy="2"/>
                  </a:xfrm>
                  <a:prstGeom prst="rect">
                    <a:avLst/>
                  </a:prstGeom>
                  <a:solidFill>
                    <a:srgbClr val="86B1AD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35" name="Rectangle 92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07"/>
                    <a:ext cx="734" cy="2"/>
                  </a:xfrm>
                  <a:prstGeom prst="rect">
                    <a:avLst/>
                  </a:prstGeom>
                  <a:solidFill>
                    <a:srgbClr val="88B4B1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36" name="Rectangle 92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09"/>
                    <a:ext cx="734" cy="2"/>
                  </a:xfrm>
                  <a:prstGeom prst="rect">
                    <a:avLst/>
                  </a:prstGeom>
                  <a:solidFill>
                    <a:srgbClr val="8CB9B5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37" name="Rectangle 93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11"/>
                    <a:ext cx="734" cy="2"/>
                  </a:xfrm>
                  <a:prstGeom prst="rect">
                    <a:avLst/>
                  </a:prstGeom>
                  <a:solidFill>
                    <a:srgbClr val="8EBCB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38" name="Rectangle 93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13"/>
                    <a:ext cx="734" cy="2"/>
                  </a:xfrm>
                  <a:prstGeom prst="rect">
                    <a:avLst/>
                  </a:prstGeom>
                  <a:solidFill>
                    <a:srgbClr val="91C0B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39" name="Rectangle 93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15"/>
                    <a:ext cx="734" cy="2"/>
                  </a:xfrm>
                  <a:prstGeom prst="rect">
                    <a:avLst/>
                  </a:prstGeom>
                  <a:solidFill>
                    <a:srgbClr val="94C3B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40" name="Rectangle 93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17"/>
                    <a:ext cx="734" cy="2"/>
                  </a:xfrm>
                  <a:prstGeom prst="rect">
                    <a:avLst/>
                  </a:prstGeom>
                  <a:solidFill>
                    <a:srgbClr val="97C7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41" name="Rectangle 93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19"/>
                    <a:ext cx="734" cy="2"/>
                  </a:xfrm>
                  <a:prstGeom prst="rect">
                    <a:avLst/>
                  </a:prstGeom>
                  <a:solidFill>
                    <a:srgbClr val="99CBC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42" name="Rectangle 93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21"/>
                    <a:ext cx="734" cy="2"/>
                  </a:xfrm>
                  <a:prstGeom prst="rect">
                    <a:avLst/>
                  </a:prstGeom>
                  <a:solidFill>
                    <a:srgbClr val="9CCECA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43" name="Rectangle 93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23"/>
                    <a:ext cx="734" cy="2"/>
                  </a:xfrm>
                  <a:prstGeom prst="rect">
                    <a:avLst/>
                  </a:prstGeom>
                  <a:solidFill>
                    <a:srgbClr val="9ED1CD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44" name="Rectangle 93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25"/>
                    <a:ext cx="734" cy="2"/>
                  </a:xfrm>
                  <a:prstGeom prst="rect">
                    <a:avLst/>
                  </a:prstGeom>
                  <a:solidFill>
                    <a:srgbClr val="A1D5D1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45" name="Rectangle 93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27"/>
                    <a:ext cx="734" cy="2"/>
                  </a:xfrm>
                  <a:prstGeom prst="rect">
                    <a:avLst/>
                  </a:prstGeom>
                  <a:solidFill>
                    <a:srgbClr val="A3D8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46" name="Rectangle 93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29"/>
                    <a:ext cx="734" cy="2"/>
                  </a:xfrm>
                  <a:prstGeom prst="rect">
                    <a:avLst/>
                  </a:prstGeom>
                  <a:solidFill>
                    <a:srgbClr val="A5DBD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47" name="Rectangle 94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31"/>
                    <a:ext cx="734" cy="2"/>
                  </a:xfrm>
                  <a:prstGeom prst="rect">
                    <a:avLst/>
                  </a:prstGeom>
                  <a:solidFill>
                    <a:srgbClr val="A8DEDA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48" name="Rectangle 94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33"/>
                    <a:ext cx="734" cy="2"/>
                  </a:xfrm>
                  <a:prstGeom prst="rect">
                    <a:avLst/>
                  </a:prstGeom>
                  <a:solidFill>
                    <a:srgbClr val="AAE1D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49" name="Rectangle 94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35"/>
                    <a:ext cx="734" cy="2"/>
                  </a:xfrm>
                  <a:prstGeom prst="rect">
                    <a:avLst/>
                  </a:prstGeom>
                  <a:solidFill>
                    <a:srgbClr val="ACE3D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50" name="Rectangle 94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37"/>
                    <a:ext cx="734" cy="2"/>
                  </a:xfrm>
                  <a:prstGeom prst="rect">
                    <a:avLst/>
                  </a:prstGeom>
                  <a:solidFill>
                    <a:srgbClr val="ADE5E1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51" name="Rectangle 94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39"/>
                    <a:ext cx="734" cy="2"/>
                  </a:xfrm>
                  <a:prstGeom prst="rect">
                    <a:avLst/>
                  </a:prstGeom>
                  <a:solidFill>
                    <a:srgbClr val="AFE8E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52" name="Rectangle 94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41"/>
                    <a:ext cx="734" cy="2"/>
                  </a:xfrm>
                  <a:prstGeom prst="rect">
                    <a:avLst/>
                  </a:prstGeom>
                  <a:solidFill>
                    <a:srgbClr val="B1EAE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53" name="Rectangle 94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43"/>
                    <a:ext cx="734" cy="2"/>
                  </a:xfrm>
                  <a:prstGeom prst="rect">
                    <a:avLst/>
                  </a:prstGeom>
                  <a:solidFill>
                    <a:srgbClr val="B2ECE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54" name="Rectangle 94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45"/>
                    <a:ext cx="734" cy="2"/>
                  </a:xfrm>
                  <a:prstGeom prst="rect">
                    <a:avLst/>
                  </a:prstGeom>
                  <a:solidFill>
                    <a:srgbClr val="B4EEE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55" name="Rectangle 94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47"/>
                    <a:ext cx="734" cy="2"/>
                  </a:xfrm>
                  <a:prstGeom prst="rect">
                    <a:avLst/>
                  </a:prstGeom>
                  <a:solidFill>
                    <a:srgbClr val="B5F0EB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56" name="Rectangle 94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49"/>
                    <a:ext cx="734" cy="2"/>
                  </a:xfrm>
                  <a:prstGeom prst="rect">
                    <a:avLst/>
                  </a:prstGeom>
                  <a:solidFill>
                    <a:srgbClr val="B6F2ED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57" name="Rectangle 95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51"/>
                    <a:ext cx="734" cy="2"/>
                  </a:xfrm>
                  <a:prstGeom prst="rect">
                    <a:avLst/>
                  </a:prstGeom>
                  <a:solidFill>
                    <a:srgbClr val="B8F3E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58" name="Rectangle 95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53"/>
                    <a:ext cx="734" cy="2"/>
                  </a:xfrm>
                  <a:prstGeom prst="rect">
                    <a:avLst/>
                  </a:prstGeom>
                  <a:solidFill>
                    <a:srgbClr val="B9F4E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59" name="Rectangle 95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55"/>
                    <a:ext cx="734" cy="2"/>
                  </a:xfrm>
                  <a:prstGeom prst="rect">
                    <a:avLst/>
                  </a:prstGeom>
                  <a:solidFill>
                    <a:srgbClr val="BAF6F1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60" name="Rectangle 95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57"/>
                    <a:ext cx="734" cy="2"/>
                  </a:xfrm>
                  <a:prstGeom prst="rect">
                    <a:avLst/>
                  </a:prstGeom>
                  <a:solidFill>
                    <a:srgbClr val="BBF7F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61" name="Rectangle 95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59"/>
                    <a:ext cx="734" cy="2"/>
                  </a:xfrm>
                  <a:prstGeom prst="rect">
                    <a:avLst/>
                  </a:prstGeom>
                  <a:solidFill>
                    <a:srgbClr val="BBF8F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62" name="Rectangle 95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61"/>
                    <a:ext cx="734" cy="2"/>
                  </a:xfrm>
                  <a:prstGeom prst="rect">
                    <a:avLst/>
                  </a:prstGeom>
                  <a:solidFill>
                    <a:srgbClr val="BCF9F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63" name="Rectangle 95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63"/>
                    <a:ext cx="734" cy="2"/>
                  </a:xfrm>
                  <a:prstGeom prst="rect">
                    <a:avLst/>
                  </a:prstGeom>
                  <a:solidFill>
                    <a:srgbClr val="BDFAF5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64" name="Rectangle 95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65"/>
                    <a:ext cx="734" cy="2"/>
                  </a:xfrm>
                  <a:prstGeom prst="rect">
                    <a:avLst/>
                  </a:prstGeom>
                  <a:solidFill>
                    <a:srgbClr val="BDFBF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65" name="Rectangle 95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67"/>
                    <a:ext cx="734" cy="2"/>
                  </a:xfrm>
                  <a:prstGeom prst="rect">
                    <a:avLst/>
                  </a:prstGeom>
                  <a:solidFill>
                    <a:srgbClr val="BEFBF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66" name="Rectangle 95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69"/>
                    <a:ext cx="734" cy="2"/>
                  </a:xfrm>
                  <a:prstGeom prst="rect">
                    <a:avLst/>
                  </a:prstGeom>
                  <a:solidFill>
                    <a:srgbClr val="BEFCF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67" name="Rectangle 96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71"/>
                    <a:ext cx="734" cy="2"/>
                  </a:xfrm>
                  <a:prstGeom prst="rect">
                    <a:avLst/>
                  </a:prstGeom>
                  <a:solidFill>
                    <a:srgbClr val="BFFCF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68" name="Rectangle 96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73"/>
                    <a:ext cx="734" cy="2"/>
                  </a:xfrm>
                  <a:prstGeom prst="rect">
                    <a:avLst/>
                  </a:prstGeom>
                  <a:solidFill>
                    <a:srgbClr val="BFFDF8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69" name="Rectangle 96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75"/>
                    <a:ext cx="734" cy="2"/>
                  </a:xfrm>
                  <a:prstGeom prst="rect">
                    <a:avLst/>
                  </a:prstGeom>
                  <a:solidFill>
                    <a:srgbClr val="C0FEF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70" name="Rectangle 96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77"/>
                    <a:ext cx="734" cy="2"/>
                  </a:xfrm>
                  <a:prstGeom prst="rect">
                    <a:avLst/>
                  </a:prstGeom>
                  <a:solidFill>
                    <a:srgbClr val="C0FEF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71" name="Rectangle 96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79"/>
                    <a:ext cx="734" cy="2"/>
                  </a:xfrm>
                  <a:prstGeom prst="rect">
                    <a:avLst/>
                  </a:prstGeom>
                  <a:solidFill>
                    <a:srgbClr val="BFFDF8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72" name="Rectangle 96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81"/>
                    <a:ext cx="734" cy="2"/>
                  </a:xfrm>
                  <a:prstGeom prst="rect">
                    <a:avLst/>
                  </a:prstGeom>
                  <a:solidFill>
                    <a:srgbClr val="BFFCF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73" name="Rectangle 96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83"/>
                    <a:ext cx="734" cy="2"/>
                  </a:xfrm>
                  <a:prstGeom prst="rect">
                    <a:avLst/>
                  </a:prstGeom>
                  <a:solidFill>
                    <a:srgbClr val="BEFCF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74" name="Rectangle 96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85"/>
                    <a:ext cx="734" cy="2"/>
                  </a:xfrm>
                  <a:prstGeom prst="rect">
                    <a:avLst/>
                  </a:prstGeom>
                  <a:solidFill>
                    <a:srgbClr val="BEFBF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75" name="Rectangle 96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87"/>
                    <a:ext cx="734" cy="2"/>
                  </a:xfrm>
                  <a:prstGeom prst="rect">
                    <a:avLst/>
                  </a:prstGeom>
                  <a:solidFill>
                    <a:srgbClr val="BDFBF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76" name="Rectangle 96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89"/>
                    <a:ext cx="734" cy="2"/>
                  </a:xfrm>
                  <a:prstGeom prst="rect">
                    <a:avLst/>
                  </a:prstGeom>
                  <a:solidFill>
                    <a:srgbClr val="BDFAF5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77" name="Rectangle 97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91"/>
                    <a:ext cx="734" cy="2"/>
                  </a:xfrm>
                  <a:prstGeom prst="rect">
                    <a:avLst/>
                  </a:prstGeom>
                  <a:solidFill>
                    <a:srgbClr val="BCF9F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78" name="Rectangle 97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93"/>
                    <a:ext cx="734" cy="2"/>
                  </a:xfrm>
                  <a:prstGeom prst="rect">
                    <a:avLst/>
                  </a:prstGeom>
                  <a:solidFill>
                    <a:srgbClr val="BBF8F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79" name="Rectangle 97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95"/>
                    <a:ext cx="734" cy="2"/>
                  </a:xfrm>
                  <a:prstGeom prst="rect">
                    <a:avLst/>
                  </a:prstGeom>
                  <a:solidFill>
                    <a:srgbClr val="BBF7F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80" name="Rectangle 97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97"/>
                    <a:ext cx="734" cy="2"/>
                  </a:xfrm>
                  <a:prstGeom prst="rect">
                    <a:avLst/>
                  </a:prstGeom>
                  <a:solidFill>
                    <a:srgbClr val="BAF6F1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81" name="Rectangle 97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499"/>
                    <a:ext cx="734" cy="2"/>
                  </a:xfrm>
                  <a:prstGeom prst="rect">
                    <a:avLst/>
                  </a:prstGeom>
                  <a:solidFill>
                    <a:srgbClr val="B9F4E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82" name="Rectangle 97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01"/>
                    <a:ext cx="734" cy="2"/>
                  </a:xfrm>
                  <a:prstGeom prst="rect">
                    <a:avLst/>
                  </a:prstGeom>
                  <a:solidFill>
                    <a:srgbClr val="B8F3E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83" name="Rectangle 97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03"/>
                    <a:ext cx="734" cy="2"/>
                  </a:xfrm>
                  <a:prstGeom prst="rect">
                    <a:avLst/>
                  </a:prstGeom>
                  <a:solidFill>
                    <a:srgbClr val="B6F2ED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84" name="Rectangle 97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05"/>
                    <a:ext cx="734" cy="2"/>
                  </a:xfrm>
                  <a:prstGeom prst="rect">
                    <a:avLst/>
                  </a:prstGeom>
                  <a:solidFill>
                    <a:srgbClr val="B5F0EB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85" name="Rectangle 97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07"/>
                    <a:ext cx="734" cy="2"/>
                  </a:xfrm>
                  <a:prstGeom prst="rect">
                    <a:avLst/>
                  </a:prstGeom>
                  <a:solidFill>
                    <a:srgbClr val="B4EEE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86" name="Rectangle 97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09"/>
                    <a:ext cx="734" cy="2"/>
                  </a:xfrm>
                  <a:prstGeom prst="rect">
                    <a:avLst/>
                  </a:prstGeom>
                  <a:solidFill>
                    <a:srgbClr val="B2ECE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587" name="Rectangle 98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1511"/>
                    <a:ext cx="734" cy="2"/>
                  </a:xfrm>
                  <a:prstGeom prst="rect">
                    <a:avLst/>
                  </a:prstGeom>
                  <a:solidFill>
                    <a:srgbClr val="B1EAE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</p:grpSp>
            <p:sp>
              <p:nvSpPr>
                <p:cNvPr id="13346" name="Rectangle 982"/>
                <p:cNvSpPr>
                  <a:spLocks noChangeArrowheads="1"/>
                </p:cNvSpPr>
                <p:nvPr/>
              </p:nvSpPr>
              <p:spPr bwMode="auto">
                <a:xfrm>
                  <a:off x="492" y="1513"/>
                  <a:ext cx="734" cy="2"/>
                </a:xfrm>
                <a:prstGeom prst="rect">
                  <a:avLst/>
                </a:prstGeom>
                <a:solidFill>
                  <a:srgbClr val="AFE8E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47" name="Rectangle 983"/>
                <p:cNvSpPr>
                  <a:spLocks noChangeArrowheads="1"/>
                </p:cNvSpPr>
                <p:nvPr/>
              </p:nvSpPr>
              <p:spPr bwMode="auto">
                <a:xfrm>
                  <a:off x="492" y="1515"/>
                  <a:ext cx="734" cy="2"/>
                </a:xfrm>
                <a:prstGeom prst="rect">
                  <a:avLst/>
                </a:prstGeom>
                <a:solidFill>
                  <a:srgbClr val="ADE5E1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48" name="Rectangle 984"/>
                <p:cNvSpPr>
                  <a:spLocks noChangeArrowheads="1"/>
                </p:cNvSpPr>
                <p:nvPr/>
              </p:nvSpPr>
              <p:spPr bwMode="auto">
                <a:xfrm>
                  <a:off x="492" y="1517"/>
                  <a:ext cx="734" cy="2"/>
                </a:xfrm>
                <a:prstGeom prst="rect">
                  <a:avLst/>
                </a:prstGeom>
                <a:solidFill>
                  <a:srgbClr val="ACE3D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49" name="Rectangle 985"/>
                <p:cNvSpPr>
                  <a:spLocks noChangeArrowheads="1"/>
                </p:cNvSpPr>
                <p:nvPr/>
              </p:nvSpPr>
              <p:spPr bwMode="auto">
                <a:xfrm>
                  <a:off x="492" y="1519"/>
                  <a:ext cx="734" cy="2"/>
                </a:xfrm>
                <a:prstGeom prst="rect">
                  <a:avLst/>
                </a:prstGeom>
                <a:solidFill>
                  <a:srgbClr val="AAE1D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50" name="Rectangle 986"/>
                <p:cNvSpPr>
                  <a:spLocks noChangeArrowheads="1"/>
                </p:cNvSpPr>
                <p:nvPr/>
              </p:nvSpPr>
              <p:spPr bwMode="auto">
                <a:xfrm>
                  <a:off x="492" y="1521"/>
                  <a:ext cx="734" cy="2"/>
                </a:xfrm>
                <a:prstGeom prst="rect">
                  <a:avLst/>
                </a:prstGeom>
                <a:solidFill>
                  <a:srgbClr val="A7DDD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51" name="Rectangle 987"/>
                <p:cNvSpPr>
                  <a:spLocks noChangeArrowheads="1"/>
                </p:cNvSpPr>
                <p:nvPr/>
              </p:nvSpPr>
              <p:spPr bwMode="auto">
                <a:xfrm>
                  <a:off x="492" y="1523"/>
                  <a:ext cx="734" cy="2"/>
                </a:xfrm>
                <a:prstGeom prst="rect">
                  <a:avLst/>
                </a:prstGeom>
                <a:solidFill>
                  <a:srgbClr val="A5DBD6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52" name="Rectangle 988"/>
                <p:cNvSpPr>
                  <a:spLocks noChangeArrowheads="1"/>
                </p:cNvSpPr>
                <p:nvPr/>
              </p:nvSpPr>
              <p:spPr bwMode="auto">
                <a:xfrm>
                  <a:off x="492" y="1525"/>
                  <a:ext cx="734" cy="2"/>
                </a:xfrm>
                <a:prstGeom prst="rect">
                  <a:avLst/>
                </a:prstGeom>
                <a:solidFill>
                  <a:srgbClr val="A3D8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53" name="Rectangle 989"/>
                <p:cNvSpPr>
                  <a:spLocks noChangeArrowheads="1"/>
                </p:cNvSpPr>
                <p:nvPr/>
              </p:nvSpPr>
              <p:spPr bwMode="auto">
                <a:xfrm>
                  <a:off x="492" y="1527"/>
                  <a:ext cx="734" cy="2"/>
                </a:xfrm>
                <a:prstGeom prst="rect">
                  <a:avLst/>
                </a:prstGeom>
                <a:solidFill>
                  <a:srgbClr val="A1D5D1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54" name="Rectangle 990"/>
                <p:cNvSpPr>
                  <a:spLocks noChangeArrowheads="1"/>
                </p:cNvSpPr>
                <p:nvPr/>
              </p:nvSpPr>
              <p:spPr bwMode="auto">
                <a:xfrm>
                  <a:off x="492" y="1529"/>
                  <a:ext cx="734" cy="2"/>
                </a:xfrm>
                <a:prstGeom prst="rect">
                  <a:avLst/>
                </a:prstGeom>
                <a:solidFill>
                  <a:srgbClr val="9ED1CD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55" name="Rectangle 991"/>
                <p:cNvSpPr>
                  <a:spLocks noChangeArrowheads="1"/>
                </p:cNvSpPr>
                <p:nvPr/>
              </p:nvSpPr>
              <p:spPr bwMode="auto">
                <a:xfrm>
                  <a:off x="492" y="1531"/>
                  <a:ext cx="734" cy="2"/>
                </a:xfrm>
                <a:prstGeom prst="rect">
                  <a:avLst/>
                </a:prstGeom>
                <a:solidFill>
                  <a:srgbClr val="9CCECA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56" name="Rectangle 992"/>
                <p:cNvSpPr>
                  <a:spLocks noChangeArrowheads="1"/>
                </p:cNvSpPr>
                <p:nvPr/>
              </p:nvSpPr>
              <p:spPr bwMode="auto">
                <a:xfrm>
                  <a:off x="492" y="1533"/>
                  <a:ext cx="734" cy="2"/>
                </a:xfrm>
                <a:prstGeom prst="rect">
                  <a:avLst/>
                </a:prstGeom>
                <a:solidFill>
                  <a:srgbClr val="99CBC7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57" name="Rectangle 993"/>
                <p:cNvSpPr>
                  <a:spLocks noChangeArrowheads="1"/>
                </p:cNvSpPr>
                <p:nvPr/>
              </p:nvSpPr>
              <p:spPr bwMode="auto">
                <a:xfrm>
                  <a:off x="492" y="1535"/>
                  <a:ext cx="734" cy="2"/>
                </a:xfrm>
                <a:prstGeom prst="rect">
                  <a:avLst/>
                </a:prstGeom>
                <a:solidFill>
                  <a:srgbClr val="97C7C3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58" name="Rectangle 994"/>
                <p:cNvSpPr>
                  <a:spLocks noChangeArrowheads="1"/>
                </p:cNvSpPr>
                <p:nvPr/>
              </p:nvSpPr>
              <p:spPr bwMode="auto">
                <a:xfrm>
                  <a:off x="492" y="1537"/>
                  <a:ext cx="734" cy="2"/>
                </a:xfrm>
                <a:prstGeom prst="rect">
                  <a:avLst/>
                </a:prstGeom>
                <a:solidFill>
                  <a:srgbClr val="94C3B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59" name="Rectangle 995"/>
                <p:cNvSpPr>
                  <a:spLocks noChangeArrowheads="1"/>
                </p:cNvSpPr>
                <p:nvPr/>
              </p:nvSpPr>
              <p:spPr bwMode="auto">
                <a:xfrm>
                  <a:off x="492" y="1539"/>
                  <a:ext cx="734" cy="2"/>
                </a:xfrm>
                <a:prstGeom prst="rect">
                  <a:avLst/>
                </a:prstGeom>
                <a:solidFill>
                  <a:srgbClr val="91C0B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60" name="Rectangle 996"/>
                <p:cNvSpPr>
                  <a:spLocks noChangeArrowheads="1"/>
                </p:cNvSpPr>
                <p:nvPr/>
              </p:nvSpPr>
              <p:spPr bwMode="auto">
                <a:xfrm>
                  <a:off x="492" y="1541"/>
                  <a:ext cx="734" cy="2"/>
                </a:xfrm>
                <a:prstGeom prst="rect">
                  <a:avLst/>
                </a:prstGeom>
                <a:solidFill>
                  <a:srgbClr val="8EBCB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61" name="Rectangle 997"/>
                <p:cNvSpPr>
                  <a:spLocks noChangeArrowheads="1"/>
                </p:cNvSpPr>
                <p:nvPr/>
              </p:nvSpPr>
              <p:spPr bwMode="auto">
                <a:xfrm>
                  <a:off x="492" y="1543"/>
                  <a:ext cx="734" cy="2"/>
                </a:xfrm>
                <a:prstGeom prst="rect">
                  <a:avLst/>
                </a:prstGeom>
                <a:solidFill>
                  <a:srgbClr val="8CB9B5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62" name="Rectangle 998"/>
                <p:cNvSpPr>
                  <a:spLocks noChangeArrowheads="1"/>
                </p:cNvSpPr>
                <p:nvPr/>
              </p:nvSpPr>
              <p:spPr bwMode="auto">
                <a:xfrm>
                  <a:off x="492" y="1545"/>
                  <a:ext cx="734" cy="2"/>
                </a:xfrm>
                <a:prstGeom prst="rect">
                  <a:avLst/>
                </a:prstGeom>
                <a:solidFill>
                  <a:srgbClr val="88B4B1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63" name="Rectangle 999"/>
                <p:cNvSpPr>
                  <a:spLocks noChangeArrowheads="1"/>
                </p:cNvSpPr>
                <p:nvPr/>
              </p:nvSpPr>
              <p:spPr bwMode="auto">
                <a:xfrm>
                  <a:off x="492" y="1547"/>
                  <a:ext cx="734" cy="2"/>
                </a:xfrm>
                <a:prstGeom prst="rect">
                  <a:avLst/>
                </a:prstGeom>
                <a:solidFill>
                  <a:srgbClr val="86B1AD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64" name="Rectangle 1000"/>
                <p:cNvSpPr>
                  <a:spLocks noChangeArrowheads="1"/>
                </p:cNvSpPr>
                <p:nvPr/>
              </p:nvSpPr>
              <p:spPr bwMode="auto">
                <a:xfrm>
                  <a:off x="492" y="1549"/>
                  <a:ext cx="734" cy="2"/>
                </a:xfrm>
                <a:prstGeom prst="rect">
                  <a:avLst/>
                </a:prstGeom>
                <a:solidFill>
                  <a:srgbClr val="83ADAA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65" name="Rectangle 1001"/>
                <p:cNvSpPr>
                  <a:spLocks noChangeArrowheads="1"/>
                </p:cNvSpPr>
                <p:nvPr/>
              </p:nvSpPr>
              <p:spPr bwMode="auto">
                <a:xfrm>
                  <a:off x="492" y="1551"/>
                  <a:ext cx="734" cy="2"/>
                </a:xfrm>
                <a:prstGeom prst="rect">
                  <a:avLst/>
                </a:prstGeom>
                <a:solidFill>
                  <a:srgbClr val="80A9A6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66" name="Rectangle 1002"/>
                <p:cNvSpPr>
                  <a:spLocks noChangeArrowheads="1"/>
                </p:cNvSpPr>
                <p:nvPr/>
              </p:nvSpPr>
              <p:spPr bwMode="auto">
                <a:xfrm>
                  <a:off x="492" y="1553"/>
                  <a:ext cx="734" cy="2"/>
                </a:xfrm>
                <a:prstGeom prst="rect">
                  <a:avLst/>
                </a:prstGeom>
                <a:solidFill>
                  <a:srgbClr val="7DA6A2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67" name="Rectangle 1003"/>
                <p:cNvSpPr>
                  <a:spLocks noChangeArrowheads="1"/>
                </p:cNvSpPr>
                <p:nvPr/>
              </p:nvSpPr>
              <p:spPr bwMode="auto">
                <a:xfrm>
                  <a:off x="492" y="1555"/>
                  <a:ext cx="734" cy="2"/>
                </a:xfrm>
                <a:prstGeom prst="rect">
                  <a:avLst/>
                </a:prstGeom>
                <a:solidFill>
                  <a:srgbClr val="7BA29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68" name="Rectangle 1004"/>
                <p:cNvSpPr>
                  <a:spLocks noChangeArrowheads="1"/>
                </p:cNvSpPr>
                <p:nvPr/>
              </p:nvSpPr>
              <p:spPr bwMode="auto">
                <a:xfrm>
                  <a:off x="492" y="1557"/>
                  <a:ext cx="734" cy="2"/>
                </a:xfrm>
                <a:prstGeom prst="rect">
                  <a:avLst/>
                </a:prstGeom>
                <a:solidFill>
                  <a:srgbClr val="789F9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69" name="Rectangle 1005"/>
                <p:cNvSpPr>
                  <a:spLocks noChangeArrowheads="1"/>
                </p:cNvSpPr>
                <p:nvPr/>
              </p:nvSpPr>
              <p:spPr bwMode="auto">
                <a:xfrm>
                  <a:off x="492" y="1559"/>
                  <a:ext cx="734" cy="2"/>
                </a:xfrm>
                <a:prstGeom prst="rect">
                  <a:avLst/>
                </a:prstGeom>
                <a:solidFill>
                  <a:srgbClr val="759B98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70" name="Rectangle 1006"/>
                <p:cNvSpPr>
                  <a:spLocks noChangeArrowheads="1"/>
                </p:cNvSpPr>
                <p:nvPr/>
              </p:nvSpPr>
              <p:spPr bwMode="auto">
                <a:xfrm>
                  <a:off x="492" y="1561"/>
                  <a:ext cx="734" cy="2"/>
                </a:xfrm>
                <a:prstGeom prst="rect">
                  <a:avLst/>
                </a:prstGeom>
                <a:solidFill>
                  <a:srgbClr val="739895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71" name="Rectangle 1007"/>
                <p:cNvSpPr>
                  <a:spLocks noChangeArrowheads="1"/>
                </p:cNvSpPr>
                <p:nvPr/>
              </p:nvSpPr>
              <p:spPr bwMode="auto">
                <a:xfrm>
                  <a:off x="492" y="1563"/>
                  <a:ext cx="734" cy="2"/>
                </a:xfrm>
                <a:prstGeom prst="rect">
                  <a:avLst/>
                </a:prstGeom>
                <a:solidFill>
                  <a:srgbClr val="719592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72" name="Rectangle 1008"/>
                <p:cNvSpPr>
                  <a:spLocks noChangeArrowheads="1"/>
                </p:cNvSpPr>
                <p:nvPr/>
              </p:nvSpPr>
              <p:spPr bwMode="auto">
                <a:xfrm>
                  <a:off x="492" y="1565"/>
                  <a:ext cx="734" cy="2"/>
                </a:xfrm>
                <a:prstGeom prst="rect">
                  <a:avLst/>
                </a:prstGeom>
                <a:solidFill>
                  <a:srgbClr val="6E928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73" name="Rectangle 1009"/>
                <p:cNvSpPr>
                  <a:spLocks noChangeArrowheads="1"/>
                </p:cNvSpPr>
                <p:nvPr/>
              </p:nvSpPr>
              <p:spPr bwMode="auto">
                <a:xfrm>
                  <a:off x="492" y="1567"/>
                  <a:ext cx="734" cy="2"/>
                </a:xfrm>
                <a:prstGeom prst="rect">
                  <a:avLst/>
                </a:prstGeom>
                <a:solidFill>
                  <a:srgbClr val="6C8E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74" name="Rectangle 1010"/>
                <p:cNvSpPr>
                  <a:spLocks noChangeArrowheads="1"/>
                </p:cNvSpPr>
                <p:nvPr/>
              </p:nvSpPr>
              <p:spPr bwMode="auto">
                <a:xfrm>
                  <a:off x="492" y="1569"/>
                  <a:ext cx="734" cy="2"/>
                </a:xfrm>
                <a:prstGeom prst="rect">
                  <a:avLst/>
                </a:prstGeom>
                <a:solidFill>
                  <a:srgbClr val="6A8C8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75" name="Rectangle 1011"/>
                <p:cNvSpPr>
                  <a:spLocks noChangeArrowheads="1"/>
                </p:cNvSpPr>
                <p:nvPr/>
              </p:nvSpPr>
              <p:spPr bwMode="auto">
                <a:xfrm>
                  <a:off x="492" y="1571"/>
                  <a:ext cx="734" cy="2"/>
                </a:xfrm>
                <a:prstGeom prst="rect">
                  <a:avLst/>
                </a:prstGeom>
                <a:solidFill>
                  <a:srgbClr val="688987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76" name="Rectangle 1012"/>
                <p:cNvSpPr>
                  <a:spLocks noChangeArrowheads="1"/>
                </p:cNvSpPr>
                <p:nvPr/>
              </p:nvSpPr>
              <p:spPr bwMode="auto">
                <a:xfrm>
                  <a:off x="492" y="1573"/>
                  <a:ext cx="734" cy="2"/>
                </a:xfrm>
                <a:prstGeom prst="rect">
                  <a:avLst/>
                </a:prstGeom>
                <a:solidFill>
                  <a:srgbClr val="66878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77" name="Rectangle 1013"/>
                <p:cNvSpPr>
                  <a:spLocks noChangeArrowheads="1"/>
                </p:cNvSpPr>
                <p:nvPr/>
              </p:nvSpPr>
              <p:spPr bwMode="auto">
                <a:xfrm>
                  <a:off x="492" y="1575"/>
                  <a:ext cx="734" cy="2"/>
                </a:xfrm>
                <a:prstGeom prst="rect">
                  <a:avLst/>
                </a:prstGeom>
                <a:solidFill>
                  <a:srgbClr val="648482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78" name="Rectangle 1014"/>
                <p:cNvSpPr>
                  <a:spLocks noChangeArrowheads="1"/>
                </p:cNvSpPr>
                <p:nvPr/>
              </p:nvSpPr>
              <p:spPr bwMode="auto">
                <a:xfrm>
                  <a:off x="492" y="1577"/>
                  <a:ext cx="734" cy="2"/>
                </a:xfrm>
                <a:prstGeom prst="rect">
                  <a:avLst/>
                </a:prstGeom>
                <a:solidFill>
                  <a:srgbClr val="63828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79" name="Rectangle 1015"/>
                <p:cNvSpPr>
                  <a:spLocks noChangeArrowheads="1"/>
                </p:cNvSpPr>
                <p:nvPr/>
              </p:nvSpPr>
              <p:spPr bwMode="auto">
                <a:xfrm>
                  <a:off x="492" y="1579"/>
                  <a:ext cx="734" cy="2"/>
                </a:xfrm>
                <a:prstGeom prst="rect">
                  <a:avLst/>
                </a:prstGeom>
                <a:solidFill>
                  <a:srgbClr val="61807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80" name="Rectangle 1016"/>
                <p:cNvSpPr>
                  <a:spLocks noChangeArrowheads="1"/>
                </p:cNvSpPr>
                <p:nvPr/>
              </p:nvSpPr>
              <p:spPr bwMode="auto">
                <a:xfrm>
                  <a:off x="492" y="1581"/>
                  <a:ext cx="734" cy="2"/>
                </a:xfrm>
                <a:prstGeom prst="rect">
                  <a:avLst/>
                </a:prstGeom>
                <a:solidFill>
                  <a:srgbClr val="5F7E7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81" name="Rectangle 1017"/>
                <p:cNvSpPr>
                  <a:spLocks noChangeArrowheads="1"/>
                </p:cNvSpPr>
                <p:nvPr/>
              </p:nvSpPr>
              <p:spPr bwMode="auto">
                <a:xfrm>
                  <a:off x="492" y="1583"/>
                  <a:ext cx="734" cy="2"/>
                </a:xfrm>
                <a:prstGeom prst="rect">
                  <a:avLst/>
                </a:prstGeom>
                <a:solidFill>
                  <a:srgbClr val="5E7C7A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82" name="Rectangle 1018"/>
                <p:cNvSpPr>
                  <a:spLocks noChangeArrowheads="1"/>
                </p:cNvSpPr>
                <p:nvPr/>
              </p:nvSpPr>
              <p:spPr bwMode="auto">
                <a:xfrm>
                  <a:off x="492" y="1585"/>
                  <a:ext cx="734" cy="2"/>
                </a:xfrm>
                <a:prstGeom prst="rect">
                  <a:avLst/>
                </a:prstGeom>
                <a:solidFill>
                  <a:srgbClr val="5D7B7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83" name="Rectangle 1019"/>
                <p:cNvSpPr>
                  <a:spLocks noChangeArrowheads="1"/>
                </p:cNvSpPr>
                <p:nvPr/>
              </p:nvSpPr>
              <p:spPr bwMode="auto">
                <a:xfrm>
                  <a:off x="492" y="1587"/>
                  <a:ext cx="734" cy="2"/>
                </a:xfrm>
                <a:prstGeom prst="rect">
                  <a:avLst/>
                </a:prstGeom>
                <a:solidFill>
                  <a:srgbClr val="5C7977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84" name="Rectangle 1020"/>
                <p:cNvSpPr>
                  <a:spLocks noChangeArrowheads="1"/>
                </p:cNvSpPr>
                <p:nvPr/>
              </p:nvSpPr>
              <p:spPr bwMode="auto">
                <a:xfrm>
                  <a:off x="492" y="1589"/>
                  <a:ext cx="734" cy="2"/>
                </a:xfrm>
                <a:prstGeom prst="rect">
                  <a:avLst/>
                </a:prstGeom>
                <a:solidFill>
                  <a:srgbClr val="5B7876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85" name="Rectangle 1021"/>
                <p:cNvSpPr>
                  <a:spLocks noChangeArrowheads="1"/>
                </p:cNvSpPr>
                <p:nvPr/>
              </p:nvSpPr>
              <p:spPr bwMode="auto">
                <a:xfrm>
                  <a:off x="492" y="1591"/>
                  <a:ext cx="734" cy="2"/>
                </a:xfrm>
                <a:prstGeom prst="rect">
                  <a:avLst/>
                </a:prstGeom>
                <a:solidFill>
                  <a:srgbClr val="5A7775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86" name="Rectangle 1022"/>
                <p:cNvSpPr>
                  <a:spLocks noChangeArrowheads="1"/>
                </p:cNvSpPr>
                <p:nvPr/>
              </p:nvSpPr>
              <p:spPr bwMode="auto">
                <a:xfrm>
                  <a:off x="492" y="1593"/>
                  <a:ext cx="734" cy="2"/>
                </a:xfrm>
                <a:prstGeom prst="rect">
                  <a:avLst/>
                </a:prstGeom>
                <a:solidFill>
                  <a:srgbClr val="59767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387" name="Rectangle 1023"/>
                <p:cNvSpPr>
                  <a:spLocks noChangeArrowheads="1"/>
                </p:cNvSpPr>
                <p:nvPr/>
              </p:nvSpPr>
              <p:spPr bwMode="auto">
                <a:xfrm>
                  <a:off x="492" y="1595"/>
                  <a:ext cx="734" cy="2"/>
                </a:xfrm>
                <a:prstGeom prst="rect">
                  <a:avLst/>
                </a:prstGeom>
                <a:solidFill>
                  <a:srgbClr val="597573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</p:grpSp>
          <p:sp>
            <p:nvSpPr>
              <p:cNvPr id="13344" name="Oval 1025"/>
              <p:cNvSpPr>
                <a:spLocks noChangeArrowheads="1"/>
              </p:cNvSpPr>
              <p:nvPr/>
            </p:nvSpPr>
            <p:spPr bwMode="auto">
              <a:xfrm>
                <a:off x="492" y="1358"/>
                <a:ext cx="733" cy="238"/>
              </a:xfrm>
              <a:prstGeom prst="ellips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</p:grpSp>
        <p:sp>
          <p:nvSpPr>
            <p:cNvPr id="13095" name="Rectangle 1027"/>
            <p:cNvSpPr>
              <a:spLocks noChangeArrowheads="1"/>
            </p:cNvSpPr>
            <p:nvPr/>
          </p:nvSpPr>
          <p:spPr bwMode="auto">
            <a:xfrm>
              <a:off x="466" y="1383"/>
              <a:ext cx="801" cy="2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ru-RU" b="1" dirty="0"/>
                <a:t>Поставщик</a:t>
              </a:r>
              <a:endParaRPr lang="en-US" sz="2200" dirty="0">
                <a:latin typeface="Book Antiqua" pitchFamily="18" charset="0"/>
              </a:endParaRPr>
            </a:p>
          </p:txBody>
        </p:sp>
        <p:grpSp>
          <p:nvGrpSpPr>
            <p:cNvPr id="13" name="Group 1273"/>
            <p:cNvGrpSpPr>
              <a:grpSpLocks/>
            </p:cNvGrpSpPr>
            <p:nvPr/>
          </p:nvGrpSpPr>
          <p:grpSpPr bwMode="auto">
            <a:xfrm>
              <a:off x="492" y="2547"/>
              <a:ext cx="698" cy="239"/>
              <a:chOff x="492" y="2547"/>
              <a:chExt cx="698" cy="239"/>
            </a:xfrm>
          </p:grpSpPr>
          <p:grpSp>
            <p:nvGrpSpPr>
              <p:cNvPr id="14" name="Group 1271"/>
              <p:cNvGrpSpPr>
                <a:grpSpLocks/>
              </p:cNvGrpSpPr>
              <p:nvPr/>
            </p:nvGrpSpPr>
            <p:grpSpPr bwMode="auto">
              <a:xfrm>
                <a:off x="492" y="2547"/>
                <a:ext cx="698" cy="239"/>
                <a:chOff x="492" y="2547"/>
                <a:chExt cx="698" cy="239"/>
              </a:xfrm>
            </p:grpSpPr>
            <p:grpSp>
              <p:nvGrpSpPr>
                <p:cNvPr id="15" name="Group 1228"/>
                <p:cNvGrpSpPr>
                  <a:grpSpLocks/>
                </p:cNvGrpSpPr>
                <p:nvPr/>
              </p:nvGrpSpPr>
              <p:grpSpPr bwMode="auto">
                <a:xfrm>
                  <a:off x="492" y="2547"/>
                  <a:ext cx="698" cy="239"/>
                  <a:chOff x="492" y="2547"/>
                  <a:chExt cx="698" cy="239"/>
                </a:xfrm>
              </p:grpSpPr>
              <p:sp>
                <p:nvSpPr>
                  <p:cNvPr id="13143" name="Rectangle 102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47"/>
                    <a:ext cx="698" cy="2"/>
                  </a:xfrm>
                  <a:prstGeom prst="rect">
                    <a:avLst/>
                  </a:prstGeom>
                  <a:solidFill>
                    <a:srgbClr val="59757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44" name="Rectangle 102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49"/>
                    <a:ext cx="698" cy="2"/>
                  </a:xfrm>
                  <a:prstGeom prst="rect">
                    <a:avLst/>
                  </a:prstGeom>
                  <a:solidFill>
                    <a:srgbClr val="59767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45" name="Rectangle 103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51"/>
                    <a:ext cx="698" cy="2"/>
                  </a:xfrm>
                  <a:prstGeom prst="rect">
                    <a:avLst/>
                  </a:prstGeom>
                  <a:solidFill>
                    <a:srgbClr val="5A7775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46" name="Rectangle 103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53"/>
                    <a:ext cx="698" cy="2"/>
                  </a:xfrm>
                  <a:prstGeom prst="rect">
                    <a:avLst/>
                  </a:prstGeom>
                  <a:solidFill>
                    <a:srgbClr val="5B787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47" name="Rectangle 103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55"/>
                    <a:ext cx="698" cy="2"/>
                  </a:xfrm>
                  <a:prstGeom prst="rect">
                    <a:avLst/>
                  </a:prstGeom>
                  <a:solidFill>
                    <a:srgbClr val="5C797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48" name="Rectangle 103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57"/>
                    <a:ext cx="698" cy="2"/>
                  </a:xfrm>
                  <a:prstGeom prst="rect">
                    <a:avLst/>
                  </a:prstGeom>
                  <a:solidFill>
                    <a:srgbClr val="5D7B7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49" name="Rectangle 103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59"/>
                    <a:ext cx="698" cy="2"/>
                  </a:xfrm>
                  <a:prstGeom prst="rect">
                    <a:avLst/>
                  </a:prstGeom>
                  <a:solidFill>
                    <a:srgbClr val="5E7C7A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50" name="Rectangle 103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61"/>
                    <a:ext cx="698" cy="2"/>
                  </a:xfrm>
                  <a:prstGeom prst="rect">
                    <a:avLst/>
                  </a:prstGeom>
                  <a:solidFill>
                    <a:srgbClr val="607E7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51" name="Rectangle 103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63"/>
                    <a:ext cx="698" cy="2"/>
                  </a:xfrm>
                  <a:prstGeom prst="rect">
                    <a:avLst/>
                  </a:prstGeom>
                  <a:solidFill>
                    <a:srgbClr val="61807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52" name="Rectangle 103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65"/>
                    <a:ext cx="698" cy="2"/>
                  </a:xfrm>
                  <a:prstGeom prst="rect">
                    <a:avLst/>
                  </a:prstGeom>
                  <a:solidFill>
                    <a:srgbClr val="638280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53" name="Rectangle 103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67"/>
                    <a:ext cx="698" cy="2"/>
                  </a:xfrm>
                  <a:prstGeom prst="rect">
                    <a:avLst/>
                  </a:prstGeom>
                  <a:solidFill>
                    <a:srgbClr val="64848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54" name="Rectangle 103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69"/>
                    <a:ext cx="698" cy="2"/>
                  </a:xfrm>
                  <a:prstGeom prst="rect">
                    <a:avLst/>
                  </a:prstGeom>
                  <a:solidFill>
                    <a:srgbClr val="66878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55" name="Rectangle 104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71"/>
                    <a:ext cx="698" cy="2"/>
                  </a:xfrm>
                  <a:prstGeom prst="rect">
                    <a:avLst/>
                  </a:prstGeom>
                  <a:solidFill>
                    <a:srgbClr val="68898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56" name="Rectangle 104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73"/>
                    <a:ext cx="698" cy="2"/>
                  </a:xfrm>
                  <a:prstGeom prst="rect">
                    <a:avLst/>
                  </a:prstGeom>
                  <a:solidFill>
                    <a:srgbClr val="6A8C8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57" name="Rectangle 104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75"/>
                    <a:ext cx="698" cy="2"/>
                  </a:xfrm>
                  <a:prstGeom prst="rect">
                    <a:avLst/>
                  </a:prstGeom>
                  <a:solidFill>
                    <a:srgbClr val="6C8E8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58" name="Rectangle 104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77"/>
                    <a:ext cx="698" cy="2"/>
                  </a:xfrm>
                  <a:prstGeom prst="rect">
                    <a:avLst/>
                  </a:prstGeom>
                  <a:solidFill>
                    <a:srgbClr val="6E928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59" name="Rectangle 104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79"/>
                    <a:ext cx="698" cy="2"/>
                  </a:xfrm>
                  <a:prstGeom prst="rect">
                    <a:avLst/>
                  </a:prstGeom>
                  <a:solidFill>
                    <a:srgbClr val="71959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60" name="Rectangle 104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81"/>
                    <a:ext cx="698" cy="2"/>
                  </a:xfrm>
                  <a:prstGeom prst="rect">
                    <a:avLst/>
                  </a:prstGeom>
                  <a:solidFill>
                    <a:srgbClr val="739895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61" name="Rectangle 104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83"/>
                    <a:ext cx="698" cy="2"/>
                  </a:xfrm>
                  <a:prstGeom prst="rect">
                    <a:avLst/>
                  </a:prstGeom>
                  <a:solidFill>
                    <a:srgbClr val="759B98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62" name="Rectangle 104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85"/>
                    <a:ext cx="698" cy="2"/>
                  </a:xfrm>
                  <a:prstGeom prst="rect">
                    <a:avLst/>
                  </a:prstGeom>
                  <a:solidFill>
                    <a:srgbClr val="789F9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63" name="Rectangle 104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87"/>
                    <a:ext cx="698" cy="2"/>
                  </a:xfrm>
                  <a:prstGeom prst="rect">
                    <a:avLst/>
                  </a:prstGeom>
                  <a:solidFill>
                    <a:srgbClr val="7BA29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64" name="Rectangle 104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89"/>
                    <a:ext cx="698" cy="2"/>
                  </a:xfrm>
                  <a:prstGeom prst="rect">
                    <a:avLst/>
                  </a:prstGeom>
                  <a:solidFill>
                    <a:srgbClr val="7DA6A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65" name="Rectangle 105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91"/>
                    <a:ext cx="698" cy="2"/>
                  </a:xfrm>
                  <a:prstGeom prst="rect">
                    <a:avLst/>
                  </a:prstGeom>
                  <a:solidFill>
                    <a:srgbClr val="81AAA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66" name="Rectangle 105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93"/>
                    <a:ext cx="698" cy="2"/>
                  </a:xfrm>
                  <a:prstGeom prst="rect">
                    <a:avLst/>
                  </a:prstGeom>
                  <a:solidFill>
                    <a:srgbClr val="83ADAA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67" name="Rectangle 105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95"/>
                    <a:ext cx="698" cy="2"/>
                  </a:xfrm>
                  <a:prstGeom prst="rect">
                    <a:avLst/>
                  </a:prstGeom>
                  <a:solidFill>
                    <a:srgbClr val="86B1AD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68" name="Rectangle 105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97"/>
                    <a:ext cx="698" cy="2"/>
                  </a:xfrm>
                  <a:prstGeom prst="rect">
                    <a:avLst/>
                  </a:prstGeom>
                  <a:solidFill>
                    <a:srgbClr val="88B4B1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69" name="Rectangle 105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99"/>
                    <a:ext cx="698" cy="2"/>
                  </a:xfrm>
                  <a:prstGeom prst="rect">
                    <a:avLst/>
                  </a:prstGeom>
                  <a:solidFill>
                    <a:srgbClr val="8CB9B5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70" name="Rectangle 105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01"/>
                    <a:ext cx="698" cy="2"/>
                  </a:xfrm>
                  <a:prstGeom prst="rect">
                    <a:avLst/>
                  </a:prstGeom>
                  <a:solidFill>
                    <a:srgbClr val="8EBCB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71" name="Rectangle 105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03"/>
                    <a:ext cx="698" cy="2"/>
                  </a:xfrm>
                  <a:prstGeom prst="rect">
                    <a:avLst/>
                  </a:prstGeom>
                  <a:solidFill>
                    <a:srgbClr val="91C0B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72" name="Rectangle 105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05"/>
                    <a:ext cx="698" cy="2"/>
                  </a:xfrm>
                  <a:prstGeom prst="rect">
                    <a:avLst/>
                  </a:prstGeom>
                  <a:solidFill>
                    <a:srgbClr val="94C3B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73" name="Rectangle 105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07"/>
                    <a:ext cx="698" cy="2"/>
                  </a:xfrm>
                  <a:prstGeom prst="rect">
                    <a:avLst/>
                  </a:prstGeom>
                  <a:solidFill>
                    <a:srgbClr val="97C7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74" name="Rectangle 105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09"/>
                    <a:ext cx="698" cy="2"/>
                  </a:xfrm>
                  <a:prstGeom prst="rect">
                    <a:avLst/>
                  </a:prstGeom>
                  <a:solidFill>
                    <a:srgbClr val="99CBC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75" name="Rectangle 106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11"/>
                    <a:ext cx="698" cy="2"/>
                  </a:xfrm>
                  <a:prstGeom prst="rect">
                    <a:avLst/>
                  </a:prstGeom>
                  <a:solidFill>
                    <a:srgbClr val="9CCECA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76" name="Rectangle 106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13"/>
                    <a:ext cx="698" cy="2"/>
                  </a:xfrm>
                  <a:prstGeom prst="rect">
                    <a:avLst/>
                  </a:prstGeom>
                  <a:solidFill>
                    <a:srgbClr val="9ED1CD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77" name="Rectangle 106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15"/>
                    <a:ext cx="698" cy="2"/>
                  </a:xfrm>
                  <a:prstGeom prst="rect">
                    <a:avLst/>
                  </a:prstGeom>
                  <a:solidFill>
                    <a:srgbClr val="A1D5D1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78" name="Rectangle 106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17"/>
                    <a:ext cx="698" cy="2"/>
                  </a:xfrm>
                  <a:prstGeom prst="rect">
                    <a:avLst/>
                  </a:prstGeom>
                  <a:solidFill>
                    <a:srgbClr val="A3D8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79" name="Rectangle 106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19"/>
                    <a:ext cx="698" cy="2"/>
                  </a:xfrm>
                  <a:prstGeom prst="rect">
                    <a:avLst/>
                  </a:prstGeom>
                  <a:solidFill>
                    <a:srgbClr val="A5DBD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80" name="Rectangle 106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21"/>
                    <a:ext cx="698" cy="2"/>
                  </a:xfrm>
                  <a:prstGeom prst="rect">
                    <a:avLst/>
                  </a:prstGeom>
                  <a:solidFill>
                    <a:srgbClr val="A8DEDA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81" name="Rectangle 106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23"/>
                    <a:ext cx="698" cy="2"/>
                  </a:xfrm>
                  <a:prstGeom prst="rect">
                    <a:avLst/>
                  </a:prstGeom>
                  <a:solidFill>
                    <a:srgbClr val="AAE1D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82" name="Rectangle 106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25"/>
                    <a:ext cx="698" cy="2"/>
                  </a:xfrm>
                  <a:prstGeom prst="rect">
                    <a:avLst/>
                  </a:prstGeom>
                  <a:solidFill>
                    <a:srgbClr val="ACE3D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83" name="Rectangle 106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27"/>
                    <a:ext cx="698" cy="2"/>
                  </a:xfrm>
                  <a:prstGeom prst="rect">
                    <a:avLst/>
                  </a:prstGeom>
                  <a:solidFill>
                    <a:srgbClr val="ADE5E1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84" name="Rectangle 106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29"/>
                    <a:ext cx="698" cy="2"/>
                  </a:xfrm>
                  <a:prstGeom prst="rect">
                    <a:avLst/>
                  </a:prstGeom>
                  <a:solidFill>
                    <a:srgbClr val="AFE8E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85" name="Rectangle 107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31"/>
                    <a:ext cx="698" cy="2"/>
                  </a:xfrm>
                  <a:prstGeom prst="rect">
                    <a:avLst/>
                  </a:prstGeom>
                  <a:solidFill>
                    <a:srgbClr val="B1EAE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86" name="Rectangle 107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33"/>
                    <a:ext cx="698" cy="2"/>
                  </a:xfrm>
                  <a:prstGeom prst="rect">
                    <a:avLst/>
                  </a:prstGeom>
                  <a:solidFill>
                    <a:srgbClr val="B2ECE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87" name="Rectangle 107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35"/>
                    <a:ext cx="698" cy="2"/>
                  </a:xfrm>
                  <a:prstGeom prst="rect">
                    <a:avLst/>
                  </a:prstGeom>
                  <a:solidFill>
                    <a:srgbClr val="B4EEE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88" name="Rectangle 107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37"/>
                    <a:ext cx="698" cy="2"/>
                  </a:xfrm>
                  <a:prstGeom prst="rect">
                    <a:avLst/>
                  </a:prstGeom>
                  <a:solidFill>
                    <a:srgbClr val="B5F0EB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89" name="Rectangle 107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39"/>
                    <a:ext cx="698" cy="2"/>
                  </a:xfrm>
                  <a:prstGeom prst="rect">
                    <a:avLst/>
                  </a:prstGeom>
                  <a:solidFill>
                    <a:srgbClr val="B6F2ED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90" name="Rectangle 107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41"/>
                    <a:ext cx="698" cy="2"/>
                  </a:xfrm>
                  <a:prstGeom prst="rect">
                    <a:avLst/>
                  </a:prstGeom>
                  <a:solidFill>
                    <a:srgbClr val="B8F3E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91" name="Rectangle 107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43"/>
                    <a:ext cx="698" cy="2"/>
                  </a:xfrm>
                  <a:prstGeom prst="rect">
                    <a:avLst/>
                  </a:prstGeom>
                  <a:solidFill>
                    <a:srgbClr val="B9F4E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92" name="Rectangle 107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45"/>
                    <a:ext cx="698" cy="2"/>
                  </a:xfrm>
                  <a:prstGeom prst="rect">
                    <a:avLst/>
                  </a:prstGeom>
                  <a:solidFill>
                    <a:srgbClr val="BAF6F1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93" name="Rectangle 107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47"/>
                    <a:ext cx="698" cy="2"/>
                  </a:xfrm>
                  <a:prstGeom prst="rect">
                    <a:avLst/>
                  </a:prstGeom>
                  <a:solidFill>
                    <a:srgbClr val="BBF7F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94" name="Rectangle 107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49"/>
                    <a:ext cx="698" cy="2"/>
                  </a:xfrm>
                  <a:prstGeom prst="rect">
                    <a:avLst/>
                  </a:prstGeom>
                  <a:solidFill>
                    <a:srgbClr val="BBF8F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95" name="Rectangle 108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51"/>
                    <a:ext cx="698" cy="2"/>
                  </a:xfrm>
                  <a:prstGeom prst="rect">
                    <a:avLst/>
                  </a:prstGeom>
                  <a:solidFill>
                    <a:srgbClr val="BCF9F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96" name="Rectangle 108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53"/>
                    <a:ext cx="698" cy="2"/>
                  </a:xfrm>
                  <a:prstGeom prst="rect">
                    <a:avLst/>
                  </a:prstGeom>
                  <a:solidFill>
                    <a:srgbClr val="BDFAF5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97" name="Rectangle 108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55"/>
                    <a:ext cx="698" cy="2"/>
                  </a:xfrm>
                  <a:prstGeom prst="rect">
                    <a:avLst/>
                  </a:prstGeom>
                  <a:solidFill>
                    <a:srgbClr val="BDFBF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98" name="Rectangle 108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57"/>
                    <a:ext cx="698" cy="2"/>
                  </a:xfrm>
                  <a:prstGeom prst="rect">
                    <a:avLst/>
                  </a:prstGeom>
                  <a:solidFill>
                    <a:srgbClr val="BEFBF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199" name="Rectangle 108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59"/>
                    <a:ext cx="698" cy="2"/>
                  </a:xfrm>
                  <a:prstGeom prst="rect">
                    <a:avLst/>
                  </a:prstGeom>
                  <a:solidFill>
                    <a:srgbClr val="BEFCF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00" name="Rectangle 108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61"/>
                    <a:ext cx="698" cy="2"/>
                  </a:xfrm>
                  <a:prstGeom prst="rect">
                    <a:avLst/>
                  </a:prstGeom>
                  <a:solidFill>
                    <a:srgbClr val="BFFCF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01" name="Rectangle 108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63"/>
                    <a:ext cx="698" cy="2"/>
                  </a:xfrm>
                  <a:prstGeom prst="rect">
                    <a:avLst/>
                  </a:prstGeom>
                  <a:solidFill>
                    <a:srgbClr val="BFFDF8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02" name="Rectangle 108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65"/>
                    <a:ext cx="698" cy="2"/>
                  </a:xfrm>
                  <a:prstGeom prst="rect">
                    <a:avLst/>
                  </a:prstGeom>
                  <a:solidFill>
                    <a:srgbClr val="C0FEF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03" name="Rectangle 108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67"/>
                    <a:ext cx="698" cy="2"/>
                  </a:xfrm>
                  <a:prstGeom prst="rect">
                    <a:avLst/>
                  </a:prstGeom>
                  <a:solidFill>
                    <a:srgbClr val="C0FEF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04" name="Rectangle 108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69"/>
                    <a:ext cx="698" cy="2"/>
                  </a:xfrm>
                  <a:prstGeom prst="rect">
                    <a:avLst/>
                  </a:prstGeom>
                  <a:solidFill>
                    <a:srgbClr val="BFFDF8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05" name="Rectangle 109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71"/>
                    <a:ext cx="698" cy="2"/>
                  </a:xfrm>
                  <a:prstGeom prst="rect">
                    <a:avLst/>
                  </a:prstGeom>
                  <a:solidFill>
                    <a:srgbClr val="BFFCF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06" name="Rectangle 109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73"/>
                    <a:ext cx="698" cy="2"/>
                  </a:xfrm>
                  <a:prstGeom prst="rect">
                    <a:avLst/>
                  </a:prstGeom>
                  <a:solidFill>
                    <a:srgbClr val="BEFCF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07" name="Rectangle 109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75"/>
                    <a:ext cx="698" cy="2"/>
                  </a:xfrm>
                  <a:prstGeom prst="rect">
                    <a:avLst/>
                  </a:prstGeom>
                  <a:solidFill>
                    <a:srgbClr val="BEFBF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08" name="Rectangle 109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77"/>
                    <a:ext cx="698" cy="2"/>
                  </a:xfrm>
                  <a:prstGeom prst="rect">
                    <a:avLst/>
                  </a:prstGeom>
                  <a:solidFill>
                    <a:srgbClr val="BDFBF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09" name="Rectangle 109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79"/>
                    <a:ext cx="698" cy="2"/>
                  </a:xfrm>
                  <a:prstGeom prst="rect">
                    <a:avLst/>
                  </a:prstGeom>
                  <a:solidFill>
                    <a:srgbClr val="BDFAF5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10" name="Rectangle 109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81"/>
                    <a:ext cx="698" cy="2"/>
                  </a:xfrm>
                  <a:prstGeom prst="rect">
                    <a:avLst/>
                  </a:prstGeom>
                  <a:solidFill>
                    <a:srgbClr val="BCF9F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11" name="Rectangle 109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83"/>
                    <a:ext cx="698" cy="2"/>
                  </a:xfrm>
                  <a:prstGeom prst="rect">
                    <a:avLst/>
                  </a:prstGeom>
                  <a:solidFill>
                    <a:srgbClr val="BBF8F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12" name="Rectangle 109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85"/>
                    <a:ext cx="698" cy="1"/>
                  </a:xfrm>
                  <a:prstGeom prst="rect">
                    <a:avLst/>
                  </a:prstGeom>
                  <a:solidFill>
                    <a:srgbClr val="BBF7F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13" name="Rectangle 109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86"/>
                    <a:ext cx="698" cy="2"/>
                  </a:xfrm>
                  <a:prstGeom prst="rect">
                    <a:avLst/>
                  </a:prstGeom>
                  <a:solidFill>
                    <a:srgbClr val="BAF6F1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14" name="Rectangle 109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88"/>
                    <a:ext cx="698" cy="2"/>
                  </a:xfrm>
                  <a:prstGeom prst="rect">
                    <a:avLst/>
                  </a:prstGeom>
                  <a:solidFill>
                    <a:srgbClr val="B9F4E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15" name="Rectangle 110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90"/>
                    <a:ext cx="698" cy="2"/>
                  </a:xfrm>
                  <a:prstGeom prst="rect">
                    <a:avLst/>
                  </a:prstGeom>
                  <a:solidFill>
                    <a:srgbClr val="B8F3E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16" name="Rectangle 110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92"/>
                    <a:ext cx="698" cy="2"/>
                  </a:xfrm>
                  <a:prstGeom prst="rect">
                    <a:avLst/>
                  </a:prstGeom>
                  <a:solidFill>
                    <a:srgbClr val="B6F2ED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17" name="Rectangle 110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94"/>
                    <a:ext cx="698" cy="2"/>
                  </a:xfrm>
                  <a:prstGeom prst="rect">
                    <a:avLst/>
                  </a:prstGeom>
                  <a:solidFill>
                    <a:srgbClr val="B5F0EB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18" name="Rectangle 110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96"/>
                    <a:ext cx="698" cy="2"/>
                  </a:xfrm>
                  <a:prstGeom prst="rect">
                    <a:avLst/>
                  </a:prstGeom>
                  <a:solidFill>
                    <a:srgbClr val="B4EEE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19" name="Rectangle 110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98"/>
                    <a:ext cx="698" cy="2"/>
                  </a:xfrm>
                  <a:prstGeom prst="rect">
                    <a:avLst/>
                  </a:prstGeom>
                  <a:solidFill>
                    <a:srgbClr val="B2ECE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20" name="Rectangle 110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00"/>
                    <a:ext cx="698" cy="2"/>
                  </a:xfrm>
                  <a:prstGeom prst="rect">
                    <a:avLst/>
                  </a:prstGeom>
                  <a:solidFill>
                    <a:srgbClr val="B1EAE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21" name="Rectangle 110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02"/>
                    <a:ext cx="698" cy="2"/>
                  </a:xfrm>
                  <a:prstGeom prst="rect">
                    <a:avLst/>
                  </a:prstGeom>
                  <a:solidFill>
                    <a:srgbClr val="AFE8E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22" name="Rectangle 110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04"/>
                    <a:ext cx="698" cy="2"/>
                  </a:xfrm>
                  <a:prstGeom prst="rect">
                    <a:avLst/>
                  </a:prstGeom>
                  <a:solidFill>
                    <a:srgbClr val="ADE5E1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23" name="Rectangle 110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06"/>
                    <a:ext cx="698" cy="2"/>
                  </a:xfrm>
                  <a:prstGeom prst="rect">
                    <a:avLst/>
                  </a:prstGeom>
                  <a:solidFill>
                    <a:srgbClr val="ACE3D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24" name="Rectangle 110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08"/>
                    <a:ext cx="698" cy="2"/>
                  </a:xfrm>
                  <a:prstGeom prst="rect">
                    <a:avLst/>
                  </a:prstGeom>
                  <a:solidFill>
                    <a:srgbClr val="AAE1D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25" name="Rectangle 111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10"/>
                    <a:ext cx="698" cy="2"/>
                  </a:xfrm>
                  <a:prstGeom prst="rect">
                    <a:avLst/>
                  </a:prstGeom>
                  <a:solidFill>
                    <a:srgbClr val="A7DDD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26" name="Rectangle 111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12"/>
                    <a:ext cx="698" cy="2"/>
                  </a:xfrm>
                  <a:prstGeom prst="rect">
                    <a:avLst/>
                  </a:prstGeom>
                  <a:solidFill>
                    <a:srgbClr val="A5DBD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27" name="Rectangle 111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14"/>
                    <a:ext cx="698" cy="2"/>
                  </a:xfrm>
                  <a:prstGeom prst="rect">
                    <a:avLst/>
                  </a:prstGeom>
                  <a:solidFill>
                    <a:srgbClr val="A3D8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28" name="Rectangle 111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16"/>
                    <a:ext cx="698" cy="2"/>
                  </a:xfrm>
                  <a:prstGeom prst="rect">
                    <a:avLst/>
                  </a:prstGeom>
                  <a:solidFill>
                    <a:srgbClr val="A1D5D1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29" name="Rectangle 111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18"/>
                    <a:ext cx="698" cy="2"/>
                  </a:xfrm>
                  <a:prstGeom prst="rect">
                    <a:avLst/>
                  </a:prstGeom>
                  <a:solidFill>
                    <a:srgbClr val="9ED1CD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30" name="Rectangle 111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20"/>
                    <a:ext cx="698" cy="2"/>
                  </a:xfrm>
                  <a:prstGeom prst="rect">
                    <a:avLst/>
                  </a:prstGeom>
                  <a:solidFill>
                    <a:srgbClr val="9CCECA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31" name="Rectangle 111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22"/>
                    <a:ext cx="698" cy="2"/>
                  </a:xfrm>
                  <a:prstGeom prst="rect">
                    <a:avLst/>
                  </a:prstGeom>
                  <a:solidFill>
                    <a:srgbClr val="99CBC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32" name="Rectangle 111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24"/>
                    <a:ext cx="698" cy="2"/>
                  </a:xfrm>
                  <a:prstGeom prst="rect">
                    <a:avLst/>
                  </a:prstGeom>
                  <a:solidFill>
                    <a:srgbClr val="97C7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33" name="Rectangle 111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26"/>
                    <a:ext cx="698" cy="2"/>
                  </a:xfrm>
                  <a:prstGeom prst="rect">
                    <a:avLst/>
                  </a:prstGeom>
                  <a:solidFill>
                    <a:srgbClr val="94C3B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34" name="Rectangle 111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28"/>
                    <a:ext cx="698" cy="2"/>
                  </a:xfrm>
                  <a:prstGeom prst="rect">
                    <a:avLst/>
                  </a:prstGeom>
                  <a:solidFill>
                    <a:srgbClr val="91C0B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35" name="Rectangle 112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30"/>
                    <a:ext cx="698" cy="2"/>
                  </a:xfrm>
                  <a:prstGeom prst="rect">
                    <a:avLst/>
                  </a:prstGeom>
                  <a:solidFill>
                    <a:srgbClr val="8EBCB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36" name="Rectangle 112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32"/>
                    <a:ext cx="698" cy="2"/>
                  </a:xfrm>
                  <a:prstGeom prst="rect">
                    <a:avLst/>
                  </a:prstGeom>
                  <a:solidFill>
                    <a:srgbClr val="8CB9B5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37" name="Rectangle 112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34"/>
                    <a:ext cx="698" cy="2"/>
                  </a:xfrm>
                  <a:prstGeom prst="rect">
                    <a:avLst/>
                  </a:prstGeom>
                  <a:solidFill>
                    <a:srgbClr val="88B4B1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38" name="Rectangle 112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36"/>
                    <a:ext cx="698" cy="2"/>
                  </a:xfrm>
                  <a:prstGeom prst="rect">
                    <a:avLst/>
                  </a:prstGeom>
                  <a:solidFill>
                    <a:srgbClr val="86B1AD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39" name="Rectangle 112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38"/>
                    <a:ext cx="698" cy="2"/>
                  </a:xfrm>
                  <a:prstGeom prst="rect">
                    <a:avLst/>
                  </a:prstGeom>
                  <a:solidFill>
                    <a:srgbClr val="83ADAA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40" name="Rectangle 112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40"/>
                    <a:ext cx="698" cy="2"/>
                  </a:xfrm>
                  <a:prstGeom prst="rect">
                    <a:avLst/>
                  </a:prstGeom>
                  <a:solidFill>
                    <a:srgbClr val="80A9A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41" name="Rectangle 112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42"/>
                    <a:ext cx="698" cy="2"/>
                  </a:xfrm>
                  <a:prstGeom prst="rect">
                    <a:avLst/>
                  </a:prstGeom>
                  <a:solidFill>
                    <a:srgbClr val="7DA6A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42" name="Rectangle 112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44"/>
                    <a:ext cx="698" cy="2"/>
                  </a:xfrm>
                  <a:prstGeom prst="rect">
                    <a:avLst/>
                  </a:prstGeom>
                  <a:solidFill>
                    <a:srgbClr val="7BA29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43" name="Rectangle 112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46"/>
                    <a:ext cx="698" cy="2"/>
                  </a:xfrm>
                  <a:prstGeom prst="rect">
                    <a:avLst/>
                  </a:prstGeom>
                  <a:solidFill>
                    <a:srgbClr val="789F9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44" name="Rectangle 112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48"/>
                    <a:ext cx="698" cy="2"/>
                  </a:xfrm>
                  <a:prstGeom prst="rect">
                    <a:avLst/>
                  </a:prstGeom>
                  <a:solidFill>
                    <a:srgbClr val="759B98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45" name="Rectangle 113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50"/>
                    <a:ext cx="698" cy="2"/>
                  </a:xfrm>
                  <a:prstGeom prst="rect">
                    <a:avLst/>
                  </a:prstGeom>
                  <a:solidFill>
                    <a:srgbClr val="739895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46" name="Rectangle 113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52"/>
                    <a:ext cx="698" cy="2"/>
                  </a:xfrm>
                  <a:prstGeom prst="rect">
                    <a:avLst/>
                  </a:prstGeom>
                  <a:solidFill>
                    <a:srgbClr val="71959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47" name="Rectangle 113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54"/>
                    <a:ext cx="698" cy="2"/>
                  </a:xfrm>
                  <a:prstGeom prst="rect">
                    <a:avLst/>
                  </a:prstGeom>
                  <a:solidFill>
                    <a:srgbClr val="6E928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48" name="Rectangle 113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56"/>
                    <a:ext cx="698" cy="2"/>
                  </a:xfrm>
                  <a:prstGeom prst="rect">
                    <a:avLst/>
                  </a:prstGeom>
                  <a:solidFill>
                    <a:srgbClr val="6C8E8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49" name="Rectangle 113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58"/>
                    <a:ext cx="698" cy="2"/>
                  </a:xfrm>
                  <a:prstGeom prst="rect">
                    <a:avLst/>
                  </a:prstGeom>
                  <a:solidFill>
                    <a:srgbClr val="6A8C8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50" name="Rectangle 113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60"/>
                    <a:ext cx="698" cy="2"/>
                  </a:xfrm>
                  <a:prstGeom prst="rect">
                    <a:avLst/>
                  </a:prstGeom>
                  <a:solidFill>
                    <a:srgbClr val="68898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51" name="Rectangle 113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62"/>
                    <a:ext cx="698" cy="2"/>
                  </a:xfrm>
                  <a:prstGeom prst="rect">
                    <a:avLst/>
                  </a:prstGeom>
                  <a:solidFill>
                    <a:srgbClr val="66878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52" name="Rectangle 113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64"/>
                    <a:ext cx="698" cy="2"/>
                  </a:xfrm>
                  <a:prstGeom prst="rect">
                    <a:avLst/>
                  </a:prstGeom>
                  <a:solidFill>
                    <a:srgbClr val="64848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53" name="Rectangle 113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66"/>
                    <a:ext cx="698" cy="2"/>
                  </a:xfrm>
                  <a:prstGeom prst="rect">
                    <a:avLst/>
                  </a:prstGeom>
                  <a:solidFill>
                    <a:srgbClr val="638280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54" name="Rectangle 113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68"/>
                    <a:ext cx="698" cy="2"/>
                  </a:xfrm>
                  <a:prstGeom prst="rect">
                    <a:avLst/>
                  </a:prstGeom>
                  <a:solidFill>
                    <a:srgbClr val="61807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55" name="Rectangle 114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70"/>
                    <a:ext cx="698" cy="2"/>
                  </a:xfrm>
                  <a:prstGeom prst="rect">
                    <a:avLst/>
                  </a:prstGeom>
                  <a:solidFill>
                    <a:srgbClr val="5F7E7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56" name="Rectangle 114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72"/>
                    <a:ext cx="698" cy="2"/>
                  </a:xfrm>
                  <a:prstGeom prst="rect">
                    <a:avLst/>
                  </a:prstGeom>
                  <a:solidFill>
                    <a:srgbClr val="5E7C7A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57" name="Rectangle 114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74"/>
                    <a:ext cx="698" cy="2"/>
                  </a:xfrm>
                  <a:prstGeom prst="rect">
                    <a:avLst/>
                  </a:prstGeom>
                  <a:solidFill>
                    <a:srgbClr val="5D7B7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58" name="Rectangle 114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76"/>
                    <a:ext cx="698" cy="2"/>
                  </a:xfrm>
                  <a:prstGeom prst="rect">
                    <a:avLst/>
                  </a:prstGeom>
                  <a:solidFill>
                    <a:srgbClr val="5C797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59" name="Rectangle 114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78"/>
                    <a:ext cx="698" cy="2"/>
                  </a:xfrm>
                  <a:prstGeom prst="rect">
                    <a:avLst/>
                  </a:prstGeom>
                  <a:solidFill>
                    <a:srgbClr val="5B787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60" name="Rectangle 114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80"/>
                    <a:ext cx="698" cy="2"/>
                  </a:xfrm>
                  <a:prstGeom prst="rect">
                    <a:avLst/>
                  </a:prstGeom>
                  <a:solidFill>
                    <a:srgbClr val="5A7775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61" name="Rectangle 114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82"/>
                    <a:ext cx="698" cy="2"/>
                  </a:xfrm>
                  <a:prstGeom prst="rect">
                    <a:avLst/>
                  </a:prstGeom>
                  <a:solidFill>
                    <a:srgbClr val="59767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62" name="Rectangle 114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84"/>
                    <a:ext cx="698" cy="2"/>
                  </a:xfrm>
                  <a:prstGeom prst="rect">
                    <a:avLst/>
                  </a:prstGeom>
                  <a:solidFill>
                    <a:srgbClr val="59757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63" name="Freeform 1148"/>
                  <p:cNvSpPr>
                    <a:spLocks/>
                  </p:cNvSpPr>
                  <p:nvPr/>
                </p:nvSpPr>
                <p:spPr bwMode="auto">
                  <a:xfrm>
                    <a:off x="492" y="2547"/>
                    <a:ext cx="696" cy="237"/>
                  </a:xfrm>
                  <a:custGeom>
                    <a:avLst/>
                    <a:gdLst>
                      <a:gd name="T0" fmla="*/ 0 w 1393"/>
                      <a:gd name="T1" fmla="*/ 1 h 474"/>
                      <a:gd name="T2" fmla="*/ 0 w 1393"/>
                      <a:gd name="T3" fmla="*/ 1 h 474"/>
                      <a:gd name="T4" fmla="*/ 0 w 1393"/>
                      <a:gd name="T5" fmla="*/ 1 h 474"/>
                      <a:gd name="T6" fmla="*/ 0 w 1393"/>
                      <a:gd name="T7" fmla="*/ 1 h 474"/>
                      <a:gd name="T8" fmla="*/ 0 w 1393"/>
                      <a:gd name="T9" fmla="*/ 1 h 474"/>
                      <a:gd name="T10" fmla="*/ 0 w 1393"/>
                      <a:gd name="T11" fmla="*/ 1 h 474"/>
                      <a:gd name="T12" fmla="*/ 0 w 1393"/>
                      <a:gd name="T13" fmla="*/ 1 h 474"/>
                      <a:gd name="T14" fmla="*/ 0 w 1393"/>
                      <a:gd name="T15" fmla="*/ 1 h 474"/>
                      <a:gd name="T16" fmla="*/ 0 w 1393"/>
                      <a:gd name="T17" fmla="*/ 1 h 474"/>
                      <a:gd name="T18" fmla="*/ 0 w 1393"/>
                      <a:gd name="T19" fmla="*/ 1 h 474"/>
                      <a:gd name="T20" fmla="*/ 0 w 1393"/>
                      <a:gd name="T21" fmla="*/ 1 h 474"/>
                      <a:gd name="T22" fmla="*/ 0 w 1393"/>
                      <a:gd name="T23" fmla="*/ 1 h 474"/>
                      <a:gd name="T24" fmla="*/ 0 w 1393"/>
                      <a:gd name="T25" fmla="*/ 1 h 474"/>
                      <a:gd name="T26" fmla="*/ 0 w 1393"/>
                      <a:gd name="T27" fmla="*/ 1 h 474"/>
                      <a:gd name="T28" fmla="*/ 0 w 1393"/>
                      <a:gd name="T29" fmla="*/ 1 h 474"/>
                      <a:gd name="T30" fmla="*/ 0 w 1393"/>
                      <a:gd name="T31" fmla="*/ 1 h 474"/>
                      <a:gd name="T32" fmla="*/ 0 w 1393"/>
                      <a:gd name="T33" fmla="*/ 1 h 474"/>
                      <a:gd name="T34" fmla="*/ 0 w 1393"/>
                      <a:gd name="T35" fmla="*/ 1 h 474"/>
                      <a:gd name="T36" fmla="*/ 0 w 1393"/>
                      <a:gd name="T37" fmla="*/ 1 h 474"/>
                      <a:gd name="T38" fmla="*/ 0 w 1393"/>
                      <a:gd name="T39" fmla="*/ 1 h 474"/>
                      <a:gd name="T40" fmla="*/ 0 w 1393"/>
                      <a:gd name="T41" fmla="*/ 1 h 474"/>
                      <a:gd name="T42" fmla="*/ 0 w 1393"/>
                      <a:gd name="T43" fmla="*/ 1 h 474"/>
                      <a:gd name="T44" fmla="*/ 0 w 1393"/>
                      <a:gd name="T45" fmla="*/ 1 h 474"/>
                      <a:gd name="T46" fmla="*/ 0 w 1393"/>
                      <a:gd name="T47" fmla="*/ 1 h 474"/>
                      <a:gd name="T48" fmla="*/ 0 w 1393"/>
                      <a:gd name="T49" fmla="*/ 1 h 474"/>
                      <a:gd name="T50" fmla="*/ 0 w 1393"/>
                      <a:gd name="T51" fmla="*/ 1 h 474"/>
                      <a:gd name="T52" fmla="*/ 0 w 1393"/>
                      <a:gd name="T53" fmla="*/ 1 h 474"/>
                      <a:gd name="T54" fmla="*/ 0 w 1393"/>
                      <a:gd name="T55" fmla="*/ 1 h 474"/>
                      <a:gd name="T56" fmla="*/ 0 w 1393"/>
                      <a:gd name="T57" fmla="*/ 1 h 474"/>
                      <a:gd name="T58" fmla="*/ 0 w 1393"/>
                      <a:gd name="T59" fmla="*/ 1 h 474"/>
                      <a:gd name="T60" fmla="*/ 0 w 1393"/>
                      <a:gd name="T61" fmla="*/ 1 h 474"/>
                      <a:gd name="T62" fmla="*/ 0 w 1393"/>
                      <a:gd name="T63" fmla="*/ 1 h 474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w 1393"/>
                      <a:gd name="T97" fmla="*/ 0 h 474"/>
                      <a:gd name="T98" fmla="*/ 1393 w 1393"/>
                      <a:gd name="T99" fmla="*/ 474 h 474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T96" t="T97" r="T98" b="T99"/>
                    <a:pathLst>
                      <a:path w="1393" h="474">
                        <a:moveTo>
                          <a:pt x="697" y="0"/>
                        </a:moveTo>
                        <a:lnTo>
                          <a:pt x="625" y="2"/>
                        </a:lnTo>
                        <a:lnTo>
                          <a:pt x="557" y="4"/>
                        </a:lnTo>
                        <a:lnTo>
                          <a:pt x="490" y="10"/>
                        </a:lnTo>
                        <a:lnTo>
                          <a:pt x="426" y="18"/>
                        </a:lnTo>
                        <a:lnTo>
                          <a:pt x="364" y="28"/>
                        </a:lnTo>
                        <a:lnTo>
                          <a:pt x="307" y="40"/>
                        </a:lnTo>
                        <a:lnTo>
                          <a:pt x="255" y="54"/>
                        </a:lnTo>
                        <a:lnTo>
                          <a:pt x="205" y="70"/>
                        </a:lnTo>
                        <a:lnTo>
                          <a:pt x="159" y="86"/>
                        </a:lnTo>
                        <a:lnTo>
                          <a:pt x="120" y="104"/>
                        </a:lnTo>
                        <a:lnTo>
                          <a:pt x="84" y="124"/>
                        </a:lnTo>
                        <a:lnTo>
                          <a:pt x="56" y="146"/>
                        </a:lnTo>
                        <a:lnTo>
                          <a:pt x="32" y="168"/>
                        </a:lnTo>
                        <a:lnTo>
                          <a:pt x="14" y="189"/>
                        </a:lnTo>
                        <a:lnTo>
                          <a:pt x="4" y="213"/>
                        </a:lnTo>
                        <a:lnTo>
                          <a:pt x="0" y="237"/>
                        </a:lnTo>
                        <a:lnTo>
                          <a:pt x="4" y="261"/>
                        </a:lnTo>
                        <a:lnTo>
                          <a:pt x="14" y="285"/>
                        </a:lnTo>
                        <a:lnTo>
                          <a:pt x="32" y="309"/>
                        </a:lnTo>
                        <a:lnTo>
                          <a:pt x="56" y="329"/>
                        </a:lnTo>
                        <a:lnTo>
                          <a:pt x="84" y="351"/>
                        </a:lnTo>
                        <a:lnTo>
                          <a:pt x="120" y="371"/>
                        </a:lnTo>
                        <a:lnTo>
                          <a:pt x="159" y="388"/>
                        </a:lnTo>
                        <a:lnTo>
                          <a:pt x="205" y="404"/>
                        </a:lnTo>
                        <a:lnTo>
                          <a:pt x="255" y="420"/>
                        </a:lnTo>
                        <a:lnTo>
                          <a:pt x="307" y="434"/>
                        </a:lnTo>
                        <a:lnTo>
                          <a:pt x="364" y="446"/>
                        </a:lnTo>
                        <a:lnTo>
                          <a:pt x="426" y="456"/>
                        </a:lnTo>
                        <a:lnTo>
                          <a:pt x="490" y="464"/>
                        </a:lnTo>
                        <a:lnTo>
                          <a:pt x="557" y="470"/>
                        </a:lnTo>
                        <a:lnTo>
                          <a:pt x="625" y="472"/>
                        </a:lnTo>
                        <a:lnTo>
                          <a:pt x="697" y="474"/>
                        </a:lnTo>
                        <a:lnTo>
                          <a:pt x="768" y="472"/>
                        </a:lnTo>
                        <a:lnTo>
                          <a:pt x="836" y="470"/>
                        </a:lnTo>
                        <a:lnTo>
                          <a:pt x="904" y="464"/>
                        </a:lnTo>
                        <a:lnTo>
                          <a:pt x="967" y="456"/>
                        </a:lnTo>
                        <a:lnTo>
                          <a:pt x="1029" y="446"/>
                        </a:lnTo>
                        <a:lnTo>
                          <a:pt x="1087" y="434"/>
                        </a:lnTo>
                        <a:lnTo>
                          <a:pt x="1141" y="420"/>
                        </a:lnTo>
                        <a:lnTo>
                          <a:pt x="1188" y="404"/>
                        </a:lnTo>
                        <a:lnTo>
                          <a:pt x="1234" y="388"/>
                        </a:lnTo>
                        <a:lnTo>
                          <a:pt x="1274" y="371"/>
                        </a:lnTo>
                        <a:lnTo>
                          <a:pt x="1310" y="351"/>
                        </a:lnTo>
                        <a:lnTo>
                          <a:pt x="1338" y="329"/>
                        </a:lnTo>
                        <a:lnTo>
                          <a:pt x="1362" y="309"/>
                        </a:lnTo>
                        <a:lnTo>
                          <a:pt x="1379" y="285"/>
                        </a:lnTo>
                        <a:lnTo>
                          <a:pt x="1389" y="261"/>
                        </a:lnTo>
                        <a:lnTo>
                          <a:pt x="1393" y="237"/>
                        </a:lnTo>
                        <a:lnTo>
                          <a:pt x="1389" y="213"/>
                        </a:lnTo>
                        <a:lnTo>
                          <a:pt x="1379" y="189"/>
                        </a:lnTo>
                        <a:lnTo>
                          <a:pt x="1362" y="168"/>
                        </a:lnTo>
                        <a:lnTo>
                          <a:pt x="1338" y="146"/>
                        </a:lnTo>
                        <a:lnTo>
                          <a:pt x="1310" y="124"/>
                        </a:lnTo>
                        <a:lnTo>
                          <a:pt x="1274" y="104"/>
                        </a:lnTo>
                        <a:lnTo>
                          <a:pt x="1234" y="86"/>
                        </a:lnTo>
                        <a:lnTo>
                          <a:pt x="1188" y="70"/>
                        </a:lnTo>
                        <a:lnTo>
                          <a:pt x="1141" y="54"/>
                        </a:lnTo>
                        <a:lnTo>
                          <a:pt x="1087" y="40"/>
                        </a:lnTo>
                        <a:lnTo>
                          <a:pt x="1029" y="28"/>
                        </a:lnTo>
                        <a:lnTo>
                          <a:pt x="967" y="18"/>
                        </a:lnTo>
                        <a:lnTo>
                          <a:pt x="904" y="10"/>
                        </a:lnTo>
                        <a:lnTo>
                          <a:pt x="836" y="4"/>
                        </a:lnTo>
                        <a:lnTo>
                          <a:pt x="768" y="2"/>
                        </a:lnTo>
                        <a:lnTo>
                          <a:pt x="697" y="0"/>
                        </a:lnTo>
                        <a:close/>
                      </a:path>
                    </a:pathLst>
                  </a:custGeom>
                  <a:solidFill>
                    <a:srgbClr val="597573"/>
                  </a:solidFill>
                  <a:ln w="0">
                    <a:solidFill>
                      <a:srgbClr val="FFFFFF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64" name="Oval 114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47"/>
                    <a:ext cx="697" cy="238"/>
                  </a:xfrm>
                  <a:prstGeom prst="ellipse">
                    <a:avLst/>
                  </a:pr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65" name="Rectangle 115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47"/>
                    <a:ext cx="698" cy="2"/>
                  </a:xfrm>
                  <a:prstGeom prst="rect">
                    <a:avLst/>
                  </a:prstGeom>
                  <a:solidFill>
                    <a:srgbClr val="59757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66" name="Rectangle 115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49"/>
                    <a:ext cx="698" cy="2"/>
                  </a:xfrm>
                  <a:prstGeom prst="rect">
                    <a:avLst/>
                  </a:prstGeom>
                  <a:solidFill>
                    <a:srgbClr val="59767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67" name="Rectangle 115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51"/>
                    <a:ext cx="698" cy="2"/>
                  </a:xfrm>
                  <a:prstGeom prst="rect">
                    <a:avLst/>
                  </a:prstGeom>
                  <a:solidFill>
                    <a:srgbClr val="5A7775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68" name="Rectangle 115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53"/>
                    <a:ext cx="698" cy="2"/>
                  </a:xfrm>
                  <a:prstGeom prst="rect">
                    <a:avLst/>
                  </a:prstGeom>
                  <a:solidFill>
                    <a:srgbClr val="5B787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69" name="Rectangle 115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55"/>
                    <a:ext cx="698" cy="2"/>
                  </a:xfrm>
                  <a:prstGeom prst="rect">
                    <a:avLst/>
                  </a:prstGeom>
                  <a:solidFill>
                    <a:srgbClr val="5C797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70" name="Rectangle 115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57"/>
                    <a:ext cx="698" cy="2"/>
                  </a:xfrm>
                  <a:prstGeom prst="rect">
                    <a:avLst/>
                  </a:prstGeom>
                  <a:solidFill>
                    <a:srgbClr val="5D7B7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71" name="Rectangle 115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59"/>
                    <a:ext cx="698" cy="2"/>
                  </a:xfrm>
                  <a:prstGeom prst="rect">
                    <a:avLst/>
                  </a:prstGeom>
                  <a:solidFill>
                    <a:srgbClr val="5E7C7A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72" name="Rectangle 115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61"/>
                    <a:ext cx="698" cy="2"/>
                  </a:xfrm>
                  <a:prstGeom prst="rect">
                    <a:avLst/>
                  </a:prstGeom>
                  <a:solidFill>
                    <a:srgbClr val="607E7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73" name="Rectangle 115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63"/>
                    <a:ext cx="698" cy="2"/>
                  </a:xfrm>
                  <a:prstGeom prst="rect">
                    <a:avLst/>
                  </a:prstGeom>
                  <a:solidFill>
                    <a:srgbClr val="61807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74" name="Rectangle 115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65"/>
                    <a:ext cx="698" cy="2"/>
                  </a:xfrm>
                  <a:prstGeom prst="rect">
                    <a:avLst/>
                  </a:prstGeom>
                  <a:solidFill>
                    <a:srgbClr val="638280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75" name="Rectangle 116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67"/>
                    <a:ext cx="698" cy="2"/>
                  </a:xfrm>
                  <a:prstGeom prst="rect">
                    <a:avLst/>
                  </a:prstGeom>
                  <a:solidFill>
                    <a:srgbClr val="64848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76" name="Rectangle 116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69"/>
                    <a:ext cx="698" cy="2"/>
                  </a:xfrm>
                  <a:prstGeom prst="rect">
                    <a:avLst/>
                  </a:prstGeom>
                  <a:solidFill>
                    <a:srgbClr val="66878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77" name="Rectangle 116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71"/>
                    <a:ext cx="698" cy="2"/>
                  </a:xfrm>
                  <a:prstGeom prst="rect">
                    <a:avLst/>
                  </a:prstGeom>
                  <a:solidFill>
                    <a:srgbClr val="68898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78" name="Rectangle 116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73"/>
                    <a:ext cx="698" cy="2"/>
                  </a:xfrm>
                  <a:prstGeom prst="rect">
                    <a:avLst/>
                  </a:prstGeom>
                  <a:solidFill>
                    <a:srgbClr val="6A8C8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79" name="Rectangle 116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75"/>
                    <a:ext cx="698" cy="2"/>
                  </a:xfrm>
                  <a:prstGeom prst="rect">
                    <a:avLst/>
                  </a:prstGeom>
                  <a:solidFill>
                    <a:srgbClr val="6C8E8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80" name="Rectangle 116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77"/>
                    <a:ext cx="698" cy="2"/>
                  </a:xfrm>
                  <a:prstGeom prst="rect">
                    <a:avLst/>
                  </a:prstGeom>
                  <a:solidFill>
                    <a:srgbClr val="6E928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81" name="Rectangle 116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79"/>
                    <a:ext cx="698" cy="2"/>
                  </a:xfrm>
                  <a:prstGeom prst="rect">
                    <a:avLst/>
                  </a:prstGeom>
                  <a:solidFill>
                    <a:srgbClr val="71959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82" name="Rectangle 116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81"/>
                    <a:ext cx="698" cy="2"/>
                  </a:xfrm>
                  <a:prstGeom prst="rect">
                    <a:avLst/>
                  </a:prstGeom>
                  <a:solidFill>
                    <a:srgbClr val="739895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83" name="Rectangle 116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83"/>
                    <a:ext cx="698" cy="2"/>
                  </a:xfrm>
                  <a:prstGeom prst="rect">
                    <a:avLst/>
                  </a:prstGeom>
                  <a:solidFill>
                    <a:srgbClr val="759B98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84" name="Rectangle 116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85"/>
                    <a:ext cx="698" cy="2"/>
                  </a:xfrm>
                  <a:prstGeom prst="rect">
                    <a:avLst/>
                  </a:prstGeom>
                  <a:solidFill>
                    <a:srgbClr val="789F9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85" name="Rectangle 117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87"/>
                    <a:ext cx="698" cy="2"/>
                  </a:xfrm>
                  <a:prstGeom prst="rect">
                    <a:avLst/>
                  </a:prstGeom>
                  <a:solidFill>
                    <a:srgbClr val="7BA29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86" name="Rectangle 117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89"/>
                    <a:ext cx="698" cy="2"/>
                  </a:xfrm>
                  <a:prstGeom prst="rect">
                    <a:avLst/>
                  </a:prstGeom>
                  <a:solidFill>
                    <a:srgbClr val="7DA6A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87" name="Rectangle 117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91"/>
                    <a:ext cx="698" cy="2"/>
                  </a:xfrm>
                  <a:prstGeom prst="rect">
                    <a:avLst/>
                  </a:prstGeom>
                  <a:solidFill>
                    <a:srgbClr val="81AAA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88" name="Rectangle 117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93"/>
                    <a:ext cx="698" cy="2"/>
                  </a:xfrm>
                  <a:prstGeom prst="rect">
                    <a:avLst/>
                  </a:prstGeom>
                  <a:solidFill>
                    <a:srgbClr val="83ADAA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89" name="Rectangle 117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95"/>
                    <a:ext cx="698" cy="2"/>
                  </a:xfrm>
                  <a:prstGeom prst="rect">
                    <a:avLst/>
                  </a:prstGeom>
                  <a:solidFill>
                    <a:srgbClr val="86B1AD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90" name="Rectangle 117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97"/>
                    <a:ext cx="698" cy="2"/>
                  </a:xfrm>
                  <a:prstGeom prst="rect">
                    <a:avLst/>
                  </a:prstGeom>
                  <a:solidFill>
                    <a:srgbClr val="88B4B1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91" name="Rectangle 117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599"/>
                    <a:ext cx="698" cy="2"/>
                  </a:xfrm>
                  <a:prstGeom prst="rect">
                    <a:avLst/>
                  </a:prstGeom>
                  <a:solidFill>
                    <a:srgbClr val="8CB9B5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92" name="Rectangle 117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01"/>
                    <a:ext cx="698" cy="2"/>
                  </a:xfrm>
                  <a:prstGeom prst="rect">
                    <a:avLst/>
                  </a:prstGeom>
                  <a:solidFill>
                    <a:srgbClr val="8EBCB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93" name="Rectangle 117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03"/>
                    <a:ext cx="698" cy="2"/>
                  </a:xfrm>
                  <a:prstGeom prst="rect">
                    <a:avLst/>
                  </a:prstGeom>
                  <a:solidFill>
                    <a:srgbClr val="91C0B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94" name="Rectangle 117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05"/>
                    <a:ext cx="698" cy="2"/>
                  </a:xfrm>
                  <a:prstGeom prst="rect">
                    <a:avLst/>
                  </a:prstGeom>
                  <a:solidFill>
                    <a:srgbClr val="94C3B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95" name="Rectangle 118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07"/>
                    <a:ext cx="698" cy="2"/>
                  </a:xfrm>
                  <a:prstGeom prst="rect">
                    <a:avLst/>
                  </a:prstGeom>
                  <a:solidFill>
                    <a:srgbClr val="97C7C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96" name="Rectangle 118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09"/>
                    <a:ext cx="698" cy="2"/>
                  </a:xfrm>
                  <a:prstGeom prst="rect">
                    <a:avLst/>
                  </a:prstGeom>
                  <a:solidFill>
                    <a:srgbClr val="99CBC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97" name="Rectangle 118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11"/>
                    <a:ext cx="698" cy="2"/>
                  </a:xfrm>
                  <a:prstGeom prst="rect">
                    <a:avLst/>
                  </a:prstGeom>
                  <a:solidFill>
                    <a:srgbClr val="9CCECA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98" name="Rectangle 118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13"/>
                    <a:ext cx="698" cy="2"/>
                  </a:xfrm>
                  <a:prstGeom prst="rect">
                    <a:avLst/>
                  </a:prstGeom>
                  <a:solidFill>
                    <a:srgbClr val="9ED1CD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299" name="Rectangle 118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15"/>
                    <a:ext cx="698" cy="2"/>
                  </a:xfrm>
                  <a:prstGeom prst="rect">
                    <a:avLst/>
                  </a:prstGeom>
                  <a:solidFill>
                    <a:srgbClr val="A1D5D1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00" name="Rectangle 118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17"/>
                    <a:ext cx="698" cy="2"/>
                  </a:xfrm>
                  <a:prstGeom prst="rect">
                    <a:avLst/>
                  </a:prstGeom>
                  <a:solidFill>
                    <a:srgbClr val="A3D8D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01" name="Rectangle 118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19"/>
                    <a:ext cx="698" cy="2"/>
                  </a:xfrm>
                  <a:prstGeom prst="rect">
                    <a:avLst/>
                  </a:prstGeom>
                  <a:solidFill>
                    <a:srgbClr val="A5DBD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02" name="Rectangle 118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21"/>
                    <a:ext cx="698" cy="2"/>
                  </a:xfrm>
                  <a:prstGeom prst="rect">
                    <a:avLst/>
                  </a:prstGeom>
                  <a:solidFill>
                    <a:srgbClr val="A8DEDA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03" name="Rectangle 118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23"/>
                    <a:ext cx="698" cy="2"/>
                  </a:xfrm>
                  <a:prstGeom prst="rect">
                    <a:avLst/>
                  </a:prstGeom>
                  <a:solidFill>
                    <a:srgbClr val="AAE1DC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04" name="Rectangle 118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25"/>
                    <a:ext cx="698" cy="2"/>
                  </a:xfrm>
                  <a:prstGeom prst="rect">
                    <a:avLst/>
                  </a:prstGeom>
                  <a:solidFill>
                    <a:srgbClr val="ACE3D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05" name="Rectangle 119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27"/>
                    <a:ext cx="698" cy="2"/>
                  </a:xfrm>
                  <a:prstGeom prst="rect">
                    <a:avLst/>
                  </a:prstGeom>
                  <a:solidFill>
                    <a:srgbClr val="ADE5E1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06" name="Rectangle 119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29"/>
                    <a:ext cx="698" cy="2"/>
                  </a:xfrm>
                  <a:prstGeom prst="rect">
                    <a:avLst/>
                  </a:prstGeom>
                  <a:solidFill>
                    <a:srgbClr val="AFE8E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07" name="Rectangle 119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31"/>
                    <a:ext cx="698" cy="2"/>
                  </a:xfrm>
                  <a:prstGeom prst="rect">
                    <a:avLst/>
                  </a:prstGeom>
                  <a:solidFill>
                    <a:srgbClr val="B1EAE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08" name="Rectangle 119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33"/>
                    <a:ext cx="698" cy="2"/>
                  </a:xfrm>
                  <a:prstGeom prst="rect">
                    <a:avLst/>
                  </a:prstGeom>
                  <a:solidFill>
                    <a:srgbClr val="B2ECE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09" name="Rectangle 119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35"/>
                    <a:ext cx="698" cy="2"/>
                  </a:xfrm>
                  <a:prstGeom prst="rect">
                    <a:avLst/>
                  </a:prstGeom>
                  <a:solidFill>
                    <a:srgbClr val="B4EEE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10" name="Rectangle 119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37"/>
                    <a:ext cx="698" cy="2"/>
                  </a:xfrm>
                  <a:prstGeom prst="rect">
                    <a:avLst/>
                  </a:prstGeom>
                  <a:solidFill>
                    <a:srgbClr val="B5F0EB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11" name="Rectangle 119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39"/>
                    <a:ext cx="698" cy="2"/>
                  </a:xfrm>
                  <a:prstGeom prst="rect">
                    <a:avLst/>
                  </a:prstGeom>
                  <a:solidFill>
                    <a:srgbClr val="B6F2ED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12" name="Rectangle 119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41"/>
                    <a:ext cx="698" cy="2"/>
                  </a:xfrm>
                  <a:prstGeom prst="rect">
                    <a:avLst/>
                  </a:prstGeom>
                  <a:solidFill>
                    <a:srgbClr val="B8F3E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13" name="Rectangle 119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43"/>
                    <a:ext cx="698" cy="2"/>
                  </a:xfrm>
                  <a:prstGeom prst="rect">
                    <a:avLst/>
                  </a:prstGeom>
                  <a:solidFill>
                    <a:srgbClr val="B9F4E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14" name="Rectangle 119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45"/>
                    <a:ext cx="698" cy="2"/>
                  </a:xfrm>
                  <a:prstGeom prst="rect">
                    <a:avLst/>
                  </a:prstGeom>
                  <a:solidFill>
                    <a:srgbClr val="BAF6F1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15" name="Rectangle 120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47"/>
                    <a:ext cx="698" cy="2"/>
                  </a:xfrm>
                  <a:prstGeom prst="rect">
                    <a:avLst/>
                  </a:prstGeom>
                  <a:solidFill>
                    <a:srgbClr val="BBF7F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16" name="Rectangle 120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49"/>
                    <a:ext cx="698" cy="2"/>
                  </a:xfrm>
                  <a:prstGeom prst="rect">
                    <a:avLst/>
                  </a:prstGeom>
                  <a:solidFill>
                    <a:srgbClr val="BBF8F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17" name="Rectangle 120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51"/>
                    <a:ext cx="698" cy="2"/>
                  </a:xfrm>
                  <a:prstGeom prst="rect">
                    <a:avLst/>
                  </a:prstGeom>
                  <a:solidFill>
                    <a:srgbClr val="BCF9F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18" name="Rectangle 120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53"/>
                    <a:ext cx="698" cy="2"/>
                  </a:xfrm>
                  <a:prstGeom prst="rect">
                    <a:avLst/>
                  </a:prstGeom>
                  <a:solidFill>
                    <a:srgbClr val="BDFAF5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19" name="Rectangle 120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55"/>
                    <a:ext cx="698" cy="2"/>
                  </a:xfrm>
                  <a:prstGeom prst="rect">
                    <a:avLst/>
                  </a:prstGeom>
                  <a:solidFill>
                    <a:srgbClr val="BDFBF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20" name="Rectangle 120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57"/>
                    <a:ext cx="698" cy="2"/>
                  </a:xfrm>
                  <a:prstGeom prst="rect">
                    <a:avLst/>
                  </a:prstGeom>
                  <a:solidFill>
                    <a:srgbClr val="BEFBF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21" name="Rectangle 120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59"/>
                    <a:ext cx="698" cy="2"/>
                  </a:xfrm>
                  <a:prstGeom prst="rect">
                    <a:avLst/>
                  </a:prstGeom>
                  <a:solidFill>
                    <a:srgbClr val="BEFCF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22" name="Rectangle 120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61"/>
                    <a:ext cx="698" cy="2"/>
                  </a:xfrm>
                  <a:prstGeom prst="rect">
                    <a:avLst/>
                  </a:prstGeom>
                  <a:solidFill>
                    <a:srgbClr val="BFFCF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23" name="Rectangle 120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63"/>
                    <a:ext cx="698" cy="2"/>
                  </a:xfrm>
                  <a:prstGeom prst="rect">
                    <a:avLst/>
                  </a:prstGeom>
                  <a:solidFill>
                    <a:srgbClr val="BFFDF8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24" name="Rectangle 120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65"/>
                    <a:ext cx="698" cy="2"/>
                  </a:xfrm>
                  <a:prstGeom prst="rect">
                    <a:avLst/>
                  </a:prstGeom>
                  <a:solidFill>
                    <a:srgbClr val="C0FEF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25" name="Rectangle 121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67"/>
                    <a:ext cx="698" cy="2"/>
                  </a:xfrm>
                  <a:prstGeom prst="rect">
                    <a:avLst/>
                  </a:prstGeom>
                  <a:solidFill>
                    <a:srgbClr val="C0FEF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26" name="Rectangle 121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69"/>
                    <a:ext cx="698" cy="2"/>
                  </a:xfrm>
                  <a:prstGeom prst="rect">
                    <a:avLst/>
                  </a:prstGeom>
                  <a:solidFill>
                    <a:srgbClr val="BFFDF8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27" name="Rectangle 121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71"/>
                    <a:ext cx="698" cy="2"/>
                  </a:xfrm>
                  <a:prstGeom prst="rect">
                    <a:avLst/>
                  </a:prstGeom>
                  <a:solidFill>
                    <a:srgbClr val="BFFCF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28" name="Rectangle 121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73"/>
                    <a:ext cx="698" cy="2"/>
                  </a:xfrm>
                  <a:prstGeom prst="rect">
                    <a:avLst/>
                  </a:prstGeom>
                  <a:solidFill>
                    <a:srgbClr val="BEFCF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29" name="Rectangle 121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75"/>
                    <a:ext cx="698" cy="2"/>
                  </a:xfrm>
                  <a:prstGeom prst="rect">
                    <a:avLst/>
                  </a:prstGeom>
                  <a:solidFill>
                    <a:srgbClr val="BEFBF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30" name="Rectangle 121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77"/>
                    <a:ext cx="698" cy="2"/>
                  </a:xfrm>
                  <a:prstGeom prst="rect">
                    <a:avLst/>
                  </a:prstGeom>
                  <a:solidFill>
                    <a:srgbClr val="BDFBF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31" name="Rectangle 121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79"/>
                    <a:ext cx="698" cy="2"/>
                  </a:xfrm>
                  <a:prstGeom prst="rect">
                    <a:avLst/>
                  </a:prstGeom>
                  <a:solidFill>
                    <a:srgbClr val="BDFAF5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32" name="Rectangle 121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81"/>
                    <a:ext cx="698" cy="2"/>
                  </a:xfrm>
                  <a:prstGeom prst="rect">
                    <a:avLst/>
                  </a:prstGeom>
                  <a:solidFill>
                    <a:srgbClr val="BCF9F4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33" name="Rectangle 1218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83"/>
                    <a:ext cx="698" cy="2"/>
                  </a:xfrm>
                  <a:prstGeom prst="rect">
                    <a:avLst/>
                  </a:prstGeom>
                  <a:solidFill>
                    <a:srgbClr val="BBF8F3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34" name="Rectangle 1219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85"/>
                    <a:ext cx="698" cy="1"/>
                  </a:xfrm>
                  <a:prstGeom prst="rect">
                    <a:avLst/>
                  </a:prstGeom>
                  <a:solidFill>
                    <a:srgbClr val="BBF7F2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35" name="Rectangle 1220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86"/>
                    <a:ext cx="698" cy="2"/>
                  </a:xfrm>
                  <a:prstGeom prst="rect">
                    <a:avLst/>
                  </a:prstGeom>
                  <a:solidFill>
                    <a:srgbClr val="BAF6F1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36" name="Rectangle 1221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88"/>
                    <a:ext cx="698" cy="2"/>
                  </a:xfrm>
                  <a:prstGeom prst="rect">
                    <a:avLst/>
                  </a:prstGeom>
                  <a:solidFill>
                    <a:srgbClr val="B9F4E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37" name="Rectangle 1222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90"/>
                    <a:ext cx="698" cy="2"/>
                  </a:xfrm>
                  <a:prstGeom prst="rect">
                    <a:avLst/>
                  </a:prstGeom>
                  <a:solidFill>
                    <a:srgbClr val="B8F3EE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38" name="Rectangle 1223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92"/>
                    <a:ext cx="698" cy="2"/>
                  </a:xfrm>
                  <a:prstGeom prst="rect">
                    <a:avLst/>
                  </a:prstGeom>
                  <a:solidFill>
                    <a:srgbClr val="B6F2ED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39" name="Rectangle 1224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94"/>
                    <a:ext cx="698" cy="2"/>
                  </a:xfrm>
                  <a:prstGeom prst="rect">
                    <a:avLst/>
                  </a:prstGeom>
                  <a:solidFill>
                    <a:srgbClr val="B5F0EB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40" name="Rectangle 1225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96"/>
                    <a:ext cx="698" cy="2"/>
                  </a:xfrm>
                  <a:prstGeom prst="rect">
                    <a:avLst/>
                  </a:prstGeom>
                  <a:solidFill>
                    <a:srgbClr val="B4EEE9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41" name="Rectangle 1226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698"/>
                    <a:ext cx="698" cy="2"/>
                  </a:xfrm>
                  <a:prstGeom prst="rect">
                    <a:avLst/>
                  </a:prstGeom>
                  <a:solidFill>
                    <a:srgbClr val="B2ECE7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3342" name="Rectangle 1227"/>
                  <p:cNvSpPr>
                    <a:spLocks noChangeArrowheads="1"/>
                  </p:cNvSpPr>
                  <p:nvPr/>
                </p:nvSpPr>
                <p:spPr bwMode="auto">
                  <a:xfrm>
                    <a:off x="492" y="2700"/>
                    <a:ext cx="698" cy="2"/>
                  </a:xfrm>
                  <a:prstGeom prst="rect">
                    <a:avLst/>
                  </a:prstGeom>
                  <a:solidFill>
                    <a:srgbClr val="B1EAE6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</p:grpSp>
            <p:sp>
              <p:nvSpPr>
                <p:cNvPr id="13101" name="Rectangle 1229"/>
                <p:cNvSpPr>
                  <a:spLocks noChangeArrowheads="1"/>
                </p:cNvSpPr>
                <p:nvPr/>
              </p:nvSpPr>
              <p:spPr bwMode="auto">
                <a:xfrm>
                  <a:off x="492" y="2702"/>
                  <a:ext cx="698" cy="2"/>
                </a:xfrm>
                <a:prstGeom prst="rect">
                  <a:avLst/>
                </a:prstGeom>
                <a:solidFill>
                  <a:srgbClr val="AFE8E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02" name="Rectangle 1230"/>
                <p:cNvSpPr>
                  <a:spLocks noChangeArrowheads="1"/>
                </p:cNvSpPr>
                <p:nvPr/>
              </p:nvSpPr>
              <p:spPr bwMode="auto">
                <a:xfrm>
                  <a:off x="492" y="2704"/>
                  <a:ext cx="698" cy="2"/>
                </a:xfrm>
                <a:prstGeom prst="rect">
                  <a:avLst/>
                </a:prstGeom>
                <a:solidFill>
                  <a:srgbClr val="ADE5E1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03" name="Rectangle 1231"/>
                <p:cNvSpPr>
                  <a:spLocks noChangeArrowheads="1"/>
                </p:cNvSpPr>
                <p:nvPr/>
              </p:nvSpPr>
              <p:spPr bwMode="auto">
                <a:xfrm>
                  <a:off x="492" y="2706"/>
                  <a:ext cx="698" cy="2"/>
                </a:xfrm>
                <a:prstGeom prst="rect">
                  <a:avLst/>
                </a:prstGeom>
                <a:solidFill>
                  <a:srgbClr val="ACE3D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04" name="Rectangle 1232"/>
                <p:cNvSpPr>
                  <a:spLocks noChangeArrowheads="1"/>
                </p:cNvSpPr>
                <p:nvPr/>
              </p:nvSpPr>
              <p:spPr bwMode="auto">
                <a:xfrm>
                  <a:off x="492" y="2708"/>
                  <a:ext cx="698" cy="2"/>
                </a:xfrm>
                <a:prstGeom prst="rect">
                  <a:avLst/>
                </a:prstGeom>
                <a:solidFill>
                  <a:srgbClr val="AAE1D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05" name="Rectangle 1233"/>
                <p:cNvSpPr>
                  <a:spLocks noChangeArrowheads="1"/>
                </p:cNvSpPr>
                <p:nvPr/>
              </p:nvSpPr>
              <p:spPr bwMode="auto">
                <a:xfrm>
                  <a:off x="492" y="2710"/>
                  <a:ext cx="698" cy="2"/>
                </a:xfrm>
                <a:prstGeom prst="rect">
                  <a:avLst/>
                </a:prstGeom>
                <a:solidFill>
                  <a:srgbClr val="A7DDD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06" name="Rectangle 1234"/>
                <p:cNvSpPr>
                  <a:spLocks noChangeArrowheads="1"/>
                </p:cNvSpPr>
                <p:nvPr/>
              </p:nvSpPr>
              <p:spPr bwMode="auto">
                <a:xfrm>
                  <a:off x="492" y="2712"/>
                  <a:ext cx="698" cy="2"/>
                </a:xfrm>
                <a:prstGeom prst="rect">
                  <a:avLst/>
                </a:prstGeom>
                <a:solidFill>
                  <a:srgbClr val="A5DBD6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07" name="Rectangle 1235"/>
                <p:cNvSpPr>
                  <a:spLocks noChangeArrowheads="1"/>
                </p:cNvSpPr>
                <p:nvPr/>
              </p:nvSpPr>
              <p:spPr bwMode="auto">
                <a:xfrm>
                  <a:off x="492" y="2714"/>
                  <a:ext cx="698" cy="2"/>
                </a:xfrm>
                <a:prstGeom prst="rect">
                  <a:avLst/>
                </a:prstGeom>
                <a:solidFill>
                  <a:srgbClr val="A3D8D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08" name="Rectangle 1236"/>
                <p:cNvSpPr>
                  <a:spLocks noChangeArrowheads="1"/>
                </p:cNvSpPr>
                <p:nvPr/>
              </p:nvSpPr>
              <p:spPr bwMode="auto">
                <a:xfrm>
                  <a:off x="492" y="2716"/>
                  <a:ext cx="698" cy="2"/>
                </a:xfrm>
                <a:prstGeom prst="rect">
                  <a:avLst/>
                </a:prstGeom>
                <a:solidFill>
                  <a:srgbClr val="A1D5D1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09" name="Rectangle 1237"/>
                <p:cNvSpPr>
                  <a:spLocks noChangeArrowheads="1"/>
                </p:cNvSpPr>
                <p:nvPr/>
              </p:nvSpPr>
              <p:spPr bwMode="auto">
                <a:xfrm>
                  <a:off x="492" y="2718"/>
                  <a:ext cx="698" cy="2"/>
                </a:xfrm>
                <a:prstGeom prst="rect">
                  <a:avLst/>
                </a:prstGeom>
                <a:solidFill>
                  <a:srgbClr val="9ED1CD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10" name="Rectangle 1238"/>
                <p:cNvSpPr>
                  <a:spLocks noChangeArrowheads="1"/>
                </p:cNvSpPr>
                <p:nvPr/>
              </p:nvSpPr>
              <p:spPr bwMode="auto">
                <a:xfrm>
                  <a:off x="492" y="2720"/>
                  <a:ext cx="698" cy="2"/>
                </a:xfrm>
                <a:prstGeom prst="rect">
                  <a:avLst/>
                </a:prstGeom>
                <a:solidFill>
                  <a:srgbClr val="9CCECA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11" name="Rectangle 1239"/>
                <p:cNvSpPr>
                  <a:spLocks noChangeArrowheads="1"/>
                </p:cNvSpPr>
                <p:nvPr/>
              </p:nvSpPr>
              <p:spPr bwMode="auto">
                <a:xfrm>
                  <a:off x="492" y="2722"/>
                  <a:ext cx="698" cy="2"/>
                </a:xfrm>
                <a:prstGeom prst="rect">
                  <a:avLst/>
                </a:prstGeom>
                <a:solidFill>
                  <a:srgbClr val="99CBC7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12" name="Rectangle 1240"/>
                <p:cNvSpPr>
                  <a:spLocks noChangeArrowheads="1"/>
                </p:cNvSpPr>
                <p:nvPr/>
              </p:nvSpPr>
              <p:spPr bwMode="auto">
                <a:xfrm>
                  <a:off x="492" y="2724"/>
                  <a:ext cx="698" cy="2"/>
                </a:xfrm>
                <a:prstGeom prst="rect">
                  <a:avLst/>
                </a:prstGeom>
                <a:solidFill>
                  <a:srgbClr val="97C7C3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13" name="Rectangle 1241"/>
                <p:cNvSpPr>
                  <a:spLocks noChangeArrowheads="1"/>
                </p:cNvSpPr>
                <p:nvPr/>
              </p:nvSpPr>
              <p:spPr bwMode="auto">
                <a:xfrm>
                  <a:off x="492" y="2726"/>
                  <a:ext cx="698" cy="2"/>
                </a:xfrm>
                <a:prstGeom prst="rect">
                  <a:avLst/>
                </a:prstGeom>
                <a:solidFill>
                  <a:srgbClr val="94C3B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14" name="Rectangle 1242"/>
                <p:cNvSpPr>
                  <a:spLocks noChangeArrowheads="1"/>
                </p:cNvSpPr>
                <p:nvPr/>
              </p:nvSpPr>
              <p:spPr bwMode="auto">
                <a:xfrm>
                  <a:off x="492" y="2728"/>
                  <a:ext cx="698" cy="2"/>
                </a:xfrm>
                <a:prstGeom prst="rect">
                  <a:avLst/>
                </a:prstGeom>
                <a:solidFill>
                  <a:srgbClr val="91C0B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15" name="Rectangle 1243"/>
                <p:cNvSpPr>
                  <a:spLocks noChangeArrowheads="1"/>
                </p:cNvSpPr>
                <p:nvPr/>
              </p:nvSpPr>
              <p:spPr bwMode="auto">
                <a:xfrm>
                  <a:off x="492" y="2730"/>
                  <a:ext cx="698" cy="2"/>
                </a:xfrm>
                <a:prstGeom prst="rect">
                  <a:avLst/>
                </a:prstGeom>
                <a:solidFill>
                  <a:srgbClr val="8EBCB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16" name="Rectangle 1244"/>
                <p:cNvSpPr>
                  <a:spLocks noChangeArrowheads="1"/>
                </p:cNvSpPr>
                <p:nvPr/>
              </p:nvSpPr>
              <p:spPr bwMode="auto">
                <a:xfrm>
                  <a:off x="492" y="2732"/>
                  <a:ext cx="698" cy="2"/>
                </a:xfrm>
                <a:prstGeom prst="rect">
                  <a:avLst/>
                </a:prstGeom>
                <a:solidFill>
                  <a:srgbClr val="8CB9B5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17" name="Rectangle 1245"/>
                <p:cNvSpPr>
                  <a:spLocks noChangeArrowheads="1"/>
                </p:cNvSpPr>
                <p:nvPr/>
              </p:nvSpPr>
              <p:spPr bwMode="auto">
                <a:xfrm>
                  <a:off x="492" y="2734"/>
                  <a:ext cx="698" cy="2"/>
                </a:xfrm>
                <a:prstGeom prst="rect">
                  <a:avLst/>
                </a:prstGeom>
                <a:solidFill>
                  <a:srgbClr val="88B4B1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18" name="Rectangle 1246"/>
                <p:cNvSpPr>
                  <a:spLocks noChangeArrowheads="1"/>
                </p:cNvSpPr>
                <p:nvPr/>
              </p:nvSpPr>
              <p:spPr bwMode="auto">
                <a:xfrm>
                  <a:off x="492" y="2736"/>
                  <a:ext cx="698" cy="2"/>
                </a:xfrm>
                <a:prstGeom prst="rect">
                  <a:avLst/>
                </a:prstGeom>
                <a:solidFill>
                  <a:srgbClr val="86B1AD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19" name="Rectangle 1247"/>
                <p:cNvSpPr>
                  <a:spLocks noChangeArrowheads="1"/>
                </p:cNvSpPr>
                <p:nvPr/>
              </p:nvSpPr>
              <p:spPr bwMode="auto">
                <a:xfrm>
                  <a:off x="492" y="2738"/>
                  <a:ext cx="698" cy="2"/>
                </a:xfrm>
                <a:prstGeom prst="rect">
                  <a:avLst/>
                </a:prstGeom>
                <a:solidFill>
                  <a:srgbClr val="83ADAA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20" name="Rectangle 1248"/>
                <p:cNvSpPr>
                  <a:spLocks noChangeArrowheads="1"/>
                </p:cNvSpPr>
                <p:nvPr/>
              </p:nvSpPr>
              <p:spPr bwMode="auto">
                <a:xfrm>
                  <a:off x="492" y="2740"/>
                  <a:ext cx="698" cy="2"/>
                </a:xfrm>
                <a:prstGeom prst="rect">
                  <a:avLst/>
                </a:prstGeom>
                <a:solidFill>
                  <a:srgbClr val="80A9A6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21" name="Rectangle 1249"/>
                <p:cNvSpPr>
                  <a:spLocks noChangeArrowheads="1"/>
                </p:cNvSpPr>
                <p:nvPr/>
              </p:nvSpPr>
              <p:spPr bwMode="auto">
                <a:xfrm>
                  <a:off x="492" y="2742"/>
                  <a:ext cx="698" cy="2"/>
                </a:xfrm>
                <a:prstGeom prst="rect">
                  <a:avLst/>
                </a:prstGeom>
                <a:solidFill>
                  <a:srgbClr val="7DA6A2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22" name="Rectangle 1250"/>
                <p:cNvSpPr>
                  <a:spLocks noChangeArrowheads="1"/>
                </p:cNvSpPr>
                <p:nvPr/>
              </p:nvSpPr>
              <p:spPr bwMode="auto">
                <a:xfrm>
                  <a:off x="492" y="2744"/>
                  <a:ext cx="698" cy="2"/>
                </a:xfrm>
                <a:prstGeom prst="rect">
                  <a:avLst/>
                </a:prstGeom>
                <a:solidFill>
                  <a:srgbClr val="7BA29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23" name="Rectangle 1251"/>
                <p:cNvSpPr>
                  <a:spLocks noChangeArrowheads="1"/>
                </p:cNvSpPr>
                <p:nvPr/>
              </p:nvSpPr>
              <p:spPr bwMode="auto">
                <a:xfrm>
                  <a:off x="492" y="2746"/>
                  <a:ext cx="698" cy="2"/>
                </a:xfrm>
                <a:prstGeom prst="rect">
                  <a:avLst/>
                </a:prstGeom>
                <a:solidFill>
                  <a:srgbClr val="789F9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24" name="Rectangle 1252"/>
                <p:cNvSpPr>
                  <a:spLocks noChangeArrowheads="1"/>
                </p:cNvSpPr>
                <p:nvPr/>
              </p:nvSpPr>
              <p:spPr bwMode="auto">
                <a:xfrm>
                  <a:off x="492" y="2748"/>
                  <a:ext cx="698" cy="2"/>
                </a:xfrm>
                <a:prstGeom prst="rect">
                  <a:avLst/>
                </a:prstGeom>
                <a:solidFill>
                  <a:srgbClr val="759B98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25" name="Rectangle 1253"/>
                <p:cNvSpPr>
                  <a:spLocks noChangeArrowheads="1"/>
                </p:cNvSpPr>
                <p:nvPr/>
              </p:nvSpPr>
              <p:spPr bwMode="auto">
                <a:xfrm>
                  <a:off x="492" y="2750"/>
                  <a:ext cx="698" cy="2"/>
                </a:xfrm>
                <a:prstGeom prst="rect">
                  <a:avLst/>
                </a:prstGeom>
                <a:solidFill>
                  <a:srgbClr val="739895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26" name="Rectangle 1254"/>
                <p:cNvSpPr>
                  <a:spLocks noChangeArrowheads="1"/>
                </p:cNvSpPr>
                <p:nvPr/>
              </p:nvSpPr>
              <p:spPr bwMode="auto">
                <a:xfrm>
                  <a:off x="492" y="2752"/>
                  <a:ext cx="698" cy="2"/>
                </a:xfrm>
                <a:prstGeom prst="rect">
                  <a:avLst/>
                </a:prstGeom>
                <a:solidFill>
                  <a:srgbClr val="719592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27" name="Rectangle 1255"/>
                <p:cNvSpPr>
                  <a:spLocks noChangeArrowheads="1"/>
                </p:cNvSpPr>
                <p:nvPr/>
              </p:nvSpPr>
              <p:spPr bwMode="auto">
                <a:xfrm>
                  <a:off x="492" y="2754"/>
                  <a:ext cx="698" cy="2"/>
                </a:xfrm>
                <a:prstGeom prst="rect">
                  <a:avLst/>
                </a:prstGeom>
                <a:solidFill>
                  <a:srgbClr val="6E928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28" name="Rectangle 1256"/>
                <p:cNvSpPr>
                  <a:spLocks noChangeArrowheads="1"/>
                </p:cNvSpPr>
                <p:nvPr/>
              </p:nvSpPr>
              <p:spPr bwMode="auto">
                <a:xfrm>
                  <a:off x="492" y="2756"/>
                  <a:ext cx="698" cy="2"/>
                </a:xfrm>
                <a:prstGeom prst="rect">
                  <a:avLst/>
                </a:prstGeom>
                <a:solidFill>
                  <a:srgbClr val="6C8E8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29" name="Rectangle 1257"/>
                <p:cNvSpPr>
                  <a:spLocks noChangeArrowheads="1"/>
                </p:cNvSpPr>
                <p:nvPr/>
              </p:nvSpPr>
              <p:spPr bwMode="auto">
                <a:xfrm>
                  <a:off x="492" y="2758"/>
                  <a:ext cx="698" cy="2"/>
                </a:xfrm>
                <a:prstGeom prst="rect">
                  <a:avLst/>
                </a:prstGeom>
                <a:solidFill>
                  <a:srgbClr val="6A8C8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30" name="Rectangle 1258"/>
                <p:cNvSpPr>
                  <a:spLocks noChangeArrowheads="1"/>
                </p:cNvSpPr>
                <p:nvPr/>
              </p:nvSpPr>
              <p:spPr bwMode="auto">
                <a:xfrm>
                  <a:off x="492" y="2760"/>
                  <a:ext cx="698" cy="2"/>
                </a:xfrm>
                <a:prstGeom prst="rect">
                  <a:avLst/>
                </a:prstGeom>
                <a:solidFill>
                  <a:srgbClr val="688987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31" name="Rectangle 1259"/>
                <p:cNvSpPr>
                  <a:spLocks noChangeArrowheads="1"/>
                </p:cNvSpPr>
                <p:nvPr/>
              </p:nvSpPr>
              <p:spPr bwMode="auto">
                <a:xfrm>
                  <a:off x="492" y="2762"/>
                  <a:ext cx="698" cy="2"/>
                </a:xfrm>
                <a:prstGeom prst="rect">
                  <a:avLst/>
                </a:prstGeom>
                <a:solidFill>
                  <a:srgbClr val="66878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32" name="Rectangle 1260"/>
                <p:cNvSpPr>
                  <a:spLocks noChangeArrowheads="1"/>
                </p:cNvSpPr>
                <p:nvPr/>
              </p:nvSpPr>
              <p:spPr bwMode="auto">
                <a:xfrm>
                  <a:off x="492" y="2764"/>
                  <a:ext cx="698" cy="2"/>
                </a:xfrm>
                <a:prstGeom prst="rect">
                  <a:avLst/>
                </a:prstGeom>
                <a:solidFill>
                  <a:srgbClr val="648482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33" name="Rectangle 1261"/>
                <p:cNvSpPr>
                  <a:spLocks noChangeArrowheads="1"/>
                </p:cNvSpPr>
                <p:nvPr/>
              </p:nvSpPr>
              <p:spPr bwMode="auto">
                <a:xfrm>
                  <a:off x="492" y="2766"/>
                  <a:ext cx="698" cy="2"/>
                </a:xfrm>
                <a:prstGeom prst="rect">
                  <a:avLst/>
                </a:prstGeom>
                <a:solidFill>
                  <a:srgbClr val="63828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34" name="Rectangle 1262"/>
                <p:cNvSpPr>
                  <a:spLocks noChangeArrowheads="1"/>
                </p:cNvSpPr>
                <p:nvPr/>
              </p:nvSpPr>
              <p:spPr bwMode="auto">
                <a:xfrm>
                  <a:off x="492" y="2768"/>
                  <a:ext cx="698" cy="2"/>
                </a:xfrm>
                <a:prstGeom prst="rect">
                  <a:avLst/>
                </a:prstGeom>
                <a:solidFill>
                  <a:srgbClr val="61807E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35" name="Rectangle 1263"/>
                <p:cNvSpPr>
                  <a:spLocks noChangeArrowheads="1"/>
                </p:cNvSpPr>
                <p:nvPr/>
              </p:nvSpPr>
              <p:spPr bwMode="auto">
                <a:xfrm>
                  <a:off x="492" y="2770"/>
                  <a:ext cx="698" cy="2"/>
                </a:xfrm>
                <a:prstGeom prst="rect">
                  <a:avLst/>
                </a:prstGeom>
                <a:solidFill>
                  <a:srgbClr val="5F7E7C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36" name="Rectangle 1264"/>
                <p:cNvSpPr>
                  <a:spLocks noChangeArrowheads="1"/>
                </p:cNvSpPr>
                <p:nvPr/>
              </p:nvSpPr>
              <p:spPr bwMode="auto">
                <a:xfrm>
                  <a:off x="492" y="2772"/>
                  <a:ext cx="698" cy="2"/>
                </a:xfrm>
                <a:prstGeom prst="rect">
                  <a:avLst/>
                </a:prstGeom>
                <a:solidFill>
                  <a:srgbClr val="5E7C7A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37" name="Rectangle 1265"/>
                <p:cNvSpPr>
                  <a:spLocks noChangeArrowheads="1"/>
                </p:cNvSpPr>
                <p:nvPr/>
              </p:nvSpPr>
              <p:spPr bwMode="auto">
                <a:xfrm>
                  <a:off x="492" y="2774"/>
                  <a:ext cx="698" cy="2"/>
                </a:xfrm>
                <a:prstGeom prst="rect">
                  <a:avLst/>
                </a:prstGeom>
                <a:solidFill>
                  <a:srgbClr val="5D7B79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38" name="Rectangle 1266"/>
                <p:cNvSpPr>
                  <a:spLocks noChangeArrowheads="1"/>
                </p:cNvSpPr>
                <p:nvPr/>
              </p:nvSpPr>
              <p:spPr bwMode="auto">
                <a:xfrm>
                  <a:off x="492" y="2776"/>
                  <a:ext cx="698" cy="2"/>
                </a:xfrm>
                <a:prstGeom prst="rect">
                  <a:avLst/>
                </a:prstGeom>
                <a:solidFill>
                  <a:srgbClr val="5C7977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39" name="Rectangle 1267"/>
                <p:cNvSpPr>
                  <a:spLocks noChangeArrowheads="1"/>
                </p:cNvSpPr>
                <p:nvPr/>
              </p:nvSpPr>
              <p:spPr bwMode="auto">
                <a:xfrm>
                  <a:off x="492" y="2778"/>
                  <a:ext cx="698" cy="2"/>
                </a:xfrm>
                <a:prstGeom prst="rect">
                  <a:avLst/>
                </a:prstGeom>
                <a:solidFill>
                  <a:srgbClr val="5B7876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40" name="Rectangle 1268"/>
                <p:cNvSpPr>
                  <a:spLocks noChangeArrowheads="1"/>
                </p:cNvSpPr>
                <p:nvPr/>
              </p:nvSpPr>
              <p:spPr bwMode="auto">
                <a:xfrm>
                  <a:off x="492" y="2780"/>
                  <a:ext cx="698" cy="2"/>
                </a:xfrm>
                <a:prstGeom prst="rect">
                  <a:avLst/>
                </a:prstGeom>
                <a:solidFill>
                  <a:srgbClr val="5A7775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41" name="Rectangle 1269"/>
                <p:cNvSpPr>
                  <a:spLocks noChangeArrowheads="1"/>
                </p:cNvSpPr>
                <p:nvPr/>
              </p:nvSpPr>
              <p:spPr bwMode="auto">
                <a:xfrm>
                  <a:off x="492" y="2782"/>
                  <a:ext cx="698" cy="2"/>
                </a:xfrm>
                <a:prstGeom prst="rect">
                  <a:avLst/>
                </a:prstGeom>
                <a:solidFill>
                  <a:srgbClr val="597674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3142" name="Rectangle 1270"/>
                <p:cNvSpPr>
                  <a:spLocks noChangeArrowheads="1"/>
                </p:cNvSpPr>
                <p:nvPr/>
              </p:nvSpPr>
              <p:spPr bwMode="auto">
                <a:xfrm>
                  <a:off x="492" y="2784"/>
                  <a:ext cx="698" cy="2"/>
                </a:xfrm>
                <a:prstGeom prst="rect">
                  <a:avLst/>
                </a:prstGeom>
                <a:solidFill>
                  <a:srgbClr val="597573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</p:grpSp>
          <p:sp>
            <p:nvSpPr>
              <p:cNvPr id="13099" name="Oval 1272"/>
              <p:cNvSpPr>
                <a:spLocks noChangeArrowheads="1"/>
              </p:cNvSpPr>
              <p:nvPr/>
            </p:nvSpPr>
            <p:spPr bwMode="auto">
              <a:xfrm>
                <a:off x="492" y="2547"/>
                <a:ext cx="697" cy="238"/>
              </a:xfrm>
              <a:prstGeom prst="ellips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</p:grpSp>
        <p:sp>
          <p:nvSpPr>
            <p:cNvPr id="13097" name="Rectangle 1274"/>
            <p:cNvSpPr>
              <a:spLocks noChangeArrowheads="1"/>
            </p:cNvSpPr>
            <p:nvPr/>
          </p:nvSpPr>
          <p:spPr bwMode="auto">
            <a:xfrm>
              <a:off x="466" y="2535"/>
              <a:ext cx="801" cy="2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ru-RU" b="1" dirty="0"/>
                <a:t>Поставщик</a:t>
              </a:r>
              <a:endParaRPr lang="en-US" sz="2200" dirty="0">
                <a:latin typeface="Book Antiqua" pitchFamily="18" charset="0"/>
              </a:endParaRPr>
            </a:p>
          </p:txBody>
        </p:sp>
      </p:grpSp>
      <p:grpSp>
        <p:nvGrpSpPr>
          <p:cNvPr id="16" name="Group 1468"/>
          <p:cNvGrpSpPr>
            <a:grpSpLocks/>
          </p:cNvGrpSpPr>
          <p:nvPr/>
        </p:nvGrpSpPr>
        <p:grpSpPr bwMode="auto">
          <a:xfrm>
            <a:off x="1920875" y="4105026"/>
            <a:ext cx="742950" cy="857250"/>
            <a:chOff x="1436" y="2576"/>
            <a:chExt cx="468" cy="540"/>
          </a:xfrm>
        </p:grpSpPr>
        <p:sp>
          <p:nvSpPr>
            <p:cNvPr id="12902" name="Freeform 1276"/>
            <p:cNvSpPr>
              <a:spLocks/>
            </p:cNvSpPr>
            <p:nvPr/>
          </p:nvSpPr>
          <p:spPr bwMode="auto">
            <a:xfrm>
              <a:off x="1480" y="2637"/>
              <a:ext cx="421" cy="247"/>
            </a:xfrm>
            <a:custGeom>
              <a:avLst/>
              <a:gdLst>
                <a:gd name="T0" fmla="*/ 0 w 1263"/>
                <a:gd name="T1" fmla="*/ 0 h 741"/>
                <a:gd name="T2" fmla="*/ 0 w 1263"/>
                <a:gd name="T3" fmla="*/ 0 h 741"/>
                <a:gd name="T4" fmla="*/ 0 w 1263"/>
                <a:gd name="T5" fmla="*/ 0 h 741"/>
                <a:gd name="T6" fmla="*/ 0 w 1263"/>
                <a:gd name="T7" fmla="*/ 0 h 741"/>
                <a:gd name="T8" fmla="*/ 0 w 1263"/>
                <a:gd name="T9" fmla="*/ 0 h 741"/>
                <a:gd name="T10" fmla="*/ 0 w 1263"/>
                <a:gd name="T11" fmla="*/ 0 h 741"/>
                <a:gd name="T12" fmla="*/ 0 w 1263"/>
                <a:gd name="T13" fmla="*/ 0 h 741"/>
                <a:gd name="T14" fmla="*/ 0 w 1263"/>
                <a:gd name="T15" fmla="*/ 0 h 741"/>
                <a:gd name="T16" fmla="*/ 0 w 1263"/>
                <a:gd name="T17" fmla="*/ 0 h 741"/>
                <a:gd name="T18" fmla="*/ 0 w 1263"/>
                <a:gd name="T19" fmla="*/ 0 h 741"/>
                <a:gd name="T20" fmla="*/ 0 w 1263"/>
                <a:gd name="T21" fmla="*/ 0 h 741"/>
                <a:gd name="T22" fmla="*/ 0 w 1263"/>
                <a:gd name="T23" fmla="*/ 0 h 741"/>
                <a:gd name="T24" fmla="*/ 0 w 1263"/>
                <a:gd name="T25" fmla="*/ 0 h 741"/>
                <a:gd name="T26" fmla="*/ 0 w 1263"/>
                <a:gd name="T27" fmla="*/ 0 h 741"/>
                <a:gd name="T28" fmla="*/ 0 w 1263"/>
                <a:gd name="T29" fmla="*/ 0 h 741"/>
                <a:gd name="T30" fmla="*/ 0 w 1263"/>
                <a:gd name="T31" fmla="*/ 0 h 741"/>
                <a:gd name="T32" fmla="*/ 0 w 1263"/>
                <a:gd name="T33" fmla="*/ 0 h 741"/>
                <a:gd name="T34" fmla="*/ 0 w 1263"/>
                <a:gd name="T35" fmla="*/ 0 h 741"/>
                <a:gd name="T36" fmla="*/ 0 w 1263"/>
                <a:gd name="T37" fmla="*/ 0 h 741"/>
                <a:gd name="T38" fmla="*/ 0 w 1263"/>
                <a:gd name="T39" fmla="*/ 0 h 741"/>
                <a:gd name="T40" fmla="*/ 0 w 1263"/>
                <a:gd name="T41" fmla="*/ 0 h 741"/>
                <a:gd name="T42" fmla="*/ 0 w 1263"/>
                <a:gd name="T43" fmla="*/ 0 h 741"/>
                <a:gd name="T44" fmla="*/ 0 w 1263"/>
                <a:gd name="T45" fmla="*/ 0 h 741"/>
                <a:gd name="T46" fmla="*/ 0 w 1263"/>
                <a:gd name="T47" fmla="*/ 0 h 741"/>
                <a:gd name="T48" fmla="*/ 0 w 1263"/>
                <a:gd name="T49" fmla="*/ 0 h 741"/>
                <a:gd name="T50" fmla="*/ 0 w 1263"/>
                <a:gd name="T51" fmla="*/ 0 h 741"/>
                <a:gd name="T52" fmla="*/ 0 w 1263"/>
                <a:gd name="T53" fmla="*/ 0 h 741"/>
                <a:gd name="T54" fmla="*/ 0 w 1263"/>
                <a:gd name="T55" fmla="*/ 0 h 741"/>
                <a:gd name="T56" fmla="*/ 0 w 1263"/>
                <a:gd name="T57" fmla="*/ 0 h 741"/>
                <a:gd name="T58" fmla="*/ 0 w 1263"/>
                <a:gd name="T59" fmla="*/ 0 h 741"/>
                <a:gd name="T60" fmla="*/ 0 w 1263"/>
                <a:gd name="T61" fmla="*/ 0 h 741"/>
                <a:gd name="T62" fmla="*/ 0 w 1263"/>
                <a:gd name="T63" fmla="*/ 0 h 741"/>
                <a:gd name="T64" fmla="*/ 0 w 1263"/>
                <a:gd name="T65" fmla="*/ 0 h 741"/>
                <a:gd name="T66" fmla="*/ 0 w 1263"/>
                <a:gd name="T67" fmla="*/ 0 h 741"/>
                <a:gd name="T68" fmla="*/ 0 w 1263"/>
                <a:gd name="T69" fmla="*/ 0 h 741"/>
                <a:gd name="T70" fmla="*/ 0 w 1263"/>
                <a:gd name="T71" fmla="*/ 0 h 741"/>
                <a:gd name="T72" fmla="*/ 0 w 1263"/>
                <a:gd name="T73" fmla="*/ 0 h 741"/>
                <a:gd name="T74" fmla="*/ 0 w 1263"/>
                <a:gd name="T75" fmla="*/ 0 h 741"/>
                <a:gd name="T76" fmla="*/ 0 w 1263"/>
                <a:gd name="T77" fmla="*/ 0 h 741"/>
                <a:gd name="T78" fmla="*/ 0 w 1263"/>
                <a:gd name="T79" fmla="*/ 0 h 741"/>
                <a:gd name="T80" fmla="*/ 0 w 1263"/>
                <a:gd name="T81" fmla="*/ 0 h 741"/>
                <a:gd name="T82" fmla="*/ 0 w 1263"/>
                <a:gd name="T83" fmla="*/ 0 h 741"/>
                <a:gd name="T84" fmla="*/ 0 w 1263"/>
                <a:gd name="T85" fmla="*/ 0 h 741"/>
                <a:gd name="T86" fmla="*/ 0 w 1263"/>
                <a:gd name="T87" fmla="*/ 0 h 741"/>
                <a:gd name="T88" fmla="*/ 0 w 1263"/>
                <a:gd name="T89" fmla="*/ 0 h 741"/>
                <a:gd name="T90" fmla="*/ 0 w 1263"/>
                <a:gd name="T91" fmla="*/ 0 h 741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263"/>
                <a:gd name="T139" fmla="*/ 0 h 741"/>
                <a:gd name="T140" fmla="*/ 1263 w 1263"/>
                <a:gd name="T141" fmla="*/ 741 h 741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263" h="741">
                  <a:moveTo>
                    <a:pt x="1263" y="300"/>
                  </a:moveTo>
                  <a:lnTo>
                    <a:pt x="1263" y="182"/>
                  </a:lnTo>
                  <a:lnTo>
                    <a:pt x="1260" y="145"/>
                  </a:lnTo>
                  <a:lnTo>
                    <a:pt x="1251" y="111"/>
                  </a:lnTo>
                  <a:lnTo>
                    <a:pt x="1236" y="80"/>
                  </a:lnTo>
                  <a:lnTo>
                    <a:pt x="1216" y="53"/>
                  </a:lnTo>
                  <a:lnTo>
                    <a:pt x="1192" y="30"/>
                  </a:lnTo>
                  <a:lnTo>
                    <a:pt x="1165" y="14"/>
                  </a:lnTo>
                  <a:lnTo>
                    <a:pt x="1135" y="4"/>
                  </a:lnTo>
                  <a:lnTo>
                    <a:pt x="1102" y="0"/>
                  </a:lnTo>
                  <a:lnTo>
                    <a:pt x="161" y="0"/>
                  </a:lnTo>
                  <a:lnTo>
                    <a:pt x="128" y="4"/>
                  </a:lnTo>
                  <a:lnTo>
                    <a:pt x="98" y="14"/>
                  </a:lnTo>
                  <a:lnTo>
                    <a:pt x="71" y="30"/>
                  </a:lnTo>
                  <a:lnTo>
                    <a:pt x="47" y="53"/>
                  </a:lnTo>
                  <a:lnTo>
                    <a:pt x="27" y="80"/>
                  </a:lnTo>
                  <a:lnTo>
                    <a:pt x="12" y="111"/>
                  </a:lnTo>
                  <a:lnTo>
                    <a:pt x="3" y="145"/>
                  </a:lnTo>
                  <a:lnTo>
                    <a:pt x="0" y="182"/>
                  </a:lnTo>
                  <a:lnTo>
                    <a:pt x="0" y="522"/>
                  </a:lnTo>
                  <a:lnTo>
                    <a:pt x="17" y="522"/>
                  </a:lnTo>
                  <a:lnTo>
                    <a:pt x="31" y="522"/>
                  </a:lnTo>
                  <a:lnTo>
                    <a:pt x="45" y="522"/>
                  </a:lnTo>
                  <a:lnTo>
                    <a:pt x="55" y="522"/>
                  </a:lnTo>
                  <a:lnTo>
                    <a:pt x="64" y="522"/>
                  </a:lnTo>
                  <a:lnTo>
                    <a:pt x="69" y="522"/>
                  </a:lnTo>
                  <a:lnTo>
                    <a:pt x="74" y="522"/>
                  </a:lnTo>
                  <a:lnTo>
                    <a:pt x="75" y="522"/>
                  </a:lnTo>
                  <a:lnTo>
                    <a:pt x="75" y="176"/>
                  </a:lnTo>
                  <a:lnTo>
                    <a:pt x="375" y="176"/>
                  </a:lnTo>
                  <a:lnTo>
                    <a:pt x="375" y="415"/>
                  </a:lnTo>
                  <a:lnTo>
                    <a:pt x="483" y="415"/>
                  </a:lnTo>
                  <a:lnTo>
                    <a:pt x="483" y="546"/>
                  </a:lnTo>
                  <a:lnTo>
                    <a:pt x="732" y="546"/>
                  </a:lnTo>
                  <a:lnTo>
                    <a:pt x="732" y="741"/>
                  </a:lnTo>
                  <a:lnTo>
                    <a:pt x="774" y="741"/>
                  </a:lnTo>
                  <a:lnTo>
                    <a:pt x="774" y="459"/>
                  </a:lnTo>
                  <a:lnTo>
                    <a:pt x="949" y="459"/>
                  </a:lnTo>
                  <a:lnTo>
                    <a:pt x="949" y="658"/>
                  </a:lnTo>
                  <a:lnTo>
                    <a:pt x="1026" y="658"/>
                  </a:lnTo>
                  <a:lnTo>
                    <a:pt x="1026" y="533"/>
                  </a:lnTo>
                  <a:lnTo>
                    <a:pt x="1150" y="533"/>
                  </a:lnTo>
                  <a:lnTo>
                    <a:pt x="1150" y="737"/>
                  </a:lnTo>
                  <a:lnTo>
                    <a:pt x="1189" y="737"/>
                  </a:lnTo>
                  <a:lnTo>
                    <a:pt x="1189" y="300"/>
                  </a:lnTo>
                  <a:lnTo>
                    <a:pt x="1263" y="30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03" name="Freeform 1277"/>
            <p:cNvSpPr>
              <a:spLocks/>
            </p:cNvSpPr>
            <p:nvPr/>
          </p:nvSpPr>
          <p:spPr bwMode="auto">
            <a:xfrm>
              <a:off x="1900" y="2695"/>
              <a:ext cx="3" cy="42"/>
            </a:xfrm>
            <a:custGeom>
              <a:avLst/>
              <a:gdLst>
                <a:gd name="T0" fmla="*/ 0 w 11"/>
                <a:gd name="T1" fmla="*/ 0 h 124"/>
                <a:gd name="T2" fmla="*/ 0 w 11"/>
                <a:gd name="T3" fmla="*/ 0 h 124"/>
                <a:gd name="T4" fmla="*/ 0 w 11"/>
                <a:gd name="T5" fmla="*/ 0 h 124"/>
                <a:gd name="T6" fmla="*/ 0 w 11"/>
                <a:gd name="T7" fmla="*/ 0 h 124"/>
                <a:gd name="T8" fmla="*/ 0 w 11"/>
                <a:gd name="T9" fmla="*/ 0 h 124"/>
                <a:gd name="T10" fmla="*/ 0 w 11"/>
                <a:gd name="T11" fmla="*/ 0 h 124"/>
                <a:gd name="T12" fmla="*/ 0 w 11"/>
                <a:gd name="T13" fmla="*/ 0 h 124"/>
                <a:gd name="T14" fmla="*/ 0 w 11"/>
                <a:gd name="T15" fmla="*/ 0 h 124"/>
                <a:gd name="T16" fmla="*/ 0 w 11"/>
                <a:gd name="T17" fmla="*/ 0 h 124"/>
                <a:gd name="T18" fmla="*/ 0 w 11"/>
                <a:gd name="T19" fmla="*/ 0 h 124"/>
                <a:gd name="T20" fmla="*/ 0 w 11"/>
                <a:gd name="T21" fmla="*/ 0 h 1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1"/>
                <a:gd name="T34" fmla="*/ 0 h 124"/>
                <a:gd name="T35" fmla="*/ 11 w 11"/>
                <a:gd name="T36" fmla="*/ 124 h 12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1" h="124">
                  <a:moveTo>
                    <a:pt x="0" y="6"/>
                  </a:moveTo>
                  <a:lnTo>
                    <a:pt x="0" y="6"/>
                  </a:lnTo>
                  <a:lnTo>
                    <a:pt x="0" y="124"/>
                  </a:lnTo>
                  <a:lnTo>
                    <a:pt x="11" y="124"/>
                  </a:lnTo>
                  <a:lnTo>
                    <a:pt x="11" y="6"/>
                  </a:lnTo>
                  <a:lnTo>
                    <a:pt x="9" y="2"/>
                  </a:lnTo>
                  <a:lnTo>
                    <a:pt x="5" y="0"/>
                  </a:lnTo>
                  <a:lnTo>
                    <a:pt x="2" y="2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04" name="Freeform 1278"/>
            <p:cNvSpPr>
              <a:spLocks/>
            </p:cNvSpPr>
            <p:nvPr/>
          </p:nvSpPr>
          <p:spPr bwMode="auto">
            <a:xfrm>
              <a:off x="1846" y="2634"/>
              <a:ext cx="57" cy="63"/>
            </a:xfrm>
            <a:custGeom>
              <a:avLst/>
              <a:gdLst>
                <a:gd name="T0" fmla="*/ 0 w 171"/>
                <a:gd name="T1" fmla="*/ 0 h 189"/>
                <a:gd name="T2" fmla="*/ 0 w 171"/>
                <a:gd name="T3" fmla="*/ 0 h 189"/>
                <a:gd name="T4" fmla="*/ 0 w 171"/>
                <a:gd name="T5" fmla="*/ 0 h 189"/>
                <a:gd name="T6" fmla="*/ 0 w 171"/>
                <a:gd name="T7" fmla="*/ 0 h 189"/>
                <a:gd name="T8" fmla="*/ 0 w 171"/>
                <a:gd name="T9" fmla="*/ 0 h 189"/>
                <a:gd name="T10" fmla="*/ 0 w 171"/>
                <a:gd name="T11" fmla="*/ 0 h 189"/>
                <a:gd name="T12" fmla="*/ 0 w 171"/>
                <a:gd name="T13" fmla="*/ 0 h 189"/>
                <a:gd name="T14" fmla="*/ 0 w 171"/>
                <a:gd name="T15" fmla="*/ 0 h 189"/>
                <a:gd name="T16" fmla="*/ 0 w 171"/>
                <a:gd name="T17" fmla="*/ 0 h 189"/>
                <a:gd name="T18" fmla="*/ 0 w 171"/>
                <a:gd name="T19" fmla="*/ 0 h 189"/>
                <a:gd name="T20" fmla="*/ 0 w 171"/>
                <a:gd name="T21" fmla="*/ 0 h 189"/>
                <a:gd name="T22" fmla="*/ 0 w 171"/>
                <a:gd name="T23" fmla="*/ 0 h 189"/>
                <a:gd name="T24" fmla="*/ 0 w 171"/>
                <a:gd name="T25" fmla="*/ 0 h 189"/>
                <a:gd name="T26" fmla="*/ 0 w 171"/>
                <a:gd name="T27" fmla="*/ 0 h 189"/>
                <a:gd name="T28" fmla="*/ 0 w 171"/>
                <a:gd name="T29" fmla="*/ 0 h 189"/>
                <a:gd name="T30" fmla="*/ 0 w 171"/>
                <a:gd name="T31" fmla="*/ 0 h 189"/>
                <a:gd name="T32" fmla="*/ 0 w 171"/>
                <a:gd name="T33" fmla="*/ 0 h 189"/>
                <a:gd name="T34" fmla="*/ 0 w 171"/>
                <a:gd name="T35" fmla="*/ 0 h 189"/>
                <a:gd name="T36" fmla="*/ 0 w 171"/>
                <a:gd name="T37" fmla="*/ 0 h 189"/>
                <a:gd name="T38" fmla="*/ 0 w 171"/>
                <a:gd name="T39" fmla="*/ 0 h 189"/>
                <a:gd name="T40" fmla="*/ 0 w 171"/>
                <a:gd name="T41" fmla="*/ 0 h 189"/>
                <a:gd name="T42" fmla="*/ 0 w 171"/>
                <a:gd name="T43" fmla="*/ 0 h 189"/>
                <a:gd name="T44" fmla="*/ 0 w 171"/>
                <a:gd name="T45" fmla="*/ 0 h 189"/>
                <a:gd name="T46" fmla="*/ 0 w 171"/>
                <a:gd name="T47" fmla="*/ 0 h 189"/>
                <a:gd name="T48" fmla="*/ 0 w 171"/>
                <a:gd name="T49" fmla="*/ 0 h 18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71"/>
                <a:gd name="T76" fmla="*/ 0 h 189"/>
                <a:gd name="T77" fmla="*/ 171 w 171"/>
                <a:gd name="T78" fmla="*/ 189 h 189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71" h="189">
                  <a:moveTo>
                    <a:pt x="4" y="13"/>
                  </a:moveTo>
                  <a:lnTo>
                    <a:pt x="4" y="13"/>
                  </a:lnTo>
                  <a:lnTo>
                    <a:pt x="37" y="16"/>
                  </a:lnTo>
                  <a:lnTo>
                    <a:pt x="66" y="26"/>
                  </a:lnTo>
                  <a:lnTo>
                    <a:pt x="92" y="42"/>
                  </a:lnTo>
                  <a:lnTo>
                    <a:pt x="115" y="64"/>
                  </a:lnTo>
                  <a:lnTo>
                    <a:pt x="134" y="90"/>
                  </a:lnTo>
                  <a:lnTo>
                    <a:pt x="148" y="119"/>
                  </a:lnTo>
                  <a:lnTo>
                    <a:pt x="157" y="152"/>
                  </a:lnTo>
                  <a:lnTo>
                    <a:pt x="160" y="189"/>
                  </a:lnTo>
                  <a:lnTo>
                    <a:pt x="171" y="189"/>
                  </a:lnTo>
                  <a:lnTo>
                    <a:pt x="166" y="152"/>
                  </a:lnTo>
                  <a:lnTo>
                    <a:pt x="157" y="117"/>
                  </a:lnTo>
                  <a:lnTo>
                    <a:pt x="143" y="85"/>
                  </a:lnTo>
                  <a:lnTo>
                    <a:pt x="121" y="57"/>
                  </a:lnTo>
                  <a:lnTo>
                    <a:pt x="97" y="32"/>
                  </a:lnTo>
                  <a:lnTo>
                    <a:pt x="68" y="16"/>
                  </a:lnTo>
                  <a:lnTo>
                    <a:pt x="37" y="5"/>
                  </a:lnTo>
                  <a:lnTo>
                    <a:pt x="4" y="0"/>
                  </a:lnTo>
                  <a:lnTo>
                    <a:pt x="1" y="3"/>
                  </a:lnTo>
                  <a:lnTo>
                    <a:pt x="0" y="7"/>
                  </a:lnTo>
                  <a:lnTo>
                    <a:pt x="1" y="11"/>
                  </a:lnTo>
                  <a:lnTo>
                    <a:pt x="4" y="1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05" name="Freeform 1279"/>
            <p:cNvSpPr>
              <a:spLocks/>
            </p:cNvSpPr>
            <p:nvPr/>
          </p:nvSpPr>
          <p:spPr bwMode="auto">
            <a:xfrm>
              <a:off x="1532" y="2634"/>
              <a:ext cx="316" cy="5"/>
            </a:xfrm>
            <a:custGeom>
              <a:avLst/>
              <a:gdLst>
                <a:gd name="T0" fmla="*/ 0 w 946"/>
                <a:gd name="T1" fmla="*/ 0 h 13"/>
                <a:gd name="T2" fmla="*/ 0 w 946"/>
                <a:gd name="T3" fmla="*/ 0 h 13"/>
                <a:gd name="T4" fmla="*/ 0 w 946"/>
                <a:gd name="T5" fmla="*/ 0 h 13"/>
                <a:gd name="T6" fmla="*/ 0 w 946"/>
                <a:gd name="T7" fmla="*/ 0 h 13"/>
                <a:gd name="T8" fmla="*/ 0 w 946"/>
                <a:gd name="T9" fmla="*/ 0 h 13"/>
                <a:gd name="T10" fmla="*/ 0 w 946"/>
                <a:gd name="T11" fmla="*/ 0 h 13"/>
                <a:gd name="T12" fmla="*/ 0 w 946"/>
                <a:gd name="T13" fmla="*/ 0 h 13"/>
                <a:gd name="T14" fmla="*/ 0 w 946"/>
                <a:gd name="T15" fmla="*/ 0 h 13"/>
                <a:gd name="T16" fmla="*/ 0 w 946"/>
                <a:gd name="T17" fmla="*/ 0 h 13"/>
                <a:gd name="T18" fmla="*/ 0 w 946"/>
                <a:gd name="T19" fmla="*/ 0 h 13"/>
                <a:gd name="T20" fmla="*/ 0 w 946"/>
                <a:gd name="T21" fmla="*/ 0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946"/>
                <a:gd name="T34" fmla="*/ 0 h 13"/>
                <a:gd name="T35" fmla="*/ 946 w 946"/>
                <a:gd name="T36" fmla="*/ 13 h 1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946" h="13">
                  <a:moveTo>
                    <a:pt x="5" y="13"/>
                  </a:moveTo>
                  <a:lnTo>
                    <a:pt x="5" y="13"/>
                  </a:lnTo>
                  <a:lnTo>
                    <a:pt x="946" y="13"/>
                  </a:lnTo>
                  <a:lnTo>
                    <a:pt x="946" y="0"/>
                  </a:lnTo>
                  <a:lnTo>
                    <a:pt x="5" y="0"/>
                  </a:lnTo>
                  <a:lnTo>
                    <a:pt x="1" y="3"/>
                  </a:lnTo>
                  <a:lnTo>
                    <a:pt x="0" y="7"/>
                  </a:lnTo>
                  <a:lnTo>
                    <a:pt x="1" y="11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06" name="Freeform 1280"/>
            <p:cNvSpPr>
              <a:spLocks/>
            </p:cNvSpPr>
            <p:nvPr/>
          </p:nvSpPr>
          <p:spPr bwMode="auto">
            <a:xfrm>
              <a:off x="1478" y="2634"/>
              <a:ext cx="56" cy="65"/>
            </a:xfrm>
            <a:custGeom>
              <a:avLst/>
              <a:gdLst>
                <a:gd name="T0" fmla="*/ 0 w 167"/>
                <a:gd name="T1" fmla="*/ 0 h 194"/>
                <a:gd name="T2" fmla="*/ 0 w 167"/>
                <a:gd name="T3" fmla="*/ 0 h 194"/>
                <a:gd name="T4" fmla="*/ 0 w 167"/>
                <a:gd name="T5" fmla="*/ 0 h 194"/>
                <a:gd name="T6" fmla="*/ 0 w 167"/>
                <a:gd name="T7" fmla="*/ 0 h 194"/>
                <a:gd name="T8" fmla="*/ 0 w 167"/>
                <a:gd name="T9" fmla="*/ 0 h 194"/>
                <a:gd name="T10" fmla="*/ 0 w 167"/>
                <a:gd name="T11" fmla="*/ 0 h 194"/>
                <a:gd name="T12" fmla="*/ 0 w 167"/>
                <a:gd name="T13" fmla="*/ 0 h 194"/>
                <a:gd name="T14" fmla="*/ 0 w 167"/>
                <a:gd name="T15" fmla="*/ 0 h 194"/>
                <a:gd name="T16" fmla="*/ 0 w 167"/>
                <a:gd name="T17" fmla="*/ 0 h 194"/>
                <a:gd name="T18" fmla="*/ 0 w 167"/>
                <a:gd name="T19" fmla="*/ 0 h 194"/>
                <a:gd name="T20" fmla="*/ 0 w 167"/>
                <a:gd name="T21" fmla="*/ 0 h 194"/>
                <a:gd name="T22" fmla="*/ 0 w 167"/>
                <a:gd name="T23" fmla="*/ 0 h 194"/>
                <a:gd name="T24" fmla="*/ 0 w 167"/>
                <a:gd name="T25" fmla="*/ 0 h 194"/>
                <a:gd name="T26" fmla="*/ 0 w 167"/>
                <a:gd name="T27" fmla="*/ 0 h 194"/>
                <a:gd name="T28" fmla="*/ 0 w 167"/>
                <a:gd name="T29" fmla="*/ 0 h 194"/>
                <a:gd name="T30" fmla="*/ 0 w 167"/>
                <a:gd name="T31" fmla="*/ 0 h 194"/>
                <a:gd name="T32" fmla="*/ 0 w 167"/>
                <a:gd name="T33" fmla="*/ 0 h 194"/>
                <a:gd name="T34" fmla="*/ 0 w 167"/>
                <a:gd name="T35" fmla="*/ 0 h 194"/>
                <a:gd name="T36" fmla="*/ 0 w 167"/>
                <a:gd name="T37" fmla="*/ 0 h 194"/>
                <a:gd name="T38" fmla="*/ 0 w 167"/>
                <a:gd name="T39" fmla="*/ 0 h 194"/>
                <a:gd name="T40" fmla="*/ 0 w 167"/>
                <a:gd name="T41" fmla="*/ 0 h 194"/>
                <a:gd name="T42" fmla="*/ 0 w 167"/>
                <a:gd name="T43" fmla="*/ 0 h 194"/>
                <a:gd name="T44" fmla="*/ 0 w 167"/>
                <a:gd name="T45" fmla="*/ 0 h 194"/>
                <a:gd name="T46" fmla="*/ 0 w 167"/>
                <a:gd name="T47" fmla="*/ 0 h 194"/>
                <a:gd name="T48" fmla="*/ 0 w 167"/>
                <a:gd name="T49" fmla="*/ 0 h 19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67"/>
                <a:gd name="T76" fmla="*/ 0 h 194"/>
                <a:gd name="T77" fmla="*/ 167 w 167"/>
                <a:gd name="T78" fmla="*/ 194 h 19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67" h="194">
                  <a:moveTo>
                    <a:pt x="11" y="189"/>
                  </a:moveTo>
                  <a:lnTo>
                    <a:pt x="11" y="189"/>
                  </a:lnTo>
                  <a:lnTo>
                    <a:pt x="14" y="152"/>
                  </a:lnTo>
                  <a:lnTo>
                    <a:pt x="23" y="119"/>
                  </a:lnTo>
                  <a:lnTo>
                    <a:pt x="37" y="90"/>
                  </a:lnTo>
                  <a:lnTo>
                    <a:pt x="56" y="64"/>
                  </a:lnTo>
                  <a:lnTo>
                    <a:pt x="79" y="42"/>
                  </a:lnTo>
                  <a:lnTo>
                    <a:pt x="105" y="26"/>
                  </a:lnTo>
                  <a:lnTo>
                    <a:pt x="134" y="16"/>
                  </a:lnTo>
                  <a:lnTo>
                    <a:pt x="167" y="13"/>
                  </a:lnTo>
                  <a:lnTo>
                    <a:pt x="167" y="0"/>
                  </a:lnTo>
                  <a:lnTo>
                    <a:pt x="134" y="5"/>
                  </a:lnTo>
                  <a:lnTo>
                    <a:pt x="103" y="16"/>
                  </a:lnTo>
                  <a:lnTo>
                    <a:pt x="74" y="32"/>
                  </a:lnTo>
                  <a:lnTo>
                    <a:pt x="50" y="57"/>
                  </a:lnTo>
                  <a:lnTo>
                    <a:pt x="28" y="85"/>
                  </a:lnTo>
                  <a:lnTo>
                    <a:pt x="14" y="117"/>
                  </a:lnTo>
                  <a:lnTo>
                    <a:pt x="5" y="152"/>
                  </a:lnTo>
                  <a:lnTo>
                    <a:pt x="0" y="189"/>
                  </a:lnTo>
                  <a:lnTo>
                    <a:pt x="2" y="193"/>
                  </a:lnTo>
                  <a:lnTo>
                    <a:pt x="6" y="194"/>
                  </a:lnTo>
                  <a:lnTo>
                    <a:pt x="9" y="193"/>
                  </a:lnTo>
                  <a:lnTo>
                    <a:pt x="11" y="18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07" name="Freeform 1281"/>
            <p:cNvSpPr>
              <a:spLocks/>
            </p:cNvSpPr>
            <p:nvPr/>
          </p:nvSpPr>
          <p:spPr bwMode="auto">
            <a:xfrm>
              <a:off x="1478" y="2697"/>
              <a:ext cx="4" cy="116"/>
            </a:xfrm>
            <a:custGeom>
              <a:avLst/>
              <a:gdLst>
                <a:gd name="T0" fmla="*/ 0 w 11"/>
                <a:gd name="T1" fmla="*/ 0 h 346"/>
                <a:gd name="T2" fmla="*/ 0 w 11"/>
                <a:gd name="T3" fmla="*/ 0 h 346"/>
                <a:gd name="T4" fmla="*/ 0 w 11"/>
                <a:gd name="T5" fmla="*/ 0 h 346"/>
                <a:gd name="T6" fmla="*/ 0 w 11"/>
                <a:gd name="T7" fmla="*/ 0 h 346"/>
                <a:gd name="T8" fmla="*/ 0 w 11"/>
                <a:gd name="T9" fmla="*/ 0 h 346"/>
                <a:gd name="T10" fmla="*/ 0 w 11"/>
                <a:gd name="T11" fmla="*/ 0 h 346"/>
                <a:gd name="T12" fmla="*/ 0 w 11"/>
                <a:gd name="T13" fmla="*/ 0 h 346"/>
                <a:gd name="T14" fmla="*/ 0 w 11"/>
                <a:gd name="T15" fmla="*/ 0 h 346"/>
                <a:gd name="T16" fmla="*/ 0 w 11"/>
                <a:gd name="T17" fmla="*/ 0 h 346"/>
                <a:gd name="T18" fmla="*/ 0 w 11"/>
                <a:gd name="T19" fmla="*/ 0 h 346"/>
                <a:gd name="T20" fmla="*/ 0 w 11"/>
                <a:gd name="T21" fmla="*/ 0 h 346"/>
                <a:gd name="T22" fmla="*/ 0 w 11"/>
                <a:gd name="T23" fmla="*/ 0 h 3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1"/>
                <a:gd name="T37" fmla="*/ 0 h 346"/>
                <a:gd name="T38" fmla="*/ 11 w 11"/>
                <a:gd name="T39" fmla="*/ 346 h 34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1" h="346">
                  <a:moveTo>
                    <a:pt x="6" y="333"/>
                  </a:moveTo>
                  <a:lnTo>
                    <a:pt x="11" y="340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340"/>
                  </a:lnTo>
                  <a:lnTo>
                    <a:pt x="6" y="346"/>
                  </a:lnTo>
                  <a:lnTo>
                    <a:pt x="0" y="340"/>
                  </a:lnTo>
                  <a:lnTo>
                    <a:pt x="2" y="344"/>
                  </a:lnTo>
                  <a:lnTo>
                    <a:pt x="6" y="345"/>
                  </a:lnTo>
                  <a:lnTo>
                    <a:pt x="9" y="344"/>
                  </a:lnTo>
                  <a:lnTo>
                    <a:pt x="11" y="340"/>
                  </a:lnTo>
                  <a:lnTo>
                    <a:pt x="6" y="33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08" name="Freeform 1282"/>
            <p:cNvSpPr>
              <a:spLocks/>
            </p:cNvSpPr>
            <p:nvPr/>
          </p:nvSpPr>
          <p:spPr bwMode="auto">
            <a:xfrm>
              <a:off x="1480" y="2808"/>
              <a:ext cx="27" cy="5"/>
            </a:xfrm>
            <a:custGeom>
              <a:avLst/>
              <a:gdLst>
                <a:gd name="T0" fmla="*/ 0 w 81"/>
                <a:gd name="T1" fmla="*/ 0 h 13"/>
                <a:gd name="T2" fmla="*/ 0 w 81"/>
                <a:gd name="T3" fmla="*/ 0 h 13"/>
                <a:gd name="T4" fmla="*/ 0 w 81"/>
                <a:gd name="T5" fmla="*/ 0 h 13"/>
                <a:gd name="T6" fmla="*/ 0 w 81"/>
                <a:gd name="T7" fmla="*/ 0 h 13"/>
                <a:gd name="T8" fmla="*/ 0 w 81"/>
                <a:gd name="T9" fmla="*/ 0 h 13"/>
                <a:gd name="T10" fmla="*/ 0 w 81"/>
                <a:gd name="T11" fmla="*/ 0 h 13"/>
                <a:gd name="T12" fmla="*/ 0 w 81"/>
                <a:gd name="T13" fmla="*/ 0 h 13"/>
                <a:gd name="T14" fmla="*/ 0 w 81"/>
                <a:gd name="T15" fmla="*/ 0 h 13"/>
                <a:gd name="T16" fmla="*/ 0 w 81"/>
                <a:gd name="T17" fmla="*/ 0 h 13"/>
                <a:gd name="T18" fmla="*/ 0 w 81"/>
                <a:gd name="T19" fmla="*/ 0 h 13"/>
                <a:gd name="T20" fmla="*/ 0 w 81"/>
                <a:gd name="T21" fmla="*/ 0 h 13"/>
                <a:gd name="T22" fmla="*/ 0 w 81"/>
                <a:gd name="T23" fmla="*/ 0 h 13"/>
                <a:gd name="T24" fmla="*/ 0 w 81"/>
                <a:gd name="T25" fmla="*/ 0 h 13"/>
                <a:gd name="T26" fmla="*/ 0 w 81"/>
                <a:gd name="T27" fmla="*/ 0 h 13"/>
                <a:gd name="T28" fmla="*/ 0 w 81"/>
                <a:gd name="T29" fmla="*/ 0 h 13"/>
                <a:gd name="T30" fmla="*/ 0 w 81"/>
                <a:gd name="T31" fmla="*/ 0 h 13"/>
                <a:gd name="T32" fmla="*/ 0 w 81"/>
                <a:gd name="T33" fmla="*/ 0 h 13"/>
                <a:gd name="T34" fmla="*/ 0 w 81"/>
                <a:gd name="T35" fmla="*/ 0 h 13"/>
                <a:gd name="T36" fmla="*/ 0 w 81"/>
                <a:gd name="T37" fmla="*/ 0 h 13"/>
                <a:gd name="T38" fmla="*/ 0 w 81"/>
                <a:gd name="T39" fmla="*/ 0 h 13"/>
                <a:gd name="T40" fmla="*/ 0 w 81"/>
                <a:gd name="T41" fmla="*/ 0 h 13"/>
                <a:gd name="T42" fmla="*/ 0 w 81"/>
                <a:gd name="T43" fmla="*/ 0 h 13"/>
                <a:gd name="T44" fmla="*/ 0 w 81"/>
                <a:gd name="T45" fmla="*/ 0 h 13"/>
                <a:gd name="T46" fmla="*/ 0 w 81"/>
                <a:gd name="T47" fmla="*/ 0 h 13"/>
                <a:gd name="T48" fmla="*/ 0 w 81"/>
                <a:gd name="T49" fmla="*/ 0 h 13"/>
                <a:gd name="T50" fmla="*/ 0 w 81"/>
                <a:gd name="T51" fmla="*/ 0 h 1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81"/>
                <a:gd name="T79" fmla="*/ 0 h 13"/>
                <a:gd name="T80" fmla="*/ 81 w 81"/>
                <a:gd name="T81" fmla="*/ 13 h 13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81" h="13">
                  <a:moveTo>
                    <a:pt x="69" y="7"/>
                  </a:moveTo>
                  <a:lnTo>
                    <a:pt x="75" y="0"/>
                  </a:lnTo>
                  <a:lnTo>
                    <a:pt x="74" y="0"/>
                  </a:lnTo>
                  <a:lnTo>
                    <a:pt x="69" y="0"/>
                  </a:lnTo>
                  <a:lnTo>
                    <a:pt x="64" y="0"/>
                  </a:lnTo>
                  <a:lnTo>
                    <a:pt x="55" y="0"/>
                  </a:lnTo>
                  <a:lnTo>
                    <a:pt x="45" y="0"/>
                  </a:lnTo>
                  <a:lnTo>
                    <a:pt x="31" y="0"/>
                  </a:lnTo>
                  <a:lnTo>
                    <a:pt x="17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17" y="13"/>
                  </a:lnTo>
                  <a:lnTo>
                    <a:pt x="31" y="13"/>
                  </a:lnTo>
                  <a:lnTo>
                    <a:pt x="45" y="13"/>
                  </a:lnTo>
                  <a:lnTo>
                    <a:pt x="55" y="13"/>
                  </a:lnTo>
                  <a:lnTo>
                    <a:pt x="64" y="13"/>
                  </a:lnTo>
                  <a:lnTo>
                    <a:pt x="69" y="13"/>
                  </a:lnTo>
                  <a:lnTo>
                    <a:pt x="74" y="13"/>
                  </a:lnTo>
                  <a:lnTo>
                    <a:pt x="75" y="13"/>
                  </a:lnTo>
                  <a:lnTo>
                    <a:pt x="81" y="7"/>
                  </a:lnTo>
                  <a:lnTo>
                    <a:pt x="75" y="13"/>
                  </a:lnTo>
                  <a:lnTo>
                    <a:pt x="78" y="11"/>
                  </a:lnTo>
                  <a:lnTo>
                    <a:pt x="81" y="7"/>
                  </a:lnTo>
                  <a:lnTo>
                    <a:pt x="78" y="3"/>
                  </a:lnTo>
                  <a:lnTo>
                    <a:pt x="75" y="0"/>
                  </a:lnTo>
                  <a:lnTo>
                    <a:pt x="69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09" name="Freeform 1283"/>
            <p:cNvSpPr>
              <a:spLocks/>
            </p:cNvSpPr>
            <p:nvPr/>
          </p:nvSpPr>
          <p:spPr bwMode="auto">
            <a:xfrm>
              <a:off x="1503" y="2693"/>
              <a:ext cx="4" cy="118"/>
            </a:xfrm>
            <a:custGeom>
              <a:avLst/>
              <a:gdLst>
                <a:gd name="T0" fmla="*/ 0 w 12"/>
                <a:gd name="T1" fmla="*/ 0 h 353"/>
                <a:gd name="T2" fmla="*/ 0 w 12"/>
                <a:gd name="T3" fmla="*/ 0 h 353"/>
                <a:gd name="T4" fmla="*/ 0 w 12"/>
                <a:gd name="T5" fmla="*/ 0 h 353"/>
                <a:gd name="T6" fmla="*/ 0 w 12"/>
                <a:gd name="T7" fmla="*/ 0 h 353"/>
                <a:gd name="T8" fmla="*/ 0 w 12"/>
                <a:gd name="T9" fmla="*/ 0 h 353"/>
                <a:gd name="T10" fmla="*/ 0 w 12"/>
                <a:gd name="T11" fmla="*/ 0 h 353"/>
                <a:gd name="T12" fmla="*/ 0 w 12"/>
                <a:gd name="T13" fmla="*/ 0 h 353"/>
                <a:gd name="T14" fmla="*/ 0 w 12"/>
                <a:gd name="T15" fmla="*/ 0 h 353"/>
                <a:gd name="T16" fmla="*/ 0 w 12"/>
                <a:gd name="T17" fmla="*/ 0 h 353"/>
                <a:gd name="T18" fmla="*/ 0 w 12"/>
                <a:gd name="T19" fmla="*/ 0 h 353"/>
                <a:gd name="T20" fmla="*/ 0 w 12"/>
                <a:gd name="T21" fmla="*/ 0 h 353"/>
                <a:gd name="T22" fmla="*/ 0 w 12"/>
                <a:gd name="T23" fmla="*/ 0 h 35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2"/>
                <a:gd name="T37" fmla="*/ 0 h 353"/>
                <a:gd name="T38" fmla="*/ 12 w 12"/>
                <a:gd name="T39" fmla="*/ 353 h 35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2" h="353">
                  <a:moveTo>
                    <a:pt x="6" y="0"/>
                  </a:moveTo>
                  <a:lnTo>
                    <a:pt x="0" y="7"/>
                  </a:lnTo>
                  <a:lnTo>
                    <a:pt x="0" y="353"/>
                  </a:lnTo>
                  <a:lnTo>
                    <a:pt x="12" y="353"/>
                  </a:lnTo>
                  <a:lnTo>
                    <a:pt x="12" y="7"/>
                  </a:lnTo>
                  <a:lnTo>
                    <a:pt x="6" y="13"/>
                  </a:lnTo>
                  <a:lnTo>
                    <a:pt x="12" y="7"/>
                  </a:lnTo>
                  <a:lnTo>
                    <a:pt x="9" y="3"/>
                  </a:lnTo>
                  <a:lnTo>
                    <a:pt x="6" y="0"/>
                  </a:lnTo>
                  <a:lnTo>
                    <a:pt x="3" y="3"/>
                  </a:lnTo>
                  <a:lnTo>
                    <a:pt x="0" y="7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10" name="Freeform 1284"/>
            <p:cNvSpPr>
              <a:spLocks/>
            </p:cNvSpPr>
            <p:nvPr/>
          </p:nvSpPr>
          <p:spPr bwMode="auto">
            <a:xfrm>
              <a:off x="1505" y="2693"/>
              <a:ext cx="102" cy="4"/>
            </a:xfrm>
            <a:custGeom>
              <a:avLst/>
              <a:gdLst>
                <a:gd name="T0" fmla="*/ 0 w 305"/>
                <a:gd name="T1" fmla="*/ 0 h 13"/>
                <a:gd name="T2" fmla="*/ 0 w 305"/>
                <a:gd name="T3" fmla="*/ 0 h 13"/>
                <a:gd name="T4" fmla="*/ 0 w 305"/>
                <a:gd name="T5" fmla="*/ 0 h 13"/>
                <a:gd name="T6" fmla="*/ 0 w 305"/>
                <a:gd name="T7" fmla="*/ 0 h 13"/>
                <a:gd name="T8" fmla="*/ 0 w 305"/>
                <a:gd name="T9" fmla="*/ 0 h 13"/>
                <a:gd name="T10" fmla="*/ 0 w 305"/>
                <a:gd name="T11" fmla="*/ 0 h 13"/>
                <a:gd name="T12" fmla="*/ 0 w 305"/>
                <a:gd name="T13" fmla="*/ 0 h 13"/>
                <a:gd name="T14" fmla="*/ 0 w 305"/>
                <a:gd name="T15" fmla="*/ 0 h 13"/>
                <a:gd name="T16" fmla="*/ 0 w 305"/>
                <a:gd name="T17" fmla="*/ 0 h 13"/>
                <a:gd name="T18" fmla="*/ 0 w 305"/>
                <a:gd name="T19" fmla="*/ 0 h 13"/>
                <a:gd name="T20" fmla="*/ 0 w 305"/>
                <a:gd name="T21" fmla="*/ 0 h 13"/>
                <a:gd name="T22" fmla="*/ 0 w 305"/>
                <a:gd name="T23" fmla="*/ 0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305"/>
                <a:gd name="T37" fmla="*/ 0 h 13"/>
                <a:gd name="T38" fmla="*/ 305 w 305"/>
                <a:gd name="T39" fmla="*/ 13 h 1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305" h="13">
                  <a:moveTo>
                    <a:pt x="305" y="7"/>
                  </a:moveTo>
                  <a:lnTo>
                    <a:pt x="300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300" y="13"/>
                  </a:lnTo>
                  <a:lnTo>
                    <a:pt x="294" y="7"/>
                  </a:lnTo>
                  <a:lnTo>
                    <a:pt x="300" y="13"/>
                  </a:lnTo>
                  <a:lnTo>
                    <a:pt x="303" y="11"/>
                  </a:lnTo>
                  <a:lnTo>
                    <a:pt x="305" y="7"/>
                  </a:lnTo>
                  <a:lnTo>
                    <a:pt x="303" y="3"/>
                  </a:lnTo>
                  <a:lnTo>
                    <a:pt x="300" y="0"/>
                  </a:lnTo>
                  <a:lnTo>
                    <a:pt x="305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11" name="Freeform 1285"/>
            <p:cNvSpPr>
              <a:spLocks/>
            </p:cNvSpPr>
            <p:nvPr/>
          </p:nvSpPr>
          <p:spPr bwMode="auto">
            <a:xfrm>
              <a:off x="1603" y="2695"/>
              <a:ext cx="4" cy="82"/>
            </a:xfrm>
            <a:custGeom>
              <a:avLst/>
              <a:gdLst>
                <a:gd name="T0" fmla="*/ 0 w 11"/>
                <a:gd name="T1" fmla="*/ 0 h 245"/>
                <a:gd name="T2" fmla="*/ 0 w 11"/>
                <a:gd name="T3" fmla="*/ 0 h 245"/>
                <a:gd name="T4" fmla="*/ 0 w 11"/>
                <a:gd name="T5" fmla="*/ 0 h 245"/>
                <a:gd name="T6" fmla="*/ 0 w 11"/>
                <a:gd name="T7" fmla="*/ 0 h 245"/>
                <a:gd name="T8" fmla="*/ 0 w 11"/>
                <a:gd name="T9" fmla="*/ 0 h 245"/>
                <a:gd name="T10" fmla="*/ 0 w 11"/>
                <a:gd name="T11" fmla="*/ 0 h 245"/>
                <a:gd name="T12" fmla="*/ 0 w 11"/>
                <a:gd name="T13" fmla="*/ 0 h 245"/>
                <a:gd name="T14" fmla="*/ 0 w 11"/>
                <a:gd name="T15" fmla="*/ 0 h 245"/>
                <a:gd name="T16" fmla="*/ 0 w 11"/>
                <a:gd name="T17" fmla="*/ 0 h 245"/>
                <a:gd name="T18" fmla="*/ 0 w 11"/>
                <a:gd name="T19" fmla="*/ 0 h 245"/>
                <a:gd name="T20" fmla="*/ 0 w 11"/>
                <a:gd name="T21" fmla="*/ 0 h 245"/>
                <a:gd name="T22" fmla="*/ 0 w 11"/>
                <a:gd name="T23" fmla="*/ 0 h 2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1"/>
                <a:gd name="T37" fmla="*/ 0 h 245"/>
                <a:gd name="T38" fmla="*/ 11 w 11"/>
                <a:gd name="T39" fmla="*/ 245 h 24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1" h="245">
                  <a:moveTo>
                    <a:pt x="6" y="232"/>
                  </a:moveTo>
                  <a:lnTo>
                    <a:pt x="11" y="239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239"/>
                  </a:lnTo>
                  <a:lnTo>
                    <a:pt x="6" y="245"/>
                  </a:lnTo>
                  <a:lnTo>
                    <a:pt x="0" y="239"/>
                  </a:lnTo>
                  <a:lnTo>
                    <a:pt x="2" y="242"/>
                  </a:lnTo>
                  <a:lnTo>
                    <a:pt x="6" y="244"/>
                  </a:lnTo>
                  <a:lnTo>
                    <a:pt x="9" y="242"/>
                  </a:lnTo>
                  <a:lnTo>
                    <a:pt x="11" y="239"/>
                  </a:lnTo>
                  <a:lnTo>
                    <a:pt x="6" y="23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12" name="Freeform 1286"/>
            <p:cNvSpPr>
              <a:spLocks/>
            </p:cNvSpPr>
            <p:nvPr/>
          </p:nvSpPr>
          <p:spPr bwMode="auto">
            <a:xfrm>
              <a:off x="1605" y="2773"/>
              <a:ext cx="38" cy="4"/>
            </a:xfrm>
            <a:custGeom>
              <a:avLst/>
              <a:gdLst>
                <a:gd name="T0" fmla="*/ 0 w 113"/>
                <a:gd name="T1" fmla="*/ 0 h 13"/>
                <a:gd name="T2" fmla="*/ 0 w 113"/>
                <a:gd name="T3" fmla="*/ 0 h 13"/>
                <a:gd name="T4" fmla="*/ 0 w 113"/>
                <a:gd name="T5" fmla="*/ 0 h 13"/>
                <a:gd name="T6" fmla="*/ 0 w 113"/>
                <a:gd name="T7" fmla="*/ 0 h 13"/>
                <a:gd name="T8" fmla="*/ 0 w 113"/>
                <a:gd name="T9" fmla="*/ 0 h 13"/>
                <a:gd name="T10" fmla="*/ 0 w 113"/>
                <a:gd name="T11" fmla="*/ 0 h 13"/>
                <a:gd name="T12" fmla="*/ 0 w 113"/>
                <a:gd name="T13" fmla="*/ 0 h 13"/>
                <a:gd name="T14" fmla="*/ 0 w 113"/>
                <a:gd name="T15" fmla="*/ 0 h 13"/>
                <a:gd name="T16" fmla="*/ 0 w 113"/>
                <a:gd name="T17" fmla="*/ 0 h 13"/>
                <a:gd name="T18" fmla="*/ 0 w 113"/>
                <a:gd name="T19" fmla="*/ 0 h 13"/>
                <a:gd name="T20" fmla="*/ 0 w 113"/>
                <a:gd name="T21" fmla="*/ 0 h 13"/>
                <a:gd name="T22" fmla="*/ 0 w 113"/>
                <a:gd name="T23" fmla="*/ 0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13"/>
                <a:gd name="T37" fmla="*/ 0 h 13"/>
                <a:gd name="T38" fmla="*/ 113 w 113"/>
                <a:gd name="T39" fmla="*/ 13 h 1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13" h="13">
                  <a:moveTo>
                    <a:pt x="113" y="7"/>
                  </a:moveTo>
                  <a:lnTo>
                    <a:pt x="108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108" y="13"/>
                  </a:lnTo>
                  <a:lnTo>
                    <a:pt x="102" y="7"/>
                  </a:lnTo>
                  <a:lnTo>
                    <a:pt x="108" y="13"/>
                  </a:lnTo>
                  <a:lnTo>
                    <a:pt x="111" y="10"/>
                  </a:lnTo>
                  <a:lnTo>
                    <a:pt x="113" y="7"/>
                  </a:lnTo>
                  <a:lnTo>
                    <a:pt x="111" y="3"/>
                  </a:lnTo>
                  <a:lnTo>
                    <a:pt x="108" y="0"/>
                  </a:lnTo>
                  <a:lnTo>
                    <a:pt x="113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13" name="Freeform 1287"/>
            <p:cNvSpPr>
              <a:spLocks/>
            </p:cNvSpPr>
            <p:nvPr/>
          </p:nvSpPr>
          <p:spPr bwMode="auto">
            <a:xfrm>
              <a:off x="1639" y="2775"/>
              <a:ext cx="4" cy="46"/>
            </a:xfrm>
            <a:custGeom>
              <a:avLst/>
              <a:gdLst>
                <a:gd name="T0" fmla="*/ 0 w 11"/>
                <a:gd name="T1" fmla="*/ 0 h 137"/>
                <a:gd name="T2" fmla="*/ 0 w 11"/>
                <a:gd name="T3" fmla="*/ 0 h 137"/>
                <a:gd name="T4" fmla="*/ 0 w 11"/>
                <a:gd name="T5" fmla="*/ 0 h 137"/>
                <a:gd name="T6" fmla="*/ 0 w 11"/>
                <a:gd name="T7" fmla="*/ 0 h 137"/>
                <a:gd name="T8" fmla="*/ 0 w 11"/>
                <a:gd name="T9" fmla="*/ 0 h 137"/>
                <a:gd name="T10" fmla="*/ 0 w 11"/>
                <a:gd name="T11" fmla="*/ 0 h 137"/>
                <a:gd name="T12" fmla="*/ 0 w 11"/>
                <a:gd name="T13" fmla="*/ 0 h 137"/>
                <a:gd name="T14" fmla="*/ 0 w 11"/>
                <a:gd name="T15" fmla="*/ 0 h 137"/>
                <a:gd name="T16" fmla="*/ 0 w 11"/>
                <a:gd name="T17" fmla="*/ 0 h 137"/>
                <a:gd name="T18" fmla="*/ 0 w 11"/>
                <a:gd name="T19" fmla="*/ 0 h 137"/>
                <a:gd name="T20" fmla="*/ 0 w 11"/>
                <a:gd name="T21" fmla="*/ 0 h 137"/>
                <a:gd name="T22" fmla="*/ 0 w 11"/>
                <a:gd name="T23" fmla="*/ 0 h 13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1"/>
                <a:gd name="T37" fmla="*/ 0 h 137"/>
                <a:gd name="T38" fmla="*/ 11 w 11"/>
                <a:gd name="T39" fmla="*/ 137 h 137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1" h="137">
                  <a:moveTo>
                    <a:pt x="6" y="125"/>
                  </a:moveTo>
                  <a:lnTo>
                    <a:pt x="11" y="131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131"/>
                  </a:lnTo>
                  <a:lnTo>
                    <a:pt x="6" y="137"/>
                  </a:lnTo>
                  <a:lnTo>
                    <a:pt x="0" y="131"/>
                  </a:lnTo>
                  <a:lnTo>
                    <a:pt x="2" y="135"/>
                  </a:lnTo>
                  <a:lnTo>
                    <a:pt x="6" y="136"/>
                  </a:lnTo>
                  <a:lnTo>
                    <a:pt x="9" y="135"/>
                  </a:lnTo>
                  <a:lnTo>
                    <a:pt x="11" y="131"/>
                  </a:lnTo>
                  <a:lnTo>
                    <a:pt x="6" y="12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14" name="Freeform 1288"/>
            <p:cNvSpPr>
              <a:spLocks/>
            </p:cNvSpPr>
            <p:nvPr/>
          </p:nvSpPr>
          <p:spPr bwMode="auto">
            <a:xfrm>
              <a:off x="1641" y="2817"/>
              <a:ext cx="85" cy="4"/>
            </a:xfrm>
            <a:custGeom>
              <a:avLst/>
              <a:gdLst>
                <a:gd name="T0" fmla="*/ 0 w 254"/>
                <a:gd name="T1" fmla="*/ 0 h 12"/>
                <a:gd name="T2" fmla="*/ 0 w 254"/>
                <a:gd name="T3" fmla="*/ 0 h 12"/>
                <a:gd name="T4" fmla="*/ 0 w 254"/>
                <a:gd name="T5" fmla="*/ 0 h 12"/>
                <a:gd name="T6" fmla="*/ 0 w 254"/>
                <a:gd name="T7" fmla="*/ 0 h 12"/>
                <a:gd name="T8" fmla="*/ 0 w 254"/>
                <a:gd name="T9" fmla="*/ 0 h 12"/>
                <a:gd name="T10" fmla="*/ 0 w 254"/>
                <a:gd name="T11" fmla="*/ 0 h 12"/>
                <a:gd name="T12" fmla="*/ 0 w 254"/>
                <a:gd name="T13" fmla="*/ 0 h 12"/>
                <a:gd name="T14" fmla="*/ 0 w 254"/>
                <a:gd name="T15" fmla="*/ 0 h 12"/>
                <a:gd name="T16" fmla="*/ 0 w 254"/>
                <a:gd name="T17" fmla="*/ 0 h 12"/>
                <a:gd name="T18" fmla="*/ 0 w 254"/>
                <a:gd name="T19" fmla="*/ 0 h 12"/>
                <a:gd name="T20" fmla="*/ 0 w 254"/>
                <a:gd name="T21" fmla="*/ 0 h 12"/>
                <a:gd name="T22" fmla="*/ 0 w 254"/>
                <a:gd name="T23" fmla="*/ 0 h 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54"/>
                <a:gd name="T37" fmla="*/ 0 h 12"/>
                <a:gd name="T38" fmla="*/ 254 w 254"/>
                <a:gd name="T39" fmla="*/ 12 h 12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54" h="12">
                  <a:moveTo>
                    <a:pt x="254" y="6"/>
                  </a:moveTo>
                  <a:lnTo>
                    <a:pt x="249" y="0"/>
                  </a:lnTo>
                  <a:lnTo>
                    <a:pt x="0" y="0"/>
                  </a:lnTo>
                  <a:lnTo>
                    <a:pt x="0" y="12"/>
                  </a:lnTo>
                  <a:lnTo>
                    <a:pt x="249" y="12"/>
                  </a:lnTo>
                  <a:lnTo>
                    <a:pt x="243" y="6"/>
                  </a:lnTo>
                  <a:lnTo>
                    <a:pt x="249" y="12"/>
                  </a:lnTo>
                  <a:lnTo>
                    <a:pt x="252" y="10"/>
                  </a:lnTo>
                  <a:lnTo>
                    <a:pt x="254" y="6"/>
                  </a:lnTo>
                  <a:lnTo>
                    <a:pt x="252" y="2"/>
                  </a:lnTo>
                  <a:lnTo>
                    <a:pt x="249" y="0"/>
                  </a:lnTo>
                  <a:lnTo>
                    <a:pt x="254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15" name="Freeform 1289"/>
            <p:cNvSpPr>
              <a:spLocks/>
            </p:cNvSpPr>
            <p:nvPr/>
          </p:nvSpPr>
          <p:spPr bwMode="auto">
            <a:xfrm>
              <a:off x="1722" y="2819"/>
              <a:ext cx="4" cy="67"/>
            </a:xfrm>
            <a:custGeom>
              <a:avLst/>
              <a:gdLst>
                <a:gd name="T0" fmla="*/ 0 w 11"/>
                <a:gd name="T1" fmla="*/ 0 h 202"/>
                <a:gd name="T2" fmla="*/ 0 w 11"/>
                <a:gd name="T3" fmla="*/ 0 h 202"/>
                <a:gd name="T4" fmla="*/ 0 w 11"/>
                <a:gd name="T5" fmla="*/ 0 h 202"/>
                <a:gd name="T6" fmla="*/ 0 w 11"/>
                <a:gd name="T7" fmla="*/ 0 h 202"/>
                <a:gd name="T8" fmla="*/ 0 w 11"/>
                <a:gd name="T9" fmla="*/ 0 h 202"/>
                <a:gd name="T10" fmla="*/ 0 w 11"/>
                <a:gd name="T11" fmla="*/ 0 h 202"/>
                <a:gd name="T12" fmla="*/ 0 w 11"/>
                <a:gd name="T13" fmla="*/ 0 h 202"/>
                <a:gd name="T14" fmla="*/ 0 w 11"/>
                <a:gd name="T15" fmla="*/ 0 h 202"/>
                <a:gd name="T16" fmla="*/ 0 w 11"/>
                <a:gd name="T17" fmla="*/ 0 h 202"/>
                <a:gd name="T18" fmla="*/ 0 w 11"/>
                <a:gd name="T19" fmla="*/ 0 h 202"/>
                <a:gd name="T20" fmla="*/ 0 w 11"/>
                <a:gd name="T21" fmla="*/ 0 h 202"/>
                <a:gd name="T22" fmla="*/ 0 w 11"/>
                <a:gd name="T23" fmla="*/ 0 h 20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1"/>
                <a:gd name="T37" fmla="*/ 0 h 202"/>
                <a:gd name="T38" fmla="*/ 11 w 11"/>
                <a:gd name="T39" fmla="*/ 202 h 202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1" h="202">
                  <a:moveTo>
                    <a:pt x="6" y="189"/>
                  </a:moveTo>
                  <a:lnTo>
                    <a:pt x="11" y="195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195"/>
                  </a:lnTo>
                  <a:lnTo>
                    <a:pt x="6" y="202"/>
                  </a:lnTo>
                  <a:lnTo>
                    <a:pt x="0" y="195"/>
                  </a:lnTo>
                  <a:lnTo>
                    <a:pt x="2" y="199"/>
                  </a:lnTo>
                  <a:lnTo>
                    <a:pt x="6" y="200"/>
                  </a:lnTo>
                  <a:lnTo>
                    <a:pt x="9" y="199"/>
                  </a:lnTo>
                  <a:lnTo>
                    <a:pt x="11" y="195"/>
                  </a:lnTo>
                  <a:lnTo>
                    <a:pt x="6" y="18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16" name="Freeform 1290"/>
            <p:cNvSpPr>
              <a:spLocks/>
            </p:cNvSpPr>
            <p:nvPr/>
          </p:nvSpPr>
          <p:spPr bwMode="auto">
            <a:xfrm>
              <a:off x="1724" y="2882"/>
              <a:ext cx="16" cy="4"/>
            </a:xfrm>
            <a:custGeom>
              <a:avLst/>
              <a:gdLst>
                <a:gd name="T0" fmla="*/ 0 w 48"/>
                <a:gd name="T1" fmla="*/ 0 h 13"/>
                <a:gd name="T2" fmla="*/ 0 w 48"/>
                <a:gd name="T3" fmla="*/ 0 h 13"/>
                <a:gd name="T4" fmla="*/ 0 w 48"/>
                <a:gd name="T5" fmla="*/ 0 h 13"/>
                <a:gd name="T6" fmla="*/ 0 w 48"/>
                <a:gd name="T7" fmla="*/ 0 h 13"/>
                <a:gd name="T8" fmla="*/ 0 w 48"/>
                <a:gd name="T9" fmla="*/ 0 h 13"/>
                <a:gd name="T10" fmla="*/ 0 w 48"/>
                <a:gd name="T11" fmla="*/ 0 h 13"/>
                <a:gd name="T12" fmla="*/ 0 w 48"/>
                <a:gd name="T13" fmla="*/ 0 h 13"/>
                <a:gd name="T14" fmla="*/ 0 w 48"/>
                <a:gd name="T15" fmla="*/ 0 h 13"/>
                <a:gd name="T16" fmla="*/ 0 w 48"/>
                <a:gd name="T17" fmla="*/ 0 h 13"/>
                <a:gd name="T18" fmla="*/ 0 w 48"/>
                <a:gd name="T19" fmla="*/ 0 h 13"/>
                <a:gd name="T20" fmla="*/ 0 w 48"/>
                <a:gd name="T21" fmla="*/ 0 h 13"/>
                <a:gd name="T22" fmla="*/ 0 w 48"/>
                <a:gd name="T23" fmla="*/ 0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48"/>
                <a:gd name="T37" fmla="*/ 0 h 13"/>
                <a:gd name="T38" fmla="*/ 48 w 48"/>
                <a:gd name="T39" fmla="*/ 13 h 1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48" h="13">
                  <a:moveTo>
                    <a:pt x="37" y="6"/>
                  </a:moveTo>
                  <a:lnTo>
                    <a:pt x="42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42" y="13"/>
                  </a:lnTo>
                  <a:lnTo>
                    <a:pt x="48" y="6"/>
                  </a:lnTo>
                  <a:lnTo>
                    <a:pt x="42" y="13"/>
                  </a:lnTo>
                  <a:lnTo>
                    <a:pt x="46" y="10"/>
                  </a:lnTo>
                  <a:lnTo>
                    <a:pt x="48" y="6"/>
                  </a:lnTo>
                  <a:lnTo>
                    <a:pt x="46" y="2"/>
                  </a:lnTo>
                  <a:lnTo>
                    <a:pt x="42" y="0"/>
                  </a:lnTo>
                  <a:lnTo>
                    <a:pt x="37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17" name="Freeform 1291"/>
            <p:cNvSpPr>
              <a:spLocks/>
            </p:cNvSpPr>
            <p:nvPr/>
          </p:nvSpPr>
          <p:spPr bwMode="auto">
            <a:xfrm>
              <a:off x="1737" y="2788"/>
              <a:ext cx="3" cy="96"/>
            </a:xfrm>
            <a:custGeom>
              <a:avLst/>
              <a:gdLst>
                <a:gd name="T0" fmla="*/ 0 w 11"/>
                <a:gd name="T1" fmla="*/ 0 h 288"/>
                <a:gd name="T2" fmla="*/ 0 w 11"/>
                <a:gd name="T3" fmla="*/ 0 h 288"/>
                <a:gd name="T4" fmla="*/ 0 w 11"/>
                <a:gd name="T5" fmla="*/ 0 h 288"/>
                <a:gd name="T6" fmla="*/ 0 w 11"/>
                <a:gd name="T7" fmla="*/ 0 h 288"/>
                <a:gd name="T8" fmla="*/ 0 w 11"/>
                <a:gd name="T9" fmla="*/ 0 h 288"/>
                <a:gd name="T10" fmla="*/ 0 w 11"/>
                <a:gd name="T11" fmla="*/ 0 h 288"/>
                <a:gd name="T12" fmla="*/ 0 w 11"/>
                <a:gd name="T13" fmla="*/ 0 h 288"/>
                <a:gd name="T14" fmla="*/ 0 w 11"/>
                <a:gd name="T15" fmla="*/ 0 h 288"/>
                <a:gd name="T16" fmla="*/ 0 w 11"/>
                <a:gd name="T17" fmla="*/ 0 h 288"/>
                <a:gd name="T18" fmla="*/ 0 w 11"/>
                <a:gd name="T19" fmla="*/ 0 h 288"/>
                <a:gd name="T20" fmla="*/ 0 w 11"/>
                <a:gd name="T21" fmla="*/ 0 h 288"/>
                <a:gd name="T22" fmla="*/ 0 w 11"/>
                <a:gd name="T23" fmla="*/ 0 h 28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1"/>
                <a:gd name="T37" fmla="*/ 0 h 288"/>
                <a:gd name="T38" fmla="*/ 11 w 11"/>
                <a:gd name="T39" fmla="*/ 288 h 288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1" h="288">
                  <a:moveTo>
                    <a:pt x="5" y="0"/>
                  </a:moveTo>
                  <a:lnTo>
                    <a:pt x="0" y="6"/>
                  </a:lnTo>
                  <a:lnTo>
                    <a:pt x="0" y="288"/>
                  </a:lnTo>
                  <a:lnTo>
                    <a:pt x="11" y="288"/>
                  </a:lnTo>
                  <a:lnTo>
                    <a:pt x="11" y="6"/>
                  </a:lnTo>
                  <a:lnTo>
                    <a:pt x="5" y="13"/>
                  </a:lnTo>
                  <a:lnTo>
                    <a:pt x="11" y="6"/>
                  </a:lnTo>
                  <a:lnTo>
                    <a:pt x="9" y="2"/>
                  </a:lnTo>
                  <a:lnTo>
                    <a:pt x="5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18" name="Freeform 1292"/>
            <p:cNvSpPr>
              <a:spLocks/>
            </p:cNvSpPr>
            <p:nvPr/>
          </p:nvSpPr>
          <p:spPr bwMode="auto">
            <a:xfrm>
              <a:off x="1738" y="2788"/>
              <a:ext cx="61" cy="4"/>
            </a:xfrm>
            <a:custGeom>
              <a:avLst/>
              <a:gdLst>
                <a:gd name="T0" fmla="*/ 0 w 181"/>
                <a:gd name="T1" fmla="*/ 0 h 13"/>
                <a:gd name="T2" fmla="*/ 0 w 181"/>
                <a:gd name="T3" fmla="*/ 0 h 13"/>
                <a:gd name="T4" fmla="*/ 0 w 181"/>
                <a:gd name="T5" fmla="*/ 0 h 13"/>
                <a:gd name="T6" fmla="*/ 0 w 181"/>
                <a:gd name="T7" fmla="*/ 0 h 13"/>
                <a:gd name="T8" fmla="*/ 0 w 181"/>
                <a:gd name="T9" fmla="*/ 0 h 13"/>
                <a:gd name="T10" fmla="*/ 0 w 181"/>
                <a:gd name="T11" fmla="*/ 0 h 13"/>
                <a:gd name="T12" fmla="*/ 0 w 181"/>
                <a:gd name="T13" fmla="*/ 0 h 13"/>
                <a:gd name="T14" fmla="*/ 0 w 181"/>
                <a:gd name="T15" fmla="*/ 0 h 13"/>
                <a:gd name="T16" fmla="*/ 0 w 181"/>
                <a:gd name="T17" fmla="*/ 0 h 13"/>
                <a:gd name="T18" fmla="*/ 0 w 181"/>
                <a:gd name="T19" fmla="*/ 0 h 13"/>
                <a:gd name="T20" fmla="*/ 0 w 181"/>
                <a:gd name="T21" fmla="*/ 0 h 13"/>
                <a:gd name="T22" fmla="*/ 0 w 181"/>
                <a:gd name="T23" fmla="*/ 0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81"/>
                <a:gd name="T37" fmla="*/ 0 h 13"/>
                <a:gd name="T38" fmla="*/ 181 w 181"/>
                <a:gd name="T39" fmla="*/ 13 h 1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81" h="13">
                  <a:moveTo>
                    <a:pt x="181" y="6"/>
                  </a:moveTo>
                  <a:lnTo>
                    <a:pt x="175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175" y="13"/>
                  </a:lnTo>
                  <a:lnTo>
                    <a:pt x="169" y="6"/>
                  </a:lnTo>
                  <a:lnTo>
                    <a:pt x="175" y="13"/>
                  </a:lnTo>
                  <a:lnTo>
                    <a:pt x="178" y="10"/>
                  </a:lnTo>
                  <a:lnTo>
                    <a:pt x="181" y="6"/>
                  </a:lnTo>
                  <a:lnTo>
                    <a:pt x="178" y="2"/>
                  </a:lnTo>
                  <a:lnTo>
                    <a:pt x="175" y="0"/>
                  </a:lnTo>
                  <a:lnTo>
                    <a:pt x="181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19" name="Freeform 1293"/>
            <p:cNvSpPr>
              <a:spLocks/>
            </p:cNvSpPr>
            <p:nvPr/>
          </p:nvSpPr>
          <p:spPr bwMode="auto">
            <a:xfrm>
              <a:off x="1795" y="2790"/>
              <a:ext cx="4" cy="68"/>
            </a:xfrm>
            <a:custGeom>
              <a:avLst/>
              <a:gdLst>
                <a:gd name="T0" fmla="*/ 0 w 12"/>
                <a:gd name="T1" fmla="*/ 0 h 206"/>
                <a:gd name="T2" fmla="*/ 0 w 12"/>
                <a:gd name="T3" fmla="*/ 0 h 206"/>
                <a:gd name="T4" fmla="*/ 0 w 12"/>
                <a:gd name="T5" fmla="*/ 0 h 206"/>
                <a:gd name="T6" fmla="*/ 0 w 12"/>
                <a:gd name="T7" fmla="*/ 0 h 206"/>
                <a:gd name="T8" fmla="*/ 0 w 12"/>
                <a:gd name="T9" fmla="*/ 0 h 206"/>
                <a:gd name="T10" fmla="*/ 0 w 12"/>
                <a:gd name="T11" fmla="*/ 0 h 206"/>
                <a:gd name="T12" fmla="*/ 0 w 12"/>
                <a:gd name="T13" fmla="*/ 0 h 206"/>
                <a:gd name="T14" fmla="*/ 0 w 12"/>
                <a:gd name="T15" fmla="*/ 0 h 206"/>
                <a:gd name="T16" fmla="*/ 0 w 12"/>
                <a:gd name="T17" fmla="*/ 0 h 206"/>
                <a:gd name="T18" fmla="*/ 0 w 12"/>
                <a:gd name="T19" fmla="*/ 0 h 206"/>
                <a:gd name="T20" fmla="*/ 0 w 12"/>
                <a:gd name="T21" fmla="*/ 0 h 206"/>
                <a:gd name="T22" fmla="*/ 0 w 12"/>
                <a:gd name="T23" fmla="*/ 0 h 20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2"/>
                <a:gd name="T37" fmla="*/ 0 h 206"/>
                <a:gd name="T38" fmla="*/ 12 w 12"/>
                <a:gd name="T39" fmla="*/ 206 h 20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2" h="206">
                  <a:moveTo>
                    <a:pt x="6" y="193"/>
                  </a:moveTo>
                  <a:lnTo>
                    <a:pt x="12" y="199"/>
                  </a:lnTo>
                  <a:lnTo>
                    <a:pt x="12" y="0"/>
                  </a:lnTo>
                  <a:lnTo>
                    <a:pt x="0" y="0"/>
                  </a:lnTo>
                  <a:lnTo>
                    <a:pt x="0" y="199"/>
                  </a:lnTo>
                  <a:lnTo>
                    <a:pt x="6" y="206"/>
                  </a:lnTo>
                  <a:lnTo>
                    <a:pt x="0" y="199"/>
                  </a:lnTo>
                  <a:lnTo>
                    <a:pt x="3" y="203"/>
                  </a:lnTo>
                  <a:lnTo>
                    <a:pt x="6" y="204"/>
                  </a:lnTo>
                  <a:lnTo>
                    <a:pt x="9" y="203"/>
                  </a:lnTo>
                  <a:lnTo>
                    <a:pt x="12" y="199"/>
                  </a:lnTo>
                  <a:lnTo>
                    <a:pt x="6" y="19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20" name="Freeform 1294"/>
            <p:cNvSpPr>
              <a:spLocks/>
            </p:cNvSpPr>
            <p:nvPr/>
          </p:nvSpPr>
          <p:spPr bwMode="auto">
            <a:xfrm>
              <a:off x="1797" y="2854"/>
              <a:ext cx="27" cy="4"/>
            </a:xfrm>
            <a:custGeom>
              <a:avLst/>
              <a:gdLst>
                <a:gd name="T0" fmla="*/ 0 w 82"/>
                <a:gd name="T1" fmla="*/ 0 h 13"/>
                <a:gd name="T2" fmla="*/ 0 w 82"/>
                <a:gd name="T3" fmla="*/ 0 h 13"/>
                <a:gd name="T4" fmla="*/ 0 w 82"/>
                <a:gd name="T5" fmla="*/ 0 h 13"/>
                <a:gd name="T6" fmla="*/ 0 w 82"/>
                <a:gd name="T7" fmla="*/ 0 h 13"/>
                <a:gd name="T8" fmla="*/ 0 w 82"/>
                <a:gd name="T9" fmla="*/ 0 h 13"/>
                <a:gd name="T10" fmla="*/ 0 w 82"/>
                <a:gd name="T11" fmla="*/ 0 h 13"/>
                <a:gd name="T12" fmla="*/ 0 w 82"/>
                <a:gd name="T13" fmla="*/ 0 h 13"/>
                <a:gd name="T14" fmla="*/ 0 w 82"/>
                <a:gd name="T15" fmla="*/ 0 h 13"/>
                <a:gd name="T16" fmla="*/ 0 w 82"/>
                <a:gd name="T17" fmla="*/ 0 h 13"/>
                <a:gd name="T18" fmla="*/ 0 w 82"/>
                <a:gd name="T19" fmla="*/ 0 h 13"/>
                <a:gd name="T20" fmla="*/ 0 w 82"/>
                <a:gd name="T21" fmla="*/ 0 h 13"/>
                <a:gd name="T22" fmla="*/ 0 w 82"/>
                <a:gd name="T23" fmla="*/ 0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82"/>
                <a:gd name="T37" fmla="*/ 0 h 13"/>
                <a:gd name="T38" fmla="*/ 82 w 82"/>
                <a:gd name="T39" fmla="*/ 13 h 1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82" h="13">
                  <a:moveTo>
                    <a:pt x="71" y="6"/>
                  </a:moveTo>
                  <a:lnTo>
                    <a:pt x="77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77" y="13"/>
                  </a:lnTo>
                  <a:lnTo>
                    <a:pt x="82" y="6"/>
                  </a:lnTo>
                  <a:lnTo>
                    <a:pt x="77" y="13"/>
                  </a:lnTo>
                  <a:lnTo>
                    <a:pt x="80" y="10"/>
                  </a:lnTo>
                  <a:lnTo>
                    <a:pt x="82" y="6"/>
                  </a:lnTo>
                  <a:lnTo>
                    <a:pt x="80" y="2"/>
                  </a:lnTo>
                  <a:lnTo>
                    <a:pt x="77" y="0"/>
                  </a:lnTo>
                  <a:lnTo>
                    <a:pt x="71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21" name="Freeform 1295"/>
            <p:cNvSpPr>
              <a:spLocks/>
            </p:cNvSpPr>
            <p:nvPr/>
          </p:nvSpPr>
          <p:spPr bwMode="auto">
            <a:xfrm>
              <a:off x="1820" y="2812"/>
              <a:ext cx="4" cy="44"/>
            </a:xfrm>
            <a:custGeom>
              <a:avLst/>
              <a:gdLst>
                <a:gd name="T0" fmla="*/ 0 w 11"/>
                <a:gd name="T1" fmla="*/ 0 h 131"/>
                <a:gd name="T2" fmla="*/ 0 w 11"/>
                <a:gd name="T3" fmla="*/ 0 h 131"/>
                <a:gd name="T4" fmla="*/ 0 w 11"/>
                <a:gd name="T5" fmla="*/ 0 h 131"/>
                <a:gd name="T6" fmla="*/ 0 w 11"/>
                <a:gd name="T7" fmla="*/ 0 h 131"/>
                <a:gd name="T8" fmla="*/ 0 w 11"/>
                <a:gd name="T9" fmla="*/ 0 h 131"/>
                <a:gd name="T10" fmla="*/ 0 w 11"/>
                <a:gd name="T11" fmla="*/ 0 h 131"/>
                <a:gd name="T12" fmla="*/ 0 w 11"/>
                <a:gd name="T13" fmla="*/ 0 h 131"/>
                <a:gd name="T14" fmla="*/ 0 w 11"/>
                <a:gd name="T15" fmla="*/ 0 h 131"/>
                <a:gd name="T16" fmla="*/ 0 w 11"/>
                <a:gd name="T17" fmla="*/ 0 h 131"/>
                <a:gd name="T18" fmla="*/ 0 w 11"/>
                <a:gd name="T19" fmla="*/ 0 h 131"/>
                <a:gd name="T20" fmla="*/ 0 w 11"/>
                <a:gd name="T21" fmla="*/ 0 h 131"/>
                <a:gd name="T22" fmla="*/ 0 w 11"/>
                <a:gd name="T23" fmla="*/ 0 h 1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1"/>
                <a:gd name="T37" fmla="*/ 0 h 131"/>
                <a:gd name="T38" fmla="*/ 11 w 11"/>
                <a:gd name="T39" fmla="*/ 131 h 131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1" h="131">
                  <a:moveTo>
                    <a:pt x="6" y="0"/>
                  </a:moveTo>
                  <a:lnTo>
                    <a:pt x="0" y="6"/>
                  </a:lnTo>
                  <a:lnTo>
                    <a:pt x="0" y="131"/>
                  </a:lnTo>
                  <a:lnTo>
                    <a:pt x="11" y="131"/>
                  </a:lnTo>
                  <a:lnTo>
                    <a:pt x="11" y="6"/>
                  </a:lnTo>
                  <a:lnTo>
                    <a:pt x="6" y="13"/>
                  </a:lnTo>
                  <a:lnTo>
                    <a:pt x="11" y="6"/>
                  </a:lnTo>
                  <a:lnTo>
                    <a:pt x="9" y="2"/>
                  </a:lnTo>
                  <a:lnTo>
                    <a:pt x="6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22" name="Freeform 1296"/>
            <p:cNvSpPr>
              <a:spLocks/>
            </p:cNvSpPr>
            <p:nvPr/>
          </p:nvSpPr>
          <p:spPr bwMode="auto">
            <a:xfrm>
              <a:off x="1822" y="2812"/>
              <a:ext cx="43" cy="5"/>
            </a:xfrm>
            <a:custGeom>
              <a:avLst/>
              <a:gdLst>
                <a:gd name="T0" fmla="*/ 0 w 129"/>
                <a:gd name="T1" fmla="*/ 0 h 13"/>
                <a:gd name="T2" fmla="*/ 0 w 129"/>
                <a:gd name="T3" fmla="*/ 0 h 13"/>
                <a:gd name="T4" fmla="*/ 0 w 129"/>
                <a:gd name="T5" fmla="*/ 0 h 13"/>
                <a:gd name="T6" fmla="*/ 0 w 129"/>
                <a:gd name="T7" fmla="*/ 0 h 13"/>
                <a:gd name="T8" fmla="*/ 0 w 129"/>
                <a:gd name="T9" fmla="*/ 0 h 13"/>
                <a:gd name="T10" fmla="*/ 0 w 129"/>
                <a:gd name="T11" fmla="*/ 0 h 13"/>
                <a:gd name="T12" fmla="*/ 0 w 129"/>
                <a:gd name="T13" fmla="*/ 0 h 13"/>
                <a:gd name="T14" fmla="*/ 0 w 129"/>
                <a:gd name="T15" fmla="*/ 0 h 13"/>
                <a:gd name="T16" fmla="*/ 0 w 129"/>
                <a:gd name="T17" fmla="*/ 0 h 13"/>
                <a:gd name="T18" fmla="*/ 0 w 129"/>
                <a:gd name="T19" fmla="*/ 0 h 13"/>
                <a:gd name="T20" fmla="*/ 0 w 129"/>
                <a:gd name="T21" fmla="*/ 0 h 13"/>
                <a:gd name="T22" fmla="*/ 0 w 129"/>
                <a:gd name="T23" fmla="*/ 0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29"/>
                <a:gd name="T37" fmla="*/ 0 h 13"/>
                <a:gd name="T38" fmla="*/ 129 w 129"/>
                <a:gd name="T39" fmla="*/ 13 h 1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29" h="13">
                  <a:moveTo>
                    <a:pt x="129" y="6"/>
                  </a:moveTo>
                  <a:lnTo>
                    <a:pt x="124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124" y="13"/>
                  </a:lnTo>
                  <a:lnTo>
                    <a:pt x="118" y="6"/>
                  </a:lnTo>
                  <a:lnTo>
                    <a:pt x="124" y="13"/>
                  </a:lnTo>
                  <a:lnTo>
                    <a:pt x="127" y="10"/>
                  </a:lnTo>
                  <a:lnTo>
                    <a:pt x="129" y="6"/>
                  </a:lnTo>
                  <a:lnTo>
                    <a:pt x="127" y="2"/>
                  </a:lnTo>
                  <a:lnTo>
                    <a:pt x="124" y="0"/>
                  </a:lnTo>
                  <a:lnTo>
                    <a:pt x="129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23" name="Freeform 1297"/>
            <p:cNvSpPr>
              <a:spLocks/>
            </p:cNvSpPr>
            <p:nvPr/>
          </p:nvSpPr>
          <p:spPr bwMode="auto">
            <a:xfrm>
              <a:off x="1862" y="2814"/>
              <a:ext cx="3" cy="71"/>
            </a:xfrm>
            <a:custGeom>
              <a:avLst/>
              <a:gdLst>
                <a:gd name="T0" fmla="*/ 0 w 11"/>
                <a:gd name="T1" fmla="*/ 0 h 211"/>
                <a:gd name="T2" fmla="*/ 0 w 11"/>
                <a:gd name="T3" fmla="*/ 0 h 211"/>
                <a:gd name="T4" fmla="*/ 0 w 11"/>
                <a:gd name="T5" fmla="*/ 0 h 211"/>
                <a:gd name="T6" fmla="*/ 0 w 11"/>
                <a:gd name="T7" fmla="*/ 0 h 211"/>
                <a:gd name="T8" fmla="*/ 0 w 11"/>
                <a:gd name="T9" fmla="*/ 0 h 211"/>
                <a:gd name="T10" fmla="*/ 0 w 11"/>
                <a:gd name="T11" fmla="*/ 0 h 211"/>
                <a:gd name="T12" fmla="*/ 0 w 11"/>
                <a:gd name="T13" fmla="*/ 0 h 211"/>
                <a:gd name="T14" fmla="*/ 0 w 11"/>
                <a:gd name="T15" fmla="*/ 0 h 211"/>
                <a:gd name="T16" fmla="*/ 0 w 11"/>
                <a:gd name="T17" fmla="*/ 0 h 211"/>
                <a:gd name="T18" fmla="*/ 0 w 11"/>
                <a:gd name="T19" fmla="*/ 0 h 211"/>
                <a:gd name="T20" fmla="*/ 0 w 11"/>
                <a:gd name="T21" fmla="*/ 0 h 211"/>
                <a:gd name="T22" fmla="*/ 0 w 11"/>
                <a:gd name="T23" fmla="*/ 0 h 21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1"/>
                <a:gd name="T37" fmla="*/ 0 h 211"/>
                <a:gd name="T38" fmla="*/ 11 w 11"/>
                <a:gd name="T39" fmla="*/ 211 h 211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1" h="211">
                  <a:moveTo>
                    <a:pt x="6" y="198"/>
                  </a:moveTo>
                  <a:lnTo>
                    <a:pt x="11" y="204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204"/>
                  </a:lnTo>
                  <a:lnTo>
                    <a:pt x="6" y="211"/>
                  </a:lnTo>
                  <a:lnTo>
                    <a:pt x="0" y="204"/>
                  </a:lnTo>
                  <a:lnTo>
                    <a:pt x="2" y="208"/>
                  </a:lnTo>
                  <a:lnTo>
                    <a:pt x="6" y="210"/>
                  </a:lnTo>
                  <a:lnTo>
                    <a:pt x="9" y="208"/>
                  </a:lnTo>
                  <a:lnTo>
                    <a:pt x="11" y="204"/>
                  </a:lnTo>
                  <a:lnTo>
                    <a:pt x="6" y="19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24" name="Freeform 1298"/>
            <p:cNvSpPr>
              <a:spLocks/>
            </p:cNvSpPr>
            <p:nvPr/>
          </p:nvSpPr>
          <p:spPr bwMode="auto">
            <a:xfrm>
              <a:off x="1864" y="2880"/>
              <a:ext cx="15" cy="5"/>
            </a:xfrm>
            <a:custGeom>
              <a:avLst/>
              <a:gdLst>
                <a:gd name="T0" fmla="*/ 0 w 45"/>
                <a:gd name="T1" fmla="*/ 0 h 13"/>
                <a:gd name="T2" fmla="*/ 0 w 45"/>
                <a:gd name="T3" fmla="*/ 0 h 13"/>
                <a:gd name="T4" fmla="*/ 0 w 45"/>
                <a:gd name="T5" fmla="*/ 0 h 13"/>
                <a:gd name="T6" fmla="*/ 0 w 45"/>
                <a:gd name="T7" fmla="*/ 0 h 13"/>
                <a:gd name="T8" fmla="*/ 0 w 45"/>
                <a:gd name="T9" fmla="*/ 0 h 13"/>
                <a:gd name="T10" fmla="*/ 0 w 45"/>
                <a:gd name="T11" fmla="*/ 0 h 13"/>
                <a:gd name="T12" fmla="*/ 0 w 45"/>
                <a:gd name="T13" fmla="*/ 0 h 13"/>
                <a:gd name="T14" fmla="*/ 0 w 45"/>
                <a:gd name="T15" fmla="*/ 0 h 13"/>
                <a:gd name="T16" fmla="*/ 0 w 45"/>
                <a:gd name="T17" fmla="*/ 0 h 13"/>
                <a:gd name="T18" fmla="*/ 0 w 45"/>
                <a:gd name="T19" fmla="*/ 0 h 13"/>
                <a:gd name="T20" fmla="*/ 0 w 45"/>
                <a:gd name="T21" fmla="*/ 0 h 13"/>
                <a:gd name="T22" fmla="*/ 0 w 45"/>
                <a:gd name="T23" fmla="*/ 0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45"/>
                <a:gd name="T37" fmla="*/ 0 h 13"/>
                <a:gd name="T38" fmla="*/ 45 w 45"/>
                <a:gd name="T39" fmla="*/ 13 h 1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45" h="13">
                  <a:moveTo>
                    <a:pt x="33" y="6"/>
                  </a:moveTo>
                  <a:lnTo>
                    <a:pt x="39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39" y="13"/>
                  </a:lnTo>
                  <a:lnTo>
                    <a:pt x="45" y="6"/>
                  </a:lnTo>
                  <a:lnTo>
                    <a:pt x="39" y="13"/>
                  </a:lnTo>
                  <a:lnTo>
                    <a:pt x="42" y="10"/>
                  </a:lnTo>
                  <a:lnTo>
                    <a:pt x="45" y="6"/>
                  </a:lnTo>
                  <a:lnTo>
                    <a:pt x="42" y="3"/>
                  </a:lnTo>
                  <a:lnTo>
                    <a:pt x="39" y="0"/>
                  </a:lnTo>
                  <a:lnTo>
                    <a:pt x="33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25" name="Freeform 1299"/>
            <p:cNvSpPr>
              <a:spLocks/>
            </p:cNvSpPr>
            <p:nvPr/>
          </p:nvSpPr>
          <p:spPr bwMode="auto">
            <a:xfrm>
              <a:off x="1875" y="2734"/>
              <a:ext cx="4" cy="148"/>
            </a:xfrm>
            <a:custGeom>
              <a:avLst/>
              <a:gdLst>
                <a:gd name="T0" fmla="*/ 0 w 12"/>
                <a:gd name="T1" fmla="*/ 0 h 444"/>
                <a:gd name="T2" fmla="*/ 0 w 12"/>
                <a:gd name="T3" fmla="*/ 0 h 444"/>
                <a:gd name="T4" fmla="*/ 0 w 12"/>
                <a:gd name="T5" fmla="*/ 0 h 444"/>
                <a:gd name="T6" fmla="*/ 0 w 12"/>
                <a:gd name="T7" fmla="*/ 0 h 444"/>
                <a:gd name="T8" fmla="*/ 0 w 12"/>
                <a:gd name="T9" fmla="*/ 0 h 444"/>
                <a:gd name="T10" fmla="*/ 0 w 12"/>
                <a:gd name="T11" fmla="*/ 0 h 444"/>
                <a:gd name="T12" fmla="*/ 0 w 12"/>
                <a:gd name="T13" fmla="*/ 0 h 444"/>
                <a:gd name="T14" fmla="*/ 0 w 12"/>
                <a:gd name="T15" fmla="*/ 0 h 444"/>
                <a:gd name="T16" fmla="*/ 0 w 12"/>
                <a:gd name="T17" fmla="*/ 0 h 444"/>
                <a:gd name="T18" fmla="*/ 0 w 12"/>
                <a:gd name="T19" fmla="*/ 0 h 444"/>
                <a:gd name="T20" fmla="*/ 0 w 12"/>
                <a:gd name="T21" fmla="*/ 0 h 444"/>
                <a:gd name="T22" fmla="*/ 0 w 12"/>
                <a:gd name="T23" fmla="*/ 0 h 4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2"/>
                <a:gd name="T37" fmla="*/ 0 h 444"/>
                <a:gd name="T38" fmla="*/ 12 w 12"/>
                <a:gd name="T39" fmla="*/ 444 h 44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2" h="444">
                  <a:moveTo>
                    <a:pt x="6" y="0"/>
                  </a:moveTo>
                  <a:lnTo>
                    <a:pt x="0" y="7"/>
                  </a:lnTo>
                  <a:lnTo>
                    <a:pt x="0" y="444"/>
                  </a:lnTo>
                  <a:lnTo>
                    <a:pt x="12" y="444"/>
                  </a:lnTo>
                  <a:lnTo>
                    <a:pt x="12" y="7"/>
                  </a:lnTo>
                  <a:lnTo>
                    <a:pt x="6" y="13"/>
                  </a:lnTo>
                  <a:lnTo>
                    <a:pt x="12" y="7"/>
                  </a:lnTo>
                  <a:lnTo>
                    <a:pt x="9" y="3"/>
                  </a:lnTo>
                  <a:lnTo>
                    <a:pt x="6" y="0"/>
                  </a:lnTo>
                  <a:lnTo>
                    <a:pt x="3" y="3"/>
                  </a:lnTo>
                  <a:lnTo>
                    <a:pt x="0" y="7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26" name="Freeform 1300"/>
            <p:cNvSpPr>
              <a:spLocks/>
            </p:cNvSpPr>
            <p:nvPr/>
          </p:nvSpPr>
          <p:spPr bwMode="auto">
            <a:xfrm>
              <a:off x="1877" y="2734"/>
              <a:ext cx="26" cy="5"/>
            </a:xfrm>
            <a:custGeom>
              <a:avLst/>
              <a:gdLst>
                <a:gd name="T0" fmla="*/ 0 w 80"/>
                <a:gd name="T1" fmla="*/ 0 h 13"/>
                <a:gd name="T2" fmla="*/ 0 w 80"/>
                <a:gd name="T3" fmla="*/ 0 h 13"/>
                <a:gd name="T4" fmla="*/ 0 w 80"/>
                <a:gd name="T5" fmla="*/ 0 h 13"/>
                <a:gd name="T6" fmla="*/ 0 w 80"/>
                <a:gd name="T7" fmla="*/ 0 h 13"/>
                <a:gd name="T8" fmla="*/ 0 w 80"/>
                <a:gd name="T9" fmla="*/ 0 h 13"/>
                <a:gd name="T10" fmla="*/ 0 w 80"/>
                <a:gd name="T11" fmla="*/ 0 h 13"/>
                <a:gd name="T12" fmla="*/ 0 w 80"/>
                <a:gd name="T13" fmla="*/ 0 h 13"/>
                <a:gd name="T14" fmla="*/ 0 w 80"/>
                <a:gd name="T15" fmla="*/ 0 h 13"/>
                <a:gd name="T16" fmla="*/ 0 w 80"/>
                <a:gd name="T17" fmla="*/ 0 h 13"/>
                <a:gd name="T18" fmla="*/ 0 w 80"/>
                <a:gd name="T19" fmla="*/ 0 h 13"/>
                <a:gd name="T20" fmla="*/ 0 w 80"/>
                <a:gd name="T21" fmla="*/ 0 h 13"/>
                <a:gd name="T22" fmla="*/ 0 w 80"/>
                <a:gd name="T23" fmla="*/ 0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80"/>
                <a:gd name="T37" fmla="*/ 0 h 13"/>
                <a:gd name="T38" fmla="*/ 80 w 80"/>
                <a:gd name="T39" fmla="*/ 13 h 1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80" h="13">
                  <a:moveTo>
                    <a:pt x="69" y="7"/>
                  </a:moveTo>
                  <a:lnTo>
                    <a:pt x="74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74" y="13"/>
                  </a:lnTo>
                  <a:lnTo>
                    <a:pt x="80" y="7"/>
                  </a:lnTo>
                  <a:lnTo>
                    <a:pt x="74" y="13"/>
                  </a:lnTo>
                  <a:lnTo>
                    <a:pt x="78" y="10"/>
                  </a:lnTo>
                  <a:lnTo>
                    <a:pt x="80" y="7"/>
                  </a:lnTo>
                  <a:lnTo>
                    <a:pt x="78" y="3"/>
                  </a:lnTo>
                  <a:lnTo>
                    <a:pt x="74" y="0"/>
                  </a:lnTo>
                  <a:lnTo>
                    <a:pt x="69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27" name="Freeform 1301"/>
            <p:cNvSpPr>
              <a:spLocks/>
            </p:cNvSpPr>
            <p:nvPr/>
          </p:nvSpPr>
          <p:spPr bwMode="auto">
            <a:xfrm>
              <a:off x="1480" y="2695"/>
              <a:ext cx="421" cy="418"/>
            </a:xfrm>
            <a:custGeom>
              <a:avLst/>
              <a:gdLst>
                <a:gd name="T0" fmla="*/ 0 w 1263"/>
                <a:gd name="T1" fmla="*/ 0 h 1254"/>
                <a:gd name="T2" fmla="*/ 0 w 1263"/>
                <a:gd name="T3" fmla="*/ 0 h 1254"/>
                <a:gd name="T4" fmla="*/ 0 w 1263"/>
                <a:gd name="T5" fmla="*/ 0 h 1254"/>
                <a:gd name="T6" fmla="*/ 0 w 1263"/>
                <a:gd name="T7" fmla="*/ 0 h 1254"/>
                <a:gd name="T8" fmla="*/ 0 w 1263"/>
                <a:gd name="T9" fmla="*/ 0 h 1254"/>
                <a:gd name="T10" fmla="*/ 0 w 1263"/>
                <a:gd name="T11" fmla="*/ 0 h 1254"/>
                <a:gd name="T12" fmla="*/ 0 w 1263"/>
                <a:gd name="T13" fmla="*/ 0 h 1254"/>
                <a:gd name="T14" fmla="*/ 0 w 1263"/>
                <a:gd name="T15" fmla="*/ 0 h 1254"/>
                <a:gd name="T16" fmla="*/ 0 w 1263"/>
                <a:gd name="T17" fmla="*/ 0 h 1254"/>
                <a:gd name="T18" fmla="*/ 0 w 1263"/>
                <a:gd name="T19" fmla="*/ 0 h 1254"/>
                <a:gd name="T20" fmla="*/ 0 w 1263"/>
                <a:gd name="T21" fmla="*/ 0 h 1254"/>
                <a:gd name="T22" fmla="*/ 0 w 1263"/>
                <a:gd name="T23" fmla="*/ 0 h 1254"/>
                <a:gd name="T24" fmla="*/ 0 w 1263"/>
                <a:gd name="T25" fmla="*/ 0 h 1254"/>
                <a:gd name="T26" fmla="*/ 0 w 1263"/>
                <a:gd name="T27" fmla="*/ 0 h 1254"/>
                <a:gd name="T28" fmla="*/ 0 w 1263"/>
                <a:gd name="T29" fmla="*/ 0 h 1254"/>
                <a:gd name="T30" fmla="*/ 0 w 1263"/>
                <a:gd name="T31" fmla="*/ 0 h 1254"/>
                <a:gd name="T32" fmla="*/ 0 w 1263"/>
                <a:gd name="T33" fmla="*/ 0 h 1254"/>
                <a:gd name="T34" fmla="*/ 0 w 1263"/>
                <a:gd name="T35" fmla="*/ 0 h 1254"/>
                <a:gd name="T36" fmla="*/ 0 w 1263"/>
                <a:gd name="T37" fmla="*/ 0 h 1254"/>
                <a:gd name="T38" fmla="*/ 0 w 1263"/>
                <a:gd name="T39" fmla="*/ 0 h 1254"/>
                <a:gd name="T40" fmla="*/ 0 w 1263"/>
                <a:gd name="T41" fmla="*/ 0 h 1254"/>
                <a:gd name="T42" fmla="*/ 0 w 1263"/>
                <a:gd name="T43" fmla="*/ 0 h 1254"/>
                <a:gd name="T44" fmla="*/ 0 w 1263"/>
                <a:gd name="T45" fmla="*/ 0 h 1254"/>
                <a:gd name="T46" fmla="*/ 0 w 1263"/>
                <a:gd name="T47" fmla="*/ 0 h 1254"/>
                <a:gd name="T48" fmla="*/ 0 w 1263"/>
                <a:gd name="T49" fmla="*/ 0 h 1254"/>
                <a:gd name="T50" fmla="*/ 0 w 1263"/>
                <a:gd name="T51" fmla="*/ 0 h 1254"/>
                <a:gd name="T52" fmla="*/ 0 w 1263"/>
                <a:gd name="T53" fmla="*/ 0 h 1254"/>
                <a:gd name="T54" fmla="*/ 0 w 1263"/>
                <a:gd name="T55" fmla="*/ 0 h 1254"/>
                <a:gd name="T56" fmla="*/ 0 w 1263"/>
                <a:gd name="T57" fmla="*/ 0 h 1254"/>
                <a:gd name="T58" fmla="*/ 0 w 1263"/>
                <a:gd name="T59" fmla="*/ 0 h 1254"/>
                <a:gd name="T60" fmla="*/ 0 w 1263"/>
                <a:gd name="T61" fmla="*/ 0 h 1254"/>
                <a:gd name="T62" fmla="*/ 0 w 1263"/>
                <a:gd name="T63" fmla="*/ 0 h 1254"/>
                <a:gd name="T64" fmla="*/ 0 w 1263"/>
                <a:gd name="T65" fmla="*/ 0 h 1254"/>
                <a:gd name="T66" fmla="*/ 0 w 1263"/>
                <a:gd name="T67" fmla="*/ 0 h 1254"/>
                <a:gd name="T68" fmla="*/ 0 w 1263"/>
                <a:gd name="T69" fmla="*/ 0 h 1254"/>
                <a:gd name="T70" fmla="*/ 0 w 1263"/>
                <a:gd name="T71" fmla="*/ 0 h 1254"/>
                <a:gd name="T72" fmla="*/ 0 w 1263"/>
                <a:gd name="T73" fmla="*/ 0 h 1254"/>
                <a:gd name="T74" fmla="*/ 0 w 1263"/>
                <a:gd name="T75" fmla="*/ 0 h 1254"/>
                <a:gd name="T76" fmla="*/ 0 w 1263"/>
                <a:gd name="T77" fmla="*/ 0 h 1254"/>
                <a:gd name="T78" fmla="*/ 0 w 1263"/>
                <a:gd name="T79" fmla="*/ 0 h 1254"/>
                <a:gd name="T80" fmla="*/ 0 w 1263"/>
                <a:gd name="T81" fmla="*/ 0 h 1254"/>
                <a:gd name="T82" fmla="*/ 0 w 1263"/>
                <a:gd name="T83" fmla="*/ 0 h 1254"/>
                <a:gd name="T84" fmla="*/ 0 w 1263"/>
                <a:gd name="T85" fmla="*/ 0 h 1254"/>
                <a:gd name="T86" fmla="*/ 0 w 1263"/>
                <a:gd name="T87" fmla="*/ 0 h 1254"/>
                <a:gd name="T88" fmla="*/ 0 w 1263"/>
                <a:gd name="T89" fmla="*/ 0 h 1254"/>
                <a:gd name="T90" fmla="*/ 0 w 1263"/>
                <a:gd name="T91" fmla="*/ 0 h 125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263"/>
                <a:gd name="T139" fmla="*/ 0 h 1254"/>
                <a:gd name="T140" fmla="*/ 1263 w 1263"/>
                <a:gd name="T141" fmla="*/ 1254 h 1254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263" h="1254">
                  <a:moveTo>
                    <a:pt x="1263" y="124"/>
                  </a:moveTo>
                  <a:lnTo>
                    <a:pt x="1263" y="1072"/>
                  </a:lnTo>
                  <a:lnTo>
                    <a:pt x="1260" y="1109"/>
                  </a:lnTo>
                  <a:lnTo>
                    <a:pt x="1251" y="1143"/>
                  </a:lnTo>
                  <a:lnTo>
                    <a:pt x="1236" y="1174"/>
                  </a:lnTo>
                  <a:lnTo>
                    <a:pt x="1216" y="1201"/>
                  </a:lnTo>
                  <a:lnTo>
                    <a:pt x="1192" y="1224"/>
                  </a:lnTo>
                  <a:lnTo>
                    <a:pt x="1165" y="1240"/>
                  </a:lnTo>
                  <a:lnTo>
                    <a:pt x="1135" y="1251"/>
                  </a:lnTo>
                  <a:lnTo>
                    <a:pt x="1102" y="1254"/>
                  </a:lnTo>
                  <a:lnTo>
                    <a:pt x="161" y="1254"/>
                  </a:lnTo>
                  <a:lnTo>
                    <a:pt x="128" y="1251"/>
                  </a:lnTo>
                  <a:lnTo>
                    <a:pt x="98" y="1240"/>
                  </a:lnTo>
                  <a:lnTo>
                    <a:pt x="71" y="1224"/>
                  </a:lnTo>
                  <a:lnTo>
                    <a:pt x="47" y="1201"/>
                  </a:lnTo>
                  <a:lnTo>
                    <a:pt x="27" y="1174"/>
                  </a:lnTo>
                  <a:lnTo>
                    <a:pt x="12" y="1143"/>
                  </a:lnTo>
                  <a:lnTo>
                    <a:pt x="3" y="1109"/>
                  </a:lnTo>
                  <a:lnTo>
                    <a:pt x="0" y="1072"/>
                  </a:lnTo>
                  <a:lnTo>
                    <a:pt x="0" y="346"/>
                  </a:lnTo>
                  <a:lnTo>
                    <a:pt x="17" y="346"/>
                  </a:lnTo>
                  <a:lnTo>
                    <a:pt x="31" y="346"/>
                  </a:lnTo>
                  <a:lnTo>
                    <a:pt x="45" y="346"/>
                  </a:lnTo>
                  <a:lnTo>
                    <a:pt x="55" y="346"/>
                  </a:lnTo>
                  <a:lnTo>
                    <a:pt x="64" y="346"/>
                  </a:lnTo>
                  <a:lnTo>
                    <a:pt x="69" y="346"/>
                  </a:lnTo>
                  <a:lnTo>
                    <a:pt x="74" y="346"/>
                  </a:lnTo>
                  <a:lnTo>
                    <a:pt x="75" y="346"/>
                  </a:lnTo>
                  <a:lnTo>
                    <a:pt x="75" y="0"/>
                  </a:lnTo>
                  <a:lnTo>
                    <a:pt x="375" y="0"/>
                  </a:lnTo>
                  <a:lnTo>
                    <a:pt x="375" y="239"/>
                  </a:lnTo>
                  <a:lnTo>
                    <a:pt x="483" y="239"/>
                  </a:lnTo>
                  <a:lnTo>
                    <a:pt x="483" y="370"/>
                  </a:lnTo>
                  <a:lnTo>
                    <a:pt x="732" y="370"/>
                  </a:lnTo>
                  <a:lnTo>
                    <a:pt x="732" y="565"/>
                  </a:lnTo>
                  <a:lnTo>
                    <a:pt x="774" y="565"/>
                  </a:lnTo>
                  <a:lnTo>
                    <a:pt x="774" y="283"/>
                  </a:lnTo>
                  <a:lnTo>
                    <a:pt x="949" y="283"/>
                  </a:lnTo>
                  <a:lnTo>
                    <a:pt x="949" y="482"/>
                  </a:lnTo>
                  <a:lnTo>
                    <a:pt x="1026" y="482"/>
                  </a:lnTo>
                  <a:lnTo>
                    <a:pt x="1026" y="357"/>
                  </a:lnTo>
                  <a:lnTo>
                    <a:pt x="1150" y="357"/>
                  </a:lnTo>
                  <a:lnTo>
                    <a:pt x="1150" y="561"/>
                  </a:lnTo>
                  <a:lnTo>
                    <a:pt x="1189" y="561"/>
                  </a:lnTo>
                  <a:lnTo>
                    <a:pt x="1189" y="124"/>
                  </a:lnTo>
                  <a:lnTo>
                    <a:pt x="1263" y="124"/>
                  </a:lnTo>
                  <a:close/>
                </a:path>
              </a:pathLst>
            </a:custGeom>
            <a:solidFill>
              <a:srgbClr val="8C939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28" name="Freeform 1302"/>
            <p:cNvSpPr>
              <a:spLocks/>
            </p:cNvSpPr>
            <p:nvPr/>
          </p:nvSpPr>
          <p:spPr bwMode="auto">
            <a:xfrm>
              <a:off x="1900" y="2737"/>
              <a:ext cx="3" cy="317"/>
            </a:xfrm>
            <a:custGeom>
              <a:avLst/>
              <a:gdLst>
                <a:gd name="T0" fmla="*/ 0 w 11"/>
                <a:gd name="T1" fmla="*/ 0 h 953"/>
                <a:gd name="T2" fmla="*/ 0 w 11"/>
                <a:gd name="T3" fmla="*/ 0 h 953"/>
                <a:gd name="T4" fmla="*/ 0 w 11"/>
                <a:gd name="T5" fmla="*/ 0 h 953"/>
                <a:gd name="T6" fmla="*/ 0 w 11"/>
                <a:gd name="T7" fmla="*/ 0 h 953"/>
                <a:gd name="T8" fmla="*/ 0 w 11"/>
                <a:gd name="T9" fmla="*/ 0 h 953"/>
                <a:gd name="T10" fmla="*/ 0 w 11"/>
                <a:gd name="T11" fmla="*/ 0 h 953"/>
                <a:gd name="T12" fmla="*/ 0 w 11"/>
                <a:gd name="T13" fmla="*/ 0 h 953"/>
                <a:gd name="T14" fmla="*/ 0 w 11"/>
                <a:gd name="T15" fmla="*/ 0 h 953"/>
                <a:gd name="T16" fmla="*/ 0 w 11"/>
                <a:gd name="T17" fmla="*/ 0 h 953"/>
                <a:gd name="T18" fmla="*/ 0 w 11"/>
                <a:gd name="T19" fmla="*/ 0 h 953"/>
                <a:gd name="T20" fmla="*/ 0 w 11"/>
                <a:gd name="T21" fmla="*/ 0 h 9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1"/>
                <a:gd name="T34" fmla="*/ 0 h 953"/>
                <a:gd name="T35" fmla="*/ 11 w 11"/>
                <a:gd name="T36" fmla="*/ 953 h 95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1" h="953">
                  <a:moveTo>
                    <a:pt x="11" y="948"/>
                  </a:moveTo>
                  <a:lnTo>
                    <a:pt x="11" y="948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948"/>
                  </a:lnTo>
                  <a:lnTo>
                    <a:pt x="2" y="952"/>
                  </a:lnTo>
                  <a:lnTo>
                    <a:pt x="5" y="953"/>
                  </a:lnTo>
                  <a:lnTo>
                    <a:pt x="9" y="952"/>
                  </a:lnTo>
                  <a:lnTo>
                    <a:pt x="11" y="94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29" name="Freeform 1303"/>
            <p:cNvSpPr>
              <a:spLocks/>
            </p:cNvSpPr>
            <p:nvPr/>
          </p:nvSpPr>
          <p:spPr bwMode="auto">
            <a:xfrm>
              <a:off x="1846" y="3053"/>
              <a:ext cx="57" cy="63"/>
            </a:xfrm>
            <a:custGeom>
              <a:avLst/>
              <a:gdLst>
                <a:gd name="T0" fmla="*/ 0 w 171"/>
                <a:gd name="T1" fmla="*/ 0 h 189"/>
                <a:gd name="T2" fmla="*/ 0 w 171"/>
                <a:gd name="T3" fmla="*/ 0 h 189"/>
                <a:gd name="T4" fmla="*/ 0 w 171"/>
                <a:gd name="T5" fmla="*/ 0 h 189"/>
                <a:gd name="T6" fmla="*/ 0 w 171"/>
                <a:gd name="T7" fmla="*/ 0 h 189"/>
                <a:gd name="T8" fmla="*/ 0 w 171"/>
                <a:gd name="T9" fmla="*/ 0 h 189"/>
                <a:gd name="T10" fmla="*/ 0 w 171"/>
                <a:gd name="T11" fmla="*/ 0 h 189"/>
                <a:gd name="T12" fmla="*/ 0 w 171"/>
                <a:gd name="T13" fmla="*/ 0 h 189"/>
                <a:gd name="T14" fmla="*/ 0 w 171"/>
                <a:gd name="T15" fmla="*/ 0 h 189"/>
                <a:gd name="T16" fmla="*/ 0 w 171"/>
                <a:gd name="T17" fmla="*/ 0 h 189"/>
                <a:gd name="T18" fmla="*/ 0 w 171"/>
                <a:gd name="T19" fmla="*/ 0 h 189"/>
                <a:gd name="T20" fmla="*/ 0 w 171"/>
                <a:gd name="T21" fmla="*/ 0 h 189"/>
                <a:gd name="T22" fmla="*/ 0 w 171"/>
                <a:gd name="T23" fmla="*/ 0 h 189"/>
                <a:gd name="T24" fmla="*/ 0 w 171"/>
                <a:gd name="T25" fmla="*/ 0 h 189"/>
                <a:gd name="T26" fmla="*/ 0 w 171"/>
                <a:gd name="T27" fmla="*/ 0 h 189"/>
                <a:gd name="T28" fmla="*/ 0 w 171"/>
                <a:gd name="T29" fmla="*/ 0 h 189"/>
                <a:gd name="T30" fmla="*/ 0 w 171"/>
                <a:gd name="T31" fmla="*/ 0 h 189"/>
                <a:gd name="T32" fmla="*/ 0 w 171"/>
                <a:gd name="T33" fmla="*/ 0 h 189"/>
                <a:gd name="T34" fmla="*/ 0 w 171"/>
                <a:gd name="T35" fmla="*/ 0 h 189"/>
                <a:gd name="T36" fmla="*/ 0 w 171"/>
                <a:gd name="T37" fmla="*/ 0 h 189"/>
                <a:gd name="T38" fmla="*/ 0 w 171"/>
                <a:gd name="T39" fmla="*/ 0 h 189"/>
                <a:gd name="T40" fmla="*/ 0 w 171"/>
                <a:gd name="T41" fmla="*/ 0 h 189"/>
                <a:gd name="T42" fmla="*/ 0 w 171"/>
                <a:gd name="T43" fmla="*/ 0 h 189"/>
                <a:gd name="T44" fmla="*/ 0 w 171"/>
                <a:gd name="T45" fmla="*/ 0 h 189"/>
                <a:gd name="T46" fmla="*/ 0 w 171"/>
                <a:gd name="T47" fmla="*/ 0 h 189"/>
                <a:gd name="T48" fmla="*/ 0 w 171"/>
                <a:gd name="T49" fmla="*/ 0 h 18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71"/>
                <a:gd name="T76" fmla="*/ 0 h 189"/>
                <a:gd name="T77" fmla="*/ 171 w 171"/>
                <a:gd name="T78" fmla="*/ 189 h 189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71" h="189">
                  <a:moveTo>
                    <a:pt x="4" y="189"/>
                  </a:moveTo>
                  <a:lnTo>
                    <a:pt x="4" y="189"/>
                  </a:lnTo>
                  <a:lnTo>
                    <a:pt x="37" y="184"/>
                  </a:lnTo>
                  <a:lnTo>
                    <a:pt x="68" y="173"/>
                  </a:lnTo>
                  <a:lnTo>
                    <a:pt x="97" y="157"/>
                  </a:lnTo>
                  <a:lnTo>
                    <a:pt x="121" y="133"/>
                  </a:lnTo>
                  <a:lnTo>
                    <a:pt x="143" y="105"/>
                  </a:lnTo>
                  <a:lnTo>
                    <a:pt x="157" y="73"/>
                  </a:lnTo>
                  <a:lnTo>
                    <a:pt x="166" y="37"/>
                  </a:lnTo>
                  <a:lnTo>
                    <a:pt x="171" y="0"/>
                  </a:lnTo>
                  <a:lnTo>
                    <a:pt x="160" y="0"/>
                  </a:lnTo>
                  <a:lnTo>
                    <a:pt x="157" y="37"/>
                  </a:lnTo>
                  <a:lnTo>
                    <a:pt x="148" y="70"/>
                  </a:lnTo>
                  <a:lnTo>
                    <a:pt x="134" y="99"/>
                  </a:lnTo>
                  <a:lnTo>
                    <a:pt x="115" y="125"/>
                  </a:lnTo>
                  <a:lnTo>
                    <a:pt x="92" y="147"/>
                  </a:lnTo>
                  <a:lnTo>
                    <a:pt x="66" y="163"/>
                  </a:lnTo>
                  <a:lnTo>
                    <a:pt x="37" y="173"/>
                  </a:lnTo>
                  <a:lnTo>
                    <a:pt x="4" y="176"/>
                  </a:lnTo>
                  <a:lnTo>
                    <a:pt x="1" y="179"/>
                  </a:lnTo>
                  <a:lnTo>
                    <a:pt x="0" y="182"/>
                  </a:lnTo>
                  <a:lnTo>
                    <a:pt x="1" y="186"/>
                  </a:lnTo>
                  <a:lnTo>
                    <a:pt x="4" y="18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30" name="Freeform 1304"/>
            <p:cNvSpPr>
              <a:spLocks/>
            </p:cNvSpPr>
            <p:nvPr/>
          </p:nvSpPr>
          <p:spPr bwMode="auto">
            <a:xfrm>
              <a:off x="1532" y="3111"/>
              <a:ext cx="316" cy="5"/>
            </a:xfrm>
            <a:custGeom>
              <a:avLst/>
              <a:gdLst>
                <a:gd name="T0" fmla="*/ 0 w 946"/>
                <a:gd name="T1" fmla="*/ 0 h 13"/>
                <a:gd name="T2" fmla="*/ 0 w 946"/>
                <a:gd name="T3" fmla="*/ 0 h 13"/>
                <a:gd name="T4" fmla="*/ 0 w 946"/>
                <a:gd name="T5" fmla="*/ 0 h 13"/>
                <a:gd name="T6" fmla="*/ 0 w 946"/>
                <a:gd name="T7" fmla="*/ 0 h 13"/>
                <a:gd name="T8" fmla="*/ 0 w 946"/>
                <a:gd name="T9" fmla="*/ 0 h 13"/>
                <a:gd name="T10" fmla="*/ 0 w 946"/>
                <a:gd name="T11" fmla="*/ 0 h 13"/>
                <a:gd name="T12" fmla="*/ 0 w 946"/>
                <a:gd name="T13" fmla="*/ 0 h 13"/>
                <a:gd name="T14" fmla="*/ 0 w 946"/>
                <a:gd name="T15" fmla="*/ 0 h 13"/>
                <a:gd name="T16" fmla="*/ 0 w 946"/>
                <a:gd name="T17" fmla="*/ 0 h 13"/>
                <a:gd name="T18" fmla="*/ 0 w 946"/>
                <a:gd name="T19" fmla="*/ 0 h 13"/>
                <a:gd name="T20" fmla="*/ 0 w 946"/>
                <a:gd name="T21" fmla="*/ 0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946"/>
                <a:gd name="T34" fmla="*/ 0 h 13"/>
                <a:gd name="T35" fmla="*/ 946 w 946"/>
                <a:gd name="T36" fmla="*/ 13 h 1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946" h="13">
                  <a:moveTo>
                    <a:pt x="5" y="13"/>
                  </a:moveTo>
                  <a:lnTo>
                    <a:pt x="5" y="13"/>
                  </a:lnTo>
                  <a:lnTo>
                    <a:pt x="946" y="13"/>
                  </a:lnTo>
                  <a:lnTo>
                    <a:pt x="946" y="0"/>
                  </a:lnTo>
                  <a:lnTo>
                    <a:pt x="5" y="0"/>
                  </a:lnTo>
                  <a:lnTo>
                    <a:pt x="1" y="3"/>
                  </a:lnTo>
                  <a:lnTo>
                    <a:pt x="0" y="6"/>
                  </a:lnTo>
                  <a:lnTo>
                    <a:pt x="1" y="10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31" name="Freeform 1305"/>
            <p:cNvSpPr>
              <a:spLocks/>
            </p:cNvSpPr>
            <p:nvPr/>
          </p:nvSpPr>
          <p:spPr bwMode="auto">
            <a:xfrm>
              <a:off x="1478" y="3050"/>
              <a:ext cx="56" cy="66"/>
            </a:xfrm>
            <a:custGeom>
              <a:avLst/>
              <a:gdLst>
                <a:gd name="T0" fmla="*/ 0 w 167"/>
                <a:gd name="T1" fmla="*/ 0 h 196"/>
                <a:gd name="T2" fmla="*/ 0 w 167"/>
                <a:gd name="T3" fmla="*/ 0 h 196"/>
                <a:gd name="T4" fmla="*/ 0 w 167"/>
                <a:gd name="T5" fmla="*/ 0 h 196"/>
                <a:gd name="T6" fmla="*/ 0 w 167"/>
                <a:gd name="T7" fmla="*/ 0 h 196"/>
                <a:gd name="T8" fmla="*/ 0 w 167"/>
                <a:gd name="T9" fmla="*/ 0 h 196"/>
                <a:gd name="T10" fmla="*/ 0 w 167"/>
                <a:gd name="T11" fmla="*/ 0 h 196"/>
                <a:gd name="T12" fmla="*/ 0 w 167"/>
                <a:gd name="T13" fmla="*/ 0 h 196"/>
                <a:gd name="T14" fmla="*/ 0 w 167"/>
                <a:gd name="T15" fmla="*/ 0 h 196"/>
                <a:gd name="T16" fmla="*/ 0 w 167"/>
                <a:gd name="T17" fmla="*/ 0 h 196"/>
                <a:gd name="T18" fmla="*/ 0 w 167"/>
                <a:gd name="T19" fmla="*/ 0 h 196"/>
                <a:gd name="T20" fmla="*/ 0 w 167"/>
                <a:gd name="T21" fmla="*/ 0 h 196"/>
                <a:gd name="T22" fmla="*/ 0 w 167"/>
                <a:gd name="T23" fmla="*/ 0 h 196"/>
                <a:gd name="T24" fmla="*/ 0 w 167"/>
                <a:gd name="T25" fmla="*/ 0 h 196"/>
                <a:gd name="T26" fmla="*/ 0 w 167"/>
                <a:gd name="T27" fmla="*/ 0 h 196"/>
                <a:gd name="T28" fmla="*/ 0 w 167"/>
                <a:gd name="T29" fmla="*/ 0 h 196"/>
                <a:gd name="T30" fmla="*/ 0 w 167"/>
                <a:gd name="T31" fmla="*/ 0 h 196"/>
                <a:gd name="T32" fmla="*/ 0 w 167"/>
                <a:gd name="T33" fmla="*/ 0 h 196"/>
                <a:gd name="T34" fmla="*/ 0 w 167"/>
                <a:gd name="T35" fmla="*/ 0 h 196"/>
                <a:gd name="T36" fmla="*/ 0 w 167"/>
                <a:gd name="T37" fmla="*/ 0 h 196"/>
                <a:gd name="T38" fmla="*/ 0 w 167"/>
                <a:gd name="T39" fmla="*/ 0 h 196"/>
                <a:gd name="T40" fmla="*/ 0 w 167"/>
                <a:gd name="T41" fmla="*/ 0 h 196"/>
                <a:gd name="T42" fmla="*/ 0 w 167"/>
                <a:gd name="T43" fmla="*/ 0 h 196"/>
                <a:gd name="T44" fmla="*/ 0 w 167"/>
                <a:gd name="T45" fmla="*/ 0 h 196"/>
                <a:gd name="T46" fmla="*/ 0 w 167"/>
                <a:gd name="T47" fmla="*/ 0 h 196"/>
                <a:gd name="T48" fmla="*/ 0 w 167"/>
                <a:gd name="T49" fmla="*/ 0 h 19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67"/>
                <a:gd name="T76" fmla="*/ 0 h 196"/>
                <a:gd name="T77" fmla="*/ 167 w 167"/>
                <a:gd name="T78" fmla="*/ 196 h 19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67" h="196">
                  <a:moveTo>
                    <a:pt x="0" y="7"/>
                  </a:moveTo>
                  <a:lnTo>
                    <a:pt x="0" y="7"/>
                  </a:lnTo>
                  <a:lnTo>
                    <a:pt x="5" y="44"/>
                  </a:lnTo>
                  <a:lnTo>
                    <a:pt x="14" y="80"/>
                  </a:lnTo>
                  <a:lnTo>
                    <a:pt x="28" y="112"/>
                  </a:lnTo>
                  <a:lnTo>
                    <a:pt x="50" y="140"/>
                  </a:lnTo>
                  <a:lnTo>
                    <a:pt x="74" y="164"/>
                  </a:lnTo>
                  <a:lnTo>
                    <a:pt x="103" y="180"/>
                  </a:lnTo>
                  <a:lnTo>
                    <a:pt x="134" y="191"/>
                  </a:lnTo>
                  <a:lnTo>
                    <a:pt x="167" y="196"/>
                  </a:lnTo>
                  <a:lnTo>
                    <a:pt x="167" y="183"/>
                  </a:lnTo>
                  <a:lnTo>
                    <a:pt x="134" y="180"/>
                  </a:lnTo>
                  <a:lnTo>
                    <a:pt x="105" y="170"/>
                  </a:lnTo>
                  <a:lnTo>
                    <a:pt x="79" y="154"/>
                  </a:lnTo>
                  <a:lnTo>
                    <a:pt x="56" y="132"/>
                  </a:lnTo>
                  <a:lnTo>
                    <a:pt x="37" y="106"/>
                  </a:lnTo>
                  <a:lnTo>
                    <a:pt x="23" y="77"/>
                  </a:lnTo>
                  <a:lnTo>
                    <a:pt x="14" y="44"/>
                  </a:lnTo>
                  <a:lnTo>
                    <a:pt x="11" y="7"/>
                  </a:lnTo>
                  <a:lnTo>
                    <a:pt x="9" y="3"/>
                  </a:lnTo>
                  <a:lnTo>
                    <a:pt x="6" y="0"/>
                  </a:lnTo>
                  <a:lnTo>
                    <a:pt x="2" y="3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32" name="Freeform 1306"/>
            <p:cNvSpPr>
              <a:spLocks/>
            </p:cNvSpPr>
            <p:nvPr/>
          </p:nvSpPr>
          <p:spPr bwMode="auto">
            <a:xfrm>
              <a:off x="1478" y="2808"/>
              <a:ext cx="4" cy="245"/>
            </a:xfrm>
            <a:custGeom>
              <a:avLst/>
              <a:gdLst>
                <a:gd name="T0" fmla="*/ 0 w 11"/>
                <a:gd name="T1" fmla="*/ 0 h 733"/>
                <a:gd name="T2" fmla="*/ 0 w 11"/>
                <a:gd name="T3" fmla="*/ 0 h 733"/>
                <a:gd name="T4" fmla="*/ 0 w 11"/>
                <a:gd name="T5" fmla="*/ 0 h 733"/>
                <a:gd name="T6" fmla="*/ 0 w 11"/>
                <a:gd name="T7" fmla="*/ 0 h 733"/>
                <a:gd name="T8" fmla="*/ 0 w 11"/>
                <a:gd name="T9" fmla="*/ 0 h 733"/>
                <a:gd name="T10" fmla="*/ 0 w 11"/>
                <a:gd name="T11" fmla="*/ 0 h 733"/>
                <a:gd name="T12" fmla="*/ 0 w 11"/>
                <a:gd name="T13" fmla="*/ 0 h 733"/>
                <a:gd name="T14" fmla="*/ 0 w 11"/>
                <a:gd name="T15" fmla="*/ 0 h 733"/>
                <a:gd name="T16" fmla="*/ 0 w 11"/>
                <a:gd name="T17" fmla="*/ 0 h 733"/>
                <a:gd name="T18" fmla="*/ 0 w 11"/>
                <a:gd name="T19" fmla="*/ 0 h 733"/>
                <a:gd name="T20" fmla="*/ 0 w 11"/>
                <a:gd name="T21" fmla="*/ 0 h 733"/>
                <a:gd name="T22" fmla="*/ 0 w 11"/>
                <a:gd name="T23" fmla="*/ 0 h 7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1"/>
                <a:gd name="T37" fmla="*/ 0 h 733"/>
                <a:gd name="T38" fmla="*/ 11 w 11"/>
                <a:gd name="T39" fmla="*/ 733 h 73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1" h="733">
                  <a:moveTo>
                    <a:pt x="6" y="0"/>
                  </a:moveTo>
                  <a:lnTo>
                    <a:pt x="0" y="7"/>
                  </a:lnTo>
                  <a:lnTo>
                    <a:pt x="0" y="733"/>
                  </a:lnTo>
                  <a:lnTo>
                    <a:pt x="11" y="733"/>
                  </a:lnTo>
                  <a:lnTo>
                    <a:pt x="11" y="7"/>
                  </a:lnTo>
                  <a:lnTo>
                    <a:pt x="6" y="13"/>
                  </a:lnTo>
                  <a:lnTo>
                    <a:pt x="11" y="7"/>
                  </a:lnTo>
                  <a:lnTo>
                    <a:pt x="9" y="3"/>
                  </a:lnTo>
                  <a:lnTo>
                    <a:pt x="6" y="0"/>
                  </a:lnTo>
                  <a:lnTo>
                    <a:pt x="2" y="3"/>
                  </a:lnTo>
                  <a:lnTo>
                    <a:pt x="0" y="7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33" name="Freeform 1307"/>
            <p:cNvSpPr>
              <a:spLocks/>
            </p:cNvSpPr>
            <p:nvPr/>
          </p:nvSpPr>
          <p:spPr bwMode="auto">
            <a:xfrm>
              <a:off x="1480" y="2808"/>
              <a:ext cx="27" cy="5"/>
            </a:xfrm>
            <a:custGeom>
              <a:avLst/>
              <a:gdLst>
                <a:gd name="T0" fmla="*/ 0 w 81"/>
                <a:gd name="T1" fmla="*/ 0 h 13"/>
                <a:gd name="T2" fmla="*/ 0 w 81"/>
                <a:gd name="T3" fmla="*/ 0 h 13"/>
                <a:gd name="T4" fmla="*/ 0 w 81"/>
                <a:gd name="T5" fmla="*/ 0 h 13"/>
                <a:gd name="T6" fmla="*/ 0 w 81"/>
                <a:gd name="T7" fmla="*/ 0 h 13"/>
                <a:gd name="T8" fmla="*/ 0 w 81"/>
                <a:gd name="T9" fmla="*/ 0 h 13"/>
                <a:gd name="T10" fmla="*/ 0 w 81"/>
                <a:gd name="T11" fmla="*/ 0 h 13"/>
                <a:gd name="T12" fmla="*/ 0 w 81"/>
                <a:gd name="T13" fmla="*/ 0 h 13"/>
                <a:gd name="T14" fmla="*/ 0 w 81"/>
                <a:gd name="T15" fmla="*/ 0 h 13"/>
                <a:gd name="T16" fmla="*/ 0 w 81"/>
                <a:gd name="T17" fmla="*/ 0 h 13"/>
                <a:gd name="T18" fmla="*/ 0 w 81"/>
                <a:gd name="T19" fmla="*/ 0 h 13"/>
                <a:gd name="T20" fmla="*/ 0 w 81"/>
                <a:gd name="T21" fmla="*/ 0 h 13"/>
                <a:gd name="T22" fmla="*/ 0 w 81"/>
                <a:gd name="T23" fmla="*/ 0 h 13"/>
                <a:gd name="T24" fmla="*/ 0 w 81"/>
                <a:gd name="T25" fmla="*/ 0 h 13"/>
                <a:gd name="T26" fmla="*/ 0 w 81"/>
                <a:gd name="T27" fmla="*/ 0 h 13"/>
                <a:gd name="T28" fmla="*/ 0 w 81"/>
                <a:gd name="T29" fmla="*/ 0 h 13"/>
                <a:gd name="T30" fmla="*/ 0 w 81"/>
                <a:gd name="T31" fmla="*/ 0 h 13"/>
                <a:gd name="T32" fmla="*/ 0 w 81"/>
                <a:gd name="T33" fmla="*/ 0 h 13"/>
                <a:gd name="T34" fmla="*/ 0 w 81"/>
                <a:gd name="T35" fmla="*/ 0 h 13"/>
                <a:gd name="T36" fmla="*/ 0 w 81"/>
                <a:gd name="T37" fmla="*/ 0 h 13"/>
                <a:gd name="T38" fmla="*/ 0 w 81"/>
                <a:gd name="T39" fmla="*/ 0 h 13"/>
                <a:gd name="T40" fmla="*/ 0 w 81"/>
                <a:gd name="T41" fmla="*/ 0 h 13"/>
                <a:gd name="T42" fmla="*/ 0 w 81"/>
                <a:gd name="T43" fmla="*/ 0 h 13"/>
                <a:gd name="T44" fmla="*/ 0 w 81"/>
                <a:gd name="T45" fmla="*/ 0 h 13"/>
                <a:gd name="T46" fmla="*/ 0 w 81"/>
                <a:gd name="T47" fmla="*/ 0 h 13"/>
                <a:gd name="T48" fmla="*/ 0 w 81"/>
                <a:gd name="T49" fmla="*/ 0 h 13"/>
                <a:gd name="T50" fmla="*/ 0 w 81"/>
                <a:gd name="T51" fmla="*/ 0 h 1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81"/>
                <a:gd name="T79" fmla="*/ 0 h 13"/>
                <a:gd name="T80" fmla="*/ 81 w 81"/>
                <a:gd name="T81" fmla="*/ 13 h 13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81" h="13">
                  <a:moveTo>
                    <a:pt x="69" y="7"/>
                  </a:moveTo>
                  <a:lnTo>
                    <a:pt x="75" y="0"/>
                  </a:lnTo>
                  <a:lnTo>
                    <a:pt x="74" y="0"/>
                  </a:lnTo>
                  <a:lnTo>
                    <a:pt x="69" y="0"/>
                  </a:lnTo>
                  <a:lnTo>
                    <a:pt x="64" y="0"/>
                  </a:lnTo>
                  <a:lnTo>
                    <a:pt x="55" y="0"/>
                  </a:lnTo>
                  <a:lnTo>
                    <a:pt x="45" y="0"/>
                  </a:lnTo>
                  <a:lnTo>
                    <a:pt x="31" y="0"/>
                  </a:lnTo>
                  <a:lnTo>
                    <a:pt x="17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17" y="13"/>
                  </a:lnTo>
                  <a:lnTo>
                    <a:pt x="31" y="13"/>
                  </a:lnTo>
                  <a:lnTo>
                    <a:pt x="45" y="13"/>
                  </a:lnTo>
                  <a:lnTo>
                    <a:pt x="55" y="13"/>
                  </a:lnTo>
                  <a:lnTo>
                    <a:pt x="64" y="13"/>
                  </a:lnTo>
                  <a:lnTo>
                    <a:pt x="69" y="13"/>
                  </a:lnTo>
                  <a:lnTo>
                    <a:pt x="74" y="13"/>
                  </a:lnTo>
                  <a:lnTo>
                    <a:pt x="75" y="13"/>
                  </a:lnTo>
                  <a:lnTo>
                    <a:pt x="81" y="7"/>
                  </a:lnTo>
                  <a:lnTo>
                    <a:pt x="75" y="13"/>
                  </a:lnTo>
                  <a:lnTo>
                    <a:pt x="78" y="11"/>
                  </a:lnTo>
                  <a:lnTo>
                    <a:pt x="81" y="7"/>
                  </a:lnTo>
                  <a:lnTo>
                    <a:pt x="78" y="3"/>
                  </a:lnTo>
                  <a:lnTo>
                    <a:pt x="75" y="0"/>
                  </a:lnTo>
                  <a:lnTo>
                    <a:pt x="69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34" name="Freeform 1308"/>
            <p:cNvSpPr>
              <a:spLocks/>
            </p:cNvSpPr>
            <p:nvPr/>
          </p:nvSpPr>
          <p:spPr bwMode="auto">
            <a:xfrm>
              <a:off x="1503" y="2693"/>
              <a:ext cx="4" cy="118"/>
            </a:xfrm>
            <a:custGeom>
              <a:avLst/>
              <a:gdLst>
                <a:gd name="T0" fmla="*/ 0 w 12"/>
                <a:gd name="T1" fmla="*/ 0 h 353"/>
                <a:gd name="T2" fmla="*/ 0 w 12"/>
                <a:gd name="T3" fmla="*/ 0 h 353"/>
                <a:gd name="T4" fmla="*/ 0 w 12"/>
                <a:gd name="T5" fmla="*/ 0 h 353"/>
                <a:gd name="T6" fmla="*/ 0 w 12"/>
                <a:gd name="T7" fmla="*/ 0 h 353"/>
                <a:gd name="T8" fmla="*/ 0 w 12"/>
                <a:gd name="T9" fmla="*/ 0 h 353"/>
                <a:gd name="T10" fmla="*/ 0 w 12"/>
                <a:gd name="T11" fmla="*/ 0 h 353"/>
                <a:gd name="T12" fmla="*/ 0 w 12"/>
                <a:gd name="T13" fmla="*/ 0 h 353"/>
                <a:gd name="T14" fmla="*/ 0 w 12"/>
                <a:gd name="T15" fmla="*/ 0 h 353"/>
                <a:gd name="T16" fmla="*/ 0 w 12"/>
                <a:gd name="T17" fmla="*/ 0 h 353"/>
                <a:gd name="T18" fmla="*/ 0 w 12"/>
                <a:gd name="T19" fmla="*/ 0 h 353"/>
                <a:gd name="T20" fmla="*/ 0 w 12"/>
                <a:gd name="T21" fmla="*/ 0 h 353"/>
                <a:gd name="T22" fmla="*/ 0 w 12"/>
                <a:gd name="T23" fmla="*/ 0 h 35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2"/>
                <a:gd name="T37" fmla="*/ 0 h 353"/>
                <a:gd name="T38" fmla="*/ 12 w 12"/>
                <a:gd name="T39" fmla="*/ 353 h 35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2" h="353">
                  <a:moveTo>
                    <a:pt x="6" y="0"/>
                  </a:moveTo>
                  <a:lnTo>
                    <a:pt x="0" y="7"/>
                  </a:lnTo>
                  <a:lnTo>
                    <a:pt x="0" y="353"/>
                  </a:lnTo>
                  <a:lnTo>
                    <a:pt x="12" y="353"/>
                  </a:lnTo>
                  <a:lnTo>
                    <a:pt x="12" y="7"/>
                  </a:lnTo>
                  <a:lnTo>
                    <a:pt x="6" y="13"/>
                  </a:lnTo>
                  <a:lnTo>
                    <a:pt x="12" y="7"/>
                  </a:lnTo>
                  <a:lnTo>
                    <a:pt x="9" y="3"/>
                  </a:lnTo>
                  <a:lnTo>
                    <a:pt x="6" y="0"/>
                  </a:lnTo>
                  <a:lnTo>
                    <a:pt x="3" y="3"/>
                  </a:lnTo>
                  <a:lnTo>
                    <a:pt x="0" y="7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35" name="Freeform 1309"/>
            <p:cNvSpPr>
              <a:spLocks/>
            </p:cNvSpPr>
            <p:nvPr/>
          </p:nvSpPr>
          <p:spPr bwMode="auto">
            <a:xfrm>
              <a:off x="1505" y="2693"/>
              <a:ext cx="102" cy="4"/>
            </a:xfrm>
            <a:custGeom>
              <a:avLst/>
              <a:gdLst>
                <a:gd name="T0" fmla="*/ 0 w 305"/>
                <a:gd name="T1" fmla="*/ 0 h 13"/>
                <a:gd name="T2" fmla="*/ 0 w 305"/>
                <a:gd name="T3" fmla="*/ 0 h 13"/>
                <a:gd name="T4" fmla="*/ 0 w 305"/>
                <a:gd name="T5" fmla="*/ 0 h 13"/>
                <a:gd name="T6" fmla="*/ 0 w 305"/>
                <a:gd name="T7" fmla="*/ 0 h 13"/>
                <a:gd name="T8" fmla="*/ 0 w 305"/>
                <a:gd name="T9" fmla="*/ 0 h 13"/>
                <a:gd name="T10" fmla="*/ 0 w 305"/>
                <a:gd name="T11" fmla="*/ 0 h 13"/>
                <a:gd name="T12" fmla="*/ 0 w 305"/>
                <a:gd name="T13" fmla="*/ 0 h 13"/>
                <a:gd name="T14" fmla="*/ 0 w 305"/>
                <a:gd name="T15" fmla="*/ 0 h 13"/>
                <a:gd name="T16" fmla="*/ 0 w 305"/>
                <a:gd name="T17" fmla="*/ 0 h 13"/>
                <a:gd name="T18" fmla="*/ 0 w 305"/>
                <a:gd name="T19" fmla="*/ 0 h 13"/>
                <a:gd name="T20" fmla="*/ 0 w 305"/>
                <a:gd name="T21" fmla="*/ 0 h 13"/>
                <a:gd name="T22" fmla="*/ 0 w 305"/>
                <a:gd name="T23" fmla="*/ 0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305"/>
                <a:gd name="T37" fmla="*/ 0 h 13"/>
                <a:gd name="T38" fmla="*/ 305 w 305"/>
                <a:gd name="T39" fmla="*/ 13 h 1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305" h="13">
                  <a:moveTo>
                    <a:pt x="305" y="7"/>
                  </a:moveTo>
                  <a:lnTo>
                    <a:pt x="300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300" y="13"/>
                  </a:lnTo>
                  <a:lnTo>
                    <a:pt x="294" y="7"/>
                  </a:lnTo>
                  <a:lnTo>
                    <a:pt x="300" y="13"/>
                  </a:lnTo>
                  <a:lnTo>
                    <a:pt x="303" y="11"/>
                  </a:lnTo>
                  <a:lnTo>
                    <a:pt x="305" y="7"/>
                  </a:lnTo>
                  <a:lnTo>
                    <a:pt x="303" y="3"/>
                  </a:lnTo>
                  <a:lnTo>
                    <a:pt x="300" y="0"/>
                  </a:lnTo>
                  <a:lnTo>
                    <a:pt x="305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36" name="Freeform 1310"/>
            <p:cNvSpPr>
              <a:spLocks/>
            </p:cNvSpPr>
            <p:nvPr/>
          </p:nvSpPr>
          <p:spPr bwMode="auto">
            <a:xfrm>
              <a:off x="1603" y="2695"/>
              <a:ext cx="4" cy="82"/>
            </a:xfrm>
            <a:custGeom>
              <a:avLst/>
              <a:gdLst>
                <a:gd name="T0" fmla="*/ 0 w 11"/>
                <a:gd name="T1" fmla="*/ 0 h 245"/>
                <a:gd name="T2" fmla="*/ 0 w 11"/>
                <a:gd name="T3" fmla="*/ 0 h 245"/>
                <a:gd name="T4" fmla="*/ 0 w 11"/>
                <a:gd name="T5" fmla="*/ 0 h 245"/>
                <a:gd name="T6" fmla="*/ 0 w 11"/>
                <a:gd name="T7" fmla="*/ 0 h 245"/>
                <a:gd name="T8" fmla="*/ 0 w 11"/>
                <a:gd name="T9" fmla="*/ 0 h 245"/>
                <a:gd name="T10" fmla="*/ 0 w 11"/>
                <a:gd name="T11" fmla="*/ 0 h 245"/>
                <a:gd name="T12" fmla="*/ 0 w 11"/>
                <a:gd name="T13" fmla="*/ 0 h 245"/>
                <a:gd name="T14" fmla="*/ 0 w 11"/>
                <a:gd name="T15" fmla="*/ 0 h 245"/>
                <a:gd name="T16" fmla="*/ 0 w 11"/>
                <a:gd name="T17" fmla="*/ 0 h 245"/>
                <a:gd name="T18" fmla="*/ 0 w 11"/>
                <a:gd name="T19" fmla="*/ 0 h 245"/>
                <a:gd name="T20" fmla="*/ 0 w 11"/>
                <a:gd name="T21" fmla="*/ 0 h 245"/>
                <a:gd name="T22" fmla="*/ 0 w 11"/>
                <a:gd name="T23" fmla="*/ 0 h 2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1"/>
                <a:gd name="T37" fmla="*/ 0 h 245"/>
                <a:gd name="T38" fmla="*/ 11 w 11"/>
                <a:gd name="T39" fmla="*/ 245 h 24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1" h="245">
                  <a:moveTo>
                    <a:pt x="6" y="232"/>
                  </a:moveTo>
                  <a:lnTo>
                    <a:pt x="11" y="239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239"/>
                  </a:lnTo>
                  <a:lnTo>
                    <a:pt x="6" y="245"/>
                  </a:lnTo>
                  <a:lnTo>
                    <a:pt x="0" y="239"/>
                  </a:lnTo>
                  <a:lnTo>
                    <a:pt x="2" y="242"/>
                  </a:lnTo>
                  <a:lnTo>
                    <a:pt x="6" y="244"/>
                  </a:lnTo>
                  <a:lnTo>
                    <a:pt x="9" y="242"/>
                  </a:lnTo>
                  <a:lnTo>
                    <a:pt x="11" y="239"/>
                  </a:lnTo>
                  <a:lnTo>
                    <a:pt x="6" y="23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37" name="Freeform 1311"/>
            <p:cNvSpPr>
              <a:spLocks/>
            </p:cNvSpPr>
            <p:nvPr/>
          </p:nvSpPr>
          <p:spPr bwMode="auto">
            <a:xfrm>
              <a:off x="1605" y="2773"/>
              <a:ext cx="38" cy="4"/>
            </a:xfrm>
            <a:custGeom>
              <a:avLst/>
              <a:gdLst>
                <a:gd name="T0" fmla="*/ 0 w 113"/>
                <a:gd name="T1" fmla="*/ 0 h 13"/>
                <a:gd name="T2" fmla="*/ 0 w 113"/>
                <a:gd name="T3" fmla="*/ 0 h 13"/>
                <a:gd name="T4" fmla="*/ 0 w 113"/>
                <a:gd name="T5" fmla="*/ 0 h 13"/>
                <a:gd name="T6" fmla="*/ 0 w 113"/>
                <a:gd name="T7" fmla="*/ 0 h 13"/>
                <a:gd name="T8" fmla="*/ 0 w 113"/>
                <a:gd name="T9" fmla="*/ 0 h 13"/>
                <a:gd name="T10" fmla="*/ 0 w 113"/>
                <a:gd name="T11" fmla="*/ 0 h 13"/>
                <a:gd name="T12" fmla="*/ 0 w 113"/>
                <a:gd name="T13" fmla="*/ 0 h 13"/>
                <a:gd name="T14" fmla="*/ 0 w 113"/>
                <a:gd name="T15" fmla="*/ 0 h 13"/>
                <a:gd name="T16" fmla="*/ 0 w 113"/>
                <a:gd name="T17" fmla="*/ 0 h 13"/>
                <a:gd name="T18" fmla="*/ 0 w 113"/>
                <a:gd name="T19" fmla="*/ 0 h 13"/>
                <a:gd name="T20" fmla="*/ 0 w 113"/>
                <a:gd name="T21" fmla="*/ 0 h 13"/>
                <a:gd name="T22" fmla="*/ 0 w 113"/>
                <a:gd name="T23" fmla="*/ 0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13"/>
                <a:gd name="T37" fmla="*/ 0 h 13"/>
                <a:gd name="T38" fmla="*/ 113 w 113"/>
                <a:gd name="T39" fmla="*/ 13 h 1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13" h="13">
                  <a:moveTo>
                    <a:pt x="113" y="7"/>
                  </a:moveTo>
                  <a:lnTo>
                    <a:pt x="108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108" y="13"/>
                  </a:lnTo>
                  <a:lnTo>
                    <a:pt x="102" y="7"/>
                  </a:lnTo>
                  <a:lnTo>
                    <a:pt x="108" y="13"/>
                  </a:lnTo>
                  <a:lnTo>
                    <a:pt x="111" y="10"/>
                  </a:lnTo>
                  <a:lnTo>
                    <a:pt x="113" y="7"/>
                  </a:lnTo>
                  <a:lnTo>
                    <a:pt x="111" y="3"/>
                  </a:lnTo>
                  <a:lnTo>
                    <a:pt x="108" y="0"/>
                  </a:lnTo>
                  <a:lnTo>
                    <a:pt x="113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38" name="Freeform 1312"/>
            <p:cNvSpPr>
              <a:spLocks/>
            </p:cNvSpPr>
            <p:nvPr/>
          </p:nvSpPr>
          <p:spPr bwMode="auto">
            <a:xfrm>
              <a:off x="1639" y="2775"/>
              <a:ext cx="4" cy="46"/>
            </a:xfrm>
            <a:custGeom>
              <a:avLst/>
              <a:gdLst>
                <a:gd name="T0" fmla="*/ 0 w 11"/>
                <a:gd name="T1" fmla="*/ 0 h 137"/>
                <a:gd name="T2" fmla="*/ 0 w 11"/>
                <a:gd name="T3" fmla="*/ 0 h 137"/>
                <a:gd name="T4" fmla="*/ 0 w 11"/>
                <a:gd name="T5" fmla="*/ 0 h 137"/>
                <a:gd name="T6" fmla="*/ 0 w 11"/>
                <a:gd name="T7" fmla="*/ 0 h 137"/>
                <a:gd name="T8" fmla="*/ 0 w 11"/>
                <a:gd name="T9" fmla="*/ 0 h 137"/>
                <a:gd name="T10" fmla="*/ 0 w 11"/>
                <a:gd name="T11" fmla="*/ 0 h 137"/>
                <a:gd name="T12" fmla="*/ 0 w 11"/>
                <a:gd name="T13" fmla="*/ 0 h 137"/>
                <a:gd name="T14" fmla="*/ 0 w 11"/>
                <a:gd name="T15" fmla="*/ 0 h 137"/>
                <a:gd name="T16" fmla="*/ 0 w 11"/>
                <a:gd name="T17" fmla="*/ 0 h 137"/>
                <a:gd name="T18" fmla="*/ 0 w 11"/>
                <a:gd name="T19" fmla="*/ 0 h 137"/>
                <a:gd name="T20" fmla="*/ 0 w 11"/>
                <a:gd name="T21" fmla="*/ 0 h 137"/>
                <a:gd name="T22" fmla="*/ 0 w 11"/>
                <a:gd name="T23" fmla="*/ 0 h 13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1"/>
                <a:gd name="T37" fmla="*/ 0 h 137"/>
                <a:gd name="T38" fmla="*/ 11 w 11"/>
                <a:gd name="T39" fmla="*/ 137 h 137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1" h="137">
                  <a:moveTo>
                    <a:pt x="6" y="125"/>
                  </a:moveTo>
                  <a:lnTo>
                    <a:pt x="11" y="131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131"/>
                  </a:lnTo>
                  <a:lnTo>
                    <a:pt x="6" y="137"/>
                  </a:lnTo>
                  <a:lnTo>
                    <a:pt x="0" y="131"/>
                  </a:lnTo>
                  <a:lnTo>
                    <a:pt x="2" y="135"/>
                  </a:lnTo>
                  <a:lnTo>
                    <a:pt x="6" y="136"/>
                  </a:lnTo>
                  <a:lnTo>
                    <a:pt x="9" y="135"/>
                  </a:lnTo>
                  <a:lnTo>
                    <a:pt x="11" y="131"/>
                  </a:lnTo>
                  <a:lnTo>
                    <a:pt x="6" y="12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39" name="Freeform 1313"/>
            <p:cNvSpPr>
              <a:spLocks/>
            </p:cNvSpPr>
            <p:nvPr/>
          </p:nvSpPr>
          <p:spPr bwMode="auto">
            <a:xfrm>
              <a:off x="1641" y="2817"/>
              <a:ext cx="85" cy="4"/>
            </a:xfrm>
            <a:custGeom>
              <a:avLst/>
              <a:gdLst>
                <a:gd name="T0" fmla="*/ 0 w 254"/>
                <a:gd name="T1" fmla="*/ 0 h 12"/>
                <a:gd name="T2" fmla="*/ 0 w 254"/>
                <a:gd name="T3" fmla="*/ 0 h 12"/>
                <a:gd name="T4" fmla="*/ 0 w 254"/>
                <a:gd name="T5" fmla="*/ 0 h 12"/>
                <a:gd name="T6" fmla="*/ 0 w 254"/>
                <a:gd name="T7" fmla="*/ 0 h 12"/>
                <a:gd name="T8" fmla="*/ 0 w 254"/>
                <a:gd name="T9" fmla="*/ 0 h 12"/>
                <a:gd name="T10" fmla="*/ 0 w 254"/>
                <a:gd name="T11" fmla="*/ 0 h 12"/>
                <a:gd name="T12" fmla="*/ 0 w 254"/>
                <a:gd name="T13" fmla="*/ 0 h 12"/>
                <a:gd name="T14" fmla="*/ 0 w 254"/>
                <a:gd name="T15" fmla="*/ 0 h 12"/>
                <a:gd name="T16" fmla="*/ 0 w 254"/>
                <a:gd name="T17" fmla="*/ 0 h 12"/>
                <a:gd name="T18" fmla="*/ 0 w 254"/>
                <a:gd name="T19" fmla="*/ 0 h 12"/>
                <a:gd name="T20" fmla="*/ 0 w 254"/>
                <a:gd name="T21" fmla="*/ 0 h 12"/>
                <a:gd name="T22" fmla="*/ 0 w 254"/>
                <a:gd name="T23" fmla="*/ 0 h 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54"/>
                <a:gd name="T37" fmla="*/ 0 h 12"/>
                <a:gd name="T38" fmla="*/ 254 w 254"/>
                <a:gd name="T39" fmla="*/ 12 h 12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54" h="12">
                  <a:moveTo>
                    <a:pt x="254" y="6"/>
                  </a:moveTo>
                  <a:lnTo>
                    <a:pt x="249" y="0"/>
                  </a:lnTo>
                  <a:lnTo>
                    <a:pt x="0" y="0"/>
                  </a:lnTo>
                  <a:lnTo>
                    <a:pt x="0" y="12"/>
                  </a:lnTo>
                  <a:lnTo>
                    <a:pt x="249" y="12"/>
                  </a:lnTo>
                  <a:lnTo>
                    <a:pt x="243" y="6"/>
                  </a:lnTo>
                  <a:lnTo>
                    <a:pt x="249" y="12"/>
                  </a:lnTo>
                  <a:lnTo>
                    <a:pt x="252" y="10"/>
                  </a:lnTo>
                  <a:lnTo>
                    <a:pt x="254" y="6"/>
                  </a:lnTo>
                  <a:lnTo>
                    <a:pt x="252" y="2"/>
                  </a:lnTo>
                  <a:lnTo>
                    <a:pt x="249" y="0"/>
                  </a:lnTo>
                  <a:lnTo>
                    <a:pt x="254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40" name="Freeform 1314"/>
            <p:cNvSpPr>
              <a:spLocks/>
            </p:cNvSpPr>
            <p:nvPr/>
          </p:nvSpPr>
          <p:spPr bwMode="auto">
            <a:xfrm>
              <a:off x="1722" y="2819"/>
              <a:ext cx="4" cy="67"/>
            </a:xfrm>
            <a:custGeom>
              <a:avLst/>
              <a:gdLst>
                <a:gd name="T0" fmla="*/ 0 w 11"/>
                <a:gd name="T1" fmla="*/ 0 h 202"/>
                <a:gd name="T2" fmla="*/ 0 w 11"/>
                <a:gd name="T3" fmla="*/ 0 h 202"/>
                <a:gd name="T4" fmla="*/ 0 w 11"/>
                <a:gd name="T5" fmla="*/ 0 h 202"/>
                <a:gd name="T6" fmla="*/ 0 w 11"/>
                <a:gd name="T7" fmla="*/ 0 h 202"/>
                <a:gd name="T8" fmla="*/ 0 w 11"/>
                <a:gd name="T9" fmla="*/ 0 h 202"/>
                <a:gd name="T10" fmla="*/ 0 w 11"/>
                <a:gd name="T11" fmla="*/ 0 h 202"/>
                <a:gd name="T12" fmla="*/ 0 w 11"/>
                <a:gd name="T13" fmla="*/ 0 h 202"/>
                <a:gd name="T14" fmla="*/ 0 w 11"/>
                <a:gd name="T15" fmla="*/ 0 h 202"/>
                <a:gd name="T16" fmla="*/ 0 w 11"/>
                <a:gd name="T17" fmla="*/ 0 h 202"/>
                <a:gd name="T18" fmla="*/ 0 w 11"/>
                <a:gd name="T19" fmla="*/ 0 h 202"/>
                <a:gd name="T20" fmla="*/ 0 w 11"/>
                <a:gd name="T21" fmla="*/ 0 h 202"/>
                <a:gd name="T22" fmla="*/ 0 w 11"/>
                <a:gd name="T23" fmla="*/ 0 h 20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1"/>
                <a:gd name="T37" fmla="*/ 0 h 202"/>
                <a:gd name="T38" fmla="*/ 11 w 11"/>
                <a:gd name="T39" fmla="*/ 202 h 202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1" h="202">
                  <a:moveTo>
                    <a:pt x="6" y="189"/>
                  </a:moveTo>
                  <a:lnTo>
                    <a:pt x="11" y="195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195"/>
                  </a:lnTo>
                  <a:lnTo>
                    <a:pt x="6" y="202"/>
                  </a:lnTo>
                  <a:lnTo>
                    <a:pt x="0" y="195"/>
                  </a:lnTo>
                  <a:lnTo>
                    <a:pt x="2" y="199"/>
                  </a:lnTo>
                  <a:lnTo>
                    <a:pt x="6" y="200"/>
                  </a:lnTo>
                  <a:lnTo>
                    <a:pt x="9" y="199"/>
                  </a:lnTo>
                  <a:lnTo>
                    <a:pt x="11" y="195"/>
                  </a:lnTo>
                  <a:lnTo>
                    <a:pt x="6" y="18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41" name="Freeform 1315"/>
            <p:cNvSpPr>
              <a:spLocks/>
            </p:cNvSpPr>
            <p:nvPr/>
          </p:nvSpPr>
          <p:spPr bwMode="auto">
            <a:xfrm>
              <a:off x="1724" y="2882"/>
              <a:ext cx="16" cy="4"/>
            </a:xfrm>
            <a:custGeom>
              <a:avLst/>
              <a:gdLst>
                <a:gd name="T0" fmla="*/ 0 w 48"/>
                <a:gd name="T1" fmla="*/ 0 h 13"/>
                <a:gd name="T2" fmla="*/ 0 w 48"/>
                <a:gd name="T3" fmla="*/ 0 h 13"/>
                <a:gd name="T4" fmla="*/ 0 w 48"/>
                <a:gd name="T5" fmla="*/ 0 h 13"/>
                <a:gd name="T6" fmla="*/ 0 w 48"/>
                <a:gd name="T7" fmla="*/ 0 h 13"/>
                <a:gd name="T8" fmla="*/ 0 w 48"/>
                <a:gd name="T9" fmla="*/ 0 h 13"/>
                <a:gd name="T10" fmla="*/ 0 w 48"/>
                <a:gd name="T11" fmla="*/ 0 h 13"/>
                <a:gd name="T12" fmla="*/ 0 w 48"/>
                <a:gd name="T13" fmla="*/ 0 h 13"/>
                <a:gd name="T14" fmla="*/ 0 w 48"/>
                <a:gd name="T15" fmla="*/ 0 h 13"/>
                <a:gd name="T16" fmla="*/ 0 w 48"/>
                <a:gd name="T17" fmla="*/ 0 h 13"/>
                <a:gd name="T18" fmla="*/ 0 w 48"/>
                <a:gd name="T19" fmla="*/ 0 h 13"/>
                <a:gd name="T20" fmla="*/ 0 w 48"/>
                <a:gd name="T21" fmla="*/ 0 h 13"/>
                <a:gd name="T22" fmla="*/ 0 w 48"/>
                <a:gd name="T23" fmla="*/ 0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48"/>
                <a:gd name="T37" fmla="*/ 0 h 13"/>
                <a:gd name="T38" fmla="*/ 48 w 48"/>
                <a:gd name="T39" fmla="*/ 13 h 1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48" h="13">
                  <a:moveTo>
                    <a:pt x="37" y="6"/>
                  </a:moveTo>
                  <a:lnTo>
                    <a:pt x="42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42" y="13"/>
                  </a:lnTo>
                  <a:lnTo>
                    <a:pt x="48" y="6"/>
                  </a:lnTo>
                  <a:lnTo>
                    <a:pt x="42" y="13"/>
                  </a:lnTo>
                  <a:lnTo>
                    <a:pt x="46" y="10"/>
                  </a:lnTo>
                  <a:lnTo>
                    <a:pt x="48" y="6"/>
                  </a:lnTo>
                  <a:lnTo>
                    <a:pt x="46" y="2"/>
                  </a:lnTo>
                  <a:lnTo>
                    <a:pt x="42" y="0"/>
                  </a:lnTo>
                  <a:lnTo>
                    <a:pt x="37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42" name="Freeform 1316"/>
            <p:cNvSpPr>
              <a:spLocks/>
            </p:cNvSpPr>
            <p:nvPr/>
          </p:nvSpPr>
          <p:spPr bwMode="auto">
            <a:xfrm>
              <a:off x="1737" y="2788"/>
              <a:ext cx="3" cy="96"/>
            </a:xfrm>
            <a:custGeom>
              <a:avLst/>
              <a:gdLst>
                <a:gd name="T0" fmla="*/ 0 w 11"/>
                <a:gd name="T1" fmla="*/ 0 h 288"/>
                <a:gd name="T2" fmla="*/ 0 w 11"/>
                <a:gd name="T3" fmla="*/ 0 h 288"/>
                <a:gd name="T4" fmla="*/ 0 w 11"/>
                <a:gd name="T5" fmla="*/ 0 h 288"/>
                <a:gd name="T6" fmla="*/ 0 w 11"/>
                <a:gd name="T7" fmla="*/ 0 h 288"/>
                <a:gd name="T8" fmla="*/ 0 w 11"/>
                <a:gd name="T9" fmla="*/ 0 h 288"/>
                <a:gd name="T10" fmla="*/ 0 w 11"/>
                <a:gd name="T11" fmla="*/ 0 h 288"/>
                <a:gd name="T12" fmla="*/ 0 w 11"/>
                <a:gd name="T13" fmla="*/ 0 h 288"/>
                <a:gd name="T14" fmla="*/ 0 w 11"/>
                <a:gd name="T15" fmla="*/ 0 h 288"/>
                <a:gd name="T16" fmla="*/ 0 w 11"/>
                <a:gd name="T17" fmla="*/ 0 h 288"/>
                <a:gd name="T18" fmla="*/ 0 w 11"/>
                <a:gd name="T19" fmla="*/ 0 h 288"/>
                <a:gd name="T20" fmla="*/ 0 w 11"/>
                <a:gd name="T21" fmla="*/ 0 h 288"/>
                <a:gd name="T22" fmla="*/ 0 w 11"/>
                <a:gd name="T23" fmla="*/ 0 h 28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1"/>
                <a:gd name="T37" fmla="*/ 0 h 288"/>
                <a:gd name="T38" fmla="*/ 11 w 11"/>
                <a:gd name="T39" fmla="*/ 288 h 288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1" h="288">
                  <a:moveTo>
                    <a:pt x="5" y="0"/>
                  </a:moveTo>
                  <a:lnTo>
                    <a:pt x="0" y="6"/>
                  </a:lnTo>
                  <a:lnTo>
                    <a:pt x="0" y="288"/>
                  </a:lnTo>
                  <a:lnTo>
                    <a:pt x="11" y="288"/>
                  </a:lnTo>
                  <a:lnTo>
                    <a:pt x="11" y="6"/>
                  </a:lnTo>
                  <a:lnTo>
                    <a:pt x="5" y="13"/>
                  </a:lnTo>
                  <a:lnTo>
                    <a:pt x="11" y="6"/>
                  </a:lnTo>
                  <a:lnTo>
                    <a:pt x="9" y="2"/>
                  </a:lnTo>
                  <a:lnTo>
                    <a:pt x="5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43" name="Freeform 1317"/>
            <p:cNvSpPr>
              <a:spLocks/>
            </p:cNvSpPr>
            <p:nvPr/>
          </p:nvSpPr>
          <p:spPr bwMode="auto">
            <a:xfrm>
              <a:off x="1738" y="2788"/>
              <a:ext cx="61" cy="4"/>
            </a:xfrm>
            <a:custGeom>
              <a:avLst/>
              <a:gdLst>
                <a:gd name="T0" fmla="*/ 0 w 181"/>
                <a:gd name="T1" fmla="*/ 0 h 13"/>
                <a:gd name="T2" fmla="*/ 0 w 181"/>
                <a:gd name="T3" fmla="*/ 0 h 13"/>
                <a:gd name="T4" fmla="*/ 0 w 181"/>
                <a:gd name="T5" fmla="*/ 0 h 13"/>
                <a:gd name="T6" fmla="*/ 0 w 181"/>
                <a:gd name="T7" fmla="*/ 0 h 13"/>
                <a:gd name="T8" fmla="*/ 0 w 181"/>
                <a:gd name="T9" fmla="*/ 0 h 13"/>
                <a:gd name="T10" fmla="*/ 0 w 181"/>
                <a:gd name="T11" fmla="*/ 0 h 13"/>
                <a:gd name="T12" fmla="*/ 0 w 181"/>
                <a:gd name="T13" fmla="*/ 0 h 13"/>
                <a:gd name="T14" fmla="*/ 0 w 181"/>
                <a:gd name="T15" fmla="*/ 0 h 13"/>
                <a:gd name="T16" fmla="*/ 0 w 181"/>
                <a:gd name="T17" fmla="*/ 0 h 13"/>
                <a:gd name="T18" fmla="*/ 0 w 181"/>
                <a:gd name="T19" fmla="*/ 0 h 13"/>
                <a:gd name="T20" fmla="*/ 0 w 181"/>
                <a:gd name="T21" fmla="*/ 0 h 13"/>
                <a:gd name="T22" fmla="*/ 0 w 181"/>
                <a:gd name="T23" fmla="*/ 0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81"/>
                <a:gd name="T37" fmla="*/ 0 h 13"/>
                <a:gd name="T38" fmla="*/ 181 w 181"/>
                <a:gd name="T39" fmla="*/ 13 h 1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81" h="13">
                  <a:moveTo>
                    <a:pt x="181" y="6"/>
                  </a:moveTo>
                  <a:lnTo>
                    <a:pt x="175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175" y="13"/>
                  </a:lnTo>
                  <a:lnTo>
                    <a:pt x="169" y="6"/>
                  </a:lnTo>
                  <a:lnTo>
                    <a:pt x="175" y="13"/>
                  </a:lnTo>
                  <a:lnTo>
                    <a:pt x="178" y="10"/>
                  </a:lnTo>
                  <a:lnTo>
                    <a:pt x="181" y="6"/>
                  </a:lnTo>
                  <a:lnTo>
                    <a:pt x="178" y="2"/>
                  </a:lnTo>
                  <a:lnTo>
                    <a:pt x="175" y="0"/>
                  </a:lnTo>
                  <a:lnTo>
                    <a:pt x="181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44" name="Freeform 1318"/>
            <p:cNvSpPr>
              <a:spLocks/>
            </p:cNvSpPr>
            <p:nvPr/>
          </p:nvSpPr>
          <p:spPr bwMode="auto">
            <a:xfrm>
              <a:off x="1795" y="2790"/>
              <a:ext cx="4" cy="68"/>
            </a:xfrm>
            <a:custGeom>
              <a:avLst/>
              <a:gdLst>
                <a:gd name="T0" fmla="*/ 0 w 12"/>
                <a:gd name="T1" fmla="*/ 0 h 206"/>
                <a:gd name="T2" fmla="*/ 0 w 12"/>
                <a:gd name="T3" fmla="*/ 0 h 206"/>
                <a:gd name="T4" fmla="*/ 0 w 12"/>
                <a:gd name="T5" fmla="*/ 0 h 206"/>
                <a:gd name="T6" fmla="*/ 0 w 12"/>
                <a:gd name="T7" fmla="*/ 0 h 206"/>
                <a:gd name="T8" fmla="*/ 0 w 12"/>
                <a:gd name="T9" fmla="*/ 0 h 206"/>
                <a:gd name="T10" fmla="*/ 0 w 12"/>
                <a:gd name="T11" fmla="*/ 0 h 206"/>
                <a:gd name="T12" fmla="*/ 0 w 12"/>
                <a:gd name="T13" fmla="*/ 0 h 206"/>
                <a:gd name="T14" fmla="*/ 0 w 12"/>
                <a:gd name="T15" fmla="*/ 0 h 206"/>
                <a:gd name="T16" fmla="*/ 0 w 12"/>
                <a:gd name="T17" fmla="*/ 0 h 206"/>
                <a:gd name="T18" fmla="*/ 0 w 12"/>
                <a:gd name="T19" fmla="*/ 0 h 206"/>
                <a:gd name="T20" fmla="*/ 0 w 12"/>
                <a:gd name="T21" fmla="*/ 0 h 206"/>
                <a:gd name="T22" fmla="*/ 0 w 12"/>
                <a:gd name="T23" fmla="*/ 0 h 20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2"/>
                <a:gd name="T37" fmla="*/ 0 h 206"/>
                <a:gd name="T38" fmla="*/ 12 w 12"/>
                <a:gd name="T39" fmla="*/ 206 h 20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2" h="206">
                  <a:moveTo>
                    <a:pt x="6" y="193"/>
                  </a:moveTo>
                  <a:lnTo>
                    <a:pt x="12" y="199"/>
                  </a:lnTo>
                  <a:lnTo>
                    <a:pt x="12" y="0"/>
                  </a:lnTo>
                  <a:lnTo>
                    <a:pt x="0" y="0"/>
                  </a:lnTo>
                  <a:lnTo>
                    <a:pt x="0" y="199"/>
                  </a:lnTo>
                  <a:lnTo>
                    <a:pt x="6" y="206"/>
                  </a:lnTo>
                  <a:lnTo>
                    <a:pt x="0" y="199"/>
                  </a:lnTo>
                  <a:lnTo>
                    <a:pt x="3" y="203"/>
                  </a:lnTo>
                  <a:lnTo>
                    <a:pt x="6" y="204"/>
                  </a:lnTo>
                  <a:lnTo>
                    <a:pt x="9" y="203"/>
                  </a:lnTo>
                  <a:lnTo>
                    <a:pt x="12" y="199"/>
                  </a:lnTo>
                  <a:lnTo>
                    <a:pt x="6" y="19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45" name="Freeform 1319"/>
            <p:cNvSpPr>
              <a:spLocks/>
            </p:cNvSpPr>
            <p:nvPr/>
          </p:nvSpPr>
          <p:spPr bwMode="auto">
            <a:xfrm>
              <a:off x="1797" y="2854"/>
              <a:ext cx="27" cy="4"/>
            </a:xfrm>
            <a:custGeom>
              <a:avLst/>
              <a:gdLst>
                <a:gd name="T0" fmla="*/ 0 w 82"/>
                <a:gd name="T1" fmla="*/ 0 h 13"/>
                <a:gd name="T2" fmla="*/ 0 w 82"/>
                <a:gd name="T3" fmla="*/ 0 h 13"/>
                <a:gd name="T4" fmla="*/ 0 w 82"/>
                <a:gd name="T5" fmla="*/ 0 h 13"/>
                <a:gd name="T6" fmla="*/ 0 w 82"/>
                <a:gd name="T7" fmla="*/ 0 h 13"/>
                <a:gd name="T8" fmla="*/ 0 w 82"/>
                <a:gd name="T9" fmla="*/ 0 h 13"/>
                <a:gd name="T10" fmla="*/ 0 w 82"/>
                <a:gd name="T11" fmla="*/ 0 h 13"/>
                <a:gd name="T12" fmla="*/ 0 w 82"/>
                <a:gd name="T13" fmla="*/ 0 h 13"/>
                <a:gd name="T14" fmla="*/ 0 w 82"/>
                <a:gd name="T15" fmla="*/ 0 h 13"/>
                <a:gd name="T16" fmla="*/ 0 w 82"/>
                <a:gd name="T17" fmla="*/ 0 h 13"/>
                <a:gd name="T18" fmla="*/ 0 w 82"/>
                <a:gd name="T19" fmla="*/ 0 h 13"/>
                <a:gd name="T20" fmla="*/ 0 w 82"/>
                <a:gd name="T21" fmla="*/ 0 h 13"/>
                <a:gd name="T22" fmla="*/ 0 w 82"/>
                <a:gd name="T23" fmla="*/ 0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82"/>
                <a:gd name="T37" fmla="*/ 0 h 13"/>
                <a:gd name="T38" fmla="*/ 82 w 82"/>
                <a:gd name="T39" fmla="*/ 13 h 1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82" h="13">
                  <a:moveTo>
                    <a:pt x="71" y="6"/>
                  </a:moveTo>
                  <a:lnTo>
                    <a:pt x="77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77" y="13"/>
                  </a:lnTo>
                  <a:lnTo>
                    <a:pt x="82" y="6"/>
                  </a:lnTo>
                  <a:lnTo>
                    <a:pt x="77" y="13"/>
                  </a:lnTo>
                  <a:lnTo>
                    <a:pt x="80" y="10"/>
                  </a:lnTo>
                  <a:lnTo>
                    <a:pt x="82" y="6"/>
                  </a:lnTo>
                  <a:lnTo>
                    <a:pt x="80" y="2"/>
                  </a:lnTo>
                  <a:lnTo>
                    <a:pt x="77" y="0"/>
                  </a:lnTo>
                  <a:lnTo>
                    <a:pt x="71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46" name="Freeform 1320"/>
            <p:cNvSpPr>
              <a:spLocks/>
            </p:cNvSpPr>
            <p:nvPr/>
          </p:nvSpPr>
          <p:spPr bwMode="auto">
            <a:xfrm>
              <a:off x="1820" y="2812"/>
              <a:ext cx="4" cy="44"/>
            </a:xfrm>
            <a:custGeom>
              <a:avLst/>
              <a:gdLst>
                <a:gd name="T0" fmla="*/ 0 w 11"/>
                <a:gd name="T1" fmla="*/ 0 h 131"/>
                <a:gd name="T2" fmla="*/ 0 w 11"/>
                <a:gd name="T3" fmla="*/ 0 h 131"/>
                <a:gd name="T4" fmla="*/ 0 w 11"/>
                <a:gd name="T5" fmla="*/ 0 h 131"/>
                <a:gd name="T6" fmla="*/ 0 w 11"/>
                <a:gd name="T7" fmla="*/ 0 h 131"/>
                <a:gd name="T8" fmla="*/ 0 w 11"/>
                <a:gd name="T9" fmla="*/ 0 h 131"/>
                <a:gd name="T10" fmla="*/ 0 w 11"/>
                <a:gd name="T11" fmla="*/ 0 h 131"/>
                <a:gd name="T12" fmla="*/ 0 w 11"/>
                <a:gd name="T13" fmla="*/ 0 h 131"/>
                <a:gd name="T14" fmla="*/ 0 w 11"/>
                <a:gd name="T15" fmla="*/ 0 h 131"/>
                <a:gd name="T16" fmla="*/ 0 w 11"/>
                <a:gd name="T17" fmla="*/ 0 h 131"/>
                <a:gd name="T18" fmla="*/ 0 w 11"/>
                <a:gd name="T19" fmla="*/ 0 h 131"/>
                <a:gd name="T20" fmla="*/ 0 w 11"/>
                <a:gd name="T21" fmla="*/ 0 h 131"/>
                <a:gd name="T22" fmla="*/ 0 w 11"/>
                <a:gd name="T23" fmla="*/ 0 h 1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1"/>
                <a:gd name="T37" fmla="*/ 0 h 131"/>
                <a:gd name="T38" fmla="*/ 11 w 11"/>
                <a:gd name="T39" fmla="*/ 131 h 131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1" h="131">
                  <a:moveTo>
                    <a:pt x="6" y="0"/>
                  </a:moveTo>
                  <a:lnTo>
                    <a:pt x="0" y="6"/>
                  </a:lnTo>
                  <a:lnTo>
                    <a:pt x="0" y="131"/>
                  </a:lnTo>
                  <a:lnTo>
                    <a:pt x="11" y="131"/>
                  </a:lnTo>
                  <a:lnTo>
                    <a:pt x="11" y="6"/>
                  </a:lnTo>
                  <a:lnTo>
                    <a:pt x="6" y="13"/>
                  </a:lnTo>
                  <a:lnTo>
                    <a:pt x="11" y="6"/>
                  </a:lnTo>
                  <a:lnTo>
                    <a:pt x="9" y="2"/>
                  </a:lnTo>
                  <a:lnTo>
                    <a:pt x="6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47" name="Freeform 1321"/>
            <p:cNvSpPr>
              <a:spLocks/>
            </p:cNvSpPr>
            <p:nvPr/>
          </p:nvSpPr>
          <p:spPr bwMode="auto">
            <a:xfrm>
              <a:off x="1822" y="2812"/>
              <a:ext cx="43" cy="5"/>
            </a:xfrm>
            <a:custGeom>
              <a:avLst/>
              <a:gdLst>
                <a:gd name="T0" fmla="*/ 0 w 129"/>
                <a:gd name="T1" fmla="*/ 0 h 13"/>
                <a:gd name="T2" fmla="*/ 0 w 129"/>
                <a:gd name="T3" fmla="*/ 0 h 13"/>
                <a:gd name="T4" fmla="*/ 0 w 129"/>
                <a:gd name="T5" fmla="*/ 0 h 13"/>
                <a:gd name="T6" fmla="*/ 0 w 129"/>
                <a:gd name="T7" fmla="*/ 0 h 13"/>
                <a:gd name="T8" fmla="*/ 0 w 129"/>
                <a:gd name="T9" fmla="*/ 0 h 13"/>
                <a:gd name="T10" fmla="*/ 0 w 129"/>
                <a:gd name="T11" fmla="*/ 0 h 13"/>
                <a:gd name="T12" fmla="*/ 0 w 129"/>
                <a:gd name="T13" fmla="*/ 0 h 13"/>
                <a:gd name="T14" fmla="*/ 0 w 129"/>
                <a:gd name="T15" fmla="*/ 0 h 13"/>
                <a:gd name="T16" fmla="*/ 0 w 129"/>
                <a:gd name="T17" fmla="*/ 0 h 13"/>
                <a:gd name="T18" fmla="*/ 0 w 129"/>
                <a:gd name="T19" fmla="*/ 0 h 13"/>
                <a:gd name="T20" fmla="*/ 0 w 129"/>
                <a:gd name="T21" fmla="*/ 0 h 13"/>
                <a:gd name="T22" fmla="*/ 0 w 129"/>
                <a:gd name="T23" fmla="*/ 0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29"/>
                <a:gd name="T37" fmla="*/ 0 h 13"/>
                <a:gd name="T38" fmla="*/ 129 w 129"/>
                <a:gd name="T39" fmla="*/ 13 h 1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29" h="13">
                  <a:moveTo>
                    <a:pt x="129" y="6"/>
                  </a:moveTo>
                  <a:lnTo>
                    <a:pt x="124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124" y="13"/>
                  </a:lnTo>
                  <a:lnTo>
                    <a:pt x="118" y="6"/>
                  </a:lnTo>
                  <a:lnTo>
                    <a:pt x="124" y="13"/>
                  </a:lnTo>
                  <a:lnTo>
                    <a:pt x="127" y="10"/>
                  </a:lnTo>
                  <a:lnTo>
                    <a:pt x="129" y="6"/>
                  </a:lnTo>
                  <a:lnTo>
                    <a:pt x="127" y="2"/>
                  </a:lnTo>
                  <a:lnTo>
                    <a:pt x="124" y="0"/>
                  </a:lnTo>
                  <a:lnTo>
                    <a:pt x="129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48" name="Freeform 1322"/>
            <p:cNvSpPr>
              <a:spLocks/>
            </p:cNvSpPr>
            <p:nvPr/>
          </p:nvSpPr>
          <p:spPr bwMode="auto">
            <a:xfrm>
              <a:off x="1862" y="2814"/>
              <a:ext cx="3" cy="71"/>
            </a:xfrm>
            <a:custGeom>
              <a:avLst/>
              <a:gdLst>
                <a:gd name="T0" fmla="*/ 0 w 11"/>
                <a:gd name="T1" fmla="*/ 0 h 211"/>
                <a:gd name="T2" fmla="*/ 0 w 11"/>
                <a:gd name="T3" fmla="*/ 0 h 211"/>
                <a:gd name="T4" fmla="*/ 0 w 11"/>
                <a:gd name="T5" fmla="*/ 0 h 211"/>
                <a:gd name="T6" fmla="*/ 0 w 11"/>
                <a:gd name="T7" fmla="*/ 0 h 211"/>
                <a:gd name="T8" fmla="*/ 0 w 11"/>
                <a:gd name="T9" fmla="*/ 0 h 211"/>
                <a:gd name="T10" fmla="*/ 0 w 11"/>
                <a:gd name="T11" fmla="*/ 0 h 211"/>
                <a:gd name="T12" fmla="*/ 0 w 11"/>
                <a:gd name="T13" fmla="*/ 0 h 211"/>
                <a:gd name="T14" fmla="*/ 0 w 11"/>
                <a:gd name="T15" fmla="*/ 0 h 211"/>
                <a:gd name="T16" fmla="*/ 0 w 11"/>
                <a:gd name="T17" fmla="*/ 0 h 211"/>
                <a:gd name="T18" fmla="*/ 0 w 11"/>
                <a:gd name="T19" fmla="*/ 0 h 211"/>
                <a:gd name="T20" fmla="*/ 0 w 11"/>
                <a:gd name="T21" fmla="*/ 0 h 211"/>
                <a:gd name="T22" fmla="*/ 0 w 11"/>
                <a:gd name="T23" fmla="*/ 0 h 21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1"/>
                <a:gd name="T37" fmla="*/ 0 h 211"/>
                <a:gd name="T38" fmla="*/ 11 w 11"/>
                <a:gd name="T39" fmla="*/ 211 h 211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1" h="211">
                  <a:moveTo>
                    <a:pt x="6" y="198"/>
                  </a:moveTo>
                  <a:lnTo>
                    <a:pt x="11" y="204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204"/>
                  </a:lnTo>
                  <a:lnTo>
                    <a:pt x="6" y="211"/>
                  </a:lnTo>
                  <a:lnTo>
                    <a:pt x="0" y="204"/>
                  </a:lnTo>
                  <a:lnTo>
                    <a:pt x="2" y="208"/>
                  </a:lnTo>
                  <a:lnTo>
                    <a:pt x="6" y="210"/>
                  </a:lnTo>
                  <a:lnTo>
                    <a:pt x="9" y="208"/>
                  </a:lnTo>
                  <a:lnTo>
                    <a:pt x="11" y="204"/>
                  </a:lnTo>
                  <a:lnTo>
                    <a:pt x="6" y="19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49" name="Freeform 1323"/>
            <p:cNvSpPr>
              <a:spLocks/>
            </p:cNvSpPr>
            <p:nvPr/>
          </p:nvSpPr>
          <p:spPr bwMode="auto">
            <a:xfrm>
              <a:off x="1864" y="2880"/>
              <a:ext cx="15" cy="5"/>
            </a:xfrm>
            <a:custGeom>
              <a:avLst/>
              <a:gdLst>
                <a:gd name="T0" fmla="*/ 0 w 45"/>
                <a:gd name="T1" fmla="*/ 0 h 13"/>
                <a:gd name="T2" fmla="*/ 0 w 45"/>
                <a:gd name="T3" fmla="*/ 0 h 13"/>
                <a:gd name="T4" fmla="*/ 0 w 45"/>
                <a:gd name="T5" fmla="*/ 0 h 13"/>
                <a:gd name="T6" fmla="*/ 0 w 45"/>
                <a:gd name="T7" fmla="*/ 0 h 13"/>
                <a:gd name="T8" fmla="*/ 0 w 45"/>
                <a:gd name="T9" fmla="*/ 0 h 13"/>
                <a:gd name="T10" fmla="*/ 0 w 45"/>
                <a:gd name="T11" fmla="*/ 0 h 13"/>
                <a:gd name="T12" fmla="*/ 0 w 45"/>
                <a:gd name="T13" fmla="*/ 0 h 13"/>
                <a:gd name="T14" fmla="*/ 0 w 45"/>
                <a:gd name="T15" fmla="*/ 0 h 13"/>
                <a:gd name="T16" fmla="*/ 0 w 45"/>
                <a:gd name="T17" fmla="*/ 0 h 13"/>
                <a:gd name="T18" fmla="*/ 0 w 45"/>
                <a:gd name="T19" fmla="*/ 0 h 13"/>
                <a:gd name="T20" fmla="*/ 0 w 45"/>
                <a:gd name="T21" fmla="*/ 0 h 13"/>
                <a:gd name="T22" fmla="*/ 0 w 45"/>
                <a:gd name="T23" fmla="*/ 0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45"/>
                <a:gd name="T37" fmla="*/ 0 h 13"/>
                <a:gd name="T38" fmla="*/ 45 w 45"/>
                <a:gd name="T39" fmla="*/ 13 h 1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45" h="13">
                  <a:moveTo>
                    <a:pt x="33" y="6"/>
                  </a:moveTo>
                  <a:lnTo>
                    <a:pt x="39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39" y="13"/>
                  </a:lnTo>
                  <a:lnTo>
                    <a:pt x="45" y="6"/>
                  </a:lnTo>
                  <a:lnTo>
                    <a:pt x="39" y="13"/>
                  </a:lnTo>
                  <a:lnTo>
                    <a:pt x="42" y="10"/>
                  </a:lnTo>
                  <a:lnTo>
                    <a:pt x="45" y="6"/>
                  </a:lnTo>
                  <a:lnTo>
                    <a:pt x="42" y="3"/>
                  </a:lnTo>
                  <a:lnTo>
                    <a:pt x="39" y="0"/>
                  </a:lnTo>
                  <a:lnTo>
                    <a:pt x="33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50" name="Freeform 1324"/>
            <p:cNvSpPr>
              <a:spLocks/>
            </p:cNvSpPr>
            <p:nvPr/>
          </p:nvSpPr>
          <p:spPr bwMode="auto">
            <a:xfrm>
              <a:off x="1875" y="2734"/>
              <a:ext cx="4" cy="148"/>
            </a:xfrm>
            <a:custGeom>
              <a:avLst/>
              <a:gdLst>
                <a:gd name="T0" fmla="*/ 0 w 12"/>
                <a:gd name="T1" fmla="*/ 0 h 444"/>
                <a:gd name="T2" fmla="*/ 0 w 12"/>
                <a:gd name="T3" fmla="*/ 0 h 444"/>
                <a:gd name="T4" fmla="*/ 0 w 12"/>
                <a:gd name="T5" fmla="*/ 0 h 444"/>
                <a:gd name="T6" fmla="*/ 0 w 12"/>
                <a:gd name="T7" fmla="*/ 0 h 444"/>
                <a:gd name="T8" fmla="*/ 0 w 12"/>
                <a:gd name="T9" fmla="*/ 0 h 444"/>
                <a:gd name="T10" fmla="*/ 0 w 12"/>
                <a:gd name="T11" fmla="*/ 0 h 444"/>
                <a:gd name="T12" fmla="*/ 0 w 12"/>
                <a:gd name="T13" fmla="*/ 0 h 444"/>
                <a:gd name="T14" fmla="*/ 0 w 12"/>
                <a:gd name="T15" fmla="*/ 0 h 444"/>
                <a:gd name="T16" fmla="*/ 0 w 12"/>
                <a:gd name="T17" fmla="*/ 0 h 444"/>
                <a:gd name="T18" fmla="*/ 0 w 12"/>
                <a:gd name="T19" fmla="*/ 0 h 444"/>
                <a:gd name="T20" fmla="*/ 0 w 12"/>
                <a:gd name="T21" fmla="*/ 0 h 444"/>
                <a:gd name="T22" fmla="*/ 0 w 12"/>
                <a:gd name="T23" fmla="*/ 0 h 4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2"/>
                <a:gd name="T37" fmla="*/ 0 h 444"/>
                <a:gd name="T38" fmla="*/ 12 w 12"/>
                <a:gd name="T39" fmla="*/ 444 h 44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2" h="444">
                  <a:moveTo>
                    <a:pt x="6" y="0"/>
                  </a:moveTo>
                  <a:lnTo>
                    <a:pt x="0" y="7"/>
                  </a:lnTo>
                  <a:lnTo>
                    <a:pt x="0" y="444"/>
                  </a:lnTo>
                  <a:lnTo>
                    <a:pt x="12" y="444"/>
                  </a:lnTo>
                  <a:lnTo>
                    <a:pt x="12" y="7"/>
                  </a:lnTo>
                  <a:lnTo>
                    <a:pt x="6" y="13"/>
                  </a:lnTo>
                  <a:lnTo>
                    <a:pt x="12" y="7"/>
                  </a:lnTo>
                  <a:lnTo>
                    <a:pt x="9" y="3"/>
                  </a:lnTo>
                  <a:lnTo>
                    <a:pt x="6" y="0"/>
                  </a:lnTo>
                  <a:lnTo>
                    <a:pt x="3" y="3"/>
                  </a:lnTo>
                  <a:lnTo>
                    <a:pt x="0" y="7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51" name="Freeform 1325"/>
            <p:cNvSpPr>
              <a:spLocks/>
            </p:cNvSpPr>
            <p:nvPr/>
          </p:nvSpPr>
          <p:spPr bwMode="auto">
            <a:xfrm>
              <a:off x="1877" y="2734"/>
              <a:ext cx="26" cy="5"/>
            </a:xfrm>
            <a:custGeom>
              <a:avLst/>
              <a:gdLst>
                <a:gd name="T0" fmla="*/ 0 w 80"/>
                <a:gd name="T1" fmla="*/ 0 h 13"/>
                <a:gd name="T2" fmla="*/ 0 w 80"/>
                <a:gd name="T3" fmla="*/ 0 h 13"/>
                <a:gd name="T4" fmla="*/ 0 w 80"/>
                <a:gd name="T5" fmla="*/ 0 h 13"/>
                <a:gd name="T6" fmla="*/ 0 w 80"/>
                <a:gd name="T7" fmla="*/ 0 h 13"/>
                <a:gd name="T8" fmla="*/ 0 w 80"/>
                <a:gd name="T9" fmla="*/ 0 h 13"/>
                <a:gd name="T10" fmla="*/ 0 w 80"/>
                <a:gd name="T11" fmla="*/ 0 h 13"/>
                <a:gd name="T12" fmla="*/ 0 w 80"/>
                <a:gd name="T13" fmla="*/ 0 h 13"/>
                <a:gd name="T14" fmla="*/ 0 w 80"/>
                <a:gd name="T15" fmla="*/ 0 h 13"/>
                <a:gd name="T16" fmla="*/ 0 w 80"/>
                <a:gd name="T17" fmla="*/ 0 h 13"/>
                <a:gd name="T18" fmla="*/ 0 w 80"/>
                <a:gd name="T19" fmla="*/ 0 h 13"/>
                <a:gd name="T20" fmla="*/ 0 w 80"/>
                <a:gd name="T21" fmla="*/ 0 h 13"/>
                <a:gd name="T22" fmla="*/ 0 w 80"/>
                <a:gd name="T23" fmla="*/ 0 h 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80"/>
                <a:gd name="T37" fmla="*/ 0 h 13"/>
                <a:gd name="T38" fmla="*/ 80 w 80"/>
                <a:gd name="T39" fmla="*/ 13 h 1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80" h="13">
                  <a:moveTo>
                    <a:pt x="80" y="7"/>
                  </a:moveTo>
                  <a:lnTo>
                    <a:pt x="74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74" y="13"/>
                  </a:lnTo>
                  <a:lnTo>
                    <a:pt x="69" y="7"/>
                  </a:lnTo>
                  <a:lnTo>
                    <a:pt x="74" y="13"/>
                  </a:lnTo>
                  <a:lnTo>
                    <a:pt x="78" y="10"/>
                  </a:lnTo>
                  <a:lnTo>
                    <a:pt x="80" y="7"/>
                  </a:lnTo>
                  <a:lnTo>
                    <a:pt x="78" y="3"/>
                  </a:lnTo>
                  <a:lnTo>
                    <a:pt x="74" y="0"/>
                  </a:lnTo>
                  <a:lnTo>
                    <a:pt x="80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52" name="Freeform 1326"/>
            <p:cNvSpPr>
              <a:spLocks/>
            </p:cNvSpPr>
            <p:nvPr/>
          </p:nvSpPr>
          <p:spPr bwMode="auto">
            <a:xfrm>
              <a:off x="1845" y="3053"/>
              <a:ext cx="59" cy="63"/>
            </a:xfrm>
            <a:custGeom>
              <a:avLst/>
              <a:gdLst>
                <a:gd name="T0" fmla="*/ 0 w 177"/>
                <a:gd name="T1" fmla="*/ 0 h 191"/>
                <a:gd name="T2" fmla="*/ 0 w 177"/>
                <a:gd name="T3" fmla="*/ 0 h 191"/>
                <a:gd name="T4" fmla="*/ 0 w 177"/>
                <a:gd name="T5" fmla="*/ 0 h 191"/>
                <a:gd name="T6" fmla="*/ 0 w 177"/>
                <a:gd name="T7" fmla="*/ 0 h 191"/>
                <a:gd name="T8" fmla="*/ 0 w 177"/>
                <a:gd name="T9" fmla="*/ 0 h 191"/>
                <a:gd name="T10" fmla="*/ 0 w 177"/>
                <a:gd name="T11" fmla="*/ 0 h 191"/>
                <a:gd name="T12" fmla="*/ 0 w 177"/>
                <a:gd name="T13" fmla="*/ 0 h 191"/>
                <a:gd name="T14" fmla="*/ 0 w 177"/>
                <a:gd name="T15" fmla="*/ 0 h 191"/>
                <a:gd name="T16" fmla="*/ 0 w 177"/>
                <a:gd name="T17" fmla="*/ 0 h 191"/>
                <a:gd name="T18" fmla="*/ 0 w 177"/>
                <a:gd name="T19" fmla="*/ 0 h 191"/>
                <a:gd name="T20" fmla="*/ 0 w 177"/>
                <a:gd name="T21" fmla="*/ 0 h 191"/>
                <a:gd name="T22" fmla="*/ 0 w 177"/>
                <a:gd name="T23" fmla="*/ 0 h 191"/>
                <a:gd name="T24" fmla="*/ 0 w 177"/>
                <a:gd name="T25" fmla="*/ 0 h 191"/>
                <a:gd name="T26" fmla="*/ 0 w 177"/>
                <a:gd name="T27" fmla="*/ 0 h 191"/>
                <a:gd name="T28" fmla="*/ 0 w 177"/>
                <a:gd name="T29" fmla="*/ 0 h 191"/>
                <a:gd name="T30" fmla="*/ 0 w 177"/>
                <a:gd name="T31" fmla="*/ 0 h 191"/>
                <a:gd name="T32" fmla="*/ 0 w 177"/>
                <a:gd name="T33" fmla="*/ 0 h 191"/>
                <a:gd name="T34" fmla="*/ 0 w 177"/>
                <a:gd name="T35" fmla="*/ 0 h 191"/>
                <a:gd name="T36" fmla="*/ 0 w 177"/>
                <a:gd name="T37" fmla="*/ 0 h 191"/>
                <a:gd name="T38" fmla="*/ 0 w 177"/>
                <a:gd name="T39" fmla="*/ 0 h 191"/>
                <a:gd name="T40" fmla="*/ 0 w 177"/>
                <a:gd name="T41" fmla="*/ 0 h 191"/>
                <a:gd name="T42" fmla="*/ 0 w 177"/>
                <a:gd name="T43" fmla="*/ 0 h 191"/>
                <a:gd name="T44" fmla="*/ 0 w 177"/>
                <a:gd name="T45" fmla="*/ 0 h 191"/>
                <a:gd name="T46" fmla="*/ 0 w 177"/>
                <a:gd name="T47" fmla="*/ 0 h 191"/>
                <a:gd name="T48" fmla="*/ 0 w 177"/>
                <a:gd name="T49" fmla="*/ 0 h 19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77"/>
                <a:gd name="T76" fmla="*/ 0 h 191"/>
                <a:gd name="T77" fmla="*/ 177 w 177"/>
                <a:gd name="T78" fmla="*/ 191 h 191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77" h="191">
                  <a:moveTo>
                    <a:pt x="8" y="191"/>
                  </a:moveTo>
                  <a:lnTo>
                    <a:pt x="8" y="191"/>
                  </a:lnTo>
                  <a:lnTo>
                    <a:pt x="42" y="186"/>
                  </a:lnTo>
                  <a:lnTo>
                    <a:pt x="74" y="176"/>
                  </a:lnTo>
                  <a:lnTo>
                    <a:pt x="102" y="158"/>
                  </a:lnTo>
                  <a:lnTo>
                    <a:pt x="126" y="134"/>
                  </a:lnTo>
                  <a:lnTo>
                    <a:pt x="148" y="106"/>
                  </a:lnTo>
                  <a:lnTo>
                    <a:pt x="164" y="74"/>
                  </a:lnTo>
                  <a:lnTo>
                    <a:pt x="173" y="38"/>
                  </a:lnTo>
                  <a:lnTo>
                    <a:pt x="177" y="0"/>
                  </a:lnTo>
                  <a:lnTo>
                    <a:pt x="161" y="0"/>
                  </a:lnTo>
                  <a:lnTo>
                    <a:pt x="159" y="36"/>
                  </a:lnTo>
                  <a:lnTo>
                    <a:pt x="150" y="69"/>
                  </a:lnTo>
                  <a:lnTo>
                    <a:pt x="137" y="98"/>
                  </a:lnTo>
                  <a:lnTo>
                    <a:pt x="117" y="124"/>
                  </a:lnTo>
                  <a:lnTo>
                    <a:pt x="95" y="145"/>
                  </a:lnTo>
                  <a:lnTo>
                    <a:pt x="69" y="161"/>
                  </a:lnTo>
                  <a:lnTo>
                    <a:pt x="40" y="171"/>
                  </a:lnTo>
                  <a:lnTo>
                    <a:pt x="8" y="173"/>
                  </a:lnTo>
                  <a:lnTo>
                    <a:pt x="3" y="176"/>
                  </a:lnTo>
                  <a:lnTo>
                    <a:pt x="0" y="182"/>
                  </a:lnTo>
                  <a:lnTo>
                    <a:pt x="3" y="189"/>
                  </a:lnTo>
                  <a:lnTo>
                    <a:pt x="8" y="19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53" name="Freeform 1327"/>
            <p:cNvSpPr>
              <a:spLocks/>
            </p:cNvSpPr>
            <p:nvPr/>
          </p:nvSpPr>
          <p:spPr bwMode="auto">
            <a:xfrm>
              <a:off x="1531" y="3110"/>
              <a:ext cx="317" cy="6"/>
            </a:xfrm>
            <a:custGeom>
              <a:avLst/>
              <a:gdLst>
                <a:gd name="T0" fmla="*/ 0 w 949"/>
                <a:gd name="T1" fmla="*/ 0 h 18"/>
                <a:gd name="T2" fmla="*/ 0 w 949"/>
                <a:gd name="T3" fmla="*/ 0 h 18"/>
                <a:gd name="T4" fmla="*/ 0 w 949"/>
                <a:gd name="T5" fmla="*/ 0 h 18"/>
                <a:gd name="T6" fmla="*/ 0 w 949"/>
                <a:gd name="T7" fmla="*/ 0 h 18"/>
                <a:gd name="T8" fmla="*/ 0 w 949"/>
                <a:gd name="T9" fmla="*/ 0 h 18"/>
                <a:gd name="T10" fmla="*/ 0 w 949"/>
                <a:gd name="T11" fmla="*/ 0 h 18"/>
                <a:gd name="T12" fmla="*/ 0 w 949"/>
                <a:gd name="T13" fmla="*/ 0 h 18"/>
                <a:gd name="T14" fmla="*/ 0 w 949"/>
                <a:gd name="T15" fmla="*/ 0 h 18"/>
                <a:gd name="T16" fmla="*/ 0 w 949"/>
                <a:gd name="T17" fmla="*/ 0 h 18"/>
                <a:gd name="T18" fmla="*/ 0 w 949"/>
                <a:gd name="T19" fmla="*/ 0 h 18"/>
                <a:gd name="T20" fmla="*/ 0 w 949"/>
                <a:gd name="T21" fmla="*/ 0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949"/>
                <a:gd name="T34" fmla="*/ 0 h 18"/>
                <a:gd name="T35" fmla="*/ 949 w 949"/>
                <a:gd name="T36" fmla="*/ 18 h 18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949" h="18">
                  <a:moveTo>
                    <a:pt x="8" y="18"/>
                  </a:moveTo>
                  <a:lnTo>
                    <a:pt x="8" y="18"/>
                  </a:lnTo>
                  <a:lnTo>
                    <a:pt x="949" y="18"/>
                  </a:lnTo>
                  <a:lnTo>
                    <a:pt x="949" y="0"/>
                  </a:lnTo>
                  <a:lnTo>
                    <a:pt x="8" y="0"/>
                  </a:lnTo>
                  <a:lnTo>
                    <a:pt x="2" y="3"/>
                  </a:lnTo>
                  <a:lnTo>
                    <a:pt x="0" y="9"/>
                  </a:lnTo>
                  <a:lnTo>
                    <a:pt x="2" y="16"/>
                  </a:lnTo>
                  <a:lnTo>
                    <a:pt x="8" y="1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54" name="Freeform 1328"/>
            <p:cNvSpPr>
              <a:spLocks/>
            </p:cNvSpPr>
            <p:nvPr/>
          </p:nvSpPr>
          <p:spPr bwMode="auto">
            <a:xfrm>
              <a:off x="1478" y="3050"/>
              <a:ext cx="56" cy="66"/>
            </a:xfrm>
            <a:custGeom>
              <a:avLst/>
              <a:gdLst>
                <a:gd name="T0" fmla="*/ 0 w 169"/>
                <a:gd name="T1" fmla="*/ 0 h 200"/>
                <a:gd name="T2" fmla="*/ 0 w 169"/>
                <a:gd name="T3" fmla="*/ 0 h 200"/>
                <a:gd name="T4" fmla="*/ 0 w 169"/>
                <a:gd name="T5" fmla="*/ 0 h 200"/>
                <a:gd name="T6" fmla="*/ 0 w 169"/>
                <a:gd name="T7" fmla="*/ 0 h 200"/>
                <a:gd name="T8" fmla="*/ 0 w 169"/>
                <a:gd name="T9" fmla="*/ 0 h 200"/>
                <a:gd name="T10" fmla="*/ 0 w 169"/>
                <a:gd name="T11" fmla="*/ 0 h 200"/>
                <a:gd name="T12" fmla="*/ 0 w 169"/>
                <a:gd name="T13" fmla="*/ 0 h 200"/>
                <a:gd name="T14" fmla="*/ 0 w 169"/>
                <a:gd name="T15" fmla="*/ 0 h 200"/>
                <a:gd name="T16" fmla="*/ 0 w 169"/>
                <a:gd name="T17" fmla="*/ 0 h 200"/>
                <a:gd name="T18" fmla="*/ 0 w 169"/>
                <a:gd name="T19" fmla="*/ 0 h 200"/>
                <a:gd name="T20" fmla="*/ 0 w 169"/>
                <a:gd name="T21" fmla="*/ 0 h 200"/>
                <a:gd name="T22" fmla="*/ 0 w 169"/>
                <a:gd name="T23" fmla="*/ 0 h 200"/>
                <a:gd name="T24" fmla="*/ 0 w 169"/>
                <a:gd name="T25" fmla="*/ 0 h 200"/>
                <a:gd name="T26" fmla="*/ 0 w 169"/>
                <a:gd name="T27" fmla="*/ 0 h 200"/>
                <a:gd name="T28" fmla="*/ 0 w 169"/>
                <a:gd name="T29" fmla="*/ 0 h 200"/>
                <a:gd name="T30" fmla="*/ 0 w 169"/>
                <a:gd name="T31" fmla="*/ 0 h 200"/>
                <a:gd name="T32" fmla="*/ 0 w 169"/>
                <a:gd name="T33" fmla="*/ 0 h 200"/>
                <a:gd name="T34" fmla="*/ 0 w 169"/>
                <a:gd name="T35" fmla="*/ 0 h 200"/>
                <a:gd name="T36" fmla="*/ 0 w 169"/>
                <a:gd name="T37" fmla="*/ 0 h 200"/>
                <a:gd name="T38" fmla="*/ 0 w 169"/>
                <a:gd name="T39" fmla="*/ 0 h 200"/>
                <a:gd name="T40" fmla="*/ 0 w 169"/>
                <a:gd name="T41" fmla="*/ 0 h 200"/>
                <a:gd name="T42" fmla="*/ 0 w 169"/>
                <a:gd name="T43" fmla="*/ 0 h 200"/>
                <a:gd name="T44" fmla="*/ 0 w 169"/>
                <a:gd name="T45" fmla="*/ 0 h 200"/>
                <a:gd name="T46" fmla="*/ 0 w 169"/>
                <a:gd name="T47" fmla="*/ 0 h 200"/>
                <a:gd name="T48" fmla="*/ 0 w 169"/>
                <a:gd name="T49" fmla="*/ 0 h 20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69"/>
                <a:gd name="T76" fmla="*/ 0 h 200"/>
                <a:gd name="T77" fmla="*/ 169 w 169"/>
                <a:gd name="T78" fmla="*/ 200 h 200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69" h="200">
                  <a:moveTo>
                    <a:pt x="0" y="9"/>
                  </a:moveTo>
                  <a:lnTo>
                    <a:pt x="0" y="9"/>
                  </a:lnTo>
                  <a:lnTo>
                    <a:pt x="4" y="47"/>
                  </a:lnTo>
                  <a:lnTo>
                    <a:pt x="13" y="83"/>
                  </a:lnTo>
                  <a:lnTo>
                    <a:pt x="29" y="115"/>
                  </a:lnTo>
                  <a:lnTo>
                    <a:pt x="50" y="143"/>
                  </a:lnTo>
                  <a:lnTo>
                    <a:pt x="75" y="167"/>
                  </a:lnTo>
                  <a:lnTo>
                    <a:pt x="103" y="185"/>
                  </a:lnTo>
                  <a:lnTo>
                    <a:pt x="135" y="195"/>
                  </a:lnTo>
                  <a:lnTo>
                    <a:pt x="169" y="200"/>
                  </a:lnTo>
                  <a:lnTo>
                    <a:pt x="169" y="182"/>
                  </a:lnTo>
                  <a:lnTo>
                    <a:pt x="137" y="180"/>
                  </a:lnTo>
                  <a:lnTo>
                    <a:pt x="108" y="170"/>
                  </a:lnTo>
                  <a:lnTo>
                    <a:pt x="82" y="154"/>
                  </a:lnTo>
                  <a:lnTo>
                    <a:pt x="59" y="133"/>
                  </a:lnTo>
                  <a:lnTo>
                    <a:pt x="40" y="107"/>
                  </a:lnTo>
                  <a:lnTo>
                    <a:pt x="27" y="78"/>
                  </a:lnTo>
                  <a:lnTo>
                    <a:pt x="18" y="45"/>
                  </a:lnTo>
                  <a:lnTo>
                    <a:pt x="16" y="9"/>
                  </a:lnTo>
                  <a:lnTo>
                    <a:pt x="13" y="2"/>
                  </a:lnTo>
                  <a:lnTo>
                    <a:pt x="8" y="0"/>
                  </a:lnTo>
                  <a:lnTo>
                    <a:pt x="2" y="2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55" name="Freeform 1329"/>
            <p:cNvSpPr>
              <a:spLocks/>
            </p:cNvSpPr>
            <p:nvPr/>
          </p:nvSpPr>
          <p:spPr bwMode="auto">
            <a:xfrm>
              <a:off x="1478" y="2694"/>
              <a:ext cx="5" cy="359"/>
            </a:xfrm>
            <a:custGeom>
              <a:avLst/>
              <a:gdLst>
                <a:gd name="T0" fmla="*/ 0 w 16"/>
                <a:gd name="T1" fmla="*/ 0 h 1075"/>
                <a:gd name="T2" fmla="*/ 0 w 16"/>
                <a:gd name="T3" fmla="*/ 0 h 1075"/>
                <a:gd name="T4" fmla="*/ 0 w 16"/>
                <a:gd name="T5" fmla="*/ 0 h 1075"/>
                <a:gd name="T6" fmla="*/ 0 w 16"/>
                <a:gd name="T7" fmla="*/ 0 h 1075"/>
                <a:gd name="T8" fmla="*/ 0 w 16"/>
                <a:gd name="T9" fmla="*/ 0 h 1075"/>
                <a:gd name="T10" fmla="*/ 0 w 16"/>
                <a:gd name="T11" fmla="*/ 0 h 1075"/>
                <a:gd name="T12" fmla="*/ 0 w 16"/>
                <a:gd name="T13" fmla="*/ 0 h 1075"/>
                <a:gd name="T14" fmla="*/ 0 w 16"/>
                <a:gd name="T15" fmla="*/ 0 h 1075"/>
                <a:gd name="T16" fmla="*/ 0 w 16"/>
                <a:gd name="T17" fmla="*/ 0 h 1075"/>
                <a:gd name="T18" fmla="*/ 0 w 16"/>
                <a:gd name="T19" fmla="*/ 0 h 1075"/>
                <a:gd name="T20" fmla="*/ 0 w 16"/>
                <a:gd name="T21" fmla="*/ 0 h 107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6"/>
                <a:gd name="T34" fmla="*/ 0 h 1075"/>
                <a:gd name="T35" fmla="*/ 16 w 16"/>
                <a:gd name="T36" fmla="*/ 1075 h 107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6" h="1075">
                  <a:moveTo>
                    <a:pt x="0" y="9"/>
                  </a:moveTo>
                  <a:lnTo>
                    <a:pt x="0" y="9"/>
                  </a:lnTo>
                  <a:lnTo>
                    <a:pt x="0" y="1075"/>
                  </a:lnTo>
                  <a:lnTo>
                    <a:pt x="16" y="1075"/>
                  </a:lnTo>
                  <a:lnTo>
                    <a:pt x="16" y="9"/>
                  </a:lnTo>
                  <a:lnTo>
                    <a:pt x="13" y="3"/>
                  </a:lnTo>
                  <a:lnTo>
                    <a:pt x="8" y="0"/>
                  </a:lnTo>
                  <a:lnTo>
                    <a:pt x="2" y="3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56" name="Freeform 1330"/>
            <p:cNvSpPr>
              <a:spLocks/>
            </p:cNvSpPr>
            <p:nvPr/>
          </p:nvSpPr>
          <p:spPr bwMode="auto">
            <a:xfrm>
              <a:off x="1478" y="2634"/>
              <a:ext cx="59" cy="63"/>
            </a:xfrm>
            <a:custGeom>
              <a:avLst/>
              <a:gdLst>
                <a:gd name="T0" fmla="*/ 0 w 177"/>
                <a:gd name="T1" fmla="*/ 0 h 191"/>
                <a:gd name="T2" fmla="*/ 0 w 177"/>
                <a:gd name="T3" fmla="*/ 0 h 191"/>
                <a:gd name="T4" fmla="*/ 0 w 177"/>
                <a:gd name="T5" fmla="*/ 0 h 191"/>
                <a:gd name="T6" fmla="*/ 0 w 177"/>
                <a:gd name="T7" fmla="*/ 0 h 191"/>
                <a:gd name="T8" fmla="*/ 0 w 177"/>
                <a:gd name="T9" fmla="*/ 0 h 191"/>
                <a:gd name="T10" fmla="*/ 0 w 177"/>
                <a:gd name="T11" fmla="*/ 0 h 191"/>
                <a:gd name="T12" fmla="*/ 0 w 177"/>
                <a:gd name="T13" fmla="*/ 0 h 191"/>
                <a:gd name="T14" fmla="*/ 0 w 177"/>
                <a:gd name="T15" fmla="*/ 0 h 191"/>
                <a:gd name="T16" fmla="*/ 0 w 177"/>
                <a:gd name="T17" fmla="*/ 0 h 191"/>
                <a:gd name="T18" fmla="*/ 0 w 177"/>
                <a:gd name="T19" fmla="*/ 0 h 191"/>
                <a:gd name="T20" fmla="*/ 0 w 177"/>
                <a:gd name="T21" fmla="*/ 0 h 191"/>
                <a:gd name="T22" fmla="*/ 0 w 177"/>
                <a:gd name="T23" fmla="*/ 0 h 191"/>
                <a:gd name="T24" fmla="*/ 0 w 177"/>
                <a:gd name="T25" fmla="*/ 0 h 191"/>
                <a:gd name="T26" fmla="*/ 0 w 177"/>
                <a:gd name="T27" fmla="*/ 0 h 191"/>
                <a:gd name="T28" fmla="*/ 0 w 177"/>
                <a:gd name="T29" fmla="*/ 0 h 191"/>
                <a:gd name="T30" fmla="*/ 0 w 177"/>
                <a:gd name="T31" fmla="*/ 0 h 191"/>
                <a:gd name="T32" fmla="*/ 0 w 177"/>
                <a:gd name="T33" fmla="*/ 0 h 191"/>
                <a:gd name="T34" fmla="*/ 0 w 177"/>
                <a:gd name="T35" fmla="*/ 0 h 191"/>
                <a:gd name="T36" fmla="*/ 0 w 177"/>
                <a:gd name="T37" fmla="*/ 0 h 191"/>
                <a:gd name="T38" fmla="*/ 0 w 177"/>
                <a:gd name="T39" fmla="*/ 0 h 191"/>
                <a:gd name="T40" fmla="*/ 0 w 177"/>
                <a:gd name="T41" fmla="*/ 0 h 191"/>
                <a:gd name="T42" fmla="*/ 0 w 177"/>
                <a:gd name="T43" fmla="*/ 0 h 191"/>
                <a:gd name="T44" fmla="*/ 0 w 177"/>
                <a:gd name="T45" fmla="*/ 0 h 191"/>
                <a:gd name="T46" fmla="*/ 0 w 177"/>
                <a:gd name="T47" fmla="*/ 0 h 191"/>
                <a:gd name="T48" fmla="*/ 0 w 177"/>
                <a:gd name="T49" fmla="*/ 0 h 19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77"/>
                <a:gd name="T76" fmla="*/ 0 h 191"/>
                <a:gd name="T77" fmla="*/ 177 w 177"/>
                <a:gd name="T78" fmla="*/ 191 h 191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77" h="191">
                  <a:moveTo>
                    <a:pt x="169" y="0"/>
                  </a:moveTo>
                  <a:lnTo>
                    <a:pt x="169" y="0"/>
                  </a:lnTo>
                  <a:lnTo>
                    <a:pt x="135" y="5"/>
                  </a:lnTo>
                  <a:lnTo>
                    <a:pt x="103" y="15"/>
                  </a:lnTo>
                  <a:lnTo>
                    <a:pt x="75" y="33"/>
                  </a:lnTo>
                  <a:lnTo>
                    <a:pt x="50" y="57"/>
                  </a:lnTo>
                  <a:lnTo>
                    <a:pt x="29" y="85"/>
                  </a:lnTo>
                  <a:lnTo>
                    <a:pt x="13" y="117"/>
                  </a:lnTo>
                  <a:lnTo>
                    <a:pt x="4" y="153"/>
                  </a:lnTo>
                  <a:lnTo>
                    <a:pt x="0" y="191"/>
                  </a:lnTo>
                  <a:lnTo>
                    <a:pt x="16" y="191"/>
                  </a:lnTo>
                  <a:lnTo>
                    <a:pt x="18" y="156"/>
                  </a:lnTo>
                  <a:lnTo>
                    <a:pt x="27" y="122"/>
                  </a:lnTo>
                  <a:lnTo>
                    <a:pt x="40" y="93"/>
                  </a:lnTo>
                  <a:lnTo>
                    <a:pt x="59" y="67"/>
                  </a:lnTo>
                  <a:lnTo>
                    <a:pt x="82" y="46"/>
                  </a:lnTo>
                  <a:lnTo>
                    <a:pt x="108" y="30"/>
                  </a:lnTo>
                  <a:lnTo>
                    <a:pt x="137" y="20"/>
                  </a:lnTo>
                  <a:lnTo>
                    <a:pt x="169" y="18"/>
                  </a:lnTo>
                  <a:lnTo>
                    <a:pt x="174" y="15"/>
                  </a:lnTo>
                  <a:lnTo>
                    <a:pt x="177" y="9"/>
                  </a:lnTo>
                  <a:lnTo>
                    <a:pt x="174" y="2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57" name="Freeform 1331"/>
            <p:cNvSpPr>
              <a:spLocks/>
            </p:cNvSpPr>
            <p:nvPr/>
          </p:nvSpPr>
          <p:spPr bwMode="auto">
            <a:xfrm>
              <a:off x="1534" y="2634"/>
              <a:ext cx="316" cy="6"/>
            </a:xfrm>
            <a:custGeom>
              <a:avLst/>
              <a:gdLst>
                <a:gd name="T0" fmla="*/ 0 w 949"/>
                <a:gd name="T1" fmla="*/ 0 h 18"/>
                <a:gd name="T2" fmla="*/ 0 w 949"/>
                <a:gd name="T3" fmla="*/ 0 h 18"/>
                <a:gd name="T4" fmla="*/ 0 w 949"/>
                <a:gd name="T5" fmla="*/ 0 h 18"/>
                <a:gd name="T6" fmla="*/ 0 w 949"/>
                <a:gd name="T7" fmla="*/ 0 h 18"/>
                <a:gd name="T8" fmla="*/ 0 w 949"/>
                <a:gd name="T9" fmla="*/ 0 h 18"/>
                <a:gd name="T10" fmla="*/ 0 w 949"/>
                <a:gd name="T11" fmla="*/ 0 h 18"/>
                <a:gd name="T12" fmla="*/ 0 w 949"/>
                <a:gd name="T13" fmla="*/ 0 h 18"/>
                <a:gd name="T14" fmla="*/ 0 w 949"/>
                <a:gd name="T15" fmla="*/ 0 h 18"/>
                <a:gd name="T16" fmla="*/ 0 w 949"/>
                <a:gd name="T17" fmla="*/ 0 h 18"/>
                <a:gd name="T18" fmla="*/ 0 w 949"/>
                <a:gd name="T19" fmla="*/ 0 h 18"/>
                <a:gd name="T20" fmla="*/ 0 w 949"/>
                <a:gd name="T21" fmla="*/ 0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949"/>
                <a:gd name="T34" fmla="*/ 0 h 18"/>
                <a:gd name="T35" fmla="*/ 949 w 949"/>
                <a:gd name="T36" fmla="*/ 18 h 18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949" h="18">
                  <a:moveTo>
                    <a:pt x="941" y="0"/>
                  </a:moveTo>
                  <a:lnTo>
                    <a:pt x="941" y="0"/>
                  </a:lnTo>
                  <a:lnTo>
                    <a:pt x="0" y="0"/>
                  </a:lnTo>
                  <a:lnTo>
                    <a:pt x="0" y="18"/>
                  </a:lnTo>
                  <a:lnTo>
                    <a:pt x="941" y="18"/>
                  </a:lnTo>
                  <a:lnTo>
                    <a:pt x="947" y="15"/>
                  </a:lnTo>
                  <a:lnTo>
                    <a:pt x="949" y="9"/>
                  </a:lnTo>
                  <a:lnTo>
                    <a:pt x="947" y="2"/>
                  </a:lnTo>
                  <a:lnTo>
                    <a:pt x="941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58" name="Freeform 1332"/>
            <p:cNvSpPr>
              <a:spLocks/>
            </p:cNvSpPr>
            <p:nvPr/>
          </p:nvSpPr>
          <p:spPr bwMode="auto">
            <a:xfrm>
              <a:off x="1848" y="2634"/>
              <a:ext cx="56" cy="66"/>
            </a:xfrm>
            <a:custGeom>
              <a:avLst/>
              <a:gdLst>
                <a:gd name="T0" fmla="*/ 0 w 169"/>
                <a:gd name="T1" fmla="*/ 0 h 200"/>
                <a:gd name="T2" fmla="*/ 0 w 169"/>
                <a:gd name="T3" fmla="*/ 0 h 200"/>
                <a:gd name="T4" fmla="*/ 0 w 169"/>
                <a:gd name="T5" fmla="*/ 0 h 200"/>
                <a:gd name="T6" fmla="*/ 0 w 169"/>
                <a:gd name="T7" fmla="*/ 0 h 200"/>
                <a:gd name="T8" fmla="*/ 0 w 169"/>
                <a:gd name="T9" fmla="*/ 0 h 200"/>
                <a:gd name="T10" fmla="*/ 0 w 169"/>
                <a:gd name="T11" fmla="*/ 0 h 200"/>
                <a:gd name="T12" fmla="*/ 0 w 169"/>
                <a:gd name="T13" fmla="*/ 0 h 200"/>
                <a:gd name="T14" fmla="*/ 0 w 169"/>
                <a:gd name="T15" fmla="*/ 0 h 200"/>
                <a:gd name="T16" fmla="*/ 0 w 169"/>
                <a:gd name="T17" fmla="*/ 0 h 200"/>
                <a:gd name="T18" fmla="*/ 0 w 169"/>
                <a:gd name="T19" fmla="*/ 0 h 200"/>
                <a:gd name="T20" fmla="*/ 0 w 169"/>
                <a:gd name="T21" fmla="*/ 0 h 200"/>
                <a:gd name="T22" fmla="*/ 0 w 169"/>
                <a:gd name="T23" fmla="*/ 0 h 200"/>
                <a:gd name="T24" fmla="*/ 0 w 169"/>
                <a:gd name="T25" fmla="*/ 0 h 200"/>
                <a:gd name="T26" fmla="*/ 0 w 169"/>
                <a:gd name="T27" fmla="*/ 0 h 200"/>
                <a:gd name="T28" fmla="*/ 0 w 169"/>
                <a:gd name="T29" fmla="*/ 0 h 200"/>
                <a:gd name="T30" fmla="*/ 0 w 169"/>
                <a:gd name="T31" fmla="*/ 0 h 200"/>
                <a:gd name="T32" fmla="*/ 0 w 169"/>
                <a:gd name="T33" fmla="*/ 0 h 200"/>
                <a:gd name="T34" fmla="*/ 0 w 169"/>
                <a:gd name="T35" fmla="*/ 0 h 200"/>
                <a:gd name="T36" fmla="*/ 0 w 169"/>
                <a:gd name="T37" fmla="*/ 0 h 200"/>
                <a:gd name="T38" fmla="*/ 0 w 169"/>
                <a:gd name="T39" fmla="*/ 0 h 200"/>
                <a:gd name="T40" fmla="*/ 0 w 169"/>
                <a:gd name="T41" fmla="*/ 0 h 200"/>
                <a:gd name="T42" fmla="*/ 0 w 169"/>
                <a:gd name="T43" fmla="*/ 0 h 200"/>
                <a:gd name="T44" fmla="*/ 0 w 169"/>
                <a:gd name="T45" fmla="*/ 0 h 200"/>
                <a:gd name="T46" fmla="*/ 0 w 169"/>
                <a:gd name="T47" fmla="*/ 0 h 200"/>
                <a:gd name="T48" fmla="*/ 0 w 169"/>
                <a:gd name="T49" fmla="*/ 0 h 20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69"/>
                <a:gd name="T76" fmla="*/ 0 h 200"/>
                <a:gd name="T77" fmla="*/ 169 w 169"/>
                <a:gd name="T78" fmla="*/ 200 h 200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69" h="200">
                  <a:moveTo>
                    <a:pt x="169" y="191"/>
                  </a:moveTo>
                  <a:lnTo>
                    <a:pt x="169" y="191"/>
                  </a:lnTo>
                  <a:lnTo>
                    <a:pt x="165" y="153"/>
                  </a:lnTo>
                  <a:lnTo>
                    <a:pt x="156" y="117"/>
                  </a:lnTo>
                  <a:lnTo>
                    <a:pt x="140" y="85"/>
                  </a:lnTo>
                  <a:lnTo>
                    <a:pt x="118" y="57"/>
                  </a:lnTo>
                  <a:lnTo>
                    <a:pt x="94" y="33"/>
                  </a:lnTo>
                  <a:lnTo>
                    <a:pt x="66" y="15"/>
                  </a:lnTo>
                  <a:lnTo>
                    <a:pt x="34" y="5"/>
                  </a:lnTo>
                  <a:lnTo>
                    <a:pt x="0" y="0"/>
                  </a:lnTo>
                  <a:lnTo>
                    <a:pt x="0" y="18"/>
                  </a:lnTo>
                  <a:lnTo>
                    <a:pt x="32" y="20"/>
                  </a:lnTo>
                  <a:lnTo>
                    <a:pt x="61" y="30"/>
                  </a:lnTo>
                  <a:lnTo>
                    <a:pt x="87" y="46"/>
                  </a:lnTo>
                  <a:lnTo>
                    <a:pt x="109" y="67"/>
                  </a:lnTo>
                  <a:lnTo>
                    <a:pt x="129" y="93"/>
                  </a:lnTo>
                  <a:lnTo>
                    <a:pt x="142" y="122"/>
                  </a:lnTo>
                  <a:lnTo>
                    <a:pt x="151" y="156"/>
                  </a:lnTo>
                  <a:lnTo>
                    <a:pt x="153" y="191"/>
                  </a:lnTo>
                  <a:lnTo>
                    <a:pt x="156" y="198"/>
                  </a:lnTo>
                  <a:lnTo>
                    <a:pt x="161" y="200"/>
                  </a:lnTo>
                  <a:lnTo>
                    <a:pt x="167" y="198"/>
                  </a:lnTo>
                  <a:lnTo>
                    <a:pt x="169" y="19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59" name="Freeform 1333"/>
            <p:cNvSpPr>
              <a:spLocks/>
            </p:cNvSpPr>
            <p:nvPr/>
          </p:nvSpPr>
          <p:spPr bwMode="auto">
            <a:xfrm>
              <a:off x="1899" y="2697"/>
              <a:ext cx="5" cy="359"/>
            </a:xfrm>
            <a:custGeom>
              <a:avLst/>
              <a:gdLst>
                <a:gd name="T0" fmla="*/ 0 w 16"/>
                <a:gd name="T1" fmla="*/ 0 h 1075"/>
                <a:gd name="T2" fmla="*/ 0 w 16"/>
                <a:gd name="T3" fmla="*/ 0 h 1075"/>
                <a:gd name="T4" fmla="*/ 0 w 16"/>
                <a:gd name="T5" fmla="*/ 0 h 1075"/>
                <a:gd name="T6" fmla="*/ 0 w 16"/>
                <a:gd name="T7" fmla="*/ 0 h 1075"/>
                <a:gd name="T8" fmla="*/ 0 w 16"/>
                <a:gd name="T9" fmla="*/ 0 h 1075"/>
                <a:gd name="T10" fmla="*/ 0 w 16"/>
                <a:gd name="T11" fmla="*/ 0 h 1075"/>
                <a:gd name="T12" fmla="*/ 0 w 16"/>
                <a:gd name="T13" fmla="*/ 0 h 1075"/>
                <a:gd name="T14" fmla="*/ 0 w 16"/>
                <a:gd name="T15" fmla="*/ 0 h 1075"/>
                <a:gd name="T16" fmla="*/ 0 w 16"/>
                <a:gd name="T17" fmla="*/ 0 h 1075"/>
                <a:gd name="T18" fmla="*/ 0 w 16"/>
                <a:gd name="T19" fmla="*/ 0 h 1075"/>
                <a:gd name="T20" fmla="*/ 0 w 16"/>
                <a:gd name="T21" fmla="*/ 0 h 107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6"/>
                <a:gd name="T34" fmla="*/ 0 h 1075"/>
                <a:gd name="T35" fmla="*/ 16 w 16"/>
                <a:gd name="T36" fmla="*/ 1075 h 107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6" h="1075">
                  <a:moveTo>
                    <a:pt x="16" y="1066"/>
                  </a:moveTo>
                  <a:lnTo>
                    <a:pt x="16" y="1066"/>
                  </a:lnTo>
                  <a:lnTo>
                    <a:pt x="16" y="0"/>
                  </a:lnTo>
                  <a:lnTo>
                    <a:pt x="0" y="0"/>
                  </a:lnTo>
                  <a:lnTo>
                    <a:pt x="0" y="1066"/>
                  </a:lnTo>
                  <a:lnTo>
                    <a:pt x="3" y="1072"/>
                  </a:lnTo>
                  <a:lnTo>
                    <a:pt x="8" y="1075"/>
                  </a:lnTo>
                  <a:lnTo>
                    <a:pt x="14" y="1072"/>
                  </a:lnTo>
                  <a:lnTo>
                    <a:pt x="16" y="106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60" name="Rectangle 1334"/>
            <p:cNvSpPr>
              <a:spLocks noChangeArrowheads="1"/>
            </p:cNvSpPr>
            <p:nvPr/>
          </p:nvSpPr>
          <p:spPr bwMode="auto">
            <a:xfrm>
              <a:off x="1540" y="3075"/>
              <a:ext cx="53" cy="39"/>
            </a:xfrm>
            <a:prstGeom prst="rect">
              <a:avLst/>
            </a:prstGeom>
            <a:solidFill>
              <a:srgbClr val="303D4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61" name="Freeform 1335"/>
            <p:cNvSpPr>
              <a:spLocks/>
            </p:cNvSpPr>
            <p:nvPr/>
          </p:nvSpPr>
          <p:spPr bwMode="auto">
            <a:xfrm>
              <a:off x="1591" y="3075"/>
              <a:ext cx="4" cy="41"/>
            </a:xfrm>
            <a:custGeom>
              <a:avLst/>
              <a:gdLst>
                <a:gd name="T0" fmla="*/ 0 w 11"/>
                <a:gd name="T1" fmla="*/ 0 h 123"/>
                <a:gd name="T2" fmla="*/ 0 w 11"/>
                <a:gd name="T3" fmla="*/ 0 h 123"/>
                <a:gd name="T4" fmla="*/ 0 w 11"/>
                <a:gd name="T5" fmla="*/ 0 h 123"/>
                <a:gd name="T6" fmla="*/ 0 w 11"/>
                <a:gd name="T7" fmla="*/ 0 h 123"/>
                <a:gd name="T8" fmla="*/ 0 w 11"/>
                <a:gd name="T9" fmla="*/ 0 h 123"/>
                <a:gd name="T10" fmla="*/ 0 w 11"/>
                <a:gd name="T11" fmla="*/ 0 h 123"/>
                <a:gd name="T12" fmla="*/ 0 w 11"/>
                <a:gd name="T13" fmla="*/ 0 h 123"/>
                <a:gd name="T14" fmla="*/ 0 w 11"/>
                <a:gd name="T15" fmla="*/ 0 h 123"/>
                <a:gd name="T16" fmla="*/ 0 w 11"/>
                <a:gd name="T17" fmla="*/ 0 h 123"/>
                <a:gd name="T18" fmla="*/ 0 w 11"/>
                <a:gd name="T19" fmla="*/ 0 h 1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"/>
                <a:gd name="T31" fmla="*/ 0 h 123"/>
                <a:gd name="T32" fmla="*/ 11 w 11"/>
                <a:gd name="T33" fmla="*/ 123 h 12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" h="123">
                  <a:moveTo>
                    <a:pt x="6" y="123"/>
                  </a:moveTo>
                  <a:lnTo>
                    <a:pt x="11" y="117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117"/>
                  </a:lnTo>
                  <a:lnTo>
                    <a:pt x="6" y="111"/>
                  </a:lnTo>
                  <a:lnTo>
                    <a:pt x="6" y="123"/>
                  </a:lnTo>
                  <a:lnTo>
                    <a:pt x="11" y="123"/>
                  </a:lnTo>
                  <a:lnTo>
                    <a:pt x="11" y="117"/>
                  </a:lnTo>
                  <a:lnTo>
                    <a:pt x="6" y="12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62" name="Freeform 1336"/>
            <p:cNvSpPr>
              <a:spLocks/>
            </p:cNvSpPr>
            <p:nvPr/>
          </p:nvSpPr>
          <p:spPr bwMode="auto">
            <a:xfrm>
              <a:off x="1538" y="3112"/>
              <a:ext cx="55" cy="4"/>
            </a:xfrm>
            <a:custGeom>
              <a:avLst/>
              <a:gdLst>
                <a:gd name="T0" fmla="*/ 0 w 164"/>
                <a:gd name="T1" fmla="*/ 0 h 12"/>
                <a:gd name="T2" fmla="*/ 0 w 164"/>
                <a:gd name="T3" fmla="*/ 0 h 12"/>
                <a:gd name="T4" fmla="*/ 0 w 164"/>
                <a:gd name="T5" fmla="*/ 0 h 12"/>
                <a:gd name="T6" fmla="*/ 0 w 164"/>
                <a:gd name="T7" fmla="*/ 0 h 12"/>
                <a:gd name="T8" fmla="*/ 0 w 164"/>
                <a:gd name="T9" fmla="*/ 0 h 12"/>
                <a:gd name="T10" fmla="*/ 0 w 164"/>
                <a:gd name="T11" fmla="*/ 0 h 12"/>
                <a:gd name="T12" fmla="*/ 0 w 164"/>
                <a:gd name="T13" fmla="*/ 0 h 12"/>
                <a:gd name="T14" fmla="*/ 0 w 164"/>
                <a:gd name="T15" fmla="*/ 0 h 12"/>
                <a:gd name="T16" fmla="*/ 0 w 164"/>
                <a:gd name="T17" fmla="*/ 0 h 12"/>
                <a:gd name="T18" fmla="*/ 0 w 164"/>
                <a:gd name="T19" fmla="*/ 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64"/>
                <a:gd name="T31" fmla="*/ 0 h 12"/>
                <a:gd name="T32" fmla="*/ 164 w 164"/>
                <a:gd name="T33" fmla="*/ 12 h 1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64" h="12">
                  <a:moveTo>
                    <a:pt x="0" y="6"/>
                  </a:moveTo>
                  <a:lnTo>
                    <a:pt x="6" y="12"/>
                  </a:lnTo>
                  <a:lnTo>
                    <a:pt x="164" y="12"/>
                  </a:lnTo>
                  <a:lnTo>
                    <a:pt x="164" y="0"/>
                  </a:lnTo>
                  <a:lnTo>
                    <a:pt x="6" y="0"/>
                  </a:lnTo>
                  <a:lnTo>
                    <a:pt x="11" y="6"/>
                  </a:lnTo>
                  <a:lnTo>
                    <a:pt x="0" y="6"/>
                  </a:lnTo>
                  <a:lnTo>
                    <a:pt x="0" y="12"/>
                  </a:lnTo>
                  <a:lnTo>
                    <a:pt x="6" y="12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63" name="Freeform 1337"/>
            <p:cNvSpPr>
              <a:spLocks/>
            </p:cNvSpPr>
            <p:nvPr/>
          </p:nvSpPr>
          <p:spPr bwMode="auto">
            <a:xfrm>
              <a:off x="1538" y="3073"/>
              <a:ext cx="4" cy="41"/>
            </a:xfrm>
            <a:custGeom>
              <a:avLst/>
              <a:gdLst>
                <a:gd name="T0" fmla="*/ 0 w 11"/>
                <a:gd name="T1" fmla="*/ 0 h 124"/>
                <a:gd name="T2" fmla="*/ 0 w 11"/>
                <a:gd name="T3" fmla="*/ 0 h 124"/>
                <a:gd name="T4" fmla="*/ 0 w 11"/>
                <a:gd name="T5" fmla="*/ 0 h 124"/>
                <a:gd name="T6" fmla="*/ 0 w 11"/>
                <a:gd name="T7" fmla="*/ 0 h 124"/>
                <a:gd name="T8" fmla="*/ 0 w 11"/>
                <a:gd name="T9" fmla="*/ 0 h 124"/>
                <a:gd name="T10" fmla="*/ 0 w 11"/>
                <a:gd name="T11" fmla="*/ 0 h 124"/>
                <a:gd name="T12" fmla="*/ 0 w 11"/>
                <a:gd name="T13" fmla="*/ 0 h 124"/>
                <a:gd name="T14" fmla="*/ 0 w 11"/>
                <a:gd name="T15" fmla="*/ 0 h 124"/>
                <a:gd name="T16" fmla="*/ 0 w 11"/>
                <a:gd name="T17" fmla="*/ 0 h 124"/>
                <a:gd name="T18" fmla="*/ 0 w 11"/>
                <a:gd name="T19" fmla="*/ 0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"/>
                <a:gd name="T31" fmla="*/ 0 h 124"/>
                <a:gd name="T32" fmla="*/ 11 w 11"/>
                <a:gd name="T33" fmla="*/ 124 h 12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" h="124">
                  <a:moveTo>
                    <a:pt x="6" y="0"/>
                  </a:moveTo>
                  <a:lnTo>
                    <a:pt x="0" y="7"/>
                  </a:lnTo>
                  <a:lnTo>
                    <a:pt x="0" y="124"/>
                  </a:lnTo>
                  <a:lnTo>
                    <a:pt x="11" y="124"/>
                  </a:lnTo>
                  <a:lnTo>
                    <a:pt x="11" y="7"/>
                  </a:lnTo>
                  <a:lnTo>
                    <a:pt x="6" y="13"/>
                  </a:lnTo>
                  <a:lnTo>
                    <a:pt x="6" y="0"/>
                  </a:lnTo>
                  <a:lnTo>
                    <a:pt x="0" y="0"/>
                  </a:lnTo>
                  <a:lnTo>
                    <a:pt x="0" y="7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64" name="Freeform 1338"/>
            <p:cNvSpPr>
              <a:spLocks/>
            </p:cNvSpPr>
            <p:nvPr/>
          </p:nvSpPr>
          <p:spPr bwMode="auto">
            <a:xfrm>
              <a:off x="1540" y="3073"/>
              <a:ext cx="55" cy="4"/>
            </a:xfrm>
            <a:custGeom>
              <a:avLst/>
              <a:gdLst>
                <a:gd name="T0" fmla="*/ 0 w 163"/>
                <a:gd name="T1" fmla="*/ 0 h 13"/>
                <a:gd name="T2" fmla="*/ 0 w 163"/>
                <a:gd name="T3" fmla="*/ 0 h 13"/>
                <a:gd name="T4" fmla="*/ 0 w 163"/>
                <a:gd name="T5" fmla="*/ 0 h 13"/>
                <a:gd name="T6" fmla="*/ 0 w 163"/>
                <a:gd name="T7" fmla="*/ 0 h 13"/>
                <a:gd name="T8" fmla="*/ 0 w 163"/>
                <a:gd name="T9" fmla="*/ 0 h 13"/>
                <a:gd name="T10" fmla="*/ 0 w 163"/>
                <a:gd name="T11" fmla="*/ 0 h 13"/>
                <a:gd name="T12" fmla="*/ 0 w 163"/>
                <a:gd name="T13" fmla="*/ 0 h 13"/>
                <a:gd name="T14" fmla="*/ 0 w 163"/>
                <a:gd name="T15" fmla="*/ 0 h 13"/>
                <a:gd name="T16" fmla="*/ 0 w 163"/>
                <a:gd name="T17" fmla="*/ 0 h 13"/>
                <a:gd name="T18" fmla="*/ 0 w 163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63"/>
                <a:gd name="T31" fmla="*/ 0 h 13"/>
                <a:gd name="T32" fmla="*/ 163 w 163"/>
                <a:gd name="T33" fmla="*/ 13 h 1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63" h="13">
                  <a:moveTo>
                    <a:pt x="163" y="7"/>
                  </a:moveTo>
                  <a:lnTo>
                    <a:pt x="158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158" y="13"/>
                  </a:lnTo>
                  <a:lnTo>
                    <a:pt x="152" y="7"/>
                  </a:lnTo>
                  <a:lnTo>
                    <a:pt x="163" y="7"/>
                  </a:lnTo>
                  <a:lnTo>
                    <a:pt x="163" y="0"/>
                  </a:lnTo>
                  <a:lnTo>
                    <a:pt x="158" y="0"/>
                  </a:lnTo>
                  <a:lnTo>
                    <a:pt x="163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65" name="Rectangle 1339"/>
            <p:cNvSpPr>
              <a:spLocks noChangeArrowheads="1"/>
            </p:cNvSpPr>
            <p:nvPr/>
          </p:nvSpPr>
          <p:spPr bwMode="auto">
            <a:xfrm>
              <a:off x="1601" y="3006"/>
              <a:ext cx="301" cy="60"/>
            </a:xfrm>
            <a:prstGeom prst="rect">
              <a:avLst/>
            </a:prstGeom>
            <a:solidFill>
              <a:srgbClr val="303D4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66" name="Freeform 1340"/>
            <p:cNvSpPr>
              <a:spLocks/>
            </p:cNvSpPr>
            <p:nvPr/>
          </p:nvSpPr>
          <p:spPr bwMode="auto">
            <a:xfrm>
              <a:off x="1599" y="3064"/>
              <a:ext cx="303" cy="4"/>
            </a:xfrm>
            <a:custGeom>
              <a:avLst/>
              <a:gdLst>
                <a:gd name="T0" fmla="*/ 0 w 907"/>
                <a:gd name="T1" fmla="*/ 0 h 13"/>
                <a:gd name="T2" fmla="*/ 0 w 907"/>
                <a:gd name="T3" fmla="*/ 0 h 13"/>
                <a:gd name="T4" fmla="*/ 0 w 907"/>
                <a:gd name="T5" fmla="*/ 0 h 13"/>
                <a:gd name="T6" fmla="*/ 0 w 907"/>
                <a:gd name="T7" fmla="*/ 0 h 13"/>
                <a:gd name="T8" fmla="*/ 0 w 907"/>
                <a:gd name="T9" fmla="*/ 0 h 13"/>
                <a:gd name="T10" fmla="*/ 0 w 907"/>
                <a:gd name="T11" fmla="*/ 0 h 13"/>
                <a:gd name="T12" fmla="*/ 0 w 907"/>
                <a:gd name="T13" fmla="*/ 0 h 13"/>
                <a:gd name="T14" fmla="*/ 0 w 907"/>
                <a:gd name="T15" fmla="*/ 0 h 13"/>
                <a:gd name="T16" fmla="*/ 0 w 907"/>
                <a:gd name="T17" fmla="*/ 0 h 13"/>
                <a:gd name="T18" fmla="*/ 0 w 907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907"/>
                <a:gd name="T31" fmla="*/ 0 h 13"/>
                <a:gd name="T32" fmla="*/ 907 w 907"/>
                <a:gd name="T33" fmla="*/ 13 h 1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907" h="13">
                  <a:moveTo>
                    <a:pt x="0" y="6"/>
                  </a:moveTo>
                  <a:lnTo>
                    <a:pt x="5" y="13"/>
                  </a:lnTo>
                  <a:lnTo>
                    <a:pt x="907" y="13"/>
                  </a:lnTo>
                  <a:lnTo>
                    <a:pt x="907" y="0"/>
                  </a:lnTo>
                  <a:lnTo>
                    <a:pt x="5" y="0"/>
                  </a:lnTo>
                  <a:lnTo>
                    <a:pt x="11" y="6"/>
                  </a:lnTo>
                  <a:lnTo>
                    <a:pt x="0" y="6"/>
                  </a:lnTo>
                  <a:lnTo>
                    <a:pt x="0" y="13"/>
                  </a:lnTo>
                  <a:lnTo>
                    <a:pt x="5" y="13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67" name="Freeform 1341"/>
            <p:cNvSpPr>
              <a:spLocks/>
            </p:cNvSpPr>
            <p:nvPr/>
          </p:nvSpPr>
          <p:spPr bwMode="auto">
            <a:xfrm>
              <a:off x="1599" y="3004"/>
              <a:ext cx="4" cy="62"/>
            </a:xfrm>
            <a:custGeom>
              <a:avLst/>
              <a:gdLst>
                <a:gd name="T0" fmla="*/ 0 w 11"/>
                <a:gd name="T1" fmla="*/ 0 h 185"/>
                <a:gd name="T2" fmla="*/ 0 w 11"/>
                <a:gd name="T3" fmla="*/ 0 h 185"/>
                <a:gd name="T4" fmla="*/ 0 w 11"/>
                <a:gd name="T5" fmla="*/ 0 h 185"/>
                <a:gd name="T6" fmla="*/ 0 w 11"/>
                <a:gd name="T7" fmla="*/ 0 h 185"/>
                <a:gd name="T8" fmla="*/ 0 w 11"/>
                <a:gd name="T9" fmla="*/ 0 h 185"/>
                <a:gd name="T10" fmla="*/ 0 w 11"/>
                <a:gd name="T11" fmla="*/ 0 h 185"/>
                <a:gd name="T12" fmla="*/ 0 w 11"/>
                <a:gd name="T13" fmla="*/ 0 h 185"/>
                <a:gd name="T14" fmla="*/ 0 w 11"/>
                <a:gd name="T15" fmla="*/ 0 h 185"/>
                <a:gd name="T16" fmla="*/ 0 w 11"/>
                <a:gd name="T17" fmla="*/ 0 h 185"/>
                <a:gd name="T18" fmla="*/ 0 w 11"/>
                <a:gd name="T19" fmla="*/ 0 h 1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"/>
                <a:gd name="T31" fmla="*/ 0 h 185"/>
                <a:gd name="T32" fmla="*/ 11 w 11"/>
                <a:gd name="T33" fmla="*/ 185 h 18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" h="185">
                  <a:moveTo>
                    <a:pt x="5" y="0"/>
                  </a:moveTo>
                  <a:lnTo>
                    <a:pt x="0" y="7"/>
                  </a:lnTo>
                  <a:lnTo>
                    <a:pt x="0" y="185"/>
                  </a:lnTo>
                  <a:lnTo>
                    <a:pt x="11" y="185"/>
                  </a:lnTo>
                  <a:lnTo>
                    <a:pt x="11" y="7"/>
                  </a:lnTo>
                  <a:lnTo>
                    <a:pt x="5" y="13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7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68" name="Freeform 1342"/>
            <p:cNvSpPr>
              <a:spLocks/>
            </p:cNvSpPr>
            <p:nvPr/>
          </p:nvSpPr>
          <p:spPr bwMode="auto">
            <a:xfrm>
              <a:off x="1601" y="3004"/>
              <a:ext cx="303" cy="4"/>
            </a:xfrm>
            <a:custGeom>
              <a:avLst/>
              <a:gdLst>
                <a:gd name="T0" fmla="*/ 0 w 908"/>
                <a:gd name="T1" fmla="*/ 0 h 13"/>
                <a:gd name="T2" fmla="*/ 0 w 908"/>
                <a:gd name="T3" fmla="*/ 0 h 13"/>
                <a:gd name="T4" fmla="*/ 0 w 908"/>
                <a:gd name="T5" fmla="*/ 0 h 13"/>
                <a:gd name="T6" fmla="*/ 0 w 908"/>
                <a:gd name="T7" fmla="*/ 0 h 13"/>
                <a:gd name="T8" fmla="*/ 0 w 908"/>
                <a:gd name="T9" fmla="*/ 0 h 13"/>
                <a:gd name="T10" fmla="*/ 0 w 908"/>
                <a:gd name="T11" fmla="*/ 0 h 13"/>
                <a:gd name="T12" fmla="*/ 0 w 908"/>
                <a:gd name="T13" fmla="*/ 0 h 13"/>
                <a:gd name="T14" fmla="*/ 0 w 908"/>
                <a:gd name="T15" fmla="*/ 0 h 13"/>
                <a:gd name="T16" fmla="*/ 0 w 908"/>
                <a:gd name="T17" fmla="*/ 0 h 13"/>
                <a:gd name="T18" fmla="*/ 0 w 908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908"/>
                <a:gd name="T31" fmla="*/ 0 h 13"/>
                <a:gd name="T32" fmla="*/ 908 w 908"/>
                <a:gd name="T33" fmla="*/ 13 h 1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908" h="13">
                  <a:moveTo>
                    <a:pt x="908" y="7"/>
                  </a:moveTo>
                  <a:lnTo>
                    <a:pt x="902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902" y="13"/>
                  </a:lnTo>
                  <a:lnTo>
                    <a:pt x="897" y="7"/>
                  </a:lnTo>
                  <a:lnTo>
                    <a:pt x="908" y="7"/>
                  </a:lnTo>
                  <a:lnTo>
                    <a:pt x="908" y="0"/>
                  </a:lnTo>
                  <a:lnTo>
                    <a:pt x="902" y="0"/>
                  </a:lnTo>
                  <a:lnTo>
                    <a:pt x="908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69" name="Freeform 1343"/>
            <p:cNvSpPr>
              <a:spLocks/>
            </p:cNvSpPr>
            <p:nvPr/>
          </p:nvSpPr>
          <p:spPr bwMode="auto">
            <a:xfrm>
              <a:off x="1900" y="3006"/>
              <a:ext cx="4" cy="62"/>
            </a:xfrm>
            <a:custGeom>
              <a:avLst/>
              <a:gdLst>
                <a:gd name="T0" fmla="*/ 0 w 11"/>
                <a:gd name="T1" fmla="*/ 0 h 185"/>
                <a:gd name="T2" fmla="*/ 0 w 11"/>
                <a:gd name="T3" fmla="*/ 0 h 185"/>
                <a:gd name="T4" fmla="*/ 0 w 11"/>
                <a:gd name="T5" fmla="*/ 0 h 185"/>
                <a:gd name="T6" fmla="*/ 0 w 11"/>
                <a:gd name="T7" fmla="*/ 0 h 185"/>
                <a:gd name="T8" fmla="*/ 0 w 11"/>
                <a:gd name="T9" fmla="*/ 0 h 185"/>
                <a:gd name="T10" fmla="*/ 0 w 11"/>
                <a:gd name="T11" fmla="*/ 0 h 185"/>
                <a:gd name="T12" fmla="*/ 0 w 11"/>
                <a:gd name="T13" fmla="*/ 0 h 185"/>
                <a:gd name="T14" fmla="*/ 0 w 11"/>
                <a:gd name="T15" fmla="*/ 0 h 185"/>
                <a:gd name="T16" fmla="*/ 0 w 11"/>
                <a:gd name="T17" fmla="*/ 0 h 185"/>
                <a:gd name="T18" fmla="*/ 0 w 11"/>
                <a:gd name="T19" fmla="*/ 0 h 1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"/>
                <a:gd name="T31" fmla="*/ 0 h 185"/>
                <a:gd name="T32" fmla="*/ 11 w 11"/>
                <a:gd name="T33" fmla="*/ 185 h 18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" h="185">
                  <a:moveTo>
                    <a:pt x="5" y="185"/>
                  </a:moveTo>
                  <a:lnTo>
                    <a:pt x="11" y="178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178"/>
                  </a:lnTo>
                  <a:lnTo>
                    <a:pt x="5" y="172"/>
                  </a:lnTo>
                  <a:lnTo>
                    <a:pt x="5" y="185"/>
                  </a:lnTo>
                  <a:lnTo>
                    <a:pt x="11" y="185"/>
                  </a:lnTo>
                  <a:lnTo>
                    <a:pt x="11" y="178"/>
                  </a:lnTo>
                  <a:lnTo>
                    <a:pt x="5" y="18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70" name="Rectangle 1344"/>
            <p:cNvSpPr>
              <a:spLocks noChangeArrowheads="1"/>
            </p:cNvSpPr>
            <p:nvPr/>
          </p:nvSpPr>
          <p:spPr bwMode="auto">
            <a:xfrm>
              <a:off x="1532" y="2997"/>
              <a:ext cx="69" cy="78"/>
            </a:xfrm>
            <a:prstGeom prst="rect">
              <a:avLst/>
            </a:prstGeom>
            <a:solidFill>
              <a:srgbClr val="303D4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71" name="Freeform 1345"/>
            <p:cNvSpPr>
              <a:spLocks/>
            </p:cNvSpPr>
            <p:nvPr/>
          </p:nvSpPr>
          <p:spPr bwMode="auto">
            <a:xfrm>
              <a:off x="1599" y="2995"/>
              <a:ext cx="4" cy="80"/>
            </a:xfrm>
            <a:custGeom>
              <a:avLst/>
              <a:gdLst>
                <a:gd name="T0" fmla="*/ 0 w 11"/>
                <a:gd name="T1" fmla="*/ 0 h 242"/>
                <a:gd name="T2" fmla="*/ 0 w 11"/>
                <a:gd name="T3" fmla="*/ 0 h 242"/>
                <a:gd name="T4" fmla="*/ 0 w 11"/>
                <a:gd name="T5" fmla="*/ 0 h 242"/>
                <a:gd name="T6" fmla="*/ 0 w 11"/>
                <a:gd name="T7" fmla="*/ 0 h 242"/>
                <a:gd name="T8" fmla="*/ 0 w 11"/>
                <a:gd name="T9" fmla="*/ 0 h 242"/>
                <a:gd name="T10" fmla="*/ 0 w 11"/>
                <a:gd name="T11" fmla="*/ 0 h 242"/>
                <a:gd name="T12" fmla="*/ 0 w 11"/>
                <a:gd name="T13" fmla="*/ 0 h 242"/>
                <a:gd name="T14" fmla="*/ 0 w 11"/>
                <a:gd name="T15" fmla="*/ 0 h 242"/>
                <a:gd name="T16" fmla="*/ 0 w 11"/>
                <a:gd name="T17" fmla="*/ 0 h 242"/>
                <a:gd name="T18" fmla="*/ 0 w 11"/>
                <a:gd name="T19" fmla="*/ 0 h 2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"/>
                <a:gd name="T31" fmla="*/ 0 h 242"/>
                <a:gd name="T32" fmla="*/ 11 w 11"/>
                <a:gd name="T33" fmla="*/ 242 h 24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" h="242">
                  <a:moveTo>
                    <a:pt x="5" y="13"/>
                  </a:moveTo>
                  <a:lnTo>
                    <a:pt x="0" y="7"/>
                  </a:lnTo>
                  <a:lnTo>
                    <a:pt x="0" y="242"/>
                  </a:lnTo>
                  <a:lnTo>
                    <a:pt x="11" y="242"/>
                  </a:lnTo>
                  <a:lnTo>
                    <a:pt x="11" y="7"/>
                  </a:lnTo>
                  <a:lnTo>
                    <a:pt x="5" y="0"/>
                  </a:lnTo>
                  <a:lnTo>
                    <a:pt x="11" y="7"/>
                  </a:lnTo>
                  <a:lnTo>
                    <a:pt x="11" y="0"/>
                  </a:lnTo>
                  <a:lnTo>
                    <a:pt x="5" y="0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72" name="Freeform 1346"/>
            <p:cNvSpPr>
              <a:spLocks/>
            </p:cNvSpPr>
            <p:nvPr/>
          </p:nvSpPr>
          <p:spPr bwMode="auto">
            <a:xfrm>
              <a:off x="1531" y="2995"/>
              <a:ext cx="70" cy="4"/>
            </a:xfrm>
            <a:custGeom>
              <a:avLst/>
              <a:gdLst>
                <a:gd name="T0" fmla="*/ 0 w 211"/>
                <a:gd name="T1" fmla="*/ 0 h 13"/>
                <a:gd name="T2" fmla="*/ 0 w 211"/>
                <a:gd name="T3" fmla="*/ 0 h 13"/>
                <a:gd name="T4" fmla="*/ 0 w 211"/>
                <a:gd name="T5" fmla="*/ 0 h 13"/>
                <a:gd name="T6" fmla="*/ 0 w 211"/>
                <a:gd name="T7" fmla="*/ 0 h 13"/>
                <a:gd name="T8" fmla="*/ 0 w 211"/>
                <a:gd name="T9" fmla="*/ 0 h 13"/>
                <a:gd name="T10" fmla="*/ 0 w 211"/>
                <a:gd name="T11" fmla="*/ 0 h 13"/>
                <a:gd name="T12" fmla="*/ 0 w 211"/>
                <a:gd name="T13" fmla="*/ 0 h 13"/>
                <a:gd name="T14" fmla="*/ 0 w 211"/>
                <a:gd name="T15" fmla="*/ 0 h 13"/>
                <a:gd name="T16" fmla="*/ 0 w 211"/>
                <a:gd name="T17" fmla="*/ 0 h 13"/>
                <a:gd name="T18" fmla="*/ 0 w 211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11"/>
                <a:gd name="T31" fmla="*/ 0 h 13"/>
                <a:gd name="T32" fmla="*/ 211 w 211"/>
                <a:gd name="T33" fmla="*/ 13 h 1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11" h="13">
                  <a:moveTo>
                    <a:pt x="11" y="7"/>
                  </a:moveTo>
                  <a:lnTo>
                    <a:pt x="5" y="13"/>
                  </a:lnTo>
                  <a:lnTo>
                    <a:pt x="211" y="13"/>
                  </a:lnTo>
                  <a:lnTo>
                    <a:pt x="211" y="0"/>
                  </a:lnTo>
                  <a:lnTo>
                    <a:pt x="5" y="0"/>
                  </a:lnTo>
                  <a:lnTo>
                    <a:pt x="0" y="7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1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73" name="Freeform 1347"/>
            <p:cNvSpPr>
              <a:spLocks/>
            </p:cNvSpPr>
            <p:nvPr/>
          </p:nvSpPr>
          <p:spPr bwMode="auto">
            <a:xfrm>
              <a:off x="1531" y="2997"/>
              <a:ext cx="3" cy="80"/>
            </a:xfrm>
            <a:custGeom>
              <a:avLst/>
              <a:gdLst>
                <a:gd name="T0" fmla="*/ 0 w 11"/>
                <a:gd name="T1" fmla="*/ 0 h 241"/>
                <a:gd name="T2" fmla="*/ 0 w 11"/>
                <a:gd name="T3" fmla="*/ 0 h 241"/>
                <a:gd name="T4" fmla="*/ 0 w 11"/>
                <a:gd name="T5" fmla="*/ 0 h 241"/>
                <a:gd name="T6" fmla="*/ 0 w 11"/>
                <a:gd name="T7" fmla="*/ 0 h 241"/>
                <a:gd name="T8" fmla="*/ 0 w 11"/>
                <a:gd name="T9" fmla="*/ 0 h 241"/>
                <a:gd name="T10" fmla="*/ 0 w 11"/>
                <a:gd name="T11" fmla="*/ 0 h 241"/>
                <a:gd name="T12" fmla="*/ 0 w 11"/>
                <a:gd name="T13" fmla="*/ 0 h 241"/>
                <a:gd name="T14" fmla="*/ 0 w 11"/>
                <a:gd name="T15" fmla="*/ 0 h 241"/>
                <a:gd name="T16" fmla="*/ 0 w 11"/>
                <a:gd name="T17" fmla="*/ 0 h 241"/>
                <a:gd name="T18" fmla="*/ 0 w 11"/>
                <a:gd name="T19" fmla="*/ 0 h 2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"/>
                <a:gd name="T31" fmla="*/ 0 h 241"/>
                <a:gd name="T32" fmla="*/ 11 w 11"/>
                <a:gd name="T33" fmla="*/ 241 h 24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" h="241">
                  <a:moveTo>
                    <a:pt x="5" y="228"/>
                  </a:moveTo>
                  <a:lnTo>
                    <a:pt x="11" y="235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235"/>
                  </a:lnTo>
                  <a:lnTo>
                    <a:pt x="5" y="241"/>
                  </a:lnTo>
                  <a:lnTo>
                    <a:pt x="0" y="235"/>
                  </a:lnTo>
                  <a:lnTo>
                    <a:pt x="0" y="241"/>
                  </a:lnTo>
                  <a:lnTo>
                    <a:pt x="5" y="241"/>
                  </a:lnTo>
                  <a:lnTo>
                    <a:pt x="5" y="22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74" name="Freeform 1348"/>
            <p:cNvSpPr>
              <a:spLocks/>
            </p:cNvSpPr>
            <p:nvPr/>
          </p:nvSpPr>
          <p:spPr bwMode="auto">
            <a:xfrm>
              <a:off x="1532" y="3073"/>
              <a:ext cx="71" cy="4"/>
            </a:xfrm>
            <a:custGeom>
              <a:avLst/>
              <a:gdLst>
                <a:gd name="T0" fmla="*/ 0 w 212"/>
                <a:gd name="T1" fmla="*/ 0 h 13"/>
                <a:gd name="T2" fmla="*/ 0 w 212"/>
                <a:gd name="T3" fmla="*/ 0 h 13"/>
                <a:gd name="T4" fmla="*/ 0 w 212"/>
                <a:gd name="T5" fmla="*/ 0 h 13"/>
                <a:gd name="T6" fmla="*/ 0 w 212"/>
                <a:gd name="T7" fmla="*/ 0 h 13"/>
                <a:gd name="T8" fmla="*/ 0 w 212"/>
                <a:gd name="T9" fmla="*/ 0 h 13"/>
                <a:gd name="T10" fmla="*/ 0 w 212"/>
                <a:gd name="T11" fmla="*/ 0 h 13"/>
                <a:gd name="T12" fmla="*/ 0 w 212"/>
                <a:gd name="T13" fmla="*/ 0 h 13"/>
                <a:gd name="T14" fmla="*/ 0 w 212"/>
                <a:gd name="T15" fmla="*/ 0 h 13"/>
                <a:gd name="T16" fmla="*/ 0 w 212"/>
                <a:gd name="T17" fmla="*/ 0 h 13"/>
                <a:gd name="T18" fmla="*/ 0 w 212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12"/>
                <a:gd name="T31" fmla="*/ 0 h 13"/>
                <a:gd name="T32" fmla="*/ 212 w 212"/>
                <a:gd name="T33" fmla="*/ 13 h 1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12" h="13">
                  <a:moveTo>
                    <a:pt x="201" y="7"/>
                  </a:moveTo>
                  <a:lnTo>
                    <a:pt x="206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206" y="13"/>
                  </a:lnTo>
                  <a:lnTo>
                    <a:pt x="212" y="7"/>
                  </a:lnTo>
                  <a:lnTo>
                    <a:pt x="206" y="13"/>
                  </a:lnTo>
                  <a:lnTo>
                    <a:pt x="212" y="13"/>
                  </a:lnTo>
                  <a:lnTo>
                    <a:pt x="212" y="7"/>
                  </a:lnTo>
                  <a:lnTo>
                    <a:pt x="201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75" name="Rectangle 1349"/>
            <p:cNvSpPr>
              <a:spLocks noChangeArrowheads="1"/>
            </p:cNvSpPr>
            <p:nvPr/>
          </p:nvSpPr>
          <p:spPr bwMode="auto">
            <a:xfrm>
              <a:off x="1540" y="2578"/>
              <a:ext cx="53" cy="419"/>
            </a:xfrm>
            <a:prstGeom prst="rect">
              <a:avLst/>
            </a:prstGeom>
            <a:solidFill>
              <a:srgbClr val="303D4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76" name="Freeform 1350"/>
            <p:cNvSpPr>
              <a:spLocks/>
            </p:cNvSpPr>
            <p:nvPr/>
          </p:nvSpPr>
          <p:spPr bwMode="auto">
            <a:xfrm>
              <a:off x="1538" y="2995"/>
              <a:ext cx="55" cy="4"/>
            </a:xfrm>
            <a:custGeom>
              <a:avLst/>
              <a:gdLst>
                <a:gd name="T0" fmla="*/ 0 w 164"/>
                <a:gd name="T1" fmla="*/ 0 h 13"/>
                <a:gd name="T2" fmla="*/ 0 w 164"/>
                <a:gd name="T3" fmla="*/ 0 h 13"/>
                <a:gd name="T4" fmla="*/ 0 w 164"/>
                <a:gd name="T5" fmla="*/ 0 h 13"/>
                <a:gd name="T6" fmla="*/ 0 w 164"/>
                <a:gd name="T7" fmla="*/ 0 h 13"/>
                <a:gd name="T8" fmla="*/ 0 w 164"/>
                <a:gd name="T9" fmla="*/ 0 h 13"/>
                <a:gd name="T10" fmla="*/ 0 w 164"/>
                <a:gd name="T11" fmla="*/ 0 h 13"/>
                <a:gd name="T12" fmla="*/ 0 w 164"/>
                <a:gd name="T13" fmla="*/ 0 h 13"/>
                <a:gd name="T14" fmla="*/ 0 w 164"/>
                <a:gd name="T15" fmla="*/ 0 h 13"/>
                <a:gd name="T16" fmla="*/ 0 w 164"/>
                <a:gd name="T17" fmla="*/ 0 h 13"/>
                <a:gd name="T18" fmla="*/ 0 w 164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64"/>
                <a:gd name="T31" fmla="*/ 0 h 13"/>
                <a:gd name="T32" fmla="*/ 164 w 164"/>
                <a:gd name="T33" fmla="*/ 13 h 1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64" h="13">
                  <a:moveTo>
                    <a:pt x="0" y="7"/>
                  </a:moveTo>
                  <a:lnTo>
                    <a:pt x="6" y="13"/>
                  </a:lnTo>
                  <a:lnTo>
                    <a:pt x="164" y="13"/>
                  </a:lnTo>
                  <a:lnTo>
                    <a:pt x="164" y="0"/>
                  </a:lnTo>
                  <a:lnTo>
                    <a:pt x="6" y="0"/>
                  </a:lnTo>
                  <a:lnTo>
                    <a:pt x="11" y="7"/>
                  </a:lnTo>
                  <a:lnTo>
                    <a:pt x="0" y="7"/>
                  </a:lnTo>
                  <a:lnTo>
                    <a:pt x="0" y="13"/>
                  </a:lnTo>
                  <a:lnTo>
                    <a:pt x="6" y="13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77" name="Freeform 1351"/>
            <p:cNvSpPr>
              <a:spLocks/>
            </p:cNvSpPr>
            <p:nvPr/>
          </p:nvSpPr>
          <p:spPr bwMode="auto">
            <a:xfrm>
              <a:off x="1538" y="2576"/>
              <a:ext cx="4" cy="421"/>
            </a:xfrm>
            <a:custGeom>
              <a:avLst/>
              <a:gdLst>
                <a:gd name="T0" fmla="*/ 0 w 11"/>
                <a:gd name="T1" fmla="*/ 0 h 1262"/>
                <a:gd name="T2" fmla="*/ 0 w 11"/>
                <a:gd name="T3" fmla="*/ 0 h 1262"/>
                <a:gd name="T4" fmla="*/ 0 w 11"/>
                <a:gd name="T5" fmla="*/ 0 h 1262"/>
                <a:gd name="T6" fmla="*/ 0 w 11"/>
                <a:gd name="T7" fmla="*/ 0 h 1262"/>
                <a:gd name="T8" fmla="*/ 0 w 11"/>
                <a:gd name="T9" fmla="*/ 0 h 1262"/>
                <a:gd name="T10" fmla="*/ 0 w 11"/>
                <a:gd name="T11" fmla="*/ 0 h 1262"/>
                <a:gd name="T12" fmla="*/ 0 w 11"/>
                <a:gd name="T13" fmla="*/ 0 h 1262"/>
                <a:gd name="T14" fmla="*/ 0 w 11"/>
                <a:gd name="T15" fmla="*/ 0 h 1262"/>
                <a:gd name="T16" fmla="*/ 0 w 11"/>
                <a:gd name="T17" fmla="*/ 0 h 1262"/>
                <a:gd name="T18" fmla="*/ 0 w 11"/>
                <a:gd name="T19" fmla="*/ 0 h 12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"/>
                <a:gd name="T31" fmla="*/ 0 h 1262"/>
                <a:gd name="T32" fmla="*/ 11 w 11"/>
                <a:gd name="T33" fmla="*/ 1262 h 126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" h="1262">
                  <a:moveTo>
                    <a:pt x="6" y="0"/>
                  </a:moveTo>
                  <a:lnTo>
                    <a:pt x="0" y="6"/>
                  </a:lnTo>
                  <a:lnTo>
                    <a:pt x="0" y="1262"/>
                  </a:lnTo>
                  <a:lnTo>
                    <a:pt x="11" y="1262"/>
                  </a:lnTo>
                  <a:lnTo>
                    <a:pt x="11" y="6"/>
                  </a:lnTo>
                  <a:lnTo>
                    <a:pt x="6" y="12"/>
                  </a:lnTo>
                  <a:lnTo>
                    <a:pt x="6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78" name="Freeform 1352"/>
            <p:cNvSpPr>
              <a:spLocks/>
            </p:cNvSpPr>
            <p:nvPr/>
          </p:nvSpPr>
          <p:spPr bwMode="auto">
            <a:xfrm>
              <a:off x="1540" y="2576"/>
              <a:ext cx="55" cy="4"/>
            </a:xfrm>
            <a:custGeom>
              <a:avLst/>
              <a:gdLst>
                <a:gd name="T0" fmla="*/ 0 w 163"/>
                <a:gd name="T1" fmla="*/ 0 h 12"/>
                <a:gd name="T2" fmla="*/ 0 w 163"/>
                <a:gd name="T3" fmla="*/ 0 h 12"/>
                <a:gd name="T4" fmla="*/ 0 w 163"/>
                <a:gd name="T5" fmla="*/ 0 h 12"/>
                <a:gd name="T6" fmla="*/ 0 w 163"/>
                <a:gd name="T7" fmla="*/ 0 h 12"/>
                <a:gd name="T8" fmla="*/ 0 w 163"/>
                <a:gd name="T9" fmla="*/ 0 h 12"/>
                <a:gd name="T10" fmla="*/ 0 w 163"/>
                <a:gd name="T11" fmla="*/ 0 h 12"/>
                <a:gd name="T12" fmla="*/ 0 w 163"/>
                <a:gd name="T13" fmla="*/ 0 h 12"/>
                <a:gd name="T14" fmla="*/ 0 w 163"/>
                <a:gd name="T15" fmla="*/ 0 h 12"/>
                <a:gd name="T16" fmla="*/ 0 w 163"/>
                <a:gd name="T17" fmla="*/ 0 h 12"/>
                <a:gd name="T18" fmla="*/ 0 w 163"/>
                <a:gd name="T19" fmla="*/ 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63"/>
                <a:gd name="T31" fmla="*/ 0 h 12"/>
                <a:gd name="T32" fmla="*/ 163 w 163"/>
                <a:gd name="T33" fmla="*/ 12 h 1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63" h="12">
                  <a:moveTo>
                    <a:pt x="163" y="6"/>
                  </a:moveTo>
                  <a:lnTo>
                    <a:pt x="158" y="0"/>
                  </a:lnTo>
                  <a:lnTo>
                    <a:pt x="0" y="0"/>
                  </a:lnTo>
                  <a:lnTo>
                    <a:pt x="0" y="12"/>
                  </a:lnTo>
                  <a:lnTo>
                    <a:pt x="158" y="12"/>
                  </a:lnTo>
                  <a:lnTo>
                    <a:pt x="152" y="6"/>
                  </a:lnTo>
                  <a:lnTo>
                    <a:pt x="163" y="6"/>
                  </a:lnTo>
                  <a:lnTo>
                    <a:pt x="163" y="0"/>
                  </a:lnTo>
                  <a:lnTo>
                    <a:pt x="158" y="0"/>
                  </a:lnTo>
                  <a:lnTo>
                    <a:pt x="163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79" name="Freeform 1353"/>
            <p:cNvSpPr>
              <a:spLocks/>
            </p:cNvSpPr>
            <p:nvPr/>
          </p:nvSpPr>
          <p:spPr bwMode="auto">
            <a:xfrm>
              <a:off x="1591" y="2578"/>
              <a:ext cx="4" cy="421"/>
            </a:xfrm>
            <a:custGeom>
              <a:avLst/>
              <a:gdLst>
                <a:gd name="T0" fmla="*/ 0 w 11"/>
                <a:gd name="T1" fmla="*/ 0 h 1262"/>
                <a:gd name="T2" fmla="*/ 0 w 11"/>
                <a:gd name="T3" fmla="*/ 0 h 1262"/>
                <a:gd name="T4" fmla="*/ 0 w 11"/>
                <a:gd name="T5" fmla="*/ 0 h 1262"/>
                <a:gd name="T6" fmla="*/ 0 w 11"/>
                <a:gd name="T7" fmla="*/ 0 h 1262"/>
                <a:gd name="T8" fmla="*/ 0 w 11"/>
                <a:gd name="T9" fmla="*/ 0 h 1262"/>
                <a:gd name="T10" fmla="*/ 0 w 11"/>
                <a:gd name="T11" fmla="*/ 0 h 1262"/>
                <a:gd name="T12" fmla="*/ 0 w 11"/>
                <a:gd name="T13" fmla="*/ 0 h 1262"/>
                <a:gd name="T14" fmla="*/ 0 w 11"/>
                <a:gd name="T15" fmla="*/ 0 h 1262"/>
                <a:gd name="T16" fmla="*/ 0 w 11"/>
                <a:gd name="T17" fmla="*/ 0 h 1262"/>
                <a:gd name="T18" fmla="*/ 0 w 11"/>
                <a:gd name="T19" fmla="*/ 0 h 12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"/>
                <a:gd name="T31" fmla="*/ 0 h 1262"/>
                <a:gd name="T32" fmla="*/ 11 w 11"/>
                <a:gd name="T33" fmla="*/ 1262 h 126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" h="1262">
                  <a:moveTo>
                    <a:pt x="6" y="1262"/>
                  </a:moveTo>
                  <a:lnTo>
                    <a:pt x="11" y="1256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1256"/>
                  </a:lnTo>
                  <a:lnTo>
                    <a:pt x="6" y="1249"/>
                  </a:lnTo>
                  <a:lnTo>
                    <a:pt x="6" y="1262"/>
                  </a:lnTo>
                  <a:lnTo>
                    <a:pt x="11" y="1262"/>
                  </a:lnTo>
                  <a:lnTo>
                    <a:pt x="11" y="1256"/>
                  </a:lnTo>
                  <a:lnTo>
                    <a:pt x="6" y="126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80" name="Rectangle 1354"/>
            <p:cNvSpPr>
              <a:spLocks noChangeArrowheads="1"/>
            </p:cNvSpPr>
            <p:nvPr/>
          </p:nvSpPr>
          <p:spPr bwMode="auto">
            <a:xfrm>
              <a:off x="1438" y="3006"/>
              <a:ext cx="94" cy="60"/>
            </a:xfrm>
            <a:prstGeom prst="rect">
              <a:avLst/>
            </a:prstGeom>
            <a:solidFill>
              <a:srgbClr val="303D4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81" name="Freeform 1355"/>
            <p:cNvSpPr>
              <a:spLocks/>
            </p:cNvSpPr>
            <p:nvPr/>
          </p:nvSpPr>
          <p:spPr bwMode="auto">
            <a:xfrm>
              <a:off x="1436" y="3064"/>
              <a:ext cx="96" cy="4"/>
            </a:xfrm>
            <a:custGeom>
              <a:avLst/>
              <a:gdLst>
                <a:gd name="T0" fmla="*/ 0 w 289"/>
                <a:gd name="T1" fmla="*/ 0 h 13"/>
                <a:gd name="T2" fmla="*/ 0 w 289"/>
                <a:gd name="T3" fmla="*/ 0 h 13"/>
                <a:gd name="T4" fmla="*/ 0 w 289"/>
                <a:gd name="T5" fmla="*/ 0 h 13"/>
                <a:gd name="T6" fmla="*/ 0 w 289"/>
                <a:gd name="T7" fmla="*/ 0 h 13"/>
                <a:gd name="T8" fmla="*/ 0 w 289"/>
                <a:gd name="T9" fmla="*/ 0 h 13"/>
                <a:gd name="T10" fmla="*/ 0 w 289"/>
                <a:gd name="T11" fmla="*/ 0 h 13"/>
                <a:gd name="T12" fmla="*/ 0 w 289"/>
                <a:gd name="T13" fmla="*/ 0 h 13"/>
                <a:gd name="T14" fmla="*/ 0 w 289"/>
                <a:gd name="T15" fmla="*/ 0 h 13"/>
                <a:gd name="T16" fmla="*/ 0 w 289"/>
                <a:gd name="T17" fmla="*/ 0 h 13"/>
                <a:gd name="T18" fmla="*/ 0 w 289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89"/>
                <a:gd name="T31" fmla="*/ 0 h 13"/>
                <a:gd name="T32" fmla="*/ 289 w 289"/>
                <a:gd name="T33" fmla="*/ 13 h 1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89" h="13">
                  <a:moveTo>
                    <a:pt x="0" y="6"/>
                  </a:moveTo>
                  <a:lnTo>
                    <a:pt x="5" y="13"/>
                  </a:lnTo>
                  <a:lnTo>
                    <a:pt x="289" y="13"/>
                  </a:lnTo>
                  <a:lnTo>
                    <a:pt x="289" y="0"/>
                  </a:lnTo>
                  <a:lnTo>
                    <a:pt x="5" y="0"/>
                  </a:lnTo>
                  <a:lnTo>
                    <a:pt x="11" y="6"/>
                  </a:lnTo>
                  <a:lnTo>
                    <a:pt x="0" y="6"/>
                  </a:lnTo>
                  <a:lnTo>
                    <a:pt x="0" y="13"/>
                  </a:lnTo>
                  <a:lnTo>
                    <a:pt x="5" y="13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82" name="Freeform 1356"/>
            <p:cNvSpPr>
              <a:spLocks/>
            </p:cNvSpPr>
            <p:nvPr/>
          </p:nvSpPr>
          <p:spPr bwMode="auto">
            <a:xfrm>
              <a:off x="1436" y="3004"/>
              <a:ext cx="4" cy="62"/>
            </a:xfrm>
            <a:custGeom>
              <a:avLst/>
              <a:gdLst>
                <a:gd name="T0" fmla="*/ 0 w 11"/>
                <a:gd name="T1" fmla="*/ 0 h 185"/>
                <a:gd name="T2" fmla="*/ 0 w 11"/>
                <a:gd name="T3" fmla="*/ 0 h 185"/>
                <a:gd name="T4" fmla="*/ 0 w 11"/>
                <a:gd name="T5" fmla="*/ 0 h 185"/>
                <a:gd name="T6" fmla="*/ 0 w 11"/>
                <a:gd name="T7" fmla="*/ 0 h 185"/>
                <a:gd name="T8" fmla="*/ 0 w 11"/>
                <a:gd name="T9" fmla="*/ 0 h 185"/>
                <a:gd name="T10" fmla="*/ 0 w 11"/>
                <a:gd name="T11" fmla="*/ 0 h 185"/>
                <a:gd name="T12" fmla="*/ 0 w 11"/>
                <a:gd name="T13" fmla="*/ 0 h 185"/>
                <a:gd name="T14" fmla="*/ 0 w 11"/>
                <a:gd name="T15" fmla="*/ 0 h 185"/>
                <a:gd name="T16" fmla="*/ 0 w 11"/>
                <a:gd name="T17" fmla="*/ 0 h 185"/>
                <a:gd name="T18" fmla="*/ 0 w 11"/>
                <a:gd name="T19" fmla="*/ 0 h 1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"/>
                <a:gd name="T31" fmla="*/ 0 h 185"/>
                <a:gd name="T32" fmla="*/ 11 w 11"/>
                <a:gd name="T33" fmla="*/ 185 h 18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" h="185">
                  <a:moveTo>
                    <a:pt x="5" y="0"/>
                  </a:moveTo>
                  <a:lnTo>
                    <a:pt x="0" y="7"/>
                  </a:lnTo>
                  <a:lnTo>
                    <a:pt x="0" y="185"/>
                  </a:lnTo>
                  <a:lnTo>
                    <a:pt x="11" y="185"/>
                  </a:lnTo>
                  <a:lnTo>
                    <a:pt x="11" y="7"/>
                  </a:lnTo>
                  <a:lnTo>
                    <a:pt x="5" y="13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7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83" name="Freeform 1357"/>
            <p:cNvSpPr>
              <a:spLocks/>
            </p:cNvSpPr>
            <p:nvPr/>
          </p:nvSpPr>
          <p:spPr bwMode="auto">
            <a:xfrm>
              <a:off x="1438" y="3004"/>
              <a:ext cx="96" cy="4"/>
            </a:xfrm>
            <a:custGeom>
              <a:avLst/>
              <a:gdLst>
                <a:gd name="T0" fmla="*/ 0 w 290"/>
                <a:gd name="T1" fmla="*/ 0 h 13"/>
                <a:gd name="T2" fmla="*/ 0 w 290"/>
                <a:gd name="T3" fmla="*/ 0 h 13"/>
                <a:gd name="T4" fmla="*/ 0 w 290"/>
                <a:gd name="T5" fmla="*/ 0 h 13"/>
                <a:gd name="T6" fmla="*/ 0 w 290"/>
                <a:gd name="T7" fmla="*/ 0 h 13"/>
                <a:gd name="T8" fmla="*/ 0 w 290"/>
                <a:gd name="T9" fmla="*/ 0 h 13"/>
                <a:gd name="T10" fmla="*/ 0 w 290"/>
                <a:gd name="T11" fmla="*/ 0 h 13"/>
                <a:gd name="T12" fmla="*/ 0 w 290"/>
                <a:gd name="T13" fmla="*/ 0 h 13"/>
                <a:gd name="T14" fmla="*/ 0 w 290"/>
                <a:gd name="T15" fmla="*/ 0 h 13"/>
                <a:gd name="T16" fmla="*/ 0 w 290"/>
                <a:gd name="T17" fmla="*/ 0 h 13"/>
                <a:gd name="T18" fmla="*/ 0 w 290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90"/>
                <a:gd name="T31" fmla="*/ 0 h 13"/>
                <a:gd name="T32" fmla="*/ 290 w 290"/>
                <a:gd name="T33" fmla="*/ 13 h 1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90" h="13">
                  <a:moveTo>
                    <a:pt x="290" y="7"/>
                  </a:moveTo>
                  <a:lnTo>
                    <a:pt x="284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284" y="13"/>
                  </a:lnTo>
                  <a:lnTo>
                    <a:pt x="279" y="7"/>
                  </a:lnTo>
                  <a:lnTo>
                    <a:pt x="290" y="7"/>
                  </a:lnTo>
                  <a:lnTo>
                    <a:pt x="290" y="0"/>
                  </a:lnTo>
                  <a:lnTo>
                    <a:pt x="284" y="0"/>
                  </a:lnTo>
                  <a:lnTo>
                    <a:pt x="290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84" name="Freeform 1358"/>
            <p:cNvSpPr>
              <a:spLocks/>
            </p:cNvSpPr>
            <p:nvPr/>
          </p:nvSpPr>
          <p:spPr bwMode="auto">
            <a:xfrm>
              <a:off x="1531" y="3006"/>
              <a:ext cx="3" cy="62"/>
            </a:xfrm>
            <a:custGeom>
              <a:avLst/>
              <a:gdLst>
                <a:gd name="T0" fmla="*/ 0 w 11"/>
                <a:gd name="T1" fmla="*/ 0 h 185"/>
                <a:gd name="T2" fmla="*/ 0 w 11"/>
                <a:gd name="T3" fmla="*/ 0 h 185"/>
                <a:gd name="T4" fmla="*/ 0 w 11"/>
                <a:gd name="T5" fmla="*/ 0 h 185"/>
                <a:gd name="T6" fmla="*/ 0 w 11"/>
                <a:gd name="T7" fmla="*/ 0 h 185"/>
                <a:gd name="T8" fmla="*/ 0 w 11"/>
                <a:gd name="T9" fmla="*/ 0 h 185"/>
                <a:gd name="T10" fmla="*/ 0 w 11"/>
                <a:gd name="T11" fmla="*/ 0 h 185"/>
                <a:gd name="T12" fmla="*/ 0 w 11"/>
                <a:gd name="T13" fmla="*/ 0 h 185"/>
                <a:gd name="T14" fmla="*/ 0 w 11"/>
                <a:gd name="T15" fmla="*/ 0 h 185"/>
                <a:gd name="T16" fmla="*/ 0 w 11"/>
                <a:gd name="T17" fmla="*/ 0 h 185"/>
                <a:gd name="T18" fmla="*/ 0 w 11"/>
                <a:gd name="T19" fmla="*/ 0 h 1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"/>
                <a:gd name="T31" fmla="*/ 0 h 185"/>
                <a:gd name="T32" fmla="*/ 11 w 11"/>
                <a:gd name="T33" fmla="*/ 185 h 18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" h="185">
                  <a:moveTo>
                    <a:pt x="5" y="185"/>
                  </a:moveTo>
                  <a:lnTo>
                    <a:pt x="11" y="178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178"/>
                  </a:lnTo>
                  <a:lnTo>
                    <a:pt x="5" y="172"/>
                  </a:lnTo>
                  <a:lnTo>
                    <a:pt x="5" y="185"/>
                  </a:lnTo>
                  <a:lnTo>
                    <a:pt x="11" y="185"/>
                  </a:lnTo>
                  <a:lnTo>
                    <a:pt x="11" y="178"/>
                  </a:lnTo>
                  <a:lnTo>
                    <a:pt x="5" y="18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85" name="Freeform 1359"/>
            <p:cNvSpPr>
              <a:spLocks/>
            </p:cNvSpPr>
            <p:nvPr/>
          </p:nvSpPr>
          <p:spPr bwMode="auto">
            <a:xfrm>
              <a:off x="1538" y="3004"/>
              <a:ext cx="15" cy="17"/>
            </a:xfrm>
            <a:custGeom>
              <a:avLst/>
              <a:gdLst>
                <a:gd name="T0" fmla="*/ 0 w 46"/>
                <a:gd name="T1" fmla="*/ 0 h 52"/>
                <a:gd name="T2" fmla="*/ 0 w 46"/>
                <a:gd name="T3" fmla="*/ 0 h 52"/>
                <a:gd name="T4" fmla="*/ 0 w 46"/>
                <a:gd name="T5" fmla="*/ 0 h 52"/>
                <a:gd name="T6" fmla="*/ 0 w 46"/>
                <a:gd name="T7" fmla="*/ 0 h 52"/>
                <a:gd name="T8" fmla="*/ 0 w 46"/>
                <a:gd name="T9" fmla="*/ 0 h 52"/>
                <a:gd name="T10" fmla="*/ 0 w 46"/>
                <a:gd name="T11" fmla="*/ 0 h 52"/>
                <a:gd name="T12" fmla="*/ 0 w 46"/>
                <a:gd name="T13" fmla="*/ 0 h 52"/>
                <a:gd name="T14" fmla="*/ 0 w 46"/>
                <a:gd name="T15" fmla="*/ 0 h 52"/>
                <a:gd name="T16" fmla="*/ 0 w 46"/>
                <a:gd name="T17" fmla="*/ 0 h 52"/>
                <a:gd name="T18" fmla="*/ 0 w 46"/>
                <a:gd name="T19" fmla="*/ 0 h 52"/>
                <a:gd name="T20" fmla="*/ 0 w 46"/>
                <a:gd name="T21" fmla="*/ 0 h 52"/>
                <a:gd name="T22" fmla="*/ 0 w 46"/>
                <a:gd name="T23" fmla="*/ 0 h 52"/>
                <a:gd name="T24" fmla="*/ 0 w 46"/>
                <a:gd name="T25" fmla="*/ 0 h 52"/>
                <a:gd name="T26" fmla="*/ 0 w 46"/>
                <a:gd name="T27" fmla="*/ 0 h 52"/>
                <a:gd name="T28" fmla="*/ 0 w 46"/>
                <a:gd name="T29" fmla="*/ 0 h 52"/>
                <a:gd name="T30" fmla="*/ 0 w 46"/>
                <a:gd name="T31" fmla="*/ 0 h 52"/>
                <a:gd name="T32" fmla="*/ 0 w 46"/>
                <a:gd name="T33" fmla="*/ 0 h 5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6"/>
                <a:gd name="T52" fmla="*/ 0 h 52"/>
                <a:gd name="T53" fmla="*/ 46 w 46"/>
                <a:gd name="T54" fmla="*/ 52 h 5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6" h="52">
                  <a:moveTo>
                    <a:pt x="24" y="52"/>
                  </a:moveTo>
                  <a:lnTo>
                    <a:pt x="33" y="50"/>
                  </a:lnTo>
                  <a:lnTo>
                    <a:pt x="40" y="45"/>
                  </a:lnTo>
                  <a:lnTo>
                    <a:pt x="44" y="36"/>
                  </a:lnTo>
                  <a:lnTo>
                    <a:pt x="46" y="26"/>
                  </a:lnTo>
                  <a:lnTo>
                    <a:pt x="44" y="15"/>
                  </a:lnTo>
                  <a:lnTo>
                    <a:pt x="40" y="8"/>
                  </a:lnTo>
                  <a:lnTo>
                    <a:pt x="33" y="3"/>
                  </a:lnTo>
                  <a:lnTo>
                    <a:pt x="24" y="0"/>
                  </a:lnTo>
                  <a:lnTo>
                    <a:pt x="15" y="3"/>
                  </a:lnTo>
                  <a:lnTo>
                    <a:pt x="7" y="8"/>
                  </a:lnTo>
                  <a:lnTo>
                    <a:pt x="2" y="15"/>
                  </a:lnTo>
                  <a:lnTo>
                    <a:pt x="0" y="26"/>
                  </a:lnTo>
                  <a:lnTo>
                    <a:pt x="2" y="36"/>
                  </a:lnTo>
                  <a:lnTo>
                    <a:pt x="7" y="45"/>
                  </a:lnTo>
                  <a:lnTo>
                    <a:pt x="15" y="50"/>
                  </a:lnTo>
                  <a:lnTo>
                    <a:pt x="24" y="5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86" name="Freeform 1360"/>
            <p:cNvSpPr>
              <a:spLocks/>
            </p:cNvSpPr>
            <p:nvPr/>
          </p:nvSpPr>
          <p:spPr bwMode="auto">
            <a:xfrm>
              <a:off x="1546" y="3012"/>
              <a:ext cx="9" cy="11"/>
            </a:xfrm>
            <a:custGeom>
              <a:avLst/>
              <a:gdLst>
                <a:gd name="T0" fmla="*/ 0 w 28"/>
                <a:gd name="T1" fmla="*/ 0 h 33"/>
                <a:gd name="T2" fmla="*/ 0 w 28"/>
                <a:gd name="T3" fmla="*/ 0 h 33"/>
                <a:gd name="T4" fmla="*/ 0 w 28"/>
                <a:gd name="T5" fmla="*/ 0 h 33"/>
                <a:gd name="T6" fmla="*/ 0 w 28"/>
                <a:gd name="T7" fmla="*/ 0 h 33"/>
                <a:gd name="T8" fmla="*/ 0 w 28"/>
                <a:gd name="T9" fmla="*/ 0 h 33"/>
                <a:gd name="T10" fmla="*/ 0 w 28"/>
                <a:gd name="T11" fmla="*/ 0 h 33"/>
                <a:gd name="T12" fmla="*/ 0 w 28"/>
                <a:gd name="T13" fmla="*/ 0 h 33"/>
                <a:gd name="T14" fmla="*/ 0 w 28"/>
                <a:gd name="T15" fmla="*/ 0 h 33"/>
                <a:gd name="T16" fmla="*/ 0 w 28"/>
                <a:gd name="T17" fmla="*/ 0 h 33"/>
                <a:gd name="T18" fmla="*/ 0 w 28"/>
                <a:gd name="T19" fmla="*/ 0 h 33"/>
                <a:gd name="T20" fmla="*/ 0 w 28"/>
                <a:gd name="T21" fmla="*/ 0 h 33"/>
                <a:gd name="T22" fmla="*/ 0 w 28"/>
                <a:gd name="T23" fmla="*/ 0 h 33"/>
                <a:gd name="T24" fmla="*/ 0 w 28"/>
                <a:gd name="T25" fmla="*/ 0 h 3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8"/>
                <a:gd name="T40" fmla="*/ 0 h 33"/>
                <a:gd name="T41" fmla="*/ 28 w 28"/>
                <a:gd name="T42" fmla="*/ 33 h 3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8" h="33">
                  <a:moveTo>
                    <a:pt x="17" y="0"/>
                  </a:moveTo>
                  <a:lnTo>
                    <a:pt x="17" y="0"/>
                  </a:lnTo>
                  <a:lnTo>
                    <a:pt x="16" y="9"/>
                  </a:lnTo>
                  <a:lnTo>
                    <a:pt x="12" y="15"/>
                  </a:lnTo>
                  <a:lnTo>
                    <a:pt x="8" y="19"/>
                  </a:lnTo>
                  <a:lnTo>
                    <a:pt x="0" y="20"/>
                  </a:lnTo>
                  <a:lnTo>
                    <a:pt x="0" y="33"/>
                  </a:lnTo>
                  <a:lnTo>
                    <a:pt x="10" y="29"/>
                  </a:lnTo>
                  <a:lnTo>
                    <a:pt x="19" y="23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87" name="Freeform 1361"/>
            <p:cNvSpPr>
              <a:spLocks/>
            </p:cNvSpPr>
            <p:nvPr/>
          </p:nvSpPr>
          <p:spPr bwMode="auto">
            <a:xfrm>
              <a:off x="1546" y="3002"/>
              <a:ext cx="9" cy="10"/>
            </a:xfrm>
            <a:custGeom>
              <a:avLst/>
              <a:gdLst>
                <a:gd name="T0" fmla="*/ 0 w 28"/>
                <a:gd name="T1" fmla="*/ 0 h 32"/>
                <a:gd name="T2" fmla="*/ 0 w 28"/>
                <a:gd name="T3" fmla="*/ 0 h 32"/>
                <a:gd name="T4" fmla="*/ 0 w 28"/>
                <a:gd name="T5" fmla="*/ 0 h 32"/>
                <a:gd name="T6" fmla="*/ 0 w 28"/>
                <a:gd name="T7" fmla="*/ 0 h 32"/>
                <a:gd name="T8" fmla="*/ 0 w 28"/>
                <a:gd name="T9" fmla="*/ 0 h 32"/>
                <a:gd name="T10" fmla="*/ 0 w 28"/>
                <a:gd name="T11" fmla="*/ 0 h 32"/>
                <a:gd name="T12" fmla="*/ 0 w 28"/>
                <a:gd name="T13" fmla="*/ 0 h 32"/>
                <a:gd name="T14" fmla="*/ 0 w 28"/>
                <a:gd name="T15" fmla="*/ 0 h 32"/>
                <a:gd name="T16" fmla="*/ 0 w 28"/>
                <a:gd name="T17" fmla="*/ 0 h 32"/>
                <a:gd name="T18" fmla="*/ 0 w 28"/>
                <a:gd name="T19" fmla="*/ 0 h 32"/>
                <a:gd name="T20" fmla="*/ 0 w 28"/>
                <a:gd name="T21" fmla="*/ 0 h 32"/>
                <a:gd name="T22" fmla="*/ 0 w 28"/>
                <a:gd name="T23" fmla="*/ 0 h 32"/>
                <a:gd name="T24" fmla="*/ 0 w 28"/>
                <a:gd name="T25" fmla="*/ 0 h 3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8"/>
                <a:gd name="T40" fmla="*/ 0 h 32"/>
                <a:gd name="T41" fmla="*/ 28 w 28"/>
                <a:gd name="T42" fmla="*/ 32 h 3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8" h="32">
                  <a:moveTo>
                    <a:pt x="0" y="12"/>
                  </a:moveTo>
                  <a:lnTo>
                    <a:pt x="0" y="12"/>
                  </a:lnTo>
                  <a:lnTo>
                    <a:pt x="8" y="14"/>
                  </a:lnTo>
                  <a:lnTo>
                    <a:pt x="12" y="18"/>
                  </a:lnTo>
                  <a:lnTo>
                    <a:pt x="16" y="23"/>
                  </a:lnTo>
                  <a:lnTo>
                    <a:pt x="17" y="32"/>
                  </a:lnTo>
                  <a:lnTo>
                    <a:pt x="28" y="32"/>
                  </a:lnTo>
                  <a:lnTo>
                    <a:pt x="25" y="20"/>
                  </a:lnTo>
                  <a:lnTo>
                    <a:pt x="19" y="10"/>
                  </a:lnTo>
                  <a:lnTo>
                    <a:pt x="10" y="4"/>
                  </a:lnTo>
                  <a:lnTo>
                    <a:pt x="0" y="0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88" name="Freeform 1362"/>
            <p:cNvSpPr>
              <a:spLocks/>
            </p:cNvSpPr>
            <p:nvPr/>
          </p:nvSpPr>
          <p:spPr bwMode="auto">
            <a:xfrm>
              <a:off x="1536" y="3002"/>
              <a:ext cx="10" cy="10"/>
            </a:xfrm>
            <a:custGeom>
              <a:avLst/>
              <a:gdLst>
                <a:gd name="T0" fmla="*/ 0 w 30"/>
                <a:gd name="T1" fmla="*/ 0 h 32"/>
                <a:gd name="T2" fmla="*/ 0 w 30"/>
                <a:gd name="T3" fmla="*/ 0 h 32"/>
                <a:gd name="T4" fmla="*/ 0 w 30"/>
                <a:gd name="T5" fmla="*/ 0 h 32"/>
                <a:gd name="T6" fmla="*/ 0 w 30"/>
                <a:gd name="T7" fmla="*/ 0 h 32"/>
                <a:gd name="T8" fmla="*/ 0 w 30"/>
                <a:gd name="T9" fmla="*/ 0 h 32"/>
                <a:gd name="T10" fmla="*/ 0 w 30"/>
                <a:gd name="T11" fmla="*/ 0 h 32"/>
                <a:gd name="T12" fmla="*/ 0 w 30"/>
                <a:gd name="T13" fmla="*/ 0 h 32"/>
                <a:gd name="T14" fmla="*/ 0 w 30"/>
                <a:gd name="T15" fmla="*/ 0 h 32"/>
                <a:gd name="T16" fmla="*/ 0 w 30"/>
                <a:gd name="T17" fmla="*/ 0 h 32"/>
                <a:gd name="T18" fmla="*/ 0 w 30"/>
                <a:gd name="T19" fmla="*/ 0 h 32"/>
                <a:gd name="T20" fmla="*/ 0 w 30"/>
                <a:gd name="T21" fmla="*/ 0 h 32"/>
                <a:gd name="T22" fmla="*/ 0 w 30"/>
                <a:gd name="T23" fmla="*/ 0 h 32"/>
                <a:gd name="T24" fmla="*/ 0 w 30"/>
                <a:gd name="T25" fmla="*/ 0 h 3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0"/>
                <a:gd name="T40" fmla="*/ 0 h 32"/>
                <a:gd name="T41" fmla="*/ 30 w 30"/>
                <a:gd name="T42" fmla="*/ 32 h 3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0" h="32">
                  <a:moveTo>
                    <a:pt x="12" y="32"/>
                  </a:moveTo>
                  <a:lnTo>
                    <a:pt x="12" y="32"/>
                  </a:lnTo>
                  <a:lnTo>
                    <a:pt x="13" y="23"/>
                  </a:lnTo>
                  <a:lnTo>
                    <a:pt x="16" y="18"/>
                  </a:lnTo>
                  <a:lnTo>
                    <a:pt x="22" y="14"/>
                  </a:lnTo>
                  <a:lnTo>
                    <a:pt x="30" y="12"/>
                  </a:lnTo>
                  <a:lnTo>
                    <a:pt x="30" y="0"/>
                  </a:lnTo>
                  <a:lnTo>
                    <a:pt x="20" y="4"/>
                  </a:lnTo>
                  <a:lnTo>
                    <a:pt x="9" y="10"/>
                  </a:lnTo>
                  <a:lnTo>
                    <a:pt x="4" y="20"/>
                  </a:lnTo>
                  <a:lnTo>
                    <a:pt x="0" y="32"/>
                  </a:lnTo>
                  <a:lnTo>
                    <a:pt x="12" y="3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89" name="Freeform 1363"/>
            <p:cNvSpPr>
              <a:spLocks/>
            </p:cNvSpPr>
            <p:nvPr/>
          </p:nvSpPr>
          <p:spPr bwMode="auto">
            <a:xfrm>
              <a:off x="1536" y="3012"/>
              <a:ext cx="10" cy="11"/>
            </a:xfrm>
            <a:custGeom>
              <a:avLst/>
              <a:gdLst>
                <a:gd name="T0" fmla="*/ 0 w 30"/>
                <a:gd name="T1" fmla="*/ 0 h 33"/>
                <a:gd name="T2" fmla="*/ 0 w 30"/>
                <a:gd name="T3" fmla="*/ 0 h 33"/>
                <a:gd name="T4" fmla="*/ 0 w 30"/>
                <a:gd name="T5" fmla="*/ 0 h 33"/>
                <a:gd name="T6" fmla="*/ 0 w 30"/>
                <a:gd name="T7" fmla="*/ 0 h 33"/>
                <a:gd name="T8" fmla="*/ 0 w 30"/>
                <a:gd name="T9" fmla="*/ 0 h 33"/>
                <a:gd name="T10" fmla="*/ 0 w 30"/>
                <a:gd name="T11" fmla="*/ 0 h 33"/>
                <a:gd name="T12" fmla="*/ 0 w 30"/>
                <a:gd name="T13" fmla="*/ 0 h 33"/>
                <a:gd name="T14" fmla="*/ 0 w 30"/>
                <a:gd name="T15" fmla="*/ 0 h 33"/>
                <a:gd name="T16" fmla="*/ 0 w 30"/>
                <a:gd name="T17" fmla="*/ 0 h 33"/>
                <a:gd name="T18" fmla="*/ 0 w 30"/>
                <a:gd name="T19" fmla="*/ 0 h 33"/>
                <a:gd name="T20" fmla="*/ 0 w 30"/>
                <a:gd name="T21" fmla="*/ 0 h 33"/>
                <a:gd name="T22" fmla="*/ 0 w 30"/>
                <a:gd name="T23" fmla="*/ 0 h 33"/>
                <a:gd name="T24" fmla="*/ 0 w 30"/>
                <a:gd name="T25" fmla="*/ 0 h 3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0"/>
                <a:gd name="T40" fmla="*/ 0 h 33"/>
                <a:gd name="T41" fmla="*/ 30 w 30"/>
                <a:gd name="T42" fmla="*/ 33 h 3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0" h="33">
                  <a:moveTo>
                    <a:pt x="30" y="20"/>
                  </a:moveTo>
                  <a:lnTo>
                    <a:pt x="30" y="20"/>
                  </a:lnTo>
                  <a:lnTo>
                    <a:pt x="22" y="19"/>
                  </a:lnTo>
                  <a:lnTo>
                    <a:pt x="16" y="15"/>
                  </a:lnTo>
                  <a:lnTo>
                    <a:pt x="13" y="9"/>
                  </a:lnTo>
                  <a:lnTo>
                    <a:pt x="12" y="0"/>
                  </a:lnTo>
                  <a:lnTo>
                    <a:pt x="0" y="0"/>
                  </a:lnTo>
                  <a:lnTo>
                    <a:pt x="4" y="11"/>
                  </a:lnTo>
                  <a:lnTo>
                    <a:pt x="9" y="23"/>
                  </a:lnTo>
                  <a:lnTo>
                    <a:pt x="20" y="29"/>
                  </a:lnTo>
                  <a:lnTo>
                    <a:pt x="30" y="33"/>
                  </a:lnTo>
                  <a:lnTo>
                    <a:pt x="30" y="2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90" name="Freeform 1364"/>
            <p:cNvSpPr>
              <a:spLocks/>
            </p:cNvSpPr>
            <p:nvPr/>
          </p:nvSpPr>
          <p:spPr bwMode="auto">
            <a:xfrm>
              <a:off x="1580" y="3004"/>
              <a:ext cx="15" cy="17"/>
            </a:xfrm>
            <a:custGeom>
              <a:avLst/>
              <a:gdLst>
                <a:gd name="T0" fmla="*/ 0 w 46"/>
                <a:gd name="T1" fmla="*/ 0 h 52"/>
                <a:gd name="T2" fmla="*/ 0 w 46"/>
                <a:gd name="T3" fmla="*/ 0 h 52"/>
                <a:gd name="T4" fmla="*/ 0 w 46"/>
                <a:gd name="T5" fmla="*/ 0 h 52"/>
                <a:gd name="T6" fmla="*/ 0 w 46"/>
                <a:gd name="T7" fmla="*/ 0 h 52"/>
                <a:gd name="T8" fmla="*/ 0 w 46"/>
                <a:gd name="T9" fmla="*/ 0 h 52"/>
                <a:gd name="T10" fmla="*/ 0 w 46"/>
                <a:gd name="T11" fmla="*/ 0 h 52"/>
                <a:gd name="T12" fmla="*/ 0 w 46"/>
                <a:gd name="T13" fmla="*/ 0 h 52"/>
                <a:gd name="T14" fmla="*/ 0 w 46"/>
                <a:gd name="T15" fmla="*/ 0 h 52"/>
                <a:gd name="T16" fmla="*/ 0 w 46"/>
                <a:gd name="T17" fmla="*/ 0 h 52"/>
                <a:gd name="T18" fmla="*/ 0 w 46"/>
                <a:gd name="T19" fmla="*/ 0 h 52"/>
                <a:gd name="T20" fmla="*/ 0 w 46"/>
                <a:gd name="T21" fmla="*/ 0 h 52"/>
                <a:gd name="T22" fmla="*/ 0 w 46"/>
                <a:gd name="T23" fmla="*/ 0 h 52"/>
                <a:gd name="T24" fmla="*/ 0 w 46"/>
                <a:gd name="T25" fmla="*/ 0 h 52"/>
                <a:gd name="T26" fmla="*/ 0 w 46"/>
                <a:gd name="T27" fmla="*/ 0 h 52"/>
                <a:gd name="T28" fmla="*/ 0 w 46"/>
                <a:gd name="T29" fmla="*/ 0 h 52"/>
                <a:gd name="T30" fmla="*/ 0 w 46"/>
                <a:gd name="T31" fmla="*/ 0 h 52"/>
                <a:gd name="T32" fmla="*/ 0 w 46"/>
                <a:gd name="T33" fmla="*/ 0 h 5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6"/>
                <a:gd name="T52" fmla="*/ 0 h 52"/>
                <a:gd name="T53" fmla="*/ 46 w 46"/>
                <a:gd name="T54" fmla="*/ 52 h 5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6" h="52">
                  <a:moveTo>
                    <a:pt x="24" y="52"/>
                  </a:moveTo>
                  <a:lnTo>
                    <a:pt x="33" y="50"/>
                  </a:lnTo>
                  <a:lnTo>
                    <a:pt x="40" y="45"/>
                  </a:lnTo>
                  <a:lnTo>
                    <a:pt x="44" y="36"/>
                  </a:lnTo>
                  <a:lnTo>
                    <a:pt x="46" y="26"/>
                  </a:lnTo>
                  <a:lnTo>
                    <a:pt x="44" y="15"/>
                  </a:lnTo>
                  <a:lnTo>
                    <a:pt x="40" y="8"/>
                  </a:lnTo>
                  <a:lnTo>
                    <a:pt x="33" y="3"/>
                  </a:lnTo>
                  <a:lnTo>
                    <a:pt x="24" y="0"/>
                  </a:lnTo>
                  <a:lnTo>
                    <a:pt x="15" y="3"/>
                  </a:lnTo>
                  <a:lnTo>
                    <a:pt x="7" y="8"/>
                  </a:lnTo>
                  <a:lnTo>
                    <a:pt x="2" y="15"/>
                  </a:lnTo>
                  <a:lnTo>
                    <a:pt x="0" y="26"/>
                  </a:lnTo>
                  <a:lnTo>
                    <a:pt x="2" y="36"/>
                  </a:lnTo>
                  <a:lnTo>
                    <a:pt x="7" y="45"/>
                  </a:lnTo>
                  <a:lnTo>
                    <a:pt x="15" y="50"/>
                  </a:lnTo>
                  <a:lnTo>
                    <a:pt x="24" y="5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91" name="Freeform 1365"/>
            <p:cNvSpPr>
              <a:spLocks/>
            </p:cNvSpPr>
            <p:nvPr/>
          </p:nvSpPr>
          <p:spPr bwMode="auto">
            <a:xfrm>
              <a:off x="1588" y="3012"/>
              <a:ext cx="9" cy="11"/>
            </a:xfrm>
            <a:custGeom>
              <a:avLst/>
              <a:gdLst>
                <a:gd name="T0" fmla="*/ 0 w 28"/>
                <a:gd name="T1" fmla="*/ 0 h 33"/>
                <a:gd name="T2" fmla="*/ 0 w 28"/>
                <a:gd name="T3" fmla="*/ 0 h 33"/>
                <a:gd name="T4" fmla="*/ 0 w 28"/>
                <a:gd name="T5" fmla="*/ 0 h 33"/>
                <a:gd name="T6" fmla="*/ 0 w 28"/>
                <a:gd name="T7" fmla="*/ 0 h 33"/>
                <a:gd name="T8" fmla="*/ 0 w 28"/>
                <a:gd name="T9" fmla="*/ 0 h 33"/>
                <a:gd name="T10" fmla="*/ 0 w 28"/>
                <a:gd name="T11" fmla="*/ 0 h 33"/>
                <a:gd name="T12" fmla="*/ 0 w 28"/>
                <a:gd name="T13" fmla="*/ 0 h 33"/>
                <a:gd name="T14" fmla="*/ 0 w 28"/>
                <a:gd name="T15" fmla="*/ 0 h 33"/>
                <a:gd name="T16" fmla="*/ 0 w 28"/>
                <a:gd name="T17" fmla="*/ 0 h 33"/>
                <a:gd name="T18" fmla="*/ 0 w 28"/>
                <a:gd name="T19" fmla="*/ 0 h 33"/>
                <a:gd name="T20" fmla="*/ 0 w 28"/>
                <a:gd name="T21" fmla="*/ 0 h 33"/>
                <a:gd name="T22" fmla="*/ 0 w 28"/>
                <a:gd name="T23" fmla="*/ 0 h 33"/>
                <a:gd name="T24" fmla="*/ 0 w 28"/>
                <a:gd name="T25" fmla="*/ 0 h 3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8"/>
                <a:gd name="T40" fmla="*/ 0 h 33"/>
                <a:gd name="T41" fmla="*/ 28 w 28"/>
                <a:gd name="T42" fmla="*/ 33 h 3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8" h="33">
                  <a:moveTo>
                    <a:pt x="17" y="0"/>
                  </a:moveTo>
                  <a:lnTo>
                    <a:pt x="17" y="0"/>
                  </a:lnTo>
                  <a:lnTo>
                    <a:pt x="16" y="9"/>
                  </a:lnTo>
                  <a:lnTo>
                    <a:pt x="12" y="15"/>
                  </a:lnTo>
                  <a:lnTo>
                    <a:pt x="8" y="19"/>
                  </a:lnTo>
                  <a:lnTo>
                    <a:pt x="0" y="20"/>
                  </a:lnTo>
                  <a:lnTo>
                    <a:pt x="0" y="33"/>
                  </a:lnTo>
                  <a:lnTo>
                    <a:pt x="10" y="29"/>
                  </a:lnTo>
                  <a:lnTo>
                    <a:pt x="19" y="23"/>
                  </a:lnTo>
                  <a:lnTo>
                    <a:pt x="25" y="11"/>
                  </a:lnTo>
                  <a:lnTo>
                    <a:pt x="28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92" name="Freeform 1366"/>
            <p:cNvSpPr>
              <a:spLocks/>
            </p:cNvSpPr>
            <p:nvPr/>
          </p:nvSpPr>
          <p:spPr bwMode="auto">
            <a:xfrm>
              <a:off x="1588" y="3002"/>
              <a:ext cx="9" cy="10"/>
            </a:xfrm>
            <a:custGeom>
              <a:avLst/>
              <a:gdLst>
                <a:gd name="T0" fmla="*/ 0 w 28"/>
                <a:gd name="T1" fmla="*/ 0 h 32"/>
                <a:gd name="T2" fmla="*/ 0 w 28"/>
                <a:gd name="T3" fmla="*/ 0 h 32"/>
                <a:gd name="T4" fmla="*/ 0 w 28"/>
                <a:gd name="T5" fmla="*/ 0 h 32"/>
                <a:gd name="T6" fmla="*/ 0 w 28"/>
                <a:gd name="T7" fmla="*/ 0 h 32"/>
                <a:gd name="T8" fmla="*/ 0 w 28"/>
                <a:gd name="T9" fmla="*/ 0 h 32"/>
                <a:gd name="T10" fmla="*/ 0 w 28"/>
                <a:gd name="T11" fmla="*/ 0 h 32"/>
                <a:gd name="T12" fmla="*/ 0 w 28"/>
                <a:gd name="T13" fmla="*/ 0 h 32"/>
                <a:gd name="T14" fmla="*/ 0 w 28"/>
                <a:gd name="T15" fmla="*/ 0 h 32"/>
                <a:gd name="T16" fmla="*/ 0 w 28"/>
                <a:gd name="T17" fmla="*/ 0 h 32"/>
                <a:gd name="T18" fmla="*/ 0 w 28"/>
                <a:gd name="T19" fmla="*/ 0 h 32"/>
                <a:gd name="T20" fmla="*/ 0 w 28"/>
                <a:gd name="T21" fmla="*/ 0 h 32"/>
                <a:gd name="T22" fmla="*/ 0 w 28"/>
                <a:gd name="T23" fmla="*/ 0 h 32"/>
                <a:gd name="T24" fmla="*/ 0 w 28"/>
                <a:gd name="T25" fmla="*/ 0 h 3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8"/>
                <a:gd name="T40" fmla="*/ 0 h 32"/>
                <a:gd name="T41" fmla="*/ 28 w 28"/>
                <a:gd name="T42" fmla="*/ 32 h 3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8" h="32">
                  <a:moveTo>
                    <a:pt x="0" y="12"/>
                  </a:moveTo>
                  <a:lnTo>
                    <a:pt x="0" y="12"/>
                  </a:lnTo>
                  <a:lnTo>
                    <a:pt x="8" y="14"/>
                  </a:lnTo>
                  <a:lnTo>
                    <a:pt x="12" y="18"/>
                  </a:lnTo>
                  <a:lnTo>
                    <a:pt x="16" y="23"/>
                  </a:lnTo>
                  <a:lnTo>
                    <a:pt x="17" y="32"/>
                  </a:lnTo>
                  <a:lnTo>
                    <a:pt x="28" y="32"/>
                  </a:lnTo>
                  <a:lnTo>
                    <a:pt x="25" y="20"/>
                  </a:lnTo>
                  <a:lnTo>
                    <a:pt x="19" y="10"/>
                  </a:lnTo>
                  <a:lnTo>
                    <a:pt x="10" y="4"/>
                  </a:lnTo>
                  <a:lnTo>
                    <a:pt x="0" y="0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93" name="Freeform 1367"/>
            <p:cNvSpPr>
              <a:spLocks/>
            </p:cNvSpPr>
            <p:nvPr/>
          </p:nvSpPr>
          <p:spPr bwMode="auto">
            <a:xfrm>
              <a:off x="1578" y="3002"/>
              <a:ext cx="10" cy="10"/>
            </a:xfrm>
            <a:custGeom>
              <a:avLst/>
              <a:gdLst>
                <a:gd name="T0" fmla="*/ 0 w 30"/>
                <a:gd name="T1" fmla="*/ 0 h 32"/>
                <a:gd name="T2" fmla="*/ 0 w 30"/>
                <a:gd name="T3" fmla="*/ 0 h 32"/>
                <a:gd name="T4" fmla="*/ 0 w 30"/>
                <a:gd name="T5" fmla="*/ 0 h 32"/>
                <a:gd name="T6" fmla="*/ 0 w 30"/>
                <a:gd name="T7" fmla="*/ 0 h 32"/>
                <a:gd name="T8" fmla="*/ 0 w 30"/>
                <a:gd name="T9" fmla="*/ 0 h 32"/>
                <a:gd name="T10" fmla="*/ 0 w 30"/>
                <a:gd name="T11" fmla="*/ 0 h 32"/>
                <a:gd name="T12" fmla="*/ 0 w 30"/>
                <a:gd name="T13" fmla="*/ 0 h 32"/>
                <a:gd name="T14" fmla="*/ 0 w 30"/>
                <a:gd name="T15" fmla="*/ 0 h 32"/>
                <a:gd name="T16" fmla="*/ 0 w 30"/>
                <a:gd name="T17" fmla="*/ 0 h 32"/>
                <a:gd name="T18" fmla="*/ 0 w 30"/>
                <a:gd name="T19" fmla="*/ 0 h 32"/>
                <a:gd name="T20" fmla="*/ 0 w 30"/>
                <a:gd name="T21" fmla="*/ 0 h 32"/>
                <a:gd name="T22" fmla="*/ 0 w 30"/>
                <a:gd name="T23" fmla="*/ 0 h 32"/>
                <a:gd name="T24" fmla="*/ 0 w 30"/>
                <a:gd name="T25" fmla="*/ 0 h 3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0"/>
                <a:gd name="T40" fmla="*/ 0 h 32"/>
                <a:gd name="T41" fmla="*/ 30 w 30"/>
                <a:gd name="T42" fmla="*/ 32 h 3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0" h="32">
                  <a:moveTo>
                    <a:pt x="12" y="32"/>
                  </a:moveTo>
                  <a:lnTo>
                    <a:pt x="12" y="32"/>
                  </a:lnTo>
                  <a:lnTo>
                    <a:pt x="13" y="23"/>
                  </a:lnTo>
                  <a:lnTo>
                    <a:pt x="16" y="18"/>
                  </a:lnTo>
                  <a:lnTo>
                    <a:pt x="22" y="14"/>
                  </a:lnTo>
                  <a:lnTo>
                    <a:pt x="30" y="12"/>
                  </a:lnTo>
                  <a:lnTo>
                    <a:pt x="30" y="0"/>
                  </a:lnTo>
                  <a:lnTo>
                    <a:pt x="20" y="4"/>
                  </a:lnTo>
                  <a:lnTo>
                    <a:pt x="9" y="10"/>
                  </a:lnTo>
                  <a:lnTo>
                    <a:pt x="4" y="20"/>
                  </a:lnTo>
                  <a:lnTo>
                    <a:pt x="0" y="32"/>
                  </a:lnTo>
                  <a:lnTo>
                    <a:pt x="12" y="3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94" name="Freeform 1368"/>
            <p:cNvSpPr>
              <a:spLocks/>
            </p:cNvSpPr>
            <p:nvPr/>
          </p:nvSpPr>
          <p:spPr bwMode="auto">
            <a:xfrm>
              <a:off x="1578" y="3012"/>
              <a:ext cx="10" cy="11"/>
            </a:xfrm>
            <a:custGeom>
              <a:avLst/>
              <a:gdLst>
                <a:gd name="T0" fmla="*/ 0 w 30"/>
                <a:gd name="T1" fmla="*/ 0 h 33"/>
                <a:gd name="T2" fmla="*/ 0 w 30"/>
                <a:gd name="T3" fmla="*/ 0 h 33"/>
                <a:gd name="T4" fmla="*/ 0 w 30"/>
                <a:gd name="T5" fmla="*/ 0 h 33"/>
                <a:gd name="T6" fmla="*/ 0 w 30"/>
                <a:gd name="T7" fmla="*/ 0 h 33"/>
                <a:gd name="T8" fmla="*/ 0 w 30"/>
                <a:gd name="T9" fmla="*/ 0 h 33"/>
                <a:gd name="T10" fmla="*/ 0 w 30"/>
                <a:gd name="T11" fmla="*/ 0 h 33"/>
                <a:gd name="T12" fmla="*/ 0 w 30"/>
                <a:gd name="T13" fmla="*/ 0 h 33"/>
                <a:gd name="T14" fmla="*/ 0 w 30"/>
                <a:gd name="T15" fmla="*/ 0 h 33"/>
                <a:gd name="T16" fmla="*/ 0 w 30"/>
                <a:gd name="T17" fmla="*/ 0 h 33"/>
                <a:gd name="T18" fmla="*/ 0 w 30"/>
                <a:gd name="T19" fmla="*/ 0 h 33"/>
                <a:gd name="T20" fmla="*/ 0 w 30"/>
                <a:gd name="T21" fmla="*/ 0 h 33"/>
                <a:gd name="T22" fmla="*/ 0 w 30"/>
                <a:gd name="T23" fmla="*/ 0 h 33"/>
                <a:gd name="T24" fmla="*/ 0 w 30"/>
                <a:gd name="T25" fmla="*/ 0 h 3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0"/>
                <a:gd name="T40" fmla="*/ 0 h 33"/>
                <a:gd name="T41" fmla="*/ 30 w 30"/>
                <a:gd name="T42" fmla="*/ 33 h 3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0" h="33">
                  <a:moveTo>
                    <a:pt x="30" y="20"/>
                  </a:moveTo>
                  <a:lnTo>
                    <a:pt x="30" y="20"/>
                  </a:lnTo>
                  <a:lnTo>
                    <a:pt x="22" y="19"/>
                  </a:lnTo>
                  <a:lnTo>
                    <a:pt x="16" y="15"/>
                  </a:lnTo>
                  <a:lnTo>
                    <a:pt x="13" y="9"/>
                  </a:lnTo>
                  <a:lnTo>
                    <a:pt x="12" y="0"/>
                  </a:lnTo>
                  <a:lnTo>
                    <a:pt x="0" y="0"/>
                  </a:lnTo>
                  <a:lnTo>
                    <a:pt x="4" y="11"/>
                  </a:lnTo>
                  <a:lnTo>
                    <a:pt x="9" y="23"/>
                  </a:lnTo>
                  <a:lnTo>
                    <a:pt x="20" y="29"/>
                  </a:lnTo>
                  <a:lnTo>
                    <a:pt x="30" y="33"/>
                  </a:lnTo>
                  <a:lnTo>
                    <a:pt x="30" y="2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95" name="Freeform 1369"/>
            <p:cNvSpPr>
              <a:spLocks/>
            </p:cNvSpPr>
            <p:nvPr/>
          </p:nvSpPr>
          <p:spPr bwMode="auto">
            <a:xfrm>
              <a:off x="1538" y="3053"/>
              <a:ext cx="15" cy="17"/>
            </a:xfrm>
            <a:custGeom>
              <a:avLst/>
              <a:gdLst>
                <a:gd name="T0" fmla="*/ 0 w 46"/>
                <a:gd name="T1" fmla="*/ 0 h 52"/>
                <a:gd name="T2" fmla="*/ 0 w 46"/>
                <a:gd name="T3" fmla="*/ 0 h 52"/>
                <a:gd name="T4" fmla="*/ 0 w 46"/>
                <a:gd name="T5" fmla="*/ 0 h 52"/>
                <a:gd name="T6" fmla="*/ 0 w 46"/>
                <a:gd name="T7" fmla="*/ 0 h 52"/>
                <a:gd name="T8" fmla="*/ 0 w 46"/>
                <a:gd name="T9" fmla="*/ 0 h 52"/>
                <a:gd name="T10" fmla="*/ 0 w 46"/>
                <a:gd name="T11" fmla="*/ 0 h 52"/>
                <a:gd name="T12" fmla="*/ 0 w 46"/>
                <a:gd name="T13" fmla="*/ 0 h 52"/>
                <a:gd name="T14" fmla="*/ 0 w 46"/>
                <a:gd name="T15" fmla="*/ 0 h 52"/>
                <a:gd name="T16" fmla="*/ 0 w 46"/>
                <a:gd name="T17" fmla="*/ 0 h 52"/>
                <a:gd name="T18" fmla="*/ 0 w 46"/>
                <a:gd name="T19" fmla="*/ 0 h 52"/>
                <a:gd name="T20" fmla="*/ 0 w 46"/>
                <a:gd name="T21" fmla="*/ 0 h 52"/>
                <a:gd name="T22" fmla="*/ 0 w 46"/>
                <a:gd name="T23" fmla="*/ 0 h 52"/>
                <a:gd name="T24" fmla="*/ 0 w 46"/>
                <a:gd name="T25" fmla="*/ 0 h 52"/>
                <a:gd name="T26" fmla="*/ 0 w 46"/>
                <a:gd name="T27" fmla="*/ 0 h 52"/>
                <a:gd name="T28" fmla="*/ 0 w 46"/>
                <a:gd name="T29" fmla="*/ 0 h 52"/>
                <a:gd name="T30" fmla="*/ 0 w 46"/>
                <a:gd name="T31" fmla="*/ 0 h 52"/>
                <a:gd name="T32" fmla="*/ 0 w 46"/>
                <a:gd name="T33" fmla="*/ 0 h 5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6"/>
                <a:gd name="T52" fmla="*/ 0 h 52"/>
                <a:gd name="T53" fmla="*/ 46 w 46"/>
                <a:gd name="T54" fmla="*/ 52 h 5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6" h="52">
                  <a:moveTo>
                    <a:pt x="24" y="52"/>
                  </a:moveTo>
                  <a:lnTo>
                    <a:pt x="33" y="50"/>
                  </a:lnTo>
                  <a:lnTo>
                    <a:pt x="40" y="45"/>
                  </a:lnTo>
                  <a:lnTo>
                    <a:pt x="44" y="36"/>
                  </a:lnTo>
                  <a:lnTo>
                    <a:pt x="46" y="25"/>
                  </a:lnTo>
                  <a:lnTo>
                    <a:pt x="44" y="15"/>
                  </a:lnTo>
                  <a:lnTo>
                    <a:pt x="40" y="8"/>
                  </a:lnTo>
                  <a:lnTo>
                    <a:pt x="33" y="2"/>
                  </a:lnTo>
                  <a:lnTo>
                    <a:pt x="24" y="0"/>
                  </a:lnTo>
                  <a:lnTo>
                    <a:pt x="15" y="2"/>
                  </a:lnTo>
                  <a:lnTo>
                    <a:pt x="7" y="8"/>
                  </a:lnTo>
                  <a:lnTo>
                    <a:pt x="2" y="15"/>
                  </a:lnTo>
                  <a:lnTo>
                    <a:pt x="0" y="25"/>
                  </a:lnTo>
                  <a:lnTo>
                    <a:pt x="2" y="36"/>
                  </a:lnTo>
                  <a:lnTo>
                    <a:pt x="7" y="45"/>
                  </a:lnTo>
                  <a:lnTo>
                    <a:pt x="15" y="50"/>
                  </a:lnTo>
                  <a:lnTo>
                    <a:pt x="24" y="5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96" name="Freeform 1370"/>
            <p:cNvSpPr>
              <a:spLocks/>
            </p:cNvSpPr>
            <p:nvPr/>
          </p:nvSpPr>
          <p:spPr bwMode="auto">
            <a:xfrm>
              <a:off x="1546" y="3061"/>
              <a:ext cx="9" cy="11"/>
            </a:xfrm>
            <a:custGeom>
              <a:avLst/>
              <a:gdLst>
                <a:gd name="T0" fmla="*/ 0 w 28"/>
                <a:gd name="T1" fmla="*/ 0 h 34"/>
                <a:gd name="T2" fmla="*/ 0 w 28"/>
                <a:gd name="T3" fmla="*/ 0 h 34"/>
                <a:gd name="T4" fmla="*/ 0 w 28"/>
                <a:gd name="T5" fmla="*/ 0 h 34"/>
                <a:gd name="T6" fmla="*/ 0 w 28"/>
                <a:gd name="T7" fmla="*/ 0 h 34"/>
                <a:gd name="T8" fmla="*/ 0 w 28"/>
                <a:gd name="T9" fmla="*/ 0 h 34"/>
                <a:gd name="T10" fmla="*/ 0 w 28"/>
                <a:gd name="T11" fmla="*/ 0 h 34"/>
                <a:gd name="T12" fmla="*/ 0 w 28"/>
                <a:gd name="T13" fmla="*/ 0 h 34"/>
                <a:gd name="T14" fmla="*/ 0 w 28"/>
                <a:gd name="T15" fmla="*/ 0 h 34"/>
                <a:gd name="T16" fmla="*/ 0 w 28"/>
                <a:gd name="T17" fmla="*/ 0 h 34"/>
                <a:gd name="T18" fmla="*/ 0 w 28"/>
                <a:gd name="T19" fmla="*/ 0 h 34"/>
                <a:gd name="T20" fmla="*/ 0 w 28"/>
                <a:gd name="T21" fmla="*/ 0 h 34"/>
                <a:gd name="T22" fmla="*/ 0 w 28"/>
                <a:gd name="T23" fmla="*/ 0 h 34"/>
                <a:gd name="T24" fmla="*/ 0 w 28"/>
                <a:gd name="T25" fmla="*/ 0 h 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8"/>
                <a:gd name="T40" fmla="*/ 0 h 34"/>
                <a:gd name="T41" fmla="*/ 28 w 28"/>
                <a:gd name="T42" fmla="*/ 34 h 34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8" h="34">
                  <a:moveTo>
                    <a:pt x="17" y="0"/>
                  </a:moveTo>
                  <a:lnTo>
                    <a:pt x="17" y="0"/>
                  </a:lnTo>
                  <a:lnTo>
                    <a:pt x="16" y="9"/>
                  </a:lnTo>
                  <a:lnTo>
                    <a:pt x="12" y="16"/>
                  </a:lnTo>
                  <a:lnTo>
                    <a:pt x="8" y="20"/>
                  </a:lnTo>
                  <a:lnTo>
                    <a:pt x="0" y="21"/>
                  </a:lnTo>
                  <a:lnTo>
                    <a:pt x="0" y="34"/>
                  </a:lnTo>
                  <a:lnTo>
                    <a:pt x="10" y="30"/>
                  </a:lnTo>
                  <a:lnTo>
                    <a:pt x="19" y="23"/>
                  </a:lnTo>
                  <a:lnTo>
                    <a:pt x="25" y="12"/>
                  </a:lnTo>
                  <a:lnTo>
                    <a:pt x="28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97" name="Freeform 1371"/>
            <p:cNvSpPr>
              <a:spLocks/>
            </p:cNvSpPr>
            <p:nvPr/>
          </p:nvSpPr>
          <p:spPr bwMode="auto">
            <a:xfrm>
              <a:off x="1546" y="3050"/>
              <a:ext cx="9" cy="11"/>
            </a:xfrm>
            <a:custGeom>
              <a:avLst/>
              <a:gdLst>
                <a:gd name="T0" fmla="*/ 0 w 28"/>
                <a:gd name="T1" fmla="*/ 0 h 32"/>
                <a:gd name="T2" fmla="*/ 0 w 28"/>
                <a:gd name="T3" fmla="*/ 0 h 32"/>
                <a:gd name="T4" fmla="*/ 0 w 28"/>
                <a:gd name="T5" fmla="*/ 0 h 32"/>
                <a:gd name="T6" fmla="*/ 0 w 28"/>
                <a:gd name="T7" fmla="*/ 0 h 32"/>
                <a:gd name="T8" fmla="*/ 0 w 28"/>
                <a:gd name="T9" fmla="*/ 0 h 32"/>
                <a:gd name="T10" fmla="*/ 0 w 28"/>
                <a:gd name="T11" fmla="*/ 0 h 32"/>
                <a:gd name="T12" fmla="*/ 0 w 28"/>
                <a:gd name="T13" fmla="*/ 0 h 32"/>
                <a:gd name="T14" fmla="*/ 0 w 28"/>
                <a:gd name="T15" fmla="*/ 0 h 32"/>
                <a:gd name="T16" fmla="*/ 0 w 28"/>
                <a:gd name="T17" fmla="*/ 0 h 32"/>
                <a:gd name="T18" fmla="*/ 0 w 28"/>
                <a:gd name="T19" fmla="*/ 0 h 32"/>
                <a:gd name="T20" fmla="*/ 0 w 28"/>
                <a:gd name="T21" fmla="*/ 0 h 32"/>
                <a:gd name="T22" fmla="*/ 0 w 28"/>
                <a:gd name="T23" fmla="*/ 0 h 32"/>
                <a:gd name="T24" fmla="*/ 0 w 28"/>
                <a:gd name="T25" fmla="*/ 0 h 3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8"/>
                <a:gd name="T40" fmla="*/ 0 h 32"/>
                <a:gd name="T41" fmla="*/ 28 w 28"/>
                <a:gd name="T42" fmla="*/ 32 h 3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8" h="32">
                  <a:moveTo>
                    <a:pt x="0" y="13"/>
                  </a:moveTo>
                  <a:lnTo>
                    <a:pt x="0" y="13"/>
                  </a:lnTo>
                  <a:lnTo>
                    <a:pt x="8" y="15"/>
                  </a:lnTo>
                  <a:lnTo>
                    <a:pt x="12" y="18"/>
                  </a:lnTo>
                  <a:lnTo>
                    <a:pt x="16" y="23"/>
                  </a:lnTo>
                  <a:lnTo>
                    <a:pt x="17" y="32"/>
                  </a:lnTo>
                  <a:lnTo>
                    <a:pt x="28" y="32"/>
                  </a:lnTo>
                  <a:lnTo>
                    <a:pt x="25" y="21"/>
                  </a:lnTo>
                  <a:lnTo>
                    <a:pt x="19" y="11"/>
                  </a:lnTo>
                  <a:lnTo>
                    <a:pt x="10" y="4"/>
                  </a:lnTo>
                  <a:lnTo>
                    <a:pt x="0" y="0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98" name="Freeform 1372"/>
            <p:cNvSpPr>
              <a:spLocks/>
            </p:cNvSpPr>
            <p:nvPr/>
          </p:nvSpPr>
          <p:spPr bwMode="auto">
            <a:xfrm>
              <a:off x="1536" y="3050"/>
              <a:ext cx="10" cy="11"/>
            </a:xfrm>
            <a:custGeom>
              <a:avLst/>
              <a:gdLst>
                <a:gd name="T0" fmla="*/ 0 w 30"/>
                <a:gd name="T1" fmla="*/ 0 h 32"/>
                <a:gd name="T2" fmla="*/ 0 w 30"/>
                <a:gd name="T3" fmla="*/ 0 h 32"/>
                <a:gd name="T4" fmla="*/ 0 w 30"/>
                <a:gd name="T5" fmla="*/ 0 h 32"/>
                <a:gd name="T6" fmla="*/ 0 w 30"/>
                <a:gd name="T7" fmla="*/ 0 h 32"/>
                <a:gd name="T8" fmla="*/ 0 w 30"/>
                <a:gd name="T9" fmla="*/ 0 h 32"/>
                <a:gd name="T10" fmla="*/ 0 w 30"/>
                <a:gd name="T11" fmla="*/ 0 h 32"/>
                <a:gd name="T12" fmla="*/ 0 w 30"/>
                <a:gd name="T13" fmla="*/ 0 h 32"/>
                <a:gd name="T14" fmla="*/ 0 w 30"/>
                <a:gd name="T15" fmla="*/ 0 h 32"/>
                <a:gd name="T16" fmla="*/ 0 w 30"/>
                <a:gd name="T17" fmla="*/ 0 h 32"/>
                <a:gd name="T18" fmla="*/ 0 w 30"/>
                <a:gd name="T19" fmla="*/ 0 h 32"/>
                <a:gd name="T20" fmla="*/ 0 w 30"/>
                <a:gd name="T21" fmla="*/ 0 h 32"/>
                <a:gd name="T22" fmla="*/ 0 w 30"/>
                <a:gd name="T23" fmla="*/ 0 h 32"/>
                <a:gd name="T24" fmla="*/ 0 w 30"/>
                <a:gd name="T25" fmla="*/ 0 h 3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0"/>
                <a:gd name="T40" fmla="*/ 0 h 32"/>
                <a:gd name="T41" fmla="*/ 30 w 30"/>
                <a:gd name="T42" fmla="*/ 32 h 3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0" h="32">
                  <a:moveTo>
                    <a:pt x="12" y="32"/>
                  </a:moveTo>
                  <a:lnTo>
                    <a:pt x="12" y="32"/>
                  </a:lnTo>
                  <a:lnTo>
                    <a:pt x="13" y="23"/>
                  </a:lnTo>
                  <a:lnTo>
                    <a:pt x="16" y="18"/>
                  </a:lnTo>
                  <a:lnTo>
                    <a:pt x="22" y="15"/>
                  </a:lnTo>
                  <a:lnTo>
                    <a:pt x="30" y="13"/>
                  </a:lnTo>
                  <a:lnTo>
                    <a:pt x="30" y="0"/>
                  </a:lnTo>
                  <a:lnTo>
                    <a:pt x="20" y="4"/>
                  </a:lnTo>
                  <a:lnTo>
                    <a:pt x="9" y="11"/>
                  </a:lnTo>
                  <a:lnTo>
                    <a:pt x="4" y="21"/>
                  </a:lnTo>
                  <a:lnTo>
                    <a:pt x="0" y="32"/>
                  </a:lnTo>
                  <a:lnTo>
                    <a:pt x="12" y="3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999" name="Freeform 1373"/>
            <p:cNvSpPr>
              <a:spLocks/>
            </p:cNvSpPr>
            <p:nvPr/>
          </p:nvSpPr>
          <p:spPr bwMode="auto">
            <a:xfrm>
              <a:off x="1536" y="3061"/>
              <a:ext cx="10" cy="11"/>
            </a:xfrm>
            <a:custGeom>
              <a:avLst/>
              <a:gdLst>
                <a:gd name="T0" fmla="*/ 0 w 30"/>
                <a:gd name="T1" fmla="*/ 0 h 34"/>
                <a:gd name="T2" fmla="*/ 0 w 30"/>
                <a:gd name="T3" fmla="*/ 0 h 34"/>
                <a:gd name="T4" fmla="*/ 0 w 30"/>
                <a:gd name="T5" fmla="*/ 0 h 34"/>
                <a:gd name="T6" fmla="*/ 0 w 30"/>
                <a:gd name="T7" fmla="*/ 0 h 34"/>
                <a:gd name="T8" fmla="*/ 0 w 30"/>
                <a:gd name="T9" fmla="*/ 0 h 34"/>
                <a:gd name="T10" fmla="*/ 0 w 30"/>
                <a:gd name="T11" fmla="*/ 0 h 34"/>
                <a:gd name="T12" fmla="*/ 0 w 30"/>
                <a:gd name="T13" fmla="*/ 0 h 34"/>
                <a:gd name="T14" fmla="*/ 0 w 30"/>
                <a:gd name="T15" fmla="*/ 0 h 34"/>
                <a:gd name="T16" fmla="*/ 0 w 30"/>
                <a:gd name="T17" fmla="*/ 0 h 34"/>
                <a:gd name="T18" fmla="*/ 0 w 30"/>
                <a:gd name="T19" fmla="*/ 0 h 34"/>
                <a:gd name="T20" fmla="*/ 0 w 30"/>
                <a:gd name="T21" fmla="*/ 0 h 34"/>
                <a:gd name="T22" fmla="*/ 0 w 30"/>
                <a:gd name="T23" fmla="*/ 0 h 34"/>
                <a:gd name="T24" fmla="*/ 0 w 30"/>
                <a:gd name="T25" fmla="*/ 0 h 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0"/>
                <a:gd name="T40" fmla="*/ 0 h 34"/>
                <a:gd name="T41" fmla="*/ 30 w 30"/>
                <a:gd name="T42" fmla="*/ 34 h 34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0" h="34">
                  <a:moveTo>
                    <a:pt x="30" y="21"/>
                  </a:moveTo>
                  <a:lnTo>
                    <a:pt x="30" y="21"/>
                  </a:lnTo>
                  <a:lnTo>
                    <a:pt x="22" y="20"/>
                  </a:lnTo>
                  <a:lnTo>
                    <a:pt x="16" y="16"/>
                  </a:lnTo>
                  <a:lnTo>
                    <a:pt x="13" y="9"/>
                  </a:lnTo>
                  <a:lnTo>
                    <a:pt x="12" y="0"/>
                  </a:lnTo>
                  <a:lnTo>
                    <a:pt x="0" y="0"/>
                  </a:lnTo>
                  <a:lnTo>
                    <a:pt x="4" y="12"/>
                  </a:lnTo>
                  <a:lnTo>
                    <a:pt x="9" y="23"/>
                  </a:lnTo>
                  <a:lnTo>
                    <a:pt x="20" y="30"/>
                  </a:lnTo>
                  <a:lnTo>
                    <a:pt x="30" y="34"/>
                  </a:lnTo>
                  <a:lnTo>
                    <a:pt x="30" y="2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00" name="Freeform 1374"/>
            <p:cNvSpPr>
              <a:spLocks/>
            </p:cNvSpPr>
            <p:nvPr/>
          </p:nvSpPr>
          <p:spPr bwMode="auto">
            <a:xfrm>
              <a:off x="1580" y="3053"/>
              <a:ext cx="15" cy="17"/>
            </a:xfrm>
            <a:custGeom>
              <a:avLst/>
              <a:gdLst>
                <a:gd name="T0" fmla="*/ 0 w 46"/>
                <a:gd name="T1" fmla="*/ 0 h 52"/>
                <a:gd name="T2" fmla="*/ 0 w 46"/>
                <a:gd name="T3" fmla="*/ 0 h 52"/>
                <a:gd name="T4" fmla="*/ 0 w 46"/>
                <a:gd name="T5" fmla="*/ 0 h 52"/>
                <a:gd name="T6" fmla="*/ 0 w 46"/>
                <a:gd name="T7" fmla="*/ 0 h 52"/>
                <a:gd name="T8" fmla="*/ 0 w 46"/>
                <a:gd name="T9" fmla="*/ 0 h 52"/>
                <a:gd name="T10" fmla="*/ 0 w 46"/>
                <a:gd name="T11" fmla="*/ 0 h 52"/>
                <a:gd name="T12" fmla="*/ 0 w 46"/>
                <a:gd name="T13" fmla="*/ 0 h 52"/>
                <a:gd name="T14" fmla="*/ 0 w 46"/>
                <a:gd name="T15" fmla="*/ 0 h 52"/>
                <a:gd name="T16" fmla="*/ 0 w 46"/>
                <a:gd name="T17" fmla="*/ 0 h 52"/>
                <a:gd name="T18" fmla="*/ 0 w 46"/>
                <a:gd name="T19" fmla="*/ 0 h 52"/>
                <a:gd name="T20" fmla="*/ 0 w 46"/>
                <a:gd name="T21" fmla="*/ 0 h 52"/>
                <a:gd name="T22" fmla="*/ 0 w 46"/>
                <a:gd name="T23" fmla="*/ 0 h 52"/>
                <a:gd name="T24" fmla="*/ 0 w 46"/>
                <a:gd name="T25" fmla="*/ 0 h 52"/>
                <a:gd name="T26" fmla="*/ 0 w 46"/>
                <a:gd name="T27" fmla="*/ 0 h 52"/>
                <a:gd name="T28" fmla="*/ 0 w 46"/>
                <a:gd name="T29" fmla="*/ 0 h 52"/>
                <a:gd name="T30" fmla="*/ 0 w 46"/>
                <a:gd name="T31" fmla="*/ 0 h 52"/>
                <a:gd name="T32" fmla="*/ 0 w 46"/>
                <a:gd name="T33" fmla="*/ 0 h 5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6"/>
                <a:gd name="T52" fmla="*/ 0 h 52"/>
                <a:gd name="T53" fmla="*/ 46 w 46"/>
                <a:gd name="T54" fmla="*/ 52 h 5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6" h="52">
                  <a:moveTo>
                    <a:pt x="24" y="52"/>
                  </a:moveTo>
                  <a:lnTo>
                    <a:pt x="33" y="50"/>
                  </a:lnTo>
                  <a:lnTo>
                    <a:pt x="40" y="45"/>
                  </a:lnTo>
                  <a:lnTo>
                    <a:pt x="44" y="36"/>
                  </a:lnTo>
                  <a:lnTo>
                    <a:pt x="46" y="25"/>
                  </a:lnTo>
                  <a:lnTo>
                    <a:pt x="44" y="15"/>
                  </a:lnTo>
                  <a:lnTo>
                    <a:pt x="40" y="8"/>
                  </a:lnTo>
                  <a:lnTo>
                    <a:pt x="33" y="2"/>
                  </a:lnTo>
                  <a:lnTo>
                    <a:pt x="24" y="0"/>
                  </a:lnTo>
                  <a:lnTo>
                    <a:pt x="15" y="2"/>
                  </a:lnTo>
                  <a:lnTo>
                    <a:pt x="7" y="8"/>
                  </a:lnTo>
                  <a:lnTo>
                    <a:pt x="2" y="15"/>
                  </a:lnTo>
                  <a:lnTo>
                    <a:pt x="0" y="25"/>
                  </a:lnTo>
                  <a:lnTo>
                    <a:pt x="2" y="36"/>
                  </a:lnTo>
                  <a:lnTo>
                    <a:pt x="7" y="45"/>
                  </a:lnTo>
                  <a:lnTo>
                    <a:pt x="15" y="50"/>
                  </a:lnTo>
                  <a:lnTo>
                    <a:pt x="24" y="5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01" name="Freeform 1375"/>
            <p:cNvSpPr>
              <a:spLocks/>
            </p:cNvSpPr>
            <p:nvPr/>
          </p:nvSpPr>
          <p:spPr bwMode="auto">
            <a:xfrm>
              <a:off x="1588" y="3061"/>
              <a:ext cx="9" cy="11"/>
            </a:xfrm>
            <a:custGeom>
              <a:avLst/>
              <a:gdLst>
                <a:gd name="T0" fmla="*/ 0 w 28"/>
                <a:gd name="T1" fmla="*/ 0 h 34"/>
                <a:gd name="T2" fmla="*/ 0 w 28"/>
                <a:gd name="T3" fmla="*/ 0 h 34"/>
                <a:gd name="T4" fmla="*/ 0 w 28"/>
                <a:gd name="T5" fmla="*/ 0 h 34"/>
                <a:gd name="T6" fmla="*/ 0 w 28"/>
                <a:gd name="T7" fmla="*/ 0 h 34"/>
                <a:gd name="T8" fmla="*/ 0 w 28"/>
                <a:gd name="T9" fmla="*/ 0 h 34"/>
                <a:gd name="T10" fmla="*/ 0 w 28"/>
                <a:gd name="T11" fmla="*/ 0 h 34"/>
                <a:gd name="T12" fmla="*/ 0 w 28"/>
                <a:gd name="T13" fmla="*/ 0 h 34"/>
                <a:gd name="T14" fmla="*/ 0 w 28"/>
                <a:gd name="T15" fmla="*/ 0 h 34"/>
                <a:gd name="T16" fmla="*/ 0 w 28"/>
                <a:gd name="T17" fmla="*/ 0 h 34"/>
                <a:gd name="T18" fmla="*/ 0 w 28"/>
                <a:gd name="T19" fmla="*/ 0 h 34"/>
                <a:gd name="T20" fmla="*/ 0 w 28"/>
                <a:gd name="T21" fmla="*/ 0 h 34"/>
                <a:gd name="T22" fmla="*/ 0 w 28"/>
                <a:gd name="T23" fmla="*/ 0 h 34"/>
                <a:gd name="T24" fmla="*/ 0 w 28"/>
                <a:gd name="T25" fmla="*/ 0 h 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8"/>
                <a:gd name="T40" fmla="*/ 0 h 34"/>
                <a:gd name="T41" fmla="*/ 28 w 28"/>
                <a:gd name="T42" fmla="*/ 34 h 34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8" h="34">
                  <a:moveTo>
                    <a:pt x="17" y="0"/>
                  </a:moveTo>
                  <a:lnTo>
                    <a:pt x="17" y="0"/>
                  </a:lnTo>
                  <a:lnTo>
                    <a:pt x="16" y="9"/>
                  </a:lnTo>
                  <a:lnTo>
                    <a:pt x="12" y="16"/>
                  </a:lnTo>
                  <a:lnTo>
                    <a:pt x="8" y="20"/>
                  </a:lnTo>
                  <a:lnTo>
                    <a:pt x="0" y="21"/>
                  </a:lnTo>
                  <a:lnTo>
                    <a:pt x="0" y="34"/>
                  </a:lnTo>
                  <a:lnTo>
                    <a:pt x="10" y="30"/>
                  </a:lnTo>
                  <a:lnTo>
                    <a:pt x="19" y="23"/>
                  </a:lnTo>
                  <a:lnTo>
                    <a:pt x="25" y="12"/>
                  </a:lnTo>
                  <a:lnTo>
                    <a:pt x="28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02" name="Freeform 1376"/>
            <p:cNvSpPr>
              <a:spLocks/>
            </p:cNvSpPr>
            <p:nvPr/>
          </p:nvSpPr>
          <p:spPr bwMode="auto">
            <a:xfrm>
              <a:off x="1588" y="3050"/>
              <a:ext cx="9" cy="11"/>
            </a:xfrm>
            <a:custGeom>
              <a:avLst/>
              <a:gdLst>
                <a:gd name="T0" fmla="*/ 0 w 28"/>
                <a:gd name="T1" fmla="*/ 0 h 32"/>
                <a:gd name="T2" fmla="*/ 0 w 28"/>
                <a:gd name="T3" fmla="*/ 0 h 32"/>
                <a:gd name="T4" fmla="*/ 0 w 28"/>
                <a:gd name="T5" fmla="*/ 0 h 32"/>
                <a:gd name="T6" fmla="*/ 0 w 28"/>
                <a:gd name="T7" fmla="*/ 0 h 32"/>
                <a:gd name="T8" fmla="*/ 0 w 28"/>
                <a:gd name="T9" fmla="*/ 0 h 32"/>
                <a:gd name="T10" fmla="*/ 0 w 28"/>
                <a:gd name="T11" fmla="*/ 0 h 32"/>
                <a:gd name="T12" fmla="*/ 0 w 28"/>
                <a:gd name="T13" fmla="*/ 0 h 32"/>
                <a:gd name="T14" fmla="*/ 0 w 28"/>
                <a:gd name="T15" fmla="*/ 0 h 32"/>
                <a:gd name="T16" fmla="*/ 0 w 28"/>
                <a:gd name="T17" fmla="*/ 0 h 32"/>
                <a:gd name="T18" fmla="*/ 0 w 28"/>
                <a:gd name="T19" fmla="*/ 0 h 32"/>
                <a:gd name="T20" fmla="*/ 0 w 28"/>
                <a:gd name="T21" fmla="*/ 0 h 32"/>
                <a:gd name="T22" fmla="*/ 0 w 28"/>
                <a:gd name="T23" fmla="*/ 0 h 32"/>
                <a:gd name="T24" fmla="*/ 0 w 28"/>
                <a:gd name="T25" fmla="*/ 0 h 3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8"/>
                <a:gd name="T40" fmla="*/ 0 h 32"/>
                <a:gd name="T41" fmla="*/ 28 w 28"/>
                <a:gd name="T42" fmla="*/ 32 h 3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8" h="32">
                  <a:moveTo>
                    <a:pt x="0" y="13"/>
                  </a:moveTo>
                  <a:lnTo>
                    <a:pt x="0" y="13"/>
                  </a:lnTo>
                  <a:lnTo>
                    <a:pt x="8" y="15"/>
                  </a:lnTo>
                  <a:lnTo>
                    <a:pt x="12" y="18"/>
                  </a:lnTo>
                  <a:lnTo>
                    <a:pt x="16" y="23"/>
                  </a:lnTo>
                  <a:lnTo>
                    <a:pt x="17" y="32"/>
                  </a:lnTo>
                  <a:lnTo>
                    <a:pt x="28" y="32"/>
                  </a:lnTo>
                  <a:lnTo>
                    <a:pt x="25" y="21"/>
                  </a:lnTo>
                  <a:lnTo>
                    <a:pt x="19" y="11"/>
                  </a:lnTo>
                  <a:lnTo>
                    <a:pt x="10" y="4"/>
                  </a:lnTo>
                  <a:lnTo>
                    <a:pt x="0" y="0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03" name="Freeform 1377"/>
            <p:cNvSpPr>
              <a:spLocks/>
            </p:cNvSpPr>
            <p:nvPr/>
          </p:nvSpPr>
          <p:spPr bwMode="auto">
            <a:xfrm>
              <a:off x="1578" y="3050"/>
              <a:ext cx="10" cy="11"/>
            </a:xfrm>
            <a:custGeom>
              <a:avLst/>
              <a:gdLst>
                <a:gd name="T0" fmla="*/ 0 w 30"/>
                <a:gd name="T1" fmla="*/ 0 h 32"/>
                <a:gd name="T2" fmla="*/ 0 w 30"/>
                <a:gd name="T3" fmla="*/ 0 h 32"/>
                <a:gd name="T4" fmla="*/ 0 w 30"/>
                <a:gd name="T5" fmla="*/ 0 h 32"/>
                <a:gd name="T6" fmla="*/ 0 w 30"/>
                <a:gd name="T7" fmla="*/ 0 h 32"/>
                <a:gd name="T8" fmla="*/ 0 w 30"/>
                <a:gd name="T9" fmla="*/ 0 h 32"/>
                <a:gd name="T10" fmla="*/ 0 w 30"/>
                <a:gd name="T11" fmla="*/ 0 h 32"/>
                <a:gd name="T12" fmla="*/ 0 w 30"/>
                <a:gd name="T13" fmla="*/ 0 h 32"/>
                <a:gd name="T14" fmla="*/ 0 w 30"/>
                <a:gd name="T15" fmla="*/ 0 h 32"/>
                <a:gd name="T16" fmla="*/ 0 w 30"/>
                <a:gd name="T17" fmla="*/ 0 h 32"/>
                <a:gd name="T18" fmla="*/ 0 w 30"/>
                <a:gd name="T19" fmla="*/ 0 h 32"/>
                <a:gd name="T20" fmla="*/ 0 w 30"/>
                <a:gd name="T21" fmla="*/ 0 h 32"/>
                <a:gd name="T22" fmla="*/ 0 w 30"/>
                <a:gd name="T23" fmla="*/ 0 h 32"/>
                <a:gd name="T24" fmla="*/ 0 w 30"/>
                <a:gd name="T25" fmla="*/ 0 h 3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0"/>
                <a:gd name="T40" fmla="*/ 0 h 32"/>
                <a:gd name="T41" fmla="*/ 30 w 30"/>
                <a:gd name="T42" fmla="*/ 32 h 3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0" h="32">
                  <a:moveTo>
                    <a:pt x="12" y="32"/>
                  </a:moveTo>
                  <a:lnTo>
                    <a:pt x="12" y="32"/>
                  </a:lnTo>
                  <a:lnTo>
                    <a:pt x="13" y="23"/>
                  </a:lnTo>
                  <a:lnTo>
                    <a:pt x="16" y="18"/>
                  </a:lnTo>
                  <a:lnTo>
                    <a:pt x="22" y="15"/>
                  </a:lnTo>
                  <a:lnTo>
                    <a:pt x="30" y="13"/>
                  </a:lnTo>
                  <a:lnTo>
                    <a:pt x="30" y="0"/>
                  </a:lnTo>
                  <a:lnTo>
                    <a:pt x="20" y="4"/>
                  </a:lnTo>
                  <a:lnTo>
                    <a:pt x="9" y="11"/>
                  </a:lnTo>
                  <a:lnTo>
                    <a:pt x="4" y="21"/>
                  </a:lnTo>
                  <a:lnTo>
                    <a:pt x="0" y="32"/>
                  </a:lnTo>
                  <a:lnTo>
                    <a:pt x="12" y="3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04" name="Freeform 1378"/>
            <p:cNvSpPr>
              <a:spLocks/>
            </p:cNvSpPr>
            <p:nvPr/>
          </p:nvSpPr>
          <p:spPr bwMode="auto">
            <a:xfrm>
              <a:off x="1578" y="3061"/>
              <a:ext cx="10" cy="11"/>
            </a:xfrm>
            <a:custGeom>
              <a:avLst/>
              <a:gdLst>
                <a:gd name="T0" fmla="*/ 0 w 30"/>
                <a:gd name="T1" fmla="*/ 0 h 34"/>
                <a:gd name="T2" fmla="*/ 0 w 30"/>
                <a:gd name="T3" fmla="*/ 0 h 34"/>
                <a:gd name="T4" fmla="*/ 0 w 30"/>
                <a:gd name="T5" fmla="*/ 0 h 34"/>
                <a:gd name="T6" fmla="*/ 0 w 30"/>
                <a:gd name="T7" fmla="*/ 0 h 34"/>
                <a:gd name="T8" fmla="*/ 0 w 30"/>
                <a:gd name="T9" fmla="*/ 0 h 34"/>
                <a:gd name="T10" fmla="*/ 0 w 30"/>
                <a:gd name="T11" fmla="*/ 0 h 34"/>
                <a:gd name="T12" fmla="*/ 0 w 30"/>
                <a:gd name="T13" fmla="*/ 0 h 34"/>
                <a:gd name="T14" fmla="*/ 0 w 30"/>
                <a:gd name="T15" fmla="*/ 0 h 34"/>
                <a:gd name="T16" fmla="*/ 0 w 30"/>
                <a:gd name="T17" fmla="*/ 0 h 34"/>
                <a:gd name="T18" fmla="*/ 0 w 30"/>
                <a:gd name="T19" fmla="*/ 0 h 34"/>
                <a:gd name="T20" fmla="*/ 0 w 30"/>
                <a:gd name="T21" fmla="*/ 0 h 34"/>
                <a:gd name="T22" fmla="*/ 0 w 30"/>
                <a:gd name="T23" fmla="*/ 0 h 34"/>
                <a:gd name="T24" fmla="*/ 0 w 30"/>
                <a:gd name="T25" fmla="*/ 0 h 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0"/>
                <a:gd name="T40" fmla="*/ 0 h 34"/>
                <a:gd name="T41" fmla="*/ 30 w 30"/>
                <a:gd name="T42" fmla="*/ 34 h 34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0" h="34">
                  <a:moveTo>
                    <a:pt x="30" y="21"/>
                  </a:moveTo>
                  <a:lnTo>
                    <a:pt x="30" y="21"/>
                  </a:lnTo>
                  <a:lnTo>
                    <a:pt x="22" y="20"/>
                  </a:lnTo>
                  <a:lnTo>
                    <a:pt x="16" y="16"/>
                  </a:lnTo>
                  <a:lnTo>
                    <a:pt x="13" y="9"/>
                  </a:lnTo>
                  <a:lnTo>
                    <a:pt x="12" y="0"/>
                  </a:lnTo>
                  <a:lnTo>
                    <a:pt x="0" y="0"/>
                  </a:lnTo>
                  <a:lnTo>
                    <a:pt x="4" y="12"/>
                  </a:lnTo>
                  <a:lnTo>
                    <a:pt x="9" y="23"/>
                  </a:lnTo>
                  <a:lnTo>
                    <a:pt x="20" y="30"/>
                  </a:lnTo>
                  <a:lnTo>
                    <a:pt x="30" y="34"/>
                  </a:lnTo>
                  <a:lnTo>
                    <a:pt x="30" y="2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05" name="Freeform 1379"/>
            <p:cNvSpPr>
              <a:spLocks/>
            </p:cNvSpPr>
            <p:nvPr/>
          </p:nvSpPr>
          <p:spPr bwMode="auto">
            <a:xfrm>
              <a:off x="1624" y="2782"/>
              <a:ext cx="214" cy="224"/>
            </a:xfrm>
            <a:custGeom>
              <a:avLst/>
              <a:gdLst>
                <a:gd name="T0" fmla="*/ 0 w 641"/>
                <a:gd name="T1" fmla="*/ 0 h 672"/>
                <a:gd name="T2" fmla="*/ 0 w 641"/>
                <a:gd name="T3" fmla="*/ 0 h 672"/>
                <a:gd name="T4" fmla="*/ 0 w 641"/>
                <a:gd name="T5" fmla="*/ 0 h 672"/>
                <a:gd name="T6" fmla="*/ 0 w 641"/>
                <a:gd name="T7" fmla="*/ 0 h 672"/>
                <a:gd name="T8" fmla="*/ 0 w 641"/>
                <a:gd name="T9" fmla="*/ 0 h 672"/>
                <a:gd name="T10" fmla="*/ 0 w 641"/>
                <a:gd name="T11" fmla="*/ 0 h 672"/>
                <a:gd name="T12" fmla="*/ 0 w 641"/>
                <a:gd name="T13" fmla="*/ 0 h 672"/>
                <a:gd name="T14" fmla="*/ 0 w 641"/>
                <a:gd name="T15" fmla="*/ 0 h 672"/>
                <a:gd name="T16" fmla="*/ 0 w 641"/>
                <a:gd name="T17" fmla="*/ 0 h 672"/>
                <a:gd name="T18" fmla="*/ 0 w 641"/>
                <a:gd name="T19" fmla="*/ 0 h 672"/>
                <a:gd name="T20" fmla="*/ 0 w 641"/>
                <a:gd name="T21" fmla="*/ 0 h 672"/>
                <a:gd name="T22" fmla="*/ 0 w 641"/>
                <a:gd name="T23" fmla="*/ 0 h 672"/>
                <a:gd name="T24" fmla="*/ 0 w 641"/>
                <a:gd name="T25" fmla="*/ 0 h 672"/>
                <a:gd name="T26" fmla="*/ 0 w 641"/>
                <a:gd name="T27" fmla="*/ 0 h 672"/>
                <a:gd name="T28" fmla="*/ 0 w 641"/>
                <a:gd name="T29" fmla="*/ 0 h 672"/>
                <a:gd name="T30" fmla="*/ 0 w 641"/>
                <a:gd name="T31" fmla="*/ 0 h 672"/>
                <a:gd name="T32" fmla="*/ 0 w 641"/>
                <a:gd name="T33" fmla="*/ 0 h 672"/>
                <a:gd name="T34" fmla="*/ 0 w 641"/>
                <a:gd name="T35" fmla="*/ 0 h 672"/>
                <a:gd name="T36" fmla="*/ 0 w 641"/>
                <a:gd name="T37" fmla="*/ 0 h 672"/>
                <a:gd name="T38" fmla="*/ 0 w 641"/>
                <a:gd name="T39" fmla="*/ 0 h 672"/>
                <a:gd name="T40" fmla="*/ 0 w 641"/>
                <a:gd name="T41" fmla="*/ 0 h 672"/>
                <a:gd name="T42" fmla="*/ 0 w 641"/>
                <a:gd name="T43" fmla="*/ 0 h 672"/>
                <a:gd name="T44" fmla="*/ 0 w 641"/>
                <a:gd name="T45" fmla="*/ 0 h 672"/>
                <a:gd name="T46" fmla="*/ 0 w 641"/>
                <a:gd name="T47" fmla="*/ 0 h 672"/>
                <a:gd name="T48" fmla="*/ 0 w 641"/>
                <a:gd name="T49" fmla="*/ 0 h 672"/>
                <a:gd name="T50" fmla="*/ 0 w 641"/>
                <a:gd name="T51" fmla="*/ 0 h 672"/>
                <a:gd name="T52" fmla="*/ 0 w 641"/>
                <a:gd name="T53" fmla="*/ 0 h 672"/>
                <a:gd name="T54" fmla="*/ 0 w 641"/>
                <a:gd name="T55" fmla="*/ 0 h 672"/>
                <a:gd name="T56" fmla="*/ 0 w 641"/>
                <a:gd name="T57" fmla="*/ 0 h 672"/>
                <a:gd name="T58" fmla="*/ 0 w 641"/>
                <a:gd name="T59" fmla="*/ 0 h 672"/>
                <a:gd name="T60" fmla="*/ 0 w 641"/>
                <a:gd name="T61" fmla="*/ 0 h 672"/>
                <a:gd name="T62" fmla="*/ 0 w 641"/>
                <a:gd name="T63" fmla="*/ 0 h 672"/>
                <a:gd name="T64" fmla="*/ 0 w 641"/>
                <a:gd name="T65" fmla="*/ 0 h 672"/>
                <a:gd name="T66" fmla="*/ 0 w 641"/>
                <a:gd name="T67" fmla="*/ 0 h 672"/>
                <a:gd name="T68" fmla="*/ 0 w 641"/>
                <a:gd name="T69" fmla="*/ 0 h 672"/>
                <a:gd name="T70" fmla="*/ 0 w 641"/>
                <a:gd name="T71" fmla="*/ 0 h 672"/>
                <a:gd name="T72" fmla="*/ 0 w 641"/>
                <a:gd name="T73" fmla="*/ 0 h 672"/>
                <a:gd name="T74" fmla="*/ 0 w 641"/>
                <a:gd name="T75" fmla="*/ 0 h 672"/>
                <a:gd name="T76" fmla="*/ 0 w 641"/>
                <a:gd name="T77" fmla="*/ 0 h 672"/>
                <a:gd name="T78" fmla="*/ 0 w 641"/>
                <a:gd name="T79" fmla="*/ 0 h 672"/>
                <a:gd name="T80" fmla="*/ 0 w 641"/>
                <a:gd name="T81" fmla="*/ 0 h 672"/>
                <a:gd name="T82" fmla="*/ 0 w 641"/>
                <a:gd name="T83" fmla="*/ 0 h 672"/>
                <a:gd name="T84" fmla="*/ 0 w 641"/>
                <a:gd name="T85" fmla="*/ 0 h 672"/>
                <a:gd name="T86" fmla="*/ 0 w 641"/>
                <a:gd name="T87" fmla="*/ 0 h 672"/>
                <a:gd name="T88" fmla="*/ 0 w 641"/>
                <a:gd name="T89" fmla="*/ 0 h 672"/>
                <a:gd name="T90" fmla="*/ 0 w 641"/>
                <a:gd name="T91" fmla="*/ 0 h 672"/>
                <a:gd name="T92" fmla="*/ 0 w 641"/>
                <a:gd name="T93" fmla="*/ 0 h 672"/>
                <a:gd name="T94" fmla="*/ 0 w 641"/>
                <a:gd name="T95" fmla="*/ 0 h 672"/>
                <a:gd name="T96" fmla="*/ 0 w 641"/>
                <a:gd name="T97" fmla="*/ 0 h 672"/>
                <a:gd name="T98" fmla="*/ 0 w 641"/>
                <a:gd name="T99" fmla="*/ 0 h 67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641"/>
                <a:gd name="T151" fmla="*/ 0 h 672"/>
                <a:gd name="T152" fmla="*/ 641 w 641"/>
                <a:gd name="T153" fmla="*/ 672 h 672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641" h="672">
                  <a:moveTo>
                    <a:pt x="139" y="7"/>
                  </a:moveTo>
                  <a:lnTo>
                    <a:pt x="180" y="7"/>
                  </a:lnTo>
                  <a:lnTo>
                    <a:pt x="180" y="168"/>
                  </a:lnTo>
                  <a:lnTo>
                    <a:pt x="301" y="168"/>
                  </a:lnTo>
                  <a:lnTo>
                    <a:pt x="301" y="0"/>
                  </a:lnTo>
                  <a:lnTo>
                    <a:pt x="353" y="0"/>
                  </a:lnTo>
                  <a:lnTo>
                    <a:pt x="353" y="280"/>
                  </a:lnTo>
                  <a:lnTo>
                    <a:pt x="428" y="536"/>
                  </a:lnTo>
                  <a:lnTo>
                    <a:pt x="551" y="450"/>
                  </a:lnTo>
                  <a:lnTo>
                    <a:pt x="557" y="466"/>
                  </a:lnTo>
                  <a:lnTo>
                    <a:pt x="570" y="492"/>
                  </a:lnTo>
                  <a:lnTo>
                    <a:pt x="585" y="524"/>
                  </a:lnTo>
                  <a:lnTo>
                    <a:pt x="600" y="557"/>
                  </a:lnTo>
                  <a:lnTo>
                    <a:pt x="615" y="590"/>
                  </a:lnTo>
                  <a:lnTo>
                    <a:pt x="628" y="617"/>
                  </a:lnTo>
                  <a:lnTo>
                    <a:pt x="637" y="636"/>
                  </a:lnTo>
                  <a:lnTo>
                    <a:pt x="641" y="644"/>
                  </a:lnTo>
                  <a:lnTo>
                    <a:pt x="627" y="653"/>
                  </a:lnTo>
                  <a:lnTo>
                    <a:pt x="613" y="660"/>
                  </a:lnTo>
                  <a:lnTo>
                    <a:pt x="597" y="667"/>
                  </a:lnTo>
                  <a:lnTo>
                    <a:pt x="580" y="669"/>
                  </a:lnTo>
                  <a:lnTo>
                    <a:pt x="561" y="665"/>
                  </a:lnTo>
                  <a:lnTo>
                    <a:pt x="542" y="653"/>
                  </a:lnTo>
                  <a:lnTo>
                    <a:pt x="521" y="631"/>
                  </a:lnTo>
                  <a:lnTo>
                    <a:pt x="501" y="598"/>
                  </a:lnTo>
                  <a:lnTo>
                    <a:pt x="491" y="605"/>
                  </a:lnTo>
                  <a:lnTo>
                    <a:pt x="480" y="613"/>
                  </a:lnTo>
                  <a:lnTo>
                    <a:pt x="469" y="622"/>
                  </a:lnTo>
                  <a:lnTo>
                    <a:pt x="456" y="631"/>
                  </a:lnTo>
                  <a:lnTo>
                    <a:pt x="444" y="640"/>
                  </a:lnTo>
                  <a:lnTo>
                    <a:pt x="431" y="648"/>
                  </a:lnTo>
                  <a:lnTo>
                    <a:pt x="421" y="654"/>
                  </a:lnTo>
                  <a:lnTo>
                    <a:pt x="412" y="659"/>
                  </a:lnTo>
                  <a:lnTo>
                    <a:pt x="403" y="664"/>
                  </a:lnTo>
                  <a:lnTo>
                    <a:pt x="394" y="668"/>
                  </a:lnTo>
                  <a:lnTo>
                    <a:pt x="385" y="670"/>
                  </a:lnTo>
                  <a:lnTo>
                    <a:pt x="376" y="672"/>
                  </a:lnTo>
                  <a:lnTo>
                    <a:pt x="367" y="669"/>
                  </a:lnTo>
                  <a:lnTo>
                    <a:pt x="359" y="665"/>
                  </a:lnTo>
                  <a:lnTo>
                    <a:pt x="353" y="656"/>
                  </a:lnTo>
                  <a:lnTo>
                    <a:pt x="347" y="644"/>
                  </a:lnTo>
                  <a:lnTo>
                    <a:pt x="340" y="623"/>
                  </a:lnTo>
                  <a:lnTo>
                    <a:pt x="330" y="595"/>
                  </a:lnTo>
                  <a:lnTo>
                    <a:pt x="318" y="561"/>
                  </a:lnTo>
                  <a:lnTo>
                    <a:pt x="305" y="525"/>
                  </a:lnTo>
                  <a:lnTo>
                    <a:pt x="293" y="492"/>
                  </a:lnTo>
                  <a:lnTo>
                    <a:pt x="283" y="464"/>
                  </a:lnTo>
                  <a:lnTo>
                    <a:pt x="276" y="445"/>
                  </a:lnTo>
                  <a:lnTo>
                    <a:pt x="274" y="437"/>
                  </a:lnTo>
                  <a:lnTo>
                    <a:pt x="260" y="437"/>
                  </a:lnTo>
                  <a:lnTo>
                    <a:pt x="244" y="437"/>
                  </a:lnTo>
                  <a:lnTo>
                    <a:pt x="226" y="437"/>
                  </a:lnTo>
                  <a:lnTo>
                    <a:pt x="211" y="437"/>
                  </a:lnTo>
                  <a:lnTo>
                    <a:pt x="195" y="437"/>
                  </a:lnTo>
                  <a:lnTo>
                    <a:pt x="182" y="437"/>
                  </a:lnTo>
                  <a:lnTo>
                    <a:pt x="175" y="437"/>
                  </a:lnTo>
                  <a:lnTo>
                    <a:pt x="171" y="437"/>
                  </a:lnTo>
                  <a:lnTo>
                    <a:pt x="177" y="457"/>
                  </a:lnTo>
                  <a:lnTo>
                    <a:pt x="185" y="489"/>
                  </a:lnTo>
                  <a:lnTo>
                    <a:pt x="196" y="526"/>
                  </a:lnTo>
                  <a:lnTo>
                    <a:pt x="207" y="566"/>
                  </a:lnTo>
                  <a:lnTo>
                    <a:pt x="217" y="604"/>
                  </a:lnTo>
                  <a:lnTo>
                    <a:pt x="226" y="637"/>
                  </a:lnTo>
                  <a:lnTo>
                    <a:pt x="233" y="659"/>
                  </a:lnTo>
                  <a:lnTo>
                    <a:pt x="235" y="668"/>
                  </a:lnTo>
                  <a:lnTo>
                    <a:pt x="0" y="672"/>
                  </a:lnTo>
                  <a:lnTo>
                    <a:pt x="1" y="659"/>
                  </a:lnTo>
                  <a:lnTo>
                    <a:pt x="3" y="644"/>
                  </a:lnTo>
                  <a:lnTo>
                    <a:pt x="9" y="627"/>
                  </a:lnTo>
                  <a:lnTo>
                    <a:pt x="18" y="612"/>
                  </a:lnTo>
                  <a:lnTo>
                    <a:pt x="30" y="596"/>
                  </a:lnTo>
                  <a:lnTo>
                    <a:pt x="48" y="585"/>
                  </a:lnTo>
                  <a:lnTo>
                    <a:pt x="72" y="579"/>
                  </a:lnTo>
                  <a:lnTo>
                    <a:pt x="102" y="579"/>
                  </a:lnTo>
                  <a:lnTo>
                    <a:pt x="98" y="559"/>
                  </a:lnTo>
                  <a:lnTo>
                    <a:pt x="92" y="534"/>
                  </a:lnTo>
                  <a:lnTo>
                    <a:pt x="86" y="505"/>
                  </a:lnTo>
                  <a:lnTo>
                    <a:pt x="80" y="474"/>
                  </a:lnTo>
                  <a:lnTo>
                    <a:pt x="73" y="445"/>
                  </a:lnTo>
                  <a:lnTo>
                    <a:pt x="68" y="418"/>
                  </a:lnTo>
                  <a:lnTo>
                    <a:pt x="63" y="397"/>
                  </a:lnTo>
                  <a:lnTo>
                    <a:pt x="60" y="385"/>
                  </a:lnTo>
                  <a:lnTo>
                    <a:pt x="57" y="376"/>
                  </a:lnTo>
                  <a:lnTo>
                    <a:pt x="57" y="367"/>
                  </a:lnTo>
                  <a:lnTo>
                    <a:pt x="57" y="358"/>
                  </a:lnTo>
                  <a:lnTo>
                    <a:pt x="60" y="349"/>
                  </a:lnTo>
                  <a:lnTo>
                    <a:pt x="63" y="341"/>
                  </a:lnTo>
                  <a:lnTo>
                    <a:pt x="69" y="335"/>
                  </a:lnTo>
                  <a:lnTo>
                    <a:pt x="78" y="331"/>
                  </a:lnTo>
                  <a:lnTo>
                    <a:pt x="89" y="330"/>
                  </a:lnTo>
                  <a:lnTo>
                    <a:pt x="102" y="330"/>
                  </a:lnTo>
                  <a:lnTo>
                    <a:pt x="116" y="328"/>
                  </a:lnTo>
                  <a:lnTo>
                    <a:pt x="128" y="327"/>
                  </a:lnTo>
                  <a:lnTo>
                    <a:pt x="140" y="326"/>
                  </a:lnTo>
                  <a:lnTo>
                    <a:pt x="150" y="326"/>
                  </a:lnTo>
                  <a:lnTo>
                    <a:pt x="157" y="325"/>
                  </a:lnTo>
                  <a:lnTo>
                    <a:pt x="161" y="323"/>
                  </a:lnTo>
                  <a:lnTo>
                    <a:pt x="163" y="323"/>
                  </a:lnTo>
                  <a:lnTo>
                    <a:pt x="144" y="226"/>
                  </a:lnTo>
                  <a:lnTo>
                    <a:pt x="139" y="7"/>
                  </a:lnTo>
                  <a:close/>
                </a:path>
              </a:pathLst>
            </a:custGeom>
            <a:solidFill>
              <a:srgbClr val="84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06" name="Freeform 1380"/>
            <p:cNvSpPr>
              <a:spLocks/>
            </p:cNvSpPr>
            <p:nvPr/>
          </p:nvSpPr>
          <p:spPr bwMode="auto">
            <a:xfrm>
              <a:off x="1670" y="2782"/>
              <a:ext cx="16" cy="5"/>
            </a:xfrm>
            <a:custGeom>
              <a:avLst/>
              <a:gdLst>
                <a:gd name="T0" fmla="*/ 0 w 47"/>
                <a:gd name="T1" fmla="*/ 0 h 13"/>
                <a:gd name="T2" fmla="*/ 0 w 47"/>
                <a:gd name="T3" fmla="*/ 0 h 13"/>
                <a:gd name="T4" fmla="*/ 0 w 47"/>
                <a:gd name="T5" fmla="*/ 0 h 13"/>
                <a:gd name="T6" fmla="*/ 0 w 47"/>
                <a:gd name="T7" fmla="*/ 0 h 13"/>
                <a:gd name="T8" fmla="*/ 0 w 47"/>
                <a:gd name="T9" fmla="*/ 0 h 13"/>
                <a:gd name="T10" fmla="*/ 0 w 47"/>
                <a:gd name="T11" fmla="*/ 0 h 13"/>
                <a:gd name="T12" fmla="*/ 0 w 47"/>
                <a:gd name="T13" fmla="*/ 0 h 13"/>
                <a:gd name="T14" fmla="*/ 0 w 47"/>
                <a:gd name="T15" fmla="*/ 0 h 13"/>
                <a:gd name="T16" fmla="*/ 0 w 47"/>
                <a:gd name="T17" fmla="*/ 0 h 13"/>
                <a:gd name="T18" fmla="*/ 0 w 47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7"/>
                <a:gd name="T31" fmla="*/ 0 h 13"/>
                <a:gd name="T32" fmla="*/ 47 w 47"/>
                <a:gd name="T33" fmla="*/ 13 h 1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7" h="13">
                  <a:moveTo>
                    <a:pt x="47" y="7"/>
                  </a:moveTo>
                  <a:lnTo>
                    <a:pt x="41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41" y="13"/>
                  </a:lnTo>
                  <a:lnTo>
                    <a:pt x="36" y="7"/>
                  </a:lnTo>
                  <a:lnTo>
                    <a:pt x="47" y="7"/>
                  </a:lnTo>
                  <a:lnTo>
                    <a:pt x="47" y="0"/>
                  </a:lnTo>
                  <a:lnTo>
                    <a:pt x="41" y="0"/>
                  </a:lnTo>
                  <a:lnTo>
                    <a:pt x="47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07" name="Freeform 1381"/>
            <p:cNvSpPr>
              <a:spLocks/>
            </p:cNvSpPr>
            <p:nvPr/>
          </p:nvSpPr>
          <p:spPr bwMode="auto">
            <a:xfrm>
              <a:off x="1682" y="2785"/>
              <a:ext cx="4" cy="55"/>
            </a:xfrm>
            <a:custGeom>
              <a:avLst/>
              <a:gdLst>
                <a:gd name="T0" fmla="*/ 0 w 11"/>
                <a:gd name="T1" fmla="*/ 0 h 167"/>
                <a:gd name="T2" fmla="*/ 0 w 11"/>
                <a:gd name="T3" fmla="*/ 0 h 167"/>
                <a:gd name="T4" fmla="*/ 0 w 11"/>
                <a:gd name="T5" fmla="*/ 0 h 167"/>
                <a:gd name="T6" fmla="*/ 0 w 11"/>
                <a:gd name="T7" fmla="*/ 0 h 167"/>
                <a:gd name="T8" fmla="*/ 0 w 11"/>
                <a:gd name="T9" fmla="*/ 0 h 167"/>
                <a:gd name="T10" fmla="*/ 0 w 11"/>
                <a:gd name="T11" fmla="*/ 0 h 167"/>
                <a:gd name="T12" fmla="*/ 0 w 11"/>
                <a:gd name="T13" fmla="*/ 0 h 167"/>
                <a:gd name="T14" fmla="*/ 0 w 11"/>
                <a:gd name="T15" fmla="*/ 0 h 167"/>
                <a:gd name="T16" fmla="*/ 0 w 11"/>
                <a:gd name="T17" fmla="*/ 0 h 167"/>
                <a:gd name="T18" fmla="*/ 0 w 11"/>
                <a:gd name="T19" fmla="*/ 0 h 1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"/>
                <a:gd name="T31" fmla="*/ 0 h 167"/>
                <a:gd name="T32" fmla="*/ 11 w 11"/>
                <a:gd name="T33" fmla="*/ 167 h 16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" h="167">
                  <a:moveTo>
                    <a:pt x="5" y="154"/>
                  </a:moveTo>
                  <a:lnTo>
                    <a:pt x="11" y="161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161"/>
                  </a:lnTo>
                  <a:lnTo>
                    <a:pt x="5" y="167"/>
                  </a:lnTo>
                  <a:lnTo>
                    <a:pt x="0" y="161"/>
                  </a:lnTo>
                  <a:lnTo>
                    <a:pt x="0" y="167"/>
                  </a:lnTo>
                  <a:lnTo>
                    <a:pt x="5" y="167"/>
                  </a:lnTo>
                  <a:lnTo>
                    <a:pt x="5" y="15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08" name="Freeform 1382"/>
            <p:cNvSpPr>
              <a:spLocks/>
            </p:cNvSpPr>
            <p:nvPr/>
          </p:nvSpPr>
          <p:spPr bwMode="auto">
            <a:xfrm>
              <a:off x="1684" y="2836"/>
              <a:ext cx="42" cy="4"/>
            </a:xfrm>
            <a:custGeom>
              <a:avLst/>
              <a:gdLst>
                <a:gd name="T0" fmla="*/ 0 w 126"/>
                <a:gd name="T1" fmla="*/ 0 h 13"/>
                <a:gd name="T2" fmla="*/ 0 w 126"/>
                <a:gd name="T3" fmla="*/ 0 h 13"/>
                <a:gd name="T4" fmla="*/ 0 w 126"/>
                <a:gd name="T5" fmla="*/ 0 h 13"/>
                <a:gd name="T6" fmla="*/ 0 w 126"/>
                <a:gd name="T7" fmla="*/ 0 h 13"/>
                <a:gd name="T8" fmla="*/ 0 w 126"/>
                <a:gd name="T9" fmla="*/ 0 h 13"/>
                <a:gd name="T10" fmla="*/ 0 w 126"/>
                <a:gd name="T11" fmla="*/ 0 h 13"/>
                <a:gd name="T12" fmla="*/ 0 w 126"/>
                <a:gd name="T13" fmla="*/ 0 h 13"/>
                <a:gd name="T14" fmla="*/ 0 w 126"/>
                <a:gd name="T15" fmla="*/ 0 h 13"/>
                <a:gd name="T16" fmla="*/ 0 w 126"/>
                <a:gd name="T17" fmla="*/ 0 h 13"/>
                <a:gd name="T18" fmla="*/ 0 w 126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6"/>
                <a:gd name="T31" fmla="*/ 0 h 13"/>
                <a:gd name="T32" fmla="*/ 126 w 126"/>
                <a:gd name="T33" fmla="*/ 13 h 1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6" h="13">
                  <a:moveTo>
                    <a:pt x="115" y="7"/>
                  </a:moveTo>
                  <a:lnTo>
                    <a:pt x="121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121" y="13"/>
                  </a:lnTo>
                  <a:lnTo>
                    <a:pt x="126" y="7"/>
                  </a:lnTo>
                  <a:lnTo>
                    <a:pt x="121" y="13"/>
                  </a:lnTo>
                  <a:lnTo>
                    <a:pt x="126" y="13"/>
                  </a:lnTo>
                  <a:lnTo>
                    <a:pt x="126" y="7"/>
                  </a:lnTo>
                  <a:lnTo>
                    <a:pt x="115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09" name="Freeform 1383"/>
            <p:cNvSpPr>
              <a:spLocks/>
            </p:cNvSpPr>
            <p:nvPr/>
          </p:nvSpPr>
          <p:spPr bwMode="auto">
            <a:xfrm>
              <a:off x="1722" y="2780"/>
              <a:ext cx="4" cy="58"/>
            </a:xfrm>
            <a:custGeom>
              <a:avLst/>
              <a:gdLst>
                <a:gd name="T0" fmla="*/ 0 w 11"/>
                <a:gd name="T1" fmla="*/ 0 h 174"/>
                <a:gd name="T2" fmla="*/ 0 w 11"/>
                <a:gd name="T3" fmla="*/ 0 h 174"/>
                <a:gd name="T4" fmla="*/ 0 w 11"/>
                <a:gd name="T5" fmla="*/ 0 h 174"/>
                <a:gd name="T6" fmla="*/ 0 w 11"/>
                <a:gd name="T7" fmla="*/ 0 h 174"/>
                <a:gd name="T8" fmla="*/ 0 w 11"/>
                <a:gd name="T9" fmla="*/ 0 h 174"/>
                <a:gd name="T10" fmla="*/ 0 w 11"/>
                <a:gd name="T11" fmla="*/ 0 h 174"/>
                <a:gd name="T12" fmla="*/ 0 w 11"/>
                <a:gd name="T13" fmla="*/ 0 h 174"/>
                <a:gd name="T14" fmla="*/ 0 w 11"/>
                <a:gd name="T15" fmla="*/ 0 h 174"/>
                <a:gd name="T16" fmla="*/ 0 w 11"/>
                <a:gd name="T17" fmla="*/ 0 h 174"/>
                <a:gd name="T18" fmla="*/ 0 w 11"/>
                <a:gd name="T19" fmla="*/ 0 h 17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"/>
                <a:gd name="T31" fmla="*/ 0 h 174"/>
                <a:gd name="T32" fmla="*/ 11 w 11"/>
                <a:gd name="T33" fmla="*/ 174 h 17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" h="174">
                  <a:moveTo>
                    <a:pt x="6" y="0"/>
                  </a:moveTo>
                  <a:lnTo>
                    <a:pt x="0" y="6"/>
                  </a:lnTo>
                  <a:lnTo>
                    <a:pt x="0" y="174"/>
                  </a:lnTo>
                  <a:lnTo>
                    <a:pt x="11" y="174"/>
                  </a:lnTo>
                  <a:lnTo>
                    <a:pt x="11" y="6"/>
                  </a:lnTo>
                  <a:lnTo>
                    <a:pt x="6" y="13"/>
                  </a:lnTo>
                  <a:lnTo>
                    <a:pt x="6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10" name="Freeform 1384"/>
            <p:cNvSpPr>
              <a:spLocks/>
            </p:cNvSpPr>
            <p:nvPr/>
          </p:nvSpPr>
          <p:spPr bwMode="auto">
            <a:xfrm>
              <a:off x="1724" y="2780"/>
              <a:ext cx="19" cy="5"/>
            </a:xfrm>
            <a:custGeom>
              <a:avLst/>
              <a:gdLst>
                <a:gd name="T0" fmla="*/ 0 w 57"/>
                <a:gd name="T1" fmla="*/ 0 h 13"/>
                <a:gd name="T2" fmla="*/ 0 w 57"/>
                <a:gd name="T3" fmla="*/ 0 h 13"/>
                <a:gd name="T4" fmla="*/ 0 w 57"/>
                <a:gd name="T5" fmla="*/ 0 h 13"/>
                <a:gd name="T6" fmla="*/ 0 w 57"/>
                <a:gd name="T7" fmla="*/ 0 h 13"/>
                <a:gd name="T8" fmla="*/ 0 w 57"/>
                <a:gd name="T9" fmla="*/ 0 h 13"/>
                <a:gd name="T10" fmla="*/ 0 w 57"/>
                <a:gd name="T11" fmla="*/ 0 h 13"/>
                <a:gd name="T12" fmla="*/ 0 w 57"/>
                <a:gd name="T13" fmla="*/ 0 h 13"/>
                <a:gd name="T14" fmla="*/ 0 w 57"/>
                <a:gd name="T15" fmla="*/ 0 h 13"/>
                <a:gd name="T16" fmla="*/ 0 w 57"/>
                <a:gd name="T17" fmla="*/ 0 h 13"/>
                <a:gd name="T18" fmla="*/ 0 w 57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7"/>
                <a:gd name="T31" fmla="*/ 0 h 13"/>
                <a:gd name="T32" fmla="*/ 57 w 57"/>
                <a:gd name="T33" fmla="*/ 13 h 1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7" h="13">
                  <a:moveTo>
                    <a:pt x="57" y="6"/>
                  </a:moveTo>
                  <a:lnTo>
                    <a:pt x="52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52" y="13"/>
                  </a:lnTo>
                  <a:lnTo>
                    <a:pt x="46" y="6"/>
                  </a:lnTo>
                  <a:lnTo>
                    <a:pt x="57" y="6"/>
                  </a:lnTo>
                  <a:lnTo>
                    <a:pt x="57" y="0"/>
                  </a:lnTo>
                  <a:lnTo>
                    <a:pt x="52" y="0"/>
                  </a:lnTo>
                  <a:lnTo>
                    <a:pt x="57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11" name="Freeform 1385"/>
            <p:cNvSpPr>
              <a:spLocks/>
            </p:cNvSpPr>
            <p:nvPr/>
          </p:nvSpPr>
          <p:spPr bwMode="auto">
            <a:xfrm>
              <a:off x="1740" y="2782"/>
              <a:ext cx="3" cy="94"/>
            </a:xfrm>
            <a:custGeom>
              <a:avLst/>
              <a:gdLst>
                <a:gd name="T0" fmla="*/ 0 w 11"/>
                <a:gd name="T1" fmla="*/ 0 h 281"/>
                <a:gd name="T2" fmla="*/ 0 w 11"/>
                <a:gd name="T3" fmla="*/ 0 h 281"/>
                <a:gd name="T4" fmla="*/ 0 w 11"/>
                <a:gd name="T5" fmla="*/ 0 h 281"/>
                <a:gd name="T6" fmla="*/ 0 w 11"/>
                <a:gd name="T7" fmla="*/ 0 h 281"/>
                <a:gd name="T8" fmla="*/ 0 w 11"/>
                <a:gd name="T9" fmla="*/ 0 h 281"/>
                <a:gd name="T10" fmla="*/ 0 w 11"/>
                <a:gd name="T11" fmla="*/ 0 h 281"/>
                <a:gd name="T12" fmla="*/ 0 w 11"/>
                <a:gd name="T13" fmla="*/ 0 h 281"/>
                <a:gd name="T14" fmla="*/ 0 w 11"/>
                <a:gd name="T15" fmla="*/ 0 h 281"/>
                <a:gd name="T16" fmla="*/ 0 w 11"/>
                <a:gd name="T17" fmla="*/ 0 h 281"/>
                <a:gd name="T18" fmla="*/ 0 w 11"/>
                <a:gd name="T19" fmla="*/ 0 h 2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"/>
                <a:gd name="T31" fmla="*/ 0 h 281"/>
                <a:gd name="T32" fmla="*/ 11 w 11"/>
                <a:gd name="T33" fmla="*/ 281 h 28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" h="281">
                  <a:moveTo>
                    <a:pt x="10" y="279"/>
                  </a:moveTo>
                  <a:lnTo>
                    <a:pt x="11" y="280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280"/>
                  </a:lnTo>
                  <a:lnTo>
                    <a:pt x="1" y="281"/>
                  </a:lnTo>
                  <a:lnTo>
                    <a:pt x="0" y="280"/>
                  </a:lnTo>
                  <a:lnTo>
                    <a:pt x="1" y="281"/>
                  </a:lnTo>
                  <a:lnTo>
                    <a:pt x="10" y="27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12" name="Freeform 1386"/>
            <p:cNvSpPr>
              <a:spLocks/>
            </p:cNvSpPr>
            <p:nvPr/>
          </p:nvSpPr>
          <p:spPr bwMode="auto">
            <a:xfrm>
              <a:off x="1740" y="2875"/>
              <a:ext cx="28" cy="89"/>
            </a:xfrm>
            <a:custGeom>
              <a:avLst/>
              <a:gdLst>
                <a:gd name="T0" fmla="*/ 0 w 84"/>
                <a:gd name="T1" fmla="*/ 0 h 266"/>
                <a:gd name="T2" fmla="*/ 0 w 84"/>
                <a:gd name="T3" fmla="*/ 0 h 266"/>
                <a:gd name="T4" fmla="*/ 0 w 84"/>
                <a:gd name="T5" fmla="*/ 0 h 266"/>
                <a:gd name="T6" fmla="*/ 0 w 84"/>
                <a:gd name="T7" fmla="*/ 0 h 266"/>
                <a:gd name="T8" fmla="*/ 0 w 84"/>
                <a:gd name="T9" fmla="*/ 0 h 266"/>
                <a:gd name="T10" fmla="*/ 0 w 84"/>
                <a:gd name="T11" fmla="*/ 0 h 266"/>
                <a:gd name="T12" fmla="*/ 0 w 84"/>
                <a:gd name="T13" fmla="*/ 0 h 266"/>
                <a:gd name="T14" fmla="*/ 0 w 84"/>
                <a:gd name="T15" fmla="*/ 0 h 266"/>
                <a:gd name="T16" fmla="*/ 0 w 84"/>
                <a:gd name="T17" fmla="*/ 0 h 266"/>
                <a:gd name="T18" fmla="*/ 0 w 84"/>
                <a:gd name="T19" fmla="*/ 0 h 2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84"/>
                <a:gd name="T31" fmla="*/ 0 h 266"/>
                <a:gd name="T32" fmla="*/ 84 w 84"/>
                <a:gd name="T33" fmla="*/ 266 h 26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84" h="266">
                  <a:moveTo>
                    <a:pt x="78" y="252"/>
                  </a:moveTo>
                  <a:lnTo>
                    <a:pt x="84" y="256"/>
                  </a:lnTo>
                  <a:lnTo>
                    <a:pt x="9" y="0"/>
                  </a:lnTo>
                  <a:lnTo>
                    <a:pt x="0" y="2"/>
                  </a:lnTo>
                  <a:lnTo>
                    <a:pt x="75" y="259"/>
                  </a:lnTo>
                  <a:lnTo>
                    <a:pt x="82" y="263"/>
                  </a:lnTo>
                  <a:lnTo>
                    <a:pt x="75" y="259"/>
                  </a:lnTo>
                  <a:lnTo>
                    <a:pt x="78" y="266"/>
                  </a:lnTo>
                  <a:lnTo>
                    <a:pt x="82" y="263"/>
                  </a:lnTo>
                  <a:lnTo>
                    <a:pt x="78" y="25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13" name="Freeform 1387"/>
            <p:cNvSpPr>
              <a:spLocks/>
            </p:cNvSpPr>
            <p:nvPr/>
          </p:nvSpPr>
          <p:spPr bwMode="auto">
            <a:xfrm>
              <a:off x="1766" y="2929"/>
              <a:ext cx="43" cy="34"/>
            </a:xfrm>
            <a:custGeom>
              <a:avLst/>
              <a:gdLst>
                <a:gd name="T0" fmla="*/ 0 w 129"/>
                <a:gd name="T1" fmla="*/ 0 h 101"/>
                <a:gd name="T2" fmla="*/ 0 w 129"/>
                <a:gd name="T3" fmla="*/ 0 h 101"/>
                <a:gd name="T4" fmla="*/ 0 w 129"/>
                <a:gd name="T5" fmla="*/ 0 h 101"/>
                <a:gd name="T6" fmla="*/ 0 w 129"/>
                <a:gd name="T7" fmla="*/ 0 h 101"/>
                <a:gd name="T8" fmla="*/ 0 w 129"/>
                <a:gd name="T9" fmla="*/ 0 h 101"/>
                <a:gd name="T10" fmla="*/ 0 w 129"/>
                <a:gd name="T11" fmla="*/ 0 h 101"/>
                <a:gd name="T12" fmla="*/ 0 w 129"/>
                <a:gd name="T13" fmla="*/ 0 h 101"/>
                <a:gd name="T14" fmla="*/ 0 w 129"/>
                <a:gd name="T15" fmla="*/ 0 h 101"/>
                <a:gd name="T16" fmla="*/ 0 w 129"/>
                <a:gd name="T17" fmla="*/ 0 h 101"/>
                <a:gd name="T18" fmla="*/ 0 w 129"/>
                <a:gd name="T19" fmla="*/ 0 h 10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9"/>
                <a:gd name="T31" fmla="*/ 0 h 101"/>
                <a:gd name="T32" fmla="*/ 129 w 129"/>
                <a:gd name="T33" fmla="*/ 101 h 10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9" h="101">
                  <a:moveTo>
                    <a:pt x="129" y="6"/>
                  </a:moveTo>
                  <a:lnTo>
                    <a:pt x="122" y="4"/>
                  </a:lnTo>
                  <a:lnTo>
                    <a:pt x="0" y="90"/>
                  </a:lnTo>
                  <a:lnTo>
                    <a:pt x="4" y="101"/>
                  </a:lnTo>
                  <a:lnTo>
                    <a:pt x="127" y="14"/>
                  </a:lnTo>
                  <a:lnTo>
                    <a:pt x="120" y="11"/>
                  </a:lnTo>
                  <a:lnTo>
                    <a:pt x="129" y="6"/>
                  </a:lnTo>
                  <a:lnTo>
                    <a:pt x="127" y="0"/>
                  </a:lnTo>
                  <a:lnTo>
                    <a:pt x="122" y="4"/>
                  </a:lnTo>
                  <a:lnTo>
                    <a:pt x="129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14" name="Freeform 1388"/>
            <p:cNvSpPr>
              <a:spLocks/>
            </p:cNvSpPr>
            <p:nvPr/>
          </p:nvSpPr>
          <p:spPr bwMode="auto">
            <a:xfrm>
              <a:off x="1806" y="2931"/>
              <a:ext cx="34" cy="68"/>
            </a:xfrm>
            <a:custGeom>
              <a:avLst/>
              <a:gdLst>
                <a:gd name="T0" fmla="*/ 0 w 102"/>
                <a:gd name="T1" fmla="*/ 0 h 202"/>
                <a:gd name="T2" fmla="*/ 0 w 102"/>
                <a:gd name="T3" fmla="*/ 0 h 202"/>
                <a:gd name="T4" fmla="*/ 0 w 102"/>
                <a:gd name="T5" fmla="*/ 0 h 202"/>
                <a:gd name="T6" fmla="*/ 0 w 102"/>
                <a:gd name="T7" fmla="*/ 0 h 202"/>
                <a:gd name="T8" fmla="*/ 0 w 102"/>
                <a:gd name="T9" fmla="*/ 0 h 202"/>
                <a:gd name="T10" fmla="*/ 0 w 102"/>
                <a:gd name="T11" fmla="*/ 0 h 202"/>
                <a:gd name="T12" fmla="*/ 0 w 102"/>
                <a:gd name="T13" fmla="*/ 0 h 202"/>
                <a:gd name="T14" fmla="*/ 0 w 102"/>
                <a:gd name="T15" fmla="*/ 0 h 202"/>
                <a:gd name="T16" fmla="*/ 0 w 102"/>
                <a:gd name="T17" fmla="*/ 0 h 202"/>
                <a:gd name="T18" fmla="*/ 0 w 102"/>
                <a:gd name="T19" fmla="*/ 0 h 202"/>
                <a:gd name="T20" fmla="*/ 0 w 102"/>
                <a:gd name="T21" fmla="*/ 0 h 202"/>
                <a:gd name="T22" fmla="*/ 0 w 102"/>
                <a:gd name="T23" fmla="*/ 0 h 202"/>
                <a:gd name="T24" fmla="*/ 0 w 102"/>
                <a:gd name="T25" fmla="*/ 0 h 202"/>
                <a:gd name="T26" fmla="*/ 0 w 102"/>
                <a:gd name="T27" fmla="*/ 0 h 202"/>
                <a:gd name="T28" fmla="*/ 0 w 102"/>
                <a:gd name="T29" fmla="*/ 0 h 202"/>
                <a:gd name="T30" fmla="*/ 0 w 102"/>
                <a:gd name="T31" fmla="*/ 0 h 202"/>
                <a:gd name="T32" fmla="*/ 0 w 102"/>
                <a:gd name="T33" fmla="*/ 0 h 202"/>
                <a:gd name="T34" fmla="*/ 0 w 102"/>
                <a:gd name="T35" fmla="*/ 0 h 202"/>
                <a:gd name="T36" fmla="*/ 0 w 102"/>
                <a:gd name="T37" fmla="*/ 0 h 202"/>
                <a:gd name="T38" fmla="*/ 0 w 102"/>
                <a:gd name="T39" fmla="*/ 0 h 202"/>
                <a:gd name="T40" fmla="*/ 0 w 102"/>
                <a:gd name="T41" fmla="*/ 0 h 202"/>
                <a:gd name="T42" fmla="*/ 0 w 102"/>
                <a:gd name="T43" fmla="*/ 0 h 202"/>
                <a:gd name="T44" fmla="*/ 0 w 102"/>
                <a:gd name="T45" fmla="*/ 0 h 202"/>
                <a:gd name="T46" fmla="*/ 0 w 102"/>
                <a:gd name="T47" fmla="*/ 0 h 20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102"/>
                <a:gd name="T73" fmla="*/ 0 h 202"/>
                <a:gd name="T74" fmla="*/ 102 w 102"/>
                <a:gd name="T75" fmla="*/ 202 h 202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102" h="202">
                  <a:moveTo>
                    <a:pt x="97" y="202"/>
                  </a:moveTo>
                  <a:lnTo>
                    <a:pt x="99" y="194"/>
                  </a:lnTo>
                  <a:lnTo>
                    <a:pt x="96" y="186"/>
                  </a:lnTo>
                  <a:lnTo>
                    <a:pt x="87" y="167"/>
                  </a:lnTo>
                  <a:lnTo>
                    <a:pt x="73" y="141"/>
                  </a:lnTo>
                  <a:lnTo>
                    <a:pt x="59" y="107"/>
                  </a:lnTo>
                  <a:lnTo>
                    <a:pt x="43" y="74"/>
                  </a:lnTo>
                  <a:lnTo>
                    <a:pt x="28" y="42"/>
                  </a:lnTo>
                  <a:lnTo>
                    <a:pt x="16" y="17"/>
                  </a:lnTo>
                  <a:lnTo>
                    <a:pt x="9" y="0"/>
                  </a:lnTo>
                  <a:lnTo>
                    <a:pt x="0" y="5"/>
                  </a:lnTo>
                  <a:lnTo>
                    <a:pt x="7" y="22"/>
                  </a:lnTo>
                  <a:lnTo>
                    <a:pt x="19" y="47"/>
                  </a:lnTo>
                  <a:lnTo>
                    <a:pt x="34" y="79"/>
                  </a:lnTo>
                  <a:lnTo>
                    <a:pt x="50" y="112"/>
                  </a:lnTo>
                  <a:lnTo>
                    <a:pt x="64" y="146"/>
                  </a:lnTo>
                  <a:lnTo>
                    <a:pt x="78" y="172"/>
                  </a:lnTo>
                  <a:lnTo>
                    <a:pt x="87" y="192"/>
                  </a:lnTo>
                  <a:lnTo>
                    <a:pt x="90" y="199"/>
                  </a:lnTo>
                  <a:lnTo>
                    <a:pt x="93" y="192"/>
                  </a:lnTo>
                  <a:lnTo>
                    <a:pt x="97" y="202"/>
                  </a:lnTo>
                  <a:lnTo>
                    <a:pt x="102" y="198"/>
                  </a:lnTo>
                  <a:lnTo>
                    <a:pt x="99" y="194"/>
                  </a:lnTo>
                  <a:lnTo>
                    <a:pt x="97" y="20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15" name="Freeform 1389"/>
            <p:cNvSpPr>
              <a:spLocks/>
            </p:cNvSpPr>
            <p:nvPr/>
          </p:nvSpPr>
          <p:spPr bwMode="auto">
            <a:xfrm>
              <a:off x="1790" y="2979"/>
              <a:ext cx="48" cy="29"/>
            </a:xfrm>
            <a:custGeom>
              <a:avLst/>
              <a:gdLst>
                <a:gd name="T0" fmla="*/ 0 w 146"/>
                <a:gd name="T1" fmla="*/ 0 h 87"/>
                <a:gd name="T2" fmla="*/ 0 w 146"/>
                <a:gd name="T3" fmla="*/ 0 h 87"/>
                <a:gd name="T4" fmla="*/ 0 w 146"/>
                <a:gd name="T5" fmla="*/ 0 h 87"/>
                <a:gd name="T6" fmla="*/ 0 w 146"/>
                <a:gd name="T7" fmla="*/ 0 h 87"/>
                <a:gd name="T8" fmla="*/ 0 w 146"/>
                <a:gd name="T9" fmla="*/ 0 h 87"/>
                <a:gd name="T10" fmla="*/ 0 w 146"/>
                <a:gd name="T11" fmla="*/ 0 h 87"/>
                <a:gd name="T12" fmla="*/ 0 w 146"/>
                <a:gd name="T13" fmla="*/ 0 h 87"/>
                <a:gd name="T14" fmla="*/ 0 w 146"/>
                <a:gd name="T15" fmla="*/ 0 h 87"/>
                <a:gd name="T16" fmla="*/ 0 w 146"/>
                <a:gd name="T17" fmla="*/ 0 h 87"/>
                <a:gd name="T18" fmla="*/ 0 w 146"/>
                <a:gd name="T19" fmla="*/ 0 h 87"/>
                <a:gd name="T20" fmla="*/ 0 w 146"/>
                <a:gd name="T21" fmla="*/ 0 h 87"/>
                <a:gd name="T22" fmla="*/ 0 w 146"/>
                <a:gd name="T23" fmla="*/ 0 h 87"/>
                <a:gd name="T24" fmla="*/ 0 w 146"/>
                <a:gd name="T25" fmla="*/ 0 h 87"/>
                <a:gd name="T26" fmla="*/ 0 w 146"/>
                <a:gd name="T27" fmla="*/ 0 h 87"/>
                <a:gd name="T28" fmla="*/ 0 w 146"/>
                <a:gd name="T29" fmla="*/ 0 h 87"/>
                <a:gd name="T30" fmla="*/ 0 w 146"/>
                <a:gd name="T31" fmla="*/ 0 h 87"/>
                <a:gd name="T32" fmla="*/ 0 w 146"/>
                <a:gd name="T33" fmla="*/ 0 h 87"/>
                <a:gd name="T34" fmla="*/ 0 w 146"/>
                <a:gd name="T35" fmla="*/ 0 h 87"/>
                <a:gd name="T36" fmla="*/ 0 w 146"/>
                <a:gd name="T37" fmla="*/ 0 h 87"/>
                <a:gd name="T38" fmla="*/ 0 w 146"/>
                <a:gd name="T39" fmla="*/ 0 h 87"/>
                <a:gd name="T40" fmla="*/ 0 w 146"/>
                <a:gd name="T41" fmla="*/ 0 h 87"/>
                <a:gd name="T42" fmla="*/ 0 w 146"/>
                <a:gd name="T43" fmla="*/ 0 h 87"/>
                <a:gd name="T44" fmla="*/ 0 w 146"/>
                <a:gd name="T45" fmla="*/ 0 h 87"/>
                <a:gd name="T46" fmla="*/ 0 w 146"/>
                <a:gd name="T47" fmla="*/ 0 h 8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146"/>
                <a:gd name="T73" fmla="*/ 0 h 87"/>
                <a:gd name="T74" fmla="*/ 146 w 146"/>
                <a:gd name="T75" fmla="*/ 87 h 87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146" h="87">
                  <a:moveTo>
                    <a:pt x="6" y="14"/>
                  </a:moveTo>
                  <a:lnTo>
                    <a:pt x="0" y="11"/>
                  </a:lnTo>
                  <a:lnTo>
                    <a:pt x="21" y="46"/>
                  </a:lnTo>
                  <a:lnTo>
                    <a:pt x="41" y="67"/>
                  </a:lnTo>
                  <a:lnTo>
                    <a:pt x="63" y="81"/>
                  </a:lnTo>
                  <a:lnTo>
                    <a:pt x="83" y="87"/>
                  </a:lnTo>
                  <a:lnTo>
                    <a:pt x="101" y="83"/>
                  </a:lnTo>
                  <a:lnTo>
                    <a:pt x="117" y="76"/>
                  </a:lnTo>
                  <a:lnTo>
                    <a:pt x="133" y="69"/>
                  </a:lnTo>
                  <a:lnTo>
                    <a:pt x="146" y="60"/>
                  </a:lnTo>
                  <a:lnTo>
                    <a:pt x="142" y="50"/>
                  </a:lnTo>
                  <a:lnTo>
                    <a:pt x="128" y="59"/>
                  </a:lnTo>
                  <a:lnTo>
                    <a:pt x="115" y="66"/>
                  </a:lnTo>
                  <a:lnTo>
                    <a:pt x="99" y="73"/>
                  </a:lnTo>
                  <a:lnTo>
                    <a:pt x="83" y="74"/>
                  </a:lnTo>
                  <a:lnTo>
                    <a:pt x="65" y="71"/>
                  </a:lnTo>
                  <a:lnTo>
                    <a:pt x="48" y="60"/>
                  </a:lnTo>
                  <a:lnTo>
                    <a:pt x="28" y="38"/>
                  </a:lnTo>
                  <a:lnTo>
                    <a:pt x="9" y="6"/>
                  </a:lnTo>
                  <a:lnTo>
                    <a:pt x="2" y="4"/>
                  </a:lnTo>
                  <a:lnTo>
                    <a:pt x="9" y="6"/>
                  </a:lnTo>
                  <a:lnTo>
                    <a:pt x="5" y="0"/>
                  </a:lnTo>
                  <a:lnTo>
                    <a:pt x="2" y="4"/>
                  </a:lnTo>
                  <a:lnTo>
                    <a:pt x="6" y="1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16" name="Freeform 1390"/>
            <p:cNvSpPr>
              <a:spLocks/>
            </p:cNvSpPr>
            <p:nvPr/>
          </p:nvSpPr>
          <p:spPr bwMode="auto">
            <a:xfrm>
              <a:off x="1761" y="2980"/>
              <a:ext cx="31" cy="24"/>
            </a:xfrm>
            <a:custGeom>
              <a:avLst/>
              <a:gdLst>
                <a:gd name="T0" fmla="*/ 0 w 93"/>
                <a:gd name="T1" fmla="*/ 0 h 71"/>
                <a:gd name="T2" fmla="*/ 0 w 93"/>
                <a:gd name="T3" fmla="*/ 0 h 71"/>
                <a:gd name="T4" fmla="*/ 0 w 93"/>
                <a:gd name="T5" fmla="*/ 0 h 71"/>
                <a:gd name="T6" fmla="*/ 0 w 93"/>
                <a:gd name="T7" fmla="*/ 0 h 71"/>
                <a:gd name="T8" fmla="*/ 0 w 93"/>
                <a:gd name="T9" fmla="*/ 0 h 71"/>
                <a:gd name="T10" fmla="*/ 0 w 93"/>
                <a:gd name="T11" fmla="*/ 0 h 71"/>
                <a:gd name="T12" fmla="*/ 0 w 93"/>
                <a:gd name="T13" fmla="*/ 0 h 71"/>
                <a:gd name="T14" fmla="*/ 0 w 93"/>
                <a:gd name="T15" fmla="*/ 0 h 71"/>
                <a:gd name="T16" fmla="*/ 0 w 93"/>
                <a:gd name="T17" fmla="*/ 0 h 71"/>
                <a:gd name="T18" fmla="*/ 0 w 93"/>
                <a:gd name="T19" fmla="*/ 0 h 71"/>
                <a:gd name="T20" fmla="*/ 0 w 93"/>
                <a:gd name="T21" fmla="*/ 0 h 71"/>
                <a:gd name="T22" fmla="*/ 0 w 93"/>
                <a:gd name="T23" fmla="*/ 0 h 71"/>
                <a:gd name="T24" fmla="*/ 0 w 93"/>
                <a:gd name="T25" fmla="*/ 0 h 71"/>
                <a:gd name="T26" fmla="*/ 0 w 93"/>
                <a:gd name="T27" fmla="*/ 0 h 71"/>
                <a:gd name="T28" fmla="*/ 0 w 93"/>
                <a:gd name="T29" fmla="*/ 0 h 71"/>
                <a:gd name="T30" fmla="*/ 0 w 93"/>
                <a:gd name="T31" fmla="*/ 0 h 71"/>
                <a:gd name="T32" fmla="*/ 0 w 93"/>
                <a:gd name="T33" fmla="*/ 0 h 71"/>
                <a:gd name="T34" fmla="*/ 0 w 93"/>
                <a:gd name="T35" fmla="*/ 0 h 71"/>
                <a:gd name="T36" fmla="*/ 0 w 93"/>
                <a:gd name="T37" fmla="*/ 0 h 71"/>
                <a:gd name="T38" fmla="*/ 0 w 93"/>
                <a:gd name="T39" fmla="*/ 0 h 71"/>
                <a:gd name="T40" fmla="*/ 0 w 93"/>
                <a:gd name="T41" fmla="*/ 0 h 7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93"/>
                <a:gd name="T64" fmla="*/ 0 h 71"/>
                <a:gd name="T65" fmla="*/ 93 w 93"/>
                <a:gd name="T66" fmla="*/ 71 h 71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93" h="71">
                  <a:moveTo>
                    <a:pt x="4" y="71"/>
                  </a:moveTo>
                  <a:lnTo>
                    <a:pt x="4" y="71"/>
                  </a:lnTo>
                  <a:lnTo>
                    <a:pt x="13" y="66"/>
                  </a:lnTo>
                  <a:lnTo>
                    <a:pt x="24" y="60"/>
                  </a:lnTo>
                  <a:lnTo>
                    <a:pt x="36" y="52"/>
                  </a:lnTo>
                  <a:lnTo>
                    <a:pt x="48" y="43"/>
                  </a:lnTo>
                  <a:lnTo>
                    <a:pt x="61" y="34"/>
                  </a:lnTo>
                  <a:lnTo>
                    <a:pt x="72" y="25"/>
                  </a:lnTo>
                  <a:lnTo>
                    <a:pt x="83" y="18"/>
                  </a:lnTo>
                  <a:lnTo>
                    <a:pt x="93" y="10"/>
                  </a:lnTo>
                  <a:lnTo>
                    <a:pt x="89" y="0"/>
                  </a:lnTo>
                  <a:lnTo>
                    <a:pt x="79" y="7"/>
                  </a:lnTo>
                  <a:lnTo>
                    <a:pt x="68" y="15"/>
                  </a:lnTo>
                  <a:lnTo>
                    <a:pt x="56" y="24"/>
                  </a:lnTo>
                  <a:lnTo>
                    <a:pt x="44" y="33"/>
                  </a:lnTo>
                  <a:lnTo>
                    <a:pt x="31" y="42"/>
                  </a:lnTo>
                  <a:lnTo>
                    <a:pt x="19" y="49"/>
                  </a:lnTo>
                  <a:lnTo>
                    <a:pt x="9" y="56"/>
                  </a:lnTo>
                  <a:lnTo>
                    <a:pt x="0" y="61"/>
                  </a:lnTo>
                  <a:lnTo>
                    <a:pt x="4" y="7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17" name="Freeform 1391"/>
            <p:cNvSpPr>
              <a:spLocks/>
            </p:cNvSpPr>
            <p:nvPr/>
          </p:nvSpPr>
          <p:spPr bwMode="auto">
            <a:xfrm>
              <a:off x="1738" y="2996"/>
              <a:ext cx="24" cy="12"/>
            </a:xfrm>
            <a:custGeom>
              <a:avLst/>
              <a:gdLst>
                <a:gd name="T0" fmla="*/ 0 w 72"/>
                <a:gd name="T1" fmla="*/ 0 h 35"/>
                <a:gd name="T2" fmla="*/ 0 w 72"/>
                <a:gd name="T3" fmla="*/ 0 h 35"/>
                <a:gd name="T4" fmla="*/ 0 w 72"/>
                <a:gd name="T5" fmla="*/ 0 h 35"/>
                <a:gd name="T6" fmla="*/ 0 w 72"/>
                <a:gd name="T7" fmla="*/ 0 h 35"/>
                <a:gd name="T8" fmla="*/ 0 w 72"/>
                <a:gd name="T9" fmla="*/ 0 h 35"/>
                <a:gd name="T10" fmla="*/ 0 w 72"/>
                <a:gd name="T11" fmla="*/ 0 h 35"/>
                <a:gd name="T12" fmla="*/ 0 w 72"/>
                <a:gd name="T13" fmla="*/ 0 h 35"/>
                <a:gd name="T14" fmla="*/ 0 w 72"/>
                <a:gd name="T15" fmla="*/ 0 h 35"/>
                <a:gd name="T16" fmla="*/ 0 w 72"/>
                <a:gd name="T17" fmla="*/ 0 h 35"/>
                <a:gd name="T18" fmla="*/ 0 w 72"/>
                <a:gd name="T19" fmla="*/ 0 h 35"/>
                <a:gd name="T20" fmla="*/ 0 w 72"/>
                <a:gd name="T21" fmla="*/ 0 h 35"/>
                <a:gd name="T22" fmla="*/ 0 w 72"/>
                <a:gd name="T23" fmla="*/ 0 h 35"/>
                <a:gd name="T24" fmla="*/ 0 w 72"/>
                <a:gd name="T25" fmla="*/ 0 h 35"/>
                <a:gd name="T26" fmla="*/ 0 w 72"/>
                <a:gd name="T27" fmla="*/ 0 h 35"/>
                <a:gd name="T28" fmla="*/ 0 w 72"/>
                <a:gd name="T29" fmla="*/ 0 h 35"/>
                <a:gd name="T30" fmla="*/ 0 w 72"/>
                <a:gd name="T31" fmla="*/ 0 h 35"/>
                <a:gd name="T32" fmla="*/ 0 w 72"/>
                <a:gd name="T33" fmla="*/ 0 h 35"/>
                <a:gd name="T34" fmla="*/ 0 w 72"/>
                <a:gd name="T35" fmla="*/ 0 h 35"/>
                <a:gd name="T36" fmla="*/ 0 w 72"/>
                <a:gd name="T37" fmla="*/ 0 h 35"/>
                <a:gd name="T38" fmla="*/ 0 w 72"/>
                <a:gd name="T39" fmla="*/ 0 h 35"/>
                <a:gd name="T40" fmla="*/ 0 w 72"/>
                <a:gd name="T41" fmla="*/ 0 h 3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72"/>
                <a:gd name="T64" fmla="*/ 0 h 35"/>
                <a:gd name="T65" fmla="*/ 72 w 72"/>
                <a:gd name="T66" fmla="*/ 35 h 35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72" h="35">
                  <a:moveTo>
                    <a:pt x="0" y="3"/>
                  </a:moveTo>
                  <a:lnTo>
                    <a:pt x="0" y="3"/>
                  </a:lnTo>
                  <a:lnTo>
                    <a:pt x="6" y="17"/>
                  </a:lnTo>
                  <a:lnTo>
                    <a:pt x="14" y="27"/>
                  </a:lnTo>
                  <a:lnTo>
                    <a:pt x="24" y="32"/>
                  </a:lnTo>
                  <a:lnTo>
                    <a:pt x="34" y="35"/>
                  </a:lnTo>
                  <a:lnTo>
                    <a:pt x="43" y="34"/>
                  </a:lnTo>
                  <a:lnTo>
                    <a:pt x="53" y="31"/>
                  </a:lnTo>
                  <a:lnTo>
                    <a:pt x="62" y="27"/>
                  </a:lnTo>
                  <a:lnTo>
                    <a:pt x="72" y="22"/>
                  </a:lnTo>
                  <a:lnTo>
                    <a:pt x="68" y="12"/>
                  </a:lnTo>
                  <a:lnTo>
                    <a:pt x="60" y="17"/>
                  </a:lnTo>
                  <a:lnTo>
                    <a:pt x="51" y="21"/>
                  </a:lnTo>
                  <a:lnTo>
                    <a:pt x="43" y="23"/>
                  </a:lnTo>
                  <a:lnTo>
                    <a:pt x="34" y="25"/>
                  </a:lnTo>
                  <a:lnTo>
                    <a:pt x="26" y="22"/>
                  </a:lnTo>
                  <a:lnTo>
                    <a:pt x="21" y="20"/>
                  </a:lnTo>
                  <a:lnTo>
                    <a:pt x="15" y="12"/>
                  </a:lnTo>
                  <a:lnTo>
                    <a:pt x="9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18" name="Freeform 1392"/>
            <p:cNvSpPr>
              <a:spLocks/>
            </p:cNvSpPr>
            <p:nvPr/>
          </p:nvSpPr>
          <p:spPr bwMode="auto">
            <a:xfrm>
              <a:off x="1714" y="2926"/>
              <a:ext cx="27" cy="71"/>
            </a:xfrm>
            <a:custGeom>
              <a:avLst/>
              <a:gdLst>
                <a:gd name="T0" fmla="*/ 0 w 82"/>
                <a:gd name="T1" fmla="*/ 0 h 214"/>
                <a:gd name="T2" fmla="*/ 0 w 82"/>
                <a:gd name="T3" fmla="*/ 0 h 214"/>
                <a:gd name="T4" fmla="*/ 0 w 82"/>
                <a:gd name="T5" fmla="*/ 0 h 214"/>
                <a:gd name="T6" fmla="*/ 0 w 82"/>
                <a:gd name="T7" fmla="*/ 0 h 214"/>
                <a:gd name="T8" fmla="*/ 0 w 82"/>
                <a:gd name="T9" fmla="*/ 0 h 214"/>
                <a:gd name="T10" fmla="*/ 0 w 82"/>
                <a:gd name="T11" fmla="*/ 0 h 214"/>
                <a:gd name="T12" fmla="*/ 0 w 82"/>
                <a:gd name="T13" fmla="*/ 0 h 214"/>
                <a:gd name="T14" fmla="*/ 0 w 82"/>
                <a:gd name="T15" fmla="*/ 0 h 214"/>
                <a:gd name="T16" fmla="*/ 0 w 82"/>
                <a:gd name="T17" fmla="*/ 0 h 214"/>
                <a:gd name="T18" fmla="*/ 0 w 82"/>
                <a:gd name="T19" fmla="*/ 0 h 214"/>
                <a:gd name="T20" fmla="*/ 0 w 82"/>
                <a:gd name="T21" fmla="*/ 0 h 214"/>
                <a:gd name="T22" fmla="*/ 0 w 82"/>
                <a:gd name="T23" fmla="*/ 0 h 214"/>
                <a:gd name="T24" fmla="*/ 0 w 82"/>
                <a:gd name="T25" fmla="*/ 0 h 214"/>
                <a:gd name="T26" fmla="*/ 0 w 82"/>
                <a:gd name="T27" fmla="*/ 0 h 214"/>
                <a:gd name="T28" fmla="*/ 0 w 82"/>
                <a:gd name="T29" fmla="*/ 0 h 214"/>
                <a:gd name="T30" fmla="*/ 0 w 82"/>
                <a:gd name="T31" fmla="*/ 0 h 214"/>
                <a:gd name="T32" fmla="*/ 0 w 82"/>
                <a:gd name="T33" fmla="*/ 0 h 214"/>
                <a:gd name="T34" fmla="*/ 0 w 82"/>
                <a:gd name="T35" fmla="*/ 0 h 214"/>
                <a:gd name="T36" fmla="*/ 0 w 82"/>
                <a:gd name="T37" fmla="*/ 0 h 214"/>
                <a:gd name="T38" fmla="*/ 0 w 82"/>
                <a:gd name="T39" fmla="*/ 0 h 214"/>
                <a:gd name="T40" fmla="*/ 0 w 82"/>
                <a:gd name="T41" fmla="*/ 0 h 214"/>
                <a:gd name="T42" fmla="*/ 0 w 82"/>
                <a:gd name="T43" fmla="*/ 0 h 214"/>
                <a:gd name="T44" fmla="*/ 0 w 82"/>
                <a:gd name="T45" fmla="*/ 0 h 214"/>
                <a:gd name="T46" fmla="*/ 0 w 82"/>
                <a:gd name="T47" fmla="*/ 0 h 21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"/>
                <a:gd name="T73" fmla="*/ 0 h 214"/>
                <a:gd name="T74" fmla="*/ 82 w 82"/>
                <a:gd name="T75" fmla="*/ 214 h 214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" h="214">
                  <a:moveTo>
                    <a:pt x="5" y="12"/>
                  </a:moveTo>
                  <a:lnTo>
                    <a:pt x="0" y="7"/>
                  </a:lnTo>
                  <a:lnTo>
                    <a:pt x="2" y="15"/>
                  </a:lnTo>
                  <a:lnTo>
                    <a:pt x="9" y="34"/>
                  </a:lnTo>
                  <a:lnTo>
                    <a:pt x="19" y="62"/>
                  </a:lnTo>
                  <a:lnTo>
                    <a:pt x="32" y="95"/>
                  </a:lnTo>
                  <a:lnTo>
                    <a:pt x="44" y="131"/>
                  </a:lnTo>
                  <a:lnTo>
                    <a:pt x="56" y="165"/>
                  </a:lnTo>
                  <a:lnTo>
                    <a:pt x="67" y="194"/>
                  </a:lnTo>
                  <a:lnTo>
                    <a:pt x="73" y="214"/>
                  </a:lnTo>
                  <a:lnTo>
                    <a:pt x="82" y="211"/>
                  </a:lnTo>
                  <a:lnTo>
                    <a:pt x="76" y="191"/>
                  </a:lnTo>
                  <a:lnTo>
                    <a:pt x="65" y="163"/>
                  </a:lnTo>
                  <a:lnTo>
                    <a:pt x="53" y="128"/>
                  </a:lnTo>
                  <a:lnTo>
                    <a:pt x="41" y="93"/>
                  </a:lnTo>
                  <a:lnTo>
                    <a:pt x="28" y="60"/>
                  </a:lnTo>
                  <a:lnTo>
                    <a:pt x="18" y="31"/>
                  </a:lnTo>
                  <a:lnTo>
                    <a:pt x="11" y="12"/>
                  </a:lnTo>
                  <a:lnTo>
                    <a:pt x="9" y="5"/>
                  </a:lnTo>
                  <a:lnTo>
                    <a:pt x="5" y="0"/>
                  </a:lnTo>
                  <a:lnTo>
                    <a:pt x="9" y="5"/>
                  </a:lnTo>
                  <a:lnTo>
                    <a:pt x="8" y="0"/>
                  </a:lnTo>
                  <a:lnTo>
                    <a:pt x="5" y="0"/>
                  </a:lnTo>
                  <a:lnTo>
                    <a:pt x="5" y="1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19" name="Freeform 1393"/>
            <p:cNvSpPr>
              <a:spLocks/>
            </p:cNvSpPr>
            <p:nvPr/>
          </p:nvSpPr>
          <p:spPr bwMode="auto">
            <a:xfrm>
              <a:off x="1679" y="2926"/>
              <a:ext cx="36" cy="4"/>
            </a:xfrm>
            <a:custGeom>
              <a:avLst/>
              <a:gdLst>
                <a:gd name="T0" fmla="*/ 0 w 110"/>
                <a:gd name="T1" fmla="*/ 0 h 12"/>
                <a:gd name="T2" fmla="*/ 0 w 110"/>
                <a:gd name="T3" fmla="*/ 0 h 12"/>
                <a:gd name="T4" fmla="*/ 0 w 110"/>
                <a:gd name="T5" fmla="*/ 0 h 12"/>
                <a:gd name="T6" fmla="*/ 0 w 110"/>
                <a:gd name="T7" fmla="*/ 0 h 12"/>
                <a:gd name="T8" fmla="*/ 0 w 110"/>
                <a:gd name="T9" fmla="*/ 0 h 12"/>
                <a:gd name="T10" fmla="*/ 0 w 110"/>
                <a:gd name="T11" fmla="*/ 0 h 12"/>
                <a:gd name="T12" fmla="*/ 0 w 110"/>
                <a:gd name="T13" fmla="*/ 0 h 12"/>
                <a:gd name="T14" fmla="*/ 0 w 110"/>
                <a:gd name="T15" fmla="*/ 0 h 12"/>
                <a:gd name="T16" fmla="*/ 0 w 110"/>
                <a:gd name="T17" fmla="*/ 0 h 12"/>
                <a:gd name="T18" fmla="*/ 0 w 110"/>
                <a:gd name="T19" fmla="*/ 0 h 12"/>
                <a:gd name="T20" fmla="*/ 0 w 110"/>
                <a:gd name="T21" fmla="*/ 0 h 12"/>
                <a:gd name="T22" fmla="*/ 0 w 110"/>
                <a:gd name="T23" fmla="*/ 0 h 12"/>
                <a:gd name="T24" fmla="*/ 0 w 110"/>
                <a:gd name="T25" fmla="*/ 0 h 12"/>
                <a:gd name="T26" fmla="*/ 0 w 110"/>
                <a:gd name="T27" fmla="*/ 0 h 12"/>
                <a:gd name="T28" fmla="*/ 0 w 110"/>
                <a:gd name="T29" fmla="*/ 0 h 12"/>
                <a:gd name="T30" fmla="*/ 0 w 110"/>
                <a:gd name="T31" fmla="*/ 0 h 12"/>
                <a:gd name="T32" fmla="*/ 0 w 110"/>
                <a:gd name="T33" fmla="*/ 0 h 12"/>
                <a:gd name="T34" fmla="*/ 0 w 110"/>
                <a:gd name="T35" fmla="*/ 0 h 12"/>
                <a:gd name="T36" fmla="*/ 0 w 110"/>
                <a:gd name="T37" fmla="*/ 0 h 12"/>
                <a:gd name="T38" fmla="*/ 0 w 110"/>
                <a:gd name="T39" fmla="*/ 0 h 12"/>
                <a:gd name="T40" fmla="*/ 0 w 110"/>
                <a:gd name="T41" fmla="*/ 0 h 12"/>
                <a:gd name="T42" fmla="*/ 0 w 110"/>
                <a:gd name="T43" fmla="*/ 0 h 12"/>
                <a:gd name="T44" fmla="*/ 0 w 110"/>
                <a:gd name="T45" fmla="*/ 0 h 12"/>
                <a:gd name="T46" fmla="*/ 0 w 110"/>
                <a:gd name="T47" fmla="*/ 0 h 1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110"/>
                <a:gd name="T73" fmla="*/ 0 h 12"/>
                <a:gd name="T74" fmla="*/ 110 w 110"/>
                <a:gd name="T75" fmla="*/ 12 h 12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110" h="12">
                  <a:moveTo>
                    <a:pt x="12" y="5"/>
                  </a:moveTo>
                  <a:lnTo>
                    <a:pt x="7" y="12"/>
                  </a:lnTo>
                  <a:lnTo>
                    <a:pt x="11" y="12"/>
                  </a:lnTo>
                  <a:lnTo>
                    <a:pt x="18" y="12"/>
                  </a:lnTo>
                  <a:lnTo>
                    <a:pt x="31" y="12"/>
                  </a:lnTo>
                  <a:lnTo>
                    <a:pt x="47" y="12"/>
                  </a:lnTo>
                  <a:lnTo>
                    <a:pt x="62" y="12"/>
                  </a:lnTo>
                  <a:lnTo>
                    <a:pt x="80" y="12"/>
                  </a:lnTo>
                  <a:lnTo>
                    <a:pt x="96" y="12"/>
                  </a:lnTo>
                  <a:lnTo>
                    <a:pt x="110" y="12"/>
                  </a:lnTo>
                  <a:lnTo>
                    <a:pt x="110" y="0"/>
                  </a:lnTo>
                  <a:lnTo>
                    <a:pt x="96" y="0"/>
                  </a:lnTo>
                  <a:lnTo>
                    <a:pt x="80" y="0"/>
                  </a:lnTo>
                  <a:lnTo>
                    <a:pt x="62" y="0"/>
                  </a:lnTo>
                  <a:lnTo>
                    <a:pt x="47" y="0"/>
                  </a:lnTo>
                  <a:lnTo>
                    <a:pt x="31" y="0"/>
                  </a:lnTo>
                  <a:lnTo>
                    <a:pt x="18" y="0"/>
                  </a:lnTo>
                  <a:lnTo>
                    <a:pt x="11" y="0"/>
                  </a:lnTo>
                  <a:lnTo>
                    <a:pt x="7" y="0"/>
                  </a:lnTo>
                  <a:lnTo>
                    <a:pt x="3" y="7"/>
                  </a:lnTo>
                  <a:lnTo>
                    <a:pt x="7" y="0"/>
                  </a:lnTo>
                  <a:lnTo>
                    <a:pt x="0" y="1"/>
                  </a:lnTo>
                  <a:lnTo>
                    <a:pt x="3" y="7"/>
                  </a:lnTo>
                  <a:lnTo>
                    <a:pt x="12" y="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20" name="Freeform 1394"/>
            <p:cNvSpPr>
              <a:spLocks/>
            </p:cNvSpPr>
            <p:nvPr/>
          </p:nvSpPr>
          <p:spPr bwMode="auto">
            <a:xfrm>
              <a:off x="1680" y="2928"/>
              <a:ext cx="25" cy="79"/>
            </a:xfrm>
            <a:custGeom>
              <a:avLst/>
              <a:gdLst>
                <a:gd name="T0" fmla="*/ 0 w 75"/>
                <a:gd name="T1" fmla="*/ 0 h 238"/>
                <a:gd name="T2" fmla="*/ 0 w 75"/>
                <a:gd name="T3" fmla="*/ 0 h 238"/>
                <a:gd name="T4" fmla="*/ 0 w 75"/>
                <a:gd name="T5" fmla="*/ 0 h 238"/>
                <a:gd name="T6" fmla="*/ 0 w 75"/>
                <a:gd name="T7" fmla="*/ 0 h 238"/>
                <a:gd name="T8" fmla="*/ 0 w 75"/>
                <a:gd name="T9" fmla="*/ 0 h 238"/>
                <a:gd name="T10" fmla="*/ 0 w 75"/>
                <a:gd name="T11" fmla="*/ 0 h 238"/>
                <a:gd name="T12" fmla="*/ 0 w 75"/>
                <a:gd name="T13" fmla="*/ 0 h 238"/>
                <a:gd name="T14" fmla="*/ 0 w 75"/>
                <a:gd name="T15" fmla="*/ 0 h 238"/>
                <a:gd name="T16" fmla="*/ 0 w 75"/>
                <a:gd name="T17" fmla="*/ 0 h 238"/>
                <a:gd name="T18" fmla="*/ 0 w 75"/>
                <a:gd name="T19" fmla="*/ 0 h 238"/>
                <a:gd name="T20" fmla="*/ 0 w 75"/>
                <a:gd name="T21" fmla="*/ 0 h 238"/>
                <a:gd name="T22" fmla="*/ 0 w 75"/>
                <a:gd name="T23" fmla="*/ 0 h 238"/>
                <a:gd name="T24" fmla="*/ 0 w 75"/>
                <a:gd name="T25" fmla="*/ 0 h 238"/>
                <a:gd name="T26" fmla="*/ 0 w 75"/>
                <a:gd name="T27" fmla="*/ 0 h 238"/>
                <a:gd name="T28" fmla="*/ 0 w 75"/>
                <a:gd name="T29" fmla="*/ 0 h 238"/>
                <a:gd name="T30" fmla="*/ 0 w 75"/>
                <a:gd name="T31" fmla="*/ 0 h 238"/>
                <a:gd name="T32" fmla="*/ 0 w 75"/>
                <a:gd name="T33" fmla="*/ 0 h 238"/>
                <a:gd name="T34" fmla="*/ 0 w 75"/>
                <a:gd name="T35" fmla="*/ 0 h 238"/>
                <a:gd name="T36" fmla="*/ 0 w 75"/>
                <a:gd name="T37" fmla="*/ 0 h 238"/>
                <a:gd name="T38" fmla="*/ 0 w 75"/>
                <a:gd name="T39" fmla="*/ 0 h 238"/>
                <a:gd name="T40" fmla="*/ 0 w 75"/>
                <a:gd name="T41" fmla="*/ 0 h 238"/>
                <a:gd name="T42" fmla="*/ 0 w 75"/>
                <a:gd name="T43" fmla="*/ 0 h 238"/>
                <a:gd name="T44" fmla="*/ 0 w 75"/>
                <a:gd name="T45" fmla="*/ 0 h 238"/>
                <a:gd name="T46" fmla="*/ 0 w 75"/>
                <a:gd name="T47" fmla="*/ 0 h 23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75"/>
                <a:gd name="T73" fmla="*/ 0 h 238"/>
                <a:gd name="T74" fmla="*/ 75 w 75"/>
                <a:gd name="T75" fmla="*/ 238 h 238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75" h="238">
                  <a:moveTo>
                    <a:pt x="68" y="237"/>
                  </a:moveTo>
                  <a:lnTo>
                    <a:pt x="73" y="231"/>
                  </a:lnTo>
                  <a:lnTo>
                    <a:pt x="71" y="222"/>
                  </a:lnTo>
                  <a:lnTo>
                    <a:pt x="64" y="200"/>
                  </a:lnTo>
                  <a:lnTo>
                    <a:pt x="55" y="167"/>
                  </a:lnTo>
                  <a:lnTo>
                    <a:pt x="45" y="129"/>
                  </a:lnTo>
                  <a:lnTo>
                    <a:pt x="33" y="89"/>
                  </a:lnTo>
                  <a:lnTo>
                    <a:pt x="22" y="52"/>
                  </a:lnTo>
                  <a:lnTo>
                    <a:pt x="14" y="20"/>
                  </a:lnTo>
                  <a:lnTo>
                    <a:pt x="9" y="0"/>
                  </a:lnTo>
                  <a:lnTo>
                    <a:pt x="0" y="2"/>
                  </a:lnTo>
                  <a:lnTo>
                    <a:pt x="5" y="23"/>
                  </a:lnTo>
                  <a:lnTo>
                    <a:pt x="13" y="55"/>
                  </a:lnTo>
                  <a:lnTo>
                    <a:pt x="24" y="92"/>
                  </a:lnTo>
                  <a:lnTo>
                    <a:pt x="36" y="131"/>
                  </a:lnTo>
                  <a:lnTo>
                    <a:pt x="46" y="169"/>
                  </a:lnTo>
                  <a:lnTo>
                    <a:pt x="55" y="203"/>
                  </a:lnTo>
                  <a:lnTo>
                    <a:pt x="62" y="224"/>
                  </a:lnTo>
                  <a:lnTo>
                    <a:pt x="64" y="233"/>
                  </a:lnTo>
                  <a:lnTo>
                    <a:pt x="68" y="227"/>
                  </a:lnTo>
                  <a:lnTo>
                    <a:pt x="68" y="238"/>
                  </a:lnTo>
                  <a:lnTo>
                    <a:pt x="75" y="237"/>
                  </a:lnTo>
                  <a:lnTo>
                    <a:pt x="73" y="231"/>
                  </a:lnTo>
                  <a:lnTo>
                    <a:pt x="68" y="23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21" name="Freeform 1395"/>
            <p:cNvSpPr>
              <a:spLocks/>
            </p:cNvSpPr>
            <p:nvPr/>
          </p:nvSpPr>
          <p:spPr bwMode="auto">
            <a:xfrm>
              <a:off x="1622" y="3003"/>
              <a:ext cx="80" cy="5"/>
            </a:xfrm>
            <a:custGeom>
              <a:avLst/>
              <a:gdLst>
                <a:gd name="T0" fmla="*/ 0 w 241"/>
                <a:gd name="T1" fmla="*/ 0 h 15"/>
                <a:gd name="T2" fmla="*/ 0 w 241"/>
                <a:gd name="T3" fmla="*/ 0 h 15"/>
                <a:gd name="T4" fmla="*/ 0 w 241"/>
                <a:gd name="T5" fmla="*/ 0 h 15"/>
                <a:gd name="T6" fmla="*/ 0 w 241"/>
                <a:gd name="T7" fmla="*/ 0 h 15"/>
                <a:gd name="T8" fmla="*/ 0 w 241"/>
                <a:gd name="T9" fmla="*/ 0 h 15"/>
                <a:gd name="T10" fmla="*/ 0 w 241"/>
                <a:gd name="T11" fmla="*/ 0 h 15"/>
                <a:gd name="T12" fmla="*/ 0 w 241"/>
                <a:gd name="T13" fmla="*/ 0 h 15"/>
                <a:gd name="T14" fmla="*/ 0 w 241"/>
                <a:gd name="T15" fmla="*/ 0 h 15"/>
                <a:gd name="T16" fmla="*/ 0 w 241"/>
                <a:gd name="T17" fmla="*/ 0 h 15"/>
                <a:gd name="T18" fmla="*/ 0 w 241"/>
                <a:gd name="T19" fmla="*/ 0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41"/>
                <a:gd name="T31" fmla="*/ 0 h 15"/>
                <a:gd name="T32" fmla="*/ 241 w 241"/>
                <a:gd name="T33" fmla="*/ 15 h 1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41" h="15">
                  <a:moveTo>
                    <a:pt x="0" y="9"/>
                  </a:moveTo>
                  <a:lnTo>
                    <a:pt x="6" y="14"/>
                  </a:lnTo>
                  <a:lnTo>
                    <a:pt x="241" y="10"/>
                  </a:lnTo>
                  <a:lnTo>
                    <a:pt x="241" y="0"/>
                  </a:lnTo>
                  <a:lnTo>
                    <a:pt x="6" y="4"/>
                  </a:lnTo>
                  <a:lnTo>
                    <a:pt x="12" y="9"/>
                  </a:lnTo>
                  <a:lnTo>
                    <a:pt x="0" y="9"/>
                  </a:lnTo>
                  <a:lnTo>
                    <a:pt x="1" y="15"/>
                  </a:lnTo>
                  <a:lnTo>
                    <a:pt x="6" y="15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22" name="Freeform 1396"/>
            <p:cNvSpPr>
              <a:spLocks/>
            </p:cNvSpPr>
            <p:nvPr/>
          </p:nvSpPr>
          <p:spPr bwMode="auto">
            <a:xfrm>
              <a:off x="1622" y="2974"/>
              <a:ext cx="38" cy="32"/>
            </a:xfrm>
            <a:custGeom>
              <a:avLst/>
              <a:gdLst>
                <a:gd name="T0" fmla="*/ 0 w 115"/>
                <a:gd name="T1" fmla="*/ 0 h 98"/>
                <a:gd name="T2" fmla="*/ 0 w 115"/>
                <a:gd name="T3" fmla="*/ 0 h 98"/>
                <a:gd name="T4" fmla="*/ 0 w 115"/>
                <a:gd name="T5" fmla="*/ 0 h 98"/>
                <a:gd name="T6" fmla="*/ 0 w 115"/>
                <a:gd name="T7" fmla="*/ 0 h 98"/>
                <a:gd name="T8" fmla="*/ 0 w 115"/>
                <a:gd name="T9" fmla="*/ 0 h 98"/>
                <a:gd name="T10" fmla="*/ 0 w 115"/>
                <a:gd name="T11" fmla="*/ 0 h 98"/>
                <a:gd name="T12" fmla="*/ 0 w 115"/>
                <a:gd name="T13" fmla="*/ 0 h 98"/>
                <a:gd name="T14" fmla="*/ 0 w 115"/>
                <a:gd name="T15" fmla="*/ 0 h 98"/>
                <a:gd name="T16" fmla="*/ 0 w 115"/>
                <a:gd name="T17" fmla="*/ 0 h 98"/>
                <a:gd name="T18" fmla="*/ 0 w 115"/>
                <a:gd name="T19" fmla="*/ 0 h 98"/>
                <a:gd name="T20" fmla="*/ 0 w 115"/>
                <a:gd name="T21" fmla="*/ 0 h 98"/>
                <a:gd name="T22" fmla="*/ 0 w 115"/>
                <a:gd name="T23" fmla="*/ 0 h 98"/>
                <a:gd name="T24" fmla="*/ 0 w 115"/>
                <a:gd name="T25" fmla="*/ 0 h 98"/>
                <a:gd name="T26" fmla="*/ 0 w 115"/>
                <a:gd name="T27" fmla="*/ 0 h 98"/>
                <a:gd name="T28" fmla="*/ 0 w 115"/>
                <a:gd name="T29" fmla="*/ 0 h 98"/>
                <a:gd name="T30" fmla="*/ 0 w 115"/>
                <a:gd name="T31" fmla="*/ 0 h 98"/>
                <a:gd name="T32" fmla="*/ 0 w 115"/>
                <a:gd name="T33" fmla="*/ 0 h 98"/>
                <a:gd name="T34" fmla="*/ 0 w 115"/>
                <a:gd name="T35" fmla="*/ 0 h 98"/>
                <a:gd name="T36" fmla="*/ 0 w 115"/>
                <a:gd name="T37" fmla="*/ 0 h 98"/>
                <a:gd name="T38" fmla="*/ 0 w 115"/>
                <a:gd name="T39" fmla="*/ 0 h 98"/>
                <a:gd name="T40" fmla="*/ 0 w 115"/>
                <a:gd name="T41" fmla="*/ 0 h 98"/>
                <a:gd name="T42" fmla="*/ 0 w 115"/>
                <a:gd name="T43" fmla="*/ 0 h 98"/>
                <a:gd name="T44" fmla="*/ 0 w 115"/>
                <a:gd name="T45" fmla="*/ 0 h 98"/>
                <a:gd name="T46" fmla="*/ 0 w 115"/>
                <a:gd name="T47" fmla="*/ 0 h 9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115"/>
                <a:gd name="T73" fmla="*/ 0 h 98"/>
                <a:gd name="T74" fmla="*/ 115 w 115"/>
                <a:gd name="T75" fmla="*/ 98 h 98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115" h="98">
                  <a:moveTo>
                    <a:pt x="104" y="6"/>
                  </a:moveTo>
                  <a:lnTo>
                    <a:pt x="108" y="0"/>
                  </a:lnTo>
                  <a:lnTo>
                    <a:pt x="78" y="0"/>
                  </a:lnTo>
                  <a:lnTo>
                    <a:pt x="53" y="6"/>
                  </a:lnTo>
                  <a:lnTo>
                    <a:pt x="33" y="19"/>
                  </a:lnTo>
                  <a:lnTo>
                    <a:pt x="21" y="34"/>
                  </a:lnTo>
                  <a:lnTo>
                    <a:pt x="11" y="51"/>
                  </a:lnTo>
                  <a:lnTo>
                    <a:pt x="5" y="68"/>
                  </a:lnTo>
                  <a:lnTo>
                    <a:pt x="3" y="85"/>
                  </a:lnTo>
                  <a:lnTo>
                    <a:pt x="0" y="98"/>
                  </a:lnTo>
                  <a:lnTo>
                    <a:pt x="12" y="98"/>
                  </a:lnTo>
                  <a:lnTo>
                    <a:pt x="12" y="85"/>
                  </a:lnTo>
                  <a:lnTo>
                    <a:pt x="14" y="71"/>
                  </a:lnTo>
                  <a:lnTo>
                    <a:pt x="20" y="56"/>
                  </a:lnTo>
                  <a:lnTo>
                    <a:pt x="27" y="42"/>
                  </a:lnTo>
                  <a:lnTo>
                    <a:pt x="40" y="26"/>
                  </a:lnTo>
                  <a:lnTo>
                    <a:pt x="56" y="16"/>
                  </a:lnTo>
                  <a:lnTo>
                    <a:pt x="78" y="10"/>
                  </a:lnTo>
                  <a:lnTo>
                    <a:pt x="108" y="10"/>
                  </a:lnTo>
                  <a:lnTo>
                    <a:pt x="113" y="3"/>
                  </a:lnTo>
                  <a:lnTo>
                    <a:pt x="108" y="10"/>
                  </a:lnTo>
                  <a:lnTo>
                    <a:pt x="115" y="11"/>
                  </a:lnTo>
                  <a:lnTo>
                    <a:pt x="113" y="3"/>
                  </a:lnTo>
                  <a:lnTo>
                    <a:pt x="104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23" name="Freeform 1397"/>
            <p:cNvSpPr>
              <a:spLocks/>
            </p:cNvSpPr>
            <p:nvPr/>
          </p:nvSpPr>
          <p:spPr bwMode="auto">
            <a:xfrm>
              <a:off x="1642" y="2910"/>
              <a:ext cx="18" cy="66"/>
            </a:xfrm>
            <a:custGeom>
              <a:avLst/>
              <a:gdLst>
                <a:gd name="T0" fmla="*/ 0 w 52"/>
                <a:gd name="T1" fmla="*/ 0 h 197"/>
                <a:gd name="T2" fmla="*/ 0 w 52"/>
                <a:gd name="T3" fmla="*/ 0 h 197"/>
                <a:gd name="T4" fmla="*/ 0 w 52"/>
                <a:gd name="T5" fmla="*/ 0 h 197"/>
                <a:gd name="T6" fmla="*/ 0 w 52"/>
                <a:gd name="T7" fmla="*/ 0 h 197"/>
                <a:gd name="T8" fmla="*/ 0 w 52"/>
                <a:gd name="T9" fmla="*/ 0 h 197"/>
                <a:gd name="T10" fmla="*/ 0 w 52"/>
                <a:gd name="T11" fmla="*/ 0 h 197"/>
                <a:gd name="T12" fmla="*/ 0 w 52"/>
                <a:gd name="T13" fmla="*/ 0 h 197"/>
                <a:gd name="T14" fmla="*/ 0 w 52"/>
                <a:gd name="T15" fmla="*/ 0 h 197"/>
                <a:gd name="T16" fmla="*/ 0 w 52"/>
                <a:gd name="T17" fmla="*/ 0 h 197"/>
                <a:gd name="T18" fmla="*/ 0 w 52"/>
                <a:gd name="T19" fmla="*/ 0 h 197"/>
                <a:gd name="T20" fmla="*/ 0 w 52"/>
                <a:gd name="T21" fmla="*/ 0 h 197"/>
                <a:gd name="T22" fmla="*/ 0 w 52"/>
                <a:gd name="T23" fmla="*/ 0 h 197"/>
                <a:gd name="T24" fmla="*/ 0 w 52"/>
                <a:gd name="T25" fmla="*/ 0 h 197"/>
                <a:gd name="T26" fmla="*/ 0 w 52"/>
                <a:gd name="T27" fmla="*/ 0 h 197"/>
                <a:gd name="T28" fmla="*/ 0 w 52"/>
                <a:gd name="T29" fmla="*/ 0 h 197"/>
                <a:gd name="T30" fmla="*/ 0 w 52"/>
                <a:gd name="T31" fmla="*/ 0 h 197"/>
                <a:gd name="T32" fmla="*/ 0 w 52"/>
                <a:gd name="T33" fmla="*/ 0 h 197"/>
                <a:gd name="T34" fmla="*/ 0 w 52"/>
                <a:gd name="T35" fmla="*/ 0 h 197"/>
                <a:gd name="T36" fmla="*/ 0 w 52"/>
                <a:gd name="T37" fmla="*/ 0 h 197"/>
                <a:gd name="T38" fmla="*/ 0 w 52"/>
                <a:gd name="T39" fmla="*/ 0 h 197"/>
                <a:gd name="T40" fmla="*/ 0 w 52"/>
                <a:gd name="T41" fmla="*/ 0 h 19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52"/>
                <a:gd name="T64" fmla="*/ 0 h 197"/>
                <a:gd name="T65" fmla="*/ 52 w 52"/>
                <a:gd name="T66" fmla="*/ 197 h 197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52" h="197">
                  <a:moveTo>
                    <a:pt x="0" y="3"/>
                  </a:moveTo>
                  <a:lnTo>
                    <a:pt x="0" y="3"/>
                  </a:lnTo>
                  <a:lnTo>
                    <a:pt x="4" y="16"/>
                  </a:lnTo>
                  <a:lnTo>
                    <a:pt x="8" y="36"/>
                  </a:lnTo>
                  <a:lnTo>
                    <a:pt x="14" y="63"/>
                  </a:lnTo>
                  <a:lnTo>
                    <a:pt x="20" y="92"/>
                  </a:lnTo>
                  <a:lnTo>
                    <a:pt x="26" y="123"/>
                  </a:lnTo>
                  <a:lnTo>
                    <a:pt x="33" y="152"/>
                  </a:lnTo>
                  <a:lnTo>
                    <a:pt x="38" y="178"/>
                  </a:lnTo>
                  <a:lnTo>
                    <a:pt x="43" y="197"/>
                  </a:lnTo>
                  <a:lnTo>
                    <a:pt x="52" y="194"/>
                  </a:lnTo>
                  <a:lnTo>
                    <a:pt x="47" y="175"/>
                  </a:lnTo>
                  <a:lnTo>
                    <a:pt x="42" y="150"/>
                  </a:lnTo>
                  <a:lnTo>
                    <a:pt x="35" y="120"/>
                  </a:lnTo>
                  <a:lnTo>
                    <a:pt x="29" y="90"/>
                  </a:lnTo>
                  <a:lnTo>
                    <a:pt x="23" y="60"/>
                  </a:lnTo>
                  <a:lnTo>
                    <a:pt x="17" y="34"/>
                  </a:lnTo>
                  <a:lnTo>
                    <a:pt x="13" y="13"/>
                  </a:lnTo>
                  <a:lnTo>
                    <a:pt x="9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24" name="Freeform 1398"/>
            <p:cNvSpPr>
              <a:spLocks/>
            </p:cNvSpPr>
            <p:nvPr/>
          </p:nvSpPr>
          <p:spPr bwMode="auto">
            <a:xfrm>
              <a:off x="1641" y="2890"/>
              <a:ext cx="13" cy="21"/>
            </a:xfrm>
            <a:custGeom>
              <a:avLst/>
              <a:gdLst>
                <a:gd name="T0" fmla="*/ 0 w 37"/>
                <a:gd name="T1" fmla="*/ 0 h 63"/>
                <a:gd name="T2" fmla="*/ 0 w 37"/>
                <a:gd name="T3" fmla="*/ 0 h 63"/>
                <a:gd name="T4" fmla="*/ 0 w 37"/>
                <a:gd name="T5" fmla="*/ 0 h 63"/>
                <a:gd name="T6" fmla="*/ 0 w 37"/>
                <a:gd name="T7" fmla="*/ 0 h 63"/>
                <a:gd name="T8" fmla="*/ 0 w 37"/>
                <a:gd name="T9" fmla="*/ 0 h 63"/>
                <a:gd name="T10" fmla="*/ 0 w 37"/>
                <a:gd name="T11" fmla="*/ 0 h 63"/>
                <a:gd name="T12" fmla="*/ 0 w 37"/>
                <a:gd name="T13" fmla="*/ 0 h 63"/>
                <a:gd name="T14" fmla="*/ 0 w 37"/>
                <a:gd name="T15" fmla="*/ 0 h 63"/>
                <a:gd name="T16" fmla="*/ 0 w 37"/>
                <a:gd name="T17" fmla="*/ 0 h 63"/>
                <a:gd name="T18" fmla="*/ 0 w 37"/>
                <a:gd name="T19" fmla="*/ 0 h 63"/>
                <a:gd name="T20" fmla="*/ 0 w 37"/>
                <a:gd name="T21" fmla="*/ 0 h 63"/>
                <a:gd name="T22" fmla="*/ 0 w 37"/>
                <a:gd name="T23" fmla="*/ 0 h 63"/>
                <a:gd name="T24" fmla="*/ 0 w 37"/>
                <a:gd name="T25" fmla="*/ 0 h 63"/>
                <a:gd name="T26" fmla="*/ 0 w 37"/>
                <a:gd name="T27" fmla="*/ 0 h 63"/>
                <a:gd name="T28" fmla="*/ 0 w 37"/>
                <a:gd name="T29" fmla="*/ 0 h 63"/>
                <a:gd name="T30" fmla="*/ 0 w 37"/>
                <a:gd name="T31" fmla="*/ 0 h 63"/>
                <a:gd name="T32" fmla="*/ 0 w 37"/>
                <a:gd name="T33" fmla="*/ 0 h 63"/>
                <a:gd name="T34" fmla="*/ 0 w 37"/>
                <a:gd name="T35" fmla="*/ 0 h 63"/>
                <a:gd name="T36" fmla="*/ 0 w 37"/>
                <a:gd name="T37" fmla="*/ 0 h 63"/>
                <a:gd name="T38" fmla="*/ 0 w 37"/>
                <a:gd name="T39" fmla="*/ 0 h 63"/>
                <a:gd name="T40" fmla="*/ 0 w 37"/>
                <a:gd name="T41" fmla="*/ 0 h 6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7"/>
                <a:gd name="T64" fmla="*/ 0 h 63"/>
                <a:gd name="T65" fmla="*/ 37 w 37"/>
                <a:gd name="T66" fmla="*/ 63 h 6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7" h="63">
                  <a:moveTo>
                    <a:pt x="37" y="0"/>
                  </a:moveTo>
                  <a:lnTo>
                    <a:pt x="37" y="0"/>
                  </a:lnTo>
                  <a:lnTo>
                    <a:pt x="25" y="3"/>
                  </a:lnTo>
                  <a:lnTo>
                    <a:pt x="14" y="7"/>
                  </a:lnTo>
                  <a:lnTo>
                    <a:pt x="7" y="16"/>
                  </a:lnTo>
                  <a:lnTo>
                    <a:pt x="3" y="25"/>
                  </a:lnTo>
                  <a:lnTo>
                    <a:pt x="1" y="35"/>
                  </a:lnTo>
                  <a:lnTo>
                    <a:pt x="0" y="44"/>
                  </a:lnTo>
                  <a:lnTo>
                    <a:pt x="1" y="53"/>
                  </a:lnTo>
                  <a:lnTo>
                    <a:pt x="3" y="63"/>
                  </a:lnTo>
                  <a:lnTo>
                    <a:pt x="12" y="60"/>
                  </a:lnTo>
                  <a:lnTo>
                    <a:pt x="10" y="53"/>
                  </a:lnTo>
                  <a:lnTo>
                    <a:pt x="11" y="44"/>
                  </a:lnTo>
                  <a:lnTo>
                    <a:pt x="10" y="35"/>
                  </a:lnTo>
                  <a:lnTo>
                    <a:pt x="12" y="27"/>
                  </a:lnTo>
                  <a:lnTo>
                    <a:pt x="16" y="21"/>
                  </a:lnTo>
                  <a:lnTo>
                    <a:pt x="19" y="17"/>
                  </a:lnTo>
                  <a:lnTo>
                    <a:pt x="27" y="13"/>
                  </a:lnTo>
                  <a:lnTo>
                    <a:pt x="37" y="13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25" name="Freeform 1399"/>
            <p:cNvSpPr>
              <a:spLocks/>
            </p:cNvSpPr>
            <p:nvPr/>
          </p:nvSpPr>
          <p:spPr bwMode="auto">
            <a:xfrm>
              <a:off x="1654" y="2888"/>
              <a:ext cx="27" cy="6"/>
            </a:xfrm>
            <a:custGeom>
              <a:avLst/>
              <a:gdLst>
                <a:gd name="T0" fmla="*/ 0 w 81"/>
                <a:gd name="T1" fmla="*/ 0 h 18"/>
                <a:gd name="T2" fmla="*/ 0 w 81"/>
                <a:gd name="T3" fmla="*/ 0 h 18"/>
                <a:gd name="T4" fmla="*/ 0 w 81"/>
                <a:gd name="T5" fmla="*/ 0 h 18"/>
                <a:gd name="T6" fmla="*/ 0 w 81"/>
                <a:gd name="T7" fmla="*/ 0 h 18"/>
                <a:gd name="T8" fmla="*/ 0 w 81"/>
                <a:gd name="T9" fmla="*/ 0 h 18"/>
                <a:gd name="T10" fmla="*/ 0 w 81"/>
                <a:gd name="T11" fmla="*/ 0 h 18"/>
                <a:gd name="T12" fmla="*/ 0 w 81"/>
                <a:gd name="T13" fmla="*/ 0 h 18"/>
                <a:gd name="T14" fmla="*/ 0 w 81"/>
                <a:gd name="T15" fmla="*/ 0 h 18"/>
                <a:gd name="T16" fmla="*/ 0 w 81"/>
                <a:gd name="T17" fmla="*/ 0 h 18"/>
                <a:gd name="T18" fmla="*/ 0 w 81"/>
                <a:gd name="T19" fmla="*/ 0 h 18"/>
                <a:gd name="T20" fmla="*/ 0 w 81"/>
                <a:gd name="T21" fmla="*/ 0 h 18"/>
                <a:gd name="T22" fmla="*/ 0 w 81"/>
                <a:gd name="T23" fmla="*/ 0 h 18"/>
                <a:gd name="T24" fmla="*/ 0 w 81"/>
                <a:gd name="T25" fmla="*/ 0 h 18"/>
                <a:gd name="T26" fmla="*/ 0 w 81"/>
                <a:gd name="T27" fmla="*/ 0 h 18"/>
                <a:gd name="T28" fmla="*/ 0 w 81"/>
                <a:gd name="T29" fmla="*/ 0 h 18"/>
                <a:gd name="T30" fmla="*/ 0 w 81"/>
                <a:gd name="T31" fmla="*/ 0 h 18"/>
                <a:gd name="T32" fmla="*/ 0 w 81"/>
                <a:gd name="T33" fmla="*/ 0 h 18"/>
                <a:gd name="T34" fmla="*/ 0 w 81"/>
                <a:gd name="T35" fmla="*/ 0 h 18"/>
                <a:gd name="T36" fmla="*/ 0 w 81"/>
                <a:gd name="T37" fmla="*/ 0 h 18"/>
                <a:gd name="T38" fmla="*/ 0 w 81"/>
                <a:gd name="T39" fmla="*/ 0 h 18"/>
                <a:gd name="T40" fmla="*/ 0 w 81"/>
                <a:gd name="T41" fmla="*/ 0 h 18"/>
                <a:gd name="T42" fmla="*/ 0 w 81"/>
                <a:gd name="T43" fmla="*/ 0 h 18"/>
                <a:gd name="T44" fmla="*/ 0 w 81"/>
                <a:gd name="T45" fmla="*/ 0 h 18"/>
                <a:gd name="T46" fmla="*/ 0 w 81"/>
                <a:gd name="T47" fmla="*/ 0 h 1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1"/>
                <a:gd name="T73" fmla="*/ 0 h 18"/>
                <a:gd name="T74" fmla="*/ 81 w 81"/>
                <a:gd name="T75" fmla="*/ 18 h 18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1" h="18">
                  <a:moveTo>
                    <a:pt x="70" y="7"/>
                  </a:moveTo>
                  <a:lnTo>
                    <a:pt x="74" y="0"/>
                  </a:lnTo>
                  <a:lnTo>
                    <a:pt x="72" y="0"/>
                  </a:lnTo>
                  <a:lnTo>
                    <a:pt x="68" y="2"/>
                  </a:lnTo>
                  <a:lnTo>
                    <a:pt x="61" y="3"/>
                  </a:lnTo>
                  <a:lnTo>
                    <a:pt x="51" y="2"/>
                  </a:lnTo>
                  <a:lnTo>
                    <a:pt x="39" y="4"/>
                  </a:lnTo>
                  <a:lnTo>
                    <a:pt x="27" y="5"/>
                  </a:lnTo>
                  <a:lnTo>
                    <a:pt x="13" y="5"/>
                  </a:lnTo>
                  <a:lnTo>
                    <a:pt x="0" y="5"/>
                  </a:lnTo>
                  <a:lnTo>
                    <a:pt x="0" y="18"/>
                  </a:lnTo>
                  <a:lnTo>
                    <a:pt x="13" y="18"/>
                  </a:lnTo>
                  <a:lnTo>
                    <a:pt x="27" y="16"/>
                  </a:lnTo>
                  <a:lnTo>
                    <a:pt x="39" y="14"/>
                  </a:lnTo>
                  <a:lnTo>
                    <a:pt x="51" y="14"/>
                  </a:lnTo>
                  <a:lnTo>
                    <a:pt x="61" y="13"/>
                  </a:lnTo>
                  <a:lnTo>
                    <a:pt x="68" y="12"/>
                  </a:lnTo>
                  <a:lnTo>
                    <a:pt x="72" y="10"/>
                  </a:lnTo>
                  <a:lnTo>
                    <a:pt x="74" y="10"/>
                  </a:lnTo>
                  <a:lnTo>
                    <a:pt x="79" y="4"/>
                  </a:lnTo>
                  <a:lnTo>
                    <a:pt x="74" y="10"/>
                  </a:lnTo>
                  <a:lnTo>
                    <a:pt x="81" y="10"/>
                  </a:lnTo>
                  <a:lnTo>
                    <a:pt x="79" y="4"/>
                  </a:lnTo>
                  <a:lnTo>
                    <a:pt x="70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26" name="Freeform 1400"/>
            <p:cNvSpPr>
              <a:spLocks/>
            </p:cNvSpPr>
            <p:nvPr/>
          </p:nvSpPr>
          <p:spPr bwMode="auto">
            <a:xfrm>
              <a:off x="1671" y="2857"/>
              <a:ext cx="9" cy="34"/>
            </a:xfrm>
            <a:custGeom>
              <a:avLst/>
              <a:gdLst>
                <a:gd name="T0" fmla="*/ 0 w 28"/>
                <a:gd name="T1" fmla="*/ 0 h 100"/>
                <a:gd name="T2" fmla="*/ 0 w 28"/>
                <a:gd name="T3" fmla="*/ 0 h 100"/>
                <a:gd name="T4" fmla="*/ 0 w 28"/>
                <a:gd name="T5" fmla="*/ 0 h 100"/>
                <a:gd name="T6" fmla="*/ 0 w 28"/>
                <a:gd name="T7" fmla="*/ 0 h 100"/>
                <a:gd name="T8" fmla="*/ 0 w 28"/>
                <a:gd name="T9" fmla="*/ 0 h 100"/>
                <a:gd name="T10" fmla="*/ 0 w 28"/>
                <a:gd name="T11" fmla="*/ 0 h 100"/>
                <a:gd name="T12" fmla="*/ 0 w 28"/>
                <a:gd name="T13" fmla="*/ 0 h 100"/>
                <a:gd name="T14" fmla="*/ 0 w 28"/>
                <a:gd name="T15" fmla="*/ 0 h 100"/>
                <a:gd name="T16" fmla="*/ 0 w 28"/>
                <a:gd name="T17" fmla="*/ 0 h 100"/>
                <a:gd name="T18" fmla="*/ 0 w 28"/>
                <a:gd name="T19" fmla="*/ 0 h 10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8"/>
                <a:gd name="T31" fmla="*/ 0 h 100"/>
                <a:gd name="T32" fmla="*/ 28 w 28"/>
                <a:gd name="T33" fmla="*/ 100 h 10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8" h="100">
                  <a:moveTo>
                    <a:pt x="0" y="1"/>
                  </a:moveTo>
                  <a:lnTo>
                    <a:pt x="0" y="3"/>
                  </a:lnTo>
                  <a:lnTo>
                    <a:pt x="19" y="100"/>
                  </a:lnTo>
                  <a:lnTo>
                    <a:pt x="28" y="97"/>
                  </a:lnTo>
                  <a:lnTo>
                    <a:pt x="9" y="0"/>
                  </a:lnTo>
                  <a:lnTo>
                    <a:pt x="9" y="1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27" name="Freeform 1401"/>
            <p:cNvSpPr>
              <a:spLocks/>
            </p:cNvSpPr>
            <p:nvPr/>
          </p:nvSpPr>
          <p:spPr bwMode="auto">
            <a:xfrm>
              <a:off x="1668" y="2782"/>
              <a:ext cx="6" cy="76"/>
            </a:xfrm>
            <a:custGeom>
              <a:avLst/>
              <a:gdLst>
                <a:gd name="T0" fmla="*/ 0 w 16"/>
                <a:gd name="T1" fmla="*/ 0 h 226"/>
                <a:gd name="T2" fmla="*/ 0 w 16"/>
                <a:gd name="T3" fmla="*/ 0 h 226"/>
                <a:gd name="T4" fmla="*/ 0 w 16"/>
                <a:gd name="T5" fmla="*/ 0 h 226"/>
                <a:gd name="T6" fmla="*/ 0 w 16"/>
                <a:gd name="T7" fmla="*/ 0 h 226"/>
                <a:gd name="T8" fmla="*/ 0 w 16"/>
                <a:gd name="T9" fmla="*/ 0 h 226"/>
                <a:gd name="T10" fmla="*/ 0 w 16"/>
                <a:gd name="T11" fmla="*/ 0 h 226"/>
                <a:gd name="T12" fmla="*/ 0 w 16"/>
                <a:gd name="T13" fmla="*/ 0 h 226"/>
                <a:gd name="T14" fmla="*/ 0 w 16"/>
                <a:gd name="T15" fmla="*/ 0 h 226"/>
                <a:gd name="T16" fmla="*/ 0 w 16"/>
                <a:gd name="T17" fmla="*/ 0 h 226"/>
                <a:gd name="T18" fmla="*/ 0 w 16"/>
                <a:gd name="T19" fmla="*/ 0 h 2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6"/>
                <a:gd name="T31" fmla="*/ 0 h 226"/>
                <a:gd name="T32" fmla="*/ 16 w 16"/>
                <a:gd name="T33" fmla="*/ 226 h 22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6" h="226">
                  <a:moveTo>
                    <a:pt x="6" y="0"/>
                  </a:moveTo>
                  <a:lnTo>
                    <a:pt x="1" y="7"/>
                  </a:lnTo>
                  <a:lnTo>
                    <a:pt x="7" y="226"/>
                  </a:lnTo>
                  <a:lnTo>
                    <a:pt x="16" y="226"/>
                  </a:lnTo>
                  <a:lnTo>
                    <a:pt x="10" y="7"/>
                  </a:lnTo>
                  <a:lnTo>
                    <a:pt x="6" y="13"/>
                  </a:lnTo>
                  <a:lnTo>
                    <a:pt x="6" y="0"/>
                  </a:lnTo>
                  <a:lnTo>
                    <a:pt x="0" y="2"/>
                  </a:lnTo>
                  <a:lnTo>
                    <a:pt x="1" y="7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28" name="Freeform 1402"/>
            <p:cNvSpPr>
              <a:spLocks/>
            </p:cNvSpPr>
            <p:nvPr/>
          </p:nvSpPr>
          <p:spPr bwMode="auto">
            <a:xfrm>
              <a:off x="1684" y="2782"/>
              <a:ext cx="40" cy="56"/>
            </a:xfrm>
            <a:custGeom>
              <a:avLst/>
              <a:gdLst>
                <a:gd name="T0" fmla="*/ 0 w 121"/>
                <a:gd name="T1" fmla="*/ 0 h 168"/>
                <a:gd name="T2" fmla="*/ 0 w 121"/>
                <a:gd name="T3" fmla="*/ 0 h 168"/>
                <a:gd name="T4" fmla="*/ 0 w 121"/>
                <a:gd name="T5" fmla="*/ 0 h 168"/>
                <a:gd name="T6" fmla="*/ 0 w 121"/>
                <a:gd name="T7" fmla="*/ 0 h 168"/>
                <a:gd name="T8" fmla="*/ 0 w 121"/>
                <a:gd name="T9" fmla="*/ 0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21"/>
                <a:gd name="T16" fmla="*/ 0 h 168"/>
                <a:gd name="T17" fmla="*/ 121 w 121"/>
                <a:gd name="T18" fmla="*/ 168 h 1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21" h="168">
                  <a:moveTo>
                    <a:pt x="0" y="7"/>
                  </a:moveTo>
                  <a:lnTo>
                    <a:pt x="0" y="168"/>
                  </a:lnTo>
                  <a:lnTo>
                    <a:pt x="121" y="168"/>
                  </a:lnTo>
                  <a:lnTo>
                    <a:pt x="121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A5FFB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29" name="Freeform 1403"/>
            <p:cNvSpPr>
              <a:spLocks/>
            </p:cNvSpPr>
            <p:nvPr/>
          </p:nvSpPr>
          <p:spPr bwMode="auto">
            <a:xfrm>
              <a:off x="1682" y="2785"/>
              <a:ext cx="4" cy="55"/>
            </a:xfrm>
            <a:custGeom>
              <a:avLst/>
              <a:gdLst>
                <a:gd name="T0" fmla="*/ 0 w 11"/>
                <a:gd name="T1" fmla="*/ 0 h 167"/>
                <a:gd name="T2" fmla="*/ 0 w 11"/>
                <a:gd name="T3" fmla="*/ 0 h 167"/>
                <a:gd name="T4" fmla="*/ 0 w 11"/>
                <a:gd name="T5" fmla="*/ 0 h 167"/>
                <a:gd name="T6" fmla="*/ 0 w 11"/>
                <a:gd name="T7" fmla="*/ 0 h 167"/>
                <a:gd name="T8" fmla="*/ 0 w 11"/>
                <a:gd name="T9" fmla="*/ 0 h 167"/>
                <a:gd name="T10" fmla="*/ 0 w 11"/>
                <a:gd name="T11" fmla="*/ 0 h 167"/>
                <a:gd name="T12" fmla="*/ 0 w 11"/>
                <a:gd name="T13" fmla="*/ 0 h 167"/>
                <a:gd name="T14" fmla="*/ 0 w 11"/>
                <a:gd name="T15" fmla="*/ 0 h 167"/>
                <a:gd name="T16" fmla="*/ 0 w 11"/>
                <a:gd name="T17" fmla="*/ 0 h 167"/>
                <a:gd name="T18" fmla="*/ 0 w 11"/>
                <a:gd name="T19" fmla="*/ 0 h 1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"/>
                <a:gd name="T31" fmla="*/ 0 h 167"/>
                <a:gd name="T32" fmla="*/ 11 w 11"/>
                <a:gd name="T33" fmla="*/ 167 h 16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" h="167">
                  <a:moveTo>
                    <a:pt x="5" y="154"/>
                  </a:moveTo>
                  <a:lnTo>
                    <a:pt x="11" y="161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161"/>
                  </a:lnTo>
                  <a:lnTo>
                    <a:pt x="5" y="167"/>
                  </a:lnTo>
                  <a:lnTo>
                    <a:pt x="0" y="161"/>
                  </a:lnTo>
                  <a:lnTo>
                    <a:pt x="0" y="167"/>
                  </a:lnTo>
                  <a:lnTo>
                    <a:pt x="5" y="167"/>
                  </a:lnTo>
                  <a:lnTo>
                    <a:pt x="5" y="15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30" name="Freeform 1404"/>
            <p:cNvSpPr>
              <a:spLocks/>
            </p:cNvSpPr>
            <p:nvPr/>
          </p:nvSpPr>
          <p:spPr bwMode="auto">
            <a:xfrm>
              <a:off x="1684" y="2836"/>
              <a:ext cx="42" cy="4"/>
            </a:xfrm>
            <a:custGeom>
              <a:avLst/>
              <a:gdLst>
                <a:gd name="T0" fmla="*/ 0 w 126"/>
                <a:gd name="T1" fmla="*/ 0 h 13"/>
                <a:gd name="T2" fmla="*/ 0 w 126"/>
                <a:gd name="T3" fmla="*/ 0 h 13"/>
                <a:gd name="T4" fmla="*/ 0 w 126"/>
                <a:gd name="T5" fmla="*/ 0 h 13"/>
                <a:gd name="T6" fmla="*/ 0 w 126"/>
                <a:gd name="T7" fmla="*/ 0 h 13"/>
                <a:gd name="T8" fmla="*/ 0 w 126"/>
                <a:gd name="T9" fmla="*/ 0 h 13"/>
                <a:gd name="T10" fmla="*/ 0 w 126"/>
                <a:gd name="T11" fmla="*/ 0 h 13"/>
                <a:gd name="T12" fmla="*/ 0 w 126"/>
                <a:gd name="T13" fmla="*/ 0 h 13"/>
                <a:gd name="T14" fmla="*/ 0 w 126"/>
                <a:gd name="T15" fmla="*/ 0 h 13"/>
                <a:gd name="T16" fmla="*/ 0 w 126"/>
                <a:gd name="T17" fmla="*/ 0 h 13"/>
                <a:gd name="T18" fmla="*/ 0 w 126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6"/>
                <a:gd name="T31" fmla="*/ 0 h 13"/>
                <a:gd name="T32" fmla="*/ 126 w 126"/>
                <a:gd name="T33" fmla="*/ 13 h 1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6" h="13">
                  <a:moveTo>
                    <a:pt x="115" y="7"/>
                  </a:moveTo>
                  <a:lnTo>
                    <a:pt x="121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121" y="13"/>
                  </a:lnTo>
                  <a:lnTo>
                    <a:pt x="126" y="7"/>
                  </a:lnTo>
                  <a:lnTo>
                    <a:pt x="121" y="13"/>
                  </a:lnTo>
                  <a:lnTo>
                    <a:pt x="126" y="13"/>
                  </a:lnTo>
                  <a:lnTo>
                    <a:pt x="126" y="7"/>
                  </a:lnTo>
                  <a:lnTo>
                    <a:pt x="115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31" name="Freeform 1405"/>
            <p:cNvSpPr>
              <a:spLocks/>
            </p:cNvSpPr>
            <p:nvPr/>
          </p:nvSpPr>
          <p:spPr bwMode="auto">
            <a:xfrm>
              <a:off x="1722" y="2780"/>
              <a:ext cx="4" cy="58"/>
            </a:xfrm>
            <a:custGeom>
              <a:avLst/>
              <a:gdLst>
                <a:gd name="T0" fmla="*/ 0 w 11"/>
                <a:gd name="T1" fmla="*/ 0 h 174"/>
                <a:gd name="T2" fmla="*/ 0 w 11"/>
                <a:gd name="T3" fmla="*/ 0 h 174"/>
                <a:gd name="T4" fmla="*/ 0 w 11"/>
                <a:gd name="T5" fmla="*/ 0 h 174"/>
                <a:gd name="T6" fmla="*/ 0 w 11"/>
                <a:gd name="T7" fmla="*/ 0 h 174"/>
                <a:gd name="T8" fmla="*/ 0 w 11"/>
                <a:gd name="T9" fmla="*/ 0 h 174"/>
                <a:gd name="T10" fmla="*/ 0 w 11"/>
                <a:gd name="T11" fmla="*/ 0 h 174"/>
                <a:gd name="T12" fmla="*/ 0 w 11"/>
                <a:gd name="T13" fmla="*/ 0 h 174"/>
                <a:gd name="T14" fmla="*/ 0 w 11"/>
                <a:gd name="T15" fmla="*/ 0 h 174"/>
                <a:gd name="T16" fmla="*/ 0 w 11"/>
                <a:gd name="T17" fmla="*/ 0 h 174"/>
                <a:gd name="T18" fmla="*/ 0 w 11"/>
                <a:gd name="T19" fmla="*/ 0 h 17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"/>
                <a:gd name="T31" fmla="*/ 0 h 174"/>
                <a:gd name="T32" fmla="*/ 11 w 11"/>
                <a:gd name="T33" fmla="*/ 174 h 17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" h="174">
                  <a:moveTo>
                    <a:pt x="6" y="12"/>
                  </a:moveTo>
                  <a:lnTo>
                    <a:pt x="0" y="6"/>
                  </a:lnTo>
                  <a:lnTo>
                    <a:pt x="0" y="174"/>
                  </a:lnTo>
                  <a:lnTo>
                    <a:pt x="11" y="174"/>
                  </a:lnTo>
                  <a:lnTo>
                    <a:pt x="11" y="6"/>
                  </a:lnTo>
                  <a:lnTo>
                    <a:pt x="6" y="1"/>
                  </a:lnTo>
                  <a:lnTo>
                    <a:pt x="11" y="6"/>
                  </a:lnTo>
                  <a:lnTo>
                    <a:pt x="11" y="0"/>
                  </a:lnTo>
                  <a:lnTo>
                    <a:pt x="6" y="1"/>
                  </a:lnTo>
                  <a:lnTo>
                    <a:pt x="6" y="1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32" name="Freeform 1406"/>
            <p:cNvSpPr>
              <a:spLocks/>
            </p:cNvSpPr>
            <p:nvPr/>
          </p:nvSpPr>
          <p:spPr bwMode="auto">
            <a:xfrm>
              <a:off x="1682" y="2781"/>
              <a:ext cx="42" cy="5"/>
            </a:xfrm>
            <a:custGeom>
              <a:avLst/>
              <a:gdLst>
                <a:gd name="T0" fmla="*/ 0 w 126"/>
                <a:gd name="T1" fmla="*/ 0 h 17"/>
                <a:gd name="T2" fmla="*/ 0 w 126"/>
                <a:gd name="T3" fmla="*/ 0 h 17"/>
                <a:gd name="T4" fmla="*/ 0 w 126"/>
                <a:gd name="T5" fmla="*/ 0 h 17"/>
                <a:gd name="T6" fmla="*/ 0 w 126"/>
                <a:gd name="T7" fmla="*/ 0 h 17"/>
                <a:gd name="T8" fmla="*/ 0 w 126"/>
                <a:gd name="T9" fmla="*/ 0 h 17"/>
                <a:gd name="T10" fmla="*/ 0 w 126"/>
                <a:gd name="T11" fmla="*/ 0 h 17"/>
                <a:gd name="T12" fmla="*/ 0 w 126"/>
                <a:gd name="T13" fmla="*/ 0 h 17"/>
                <a:gd name="T14" fmla="*/ 0 w 126"/>
                <a:gd name="T15" fmla="*/ 0 h 17"/>
                <a:gd name="T16" fmla="*/ 0 w 126"/>
                <a:gd name="T17" fmla="*/ 0 h 17"/>
                <a:gd name="T18" fmla="*/ 0 w 126"/>
                <a:gd name="T19" fmla="*/ 0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6"/>
                <a:gd name="T31" fmla="*/ 0 h 17"/>
                <a:gd name="T32" fmla="*/ 126 w 126"/>
                <a:gd name="T33" fmla="*/ 17 h 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6" h="17">
                  <a:moveTo>
                    <a:pt x="11" y="12"/>
                  </a:moveTo>
                  <a:lnTo>
                    <a:pt x="5" y="17"/>
                  </a:lnTo>
                  <a:lnTo>
                    <a:pt x="126" y="11"/>
                  </a:lnTo>
                  <a:lnTo>
                    <a:pt x="126" y="0"/>
                  </a:lnTo>
                  <a:lnTo>
                    <a:pt x="5" y="7"/>
                  </a:lnTo>
                  <a:lnTo>
                    <a:pt x="0" y="12"/>
                  </a:lnTo>
                  <a:lnTo>
                    <a:pt x="5" y="7"/>
                  </a:lnTo>
                  <a:lnTo>
                    <a:pt x="0" y="7"/>
                  </a:lnTo>
                  <a:lnTo>
                    <a:pt x="0" y="12"/>
                  </a:lnTo>
                  <a:lnTo>
                    <a:pt x="11" y="1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33" name="Freeform 1407"/>
            <p:cNvSpPr>
              <a:spLocks/>
            </p:cNvSpPr>
            <p:nvPr/>
          </p:nvSpPr>
          <p:spPr bwMode="auto">
            <a:xfrm>
              <a:off x="1703" y="2782"/>
              <a:ext cx="69" cy="116"/>
            </a:xfrm>
            <a:custGeom>
              <a:avLst/>
              <a:gdLst>
                <a:gd name="T0" fmla="*/ 0 w 207"/>
                <a:gd name="T1" fmla="*/ 0 h 348"/>
                <a:gd name="T2" fmla="*/ 0 w 207"/>
                <a:gd name="T3" fmla="*/ 0 h 348"/>
                <a:gd name="T4" fmla="*/ 0 w 207"/>
                <a:gd name="T5" fmla="*/ 0 h 348"/>
                <a:gd name="T6" fmla="*/ 0 w 207"/>
                <a:gd name="T7" fmla="*/ 0 h 348"/>
                <a:gd name="T8" fmla="*/ 0 w 207"/>
                <a:gd name="T9" fmla="*/ 0 h 348"/>
                <a:gd name="T10" fmla="*/ 0 w 207"/>
                <a:gd name="T11" fmla="*/ 0 h 348"/>
                <a:gd name="T12" fmla="*/ 0 w 207"/>
                <a:gd name="T13" fmla="*/ 0 h 348"/>
                <a:gd name="T14" fmla="*/ 0 w 207"/>
                <a:gd name="T15" fmla="*/ 0 h 348"/>
                <a:gd name="T16" fmla="*/ 0 w 207"/>
                <a:gd name="T17" fmla="*/ 0 h 348"/>
                <a:gd name="T18" fmla="*/ 0 w 207"/>
                <a:gd name="T19" fmla="*/ 0 h 348"/>
                <a:gd name="T20" fmla="*/ 0 w 207"/>
                <a:gd name="T21" fmla="*/ 0 h 348"/>
                <a:gd name="T22" fmla="*/ 0 w 207"/>
                <a:gd name="T23" fmla="*/ 0 h 348"/>
                <a:gd name="T24" fmla="*/ 0 w 207"/>
                <a:gd name="T25" fmla="*/ 0 h 348"/>
                <a:gd name="T26" fmla="*/ 0 w 207"/>
                <a:gd name="T27" fmla="*/ 0 h 348"/>
                <a:gd name="T28" fmla="*/ 0 w 207"/>
                <a:gd name="T29" fmla="*/ 0 h 348"/>
                <a:gd name="T30" fmla="*/ 0 w 207"/>
                <a:gd name="T31" fmla="*/ 0 h 348"/>
                <a:gd name="T32" fmla="*/ 0 w 207"/>
                <a:gd name="T33" fmla="*/ 0 h 348"/>
                <a:gd name="T34" fmla="*/ 0 w 207"/>
                <a:gd name="T35" fmla="*/ 0 h 348"/>
                <a:gd name="T36" fmla="*/ 0 w 207"/>
                <a:gd name="T37" fmla="*/ 0 h 348"/>
                <a:gd name="T38" fmla="*/ 0 w 207"/>
                <a:gd name="T39" fmla="*/ 0 h 348"/>
                <a:gd name="T40" fmla="*/ 0 w 207"/>
                <a:gd name="T41" fmla="*/ 0 h 348"/>
                <a:gd name="T42" fmla="*/ 0 w 207"/>
                <a:gd name="T43" fmla="*/ 0 h 348"/>
                <a:gd name="T44" fmla="*/ 0 w 207"/>
                <a:gd name="T45" fmla="*/ 0 h 348"/>
                <a:gd name="T46" fmla="*/ 0 w 207"/>
                <a:gd name="T47" fmla="*/ 0 h 348"/>
                <a:gd name="T48" fmla="*/ 0 w 207"/>
                <a:gd name="T49" fmla="*/ 0 h 348"/>
                <a:gd name="T50" fmla="*/ 0 w 207"/>
                <a:gd name="T51" fmla="*/ 0 h 348"/>
                <a:gd name="T52" fmla="*/ 0 w 207"/>
                <a:gd name="T53" fmla="*/ 0 h 348"/>
                <a:gd name="T54" fmla="*/ 0 w 207"/>
                <a:gd name="T55" fmla="*/ 0 h 348"/>
                <a:gd name="T56" fmla="*/ 0 w 207"/>
                <a:gd name="T57" fmla="*/ 0 h 348"/>
                <a:gd name="T58" fmla="*/ 0 w 207"/>
                <a:gd name="T59" fmla="*/ 0 h 348"/>
                <a:gd name="T60" fmla="*/ 0 w 207"/>
                <a:gd name="T61" fmla="*/ 0 h 348"/>
                <a:gd name="T62" fmla="*/ 0 w 207"/>
                <a:gd name="T63" fmla="*/ 0 h 348"/>
                <a:gd name="T64" fmla="*/ 0 w 207"/>
                <a:gd name="T65" fmla="*/ 0 h 348"/>
                <a:gd name="T66" fmla="*/ 0 w 207"/>
                <a:gd name="T67" fmla="*/ 0 h 348"/>
                <a:gd name="T68" fmla="*/ 0 w 207"/>
                <a:gd name="T69" fmla="*/ 0 h 348"/>
                <a:gd name="T70" fmla="*/ 0 w 207"/>
                <a:gd name="T71" fmla="*/ 0 h 348"/>
                <a:gd name="T72" fmla="*/ 0 w 207"/>
                <a:gd name="T73" fmla="*/ 0 h 348"/>
                <a:gd name="T74" fmla="*/ 0 w 207"/>
                <a:gd name="T75" fmla="*/ 0 h 348"/>
                <a:gd name="T76" fmla="*/ 0 w 207"/>
                <a:gd name="T77" fmla="*/ 0 h 34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207"/>
                <a:gd name="T118" fmla="*/ 0 h 348"/>
                <a:gd name="T119" fmla="*/ 207 w 207"/>
                <a:gd name="T120" fmla="*/ 348 h 348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207" h="348">
                  <a:moveTo>
                    <a:pt x="0" y="348"/>
                  </a:moveTo>
                  <a:lnTo>
                    <a:pt x="19" y="348"/>
                  </a:lnTo>
                  <a:lnTo>
                    <a:pt x="40" y="348"/>
                  </a:lnTo>
                  <a:lnTo>
                    <a:pt x="63" y="348"/>
                  </a:lnTo>
                  <a:lnTo>
                    <a:pt x="86" y="348"/>
                  </a:lnTo>
                  <a:lnTo>
                    <a:pt x="108" y="348"/>
                  </a:lnTo>
                  <a:lnTo>
                    <a:pt x="126" y="348"/>
                  </a:lnTo>
                  <a:lnTo>
                    <a:pt x="140" y="348"/>
                  </a:lnTo>
                  <a:lnTo>
                    <a:pt x="149" y="348"/>
                  </a:lnTo>
                  <a:lnTo>
                    <a:pt x="156" y="346"/>
                  </a:lnTo>
                  <a:lnTo>
                    <a:pt x="165" y="344"/>
                  </a:lnTo>
                  <a:lnTo>
                    <a:pt x="175" y="339"/>
                  </a:lnTo>
                  <a:lnTo>
                    <a:pt x="184" y="332"/>
                  </a:lnTo>
                  <a:lnTo>
                    <a:pt x="193" y="325"/>
                  </a:lnTo>
                  <a:lnTo>
                    <a:pt x="200" y="316"/>
                  </a:lnTo>
                  <a:lnTo>
                    <a:pt x="205" y="304"/>
                  </a:lnTo>
                  <a:lnTo>
                    <a:pt x="207" y="293"/>
                  </a:lnTo>
                  <a:lnTo>
                    <a:pt x="207" y="248"/>
                  </a:lnTo>
                  <a:lnTo>
                    <a:pt x="206" y="179"/>
                  </a:lnTo>
                  <a:lnTo>
                    <a:pt x="203" y="113"/>
                  </a:lnTo>
                  <a:lnTo>
                    <a:pt x="203" y="75"/>
                  </a:lnTo>
                  <a:lnTo>
                    <a:pt x="203" y="66"/>
                  </a:lnTo>
                  <a:lnTo>
                    <a:pt x="202" y="54"/>
                  </a:lnTo>
                  <a:lnTo>
                    <a:pt x="200" y="41"/>
                  </a:lnTo>
                  <a:lnTo>
                    <a:pt x="193" y="30"/>
                  </a:lnTo>
                  <a:lnTo>
                    <a:pt x="183" y="18"/>
                  </a:lnTo>
                  <a:lnTo>
                    <a:pt x="167" y="9"/>
                  </a:lnTo>
                  <a:lnTo>
                    <a:pt x="145" y="3"/>
                  </a:lnTo>
                  <a:lnTo>
                    <a:pt x="115" y="0"/>
                  </a:lnTo>
                  <a:lnTo>
                    <a:pt x="115" y="244"/>
                  </a:lnTo>
                  <a:lnTo>
                    <a:pt x="111" y="244"/>
                  </a:lnTo>
                  <a:lnTo>
                    <a:pt x="100" y="244"/>
                  </a:lnTo>
                  <a:lnTo>
                    <a:pt x="85" y="244"/>
                  </a:lnTo>
                  <a:lnTo>
                    <a:pt x="67" y="244"/>
                  </a:lnTo>
                  <a:lnTo>
                    <a:pt x="48" y="244"/>
                  </a:lnTo>
                  <a:lnTo>
                    <a:pt x="29" y="244"/>
                  </a:lnTo>
                  <a:lnTo>
                    <a:pt x="12" y="244"/>
                  </a:lnTo>
                  <a:lnTo>
                    <a:pt x="0" y="244"/>
                  </a:lnTo>
                  <a:lnTo>
                    <a:pt x="0" y="348"/>
                  </a:lnTo>
                  <a:close/>
                </a:path>
              </a:pathLst>
            </a:custGeom>
            <a:solidFill>
              <a:srgbClr val="A5FFB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34" name="Freeform 1408"/>
            <p:cNvSpPr>
              <a:spLocks/>
            </p:cNvSpPr>
            <p:nvPr/>
          </p:nvSpPr>
          <p:spPr bwMode="auto">
            <a:xfrm>
              <a:off x="1703" y="2896"/>
              <a:ext cx="50" cy="4"/>
            </a:xfrm>
            <a:custGeom>
              <a:avLst/>
              <a:gdLst>
                <a:gd name="T0" fmla="*/ 0 w 149"/>
                <a:gd name="T1" fmla="*/ 0 h 13"/>
                <a:gd name="T2" fmla="*/ 0 w 149"/>
                <a:gd name="T3" fmla="*/ 0 h 13"/>
                <a:gd name="T4" fmla="*/ 0 w 149"/>
                <a:gd name="T5" fmla="*/ 0 h 13"/>
                <a:gd name="T6" fmla="*/ 0 w 149"/>
                <a:gd name="T7" fmla="*/ 0 h 13"/>
                <a:gd name="T8" fmla="*/ 0 w 149"/>
                <a:gd name="T9" fmla="*/ 0 h 13"/>
                <a:gd name="T10" fmla="*/ 0 w 149"/>
                <a:gd name="T11" fmla="*/ 0 h 13"/>
                <a:gd name="T12" fmla="*/ 0 w 149"/>
                <a:gd name="T13" fmla="*/ 0 h 13"/>
                <a:gd name="T14" fmla="*/ 0 w 149"/>
                <a:gd name="T15" fmla="*/ 0 h 13"/>
                <a:gd name="T16" fmla="*/ 0 w 149"/>
                <a:gd name="T17" fmla="*/ 0 h 13"/>
                <a:gd name="T18" fmla="*/ 0 w 149"/>
                <a:gd name="T19" fmla="*/ 0 h 13"/>
                <a:gd name="T20" fmla="*/ 0 w 149"/>
                <a:gd name="T21" fmla="*/ 0 h 13"/>
                <a:gd name="T22" fmla="*/ 0 w 149"/>
                <a:gd name="T23" fmla="*/ 0 h 13"/>
                <a:gd name="T24" fmla="*/ 0 w 149"/>
                <a:gd name="T25" fmla="*/ 0 h 13"/>
                <a:gd name="T26" fmla="*/ 0 w 149"/>
                <a:gd name="T27" fmla="*/ 0 h 13"/>
                <a:gd name="T28" fmla="*/ 0 w 149"/>
                <a:gd name="T29" fmla="*/ 0 h 13"/>
                <a:gd name="T30" fmla="*/ 0 w 149"/>
                <a:gd name="T31" fmla="*/ 0 h 13"/>
                <a:gd name="T32" fmla="*/ 0 w 149"/>
                <a:gd name="T33" fmla="*/ 0 h 13"/>
                <a:gd name="T34" fmla="*/ 0 w 149"/>
                <a:gd name="T35" fmla="*/ 0 h 13"/>
                <a:gd name="T36" fmla="*/ 0 w 149"/>
                <a:gd name="T37" fmla="*/ 0 h 13"/>
                <a:gd name="T38" fmla="*/ 0 w 149"/>
                <a:gd name="T39" fmla="*/ 0 h 13"/>
                <a:gd name="T40" fmla="*/ 0 w 149"/>
                <a:gd name="T41" fmla="*/ 0 h 1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49"/>
                <a:gd name="T64" fmla="*/ 0 h 13"/>
                <a:gd name="T65" fmla="*/ 149 w 149"/>
                <a:gd name="T66" fmla="*/ 13 h 1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49" h="13">
                  <a:moveTo>
                    <a:pt x="149" y="0"/>
                  </a:moveTo>
                  <a:lnTo>
                    <a:pt x="149" y="0"/>
                  </a:lnTo>
                  <a:lnTo>
                    <a:pt x="140" y="0"/>
                  </a:lnTo>
                  <a:lnTo>
                    <a:pt x="126" y="0"/>
                  </a:lnTo>
                  <a:lnTo>
                    <a:pt x="108" y="0"/>
                  </a:lnTo>
                  <a:lnTo>
                    <a:pt x="86" y="0"/>
                  </a:lnTo>
                  <a:lnTo>
                    <a:pt x="63" y="0"/>
                  </a:lnTo>
                  <a:lnTo>
                    <a:pt x="40" y="0"/>
                  </a:lnTo>
                  <a:lnTo>
                    <a:pt x="19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19" y="13"/>
                  </a:lnTo>
                  <a:lnTo>
                    <a:pt x="40" y="13"/>
                  </a:lnTo>
                  <a:lnTo>
                    <a:pt x="63" y="13"/>
                  </a:lnTo>
                  <a:lnTo>
                    <a:pt x="86" y="13"/>
                  </a:lnTo>
                  <a:lnTo>
                    <a:pt x="108" y="13"/>
                  </a:lnTo>
                  <a:lnTo>
                    <a:pt x="126" y="13"/>
                  </a:lnTo>
                  <a:lnTo>
                    <a:pt x="140" y="13"/>
                  </a:lnTo>
                  <a:lnTo>
                    <a:pt x="149" y="13"/>
                  </a:lnTo>
                  <a:lnTo>
                    <a:pt x="149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35" name="Freeform 1409"/>
            <p:cNvSpPr>
              <a:spLocks/>
            </p:cNvSpPr>
            <p:nvPr/>
          </p:nvSpPr>
          <p:spPr bwMode="auto">
            <a:xfrm>
              <a:off x="1753" y="2880"/>
              <a:ext cx="21" cy="20"/>
            </a:xfrm>
            <a:custGeom>
              <a:avLst/>
              <a:gdLst>
                <a:gd name="T0" fmla="*/ 0 w 63"/>
                <a:gd name="T1" fmla="*/ 0 h 61"/>
                <a:gd name="T2" fmla="*/ 0 w 63"/>
                <a:gd name="T3" fmla="*/ 0 h 61"/>
                <a:gd name="T4" fmla="*/ 0 w 63"/>
                <a:gd name="T5" fmla="*/ 0 h 61"/>
                <a:gd name="T6" fmla="*/ 0 w 63"/>
                <a:gd name="T7" fmla="*/ 0 h 61"/>
                <a:gd name="T8" fmla="*/ 0 w 63"/>
                <a:gd name="T9" fmla="*/ 0 h 61"/>
                <a:gd name="T10" fmla="*/ 0 w 63"/>
                <a:gd name="T11" fmla="*/ 0 h 61"/>
                <a:gd name="T12" fmla="*/ 0 w 63"/>
                <a:gd name="T13" fmla="*/ 0 h 61"/>
                <a:gd name="T14" fmla="*/ 0 w 63"/>
                <a:gd name="T15" fmla="*/ 0 h 61"/>
                <a:gd name="T16" fmla="*/ 0 w 63"/>
                <a:gd name="T17" fmla="*/ 0 h 61"/>
                <a:gd name="T18" fmla="*/ 0 w 63"/>
                <a:gd name="T19" fmla="*/ 0 h 61"/>
                <a:gd name="T20" fmla="*/ 0 w 63"/>
                <a:gd name="T21" fmla="*/ 0 h 61"/>
                <a:gd name="T22" fmla="*/ 0 w 63"/>
                <a:gd name="T23" fmla="*/ 0 h 61"/>
                <a:gd name="T24" fmla="*/ 0 w 63"/>
                <a:gd name="T25" fmla="*/ 0 h 61"/>
                <a:gd name="T26" fmla="*/ 0 w 63"/>
                <a:gd name="T27" fmla="*/ 0 h 61"/>
                <a:gd name="T28" fmla="*/ 0 w 63"/>
                <a:gd name="T29" fmla="*/ 0 h 61"/>
                <a:gd name="T30" fmla="*/ 0 w 63"/>
                <a:gd name="T31" fmla="*/ 0 h 61"/>
                <a:gd name="T32" fmla="*/ 0 w 63"/>
                <a:gd name="T33" fmla="*/ 0 h 61"/>
                <a:gd name="T34" fmla="*/ 0 w 63"/>
                <a:gd name="T35" fmla="*/ 0 h 61"/>
                <a:gd name="T36" fmla="*/ 0 w 63"/>
                <a:gd name="T37" fmla="*/ 0 h 61"/>
                <a:gd name="T38" fmla="*/ 0 w 63"/>
                <a:gd name="T39" fmla="*/ 0 h 61"/>
                <a:gd name="T40" fmla="*/ 0 w 63"/>
                <a:gd name="T41" fmla="*/ 0 h 6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63"/>
                <a:gd name="T64" fmla="*/ 0 h 61"/>
                <a:gd name="T65" fmla="*/ 63 w 63"/>
                <a:gd name="T66" fmla="*/ 61 h 61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63" h="61">
                  <a:moveTo>
                    <a:pt x="52" y="0"/>
                  </a:moveTo>
                  <a:lnTo>
                    <a:pt x="52" y="0"/>
                  </a:lnTo>
                  <a:lnTo>
                    <a:pt x="51" y="10"/>
                  </a:lnTo>
                  <a:lnTo>
                    <a:pt x="47" y="20"/>
                  </a:lnTo>
                  <a:lnTo>
                    <a:pt x="41" y="28"/>
                  </a:lnTo>
                  <a:lnTo>
                    <a:pt x="33" y="34"/>
                  </a:lnTo>
                  <a:lnTo>
                    <a:pt x="24" y="41"/>
                  </a:lnTo>
                  <a:lnTo>
                    <a:pt x="15" y="46"/>
                  </a:lnTo>
                  <a:lnTo>
                    <a:pt x="6" y="48"/>
                  </a:lnTo>
                  <a:lnTo>
                    <a:pt x="0" y="48"/>
                  </a:lnTo>
                  <a:lnTo>
                    <a:pt x="0" y="61"/>
                  </a:lnTo>
                  <a:lnTo>
                    <a:pt x="8" y="58"/>
                  </a:lnTo>
                  <a:lnTo>
                    <a:pt x="17" y="56"/>
                  </a:lnTo>
                  <a:lnTo>
                    <a:pt x="29" y="51"/>
                  </a:lnTo>
                  <a:lnTo>
                    <a:pt x="38" y="44"/>
                  </a:lnTo>
                  <a:lnTo>
                    <a:pt x="48" y="35"/>
                  </a:lnTo>
                  <a:lnTo>
                    <a:pt x="56" y="25"/>
                  </a:lnTo>
                  <a:lnTo>
                    <a:pt x="60" y="13"/>
                  </a:lnTo>
                  <a:lnTo>
                    <a:pt x="63" y="0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36" name="Freeform 1410"/>
            <p:cNvSpPr>
              <a:spLocks/>
            </p:cNvSpPr>
            <p:nvPr/>
          </p:nvSpPr>
          <p:spPr bwMode="auto">
            <a:xfrm>
              <a:off x="1769" y="2807"/>
              <a:ext cx="5" cy="73"/>
            </a:xfrm>
            <a:custGeom>
              <a:avLst/>
              <a:gdLst>
                <a:gd name="T0" fmla="*/ 0 w 14"/>
                <a:gd name="T1" fmla="*/ 0 h 218"/>
                <a:gd name="T2" fmla="*/ 0 w 14"/>
                <a:gd name="T3" fmla="*/ 0 h 218"/>
                <a:gd name="T4" fmla="*/ 0 w 14"/>
                <a:gd name="T5" fmla="*/ 0 h 218"/>
                <a:gd name="T6" fmla="*/ 0 w 14"/>
                <a:gd name="T7" fmla="*/ 0 h 218"/>
                <a:gd name="T8" fmla="*/ 0 w 14"/>
                <a:gd name="T9" fmla="*/ 0 h 218"/>
                <a:gd name="T10" fmla="*/ 0 w 14"/>
                <a:gd name="T11" fmla="*/ 0 h 218"/>
                <a:gd name="T12" fmla="*/ 0 w 14"/>
                <a:gd name="T13" fmla="*/ 0 h 218"/>
                <a:gd name="T14" fmla="*/ 0 w 14"/>
                <a:gd name="T15" fmla="*/ 0 h 218"/>
                <a:gd name="T16" fmla="*/ 0 w 14"/>
                <a:gd name="T17" fmla="*/ 0 h 218"/>
                <a:gd name="T18" fmla="*/ 0 w 14"/>
                <a:gd name="T19" fmla="*/ 0 h 218"/>
                <a:gd name="T20" fmla="*/ 0 w 14"/>
                <a:gd name="T21" fmla="*/ 0 h 218"/>
                <a:gd name="T22" fmla="*/ 0 w 14"/>
                <a:gd name="T23" fmla="*/ 0 h 218"/>
                <a:gd name="T24" fmla="*/ 0 w 14"/>
                <a:gd name="T25" fmla="*/ 0 h 2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4"/>
                <a:gd name="T40" fmla="*/ 0 h 218"/>
                <a:gd name="T41" fmla="*/ 14 w 14"/>
                <a:gd name="T42" fmla="*/ 218 h 21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4" h="218">
                  <a:moveTo>
                    <a:pt x="0" y="0"/>
                  </a:moveTo>
                  <a:lnTo>
                    <a:pt x="0" y="0"/>
                  </a:lnTo>
                  <a:lnTo>
                    <a:pt x="0" y="38"/>
                  </a:lnTo>
                  <a:lnTo>
                    <a:pt x="3" y="104"/>
                  </a:lnTo>
                  <a:lnTo>
                    <a:pt x="3" y="173"/>
                  </a:lnTo>
                  <a:lnTo>
                    <a:pt x="3" y="218"/>
                  </a:lnTo>
                  <a:lnTo>
                    <a:pt x="14" y="218"/>
                  </a:lnTo>
                  <a:lnTo>
                    <a:pt x="14" y="173"/>
                  </a:lnTo>
                  <a:lnTo>
                    <a:pt x="12" y="104"/>
                  </a:lnTo>
                  <a:lnTo>
                    <a:pt x="11" y="38"/>
                  </a:lnTo>
                  <a:lnTo>
                    <a:pt x="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37" name="Freeform 1411"/>
            <p:cNvSpPr>
              <a:spLocks/>
            </p:cNvSpPr>
            <p:nvPr/>
          </p:nvSpPr>
          <p:spPr bwMode="auto">
            <a:xfrm>
              <a:off x="1740" y="2780"/>
              <a:ext cx="33" cy="27"/>
            </a:xfrm>
            <a:custGeom>
              <a:avLst/>
              <a:gdLst>
                <a:gd name="T0" fmla="*/ 0 w 100"/>
                <a:gd name="T1" fmla="*/ 0 h 81"/>
                <a:gd name="T2" fmla="*/ 0 w 100"/>
                <a:gd name="T3" fmla="*/ 0 h 81"/>
                <a:gd name="T4" fmla="*/ 0 w 100"/>
                <a:gd name="T5" fmla="*/ 0 h 81"/>
                <a:gd name="T6" fmla="*/ 0 w 100"/>
                <a:gd name="T7" fmla="*/ 0 h 81"/>
                <a:gd name="T8" fmla="*/ 0 w 100"/>
                <a:gd name="T9" fmla="*/ 0 h 81"/>
                <a:gd name="T10" fmla="*/ 0 w 100"/>
                <a:gd name="T11" fmla="*/ 0 h 81"/>
                <a:gd name="T12" fmla="*/ 0 w 100"/>
                <a:gd name="T13" fmla="*/ 0 h 81"/>
                <a:gd name="T14" fmla="*/ 0 w 100"/>
                <a:gd name="T15" fmla="*/ 0 h 81"/>
                <a:gd name="T16" fmla="*/ 0 w 100"/>
                <a:gd name="T17" fmla="*/ 0 h 81"/>
                <a:gd name="T18" fmla="*/ 0 w 100"/>
                <a:gd name="T19" fmla="*/ 0 h 81"/>
                <a:gd name="T20" fmla="*/ 0 w 100"/>
                <a:gd name="T21" fmla="*/ 0 h 81"/>
                <a:gd name="T22" fmla="*/ 0 w 100"/>
                <a:gd name="T23" fmla="*/ 0 h 81"/>
                <a:gd name="T24" fmla="*/ 0 w 100"/>
                <a:gd name="T25" fmla="*/ 0 h 81"/>
                <a:gd name="T26" fmla="*/ 0 w 100"/>
                <a:gd name="T27" fmla="*/ 0 h 81"/>
                <a:gd name="T28" fmla="*/ 0 w 100"/>
                <a:gd name="T29" fmla="*/ 0 h 81"/>
                <a:gd name="T30" fmla="*/ 0 w 100"/>
                <a:gd name="T31" fmla="*/ 0 h 81"/>
                <a:gd name="T32" fmla="*/ 0 w 100"/>
                <a:gd name="T33" fmla="*/ 0 h 81"/>
                <a:gd name="T34" fmla="*/ 0 w 100"/>
                <a:gd name="T35" fmla="*/ 0 h 81"/>
                <a:gd name="T36" fmla="*/ 0 w 100"/>
                <a:gd name="T37" fmla="*/ 0 h 81"/>
                <a:gd name="T38" fmla="*/ 0 w 100"/>
                <a:gd name="T39" fmla="*/ 0 h 81"/>
                <a:gd name="T40" fmla="*/ 0 w 100"/>
                <a:gd name="T41" fmla="*/ 0 h 8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00"/>
                <a:gd name="T64" fmla="*/ 0 h 81"/>
                <a:gd name="T65" fmla="*/ 100 w 100"/>
                <a:gd name="T66" fmla="*/ 81 h 81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00" h="81">
                  <a:moveTo>
                    <a:pt x="11" y="6"/>
                  </a:moveTo>
                  <a:lnTo>
                    <a:pt x="6" y="13"/>
                  </a:lnTo>
                  <a:lnTo>
                    <a:pt x="36" y="14"/>
                  </a:lnTo>
                  <a:lnTo>
                    <a:pt x="57" y="21"/>
                  </a:lnTo>
                  <a:lnTo>
                    <a:pt x="72" y="29"/>
                  </a:lnTo>
                  <a:lnTo>
                    <a:pt x="81" y="40"/>
                  </a:lnTo>
                  <a:lnTo>
                    <a:pt x="87" y="49"/>
                  </a:lnTo>
                  <a:lnTo>
                    <a:pt x="89" y="60"/>
                  </a:lnTo>
                  <a:lnTo>
                    <a:pt x="90" y="72"/>
                  </a:lnTo>
                  <a:lnTo>
                    <a:pt x="89" y="81"/>
                  </a:lnTo>
                  <a:lnTo>
                    <a:pt x="100" y="81"/>
                  </a:lnTo>
                  <a:lnTo>
                    <a:pt x="99" y="72"/>
                  </a:lnTo>
                  <a:lnTo>
                    <a:pt x="98" y="60"/>
                  </a:lnTo>
                  <a:lnTo>
                    <a:pt x="96" y="46"/>
                  </a:lnTo>
                  <a:lnTo>
                    <a:pt x="88" y="32"/>
                  </a:lnTo>
                  <a:lnTo>
                    <a:pt x="76" y="19"/>
                  </a:lnTo>
                  <a:lnTo>
                    <a:pt x="60" y="10"/>
                  </a:lnTo>
                  <a:lnTo>
                    <a:pt x="36" y="4"/>
                  </a:lnTo>
                  <a:lnTo>
                    <a:pt x="6" y="0"/>
                  </a:lnTo>
                  <a:lnTo>
                    <a:pt x="0" y="6"/>
                  </a:lnTo>
                  <a:lnTo>
                    <a:pt x="11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38" name="Freeform 1412"/>
            <p:cNvSpPr>
              <a:spLocks/>
            </p:cNvSpPr>
            <p:nvPr/>
          </p:nvSpPr>
          <p:spPr bwMode="auto">
            <a:xfrm>
              <a:off x="1740" y="2782"/>
              <a:ext cx="3" cy="84"/>
            </a:xfrm>
            <a:custGeom>
              <a:avLst/>
              <a:gdLst>
                <a:gd name="T0" fmla="*/ 0 w 11"/>
                <a:gd name="T1" fmla="*/ 0 h 251"/>
                <a:gd name="T2" fmla="*/ 0 w 11"/>
                <a:gd name="T3" fmla="*/ 0 h 251"/>
                <a:gd name="T4" fmla="*/ 0 w 11"/>
                <a:gd name="T5" fmla="*/ 0 h 251"/>
                <a:gd name="T6" fmla="*/ 0 w 11"/>
                <a:gd name="T7" fmla="*/ 0 h 251"/>
                <a:gd name="T8" fmla="*/ 0 w 11"/>
                <a:gd name="T9" fmla="*/ 0 h 251"/>
                <a:gd name="T10" fmla="*/ 0 w 11"/>
                <a:gd name="T11" fmla="*/ 0 h 251"/>
                <a:gd name="T12" fmla="*/ 0 w 11"/>
                <a:gd name="T13" fmla="*/ 0 h 251"/>
                <a:gd name="T14" fmla="*/ 0 w 11"/>
                <a:gd name="T15" fmla="*/ 0 h 251"/>
                <a:gd name="T16" fmla="*/ 0 w 11"/>
                <a:gd name="T17" fmla="*/ 0 h 251"/>
                <a:gd name="T18" fmla="*/ 0 w 11"/>
                <a:gd name="T19" fmla="*/ 0 h 2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"/>
                <a:gd name="T31" fmla="*/ 0 h 251"/>
                <a:gd name="T32" fmla="*/ 11 w 11"/>
                <a:gd name="T33" fmla="*/ 251 h 25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" h="251">
                  <a:moveTo>
                    <a:pt x="6" y="251"/>
                  </a:moveTo>
                  <a:lnTo>
                    <a:pt x="11" y="244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244"/>
                  </a:lnTo>
                  <a:lnTo>
                    <a:pt x="6" y="238"/>
                  </a:lnTo>
                  <a:lnTo>
                    <a:pt x="6" y="251"/>
                  </a:lnTo>
                  <a:lnTo>
                    <a:pt x="11" y="251"/>
                  </a:lnTo>
                  <a:lnTo>
                    <a:pt x="11" y="244"/>
                  </a:lnTo>
                  <a:lnTo>
                    <a:pt x="6" y="25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39" name="Freeform 1413"/>
            <p:cNvSpPr>
              <a:spLocks/>
            </p:cNvSpPr>
            <p:nvPr/>
          </p:nvSpPr>
          <p:spPr bwMode="auto">
            <a:xfrm>
              <a:off x="1701" y="2862"/>
              <a:ext cx="41" cy="4"/>
            </a:xfrm>
            <a:custGeom>
              <a:avLst/>
              <a:gdLst>
                <a:gd name="T0" fmla="*/ 0 w 121"/>
                <a:gd name="T1" fmla="*/ 0 h 13"/>
                <a:gd name="T2" fmla="*/ 0 w 121"/>
                <a:gd name="T3" fmla="*/ 0 h 13"/>
                <a:gd name="T4" fmla="*/ 0 w 121"/>
                <a:gd name="T5" fmla="*/ 0 h 13"/>
                <a:gd name="T6" fmla="*/ 0 w 121"/>
                <a:gd name="T7" fmla="*/ 0 h 13"/>
                <a:gd name="T8" fmla="*/ 0 w 121"/>
                <a:gd name="T9" fmla="*/ 0 h 13"/>
                <a:gd name="T10" fmla="*/ 0 w 121"/>
                <a:gd name="T11" fmla="*/ 0 h 13"/>
                <a:gd name="T12" fmla="*/ 0 w 121"/>
                <a:gd name="T13" fmla="*/ 0 h 13"/>
                <a:gd name="T14" fmla="*/ 0 w 121"/>
                <a:gd name="T15" fmla="*/ 0 h 13"/>
                <a:gd name="T16" fmla="*/ 0 w 121"/>
                <a:gd name="T17" fmla="*/ 0 h 13"/>
                <a:gd name="T18" fmla="*/ 0 w 121"/>
                <a:gd name="T19" fmla="*/ 0 h 13"/>
                <a:gd name="T20" fmla="*/ 0 w 121"/>
                <a:gd name="T21" fmla="*/ 0 h 13"/>
                <a:gd name="T22" fmla="*/ 0 w 121"/>
                <a:gd name="T23" fmla="*/ 0 h 13"/>
                <a:gd name="T24" fmla="*/ 0 w 121"/>
                <a:gd name="T25" fmla="*/ 0 h 13"/>
                <a:gd name="T26" fmla="*/ 0 w 121"/>
                <a:gd name="T27" fmla="*/ 0 h 13"/>
                <a:gd name="T28" fmla="*/ 0 w 121"/>
                <a:gd name="T29" fmla="*/ 0 h 13"/>
                <a:gd name="T30" fmla="*/ 0 w 121"/>
                <a:gd name="T31" fmla="*/ 0 h 13"/>
                <a:gd name="T32" fmla="*/ 0 w 121"/>
                <a:gd name="T33" fmla="*/ 0 h 13"/>
                <a:gd name="T34" fmla="*/ 0 w 121"/>
                <a:gd name="T35" fmla="*/ 0 h 13"/>
                <a:gd name="T36" fmla="*/ 0 w 121"/>
                <a:gd name="T37" fmla="*/ 0 h 13"/>
                <a:gd name="T38" fmla="*/ 0 w 121"/>
                <a:gd name="T39" fmla="*/ 0 h 13"/>
                <a:gd name="T40" fmla="*/ 0 w 121"/>
                <a:gd name="T41" fmla="*/ 0 h 13"/>
                <a:gd name="T42" fmla="*/ 0 w 121"/>
                <a:gd name="T43" fmla="*/ 0 h 13"/>
                <a:gd name="T44" fmla="*/ 0 w 121"/>
                <a:gd name="T45" fmla="*/ 0 h 13"/>
                <a:gd name="T46" fmla="*/ 0 w 121"/>
                <a:gd name="T47" fmla="*/ 0 h 1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121"/>
                <a:gd name="T73" fmla="*/ 0 h 13"/>
                <a:gd name="T74" fmla="*/ 121 w 121"/>
                <a:gd name="T75" fmla="*/ 13 h 1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121" h="13">
                  <a:moveTo>
                    <a:pt x="11" y="6"/>
                  </a:moveTo>
                  <a:lnTo>
                    <a:pt x="6" y="13"/>
                  </a:lnTo>
                  <a:lnTo>
                    <a:pt x="18" y="13"/>
                  </a:lnTo>
                  <a:lnTo>
                    <a:pt x="35" y="13"/>
                  </a:lnTo>
                  <a:lnTo>
                    <a:pt x="54" y="13"/>
                  </a:lnTo>
                  <a:lnTo>
                    <a:pt x="73" y="13"/>
                  </a:lnTo>
                  <a:lnTo>
                    <a:pt x="91" y="13"/>
                  </a:lnTo>
                  <a:lnTo>
                    <a:pt x="106" y="13"/>
                  </a:lnTo>
                  <a:lnTo>
                    <a:pt x="117" y="13"/>
                  </a:lnTo>
                  <a:lnTo>
                    <a:pt x="121" y="13"/>
                  </a:lnTo>
                  <a:lnTo>
                    <a:pt x="121" y="0"/>
                  </a:lnTo>
                  <a:lnTo>
                    <a:pt x="117" y="0"/>
                  </a:lnTo>
                  <a:lnTo>
                    <a:pt x="106" y="0"/>
                  </a:lnTo>
                  <a:lnTo>
                    <a:pt x="91" y="0"/>
                  </a:lnTo>
                  <a:lnTo>
                    <a:pt x="73" y="0"/>
                  </a:lnTo>
                  <a:lnTo>
                    <a:pt x="54" y="0"/>
                  </a:lnTo>
                  <a:lnTo>
                    <a:pt x="35" y="0"/>
                  </a:lnTo>
                  <a:lnTo>
                    <a:pt x="18" y="0"/>
                  </a:lnTo>
                  <a:lnTo>
                    <a:pt x="6" y="0"/>
                  </a:lnTo>
                  <a:lnTo>
                    <a:pt x="0" y="6"/>
                  </a:lnTo>
                  <a:lnTo>
                    <a:pt x="6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11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40" name="Freeform 1414"/>
            <p:cNvSpPr>
              <a:spLocks/>
            </p:cNvSpPr>
            <p:nvPr/>
          </p:nvSpPr>
          <p:spPr bwMode="auto">
            <a:xfrm>
              <a:off x="1701" y="2864"/>
              <a:ext cx="4" cy="36"/>
            </a:xfrm>
            <a:custGeom>
              <a:avLst/>
              <a:gdLst>
                <a:gd name="T0" fmla="*/ 0 w 11"/>
                <a:gd name="T1" fmla="*/ 0 h 110"/>
                <a:gd name="T2" fmla="*/ 0 w 11"/>
                <a:gd name="T3" fmla="*/ 0 h 110"/>
                <a:gd name="T4" fmla="*/ 0 w 11"/>
                <a:gd name="T5" fmla="*/ 0 h 110"/>
                <a:gd name="T6" fmla="*/ 0 w 11"/>
                <a:gd name="T7" fmla="*/ 0 h 110"/>
                <a:gd name="T8" fmla="*/ 0 w 11"/>
                <a:gd name="T9" fmla="*/ 0 h 110"/>
                <a:gd name="T10" fmla="*/ 0 w 11"/>
                <a:gd name="T11" fmla="*/ 0 h 110"/>
                <a:gd name="T12" fmla="*/ 0 w 11"/>
                <a:gd name="T13" fmla="*/ 0 h 110"/>
                <a:gd name="T14" fmla="*/ 0 w 11"/>
                <a:gd name="T15" fmla="*/ 0 h 110"/>
                <a:gd name="T16" fmla="*/ 0 w 11"/>
                <a:gd name="T17" fmla="*/ 0 h 110"/>
                <a:gd name="T18" fmla="*/ 0 w 11"/>
                <a:gd name="T19" fmla="*/ 0 h 1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"/>
                <a:gd name="T31" fmla="*/ 0 h 110"/>
                <a:gd name="T32" fmla="*/ 11 w 11"/>
                <a:gd name="T33" fmla="*/ 110 h 11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" h="110">
                  <a:moveTo>
                    <a:pt x="6" y="97"/>
                  </a:moveTo>
                  <a:lnTo>
                    <a:pt x="11" y="104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104"/>
                  </a:lnTo>
                  <a:lnTo>
                    <a:pt x="6" y="110"/>
                  </a:lnTo>
                  <a:lnTo>
                    <a:pt x="0" y="104"/>
                  </a:lnTo>
                  <a:lnTo>
                    <a:pt x="0" y="110"/>
                  </a:lnTo>
                  <a:lnTo>
                    <a:pt x="6" y="110"/>
                  </a:lnTo>
                  <a:lnTo>
                    <a:pt x="6" y="9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41" name="Freeform 1415"/>
            <p:cNvSpPr>
              <a:spLocks/>
            </p:cNvSpPr>
            <p:nvPr/>
          </p:nvSpPr>
          <p:spPr bwMode="auto">
            <a:xfrm>
              <a:off x="1646" y="2785"/>
              <a:ext cx="26" cy="78"/>
            </a:xfrm>
            <a:custGeom>
              <a:avLst/>
              <a:gdLst>
                <a:gd name="T0" fmla="*/ 0 w 79"/>
                <a:gd name="T1" fmla="*/ 0 h 235"/>
                <a:gd name="T2" fmla="*/ 0 w 79"/>
                <a:gd name="T3" fmla="*/ 0 h 235"/>
                <a:gd name="T4" fmla="*/ 0 w 79"/>
                <a:gd name="T5" fmla="*/ 0 h 235"/>
                <a:gd name="T6" fmla="*/ 0 w 79"/>
                <a:gd name="T7" fmla="*/ 0 h 235"/>
                <a:gd name="T8" fmla="*/ 0 w 79"/>
                <a:gd name="T9" fmla="*/ 0 h 235"/>
                <a:gd name="T10" fmla="*/ 0 w 79"/>
                <a:gd name="T11" fmla="*/ 0 h 235"/>
                <a:gd name="T12" fmla="*/ 0 w 79"/>
                <a:gd name="T13" fmla="*/ 0 h 235"/>
                <a:gd name="T14" fmla="*/ 0 w 79"/>
                <a:gd name="T15" fmla="*/ 0 h 235"/>
                <a:gd name="T16" fmla="*/ 0 w 79"/>
                <a:gd name="T17" fmla="*/ 0 h 235"/>
                <a:gd name="T18" fmla="*/ 0 w 79"/>
                <a:gd name="T19" fmla="*/ 0 h 235"/>
                <a:gd name="T20" fmla="*/ 0 w 79"/>
                <a:gd name="T21" fmla="*/ 0 h 235"/>
                <a:gd name="T22" fmla="*/ 0 w 79"/>
                <a:gd name="T23" fmla="*/ 0 h 235"/>
                <a:gd name="T24" fmla="*/ 0 w 79"/>
                <a:gd name="T25" fmla="*/ 0 h 235"/>
                <a:gd name="T26" fmla="*/ 0 w 79"/>
                <a:gd name="T27" fmla="*/ 0 h 235"/>
                <a:gd name="T28" fmla="*/ 0 w 79"/>
                <a:gd name="T29" fmla="*/ 0 h 23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79"/>
                <a:gd name="T46" fmla="*/ 0 h 235"/>
                <a:gd name="T47" fmla="*/ 79 w 79"/>
                <a:gd name="T48" fmla="*/ 235 h 235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79" h="235">
                  <a:moveTo>
                    <a:pt x="0" y="235"/>
                  </a:moveTo>
                  <a:lnTo>
                    <a:pt x="0" y="198"/>
                  </a:lnTo>
                  <a:lnTo>
                    <a:pt x="0" y="149"/>
                  </a:lnTo>
                  <a:lnTo>
                    <a:pt x="0" y="103"/>
                  </a:lnTo>
                  <a:lnTo>
                    <a:pt x="0" y="74"/>
                  </a:lnTo>
                  <a:lnTo>
                    <a:pt x="0" y="65"/>
                  </a:lnTo>
                  <a:lnTo>
                    <a:pt x="1" y="53"/>
                  </a:lnTo>
                  <a:lnTo>
                    <a:pt x="4" y="42"/>
                  </a:lnTo>
                  <a:lnTo>
                    <a:pt x="8" y="31"/>
                  </a:lnTo>
                  <a:lnTo>
                    <a:pt x="17" y="20"/>
                  </a:lnTo>
                  <a:lnTo>
                    <a:pt x="30" y="11"/>
                  </a:lnTo>
                  <a:lnTo>
                    <a:pt x="49" y="4"/>
                  </a:lnTo>
                  <a:lnTo>
                    <a:pt x="74" y="0"/>
                  </a:lnTo>
                  <a:lnTo>
                    <a:pt x="79" y="231"/>
                  </a:lnTo>
                  <a:lnTo>
                    <a:pt x="0" y="235"/>
                  </a:lnTo>
                  <a:close/>
                </a:path>
              </a:pathLst>
            </a:custGeom>
            <a:solidFill>
              <a:srgbClr val="A5FFB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42" name="Freeform 1416"/>
            <p:cNvSpPr>
              <a:spLocks/>
            </p:cNvSpPr>
            <p:nvPr/>
          </p:nvSpPr>
          <p:spPr bwMode="auto">
            <a:xfrm>
              <a:off x="1644" y="2809"/>
              <a:ext cx="4" cy="54"/>
            </a:xfrm>
            <a:custGeom>
              <a:avLst/>
              <a:gdLst>
                <a:gd name="T0" fmla="*/ 0 w 11"/>
                <a:gd name="T1" fmla="*/ 0 h 161"/>
                <a:gd name="T2" fmla="*/ 0 w 11"/>
                <a:gd name="T3" fmla="*/ 0 h 161"/>
                <a:gd name="T4" fmla="*/ 0 w 11"/>
                <a:gd name="T5" fmla="*/ 0 h 161"/>
                <a:gd name="T6" fmla="*/ 0 w 11"/>
                <a:gd name="T7" fmla="*/ 0 h 161"/>
                <a:gd name="T8" fmla="*/ 0 w 11"/>
                <a:gd name="T9" fmla="*/ 0 h 161"/>
                <a:gd name="T10" fmla="*/ 0 w 11"/>
                <a:gd name="T11" fmla="*/ 0 h 161"/>
                <a:gd name="T12" fmla="*/ 0 w 11"/>
                <a:gd name="T13" fmla="*/ 0 h 161"/>
                <a:gd name="T14" fmla="*/ 0 w 11"/>
                <a:gd name="T15" fmla="*/ 0 h 161"/>
                <a:gd name="T16" fmla="*/ 0 w 11"/>
                <a:gd name="T17" fmla="*/ 0 h 161"/>
                <a:gd name="T18" fmla="*/ 0 w 11"/>
                <a:gd name="T19" fmla="*/ 0 h 161"/>
                <a:gd name="T20" fmla="*/ 0 w 11"/>
                <a:gd name="T21" fmla="*/ 0 h 161"/>
                <a:gd name="T22" fmla="*/ 0 w 11"/>
                <a:gd name="T23" fmla="*/ 0 h 161"/>
                <a:gd name="T24" fmla="*/ 0 w 11"/>
                <a:gd name="T25" fmla="*/ 0 h 1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1"/>
                <a:gd name="T40" fmla="*/ 0 h 161"/>
                <a:gd name="T41" fmla="*/ 11 w 11"/>
                <a:gd name="T42" fmla="*/ 161 h 16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1" h="161">
                  <a:moveTo>
                    <a:pt x="0" y="0"/>
                  </a:moveTo>
                  <a:lnTo>
                    <a:pt x="0" y="0"/>
                  </a:lnTo>
                  <a:lnTo>
                    <a:pt x="0" y="29"/>
                  </a:lnTo>
                  <a:lnTo>
                    <a:pt x="0" y="75"/>
                  </a:lnTo>
                  <a:lnTo>
                    <a:pt x="0" y="124"/>
                  </a:lnTo>
                  <a:lnTo>
                    <a:pt x="0" y="161"/>
                  </a:lnTo>
                  <a:lnTo>
                    <a:pt x="11" y="161"/>
                  </a:lnTo>
                  <a:lnTo>
                    <a:pt x="11" y="124"/>
                  </a:lnTo>
                  <a:lnTo>
                    <a:pt x="11" y="75"/>
                  </a:lnTo>
                  <a:lnTo>
                    <a:pt x="11" y="29"/>
                  </a:lnTo>
                  <a:lnTo>
                    <a:pt x="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43" name="Freeform 1417"/>
            <p:cNvSpPr>
              <a:spLocks/>
            </p:cNvSpPr>
            <p:nvPr/>
          </p:nvSpPr>
          <p:spPr bwMode="auto">
            <a:xfrm>
              <a:off x="1644" y="2783"/>
              <a:ext cx="28" cy="26"/>
            </a:xfrm>
            <a:custGeom>
              <a:avLst/>
              <a:gdLst>
                <a:gd name="T0" fmla="*/ 0 w 83"/>
                <a:gd name="T1" fmla="*/ 0 h 79"/>
                <a:gd name="T2" fmla="*/ 0 w 83"/>
                <a:gd name="T3" fmla="*/ 0 h 79"/>
                <a:gd name="T4" fmla="*/ 0 w 83"/>
                <a:gd name="T5" fmla="*/ 0 h 79"/>
                <a:gd name="T6" fmla="*/ 0 w 83"/>
                <a:gd name="T7" fmla="*/ 0 h 79"/>
                <a:gd name="T8" fmla="*/ 0 w 83"/>
                <a:gd name="T9" fmla="*/ 0 h 79"/>
                <a:gd name="T10" fmla="*/ 0 w 83"/>
                <a:gd name="T11" fmla="*/ 0 h 79"/>
                <a:gd name="T12" fmla="*/ 0 w 83"/>
                <a:gd name="T13" fmla="*/ 0 h 79"/>
                <a:gd name="T14" fmla="*/ 0 w 83"/>
                <a:gd name="T15" fmla="*/ 0 h 79"/>
                <a:gd name="T16" fmla="*/ 0 w 83"/>
                <a:gd name="T17" fmla="*/ 0 h 79"/>
                <a:gd name="T18" fmla="*/ 0 w 83"/>
                <a:gd name="T19" fmla="*/ 0 h 79"/>
                <a:gd name="T20" fmla="*/ 0 w 83"/>
                <a:gd name="T21" fmla="*/ 0 h 79"/>
                <a:gd name="T22" fmla="*/ 0 w 83"/>
                <a:gd name="T23" fmla="*/ 0 h 79"/>
                <a:gd name="T24" fmla="*/ 0 w 83"/>
                <a:gd name="T25" fmla="*/ 0 h 79"/>
                <a:gd name="T26" fmla="*/ 0 w 83"/>
                <a:gd name="T27" fmla="*/ 0 h 79"/>
                <a:gd name="T28" fmla="*/ 0 w 83"/>
                <a:gd name="T29" fmla="*/ 0 h 79"/>
                <a:gd name="T30" fmla="*/ 0 w 83"/>
                <a:gd name="T31" fmla="*/ 0 h 79"/>
                <a:gd name="T32" fmla="*/ 0 w 83"/>
                <a:gd name="T33" fmla="*/ 0 h 79"/>
                <a:gd name="T34" fmla="*/ 0 w 83"/>
                <a:gd name="T35" fmla="*/ 0 h 79"/>
                <a:gd name="T36" fmla="*/ 0 w 83"/>
                <a:gd name="T37" fmla="*/ 0 h 79"/>
                <a:gd name="T38" fmla="*/ 0 w 83"/>
                <a:gd name="T39" fmla="*/ 0 h 79"/>
                <a:gd name="T40" fmla="*/ 0 w 83"/>
                <a:gd name="T41" fmla="*/ 0 h 7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83"/>
                <a:gd name="T64" fmla="*/ 0 h 79"/>
                <a:gd name="T65" fmla="*/ 83 w 83"/>
                <a:gd name="T66" fmla="*/ 79 h 79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83" h="79">
                  <a:moveTo>
                    <a:pt x="83" y="5"/>
                  </a:moveTo>
                  <a:lnTo>
                    <a:pt x="79" y="0"/>
                  </a:lnTo>
                  <a:lnTo>
                    <a:pt x="53" y="4"/>
                  </a:lnTo>
                  <a:lnTo>
                    <a:pt x="32" y="11"/>
                  </a:lnTo>
                  <a:lnTo>
                    <a:pt x="19" y="21"/>
                  </a:lnTo>
                  <a:lnTo>
                    <a:pt x="9" y="33"/>
                  </a:lnTo>
                  <a:lnTo>
                    <a:pt x="4" y="46"/>
                  </a:lnTo>
                  <a:lnTo>
                    <a:pt x="2" y="58"/>
                  </a:lnTo>
                  <a:lnTo>
                    <a:pt x="1" y="70"/>
                  </a:lnTo>
                  <a:lnTo>
                    <a:pt x="0" y="79"/>
                  </a:lnTo>
                  <a:lnTo>
                    <a:pt x="11" y="79"/>
                  </a:lnTo>
                  <a:lnTo>
                    <a:pt x="10" y="70"/>
                  </a:lnTo>
                  <a:lnTo>
                    <a:pt x="11" y="58"/>
                  </a:lnTo>
                  <a:lnTo>
                    <a:pt x="13" y="48"/>
                  </a:lnTo>
                  <a:lnTo>
                    <a:pt x="18" y="38"/>
                  </a:lnTo>
                  <a:lnTo>
                    <a:pt x="26" y="29"/>
                  </a:lnTo>
                  <a:lnTo>
                    <a:pt x="37" y="21"/>
                  </a:lnTo>
                  <a:lnTo>
                    <a:pt x="55" y="14"/>
                  </a:lnTo>
                  <a:lnTo>
                    <a:pt x="79" y="10"/>
                  </a:lnTo>
                  <a:lnTo>
                    <a:pt x="74" y="5"/>
                  </a:lnTo>
                  <a:lnTo>
                    <a:pt x="83" y="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44" name="Freeform 1418"/>
            <p:cNvSpPr>
              <a:spLocks/>
            </p:cNvSpPr>
            <p:nvPr/>
          </p:nvSpPr>
          <p:spPr bwMode="auto">
            <a:xfrm>
              <a:off x="1669" y="2785"/>
              <a:ext cx="5" cy="78"/>
            </a:xfrm>
            <a:custGeom>
              <a:avLst/>
              <a:gdLst>
                <a:gd name="T0" fmla="*/ 0 w 16"/>
                <a:gd name="T1" fmla="*/ 0 h 236"/>
                <a:gd name="T2" fmla="*/ 0 w 16"/>
                <a:gd name="T3" fmla="*/ 0 h 236"/>
                <a:gd name="T4" fmla="*/ 0 w 16"/>
                <a:gd name="T5" fmla="*/ 0 h 236"/>
                <a:gd name="T6" fmla="*/ 0 w 16"/>
                <a:gd name="T7" fmla="*/ 0 h 236"/>
                <a:gd name="T8" fmla="*/ 0 w 16"/>
                <a:gd name="T9" fmla="*/ 0 h 236"/>
                <a:gd name="T10" fmla="*/ 0 w 16"/>
                <a:gd name="T11" fmla="*/ 0 h 236"/>
                <a:gd name="T12" fmla="*/ 0 w 16"/>
                <a:gd name="T13" fmla="*/ 0 h 236"/>
                <a:gd name="T14" fmla="*/ 0 w 16"/>
                <a:gd name="T15" fmla="*/ 0 h 236"/>
                <a:gd name="T16" fmla="*/ 0 w 16"/>
                <a:gd name="T17" fmla="*/ 0 h 236"/>
                <a:gd name="T18" fmla="*/ 0 w 16"/>
                <a:gd name="T19" fmla="*/ 0 h 2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6"/>
                <a:gd name="T31" fmla="*/ 0 h 236"/>
                <a:gd name="T32" fmla="*/ 16 w 16"/>
                <a:gd name="T33" fmla="*/ 236 h 2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6" h="236">
                  <a:moveTo>
                    <a:pt x="10" y="236"/>
                  </a:moveTo>
                  <a:lnTo>
                    <a:pt x="15" y="231"/>
                  </a:lnTo>
                  <a:lnTo>
                    <a:pt x="9" y="0"/>
                  </a:lnTo>
                  <a:lnTo>
                    <a:pt x="0" y="0"/>
                  </a:lnTo>
                  <a:lnTo>
                    <a:pt x="6" y="231"/>
                  </a:lnTo>
                  <a:lnTo>
                    <a:pt x="10" y="226"/>
                  </a:lnTo>
                  <a:lnTo>
                    <a:pt x="10" y="236"/>
                  </a:lnTo>
                  <a:lnTo>
                    <a:pt x="16" y="236"/>
                  </a:lnTo>
                  <a:lnTo>
                    <a:pt x="15" y="231"/>
                  </a:lnTo>
                  <a:lnTo>
                    <a:pt x="10" y="23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45" name="Freeform 1419"/>
            <p:cNvSpPr>
              <a:spLocks/>
            </p:cNvSpPr>
            <p:nvPr/>
          </p:nvSpPr>
          <p:spPr bwMode="auto">
            <a:xfrm>
              <a:off x="1644" y="2860"/>
              <a:ext cx="28" cy="5"/>
            </a:xfrm>
            <a:custGeom>
              <a:avLst/>
              <a:gdLst>
                <a:gd name="T0" fmla="*/ 0 w 84"/>
                <a:gd name="T1" fmla="*/ 0 h 15"/>
                <a:gd name="T2" fmla="*/ 0 w 84"/>
                <a:gd name="T3" fmla="*/ 0 h 15"/>
                <a:gd name="T4" fmla="*/ 0 w 84"/>
                <a:gd name="T5" fmla="*/ 0 h 15"/>
                <a:gd name="T6" fmla="*/ 0 w 84"/>
                <a:gd name="T7" fmla="*/ 0 h 15"/>
                <a:gd name="T8" fmla="*/ 0 w 84"/>
                <a:gd name="T9" fmla="*/ 0 h 15"/>
                <a:gd name="T10" fmla="*/ 0 w 84"/>
                <a:gd name="T11" fmla="*/ 0 h 15"/>
                <a:gd name="T12" fmla="*/ 0 w 84"/>
                <a:gd name="T13" fmla="*/ 0 h 15"/>
                <a:gd name="T14" fmla="*/ 0 w 84"/>
                <a:gd name="T15" fmla="*/ 0 h 15"/>
                <a:gd name="T16" fmla="*/ 0 w 84"/>
                <a:gd name="T17" fmla="*/ 0 h 15"/>
                <a:gd name="T18" fmla="*/ 0 w 84"/>
                <a:gd name="T19" fmla="*/ 0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84"/>
                <a:gd name="T31" fmla="*/ 0 h 15"/>
                <a:gd name="T32" fmla="*/ 84 w 84"/>
                <a:gd name="T33" fmla="*/ 15 h 1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84" h="15">
                  <a:moveTo>
                    <a:pt x="0" y="9"/>
                  </a:moveTo>
                  <a:lnTo>
                    <a:pt x="5" y="14"/>
                  </a:lnTo>
                  <a:lnTo>
                    <a:pt x="84" y="10"/>
                  </a:lnTo>
                  <a:lnTo>
                    <a:pt x="84" y="0"/>
                  </a:lnTo>
                  <a:lnTo>
                    <a:pt x="5" y="4"/>
                  </a:lnTo>
                  <a:lnTo>
                    <a:pt x="11" y="9"/>
                  </a:lnTo>
                  <a:lnTo>
                    <a:pt x="0" y="9"/>
                  </a:lnTo>
                  <a:lnTo>
                    <a:pt x="1" y="15"/>
                  </a:lnTo>
                  <a:lnTo>
                    <a:pt x="5" y="14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46" name="Freeform 1420"/>
            <p:cNvSpPr>
              <a:spLocks/>
            </p:cNvSpPr>
            <p:nvPr/>
          </p:nvSpPr>
          <p:spPr bwMode="auto">
            <a:xfrm>
              <a:off x="1699" y="2720"/>
              <a:ext cx="50" cy="61"/>
            </a:xfrm>
            <a:custGeom>
              <a:avLst/>
              <a:gdLst>
                <a:gd name="T0" fmla="*/ 0 w 150"/>
                <a:gd name="T1" fmla="*/ 0 h 183"/>
                <a:gd name="T2" fmla="*/ 0 w 150"/>
                <a:gd name="T3" fmla="*/ 0 h 183"/>
                <a:gd name="T4" fmla="*/ 0 w 150"/>
                <a:gd name="T5" fmla="*/ 0 h 183"/>
                <a:gd name="T6" fmla="*/ 0 w 150"/>
                <a:gd name="T7" fmla="*/ 0 h 183"/>
                <a:gd name="T8" fmla="*/ 0 w 150"/>
                <a:gd name="T9" fmla="*/ 0 h 183"/>
                <a:gd name="T10" fmla="*/ 0 w 150"/>
                <a:gd name="T11" fmla="*/ 0 h 183"/>
                <a:gd name="T12" fmla="*/ 0 w 150"/>
                <a:gd name="T13" fmla="*/ 0 h 183"/>
                <a:gd name="T14" fmla="*/ 0 w 150"/>
                <a:gd name="T15" fmla="*/ 0 h 183"/>
                <a:gd name="T16" fmla="*/ 0 w 150"/>
                <a:gd name="T17" fmla="*/ 0 h 183"/>
                <a:gd name="T18" fmla="*/ 0 w 150"/>
                <a:gd name="T19" fmla="*/ 0 h 183"/>
                <a:gd name="T20" fmla="*/ 0 w 150"/>
                <a:gd name="T21" fmla="*/ 0 h 183"/>
                <a:gd name="T22" fmla="*/ 0 w 150"/>
                <a:gd name="T23" fmla="*/ 0 h 183"/>
                <a:gd name="T24" fmla="*/ 0 w 150"/>
                <a:gd name="T25" fmla="*/ 0 h 183"/>
                <a:gd name="T26" fmla="*/ 0 w 150"/>
                <a:gd name="T27" fmla="*/ 0 h 183"/>
                <a:gd name="T28" fmla="*/ 0 w 150"/>
                <a:gd name="T29" fmla="*/ 0 h 183"/>
                <a:gd name="T30" fmla="*/ 0 w 150"/>
                <a:gd name="T31" fmla="*/ 0 h 183"/>
                <a:gd name="T32" fmla="*/ 0 w 150"/>
                <a:gd name="T33" fmla="*/ 0 h 183"/>
                <a:gd name="T34" fmla="*/ 0 w 150"/>
                <a:gd name="T35" fmla="*/ 0 h 183"/>
                <a:gd name="T36" fmla="*/ 0 w 150"/>
                <a:gd name="T37" fmla="*/ 0 h 183"/>
                <a:gd name="T38" fmla="*/ 0 w 150"/>
                <a:gd name="T39" fmla="*/ 0 h 183"/>
                <a:gd name="T40" fmla="*/ 0 w 150"/>
                <a:gd name="T41" fmla="*/ 0 h 183"/>
                <a:gd name="T42" fmla="*/ 0 w 150"/>
                <a:gd name="T43" fmla="*/ 0 h 183"/>
                <a:gd name="T44" fmla="*/ 0 w 150"/>
                <a:gd name="T45" fmla="*/ 0 h 183"/>
                <a:gd name="T46" fmla="*/ 0 w 150"/>
                <a:gd name="T47" fmla="*/ 0 h 183"/>
                <a:gd name="T48" fmla="*/ 0 w 150"/>
                <a:gd name="T49" fmla="*/ 0 h 183"/>
                <a:gd name="T50" fmla="*/ 0 w 150"/>
                <a:gd name="T51" fmla="*/ 0 h 183"/>
                <a:gd name="T52" fmla="*/ 0 w 150"/>
                <a:gd name="T53" fmla="*/ 0 h 183"/>
                <a:gd name="T54" fmla="*/ 0 w 150"/>
                <a:gd name="T55" fmla="*/ 0 h 183"/>
                <a:gd name="T56" fmla="*/ 0 w 150"/>
                <a:gd name="T57" fmla="*/ 0 h 183"/>
                <a:gd name="T58" fmla="*/ 0 w 150"/>
                <a:gd name="T59" fmla="*/ 0 h 183"/>
                <a:gd name="T60" fmla="*/ 0 w 150"/>
                <a:gd name="T61" fmla="*/ 0 h 183"/>
                <a:gd name="T62" fmla="*/ 0 w 150"/>
                <a:gd name="T63" fmla="*/ 0 h 183"/>
                <a:gd name="T64" fmla="*/ 0 w 150"/>
                <a:gd name="T65" fmla="*/ 0 h 183"/>
                <a:gd name="T66" fmla="*/ 0 w 150"/>
                <a:gd name="T67" fmla="*/ 0 h 183"/>
                <a:gd name="T68" fmla="*/ 0 w 150"/>
                <a:gd name="T69" fmla="*/ 0 h 183"/>
                <a:gd name="T70" fmla="*/ 0 w 150"/>
                <a:gd name="T71" fmla="*/ 0 h 183"/>
                <a:gd name="T72" fmla="*/ 0 w 150"/>
                <a:gd name="T73" fmla="*/ 0 h 18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50"/>
                <a:gd name="T112" fmla="*/ 0 h 183"/>
                <a:gd name="T113" fmla="*/ 150 w 150"/>
                <a:gd name="T114" fmla="*/ 183 h 183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50" h="183">
                  <a:moveTo>
                    <a:pt x="68" y="176"/>
                  </a:moveTo>
                  <a:lnTo>
                    <a:pt x="55" y="162"/>
                  </a:lnTo>
                  <a:lnTo>
                    <a:pt x="43" y="145"/>
                  </a:lnTo>
                  <a:lnTo>
                    <a:pt x="33" y="127"/>
                  </a:lnTo>
                  <a:lnTo>
                    <a:pt x="24" y="108"/>
                  </a:lnTo>
                  <a:lnTo>
                    <a:pt x="16" y="88"/>
                  </a:lnTo>
                  <a:lnTo>
                    <a:pt x="9" y="67"/>
                  </a:lnTo>
                  <a:lnTo>
                    <a:pt x="5" y="47"/>
                  </a:lnTo>
                  <a:lnTo>
                    <a:pt x="0" y="28"/>
                  </a:lnTo>
                  <a:lnTo>
                    <a:pt x="10" y="26"/>
                  </a:lnTo>
                  <a:lnTo>
                    <a:pt x="24" y="24"/>
                  </a:lnTo>
                  <a:lnTo>
                    <a:pt x="38" y="21"/>
                  </a:lnTo>
                  <a:lnTo>
                    <a:pt x="54" y="19"/>
                  </a:lnTo>
                  <a:lnTo>
                    <a:pt x="68" y="16"/>
                  </a:lnTo>
                  <a:lnTo>
                    <a:pt x="79" y="14"/>
                  </a:lnTo>
                  <a:lnTo>
                    <a:pt x="87" y="12"/>
                  </a:lnTo>
                  <a:lnTo>
                    <a:pt x="90" y="12"/>
                  </a:lnTo>
                  <a:lnTo>
                    <a:pt x="87" y="9"/>
                  </a:lnTo>
                  <a:lnTo>
                    <a:pt x="81" y="1"/>
                  </a:lnTo>
                  <a:lnTo>
                    <a:pt x="80" y="0"/>
                  </a:lnTo>
                  <a:lnTo>
                    <a:pt x="90" y="12"/>
                  </a:lnTo>
                  <a:lnTo>
                    <a:pt x="101" y="25"/>
                  </a:lnTo>
                  <a:lnTo>
                    <a:pt x="115" y="42"/>
                  </a:lnTo>
                  <a:lnTo>
                    <a:pt x="130" y="61"/>
                  </a:lnTo>
                  <a:lnTo>
                    <a:pt x="141" y="81"/>
                  </a:lnTo>
                  <a:lnTo>
                    <a:pt x="149" y="103"/>
                  </a:lnTo>
                  <a:lnTo>
                    <a:pt x="150" y="125"/>
                  </a:lnTo>
                  <a:lnTo>
                    <a:pt x="143" y="146"/>
                  </a:lnTo>
                  <a:lnTo>
                    <a:pt x="125" y="166"/>
                  </a:lnTo>
                  <a:lnTo>
                    <a:pt x="112" y="174"/>
                  </a:lnTo>
                  <a:lnTo>
                    <a:pt x="101" y="181"/>
                  </a:lnTo>
                  <a:lnTo>
                    <a:pt x="94" y="183"/>
                  </a:lnTo>
                  <a:lnTo>
                    <a:pt x="88" y="183"/>
                  </a:lnTo>
                  <a:lnTo>
                    <a:pt x="83" y="182"/>
                  </a:lnTo>
                  <a:lnTo>
                    <a:pt x="80" y="180"/>
                  </a:lnTo>
                  <a:lnTo>
                    <a:pt x="74" y="178"/>
                  </a:lnTo>
                  <a:lnTo>
                    <a:pt x="68" y="176"/>
                  </a:lnTo>
                  <a:close/>
                </a:path>
              </a:pathLst>
            </a:custGeom>
            <a:solidFill>
              <a:srgbClr val="CC664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47" name="Freeform 1421"/>
            <p:cNvSpPr>
              <a:spLocks/>
            </p:cNvSpPr>
            <p:nvPr/>
          </p:nvSpPr>
          <p:spPr bwMode="auto">
            <a:xfrm>
              <a:off x="1697" y="2727"/>
              <a:ext cx="25" cy="53"/>
            </a:xfrm>
            <a:custGeom>
              <a:avLst/>
              <a:gdLst>
                <a:gd name="T0" fmla="*/ 0 w 77"/>
                <a:gd name="T1" fmla="*/ 0 h 157"/>
                <a:gd name="T2" fmla="*/ 0 w 77"/>
                <a:gd name="T3" fmla="*/ 0 h 157"/>
                <a:gd name="T4" fmla="*/ 0 w 77"/>
                <a:gd name="T5" fmla="*/ 0 h 157"/>
                <a:gd name="T6" fmla="*/ 0 w 77"/>
                <a:gd name="T7" fmla="*/ 0 h 157"/>
                <a:gd name="T8" fmla="*/ 0 w 77"/>
                <a:gd name="T9" fmla="*/ 0 h 157"/>
                <a:gd name="T10" fmla="*/ 0 w 77"/>
                <a:gd name="T11" fmla="*/ 0 h 157"/>
                <a:gd name="T12" fmla="*/ 0 w 77"/>
                <a:gd name="T13" fmla="*/ 0 h 157"/>
                <a:gd name="T14" fmla="*/ 0 w 77"/>
                <a:gd name="T15" fmla="*/ 0 h 157"/>
                <a:gd name="T16" fmla="*/ 0 w 77"/>
                <a:gd name="T17" fmla="*/ 0 h 157"/>
                <a:gd name="T18" fmla="*/ 0 w 77"/>
                <a:gd name="T19" fmla="*/ 0 h 157"/>
                <a:gd name="T20" fmla="*/ 0 w 77"/>
                <a:gd name="T21" fmla="*/ 0 h 157"/>
                <a:gd name="T22" fmla="*/ 0 w 77"/>
                <a:gd name="T23" fmla="*/ 0 h 157"/>
                <a:gd name="T24" fmla="*/ 0 w 77"/>
                <a:gd name="T25" fmla="*/ 0 h 157"/>
                <a:gd name="T26" fmla="*/ 0 w 77"/>
                <a:gd name="T27" fmla="*/ 0 h 157"/>
                <a:gd name="T28" fmla="*/ 0 w 77"/>
                <a:gd name="T29" fmla="*/ 0 h 157"/>
                <a:gd name="T30" fmla="*/ 0 w 77"/>
                <a:gd name="T31" fmla="*/ 0 h 157"/>
                <a:gd name="T32" fmla="*/ 0 w 77"/>
                <a:gd name="T33" fmla="*/ 0 h 157"/>
                <a:gd name="T34" fmla="*/ 0 w 77"/>
                <a:gd name="T35" fmla="*/ 0 h 157"/>
                <a:gd name="T36" fmla="*/ 0 w 77"/>
                <a:gd name="T37" fmla="*/ 0 h 157"/>
                <a:gd name="T38" fmla="*/ 0 w 77"/>
                <a:gd name="T39" fmla="*/ 0 h 157"/>
                <a:gd name="T40" fmla="*/ 0 w 77"/>
                <a:gd name="T41" fmla="*/ 0 h 157"/>
                <a:gd name="T42" fmla="*/ 0 w 77"/>
                <a:gd name="T43" fmla="*/ 0 h 157"/>
                <a:gd name="T44" fmla="*/ 0 w 77"/>
                <a:gd name="T45" fmla="*/ 0 h 157"/>
                <a:gd name="T46" fmla="*/ 0 w 77"/>
                <a:gd name="T47" fmla="*/ 0 h 15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77"/>
                <a:gd name="T73" fmla="*/ 0 h 157"/>
                <a:gd name="T74" fmla="*/ 77 w 77"/>
                <a:gd name="T75" fmla="*/ 157 h 157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77" h="157">
                  <a:moveTo>
                    <a:pt x="6" y="0"/>
                  </a:moveTo>
                  <a:lnTo>
                    <a:pt x="2" y="5"/>
                  </a:lnTo>
                  <a:lnTo>
                    <a:pt x="6" y="25"/>
                  </a:lnTo>
                  <a:lnTo>
                    <a:pt x="11" y="46"/>
                  </a:lnTo>
                  <a:lnTo>
                    <a:pt x="17" y="66"/>
                  </a:lnTo>
                  <a:lnTo>
                    <a:pt x="25" y="88"/>
                  </a:lnTo>
                  <a:lnTo>
                    <a:pt x="34" y="107"/>
                  </a:lnTo>
                  <a:lnTo>
                    <a:pt x="44" y="125"/>
                  </a:lnTo>
                  <a:lnTo>
                    <a:pt x="58" y="143"/>
                  </a:lnTo>
                  <a:lnTo>
                    <a:pt x="70" y="157"/>
                  </a:lnTo>
                  <a:lnTo>
                    <a:pt x="77" y="149"/>
                  </a:lnTo>
                  <a:lnTo>
                    <a:pt x="65" y="135"/>
                  </a:lnTo>
                  <a:lnTo>
                    <a:pt x="53" y="120"/>
                  </a:lnTo>
                  <a:lnTo>
                    <a:pt x="43" y="102"/>
                  </a:lnTo>
                  <a:lnTo>
                    <a:pt x="34" y="83"/>
                  </a:lnTo>
                  <a:lnTo>
                    <a:pt x="26" y="63"/>
                  </a:lnTo>
                  <a:lnTo>
                    <a:pt x="20" y="43"/>
                  </a:lnTo>
                  <a:lnTo>
                    <a:pt x="15" y="23"/>
                  </a:lnTo>
                  <a:lnTo>
                    <a:pt x="11" y="5"/>
                  </a:lnTo>
                  <a:lnTo>
                    <a:pt x="6" y="10"/>
                  </a:lnTo>
                  <a:lnTo>
                    <a:pt x="6" y="0"/>
                  </a:lnTo>
                  <a:lnTo>
                    <a:pt x="0" y="0"/>
                  </a:lnTo>
                  <a:lnTo>
                    <a:pt x="2" y="5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48" name="Freeform 1422"/>
            <p:cNvSpPr>
              <a:spLocks/>
            </p:cNvSpPr>
            <p:nvPr/>
          </p:nvSpPr>
          <p:spPr bwMode="auto">
            <a:xfrm>
              <a:off x="1699" y="2722"/>
              <a:ext cx="33" cy="9"/>
            </a:xfrm>
            <a:custGeom>
              <a:avLst/>
              <a:gdLst>
                <a:gd name="T0" fmla="*/ 0 w 100"/>
                <a:gd name="T1" fmla="*/ 0 h 26"/>
                <a:gd name="T2" fmla="*/ 0 w 100"/>
                <a:gd name="T3" fmla="*/ 0 h 26"/>
                <a:gd name="T4" fmla="*/ 0 w 100"/>
                <a:gd name="T5" fmla="*/ 0 h 26"/>
                <a:gd name="T6" fmla="*/ 0 w 100"/>
                <a:gd name="T7" fmla="*/ 0 h 26"/>
                <a:gd name="T8" fmla="*/ 0 w 100"/>
                <a:gd name="T9" fmla="*/ 0 h 26"/>
                <a:gd name="T10" fmla="*/ 0 w 100"/>
                <a:gd name="T11" fmla="*/ 0 h 26"/>
                <a:gd name="T12" fmla="*/ 0 w 100"/>
                <a:gd name="T13" fmla="*/ 0 h 26"/>
                <a:gd name="T14" fmla="*/ 0 w 100"/>
                <a:gd name="T15" fmla="*/ 0 h 26"/>
                <a:gd name="T16" fmla="*/ 0 w 100"/>
                <a:gd name="T17" fmla="*/ 0 h 26"/>
                <a:gd name="T18" fmla="*/ 0 w 100"/>
                <a:gd name="T19" fmla="*/ 0 h 26"/>
                <a:gd name="T20" fmla="*/ 0 w 100"/>
                <a:gd name="T21" fmla="*/ 0 h 26"/>
                <a:gd name="T22" fmla="*/ 0 w 100"/>
                <a:gd name="T23" fmla="*/ 0 h 26"/>
                <a:gd name="T24" fmla="*/ 0 w 100"/>
                <a:gd name="T25" fmla="*/ 0 h 26"/>
                <a:gd name="T26" fmla="*/ 0 w 100"/>
                <a:gd name="T27" fmla="*/ 0 h 26"/>
                <a:gd name="T28" fmla="*/ 0 w 100"/>
                <a:gd name="T29" fmla="*/ 0 h 26"/>
                <a:gd name="T30" fmla="*/ 0 w 100"/>
                <a:gd name="T31" fmla="*/ 0 h 26"/>
                <a:gd name="T32" fmla="*/ 0 w 100"/>
                <a:gd name="T33" fmla="*/ 0 h 26"/>
                <a:gd name="T34" fmla="*/ 0 w 100"/>
                <a:gd name="T35" fmla="*/ 0 h 26"/>
                <a:gd name="T36" fmla="*/ 0 w 100"/>
                <a:gd name="T37" fmla="*/ 0 h 26"/>
                <a:gd name="T38" fmla="*/ 0 w 100"/>
                <a:gd name="T39" fmla="*/ 0 h 26"/>
                <a:gd name="T40" fmla="*/ 0 w 100"/>
                <a:gd name="T41" fmla="*/ 0 h 26"/>
                <a:gd name="T42" fmla="*/ 0 w 100"/>
                <a:gd name="T43" fmla="*/ 0 h 26"/>
                <a:gd name="T44" fmla="*/ 0 w 100"/>
                <a:gd name="T45" fmla="*/ 0 h 26"/>
                <a:gd name="T46" fmla="*/ 0 w 100"/>
                <a:gd name="T47" fmla="*/ 0 h 2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100"/>
                <a:gd name="T73" fmla="*/ 0 h 26"/>
                <a:gd name="T74" fmla="*/ 100 w 100"/>
                <a:gd name="T75" fmla="*/ 26 h 2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100" h="26">
                  <a:moveTo>
                    <a:pt x="87" y="9"/>
                  </a:moveTo>
                  <a:lnTo>
                    <a:pt x="90" y="0"/>
                  </a:lnTo>
                  <a:lnTo>
                    <a:pt x="87" y="0"/>
                  </a:lnTo>
                  <a:lnTo>
                    <a:pt x="79" y="2"/>
                  </a:lnTo>
                  <a:lnTo>
                    <a:pt x="68" y="4"/>
                  </a:lnTo>
                  <a:lnTo>
                    <a:pt x="54" y="7"/>
                  </a:lnTo>
                  <a:lnTo>
                    <a:pt x="38" y="9"/>
                  </a:lnTo>
                  <a:lnTo>
                    <a:pt x="24" y="12"/>
                  </a:lnTo>
                  <a:lnTo>
                    <a:pt x="10" y="14"/>
                  </a:lnTo>
                  <a:lnTo>
                    <a:pt x="0" y="16"/>
                  </a:lnTo>
                  <a:lnTo>
                    <a:pt x="0" y="26"/>
                  </a:lnTo>
                  <a:lnTo>
                    <a:pt x="10" y="25"/>
                  </a:lnTo>
                  <a:lnTo>
                    <a:pt x="24" y="22"/>
                  </a:lnTo>
                  <a:lnTo>
                    <a:pt x="38" y="19"/>
                  </a:lnTo>
                  <a:lnTo>
                    <a:pt x="54" y="17"/>
                  </a:lnTo>
                  <a:lnTo>
                    <a:pt x="68" y="14"/>
                  </a:lnTo>
                  <a:lnTo>
                    <a:pt x="79" y="12"/>
                  </a:lnTo>
                  <a:lnTo>
                    <a:pt x="87" y="10"/>
                  </a:lnTo>
                  <a:lnTo>
                    <a:pt x="90" y="10"/>
                  </a:lnTo>
                  <a:lnTo>
                    <a:pt x="94" y="2"/>
                  </a:lnTo>
                  <a:lnTo>
                    <a:pt x="90" y="10"/>
                  </a:lnTo>
                  <a:lnTo>
                    <a:pt x="100" y="9"/>
                  </a:lnTo>
                  <a:lnTo>
                    <a:pt x="94" y="2"/>
                  </a:lnTo>
                  <a:lnTo>
                    <a:pt x="87" y="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49" name="Freeform 1423"/>
            <p:cNvSpPr>
              <a:spLocks/>
            </p:cNvSpPr>
            <p:nvPr/>
          </p:nvSpPr>
          <p:spPr bwMode="auto">
            <a:xfrm>
              <a:off x="1724" y="2718"/>
              <a:ext cx="6" cy="7"/>
            </a:xfrm>
            <a:custGeom>
              <a:avLst/>
              <a:gdLst>
                <a:gd name="T0" fmla="*/ 0 w 17"/>
                <a:gd name="T1" fmla="*/ 0 h 20"/>
                <a:gd name="T2" fmla="*/ 0 w 17"/>
                <a:gd name="T3" fmla="*/ 0 h 20"/>
                <a:gd name="T4" fmla="*/ 0 w 17"/>
                <a:gd name="T5" fmla="*/ 0 h 20"/>
                <a:gd name="T6" fmla="*/ 0 w 17"/>
                <a:gd name="T7" fmla="*/ 0 h 20"/>
                <a:gd name="T8" fmla="*/ 0 w 17"/>
                <a:gd name="T9" fmla="*/ 0 h 20"/>
                <a:gd name="T10" fmla="*/ 0 w 17"/>
                <a:gd name="T11" fmla="*/ 0 h 20"/>
                <a:gd name="T12" fmla="*/ 0 w 17"/>
                <a:gd name="T13" fmla="*/ 0 h 20"/>
                <a:gd name="T14" fmla="*/ 0 w 17"/>
                <a:gd name="T15" fmla="*/ 0 h 20"/>
                <a:gd name="T16" fmla="*/ 0 w 17"/>
                <a:gd name="T17" fmla="*/ 0 h 20"/>
                <a:gd name="T18" fmla="*/ 0 w 17"/>
                <a:gd name="T19" fmla="*/ 0 h 20"/>
                <a:gd name="T20" fmla="*/ 0 w 17"/>
                <a:gd name="T21" fmla="*/ 0 h 20"/>
                <a:gd name="T22" fmla="*/ 0 w 17"/>
                <a:gd name="T23" fmla="*/ 0 h 20"/>
                <a:gd name="T24" fmla="*/ 0 w 17"/>
                <a:gd name="T25" fmla="*/ 0 h 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7"/>
                <a:gd name="T40" fmla="*/ 0 h 20"/>
                <a:gd name="T41" fmla="*/ 17 w 17"/>
                <a:gd name="T42" fmla="*/ 20 h 2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7" h="20">
                  <a:moveTo>
                    <a:pt x="17" y="13"/>
                  </a:moveTo>
                  <a:lnTo>
                    <a:pt x="17" y="13"/>
                  </a:lnTo>
                  <a:lnTo>
                    <a:pt x="6" y="0"/>
                  </a:lnTo>
                  <a:lnTo>
                    <a:pt x="1" y="9"/>
                  </a:lnTo>
                  <a:lnTo>
                    <a:pt x="6" y="16"/>
                  </a:lnTo>
                  <a:lnTo>
                    <a:pt x="10" y="20"/>
                  </a:lnTo>
                  <a:lnTo>
                    <a:pt x="17" y="13"/>
                  </a:lnTo>
                  <a:lnTo>
                    <a:pt x="13" y="9"/>
                  </a:lnTo>
                  <a:lnTo>
                    <a:pt x="8" y="1"/>
                  </a:lnTo>
                  <a:lnTo>
                    <a:pt x="0" y="7"/>
                  </a:lnTo>
                  <a:lnTo>
                    <a:pt x="10" y="20"/>
                  </a:lnTo>
                  <a:lnTo>
                    <a:pt x="17" y="1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50" name="Freeform 1424"/>
            <p:cNvSpPr>
              <a:spLocks/>
            </p:cNvSpPr>
            <p:nvPr/>
          </p:nvSpPr>
          <p:spPr bwMode="auto">
            <a:xfrm>
              <a:off x="1728" y="2723"/>
              <a:ext cx="22" cy="54"/>
            </a:xfrm>
            <a:custGeom>
              <a:avLst/>
              <a:gdLst>
                <a:gd name="T0" fmla="*/ 0 w 67"/>
                <a:gd name="T1" fmla="*/ 0 h 162"/>
                <a:gd name="T2" fmla="*/ 0 w 67"/>
                <a:gd name="T3" fmla="*/ 0 h 162"/>
                <a:gd name="T4" fmla="*/ 0 w 67"/>
                <a:gd name="T5" fmla="*/ 0 h 162"/>
                <a:gd name="T6" fmla="*/ 0 w 67"/>
                <a:gd name="T7" fmla="*/ 0 h 162"/>
                <a:gd name="T8" fmla="*/ 0 w 67"/>
                <a:gd name="T9" fmla="*/ 0 h 162"/>
                <a:gd name="T10" fmla="*/ 0 w 67"/>
                <a:gd name="T11" fmla="*/ 0 h 162"/>
                <a:gd name="T12" fmla="*/ 0 w 67"/>
                <a:gd name="T13" fmla="*/ 0 h 162"/>
                <a:gd name="T14" fmla="*/ 0 w 67"/>
                <a:gd name="T15" fmla="*/ 0 h 162"/>
                <a:gd name="T16" fmla="*/ 0 w 67"/>
                <a:gd name="T17" fmla="*/ 0 h 162"/>
                <a:gd name="T18" fmla="*/ 0 w 67"/>
                <a:gd name="T19" fmla="*/ 0 h 162"/>
                <a:gd name="T20" fmla="*/ 0 w 67"/>
                <a:gd name="T21" fmla="*/ 0 h 162"/>
                <a:gd name="T22" fmla="*/ 0 w 67"/>
                <a:gd name="T23" fmla="*/ 0 h 162"/>
                <a:gd name="T24" fmla="*/ 0 w 67"/>
                <a:gd name="T25" fmla="*/ 0 h 162"/>
                <a:gd name="T26" fmla="*/ 0 w 67"/>
                <a:gd name="T27" fmla="*/ 0 h 162"/>
                <a:gd name="T28" fmla="*/ 0 w 67"/>
                <a:gd name="T29" fmla="*/ 0 h 162"/>
                <a:gd name="T30" fmla="*/ 0 w 67"/>
                <a:gd name="T31" fmla="*/ 0 h 162"/>
                <a:gd name="T32" fmla="*/ 0 w 67"/>
                <a:gd name="T33" fmla="*/ 0 h 162"/>
                <a:gd name="T34" fmla="*/ 0 w 67"/>
                <a:gd name="T35" fmla="*/ 0 h 162"/>
                <a:gd name="T36" fmla="*/ 0 w 67"/>
                <a:gd name="T37" fmla="*/ 0 h 162"/>
                <a:gd name="T38" fmla="*/ 0 w 67"/>
                <a:gd name="T39" fmla="*/ 0 h 162"/>
                <a:gd name="T40" fmla="*/ 0 w 67"/>
                <a:gd name="T41" fmla="*/ 0 h 1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67"/>
                <a:gd name="T64" fmla="*/ 0 h 162"/>
                <a:gd name="T65" fmla="*/ 67 w 67"/>
                <a:gd name="T66" fmla="*/ 162 h 162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67" h="162">
                  <a:moveTo>
                    <a:pt x="40" y="162"/>
                  </a:moveTo>
                  <a:lnTo>
                    <a:pt x="40" y="162"/>
                  </a:lnTo>
                  <a:lnTo>
                    <a:pt x="61" y="140"/>
                  </a:lnTo>
                  <a:lnTo>
                    <a:pt x="67" y="116"/>
                  </a:lnTo>
                  <a:lnTo>
                    <a:pt x="66" y="93"/>
                  </a:lnTo>
                  <a:lnTo>
                    <a:pt x="58" y="70"/>
                  </a:lnTo>
                  <a:lnTo>
                    <a:pt x="47" y="49"/>
                  </a:lnTo>
                  <a:lnTo>
                    <a:pt x="31" y="29"/>
                  </a:lnTo>
                  <a:lnTo>
                    <a:pt x="18" y="12"/>
                  </a:lnTo>
                  <a:lnTo>
                    <a:pt x="7" y="0"/>
                  </a:lnTo>
                  <a:lnTo>
                    <a:pt x="0" y="7"/>
                  </a:lnTo>
                  <a:lnTo>
                    <a:pt x="11" y="20"/>
                  </a:lnTo>
                  <a:lnTo>
                    <a:pt x="25" y="37"/>
                  </a:lnTo>
                  <a:lnTo>
                    <a:pt x="38" y="54"/>
                  </a:lnTo>
                  <a:lnTo>
                    <a:pt x="49" y="75"/>
                  </a:lnTo>
                  <a:lnTo>
                    <a:pt x="57" y="95"/>
                  </a:lnTo>
                  <a:lnTo>
                    <a:pt x="58" y="116"/>
                  </a:lnTo>
                  <a:lnTo>
                    <a:pt x="52" y="135"/>
                  </a:lnTo>
                  <a:lnTo>
                    <a:pt x="36" y="151"/>
                  </a:lnTo>
                  <a:lnTo>
                    <a:pt x="40" y="16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51" name="Freeform 1425"/>
            <p:cNvSpPr>
              <a:spLocks/>
            </p:cNvSpPr>
            <p:nvPr/>
          </p:nvSpPr>
          <p:spPr bwMode="auto">
            <a:xfrm>
              <a:off x="1720" y="2773"/>
              <a:ext cx="21" cy="9"/>
            </a:xfrm>
            <a:custGeom>
              <a:avLst/>
              <a:gdLst>
                <a:gd name="T0" fmla="*/ 0 w 63"/>
                <a:gd name="T1" fmla="*/ 0 h 28"/>
                <a:gd name="T2" fmla="*/ 0 w 63"/>
                <a:gd name="T3" fmla="*/ 0 h 28"/>
                <a:gd name="T4" fmla="*/ 0 w 63"/>
                <a:gd name="T5" fmla="*/ 0 h 28"/>
                <a:gd name="T6" fmla="*/ 0 w 63"/>
                <a:gd name="T7" fmla="*/ 0 h 28"/>
                <a:gd name="T8" fmla="*/ 0 w 63"/>
                <a:gd name="T9" fmla="*/ 0 h 28"/>
                <a:gd name="T10" fmla="*/ 0 w 63"/>
                <a:gd name="T11" fmla="*/ 0 h 28"/>
                <a:gd name="T12" fmla="*/ 0 w 63"/>
                <a:gd name="T13" fmla="*/ 0 h 28"/>
                <a:gd name="T14" fmla="*/ 0 w 63"/>
                <a:gd name="T15" fmla="*/ 0 h 28"/>
                <a:gd name="T16" fmla="*/ 0 w 63"/>
                <a:gd name="T17" fmla="*/ 0 h 28"/>
                <a:gd name="T18" fmla="*/ 0 w 63"/>
                <a:gd name="T19" fmla="*/ 0 h 28"/>
                <a:gd name="T20" fmla="*/ 0 w 63"/>
                <a:gd name="T21" fmla="*/ 0 h 28"/>
                <a:gd name="T22" fmla="*/ 0 w 63"/>
                <a:gd name="T23" fmla="*/ 0 h 28"/>
                <a:gd name="T24" fmla="*/ 0 w 63"/>
                <a:gd name="T25" fmla="*/ 0 h 28"/>
                <a:gd name="T26" fmla="*/ 0 w 63"/>
                <a:gd name="T27" fmla="*/ 0 h 28"/>
                <a:gd name="T28" fmla="*/ 0 w 63"/>
                <a:gd name="T29" fmla="*/ 0 h 28"/>
                <a:gd name="T30" fmla="*/ 0 w 63"/>
                <a:gd name="T31" fmla="*/ 0 h 28"/>
                <a:gd name="T32" fmla="*/ 0 w 63"/>
                <a:gd name="T33" fmla="*/ 0 h 28"/>
                <a:gd name="T34" fmla="*/ 0 w 63"/>
                <a:gd name="T35" fmla="*/ 0 h 28"/>
                <a:gd name="T36" fmla="*/ 0 w 63"/>
                <a:gd name="T37" fmla="*/ 0 h 28"/>
                <a:gd name="T38" fmla="*/ 0 w 63"/>
                <a:gd name="T39" fmla="*/ 0 h 28"/>
                <a:gd name="T40" fmla="*/ 0 w 63"/>
                <a:gd name="T41" fmla="*/ 0 h 28"/>
                <a:gd name="T42" fmla="*/ 0 w 63"/>
                <a:gd name="T43" fmla="*/ 0 h 28"/>
                <a:gd name="T44" fmla="*/ 0 w 63"/>
                <a:gd name="T45" fmla="*/ 0 h 28"/>
                <a:gd name="T46" fmla="*/ 0 w 63"/>
                <a:gd name="T47" fmla="*/ 0 h 2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63"/>
                <a:gd name="T73" fmla="*/ 0 h 28"/>
                <a:gd name="T74" fmla="*/ 63 w 63"/>
                <a:gd name="T75" fmla="*/ 28 h 28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63" h="28">
                  <a:moveTo>
                    <a:pt x="0" y="20"/>
                  </a:moveTo>
                  <a:lnTo>
                    <a:pt x="4" y="21"/>
                  </a:lnTo>
                  <a:lnTo>
                    <a:pt x="9" y="23"/>
                  </a:lnTo>
                  <a:lnTo>
                    <a:pt x="15" y="25"/>
                  </a:lnTo>
                  <a:lnTo>
                    <a:pt x="18" y="27"/>
                  </a:lnTo>
                  <a:lnTo>
                    <a:pt x="24" y="28"/>
                  </a:lnTo>
                  <a:lnTo>
                    <a:pt x="30" y="28"/>
                  </a:lnTo>
                  <a:lnTo>
                    <a:pt x="39" y="26"/>
                  </a:lnTo>
                  <a:lnTo>
                    <a:pt x="50" y="20"/>
                  </a:lnTo>
                  <a:lnTo>
                    <a:pt x="63" y="11"/>
                  </a:lnTo>
                  <a:lnTo>
                    <a:pt x="59" y="0"/>
                  </a:lnTo>
                  <a:lnTo>
                    <a:pt x="45" y="9"/>
                  </a:lnTo>
                  <a:lnTo>
                    <a:pt x="36" y="16"/>
                  </a:lnTo>
                  <a:lnTo>
                    <a:pt x="30" y="18"/>
                  </a:lnTo>
                  <a:lnTo>
                    <a:pt x="24" y="18"/>
                  </a:lnTo>
                  <a:lnTo>
                    <a:pt x="21" y="17"/>
                  </a:lnTo>
                  <a:lnTo>
                    <a:pt x="17" y="14"/>
                  </a:lnTo>
                  <a:lnTo>
                    <a:pt x="12" y="13"/>
                  </a:lnTo>
                  <a:lnTo>
                    <a:pt x="4" y="11"/>
                  </a:lnTo>
                  <a:lnTo>
                    <a:pt x="7" y="12"/>
                  </a:lnTo>
                  <a:lnTo>
                    <a:pt x="0" y="20"/>
                  </a:lnTo>
                  <a:lnTo>
                    <a:pt x="1" y="21"/>
                  </a:lnTo>
                  <a:lnTo>
                    <a:pt x="4" y="21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52" name="Freeform 1426"/>
            <p:cNvSpPr>
              <a:spLocks/>
            </p:cNvSpPr>
            <p:nvPr/>
          </p:nvSpPr>
          <p:spPr bwMode="auto">
            <a:xfrm>
              <a:off x="1637" y="2663"/>
              <a:ext cx="92" cy="77"/>
            </a:xfrm>
            <a:custGeom>
              <a:avLst/>
              <a:gdLst>
                <a:gd name="T0" fmla="*/ 0 w 276"/>
                <a:gd name="T1" fmla="*/ 0 h 231"/>
                <a:gd name="T2" fmla="*/ 0 w 276"/>
                <a:gd name="T3" fmla="*/ 0 h 231"/>
                <a:gd name="T4" fmla="*/ 0 w 276"/>
                <a:gd name="T5" fmla="*/ 0 h 231"/>
                <a:gd name="T6" fmla="*/ 0 w 276"/>
                <a:gd name="T7" fmla="*/ 0 h 231"/>
                <a:gd name="T8" fmla="*/ 0 w 276"/>
                <a:gd name="T9" fmla="*/ 0 h 231"/>
                <a:gd name="T10" fmla="*/ 0 w 276"/>
                <a:gd name="T11" fmla="*/ 0 h 231"/>
                <a:gd name="T12" fmla="*/ 0 w 276"/>
                <a:gd name="T13" fmla="*/ 0 h 231"/>
                <a:gd name="T14" fmla="*/ 0 w 276"/>
                <a:gd name="T15" fmla="*/ 0 h 231"/>
                <a:gd name="T16" fmla="*/ 0 w 276"/>
                <a:gd name="T17" fmla="*/ 0 h 231"/>
                <a:gd name="T18" fmla="*/ 0 w 276"/>
                <a:gd name="T19" fmla="*/ 0 h 231"/>
                <a:gd name="T20" fmla="*/ 0 w 276"/>
                <a:gd name="T21" fmla="*/ 0 h 231"/>
                <a:gd name="T22" fmla="*/ 0 w 276"/>
                <a:gd name="T23" fmla="*/ 0 h 231"/>
                <a:gd name="T24" fmla="*/ 0 w 276"/>
                <a:gd name="T25" fmla="*/ 0 h 231"/>
                <a:gd name="T26" fmla="*/ 0 w 276"/>
                <a:gd name="T27" fmla="*/ 0 h 231"/>
                <a:gd name="T28" fmla="*/ 0 w 276"/>
                <a:gd name="T29" fmla="*/ 0 h 231"/>
                <a:gd name="T30" fmla="*/ 0 w 276"/>
                <a:gd name="T31" fmla="*/ 0 h 231"/>
                <a:gd name="T32" fmla="*/ 0 w 276"/>
                <a:gd name="T33" fmla="*/ 0 h 231"/>
                <a:gd name="T34" fmla="*/ 0 w 276"/>
                <a:gd name="T35" fmla="*/ 0 h 231"/>
                <a:gd name="T36" fmla="*/ 0 w 276"/>
                <a:gd name="T37" fmla="*/ 0 h 231"/>
                <a:gd name="T38" fmla="*/ 0 w 276"/>
                <a:gd name="T39" fmla="*/ 0 h 231"/>
                <a:gd name="T40" fmla="*/ 0 w 276"/>
                <a:gd name="T41" fmla="*/ 0 h 23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276"/>
                <a:gd name="T64" fmla="*/ 0 h 231"/>
                <a:gd name="T65" fmla="*/ 276 w 276"/>
                <a:gd name="T66" fmla="*/ 231 h 231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276" h="231">
                  <a:moveTo>
                    <a:pt x="49" y="173"/>
                  </a:moveTo>
                  <a:lnTo>
                    <a:pt x="46" y="132"/>
                  </a:lnTo>
                  <a:lnTo>
                    <a:pt x="45" y="109"/>
                  </a:lnTo>
                  <a:lnTo>
                    <a:pt x="49" y="86"/>
                  </a:lnTo>
                  <a:lnTo>
                    <a:pt x="55" y="66"/>
                  </a:lnTo>
                  <a:lnTo>
                    <a:pt x="67" y="47"/>
                  </a:lnTo>
                  <a:lnTo>
                    <a:pt x="80" y="30"/>
                  </a:lnTo>
                  <a:lnTo>
                    <a:pt x="96" y="17"/>
                  </a:lnTo>
                  <a:lnTo>
                    <a:pt x="115" y="7"/>
                  </a:lnTo>
                  <a:lnTo>
                    <a:pt x="137" y="1"/>
                  </a:lnTo>
                  <a:lnTo>
                    <a:pt x="158" y="0"/>
                  </a:lnTo>
                  <a:lnTo>
                    <a:pt x="178" y="2"/>
                  </a:lnTo>
                  <a:lnTo>
                    <a:pt x="197" y="10"/>
                  </a:lnTo>
                  <a:lnTo>
                    <a:pt x="215" y="21"/>
                  </a:lnTo>
                  <a:lnTo>
                    <a:pt x="230" y="37"/>
                  </a:lnTo>
                  <a:lnTo>
                    <a:pt x="242" y="53"/>
                  </a:lnTo>
                  <a:lnTo>
                    <a:pt x="251" y="74"/>
                  </a:lnTo>
                  <a:lnTo>
                    <a:pt x="257" y="97"/>
                  </a:lnTo>
                  <a:lnTo>
                    <a:pt x="276" y="183"/>
                  </a:lnTo>
                  <a:lnTo>
                    <a:pt x="0" y="231"/>
                  </a:lnTo>
                  <a:lnTo>
                    <a:pt x="49" y="173"/>
                  </a:lnTo>
                  <a:close/>
                </a:path>
              </a:pathLst>
            </a:custGeom>
            <a:solidFill>
              <a:srgbClr val="FFE5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53" name="Freeform 1427"/>
            <p:cNvSpPr>
              <a:spLocks/>
            </p:cNvSpPr>
            <p:nvPr/>
          </p:nvSpPr>
          <p:spPr bwMode="auto">
            <a:xfrm>
              <a:off x="1651" y="2707"/>
              <a:ext cx="3" cy="13"/>
            </a:xfrm>
            <a:custGeom>
              <a:avLst/>
              <a:gdLst>
                <a:gd name="T0" fmla="*/ 0 w 11"/>
                <a:gd name="T1" fmla="*/ 0 h 41"/>
                <a:gd name="T2" fmla="*/ 0 w 11"/>
                <a:gd name="T3" fmla="*/ 0 h 41"/>
                <a:gd name="T4" fmla="*/ 0 w 11"/>
                <a:gd name="T5" fmla="*/ 0 h 41"/>
                <a:gd name="T6" fmla="*/ 0 w 11"/>
                <a:gd name="T7" fmla="*/ 0 h 41"/>
                <a:gd name="T8" fmla="*/ 0 w 11"/>
                <a:gd name="T9" fmla="*/ 0 h 41"/>
                <a:gd name="T10" fmla="*/ 0 w 11"/>
                <a:gd name="T11" fmla="*/ 0 h 41"/>
                <a:gd name="T12" fmla="*/ 0 w 11"/>
                <a:gd name="T13" fmla="*/ 0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1"/>
                <a:gd name="T22" fmla="*/ 0 h 41"/>
                <a:gd name="T23" fmla="*/ 11 w 11"/>
                <a:gd name="T24" fmla="*/ 41 h 4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1" h="41">
                  <a:moveTo>
                    <a:pt x="0" y="0"/>
                  </a:moveTo>
                  <a:lnTo>
                    <a:pt x="0" y="0"/>
                  </a:lnTo>
                  <a:lnTo>
                    <a:pt x="2" y="41"/>
                  </a:lnTo>
                  <a:lnTo>
                    <a:pt x="11" y="41"/>
                  </a:lnTo>
                  <a:lnTo>
                    <a:pt x="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54" name="Freeform 1428"/>
            <p:cNvSpPr>
              <a:spLocks/>
            </p:cNvSpPr>
            <p:nvPr/>
          </p:nvSpPr>
          <p:spPr bwMode="auto">
            <a:xfrm>
              <a:off x="1650" y="2661"/>
              <a:ext cx="32" cy="46"/>
            </a:xfrm>
            <a:custGeom>
              <a:avLst/>
              <a:gdLst>
                <a:gd name="T0" fmla="*/ 0 w 96"/>
                <a:gd name="T1" fmla="*/ 0 h 136"/>
                <a:gd name="T2" fmla="*/ 0 w 96"/>
                <a:gd name="T3" fmla="*/ 0 h 136"/>
                <a:gd name="T4" fmla="*/ 0 w 96"/>
                <a:gd name="T5" fmla="*/ 0 h 136"/>
                <a:gd name="T6" fmla="*/ 0 w 96"/>
                <a:gd name="T7" fmla="*/ 0 h 136"/>
                <a:gd name="T8" fmla="*/ 0 w 96"/>
                <a:gd name="T9" fmla="*/ 0 h 136"/>
                <a:gd name="T10" fmla="*/ 0 w 96"/>
                <a:gd name="T11" fmla="*/ 0 h 136"/>
                <a:gd name="T12" fmla="*/ 0 w 96"/>
                <a:gd name="T13" fmla="*/ 0 h 136"/>
                <a:gd name="T14" fmla="*/ 0 w 96"/>
                <a:gd name="T15" fmla="*/ 0 h 136"/>
                <a:gd name="T16" fmla="*/ 0 w 96"/>
                <a:gd name="T17" fmla="*/ 0 h 136"/>
                <a:gd name="T18" fmla="*/ 0 w 96"/>
                <a:gd name="T19" fmla="*/ 0 h 136"/>
                <a:gd name="T20" fmla="*/ 0 w 96"/>
                <a:gd name="T21" fmla="*/ 0 h 136"/>
                <a:gd name="T22" fmla="*/ 0 w 96"/>
                <a:gd name="T23" fmla="*/ 0 h 136"/>
                <a:gd name="T24" fmla="*/ 0 w 96"/>
                <a:gd name="T25" fmla="*/ 0 h 136"/>
                <a:gd name="T26" fmla="*/ 0 w 96"/>
                <a:gd name="T27" fmla="*/ 0 h 136"/>
                <a:gd name="T28" fmla="*/ 0 w 96"/>
                <a:gd name="T29" fmla="*/ 0 h 136"/>
                <a:gd name="T30" fmla="*/ 0 w 96"/>
                <a:gd name="T31" fmla="*/ 0 h 136"/>
                <a:gd name="T32" fmla="*/ 0 w 96"/>
                <a:gd name="T33" fmla="*/ 0 h 136"/>
                <a:gd name="T34" fmla="*/ 0 w 96"/>
                <a:gd name="T35" fmla="*/ 0 h 136"/>
                <a:gd name="T36" fmla="*/ 0 w 96"/>
                <a:gd name="T37" fmla="*/ 0 h 136"/>
                <a:gd name="T38" fmla="*/ 0 w 96"/>
                <a:gd name="T39" fmla="*/ 0 h 136"/>
                <a:gd name="T40" fmla="*/ 0 w 96"/>
                <a:gd name="T41" fmla="*/ 0 h 1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96"/>
                <a:gd name="T64" fmla="*/ 0 h 136"/>
                <a:gd name="T65" fmla="*/ 96 w 96"/>
                <a:gd name="T66" fmla="*/ 136 h 1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96" h="136">
                  <a:moveTo>
                    <a:pt x="96" y="0"/>
                  </a:moveTo>
                  <a:lnTo>
                    <a:pt x="96" y="0"/>
                  </a:lnTo>
                  <a:lnTo>
                    <a:pt x="73" y="6"/>
                  </a:lnTo>
                  <a:lnTo>
                    <a:pt x="53" y="16"/>
                  </a:lnTo>
                  <a:lnTo>
                    <a:pt x="36" y="30"/>
                  </a:lnTo>
                  <a:lnTo>
                    <a:pt x="22" y="47"/>
                  </a:lnTo>
                  <a:lnTo>
                    <a:pt x="10" y="67"/>
                  </a:lnTo>
                  <a:lnTo>
                    <a:pt x="3" y="89"/>
                  </a:lnTo>
                  <a:lnTo>
                    <a:pt x="0" y="113"/>
                  </a:lnTo>
                  <a:lnTo>
                    <a:pt x="1" y="136"/>
                  </a:lnTo>
                  <a:lnTo>
                    <a:pt x="10" y="136"/>
                  </a:lnTo>
                  <a:lnTo>
                    <a:pt x="9" y="113"/>
                  </a:lnTo>
                  <a:lnTo>
                    <a:pt x="12" y="92"/>
                  </a:lnTo>
                  <a:lnTo>
                    <a:pt x="19" y="73"/>
                  </a:lnTo>
                  <a:lnTo>
                    <a:pt x="29" y="55"/>
                  </a:lnTo>
                  <a:lnTo>
                    <a:pt x="43" y="38"/>
                  </a:lnTo>
                  <a:lnTo>
                    <a:pt x="57" y="27"/>
                  </a:lnTo>
                  <a:lnTo>
                    <a:pt x="75" y="16"/>
                  </a:lnTo>
                  <a:lnTo>
                    <a:pt x="96" y="10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55" name="Freeform 1429"/>
            <p:cNvSpPr>
              <a:spLocks/>
            </p:cNvSpPr>
            <p:nvPr/>
          </p:nvSpPr>
          <p:spPr bwMode="auto">
            <a:xfrm>
              <a:off x="1682" y="2660"/>
              <a:ext cx="42" cy="35"/>
            </a:xfrm>
            <a:custGeom>
              <a:avLst/>
              <a:gdLst>
                <a:gd name="T0" fmla="*/ 0 w 125"/>
                <a:gd name="T1" fmla="*/ 0 h 105"/>
                <a:gd name="T2" fmla="*/ 0 w 125"/>
                <a:gd name="T3" fmla="*/ 0 h 105"/>
                <a:gd name="T4" fmla="*/ 0 w 125"/>
                <a:gd name="T5" fmla="*/ 0 h 105"/>
                <a:gd name="T6" fmla="*/ 0 w 125"/>
                <a:gd name="T7" fmla="*/ 0 h 105"/>
                <a:gd name="T8" fmla="*/ 0 w 125"/>
                <a:gd name="T9" fmla="*/ 0 h 105"/>
                <a:gd name="T10" fmla="*/ 0 w 125"/>
                <a:gd name="T11" fmla="*/ 0 h 105"/>
                <a:gd name="T12" fmla="*/ 0 w 125"/>
                <a:gd name="T13" fmla="*/ 0 h 105"/>
                <a:gd name="T14" fmla="*/ 0 w 125"/>
                <a:gd name="T15" fmla="*/ 0 h 105"/>
                <a:gd name="T16" fmla="*/ 0 w 125"/>
                <a:gd name="T17" fmla="*/ 0 h 105"/>
                <a:gd name="T18" fmla="*/ 0 w 125"/>
                <a:gd name="T19" fmla="*/ 0 h 105"/>
                <a:gd name="T20" fmla="*/ 0 w 125"/>
                <a:gd name="T21" fmla="*/ 0 h 105"/>
                <a:gd name="T22" fmla="*/ 0 w 125"/>
                <a:gd name="T23" fmla="*/ 0 h 105"/>
                <a:gd name="T24" fmla="*/ 0 w 125"/>
                <a:gd name="T25" fmla="*/ 0 h 105"/>
                <a:gd name="T26" fmla="*/ 0 w 125"/>
                <a:gd name="T27" fmla="*/ 0 h 105"/>
                <a:gd name="T28" fmla="*/ 0 w 125"/>
                <a:gd name="T29" fmla="*/ 0 h 105"/>
                <a:gd name="T30" fmla="*/ 0 w 125"/>
                <a:gd name="T31" fmla="*/ 0 h 105"/>
                <a:gd name="T32" fmla="*/ 0 w 125"/>
                <a:gd name="T33" fmla="*/ 0 h 105"/>
                <a:gd name="T34" fmla="*/ 0 w 125"/>
                <a:gd name="T35" fmla="*/ 0 h 105"/>
                <a:gd name="T36" fmla="*/ 0 w 125"/>
                <a:gd name="T37" fmla="*/ 0 h 105"/>
                <a:gd name="T38" fmla="*/ 0 w 125"/>
                <a:gd name="T39" fmla="*/ 0 h 105"/>
                <a:gd name="T40" fmla="*/ 0 w 125"/>
                <a:gd name="T41" fmla="*/ 0 h 10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25"/>
                <a:gd name="T64" fmla="*/ 0 h 105"/>
                <a:gd name="T65" fmla="*/ 125 w 125"/>
                <a:gd name="T66" fmla="*/ 105 h 105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25" h="105">
                  <a:moveTo>
                    <a:pt x="125" y="102"/>
                  </a:moveTo>
                  <a:lnTo>
                    <a:pt x="125" y="104"/>
                  </a:lnTo>
                  <a:lnTo>
                    <a:pt x="119" y="79"/>
                  </a:lnTo>
                  <a:lnTo>
                    <a:pt x="110" y="58"/>
                  </a:lnTo>
                  <a:lnTo>
                    <a:pt x="96" y="40"/>
                  </a:lnTo>
                  <a:lnTo>
                    <a:pt x="81" y="23"/>
                  </a:lnTo>
                  <a:lnTo>
                    <a:pt x="63" y="12"/>
                  </a:lnTo>
                  <a:lnTo>
                    <a:pt x="42" y="4"/>
                  </a:lnTo>
                  <a:lnTo>
                    <a:pt x="21" y="0"/>
                  </a:lnTo>
                  <a:lnTo>
                    <a:pt x="0" y="3"/>
                  </a:lnTo>
                  <a:lnTo>
                    <a:pt x="0" y="13"/>
                  </a:lnTo>
                  <a:lnTo>
                    <a:pt x="21" y="13"/>
                  </a:lnTo>
                  <a:lnTo>
                    <a:pt x="40" y="14"/>
                  </a:lnTo>
                  <a:lnTo>
                    <a:pt x="58" y="22"/>
                  </a:lnTo>
                  <a:lnTo>
                    <a:pt x="76" y="33"/>
                  </a:lnTo>
                  <a:lnTo>
                    <a:pt x="90" y="47"/>
                  </a:lnTo>
                  <a:lnTo>
                    <a:pt x="101" y="63"/>
                  </a:lnTo>
                  <a:lnTo>
                    <a:pt x="110" y="82"/>
                  </a:lnTo>
                  <a:lnTo>
                    <a:pt x="116" y="104"/>
                  </a:lnTo>
                  <a:lnTo>
                    <a:pt x="116" y="105"/>
                  </a:lnTo>
                  <a:lnTo>
                    <a:pt x="125" y="10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56" name="Freeform 1430"/>
            <p:cNvSpPr>
              <a:spLocks/>
            </p:cNvSpPr>
            <p:nvPr/>
          </p:nvSpPr>
          <p:spPr bwMode="auto">
            <a:xfrm>
              <a:off x="1721" y="2694"/>
              <a:ext cx="10" cy="31"/>
            </a:xfrm>
            <a:custGeom>
              <a:avLst/>
              <a:gdLst>
                <a:gd name="T0" fmla="*/ 0 w 30"/>
                <a:gd name="T1" fmla="*/ 0 h 93"/>
                <a:gd name="T2" fmla="*/ 0 w 30"/>
                <a:gd name="T3" fmla="*/ 0 h 93"/>
                <a:gd name="T4" fmla="*/ 0 w 30"/>
                <a:gd name="T5" fmla="*/ 0 h 93"/>
                <a:gd name="T6" fmla="*/ 0 w 30"/>
                <a:gd name="T7" fmla="*/ 0 h 93"/>
                <a:gd name="T8" fmla="*/ 0 w 30"/>
                <a:gd name="T9" fmla="*/ 0 h 93"/>
                <a:gd name="T10" fmla="*/ 0 w 30"/>
                <a:gd name="T11" fmla="*/ 0 h 93"/>
                <a:gd name="T12" fmla="*/ 0 w 30"/>
                <a:gd name="T13" fmla="*/ 0 h 93"/>
                <a:gd name="T14" fmla="*/ 0 w 30"/>
                <a:gd name="T15" fmla="*/ 0 h 93"/>
                <a:gd name="T16" fmla="*/ 0 w 30"/>
                <a:gd name="T17" fmla="*/ 0 h 93"/>
                <a:gd name="T18" fmla="*/ 0 w 30"/>
                <a:gd name="T19" fmla="*/ 0 h 9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0"/>
                <a:gd name="T31" fmla="*/ 0 h 93"/>
                <a:gd name="T32" fmla="*/ 30 w 30"/>
                <a:gd name="T33" fmla="*/ 93 h 9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0" h="93">
                  <a:moveTo>
                    <a:pt x="23" y="93"/>
                  </a:moveTo>
                  <a:lnTo>
                    <a:pt x="28" y="87"/>
                  </a:lnTo>
                  <a:lnTo>
                    <a:pt x="9" y="0"/>
                  </a:lnTo>
                  <a:lnTo>
                    <a:pt x="0" y="3"/>
                  </a:lnTo>
                  <a:lnTo>
                    <a:pt x="19" y="90"/>
                  </a:lnTo>
                  <a:lnTo>
                    <a:pt x="23" y="83"/>
                  </a:lnTo>
                  <a:lnTo>
                    <a:pt x="23" y="93"/>
                  </a:lnTo>
                  <a:lnTo>
                    <a:pt x="30" y="93"/>
                  </a:lnTo>
                  <a:lnTo>
                    <a:pt x="28" y="87"/>
                  </a:lnTo>
                  <a:lnTo>
                    <a:pt x="23" y="9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57" name="Freeform 1431"/>
            <p:cNvSpPr>
              <a:spLocks/>
            </p:cNvSpPr>
            <p:nvPr/>
          </p:nvSpPr>
          <p:spPr bwMode="auto">
            <a:xfrm>
              <a:off x="1632" y="2722"/>
              <a:ext cx="97" cy="21"/>
            </a:xfrm>
            <a:custGeom>
              <a:avLst/>
              <a:gdLst>
                <a:gd name="T0" fmla="*/ 0 w 290"/>
                <a:gd name="T1" fmla="*/ 0 h 62"/>
                <a:gd name="T2" fmla="*/ 0 w 290"/>
                <a:gd name="T3" fmla="*/ 0 h 62"/>
                <a:gd name="T4" fmla="*/ 0 w 290"/>
                <a:gd name="T5" fmla="*/ 0 h 62"/>
                <a:gd name="T6" fmla="*/ 0 w 290"/>
                <a:gd name="T7" fmla="*/ 0 h 62"/>
                <a:gd name="T8" fmla="*/ 0 w 290"/>
                <a:gd name="T9" fmla="*/ 0 h 62"/>
                <a:gd name="T10" fmla="*/ 0 w 290"/>
                <a:gd name="T11" fmla="*/ 0 h 62"/>
                <a:gd name="T12" fmla="*/ 0 w 290"/>
                <a:gd name="T13" fmla="*/ 0 h 62"/>
                <a:gd name="T14" fmla="*/ 0 w 290"/>
                <a:gd name="T15" fmla="*/ 0 h 62"/>
                <a:gd name="T16" fmla="*/ 0 w 290"/>
                <a:gd name="T17" fmla="*/ 0 h 62"/>
                <a:gd name="T18" fmla="*/ 0 w 290"/>
                <a:gd name="T19" fmla="*/ 0 h 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90"/>
                <a:gd name="T31" fmla="*/ 0 h 62"/>
                <a:gd name="T32" fmla="*/ 290 w 290"/>
                <a:gd name="T33" fmla="*/ 62 h 6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90" h="62">
                  <a:moveTo>
                    <a:pt x="11" y="49"/>
                  </a:moveTo>
                  <a:lnTo>
                    <a:pt x="14" y="58"/>
                  </a:lnTo>
                  <a:lnTo>
                    <a:pt x="290" y="10"/>
                  </a:lnTo>
                  <a:lnTo>
                    <a:pt x="290" y="0"/>
                  </a:lnTo>
                  <a:lnTo>
                    <a:pt x="14" y="47"/>
                  </a:lnTo>
                  <a:lnTo>
                    <a:pt x="18" y="56"/>
                  </a:lnTo>
                  <a:lnTo>
                    <a:pt x="11" y="49"/>
                  </a:lnTo>
                  <a:lnTo>
                    <a:pt x="0" y="62"/>
                  </a:lnTo>
                  <a:lnTo>
                    <a:pt x="14" y="58"/>
                  </a:lnTo>
                  <a:lnTo>
                    <a:pt x="11" y="4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58" name="Freeform 1432"/>
            <p:cNvSpPr>
              <a:spLocks/>
            </p:cNvSpPr>
            <p:nvPr/>
          </p:nvSpPr>
          <p:spPr bwMode="auto">
            <a:xfrm>
              <a:off x="1636" y="2719"/>
              <a:ext cx="19" cy="22"/>
            </a:xfrm>
            <a:custGeom>
              <a:avLst/>
              <a:gdLst>
                <a:gd name="T0" fmla="*/ 0 w 57"/>
                <a:gd name="T1" fmla="*/ 0 h 65"/>
                <a:gd name="T2" fmla="*/ 0 w 57"/>
                <a:gd name="T3" fmla="*/ 0 h 65"/>
                <a:gd name="T4" fmla="*/ 0 w 57"/>
                <a:gd name="T5" fmla="*/ 0 h 65"/>
                <a:gd name="T6" fmla="*/ 0 w 57"/>
                <a:gd name="T7" fmla="*/ 0 h 65"/>
                <a:gd name="T8" fmla="*/ 0 w 57"/>
                <a:gd name="T9" fmla="*/ 0 h 65"/>
                <a:gd name="T10" fmla="*/ 0 w 57"/>
                <a:gd name="T11" fmla="*/ 0 h 65"/>
                <a:gd name="T12" fmla="*/ 0 w 57"/>
                <a:gd name="T13" fmla="*/ 0 h 65"/>
                <a:gd name="T14" fmla="*/ 0 w 57"/>
                <a:gd name="T15" fmla="*/ 0 h 65"/>
                <a:gd name="T16" fmla="*/ 0 w 57"/>
                <a:gd name="T17" fmla="*/ 0 h 65"/>
                <a:gd name="T18" fmla="*/ 0 w 57"/>
                <a:gd name="T19" fmla="*/ 0 h 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7"/>
                <a:gd name="T31" fmla="*/ 0 h 65"/>
                <a:gd name="T32" fmla="*/ 57 w 57"/>
                <a:gd name="T33" fmla="*/ 65 h 6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7" h="65">
                  <a:moveTo>
                    <a:pt x="47" y="4"/>
                  </a:moveTo>
                  <a:lnTo>
                    <a:pt x="48" y="0"/>
                  </a:lnTo>
                  <a:lnTo>
                    <a:pt x="0" y="58"/>
                  </a:lnTo>
                  <a:lnTo>
                    <a:pt x="7" y="65"/>
                  </a:lnTo>
                  <a:lnTo>
                    <a:pt x="55" y="8"/>
                  </a:lnTo>
                  <a:lnTo>
                    <a:pt x="56" y="4"/>
                  </a:lnTo>
                  <a:lnTo>
                    <a:pt x="55" y="8"/>
                  </a:lnTo>
                  <a:lnTo>
                    <a:pt x="57" y="5"/>
                  </a:lnTo>
                  <a:lnTo>
                    <a:pt x="56" y="4"/>
                  </a:lnTo>
                  <a:lnTo>
                    <a:pt x="47" y="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59" name="Freeform 1433"/>
            <p:cNvSpPr>
              <a:spLocks/>
            </p:cNvSpPr>
            <p:nvPr/>
          </p:nvSpPr>
          <p:spPr bwMode="auto">
            <a:xfrm>
              <a:off x="1593" y="2817"/>
              <a:ext cx="70" cy="46"/>
            </a:xfrm>
            <a:custGeom>
              <a:avLst/>
              <a:gdLst>
                <a:gd name="T0" fmla="*/ 0 w 211"/>
                <a:gd name="T1" fmla="*/ 0 h 139"/>
                <a:gd name="T2" fmla="*/ 0 w 211"/>
                <a:gd name="T3" fmla="*/ 0 h 139"/>
                <a:gd name="T4" fmla="*/ 0 w 211"/>
                <a:gd name="T5" fmla="*/ 0 h 139"/>
                <a:gd name="T6" fmla="*/ 0 w 211"/>
                <a:gd name="T7" fmla="*/ 0 h 139"/>
                <a:gd name="T8" fmla="*/ 0 w 211"/>
                <a:gd name="T9" fmla="*/ 0 h 139"/>
                <a:gd name="T10" fmla="*/ 0 w 211"/>
                <a:gd name="T11" fmla="*/ 0 h 139"/>
                <a:gd name="T12" fmla="*/ 0 w 211"/>
                <a:gd name="T13" fmla="*/ 0 h 139"/>
                <a:gd name="T14" fmla="*/ 0 w 211"/>
                <a:gd name="T15" fmla="*/ 0 h 139"/>
                <a:gd name="T16" fmla="*/ 0 w 211"/>
                <a:gd name="T17" fmla="*/ 0 h 139"/>
                <a:gd name="T18" fmla="*/ 0 w 211"/>
                <a:gd name="T19" fmla="*/ 0 h 139"/>
                <a:gd name="T20" fmla="*/ 0 w 211"/>
                <a:gd name="T21" fmla="*/ 0 h 139"/>
                <a:gd name="T22" fmla="*/ 0 w 211"/>
                <a:gd name="T23" fmla="*/ 0 h 139"/>
                <a:gd name="T24" fmla="*/ 0 w 211"/>
                <a:gd name="T25" fmla="*/ 0 h 139"/>
                <a:gd name="T26" fmla="*/ 0 w 211"/>
                <a:gd name="T27" fmla="*/ 0 h 139"/>
                <a:gd name="T28" fmla="*/ 0 w 211"/>
                <a:gd name="T29" fmla="*/ 0 h 139"/>
                <a:gd name="T30" fmla="*/ 0 w 211"/>
                <a:gd name="T31" fmla="*/ 0 h 139"/>
                <a:gd name="T32" fmla="*/ 0 w 211"/>
                <a:gd name="T33" fmla="*/ 0 h 139"/>
                <a:gd name="T34" fmla="*/ 0 w 211"/>
                <a:gd name="T35" fmla="*/ 0 h 139"/>
                <a:gd name="T36" fmla="*/ 0 w 211"/>
                <a:gd name="T37" fmla="*/ 0 h 139"/>
                <a:gd name="T38" fmla="*/ 0 w 211"/>
                <a:gd name="T39" fmla="*/ 0 h 139"/>
                <a:gd name="T40" fmla="*/ 0 w 211"/>
                <a:gd name="T41" fmla="*/ 0 h 139"/>
                <a:gd name="T42" fmla="*/ 0 w 211"/>
                <a:gd name="T43" fmla="*/ 0 h 139"/>
                <a:gd name="T44" fmla="*/ 0 w 211"/>
                <a:gd name="T45" fmla="*/ 0 h 139"/>
                <a:gd name="T46" fmla="*/ 0 w 211"/>
                <a:gd name="T47" fmla="*/ 0 h 139"/>
                <a:gd name="T48" fmla="*/ 0 w 211"/>
                <a:gd name="T49" fmla="*/ 0 h 139"/>
                <a:gd name="T50" fmla="*/ 0 w 211"/>
                <a:gd name="T51" fmla="*/ 0 h 139"/>
                <a:gd name="T52" fmla="*/ 0 w 211"/>
                <a:gd name="T53" fmla="*/ 0 h 139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211"/>
                <a:gd name="T82" fmla="*/ 0 h 139"/>
                <a:gd name="T83" fmla="*/ 211 w 211"/>
                <a:gd name="T84" fmla="*/ 139 h 139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211" h="139">
                  <a:moveTo>
                    <a:pt x="211" y="139"/>
                  </a:moveTo>
                  <a:lnTo>
                    <a:pt x="198" y="139"/>
                  </a:lnTo>
                  <a:lnTo>
                    <a:pt x="184" y="137"/>
                  </a:lnTo>
                  <a:lnTo>
                    <a:pt x="171" y="134"/>
                  </a:lnTo>
                  <a:lnTo>
                    <a:pt x="159" y="130"/>
                  </a:lnTo>
                  <a:lnTo>
                    <a:pt x="149" y="123"/>
                  </a:lnTo>
                  <a:lnTo>
                    <a:pt x="141" y="114"/>
                  </a:lnTo>
                  <a:lnTo>
                    <a:pt x="137" y="104"/>
                  </a:lnTo>
                  <a:lnTo>
                    <a:pt x="135" y="90"/>
                  </a:lnTo>
                  <a:lnTo>
                    <a:pt x="38" y="90"/>
                  </a:lnTo>
                  <a:lnTo>
                    <a:pt x="38" y="100"/>
                  </a:lnTo>
                  <a:lnTo>
                    <a:pt x="0" y="100"/>
                  </a:lnTo>
                  <a:lnTo>
                    <a:pt x="0" y="39"/>
                  </a:lnTo>
                  <a:lnTo>
                    <a:pt x="38" y="39"/>
                  </a:lnTo>
                  <a:lnTo>
                    <a:pt x="38" y="49"/>
                  </a:lnTo>
                  <a:lnTo>
                    <a:pt x="135" y="49"/>
                  </a:lnTo>
                  <a:lnTo>
                    <a:pt x="135" y="47"/>
                  </a:lnTo>
                  <a:lnTo>
                    <a:pt x="137" y="35"/>
                  </a:lnTo>
                  <a:lnTo>
                    <a:pt x="141" y="26"/>
                  </a:lnTo>
                  <a:lnTo>
                    <a:pt x="149" y="17"/>
                  </a:lnTo>
                  <a:lnTo>
                    <a:pt x="159" y="11"/>
                  </a:lnTo>
                  <a:lnTo>
                    <a:pt x="171" y="6"/>
                  </a:lnTo>
                  <a:lnTo>
                    <a:pt x="184" y="2"/>
                  </a:lnTo>
                  <a:lnTo>
                    <a:pt x="198" y="1"/>
                  </a:lnTo>
                  <a:lnTo>
                    <a:pt x="211" y="0"/>
                  </a:lnTo>
                  <a:lnTo>
                    <a:pt x="211" y="139"/>
                  </a:lnTo>
                  <a:close/>
                </a:path>
              </a:pathLst>
            </a:custGeom>
            <a:solidFill>
              <a:srgbClr val="B2B2B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60" name="Freeform 1434"/>
            <p:cNvSpPr>
              <a:spLocks/>
            </p:cNvSpPr>
            <p:nvPr/>
          </p:nvSpPr>
          <p:spPr bwMode="auto">
            <a:xfrm>
              <a:off x="1636" y="2845"/>
              <a:ext cx="27" cy="20"/>
            </a:xfrm>
            <a:custGeom>
              <a:avLst/>
              <a:gdLst>
                <a:gd name="T0" fmla="*/ 0 w 82"/>
                <a:gd name="T1" fmla="*/ 0 h 61"/>
                <a:gd name="T2" fmla="*/ 0 w 82"/>
                <a:gd name="T3" fmla="*/ 0 h 61"/>
                <a:gd name="T4" fmla="*/ 0 w 82"/>
                <a:gd name="T5" fmla="*/ 0 h 61"/>
                <a:gd name="T6" fmla="*/ 0 w 82"/>
                <a:gd name="T7" fmla="*/ 0 h 61"/>
                <a:gd name="T8" fmla="*/ 0 w 82"/>
                <a:gd name="T9" fmla="*/ 0 h 61"/>
                <a:gd name="T10" fmla="*/ 0 w 82"/>
                <a:gd name="T11" fmla="*/ 0 h 61"/>
                <a:gd name="T12" fmla="*/ 0 w 82"/>
                <a:gd name="T13" fmla="*/ 0 h 61"/>
                <a:gd name="T14" fmla="*/ 0 w 82"/>
                <a:gd name="T15" fmla="*/ 0 h 61"/>
                <a:gd name="T16" fmla="*/ 0 w 82"/>
                <a:gd name="T17" fmla="*/ 0 h 61"/>
                <a:gd name="T18" fmla="*/ 0 w 82"/>
                <a:gd name="T19" fmla="*/ 0 h 61"/>
                <a:gd name="T20" fmla="*/ 0 w 82"/>
                <a:gd name="T21" fmla="*/ 0 h 61"/>
                <a:gd name="T22" fmla="*/ 0 w 82"/>
                <a:gd name="T23" fmla="*/ 0 h 61"/>
                <a:gd name="T24" fmla="*/ 0 w 82"/>
                <a:gd name="T25" fmla="*/ 0 h 61"/>
                <a:gd name="T26" fmla="*/ 0 w 82"/>
                <a:gd name="T27" fmla="*/ 0 h 61"/>
                <a:gd name="T28" fmla="*/ 0 w 82"/>
                <a:gd name="T29" fmla="*/ 0 h 61"/>
                <a:gd name="T30" fmla="*/ 0 w 82"/>
                <a:gd name="T31" fmla="*/ 0 h 61"/>
                <a:gd name="T32" fmla="*/ 0 w 82"/>
                <a:gd name="T33" fmla="*/ 0 h 61"/>
                <a:gd name="T34" fmla="*/ 0 w 82"/>
                <a:gd name="T35" fmla="*/ 0 h 61"/>
                <a:gd name="T36" fmla="*/ 0 w 82"/>
                <a:gd name="T37" fmla="*/ 0 h 61"/>
                <a:gd name="T38" fmla="*/ 0 w 82"/>
                <a:gd name="T39" fmla="*/ 0 h 61"/>
                <a:gd name="T40" fmla="*/ 0 w 82"/>
                <a:gd name="T41" fmla="*/ 0 h 61"/>
                <a:gd name="T42" fmla="*/ 0 w 82"/>
                <a:gd name="T43" fmla="*/ 0 h 61"/>
                <a:gd name="T44" fmla="*/ 0 w 82"/>
                <a:gd name="T45" fmla="*/ 0 h 61"/>
                <a:gd name="T46" fmla="*/ 0 w 82"/>
                <a:gd name="T47" fmla="*/ 0 h 6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"/>
                <a:gd name="T73" fmla="*/ 0 h 61"/>
                <a:gd name="T74" fmla="*/ 82 w 82"/>
                <a:gd name="T75" fmla="*/ 61 h 61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" h="61">
                  <a:moveTo>
                    <a:pt x="6" y="13"/>
                  </a:moveTo>
                  <a:lnTo>
                    <a:pt x="0" y="6"/>
                  </a:lnTo>
                  <a:lnTo>
                    <a:pt x="3" y="22"/>
                  </a:lnTo>
                  <a:lnTo>
                    <a:pt x="8" y="33"/>
                  </a:lnTo>
                  <a:lnTo>
                    <a:pt x="18" y="43"/>
                  </a:lnTo>
                  <a:lnTo>
                    <a:pt x="29" y="51"/>
                  </a:lnTo>
                  <a:lnTo>
                    <a:pt x="41" y="55"/>
                  </a:lnTo>
                  <a:lnTo>
                    <a:pt x="55" y="59"/>
                  </a:lnTo>
                  <a:lnTo>
                    <a:pt x="69" y="61"/>
                  </a:lnTo>
                  <a:lnTo>
                    <a:pt x="82" y="61"/>
                  </a:lnTo>
                  <a:lnTo>
                    <a:pt x="82" y="48"/>
                  </a:lnTo>
                  <a:lnTo>
                    <a:pt x="69" y="48"/>
                  </a:lnTo>
                  <a:lnTo>
                    <a:pt x="55" y="48"/>
                  </a:lnTo>
                  <a:lnTo>
                    <a:pt x="43" y="44"/>
                  </a:lnTo>
                  <a:lnTo>
                    <a:pt x="32" y="41"/>
                  </a:lnTo>
                  <a:lnTo>
                    <a:pt x="23" y="36"/>
                  </a:lnTo>
                  <a:lnTo>
                    <a:pt x="17" y="28"/>
                  </a:lnTo>
                  <a:lnTo>
                    <a:pt x="12" y="19"/>
                  </a:lnTo>
                  <a:lnTo>
                    <a:pt x="11" y="6"/>
                  </a:lnTo>
                  <a:lnTo>
                    <a:pt x="6" y="0"/>
                  </a:lnTo>
                  <a:lnTo>
                    <a:pt x="11" y="6"/>
                  </a:lnTo>
                  <a:lnTo>
                    <a:pt x="11" y="0"/>
                  </a:lnTo>
                  <a:lnTo>
                    <a:pt x="6" y="0"/>
                  </a:lnTo>
                  <a:lnTo>
                    <a:pt x="6" y="1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61" name="Freeform 1435"/>
            <p:cNvSpPr>
              <a:spLocks/>
            </p:cNvSpPr>
            <p:nvPr/>
          </p:nvSpPr>
          <p:spPr bwMode="auto">
            <a:xfrm>
              <a:off x="1638" y="2845"/>
              <a:ext cx="2" cy="4"/>
            </a:xfrm>
            <a:custGeom>
              <a:avLst/>
              <a:gdLst>
                <a:gd name="T0" fmla="*/ 0 w 5"/>
                <a:gd name="T1" fmla="*/ 0 h 13"/>
                <a:gd name="T2" fmla="*/ 0 w 5"/>
                <a:gd name="T3" fmla="*/ 0 h 13"/>
                <a:gd name="T4" fmla="*/ 0 w 5"/>
                <a:gd name="T5" fmla="*/ 0 h 13"/>
                <a:gd name="T6" fmla="*/ 0 w 5"/>
                <a:gd name="T7" fmla="*/ 0 h 13"/>
                <a:gd name="T8" fmla="*/ 0 w 5"/>
                <a:gd name="T9" fmla="*/ 0 h 13"/>
                <a:gd name="T10" fmla="*/ 0 w 5"/>
                <a:gd name="T11" fmla="*/ 0 h 13"/>
                <a:gd name="T12" fmla="*/ 0 w 5"/>
                <a:gd name="T13" fmla="*/ 0 h 13"/>
                <a:gd name="T14" fmla="*/ 0 w 5"/>
                <a:gd name="T15" fmla="*/ 0 h 13"/>
                <a:gd name="T16" fmla="*/ 0 w 5"/>
                <a:gd name="T17" fmla="*/ 0 h 13"/>
                <a:gd name="T18" fmla="*/ 0 w 5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"/>
                <a:gd name="T31" fmla="*/ 0 h 13"/>
                <a:gd name="T32" fmla="*/ 5 w 5"/>
                <a:gd name="T33" fmla="*/ 13 h 1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" h="13">
                  <a:moveTo>
                    <a:pt x="0" y="13"/>
                  </a:moveTo>
                  <a:lnTo>
                    <a:pt x="0" y="6"/>
                  </a:lnTo>
                  <a:lnTo>
                    <a:pt x="0" y="0"/>
                  </a:lnTo>
                  <a:lnTo>
                    <a:pt x="5" y="6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62" name="Freeform 1436"/>
            <p:cNvSpPr>
              <a:spLocks/>
            </p:cNvSpPr>
            <p:nvPr/>
          </p:nvSpPr>
          <p:spPr bwMode="auto">
            <a:xfrm>
              <a:off x="1604" y="2845"/>
              <a:ext cx="34" cy="4"/>
            </a:xfrm>
            <a:custGeom>
              <a:avLst/>
              <a:gdLst>
                <a:gd name="T0" fmla="*/ 0 w 103"/>
                <a:gd name="T1" fmla="*/ 0 h 13"/>
                <a:gd name="T2" fmla="*/ 0 w 103"/>
                <a:gd name="T3" fmla="*/ 0 h 13"/>
                <a:gd name="T4" fmla="*/ 0 w 103"/>
                <a:gd name="T5" fmla="*/ 0 h 13"/>
                <a:gd name="T6" fmla="*/ 0 w 103"/>
                <a:gd name="T7" fmla="*/ 0 h 13"/>
                <a:gd name="T8" fmla="*/ 0 w 103"/>
                <a:gd name="T9" fmla="*/ 0 h 13"/>
                <a:gd name="T10" fmla="*/ 0 w 103"/>
                <a:gd name="T11" fmla="*/ 0 h 13"/>
                <a:gd name="T12" fmla="*/ 0 w 103"/>
                <a:gd name="T13" fmla="*/ 0 h 13"/>
                <a:gd name="T14" fmla="*/ 0 w 103"/>
                <a:gd name="T15" fmla="*/ 0 h 13"/>
                <a:gd name="T16" fmla="*/ 0 w 103"/>
                <a:gd name="T17" fmla="*/ 0 h 13"/>
                <a:gd name="T18" fmla="*/ 0 w 103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03"/>
                <a:gd name="T31" fmla="*/ 0 h 13"/>
                <a:gd name="T32" fmla="*/ 103 w 103"/>
                <a:gd name="T33" fmla="*/ 13 h 1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03" h="13">
                  <a:moveTo>
                    <a:pt x="11" y="6"/>
                  </a:moveTo>
                  <a:lnTo>
                    <a:pt x="6" y="13"/>
                  </a:lnTo>
                  <a:lnTo>
                    <a:pt x="103" y="13"/>
                  </a:lnTo>
                  <a:lnTo>
                    <a:pt x="103" y="0"/>
                  </a:lnTo>
                  <a:lnTo>
                    <a:pt x="6" y="0"/>
                  </a:lnTo>
                  <a:lnTo>
                    <a:pt x="0" y="6"/>
                  </a:lnTo>
                  <a:lnTo>
                    <a:pt x="6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11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63" name="Freeform 1437"/>
            <p:cNvSpPr>
              <a:spLocks/>
            </p:cNvSpPr>
            <p:nvPr/>
          </p:nvSpPr>
          <p:spPr bwMode="auto">
            <a:xfrm>
              <a:off x="1604" y="2847"/>
              <a:ext cx="3" cy="5"/>
            </a:xfrm>
            <a:custGeom>
              <a:avLst/>
              <a:gdLst>
                <a:gd name="T0" fmla="*/ 0 w 11"/>
                <a:gd name="T1" fmla="*/ 0 h 17"/>
                <a:gd name="T2" fmla="*/ 0 w 11"/>
                <a:gd name="T3" fmla="*/ 0 h 17"/>
                <a:gd name="T4" fmla="*/ 0 w 11"/>
                <a:gd name="T5" fmla="*/ 0 h 17"/>
                <a:gd name="T6" fmla="*/ 0 w 11"/>
                <a:gd name="T7" fmla="*/ 0 h 17"/>
                <a:gd name="T8" fmla="*/ 0 w 11"/>
                <a:gd name="T9" fmla="*/ 0 h 17"/>
                <a:gd name="T10" fmla="*/ 0 w 11"/>
                <a:gd name="T11" fmla="*/ 0 h 17"/>
                <a:gd name="T12" fmla="*/ 0 w 11"/>
                <a:gd name="T13" fmla="*/ 0 h 17"/>
                <a:gd name="T14" fmla="*/ 0 w 11"/>
                <a:gd name="T15" fmla="*/ 0 h 17"/>
                <a:gd name="T16" fmla="*/ 0 w 11"/>
                <a:gd name="T17" fmla="*/ 0 h 17"/>
                <a:gd name="T18" fmla="*/ 0 w 11"/>
                <a:gd name="T19" fmla="*/ 0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"/>
                <a:gd name="T31" fmla="*/ 0 h 17"/>
                <a:gd name="T32" fmla="*/ 11 w 11"/>
                <a:gd name="T33" fmla="*/ 17 h 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" h="17">
                  <a:moveTo>
                    <a:pt x="6" y="17"/>
                  </a:moveTo>
                  <a:lnTo>
                    <a:pt x="11" y="10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10"/>
                  </a:lnTo>
                  <a:lnTo>
                    <a:pt x="6" y="4"/>
                  </a:lnTo>
                  <a:lnTo>
                    <a:pt x="6" y="17"/>
                  </a:lnTo>
                  <a:lnTo>
                    <a:pt x="11" y="17"/>
                  </a:lnTo>
                  <a:lnTo>
                    <a:pt x="11" y="10"/>
                  </a:lnTo>
                  <a:lnTo>
                    <a:pt x="6" y="1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64" name="Freeform 1438"/>
            <p:cNvSpPr>
              <a:spLocks/>
            </p:cNvSpPr>
            <p:nvPr/>
          </p:nvSpPr>
          <p:spPr bwMode="auto">
            <a:xfrm>
              <a:off x="1591" y="2848"/>
              <a:ext cx="15" cy="4"/>
            </a:xfrm>
            <a:custGeom>
              <a:avLst/>
              <a:gdLst>
                <a:gd name="T0" fmla="*/ 0 w 44"/>
                <a:gd name="T1" fmla="*/ 0 h 13"/>
                <a:gd name="T2" fmla="*/ 0 w 44"/>
                <a:gd name="T3" fmla="*/ 0 h 13"/>
                <a:gd name="T4" fmla="*/ 0 w 44"/>
                <a:gd name="T5" fmla="*/ 0 h 13"/>
                <a:gd name="T6" fmla="*/ 0 w 44"/>
                <a:gd name="T7" fmla="*/ 0 h 13"/>
                <a:gd name="T8" fmla="*/ 0 w 44"/>
                <a:gd name="T9" fmla="*/ 0 h 13"/>
                <a:gd name="T10" fmla="*/ 0 w 44"/>
                <a:gd name="T11" fmla="*/ 0 h 13"/>
                <a:gd name="T12" fmla="*/ 0 w 44"/>
                <a:gd name="T13" fmla="*/ 0 h 13"/>
                <a:gd name="T14" fmla="*/ 0 w 44"/>
                <a:gd name="T15" fmla="*/ 0 h 13"/>
                <a:gd name="T16" fmla="*/ 0 w 44"/>
                <a:gd name="T17" fmla="*/ 0 h 13"/>
                <a:gd name="T18" fmla="*/ 0 w 44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4"/>
                <a:gd name="T31" fmla="*/ 0 h 13"/>
                <a:gd name="T32" fmla="*/ 44 w 44"/>
                <a:gd name="T33" fmla="*/ 13 h 1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4" h="13">
                  <a:moveTo>
                    <a:pt x="0" y="6"/>
                  </a:moveTo>
                  <a:lnTo>
                    <a:pt x="6" y="13"/>
                  </a:lnTo>
                  <a:lnTo>
                    <a:pt x="44" y="13"/>
                  </a:lnTo>
                  <a:lnTo>
                    <a:pt x="44" y="0"/>
                  </a:lnTo>
                  <a:lnTo>
                    <a:pt x="6" y="0"/>
                  </a:lnTo>
                  <a:lnTo>
                    <a:pt x="11" y="6"/>
                  </a:lnTo>
                  <a:lnTo>
                    <a:pt x="0" y="6"/>
                  </a:lnTo>
                  <a:lnTo>
                    <a:pt x="0" y="13"/>
                  </a:lnTo>
                  <a:lnTo>
                    <a:pt x="6" y="13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65" name="Freeform 1439"/>
            <p:cNvSpPr>
              <a:spLocks/>
            </p:cNvSpPr>
            <p:nvPr/>
          </p:nvSpPr>
          <p:spPr bwMode="auto">
            <a:xfrm>
              <a:off x="1591" y="2828"/>
              <a:ext cx="4" cy="22"/>
            </a:xfrm>
            <a:custGeom>
              <a:avLst/>
              <a:gdLst>
                <a:gd name="T0" fmla="*/ 0 w 11"/>
                <a:gd name="T1" fmla="*/ 0 h 67"/>
                <a:gd name="T2" fmla="*/ 0 w 11"/>
                <a:gd name="T3" fmla="*/ 0 h 67"/>
                <a:gd name="T4" fmla="*/ 0 w 11"/>
                <a:gd name="T5" fmla="*/ 0 h 67"/>
                <a:gd name="T6" fmla="*/ 0 w 11"/>
                <a:gd name="T7" fmla="*/ 0 h 67"/>
                <a:gd name="T8" fmla="*/ 0 w 11"/>
                <a:gd name="T9" fmla="*/ 0 h 67"/>
                <a:gd name="T10" fmla="*/ 0 w 11"/>
                <a:gd name="T11" fmla="*/ 0 h 67"/>
                <a:gd name="T12" fmla="*/ 0 w 11"/>
                <a:gd name="T13" fmla="*/ 0 h 67"/>
                <a:gd name="T14" fmla="*/ 0 w 11"/>
                <a:gd name="T15" fmla="*/ 0 h 67"/>
                <a:gd name="T16" fmla="*/ 0 w 11"/>
                <a:gd name="T17" fmla="*/ 0 h 67"/>
                <a:gd name="T18" fmla="*/ 0 w 11"/>
                <a:gd name="T19" fmla="*/ 0 h 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"/>
                <a:gd name="T31" fmla="*/ 0 h 67"/>
                <a:gd name="T32" fmla="*/ 11 w 11"/>
                <a:gd name="T33" fmla="*/ 67 h 6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" h="67">
                  <a:moveTo>
                    <a:pt x="6" y="0"/>
                  </a:moveTo>
                  <a:lnTo>
                    <a:pt x="0" y="6"/>
                  </a:lnTo>
                  <a:lnTo>
                    <a:pt x="0" y="67"/>
                  </a:lnTo>
                  <a:lnTo>
                    <a:pt x="11" y="67"/>
                  </a:lnTo>
                  <a:lnTo>
                    <a:pt x="11" y="6"/>
                  </a:lnTo>
                  <a:lnTo>
                    <a:pt x="6" y="13"/>
                  </a:lnTo>
                  <a:lnTo>
                    <a:pt x="6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66" name="Freeform 1440"/>
            <p:cNvSpPr>
              <a:spLocks/>
            </p:cNvSpPr>
            <p:nvPr/>
          </p:nvSpPr>
          <p:spPr bwMode="auto">
            <a:xfrm>
              <a:off x="1593" y="2828"/>
              <a:ext cx="14" cy="4"/>
            </a:xfrm>
            <a:custGeom>
              <a:avLst/>
              <a:gdLst>
                <a:gd name="T0" fmla="*/ 0 w 43"/>
                <a:gd name="T1" fmla="*/ 0 h 13"/>
                <a:gd name="T2" fmla="*/ 0 w 43"/>
                <a:gd name="T3" fmla="*/ 0 h 13"/>
                <a:gd name="T4" fmla="*/ 0 w 43"/>
                <a:gd name="T5" fmla="*/ 0 h 13"/>
                <a:gd name="T6" fmla="*/ 0 w 43"/>
                <a:gd name="T7" fmla="*/ 0 h 13"/>
                <a:gd name="T8" fmla="*/ 0 w 43"/>
                <a:gd name="T9" fmla="*/ 0 h 13"/>
                <a:gd name="T10" fmla="*/ 0 w 43"/>
                <a:gd name="T11" fmla="*/ 0 h 13"/>
                <a:gd name="T12" fmla="*/ 0 w 43"/>
                <a:gd name="T13" fmla="*/ 0 h 13"/>
                <a:gd name="T14" fmla="*/ 0 w 43"/>
                <a:gd name="T15" fmla="*/ 0 h 13"/>
                <a:gd name="T16" fmla="*/ 0 w 43"/>
                <a:gd name="T17" fmla="*/ 0 h 13"/>
                <a:gd name="T18" fmla="*/ 0 w 43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3"/>
                <a:gd name="T31" fmla="*/ 0 h 13"/>
                <a:gd name="T32" fmla="*/ 43 w 43"/>
                <a:gd name="T33" fmla="*/ 13 h 1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3" h="13">
                  <a:moveTo>
                    <a:pt x="43" y="6"/>
                  </a:moveTo>
                  <a:lnTo>
                    <a:pt x="38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38" y="13"/>
                  </a:lnTo>
                  <a:lnTo>
                    <a:pt x="32" y="6"/>
                  </a:lnTo>
                  <a:lnTo>
                    <a:pt x="43" y="6"/>
                  </a:lnTo>
                  <a:lnTo>
                    <a:pt x="43" y="0"/>
                  </a:lnTo>
                  <a:lnTo>
                    <a:pt x="38" y="0"/>
                  </a:lnTo>
                  <a:lnTo>
                    <a:pt x="43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67" name="Freeform 1441"/>
            <p:cNvSpPr>
              <a:spLocks/>
            </p:cNvSpPr>
            <p:nvPr/>
          </p:nvSpPr>
          <p:spPr bwMode="auto">
            <a:xfrm>
              <a:off x="1604" y="2830"/>
              <a:ext cx="3" cy="5"/>
            </a:xfrm>
            <a:custGeom>
              <a:avLst/>
              <a:gdLst>
                <a:gd name="T0" fmla="*/ 0 w 11"/>
                <a:gd name="T1" fmla="*/ 0 h 17"/>
                <a:gd name="T2" fmla="*/ 0 w 11"/>
                <a:gd name="T3" fmla="*/ 0 h 17"/>
                <a:gd name="T4" fmla="*/ 0 w 11"/>
                <a:gd name="T5" fmla="*/ 0 h 17"/>
                <a:gd name="T6" fmla="*/ 0 w 11"/>
                <a:gd name="T7" fmla="*/ 0 h 17"/>
                <a:gd name="T8" fmla="*/ 0 w 11"/>
                <a:gd name="T9" fmla="*/ 0 h 17"/>
                <a:gd name="T10" fmla="*/ 0 w 11"/>
                <a:gd name="T11" fmla="*/ 0 h 17"/>
                <a:gd name="T12" fmla="*/ 0 w 11"/>
                <a:gd name="T13" fmla="*/ 0 h 17"/>
                <a:gd name="T14" fmla="*/ 0 w 11"/>
                <a:gd name="T15" fmla="*/ 0 h 17"/>
                <a:gd name="T16" fmla="*/ 0 w 11"/>
                <a:gd name="T17" fmla="*/ 0 h 17"/>
                <a:gd name="T18" fmla="*/ 0 w 11"/>
                <a:gd name="T19" fmla="*/ 0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"/>
                <a:gd name="T31" fmla="*/ 0 h 17"/>
                <a:gd name="T32" fmla="*/ 11 w 11"/>
                <a:gd name="T33" fmla="*/ 17 h 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" h="17">
                  <a:moveTo>
                    <a:pt x="6" y="4"/>
                  </a:moveTo>
                  <a:lnTo>
                    <a:pt x="11" y="10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10"/>
                  </a:lnTo>
                  <a:lnTo>
                    <a:pt x="6" y="17"/>
                  </a:lnTo>
                  <a:lnTo>
                    <a:pt x="0" y="10"/>
                  </a:lnTo>
                  <a:lnTo>
                    <a:pt x="0" y="17"/>
                  </a:lnTo>
                  <a:lnTo>
                    <a:pt x="6" y="17"/>
                  </a:lnTo>
                  <a:lnTo>
                    <a:pt x="6" y="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68" name="Freeform 1442"/>
            <p:cNvSpPr>
              <a:spLocks/>
            </p:cNvSpPr>
            <p:nvPr/>
          </p:nvSpPr>
          <p:spPr bwMode="auto">
            <a:xfrm>
              <a:off x="1606" y="2831"/>
              <a:ext cx="34" cy="4"/>
            </a:xfrm>
            <a:custGeom>
              <a:avLst/>
              <a:gdLst>
                <a:gd name="T0" fmla="*/ 0 w 102"/>
                <a:gd name="T1" fmla="*/ 0 h 13"/>
                <a:gd name="T2" fmla="*/ 0 w 102"/>
                <a:gd name="T3" fmla="*/ 0 h 13"/>
                <a:gd name="T4" fmla="*/ 0 w 102"/>
                <a:gd name="T5" fmla="*/ 0 h 13"/>
                <a:gd name="T6" fmla="*/ 0 w 102"/>
                <a:gd name="T7" fmla="*/ 0 h 13"/>
                <a:gd name="T8" fmla="*/ 0 w 102"/>
                <a:gd name="T9" fmla="*/ 0 h 13"/>
                <a:gd name="T10" fmla="*/ 0 w 102"/>
                <a:gd name="T11" fmla="*/ 0 h 13"/>
                <a:gd name="T12" fmla="*/ 0 w 102"/>
                <a:gd name="T13" fmla="*/ 0 h 13"/>
                <a:gd name="T14" fmla="*/ 0 w 102"/>
                <a:gd name="T15" fmla="*/ 0 h 13"/>
                <a:gd name="T16" fmla="*/ 0 w 102"/>
                <a:gd name="T17" fmla="*/ 0 h 13"/>
                <a:gd name="T18" fmla="*/ 0 w 102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02"/>
                <a:gd name="T31" fmla="*/ 0 h 13"/>
                <a:gd name="T32" fmla="*/ 102 w 102"/>
                <a:gd name="T33" fmla="*/ 13 h 1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02" h="13">
                  <a:moveTo>
                    <a:pt x="91" y="6"/>
                  </a:moveTo>
                  <a:lnTo>
                    <a:pt x="97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97" y="13"/>
                  </a:lnTo>
                  <a:lnTo>
                    <a:pt x="102" y="6"/>
                  </a:lnTo>
                  <a:lnTo>
                    <a:pt x="97" y="13"/>
                  </a:lnTo>
                  <a:lnTo>
                    <a:pt x="102" y="13"/>
                  </a:lnTo>
                  <a:lnTo>
                    <a:pt x="102" y="6"/>
                  </a:lnTo>
                  <a:lnTo>
                    <a:pt x="91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69" name="Freeform 1443"/>
            <p:cNvSpPr>
              <a:spLocks/>
            </p:cNvSpPr>
            <p:nvPr/>
          </p:nvSpPr>
          <p:spPr bwMode="auto">
            <a:xfrm>
              <a:off x="1636" y="2832"/>
              <a:ext cx="4" cy="1"/>
            </a:xfrm>
            <a:custGeom>
              <a:avLst/>
              <a:gdLst>
                <a:gd name="T0" fmla="*/ 0 w 11"/>
                <a:gd name="T1" fmla="*/ 0 h 2"/>
                <a:gd name="T2" fmla="*/ 0 w 11"/>
                <a:gd name="T3" fmla="*/ 0 h 2"/>
                <a:gd name="T4" fmla="*/ 0 w 11"/>
                <a:gd name="T5" fmla="*/ 1 h 2"/>
                <a:gd name="T6" fmla="*/ 0 w 11"/>
                <a:gd name="T7" fmla="*/ 1 h 2"/>
                <a:gd name="T8" fmla="*/ 0 w 11"/>
                <a:gd name="T9" fmla="*/ 0 h 2"/>
                <a:gd name="T10" fmla="*/ 0 w 11"/>
                <a:gd name="T11" fmla="*/ 0 h 2"/>
                <a:gd name="T12" fmla="*/ 0 w 11"/>
                <a:gd name="T13" fmla="*/ 0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1"/>
                <a:gd name="T22" fmla="*/ 0 h 2"/>
                <a:gd name="T23" fmla="*/ 11 w 11"/>
                <a:gd name="T24" fmla="*/ 2 h 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1" h="2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11" y="2"/>
                  </a:lnTo>
                  <a:lnTo>
                    <a:pt x="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70" name="Freeform 1444"/>
            <p:cNvSpPr>
              <a:spLocks/>
            </p:cNvSpPr>
            <p:nvPr/>
          </p:nvSpPr>
          <p:spPr bwMode="auto">
            <a:xfrm>
              <a:off x="1636" y="2814"/>
              <a:ext cx="29" cy="18"/>
            </a:xfrm>
            <a:custGeom>
              <a:avLst/>
              <a:gdLst>
                <a:gd name="T0" fmla="*/ 0 w 88"/>
                <a:gd name="T1" fmla="*/ 0 h 54"/>
                <a:gd name="T2" fmla="*/ 0 w 88"/>
                <a:gd name="T3" fmla="*/ 0 h 54"/>
                <a:gd name="T4" fmla="*/ 0 w 88"/>
                <a:gd name="T5" fmla="*/ 0 h 54"/>
                <a:gd name="T6" fmla="*/ 0 w 88"/>
                <a:gd name="T7" fmla="*/ 0 h 54"/>
                <a:gd name="T8" fmla="*/ 0 w 88"/>
                <a:gd name="T9" fmla="*/ 0 h 54"/>
                <a:gd name="T10" fmla="*/ 0 w 88"/>
                <a:gd name="T11" fmla="*/ 0 h 54"/>
                <a:gd name="T12" fmla="*/ 0 w 88"/>
                <a:gd name="T13" fmla="*/ 0 h 54"/>
                <a:gd name="T14" fmla="*/ 0 w 88"/>
                <a:gd name="T15" fmla="*/ 0 h 54"/>
                <a:gd name="T16" fmla="*/ 0 w 88"/>
                <a:gd name="T17" fmla="*/ 0 h 54"/>
                <a:gd name="T18" fmla="*/ 0 w 88"/>
                <a:gd name="T19" fmla="*/ 0 h 54"/>
                <a:gd name="T20" fmla="*/ 0 w 88"/>
                <a:gd name="T21" fmla="*/ 0 h 54"/>
                <a:gd name="T22" fmla="*/ 0 w 88"/>
                <a:gd name="T23" fmla="*/ 0 h 54"/>
                <a:gd name="T24" fmla="*/ 0 w 88"/>
                <a:gd name="T25" fmla="*/ 0 h 54"/>
                <a:gd name="T26" fmla="*/ 0 w 88"/>
                <a:gd name="T27" fmla="*/ 0 h 54"/>
                <a:gd name="T28" fmla="*/ 0 w 88"/>
                <a:gd name="T29" fmla="*/ 0 h 54"/>
                <a:gd name="T30" fmla="*/ 0 w 88"/>
                <a:gd name="T31" fmla="*/ 0 h 54"/>
                <a:gd name="T32" fmla="*/ 0 w 88"/>
                <a:gd name="T33" fmla="*/ 0 h 54"/>
                <a:gd name="T34" fmla="*/ 0 w 88"/>
                <a:gd name="T35" fmla="*/ 0 h 54"/>
                <a:gd name="T36" fmla="*/ 0 w 88"/>
                <a:gd name="T37" fmla="*/ 0 h 54"/>
                <a:gd name="T38" fmla="*/ 0 w 88"/>
                <a:gd name="T39" fmla="*/ 0 h 54"/>
                <a:gd name="T40" fmla="*/ 0 w 88"/>
                <a:gd name="T41" fmla="*/ 0 h 54"/>
                <a:gd name="T42" fmla="*/ 0 w 88"/>
                <a:gd name="T43" fmla="*/ 0 h 54"/>
                <a:gd name="T44" fmla="*/ 0 w 88"/>
                <a:gd name="T45" fmla="*/ 0 h 54"/>
                <a:gd name="T46" fmla="*/ 0 w 88"/>
                <a:gd name="T47" fmla="*/ 0 h 5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8"/>
                <a:gd name="T73" fmla="*/ 0 h 54"/>
                <a:gd name="T74" fmla="*/ 88 w 88"/>
                <a:gd name="T75" fmla="*/ 54 h 54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8" h="54">
                  <a:moveTo>
                    <a:pt x="88" y="7"/>
                  </a:moveTo>
                  <a:lnTo>
                    <a:pt x="82" y="0"/>
                  </a:lnTo>
                  <a:lnTo>
                    <a:pt x="69" y="3"/>
                  </a:lnTo>
                  <a:lnTo>
                    <a:pt x="55" y="4"/>
                  </a:lnTo>
                  <a:lnTo>
                    <a:pt x="41" y="8"/>
                  </a:lnTo>
                  <a:lnTo>
                    <a:pt x="28" y="13"/>
                  </a:lnTo>
                  <a:lnTo>
                    <a:pt x="18" y="21"/>
                  </a:lnTo>
                  <a:lnTo>
                    <a:pt x="9" y="30"/>
                  </a:lnTo>
                  <a:lnTo>
                    <a:pt x="3" y="41"/>
                  </a:lnTo>
                  <a:lnTo>
                    <a:pt x="0" y="54"/>
                  </a:lnTo>
                  <a:lnTo>
                    <a:pt x="11" y="54"/>
                  </a:lnTo>
                  <a:lnTo>
                    <a:pt x="12" y="44"/>
                  </a:lnTo>
                  <a:lnTo>
                    <a:pt x="16" y="37"/>
                  </a:lnTo>
                  <a:lnTo>
                    <a:pt x="23" y="28"/>
                  </a:lnTo>
                  <a:lnTo>
                    <a:pt x="33" y="23"/>
                  </a:lnTo>
                  <a:lnTo>
                    <a:pt x="43" y="18"/>
                  </a:lnTo>
                  <a:lnTo>
                    <a:pt x="55" y="14"/>
                  </a:lnTo>
                  <a:lnTo>
                    <a:pt x="69" y="13"/>
                  </a:lnTo>
                  <a:lnTo>
                    <a:pt x="82" y="13"/>
                  </a:lnTo>
                  <a:lnTo>
                    <a:pt x="77" y="7"/>
                  </a:lnTo>
                  <a:lnTo>
                    <a:pt x="88" y="7"/>
                  </a:lnTo>
                  <a:lnTo>
                    <a:pt x="88" y="0"/>
                  </a:lnTo>
                  <a:lnTo>
                    <a:pt x="82" y="0"/>
                  </a:lnTo>
                  <a:lnTo>
                    <a:pt x="88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71" name="Freeform 1445"/>
            <p:cNvSpPr>
              <a:spLocks/>
            </p:cNvSpPr>
            <p:nvPr/>
          </p:nvSpPr>
          <p:spPr bwMode="auto">
            <a:xfrm>
              <a:off x="1662" y="2817"/>
              <a:ext cx="3" cy="48"/>
            </a:xfrm>
            <a:custGeom>
              <a:avLst/>
              <a:gdLst>
                <a:gd name="T0" fmla="*/ 0 w 11"/>
                <a:gd name="T1" fmla="*/ 0 h 145"/>
                <a:gd name="T2" fmla="*/ 0 w 11"/>
                <a:gd name="T3" fmla="*/ 0 h 145"/>
                <a:gd name="T4" fmla="*/ 0 w 11"/>
                <a:gd name="T5" fmla="*/ 0 h 145"/>
                <a:gd name="T6" fmla="*/ 0 w 11"/>
                <a:gd name="T7" fmla="*/ 0 h 145"/>
                <a:gd name="T8" fmla="*/ 0 w 11"/>
                <a:gd name="T9" fmla="*/ 0 h 145"/>
                <a:gd name="T10" fmla="*/ 0 w 11"/>
                <a:gd name="T11" fmla="*/ 0 h 145"/>
                <a:gd name="T12" fmla="*/ 0 w 11"/>
                <a:gd name="T13" fmla="*/ 0 h 145"/>
                <a:gd name="T14" fmla="*/ 0 w 11"/>
                <a:gd name="T15" fmla="*/ 0 h 145"/>
                <a:gd name="T16" fmla="*/ 0 w 11"/>
                <a:gd name="T17" fmla="*/ 0 h 145"/>
                <a:gd name="T18" fmla="*/ 0 w 11"/>
                <a:gd name="T19" fmla="*/ 0 h 1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"/>
                <a:gd name="T31" fmla="*/ 0 h 145"/>
                <a:gd name="T32" fmla="*/ 11 w 11"/>
                <a:gd name="T33" fmla="*/ 145 h 14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" h="145">
                  <a:moveTo>
                    <a:pt x="5" y="145"/>
                  </a:moveTo>
                  <a:lnTo>
                    <a:pt x="11" y="139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139"/>
                  </a:lnTo>
                  <a:lnTo>
                    <a:pt x="5" y="132"/>
                  </a:lnTo>
                  <a:lnTo>
                    <a:pt x="5" y="145"/>
                  </a:lnTo>
                  <a:lnTo>
                    <a:pt x="11" y="145"/>
                  </a:lnTo>
                  <a:lnTo>
                    <a:pt x="11" y="139"/>
                  </a:lnTo>
                  <a:lnTo>
                    <a:pt x="5" y="14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72" name="Rectangle 1446"/>
            <p:cNvSpPr>
              <a:spLocks noChangeArrowheads="1"/>
            </p:cNvSpPr>
            <p:nvPr/>
          </p:nvSpPr>
          <p:spPr bwMode="auto">
            <a:xfrm>
              <a:off x="1663" y="2817"/>
              <a:ext cx="79" cy="46"/>
            </a:xfrm>
            <a:prstGeom prst="rect">
              <a:avLst/>
            </a:prstGeom>
            <a:solidFill>
              <a:srgbClr val="999999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73" name="Freeform 1447"/>
            <p:cNvSpPr>
              <a:spLocks/>
            </p:cNvSpPr>
            <p:nvPr/>
          </p:nvSpPr>
          <p:spPr bwMode="auto">
            <a:xfrm>
              <a:off x="1740" y="2814"/>
              <a:ext cx="3" cy="49"/>
            </a:xfrm>
            <a:custGeom>
              <a:avLst/>
              <a:gdLst>
                <a:gd name="T0" fmla="*/ 0 w 11"/>
                <a:gd name="T1" fmla="*/ 0 h 147"/>
                <a:gd name="T2" fmla="*/ 0 w 11"/>
                <a:gd name="T3" fmla="*/ 0 h 147"/>
                <a:gd name="T4" fmla="*/ 0 w 11"/>
                <a:gd name="T5" fmla="*/ 0 h 147"/>
                <a:gd name="T6" fmla="*/ 0 w 11"/>
                <a:gd name="T7" fmla="*/ 0 h 147"/>
                <a:gd name="T8" fmla="*/ 0 w 11"/>
                <a:gd name="T9" fmla="*/ 0 h 147"/>
                <a:gd name="T10" fmla="*/ 0 w 11"/>
                <a:gd name="T11" fmla="*/ 0 h 147"/>
                <a:gd name="T12" fmla="*/ 0 w 11"/>
                <a:gd name="T13" fmla="*/ 0 h 147"/>
                <a:gd name="T14" fmla="*/ 0 w 11"/>
                <a:gd name="T15" fmla="*/ 0 h 147"/>
                <a:gd name="T16" fmla="*/ 0 w 11"/>
                <a:gd name="T17" fmla="*/ 0 h 147"/>
                <a:gd name="T18" fmla="*/ 0 w 11"/>
                <a:gd name="T19" fmla="*/ 0 h 1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"/>
                <a:gd name="T31" fmla="*/ 0 h 147"/>
                <a:gd name="T32" fmla="*/ 11 w 11"/>
                <a:gd name="T33" fmla="*/ 147 h 14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" h="147">
                  <a:moveTo>
                    <a:pt x="6" y="13"/>
                  </a:moveTo>
                  <a:lnTo>
                    <a:pt x="0" y="7"/>
                  </a:lnTo>
                  <a:lnTo>
                    <a:pt x="0" y="147"/>
                  </a:lnTo>
                  <a:lnTo>
                    <a:pt x="11" y="147"/>
                  </a:lnTo>
                  <a:lnTo>
                    <a:pt x="11" y="7"/>
                  </a:lnTo>
                  <a:lnTo>
                    <a:pt x="6" y="0"/>
                  </a:lnTo>
                  <a:lnTo>
                    <a:pt x="11" y="7"/>
                  </a:lnTo>
                  <a:lnTo>
                    <a:pt x="11" y="0"/>
                  </a:lnTo>
                  <a:lnTo>
                    <a:pt x="6" y="0"/>
                  </a:lnTo>
                  <a:lnTo>
                    <a:pt x="6" y="1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74" name="Freeform 1448"/>
            <p:cNvSpPr>
              <a:spLocks/>
            </p:cNvSpPr>
            <p:nvPr/>
          </p:nvSpPr>
          <p:spPr bwMode="auto">
            <a:xfrm>
              <a:off x="1662" y="2814"/>
              <a:ext cx="80" cy="5"/>
            </a:xfrm>
            <a:custGeom>
              <a:avLst/>
              <a:gdLst>
                <a:gd name="T0" fmla="*/ 0 w 240"/>
                <a:gd name="T1" fmla="*/ 0 h 13"/>
                <a:gd name="T2" fmla="*/ 0 w 240"/>
                <a:gd name="T3" fmla="*/ 0 h 13"/>
                <a:gd name="T4" fmla="*/ 0 w 240"/>
                <a:gd name="T5" fmla="*/ 0 h 13"/>
                <a:gd name="T6" fmla="*/ 0 w 240"/>
                <a:gd name="T7" fmla="*/ 0 h 13"/>
                <a:gd name="T8" fmla="*/ 0 w 240"/>
                <a:gd name="T9" fmla="*/ 0 h 13"/>
                <a:gd name="T10" fmla="*/ 0 w 240"/>
                <a:gd name="T11" fmla="*/ 0 h 13"/>
                <a:gd name="T12" fmla="*/ 0 w 240"/>
                <a:gd name="T13" fmla="*/ 0 h 13"/>
                <a:gd name="T14" fmla="*/ 0 w 240"/>
                <a:gd name="T15" fmla="*/ 0 h 13"/>
                <a:gd name="T16" fmla="*/ 0 w 240"/>
                <a:gd name="T17" fmla="*/ 0 h 13"/>
                <a:gd name="T18" fmla="*/ 0 w 240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40"/>
                <a:gd name="T31" fmla="*/ 0 h 13"/>
                <a:gd name="T32" fmla="*/ 240 w 240"/>
                <a:gd name="T33" fmla="*/ 13 h 1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40" h="13">
                  <a:moveTo>
                    <a:pt x="11" y="7"/>
                  </a:moveTo>
                  <a:lnTo>
                    <a:pt x="5" y="13"/>
                  </a:lnTo>
                  <a:lnTo>
                    <a:pt x="240" y="13"/>
                  </a:lnTo>
                  <a:lnTo>
                    <a:pt x="240" y="0"/>
                  </a:lnTo>
                  <a:lnTo>
                    <a:pt x="5" y="0"/>
                  </a:lnTo>
                  <a:lnTo>
                    <a:pt x="0" y="7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1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75" name="Freeform 1449"/>
            <p:cNvSpPr>
              <a:spLocks/>
            </p:cNvSpPr>
            <p:nvPr/>
          </p:nvSpPr>
          <p:spPr bwMode="auto">
            <a:xfrm>
              <a:off x="1662" y="2817"/>
              <a:ext cx="3" cy="48"/>
            </a:xfrm>
            <a:custGeom>
              <a:avLst/>
              <a:gdLst>
                <a:gd name="T0" fmla="*/ 0 w 11"/>
                <a:gd name="T1" fmla="*/ 0 h 146"/>
                <a:gd name="T2" fmla="*/ 0 w 11"/>
                <a:gd name="T3" fmla="*/ 0 h 146"/>
                <a:gd name="T4" fmla="*/ 0 w 11"/>
                <a:gd name="T5" fmla="*/ 0 h 146"/>
                <a:gd name="T6" fmla="*/ 0 w 11"/>
                <a:gd name="T7" fmla="*/ 0 h 146"/>
                <a:gd name="T8" fmla="*/ 0 w 11"/>
                <a:gd name="T9" fmla="*/ 0 h 146"/>
                <a:gd name="T10" fmla="*/ 0 w 11"/>
                <a:gd name="T11" fmla="*/ 0 h 146"/>
                <a:gd name="T12" fmla="*/ 0 w 11"/>
                <a:gd name="T13" fmla="*/ 0 h 146"/>
                <a:gd name="T14" fmla="*/ 0 w 11"/>
                <a:gd name="T15" fmla="*/ 0 h 146"/>
                <a:gd name="T16" fmla="*/ 0 w 11"/>
                <a:gd name="T17" fmla="*/ 0 h 146"/>
                <a:gd name="T18" fmla="*/ 0 w 11"/>
                <a:gd name="T19" fmla="*/ 0 h 1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"/>
                <a:gd name="T31" fmla="*/ 0 h 146"/>
                <a:gd name="T32" fmla="*/ 11 w 11"/>
                <a:gd name="T33" fmla="*/ 146 h 14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" h="146">
                  <a:moveTo>
                    <a:pt x="5" y="134"/>
                  </a:moveTo>
                  <a:lnTo>
                    <a:pt x="11" y="140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140"/>
                  </a:lnTo>
                  <a:lnTo>
                    <a:pt x="5" y="146"/>
                  </a:lnTo>
                  <a:lnTo>
                    <a:pt x="0" y="140"/>
                  </a:lnTo>
                  <a:lnTo>
                    <a:pt x="0" y="146"/>
                  </a:lnTo>
                  <a:lnTo>
                    <a:pt x="5" y="146"/>
                  </a:lnTo>
                  <a:lnTo>
                    <a:pt x="5" y="13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76" name="Freeform 1450"/>
            <p:cNvSpPr>
              <a:spLocks/>
            </p:cNvSpPr>
            <p:nvPr/>
          </p:nvSpPr>
          <p:spPr bwMode="auto">
            <a:xfrm>
              <a:off x="1663" y="2861"/>
              <a:ext cx="80" cy="4"/>
            </a:xfrm>
            <a:custGeom>
              <a:avLst/>
              <a:gdLst>
                <a:gd name="T0" fmla="*/ 0 w 240"/>
                <a:gd name="T1" fmla="*/ 0 h 12"/>
                <a:gd name="T2" fmla="*/ 0 w 240"/>
                <a:gd name="T3" fmla="*/ 0 h 12"/>
                <a:gd name="T4" fmla="*/ 0 w 240"/>
                <a:gd name="T5" fmla="*/ 0 h 12"/>
                <a:gd name="T6" fmla="*/ 0 w 240"/>
                <a:gd name="T7" fmla="*/ 0 h 12"/>
                <a:gd name="T8" fmla="*/ 0 w 240"/>
                <a:gd name="T9" fmla="*/ 0 h 12"/>
                <a:gd name="T10" fmla="*/ 0 w 240"/>
                <a:gd name="T11" fmla="*/ 0 h 12"/>
                <a:gd name="T12" fmla="*/ 0 w 240"/>
                <a:gd name="T13" fmla="*/ 0 h 12"/>
                <a:gd name="T14" fmla="*/ 0 w 240"/>
                <a:gd name="T15" fmla="*/ 0 h 12"/>
                <a:gd name="T16" fmla="*/ 0 w 240"/>
                <a:gd name="T17" fmla="*/ 0 h 12"/>
                <a:gd name="T18" fmla="*/ 0 w 240"/>
                <a:gd name="T19" fmla="*/ 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40"/>
                <a:gd name="T31" fmla="*/ 0 h 12"/>
                <a:gd name="T32" fmla="*/ 240 w 240"/>
                <a:gd name="T33" fmla="*/ 12 h 1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40" h="12">
                  <a:moveTo>
                    <a:pt x="229" y="6"/>
                  </a:moveTo>
                  <a:lnTo>
                    <a:pt x="235" y="0"/>
                  </a:lnTo>
                  <a:lnTo>
                    <a:pt x="0" y="0"/>
                  </a:lnTo>
                  <a:lnTo>
                    <a:pt x="0" y="12"/>
                  </a:lnTo>
                  <a:lnTo>
                    <a:pt x="235" y="12"/>
                  </a:lnTo>
                  <a:lnTo>
                    <a:pt x="240" y="6"/>
                  </a:lnTo>
                  <a:lnTo>
                    <a:pt x="235" y="12"/>
                  </a:lnTo>
                  <a:lnTo>
                    <a:pt x="240" y="12"/>
                  </a:lnTo>
                  <a:lnTo>
                    <a:pt x="240" y="6"/>
                  </a:lnTo>
                  <a:lnTo>
                    <a:pt x="229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77" name="Freeform 1451"/>
            <p:cNvSpPr>
              <a:spLocks/>
            </p:cNvSpPr>
            <p:nvPr/>
          </p:nvSpPr>
          <p:spPr bwMode="auto">
            <a:xfrm>
              <a:off x="1675" y="2864"/>
              <a:ext cx="28" cy="34"/>
            </a:xfrm>
            <a:custGeom>
              <a:avLst/>
              <a:gdLst>
                <a:gd name="T0" fmla="*/ 0 w 84"/>
                <a:gd name="T1" fmla="*/ 0 h 104"/>
                <a:gd name="T2" fmla="*/ 0 w 84"/>
                <a:gd name="T3" fmla="*/ 0 h 104"/>
                <a:gd name="T4" fmla="*/ 0 w 84"/>
                <a:gd name="T5" fmla="*/ 0 h 104"/>
                <a:gd name="T6" fmla="*/ 0 w 84"/>
                <a:gd name="T7" fmla="*/ 0 h 104"/>
                <a:gd name="T8" fmla="*/ 0 w 84"/>
                <a:gd name="T9" fmla="*/ 0 h 104"/>
                <a:gd name="T10" fmla="*/ 0 w 84"/>
                <a:gd name="T11" fmla="*/ 0 h 104"/>
                <a:gd name="T12" fmla="*/ 0 w 84"/>
                <a:gd name="T13" fmla="*/ 0 h 104"/>
                <a:gd name="T14" fmla="*/ 0 w 84"/>
                <a:gd name="T15" fmla="*/ 0 h 104"/>
                <a:gd name="T16" fmla="*/ 0 w 84"/>
                <a:gd name="T17" fmla="*/ 0 h 104"/>
                <a:gd name="T18" fmla="*/ 0 w 84"/>
                <a:gd name="T19" fmla="*/ 0 h 104"/>
                <a:gd name="T20" fmla="*/ 0 w 84"/>
                <a:gd name="T21" fmla="*/ 0 h 104"/>
                <a:gd name="T22" fmla="*/ 0 w 84"/>
                <a:gd name="T23" fmla="*/ 0 h 104"/>
                <a:gd name="T24" fmla="*/ 0 w 84"/>
                <a:gd name="T25" fmla="*/ 0 h 104"/>
                <a:gd name="T26" fmla="*/ 0 w 84"/>
                <a:gd name="T27" fmla="*/ 0 h 104"/>
                <a:gd name="T28" fmla="*/ 0 w 84"/>
                <a:gd name="T29" fmla="*/ 0 h 104"/>
                <a:gd name="T30" fmla="*/ 0 w 84"/>
                <a:gd name="T31" fmla="*/ 0 h 104"/>
                <a:gd name="T32" fmla="*/ 0 w 84"/>
                <a:gd name="T33" fmla="*/ 0 h 104"/>
                <a:gd name="T34" fmla="*/ 0 w 84"/>
                <a:gd name="T35" fmla="*/ 0 h 10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84"/>
                <a:gd name="T55" fmla="*/ 0 h 104"/>
                <a:gd name="T56" fmla="*/ 84 w 84"/>
                <a:gd name="T57" fmla="*/ 104 h 104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84" h="104">
                  <a:moveTo>
                    <a:pt x="84" y="0"/>
                  </a:moveTo>
                  <a:lnTo>
                    <a:pt x="72" y="0"/>
                  </a:lnTo>
                  <a:lnTo>
                    <a:pt x="60" y="0"/>
                  </a:lnTo>
                  <a:lnTo>
                    <a:pt x="46" y="0"/>
                  </a:lnTo>
                  <a:lnTo>
                    <a:pt x="33" y="2"/>
                  </a:lnTo>
                  <a:lnTo>
                    <a:pt x="21" y="7"/>
                  </a:lnTo>
                  <a:lnTo>
                    <a:pt x="10" y="14"/>
                  </a:lnTo>
                  <a:lnTo>
                    <a:pt x="4" y="26"/>
                  </a:lnTo>
                  <a:lnTo>
                    <a:pt x="0" y="42"/>
                  </a:lnTo>
                  <a:lnTo>
                    <a:pt x="1" y="60"/>
                  </a:lnTo>
                  <a:lnTo>
                    <a:pt x="6" y="74"/>
                  </a:lnTo>
                  <a:lnTo>
                    <a:pt x="14" y="84"/>
                  </a:lnTo>
                  <a:lnTo>
                    <a:pt x="24" y="92"/>
                  </a:lnTo>
                  <a:lnTo>
                    <a:pt x="36" y="99"/>
                  </a:lnTo>
                  <a:lnTo>
                    <a:pt x="51" y="101"/>
                  </a:lnTo>
                  <a:lnTo>
                    <a:pt x="67" y="104"/>
                  </a:lnTo>
                  <a:lnTo>
                    <a:pt x="84" y="104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2D3D8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78" name="Freeform 1452"/>
            <p:cNvSpPr>
              <a:spLocks/>
            </p:cNvSpPr>
            <p:nvPr/>
          </p:nvSpPr>
          <p:spPr bwMode="auto">
            <a:xfrm>
              <a:off x="1674" y="2862"/>
              <a:ext cx="29" cy="16"/>
            </a:xfrm>
            <a:custGeom>
              <a:avLst/>
              <a:gdLst>
                <a:gd name="T0" fmla="*/ 0 w 88"/>
                <a:gd name="T1" fmla="*/ 0 h 48"/>
                <a:gd name="T2" fmla="*/ 0 w 88"/>
                <a:gd name="T3" fmla="*/ 0 h 48"/>
                <a:gd name="T4" fmla="*/ 0 w 88"/>
                <a:gd name="T5" fmla="*/ 0 h 48"/>
                <a:gd name="T6" fmla="*/ 0 w 88"/>
                <a:gd name="T7" fmla="*/ 0 h 48"/>
                <a:gd name="T8" fmla="*/ 0 w 88"/>
                <a:gd name="T9" fmla="*/ 0 h 48"/>
                <a:gd name="T10" fmla="*/ 0 w 88"/>
                <a:gd name="T11" fmla="*/ 0 h 48"/>
                <a:gd name="T12" fmla="*/ 0 w 88"/>
                <a:gd name="T13" fmla="*/ 0 h 48"/>
                <a:gd name="T14" fmla="*/ 0 w 88"/>
                <a:gd name="T15" fmla="*/ 0 h 48"/>
                <a:gd name="T16" fmla="*/ 0 w 88"/>
                <a:gd name="T17" fmla="*/ 0 h 48"/>
                <a:gd name="T18" fmla="*/ 0 w 88"/>
                <a:gd name="T19" fmla="*/ 0 h 48"/>
                <a:gd name="T20" fmla="*/ 0 w 88"/>
                <a:gd name="T21" fmla="*/ 0 h 48"/>
                <a:gd name="T22" fmla="*/ 0 w 88"/>
                <a:gd name="T23" fmla="*/ 0 h 48"/>
                <a:gd name="T24" fmla="*/ 0 w 88"/>
                <a:gd name="T25" fmla="*/ 0 h 48"/>
                <a:gd name="T26" fmla="*/ 0 w 88"/>
                <a:gd name="T27" fmla="*/ 0 h 48"/>
                <a:gd name="T28" fmla="*/ 0 w 88"/>
                <a:gd name="T29" fmla="*/ 0 h 48"/>
                <a:gd name="T30" fmla="*/ 0 w 88"/>
                <a:gd name="T31" fmla="*/ 0 h 48"/>
                <a:gd name="T32" fmla="*/ 0 w 88"/>
                <a:gd name="T33" fmla="*/ 0 h 48"/>
                <a:gd name="T34" fmla="*/ 0 w 88"/>
                <a:gd name="T35" fmla="*/ 0 h 48"/>
                <a:gd name="T36" fmla="*/ 0 w 88"/>
                <a:gd name="T37" fmla="*/ 0 h 48"/>
                <a:gd name="T38" fmla="*/ 0 w 88"/>
                <a:gd name="T39" fmla="*/ 0 h 48"/>
                <a:gd name="T40" fmla="*/ 0 w 88"/>
                <a:gd name="T41" fmla="*/ 0 h 4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88"/>
                <a:gd name="T64" fmla="*/ 0 h 48"/>
                <a:gd name="T65" fmla="*/ 88 w 88"/>
                <a:gd name="T66" fmla="*/ 48 h 48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88" h="48">
                  <a:moveTo>
                    <a:pt x="9" y="48"/>
                  </a:moveTo>
                  <a:lnTo>
                    <a:pt x="9" y="48"/>
                  </a:lnTo>
                  <a:lnTo>
                    <a:pt x="12" y="33"/>
                  </a:lnTo>
                  <a:lnTo>
                    <a:pt x="18" y="24"/>
                  </a:lnTo>
                  <a:lnTo>
                    <a:pt x="27" y="18"/>
                  </a:lnTo>
                  <a:lnTo>
                    <a:pt x="38" y="13"/>
                  </a:lnTo>
                  <a:lnTo>
                    <a:pt x="50" y="13"/>
                  </a:lnTo>
                  <a:lnTo>
                    <a:pt x="64" y="13"/>
                  </a:lnTo>
                  <a:lnTo>
                    <a:pt x="76" y="13"/>
                  </a:lnTo>
                  <a:lnTo>
                    <a:pt x="88" y="13"/>
                  </a:lnTo>
                  <a:lnTo>
                    <a:pt x="88" y="0"/>
                  </a:lnTo>
                  <a:lnTo>
                    <a:pt x="76" y="0"/>
                  </a:lnTo>
                  <a:lnTo>
                    <a:pt x="64" y="0"/>
                  </a:lnTo>
                  <a:lnTo>
                    <a:pt x="50" y="0"/>
                  </a:lnTo>
                  <a:lnTo>
                    <a:pt x="36" y="2"/>
                  </a:lnTo>
                  <a:lnTo>
                    <a:pt x="22" y="8"/>
                  </a:lnTo>
                  <a:lnTo>
                    <a:pt x="11" y="16"/>
                  </a:lnTo>
                  <a:lnTo>
                    <a:pt x="3" y="30"/>
                  </a:lnTo>
                  <a:lnTo>
                    <a:pt x="0" y="48"/>
                  </a:lnTo>
                  <a:lnTo>
                    <a:pt x="9" y="4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79" name="Freeform 1453"/>
            <p:cNvSpPr>
              <a:spLocks/>
            </p:cNvSpPr>
            <p:nvPr/>
          </p:nvSpPr>
          <p:spPr bwMode="auto">
            <a:xfrm>
              <a:off x="1674" y="2878"/>
              <a:ext cx="31" cy="22"/>
            </a:xfrm>
            <a:custGeom>
              <a:avLst/>
              <a:gdLst>
                <a:gd name="T0" fmla="*/ 0 w 93"/>
                <a:gd name="T1" fmla="*/ 0 h 68"/>
                <a:gd name="T2" fmla="*/ 0 w 93"/>
                <a:gd name="T3" fmla="*/ 0 h 68"/>
                <a:gd name="T4" fmla="*/ 0 w 93"/>
                <a:gd name="T5" fmla="*/ 0 h 68"/>
                <a:gd name="T6" fmla="*/ 0 w 93"/>
                <a:gd name="T7" fmla="*/ 0 h 68"/>
                <a:gd name="T8" fmla="*/ 0 w 93"/>
                <a:gd name="T9" fmla="*/ 0 h 68"/>
                <a:gd name="T10" fmla="*/ 0 w 93"/>
                <a:gd name="T11" fmla="*/ 0 h 68"/>
                <a:gd name="T12" fmla="*/ 0 w 93"/>
                <a:gd name="T13" fmla="*/ 0 h 68"/>
                <a:gd name="T14" fmla="*/ 0 w 93"/>
                <a:gd name="T15" fmla="*/ 0 h 68"/>
                <a:gd name="T16" fmla="*/ 0 w 93"/>
                <a:gd name="T17" fmla="*/ 0 h 68"/>
                <a:gd name="T18" fmla="*/ 0 w 93"/>
                <a:gd name="T19" fmla="*/ 0 h 68"/>
                <a:gd name="T20" fmla="*/ 0 w 93"/>
                <a:gd name="T21" fmla="*/ 0 h 68"/>
                <a:gd name="T22" fmla="*/ 0 w 93"/>
                <a:gd name="T23" fmla="*/ 0 h 68"/>
                <a:gd name="T24" fmla="*/ 0 w 93"/>
                <a:gd name="T25" fmla="*/ 0 h 68"/>
                <a:gd name="T26" fmla="*/ 0 w 93"/>
                <a:gd name="T27" fmla="*/ 0 h 68"/>
                <a:gd name="T28" fmla="*/ 0 w 93"/>
                <a:gd name="T29" fmla="*/ 0 h 68"/>
                <a:gd name="T30" fmla="*/ 0 w 93"/>
                <a:gd name="T31" fmla="*/ 0 h 68"/>
                <a:gd name="T32" fmla="*/ 0 w 93"/>
                <a:gd name="T33" fmla="*/ 0 h 68"/>
                <a:gd name="T34" fmla="*/ 0 w 93"/>
                <a:gd name="T35" fmla="*/ 0 h 68"/>
                <a:gd name="T36" fmla="*/ 0 w 93"/>
                <a:gd name="T37" fmla="*/ 0 h 68"/>
                <a:gd name="T38" fmla="*/ 0 w 93"/>
                <a:gd name="T39" fmla="*/ 0 h 68"/>
                <a:gd name="T40" fmla="*/ 0 w 93"/>
                <a:gd name="T41" fmla="*/ 0 h 68"/>
                <a:gd name="T42" fmla="*/ 0 w 93"/>
                <a:gd name="T43" fmla="*/ 0 h 68"/>
                <a:gd name="T44" fmla="*/ 0 w 93"/>
                <a:gd name="T45" fmla="*/ 0 h 68"/>
                <a:gd name="T46" fmla="*/ 0 w 93"/>
                <a:gd name="T47" fmla="*/ 0 h 6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93"/>
                <a:gd name="T73" fmla="*/ 0 h 68"/>
                <a:gd name="T74" fmla="*/ 93 w 93"/>
                <a:gd name="T75" fmla="*/ 68 h 68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93" h="68">
                  <a:moveTo>
                    <a:pt x="82" y="62"/>
                  </a:moveTo>
                  <a:lnTo>
                    <a:pt x="88" y="55"/>
                  </a:lnTo>
                  <a:lnTo>
                    <a:pt x="71" y="57"/>
                  </a:lnTo>
                  <a:lnTo>
                    <a:pt x="55" y="54"/>
                  </a:lnTo>
                  <a:lnTo>
                    <a:pt x="41" y="51"/>
                  </a:lnTo>
                  <a:lnTo>
                    <a:pt x="30" y="45"/>
                  </a:lnTo>
                  <a:lnTo>
                    <a:pt x="21" y="39"/>
                  </a:lnTo>
                  <a:lnTo>
                    <a:pt x="14" y="30"/>
                  </a:lnTo>
                  <a:lnTo>
                    <a:pt x="10" y="18"/>
                  </a:lnTo>
                  <a:lnTo>
                    <a:pt x="9" y="0"/>
                  </a:lnTo>
                  <a:lnTo>
                    <a:pt x="0" y="0"/>
                  </a:lnTo>
                  <a:lnTo>
                    <a:pt x="1" y="18"/>
                  </a:lnTo>
                  <a:lnTo>
                    <a:pt x="5" y="35"/>
                  </a:lnTo>
                  <a:lnTo>
                    <a:pt x="14" y="46"/>
                  </a:lnTo>
                  <a:lnTo>
                    <a:pt x="26" y="55"/>
                  </a:lnTo>
                  <a:lnTo>
                    <a:pt x="39" y="62"/>
                  </a:lnTo>
                  <a:lnTo>
                    <a:pt x="55" y="64"/>
                  </a:lnTo>
                  <a:lnTo>
                    <a:pt x="71" y="67"/>
                  </a:lnTo>
                  <a:lnTo>
                    <a:pt x="88" y="68"/>
                  </a:lnTo>
                  <a:lnTo>
                    <a:pt x="93" y="62"/>
                  </a:lnTo>
                  <a:lnTo>
                    <a:pt x="88" y="68"/>
                  </a:lnTo>
                  <a:lnTo>
                    <a:pt x="93" y="68"/>
                  </a:lnTo>
                  <a:lnTo>
                    <a:pt x="93" y="62"/>
                  </a:lnTo>
                  <a:lnTo>
                    <a:pt x="82" y="6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80" name="Freeform 1454"/>
            <p:cNvSpPr>
              <a:spLocks/>
            </p:cNvSpPr>
            <p:nvPr/>
          </p:nvSpPr>
          <p:spPr bwMode="auto">
            <a:xfrm>
              <a:off x="1701" y="2862"/>
              <a:ext cx="4" cy="36"/>
            </a:xfrm>
            <a:custGeom>
              <a:avLst/>
              <a:gdLst>
                <a:gd name="T0" fmla="*/ 0 w 11"/>
                <a:gd name="T1" fmla="*/ 0 h 110"/>
                <a:gd name="T2" fmla="*/ 0 w 11"/>
                <a:gd name="T3" fmla="*/ 0 h 110"/>
                <a:gd name="T4" fmla="*/ 0 w 11"/>
                <a:gd name="T5" fmla="*/ 0 h 110"/>
                <a:gd name="T6" fmla="*/ 0 w 11"/>
                <a:gd name="T7" fmla="*/ 0 h 110"/>
                <a:gd name="T8" fmla="*/ 0 w 11"/>
                <a:gd name="T9" fmla="*/ 0 h 110"/>
                <a:gd name="T10" fmla="*/ 0 w 11"/>
                <a:gd name="T11" fmla="*/ 0 h 110"/>
                <a:gd name="T12" fmla="*/ 0 w 11"/>
                <a:gd name="T13" fmla="*/ 0 h 110"/>
                <a:gd name="T14" fmla="*/ 0 w 11"/>
                <a:gd name="T15" fmla="*/ 0 h 110"/>
                <a:gd name="T16" fmla="*/ 0 w 11"/>
                <a:gd name="T17" fmla="*/ 0 h 110"/>
                <a:gd name="T18" fmla="*/ 0 w 11"/>
                <a:gd name="T19" fmla="*/ 0 h 1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"/>
                <a:gd name="T31" fmla="*/ 0 h 110"/>
                <a:gd name="T32" fmla="*/ 11 w 11"/>
                <a:gd name="T33" fmla="*/ 110 h 11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" h="110">
                  <a:moveTo>
                    <a:pt x="6" y="13"/>
                  </a:moveTo>
                  <a:lnTo>
                    <a:pt x="0" y="6"/>
                  </a:lnTo>
                  <a:lnTo>
                    <a:pt x="0" y="110"/>
                  </a:lnTo>
                  <a:lnTo>
                    <a:pt x="11" y="110"/>
                  </a:lnTo>
                  <a:lnTo>
                    <a:pt x="11" y="6"/>
                  </a:lnTo>
                  <a:lnTo>
                    <a:pt x="6" y="0"/>
                  </a:lnTo>
                  <a:lnTo>
                    <a:pt x="11" y="6"/>
                  </a:lnTo>
                  <a:lnTo>
                    <a:pt x="11" y="0"/>
                  </a:lnTo>
                  <a:lnTo>
                    <a:pt x="6" y="0"/>
                  </a:lnTo>
                  <a:lnTo>
                    <a:pt x="6" y="1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81" name="Freeform 1455"/>
            <p:cNvSpPr>
              <a:spLocks/>
            </p:cNvSpPr>
            <p:nvPr/>
          </p:nvSpPr>
          <p:spPr bwMode="auto">
            <a:xfrm>
              <a:off x="1643" y="2855"/>
              <a:ext cx="32" cy="33"/>
            </a:xfrm>
            <a:custGeom>
              <a:avLst/>
              <a:gdLst>
                <a:gd name="T0" fmla="*/ 0 w 96"/>
                <a:gd name="T1" fmla="*/ 0 h 101"/>
                <a:gd name="T2" fmla="*/ 0 w 96"/>
                <a:gd name="T3" fmla="*/ 0 h 101"/>
                <a:gd name="T4" fmla="*/ 0 w 96"/>
                <a:gd name="T5" fmla="*/ 0 h 101"/>
                <a:gd name="T6" fmla="*/ 0 w 96"/>
                <a:gd name="T7" fmla="*/ 0 h 101"/>
                <a:gd name="T8" fmla="*/ 0 w 96"/>
                <a:gd name="T9" fmla="*/ 0 h 101"/>
                <a:gd name="T10" fmla="*/ 0 w 96"/>
                <a:gd name="T11" fmla="*/ 0 h 101"/>
                <a:gd name="T12" fmla="*/ 0 w 96"/>
                <a:gd name="T13" fmla="*/ 0 h 101"/>
                <a:gd name="T14" fmla="*/ 0 w 96"/>
                <a:gd name="T15" fmla="*/ 0 h 101"/>
                <a:gd name="T16" fmla="*/ 0 w 96"/>
                <a:gd name="T17" fmla="*/ 0 h 101"/>
                <a:gd name="T18" fmla="*/ 0 w 96"/>
                <a:gd name="T19" fmla="*/ 0 h 101"/>
                <a:gd name="T20" fmla="*/ 0 w 96"/>
                <a:gd name="T21" fmla="*/ 0 h 101"/>
                <a:gd name="T22" fmla="*/ 0 w 96"/>
                <a:gd name="T23" fmla="*/ 0 h 101"/>
                <a:gd name="T24" fmla="*/ 0 w 96"/>
                <a:gd name="T25" fmla="*/ 0 h 101"/>
                <a:gd name="T26" fmla="*/ 0 w 96"/>
                <a:gd name="T27" fmla="*/ 0 h 101"/>
                <a:gd name="T28" fmla="*/ 0 w 96"/>
                <a:gd name="T29" fmla="*/ 0 h 101"/>
                <a:gd name="T30" fmla="*/ 0 w 96"/>
                <a:gd name="T31" fmla="*/ 0 h 101"/>
                <a:gd name="T32" fmla="*/ 0 w 96"/>
                <a:gd name="T33" fmla="*/ 0 h 101"/>
                <a:gd name="T34" fmla="*/ 0 w 96"/>
                <a:gd name="T35" fmla="*/ 0 h 101"/>
                <a:gd name="T36" fmla="*/ 0 w 96"/>
                <a:gd name="T37" fmla="*/ 0 h 101"/>
                <a:gd name="T38" fmla="*/ 0 w 96"/>
                <a:gd name="T39" fmla="*/ 0 h 101"/>
                <a:gd name="T40" fmla="*/ 0 w 96"/>
                <a:gd name="T41" fmla="*/ 0 h 101"/>
                <a:gd name="T42" fmla="*/ 0 w 96"/>
                <a:gd name="T43" fmla="*/ 0 h 101"/>
                <a:gd name="T44" fmla="*/ 0 w 96"/>
                <a:gd name="T45" fmla="*/ 0 h 101"/>
                <a:gd name="T46" fmla="*/ 0 w 96"/>
                <a:gd name="T47" fmla="*/ 0 h 101"/>
                <a:gd name="T48" fmla="*/ 0 w 96"/>
                <a:gd name="T49" fmla="*/ 0 h 101"/>
                <a:gd name="T50" fmla="*/ 0 w 96"/>
                <a:gd name="T51" fmla="*/ 0 h 101"/>
                <a:gd name="T52" fmla="*/ 0 w 96"/>
                <a:gd name="T53" fmla="*/ 0 h 101"/>
                <a:gd name="T54" fmla="*/ 0 w 96"/>
                <a:gd name="T55" fmla="*/ 0 h 101"/>
                <a:gd name="T56" fmla="*/ 0 w 96"/>
                <a:gd name="T57" fmla="*/ 0 h 101"/>
                <a:gd name="T58" fmla="*/ 0 w 96"/>
                <a:gd name="T59" fmla="*/ 0 h 101"/>
                <a:gd name="T60" fmla="*/ 0 w 96"/>
                <a:gd name="T61" fmla="*/ 0 h 101"/>
                <a:gd name="T62" fmla="*/ 0 w 96"/>
                <a:gd name="T63" fmla="*/ 0 h 101"/>
                <a:gd name="T64" fmla="*/ 0 w 96"/>
                <a:gd name="T65" fmla="*/ 0 h 101"/>
                <a:gd name="T66" fmla="*/ 0 w 96"/>
                <a:gd name="T67" fmla="*/ 0 h 101"/>
                <a:gd name="T68" fmla="*/ 0 w 96"/>
                <a:gd name="T69" fmla="*/ 0 h 10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96"/>
                <a:gd name="T106" fmla="*/ 0 h 101"/>
                <a:gd name="T107" fmla="*/ 96 w 96"/>
                <a:gd name="T108" fmla="*/ 101 h 10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96" h="101">
                  <a:moveTo>
                    <a:pt x="58" y="0"/>
                  </a:moveTo>
                  <a:lnTo>
                    <a:pt x="66" y="2"/>
                  </a:lnTo>
                  <a:lnTo>
                    <a:pt x="72" y="4"/>
                  </a:lnTo>
                  <a:lnTo>
                    <a:pt x="79" y="9"/>
                  </a:lnTo>
                  <a:lnTo>
                    <a:pt x="85" y="16"/>
                  </a:lnTo>
                  <a:lnTo>
                    <a:pt x="89" y="23"/>
                  </a:lnTo>
                  <a:lnTo>
                    <a:pt x="93" y="31"/>
                  </a:lnTo>
                  <a:lnTo>
                    <a:pt x="95" y="41"/>
                  </a:lnTo>
                  <a:lnTo>
                    <a:pt x="96" y="51"/>
                  </a:lnTo>
                  <a:lnTo>
                    <a:pt x="95" y="62"/>
                  </a:lnTo>
                  <a:lnTo>
                    <a:pt x="93" y="71"/>
                  </a:lnTo>
                  <a:lnTo>
                    <a:pt x="89" y="80"/>
                  </a:lnTo>
                  <a:lnTo>
                    <a:pt x="85" y="86"/>
                  </a:lnTo>
                  <a:lnTo>
                    <a:pt x="79" y="92"/>
                  </a:lnTo>
                  <a:lnTo>
                    <a:pt x="72" y="97"/>
                  </a:lnTo>
                  <a:lnTo>
                    <a:pt x="66" y="100"/>
                  </a:lnTo>
                  <a:lnTo>
                    <a:pt x="58" y="101"/>
                  </a:lnTo>
                  <a:lnTo>
                    <a:pt x="39" y="101"/>
                  </a:lnTo>
                  <a:lnTo>
                    <a:pt x="31" y="100"/>
                  </a:lnTo>
                  <a:lnTo>
                    <a:pt x="24" y="97"/>
                  </a:lnTo>
                  <a:lnTo>
                    <a:pt x="17" y="92"/>
                  </a:lnTo>
                  <a:lnTo>
                    <a:pt x="12" y="86"/>
                  </a:lnTo>
                  <a:lnTo>
                    <a:pt x="7" y="80"/>
                  </a:lnTo>
                  <a:lnTo>
                    <a:pt x="4" y="71"/>
                  </a:lnTo>
                  <a:lnTo>
                    <a:pt x="1" y="62"/>
                  </a:lnTo>
                  <a:lnTo>
                    <a:pt x="0" y="51"/>
                  </a:lnTo>
                  <a:lnTo>
                    <a:pt x="1" y="41"/>
                  </a:lnTo>
                  <a:lnTo>
                    <a:pt x="4" y="31"/>
                  </a:lnTo>
                  <a:lnTo>
                    <a:pt x="7" y="23"/>
                  </a:lnTo>
                  <a:lnTo>
                    <a:pt x="12" y="16"/>
                  </a:lnTo>
                  <a:lnTo>
                    <a:pt x="17" y="9"/>
                  </a:lnTo>
                  <a:lnTo>
                    <a:pt x="24" y="4"/>
                  </a:lnTo>
                  <a:lnTo>
                    <a:pt x="31" y="2"/>
                  </a:lnTo>
                  <a:lnTo>
                    <a:pt x="39" y="0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2D3D8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82" name="Freeform 1456"/>
            <p:cNvSpPr>
              <a:spLocks/>
            </p:cNvSpPr>
            <p:nvPr/>
          </p:nvSpPr>
          <p:spPr bwMode="auto">
            <a:xfrm>
              <a:off x="1662" y="2853"/>
              <a:ext cx="15" cy="19"/>
            </a:xfrm>
            <a:custGeom>
              <a:avLst/>
              <a:gdLst>
                <a:gd name="T0" fmla="*/ 0 w 44"/>
                <a:gd name="T1" fmla="*/ 0 h 57"/>
                <a:gd name="T2" fmla="*/ 0 w 44"/>
                <a:gd name="T3" fmla="*/ 0 h 57"/>
                <a:gd name="T4" fmla="*/ 0 w 44"/>
                <a:gd name="T5" fmla="*/ 0 h 57"/>
                <a:gd name="T6" fmla="*/ 0 w 44"/>
                <a:gd name="T7" fmla="*/ 0 h 57"/>
                <a:gd name="T8" fmla="*/ 0 w 44"/>
                <a:gd name="T9" fmla="*/ 0 h 57"/>
                <a:gd name="T10" fmla="*/ 0 w 44"/>
                <a:gd name="T11" fmla="*/ 0 h 57"/>
                <a:gd name="T12" fmla="*/ 0 w 44"/>
                <a:gd name="T13" fmla="*/ 0 h 57"/>
                <a:gd name="T14" fmla="*/ 0 w 44"/>
                <a:gd name="T15" fmla="*/ 0 h 57"/>
                <a:gd name="T16" fmla="*/ 0 w 44"/>
                <a:gd name="T17" fmla="*/ 0 h 57"/>
                <a:gd name="T18" fmla="*/ 0 w 44"/>
                <a:gd name="T19" fmla="*/ 0 h 57"/>
                <a:gd name="T20" fmla="*/ 0 w 44"/>
                <a:gd name="T21" fmla="*/ 0 h 57"/>
                <a:gd name="T22" fmla="*/ 0 w 44"/>
                <a:gd name="T23" fmla="*/ 0 h 57"/>
                <a:gd name="T24" fmla="*/ 0 w 44"/>
                <a:gd name="T25" fmla="*/ 0 h 57"/>
                <a:gd name="T26" fmla="*/ 0 w 44"/>
                <a:gd name="T27" fmla="*/ 0 h 57"/>
                <a:gd name="T28" fmla="*/ 0 w 44"/>
                <a:gd name="T29" fmla="*/ 0 h 57"/>
                <a:gd name="T30" fmla="*/ 0 w 44"/>
                <a:gd name="T31" fmla="*/ 0 h 57"/>
                <a:gd name="T32" fmla="*/ 0 w 44"/>
                <a:gd name="T33" fmla="*/ 0 h 57"/>
                <a:gd name="T34" fmla="*/ 0 w 44"/>
                <a:gd name="T35" fmla="*/ 0 h 57"/>
                <a:gd name="T36" fmla="*/ 0 w 44"/>
                <a:gd name="T37" fmla="*/ 0 h 57"/>
                <a:gd name="T38" fmla="*/ 0 w 44"/>
                <a:gd name="T39" fmla="*/ 0 h 57"/>
                <a:gd name="T40" fmla="*/ 0 w 44"/>
                <a:gd name="T41" fmla="*/ 0 h 5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44"/>
                <a:gd name="T64" fmla="*/ 0 h 57"/>
                <a:gd name="T65" fmla="*/ 44 w 44"/>
                <a:gd name="T66" fmla="*/ 57 h 57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44" h="57">
                  <a:moveTo>
                    <a:pt x="44" y="57"/>
                  </a:moveTo>
                  <a:lnTo>
                    <a:pt x="44" y="57"/>
                  </a:lnTo>
                  <a:lnTo>
                    <a:pt x="41" y="47"/>
                  </a:lnTo>
                  <a:lnTo>
                    <a:pt x="39" y="36"/>
                  </a:lnTo>
                  <a:lnTo>
                    <a:pt x="36" y="27"/>
                  </a:lnTo>
                  <a:lnTo>
                    <a:pt x="30" y="18"/>
                  </a:lnTo>
                  <a:lnTo>
                    <a:pt x="25" y="12"/>
                  </a:lnTo>
                  <a:lnTo>
                    <a:pt x="17" y="5"/>
                  </a:lnTo>
                  <a:lnTo>
                    <a:pt x="9" y="3"/>
                  </a:lnTo>
                  <a:lnTo>
                    <a:pt x="0" y="0"/>
                  </a:lnTo>
                  <a:lnTo>
                    <a:pt x="0" y="13"/>
                  </a:lnTo>
                  <a:lnTo>
                    <a:pt x="7" y="13"/>
                  </a:lnTo>
                  <a:lnTo>
                    <a:pt x="12" y="15"/>
                  </a:lnTo>
                  <a:lnTo>
                    <a:pt x="18" y="19"/>
                  </a:lnTo>
                  <a:lnTo>
                    <a:pt x="23" y="26"/>
                  </a:lnTo>
                  <a:lnTo>
                    <a:pt x="27" y="32"/>
                  </a:lnTo>
                  <a:lnTo>
                    <a:pt x="30" y="38"/>
                  </a:lnTo>
                  <a:lnTo>
                    <a:pt x="32" y="47"/>
                  </a:lnTo>
                  <a:lnTo>
                    <a:pt x="32" y="57"/>
                  </a:lnTo>
                  <a:lnTo>
                    <a:pt x="44" y="5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83" name="Freeform 1457"/>
            <p:cNvSpPr>
              <a:spLocks/>
            </p:cNvSpPr>
            <p:nvPr/>
          </p:nvSpPr>
          <p:spPr bwMode="auto">
            <a:xfrm>
              <a:off x="1662" y="2872"/>
              <a:ext cx="15" cy="19"/>
            </a:xfrm>
            <a:custGeom>
              <a:avLst/>
              <a:gdLst>
                <a:gd name="T0" fmla="*/ 0 w 44"/>
                <a:gd name="T1" fmla="*/ 0 h 57"/>
                <a:gd name="T2" fmla="*/ 0 w 44"/>
                <a:gd name="T3" fmla="*/ 0 h 57"/>
                <a:gd name="T4" fmla="*/ 0 w 44"/>
                <a:gd name="T5" fmla="*/ 0 h 57"/>
                <a:gd name="T6" fmla="*/ 0 w 44"/>
                <a:gd name="T7" fmla="*/ 0 h 57"/>
                <a:gd name="T8" fmla="*/ 0 w 44"/>
                <a:gd name="T9" fmla="*/ 0 h 57"/>
                <a:gd name="T10" fmla="*/ 0 w 44"/>
                <a:gd name="T11" fmla="*/ 0 h 57"/>
                <a:gd name="T12" fmla="*/ 0 w 44"/>
                <a:gd name="T13" fmla="*/ 0 h 57"/>
                <a:gd name="T14" fmla="*/ 0 w 44"/>
                <a:gd name="T15" fmla="*/ 0 h 57"/>
                <a:gd name="T16" fmla="*/ 0 w 44"/>
                <a:gd name="T17" fmla="*/ 0 h 57"/>
                <a:gd name="T18" fmla="*/ 0 w 44"/>
                <a:gd name="T19" fmla="*/ 0 h 57"/>
                <a:gd name="T20" fmla="*/ 0 w 44"/>
                <a:gd name="T21" fmla="*/ 0 h 57"/>
                <a:gd name="T22" fmla="*/ 0 w 44"/>
                <a:gd name="T23" fmla="*/ 0 h 57"/>
                <a:gd name="T24" fmla="*/ 0 w 44"/>
                <a:gd name="T25" fmla="*/ 0 h 57"/>
                <a:gd name="T26" fmla="*/ 0 w 44"/>
                <a:gd name="T27" fmla="*/ 0 h 57"/>
                <a:gd name="T28" fmla="*/ 0 w 44"/>
                <a:gd name="T29" fmla="*/ 0 h 57"/>
                <a:gd name="T30" fmla="*/ 0 w 44"/>
                <a:gd name="T31" fmla="*/ 0 h 57"/>
                <a:gd name="T32" fmla="*/ 0 w 44"/>
                <a:gd name="T33" fmla="*/ 0 h 57"/>
                <a:gd name="T34" fmla="*/ 0 w 44"/>
                <a:gd name="T35" fmla="*/ 0 h 57"/>
                <a:gd name="T36" fmla="*/ 0 w 44"/>
                <a:gd name="T37" fmla="*/ 0 h 57"/>
                <a:gd name="T38" fmla="*/ 0 w 44"/>
                <a:gd name="T39" fmla="*/ 0 h 57"/>
                <a:gd name="T40" fmla="*/ 0 w 44"/>
                <a:gd name="T41" fmla="*/ 0 h 5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44"/>
                <a:gd name="T64" fmla="*/ 0 h 57"/>
                <a:gd name="T65" fmla="*/ 44 w 44"/>
                <a:gd name="T66" fmla="*/ 57 h 57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44" h="57">
                  <a:moveTo>
                    <a:pt x="0" y="57"/>
                  </a:moveTo>
                  <a:lnTo>
                    <a:pt x="0" y="57"/>
                  </a:lnTo>
                  <a:lnTo>
                    <a:pt x="9" y="54"/>
                  </a:lnTo>
                  <a:lnTo>
                    <a:pt x="17" y="52"/>
                  </a:lnTo>
                  <a:lnTo>
                    <a:pt x="25" y="45"/>
                  </a:lnTo>
                  <a:lnTo>
                    <a:pt x="30" y="39"/>
                  </a:lnTo>
                  <a:lnTo>
                    <a:pt x="36" y="31"/>
                  </a:lnTo>
                  <a:lnTo>
                    <a:pt x="39" y="21"/>
                  </a:lnTo>
                  <a:lnTo>
                    <a:pt x="41" y="11"/>
                  </a:lnTo>
                  <a:lnTo>
                    <a:pt x="44" y="0"/>
                  </a:lnTo>
                  <a:lnTo>
                    <a:pt x="32" y="0"/>
                  </a:lnTo>
                  <a:lnTo>
                    <a:pt x="32" y="11"/>
                  </a:lnTo>
                  <a:lnTo>
                    <a:pt x="30" y="18"/>
                  </a:lnTo>
                  <a:lnTo>
                    <a:pt x="27" y="26"/>
                  </a:lnTo>
                  <a:lnTo>
                    <a:pt x="23" y="31"/>
                  </a:lnTo>
                  <a:lnTo>
                    <a:pt x="18" y="38"/>
                  </a:lnTo>
                  <a:lnTo>
                    <a:pt x="12" y="41"/>
                  </a:lnTo>
                  <a:lnTo>
                    <a:pt x="7" y="44"/>
                  </a:lnTo>
                  <a:lnTo>
                    <a:pt x="0" y="44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84" name="Freeform 1458"/>
            <p:cNvSpPr>
              <a:spLocks/>
            </p:cNvSpPr>
            <p:nvPr/>
          </p:nvSpPr>
          <p:spPr bwMode="auto">
            <a:xfrm>
              <a:off x="1656" y="2886"/>
              <a:ext cx="6" cy="5"/>
            </a:xfrm>
            <a:custGeom>
              <a:avLst/>
              <a:gdLst>
                <a:gd name="T0" fmla="*/ 0 w 19"/>
                <a:gd name="T1" fmla="*/ 0 h 13"/>
                <a:gd name="T2" fmla="*/ 0 w 19"/>
                <a:gd name="T3" fmla="*/ 0 h 13"/>
                <a:gd name="T4" fmla="*/ 0 w 19"/>
                <a:gd name="T5" fmla="*/ 0 h 13"/>
                <a:gd name="T6" fmla="*/ 0 w 19"/>
                <a:gd name="T7" fmla="*/ 0 h 13"/>
                <a:gd name="T8" fmla="*/ 0 w 19"/>
                <a:gd name="T9" fmla="*/ 0 h 13"/>
                <a:gd name="T10" fmla="*/ 0 w 19"/>
                <a:gd name="T11" fmla="*/ 0 h 13"/>
                <a:gd name="T12" fmla="*/ 0 w 19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9"/>
                <a:gd name="T22" fmla="*/ 0 h 13"/>
                <a:gd name="T23" fmla="*/ 19 w 19"/>
                <a:gd name="T24" fmla="*/ 13 h 1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9" h="13">
                  <a:moveTo>
                    <a:pt x="0" y="13"/>
                  </a:moveTo>
                  <a:lnTo>
                    <a:pt x="0" y="13"/>
                  </a:lnTo>
                  <a:lnTo>
                    <a:pt x="19" y="13"/>
                  </a:lnTo>
                  <a:lnTo>
                    <a:pt x="19" y="0"/>
                  </a:lnTo>
                  <a:lnTo>
                    <a:pt x="0" y="0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85" name="Freeform 1459"/>
            <p:cNvSpPr>
              <a:spLocks/>
            </p:cNvSpPr>
            <p:nvPr/>
          </p:nvSpPr>
          <p:spPr bwMode="auto">
            <a:xfrm>
              <a:off x="1641" y="2872"/>
              <a:ext cx="15" cy="19"/>
            </a:xfrm>
            <a:custGeom>
              <a:avLst/>
              <a:gdLst>
                <a:gd name="T0" fmla="*/ 0 w 44"/>
                <a:gd name="T1" fmla="*/ 0 h 57"/>
                <a:gd name="T2" fmla="*/ 0 w 44"/>
                <a:gd name="T3" fmla="*/ 0 h 57"/>
                <a:gd name="T4" fmla="*/ 0 w 44"/>
                <a:gd name="T5" fmla="*/ 0 h 57"/>
                <a:gd name="T6" fmla="*/ 0 w 44"/>
                <a:gd name="T7" fmla="*/ 0 h 57"/>
                <a:gd name="T8" fmla="*/ 0 w 44"/>
                <a:gd name="T9" fmla="*/ 0 h 57"/>
                <a:gd name="T10" fmla="*/ 0 w 44"/>
                <a:gd name="T11" fmla="*/ 0 h 57"/>
                <a:gd name="T12" fmla="*/ 0 w 44"/>
                <a:gd name="T13" fmla="*/ 0 h 57"/>
                <a:gd name="T14" fmla="*/ 0 w 44"/>
                <a:gd name="T15" fmla="*/ 0 h 57"/>
                <a:gd name="T16" fmla="*/ 0 w 44"/>
                <a:gd name="T17" fmla="*/ 0 h 57"/>
                <a:gd name="T18" fmla="*/ 0 w 44"/>
                <a:gd name="T19" fmla="*/ 0 h 57"/>
                <a:gd name="T20" fmla="*/ 0 w 44"/>
                <a:gd name="T21" fmla="*/ 0 h 57"/>
                <a:gd name="T22" fmla="*/ 0 w 44"/>
                <a:gd name="T23" fmla="*/ 0 h 57"/>
                <a:gd name="T24" fmla="*/ 0 w 44"/>
                <a:gd name="T25" fmla="*/ 0 h 57"/>
                <a:gd name="T26" fmla="*/ 0 w 44"/>
                <a:gd name="T27" fmla="*/ 0 h 57"/>
                <a:gd name="T28" fmla="*/ 0 w 44"/>
                <a:gd name="T29" fmla="*/ 0 h 57"/>
                <a:gd name="T30" fmla="*/ 0 w 44"/>
                <a:gd name="T31" fmla="*/ 0 h 57"/>
                <a:gd name="T32" fmla="*/ 0 w 44"/>
                <a:gd name="T33" fmla="*/ 0 h 57"/>
                <a:gd name="T34" fmla="*/ 0 w 44"/>
                <a:gd name="T35" fmla="*/ 0 h 57"/>
                <a:gd name="T36" fmla="*/ 0 w 44"/>
                <a:gd name="T37" fmla="*/ 0 h 57"/>
                <a:gd name="T38" fmla="*/ 0 w 44"/>
                <a:gd name="T39" fmla="*/ 0 h 57"/>
                <a:gd name="T40" fmla="*/ 0 w 44"/>
                <a:gd name="T41" fmla="*/ 0 h 5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44"/>
                <a:gd name="T64" fmla="*/ 0 h 57"/>
                <a:gd name="T65" fmla="*/ 44 w 44"/>
                <a:gd name="T66" fmla="*/ 57 h 57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44" h="57">
                  <a:moveTo>
                    <a:pt x="0" y="0"/>
                  </a:moveTo>
                  <a:lnTo>
                    <a:pt x="0" y="0"/>
                  </a:lnTo>
                  <a:lnTo>
                    <a:pt x="2" y="11"/>
                  </a:lnTo>
                  <a:lnTo>
                    <a:pt x="4" y="21"/>
                  </a:lnTo>
                  <a:lnTo>
                    <a:pt x="8" y="31"/>
                  </a:lnTo>
                  <a:lnTo>
                    <a:pt x="13" y="39"/>
                  </a:lnTo>
                  <a:lnTo>
                    <a:pt x="19" y="45"/>
                  </a:lnTo>
                  <a:lnTo>
                    <a:pt x="27" y="52"/>
                  </a:lnTo>
                  <a:lnTo>
                    <a:pt x="35" y="54"/>
                  </a:lnTo>
                  <a:lnTo>
                    <a:pt x="44" y="57"/>
                  </a:lnTo>
                  <a:lnTo>
                    <a:pt x="44" y="44"/>
                  </a:lnTo>
                  <a:lnTo>
                    <a:pt x="37" y="44"/>
                  </a:lnTo>
                  <a:lnTo>
                    <a:pt x="31" y="41"/>
                  </a:lnTo>
                  <a:lnTo>
                    <a:pt x="26" y="38"/>
                  </a:lnTo>
                  <a:lnTo>
                    <a:pt x="20" y="31"/>
                  </a:lnTo>
                  <a:lnTo>
                    <a:pt x="17" y="26"/>
                  </a:lnTo>
                  <a:lnTo>
                    <a:pt x="13" y="18"/>
                  </a:lnTo>
                  <a:lnTo>
                    <a:pt x="11" y="11"/>
                  </a:lnTo>
                  <a:lnTo>
                    <a:pt x="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86" name="Freeform 1460"/>
            <p:cNvSpPr>
              <a:spLocks/>
            </p:cNvSpPr>
            <p:nvPr/>
          </p:nvSpPr>
          <p:spPr bwMode="auto">
            <a:xfrm>
              <a:off x="1641" y="2853"/>
              <a:ext cx="15" cy="19"/>
            </a:xfrm>
            <a:custGeom>
              <a:avLst/>
              <a:gdLst>
                <a:gd name="T0" fmla="*/ 0 w 44"/>
                <a:gd name="T1" fmla="*/ 0 h 57"/>
                <a:gd name="T2" fmla="*/ 0 w 44"/>
                <a:gd name="T3" fmla="*/ 0 h 57"/>
                <a:gd name="T4" fmla="*/ 0 w 44"/>
                <a:gd name="T5" fmla="*/ 0 h 57"/>
                <a:gd name="T6" fmla="*/ 0 w 44"/>
                <a:gd name="T7" fmla="*/ 0 h 57"/>
                <a:gd name="T8" fmla="*/ 0 w 44"/>
                <a:gd name="T9" fmla="*/ 0 h 57"/>
                <a:gd name="T10" fmla="*/ 0 w 44"/>
                <a:gd name="T11" fmla="*/ 0 h 57"/>
                <a:gd name="T12" fmla="*/ 0 w 44"/>
                <a:gd name="T13" fmla="*/ 0 h 57"/>
                <a:gd name="T14" fmla="*/ 0 w 44"/>
                <a:gd name="T15" fmla="*/ 0 h 57"/>
                <a:gd name="T16" fmla="*/ 0 w 44"/>
                <a:gd name="T17" fmla="*/ 0 h 57"/>
                <a:gd name="T18" fmla="*/ 0 w 44"/>
                <a:gd name="T19" fmla="*/ 0 h 57"/>
                <a:gd name="T20" fmla="*/ 0 w 44"/>
                <a:gd name="T21" fmla="*/ 0 h 57"/>
                <a:gd name="T22" fmla="*/ 0 w 44"/>
                <a:gd name="T23" fmla="*/ 0 h 57"/>
                <a:gd name="T24" fmla="*/ 0 w 44"/>
                <a:gd name="T25" fmla="*/ 0 h 57"/>
                <a:gd name="T26" fmla="*/ 0 w 44"/>
                <a:gd name="T27" fmla="*/ 0 h 57"/>
                <a:gd name="T28" fmla="*/ 0 w 44"/>
                <a:gd name="T29" fmla="*/ 0 h 57"/>
                <a:gd name="T30" fmla="*/ 0 w 44"/>
                <a:gd name="T31" fmla="*/ 0 h 57"/>
                <a:gd name="T32" fmla="*/ 0 w 44"/>
                <a:gd name="T33" fmla="*/ 0 h 57"/>
                <a:gd name="T34" fmla="*/ 0 w 44"/>
                <a:gd name="T35" fmla="*/ 0 h 57"/>
                <a:gd name="T36" fmla="*/ 0 w 44"/>
                <a:gd name="T37" fmla="*/ 0 h 57"/>
                <a:gd name="T38" fmla="*/ 0 w 44"/>
                <a:gd name="T39" fmla="*/ 0 h 57"/>
                <a:gd name="T40" fmla="*/ 0 w 44"/>
                <a:gd name="T41" fmla="*/ 0 h 5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44"/>
                <a:gd name="T64" fmla="*/ 0 h 57"/>
                <a:gd name="T65" fmla="*/ 44 w 44"/>
                <a:gd name="T66" fmla="*/ 57 h 57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44" h="57">
                  <a:moveTo>
                    <a:pt x="44" y="0"/>
                  </a:moveTo>
                  <a:lnTo>
                    <a:pt x="44" y="0"/>
                  </a:lnTo>
                  <a:lnTo>
                    <a:pt x="35" y="3"/>
                  </a:lnTo>
                  <a:lnTo>
                    <a:pt x="27" y="5"/>
                  </a:lnTo>
                  <a:lnTo>
                    <a:pt x="19" y="12"/>
                  </a:lnTo>
                  <a:lnTo>
                    <a:pt x="13" y="18"/>
                  </a:lnTo>
                  <a:lnTo>
                    <a:pt x="8" y="27"/>
                  </a:lnTo>
                  <a:lnTo>
                    <a:pt x="4" y="36"/>
                  </a:lnTo>
                  <a:lnTo>
                    <a:pt x="2" y="47"/>
                  </a:lnTo>
                  <a:lnTo>
                    <a:pt x="0" y="57"/>
                  </a:lnTo>
                  <a:lnTo>
                    <a:pt x="11" y="57"/>
                  </a:lnTo>
                  <a:lnTo>
                    <a:pt x="11" y="47"/>
                  </a:lnTo>
                  <a:lnTo>
                    <a:pt x="13" y="38"/>
                  </a:lnTo>
                  <a:lnTo>
                    <a:pt x="17" y="32"/>
                  </a:lnTo>
                  <a:lnTo>
                    <a:pt x="20" y="26"/>
                  </a:lnTo>
                  <a:lnTo>
                    <a:pt x="26" y="19"/>
                  </a:lnTo>
                  <a:lnTo>
                    <a:pt x="31" y="15"/>
                  </a:lnTo>
                  <a:lnTo>
                    <a:pt x="37" y="13"/>
                  </a:lnTo>
                  <a:lnTo>
                    <a:pt x="44" y="13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87" name="Freeform 1461"/>
            <p:cNvSpPr>
              <a:spLocks/>
            </p:cNvSpPr>
            <p:nvPr/>
          </p:nvSpPr>
          <p:spPr bwMode="auto">
            <a:xfrm>
              <a:off x="1656" y="2853"/>
              <a:ext cx="6" cy="4"/>
            </a:xfrm>
            <a:custGeom>
              <a:avLst/>
              <a:gdLst>
                <a:gd name="T0" fmla="*/ 0 w 19"/>
                <a:gd name="T1" fmla="*/ 0 h 13"/>
                <a:gd name="T2" fmla="*/ 0 w 19"/>
                <a:gd name="T3" fmla="*/ 0 h 13"/>
                <a:gd name="T4" fmla="*/ 0 w 19"/>
                <a:gd name="T5" fmla="*/ 0 h 13"/>
                <a:gd name="T6" fmla="*/ 0 w 19"/>
                <a:gd name="T7" fmla="*/ 0 h 13"/>
                <a:gd name="T8" fmla="*/ 0 w 19"/>
                <a:gd name="T9" fmla="*/ 0 h 13"/>
                <a:gd name="T10" fmla="*/ 0 w 19"/>
                <a:gd name="T11" fmla="*/ 0 h 13"/>
                <a:gd name="T12" fmla="*/ 0 w 19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9"/>
                <a:gd name="T22" fmla="*/ 0 h 13"/>
                <a:gd name="T23" fmla="*/ 19 w 19"/>
                <a:gd name="T24" fmla="*/ 13 h 1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9" h="13">
                  <a:moveTo>
                    <a:pt x="19" y="0"/>
                  </a:moveTo>
                  <a:lnTo>
                    <a:pt x="19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19" y="13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88" name="Freeform 1462"/>
            <p:cNvSpPr>
              <a:spLocks/>
            </p:cNvSpPr>
            <p:nvPr/>
          </p:nvSpPr>
          <p:spPr bwMode="auto">
            <a:xfrm>
              <a:off x="1662" y="2729"/>
              <a:ext cx="59" cy="62"/>
            </a:xfrm>
            <a:custGeom>
              <a:avLst/>
              <a:gdLst>
                <a:gd name="T0" fmla="*/ 0 w 178"/>
                <a:gd name="T1" fmla="*/ 0 h 185"/>
                <a:gd name="T2" fmla="*/ 0 w 178"/>
                <a:gd name="T3" fmla="*/ 0 h 185"/>
                <a:gd name="T4" fmla="*/ 0 w 178"/>
                <a:gd name="T5" fmla="*/ 0 h 185"/>
                <a:gd name="T6" fmla="*/ 0 w 178"/>
                <a:gd name="T7" fmla="*/ 0 h 185"/>
                <a:gd name="T8" fmla="*/ 0 w 178"/>
                <a:gd name="T9" fmla="*/ 0 h 185"/>
                <a:gd name="T10" fmla="*/ 0 w 178"/>
                <a:gd name="T11" fmla="*/ 0 h 185"/>
                <a:gd name="T12" fmla="*/ 0 w 178"/>
                <a:gd name="T13" fmla="*/ 0 h 185"/>
                <a:gd name="T14" fmla="*/ 0 w 178"/>
                <a:gd name="T15" fmla="*/ 0 h 185"/>
                <a:gd name="T16" fmla="*/ 0 w 178"/>
                <a:gd name="T17" fmla="*/ 0 h 185"/>
                <a:gd name="T18" fmla="*/ 0 w 178"/>
                <a:gd name="T19" fmla="*/ 0 h 185"/>
                <a:gd name="T20" fmla="*/ 0 w 178"/>
                <a:gd name="T21" fmla="*/ 0 h 185"/>
                <a:gd name="T22" fmla="*/ 0 w 178"/>
                <a:gd name="T23" fmla="*/ 0 h 185"/>
                <a:gd name="T24" fmla="*/ 0 w 178"/>
                <a:gd name="T25" fmla="*/ 0 h 185"/>
                <a:gd name="T26" fmla="*/ 0 w 178"/>
                <a:gd name="T27" fmla="*/ 0 h 185"/>
                <a:gd name="T28" fmla="*/ 0 w 178"/>
                <a:gd name="T29" fmla="*/ 0 h 185"/>
                <a:gd name="T30" fmla="*/ 0 w 178"/>
                <a:gd name="T31" fmla="*/ 0 h 185"/>
                <a:gd name="T32" fmla="*/ 0 w 178"/>
                <a:gd name="T33" fmla="*/ 0 h 185"/>
                <a:gd name="T34" fmla="*/ 0 w 178"/>
                <a:gd name="T35" fmla="*/ 0 h 185"/>
                <a:gd name="T36" fmla="*/ 0 w 178"/>
                <a:gd name="T37" fmla="*/ 0 h 185"/>
                <a:gd name="T38" fmla="*/ 0 w 178"/>
                <a:gd name="T39" fmla="*/ 0 h 185"/>
                <a:gd name="T40" fmla="*/ 0 w 178"/>
                <a:gd name="T41" fmla="*/ 0 h 185"/>
                <a:gd name="T42" fmla="*/ 0 w 178"/>
                <a:gd name="T43" fmla="*/ 0 h 185"/>
                <a:gd name="T44" fmla="*/ 0 w 178"/>
                <a:gd name="T45" fmla="*/ 0 h 185"/>
                <a:gd name="T46" fmla="*/ 0 w 178"/>
                <a:gd name="T47" fmla="*/ 0 h 185"/>
                <a:gd name="T48" fmla="*/ 0 w 178"/>
                <a:gd name="T49" fmla="*/ 0 h 185"/>
                <a:gd name="T50" fmla="*/ 0 w 178"/>
                <a:gd name="T51" fmla="*/ 0 h 185"/>
                <a:gd name="T52" fmla="*/ 0 w 178"/>
                <a:gd name="T53" fmla="*/ 0 h 18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178"/>
                <a:gd name="T82" fmla="*/ 0 h 185"/>
                <a:gd name="T83" fmla="*/ 178 w 178"/>
                <a:gd name="T84" fmla="*/ 185 h 185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178" h="185">
                  <a:moveTo>
                    <a:pt x="178" y="148"/>
                  </a:moveTo>
                  <a:lnTo>
                    <a:pt x="172" y="154"/>
                  </a:lnTo>
                  <a:lnTo>
                    <a:pt x="165" y="160"/>
                  </a:lnTo>
                  <a:lnTo>
                    <a:pt x="159" y="167"/>
                  </a:lnTo>
                  <a:lnTo>
                    <a:pt x="152" y="171"/>
                  </a:lnTo>
                  <a:lnTo>
                    <a:pt x="144" y="176"/>
                  </a:lnTo>
                  <a:lnTo>
                    <a:pt x="136" y="178"/>
                  </a:lnTo>
                  <a:lnTo>
                    <a:pt x="128" y="182"/>
                  </a:lnTo>
                  <a:lnTo>
                    <a:pt x="119" y="183"/>
                  </a:lnTo>
                  <a:lnTo>
                    <a:pt x="100" y="185"/>
                  </a:lnTo>
                  <a:lnTo>
                    <a:pt x="81" y="181"/>
                  </a:lnTo>
                  <a:lnTo>
                    <a:pt x="63" y="175"/>
                  </a:lnTo>
                  <a:lnTo>
                    <a:pt x="47" y="163"/>
                  </a:lnTo>
                  <a:lnTo>
                    <a:pt x="34" y="149"/>
                  </a:lnTo>
                  <a:lnTo>
                    <a:pt x="22" y="132"/>
                  </a:lnTo>
                  <a:lnTo>
                    <a:pt x="13" y="112"/>
                  </a:lnTo>
                  <a:lnTo>
                    <a:pt x="9" y="90"/>
                  </a:lnTo>
                  <a:lnTo>
                    <a:pt x="0" y="19"/>
                  </a:lnTo>
                  <a:lnTo>
                    <a:pt x="110" y="0"/>
                  </a:lnTo>
                  <a:lnTo>
                    <a:pt x="115" y="19"/>
                  </a:lnTo>
                  <a:lnTo>
                    <a:pt x="119" y="39"/>
                  </a:lnTo>
                  <a:lnTo>
                    <a:pt x="126" y="60"/>
                  </a:lnTo>
                  <a:lnTo>
                    <a:pt x="134" y="80"/>
                  </a:lnTo>
                  <a:lnTo>
                    <a:pt x="143" y="99"/>
                  </a:lnTo>
                  <a:lnTo>
                    <a:pt x="153" y="117"/>
                  </a:lnTo>
                  <a:lnTo>
                    <a:pt x="165" y="134"/>
                  </a:lnTo>
                  <a:lnTo>
                    <a:pt x="178" y="148"/>
                  </a:lnTo>
                  <a:close/>
                </a:path>
              </a:pathLst>
            </a:custGeom>
            <a:solidFill>
              <a:srgbClr val="F2D3D8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89" name="Freeform 1463"/>
            <p:cNvSpPr>
              <a:spLocks/>
            </p:cNvSpPr>
            <p:nvPr/>
          </p:nvSpPr>
          <p:spPr bwMode="auto">
            <a:xfrm>
              <a:off x="1702" y="2777"/>
              <a:ext cx="20" cy="15"/>
            </a:xfrm>
            <a:custGeom>
              <a:avLst/>
              <a:gdLst>
                <a:gd name="T0" fmla="*/ 0 w 62"/>
                <a:gd name="T1" fmla="*/ 0 h 45"/>
                <a:gd name="T2" fmla="*/ 0 w 62"/>
                <a:gd name="T3" fmla="*/ 0 h 45"/>
                <a:gd name="T4" fmla="*/ 0 w 62"/>
                <a:gd name="T5" fmla="*/ 0 h 45"/>
                <a:gd name="T6" fmla="*/ 0 w 62"/>
                <a:gd name="T7" fmla="*/ 0 h 45"/>
                <a:gd name="T8" fmla="*/ 0 w 62"/>
                <a:gd name="T9" fmla="*/ 0 h 45"/>
                <a:gd name="T10" fmla="*/ 0 w 62"/>
                <a:gd name="T11" fmla="*/ 0 h 45"/>
                <a:gd name="T12" fmla="*/ 0 w 62"/>
                <a:gd name="T13" fmla="*/ 0 h 45"/>
                <a:gd name="T14" fmla="*/ 0 w 62"/>
                <a:gd name="T15" fmla="*/ 0 h 45"/>
                <a:gd name="T16" fmla="*/ 0 w 62"/>
                <a:gd name="T17" fmla="*/ 0 h 45"/>
                <a:gd name="T18" fmla="*/ 0 w 62"/>
                <a:gd name="T19" fmla="*/ 0 h 45"/>
                <a:gd name="T20" fmla="*/ 0 w 62"/>
                <a:gd name="T21" fmla="*/ 0 h 45"/>
                <a:gd name="T22" fmla="*/ 0 w 62"/>
                <a:gd name="T23" fmla="*/ 0 h 45"/>
                <a:gd name="T24" fmla="*/ 0 w 62"/>
                <a:gd name="T25" fmla="*/ 0 h 45"/>
                <a:gd name="T26" fmla="*/ 0 w 62"/>
                <a:gd name="T27" fmla="*/ 0 h 45"/>
                <a:gd name="T28" fmla="*/ 0 w 62"/>
                <a:gd name="T29" fmla="*/ 0 h 45"/>
                <a:gd name="T30" fmla="*/ 0 w 62"/>
                <a:gd name="T31" fmla="*/ 0 h 45"/>
                <a:gd name="T32" fmla="*/ 0 w 62"/>
                <a:gd name="T33" fmla="*/ 0 h 45"/>
                <a:gd name="T34" fmla="*/ 0 w 62"/>
                <a:gd name="T35" fmla="*/ 0 h 45"/>
                <a:gd name="T36" fmla="*/ 0 w 62"/>
                <a:gd name="T37" fmla="*/ 0 h 45"/>
                <a:gd name="T38" fmla="*/ 0 w 62"/>
                <a:gd name="T39" fmla="*/ 0 h 45"/>
                <a:gd name="T40" fmla="*/ 0 w 62"/>
                <a:gd name="T41" fmla="*/ 0 h 4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62"/>
                <a:gd name="T64" fmla="*/ 0 h 45"/>
                <a:gd name="T65" fmla="*/ 62 w 62"/>
                <a:gd name="T66" fmla="*/ 45 h 45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62" h="45">
                  <a:moveTo>
                    <a:pt x="0" y="45"/>
                  </a:moveTo>
                  <a:lnTo>
                    <a:pt x="0" y="45"/>
                  </a:lnTo>
                  <a:lnTo>
                    <a:pt x="10" y="43"/>
                  </a:lnTo>
                  <a:lnTo>
                    <a:pt x="18" y="39"/>
                  </a:lnTo>
                  <a:lnTo>
                    <a:pt x="26" y="37"/>
                  </a:lnTo>
                  <a:lnTo>
                    <a:pt x="35" y="32"/>
                  </a:lnTo>
                  <a:lnTo>
                    <a:pt x="42" y="28"/>
                  </a:lnTo>
                  <a:lnTo>
                    <a:pt x="50" y="20"/>
                  </a:lnTo>
                  <a:lnTo>
                    <a:pt x="56" y="14"/>
                  </a:lnTo>
                  <a:lnTo>
                    <a:pt x="62" y="8"/>
                  </a:lnTo>
                  <a:lnTo>
                    <a:pt x="55" y="0"/>
                  </a:lnTo>
                  <a:lnTo>
                    <a:pt x="50" y="6"/>
                  </a:lnTo>
                  <a:lnTo>
                    <a:pt x="43" y="13"/>
                  </a:lnTo>
                  <a:lnTo>
                    <a:pt x="37" y="18"/>
                  </a:lnTo>
                  <a:lnTo>
                    <a:pt x="31" y="22"/>
                  </a:lnTo>
                  <a:lnTo>
                    <a:pt x="24" y="27"/>
                  </a:lnTo>
                  <a:lnTo>
                    <a:pt x="16" y="29"/>
                  </a:lnTo>
                  <a:lnTo>
                    <a:pt x="8" y="33"/>
                  </a:lnTo>
                  <a:lnTo>
                    <a:pt x="0" y="34"/>
                  </a:lnTo>
                  <a:lnTo>
                    <a:pt x="0" y="4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90" name="Freeform 1464"/>
            <p:cNvSpPr>
              <a:spLocks/>
            </p:cNvSpPr>
            <p:nvPr/>
          </p:nvSpPr>
          <p:spPr bwMode="auto">
            <a:xfrm>
              <a:off x="1663" y="2759"/>
              <a:ext cx="39" cy="33"/>
            </a:xfrm>
            <a:custGeom>
              <a:avLst/>
              <a:gdLst>
                <a:gd name="T0" fmla="*/ 0 w 115"/>
                <a:gd name="T1" fmla="*/ 0 h 100"/>
                <a:gd name="T2" fmla="*/ 0 w 115"/>
                <a:gd name="T3" fmla="*/ 0 h 100"/>
                <a:gd name="T4" fmla="*/ 0 w 115"/>
                <a:gd name="T5" fmla="*/ 0 h 100"/>
                <a:gd name="T6" fmla="*/ 0 w 115"/>
                <a:gd name="T7" fmla="*/ 0 h 100"/>
                <a:gd name="T8" fmla="*/ 0 w 115"/>
                <a:gd name="T9" fmla="*/ 0 h 100"/>
                <a:gd name="T10" fmla="*/ 0 w 115"/>
                <a:gd name="T11" fmla="*/ 0 h 100"/>
                <a:gd name="T12" fmla="*/ 0 w 115"/>
                <a:gd name="T13" fmla="*/ 0 h 100"/>
                <a:gd name="T14" fmla="*/ 0 w 115"/>
                <a:gd name="T15" fmla="*/ 0 h 100"/>
                <a:gd name="T16" fmla="*/ 0 w 115"/>
                <a:gd name="T17" fmla="*/ 0 h 100"/>
                <a:gd name="T18" fmla="*/ 0 w 115"/>
                <a:gd name="T19" fmla="*/ 0 h 100"/>
                <a:gd name="T20" fmla="*/ 0 w 115"/>
                <a:gd name="T21" fmla="*/ 0 h 100"/>
                <a:gd name="T22" fmla="*/ 0 w 115"/>
                <a:gd name="T23" fmla="*/ 0 h 100"/>
                <a:gd name="T24" fmla="*/ 0 w 115"/>
                <a:gd name="T25" fmla="*/ 0 h 100"/>
                <a:gd name="T26" fmla="*/ 0 w 115"/>
                <a:gd name="T27" fmla="*/ 0 h 100"/>
                <a:gd name="T28" fmla="*/ 0 w 115"/>
                <a:gd name="T29" fmla="*/ 0 h 100"/>
                <a:gd name="T30" fmla="*/ 0 w 115"/>
                <a:gd name="T31" fmla="*/ 0 h 100"/>
                <a:gd name="T32" fmla="*/ 0 w 115"/>
                <a:gd name="T33" fmla="*/ 0 h 100"/>
                <a:gd name="T34" fmla="*/ 0 w 115"/>
                <a:gd name="T35" fmla="*/ 0 h 100"/>
                <a:gd name="T36" fmla="*/ 0 w 115"/>
                <a:gd name="T37" fmla="*/ 0 h 100"/>
                <a:gd name="T38" fmla="*/ 0 w 115"/>
                <a:gd name="T39" fmla="*/ 0 h 100"/>
                <a:gd name="T40" fmla="*/ 0 w 115"/>
                <a:gd name="T41" fmla="*/ 0 h 10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15"/>
                <a:gd name="T64" fmla="*/ 0 h 100"/>
                <a:gd name="T65" fmla="*/ 115 w 115"/>
                <a:gd name="T66" fmla="*/ 100 h 10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15" h="100">
                  <a:moveTo>
                    <a:pt x="0" y="0"/>
                  </a:moveTo>
                  <a:lnTo>
                    <a:pt x="0" y="0"/>
                  </a:lnTo>
                  <a:lnTo>
                    <a:pt x="5" y="23"/>
                  </a:lnTo>
                  <a:lnTo>
                    <a:pt x="14" y="45"/>
                  </a:lnTo>
                  <a:lnTo>
                    <a:pt x="26" y="63"/>
                  </a:lnTo>
                  <a:lnTo>
                    <a:pt x="40" y="77"/>
                  </a:lnTo>
                  <a:lnTo>
                    <a:pt x="57" y="90"/>
                  </a:lnTo>
                  <a:lnTo>
                    <a:pt x="76" y="96"/>
                  </a:lnTo>
                  <a:lnTo>
                    <a:pt x="96" y="100"/>
                  </a:lnTo>
                  <a:lnTo>
                    <a:pt x="115" y="99"/>
                  </a:lnTo>
                  <a:lnTo>
                    <a:pt x="115" y="88"/>
                  </a:lnTo>
                  <a:lnTo>
                    <a:pt x="96" y="90"/>
                  </a:lnTo>
                  <a:lnTo>
                    <a:pt x="78" y="86"/>
                  </a:lnTo>
                  <a:lnTo>
                    <a:pt x="61" y="79"/>
                  </a:lnTo>
                  <a:lnTo>
                    <a:pt x="46" y="69"/>
                  </a:lnTo>
                  <a:lnTo>
                    <a:pt x="33" y="55"/>
                  </a:lnTo>
                  <a:lnTo>
                    <a:pt x="23" y="40"/>
                  </a:lnTo>
                  <a:lnTo>
                    <a:pt x="14" y="21"/>
                  </a:lnTo>
                  <a:lnTo>
                    <a:pt x="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91" name="Freeform 1465"/>
            <p:cNvSpPr>
              <a:spLocks/>
            </p:cNvSpPr>
            <p:nvPr/>
          </p:nvSpPr>
          <p:spPr bwMode="auto">
            <a:xfrm>
              <a:off x="1660" y="2734"/>
              <a:ext cx="6" cy="25"/>
            </a:xfrm>
            <a:custGeom>
              <a:avLst/>
              <a:gdLst>
                <a:gd name="T0" fmla="*/ 0 w 19"/>
                <a:gd name="T1" fmla="*/ 0 h 76"/>
                <a:gd name="T2" fmla="*/ 0 w 19"/>
                <a:gd name="T3" fmla="*/ 0 h 76"/>
                <a:gd name="T4" fmla="*/ 0 w 19"/>
                <a:gd name="T5" fmla="*/ 0 h 76"/>
                <a:gd name="T6" fmla="*/ 0 w 19"/>
                <a:gd name="T7" fmla="*/ 0 h 76"/>
                <a:gd name="T8" fmla="*/ 0 w 19"/>
                <a:gd name="T9" fmla="*/ 0 h 76"/>
                <a:gd name="T10" fmla="*/ 0 w 19"/>
                <a:gd name="T11" fmla="*/ 0 h 76"/>
                <a:gd name="T12" fmla="*/ 0 w 19"/>
                <a:gd name="T13" fmla="*/ 0 h 76"/>
                <a:gd name="T14" fmla="*/ 0 w 19"/>
                <a:gd name="T15" fmla="*/ 0 h 76"/>
                <a:gd name="T16" fmla="*/ 0 w 19"/>
                <a:gd name="T17" fmla="*/ 0 h 76"/>
                <a:gd name="T18" fmla="*/ 0 w 19"/>
                <a:gd name="T19" fmla="*/ 0 h 7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9"/>
                <a:gd name="T31" fmla="*/ 0 h 76"/>
                <a:gd name="T32" fmla="*/ 19 w 19"/>
                <a:gd name="T33" fmla="*/ 76 h 7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9" h="76">
                  <a:moveTo>
                    <a:pt x="6" y="0"/>
                  </a:moveTo>
                  <a:lnTo>
                    <a:pt x="1" y="5"/>
                  </a:lnTo>
                  <a:lnTo>
                    <a:pt x="10" y="76"/>
                  </a:lnTo>
                  <a:lnTo>
                    <a:pt x="19" y="76"/>
                  </a:lnTo>
                  <a:lnTo>
                    <a:pt x="10" y="5"/>
                  </a:lnTo>
                  <a:lnTo>
                    <a:pt x="6" y="10"/>
                  </a:lnTo>
                  <a:lnTo>
                    <a:pt x="6" y="0"/>
                  </a:lnTo>
                  <a:lnTo>
                    <a:pt x="0" y="0"/>
                  </a:lnTo>
                  <a:lnTo>
                    <a:pt x="1" y="5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92" name="Freeform 1466"/>
            <p:cNvSpPr>
              <a:spLocks/>
            </p:cNvSpPr>
            <p:nvPr/>
          </p:nvSpPr>
          <p:spPr bwMode="auto">
            <a:xfrm>
              <a:off x="1662" y="2727"/>
              <a:ext cx="38" cy="10"/>
            </a:xfrm>
            <a:custGeom>
              <a:avLst/>
              <a:gdLst>
                <a:gd name="T0" fmla="*/ 0 w 115"/>
                <a:gd name="T1" fmla="*/ 0 h 31"/>
                <a:gd name="T2" fmla="*/ 0 w 115"/>
                <a:gd name="T3" fmla="*/ 0 h 31"/>
                <a:gd name="T4" fmla="*/ 0 w 115"/>
                <a:gd name="T5" fmla="*/ 0 h 31"/>
                <a:gd name="T6" fmla="*/ 0 w 115"/>
                <a:gd name="T7" fmla="*/ 0 h 31"/>
                <a:gd name="T8" fmla="*/ 0 w 115"/>
                <a:gd name="T9" fmla="*/ 0 h 31"/>
                <a:gd name="T10" fmla="*/ 0 w 115"/>
                <a:gd name="T11" fmla="*/ 0 h 31"/>
                <a:gd name="T12" fmla="*/ 0 w 115"/>
                <a:gd name="T13" fmla="*/ 0 h 31"/>
                <a:gd name="T14" fmla="*/ 0 w 115"/>
                <a:gd name="T15" fmla="*/ 0 h 31"/>
                <a:gd name="T16" fmla="*/ 0 w 115"/>
                <a:gd name="T17" fmla="*/ 0 h 31"/>
                <a:gd name="T18" fmla="*/ 0 w 115"/>
                <a:gd name="T19" fmla="*/ 0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5"/>
                <a:gd name="T31" fmla="*/ 0 h 31"/>
                <a:gd name="T32" fmla="*/ 115 w 115"/>
                <a:gd name="T33" fmla="*/ 31 h 3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5" h="31">
                  <a:moveTo>
                    <a:pt x="115" y="7"/>
                  </a:moveTo>
                  <a:lnTo>
                    <a:pt x="110" y="2"/>
                  </a:lnTo>
                  <a:lnTo>
                    <a:pt x="0" y="21"/>
                  </a:lnTo>
                  <a:lnTo>
                    <a:pt x="0" y="31"/>
                  </a:lnTo>
                  <a:lnTo>
                    <a:pt x="110" y="12"/>
                  </a:lnTo>
                  <a:lnTo>
                    <a:pt x="106" y="7"/>
                  </a:lnTo>
                  <a:lnTo>
                    <a:pt x="115" y="7"/>
                  </a:lnTo>
                  <a:lnTo>
                    <a:pt x="113" y="0"/>
                  </a:lnTo>
                  <a:lnTo>
                    <a:pt x="110" y="2"/>
                  </a:lnTo>
                  <a:lnTo>
                    <a:pt x="115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3093" name="Freeform 1467"/>
            <p:cNvSpPr>
              <a:spLocks/>
            </p:cNvSpPr>
            <p:nvPr/>
          </p:nvSpPr>
          <p:spPr bwMode="auto">
            <a:xfrm>
              <a:off x="1697" y="2729"/>
              <a:ext cx="27" cy="51"/>
            </a:xfrm>
            <a:custGeom>
              <a:avLst/>
              <a:gdLst>
                <a:gd name="T0" fmla="*/ 0 w 80"/>
                <a:gd name="T1" fmla="*/ 0 h 152"/>
                <a:gd name="T2" fmla="*/ 0 w 80"/>
                <a:gd name="T3" fmla="*/ 0 h 152"/>
                <a:gd name="T4" fmla="*/ 0 w 80"/>
                <a:gd name="T5" fmla="*/ 0 h 152"/>
                <a:gd name="T6" fmla="*/ 0 w 80"/>
                <a:gd name="T7" fmla="*/ 0 h 152"/>
                <a:gd name="T8" fmla="*/ 0 w 80"/>
                <a:gd name="T9" fmla="*/ 0 h 152"/>
                <a:gd name="T10" fmla="*/ 0 w 80"/>
                <a:gd name="T11" fmla="*/ 0 h 152"/>
                <a:gd name="T12" fmla="*/ 0 w 80"/>
                <a:gd name="T13" fmla="*/ 0 h 152"/>
                <a:gd name="T14" fmla="*/ 0 w 80"/>
                <a:gd name="T15" fmla="*/ 0 h 152"/>
                <a:gd name="T16" fmla="*/ 0 w 80"/>
                <a:gd name="T17" fmla="*/ 0 h 152"/>
                <a:gd name="T18" fmla="*/ 0 w 80"/>
                <a:gd name="T19" fmla="*/ 0 h 152"/>
                <a:gd name="T20" fmla="*/ 0 w 80"/>
                <a:gd name="T21" fmla="*/ 0 h 152"/>
                <a:gd name="T22" fmla="*/ 0 w 80"/>
                <a:gd name="T23" fmla="*/ 0 h 152"/>
                <a:gd name="T24" fmla="*/ 0 w 80"/>
                <a:gd name="T25" fmla="*/ 0 h 152"/>
                <a:gd name="T26" fmla="*/ 0 w 80"/>
                <a:gd name="T27" fmla="*/ 0 h 152"/>
                <a:gd name="T28" fmla="*/ 0 w 80"/>
                <a:gd name="T29" fmla="*/ 0 h 152"/>
                <a:gd name="T30" fmla="*/ 0 w 80"/>
                <a:gd name="T31" fmla="*/ 0 h 152"/>
                <a:gd name="T32" fmla="*/ 0 w 80"/>
                <a:gd name="T33" fmla="*/ 0 h 152"/>
                <a:gd name="T34" fmla="*/ 0 w 80"/>
                <a:gd name="T35" fmla="*/ 0 h 152"/>
                <a:gd name="T36" fmla="*/ 0 w 80"/>
                <a:gd name="T37" fmla="*/ 0 h 152"/>
                <a:gd name="T38" fmla="*/ 0 w 80"/>
                <a:gd name="T39" fmla="*/ 0 h 152"/>
                <a:gd name="T40" fmla="*/ 0 w 80"/>
                <a:gd name="T41" fmla="*/ 0 h 152"/>
                <a:gd name="T42" fmla="*/ 0 w 80"/>
                <a:gd name="T43" fmla="*/ 0 h 152"/>
                <a:gd name="T44" fmla="*/ 0 w 80"/>
                <a:gd name="T45" fmla="*/ 0 h 152"/>
                <a:gd name="T46" fmla="*/ 0 w 80"/>
                <a:gd name="T47" fmla="*/ 0 h 15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0"/>
                <a:gd name="T73" fmla="*/ 0 h 152"/>
                <a:gd name="T74" fmla="*/ 80 w 80"/>
                <a:gd name="T75" fmla="*/ 152 h 152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0" h="152">
                  <a:moveTo>
                    <a:pt x="75" y="152"/>
                  </a:moveTo>
                  <a:lnTo>
                    <a:pt x="75" y="144"/>
                  </a:lnTo>
                  <a:lnTo>
                    <a:pt x="63" y="130"/>
                  </a:lnTo>
                  <a:lnTo>
                    <a:pt x="51" y="115"/>
                  </a:lnTo>
                  <a:lnTo>
                    <a:pt x="41" y="97"/>
                  </a:lnTo>
                  <a:lnTo>
                    <a:pt x="32" y="78"/>
                  </a:lnTo>
                  <a:lnTo>
                    <a:pt x="24" y="58"/>
                  </a:lnTo>
                  <a:lnTo>
                    <a:pt x="18" y="38"/>
                  </a:lnTo>
                  <a:lnTo>
                    <a:pt x="13" y="18"/>
                  </a:lnTo>
                  <a:lnTo>
                    <a:pt x="9" y="0"/>
                  </a:lnTo>
                  <a:lnTo>
                    <a:pt x="0" y="0"/>
                  </a:lnTo>
                  <a:lnTo>
                    <a:pt x="4" y="20"/>
                  </a:lnTo>
                  <a:lnTo>
                    <a:pt x="9" y="41"/>
                  </a:lnTo>
                  <a:lnTo>
                    <a:pt x="15" y="61"/>
                  </a:lnTo>
                  <a:lnTo>
                    <a:pt x="23" y="83"/>
                  </a:lnTo>
                  <a:lnTo>
                    <a:pt x="32" y="102"/>
                  </a:lnTo>
                  <a:lnTo>
                    <a:pt x="42" y="120"/>
                  </a:lnTo>
                  <a:lnTo>
                    <a:pt x="56" y="138"/>
                  </a:lnTo>
                  <a:lnTo>
                    <a:pt x="68" y="152"/>
                  </a:lnTo>
                  <a:lnTo>
                    <a:pt x="68" y="144"/>
                  </a:lnTo>
                  <a:lnTo>
                    <a:pt x="75" y="152"/>
                  </a:lnTo>
                  <a:lnTo>
                    <a:pt x="80" y="148"/>
                  </a:lnTo>
                  <a:lnTo>
                    <a:pt x="75" y="144"/>
                  </a:lnTo>
                  <a:lnTo>
                    <a:pt x="75" y="15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17" name="Group 1543"/>
          <p:cNvGrpSpPr>
            <a:grpSpLocks/>
          </p:cNvGrpSpPr>
          <p:nvPr/>
        </p:nvGrpSpPr>
        <p:grpSpPr bwMode="auto">
          <a:xfrm>
            <a:off x="3148013" y="2792163"/>
            <a:ext cx="1144587" cy="760413"/>
            <a:chOff x="2209" y="1749"/>
            <a:chExt cx="721" cy="479"/>
          </a:xfrm>
        </p:grpSpPr>
        <p:grpSp>
          <p:nvGrpSpPr>
            <p:cNvPr id="18" name="Group 1476"/>
            <p:cNvGrpSpPr>
              <a:grpSpLocks/>
            </p:cNvGrpSpPr>
            <p:nvPr/>
          </p:nvGrpSpPr>
          <p:grpSpPr bwMode="auto">
            <a:xfrm>
              <a:off x="2209" y="2027"/>
              <a:ext cx="59" cy="57"/>
              <a:chOff x="2209" y="2027"/>
              <a:chExt cx="59" cy="57"/>
            </a:xfrm>
          </p:grpSpPr>
          <p:sp>
            <p:nvSpPr>
              <p:cNvPr id="12895" name="Line 1469"/>
              <p:cNvSpPr>
                <a:spLocks noChangeShapeType="1"/>
              </p:cNvSpPr>
              <p:nvPr/>
            </p:nvSpPr>
            <p:spPr bwMode="auto">
              <a:xfrm>
                <a:off x="2211" y="2032"/>
                <a:ext cx="1" cy="21"/>
              </a:xfrm>
              <a:prstGeom prst="line">
                <a:avLst/>
              </a:prstGeom>
              <a:noFill/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2896" name="Freeform 1470"/>
              <p:cNvSpPr>
                <a:spLocks/>
              </p:cNvSpPr>
              <p:nvPr/>
            </p:nvSpPr>
            <p:spPr bwMode="auto">
              <a:xfrm>
                <a:off x="2209" y="2053"/>
                <a:ext cx="59" cy="31"/>
              </a:xfrm>
              <a:custGeom>
                <a:avLst/>
                <a:gdLst>
                  <a:gd name="T0" fmla="*/ 0 w 353"/>
                  <a:gd name="T1" fmla="*/ 0 h 95"/>
                  <a:gd name="T2" fmla="*/ 0 w 353"/>
                  <a:gd name="T3" fmla="*/ 0 h 95"/>
                  <a:gd name="T4" fmla="*/ 0 w 353"/>
                  <a:gd name="T5" fmla="*/ 0 h 95"/>
                  <a:gd name="T6" fmla="*/ 0 w 353"/>
                  <a:gd name="T7" fmla="*/ 0 h 95"/>
                  <a:gd name="T8" fmla="*/ 0 w 353"/>
                  <a:gd name="T9" fmla="*/ 0 h 95"/>
                  <a:gd name="T10" fmla="*/ 0 w 353"/>
                  <a:gd name="T11" fmla="*/ 0 h 95"/>
                  <a:gd name="T12" fmla="*/ 0 w 353"/>
                  <a:gd name="T13" fmla="*/ 0 h 9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53"/>
                  <a:gd name="T22" fmla="*/ 0 h 95"/>
                  <a:gd name="T23" fmla="*/ 353 w 353"/>
                  <a:gd name="T24" fmla="*/ 95 h 9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53" h="95">
                    <a:moveTo>
                      <a:pt x="0" y="1"/>
                    </a:moveTo>
                    <a:lnTo>
                      <a:pt x="22" y="0"/>
                    </a:lnTo>
                    <a:lnTo>
                      <a:pt x="353" y="74"/>
                    </a:lnTo>
                    <a:lnTo>
                      <a:pt x="353" y="91"/>
                    </a:lnTo>
                    <a:lnTo>
                      <a:pt x="334" y="95"/>
                    </a:lnTo>
                    <a:lnTo>
                      <a:pt x="334" y="7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4F4F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2897" name="Freeform 1471"/>
              <p:cNvSpPr>
                <a:spLocks/>
              </p:cNvSpPr>
              <p:nvPr/>
            </p:nvSpPr>
            <p:spPr bwMode="auto">
              <a:xfrm>
                <a:off x="2211" y="2027"/>
                <a:ext cx="53" cy="50"/>
              </a:xfrm>
              <a:custGeom>
                <a:avLst/>
                <a:gdLst>
                  <a:gd name="T0" fmla="*/ 0 w 322"/>
                  <a:gd name="T1" fmla="*/ 0 h 149"/>
                  <a:gd name="T2" fmla="*/ 0 w 322"/>
                  <a:gd name="T3" fmla="*/ 0 h 149"/>
                  <a:gd name="T4" fmla="*/ 0 w 322"/>
                  <a:gd name="T5" fmla="*/ 0 h 149"/>
                  <a:gd name="T6" fmla="*/ 0 w 322"/>
                  <a:gd name="T7" fmla="*/ 0 h 14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22"/>
                  <a:gd name="T13" fmla="*/ 0 h 149"/>
                  <a:gd name="T14" fmla="*/ 322 w 322"/>
                  <a:gd name="T15" fmla="*/ 149 h 14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22" h="149">
                    <a:moveTo>
                      <a:pt x="268" y="0"/>
                    </a:moveTo>
                    <a:lnTo>
                      <a:pt x="0" y="17"/>
                    </a:lnTo>
                    <a:lnTo>
                      <a:pt x="322" y="66"/>
                    </a:lnTo>
                    <a:lnTo>
                      <a:pt x="322" y="149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2898" name="Line 1472"/>
              <p:cNvSpPr>
                <a:spLocks noChangeShapeType="1"/>
              </p:cNvSpPr>
              <p:nvPr/>
            </p:nvSpPr>
            <p:spPr bwMode="auto">
              <a:xfrm>
                <a:off x="2236" y="2041"/>
                <a:ext cx="1" cy="24"/>
              </a:xfrm>
              <a:prstGeom prst="line">
                <a:avLst/>
              </a:prstGeom>
              <a:noFill/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2899" name="Line 1473"/>
              <p:cNvSpPr>
                <a:spLocks noChangeShapeType="1"/>
              </p:cNvSpPr>
              <p:nvPr/>
            </p:nvSpPr>
            <p:spPr bwMode="auto">
              <a:xfrm>
                <a:off x="2230" y="2031"/>
                <a:ext cx="1" cy="19"/>
              </a:xfrm>
              <a:prstGeom prst="line">
                <a:avLst/>
              </a:prstGeom>
              <a:noFill/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2900" name="Line 1474"/>
              <p:cNvSpPr>
                <a:spLocks noChangeShapeType="1"/>
              </p:cNvSpPr>
              <p:nvPr/>
            </p:nvSpPr>
            <p:spPr bwMode="auto">
              <a:xfrm>
                <a:off x="2221" y="2036"/>
                <a:ext cx="1" cy="23"/>
              </a:xfrm>
              <a:prstGeom prst="line">
                <a:avLst/>
              </a:prstGeom>
              <a:noFill/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2901" name="Line 1475"/>
              <p:cNvSpPr>
                <a:spLocks noChangeShapeType="1"/>
              </p:cNvSpPr>
              <p:nvPr/>
            </p:nvSpPr>
            <p:spPr bwMode="auto">
              <a:xfrm>
                <a:off x="2244" y="2029"/>
                <a:ext cx="1" cy="18"/>
              </a:xfrm>
              <a:prstGeom prst="line">
                <a:avLst/>
              </a:prstGeom>
              <a:noFill/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</p:grpSp>
        <p:grpSp>
          <p:nvGrpSpPr>
            <p:cNvPr id="19" name="Group 1480"/>
            <p:cNvGrpSpPr>
              <a:grpSpLocks/>
            </p:cNvGrpSpPr>
            <p:nvPr/>
          </p:nvGrpSpPr>
          <p:grpSpPr bwMode="auto">
            <a:xfrm>
              <a:off x="2209" y="2047"/>
              <a:ext cx="721" cy="181"/>
              <a:chOff x="2209" y="2047"/>
              <a:chExt cx="721" cy="181"/>
            </a:xfrm>
          </p:grpSpPr>
          <p:sp>
            <p:nvSpPr>
              <p:cNvPr id="12892" name="Freeform 1477"/>
              <p:cNvSpPr>
                <a:spLocks/>
              </p:cNvSpPr>
              <p:nvPr/>
            </p:nvSpPr>
            <p:spPr bwMode="auto">
              <a:xfrm>
                <a:off x="2209" y="2047"/>
                <a:ext cx="196" cy="60"/>
              </a:xfrm>
              <a:custGeom>
                <a:avLst/>
                <a:gdLst>
                  <a:gd name="T0" fmla="*/ 0 w 1177"/>
                  <a:gd name="T1" fmla="*/ 0 h 181"/>
                  <a:gd name="T2" fmla="*/ 0 w 1177"/>
                  <a:gd name="T3" fmla="*/ 0 h 181"/>
                  <a:gd name="T4" fmla="*/ 0 w 1177"/>
                  <a:gd name="T5" fmla="*/ 0 h 181"/>
                  <a:gd name="T6" fmla="*/ 0 w 1177"/>
                  <a:gd name="T7" fmla="*/ 0 h 181"/>
                  <a:gd name="T8" fmla="*/ 0 w 1177"/>
                  <a:gd name="T9" fmla="*/ 0 h 181"/>
                  <a:gd name="T10" fmla="*/ 0 w 1177"/>
                  <a:gd name="T11" fmla="*/ 0 h 181"/>
                  <a:gd name="T12" fmla="*/ 0 w 1177"/>
                  <a:gd name="T13" fmla="*/ 0 h 181"/>
                  <a:gd name="T14" fmla="*/ 0 w 1177"/>
                  <a:gd name="T15" fmla="*/ 0 h 1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77"/>
                  <a:gd name="T25" fmla="*/ 0 h 181"/>
                  <a:gd name="T26" fmla="*/ 1177 w 1177"/>
                  <a:gd name="T27" fmla="*/ 181 h 18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77" h="181">
                    <a:moveTo>
                      <a:pt x="1171" y="152"/>
                    </a:moveTo>
                    <a:lnTo>
                      <a:pt x="276" y="0"/>
                    </a:lnTo>
                    <a:lnTo>
                      <a:pt x="0" y="19"/>
                    </a:lnTo>
                    <a:lnTo>
                      <a:pt x="0" y="39"/>
                    </a:lnTo>
                    <a:lnTo>
                      <a:pt x="334" y="113"/>
                    </a:lnTo>
                    <a:lnTo>
                      <a:pt x="792" y="113"/>
                    </a:lnTo>
                    <a:lnTo>
                      <a:pt x="1177" y="181"/>
                    </a:lnTo>
                    <a:lnTo>
                      <a:pt x="1171" y="152"/>
                    </a:lnTo>
                    <a:close/>
                  </a:path>
                </a:pathLst>
              </a:custGeom>
              <a:solidFill>
                <a:srgbClr val="E0E0E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2893" name="Freeform 1478"/>
              <p:cNvSpPr>
                <a:spLocks/>
              </p:cNvSpPr>
              <p:nvPr/>
            </p:nvSpPr>
            <p:spPr bwMode="auto">
              <a:xfrm>
                <a:off x="2404" y="2097"/>
                <a:ext cx="235" cy="33"/>
              </a:xfrm>
              <a:custGeom>
                <a:avLst/>
                <a:gdLst>
                  <a:gd name="T0" fmla="*/ 0 w 1410"/>
                  <a:gd name="T1" fmla="*/ 0 h 97"/>
                  <a:gd name="T2" fmla="*/ 0 w 1410"/>
                  <a:gd name="T3" fmla="*/ 0 h 97"/>
                  <a:gd name="T4" fmla="*/ 0 w 1410"/>
                  <a:gd name="T5" fmla="*/ 0 h 97"/>
                  <a:gd name="T6" fmla="*/ 0 w 1410"/>
                  <a:gd name="T7" fmla="*/ 0 h 97"/>
                  <a:gd name="T8" fmla="*/ 0 w 1410"/>
                  <a:gd name="T9" fmla="*/ 0 h 97"/>
                  <a:gd name="T10" fmla="*/ 0 w 1410"/>
                  <a:gd name="T11" fmla="*/ 0 h 97"/>
                  <a:gd name="T12" fmla="*/ 0 w 1410"/>
                  <a:gd name="T13" fmla="*/ 0 h 97"/>
                  <a:gd name="T14" fmla="*/ 0 w 1410"/>
                  <a:gd name="T15" fmla="*/ 0 h 97"/>
                  <a:gd name="T16" fmla="*/ 0 w 1410"/>
                  <a:gd name="T17" fmla="*/ 0 h 9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10"/>
                  <a:gd name="T28" fmla="*/ 0 h 97"/>
                  <a:gd name="T29" fmla="*/ 1410 w 1410"/>
                  <a:gd name="T30" fmla="*/ 97 h 9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10" h="97">
                    <a:moveTo>
                      <a:pt x="0" y="0"/>
                    </a:moveTo>
                    <a:lnTo>
                      <a:pt x="299" y="58"/>
                    </a:lnTo>
                    <a:lnTo>
                      <a:pt x="997" y="7"/>
                    </a:lnTo>
                    <a:lnTo>
                      <a:pt x="1410" y="71"/>
                    </a:lnTo>
                    <a:lnTo>
                      <a:pt x="1410" y="97"/>
                    </a:lnTo>
                    <a:lnTo>
                      <a:pt x="997" y="35"/>
                    </a:lnTo>
                    <a:lnTo>
                      <a:pt x="292" y="89"/>
                    </a:lnTo>
                    <a:lnTo>
                      <a:pt x="6" y="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E0E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2894" name="Freeform 1479"/>
              <p:cNvSpPr>
                <a:spLocks/>
              </p:cNvSpPr>
              <p:nvPr/>
            </p:nvSpPr>
            <p:spPr bwMode="auto">
              <a:xfrm>
                <a:off x="2503" y="2057"/>
                <a:ext cx="427" cy="171"/>
              </a:xfrm>
              <a:custGeom>
                <a:avLst/>
                <a:gdLst>
                  <a:gd name="T0" fmla="*/ 0 w 2562"/>
                  <a:gd name="T1" fmla="*/ 0 h 513"/>
                  <a:gd name="T2" fmla="*/ 0 w 2562"/>
                  <a:gd name="T3" fmla="*/ 0 h 513"/>
                  <a:gd name="T4" fmla="*/ 0 w 2562"/>
                  <a:gd name="T5" fmla="*/ 0 h 513"/>
                  <a:gd name="T6" fmla="*/ 0 w 2562"/>
                  <a:gd name="T7" fmla="*/ 0 h 513"/>
                  <a:gd name="T8" fmla="*/ 0 w 2562"/>
                  <a:gd name="T9" fmla="*/ 0 h 513"/>
                  <a:gd name="T10" fmla="*/ 0 w 2562"/>
                  <a:gd name="T11" fmla="*/ 0 h 513"/>
                  <a:gd name="T12" fmla="*/ 0 w 2562"/>
                  <a:gd name="T13" fmla="*/ 0 h 513"/>
                  <a:gd name="T14" fmla="*/ 0 w 2562"/>
                  <a:gd name="T15" fmla="*/ 0 h 513"/>
                  <a:gd name="T16" fmla="*/ 0 w 2562"/>
                  <a:gd name="T17" fmla="*/ 0 h 513"/>
                  <a:gd name="T18" fmla="*/ 0 w 2562"/>
                  <a:gd name="T19" fmla="*/ 0 h 513"/>
                  <a:gd name="T20" fmla="*/ 0 w 2562"/>
                  <a:gd name="T21" fmla="*/ 0 h 513"/>
                  <a:gd name="T22" fmla="*/ 0 w 2562"/>
                  <a:gd name="T23" fmla="*/ 0 h 513"/>
                  <a:gd name="T24" fmla="*/ 0 w 2562"/>
                  <a:gd name="T25" fmla="*/ 0 h 513"/>
                  <a:gd name="T26" fmla="*/ 0 w 2562"/>
                  <a:gd name="T27" fmla="*/ 0 h 513"/>
                  <a:gd name="T28" fmla="*/ 0 w 2562"/>
                  <a:gd name="T29" fmla="*/ 0 h 513"/>
                  <a:gd name="T30" fmla="*/ 0 w 2562"/>
                  <a:gd name="T31" fmla="*/ 0 h 513"/>
                  <a:gd name="T32" fmla="*/ 0 w 2562"/>
                  <a:gd name="T33" fmla="*/ 0 h 513"/>
                  <a:gd name="T34" fmla="*/ 0 w 2562"/>
                  <a:gd name="T35" fmla="*/ 0 h 513"/>
                  <a:gd name="T36" fmla="*/ 0 w 2562"/>
                  <a:gd name="T37" fmla="*/ 0 h 513"/>
                  <a:gd name="T38" fmla="*/ 0 w 2562"/>
                  <a:gd name="T39" fmla="*/ 0 h 513"/>
                  <a:gd name="T40" fmla="*/ 0 w 2562"/>
                  <a:gd name="T41" fmla="*/ 0 h 513"/>
                  <a:gd name="T42" fmla="*/ 0 w 2562"/>
                  <a:gd name="T43" fmla="*/ 0 h 513"/>
                  <a:gd name="T44" fmla="*/ 0 w 2562"/>
                  <a:gd name="T45" fmla="*/ 0 h 513"/>
                  <a:gd name="T46" fmla="*/ 0 w 2562"/>
                  <a:gd name="T47" fmla="*/ 0 h 513"/>
                  <a:gd name="T48" fmla="*/ 0 w 2562"/>
                  <a:gd name="T49" fmla="*/ 0 h 513"/>
                  <a:gd name="T50" fmla="*/ 0 w 2562"/>
                  <a:gd name="T51" fmla="*/ 0 h 513"/>
                  <a:gd name="T52" fmla="*/ 0 w 2562"/>
                  <a:gd name="T53" fmla="*/ 0 h 513"/>
                  <a:gd name="T54" fmla="*/ 0 w 2562"/>
                  <a:gd name="T55" fmla="*/ 0 h 513"/>
                  <a:gd name="T56" fmla="*/ 0 w 2562"/>
                  <a:gd name="T57" fmla="*/ 0 h 513"/>
                  <a:gd name="T58" fmla="*/ 0 w 2562"/>
                  <a:gd name="T59" fmla="*/ 0 h 513"/>
                  <a:gd name="T60" fmla="*/ 0 w 2562"/>
                  <a:gd name="T61" fmla="*/ 0 h 513"/>
                  <a:gd name="T62" fmla="*/ 0 w 2562"/>
                  <a:gd name="T63" fmla="*/ 0 h 51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562"/>
                  <a:gd name="T97" fmla="*/ 0 h 513"/>
                  <a:gd name="T98" fmla="*/ 2562 w 2562"/>
                  <a:gd name="T99" fmla="*/ 513 h 513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562" h="513">
                    <a:moveTo>
                      <a:pt x="1979" y="44"/>
                    </a:moveTo>
                    <a:lnTo>
                      <a:pt x="1645" y="84"/>
                    </a:lnTo>
                    <a:lnTo>
                      <a:pt x="1528" y="54"/>
                    </a:lnTo>
                    <a:lnTo>
                      <a:pt x="1418" y="67"/>
                    </a:lnTo>
                    <a:lnTo>
                      <a:pt x="1528" y="94"/>
                    </a:lnTo>
                    <a:lnTo>
                      <a:pt x="107" y="278"/>
                    </a:lnTo>
                    <a:lnTo>
                      <a:pt x="0" y="259"/>
                    </a:lnTo>
                    <a:lnTo>
                      <a:pt x="1" y="301"/>
                    </a:lnTo>
                    <a:lnTo>
                      <a:pt x="539" y="428"/>
                    </a:lnTo>
                    <a:lnTo>
                      <a:pt x="786" y="475"/>
                    </a:lnTo>
                    <a:lnTo>
                      <a:pt x="947" y="502"/>
                    </a:lnTo>
                    <a:lnTo>
                      <a:pt x="1013" y="513"/>
                    </a:lnTo>
                    <a:lnTo>
                      <a:pt x="1090" y="509"/>
                    </a:lnTo>
                    <a:lnTo>
                      <a:pt x="1181" y="513"/>
                    </a:lnTo>
                    <a:lnTo>
                      <a:pt x="1282" y="502"/>
                    </a:lnTo>
                    <a:lnTo>
                      <a:pt x="1386" y="480"/>
                    </a:lnTo>
                    <a:lnTo>
                      <a:pt x="1393" y="436"/>
                    </a:lnTo>
                    <a:lnTo>
                      <a:pt x="1271" y="462"/>
                    </a:lnTo>
                    <a:lnTo>
                      <a:pt x="1162" y="475"/>
                    </a:lnTo>
                    <a:lnTo>
                      <a:pt x="954" y="458"/>
                    </a:lnTo>
                    <a:lnTo>
                      <a:pt x="841" y="441"/>
                    </a:lnTo>
                    <a:lnTo>
                      <a:pt x="753" y="419"/>
                    </a:lnTo>
                    <a:lnTo>
                      <a:pt x="321" y="325"/>
                    </a:lnTo>
                    <a:lnTo>
                      <a:pt x="2318" y="21"/>
                    </a:lnTo>
                    <a:lnTo>
                      <a:pt x="2455" y="33"/>
                    </a:lnTo>
                    <a:lnTo>
                      <a:pt x="2509" y="26"/>
                    </a:lnTo>
                    <a:lnTo>
                      <a:pt x="2562" y="16"/>
                    </a:lnTo>
                    <a:lnTo>
                      <a:pt x="2562" y="0"/>
                    </a:lnTo>
                    <a:lnTo>
                      <a:pt x="2530" y="11"/>
                    </a:lnTo>
                    <a:lnTo>
                      <a:pt x="2455" y="18"/>
                    </a:lnTo>
                    <a:lnTo>
                      <a:pt x="2314" y="5"/>
                    </a:lnTo>
                    <a:lnTo>
                      <a:pt x="1979" y="44"/>
                    </a:lnTo>
                    <a:close/>
                  </a:path>
                </a:pathLst>
              </a:custGeom>
              <a:solidFill>
                <a:srgbClr val="E0E0E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</p:grpSp>
        <p:grpSp>
          <p:nvGrpSpPr>
            <p:cNvPr id="20" name="Group 1487"/>
            <p:cNvGrpSpPr>
              <a:grpSpLocks/>
            </p:cNvGrpSpPr>
            <p:nvPr/>
          </p:nvGrpSpPr>
          <p:grpSpPr bwMode="auto">
            <a:xfrm>
              <a:off x="2405" y="2039"/>
              <a:ext cx="524" cy="111"/>
              <a:chOff x="2405" y="2039"/>
              <a:chExt cx="524" cy="111"/>
            </a:xfrm>
          </p:grpSpPr>
          <p:sp>
            <p:nvSpPr>
              <p:cNvPr id="12886" name="Freeform 1481"/>
              <p:cNvSpPr>
                <a:spLocks/>
              </p:cNvSpPr>
              <p:nvPr/>
            </p:nvSpPr>
            <p:spPr bwMode="auto">
              <a:xfrm>
                <a:off x="2405" y="2064"/>
                <a:ext cx="354" cy="57"/>
              </a:xfrm>
              <a:custGeom>
                <a:avLst/>
                <a:gdLst>
                  <a:gd name="T0" fmla="*/ 0 w 2123"/>
                  <a:gd name="T1" fmla="*/ 0 h 171"/>
                  <a:gd name="T2" fmla="*/ 0 w 2123"/>
                  <a:gd name="T3" fmla="*/ 0 h 171"/>
                  <a:gd name="T4" fmla="*/ 0 w 2123"/>
                  <a:gd name="T5" fmla="*/ 0 h 171"/>
                  <a:gd name="T6" fmla="*/ 0 w 2123"/>
                  <a:gd name="T7" fmla="*/ 0 h 171"/>
                  <a:gd name="T8" fmla="*/ 0 w 2123"/>
                  <a:gd name="T9" fmla="*/ 0 h 171"/>
                  <a:gd name="T10" fmla="*/ 0 w 2123"/>
                  <a:gd name="T11" fmla="*/ 0 h 171"/>
                  <a:gd name="T12" fmla="*/ 0 w 2123"/>
                  <a:gd name="T13" fmla="*/ 0 h 171"/>
                  <a:gd name="T14" fmla="*/ 0 w 2123"/>
                  <a:gd name="T15" fmla="*/ 0 h 171"/>
                  <a:gd name="T16" fmla="*/ 0 w 2123"/>
                  <a:gd name="T17" fmla="*/ 0 h 1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123"/>
                  <a:gd name="T28" fmla="*/ 0 h 171"/>
                  <a:gd name="T29" fmla="*/ 2123 w 2123"/>
                  <a:gd name="T30" fmla="*/ 171 h 17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123" h="171">
                    <a:moveTo>
                      <a:pt x="0" y="100"/>
                    </a:moveTo>
                    <a:lnTo>
                      <a:pt x="1526" y="0"/>
                    </a:lnTo>
                    <a:lnTo>
                      <a:pt x="1760" y="56"/>
                    </a:lnTo>
                    <a:lnTo>
                      <a:pt x="1958" y="38"/>
                    </a:lnTo>
                    <a:lnTo>
                      <a:pt x="2123" y="72"/>
                    </a:lnTo>
                    <a:lnTo>
                      <a:pt x="1404" y="171"/>
                    </a:lnTo>
                    <a:lnTo>
                      <a:pt x="991" y="107"/>
                    </a:lnTo>
                    <a:lnTo>
                      <a:pt x="293" y="158"/>
                    </a:lnTo>
                    <a:lnTo>
                      <a:pt x="0" y="100"/>
                    </a:lnTo>
                    <a:close/>
                  </a:path>
                </a:pathLst>
              </a:custGeom>
              <a:solidFill>
                <a:srgbClr val="008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2887" name="Freeform 1482"/>
              <p:cNvSpPr>
                <a:spLocks/>
              </p:cNvSpPr>
              <p:nvPr/>
            </p:nvSpPr>
            <p:spPr bwMode="auto">
              <a:xfrm>
                <a:off x="2749" y="2039"/>
                <a:ext cx="180" cy="53"/>
              </a:xfrm>
              <a:custGeom>
                <a:avLst/>
                <a:gdLst>
                  <a:gd name="T0" fmla="*/ 0 w 1078"/>
                  <a:gd name="T1" fmla="*/ 0 h 157"/>
                  <a:gd name="T2" fmla="*/ 0 w 1078"/>
                  <a:gd name="T3" fmla="*/ 0 h 157"/>
                  <a:gd name="T4" fmla="*/ 0 w 1078"/>
                  <a:gd name="T5" fmla="*/ 0 h 157"/>
                  <a:gd name="T6" fmla="*/ 0 w 1078"/>
                  <a:gd name="T7" fmla="*/ 0 h 157"/>
                  <a:gd name="T8" fmla="*/ 0 w 1078"/>
                  <a:gd name="T9" fmla="*/ 0 h 157"/>
                  <a:gd name="T10" fmla="*/ 0 w 1078"/>
                  <a:gd name="T11" fmla="*/ 0 h 157"/>
                  <a:gd name="T12" fmla="*/ 0 w 1078"/>
                  <a:gd name="T13" fmla="*/ 0 h 157"/>
                  <a:gd name="T14" fmla="*/ 0 w 1078"/>
                  <a:gd name="T15" fmla="*/ 0 h 1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078"/>
                  <a:gd name="T25" fmla="*/ 0 h 157"/>
                  <a:gd name="T26" fmla="*/ 1078 w 1078"/>
                  <a:gd name="T27" fmla="*/ 157 h 15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078" h="157">
                    <a:moveTo>
                      <a:pt x="0" y="101"/>
                    </a:moveTo>
                    <a:lnTo>
                      <a:pt x="158" y="157"/>
                    </a:lnTo>
                    <a:lnTo>
                      <a:pt x="831" y="62"/>
                    </a:lnTo>
                    <a:lnTo>
                      <a:pt x="1016" y="72"/>
                    </a:lnTo>
                    <a:lnTo>
                      <a:pt x="1078" y="52"/>
                    </a:lnTo>
                    <a:lnTo>
                      <a:pt x="757" y="0"/>
                    </a:lnTo>
                    <a:lnTo>
                      <a:pt x="193" y="31"/>
                    </a:lnTo>
                    <a:lnTo>
                      <a:pt x="0" y="101"/>
                    </a:lnTo>
                    <a:close/>
                  </a:path>
                </a:pathLst>
              </a:custGeom>
              <a:solidFill>
                <a:srgbClr val="006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2888" name="Freeform 1483"/>
              <p:cNvSpPr>
                <a:spLocks/>
              </p:cNvSpPr>
              <p:nvPr/>
            </p:nvSpPr>
            <p:spPr bwMode="auto">
              <a:xfrm>
                <a:off x="2713" y="2062"/>
                <a:ext cx="25" cy="33"/>
              </a:xfrm>
              <a:custGeom>
                <a:avLst/>
                <a:gdLst>
                  <a:gd name="T0" fmla="*/ 0 w 150"/>
                  <a:gd name="T1" fmla="*/ 0 h 100"/>
                  <a:gd name="T2" fmla="*/ 0 w 150"/>
                  <a:gd name="T3" fmla="*/ 0 h 100"/>
                  <a:gd name="T4" fmla="*/ 0 w 150"/>
                  <a:gd name="T5" fmla="*/ 0 h 100"/>
                  <a:gd name="T6" fmla="*/ 0 w 150"/>
                  <a:gd name="T7" fmla="*/ 0 h 100"/>
                  <a:gd name="T8" fmla="*/ 0 w 150"/>
                  <a:gd name="T9" fmla="*/ 0 h 100"/>
                  <a:gd name="T10" fmla="*/ 0 w 150"/>
                  <a:gd name="T11" fmla="*/ 0 h 100"/>
                  <a:gd name="T12" fmla="*/ 0 w 150"/>
                  <a:gd name="T13" fmla="*/ 0 h 100"/>
                  <a:gd name="T14" fmla="*/ 0 w 150"/>
                  <a:gd name="T15" fmla="*/ 0 h 100"/>
                  <a:gd name="T16" fmla="*/ 0 w 150"/>
                  <a:gd name="T17" fmla="*/ 0 h 100"/>
                  <a:gd name="T18" fmla="*/ 0 w 150"/>
                  <a:gd name="T19" fmla="*/ 0 h 100"/>
                  <a:gd name="T20" fmla="*/ 0 w 150"/>
                  <a:gd name="T21" fmla="*/ 0 h 100"/>
                  <a:gd name="T22" fmla="*/ 0 w 150"/>
                  <a:gd name="T23" fmla="*/ 0 h 100"/>
                  <a:gd name="T24" fmla="*/ 0 w 150"/>
                  <a:gd name="T25" fmla="*/ 0 h 100"/>
                  <a:gd name="T26" fmla="*/ 0 w 150"/>
                  <a:gd name="T27" fmla="*/ 0 h 100"/>
                  <a:gd name="T28" fmla="*/ 0 w 150"/>
                  <a:gd name="T29" fmla="*/ 0 h 100"/>
                  <a:gd name="T30" fmla="*/ 0 w 150"/>
                  <a:gd name="T31" fmla="*/ 0 h 100"/>
                  <a:gd name="T32" fmla="*/ 0 w 150"/>
                  <a:gd name="T33" fmla="*/ 0 h 100"/>
                  <a:gd name="T34" fmla="*/ 0 w 150"/>
                  <a:gd name="T35" fmla="*/ 0 h 100"/>
                  <a:gd name="T36" fmla="*/ 0 w 150"/>
                  <a:gd name="T37" fmla="*/ 0 h 100"/>
                  <a:gd name="T38" fmla="*/ 0 w 150"/>
                  <a:gd name="T39" fmla="*/ 0 h 100"/>
                  <a:gd name="T40" fmla="*/ 0 w 150"/>
                  <a:gd name="T41" fmla="*/ 0 h 100"/>
                  <a:gd name="T42" fmla="*/ 0 w 150"/>
                  <a:gd name="T43" fmla="*/ 0 h 100"/>
                  <a:gd name="T44" fmla="*/ 0 w 150"/>
                  <a:gd name="T45" fmla="*/ 0 h 100"/>
                  <a:gd name="T46" fmla="*/ 0 w 150"/>
                  <a:gd name="T47" fmla="*/ 0 h 100"/>
                  <a:gd name="T48" fmla="*/ 0 w 150"/>
                  <a:gd name="T49" fmla="*/ 0 h 100"/>
                  <a:gd name="T50" fmla="*/ 0 w 150"/>
                  <a:gd name="T51" fmla="*/ 0 h 100"/>
                  <a:gd name="T52" fmla="*/ 0 w 150"/>
                  <a:gd name="T53" fmla="*/ 0 h 100"/>
                  <a:gd name="T54" fmla="*/ 0 w 150"/>
                  <a:gd name="T55" fmla="*/ 0 h 10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50"/>
                  <a:gd name="T85" fmla="*/ 0 h 100"/>
                  <a:gd name="T86" fmla="*/ 150 w 150"/>
                  <a:gd name="T87" fmla="*/ 100 h 100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50" h="100">
                    <a:moveTo>
                      <a:pt x="86" y="87"/>
                    </a:moveTo>
                    <a:lnTo>
                      <a:pt x="72" y="92"/>
                    </a:lnTo>
                    <a:lnTo>
                      <a:pt x="56" y="95"/>
                    </a:lnTo>
                    <a:lnTo>
                      <a:pt x="42" y="92"/>
                    </a:lnTo>
                    <a:lnTo>
                      <a:pt x="23" y="97"/>
                    </a:lnTo>
                    <a:lnTo>
                      <a:pt x="12" y="100"/>
                    </a:lnTo>
                    <a:lnTo>
                      <a:pt x="0" y="79"/>
                    </a:lnTo>
                    <a:lnTo>
                      <a:pt x="7" y="63"/>
                    </a:lnTo>
                    <a:lnTo>
                      <a:pt x="2" y="58"/>
                    </a:lnTo>
                    <a:lnTo>
                      <a:pt x="21" y="29"/>
                    </a:lnTo>
                    <a:lnTo>
                      <a:pt x="37" y="22"/>
                    </a:lnTo>
                    <a:lnTo>
                      <a:pt x="44" y="27"/>
                    </a:lnTo>
                    <a:lnTo>
                      <a:pt x="56" y="24"/>
                    </a:lnTo>
                    <a:lnTo>
                      <a:pt x="65" y="22"/>
                    </a:lnTo>
                    <a:lnTo>
                      <a:pt x="70" y="7"/>
                    </a:lnTo>
                    <a:lnTo>
                      <a:pt x="87" y="0"/>
                    </a:lnTo>
                    <a:lnTo>
                      <a:pt x="105" y="0"/>
                    </a:lnTo>
                    <a:lnTo>
                      <a:pt x="123" y="14"/>
                    </a:lnTo>
                    <a:lnTo>
                      <a:pt x="137" y="22"/>
                    </a:lnTo>
                    <a:lnTo>
                      <a:pt x="143" y="33"/>
                    </a:lnTo>
                    <a:lnTo>
                      <a:pt x="150" y="44"/>
                    </a:lnTo>
                    <a:lnTo>
                      <a:pt x="149" y="56"/>
                    </a:lnTo>
                    <a:lnTo>
                      <a:pt x="149" y="69"/>
                    </a:lnTo>
                    <a:lnTo>
                      <a:pt x="140" y="76"/>
                    </a:lnTo>
                    <a:lnTo>
                      <a:pt x="130" y="87"/>
                    </a:lnTo>
                    <a:lnTo>
                      <a:pt x="116" y="92"/>
                    </a:lnTo>
                    <a:lnTo>
                      <a:pt x="102" y="90"/>
                    </a:lnTo>
                    <a:lnTo>
                      <a:pt x="86" y="87"/>
                    </a:lnTo>
                    <a:close/>
                  </a:path>
                </a:pathLst>
              </a:custGeom>
              <a:solidFill>
                <a:srgbClr val="004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2889" name="Freeform 1484"/>
              <p:cNvSpPr>
                <a:spLocks/>
              </p:cNvSpPr>
              <p:nvPr/>
            </p:nvSpPr>
            <p:spPr bwMode="auto">
              <a:xfrm>
                <a:off x="2656" y="2063"/>
                <a:ext cx="25" cy="27"/>
              </a:xfrm>
              <a:custGeom>
                <a:avLst/>
                <a:gdLst>
                  <a:gd name="T0" fmla="*/ 0 w 146"/>
                  <a:gd name="T1" fmla="*/ 0 h 83"/>
                  <a:gd name="T2" fmla="*/ 0 w 146"/>
                  <a:gd name="T3" fmla="*/ 0 h 83"/>
                  <a:gd name="T4" fmla="*/ 0 w 146"/>
                  <a:gd name="T5" fmla="*/ 0 h 83"/>
                  <a:gd name="T6" fmla="*/ 0 w 146"/>
                  <a:gd name="T7" fmla="*/ 0 h 83"/>
                  <a:gd name="T8" fmla="*/ 0 w 146"/>
                  <a:gd name="T9" fmla="*/ 0 h 83"/>
                  <a:gd name="T10" fmla="*/ 0 w 146"/>
                  <a:gd name="T11" fmla="*/ 0 h 83"/>
                  <a:gd name="T12" fmla="*/ 0 w 146"/>
                  <a:gd name="T13" fmla="*/ 0 h 83"/>
                  <a:gd name="T14" fmla="*/ 0 w 146"/>
                  <a:gd name="T15" fmla="*/ 0 h 83"/>
                  <a:gd name="T16" fmla="*/ 0 w 146"/>
                  <a:gd name="T17" fmla="*/ 0 h 83"/>
                  <a:gd name="T18" fmla="*/ 0 w 146"/>
                  <a:gd name="T19" fmla="*/ 0 h 83"/>
                  <a:gd name="T20" fmla="*/ 0 w 146"/>
                  <a:gd name="T21" fmla="*/ 0 h 83"/>
                  <a:gd name="T22" fmla="*/ 0 w 146"/>
                  <a:gd name="T23" fmla="*/ 0 h 83"/>
                  <a:gd name="T24" fmla="*/ 0 w 146"/>
                  <a:gd name="T25" fmla="*/ 0 h 83"/>
                  <a:gd name="T26" fmla="*/ 0 w 146"/>
                  <a:gd name="T27" fmla="*/ 0 h 83"/>
                  <a:gd name="T28" fmla="*/ 0 w 146"/>
                  <a:gd name="T29" fmla="*/ 0 h 83"/>
                  <a:gd name="T30" fmla="*/ 0 w 146"/>
                  <a:gd name="T31" fmla="*/ 0 h 83"/>
                  <a:gd name="T32" fmla="*/ 0 w 146"/>
                  <a:gd name="T33" fmla="*/ 0 h 83"/>
                  <a:gd name="T34" fmla="*/ 0 w 146"/>
                  <a:gd name="T35" fmla="*/ 0 h 83"/>
                  <a:gd name="T36" fmla="*/ 0 w 146"/>
                  <a:gd name="T37" fmla="*/ 0 h 83"/>
                  <a:gd name="T38" fmla="*/ 0 w 146"/>
                  <a:gd name="T39" fmla="*/ 0 h 83"/>
                  <a:gd name="T40" fmla="*/ 0 w 146"/>
                  <a:gd name="T41" fmla="*/ 0 h 83"/>
                  <a:gd name="T42" fmla="*/ 0 w 146"/>
                  <a:gd name="T43" fmla="*/ 0 h 83"/>
                  <a:gd name="T44" fmla="*/ 0 w 146"/>
                  <a:gd name="T45" fmla="*/ 0 h 83"/>
                  <a:gd name="T46" fmla="*/ 0 w 146"/>
                  <a:gd name="T47" fmla="*/ 0 h 83"/>
                  <a:gd name="T48" fmla="*/ 0 w 146"/>
                  <a:gd name="T49" fmla="*/ 0 h 83"/>
                  <a:gd name="T50" fmla="*/ 0 w 146"/>
                  <a:gd name="T51" fmla="*/ 0 h 83"/>
                  <a:gd name="T52" fmla="*/ 0 w 146"/>
                  <a:gd name="T53" fmla="*/ 0 h 83"/>
                  <a:gd name="T54" fmla="*/ 0 w 146"/>
                  <a:gd name="T55" fmla="*/ 0 h 8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46"/>
                  <a:gd name="T85" fmla="*/ 0 h 83"/>
                  <a:gd name="T86" fmla="*/ 146 w 146"/>
                  <a:gd name="T87" fmla="*/ 83 h 83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46" h="83">
                    <a:moveTo>
                      <a:pt x="85" y="72"/>
                    </a:moveTo>
                    <a:lnTo>
                      <a:pt x="71" y="76"/>
                    </a:lnTo>
                    <a:lnTo>
                      <a:pt x="54" y="78"/>
                    </a:lnTo>
                    <a:lnTo>
                      <a:pt x="40" y="76"/>
                    </a:lnTo>
                    <a:lnTo>
                      <a:pt x="22" y="81"/>
                    </a:lnTo>
                    <a:lnTo>
                      <a:pt x="10" y="83"/>
                    </a:lnTo>
                    <a:lnTo>
                      <a:pt x="0" y="64"/>
                    </a:lnTo>
                    <a:lnTo>
                      <a:pt x="5" y="47"/>
                    </a:lnTo>
                    <a:lnTo>
                      <a:pt x="1" y="43"/>
                    </a:lnTo>
                    <a:lnTo>
                      <a:pt x="19" y="13"/>
                    </a:lnTo>
                    <a:lnTo>
                      <a:pt x="36" y="6"/>
                    </a:lnTo>
                    <a:lnTo>
                      <a:pt x="43" y="10"/>
                    </a:lnTo>
                    <a:lnTo>
                      <a:pt x="54" y="9"/>
                    </a:lnTo>
                    <a:lnTo>
                      <a:pt x="64" y="6"/>
                    </a:lnTo>
                    <a:lnTo>
                      <a:pt x="73" y="0"/>
                    </a:lnTo>
                    <a:lnTo>
                      <a:pt x="82" y="2"/>
                    </a:lnTo>
                    <a:lnTo>
                      <a:pt x="101" y="0"/>
                    </a:lnTo>
                    <a:lnTo>
                      <a:pt x="117" y="9"/>
                    </a:lnTo>
                    <a:lnTo>
                      <a:pt x="126" y="13"/>
                    </a:lnTo>
                    <a:lnTo>
                      <a:pt x="132" y="22"/>
                    </a:lnTo>
                    <a:lnTo>
                      <a:pt x="140" y="31"/>
                    </a:lnTo>
                    <a:lnTo>
                      <a:pt x="146" y="41"/>
                    </a:lnTo>
                    <a:lnTo>
                      <a:pt x="146" y="54"/>
                    </a:lnTo>
                    <a:lnTo>
                      <a:pt x="138" y="61"/>
                    </a:lnTo>
                    <a:lnTo>
                      <a:pt x="128" y="72"/>
                    </a:lnTo>
                    <a:lnTo>
                      <a:pt x="115" y="76"/>
                    </a:lnTo>
                    <a:lnTo>
                      <a:pt x="101" y="75"/>
                    </a:lnTo>
                    <a:lnTo>
                      <a:pt x="85" y="72"/>
                    </a:lnTo>
                    <a:close/>
                  </a:path>
                </a:pathLst>
              </a:custGeom>
              <a:solidFill>
                <a:srgbClr val="006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2890" name="Freeform 1485"/>
              <p:cNvSpPr>
                <a:spLocks/>
              </p:cNvSpPr>
              <p:nvPr/>
            </p:nvSpPr>
            <p:spPr bwMode="auto">
              <a:xfrm>
                <a:off x="2676" y="2062"/>
                <a:ext cx="26" cy="30"/>
              </a:xfrm>
              <a:custGeom>
                <a:avLst/>
                <a:gdLst>
                  <a:gd name="T0" fmla="*/ 0 w 159"/>
                  <a:gd name="T1" fmla="*/ 0 h 90"/>
                  <a:gd name="T2" fmla="*/ 0 w 159"/>
                  <a:gd name="T3" fmla="*/ 0 h 90"/>
                  <a:gd name="T4" fmla="*/ 0 w 159"/>
                  <a:gd name="T5" fmla="*/ 0 h 90"/>
                  <a:gd name="T6" fmla="*/ 0 w 159"/>
                  <a:gd name="T7" fmla="*/ 0 h 90"/>
                  <a:gd name="T8" fmla="*/ 0 w 159"/>
                  <a:gd name="T9" fmla="*/ 0 h 90"/>
                  <a:gd name="T10" fmla="*/ 0 w 159"/>
                  <a:gd name="T11" fmla="*/ 0 h 90"/>
                  <a:gd name="T12" fmla="*/ 0 w 159"/>
                  <a:gd name="T13" fmla="*/ 0 h 90"/>
                  <a:gd name="T14" fmla="*/ 0 w 159"/>
                  <a:gd name="T15" fmla="*/ 0 h 90"/>
                  <a:gd name="T16" fmla="*/ 0 w 159"/>
                  <a:gd name="T17" fmla="*/ 0 h 90"/>
                  <a:gd name="T18" fmla="*/ 0 w 159"/>
                  <a:gd name="T19" fmla="*/ 0 h 90"/>
                  <a:gd name="T20" fmla="*/ 0 w 159"/>
                  <a:gd name="T21" fmla="*/ 0 h 90"/>
                  <a:gd name="T22" fmla="*/ 0 w 159"/>
                  <a:gd name="T23" fmla="*/ 0 h 90"/>
                  <a:gd name="T24" fmla="*/ 0 w 159"/>
                  <a:gd name="T25" fmla="*/ 0 h 90"/>
                  <a:gd name="T26" fmla="*/ 0 w 159"/>
                  <a:gd name="T27" fmla="*/ 0 h 90"/>
                  <a:gd name="T28" fmla="*/ 0 w 159"/>
                  <a:gd name="T29" fmla="*/ 0 h 90"/>
                  <a:gd name="T30" fmla="*/ 0 w 159"/>
                  <a:gd name="T31" fmla="*/ 0 h 90"/>
                  <a:gd name="T32" fmla="*/ 0 w 159"/>
                  <a:gd name="T33" fmla="*/ 0 h 90"/>
                  <a:gd name="T34" fmla="*/ 0 w 159"/>
                  <a:gd name="T35" fmla="*/ 0 h 90"/>
                  <a:gd name="T36" fmla="*/ 0 w 159"/>
                  <a:gd name="T37" fmla="*/ 0 h 90"/>
                  <a:gd name="T38" fmla="*/ 0 w 159"/>
                  <a:gd name="T39" fmla="*/ 0 h 90"/>
                  <a:gd name="T40" fmla="*/ 0 w 159"/>
                  <a:gd name="T41" fmla="*/ 0 h 90"/>
                  <a:gd name="T42" fmla="*/ 0 w 159"/>
                  <a:gd name="T43" fmla="*/ 0 h 90"/>
                  <a:gd name="T44" fmla="*/ 0 w 159"/>
                  <a:gd name="T45" fmla="*/ 0 h 90"/>
                  <a:gd name="T46" fmla="*/ 0 w 159"/>
                  <a:gd name="T47" fmla="*/ 0 h 90"/>
                  <a:gd name="T48" fmla="*/ 0 w 159"/>
                  <a:gd name="T49" fmla="*/ 0 h 90"/>
                  <a:gd name="T50" fmla="*/ 0 w 159"/>
                  <a:gd name="T51" fmla="*/ 0 h 90"/>
                  <a:gd name="T52" fmla="*/ 0 w 159"/>
                  <a:gd name="T53" fmla="*/ 0 h 90"/>
                  <a:gd name="T54" fmla="*/ 0 w 159"/>
                  <a:gd name="T55" fmla="*/ 0 h 9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59"/>
                  <a:gd name="T85" fmla="*/ 0 h 90"/>
                  <a:gd name="T86" fmla="*/ 159 w 159"/>
                  <a:gd name="T87" fmla="*/ 90 h 90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59" h="90">
                    <a:moveTo>
                      <a:pt x="92" y="78"/>
                    </a:moveTo>
                    <a:lnTo>
                      <a:pt x="76" y="83"/>
                    </a:lnTo>
                    <a:lnTo>
                      <a:pt x="59" y="85"/>
                    </a:lnTo>
                    <a:lnTo>
                      <a:pt x="44" y="83"/>
                    </a:lnTo>
                    <a:lnTo>
                      <a:pt x="24" y="87"/>
                    </a:lnTo>
                    <a:lnTo>
                      <a:pt x="11" y="90"/>
                    </a:lnTo>
                    <a:lnTo>
                      <a:pt x="0" y="68"/>
                    </a:lnTo>
                    <a:lnTo>
                      <a:pt x="7" y="51"/>
                    </a:lnTo>
                    <a:lnTo>
                      <a:pt x="2" y="46"/>
                    </a:lnTo>
                    <a:lnTo>
                      <a:pt x="22" y="14"/>
                    </a:lnTo>
                    <a:lnTo>
                      <a:pt x="39" y="7"/>
                    </a:lnTo>
                    <a:lnTo>
                      <a:pt x="46" y="12"/>
                    </a:lnTo>
                    <a:lnTo>
                      <a:pt x="59" y="9"/>
                    </a:lnTo>
                    <a:lnTo>
                      <a:pt x="69" y="7"/>
                    </a:lnTo>
                    <a:lnTo>
                      <a:pt x="79" y="0"/>
                    </a:lnTo>
                    <a:lnTo>
                      <a:pt x="89" y="2"/>
                    </a:lnTo>
                    <a:lnTo>
                      <a:pt x="109" y="0"/>
                    </a:lnTo>
                    <a:lnTo>
                      <a:pt x="126" y="9"/>
                    </a:lnTo>
                    <a:lnTo>
                      <a:pt x="137" y="14"/>
                    </a:lnTo>
                    <a:lnTo>
                      <a:pt x="144" y="24"/>
                    </a:lnTo>
                    <a:lnTo>
                      <a:pt x="152" y="34"/>
                    </a:lnTo>
                    <a:lnTo>
                      <a:pt x="159" y="44"/>
                    </a:lnTo>
                    <a:lnTo>
                      <a:pt x="159" y="58"/>
                    </a:lnTo>
                    <a:lnTo>
                      <a:pt x="148" y="65"/>
                    </a:lnTo>
                    <a:lnTo>
                      <a:pt x="139" y="78"/>
                    </a:lnTo>
                    <a:lnTo>
                      <a:pt x="124" y="83"/>
                    </a:lnTo>
                    <a:lnTo>
                      <a:pt x="109" y="80"/>
                    </a:lnTo>
                    <a:lnTo>
                      <a:pt x="92" y="78"/>
                    </a:lnTo>
                    <a:close/>
                  </a:path>
                </a:pathLst>
              </a:custGeom>
              <a:solidFill>
                <a:srgbClr val="004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2891" name="Freeform 1486"/>
              <p:cNvSpPr>
                <a:spLocks/>
              </p:cNvSpPr>
              <p:nvPr/>
            </p:nvSpPr>
            <p:spPr bwMode="auto">
              <a:xfrm>
                <a:off x="2503" y="2109"/>
                <a:ext cx="117" cy="41"/>
              </a:xfrm>
              <a:custGeom>
                <a:avLst/>
                <a:gdLst>
                  <a:gd name="T0" fmla="*/ 0 w 701"/>
                  <a:gd name="T1" fmla="*/ 0 h 121"/>
                  <a:gd name="T2" fmla="*/ 0 w 701"/>
                  <a:gd name="T3" fmla="*/ 0 h 121"/>
                  <a:gd name="T4" fmla="*/ 0 w 701"/>
                  <a:gd name="T5" fmla="*/ 0 h 121"/>
                  <a:gd name="T6" fmla="*/ 0 w 701"/>
                  <a:gd name="T7" fmla="*/ 0 h 121"/>
                  <a:gd name="T8" fmla="*/ 0 w 701"/>
                  <a:gd name="T9" fmla="*/ 0 h 121"/>
                  <a:gd name="T10" fmla="*/ 0 w 701"/>
                  <a:gd name="T11" fmla="*/ 0 h 121"/>
                  <a:gd name="T12" fmla="*/ 0 w 701"/>
                  <a:gd name="T13" fmla="*/ 0 h 121"/>
                  <a:gd name="T14" fmla="*/ 0 w 701"/>
                  <a:gd name="T15" fmla="*/ 0 h 121"/>
                  <a:gd name="T16" fmla="*/ 0 w 701"/>
                  <a:gd name="T17" fmla="*/ 0 h 121"/>
                  <a:gd name="T18" fmla="*/ 0 w 701"/>
                  <a:gd name="T19" fmla="*/ 0 h 121"/>
                  <a:gd name="T20" fmla="*/ 0 w 701"/>
                  <a:gd name="T21" fmla="*/ 0 h 121"/>
                  <a:gd name="T22" fmla="*/ 0 w 701"/>
                  <a:gd name="T23" fmla="*/ 0 h 121"/>
                  <a:gd name="T24" fmla="*/ 0 w 701"/>
                  <a:gd name="T25" fmla="*/ 0 h 121"/>
                  <a:gd name="T26" fmla="*/ 0 w 701"/>
                  <a:gd name="T27" fmla="*/ 0 h 121"/>
                  <a:gd name="T28" fmla="*/ 0 w 701"/>
                  <a:gd name="T29" fmla="*/ 0 h 121"/>
                  <a:gd name="T30" fmla="*/ 0 w 701"/>
                  <a:gd name="T31" fmla="*/ 0 h 121"/>
                  <a:gd name="T32" fmla="*/ 0 w 701"/>
                  <a:gd name="T33" fmla="*/ 0 h 121"/>
                  <a:gd name="T34" fmla="*/ 0 w 701"/>
                  <a:gd name="T35" fmla="*/ 0 h 121"/>
                  <a:gd name="T36" fmla="*/ 0 w 701"/>
                  <a:gd name="T37" fmla="*/ 0 h 121"/>
                  <a:gd name="T38" fmla="*/ 0 w 701"/>
                  <a:gd name="T39" fmla="*/ 0 h 121"/>
                  <a:gd name="T40" fmla="*/ 0 w 701"/>
                  <a:gd name="T41" fmla="*/ 0 h 121"/>
                  <a:gd name="T42" fmla="*/ 0 w 701"/>
                  <a:gd name="T43" fmla="*/ 0 h 121"/>
                  <a:gd name="T44" fmla="*/ 0 w 701"/>
                  <a:gd name="T45" fmla="*/ 0 h 121"/>
                  <a:gd name="T46" fmla="*/ 0 w 701"/>
                  <a:gd name="T47" fmla="*/ 0 h 121"/>
                  <a:gd name="T48" fmla="*/ 0 w 701"/>
                  <a:gd name="T49" fmla="*/ 0 h 121"/>
                  <a:gd name="T50" fmla="*/ 0 w 701"/>
                  <a:gd name="T51" fmla="*/ 0 h 121"/>
                  <a:gd name="T52" fmla="*/ 0 w 701"/>
                  <a:gd name="T53" fmla="*/ 0 h 121"/>
                  <a:gd name="T54" fmla="*/ 0 w 701"/>
                  <a:gd name="T55" fmla="*/ 0 h 121"/>
                  <a:gd name="T56" fmla="*/ 0 w 701"/>
                  <a:gd name="T57" fmla="*/ 0 h 121"/>
                  <a:gd name="T58" fmla="*/ 0 w 701"/>
                  <a:gd name="T59" fmla="*/ 0 h 12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701"/>
                  <a:gd name="T91" fmla="*/ 0 h 121"/>
                  <a:gd name="T92" fmla="*/ 701 w 701"/>
                  <a:gd name="T93" fmla="*/ 121 h 121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701" h="121">
                    <a:moveTo>
                      <a:pt x="106" y="121"/>
                    </a:moveTo>
                    <a:lnTo>
                      <a:pt x="701" y="44"/>
                    </a:lnTo>
                    <a:lnTo>
                      <a:pt x="593" y="26"/>
                    </a:lnTo>
                    <a:lnTo>
                      <a:pt x="262" y="65"/>
                    </a:lnTo>
                    <a:lnTo>
                      <a:pt x="258" y="44"/>
                    </a:lnTo>
                    <a:lnTo>
                      <a:pt x="234" y="19"/>
                    </a:lnTo>
                    <a:lnTo>
                      <a:pt x="220" y="9"/>
                    </a:lnTo>
                    <a:lnTo>
                      <a:pt x="194" y="0"/>
                    </a:lnTo>
                    <a:lnTo>
                      <a:pt x="163" y="4"/>
                    </a:lnTo>
                    <a:lnTo>
                      <a:pt x="149" y="11"/>
                    </a:lnTo>
                    <a:lnTo>
                      <a:pt x="136" y="16"/>
                    </a:lnTo>
                    <a:lnTo>
                      <a:pt x="132" y="15"/>
                    </a:lnTo>
                    <a:lnTo>
                      <a:pt x="128" y="15"/>
                    </a:lnTo>
                    <a:lnTo>
                      <a:pt x="126" y="11"/>
                    </a:lnTo>
                    <a:lnTo>
                      <a:pt x="118" y="13"/>
                    </a:lnTo>
                    <a:lnTo>
                      <a:pt x="108" y="11"/>
                    </a:lnTo>
                    <a:lnTo>
                      <a:pt x="101" y="19"/>
                    </a:lnTo>
                    <a:lnTo>
                      <a:pt x="97" y="24"/>
                    </a:lnTo>
                    <a:lnTo>
                      <a:pt x="93" y="30"/>
                    </a:lnTo>
                    <a:lnTo>
                      <a:pt x="90" y="33"/>
                    </a:lnTo>
                    <a:lnTo>
                      <a:pt x="86" y="37"/>
                    </a:lnTo>
                    <a:lnTo>
                      <a:pt x="83" y="38"/>
                    </a:lnTo>
                    <a:lnTo>
                      <a:pt x="73" y="49"/>
                    </a:lnTo>
                    <a:lnTo>
                      <a:pt x="70" y="56"/>
                    </a:lnTo>
                    <a:lnTo>
                      <a:pt x="77" y="67"/>
                    </a:lnTo>
                    <a:lnTo>
                      <a:pt x="72" y="77"/>
                    </a:lnTo>
                    <a:lnTo>
                      <a:pt x="70" y="84"/>
                    </a:lnTo>
                    <a:lnTo>
                      <a:pt x="77" y="99"/>
                    </a:lnTo>
                    <a:lnTo>
                      <a:pt x="0" y="103"/>
                    </a:lnTo>
                    <a:lnTo>
                      <a:pt x="106" y="121"/>
                    </a:lnTo>
                    <a:close/>
                  </a:path>
                </a:pathLst>
              </a:custGeom>
              <a:solidFill>
                <a:srgbClr val="006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</p:grpSp>
        <p:grpSp>
          <p:nvGrpSpPr>
            <p:cNvPr id="21" name="Group 1542"/>
            <p:cNvGrpSpPr>
              <a:grpSpLocks/>
            </p:cNvGrpSpPr>
            <p:nvPr/>
          </p:nvGrpSpPr>
          <p:grpSpPr bwMode="auto">
            <a:xfrm>
              <a:off x="2251" y="1749"/>
              <a:ext cx="631" cy="360"/>
              <a:chOff x="2251" y="1749"/>
              <a:chExt cx="631" cy="360"/>
            </a:xfrm>
          </p:grpSpPr>
          <p:grpSp>
            <p:nvGrpSpPr>
              <p:cNvPr id="22" name="Group 1490"/>
              <p:cNvGrpSpPr>
                <a:grpSpLocks/>
              </p:cNvGrpSpPr>
              <p:nvPr/>
            </p:nvGrpSpPr>
            <p:grpSpPr bwMode="auto">
              <a:xfrm>
                <a:off x="2251" y="1749"/>
                <a:ext cx="631" cy="349"/>
                <a:chOff x="2251" y="1749"/>
                <a:chExt cx="631" cy="349"/>
              </a:xfrm>
            </p:grpSpPr>
            <p:sp>
              <p:nvSpPr>
                <p:cNvPr id="12884" name="Freeform 1488"/>
                <p:cNvSpPr>
                  <a:spLocks/>
                </p:cNvSpPr>
                <p:nvPr/>
              </p:nvSpPr>
              <p:spPr bwMode="auto">
                <a:xfrm>
                  <a:off x="2251" y="1846"/>
                  <a:ext cx="631" cy="252"/>
                </a:xfrm>
                <a:custGeom>
                  <a:avLst/>
                  <a:gdLst>
                    <a:gd name="T0" fmla="*/ 0 w 3783"/>
                    <a:gd name="T1" fmla="*/ 0 h 755"/>
                    <a:gd name="T2" fmla="*/ 0 w 3783"/>
                    <a:gd name="T3" fmla="*/ 0 h 755"/>
                    <a:gd name="T4" fmla="*/ 0 w 3783"/>
                    <a:gd name="T5" fmla="*/ 0 h 755"/>
                    <a:gd name="T6" fmla="*/ 0 w 3783"/>
                    <a:gd name="T7" fmla="*/ 0 h 755"/>
                    <a:gd name="T8" fmla="*/ 0 w 3783"/>
                    <a:gd name="T9" fmla="*/ 0 h 755"/>
                    <a:gd name="T10" fmla="*/ 0 w 3783"/>
                    <a:gd name="T11" fmla="*/ 0 h 755"/>
                    <a:gd name="T12" fmla="*/ 0 w 3783"/>
                    <a:gd name="T13" fmla="*/ 0 h 755"/>
                    <a:gd name="T14" fmla="*/ 0 w 3783"/>
                    <a:gd name="T15" fmla="*/ 0 h 755"/>
                    <a:gd name="T16" fmla="*/ 0 w 3783"/>
                    <a:gd name="T17" fmla="*/ 0 h 755"/>
                    <a:gd name="T18" fmla="*/ 0 w 3783"/>
                    <a:gd name="T19" fmla="*/ 0 h 755"/>
                    <a:gd name="T20" fmla="*/ 0 w 3783"/>
                    <a:gd name="T21" fmla="*/ 0 h 755"/>
                    <a:gd name="T22" fmla="*/ 0 w 3783"/>
                    <a:gd name="T23" fmla="*/ 0 h 755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3783"/>
                    <a:gd name="T37" fmla="*/ 0 h 755"/>
                    <a:gd name="T38" fmla="*/ 3783 w 3783"/>
                    <a:gd name="T39" fmla="*/ 755 h 755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3783" h="755">
                      <a:moveTo>
                        <a:pt x="0" y="293"/>
                      </a:moveTo>
                      <a:lnTo>
                        <a:pt x="9" y="254"/>
                      </a:lnTo>
                      <a:lnTo>
                        <a:pt x="28" y="224"/>
                      </a:lnTo>
                      <a:lnTo>
                        <a:pt x="892" y="0"/>
                      </a:lnTo>
                      <a:lnTo>
                        <a:pt x="3737" y="195"/>
                      </a:lnTo>
                      <a:lnTo>
                        <a:pt x="3783" y="283"/>
                      </a:lnTo>
                      <a:lnTo>
                        <a:pt x="3774" y="302"/>
                      </a:lnTo>
                      <a:lnTo>
                        <a:pt x="3755" y="332"/>
                      </a:lnTo>
                      <a:lnTo>
                        <a:pt x="3755" y="604"/>
                      </a:lnTo>
                      <a:lnTo>
                        <a:pt x="924" y="755"/>
                      </a:lnTo>
                      <a:lnTo>
                        <a:pt x="18" y="614"/>
                      </a:lnTo>
                      <a:lnTo>
                        <a:pt x="0" y="293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885" name="Freeform 1489"/>
                <p:cNvSpPr>
                  <a:spLocks/>
                </p:cNvSpPr>
                <p:nvPr/>
              </p:nvSpPr>
              <p:spPr bwMode="auto">
                <a:xfrm>
                  <a:off x="2740" y="1749"/>
                  <a:ext cx="1" cy="211"/>
                </a:xfrm>
                <a:custGeom>
                  <a:avLst/>
                  <a:gdLst>
                    <a:gd name="T0" fmla="*/ 0 w 9"/>
                    <a:gd name="T1" fmla="*/ 0 h 634"/>
                    <a:gd name="T2" fmla="*/ 0 w 9"/>
                    <a:gd name="T3" fmla="*/ 0 h 634"/>
                    <a:gd name="T4" fmla="*/ 0 w 9"/>
                    <a:gd name="T5" fmla="*/ 0 h 634"/>
                    <a:gd name="T6" fmla="*/ 0 w 9"/>
                    <a:gd name="T7" fmla="*/ 0 h 634"/>
                    <a:gd name="T8" fmla="*/ 0 w 9"/>
                    <a:gd name="T9" fmla="*/ 0 h 63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"/>
                    <a:gd name="T16" fmla="*/ 0 h 634"/>
                    <a:gd name="T17" fmla="*/ 9 w 9"/>
                    <a:gd name="T18" fmla="*/ 634 h 63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" h="634">
                      <a:moveTo>
                        <a:pt x="0" y="7"/>
                      </a:moveTo>
                      <a:lnTo>
                        <a:pt x="0" y="631"/>
                      </a:lnTo>
                      <a:lnTo>
                        <a:pt x="9" y="634"/>
                      </a:lnTo>
                      <a:lnTo>
                        <a:pt x="9" y="0"/>
                      </a:lnTo>
                      <a:lnTo>
                        <a:pt x="0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</p:grpSp>
          <p:sp>
            <p:nvSpPr>
              <p:cNvPr id="12833" name="Freeform 1491"/>
              <p:cNvSpPr>
                <a:spLocks/>
              </p:cNvSpPr>
              <p:nvPr/>
            </p:nvSpPr>
            <p:spPr bwMode="auto">
              <a:xfrm>
                <a:off x="2405" y="1902"/>
                <a:ext cx="473" cy="195"/>
              </a:xfrm>
              <a:custGeom>
                <a:avLst/>
                <a:gdLst>
                  <a:gd name="T0" fmla="*/ 0 w 2837"/>
                  <a:gd name="T1" fmla="*/ 0 h 586"/>
                  <a:gd name="T2" fmla="*/ 0 w 2837"/>
                  <a:gd name="T3" fmla="*/ 0 h 586"/>
                  <a:gd name="T4" fmla="*/ 0 w 2837"/>
                  <a:gd name="T5" fmla="*/ 0 h 586"/>
                  <a:gd name="T6" fmla="*/ 0 w 2837"/>
                  <a:gd name="T7" fmla="*/ 0 h 586"/>
                  <a:gd name="T8" fmla="*/ 0 w 2837"/>
                  <a:gd name="T9" fmla="*/ 0 h 5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37"/>
                  <a:gd name="T16" fmla="*/ 0 h 586"/>
                  <a:gd name="T17" fmla="*/ 2837 w 2837"/>
                  <a:gd name="T18" fmla="*/ 586 h 58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37" h="586">
                    <a:moveTo>
                      <a:pt x="0" y="586"/>
                    </a:moveTo>
                    <a:lnTo>
                      <a:pt x="2837" y="436"/>
                    </a:lnTo>
                    <a:lnTo>
                      <a:pt x="2837" y="144"/>
                    </a:lnTo>
                    <a:lnTo>
                      <a:pt x="0" y="0"/>
                    </a:lnTo>
                    <a:lnTo>
                      <a:pt x="0" y="58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2834" name="Freeform 1492"/>
              <p:cNvSpPr>
                <a:spLocks/>
              </p:cNvSpPr>
              <p:nvPr/>
            </p:nvSpPr>
            <p:spPr bwMode="auto">
              <a:xfrm>
                <a:off x="2407" y="2002"/>
                <a:ext cx="449" cy="41"/>
              </a:xfrm>
              <a:custGeom>
                <a:avLst/>
                <a:gdLst>
                  <a:gd name="T0" fmla="*/ 0 w 2696"/>
                  <a:gd name="T1" fmla="*/ 0 h 123"/>
                  <a:gd name="T2" fmla="*/ 0 w 2696"/>
                  <a:gd name="T3" fmla="*/ 0 h 123"/>
                  <a:gd name="T4" fmla="*/ 0 w 2696"/>
                  <a:gd name="T5" fmla="*/ 0 h 123"/>
                  <a:gd name="T6" fmla="*/ 0 w 2696"/>
                  <a:gd name="T7" fmla="*/ 0 h 123"/>
                  <a:gd name="T8" fmla="*/ 0 w 2696"/>
                  <a:gd name="T9" fmla="*/ 0 h 1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96"/>
                  <a:gd name="T16" fmla="*/ 0 h 123"/>
                  <a:gd name="T17" fmla="*/ 2696 w 2696"/>
                  <a:gd name="T18" fmla="*/ 123 h 1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96" h="123">
                    <a:moveTo>
                      <a:pt x="2696" y="69"/>
                    </a:moveTo>
                    <a:lnTo>
                      <a:pt x="2696" y="11"/>
                    </a:lnTo>
                    <a:lnTo>
                      <a:pt x="0" y="0"/>
                    </a:lnTo>
                    <a:lnTo>
                      <a:pt x="0" y="123"/>
                    </a:lnTo>
                    <a:lnTo>
                      <a:pt x="2696" y="69"/>
                    </a:lnTo>
                    <a:close/>
                  </a:path>
                </a:pathLst>
              </a:custGeom>
              <a:solidFill>
                <a:srgbClr val="402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grpSp>
            <p:nvGrpSpPr>
              <p:cNvPr id="23" name="Group 1510"/>
              <p:cNvGrpSpPr>
                <a:grpSpLocks/>
              </p:cNvGrpSpPr>
              <p:nvPr/>
            </p:nvGrpSpPr>
            <p:grpSpPr bwMode="auto">
              <a:xfrm>
                <a:off x="2253" y="1908"/>
                <a:ext cx="124" cy="185"/>
                <a:chOff x="2253" y="1908"/>
                <a:chExt cx="124" cy="185"/>
              </a:xfrm>
            </p:grpSpPr>
            <p:sp>
              <p:nvSpPr>
                <p:cNvPr id="12867" name="Freeform 1493"/>
                <p:cNvSpPr>
                  <a:spLocks/>
                </p:cNvSpPr>
                <p:nvPr/>
              </p:nvSpPr>
              <p:spPr bwMode="auto">
                <a:xfrm>
                  <a:off x="2255" y="1908"/>
                  <a:ext cx="122" cy="185"/>
                </a:xfrm>
                <a:custGeom>
                  <a:avLst/>
                  <a:gdLst>
                    <a:gd name="T0" fmla="*/ 0 w 732"/>
                    <a:gd name="T1" fmla="*/ 0 h 556"/>
                    <a:gd name="T2" fmla="*/ 0 w 732"/>
                    <a:gd name="T3" fmla="*/ 0 h 556"/>
                    <a:gd name="T4" fmla="*/ 0 w 732"/>
                    <a:gd name="T5" fmla="*/ 0 h 556"/>
                    <a:gd name="T6" fmla="*/ 0 w 732"/>
                    <a:gd name="T7" fmla="*/ 0 h 556"/>
                    <a:gd name="T8" fmla="*/ 0 w 732"/>
                    <a:gd name="T9" fmla="*/ 0 h 5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32"/>
                    <a:gd name="T16" fmla="*/ 0 h 556"/>
                    <a:gd name="T17" fmla="*/ 732 w 732"/>
                    <a:gd name="T18" fmla="*/ 556 h 5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32" h="556">
                      <a:moveTo>
                        <a:pt x="732" y="556"/>
                      </a:moveTo>
                      <a:lnTo>
                        <a:pt x="715" y="0"/>
                      </a:lnTo>
                      <a:lnTo>
                        <a:pt x="0" y="155"/>
                      </a:lnTo>
                      <a:lnTo>
                        <a:pt x="0" y="416"/>
                      </a:lnTo>
                      <a:lnTo>
                        <a:pt x="732" y="55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868" name="Freeform 1494"/>
                <p:cNvSpPr>
                  <a:spLocks/>
                </p:cNvSpPr>
                <p:nvPr/>
              </p:nvSpPr>
              <p:spPr bwMode="auto">
                <a:xfrm>
                  <a:off x="2261" y="2007"/>
                  <a:ext cx="114" cy="41"/>
                </a:xfrm>
                <a:custGeom>
                  <a:avLst/>
                  <a:gdLst>
                    <a:gd name="T0" fmla="*/ 0 w 684"/>
                    <a:gd name="T1" fmla="*/ 0 h 121"/>
                    <a:gd name="T2" fmla="*/ 0 w 684"/>
                    <a:gd name="T3" fmla="*/ 0 h 121"/>
                    <a:gd name="T4" fmla="*/ 0 w 684"/>
                    <a:gd name="T5" fmla="*/ 0 h 121"/>
                    <a:gd name="T6" fmla="*/ 0 w 684"/>
                    <a:gd name="T7" fmla="*/ 0 h 121"/>
                    <a:gd name="T8" fmla="*/ 0 w 684"/>
                    <a:gd name="T9" fmla="*/ 0 h 12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84"/>
                    <a:gd name="T16" fmla="*/ 0 h 121"/>
                    <a:gd name="T17" fmla="*/ 684 w 684"/>
                    <a:gd name="T18" fmla="*/ 121 h 12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84" h="121">
                      <a:moveTo>
                        <a:pt x="674" y="4"/>
                      </a:moveTo>
                      <a:lnTo>
                        <a:pt x="0" y="0"/>
                      </a:lnTo>
                      <a:lnTo>
                        <a:pt x="0" y="58"/>
                      </a:lnTo>
                      <a:lnTo>
                        <a:pt x="684" y="121"/>
                      </a:lnTo>
                      <a:lnTo>
                        <a:pt x="674" y="4"/>
                      </a:lnTo>
                      <a:close/>
                    </a:path>
                  </a:pathLst>
                </a:custGeom>
                <a:solidFill>
                  <a:srgbClr val="402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869" name="Freeform 1495"/>
                <p:cNvSpPr>
                  <a:spLocks/>
                </p:cNvSpPr>
                <p:nvPr/>
              </p:nvSpPr>
              <p:spPr bwMode="auto">
                <a:xfrm>
                  <a:off x="2266" y="1953"/>
                  <a:ext cx="3" cy="100"/>
                </a:xfrm>
                <a:custGeom>
                  <a:avLst/>
                  <a:gdLst>
                    <a:gd name="T0" fmla="*/ 0 w 17"/>
                    <a:gd name="T1" fmla="*/ 0 h 298"/>
                    <a:gd name="T2" fmla="*/ 0 w 17"/>
                    <a:gd name="T3" fmla="*/ 0 h 298"/>
                    <a:gd name="T4" fmla="*/ 0 w 17"/>
                    <a:gd name="T5" fmla="*/ 0 h 298"/>
                    <a:gd name="T6" fmla="*/ 0 w 17"/>
                    <a:gd name="T7" fmla="*/ 0 h 298"/>
                    <a:gd name="T8" fmla="*/ 0 w 17"/>
                    <a:gd name="T9" fmla="*/ 0 h 298"/>
                    <a:gd name="T10" fmla="*/ 0 w 17"/>
                    <a:gd name="T11" fmla="*/ 0 h 298"/>
                    <a:gd name="T12" fmla="*/ 0 w 17"/>
                    <a:gd name="T13" fmla="*/ 0 h 298"/>
                    <a:gd name="T14" fmla="*/ 0 w 17"/>
                    <a:gd name="T15" fmla="*/ 0 h 298"/>
                    <a:gd name="T16" fmla="*/ 0 w 17"/>
                    <a:gd name="T17" fmla="*/ 0 h 298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7"/>
                    <a:gd name="T28" fmla="*/ 0 h 298"/>
                    <a:gd name="T29" fmla="*/ 17 w 17"/>
                    <a:gd name="T30" fmla="*/ 298 h 298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7" h="298">
                      <a:moveTo>
                        <a:pt x="17" y="298"/>
                      </a:moveTo>
                      <a:lnTo>
                        <a:pt x="17" y="155"/>
                      </a:lnTo>
                      <a:lnTo>
                        <a:pt x="6" y="157"/>
                      </a:lnTo>
                      <a:lnTo>
                        <a:pt x="6" y="0"/>
                      </a:lnTo>
                      <a:lnTo>
                        <a:pt x="0" y="3"/>
                      </a:lnTo>
                      <a:lnTo>
                        <a:pt x="0" y="159"/>
                      </a:lnTo>
                      <a:lnTo>
                        <a:pt x="11" y="159"/>
                      </a:lnTo>
                      <a:lnTo>
                        <a:pt x="11" y="297"/>
                      </a:lnTo>
                      <a:lnTo>
                        <a:pt x="17" y="298"/>
                      </a:lnTo>
                      <a:close/>
                    </a:path>
                  </a:pathLst>
                </a:custGeom>
                <a:solidFill>
                  <a:srgbClr val="402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870" name="Freeform 1496"/>
                <p:cNvSpPr>
                  <a:spLocks/>
                </p:cNvSpPr>
                <p:nvPr/>
              </p:nvSpPr>
              <p:spPr bwMode="auto">
                <a:xfrm>
                  <a:off x="2275" y="1950"/>
                  <a:ext cx="1" cy="105"/>
                </a:xfrm>
                <a:custGeom>
                  <a:avLst/>
                  <a:gdLst>
                    <a:gd name="T0" fmla="*/ 0 w 7"/>
                    <a:gd name="T1" fmla="*/ 0 h 314"/>
                    <a:gd name="T2" fmla="*/ 0 w 7"/>
                    <a:gd name="T3" fmla="*/ 0 h 314"/>
                    <a:gd name="T4" fmla="*/ 0 w 7"/>
                    <a:gd name="T5" fmla="*/ 0 h 314"/>
                    <a:gd name="T6" fmla="*/ 0 w 7"/>
                    <a:gd name="T7" fmla="*/ 0 h 314"/>
                    <a:gd name="T8" fmla="*/ 0 w 7"/>
                    <a:gd name="T9" fmla="*/ 0 h 31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"/>
                    <a:gd name="T16" fmla="*/ 0 h 314"/>
                    <a:gd name="T17" fmla="*/ 7 w 7"/>
                    <a:gd name="T18" fmla="*/ 314 h 31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" h="314">
                      <a:moveTo>
                        <a:pt x="7" y="314"/>
                      </a:moveTo>
                      <a:lnTo>
                        <a:pt x="7" y="0"/>
                      </a:lnTo>
                      <a:lnTo>
                        <a:pt x="0" y="8"/>
                      </a:lnTo>
                      <a:lnTo>
                        <a:pt x="0" y="313"/>
                      </a:lnTo>
                      <a:lnTo>
                        <a:pt x="7" y="314"/>
                      </a:lnTo>
                      <a:close/>
                    </a:path>
                  </a:pathLst>
                </a:custGeom>
                <a:solidFill>
                  <a:srgbClr val="201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871" name="Freeform 1497"/>
                <p:cNvSpPr>
                  <a:spLocks/>
                </p:cNvSpPr>
                <p:nvPr/>
              </p:nvSpPr>
              <p:spPr bwMode="auto">
                <a:xfrm>
                  <a:off x="2285" y="1947"/>
                  <a:ext cx="1" cy="111"/>
                </a:xfrm>
                <a:custGeom>
                  <a:avLst/>
                  <a:gdLst>
                    <a:gd name="T0" fmla="*/ 0 w 6"/>
                    <a:gd name="T1" fmla="*/ 0 h 334"/>
                    <a:gd name="T2" fmla="*/ 0 w 6"/>
                    <a:gd name="T3" fmla="*/ 0 h 334"/>
                    <a:gd name="T4" fmla="*/ 0 w 6"/>
                    <a:gd name="T5" fmla="*/ 0 h 334"/>
                    <a:gd name="T6" fmla="*/ 0 w 6"/>
                    <a:gd name="T7" fmla="*/ 0 h 334"/>
                    <a:gd name="T8" fmla="*/ 0 w 6"/>
                    <a:gd name="T9" fmla="*/ 0 h 33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"/>
                    <a:gd name="T16" fmla="*/ 0 h 334"/>
                    <a:gd name="T17" fmla="*/ 6 w 6"/>
                    <a:gd name="T18" fmla="*/ 334 h 33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" h="334">
                      <a:moveTo>
                        <a:pt x="6" y="334"/>
                      </a:moveTo>
                      <a:lnTo>
                        <a:pt x="6" y="5"/>
                      </a:lnTo>
                      <a:lnTo>
                        <a:pt x="0" y="0"/>
                      </a:lnTo>
                      <a:lnTo>
                        <a:pt x="0" y="332"/>
                      </a:lnTo>
                      <a:lnTo>
                        <a:pt x="6" y="334"/>
                      </a:lnTo>
                      <a:close/>
                    </a:path>
                  </a:pathLst>
                </a:custGeom>
                <a:solidFill>
                  <a:srgbClr val="201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872" name="Freeform 1498"/>
                <p:cNvSpPr>
                  <a:spLocks/>
                </p:cNvSpPr>
                <p:nvPr/>
              </p:nvSpPr>
              <p:spPr bwMode="auto">
                <a:xfrm>
                  <a:off x="2296" y="1942"/>
                  <a:ext cx="1" cy="121"/>
                </a:xfrm>
                <a:custGeom>
                  <a:avLst/>
                  <a:gdLst>
                    <a:gd name="T0" fmla="*/ 0 w 7"/>
                    <a:gd name="T1" fmla="*/ 0 h 363"/>
                    <a:gd name="T2" fmla="*/ 0 w 7"/>
                    <a:gd name="T3" fmla="*/ 0 h 363"/>
                    <a:gd name="T4" fmla="*/ 0 w 7"/>
                    <a:gd name="T5" fmla="*/ 0 h 363"/>
                    <a:gd name="T6" fmla="*/ 0 w 7"/>
                    <a:gd name="T7" fmla="*/ 0 h 363"/>
                    <a:gd name="T8" fmla="*/ 0 w 7"/>
                    <a:gd name="T9" fmla="*/ 0 h 3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"/>
                    <a:gd name="T16" fmla="*/ 0 h 363"/>
                    <a:gd name="T17" fmla="*/ 7 w 7"/>
                    <a:gd name="T18" fmla="*/ 363 h 3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" h="363">
                      <a:moveTo>
                        <a:pt x="7" y="363"/>
                      </a:moveTo>
                      <a:lnTo>
                        <a:pt x="7" y="0"/>
                      </a:lnTo>
                      <a:lnTo>
                        <a:pt x="0" y="3"/>
                      </a:lnTo>
                      <a:lnTo>
                        <a:pt x="0" y="358"/>
                      </a:lnTo>
                      <a:lnTo>
                        <a:pt x="7" y="363"/>
                      </a:lnTo>
                      <a:close/>
                    </a:path>
                  </a:pathLst>
                </a:custGeom>
                <a:solidFill>
                  <a:srgbClr val="201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873" name="Freeform 1499"/>
                <p:cNvSpPr>
                  <a:spLocks/>
                </p:cNvSpPr>
                <p:nvPr/>
              </p:nvSpPr>
              <p:spPr bwMode="auto">
                <a:xfrm>
                  <a:off x="2312" y="1935"/>
                  <a:ext cx="2" cy="133"/>
                </a:xfrm>
                <a:custGeom>
                  <a:avLst/>
                  <a:gdLst>
                    <a:gd name="T0" fmla="*/ 0 w 9"/>
                    <a:gd name="T1" fmla="*/ 0 h 400"/>
                    <a:gd name="T2" fmla="*/ 0 w 9"/>
                    <a:gd name="T3" fmla="*/ 0 h 400"/>
                    <a:gd name="T4" fmla="*/ 0 w 9"/>
                    <a:gd name="T5" fmla="*/ 0 h 400"/>
                    <a:gd name="T6" fmla="*/ 0 w 9"/>
                    <a:gd name="T7" fmla="*/ 0 h 400"/>
                    <a:gd name="T8" fmla="*/ 0 w 9"/>
                    <a:gd name="T9" fmla="*/ 0 h 4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"/>
                    <a:gd name="T16" fmla="*/ 0 h 400"/>
                    <a:gd name="T17" fmla="*/ 9 w 9"/>
                    <a:gd name="T18" fmla="*/ 400 h 4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" h="400">
                      <a:moveTo>
                        <a:pt x="9" y="400"/>
                      </a:moveTo>
                      <a:lnTo>
                        <a:pt x="9" y="0"/>
                      </a:lnTo>
                      <a:lnTo>
                        <a:pt x="0" y="6"/>
                      </a:lnTo>
                      <a:lnTo>
                        <a:pt x="0" y="398"/>
                      </a:lnTo>
                      <a:lnTo>
                        <a:pt x="9" y="400"/>
                      </a:lnTo>
                      <a:close/>
                    </a:path>
                  </a:pathLst>
                </a:custGeom>
                <a:solidFill>
                  <a:srgbClr val="201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874" name="Freeform 1500"/>
                <p:cNvSpPr>
                  <a:spLocks/>
                </p:cNvSpPr>
                <p:nvPr/>
              </p:nvSpPr>
              <p:spPr bwMode="auto">
                <a:xfrm>
                  <a:off x="2330" y="1927"/>
                  <a:ext cx="1" cy="147"/>
                </a:xfrm>
                <a:custGeom>
                  <a:avLst/>
                  <a:gdLst>
                    <a:gd name="T0" fmla="*/ 0 w 10"/>
                    <a:gd name="T1" fmla="*/ 0 h 439"/>
                    <a:gd name="T2" fmla="*/ 0 w 10"/>
                    <a:gd name="T3" fmla="*/ 0 h 439"/>
                    <a:gd name="T4" fmla="*/ 0 w 10"/>
                    <a:gd name="T5" fmla="*/ 0 h 439"/>
                    <a:gd name="T6" fmla="*/ 0 w 10"/>
                    <a:gd name="T7" fmla="*/ 0 h 439"/>
                    <a:gd name="T8" fmla="*/ 0 w 10"/>
                    <a:gd name="T9" fmla="*/ 0 h 43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0"/>
                    <a:gd name="T16" fmla="*/ 0 h 439"/>
                    <a:gd name="T17" fmla="*/ 10 w 10"/>
                    <a:gd name="T18" fmla="*/ 439 h 43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0" h="439">
                      <a:moveTo>
                        <a:pt x="10" y="439"/>
                      </a:moveTo>
                      <a:lnTo>
                        <a:pt x="10" y="0"/>
                      </a:lnTo>
                      <a:lnTo>
                        <a:pt x="0" y="6"/>
                      </a:lnTo>
                      <a:lnTo>
                        <a:pt x="0" y="438"/>
                      </a:lnTo>
                      <a:lnTo>
                        <a:pt x="10" y="439"/>
                      </a:lnTo>
                      <a:close/>
                    </a:path>
                  </a:pathLst>
                </a:custGeom>
                <a:solidFill>
                  <a:srgbClr val="201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875" name="Freeform 1501"/>
                <p:cNvSpPr>
                  <a:spLocks/>
                </p:cNvSpPr>
                <p:nvPr/>
              </p:nvSpPr>
              <p:spPr bwMode="auto">
                <a:xfrm>
                  <a:off x="2350" y="1919"/>
                  <a:ext cx="1" cy="161"/>
                </a:xfrm>
                <a:custGeom>
                  <a:avLst/>
                  <a:gdLst>
                    <a:gd name="T0" fmla="*/ 0 w 10"/>
                    <a:gd name="T1" fmla="*/ 0 h 484"/>
                    <a:gd name="T2" fmla="*/ 0 w 10"/>
                    <a:gd name="T3" fmla="*/ 0 h 484"/>
                    <a:gd name="T4" fmla="*/ 0 w 10"/>
                    <a:gd name="T5" fmla="*/ 0 h 484"/>
                    <a:gd name="T6" fmla="*/ 0 w 10"/>
                    <a:gd name="T7" fmla="*/ 0 h 484"/>
                    <a:gd name="T8" fmla="*/ 0 w 10"/>
                    <a:gd name="T9" fmla="*/ 0 h 4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0"/>
                    <a:gd name="T16" fmla="*/ 0 h 484"/>
                    <a:gd name="T17" fmla="*/ 10 w 10"/>
                    <a:gd name="T18" fmla="*/ 484 h 4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0" h="484">
                      <a:moveTo>
                        <a:pt x="10" y="484"/>
                      </a:moveTo>
                      <a:lnTo>
                        <a:pt x="10" y="0"/>
                      </a:lnTo>
                      <a:lnTo>
                        <a:pt x="0" y="6"/>
                      </a:lnTo>
                      <a:lnTo>
                        <a:pt x="0" y="482"/>
                      </a:lnTo>
                      <a:lnTo>
                        <a:pt x="10" y="484"/>
                      </a:lnTo>
                      <a:close/>
                    </a:path>
                  </a:pathLst>
                </a:custGeom>
                <a:solidFill>
                  <a:srgbClr val="201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876" name="Freeform 1502"/>
                <p:cNvSpPr>
                  <a:spLocks/>
                </p:cNvSpPr>
                <p:nvPr/>
              </p:nvSpPr>
              <p:spPr bwMode="auto">
                <a:xfrm>
                  <a:off x="2255" y="1954"/>
                  <a:ext cx="13" cy="98"/>
                </a:xfrm>
                <a:custGeom>
                  <a:avLst/>
                  <a:gdLst>
                    <a:gd name="T0" fmla="*/ 0 w 80"/>
                    <a:gd name="T1" fmla="*/ 0 h 294"/>
                    <a:gd name="T2" fmla="*/ 0 w 80"/>
                    <a:gd name="T3" fmla="*/ 0 h 294"/>
                    <a:gd name="T4" fmla="*/ 0 w 80"/>
                    <a:gd name="T5" fmla="*/ 0 h 294"/>
                    <a:gd name="T6" fmla="*/ 0 w 80"/>
                    <a:gd name="T7" fmla="*/ 0 h 294"/>
                    <a:gd name="T8" fmla="*/ 0 w 80"/>
                    <a:gd name="T9" fmla="*/ 0 h 294"/>
                    <a:gd name="T10" fmla="*/ 0 w 80"/>
                    <a:gd name="T11" fmla="*/ 0 h 294"/>
                    <a:gd name="T12" fmla="*/ 0 w 80"/>
                    <a:gd name="T13" fmla="*/ 0 h 294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80"/>
                    <a:gd name="T22" fmla="*/ 0 h 294"/>
                    <a:gd name="T23" fmla="*/ 80 w 80"/>
                    <a:gd name="T24" fmla="*/ 294 h 294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80" h="294">
                      <a:moveTo>
                        <a:pt x="80" y="294"/>
                      </a:moveTo>
                      <a:lnTo>
                        <a:pt x="0" y="277"/>
                      </a:lnTo>
                      <a:lnTo>
                        <a:pt x="0" y="16"/>
                      </a:lnTo>
                      <a:lnTo>
                        <a:pt x="69" y="0"/>
                      </a:lnTo>
                      <a:lnTo>
                        <a:pt x="69" y="156"/>
                      </a:lnTo>
                      <a:lnTo>
                        <a:pt x="80" y="156"/>
                      </a:lnTo>
                      <a:lnTo>
                        <a:pt x="80" y="294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877" name="Freeform 1503"/>
                <p:cNvSpPr>
                  <a:spLocks/>
                </p:cNvSpPr>
                <p:nvPr/>
              </p:nvSpPr>
              <p:spPr bwMode="auto">
                <a:xfrm>
                  <a:off x="2271" y="1953"/>
                  <a:ext cx="4" cy="101"/>
                </a:xfrm>
                <a:custGeom>
                  <a:avLst/>
                  <a:gdLst>
                    <a:gd name="T0" fmla="*/ 0 w 23"/>
                    <a:gd name="T1" fmla="*/ 0 h 305"/>
                    <a:gd name="T2" fmla="*/ 0 w 23"/>
                    <a:gd name="T3" fmla="*/ 0 h 305"/>
                    <a:gd name="T4" fmla="*/ 0 w 23"/>
                    <a:gd name="T5" fmla="*/ 0 h 305"/>
                    <a:gd name="T6" fmla="*/ 0 w 23"/>
                    <a:gd name="T7" fmla="*/ 0 h 305"/>
                    <a:gd name="T8" fmla="*/ 0 w 23"/>
                    <a:gd name="T9" fmla="*/ 0 h 30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3"/>
                    <a:gd name="T16" fmla="*/ 0 h 305"/>
                    <a:gd name="T17" fmla="*/ 23 w 23"/>
                    <a:gd name="T18" fmla="*/ 305 h 30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3" h="305">
                      <a:moveTo>
                        <a:pt x="23" y="305"/>
                      </a:moveTo>
                      <a:lnTo>
                        <a:pt x="0" y="304"/>
                      </a:lnTo>
                      <a:lnTo>
                        <a:pt x="0" y="2"/>
                      </a:lnTo>
                      <a:lnTo>
                        <a:pt x="23" y="0"/>
                      </a:lnTo>
                      <a:lnTo>
                        <a:pt x="23" y="305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878" name="Freeform 1504"/>
                <p:cNvSpPr>
                  <a:spLocks/>
                </p:cNvSpPr>
                <p:nvPr/>
              </p:nvSpPr>
              <p:spPr bwMode="auto">
                <a:xfrm>
                  <a:off x="2281" y="1947"/>
                  <a:ext cx="4" cy="111"/>
                </a:xfrm>
                <a:custGeom>
                  <a:avLst/>
                  <a:gdLst>
                    <a:gd name="T0" fmla="*/ 0 w 25"/>
                    <a:gd name="T1" fmla="*/ 0 h 333"/>
                    <a:gd name="T2" fmla="*/ 0 w 25"/>
                    <a:gd name="T3" fmla="*/ 0 h 333"/>
                    <a:gd name="T4" fmla="*/ 0 w 25"/>
                    <a:gd name="T5" fmla="*/ 0 h 333"/>
                    <a:gd name="T6" fmla="*/ 0 w 25"/>
                    <a:gd name="T7" fmla="*/ 0 h 333"/>
                    <a:gd name="T8" fmla="*/ 0 w 25"/>
                    <a:gd name="T9" fmla="*/ 0 h 33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"/>
                    <a:gd name="T16" fmla="*/ 0 h 333"/>
                    <a:gd name="T17" fmla="*/ 25 w 25"/>
                    <a:gd name="T18" fmla="*/ 333 h 33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" h="333">
                      <a:moveTo>
                        <a:pt x="25" y="333"/>
                      </a:moveTo>
                      <a:lnTo>
                        <a:pt x="0" y="330"/>
                      </a:lnTo>
                      <a:lnTo>
                        <a:pt x="0" y="0"/>
                      </a:lnTo>
                      <a:lnTo>
                        <a:pt x="25" y="1"/>
                      </a:lnTo>
                      <a:lnTo>
                        <a:pt x="25" y="333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879" name="Freeform 1505"/>
                <p:cNvSpPr>
                  <a:spLocks/>
                </p:cNvSpPr>
                <p:nvPr/>
              </p:nvSpPr>
              <p:spPr bwMode="auto">
                <a:xfrm>
                  <a:off x="2291" y="1942"/>
                  <a:ext cx="5" cy="119"/>
                </a:xfrm>
                <a:custGeom>
                  <a:avLst/>
                  <a:gdLst>
                    <a:gd name="T0" fmla="*/ 0 w 32"/>
                    <a:gd name="T1" fmla="*/ 0 h 356"/>
                    <a:gd name="T2" fmla="*/ 0 w 32"/>
                    <a:gd name="T3" fmla="*/ 0 h 356"/>
                    <a:gd name="T4" fmla="*/ 0 w 32"/>
                    <a:gd name="T5" fmla="*/ 0 h 356"/>
                    <a:gd name="T6" fmla="*/ 0 w 32"/>
                    <a:gd name="T7" fmla="*/ 0 h 356"/>
                    <a:gd name="T8" fmla="*/ 0 w 32"/>
                    <a:gd name="T9" fmla="*/ 0 h 3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"/>
                    <a:gd name="T16" fmla="*/ 0 h 356"/>
                    <a:gd name="T17" fmla="*/ 32 w 32"/>
                    <a:gd name="T18" fmla="*/ 356 h 3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" h="356">
                      <a:moveTo>
                        <a:pt x="32" y="356"/>
                      </a:moveTo>
                      <a:lnTo>
                        <a:pt x="0" y="353"/>
                      </a:lnTo>
                      <a:lnTo>
                        <a:pt x="0" y="0"/>
                      </a:lnTo>
                      <a:lnTo>
                        <a:pt x="32" y="1"/>
                      </a:lnTo>
                      <a:lnTo>
                        <a:pt x="32" y="356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880" name="Freeform 1506"/>
                <p:cNvSpPr>
                  <a:spLocks/>
                </p:cNvSpPr>
                <p:nvPr/>
              </p:nvSpPr>
              <p:spPr bwMode="auto">
                <a:xfrm>
                  <a:off x="2306" y="1937"/>
                  <a:ext cx="6" cy="131"/>
                </a:xfrm>
                <a:custGeom>
                  <a:avLst/>
                  <a:gdLst>
                    <a:gd name="T0" fmla="*/ 0 w 41"/>
                    <a:gd name="T1" fmla="*/ 0 h 393"/>
                    <a:gd name="T2" fmla="*/ 0 w 41"/>
                    <a:gd name="T3" fmla="*/ 0 h 393"/>
                    <a:gd name="T4" fmla="*/ 0 w 41"/>
                    <a:gd name="T5" fmla="*/ 0 h 393"/>
                    <a:gd name="T6" fmla="*/ 0 w 41"/>
                    <a:gd name="T7" fmla="*/ 0 h 393"/>
                    <a:gd name="T8" fmla="*/ 0 w 41"/>
                    <a:gd name="T9" fmla="*/ 0 h 3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1"/>
                    <a:gd name="T16" fmla="*/ 0 h 393"/>
                    <a:gd name="T17" fmla="*/ 41 w 41"/>
                    <a:gd name="T18" fmla="*/ 393 h 3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1" h="393">
                      <a:moveTo>
                        <a:pt x="41" y="393"/>
                      </a:moveTo>
                      <a:lnTo>
                        <a:pt x="0" y="386"/>
                      </a:lnTo>
                      <a:lnTo>
                        <a:pt x="0" y="0"/>
                      </a:lnTo>
                      <a:lnTo>
                        <a:pt x="41" y="1"/>
                      </a:lnTo>
                      <a:lnTo>
                        <a:pt x="41" y="393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881" name="Freeform 1507"/>
                <p:cNvSpPr>
                  <a:spLocks/>
                </p:cNvSpPr>
                <p:nvPr/>
              </p:nvSpPr>
              <p:spPr bwMode="auto">
                <a:xfrm>
                  <a:off x="2322" y="1928"/>
                  <a:ext cx="8" cy="145"/>
                </a:xfrm>
                <a:custGeom>
                  <a:avLst/>
                  <a:gdLst>
                    <a:gd name="T0" fmla="*/ 0 w 45"/>
                    <a:gd name="T1" fmla="*/ 0 h 435"/>
                    <a:gd name="T2" fmla="*/ 0 w 45"/>
                    <a:gd name="T3" fmla="*/ 0 h 435"/>
                    <a:gd name="T4" fmla="*/ 0 w 45"/>
                    <a:gd name="T5" fmla="*/ 0 h 435"/>
                    <a:gd name="T6" fmla="*/ 0 w 45"/>
                    <a:gd name="T7" fmla="*/ 0 h 435"/>
                    <a:gd name="T8" fmla="*/ 0 w 45"/>
                    <a:gd name="T9" fmla="*/ 0 h 43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5"/>
                    <a:gd name="T16" fmla="*/ 0 h 435"/>
                    <a:gd name="T17" fmla="*/ 45 w 45"/>
                    <a:gd name="T18" fmla="*/ 435 h 43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5" h="435">
                      <a:moveTo>
                        <a:pt x="45" y="435"/>
                      </a:moveTo>
                      <a:lnTo>
                        <a:pt x="0" y="430"/>
                      </a:lnTo>
                      <a:lnTo>
                        <a:pt x="0" y="0"/>
                      </a:lnTo>
                      <a:lnTo>
                        <a:pt x="45" y="3"/>
                      </a:lnTo>
                      <a:lnTo>
                        <a:pt x="45" y="435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882" name="Freeform 1508"/>
                <p:cNvSpPr>
                  <a:spLocks/>
                </p:cNvSpPr>
                <p:nvPr/>
              </p:nvSpPr>
              <p:spPr bwMode="auto">
                <a:xfrm>
                  <a:off x="2341" y="1920"/>
                  <a:ext cx="9" cy="159"/>
                </a:xfrm>
                <a:custGeom>
                  <a:avLst/>
                  <a:gdLst>
                    <a:gd name="T0" fmla="*/ 0 w 51"/>
                    <a:gd name="T1" fmla="*/ 0 h 477"/>
                    <a:gd name="T2" fmla="*/ 0 w 51"/>
                    <a:gd name="T3" fmla="*/ 0 h 477"/>
                    <a:gd name="T4" fmla="*/ 0 w 51"/>
                    <a:gd name="T5" fmla="*/ 0 h 477"/>
                    <a:gd name="T6" fmla="*/ 0 w 51"/>
                    <a:gd name="T7" fmla="*/ 0 h 477"/>
                    <a:gd name="T8" fmla="*/ 0 w 51"/>
                    <a:gd name="T9" fmla="*/ 0 h 47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1"/>
                    <a:gd name="T16" fmla="*/ 0 h 477"/>
                    <a:gd name="T17" fmla="*/ 51 w 51"/>
                    <a:gd name="T18" fmla="*/ 477 h 47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1" h="477">
                      <a:moveTo>
                        <a:pt x="51" y="477"/>
                      </a:moveTo>
                      <a:lnTo>
                        <a:pt x="0" y="471"/>
                      </a:lnTo>
                      <a:lnTo>
                        <a:pt x="0" y="0"/>
                      </a:lnTo>
                      <a:lnTo>
                        <a:pt x="51" y="1"/>
                      </a:lnTo>
                      <a:lnTo>
                        <a:pt x="51" y="477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883" name="Line 1509"/>
                <p:cNvSpPr>
                  <a:spLocks noChangeShapeType="1"/>
                </p:cNvSpPr>
                <p:nvPr/>
              </p:nvSpPr>
              <p:spPr bwMode="auto">
                <a:xfrm>
                  <a:off x="2253" y="2045"/>
                  <a:ext cx="1" cy="26"/>
                </a:xfrm>
                <a:prstGeom prst="line">
                  <a:avLst/>
                </a:prstGeom>
                <a:noFill/>
                <a:ln w="1588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</p:grpSp>
          <p:sp>
            <p:nvSpPr>
              <p:cNvPr id="12836" name="Freeform 1511"/>
              <p:cNvSpPr>
                <a:spLocks/>
              </p:cNvSpPr>
              <p:nvPr/>
            </p:nvSpPr>
            <p:spPr bwMode="auto">
              <a:xfrm>
                <a:off x="2405" y="1895"/>
                <a:ext cx="28" cy="203"/>
              </a:xfrm>
              <a:custGeom>
                <a:avLst/>
                <a:gdLst>
                  <a:gd name="T0" fmla="*/ 0 w 169"/>
                  <a:gd name="T1" fmla="*/ 0 h 609"/>
                  <a:gd name="T2" fmla="*/ 0 w 169"/>
                  <a:gd name="T3" fmla="*/ 0 h 609"/>
                  <a:gd name="T4" fmla="*/ 0 w 169"/>
                  <a:gd name="T5" fmla="*/ 0 h 609"/>
                  <a:gd name="T6" fmla="*/ 0 w 169"/>
                  <a:gd name="T7" fmla="*/ 0 h 609"/>
                  <a:gd name="T8" fmla="*/ 0 w 169"/>
                  <a:gd name="T9" fmla="*/ 0 h 6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9"/>
                  <a:gd name="T16" fmla="*/ 0 h 609"/>
                  <a:gd name="T17" fmla="*/ 169 w 169"/>
                  <a:gd name="T18" fmla="*/ 609 h 60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9" h="609">
                    <a:moveTo>
                      <a:pt x="0" y="609"/>
                    </a:moveTo>
                    <a:lnTo>
                      <a:pt x="169" y="598"/>
                    </a:lnTo>
                    <a:lnTo>
                      <a:pt x="169" y="0"/>
                    </a:lnTo>
                    <a:lnTo>
                      <a:pt x="0" y="21"/>
                    </a:lnTo>
                    <a:lnTo>
                      <a:pt x="0" y="609"/>
                    </a:lnTo>
                    <a:close/>
                  </a:path>
                </a:pathLst>
              </a:custGeom>
              <a:solidFill>
                <a:srgbClr val="80808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grpSp>
            <p:nvGrpSpPr>
              <p:cNvPr id="24" name="Group 1536"/>
              <p:cNvGrpSpPr>
                <a:grpSpLocks/>
              </p:cNvGrpSpPr>
              <p:nvPr/>
            </p:nvGrpSpPr>
            <p:grpSpPr bwMode="auto">
              <a:xfrm>
                <a:off x="2453" y="1894"/>
                <a:ext cx="425" cy="198"/>
                <a:chOff x="2453" y="1894"/>
                <a:chExt cx="425" cy="198"/>
              </a:xfrm>
            </p:grpSpPr>
            <p:sp>
              <p:nvSpPr>
                <p:cNvPr id="12843" name="Freeform 1512"/>
                <p:cNvSpPr>
                  <a:spLocks/>
                </p:cNvSpPr>
                <p:nvPr/>
              </p:nvSpPr>
              <p:spPr bwMode="auto">
                <a:xfrm>
                  <a:off x="2655" y="1905"/>
                  <a:ext cx="4" cy="166"/>
                </a:xfrm>
                <a:custGeom>
                  <a:avLst/>
                  <a:gdLst>
                    <a:gd name="T0" fmla="*/ 0 w 24"/>
                    <a:gd name="T1" fmla="*/ 0 h 498"/>
                    <a:gd name="T2" fmla="*/ 0 w 24"/>
                    <a:gd name="T3" fmla="*/ 0 h 498"/>
                    <a:gd name="T4" fmla="*/ 0 w 24"/>
                    <a:gd name="T5" fmla="*/ 0 h 498"/>
                    <a:gd name="T6" fmla="*/ 0 w 24"/>
                    <a:gd name="T7" fmla="*/ 0 h 498"/>
                    <a:gd name="T8" fmla="*/ 0 w 24"/>
                    <a:gd name="T9" fmla="*/ 0 h 49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4"/>
                    <a:gd name="T16" fmla="*/ 0 h 498"/>
                    <a:gd name="T17" fmla="*/ 24 w 24"/>
                    <a:gd name="T18" fmla="*/ 498 h 49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4" h="498">
                      <a:moveTo>
                        <a:pt x="0" y="498"/>
                      </a:moveTo>
                      <a:lnTo>
                        <a:pt x="24" y="498"/>
                      </a:lnTo>
                      <a:lnTo>
                        <a:pt x="24" y="0"/>
                      </a:lnTo>
                      <a:lnTo>
                        <a:pt x="0" y="33"/>
                      </a:lnTo>
                      <a:lnTo>
                        <a:pt x="0" y="498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844" name="Freeform 1513"/>
                <p:cNvSpPr>
                  <a:spLocks/>
                </p:cNvSpPr>
                <p:nvPr/>
              </p:nvSpPr>
              <p:spPr bwMode="auto">
                <a:xfrm>
                  <a:off x="2614" y="1913"/>
                  <a:ext cx="20" cy="164"/>
                </a:xfrm>
                <a:custGeom>
                  <a:avLst/>
                  <a:gdLst>
                    <a:gd name="T0" fmla="*/ 0 w 117"/>
                    <a:gd name="T1" fmla="*/ 0 h 494"/>
                    <a:gd name="T2" fmla="*/ 0 w 117"/>
                    <a:gd name="T3" fmla="*/ 0 h 494"/>
                    <a:gd name="T4" fmla="*/ 0 w 117"/>
                    <a:gd name="T5" fmla="*/ 0 h 494"/>
                    <a:gd name="T6" fmla="*/ 0 w 117"/>
                    <a:gd name="T7" fmla="*/ 0 h 494"/>
                    <a:gd name="T8" fmla="*/ 0 w 117"/>
                    <a:gd name="T9" fmla="*/ 0 h 49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"/>
                    <a:gd name="T16" fmla="*/ 0 h 494"/>
                    <a:gd name="T17" fmla="*/ 117 w 117"/>
                    <a:gd name="T18" fmla="*/ 494 h 49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" h="494">
                      <a:moveTo>
                        <a:pt x="0" y="494"/>
                      </a:moveTo>
                      <a:lnTo>
                        <a:pt x="117" y="480"/>
                      </a:lnTo>
                      <a:lnTo>
                        <a:pt x="117" y="0"/>
                      </a:lnTo>
                      <a:lnTo>
                        <a:pt x="0" y="10"/>
                      </a:lnTo>
                      <a:lnTo>
                        <a:pt x="0" y="494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845" name="Freeform 1514"/>
                <p:cNvSpPr>
                  <a:spLocks/>
                </p:cNvSpPr>
                <p:nvPr/>
              </p:nvSpPr>
              <p:spPr bwMode="auto">
                <a:xfrm>
                  <a:off x="2574" y="1911"/>
                  <a:ext cx="20" cy="170"/>
                </a:xfrm>
                <a:custGeom>
                  <a:avLst/>
                  <a:gdLst>
                    <a:gd name="T0" fmla="*/ 0 w 116"/>
                    <a:gd name="T1" fmla="*/ 0 h 509"/>
                    <a:gd name="T2" fmla="*/ 0 w 116"/>
                    <a:gd name="T3" fmla="*/ 0 h 509"/>
                    <a:gd name="T4" fmla="*/ 0 w 116"/>
                    <a:gd name="T5" fmla="*/ 0 h 509"/>
                    <a:gd name="T6" fmla="*/ 0 w 116"/>
                    <a:gd name="T7" fmla="*/ 0 h 509"/>
                    <a:gd name="T8" fmla="*/ 0 w 116"/>
                    <a:gd name="T9" fmla="*/ 0 h 50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6"/>
                    <a:gd name="T16" fmla="*/ 0 h 509"/>
                    <a:gd name="T17" fmla="*/ 116 w 116"/>
                    <a:gd name="T18" fmla="*/ 509 h 50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6" h="509">
                      <a:moveTo>
                        <a:pt x="0" y="509"/>
                      </a:moveTo>
                      <a:lnTo>
                        <a:pt x="116" y="504"/>
                      </a:lnTo>
                      <a:lnTo>
                        <a:pt x="116" y="5"/>
                      </a:lnTo>
                      <a:lnTo>
                        <a:pt x="0" y="0"/>
                      </a:lnTo>
                      <a:lnTo>
                        <a:pt x="0" y="509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846" name="Freeform 1515"/>
                <p:cNvSpPr>
                  <a:spLocks/>
                </p:cNvSpPr>
                <p:nvPr/>
              </p:nvSpPr>
              <p:spPr bwMode="auto">
                <a:xfrm>
                  <a:off x="2534" y="1907"/>
                  <a:ext cx="19" cy="177"/>
                </a:xfrm>
                <a:custGeom>
                  <a:avLst/>
                  <a:gdLst>
                    <a:gd name="T0" fmla="*/ 0 w 117"/>
                    <a:gd name="T1" fmla="*/ 0 h 531"/>
                    <a:gd name="T2" fmla="*/ 0 w 117"/>
                    <a:gd name="T3" fmla="*/ 0 h 531"/>
                    <a:gd name="T4" fmla="*/ 0 w 117"/>
                    <a:gd name="T5" fmla="*/ 0 h 531"/>
                    <a:gd name="T6" fmla="*/ 0 w 117"/>
                    <a:gd name="T7" fmla="*/ 0 h 531"/>
                    <a:gd name="T8" fmla="*/ 0 w 117"/>
                    <a:gd name="T9" fmla="*/ 0 h 53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"/>
                    <a:gd name="T16" fmla="*/ 0 h 531"/>
                    <a:gd name="T17" fmla="*/ 117 w 117"/>
                    <a:gd name="T18" fmla="*/ 531 h 53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" h="531">
                      <a:moveTo>
                        <a:pt x="0" y="531"/>
                      </a:moveTo>
                      <a:lnTo>
                        <a:pt x="117" y="526"/>
                      </a:lnTo>
                      <a:lnTo>
                        <a:pt x="117" y="2"/>
                      </a:lnTo>
                      <a:lnTo>
                        <a:pt x="0" y="0"/>
                      </a:lnTo>
                      <a:lnTo>
                        <a:pt x="0" y="531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847" name="Freeform 1516"/>
                <p:cNvSpPr>
                  <a:spLocks/>
                </p:cNvSpPr>
                <p:nvPr/>
              </p:nvSpPr>
              <p:spPr bwMode="auto">
                <a:xfrm>
                  <a:off x="2494" y="1904"/>
                  <a:ext cx="19" cy="184"/>
                </a:xfrm>
                <a:custGeom>
                  <a:avLst/>
                  <a:gdLst>
                    <a:gd name="T0" fmla="*/ 0 w 117"/>
                    <a:gd name="T1" fmla="*/ 0 h 554"/>
                    <a:gd name="T2" fmla="*/ 0 w 117"/>
                    <a:gd name="T3" fmla="*/ 0 h 554"/>
                    <a:gd name="T4" fmla="*/ 0 w 117"/>
                    <a:gd name="T5" fmla="*/ 0 h 554"/>
                    <a:gd name="T6" fmla="*/ 0 w 117"/>
                    <a:gd name="T7" fmla="*/ 0 h 554"/>
                    <a:gd name="T8" fmla="*/ 0 w 117"/>
                    <a:gd name="T9" fmla="*/ 0 h 55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"/>
                    <a:gd name="T16" fmla="*/ 0 h 554"/>
                    <a:gd name="T17" fmla="*/ 117 w 117"/>
                    <a:gd name="T18" fmla="*/ 554 h 55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" h="554">
                      <a:moveTo>
                        <a:pt x="0" y="554"/>
                      </a:moveTo>
                      <a:lnTo>
                        <a:pt x="117" y="547"/>
                      </a:lnTo>
                      <a:lnTo>
                        <a:pt x="116" y="0"/>
                      </a:lnTo>
                      <a:lnTo>
                        <a:pt x="0" y="5"/>
                      </a:lnTo>
                      <a:lnTo>
                        <a:pt x="0" y="554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848" name="Freeform 1517"/>
                <p:cNvSpPr>
                  <a:spLocks/>
                </p:cNvSpPr>
                <p:nvPr/>
              </p:nvSpPr>
              <p:spPr bwMode="auto">
                <a:xfrm>
                  <a:off x="2453" y="1899"/>
                  <a:ext cx="21" cy="193"/>
                </a:xfrm>
                <a:custGeom>
                  <a:avLst/>
                  <a:gdLst>
                    <a:gd name="T0" fmla="*/ 0 w 122"/>
                    <a:gd name="T1" fmla="*/ 0 h 581"/>
                    <a:gd name="T2" fmla="*/ 0 w 122"/>
                    <a:gd name="T3" fmla="*/ 0 h 581"/>
                    <a:gd name="T4" fmla="*/ 0 w 122"/>
                    <a:gd name="T5" fmla="*/ 0 h 581"/>
                    <a:gd name="T6" fmla="*/ 0 w 122"/>
                    <a:gd name="T7" fmla="*/ 0 h 581"/>
                    <a:gd name="T8" fmla="*/ 0 w 122"/>
                    <a:gd name="T9" fmla="*/ 0 h 58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22"/>
                    <a:gd name="T16" fmla="*/ 0 h 581"/>
                    <a:gd name="T17" fmla="*/ 122 w 122"/>
                    <a:gd name="T18" fmla="*/ 581 h 58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22" h="581">
                      <a:moveTo>
                        <a:pt x="0" y="581"/>
                      </a:moveTo>
                      <a:lnTo>
                        <a:pt x="122" y="574"/>
                      </a:lnTo>
                      <a:lnTo>
                        <a:pt x="117" y="9"/>
                      </a:lnTo>
                      <a:lnTo>
                        <a:pt x="1" y="0"/>
                      </a:lnTo>
                      <a:lnTo>
                        <a:pt x="0" y="581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849" name="Freeform 1518"/>
                <p:cNvSpPr>
                  <a:spLocks/>
                </p:cNvSpPr>
                <p:nvPr/>
              </p:nvSpPr>
              <p:spPr bwMode="auto">
                <a:xfrm>
                  <a:off x="2799" y="1938"/>
                  <a:ext cx="16" cy="117"/>
                </a:xfrm>
                <a:custGeom>
                  <a:avLst/>
                  <a:gdLst>
                    <a:gd name="T0" fmla="*/ 0 w 97"/>
                    <a:gd name="T1" fmla="*/ 0 h 351"/>
                    <a:gd name="T2" fmla="*/ 0 w 97"/>
                    <a:gd name="T3" fmla="*/ 0 h 351"/>
                    <a:gd name="T4" fmla="*/ 0 w 97"/>
                    <a:gd name="T5" fmla="*/ 0 h 351"/>
                    <a:gd name="T6" fmla="*/ 0 w 97"/>
                    <a:gd name="T7" fmla="*/ 0 h 351"/>
                    <a:gd name="T8" fmla="*/ 0 w 97"/>
                    <a:gd name="T9" fmla="*/ 0 h 35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7"/>
                    <a:gd name="T16" fmla="*/ 0 h 351"/>
                    <a:gd name="T17" fmla="*/ 97 w 97"/>
                    <a:gd name="T18" fmla="*/ 351 h 35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7" h="351">
                      <a:moveTo>
                        <a:pt x="0" y="0"/>
                      </a:moveTo>
                      <a:lnTo>
                        <a:pt x="0" y="351"/>
                      </a:lnTo>
                      <a:lnTo>
                        <a:pt x="97" y="349"/>
                      </a:lnTo>
                      <a:lnTo>
                        <a:pt x="97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850" name="Freeform 1519"/>
                <p:cNvSpPr>
                  <a:spLocks/>
                </p:cNvSpPr>
                <p:nvPr/>
              </p:nvSpPr>
              <p:spPr bwMode="auto">
                <a:xfrm>
                  <a:off x="2829" y="1939"/>
                  <a:ext cx="13" cy="113"/>
                </a:xfrm>
                <a:custGeom>
                  <a:avLst/>
                  <a:gdLst>
                    <a:gd name="T0" fmla="*/ 0 w 79"/>
                    <a:gd name="T1" fmla="*/ 0 h 338"/>
                    <a:gd name="T2" fmla="*/ 0 w 79"/>
                    <a:gd name="T3" fmla="*/ 0 h 338"/>
                    <a:gd name="T4" fmla="*/ 0 w 79"/>
                    <a:gd name="T5" fmla="*/ 0 h 338"/>
                    <a:gd name="T6" fmla="*/ 0 w 79"/>
                    <a:gd name="T7" fmla="*/ 0 h 338"/>
                    <a:gd name="T8" fmla="*/ 0 w 79"/>
                    <a:gd name="T9" fmla="*/ 0 h 3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9"/>
                    <a:gd name="T16" fmla="*/ 0 h 338"/>
                    <a:gd name="T17" fmla="*/ 79 w 79"/>
                    <a:gd name="T18" fmla="*/ 338 h 3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9" h="338">
                      <a:moveTo>
                        <a:pt x="0" y="0"/>
                      </a:moveTo>
                      <a:lnTo>
                        <a:pt x="0" y="338"/>
                      </a:lnTo>
                      <a:lnTo>
                        <a:pt x="79" y="335"/>
                      </a:lnTo>
                      <a:lnTo>
                        <a:pt x="79" y="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851" name="Freeform 1520"/>
                <p:cNvSpPr>
                  <a:spLocks/>
                </p:cNvSpPr>
                <p:nvPr/>
              </p:nvSpPr>
              <p:spPr bwMode="auto">
                <a:xfrm>
                  <a:off x="2853" y="1943"/>
                  <a:ext cx="25" cy="107"/>
                </a:xfrm>
                <a:custGeom>
                  <a:avLst/>
                  <a:gdLst>
                    <a:gd name="T0" fmla="*/ 0 w 147"/>
                    <a:gd name="T1" fmla="*/ 0 h 319"/>
                    <a:gd name="T2" fmla="*/ 0 w 147"/>
                    <a:gd name="T3" fmla="*/ 0 h 319"/>
                    <a:gd name="T4" fmla="*/ 0 w 147"/>
                    <a:gd name="T5" fmla="*/ 0 h 319"/>
                    <a:gd name="T6" fmla="*/ 0 w 147"/>
                    <a:gd name="T7" fmla="*/ 0 h 319"/>
                    <a:gd name="T8" fmla="*/ 0 w 147"/>
                    <a:gd name="T9" fmla="*/ 0 h 31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47"/>
                    <a:gd name="T16" fmla="*/ 0 h 319"/>
                    <a:gd name="T17" fmla="*/ 147 w 147"/>
                    <a:gd name="T18" fmla="*/ 319 h 31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47" h="319">
                      <a:moveTo>
                        <a:pt x="0" y="0"/>
                      </a:moveTo>
                      <a:lnTo>
                        <a:pt x="0" y="319"/>
                      </a:lnTo>
                      <a:lnTo>
                        <a:pt x="147" y="312"/>
                      </a:lnTo>
                      <a:lnTo>
                        <a:pt x="147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grpSp>
              <p:nvGrpSpPr>
                <p:cNvPr id="25" name="Group 1535"/>
                <p:cNvGrpSpPr>
                  <a:grpSpLocks/>
                </p:cNvGrpSpPr>
                <p:nvPr/>
              </p:nvGrpSpPr>
              <p:grpSpPr bwMode="auto">
                <a:xfrm>
                  <a:off x="2659" y="1894"/>
                  <a:ext cx="130" cy="190"/>
                  <a:chOff x="2659" y="1894"/>
                  <a:chExt cx="130" cy="190"/>
                </a:xfrm>
              </p:grpSpPr>
              <p:sp>
                <p:nvSpPr>
                  <p:cNvPr id="12853" name="Freeform 1521"/>
                  <p:cNvSpPr>
                    <a:spLocks/>
                  </p:cNvSpPr>
                  <p:nvPr/>
                </p:nvSpPr>
                <p:spPr bwMode="auto">
                  <a:xfrm>
                    <a:off x="2659" y="1894"/>
                    <a:ext cx="130" cy="190"/>
                  </a:xfrm>
                  <a:custGeom>
                    <a:avLst/>
                    <a:gdLst>
                      <a:gd name="T0" fmla="*/ 0 w 782"/>
                      <a:gd name="T1" fmla="*/ 0 h 571"/>
                      <a:gd name="T2" fmla="*/ 0 w 782"/>
                      <a:gd name="T3" fmla="*/ 0 h 571"/>
                      <a:gd name="T4" fmla="*/ 0 w 782"/>
                      <a:gd name="T5" fmla="*/ 0 h 571"/>
                      <a:gd name="T6" fmla="*/ 0 w 782"/>
                      <a:gd name="T7" fmla="*/ 0 h 571"/>
                      <a:gd name="T8" fmla="*/ 0 w 782"/>
                      <a:gd name="T9" fmla="*/ 0 h 571"/>
                      <a:gd name="T10" fmla="*/ 0 w 782"/>
                      <a:gd name="T11" fmla="*/ 0 h 571"/>
                      <a:gd name="T12" fmla="*/ 0 w 782"/>
                      <a:gd name="T13" fmla="*/ 0 h 571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782"/>
                      <a:gd name="T22" fmla="*/ 0 h 571"/>
                      <a:gd name="T23" fmla="*/ 782 w 782"/>
                      <a:gd name="T24" fmla="*/ 571 h 571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782" h="571">
                        <a:moveTo>
                          <a:pt x="0" y="531"/>
                        </a:moveTo>
                        <a:lnTo>
                          <a:pt x="0" y="33"/>
                        </a:lnTo>
                        <a:lnTo>
                          <a:pt x="262" y="0"/>
                        </a:lnTo>
                        <a:lnTo>
                          <a:pt x="782" y="39"/>
                        </a:lnTo>
                        <a:lnTo>
                          <a:pt x="782" y="531"/>
                        </a:lnTo>
                        <a:lnTo>
                          <a:pt x="262" y="571"/>
                        </a:lnTo>
                        <a:lnTo>
                          <a:pt x="0" y="53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2854" name="Freeform 1522"/>
                  <p:cNvSpPr>
                    <a:spLocks/>
                  </p:cNvSpPr>
                  <p:nvPr/>
                </p:nvSpPr>
                <p:spPr bwMode="auto">
                  <a:xfrm>
                    <a:off x="2684" y="1915"/>
                    <a:ext cx="1" cy="162"/>
                  </a:xfrm>
                  <a:custGeom>
                    <a:avLst/>
                    <a:gdLst>
                      <a:gd name="T0" fmla="*/ 0 w 6"/>
                      <a:gd name="T1" fmla="*/ 0 h 488"/>
                      <a:gd name="T2" fmla="*/ 0 w 6"/>
                      <a:gd name="T3" fmla="*/ 0 h 488"/>
                      <a:gd name="T4" fmla="*/ 0 w 6"/>
                      <a:gd name="T5" fmla="*/ 0 h 488"/>
                      <a:gd name="T6" fmla="*/ 0 w 6"/>
                      <a:gd name="T7" fmla="*/ 0 h 488"/>
                      <a:gd name="T8" fmla="*/ 0 w 6"/>
                      <a:gd name="T9" fmla="*/ 0 h 4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"/>
                      <a:gd name="T16" fmla="*/ 0 h 488"/>
                      <a:gd name="T17" fmla="*/ 6 w 6"/>
                      <a:gd name="T18" fmla="*/ 488 h 48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" h="488">
                        <a:moveTo>
                          <a:pt x="0" y="4"/>
                        </a:moveTo>
                        <a:lnTo>
                          <a:pt x="0" y="487"/>
                        </a:lnTo>
                        <a:lnTo>
                          <a:pt x="6" y="488"/>
                        </a:lnTo>
                        <a:lnTo>
                          <a:pt x="6" y="0"/>
                        </a:ln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402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2855" name="Freeform 1523"/>
                  <p:cNvSpPr>
                    <a:spLocks/>
                  </p:cNvSpPr>
                  <p:nvPr/>
                </p:nvSpPr>
                <p:spPr bwMode="auto">
                  <a:xfrm>
                    <a:off x="2659" y="1926"/>
                    <a:ext cx="2" cy="145"/>
                  </a:xfrm>
                  <a:custGeom>
                    <a:avLst/>
                    <a:gdLst>
                      <a:gd name="T0" fmla="*/ 0 w 18"/>
                      <a:gd name="T1" fmla="*/ 0 h 436"/>
                      <a:gd name="T2" fmla="*/ 0 w 18"/>
                      <a:gd name="T3" fmla="*/ 0 h 436"/>
                      <a:gd name="T4" fmla="*/ 0 w 18"/>
                      <a:gd name="T5" fmla="*/ 0 h 436"/>
                      <a:gd name="T6" fmla="*/ 0 w 18"/>
                      <a:gd name="T7" fmla="*/ 0 h 436"/>
                      <a:gd name="T8" fmla="*/ 0 w 18"/>
                      <a:gd name="T9" fmla="*/ 0 h 4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8"/>
                      <a:gd name="T16" fmla="*/ 0 h 436"/>
                      <a:gd name="T17" fmla="*/ 18 w 18"/>
                      <a:gd name="T18" fmla="*/ 436 h 4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8" h="436">
                        <a:moveTo>
                          <a:pt x="0" y="5"/>
                        </a:moveTo>
                        <a:lnTo>
                          <a:pt x="0" y="436"/>
                        </a:lnTo>
                        <a:lnTo>
                          <a:pt x="18" y="436"/>
                        </a:lnTo>
                        <a:lnTo>
                          <a:pt x="18" y="0"/>
                        </a:lnTo>
                        <a:lnTo>
                          <a:pt x="0" y="5"/>
                        </a:lnTo>
                        <a:close/>
                      </a:path>
                    </a:pathLst>
                  </a:custGeom>
                  <a:solidFill>
                    <a:srgbClr val="402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2856" name="Freeform 1524"/>
                  <p:cNvSpPr>
                    <a:spLocks/>
                  </p:cNvSpPr>
                  <p:nvPr/>
                </p:nvSpPr>
                <p:spPr bwMode="auto">
                  <a:xfrm>
                    <a:off x="2671" y="1915"/>
                    <a:ext cx="2" cy="162"/>
                  </a:xfrm>
                  <a:custGeom>
                    <a:avLst/>
                    <a:gdLst>
                      <a:gd name="T0" fmla="*/ 0 w 7"/>
                      <a:gd name="T1" fmla="*/ 0 h 488"/>
                      <a:gd name="T2" fmla="*/ 0 w 7"/>
                      <a:gd name="T3" fmla="*/ 0 h 488"/>
                      <a:gd name="T4" fmla="*/ 0 w 7"/>
                      <a:gd name="T5" fmla="*/ 0 h 488"/>
                      <a:gd name="T6" fmla="*/ 0 w 7"/>
                      <a:gd name="T7" fmla="*/ 0 h 488"/>
                      <a:gd name="T8" fmla="*/ 0 w 7"/>
                      <a:gd name="T9" fmla="*/ 0 h 4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"/>
                      <a:gd name="T16" fmla="*/ 0 h 488"/>
                      <a:gd name="T17" fmla="*/ 7 w 7"/>
                      <a:gd name="T18" fmla="*/ 488 h 48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" h="488">
                        <a:moveTo>
                          <a:pt x="0" y="4"/>
                        </a:moveTo>
                        <a:lnTo>
                          <a:pt x="0" y="487"/>
                        </a:lnTo>
                        <a:lnTo>
                          <a:pt x="7" y="488"/>
                        </a:lnTo>
                        <a:lnTo>
                          <a:pt x="7" y="0"/>
                        </a:ln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402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2857" name="Freeform 1525"/>
                  <p:cNvSpPr>
                    <a:spLocks/>
                  </p:cNvSpPr>
                  <p:nvPr/>
                </p:nvSpPr>
                <p:spPr bwMode="auto">
                  <a:xfrm>
                    <a:off x="2698" y="1919"/>
                    <a:ext cx="8" cy="165"/>
                  </a:xfrm>
                  <a:custGeom>
                    <a:avLst/>
                    <a:gdLst>
                      <a:gd name="T0" fmla="*/ 0 w 49"/>
                      <a:gd name="T1" fmla="*/ 0 h 496"/>
                      <a:gd name="T2" fmla="*/ 0 w 49"/>
                      <a:gd name="T3" fmla="*/ 0 h 496"/>
                      <a:gd name="T4" fmla="*/ 0 w 49"/>
                      <a:gd name="T5" fmla="*/ 0 h 496"/>
                      <a:gd name="T6" fmla="*/ 0 w 49"/>
                      <a:gd name="T7" fmla="*/ 0 h 496"/>
                      <a:gd name="T8" fmla="*/ 0 w 49"/>
                      <a:gd name="T9" fmla="*/ 0 h 496"/>
                      <a:gd name="T10" fmla="*/ 0 w 49"/>
                      <a:gd name="T11" fmla="*/ 0 h 496"/>
                      <a:gd name="T12" fmla="*/ 0 w 49"/>
                      <a:gd name="T13" fmla="*/ 0 h 49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49"/>
                      <a:gd name="T22" fmla="*/ 0 h 496"/>
                      <a:gd name="T23" fmla="*/ 49 w 49"/>
                      <a:gd name="T24" fmla="*/ 496 h 49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49" h="496">
                        <a:moveTo>
                          <a:pt x="0" y="3"/>
                        </a:moveTo>
                        <a:lnTo>
                          <a:pt x="24" y="3"/>
                        </a:lnTo>
                        <a:lnTo>
                          <a:pt x="49" y="0"/>
                        </a:lnTo>
                        <a:lnTo>
                          <a:pt x="49" y="491"/>
                        </a:lnTo>
                        <a:lnTo>
                          <a:pt x="24" y="496"/>
                        </a:lnTo>
                        <a:lnTo>
                          <a:pt x="0" y="491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402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2858" name="Freeform 1526"/>
                  <p:cNvSpPr>
                    <a:spLocks/>
                  </p:cNvSpPr>
                  <p:nvPr/>
                </p:nvSpPr>
                <p:spPr bwMode="auto">
                  <a:xfrm>
                    <a:off x="2729" y="1922"/>
                    <a:ext cx="3" cy="157"/>
                  </a:xfrm>
                  <a:custGeom>
                    <a:avLst/>
                    <a:gdLst>
                      <a:gd name="T0" fmla="*/ 0 w 16"/>
                      <a:gd name="T1" fmla="*/ 0 h 471"/>
                      <a:gd name="T2" fmla="*/ 0 w 16"/>
                      <a:gd name="T3" fmla="*/ 0 h 471"/>
                      <a:gd name="T4" fmla="*/ 0 w 16"/>
                      <a:gd name="T5" fmla="*/ 0 h 471"/>
                      <a:gd name="T6" fmla="*/ 0 w 16"/>
                      <a:gd name="T7" fmla="*/ 0 h 471"/>
                      <a:gd name="T8" fmla="*/ 0 w 16"/>
                      <a:gd name="T9" fmla="*/ 0 h 47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6"/>
                      <a:gd name="T16" fmla="*/ 0 h 471"/>
                      <a:gd name="T17" fmla="*/ 16 w 16"/>
                      <a:gd name="T18" fmla="*/ 471 h 47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6" h="471">
                        <a:moveTo>
                          <a:pt x="0" y="471"/>
                        </a:moveTo>
                        <a:lnTo>
                          <a:pt x="0" y="0"/>
                        </a:lnTo>
                        <a:lnTo>
                          <a:pt x="16" y="1"/>
                        </a:lnTo>
                        <a:lnTo>
                          <a:pt x="16" y="469"/>
                        </a:lnTo>
                        <a:lnTo>
                          <a:pt x="0" y="471"/>
                        </a:lnTo>
                        <a:close/>
                      </a:path>
                    </a:pathLst>
                  </a:custGeom>
                  <a:solidFill>
                    <a:srgbClr val="402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2859" name="Freeform 1527"/>
                  <p:cNvSpPr>
                    <a:spLocks/>
                  </p:cNvSpPr>
                  <p:nvPr/>
                </p:nvSpPr>
                <p:spPr bwMode="auto">
                  <a:xfrm>
                    <a:off x="2758" y="1924"/>
                    <a:ext cx="2" cy="152"/>
                  </a:xfrm>
                  <a:custGeom>
                    <a:avLst/>
                    <a:gdLst>
                      <a:gd name="T0" fmla="*/ 0 w 11"/>
                      <a:gd name="T1" fmla="*/ 0 h 455"/>
                      <a:gd name="T2" fmla="*/ 0 w 11"/>
                      <a:gd name="T3" fmla="*/ 0 h 455"/>
                      <a:gd name="T4" fmla="*/ 0 w 11"/>
                      <a:gd name="T5" fmla="*/ 0 h 455"/>
                      <a:gd name="T6" fmla="*/ 0 w 11"/>
                      <a:gd name="T7" fmla="*/ 0 h 455"/>
                      <a:gd name="T8" fmla="*/ 0 w 11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"/>
                      <a:gd name="T16" fmla="*/ 0 h 455"/>
                      <a:gd name="T17" fmla="*/ 11 w 11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" h="455">
                        <a:moveTo>
                          <a:pt x="0" y="455"/>
                        </a:moveTo>
                        <a:lnTo>
                          <a:pt x="0" y="2"/>
                        </a:lnTo>
                        <a:lnTo>
                          <a:pt x="11" y="0"/>
                        </a:lnTo>
                        <a:lnTo>
                          <a:pt x="11" y="453"/>
                        </a:lnTo>
                        <a:lnTo>
                          <a:pt x="0" y="455"/>
                        </a:lnTo>
                        <a:close/>
                      </a:path>
                    </a:pathLst>
                  </a:custGeom>
                  <a:solidFill>
                    <a:srgbClr val="402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2860" name="Freeform 1528"/>
                  <p:cNvSpPr>
                    <a:spLocks/>
                  </p:cNvSpPr>
                  <p:nvPr/>
                </p:nvSpPr>
                <p:spPr bwMode="auto">
                  <a:xfrm>
                    <a:off x="2786" y="1927"/>
                    <a:ext cx="3" cy="144"/>
                  </a:xfrm>
                  <a:custGeom>
                    <a:avLst/>
                    <a:gdLst>
                      <a:gd name="T0" fmla="*/ 0 w 17"/>
                      <a:gd name="T1" fmla="*/ 0 h 431"/>
                      <a:gd name="T2" fmla="*/ 0 w 17"/>
                      <a:gd name="T3" fmla="*/ 0 h 431"/>
                      <a:gd name="T4" fmla="*/ 0 w 17"/>
                      <a:gd name="T5" fmla="*/ 0 h 431"/>
                      <a:gd name="T6" fmla="*/ 0 w 17"/>
                      <a:gd name="T7" fmla="*/ 0 h 431"/>
                      <a:gd name="T8" fmla="*/ 0 w 17"/>
                      <a:gd name="T9" fmla="*/ 0 h 43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7"/>
                      <a:gd name="T16" fmla="*/ 0 h 431"/>
                      <a:gd name="T17" fmla="*/ 17 w 17"/>
                      <a:gd name="T18" fmla="*/ 431 h 43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7" h="431">
                        <a:moveTo>
                          <a:pt x="17" y="4"/>
                        </a:moveTo>
                        <a:lnTo>
                          <a:pt x="17" y="431"/>
                        </a:lnTo>
                        <a:lnTo>
                          <a:pt x="0" y="431"/>
                        </a:lnTo>
                        <a:lnTo>
                          <a:pt x="0" y="0"/>
                        </a:lnTo>
                        <a:lnTo>
                          <a:pt x="17" y="4"/>
                        </a:lnTo>
                        <a:close/>
                      </a:path>
                    </a:pathLst>
                  </a:custGeom>
                  <a:solidFill>
                    <a:srgbClr val="402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2861" name="Freeform 1529"/>
                  <p:cNvSpPr>
                    <a:spLocks/>
                  </p:cNvSpPr>
                  <p:nvPr/>
                </p:nvSpPr>
                <p:spPr bwMode="auto">
                  <a:xfrm>
                    <a:off x="2773" y="1910"/>
                    <a:ext cx="1" cy="163"/>
                  </a:xfrm>
                  <a:custGeom>
                    <a:avLst/>
                    <a:gdLst>
                      <a:gd name="T0" fmla="*/ 0 w 7"/>
                      <a:gd name="T1" fmla="*/ 0 h 489"/>
                      <a:gd name="T2" fmla="*/ 0 w 7"/>
                      <a:gd name="T3" fmla="*/ 0 h 489"/>
                      <a:gd name="T4" fmla="*/ 0 w 7"/>
                      <a:gd name="T5" fmla="*/ 0 h 489"/>
                      <a:gd name="T6" fmla="*/ 0 w 7"/>
                      <a:gd name="T7" fmla="*/ 0 h 489"/>
                      <a:gd name="T8" fmla="*/ 0 w 7"/>
                      <a:gd name="T9" fmla="*/ 0 h 48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"/>
                      <a:gd name="T16" fmla="*/ 0 h 489"/>
                      <a:gd name="T17" fmla="*/ 7 w 7"/>
                      <a:gd name="T18" fmla="*/ 489 h 48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" h="489">
                        <a:moveTo>
                          <a:pt x="0" y="5"/>
                        </a:moveTo>
                        <a:lnTo>
                          <a:pt x="0" y="486"/>
                        </a:lnTo>
                        <a:lnTo>
                          <a:pt x="7" y="489"/>
                        </a:lnTo>
                        <a:lnTo>
                          <a:pt x="7" y="0"/>
                        </a:lnTo>
                        <a:lnTo>
                          <a:pt x="0" y="5"/>
                        </a:lnTo>
                        <a:close/>
                      </a:path>
                    </a:pathLst>
                  </a:custGeom>
                  <a:solidFill>
                    <a:srgbClr val="402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2862" name="Freeform 1530"/>
                  <p:cNvSpPr>
                    <a:spLocks/>
                  </p:cNvSpPr>
                  <p:nvPr/>
                </p:nvSpPr>
                <p:spPr bwMode="auto">
                  <a:xfrm>
                    <a:off x="2744" y="1914"/>
                    <a:ext cx="2" cy="163"/>
                  </a:xfrm>
                  <a:custGeom>
                    <a:avLst/>
                    <a:gdLst>
                      <a:gd name="T0" fmla="*/ 0 w 8"/>
                      <a:gd name="T1" fmla="*/ 0 h 489"/>
                      <a:gd name="T2" fmla="*/ 0 w 8"/>
                      <a:gd name="T3" fmla="*/ 0 h 489"/>
                      <a:gd name="T4" fmla="*/ 0 w 8"/>
                      <a:gd name="T5" fmla="*/ 0 h 489"/>
                      <a:gd name="T6" fmla="*/ 0 w 8"/>
                      <a:gd name="T7" fmla="*/ 0 h 489"/>
                      <a:gd name="T8" fmla="*/ 0 w 8"/>
                      <a:gd name="T9" fmla="*/ 0 h 48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8"/>
                      <a:gd name="T16" fmla="*/ 0 h 489"/>
                      <a:gd name="T17" fmla="*/ 8 w 8"/>
                      <a:gd name="T18" fmla="*/ 489 h 48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8" h="489">
                        <a:moveTo>
                          <a:pt x="0" y="5"/>
                        </a:moveTo>
                        <a:lnTo>
                          <a:pt x="0" y="486"/>
                        </a:lnTo>
                        <a:lnTo>
                          <a:pt x="8" y="489"/>
                        </a:lnTo>
                        <a:lnTo>
                          <a:pt x="8" y="0"/>
                        </a:lnTo>
                        <a:lnTo>
                          <a:pt x="0" y="5"/>
                        </a:lnTo>
                        <a:close/>
                      </a:path>
                    </a:pathLst>
                  </a:custGeom>
                  <a:solidFill>
                    <a:srgbClr val="402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2863" name="Freeform 1531"/>
                  <p:cNvSpPr>
                    <a:spLocks/>
                  </p:cNvSpPr>
                  <p:nvPr/>
                </p:nvSpPr>
                <p:spPr bwMode="auto">
                  <a:xfrm>
                    <a:off x="2716" y="1917"/>
                    <a:ext cx="1" cy="163"/>
                  </a:xfrm>
                  <a:custGeom>
                    <a:avLst/>
                    <a:gdLst>
                      <a:gd name="T0" fmla="*/ 0 w 6"/>
                      <a:gd name="T1" fmla="*/ 0 h 490"/>
                      <a:gd name="T2" fmla="*/ 0 w 6"/>
                      <a:gd name="T3" fmla="*/ 0 h 490"/>
                      <a:gd name="T4" fmla="*/ 0 w 6"/>
                      <a:gd name="T5" fmla="*/ 0 h 490"/>
                      <a:gd name="T6" fmla="*/ 0 w 6"/>
                      <a:gd name="T7" fmla="*/ 0 h 490"/>
                      <a:gd name="T8" fmla="*/ 0 w 6"/>
                      <a:gd name="T9" fmla="*/ 0 h 49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"/>
                      <a:gd name="T16" fmla="*/ 0 h 490"/>
                      <a:gd name="T17" fmla="*/ 6 w 6"/>
                      <a:gd name="T18" fmla="*/ 490 h 49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" h="490">
                        <a:moveTo>
                          <a:pt x="0" y="5"/>
                        </a:moveTo>
                        <a:lnTo>
                          <a:pt x="0" y="487"/>
                        </a:lnTo>
                        <a:lnTo>
                          <a:pt x="6" y="490"/>
                        </a:lnTo>
                        <a:lnTo>
                          <a:pt x="6" y="0"/>
                        </a:lnTo>
                        <a:lnTo>
                          <a:pt x="0" y="5"/>
                        </a:lnTo>
                        <a:close/>
                      </a:path>
                    </a:pathLst>
                  </a:custGeom>
                  <a:solidFill>
                    <a:srgbClr val="402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2864" name="Freeform 1532"/>
                  <p:cNvSpPr>
                    <a:spLocks/>
                  </p:cNvSpPr>
                  <p:nvPr/>
                </p:nvSpPr>
                <p:spPr bwMode="auto">
                  <a:xfrm>
                    <a:off x="2702" y="1894"/>
                    <a:ext cx="87" cy="35"/>
                  </a:xfrm>
                  <a:custGeom>
                    <a:avLst/>
                    <a:gdLst>
                      <a:gd name="T0" fmla="*/ 0 w 520"/>
                      <a:gd name="T1" fmla="*/ 0 h 104"/>
                      <a:gd name="T2" fmla="*/ 0 w 520"/>
                      <a:gd name="T3" fmla="*/ 0 h 104"/>
                      <a:gd name="T4" fmla="*/ 0 w 520"/>
                      <a:gd name="T5" fmla="*/ 0 h 104"/>
                      <a:gd name="T6" fmla="*/ 0 w 520"/>
                      <a:gd name="T7" fmla="*/ 0 h 104"/>
                      <a:gd name="T8" fmla="*/ 0 w 520"/>
                      <a:gd name="T9" fmla="*/ 0 h 10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20"/>
                      <a:gd name="T16" fmla="*/ 0 h 104"/>
                      <a:gd name="T17" fmla="*/ 520 w 520"/>
                      <a:gd name="T18" fmla="*/ 104 h 10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20" h="104">
                        <a:moveTo>
                          <a:pt x="520" y="39"/>
                        </a:moveTo>
                        <a:lnTo>
                          <a:pt x="0" y="0"/>
                        </a:lnTo>
                        <a:lnTo>
                          <a:pt x="0" y="78"/>
                        </a:lnTo>
                        <a:lnTo>
                          <a:pt x="520" y="104"/>
                        </a:lnTo>
                        <a:lnTo>
                          <a:pt x="520" y="39"/>
                        </a:lnTo>
                        <a:close/>
                      </a:path>
                    </a:pathLst>
                  </a:custGeom>
                  <a:solidFill>
                    <a:srgbClr val="402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2865" name="Freeform 1533"/>
                  <p:cNvSpPr>
                    <a:spLocks/>
                  </p:cNvSpPr>
                  <p:nvPr/>
                </p:nvSpPr>
                <p:spPr bwMode="auto">
                  <a:xfrm>
                    <a:off x="2659" y="1894"/>
                    <a:ext cx="43" cy="33"/>
                  </a:xfrm>
                  <a:custGeom>
                    <a:avLst/>
                    <a:gdLst>
                      <a:gd name="T0" fmla="*/ 0 w 262"/>
                      <a:gd name="T1" fmla="*/ 0 h 100"/>
                      <a:gd name="T2" fmla="*/ 0 w 262"/>
                      <a:gd name="T3" fmla="*/ 0 h 100"/>
                      <a:gd name="T4" fmla="*/ 0 w 262"/>
                      <a:gd name="T5" fmla="*/ 0 h 100"/>
                      <a:gd name="T6" fmla="*/ 0 w 262"/>
                      <a:gd name="T7" fmla="*/ 0 h 100"/>
                      <a:gd name="T8" fmla="*/ 0 w 262"/>
                      <a:gd name="T9" fmla="*/ 0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2"/>
                      <a:gd name="T16" fmla="*/ 0 h 100"/>
                      <a:gd name="T17" fmla="*/ 262 w 262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2" h="100">
                        <a:moveTo>
                          <a:pt x="0" y="33"/>
                        </a:moveTo>
                        <a:lnTo>
                          <a:pt x="262" y="0"/>
                        </a:lnTo>
                        <a:lnTo>
                          <a:pt x="262" y="78"/>
                        </a:lnTo>
                        <a:lnTo>
                          <a:pt x="0" y="100"/>
                        </a:lnTo>
                        <a:lnTo>
                          <a:pt x="0" y="33"/>
                        </a:lnTo>
                        <a:close/>
                      </a:path>
                    </a:pathLst>
                  </a:custGeom>
                  <a:solidFill>
                    <a:srgbClr val="402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2866" name="Freeform 1534"/>
                  <p:cNvSpPr>
                    <a:spLocks/>
                  </p:cNvSpPr>
                  <p:nvPr/>
                </p:nvSpPr>
                <p:spPr bwMode="auto">
                  <a:xfrm>
                    <a:off x="2661" y="1985"/>
                    <a:ext cx="125" cy="4"/>
                  </a:xfrm>
                  <a:custGeom>
                    <a:avLst/>
                    <a:gdLst>
                      <a:gd name="T0" fmla="*/ 0 w 749"/>
                      <a:gd name="T1" fmla="*/ 0 h 12"/>
                      <a:gd name="T2" fmla="*/ 0 w 749"/>
                      <a:gd name="T3" fmla="*/ 0 h 12"/>
                      <a:gd name="T4" fmla="*/ 0 w 749"/>
                      <a:gd name="T5" fmla="*/ 0 h 12"/>
                      <a:gd name="T6" fmla="*/ 0 w 749"/>
                      <a:gd name="T7" fmla="*/ 0 h 12"/>
                      <a:gd name="T8" fmla="*/ 0 w 749"/>
                      <a:gd name="T9" fmla="*/ 0 h 1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49"/>
                      <a:gd name="T16" fmla="*/ 0 h 12"/>
                      <a:gd name="T17" fmla="*/ 749 w 749"/>
                      <a:gd name="T18" fmla="*/ 12 h 1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49" h="12">
                        <a:moveTo>
                          <a:pt x="2" y="0"/>
                        </a:moveTo>
                        <a:lnTo>
                          <a:pt x="749" y="0"/>
                        </a:lnTo>
                        <a:lnTo>
                          <a:pt x="749" y="12"/>
                        </a:lnTo>
                        <a:lnTo>
                          <a:pt x="0" y="1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402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</p:grpSp>
          </p:grpSp>
          <p:grpSp>
            <p:nvGrpSpPr>
              <p:cNvPr id="26" name="Group 1541"/>
              <p:cNvGrpSpPr>
                <a:grpSpLocks/>
              </p:cNvGrpSpPr>
              <p:nvPr/>
            </p:nvGrpSpPr>
            <p:grpSpPr bwMode="auto">
              <a:xfrm>
                <a:off x="2380" y="1802"/>
                <a:ext cx="194" cy="307"/>
                <a:chOff x="2380" y="1802"/>
                <a:chExt cx="194" cy="307"/>
              </a:xfrm>
            </p:grpSpPr>
            <p:sp>
              <p:nvSpPr>
                <p:cNvPr id="12839" name="Freeform 1537"/>
                <p:cNvSpPr>
                  <a:spLocks/>
                </p:cNvSpPr>
                <p:nvPr/>
              </p:nvSpPr>
              <p:spPr bwMode="auto">
                <a:xfrm>
                  <a:off x="2483" y="1817"/>
                  <a:ext cx="91" cy="223"/>
                </a:xfrm>
                <a:custGeom>
                  <a:avLst/>
                  <a:gdLst>
                    <a:gd name="T0" fmla="*/ 0 w 550"/>
                    <a:gd name="T1" fmla="*/ 0 h 668"/>
                    <a:gd name="T2" fmla="*/ 0 w 550"/>
                    <a:gd name="T3" fmla="*/ 0 h 668"/>
                    <a:gd name="T4" fmla="*/ 0 w 550"/>
                    <a:gd name="T5" fmla="*/ 0 h 668"/>
                    <a:gd name="T6" fmla="*/ 0 w 550"/>
                    <a:gd name="T7" fmla="*/ 0 h 668"/>
                    <a:gd name="T8" fmla="*/ 0 w 550"/>
                    <a:gd name="T9" fmla="*/ 0 h 668"/>
                    <a:gd name="T10" fmla="*/ 0 w 550"/>
                    <a:gd name="T11" fmla="*/ 0 h 668"/>
                    <a:gd name="T12" fmla="*/ 0 w 550"/>
                    <a:gd name="T13" fmla="*/ 0 h 668"/>
                    <a:gd name="T14" fmla="*/ 0 w 550"/>
                    <a:gd name="T15" fmla="*/ 0 h 668"/>
                    <a:gd name="T16" fmla="*/ 0 w 550"/>
                    <a:gd name="T17" fmla="*/ 0 h 668"/>
                    <a:gd name="T18" fmla="*/ 0 w 550"/>
                    <a:gd name="T19" fmla="*/ 0 h 668"/>
                    <a:gd name="T20" fmla="*/ 0 w 550"/>
                    <a:gd name="T21" fmla="*/ 0 h 668"/>
                    <a:gd name="T22" fmla="*/ 0 w 550"/>
                    <a:gd name="T23" fmla="*/ 0 h 668"/>
                    <a:gd name="T24" fmla="*/ 0 w 550"/>
                    <a:gd name="T25" fmla="*/ 0 h 668"/>
                    <a:gd name="T26" fmla="*/ 0 w 550"/>
                    <a:gd name="T27" fmla="*/ 0 h 668"/>
                    <a:gd name="T28" fmla="*/ 0 w 550"/>
                    <a:gd name="T29" fmla="*/ 0 h 668"/>
                    <a:gd name="T30" fmla="*/ 0 w 550"/>
                    <a:gd name="T31" fmla="*/ 0 h 668"/>
                    <a:gd name="T32" fmla="*/ 0 w 550"/>
                    <a:gd name="T33" fmla="*/ 0 h 668"/>
                    <a:gd name="T34" fmla="*/ 0 w 550"/>
                    <a:gd name="T35" fmla="*/ 0 h 668"/>
                    <a:gd name="T36" fmla="*/ 0 w 550"/>
                    <a:gd name="T37" fmla="*/ 0 h 668"/>
                    <a:gd name="T38" fmla="*/ 0 w 550"/>
                    <a:gd name="T39" fmla="*/ 0 h 668"/>
                    <a:gd name="T40" fmla="*/ 0 w 550"/>
                    <a:gd name="T41" fmla="*/ 0 h 668"/>
                    <a:gd name="T42" fmla="*/ 0 w 550"/>
                    <a:gd name="T43" fmla="*/ 0 h 668"/>
                    <a:gd name="T44" fmla="*/ 0 w 550"/>
                    <a:gd name="T45" fmla="*/ 0 h 668"/>
                    <a:gd name="T46" fmla="*/ 0 w 550"/>
                    <a:gd name="T47" fmla="*/ 0 h 668"/>
                    <a:gd name="T48" fmla="*/ 0 w 550"/>
                    <a:gd name="T49" fmla="*/ 0 h 668"/>
                    <a:gd name="T50" fmla="*/ 0 w 550"/>
                    <a:gd name="T51" fmla="*/ 0 h 668"/>
                    <a:gd name="T52" fmla="*/ 0 w 550"/>
                    <a:gd name="T53" fmla="*/ 0 h 668"/>
                    <a:gd name="T54" fmla="*/ 0 w 550"/>
                    <a:gd name="T55" fmla="*/ 0 h 668"/>
                    <a:gd name="T56" fmla="*/ 0 w 550"/>
                    <a:gd name="T57" fmla="*/ 0 h 668"/>
                    <a:gd name="T58" fmla="*/ 0 w 550"/>
                    <a:gd name="T59" fmla="*/ 0 h 668"/>
                    <a:gd name="T60" fmla="*/ 0 w 550"/>
                    <a:gd name="T61" fmla="*/ 0 h 668"/>
                    <a:gd name="T62" fmla="*/ 0 w 550"/>
                    <a:gd name="T63" fmla="*/ 0 h 668"/>
                    <a:gd name="T64" fmla="*/ 0 w 550"/>
                    <a:gd name="T65" fmla="*/ 0 h 668"/>
                    <a:gd name="T66" fmla="*/ 0 w 550"/>
                    <a:gd name="T67" fmla="*/ 0 h 668"/>
                    <a:gd name="T68" fmla="*/ 0 w 550"/>
                    <a:gd name="T69" fmla="*/ 0 h 668"/>
                    <a:gd name="T70" fmla="*/ 0 w 550"/>
                    <a:gd name="T71" fmla="*/ 0 h 668"/>
                    <a:gd name="T72" fmla="*/ 0 w 550"/>
                    <a:gd name="T73" fmla="*/ 0 h 668"/>
                    <a:gd name="T74" fmla="*/ 0 w 550"/>
                    <a:gd name="T75" fmla="*/ 0 h 668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550"/>
                    <a:gd name="T115" fmla="*/ 0 h 668"/>
                    <a:gd name="T116" fmla="*/ 550 w 550"/>
                    <a:gd name="T117" fmla="*/ 668 h 668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550" h="668">
                      <a:moveTo>
                        <a:pt x="0" y="57"/>
                      </a:moveTo>
                      <a:lnTo>
                        <a:pt x="22" y="42"/>
                      </a:lnTo>
                      <a:lnTo>
                        <a:pt x="41" y="37"/>
                      </a:lnTo>
                      <a:lnTo>
                        <a:pt x="56" y="23"/>
                      </a:lnTo>
                      <a:lnTo>
                        <a:pt x="61" y="4"/>
                      </a:lnTo>
                      <a:lnTo>
                        <a:pt x="81" y="9"/>
                      </a:lnTo>
                      <a:lnTo>
                        <a:pt x="97" y="1"/>
                      </a:lnTo>
                      <a:lnTo>
                        <a:pt x="112" y="13"/>
                      </a:lnTo>
                      <a:lnTo>
                        <a:pt x="120" y="32"/>
                      </a:lnTo>
                      <a:lnTo>
                        <a:pt x="134" y="35"/>
                      </a:lnTo>
                      <a:lnTo>
                        <a:pt x="140" y="15"/>
                      </a:lnTo>
                      <a:lnTo>
                        <a:pt x="153" y="0"/>
                      </a:lnTo>
                      <a:lnTo>
                        <a:pt x="172" y="0"/>
                      </a:lnTo>
                      <a:lnTo>
                        <a:pt x="186" y="12"/>
                      </a:lnTo>
                      <a:lnTo>
                        <a:pt x="194" y="32"/>
                      </a:lnTo>
                      <a:lnTo>
                        <a:pt x="212" y="35"/>
                      </a:lnTo>
                      <a:lnTo>
                        <a:pt x="222" y="20"/>
                      </a:lnTo>
                      <a:lnTo>
                        <a:pt x="241" y="12"/>
                      </a:lnTo>
                      <a:lnTo>
                        <a:pt x="253" y="30"/>
                      </a:lnTo>
                      <a:lnTo>
                        <a:pt x="273" y="32"/>
                      </a:lnTo>
                      <a:lnTo>
                        <a:pt x="279" y="47"/>
                      </a:lnTo>
                      <a:lnTo>
                        <a:pt x="272" y="70"/>
                      </a:lnTo>
                      <a:lnTo>
                        <a:pt x="294" y="71"/>
                      </a:lnTo>
                      <a:lnTo>
                        <a:pt x="315" y="56"/>
                      </a:lnTo>
                      <a:lnTo>
                        <a:pt x="337" y="58"/>
                      </a:lnTo>
                      <a:lnTo>
                        <a:pt x="349" y="81"/>
                      </a:lnTo>
                      <a:lnTo>
                        <a:pt x="357" y="88"/>
                      </a:lnTo>
                      <a:lnTo>
                        <a:pt x="377" y="75"/>
                      </a:lnTo>
                      <a:lnTo>
                        <a:pt x="402" y="84"/>
                      </a:lnTo>
                      <a:lnTo>
                        <a:pt x="419" y="96"/>
                      </a:lnTo>
                      <a:lnTo>
                        <a:pt x="411" y="121"/>
                      </a:lnTo>
                      <a:lnTo>
                        <a:pt x="414" y="135"/>
                      </a:lnTo>
                      <a:lnTo>
                        <a:pt x="430" y="140"/>
                      </a:lnTo>
                      <a:lnTo>
                        <a:pt x="428" y="165"/>
                      </a:lnTo>
                      <a:lnTo>
                        <a:pt x="442" y="180"/>
                      </a:lnTo>
                      <a:lnTo>
                        <a:pt x="462" y="174"/>
                      </a:lnTo>
                      <a:lnTo>
                        <a:pt x="472" y="152"/>
                      </a:lnTo>
                      <a:lnTo>
                        <a:pt x="485" y="155"/>
                      </a:lnTo>
                      <a:lnTo>
                        <a:pt x="488" y="179"/>
                      </a:lnTo>
                      <a:lnTo>
                        <a:pt x="501" y="199"/>
                      </a:lnTo>
                      <a:lnTo>
                        <a:pt x="509" y="225"/>
                      </a:lnTo>
                      <a:lnTo>
                        <a:pt x="504" y="244"/>
                      </a:lnTo>
                      <a:lnTo>
                        <a:pt x="492" y="260"/>
                      </a:lnTo>
                      <a:lnTo>
                        <a:pt x="516" y="259"/>
                      </a:lnTo>
                      <a:lnTo>
                        <a:pt x="527" y="276"/>
                      </a:lnTo>
                      <a:lnTo>
                        <a:pt x="541" y="302"/>
                      </a:lnTo>
                      <a:lnTo>
                        <a:pt x="548" y="334"/>
                      </a:lnTo>
                      <a:lnTo>
                        <a:pt x="547" y="350"/>
                      </a:lnTo>
                      <a:lnTo>
                        <a:pt x="543" y="378"/>
                      </a:lnTo>
                      <a:lnTo>
                        <a:pt x="550" y="410"/>
                      </a:lnTo>
                      <a:lnTo>
                        <a:pt x="534" y="506"/>
                      </a:lnTo>
                      <a:lnTo>
                        <a:pt x="506" y="507"/>
                      </a:lnTo>
                      <a:lnTo>
                        <a:pt x="491" y="543"/>
                      </a:lnTo>
                      <a:lnTo>
                        <a:pt x="463" y="559"/>
                      </a:lnTo>
                      <a:lnTo>
                        <a:pt x="440" y="572"/>
                      </a:lnTo>
                      <a:lnTo>
                        <a:pt x="436" y="598"/>
                      </a:lnTo>
                      <a:lnTo>
                        <a:pt x="401" y="608"/>
                      </a:lnTo>
                      <a:lnTo>
                        <a:pt x="383" y="598"/>
                      </a:lnTo>
                      <a:lnTo>
                        <a:pt x="376" y="596"/>
                      </a:lnTo>
                      <a:lnTo>
                        <a:pt x="361" y="599"/>
                      </a:lnTo>
                      <a:lnTo>
                        <a:pt x="342" y="582"/>
                      </a:lnTo>
                      <a:lnTo>
                        <a:pt x="312" y="588"/>
                      </a:lnTo>
                      <a:lnTo>
                        <a:pt x="264" y="627"/>
                      </a:lnTo>
                      <a:lnTo>
                        <a:pt x="241" y="649"/>
                      </a:lnTo>
                      <a:lnTo>
                        <a:pt x="215" y="668"/>
                      </a:lnTo>
                      <a:lnTo>
                        <a:pt x="198" y="667"/>
                      </a:lnTo>
                      <a:lnTo>
                        <a:pt x="187" y="654"/>
                      </a:lnTo>
                      <a:lnTo>
                        <a:pt x="176" y="646"/>
                      </a:lnTo>
                      <a:lnTo>
                        <a:pt x="156" y="661"/>
                      </a:lnTo>
                      <a:lnTo>
                        <a:pt x="143" y="643"/>
                      </a:lnTo>
                      <a:lnTo>
                        <a:pt x="141" y="617"/>
                      </a:lnTo>
                      <a:lnTo>
                        <a:pt x="92" y="566"/>
                      </a:lnTo>
                      <a:lnTo>
                        <a:pt x="67" y="567"/>
                      </a:lnTo>
                      <a:lnTo>
                        <a:pt x="56" y="551"/>
                      </a:lnTo>
                      <a:lnTo>
                        <a:pt x="26" y="456"/>
                      </a:lnTo>
                      <a:lnTo>
                        <a:pt x="5" y="453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solidFill>
                  <a:srgbClr val="004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840" name="Freeform 1538"/>
                <p:cNvSpPr>
                  <a:spLocks/>
                </p:cNvSpPr>
                <p:nvPr/>
              </p:nvSpPr>
              <p:spPr bwMode="auto">
                <a:xfrm>
                  <a:off x="2380" y="1802"/>
                  <a:ext cx="126" cy="245"/>
                </a:xfrm>
                <a:custGeom>
                  <a:avLst/>
                  <a:gdLst>
                    <a:gd name="T0" fmla="*/ 0 w 754"/>
                    <a:gd name="T1" fmla="*/ 0 h 733"/>
                    <a:gd name="T2" fmla="*/ 0 w 754"/>
                    <a:gd name="T3" fmla="*/ 0 h 733"/>
                    <a:gd name="T4" fmla="*/ 0 w 754"/>
                    <a:gd name="T5" fmla="*/ 0 h 733"/>
                    <a:gd name="T6" fmla="*/ 0 w 754"/>
                    <a:gd name="T7" fmla="*/ 0 h 733"/>
                    <a:gd name="T8" fmla="*/ 0 w 754"/>
                    <a:gd name="T9" fmla="*/ 0 h 733"/>
                    <a:gd name="T10" fmla="*/ 0 w 754"/>
                    <a:gd name="T11" fmla="*/ 0 h 733"/>
                    <a:gd name="T12" fmla="*/ 0 w 754"/>
                    <a:gd name="T13" fmla="*/ 0 h 733"/>
                    <a:gd name="T14" fmla="*/ 0 w 754"/>
                    <a:gd name="T15" fmla="*/ 0 h 733"/>
                    <a:gd name="T16" fmla="*/ 0 w 754"/>
                    <a:gd name="T17" fmla="*/ 0 h 733"/>
                    <a:gd name="T18" fmla="*/ 0 w 754"/>
                    <a:gd name="T19" fmla="*/ 0 h 733"/>
                    <a:gd name="T20" fmla="*/ 0 w 754"/>
                    <a:gd name="T21" fmla="*/ 0 h 733"/>
                    <a:gd name="T22" fmla="*/ 0 w 754"/>
                    <a:gd name="T23" fmla="*/ 0 h 733"/>
                    <a:gd name="T24" fmla="*/ 0 w 754"/>
                    <a:gd name="T25" fmla="*/ 0 h 733"/>
                    <a:gd name="T26" fmla="*/ 0 w 754"/>
                    <a:gd name="T27" fmla="*/ 0 h 733"/>
                    <a:gd name="T28" fmla="*/ 0 w 754"/>
                    <a:gd name="T29" fmla="*/ 0 h 733"/>
                    <a:gd name="T30" fmla="*/ 0 w 754"/>
                    <a:gd name="T31" fmla="*/ 0 h 733"/>
                    <a:gd name="T32" fmla="*/ 0 w 754"/>
                    <a:gd name="T33" fmla="*/ 0 h 733"/>
                    <a:gd name="T34" fmla="*/ 0 w 754"/>
                    <a:gd name="T35" fmla="*/ 0 h 733"/>
                    <a:gd name="T36" fmla="*/ 0 w 754"/>
                    <a:gd name="T37" fmla="*/ 0 h 733"/>
                    <a:gd name="T38" fmla="*/ 0 w 754"/>
                    <a:gd name="T39" fmla="*/ 0 h 733"/>
                    <a:gd name="T40" fmla="*/ 0 w 754"/>
                    <a:gd name="T41" fmla="*/ 0 h 733"/>
                    <a:gd name="T42" fmla="*/ 0 w 754"/>
                    <a:gd name="T43" fmla="*/ 0 h 733"/>
                    <a:gd name="T44" fmla="*/ 0 w 754"/>
                    <a:gd name="T45" fmla="*/ 0 h 733"/>
                    <a:gd name="T46" fmla="*/ 0 w 754"/>
                    <a:gd name="T47" fmla="*/ 0 h 733"/>
                    <a:gd name="T48" fmla="*/ 0 w 754"/>
                    <a:gd name="T49" fmla="*/ 0 h 733"/>
                    <a:gd name="T50" fmla="*/ 0 w 754"/>
                    <a:gd name="T51" fmla="*/ 0 h 733"/>
                    <a:gd name="T52" fmla="*/ 0 w 754"/>
                    <a:gd name="T53" fmla="*/ 0 h 733"/>
                    <a:gd name="T54" fmla="*/ 0 w 754"/>
                    <a:gd name="T55" fmla="*/ 0 h 733"/>
                    <a:gd name="T56" fmla="*/ 0 w 754"/>
                    <a:gd name="T57" fmla="*/ 0 h 733"/>
                    <a:gd name="T58" fmla="*/ 0 w 754"/>
                    <a:gd name="T59" fmla="*/ 0 h 733"/>
                    <a:gd name="T60" fmla="*/ 0 w 754"/>
                    <a:gd name="T61" fmla="*/ 0 h 733"/>
                    <a:gd name="T62" fmla="*/ 0 w 754"/>
                    <a:gd name="T63" fmla="*/ 0 h 733"/>
                    <a:gd name="T64" fmla="*/ 0 w 754"/>
                    <a:gd name="T65" fmla="*/ 0 h 733"/>
                    <a:gd name="T66" fmla="*/ 0 w 754"/>
                    <a:gd name="T67" fmla="*/ 0 h 733"/>
                    <a:gd name="T68" fmla="*/ 0 w 754"/>
                    <a:gd name="T69" fmla="*/ 0 h 733"/>
                    <a:gd name="T70" fmla="*/ 0 w 754"/>
                    <a:gd name="T71" fmla="*/ 0 h 733"/>
                    <a:gd name="T72" fmla="*/ 0 w 754"/>
                    <a:gd name="T73" fmla="*/ 0 h 733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754"/>
                    <a:gd name="T112" fmla="*/ 0 h 733"/>
                    <a:gd name="T113" fmla="*/ 754 w 754"/>
                    <a:gd name="T114" fmla="*/ 733 h 733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754" h="733">
                      <a:moveTo>
                        <a:pt x="490" y="682"/>
                      </a:moveTo>
                      <a:lnTo>
                        <a:pt x="455" y="640"/>
                      </a:lnTo>
                      <a:lnTo>
                        <a:pt x="445" y="618"/>
                      </a:lnTo>
                      <a:lnTo>
                        <a:pt x="409" y="702"/>
                      </a:lnTo>
                      <a:lnTo>
                        <a:pt x="373" y="711"/>
                      </a:lnTo>
                      <a:lnTo>
                        <a:pt x="315" y="712"/>
                      </a:lnTo>
                      <a:lnTo>
                        <a:pt x="290" y="733"/>
                      </a:lnTo>
                      <a:lnTo>
                        <a:pt x="217" y="716"/>
                      </a:lnTo>
                      <a:lnTo>
                        <a:pt x="214" y="656"/>
                      </a:lnTo>
                      <a:lnTo>
                        <a:pt x="197" y="653"/>
                      </a:lnTo>
                      <a:lnTo>
                        <a:pt x="194" y="673"/>
                      </a:lnTo>
                      <a:lnTo>
                        <a:pt x="179" y="662"/>
                      </a:lnTo>
                      <a:lnTo>
                        <a:pt x="153" y="652"/>
                      </a:lnTo>
                      <a:lnTo>
                        <a:pt x="136" y="688"/>
                      </a:lnTo>
                      <a:lnTo>
                        <a:pt x="87" y="636"/>
                      </a:lnTo>
                      <a:lnTo>
                        <a:pt x="59" y="629"/>
                      </a:lnTo>
                      <a:lnTo>
                        <a:pt x="45" y="596"/>
                      </a:lnTo>
                      <a:lnTo>
                        <a:pt x="56" y="565"/>
                      </a:lnTo>
                      <a:lnTo>
                        <a:pt x="36" y="582"/>
                      </a:lnTo>
                      <a:lnTo>
                        <a:pt x="14" y="576"/>
                      </a:lnTo>
                      <a:lnTo>
                        <a:pt x="14" y="549"/>
                      </a:lnTo>
                      <a:lnTo>
                        <a:pt x="0" y="426"/>
                      </a:lnTo>
                      <a:lnTo>
                        <a:pt x="12" y="397"/>
                      </a:lnTo>
                      <a:lnTo>
                        <a:pt x="10" y="370"/>
                      </a:lnTo>
                      <a:lnTo>
                        <a:pt x="27" y="354"/>
                      </a:lnTo>
                      <a:lnTo>
                        <a:pt x="16" y="317"/>
                      </a:lnTo>
                      <a:lnTo>
                        <a:pt x="42" y="253"/>
                      </a:lnTo>
                      <a:lnTo>
                        <a:pt x="59" y="241"/>
                      </a:lnTo>
                      <a:lnTo>
                        <a:pt x="75" y="246"/>
                      </a:lnTo>
                      <a:lnTo>
                        <a:pt x="87" y="224"/>
                      </a:lnTo>
                      <a:lnTo>
                        <a:pt x="88" y="204"/>
                      </a:lnTo>
                      <a:lnTo>
                        <a:pt x="97" y="185"/>
                      </a:lnTo>
                      <a:lnTo>
                        <a:pt x="70" y="175"/>
                      </a:lnTo>
                      <a:lnTo>
                        <a:pt x="75" y="153"/>
                      </a:lnTo>
                      <a:lnTo>
                        <a:pt x="95" y="147"/>
                      </a:lnTo>
                      <a:lnTo>
                        <a:pt x="179" y="131"/>
                      </a:lnTo>
                      <a:lnTo>
                        <a:pt x="224" y="104"/>
                      </a:lnTo>
                      <a:lnTo>
                        <a:pt x="272" y="90"/>
                      </a:lnTo>
                      <a:lnTo>
                        <a:pt x="269" y="65"/>
                      </a:lnTo>
                      <a:lnTo>
                        <a:pt x="328" y="45"/>
                      </a:lnTo>
                      <a:lnTo>
                        <a:pt x="360" y="43"/>
                      </a:lnTo>
                      <a:lnTo>
                        <a:pt x="407" y="58"/>
                      </a:lnTo>
                      <a:lnTo>
                        <a:pt x="409" y="40"/>
                      </a:lnTo>
                      <a:lnTo>
                        <a:pt x="448" y="18"/>
                      </a:lnTo>
                      <a:lnTo>
                        <a:pt x="464" y="17"/>
                      </a:lnTo>
                      <a:lnTo>
                        <a:pt x="483" y="0"/>
                      </a:lnTo>
                      <a:lnTo>
                        <a:pt x="555" y="23"/>
                      </a:lnTo>
                      <a:lnTo>
                        <a:pt x="579" y="24"/>
                      </a:lnTo>
                      <a:lnTo>
                        <a:pt x="623" y="84"/>
                      </a:lnTo>
                      <a:lnTo>
                        <a:pt x="660" y="80"/>
                      </a:lnTo>
                      <a:lnTo>
                        <a:pt x="713" y="182"/>
                      </a:lnTo>
                      <a:lnTo>
                        <a:pt x="739" y="237"/>
                      </a:lnTo>
                      <a:lnTo>
                        <a:pt x="725" y="272"/>
                      </a:lnTo>
                      <a:lnTo>
                        <a:pt x="754" y="317"/>
                      </a:lnTo>
                      <a:lnTo>
                        <a:pt x="745" y="334"/>
                      </a:lnTo>
                      <a:lnTo>
                        <a:pt x="748" y="382"/>
                      </a:lnTo>
                      <a:lnTo>
                        <a:pt x="719" y="422"/>
                      </a:lnTo>
                      <a:lnTo>
                        <a:pt x="705" y="467"/>
                      </a:lnTo>
                      <a:lnTo>
                        <a:pt x="702" y="490"/>
                      </a:lnTo>
                      <a:lnTo>
                        <a:pt x="669" y="513"/>
                      </a:lnTo>
                      <a:lnTo>
                        <a:pt x="708" y="533"/>
                      </a:lnTo>
                      <a:lnTo>
                        <a:pt x="725" y="585"/>
                      </a:lnTo>
                      <a:lnTo>
                        <a:pt x="705" y="590"/>
                      </a:lnTo>
                      <a:lnTo>
                        <a:pt x="667" y="590"/>
                      </a:lnTo>
                      <a:lnTo>
                        <a:pt x="637" y="613"/>
                      </a:lnTo>
                      <a:lnTo>
                        <a:pt x="637" y="639"/>
                      </a:lnTo>
                      <a:lnTo>
                        <a:pt x="648" y="657"/>
                      </a:lnTo>
                      <a:lnTo>
                        <a:pt x="644" y="678"/>
                      </a:lnTo>
                      <a:lnTo>
                        <a:pt x="631" y="692"/>
                      </a:lnTo>
                      <a:lnTo>
                        <a:pt x="611" y="691"/>
                      </a:lnTo>
                      <a:lnTo>
                        <a:pt x="587" y="674"/>
                      </a:lnTo>
                      <a:lnTo>
                        <a:pt x="565" y="667"/>
                      </a:lnTo>
                      <a:lnTo>
                        <a:pt x="530" y="678"/>
                      </a:lnTo>
                      <a:lnTo>
                        <a:pt x="490" y="682"/>
                      </a:lnTo>
                      <a:close/>
                    </a:path>
                  </a:pathLst>
                </a:custGeom>
                <a:solidFill>
                  <a:srgbClr val="002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841" name="Freeform 1539"/>
                <p:cNvSpPr>
                  <a:spLocks/>
                </p:cNvSpPr>
                <p:nvPr/>
              </p:nvSpPr>
              <p:spPr bwMode="auto">
                <a:xfrm>
                  <a:off x="2422" y="1944"/>
                  <a:ext cx="53" cy="165"/>
                </a:xfrm>
                <a:custGeom>
                  <a:avLst/>
                  <a:gdLst>
                    <a:gd name="T0" fmla="*/ 0 w 319"/>
                    <a:gd name="T1" fmla="*/ 0 h 494"/>
                    <a:gd name="T2" fmla="*/ 0 w 319"/>
                    <a:gd name="T3" fmla="*/ 0 h 494"/>
                    <a:gd name="T4" fmla="*/ 0 w 319"/>
                    <a:gd name="T5" fmla="*/ 0 h 494"/>
                    <a:gd name="T6" fmla="*/ 0 w 319"/>
                    <a:gd name="T7" fmla="*/ 0 h 494"/>
                    <a:gd name="T8" fmla="*/ 0 w 319"/>
                    <a:gd name="T9" fmla="*/ 0 h 494"/>
                    <a:gd name="T10" fmla="*/ 0 w 319"/>
                    <a:gd name="T11" fmla="*/ 0 h 494"/>
                    <a:gd name="T12" fmla="*/ 0 w 319"/>
                    <a:gd name="T13" fmla="*/ 0 h 494"/>
                    <a:gd name="T14" fmla="*/ 0 w 319"/>
                    <a:gd name="T15" fmla="*/ 0 h 494"/>
                    <a:gd name="T16" fmla="*/ 0 w 319"/>
                    <a:gd name="T17" fmla="*/ 0 h 494"/>
                    <a:gd name="T18" fmla="*/ 0 w 319"/>
                    <a:gd name="T19" fmla="*/ 0 h 494"/>
                    <a:gd name="T20" fmla="*/ 0 w 319"/>
                    <a:gd name="T21" fmla="*/ 0 h 494"/>
                    <a:gd name="T22" fmla="*/ 0 w 319"/>
                    <a:gd name="T23" fmla="*/ 0 h 494"/>
                    <a:gd name="T24" fmla="*/ 0 w 319"/>
                    <a:gd name="T25" fmla="*/ 0 h 494"/>
                    <a:gd name="T26" fmla="*/ 0 w 319"/>
                    <a:gd name="T27" fmla="*/ 0 h 494"/>
                    <a:gd name="T28" fmla="*/ 0 w 319"/>
                    <a:gd name="T29" fmla="*/ 0 h 494"/>
                    <a:gd name="T30" fmla="*/ 0 w 319"/>
                    <a:gd name="T31" fmla="*/ 0 h 494"/>
                    <a:gd name="T32" fmla="*/ 0 w 319"/>
                    <a:gd name="T33" fmla="*/ 0 h 494"/>
                    <a:gd name="T34" fmla="*/ 0 w 319"/>
                    <a:gd name="T35" fmla="*/ 0 h 494"/>
                    <a:gd name="T36" fmla="*/ 0 w 319"/>
                    <a:gd name="T37" fmla="*/ 0 h 494"/>
                    <a:gd name="T38" fmla="*/ 0 w 319"/>
                    <a:gd name="T39" fmla="*/ 0 h 494"/>
                    <a:gd name="T40" fmla="*/ 0 w 319"/>
                    <a:gd name="T41" fmla="*/ 0 h 494"/>
                    <a:gd name="T42" fmla="*/ 0 w 319"/>
                    <a:gd name="T43" fmla="*/ 0 h 494"/>
                    <a:gd name="T44" fmla="*/ 0 w 319"/>
                    <a:gd name="T45" fmla="*/ 0 h 494"/>
                    <a:gd name="T46" fmla="*/ 0 w 319"/>
                    <a:gd name="T47" fmla="*/ 0 h 494"/>
                    <a:gd name="T48" fmla="*/ 0 w 319"/>
                    <a:gd name="T49" fmla="*/ 0 h 494"/>
                    <a:gd name="T50" fmla="*/ 0 w 319"/>
                    <a:gd name="T51" fmla="*/ 0 h 494"/>
                    <a:gd name="T52" fmla="*/ 0 w 319"/>
                    <a:gd name="T53" fmla="*/ 0 h 494"/>
                    <a:gd name="T54" fmla="*/ 0 w 319"/>
                    <a:gd name="T55" fmla="*/ 0 h 494"/>
                    <a:gd name="T56" fmla="*/ 0 w 319"/>
                    <a:gd name="T57" fmla="*/ 0 h 494"/>
                    <a:gd name="T58" fmla="*/ 0 w 319"/>
                    <a:gd name="T59" fmla="*/ 0 h 494"/>
                    <a:gd name="T60" fmla="*/ 0 w 319"/>
                    <a:gd name="T61" fmla="*/ 0 h 494"/>
                    <a:gd name="T62" fmla="*/ 0 w 319"/>
                    <a:gd name="T63" fmla="*/ 0 h 494"/>
                    <a:gd name="T64" fmla="*/ 0 w 319"/>
                    <a:gd name="T65" fmla="*/ 0 h 494"/>
                    <a:gd name="T66" fmla="*/ 0 w 319"/>
                    <a:gd name="T67" fmla="*/ 0 h 494"/>
                    <a:gd name="T68" fmla="*/ 0 w 319"/>
                    <a:gd name="T69" fmla="*/ 0 h 494"/>
                    <a:gd name="T70" fmla="*/ 0 w 319"/>
                    <a:gd name="T71" fmla="*/ 0 h 494"/>
                    <a:gd name="T72" fmla="*/ 0 w 319"/>
                    <a:gd name="T73" fmla="*/ 0 h 494"/>
                    <a:gd name="T74" fmla="*/ 0 w 319"/>
                    <a:gd name="T75" fmla="*/ 0 h 494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319"/>
                    <a:gd name="T115" fmla="*/ 0 h 494"/>
                    <a:gd name="T116" fmla="*/ 319 w 319"/>
                    <a:gd name="T117" fmla="*/ 494 h 494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319" h="494">
                      <a:moveTo>
                        <a:pt x="150" y="493"/>
                      </a:moveTo>
                      <a:lnTo>
                        <a:pt x="175" y="494"/>
                      </a:lnTo>
                      <a:lnTo>
                        <a:pt x="188" y="494"/>
                      </a:lnTo>
                      <a:lnTo>
                        <a:pt x="186" y="472"/>
                      </a:lnTo>
                      <a:lnTo>
                        <a:pt x="181" y="420"/>
                      </a:lnTo>
                      <a:lnTo>
                        <a:pt x="184" y="366"/>
                      </a:lnTo>
                      <a:lnTo>
                        <a:pt x="175" y="315"/>
                      </a:lnTo>
                      <a:lnTo>
                        <a:pt x="191" y="257"/>
                      </a:lnTo>
                      <a:lnTo>
                        <a:pt x="222" y="213"/>
                      </a:lnTo>
                      <a:lnTo>
                        <a:pt x="258" y="182"/>
                      </a:lnTo>
                      <a:lnTo>
                        <a:pt x="297" y="137"/>
                      </a:lnTo>
                      <a:lnTo>
                        <a:pt x="319" y="115"/>
                      </a:lnTo>
                      <a:lnTo>
                        <a:pt x="298" y="115"/>
                      </a:lnTo>
                      <a:lnTo>
                        <a:pt x="269" y="149"/>
                      </a:lnTo>
                      <a:lnTo>
                        <a:pt x="237" y="183"/>
                      </a:lnTo>
                      <a:lnTo>
                        <a:pt x="211" y="210"/>
                      </a:lnTo>
                      <a:lnTo>
                        <a:pt x="188" y="244"/>
                      </a:lnTo>
                      <a:lnTo>
                        <a:pt x="202" y="198"/>
                      </a:lnTo>
                      <a:lnTo>
                        <a:pt x="206" y="144"/>
                      </a:lnTo>
                      <a:lnTo>
                        <a:pt x="233" y="109"/>
                      </a:lnTo>
                      <a:lnTo>
                        <a:pt x="265" y="74"/>
                      </a:lnTo>
                      <a:lnTo>
                        <a:pt x="249" y="76"/>
                      </a:lnTo>
                      <a:lnTo>
                        <a:pt x="195" y="144"/>
                      </a:lnTo>
                      <a:lnTo>
                        <a:pt x="184" y="218"/>
                      </a:lnTo>
                      <a:lnTo>
                        <a:pt x="158" y="157"/>
                      </a:lnTo>
                      <a:lnTo>
                        <a:pt x="123" y="0"/>
                      </a:lnTo>
                      <a:lnTo>
                        <a:pt x="137" y="103"/>
                      </a:lnTo>
                      <a:lnTo>
                        <a:pt x="170" y="227"/>
                      </a:lnTo>
                      <a:lnTo>
                        <a:pt x="162" y="292"/>
                      </a:lnTo>
                      <a:lnTo>
                        <a:pt x="141" y="239"/>
                      </a:lnTo>
                      <a:lnTo>
                        <a:pt x="104" y="169"/>
                      </a:lnTo>
                      <a:lnTo>
                        <a:pt x="15" y="90"/>
                      </a:lnTo>
                      <a:lnTo>
                        <a:pt x="0" y="87"/>
                      </a:lnTo>
                      <a:lnTo>
                        <a:pt x="99" y="186"/>
                      </a:lnTo>
                      <a:lnTo>
                        <a:pt x="137" y="287"/>
                      </a:lnTo>
                      <a:lnTo>
                        <a:pt x="145" y="360"/>
                      </a:lnTo>
                      <a:lnTo>
                        <a:pt x="143" y="470"/>
                      </a:lnTo>
                      <a:lnTo>
                        <a:pt x="150" y="493"/>
                      </a:lnTo>
                      <a:close/>
                    </a:path>
                  </a:pathLst>
                </a:custGeom>
                <a:solidFill>
                  <a:srgbClr val="603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842" name="Freeform 1540"/>
                <p:cNvSpPr>
                  <a:spLocks/>
                </p:cNvSpPr>
                <p:nvPr/>
              </p:nvSpPr>
              <p:spPr bwMode="auto">
                <a:xfrm>
                  <a:off x="2499" y="1950"/>
                  <a:ext cx="40" cy="145"/>
                </a:xfrm>
                <a:custGeom>
                  <a:avLst/>
                  <a:gdLst>
                    <a:gd name="T0" fmla="*/ 0 w 241"/>
                    <a:gd name="T1" fmla="*/ 0 h 436"/>
                    <a:gd name="T2" fmla="*/ 0 w 241"/>
                    <a:gd name="T3" fmla="*/ 0 h 436"/>
                    <a:gd name="T4" fmla="*/ 0 w 241"/>
                    <a:gd name="T5" fmla="*/ 0 h 436"/>
                    <a:gd name="T6" fmla="*/ 0 w 241"/>
                    <a:gd name="T7" fmla="*/ 0 h 436"/>
                    <a:gd name="T8" fmla="*/ 0 w 241"/>
                    <a:gd name="T9" fmla="*/ 0 h 436"/>
                    <a:gd name="T10" fmla="*/ 0 w 241"/>
                    <a:gd name="T11" fmla="*/ 0 h 436"/>
                    <a:gd name="T12" fmla="*/ 0 w 241"/>
                    <a:gd name="T13" fmla="*/ 0 h 436"/>
                    <a:gd name="T14" fmla="*/ 0 w 241"/>
                    <a:gd name="T15" fmla="*/ 0 h 436"/>
                    <a:gd name="T16" fmla="*/ 0 w 241"/>
                    <a:gd name="T17" fmla="*/ 0 h 436"/>
                    <a:gd name="T18" fmla="*/ 0 w 241"/>
                    <a:gd name="T19" fmla="*/ 0 h 436"/>
                    <a:gd name="T20" fmla="*/ 0 w 241"/>
                    <a:gd name="T21" fmla="*/ 0 h 436"/>
                    <a:gd name="T22" fmla="*/ 0 w 241"/>
                    <a:gd name="T23" fmla="*/ 0 h 436"/>
                    <a:gd name="T24" fmla="*/ 0 w 241"/>
                    <a:gd name="T25" fmla="*/ 0 h 436"/>
                    <a:gd name="T26" fmla="*/ 0 w 241"/>
                    <a:gd name="T27" fmla="*/ 0 h 436"/>
                    <a:gd name="T28" fmla="*/ 0 w 241"/>
                    <a:gd name="T29" fmla="*/ 0 h 436"/>
                    <a:gd name="T30" fmla="*/ 0 w 241"/>
                    <a:gd name="T31" fmla="*/ 0 h 436"/>
                    <a:gd name="T32" fmla="*/ 0 w 241"/>
                    <a:gd name="T33" fmla="*/ 0 h 436"/>
                    <a:gd name="T34" fmla="*/ 0 w 241"/>
                    <a:gd name="T35" fmla="*/ 0 h 436"/>
                    <a:gd name="T36" fmla="*/ 0 w 241"/>
                    <a:gd name="T37" fmla="*/ 0 h 436"/>
                    <a:gd name="T38" fmla="*/ 0 w 241"/>
                    <a:gd name="T39" fmla="*/ 0 h 436"/>
                    <a:gd name="T40" fmla="*/ 0 w 241"/>
                    <a:gd name="T41" fmla="*/ 0 h 436"/>
                    <a:gd name="T42" fmla="*/ 0 w 241"/>
                    <a:gd name="T43" fmla="*/ 0 h 436"/>
                    <a:gd name="T44" fmla="*/ 0 w 241"/>
                    <a:gd name="T45" fmla="*/ 0 h 436"/>
                    <a:gd name="T46" fmla="*/ 0 w 241"/>
                    <a:gd name="T47" fmla="*/ 0 h 436"/>
                    <a:gd name="T48" fmla="*/ 0 w 241"/>
                    <a:gd name="T49" fmla="*/ 0 h 4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241"/>
                    <a:gd name="T76" fmla="*/ 0 h 436"/>
                    <a:gd name="T77" fmla="*/ 241 w 241"/>
                    <a:gd name="T78" fmla="*/ 436 h 436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241" h="436">
                      <a:moveTo>
                        <a:pt x="58" y="435"/>
                      </a:moveTo>
                      <a:lnTo>
                        <a:pt x="94" y="436"/>
                      </a:lnTo>
                      <a:lnTo>
                        <a:pt x="89" y="327"/>
                      </a:lnTo>
                      <a:lnTo>
                        <a:pt x="96" y="229"/>
                      </a:lnTo>
                      <a:lnTo>
                        <a:pt x="117" y="186"/>
                      </a:lnTo>
                      <a:lnTo>
                        <a:pt x="169" y="107"/>
                      </a:lnTo>
                      <a:lnTo>
                        <a:pt x="241" y="66"/>
                      </a:lnTo>
                      <a:lnTo>
                        <a:pt x="218" y="63"/>
                      </a:lnTo>
                      <a:lnTo>
                        <a:pt x="162" y="101"/>
                      </a:lnTo>
                      <a:lnTo>
                        <a:pt x="215" y="36"/>
                      </a:lnTo>
                      <a:lnTo>
                        <a:pt x="204" y="34"/>
                      </a:lnTo>
                      <a:lnTo>
                        <a:pt x="103" y="165"/>
                      </a:lnTo>
                      <a:lnTo>
                        <a:pt x="117" y="114"/>
                      </a:lnTo>
                      <a:lnTo>
                        <a:pt x="134" y="29"/>
                      </a:lnTo>
                      <a:lnTo>
                        <a:pt x="126" y="0"/>
                      </a:lnTo>
                      <a:lnTo>
                        <a:pt x="103" y="117"/>
                      </a:lnTo>
                      <a:lnTo>
                        <a:pt x="87" y="148"/>
                      </a:lnTo>
                      <a:lnTo>
                        <a:pt x="72" y="117"/>
                      </a:lnTo>
                      <a:lnTo>
                        <a:pt x="21" y="79"/>
                      </a:lnTo>
                      <a:lnTo>
                        <a:pt x="0" y="75"/>
                      </a:lnTo>
                      <a:lnTo>
                        <a:pt x="56" y="122"/>
                      </a:lnTo>
                      <a:lnTo>
                        <a:pt x="69" y="198"/>
                      </a:lnTo>
                      <a:lnTo>
                        <a:pt x="53" y="290"/>
                      </a:lnTo>
                      <a:lnTo>
                        <a:pt x="50" y="397"/>
                      </a:lnTo>
                      <a:lnTo>
                        <a:pt x="58" y="435"/>
                      </a:lnTo>
                      <a:close/>
                    </a:path>
                  </a:pathLst>
                </a:custGeom>
                <a:solidFill>
                  <a:srgbClr val="603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</p:grpSp>
        </p:grpSp>
      </p:grpSp>
      <p:grpSp>
        <p:nvGrpSpPr>
          <p:cNvPr id="27" name="Group 1599"/>
          <p:cNvGrpSpPr>
            <a:grpSpLocks/>
          </p:cNvGrpSpPr>
          <p:nvPr/>
        </p:nvGrpSpPr>
        <p:grpSpPr bwMode="auto">
          <a:xfrm>
            <a:off x="4930775" y="1401513"/>
            <a:ext cx="876300" cy="1500188"/>
            <a:chOff x="3332" y="873"/>
            <a:chExt cx="552" cy="945"/>
          </a:xfrm>
        </p:grpSpPr>
        <p:sp>
          <p:nvSpPr>
            <p:cNvPr id="12773" name="Freeform 1544"/>
            <p:cNvSpPr>
              <a:spLocks/>
            </p:cNvSpPr>
            <p:nvPr/>
          </p:nvSpPr>
          <p:spPr bwMode="auto">
            <a:xfrm>
              <a:off x="3706" y="1347"/>
              <a:ext cx="178" cy="211"/>
            </a:xfrm>
            <a:custGeom>
              <a:avLst/>
              <a:gdLst>
                <a:gd name="T0" fmla="*/ 1 w 355"/>
                <a:gd name="T1" fmla="*/ 1 h 422"/>
                <a:gd name="T2" fmla="*/ 1 w 355"/>
                <a:gd name="T3" fmla="*/ 1 h 422"/>
                <a:gd name="T4" fmla="*/ 1 w 355"/>
                <a:gd name="T5" fmla="*/ 1 h 422"/>
                <a:gd name="T6" fmla="*/ 0 w 355"/>
                <a:gd name="T7" fmla="*/ 1 h 422"/>
                <a:gd name="T8" fmla="*/ 1 w 355"/>
                <a:gd name="T9" fmla="*/ 1 h 422"/>
                <a:gd name="T10" fmla="*/ 1 w 355"/>
                <a:gd name="T11" fmla="*/ 1 h 422"/>
                <a:gd name="T12" fmla="*/ 1 w 355"/>
                <a:gd name="T13" fmla="*/ 1 h 422"/>
                <a:gd name="T14" fmla="*/ 1 w 355"/>
                <a:gd name="T15" fmla="*/ 1 h 422"/>
                <a:gd name="T16" fmla="*/ 1 w 355"/>
                <a:gd name="T17" fmla="*/ 1 h 422"/>
                <a:gd name="T18" fmla="*/ 1 w 355"/>
                <a:gd name="T19" fmla="*/ 1 h 422"/>
                <a:gd name="T20" fmla="*/ 1 w 355"/>
                <a:gd name="T21" fmla="*/ 1 h 422"/>
                <a:gd name="T22" fmla="*/ 1 w 355"/>
                <a:gd name="T23" fmla="*/ 1 h 422"/>
                <a:gd name="T24" fmla="*/ 1 w 355"/>
                <a:gd name="T25" fmla="*/ 1 h 422"/>
                <a:gd name="T26" fmla="*/ 1 w 355"/>
                <a:gd name="T27" fmla="*/ 0 h 422"/>
                <a:gd name="T28" fmla="*/ 1 w 355"/>
                <a:gd name="T29" fmla="*/ 1 h 422"/>
                <a:gd name="T30" fmla="*/ 1 w 355"/>
                <a:gd name="T31" fmla="*/ 1 h 422"/>
                <a:gd name="T32" fmla="*/ 1 w 355"/>
                <a:gd name="T33" fmla="*/ 1 h 422"/>
                <a:gd name="T34" fmla="*/ 1 w 355"/>
                <a:gd name="T35" fmla="*/ 1 h 422"/>
                <a:gd name="T36" fmla="*/ 1 w 355"/>
                <a:gd name="T37" fmla="*/ 1 h 422"/>
                <a:gd name="T38" fmla="*/ 1 w 355"/>
                <a:gd name="T39" fmla="*/ 1 h 422"/>
                <a:gd name="T40" fmla="*/ 1 w 355"/>
                <a:gd name="T41" fmla="*/ 1 h 422"/>
                <a:gd name="T42" fmla="*/ 1 w 355"/>
                <a:gd name="T43" fmla="*/ 1 h 422"/>
                <a:gd name="T44" fmla="*/ 1 w 355"/>
                <a:gd name="T45" fmla="*/ 1 h 422"/>
                <a:gd name="T46" fmla="*/ 1 w 355"/>
                <a:gd name="T47" fmla="*/ 1 h 422"/>
                <a:gd name="T48" fmla="*/ 1 w 355"/>
                <a:gd name="T49" fmla="*/ 1 h 422"/>
                <a:gd name="T50" fmla="*/ 1 w 355"/>
                <a:gd name="T51" fmla="*/ 1 h 422"/>
                <a:gd name="T52" fmla="*/ 1 w 355"/>
                <a:gd name="T53" fmla="*/ 1 h 422"/>
                <a:gd name="T54" fmla="*/ 1 w 355"/>
                <a:gd name="T55" fmla="*/ 1 h 422"/>
                <a:gd name="T56" fmla="*/ 1 w 355"/>
                <a:gd name="T57" fmla="*/ 1 h 422"/>
                <a:gd name="T58" fmla="*/ 1 w 355"/>
                <a:gd name="T59" fmla="*/ 1 h 422"/>
                <a:gd name="T60" fmla="*/ 1 w 355"/>
                <a:gd name="T61" fmla="*/ 1 h 422"/>
                <a:gd name="T62" fmla="*/ 1 w 355"/>
                <a:gd name="T63" fmla="*/ 1 h 422"/>
                <a:gd name="T64" fmla="*/ 1 w 355"/>
                <a:gd name="T65" fmla="*/ 1 h 422"/>
                <a:gd name="T66" fmla="*/ 1 w 355"/>
                <a:gd name="T67" fmla="*/ 1 h 422"/>
                <a:gd name="T68" fmla="*/ 1 w 355"/>
                <a:gd name="T69" fmla="*/ 1 h 422"/>
                <a:gd name="T70" fmla="*/ 1 w 355"/>
                <a:gd name="T71" fmla="*/ 1 h 42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55"/>
                <a:gd name="T109" fmla="*/ 0 h 422"/>
                <a:gd name="T110" fmla="*/ 355 w 355"/>
                <a:gd name="T111" fmla="*/ 422 h 42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55" h="422">
                  <a:moveTo>
                    <a:pt x="94" y="346"/>
                  </a:moveTo>
                  <a:lnTo>
                    <a:pt x="66" y="338"/>
                  </a:lnTo>
                  <a:lnTo>
                    <a:pt x="44" y="322"/>
                  </a:lnTo>
                  <a:lnTo>
                    <a:pt x="27" y="301"/>
                  </a:lnTo>
                  <a:lnTo>
                    <a:pt x="15" y="275"/>
                  </a:lnTo>
                  <a:lnTo>
                    <a:pt x="7" y="245"/>
                  </a:lnTo>
                  <a:lnTo>
                    <a:pt x="2" y="211"/>
                  </a:lnTo>
                  <a:lnTo>
                    <a:pt x="0" y="176"/>
                  </a:lnTo>
                  <a:lnTo>
                    <a:pt x="0" y="141"/>
                  </a:lnTo>
                  <a:lnTo>
                    <a:pt x="3" y="110"/>
                  </a:lnTo>
                  <a:lnTo>
                    <a:pt x="9" y="87"/>
                  </a:lnTo>
                  <a:lnTo>
                    <a:pt x="19" y="72"/>
                  </a:lnTo>
                  <a:lnTo>
                    <a:pt x="30" y="63"/>
                  </a:lnTo>
                  <a:lnTo>
                    <a:pt x="43" y="58"/>
                  </a:lnTo>
                  <a:lnTo>
                    <a:pt x="55" y="57"/>
                  </a:lnTo>
                  <a:lnTo>
                    <a:pt x="66" y="59"/>
                  </a:lnTo>
                  <a:lnTo>
                    <a:pt x="77" y="62"/>
                  </a:lnTo>
                  <a:lnTo>
                    <a:pt x="79" y="55"/>
                  </a:lnTo>
                  <a:lnTo>
                    <a:pt x="82" y="48"/>
                  </a:lnTo>
                  <a:lnTo>
                    <a:pt x="87" y="40"/>
                  </a:lnTo>
                  <a:lnTo>
                    <a:pt x="94" y="31"/>
                  </a:lnTo>
                  <a:lnTo>
                    <a:pt x="102" y="23"/>
                  </a:lnTo>
                  <a:lnTo>
                    <a:pt x="112" y="16"/>
                  </a:lnTo>
                  <a:lnTo>
                    <a:pt x="123" y="10"/>
                  </a:lnTo>
                  <a:lnTo>
                    <a:pt x="134" y="6"/>
                  </a:lnTo>
                  <a:lnTo>
                    <a:pt x="148" y="2"/>
                  </a:lnTo>
                  <a:lnTo>
                    <a:pt x="162" y="0"/>
                  </a:lnTo>
                  <a:lnTo>
                    <a:pt x="179" y="0"/>
                  </a:lnTo>
                  <a:lnTo>
                    <a:pt x="195" y="2"/>
                  </a:lnTo>
                  <a:lnTo>
                    <a:pt x="213" y="8"/>
                  </a:lnTo>
                  <a:lnTo>
                    <a:pt x="230" y="16"/>
                  </a:lnTo>
                  <a:lnTo>
                    <a:pt x="250" y="27"/>
                  </a:lnTo>
                  <a:lnTo>
                    <a:pt x="269" y="42"/>
                  </a:lnTo>
                  <a:lnTo>
                    <a:pt x="285" y="43"/>
                  </a:lnTo>
                  <a:lnTo>
                    <a:pt x="302" y="50"/>
                  </a:lnTo>
                  <a:lnTo>
                    <a:pt x="320" y="64"/>
                  </a:lnTo>
                  <a:lnTo>
                    <a:pt x="335" y="84"/>
                  </a:lnTo>
                  <a:lnTo>
                    <a:pt x="346" y="110"/>
                  </a:lnTo>
                  <a:lnTo>
                    <a:pt x="351" y="141"/>
                  </a:lnTo>
                  <a:lnTo>
                    <a:pt x="347" y="179"/>
                  </a:lnTo>
                  <a:lnTo>
                    <a:pt x="334" y="222"/>
                  </a:lnTo>
                  <a:lnTo>
                    <a:pt x="339" y="232"/>
                  </a:lnTo>
                  <a:lnTo>
                    <a:pt x="344" y="244"/>
                  </a:lnTo>
                  <a:lnTo>
                    <a:pt x="349" y="258"/>
                  </a:lnTo>
                  <a:lnTo>
                    <a:pt x="352" y="275"/>
                  </a:lnTo>
                  <a:lnTo>
                    <a:pt x="355" y="293"/>
                  </a:lnTo>
                  <a:lnTo>
                    <a:pt x="352" y="314"/>
                  </a:lnTo>
                  <a:lnTo>
                    <a:pt x="346" y="338"/>
                  </a:lnTo>
                  <a:lnTo>
                    <a:pt x="336" y="366"/>
                  </a:lnTo>
                  <a:lnTo>
                    <a:pt x="321" y="391"/>
                  </a:lnTo>
                  <a:lnTo>
                    <a:pt x="305" y="408"/>
                  </a:lnTo>
                  <a:lnTo>
                    <a:pt x="289" y="418"/>
                  </a:lnTo>
                  <a:lnTo>
                    <a:pt x="273" y="422"/>
                  </a:lnTo>
                  <a:lnTo>
                    <a:pt x="260" y="420"/>
                  </a:lnTo>
                  <a:lnTo>
                    <a:pt x="248" y="415"/>
                  </a:lnTo>
                  <a:lnTo>
                    <a:pt x="239" y="405"/>
                  </a:lnTo>
                  <a:lnTo>
                    <a:pt x="234" y="395"/>
                  </a:lnTo>
                  <a:lnTo>
                    <a:pt x="224" y="401"/>
                  </a:lnTo>
                  <a:lnTo>
                    <a:pt x="213" y="404"/>
                  </a:lnTo>
                  <a:lnTo>
                    <a:pt x="199" y="405"/>
                  </a:lnTo>
                  <a:lnTo>
                    <a:pt x="185" y="403"/>
                  </a:lnTo>
                  <a:lnTo>
                    <a:pt x="171" y="397"/>
                  </a:lnTo>
                  <a:lnTo>
                    <a:pt x="158" y="389"/>
                  </a:lnTo>
                  <a:lnTo>
                    <a:pt x="146" y="375"/>
                  </a:lnTo>
                  <a:lnTo>
                    <a:pt x="135" y="356"/>
                  </a:lnTo>
                  <a:lnTo>
                    <a:pt x="129" y="356"/>
                  </a:lnTo>
                  <a:lnTo>
                    <a:pt x="123" y="355"/>
                  </a:lnTo>
                  <a:lnTo>
                    <a:pt x="117" y="354"/>
                  </a:lnTo>
                  <a:lnTo>
                    <a:pt x="112" y="353"/>
                  </a:lnTo>
                  <a:lnTo>
                    <a:pt x="107" y="352"/>
                  </a:lnTo>
                  <a:lnTo>
                    <a:pt x="102" y="351"/>
                  </a:lnTo>
                  <a:lnTo>
                    <a:pt x="98" y="348"/>
                  </a:lnTo>
                  <a:lnTo>
                    <a:pt x="94" y="346"/>
                  </a:lnTo>
                  <a:close/>
                </a:path>
              </a:pathLst>
            </a:custGeom>
            <a:solidFill>
              <a:srgbClr val="33BF3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774" name="Freeform 1545"/>
            <p:cNvSpPr>
              <a:spLocks/>
            </p:cNvSpPr>
            <p:nvPr/>
          </p:nvSpPr>
          <p:spPr bwMode="auto">
            <a:xfrm>
              <a:off x="3719" y="1426"/>
              <a:ext cx="135" cy="221"/>
            </a:xfrm>
            <a:custGeom>
              <a:avLst/>
              <a:gdLst>
                <a:gd name="T0" fmla="*/ 0 w 272"/>
                <a:gd name="T1" fmla="*/ 1 h 441"/>
                <a:gd name="T2" fmla="*/ 0 w 272"/>
                <a:gd name="T3" fmla="*/ 1 h 441"/>
                <a:gd name="T4" fmla="*/ 0 w 272"/>
                <a:gd name="T5" fmla="*/ 1 h 441"/>
                <a:gd name="T6" fmla="*/ 0 w 272"/>
                <a:gd name="T7" fmla="*/ 1 h 441"/>
                <a:gd name="T8" fmla="*/ 0 w 272"/>
                <a:gd name="T9" fmla="*/ 1 h 441"/>
                <a:gd name="T10" fmla="*/ 0 w 272"/>
                <a:gd name="T11" fmla="*/ 1 h 441"/>
                <a:gd name="T12" fmla="*/ 0 w 272"/>
                <a:gd name="T13" fmla="*/ 1 h 441"/>
                <a:gd name="T14" fmla="*/ 0 w 272"/>
                <a:gd name="T15" fmla="*/ 1 h 441"/>
                <a:gd name="T16" fmla="*/ 0 w 272"/>
                <a:gd name="T17" fmla="*/ 1 h 441"/>
                <a:gd name="T18" fmla="*/ 0 w 272"/>
                <a:gd name="T19" fmla="*/ 1 h 441"/>
                <a:gd name="T20" fmla="*/ 0 w 272"/>
                <a:gd name="T21" fmla="*/ 1 h 441"/>
                <a:gd name="T22" fmla="*/ 0 w 272"/>
                <a:gd name="T23" fmla="*/ 1 h 441"/>
                <a:gd name="T24" fmla="*/ 0 w 272"/>
                <a:gd name="T25" fmla="*/ 1 h 441"/>
                <a:gd name="T26" fmla="*/ 0 w 272"/>
                <a:gd name="T27" fmla="*/ 1 h 441"/>
                <a:gd name="T28" fmla="*/ 0 w 272"/>
                <a:gd name="T29" fmla="*/ 1 h 441"/>
                <a:gd name="T30" fmla="*/ 0 w 272"/>
                <a:gd name="T31" fmla="*/ 1 h 441"/>
                <a:gd name="T32" fmla="*/ 0 w 272"/>
                <a:gd name="T33" fmla="*/ 1 h 441"/>
                <a:gd name="T34" fmla="*/ 0 w 272"/>
                <a:gd name="T35" fmla="*/ 1 h 441"/>
                <a:gd name="T36" fmla="*/ 0 w 272"/>
                <a:gd name="T37" fmla="*/ 1 h 441"/>
                <a:gd name="T38" fmla="*/ 0 w 272"/>
                <a:gd name="T39" fmla="*/ 1 h 441"/>
                <a:gd name="T40" fmla="*/ 0 w 272"/>
                <a:gd name="T41" fmla="*/ 1 h 441"/>
                <a:gd name="T42" fmla="*/ 0 w 272"/>
                <a:gd name="T43" fmla="*/ 1 h 441"/>
                <a:gd name="T44" fmla="*/ 0 w 272"/>
                <a:gd name="T45" fmla="*/ 1 h 441"/>
                <a:gd name="T46" fmla="*/ 0 w 272"/>
                <a:gd name="T47" fmla="*/ 1 h 441"/>
                <a:gd name="T48" fmla="*/ 0 w 272"/>
                <a:gd name="T49" fmla="*/ 1 h 441"/>
                <a:gd name="T50" fmla="*/ 0 w 272"/>
                <a:gd name="T51" fmla="*/ 1 h 441"/>
                <a:gd name="T52" fmla="*/ 0 w 272"/>
                <a:gd name="T53" fmla="*/ 1 h 441"/>
                <a:gd name="T54" fmla="*/ 0 w 272"/>
                <a:gd name="T55" fmla="*/ 1 h 441"/>
                <a:gd name="T56" fmla="*/ 0 w 272"/>
                <a:gd name="T57" fmla="*/ 1 h 441"/>
                <a:gd name="T58" fmla="*/ 0 w 272"/>
                <a:gd name="T59" fmla="*/ 1 h 441"/>
                <a:gd name="T60" fmla="*/ 0 w 272"/>
                <a:gd name="T61" fmla="*/ 1 h 441"/>
                <a:gd name="T62" fmla="*/ 0 w 272"/>
                <a:gd name="T63" fmla="*/ 1 h 441"/>
                <a:gd name="T64" fmla="*/ 0 w 272"/>
                <a:gd name="T65" fmla="*/ 1 h 441"/>
                <a:gd name="T66" fmla="*/ 0 w 272"/>
                <a:gd name="T67" fmla="*/ 1 h 441"/>
                <a:gd name="T68" fmla="*/ 0 w 272"/>
                <a:gd name="T69" fmla="*/ 1 h 441"/>
                <a:gd name="T70" fmla="*/ 0 w 272"/>
                <a:gd name="T71" fmla="*/ 1 h 441"/>
                <a:gd name="T72" fmla="*/ 0 w 272"/>
                <a:gd name="T73" fmla="*/ 1 h 441"/>
                <a:gd name="T74" fmla="*/ 0 w 272"/>
                <a:gd name="T75" fmla="*/ 1 h 441"/>
                <a:gd name="T76" fmla="*/ 0 w 272"/>
                <a:gd name="T77" fmla="*/ 1 h 441"/>
                <a:gd name="T78" fmla="*/ 0 w 272"/>
                <a:gd name="T79" fmla="*/ 1 h 441"/>
                <a:gd name="T80" fmla="*/ 0 w 272"/>
                <a:gd name="T81" fmla="*/ 1 h 441"/>
                <a:gd name="T82" fmla="*/ 0 w 272"/>
                <a:gd name="T83" fmla="*/ 1 h 44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72"/>
                <a:gd name="T127" fmla="*/ 0 h 441"/>
                <a:gd name="T128" fmla="*/ 272 w 272"/>
                <a:gd name="T129" fmla="*/ 441 h 441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72" h="441">
                  <a:moveTo>
                    <a:pt x="0" y="33"/>
                  </a:moveTo>
                  <a:lnTo>
                    <a:pt x="3" y="48"/>
                  </a:lnTo>
                  <a:lnTo>
                    <a:pt x="9" y="85"/>
                  </a:lnTo>
                  <a:lnTo>
                    <a:pt x="15" y="127"/>
                  </a:lnTo>
                  <a:lnTo>
                    <a:pt x="19" y="159"/>
                  </a:lnTo>
                  <a:lnTo>
                    <a:pt x="18" y="196"/>
                  </a:lnTo>
                  <a:lnTo>
                    <a:pt x="13" y="253"/>
                  </a:lnTo>
                  <a:lnTo>
                    <a:pt x="10" y="307"/>
                  </a:lnTo>
                  <a:lnTo>
                    <a:pt x="10" y="339"/>
                  </a:lnTo>
                  <a:lnTo>
                    <a:pt x="11" y="356"/>
                  </a:lnTo>
                  <a:lnTo>
                    <a:pt x="9" y="380"/>
                  </a:lnTo>
                  <a:lnTo>
                    <a:pt x="4" y="402"/>
                  </a:lnTo>
                  <a:lnTo>
                    <a:pt x="0" y="415"/>
                  </a:lnTo>
                  <a:lnTo>
                    <a:pt x="11" y="417"/>
                  </a:lnTo>
                  <a:lnTo>
                    <a:pt x="25" y="420"/>
                  </a:lnTo>
                  <a:lnTo>
                    <a:pt x="41" y="423"/>
                  </a:lnTo>
                  <a:lnTo>
                    <a:pt x="60" y="427"/>
                  </a:lnTo>
                  <a:lnTo>
                    <a:pt x="77" y="431"/>
                  </a:lnTo>
                  <a:lnTo>
                    <a:pt x="93" y="435"/>
                  </a:lnTo>
                  <a:lnTo>
                    <a:pt x="105" y="438"/>
                  </a:lnTo>
                  <a:lnTo>
                    <a:pt x="113" y="441"/>
                  </a:lnTo>
                  <a:lnTo>
                    <a:pt x="121" y="429"/>
                  </a:lnTo>
                  <a:lnTo>
                    <a:pt x="126" y="411"/>
                  </a:lnTo>
                  <a:lnTo>
                    <a:pt x="128" y="393"/>
                  </a:lnTo>
                  <a:lnTo>
                    <a:pt x="129" y="374"/>
                  </a:lnTo>
                  <a:lnTo>
                    <a:pt x="130" y="344"/>
                  </a:lnTo>
                  <a:lnTo>
                    <a:pt x="135" y="298"/>
                  </a:lnTo>
                  <a:lnTo>
                    <a:pt x="143" y="250"/>
                  </a:lnTo>
                  <a:lnTo>
                    <a:pt x="158" y="217"/>
                  </a:lnTo>
                  <a:lnTo>
                    <a:pt x="169" y="206"/>
                  </a:lnTo>
                  <a:lnTo>
                    <a:pt x="183" y="190"/>
                  </a:lnTo>
                  <a:lnTo>
                    <a:pt x="200" y="175"/>
                  </a:lnTo>
                  <a:lnTo>
                    <a:pt x="217" y="159"/>
                  </a:lnTo>
                  <a:lnTo>
                    <a:pt x="234" y="144"/>
                  </a:lnTo>
                  <a:lnTo>
                    <a:pt x="250" y="130"/>
                  </a:lnTo>
                  <a:lnTo>
                    <a:pt x="263" y="118"/>
                  </a:lnTo>
                  <a:lnTo>
                    <a:pt x="272" y="110"/>
                  </a:lnTo>
                  <a:lnTo>
                    <a:pt x="271" y="99"/>
                  </a:lnTo>
                  <a:lnTo>
                    <a:pt x="267" y="87"/>
                  </a:lnTo>
                  <a:lnTo>
                    <a:pt x="263" y="76"/>
                  </a:lnTo>
                  <a:lnTo>
                    <a:pt x="256" y="64"/>
                  </a:lnTo>
                  <a:lnTo>
                    <a:pt x="251" y="54"/>
                  </a:lnTo>
                  <a:lnTo>
                    <a:pt x="245" y="43"/>
                  </a:lnTo>
                  <a:lnTo>
                    <a:pt x="239" y="35"/>
                  </a:lnTo>
                  <a:lnTo>
                    <a:pt x="235" y="29"/>
                  </a:lnTo>
                  <a:lnTo>
                    <a:pt x="227" y="18"/>
                  </a:lnTo>
                  <a:lnTo>
                    <a:pt x="220" y="9"/>
                  </a:lnTo>
                  <a:lnTo>
                    <a:pt x="216" y="2"/>
                  </a:lnTo>
                  <a:lnTo>
                    <a:pt x="215" y="0"/>
                  </a:lnTo>
                  <a:lnTo>
                    <a:pt x="208" y="17"/>
                  </a:lnTo>
                  <a:lnTo>
                    <a:pt x="204" y="34"/>
                  </a:lnTo>
                  <a:lnTo>
                    <a:pt x="200" y="48"/>
                  </a:lnTo>
                  <a:lnTo>
                    <a:pt x="194" y="59"/>
                  </a:lnTo>
                  <a:lnTo>
                    <a:pt x="188" y="68"/>
                  </a:lnTo>
                  <a:lnTo>
                    <a:pt x="175" y="80"/>
                  </a:lnTo>
                  <a:lnTo>
                    <a:pt x="160" y="97"/>
                  </a:lnTo>
                  <a:lnTo>
                    <a:pt x="142" y="114"/>
                  </a:lnTo>
                  <a:lnTo>
                    <a:pt x="125" y="132"/>
                  </a:lnTo>
                  <a:lnTo>
                    <a:pt x="108" y="145"/>
                  </a:lnTo>
                  <a:lnTo>
                    <a:pt x="95" y="153"/>
                  </a:lnTo>
                  <a:lnTo>
                    <a:pt x="87" y="153"/>
                  </a:lnTo>
                  <a:lnTo>
                    <a:pt x="85" y="114"/>
                  </a:lnTo>
                  <a:lnTo>
                    <a:pt x="85" y="73"/>
                  </a:lnTo>
                  <a:lnTo>
                    <a:pt x="85" y="43"/>
                  </a:lnTo>
                  <a:lnTo>
                    <a:pt x="85" y="30"/>
                  </a:lnTo>
                  <a:lnTo>
                    <a:pt x="81" y="29"/>
                  </a:lnTo>
                  <a:lnTo>
                    <a:pt x="72" y="27"/>
                  </a:lnTo>
                  <a:lnTo>
                    <a:pt x="62" y="27"/>
                  </a:lnTo>
                  <a:lnTo>
                    <a:pt x="56" y="30"/>
                  </a:lnTo>
                  <a:lnTo>
                    <a:pt x="55" y="44"/>
                  </a:lnTo>
                  <a:lnTo>
                    <a:pt x="56" y="66"/>
                  </a:lnTo>
                  <a:lnTo>
                    <a:pt x="57" y="89"/>
                  </a:lnTo>
                  <a:lnTo>
                    <a:pt x="55" y="101"/>
                  </a:lnTo>
                  <a:lnTo>
                    <a:pt x="51" y="98"/>
                  </a:lnTo>
                  <a:lnTo>
                    <a:pt x="46" y="83"/>
                  </a:lnTo>
                  <a:lnTo>
                    <a:pt x="41" y="61"/>
                  </a:lnTo>
                  <a:lnTo>
                    <a:pt x="36" y="41"/>
                  </a:lnTo>
                  <a:lnTo>
                    <a:pt x="33" y="34"/>
                  </a:lnTo>
                  <a:lnTo>
                    <a:pt x="29" y="29"/>
                  </a:lnTo>
                  <a:lnTo>
                    <a:pt x="24" y="25"/>
                  </a:lnTo>
                  <a:lnTo>
                    <a:pt x="19" y="24"/>
                  </a:lnTo>
                  <a:lnTo>
                    <a:pt x="14" y="24"/>
                  </a:lnTo>
                  <a:lnTo>
                    <a:pt x="9" y="27"/>
                  </a:lnTo>
                  <a:lnTo>
                    <a:pt x="4" y="29"/>
                  </a:lnTo>
                  <a:lnTo>
                    <a:pt x="0" y="33"/>
                  </a:lnTo>
                  <a:close/>
                </a:path>
              </a:pathLst>
            </a:custGeom>
            <a:solidFill>
              <a:srgbClr val="72260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775" name="Freeform 1546"/>
            <p:cNvSpPr>
              <a:spLocks/>
            </p:cNvSpPr>
            <p:nvPr/>
          </p:nvSpPr>
          <p:spPr bwMode="auto">
            <a:xfrm>
              <a:off x="3332" y="1388"/>
              <a:ext cx="194" cy="216"/>
            </a:xfrm>
            <a:custGeom>
              <a:avLst/>
              <a:gdLst>
                <a:gd name="T0" fmla="*/ 0 w 389"/>
                <a:gd name="T1" fmla="*/ 1 h 431"/>
                <a:gd name="T2" fmla="*/ 0 w 389"/>
                <a:gd name="T3" fmla="*/ 1 h 431"/>
                <a:gd name="T4" fmla="*/ 0 w 389"/>
                <a:gd name="T5" fmla="*/ 1 h 431"/>
                <a:gd name="T6" fmla="*/ 0 w 389"/>
                <a:gd name="T7" fmla="*/ 1 h 431"/>
                <a:gd name="T8" fmla="*/ 0 w 389"/>
                <a:gd name="T9" fmla="*/ 1 h 431"/>
                <a:gd name="T10" fmla="*/ 0 w 389"/>
                <a:gd name="T11" fmla="*/ 1 h 431"/>
                <a:gd name="T12" fmla="*/ 0 w 389"/>
                <a:gd name="T13" fmla="*/ 1 h 431"/>
                <a:gd name="T14" fmla="*/ 0 w 389"/>
                <a:gd name="T15" fmla="*/ 1 h 431"/>
                <a:gd name="T16" fmla="*/ 0 w 389"/>
                <a:gd name="T17" fmla="*/ 1 h 431"/>
                <a:gd name="T18" fmla="*/ 0 w 389"/>
                <a:gd name="T19" fmla="*/ 1 h 431"/>
                <a:gd name="T20" fmla="*/ 0 w 389"/>
                <a:gd name="T21" fmla="*/ 1 h 431"/>
                <a:gd name="T22" fmla="*/ 0 w 389"/>
                <a:gd name="T23" fmla="*/ 1 h 431"/>
                <a:gd name="T24" fmla="*/ 0 w 389"/>
                <a:gd name="T25" fmla="*/ 1 h 431"/>
                <a:gd name="T26" fmla="*/ 0 w 389"/>
                <a:gd name="T27" fmla="*/ 1 h 431"/>
                <a:gd name="T28" fmla="*/ 0 w 389"/>
                <a:gd name="T29" fmla="*/ 1 h 431"/>
                <a:gd name="T30" fmla="*/ 0 w 389"/>
                <a:gd name="T31" fmla="*/ 1 h 431"/>
                <a:gd name="T32" fmla="*/ 0 w 389"/>
                <a:gd name="T33" fmla="*/ 1 h 431"/>
                <a:gd name="T34" fmla="*/ 0 w 389"/>
                <a:gd name="T35" fmla="*/ 1 h 431"/>
                <a:gd name="T36" fmla="*/ 0 w 389"/>
                <a:gd name="T37" fmla="*/ 1 h 431"/>
                <a:gd name="T38" fmla="*/ 0 w 389"/>
                <a:gd name="T39" fmla="*/ 1 h 431"/>
                <a:gd name="T40" fmla="*/ 0 w 389"/>
                <a:gd name="T41" fmla="*/ 1 h 431"/>
                <a:gd name="T42" fmla="*/ 0 w 389"/>
                <a:gd name="T43" fmla="*/ 1 h 431"/>
                <a:gd name="T44" fmla="*/ 0 w 389"/>
                <a:gd name="T45" fmla="*/ 1 h 431"/>
                <a:gd name="T46" fmla="*/ 0 w 389"/>
                <a:gd name="T47" fmla="*/ 1 h 431"/>
                <a:gd name="T48" fmla="*/ 0 w 389"/>
                <a:gd name="T49" fmla="*/ 1 h 431"/>
                <a:gd name="T50" fmla="*/ 0 w 389"/>
                <a:gd name="T51" fmla="*/ 1 h 431"/>
                <a:gd name="T52" fmla="*/ 0 w 389"/>
                <a:gd name="T53" fmla="*/ 1 h 431"/>
                <a:gd name="T54" fmla="*/ 0 w 389"/>
                <a:gd name="T55" fmla="*/ 1 h 431"/>
                <a:gd name="T56" fmla="*/ 0 w 389"/>
                <a:gd name="T57" fmla="*/ 1 h 431"/>
                <a:gd name="T58" fmla="*/ 0 w 389"/>
                <a:gd name="T59" fmla="*/ 1 h 431"/>
                <a:gd name="T60" fmla="*/ 0 w 389"/>
                <a:gd name="T61" fmla="*/ 1 h 431"/>
                <a:gd name="T62" fmla="*/ 0 w 389"/>
                <a:gd name="T63" fmla="*/ 1 h 431"/>
                <a:gd name="T64" fmla="*/ 0 w 389"/>
                <a:gd name="T65" fmla="*/ 1 h 431"/>
                <a:gd name="T66" fmla="*/ 0 w 389"/>
                <a:gd name="T67" fmla="*/ 1 h 43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389"/>
                <a:gd name="T103" fmla="*/ 0 h 431"/>
                <a:gd name="T104" fmla="*/ 389 w 389"/>
                <a:gd name="T105" fmla="*/ 431 h 43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389" h="431">
                  <a:moveTo>
                    <a:pt x="236" y="17"/>
                  </a:moveTo>
                  <a:lnTo>
                    <a:pt x="225" y="11"/>
                  </a:lnTo>
                  <a:lnTo>
                    <a:pt x="208" y="6"/>
                  </a:lnTo>
                  <a:lnTo>
                    <a:pt x="186" y="1"/>
                  </a:lnTo>
                  <a:lnTo>
                    <a:pt x="162" y="0"/>
                  </a:lnTo>
                  <a:lnTo>
                    <a:pt x="139" y="7"/>
                  </a:lnTo>
                  <a:lnTo>
                    <a:pt x="117" y="22"/>
                  </a:lnTo>
                  <a:lnTo>
                    <a:pt x="99" y="50"/>
                  </a:lnTo>
                  <a:lnTo>
                    <a:pt x="86" y="92"/>
                  </a:lnTo>
                  <a:lnTo>
                    <a:pt x="74" y="93"/>
                  </a:lnTo>
                  <a:lnTo>
                    <a:pt x="59" y="99"/>
                  </a:lnTo>
                  <a:lnTo>
                    <a:pt x="44" y="107"/>
                  </a:lnTo>
                  <a:lnTo>
                    <a:pt x="29" y="120"/>
                  </a:lnTo>
                  <a:lnTo>
                    <a:pt x="15" y="138"/>
                  </a:lnTo>
                  <a:lnTo>
                    <a:pt x="5" y="159"/>
                  </a:lnTo>
                  <a:lnTo>
                    <a:pt x="0" y="185"/>
                  </a:lnTo>
                  <a:lnTo>
                    <a:pt x="2" y="216"/>
                  </a:lnTo>
                  <a:lnTo>
                    <a:pt x="7" y="231"/>
                  </a:lnTo>
                  <a:lnTo>
                    <a:pt x="14" y="243"/>
                  </a:lnTo>
                  <a:lnTo>
                    <a:pt x="24" y="251"/>
                  </a:lnTo>
                  <a:lnTo>
                    <a:pt x="36" y="258"/>
                  </a:lnTo>
                  <a:lnTo>
                    <a:pt x="46" y="262"/>
                  </a:lnTo>
                  <a:lnTo>
                    <a:pt x="56" y="264"/>
                  </a:lnTo>
                  <a:lnTo>
                    <a:pt x="65" y="264"/>
                  </a:lnTo>
                  <a:lnTo>
                    <a:pt x="70" y="263"/>
                  </a:lnTo>
                  <a:lnTo>
                    <a:pt x="59" y="271"/>
                  </a:lnTo>
                  <a:lnTo>
                    <a:pt x="50" y="282"/>
                  </a:lnTo>
                  <a:lnTo>
                    <a:pt x="42" y="293"/>
                  </a:lnTo>
                  <a:lnTo>
                    <a:pt x="35" y="305"/>
                  </a:lnTo>
                  <a:lnTo>
                    <a:pt x="29" y="318"/>
                  </a:lnTo>
                  <a:lnTo>
                    <a:pt x="23" y="329"/>
                  </a:lnTo>
                  <a:lnTo>
                    <a:pt x="20" y="340"/>
                  </a:lnTo>
                  <a:lnTo>
                    <a:pt x="18" y="351"/>
                  </a:lnTo>
                  <a:lnTo>
                    <a:pt x="19" y="361"/>
                  </a:lnTo>
                  <a:lnTo>
                    <a:pt x="22" y="375"/>
                  </a:lnTo>
                  <a:lnTo>
                    <a:pt x="30" y="389"/>
                  </a:lnTo>
                  <a:lnTo>
                    <a:pt x="39" y="404"/>
                  </a:lnTo>
                  <a:lnTo>
                    <a:pt x="50" y="417"/>
                  </a:lnTo>
                  <a:lnTo>
                    <a:pt x="65" y="427"/>
                  </a:lnTo>
                  <a:lnTo>
                    <a:pt x="82" y="431"/>
                  </a:lnTo>
                  <a:lnTo>
                    <a:pt x="101" y="431"/>
                  </a:lnTo>
                  <a:lnTo>
                    <a:pt x="122" y="427"/>
                  </a:lnTo>
                  <a:lnTo>
                    <a:pt x="145" y="418"/>
                  </a:lnTo>
                  <a:lnTo>
                    <a:pt x="169" y="409"/>
                  </a:lnTo>
                  <a:lnTo>
                    <a:pt x="193" y="397"/>
                  </a:lnTo>
                  <a:lnTo>
                    <a:pt x="215" y="384"/>
                  </a:lnTo>
                  <a:lnTo>
                    <a:pt x="235" y="372"/>
                  </a:lnTo>
                  <a:lnTo>
                    <a:pt x="251" y="356"/>
                  </a:lnTo>
                  <a:lnTo>
                    <a:pt x="263" y="342"/>
                  </a:lnTo>
                  <a:lnTo>
                    <a:pt x="274" y="340"/>
                  </a:lnTo>
                  <a:lnTo>
                    <a:pt x="288" y="337"/>
                  </a:lnTo>
                  <a:lnTo>
                    <a:pt x="304" y="332"/>
                  </a:lnTo>
                  <a:lnTo>
                    <a:pt x="321" y="326"/>
                  </a:lnTo>
                  <a:lnTo>
                    <a:pt x="337" y="320"/>
                  </a:lnTo>
                  <a:lnTo>
                    <a:pt x="353" y="312"/>
                  </a:lnTo>
                  <a:lnTo>
                    <a:pt x="365" y="304"/>
                  </a:lnTo>
                  <a:lnTo>
                    <a:pt x="374" y="293"/>
                  </a:lnTo>
                  <a:lnTo>
                    <a:pt x="384" y="264"/>
                  </a:lnTo>
                  <a:lnTo>
                    <a:pt x="389" y="223"/>
                  </a:lnTo>
                  <a:lnTo>
                    <a:pt x="388" y="185"/>
                  </a:lnTo>
                  <a:lnTo>
                    <a:pt x="380" y="161"/>
                  </a:lnTo>
                  <a:lnTo>
                    <a:pt x="378" y="140"/>
                  </a:lnTo>
                  <a:lnTo>
                    <a:pt x="373" y="112"/>
                  </a:lnTo>
                  <a:lnTo>
                    <a:pt x="364" y="82"/>
                  </a:lnTo>
                  <a:lnTo>
                    <a:pt x="351" y="54"/>
                  </a:lnTo>
                  <a:lnTo>
                    <a:pt x="331" y="29"/>
                  </a:lnTo>
                  <a:lnTo>
                    <a:pt x="306" y="13"/>
                  </a:lnTo>
                  <a:lnTo>
                    <a:pt x="274" y="8"/>
                  </a:lnTo>
                  <a:lnTo>
                    <a:pt x="236" y="17"/>
                  </a:lnTo>
                  <a:close/>
                </a:path>
              </a:pathLst>
            </a:custGeom>
            <a:solidFill>
              <a:srgbClr val="33BF3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776" name="Freeform 1547"/>
            <p:cNvSpPr>
              <a:spLocks/>
            </p:cNvSpPr>
            <p:nvPr/>
          </p:nvSpPr>
          <p:spPr bwMode="auto">
            <a:xfrm>
              <a:off x="3385" y="1459"/>
              <a:ext cx="112" cy="207"/>
            </a:xfrm>
            <a:custGeom>
              <a:avLst/>
              <a:gdLst>
                <a:gd name="T0" fmla="*/ 0 w 225"/>
                <a:gd name="T1" fmla="*/ 1 h 414"/>
                <a:gd name="T2" fmla="*/ 0 w 225"/>
                <a:gd name="T3" fmla="*/ 1 h 414"/>
                <a:gd name="T4" fmla="*/ 0 w 225"/>
                <a:gd name="T5" fmla="*/ 1 h 414"/>
                <a:gd name="T6" fmla="*/ 0 w 225"/>
                <a:gd name="T7" fmla="*/ 1 h 414"/>
                <a:gd name="T8" fmla="*/ 0 w 225"/>
                <a:gd name="T9" fmla="*/ 1 h 414"/>
                <a:gd name="T10" fmla="*/ 0 w 225"/>
                <a:gd name="T11" fmla="*/ 1 h 414"/>
                <a:gd name="T12" fmla="*/ 0 w 225"/>
                <a:gd name="T13" fmla="*/ 1 h 414"/>
                <a:gd name="T14" fmla="*/ 0 w 225"/>
                <a:gd name="T15" fmla="*/ 1 h 414"/>
                <a:gd name="T16" fmla="*/ 0 w 225"/>
                <a:gd name="T17" fmla="*/ 1 h 414"/>
                <a:gd name="T18" fmla="*/ 0 w 225"/>
                <a:gd name="T19" fmla="*/ 1 h 414"/>
                <a:gd name="T20" fmla="*/ 0 w 225"/>
                <a:gd name="T21" fmla="*/ 1 h 414"/>
                <a:gd name="T22" fmla="*/ 0 w 225"/>
                <a:gd name="T23" fmla="*/ 1 h 414"/>
                <a:gd name="T24" fmla="*/ 0 w 225"/>
                <a:gd name="T25" fmla="*/ 1 h 414"/>
                <a:gd name="T26" fmla="*/ 0 w 225"/>
                <a:gd name="T27" fmla="*/ 1 h 414"/>
                <a:gd name="T28" fmla="*/ 0 w 225"/>
                <a:gd name="T29" fmla="*/ 1 h 414"/>
                <a:gd name="T30" fmla="*/ 0 w 225"/>
                <a:gd name="T31" fmla="*/ 1 h 414"/>
                <a:gd name="T32" fmla="*/ 0 w 225"/>
                <a:gd name="T33" fmla="*/ 1 h 414"/>
                <a:gd name="T34" fmla="*/ 0 w 225"/>
                <a:gd name="T35" fmla="*/ 1 h 414"/>
                <a:gd name="T36" fmla="*/ 0 w 225"/>
                <a:gd name="T37" fmla="*/ 1 h 414"/>
                <a:gd name="T38" fmla="*/ 0 w 225"/>
                <a:gd name="T39" fmla="*/ 1 h 414"/>
                <a:gd name="T40" fmla="*/ 0 w 225"/>
                <a:gd name="T41" fmla="*/ 1 h 414"/>
                <a:gd name="T42" fmla="*/ 0 w 225"/>
                <a:gd name="T43" fmla="*/ 1 h 414"/>
                <a:gd name="T44" fmla="*/ 0 w 225"/>
                <a:gd name="T45" fmla="*/ 1 h 414"/>
                <a:gd name="T46" fmla="*/ 0 w 225"/>
                <a:gd name="T47" fmla="*/ 1 h 414"/>
                <a:gd name="T48" fmla="*/ 0 w 225"/>
                <a:gd name="T49" fmla="*/ 1 h 414"/>
                <a:gd name="T50" fmla="*/ 0 w 225"/>
                <a:gd name="T51" fmla="*/ 1 h 414"/>
                <a:gd name="T52" fmla="*/ 0 w 225"/>
                <a:gd name="T53" fmla="*/ 1 h 414"/>
                <a:gd name="T54" fmla="*/ 0 w 225"/>
                <a:gd name="T55" fmla="*/ 1 h 414"/>
                <a:gd name="T56" fmla="*/ 0 w 225"/>
                <a:gd name="T57" fmla="*/ 1 h 414"/>
                <a:gd name="T58" fmla="*/ 0 w 225"/>
                <a:gd name="T59" fmla="*/ 1 h 414"/>
                <a:gd name="T60" fmla="*/ 0 w 225"/>
                <a:gd name="T61" fmla="*/ 1 h 414"/>
                <a:gd name="T62" fmla="*/ 0 w 225"/>
                <a:gd name="T63" fmla="*/ 1 h 414"/>
                <a:gd name="T64" fmla="*/ 0 w 225"/>
                <a:gd name="T65" fmla="*/ 1 h 414"/>
                <a:gd name="T66" fmla="*/ 0 w 225"/>
                <a:gd name="T67" fmla="*/ 1 h 414"/>
                <a:gd name="T68" fmla="*/ 0 w 225"/>
                <a:gd name="T69" fmla="*/ 1 h 414"/>
                <a:gd name="T70" fmla="*/ 0 w 225"/>
                <a:gd name="T71" fmla="*/ 1 h 414"/>
                <a:gd name="T72" fmla="*/ 0 w 225"/>
                <a:gd name="T73" fmla="*/ 1 h 414"/>
                <a:gd name="T74" fmla="*/ 0 w 225"/>
                <a:gd name="T75" fmla="*/ 1 h 414"/>
                <a:gd name="T76" fmla="*/ 0 w 225"/>
                <a:gd name="T77" fmla="*/ 1 h 414"/>
                <a:gd name="T78" fmla="*/ 0 w 225"/>
                <a:gd name="T79" fmla="*/ 1 h 414"/>
                <a:gd name="T80" fmla="*/ 0 w 225"/>
                <a:gd name="T81" fmla="*/ 1 h 414"/>
                <a:gd name="T82" fmla="*/ 0 w 225"/>
                <a:gd name="T83" fmla="*/ 1 h 414"/>
                <a:gd name="T84" fmla="*/ 0 w 225"/>
                <a:gd name="T85" fmla="*/ 1 h 414"/>
                <a:gd name="T86" fmla="*/ 0 w 225"/>
                <a:gd name="T87" fmla="*/ 1 h 414"/>
                <a:gd name="T88" fmla="*/ 0 w 225"/>
                <a:gd name="T89" fmla="*/ 1 h 414"/>
                <a:gd name="T90" fmla="*/ 0 w 225"/>
                <a:gd name="T91" fmla="*/ 1 h 414"/>
                <a:gd name="T92" fmla="*/ 0 w 225"/>
                <a:gd name="T93" fmla="*/ 1 h 414"/>
                <a:gd name="T94" fmla="*/ 0 w 225"/>
                <a:gd name="T95" fmla="*/ 1 h 414"/>
                <a:gd name="T96" fmla="*/ 0 w 225"/>
                <a:gd name="T97" fmla="*/ 1 h 414"/>
                <a:gd name="T98" fmla="*/ 0 w 225"/>
                <a:gd name="T99" fmla="*/ 1 h 414"/>
                <a:gd name="T100" fmla="*/ 0 w 225"/>
                <a:gd name="T101" fmla="*/ 1 h 414"/>
                <a:gd name="T102" fmla="*/ 0 w 225"/>
                <a:gd name="T103" fmla="*/ 1 h 414"/>
                <a:gd name="T104" fmla="*/ 0 w 225"/>
                <a:gd name="T105" fmla="*/ 1 h 414"/>
                <a:gd name="T106" fmla="*/ 0 w 225"/>
                <a:gd name="T107" fmla="*/ 1 h 414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225"/>
                <a:gd name="T163" fmla="*/ 0 h 414"/>
                <a:gd name="T164" fmla="*/ 225 w 225"/>
                <a:gd name="T165" fmla="*/ 414 h 414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225" h="414">
                  <a:moveTo>
                    <a:pt x="187" y="185"/>
                  </a:moveTo>
                  <a:lnTo>
                    <a:pt x="194" y="208"/>
                  </a:lnTo>
                  <a:lnTo>
                    <a:pt x="201" y="247"/>
                  </a:lnTo>
                  <a:lnTo>
                    <a:pt x="206" y="294"/>
                  </a:lnTo>
                  <a:lnTo>
                    <a:pt x="207" y="342"/>
                  </a:lnTo>
                  <a:lnTo>
                    <a:pt x="213" y="356"/>
                  </a:lnTo>
                  <a:lnTo>
                    <a:pt x="219" y="367"/>
                  </a:lnTo>
                  <a:lnTo>
                    <a:pt x="223" y="376"/>
                  </a:lnTo>
                  <a:lnTo>
                    <a:pt x="225" y="378"/>
                  </a:lnTo>
                  <a:lnTo>
                    <a:pt x="214" y="380"/>
                  </a:lnTo>
                  <a:lnTo>
                    <a:pt x="200" y="383"/>
                  </a:lnTo>
                  <a:lnTo>
                    <a:pt x="187" y="386"/>
                  </a:lnTo>
                  <a:lnTo>
                    <a:pt x="174" y="391"/>
                  </a:lnTo>
                  <a:lnTo>
                    <a:pt x="161" y="397"/>
                  </a:lnTo>
                  <a:lnTo>
                    <a:pt x="151" y="402"/>
                  </a:lnTo>
                  <a:lnTo>
                    <a:pt x="143" y="408"/>
                  </a:lnTo>
                  <a:lnTo>
                    <a:pt x="140" y="414"/>
                  </a:lnTo>
                  <a:lnTo>
                    <a:pt x="133" y="386"/>
                  </a:lnTo>
                  <a:lnTo>
                    <a:pt x="134" y="363"/>
                  </a:lnTo>
                  <a:lnTo>
                    <a:pt x="138" y="343"/>
                  </a:lnTo>
                  <a:lnTo>
                    <a:pt x="141" y="329"/>
                  </a:lnTo>
                  <a:lnTo>
                    <a:pt x="143" y="304"/>
                  </a:lnTo>
                  <a:lnTo>
                    <a:pt x="143" y="284"/>
                  </a:lnTo>
                  <a:lnTo>
                    <a:pt x="140" y="267"/>
                  </a:lnTo>
                  <a:lnTo>
                    <a:pt x="133" y="249"/>
                  </a:lnTo>
                  <a:lnTo>
                    <a:pt x="127" y="234"/>
                  </a:lnTo>
                  <a:lnTo>
                    <a:pt x="122" y="221"/>
                  </a:lnTo>
                  <a:lnTo>
                    <a:pt x="117" y="212"/>
                  </a:lnTo>
                  <a:lnTo>
                    <a:pt x="113" y="205"/>
                  </a:lnTo>
                  <a:lnTo>
                    <a:pt x="107" y="200"/>
                  </a:lnTo>
                  <a:lnTo>
                    <a:pt x="95" y="192"/>
                  </a:lnTo>
                  <a:lnTo>
                    <a:pt x="80" y="183"/>
                  </a:lnTo>
                  <a:lnTo>
                    <a:pt x="61" y="172"/>
                  </a:lnTo>
                  <a:lnTo>
                    <a:pt x="43" y="163"/>
                  </a:lnTo>
                  <a:lnTo>
                    <a:pt x="24" y="155"/>
                  </a:lnTo>
                  <a:lnTo>
                    <a:pt x="10" y="150"/>
                  </a:lnTo>
                  <a:lnTo>
                    <a:pt x="0" y="149"/>
                  </a:lnTo>
                  <a:lnTo>
                    <a:pt x="1" y="144"/>
                  </a:lnTo>
                  <a:lnTo>
                    <a:pt x="2" y="139"/>
                  </a:lnTo>
                  <a:lnTo>
                    <a:pt x="3" y="136"/>
                  </a:lnTo>
                  <a:lnTo>
                    <a:pt x="4" y="135"/>
                  </a:lnTo>
                  <a:lnTo>
                    <a:pt x="12" y="136"/>
                  </a:lnTo>
                  <a:lnTo>
                    <a:pt x="22" y="137"/>
                  </a:lnTo>
                  <a:lnTo>
                    <a:pt x="37" y="138"/>
                  </a:lnTo>
                  <a:lnTo>
                    <a:pt x="51" y="141"/>
                  </a:lnTo>
                  <a:lnTo>
                    <a:pt x="66" y="144"/>
                  </a:lnTo>
                  <a:lnTo>
                    <a:pt x="79" y="149"/>
                  </a:lnTo>
                  <a:lnTo>
                    <a:pt x="91" y="153"/>
                  </a:lnTo>
                  <a:lnTo>
                    <a:pt x="99" y="159"/>
                  </a:lnTo>
                  <a:lnTo>
                    <a:pt x="97" y="146"/>
                  </a:lnTo>
                  <a:lnTo>
                    <a:pt x="94" y="135"/>
                  </a:lnTo>
                  <a:lnTo>
                    <a:pt x="90" y="123"/>
                  </a:lnTo>
                  <a:lnTo>
                    <a:pt x="85" y="114"/>
                  </a:lnTo>
                  <a:lnTo>
                    <a:pt x="82" y="107"/>
                  </a:lnTo>
                  <a:lnTo>
                    <a:pt x="77" y="97"/>
                  </a:lnTo>
                  <a:lnTo>
                    <a:pt x="71" y="86"/>
                  </a:lnTo>
                  <a:lnTo>
                    <a:pt x="65" y="73"/>
                  </a:lnTo>
                  <a:lnTo>
                    <a:pt x="58" y="61"/>
                  </a:lnTo>
                  <a:lnTo>
                    <a:pt x="53" y="51"/>
                  </a:lnTo>
                  <a:lnTo>
                    <a:pt x="49" y="44"/>
                  </a:lnTo>
                  <a:lnTo>
                    <a:pt x="48" y="41"/>
                  </a:lnTo>
                  <a:lnTo>
                    <a:pt x="54" y="35"/>
                  </a:lnTo>
                  <a:lnTo>
                    <a:pt x="60" y="32"/>
                  </a:lnTo>
                  <a:lnTo>
                    <a:pt x="65" y="29"/>
                  </a:lnTo>
                  <a:lnTo>
                    <a:pt x="66" y="28"/>
                  </a:lnTo>
                  <a:lnTo>
                    <a:pt x="70" y="34"/>
                  </a:lnTo>
                  <a:lnTo>
                    <a:pt x="76" y="44"/>
                  </a:lnTo>
                  <a:lnTo>
                    <a:pt x="82" y="54"/>
                  </a:lnTo>
                  <a:lnTo>
                    <a:pt x="90" y="67"/>
                  </a:lnTo>
                  <a:lnTo>
                    <a:pt x="97" y="80"/>
                  </a:lnTo>
                  <a:lnTo>
                    <a:pt x="105" y="93"/>
                  </a:lnTo>
                  <a:lnTo>
                    <a:pt x="112" y="105"/>
                  </a:lnTo>
                  <a:lnTo>
                    <a:pt x="118" y="116"/>
                  </a:lnTo>
                  <a:lnTo>
                    <a:pt x="125" y="90"/>
                  </a:lnTo>
                  <a:lnTo>
                    <a:pt x="130" y="61"/>
                  </a:lnTo>
                  <a:lnTo>
                    <a:pt x="133" y="33"/>
                  </a:lnTo>
                  <a:lnTo>
                    <a:pt x="135" y="12"/>
                  </a:lnTo>
                  <a:lnTo>
                    <a:pt x="142" y="6"/>
                  </a:lnTo>
                  <a:lnTo>
                    <a:pt x="148" y="3"/>
                  </a:lnTo>
                  <a:lnTo>
                    <a:pt x="154" y="1"/>
                  </a:lnTo>
                  <a:lnTo>
                    <a:pt x="160" y="0"/>
                  </a:lnTo>
                  <a:lnTo>
                    <a:pt x="165" y="1"/>
                  </a:lnTo>
                  <a:lnTo>
                    <a:pt x="169" y="1"/>
                  </a:lnTo>
                  <a:lnTo>
                    <a:pt x="173" y="3"/>
                  </a:lnTo>
                  <a:lnTo>
                    <a:pt x="174" y="3"/>
                  </a:lnTo>
                  <a:lnTo>
                    <a:pt x="174" y="29"/>
                  </a:lnTo>
                  <a:lnTo>
                    <a:pt x="171" y="61"/>
                  </a:lnTo>
                  <a:lnTo>
                    <a:pt x="169" y="93"/>
                  </a:lnTo>
                  <a:lnTo>
                    <a:pt x="167" y="118"/>
                  </a:lnTo>
                  <a:lnTo>
                    <a:pt x="176" y="93"/>
                  </a:lnTo>
                  <a:lnTo>
                    <a:pt x="184" y="59"/>
                  </a:lnTo>
                  <a:lnTo>
                    <a:pt x="189" y="29"/>
                  </a:lnTo>
                  <a:lnTo>
                    <a:pt x="191" y="17"/>
                  </a:lnTo>
                  <a:lnTo>
                    <a:pt x="196" y="18"/>
                  </a:lnTo>
                  <a:lnTo>
                    <a:pt x="202" y="20"/>
                  </a:lnTo>
                  <a:lnTo>
                    <a:pt x="209" y="22"/>
                  </a:lnTo>
                  <a:lnTo>
                    <a:pt x="214" y="26"/>
                  </a:lnTo>
                  <a:lnTo>
                    <a:pt x="218" y="28"/>
                  </a:lnTo>
                  <a:lnTo>
                    <a:pt x="222" y="31"/>
                  </a:lnTo>
                  <a:lnTo>
                    <a:pt x="224" y="32"/>
                  </a:lnTo>
                  <a:lnTo>
                    <a:pt x="225" y="33"/>
                  </a:lnTo>
                  <a:lnTo>
                    <a:pt x="224" y="46"/>
                  </a:lnTo>
                  <a:lnTo>
                    <a:pt x="221" y="62"/>
                  </a:lnTo>
                  <a:lnTo>
                    <a:pt x="218" y="81"/>
                  </a:lnTo>
                  <a:lnTo>
                    <a:pt x="213" y="102"/>
                  </a:lnTo>
                  <a:lnTo>
                    <a:pt x="207" y="124"/>
                  </a:lnTo>
                  <a:lnTo>
                    <a:pt x="201" y="145"/>
                  </a:lnTo>
                  <a:lnTo>
                    <a:pt x="194" y="166"/>
                  </a:lnTo>
                  <a:lnTo>
                    <a:pt x="187" y="185"/>
                  </a:lnTo>
                  <a:close/>
                </a:path>
              </a:pathLst>
            </a:custGeom>
            <a:solidFill>
              <a:srgbClr val="72260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777" name="Freeform 1548"/>
            <p:cNvSpPr>
              <a:spLocks/>
            </p:cNvSpPr>
            <p:nvPr/>
          </p:nvSpPr>
          <p:spPr bwMode="auto">
            <a:xfrm>
              <a:off x="3457" y="930"/>
              <a:ext cx="261" cy="706"/>
            </a:xfrm>
            <a:custGeom>
              <a:avLst/>
              <a:gdLst>
                <a:gd name="T0" fmla="*/ 1 w 521"/>
                <a:gd name="T1" fmla="*/ 1 h 1411"/>
                <a:gd name="T2" fmla="*/ 1 w 521"/>
                <a:gd name="T3" fmla="*/ 1 h 1411"/>
                <a:gd name="T4" fmla="*/ 1 w 521"/>
                <a:gd name="T5" fmla="*/ 1 h 1411"/>
                <a:gd name="T6" fmla="*/ 1 w 521"/>
                <a:gd name="T7" fmla="*/ 1 h 1411"/>
                <a:gd name="T8" fmla="*/ 1 w 521"/>
                <a:gd name="T9" fmla="*/ 1 h 1411"/>
                <a:gd name="T10" fmla="*/ 1 w 521"/>
                <a:gd name="T11" fmla="*/ 1 h 1411"/>
                <a:gd name="T12" fmla="*/ 1 w 521"/>
                <a:gd name="T13" fmla="*/ 1 h 1411"/>
                <a:gd name="T14" fmla="*/ 1 w 521"/>
                <a:gd name="T15" fmla="*/ 1 h 1411"/>
                <a:gd name="T16" fmla="*/ 1 w 521"/>
                <a:gd name="T17" fmla="*/ 1 h 1411"/>
                <a:gd name="T18" fmla="*/ 1 w 521"/>
                <a:gd name="T19" fmla="*/ 1 h 1411"/>
                <a:gd name="T20" fmla="*/ 1 w 521"/>
                <a:gd name="T21" fmla="*/ 1 h 1411"/>
                <a:gd name="T22" fmla="*/ 1 w 521"/>
                <a:gd name="T23" fmla="*/ 1 h 1411"/>
                <a:gd name="T24" fmla="*/ 1 w 521"/>
                <a:gd name="T25" fmla="*/ 1 h 1411"/>
                <a:gd name="T26" fmla="*/ 1 w 521"/>
                <a:gd name="T27" fmla="*/ 1 h 1411"/>
                <a:gd name="T28" fmla="*/ 1 w 521"/>
                <a:gd name="T29" fmla="*/ 1 h 1411"/>
                <a:gd name="T30" fmla="*/ 1 w 521"/>
                <a:gd name="T31" fmla="*/ 1 h 1411"/>
                <a:gd name="T32" fmla="*/ 1 w 521"/>
                <a:gd name="T33" fmla="*/ 1 h 1411"/>
                <a:gd name="T34" fmla="*/ 1 w 521"/>
                <a:gd name="T35" fmla="*/ 1 h 1411"/>
                <a:gd name="T36" fmla="*/ 1 w 521"/>
                <a:gd name="T37" fmla="*/ 1 h 1411"/>
                <a:gd name="T38" fmla="*/ 1 w 521"/>
                <a:gd name="T39" fmla="*/ 1 h 1411"/>
                <a:gd name="T40" fmla="*/ 1 w 521"/>
                <a:gd name="T41" fmla="*/ 1 h 1411"/>
                <a:gd name="T42" fmla="*/ 1 w 521"/>
                <a:gd name="T43" fmla="*/ 1 h 1411"/>
                <a:gd name="T44" fmla="*/ 1 w 521"/>
                <a:gd name="T45" fmla="*/ 1 h 1411"/>
                <a:gd name="T46" fmla="*/ 1 w 521"/>
                <a:gd name="T47" fmla="*/ 1 h 1411"/>
                <a:gd name="T48" fmla="*/ 1 w 521"/>
                <a:gd name="T49" fmla="*/ 1 h 1411"/>
                <a:gd name="T50" fmla="*/ 1 w 521"/>
                <a:gd name="T51" fmla="*/ 1 h 1411"/>
                <a:gd name="T52" fmla="*/ 1 w 521"/>
                <a:gd name="T53" fmla="*/ 1 h 1411"/>
                <a:gd name="T54" fmla="*/ 1 w 521"/>
                <a:gd name="T55" fmla="*/ 1 h 1411"/>
                <a:gd name="T56" fmla="*/ 1 w 521"/>
                <a:gd name="T57" fmla="*/ 1 h 1411"/>
                <a:gd name="T58" fmla="*/ 1 w 521"/>
                <a:gd name="T59" fmla="*/ 1 h 1411"/>
                <a:gd name="T60" fmla="*/ 1 w 521"/>
                <a:gd name="T61" fmla="*/ 1 h 1411"/>
                <a:gd name="T62" fmla="*/ 1 w 521"/>
                <a:gd name="T63" fmla="*/ 1 h 1411"/>
                <a:gd name="T64" fmla="*/ 1 w 521"/>
                <a:gd name="T65" fmla="*/ 1 h 1411"/>
                <a:gd name="T66" fmla="*/ 1 w 521"/>
                <a:gd name="T67" fmla="*/ 1 h 1411"/>
                <a:gd name="T68" fmla="*/ 1 w 521"/>
                <a:gd name="T69" fmla="*/ 1 h 1411"/>
                <a:gd name="T70" fmla="*/ 1 w 521"/>
                <a:gd name="T71" fmla="*/ 1 h 1411"/>
                <a:gd name="T72" fmla="*/ 1 w 521"/>
                <a:gd name="T73" fmla="*/ 1 h 1411"/>
                <a:gd name="T74" fmla="*/ 1 w 521"/>
                <a:gd name="T75" fmla="*/ 1 h 1411"/>
                <a:gd name="T76" fmla="*/ 1 w 521"/>
                <a:gd name="T77" fmla="*/ 1 h 1411"/>
                <a:gd name="T78" fmla="*/ 1 w 521"/>
                <a:gd name="T79" fmla="*/ 1 h 1411"/>
                <a:gd name="T80" fmla="*/ 1 w 521"/>
                <a:gd name="T81" fmla="*/ 1 h 1411"/>
                <a:gd name="T82" fmla="*/ 1 w 521"/>
                <a:gd name="T83" fmla="*/ 1 h 1411"/>
                <a:gd name="T84" fmla="*/ 0 w 521"/>
                <a:gd name="T85" fmla="*/ 1 h 141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521"/>
                <a:gd name="T130" fmla="*/ 0 h 1411"/>
                <a:gd name="T131" fmla="*/ 521 w 521"/>
                <a:gd name="T132" fmla="*/ 1411 h 1411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521" h="1411">
                  <a:moveTo>
                    <a:pt x="0" y="693"/>
                  </a:moveTo>
                  <a:lnTo>
                    <a:pt x="1" y="716"/>
                  </a:lnTo>
                  <a:lnTo>
                    <a:pt x="5" y="745"/>
                  </a:lnTo>
                  <a:lnTo>
                    <a:pt x="10" y="779"/>
                  </a:lnTo>
                  <a:lnTo>
                    <a:pt x="16" y="815"/>
                  </a:lnTo>
                  <a:lnTo>
                    <a:pt x="23" y="851"/>
                  </a:lnTo>
                  <a:lnTo>
                    <a:pt x="32" y="884"/>
                  </a:lnTo>
                  <a:lnTo>
                    <a:pt x="41" y="912"/>
                  </a:lnTo>
                  <a:lnTo>
                    <a:pt x="49" y="931"/>
                  </a:lnTo>
                  <a:lnTo>
                    <a:pt x="64" y="971"/>
                  </a:lnTo>
                  <a:lnTo>
                    <a:pt x="71" y="1027"/>
                  </a:lnTo>
                  <a:lnTo>
                    <a:pt x="73" y="1080"/>
                  </a:lnTo>
                  <a:lnTo>
                    <a:pt x="71" y="1119"/>
                  </a:lnTo>
                  <a:lnTo>
                    <a:pt x="69" y="1140"/>
                  </a:lnTo>
                  <a:lnTo>
                    <a:pt x="68" y="1174"/>
                  </a:lnTo>
                  <a:lnTo>
                    <a:pt x="69" y="1216"/>
                  </a:lnTo>
                  <a:lnTo>
                    <a:pt x="70" y="1264"/>
                  </a:lnTo>
                  <a:lnTo>
                    <a:pt x="74" y="1312"/>
                  </a:lnTo>
                  <a:lnTo>
                    <a:pt x="80" y="1355"/>
                  </a:lnTo>
                  <a:lnTo>
                    <a:pt x="89" y="1390"/>
                  </a:lnTo>
                  <a:lnTo>
                    <a:pt x="102" y="1411"/>
                  </a:lnTo>
                  <a:lnTo>
                    <a:pt x="113" y="1411"/>
                  </a:lnTo>
                  <a:lnTo>
                    <a:pt x="124" y="1410"/>
                  </a:lnTo>
                  <a:lnTo>
                    <a:pt x="136" y="1409"/>
                  </a:lnTo>
                  <a:lnTo>
                    <a:pt x="147" y="1406"/>
                  </a:lnTo>
                  <a:lnTo>
                    <a:pt x="158" y="1403"/>
                  </a:lnTo>
                  <a:lnTo>
                    <a:pt x="169" y="1401"/>
                  </a:lnTo>
                  <a:lnTo>
                    <a:pt x="181" y="1398"/>
                  </a:lnTo>
                  <a:lnTo>
                    <a:pt x="192" y="1397"/>
                  </a:lnTo>
                  <a:lnTo>
                    <a:pt x="199" y="1397"/>
                  </a:lnTo>
                  <a:lnTo>
                    <a:pt x="211" y="1396"/>
                  </a:lnTo>
                  <a:lnTo>
                    <a:pt x="223" y="1395"/>
                  </a:lnTo>
                  <a:lnTo>
                    <a:pt x="237" y="1395"/>
                  </a:lnTo>
                  <a:lnTo>
                    <a:pt x="254" y="1394"/>
                  </a:lnTo>
                  <a:lnTo>
                    <a:pt x="271" y="1394"/>
                  </a:lnTo>
                  <a:lnTo>
                    <a:pt x="289" y="1393"/>
                  </a:lnTo>
                  <a:lnTo>
                    <a:pt x="307" y="1393"/>
                  </a:lnTo>
                  <a:lnTo>
                    <a:pt x="326" y="1391"/>
                  </a:lnTo>
                  <a:lnTo>
                    <a:pt x="344" y="1391"/>
                  </a:lnTo>
                  <a:lnTo>
                    <a:pt x="362" y="1391"/>
                  </a:lnTo>
                  <a:lnTo>
                    <a:pt x="377" y="1391"/>
                  </a:lnTo>
                  <a:lnTo>
                    <a:pt x="393" y="1391"/>
                  </a:lnTo>
                  <a:lnTo>
                    <a:pt x="405" y="1393"/>
                  </a:lnTo>
                  <a:lnTo>
                    <a:pt x="415" y="1394"/>
                  </a:lnTo>
                  <a:lnTo>
                    <a:pt x="423" y="1395"/>
                  </a:lnTo>
                  <a:lnTo>
                    <a:pt x="435" y="1397"/>
                  </a:lnTo>
                  <a:lnTo>
                    <a:pt x="447" y="1396"/>
                  </a:lnTo>
                  <a:lnTo>
                    <a:pt x="460" y="1394"/>
                  </a:lnTo>
                  <a:lnTo>
                    <a:pt x="471" y="1389"/>
                  </a:lnTo>
                  <a:lnTo>
                    <a:pt x="481" y="1382"/>
                  </a:lnTo>
                  <a:lnTo>
                    <a:pt x="488" y="1375"/>
                  </a:lnTo>
                  <a:lnTo>
                    <a:pt x="494" y="1366"/>
                  </a:lnTo>
                  <a:lnTo>
                    <a:pt x="496" y="1356"/>
                  </a:lnTo>
                  <a:lnTo>
                    <a:pt x="499" y="1333"/>
                  </a:lnTo>
                  <a:lnTo>
                    <a:pt x="504" y="1308"/>
                  </a:lnTo>
                  <a:lnTo>
                    <a:pt x="511" y="1286"/>
                  </a:lnTo>
                  <a:lnTo>
                    <a:pt x="515" y="1269"/>
                  </a:lnTo>
                  <a:lnTo>
                    <a:pt x="518" y="1229"/>
                  </a:lnTo>
                  <a:lnTo>
                    <a:pt x="521" y="1151"/>
                  </a:lnTo>
                  <a:lnTo>
                    <a:pt x="521" y="1073"/>
                  </a:lnTo>
                  <a:lnTo>
                    <a:pt x="517" y="1030"/>
                  </a:lnTo>
                  <a:lnTo>
                    <a:pt x="512" y="1010"/>
                  </a:lnTo>
                  <a:lnTo>
                    <a:pt x="503" y="969"/>
                  </a:lnTo>
                  <a:lnTo>
                    <a:pt x="490" y="913"/>
                  </a:lnTo>
                  <a:lnTo>
                    <a:pt x="475" y="850"/>
                  </a:lnTo>
                  <a:lnTo>
                    <a:pt x="459" y="785"/>
                  </a:lnTo>
                  <a:lnTo>
                    <a:pt x="441" y="724"/>
                  </a:lnTo>
                  <a:lnTo>
                    <a:pt x="423" y="676"/>
                  </a:lnTo>
                  <a:lnTo>
                    <a:pt x="405" y="646"/>
                  </a:lnTo>
                  <a:lnTo>
                    <a:pt x="414" y="642"/>
                  </a:lnTo>
                  <a:lnTo>
                    <a:pt x="420" y="640"/>
                  </a:lnTo>
                  <a:lnTo>
                    <a:pt x="423" y="635"/>
                  </a:lnTo>
                  <a:lnTo>
                    <a:pt x="420" y="627"/>
                  </a:lnTo>
                  <a:lnTo>
                    <a:pt x="416" y="615"/>
                  </a:lnTo>
                  <a:lnTo>
                    <a:pt x="409" y="593"/>
                  </a:lnTo>
                  <a:lnTo>
                    <a:pt x="400" y="565"/>
                  </a:lnTo>
                  <a:lnTo>
                    <a:pt x="388" y="532"/>
                  </a:lnTo>
                  <a:lnTo>
                    <a:pt x="375" y="497"/>
                  </a:lnTo>
                  <a:lnTo>
                    <a:pt x="363" y="464"/>
                  </a:lnTo>
                  <a:lnTo>
                    <a:pt x="351" y="436"/>
                  </a:lnTo>
                  <a:lnTo>
                    <a:pt x="339" y="414"/>
                  </a:lnTo>
                  <a:lnTo>
                    <a:pt x="329" y="391"/>
                  </a:lnTo>
                  <a:lnTo>
                    <a:pt x="321" y="358"/>
                  </a:lnTo>
                  <a:lnTo>
                    <a:pt x="311" y="319"/>
                  </a:lnTo>
                  <a:lnTo>
                    <a:pt x="303" y="278"/>
                  </a:lnTo>
                  <a:lnTo>
                    <a:pt x="296" y="237"/>
                  </a:lnTo>
                  <a:lnTo>
                    <a:pt x="290" y="201"/>
                  </a:lnTo>
                  <a:lnTo>
                    <a:pt x="285" y="173"/>
                  </a:lnTo>
                  <a:lnTo>
                    <a:pt x="280" y="156"/>
                  </a:lnTo>
                  <a:lnTo>
                    <a:pt x="271" y="130"/>
                  </a:lnTo>
                  <a:lnTo>
                    <a:pt x="265" y="99"/>
                  </a:lnTo>
                  <a:lnTo>
                    <a:pt x="264" y="70"/>
                  </a:lnTo>
                  <a:lnTo>
                    <a:pt x="269" y="50"/>
                  </a:lnTo>
                  <a:lnTo>
                    <a:pt x="271" y="45"/>
                  </a:lnTo>
                  <a:lnTo>
                    <a:pt x="271" y="36"/>
                  </a:lnTo>
                  <a:lnTo>
                    <a:pt x="269" y="27"/>
                  </a:lnTo>
                  <a:lnTo>
                    <a:pt x="266" y="18"/>
                  </a:lnTo>
                  <a:lnTo>
                    <a:pt x="262" y="9"/>
                  </a:lnTo>
                  <a:lnTo>
                    <a:pt x="257" y="4"/>
                  </a:lnTo>
                  <a:lnTo>
                    <a:pt x="251" y="0"/>
                  </a:lnTo>
                  <a:lnTo>
                    <a:pt x="246" y="0"/>
                  </a:lnTo>
                  <a:lnTo>
                    <a:pt x="239" y="5"/>
                  </a:lnTo>
                  <a:lnTo>
                    <a:pt x="232" y="12"/>
                  </a:lnTo>
                  <a:lnTo>
                    <a:pt x="226" y="21"/>
                  </a:lnTo>
                  <a:lnTo>
                    <a:pt x="221" y="32"/>
                  </a:lnTo>
                  <a:lnTo>
                    <a:pt x="217" y="43"/>
                  </a:lnTo>
                  <a:lnTo>
                    <a:pt x="214" y="55"/>
                  </a:lnTo>
                  <a:lnTo>
                    <a:pt x="212" y="67"/>
                  </a:lnTo>
                  <a:lnTo>
                    <a:pt x="212" y="77"/>
                  </a:lnTo>
                  <a:lnTo>
                    <a:pt x="204" y="88"/>
                  </a:lnTo>
                  <a:lnTo>
                    <a:pt x="194" y="102"/>
                  </a:lnTo>
                  <a:lnTo>
                    <a:pt x="183" y="119"/>
                  </a:lnTo>
                  <a:lnTo>
                    <a:pt x="171" y="139"/>
                  </a:lnTo>
                  <a:lnTo>
                    <a:pt x="158" y="160"/>
                  </a:lnTo>
                  <a:lnTo>
                    <a:pt x="147" y="180"/>
                  </a:lnTo>
                  <a:lnTo>
                    <a:pt x="137" y="199"/>
                  </a:lnTo>
                  <a:lnTo>
                    <a:pt x="128" y="215"/>
                  </a:lnTo>
                  <a:lnTo>
                    <a:pt x="118" y="237"/>
                  </a:lnTo>
                  <a:lnTo>
                    <a:pt x="104" y="274"/>
                  </a:lnTo>
                  <a:lnTo>
                    <a:pt x="86" y="319"/>
                  </a:lnTo>
                  <a:lnTo>
                    <a:pt x="67" y="371"/>
                  </a:lnTo>
                  <a:lnTo>
                    <a:pt x="48" y="425"/>
                  </a:lnTo>
                  <a:lnTo>
                    <a:pt x="33" y="475"/>
                  </a:lnTo>
                  <a:lnTo>
                    <a:pt x="20" y="520"/>
                  </a:lnTo>
                  <a:lnTo>
                    <a:pt x="14" y="554"/>
                  </a:lnTo>
                  <a:lnTo>
                    <a:pt x="9" y="602"/>
                  </a:lnTo>
                  <a:lnTo>
                    <a:pt x="4" y="640"/>
                  </a:lnTo>
                  <a:lnTo>
                    <a:pt x="0" y="669"/>
                  </a:lnTo>
                  <a:lnTo>
                    <a:pt x="0" y="69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778" name="Freeform 1549"/>
            <p:cNvSpPr>
              <a:spLocks/>
            </p:cNvSpPr>
            <p:nvPr/>
          </p:nvSpPr>
          <p:spPr bwMode="auto">
            <a:xfrm>
              <a:off x="3618" y="974"/>
              <a:ext cx="54" cy="255"/>
            </a:xfrm>
            <a:custGeom>
              <a:avLst/>
              <a:gdLst>
                <a:gd name="T0" fmla="*/ 0 w 109"/>
                <a:gd name="T1" fmla="*/ 1 h 510"/>
                <a:gd name="T2" fmla="*/ 0 w 109"/>
                <a:gd name="T3" fmla="*/ 1 h 510"/>
                <a:gd name="T4" fmla="*/ 0 w 109"/>
                <a:gd name="T5" fmla="*/ 1 h 510"/>
                <a:gd name="T6" fmla="*/ 0 w 109"/>
                <a:gd name="T7" fmla="*/ 1 h 510"/>
                <a:gd name="T8" fmla="*/ 0 w 109"/>
                <a:gd name="T9" fmla="*/ 1 h 510"/>
                <a:gd name="T10" fmla="*/ 0 w 109"/>
                <a:gd name="T11" fmla="*/ 1 h 510"/>
                <a:gd name="T12" fmla="*/ 0 w 109"/>
                <a:gd name="T13" fmla="*/ 1 h 510"/>
                <a:gd name="T14" fmla="*/ 0 w 109"/>
                <a:gd name="T15" fmla="*/ 1 h 510"/>
                <a:gd name="T16" fmla="*/ 0 w 109"/>
                <a:gd name="T17" fmla="*/ 1 h 510"/>
                <a:gd name="T18" fmla="*/ 0 w 109"/>
                <a:gd name="T19" fmla="*/ 1 h 510"/>
                <a:gd name="T20" fmla="*/ 0 w 109"/>
                <a:gd name="T21" fmla="*/ 1 h 510"/>
                <a:gd name="T22" fmla="*/ 0 w 109"/>
                <a:gd name="T23" fmla="*/ 1 h 510"/>
                <a:gd name="T24" fmla="*/ 0 w 109"/>
                <a:gd name="T25" fmla="*/ 0 h 510"/>
                <a:gd name="T26" fmla="*/ 0 w 109"/>
                <a:gd name="T27" fmla="*/ 1 h 510"/>
                <a:gd name="T28" fmla="*/ 0 w 109"/>
                <a:gd name="T29" fmla="*/ 1 h 510"/>
                <a:gd name="T30" fmla="*/ 0 w 109"/>
                <a:gd name="T31" fmla="*/ 1 h 510"/>
                <a:gd name="T32" fmla="*/ 0 w 109"/>
                <a:gd name="T33" fmla="*/ 1 h 510"/>
                <a:gd name="T34" fmla="*/ 0 w 109"/>
                <a:gd name="T35" fmla="*/ 1 h 510"/>
                <a:gd name="T36" fmla="*/ 0 w 109"/>
                <a:gd name="T37" fmla="*/ 1 h 510"/>
                <a:gd name="T38" fmla="*/ 0 w 109"/>
                <a:gd name="T39" fmla="*/ 1 h 510"/>
                <a:gd name="T40" fmla="*/ 0 w 109"/>
                <a:gd name="T41" fmla="*/ 1 h 510"/>
                <a:gd name="T42" fmla="*/ 0 w 109"/>
                <a:gd name="T43" fmla="*/ 1 h 510"/>
                <a:gd name="T44" fmla="*/ 0 w 109"/>
                <a:gd name="T45" fmla="*/ 1 h 510"/>
                <a:gd name="T46" fmla="*/ 0 w 109"/>
                <a:gd name="T47" fmla="*/ 1 h 510"/>
                <a:gd name="T48" fmla="*/ 0 w 109"/>
                <a:gd name="T49" fmla="*/ 1 h 510"/>
                <a:gd name="T50" fmla="*/ 0 w 109"/>
                <a:gd name="T51" fmla="*/ 1 h 510"/>
                <a:gd name="T52" fmla="*/ 0 w 109"/>
                <a:gd name="T53" fmla="*/ 1 h 510"/>
                <a:gd name="T54" fmla="*/ 0 w 109"/>
                <a:gd name="T55" fmla="*/ 1 h 510"/>
                <a:gd name="T56" fmla="*/ 0 w 109"/>
                <a:gd name="T57" fmla="*/ 1 h 510"/>
                <a:gd name="T58" fmla="*/ 0 w 109"/>
                <a:gd name="T59" fmla="*/ 1 h 510"/>
                <a:gd name="T60" fmla="*/ 0 w 109"/>
                <a:gd name="T61" fmla="*/ 1 h 510"/>
                <a:gd name="T62" fmla="*/ 0 w 109"/>
                <a:gd name="T63" fmla="*/ 1 h 510"/>
                <a:gd name="T64" fmla="*/ 0 w 109"/>
                <a:gd name="T65" fmla="*/ 1 h 51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09"/>
                <a:gd name="T100" fmla="*/ 0 h 510"/>
                <a:gd name="T101" fmla="*/ 109 w 109"/>
                <a:gd name="T102" fmla="*/ 510 h 51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09" h="510">
                  <a:moveTo>
                    <a:pt x="0" y="304"/>
                  </a:moveTo>
                  <a:lnTo>
                    <a:pt x="2" y="281"/>
                  </a:lnTo>
                  <a:lnTo>
                    <a:pt x="5" y="244"/>
                  </a:lnTo>
                  <a:lnTo>
                    <a:pt x="10" y="200"/>
                  </a:lnTo>
                  <a:lnTo>
                    <a:pt x="16" y="152"/>
                  </a:lnTo>
                  <a:lnTo>
                    <a:pt x="22" y="104"/>
                  </a:lnTo>
                  <a:lnTo>
                    <a:pt x="28" y="61"/>
                  </a:lnTo>
                  <a:lnTo>
                    <a:pt x="34" y="28"/>
                  </a:lnTo>
                  <a:lnTo>
                    <a:pt x="38" y="10"/>
                  </a:lnTo>
                  <a:lnTo>
                    <a:pt x="46" y="6"/>
                  </a:lnTo>
                  <a:lnTo>
                    <a:pt x="56" y="3"/>
                  </a:lnTo>
                  <a:lnTo>
                    <a:pt x="66" y="1"/>
                  </a:lnTo>
                  <a:lnTo>
                    <a:pt x="76" y="0"/>
                  </a:lnTo>
                  <a:lnTo>
                    <a:pt x="85" y="1"/>
                  </a:lnTo>
                  <a:lnTo>
                    <a:pt x="94" y="2"/>
                  </a:lnTo>
                  <a:lnTo>
                    <a:pt x="103" y="5"/>
                  </a:lnTo>
                  <a:lnTo>
                    <a:pt x="109" y="8"/>
                  </a:lnTo>
                  <a:lnTo>
                    <a:pt x="108" y="36"/>
                  </a:lnTo>
                  <a:lnTo>
                    <a:pt x="105" y="95"/>
                  </a:lnTo>
                  <a:lnTo>
                    <a:pt x="101" y="173"/>
                  </a:lnTo>
                  <a:lnTo>
                    <a:pt x="95" y="261"/>
                  </a:lnTo>
                  <a:lnTo>
                    <a:pt x="89" y="347"/>
                  </a:lnTo>
                  <a:lnTo>
                    <a:pt x="85" y="424"/>
                  </a:lnTo>
                  <a:lnTo>
                    <a:pt x="81" y="483"/>
                  </a:lnTo>
                  <a:lnTo>
                    <a:pt x="80" y="510"/>
                  </a:lnTo>
                  <a:lnTo>
                    <a:pt x="73" y="496"/>
                  </a:lnTo>
                  <a:lnTo>
                    <a:pt x="63" y="476"/>
                  </a:lnTo>
                  <a:lnTo>
                    <a:pt x="52" y="449"/>
                  </a:lnTo>
                  <a:lnTo>
                    <a:pt x="40" y="419"/>
                  </a:lnTo>
                  <a:lnTo>
                    <a:pt x="27" y="388"/>
                  </a:lnTo>
                  <a:lnTo>
                    <a:pt x="16" y="357"/>
                  </a:lnTo>
                  <a:lnTo>
                    <a:pt x="7" y="329"/>
                  </a:lnTo>
                  <a:lnTo>
                    <a:pt x="0" y="30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779" name="Freeform 1550"/>
            <p:cNvSpPr>
              <a:spLocks/>
            </p:cNvSpPr>
            <p:nvPr/>
          </p:nvSpPr>
          <p:spPr bwMode="auto">
            <a:xfrm>
              <a:off x="3636" y="873"/>
              <a:ext cx="200" cy="137"/>
            </a:xfrm>
            <a:custGeom>
              <a:avLst/>
              <a:gdLst>
                <a:gd name="T0" fmla="*/ 0 w 401"/>
                <a:gd name="T1" fmla="*/ 1 h 273"/>
                <a:gd name="T2" fmla="*/ 0 w 401"/>
                <a:gd name="T3" fmla="*/ 1 h 273"/>
                <a:gd name="T4" fmla="*/ 0 w 401"/>
                <a:gd name="T5" fmla="*/ 1 h 273"/>
                <a:gd name="T6" fmla="*/ 0 w 401"/>
                <a:gd name="T7" fmla="*/ 1 h 273"/>
                <a:gd name="T8" fmla="*/ 0 w 401"/>
                <a:gd name="T9" fmla="*/ 1 h 273"/>
                <a:gd name="T10" fmla="*/ 0 w 401"/>
                <a:gd name="T11" fmla="*/ 1 h 273"/>
                <a:gd name="T12" fmla="*/ 0 w 401"/>
                <a:gd name="T13" fmla="*/ 1 h 273"/>
                <a:gd name="T14" fmla="*/ 0 w 401"/>
                <a:gd name="T15" fmla="*/ 1 h 273"/>
                <a:gd name="T16" fmla="*/ 0 w 401"/>
                <a:gd name="T17" fmla="*/ 1 h 273"/>
                <a:gd name="T18" fmla="*/ 0 w 401"/>
                <a:gd name="T19" fmla="*/ 1 h 273"/>
                <a:gd name="T20" fmla="*/ 0 w 401"/>
                <a:gd name="T21" fmla="*/ 1 h 273"/>
                <a:gd name="T22" fmla="*/ 0 w 401"/>
                <a:gd name="T23" fmla="*/ 1 h 273"/>
                <a:gd name="T24" fmla="*/ 0 w 401"/>
                <a:gd name="T25" fmla="*/ 1 h 273"/>
                <a:gd name="T26" fmla="*/ 0 w 401"/>
                <a:gd name="T27" fmla="*/ 1 h 273"/>
                <a:gd name="T28" fmla="*/ 0 w 401"/>
                <a:gd name="T29" fmla="*/ 1 h 273"/>
                <a:gd name="T30" fmla="*/ 0 w 401"/>
                <a:gd name="T31" fmla="*/ 1 h 273"/>
                <a:gd name="T32" fmla="*/ 0 w 401"/>
                <a:gd name="T33" fmla="*/ 1 h 273"/>
                <a:gd name="T34" fmla="*/ 0 w 401"/>
                <a:gd name="T35" fmla="*/ 1 h 273"/>
                <a:gd name="T36" fmla="*/ 0 w 401"/>
                <a:gd name="T37" fmla="*/ 1 h 273"/>
                <a:gd name="T38" fmla="*/ 0 w 401"/>
                <a:gd name="T39" fmla="*/ 1 h 273"/>
                <a:gd name="T40" fmla="*/ 0 w 401"/>
                <a:gd name="T41" fmla="*/ 1 h 273"/>
                <a:gd name="T42" fmla="*/ 0 w 401"/>
                <a:gd name="T43" fmla="*/ 1 h 273"/>
                <a:gd name="T44" fmla="*/ 0 w 401"/>
                <a:gd name="T45" fmla="*/ 1 h 273"/>
                <a:gd name="T46" fmla="*/ 0 w 401"/>
                <a:gd name="T47" fmla="*/ 1 h 273"/>
                <a:gd name="T48" fmla="*/ 0 w 401"/>
                <a:gd name="T49" fmla="*/ 1 h 273"/>
                <a:gd name="T50" fmla="*/ 0 w 401"/>
                <a:gd name="T51" fmla="*/ 1 h 273"/>
                <a:gd name="T52" fmla="*/ 0 w 401"/>
                <a:gd name="T53" fmla="*/ 1 h 273"/>
                <a:gd name="T54" fmla="*/ 0 w 401"/>
                <a:gd name="T55" fmla="*/ 1 h 273"/>
                <a:gd name="T56" fmla="*/ 0 w 401"/>
                <a:gd name="T57" fmla="*/ 1 h 273"/>
                <a:gd name="T58" fmla="*/ 0 w 401"/>
                <a:gd name="T59" fmla="*/ 1 h 273"/>
                <a:gd name="T60" fmla="*/ 0 w 401"/>
                <a:gd name="T61" fmla="*/ 1 h 273"/>
                <a:gd name="T62" fmla="*/ 0 w 401"/>
                <a:gd name="T63" fmla="*/ 1 h 273"/>
                <a:gd name="T64" fmla="*/ 0 w 401"/>
                <a:gd name="T65" fmla="*/ 1 h 273"/>
                <a:gd name="T66" fmla="*/ 0 w 401"/>
                <a:gd name="T67" fmla="*/ 1 h 273"/>
                <a:gd name="T68" fmla="*/ 0 w 401"/>
                <a:gd name="T69" fmla="*/ 1 h 273"/>
                <a:gd name="T70" fmla="*/ 0 w 401"/>
                <a:gd name="T71" fmla="*/ 1 h 273"/>
                <a:gd name="T72" fmla="*/ 0 w 401"/>
                <a:gd name="T73" fmla="*/ 1 h 273"/>
                <a:gd name="T74" fmla="*/ 0 w 401"/>
                <a:gd name="T75" fmla="*/ 1 h 273"/>
                <a:gd name="T76" fmla="*/ 0 w 401"/>
                <a:gd name="T77" fmla="*/ 1 h 273"/>
                <a:gd name="T78" fmla="*/ 0 w 401"/>
                <a:gd name="T79" fmla="*/ 1 h 273"/>
                <a:gd name="T80" fmla="*/ 0 w 401"/>
                <a:gd name="T81" fmla="*/ 1 h 273"/>
                <a:gd name="T82" fmla="*/ 0 w 401"/>
                <a:gd name="T83" fmla="*/ 1 h 273"/>
                <a:gd name="T84" fmla="*/ 0 w 401"/>
                <a:gd name="T85" fmla="*/ 1 h 273"/>
                <a:gd name="T86" fmla="*/ 0 w 401"/>
                <a:gd name="T87" fmla="*/ 1 h 273"/>
                <a:gd name="T88" fmla="*/ 0 w 401"/>
                <a:gd name="T89" fmla="*/ 1 h 273"/>
                <a:gd name="T90" fmla="*/ 0 w 401"/>
                <a:gd name="T91" fmla="*/ 1 h 273"/>
                <a:gd name="T92" fmla="*/ 0 w 401"/>
                <a:gd name="T93" fmla="*/ 1 h 273"/>
                <a:gd name="T94" fmla="*/ 0 w 401"/>
                <a:gd name="T95" fmla="*/ 1 h 273"/>
                <a:gd name="T96" fmla="*/ 0 w 401"/>
                <a:gd name="T97" fmla="*/ 1 h 273"/>
                <a:gd name="T98" fmla="*/ 0 w 401"/>
                <a:gd name="T99" fmla="*/ 1 h 273"/>
                <a:gd name="T100" fmla="*/ 0 w 401"/>
                <a:gd name="T101" fmla="*/ 1 h 273"/>
                <a:gd name="T102" fmla="*/ 0 w 401"/>
                <a:gd name="T103" fmla="*/ 1 h 273"/>
                <a:gd name="T104" fmla="*/ 0 w 401"/>
                <a:gd name="T105" fmla="*/ 1 h 27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401"/>
                <a:gd name="T160" fmla="*/ 0 h 273"/>
                <a:gd name="T161" fmla="*/ 401 w 401"/>
                <a:gd name="T162" fmla="*/ 273 h 273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401" h="273">
                  <a:moveTo>
                    <a:pt x="17" y="184"/>
                  </a:moveTo>
                  <a:lnTo>
                    <a:pt x="19" y="188"/>
                  </a:lnTo>
                  <a:lnTo>
                    <a:pt x="22" y="190"/>
                  </a:lnTo>
                  <a:lnTo>
                    <a:pt x="26" y="193"/>
                  </a:lnTo>
                  <a:lnTo>
                    <a:pt x="32" y="194"/>
                  </a:lnTo>
                  <a:lnTo>
                    <a:pt x="37" y="194"/>
                  </a:lnTo>
                  <a:lnTo>
                    <a:pt x="41" y="194"/>
                  </a:lnTo>
                  <a:lnTo>
                    <a:pt x="46" y="193"/>
                  </a:lnTo>
                  <a:lnTo>
                    <a:pt x="49" y="193"/>
                  </a:lnTo>
                  <a:lnTo>
                    <a:pt x="52" y="179"/>
                  </a:lnTo>
                  <a:lnTo>
                    <a:pt x="54" y="167"/>
                  </a:lnTo>
                  <a:lnTo>
                    <a:pt x="57" y="156"/>
                  </a:lnTo>
                  <a:lnTo>
                    <a:pt x="66" y="152"/>
                  </a:lnTo>
                  <a:lnTo>
                    <a:pt x="72" y="151"/>
                  </a:lnTo>
                  <a:lnTo>
                    <a:pt x="78" y="149"/>
                  </a:lnTo>
                  <a:lnTo>
                    <a:pt x="85" y="149"/>
                  </a:lnTo>
                  <a:lnTo>
                    <a:pt x="92" y="151"/>
                  </a:lnTo>
                  <a:lnTo>
                    <a:pt x="99" y="153"/>
                  </a:lnTo>
                  <a:lnTo>
                    <a:pt x="107" y="156"/>
                  </a:lnTo>
                  <a:lnTo>
                    <a:pt x="113" y="163"/>
                  </a:lnTo>
                  <a:lnTo>
                    <a:pt x="118" y="172"/>
                  </a:lnTo>
                  <a:lnTo>
                    <a:pt x="123" y="182"/>
                  </a:lnTo>
                  <a:lnTo>
                    <a:pt x="129" y="193"/>
                  </a:lnTo>
                  <a:lnTo>
                    <a:pt x="135" y="203"/>
                  </a:lnTo>
                  <a:lnTo>
                    <a:pt x="143" y="214"/>
                  </a:lnTo>
                  <a:lnTo>
                    <a:pt x="150" y="223"/>
                  </a:lnTo>
                  <a:lnTo>
                    <a:pt x="157" y="231"/>
                  </a:lnTo>
                  <a:lnTo>
                    <a:pt x="165" y="238"/>
                  </a:lnTo>
                  <a:lnTo>
                    <a:pt x="173" y="243"/>
                  </a:lnTo>
                  <a:lnTo>
                    <a:pt x="181" y="246"/>
                  </a:lnTo>
                  <a:lnTo>
                    <a:pt x="192" y="249"/>
                  </a:lnTo>
                  <a:lnTo>
                    <a:pt x="204" y="250"/>
                  </a:lnTo>
                  <a:lnTo>
                    <a:pt x="219" y="250"/>
                  </a:lnTo>
                  <a:lnTo>
                    <a:pt x="232" y="249"/>
                  </a:lnTo>
                  <a:lnTo>
                    <a:pt x="246" y="245"/>
                  </a:lnTo>
                  <a:lnTo>
                    <a:pt x="257" y="241"/>
                  </a:lnTo>
                  <a:lnTo>
                    <a:pt x="267" y="234"/>
                  </a:lnTo>
                  <a:lnTo>
                    <a:pt x="275" y="225"/>
                  </a:lnTo>
                  <a:lnTo>
                    <a:pt x="284" y="218"/>
                  </a:lnTo>
                  <a:lnTo>
                    <a:pt x="290" y="211"/>
                  </a:lnTo>
                  <a:lnTo>
                    <a:pt x="295" y="204"/>
                  </a:lnTo>
                  <a:lnTo>
                    <a:pt x="299" y="198"/>
                  </a:lnTo>
                  <a:lnTo>
                    <a:pt x="303" y="194"/>
                  </a:lnTo>
                  <a:lnTo>
                    <a:pt x="306" y="189"/>
                  </a:lnTo>
                  <a:lnTo>
                    <a:pt x="309" y="187"/>
                  </a:lnTo>
                  <a:lnTo>
                    <a:pt x="313" y="183"/>
                  </a:lnTo>
                  <a:lnTo>
                    <a:pt x="321" y="179"/>
                  </a:lnTo>
                  <a:lnTo>
                    <a:pt x="329" y="173"/>
                  </a:lnTo>
                  <a:lnTo>
                    <a:pt x="338" y="166"/>
                  </a:lnTo>
                  <a:lnTo>
                    <a:pt x="347" y="159"/>
                  </a:lnTo>
                  <a:lnTo>
                    <a:pt x="356" y="152"/>
                  </a:lnTo>
                  <a:lnTo>
                    <a:pt x="363" y="145"/>
                  </a:lnTo>
                  <a:lnTo>
                    <a:pt x="368" y="140"/>
                  </a:lnTo>
                  <a:lnTo>
                    <a:pt x="372" y="135"/>
                  </a:lnTo>
                  <a:lnTo>
                    <a:pt x="377" y="128"/>
                  </a:lnTo>
                  <a:lnTo>
                    <a:pt x="382" y="120"/>
                  </a:lnTo>
                  <a:lnTo>
                    <a:pt x="386" y="110"/>
                  </a:lnTo>
                  <a:lnTo>
                    <a:pt x="389" y="98"/>
                  </a:lnTo>
                  <a:lnTo>
                    <a:pt x="388" y="85"/>
                  </a:lnTo>
                  <a:lnTo>
                    <a:pt x="383" y="71"/>
                  </a:lnTo>
                  <a:lnTo>
                    <a:pt x="374" y="55"/>
                  </a:lnTo>
                  <a:lnTo>
                    <a:pt x="361" y="41"/>
                  </a:lnTo>
                  <a:lnTo>
                    <a:pt x="345" y="29"/>
                  </a:lnTo>
                  <a:lnTo>
                    <a:pt x="329" y="21"/>
                  </a:lnTo>
                  <a:lnTo>
                    <a:pt x="312" y="17"/>
                  </a:lnTo>
                  <a:lnTo>
                    <a:pt x="297" y="18"/>
                  </a:lnTo>
                  <a:lnTo>
                    <a:pt x="282" y="22"/>
                  </a:lnTo>
                  <a:lnTo>
                    <a:pt x="268" y="31"/>
                  </a:lnTo>
                  <a:lnTo>
                    <a:pt x="257" y="45"/>
                  </a:lnTo>
                  <a:lnTo>
                    <a:pt x="246" y="37"/>
                  </a:lnTo>
                  <a:lnTo>
                    <a:pt x="243" y="28"/>
                  </a:lnTo>
                  <a:lnTo>
                    <a:pt x="249" y="17"/>
                  </a:lnTo>
                  <a:lnTo>
                    <a:pt x="260" y="9"/>
                  </a:lnTo>
                  <a:lnTo>
                    <a:pt x="266" y="6"/>
                  </a:lnTo>
                  <a:lnTo>
                    <a:pt x="273" y="3"/>
                  </a:lnTo>
                  <a:lnTo>
                    <a:pt x="279" y="1"/>
                  </a:lnTo>
                  <a:lnTo>
                    <a:pt x="288" y="0"/>
                  </a:lnTo>
                  <a:lnTo>
                    <a:pt x="295" y="0"/>
                  </a:lnTo>
                  <a:lnTo>
                    <a:pt x="303" y="1"/>
                  </a:lnTo>
                  <a:lnTo>
                    <a:pt x="313" y="2"/>
                  </a:lnTo>
                  <a:lnTo>
                    <a:pt x="324" y="4"/>
                  </a:lnTo>
                  <a:lnTo>
                    <a:pt x="335" y="8"/>
                  </a:lnTo>
                  <a:lnTo>
                    <a:pt x="345" y="11"/>
                  </a:lnTo>
                  <a:lnTo>
                    <a:pt x="355" y="15"/>
                  </a:lnTo>
                  <a:lnTo>
                    <a:pt x="364" y="20"/>
                  </a:lnTo>
                  <a:lnTo>
                    <a:pt x="372" y="24"/>
                  </a:lnTo>
                  <a:lnTo>
                    <a:pt x="380" y="30"/>
                  </a:lnTo>
                  <a:lnTo>
                    <a:pt x="386" y="38"/>
                  </a:lnTo>
                  <a:lnTo>
                    <a:pt x="392" y="46"/>
                  </a:lnTo>
                  <a:lnTo>
                    <a:pt x="399" y="64"/>
                  </a:lnTo>
                  <a:lnTo>
                    <a:pt x="401" y="79"/>
                  </a:lnTo>
                  <a:lnTo>
                    <a:pt x="400" y="94"/>
                  </a:lnTo>
                  <a:lnTo>
                    <a:pt x="397" y="110"/>
                  </a:lnTo>
                  <a:lnTo>
                    <a:pt x="395" y="118"/>
                  </a:lnTo>
                  <a:lnTo>
                    <a:pt x="392" y="127"/>
                  </a:lnTo>
                  <a:lnTo>
                    <a:pt x="388" y="136"/>
                  </a:lnTo>
                  <a:lnTo>
                    <a:pt x="383" y="146"/>
                  </a:lnTo>
                  <a:lnTo>
                    <a:pt x="379" y="155"/>
                  </a:lnTo>
                  <a:lnTo>
                    <a:pt x="374" y="162"/>
                  </a:lnTo>
                  <a:lnTo>
                    <a:pt x="369" y="169"/>
                  </a:lnTo>
                  <a:lnTo>
                    <a:pt x="364" y="173"/>
                  </a:lnTo>
                  <a:lnTo>
                    <a:pt x="358" y="176"/>
                  </a:lnTo>
                  <a:lnTo>
                    <a:pt x="352" y="180"/>
                  </a:lnTo>
                  <a:lnTo>
                    <a:pt x="344" y="184"/>
                  </a:lnTo>
                  <a:lnTo>
                    <a:pt x="337" y="188"/>
                  </a:lnTo>
                  <a:lnTo>
                    <a:pt x="330" y="193"/>
                  </a:lnTo>
                  <a:lnTo>
                    <a:pt x="323" y="196"/>
                  </a:lnTo>
                  <a:lnTo>
                    <a:pt x="318" y="198"/>
                  </a:lnTo>
                  <a:lnTo>
                    <a:pt x="313" y="200"/>
                  </a:lnTo>
                  <a:lnTo>
                    <a:pt x="310" y="207"/>
                  </a:lnTo>
                  <a:lnTo>
                    <a:pt x="305" y="215"/>
                  </a:lnTo>
                  <a:lnTo>
                    <a:pt x="297" y="225"/>
                  </a:lnTo>
                  <a:lnTo>
                    <a:pt x="289" y="236"/>
                  </a:lnTo>
                  <a:lnTo>
                    <a:pt x="279" y="245"/>
                  </a:lnTo>
                  <a:lnTo>
                    <a:pt x="270" y="255"/>
                  </a:lnTo>
                  <a:lnTo>
                    <a:pt x="262" y="262"/>
                  </a:lnTo>
                  <a:lnTo>
                    <a:pt x="254" y="265"/>
                  </a:lnTo>
                  <a:lnTo>
                    <a:pt x="245" y="267"/>
                  </a:lnTo>
                  <a:lnTo>
                    <a:pt x="233" y="271"/>
                  </a:lnTo>
                  <a:lnTo>
                    <a:pt x="219" y="273"/>
                  </a:lnTo>
                  <a:lnTo>
                    <a:pt x="204" y="273"/>
                  </a:lnTo>
                  <a:lnTo>
                    <a:pt x="189" y="272"/>
                  </a:lnTo>
                  <a:lnTo>
                    <a:pt x="174" y="266"/>
                  </a:lnTo>
                  <a:lnTo>
                    <a:pt x="158" y="256"/>
                  </a:lnTo>
                  <a:lnTo>
                    <a:pt x="145" y="241"/>
                  </a:lnTo>
                  <a:lnTo>
                    <a:pt x="133" y="223"/>
                  </a:lnTo>
                  <a:lnTo>
                    <a:pt x="125" y="208"/>
                  </a:lnTo>
                  <a:lnTo>
                    <a:pt x="119" y="195"/>
                  </a:lnTo>
                  <a:lnTo>
                    <a:pt x="114" y="184"/>
                  </a:lnTo>
                  <a:lnTo>
                    <a:pt x="110" y="176"/>
                  </a:lnTo>
                  <a:lnTo>
                    <a:pt x="105" y="170"/>
                  </a:lnTo>
                  <a:lnTo>
                    <a:pt x="98" y="167"/>
                  </a:lnTo>
                  <a:lnTo>
                    <a:pt x="89" y="166"/>
                  </a:lnTo>
                  <a:lnTo>
                    <a:pt x="74" y="170"/>
                  </a:lnTo>
                  <a:lnTo>
                    <a:pt x="67" y="182"/>
                  </a:lnTo>
                  <a:lnTo>
                    <a:pt x="65" y="196"/>
                  </a:lnTo>
                  <a:lnTo>
                    <a:pt x="67" y="207"/>
                  </a:lnTo>
                  <a:lnTo>
                    <a:pt x="62" y="209"/>
                  </a:lnTo>
                  <a:lnTo>
                    <a:pt x="57" y="211"/>
                  </a:lnTo>
                  <a:lnTo>
                    <a:pt x="51" y="212"/>
                  </a:lnTo>
                  <a:lnTo>
                    <a:pt x="45" y="214"/>
                  </a:lnTo>
                  <a:lnTo>
                    <a:pt x="38" y="215"/>
                  </a:lnTo>
                  <a:lnTo>
                    <a:pt x="31" y="215"/>
                  </a:lnTo>
                  <a:lnTo>
                    <a:pt x="23" y="215"/>
                  </a:lnTo>
                  <a:lnTo>
                    <a:pt x="17" y="214"/>
                  </a:lnTo>
                  <a:lnTo>
                    <a:pt x="9" y="212"/>
                  </a:lnTo>
                  <a:lnTo>
                    <a:pt x="5" y="209"/>
                  </a:lnTo>
                  <a:lnTo>
                    <a:pt x="4" y="207"/>
                  </a:lnTo>
                  <a:lnTo>
                    <a:pt x="2" y="204"/>
                  </a:lnTo>
                  <a:lnTo>
                    <a:pt x="1" y="190"/>
                  </a:lnTo>
                  <a:lnTo>
                    <a:pt x="0" y="172"/>
                  </a:lnTo>
                  <a:lnTo>
                    <a:pt x="0" y="153"/>
                  </a:lnTo>
                  <a:lnTo>
                    <a:pt x="3" y="138"/>
                  </a:lnTo>
                  <a:lnTo>
                    <a:pt x="6" y="131"/>
                  </a:lnTo>
                  <a:lnTo>
                    <a:pt x="11" y="122"/>
                  </a:lnTo>
                  <a:lnTo>
                    <a:pt x="17" y="114"/>
                  </a:lnTo>
                  <a:lnTo>
                    <a:pt x="24" y="104"/>
                  </a:lnTo>
                  <a:lnTo>
                    <a:pt x="32" y="96"/>
                  </a:lnTo>
                  <a:lnTo>
                    <a:pt x="39" y="86"/>
                  </a:lnTo>
                  <a:lnTo>
                    <a:pt x="45" y="79"/>
                  </a:lnTo>
                  <a:lnTo>
                    <a:pt x="51" y="75"/>
                  </a:lnTo>
                  <a:lnTo>
                    <a:pt x="56" y="70"/>
                  </a:lnTo>
                  <a:lnTo>
                    <a:pt x="61" y="66"/>
                  </a:lnTo>
                  <a:lnTo>
                    <a:pt x="66" y="64"/>
                  </a:lnTo>
                  <a:lnTo>
                    <a:pt x="70" y="60"/>
                  </a:lnTo>
                  <a:lnTo>
                    <a:pt x="74" y="58"/>
                  </a:lnTo>
                  <a:lnTo>
                    <a:pt x="79" y="56"/>
                  </a:lnTo>
                  <a:lnTo>
                    <a:pt x="86" y="55"/>
                  </a:lnTo>
                  <a:lnTo>
                    <a:pt x="94" y="52"/>
                  </a:lnTo>
                  <a:lnTo>
                    <a:pt x="104" y="51"/>
                  </a:lnTo>
                  <a:lnTo>
                    <a:pt x="115" y="52"/>
                  </a:lnTo>
                  <a:lnTo>
                    <a:pt x="125" y="53"/>
                  </a:lnTo>
                  <a:lnTo>
                    <a:pt x="135" y="55"/>
                  </a:lnTo>
                  <a:lnTo>
                    <a:pt x="146" y="58"/>
                  </a:lnTo>
                  <a:lnTo>
                    <a:pt x="154" y="62"/>
                  </a:lnTo>
                  <a:lnTo>
                    <a:pt x="161" y="65"/>
                  </a:lnTo>
                  <a:lnTo>
                    <a:pt x="166" y="70"/>
                  </a:lnTo>
                  <a:lnTo>
                    <a:pt x="170" y="75"/>
                  </a:lnTo>
                  <a:lnTo>
                    <a:pt x="175" y="80"/>
                  </a:lnTo>
                  <a:lnTo>
                    <a:pt x="180" y="86"/>
                  </a:lnTo>
                  <a:lnTo>
                    <a:pt x="184" y="93"/>
                  </a:lnTo>
                  <a:lnTo>
                    <a:pt x="188" y="100"/>
                  </a:lnTo>
                  <a:lnTo>
                    <a:pt x="192" y="106"/>
                  </a:lnTo>
                  <a:lnTo>
                    <a:pt x="195" y="114"/>
                  </a:lnTo>
                  <a:lnTo>
                    <a:pt x="199" y="121"/>
                  </a:lnTo>
                  <a:lnTo>
                    <a:pt x="202" y="129"/>
                  </a:lnTo>
                  <a:lnTo>
                    <a:pt x="207" y="138"/>
                  </a:lnTo>
                  <a:lnTo>
                    <a:pt x="213" y="146"/>
                  </a:lnTo>
                  <a:lnTo>
                    <a:pt x="219" y="153"/>
                  </a:lnTo>
                  <a:lnTo>
                    <a:pt x="225" y="159"/>
                  </a:lnTo>
                  <a:lnTo>
                    <a:pt x="232" y="165"/>
                  </a:lnTo>
                  <a:lnTo>
                    <a:pt x="240" y="168"/>
                  </a:lnTo>
                  <a:lnTo>
                    <a:pt x="249" y="169"/>
                  </a:lnTo>
                  <a:lnTo>
                    <a:pt x="258" y="169"/>
                  </a:lnTo>
                  <a:lnTo>
                    <a:pt x="268" y="170"/>
                  </a:lnTo>
                  <a:lnTo>
                    <a:pt x="279" y="169"/>
                  </a:lnTo>
                  <a:lnTo>
                    <a:pt x="291" y="167"/>
                  </a:lnTo>
                  <a:lnTo>
                    <a:pt x="301" y="162"/>
                  </a:lnTo>
                  <a:lnTo>
                    <a:pt x="311" y="154"/>
                  </a:lnTo>
                  <a:lnTo>
                    <a:pt x="321" y="141"/>
                  </a:lnTo>
                  <a:lnTo>
                    <a:pt x="328" y="125"/>
                  </a:lnTo>
                  <a:lnTo>
                    <a:pt x="330" y="112"/>
                  </a:lnTo>
                  <a:lnTo>
                    <a:pt x="328" y="101"/>
                  </a:lnTo>
                  <a:lnTo>
                    <a:pt x="324" y="91"/>
                  </a:lnTo>
                  <a:lnTo>
                    <a:pt x="317" y="83"/>
                  </a:lnTo>
                  <a:lnTo>
                    <a:pt x="308" y="76"/>
                  </a:lnTo>
                  <a:lnTo>
                    <a:pt x="300" y="72"/>
                  </a:lnTo>
                  <a:lnTo>
                    <a:pt x="293" y="70"/>
                  </a:lnTo>
                  <a:lnTo>
                    <a:pt x="286" y="71"/>
                  </a:lnTo>
                  <a:lnTo>
                    <a:pt x="283" y="64"/>
                  </a:lnTo>
                  <a:lnTo>
                    <a:pt x="281" y="58"/>
                  </a:lnTo>
                  <a:lnTo>
                    <a:pt x="282" y="53"/>
                  </a:lnTo>
                  <a:lnTo>
                    <a:pt x="285" y="51"/>
                  </a:lnTo>
                  <a:lnTo>
                    <a:pt x="288" y="51"/>
                  </a:lnTo>
                  <a:lnTo>
                    <a:pt x="291" y="52"/>
                  </a:lnTo>
                  <a:lnTo>
                    <a:pt x="294" y="52"/>
                  </a:lnTo>
                  <a:lnTo>
                    <a:pt x="298" y="53"/>
                  </a:lnTo>
                  <a:lnTo>
                    <a:pt x="302" y="56"/>
                  </a:lnTo>
                  <a:lnTo>
                    <a:pt x="306" y="57"/>
                  </a:lnTo>
                  <a:lnTo>
                    <a:pt x="311" y="59"/>
                  </a:lnTo>
                  <a:lnTo>
                    <a:pt x="318" y="62"/>
                  </a:lnTo>
                  <a:lnTo>
                    <a:pt x="329" y="67"/>
                  </a:lnTo>
                  <a:lnTo>
                    <a:pt x="336" y="76"/>
                  </a:lnTo>
                  <a:lnTo>
                    <a:pt x="342" y="84"/>
                  </a:lnTo>
                  <a:lnTo>
                    <a:pt x="345" y="93"/>
                  </a:lnTo>
                  <a:lnTo>
                    <a:pt x="346" y="111"/>
                  </a:lnTo>
                  <a:lnTo>
                    <a:pt x="341" y="129"/>
                  </a:lnTo>
                  <a:lnTo>
                    <a:pt x="333" y="147"/>
                  </a:lnTo>
                  <a:lnTo>
                    <a:pt x="324" y="161"/>
                  </a:lnTo>
                  <a:lnTo>
                    <a:pt x="318" y="167"/>
                  </a:lnTo>
                  <a:lnTo>
                    <a:pt x="310" y="174"/>
                  </a:lnTo>
                  <a:lnTo>
                    <a:pt x="302" y="181"/>
                  </a:lnTo>
                  <a:lnTo>
                    <a:pt x="292" y="186"/>
                  </a:lnTo>
                  <a:lnTo>
                    <a:pt x="283" y="190"/>
                  </a:lnTo>
                  <a:lnTo>
                    <a:pt x="272" y="194"/>
                  </a:lnTo>
                  <a:lnTo>
                    <a:pt x="263" y="194"/>
                  </a:lnTo>
                  <a:lnTo>
                    <a:pt x="254" y="193"/>
                  </a:lnTo>
                  <a:lnTo>
                    <a:pt x="245" y="189"/>
                  </a:lnTo>
                  <a:lnTo>
                    <a:pt x="235" y="183"/>
                  </a:lnTo>
                  <a:lnTo>
                    <a:pt x="224" y="176"/>
                  </a:lnTo>
                  <a:lnTo>
                    <a:pt x="214" y="167"/>
                  </a:lnTo>
                  <a:lnTo>
                    <a:pt x="202" y="155"/>
                  </a:lnTo>
                  <a:lnTo>
                    <a:pt x="193" y="141"/>
                  </a:lnTo>
                  <a:lnTo>
                    <a:pt x="184" y="126"/>
                  </a:lnTo>
                  <a:lnTo>
                    <a:pt x="176" y="107"/>
                  </a:lnTo>
                  <a:lnTo>
                    <a:pt x="170" y="97"/>
                  </a:lnTo>
                  <a:lnTo>
                    <a:pt x="162" y="87"/>
                  </a:lnTo>
                  <a:lnTo>
                    <a:pt x="152" y="79"/>
                  </a:lnTo>
                  <a:lnTo>
                    <a:pt x="142" y="73"/>
                  </a:lnTo>
                  <a:lnTo>
                    <a:pt x="130" y="70"/>
                  </a:lnTo>
                  <a:lnTo>
                    <a:pt x="119" y="67"/>
                  </a:lnTo>
                  <a:lnTo>
                    <a:pt x="109" y="66"/>
                  </a:lnTo>
                  <a:lnTo>
                    <a:pt x="99" y="67"/>
                  </a:lnTo>
                  <a:lnTo>
                    <a:pt x="91" y="69"/>
                  </a:lnTo>
                  <a:lnTo>
                    <a:pt x="83" y="71"/>
                  </a:lnTo>
                  <a:lnTo>
                    <a:pt x="74" y="75"/>
                  </a:lnTo>
                  <a:lnTo>
                    <a:pt x="65" y="79"/>
                  </a:lnTo>
                  <a:lnTo>
                    <a:pt x="56" y="85"/>
                  </a:lnTo>
                  <a:lnTo>
                    <a:pt x="48" y="93"/>
                  </a:lnTo>
                  <a:lnTo>
                    <a:pt x="40" y="104"/>
                  </a:lnTo>
                  <a:lnTo>
                    <a:pt x="33" y="117"/>
                  </a:lnTo>
                  <a:lnTo>
                    <a:pt x="22" y="142"/>
                  </a:lnTo>
                  <a:lnTo>
                    <a:pt x="18" y="162"/>
                  </a:lnTo>
                  <a:lnTo>
                    <a:pt x="17" y="176"/>
                  </a:lnTo>
                  <a:lnTo>
                    <a:pt x="17" y="18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780" name="Freeform 1551"/>
            <p:cNvSpPr>
              <a:spLocks/>
            </p:cNvSpPr>
            <p:nvPr/>
          </p:nvSpPr>
          <p:spPr bwMode="auto">
            <a:xfrm>
              <a:off x="3475" y="1260"/>
              <a:ext cx="229" cy="363"/>
            </a:xfrm>
            <a:custGeom>
              <a:avLst/>
              <a:gdLst>
                <a:gd name="T0" fmla="*/ 0 w 457"/>
                <a:gd name="T1" fmla="*/ 0 h 727"/>
                <a:gd name="T2" fmla="*/ 1 w 457"/>
                <a:gd name="T3" fmla="*/ 0 h 727"/>
                <a:gd name="T4" fmla="*/ 1 w 457"/>
                <a:gd name="T5" fmla="*/ 0 h 727"/>
                <a:gd name="T6" fmla="*/ 1 w 457"/>
                <a:gd name="T7" fmla="*/ 0 h 727"/>
                <a:gd name="T8" fmla="*/ 1 w 457"/>
                <a:gd name="T9" fmla="*/ 0 h 727"/>
                <a:gd name="T10" fmla="*/ 1 w 457"/>
                <a:gd name="T11" fmla="*/ 0 h 727"/>
                <a:gd name="T12" fmla="*/ 1 w 457"/>
                <a:gd name="T13" fmla="*/ 0 h 727"/>
                <a:gd name="T14" fmla="*/ 1 w 457"/>
                <a:gd name="T15" fmla="*/ 0 h 727"/>
                <a:gd name="T16" fmla="*/ 1 w 457"/>
                <a:gd name="T17" fmla="*/ 0 h 727"/>
                <a:gd name="T18" fmla="*/ 1 w 457"/>
                <a:gd name="T19" fmla="*/ 0 h 727"/>
                <a:gd name="T20" fmla="*/ 1 w 457"/>
                <a:gd name="T21" fmla="*/ 0 h 727"/>
                <a:gd name="T22" fmla="*/ 1 w 457"/>
                <a:gd name="T23" fmla="*/ 0 h 727"/>
                <a:gd name="T24" fmla="*/ 1 w 457"/>
                <a:gd name="T25" fmla="*/ 0 h 727"/>
                <a:gd name="T26" fmla="*/ 1 w 457"/>
                <a:gd name="T27" fmla="*/ 0 h 727"/>
                <a:gd name="T28" fmla="*/ 1 w 457"/>
                <a:gd name="T29" fmla="*/ 0 h 727"/>
                <a:gd name="T30" fmla="*/ 1 w 457"/>
                <a:gd name="T31" fmla="*/ 0 h 727"/>
                <a:gd name="T32" fmla="*/ 1 w 457"/>
                <a:gd name="T33" fmla="*/ 0 h 727"/>
                <a:gd name="T34" fmla="*/ 1 w 457"/>
                <a:gd name="T35" fmla="*/ 0 h 727"/>
                <a:gd name="T36" fmla="*/ 1 w 457"/>
                <a:gd name="T37" fmla="*/ 0 h 727"/>
                <a:gd name="T38" fmla="*/ 1 w 457"/>
                <a:gd name="T39" fmla="*/ 0 h 727"/>
                <a:gd name="T40" fmla="*/ 1 w 457"/>
                <a:gd name="T41" fmla="*/ 0 h 727"/>
                <a:gd name="T42" fmla="*/ 1 w 457"/>
                <a:gd name="T43" fmla="*/ 0 h 727"/>
                <a:gd name="T44" fmla="*/ 1 w 457"/>
                <a:gd name="T45" fmla="*/ 0 h 727"/>
                <a:gd name="T46" fmla="*/ 1 w 457"/>
                <a:gd name="T47" fmla="*/ 0 h 727"/>
                <a:gd name="T48" fmla="*/ 1 w 457"/>
                <a:gd name="T49" fmla="*/ 0 h 727"/>
                <a:gd name="T50" fmla="*/ 1 w 457"/>
                <a:gd name="T51" fmla="*/ 0 h 727"/>
                <a:gd name="T52" fmla="*/ 1 w 457"/>
                <a:gd name="T53" fmla="*/ 0 h 727"/>
                <a:gd name="T54" fmla="*/ 1 w 457"/>
                <a:gd name="T55" fmla="*/ 0 h 727"/>
                <a:gd name="T56" fmla="*/ 1 w 457"/>
                <a:gd name="T57" fmla="*/ 0 h 727"/>
                <a:gd name="T58" fmla="*/ 1 w 457"/>
                <a:gd name="T59" fmla="*/ 0 h 727"/>
                <a:gd name="T60" fmla="*/ 1 w 457"/>
                <a:gd name="T61" fmla="*/ 0 h 727"/>
                <a:gd name="T62" fmla="*/ 1 w 457"/>
                <a:gd name="T63" fmla="*/ 0 h 727"/>
                <a:gd name="T64" fmla="*/ 1 w 457"/>
                <a:gd name="T65" fmla="*/ 0 h 727"/>
                <a:gd name="T66" fmla="*/ 1 w 457"/>
                <a:gd name="T67" fmla="*/ 0 h 727"/>
                <a:gd name="T68" fmla="*/ 1 w 457"/>
                <a:gd name="T69" fmla="*/ 0 h 727"/>
                <a:gd name="T70" fmla="*/ 1 w 457"/>
                <a:gd name="T71" fmla="*/ 0 h 727"/>
                <a:gd name="T72" fmla="*/ 1 w 457"/>
                <a:gd name="T73" fmla="*/ 0 h 727"/>
                <a:gd name="T74" fmla="*/ 1 w 457"/>
                <a:gd name="T75" fmla="*/ 0 h 727"/>
                <a:gd name="T76" fmla="*/ 1 w 457"/>
                <a:gd name="T77" fmla="*/ 0 h 727"/>
                <a:gd name="T78" fmla="*/ 1 w 457"/>
                <a:gd name="T79" fmla="*/ 0 h 727"/>
                <a:gd name="T80" fmla="*/ 1 w 457"/>
                <a:gd name="T81" fmla="*/ 0 h 727"/>
                <a:gd name="T82" fmla="*/ 1 w 457"/>
                <a:gd name="T83" fmla="*/ 0 h 727"/>
                <a:gd name="T84" fmla="*/ 1 w 457"/>
                <a:gd name="T85" fmla="*/ 0 h 727"/>
                <a:gd name="T86" fmla="*/ 1 w 457"/>
                <a:gd name="T87" fmla="*/ 0 h 727"/>
                <a:gd name="T88" fmla="*/ 1 w 457"/>
                <a:gd name="T89" fmla="*/ 0 h 727"/>
                <a:gd name="T90" fmla="*/ 1 w 457"/>
                <a:gd name="T91" fmla="*/ 0 h 72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57"/>
                <a:gd name="T139" fmla="*/ 0 h 727"/>
                <a:gd name="T140" fmla="*/ 457 w 457"/>
                <a:gd name="T141" fmla="*/ 727 h 72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57" h="727">
                  <a:moveTo>
                    <a:pt x="0" y="16"/>
                  </a:moveTo>
                  <a:lnTo>
                    <a:pt x="0" y="29"/>
                  </a:lnTo>
                  <a:lnTo>
                    <a:pt x="2" y="49"/>
                  </a:lnTo>
                  <a:lnTo>
                    <a:pt x="4" y="72"/>
                  </a:lnTo>
                  <a:lnTo>
                    <a:pt x="8" y="99"/>
                  </a:lnTo>
                  <a:lnTo>
                    <a:pt x="12" y="128"/>
                  </a:lnTo>
                  <a:lnTo>
                    <a:pt x="18" y="156"/>
                  </a:lnTo>
                  <a:lnTo>
                    <a:pt x="25" y="184"/>
                  </a:lnTo>
                  <a:lnTo>
                    <a:pt x="34" y="209"/>
                  </a:lnTo>
                  <a:lnTo>
                    <a:pt x="43" y="233"/>
                  </a:lnTo>
                  <a:lnTo>
                    <a:pt x="52" y="264"/>
                  </a:lnTo>
                  <a:lnTo>
                    <a:pt x="59" y="295"/>
                  </a:lnTo>
                  <a:lnTo>
                    <a:pt x="67" y="328"/>
                  </a:lnTo>
                  <a:lnTo>
                    <a:pt x="71" y="361"/>
                  </a:lnTo>
                  <a:lnTo>
                    <a:pt x="74" y="389"/>
                  </a:lnTo>
                  <a:lnTo>
                    <a:pt x="75" y="413"/>
                  </a:lnTo>
                  <a:lnTo>
                    <a:pt x="74" y="432"/>
                  </a:lnTo>
                  <a:lnTo>
                    <a:pt x="68" y="489"/>
                  </a:lnTo>
                  <a:lnTo>
                    <a:pt x="65" y="582"/>
                  </a:lnTo>
                  <a:lnTo>
                    <a:pt x="68" y="672"/>
                  </a:lnTo>
                  <a:lnTo>
                    <a:pt x="81" y="727"/>
                  </a:lnTo>
                  <a:lnTo>
                    <a:pt x="94" y="724"/>
                  </a:lnTo>
                  <a:lnTo>
                    <a:pt x="111" y="721"/>
                  </a:lnTo>
                  <a:lnTo>
                    <a:pt x="129" y="716"/>
                  </a:lnTo>
                  <a:lnTo>
                    <a:pt x="150" y="712"/>
                  </a:lnTo>
                  <a:lnTo>
                    <a:pt x="170" y="707"/>
                  </a:lnTo>
                  <a:lnTo>
                    <a:pt x="191" y="702"/>
                  </a:lnTo>
                  <a:lnTo>
                    <a:pt x="212" y="699"/>
                  </a:lnTo>
                  <a:lnTo>
                    <a:pt x="230" y="696"/>
                  </a:lnTo>
                  <a:lnTo>
                    <a:pt x="239" y="695"/>
                  </a:lnTo>
                  <a:lnTo>
                    <a:pt x="251" y="694"/>
                  </a:lnTo>
                  <a:lnTo>
                    <a:pt x="263" y="694"/>
                  </a:lnTo>
                  <a:lnTo>
                    <a:pt x="275" y="693"/>
                  </a:lnTo>
                  <a:lnTo>
                    <a:pt x="290" y="692"/>
                  </a:lnTo>
                  <a:lnTo>
                    <a:pt x="304" y="692"/>
                  </a:lnTo>
                  <a:lnTo>
                    <a:pt x="319" y="691"/>
                  </a:lnTo>
                  <a:lnTo>
                    <a:pt x="333" y="691"/>
                  </a:lnTo>
                  <a:lnTo>
                    <a:pt x="347" y="691"/>
                  </a:lnTo>
                  <a:lnTo>
                    <a:pt x="362" y="689"/>
                  </a:lnTo>
                  <a:lnTo>
                    <a:pt x="375" y="689"/>
                  </a:lnTo>
                  <a:lnTo>
                    <a:pt x="388" y="689"/>
                  </a:lnTo>
                  <a:lnTo>
                    <a:pt x="400" y="689"/>
                  </a:lnTo>
                  <a:lnTo>
                    <a:pt x="410" y="689"/>
                  </a:lnTo>
                  <a:lnTo>
                    <a:pt x="419" y="691"/>
                  </a:lnTo>
                  <a:lnTo>
                    <a:pt x="427" y="691"/>
                  </a:lnTo>
                  <a:lnTo>
                    <a:pt x="435" y="681"/>
                  </a:lnTo>
                  <a:lnTo>
                    <a:pt x="441" y="670"/>
                  </a:lnTo>
                  <a:lnTo>
                    <a:pt x="447" y="657"/>
                  </a:lnTo>
                  <a:lnTo>
                    <a:pt x="451" y="641"/>
                  </a:lnTo>
                  <a:lnTo>
                    <a:pt x="454" y="626"/>
                  </a:lnTo>
                  <a:lnTo>
                    <a:pt x="456" y="612"/>
                  </a:lnTo>
                  <a:lnTo>
                    <a:pt x="457" y="599"/>
                  </a:lnTo>
                  <a:lnTo>
                    <a:pt x="457" y="589"/>
                  </a:lnTo>
                  <a:lnTo>
                    <a:pt x="457" y="572"/>
                  </a:lnTo>
                  <a:lnTo>
                    <a:pt x="456" y="542"/>
                  </a:lnTo>
                  <a:lnTo>
                    <a:pt x="454" y="502"/>
                  </a:lnTo>
                  <a:lnTo>
                    <a:pt x="451" y="457"/>
                  </a:lnTo>
                  <a:lnTo>
                    <a:pt x="447" y="409"/>
                  </a:lnTo>
                  <a:lnTo>
                    <a:pt x="442" y="360"/>
                  </a:lnTo>
                  <a:lnTo>
                    <a:pt x="435" y="315"/>
                  </a:lnTo>
                  <a:lnTo>
                    <a:pt x="427" y="278"/>
                  </a:lnTo>
                  <a:lnTo>
                    <a:pt x="416" y="243"/>
                  </a:lnTo>
                  <a:lnTo>
                    <a:pt x="406" y="204"/>
                  </a:lnTo>
                  <a:lnTo>
                    <a:pt x="394" y="163"/>
                  </a:lnTo>
                  <a:lnTo>
                    <a:pt x="381" y="122"/>
                  </a:lnTo>
                  <a:lnTo>
                    <a:pt x="370" y="84"/>
                  </a:lnTo>
                  <a:lnTo>
                    <a:pt x="358" y="49"/>
                  </a:lnTo>
                  <a:lnTo>
                    <a:pt x="347" y="21"/>
                  </a:lnTo>
                  <a:lnTo>
                    <a:pt x="338" y="0"/>
                  </a:lnTo>
                  <a:lnTo>
                    <a:pt x="322" y="2"/>
                  </a:lnTo>
                  <a:lnTo>
                    <a:pt x="304" y="4"/>
                  </a:lnTo>
                  <a:lnTo>
                    <a:pt x="286" y="7"/>
                  </a:lnTo>
                  <a:lnTo>
                    <a:pt x="266" y="9"/>
                  </a:lnTo>
                  <a:lnTo>
                    <a:pt x="248" y="10"/>
                  </a:lnTo>
                  <a:lnTo>
                    <a:pt x="230" y="10"/>
                  </a:lnTo>
                  <a:lnTo>
                    <a:pt x="215" y="9"/>
                  </a:lnTo>
                  <a:lnTo>
                    <a:pt x="200" y="5"/>
                  </a:lnTo>
                  <a:lnTo>
                    <a:pt x="186" y="3"/>
                  </a:lnTo>
                  <a:lnTo>
                    <a:pt x="168" y="3"/>
                  </a:lnTo>
                  <a:lnTo>
                    <a:pt x="149" y="7"/>
                  </a:lnTo>
                  <a:lnTo>
                    <a:pt x="129" y="11"/>
                  </a:lnTo>
                  <a:lnTo>
                    <a:pt x="110" y="17"/>
                  </a:lnTo>
                  <a:lnTo>
                    <a:pt x="94" y="23"/>
                  </a:lnTo>
                  <a:lnTo>
                    <a:pt x="81" y="29"/>
                  </a:lnTo>
                  <a:lnTo>
                    <a:pt x="74" y="32"/>
                  </a:lnTo>
                  <a:lnTo>
                    <a:pt x="68" y="35"/>
                  </a:lnTo>
                  <a:lnTo>
                    <a:pt x="58" y="35"/>
                  </a:lnTo>
                  <a:lnTo>
                    <a:pt x="47" y="33"/>
                  </a:lnTo>
                  <a:lnTo>
                    <a:pt x="35" y="31"/>
                  </a:lnTo>
                  <a:lnTo>
                    <a:pt x="23" y="28"/>
                  </a:lnTo>
                  <a:lnTo>
                    <a:pt x="13" y="24"/>
                  </a:lnTo>
                  <a:lnTo>
                    <a:pt x="5" y="19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B2F2E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781" name="Freeform 1552"/>
            <p:cNvSpPr>
              <a:spLocks/>
            </p:cNvSpPr>
            <p:nvPr/>
          </p:nvSpPr>
          <p:spPr bwMode="auto">
            <a:xfrm>
              <a:off x="3475" y="980"/>
              <a:ext cx="174" cy="278"/>
            </a:xfrm>
            <a:custGeom>
              <a:avLst/>
              <a:gdLst>
                <a:gd name="T0" fmla="*/ 1 w 348"/>
                <a:gd name="T1" fmla="*/ 1 h 555"/>
                <a:gd name="T2" fmla="*/ 1 w 348"/>
                <a:gd name="T3" fmla="*/ 1 h 555"/>
                <a:gd name="T4" fmla="*/ 1 w 348"/>
                <a:gd name="T5" fmla="*/ 1 h 555"/>
                <a:gd name="T6" fmla="*/ 1 w 348"/>
                <a:gd name="T7" fmla="*/ 1 h 555"/>
                <a:gd name="T8" fmla="*/ 1 w 348"/>
                <a:gd name="T9" fmla="*/ 1 h 555"/>
                <a:gd name="T10" fmla="*/ 1 w 348"/>
                <a:gd name="T11" fmla="*/ 1 h 555"/>
                <a:gd name="T12" fmla="*/ 1 w 348"/>
                <a:gd name="T13" fmla="*/ 1 h 555"/>
                <a:gd name="T14" fmla="*/ 1 w 348"/>
                <a:gd name="T15" fmla="*/ 1 h 555"/>
                <a:gd name="T16" fmla="*/ 1 w 348"/>
                <a:gd name="T17" fmla="*/ 1 h 555"/>
                <a:gd name="T18" fmla="*/ 1 w 348"/>
                <a:gd name="T19" fmla="*/ 1 h 555"/>
                <a:gd name="T20" fmla="*/ 1 w 348"/>
                <a:gd name="T21" fmla="*/ 1 h 555"/>
                <a:gd name="T22" fmla="*/ 1 w 348"/>
                <a:gd name="T23" fmla="*/ 1 h 555"/>
                <a:gd name="T24" fmla="*/ 1 w 348"/>
                <a:gd name="T25" fmla="*/ 1 h 555"/>
                <a:gd name="T26" fmla="*/ 1 w 348"/>
                <a:gd name="T27" fmla="*/ 1 h 555"/>
                <a:gd name="T28" fmla="*/ 1 w 348"/>
                <a:gd name="T29" fmla="*/ 1 h 555"/>
                <a:gd name="T30" fmla="*/ 1 w 348"/>
                <a:gd name="T31" fmla="*/ 1 h 555"/>
                <a:gd name="T32" fmla="*/ 1 w 348"/>
                <a:gd name="T33" fmla="*/ 1 h 555"/>
                <a:gd name="T34" fmla="*/ 1 w 348"/>
                <a:gd name="T35" fmla="*/ 1 h 555"/>
                <a:gd name="T36" fmla="*/ 1 w 348"/>
                <a:gd name="T37" fmla="*/ 1 h 555"/>
                <a:gd name="T38" fmla="*/ 1 w 348"/>
                <a:gd name="T39" fmla="*/ 1 h 555"/>
                <a:gd name="T40" fmla="*/ 1 w 348"/>
                <a:gd name="T41" fmla="*/ 1 h 555"/>
                <a:gd name="T42" fmla="*/ 1 w 348"/>
                <a:gd name="T43" fmla="*/ 1 h 555"/>
                <a:gd name="T44" fmla="*/ 1 w 348"/>
                <a:gd name="T45" fmla="*/ 1 h 555"/>
                <a:gd name="T46" fmla="*/ 1 w 348"/>
                <a:gd name="T47" fmla="*/ 1 h 555"/>
                <a:gd name="T48" fmla="*/ 1 w 348"/>
                <a:gd name="T49" fmla="*/ 1 h 555"/>
                <a:gd name="T50" fmla="*/ 1 w 348"/>
                <a:gd name="T51" fmla="*/ 1 h 555"/>
                <a:gd name="T52" fmla="*/ 1 w 348"/>
                <a:gd name="T53" fmla="*/ 1 h 555"/>
                <a:gd name="T54" fmla="*/ 1 w 348"/>
                <a:gd name="T55" fmla="*/ 1 h 555"/>
                <a:gd name="T56" fmla="*/ 1 w 348"/>
                <a:gd name="T57" fmla="*/ 1 h 555"/>
                <a:gd name="T58" fmla="*/ 1 w 348"/>
                <a:gd name="T59" fmla="*/ 1 h 555"/>
                <a:gd name="T60" fmla="*/ 1 w 348"/>
                <a:gd name="T61" fmla="*/ 1 h 555"/>
                <a:gd name="T62" fmla="*/ 0 w 348"/>
                <a:gd name="T63" fmla="*/ 1 h 55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48"/>
                <a:gd name="T97" fmla="*/ 0 h 555"/>
                <a:gd name="T98" fmla="*/ 348 w 348"/>
                <a:gd name="T99" fmla="*/ 555 h 555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48" h="555">
                  <a:moveTo>
                    <a:pt x="0" y="534"/>
                  </a:moveTo>
                  <a:lnTo>
                    <a:pt x="8" y="536"/>
                  </a:lnTo>
                  <a:lnTo>
                    <a:pt x="16" y="541"/>
                  </a:lnTo>
                  <a:lnTo>
                    <a:pt x="25" y="545"/>
                  </a:lnTo>
                  <a:lnTo>
                    <a:pt x="35" y="549"/>
                  </a:lnTo>
                  <a:lnTo>
                    <a:pt x="44" y="553"/>
                  </a:lnTo>
                  <a:lnTo>
                    <a:pt x="54" y="555"/>
                  </a:lnTo>
                  <a:lnTo>
                    <a:pt x="65" y="555"/>
                  </a:lnTo>
                  <a:lnTo>
                    <a:pt x="75" y="553"/>
                  </a:lnTo>
                  <a:lnTo>
                    <a:pt x="87" y="548"/>
                  </a:lnTo>
                  <a:lnTo>
                    <a:pt x="104" y="543"/>
                  </a:lnTo>
                  <a:lnTo>
                    <a:pt x="122" y="540"/>
                  </a:lnTo>
                  <a:lnTo>
                    <a:pt x="142" y="535"/>
                  </a:lnTo>
                  <a:lnTo>
                    <a:pt x="162" y="533"/>
                  </a:lnTo>
                  <a:lnTo>
                    <a:pt x="182" y="532"/>
                  </a:lnTo>
                  <a:lnTo>
                    <a:pt x="201" y="533"/>
                  </a:lnTo>
                  <a:lnTo>
                    <a:pt x="218" y="536"/>
                  </a:lnTo>
                  <a:lnTo>
                    <a:pt x="234" y="539"/>
                  </a:lnTo>
                  <a:lnTo>
                    <a:pt x="254" y="539"/>
                  </a:lnTo>
                  <a:lnTo>
                    <a:pt x="274" y="536"/>
                  </a:lnTo>
                  <a:lnTo>
                    <a:pt x="294" y="533"/>
                  </a:lnTo>
                  <a:lnTo>
                    <a:pt x="312" y="527"/>
                  </a:lnTo>
                  <a:lnTo>
                    <a:pt x="329" y="521"/>
                  </a:lnTo>
                  <a:lnTo>
                    <a:pt x="341" y="515"/>
                  </a:lnTo>
                  <a:lnTo>
                    <a:pt x="348" y="509"/>
                  </a:lnTo>
                  <a:lnTo>
                    <a:pt x="342" y="500"/>
                  </a:lnTo>
                  <a:lnTo>
                    <a:pt x="336" y="488"/>
                  </a:lnTo>
                  <a:lnTo>
                    <a:pt x="330" y="477"/>
                  </a:lnTo>
                  <a:lnTo>
                    <a:pt x="323" y="463"/>
                  </a:lnTo>
                  <a:lnTo>
                    <a:pt x="316" y="449"/>
                  </a:lnTo>
                  <a:lnTo>
                    <a:pt x="309" y="432"/>
                  </a:lnTo>
                  <a:lnTo>
                    <a:pt x="303" y="415"/>
                  </a:lnTo>
                  <a:lnTo>
                    <a:pt x="297" y="396"/>
                  </a:lnTo>
                  <a:lnTo>
                    <a:pt x="291" y="371"/>
                  </a:lnTo>
                  <a:lnTo>
                    <a:pt x="283" y="339"/>
                  </a:lnTo>
                  <a:lnTo>
                    <a:pt x="273" y="301"/>
                  </a:lnTo>
                  <a:lnTo>
                    <a:pt x="264" y="263"/>
                  </a:lnTo>
                  <a:lnTo>
                    <a:pt x="256" y="224"/>
                  </a:lnTo>
                  <a:lnTo>
                    <a:pt x="248" y="189"/>
                  </a:lnTo>
                  <a:lnTo>
                    <a:pt x="242" y="161"/>
                  </a:lnTo>
                  <a:lnTo>
                    <a:pt x="239" y="142"/>
                  </a:lnTo>
                  <a:lnTo>
                    <a:pt x="237" y="127"/>
                  </a:lnTo>
                  <a:lnTo>
                    <a:pt x="233" y="111"/>
                  </a:lnTo>
                  <a:lnTo>
                    <a:pt x="228" y="92"/>
                  </a:lnTo>
                  <a:lnTo>
                    <a:pt x="221" y="72"/>
                  </a:lnTo>
                  <a:lnTo>
                    <a:pt x="214" y="52"/>
                  </a:lnTo>
                  <a:lnTo>
                    <a:pt x="206" y="34"/>
                  </a:lnTo>
                  <a:lnTo>
                    <a:pt x="199" y="15"/>
                  </a:lnTo>
                  <a:lnTo>
                    <a:pt x="193" y="0"/>
                  </a:lnTo>
                  <a:lnTo>
                    <a:pt x="185" y="10"/>
                  </a:lnTo>
                  <a:lnTo>
                    <a:pt x="175" y="24"/>
                  </a:lnTo>
                  <a:lnTo>
                    <a:pt x="165" y="41"/>
                  </a:lnTo>
                  <a:lnTo>
                    <a:pt x="155" y="58"/>
                  </a:lnTo>
                  <a:lnTo>
                    <a:pt x="146" y="77"/>
                  </a:lnTo>
                  <a:lnTo>
                    <a:pt x="138" y="96"/>
                  </a:lnTo>
                  <a:lnTo>
                    <a:pt x="129" y="113"/>
                  </a:lnTo>
                  <a:lnTo>
                    <a:pt x="123" y="131"/>
                  </a:lnTo>
                  <a:lnTo>
                    <a:pt x="113" y="155"/>
                  </a:lnTo>
                  <a:lnTo>
                    <a:pt x="95" y="193"/>
                  </a:lnTo>
                  <a:lnTo>
                    <a:pt x="74" y="243"/>
                  </a:lnTo>
                  <a:lnTo>
                    <a:pt x="50" y="299"/>
                  </a:lnTo>
                  <a:lnTo>
                    <a:pt x="29" y="361"/>
                  </a:lnTo>
                  <a:lnTo>
                    <a:pt x="10" y="422"/>
                  </a:lnTo>
                  <a:lnTo>
                    <a:pt x="0" y="481"/>
                  </a:lnTo>
                  <a:lnTo>
                    <a:pt x="0" y="534"/>
                  </a:lnTo>
                  <a:close/>
                </a:path>
              </a:pathLst>
            </a:custGeom>
            <a:solidFill>
              <a:srgbClr val="19CCB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782" name="Freeform 1553"/>
            <p:cNvSpPr>
              <a:spLocks/>
            </p:cNvSpPr>
            <p:nvPr/>
          </p:nvSpPr>
          <p:spPr bwMode="auto">
            <a:xfrm>
              <a:off x="3481" y="1328"/>
              <a:ext cx="88" cy="135"/>
            </a:xfrm>
            <a:custGeom>
              <a:avLst/>
              <a:gdLst>
                <a:gd name="T0" fmla="*/ 0 w 177"/>
                <a:gd name="T1" fmla="*/ 1 h 270"/>
                <a:gd name="T2" fmla="*/ 0 w 177"/>
                <a:gd name="T3" fmla="*/ 1 h 270"/>
                <a:gd name="T4" fmla="*/ 0 w 177"/>
                <a:gd name="T5" fmla="*/ 1 h 270"/>
                <a:gd name="T6" fmla="*/ 0 w 177"/>
                <a:gd name="T7" fmla="*/ 1 h 270"/>
                <a:gd name="T8" fmla="*/ 0 w 177"/>
                <a:gd name="T9" fmla="*/ 1 h 270"/>
                <a:gd name="T10" fmla="*/ 0 w 177"/>
                <a:gd name="T11" fmla="*/ 1 h 270"/>
                <a:gd name="T12" fmla="*/ 0 w 177"/>
                <a:gd name="T13" fmla="*/ 1 h 270"/>
                <a:gd name="T14" fmla="*/ 0 w 177"/>
                <a:gd name="T15" fmla="*/ 1 h 270"/>
                <a:gd name="T16" fmla="*/ 0 w 177"/>
                <a:gd name="T17" fmla="*/ 0 h 270"/>
                <a:gd name="T18" fmla="*/ 0 w 177"/>
                <a:gd name="T19" fmla="*/ 1 h 270"/>
                <a:gd name="T20" fmla="*/ 0 w 177"/>
                <a:gd name="T21" fmla="*/ 1 h 270"/>
                <a:gd name="T22" fmla="*/ 0 w 177"/>
                <a:gd name="T23" fmla="*/ 1 h 270"/>
                <a:gd name="T24" fmla="*/ 0 w 177"/>
                <a:gd name="T25" fmla="*/ 1 h 270"/>
                <a:gd name="T26" fmla="*/ 0 w 177"/>
                <a:gd name="T27" fmla="*/ 1 h 270"/>
                <a:gd name="T28" fmla="*/ 0 w 177"/>
                <a:gd name="T29" fmla="*/ 1 h 270"/>
                <a:gd name="T30" fmla="*/ 0 w 177"/>
                <a:gd name="T31" fmla="*/ 1 h 270"/>
                <a:gd name="T32" fmla="*/ 0 w 177"/>
                <a:gd name="T33" fmla="*/ 1 h 270"/>
                <a:gd name="T34" fmla="*/ 0 w 177"/>
                <a:gd name="T35" fmla="*/ 1 h 270"/>
                <a:gd name="T36" fmla="*/ 0 w 177"/>
                <a:gd name="T37" fmla="*/ 1 h 270"/>
                <a:gd name="T38" fmla="*/ 0 w 177"/>
                <a:gd name="T39" fmla="*/ 1 h 270"/>
                <a:gd name="T40" fmla="*/ 0 w 177"/>
                <a:gd name="T41" fmla="*/ 1 h 270"/>
                <a:gd name="T42" fmla="*/ 0 w 177"/>
                <a:gd name="T43" fmla="*/ 1 h 270"/>
                <a:gd name="T44" fmla="*/ 0 w 177"/>
                <a:gd name="T45" fmla="*/ 1 h 270"/>
                <a:gd name="T46" fmla="*/ 0 w 177"/>
                <a:gd name="T47" fmla="*/ 1 h 270"/>
                <a:gd name="T48" fmla="*/ 0 w 177"/>
                <a:gd name="T49" fmla="*/ 1 h 270"/>
                <a:gd name="T50" fmla="*/ 0 w 177"/>
                <a:gd name="T51" fmla="*/ 1 h 270"/>
                <a:gd name="T52" fmla="*/ 0 w 177"/>
                <a:gd name="T53" fmla="*/ 1 h 270"/>
                <a:gd name="T54" fmla="*/ 0 w 177"/>
                <a:gd name="T55" fmla="*/ 1 h 270"/>
                <a:gd name="T56" fmla="*/ 0 w 177"/>
                <a:gd name="T57" fmla="*/ 1 h 270"/>
                <a:gd name="T58" fmla="*/ 0 w 177"/>
                <a:gd name="T59" fmla="*/ 1 h 270"/>
                <a:gd name="T60" fmla="*/ 0 w 177"/>
                <a:gd name="T61" fmla="*/ 1 h 270"/>
                <a:gd name="T62" fmla="*/ 0 w 177"/>
                <a:gd name="T63" fmla="*/ 1 h 270"/>
                <a:gd name="T64" fmla="*/ 0 w 177"/>
                <a:gd name="T65" fmla="*/ 1 h 270"/>
                <a:gd name="T66" fmla="*/ 0 w 177"/>
                <a:gd name="T67" fmla="*/ 1 h 270"/>
                <a:gd name="T68" fmla="*/ 0 w 177"/>
                <a:gd name="T69" fmla="*/ 1 h 270"/>
                <a:gd name="T70" fmla="*/ 0 w 177"/>
                <a:gd name="T71" fmla="*/ 1 h 270"/>
                <a:gd name="T72" fmla="*/ 0 w 177"/>
                <a:gd name="T73" fmla="*/ 1 h 270"/>
                <a:gd name="T74" fmla="*/ 0 w 177"/>
                <a:gd name="T75" fmla="*/ 1 h 270"/>
                <a:gd name="T76" fmla="*/ 0 w 177"/>
                <a:gd name="T77" fmla="*/ 1 h 270"/>
                <a:gd name="T78" fmla="*/ 0 w 177"/>
                <a:gd name="T79" fmla="*/ 1 h 270"/>
                <a:gd name="T80" fmla="*/ 0 w 177"/>
                <a:gd name="T81" fmla="*/ 1 h 270"/>
                <a:gd name="T82" fmla="*/ 0 w 177"/>
                <a:gd name="T83" fmla="*/ 1 h 270"/>
                <a:gd name="T84" fmla="*/ 0 w 177"/>
                <a:gd name="T85" fmla="*/ 1 h 270"/>
                <a:gd name="T86" fmla="*/ 0 w 177"/>
                <a:gd name="T87" fmla="*/ 1 h 270"/>
                <a:gd name="T88" fmla="*/ 0 w 177"/>
                <a:gd name="T89" fmla="*/ 1 h 270"/>
                <a:gd name="T90" fmla="*/ 0 w 177"/>
                <a:gd name="T91" fmla="*/ 1 h 270"/>
                <a:gd name="T92" fmla="*/ 0 w 177"/>
                <a:gd name="T93" fmla="*/ 1 h 270"/>
                <a:gd name="T94" fmla="*/ 0 w 177"/>
                <a:gd name="T95" fmla="*/ 1 h 270"/>
                <a:gd name="T96" fmla="*/ 0 w 177"/>
                <a:gd name="T97" fmla="*/ 1 h 27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77"/>
                <a:gd name="T148" fmla="*/ 0 h 270"/>
                <a:gd name="T149" fmla="*/ 177 w 177"/>
                <a:gd name="T150" fmla="*/ 270 h 27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77" h="270">
                  <a:moveTo>
                    <a:pt x="0" y="10"/>
                  </a:moveTo>
                  <a:lnTo>
                    <a:pt x="8" y="13"/>
                  </a:lnTo>
                  <a:lnTo>
                    <a:pt x="22" y="15"/>
                  </a:lnTo>
                  <a:lnTo>
                    <a:pt x="37" y="18"/>
                  </a:lnTo>
                  <a:lnTo>
                    <a:pt x="56" y="19"/>
                  </a:lnTo>
                  <a:lnTo>
                    <a:pt x="75" y="18"/>
                  </a:lnTo>
                  <a:lnTo>
                    <a:pt x="94" y="15"/>
                  </a:lnTo>
                  <a:lnTo>
                    <a:pt x="110" y="10"/>
                  </a:lnTo>
                  <a:lnTo>
                    <a:pt x="124" y="0"/>
                  </a:lnTo>
                  <a:lnTo>
                    <a:pt x="132" y="11"/>
                  </a:lnTo>
                  <a:lnTo>
                    <a:pt x="140" y="28"/>
                  </a:lnTo>
                  <a:lnTo>
                    <a:pt x="146" y="48"/>
                  </a:lnTo>
                  <a:lnTo>
                    <a:pt x="150" y="66"/>
                  </a:lnTo>
                  <a:lnTo>
                    <a:pt x="153" y="88"/>
                  </a:lnTo>
                  <a:lnTo>
                    <a:pt x="161" y="117"/>
                  </a:lnTo>
                  <a:lnTo>
                    <a:pt x="168" y="144"/>
                  </a:lnTo>
                  <a:lnTo>
                    <a:pt x="174" y="159"/>
                  </a:lnTo>
                  <a:lnTo>
                    <a:pt x="177" y="173"/>
                  </a:lnTo>
                  <a:lnTo>
                    <a:pt x="177" y="198"/>
                  </a:lnTo>
                  <a:lnTo>
                    <a:pt x="173" y="225"/>
                  </a:lnTo>
                  <a:lnTo>
                    <a:pt x="167" y="243"/>
                  </a:lnTo>
                  <a:lnTo>
                    <a:pt x="161" y="243"/>
                  </a:lnTo>
                  <a:lnTo>
                    <a:pt x="154" y="245"/>
                  </a:lnTo>
                  <a:lnTo>
                    <a:pt x="148" y="246"/>
                  </a:lnTo>
                  <a:lnTo>
                    <a:pt x="143" y="247"/>
                  </a:lnTo>
                  <a:lnTo>
                    <a:pt x="137" y="249"/>
                  </a:lnTo>
                  <a:lnTo>
                    <a:pt x="133" y="253"/>
                  </a:lnTo>
                  <a:lnTo>
                    <a:pt x="128" y="257"/>
                  </a:lnTo>
                  <a:lnTo>
                    <a:pt x="124" y="263"/>
                  </a:lnTo>
                  <a:lnTo>
                    <a:pt x="118" y="268"/>
                  </a:lnTo>
                  <a:lnTo>
                    <a:pt x="111" y="270"/>
                  </a:lnTo>
                  <a:lnTo>
                    <a:pt x="102" y="270"/>
                  </a:lnTo>
                  <a:lnTo>
                    <a:pt x="93" y="268"/>
                  </a:lnTo>
                  <a:lnTo>
                    <a:pt x="82" y="266"/>
                  </a:lnTo>
                  <a:lnTo>
                    <a:pt x="73" y="262"/>
                  </a:lnTo>
                  <a:lnTo>
                    <a:pt x="65" y="259"/>
                  </a:lnTo>
                  <a:lnTo>
                    <a:pt x="58" y="255"/>
                  </a:lnTo>
                  <a:lnTo>
                    <a:pt x="54" y="228"/>
                  </a:lnTo>
                  <a:lnTo>
                    <a:pt x="48" y="195"/>
                  </a:lnTo>
                  <a:lnTo>
                    <a:pt x="44" y="165"/>
                  </a:lnTo>
                  <a:lnTo>
                    <a:pt x="39" y="150"/>
                  </a:lnTo>
                  <a:lnTo>
                    <a:pt x="36" y="143"/>
                  </a:lnTo>
                  <a:lnTo>
                    <a:pt x="31" y="128"/>
                  </a:lnTo>
                  <a:lnTo>
                    <a:pt x="25" y="107"/>
                  </a:lnTo>
                  <a:lnTo>
                    <a:pt x="18" y="83"/>
                  </a:lnTo>
                  <a:lnTo>
                    <a:pt x="11" y="60"/>
                  </a:lnTo>
                  <a:lnTo>
                    <a:pt x="6" y="38"/>
                  </a:lnTo>
                  <a:lnTo>
                    <a:pt x="2" y="2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783" name="Freeform 1554"/>
            <p:cNvSpPr>
              <a:spLocks/>
            </p:cNvSpPr>
            <p:nvPr/>
          </p:nvSpPr>
          <p:spPr bwMode="auto">
            <a:xfrm>
              <a:off x="3620" y="1312"/>
              <a:ext cx="78" cy="118"/>
            </a:xfrm>
            <a:custGeom>
              <a:avLst/>
              <a:gdLst>
                <a:gd name="T0" fmla="*/ 1 w 154"/>
                <a:gd name="T1" fmla="*/ 1 h 235"/>
                <a:gd name="T2" fmla="*/ 1 w 154"/>
                <a:gd name="T3" fmla="*/ 1 h 235"/>
                <a:gd name="T4" fmla="*/ 1 w 154"/>
                <a:gd name="T5" fmla="*/ 0 h 235"/>
                <a:gd name="T6" fmla="*/ 1 w 154"/>
                <a:gd name="T7" fmla="*/ 0 h 235"/>
                <a:gd name="T8" fmla="*/ 1 w 154"/>
                <a:gd name="T9" fmla="*/ 1 h 235"/>
                <a:gd name="T10" fmla="*/ 1 w 154"/>
                <a:gd name="T11" fmla="*/ 1 h 235"/>
                <a:gd name="T12" fmla="*/ 1 w 154"/>
                <a:gd name="T13" fmla="*/ 1 h 235"/>
                <a:gd name="T14" fmla="*/ 1 w 154"/>
                <a:gd name="T15" fmla="*/ 1 h 235"/>
                <a:gd name="T16" fmla="*/ 1 w 154"/>
                <a:gd name="T17" fmla="*/ 1 h 235"/>
                <a:gd name="T18" fmla="*/ 1 w 154"/>
                <a:gd name="T19" fmla="*/ 1 h 235"/>
                <a:gd name="T20" fmla="*/ 1 w 154"/>
                <a:gd name="T21" fmla="*/ 1 h 235"/>
                <a:gd name="T22" fmla="*/ 1 w 154"/>
                <a:gd name="T23" fmla="*/ 1 h 235"/>
                <a:gd name="T24" fmla="*/ 1 w 154"/>
                <a:gd name="T25" fmla="*/ 1 h 235"/>
                <a:gd name="T26" fmla="*/ 1 w 154"/>
                <a:gd name="T27" fmla="*/ 1 h 235"/>
                <a:gd name="T28" fmla="*/ 1 w 154"/>
                <a:gd name="T29" fmla="*/ 1 h 235"/>
                <a:gd name="T30" fmla="*/ 1 w 154"/>
                <a:gd name="T31" fmla="*/ 1 h 235"/>
                <a:gd name="T32" fmla="*/ 0 w 154"/>
                <a:gd name="T33" fmla="*/ 1 h 235"/>
                <a:gd name="T34" fmla="*/ 1 w 154"/>
                <a:gd name="T35" fmla="*/ 1 h 235"/>
                <a:gd name="T36" fmla="*/ 1 w 154"/>
                <a:gd name="T37" fmla="*/ 1 h 235"/>
                <a:gd name="T38" fmla="*/ 1 w 154"/>
                <a:gd name="T39" fmla="*/ 1 h 235"/>
                <a:gd name="T40" fmla="*/ 1 w 154"/>
                <a:gd name="T41" fmla="*/ 1 h 235"/>
                <a:gd name="T42" fmla="*/ 1 w 154"/>
                <a:gd name="T43" fmla="*/ 1 h 235"/>
                <a:gd name="T44" fmla="*/ 1 w 154"/>
                <a:gd name="T45" fmla="*/ 1 h 235"/>
                <a:gd name="T46" fmla="*/ 1 w 154"/>
                <a:gd name="T47" fmla="*/ 1 h 235"/>
                <a:gd name="T48" fmla="*/ 1 w 154"/>
                <a:gd name="T49" fmla="*/ 1 h 235"/>
                <a:gd name="T50" fmla="*/ 1 w 154"/>
                <a:gd name="T51" fmla="*/ 1 h 235"/>
                <a:gd name="T52" fmla="*/ 1 w 154"/>
                <a:gd name="T53" fmla="*/ 1 h 235"/>
                <a:gd name="T54" fmla="*/ 1 w 154"/>
                <a:gd name="T55" fmla="*/ 1 h 235"/>
                <a:gd name="T56" fmla="*/ 1 w 154"/>
                <a:gd name="T57" fmla="*/ 1 h 235"/>
                <a:gd name="T58" fmla="*/ 1 w 154"/>
                <a:gd name="T59" fmla="*/ 1 h 235"/>
                <a:gd name="T60" fmla="*/ 1 w 154"/>
                <a:gd name="T61" fmla="*/ 1 h 235"/>
                <a:gd name="T62" fmla="*/ 1 w 154"/>
                <a:gd name="T63" fmla="*/ 1 h 235"/>
                <a:gd name="T64" fmla="*/ 1 w 154"/>
                <a:gd name="T65" fmla="*/ 1 h 235"/>
                <a:gd name="T66" fmla="*/ 1 w 154"/>
                <a:gd name="T67" fmla="*/ 1 h 235"/>
                <a:gd name="T68" fmla="*/ 1 w 154"/>
                <a:gd name="T69" fmla="*/ 1 h 235"/>
                <a:gd name="T70" fmla="*/ 1 w 154"/>
                <a:gd name="T71" fmla="*/ 1 h 235"/>
                <a:gd name="T72" fmla="*/ 1 w 154"/>
                <a:gd name="T73" fmla="*/ 1 h 235"/>
                <a:gd name="T74" fmla="*/ 1 w 154"/>
                <a:gd name="T75" fmla="*/ 1 h 235"/>
                <a:gd name="T76" fmla="*/ 1 w 154"/>
                <a:gd name="T77" fmla="*/ 1 h 235"/>
                <a:gd name="T78" fmla="*/ 1 w 154"/>
                <a:gd name="T79" fmla="*/ 1 h 235"/>
                <a:gd name="T80" fmla="*/ 1 w 154"/>
                <a:gd name="T81" fmla="*/ 1 h 235"/>
                <a:gd name="T82" fmla="*/ 1 w 154"/>
                <a:gd name="T83" fmla="*/ 1 h 235"/>
                <a:gd name="T84" fmla="*/ 1 w 154"/>
                <a:gd name="T85" fmla="*/ 1 h 235"/>
                <a:gd name="T86" fmla="*/ 1 w 154"/>
                <a:gd name="T87" fmla="*/ 1 h 235"/>
                <a:gd name="T88" fmla="*/ 1 w 154"/>
                <a:gd name="T89" fmla="*/ 1 h 23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54"/>
                <a:gd name="T136" fmla="*/ 0 h 235"/>
                <a:gd name="T137" fmla="*/ 154 w 154"/>
                <a:gd name="T138" fmla="*/ 235 h 235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54" h="235">
                  <a:moveTo>
                    <a:pt x="97" y="3"/>
                  </a:moveTo>
                  <a:lnTo>
                    <a:pt x="90" y="1"/>
                  </a:lnTo>
                  <a:lnTo>
                    <a:pt x="84" y="0"/>
                  </a:lnTo>
                  <a:lnTo>
                    <a:pt x="79" y="0"/>
                  </a:lnTo>
                  <a:lnTo>
                    <a:pt x="73" y="1"/>
                  </a:lnTo>
                  <a:lnTo>
                    <a:pt x="67" y="2"/>
                  </a:lnTo>
                  <a:lnTo>
                    <a:pt x="61" y="6"/>
                  </a:lnTo>
                  <a:lnTo>
                    <a:pt x="55" y="10"/>
                  </a:lnTo>
                  <a:lnTo>
                    <a:pt x="50" y="17"/>
                  </a:lnTo>
                  <a:lnTo>
                    <a:pt x="44" y="17"/>
                  </a:lnTo>
                  <a:lnTo>
                    <a:pt x="37" y="18"/>
                  </a:lnTo>
                  <a:lnTo>
                    <a:pt x="30" y="20"/>
                  </a:lnTo>
                  <a:lnTo>
                    <a:pt x="22" y="22"/>
                  </a:lnTo>
                  <a:lnTo>
                    <a:pt x="15" y="25"/>
                  </a:lnTo>
                  <a:lnTo>
                    <a:pt x="9" y="30"/>
                  </a:lnTo>
                  <a:lnTo>
                    <a:pt x="4" y="37"/>
                  </a:lnTo>
                  <a:lnTo>
                    <a:pt x="0" y="44"/>
                  </a:lnTo>
                  <a:lnTo>
                    <a:pt x="3" y="80"/>
                  </a:lnTo>
                  <a:lnTo>
                    <a:pt x="11" y="139"/>
                  </a:lnTo>
                  <a:lnTo>
                    <a:pt x="20" y="199"/>
                  </a:lnTo>
                  <a:lnTo>
                    <a:pt x="29" y="235"/>
                  </a:lnTo>
                  <a:lnTo>
                    <a:pt x="39" y="234"/>
                  </a:lnTo>
                  <a:lnTo>
                    <a:pt x="48" y="232"/>
                  </a:lnTo>
                  <a:lnTo>
                    <a:pt x="58" y="230"/>
                  </a:lnTo>
                  <a:lnTo>
                    <a:pt x="68" y="228"/>
                  </a:lnTo>
                  <a:lnTo>
                    <a:pt x="77" y="225"/>
                  </a:lnTo>
                  <a:lnTo>
                    <a:pt x="84" y="223"/>
                  </a:lnTo>
                  <a:lnTo>
                    <a:pt x="91" y="223"/>
                  </a:lnTo>
                  <a:lnTo>
                    <a:pt x="98" y="223"/>
                  </a:lnTo>
                  <a:lnTo>
                    <a:pt x="104" y="224"/>
                  </a:lnTo>
                  <a:lnTo>
                    <a:pt x="112" y="224"/>
                  </a:lnTo>
                  <a:lnTo>
                    <a:pt x="120" y="224"/>
                  </a:lnTo>
                  <a:lnTo>
                    <a:pt x="129" y="224"/>
                  </a:lnTo>
                  <a:lnTo>
                    <a:pt x="138" y="223"/>
                  </a:lnTo>
                  <a:lnTo>
                    <a:pt x="145" y="223"/>
                  </a:lnTo>
                  <a:lnTo>
                    <a:pt x="150" y="221"/>
                  </a:lnTo>
                  <a:lnTo>
                    <a:pt x="154" y="220"/>
                  </a:lnTo>
                  <a:lnTo>
                    <a:pt x="154" y="210"/>
                  </a:lnTo>
                  <a:lnTo>
                    <a:pt x="149" y="187"/>
                  </a:lnTo>
                  <a:lnTo>
                    <a:pt x="142" y="153"/>
                  </a:lnTo>
                  <a:lnTo>
                    <a:pt x="132" y="116"/>
                  </a:lnTo>
                  <a:lnTo>
                    <a:pt x="121" y="77"/>
                  </a:lnTo>
                  <a:lnTo>
                    <a:pt x="111" y="43"/>
                  </a:lnTo>
                  <a:lnTo>
                    <a:pt x="103" y="16"/>
                  </a:lnTo>
                  <a:lnTo>
                    <a:pt x="97" y="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784" name="Freeform 1555"/>
            <p:cNvSpPr>
              <a:spLocks/>
            </p:cNvSpPr>
            <p:nvPr/>
          </p:nvSpPr>
          <p:spPr bwMode="auto">
            <a:xfrm>
              <a:off x="3561" y="1504"/>
              <a:ext cx="70" cy="111"/>
            </a:xfrm>
            <a:custGeom>
              <a:avLst/>
              <a:gdLst>
                <a:gd name="T0" fmla="*/ 1 w 138"/>
                <a:gd name="T1" fmla="*/ 1 h 222"/>
                <a:gd name="T2" fmla="*/ 0 w 138"/>
                <a:gd name="T3" fmla="*/ 1 h 222"/>
                <a:gd name="T4" fmla="*/ 0 w 138"/>
                <a:gd name="T5" fmla="*/ 1 h 222"/>
                <a:gd name="T6" fmla="*/ 1 w 138"/>
                <a:gd name="T7" fmla="*/ 1 h 222"/>
                <a:gd name="T8" fmla="*/ 1 w 138"/>
                <a:gd name="T9" fmla="*/ 1 h 222"/>
                <a:gd name="T10" fmla="*/ 1 w 138"/>
                <a:gd name="T11" fmla="*/ 1 h 222"/>
                <a:gd name="T12" fmla="*/ 1 w 138"/>
                <a:gd name="T13" fmla="*/ 1 h 222"/>
                <a:gd name="T14" fmla="*/ 1 w 138"/>
                <a:gd name="T15" fmla="*/ 1 h 222"/>
                <a:gd name="T16" fmla="*/ 1 w 138"/>
                <a:gd name="T17" fmla="*/ 1 h 222"/>
                <a:gd name="T18" fmla="*/ 1 w 138"/>
                <a:gd name="T19" fmla="*/ 1 h 222"/>
                <a:gd name="T20" fmla="*/ 1 w 138"/>
                <a:gd name="T21" fmla="*/ 1 h 222"/>
                <a:gd name="T22" fmla="*/ 1 w 138"/>
                <a:gd name="T23" fmla="*/ 1 h 222"/>
                <a:gd name="T24" fmla="*/ 1 w 138"/>
                <a:gd name="T25" fmla="*/ 1 h 222"/>
                <a:gd name="T26" fmla="*/ 1 w 138"/>
                <a:gd name="T27" fmla="*/ 1 h 222"/>
                <a:gd name="T28" fmla="*/ 1 w 138"/>
                <a:gd name="T29" fmla="*/ 1 h 222"/>
                <a:gd name="T30" fmla="*/ 1 w 138"/>
                <a:gd name="T31" fmla="*/ 1 h 222"/>
                <a:gd name="T32" fmla="*/ 1 w 138"/>
                <a:gd name="T33" fmla="*/ 1 h 222"/>
                <a:gd name="T34" fmla="*/ 1 w 138"/>
                <a:gd name="T35" fmla="*/ 1 h 222"/>
                <a:gd name="T36" fmla="*/ 1 w 138"/>
                <a:gd name="T37" fmla="*/ 1 h 222"/>
                <a:gd name="T38" fmla="*/ 1 w 138"/>
                <a:gd name="T39" fmla="*/ 0 h 222"/>
                <a:gd name="T40" fmla="*/ 1 w 138"/>
                <a:gd name="T41" fmla="*/ 0 h 222"/>
                <a:gd name="T42" fmla="*/ 1 w 138"/>
                <a:gd name="T43" fmla="*/ 1 h 222"/>
                <a:gd name="T44" fmla="*/ 1 w 138"/>
                <a:gd name="T45" fmla="*/ 1 h 222"/>
                <a:gd name="T46" fmla="*/ 1 w 138"/>
                <a:gd name="T47" fmla="*/ 1 h 222"/>
                <a:gd name="T48" fmla="*/ 1 w 138"/>
                <a:gd name="T49" fmla="*/ 1 h 222"/>
                <a:gd name="T50" fmla="*/ 1 w 138"/>
                <a:gd name="T51" fmla="*/ 1 h 222"/>
                <a:gd name="T52" fmla="*/ 1 w 138"/>
                <a:gd name="T53" fmla="*/ 1 h 222"/>
                <a:gd name="T54" fmla="*/ 1 w 138"/>
                <a:gd name="T55" fmla="*/ 1 h 222"/>
                <a:gd name="T56" fmla="*/ 1 w 138"/>
                <a:gd name="T57" fmla="*/ 1 h 222"/>
                <a:gd name="T58" fmla="*/ 1 w 138"/>
                <a:gd name="T59" fmla="*/ 1 h 222"/>
                <a:gd name="T60" fmla="*/ 1 w 138"/>
                <a:gd name="T61" fmla="*/ 1 h 222"/>
                <a:gd name="T62" fmla="*/ 1 w 138"/>
                <a:gd name="T63" fmla="*/ 1 h 222"/>
                <a:gd name="T64" fmla="*/ 1 w 138"/>
                <a:gd name="T65" fmla="*/ 1 h 22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38"/>
                <a:gd name="T100" fmla="*/ 0 h 222"/>
                <a:gd name="T101" fmla="*/ 138 w 138"/>
                <a:gd name="T102" fmla="*/ 222 h 22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38" h="222">
                  <a:moveTo>
                    <a:pt x="3" y="38"/>
                  </a:moveTo>
                  <a:lnTo>
                    <a:pt x="0" y="69"/>
                  </a:lnTo>
                  <a:lnTo>
                    <a:pt x="0" y="131"/>
                  </a:lnTo>
                  <a:lnTo>
                    <a:pt x="2" y="192"/>
                  </a:lnTo>
                  <a:lnTo>
                    <a:pt x="5" y="222"/>
                  </a:lnTo>
                  <a:lnTo>
                    <a:pt x="16" y="221"/>
                  </a:lnTo>
                  <a:lnTo>
                    <a:pt x="33" y="219"/>
                  </a:lnTo>
                  <a:lnTo>
                    <a:pt x="55" y="218"/>
                  </a:lnTo>
                  <a:lnTo>
                    <a:pt x="77" y="216"/>
                  </a:lnTo>
                  <a:lnTo>
                    <a:pt x="98" y="215"/>
                  </a:lnTo>
                  <a:lnTo>
                    <a:pt x="118" y="214"/>
                  </a:lnTo>
                  <a:lnTo>
                    <a:pt x="131" y="214"/>
                  </a:lnTo>
                  <a:lnTo>
                    <a:pt x="138" y="214"/>
                  </a:lnTo>
                  <a:lnTo>
                    <a:pt x="138" y="168"/>
                  </a:lnTo>
                  <a:lnTo>
                    <a:pt x="137" y="101"/>
                  </a:lnTo>
                  <a:lnTo>
                    <a:pt x="135" y="39"/>
                  </a:lnTo>
                  <a:lnTo>
                    <a:pt x="130" y="7"/>
                  </a:lnTo>
                  <a:lnTo>
                    <a:pt x="125" y="4"/>
                  </a:lnTo>
                  <a:lnTo>
                    <a:pt x="115" y="1"/>
                  </a:lnTo>
                  <a:lnTo>
                    <a:pt x="103" y="0"/>
                  </a:lnTo>
                  <a:lnTo>
                    <a:pt x="90" y="0"/>
                  </a:lnTo>
                  <a:lnTo>
                    <a:pt x="76" y="1"/>
                  </a:lnTo>
                  <a:lnTo>
                    <a:pt x="62" y="4"/>
                  </a:lnTo>
                  <a:lnTo>
                    <a:pt x="51" y="6"/>
                  </a:lnTo>
                  <a:lnTo>
                    <a:pt x="42" y="8"/>
                  </a:lnTo>
                  <a:lnTo>
                    <a:pt x="35" y="12"/>
                  </a:lnTo>
                  <a:lnTo>
                    <a:pt x="29" y="15"/>
                  </a:lnTo>
                  <a:lnTo>
                    <a:pt x="24" y="19"/>
                  </a:lnTo>
                  <a:lnTo>
                    <a:pt x="19" y="22"/>
                  </a:lnTo>
                  <a:lnTo>
                    <a:pt x="15" y="27"/>
                  </a:lnTo>
                  <a:lnTo>
                    <a:pt x="11" y="31"/>
                  </a:lnTo>
                  <a:lnTo>
                    <a:pt x="7" y="34"/>
                  </a:lnTo>
                  <a:lnTo>
                    <a:pt x="3" y="3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785" name="Freeform 1556"/>
            <p:cNvSpPr>
              <a:spLocks/>
            </p:cNvSpPr>
            <p:nvPr/>
          </p:nvSpPr>
          <p:spPr bwMode="auto">
            <a:xfrm>
              <a:off x="3488" y="1342"/>
              <a:ext cx="26" cy="39"/>
            </a:xfrm>
            <a:custGeom>
              <a:avLst/>
              <a:gdLst>
                <a:gd name="T0" fmla="*/ 0 w 53"/>
                <a:gd name="T1" fmla="*/ 0 h 78"/>
                <a:gd name="T2" fmla="*/ 0 w 53"/>
                <a:gd name="T3" fmla="*/ 1 h 78"/>
                <a:gd name="T4" fmla="*/ 0 w 53"/>
                <a:gd name="T5" fmla="*/ 1 h 78"/>
                <a:gd name="T6" fmla="*/ 0 w 53"/>
                <a:gd name="T7" fmla="*/ 1 h 78"/>
                <a:gd name="T8" fmla="*/ 0 w 53"/>
                <a:gd name="T9" fmla="*/ 1 h 78"/>
                <a:gd name="T10" fmla="*/ 0 w 53"/>
                <a:gd name="T11" fmla="*/ 1 h 78"/>
                <a:gd name="T12" fmla="*/ 0 w 53"/>
                <a:gd name="T13" fmla="*/ 1 h 78"/>
                <a:gd name="T14" fmla="*/ 0 w 53"/>
                <a:gd name="T15" fmla="*/ 1 h 78"/>
                <a:gd name="T16" fmla="*/ 0 w 53"/>
                <a:gd name="T17" fmla="*/ 1 h 78"/>
                <a:gd name="T18" fmla="*/ 0 w 53"/>
                <a:gd name="T19" fmla="*/ 1 h 78"/>
                <a:gd name="T20" fmla="*/ 0 w 53"/>
                <a:gd name="T21" fmla="*/ 1 h 78"/>
                <a:gd name="T22" fmla="*/ 0 w 53"/>
                <a:gd name="T23" fmla="*/ 1 h 78"/>
                <a:gd name="T24" fmla="*/ 0 w 53"/>
                <a:gd name="T25" fmla="*/ 1 h 78"/>
                <a:gd name="T26" fmla="*/ 0 w 53"/>
                <a:gd name="T27" fmla="*/ 1 h 78"/>
                <a:gd name="T28" fmla="*/ 0 w 53"/>
                <a:gd name="T29" fmla="*/ 1 h 78"/>
                <a:gd name="T30" fmla="*/ 0 w 53"/>
                <a:gd name="T31" fmla="*/ 1 h 78"/>
                <a:gd name="T32" fmla="*/ 0 w 53"/>
                <a:gd name="T33" fmla="*/ 1 h 78"/>
                <a:gd name="T34" fmla="*/ 0 w 53"/>
                <a:gd name="T35" fmla="*/ 1 h 78"/>
                <a:gd name="T36" fmla="*/ 0 w 53"/>
                <a:gd name="T37" fmla="*/ 1 h 78"/>
                <a:gd name="T38" fmla="*/ 0 w 53"/>
                <a:gd name="T39" fmla="*/ 1 h 78"/>
                <a:gd name="T40" fmla="*/ 0 w 53"/>
                <a:gd name="T41" fmla="*/ 1 h 78"/>
                <a:gd name="T42" fmla="*/ 0 w 53"/>
                <a:gd name="T43" fmla="*/ 1 h 78"/>
                <a:gd name="T44" fmla="*/ 0 w 53"/>
                <a:gd name="T45" fmla="*/ 1 h 78"/>
                <a:gd name="T46" fmla="*/ 0 w 53"/>
                <a:gd name="T47" fmla="*/ 1 h 78"/>
                <a:gd name="T48" fmla="*/ 0 w 53"/>
                <a:gd name="T49" fmla="*/ 0 h 7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53"/>
                <a:gd name="T76" fmla="*/ 0 h 78"/>
                <a:gd name="T77" fmla="*/ 53 w 53"/>
                <a:gd name="T78" fmla="*/ 78 h 78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53" h="78">
                  <a:moveTo>
                    <a:pt x="1" y="0"/>
                  </a:moveTo>
                  <a:lnTo>
                    <a:pt x="6" y="2"/>
                  </a:lnTo>
                  <a:lnTo>
                    <a:pt x="11" y="3"/>
                  </a:lnTo>
                  <a:lnTo>
                    <a:pt x="17" y="4"/>
                  </a:lnTo>
                  <a:lnTo>
                    <a:pt x="24" y="5"/>
                  </a:lnTo>
                  <a:lnTo>
                    <a:pt x="31" y="5"/>
                  </a:lnTo>
                  <a:lnTo>
                    <a:pt x="37" y="6"/>
                  </a:lnTo>
                  <a:lnTo>
                    <a:pt x="44" y="6"/>
                  </a:lnTo>
                  <a:lnTo>
                    <a:pt x="48" y="6"/>
                  </a:lnTo>
                  <a:lnTo>
                    <a:pt x="50" y="20"/>
                  </a:lnTo>
                  <a:lnTo>
                    <a:pt x="52" y="39"/>
                  </a:lnTo>
                  <a:lnTo>
                    <a:pt x="53" y="59"/>
                  </a:lnTo>
                  <a:lnTo>
                    <a:pt x="53" y="72"/>
                  </a:lnTo>
                  <a:lnTo>
                    <a:pt x="48" y="73"/>
                  </a:lnTo>
                  <a:lnTo>
                    <a:pt x="43" y="75"/>
                  </a:lnTo>
                  <a:lnTo>
                    <a:pt x="36" y="76"/>
                  </a:lnTo>
                  <a:lnTo>
                    <a:pt x="31" y="76"/>
                  </a:lnTo>
                  <a:lnTo>
                    <a:pt x="26" y="78"/>
                  </a:lnTo>
                  <a:lnTo>
                    <a:pt x="22" y="78"/>
                  </a:lnTo>
                  <a:lnTo>
                    <a:pt x="18" y="78"/>
                  </a:lnTo>
                  <a:lnTo>
                    <a:pt x="15" y="76"/>
                  </a:lnTo>
                  <a:lnTo>
                    <a:pt x="10" y="61"/>
                  </a:lnTo>
                  <a:lnTo>
                    <a:pt x="4" y="39"/>
                  </a:lnTo>
                  <a:lnTo>
                    <a:pt x="0" y="1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786" name="Freeform 1557"/>
            <p:cNvSpPr>
              <a:spLocks/>
            </p:cNvSpPr>
            <p:nvPr/>
          </p:nvSpPr>
          <p:spPr bwMode="auto">
            <a:xfrm>
              <a:off x="3521" y="1339"/>
              <a:ext cx="24" cy="41"/>
            </a:xfrm>
            <a:custGeom>
              <a:avLst/>
              <a:gdLst>
                <a:gd name="T0" fmla="*/ 0 w 49"/>
                <a:gd name="T1" fmla="*/ 1 h 82"/>
                <a:gd name="T2" fmla="*/ 0 w 49"/>
                <a:gd name="T3" fmla="*/ 1 h 82"/>
                <a:gd name="T4" fmla="*/ 0 w 49"/>
                <a:gd name="T5" fmla="*/ 1 h 82"/>
                <a:gd name="T6" fmla="*/ 0 w 49"/>
                <a:gd name="T7" fmla="*/ 1 h 82"/>
                <a:gd name="T8" fmla="*/ 0 w 49"/>
                <a:gd name="T9" fmla="*/ 1 h 82"/>
                <a:gd name="T10" fmla="*/ 0 w 49"/>
                <a:gd name="T11" fmla="*/ 1 h 82"/>
                <a:gd name="T12" fmla="*/ 0 w 49"/>
                <a:gd name="T13" fmla="*/ 1 h 82"/>
                <a:gd name="T14" fmla="*/ 0 w 49"/>
                <a:gd name="T15" fmla="*/ 1 h 82"/>
                <a:gd name="T16" fmla="*/ 0 w 49"/>
                <a:gd name="T17" fmla="*/ 0 h 82"/>
                <a:gd name="T18" fmla="*/ 0 w 49"/>
                <a:gd name="T19" fmla="*/ 1 h 82"/>
                <a:gd name="T20" fmla="*/ 0 w 49"/>
                <a:gd name="T21" fmla="*/ 1 h 82"/>
                <a:gd name="T22" fmla="*/ 0 w 49"/>
                <a:gd name="T23" fmla="*/ 1 h 82"/>
                <a:gd name="T24" fmla="*/ 0 w 49"/>
                <a:gd name="T25" fmla="*/ 1 h 82"/>
                <a:gd name="T26" fmla="*/ 0 w 49"/>
                <a:gd name="T27" fmla="*/ 1 h 82"/>
                <a:gd name="T28" fmla="*/ 0 w 49"/>
                <a:gd name="T29" fmla="*/ 1 h 82"/>
                <a:gd name="T30" fmla="*/ 0 w 49"/>
                <a:gd name="T31" fmla="*/ 1 h 82"/>
                <a:gd name="T32" fmla="*/ 0 w 49"/>
                <a:gd name="T33" fmla="*/ 1 h 82"/>
                <a:gd name="T34" fmla="*/ 0 w 49"/>
                <a:gd name="T35" fmla="*/ 1 h 82"/>
                <a:gd name="T36" fmla="*/ 0 w 49"/>
                <a:gd name="T37" fmla="*/ 1 h 82"/>
                <a:gd name="T38" fmla="*/ 0 w 49"/>
                <a:gd name="T39" fmla="*/ 1 h 82"/>
                <a:gd name="T40" fmla="*/ 0 w 49"/>
                <a:gd name="T41" fmla="*/ 1 h 82"/>
                <a:gd name="T42" fmla="*/ 0 w 49"/>
                <a:gd name="T43" fmla="*/ 1 h 82"/>
                <a:gd name="T44" fmla="*/ 0 w 49"/>
                <a:gd name="T45" fmla="*/ 1 h 82"/>
                <a:gd name="T46" fmla="*/ 0 w 49"/>
                <a:gd name="T47" fmla="*/ 1 h 82"/>
                <a:gd name="T48" fmla="*/ 0 w 49"/>
                <a:gd name="T49" fmla="*/ 1 h 82"/>
                <a:gd name="T50" fmla="*/ 0 w 49"/>
                <a:gd name="T51" fmla="*/ 1 h 82"/>
                <a:gd name="T52" fmla="*/ 0 w 49"/>
                <a:gd name="T53" fmla="*/ 1 h 82"/>
                <a:gd name="T54" fmla="*/ 0 w 49"/>
                <a:gd name="T55" fmla="*/ 1 h 82"/>
                <a:gd name="T56" fmla="*/ 0 w 49"/>
                <a:gd name="T57" fmla="*/ 1 h 8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49"/>
                <a:gd name="T88" fmla="*/ 0 h 82"/>
                <a:gd name="T89" fmla="*/ 49 w 49"/>
                <a:gd name="T90" fmla="*/ 82 h 82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49" h="82">
                  <a:moveTo>
                    <a:pt x="3" y="14"/>
                  </a:moveTo>
                  <a:lnTo>
                    <a:pt x="5" y="12"/>
                  </a:lnTo>
                  <a:lnTo>
                    <a:pt x="10" y="11"/>
                  </a:lnTo>
                  <a:lnTo>
                    <a:pt x="14" y="9"/>
                  </a:lnTo>
                  <a:lnTo>
                    <a:pt x="18" y="7"/>
                  </a:lnTo>
                  <a:lnTo>
                    <a:pt x="23" y="6"/>
                  </a:lnTo>
                  <a:lnTo>
                    <a:pt x="28" y="4"/>
                  </a:lnTo>
                  <a:lnTo>
                    <a:pt x="33" y="3"/>
                  </a:lnTo>
                  <a:lnTo>
                    <a:pt x="37" y="0"/>
                  </a:lnTo>
                  <a:lnTo>
                    <a:pt x="39" y="11"/>
                  </a:lnTo>
                  <a:lnTo>
                    <a:pt x="40" y="21"/>
                  </a:lnTo>
                  <a:lnTo>
                    <a:pt x="41" y="31"/>
                  </a:lnTo>
                  <a:lnTo>
                    <a:pt x="44" y="38"/>
                  </a:lnTo>
                  <a:lnTo>
                    <a:pt x="47" y="46"/>
                  </a:lnTo>
                  <a:lnTo>
                    <a:pt x="48" y="57"/>
                  </a:lnTo>
                  <a:lnTo>
                    <a:pt x="49" y="67"/>
                  </a:lnTo>
                  <a:lnTo>
                    <a:pt x="49" y="76"/>
                  </a:lnTo>
                  <a:lnTo>
                    <a:pt x="45" y="79"/>
                  </a:lnTo>
                  <a:lnTo>
                    <a:pt x="38" y="80"/>
                  </a:lnTo>
                  <a:lnTo>
                    <a:pt x="32" y="81"/>
                  </a:lnTo>
                  <a:lnTo>
                    <a:pt x="26" y="82"/>
                  </a:lnTo>
                  <a:lnTo>
                    <a:pt x="20" y="82"/>
                  </a:lnTo>
                  <a:lnTo>
                    <a:pt x="14" y="82"/>
                  </a:lnTo>
                  <a:lnTo>
                    <a:pt x="9" y="82"/>
                  </a:lnTo>
                  <a:lnTo>
                    <a:pt x="5" y="81"/>
                  </a:lnTo>
                  <a:lnTo>
                    <a:pt x="2" y="64"/>
                  </a:lnTo>
                  <a:lnTo>
                    <a:pt x="0" y="42"/>
                  </a:lnTo>
                  <a:lnTo>
                    <a:pt x="0" y="25"/>
                  </a:lnTo>
                  <a:lnTo>
                    <a:pt x="3" y="1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787" name="Freeform 1558"/>
            <p:cNvSpPr>
              <a:spLocks/>
            </p:cNvSpPr>
            <p:nvPr/>
          </p:nvSpPr>
          <p:spPr bwMode="auto">
            <a:xfrm>
              <a:off x="3501" y="1388"/>
              <a:ext cx="53" cy="56"/>
            </a:xfrm>
            <a:custGeom>
              <a:avLst/>
              <a:gdLst>
                <a:gd name="T0" fmla="*/ 0 w 107"/>
                <a:gd name="T1" fmla="*/ 1 h 111"/>
                <a:gd name="T2" fmla="*/ 0 w 107"/>
                <a:gd name="T3" fmla="*/ 1 h 111"/>
                <a:gd name="T4" fmla="*/ 0 w 107"/>
                <a:gd name="T5" fmla="*/ 1 h 111"/>
                <a:gd name="T6" fmla="*/ 0 w 107"/>
                <a:gd name="T7" fmla="*/ 1 h 111"/>
                <a:gd name="T8" fmla="*/ 0 w 107"/>
                <a:gd name="T9" fmla="*/ 1 h 111"/>
                <a:gd name="T10" fmla="*/ 0 w 107"/>
                <a:gd name="T11" fmla="*/ 1 h 111"/>
                <a:gd name="T12" fmla="*/ 0 w 107"/>
                <a:gd name="T13" fmla="*/ 1 h 111"/>
                <a:gd name="T14" fmla="*/ 0 w 107"/>
                <a:gd name="T15" fmla="*/ 1 h 111"/>
                <a:gd name="T16" fmla="*/ 0 w 107"/>
                <a:gd name="T17" fmla="*/ 1 h 111"/>
                <a:gd name="T18" fmla="*/ 0 w 107"/>
                <a:gd name="T19" fmla="*/ 1 h 111"/>
                <a:gd name="T20" fmla="*/ 0 w 107"/>
                <a:gd name="T21" fmla="*/ 1 h 111"/>
                <a:gd name="T22" fmla="*/ 0 w 107"/>
                <a:gd name="T23" fmla="*/ 1 h 111"/>
                <a:gd name="T24" fmla="*/ 0 w 107"/>
                <a:gd name="T25" fmla="*/ 1 h 111"/>
                <a:gd name="T26" fmla="*/ 0 w 107"/>
                <a:gd name="T27" fmla="*/ 1 h 111"/>
                <a:gd name="T28" fmla="*/ 0 w 107"/>
                <a:gd name="T29" fmla="*/ 1 h 111"/>
                <a:gd name="T30" fmla="*/ 0 w 107"/>
                <a:gd name="T31" fmla="*/ 1 h 111"/>
                <a:gd name="T32" fmla="*/ 0 w 107"/>
                <a:gd name="T33" fmla="*/ 1 h 111"/>
                <a:gd name="T34" fmla="*/ 0 w 107"/>
                <a:gd name="T35" fmla="*/ 1 h 111"/>
                <a:gd name="T36" fmla="*/ 0 w 107"/>
                <a:gd name="T37" fmla="*/ 1 h 111"/>
                <a:gd name="T38" fmla="*/ 0 w 107"/>
                <a:gd name="T39" fmla="*/ 1 h 111"/>
                <a:gd name="T40" fmla="*/ 0 w 107"/>
                <a:gd name="T41" fmla="*/ 1 h 111"/>
                <a:gd name="T42" fmla="*/ 0 w 107"/>
                <a:gd name="T43" fmla="*/ 1 h 111"/>
                <a:gd name="T44" fmla="*/ 0 w 107"/>
                <a:gd name="T45" fmla="*/ 1 h 111"/>
                <a:gd name="T46" fmla="*/ 0 w 107"/>
                <a:gd name="T47" fmla="*/ 1 h 111"/>
                <a:gd name="T48" fmla="*/ 0 w 107"/>
                <a:gd name="T49" fmla="*/ 1 h 111"/>
                <a:gd name="T50" fmla="*/ 0 w 107"/>
                <a:gd name="T51" fmla="*/ 1 h 111"/>
                <a:gd name="T52" fmla="*/ 0 w 107"/>
                <a:gd name="T53" fmla="*/ 0 h 111"/>
                <a:gd name="T54" fmla="*/ 0 w 107"/>
                <a:gd name="T55" fmla="*/ 0 h 111"/>
                <a:gd name="T56" fmla="*/ 0 w 107"/>
                <a:gd name="T57" fmla="*/ 0 h 111"/>
                <a:gd name="T58" fmla="*/ 0 w 107"/>
                <a:gd name="T59" fmla="*/ 1 h 111"/>
                <a:gd name="T60" fmla="*/ 0 w 107"/>
                <a:gd name="T61" fmla="*/ 1 h 111"/>
                <a:gd name="T62" fmla="*/ 0 w 107"/>
                <a:gd name="T63" fmla="*/ 1 h 111"/>
                <a:gd name="T64" fmla="*/ 0 w 107"/>
                <a:gd name="T65" fmla="*/ 1 h 111"/>
                <a:gd name="T66" fmla="*/ 0 w 107"/>
                <a:gd name="T67" fmla="*/ 1 h 111"/>
                <a:gd name="T68" fmla="*/ 0 w 107"/>
                <a:gd name="T69" fmla="*/ 1 h 111"/>
                <a:gd name="T70" fmla="*/ 0 w 107"/>
                <a:gd name="T71" fmla="*/ 1 h 111"/>
                <a:gd name="T72" fmla="*/ 0 w 107"/>
                <a:gd name="T73" fmla="*/ 1 h 111"/>
                <a:gd name="T74" fmla="*/ 0 w 107"/>
                <a:gd name="T75" fmla="*/ 1 h 111"/>
                <a:gd name="T76" fmla="*/ 0 w 107"/>
                <a:gd name="T77" fmla="*/ 1 h 111"/>
                <a:gd name="T78" fmla="*/ 0 w 107"/>
                <a:gd name="T79" fmla="*/ 1 h 111"/>
                <a:gd name="T80" fmla="*/ 0 w 107"/>
                <a:gd name="T81" fmla="*/ 1 h 11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07"/>
                <a:gd name="T124" fmla="*/ 0 h 111"/>
                <a:gd name="T125" fmla="*/ 107 w 107"/>
                <a:gd name="T126" fmla="*/ 111 h 111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07" h="111">
                  <a:moveTo>
                    <a:pt x="50" y="3"/>
                  </a:moveTo>
                  <a:lnTo>
                    <a:pt x="54" y="3"/>
                  </a:lnTo>
                  <a:lnTo>
                    <a:pt x="60" y="3"/>
                  </a:lnTo>
                  <a:lnTo>
                    <a:pt x="66" y="3"/>
                  </a:lnTo>
                  <a:lnTo>
                    <a:pt x="72" y="2"/>
                  </a:lnTo>
                  <a:lnTo>
                    <a:pt x="79" y="2"/>
                  </a:lnTo>
                  <a:lnTo>
                    <a:pt x="85" y="2"/>
                  </a:lnTo>
                  <a:lnTo>
                    <a:pt x="90" y="1"/>
                  </a:lnTo>
                  <a:lnTo>
                    <a:pt x="94" y="1"/>
                  </a:lnTo>
                  <a:lnTo>
                    <a:pt x="98" y="22"/>
                  </a:lnTo>
                  <a:lnTo>
                    <a:pt x="103" y="51"/>
                  </a:lnTo>
                  <a:lnTo>
                    <a:pt x="107" y="78"/>
                  </a:lnTo>
                  <a:lnTo>
                    <a:pt x="107" y="94"/>
                  </a:lnTo>
                  <a:lnTo>
                    <a:pt x="101" y="99"/>
                  </a:lnTo>
                  <a:lnTo>
                    <a:pt x="91" y="103"/>
                  </a:lnTo>
                  <a:lnTo>
                    <a:pt x="79" y="106"/>
                  </a:lnTo>
                  <a:lnTo>
                    <a:pt x="66" y="109"/>
                  </a:lnTo>
                  <a:lnTo>
                    <a:pt x="53" y="111"/>
                  </a:lnTo>
                  <a:lnTo>
                    <a:pt x="40" y="111"/>
                  </a:lnTo>
                  <a:lnTo>
                    <a:pt x="29" y="110"/>
                  </a:lnTo>
                  <a:lnTo>
                    <a:pt x="21" y="106"/>
                  </a:lnTo>
                  <a:lnTo>
                    <a:pt x="17" y="84"/>
                  </a:lnTo>
                  <a:lnTo>
                    <a:pt x="11" y="51"/>
                  </a:lnTo>
                  <a:lnTo>
                    <a:pt x="6" y="21"/>
                  </a:lnTo>
                  <a:lnTo>
                    <a:pt x="0" y="6"/>
                  </a:lnTo>
                  <a:lnTo>
                    <a:pt x="8" y="2"/>
                  </a:lnTo>
                  <a:lnTo>
                    <a:pt x="17" y="0"/>
                  </a:lnTo>
                  <a:lnTo>
                    <a:pt x="24" y="0"/>
                  </a:lnTo>
                  <a:lnTo>
                    <a:pt x="30" y="0"/>
                  </a:lnTo>
                  <a:lnTo>
                    <a:pt x="33" y="20"/>
                  </a:lnTo>
                  <a:lnTo>
                    <a:pt x="38" y="49"/>
                  </a:lnTo>
                  <a:lnTo>
                    <a:pt x="42" y="77"/>
                  </a:lnTo>
                  <a:lnTo>
                    <a:pt x="43" y="93"/>
                  </a:lnTo>
                  <a:lnTo>
                    <a:pt x="51" y="93"/>
                  </a:lnTo>
                  <a:lnTo>
                    <a:pt x="56" y="93"/>
                  </a:lnTo>
                  <a:lnTo>
                    <a:pt x="61" y="93"/>
                  </a:lnTo>
                  <a:lnTo>
                    <a:pt x="65" y="92"/>
                  </a:lnTo>
                  <a:lnTo>
                    <a:pt x="62" y="75"/>
                  </a:lnTo>
                  <a:lnTo>
                    <a:pt x="58" y="49"/>
                  </a:lnTo>
                  <a:lnTo>
                    <a:pt x="54" y="23"/>
                  </a:lnTo>
                  <a:lnTo>
                    <a:pt x="50" y="3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788" name="Freeform 1559"/>
            <p:cNvSpPr>
              <a:spLocks/>
            </p:cNvSpPr>
            <p:nvPr/>
          </p:nvSpPr>
          <p:spPr bwMode="auto">
            <a:xfrm>
              <a:off x="3631" y="1331"/>
              <a:ext cx="21" cy="51"/>
            </a:xfrm>
            <a:custGeom>
              <a:avLst/>
              <a:gdLst>
                <a:gd name="T0" fmla="*/ 1 w 42"/>
                <a:gd name="T1" fmla="*/ 0 h 102"/>
                <a:gd name="T2" fmla="*/ 1 w 42"/>
                <a:gd name="T3" fmla="*/ 0 h 102"/>
                <a:gd name="T4" fmla="*/ 1 w 42"/>
                <a:gd name="T5" fmla="*/ 0 h 102"/>
                <a:gd name="T6" fmla="*/ 1 w 42"/>
                <a:gd name="T7" fmla="*/ 1 h 102"/>
                <a:gd name="T8" fmla="*/ 1 w 42"/>
                <a:gd name="T9" fmla="*/ 1 h 102"/>
                <a:gd name="T10" fmla="*/ 1 w 42"/>
                <a:gd name="T11" fmla="*/ 1 h 102"/>
                <a:gd name="T12" fmla="*/ 1 w 42"/>
                <a:gd name="T13" fmla="*/ 1 h 102"/>
                <a:gd name="T14" fmla="*/ 1 w 42"/>
                <a:gd name="T15" fmla="*/ 1 h 102"/>
                <a:gd name="T16" fmla="*/ 0 w 42"/>
                <a:gd name="T17" fmla="*/ 1 h 102"/>
                <a:gd name="T18" fmla="*/ 1 w 42"/>
                <a:gd name="T19" fmla="*/ 1 h 102"/>
                <a:gd name="T20" fmla="*/ 1 w 42"/>
                <a:gd name="T21" fmla="*/ 1 h 102"/>
                <a:gd name="T22" fmla="*/ 1 w 42"/>
                <a:gd name="T23" fmla="*/ 1 h 102"/>
                <a:gd name="T24" fmla="*/ 1 w 42"/>
                <a:gd name="T25" fmla="*/ 1 h 102"/>
                <a:gd name="T26" fmla="*/ 1 w 42"/>
                <a:gd name="T27" fmla="*/ 1 h 102"/>
                <a:gd name="T28" fmla="*/ 1 w 42"/>
                <a:gd name="T29" fmla="*/ 1 h 102"/>
                <a:gd name="T30" fmla="*/ 1 w 42"/>
                <a:gd name="T31" fmla="*/ 1 h 102"/>
                <a:gd name="T32" fmla="*/ 1 w 42"/>
                <a:gd name="T33" fmla="*/ 1 h 102"/>
                <a:gd name="T34" fmla="*/ 1 w 42"/>
                <a:gd name="T35" fmla="*/ 1 h 102"/>
                <a:gd name="T36" fmla="*/ 1 w 42"/>
                <a:gd name="T37" fmla="*/ 1 h 102"/>
                <a:gd name="T38" fmla="*/ 1 w 42"/>
                <a:gd name="T39" fmla="*/ 1 h 102"/>
                <a:gd name="T40" fmla="*/ 1 w 42"/>
                <a:gd name="T41" fmla="*/ 1 h 102"/>
                <a:gd name="T42" fmla="*/ 1 w 42"/>
                <a:gd name="T43" fmla="*/ 1 h 102"/>
                <a:gd name="T44" fmla="*/ 1 w 42"/>
                <a:gd name="T45" fmla="*/ 1 h 102"/>
                <a:gd name="T46" fmla="*/ 1 w 42"/>
                <a:gd name="T47" fmla="*/ 1 h 102"/>
                <a:gd name="T48" fmla="*/ 1 w 42"/>
                <a:gd name="T49" fmla="*/ 0 h 10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42"/>
                <a:gd name="T76" fmla="*/ 0 h 102"/>
                <a:gd name="T77" fmla="*/ 42 w 42"/>
                <a:gd name="T78" fmla="*/ 102 h 102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42" h="102">
                  <a:moveTo>
                    <a:pt x="36" y="0"/>
                  </a:moveTo>
                  <a:lnTo>
                    <a:pt x="32" y="0"/>
                  </a:lnTo>
                  <a:lnTo>
                    <a:pt x="27" y="0"/>
                  </a:lnTo>
                  <a:lnTo>
                    <a:pt x="22" y="1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7" y="6"/>
                  </a:lnTo>
                  <a:lnTo>
                    <a:pt x="2" y="8"/>
                  </a:lnTo>
                  <a:lnTo>
                    <a:pt x="0" y="10"/>
                  </a:lnTo>
                  <a:lnTo>
                    <a:pt x="1" y="28"/>
                  </a:lnTo>
                  <a:lnTo>
                    <a:pt x="4" y="57"/>
                  </a:lnTo>
                  <a:lnTo>
                    <a:pt x="7" y="86"/>
                  </a:lnTo>
                  <a:lnTo>
                    <a:pt x="11" y="102"/>
                  </a:lnTo>
                  <a:lnTo>
                    <a:pt x="16" y="101"/>
                  </a:lnTo>
                  <a:lnTo>
                    <a:pt x="21" y="98"/>
                  </a:lnTo>
                  <a:lnTo>
                    <a:pt x="25" y="95"/>
                  </a:lnTo>
                  <a:lnTo>
                    <a:pt x="29" y="93"/>
                  </a:lnTo>
                  <a:lnTo>
                    <a:pt x="33" y="90"/>
                  </a:lnTo>
                  <a:lnTo>
                    <a:pt x="36" y="89"/>
                  </a:lnTo>
                  <a:lnTo>
                    <a:pt x="40" y="88"/>
                  </a:lnTo>
                  <a:lnTo>
                    <a:pt x="42" y="88"/>
                  </a:lnTo>
                  <a:lnTo>
                    <a:pt x="40" y="62"/>
                  </a:lnTo>
                  <a:lnTo>
                    <a:pt x="37" y="38"/>
                  </a:lnTo>
                  <a:lnTo>
                    <a:pt x="35" y="17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789" name="Freeform 1560"/>
            <p:cNvSpPr>
              <a:spLocks/>
            </p:cNvSpPr>
            <p:nvPr/>
          </p:nvSpPr>
          <p:spPr bwMode="auto">
            <a:xfrm>
              <a:off x="3658" y="1330"/>
              <a:ext cx="23" cy="42"/>
            </a:xfrm>
            <a:custGeom>
              <a:avLst/>
              <a:gdLst>
                <a:gd name="T0" fmla="*/ 0 w 44"/>
                <a:gd name="T1" fmla="*/ 1 h 84"/>
                <a:gd name="T2" fmla="*/ 1 w 44"/>
                <a:gd name="T3" fmla="*/ 1 h 84"/>
                <a:gd name="T4" fmla="*/ 1 w 44"/>
                <a:gd name="T5" fmla="*/ 1 h 84"/>
                <a:gd name="T6" fmla="*/ 1 w 44"/>
                <a:gd name="T7" fmla="*/ 1 h 84"/>
                <a:gd name="T8" fmla="*/ 1 w 44"/>
                <a:gd name="T9" fmla="*/ 1 h 84"/>
                <a:gd name="T10" fmla="*/ 1 w 44"/>
                <a:gd name="T11" fmla="*/ 1 h 84"/>
                <a:gd name="T12" fmla="*/ 1 w 44"/>
                <a:gd name="T13" fmla="*/ 1 h 84"/>
                <a:gd name="T14" fmla="*/ 1 w 44"/>
                <a:gd name="T15" fmla="*/ 1 h 84"/>
                <a:gd name="T16" fmla="*/ 1 w 44"/>
                <a:gd name="T17" fmla="*/ 1 h 84"/>
                <a:gd name="T18" fmla="*/ 1 w 44"/>
                <a:gd name="T19" fmla="*/ 1 h 84"/>
                <a:gd name="T20" fmla="*/ 1 w 44"/>
                <a:gd name="T21" fmla="*/ 1 h 84"/>
                <a:gd name="T22" fmla="*/ 1 w 44"/>
                <a:gd name="T23" fmla="*/ 1 h 84"/>
                <a:gd name="T24" fmla="*/ 1 w 44"/>
                <a:gd name="T25" fmla="*/ 1 h 84"/>
                <a:gd name="T26" fmla="*/ 1 w 44"/>
                <a:gd name="T27" fmla="*/ 1 h 84"/>
                <a:gd name="T28" fmla="*/ 1 w 44"/>
                <a:gd name="T29" fmla="*/ 1 h 84"/>
                <a:gd name="T30" fmla="*/ 1 w 44"/>
                <a:gd name="T31" fmla="*/ 1 h 84"/>
                <a:gd name="T32" fmla="*/ 1 w 44"/>
                <a:gd name="T33" fmla="*/ 1 h 84"/>
                <a:gd name="T34" fmla="*/ 1 w 44"/>
                <a:gd name="T35" fmla="*/ 0 h 84"/>
                <a:gd name="T36" fmla="*/ 1 w 44"/>
                <a:gd name="T37" fmla="*/ 0 h 84"/>
                <a:gd name="T38" fmla="*/ 1 w 44"/>
                <a:gd name="T39" fmla="*/ 1 h 84"/>
                <a:gd name="T40" fmla="*/ 0 w 44"/>
                <a:gd name="T41" fmla="*/ 1 h 8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44"/>
                <a:gd name="T64" fmla="*/ 0 h 84"/>
                <a:gd name="T65" fmla="*/ 44 w 44"/>
                <a:gd name="T66" fmla="*/ 84 h 8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44" h="84">
                  <a:moveTo>
                    <a:pt x="0" y="6"/>
                  </a:moveTo>
                  <a:lnTo>
                    <a:pt x="1" y="19"/>
                  </a:lnTo>
                  <a:lnTo>
                    <a:pt x="4" y="43"/>
                  </a:lnTo>
                  <a:lnTo>
                    <a:pt x="7" y="68"/>
                  </a:lnTo>
                  <a:lnTo>
                    <a:pt x="11" y="84"/>
                  </a:lnTo>
                  <a:lnTo>
                    <a:pt x="14" y="84"/>
                  </a:lnTo>
                  <a:lnTo>
                    <a:pt x="20" y="84"/>
                  </a:lnTo>
                  <a:lnTo>
                    <a:pt x="24" y="83"/>
                  </a:lnTo>
                  <a:lnTo>
                    <a:pt x="29" y="83"/>
                  </a:lnTo>
                  <a:lnTo>
                    <a:pt x="34" y="83"/>
                  </a:lnTo>
                  <a:lnTo>
                    <a:pt x="38" y="83"/>
                  </a:lnTo>
                  <a:lnTo>
                    <a:pt x="42" y="83"/>
                  </a:lnTo>
                  <a:lnTo>
                    <a:pt x="44" y="84"/>
                  </a:lnTo>
                  <a:lnTo>
                    <a:pt x="40" y="65"/>
                  </a:lnTo>
                  <a:lnTo>
                    <a:pt x="35" y="38"/>
                  </a:lnTo>
                  <a:lnTo>
                    <a:pt x="29" y="15"/>
                  </a:lnTo>
                  <a:lnTo>
                    <a:pt x="25" y="2"/>
                  </a:lnTo>
                  <a:lnTo>
                    <a:pt x="20" y="0"/>
                  </a:lnTo>
                  <a:lnTo>
                    <a:pt x="13" y="0"/>
                  </a:lnTo>
                  <a:lnTo>
                    <a:pt x="6" y="2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790" name="Freeform 1561"/>
            <p:cNvSpPr>
              <a:spLocks/>
            </p:cNvSpPr>
            <p:nvPr/>
          </p:nvSpPr>
          <p:spPr bwMode="auto">
            <a:xfrm>
              <a:off x="3668" y="1382"/>
              <a:ext cx="23" cy="30"/>
            </a:xfrm>
            <a:custGeom>
              <a:avLst/>
              <a:gdLst>
                <a:gd name="T0" fmla="*/ 0 w 48"/>
                <a:gd name="T1" fmla="*/ 1 h 60"/>
                <a:gd name="T2" fmla="*/ 0 w 48"/>
                <a:gd name="T3" fmla="*/ 1 h 60"/>
                <a:gd name="T4" fmla="*/ 0 w 48"/>
                <a:gd name="T5" fmla="*/ 1 h 60"/>
                <a:gd name="T6" fmla="*/ 0 w 48"/>
                <a:gd name="T7" fmla="*/ 1 h 60"/>
                <a:gd name="T8" fmla="*/ 0 w 48"/>
                <a:gd name="T9" fmla="*/ 1 h 60"/>
                <a:gd name="T10" fmla="*/ 0 w 48"/>
                <a:gd name="T11" fmla="*/ 1 h 60"/>
                <a:gd name="T12" fmla="*/ 0 w 48"/>
                <a:gd name="T13" fmla="*/ 1 h 60"/>
                <a:gd name="T14" fmla="*/ 0 w 48"/>
                <a:gd name="T15" fmla="*/ 1 h 60"/>
                <a:gd name="T16" fmla="*/ 0 w 48"/>
                <a:gd name="T17" fmla="*/ 1 h 60"/>
                <a:gd name="T18" fmla="*/ 0 w 48"/>
                <a:gd name="T19" fmla="*/ 1 h 60"/>
                <a:gd name="T20" fmla="*/ 0 w 48"/>
                <a:gd name="T21" fmla="*/ 1 h 60"/>
                <a:gd name="T22" fmla="*/ 0 w 48"/>
                <a:gd name="T23" fmla="*/ 1 h 60"/>
                <a:gd name="T24" fmla="*/ 0 w 48"/>
                <a:gd name="T25" fmla="*/ 1 h 60"/>
                <a:gd name="T26" fmla="*/ 0 w 48"/>
                <a:gd name="T27" fmla="*/ 1 h 60"/>
                <a:gd name="T28" fmla="*/ 0 w 48"/>
                <a:gd name="T29" fmla="*/ 1 h 60"/>
                <a:gd name="T30" fmla="*/ 0 w 48"/>
                <a:gd name="T31" fmla="*/ 1 h 60"/>
                <a:gd name="T32" fmla="*/ 0 w 48"/>
                <a:gd name="T33" fmla="*/ 0 h 60"/>
                <a:gd name="T34" fmla="*/ 0 w 48"/>
                <a:gd name="T35" fmla="*/ 0 h 60"/>
                <a:gd name="T36" fmla="*/ 0 w 48"/>
                <a:gd name="T37" fmla="*/ 0 h 60"/>
                <a:gd name="T38" fmla="*/ 0 w 48"/>
                <a:gd name="T39" fmla="*/ 0 h 60"/>
                <a:gd name="T40" fmla="*/ 0 w 48"/>
                <a:gd name="T41" fmla="*/ 0 h 60"/>
                <a:gd name="T42" fmla="*/ 0 w 48"/>
                <a:gd name="T43" fmla="*/ 0 h 60"/>
                <a:gd name="T44" fmla="*/ 0 w 48"/>
                <a:gd name="T45" fmla="*/ 1 h 60"/>
                <a:gd name="T46" fmla="*/ 0 w 48"/>
                <a:gd name="T47" fmla="*/ 1 h 60"/>
                <a:gd name="T48" fmla="*/ 0 w 48"/>
                <a:gd name="T49" fmla="*/ 1 h 6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48"/>
                <a:gd name="T76" fmla="*/ 0 h 60"/>
                <a:gd name="T77" fmla="*/ 48 w 48"/>
                <a:gd name="T78" fmla="*/ 60 h 60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48" h="60">
                  <a:moveTo>
                    <a:pt x="0" y="3"/>
                  </a:moveTo>
                  <a:lnTo>
                    <a:pt x="3" y="17"/>
                  </a:lnTo>
                  <a:lnTo>
                    <a:pt x="6" y="33"/>
                  </a:lnTo>
                  <a:lnTo>
                    <a:pt x="11" y="48"/>
                  </a:lnTo>
                  <a:lnTo>
                    <a:pt x="14" y="60"/>
                  </a:lnTo>
                  <a:lnTo>
                    <a:pt x="20" y="58"/>
                  </a:lnTo>
                  <a:lnTo>
                    <a:pt x="25" y="57"/>
                  </a:lnTo>
                  <a:lnTo>
                    <a:pt x="30" y="55"/>
                  </a:lnTo>
                  <a:lnTo>
                    <a:pt x="35" y="53"/>
                  </a:lnTo>
                  <a:lnTo>
                    <a:pt x="40" y="50"/>
                  </a:lnTo>
                  <a:lnTo>
                    <a:pt x="43" y="49"/>
                  </a:lnTo>
                  <a:lnTo>
                    <a:pt x="46" y="48"/>
                  </a:lnTo>
                  <a:lnTo>
                    <a:pt x="48" y="49"/>
                  </a:lnTo>
                  <a:lnTo>
                    <a:pt x="44" y="33"/>
                  </a:lnTo>
                  <a:lnTo>
                    <a:pt x="42" y="17"/>
                  </a:lnTo>
                  <a:lnTo>
                    <a:pt x="39" y="6"/>
                  </a:lnTo>
                  <a:lnTo>
                    <a:pt x="34" y="0"/>
                  </a:lnTo>
                  <a:lnTo>
                    <a:pt x="30" y="0"/>
                  </a:lnTo>
                  <a:lnTo>
                    <a:pt x="25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1" y="0"/>
                  </a:lnTo>
                  <a:lnTo>
                    <a:pt x="7" y="1"/>
                  </a:lnTo>
                  <a:lnTo>
                    <a:pt x="3" y="1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791" name="Freeform 1562"/>
            <p:cNvSpPr>
              <a:spLocks/>
            </p:cNvSpPr>
            <p:nvPr/>
          </p:nvSpPr>
          <p:spPr bwMode="auto">
            <a:xfrm>
              <a:off x="3640" y="1386"/>
              <a:ext cx="23" cy="33"/>
            </a:xfrm>
            <a:custGeom>
              <a:avLst/>
              <a:gdLst>
                <a:gd name="T0" fmla="*/ 1 w 45"/>
                <a:gd name="T1" fmla="*/ 0 h 67"/>
                <a:gd name="T2" fmla="*/ 1 w 45"/>
                <a:gd name="T3" fmla="*/ 0 h 67"/>
                <a:gd name="T4" fmla="*/ 1 w 45"/>
                <a:gd name="T5" fmla="*/ 0 h 67"/>
                <a:gd name="T6" fmla="*/ 1 w 45"/>
                <a:gd name="T7" fmla="*/ 0 h 67"/>
                <a:gd name="T8" fmla="*/ 1 w 45"/>
                <a:gd name="T9" fmla="*/ 0 h 67"/>
                <a:gd name="T10" fmla="*/ 1 w 45"/>
                <a:gd name="T11" fmla="*/ 0 h 67"/>
                <a:gd name="T12" fmla="*/ 1 w 45"/>
                <a:gd name="T13" fmla="*/ 0 h 67"/>
                <a:gd name="T14" fmla="*/ 1 w 45"/>
                <a:gd name="T15" fmla="*/ 0 h 67"/>
                <a:gd name="T16" fmla="*/ 1 w 45"/>
                <a:gd name="T17" fmla="*/ 0 h 67"/>
                <a:gd name="T18" fmla="*/ 1 w 45"/>
                <a:gd name="T19" fmla="*/ 0 h 67"/>
                <a:gd name="T20" fmla="*/ 1 w 45"/>
                <a:gd name="T21" fmla="*/ 0 h 67"/>
                <a:gd name="T22" fmla="*/ 1 w 45"/>
                <a:gd name="T23" fmla="*/ 0 h 67"/>
                <a:gd name="T24" fmla="*/ 1 w 45"/>
                <a:gd name="T25" fmla="*/ 0 h 67"/>
                <a:gd name="T26" fmla="*/ 1 w 45"/>
                <a:gd name="T27" fmla="*/ 0 h 67"/>
                <a:gd name="T28" fmla="*/ 1 w 45"/>
                <a:gd name="T29" fmla="*/ 0 h 67"/>
                <a:gd name="T30" fmla="*/ 0 w 45"/>
                <a:gd name="T31" fmla="*/ 0 h 67"/>
                <a:gd name="T32" fmla="*/ 1 w 45"/>
                <a:gd name="T33" fmla="*/ 0 h 67"/>
                <a:gd name="T34" fmla="*/ 1 w 45"/>
                <a:gd name="T35" fmla="*/ 0 h 67"/>
                <a:gd name="T36" fmla="*/ 1 w 45"/>
                <a:gd name="T37" fmla="*/ 0 h 67"/>
                <a:gd name="T38" fmla="*/ 1 w 45"/>
                <a:gd name="T39" fmla="*/ 0 h 67"/>
                <a:gd name="T40" fmla="*/ 1 w 45"/>
                <a:gd name="T41" fmla="*/ 0 h 6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45"/>
                <a:gd name="T64" fmla="*/ 0 h 67"/>
                <a:gd name="T65" fmla="*/ 45 w 45"/>
                <a:gd name="T66" fmla="*/ 67 h 67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45" h="67">
                  <a:moveTo>
                    <a:pt x="28" y="2"/>
                  </a:moveTo>
                  <a:lnTo>
                    <a:pt x="30" y="12"/>
                  </a:lnTo>
                  <a:lnTo>
                    <a:pt x="35" y="26"/>
                  </a:lnTo>
                  <a:lnTo>
                    <a:pt x="40" y="41"/>
                  </a:lnTo>
                  <a:lnTo>
                    <a:pt x="45" y="54"/>
                  </a:lnTo>
                  <a:lnTo>
                    <a:pt x="41" y="56"/>
                  </a:lnTo>
                  <a:lnTo>
                    <a:pt x="37" y="60"/>
                  </a:lnTo>
                  <a:lnTo>
                    <a:pt x="32" y="62"/>
                  </a:lnTo>
                  <a:lnTo>
                    <a:pt x="27" y="63"/>
                  </a:lnTo>
                  <a:lnTo>
                    <a:pt x="22" y="66"/>
                  </a:lnTo>
                  <a:lnTo>
                    <a:pt x="16" y="67"/>
                  </a:lnTo>
                  <a:lnTo>
                    <a:pt x="11" y="67"/>
                  </a:lnTo>
                  <a:lnTo>
                    <a:pt x="8" y="67"/>
                  </a:lnTo>
                  <a:lnTo>
                    <a:pt x="4" y="50"/>
                  </a:lnTo>
                  <a:lnTo>
                    <a:pt x="1" y="34"/>
                  </a:lnTo>
                  <a:lnTo>
                    <a:pt x="0" y="21"/>
                  </a:lnTo>
                  <a:lnTo>
                    <a:pt x="1" y="12"/>
                  </a:lnTo>
                  <a:lnTo>
                    <a:pt x="9" y="6"/>
                  </a:lnTo>
                  <a:lnTo>
                    <a:pt x="16" y="1"/>
                  </a:lnTo>
                  <a:lnTo>
                    <a:pt x="23" y="0"/>
                  </a:lnTo>
                  <a:lnTo>
                    <a:pt x="28" y="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792" name="Freeform 1563"/>
            <p:cNvSpPr>
              <a:spLocks/>
            </p:cNvSpPr>
            <p:nvPr/>
          </p:nvSpPr>
          <p:spPr bwMode="auto">
            <a:xfrm>
              <a:off x="3570" y="1511"/>
              <a:ext cx="52" cy="100"/>
            </a:xfrm>
            <a:custGeom>
              <a:avLst/>
              <a:gdLst>
                <a:gd name="T0" fmla="*/ 1 w 104"/>
                <a:gd name="T1" fmla="*/ 1 h 200"/>
                <a:gd name="T2" fmla="*/ 1 w 104"/>
                <a:gd name="T3" fmla="*/ 1 h 200"/>
                <a:gd name="T4" fmla="*/ 1 w 104"/>
                <a:gd name="T5" fmla="*/ 1 h 200"/>
                <a:gd name="T6" fmla="*/ 1 w 104"/>
                <a:gd name="T7" fmla="*/ 1 h 200"/>
                <a:gd name="T8" fmla="*/ 1 w 104"/>
                <a:gd name="T9" fmla="*/ 1 h 200"/>
                <a:gd name="T10" fmla="*/ 1 w 104"/>
                <a:gd name="T11" fmla="*/ 1 h 200"/>
                <a:gd name="T12" fmla="*/ 1 w 104"/>
                <a:gd name="T13" fmla="*/ 0 h 200"/>
                <a:gd name="T14" fmla="*/ 1 w 104"/>
                <a:gd name="T15" fmla="*/ 1 h 200"/>
                <a:gd name="T16" fmla="*/ 1 w 104"/>
                <a:gd name="T17" fmla="*/ 1 h 200"/>
                <a:gd name="T18" fmla="*/ 1 w 104"/>
                <a:gd name="T19" fmla="*/ 1 h 200"/>
                <a:gd name="T20" fmla="*/ 1 w 104"/>
                <a:gd name="T21" fmla="*/ 1 h 200"/>
                <a:gd name="T22" fmla="*/ 1 w 104"/>
                <a:gd name="T23" fmla="*/ 1 h 200"/>
                <a:gd name="T24" fmla="*/ 1 w 104"/>
                <a:gd name="T25" fmla="*/ 1 h 200"/>
                <a:gd name="T26" fmla="*/ 1 w 104"/>
                <a:gd name="T27" fmla="*/ 1 h 200"/>
                <a:gd name="T28" fmla="*/ 1 w 104"/>
                <a:gd name="T29" fmla="*/ 1 h 200"/>
                <a:gd name="T30" fmla="*/ 1 w 104"/>
                <a:gd name="T31" fmla="*/ 1 h 200"/>
                <a:gd name="T32" fmla="*/ 1 w 104"/>
                <a:gd name="T33" fmla="*/ 1 h 200"/>
                <a:gd name="T34" fmla="*/ 1 w 104"/>
                <a:gd name="T35" fmla="*/ 1 h 200"/>
                <a:gd name="T36" fmla="*/ 1 w 104"/>
                <a:gd name="T37" fmla="*/ 1 h 200"/>
                <a:gd name="T38" fmla="*/ 1 w 104"/>
                <a:gd name="T39" fmla="*/ 1 h 200"/>
                <a:gd name="T40" fmla="*/ 1 w 104"/>
                <a:gd name="T41" fmla="*/ 1 h 200"/>
                <a:gd name="T42" fmla="*/ 1 w 104"/>
                <a:gd name="T43" fmla="*/ 1 h 200"/>
                <a:gd name="T44" fmla="*/ 1 w 104"/>
                <a:gd name="T45" fmla="*/ 1 h 200"/>
                <a:gd name="T46" fmla="*/ 0 w 104"/>
                <a:gd name="T47" fmla="*/ 1 h 200"/>
                <a:gd name="T48" fmla="*/ 0 w 104"/>
                <a:gd name="T49" fmla="*/ 1 h 200"/>
                <a:gd name="T50" fmla="*/ 1 w 104"/>
                <a:gd name="T51" fmla="*/ 1 h 200"/>
                <a:gd name="T52" fmla="*/ 1 w 104"/>
                <a:gd name="T53" fmla="*/ 1 h 200"/>
                <a:gd name="T54" fmla="*/ 1 w 104"/>
                <a:gd name="T55" fmla="*/ 1 h 200"/>
                <a:gd name="T56" fmla="*/ 1 w 104"/>
                <a:gd name="T57" fmla="*/ 1 h 20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04"/>
                <a:gd name="T88" fmla="*/ 0 h 200"/>
                <a:gd name="T89" fmla="*/ 104 w 104"/>
                <a:gd name="T90" fmla="*/ 200 h 200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04" h="200">
                  <a:moveTo>
                    <a:pt x="6" y="16"/>
                  </a:moveTo>
                  <a:lnTo>
                    <a:pt x="12" y="12"/>
                  </a:lnTo>
                  <a:lnTo>
                    <a:pt x="23" y="8"/>
                  </a:lnTo>
                  <a:lnTo>
                    <a:pt x="35" y="5"/>
                  </a:lnTo>
                  <a:lnTo>
                    <a:pt x="49" y="3"/>
                  </a:lnTo>
                  <a:lnTo>
                    <a:pt x="63" y="1"/>
                  </a:lnTo>
                  <a:lnTo>
                    <a:pt x="74" y="0"/>
                  </a:lnTo>
                  <a:lnTo>
                    <a:pt x="83" y="1"/>
                  </a:lnTo>
                  <a:lnTo>
                    <a:pt x="88" y="4"/>
                  </a:lnTo>
                  <a:lnTo>
                    <a:pt x="94" y="35"/>
                  </a:lnTo>
                  <a:lnTo>
                    <a:pt x="100" y="97"/>
                  </a:lnTo>
                  <a:lnTo>
                    <a:pt x="104" y="159"/>
                  </a:lnTo>
                  <a:lnTo>
                    <a:pt x="103" y="191"/>
                  </a:lnTo>
                  <a:lnTo>
                    <a:pt x="95" y="191"/>
                  </a:lnTo>
                  <a:lnTo>
                    <a:pt x="81" y="191"/>
                  </a:lnTo>
                  <a:lnTo>
                    <a:pt x="66" y="191"/>
                  </a:lnTo>
                  <a:lnTo>
                    <a:pt x="50" y="192"/>
                  </a:lnTo>
                  <a:lnTo>
                    <a:pt x="34" y="194"/>
                  </a:lnTo>
                  <a:lnTo>
                    <a:pt x="21" y="196"/>
                  </a:lnTo>
                  <a:lnTo>
                    <a:pt x="10" y="198"/>
                  </a:lnTo>
                  <a:lnTo>
                    <a:pt x="6" y="200"/>
                  </a:lnTo>
                  <a:lnTo>
                    <a:pt x="4" y="164"/>
                  </a:lnTo>
                  <a:lnTo>
                    <a:pt x="2" y="109"/>
                  </a:lnTo>
                  <a:lnTo>
                    <a:pt x="0" y="56"/>
                  </a:lnTo>
                  <a:lnTo>
                    <a:pt x="0" y="28"/>
                  </a:lnTo>
                  <a:lnTo>
                    <a:pt x="2" y="26"/>
                  </a:lnTo>
                  <a:lnTo>
                    <a:pt x="3" y="23"/>
                  </a:lnTo>
                  <a:lnTo>
                    <a:pt x="4" y="19"/>
                  </a:lnTo>
                  <a:lnTo>
                    <a:pt x="6" y="16"/>
                  </a:lnTo>
                  <a:close/>
                </a:path>
              </a:pathLst>
            </a:custGeom>
            <a:solidFill>
              <a:srgbClr val="72260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793" name="Freeform 1564"/>
            <p:cNvSpPr>
              <a:spLocks/>
            </p:cNvSpPr>
            <p:nvPr/>
          </p:nvSpPr>
          <p:spPr bwMode="auto">
            <a:xfrm>
              <a:off x="3603" y="1559"/>
              <a:ext cx="10" cy="14"/>
            </a:xfrm>
            <a:custGeom>
              <a:avLst/>
              <a:gdLst>
                <a:gd name="T0" fmla="*/ 1 w 20"/>
                <a:gd name="T1" fmla="*/ 0 h 29"/>
                <a:gd name="T2" fmla="*/ 1 w 20"/>
                <a:gd name="T3" fmla="*/ 0 h 29"/>
                <a:gd name="T4" fmla="*/ 1 w 20"/>
                <a:gd name="T5" fmla="*/ 0 h 29"/>
                <a:gd name="T6" fmla="*/ 1 w 20"/>
                <a:gd name="T7" fmla="*/ 0 h 29"/>
                <a:gd name="T8" fmla="*/ 1 w 20"/>
                <a:gd name="T9" fmla="*/ 0 h 29"/>
                <a:gd name="T10" fmla="*/ 1 w 20"/>
                <a:gd name="T11" fmla="*/ 0 h 29"/>
                <a:gd name="T12" fmla="*/ 1 w 20"/>
                <a:gd name="T13" fmla="*/ 0 h 29"/>
                <a:gd name="T14" fmla="*/ 1 w 20"/>
                <a:gd name="T15" fmla="*/ 0 h 29"/>
                <a:gd name="T16" fmla="*/ 1 w 20"/>
                <a:gd name="T17" fmla="*/ 0 h 29"/>
                <a:gd name="T18" fmla="*/ 1 w 20"/>
                <a:gd name="T19" fmla="*/ 0 h 29"/>
                <a:gd name="T20" fmla="*/ 0 w 20"/>
                <a:gd name="T21" fmla="*/ 0 h 29"/>
                <a:gd name="T22" fmla="*/ 1 w 20"/>
                <a:gd name="T23" fmla="*/ 0 h 29"/>
                <a:gd name="T24" fmla="*/ 1 w 20"/>
                <a:gd name="T25" fmla="*/ 0 h 2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0"/>
                <a:gd name="T40" fmla="*/ 0 h 29"/>
                <a:gd name="T41" fmla="*/ 20 w 20"/>
                <a:gd name="T42" fmla="*/ 29 h 2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0" h="29">
                  <a:moveTo>
                    <a:pt x="9" y="1"/>
                  </a:moveTo>
                  <a:lnTo>
                    <a:pt x="15" y="0"/>
                  </a:lnTo>
                  <a:lnTo>
                    <a:pt x="18" y="4"/>
                  </a:lnTo>
                  <a:lnTo>
                    <a:pt x="20" y="8"/>
                  </a:lnTo>
                  <a:lnTo>
                    <a:pt x="20" y="14"/>
                  </a:lnTo>
                  <a:lnTo>
                    <a:pt x="19" y="20"/>
                  </a:lnTo>
                  <a:lnTo>
                    <a:pt x="15" y="26"/>
                  </a:lnTo>
                  <a:lnTo>
                    <a:pt x="10" y="29"/>
                  </a:lnTo>
                  <a:lnTo>
                    <a:pt x="6" y="29"/>
                  </a:lnTo>
                  <a:lnTo>
                    <a:pt x="2" y="25"/>
                  </a:lnTo>
                  <a:lnTo>
                    <a:pt x="0" y="16"/>
                  </a:lnTo>
                  <a:lnTo>
                    <a:pt x="1" y="8"/>
                  </a:lnTo>
                  <a:lnTo>
                    <a:pt x="9" y="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794" name="Freeform 1565"/>
            <p:cNvSpPr>
              <a:spLocks/>
            </p:cNvSpPr>
            <p:nvPr/>
          </p:nvSpPr>
          <p:spPr bwMode="auto">
            <a:xfrm>
              <a:off x="3627" y="986"/>
              <a:ext cx="37" cy="206"/>
            </a:xfrm>
            <a:custGeom>
              <a:avLst/>
              <a:gdLst>
                <a:gd name="T0" fmla="*/ 1 w 73"/>
                <a:gd name="T1" fmla="*/ 0 h 413"/>
                <a:gd name="T2" fmla="*/ 1 w 73"/>
                <a:gd name="T3" fmla="*/ 0 h 413"/>
                <a:gd name="T4" fmla="*/ 1 w 73"/>
                <a:gd name="T5" fmla="*/ 0 h 413"/>
                <a:gd name="T6" fmla="*/ 1 w 73"/>
                <a:gd name="T7" fmla="*/ 0 h 413"/>
                <a:gd name="T8" fmla="*/ 1 w 73"/>
                <a:gd name="T9" fmla="*/ 0 h 413"/>
                <a:gd name="T10" fmla="*/ 1 w 73"/>
                <a:gd name="T11" fmla="*/ 0 h 413"/>
                <a:gd name="T12" fmla="*/ 1 w 73"/>
                <a:gd name="T13" fmla="*/ 0 h 413"/>
                <a:gd name="T14" fmla="*/ 1 w 73"/>
                <a:gd name="T15" fmla="*/ 0 h 413"/>
                <a:gd name="T16" fmla="*/ 1 w 73"/>
                <a:gd name="T17" fmla="*/ 0 h 413"/>
                <a:gd name="T18" fmla="*/ 1 w 73"/>
                <a:gd name="T19" fmla="*/ 0 h 413"/>
                <a:gd name="T20" fmla="*/ 1 w 73"/>
                <a:gd name="T21" fmla="*/ 0 h 413"/>
                <a:gd name="T22" fmla="*/ 1 w 73"/>
                <a:gd name="T23" fmla="*/ 0 h 413"/>
                <a:gd name="T24" fmla="*/ 1 w 73"/>
                <a:gd name="T25" fmla="*/ 0 h 413"/>
                <a:gd name="T26" fmla="*/ 1 w 73"/>
                <a:gd name="T27" fmla="*/ 0 h 413"/>
                <a:gd name="T28" fmla="*/ 1 w 73"/>
                <a:gd name="T29" fmla="*/ 0 h 413"/>
                <a:gd name="T30" fmla="*/ 1 w 73"/>
                <a:gd name="T31" fmla="*/ 0 h 413"/>
                <a:gd name="T32" fmla="*/ 1 w 73"/>
                <a:gd name="T33" fmla="*/ 0 h 413"/>
                <a:gd name="T34" fmla="*/ 1 w 73"/>
                <a:gd name="T35" fmla="*/ 0 h 413"/>
                <a:gd name="T36" fmla="*/ 1 w 73"/>
                <a:gd name="T37" fmla="*/ 0 h 413"/>
                <a:gd name="T38" fmla="*/ 1 w 73"/>
                <a:gd name="T39" fmla="*/ 0 h 413"/>
                <a:gd name="T40" fmla="*/ 0 w 73"/>
                <a:gd name="T41" fmla="*/ 0 h 413"/>
                <a:gd name="T42" fmla="*/ 1 w 73"/>
                <a:gd name="T43" fmla="*/ 0 h 413"/>
                <a:gd name="T44" fmla="*/ 1 w 73"/>
                <a:gd name="T45" fmla="*/ 0 h 413"/>
                <a:gd name="T46" fmla="*/ 1 w 73"/>
                <a:gd name="T47" fmla="*/ 0 h 413"/>
                <a:gd name="T48" fmla="*/ 1 w 73"/>
                <a:gd name="T49" fmla="*/ 0 h 413"/>
                <a:gd name="T50" fmla="*/ 1 w 73"/>
                <a:gd name="T51" fmla="*/ 0 h 413"/>
                <a:gd name="T52" fmla="*/ 1 w 73"/>
                <a:gd name="T53" fmla="*/ 0 h 413"/>
                <a:gd name="T54" fmla="*/ 1 w 73"/>
                <a:gd name="T55" fmla="*/ 0 h 413"/>
                <a:gd name="T56" fmla="*/ 1 w 73"/>
                <a:gd name="T57" fmla="*/ 0 h 41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73"/>
                <a:gd name="T88" fmla="*/ 0 h 413"/>
                <a:gd name="T89" fmla="*/ 73 w 73"/>
                <a:gd name="T90" fmla="*/ 413 h 41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73" h="413">
                  <a:moveTo>
                    <a:pt x="35" y="5"/>
                  </a:moveTo>
                  <a:lnTo>
                    <a:pt x="40" y="3"/>
                  </a:lnTo>
                  <a:lnTo>
                    <a:pt x="45" y="1"/>
                  </a:lnTo>
                  <a:lnTo>
                    <a:pt x="51" y="0"/>
                  </a:lnTo>
                  <a:lnTo>
                    <a:pt x="57" y="0"/>
                  </a:lnTo>
                  <a:lnTo>
                    <a:pt x="62" y="1"/>
                  </a:lnTo>
                  <a:lnTo>
                    <a:pt x="67" y="4"/>
                  </a:lnTo>
                  <a:lnTo>
                    <a:pt x="70" y="6"/>
                  </a:lnTo>
                  <a:lnTo>
                    <a:pt x="73" y="11"/>
                  </a:lnTo>
                  <a:lnTo>
                    <a:pt x="68" y="81"/>
                  </a:lnTo>
                  <a:lnTo>
                    <a:pt x="60" y="212"/>
                  </a:lnTo>
                  <a:lnTo>
                    <a:pt x="52" y="343"/>
                  </a:lnTo>
                  <a:lnTo>
                    <a:pt x="46" y="413"/>
                  </a:lnTo>
                  <a:lnTo>
                    <a:pt x="38" y="399"/>
                  </a:lnTo>
                  <a:lnTo>
                    <a:pt x="31" y="385"/>
                  </a:lnTo>
                  <a:lnTo>
                    <a:pt x="25" y="371"/>
                  </a:lnTo>
                  <a:lnTo>
                    <a:pt x="19" y="357"/>
                  </a:lnTo>
                  <a:lnTo>
                    <a:pt x="13" y="344"/>
                  </a:lnTo>
                  <a:lnTo>
                    <a:pt x="7" y="330"/>
                  </a:lnTo>
                  <a:lnTo>
                    <a:pt x="3" y="317"/>
                  </a:lnTo>
                  <a:lnTo>
                    <a:pt x="0" y="303"/>
                  </a:lnTo>
                  <a:lnTo>
                    <a:pt x="4" y="282"/>
                  </a:lnTo>
                  <a:lnTo>
                    <a:pt x="9" y="246"/>
                  </a:lnTo>
                  <a:lnTo>
                    <a:pt x="16" y="201"/>
                  </a:lnTo>
                  <a:lnTo>
                    <a:pt x="21" y="151"/>
                  </a:lnTo>
                  <a:lnTo>
                    <a:pt x="26" y="102"/>
                  </a:lnTo>
                  <a:lnTo>
                    <a:pt x="31" y="57"/>
                  </a:lnTo>
                  <a:lnTo>
                    <a:pt x="34" y="24"/>
                  </a:lnTo>
                  <a:lnTo>
                    <a:pt x="35" y="5"/>
                  </a:lnTo>
                  <a:close/>
                </a:path>
              </a:pathLst>
            </a:custGeom>
            <a:solidFill>
              <a:srgbClr val="1966E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795" name="Freeform 1566"/>
            <p:cNvSpPr>
              <a:spLocks/>
            </p:cNvSpPr>
            <p:nvPr/>
          </p:nvSpPr>
          <p:spPr bwMode="auto">
            <a:xfrm>
              <a:off x="3645" y="882"/>
              <a:ext cx="185" cy="116"/>
            </a:xfrm>
            <a:custGeom>
              <a:avLst/>
              <a:gdLst>
                <a:gd name="T0" fmla="*/ 0 w 372"/>
                <a:gd name="T1" fmla="*/ 0 h 233"/>
                <a:gd name="T2" fmla="*/ 0 w 372"/>
                <a:gd name="T3" fmla="*/ 0 h 233"/>
                <a:gd name="T4" fmla="*/ 0 w 372"/>
                <a:gd name="T5" fmla="*/ 0 h 233"/>
                <a:gd name="T6" fmla="*/ 0 w 372"/>
                <a:gd name="T7" fmla="*/ 0 h 233"/>
                <a:gd name="T8" fmla="*/ 0 w 372"/>
                <a:gd name="T9" fmla="*/ 0 h 233"/>
                <a:gd name="T10" fmla="*/ 0 w 372"/>
                <a:gd name="T11" fmla="*/ 0 h 233"/>
                <a:gd name="T12" fmla="*/ 0 w 372"/>
                <a:gd name="T13" fmla="*/ 0 h 233"/>
                <a:gd name="T14" fmla="*/ 0 w 372"/>
                <a:gd name="T15" fmla="*/ 0 h 233"/>
                <a:gd name="T16" fmla="*/ 0 w 372"/>
                <a:gd name="T17" fmla="*/ 0 h 233"/>
                <a:gd name="T18" fmla="*/ 0 w 372"/>
                <a:gd name="T19" fmla="*/ 0 h 233"/>
                <a:gd name="T20" fmla="*/ 0 w 372"/>
                <a:gd name="T21" fmla="*/ 0 h 233"/>
                <a:gd name="T22" fmla="*/ 0 w 372"/>
                <a:gd name="T23" fmla="*/ 0 h 233"/>
                <a:gd name="T24" fmla="*/ 0 w 372"/>
                <a:gd name="T25" fmla="*/ 0 h 233"/>
                <a:gd name="T26" fmla="*/ 0 w 372"/>
                <a:gd name="T27" fmla="*/ 0 h 233"/>
                <a:gd name="T28" fmla="*/ 0 w 372"/>
                <a:gd name="T29" fmla="*/ 0 h 233"/>
                <a:gd name="T30" fmla="*/ 0 w 372"/>
                <a:gd name="T31" fmla="*/ 0 h 233"/>
                <a:gd name="T32" fmla="*/ 0 w 372"/>
                <a:gd name="T33" fmla="*/ 0 h 233"/>
                <a:gd name="T34" fmla="*/ 0 w 372"/>
                <a:gd name="T35" fmla="*/ 0 h 233"/>
                <a:gd name="T36" fmla="*/ 0 w 372"/>
                <a:gd name="T37" fmla="*/ 0 h 233"/>
                <a:gd name="T38" fmla="*/ 0 w 372"/>
                <a:gd name="T39" fmla="*/ 0 h 233"/>
                <a:gd name="T40" fmla="*/ 0 w 372"/>
                <a:gd name="T41" fmla="*/ 0 h 233"/>
                <a:gd name="T42" fmla="*/ 0 w 372"/>
                <a:gd name="T43" fmla="*/ 0 h 233"/>
                <a:gd name="T44" fmla="*/ 0 w 372"/>
                <a:gd name="T45" fmla="*/ 0 h 233"/>
                <a:gd name="T46" fmla="*/ 0 w 372"/>
                <a:gd name="T47" fmla="*/ 0 h 233"/>
                <a:gd name="T48" fmla="*/ 0 w 372"/>
                <a:gd name="T49" fmla="*/ 0 h 233"/>
                <a:gd name="T50" fmla="*/ 0 w 372"/>
                <a:gd name="T51" fmla="*/ 0 h 233"/>
                <a:gd name="T52" fmla="*/ 0 w 372"/>
                <a:gd name="T53" fmla="*/ 0 h 233"/>
                <a:gd name="T54" fmla="*/ 0 w 372"/>
                <a:gd name="T55" fmla="*/ 0 h 233"/>
                <a:gd name="T56" fmla="*/ 0 w 372"/>
                <a:gd name="T57" fmla="*/ 0 h 233"/>
                <a:gd name="T58" fmla="*/ 0 w 372"/>
                <a:gd name="T59" fmla="*/ 0 h 233"/>
                <a:gd name="T60" fmla="*/ 0 w 372"/>
                <a:gd name="T61" fmla="*/ 0 h 233"/>
                <a:gd name="T62" fmla="*/ 0 w 372"/>
                <a:gd name="T63" fmla="*/ 0 h 233"/>
                <a:gd name="T64" fmla="*/ 0 w 372"/>
                <a:gd name="T65" fmla="*/ 0 h 233"/>
                <a:gd name="T66" fmla="*/ 0 w 372"/>
                <a:gd name="T67" fmla="*/ 0 h 233"/>
                <a:gd name="T68" fmla="*/ 0 w 372"/>
                <a:gd name="T69" fmla="*/ 0 h 233"/>
                <a:gd name="T70" fmla="*/ 0 w 372"/>
                <a:gd name="T71" fmla="*/ 0 h 233"/>
                <a:gd name="T72" fmla="*/ 0 w 372"/>
                <a:gd name="T73" fmla="*/ 0 h 233"/>
                <a:gd name="T74" fmla="*/ 0 w 372"/>
                <a:gd name="T75" fmla="*/ 0 h 233"/>
                <a:gd name="T76" fmla="*/ 0 w 372"/>
                <a:gd name="T77" fmla="*/ 0 h 233"/>
                <a:gd name="T78" fmla="*/ 0 w 372"/>
                <a:gd name="T79" fmla="*/ 0 h 233"/>
                <a:gd name="T80" fmla="*/ 0 w 372"/>
                <a:gd name="T81" fmla="*/ 0 h 233"/>
                <a:gd name="T82" fmla="*/ 0 w 372"/>
                <a:gd name="T83" fmla="*/ 0 h 233"/>
                <a:gd name="T84" fmla="*/ 0 w 372"/>
                <a:gd name="T85" fmla="*/ 0 h 233"/>
                <a:gd name="T86" fmla="*/ 0 w 372"/>
                <a:gd name="T87" fmla="*/ 0 h 233"/>
                <a:gd name="T88" fmla="*/ 0 w 372"/>
                <a:gd name="T89" fmla="*/ 0 h 233"/>
                <a:gd name="T90" fmla="*/ 0 w 372"/>
                <a:gd name="T91" fmla="*/ 0 h 233"/>
                <a:gd name="T92" fmla="*/ 0 w 372"/>
                <a:gd name="T93" fmla="*/ 0 h 233"/>
                <a:gd name="T94" fmla="*/ 0 w 372"/>
                <a:gd name="T95" fmla="*/ 0 h 233"/>
                <a:gd name="T96" fmla="*/ 0 w 372"/>
                <a:gd name="T97" fmla="*/ 0 h 233"/>
                <a:gd name="T98" fmla="*/ 0 w 372"/>
                <a:gd name="T99" fmla="*/ 0 h 233"/>
                <a:gd name="T100" fmla="*/ 0 w 372"/>
                <a:gd name="T101" fmla="*/ 0 h 233"/>
                <a:gd name="T102" fmla="*/ 0 w 372"/>
                <a:gd name="T103" fmla="*/ 0 h 233"/>
                <a:gd name="T104" fmla="*/ 0 w 372"/>
                <a:gd name="T105" fmla="*/ 0 h 233"/>
                <a:gd name="T106" fmla="*/ 0 w 372"/>
                <a:gd name="T107" fmla="*/ 0 h 233"/>
                <a:gd name="T108" fmla="*/ 0 w 372"/>
                <a:gd name="T109" fmla="*/ 0 h 233"/>
                <a:gd name="T110" fmla="*/ 0 w 372"/>
                <a:gd name="T111" fmla="*/ 0 h 233"/>
                <a:gd name="T112" fmla="*/ 0 w 372"/>
                <a:gd name="T113" fmla="*/ 0 h 233"/>
                <a:gd name="T114" fmla="*/ 0 w 372"/>
                <a:gd name="T115" fmla="*/ 0 h 233"/>
                <a:gd name="T116" fmla="*/ 0 w 372"/>
                <a:gd name="T117" fmla="*/ 0 h 233"/>
                <a:gd name="T118" fmla="*/ 0 w 372"/>
                <a:gd name="T119" fmla="*/ 0 h 233"/>
                <a:gd name="T120" fmla="*/ 0 w 372"/>
                <a:gd name="T121" fmla="*/ 0 h 233"/>
                <a:gd name="T122" fmla="*/ 0 w 372"/>
                <a:gd name="T123" fmla="*/ 0 h 23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372"/>
                <a:gd name="T187" fmla="*/ 0 h 233"/>
                <a:gd name="T188" fmla="*/ 372 w 372"/>
                <a:gd name="T189" fmla="*/ 233 h 233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372" h="233">
                  <a:moveTo>
                    <a:pt x="268" y="34"/>
                  </a:moveTo>
                  <a:lnTo>
                    <a:pt x="271" y="34"/>
                  </a:lnTo>
                  <a:lnTo>
                    <a:pt x="274" y="35"/>
                  </a:lnTo>
                  <a:lnTo>
                    <a:pt x="277" y="35"/>
                  </a:lnTo>
                  <a:lnTo>
                    <a:pt x="281" y="36"/>
                  </a:lnTo>
                  <a:lnTo>
                    <a:pt x="285" y="39"/>
                  </a:lnTo>
                  <a:lnTo>
                    <a:pt x="289" y="40"/>
                  </a:lnTo>
                  <a:lnTo>
                    <a:pt x="294" y="42"/>
                  </a:lnTo>
                  <a:lnTo>
                    <a:pt x="301" y="45"/>
                  </a:lnTo>
                  <a:lnTo>
                    <a:pt x="312" y="50"/>
                  </a:lnTo>
                  <a:lnTo>
                    <a:pt x="319" y="59"/>
                  </a:lnTo>
                  <a:lnTo>
                    <a:pt x="325" y="67"/>
                  </a:lnTo>
                  <a:lnTo>
                    <a:pt x="328" y="76"/>
                  </a:lnTo>
                  <a:lnTo>
                    <a:pt x="329" y="94"/>
                  </a:lnTo>
                  <a:lnTo>
                    <a:pt x="324" y="112"/>
                  </a:lnTo>
                  <a:lnTo>
                    <a:pt x="316" y="130"/>
                  </a:lnTo>
                  <a:lnTo>
                    <a:pt x="307" y="144"/>
                  </a:lnTo>
                  <a:lnTo>
                    <a:pt x="301" y="150"/>
                  </a:lnTo>
                  <a:lnTo>
                    <a:pt x="293" y="157"/>
                  </a:lnTo>
                  <a:lnTo>
                    <a:pt x="285" y="164"/>
                  </a:lnTo>
                  <a:lnTo>
                    <a:pt x="275" y="169"/>
                  </a:lnTo>
                  <a:lnTo>
                    <a:pt x="266" y="173"/>
                  </a:lnTo>
                  <a:lnTo>
                    <a:pt x="255" y="177"/>
                  </a:lnTo>
                  <a:lnTo>
                    <a:pt x="246" y="177"/>
                  </a:lnTo>
                  <a:lnTo>
                    <a:pt x="237" y="176"/>
                  </a:lnTo>
                  <a:lnTo>
                    <a:pt x="228" y="172"/>
                  </a:lnTo>
                  <a:lnTo>
                    <a:pt x="218" y="166"/>
                  </a:lnTo>
                  <a:lnTo>
                    <a:pt x="207" y="159"/>
                  </a:lnTo>
                  <a:lnTo>
                    <a:pt x="197" y="150"/>
                  </a:lnTo>
                  <a:lnTo>
                    <a:pt x="185" y="138"/>
                  </a:lnTo>
                  <a:lnTo>
                    <a:pt x="176" y="124"/>
                  </a:lnTo>
                  <a:lnTo>
                    <a:pt x="167" y="109"/>
                  </a:lnTo>
                  <a:lnTo>
                    <a:pt x="159" y="90"/>
                  </a:lnTo>
                  <a:lnTo>
                    <a:pt x="153" y="80"/>
                  </a:lnTo>
                  <a:lnTo>
                    <a:pt x="145" y="70"/>
                  </a:lnTo>
                  <a:lnTo>
                    <a:pt x="135" y="62"/>
                  </a:lnTo>
                  <a:lnTo>
                    <a:pt x="125" y="56"/>
                  </a:lnTo>
                  <a:lnTo>
                    <a:pt x="113" y="53"/>
                  </a:lnTo>
                  <a:lnTo>
                    <a:pt x="102" y="50"/>
                  </a:lnTo>
                  <a:lnTo>
                    <a:pt x="92" y="49"/>
                  </a:lnTo>
                  <a:lnTo>
                    <a:pt x="82" y="50"/>
                  </a:lnTo>
                  <a:lnTo>
                    <a:pt x="74" y="52"/>
                  </a:lnTo>
                  <a:lnTo>
                    <a:pt x="66" y="54"/>
                  </a:lnTo>
                  <a:lnTo>
                    <a:pt x="57" y="58"/>
                  </a:lnTo>
                  <a:lnTo>
                    <a:pt x="48" y="62"/>
                  </a:lnTo>
                  <a:lnTo>
                    <a:pt x="39" y="68"/>
                  </a:lnTo>
                  <a:lnTo>
                    <a:pt x="31" y="76"/>
                  </a:lnTo>
                  <a:lnTo>
                    <a:pt x="23" y="87"/>
                  </a:lnTo>
                  <a:lnTo>
                    <a:pt x="16" y="100"/>
                  </a:lnTo>
                  <a:lnTo>
                    <a:pt x="5" y="125"/>
                  </a:lnTo>
                  <a:lnTo>
                    <a:pt x="1" y="145"/>
                  </a:lnTo>
                  <a:lnTo>
                    <a:pt x="0" y="159"/>
                  </a:lnTo>
                  <a:lnTo>
                    <a:pt x="0" y="167"/>
                  </a:lnTo>
                  <a:lnTo>
                    <a:pt x="2" y="171"/>
                  </a:lnTo>
                  <a:lnTo>
                    <a:pt x="5" y="173"/>
                  </a:lnTo>
                  <a:lnTo>
                    <a:pt x="9" y="176"/>
                  </a:lnTo>
                  <a:lnTo>
                    <a:pt x="15" y="177"/>
                  </a:lnTo>
                  <a:lnTo>
                    <a:pt x="20" y="177"/>
                  </a:lnTo>
                  <a:lnTo>
                    <a:pt x="24" y="177"/>
                  </a:lnTo>
                  <a:lnTo>
                    <a:pt x="29" y="176"/>
                  </a:lnTo>
                  <a:lnTo>
                    <a:pt x="32" y="176"/>
                  </a:lnTo>
                  <a:lnTo>
                    <a:pt x="35" y="162"/>
                  </a:lnTo>
                  <a:lnTo>
                    <a:pt x="37" y="150"/>
                  </a:lnTo>
                  <a:lnTo>
                    <a:pt x="40" y="139"/>
                  </a:lnTo>
                  <a:lnTo>
                    <a:pt x="49" y="135"/>
                  </a:lnTo>
                  <a:lnTo>
                    <a:pt x="55" y="134"/>
                  </a:lnTo>
                  <a:lnTo>
                    <a:pt x="61" y="132"/>
                  </a:lnTo>
                  <a:lnTo>
                    <a:pt x="68" y="132"/>
                  </a:lnTo>
                  <a:lnTo>
                    <a:pt x="75" y="134"/>
                  </a:lnTo>
                  <a:lnTo>
                    <a:pt x="82" y="136"/>
                  </a:lnTo>
                  <a:lnTo>
                    <a:pt x="90" y="139"/>
                  </a:lnTo>
                  <a:lnTo>
                    <a:pt x="96" y="146"/>
                  </a:lnTo>
                  <a:lnTo>
                    <a:pt x="101" y="155"/>
                  </a:lnTo>
                  <a:lnTo>
                    <a:pt x="106" y="165"/>
                  </a:lnTo>
                  <a:lnTo>
                    <a:pt x="112" y="176"/>
                  </a:lnTo>
                  <a:lnTo>
                    <a:pt x="118" y="186"/>
                  </a:lnTo>
                  <a:lnTo>
                    <a:pt x="126" y="197"/>
                  </a:lnTo>
                  <a:lnTo>
                    <a:pt x="133" y="206"/>
                  </a:lnTo>
                  <a:lnTo>
                    <a:pt x="140" y="214"/>
                  </a:lnTo>
                  <a:lnTo>
                    <a:pt x="148" y="221"/>
                  </a:lnTo>
                  <a:lnTo>
                    <a:pt x="156" y="226"/>
                  </a:lnTo>
                  <a:lnTo>
                    <a:pt x="164" y="229"/>
                  </a:lnTo>
                  <a:lnTo>
                    <a:pt x="175" y="232"/>
                  </a:lnTo>
                  <a:lnTo>
                    <a:pt x="187" y="233"/>
                  </a:lnTo>
                  <a:lnTo>
                    <a:pt x="202" y="233"/>
                  </a:lnTo>
                  <a:lnTo>
                    <a:pt x="215" y="232"/>
                  </a:lnTo>
                  <a:lnTo>
                    <a:pt x="229" y="228"/>
                  </a:lnTo>
                  <a:lnTo>
                    <a:pt x="240" y="224"/>
                  </a:lnTo>
                  <a:lnTo>
                    <a:pt x="250" y="217"/>
                  </a:lnTo>
                  <a:lnTo>
                    <a:pt x="258" y="208"/>
                  </a:lnTo>
                  <a:lnTo>
                    <a:pt x="267" y="201"/>
                  </a:lnTo>
                  <a:lnTo>
                    <a:pt x="273" y="194"/>
                  </a:lnTo>
                  <a:lnTo>
                    <a:pt x="278" y="187"/>
                  </a:lnTo>
                  <a:lnTo>
                    <a:pt x="282" y="181"/>
                  </a:lnTo>
                  <a:lnTo>
                    <a:pt x="286" y="177"/>
                  </a:lnTo>
                  <a:lnTo>
                    <a:pt x="289" y="172"/>
                  </a:lnTo>
                  <a:lnTo>
                    <a:pt x="292" y="170"/>
                  </a:lnTo>
                  <a:lnTo>
                    <a:pt x="296" y="166"/>
                  </a:lnTo>
                  <a:lnTo>
                    <a:pt x="304" y="162"/>
                  </a:lnTo>
                  <a:lnTo>
                    <a:pt x="312" y="156"/>
                  </a:lnTo>
                  <a:lnTo>
                    <a:pt x="321" y="149"/>
                  </a:lnTo>
                  <a:lnTo>
                    <a:pt x="330" y="142"/>
                  </a:lnTo>
                  <a:lnTo>
                    <a:pt x="339" y="135"/>
                  </a:lnTo>
                  <a:lnTo>
                    <a:pt x="346" y="128"/>
                  </a:lnTo>
                  <a:lnTo>
                    <a:pt x="351" y="123"/>
                  </a:lnTo>
                  <a:lnTo>
                    <a:pt x="355" y="118"/>
                  </a:lnTo>
                  <a:lnTo>
                    <a:pt x="360" y="111"/>
                  </a:lnTo>
                  <a:lnTo>
                    <a:pt x="365" y="103"/>
                  </a:lnTo>
                  <a:lnTo>
                    <a:pt x="369" y="93"/>
                  </a:lnTo>
                  <a:lnTo>
                    <a:pt x="372" y="81"/>
                  </a:lnTo>
                  <a:lnTo>
                    <a:pt x="371" y="68"/>
                  </a:lnTo>
                  <a:lnTo>
                    <a:pt x="366" y="54"/>
                  </a:lnTo>
                  <a:lnTo>
                    <a:pt x="357" y="38"/>
                  </a:lnTo>
                  <a:lnTo>
                    <a:pt x="344" y="24"/>
                  </a:lnTo>
                  <a:lnTo>
                    <a:pt x="328" y="12"/>
                  </a:lnTo>
                  <a:lnTo>
                    <a:pt x="312" y="4"/>
                  </a:lnTo>
                  <a:lnTo>
                    <a:pt x="295" y="0"/>
                  </a:lnTo>
                  <a:lnTo>
                    <a:pt x="280" y="1"/>
                  </a:lnTo>
                  <a:lnTo>
                    <a:pt x="265" y="5"/>
                  </a:lnTo>
                  <a:lnTo>
                    <a:pt x="251" y="14"/>
                  </a:lnTo>
                  <a:lnTo>
                    <a:pt x="240" y="28"/>
                  </a:lnTo>
                  <a:lnTo>
                    <a:pt x="247" y="29"/>
                  </a:lnTo>
                  <a:lnTo>
                    <a:pt x="253" y="33"/>
                  </a:lnTo>
                  <a:lnTo>
                    <a:pt x="260" y="34"/>
                  </a:lnTo>
                  <a:lnTo>
                    <a:pt x="268" y="3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796" name="Freeform 1567"/>
            <p:cNvSpPr>
              <a:spLocks/>
            </p:cNvSpPr>
            <p:nvPr/>
          </p:nvSpPr>
          <p:spPr bwMode="auto">
            <a:xfrm>
              <a:off x="3737" y="903"/>
              <a:ext cx="21" cy="12"/>
            </a:xfrm>
            <a:custGeom>
              <a:avLst/>
              <a:gdLst>
                <a:gd name="T0" fmla="*/ 0 w 43"/>
                <a:gd name="T1" fmla="*/ 1 h 24"/>
                <a:gd name="T2" fmla="*/ 0 w 43"/>
                <a:gd name="T3" fmla="*/ 1 h 24"/>
                <a:gd name="T4" fmla="*/ 0 w 43"/>
                <a:gd name="T5" fmla="*/ 1 h 24"/>
                <a:gd name="T6" fmla="*/ 0 w 43"/>
                <a:gd name="T7" fmla="*/ 1 h 24"/>
                <a:gd name="T8" fmla="*/ 0 w 43"/>
                <a:gd name="T9" fmla="*/ 1 h 24"/>
                <a:gd name="T10" fmla="*/ 0 w 43"/>
                <a:gd name="T11" fmla="*/ 1 h 24"/>
                <a:gd name="T12" fmla="*/ 0 w 43"/>
                <a:gd name="T13" fmla="*/ 1 h 24"/>
                <a:gd name="T14" fmla="*/ 0 w 43"/>
                <a:gd name="T15" fmla="*/ 1 h 24"/>
                <a:gd name="T16" fmla="*/ 0 w 43"/>
                <a:gd name="T17" fmla="*/ 1 h 24"/>
                <a:gd name="T18" fmla="*/ 0 w 43"/>
                <a:gd name="T19" fmla="*/ 1 h 24"/>
                <a:gd name="T20" fmla="*/ 0 w 43"/>
                <a:gd name="T21" fmla="*/ 1 h 24"/>
                <a:gd name="T22" fmla="*/ 0 w 43"/>
                <a:gd name="T23" fmla="*/ 1 h 24"/>
                <a:gd name="T24" fmla="*/ 0 w 43"/>
                <a:gd name="T25" fmla="*/ 1 h 24"/>
                <a:gd name="T26" fmla="*/ 0 w 43"/>
                <a:gd name="T27" fmla="*/ 0 h 24"/>
                <a:gd name="T28" fmla="*/ 0 w 43"/>
                <a:gd name="T29" fmla="*/ 0 h 24"/>
                <a:gd name="T30" fmla="*/ 0 w 43"/>
                <a:gd name="T31" fmla="*/ 1 h 24"/>
                <a:gd name="T32" fmla="*/ 0 w 43"/>
                <a:gd name="T33" fmla="*/ 1 h 24"/>
                <a:gd name="T34" fmla="*/ 0 w 43"/>
                <a:gd name="T35" fmla="*/ 1 h 24"/>
                <a:gd name="T36" fmla="*/ 0 w 43"/>
                <a:gd name="T37" fmla="*/ 1 h 24"/>
                <a:gd name="T38" fmla="*/ 0 w 43"/>
                <a:gd name="T39" fmla="*/ 1 h 24"/>
                <a:gd name="T40" fmla="*/ 0 w 43"/>
                <a:gd name="T41" fmla="*/ 1 h 2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43"/>
                <a:gd name="T64" fmla="*/ 0 h 24"/>
                <a:gd name="T65" fmla="*/ 43 w 43"/>
                <a:gd name="T66" fmla="*/ 24 h 2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43" h="24">
                  <a:moveTo>
                    <a:pt x="33" y="8"/>
                  </a:moveTo>
                  <a:lnTo>
                    <a:pt x="40" y="10"/>
                  </a:lnTo>
                  <a:lnTo>
                    <a:pt x="43" y="16"/>
                  </a:lnTo>
                  <a:lnTo>
                    <a:pt x="40" y="21"/>
                  </a:lnTo>
                  <a:lnTo>
                    <a:pt x="31" y="24"/>
                  </a:lnTo>
                  <a:lnTo>
                    <a:pt x="27" y="23"/>
                  </a:lnTo>
                  <a:lnTo>
                    <a:pt x="22" y="20"/>
                  </a:lnTo>
                  <a:lnTo>
                    <a:pt x="17" y="18"/>
                  </a:lnTo>
                  <a:lnTo>
                    <a:pt x="11" y="14"/>
                  </a:lnTo>
                  <a:lnTo>
                    <a:pt x="5" y="11"/>
                  </a:lnTo>
                  <a:lnTo>
                    <a:pt x="1" y="7"/>
                  </a:lnTo>
                  <a:lnTo>
                    <a:pt x="0" y="4"/>
                  </a:lnTo>
                  <a:lnTo>
                    <a:pt x="0" y="1"/>
                  </a:lnTo>
                  <a:lnTo>
                    <a:pt x="2" y="0"/>
                  </a:lnTo>
                  <a:lnTo>
                    <a:pt x="5" y="0"/>
                  </a:lnTo>
                  <a:lnTo>
                    <a:pt x="9" y="1"/>
                  </a:lnTo>
                  <a:lnTo>
                    <a:pt x="13" y="4"/>
                  </a:lnTo>
                  <a:lnTo>
                    <a:pt x="17" y="6"/>
                  </a:lnTo>
                  <a:lnTo>
                    <a:pt x="21" y="8"/>
                  </a:lnTo>
                  <a:lnTo>
                    <a:pt x="27" y="10"/>
                  </a:lnTo>
                  <a:lnTo>
                    <a:pt x="33" y="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797" name="Freeform 1568"/>
            <p:cNvSpPr>
              <a:spLocks/>
            </p:cNvSpPr>
            <p:nvPr/>
          </p:nvSpPr>
          <p:spPr bwMode="auto">
            <a:xfrm>
              <a:off x="3716" y="883"/>
              <a:ext cx="16" cy="6"/>
            </a:xfrm>
            <a:custGeom>
              <a:avLst/>
              <a:gdLst>
                <a:gd name="T0" fmla="*/ 1 w 31"/>
                <a:gd name="T1" fmla="*/ 1 h 11"/>
                <a:gd name="T2" fmla="*/ 1 w 31"/>
                <a:gd name="T3" fmla="*/ 1 h 11"/>
                <a:gd name="T4" fmla="*/ 1 w 31"/>
                <a:gd name="T5" fmla="*/ 1 h 11"/>
                <a:gd name="T6" fmla="*/ 1 w 31"/>
                <a:gd name="T7" fmla="*/ 1 h 11"/>
                <a:gd name="T8" fmla="*/ 1 w 31"/>
                <a:gd name="T9" fmla="*/ 1 h 11"/>
                <a:gd name="T10" fmla="*/ 1 w 31"/>
                <a:gd name="T11" fmla="*/ 1 h 11"/>
                <a:gd name="T12" fmla="*/ 1 w 31"/>
                <a:gd name="T13" fmla="*/ 1 h 11"/>
                <a:gd name="T14" fmla="*/ 0 w 31"/>
                <a:gd name="T15" fmla="*/ 1 h 11"/>
                <a:gd name="T16" fmla="*/ 0 w 31"/>
                <a:gd name="T17" fmla="*/ 1 h 11"/>
                <a:gd name="T18" fmla="*/ 1 w 31"/>
                <a:gd name="T19" fmla="*/ 1 h 11"/>
                <a:gd name="T20" fmla="*/ 1 w 31"/>
                <a:gd name="T21" fmla="*/ 1 h 11"/>
                <a:gd name="T22" fmla="*/ 1 w 31"/>
                <a:gd name="T23" fmla="*/ 0 h 11"/>
                <a:gd name="T24" fmla="*/ 1 w 31"/>
                <a:gd name="T25" fmla="*/ 0 h 11"/>
                <a:gd name="T26" fmla="*/ 1 w 31"/>
                <a:gd name="T27" fmla="*/ 0 h 11"/>
                <a:gd name="T28" fmla="*/ 1 w 31"/>
                <a:gd name="T29" fmla="*/ 1 h 11"/>
                <a:gd name="T30" fmla="*/ 1 w 31"/>
                <a:gd name="T31" fmla="*/ 1 h 11"/>
                <a:gd name="T32" fmla="*/ 1 w 31"/>
                <a:gd name="T33" fmla="*/ 1 h 1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1"/>
                <a:gd name="T52" fmla="*/ 0 h 11"/>
                <a:gd name="T53" fmla="*/ 31 w 31"/>
                <a:gd name="T54" fmla="*/ 11 h 1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1" h="11">
                  <a:moveTo>
                    <a:pt x="31" y="11"/>
                  </a:moveTo>
                  <a:lnTo>
                    <a:pt x="26" y="10"/>
                  </a:lnTo>
                  <a:lnTo>
                    <a:pt x="20" y="10"/>
                  </a:lnTo>
                  <a:lnTo>
                    <a:pt x="15" y="10"/>
                  </a:lnTo>
                  <a:lnTo>
                    <a:pt x="9" y="10"/>
                  </a:lnTo>
                  <a:lnTo>
                    <a:pt x="5" y="9"/>
                  </a:lnTo>
                  <a:lnTo>
                    <a:pt x="2" y="9"/>
                  </a:lnTo>
                  <a:lnTo>
                    <a:pt x="0" y="8"/>
                  </a:lnTo>
                  <a:lnTo>
                    <a:pt x="0" y="5"/>
                  </a:lnTo>
                  <a:lnTo>
                    <a:pt x="2" y="3"/>
                  </a:lnTo>
                  <a:lnTo>
                    <a:pt x="7" y="1"/>
                  </a:lnTo>
                  <a:lnTo>
                    <a:pt x="13" y="0"/>
                  </a:lnTo>
                  <a:lnTo>
                    <a:pt x="18" y="0"/>
                  </a:lnTo>
                  <a:lnTo>
                    <a:pt x="23" y="0"/>
                  </a:lnTo>
                  <a:lnTo>
                    <a:pt x="27" y="2"/>
                  </a:lnTo>
                  <a:lnTo>
                    <a:pt x="30" y="5"/>
                  </a:lnTo>
                  <a:lnTo>
                    <a:pt x="31" y="1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798" name="Freeform 1569"/>
            <p:cNvSpPr>
              <a:spLocks/>
            </p:cNvSpPr>
            <p:nvPr/>
          </p:nvSpPr>
          <p:spPr bwMode="auto">
            <a:xfrm>
              <a:off x="3676" y="878"/>
              <a:ext cx="21" cy="10"/>
            </a:xfrm>
            <a:custGeom>
              <a:avLst/>
              <a:gdLst>
                <a:gd name="T0" fmla="*/ 0 w 40"/>
                <a:gd name="T1" fmla="*/ 1 h 20"/>
                <a:gd name="T2" fmla="*/ 1 w 40"/>
                <a:gd name="T3" fmla="*/ 1 h 20"/>
                <a:gd name="T4" fmla="*/ 1 w 40"/>
                <a:gd name="T5" fmla="*/ 1 h 20"/>
                <a:gd name="T6" fmla="*/ 1 w 40"/>
                <a:gd name="T7" fmla="*/ 1 h 20"/>
                <a:gd name="T8" fmla="*/ 1 w 40"/>
                <a:gd name="T9" fmla="*/ 1 h 20"/>
                <a:gd name="T10" fmla="*/ 1 w 40"/>
                <a:gd name="T11" fmla="*/ 1 h 20"/>
                <a:gd name="T12" fmla="*/ 1 w 40"/>
                <a:gd name="T13" fmla="*/ 0 h 20"/>
                <a:gd name="T14" fmla="*/ 1 w 40"/>
                <a:gd name="T15" fmla="*/ 1 h 20"/>
                <a:gd name="T16" fmla="*/ 1 w 40"/>
                <a:gd name="T17" fmla="*/ 1 h 20"/>
                <a:gd name="T18" fmla="*/ 1 w 40"/>
                <a:gd name="T19" fmla="*/ 1 h 20"/>
                <a:gd name="T20" fmla="*/ 1 w 40"/>
                <a:gd name="T21" fmla="*/ 1 h 20"/>
                <a:gd name="T22" fmla="*/ 1 w 40"/>
                <a:gd name="T23" fmla="*/ 1 h 20"/>
                <a:gd name="T24" fmla="*/ 1 w 40"/>
                <a:gd name="T25" fmla="*/ 1 h 20"/>
                <a:gd name="T26" fmla="*/ 1 w 40"/>
                <a:gd name="T27" fmla="*/ 1 h 20"/>
                <a:gd name="T28" fmla="*/ 1 w 40"/>
                <a:gd name="T29" fmla="*/ 1 h 20"/>
                <a:gd name="T30" fmla="*/ 1 w 40"/>
                <a:gd name="T31" fmla="*/ 1 h 20"/>
                <a:gd name="T32" fmla="*/ 0 w 40"/>
                <a:gd name="T33" fmla="*/ 1 h 2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0"/>
                <a:gd name="T52" fmla="*/ 0 h 20"/>
                <a:gd name="T53" fmla="*/ 40 w 40"/>
                <a:gd name="T54" fmla="*/ 20 h 2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0" h="20">
                  <a:moveTo>
                    <a:pt x="0" y="12"/>
                  </a:moveTo>
                  <a:lnTo>
                    <a:pt x="2" y="9"/>
                  </a:lnTo>
                  <a:lnTo>
                    <a:pt x="6" y="7"/>
                  </a:lnTo>
                  <a:lnTo>
                    <a:pt x="10" y="5"/>
                  </a:lnTo>
                  <a:lnTo>
                    <a:pt x="15" y="2"/>
                  </a:lnTo>
                  <a:lnTo>
                    <a:pt x="22" y="1"/>
                  </a:lnTo>
                  <a:lnTo>
                    <a:pt x="28" y="0"/>
                  </a:lnTo>
                  <a:lnTo>
                    <a:pt x="34" y="1"/>
                  </a:lnTo>
                  <a:lnTo>
                    <a:pt x="40" y="2"/>
                  </a:lnTo>
                  <a:lnTo>
                    <a:pt x="38" y="9"/>
                  </a:lnTo>
                  <a:lnTo>
                    <a:pt x="33" y="14"/>
                  </a:lnTo>
                  <a:lnTo>
                    <a:pt x="26" y="19"/>
                  </a:lnTo>
                  <a:lnTo>
                    <a:pt x="17" y="20"/>
                  </a:lnTo>
                  <a:lnTo>
                    <a:pt x="10" y="20"/>
                  </a:lnTo>
                  <a:lnTo>
                    <a:pt x="5" y="18"/>
                  </a:lnTo>
                  <a:lnTo>
                    <a:pt x="1" y="15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799" name="Freeform 1570"/>
            <p:cNvSpPr>
              <a:spLocks/>
            </p:cNvSpPr>
            <p:nvPr/>
          </p:nvSpPr>
          <p:spPr bwMode="auto">
            <a:xfrm>
              <a:off x="3637" y="880"/>
              <a:ext cx="23" cy="13"/>
            </a:xfrm>
            <a:custGeom>
              <a:avLst/>
              <a:gdLst>
                <a:gd name="T0" fmla="*/ 1 w 44"/>
                <a:gd name="T1" fmla="*/ 1 h 25"/>
                <a:gd name="T2" fmla="*/ 0 w 44"/>
                <a:gd name="T3" fmla="*/ 1 h 25"/>
                <a:gd name="T4" fmla="*/ 0 w 44"/>
                <a:gd name="T5" fmla="*/ 1 h 25"/>
                <a:gd name="T6" fmla="*/ 1 w 44"/>
                <a:gd name="T7" fmla="*/ 1 h 25"/>
                <a:gd name="T8" fmla="*/ 1 w 44"/>
                <a:gd name="T9" fmla="*/ 1 h 25"/>
                <a:gd name="T10" fmla="*/ 1 w 44"/>
                <a:gd name="T11" fmla="*/ 1 h 25"/>
                <a:gd name="T12" fmla="*/ 1 w 44"/>
                <a:gd name="T13" fmla="*/ 1 h 25"/>
                <a:gd name="T14" fmla="*/ 1 w 44"/>
                <a:gd name="T15" fmla="*/ 1 h 25"/>
                <a:gd name="T16" fmla="*/ 1 w 44"/>
                <a:gd name="T17" fmla="*/ 1 h 25"/>
                <a:gd name="T18" fmla="*/ 1 w 44"/>
                <a:gd name="T19" fmla="*/ 1 h 25"/>
                <a:gd name="T20" fmla="*/ 1 w 44"/>
                <a:gd name="T21" fmla="*/ 1 h 25"/>
                <a:gd name="T22" fmla="*/ 1 w 44"/>
                <a:gd name="T23" fmla="*/ 1 h 25"/>
                <a:gd name="T24" fmla="*/ 1 w 44"/>
                <a:gd name="T25" fmla="*/ 1 h 25"/>
                <a:gd name="T26" fmla="*/ 1 w 44"/>
                <a:gd name="T27" fmla="*/ 1 h 25"/>
                <a:gd name="T28" fmla="*/ 1 w 44"/>
                <a:gd name="T29" fmla="*/ 1 h 25"/>
                <a:gd name="T30" fmla="*/ 1 w 44"/>
                <a:gd name="T31" fmla="*/ 1 h 25"/>
                <a:gd name="T32" fmla="*/ 1 w 44"/>
                <a:gd name="T33" fmla="*/ 1 h 25"/>
                <a:gd name="T34" fmla="*/ 1 w 44"/>
                <a:gd name="T35" fmla="*/ 0 h 25"/>
                <a:gd name="T36" fmla="*/ 1 w 44"/>
                <a:gd name="T37" fmla="*/ 0 h 25"/>
                <a:gd name="T38" fmla="*/ 1 w 44"/>
                <a:gd name="T39" fmla="*/ 0 h 25"/>
                <a:gd name="T40" fmla="*/ 1 w 44"/>
                <a:gd name="T41" fmla="*/ 1 h 25"/>
                <a:gd name="T42" fmla="*/ 1 w 44"/>
                <a:gd name="T43" fmla="*/ 1 h 25"/>
                <a:gd name="T44" fmla="*/ 1 w 44"/>
                <a:gd name="T45" fmla="*/ 1 h 25"/>
                <a:gd name="T46" fmla="*/ 1 w 44"/>
                <a:gd name="T47" fmla="*/ 1 h 25"/>
                <a:gd name="T48" fmla="*/ 1 w 44"/>
                <a:gd name="T49" fmla="*/ 1 h 2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44"/>
                <a:gd name="T76" fmla="*/ 0 h 25"/>
                <a:gd name="T77" fmla="*/ 44 w 44"/>
                <a:gd name="T78" fmla="*/ 25 h 25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44" h="25">
                  <a:moveTo>
                    <a:pt x="3" y="7"/>
                  </a:moveTo>
                  <a:lnTo>
                    <a:pt x="0" y="13"/>
                  </a:lnTo>
                  <a:lnTo>
                    <a:pt x="0" y="17"/>
                  </a:lnTo>
                  <a:lnTo>
                    <a:pt x="2" y="22"/>
                  </a:lnTo>
                  <a:lnTo>
                    <a:pt x="7" y="24"/>
                  </a:lnTo>
                  <a:lnTo>
                    <a:pt x="10" y="25"/>
                  </a:lnTo>
                  <a:lnTo>
                    <a:pt x="14" y="25"/>
                  </a:lnTo>
                  <a:lnTo>
                    <a:pt x="19" y="25"/>
                  </a:lnTo>
                  <a:lnTo>
                    <a:pt x="24" y="24"/>
                  </a:lnTo>
                  <a:lnTo>
                    <a:pt x="30" y="23"/>
                  </a:lnTo>
                  <a:lnTo>
                    <a:pt x="34" y="21"/>
                  </a:lnTo>
                  <a:lnTo>
                    <a:pt x="39" y="18"/>
                  </a:lnTo>
                  <a:lnTo>
                    <a:pt x="42" y="16"/>
                  </a:lnTo>
                  <a:lnTo>
                    <a:pt x="44" y="14"/>
                  </a:lnTo>
                  <a:lnTo>
                    <a:pt x="44" y="9"/>
                  </a:lnTo>
                  <a:lnTo>
                    <a:pt x="42" y="4"/>
                  </a:lnTo>
                  <a:lnTo>
                    <a:pt x="36" y="1"/>
                  </a:lnTo>
                  <a:lnTo>
                    <a:pt x="32" y="0"/>
                  </a:lnTo>
                  <a:lnTo>
                    <a:pt x="27" y="0"/>
                  </a:lnTo>
                  <a:lnTo>
                    <a:pt x="21" y="0"/>
                  </a:lnTo>
                  <a:lnTo>
                    <a:pt x="16" y="1"/>
                  </a:lnTo>
                  <a:lnTo>
                    <a:pt x="11" y="2"/>
                  </a:lnTo>
                  <a:lnTo>
                    <a:pt x="7" y="3"/>
                  </a:lnTo>
                  <a:lnTo>
                    <a:pt x="4" y="4"/>
                  </a:lnTo>
                  <a:lnTo>
                    <a:pt x="3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800" name="Freeform 1571"/>
            <p:cNvSpPr>
              <a:spLocks/>
            </p:cNvSpPr>
            <p:nvPr/>
          </p:nvSpPr>
          <p:spPr bwMode="auto">
            <a:xfrm>
              <a:off x="3605" y="891"/>
              <a:ext cx="14" cy="14"/>
            </a:xfrm>
            <a:custGeom>
              <a:avLst/>
              <a:gdLst>
                <a:gd name="T0" fmla="*/ 1 w 28"/>
                <a:gd name="T1" fmla="*/ 1 h 28"/>
                <a:gd name="T2" fmla="*/ 1 w 28"/>
                <a:gd name="T3" fmla="*/ 1 h 28"/>
                <a:gd name="T4" fmla="*/ 1 w 28"/>
                <a:gd name="T5" fmla="*/ 1 h 28"/>
                <a:gd name="T6" fmla="*/ 1 w 28"/>
                <a:gd name="T7" fmla="*/ 1 h 28"/>
                <a:gd name="T8" fmla="*/ 1 w 28"/>
                <a:gd name="T9" fmla="*/ 1 h 28"/>
                <a:gd name="T10" fmla="*/ 1 w 28"/>
                <a:gd name="T11" fmla="*/ 1 h 28"/>
                <a:gd name="T12" fmla="*/ 1 w 28"/>
                <a:gd name="T13" fmla="*/ 1 h 28"/>
                <a:gd name="T14" fmla="*/ 1 w 28"/>
                <a:gd name="T15" fmla="*/ 1 h 28"/>
                <a:gd name="T16" fmla="*/ 0 w 28"/>
                <a:gd name="T17" fmla="*/ 1 h 28"/>
                <a:gd name="T18" fmla="*/ 1 w 28"/>
                <a:gd name="T19" fmla="*/ 1 h 28"/>
                <a:gd name="T20" fmla="*/ 1 w 28"/>
                <a:gd name="T21" fmla="*/ 1 h 28"/>
                <a:gd name="T22" fmla="*/ 1 w 28"/>
                <a:gd name="T23" fmla="*/ 0 h 28"/>
                <a:gd name="T24" fmla="*/ 1 w 28"/>
                <a:gd name="T25" fmla="*/ 1 h 2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8"/>
                <a:gd name="T40" fmla="*/ 0 h 28"/>
                <a:gd name="T41" fmla="*/ 28 w 28"/>
                <a:gd name="T42" fmla="*/ 28 h 2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8" h="28">
                  <a:moveTo>
                    <a:pt x="17" y="2"/>
                  </a:moveTo>
                  <a:lnTo>
                    <a:pt x="23" y="9"/>
                  </a:lnTo>
                  <a:lnTo>
                    <a:pt x="27" y="17"/>
                  </a:lnTo>
                  <a:lnTo>
                    <a:pt x="28" y="23"/>
                  </a:lnTo>
                  <a:lnTo>
                    <a:pt x="27" y="28"/>
                  </a:lnTo>
                  <a:lnTo>
                    <a:pt x="21" y="28"/>
                  </a:lnTo>
                  <a:lnTo>
                    <a:pt x="11" y="22"/>
                  </a:lnTo>
                  <a:lnTo>
                    <a:pt x="3" y="15"/>
                  </a:lnTo>
                  <a:lnTo>
                    <a:pt x="0" y="9"/>
                  </a:lnTo>
                  <a:lnTo>
                    <a:pt x="3" y="5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7" y="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801" name="Freeform 1572"/>
            <p:cNvSpPr>
              <a:spLocks/>
            </p:cNvSpPr>
            <p:nvPr/>
          </p:nvSpPr>
          <p:spPr bwMode="auto">
            <a:xfrm>
              <a:off x="3537" y="883"/>
              <a:ext cx="29" cy="13"/>
            </a:xfrm>
            <a:custGeom>
              <a:avLst/>
              <a:gdLst>
                <a:gd name="T0" fmla="*/ 0 w 59"/>
                <a:gd name="T1" fmla="*/ 1 h 25"/>
                <a:gd name="T2" fmla="*/ 0 w 59"/>
                <a:gd name="T3" fmla="*/ 1 h 25"/>
                <a:gd name="T4" fmla="*/ 0 w 59"/>
                <a:gd name="T5" fmla="*/ 1 h 25"/>
                <a:gd name="T6" fmla="*/ 0 w 59"/>
                <a:gd name="T7" fmla="*/ 1 h 25"/>
                <a:gd name="T8" fmla="*/ 0 w 59"/>
                <a:gd name="T9" fmla="*/ 1 h 25"/>
                <a:gd name="T10" fmla="*/ 0 w 59"/>
                <a:gd name="T11" fmla="*/ 1 h 25"/>
                <a:gd name="T12" fmla="*/ 0 w 59"/>
                <a:gd name="T13" fmla="*/ 1 h 25"/>
                <a:gd name="T14" fmla="*/ 0 w 59"/>
                <a:gd name="T15" fmla="*/ 1 h 25"/>
                <a:gd name="T16" fmla="*/ 0 w 59"/>
                <a:gd name="T17" fmla="*/ 1 h 25"/>
                <a:gd name="T18" fmla="*/ 0 w 59"/>
                <a:gd name="T19" fmla="*/ 1 h 25"/>
                <a:gd name="T20" fmla="*/ 0 w 59"/>
                <a:gd name="T21" fmla="*/ 1 h 25"/>
                <a:gd name="T22" fmla="*/ 0 w 59"/>
                <a:gd name="T23" fmla="*/ 1 h 25"/>
                <a:gd name="T24" fmla="*/ 0 w 59"/>
                <a:gd name="T25" fmla="*/ 1 h 25"/>
                <a:gd name="T26" fmla="*/ 0 w 59"/>
                <a:gd name="T27" fmla="*/ 1 h 25"/>
                <a:gd name="T28" fmla="*/ 0 w 59"/>
                <a:gd name="T29" fmla="*/ 1 h 25"/>
                <a:gd name="T30" fmla="*/ 0 w 59"/>
                <a:gd name="T31" fmla="*/ 0 h 25"/>
                <a:gd name="T32" fmla="*/ 0 w 59"/>
                <a:gd name="T33" fmla="*/ 0 h 25"/>
                <a:gd name="T34" fmla="*/ 0 w 59"/>
                <a:gd name="T35" fmla="*/ 0 h 25"/>
                <a:gd name="T36" fmla="*/ 0 w 59"/>
                <a:gd name="T37" fmla="*/ 0 h 25"/>
                <a:gd name="T38" fmla="*/ 0 w 59"/>
                <a:gd name="T39" fmla="*/ 1 h 25"/>
                <a:gd name="T40" fmla="*/ 0 w 59"/>
                <a:gd name="T41" fmla="*/ 1 h 25"/>
                <a:gd name="T42" fmla="*/ 0 w 59"/>
                <a:gd name="T43" fmla="*/ 1 h 25"/>
                <a:gd name="T44" fmla="*/ 0 w 59"/>
                <a:gd name="T45" fmla="*/ 1 h 25"/>
                <a:gd name="T46" fmla="*/ 0 w 59"/>
                <a:gd name="T47" fmla="*/ 1 h 25"/>
                <a:gd name="T48" fmla="*/ 0 w 59"/>
                <a:gd name="T49" fmla="*/ 1 h 2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59"/>
                <a:gd name="T76" fmla="*/ 0 h 25"/>
                <a:gd name="T77" fmla="*/ 59 w 59"/>
                <a:gd name="T78" fmla="*/ 25 h 25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59" h="25">
                  <a:moveTo>
                    <a:pt x="0" y="7"/>
                  </a:moveTo>
                  <a:lnTo>
                    <a:pt x="1" y="12"/>
                  </a:lnTo>
                  <a:lnTo>
                    <a:pt x="7" y="18"/>
                  </a:lnTo>
                  <a:lnTo>
                    <a:pt x="16" y="23"/>
                  </a:lnTo>
                  <a:lnTo>
                    <a:pt x="25" y="25"/>
                  </a:lnTo>
                  <a:lnTo>
                    <a:pt x="29" y="25"/>
                  </a:lnTo>
                  <a:lnTo>
                    <a:pt x="34" y="24"/>
                  </a:lnTo>
                  <a:lnTo>
                    <a:pt x="39" y="22"/>
                  </a:lnTo>
                  <a:lnTo>
                    <a:pt x="44" y="21"/>
                  </a:lnTo>
                  <a:lnTo>
                    <a:pt x="50" y="18"/>
                  </a:lnTo>
                  <a:lnTo>
                    <a:pt x="54" y="15"/>
                  </a:lnTo>
                  <a:lnTo>
                    <a:pt x="57" y="12"/>
                  </a:lnTo>
                  <a:lnTo>
                    <a:pt x="59" y="9"/>
                  </a:lnTo>
                  <a:lnTo>
                    <a:pt x="59" y="4"/>
                  </a:lnTo>
                  <a:lnTo>
                    <a:pt x="57" y="2"/>
                  </a:lnTo>
                  <a:lnTo>
                    <a:pt x="53" y="0"/>
                  </a:lnTo>
                  <a:lnTo>
                    <a:pt x="48" y="0"/>
                  </a:lnTo>
                  <a:lnTo>
                    <a:pt x="43" y="0"/>
                  </a:lnTo>
                  <a:lnTo>
                    <a:pt x="37" y="0"/>
                  </a:lnTo>
                  <a:lnTo>
                    <a:pt x="30" y="1"/>
                  </a:lnTo>
                  <a:lnTo>
                    <a:pt x="23" y="1"/>
                  </a:lnTo>
                  <a:lnTo>
                    <a:pt x="15" y="2"/>
                  </a:lnTo>
                  <a:lnTo>
                    <a:pt x="7" y="3"/>
                  </a:lnTo>
                  <a:lnTo>
                    <a:pt x="3" y="5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802" name="Freeform 1573"/>
            <p:cNvSpPr>
              <a:spLocks/>
            </p:cNvSpPr>
            <p:nvPr/>
          </p:nvSpPr>
          <p:spPr bwMode="auto">
            <a:xfrm>
              <a:off x="3507" y="907"/>
              <a:ext cx="24" cy="18"/>
            </a:xfrm>
            <a:custGeom>
              <a:avLst/>
              <a:gdLst>
                <a:gd name="T0" fmla="*/ 0 w 49"/>
                <a:gd name="T1" fmla="*/ 0 h 38"/>
                <a:gd name="T2" fmla="*/ 0 w 49"/>
                <a:gd name="T3" fmla="*/ 0 h 38"/>
                <a:gd name="T4" fmla="*/ 0 w 49"/>
                <a:gd name="T5" fmla="*/ 0 h 38"/>
                <a:gd name="T6" fmla="*/ 0 w 49"/>
                <a:gd name="T7" fmla="*/ 0 h 38"/>
                <a:gd name="T8" fmla="*/ 0 w 49"/>
                <a:gd name="T9" fmla="*/ 0 h 38"/>
                <a:gd name="T10" fmla="*/ 0 w 49"/>
                <a:gd name="T11" fmla="*/ 0 h 38"/>
                <a:gd name="T12" fmla="*/ 0 w 49"/>
                <a:gd name="T13" fmla="*/ 0 h 38"/>
                <a:gd name="T14" fmla="*/ 0 w 49"/>
                <a:gd name="T15" fmla="*/ 0 h 38"/>
                <a:gd name="T16" fmla="*/ 0 w 49"/>
                <a:gd name="T17" fmla="*/ 0 h 38"/>
                <a:gd name="T18" fmla="*/ 0 w 49"/>
                <a:gd name="T19" fmla="*/ 0 h 38"/>
                <a:gd name="T20" fmla="*/ 0 w 49"/>
                <a:gd name="T21" fmla="*/ 0 h 38"/>
                <a:gd name="T22" fmla="*/ 0 w 49"/>
                <a:gd name="T23" fmla="*/ 0 h 38"/>
                <a:gd name="T24" fmla="*/ 0 w 49"/>
                <a:gd name="T25" fmla="*/ 0 h 38"/>
                <a:gd name="T26" fmla="*/ 0 w 49"/>
                <a:gd name="T27" fmla="*/ 0 h 38"/>
                <a:gd name="T28" fmla="*/ 0 w 49"/>
                <a:gd name="T29" fmla="*/ 0 h 38"/>
                <a:gd name="T30" fmla="*/ 0 w 49"/>
                <a:gd name="T31" fmla="*/ 0 h 38"/>
                <a:gd name="T32" fmla="*/ 0 w 49"/>
                <a:gd name="T33" fmla="*/ 0 h 38"/>
                <a:gd name="T34" fmla="*/ 0 w 49"/>
                <a:gd name="T35" fmla="*/ 0 h 38"/>
                <a:gd name="T36" fmla="*/ 0 w 49"/>
                <a:gd name="T37" fmla="*/ 0 h 38"/>
                <a:gd name="T38" fmla="*/ 0 w 49"/>
                <a:gd name="T39" fmla="*/ 0 h 38"/>
                <a:gd name="T40" fmla="*/ 0 w 49"/>
                <a:gd name="T41" fmla="*/ 0 h 38"/>
                <a:gd name="T42" fmla="*/ 0 w 49"/>
                <a:gd name="T43" fmla="*/ 0 h 38"/>
                <a:gd name="T44" fmla="*/ 0 w 49"/>
                <a:gd name="T45" fmla="*/ 0 h 38"/>
                <a:gd name="T46" fmla="*/ 0 w 49"/>
                <a:gd name="T47" fmla="*/ 0 h 38"/>
                <a:gd name="T48" fmla="*/ 0 w 49"/>
                <a:gd name="T49" fmla="*/ 0 h 3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49"/>
                <a:gd name="T76" fmla="*/ 0 h 38"/>
                <a:gd name="T77" fmla="*/ 49 w 49"/>
                <a:gd name="T78" fmla="*/ 38 h 38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49" h="38">
                  <a:moveTo>
                    <a:pt x="10" y="1"/>
                  </a:moveTo>
                  <a:lnTo>
                    <a:pt x="14" y="4"/>
                  </a:lnTo>
                  <a:lnTo>
                    <a:pt x="18" y="6"/>
                  </a:lnTo>
                  <a:lnTo>
                    <a:pt x="22" y="7"/>
                  </a:lnTo>
                  <a:lnTo>
                    <a:pt x="26" y="9"/>
                  </a:lnTo>
                  <a:lnTo>
                    <a:pt x="30" y="10"/>
                  </a:lnTo>
                  <a:lnTo>
                    <a:pt x="33" y="11"/>
                  </a:lnTo>
                  <a:lnTo>
                    <a:pt x="38" y="13"/>
                  </a:lnTo>
                  <a:lnTo>
                    <a:pt x="41" y="16"/>
                  </a:lnTo>
                  <a:lnTo>
                    <a:pt x="46" y="20"/>
                  </a:lnTo>
                  <a:lnTo>
                    <a:pt x="49" y="25"/>
                  </a:lnTo>
                  <a:lnTo>
                    <a:pt x="49" y="28"/>
                  </a:lnTo>
                  <a:lnTo>
                    <a:pt x="46" y="33"/>
                  </a:lnTo>
                  <a:lnTo>
                    <a:pt x="40" y="37"/>
                  </a:lnTo>
                  <a:lnTo>
                    <a:pt x="31" y="38"/>
                  </a:lnTo>
                  <a:lnTo>
                    <a:pt x="24" y="37"/>
                  </a:lnTo>
                  <a:lnTo>
                    <a:pt x="19" y="33"/>
                  </a:lnTo>
                  <a:lnTo>
                    <a:pt x="15" y="27"/>
                  </a:lnTo>
                  <a:lnTo>
                    <a:pt x="8" y="19"/>
                  </a:lnTo>
                  <a:lnTo>
                    <a:pt x="2" y="12"/>
                  </a:lnTo>
                  <a:lnTo>
                    <a:pt x="0" y="6"/>
                  </a:lnTo>
                  <a:lnTo>
                    <a:pt x="3" y="3"/>
                  </a:lnTo>
                  <a:lnTo>
                    <a:pt x="5" y="0"/>
                  </a:lnTo>
                  <a:lnTo>
                    <a:pt x="7" y="0"/>
                  </a:lnTo>
                  <a:lnTo>
                    <a:pt x="10" y="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803" name="Freeform 1574"/>
            <p:cNvSpPr>
              <a:spLocks/>
            </p:cNvSpPr>
            <p:nvPr/>
          </p:nvSpPr>
          <p:spPr bwMode="auto">
            <a:xfrm>
              <a:off x="3504" y="1665"/>
              <a:ext cx="101" cy="93"/>
            </a:xfrm>
            <a:custGeom>
              <a:avLst/>
              <a:gdLst>
                <a:gd name="T0" fmla="*/ 0 w 203"/>
                <a:gd name="T1" fmla="*/ 0 h 187"/>
                <a:gd name="T2" fmla="*/ 0 w 203"/>
                <a:gd name="T3" fmla="*/ 0 h 187"/>
                <a:gd name="T4" fmla="*/ 0 w 203"/>
                <a:gd name="T5" fmla="*/ 0 h 187"/>
                <a:gd name="T6" fmla="*/ 0 w 203"/>
                <a:gd name="T7" fmla="*/ 0 h 187"/>
                <a:gd name="T8" fmla="*/ 0 w 203"/>
                <a:gd name="T9" fmla="*/ 0 h 187"/>
                <a:gd name="T10" fmla="*/ 0 w 203"/>
                <a:gd name="T11" fmla="*/ 0 h 187"/>
                <a:gd name="T12" fmla="*/ 0 w 203"/>
                <a:gd name="T13" fmla="*/ 0 h 187"/>
                <a:gd name="T14" fmla="*/ 0 w 203"/>
                <a:gd name="T15" fmla="*/ 0 h 187"/>
                <a:gd name="T16" fmla="*/ 0 w 203"/>
                <a:gd name="T17" fmla="*/ 0 h 187"/>
                <a:gd name="T18" fmla="*/ 0 w 203"/>
                <a:gd name="T19" fmla="*/ 0 h 187"/>
                <a:gd name="T20" fmla="*/ 0 w 203"/>
                <a:gd name="T21" fmla="*/ 0 h 187"/>
                <a:gd name="T22" fmla="*/ 0 w 203"/>
                <a:gd name="T23" fmla="*/ 0 h 187"/>
                <a:gd name="T24" fmla="*/ 0 w 203"/>
                <a:gd name="T25" fmla="*/ 0 h 187"/>
                <a:gd name="T26" fmla="*/ 0 w 203"/>
                <a:gd name="T27" fmla="*/ 0 h 187"/>
                <a:gd name="T28" fmla="*/ 0 w 203"/>
                <a:gd name="T29" fmla="*/ 0 h 187"/>
                <a:gd name="T30" fmla="*/ 0 w 203"/>
                <a:gd name="T31" fmla="*/ 0 h 187"/>
                <a:gd name="T32" fmla="*/ 0 w 203"/>
                <a:gd name="T33" fmla="*/ 0 h 187"/>
                <a:gd name="T34" fmla="*/ 0 w 203"/>
                <a:gd name="T35" fmla="*/ 0 h 187"/>
                <a:gd name="T36" fmla="*/ 0 w 203"/>
                <a:gd name="T37" fmla="*/ 0 h 187"/>
                <a:gd name="T38" fmla="*/ 0 w 203"/>
                <a:gd name="T39" fmla="*/ 0 h 187"/>
                <a:gd name="T40" fmla="*/ 0 w 203"/>
                <a:gd name="T41" fmla="*/ 0 h 187"/>
                <a:gd name="T42" fmla="*/ 0 w 203"/>
                <a:gd name="T43" fmla="*/ 0 h 187"/>
                <a:gd name="T44" fmla="*/ 0 w 203"/>
                <a:gd name="T45" fmla="*/ 0 h 187"/>
                <a:gd name="T46" fmla="*/ 0 w 203"/>
                <a:gd name="T47" fmla="*/ 0 h 187"/>
                <a:gd name="T48" fmla="*/ 0 w 203"/>
                <a:gd name="T49" fmla="*/ 0 h 187"/>
                <a:gd name="T50" fmla="*/ 0 w 203"/>
                <a:gd name="T51" fmla="*/ 0 h 187"/>
                <a:gd name="T52" fmla="*/ 0 w 203"/>
                <a:gd name="T53" fmla="*/ 0 h 187"/>
                <a:gd name="T54" fmla="*/ 0 w 203"/>
                <a:gd name="T55" fmla="*/ 0 h 187"/>
                <a:gd name="T56" fmla="*/ 0 w 203"/>
                <a:gd name="T57" fmla="*/ 0 h 187"/>
                <a:gd name="T58" fmla="*/ 0 w 203"/>
                <a:gd name="T59" fmla="*/ 0 h 187"/>
                <a:gd name="T60" fmla="*/ 0 w 203"/>
                <a:gd name="T61" fmla="*/ 0 h 187"/>
                <a:gd name="T62" fmla="*/ 0 w 203"/>
                <a:gd name="T63" fmla="*/ 0 h 187"/>
                <a:gd name="T64" fmla="*/ 0 w 203"/>
                <a:gd name="T65" fmla="*/ 0 h 187"/>
                <a:gd name="T66" fmla="*/ 0 w 203"/>
                <a:gd name="T67" fmla="*/ 0 h 187"/>
                <a:gd name="T68" fmla="*/ 0 w 203"/>
                <a:gd name="T69" fmla="*/ 0 h 187"/>
                <a:gd name="T70" fmla="*/ 0 w 203"/>
                <a:gd name="T71" fmla="*/ 0 h 187"/>
                <a:gd name="T72" fmla="*/ 0 w 203"/>
                <a:gd name="T73" fmla="*/ 0 h 187"/>
                <a:gd name="T74" fmla="*/ 0 w 203"/>
                <a:gd name="T75" fmla="*/ 0 h 187"/>
                <a:gd name="T76" fmla="*/ 0 w 203"/>
                <a:gd name="T77" fmla="*/ 0 h 187"/>
                <a:gd name="T78" fmla="*/ 0 w 203"/>
                <a:gd name="T79" fmla="*/ 0 h 187"/>
                <a:gd name="T80" fmla="*/ 0 w 203"/>
                <a:gd name="T81" fmla="*/ 0 h 187"/>
                <a:gd name="T82" fmla="*/ 0 w 203"/>
                <a:gd name="T83" fmla="*/ 0 h 187"/>
                <a:gd name="T84" fmla="*/ 0 w 203"/>
                <a:gd name="T85" fmla="*/ 0 h 187"/>
                <a:gd name="T86" fmla="*/ 0 w 203"/>
                <a:gd name="T87" fmla="*/ 0 h 187"/>
                <a:gd name="T88" fmla="*/ 0 w 203"/>
                <a:gd name="T89" fmla="*/ 0 h 187"/>
                <a:gd name="T90" fmla="*/ 0 w 203"/>
                <a:gd name="T91" fmla="*/ 0 h 187"/>
                <a:gd name="T92" fmla="*/ 0 w 203"/>
                <a:gd name="T93" fmla="*/ 0 h 187"/>
                <a:gd name="T94" fmla="*/ 0 w 203"/>
                <a:gd name="T95" fmla="*/ 0 h 187"/>
                <a:gd name="T96" fmla="*/ 0 w 203"/>
                <a:gd name="T97" fmla="*/ 0 h 187"/>
                <a:gd name="T98" fmla="*/ 0 w 203"/>
                <a:gd name="T99" fmla="*/ 0 h 18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203"/>
                <a:gd name="T151" fmla="*/ 0 h 187"/>
                <a:gd name="T152" fmla="*/ 203 w 203"/>
                <a:gd name="T153" fmla="*/ 187 h 187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203" h="187">
                  <a:moveTo>
                    <a:pt x="115" y="104"/>
                  </a:moveTo>
                  <a:lnTo>
                    <a:pt x="120" y="96"/>
                  </a:lnTo>
                  <a:lnTo>
                    <a:pt x="126" y="86"/>
                  </a:lnTo>
                  <a:lnTo>
                    <a:pt x="134" y="78"/>
                  </a:lnTo>
                  <a:lnTo>
                    <a:pt x="143" y="71"/>
                  </a:lnTo>
                  <a:lnTo>
                    <a:pt x="155" y="65"/>
                  </a:lnTo>
                  <a:lnTo>
                    <a:pt x="167" y="62"/>
                  </a:lnTo>
                  <a:lnTo>
                    <a:pt x="181" y="62"/>
                  </a:lnTo>
                  <a:lnTo>
                    <a:pt x="197" y="65"/>
                  </a:lnTo>
                  <a:lnTo>
                    <a:pt x="201" y="73"/>
                  </a:lnTo>
                  <a:lnTo>
                    <a:pt x="203" y="85"/>
                  </a:lnTo>
                  <a:lnTo>
                    <a:pt x="201" y="99"/>
                  </a:lnTo>
                  <a:lnTo>
                    <a:pt x="197" y="116"/>
                  </a:lnTo>
                  <a:lnTo>
                    <a:pt x="189" y="133"/>
                  </a:lnTo>
                  <a:lnTo>
                    <a:pt x="178" y="151"/>
                  </a:lnTo>
                  <a:lnTo>
                    <a:pt x="164" y="169"/>
                  </a:lnTo>
                  <a:lnTo>
                    <a:pt x="146" y="187"/>
                  </a:lnTo>
                  <a:lnTo>
                    <a:pt x="131" y="183"/>
                  </a:lnTo>
                  <a:lnTo>
                    <a:pt x="117" y="180"/>
                  </a:lnTo>
                  <a:lnTo>
                    <a:pt x="102" y="176"/>
                  </a:lnTo>
                  <a:lnTo>
                    <a:pt x="89" y="172"/>
                  </a:lnTo>
                  <a:lnTo>
                    <a:pt x="75" y="167"/>
                  </a:lnTo>
                  <a:lnTo>
                    <a:pt x="62" y="161"/>
                  </a:lnTo>
                  <a:lnTo>
                    <a:pt x="50" y="155"/>
                  </a:lnTo>
                  <a:lnTo>
                    <a:pt x="37" y="148"/>
                  </a:lnTo>
                  <a:lnTo>
                    <a:pt x="28" y="141"/>
                  </a:lnTo>
                  <a:lnTo>
                    <a:pt x="19" y="134"/>
                  </a:lnTo>
                  <a:lnTo>
                    <a:pt x="12" y="125"/>
                  </a:lnTo>
                  <a:lnTo>
                    <a:pt x="5" y="117"/>
                  </a:lnTo>
                  <a:lnTo>
                    <a:pt x="2" y="107"/>
                  </a:lnTo>
                  <a:lnTo>
                    <a:pt x="0" y="99"/>
                  </a:lnTo>
                  <a:lnTo>
                    <a:pt x="1" y="91"/>
                  </a:lnTo>
                  <a:lnTo>
                    <a:pt x="4" y="85"/>
                  </a:lnTo>
                  <a:lnTo>
                    <a:pt x="11" y="80"/>
                  </a:lnTo>
                  <a:lnTo>
                    <a:pt x="19" y="76"/>
                  </a:lnTo>
                  <a:lnTo>
                    <a:pt x="28" y="72"/>
                  </a:lnTo>
                  <a:lnTo>
                    <a:pt x="40" y="72"/>
                  </a:lnTo>
                  <a:lnTo>
                    <a:pt x="53" y="75"/>
                  </a:lnTo>
                  <a:lnTo>
                    <a:pt x="65" y="82"/>
                  </a:lnTo>
                  <a:lnTo>
                    <a:pt x="79" y="93"/>
                  </a:lnTo>
                  <a:lnTo>
                    <a:pt x="92" y="112"/>
                  </a:lnTo>
                  <a:lnTo>
                    <a:pt x="90" y="80"/>
                  </a:lnTo>
                  <a:lnTo>
                    <a:pt x="89" y="44"/>
                  </a:lnTo>
                  <a:lnTo>
                    <a:pt x="88" y="15"/>
                  </a:lnTo>
                  <a:lnTo>
                    <a:pt x="88" y="2"/>
                  </a:lnTo>
                  <a:lnTo>
                    <a:pt x="105" y="0"/>
                  </a:lnTo>
                  <a:lnTo>
                    <a:pt x="106" y="12"/>
                  </a:lnTo>
                  <a:lnTo>
                    <a:pt x="110" y="38"/>
                  </a:lnTo>
                  <a:lnTo>
                    <a:pt x="113" y="72"/>
                  </a:lnTo>
                  <a:lnTo>
                    <a:pt x="115" y="104"/>
                  </a:lnTo>
                  <a:close/>
                </a:path>
              </a:pathLst>
            </a:custGeom>
            <a:solidFill>
              <a:srgbClr val="7FE51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804" name="Freeform 1575"/>
            <p:cNvSpPr>
              <a:spLocks/>
            </p:cNvSpPr>
            <p:nvPr/>
          </p:nvSpPr>
          <p:spPr bwMode="auto">
            <a:xfrm>
              <a:off x="3525" y="1634"/>
              <a:ext cx="64" cy="60"/>
            </a:xfrm>
            <a:custGeom>
              <a:avLst/>
              <a:gdLst>
                <a:gd name="T0" fmla="*/ 1 w 126"/>
                <a:gd name="T1" fmla="*/ 1 h 120"/>
                <a:gd name="T2" fmla="*/ 1 w 126"/>
                <a:gd name="T3" fmla="*/ 1 h 120"/>
                <a:gd name="T4" fmla="*/ 1 w 126"/>
                <a:gd name="T5" fmla="*/ 1 h 120"/>
                <a:gd name="T6" fmla="*/ 0 w 126"/>
                <a:gd name="T7" fmla="*/ 1 h 120"/>
                <a:gd name="T8" fmla="*/ 1 w 126"/>
                <a:gd name="T9" fmla="*/ 1 h 120"/>
                <a:gd name="T10" fmla="*/ 1 w 126"/>
                <a:gd name="T11" fmla="*/ 1 h 120"/>
                <a:gd name="T12" fmla="*/ 1 w 126"/>
                <a:gd name="T13" fmla="*/ 1 h 120"/>
                <a:gd name="T14" fmla="*/ 1 w 126"/>
                <a:gd name="T15" fmla="*/ 1 h 120"/>
                <a:gd name="T16" fmla="*/ 1 w 126"/>
                <a:gd name="T17" fmla="*/ 1 h 120"/>
                <a:gd name="T18" fmla="*/ 1 w 126"/>
                <a:gd name="T19" fmla="*/ 1 h 120"/>
                <a:gd name="T20" fmla="*/ 1 w 126"/>
                <a:gd name="T21" fmla="*/ 1 h 120"/>
                <a:gd name="T22" fmla="*/ 1 w 126"/>
                <a:gd name="T23" fmla="*/ 1 h 120"/>
                <a:gd name="T24" fmla="*/ 1 w 126"/>
                <a:gd name="T25" fmla="*/ 1 h 120"/>
                <a:gd name="T26" fmla="*/ 1 w 126"/>
                <a:gd name="T27" fmla="*/ 1 h 120"/>
                <a:gd name="T28" fmla="*/ 1 w 126"/>
                <a:gd name="T29" fmla="*/ 1 h 120"/>
                <a:gd name="T30" fmla="*/ 1 w 126"/>
                <a:gd name="T31" fmla="*/ 1 h 120"/>
                <a:gd name="T32" fmla="*/ 1 w 126"/>
                <a:gd name="T33" fmla="*/ 1 h 120"/>
                <a:gd name="T34" fmla="*/ 1 w 126"/>
                <a:gd name="T35" fmla="*/ 1 h 120"/>
                <a:gd name="T36" fmla="*/ 1 w 126"/>
                <a:gd name="T37" fmla="*/ 1 h 120"/>
                <a:gd name="T38" fmla="*/ 1 w 126"/>
                <a:gd name="T39" fmla="*/ 1 h 120"/>
                <a:gd name="T40" fmla="*/ 1 w 126"/>
                <a:gd name="T41" fmla="*/ 1 h 120"/>
                <a:gd name="T42" fmla="*/ 1 w 126"/>
                <a:gd name="T43" fmla="*/ 1 h 120"/>
                <a:gd name="T44" fmla="*/ 1 w 126"/>
                <a:gd name="T45" fmla="*/ 1 h 120"/>
                <a:gd name="T46" fmla="*/ 1 w 126"/>
                <a:gd name="T47" fmla="*/ 1 h 120"/>
                <a:gd name="T48" fmla="*/ 1 w 126"/>
                <a:gd name="T49" fmla="*/ 0 h 120"/>
                <a:gd name="T50" fmla="*/ 1 w 126"/>
                <a:gd name="T51" fmla="*/ 1 h 120"/>
                <a:gd name="T52" fmla="*/ 1 w 126"/>
                <a:gd name="T53" fmla="*/ 1 h 120"/>
                <a:gd name="T54" fmla="*/ 1 w 126"/>
                <a:gd name="T55" fmla="*/ 1 h 120"/>
                <a:gd name="T56" fmla="*/ 1 w 126"/>
                <a:gd name="T57" fmla="*/ 1 h 120"/>
                <a:gd name="T58" fmla="*/ 1 w 126"/>
                <a:gd name="T59" fmla="*/ 1 h 120"/>
                <a:gd name="T60" fmla="*/ 1 w 126"/>
                <a:gd name="T61" fmla="*/ 1 h 120"/>
                <a:gd name="T62" fmla="*/ 1 w 126"/>
                <a:gd name="T63" fmla="*/ 1 h 120"/>
                <a:gd name="T64" fmla="*/ 1 w 126"/>
                <a:gd name="T65" fmla="*/ 1 h 120"/>
                <a:gd name="T66" fmla="*/ 1 w 126"/>
                <a:gd name="T67" fmla="*/ 1 h 120"/>
                <a:gd name="T68" fmla="*/ 1 w 126"/>
                <a:gd name="T69" fmla="*/ 1 h 120"/>
                <a:gd name="T70" fmla="*/ 1 w 126"/>
                <a:gd name="T71" fmla="*/ 1 h 120"/>
                <a:gd name="T72" fmla="*/ 1 w 126"/>
                <a:gd name="T73" fmla="*/ 1 h 120"/>
                <a:gd name="T74" fmla="*/ 1 w 126"/>
                <a:gd name="T75" fmla="*/ 1 h 120"/>
                <a:gd name="T76" fmla="*/ 1 w 126"/>
                <a:gd name="T77" fmla="*/ 1 h 120"/>
                <a:gd name="T78" fmla="*/ 1 w 126"/>
                <a:gd name="T79" fmla="*/ 1 h 120"/>
                <a:gd name="T80" fmla="*/ 1 w 126"/>
                <a:gd name="T81" fmla="*/ 1 h 12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26"/>
                <a:gd name="T124" fmla="*/ 0 h 120"/>
                <a:gd name="T125" fmla="*/ 126 w 126"/>
                <a:gd name="T126" fmla="*/ 120 h 12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26" h="120">
                  <a:moveTo>
                    <a:pt x="13" y="16"/>
                  </a:moveTo>
                  <a:lnTo>
                    <a:pt x="8" y="27"/>
                  </a:lnTo>
                  <a:lnTo>
                    <a:pt x="2" y="43"/>
                  </a:lnTo>
                  <a:lnTo>
                    <a:pt x="0" y="63"/>
                  </a:lnTo>
                  <a:lnTo>
                    <a:pt x="8" y="84"/>
                  </a:lnTo>
                  <a:lnTo>
                    <a:pt x="15" y="93"/>
                  </a:lnTo>
                  <a:lnTo>
                    <a:pt x="23" y="100"/>
                  </a:lnTo>
                  <a:lnTo>
                    <a:pt x="31" y="105"/>
                  </a:lnTo>
                  <a:lnTo>
                    <a:pt x="40" y="109"/>
                  </a:lnTo>
                  <a:lnTo>
                    <a:pt x="47" y="111"/>
                  </a:lnTo>
                  <a:lnTo>
                    <a:pt x="54" y="113"/>
                  </a:lnTo>
                  <a:lnTo>
                    <a:pt x="59" y="117"/>
                  </a:lnTo>
                  <a:lnTo>
                    <a:pt x="63" y="120"/>
                  </a:lnTo>
                  <a:lnTo>
                    <a:pt x="68" y="116"/>
                  </a:lnTo>
                  <a:lnTo>
                    <a:pt x="77" y="109"/>
                  </a:lnTo>
                  <a:lnTo>
                    <a:pt x="86" y="102"/>
                  </a:lnTo>
                  <a:lnTo>
                    <a:pt x="96" y="92"/>
                  </a:lnTo>
                  <a:lnTo>
                    <a:pt x="105" y="83"/>
                  </a:lnTo>
                  <a:lnTo>
                    <a:pt x="115" y="74"/>
                  </a:lnTo>
                  <a:lnTo>
                    <a:pt x="121" y="65"/>
                  </a:lnTo>
                  <a:lnTo>
                    <a:pt x="124" y="58"/>
                  </a:lnTo>
                  <a:lnTo>
                    <a:pt x="126" y="43"/>
                  </a:lnTo>
                  <a:lnTo>
                    <a:pt x="123" y="26"/>
                  </a:lnTo>
                  <a:lnTo>
                    <a:pt x="115" y="10"/>
                  </a:lnTo>
                  <a:lnTo>
                    <a:pt x="102" y="0"/>
                  </a:lnTo>
                  <a:lnTo>
                    <a:pt x="94" y="7"/>
                  </a:lnTo>
                  <a:lnTo>
                    <a:pt x="86" y="17"/>
                  </a:lnTo>
                  <a:lnTo>
                    <a:pt x="80" y="26"/>
                  </a:lnTo>
                  <a:lnTo>
                    <a:pt x="78" y="29"/>
                  </a:lnTo>
                  <a:lnTo>
                    <a:pt x="73" y="19"/>
                  </a:lnTo>
                  <a:lnTo>
                    <a:pt x="66" y="9"/>
                  </a:lnTo>
                  <a:lnTo>
                    <a:pt x="60" y="3"/>
                  </a:lnTo>
                  <a:lnTo>
                    <a:pt x="58" y="1"/>
                  </a:lnTo>
                  <a:lnTo>
                    <a:pt x="50" y="12"/>
                  </a:lnTo>
                  <a:lnTo>
                    <a:pt x="45" y="23"/>
                  </a:lnTo>
                  <a:lnTo>
                    <a:pt x="42" y="31"/>
                  </a:lnTo>
                  <a:lnTo>
                    <a:pt x="41" y="35"/>
                  </a:lnTo>
                  <a:lnTo>
                    <a:pt x="33" y="30"/>
                  </a:lnTo>
                  <a:lnTo>
                    <a:pt x="26" y="24"/>
                  </a:lnTo>
                  <a:lnTo>
                    <a:pt x="19" y="20"/>
                  </a:lnTo>
                  <a:lnTo>
                    <a:pt x="13" y="16"/>
                  </a:lnTo>
                  <a:close/>
                </a:path>
              </a:pathLst>
            </a:custGeom>
            <a:solidFill>
              <a:srgbClr val="FFE54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805" name="Freeform 1576"/>
            <p:cNvSpPr>
              <a:spLocks/>
            </p:cNvSpPr>
            <p:nvPr/>
          </p:nvSpPr>
          <p:spPr bwMode="auto">
            <a:xfrm>
              <a:off x="3614" y="1643"/>
              <a:ext cx="77" cy="68"/>
            </a:xfrm>
            <a:custGeom>
              <a:avLst/>
              <a:gdLst>
                <a:gd name="T0" fmla="*/ 0 w 156"/>
                <a:gd name="T1" fmla="*/ 1 h 136"/>
                <a:gd name="T2" fmla="*/ 0 w 156"/>
                <a:gd name="T3" fmla="*/ 1 h 136"/>
                <a:gd name="T4" fmla="*/ 0 w 156"/>
                <a:gd name="T5" fmla="*/ 1 h 136"/>
                <a:gd name="T6" fmla="*/ 0 w 156"/>
                <a:gd name="T7" fmla="*/ 0 h 136"/>
                <a:gd name="T8" fmla="*/ 0 w 156"/>
                <a:gd name="T9" fmla="*/ 1 h 136"/>
                <a:gd name="T10" fmla="*/ 0 w 156"/>
                <a:gd name="T11" fmla="*/ 1 h 136"/>
                <a:gd name="T12" fmla="*/ 0 w 156"/>
                <a:gd name="T13" fmla="*/ 1 h 136"/>
                <a:gd name="T14" fmla="*/ 0 w 156"/>
                <a:gd name="T15" fmla="*/ 1 h 136"/>
                <a:gd name="T16" fmla="*/ 0 w 156"/>
                <a:gd name="T17" fmla="*/ 1 h 136"/>
                <a:gd name="T18" fmla="*/ 0 w 156"/>
                <a:gd name="T19" fmla="*/ 1 h 136"/>
                <a:gd name="T20" fmla="*/ 0 w 156"/>
                <a:gd name="T21" fmla="*/ 1 h 136"/>
                <a:gd name="T22" fmla="*/ 0 w 156"/>
                <a:gd name="T23" fmla="*/ 1 h 136"/>
                <a:gd name="T24" fmla="*/ 0 w 156"/>
                <a:gd name="T25" fmla="*/ 1 h 136"/>
                <a:gd name="T26" fmla="*/ 0 w 156"/>
                <a:gd name="T27" fmla="*/ 1 h 136"/>
                <a:gd name="T28" fmla="*/ 0 w 156"/>
                <a:gd name="T29" fmla="*/ 1 h 136"/>
                <a:gd name="T30" fmla="*/ 0 w 156"/>
                <a:gd name="T31" fmla="*/ 1 h 136"/>
                <a:gd name="T32" fmla="*/ 0 w 156"/>
                <a:gd name="T33" fmla="*/ 1 h 136"/>
                <a:gd name="T34" fmla="*/ 0 w 156"/>
                <a:gd name="T35" fmla="*/ 1 h 136"/>
                <a:gd name="T36" fmla="*/ 0 w 156"/>
                <a:gd name="T37" fmla="*/ 1 h 136"/>
                <a:gd name="T38" fmla="*/ 0 w 156"/>
                <a:gd name="T39" fmla="*/ 1 h 136"/>
                <a:gd name="T40" fmla="*/ 0 w 156"/>
                <a:gd name="T41" fmla="*/ 1 h 136"/>
                <a:gd name="T42" fmla="*/ 0 w 156"/>
                <a:gd name="T43" fmla="*/ 1 h 136"/>
                <a:gd name="T44" fmla="*/ 0 w 156"/>
                <a:gd name="T45" fmla="*/ 1 h 136"/>
                <a:gd name="T46" fmla="*/ 0 w 156"/>
                <a:gd name="T47" fmla="*/ 1 h 136"/>
                <a:gd name="T48" fmla="*/ 0 w 156"/>
                <a:gd name="T49" fmla="*/ 1 h 136"/>
                <a:gd name="T50" fmla="*/ 0 w 156"/>
                <a:gd name="T51" fmla="*/ 1 h 136"/>
                <a:gd name="T52" fmla="*/ 0 w 156"/>
                <a:gd name="T53" fmla="*/ 1 h 136"/>
                <a:gd name="T54" fmla="*/ 0 w 156"/>
                <a:gd name="T55" fmla="*/ 1 h 136"/>
                <a:gd name="T56" fmla="*/ 0 w 156"/>
                <a:gd name="T57" fmla="*/ 1 h 136"/>
                <a:gd name="T58" fmla="*/ 0 w 156"/>
                <a:gd name="T59" fmla="*/ 1 h 136"/>
                <a:gd name="T60" fmla="*/ 0 w 156"/>
                <a:gd name="T61" fmla="*/ 1 h 136"/>
                <a:gd name="T62" fmla="*/ 0 w 156"/>
                <a:gd name="T63" fmla="*/ 1 h 136"/>
                <a:gd name="T64" fmla="*/ 0 w 156"/>
                <a:gd name="T65" fmla="*/ 1 h 136"/>
                <a:gd name="T66" fmla="*/ 0 w 156"/>
                <a:gd name="T67" fmla="*/ 1 h 136"/>
                <a:gd name="T68" fmla="*/ 0 w 156"/>
                <a:gd name="T69" fmla="*/ 1 h 136"/>
                <a:gd name="T70" fmla="*/ 0 w 156"/>
                <a:gd name="T71" fmla="*/ 1 h 136"/>
                <a:gd name="T72" fmla="*/ 0 w 156"/>
                <a:gd name="T73" fmla="*/ 1 h 1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56"/>
                <a:gd name="T112" fmla="*/ 0 h 136"/>
                <a:gd name="T113" fmla="*/ 156 w 156"/>
                <a:gd name="T114" fmla="*/ 136 h 1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56" h="136">
                  <a:moveTo>
                    <a:pt x="25" y="11"/>
                  </a:moveTo>
                  <a:lnTo>
                    <a:pt x="39" y="4"/>
                  </a:lnTo>
                  <a:lnTo>
                    <a:pt x="54" y="2"/>
                  </a:lnTo>
                  <a:lnTo>
                    <a:pt x="72" y="0"/>
                  </a:lnTo>
                  <a:lnTo>
                    <a:pt x="92" y="4"/>
                  </a:lnTo>
                  <a:lnTo>
                    <a:pt x="111" y="10"/>
                  </a:lnTo>
                  <a:lnTo>
                    <a:pt x="128" y="20"/>
                  </a:lnTo>
                  <a:lnTo>
                    <a:pt x="141" y="34"/>
                  </a:lnTo>
                  <a:lnTo>
                    <a:pt x="152" y="52"/>
                  </a:lnTo>
                  <a:lnTo>
                    <a:pt x="155" y="62"/>
                  </a:lnTo>
                  <a:lnTo>
                    <a:pt x="156" y="72"/>
                  </a:lnTo>
                  <a:lnTo>
                    <a:pt x="154" y="80"/>
                  </a:lnTo>
                  <a:lnTo>
                    <a:pt x="151" y="86"/>
                  </a:lnTo>
                  <a:lnTo>
                    <a:pt x="144" y="92"/>
                  </a:lnTo>
                  <a:lnTo>
                    <a:pt x="136" y="96"/>
                  </a:lnTo>
                  <a:lnTo>
                    <a:pt x="126" y="99"/>
                  </a:lnTo>
                  <a:lnTo>
                    <a:pt x="115" y="100"/>
                  </a:lnTo>
                  <a:lnTo>
                    <a:pt x="108" y="109"/>
                  </a:lnTo>
                  <a:lnTo>
                    <a:pt x="106" y="116"/>
                  </a:lnTo>
                  <a:lnTo>
                    <a:pt x="105" y="123"/>
                  </a:lnTo>
                  <a:lnTo>
                    <a:pt x="103" y="129"/>
                  </a:lnTo>
                  <a:lnTo>
                    <a:pt x="100" y="131"/>
                  </a:lnTo>
                  <a:lnTo>
                    <a:pt x="94" y="134"/>
                  </a:lnTo>
                  <a:lnTo>
                    <a:pt x="87" y="136"/>
                  </a:lnTo>
                  <a:lnTo>
                    <a:pt x="79" y="136"/>
                  </a:lnTo>
                  <a:lnTo>
                    <a:pt x="68" y="136"/>
                  </a:lnTo>
                  <a:lnTo>
                    <a:pt x="59" y="134"/>
                  </a:lnTo>
                  <a:lnTo>
                    <a:pt x="50" y="130"/>
                  </a:lnTo>
                  <a:lnTo>
                    <a:pt x="42" y="124"/>
                  </a:lnTo>
                  <a:lnTo>
                    <a:pt x="32" y="116"/>
                  </a:lnTo>
                  <a:lnTo>
                    <a:pt x="22" y="104"/>
                  </a:lnTo>
                  <a:lnTo>
                    <a:pt x="12" y="90"/>
                  </a:lnTo>
                  <a:lnTo>
                    <a:pt x="5" y="75"/>
                  </a:lnTo>
                  <a:lnTo>
                    <a:pt x="0" y="59"/>
                  </a:lnTo>
                  <a:lnTo>
                    <a:pt x="1" y="42"/>
                  </a:lnTo>
                  <a:lnTo>
                    <a:pt x="9" y="26"/>
                  </a:lnTo>
                  <a:lnTo>
                    <a:pt x="25" y="1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806" name="Freeform 1577"/>
            <p:cNvSpPr>
              <a:spLocks/>
            </p:cNvSpPr>
            <p:nvPr/>
          </p:nvSpPr>
          <p:spPr bwMode="auto">
            <a:xfrm>
              <a:off x="3659" y="1710"/>
              <a:ext cx="57" cy="48"/>
            </a:xfrm>
            <a:custGeom>
              <a:avLst/>
              <a:gdLst>
                <a:gd name="T0" fmla="*/ 1 w 114"/>
                <a:gd name="T1" fmla="*/ 1 h 96"/>
                <a:gd name="T2" fmla="*/ 1 w 114"/>
                <a:gd name="T3" fmla="*/ 1 h 96"/>
                <a:gd name="T4" fmla="*/ 1 w 114"/>
                <a:gd name="T5" fmla="*/ 1 h 96"/>
                <a:gd name="T6" fmla="*/ 1 w 114"/>
                <a:gd name="T7" fmla="*/ 1 h 96"/>
                <a:gd name="T8" fmla="*/ 1 w 114"/>
                <a:gd name="T9" fmla="*/ 1 h 96"/>
                <a:gd name="T10" fmla="*/ 1 w 114"/>
                <a:gd name="T11" fmla="*/ 1 h 96"/>
                <a:gd name="T12" fmla="*/ 1 w 114"/>
                <a:gd name="T13" fmla="*/ 1 h 96"/>
                <a:gd name="T14" fmla="*/ 1 w 114"/>
                <a:gd name="T15" fmla="*/ 1 h 96"/>
                <a:gd name="T16" fmla="*/ 0 w 114"/>
                <a:gd name="T17" fmla="*/ 1 h 96"/>
                <a:gd name="T18" fmla="*/ 0 w 114"/>
                <a:gd name="T19" fmla="*/ 1 h 96"/>
                <a:gd name="T20" fmla="*/ 1 w 114"/>
                <a:gd name="T21" fmla="*/ 1 h 96"/>
                <a:gd name="T22" fmla="*/ 1 w 114"/>
                <a:gd name="T23" fmla="*/ 1 h 96"/>
                <a:gd name="T24" fmla="*/ 1 w 114"/>
                <a:gd name="T25" fmla="*/ 1 h 96"/>
                <a:gd name="T26" fmla="*/ 1 w 114"/>
                <a:gd name="T27" fmla="*/ 1 h 96"/>
                <a:gd name="T28" fmla="*/ 1 w 114"/>
                <a:gd name="T29" fmla="*/ 1 h 96"/>
                <a:gd name="T30" fmla="*/ 1 w 114"/>
                <a:gd name="T31" fmla="*/ 1 h 96"/>
                <a:gd name="T32" fmla="*/ 1 w 114"/>
                <a:gd name="T33" fmla="*/ 1 h 96"/>
                <a:gd name="T34" fmla="*/ 1 w 114"/>
                <a:gd name="T35" fmla="*/ 1 h 96"/>
                <a:gd name="T36" fmla="*/ 1 w 114"/>
                <a:gd name="T37" fmla="*/ 1 h 96"/>
                <a:gd name="T38" fmla="*/ 1 w 114"/>
                <a:gd name="T39" fmla="*/ 1 h 96"/>
                <a:gd name="T40" fmla="*/ 1 w 114"/>
                <a:gd name="T41" fmla="*/ 1 h 96"/>
                <a:gd name="T42" fmla="*/ 1 w 114"/>
                <a:gd name="T43" fmla="*/ 1 h 96"/>
                <a:gd name="T44" fmla="*/ 1 w 114"/>
                <a:gd name="T45" fmla="*/ 1 h 96"/>
                <a:gd name="T46" fmla="*/ 1 w 114"/>
                <a:gd name="T47" fmla="*/ 1 h 96"/>
                <a:gd name="T48" fmla="*/ 1 w 114"/>
                <a:gd name="T49" fmla="*/ 1 h 96"/>
                <a:gd name="T50" fmla="*/ 1 w 114"/>
                <a:gd name="T51" fmla="*/ 1 h 96"/>
                <a:gd name="T52" fmla="*/ 1 w 114"/>
                <a:gd name="T53" fmla="*/ 1 h 96"/>
                <a:gd name="T54" fmla="*/ 1 w 114"/>
                <a:gd name="T55" fmla="*/ 1 h 96"/>
                <a:gd name="T56" fmla="*/ 1 w 114"/>
                <a:gd name="T57" fmla="*/ 0 h 96"/>
                <a:gd name="T58" fmla="*/ 1 w 114"/>
                <a:gd name="T59" fmla="*/ 1 h 96"/>
                <a:gd name="T60" fmla="*/ 1 w 114"/>
                <a:gd name="T61" fmla="*/ 1 h 96"/>
                <a:gd name="T62" fmla="*/ 1 w 114"/>
                <a:gd name="T63" fmla="*/ 1 h 96"/>
                <a:gd name="T64" fmla="*/ 1 w 114"/>
                <a:gd name="T65" fmla="*/ 1 h 9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14"/>
                <a:gd name="T100" fmla="*/ 0 h 96"/>
                <a:gd name="T101" fmla="*/ 114 w 114"/>
                <a:gd name="T102" fmla="*/ 96 h 9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14" h="96">
                  <a:moveTo>
                    <a:pt x="45" y="14"/>
                  </a:moveTo>
                  <a:lnTo>
                    <a:pt x="36" y="15"/>
                  </a:lnTo>
                  <a:lnTo>
                    <a:pt x="28" y="17"/>
                  </a:lnTo>
                  <a:lnTo>
                    <a:pt x="21" y="20"/>
                  </a:lnTo>
                  <a:lnTo>
                    <a:pt x="14" y="23"/>
                  </a:lnTo>
                  <a:lnTo>
                    <a:pt x="9" y="27"/>
                  </a:lnTo>
                  <a:lnTo>
                    <a:pt x="5" y="33"/>
                  </a:lnTo>
                  <a:lnTo>
                    <a:pt x="2" y="41"/>
                  </a:lnTo>
                  <a:lnTo>
                    <a:pt x="0" y="50"/>
                  </a:lnTo>
                  <a:lnTo>
                    <a:pt x="0" y="61"/>
                  </a:lnTo>
                  <a:lnTo>
                    <a:pt x="1" y="70"/>
                  </a:lnTo>
                  <a:lnTo>
                    <a:pt x="4" y="78"/>
                  </a:lnTo>
                  <a:lnTo>
                    <a:pt x="9" y="85"/>
                  </a:lnTo>
                  <a:lnTo>
                    <a:pt x="16" y="91"/>
                  </a:lnTo>
                  <a:lnTo>
                    <a:pt x="25" y="95"/>
                  </a:lnTo>
                  <a:lnTo>
                    <a:pt x="36" y="96"/>
                  </a:lnTo>
                  <a:lnTo>
                    <a:pt x="48" y="93"/>
                  </a:lnTo>
                  <a:lnTo>
                    <a:pt x="62" y="89"/>
                  </a:lnTo>
                  <a:lnTo>
                    <a:pt x="76" y="83"/>
                  </a:lnTo>
                  <a:lnTo>
                    <a:pt x="89" y="77"/>
                  </a:lnTo>
                  <a:lnTo>
                    <a:pt x="101" y="68"/>
                  </a:lnTo>
                  <a:lnTo>
                    <a:pt x="109" y="58"/>
                  </a:lnTo>
                  <a:lnTo>
                    <a:pt x="114" y="45"/>
                  </a:lnTo>
                  <a:lnTo>
                    <a:pt x="114" y="31"/>
                  </a:lnTo>
                  <a:lnTo>
                    <a:pt x="109" y="14"/>
                  </a:lnTo>
                  <a:lnTo>
                    <a:pt x="104" y="8"/>
                  </a:lnTo>
                  <a:lnTo>
                    <a:pt x="98" y="3"/>
                  </a:lnTo>
                  <a:lnTo>
                    <a:pt x="89" y="1"/>
                  </a:lnTo>
                  <a:lnTo>
                    <a:pt x="80" y="0"/>
                  </a:lnTo>
                  <a:lnTo>
                    <a:pt x="71" y="1"/>
                  </a:lnTo>
                  <a:lnTo>
                    <a:pt x="62" y="5"/>
                  </a:lnTo>
                  <a:lnTo>
                    <a:pt x="52" y="8"/>
                  </a:lnTo>
                  <a:lnTo>
                    <a:pt x="45" y="1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807" name="Freeform 1578"/>
            <p:cNvSpPr>
              <a:spLocks/>
            </p:cNvSpPr>
            <p:nvPr/>
          </p:nvSpPr>
          <p:spPr bwMode="auto">
            <a:xfrm>
              <a:off x="3680" y="1781"/>
              <a:ext cx="80" cy="37"/>
            </a:xfrm>
            <a:custGeom>
              <a:avLst/>
              <a:gdLst>
                <a:gd name="T0" fmla="*/ 1 w 160"/>
                <a:gd name="T1" fmla="*/ 1 h 74"/>
                <a:gd name="T2" fmla="*/ 1 w 160"/>
                <a:gd name="T3" fmla="*/ 0 h 74"/>
                <a:gd name="T4" fmla="*/ 1 w 160"/>
                <a:gd name="T5" fmla="*/ 1 h 74"/>
                <a:gd name="T6" fmla="*/ 1 w 160"/>
                <a:gd name="T7" fmla="*/ 1 h 74"/>
                <a:gd name="T8" fmla="*/ 1 w 160"/>
                <a:gd name="T9" fmla="*/ 1 h 74"/>
                <a:gd name="T10" fmla="*/ 1 w 160"/>
                <a:gd name="T11" fmla="*/ 1 h 74"/>
                <a:gd name="T12" fmla="*/ 0 w 160"/>
                <a:gd name="T13" fmla="*/ 1 h 74"/>
                <a:gd name="T14" fmla="*/ 0 w 160"/>
                <a:gd name="T15" fmla="*/ 1 h 74"/>
                <a:gd name="T16" fmla="*/ 1 w 160"/>
                <a:gd name="T17" fmla="*/ 1 h 74"/>
                <a:gd name="T18" fmla="*/ 1 w 160"/>
                <a:gd name="T19" fmla="*/ 1 h 74"/>
                <a:gd name="T20" fmla="*/ 1 w 160"/>
                <a:gd name="T21" fmla="*/ 1 h 74"/>
                <a:gd name="T22" fmla="*/ 1 w 160"/>
                <a:gd name="T23" fmla="*/ 1 h 74"/>
                <a:gd name="T24" fmla="*/ 1 w 160"/>
                <a:gd name="T25" fmla="*/ 1 h 74"/>
                <a:gd name="T26" fmla="*/ 1 w 160"/>
                <a:gd name="T27" fmla="*/ 1 h 74"/>
                <a:gd name="T28" fmla="*/ 1 w 160"/>
                <a:gd name="T29" fmla="*/ 1 h 74"/>
                <a:gd name="T30" fmla="*/ 1 w 160"/>
                <a:gd name="T31" fmla="*/ 1 h 74"/>
                <a:gd name="T32" fmla="*/ 1 w 160"/>
                <a:gd name="T33" fmla="*/ 1 h 74"/>
                <a:gd name="T34" fmla="*/ 1 w 160"/>
                <a:gd name="T35" fmla="*/ 1 h 74"/>
                <a:gd name="T36" fmla="*/ 1 w 160"/>
                <a:gd name="T37" fmla="*/ 1 h 74"/>
                <a:gd name="T38" fmla="*/ 1 w 160"/>
                <a:gd name="T39" fmla="*/ 1 h 74"/>
                <a:gd name="T40" fmla="*/ 1 w 160"/>
                <a:gd name="T41" fmla="*/ 1 h 74"/>
                <a:gd name="T42" fmla="*/ 1 w 160"/>
                <a:gd name="T43" fmla="*/ 1 h 74"/>
                <a:gd name="T44" fmla="*/ 1 w 160"/>
                <a:gd name="T45" fmla="*/ 1 h 74"/>
                <a:gd name="T46" fmla="*/ 1 w 160"/>
                <a:gd name="T47" fmla="*/ 1 h 74"/>
                <a:gd name="T48" fmla="*/ 1 w 160"/>
                <a:gd name="T49" fmla="*/ 1 h 74"/>
                <a:gd name="T50" fmla="*/ 1 w 160"/>
                <a:gd name="T51" fmla="*/ 1 h 74"/>
                <a:gd name="T52" fmla="*/ 1 w 160"/>
                <a:gd name="T53" fmla="*/ 1 h 74"/>
                <a:gd name="T54" fmla="*/ 1 w 160"/>
                <a:gd name="T55" fmla="*/ 1 h 74"/>
                <a:gd name="T56" fmla="*/ 1 w 160"/>
                <a:gd name="T57" fmla="*/ 1 h 74"/>
                <a:gd name="T58" fmla="*/ 1 w 160"/>
                <a:gd name="T59" fmla="*/ 1 h 74"/>
                <a:gd name="T60" fmla="*/ 1 w 160"/>
                <a:gd name="T61" fmla="*/ 1 h 74"/>
                <a:gd name="T62" fmla="*/ 1 w 160"/>
                <a:gd name="T63" fmla="*/ 1 h 74"/>
                <a:gd name="T64" fmla="*/ 1 w 160"/>
                <a:gd name="T65" fmla="*/ 1 h 74"/>
                <a:gd name="T66" fmla="*/ 1 w 160"/>
                <a:gd name="T67" fmla="*/ 1 h 74"/>
                <a:gd name="T68" fmla="*/ 1 w 160"/>
                <a:gd name="T69" fmla="*/ 1 h 74"/>
                <a:gd name="T70" fmla="*/ 1 w 160"/>
                <a:gd name="T71" fmla="*/ 1 h 74"/>
                <a:gd name="T72" fmla="*/ 1 w 160"/>
                <a:gd name="T73" fmla="*/ 1 h 74"/>
                <a:gd name="T74" fmla="*/ 1 w 160"/>
                <a:gd name="T75" fmla="*/ 1 h 74"/>
                <a:gd name="T76" fmla="*/ 1 w 160"/>
                <a:gd name="T77" fmla="*/ 1 h 74"/>
                <a:gd name="T78" fmla="*/ 1 w 160"/>
                <a:gd name="T79" fmla="*/ 1 h 74"/>
                <a:gd name="T80" fmla="*/ 1 w 160"/>
                <a:gd name="T81" fmla="*/ 1 h 74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60"/>
                <a:gd name="T124" fmla="*/ 0 h 74"/>
                <a:gd name="T125" fmla="*/ 160 w 160"/>
                <a:gd name="T126" fmla="*/ 74 h 74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60" h="74">
                  <a:moveTo>
                    <a:pt x="69" y="2"/>
                  </a:moveTo>
                  <a:lnTo>
                    <a:pt x="53" y="0"/>
                  </a:lnTo>
                  <a:lnTo>
                    <a:pt x="38" y="3"/>
                  </a:lnTo>
                  <a:lnTo>
                    <a:pt x="25" y="6"/>
                  </a:lnTo>
                  <a:lnTo>
                    <a:pt x="14" y="13"/>
                  </a:lnTo>
                  <a:lnTo>
                    <a:pt x="5" y="22"/>
                  </a:lnTo>
                  <a:lnTo>
                    <a:pt x="0" y="32"/>
                  </a:lnTo>
                  <a:lnTo>
                    <a:pt x="0" y="45"/>
                  </a:lnTo>
                  <a:lnTo>
                    <a:pt x="4" y="60"/>
                  </a:lnTo>
                  <a:lnTo>
                    <a:pt x="27" y="67"/>
                  </a:lnTo>
                  <a:lnTo>
                    <a:pt x="46" y="72"/>
                  </a:lnTo>
                  <a:lnTo>
                    <a:pt x="64" y="74"/>
                  </a:lnTo>
                  <a:lnTo>
                    <a:pt x="78" y="74"/>
                  </a:lnTo>
                  <a:lnTo>
                    <a:pt x="92" y="74"/>
                  </a:lnTo>
                  <a:lnTo>
                    <a:pt x="105" y="72"/>
                  </a:lnTo>
                  <a:lnTo>
                    <a:pt x="118" y="68"/>
                  </a:lnTo>
                  <a:lnTo>
                    <a:pt x="132" y="65"/>
                  </a:lnTo>
                  <a:lnTo>
                    <a:pt x="144" y="59"/>
                  </a:lnTo>
                  <a:lnTo>
                    <a:pt x="152" y="53"/>
                  </a:lnTo>
                  <a:lnTo>
                    <a:pt x="157" y="46"/>
                  </a:lnTo>
                  <a:lnTo>
                    <a:pt x="160" y="38"/>
                  </a:lnTo>
                  <a:lnTo>
                    <a:pt x="160" y="31"/>
                  </a:lnTo>
                  <a:lnTo>
                    <a:pt x="158" y="24"/>
                  </a:lnTo>
                  <a:lnTo>
                    <a:pt x="155" y="17"/>
                  </a:lnTo>
                  <a:lnTo>
                    <a:pt x="151" y="12"/>
                  </a:lnTo>
                  <a:lnTo>
                    <a:pt x="146" y="9"/>
                  </a:lnTo>
                  <a:lnTo>
                    <a:pt x="141" y="6"/>
                  </a:lnTo>
                  <a:lnTo>
                    <a:pt x="135" y="5"/>
                  </a:lnTo>
                  <a:lnTo>
                    <a:pt x="128" y="5"/>
                  </a:lnTo>
                  <a:lnTo>
                    <a:pt x="122" y="8"/>
                  </a:lnTo>
                  <a:lnTo>
                    <a:pt x="115" y="9"/>
                  </a:lnTo>
                  <a:lnTo>
                    <a:pt x="110" y="11"/>
                  </a:lnTo>
                  <a:lnTo>
                    <a:pt x="106" y="13"/>
                  </a:lnTo>
                  <a:lnTo>
                    <a:pt x="103" y="15"/>
                  </a:lnTo>
                  <a:lnTo>
                    <a:pt x="99" y="15"/>
                  </a:lnTo>
                  <a:lnTo>
                    <a:pt x="95" y="13"/>
                  </a:lnTo>
                  <a:lnTo>
                    <a:pt x="91" y="11"/>
                  </a:lnTo>
                  <a:lnTo>
                    <a:pt x="86" y="9"/>
                  </a:lnTo>
                  <a:lnTo>
                    <a:pt x="80" y="5"/>
                  </a:lnTo>
                  <a:lnTo>
                    <a:pt x="75" y="3"/>
                  </a:lnTo>
                  <a:lnTo>
                    <a:pt x="69" y="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808" name="Freeform 1579"/>
            <p:cNvSpPr>
              <a:spLocks/>
            </p:cNvSpPr>
            <p:nvPr/>
          </p:nvSpPr>
          <p:spPr bwMode="auto">
            <a:xfrm>
              <a:off x="3694" y="1084"/>
              <a:ext cx="160" cy="201"/>
            </a:xfrm>
            <a:custGeom>
              <a:avLst/>
              <a:gdLst>
                <a:gd name="T0" fmla="*/ 1 w 320"/>
                <a:gd name="T1" fmla="*/ 1 h 402"/>
                <a:gd name="T2" fmla="*/ 1 w 320"/>
                <a:gd name="T3" fmla="*/ 1 h 402"/>
                <a:gd name="T4" fmla="*/ 1 w 320"/>
                <a:gd name="T5" fmla="*/ 1 h 402"/>
                <a:gd name="T6" fmla="*/ 1 w 320"/>
                <a:gd name="T7" fmla="*/ 1 h 402"/>
                <a:gd name="T8" fmla="*/ 0 w 320"/>
                <a:gd name="T9" fmla="*/ 1 h 402"/>
                <a:gd name="T10" fmla="*/ 1 w 320"/>
                <a:gd name="T11" fmla="*/ 1 h 402"/>
                <a:gd name="T12" fmla="*/ 1 w 320"/>
                <a:gd name="T13" fmla="*/ 1 h 402"/>
                <a:gd name="T14" fmla="*/ 1 w 320"/>
                <a:gd name="T15" fmla="*/ 1 h 402"/>
                <a:gd name="T16" fmla="*/ 1 w 320"/>
                <a:gd name="T17" fmla="*/ 1 h 402"/>
                <a:gd name="T18" fmla="*/ 1 w 320"/>
                <a:gd name="T19" fmla="*/ 1 h 402"/>
                <a:gd name="T20" fmla="*/ 1 w 320"/>
                <a:gd name="T21" fmla="*/ 1 h 402"/>
                <a:gd name="T22" fmla="*/ 1 w 320"/>
                <a:gd name="T23" fmla="*/ 1 h 402"/>
                <a:gd name="T24" fmla="*/ 1 w 320"/>
                <a:gd name="T25" fmla="*/ 1 h 402"/>
                <a:gd name="T26" fmla="*/ 1 w 320"/>
                <a:gd name="T27" fmla="*/ 1 h 402"/>
                <a:gd name="T28" fmla="*/ 1 w 320"/>
                <a:gd name="T29" fmla="*/ 1 h 402"/>
                <a:gd name="T30" fmla="*/ 1 w 320"/>
                <a:gd name="T31" fmla="*/ 1 h 402"/>
                <a:gd name="T32" fmla="*/ 1 w 320"/>
                <a:gd name="T33" fmla="*/ 1 h 402"/>
                <a:gd name="T34" fmla="*/ 1 w 320"/>
                <a:gd name="T35" fmla="*/ 1 h 402"/>
                <a:gd name="T36" fmla="*/ 1 w 320"/>
                <a:gd name="T37" fmla="*/ 1 h 402"/>
                <a:gd name="T38" fmla="*/ 1 w 320"/>
                <a:gd name="T39" fmla="*/ 1 h 402"/>
                <a:gd name="T40" fmla="*/ 1 w 320"/>
                <a:gd name="T41" fmla="*/ 1 h 402"/>
                <a:gd name="T42" fmla="*/ 1 w 320"/>
                <a:gd name="T43" fmla="*/ 1 h 402"/>
                <a:gd name="T44" fmla="*/ 1 w 320"/>
                <a:gd name="T45" fmla="*/ 1 h 402"/>
                <a:gd name="T46" fmla="*/ 1 w 320"/>
                <a:gd name="T47" fmla="*/ 1 h 402"/>
                <a:gd name="T48" fmla="*/ 1 w 320"/>
                <a:gd name="T49" fmla="*/ 1 h 402"/>
                <a:gd name="T50" fmla="*/ 1 w 320"/>
                <a:gd name="T51" fmla="*/ 1 h 402"/>
                <a:gd name="T52" fmla="*/ 1 w 320"/>
                <a:gd name="T53" fmla="*/ 1 h 402"/>
                <a:gd name="T54" fmla="*/ 1 w 320"/>
                <a:gd name="T55" fmla="*/ 1 h 402"/>
                <a:gd name="T56" fmla="*/ 1 w 320"/>
                <a:gd name="T57" fmla="*/ 0 h 402"/>
                <a:gd name="T58" fmla="*/ 1 w 320"/>
                <a:gd name="T59" fmla="*/ 1 h 402"/>
                <a:gd name="T60" fmla="*/ 1 w 320"/>
                <a:gd name="T61" fmla="*/ 1 h 402"/>
                <a:gd name="T62" fmla="*/ 1 w 320"/>
                <a:gd name="T63" fmla="*/ 1 h 402"/>
                <a:gd name="T64" fmla="*/ 1 w 320"/>
                <a:gd name="T65" fmla="*/ 1 h 402"/>
                <a:gd name="T66" fmla="*/ 1 w 320"/>
                <a:gd name="T67" fmla="*/ 1 h 4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320"/>
                <a:gd name="T103" fmla="*/ 0 h 402"/>
                <a:gd name="T104" fmla="*/ 320 w 320"/>
                <a:gd name="T105" fmla="*/ 402 h 4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320" h="402">
                  <a:moveTo>
                    <a:pt x="36" y="43"/>
                  </a:moveTo>
                  <a:lnTo>
                    <a:pt x="29" y="53"/>
                  </a:lnTo>
                  <a:lnTo>
                    <a:pt x="23" y="66"/>
                  </a:lnTo>
                  <a:lnTo>
                    <a:pt x="17" y="81"/>
                  </a:lnTo>
                  <a:lnTo>
                    <a:pt x="12" y="98"/>
                  </a:lnTo>
                  <a:lnTo>
                    <a:pt x="7" y="115"/>
                  </a:lnTo>
                  <a:lnTo>
                    <a:pt x="4" y="133"/>
                  </a:lnTo>
                  <a:lnTo>
                    <a:pt x="1" y="150"/>
                  </a:lnTo>
                  <a:lnTo>
                    <a:pt x="0" y="167"/>
                  </a:lnTo>
                  <a:lnTo>
                    <a:pt x="0" y="200"/>
                  </a:lnTo>
                  <a:lnTo>
                    <a:pt x="4" y="235"/>
                  </a:lnTo>
                  <a:lnTo>
                    <a:pt x="11" y="267"/>
                  </a:lnTo>
                  <a:lnTo>
                    <a:pt x="19" y="299"/>
                  </a:lnTo>
                  <a:lnTo>
                    <a:pt x="25" y="313"/>
                  </a:lnTo>
                  <a:lnTo>
                    <a:pt x="31" y="328"/>
                  </a:lnTo>
                  <a:lnTo>
                    <a:pt x="38" y="342"/>
                  </a:lnTo>
                  <a:lnTo>
                    <a:pt x="45" y="355"/>
                  </a:lnTo>
                  <a:lnTo>
                    <a:pt x="53" y="368"/>
                  </a:lnTo>
                  <a:lnTo>
                    <a:pt x="62" y="377"/>
                  </a:lnTo>
                  <a:lnTo>
                    <a:pt x="71" y="387"/>
                  </a:lnTo>
                  <a:lnTo>
                    <a:pt x="80" y="392"/>
                  </a:lnTo>
                  <a:lnTo>
                    <a:pt x="91" y="396"/>
                  </a:lnTo>
                  <a:lnTo>
                    <a:pt x="106" y="399"/>
                  </a:lnTo>
                  <a:lnTo>
                    <a:pt x="121" y="402"/>
                  </a:lnTo>
                  <a:lnTo>
                    <a:pt x="139" y="402"/>
                  </a:lnTo>
                  <a:lnTo>
                    <a:pt x="155" y="402"/>
                  </a:lnTo>
                  <a:lnTo>
                    <a:pt x="172" y="399"/>
                  </a:lnTo>
                  <a:lnTo>
                    <a:pt x="186" y="397"/>
                  </a:lnTo>
                  <a:lnTo>
                    <a:pt x="196" y="392"/>
                  </a:lnTo>
                  <a:lnTo>
                    <a:pt x="207" y="385"/>
                  </a:lnTo>
                  <a:lnTo>
                    <a:pt x="221" y="376"/>
                  </a:lnTo>
                  <a:lnTo>
                    <a:pt x="238" y="363"/>
                  </a:lnTo>
                  <a:lnTo>
                    <a:pt x="255" y="349"/>
                  </a:lnTo>
                  <a:lnTo>
                    <a:pt x="273" y="334"/>
                  </a:lnTo>
                  <a:lnTo>
                    <a:pt x="287" y="316"/>
                  </a:lnTo>
                  <a:lnTo>
                    <a:pt x="299" y="298"/>
                  </a:lnTo>
                  <a:lnTo>
                    <a:pt x="306" y="278"/>
                  </a:lnTo>
                  <a:lnTo>
                    <a:pt x="312" y="257"/>
                  </a:lnTo>
                  <a:lnTo>
                    <a:pt x="316" y="232"/>
                  </a:lnTo>
                  <a:lnTo>
                    <a:pt x="319" y="207"/>
                  </a:lnTo>
                  <a:lnTo>
                    <a:pt x="320" y="180"/>
                  </a:lnTo>
                  <a:lnTo>
                    <a:pt x="320" y="152"/>
                  </a:lnTo>
                  <a:lnTo>
                    <a:pt x="316" y="126"/>
                  </a:lnTo>
                  <a:lnTo>
                    <a:pt x="310" y="100"/>
                  </a:lnTo>
                  <a:lnTo>
                    <a:pt x="299" y="78"/>
                  </a:lnTo>
                  <a:lnTo>
                    <a:pt x="299" y="69"/>
                  </a:lnTo>
                  <a:lnTo>
                    <a:pt x="298" y="59"/>
                  </a:lnTo>
                  <a:lnTo>
                    <a:pt x="297" y="51"/>
                  </a:lnTo>
                  <a:lnTo>
                    <a:pt x="294" y="42"/>
                  </a:lnTo>
                  <a:lnTo>
                    <a:pt x="289" y="34"/>
                  </a:lnTo>
                  <a:lnTo>
                    <a:pt x="282" y="26"/>
                  </a:lnTo>
                  <a:lnTo>
                    <a:pt x="273" y="19"/>
                  </a:lnTo>
                  <a:lnTo>
                    <a:pt x="259" y="12"/>
                  </a:lnTo>
                  <a:lnTo>
                    <a:pt x="245" y="7"/>
                  </a:lnTo>
                  <a:lnTo>
                    <a:pt x="230" y="3"/>
                  </a:lnTo>
                  <a:lnTo>
                    <a:pt x="218" y="1"/>
                  </a:lnTo>
                  <a:lnTo>
                    <a:pt x="206" y="0"/>
                  </a:lnTo>
                  <a:lnTo>
                    <a:pt x="193" y="0"/>
                  </a:lnTo>
                  <a:lnTo>
                    <a:pt x="181" y="0"/>
                  </a:lnTo>
                  <a:lnTo>
                    <a:pt x="168" y="1"/>
                  </a:lnTo>
                  <a:lnTo>
                    <a:pt x="153" y="2"/>
                  </a:lnTo>
                  <a:lnTo>
                    <a:pt x="139" y="3"/>
                  </a:lnTo>
                  <a:lnTo>
                    <a:pt x="124" y="5"/>
                  </a:lnTo>
                  <a:lnTo>
                    <a:pt x="109" y="8"/>
                  </a:lnTo>
                  <a:lnTo>
                    <a:pt x="95" y="10"/>
                  </a:lnTo>
                  <a:lnTo>
                    <a:pt x="80" y="15"/>
                  </a:lnTo>
                  <a:lnTo>
                    <a:pt x="66" y="22"/>
                  </a:lnTo>
                  <a:lnTo>
                    <a:pt x="50" y="31"/>
                  </a:lnTo>
                  <a:lnTo>
                    <a:pt x="36" y="43"/>
                  </a:lnTo>
                  <a:close/>
                </a:path>
              </a:pathLst>
            </a:custGeom>
            <a:solidFill>
              <a:srgbClr val="FFE54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809" name="Freeform 1580"/>
            <p:cNvSpPr>
              <a:spLocks/>
            </p:cNvSpPr>
            <p:nvPr/>
          </p:nvSpPr>
          <p:spPr bwMode="auto">
            <a:xfrm>
              <a:off x="3707" y="1095"/>
              <a:ext cx="136" cy="169"/>
            </a:xfrm>
            <a:custGeom>
              <a:avLst/>
              <a:gdLst>
                <a:gd name="T0" fmla="*/ 1 w 271"/>
                <a:gd name="T1" fmla="*/ 1 h 338"/>
                <a:gd name="T2" fmla="*/ 1 w 271"/>
                <a:gd name="T3" fmla="*/ 1 h 338"/>
                <a:gd name="T4" fmla="*/ 1 w 271"/>
                <a:gd name="T5" fmla="*/ 1 h 338"/>
                <a:gd name="T6" fmla="*/ 1 w 271"/>
                <a:gd name="T7" fmla="*/ 1 h 338"/>
                <a:gd name="T8" fmla="*/ 1 w 271"/>
                <a:gd name="T9" fmla="*/ 1 h 338"/>
                <a:gd name="T10" fmla="*/ 1 w 271"/>
                <a:gd name="T11" fmla="*/ 1 h 338"/>
                <a:gd name="T12" fmla="*/ 1 w 271"/>
                <a:gd name="T13" fmla="*/ 1 h 338"/>
                <a:gd name="T14" fmla="*/ 0 w 271"/>
                <a:gd name="T15" fmla="*/ 1 h 338"/>
                <a:gd name="T16" fmla="*/ 0 w 271"/>
                <a:gd name="T17" fmla="*/ 1 h 338"/>
                <a:gd name="T18" fmla="*/ 1 w 271"/>
                <a:gd name="T19" fmla="*/ 1 h 338"/>
                <a:gd name="T20" fmla="*/ 1 w 271"/>
                <a:gd name="T21" fmla="*/ 1 h 338"/>
                <a:gd name="T22" fmla="*/ 1 w 271"/>
                <a:gd name="T23" fmla="*/ 1 h 338"/>
                <a:gd name="T24" fmla="*/ 1 w 271"/>
                <a:gd name="T25" fmla="*/ 1 h 338"/>
                <a:gd name="T26" fmla="*/ 1 w 271"/>
                <a:gd name="T27" fmla="*/ 1 h 338"/>
                <a:gd name="T28" fmla="*/ 1 w 271"/>
                <a:gd name="T29" fmla="*/ 1 h 338"/>
                <a:gd name="T30" fmla="*/ 1 w 271"/>
                <a:gd name="T31" fmla="*/ 1 h 338"/>
                <a:gd name="T32" fmla="*/ 1 w 271"/>
                <a:gd name="T33" fmla="*/ 1 h 338"/>
                <a:gd name="T34" fmla="*/ 1 w 271"/>
                <a:gd name="T35" fmla="*/ 1 h 338"/>
                <a:gd name="T36" fmla="*/ 1 w 271"/>
                <a:gd name="T37" fmla="*/ 1 h 338"/>
                <a:gd name="T38" fmla="*/ 1 w 271"/>
                <a:gd name="T39" fmla="*/ 1 h 338"/>
                <a:gd name="T40" fmla="*/ 1 w 271"/>
                <a:gd name="T41" fmla="*/ 1 h 338"/>
                <a:gd name="T42" fmla="*/ 1 w 271"/>
                <a:gd name="T43" fmla="*/ 1 h 338"/>
                <a:gd name="T44" fmla="*/ 1 w 271"/>
                <a:gd name="T45" fmla="*/ 1 h 338"/>
                <a:gd name="T46" fmla="*/ 1 w 271"/>
                <a:gd name="T47" fmla="*/ 1 h 338"/>
                <a:gd name="T48" fmla="*/ 1 w 271"/>
                <a:gd name="T49" fmla="*/ 1 h 338"/>
                <a:gd name="T50" fmla="*/ 1 w 271"/>
                <a:gd name="T51" fmla="*/ 1 h 338"/>
                <a:gd name="T52" fmla="*/ 1 w 271"/>
                <a:gd name="T53" fmla="*/ 1 h 338"/>
                <a:gd name="T54" fmla="*/ 1 w 271"/>
                <a:gd name="T55" fmla="*/ 1 h 338"/>
                <a:gd name="T56" fmla="*/ 1 w 271"/>
                <a:gd name="T57" fmla="*/ 1 h 338"/>
                <a:gd name="T58" fmla="*/ 1 w 271"/>
                <a:gd name="T59" fmla="*/ 1 h 338"/>
                <a:gd name="T60" fmla="*/ 1 w 271"/>
                <a:gd name="T61" fmla="*/ 1 h 338"/>
                <a:gd name="T62" fmla="*/ 1 w 271"/>
                <a:gd name="T63" fmla="*/ 1 h 338"/>
                <a:gd name="T64" fmla="*/ 1 w 271"/>
                <a:gd name="T65" fmla="*/ 1 h 338"/>
                <a:gd name="T66" fmla="*/ 1 w 271"/>
                <a:gd name="T67" fmla="*/ 1 h 338"/>
                <a:gd name="T68" fmla="*/ 1 w 271"/>
                <a:gd name="T69" fmla="*/ 1 h 338"/>
                <a:gd name="T70" fmla="*/ 1 w 271"/>
                <a:gd name="T71" fmla="*/ 1 h 338"/>
                <a:gd name="T72" fmla="*/ 1 w 271"/>
                <a:gd name="T73" fmla="*/ 1 h 338"/>
                <a:gd name="T74" fmla="*/ 1 w 271"/>
                <a:gd name="T75" fmla="*/ 1 h 338"/>
                <a:gd name="T76" fmla="*/ 1 w 271"/>
                <a:gd name="T77" fmla="*/ 1 h 338"/>
                <a:gd name="T78" fmla="*/ 1 w 271"/>
                <a:gd name="T79" fmla="*/ 1 h 338"/>
                <a:gd name="T80" fmla="*/ 1 w 271"/>
                <a:gd name="T81" fmla="*/ 1 h 338"/>
                <a:gd name="T82" fmla="*/ 1 w 271"/>
                <a:gd name="T83" fmla="*/ 1 h 338"/>
                <a:gd name="T84" fmla="*/ 1 w 271"/>
                <a:gd name="T85" fmla="*/ 1 h 338"/>
                <a:gd name="T86" fmla="*/ 1 w 271"/>
                <a:gd name="T87" fmla="*/ 1 h 338"/>
                <a:gd name="T88" fmla="*/ 1 w 271"/>
                <a:gd name="T89" fmla="*/ 1 h 338"/>
                <a:gd name="T90" fmla="*/ 1 w 271"/>
                <a:gd name="T91" fmla="*/ 1 h 338"/>
                <a:gd name="T92" fmla="*/ 1 w 271"/>
                <a:gd name="T93" fmla="*/ 1 h 338"/>
                <a:gd name="T94" fmla="*/ 1 w 271"/>
                <a:gd name="T95" fmla="*/ 1 h 338"/>
                <a:gd name="T96" fmla="*/ 1 w 271"/>
                <a:gd name="T97" fmla="*/ 0 h 338"/>
                <a:gd name="T98" fmla="*/ 1 w 271"/>
                <a:gd name="T99" fmla="*/ 0 h 338"/>
                <a:gd name="T100" fmla="*/ 1 w 271"/>
                <a:gd name="T101" fmla="*/ 0 h 338"/>
                <a:gd name="T102" fmla="*/ 1 w 271"/>
                <a:gd name="T103" fmla="*/ 1 h 338"/>
                <a:gd name="T104" fmla="*/ 1 w 271"/>
                <a:gd name="T105" fmla="*/ 1 h 338"/>
                <a:gd name="T106" fmla="*/ 1 w 271"/>
                <a:gd name="T107" fmla="*/ 1 h 338"/>
                <a:gd name="T108" fmla="*/ 1 w 271"/>
                <a:gd name="T109" fmla="*/ 1 h 338"/>
                <a:gd name="T110" fmla="*/ 1 w 271"/>
                <a:gd name="T111" fmla="*/ 1 h 338"/>
                <a:gd name="T112" fmla="*/ 1 w 271"/>
                <a:gd name="T113" fmla="*/ 1 h 33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71"/>
                <a:gd name="T172" fmla="*/ 0 h 338"/>
                <a:gd name="T173" fmla="*/ 271 w 271"/>
                <a:gd name="T174" fmla="*/ 338 h 33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71" h="338">
                  <a:moveTo>
                    <a:pt x="44" y="36"/>
                  </a:moveTo>
                  <a:lnTo>
                    <a:pt x="35" y="44"/>
                  </a:lnTo>
                  <a:lnTo>
                    <a:pt x="25" y="56"/>
                  </a:lnTo>
                  <a:lnTo>
                    <a:pt x="18" y="70"/>
                  </a:lnTo>
                  <a:lnTo>
                    <a:pt x="11" y="87"/>
                  </a:lnTo>
                  <a:lnTo>
                    <a:pt x="6" y="105"/>
                  </a:lnTo>
                  <a:lnTo>
                    <a:pt x="2" y="127"/>
                  </a:lnTo>
                  <a:lnTo>
                    <a:pt x="0" y="152"/>
                  </a:lnTo>
                  <a:lnTo>
                    <a:pt x="0" y="178"/>
                  </a:lnTo>
                  <a:lnTo>
                    <a:pt x="2" y="202"/>
                  </a:lnTo>
                  <a:lnTo>
                    <a:pt x="6" y="224"/>
                  </a:lnTo>
                  <a:lnTo>
                    <a:pt x="12" y="247"/>
                  </a:lnTo>
                  <a:lnTo>
                    <a:pt x="19" y="267"/>
                  </a:lnTo>
                  <a:lnTo>
                    <a:pt x="28" y="285"/>
                  </a:lnTo>
                  <a:lnTo>
                    <a:pt x="40" y="302"/>
                  </a:lnTo>
                  <a:lnTo>
                    <a:pt x="52" y="315"/>
                  </a:lnTo>
                  <a:lnTo>
                    <a:pt x="66" y="325"/>
                  </a:lnTo>
                  <a:lnTo>
                    <a:pt x="80" y="332"/>
                  </a:lnTo>
                  <a:lnTo>
                    <a:pt x="96" y="337"/>
                  </a:lnTo>
                  <a:lnTo>
                    <a:pt x="112" y="338"/>
                  </a:lnTo>
                  <a:lnTo>
                    <a:pt x="128" y="338"/>
                  </a:lnTo>
                  <a:lnTo>
                    <a:pt x="144" y="336"/>
                  </a:lnTo>
                  <a:lnTo>
                    <a:pt x="157" y="332"/>
                  </a:lnTo>
                  <a:lnTo>
                    <a:pt x="168" y="327"/>
                  </a:lnTo>
                  <a:lnTo>
                    <a:pt x="178" y="322"/>
                  </a:lnTo>
                  <a:lnTo>
                    <a:pt x="187" y="316"/>
                  </a:lnTo>
                  <a:lnTo>
                    <a:pt x="199" y="307"/>
                  </a:lnTo>
                  <a:lnTo>
                    <a:pt x="214" y="297"/>
                  </a:lnTo>
                  <a:lnTo>
                    <a:pt x="229" y="283"/>
                  </a:lnTo>
                  <a:lnTo>
                    <a:pt x="242" y="264"/>
                  </a:lnTo>
                  <a:lnTo>
                    <a:pt x="255" y="241"/>
                  </a:lnTo>
                  <a:lnTo>
                    <a:pt x="265" y="209"/>
                  </a:lnTo>
                  <a:lnTo>
                    <a:pt x="270" y="171"/>
                  </a:lnTo>
                  <a:lnTo>
                    <a:pt x="271" y="147"/>
                  </a:lnTo>
                  <a:lnTo>
                    <a:pt x="270" y="126"/>
                  </a:lnTo>
                  <a:lnTo>
                    <a:pt x="268" y="108"/>
                  </a:lnTo>
                  <a:lnTo>
                    <a:pt x="265" y="92"/>
                  </a:lnTo>
                  <a:lnTo>
                    <a:pt x="260" y="77"/>
                  </a:lnTo>
                  <a:lnTo>
                    <a:pt x="255" y="65"/>
                  </a:lnTo>
                  <a:lnTo>
                    <a:pt x="250" y="54"/>
                  </a:lnTo>
                  <a:lnTo>
                    <a:pt x="243" y="42"/>
                  </a:lnTo>
                  <a:lnTo>
                    <a:pt x="237" y="34"/>
                  </a:lnTo>
                  <a:lnTo>
                    <a:pt x="229" y="27"/>
                  </a:lnTo>
                  <a:lnTo>
                    <a:pt x="218" y="20"/>
                  </a:lnTo>
                  <a:lnTo>
                    <a:pt x="206" y="14"/>
                  </a:lnTo>
                  <a:lnTo>
                    <a:pt x="194" y="8"/>
                  </a:lnTo>
                  <a:lnTo>
                    <a:pt x="182" y="5"/>
                  </a:lnTo>
                  <a:lnTo>
                    <a:pt x="171" y="1"/>
                  </a:lnTo>
                  <a:lnTo>
                    <a:pt x="163" y="0"/>
                  </a:lnTo>
                  <a:lnTo>
                    <a:pt x="152" y="0"/>
                  </a:lnTo>
                  <a:lnTo>
                    <a:pt x="139" y="0"/>
                  </a:lnTo>
                  <a:lnTo>
                    <a:pt x="124" y="2"/>
                  </a:lnTo>
                  <a:lnTo>
                    <a:pt x="109" y="7"/>
                  </a:lnTo>
                  <a:lnTo>
                    <a:pt x="92" y="12"/>
                  </a:lnTo>
                  <a:lnTo>
                    <a:pt x="76" y="19"/>
                  </a:lnTo>
                  <a:lnTo>
                    <a:pt x="59" y="27"/>
                  </a:lnTo>
                  <a:lnTo>
                    <a:pt x="44" y="36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810" name="Freeform 1581"/>
            <p:cNvSpPr>
              <a:spLocks/>
            </p:cNvSpPr>
            <p:nvPr/>
          </p:nvSpPr>
          <p:spPr bwMode="auto">
            <a:xfrm>
              <a:off x="3784" y="1000"/>
              <a:ext cx="21" cy="100"/>
            </a:xfrm>
            <a:custGeom>
              <a:avLst/>
              <a:gdLst>
                <a:gd name="T0" fmla="*/ 1 w 41"/>
                <a:gd name="T1" fmla="*/ 1 h 200"/>
                <a:gd name="T2" fmla="*/ 1 w 41"/>
                <a:gd name="T3" fmla="*/ 1 h 200"/>
                <a:gd name="T4" fmla="*/ 1 w 41"/>
                <a:gd name="T5" fmla="*/ 0 h 200"/>
                <a:gd name="T6" fmla="*/ 1 w 41"/>
                <a:gd name="T7" fmla="*/ 0 h 200"/>
                <a:gd name="T8" fmla="*/ 1 w 41"/>
                <a:gd name="T9" fmla="*/ 0 h 200"/>
                <a:gd name="T10" fmla="*/ 1 w 41"/>
                <a:gd name="T11" fmla="*/ 1 h 200"/>
                <a:gd name="T12" fmla="*/ 1 w 41"/>
                <a:gd name="T13" fmla="*/ 1 h 200"/>
                <a:gd name="T14" fmla="*/ 1 w 41"/>
                <a:gd name="T15" fmla="*/ 1 h 200"/>
                <a:gd name="T16" fmla="*/ 1 w 41"/>
                <a:gd name="T17" fmla="*/ 1 h 200"/>
                <a:gd name="T18" fmla="*/ 1 w 41"/>
                <a:gd name="T19" fmla="*/ 1 h 200"/>
                <a:gd name="T20" fmla="*/ 1 w 41"/>
                <a:gd name="T21" fmla="*/ 1 h 200"/>
                <a:gd name="T22" fmla="*/ 1 w 41"/>
                <a:gd name="T23" fmla="*/ 1 h 200"/>
                <a:gd name="T24" fmla="*/ 0 w 41"/>
                <a:gd name="T25" fmla="*/ 1 h 200"/>
                <a:gd name="T26" fmla="*/ 1 w 41"/>
                <a:gd name="T27" fmla="*/ 1 h 200"/>
                <a:gd name="T28" fmla="*/ 1 w 41"/>
                <a:gd name="T29" fmla="*/ 1 h 200"/>
                <a:gd name="T30" fmla="*/ 1 w 41"/>
                <a:gd name="T31" fmla="*/ 1 h 200"/>
                <a:gd name="T32" fmla="*/ 1 w 41"/>
                <a:gd name="T33" fmla="*/ 1 h 20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1"/>
                <a:gd name="T52" fmla="*/ 0 h 200"/>
                <a:gd name="T53" fmla="*/ 41 w 41"/>
                <a:gd name="T54" fmla="*/ 200 h 20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1" h="200">
                  <a:moveTo>
                    <a:pt x="13" y="2"/>
                  </a:moveTo>
                  <a:lnTo>
                    <a:pt x="16" y="2"/>
                  </a:lnTo>
                  <a:lnTo>
                    <a:pt x="25" y="0"/>
                  </a:lnTo>
                  <a:lnTo>
                    <a:pt x="34" y="0"/>
                  </a:lnTo>
                  <a:lnTo>
                    <a:pt x="41" y="0"/>
                  </a:lnTo>
                  <a:lnTo>
                    <a:pt x="36" y="28"/>
                  </a:lnTo>
                  <a:lnTo>
                    <a:pt x="29" y="82"/>
                  </a:lnTo>
                  <a:lnTo>
                    <a:pt x="23" y="145"/>
                  </a:lnTo>
                  <a:lnTo>
                    <a:pt x="19" y="199"/>
                  </a:lnTo>
                  <a:lnTo>
                    <a:pt x="9" y="200"/>
                  </a:lnTo>
                  <a:lnTo>
                    <a:pt x="4" y="196"/>
                  </a:lnTo>
                  <a:lnTo>
                    <a:pt x="1" y="190"/>
                  </a:lnTo>
                  <a:lnTo>
                    <a:pt x="0" y="186"/>
                  </a:lnTo>
                  <a:lnTo>
                    <a:pt x="1" y="151"/>
                  </a:lnTo>
                  <a:lnTo>
                    <a:pt x="3" y="94"/>
                  </a:lnTo>
                  <a:lnTo>
                    <a:pt x="7" y="37"/>
                  </a:lnTo>
                  <a:lnTo>
                    <a:pt x="13" y="2"/>
                  </a:lnTo>
                  <a:close/>
                </a:path>
              </a:pathLst>
            </a:custGeom>
            <a:solidFill>
              <a:srgbClr val="FFA5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811" name="Freeform 1582"/>
            <p:cNvSpPr>
              <a:spLocks/>
            </p:cNvSpPr>
            <p:nvPr/>
          </p:nvSpPr>
          <p:spPr bwMode="auto">
            <a:xfrm>
              <a:off x="3755" y="1066"/>
              <a:ext cx="15" cy="27"/>
            </a:xfrm>
            <a:custGeom>
              <a:avLst/>
              <a:gdLst>
                <a:gd name="T0" fmla="*/ 0 w 31"/>
                <a:gd name="T1" fmla="*/ 1 h 52"/>
                <a:gd name="T2" fmla="*/ 0 w 31"/>
                <a:gd name="T3" fmla="*/ 1 h 52"/>
                <a:gd name="T4" fmla="*/ 0 w 31"/>
                <a:gd name="T5" fmla="*/ 1 h 52"/>
                <a:gd name="T6" fmla="*/ 0 w 31"/>
                <a:gd name="T7" fmla="*/ 1 h 52"/>
                <a:gd name="T8" fmla="*/ 0 w 31"/>
                <a:gd name="T9" fmla="*/ 1 h 52"/>
                <a:gd name="T10" fmla="*/ 0 w 31"/>
                <a:gd name="T11" fmla="*/ 1 h 52"/>
                <a:gd name="T12" fmla="*/ 0 w 31"/>
                <a:gd name="T13" fmla="*/ 1 h 52"/>
                <a:gd name="T14" fmla="*/ 0 w 31"/>
                <a:gd name="T15" fmla="*/ 1 h 52"/>
                <a:gd name="T16" fmla="*/ 0 w 31"/>
                <a:gd name="T17" fmla="*/ 1 h 52"/>
                <a:gd name="T18" fmla="*/ 0 w 31"/>
                <a:gd name="T19" fmla="*/ 1 h 52"/>
                <a:gd name="T20" fmla="*/ 0 w 31"/>
                <a:gd name="T21" fmla="*/ 1 h 52"/>
                <a:gd name="T22" fmla="*/ 0 w 31"/>
                <a:gd name="T23" fmla="*/ 1 h 52"/>
                <a:gd name="T24" fmla="*/ 0 w 31"/>
                <a:gd name="T25" fmla="*/ 1 h 52"/>
                <a:gd name="T26" fmla="*/ 0 w 31"/>
                <a:gd name="T27" fmla="*/ 1 h 52"/>
                <a:gd name="T28" fmla="*/ 0 w 31"/>
                <a:gd name="T29" fmla="*/ 0 h 52"/>
                <a:gd name="T30" fmla="*/ 0 w 31"/>
                <a:gd name="T31" fmla="*/ 0 h 52"/>
                <a:gd name="T32" fmla="*/ 0 w 31"/>
                <a:gd name="T33" fmla="*/ 1 h 5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1"/>
                <a:gd name="T52" fmla="*/ 0 h 52"/>
                <a:gd name="T53" fmla="*/ 31 w 31"/>
                <a:gd name="T54" fmla="*/ 52 h 5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1" h="52">
                  <a:moveTo>
                    <a:pt x="20" y="1"/>
                  </a:moveTo>
                  <a:lnTo>
                    <a:pt x="23" y="9"/>
                  </a:lnTo>
                  <a:lnTo>
                    <a:pt x="26" y="24"/>
                  </a:lnTo>
                  <a:lnTo>
                    <a:pt x="29" y="38"/>
                  </a:lnTo>
                  <a:lnTo>
                    <a:pt x="31" y="47"/>
                  </a:lnTo>
                  <a:lnTo>
                    <a:pt x="27" y="51"/>
                  </a:lnTo>
                  <a:lnTo>
                    <a:pt x="23" y="52"/>
                  </a:lnTo>
                  <a:lnTo>
                    <a:pt x="19" y="52"/>
                  </a:lnTo>
                  <a:lnTo>
                    <a:pt x="17" y="51"/>
                  </a:lnTo>
                  <a:lnTo>
                    <a:pt x="12" y="42"/>
                  </a:lnTo>
                  <a:lnTo>
                    <a:pt x="8" y="29"/>
                  </a:lnTo>
                  <a:lnTo>
                    <a:pt x="3" y="16"/>
                  </a:lnTo>
                  <a:lnTo>
                    <a:pt x="0" y="5"/>
                  </a:lnTo>
                  <a:lnTo>
                    <a:pt x="5" y="3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FFA5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812" name="Freeform 1583"/>
            <p:cNvSpPr>
              <a:spLocks/>
            </p:cNvSpPr>
            <p:nvPr/>
          </p:nvSpPr>
          <p:spPr bwMode="auto">
            <a:xfrm>
              <a:off x="3811" y="1065"/>
              <a:ext cx="12" cy="30"/>
            </a:xfrm>
            <a:custGeom>
              <a:avLst/>
              <a:gdLst>
                <a:gd name="T0" fmla="*/ 0 w 25"/>
                <a:gd name="T1" fmla="*/ 0 h 61"/>
                <a:gd name="T2" fmla="*/ 0 w 25"/>
                <a:gd name="T3" fmla="*/ 0 h 61"/>
                <a:gd name="T4" fmla="*/ 0 w 25"/>
                <a:gd name="T5" fmla="*/ 0 h 61"/>
                <a:gd name="T6" fmla="*/ 0 w 25"/>
                <a:gd name="T7" fmla="*/ 0 h 61"/>
                <a:gd name="T8" fmla="*/ 0 w 25"/>
                <a:gd name="T9" fmla="*/ 0 h 61"/>
                <a:gd name="T10" fmla="*/ 0 w 25"/>
                <a:gd name="T11" fmla="*/ 0 h 61"/>
                <a:gd name="T12" fmla="*/ 0 w 25"/>
                <a:gd name="T13" fmla="*/ 0 h 61"/>
                <a:gd name="T14" fmla="*/ 0 w 25"/>
                <a:gd name="T15" fmla="*/ 0 h 61"/>
                <a:gd name="T16" fmla="*/ 0 w 25"/>
                <a:gd name="T17" fmla="*/ 0 h 61"/>
                <a:gd name="T18" fmla="*/ 0 w 25"/>
                <a:gd name="T19" fmla="*/ 0 h 61"/>
                <a:gd name="T20" fmla="*/ 0 w 25"/>
                <a:gd name="T21" fmla="*/ 0 h 61"/>
                <a:gd name="T22" fmla="*/ 0 w 25"/>
                <a:gd name="T23" fmla="*/ 0 h 61"/>
                <a:gd name="T24" fmla="*/ 0 w 25"/>
                <a:gd name="T25" fmla="*/ 0 h 61"/>
                <a:gd name="T26" fmla="*/ 0 w 25"/>
                <a:gd name="T27" fmla="*/ 0 h 61"/>
                <a:gd name="T28" fmla="*/ 0 w 25"/>
                <a:gd name="T29" fmla="*/ 0 h 61"/>
                <a:gd name="T30" fmla="*/ 0 w 25"/>
                <a:gd name="T31" fmla="*/ 0 h 61"/>
                <a:gd name="T32" fmla="*/ 0 w 25"/>
                <a:gd name="T33" fmla="*/ 0 h 6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5"/>
                <a:gd name="T52" fmla="*/ 0 h 61"/>
                <a:gd name="T53" fmla="*/ 25 w 25"/>
                <a:gd name="T54" fmla="*/ 61 h 6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5" h="61">
                  <a:moveTo>
                    <a:pt x="9" y="61"/>
                  </a:moveTo>
                  <a:lnTo>
                    <a:pt x="13" y="50"/>
                  </a:lnTo>
                  <a:lnTo>
                    <a:pt x="18" y="34"/>
                  </a:lnTo>
                  <a:lnTo>
                    <a:pt x="23" y="18"/>
                  </a:lnTo>
                  <a:lnTo>
                    <a:pt x="25" y="4"/>
                  </a:lnTo>
                  <a:lnTo>
                    <a:pt x="19" y="1"/>
                  </a:lnTo>
                  <a:lnTo>
                    <a:pt x="14" y="0"/>
                  </a:lnTo>
                  <a:lnTo>
                    <a:pt x="8" y="1"/>
                  </a:lnTo>
                  <a:lnTo>
                    <a:pt x="5" y="5"/>
                  </a:lnTo>
                  <a:lnTo>
                    <a:pt x="4" y="16"/>
                  </a:lnTo>
                  <a:lnTo>
                    <a:pt x="3" y="33"/>
                  </a:lnTo>
                  <a:lnTo>
                    <a:pt x="0" y="48"/>
                  </a:lnTo>
                  <a:lnTo>
                    <a:pt x="0" y="56"/>
                  </a:lnTo>
                  <a:lnTo>
                    <a:pt x="1" y="60"/>
                  </a:lnTo>
                  <a:lnTo>
                    <a:pt x="4" y="60"/>
                  </a:lnTo>
                  <a:lnTo>
                    <a:pt x="6" y="61"/>
                  </a:lnTo>
                  <a:lnTo>
                    <a:pt x="9" y="61"/>
                  </a:lnTo>
                  <a:close/>
                </a:path>
              </a:pathLst>
            </a:custGeom>
            <a:solidFill>
              <a:srgbClr val="FFA5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813" name="Freeform 1584"/>
            <p:cNvSpPr>
              <a:spLocks/>
            </p:cNvSpPr>
            <p:nvPr/>
          </p:nvSpPr>
          <p:spPr bwMode="auto">
            <a:xfrm>
              <a:off x="3697" y="1045"/>
              <a:ext cx="38" cy="58"/>
            </a:xfrm>
            <a:custGeom>
              <a:avLst/>
              <a:gdLst>
                <a:gd name="T0" fmla="*/ 1 w 76"/>
                <a:gd name="T1" fmla="*/ 1 h 116"/>
                <a:gd name="T2" fmla="*/ 1 w 76"/>
                <a:gd name="T3" fmla="*/ 1 h 116"/>
                <a:gd name="T4" fmla="*/ 1 w 76"/>
                <a:gd name="T5" fmla="*/ 1 h 116"/>
                <a:gd name="T6" fmla="*/ 1 w 76"/>
                <a:gd name="T7" fmla="*/ 1 h 116"/>
                <a:gd name="T8" fmla="*/ 1 w 76"/>
                <a:gd name="T9" fmla="*/ 1 h 116"/>
                <a:gd name="T10" fmla="*/ 1 w 76"/>
                <a:gd name="T11" fmla="*/ 1 h 116"/>
                <a:gd name="T12" fmla="*/ 1 w 76"/>
                <a:gd name="T13" fmla="*/ 1 h 116"/>
                <a:gd name="T14" fmla="*/ 1 w 76"/>
                <a:gd name="T15" fmla="*/ 1 h 116"/>
                <a:gd name="T16" fmla="*/ 1 w 76"/>
                <a:gd name="T17" fmla="*/ 0 h 116"/>
                <a:gd name="T18" fmla="*/ 1 w 76"/>
                <a:gd name="T19" fmla="*/ 1 h 116"/>
                <a:gd name="T20" fmla="*/ 1 w 76"/>
                <a:gd name="T21" fmla="*/ 1 h 116"/>
                <a:gd name="T22" fmla="*/ 1 w 76"/>
                <a:gd name="T23" fmla="*/ 1 h 116"/>
                <a:gd name="T24" fmla="*/ 0 w 76"/>
                <a:gd name="T25" fmla="*/ 1 h 116"/>
                <a:gd name="T26" fmla="*/ 1 w 76"/>
                <a:gd name="T27" fmla="*/ 1 h 116"/>
                <a:gd name="T28" fmla="*/ 1 w 76"/>
                <a:gd name="T29" fmla="*/ 1 h 116"/>
                <a:gd name="T30" fmla="*/ 1 w 76"/>
                <a:gd name="T31" fmla="*/ 1 h 116"/>
                <a:gd name="T32" fmla="*/ 1 w 76"/>
                <a:gd name="T33" fmla="*/ 1 h 116"/>
                <a:gd name="T34" fmla="*/ 1 w 76"/>
                <a:gd name="T35" fmla="*/ 1 h 116"/>
                <a:gd name="T36" fmla="*/ 1 w 76"/>
                <a:gd name="T37" fmla="*/ 1 h 116"/>
                <a:gd name="T38" fmla="*/ 1 w 76"/>
                <a:gd name="T39" fmla="*/ 1 h 116"/>
                <a:gd name="T40" fmla="*/ 1 w 76"/>
                <a:gd name="T41" fmla="*/ 1 h 116"/>
                <a:gd name="T42" fmla="*/ 1 w 76"/>
                <a:gd name="T43" fmla="*/ 1 h 116"/>
                <a:gd name="T44" fmla="*/ 1 w 76"/>
                <a:gd name="T45" fmla="*/ 1 h 116"/>
                <a:gd name="T46" fmla="*/ 1 w 76"/>
                <a:gd name="T47" fmla="*/ 1 h 116"/>
                <a:gd name="T48" fmla="*/ 1 w 76"/>
                <a:gd name="T49" fmla="*/ 1 h 11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76"/>
                <a:gd name="T76" fmla="*/ 0 h 116"/>
                <a:gd name="T77" fmla="*/ 76 w 76"/>
                <a:gd name="T78" fmla="*/ 116 h 11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76" h="116">
                  <a:moveTo>
                    <a:pt x="76" y="112"/>
                  </a:moveTo>
                  <a:lnTo>
                    <a:pt x="73" y="103"/>
                  </a:lnTo>
                  <a:lnTo>
                    <a:pt x="67" y="90"/>
                  </a:lnTo>
                  <a:lnTo>
                    <a:pt x="59" y="74"/>
                  </a:lnTo>
                  <a:lnTo>
                    <a:pt x="49" y="57"/>
                  </a:lnTo>
                  <a:lnTo>
                    <a:pt x="40" y="39"/>
                  </a:lnTo>
                  <a:lnTo>
                    <a:pt x="32" y="23"/>
                  </a:lnTo>
                  <a:lnTo>
                    <a:pt x="25" y="10"/>
                  </a:lnTo>
                  <a:lnTo>
                    <a:pt x="20" y="0"/>
                  </a:lnTo>
                  <a:lnTo>
                    <a:pt x="13" y="7"/>
                  </a:lnTo>
                  <a:lnTo>
                    <a:pt x="7" y="14"/>
                  </a:lnTo>
                  <a:lnTo>
                    <a:pt x="2" y="20"/>
                  </a:lnTo>
                  <a:lnTo>
                    <a:pt x="0" y="23"/>
                  </a:lnTo>
                  <a:lnTo>
                    <a:pt x="5" y="31"/>
                  </a:lnTo>
                  <a:lnTo>
                    <a:pt x="12" y="41"/>
                  </a:lnTo>
                  <a:lnTo>
                    <a:pt x="22" y="53"/>
                  </a:lnTo>
                  <a:lnTo>
                    <a:pt x="31" y="66"/>
                  </a:lnTo>
                  <a:lnTo>
                    <a:pt x="41" y="80"/>
                  </a:lnTo>
                  <a:lnTo>
                    <a:pt x="49" y="93"/>
                  </a:lnTo>
                  <a:lnTo>
                    <a:pt x="57" y="104"/>
                  </a:lnTo>
                  <a:lnTo>
                    <a:pt x="61" y="115"/>
                  </a:lnTo>
                  <a:lnTo>
                    <a:pt x="65" y="116"/>
                  </a:lnTo>
                  <a:lnTo>
                    <a:pt x="69" y="116"/>
                  </a:lnTo>
                  <a:lnTo>
                    <a:pt x="73" y="115"/>
                  </a:lnTo>
                  <a:lnTo>
                    <a:pt x="76" y="112"/>
                  </a:lnTo>
                  <a:close/>
                </a:path>
              </a:pathLst>
            </a:custGeom>
            <a:solidFill>
              <a:srgbClr val="FFA5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814" name="Freeform 1585"/>
            <p:cNvSpPr>
              <a:spLocks/>
            </p:cNvSpPr>
            <p:nvPr/>
          </p:nvSpPr>
          <p:spPr bwMode="auto">
            <a:xfrm>
              <a:off x="3682" y="1125"/>
              <a:ext cx="23" cy="24"/>
            </a:xfrm>
            <a:custGeom>
              <a:avLst/>
              <a:gdLst>
                <a:gd name="T0" fmla="*/ 0 w 48"/>
                <a:gd name="T1" fmla="*/ 0 h 46"/>
                <a:gd name="T2" fmla="*/ 0 w 48"/>
                <a:gd name="T3" fmla="*/ 1 h 46"/>
                <a:gd name="T4" fmla="*/ 0 w 48"/>
                <a:gd name="T5" fmla="*/ 1 h 46"/>
                <a:gd name="T6" fmla="*/ 0 w 48"/>
                <a:gd name="T7" fmla="*/ 1 h 46"/>
                <a:gd name="T8" fmla="*/ 0 w 48"/>
                <a:gd name="T9" fmla="*/ 1 h 46"/>
                <a:gd name="T10" fmla="*/ 0 w 48"/>
                <a:gd name="T11" fmla="*/ 1 h 46"/>
                <a:gd name="T12" fmla="*/ 0 w 48"/>
                <a:gd name="T13" fmla="*/ 1 h 46"/>
                <a:gd name="T14" fmla="*/ 0 w 48"/>
                <a:gd name="T15" fmla="*/ 1 h 46"/>
                <a:gd name="T16" fmla="*/ 0 w 48"/>
                <a:gd name="T17" fmla="*/ 1 h 46"/>
                <a:gd name="T18" fmla="*/ 0 w 48"/>
                <a:gd name="T19" fmla="*/ 1 h 46"/>
                <a:gd name="T20" fmla="*/ 0 w 48"/>
                <a:gd name="T21" fmla="*/ 1 h 46"/>
                <a:gd name="T22" fmla="*/ 0 w 48"/>
                <a:gd name="T23" fmla="*/ 1 h 46"/>
                <a:gd name="T24" fmla="*/ 0 w 48"/>
                <a:gd name="T25" fmla="*/ 1 h 46"/>
                <a:gd name="T26" fmla="*/ 0 w 48"/>
                <a:gd name="T27" fmla="*/ 1 h 46"/>
                <a:gd name="T28" fmla="*/ 0 w 48"/>
                <a:gd name="T29" fmla="*/ 1 h 46"/>
                <a:gd name="T30" fmla="*/ 0 w 48"/>
                <a:gd name="T31" fmla="*/ 1 h 46"/>
                <a:gd name="T32" fmla="*/ 0 w 48"/>
                <a:gd name="T33" fmla="*/ 1 h 46"/>
                <a:gd name="T34" fmla="*/ 0 w 48"/>
                <a:gd name="T35" fmla="*/ 1 h 46"/>
                <a:gd name="T36" fmla="*/ 0 w 48"/>
                <a:gd name="T37" fmla="*/ 1 h 46"/>
                <a:gd name="T38" fmla="*/ 0 w 48"/>
                <a:gd name="T39" fmla="*/ 1 h 46"/>
                <a:gd name="T40" fmla="*/ 0 w 48"/>
                <a:gd name="T41" fmla="*/ 0 h 4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48"/>
                <a:gd name="T64" fmla="*/ 0 h 46"/>
                <a:gd name="T65" fmla="*/ 48 w 48"/>
                <a:gd name="T66" fmla="*/ 46 h 4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48" h="46">
                  <a:moveTo>
                    <a:pt x="18" y="0"/>
                  </a:moveTo>
                  <a:lnTo>
                    <a:pt x="22" y="2"/>
                  </a:lnTo>
                  <a:lnTo>
                    <a:pt x="31" y="5"/>
                  </a:lnTo>
                  <a:lnTo>
                    <a:pt x="40" y="12"/>
                  </a:lnTo>
                  <a:lnTo>
                    <a:pt x="48" y="18"/>
                  </a:lnTo>
                  <a:lnTo>
                    <a:pt x="44" y="25"/>
                  </a:lnTo>
                  <a:lnTo>
                    <a:pt x="42" y="35"/>
                  </a:lnTo>
                  <a:lnTo>
                    <a:pt x="41" y="42"/>
                  </a:lnTo>
                  <a:lnTo>
                    <a:pt x="40" y="46"/>
                  </a:lnTo>
                  <a:lnTo>
                    <a:pt x="34" y="44"/>
                  </a:lnTo>
                  <a:lnTo>
                    <a:pt x="27" y="42"/>
                  </a:lnTo>
                  <a:lnTo>
                    <a:pt x="21" y="39"/>
                  </a:lnTo>
                  <a:lnTo>
                    <a:pt x="15" y="37"/>
                  </a:lnTo>
                  <a:lnTo>
                    <a:pt x="8" y="35"/>
                  </a:lnTo>
                  <a:lnTo>
                    <a:pt x="4" y="32"/>
                  </a:lnTo>
                  <a:lnTo>
                    <a:pt x="1" y="29"/>
                  </a:lnTo>
                  <a:lnTo>
                    <a:pt x="0" y="27"/>
                  </a:lnTo>
                  <a:lnTo>
                    <a:pt x="1" y="18"/>
                  </a:lnTo>
                  <a:lnTo>
                    <a:pt x="3" y="9"/>
                  </a:lnTo>
                  <a:lnTo>
                    <a:pt x="8" y="1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FFA5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815" name="Freeform 1586"/>
            <p:cNvSpPr>
              <a:spLocks/>
            </p:cNvSpPr>
            <p:nvPr/>
          </p:nvSpPr>
          <p:spPr bwMode="auto">
            <a:xfrm>
              <a:off x="3670" y="1117"/>
              <a:ext cx="10" cy="17"/>
            </a:xfrm>
            <a:custGeom>
              <a:avLst/>
              <a:gdLst>
                <a:gd name="T0" fmla="*/ 1 w 20"/>
                <a:gd name="T1" fmla="*/ 1 h 34"/>
                <a:gd name="T2" fmla="*/ 1 w 20"/>
                <a:gd name="T3" fmla="*/ 1 h 34"/>
                <a:gd name="T4" fmla="*/ 1 w 20"/>
                <a:gd name="T5" fmla="*/ 1 h 34"/>
                <a:gd name="T6" fmla="*/ 1 w 20"/>
                <a:gd name="T7" fmla="*/ 1 h 34"/>
                <a:gd name="T8" fmla="*/ 1 w 20"/>
                <a:gd name="T9" fmla="*/ 1 h 34"/>
                <a:gd name="T10" fmla="*/ 1 w 20"/>
                <a:gd name="T11" fmla="*/ 1 h 34"/>
                <a:gd name="T12" fmla="*/ 1 w 20"/>
                <a:gd name="T13" fmla="*/ 1 h 34"/>
                <a:gd name="T14" fmla="*/ 0 w 20"/>
                <a:gd name="T15" fmla="*/ 1 h 34"/>
                <a:gd name="T16" fmla="*/ 0 w 20"/>
                <a:gd name="T17" fmla="*/ 1 h 34"/>
                <a:gd name="T18" fmla="*/ 1 w 20"/>
                <a:gd name="T19" fmla="*/ 1 h 34"/>
                <a:gd name="T20" fmla="*/ 1 w 20"/>
                <a:gd name="T21" fmla="*/ 0 h 34"/>
                <a:gd name="T22" fmla="*/ 1 w 20"/>
                <a:gd name="T23" fmla="*/ 1 h 34"/>
                <a:gd name="T24" fmla="*/ 1 w 20"/>
                <a:gd name="T25" fmla="*/ 1 h 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0"/>
                <a:gd name="T40" fmla="*/ 0 h 34"/>
                <a:gd name="T41" fmla="*/ 20 w 20"/>
                <a:gd name="T42" fmla="*/ 34 h 34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0" h="34">
                  <a:moveTo>
                    <a:pt x="18" y="7"/>
                  </a:moveTo>
                  <a:lnTo>
                    <a:pt x="20" y="14"/>
                  </a:lnTo>
                  <a:lnTo>
                    <a:pt x="19" y="22"/>
                  </a:lnTo>
                  <a:lnTo>
                    <a:pt x="17" y="29"/>
                  </a:lnTo>
                  <a:lnTo>
                    <a:pt x="16" y="34"/>
                  </a:lnTo>
                  <a:lnTo>
                    <a:pt x="9" y="29"/>
                  </a:lnTo>
                  <a:lnTo>
                    <a:pt x="3" y="25"/>
                  </a:lnTo>
                  <a:lnTo>
                    <a:pt x="0" y="19"/>
                  </a:lnTo>
                  <a:lnTo>
                    <a:pt x="0" y="10"/>
                  </a:lnTo>
                  <a:lnTo>
                    <a:pt x="4" y="1"/>
                  </a:lnTo>
                  <a:lnTo>
                    <a:pt x="9" y="0"/>
                  </a:lnTo>
                  <a:lnTo>
                    <a:pt x="14" y="4"/>
                  </a:lnTo>
                  <a:lnTo>
                    <a:pt x="18" y="7"/>
                  </a:lnTo>
                  <a:close/>
                </a:path>
              </a:pathLst>
            </a:custGeom>
            <a:solidFill>
              <a:srgbClr val="FFA5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816" name="Freeform 1587"/>
            <p:cNvSpPr>
              <a:spLocks/>
            </p:cNvSpPr>
            <p:nvPr/>
          </p:nvSpPr>
          <p:spPr bwMode="auto">
            <a:xfrm>
              <a:off x="3668" y="1162"/>
              <a:ext cx="37" cy="28"/>
            </a:xfrm>
            <a:custGeom>
              <a:avLst/>
              <a:gdLst>
                <a:gd name="T0" fmla="*/ 1 w 74"/>
                <a:gd name="T1" fmla="*/ 0 h 57"/>
                <a:gd name="T2" fmla="*/ 1 w 74"/>
                <a:gd name="T3" fmla="*/ 0 h 57"/>
                <a:gd name="T4" fmla="*/ 1 w 74"/>
                <a:gd name="T5" fmla="*/ 0 h 57"/>
                <a:gd name="T6" fmla="*/ 1 w 74"/>
                <a:gd name="T7" fmla="*/ 0 h 57"/>
                <a:gd name="T8" fmla="*/ 1 w 74"/>
                <a:gd name="T9" fmla="*/ 0 h 57"/>
                <a:gd name="T10" fmla="*/ 1 w 74"/>
                <a:gd name="T11" fmla="*/ 0 h 57"/>
                <a:gd name="T12" fmla="*/ 1 w 74"/>
                <a:gd name="T13" fmla="*/ 0 h 57"/>
                <a:gd name="T14" fmla="*/ 1 w 74"/>
                <a:gd name="T15" fmla="*/ 0 h 57"/>
                <a:gd name="T16" fmla="*/ 1 w 74"/>
                <a:gd name="T17" fmla="*/ 0 h 57"/>
                <a:gd name="T18" fmla="*/ 1 w 74"/>
                <a:gd name="T19" fmla="*/ 0 h 57"/>
                <a:gd name="T20" fmla="*/ 1 w 74"/>
                <a:gd name="T21" fmla="*/ 0 h 57"/>
                <a:gd name="T22" fmla="*/ 1 w 74"/>
                <a:gd name="T23" fmla="*/ 0 h 57"/>
                <a:gd name="T24" fmla="*/ 1 w 74"/>
                <a:gd name="T25" fmla="*/ 0 h 57"/>
                <a:gd name="T26" fmla="*/ 1 w 74"/>
                <a:gd name="T27" fmla="*/ 0 h 57"/>
                <a:gd name="T28" fmla="*/ 1 w 74"/>
                <a:gd name="T29" fmla="*/ 0 h 57"/>
                <a:gd name="T30" fmla="*/ 1 w 74"/>
                <a:gd name="T31" fmla="*/ 0 h 57"/>
                <a:gd name="T32" fmla="*/ 1 w 74"/>
                <a:gd name="T33" fmla="*/ 0 h 57"/>
                <a:gd name="T34" fmla="*/ 1 w 74"/>
                <a:gd name="T35" fmla="*/ 0 h 57"/>
                <a:gd name="T36" fmla="*/ 1 w 74"/>
                <a:gd name="T37" fmla="*/ 0 h 57"/>
                <a:gd name="T38" fmla="*/ 1 w 74"/>
                <a:gd name="T39" fmla="*/ 0 h 57"/>
                <a:gd name="T40" fmla="*/ 1 w 74"/>
                <a:gd name="T41" fmla="*/ 0 h 57"/>
                <a:gd name="T42" fmla="*/ 0 w 74"/>
                <a:gd name="T43" fmla="*/ 0 h 57"/>
                <a:gd name="T44" fmla="*/ 1 w 74"/>
                <a:gd name="T45" fmla="*/ 0 h 57"/>
                <a:gd name="T46" fmla="*/ 1 w 74"/>
                <a:gd name="T47" fmla="*/ 0 h 57"/>
                <a:gd name="T48" fmla="*/ 1 w 74"/>
                <a:gd name="T49" fmla="*/ 0 h 5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74"/>
                <a:gd name="T76" fmla="*/ 0 h 57"/>
                <a:gd name="T77" fmla="*/ 74 w 74"/>
                <a:gd name="T78" fmla="*/ 57 h 57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74" h="57">
                  <a:moveTo>
                    <a:pt x="11" y="0"/>
                  </a:moveTo>
                  <a:lnTo>
                    <a:pt x="15" y="2"/>
                  </a:lnTo>
                  <a:lnTo>
                    <a:pt x="22" y="7"/>
                  </a:lnTo>
                  <a:lnTo>
                    <a:pt x="30" y="11"/>
                  </a:lnTo>
                  <a:lnTo>
                    <a:pt x="40" y="15"/>
                  </a:lnTo>
                  <a:lnTo>
                    <a:pt x="49" y="20"/>
                  </a:lnTo>
                  <a:lnTo>
                    <a:pt x="57" y="23"/>
                  </a:lnTo>
                  <a:lnTo>
                    <a:pt x="64" y="26"/>
                  </a:lnTo>
                  <a:lnTo>
                    <a:pt x="68" y="27"/>
                  </a:lnTo>
                  <a:lnTo>
                    <a:pt x="73" y="36"/>
                  </a:lnTo>
                  <a:lnTo>
                    <a:pt x="74" y="47"/>
                  </a:lnTo>
                  <a:lnTo>
                    <a:pt x="72" y="55"/>
                  </a:lnTo>
                  <a:lnTo>
                    <a:pt x="67" y="57"/>
                  </a:lnTo>
                  <a:lnTo>
                    <a:pt x="63" y="55"/>
                  </a:lnTo>
                  <a:lnTo>
                    <a:pt x="55" y="52"/>
                  </a:lnTo>
                  <a:lnTo>
                    <a:pt x="45" y="47"/>
                  </a:lnTo>
                  <a:lnTo>
                    <a:pt x="34" y="42"/>
                  </a:lnTo>
                  <a:lnTo>
                    <a:pt x="23" y="36"/>
                  </a:lnTo>
                  <a:lnTo>
                    <a:pt x="13" y="32"/>
                  </a:lnTo>
                  <a:lnTo>
                    <a:pt x="6" y="28"/>
                  </a:lnTo>
                  <a:lnTo>
                    <a:pt x="2" y="26"/>
                  </a:lnTo>
                  <a:lnTo>
                    <a:pt x="0" y="20"/>
                  </a:lnTo>
                  <a:lnTo>
                    <a:pt x="1" y="12"/>
                  </a:lnTo>
                  <a:lnTo>
                    <a:pt x="5" y="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A5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817" name="Freeform 1588"/>
            <p:cNvSpPr>
              <a:spLocks/>
            </p:cNvSpPr>
            <p:nvPr/>
          </p:nvSpPr>
          <p:spPr bwMode="auto">
            <a:xfrm>
              <a:off x="3699" y="1098"/>
              <a:ext cx="23" cy="26"/>
            </a:xfrm>
            <a:custGeom>
              <a:avLst/>
              <a:gdLst>
                <a:gd name="T0" fmla="*/ 0 w 48"/>
                <a:gd name="T1" fmla="*/ 1 h 52"/>
                <a:gd name="T2" fmla="*/ 0 w 48"/>
                <a:gd name="T3" fmla="*/ 1 h 52"/>
                <a:gd name="T4" fmla="*/ 0 w 48"/>
                <a:gd name="T5" fmla="*/ 1 h 52"/>
                <a:gd name="T6" fmla="*/ 0 w 48"/>
                <a:gd name="T7" fmla="*/ 1 h 52"/>
                <a:gd name="T8" fmla="*/ 0 w 48"/>
                <a:gd name="T9" fmla="*/ 1 h 52"/>
                <a:gd name="T10" fmla="*/ 0 w 48"/>
                <a:gd name="T11" fmla="*/ 1 h 52"/>
                <a:gd name="T12" fmla="*/ 0 w 48"/>
                <a:gd name="T13" fmla="*/ 1 h 52"/>
                <a:gd name="T14" fmla="*/ 0 w 48"/>
                <a:gd name="T15" fmla="*/ 1 h 52"/>
                <a:gd name="T16" fmla="*/ 0 w 48"/>
                <a:gd name="T17" fmla="*/ 1 h 52"/>
                <a:gd name="T18" fmla="*/ 0 w 48"/>
                <a:gd name="T19" fmla="*/ 1 h 52"/>
                <a:gd name="T20" fmla="*/ 0 w 48"/>
                <a:gd name="T21" fmla="*/ 1 h 52"/>
                <a:gd name="T22" fmla="*/ 0 w 48"/>
                <a:gd name="T23" fmla="*/ 1 h 52"/>
                <a:gd name="T24" fmla="*/ 0 w 48"/>
                <a:gd name="T25" fmla="*/ 1 h 52"/>
                <a:gd name="T26" fmla="*/ 0 w 48"/>
                <a:gd name="T27" fmla="*/ 1 h 52"/>
                <a:gd name="T28" fmla="*/ 0 w 48"/>
                <a:gd name="T29" fmla="*/ 1 h 52"/>
                <a:gd name="T30" fmla="*/ 0 w 48"/>
                <a:gd name="T31" fmla="*/ 1 h 52"/>
                <a:gd name="T32" fmla="*/ 0 w 48"/>
                <a:gd name="T33" fmla="*/ 1 h 52"/>
                <a:gd name="T34" fmla="*/ 0 w 48"/>
                <a:gd name="T35" fmla="*/ 1 h 52"/>
                <a:gd name="T36" fmla="*/ 0 w 48"/>
                <a:gd name="T37" fmla="*/ 1 h 52"/>
                <a:gd name="T38" fmla="*/ 0 w 48"/>
                <a:gd name="T39" fmla="*/ 1 h 52"/>
                <a:gd name="T40" fmla="*/ 0 w 48"/>
                <a:gd name="T41" fmla="*/ 1 h 52"/>
                <a:gd name="T42" fmla="*/ 0 w 48"/>
                <a:gd name="T43" fmla="*/ 1 h 52"/>
                <a:gd name="T44" fmla="*/ 0 w 48"/>
                <a:gd name="T45" fmla="*/ 1 h 52"/>
                <a:gd name="T46" fmla="*/ 0 w 48"/>
                <a:gd name="T47" fmla="*/ 0 h 52"/>
                <a:gd name="T48" fmla="*/ 0 w 48"/>
                <a:gd name="T49" fmla="*/ 1 h 5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48"/>
                <a:gd name="T76" fmla="*/ 0 h 52"/>
                <a:gd name="T77" fmla="*/ 48 w 48"/>
                <a:gd name="T78" fmla="*/ 52 h 52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48" h="52">
                  <a:moveTo>
                    <a:pt x="9" y="1"/>
                  </a:moveTo>
                  <a:lnTo>
                    <a:pt x="13" y="3"/>
                  </a:lnTo>
                  <a:lnTo>
                    <a:pt x="18" y="8"/>
                  </a:lnTo>
                  <a:lnTo>
                    <a:pt x="24" y="14"/>
                  </a:lnTo>
                  <a:lnTo>
                    <a:pt x="30" y="20"/>
                  </a:lnTo>
                  <a:lnTo>
                    <a:pt x="35" y="25"/>
                  </a:lnTo>
                  <a:lnTo>
                    <a:pt x="41" y="31"/>
                  </a:lnTo>
                  <a:lnTo>
                    <a:pt x="45" y="36"/>
                  </a:lnTo>
                  <a:lnTo>
                    <a:pt x="48" y="38"/>
                  </a:lnTo>
                  <a:lnTo>
                    <a:pt x="44" y="43"/>
                  </a:lnTo>
                  <a:lnTo>
                    <a:pt x="40" y="46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1" y="49"/>
                  </a:lnTo>
                  <a:lnTo>
                    <a:pt x="25" y="44"/>
                  </a:lnTo>
                  <a:lnTo>
                    <a:pt x="19" y="39"/>
                  </a:lnTo>
                  <a:lnTo>
                    <a:pt x="14" y="34"/>
                  </a:lnTo>
                  <a:lnTo>
                    <a:pt x="7" y="29"/>
                  </a:lnTo>
                  <a:lnTo>
                    <a:pt x="3" y="23"/>
                  </a:lnTo>
                  <a:lnTo>
                    <a:pt x="1" y="18"/>
                  </a:lnTo>
                  <a:lnTo>
                    <a:pt x="0" y="14"/>
                  </a:lnTo>
                  <a:lnTo>
                    <a:pt x="1" y="7"/>
                  </a:lnTo>
                  <a:lnTo>
                    <a:pt x="3" y="2"/>
                  </a:lnTo>
                  <a:lnTo>
                    <a:pt x="6" y="0"/>
                  </a:lnTo>
                  <a:lnTo>
                    <a:pt x="9" y="1"/>
                  </a:lnTo>
                  <a:close/>
                </a:path>
              </a:pathLst>
            </a:custGeom>
            <a:solidFill>
              <a:srgbClr val="FFA5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818" name="Freeform 1589"/>
            <p:cNvSpPr>
              <a:spLocks/>
            </p:cNvSpPr>
            <p:nvPr/>
          </p:nvSpPr>
          <p:spPr bwMode="auto">
            <a:xfrm>
              <a:off x="3675" y="1202"/>
              <a:ext cx="28" cy="23"/>
            </a:xfrm>
            <a:custGeom>
              <a:avLst/>
              <a:gdLst>
                <a:gd name="T0" fmla="*/ 1 w 55"/>
                <a:gd name="T1" fmla="*/ 0 h 47"/>
                <a:gd name="T2" fmla="*/ 1 w 55"/>
                <a:gd name="T3" fmla="*/ 0 h 47"/>
                <a:gd name="T4" fmla="*/ 1 w 55"/>
                <a:gd name="T5" fmla="*/ 0 h 47"/>
                <a:gd name="T6" fmla="*/ 1 w 55"/>
                <a:gd name="T7" fmla="*/ 0 h 47"/>
                <a:gd name="T8" fmla="*/ 1 w 55"/>
                <a:gd name="T9" fmla="*/ 0 h 47"/>
                <a:gd name="T10" fmla="*/ 1 w 55"/>
                <a:gd name="T11" fmla="*/ 0 h 47"/>
                <a:gd name="T12" fmla="*/ 1 w 55"/>
                <a:gd name="T13" fmla="*/ 0 h 47"/>
                <a:gd name="T14" fmla="*/ 1 w 55"/>
                <a:gd name="T15" fmla="*/ 0 h 47"/>
                <a:gd name="T16" fmla="*/ 1 w 55"/>
                <a:gd name="T17" fmla="*/ 0 h 47"/>
                <a:gd name="T18" fmla="*/ 1 w 55"/>
                <a:gd name="T19" fmla="*/ 0 h 47"/>
                <a:gd name="T20" fmla="*/ 1 w 55"/>
                <a:gd name="T21" fmla="*/ 0 h 47"/>
                <a:gd name="T22" fmla="*/ 1 w 55"/>
                <a:gd name="T23" fmla="*/ 0 h 47"/>
                <a:gd name="T24" fmla="*/ 1 w 55"/>
                <a:gd name="T25" fmla="*/ 0 h 47"/>
                <a:gd name="T26" fmla="*/ 0 w 55"/>
                <a:gd name="T27" fmla="*/ 0 h 47"/>
                <a:gd name="T28" fmla="*/ 1 w 55"/>
                <a:gd name="T29" fmla="*/ 0 h 47"/>
                <a:gd name="T30" fmla="*/ 1 w 55"/>
                <a:gd name="T31" fmla="*/ 0 h 47"/>
                <a:gd name="T32" fmla="*/ 1 w 55"/>
                <a:gd name="T33" fmla="*/ 0 h 47"/>
                <a:gd name="T34" fmla="*/ 1 w 55"/>
                <a:gd name="T35" fmla="*/ 0 h 47"/>
                <a:gd name="T36" fmla="*/ 1 w 55"/>
                <a:gd name="T37" fmla="*/ 0 h 47"/>
                <a:gd name="T38" fmla="*/ 1 w 55"/>
                <a:gd name="T39" fmla="*/ 0 h 47"/>
                <a:gd name="T40" fmla="*/ 1 w 55"/>
                <a:gd name="T41" fmla="*/ 0 h 47"/>
                <a:gd name="T42" fmla="*/ 1 w 55"/>
                <a:gd name="T43" fmla="*/ 0 h 4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55"/>
                <a:gd name="T67" fmla="*/ 0 h 47"/>
                <a:gd name="T68" fmla="*/ 55 w 55"/>
                <a:gd name="T69" fmla="*/ 47 h 47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55" h="47">
                  <a:moveTo>
                    <a:pt x="47" y="0"/>
                  </a:moveTo>
                  <a:lnTo>
                    <a:pt x="55" y="23"/>
                  </a:lnTo>
                  <a:lnTo>
                    <a:pt x="51" y="26"/>
                  </a:lnTo>
                  <a:lnTo>
                    <a:pt x="46" y="28"/>
                  </a:lnTo>
                  <a:lnTo>
                    <a:pt x="41" y="31"/>
                  </a:lnTo>
                  <a:lnTo>
                    <a:pt x="35" y="35"/>
                  </a:lnTo>
                  <a:lnTo>
                    <a:pt x="30" y="38"/>
                  </a:lnTo>
                  <a:lnTo>
                    <a:pt x="25" y="42"/>
                  </a:lnTo>
                  <a:lnTo>
                    <a:pt x="20" y="44"/>
                  </a:lnTo>
                  <a:lnTo>
                    <a:pt x="16" y="47"/>
                  </a:lnTo>
                  <a:lnTo>
                    <a:pt x="10" y="47"/>
                  </a:lnTo>
                  <a:lnTo>
                    <a:pt x="5" y="41"/>
                  </a:lnTo>
                  <a:lnTo>
                    <a:pt x="2" y="33"/>
                  </a:lnTo>
                  <a:lnTo>
                    <a:pt x="0" y="26"/>
                  </a:lnTo>
                  <a:lnTo>
                    <a:pt x="4" y="23"/>
                  </a:lnTo>
                  <a:lnTo>
                    <a:pt x="10" y="20"/>
                  </a:lnTo>
                  <a:lnTo>
                    <a:pt x="16" y="16"/>
                  </a:lnTo>
                  <a:lnTo>
                    <a:pt x="23" y="13"/>
                  </a:lnTo>
                  <a:lnTo>
                    <a:pt x="30" y="9"/>
                  </a:lnTo>
                  <a:lnTo>
                    <a:pt x="36" y="6"/>
                  </a:lnTo>
                  <a:lnTo>
                    <a:pt x="42" y="2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FFA5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819" name="Freeform 1590"/>
            <p:cNvSpPr>
              <a:spLocks/>
            </p:cNvSpPr>
            <p:nvPr/>
          </p:nvSpPr>
          <p:spPr bwMode="auto">
            <a:xfrm>
              <a:off x="3685" y="1234"/>
              <a:ext cx="44" cy="43"/>
            </a:xfrm>
            <a:custGeom>
              <a:avLst/>
              <a:gdLst>
                <a:gd name="T0" fmla="*/ 0 w 89"/>
                <a:gd name="T1" fmla="*/ 0 h 85"/>
                <a:gd name="T2" fmla="*/ 0 w 89"/>
                <a:gd name="T3" fmla="*/ 1 h 85"/>
                <a:gd name="T4" fmla="*/ 0 w 89"/>
                <a:gd name="T5" fmla="*/ 1 h 85"/>
                <a:gd name="T6" fmla="*/ 0 w 89"/>
                <a:gd name="T7" fmla="*/ 1 h 85"/>
                <a:gd name="T8" fmla="*/ 0 w 89"/>
                <a:gd name="T9" fmla="*/ 1 h 85"/>
                <a:gd name="T10" fmla="*/ 0 w 89"/>
                <a:gd name="T11" fmla="*/ 1 h 85"/>
                <a:gd name="T12" fmla="*/ 0 w 89"/>
                <a:gd name="T13" fmla="*/ 1 h 85"/>
                <a:gd name="T14" fmla="*/ 0 w 89"/>
                <a:gd name="T15" fmla="*/ 1 h 85"/>
                <a:gd name="T16" fmla="*/ 0 w 89"/>
                <a:gd name="T17" fmla="*/ 1 h 85"/>
                <a:gd name="T18" fmla="*/ 0 w 89"/>
                <a:gd name="T19" fmla="*/ 1 h 85"/>
                <a:gd name="T20" fmla="*/ 0 w 89"/>
                <a:gd name="T21" fmla="*/ 1 h 85"/>
                <a:gd name="T22" fmla="*/ 0 w 89"/>
                <a:gd name="T23" fmla="*/ 1 h 85"/>
                <a:gd name="T24" fmla="*/ 0 w 89"/>
                <a:gd name="T25" fmla="*/ 1 h 85"/>
                <a:gd name="T26" fmla="*/ 0 w 89"/>
                <a:gd name="T27" fmla="*/ 1 h 85"/>
                <a:gd name="T28" fmla="*/ 0 w 89"/>
                <a:gd name="T29" fmla="*/ 1 h 85"/>
                <a:gd name="T30" fmla="*/ 0 w 89"/>
                <a:gd name="T31" fmla="*/ 1 h 85"/>
                <a:gd name="T32" fmla="*/ 0 w 89"/>
                <a:gd name="T33" fmla="*/ 1 h 85"/>
                <a:gd name="T34" fmla="*/ 0 w 89"/>
                <a:gd name="T35" fmla="*/ 0 h 8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89"/>
                <a:gd name="T55" fmla="*/ 0 h 85"/>
                <a:gd name="T56" fmla="*/ 89 w 89"/>
                <a:gd name="T57" fmla="*/ 85 h 8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89" h="85">
                  <a:moveTo>
                    <a:pt x="76" y="0"/>
                  </a:moveTo>
                  <a:lnTo>
                    <a:pt x="0" y="67"/>
                  </a:lnTo>
                  <a:lnTo>
                    <a:pt x="1" y="70"/>
                  </a:lnTo>
                  <a:lnTo>
                    <a:pt x="2" y="76"/>
                  </a:lnTo>
                  <a:lnTo>
                    <a:pt x="4" y="83"/>
                  </a:lnTo>
                  <a:lnTo>
                    <a:pt x="6" y="85"/>
                  </a:lnTo>
                  <a:lnTo>
                    <a:pt x="12" y="81"/>
                  </a:lnTo>
                  <a:lnTo>
                    <a:pt x="21" y="73"/>
                  </a:lnTo>
                  <a:lnTo>
                    <a:pt x="34" y="62"/>
                  </a:lnTo>
                  <a:lnTo>
                    <a:pt x="48" y="52"/>
                  </a:lnTo>
                  <a:lnTo>
                    <a:pt x="62" y="40"/>
                  </a:lnTo>
                  <a:lnTo>
                    <a:pt x="74" y="30"/>
                  </a:lnTo>
                  <a:lnTo>
                    <a:pt x="83" y="25"/>
                  </a:lnTo>
                  <a:lnTo>
                    <a:pt x="88" y="21"/>
                  </a:lnTo>
                  <a:lnTo>
                    <a:pt x="89" y="16"/>
                  </a:lnTo>
                  <a:lnTo>
                    <a:pt x="86" y="11"/>
                  </a:lnTo>
                  <a:lnTo>
                    <a:pt x="81" y="4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FFA5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820" name="Freeform 1591"/>
            <p:cNvSpPr>
              <a:spLocks/>
            </p:cNvSpPr>
            <p:nvPr/>
          </p:nvSpPr>
          <p:spPr bwMode="auto">
            <a:xfrm>
              <a:off x="3687" y="1260"/>
              <a:ext cx="43" cy="51"/>
            </a:xfrm>
            <a:custGeom>
              <a:avLst/>
              <a:gdLst>
                <a:gd name="T0" fmla="*/ 0 w 87"/>
                <a:gd name="T1" fmla="*/ 0 h 100"/>
                <a:gd name="T2" fmla="*/ 0 w 87"/>
                <a:gd name="T3" fmla="*/ 1 h 100"/>
                <a:gd name="T4" fmla="*/ 0 w 87"/>
                <a:gd name="T5" fmla="*/ 1 h 100"/>
                <a:gd name="T6" fmla="*/ 0 w 87"/>
                <a:gd name="T7" fmla="*/ 1 h 100"/>
                <a:gd name="T8" fmla="*/ 0 w 87"/>
                <a:gd name="T9" fmla="*/ 1 h 100"/>
                <a:gd name="T10" fmla="*/ 0 w 87"/>
                <a:gd name="T11" fmla="*/ 1 h 100"/>
                <a:gd name="T12" fmla="*/ 0 w 87"/>
                <a:gd name="T13" fmla="*/ 1 h 100"/>
                <a:gd name="T14" fmla="*/ 0 w 87"/>
                <a:gd name="T15" fmla="*/ 1 h 100"/>
                <a:gd name="T16" fmla="*/ 0 w 87"/>
                <a:gd name="T17" fmla="*/ 1 h 100"/>
                <a:gd name="T18" fmla="*/ 0 w 87"/>
                <a:gd name="T19" fmla="*/ 1 h 100"/>
                <a:gd name="T20" fmla="*/ 0 w 87"/>
                <a:gd name="T21" fmla="*/ 1 h 100"/>
                <a:gd name="T22" fmla="*/ 0 w 87"/>
                <a:gd name="T23" fmla="*/ 1 h 100"/>
                <a:gd name="T24" fmla="*/ 0 w 87"/>
                <a:gd name="T25" fmla="*/ 1 h 100"/>
                <a:gd name="T26" fmla="*/ 0 w 87"/>
                <a:gd name="T27" fmla="*/ 1 h 100"/>
                <a:gd name="T28" fmla="*/ 0 w 87"/>
                <a:gd name="T29" fmla="*/ 1 h 100"/>
                <a:gd name="T30" fmla="*/ 0 w 87"/>
                <a:gd name="T31" fmla="*/ 1 h 100"/>
                <a:gd name="T32" fmla="*/ 0 w 87"/>
                <a:gd name="T33" fmla="*/ 1 h 100"/>
                <a:gd name="T34" fmla="*/ 0 w 87"/>
                <a:gd name="T35" fmla="*/ 1 h 100"/>
                <a:gd name="T36" fmla="*/ 0 w 87"/>
                <a:gd name="T37" fmla="*/ 1 h 100"/>
                <a:gd name="T38" fmla="*/ 0 w 87"/>
                <a:gd name="T39" fmla="*/ 1 h 100"/>
                <a:gd name="T40" fmla="*/ 0 w 87"/>
                <a:gd name="T41" fmla="*/ 1 h 100"/>
                <a:gd name="T42" fmla="*/ 0 w 87"/>
                <a:gd name="T43" fmla="*/ 1 h 100"/>
                <a:gd name="T44" fmla="*/ 0 w 87"/>
                <a:gd name="T45" fmla="*/ 1 h 100"/>
                <a:gd name="T46" fmla="*/ 0 w 87"/>
                <a:gd name="T47" fmla="*/ 1 h 100"/>
                <a:gd name="T48" fmla="*/ 0 w 87"/>
                <a:gd name="T49" fmla="*/ 0 h 10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87"/>
                <a:gd name="T76" fmla="*/ 0 h 100"/>
                <a:gd name="T77" fmla="*/ 87 w 87"/>
                <a:gd name="T78" fmla="*/ 100 h 100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87" h="100">
                  <a:moveTo>
                    <a:pt x="71" y="0"/>
                  </a:moveTo>
                  <a:lnTo>
                    <a:pt x="74" y="1"/>
                  </a:lnTo>
                  <a:lnTo>
                    <a:pt x="79" y="6"/>
                  </a:lnTo>
                  <a:lnTo>
                    <a:pt x="85" y="10"/>
                  </a:lnTo>
                  <a:lnTo>
                    <a:pt x="87" y="15"/>
                  </a:lnTo>
                  <a:lnTo>
                    <a:pt x="81" y="21"/>
                  </a:lnTo>
                  <a:lnTo>
                    <a:pt x="72" y="30"/>
                  </a:lnTo>
                  <a:lnTo>
                    <a:pt x="60" y="43"/>
                  </a:lnTo>
                  <a:lnTo>
                    <a:pt x="48" y="57"/>
                  </a:lnTo>
                  <a:lnTo>
                    <a:pt x="37" y="72"/>
                  </a:lnTo>
                  <a:lnTo>
                    <a:pt x="25" y="85"/>
                  </a:lnTo>
                  <a:lnTo>
                    <a:pt x="17" y="94"/>
                  </a:lnTo>
                  <a:lnTo>
                    <a:pt x="12" y="100"/>
                  </a:lnTo>
                  <a:lnTo>
                    <a:pt x="5" y="94"/>
                  </a:lnTo>
                  <a:lnTo>
                    <a:pt x="1" y="86"/>
                  </a:lnTo>
                  <a:lnTo>
                    <a:pt x="0" y="79"/>
                  </a:lnTo>
                  <a:lnTo>
                    <a:pt x="3" y="72"/>
                  </a:lnTo>
                  <a:lnTo>
                    <a:pt x="7" y="68"/>
                  </a:lnTo>
                  <a:lnTo>
                    <a:pt x="14" y="58"/>
                  </a:lnTo>
                  <a:lnTo>
                    <a:pt x="24" y="48"/>
                  </a:lnTo>
                  <a:lnTo>
                    <a:pt x="36" y="36"/>
                  </a:lnTo>
                  <a:lnTo>
                    <a:pt x="46" y="23"/>
                  </a:lnTo>
                  <a:lnTo>
                    <a:pt x="57" y="13"/>
                  </a:lnTo>
                  <a:lnTo>
                    <a:pt x="65" y="4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FFA5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821" name="Freeform 1592"/>
            <p:cNvSpPr>
              <a:spLocks/>
            </p:cNvSpPr>
            <p:nvPr/>
          </p:nvSpPr>
          <p:spPr bwMode="auto">
            <a:xfrm>
              <a:off x="3735" y="1277"/>
              <a:ext cx="17" cy="32"/>
            </a:xfrm>
            <a:custGeom>
              <a:avLst/>
              <a:gdLst>
                <a:gd name="T0" fmla="*/ 1 w 34"/>
                <a:gd name="T1" fmla="*/ 0 h 66"/>
                <a:gd name="T2" fmla="*/ 1 w 34"/>
                <a:gd name="T3" fmla="*/ 0 h 66"/>
                <a:gd name="T4" fmla="*/ 1 w 34"/>
                <a:gd name="T5" fmla="*/ 0 h 66"/>
                <a:gd name="T6" fmla="*/ 1 w 34"/>
                <a:gd name="T7" fmla="*/ 0 h 66"/>
                <a:gd name="T8" fmla="*/ 1 w 34"/>
                <a:gd name="T9" fmla="*/ 0 h 66"/>
                <a:gd name="T10" fmla="*/ 1 w 34"/>
                <a:gd name="T11" fmla="*/ 0 h 66"/>
                <a:gd name="T12" fmla="*/ 1 w 34"/>
                <a:gd name="T13" fmla="*/ 0 h 66"/>
                <a:gd name="T14" fmla="*/ 1 w 34"/>
                <a:gd name="T15" fmla="*/ 0 h 66"/>
                <a:gd name="T16" fmla="*/ 1 w 34"/>
                <a:gd name="T17" fmla="*/ 0 h 66"/>
                <a:gd name="T18" fmla="*/ 1 w 34"/>
                <a:gd name="T19" fmla="*/ 0 h 66"/>
                <a:gd name="T20" fmla="*/ 1 w 34"/>
                <a:gd name="T21" fmla="*/ 0 h 66"/>
                <a:gd name="T22" fmla="*/ 0 w 34"/>
                <a:gd name="T23" fmla="*/ 0 h 66"/>
                <a:gd name="T24" fmla="*/ 1 w 34"/>
                <a:gd name="T25" fmla="*/ 0 h 66"/>
                <a:gd name="T26" fmla="*/ 1 w 34"/>
                <a:gd name="T27" fmla="*/ 0 h 66"/>
                <a:gd name="T28" fmla="*/ 1 w 34"/>
                <a:gd name="T29" fmla="*/ 0 h 66"/>
                <a:gd name="T30" fmla="*/ 1 w 34"/>
                <a:gd name="T31" fmla="*/ 0 h 66"/>
                <a:gd name="T32" fmla="*/ 1 w 34"/>
                <a:gd name="T33" fmla="*/ 0 h 6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4"/>
                <a:gd name="T52" fmla="*/ 0 h 66"/>
                <a:gd name="T53" fmla="*/ 34 w 34"/>
                <a:gd name="T54" fmla="*/ 66 h 6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4" h="66">
                  <a:moveTo>
                    <a:pt x="15" y="0"/>
                  </a:moveTo>
                  <a:lnTo>
                    <a:pt x="18" y="0"/>
                  </a:lnTo>
                  <a:lnTo>
                    <a:pt x="25" y="0"/>
                  </a:lnTo>
                  <a:lnTo>
                    <a:pt x="31" y="2"/>
                  </a:lnTo>
                  <a:lnTo>
                    <a:pt x="34" y="4"/>
                  </a:lnTo>
                  <a:lnTo>
                    <a:pt x="30" y="19"/>
                  </a:lnTo>
                  <a:lnTo>
                    <a:pt x="25" y="37"/>
                  </a:lnTo>
                  <a:lnTo>
                    <a:pt x="18" y="52"/>
                  </a:lnTo>
                  <a:lnTo>
                    <a:pt x="9" y="62"/>
                  </a:lnTo>
                  <a:lnTo>
                    <a:pt x="4" y="66"/>
                  </a:lnTo>
                  <a:lnTo>
                    <a:pt x="1" y="65"/>
                  </a:lnTo>
                  <a:lnTo>
                    <a:pt x="0" y="60"/>
                  </a:lnTo>
                  <a:lnTo>
                    <a:pt x="1" y="54"/>
                  </a:lnTo>
                  <a:lnTo>
                    <a:pt x="4" y="44"/>
                  </a:lnTo>
                  <a:lnTo>
                    <a:pt x="8" y="27"/>
                  </a:lnTo>
                  <a:lnTo>
                    <a:pt x="14" y="11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FFA5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822" name="Freeform 1593"/>
            <p:cNvSpPr>
              <a:spLocks/>
            </p:cNvSpPr>
            <p:nvPr/>
          </p:nvSpPr>
          <p:spPr bwMode="auto">
            <a:xfrm>
              <a:off x="3755" y="1264"/>
              <a:ext cx="20" cy="80"/>
            </a:xfrm>
            <a:custGeom>
              <a:avLst/>
              <a:gdLst>
                <a:gd name="T0" fmla="*/ 1 w 40"/>
                <a:gd name="T1" fmla="*/ 1 h 160"/>
                <a:gd name="T2" fmla="*/ 1 w 40"/>
                <a:gd name="T3" fmla="*/ 1 h 160"/>
                <a:gd name="T4" fmla="*/ 1 w 40"/>
                <a:gd name="T5" fmla="*/ 1 h 160"/>
                <a:gd name="T6" fmla="*/ 1 w 40"/>
                <a:gd name="T7" fmla="*/ 1 h 160"/>
                <a:gd name="T8" fmla="*/ 1 w 40"/>
                <a:gd name="T9" fmla="*/ 1 h 160"/>
                <a:gd name="T10" fmla="*/ 1 w 40"/>
                <a:gd name="T11" fmla="*/ 1 h 160"/>
                <a:gd name="T12" fmla="*/ 1 w 40"/>
                <a:gd name="T13" fmla="*/ 1 h 160"/>
                <a:gd name="T14" fmla="*/ 1 w 40"/>
                <a:gd name="T15" fmla="*/ 1 h 160"/>
                <a:gd name="T16" fmla="*/ 1 w 40"/>
                <a:gd name="T17" fmla="*/ 1 h 160"/>
                <a:gd name="T18" fmla="*/ 0 w 40"/>
                <a:gd name="T19" fmla="*/ 1 h 160"/>
                <a:gd name="T20" fmla="*/ 1 w 40"/>
                <a:gd name="T21" fmla="*/ 1 h 160"/>
                <a:gd name="T22" fmla="*/ 1 w 40"/>
                <a:gd name="T23" fmla="*/ 1 h 160"/>
                <a:gd name="T24" fmla="*/ 1 w 40"/>
                <a:gd name="T25" fmla="*/ 1 h 160"/>
                <a:gd name="T26" fmla="*/ 1 w 40"/>
                <a:gd name="T27" fmla="*/ 1 h 160"/>
                <a:gd name="T28" fmla="*/ 1 w 40"/>
                <a:gd name="T29" fmla="*/ 1 h 160"/>
                <a:gd name="T30" fmla="*/ 1 w 40"/>
                <a:gd name="T31" fmla="*/ 0 h 160"/>
                <a:gd name="T32" fmla="*/ 1 w 40"/>
                <a:gd name="T33" fmla="*/ 1 h 160"/>
                <a:gd name="T34" fmla="*/ 1 w 40"/>
                <a:gd name="T35" fmla="*/ 1 h 16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40"/>
                <a:gd name="T55" fmla="*/ 0 h 160"/>
                <a:gd name="T56" fmla="*/ 40 w 40"/>
                <a:gd name="T57" fmla="*/ 160 h 160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40" h="160">
                  <a:moveTo>
                    <a:pt x="40" y="6"/>
                  </a:moveTo>
                  <a:lnTo>
                    <a:pt x="39" y="21"/>
                  </a:lnTo>
                  <a:lnTo>
                    <a:pt x="35" y="57"/>
                  </a:lnTo>
                  <a:lnTo>
                    <a:pt x="32" y="94"/>
                  </a:lnTo>
                  <a:lnTo>
                    <a:pt x="30" y="118"/>
                  </a:lnTo>
                  <a:lnTo>
                    <a:pt x="29" y="127"/>
                  </a:lnTo>
                  <a:lnTo>
                    <a:pt x="26" y="138"/>
                  </a:lnTo>
                  <a:lnTo>
                    <a:pt x="22" y="147"/>
                  </a:lnTo>
                  <a:lnTo>
                    <a:pt x="21" y="151"/>
                  </a:lnTo>
                  <a:lnTo>
                    <a:pt x="0" y="160"/>
                  </a:lnTo>
                  <a:lnTo>
                    <a:pt x="3" y="138"/>
                  </a:lnTo>
                  <a:lnTo>
                    <a:pt x="11" y="86"/>
                  </a:lnTo>
                  <a:lnTo>
                    <a:pt x="20" y="34"/>
                  </a:lnTo>
                  <a:lnTo>
                    <a:pt x="26" y="6"/>
                  </a:lnTo>
                  <a:lnTo>
                    <a:pt x="30" y="1"/>
                  </a:lnTo>
                  <a:lnTo>
                    <a:pt x="34" y="0"/>
                  </a:lnTo>
                  <a:lnTo>
                    <a:pt x="37" y="2"/>
                  </a:lnTo>
                  <a:lnTo>
                    <a:pt x="40" y="6"/>
                  </a:lnTo>
                  <a:close/>
                </a:path>
              </a:pathLst>
            </a:custGeom>
            <a:solidFill>
              <a:srgbClr val="FFA5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823" name="Freeform 1594"/>
            <p:cNvSpPr>
              <a:spLocks/>
            </p:cNvSpPr>
            <p:nvPr/>
          </p:nvSpPr>
          <p:spPr bwMode="auto">
            <a:xfrm>
              <a:off x="3790" y="1268"/>
              <a:ext cx="9" cy="29"/>
            </a:xfrm>
            <a:custGeom>
              <a:avLst/>
              <a:gdLst>
                <a:gd name="T0" fmla="*/ 0 w 19"/>
                <a:gd name="T1" fmla="*/ 1 h 57"/>
                <a:gd name="T2" fmla="*/ 0 w 19"/>
                <a:gd name="T3" fmla="*/ 1 h 57"/>
                <a:gd name="T4" fmla="*/ 0 w 19"/>
                <a:gd name="T5" fmla="*/ 1 h 57"/>
                <a:gd name="T6" fmla="*/ 0 w 19"/>
                <a:gd name="T7" fmla="*/ 1 h 57"/>
                <a:gd name="T8" fmla="*/ 0 w 19"/>
                <a:gd name="T9" fmla="*/ 1 h 57"/>
                <a:gd name="T10" fmla="*/ 0 w 19"/>
                <a:gd name="T11" fmla="*/ 1 h 57"/>
                <a:gd name="T12" fmla="*/ 0 w 19"/>
                <a:gd name="T13" fmla="*/ 1 h 57"/>
                <a:gd name="T14" fmla="*/ 0 w 19"/>
                <a:gd name="T15" fmla="*/ 1 h 57"/>
                <a:gd name="T16" fmla="*/ 0 w 19"/>
                <a:gd name="T17" fmla="*/ 1 h 57"/>
                <a:gd name="T18" fmla="*/ 0 w 19"/>
                <a:gd name="T19" fmla="*/ 1 h 57"/>
                <a:gd name="T20" fmla="*/ 0 w 19"/>
                <a:gd name="T21" fmla="*/ 1 h 57"/>
                <a:gd name="T22" fmla="*/ 0 w 19"/>
                <a:gd name="T23" fmla="*/ 1 h 57"/>
                <a:gd name="T24" fmla="*/ 0 w 19"/>
                <a:gd name="T25" fmla="*/ 1 h 57"/>
                <a:gd name="T26" fmla="*/ 0 w 19"/>
                <a:gd name="T27" fmla="*/ 1 h 57"/>
                <a:gd name="T28" fmla="*/ 0 w 19"/>
                <a:gd name="T29" fmla="*/ 1 h 57"/>
                <a:gd name="T30" fmla="*/ 0 w 19"/>
                <a:gd name="T31" fmla="*/ 0 h 57"/>
                <a:gd name="T32" fmla="*/ 0 w 19"/>
                <a:gd name="T33" fmla="*/ 1 h 5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9"/>
                <a:gd name="T52" fmla="*/ 0 h 57"/>
                <a:gd name="T53" fmla="*/ 19 w 19"/>
                <a:gd name="T54" fmla="*/ 57 h 5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9" h="57">
                  <a:moveTo>
                    <a:pt x="14" y="1"/>
                  </a:moveTo>
                  <a:lnTo>
                    <a:pt x="16" y="9"/>
                  </a:lnTo>
                  <a:lnTo>
                    <a:pt x="18" y="23"/>
                  </a:lnTo>
                  <a:lnTo>
                    <a:pt x="19" y="37"/>
                  </a:lnTo>
                  <a:lnTo>
                    <a:pt x="17" y="48"/>
                  </a:lnTo>
                  <a:lnTo>
                    <a:pt x="14" y="55"/>
                  </a:lnTo>
                  <a:lnTo>
                    <a:pt x="10" y="57"/>
                  </a:lnTo>
                  <a:lnTo>
                    <a:pt x="6" y="57"/>
                  </a:lnTo>
                  <a:lnTo>
                    <a:pt x="2" y="53"/>
                  </a:lnTo>
                  <a:lnTo>
                    <a:pt x="0" y="42"/>
                  </a:lnTo>
                  <a:lnTo>
                    <a:pt x="0" y="28"/>
                  </a:lnTo>
                  <a:lnTo>
                    <a:pt x="1" y="14"/>
                  </a:lnTo>
                  <a:lnTo>
                    <a:pt x="4" y="7"/>
                  </a:lnTo>
                  <a:lnTo>
                    <a:pt x="6" y="3"/>
                  </a:lnTo>
                  <a:lnTo>
                    <a:pt x="10" y="1"/>
                  </a:lnTo>
                  <a:lnTo>
                    <a:pt x="12" y="0"/>
                  </a:lnTo>
                  <a:lnTo>
                    <a:pt x="14" y="1"/>
                  </a:lnTo>
                  <a:close/>
                </a:path>
              </a:pathLst>
            </a:custGeom>
            <a:solidFill>
              <a:srgbClr val="FFA5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824" name="Freeform 1595"/>
            <p:cNvSpPr>
              <a:spLocks/>
            </p:cNvSpPr>
            <p:nvPr/>
          </p:nvSpPr>
          <p:spPr bwMode="auto">
            <a:xfrm>
              <a:off x="3809" y="1242"/>
              <a:ext cx="38" cy="110"/>
            </a:xfrm>
            <a:custGeom>
              <a:avLst/>
              <a:gdLst>
                <a:gd name="T0" fmla="*/ 1 w 76"/>
                <a:gd name="T1" fmla="*/ 0 h 219"/>
                <a:gd name="T2" fmla="*/ 1 w 76"/>
                <a:gd name="T3" fmla="*/ 1 h 219"/>
                <a:gd name="T4" fmla="*/ 1 w 76"/>
                <a:gd name="T5" fmla="*/ 1 h 219"/>
                <a:gd name="T6" fmla="*/ 1 w 76"/>
                <a:gd name="T7" fmla="*/ 1 h 219"/>
                <a:gd name="T8" fmla="*/ 1 w 76"/>
                <a:gd name="T9" fmla="*/ 1 h 219"/>
                <a:gd name="T10" fmla="*/ 1 w 76"/>
                <a:gd name="T11" fmla="*/ 1 h 219"/>
                <a:gd name="T12" fmla="*/ 1 w 76"/>
                <a:gd name="T13" fmla="*/ 1 h 219"/>
                <a:gd name="T14" fmla="*/ 1 w 76"/>
                <a:gd name="T15" fmla="*/ 1 h 219"/>
                <a:gd name="T16" fmla="*/ 1 w 76"/>
                <a:gd name="T17" fmla="*/ 1 h 219"/>
                <a:gd name="T18" fmla="*/ 1 w 76"/>
                <a:gd name="T19" fmla="*/ 1 h 219"/>
                <a:gd name="T20" fmla="*/ 1 w 76"/>
                <a:gd name="T21" fmla="*/ 1 h 219"/>
                <a:gd name="T22" fmla="*/ 1 w 76"/>
                <a:gd name="T23" fmla="*/ 1 h 219"/>
                <a:gd name="T24" fmla="*/ 1 w 76"/>
                <a:gd name="T25" fmla="*/ 1 h 219"/>
                <a:gd name="T26" fmla="*/ 1 w 76"/>
                <a:gd name="T27" fmla="*/ 1 h 219"/>
                <a:gd name="T28" fmla="*/ 1 w 76"/>
                <a:gd name="T29" fmla="*/ 1 h 219"/>
                <a:gd name="T30" fmla="*/ 1 w 76"/>
                <a:gd name="T31" fmla="*/ 1 h 219"/>
                <a:gd name="T32" fmla="*/ 1 w 76"/>
                <a:gd name="T33" fmla="*/ 1 h 219"/>
                <a:gd name="T34" fmla="*/ 1 w 76"/>
                <a:gd name="T35" fmla="*/ 1 h 219"/>
                <a:gd name="T36" fmla="*/ 1 w 76"/>
                <a:gd name="T37" fmla="*/ 1 h 219"/>
                <a:gd name="T38" fmla="*/ 1 w 76"/>
                <a:gd name="T39" fmla="*/ 1 h 219"/>
                <a:gd name="T40" fmla="*/ 1 w 76"/>
                <a:gd name="T41" fmla="*/ 1 h 219"/>
                <a:gd name="T42" fmla="*/ 1 w 76"/>
                <a:gd name="T43" fmla="*/ 1 h 219"/>
                <a:gd name="T44" fmla="*/ 1 w 76"/>
                <a:gd name="T45" fmla="*/ 1 h 219"/>
                <a:gd name="T46" fmla="*/ 1 w 76"/>
                <a:gd name="T47" fmla="*/ 1 h 219"/>
                <a:gd name="T48" fmla="*/ 1 w 76"/>
                <a:gd name="T49" fmla="*/ 1 h 219"/>
                <a:gd name="T50" fmla="*/ 0 w 76"/>
                <a:gd name="T51" fmla="*/ 1 h 219"/>
                <a:gd name="T52" fmla="*/ 1 w 76"/>
                <a:gd name="T53" fmla="*/ 1 h 219"/>
                <a:gd name="T54" fmla="*/ 1 w 76"/>
                <a:gd name="T55" fmla="*/ 1 h 219"/>
                <a:gd name="T56" fmla="*/ 1 w 76"/>
                <a:gd name="T57" fmla="*/ 0 h 219"/>
                <a:gd name="T58" fmla="*/ 1 w 76"/>
                <a:gd name="T59" fmla="*/ 0 h 219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76"/>
                <a:gd name="T91" fmla="*/ 0 h 219"/>
                <a:gd name="T92" fmla="*/ 76 w 76"/>
                <a:gd name="T93" fmla="*/ 219 h 219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76" h="219">
                  <a:moveTo>
                    <a:pt x="16" y="0"/>
                  </a:moveTo>
                  <a:lnTo>
                    <a:pt x="23" y="12"/>
                  </a:lnTo>
                  <a:lnTo>
                    <a:pt x="32" y="36"/>
                  </a:lnTo>
                  <a:lnTo>
                    <a:pt x="39" y="60"/>
                  </a:lnTo>
                  <a:lnTo>
                    <a:pt x="44" y="79"/>
                  </a:lnTo>
                  <a:lnTo>
                    <a:pt x="46" y="88"/>
                  </a:lnTo>
                  <a:lnTo>
                    <a:pt x="49" y="103"/>
                  </a:lnTo>
                  <a:lnTo>
                    <a:pt x="55" y="124"/>
                  </a:lnTo>
                  <a:lnTo>
                    <a:pt x="60" y="147"/>
                  </a:lnTo>
                  <a:lnTo>
                    <a:pt x="66" y="168"/>
                  </a:lnTo>
                  <a:lnTo>
                    <a:pt x="71" y="188"/>
                  </a:lnTo>
                  <a:lnTo>
                    <a:pt x="75" y="200"/>
                  </a:lnTo>
                  <a:lnTo>
                    <a:pt x="76" y="205"/>
                  </a:lnTo>
                  <a:lnTo>
                    <a:pt x="62" y="219"/>
                  </a:lnTo>
                  <a:lnTo>
                    <a:pt x="61" y="216"/>
                  </a:lnTo>
                  <a:lnTo>
                    <a:pt x="58" y="204"/>
                  </a:lnTo>
                  <a:lnTo>
                    <a:pt x="53" y="189"/>
                  </a:lnTo>
                  <a:lnTo>
                    <a:pt x="47" y="171"/>
                  </a:lnTo>
                  <a:lnTo>
                    <a:pt x="40" y="152"/>
                  </a:lnTo>
                  <a:lnTo>
                    <a:pt x="35" y="134"/>
                  </a:lnTo>
                  <a:lnTo>
                    <a:pt x="30" y="120"/>
                  </a:lnTo>
                  <a:lnTo>
                    <a:pt x="27" y="110"/>
                  </a:lnTo>
                  <a:lnTo>
                    <a:pt x="20" y="89"/>
                  </a:lnTo>
                  <a:lnTo>
                    <a:pt x="11" y="59"/>
                  </a:lnTo>
                  <a:lnTo>
                    <a:pt x="2" y="30"/>
                  </a:lnTo>
                  <a:lnTo>
                    <a:pt x="0" y="13"/>
                  </a:lnTo>
                  <a:lnTo>
                    <a:pt x="2" y="6"/>
                  </a:lnTo>
                  <a:lnTo>
                    <a:pt x="7" y="3"/>
                  </a:lnTo>
                  <a:lnTo>
                    <a:pt x="11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FFA5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825" name="Freeform 1596"/>
            <p:cNvSpPr>
              <a:spLocks/>
            </p:cNvSpPr>
            <p:nvPr/>
          </p:nvSpPr>
          <p:spPr bwMode="auto">
            <a:xfrm>
              <a:off x="3837" y="1235"/>
              <a:ext cx="13" cy="28"/>
            </a:xfrm>
            <a:custGeom>
              <a:avLst/>
              <a:gdLst>
                <a:gd name="T0" fmla="*/ 0 w 27"/>
                <a:gd name="T1" fmla="*/ 0 h 58"/>
                <a:gd name="T2" fmla="*/ 0 w 27"/>
                <a:gd name="T3" fmla="*/ 0 h 58"/>
                <a:gd name="T4" fmla="*/ 0 w 27"/>
                <a:gd name="T5" fmla="*/ 0 h 58"/>
                <a:gd name="T6" fmla="*/ 0 w 27"/>
                <a:gd name="T7" fmla="*/ 0 h 58"/>
                <a:gd name="T8" fmla="*/ 0 w 27"/>
                <a:gd name="T9" fmla="*/ 0 h 58"/>
                <a:gd name="T10" fmla="*/ 0 w 27"/>
                <a:gd name="T11" fmla="*/ 0 h 58"/>
                <a:gd name="T12" fmla="*/ 0 w 27"/>
                <a:gd name="T13" fmla="*/ 0 h 58"/>
                <a:gd name="T14" fmla="*/ 0 w 27"/>
                <a:gd name="T15" fmla="*/ 0 h 58"/>
                <a:gd name="T16" fmla="*/ 0 w 27"/>
                <a:gd name="T17" fmla="*/ 0 h 58"/>
                <a:gd name="T18" fmla="*/ 0 w 27"/>
                <a:gd name="T19" fmla="*/ 0 h 58"/>
                <a:gd name="T20" fmla="*/ 0 w 27"/>
                <a:gd name="T21" fmla="*/ 0 h 58"/>
                <a:gd name="T22" fmla="*/ 0 w 27"/>
                <a:gd name="T23" fmla="*/ 0 h 58"/>
                <a:gd name="T24" fmla="*/ 0 w 27"/>
                <a:gd name="T25" fmla="*/ 0 h 58"/>
                <a:gd name="T26" fmla="*/ 0 w 27"/>
                <a:gd name="T27" fmla="*/ 0 h 5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7"/>
                <a:gd name="T43" fmla="*/ 0 h 58"/>
                <a:gd name="T44" fmla="*/ 27 w 27"/>
                <a:gd name="T45" fmla="*/ 58 h 58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7" h="58">
                  <a:moveTo>
                    <a:pt x="3" y="0"/>
                  </a:moveTo>
                  <a:lnTo>
                    <a:pt x="8" y="1"/>
                  </a:lnTo>
                  <a:lnTo>
                    <a:pt x="14" y="6"/>
                  </a:lnTo>
                  <a:lnTo>
                    <a:pt x="18" y="12"/>
                  </a:lnTo>
                  <a:lnTo>
                    <a:pt x="22" y="18"/>
                  </a:lnTo>
                  <a:lnTo>
                    <a:pt x="24" y="26"/>
                  </a:lnTo>
                  <a:lnTo>
                    <a:pt x="26" y="35"/>
                  </a:lnTo>
                  <a:lnTo>
                    <a:pt x="27" y="45"/>
                  </a:lnTo>
                  <a:lnTo>
                    <a:pt x="27" y="48"/>
                  </a:lnTo>
                  <a:lnTo>
                    <a:pt x="13" y="58"/>
                  </a:lnTo>
                  <a:lnTo>
                    <a:pt x="8" y="44"/>
                  </a:lnTo>
                  <a:lnTo>
                    <a:pt x="3" y="25"/>
                  </a:lnTo>
                  <a:lnTo>
                    <a:pt x="0" y="8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A5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826" name="Freeform 1597"/>
            <p:cNvSpPr>
              <a:spLocks/>
            </p:cNvSpPr>
            <p:nvPr/>
          </p:nvSpPr>
          <p:spPr bwMode="auto">
            <a:xfrm>
              <a:off x="3848" y="1145"/>
              <a:ext cx="25" cy="26"/>
            </a:xfrm>
            <a:custGeom>
              <a:avLst/>
              <a:gdLst>
                <a:gd name="T0" fmla="*/ 1 w 50"/>
                <a:gd name="T1" fmla="*/ 0 h 54"/>
                <a:gd name="T2" fmla="*/ 1 w 50"/>
                <a:gd name="T3" fmla="*/ 0 h 54"/>
                <a:gd name="T4" fmla="*/ 1 w 50"/>
                <a:gd name="T5" fmla="*/ 0 h 54"/>
                <a:gd name="T6" fmla="*/ 1 w 50"/>
                <a:gd name="T7" fmla="*/ 0 h 54"/>
                <a:gd name="T8" fmla="*/ 1 w 50"/>
                <a:gd name="T9" fmla="*/ 0 h 54"/>
                <a:gd name="T10" fmla="*/ 1 w 50"/>
                <a:gd name="T11" fmla="*/ 0 h 54"/>
                <a:gd name="T12" fmla="*/ 1 w 50"/>
                <a:gd name="T13" fmla="*/ 0 h 54"/>
                <a:gd name="T14" fmla="*/ 1 w 50"/>
                <a:gd name="T15" fmla="*/ 0 h 54"/>
                <a:gd name="T16" fmla="*/ 1 w 50"/>
                <a:gd name="T17" fmla="*/ 0 h 54"/>
                <a:gd name="T18" fmla="*/ 1 w 50"/>
                <a:gd name="T19" fmla="*/ 0 h 54"/>
                <a:gd name="T20" fmla="*/ 1 w 50"/>
                <a:gd name="T21" fmla="*/ 0 h 54"/>
                <a:gd name="T22" fmla="*/ 1 w 50"/>
                <a:gd name="T23" fmla="*/ 0 h 54"/>
                <a:gd name="T24" fmla="*/ 1 w 50"/>
                <a:gd name="T25" fmla="*/ 0 h 54"/>
                <a:gd name="T26" fmla="*/ 1 w 50"/>
                <a:gd name="T27" fmla="*/ 0 h 54"/>
                <a:gd name="T28" fmla="*/ 1 w 50"/>
                <a:gd name="T29" fmla="*/ 0 h 54"/>
                <a:gd name="T30" fmla="*/ 0 w 50"/>
                <a:gd name="T31" fmla="*/ 0 h 54"/>
                <a:gd name="T32" fmla="*/ 1 w 50"/>
                <a:gd name="T33" fmla="*/ 0 h 54"/>
                <a:gd name="T34" fmla="*/ 1 w 50"/>
                <a:gd name="T35" fmla="*/ 0 h 5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50"/>
                <a:gd name="T55" fmla="*/ 0 h 54"/>
                <a:gd name="T56" fmla="*/ 50 w 50"/>
                <a:gd name="T57" fmla="*/ 54 h 54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50" h="54">
                  <a:moveTo>
                    <a:pt x="6" y="25"/>
                  </a:moveTo>
                  <a:lnTo>
                    <a:pt x="37" y="0"/>
                  </a:lnTo>
                  <a:lnTo>
                    <a:pt x="39" y="3"/>
                  </a:lnTo>
                  <a:lnTo>
                    <a:pt x="43" y="10"/>
                  </a:lnTo>
                  <a:lnTo>
                    <a:pt x="47" y="19"/>
                  </a:lnTo>
                  <a:lnTo>
                    <a:pt x="50" y="28"/>
                  </a:lnTo>
                  <a:lnTo>
                    <a:pt x="46" y="31"/>
                  </a:lnTo>
                  <a:lnTo>
                    <a:pt x="40" y="34"/>
                  </a:lnTo>
                  <a:lnTo>
                    <a:pt x="33" y="39"/>
                  </a:lnTo>
                  <a:lnTo>
                    <a:pt x="27" y="42"/>
                  </a:lnTo>
                  <a:lnTo>
                    <a:pt x="21" y="46"/>
                  </a:lnTo>
                  <a:lnTo>
                    <a:pt x="15" y="49"/>
                  </a:lnTo>
                  <a:lnTo>
                    <a:pt x="10" y="53"/>
                  </a:lnTo>
                  <a:lnTo>
                    <a:pt x="7" y="54"/>
                  </a:lnTo>
                  <a:lnTo>
                    <a:pt x="2" y="52"/>
                  </a:lnTo>
                  <a:lnTo>
                    <a:pt x="0" y="43"/>
                  </a:lnTo>
                  <a:lnTo>
                    <a:pt x="1" y="33"/>
                  </a:lnTo>
                  <a:lnTo>
                    <a:pt x="6" y="25"/>
                  </a:lnTo>
                  <a:close/>
                </a:path>
              </a:pathLst>
            </a:custGeom>
            <a:solidFill>
              <a:srgbClr val="FFA5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827" name="Freeform 1598"/>
            <p:cNvSpPr>
              <a:spLocks/>
            </p:cNvSpPr>
            <p:nvPr/>
          </p:nvSpPr>
          <p:spPr bwMode="auto">
            <a:xfrm>
              <a:off x="3825" y="1069"/>
              <a:ext cx="50" cy="52"/>
            </a:xfrm>
            <a:custGeom>
              <a:avLst/>
              <a:gdLst>
                <a:gd name="T0" fmla="*/ 1 w 100"/>
                <a:gd name="T1" fmla="*/ 1 h 103"/>
                <a:gd name="T2" fmla="*/ 1 w 100"/>
                <a:gd name="T3" fmla="*/ 0 h 103"/>
                <a:gd name="T4" fmla="*/ 1 w 100"/>
                <a:gd name="T5" fmla="*/ 1 h 103"/>
                <a:gd name="T6" fmla="*/ 1 w 100"/>
                <a:gd name="T7" fmla="*/ 1 h 103"/>
                <a:gd name="T8" fmla="*/ 1 w 100"/>
                <a:gd name="T9" fmla="*/ 1 h 103"/>
                <a:gd name="T10" fmla="*/ 1 w 100"/>
                <a:gd name="T11" fmla="*/ 1 h 103"/>
                <a:gd name="T12" fmla="*/ 1 w 100"/>
                <a:gd name="T13" fmla="*/ 1 h 103"/>
                <a:gd name="T14" fmla="*/ 1 w 100"/>
                <a:gd name="T15" fmla="*/ 1 h 103"/>
                <a:gd name="T16" fmla="*/ 1 w 100"/>
                <a:gd name="T17" fmla="*/ 1 h 103"/>
                <a:gd name="T18" fmla="*/ 1 w 100"/>
                <a:gd name="T19" fmla="*/ 1 h 103"/>
                <a:gd name="T20" fmla="*/ 1 w 100"/>
                <a:gd name="T21" fmla="*/ 1 h 103"/>
                <a:gd name="T22" fmla="*/ 1 w 100"/>
                <a:gd name="T23" fmla="*/ 1 h 103"/>
                <a:gd name="T24" fmla="*/ 1 w 100"/>
                <a:gd name="T25" fmla="*/ 1 h 103"/>
                <a:gd name="T26" fmla="*/ 1 w 100"/>
                <a:gd name="T27" fmla="*/ 1 h 103"/>
                <a:gd name="T28" fmla="*/ 1 w 100"/>
                <a:gd name="T29" fmla="*/ 1 h 103"/>
                <a:gd name="T30" fmla="*/ 1 w 100"/>
                <a:gd name="T31" fmla="*/ 1 h 103"/>
                <a:gd name="T32" fmla="*/ 0 w 100"/>
                <a:gd name="T33" fmla="*/ 1 h 103"/>
                <a:gd name="T34" fmla="*/ 1 w 100"/>
                <a:gd name="T35" fmla="*/ 1 h 10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0"/>
                <a:gd name="T55" fmla="*/ 0 h 103"/>
                <a:gd name="T56" fmla="*/ 100 w 100"/>
                <a:gd name="T57" fmla="*/ 103 h 103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0" h="103">
                  <a:moveTo>
                    <a:pt x="2" y="85"/>
                  </a:moveTo>
                  <a:lnTo>
                    <a:pt x="85" y="0"/>
                  </a:lnTo>
                  <a:lnTo>
                    <a:pt x="87" y="2"/>
                  </a:lnTo>
                  <a:lnTo>
                    <a:pt x="92" y="5"/>
                  </a:lnTo>
                  <a:lnTo>
                    <a:pt x="97" y="11"/>
                  </a:lnTo>
                  <a:lnTo>
                    <a:pt x="100" y="19"/>
                  </a:lnTo>
                  <a:lnTo>
                    <a:pt x="95" y="25"/>
                  </a:lnTo>
                  <a:lnTo>
                    <a:pt x="84" y="35"/>
                  </a:lnTo>
                  <a:lnTo>
                    <a:pt x="69" y="49"/>
                  </a:lnTo>
                  <a:lnTo>
                    <a:pt x="54" y="65"/>
                  </a:lnTo>
                  <a:lnTo>
                    <a:pt x="38" y="79"/>
                  </a:lnTo>
                  <a:lnTo>
                    <a:pt x="25" y="92"/>
                  </a:lnTo>
                  <a:lnTo>
                    <a:pt x="15" y="100"/>
                  </a:lnTo>
                  <a:lnTo>
                    <a:pt x="12" y="103"/>
                  </a:lnTo>
                  <a:lnTo>
                    <a:pt x="8" y="102"/>
                  </a:lnTo>
                  <a:lnTo>
                    <a:pt x="4" y="99"/>
                  </a:lnTo>
                  <a:lnTo>
                    <a:pt x="0" y="94"/>
                  </a:lnTo>
                  <a:lnTo>
                    <a:pt x="2" y="85"/>
                  </a:lnTo>
                  <a:close/>
                </a:path>
              </a:pathLst>
            </a:custGeom>
            <a:solidFill>
              <a:srgbClr val="FFA5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28" name="Group 1610"/>
          <p:cNvGrpSpPr>
            <a:grpSpLocks/>
          </p:cNvGrpSpPr>
          <p:nvPr/>
        </p:nvGrpSpPr>
        <p:grpSpPr bwMode="auto">
          <a:xfrm>
            <a:off x="4927600" y="3252538"/>
            <a:ext cx="782638" cy="595313"/>
            <a:chOff x="3330" y="2039"/>
            <a:chExt cx="493" cy="375"/>
          </a:xfrm>
        </p:grpSpPr>
        <p:sp>
          <p:nvSpPr>
            <p:cNvPr id="12763" name="Freeform 1600"/>
            <p:cNvSpPr>
              <a:spLocks/>
            </p:cNvSpPr>
            <p:nvPr/>
          </p:nvSpPr>
          <p:spPr bwMode="auto">
            <a:xfrm>
              <a:off x="3409" y="2092"/>
              <a:ext cx="332" cy="322"/>
            </a:xfrm>
            <a:custGeom>
              <a:avLst/>
              <a:gdLst>
                <a:gd name="T0" fmla="*/ 0 w 665"/>
                <a:gd name="T1" fmla="*/ 1 h 643"/>
                <a:gd name="T2" fmla="*/ 0 w 665"/>
                <a:gd name="T3" fmla="*/ 1 h 643"/>
                <a:gd name="T4" fmla="*/ 0 w 665"/>
                <a:gd name="T5" fmla="*/ 1 h 643"/>
                <a:gd name="T6" fmla="*/ 0 w 665"/>
                <a:gd name="T7" fmla="*/ 1 h 643"/>
                <a:gd name="T8" fmla="*/ 0 w 665"/>
                <a:gd name="T9" fmla="*/ 1 h 643"/>
                <a:gd name="T10" fmla="*/ 0 w 665"/>
                <a:gd name="T11" fmla="*/ 1 h 643"/>
                <a:gd name="T12" fmla="*/ 0 w 665"/>
                <a:gd name="T13" fmla="*/ 1 h 643"/>
                <a:gd name="T14" fmla="*/ 0 w 665"/>
                <a:gd name="T15" fmla="*/ 1 h 643"/>
                <a:gd name="T16" fmla="*/ 0 w 665"/>
                <a:gd name="T17" fmla="*/ 1 h 643"/>
                <a:gd name="T18" fmla="*/ 0 w 665"/>
                <a:gd name="T19" fmla="*/ 1 h 643"/>
                <a:gd name="T20" fmla="*/ 0 w 665"/>
                <a:gd name="T21" fmla="*/ 1 h 643"/>
                <a:gd name="T22" fmla="*/ 0 w 665"/>
                <a:gd name="T23" fmla="*/ 1 h 643"/>
                <a:gd name="T24" fmla="*/ 0 w 665"/>
                <a:gd name="T25" fmla="*/ 1 h 643"/>
                <a:gd name="T26" fmla="*/ 0 w 665"/>
                <a:gd name="T27" fmla="*/ 1 h 643"/>
                <a:gd name="T28" fmla="*/ 0 w 665"/>
                <a:gd name="T29" fmla="*/ 1 h 643"/>
                <a:gd name="T30" fmla="*/ 0 w 665"/>
                <a:gd name="T31" fmla="*/ 1 h 643"/>
                <a:gd name="T32" fmla="*/ 0 w 665"/>
                <a:gd name="T33" fmla="*/ 0 h 643"/>
                <a:gd name="T34" fmla="*/ 0 w 665"/>
                <a:gd name="T35" fmla="*/ 1 h 643"/>
                <a:gd name="T36" fmla="*/ 0 w 665"/>
                <a:gd name="T37" fmla="*/ 1 h 643"/>
                <a:gd name="T38" fmla="*/ 0 w 665"/>
                <a:gd name="T39" fmla="*/ 1 h 643"/>
                <a:gd name="T40" fmla="*/ 0 w 665"/>
                <a:gd name="T41" fmla="*/ 1 h 643"/>
                <a:gd name="T42" fmla="*/ 0 w 665"/>
                <a:gd name="T43" fmla="*/ 1 h 643"/>
                <a:gd name="T44" fmla="*/ 0 w 665"/>
                <a:gd name="T45" fmla="*/ 1 h 643"/>
                <a:gd name="T46" fmla="*/ 0 w 665"/>
                <a:gd name="T47" fmla="*/ 1 h 643"/>
                <a:gd name="T48" fmla="*/ 0 w 665"/>
                <a:gd name="T49" fmla="*/ 1 h 643"/>
                <a:gd name="T50" fmla="*/ 0 w 665"/>
                <a:gd name="T51" fmla="*/ 1 h 643"/>
                <a:gd name="T52" fmla="*/ 0 w 665"/>
                <a:gd name="T53" fmla="*/ 1 h 643"/>
                <a:gd name="T54" fmla="*/ 0 w 665"/>
                <a:gd name="T55" fmla="*/ 1 h 643"/>
                <a:gd name="T56" fmla="*/ 0 w 665"/>
                <a:gd name="T57" fmla="*/ 1 h 643"/>
                <a:gd name="T58" fmla="*/ 0 w 665"/>
                <a:gd name="T59" fmla="*/ 1 h 643"/>
                <a:gd name="T60" fmla="*/ 0 w 665"/>
                <a:gd name="T61" fmla="*/ 1 h 643"/>
                <a:gd name="T62" fmla="*/ 0 w 665"/>
                <a:gd name="T63" fmla="*/ 1 h 643"/>
                <a:gd name="T64" fmla="*/ 0 w 665"/>
                <a:gd name="T65" fmla="*/ 1 h 643"/>
                <a:gd name="T66" fmla="*/ 0 w 665"/>
                <a:gd name="T67" fmla="*/ 1 h 643"/>
                <a:gd name="T68" fmla="*/ 0 w 665"/>
                <a:gd name="T69" fmla="*/ 1 h 643"/>
                <a:gd name="T70" fmla="*/ 0 w 665"/>
                <a:gd name="T71" fmla="*/ 1 h 643"/>
                <a:gd name="T72" fmla="*/ 0 w 665"/>
                <a:gd name="T73" fmla="*/ 1 h 643"/>
                <a:gd name="T74" fmla="*/ 0 w 665"/>
                <a:gd name="T75" fmla="*/ 1 h 643"/>
                <a:gd name="T76" fmla="*/ 0 w 665"/>
                <a:gd name="T77" fmla="*/ 1 h 643"/>
                <a:gd name="T78" fmla="*/ 0 w 665"/>
                <a:gd name="T79" fmla="*/ 1 h 643"/>
                <a:gd name="T80" fmla="*/ 0 w 665"/>
                <a:gd name="T81" fmla="*/ 1 h 643"/>
                <a:gd name="T82" fmla="*/ 0 w 665"/>
                <a:gd name="T83" fmla="*/ 1 h 643"/>
                <a:gd name="T84" fmla="*/ 0 w 665"/>
                <a:gd name="T85" fmla="*/ 1 h 643"/>
                <a:gd name="T86" fmla="*/ 0 w 665"/>
                <a:gd name="T87" fmla="*/ 1 h 643"/>
                <a:gd name="T88" fmla="*/ 0 w 665"/>
                <a:gd name="T89" fmla="*/ 1 h 643"/>
                <a:gd name="T90" fmla="*/ 0 w 665"/>
                <a:gd name="T91" fmla="*/ 1 h 643"/>
                <a:gd name="T92" fmla="*/ 0 w 665"/>
                <a:gd name="T93" fmla="*/ 1 h 643"/>
                <a:gd name="T94" fmla="*/ 0 w 665"/>
                <a:gd name="T95" fmla="*/ 1 h 643"/>
                <a:gd name="T96" fmla="*/ 0 w 665"/>
                <a:gd name="T97" fmla="*/ 1 h 643"/>
                <a:gd name="T98" fmla="*/ 0 w 665"/>
                <a:gd name="T99" fmla="*/ 1 h 643"/>
                <a:gd name="T100" fmla="*/ 0 w 665"/>
                <a:gd name="T101" fmla="*/ 1 h 643"/>
                <a:gd name="T102" fmla="*/ 0 w 665"/>
                <a:gd name="T103" fmla="*/ 1 h 643"/>
                <a:gd name="T104" fmla="*/ 0 w 665"/>
                <a:gd name="T105" fmla="*/ 1 h 643"/>
                <a:gd name="T106" fmla="*/ 0 w 665"/>
                <a:gd name="T107" fmla="*/ 1 h 643"/>
                <a:gd name="T108" fmla="*/ 0 w 665"/>
                <a:gd name="T109" fmla="*/ 1 h 643"/>
                <a:gd name="T110" fmla="*/ 0 w 665"/>
                <a:gd name="T111" fmla="*/ 1 h 643"/>
                <a:gd name="T112" fmla="*/ 0 w 665"/>
                <a:gd name="T113" fmla="*/ 1 h 64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665"/>
                <a:gd name="T172" fmla="*/ 0 h 643"/>
                <a:gd name="T173" fmla="*/ 665 w 665"/>
                <a:gd name="T174" fmla="*/ 643 h 643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665" h="643">
                  <a:moveTo>
                    <a:pt x="0" y="263"/>
                  </a:moveTo>
                  <a:lnTo>
                    <a:pt x="12" y="255"/>
                  </a:lnTo>
                  <a:lnTo>
                    <a:pt x="27" y="242"/>
                  </a:lnTo>
                  <a:lnTo>
                    <a:pt x="45" y="228"/>
                  </a:lnTo>
                  <a:lnTo>
                    <a:pt x="66" y="212"/>
                  </a:lnTo>
                  <a:lnTo>
                    <a:pt x="90" y="194"/>
                  </a:lnTo>
                  <a:lnTo>
                    <a:pt x="115" y="174"/>
                  </a:lnTo>
                  <a:lnTo>
                    <a:pt x="142" y="153"/>
                  </a:lnTo>
                  <a:lnTo>
                    <a:pt x="169" y="132"/>
                  </a:lnTo>
                  <a:lnTo>
                    <a:pt x="194" y="110"/>
                  </a:lnTo>
                  <a:lnTo>
                    <a:pt x="221" y="90"/>
                  </a:lnTo>
                  <a:lnTo>
                    <a:pt x="246" y="70"/>
                  </a:lnTo>
                  <a:lnTo>
                    <a:pt x="270" y="51"/>
                  </a:lnTo>
                  <a:lnTo>
                    <a:pt x="291" y="35"/>
                  </a:lnTo>
                  <a:lnTo>
                    <a:pt x="309" y="20"/>
                  </a:lnTo>
                  <a:lnTo>
                    <a:pt x="325" y="8"/>
                  </a:lnTo>
                  <a:lnTo>
                    <a:pt x="336" y="0"/>
                  </a:lnTo>
                  <a:lnTo>
                    <a:pt x="354" y="13"/>
                  </a:lnTo>
                  <a:lnTo>
                    <a:pt x="375" y="27"/>
                  </a:lnTo>
                  <a:lnTo>
                    <a:pt x="396" y="43"/>
                  </a:lnTo>
                  <a:lnTo>
                    <a:pt x="418" y="61"/>
                  </a:lnTo>
                  <a:lnTo>
                    <a:pt x="441" y="79"/>
                  </a:lnTo>
                  <a:lnTo>
                    <a:pt x="465" y="98"/>
                  </a:lnTo>
                  <a:lnTo>
                    <a:pt x="489" y="117"/>
                  </a:lnTo>
                  <a:lnTo>
                    <a:pt x="511" y="136"/>
                  </a:lnTo>
                  <a:lnTo>
                    <a:pt x="535" y="155"/>
                  </a:lnTo>
                  <a:lnTo>
                    <a:pt x="558" y="174"/>
                  </a:lnTo>
                  <a:lnTo>
                    <a:pt x="580" y="191"/>
                  </a:lnTo>
                  <a:lnTo>
                    <a:pt x="600" y="208"/>
                  </a:lnTo>
                  <a:lnTo>
                    <a:pt x="619" y="224"/>
                  </a:lnTo>
                  <a:lnTo>
                    <a:pt x="636" y="237"/>
                  </a:lnTo>
                  <a:lnTo>
                    <a:pt x="652" y="249"/>
                  </a:lnTo>
                  <a:lnTo>
                    <a:pt x="665" y="259"/>
                  </a:lnTo>
                  <a:lnTo>
                    <a:pt x="665" y="348"/>
                  </a:lnTo>
                  <a:lnTo>
                    <a:pt x="665" y="461"/>
                  </a:lnTo>
                  <a:lnTo>
                    <a:pt x="665" y="570"/>
                  </a:lnTo>
                  <a:lnTo>
                    <a:pt x="665" y="643"/>
                  </a:lnTo>
                  <a:lnTo>
                    <a:pt x="644" y="643"/>
                  </a:lnTo>
                  <a:lnTo>
                    <a:pt x="615" y="643"/>
                  </a:lnTo>
                  <a:lnTo>
                    <a:pt x="577" y="643"/>
                  </a:lnTo>
                  <a:lnTo>
                    <a:pt x="535" y="643"/>
                  </a:lnTo>
                  <a:lnTo>
                    <a:pt x="488" y="643"/>
                  </a:lnTo>
                  <a:lnTo>
                    <a:pt x="437" y="643"/>
                  </a:lnTo>
                  <a:lnTo>
                    <a:pt x="384" y="643"/>
                  </a:lnTo>
                  <a:lnTo>
                    <a:pt x="330" y="643"/>
                  </a:lnTo>
                  <a:lnTo>
                    <a:pt x="276" y="643"/>
                  </a:lnTo>
                  <a:lnTo>
                    <a:pt x="222" y="643"/>
                  </a:lnTo>
                  <a:lnTo>
                    <a:pt x="173" y="643"/>
                  </a:lnTo>
                  <a:lnTo>
                    <a:pt x="125" y="643"/>
                  </a:lnTo>
                  <a:lnTo>
                    <a:pt x="84" y="643"/>
                  </a:lnTo>
                  <a:lnTo>
                    <a:pt x="49" y="643"/>
                  </a:lnTo>
                  <a:lnTo>
                    <a:pt x="20" y="643"/>
                  </a:lnTo>
                  <a:lnTo>
                    <a:pt x="0" y="643"/>
                  </a:lnTo>
                  <a:lnTo>
                    <a:pt x="0" y="553"/>
                  </a:lnTo>
                  <a:lnTo>
                    <a:pt x="0" y="426"/>
                  </a:lnTo>
                  <a:lnTo>
                    <a:pt x="0" y="312"/>
                  </a:lnTo>
                  <a:lnTo>
                    <a:pt x="0" y="26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764" name="Freeform 1601"/>
            <p:cNvSpPr>
              <a:spLocks/>
            </p:cNvSpPr>
            <p:nvPr/>
          </p:nvSpPr>
          <p:spPr bwMode="auto">
            <a:xfrm>
              <a:off x="3330" y="2039"/>
              <a:ext cx="256" cy="207"/>
            </a:xfrm>
            <a:custGeom>
              <a:avLst/>
              <a:gdLst>
                <a:gd name="T0" fmla="*/ 0 w 514"/>
                <a:gd name="T1" fmla="*/ 1 h 414"/>
                <a:gd name="T2" fmla="*/ 0 w 514"/>
                <a:gd name="T3" fmla="*/ 0 h 414"/>
                <a:gd name="T4" fmla="*/ 0 w 514"/>
                <a:gd name="T5" fmla="*/ 1 h 414"/>
                <a:gd name="T6" fmla="*/ 0 w 514"/>
                <a:gd name="T7" fmla="*/ 1 h 414"/>
                <a:gd name="T8" fmla="*/ 0 w 514"/>
                <a:gd name="T9" fmla="*/ 1 h 4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14"/>
                <a:gd name="T16" fmla="*/ 0 h 414"/>
                <a:gd name="T17" fmla="*/ 514 w 514"/>
                <a:gd name="T18" fmla="*/ 414 h 4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14" h="414">
                  <a:moveTo>
                    <a:pt x="514" y="29"/>
                  </a:moveTo>
                  <a:lnTo>
                    <a:pt x="495" y="0"/>
                  </a:lnTo>
                  <a:lnTo>
                    <a:pt x="0" y="383"/>
                  </a:lnTo>
                  <a:lnTo>
                    <a:pt x="18" y="414"/>
                  </a:lnTo>
                  <a:lnTo>
                    <a:pt x="514" y="2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765" name="Freeform 1602"/>
            <p:cNvSpPr>
              <a:spLocks/>
            </p:cNvSpPr>
            <p:nvPr/>
          </p:nvSpPr>
          <p:spPr bwMode="auto">
            <a:xfrm>
              <a:off x="3567" y="2039"/>
              <a:ext cx="256" cy="207"/>
            </a:xfrm>
            <a:custGeom>
              <a:avLst/>
              <a:gdLst>
                <a:gd name="T0" fmla="*/ 0 w 512"/>
                <a:gd name="T1" fmla="*/ 1 h 414"/>
                <a:gd name="T2" fmla="*/ 1 w 512"/>
                <a:gd name="T3" fmla="*/ 0 h 414"/>
                <a:gd name="T4" fmla="*/ 1 w 512"/>
                <a:gd name="T5" fmla="*/ 1 h 414"/>
                <a:gd name="T6" fmla="*/ 1 w 512"/>
                <a:gd name="T7" fmla="*/ 1 h 414"/>
                <a:gd name="T8" fmla="*/ 0 w 512"/>
                <a:gd name="T9" fmla="*/ 1 h 4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12"/>
                <a:gd name="T16" fmla="*/ 0 h 414"/>
                <a:gd name="T17" fmla="*/ 512 w 512"/>
                <a:gd name="T18" fmla="*/ 414 h 4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12" h="414">
                  <a:moveTo>
                    <a:pt x="0" y="29"/>
                  </a:moveTo>
                  <a:lnTo>
                    <a:pt x="18" y="0"/>
                  </a:lnTo>
                  <a:lnTo>
                    <a:pt x="512" y="383"/>
                  </a:lnTo>
                  <a:lnTo>
                    <a:pt x="494" y="414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766" name="Rectangle 1603"/>
            <p:cNvSpPr>
              <a:spLocks noChangeArrowheads="1"/>
            </p:cNvSpPr>
            <p:nvPr/>
          </p:nvSpPr>
          <p:spPr bwMode="auto">
            <a:xfrm>
              <a:off x="3674" y="2054"/>
              <a:ext cx="42" cy="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767" name="Rectangle 1604"/>
            <p:cNvSpPr>
              <a:spLocks noChangeArrowheads="1"/>
            </p:cNvSpPr>
            <p:nvPr/>
          </p:nvSpPr>
          <p:spPr bwMode="auto">
            <a:xfrm>
              <a:off x="3682" y="2064"/>
              <a:ext cx="28" cy="80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768" name="Freeform 1605"/>
            <p:cNvSpPr>
              <a:spLocks/>
            </p:cNvSpPr>
            <p:nvPr/>
          </p:nvSpPr>
          <p:spPr bwMode="auto">
            <a:xfrm>
              <a:off x="3411" y="2324"/>
              <a:ext cx="233" cy="90"/>
            </a:xfrm>
            <a:custGeom>
              <a:avLst/>
              <a:gdLst>
                <a:gd name="T0" fmla="*/ 0 w 467"/>
                <a:gd name="T1" fmla="*/ 1 h 178"/>
                <a:gd name="T2" fmla="*/ 0 w 467"/>
                <a:gd name="T3" fmla="*/ 1 h 178"/>
                <a:gd name="T4" fmla="*/ 0 w 467"/>
                <a:gd name="T5" fmla="*/ 1 h 178"/>
                <a:gd name="T6" fmla="*/ 0 w 467"/>
                <a:gd name="T7" fmla="*/ 1 h 178"/>
                <a:gd name="T8" fmla="*/ 0 w 467"/>
                <a:gd name="T9" fmla="*/ 1 h 178"/>
                <a:gd name="T10" fmla="*/ 0 w 467"/>
                <a:gd name="T11" fmla="*/ 1 h 178"/>
                <a:gd name="T12" fmla="*/ 0 w 467"/>
                <a:gd name="T13" fmla="*/ 1 h 178"/>
                <a:gd name="T14" fmla="*/ 0 w 467"/>
                <a:gd name="T15" fmla="*/ 1 h 178"/>
                <a:gd name="T16" fmla="*/ 0 w 467"/>
                <a:gd name="T17" fmla="*/ 1 h 178"/>
                <a:gd name="T18" fmla="*/ 0 w 467"/>
                <a:gd name="T19" fmla="*/ 1 h 178"/>
                <a:gd name="T20" fmla="*/ 0 w 467"/>
                <a:gd name="T21" fmla="*/ 1 h 178"/>
                <a:gd name="T22" fmla="*/ 0 w 467"/>
                <a:gd name="T23" fmla="*/ 1 h 178"/>
                <a:gd name="T24" fmla="*/ 0 w 467"/>
                <a:gd name="T25" fmla="*/ 1 h 178"/>
                <a:gd name="T26" fmla="*/ 0 w 467"/>
                <a:gd name="T27" fmla="*/ 1 h 178"/>
                <a:gd name="T28" fmla="*/ 0 w 467"/>
                <a:gd name="T29" fmla="*/ 1 h 178"/>
                <a:gd name="T30" fmla="*/ 0 w 467"/>
                <a:gd name="T31" fmla="*/ 1 h 178"/>
                <a:gd name="T32" fmla="*/ 0 w 467"/>
                <a:gd name="T33" fmla="*/ 0 h 178"/>
                <a:gd name="T34" fmla="*/ 0 w 467"/>
                <a:gd name="T35" fmla="*/ 1 h 178"/>
                <a:gd name="T36" fmla="*/ 0 w 467"/>
                <a:gd name="T37" fmla="*/ 1 h 178"/>
                <a:gd name="T38" fmla="*/ 0 w 467"/>
                <a:gd name="T39" fmla="*/ 1 h 178"/>
                <a:gd name="T40" fmla="*/ 0 w 467"/>
                <a:gd name="T41" fmla="*/ 1 h 178"/>
                <a:gd name="T42" fmla="*/ 0 w 467"/>
                <a:gd name="T43" fmla="*/ 1 h 178"/>
                <a:gd name="T44" fmla="*/ 0 w 467"/>
                <a:gd name="T45" fmla="*/ 1 h 178"/>
                <a:gd name="T46" fmla="*/ 0 w 467"/>
                <a:gd name="T47" fmla="*/ 1 h 178"/>
                <a:gd name="T48" fmla="*/ 0 w 467"/>
                <a:gd name="T49" fmla="*/ 1 h 178"/>
                <a:gd name="T50" fmla="*/ 0 w 467"/>
                <a:gd name="T51" fmla="*/ 1 h 178"/>
                <a:gd name="T52" fmla="*/ 0 w 467"/>
                <a:gd name="T53" fmla="*/ 1 h 178"/>
                <a:gd name="T54" fmla="*/ 0 w 467"/>
                <a:gd name="T55" fmla="*/ 1 h 178"/>
                <a:gd name="T56" fmla="*/ 0 w 467"/>
                <a:gd name="T57" fmla="*/ 1 h 178"/>
                <a:gd name="T58" fmla="*/ 0 w 467"/>
                <a:gd name="T59" fmla="*/ 1 h 178"/>
                <a:gd name="T60" fmla="*/ 0 w 467"/>
                <a:gd name="T61" fmla="*/ 1 h 178"/>
                <a:gd name="T62" fmla="*/ 0 w 467"/>
                <a:gd name="T63" fmla="*/ 1 h 178"/>
                <a:gd name="T64" fmla="*/ 0 w 467"/>
                <a:gd name="T65" fmla="*/ 1 h 178"/>
                <a:gd name="T66" fmla="*/ 0 w 467"/>
                <a:gd name="T67" fmla="*/ 1 h 17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67"/>
                <a:gd name="T103" fmla="*/ 0 h 178"/>
                <a:gd name="T104" fmla="*/ 467 w 467"/>
                <a:gd name="T105" fmla="*/ 178 h 17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67" h="178">
                  <a:moveTo>
                    <a:pt x="467" y="178"/>
                  </a:moveTo>
                  <a:lnTo>
                    <a:pt x="453" y="166"/>
                  </a:lnTo>
                  <a:lnTo>
                    <a:pt x="438" y="155"/>
                  </a:lnTo>
                  <a:lnTo>
                    <a:pt x="423" y="143"/>
                  </a:lnTo>
                  <a:lnTo>
                    <a:pt x="407" y="130"/>
                  </a:lnTo>
                  <a:lnTo>
                    <a:pt x="392" y="119"/>
                  </a:lnTo>
                  <a:lnTo>
                    <a:pt x="376" y="106"/>
                  </a:lnTo>
                  <a:lnTo>
                    <a:pt x="361" y="94"/>
                  </a:lnTo>
                  <a:lnTo>
                    <a:pt x="346" y="81"/>
                  </a:lnTo>
                  <a:lnTo>
                    <a:pt x="331" y="70"/>
                  </a:lnTo>
                  <a:lnTo>
                    <a:pt x="315" y="59"/>
                  </a:lnTo>
                  <a:lnTo>
                    <a:pt x="301" y="48"/>
                  </a:lnTo>
                  <a:lnTo>
                    <a:pt x="286" y="37"/>
                  </a:lnTo>
                  <a:lnTo>
                    <a:pt x="273" y="27"/>
                  </a:lnTo>
                  <a:lnTo>
                    <a:pt x="259" y="17"/>
                  </a:lnTo>
                  <a:lnTo>
                    <a:pt x="246" y="8"/>
                  </a:lnTo>
                  <a:lnTo>
                    <a:pt x="234" y="0"/>
                  </a:lnTo>
                  <a:lnTo>
                    <a:pt x="227" y="5"/>
                  </a:lnTo>
                  <a:lnTo>
                    <a:pt x="218" y="12"/>
                  </a:lnTo>
                  <a:lnTo>
                    <a:pt x="208" y="20"/>
                  </a:lnTo>
                  <a:lnTo>
                    <a:pt x="197" y="28"/>
                  </a:lnTo>
                  <a:lnTo>
                    <a:pt x="183" y="38"/>
                  </a:lnTo>
                  <a:lnTo>
                    <a:pt x="169" y="49"/>
                  </a:lnTo>
                  <a:lnTo>
                    <a:pt x="154" y="60"/>
                  </a:lnTo>
                  <a:lnTo>
                    <a:pt x="138" y="72"/>
                  </a:lnTo>
                  <a:lnTo>
                    <a:pt x="121" y="85"/>
                  </a:lnTo>
                  <a:lnTo>
                    <a:pt x="105" y="98"/>
                  </a:lnTo>
                  <a:lnTo>
                    <a:pt x="87" y="112"/>
                  </a:lnTo>
                  <a:lnTo>
                    <a:pt x="70" y="125"/>
                  </a:lnTo>
                  <a:lnTo>
                    <a:pt x="52" y="138"/>
                  </a:lnTo>
                  <a:lnTo>
                    <a:pt x="35" y="152"/>
                  </a:lnTo>
                  <a:lnTo>
                    <a:pt x="17" y="165"/>
                  </a:lnTo>
                  <a:lnTo>
                    <a:pt x="0" y="178"/>
                  </a:lnTo>
                  <a:lnTo>
                    <a:pt x="467" y="17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769" name="Freeform 1606"/>
            <p:cNvSpPr>
              <a:spLocks/>
            </p:cNvSpPr>
            <p:nvPr/>
          </p:nvSpPr>
          <p:spPr bwMode="auto">
            <a:xfrm>
              <a:off x="3409" y="2271"/>
              <a:ext cx="128" cy="115"/>
            </a:xfrm>
            <a:custGeom>
              <a:avLst/>
              <a:gdLst>
                <a:gd name="T0" fmla="*/ 0 w 257"/>
                <a:gd name="T1" fmla="*/ 1 h 228"/>
                <a:gd name="T2" fmla="*/ 0 w 257"/>
                <a:gd name="T3" fmla="*/ 0 h 228"/>
                <a:gd name="T4" fmla="*/ 0 w 257"/>
                <a:gd name="T5" fmla="*/ 1 h 228"/>
                <a:gd name="T6" fmla="*/ 0 w 257"/>
                <a:gd name="T7" fmla="*/ 1 h 228"/>
                <a:gd name="T8" fmla="*/ 0 w 257"/>
                <a:gd name="T9" fmla="*/ 1 h 2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7"/>
                <a:gd name="T16" fmla="*/ 0 h 228"/>
                <a:gd name="T17" fmla="*/ 257 w 257"/>
                <a:gd name="T18" fmla="*/ 228 h 22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7" h="228">
                  <a:moveTo>
                    <a:pt x="0" y="184"/>
                  </a:moveTo>
                  <a:lnTo>
                    <a:pt x="239" y="0"/>
                  </a:lnTo>
                  <a:lnTo>
                    <a:pt x="257" y="29"/>
                  </a:lnTo>
                  <a:lnTo>
                    <a:pt x="0" y="228"/>
                  </a:lnTo>
                  <a:lnTo>
                    <a:pt x="0" y="18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770" name="Freeform 1607"/>
            <p:cNvSpPr>
              <a:spLocks/>
            </p:cNvSpPr>
            <p:nvPr/>
          </p:nvSpPr>
          <p:spPr bwMode="auto">
            <a:xfrm>
              <a:off x="3518" y="2271"/>
              <a:ext cx="192" cy="143"/>
            </a:xfrm>
            <a:custGeom>
              <a:avLst/>
              <a:gdLst>
                <a:gd name="T0" fmla="*/ 0 w 385"/>
                <a:gd name="T1" fmla="*/ 1 h 285"/>
                <a:gd name="T2" fmla="*/ 0 w 385"/>
                <a:gd name="T3" fmla="*/ 0 h 285"/>
                <a:gd name="T4" fmla="*/ 0 w 385"/>
                <a:gd name="T5" fmla="*/ 1 h 285"/>
                <a:gd name="T6" fmla="*/ 0 w 385"/>
                <a:gd name="T7" fmla="*/ 1 h 285"/>
                <a:gd name="T8" fmla="*/ 0 w 385"/>
                <a:gd name="T9" fmla="*/ 1 h 2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85"/>
                <a:gd name="T16" fmla="*/ 0 h 285"/>
                <a:gd name="T17" fmla="*/ 385 w 385"/>
                <a:gd name="T18" fmla="*/ 285 h 28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85" h="285">
                  <a:moveTo>
                    <a:pt x="385" y="285"/>
                  </a:moveTo>
                  <a:lnTo>
                    <a:pt x="18" y="0"/>
                  </a:lnTo>
                  <a:lnTo>
                    <a:pt x="0" y="29"/>
                  </a:lnTo>
                  <a:lnTo>
                    <a:pt x="327" y="284"/>
                  </a:lnTo>
                  <a:lnTo>
                    <a:pt x="385" y="285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771" name="Rectangle 1608"/>
            <p:cNvSpPr>
              <a:spLocks noChangeArrowheads="1"/>
            </p:cNvSpPr>
            <p:nvPr/>
          </p:nvSpPr>
          <p:spPr bwMode="auto">
            <a:xfrm>
              <a:off x="3624" y="2284"/>
              <a:ext cx="42" cy="7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772" name="Rectangle 1609"/>
            <p:cNvSpPr>
              <a:spLocks noChangeArrowheads="1"/>
            </p:cNvSpPr>
            <p:nvPr/>
          </p:nvSpPr>
          <p:spPr bwMode="auto">
            <a:xfrm>
              <a:off x="3632" y="2295"/>
              <a:ext cx="28" cy="80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29" name="Group 1717"/>
          <p:cNvGrpSpPr>
            <a:grpSpLocks/>
          </p:cNvGrpSpPr>
          <p:nvPr/>
        </p:nvGrpSpPr>
        <p:grpSpPr bwMode="auto">
          <a:xfrm>
            <a:off x="6294438" y="1399926"/>
            <a:ext cx="742950" cy="920750"/>
            <a:chOff x="4191" y="872"/>
            <a:chExt cx="468" cy="580"/>
          </a:xfrm>
        </p:grpSpPr>
        <p:grpSp>
          <p:nvGrpSpPr>
            <p:cNvPr id="30" name="Group 1620"/>
            <p:cNvGrpSpPr>
              <a:grpSpLocks/>
            </p:cNvGrpSpPr>
            <p:nvPr/>
          </p:nvGrpSpPr>
          <p:grpSpPr bwMode="auto">
            <a:xfrm>
              <a:off x="4469" y="1195"/>
              <a:ext cx="190" cy="178"/>
              <a:chOff x="4469" y="1195"/>
              <a:chExt cx="190" cy="178"/>
            </a:xfrm>
          </p:grpSpPr>
          <p:sp>
            <p:nvSpPr>
              <p:cNvPr id="12754" name="Freeform 1611"/>
              <p:cNvSpPr>
                <a:spLocks/>
              </p:cNvSpPr>
              <p:nvPr/>
            </p:nvSpPr>
            <p:spPr bwMode="auto">
              <a:xfrm>
                <a:off x="4517" y="1195"/>
                <a:ext cx="142" cy="19"/>
              </a:xfrm>
              <a:custGeom>
                <a:avLst/>
                <a:gdLst>
                  <a:gd name="T0" fmla="*/ 0 w 570"/>
                  <a:gd name="T1" fmla="*/ 0 h 75"/>
                  <a:gd name="T2" fmla="*/ 0 w 570"/>
                  <a:gd name="T3" fmla="*/ 0 h 75"/>
                  <a:gd name="T4" fmla="*/ 0 w 570"/>
                  <a:gd name="T5" fmla="*/ 0 h 75"/>
                  <a:gd name="T6" fmla="*/ 0 w 570"/>
                  <a:gd name="T7" fmla="*/ 0 h 75"/>
                  <a:gd name="T8" fmla="*/ 0 w 570"/>
                  <a:gd name="T9" fmla="*/ 0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70"/>
                  <a:gd name="T16" fmla="*/ 0 h 75"/>
                  <a:gd name="T17" fmla="*/ 570 w 570"/>
                  <a:gd name="T18" fmla="*/ 75 h 7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70" h="75">
                    <a:moveTo>
                      <a:pt x="0" y="0"/>
                    </a:moveTo>
                    <a:lnTo>
                      <a:pt x="448" y="0"/>
                    </a:lnTo>
                    <a:lnTo>
                      <a:pt x="570" y="75"/>
                    </a:lnTo>
                    <a:lnTo>
                      <a:pt x="0" y="7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F3F3F"/>
              </a:solidFill>
              <a:ln w="31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2755" name="Freeform 1612"/>
              <p:cNvSpPr>
                <a:spLocks/>
              </p:cNvSpPr>
              <p:nvPr/>
            </p:nvSpPr>
            <p:spPr bwMode="auto">
              <a:xfrm>
                <a:off x="4469" y="1214"/>
                <a:ext cx="189" cy="159"/>
              </a:xfrm>
              <a:custGeom>
                <a:avLst/>
                <a:gdLst>
                  <a:gd name="T0" fmla="*/ 0 w 754"/>
                  <a:gd name="T1" fmla="*/ 0 h 636"/>
                  <a:gd name="T2" fmla="*/ 0 w 754"/>
                  <a:gd name="T3" fmla="*/ 0 h 636"/>
                  <a:gd name="T4" fmla="*/ 0 w 754"/>
                  <a:gd name="T5" fmla="*/ 0 h 636"/>
                  <a:gd name="T6" fmla="*/ 0 w 754"/>
                  <a:gd name="T7" fmla="*/ 0 h 636"/>
                  <a:gd name="T8" fmla="*/ 0 w 754"/>
                  <a:gd name="T9" fmla="*/ 0 h 6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4"/>
                  <a:gd name="T16" fmla="*/ 0 h 636"/>
                  <a:gd name="T17" fmla="*/ 754 w 754"/>
                  <a:gd name="T18" fmla="*/ 636 h 6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4" h="636">
                    <a:moveTo>
                      <a:pt x="195" y="0"/>
                    </a:moveTo>
                    <a:lnTo>
                      <a:pt x="754" y="0"/>
                    </a:lnTo>
                    <a:lnTo>
                      <a:pt x="163" y="636"/>
                    </a:lnTo>
                    <a:lnTo>
                      <a:pt x="0" y="630"/>
                    </a:lnTo>
                    <a:lnTo>
                      <a:pt x="195" y="0"/>
                    </a:lnTo>
                    <a:close/>
                  </a:path>
                </a:pathLst>
              </a:custGeom>
              <a:solidFill>
                <a:srgbClr val="808080"/>
              </a:solidFill>
              <a:ln w="31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grpSp>
            <p:nvGrpSpPr>
              <p:cNvPr id="31" name="Group 1619"/>
              <p:cNvGrpSpPr>
                <a:grpSpLocks/>
              </p:cNvGrpSpPr>
              <p:nvPr/>
            </p:nvGrpSpPr>
            <p:grpSpPr bwMode="auto">
              <a:xfrm>
                <a:off x="4542" y="1222"/>
                <a:ext cx="102" cy="30"/>
                <a:chOff x="4542" y="1222"/>
                <a:chExt cx="102" cy="30"/>
              </a:xfrm>
            </p:grpSpPr>
            <p:sp>
              <p:nvSpPr>
                <p:cNvPr id="12757" name="Line 1613"/>
                <p:cNvSpPr>
                  <a:spLocks noChangeShapeType="1"/>
                </p:cNvSpPr>
                <p:nvPr/>
              </p:nvSpPr>
              <p:spPr bwMode="auto">
                <a:xfrm>
                  <a:off x="4559" y="1222"/>
                  <a:ext cx="85" cy="1"/>
                </a:xfrm>
                <a:prstGeom prst="line">
                  <a:avLst/>
                </a:prstGeom>
                <a:noFill/>
                <a:ln w="317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758" name="Line 1614"/>
                <p:cNvSpPr>
                  <a:spLocks noChangeShapeType="1"/>
                </p:cNvSpPr>
                <p:nvPr/>
              </p:nvSpPr>
              <p:spPr bwMode="auto">
                <a:xfrm>
                  <a:off x="4557" y="1226"/>
                  <a:ext cx="82" cy="1"/>
                </a:xfrm>
                <a:prstGeom prst="line">
                  <a:avLst/>
                </a:prstGeom>
                <a:noFill/>
                <a:ln w="317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759" name="Line 1615"/>
                <p:cNvSpPr>
                  <a:spLocks noChangeShapeType="1"/>
                </p:cNvSpPr>
                <p:nvPr/>
              </p:nvSpPr>
              <p:spPr bwMode="auto">
                <a:xfrm>
                  <a:off x="4553" y="1233"/>
                  <a:ext cx="81" cy="1"/>
                </a:xfrm>
                <a:prstGeom prst="line">
                  <a:avLst/>
                </a:prstGeom>
                <a:noFill/>
                <a:ln w="317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760" name="Line 1616"/>
                <p:cNvSpPr>
                  <a:spLocks noChangeShapeType="1"/>
                </p:cNvSpPr>
                <p:nvPr/>
              </p:nvSpPr>
              <p:spPr bwMode="auto">
                <a:xfrm>
                  <a:off x="4546" y="1239"/>
                  <a:ext cx="81" cy="1"/>
                </a:xfrm>
                <a:prstGeom prst="line">
                  <a:avLst/>
                </a:prstGeom>
                <a:noFill/>
                <a:ln w="317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761" name="Line 1617"/>
                <p:cNvSpPr>
                  <a:spLocks noChangeShapeType="1"/>
                </p:cNvSpPr>
                <p:nvPr/>
              </p:nvSpPr>
              <p:spPr bwMode="auto">
                <a:xfrm>
                  <a:off x="4542" y="1245"/>
                  <a:ext cx="81" cy="1"/>
                </a:xfrm>
                <a:prstGeom prst="line">
                  <a:avLst/>
                </a:prstGeom>
                <a:noFill/>
                <a:ln w="317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762" name="Line 1618"/>
                <p:cNvSpPr>
                  <a:spLocks noChangeShapeType="1"/>
                </p:cNvSpPr>
                <p:nvPr/>
              </p:nvSpPr>
              <p:spPr bwMode="auto">
                <a:xfrm>
                  <a:off x="4542" y="1251"/>
                  <a:ext cx="74" cy="1"/>
                </a:xfrm>
                <a:prstGeom prst="line">
                  <a:avLst/>
                </a:prstGeom>
                <a:noFill/>
                <a:ln w="317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</p:grpSp>
        </p:grpSp>
        <p:grpSp>
          <p:nvGrpSpPr>
            <p:cNvPr id="13094" name="Group 1623"/>
            <p:cNvGrpSpPr>
              <a:grpSpLocks/>
            </p:cNvGrpSpPr>
            <p:nvPr/>
          </p:nvGrpSpPr>
          <p:grpSpPr bwMode="auto">
            <a:xfrm>
              <a:off x="4515" y="1146"/>
              <a:ext cx="80" cy="49"/>
              <a:chOff x="4515" y="1146"/>
              <a:chExt cx="80" cy="49"/>
            </a:xfrm>
          </p:grpSpPr>
          <p:sp>
            <p:nvSpPr>
              <p:cNvPr id="12752" name="Freeform 1621"/>
              <p:cNvSpPr>
                <a:spLocks/>
              </p:cNvSpPr>
              <p:nvPr/>
            </p:nvSpPr>
            <p:spPr bwMode="auto">
              <a:xfrm>
                <a:off x="4515" y="1146"/>
                <a:ext cx="80" cy="24"/>
              </a:xfrm>
              <a:custGeom>
                <a:avLst/>
                <a:gdLst>
                  <a:gd name="T0" fmla="*/ 0 w 319"/>
                  <a:gd name="T1" fmla="*/ 0 h 100"/>
                  <a:gd name="T2" fmla="*/ 0 w 319"/>
                  <a:gd name="T3" fmla="*/ 0 h 100"/>
                  <a:gd name="T4" fmla="*/ 0 w 319"/>
                  <a:gd name="T5" fmla="*/ 0 h 100"/>
                  <a:gd name="T6" fmla="*/ 0 w 319"/>
                  <a:gd name="T7" fmla="*/ 0 h 100"/>
                  <a:gd name="T8" fmla="*/ 0 w 319"/>
                  <a:gd name="T9" fmla="*/ 0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9"/>
                  <a:gd name="T16" fmla="*/ 0 h 100"/>
                  <a:gd name="T17" fmla="*/ 319 w 319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9" h="100">
                    <a:moveTo>
                      <a:pt x="0" y="0"/>
                    </a:moveTo>
                    <a:lnTo>
                      <a:pt x="199" y="0"/>
                    </a:lnTo>
                    <a:lnTo>
                      <a:pt x="319" y="100"/>
                    </a:lnTo>
                    <a:lnTo>
                      <a:pt x="7" y="1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5F5F"/>
              </a:solidFill>
              <a:ln w="31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2753" name="Freeform 1622"/>
              <p:cNvSpPr>
                <a:spLocks/>
              </p:cNvSpPr>
              <p:nvPr/>
            </p:nvSpPr>
            <p:spPr bwMode="auto">
              <a:xfrm>
                <a:off x="4515" y="1170"/>
                <a:ext cx="80" cy="25"/>
              </a:xfrm>
              <a:custGeom>
                <a:avLst/>
                <a:gdLst>
                  <a:gd name="T0" fmla="*/ 0 w 321"/>
                  <a:gd name="T1" fmla="*/ 0 h 102"/>
                  <a:gd name="T2" fmla="*/ 0 w 321"/>
                  <a:gd name="T3" fmla="*/ 0 h 102"/>
                  <a:gd name="T4" fmla="*/ 0 w 321"/>
                  <a:gd name="T5" fmla="*/ 0 h 102"/>
                  <a:gd name="T6" fmla="*/ 0 w 321"/>
                  <a:gd name="T7" fmla="*/ 0 h 102"/>
                  <a:gd name="T8" fmla="*/ 0 w 321"/>
                  <a:gd name="T9" fmla="*/ 0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1"/>
                  <a:gd name="T16" fmla="*/ 0 h 102"/>
                  <a:gd name="T17" fmla="*/ 321 w 321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1" h="102">
                    <a:moveTo>
                      <a:pt x="0" y="3"/>
                    </a:moveTo>
                    <a:lnTo>
                      <a:pt x="321" y="0"/>
                    </a:lnTo>
                    <a:lnTo>
                      <a:pt x="271" y="102"/>
                    </a:lnTo>
                    <a:lnTo>
                      <a:pt x="0" y="102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08080"/>
              </a:solidFill>
              <a:ln w="31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</p:grpSp>
        <p:grpSp>
          <p:nvGrpSpPr>
            <p:cNvPr id="13096" name="Group 1641"/>
            <p:cNvGrpSpPr>
              <a:grpSpLocks/>
            </p:cNvGrpSpPr>
            <p:nvPr/>
          </p:nvGrpSpPr>
          <p:grpSpPr bwMode="auto">
            <a:xfrm>
              <a:off x="4455" y="1243"/>
              <a:ext cx="143" cy="202"/>
              <a:chOff x="4455" y="1243"/>
              <a:chExt cx="143" cy="202"/>
            </a:xfrm>
          </p:grpSpPr>
          <p:sp>
            <p:nvSpPr>
              <p:cNvPr id="12735" name="Freeform 1624"/>
              <p:cNvSpPr>
                <a:spLocks/>
              </p:cNvSpPr>
              <p:nvPr/>
            </p:nvSpPr>
            <p:spPr bwMode="auto">
              <a:xfrm>
                <a:off x="4511" y="1243"/>
                <a:ext cx="87" cy="26"/>
              </a:xfrm>
              <a:custGeom>
                <a:avLst/>
                <a:gdLst>
                  <a:gd name="T0" fmla="*/ 0 w 350"/>
                  <a:gd name="T1" fmla="*/ 0 h 106"/>
                  <a:gd name="T2" fmla="*/ 0 w 350"/>
                  <a:gd name="T3" fmla="*/ 0 h 106"/>
                  <a:gd name="T4" fmla="*/ 0 w 350"/>
                  <a:gd name="T5" fmla="*/ 0 h 106"/>
                  <a:gd name="T6" fmla="*/ 0 w 350"/>
                  <a:gd name="T7" fmla="*/ 0 h 106"/>
                  <a:gd name="T8" fmla="*/ 0 w 350"/>
                  <a:gd name="T9" fmla="*/ 0 h 1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0"/>
                  <a:gd name="T16" fmla="*/ 0 h 106"/>
                  <a:gd name="T17" fmla="*/ 350 w 350"/>
                  <a:gd name="T18" fmla="*/ 106 h 1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0" h="106">
                    <a:moveTo>
                      <a:pt x="0" y="0"/>
                    </a:moveTo>
                    <a:lnTo>
                      <a:pt x="246" y="0"/>
                    </a:lnTo>
                    <a:lnTo>
                      <a:pt x="350" y="106"/>
                    </a:lnTo>
                    <a:lnTo>
                      <a:pt x="17" y="10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F3F3F"/>
              </a:solidFill>
              <a:ln w="31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2736" name="Freeform 1625"/>
              <p:cNvSpPr>
                <a:spLocks/>
              </p:cNvSpPr>
              <p:nvPr/>
            </p:nvSpPr>
            <p:spPr bwMode="auto">
              <a:xfrm>
                <a:off x="4455" y="1269"/>
                <a:ext cx="143" cy="176"/>
              </a:xfrm>
              <a:custGeom>
                <a:avLst/>
                <a:gdLst>
                  <a:gd name="T0" fmla="*/ 0 w 572"/>
                  <a:gd name="T1" fmla="*/ 0 h 705"/>
                  <a:gd name="T2" fmla="*/ 0 w 572"/>
                  <a:gd name="T3" fmla="*/ 0 h 705"/>
                  <a:gd name="T4" fmla="*/ 0 w 572"/>
                  <a:gd name="T5" fmla="*/ 0 h 705"/>
                  <a:gd name="T6" fmla="*/ 0 w 572"/>
                  <a:gd name="T7" fmla="*/ 0 h 705"/>
                  <a:gd name="T8" fmla="*/ 0 w 572"/>
                  <a:gd name="T9" fmla="*/ 0 h 7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72"/>
                  <a:gd name="T16" fmla="*/ 0 h 705"/>
                  <a:gd name="T17" fmla="*/ 572 w 572"/>
                  <a:gd name="T18" fmla="*/ 705 h 70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72" h="705">
                    <a:moveTo>
                      <a:pt x="250" y="0"/>
                    </a:moveTo>
                    <a:lnTo>
                      <a:pt x="0" y="705"/>
                    </a:lnTo>
                    <a:lnTo>
                      <a:pt x="56" y="705"/>
                    </a:lnTo>
                    <a:lnTo>
                      <a:pt x="572" y="0"/>
                    </a:lnTo>
                    <a:lnTo>
                      <a:pt x="250" y="0"/>
                    </a:lnTo>
                    <a:close/>
                  </a:path>
                </a:pathLst>
              </a:custGeom>
              <a:solidFill>
                <a:srgbClr val="5F5F5F"/>
              </a:solidFill>
              <a:ln w="31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grpSp>
            <p:nvGrpSpPr>
              <p:cNvPr id="13098" name="Group 1640"/>
              <p:cNvGrpSpPr>
                <a:grpSpLocks/>
              </p:cNvGrpSpPr>
              <p:nvPr/>
            </p:nvGrpSpPr>
            <p:grpSpPr bwMode="auto">
              <a:xfrm>
                <a:off x="4460" y="1274"/>
                <a:ext cx="126" cy="170"/>
                <a:chOff x="4460" y="1274"/>
                <a:chExt cx="126" cy="170"/>
              </a:xfrm>
            </p:grpSpPr>
            <p:sp>
              <p:nvSpPr>
                <p:cNvPr id="12738" name="Freeform 1626"/>
                <p:cNvSpPr>
                  <a:spLocks/>
                </p:cNvSpPr>
                <p:nvPr/>
              </p:nvSpPr>
              <p:spPr bwMode="auto">
                <a:xfrm>
                  <a:off x="4460" y="1274"/>
                  <a:ext cx="126" cy="170"/>
                </a:xfrm>
                <a:custGeom>
                  <a:avLst/>
                  <a:gdLst>
                    <a:gd name="T0" fmla="*/ 0 w 502"/>
                    <a:gd name="T1" fmla="*/ 0 h 679"/>
                    <a:gd name="T2" fmla="*/ 0 w 502"/>
                    <a:gd name="T3" fmla="*/ 0 h 679"/>
                    <a:gd name="T4" fmla="*/ 0 w 502"/>
                    <a:gd name="T5" fmla="*/ 0 h 679"/>
                    <a:gd name="T6" fmla="*/ 0 w 502"/>
                    <a:gd name="T7" fmla="*/ 0 h 679"/>
                    <a:gd name="T8" fmla="*/ 0 w 502"/>
                    <a:gd name="T9" fmla="*/ 0 h 67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02"/>
                    <a:gd name="T16" fmla="*/ 0 h 679"/>
                    <a:gd name="T17" fmla="*/ 502 w 502"/>
                    <a:gd name="T18" fmla="*/ 679 h 67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02" h="679">
                      <a:moveTo>
                        <a:pt x="267" y="0"/>
                      </a:moveTo>
                      <a:lnTo>
                        <a:pt x="502" y="0"/>
                      </a:lnTo>
                      <a:lnTo>
                        <a:pt x="38" y="679"/>
                      </a:lnTo>
                      <a:lnTo>
                        <a:pt x="0" y="678"/>
                      </a:lnTo>
                      <a:lnTo>
                        <a:pt x="267" y="0"/>
                      </a:lnTo>
                      <a:close/>
                    </a:path>
                  </a:pathLst>
                </a:custGeom>
                <a:solidFill>
                  <a:srgbClr val="FFBF5F"/>
                </a:solidFill>
                <a:ln w="3175">
                  <a:solidFill>
                    <a:srgbClr val="5F5F5F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739" name="Line 1627"/>
                <p:cNvSpPr>
                  <a:spLocks noChangeShapeType="1"/>
                </p:cNvSpPr>
                <p:nvPr/>
              </p:nvSpPr>
              <p:spPr bwMode="auto">
                <a:xfrm>
                  <a:off x="4521" y="1284"/>
                  <a:ext cx="65" cy="1"/>
                </a:xfrm>
                <a:prstGeom prst="line">
                  <a:avLst/>
                </a:prstGeom>
                <a:noFill/>
                <a:ln w="3175">
                  <a:solidFill>
                    <a:srgbClr val="5F5F5F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740" name="Line 1628"/>
                <p:cNvSpPr>
                  <a:spLocks noChangeShapeType="1"/>
                </p:cNvSpPr>
                <p:nvPr/>
              </p:nvSpPr>
              <p:spPr bwMode="auto">
                <a:xfrm>
                  <a:off x="4517" y="1295"/>
                  <a:ext cx="59" cy="1"/>
                </a:xfrm>
                <a:prstGeom prst="line">
                  <a:avLst/>
                </a:prstGeom>
                <a:noFill/>
                <a:ln w="3175">
                  <a:solidFill>
                    <a:srgbClr val="5F5F5F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741" name="Line 1629"/>
                <p:cNvSpPr>
                  <a:spLocks noChangeShapeType="1"/>
                </p:cNvSpPr>
                <p:nvPr/>
              </p:nvSpPr>
              <p:spPr bwMode="auto">
                <a:xfrm>
                  <a:off x="4512" y="1306"/>
                  <a:ext cx="57" cy="1"/>
                </a:xfrm>
                <a:prstGeom prst="line">
                  <a:avLst/>
                </a:prstGeom>
                <a:noFill/>
                <a:ln w="3175">
                  <a:solidFill>
                    <a:srgbClr val="5F5F5F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742" name="Line 1630"/>
                <p:cNvSpPr>
                  <a:spLocks noChangeShapeType="1"/>
                </p:cNvSpPr>
                <p:nvPr/>
              </p:nvSpPr>
              <p:spPr bwMode="auto">
                <a:xfrm>
                  <a:off x="4508" y="1318"/>
                  <a:ext cx="52" cy="1"/>
                </a:xfrm>
                <a:prstGeom prst="line">
                  <a:avLst/>
                </a:prstGeom>
                <a:noFill/>
                <a:ln w="3175">
                  <a:solidFill>
                    <a:srgbClr val="5F5F5F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743" name="Line 1631"/>
                <p:cNvSpPr>
                  <a:spLocks noChangeShapeType="1"/>
                </p:cNvSpPr>
                <p:nvPr/>
              </p:nvSpPr>
              <p:spPr bwMode="auto">
                <a:xfrm>
                  <a:off x="4502" y="1329"/>
                  <a:ext cx="51" cy="1"/>
                </a:xfrm>
                <a:prstGeom prst="line">
                  <a:avLst/>
                </a:prstGeom>
                <a:noFill/>
                <a:ln w="3175">
                  <a:solidFill>
                    <a:srgbClr val="5F5F5F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744" name="Line 1632"/>
                <p:cNvSpPr>
                  <a:spLocks noChangeShapeType="1"/>
                </p:cNvSpPr>
                <p:nvPr/>
              </p:nvSpPr>
              <p:spPr bwMode="auto">
                <a:xfrm>
                  <a:off x="4497" y="1341"/>
                  <a:ext cx="47" cy="1"/>
                </a:xfrm>
                <a:prstGeom prst="line">
                  <a:avLst/>
                </a:prstGeom>
                <a:noFill/>
                <a:ln w="3175">
                  <a:solidFill>
                    <a:srgbClr val="5F5F5F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745" name="Line 1633"/>
                <p:cNvSpPr>
                  <a:spLocks noChangeShapeType="1"/>
                </p:cNvSpPr>
                <p:nvPr/>
              </p:nvSpPr>
              <p:spPr bwMode="auto">
                <a:xfrm flipV="1">
                  <a:off x="4495" y="1352"/>
                  <a:ext cx="41" cy="1"/>
                </a:xfrm>
                <a:prstGeom prst="line">
                  <a:avLst/>
                </a:prstGeom>
                <a:noFill/>
                <a:ln w="3175">
                  <a:solidFill>
                    <a:srgbClr val="5F5F5F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746" name="Line 1634"/>
                <p:cNvSpPr>
                  <a:spLocks noChangeShapeType="1"/>
                </p:cNvSpPr>
                <p:nvPr/>
              </p:nvSpPr>
              <p:spPr bwMode="auto">
                <a:xfrm>
                  <a:off x="4492" y="1363"/>
                  <a:ext cx="37" cy="1"/>
                </a:xfrm>
                <a:prstGeom prst="line">
                  <a:avLst/>
                </a:prstGeom>
                <a:noFill/>
                <a:ln w="3175">
                  <a:solidFill>
                    <a:srgbClr val="5F5F5F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747" name="Line 1635"/>
                <p:cNvSpPr>
                  <a:spLocks noChangeShapeType="1"/>
                </p:cNvSpPr>
                <p:nvPr/>
              </p:nvSpPr>
              <p:spPr bwMode="auto">
                <a:xfrm>
                  <a:off x="4488" y="1375"/>
                  <a:ext cx="32" cy="1"/>
                </a:xfrm>
                <a:prstGeom prst="line">
                  <a:avLst/>
                </a:prstGeom>
                <a:noFill/>
                <a:ln w="3175">
                  <a:solidFill>
                    <a:srgbClr val="5F5F5F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748" name="Line 1636"/>
                <p:cNvSpPr>
                  <a:spLocks noChangeShapeType="1"/>
                </p:cNvSpPr>
                <p:nvPr/>
              </p:nvSpPr>
              <p:spPr bwMode="auto">
                <a:xfrm>
                  <a:off x="4483" y="1387"/>
                  <a:ext cx="28" cy="1"/>
                </a:xfrm>
                <a:prstGeom prst="line">
                  <a:avLst/>
                </a:prstGeom>
                <a:noFill/>
                <a:ln w="3175">
                  <a:solidFill>
                    <a:srgbClr val="5F5F5F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749" name="Line 1637"/>
                <p:cNvSpPr>
                  <a:spLocks noChangeShapeType="1"/>
                </p:cNvSpPr>
                <p:nvPr/>
              </p:nvSpPr>
              <p:spPr bwMode="auto">
                <a:xfrm flipV="1">
                  <a:off x="4477" y="1398"/>
                  <a:ext cx="25" cy="1"/>
                </a:xfrm>
                <a:prstGeom prst="line">
                  <a:avLst/>
                </a:prstGeom>
                <a:noFill/>
                <a:ln w="3175">
                  <a:solidFill>
                    <a:srgbClr val="5F5F5F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750" name="Line 1638"/>
                <p:cNvSpPr>
                  <a:spLocks noChangeShapeType="1"/>
                </p:cNvSpPr>
                <p:nvPr/>
              </p:nvSpPr>
              <p:spPr bwMode="auto">
                <a:xfrm>
                  <a:off x="4473" y="1411"/>
                  <a:ext cx="20" cy="1"/>
                </a:xfrm>
                <a:prstGeom prst="line">
                  <a:avLst/>
                </a:prstGeom>
                <a:noFill/>
                <a:ln w="3175">
                  <a:solidFill>
                    <a:srgbClr val="5F5F5F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751" name="Line 1639"/>
                <p:cNvSpPr>
                  <a:spLocks noChangeShapeType="1"/>
                </p:cNvSpPr>
                <p:nvPr/>
              </p:nvSpPr>
              <p:spPr bwMode="auto">
                <a:xfrm>
                  <a:off x="4469" y="1423"/>
                  <a:ext cx="16" cy="1"/>
                </a:xfrm>
                <a:prstGeom prst="line">
                  <a:avLst/>
                </a:prstGeom>
                <a:noFill/>
                <a:ln w="3175">
                  <a:solidFill>
                    <a:srgbClr val="5F5F5F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</p:grpSp>
        </p:grpSp>
        <p:grpSp>
          <p:nvGrpSpPr>
            <p:cNvPr id="13100" name="Group 1654"/>
            <p:cNvGrpSpPr>
              <a:grpSpLocks/>
            </p:cNvGrpSpPr>
            <p:nvPr/>
          </p:nvGrpSpPr>
          <p:grpSpPr bwMode="auto">
            <a:xfrm>
              <a:off x="4410" y="1054"/>
              <a:ext cx="120" cy="387"/>
              <a:chOff x="4410" y="1054"/>
              <a:chExt cx="120" cy="387"/>
            </a:xfrm>
          </p:grpSpPr>
          <p:sp>
            <p:nvSpPr>
              <p:cNvPr id="12723" name="Freeform 1642"/>
              <p:cNvSpPr>
                <a:spLocks/>
              </p:cNvSpPr>
              <p:nvPr/>
            </p:nvSpPr>
            <p:spPr bwMode="auto">
              <a:xfrm>
                <a:off x="4509" y="1133"/>
                <a:ext cx="18" cy="24"/>
              </a:xfrm>
              <a:custGeom>
                <a:avLst/>
                <a:gdLst>
                  <a:gd name="T0" fmla="*/ 0 w 73"/>
                  <a:gd name="T1" fmla="*/ 0 h 96"/>
                  <a:gd name="T2" fmla="*/ 0 w 73"/>
                  <a:gd name="T3" fmla="*/ 0 h 96"/>
                  <a:gd name="T4" fmla="*/ 0 w 73"/>
                  <a:gd name="T5" fmla="*/ 0 h 96"/>
                  <a:gd name="T6" fmla="*/ 0 w 73"/>
                  <a:gd name="T7" fmla="*/ 0 h 9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73"/>
                  <a:gd name="T13" fmla="*/ 0 h 96"/>
                  <a:gd name="T14" fmla="*/ 73 w 73"/>
                  <a:gd name="T15" fmla="*/ 96 h 9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73" h="96">
                    <a:moveTo>
                      <a:pt x="0" y="93"/>
                    </a:moveTo>
                    <a:lnTo>
                      <a:pt x="73" y="96"/>
                    </a:lnTo>
                    <a:lnTo>
                      <a:pt x="20" y="0"/>
                    </a:lnTo>
                    <a:lnTo>
                      <a:pt x="0" y="93"/>
                    </a:lnTo>
                    <a:close/>
                  </a:path>
                </a:pathLst>
              </a:custGeom>
              <a:solidFill>
                <a:srgbClr val="171717"/>
              </a:solidFill>
              <a:ln w="31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2724" name="Freeform 1643"/>
              <p:cNvSpPr>
                <a:spLocks/>
              </p:cNvSpPr>
              <p:nvPr/>
            </p:nvSpPr>
            <p:spPr bwMode="auto">
              <a:xfrm>
                <a:off x="4508" y="1211"/>
                <a:ext cx="13" cy="17"/>
              </a:xfrm>
              <a:custGeom>
                <a:avLst/>
                <a:gdLst>
                  <a:gd name="T0" fmla="*/ 0 w 55"/>
                  <a:gd name="T1" fmla="*/ 0 h 65"/>
                  <a:gd name="T2" fmla="*/ 0 w 55"/>
                  <a:gd name="T3" fmla="*/ 0 h 65"/>
                  <a:gd name="T4" fmla="*/ 0 w 55"/>
                  <a:gd name="T5" fmla="*/ 0 h 65"/>
                  <a:gd name="T6" fmla="*/ 0 w 55"/>
                  <a:gd name="T7" fmla="*/ 0 h 6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5"/>
                  <a:gd name="T13" fmla="*/ 0 h 65"/>
                  <a:gd name="T14" fmla="*/ 55 w 55"/>
                  <a:gd name="T15" fmla="*/ 65 h 6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5" h="65">
                    <a:moveTo>
                      <a:pt x="0" y="65"/>
                    </a:moveTo>
                    <a:lnTo>
                      <a:pt x="55" y="65"/>
                    </a:lnTo>
                    <a:lnTo>
                      <a:pt x="21" y="0"/>
                    </a:lnTo>
                    <a:lnTo>
                      <a:pt x="0" y="65"/>
                    </a:lnTo>
                    <a:close/>
                  </a:path>
                </a:pathLst>
              </a:custGeom>
              <a:solidFill>
                <a:srgbClr val="2F2F2F"/>
              </a:solidFill>
              <a:ln w="31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grpSp>
            <p:nvGrpSpPr>
              <p:cNvPr id="15424" name="Group 1653"/>
              <p:cNvGrpSpPr>
                <a:grpSpLocks/>
              </p:cNvGrpSpPr>
              <p:nvPr/>
            </p:nvGrpSpPr>
            <p:grpSpPr bwMode="auto">
              <a:xfrm>
                <a:off x="4410" y="1054"/>
                <a:ext cx="120" cy="387"/>
                <a:chOff x="4410" y="1054"/>
                <a:chExt cx="120" cy="387"/>
              </a:xfrm>
            </p:grpSpPr>
            <p:grpSp>
              <p:nvGrpSpPr>
                <p:cNvPr id="15425" name="Group 1646"/>
                <p:cNvGrpSpPr>
                  <a:grpSpLocks/>
                </p:cNvGrpSpPr>
                <p:nvPr/>
              </p:nvGrpSpPr>
              <p:grpSpPr bwMode="auto">
                <a:xfrm>
                  <a:off x="4410" y="1054"/>
                  <a:ext cx="120" cy="382"/>
                  <a:chOff x="4410" y="1054"/>
                  <a:chExt cx="120" cy="382"/>
                </a:xfrm>
              </p:grpSpPr>
              <p:sp>
                <p:nvSpPr>
                  <p:cNvPr id="12733" name="Freeform 1644"/>
                  <p:cNvSpPr>
                    <a:spLocks/>
                  </p:cNvSpPr>
                  <p:nvPr/>
                </p:nvSpPr>
                <p:spPr bwMode="auto">
                  <a:xfrm>
                    <a:off x="4418" y="1074"/>
                    <a:ext cx="111" cy="361"/>
                  </a:xfrm>
                  <a:custGeom>
                    <a:avLst/>
                    <a:gdLst>
                      <a:gd name="T0" fmla="*/ 0 w 443"/>
                      <a:gd name="T1" fmla="*/ 0 h 1441"/>
                      <a:gd name="T2" fmla="*/ 0 w 443"/>
                      <a:gd name="T3" fmla="*/ 0 h 1441"/>
                      <a:gd name="T4" fmla="*/ 0 w 443"/>
                      <a:gd name="T5" fmla="*/ 0 h 1441"/>
                      <a:gd name="T6" fmla="*/ 0 w 443"/>
                      <a:gd name="T7" fmla="*/ 0 h 1441"/>
                      <a:gd name="T8" fmla="*/ 0 w 443"/>
                      <a:gd name="T9" fmla="*/ 0 h 1441"/>
                      <a:gd name="T10" fmla="*/ 0 w 443"/>
                      <a:gd name="T11" fmla="*/ 0 h 1441"/>
                      <a:gd name="T12" fmla="*/ 0 w 443"/>
                      <a:gd name="T13" fmla="*/ 0 h 1441"/>
                      <a:gd name="T14" fmla="*/ 0 w 443"/>
                      <a:gd name="T15" fmla="*/ 0 h 1441"/>
                      <a:gd name="T16" fmla="*/ 0 w 443"/>
                      <a:gd name="T17" fmla="*/ 0 h 144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w 443"/>
                      <a:gd name="T28" fmla="*/ 0 h 1441"/>
                      <a:gd name="T29" fmla="*/ 443 w 443"/>
                      <a:gd name="T30" fmla="*/ 1441 h 1441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T27" t="T28" r="T29" b="T30"/>
                    <a:pathLst>
                      <a:path w="443" h="1441">
                        <a:moveTo>
                          <a:pt x="443" y="0"/>
                        </a:moveTo>
                        <a:lnTo>
                          <a:pt x="113" y="0"/>
                        </a:lnTo>
                        <a:lnTo>
                          <a:pt x="0" y="1441"/>
                        </a:lnTo>
                        <a:lnTo>
                          <a:pt x="193" y="1435"/>
                        </a:lnTo>
                        <a:lnTo>
                          <a:pt x="416" y="612"/>
                        </a:lnTo>
                        <a:lnTo>
                          <a:pt x="378" y="612"/>
                        </a:lnTo>
                        <a:lnTo>
                          <a:pt x="439" y="328"/>
                        </a:lnTo>
                        <a:lnTo>
                          <a:pt x="383" y="328"/>
                        </a:lnTo>
                        <a:lnTo>
                          <a:pt x="443" y="0"/>
                        </a:lnTo>
                        <a:close/>
                      </a:path>
                    </a:pathLst>
                  </a:custGeom>
                  <a:solidFill>
                    <a:srgbClr val="C0C0C0"/>
                  </a:solidFill>
                  <a:ln w="317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2734" name="Freeform 1645"/>
                  <p:cNvSpPr>
                    <a:spLocks/>
                  </p:cNvSpPr>
                  <p:nvPr/>
                </p:nvSpPr>
                <p:spPr bwMode="auto">
                  <a:xfrm>
                    <a:off x="4410" y="1054"/>
                    <a:ext cx="120" cy="382"/>
                  </a:xfrm>
                  <a:custGeom>
                    <a:avLst/>
                    <a:gdLst>
                      <a:gd name="T0" fmla="*/ 0 w 480"/>
                      <a:gd name="T1" fmla="*/ 0 h 1527"/>
                      <a:gd name="T2" fmla="*/ 0 w 480"/>
                      <a:gd name="T3" fmla="*/ 0 h 1527"/>
                      <a:gd name="T4" fmla="*/ 0 w 480"/>
                      <a:gd name="T5" fmla="*/ 0 h 1527"/>
                      <a:gd name="T6" fmla="*/ 0 w 480"/>
                      <a:gd name="T7" fmla="*/ 0 h 1527"/>
                      <a:gd name="T8" fmla="*/ 0 w 480"/>
                      <a:gd name="T9" fmla="*/ 0 h 1527"/>
                      <a:gd name="T10" fmla="*/ 0 w 480"/>
                      <a:gd name="T11" fmla="*/ 0 h 1527"/>
                      <a:gd name="T12" fmla="*/ 0 w 480"/>
                      <a:gd name="T13" fmla="*/ 0 h 1527"/>
                      <a:gd name="T14" fmla="*/ 0 w 480"/>
                      <a:gd name="T15" fmla="*/ 0 h 152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480"/>
                      <a:gd name="T25" fmla="*/ 0 h 1527"/>
                      <a:gd name="T26" fmla="*/ 480 w 480"/>
                      <a:gd name="T27" fmla="*/ 1527 h 152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480" h="1527">
                        <a:moveTo>
                          <a:pt x="100" y="3"/>
                        </a:moveTo>
                        <a:lnTo>
                          <a:pt x="0" y="1527"/>
                        </a:lnTo>
                        <a:lnTo>
                          <a:pt x="40" y="1527"/>
                        </a:lnTo>
                        <a:lnTo>
                          <a:pt x="145" y="81"/>
                        </a:lnTo>
                        <a:lnTo>
                          <a:pt x="480" y="77"/>
                        </a:lnTo>
                        <a:lnTo>
                          <a:pt x="376" y="0"/>
                        </a:lnTo>
                        <a:lnTo>
                          <a:pt x="100" y="0"/>
                        </a:lnTo>
                        <a:lnTo>
                          <a:pt x="100" y="3"/>
                        </a:lnTo>
                        <a:close/>
                      </a:path>
                    </a:pathLst>
                  </a:custGeom>
                  <a:solidFill>
                    <a:srgbClr val="5F5F5F"/>
                  </a:solidFill>
                  <a:ln w="317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</p:grpSp>
            <p:grpSp>
              <p:nvGrpSpPr>
                <p:cNvPr id="15426" name="Group 1652"/>
                <p:cNvGrpSpPr>
                  <a:grpSpLocks/>
                </p:cNvGrpSpPr>
                <p:nvPr/>
              </p:nvGrpSpPr>
              <p:grpSpPr bwMode="auto">
                <a:xfrm>
                  <a:off x="4430" y="1068"/>
                  <a:ext cx="84" cy="373"/>
                  <a:chOff x="4430" y="1068"/>
                  <a:chExt cx="84" cy="373"/>
                </a:xfrm>
              </p:grpSpPr>
              <p:sp>
                <p:nvSpPr>
                  <p:cNvPr id="12728" name="Line 1647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430" y="1068"/>
                    <a:ext cx="29" cy="368"/>
                  </a:xfrm>
                  <a:prstGeom prst="line">
                    <a:avLst/>
                  </a:prstGeom>
                  <a:noFill/>
                  <a:ln w="3175">
                    <a:solidFill>
                      <a:srgbClr val="5F5F5F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2729" name="Line 164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442" y="1071"/>
                    <a:ext cx="34" cy="363"/>
                  </a:xfrm>
                  <a:prstGeom prst="line">
                    <a:avLst/>
                  </a:prstGeom>
                  <a:noFill/>
                  <a:ln w="3175">
                    <a:solidFill>
                      <a:srgbClr val="5F5F5F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2730" name="Line 164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449" y="1068"/>
                    <a:ext cx="46" cy="368"/>
                  </a:xfrm>
                  <a:prstGeom prst="line">
                    <a:avLst/>
                  </a:prstGeom>
                  <a:noFill/>
                  <a:ln w="3175">
                    <a:solidFill>
                      <a:srgbClr val="5F5F5F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2731" name="Line 1650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456" y="1071"/>
                    <a:ext cx="56" cy="370"/>
                  </a:xfrm>
                  <a:prstGeom prst="line">
                    <a:avLst/>
                  </a:prstGeom>
                  <a:noFill/>
                  <a:ln w="3175">
                    <a:solidFill>
                      <a:srgbClr val="5F5F5F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2732" name="Line 1651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463" y="1154"/>
                    <a:ext cx="51" cy="287"/>
                  </a:xfrm>
                  <a:prstGeom prst="line">
                    <a:avLst/>
                  </a:prstGeom>
                  <a:noFill/>
                  <a:ln w="3175">
                    <a:solidFill>
                      <a:srgbClr val="5F5F5F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</p:grpSp>
          </p:grpSp>
        </p:grpSp>
        <p:grpSp>
          <p:nvGrpSpPr>
            <p:cNvPr id="15427" name="Group 1665"/>
            <p:cNvGrpSpPr>
              <a:grpSpLocks/>
            </p:cNvGrpSpPr>
            <p:nvPr/>
          </p:nvGrpSpPr>
          <p:grpSpPr bwMode="auto">
            <a:xfrm>
              <a:off x="4320" y="872"/>
              <a:ext cx="141" cy="568"/>
              <a:chOff x="4320" y="872"/>
              <a:chExt cx="141" cy="568"/>
            </a:xfrm>
          </p:grpSpPr>
          <p:grpSp>
            <p:nvGrpSpPr>
              <p:cNvPr id="15428" name="Group 1659"/>
              <p:cNvGrpSpPr>
                <a:grpSpLocks/>
              </p:cNvGrpSpPr>
              <p:nvPr/>
            </p:nvGrpSpPr>
            <p:grpSpPr bwMode="auto">
              <a:xfrm>
                <a:off x="4324" y="977"/>
                <a:ext cx="134" cy="463"/>
                <a:chOff x="4324" y="977"/>
                <a:chExt cx="134" cy="463"/>
              </a:xfrm>
            </p:grpSpPr>
            <p:sp>
              <p:nvSpPr>
                <p:cNvPr id="12719" name="Freeform 1655"/>
                <p:cNvSpPr>
                  <a:spLocks/>
                </p:cNvSpPr>
                <p:nvPr/>
              </p:nvSpPr>
              <p:spPr bwMode="auto">
                <a:xfrm>
                  <a:off x="4324" y="979"/>
                  <a:ext cx="134" cy="461"/>
                </a:xfrm>
                <a:custGeom>
                  <a:avLst/>
                  <a:gdLst>
                    <a:gd name="T0" fmla="*/ 0 w 537"/>
                    <a:gd name="T1" fmla="*/ 0 h 1844"/>
                    <a:gd name="T2" fmla="*/ 0 w 537"/>
                    <a:gd name="T3" fmla="*/ 0 h 1844"/>
                    <a:gd name="T4" fmla="*/ 0 w 537"/>
                    <a:gd name="T5" fmla="*/ 0 h 1844"/>
                    <a:gd name="T6" fmla="*/ 0 w 537"/>
                    <a:gd name="T7" fmla="*/ 0 h 1844"/>
                    <a:gd name="T8" fmla="*/ 0 w 537"/>
                    <a:gd name="T9" fmla="*/ 0 h 184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37"/>
                    <a:gd name="T16" fmla="*/ 0 h 1844"/>
                    <a:gd name="T17" fmla="*/ 537 w 537"/>
                    <a:gd name="T18" fmla="*/ 1844 h 184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37" h="1844">
                      <a:moveTo>
                        <a:pt x="0" y="0"/>
                      </a:moveTo>
                      <a:lnTo>
                        <a:pt x="255" y="1844"/>
                      </a:lnTo>
                      <a:lnTo>
                        <a:pt x="355" y="1844"/>
                      </a:lnTo>
                      <a:lnTo>
                        <a:pt x="537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DFFF"/>
                </a:solidFill>
                <a:ln w="317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720" name="Freeform 1656"/>
                <p:cNvSpPr>
                  <a:spLocks/>
                </p:cNvSpPr>
                <p:nvPr/>
              </p:nvSpPr>
              <p:spPr bwMode="auto">
                <a:xfrm>
                  <a:off x="4335" y="977"/>
                  <a:ext cx="114" cy="461"/>
                </a:xfrm>
                <a:custGeom>
                  <a:avLst/>
                  <a:gdLst>
                    <a:gd name="T0" fmla="*/ 0 w 453"/>
                    <a:gd name="T1" fmla="*/ 0 h 1844"/>
                    <a:gd name="T2" fmla="*/ 0 w 453"/>
                    <a:gd name="T3" fmla="*/ 0 h 1844"/>
                    <a:gd name="T4" fmla="*/ 0 w 453"/>
                    <a:gd name="T5" fmla="*/ 0 h 1844"/>
                    <a:gd name="T6" fmla="*/ 0 w 453"/>
                    <a:gd name="T7" fmla="*/ 0 h 1844"/>
                    <a:gd name="T8" fmla="*/ 0 w 453"/>
                    <a:gd name="T9" fmla="*/ 0 h 1844"/>
                    <a:gd name="T10" fmla="*/ 0 w 453"/>
                    <a:gd name="T11" fmla="*/ 0 h 184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53"/>
                    <a:gd name="T19" fmla="*/ 0 h 1844"/>
                    <a:gd name="T20" fmla="*/ 453 w 453"/>
                    <a:gd name="T21" fmla="*/ 1844 h 1844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53" h="1844">
                      <a:moveTo>
                        <a:pt x="6" y="0"/>
                      </a:moveTo>
                      <a:lnTo>
                        <a:pt x="236" y="1844"/>
                      </a:lnTo>
                      <a:lnTo>
                        <a:pt x="272" y="1844"/>
                      </a:lnTo>
                      <a:lnTo>
                        <a:pt x="453" y="0"/>
                      </a:lnTo>
                      <a:lnTo>
                        <a:pt x="0" y="0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9FBF"/>
                </a:solidFill>
                <a:ln w="317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721" name="Freeform 1657"/>
                <p:cNvSpPr>
                  <a:spLocks/>
                </p:cNvSpPr>
                <p:nvPr/>
              </p:nvSpPr>
              <p:spPr bwMode="auto">
                <a:xfrm>
                  <a:off x="4350" y="979"/>
                  <a:ext cx="85" cy="459"/>
                </a:xfrm>
                <a:custGeom>
                  <a:avLst/>
                  <a:gdLst>
                    <a:gd name="T0" fmla="*/ 0 w 340"/>
                    <a:gd name="T1" fmla="*/ 0 h 1836"/>
                    <a:gd name="T2" fmla="*/ 0 w 340"/>
                    <a:gd name="T3" fmla="*/ 0 h 1836"/>
                    <a:gd name="T4" fmla="*/ 0 w 340"/>
                    <a:gd name="T5" fmla="*/ 0 h 1836"/>
                    <a:gd name="T6" fmla="*/ 0 w 340"/>
                    <a:gd name="T7" fmla="*/ 0 h 1836"/>
                    <a:gd name="T8" fmla="*/ 0 w 340"/>
                    <a:gd name="T9" fmla="*/ 0 h 1836"/>
                    <a:gd name="T10" fmla="*/ 0 w 340"/>
                    <a:gd name="T11" fmla="*/ 0 h 183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40"/>
                    <a:gd name="T19" fmla="*/ 0 h 1836"/>
                    <a:gd name="T20" fmla="*/ 340 w 340"/>
                    <a:gd name="T21" fmla="*/ 1836 h 18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40" h="1836">
                      <a:moveTo>
                        <a:pt x="0" y="0"/>
                      </a:moveTo>
                      <a:lnTo>
                        <a:pt x="198" y="1836"/>
                      </a:lnTo>
                      <a:lnTo>
                        <a:pt x="216" y="1836"/>
                      </a:lnTo>
                      <a:lnTo>
                        <a:pt x="340" y="0"/>
                      </a:lnTo>
                      <a:lnTo>
                        <a:pt x="7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7F9F"/>
                </a:solidFill>
                <a:ln w="317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722" name="Freeform 1658"/>
                <p:cNvSpPr>
                  <a:spLocks/>
                </p:cNvSpPr>
                <p:nvPr/>
              </p:nvSpPr>
              <p:spPr bwMode="auto">
                <a:xfrm>
                  <a:off x="4360" y="980"/>
                  <a:ext cx="58" cy="457"/>
                </a:xfrm>
                <a:custGeom>
                  <a:avLst/>
                  <a:gdLst>
                    <a:gd name="T0" fmla="*/ 0 w 231"/>
                    <a:gd name="T1" fmla="*/ 0 h 1829"/>
                    <a:gd name="T2" fmla="*/ 0 w 231"/>
                    <a:gd name="T3" fmla="*/ 0 h 1829"/>
                    <a:gd name="T4" fmla="*/ 0 w 231"/>
                    <a:gd name="T5" fmla="*/ 0 h 1829"/>
                    <a:gd name="T6" fmla="*/ 0 w 231"/>
                    <a:gd name="T7" fmla="*/ 0 h 1829"/>
                    <a:gd name="T8" fmla="*/ 0 w 231"/>
                    <a:gd name="T9" fmla="*/ 0 h 1829"/>
                    <a:gd name="T10" fmla="*/ 0 w 231"/>
                    <a:gd name="T11" fmla="*/ 0 h 182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31"/>
                    <a:gd name="T19" fmla="*/ 0 h 1829"/>
                    <a:gd name="T20" fmla="*/ 231 w 231"/>
                    <a:gd name="T21" fmla="*/ 1829 h 1829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31" h="1829">
                      <a:moveTo>
                        <a:pt x="17" y="0"/>
                      </a:moveTo>
                      <a:lnTo>
                        <a:pt x="152" y="1829"/>
                      </a:lnTo>
                      <a:lnTo>
                        <a:pt x="158" y="1827"/>
                      </a:lnTo>
                      <a:lnTo>
                        <a:pt x="231" y="3"/>
                      </a:lnTo>
                      <a:lnTo>
                        <a:pt x="0" y="3"/>
                      </a:lnTo>
                      <a:lnTo>
                        <a:pt x="17" y="0"/>
                      </a:lnTo>
                      <a:close/>
                    </a:path>
                  </a:pathLst>
                </a:custGeom>
                <a:solidFill>
                  <a:srgbClr val="005F7F"/>
                </a:solidFill>
                <a:ln w="317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</p:grpSp>
          <p:grpSp>
            <p:nvGrpSpPr>
              <p:cNvPr id="15429" name="Group 1663"/>
              <p:cNvGrpSpPr>
                <a:grpSpLocks/>
              </p:cNvGrpSpPr>
              <p:nvPr/>
            </p:nvGrpSpPr>
            <p:grpSpPr bwMode="auto">
              <a:xfrm>
                <a:off x="4320" y="918"/>
                <a:ext cx="141" cy="82"/>
                <a:chOff x="4320" y="918"/>
                <a:chExt cx="141" cy="82"/>
              </a:xfrm>
            </p:grpSpPr>
            <p:sp>
              <p:nvSpPr>
                <p:cNvPr id="12716" name="Oval 1660"/>
                <p:cNvSpPr>
                  <a:spLocks noChangeArrowheads="1"/>
                </p:cNvSpPr>
                <p:nvPr/>
              </p:nvSpPr>
              <p:spPr bwMode="auto">
                <a:xfrm>
                  <a:off x="4322" y="947"/>
                  <a:ext cx="139" cy="53"/>
                </a:xfrm>
                <a:prstGeom prst="ellipse">
                  <a:avLst/>
                </a:prstGeom>
                <a:solidFill>
                  <a:srgbClr val="808080"/>
                </a:solidFill>
                <a:ln w="317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717" name="Oval 1661"/>
                <p:cNvSpPr>
                  <a:spLocks noChangeArrowheads="1"/>
                </p:cNvSpPr>
                <p:nvPr/>
              </p:nvSpPr>
              <p:spPr bwMode="auto">
                <a:xfrm>
                  <a:off x="4321" y="933"/>
                  <a:ext cx="139" cy="53"/>
                </a:xfrm>
                <a:prstGeom prst="ellipse">
                  <a:avLst/>
                </a:prstGeom>
                <a:solidFill>
                  <a:srgbClr val="9F9F9F"/>
                </a:solidFill>
                <a:ln w="317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718" name="Oval 1662"/>
                <p:cNvSpPr>
                  <a:spLocks noChangeArrowheads="1"/>
                </p:cNvSpPr>
                <p:nvPr/>
              </p:nvSpPr>
              <p:spPr bwMode="auto">
                <a:xfrm>
                  <a:off x="4320" y="918"/>
                  <a:ext cx="139" cy="52"/>
                </a:xfrm>
                <a:prstGeom prst="ellipse">
                  <a:avLst/>
                </a:prstGeom>
                <a:solidFill>
                  <a:srgbClr val="C0C0C0"/>
                </a:solidFill>
                <a:ln w="317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</p:grpSp>
          <p:sp>
            <p:nvSpPr>
              <p:cNvPr id="12715" name="Line 1664"/>
              <p:cNvSpPr>
                <a:spLocks noChangeShapeType="1"/>
              </p:cNvSpPr>
              <p:nvPr/>
            </p:nvSpPr>
            <p:spPr bwMode="auto">
              <a:xfrm flipH="1" flipV="1">
                <a:off x="4391" y="872"/>
                <a:ext cx="1" cy="71"/>
              </a:xfrm>
              <a:prstGeom prst="line">
                <a:avLst/>
              </a:prstGeom>
              <a:noFill/>
              <a:ln w="3175">
                <a:solidFill>
                  <a:srgbClr val="3F3F3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</p:grpSp>
        <p:grpSp>
          <p:nvGrpSpPr>
            <p:cNvPr id="15430" name="Group 1681"/>
            <p:cNvGrpSpPr>
              <a:grpSpLocks/>
            </p:cNvGrpSpPr>
            <p:nvPr/>
          </p:nvGrpSpPr>
          <p:grpSpPr bwMode="auto">
            <a:xfrm>
              <a:off x="4191" y="1234"/>
              <a:ext cx="172" cy="204"/>
              <a:chOff x="4191" y="1234"/>
              <a:chExt cx="172" cy="204"/>
            </a:xfrm>
          </p:grpSpPr>
          <p:sp>
            <p:nvSpPr>
              <p:cNvPr id="12698" name="Freeform 1666"/>
              <p:cNvSpPr>
                <a:spLocks/>
              </p:cNvSpPr>
              <p:nvPr/>
            </p:nvSpPr>
            <p:spPr bwMode="auto">
              <a:xfrm>
                <a:off x="4191" y="1234"/>
                <a:ext cx="156" cy="45"/>
              </a:xfrm>
              <a:custGeom>
                <a:avLst/>
                <a:gdLst>
                  <a:gd name="T0" fmla="*/ 0 w 625"/>
                  <a:gd name="T1" fmla="*/ 0 h 181"/>
                  <a:gd name="T2" fmla="*/ 0 w 625"/>
                  <a:gd name="T3" fmla="*/ 0 h 181"/>
                  <a:gd name="T4" fmla="*/ 0 w 625"/>
                  <a:gd name="T5" fmla="*/ 0 h 181"/>
                  <a:gd name="T6" fmla="*/ 0 w 625"/>
                  <a:gd name="T7" fmla="*/ 0 h 181"/>
                  <a:gd name="T8" fmla="*/ 0 w 625"/>
                  <a:gd name="T9" fmla="*/ 0 h 1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25"/>
                  <a:gd name="T16" fmla="*/ 0 h 181"/>
                  <a:gd name="T17" fmla="*/ 625 w 625"/>
                  <a:gd name="T18" fmla="*/ 181 h 18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25" h="181">
                    <a:moveTo>
                      <a:pt x="229" y="0"/>
                    </a:moveTo>
                    <a:lnTo>
                      <a:pt x="0" y="181"/>
                    </a:lnTo>
                    <a:lnTo>
                      <a:pt x="482" y="178"/>
                    </a:lnTo>
                    <a:lnTo>
                      <a:pt x="625" y="0"/>
                    </a:lnTo>
                    <a:lnTo>
                      <a:pt x="229" y="0"/>
                    </a:lnTo>
                    <a:close/>
                  </a:path>
                </a:pathLst>
              </a:custGeom>
              <a:solidFill>
                <a:srgbClr val="5F5F5F"/>
              </a:solidFill>
              <a:ln w="31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2699" name="Freeform 1667"/>
              <p:cNvSpPr>
                <a:spLocks/>
              </p:cNvSpPr>
              <p:nvPr/>
            </p:nvSpPr>
            <p:spPr bwMode="auto">
              <a:xfrm>
                <a:off x="4192" y="1279"/>
                <a:ext cx="171" cy="159"/>
              </a:xfrm>
              <a:custGeom>
                <a:avLst/>
                <a:gdLst>
                  <a:gd name="T0" fmla="*/ 0 w 686"/>
                  <a:gd name="T1" fmla="*/ 0 h 635"/>
                  <a:gd name="T2" fmla="*/ 0 w 686"/>
                  <a:gd name="T3" fmla="*/ 0 h 635"/>
                  <a:gd name="T4" fmla="*/ 0 w 686"/>
                  <a:gd name="T5" fmla="*/ 0 h 635"/>
                  <a:gd name="T6" fmla="*/ 0 w 686"/>
                  <a:gd name="T7" fmla="*/ 0 h 635"/>
                  <a:gd name="T8" fmla="*/ 0 w 686"/>
                  <a:gd name="T9" fmla="*/ 0 h 6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86"/>
                  <a:gd name="T16" fmla="*/ 0 h 635"/>
                  <a:gd name="T17" fmla="*/ 686 w 686"/>
                  <a:gd name="T18" fmla="*/ 635 h 6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86" h="635">
                    <a:moveTo>
                      <a:pt x="0" y="0"/>
                    </a:moveTo>
                    <a:lnTo>
                      <a:pt x="618" y="635"/>
                    </a:lnTo>
                    <a:lnTo>
                      <a:pt x="686" y="629"/>
                    </a:lnTo>
                    <a:lnTo>
                      <a:pt x="47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08080"/>
              </a:solidFill>
              <a:ln w="31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2700" name="Freeform 1668"/>
              <p:cNvSpPr>
                <a:spLocks/>
              </p:cNvSpPr>
              <p:nvPr/>
            </p:nvSpPr>
            <p:spPr bwMode="auto">
              <a:xfrm>
                <a:off x="4206" y="1286"/>
                <a:ext cx="150" cy="149"/>
              </a:xfrm>
              <a:custGeom>
                <a:avLst/>
                <a:gdLst>
                  <a:gd name="T0" fmla="*/ 0 w 596"/>
                  <a:gd name="T1" fmla="*/ 0 h 595"/>
                  <a:gd name="T2" fmla="*/ 0 w 596"/>
                  <a:gd name="T3" fmla="*/ 0 h 595"/>
                  <a:gd name="T4" fmla="*/ 0 w 596"/>
                  <a:gd name="T5" fmla="*/ 0 h 595"/>
                  <a:gd name="T6" fmla="*/ 0 w 596"/>
                  <a:gd name="T7" fmla="*/ 0 h 595"/>
                  <a:gd name="T8" fmla="*/ 0 w 596"/>
                  <a:gd name="T9" fmla="*/ 0 h 5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96"/>
                  <a:gd name="T16" fmla="*/ 0 h 595"/>
                  <a:gd name="T17" fmla="*/ 596 w 596"/>
                  <a:gd name="T18" fmla="*/ 595 h 59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96" h="595">
                    <a:moveTo>
                      <a:pt x="374" y="0"/>
                    </a:moveTo>
                    <a:lnTo>
                      <a:pt x="0" y="0"/>
                    </a:lnTo>
                    <a:lnTo>
                      <a:pt x="567" y="595"/>
                    </a:lnTo>
                    <a:lnTo>
                      <a:pt x="596" y="594"/>
                    </a:lnTo>
                    <a:lnTo>
                      <a:pt x="374" y="0"/>
                    </a:lnTo>
                    <a:close/>
                  </a:path>
                </a:pathLst>
              </a:custGeom>
              <a:solidFill>
                <a:srgbClr val="5F5F5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grpSp>
            <p:nvGrpSpPr>
              <p:cNvPr id="15431" name="Group 1680"/>
              <p:cNvGrpSpPr>
                <a:grpSpLocks/>
              </p:cNvGrpSpPr>
              <p:nvPr/>
            </p:nvGrpSpPr>
            <p:grpSpPr bwMode="auto">
              <a:xfrm>
                <a:off x="4218" y="1292"/>
                <a:ext cx="143" cy="143"/>
                <a:chOff x="4218" y="1292"/>
                <a:chExt cx="143" cy="143"/>
              </a:xfrm>
            </p:grpSpPr>
            <p:sp>
              <p:nvSpPr>
                <p:cNvPr id="12702" name="Line 1669"/>
                <p:cNvSpPr>
                  <a:spLocks noChangeShapeType="1"/>
                </p:cNvSpPr>
                <p:nvPr/>
              </p:nvSpPr>
              <p:spPr bwMode="auto">
                <a:xfrm>
                  <a:off x="4218" y="1292"/>
                  <a:ext cx="81" cy="1"/>
                </a:xfrm>
                <a:prstGeom prst="line">
                  <a:avLst/>
                </a:prstGeom>
                <a:noFill/>
                <a:ln w="3175">
                  <a:solidFill>
                    <a:srgbClr val="80808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703" name="Line 1670"/>
                <p:cNvSpPr>
                  <a:spLocks noChangeShapeType="1"/>
                </p:cNvSpPr>
                <p:nvPr/>
              </p:nvSpPr>
              <p:spPr bwMode="auto">
                <a:xfrm>
                  <a:off x="4228" y="1305"/>
                  <a:ext cx="76" cy="1"/>
                </a:xfrm>
                <a:prstGeom prst="line">
                  <a:avLst/>
                </a:prstGeom>
                <a:noFill/>
                <a:ln w="3175">
                  <a:solidFill>
                    <a:srgbClr val="80808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704" name="Line 1671"/>
                <p:cNvSpPr>
                  <a:spLocks noChangeShapeType="1"/>
                </p:cNvSpPr>
                <p:nvPr/>
              </p:nvSpPr>
              <p:spPr bwMode="auto">
                <a:xfrm>
                  <a:off x="4245" y="1321"/>
                  <a:ext cx="67" cy="1"/>
                </a:xfrm>
                <a:prstGeom prst="line">
                  <a:avLst/>
                </a:prstGeom>
                <a:noFill/>
                <a:ln w="3175">
                  <a:solidFill>
                    <a:srgbClr val="80808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705" name="Line 1672"/>
                <p:cNvSpPr>
                  <a:spLocks noChangeShapeType="1"/>
                </p:cNvSpPr>
                <p:nvPr/>
              </p:nvSpPr>
              <p:spPr bwMode="auto">
                <a:xfrm>
                  <a:off x="4257" y="1336"/>
                  <a:ext cx="62" cy="1"/>
                </a:xfrm>
                <a:prstGeom prst="line">
                  <a:avLst/>
                </a:prstGeom>
                <a:noFill/>
                <a:ln w="3175">
                  <a:solidFill>
                    <a:srgbClr val="80808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706" name="Line 1673"/>
                <p:cNvSpPr>
                  <a:spLocks noChangeShapeType="1"/>
                </p:cNvSpPr>
                <p:nvPr/>
              </p:nvSpPr>
              <p:spPr bwMode="auto">
                <a:xfrm>
                  <a:off x="4271" y="1353"/>
                  <a:ext cx="58" cy="1"/>
                </a:xfrm>
                <a:prstGeom prst="line">
                  <a:avLst/>
                </a:prstGeom>
                <a:noFill/>
                <a:ln w="3175">
                  <a:solidFill>
                    <a:srgbClr val="80808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707" name="Line 1674"/>
                <p:cNvSpPr>
                  <a:spLocks noChangeShapeType="1"/>
                </p:cNvSpPr>
                <p:nvPr/>
              </p:nvSpPr>
              <p:spPr bwMode="auto">
                <a:xfrm>
                  <a:off x="4288" y="1368"/>
                  <a:ext cx="45" cy="1"/>
                </a:xfrm>
                <a:prstGeom prst="line">
                  <a:avLst/>
                </a:prstGeom>
                <a:noFill/>
                <a:ln w="3175">
                  <a:solidFill>
                    <a:srgbClr val="80808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708" name="Line 1675"/>
                <p:cNvSpPr>
                  <a:spLocks noChangeShapeType="1"/>
                </p:cNvSpPr>
                <p:nvPr/>
              </p:nvSpPr>
              <p:spPr bwMode="auto">
                <a:xfrm>
                  <a:off x="4298" y="1384"/>
                  <a:ext cx="45" cy="1"/>
                </a:xfrm>
                <a:prstGeom prst="line">
                  <a:avLst/>
                </a:prstGeom>
                <a:noFill/>
                <a:ln w="3175">
                  <a:solidFill>
                    <a:srgbClr val="80808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709" name="Line 1676"/>
                <p:cNvSpPr>
                  <a:spLocks noChangeShapeType="1"/>
                </p:cNvSpPr>
                <p:nvPr/>
              </p:nvSpPr>
              <p:spPr bwMode="auto">
                <a:xfrm>
                  <a:off x="4316" y="1400"/>
                  <a:ext cx="34" cy="1"/>
                </a:xfrm>
                <a:prstGeom prst="line">
                  <a:avLst/>
                </a:prstGeom>
                <a:noFill/>
                <a:ln w="3175">
                  <a:solidFill>
                    <a:srgbClr val="80808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710" name="Line 1677"/>
                <p:cNvSpPr>
                  <a:spLocks noChangeShapeType="1"/>
                </p:cNvSpPr>
                <p:nvPr/>
              </p:nvSpPr>
              <p:spPr bwMode="auto">
                <a:xfrm>
                  <a:off x="4321" y="1410"/>
                  <a:ext cx="33" cy="1"/>
                </a:xfrm>
                <a:prstGeom prst="line">
                  <a:avLst/>
                </a:prstGeom>
                <a:noFill/>
                <a:ln w="3175">
                  <a:solidFill>
                    <a:srgbClr val="80808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711" name="Line 1678"/>
                <p:cNvSpPr>
                  <a:spLocks noChangeShapeType="1"/>
                </p:cNvSpPr>
                <p:nvPr/>
              </p:nvSpPr>
              <p:spPr bwMode="auto">
                <a:xfrm>
                  <a:off x="4334" y="1422"/>
                  <a:ext cx="21" cy="1"/>
                </a:xfrm>
                <a:prstGeom prst="line">
                  <a:avLst/>
                </a:prstGeom>
                <a:noFill/>
                <a:ln w="3175">
                  <a:solidFill>
                    <a:srgbClr val="80808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712" name="Line 1679"/>
                <p:cNvSpPr>
                  <a:spLocks noChangeShapeType="1"/>
                </p:cNvSpPr>
                <p:nvPr/>
              </p:nvSpPr>
              <p:spPr bwMode="auto">
                <a:xfrm>
                  <a:off x="4344" y="1434"/>
                  <a:ext cx="17" cy="1"/>
                </a:xfrm>
                <a:prstGeom prst="line">
                  <a:avLst/>
                </a:prstGeom>
                <a:noFill/>
                <a:ln w="3175">
                  <a:solidFill>
                    <a:srgbClr val="80808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</p:grpSp>
        </p:grpSp>
        <p:grpSp>
          <p:nvGrpSpPr>
            <p:cNvPr id="15432" name="Group 1702"/>
            <p:cNvGrpSpPr>
              <a:grpSpLocks/>
            </p:cNvGrpSpPr>
            <p:nvPr/>
          </p:nvGrpSpPr>
          <p:grpSpPr bwMode="auto">
            <a:xfrm>
              <a:off x="4245" y="1192"/>
              <a:ext cx="134" cy="247"/>
              <a:chOff x="4245" y="1192"/>
              <a:chExt cx="134" cy="247"/>
            </a:xfrm>
          </p:grpSpPr>
          <p:sp>
            <p:nvSpPr>
              <p:cNvPr id="12678" name="Freeform 1682"/>
              <p:cNvSpPr>
                <a:spLocks/>
              </p:cNvSpPr>
              <p:nvPr/>
            </p:nvSpPr>
            <p:spPr bwMode="auto">
              <a:xfrm>
                <a:off x="4352" y="1192"/>
                <a:ext cx="27" cy="247"/>
              </a:xfrm>
              <a:custGeom>
                <a:avLst/>
                <a:gdLst>
                  <a:gd name="T0" fmla="*/ 0 w 106"/>
                  <a:gd name="T1" fmla="*/ 0 h 989"/>
                  <a:gd name="T2" fmla="*/ 0 w 106"/>
                  <a:gd name="T3" fmla="*/ 0 h 989"/>
                  <a:gd name="T4" fmla="*/ 0 w 106"/>
                  <a:gd name="T5" fmla="*/ 0 h 989"/>
                  <a:gd name="T6" fmla="*/ 0 w 106"/>
                  <a:gd name="T7" fmla="*/ 0 h 989"/>
                  <a:gd name="T8" fmla="*/ 0 w 106"/>
                  <a:gd name="T9" fmla="*/ 0 h 9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6"/>
                  <a:gd name="T16" fmla="*/ 0 h 989"/>
                  <a:gd name="T17" fmla="*/ 106 w 106"/>
                  <a:gd name="T18" fmla="*/ 989 h 98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6" h="989">
                    <a:moveTo>
                      <a:pt x="12" y="0"/>
                    </a:moveTo>
                    <a:lnTo>
                      <a:pt x="0" y="107"/>
                    </a:lnTo>
                    <a:lnTo>
                      <a:pt x="106" y="989"/>
                    </a:lnTo>
                    <a:lnTo>
                      <a:pt x="106" y="94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80"/>
              </a:solidFill>
              <a:ln w="31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2679" name="Freeform 1683"/>
              <p:cNvSpPr>
                <a:spLocks/>
              </p:cNvSpPr>
              <p:nvPr/>
            </p:nvSpPr>
            <p:spPr bwMode="auto">
              <a:xfrm>
                <a:off x="4245" y="1217"/>
                <a:ext cx="134" cy="222"/>
              </a:xfrm>
              <a:custGeom>
                <a:avLst/>
                <a:gdLst>
                  <a:gd name="T0" fmla="*/ 0 w 533"/>
                  <a:gd name="T1" fmla="*/ 0 h 887"/>
                  <a:gd name="T2" fmla="*/ 0 w 533"/>
                  <a:gd name="T3" fmla="*/ 0 h 887"/>
                  <a:gd name="T4" fmla="*/ 0 w 533"/>
                  <a:gd name="T5" fmla="*/ 0 h 887"/>
                  <a:gd name="T6" fmla="*/ 0 w 533"/>
                  <a:gd name="T7" fmla="*/ 0 h 887"/>
                  <a:gd name="T8" fmla="*/ 0 w 533"/>
                  <a:gd name="T9" fmla="*/ 0 h 8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33"/>
                  <a:gd name="T16" fmla="*/ 0 h 887"/>
                  <a:gd name="T17" fmla="*/ 533 w 533"/>
                  <a:gd name="T18" fmla="*/ 887 h 88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33" h="887">
                    <a:moveTo>
                      <a:pt x="424" y="6"/>
                    </a:moveTo>
                    <a:lnTo>
                      <a:pt x="0" y="0"/>
                    </a:lnTo>
                    <a:lnTo>
                      <a:pt x="445" y="887"/>
                    </a:lnTo>
                    <a:lnTo>
                      <a:pt x="533" y="885"/>
                    </a:lnTo>
                    <a:lnTo>
                      <a:pt x="424" y="6"/>
                    </a:lnTo>
                    <a:close/>
                  </a:path>
                </a:pathLst>
              </a:custGeom>
              <a:solidFill>
                <a:srgbClr val="001F9F"/>
              </a:solidFill>
              <a:ln w="31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2680" name="Freeform 1684"/>
              <p:cNvSpPr>
                <a:spLocks/>
              </p:cNvSpPr>
              <p:nvPr/>
            </p:nvSpPr>
            <p:spPr bwMode="auto">
              <a:xfrm>
                <a:off x="4245" y="1192"/>
                <a:ext cx="110" cy="27"/>
              </a:xfrm>
              <a:custGeom>
                <a:avLst/>
                <a:gdLst>
                  <a:gd name="T0" fmla="*/ 0 w 441"/>
                  <a:gd name="T1" fmla="*/ 0 h 106"/>
                  <a:gd name="T2" fmla="*/ 0 w 441"/>
                  <a:gd name="T3" fmla="*/ 0 h 106"/>
                  <a:gd name="T4" fmla="*/ 0 w 441"/>
                  <a:gd name="T5" fmla="*/ 0 h 106"/>
                  <a:gd name="T6" fmla="*/ 0 w 441"/>
                  <a:gd name="T7" fmla="*/ 0 h 106"/>
                  <a:gd name="T8" fmla="*/ 0 w 441"/>
                  <a:gd name="T9" fmla="*/ 0 h 1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41"/>
                  <a:gd name="T16" fmla="*/ 0 h 106"/>
                  <a:gd name="T17" fmla="*/ 441 w 441"/>
                  <a:gd name="T18" fmla="*/ 106 h 1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41" h="106">
                    <a:moveTo>
                      <a:pt x="441" y="0"/>
                    </a:moveTo>
                    <a:lnTo>
                      <a:pt x="95" y="0"/>
                    </a:lnTo>
                    <a:lnTo>
                      <a:pt x="0" y="100"/>
                    </a:lnTo>
                    <a:lnTo>
                      <a:pt x="427" y="106"/>
                    </a:lnTo>
                    <a:lnTo>
                      <a:pt x="441" y="0"/>
                    </a:lnTo>
                    <a:close/>
                  </a:path>
                </a:pathLst>
              </a:custGeom>
              <a:solidFill>
                <a:srgbClr val="000080"/>
              </a:solidFill>
              <a:ln w="31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2681" name="Freeform 1685"/>
              <p:cNvSpPr>
                <a:spLocks/>
              </p:cNvSpPr>
              <p:nvPr/>
            </p:nvSpPr>
            <p:spPr bwMode="auto">
              <a:xfrm>
                <a:off x="4257" y="1224"/>
                <a:ext cx="105" cy="206"/>
              </a:xfrm>
              <a:custGeom>
                <a:avLst/>
                <a:gdLst>
                  <a:gd name="T0" fmla="*/ 0 w 417"/>
                  <a:gd name="T1" fmla="*/ 0 h 822"/>
                  <a:gd name="T2" fmla="*/ 0 w 417"/>
                  <a:gd name="T3" fmla="*/ 0 h 822"/>
                  <a:gd name="T4" fmla="*/ 0 w 417"/>
                  <a:gd name="T5" fmla="*/ 0 h 822"/>
                  <a:gd name="T6" fmla="*/ 0 w 417"/>
                  <a:gd name="T7" fmla="*/ 0 h 822"/>
                  <a:gd name="T8" fmla="*/ 0 w 417"/>
                  <a:gd name="T9" fmla="*/ 0 h 8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17"/>
                  <a:gd name="T16" fmla="*/ 0 h 822"/>
                  <a:gd name="T17" fmla="*/ 417 w 417"/>
                  <a:gd name="T18" fmla="*/ 822 h 82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17" h="822">
                    <a:moveTo>
                      <a:pt x="0" y="0"/>
                    </a:moveTo>
                    <a:lnTo>
                      <a:pt x="340" y="0"/>
                    </a:lnTo>
                    <a:lnTo>
                      <a:pt x="417" y="822"/>
                    </a:lnTo>
                    <a:lnTo>
                      <a:pt x="394" y="8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FF"/>
              </a:solidFill>
              <a:ln w="3175">
                <a:solidFill>
                  <a:srgbClr val="000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grpSp>
            <p:nvGrpSpPr>
              <p:cNvPr id="15433" name="Group 1701"/>
              <p:cNvGrpSpPr>
                <a:grpSpLocks/>
              </p:cNvGrpSpPr>
              <p:nvPr/>
            </p:nvGrpSpPr>
            <p:grpSpPr bwMode="auto">
              <a:xfrm>
                <a:off x="4259" y="1233"/>
                <a:ext cx="104" cy="164"/>
                <a:chOff x="4259" y="1233"/>
                <a:chExt cx="104" cy="164"/>
              </a:xfrm>
            </p:grpSpPr>
            <p:sp>
              <p:nvSpPr>
                <p:cNvPr id="12683" name="Line 1686"/>
                <p:cNvSpPr>
                  <a:spLocks noChangeShapeType="1"/>
                </p:cNvSpPr>
                <p:nvPr/>
              </p:nvSpPr>
              <p:spPr bwMode="auto">
                <a:xfrm>
                  <a:off x="4259" y="1233"/>
                  <a:ext cx="85" cy="1"/>
                </a:xfrm>
                <a:prstGeom prst="line">
                  <a:avLst/>
                </a:prstGeom>
                <a:noFill/>
                <a:ln w="3175">
                  <a:solidFill>
                    <a:srgbClr val="001F9F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684" name="Line 1687"/>
                <p:cNvSpPr>
                  <a:spLocks noChangeShapeType="1"/>
                </p:cNvSpPr>
                <p:nvPr/>
              </p:nvSpPr>
              <p:spPr bwMode="auto">
                <a:xfrm>
                  <a:off x="4265" y="1246"/>
                  <a:ext cx="82" cy="1"/>
                </a:xfrm>
                <a:prstGeom prst="line">
                  <a:avLst/>
                </a:prstGeom>
                <a:noFill/>
                <a:ln w="3175">
                  <a:solidFill>
                    <a:srgbClr val="001F9F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685" name="Line 1688"/>
                <p:cNvSpPr>
                  <a:spLocks noChangeShapeType="1"/>
                </p:cNvSpPr>
                <p:nvPr/>
              </p:nvSpPr>
              <p:spPr bwMode="auto">
                <a:xfrm>
                  <a:off x="4269" y="1256"/>
                  <a:ext cx="73" cy="1"/>
                </a:xfrm>
                <a:prstGeom prst="line">
                  <a:avLst/>
                </a:prstGeom>
                <a:noFill/>
                <a:ln w="3175">
                  <a:solidFill>
                    <a:srgbClr val="001F9F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686" name="Line 1689"/>
                <p:cNvSpPr>
                  <a:spLocks noChangeShapeType="1"/>
                </p:cNvSpPr>
                <p:nvPr/>
              </p:nvSpPr>
              <p:spPr bwMode="auto">
                <a:xfrm>
                  <a:off x="4274" y="1268"/>
                  <a:ext cx="70" cy="1"/>
                </a:xfrm>
                <a:prstGeom prst="line">
                  <a:avLst/>
                </a:prstGeom>
                <a:noFill/>
                <a:ln w="3175">
                  <a:solidFill>
                    <a:srgbClr val="001F9F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687" name="Line 1690"/>
                <p:cNvSpPr>
                  <a:spLocks noChangeShapeType="1"/>
                </p:cNvSpPr>
                <p:nvPr/>
              </p:nvSpPr>
              <p:spPr bwMode="auto">
                <a:xfrm>
                  <a:off x="4279" y="1279"/>
                  <a:ext cx="60" cy="1"/>
                </a:xfrm>
                <a:prstGeom prst="line">
                  <a:avLst/>
                </a:prstGeom>
                <a:noFill/>
                <a:ln w="3175">
                  <a:solidFill>
                    <a:srgbClr val="001F9F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688" name="Line 1691"/>
                <p:cNvSpPr>
                  <a:spLocks noChangeShapeType="1"/>
                </p:cNvSpPr>
                <p:nvPr/>
              </p:nvSpPr>
              <p:spPr bwMode="auto">
                <a:xfrm>
                  <a:off x="4286" y="1291"/>
                  <a:ext cx="55" cy="1"/>
                </a:xfrm>
                <a:prstGeom prst="line">
                  <a:avLst/>
                </a:prstGeom>
                <a:noFill/>
                <a:ln w="3175">
                  <a:solidFill>
                    <a:srgbClr val="001F9F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689" name="Line 1692"/>
                <p:cNvSpPr>
                  <a:spLocks noChangeShapeType="1"/>
                </p:cNvSpPr>
                <p:nvPr/>
              </p:nvSpPr>
              <p:spPr bwMode="auto">
                <a:xfrm>
                  <a:off x="4293" y="1304"/>
                  <a:ext cx="49" cy="1"/>
                </a:xfrm>
                <a:prstGeom prst="line">
                  <a:avLst/>
                </a:prstGeom>
                <a:noFill/>
                <a:ln w="3175">
                  <a:solidFill>
                    <a:srgbClr val="001F9F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690" name="Line 1693"/>
                <p:cNvSpPr>
                  <a:spLocks noChangeShapeType="1"/>
                </p:cNvSpPr>
                <p:nvPr/>
              </p:nvSpPr>
              <p:spPr bwMode="auto">
                <a:xfrm>
                  <a:off x="4299" y="1317"/>
                  <a:ext cx="42" cy="1"/>
                </a:xfrm>
                <a:prstGeom prst="line">
                  <a:avLst/>
                </a:prstGeom>
                <a:noFill/>
                <a:ln w="3175">
                  <a:solidFill>
                    <a:srgbClr val="001F9F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691" name="Line 1694"/>
                <p:cNvSpPr>
                  <a:spLocks noChangeShapeType="1"/>
                </p:cNvSpPr>
                <p:nvPr/>
              </p:nvSpPr>
              <p:spPr bwMode="auto">
                <a:xfrm>
                  <a:off x="4305" y="1329"/>
                  <a:ext cx="38" cy="1"/>
                </a:xfrm>
                <a:prstGeom prst="line">
                  <a:avLst/>
                </a:prstGeom>
                <a:noFill/>
                <a:ln w="3175">
                  <a:solidFill>
                    <a:srgbClr val="001F9F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692" name="Line 1695"/>
                <p:cNvSpPr>
                  <a:spLocks noChangeShapeType="1"/>
                </p:cNvSpPr>
                <p:nvPr/>
              </p:nvSpPr>
              <p:spPr bwMode="auto">
                <a:xfrm flipV="1">
                  <a:off x="4312" y="1341"/>
                  <a:ext cx="34" cy="1"/>
                </a:xfrm>
                <a:prstGeom prst="line">
                  <a:avLst/>
                </a:prstGeom>
                <a:noFill/>
                <a:ln w="3175">
                  <a:solidFill>
                    <a:srgbClr val="001F9F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693" name="Line 1696"/>
                <p:cNvSpPr>
                  <a:spLocks noChangeShapeType="1"/>
                </p:cNvSpPr>
                <p:nvPr/>
              </p:nvSpPr>
              <p:spPr bwMode="auto">
                <a:xfrm>
                  <a:off x="4317" y="1354"/>
                  <a:ext cx="30" cy="1"/>
                </a:xfrm>
                <a:prstGeom prst="line">
                  <a:avLst/>
                </a:prstGeom>
                <a:noFill/>
                <a:ln w="3175">
                  <a:solidFill>
                    <a:srgbClr val="001F9F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694" name="Line 1697"/>
                <p:cNvSpPr>
                  <a:spLocks noChangeShapeType="1"/>
                </p:cNvSpPr>
                <p:nvPr/>
              </p:nvSpPr>
              <p:spPr bwMode="auto">
                <a:xfrm>
                  <a:off x="4321" y="1364"/>
                  <a:ext cx="32" cy="1"/>
                </a:xfrm>
                <a:prstGeom prst="line">
                  <a:avLst/>
                </a:prstGeom>
                <a:noFill/>
                <a:ln w="3175">
                  <a:solidFill>
                    <a:srgbClr val="001F9F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695" name="Line 1698"/>
                <p:cNvSpPr>
                  <a:spLocks noChangeShapeType="1"/>
                </p:cNvSpPr>
                <p:nvPr/>
              </p:nvSpPr>
              <p:spPr bwMode="auto">
                <a:xfrm>
                  <a:off x="4327" y="1374"/>
                  <a:ext cx="32" cy="1"/>
                </a:xfrm>
                <a:prstGeom prst="line">
                  <a:avLst/>
                </a:prstGeom>
                <a:noFill/>
                <a:ln w="3175">
                  <a:solidFill>
                    <a:srgbClr val="001F9F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696" name="Line 1699"/>
                <p:cNvSpPr>
                  <a:spLocks noChangeShapeType="1"/>
                </p:cNvSpPr>
                <p:nvPr/>
              </p:nvSpPr>
              <p:spPr bwMode="auto">
                <a:xfrm>
                  <a:off x="4332" y="1384"/>
                  <a:ext cx="27" cy="1"/>
                </a:xfrm>
                <a:prstGeom prst="line">
                  <a:avLst/>
                </a:prstGeom>
                <a:noFill/>
                <a:ln w="3175">
                  <a:solidFill>
                    <a:srgbClr val="001F9F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  <p:sp>
              <p:nvSpPr>
                <p:cNvPr id="12697" name="Line 1700"/>
                <p:cNvSpPr>
                  <a:spLocks noChangeShapeType="1"/>
                </p:cNvSpPr>
                <p:nvPr/>
              </p:nvSpPr>
              <p:spPr bwMode="auto">
                <a:xfrm>
                  <a:off x="4338" y="1396"/>
                  <a:ext cx="25" cy="1"/>
                </a:xfrm>
                <a:prstGeom prst="line">
                  <a:avLst/>
                </a:prstGeom>
                <a:noFill/>
                <a:ln w="3175">
                  <a:solidFill>
                    <a:srgbClr val="001F9F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sz="2200">
                    <a:latin typeface="Book Antiqua" pitchFamily="18" charset="0"/>
                  </a:endParaRPr>
                </a:p>
              </p:txBody>
            </p:sp>
          </p:grpSp>
        </p:grpSp>
        <p:grpSp>
          <p:nvGrpSpPr>
            <p:cNvPr id="15434" name="Group 1705"/>
            <p:cNvGrpSpPr>
              <a:grpSpLocks/>
            </p:cNvGrpSpPr>
            <p:nvPr/>
          </p:nvGrpSpPr>
          <p:grpSpPr bwMode="auto">
            <a:xfrm>
              <a:off x="4323" y="1262"/>
              <a:ext cx="73" cy="186"/>
              <a:chOff x="4323" y="1262"/>
              <a:chExt cx="73" cy="186"/>
            </a:xfrm>
          </p:grpSpPr>
          <p:sp>
            <p:nvSpPr>
              <p:cNvPr id="12676" name="Freeform 1703"/>
              <p:cNvSpPr>
                <a:spLocks/>
              </p:cNvSpPr>
              <p:nvPr/>
            </p:nvSpPr>
            <p:spPr bwMode="auto">
              <a:xfrm>
                <a:off x="4323" y="1279"/>
                <a:ext cx="73" cy="169"/>
              </a:xfrm>
              <a:custGeom>
                <a:avLst/>
                <a:gdLst>
                  <a:gd name="T0" fmla="*/ 0 w 293"/>
                  <a:gd name="T1" fmla="*/ 0 h 678"/>
                  <a:gd name="T2" fmla="*/ 0 w 293"/>
                  <a:gd name="T3" fmla="*/ 0 h 678"/>
                  <a:gd name="T4" fmla="*/ 0 w 293"/>
                  <a:gd name="T5" fmla="*/ 0 h 678"/>
                  <a:gd name="T6" fmla="*/ 0 w 293"/>
                  <a:gd name="T7" fmla="*/ 0 h 678"/>
                  <a:gd name="T8" fmla="*/ 0 w 293"/>
                  <a:gd name="T9" fmla="*/ 0 h 6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3"/>
                  <a:gd name="T16" fmla="*/ 0 h 678"/>
                  <a:gd name="T17" fmla="*/ 293 w 293"/>
                  <a:gd name="T18" fmla="*/ 678 h 67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3" h="678">
                    <a:moveTo>
                      <a:pt x="252" y="0"/>
                    </a:moveTo>
                    <a:lnTo>
                      <a:pt x="0" y="0"/>
                    </a:lnTo>
                    <a:lnTo>
                      <a:pt x="184" y="678"/>
                    </a:lnTo>
                    <a:lnTo>
                      <a:pt x="293" y="672"/>
                    </a:lnTo>
                    <a:lnTo>
                      <a:pt x="252" y="0"/>
                    </a:lnTo>
                    <a:close/>
                  </a:path>
                </a:pathLst>
              </a:custGeom>
              <a:solidFill>
                <a:srgbClr val="BF7F3F"/>
              </a:solidFill>
              <a:ln w="31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2677" name="Freeform 1704"/>
              <p:cNvSpPr>
                <a:spLocks/>
              </p:cNvSpPr>
              <p:nvPr/>
            </p:nvSpPr>
            <p:spPr bwMode="auto">
              <a:xfrm>
                <a:off x="4323" y="1262"/>
                <a:ext cx="64" cy="16"/>
              </a:xfrm>
              <a:custGeom>
                <a:avLst/>
                <a:gdLst>
                  <a:gd name="T0" fmla="*/ 0 w 255"/>
                  <a:gd name="T1" fmla="*/ 0 h 65"/>
                  <a:gd name="T2" fmla="*/ 0 w 255"/>
                  <a:gd name="T3" fmla="*/ 0 h 65"/>
                  <a:gd name="T4" fmla="*/ 0 w 255"/>
                  <a:gd name="T5" fmla="*/ 0 h 65"/>
                  <a:gd name="T6" fmla="*/ 0 w 255"/>
                  <a:gd name="T7" fmla="*/ 0 h 65"/>
                  <a:gd name="T8" fmla="*/ 0 w 255"/>
                  <a:gd name="T9" fmla="*/ 0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5"/>
                  <a:gd name="T16" fmla="*/ 0 h 65"/>
                  <a:gd name="T17" fmla="*/ 255 w 255"/>
                  <a:gd name="T18" fmla="*/ 65 h 6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5" h="65">
                    <a:moveTo>
                      <a:pt x="61" y="0"/>
                    </a:moveTo>
                    <a:lnTo>
                      <a:pt x="0" y="65"/>
                    </a:lnTo>
                    <a:lnTo>
                      <a:pt x="255" y="65"/>
                    </a:lnTo>
                    <a:lnTo>
                      <a:pt x="245" y="6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7F3F00"/>
              </a:solidFill>
              <a:ln w="31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</p:grpSp>
        <p:grpSp>
          <p:nvGrpSpPr>
            <p:cNvPr id="15435" name="Group 1715"/>
            <p:cNvGrpSpPr>
              <a:grpSpLocks/>
            </p:cNvGrpSpPr>
            <p:nvPr/>
          </p:nvGrpSpPr>
          <p:grpSpPr bwMode="auto">
            <a:xfrm>
              <a:off x="4341" y="1285"/>
              <a:ext cx="150" cy="162"/>
              <a:chOff x="4341" y="1285"/>
              <a:chExt cx="150" cy="162"/>
            </a:xfrm>
          </p:grpSpPr>
          <p:sp>
            <p:nvSpPr>
              <p:cNvPr id="12667" name="Freeform 1706"/>
              <p:cNvSpPr>
                <a:spLocks/>
              </p:cNvSpPr>
              <p:nvPr/>
            </p:nvSpPr>
            <p:spPr bwMode="auto">
              <a:xfrm>
                <a:off x="4341" y="1301"/>
                <a:ext cx="150" cy="27"/>
              </a:xfrm>
              <a:custGeom>
                <a:avLst/>
                <a:gdLst>
                  <a:gd name="T0" fmla="*/ 0 w 599"/>
                  <a:gd name="T1" fmla="*/ 0 h 107"/>
                  <a:gd name="T2" fmla="*/ 0 w 599"/>
                  <a:gd name="T3" fmla="*/ 0 h 107"/>
                  <a:gd name="T4" fmla="*/ 0 w 599"/>
                  <a:gd name="T5" fmla="*/ 0 h 107"/>
                  <a:gd name="T6" fmla="*/ 0 w 599"/>
                  <a:gd name="T7" fmla="*/ 0 h 107"/>
                  <a:gd name="T8" fmla="*/ 0 w 599"/>
                  <a:gd name="T9" fmla="*/ 0 h 107"/>
                  <a:gd name="T10" fmla="*/ 0 w 599"/>
                  <a:gd name="T11" fmla="*/ 0 h 107"/>
                  <a:gd name="T12" fmla="*/ 0 w 599"/>
                  <a:gd name="T13" fmla="*/ 0 h 107"/>
                  <a:gd name="T14" fmla="*/ 0 w 599"/>
                  <a:gd name="T15" fmla="*/ 0 h 107"/>
                  <a:gd name="T16" fmla="*/ 0 w 599"/>
                  <a:gd name="T17" fmla="*/ 0 h 10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99"/>
                  <a:gd name="T28" fmla="*/ 0 h 107"/>
                  <a:gd name="T29" fmla="*/ 599 w 599"/>
                  <a:gd name="T30" fmla="*/ 107 h 10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99" h="107">
                    <a:moveTo>
                      <a:pt x="0" y="79"/>
                    </a:moveTo>
                    <a:lnTo>
                      <a:pt x="218" y="0"/>
                    </a:lnTo>
                    <a:lnTo>
                      <a:pt x="381" y="0"/>
                    </a:lnTo>
                    <a:lnTo>
                      <a:pt x="599" y="86"/>
                    </a:lnTo>
                    <a:lnTo>
                      <a:pt x="503" y="107"/>
                    </a:lnTo>
                    <a:lnTo>
                      <a:pt x="352" y="52"/>
                    </a:lnTo>
                    <a:lnTo>
                      <a:pt x="245" y="53"/>
                    </a:lnTo>
                    <a:lnTo>
                      <a:pt x="94" y="100"/>
                    </a:lnTo>
                    <a:lnTo>
                      <a:pt x="0" y="79"/>
                    </a:lnTo>
                    <a:close/>
                  </a:path>
                </a:pathLst>
              </a:custGeom>
              <a:solidFill>
                <a:srgbClr val="5F5F7F"/>
              </a:solidFill>
              <a:ln w="31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2668" name="Freeform 1707"/>
              <p:cNvSpPr>
                <a:spLocks/>
              </p:cNvSpPr>
              <p:nvPr/>
            </p:nvSpPr>
            <p:spPr bwMode="auto">
              <a:xfrm>
                <a:off x="4342" y="1321"/>
                <a:ext cx="68" cy="126"/>
              </a:xfrm>
              <a:custGeom>
                <a:avLst/>
                <a:gdLst>
                  <a:gd name="T0" fmla="*/ 0 w 270"/>
                  <a:gd name="T1" fmla="*/ 0 h 504"/>
                  <a:gd name="T2" fmla="*/ 0 w 270"/>
                  <a:gd name="T3" fmla="*/ 0 h 504"/>
                  <a:gd name="T4" fmla="*/ 0 w 270"/>
                  <a:gd name="T5" fmla="*/ 0 h 504"/>
                  <a:gd name="T6" fmla="*/ 0 w 270"/>
                  <a:gd name="T7" fmla="*/ 0 h 504"/>
                  <a:gd name="T8" fmla="*/ 0 w 270"/>
                  <a:gd name="T9" fmla="*/ 0 h 5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0"/>
                  <a:gd name="T16" fmla="*/ 0 h 504"/>
                  <a:gd name="T17" fmla="*/ 270 w 270"/>
                  <a:gd name="T18" fmla="*/ 504 h 50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0" h="504">
                    <a:moveTo>
                      <a:pt x="0" y="0"/>
                    </a:moveTo>
                    <a:lnTo>
                      <a:pt x="245" y="504"/>
                    </a:lnTo>
                    <a:lnTo>
                      <a:pt x="270" y="504"/>
                    </a:lnTo>
                    <a:lnTo>
                      <a:pt x="91" y="2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5F7F"/>
              </a:solidFill>
              <a:ln w="31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2669" name="Freeform 1708"/>
              <p:cNvSpPr>
                <a:spLocks/>
              </p:cNvSpPr>
              <p:nvPr/>
            </p:nvSpPr>
            <p:spPr bwMode="auto">
              <a:xfrm>
                <a:off x="4425" y="1323"/>
                <a:ext cx="66" cy="124"/>
              </a:xfrm>
              <a:custGeom>
                <a:avLst/>
                <a:gdLst>
                  <a:gd name="T0" fmla="*/ 0 w 261"/>
                  <a:gd name="T1" fmla="*/ 0 h 495"/>
                  <a:gd name="T2" fmla="*/ 0 w 261"/>
                  <a:gd name="T3" fmla="*/ 0 h 495"/>
                  <a:gd name="T4" fmla="*/ 0 w 261"/>
                  <a:gd name="T5" fmla="*/ 0 h 495"/>
                  <a:gd name="T6" fmla="*/ 0 w 261"/>
                  <a:gd name="T7" fmla="*/ 0 h 495"/>
                  <a:gd name="T8" fmla="*/ 0 w 261"/>
                  <a:gd name="T9" fmla="*/ 0 h 4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1"/>
                  <a:gd name="T16" fmla="*/ 0 h 495"/>
                  <a:gd name="T17" fmla="*/ 261 w 261"/>
                  <a:gd name="T18" fmla="*/ 495 h 49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1" h="495">
                    <a:moveTo>
                      <a:pt x="172" y="19"/>
                    </a:moveTo>
                    <a:lnTo>
                      <a:pt x="0" y="495"/>
                    </a:lnTo>
                    <a:lnTo>
                      <a:pt x="24" y="495"/>
                    </a:lnTo>
                    <a:lnTo>
                      <a:pt x="261" y="0"/>
                    </a:lnTo>
                    <a:lnTo>
                      <a:pt x="172" y="19"/>
                    </a:lnTo>
                    <a:close/>
                  </a:path>
                </a:pathLst>
              </a:custGeom>
              <a:solidFill>
                <a:srgbClr val="7F7F9F"/>
              </a:solidFill>
              <a:ln w="31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2670" name="Freeform 1709"/>
              <p:cNvSpPr>
                <a:spLocks/>
              </p:cNvSpPr>
              <p:nvPr/>
            </p:nvSpPr>
            <p:spPr bwMode="auto">
              <a:xfrm>
                <a:off x="4366" y="1314"/>
                <a:ext cx="47" cy="133"/>
              </a:xfrm>
              <a:custGeom>
                <a:avLst/>
                <a:gdLst>
                  <a:gd name="T0" fmla="*/ 0 w 187"/>
                  <a:gd name="T1" fmla="*/ 0 h 529"/>
                  <a:gd name="T2" fmla="*/ 0 w 187"/>
                  <a:gd name="T3" fmla="*/ 0 h 529"/>
                  <a:gd name="T4" fmla="*/ 0 w 187"/>
                  <a:gd name="T5" fmla="*/ 0 h 529"/>
                  <a:gd name="T6" fmla="*/ 0 w 187"/>
                  <a:gd name="T7" fmla="*/ 0 h 529"/>
                  <a:gd name="T8" fmla="*/ 0 w 187"/>
                  <a:gd name="T9" fmla="*/ 0 h 5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7"/>
                  <a:gd name="T16" fmla="*/ 0 h 529"/>
                  <a:gd name="T17" fmla="*/ 187 w 187"/>
                  <a:gd name="T18" fmla="*/ 529 h 52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7" h="529">
                    <a:moveTo>
                      <a:pt x="0" y="43"/>
                    </a:moveTo>
                    <a:lnTo>
                      <a:pt x="146" y="0"/>
                    </a:lnTo>
                    <a:lnTo>
                      <a:pt x="187" y="529"/>
                    </a:lnTo>
                    <a:lnTo>
                      <a:pt x="150" y="526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9F9FBF"/>
              </a:solidFill>
              <a:ln w="31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2671" name="Freeform 1710"/>
              <p:cNvSpPr>
                <a:spLocks/>
              </p:cNvSpPr>
              <p:nvPr/>
            </p:nvSpPr>
            <p:spPr bwMode="auto">
              <a:xfrm>
                <a:off x="4417" y="1315"/>
                <a:ext cx="50" cy="132"/>
              </a:xfrm>
              <a:custGeom>
                <a:avLst/>
                <a:gdLst>
                  <a:gd name="T0" fmla="*/ 0 w 200"/>
                  <a:gd name="T1" fmla="*/ 0 h 526"/>
                  <a:gd name="T2" fmla="*/ 0 w 200"/>
                  <a:gd name="T3" fmla="*/ 0 h 526"/>
                  <a:gd name="T4" fmla="*/ 0 w 200"/>
                  <a:gd name="T5" fmla="*/ 0 h 526"/>
                  <a:gd name="T6" fmla="*/ 0 w 200"/>
                  <a:gd name="T7" fmla="*/ 0 h 526"/>
                  <a:gd name="T8" fmla="*/ 0 w 200"/>
                  <a:gd name="T9" fmla="*/ 0 h 5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0"/>
                  <a:gd name="T16" fmla="*/ 0 h 526"/>
                  <a:gd name="T17" fmla="*/ 200 w 200"/>
                  <a:gd name="T18" fmla="*/ 526 h 5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0" h="526">
                    <a:moveTo>
                      <a:pt x="50" y="0"/>
                    </a:moveTo>
                    <a:lnTo>
                      <a:pt x="200" y="50"/>
                    </a:lnTo>
                    <a:lnTo>
                      <a:pt x="53" y="526"/>
                    </a:lnTo>
                    <a:lnTo>
                      <a:pt x="0" y="526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9F9FBF"/>
              </a:solidFill>
              <a:ln w="31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2672" name="Freeform 1711"/>
              <p:cNvSpPr>
                <a:spLocks/>
              </p:cNvSpPr>
              <p:nvPr/>
            </p:nvSpPr>
            <p:spPr bwMode="auto">
              <a:xfrm>
                <a:off x="4402" y="1314"/>
                <a:ext cx="26" cy="133"/>
              </a:xfrm>
              <a:custGeom>
                <a:avLst/>
                <a:gdLst>
                  <a:gd name="T0" fmla="*/ 0 w 102"/>
                  <a:gd name="T1" fmla="*/ 0 h 532"/>
                  <a:gd name="T2" fmla="*/ 0 w 102"/>
                  <a:gd name="T3" fmla="*/ 0 h 532"/>
                  <a:gd name="T4" fmla="*/ 0 w 102"/>
                  <a:gd name="T5" fmla="*/ 0 h 532"/>
                  <a:gd name="T6" fmla="*/ 0 w 102"/>
                  <a:gd name="T7" fmla="*/ 0 h 532"/>
                  <a:gd name="T8" fmla="*/ 0 w 102"/>
                  <a:gd name="T9" fmla="*/ 0 h 5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2"/>
                  <a:gd name="T16" fmla="*/ 0 h 532"/>
                  <a:gd name="T17" fmla="*/ 102 w 102"/>
                  <a:gd name="T18" fmla="*/ 532 h 53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2" h="532">
                    <a:moveTo>
                      <a:pt x="0" y="0"/>
                    </a:moveTo>
                    <a:lnTo>
                      <a:pt x="102" y="3"/>
                    </a:lnTo>
                    <a:lnTo>
                      <a:pt x="66" y="532"/>
                    </a:lnTo>
                    <a:lnTo>
                      <a:pt x="34" y="53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F9FBF"/>
              </a:solidFill>
              <a:ln w="31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2673" name="Freeform 1712"/>
              <p:cNvSpPr>
                <a:spLocks/>
              </p:cNvSpPr>
              <p:nvPr/>
            </p:nvSpPr>
            <p:spPr bwMode="auto">
              <a:xfrm>
                <a:off x="4410" y="1314"/>
                <a:ext cx="11" cy="133"/>
              </a:xfrm>
              <a:custGeom>
                <a:avLst/>
                <a:gdLst>
                  <a:gd name="T0" fmla="*/ 0 w 43"/>
                  <a:gd name="T1" fmla="*/ 0 h 529"/>
                  <a:gd name="T2" fmla="*/ 0 w 43"/>
                  <a:gd name="T3" fmla="*/ 0 h 529"/>
                  <a:gd name="T4" fmla="*/ 0 w 43"/>
                  <a:gd name="T5" fmla="*/ 0 h 529"/>
                  <a:gd name="T6" fmla="*/ 0 w 43"/>
                  <a:gd name="T7" fmla="*/ 0 h 529"/>
                  <a:gd name="T8" fmla="*/ 0 w 43"/>
                  <a:gd name="T9" fmla="*/ 0 h 5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3"/>
                  <a:gd name="T16" fmla="*/ 0 h 529"/>
                  <a:gd name="T17" fmla="*/ 43 w 43"/>
                  <a:gd name="T18" fmla="*/ 529 h 52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3" h="529">
                    <a:moveTo>
                      <a:pt x="0" y="0"/>
                    </a:moveTo>
                    <a:lnTo>
                      <a:pt x="43" y="3"/>
                    </a:lnTo>
                    <a:lnTo>
                      <a:pt x="22" y="529"/>
                    </a:lnTo>
                    <a:lnTo>
                      <a:pt x="11" y="5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FBFDF"/>
              </a:solidFill>
              <a:ln w="31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2674" name="Freeform 1713"/>
              <p:cNvSpPr>
                <a:spLocks/>
              </p:cNvSpPr>
              <p:nvPr/>
            </p:nvSpPr>
            <p:spPr bwMode="auto">
              <a:xfrm>
                <a:off x="4392" y="1293"/>
                <a:ext cx="50" cy="21"/>
              </a:xfrm>
              <a:custGeom>
                <a:avLst/>
                <a:gdLst>
                  <a:gd name="T0" fmla="*/ 0 w 198"/>
                  <a:gd name="T1" fmla="*/ 0 h 82"/>
                  <a:gd name="T2" fmla="*/ 0 w 198"/>
                  <a:gd name="T3" fmla="*/ 0 h 82"/>
                  <a:gd name="T4" fmla="*/ 0 w 198"/>
                  <a:gd name="T5" fmla="*/ 0 h 82"/>
                  <a:gd name="T6" fmla="*/ 0 w 198"/>
                  <a:gd name="T7" fmla="*/ 0 h 82"/>
                  <a:gd name="T8" fmla="*/ 0 w 198"/>
                  <a:gd name="T9" fmla="*/ 0 h 82"/>
                  <a:gd name="T10" fmla="*/ 0 w 198"/>
                  <a:gd name="T11" fmla="*/ 0 h 82"/>
                  <a:gd name="T12" fmla="*/ 0 w 198"/>
                  <a:gd name="T13" fmla="*/ 0 h 8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98"/>
                  <a:gd name="T22" fmla="*/ 0 h 82"/>
                  <a:gd name="T23" fmla="*/ 198 w 198"/>
                  <a:gd name="T24" fmla="*/ 82 h 8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98" h="82">
                    <a:moveTo>
                      <a:pt x="146" y="0"/>
                    </a:moveTo>
                    <a:lnTo>
                      <a:pt x="44" y="0"/>
                    </a:lnTo>
                    <a:lnTo>
                      <a:pt x="0" y="37"/>
                    </a:lnTo>
                    <a:lnTo>
                      <a:pt x="48" y="82"/>
                    </a:lnTo>
                    <a:lnTo>
                      <a:pt x="146" y="82"/>
                    </a:lnTo>
                    <a:lnTo>
                      <a:pt x="198" y="34"/>
                    </a:lnTo>
                    <a:lnTo>
                      <a:pt x="146" y="0"/>
                    </a:lnTo>
                    <a:close/>
                  </a:path>
                </a:pathLst>
              </a:custGeom>
              <a:solidFill>
                <a:srgbClr val="7F7F9F"/>
              </a:solidFill>
              <a:ln w="31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2675" name="Freeform 1714"/>
              <p:cNvSpPr>
                <a:spLocks/>
              </p:cNvSpPr>
              <p:nvPr/>
            </p:nvSpPr>
            <p:spPr bwMode="auto">
              <a:xfrm>
                <a:off x="4392" y="1285"/>
                <a:ext cx="50" cy="21"/>
              </a:xfrm>
              <a:custGeom>
                <a:avLst/>
                <a:gdLst>
                  <a:gd name="T0" fmla="*/ 0 w 198"/>
                  <a:gd name="T1" fmla="*/ 0 h 80"/>
                  <a:gd name="T2" fmla="*/ 0 w 198"/>
                  <a:gd name="T3" fmla="*/ 0 h 80"/>
                  <a:gd name="T4" fmla="*/ 0 w 198"/>
                  <a:gd name="T5" fmla="*/ 0 h 80"/>
                  <a:gd name="T6" fmla="*/ 0 w 198"/>
                  <a:gd name="T7" fmla="*/ 0 h 80"/>
                  <a:gd name="T8" fmla="*/ 0 w 198"/>
                  <a:gd name="T9" fmla="*/ 0 h 80"/>
                  <a:gd name="T10" fmla="*/ 0 w 198"/>
                  <a:gd name="T11" fmla="*/ 0 h 80"/>
                  <a:gd name="T12" fmla="*/ 0 w 198"/>
                  <a:gd name="T13" fmla="*/ 0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98"/>
                  <a:gd name="T22" fmla="*/ 0 h 80"/>
                  <a:gd name="T23" fmla="*/ 198 w 198"/>
                  <a:gd name="T24" fmla="*/ 80 h 8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98" h="80">
                    <a:moveTo>
                      <a:pt x="146" y="0"/>
                    </a:moveTo>
                    <a:lnTo>
                      <a:pt x="45" y="0"/>
                    </a:lnTo>
                    <a:lnTo>
                      <a:pt x="0" y="37"/>
                    </a:lnTo>
                    <a:lnTo>
                      <a:pt x="48" y="80"/>
                    </a:lnTo>
                    <a:lnTo>
                      <a:pt x="148" y="80"/>
                    </a:lnTo>
                    <a:lnTo>
                      <a:pt x="198" y="34"/>
                    </a:lnTo>
                    <a:lnTo>
                      <a:pt x="146" y="0"/>
                    </a:lnTo>
                    <a:close/>
                  </a:path>
                </a:pathLst>
              </a:custGeom>
              <a:solidFill>
                <a:srgbClr val="7F7F9F"/>
              </a:solidFill>
              <a:ln w="31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</p:grpSp>
        <p:sp>
          <p:nvSpPr>
            <p:cNvPr id="12666" name="Rectangle 1716"/>
            <p:cNvSpPr>
              <a:spLocks noChangeArrowheads="1"/>
            </p:cNvSpPr>
            <p:nvPr/>
          </p:nvSpPr>
          <p:spPr bwMode="auto">
            <a:xfrm>
              <a:off x="4340" y="1434"/>
              <a:ext cx="143" cy="18"/>
            </a:xfrm>
            <a:prstGeom prst="rect">
              <a:avLst/>
            </a:prstGeom>
            <a:solidFill>
              <a:srgbClr val="005F7F"/>
            </a:solidFill>
            <a:ln w="31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15436" name="Group 1770"/>
          <p:cNvGrpSpPr>
            <a:grpSpLocks/>
          </p:cNvGrpSpPr>
          <p:nvPr/>
        </p:nvGrpSpPr>
        <p:grpSpPr bwMode="auto">
          <a:xfrm>
            <a:off x="6086475" y="4649538"/>
            <a:ext cx="1090613" cy="692150"/>
            <a:chOff x="4060" y="2919"/>
            <a:chExt cx="687" cy="436"/>
          </a:xfrm>
        </p:grpSpPr>
        <p:grpSp>
          <p:nvGrpSpPr>
            <p:cNvPr id="15437" name="Group 1765"/>
            <p:cNvGrpSpPr>
              <a:grpSpLocks/>
            </p:cNvGrpSpPr>
            <p:nvPr/>
          </p:nvGrpSpPr>
          <p:grpSpPr bwMode="auto">
            <a:xfrm>
              <a:off x="4061" y="2919"/>
              <a:ext cx="672" cy="307"/>
              <a:chOff x="4061" y="2919"/>
              <a:chExt cx="672" cy="307"/>
            </a:xfrm>
          </p:grpSpPr>
          <p:sp>
            <p:nvSpPr>
              <p:cNvPr id="12610" name="Freeform 1718"/>
              <p:cNvSpPr>
                <a:spLocks/>
              </p:cNvSpPr>
              <p:nvPr/>
            </p:nvSpPr>
            <p:spPr bwMode="auto">
              <a:xfrm>
                <a:off x="4061" y="3134"/>
                <a:ext cx="672" cy="84"/>
              </a:xfrm>
              <a:custGeom>
                <a:avLst/>
                <a:gdLst>
                  <a:gd name="T0" fmla="*/ 0 w 5379"/>
                  <a:gd name="T1" fmla="*/ 0 h 422"/>
                  <a:gd name="T2" fmla="*/ 0 w 5379"/>
                  <a:gd name="T3" fmla="*/ 0 h 422"/>
                  <a:gd name="T4" fmla="*/ 0 w 5379"/>
                  <a:gd name="T5" fmla="*/ 0 h 422"/>
                  <a:gd name="T6" fmla="*/ 0 w 5379"/>
                  <a:gd name="T7" fmla="*/ 0 h 422"/>
                  <a:gd name="T8" fmla="*/ 0 w 5379"/>
                  <a:gd name="T9" fmla="*/ 0 h 422"/>
                  <a:gd name="T10" fmla="*/ 0 w 5379"/>
                  <a:gd name="T11" fmla="*/ 0 h 422"/>
                  <a:gd name="T12" fmla="*/ 0 w 5379"/>
                  <a:gd name="T13" fmla="*/ 0 h 422"/>
                  <a:gd name="T14" fmla="*/ 0 w 5379"/>
                  <a:gd name="T15" fmla="*/ 0 h 422"/>
                  <a:gd name="T16" fmla="*/ 0 w 5379"/>
                  <a:gd name="T17" fmla="*/ 0 h 422"/>
                  <a:gd name="T18" fmla="*/ 0 w 5379"/>
                  <a:gd name="T19" fmla="*/ 0 h 422"/>
                  <a:gd name="T20" fmla="*/ 0 w 5379"/>
                  <a:gd name="T21" fmla="*/ 0 h 422"/>
                  <a:gd name="T22" fmla="*/ 0 w 5379"/>
                  <a:gd name="T23" fmla="*/ 0 h 422"/>
                  <a:gd name="T24" fmla="*/ 0 w 5379"/>
                  <a:gd name="T25" fmla="*/ 0 h 422"/>
                  <a:gd name="T26" fmla="*/ 0 w 5379"/>
                  <a:gd name="T27" fmla="*/ 0 h 4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379"/>
                  <a:gd name="T43" fmla="*/ 0 h 422"/>
                  <a:gd name="T44" fmla="*/ 5379 w 5379"/>
                  <a:gd name="T45" fmla="*/ 422 h 422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379" h="422">
                    <a:moveTo>
                      <a:pt x="0" y="83"/>
                    </a:moveTo>
                    <a:lnTo>
                      <a:pt x="388" y="14"/>
                    </a:lnTo>
                    <a:lnTo>
                      <a:pt x="565" y="0"/>
                    </a:lnTo>
                    <a:lnTo>
                      <a:pt x="4825" y="98"/>
                    </a:lnTo>
                    <a:lnTo>
                      <a:pt x="4946" y="153"/>
                    </a:lnTo>
                    <a:lnTo>
                      <a:pt x="5167" y="211"/>
                    </a:lnTo>
                    <a:lnTo>
                      <a:pt x="5224" y="225"/>
                    </a:lnTo>
                    <a:lnTo>
                      <a:pt x="5290" y="281"/>
                    </a:lnTo>
                    <a:lnTo>
                      <a:pt x="5356" y="294"/>
                    </a:lnTo>
                    <a:lnTo>
                      <a:pt x="5379" y="324"/>
                    </a:lnTo>
                    <a:lnTo>
                      <a:pt x="5322" y="422"/>
                    </a:lnTo>
                    <a:lnTo>
                      <a:pt x="1907" y="407"/>
                    </a:lnTo>
                    <a:lnTo>
                      <a:pt x="277" y="367"/>
                    </a:lnTo>
                    <a:lnTo>
                      <a:pt x="0" y="83"/>
                    </a:lnTo>
                    <a:close/>
                  </a:path>
                </a:pathLst>
              </a:custGeom>
              <a:solidFill>
                <a:srgbClr val="006000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grpSp>
            <p:nvGrpSpPr>
              <p:cNvPr id="15438" name="Group 1745"/>
              <p:cNvGrpSpPr>
                <a:grpSpLocks/>
              </p:cNvGrpSpPr>
              <p:nvPr/>
            </p:nvGrpSpPr>
            <p:grpSpPr bwMode="auto">
              <a:xfrm>
                <a:off x="4114" y="2919"/>
                <a:ext cx="551" cy="273"/>
                <a:chOff x="4114" y="2919"/>
                <a:chExt cx="551" cy="273"/>
              </a:xfrm>
            </p:grpSpPr>
            <p:grpSp>
              <p:nvGrpSpPr>
                <p:cNvPr id="15439" name="Group 1726"/>
                <p:cNvGrpSpPr>
                  <a:grpSpLocks/>
                </p:cNvGrpSpPr>
                <p:nvPr/>
              </p:nvGrpSpPr>
              <p:grpSpPr bwMode="auto">
                <a:xfrm>
                  <a:off x="4371" y="2922"/>
                  <a:ext cx="178" cy="268"/>
                  <a:chOff x="4371" y="2922"/>
                  <a:chExt cx="178" cy="268"/>
                </a:xfrm>
              </p:grpSpPr>
              <p:sp>
                <p:nvSpPr>
                  <p:cNvPr id="12650" name="Freeform 1719"/>
                  <p:cNvSpPr>
                    <a:spLocks/>
                  </p:cNvSpPr>
                  <p:nvPr/>
                </p:nvSpPr>
                <p:spPr bwMode="auto">
                  <a:xfrm>
                    <a:off x="4371" y="2922"/>
                    <a:ext cx="160" cy="268"/>
                  </a:xfrm>
                  <a:custGeom>
                    <a:avLst/>
                    <a:gdLst>
                      <a:gd name="T0" fmla="*/ 0 w 1275"/>
                      <a:gd name="T1" fmla="*/ 0 h 1341"/>
                      <a:gd name="T2" fmla="*/ 0 w 1275"/>
                      <a:gd name="T3" fmla="*/ 0 h 1341"/>
                      <a:gd name="T4" fmla="*/ 0 w 1275"/>
                      <a:gd name="T5" fmla="*/ 0 h 1341"/>
                      <a:gd name="T6" fmla="*/ 0 w 1275"/>
                      <a:gd name="T7" fmla="*/ 0 h 1341"/>
                      <a:gd name="T8" fmla="*/ 0 w 1275"/>
                      <a:gd name="T9" fmla="*/ 0 h 134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275"/>
                      <a:gd name="T16" fmla="*/ 0 h 1341"/>
                      <a:gd name="T17" fmla="*/ 1275 w 1275"/>
                      <a:gd name="T18" fmla="*/ 1341 h 134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275" h="1341">
                        <a:moveTo>
                          <a:pt x="0" y="86"/>
                        </a:moveTo>
                        <a:lnTo>
                          <a:pt x="1275" y="0"/>
                        </a:lnTo>
                        <a:lnTo>
                          <a:pt x="1275" y="1341"/>
                        </a:lnTo>
                        <a:lnTo>
                          <a:pt x="0" y="1242"/>
                        </a:lnTo>
                        <a:lnTo>
                          <a:pt x="0" y="86"/>
                        </a:lnTo>
                        <a:close/>
                      </a:path>
                    </a:pathLst>
                  </a:custGeom>
                  <a:solidFill>
                    <a:srgbClr val="FFE0C0"/>
                  </a:solidFill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grpSp>
                <p:nvGrpSpPr>
                  <p:cNvPr id="15440" name="Group 1724"/>
                  <p:cNvGrpSpPr>
                    <a:grpSpLocks/>
                  </p:cNvGrpSpPr>
                  <p:nvPr/>
                </p:nvGrpSpPr>
                <p:grpSpPr bwMode="auto">
                  <a:xfrm>
                    <a:off x="4371" y="2948"/>
                    <a:ext cx="160" cy="208"/>
                    <a:chOff x="4371" y="2948"/>
                    <a:chExt cx="160" cy="208"/>
                  </a:xfrm>
                </p:grpSpPr>
                <p:sp>
                  <p:nvSpPr>
                    <p:cNvPr id="12653" name="Freeform 1720"/>
                    <p:cNvSpPr>
                      <a:spLocks/>
                    </p:cNvSpPr>
                    <p:nvPr/>
                  </p:nvSpPr>
                  <p:spPr bwMode="auto">
                    <a:xfrm>
                      <a:off x="4371" y="2948"/>
                      <a:ext cx="160" cy="44"/>
                    </a:xfrm>
                    <a:custGeom>
                      <a:avLst/>
                      <a:gdLst>
                        <a:gd name="T0" fmla="*/ 0 w 1274"/>
                        <a:gd name="T1" fmla="*/ 0 h 218"/>
                        <a:gd name="T2" fmla="*/ 0 w 1274"/>
                        <a:gd name="T3" fmla="*/ 0 h 218"/>
                        <a:gd name="T4" fmla="*/ 0 w 1274"/>
                        <a:gd name="T5" fmla="*/ 0 h 218"/>
                        <a:gd name="T6" fmla="*/ 0 w 1274"/>
                        <a:gd name="T7" fmla="*/ 0 h 218"/>
                        <a:gd name="T8" fmla="*/ 0 w 1274"/>
                        <a:gd name="T9" fmla="*/ 0 h 218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274"/>
                        <a:gd name="T16" fmla="*/ 0 h 218"/>
                        <a:gd name="T17" fmla="*/ 1274 w 1274"/>
                        <a:gd name="T18" fmla="*/ 218 h 218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274" h="218">
                          <a:moveTo>
                            <a:pt x="0" y="72"/>
                          </a:moveTo>
                          <a:lnTo>
                            <a:pt x="0" y="218"/>
                          </a:lnTo>
                          <a:lnTo>
                            <a:pt x="1274" y="163"/>
                          </a:lnTo>
                          <a:lnTo>
                            <a:pt x="1274" y="0"/>
                          </a:lnTo>
                          <a:lnTo>
                            <a:pt x="0" y="72"/>
                          </a:lnTo>
                          <a:close/>
                        </a:path>
                      </a:pathLst>
                    </a:custGeom>
                    <a:solidFill>
                      <a:srgbClr val="C0C0FF"/>
                    </a:solidFill>
                    <a:ln w="1588">
                      <a:solidFill>
                        <a:srgbClr val="000000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US" sz="2200">
                        <a:latin typeface="Book Antiqua" pitchFamily="18" charset="0"/>
                      </a:endParaRPr>
                    </a:p>
                  </p:txBody>
                </p:sp>
                <p:sp>
                  <p:nvSpPr>
                    <p:cNvPr id="12654" name="Freeform 1721"/>
                    <p:cNvSpPr>
                      <a:spLocks/>
                    </p:cNvSpPr>
                    <p:nvPr/>
                  </p:nvSpPr>
                  <p:spPr bwMode="auto">
                    <a:xfrm>
                      <a:off x="4371" y="3009"/>
                      <a:ext cx="160" cy="33"/>
                    </a:xfrm>
                    <a:custGeom>
                      <a:avLst/>
                      <a:gdLst>
                        <a:gd name="T0" fmla="*/ 0 w 1274"/>
                        <a:gd name="T1" fmla="*/ 0 h 161"/>
                        <a:gd name="T2" fmla="*/ 0 w 1274"/>
                        <a:gd name="T3" fmla="*/ 0 h 161"/>
                        <a:gd name="T4" fmla="*/ 0 w 1274"/>
                        <a:gd name="T5" fmla="*/ 0 h 161"/>
                        <a:gd name="T6" fmla="*/ 0 w 1274"/>
                        <a:gd name="T7" fmla="*/ 0 h 161"/>
                        <a:gd name="T8" fmla="*/ 0 w 1274"/>
                        <a:gd name="T9" fmla="*/ 0 h 16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274"/>
                        <a:gd name="T16" fmla="*/ 0 h 161"/>
                        <a:gd name="T17" fmla="*/ 1274 w 1274"/>
                        <a:gd name="T18" fmla="*/ 161 h 16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274" h="161">
                          <a:moveTo>
                            <a:pt x="0" y="29"/>
                          </a:moveTo>
                          <a:lnTo>
                            <a:pt x="0" y="158"/>
                          </a:lnTo>
                          <a:lnTo>
                            <a:pt x="1274" y="161"/>
                          </a:lnTo>
                          <a:lnTo>
                            <a:pt x="1274" y="0"/>
                          </a:lnTo>
                          <a:lnTo>
                            <a:pt x="0" y="29"/>
                          </a:lnTo>
                          <a:close/>
                        </a:path>
                      </a:pathLst>
                    </a:custGeom>
                    <a:solidFill>
                      <a:srgbClr val="C0C0FF"/>
                    </a:solidFill>
                    <a:ln w="1588">
                      <a:solidFill>
                        <a:srgbClr val="000000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US" sz="2200">
                        <a:latin typeface="Book Antiqua" pitchFamily="18" charset="0"/>
                      </a:endParaRPr>
                    </a:p>
                  </p:txBody>
                </p:sp>
                <p:sp>
                  <p:nvSpPr>
                    <p:cNvPr id="12655" name="Freeform 1722"/>
                    <p:cNvSpPr>
                      <a:spLocks/>
                    </p:cNvSpPr>
                    <p:nvPr/>
                  </p:nvSpPr>
                  <p:spPr bwMode="auto">
                    <a:xfrm>
                      <a:off x="4371" y="3067"/>
                      <a:ext cx="160" cy="34"/>
                    </a:xfrm>
                    <a:custGeom>
                      <a:avLst/>
                      <a:gdLst>
                        <a:gd name="T0" fmla="*/ 0 w 1274"/>
                        <a:gd name="T1" fmla="*/ 0 h 169"/>
                        <a:gd name="T2" fmla="*/ 0 w 1274"/>
                        <a:gd name="T3" fmla="*/ 0 h 169"/>
                        <a:gd name="T4" fmla="*/ 0 w 1274"/>
                        <a:gd name="T5" fmla="*/ 0 h 169"/>
                        <a:gd name="T6" fmla="*/ 0 w 1274"/>
                        <a:gd name="T7" fmla="*/ 0 h 169"/>
                        <a:gd name="T8" fmla="*/ 0 w 1274"/>
                        <a:gd name="T9" fmla="*/ 0 h 169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274"/>
                        <a:gd name="T16" fmla="*/ 0 h 169"/>
                        <a:gd name="T17" fmla="*/ 1274 w 1274"/>
                        <a:gd name="T18" fmla="*/ 169 h 169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274" h="169">
                          <a:moveTo>
                            <a:pt x="0" y="0"/>
                          </a:moveTo>
                          <a:lnTo>
                            <a:pt x="0" y="118"/>
                          </a:lnTo>
                          <a:lnTo>
                            <a:pt x="1274" y="169"/>
                          </a:lnTo>
                          <a:lnTo>
                            <a:pt x="1274" y="15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C0C0FF"/>
                    </a:solidFill>
                    <a:ln w="1588">
                      <a:solidFill>
                        <a:srgbClr val="000000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US" sz="2200">
                        <a:latin typeface="Book Antiqua" pitchFamily="18" charset="0"/>
                      </a:endParaRPr>
                    </a:p>
                  </p:txBody>
                </p:sp>
                <p:sp>
                  <p:nvSpPr>
                    <p:cNvPr id="12656" name="Freeform 1723"/>
                    <p:cNvSpPr>
                      <a:spLocks/>
                    </p:cNvSpPr>
                    <p:nvPr/>
                  </p:nvSpPr>
                  <p:spPr bwMode="auto">
                    <a:xfrm>
                      <a:off x="4371" y="3116"/>
                      <a:ext cx="160" cy="40"/>
                    </a:xfrm>
                    <a:custGeom>
                      <a:avLst/>
                      <a:gdLst>
                        <a:gd name="T0" fmla="*/ 0 w 1280"/>
                        <a:gd name="T1" fmla="*/ 0 h 202"/>
                        <a:gd name="T2" fmla="*/ 0 w 1280"/>
                        <a:gd name="T3" fmla="*/ 0 h 202"/>
                        <a:gd name="T4" fmla="*/ 0 w 1280"/>
                        <a:gd name="T5" fmla="*/ 0 h 202"/>
                        <a:gd name="T6" fmla="*/ 0 w 1280"/>
                        <a:gd name="T7" fmla="*/ 0 h 202"/>
                        <a:gd name="T8" fmla="*/ 0 w 1280"/>
                        <a:gd name="T9" fmla="*/ 0 h 2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280"/>
                        <a:gd name="T16" fmla="*/ 0 h 202"/>
                        <a:gd name="T17" fmla="*/ 1280 w 1280"/>
                        <a:gd name="T18" fmla="*/ 202 h 2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280" h="202">
                          <a:moveTo>
                            <a:pt x="0" y="0"/>
                          </a:moveTo>
                          <a:lnTo>
                            <a:pt x="0" y="120"/>
                          </a:lnTo>
                          <a:lnTo>
                            <a:pt x="1280" y="202"/>
                          </a:lnTo>
                          <a:lnTo>
                            <a:pt x="1280" y="68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C0C0FF"/>
                    </a:solidFill>
                    <a:ln w="1588">
                      <a:solidFill>
                        <a:srgbClr val="000000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US" sz="2200">
                        <a:latin typeface="Book Antiqua" pitchFamily="18" charset="0"/>
                      </a:endParaRPr>
                    </a:p>
                  </p:txBody>
                </p:sp>
              </p:grpSp>
              <p:sp>
                <p:nvSpPr>
                  <p:cNvPr id="12652" name="Freeform 1725"/>
                  <p:cNvSpPr>
                    <a:spLocks/>
                  </p:cNvSpPr>
                  <p:nvPr/>
                </p:nvSpPr>
                <p:spPr bwMode="auto">
                  <a:xfrm>
                    <a:off x="4531" y="2922"/>
                    <a:ext cx="18" cy="268"/>
                  </a:xfrm>
                  <a:custGeom>
                    <a:avLst/>
                    <a:gdLst>
                      <a:gd name="T0" fmla="*/ 0 w 145"/>
                      <a:gd name="T1" fmla="*/ 0 h 1341"/>
                      <a:gd name="T2" fmla="*/ 0 w 145"/>
                      <a:gd name="T3" fmla="*/ 0 h 1341"/>
                      <a:gd name="T4" fmla="*/ 0 w 145"/>
                      <a:gd name="T5" fmla="*/ 0 h 1341"/>
                      <a:gd name="T6" fmla="*/ 0 w 145"/>
                      <a:gd name="T7" fmla="*/ 0 h 1341"/>
                      <a:gd name="T8" fmla="*/ 0 w 145"/>
                      <a:gd name="T9" fmla="*/ 0 h 134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45"/>
                      <a:gd name="T16" fmla="*/ 0 h 1341"/>
                      <a:gd name="T17" fmla="*/ 145 w 145"/>
                      <a:gd name="T18" fmla="*/ 1341 h 134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45" h="1341">
                        <a:moveTo>
                          <a:pt x="0" y="0"/>
                        </a:moveTo>
                        <a:lnTo>
                          <a:pt x="142" y="12"/>
                        </a:lnTo>
                        <a:lnTo>
                          <a:pt x="145" y="1314"/>
                        </a:lnTo>
                        <a:lnTo>
                          <a:pt x="0" y="134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C080"/>
                  </a:solidFill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</p:grpSp>
            <p:grpSp>
              <p:nvGrpSpPr>
                <p:cNvPr id="15441" name="Group 1729"/>
                <p:cNvGrpSpPr>
                  <a:grpSpLocks/>
                </p:cNvGrpSpPr>
                <p:nvPr/>
              </p:nvGrpSpPr>
              <p:grpSpPr bwMode="auto">
                <a:xfrm>
                  <a:off x="4549" y="2920"/>
                  <a:ext cx="116" cy="270"/>
                  <a:chOff x="4549" y="2920"/>
                  <a:chExt cx="116" cy="270"/>
                </a:xfrm>
              </p:grpSpPr>
              <p:sp>
                <p:nvSpPr>
                  <p:cNvPr id="12648" name="Freeform 1727"/>
                  <p:cNvSpPr>
                    <a:spLocks/>
                  </p:cNvSpPr>
                  <p:nvPr/>
                </p:nvSpPr>
                <p:spPr bwMode="auto">
                  <a:xfrm>
                    <a:off x="4549" y="2920"/>
                    <a:ext cx="26" cy="269"/>
                  </a:xfrm>
                  <a:custGeom>
                    <a:avLst/>
                    <a:gdLst>
                      <a:gd name="T0" fmla="*/ 0 w 214"/>
                      <a:gd name="T1" fmla="*/ 0 h 1348"/>
                      <a:gd name="T2" fmla="*/ 0 w 214"/>
                      <a:gd name="T3" fmla="*/ 0 h 1348"/>
                      <a:gd name="T4" fmla="*/ 0 w 214"/>
                      <a:gd name="T5" fmla="*/ 0 h 1348"/>
                      <a:gd name="T6" fmla="*/ 0 w 214"/>
                      <a:gd name="T7" fmla="*/ 0 h 1348"/>
                      <a:gd name="T8" fmla="*/ 0 w 214"/>
                      <a:gd name="T9" fmla="*/ 0 h 134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14"/>
                      <a:gd name="T16" fmla="*/ 0 h 1348"/>
                      <a:gd name="T17" fmla="*/ 214 w 214"/>
                      <a:gd name="T18" fmla="*/ 1348 h 134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14" h="1348">
                        <a:moveTo>
                          <a:pt x="0" y="21"/>
                        </a:moveTo>
                        <a:lnTo>
                          <a:pt x="214" y="0"/>
                        </a:lnTo>
                        <a:lnTo>
                          <a:pt x="214" y="1348"/>
                        </a:lnTo>
                        <a:lnTo>
                          <a:pt x="0" y="1320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rgbClr val="FFE0C0"/>
                  </a:solidFill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2649" name="Freeform 1728"/>
                  <p:cNvSpPr>
                    <a:spLocks/>
                  </p:cNvSpPr>
                  <p:nvPr/>
                </p:nvSpPr>
                <p:spPr bwMode="auto">
                  <a:xfrm>
                    <a:off x="4575" y="2920"/>
                    <a:ext cx="90" cy="270"/>
                  </a:xfrm>
                  <a:custGeom>
                    <a:avLst/>
                    <a:gdLst>
                      <a:gd name="T0" fmla="*/ 0 w 721"/>
                      <a:gd name="T1" fmla="*/ 0 h 1348"/>
                      <a:gd name="T2" fmla="*/ 0 w 721"/>
                      <a:gd name="T3" fmla="*/ 0 h 1348"/>
                      <a:gd name="T4" fmla="*/ 0 w 721"/>
                      <a:gd name="T5" fmla="*/ 0 h 1348"/>
                      <a:gd name="T6" fmla="*/ 0 w 721"/>
                      <a:gd name="T7" fmla="*/ 0 h 1348"/>
                      <a:gd name="T8" fmla="*/ 0 w 721"/>
                      <a:gd name="T9" fmla="*/ 0 h 134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1"/>
                      <a:gd name="T16" fmla="*/ 0 h 1348"/>
                      <a:gd name="T17" fmla="*/ 721 w 721"/>
                      <a:gd name="T18" fmla="*/ 1348 h 134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1" h="1348">
                        <a:moveTo>
                          <a:pt x="1" y="0"/>
                        </a:moveTo>
                        <a:lnTo>
                          <a:pt x="721" y="93"/>
                        </a:lnTo>
                        <a:lnTo>
                          <a:pt x="721" y="1292"/>
                        </a:lnTo>
                        <a:lnTo>
                          <a:pt x="0" y="1348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FFA040"/>
                  </a:solidFill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</p:grpSp>
            <p:grpSp>
              <p:nvGrpSpPr>
                <p:cNvPr id="15442" name="Group 1736"/>
                <p:cNvGrpSpPr>
                  <a:grpSpLocks/>
                </p:cNvGrpSpPr>
                <p:nvPr/>
              </p:nvGrpSpPr>
              <p:grpSpPr bwMode="auto">
                <a:xfrm>
                  <a:off x="4114" y="2933"/>
                  <a:ext cx="90" cy="217"/>
                  <a:chOff x="4114" y="2933"/>
                  <a:chExt cx="90" cy="217"/>
                </a:xfrm>
              </p:grpSpPr>
              <p:sp>
                <p:nvSpPr>
                  <p:cNvPr id="12642" name="Rectangle 1730"/>
                  <p:cNvSpPr>
                    <a:spLocks noChangeArrowheads="1"/>
                  </p:cNvSpPr>
                  <p:nvPr/>
                </p:nvSpPr>
                <p:spPr bwMode="auto">
                  <a:xfrm>
                    <a:off x="4114" y="2933"/>
                    <a:ext cx="90" cy="217"/>
                  </a:xfrm>
                  <a:prstGeom prst="rect">
                    <a:avLst/>
                  </a:prstGeom>
                  <a:solidFill>
                    <a:srgbClr val="FFC080"/>
                  </a:solidFill>
                  <a:ln w="1588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grpSp>
                <p:nvGrpSpPr>
                  <p:cNvPr id="15443" name="Group 1735"/>
                  <p:cNvGrpSpPr>
                    <a:grpSpLocks/>
                  </p:cNvGrpSpPr>
                  <p:nvPr/>
                </p:nvGrpSpPr>
                <p:grpSpPr bwMode="auto">
                  <a:xfrm>
                    <a:off x="4114" y="2970"/>
                    <a:ext cx="90" cy="149"/>
                    <a:chOff x="4114" y="2970"/>
                    <a:chExt cx="90" cy="149"/>
                  </a:xfrm>
                </p:grpSpPr>
                <p:sp>
                  <p:nvSpPr>
                    <p:cNvPr id="12644" name="Rectangle 173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114" y="2970"/>
                      <a:ext cx="90" cy="20"/>
                    </a:xfrm>
                    <a:prstGeom prst="rect">
                      <a:avLst/>
                    </a:prstGeom>
                    <a:solidFill>
                      <a:srgbClr val="C0C0FF"/>
                    </a:solidFill>
                    <a:ln w="1588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US" sz="2200">
                        <a:latin typeface="Book Antiqua" pitchFamily="18" charset="0"/>
                      </a:endParaRPr>
                    </a:p>
                  </p:txBody>
                </p:sp>
                <p:sp>
                  <p:nvSpPr>
                    <p:cNvPr id="12645" name="Rectangle 173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114" y="3013"/>
                      <a:ext cx="90" cy="20"/>
                    </a:xfrm>
                    <a:prstGeom prst="rect">
                      <a:avLst/>
                    </a:prstGeom>
                    <a:solidFill>
                      <a:srgbClr val="C0C0FF"/>
                    </a:solidFill>
                    <a:ln w="1588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US" sz="2200">
                        <a:latin typeface="Book Antiqua" pitchFamily="18" charset="0"/>
                      </a:endParaRPr>
                    </a:p>
                  </p:txBody>
                </p:sp>
                <p:sp>
                  <p:nvSpPr>
                    <p:cNvPr id="12646" name="Rectangle 1733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114" y="3056"/>
                      <a:ext cx="90" cy="20"/>
                    </a:xfrm>
                    <a:prstGeom prst="rect">
                      <a:avLst/>
                    </a:prstGeom>
                    <a:solidFill>
                      <a:srgbClr val="C0C0FF"/>
                    </a:solidFill>
                    <a:ln w="1588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US" sz="2200">
                        <a:latin typeface="Book Antiqua" pitchFamily="18" charset="0"/>
                      </a:endParaRPr>
                    </a:p>
                  </p:txBody>
                </p:sp>
                <p:sp>
                  <p:nvSpPr>
                    <p:cNvPr id="12647" name="Rectangle 1734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114" y="3098"/>
                      <a:ext cx="90" cy="21"/>
                    </a:xfrm>
                    <a:prstGeom prst="rect">
                      <a:avLst/>
                    </a:prstGeom>
                    <a:solidFill>
                      <a:srgbClr val="C0C0FF"/>
                    </a:solidFill>
                    <a:ln w="1588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US" sz="2200">
                        <a:latin typeface="Book Antiqua" pitchFamily="18" charset="0"/>
                      </a:endParaRPr>
                    </a:p>
                  </p:txBody>
                </p:sp>
              </p:grpSp>
            </p:grpSp>
            <p:grpSp>
              <p:nvGrpSpPr>
                <p:cNvPr id="13343" name="Group 1744"/>
                <p:cNvGrpSpPr>
                  <a:grpSpLocks/>
                </p:cNvGrpSpPr>
                <p:nvPr/>
              </p:nvGrpSpPr>
              <p:grpSpPr bwMode="auto">
                <a:xfrm>
                  <a:off x="4204" y="2919"/>
                  <a:ext cx="168" cy="273"/>
                  <a:chOff x="4204" y="2919"/>
                  <a:chExt cx="168" cy="273"/>
                </a:xfrm>
              </p:grpSpPr>
              <p:sp>
                <p:nvSpPr>
                  <p:cNvPr id="12635" name="Freeform 1737"/>
                  <p:cNvSpPr>
                    <a:spLocks/>
                  </p:cNvSpPr>
                  <p:nvPr/>
                </p:nvSpPr>
                <p:spPr bwMode="auto">
                  <a:xfrm>
                    <a:off x="4262" y="2919"/>
                    <a:ext cx="110" cy="273"/>
                  </a:xfrm>
                  <a:custGeom>
                    <a:avLst/>
                    <a:gdLst>
                      <a:gd name="T0" fmla="*/ 0 w 878"/>
                      <a:gd name="T1" fmla="*/ 0 h 1362"/>
                      <a:gd name="T2" fmla="*/ 0 w 878"/>
                      <a:gd name="T3" fmla="*/ 0 h 1362"/>
                      <a:gd name="T4" fmla="*/ 0 w 878"/>
                      <a:gd name="T5" fmla="*/ 0 h 1362"/>
                      <a:gd name="T6" fmla="*/ 0 w 878"/>
                      <a:gd name="T7" fmla="*/ 0 h 1362"/>
                      <a:gd name="T8" fmla="*/ 0 w 878"/>
                      <a:gd name="T9" fmla="*/ 0 h 136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878"/>
                      <a:gd name="T16" fmla="*/ 0 h 1362"/>
                      <a:gd name="T17" fmla="*/ 878 w 878"/>
                      <a:gd name="T18" fmla="*/ 1362 h 136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878" h="1362">
                        <a:moveTo>
                          <a:pt x="878" y="99"/>
                        </a:moveTo>
                        <a:lnTo>
                          <a:pt x="0" y="0"/>
                        </a:lnTo>
                        <a:lnTo>
                          <a:pt x="0" y="1362"/>
                        </a:lnTo>
                        <a:lnTo>
                          <a:pt x="878" y="1247"/>
                        </a:lnTo>
                        <a:lnTo>
                          <a:pt x="878" y="99"/>
                        </a:lnTo>
                        <a:close/>
                      </a:path>
                    </a:pathLst>
                  </a:custGeom>
                  <a:solidFill>
                    <a:srgbClr val="FFC080"/>
                  </a:solidFill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grpSp>
                <p:nvGrpSpPr>
                  <p:cNvPr id="15486" name="Group 1742"/>
                  <p:cNvGrpSpPr>
                    <a:grpSpLocks/>
                  </p:cNvGrpSpPr>
                  <p:nvPr/>
                </p:nvGrpSpPr>
                <p:grpSpPr bwMode="auto">
                  <a:xfrm>
                    <a:off x="4262" y="2946"/>
                    <a:ext cx="110" cy="209"/>
                    <a:chOff x="4262" y="2946"/>
                    <a:chExt cx="110" cy="209"/>
                  </a:xfrm>
                </p:grpSpPr>
                <p:sp>
                  <p:nvSpPr>
                    <p:cNvPr id="12638" name="Freeform 1738"/>
                    <p:cNvSpPr>
                      <a:spLocks/>
                    </p:cNvSpPr>
                    <p:nvPr/>
                  </p:nvSpPr>
                  <p:spPr bwMode="auto">
                    <a:xfrm>
                      <a:off x="4263" y="2946"/>
                      <a:ext cx="109" cy="44"/>
                    </a:xfrm>
                    <a:custGeom>
                      <a:avLst/>
                      <a:gdLst>
                        <a:gd name="T0" fmla="*/ 0 w 875"/>
                        <a:gd name="T1" fmla="*/ 0 h 221"/>
                        <a:gd name="T2" fmla="*/ 0 w 875"/>
                        <a:gd name="T3" fmla="*/ 0 h 221"/>
                        <a:gd name="T4" fmla="*/ 0 w 875"/>
                        <a:gd name="T5" fmla="*/ 0 h 221"/>
                        <a:gd name="T6" fmla="*/ 0 w 875"/>
                        <a:gd name="T7" fmla="*/ 0 h 221"/>
                        <a:gd name="T8" fmla="*/ 0 w 875"/>
                        <a:gd name="T9" fmla="*/ 0 h 22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875"/>
                        <a:gd name="T16" fmla="*/ 0 h 221"/>
                        <a:gd name="T17" fmla="*/ 875 w 875"/>
                        <a:gd name="T18" fmla="*/ 221 h 22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875" h="221">
                          <a:moveTo>
                            <a:pt x="875" y="71"/>
                          </a:moveTo>
                          <a:lnTo>
                            <a:pt x="875" y="221"/>
                          </a:lnTo>
                          <a:lnTo>
                            <a:pt x="0" y="162"/>
                          </a:lnTo>
                          <a:lnTo>
                            <a:pt x="0" y="0"/>
                          </a:lnTo>
                          <a:lnTo>
                            <a:pt x="875" y="71"/>
                          </a:lnTo>
                          <a:close/>
                        </a:path>
                      </a:pathLst>
                    </a:custGeom>
                    <a:solidFill>
                      <a:srgbClr val="C0C0FF"/>
                    </a:solidFill>
                    <a:ln w="1588">
                      <a:solidFill>
                        <a:srgbClr val="000000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US" sz="2200">
                        <a:latin typeface="Book Antiqua" pitchFamily="18" charset="0"/>
                      </a:endParaRPr>
                    </a:p>
                  </p:txBody>
                </p:sp>
                <p:sp>
                  <p:nvSpPr>
                    <p:cNvPr id="12639" name="Freeform 1739"/>
                    <p:cNvSpPr>
                      <a:spLocks/>
                    </p:cNvSpPr>
                    <p:nvPr/>
                  </p:nvSpPr>
                  <p:spPr bwMode="auto">
                    <a:xfrm>
                      <a:off x="4263" y="3007"/>
                      <a:ext cx="109" cy="33"/>
                    </a:xfrm>
                    <a:custGeom>
                      <a:avLst/>
                      <a:gdLst>
                        <a:gd name="T0" fmla="*/ 0 w 875"/>
                        <a:gd name="T1" fmla="*/ 0 h 163"/>
                        <a:gd name="T2" fmla="*/ 0 w 875"/>
                        <a:gd name="T3" fmla="*/ 0 h 163"/>
                        <a:gd name="T4" fmla="*/ 0 w 875"/>
                        <a:gd name="T5" fmla="*/ 0 h 163"/>
                        <a:gd name="T6" fmla="*/ 0 w 875"/>
                        <a:gd name="T7" fmla="*/ 0 h 163"/>
                        <a:gd name="T8" fmla="*/ 0 w 875"/>
                        <a:gd name="T9" fmla="*/ 0 h 1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875"/>
                        <a:gd name="T16" fmla="*/ 0 h 163"/>
                        <a:gd name="T17" fmla="*/ 875 w 875"/>
                        <a:gd name="T18" fmla="*/ 163 h 1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875" h="163">
                          <a:moveTo>
                            <a:pt x="875" y="28"/>
                          </a:moveTo>
                          <a:lnTo>
                            <a:pt x="875" y="160"/>
                          </a:lnTo>
                          <a:lnTo>
                            <a:pt x="0" y="163"/>
                          </a:lnTo>
                          <a:lnTo>
                            <a:pt x="0" y="0"/>
                          </a:lnTo>
                          <a:lnTo>
                            <a:pt x="875" y="28"/>
                          </a:lnTo>
                          <a:close/>
                        </a:path>
                      </a:pathLst>
                    </a:custGeom>
                    <a:solidFill>
                      <a:srgbClr val="C0C0FF"/>
                    </a:solidFill>
                    <a:ln w="1588">
                      <a:solidFill>
                        <a:srgbClr val="000000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US" sz="2200">
                        <a:latin typeface="Book Antiqua" pitchFamily="18" charset="0"/>
                      </a:endParaRPr>
                    </a:p>
                  </p:txBody>
                </p:sp>
                <p:sp>
                  <p:nvSpPr>
                    <p:cNvPr id="12640" name="Freeform 1740"/>
                    <p:cNvSpPr>
                      <a:spLocks/>
                    </p:cNvSpPr>
                    <p:nvPr/>
                  </p:nvSpPr>
                  <p:spPr bwMode="auto">
                    <a:xfrm>
                      <a:off x="4263" y="3065"/>
                      <a:ext cx="109" cy="34"/>
                    </a:xfrm>
                    <a:custGeom>
                      <a:avLst/>
                      <a:gdLst>
                        <a:gd name="T0" fmla="*/ 0 w 875"/>
                        <a:gd name="T1" fmla="*/ 0 h 171"/>
                        <a:gd name="T2" fmla="*/ 0 w 875"/>
                        <a:gd name="T3" fmla="*/ 0 h 171"/>
                        <a:gd name="T4" fmla="*/ 0 w 875"/>
                        <a:gd name="T5" fmla="*/ 0 h 171"/>
                        <a:gd name="T6" fmla="*/ 0 w 875"/>
                        <a:gd name="T7" fmla="*/ 0 h 171"/>
                        <a:gd name="T8" fmla="*/ 0 w 875"/>
                        <a:gd name="T9" fmla="*/ 0 h 17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875"/>
                        <a:gd name="T16" fmla="*/ 0 h 171"/>
                        <a:gd name="T17" fmla="*/ 875 w 875"/>
                        <a:gd name="T18" fmla="*/ 171 h 17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875" h="171">
                          <a:moveTo>
                            <a:pt x="875" y="0"/>
                          </a:moveTo>
                          <a:lnTo>
                            <a:pt x="875" y="119"/>
                          </a:lnTo>
                          <a:lnTo>
                            <a:pt x="0" y="171"/>
                          </a:lnTo>
                          <a:lnTo>
                            <a:pt x="0" y="15"/>
                          </a:lnTo>
                          <a:lnTo>
                            <a:pt x="875" y="0"/>
                          </a:lnTo>
                          <a:close/>
                        </a:path>
                      </a:pathLst>
                    </a:custGeom>
                    <a:solidFill>
                      <a:srgbClr val="C0C0FF"/>
                    </a:solidFill>
                    <a:ln w="1588">
                      <a:solidFill>
                        <a:srgbClr val="000000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US" sz="2200">
                        <a:latin typeface="Book Antiqua" pitchFamily="18" charset="0"/>
                      </a:endParaRPr>
                    </a:p>
                  </p:txBody>
                </p:sp>
                <p:sp>
                  <p:nvSpPr>
                    <p:cNvPr id="12641" name="Freeform 1741"/>
                    <p:cNvSpPr>
                      <a:spLocks/>
                    </p:cNvSpPr>
                    <p:nvPr/>
                  </p:nvSpPr>
                  <p:spPr bwMode="auto">
                    <a:xfrm>
                      <a:off x="4262" y="3114"/>
                      <a:ext cx="110" cy="41"/>
                    </a:xfrm>
                    <a:custGeom>
                      <a:avLst/>
                      <a:gdLst>
                        <a:gd name="T0" fmla="*/ 0 w 878"/>
                        <a:gd name="T1" fmla="*/ 0 h 206"/>
                        <a:gd name="T2" fmla="*/ 0 w 878"/>
                        <a:gd name="T3" fmla="*/ 0 h 206"/>
                        <a:gd name="T4" fmla="*/ 0 w 878"/>
                        <a:gd name="T5" fmla="*/ 0 h 206"/>
                        <a:gd name="T6" fmla="*/ 0 w 878"/>
                        <a:gd name="T7" fmla="*/ 0 h 206"/>
                        <a:gd name="T8" fmla="*/ 0 w 878"/>
                        <a:gd name="T9" fmla="*/ 0 h 206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878"/>
                        <a:gd name="T16" fmla="*/ 0 h 206"/>
                        <a:gd name="T17" fmla="*/ 878 w 878"/>
                        <a:gd name="T18" fmla="*/ 206 h 20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878" h="206">
                          <a:moveTo>
                            <a:pt x="878" y="0"/>
                          </a:moveTo>
                          <a:lnTo>
                            <a:pt x="878" y="123"/>
                          </a:lnTo>
                          <a:lnTo>
                            <a:pt x="0" y="206"/>
                          </a:lnTo>
                          <a:lnTo>
                            <a:pt x="0" y="71"/>
                          </a:lnTo>
                          <a:lnTo>
                            <a:pt x="878" y="0"/>
                          </a:lnTo>
                          <a:close/>
                        </a:path>
                      </a:pathLst>
                    </a:custGeom>
                    <a:solidFill>
                      <a:srgbClr val="C0C0FF"/>
                    </a:solidFill>
                    <a:ln w="1588">
                      <a:solidFill>
                        <a:srgbClr val="000000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US" sz="2200">
                        <a:latin typeface="Book Antiqua" pitchFamily="18" charset="0"/>
                      </a:endParaRPr>
                    </a:p>
                  </p:txBody>
                </p:sp>
              </p:grpSp>
              <p:sp>
                <p:nvSpPr>
                  <p:cNvPr id="12637" name="Freeform 1743"/>
                  <p:cNvSpPr>
                    <a:spLocks/>
                  </p:cNvSpPr>
                  <p:nvPr/>
                </p:nvSpPr>
                <p:spPr bwMode="auto">
                  <a:xfrm>
                    <a:off x="4204" y="2919"/>
                    <a:ext cx="58" cy="271"/>
                  </a:xfrm>
                  <a:custGeom>
                    <a:avLst/>
                    <a:gdLst>
                      <a:gd name="T0" fmla="*/ 0 w 469"/>
                      <a:gd name="T1" fmla="*/ 0 h 1352"/>
                      <a:gd name="T2" fmla="*/ 0 w 469"/>
                      <a:gd name="T3" fmla="*/ 0 h 1352"/>
                      <a:gd name="T4" fmla="*/ 0 w 469"/>
                      <a:gd name="T5" fmla="*/ 0 h 1352"/>
                      <a:gd name="T6" fmla="*/ 0 w 469"/>
                      <a:gd name="T7" fmla="*/ 0 h 1352"/>
                      <a:gd name="T8" fmla="*/ 0 w 469"/>
                      <a:gd name="T9" fmla="*/ 0 h 135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469"/>
                      <a:gd name="T16" fmla="*/ 0 h 1352"/>
                      <a:gd name="T17" fmla="*/ 469 w 469"/>
                      <a:gd name="T18" fmla="*/ 1352 h 135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469" h="1352">
                        <a:moveTo>
                          <a:pt x="0" y="27"/>
                        </a:moveTo>
                        <a:lnTo>
                          <a:pt x="469" y="0"/>
                        </a:lnTo>
                        <a:lnTo>
                          <a:pt x="468" y="1352"/>
                        </a:lnTo>
                        <a:lnTo>
                          <a:pt x="0" y="1296"/>
                        </a:lnTo>
                        <a:lnTo>
                          <a:pt x="0" y="27"/>
                        </a:lnTo>
                        <a:close/>
                      </a:path>
                    </a:pathLst>
                  </a:custGeom>
                  <a:solidFill>
                    <a:srgbClr val="FFE0C0"/>
                  </a:solidFill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</p:grpSp>
          </p:grpSp>
          <p:grpSp>
            <p:nvGrpSpPr>
              <p:cNvPr id="15487" name="Group 1764"/>
              <p:cNvGrpSpPr>
                <a:grpSpLocks/>
              </p:cNvGrpSpPr>
              <p:nvPr/>
            </p:nvGrpSpPr>
            <p:grpSpPr bwMode="auto">
              <a:xfrm>
                <a:off x="4142" y="3001"/>
                <a:ext cx="441" cy="225"/>
                <a:chOff x="4142" y="3001"/>
                <a:chExt cx="441" cy="225"/>
              </a:xfrm>
            </p:grpSpPr>
            <p:grpSp>
              <p:nvGrpSpPr>
                <p:cNvPr id="13345" name="Group 1751"/>
                <p:cNvGrpSpPr>
                  <a:grpSpLocks/>
                </p:cNvGrpSpPr>
                <p:nvPr/>
              </p:nvGrpSpPr>
              <p:grpSpPr bwMode="auto">
                <a:xfrm>
                  <a:off x="4512" y="3038"/>
                  <a:ext cx="71" cy="179"/>
                  <a:chOff x="4512" y="3038"/>
                  <a:chExt cx="71" cy="179"/>
                </a:xfrm>
              </p:grpSpPr>
              <p:grpSp>
                <p:nvGrpSpPr>
                  <p:cNvPr id="15500" name="Group 1748"/>
                  <p:cNvGrpSpPr>
                    <a:grpSpLocks/>
                  </p:cNvGrpSpPr>
                  <p:nvPr/>
                </p:nvGrpSpPr>
                <p:grpSpPr bwMode="auto">
                  <a:xfrm>
                    <a:off x="4512" y="3038"/>
                    <a:ext cx="49" cy="179"/>
                    <a:chOff x="4512" y="3038"/>
                    <a:chExt cx="49" cy="179"/>
                  </a:xfrm>
                </p:grpSpPr>
                <p:sp>
                  <p:nvSpPr>
                    <p:cNvPr id="12629" name="Freeform 1746"/>
                    <p:cNvSpPr>
                      <a:spLocks/>
                    </p:cNvSpPr>
                    <p:nvPr/>
                  </p:nvSpPr>
                  <p:spPr bwMode="auto">
                    <a:xfrm>
                      <a:off x="4532" y="3086"/>
                      <a:ext cx="18" cy="131"/>
                    </a:xfrm>
                    <a:custGeom>
                      <a:avLst/>
                      <a:gdLst>
                        <a:gd name="T0" fmla="*/ 0 w 145"/>
                        <a:gd name="T1" fmla="*/ 0 h 653"/>
                        <a:gd name="T2" fmla="*/ 0 w 145"/>
                        <a:gd name="T3" fmla="*/ 0 h 653"/>
                        <a:gd name="T4" fmla="*/ 0 w 145"/>
                        <a:gd name="T5" fmla="*/ 0 h 653"/>
                        <a:gd name="T6" fmla="*/ 0 w 145"/>
                        <a:gd name="T7" fmla="*/ 0 h 653"/>
                        <a:gd name="T8" fmla="*/ 0 w 145"/>
                        <a:gd name="T9" fmla="*/ 0 h 653"/>
                        <a:gd name="T10" fmla="*/ 0 w 145"/>
                        <a:gd name="T11" fmla="*/ 0 h 653"/>
                        <a:gd name="T12" fmla="*/ 0 w 145"/>
                        <a:gd name="T13" fmla="*/ 0 h 653"/>
                        <a:gd name="T14" fmla="*/ 0 w 145"/>
                        <a:gd name="T15" fmla="*/ 0 h 653"/>
                        <a:gd name="T16" fmla="*/ 0 w 145"/>
                        <a:gd name="T17" fmla="*/ 0 h 653"/>
                        <a:gd name="T18" fmla="*/ 0 w 145"/>
                        <a:gd name="T19" fmla="*/ 0 h 653"/>
                        <a:gd name="T20" fmla="*/ 0 w 145"/>
                        <a:gd name="T21" fmla="*/ 0 h 653"/>
                        <a:gd name="T22" fmla="*/ 0 w 145"/>
                        <a:gd name="T23" fmla="*/ 0 h 653"/>
                        <a:gd name="T24" fmla="*/ 0 w 145"/>
                        <a:gd name="T25" fmla="*/ 0 h 653"/>
                        <a:gd name="T26" fmla="*/ 0 w 145"/>
                        <a:gd name="T27" fmla="*/ 0 h 653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w 145"/>
                        <a:gd name="T43" fmla="*/ 0 h 653"/>
                        <a:gd name="T44" fmla="*/ 145 w 145"/>
                        <a:gd name="T45" fmla="*/ 653 h 653"/>
                      </a:gdLst>
                      <a:ahLst/>
                      <a:cxnLst>
                        <a:cxn ang="T28">
                          <a:pos x="T0" y="T1"/>
                        </a:cxn>
                        <a:cxn ang="T29">
                          <a:pos x="T2" y="T3"/>
                        </a:cxn>
                        <a:cxn ang="T30">
                          <a:pos x="T4" y="T5"/>
                        </a:cxn>
                        <a:cxn ang="T31">
                          <a:pos x="T6" y="T7"/>
                        </a:cxn>
                        <a:cxn ang="T32">
                          <a:pos x="T8" y="T9"/>
                        </a:cxn>
                        <a:cxn ang="T33">
                          <a:pos x="T10" y="T11"/>
                        </a:cxn>
                        <a:cxn ang="T34">
                          <a:pos x="T12" y="T13"/>
                        </a:cxn>
                        <a:cxn ang="T35">
                          <a:pos x="T14" y="T15"/>
                        </a:cxn>
                        <a:cxn ang="T36">
                          <a:pos x="T16" y="T17"/>
                        </a:cxn>
                        <a:cxn ang="T37">
                          <a:pos x="T18" y="T19"/>
                        </a:cxn>
                        <a:cxn ang="T38">
                          <a:pos x="T20" y="T21"/>
                        </a:cxn>
                        <a:cxn ang="T39">
                          <a:pos x="T22" y="T23"/>
                        </a:cxn>
                        <a:cxn ang="T40">
                          <a:pos x="T24" y="T25"/>
                        </a:cxn>
                        <a:cxn ang="T41">
                          <a:pos x="T26" y="T27"/>
                        </a:cxn>
                      </a:cxnLst>
                      <a:rect l="T42" t="T43" r="T44" b="T45"/>
                      <a:pathLst>
                        <a:path w="145" h="653">
                          <a:moveTo>
                            <a:pt x="0" y="0"/>
                          </a:moveTo>
                          <a:lnTo>
                            <a:pt x="30" y="141"/>
                          </a:lnTo>
                          <a:lnTo>
                            <a:pt x="53" y="277"/>
                          </a:lnTo>
                          <a:lnTo>
                            <a:pt x="71" y="375"/>
                          </a:lnTo>
                          <a:lnTo>
                            <a:pt x="92" y="482"/>
                          </a:lnTo>
                          <a:lnTo>
                            <a:pt x="104" y="558"/>
                          </a:lnTo>
                          <a:lnTo>
                            <a:pt x="114" y="623"/>
                          </a:lnTo>
                          <a:lnTo>
                            <a:pt x="115" y="653"/>
                          </a:lnTo>
                          <a:lnTo>
                            <a:pt x="145" y="653"/>
                          </a:lnTo>
                          <a:lnTo>
                            <a:pt x="115" y="443"/>
                          </a:lnTo>
                          <a:lnTo>
                            <a:pt x="88" y="293"/>
                          </a:lnTo>
                          <a:lnTo>
                            <a:pt x="59" y="164"/>
                          </a:lnTo>
                          <a:lnTo>
                            <a:pt x="40" y="52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E0C0"/>
                    </a:solidFill>
                    <a:ln w="1588">
                      <a:solidFill>
                        <a:srgbClr val="000000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US" sz="2200">
                        <a:latin typeface="Book Antiqua" pitchFamily="18" charset="0"/>
                      </a:endParaRPr>
                    </a:p>
                  </p:txBody>
                </p:sp>
                <p:sp>
                  <p:nvSpPr>
                    <p:cNvPr id="12630" name="Freeform 1747"/>
                    <p:cNvSpPr>
                      <a:spLocks/>
                    </p:cNvSpPr>
                    <p:nvPr/>
                  </p:nvSpPr>
                  <p:spPr bwMode="auto">
                    <a:xfrm>
                      <a:off x="4512" y="3038"/>
                      <a:ext cx="49" cy="100"/>
                    </a:xfrm>
                    <a:custGeom>
                      <a:avLst/>
                      <a:gdLst>
                        <a:gd name="T0" fmla="*/ 0 w 393"/>
                        <a:gd name="T1" fmla="*/ 0 h 500"/>
                        <a:gd name="T2" fmla="*/ 0 w 393"/>
                        <a:gd name="T3" fmla="*/ 0 h 500"/>
                        <a:gd name="T4" fmla="*/ 0 w 393"/>
                        <a:gd name="T5" fmla="*/ 0 h 500"/>
                        <a:gd name="T6" fmla="*/ 0 w 393"/>
                        <a:gd name="T7" fmla="*/ 0 h 500"/>
                        <a:gd name="T8" fmla="*/ 0 w 393"/>
                        <a:gd name="T9" fmla="*/ 0 h 500"/>
                        <a:gd name="T10" fmla="*/ 0 w 393"/>
                        <a:gd name="T11" fmla="*/ 0 h 500"/>
                        <a:gd name="T12" fmla="*/ 0 w 393"/>
                        <a:gd name="T13" fmla="*/ 0 h 500"/>
                        <a:gd name="T14" fmla="*/ 0 w 393"/>
                        <a:gd name="T15" fmla="*/ 0 h 500"/>
                        <a:gd name="T16" fmla="*/ 0 w 393"/>
                        <a:gd name="T17" fmla="*/ 0 h 500"/>
                        <a:gd name="T18" fmla="*/ 0 w 393"/>
                        <a:gd name="T19" fmla="*/ 0 h 500"/>
                        <a:gd name="T20" fmla="*/ 0 w 393"/>
                        <a:gd name="T21" fmla="*/ 0 h 500"/>
                        <a:gd name="T22" fmla="*/ 0 w 393"/>
                        <a:gd name="T23" fmla="*/ 0 h 500"/>
                        <a:gd name="T24" fmla="*/ 0 w 393"/>
                        <a:gd name="T25" fmla="*/ 0 h 500"/>
                        <a:gd name="T26" fmla="*/ 0 w 393"/>
                        <a:gd name="T27" fmla="*/ 0 h 500"/>
                        <a:gd name="T28" fmla="*/ 0 w 393"/>
                        <a:gd name="T29" fmla="*/ 0 h 500"/>
                        <a:gd name="T30" fmla="*/ 0 w 393"/>
                        <a:gd name="T31" fmla="*/ 0 h 500"/>
                        <a:gd name="T32" fmla="*/ 0 w 393"/>
                        <a:gd name="T33" fmla="*/ 0 h 500"/>
                        <a:gd name="T34" fmla="*/ 0 w 393"/>
                        <a:gd name="T35" fmla="*/ 0 h 500"/>
                        <a:gd name="T36" fmla="*/ 0 w 393"/>
                        <a:gd name="T37" fmla="*/ 0 h 500"/>
                        <a:gd name="T38" fmla="*/ 0 w 393"/>
                        <a:gd name="T39" fmla="*/ 0 h 500"/>
                        <a:gd name="T40" fmla="*/ 0 w 393"/>
                        <a:gd name="T41" fmla="*/ 0 h 500"/>
                        <a:gd name="T42" fmla="*/ 0 w 393"/>
                        <a:gd name="T43" fmla="*/ 0 h 500"/>
                        <a:gd name="T44" fmla="*/ 0 w 393"/>
                        <a:gd name="T45" fmla="*/ 0 h 500"/>
                        <a:gd name="T46" fmla="*/ 0 w 393"/>
                        <a:gd name="T47" fmla="*/ 0 h 500"/>
                        <a:gd name="T48" fmla="*/ 0 w 393"/>
                        <a:gd name="T49" fmla="*/ 0 h 500"/>
                        <a:gd name="T50" fmla="*/ 0 w 393"/>
                        <a:gd name="T51" fmla="*/ 0 h 500"/>
                        <a:gd name="T52" fmla="*/ 0 w 393"/>
                        <a:gd name="T53" fmla="*/ 0 h 500"/>
                        <a:gd name="T54" fmla="*/ 0 w 393"/>
                        <a:gd name="T55" fmla="*/ 0 h 500"/>
                        <a:gd name="T56" fmla="*/ 0 w 393"/>
                        <a:gd name="T57" fmla="*/ 0 h 500"/>
                        <a:gd name="T58" fmla="*/ 0 w 393"/>
                        <a:gd name="T59" fmla="*/ 0 h 500"/>
                        <a:gd name="T60" fmla="*/ 0 w 393"/>
                        <a:gd name="T61" fmla="*/ 0 h 500"/>
                        <a:gd name="T62" fmla="*/ 0 w 393"/>
                        <a:gd name="T63" fmla="*/ 0 h 500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w 393"/>
                        <a:gd name="T97" fmla="*/ 0 h 500"/>
                        <a:gd name="T98" fmla="*/ 393 w 393"/>
                        <a:gd name="T99" fmla="*/ 500 h 500"/>
                      </a:gdLst>
                      <a:ahLst/>
                      <a:cxnLst>
                        <a:cxn ang="T64">
                          <a:pos x="T0" y="T1"/>
                        </a:cxn>
                        <a:cxn ang="T65">
                          <a:pos x="T2" y="T3"/>
                        </a:cxn>
                        <a:cxn ang="T66">
                          <a:pos x="T4" y="T5"/>
                        </a:cxn>
                        <a:cxn ang="T67">
                          <a:pos x="T6" y="T7"/>
                        </a:cxn>
                        <a:cxn ang="T68">
                          <a:pos x="T8" y="T9"/>
                        </a:cxn>
                        <a:cxn ang="T69">
                          <a:pos x="T10" y="T11"/>
                        </a:cxn>
                        <a:cxn ang="T70">
                          <a:pos x="T12" y="T13"/>
                        </a:cxn>
                        <a:cxn ang="T71">
                          <a:pos x="T14" y="T15"/>
                        </a:cxn>
                        <a:cxn ang="T72">
                          <a:pos x="T16" y="T17"/>
                        </a:cxn>
                        <a:cxn ang="T73">
                          <a:pos x="T18" y="T19"/>
                        </a:cxn>
                        <a:cxn ang="T74">
                          <a:pos x="T20" y="T21"/>
                        </a:cxn>
                        <a:cxn ang="T75">
                          <a:pos x="T22" y="T23"/>
                        </a:cxn>
                        <a:cxn ang="T76">
                          <a:pos x="T24" y="T25"/>
                        </a:cxn>
                        <a:cxn ang="T77">
                          <a:pos x="T26" y="T27"/>
                        </a:cxn>
                        <a:cxn ang="T78">
                          <a:pos x="T28" y="T29"/>
                        </a:cxn>
                        <a:cxn ang="T79">
                          <a:pos x="T30" y="T31"/>
                        </a:cxn>
                        <a:cxn ang="T80">
                          <a:pos x="T32" y="T33"/>
                        </a:cxn>
                        <a:cxn ang="T81">
                          <a:pos x="T34" y="T35"/>
                        </a:cxn>
                        <a:cxn ang="T82">
                          <a:pos x="T36" y="T37"/>
                        </a:cxn>
                        <a:cxn ang="T83">
                          <a:pos x="T38" y="T39"/>
                        </a:cxn>
                        <a:cxn ang="T84">
                          <a:pos x="T40" y="T41"/>
                        </a:cxn>
                        <a:cxn ang="T85">
                          <a:pos x="T42" y="T43"/>
                        </a:cxn>
                        <a:cxn ang="T86">
                          <a:pos x="T44" y="T45"/>
                        </a:cxn>
                        <a:cxn ang="T87">
                          <a:pos x="T46" y="T47"/>
                        </a:cxn>
                        <a:cxn ang="T88">
                          <a:pos x="T48" y="T49"/>
                        </a:cxn>
                        <a:cxn ang="T89">
                          <a:pos x="T50" y="T51"/>
                        </a:cxn>
                        <a:cxn ang="T90">
                          <a:pos x="T52" y="T53"/>
                        </a:cxn>
                        <a:cxn ang="T91">
                          <a:pos x="T54" y="T55"/>
                        </a:cxn>
                        <a:cxn ang="T92">
                          <a:pos x="T56" y="T57"/>
                        </a:cxn>
                        <a:cxn ang="T93">
                          <a:pos x="T58" y="T59"/>
                        </a:cxn>
                        <a:cxn ang="T94">
                          <a:pos x="T60" y="T61"/>
                        </a:cxn>
                        <a:cxn ang="T95">
                          <a:pos x="T62" y="T63"/>
                        </a:cxn>
                      </a:cxnLst>
                      <a:rect l="T96" t="T97" r="T98" b="T99"/>
                      <a:pathLst>
                        <a:path w="393" h="500">
                          <a:moveTo>
                            <a:pt x="121" y="187"/>
                          </a:moveTo>
                          <a:lnTo>
                            <a:pt x="108" y="212"/>
                          </a:lnTo>
                          <a:lnTo>
                            <a:pt x="52" y="241"/>
                          </a:lnTo>
                          <a:lnTo>
                            <a:pt x="0" y="313"/>
                          </a:lnTo>
                          <a:lnTo>
                            <a:pt x="100" y="261"/>
                          </a:lnTo>
                          <a:lnTo>
                            <a:pt x="39" y="429"/>
                          </a:lnTo>
                          <a:lnTo>
                            <a:pt x="17" y="500"/>
                          </a:lnTo>
                          <a:lnTo>
                            <a:pt x="111" y="309"/>
                          </a:lnTo>
                          <a:lnTo>
                            <a:pt x="81" y="418"/>
                          </a:lnTo>
                          <a:lnTo>
                            <a:pt x="76" y="463"/>
                          </a:lnTo>
                          <a:lnTo>
                            <a:pt x="150" y="319"/>
                          </a:lnTo>
                          <a:lnTo>
                            <a:pt x="137" y="396"/>
                          </a:lnTo>
                          <a:lnTo>
                            <a:pt x="176" y="319"/>
                          </a:lnTo>
                          <a:lnTo>
                            <a:pt x="224" y="347"/>
                          </a:lnTo>
                          <a:lnTo>
                            <a:pt x="223" y="279"/>
                          </a:lnTo>
                          <a:lnTo>
                            <a:pt x="351" y="279"/>
                          </a:lnTo>
                          <a:lnTo>
                            <a:pt x="287" y="230"/>
                          </a:lnTo>
                          <a:lnTo>
                            <a:pt x="254" y="218"/>
                          </a:lnTo>
                          <a:lnTo>
                            <a:pt x="320" y="173"/>
                          </a:lnTo>
                          <a:lnTo>
                            <a:pt x="393" y="141"/>
                          </a:lnTo>
                          <a:lnTo>
                            <a:pt x="322" y="113"/>
                          </a:lnTo>
                          <a:lnTo>
                            <a:pt x="228" y="141"/>
                          </a:lnTo>
                          <a:lnTo>
                            <a:pt x="282" y="58"/>
                          </a:lnTo>
                          <a:lnTo>
                            <a:pt x="325" y="0"/>
                          </a:lnTo>
                          <a:lnTo>
                            <a:pt x="235" y="49"/>
                          </a:lnTo>
                          <a:lnTo>
                            <a:pt x="206" y="91"/>
                          </a:lnTo>
                          <a:lnTo>
                            <a:pt x="168" y="70"/>
                          </a:lnTo>
                          <a:lnTo>
                            <a:pt x="102" y="58"/>
                          </a:lnTo>
                          <a:lnTo>
                            <a:pt x="42" y="104"/>
                          </a:lnTo>
                          <a:lnTo>
                            <a:pt x="133" y="125"/>
                          </a:lnTo>
                          <a:lnTo>
                            <a:pt x="39" y="186"/>
                          </a:lnTo>
                          <a:lnTo>
                            <a:pt x="121" y="187"/>
                          </a:lnTo>
                          <a:close/>
                        </a:path>
                      </a:pathLst>
                    </a:custGeom>
                    <a:solidFill>
                      <a:srgbClr val="00C000"/>
                    </a:solidFill>
                    <a:ln w="1588">
                      <a:solidFill>
                        <a:srgbClr val="000000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US" sz="2200">
                        <a:latin typeface="Book Antiqua" pitchFamily="18" charset="0"/>
                      </a:endParaRPr>
                    </a:p>
                  </p:txBody>
                </p:sp>
              </p:grpSp>
              <p:sp>
                <p:nvSpPr>
                  <p:cNvPr id="12627" name="Freeform 1749"/>
                  <p:cNvSpPr>
                    <a:spLocks/>
                  </p:cNvSpPr>
                  <p:nvPr/>
                </p:nvSpPr>
                <p:spPr bwMode="auto">
                  <a:xfrm>
                    <a:off x="4545" y="3088"/>
                    <a:ext cx="19" cy="129"/>
                  </a:xfrm>
                  <a:custGeom>
                    <a:avLst/>
                    <a:gdLst>
                      <a:gd name="T0" fmla="*/ 0 w 145"/>
                      <a:gd name="T1" fmla="*/ 0 h 646"/>
                      <a:gd name="T2" fmla="*/ 0 w 145"/>
                      <a:gd name="T3" fmla="*/ 0 h 646"/>
                      <a:gd name="T4" fmla="*/ 0 w 145"/>
                      <a:gd name="T5" fmla="*/ 0 h 646"/>
                      <a:gd name="T6" fmla="*/ 0 w 145"/>
                      <a:gd name="T7" fmla="*/ 0 h 646"/>
                      <a:gd name="T8" fmla="*/ 0 w 145"/>
                      <a:gd name="T9" fmla="*/ 0 h 646"/>
                      <a:gd name="T10" fmla="*/ 0 w 145"/>
                      <a:gd name="T11" fmla="*/ 0 h 646"/>
                      <a:gd name="T12" fmla="*/ 0 w 145"/>
                      <a:gd name="T13" fmla="*/ 0 h 646"/>
                      <a:gd name="T14" fmla="*/ 0 w 145"/>
                      <a:gd name="T15" fmla="*/ 0 h 646"/>
                      <a:gd name="T16" fmla="*/ 0 w 145"/>
                      <a:gd name="T17" fmla="*/ 0 h 646"/>
                      <a:gd name="T18" fmla="*/ 0 w 145"/>
                      <a:gd name="T19" fmla="*/ 0 h 646"/>
                      <a:gd name="T20" fmla="*/ 0 w 145"/>
                      <a:gd name="T21" fmla="*/ 0 h 646"/>
                      <a:gd name="T22" fmla="*/ 0 w 145"/>
                      <a:gd name="T23" fmla="*/ 0 h 646"/>
                      <a:gd name="T24" fmla="*/ 0 w 145"/>
                      <a:gd name="T25" fmla="*/ 0 h 646"/>
                      <a:gd name="T26" fmla="*/ 0 w 145"/>
                      <a:gd name="T27" fmla="*/ 0 h 64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w 145"/>
                      <a:gd name="T43" fmla="*/ 0 h 646"/>
                      <a:gd name="T44" fmla="*/ 145 w 145"/>
                      <a:gd name="T45" fmla="*/ 646 h 646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T42" t="T43" r="T44" b="T45"/>
                    <a:pathLst>
                      <a:path w="145" h="646">
                        <a:moveTo>
                          <a:pt x="145" y="0"/>
                        </a:moveTo>
                        <a:lnTo>
                          <a:pt x="114" y="136"/>
                        </a:lnTo>
                        <a:lnTo>
                          <a:pt x="92" y="274"/>
                        </a:lnTo>
                        <a:lnTo>
                          <a:pt x="73" y="374"/>
                        </a:lnTo>
                        <a:lnTo>
                          <a:pt x="52" y="480"/>
                        </a:lnTo>
                        <a:lnTo>
                          <a:pt x="41" y="558"/>
                        </a:lnTo>
                        <a:lnTo>
                          <a:pt x="32" y="621"/>
                        </a:lnTo>
                        <a:lnTo>
                          <a:pt x="27" y="646"/>
                        </a:lnTo>
                        <a:lnTo>
                          <a:pt x="0" y="646"/>
                        </a:lnTo>
                        <a:lnTo>
                          <a:pt x="27" y="441"/>
                        </a:lnTo>
                        <a:lnTo>
                          <a:pt x="57" y="291"/>
                        </a:lnTo>
                        <a:lnTo>
                          <a:pt x="86" y="163"/>
                        </a:lnTo>
                        <a:lnTo>
                          <a:pt x="107" y="50"/>
                        </a:lnTo>
                        <a:lnTo>
                          <a:pt x="145" y="0"/>
                        </a:lnTo>
                        <a:close/>
                      </a:path>
                    </a:pathLst>
                  </a:custGeom>
                  <a:solidFill>
                    <a:srgbClr val="FFCA94"/>
                  </a:solidFill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2628" name="Freeform 1750"/>
                  <p:cNvSpPr>
                    <a:spLocks/>
                  </p:cNvSpPr>
                  <p:nvPr/>
                </p:nvSpPr>
                <p:spPr bwMode="auto">
                  <a:xfrm>
                    <a:off x="4534" y="3039"/>
                    <a:ext cx="49" cy="101"/>
                  </a:xfrm>
                  <a:custGeom>
                    <a:avLst/>
                    <a:gdLst>
                      <a:gd name="T0" fmla="*/ 0 w 392"/>
                      <a:gd name="T1" fmla="*/ 0 h 505"/>
                      <a:gd name="T2" fmla="*/ 0 w 392"/>
                      <a:gd name="T3" fmla="*/ 0 h 505"/>
                      <a:gd name="T4" fmla="*/ 0 w 392"/>
                      <a:gd name="T5" fmla="*/ 0 h 505"/>
                      <a:gd name="T6" fmla="*/ 0 w 392"/>
                      <a:gd name="T7" fmla="*/ 0 h 505"/>
                      <a:gd name="T8" fmla="*/ 0 w 392"/>
                      <a:gd name="T9" fmla="*/ 0 h 505"/>
                      <a:gd name="T10" fmla="*/ 0 w 392"/>
                      <a:gd name="T11" fmla="*/ 0 h 505"/>
                      <a:gd name="T12" fmla="*/ 0 w 392"/>
                      <a:gd name="T13" fmla="*/ 0 h 505"/>
                      <a:gd name="T14" fmla="*/ 0 w 392"/>
                      <a:gd name="T15" fmla="*/ 0 h 505"/>
                      <a:gd name="T16" fmla="*/ 0 w 392"/>
                      <a:gd name="T17" fmla="*/ 0 h 505"/>
                      <a:gd name="T18" fmla="*/ 0 w 392"/>
                      <a:gd name="T19" fmla="*/ 0 h 505"/>
                      <a:gd name="T20" fmla="*/ 0 w 392"/>
                      <a:gd name="T21" fmla="*/ 0 h 505"/>
                      <a:gd name="T22" fmla="*/ 0 w 392"/>
                      <a:gd name="T23" fmla="*/ 0 h 505"/>
                      <a:gd name="T24" fmla="*/ 0 w 392"/>
                      <a:gd name="T25" fmla="*/ 0 h 505"/>
                      <a:gd name="T26" fmla="*/ 0 w 392"/>
                      <a:gd name="T27" fmla="*/ 0 h 505"/>
                      <a:gd name="T28" fmla="*/ 0 w 392"/>
                      <a:gd name="T29" fmla="*/ 0 h 505"/>
                      <a:gd name="T30" fmla="*/ 0 w 392"/>
                      <a:gd name="T31" fmla="*/ 0 h 505"/>
                      <a:gd name="T32" fmla="*/ 0 w 392"/>
                      <a:gd name="T33" fmla="*/ 0 h 505"/>
                      <a:gd name="T34" fmla="*/ 0 w 392"/>
                      <a:gd name="T35" fmla="*/ 0 h 505"/>
                      <a:gd name="T36" fmla="*/ 0 w 392"/>
                      <a:gd name="T37" fmla="*/ 0 h 505"/>
                      <a:gd name="T38" fmla="*/ 0 w 392"/>
                      <a:gd name="T39" fmla="*/ 0 h 505"/>
                      <a:gd name="T40" fmla="*/ 0 w 392"/>
                      <a:gd name="T41" fmla="*/ 0 h 505"/>
                      <a:gd name="T42" fmla="*/ 0 w 392"/>
                      <a:gd name="T43" fmla="*/ 0 h 505"/>
                      <a:gd name="T44" fmla="*/ 0 w 392"/>
                      <a:gd name="T45" fmla="*/ 0 h 505"/>
                      <a:gd name="T46" fmla="*/ 0 w 392"/>
                      <a:gd name="T47" fmla="*/ 0 h 505"/>
                      <a:gd name="T48" fmla="*/ 0 w 392"/>
                      <a:gd name="T49" fmla="*/ 0 h 505"/>
                      <a:gd name="T50" fmla="*/ 0 w 392"/>
                      <a:gd name="T51" fmla="*/ 0 h 505"/>
                      <a:gd name="T52" fmla="*/ 0 w 392"/>
                      <a:gd name="T53" fmla="*/ 0 h 505"/>
                      <a:gd name="T54" fmla="*/ 0 w 392"/>
                      <a:gd name="T55" fmla="*/ 0 h 505"/>
                      <a:gd name="T56" fmla="*/ 0 w 392"/>
                      <a:gd name="T57" fmla="*/ 0 h 505"/>
                      <a:gd name="T58" fmla="*/ 0 w 392"/>
                      <a:gd name="T59" fmla="*/ 0 h 505"/>
                      <a:gd name="T60" fmla="*/ 0 w 392"/>
                      <a:gd name="T61" fmla="*/ 0 h 505"/>
                      <a:gd name="T62" fmla="*/ 0 w 392"/>
                      <a:gd name="T63" fmla="*/ 0 h 505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w 392"/>
                      <a:gd name="T97" fmla="*/ 0 h 505"/>
                      <a:gd name="T98" fmla="*/ 392 w 392"/>
                      <a:gd name="T99" fmla="*/ 505 h 505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T96" t="T97" r="T98" b="T99"/>
                    <a:pathLst>
                      <a:path w="392" h="505">
                        <a:moveTo>
                          <a:pt x="272" y="192"/>
                        </a:moveTo>
                        <a:lnTo>
                          <a:pt x="286" y="215"/>
                        </a:lnTo>
                        <a:lnTo>
                          <a:pt x="340" y="244"/>
                        </a:lnTo>
                        <a:lnTo>
                          <a:pt x="392" y="318"/>
                        </a:lnTo>
                        <a:lnTo>
                          <a:pt x="293" y="266"/>
                        </a:lnTo>
                        <a:lnTo>
                          <a:pt x="355" y="432"/>
                        </a:lnTo>
                        <a:lnTo>
                          <a:pt x="376" y="505"/>
                        </a:lnTo>
                        <a:lnTo>
                          <a:pt x="282" y="312"/>
                        </a:lnTo>
                        <a:lnTo>
                          <a:pt x="312" y="422"/>
                        </a:lnTo>
                        <a:lnTo>
                          <a:pt x="317" y="466"/>
                        </a:lnTo>
                        <a:lnTo>
                          <a:pt x="243" y="322"/>
                        </a:lnTo>
                        <a:lnTo>
                          <a:pt x="256" y="399"/>
                        </a:lnTo>
                        <a:lnTo>
                          <a:pt x="218" y="322"/>
                        </a:lnTo>
                        <a:lnTo>
                          <a:pt x="169" y="348"/>
                        </a:lnTo>
                        <a:lnTo>
                          <a:pt x="171" y="282"/>
                        </a:lnTo>
                        <a:lnTo>
                          <a:pt x="41" y="282"/>
                        </a:lnTo>
                        <a:lnTo>
                          <a:pt x="107" y="233"/>
                        </a:lnTo>
                        <a:lnTo>
                          <a:pt x="139" y="221"/>
                        </a:lnTo>
                        <a:lnTo>
                          <a:pt x="74" y="178"/>
                        </a:lnTo>
                        <a:lnTo>
                          <a:pt x="0" y="144"/>
                        </a:lnTo>
                        <a:lnTo>
                          <a:pt x="71" y="117"/>
                        </a:lnTo>
                        <a:lnTo>
                          <a:pt x="166" y="144"/>
                        </a:lnTo>
                        <a:lnTo>
                          <a:pt x="110" y="61"/>
                        </a:lnTo>
                        <a:lnTo>
                          <a:pt x="68" y="0"/>
                        </a:lnTo>
                        <a:lnTo>
                          <a:pt x="159" y="49"/>
                        </a:lnTo>
                        <a:lnTo>
                          <a:pt x="186" y="93"/>
                        </a:lnTo>
                        <a:lnTo>
                          <a:pt x="224" y="70"/>
                        </a:lnTo>
                        <a:lnTo>
                          <a:pt x="290" y="61"/>
                        </a:lnTo>
                        <a:lnTo>
                          <a:pt x="350" y="106"/>
                        </a:lnTo>
                        <a:lnTo>
                          <a:pt x="260" y="129"/>
                        </a:lnTo>
                        <a:lnTo>
                          <a:pt x="355" y="188"/>
                        </a:lnTo>
                        <a:lnTo>
                          <a:pt x="272" y="192"/>
                        </a:lnTo>
                        <a:close/>
                      </a:path>
                    </a:pathLst>
                  </a:custGeom>
                  <a:solidFill>
                    <a:srgbClr val="00C000"/>
                  </a:solidFill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</p:grpSp>
            <p:grpSp>
              <p:nvGrpSpPr>
                <p:cNvPr id="15501" name="Group 1758"/>
                <p:cNvGrpSpPr>
                  <a:grpSpLocks/>
                </p:cNvGrpSpPr>
                <p:nvPr/>
              </p:nvGrpSpPr>
              <p:grpSpPr bwMode="auto">
                <a:xfrm>
                  <a:off x="4315" y="3038"/>
                  <a:ext cx="75" cy="188"/>
                  <a:chOff x="4315" y="3038"/>
                  <a:chExt cx="75" cy="188"/>
                </a:xfrm>
              </p:grpSpPr>
              <p:grpSp>
                <p:nvGrpSpPr>
                  <p:cNvPr id="15502" name="Group 1754"/>
                  <p:cNvGrpSpPr>
                    <a:grpSpLocks/>
                  </p:cNvGrpSpPr>
                  <p:nvPr/>
                </p:nvGrpSpPr>
                <p:grpSpPr bwMode="auto">
                  <a:xfrm>
                    <a:off x="4315" y="3038"/>
                    <a:ext cx="52" cy="187"/>
                    <a:chOff x="4315" y="3038"/>
                    <a:chExt cx="52" cy="187"/>
                  </a:xfrm>
                </p:grpSpPr>
                <p:sp>
                  <p:nvSpPr>
                    <p:cNvPr id="12624" name="Freeform 1752"/>
                    <p:cNvSpPr>
                      <a:spLocks/>
                    </p:cNvSpPr>
                    <p:nvPr/>
                  </p:nvSpPr>
                  <p:spPr bwMode="auto">
                    <a:xfrm>
                      <a:off x="4336" y="3088"/>
                      <a:ext cx="19" cy="137"/>
                    </a:xfrm>
                    <a:custGeom>
                      <a:avLst/>
                      <a:gdLst>
                        <a:gd name="T0" fmla="*/ 0 w 152"/>
                        <a:gd name="T1" fmla="*/ 0 h 684"/>
                        <a:gd name="T2" fmla="*/ 0 w 152"/>
                        <a:gd name="T3" fmla="*/ 0 h 684"/>
                        <a:gd name="T4" fmla="*/ 0 w 152"/>
                        <a:gd name="T5" fmla="*/ 0 h 684"/>
                        <a:gd name="T6" fmla="*/ 0 w 152"/>
                        <a:gd name="T7" fmla="*/ 0 h 684"/>
                        <a:gd name="T8" fmla="*/ 0 w 152"/>
                        <a:gd name="T9" fmla="*/ 0 h 684"/>
                        <a:gd name="T10" fmla="*/ 0 w 152"/>
                        <a:gd name="T11" fmla="*/ 0 h 684"/>
                        <a:gd name="T12" fmla="*/ 0 w 152"/>
                        <a:gd name="T13" fmla="*/ 0 h 684"/>
                        <a:gd name="T14" fmla="*/ 0 w 152"/>
                        <a:gd name="T15" fmla="*/ 0 h 684"/>
                        <a:gd name="T16" fmla="*/ 0 w 152"/>
                        <a:gd name="T17" fmla="*/ 0 h 684"/>
                        <a:gd name="T18" fmla="*/ 0 w 152"/>
                        <a:gd name="T19" fmla="*/ 0 h 684"/>
                        <a:gd name="T20" fmla="*/ 0 w 152"/>
                        <a:gd name="T21" fmla="*/ 0 h 684"/>
                        <a:gd name="T22" fmla="*/ 0 w 152"/>
                        <a:gd name="T23" fmla="*/ 0 h 684"/>
                        <a:gd name="T24" fmla="*/ 0 w 152"/>
                        <a:gd name="T25" fmla="*/ 0 h 684"/>
                        <a:gd name="T26" fmla="*/ 0 w 152"/>
                        <a:gd name="T27" fmla="*/ 0 h 684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w 152"/>
                        <a:gd name="T43" fmla="*/ 0 h 684"/>
                        <a:gd name="T44" fmla="*/ 152 w 152"/>
                        <a:gd name="T45" fmla="*/ 684 h 684"/>
                      </a:gdLst>
                      <a:ahLst/>
                      <a:cxnLst>
                        <a:cxn ang="T28">
                          <a:pos x="T0" y="T1"/>
                        </a:cxn>
                        <a:cxn ang="T29">
                          <a:pos x="T2" y="T3"/>
                        </a:cxn>
                        <a:cxn ang="T30">
                          <a:pos x="T4" y="T5"/>
                        </a:cxn>
                        <a:cxn ang="T31">
                          <a:pos x="T6" y="T7"/>
                        </a:cxn>
                        <a:cxn ang="T32">
                          <a:pos x="T8" y="T9"/>
                        </a:cxn>
                        <a:cxn ang="T33">
                          <a:pos x="T10" y="T11"/>
                        </a:cxn>
                        <a:cxn ang="T34">
                          <a:pos x="T12" y="T13"/>
                        </a:cxn>
                        <a:cxn ang="T35">
                          <a:pos x="T14" y="T15"/>
                        </a:cxn>
                        <a:cxn ang="T36">
                          <a:pos x="T16" y="T17"/>
                        </a:cxn>
                        <a:cxn ang="T37">
                          <a:pos x="T18" y="T19"/>
                        </a:cxn>
                        <a:cxn ang="T38">
                          <a:pos x="T20" y="T21"/>
                        </a:cxn>
                        <a:cxn ang="T39">
                          <a:pos x="T22" y="T23"/>
                        </a:cxn>
                        <a:cxn ang="T40">
                          <a:pos x="T24" y="T25"/>
                        </a:cxn>
                        <a:cxn ang="T41">
                          <a:pos x="T26" y="T27"/>
                        </a:cxn>
                      </a:cxnLst>
                      <a:rect l="T42" t="T43" r="T44" b="T45"/>
                      <a:pathLst>
                        <a:path w="152" h="684">
                          <a:moveTo>
                            <a:pt x="0" y="0"/>
                          </a:moveTo>
                          <a:lnTo>
                            <a:pt x="33" y="148"/>
                          </a:lnTo>
                          <a:lnTo>
                            <a:pt x="58" y="289"/>
                          </a:lnTo>
                          <a:lnTo>
                            <a:pt x="76" y="394"/>
                          </a:lnTo>
                          <a:lnTo>
                            <a:pt x="95" y="505"/>
                          </a:lnTo>
                          <a:lnTo>
                            <a:pt x="110" y="583"/>
                          </a:lnTo>
                          <a:lnTo>
                            <a:pt x="121" y="651"/>
                          </a:lnTo>
                          <a:lnTo>
                            <a:pt x="121" y="684"/>
                          </a:lnTo>
                          <a:lnTo>
                            <a:pt x="152" y="684"/>
                          </a:lnTo>
                          <a:lnTo>
                            <a:pt x="121" y="462"/>
                          </a:lnTo>
                          <a:lnTo>
                            <a:pt x="93" y="307"/>
                          </a:lnTo>
                          <a:lnTo>
                            <a:pt x="64" y="170"/>
                          </a:lnTo>
                          <a:lnTo>
                            <a:pt x="42" y="56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E0C0"/>
                    </a:solidFill>
                    <a:ln w="1588">
                      <a:solidFill>
                        <a:srgbClr val="000000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US" sz="2200">
                        <a:latin typeface="Book Antiqua" pitchFamily="18" charset="0"/>
                      </a:endParaRPr>
                    </a:p>
                  </p:txBody>
                </p:sp>
                <p:sp>
                  <p:nvSpPr>
                    <p:cNvPr id="12625" name="Freeform 1753"/>
                    <p:cNvSpPr>
                      <a:spLocks/>
                    </p:cNvSpPr>
                    <p:nvPr/>
                  </p:nvSpPr>
                  <p:spPr bwMode="auto">
                    <a:xfrm>
                      <a:off x="4315" y="3038"/>
                      <a:ext cx="52" cy="105"/>
                    </a:xfrm>
                    <a:custGeom>
                      <a:avLst/>
                      <a:gdLst>
                        <a:gd name="T0" fmla="*/ 0 w 413"/>
                        <a:gd name="T1" fmla="*/ 0 h 525"/>
                        <a:gd name="T2" fmla="*/ 0 w 413"/>
                        <a:gd name="T3" fmla="*/ 0 h 525"/>
                        <a:gd name="T4" fmla="*/ 0 w 413"/>
                        <a:gd name="T5" fmla="*/ 0 h 525"/>
                        <a:gd name="T6" fmla="*/ 0 w 413"/>
                        <a:gd name="T7" fmla="*/ 0 h 525"/>
                        <a:gd name="T8" fmla="*/ 0 w 413"/>
                        <a:gd name="T9" fmla="*/ 0 h 525"/>
                        <a:gd name="T10" fmla="*/ 0 w 413"/>
                        <a:gd name="T11" fmla="*/ 0 h 525"/>
                        <a:gd name="T12" fmla="*/ 0 w 413"/>
                        <a:gd name="T13" fmla="*/ 0 h 525"/>
                        <a:gd name="T14" fmla="*/ 0 w 413"/>
                        <a:gd name="T15" fmla="*/ 0 h 525"/>
                        <a:gd name="T16" fmla="*/ 0 w 413"/>
                        <a:gd name="T17" fmla="*/ 0 h 525"/>
                        <a:gd name="T18" fmla="*/ 0 w 413"/>
                        <a:gd name="T19" fmla="*/ 0 h 525"/>
                        <a:gd name="T20" fmla="*/ 0 w 413"/>
                        <a:gd name="T21" fmla="*/ 0 h 525"/>
                        <a:gd name="T22" fmla="*/ 0 w 413"/>
                        <a:gd name="T23" fmla="*/ 0 h 525"/>
                        <a:gd name="T24" fmla="*/ 0 w 413"/>
                        <a:gd name="T25" fmla="*/ 0 h 525"/>
                        <a:gd name="T26" fmla="*/ 0 w 413"/>
                        <a:gd name="T27" fmla="*/ 0 h 525"/>
                        <a:gd name="T28" fmla="*/ 0 w 413"/>
                        <a:gd name="T29" fmla="*/ 0 h 525"/>
                        <a:gd name="T30" fmla="*/ 0 w 413"/>
                        <a:gd name="T31" fmla="*/ 0 h 525"/>
                        <a:gd name="T32" fmla="*/ 0 w 413"/>
                        <a:gd name="T33" fmla="*/ 0 h 525"/>
                        <a:gd name="T34" fmla="*/ 0 w 413"/>
                        <a:gd name="T35" fmla="*/ 0 h 525"/>
                        <a:gd name="T36" fmla="*/ 0 w 413"/>
                        <a:gd name="T37" fmla="*/ 0 h 525"/>
                        <a:gd name="T38" fmla="*/ 0 w 413"/>
                        <a:gd name="T39" fmla="*/ 0 h 525"/>
                        <a:gd name="T40" fmla="*/ 0 w 413"/>
                        <a:gd name="T41" fmla="*/ 0 h 525"/>
                        <a:gd name="T42" fmla="*/ 0 w 413"/>
                        <a:gd name="T43" fmla="*/ 0 h 525"/>
                        <a:gd name="T44" fmla="*/ 0 w 413"/>
                        <a:gd name="T45" fmla="*/ 0 h 525"/>
                        <a:gd name="T46" fmla="*/ 0 w 413"/>
                        <a:gd name="T47" fmla="*/ 0 h 525"/>
                        <a:gd name="T48" fmla="*/ 0 w 413"/>
                        <a:gd name="T49" fmla="*/ 0 h 525"/>
                        <a:gd name="T50" fmla="*/ 0 w 413"/>
                        <a:gd name="T51" fmla="*/ 0 h 525"/>
                        <a:gd name="T52" fmla="*/ 0 w 413"/>
                        <a:gd name="T53" fmla="*/ 0 h 525"/>
                        <a:gd name="T54" fmla="*/ 0 w 413"/>
                        <a:gd name="T55" fmla="*/ 0 h 525"/>
                        <a:gd name="T56" fmla="*/ 0 w 413"/>
                        <a:gd name="T57" fmla="*/ 0 h 525"/>
                        <a:gd name="T58" fmla="*/ 0 w 413"/>
                        <a:gd name="T59" fmla="*/ 0 h 525"/>
                        <a:gd name="T60" fmla="*/ 0 w 413"/>
                        <a:gd name="T61" fmla="*/ 0 h 525"/>
                        <a:gd name="T62" fmla="*/ 0 w 413"/>
                        <a:gd name="T63" fmla="*/ 0 h 525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w 413"/>
                        <a:gd name="T97" fmla="*/ 0 h 525"/>
                        <a:gd name="T98" fmla="*/ 413 w 413"/>
                        <a:gd name="T99" fmla="*/ 525 h 525"/>
                      </a:gdLst>
                      <a:ahLst/>
                      <a:cxnLst>
                        <a:cxn ang="T64">
                          <a:pos x="T0" y="T1"/>
                        </a:cxn>
                        <a:cxn ang="T65">
                          <a:pos x="T2" y="T3"/>
                        </a:cxn>
                        <a:cxn ang="T66">
                          <a:pos x="T4" y="T5"/>
                        </a:cxn>
                        <a:cxn ang="T67">
                          <a:pos x="T6" y="T7"/>
                        </a:cxn>
                        <a:cxn ang="T68">
                          <a:pos x="T8" y="T9"/>
                        </a:cxn>
                        <a:cxn ang="T69">
                          <a:pos x="T10" y="T11"/>
                        </a:cxn>
                        <a:cxn ang="T70">
                          <a:pos x="T12" y="T13"/>
                        </a:cxn>
                        <a:cxn ang="T71">
                          <a:pos x="T14" y="T15"/>
                        </a:cxn>
                        <a:cxn ang="T72">
                          <a:pos x="T16" y="T17"/>
                        </a:cxn>
                        <a:cxn ang="T73">
                          <a:pos x="T18" y="T19"/>
                        </a:cxn>
                        <a:cxn ang="T74">
                          <a:pos x="T20" y="T21"/>
                        </a:cxn>
                        <a:cxn ang="T75">
                          <a:pos x="T22" y="T23"/>
                        </a:cxn>
                        <a:cxn ang="T76">
                          <a:pos x="T24" y="T25"/>
                        </a:cxn>
                        <a:cxn ang="T77">
                          <a:pos x="T26" y="T27"/>
                        </a:cxn>
                        <a:cxn ang="T78">
                          <a:pos x="T28" y="T29"/>
                        </a:cxn>
                        <a:cxn ang="T79">
                          <a:pos x="T30" y="T31"/>
                        </a:cxn>
                        <a:cxn ang="T80">
                          <a:pos x="T32" y="T33"/>
                        </a:cxn>
                        <a:cxn ang="T81">
                          <a:pos x="T34" y="T35"/>
                        </a:cxn>
                        <a:cxn ang="T82">
                          <a:pos x="T36" y="T37"/>
                        </a:cxn>
                        <a:cxn ang="T83">
                          <a:pos x="T38" y="T39"/>
                        </a:cxn>
                        <a:cxn ang="T84">
                          <a:pos x="T40" y="T41"/>
                        </a:cxn>
                        <a:cxn ang="T85">
                          <a:pos x="T42" y="T43"/>
                        </a:cxn>
                        <a:cxn ang="T86">
                          <a:pos x="T44" y="T45"/>
                        </a:cxn>
                        <a:cxn ang="T87">
                          <a:pos x="T46" y="T47"/>
                        </a:cxn>
                        <a:cxn ang="T88">
                          <a:pos x="T48" y="T49"/>
                        </a:cxn>
                        <a:cxn ang="T89">
                          <a:pos x="T50" y="T51"/>
                        </a:cxn>
                        <a:cxn ang="T90">
                          <a:pos x="T52" y="T53"/>
                        </a:cxn>
                        <a:cxn ang="T91">
                          <a:pos x="T54" y="T55"/>
                        </a:cxn>
                        <a:cxn ang="T92">
                          <a:pos x="T56" y="T57"/>
                        </a:cxn>
                        <a:cxn ang="T93">
                          <a:pos x="T58" y="T59"/>
                        </a:cxn>
                        <a:cxn ang="T94">
                          <a:pos x="T60" y="T61"/>
                        </a:cxn>
                        <a:cxn ang="T95">
                          <a:pos x="T62" y="T63"/>
                        </a:cxn>
                      </a:cxnLst>
                      <a:rect l="T96" t="T97" r="T98" b="T99"/>
                      <a:pathLst>
                        <a:path w="413" h="525">
                          <a:moveTo>
                            <a:pt x="128" y="197"/>
                          </a:moveTo>
                          <a:lnTo>
                            <a:pt x="112" y="226"/>
                          </a:lnTo>
                          <a:lnTo>
                            <a:pt x="56" y="254"/>
                          </a:lnTo>
                          <a:lnTo>
                            <a:pt x="0" y="330"/>
                          </a:lnTo>
                          <a:lnTo>
                            <a:pt x="106" y="275"/>
                          </a:lnTo>
                          <a:lnTo>
                            <a:pt x="43" y="452"/>
                          </a:lnTo>
                          <a:lnTo>
                            <a:pt x="16" y="525"/>
                          </a:lnTo>
                          <a:lnTo>
                            <a:pt x="117" y="327"/>
                          </a:lnTo>
                          <a:lnTo>
                            <a:pt x="85" y="437"/>
                          </a:lnTo>
                          <a:lnTo>
                            <a:pt x="79" y="488"/>
                          </a:lnTo>
                          <a:lnTo>
                            <a:pt x="158" y="333"/>
                          </a:lnTo>
                          <a:lnTo>
                            <a:pt x="142" y="415"/>
                          </a:lnTo>
                          <a:lnTo>
                            <a:pt x="185" y="333"/>
                          </a:lnTo>
                          <a:lnTo>
                            <a:pt x="237" y="366"/>
                          </a:lnTo>
                          <a:lnTo>
                            <a:pt x="233" y="293"/>
                          </a:lnTo>
                          <a:lnTo>
                            <a:pt x="370" y="293"/>
                          </a:lnTo>
                          <a:lnTo>
                            <a:pt x="301" y="241"/>
                          </a:lnTo>
                          <a:lnTo>
                            <a:pt x="268" y="228"/>
                          </a:lnTo>
                          <a:lnTo>
                            <a:pt x="337" y="183"/>
                          </a:lnTo>
                          <a:lnTo>
                            <a:pt x="413" y="149"/>
                          </a:lnTo>
                          <a:lnTo>
                            <a:pt x="340" y="119"/>
                          </a:lnTo>
                          <a:lnTo>
                            <a:pt x="240" y="149"/>
                          </a:lnTo>
                          <a:lnTo>
                            <a:pt x="297" y="61"/>
                          </a:lnTo>
                          <a:lnTo>
                            <a:pt x="342" y="0"/>
                          </a:lnTo>
                          <a:lnTo>
                            <a:pt x="245" y="52"/>
                          </a:lnTo>
                          <a:lnTo>
                            <a:pt x="216" y="97"/>
                          </a:lnTo>
                          <a:lnTo>
                            <a:pt x="177" y="73"/>
                          </a:lnTo>
                          <a:lnTo>
                            <a:pt x="107" y="61"/>
                          </a:lnTo>
                          <a:lnTo>
                            <a:pt x="44" y="107"/>
                          </a:lnTo>
                          <a:lnTo>
                            <a:pt x="141" y="131"/>
                          </a:lnTo>
                          <a:lnTo>
                            <a:pt x="43" y="193"/>
                          </a:lnTo>
                          <a:lnTo>
                            <a:pt x="128" y="197"/>
                          </a:lnTo>
                          <a:close/>
                        </a:path>
                      </a:pathLst>
                    </a:custGeom>
                    <a:solidFill>
                      <a:srgbClr val="00C000"/>
                    </a:solidFill>
                    <a:ln w="1588">
                      <a:solidFill>
                        <a:srgbClr val="000000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US" sz="2200">
                        <a:latin typeface="Book Antiqua" pitchFamily="18" charset="0"/>
                      </a:endParaRPr>
                    </a:p>
                  </p:txBody>
                </p:sp>
              </p:grpSp>
              <p:grpSp>
                <p:nvGrpSpPr>
                  <p:cNvPr id="15503" name="Group 1757"/>
                  <p:cNvGrpSpPr>
                    <a:grpSpLocks/>
                  </p:cNvGrpSpPr>
                  <p:nvPr/>
                </p:nvGrpSpPr>
                <p:grpSpPr bwMode="auto">
                  <a:xfrm>
                    <a:off x="4338" y="3039"/>
                    <a:ext cx="52" cy="187"/>
                    <a:chOff x="4338" y="3039"/>
                    <a:chExt cx="52" cy="187"/>
                  </a:xfrm>
                </p:grpSpPr>
                <p:sp>
                  <p:nvSpPr>
                    <p:cNvPr id="12622" name="Freeform 1755"/>
                    <p:cNvSpPr>
                      <a:spLocks/>
                    </p:cNvSpPr>
                    <p:nvPr/>
                  </p:nvSpPr>
                  <p:spPr bwMode="auto">
                    <a:xfrm>
                      <a:off x="4351" y="3090"/>
                      <a:ext cx="18" cy="136"/>
                    </a:xfrm>
                    <a:custGeom>
                      <a:avLst/>
                      <a:gdLst>
                        <a:gd name="T0" fmla="*/ 0 w 152"/>
                        <a:gd name="T1" fmla="*/ 0 h 676"/>
                        <a:gd name="T2" fmla="*/ 0 w 152"/>
                        <a:gd name="T3" fmla="*/ 0 h 676"/>
                        <a:gd name="T4" fmla="*/ 0 w 152"/>
                        <a:gd name="T5" fmla="*/ 0 h 676"/>
                        <a:gd name="T6" fmla="*/ 0 w 152"/>
                        <a:gd name="T7" fmla="*/ 0 h 676"/>
                        <a:gd name="T8" fmla="*/ 0 w 152"/>
                        <a:gd name="T9" fmla="*/ 0 h 676"/>
                        <a:gd name="T10" fmla="*/ 0 w 152"/>
                        <a:gd name="T11" fmla="*/ 0 h 676"/>
                        <a:gd name="T12" fmla="*/ 0 w 152"/>
                        <a:gd name="T13" fmla="*/ 0 h 676"/>
                        <a:gd name="T14" fmla="*/ 0 w 152"/>
                        <a:gd name="T15" fmla="*/ 0 h 676"/>
                        <a:gd name="T16" fmla="*/ 0 w 152"/>
                        <a:gd name="T17" fmla="*/ 0 h 676"/>
                        <a:gd name="T18" fmla="*/ 0 w 152"/>
                        <a:gd name="T19" fmla="*/ 0 h 676"/>
                        <a:gd name="T20" fmla="*/ 0 w 152"/>
                        <a:gd name="T21" fmla="*/ 0 h 676"/>
                        <a:gd name="T22" fmla="*/ 0 w 152"/>
                        <a:gd name="T23" fmla="*/ 0 h 676"/>
                        <a:gd name="T24" fmla="*/ 0 w 152"/>
                        <a:gd name="T25" fmla="*/ 0 h 676"/>
                        <a:gd name="T26" fmla="*/ 0 w 152"/>
                        <a:gd name="T27" fmla="*/ 0 h 67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w 152"/>
                        <a:gd name="T43" fmla="*/ 0 h 676"/>
                        <a:gd name="T44" fmla="*/ 152 w 152"/>
                        <a:gd name="T45" fmla="*/ 676 h 676"/>
                      </a:gdLst>
                      <a:ahLst/>
                      <a:cxnLst>
                        <a:cxn ang="T28">
                          <a:pos x="T0" y="T1"/>
                        </a:cxn>
                        <a:cxn ang="T29">
                          <a:pos x="T2" y="T3"/>
                        </a:cxn>
                        <a:cxn ang="T30">
                          <a:pos x="T4" y="T5"/>
                        </a:cxn>
                        <a:cxn ang="T31">
                          <a:pos x="T6" y="T7"/>
                        </a:cxn>
                        <a:cxn ang="T32">
                          <a:pos x="T8" y="T9"/>
                        </a:cxn>
                        <a:cxn ang="T33">
                          <a:pos x="T10" y="T11"/>
                        </a:cxn>
                        <a:cxn ang="T34">
                          <a:pos x="T12" y="T13"/>
                        </a:cxn>
                        <a:cxn ang="T35">
                          <a:pos x="T14" y="T15"/>
                        </a:cxn>
                        <a:cxn ang="T36">
                          <a:pos x="T16" y="T17"/>
                        </a:cxn>
                        <a:cxn ang="T37">
                          <a:pos x="T18" y="T19"/>
                        </a:cxn>
                        <a:cxn ang="T38">
                          <a:pos x="T20" y="T21"/>
                        </a:cxn>
                        <a:cxn ang="T39">
                          <a:pos x="T22" y="T23"/>
                        </a:cxn>
                        <a:cxn ang="T40">
                          <a:pos x="T24" y="T25"/>
                        </a:cxn>
                        <a:cxn ang="T41">
                          <a:pos x="T26" y="T27"/>
                        </a:cxn>
                      </a:cxnLst>
                      <a:rect l="T42" t="T43" r="T44" b="T45"/>
                      <a:pathLst>
                        <a:path w="152" h="676">
                          <a:moveTo>
                            <a:pt x="152" y="0"/>
                          </a:moveTo>
                          <a:lnTo>
                            <a:pt x="118" y="143"/>
                          </a:lnTo>
                          <a:lnTo>
                            <a:pt x="94" y="287"/>
                          </a:lnTo>
                          <a:lnTo>
                            <a:pt x="75" y="389"/>
                          </a:lnTo>
                          <a:lnTo>
                            <a:pt x="55" y="502"/>
                          </a:lnTo>
                          <a:lnTo>
                            <a:pt x="44" y="584"/>
                          </a:lnTo>
                          <a:lnTo>
                            <a:pt x="33" y="648"/>
                          </a:lnTo>
                          <a:lnTo>
                            <a:pt x="29" y="676"/>
                          </a:lnTo>
                          <a:lnTo>
                            <a:pt x="0" y="676"/>
                          </a:lnTo>
                          <a:lnTo>
                            <a:pt x="29" y="459"/>
                          </a:lnTo>
                          <a:lnTo>
                            <a:pt x="60" y="302"/>
                          </a:lnTo>
                          <a:lnTo>
                            <a:pt x="87" y="168"/>
                          </a:lnTo>
                          <a:lnTo>
                            <a:pt x="109" y="52"/>
                          </a:lnTo>
                          <a:lnTo>
                            <a:pt x="152" y="0"/>
                          </a:lnTo>
                          <a:close/>
                        </a:path>
                      </a:pathLst>
                    </a:custGeom>
                    <a:solidFill>
                      <a:srgbClr val="FFE0C0"/>
                    </a:solidFill>
                    <a:ln w="1588">
                      <a:solidFill>
                        <a:srgbClr val="000000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US" sz="2200">
                        <a:latin typeface="Book Antiqua" pitchFamily="18" charset="0"/>
                      </a:endParaRPr>
                    </a:p>
                  </p:txBody>
                </p:sp>
                <p:sp>
                  <p:nvSpPr>
                    <p:cNvPr id="12623" name="Freeform 1756"/>
                    <p:cNvSpPr>
                      <a:spLocks/>
                    </p:cNvSpPr>
                    <p:nvPr/>
                  </p:nvSpPr>
                  <p:spPr bwMode="auto">
                    <a:xfrm>
                      <a:off x="4338" y="3039"/>
                      <a:ext cx="52" cy="106"/>
                    </a:xfrm>
                    <a:custGeom>
                      <a:avLst/>
                      <a:gdLst>
                        <a:gd name="T0" fmla="*/ 0 w 414"/>
                        <a:gd name="T1" fmla="*/ 0 h 529"/>
                        <a:gd name="T2" fmla="*/ 0 w 414"/>
                        <a:gd name="T3" fmla="*/ 0 h 529"/>
                        <a:gd name="T4" fmla="*/ 0 w 414"/>
                        <a:gd name="T5" fmla="*/ 0 h 529"/>
                        <a:gd name="T6" fmla="*/ 0 w 414"/>
                        <a:gd name="T7" fmla="*/ 0 h 529"/>
                        <a:gd name="T8" fmla="*/ 0 w 414"/>
                        <a:gd name="T9" fmla="*/ 0 h 529"/>
                        <a:gd name="T10" fmla="*/ 0 w 414"/>
                        <a:gd name="T11" fmla="*/ 0 h 529"/>
                        <a:gd name="T12" fmla="*/ 0 w 414"/>
                        <a:gd name="T13" fmla="*/ 0 h 529"/>
                        <a:gd name="T14" fmla="*/ 0 w 414"/>
                        <a:gd name="T15" fmla="*/ 0 h 529"/>
                        <a:gd name="T16" fmla="*/ 0 w 414"/>
                        <a:gd name="T17" fmla="*/ 0 h 529"/>
                        <a:gd name="T18" fmla="*/ 0 w 414"/>
                        <a:gd name="T19" fmla="*/ 0 h 529"/>
                        <a:gd name="T20" fmla="*/ 0 w 414"/>
                        <a:gd name="T21" fmla="*/ 0 h 529"/>
                        <a:gd name="T22" fmla="*/ 0 w 414"/>
                        <a:gd name="T23" fmla="*/ 0 h 529"/>
                        <a:gd name="T24" fmla="*/ 0 w 414"/>
                        <a:gd name="T25" fmla="*/ 0 h 529"/>
                        <a:gd name="T26" fmla="*/ 0 w 414"/>
                        <a:gd name="T27" fmla="*/ 0 h 529"/>
                        <a:gd name="T28" fmla="*/ 0 w 414"/>
                        <a:gd name="T29" fmla="*/ 0 h 529"/>
                        <a:gd name="T30" fmla="*/ 0 w 414"/>
                        <a:gd name="T31" fmla="*/ 0 h 529"/>
                        <a:gd name="T32" fmla="*/ 0 w 414"/>
                        <a:gd name="T33" fmla="*/ 0 h 529"/>
                        <a:gd name="T34" fmla="*/ 0 w 414"/>
                        <a:gd name="T35" fmla="*/ 0 h 529"/>
                        <a:gd name="T36" fmla="*/ 0 w 414"/>
                        <a:gd name="T37" fmla="*/ 0 h 529"/>
                        <a:gd name="T38" fmla="*/ 0 w 414"/>
                        <a:gd name="T39" fmla="*/ 0 h 529"/>
                        <a:gd name="T40" fmla="*/ 0 w 414"/>
                        <a:gd name="T41" fmla="*/ 0 h 529"/>
                        <a:gd name="T42" fmla="*/ 0 w 414"/>
                        <a:gd name="T43" fmla="*/ 0 h 529"/>
                        <a:gd name="T44" fmla="*/ 0 w 414"/>
                        <a:gd name="T45" fmla="*/ 0 h 529"/>
                        <a:gd name="T46" fmla="*/ 0 w 414"/>
                        <a:gd name="T47" fmla="*/ 0 h 529"/>
                        <a:gd name="T48" fmla="*/ 0 w 414"/>
                        <a:gd name="T49" fmla="*/ 0 h 529"/>
                        <a:gd name="T50" fmla="*/ 0 w 414"/>
                        <a:gd name="T51" fmla="*/ 0 h 529"/>
                        <a:gd name="T52" fmla="*/ 0 w 414"/>
                        <a:gd name="T53" fmla="*/ 0 h 529"/>
                        <a:gd name="T54" fmla="*/ 0 w 414"/>
                        <a:gd name="T55" fmla="*/ 0 h 529"/>
                        <a:gd name="T56" fmla="*/ 0 w 414"/>
                        <a:gd name="T57" fmla="*/ 0 h 529"/>
                        <a:gd name="T58" fmla="*/ 0 w 414"/>
                        <a:gd name="T59" fmla="*/ 0 h 529"/>
                        <a:gd name="T60" fmla="*/ 0 w 414"/>
                        <a:gd name="T61" fmla="*/ 0 h 529"/>
                        <a:gd name="T62" fmla="*/ 0 w 414"/>
                        <a:gd name="T63" fmla="*/ 0 h 529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w 414"/>
                        <a:gd name="T97" fmla="*/ 0 h 529"/>
                        <a:gd name="T98" fmla="*/ 414 w 414"/>
                        <a:gd name="T99" fmla="*/ 529 h 529"/>
                      </a:gdLst>
                      <a:ahLst/>
                      <a:cxnLst>
                        <a:cxn ang="T64">
                          <a:pos x="T0" y="T1"/>
                        </a:cxn>
                        <a:cxn ang="T65">
                          <a:pos x="T2" y="T3"/>
                        </a:cxn>
                        <a:cxn ang="T66">
                          <a:pos x="T4" y="T5"/>
                        </a:cxn>
                        <a:cxn ang="T67">
                          <a:pos x="T6" y="T7"/>
                        </a:cxn>
                        <a:cxn ang="T68">
                          <a:pos x="T8" y="T9"/>
                        </a:cxn>
                        <a:cxn ang="T69">
                          <a:pos x="T10" y="T11"/>
                        </a:cxn>
                        <a:cxn ang="T70">
                          <a:pos x="T12" y="T13"/>
                        </a:cxn>
                        <a:cxn ang="T71">
                          <a:pos x="T14" y="T15"/>
                        </a:cxn>
                        <a:cxn ang="T72">
                          <a:pos x="T16" y="T17"/>
                        </a:cxn>
                        <a:cxn ang="T73">
                          <a:pos x="T18" y="T19"/>
                        </a:cxn>
                        <a:cxn ang="T74">
                          <a:pos x="T20" y="T21"/>
                        </a:cxn>
                        <a:cxn ang="T75">
                          <a:pos x="T22" y="T23"/>
                        </a:cxn>
                        <a:cxn ang="T76">
                          <a:pos x="T24" y="T25"/>
                        </a:cxn>
                        <a:cxn ang="T77">
                          <a:pos x="T26" y="T27"/>
                        </a:cxn>
                        <a:cxn ang="T78">
                          <a:pos x="T28" y="T29"/>
                        </a:cxn>
                        <a:cxn ang="T79">
                          <a:pos x="T30" y="T31"/>
                        </a:cxn>
                        <a:cxn ang="T80">
                          <a:pos x="T32" y="T33"/>
                        </a:cxn>
                        <a:cxn ang="T81">
                          <a:pos x="T34" y="T35"/>
                        </a:cxn>
                        <a:cxn ang="T82">
                          <a:pos x="T36" y="T37"/>
                        </a:cxn>
                        <a:cxn ang="T83">
                          <a:pos x="T38" y="T39"/>
                        </a:cxn>
                        <a:cxn ang="T84">
                          <a:pos x="T40" y="T41"/>
                        </a:cxn>
                        <a:cxn ang="T85">
                          <a:pos x="T42" y="T43"/>
                        </a:cxn>
                        <a:cxn ang="T86">
                          <a:pos x="T44" y="T45"/>
                        </a:cxn>
                        <a:cxn ang="T87">
                          <a:pos x="T46" y="T47"/>
                        </a:cxn>
                        <a:cxn ang="T88">
                          <a:pos x="T48" y="T49"/>
                        </a:cxn>
                        <a:cxn ang="T89">
                          <a:pos x="T50" y="T51"/>
                        </a:cxn>
                        <a:cxn ang="T90">
                          <a:pos x="T52" y="T53"/>
                        </a:cxn>
                        <a:cxn ang="T91">
                          <a:pos x="T54" y="T55"/>
                        </a:cxn>
                        <a:cxn ang="T92">
                          <a:pos x="T56" y="T57"/>
                        </a:cxn>
                        <a:cxn ang="T93">
                          <a:pos x="T58" y="T59"/>
                        </a:cxn>
                        <a:cxn ang="T94">
                          <a:pos x="T60" y="T61"/>
                        </a:cxn>
                        <a:cxn ang="T95">
                          <a:pos x="T62" y="T63"/>
                        </a:cxn>
                      </a:cxnLst>
                      <a:rect l="T96" t="T97" r="T98" b="T99"/>
                      <a:pathLst>
                        <a:path w="414" h="529">
                          <a:moveTo>
                            <a:pt x="286" y="202"/>
                          </a:moveTo>
                          <a:lnTo>
                            <a:pt x="301" y="226"/>
                          </a:lnTo>
                          <a:lnTo>
                            <a:pt x="357" y="257"/>
                          </a:lnTo>
                          <a:lnTo>
                            <a:pt x="414" y="331"/>
                          </a:lnTo>
                          <a:lnTo>
                            <a:pt x="308" y="278"/>
                          </a:lnTo>
                          <a:lnTo>
                            <a:pt x="370" y="453"/>
                          </a:lnTo>
                          <a:lnTo>
                            <a:pt x="397" y="529"/>
                          </a:lnTo>
                          <a:lnTo>
                            <a:pt x="297" y="327"/>
                          </a:lnTo>
                          <a:lnTo>
                            <a:pt x="328" y="443"/>
                          </a:lnTo>
                          <a:lnTo>
                            <a:pt x="334" y="488"/>
                          </a:lnTo>
                          <a:lnTo>
                            <a:pt x="257" y="339"/>
                          </a:lnTo>
                          <a:lnTo>
                            <a:pt x="271" y="418"/>
                          </a:lnTo>
                          <a:lnTo>
                            <a:pt x="229" y="339"/>
                          </a:lnTo>
                          <a:lnTo>
                            <a:pt x="177" y="364"/>
                          </a:lnTo>
                          <a:lnTo>
                            <a:pt x="180" y="296"/>
                          </a:lnTo>
                          <a:lnTo>
                            <a:pt x="42" y="296"/>
                          </a:lnTo>
                          <a:lnTo>
                            <a:pt x="113" y="244"/>
                          </a:lnTo>
                          <a:lnTo>
                            <a:pt x="145" y="233"/>
                          </a:lnTo>
                          <a:lnTo>
                            <a:pt x="76" y="184"/>
                          </a:lnTo>
                          <a:lnTo>
                            <a:pt x="0" y="150"/>
                          </a:lnTo>
                          <a:lnTo>
                            <a:pt x="74" y="122"/>
                          </a:lnTo>
                          <a:lnTo>
                            <a:pt x="174" y="150"/>
                          </a:lnTo>
                          <a:lnTo>
                            <a:pt x="116" y="64"/>
                          </a:lnTo>
                          <a:lnTo>
                            <a:pt x="71" y="0"/>
                          </a:lnTo>
                          <a:lnTo>
                            <a:pt x="168" y="50"/>
                          </a:lnTo>
                          <a:lnTo>
                            <a:pt x="196" y="99"/>
                          </a:lnTo>
                          <a:lnTo>
                            <a:pt x="237" y="76"/>
                          </a:lnTo>
                          <a:lnTo>
                            <a:pt x="304" y="64"/>
                          </a:lnTo>
                          <a:lnTo>
                            <a:pt x="369" y="110"/>
                          </a:lnTo>
                          <a:lnTo>
                            <a:pt x="272" y="132"/>
                          </a:lnTo>
                          <a:lnTo>
                            <a:pt x="370" y="198"/>
                          </a:lnTo>
                          <a:lnTo>
                            <a:pt x="286" y="202"/>
                          </a:lnTo>
                          <a:close/>
                        </a:path>
                      </a:pathLst>
                    </a:custGeom>
                    <a:solidFill>
                      <a:srgbClr val="00C000"/>
                    </a:solidFill>
                    <a:ln w="1588">
                      <a:solidFill>
                        <a:srgbClr val="000000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en-US" sz="2200">
                        <a:latin typeface="Book Antiqua" pitchFamily="18" charset="0"/>
                      </a:endParaRPr>
                    </a:p>
                  </p:txBody>
                </p:sp>
              </p:grpSp>
            </p:grpSp>
            <p:grpSp>
              <p:nvGrpSpPr>
                <p:cNvPr id="15504" name="Group 1763"/>
                <p:cNvGrpSpPr>
                  <a:grpSpLocks/>
                </p:cNvGrpSpPr>
                <p:nvPr/>
              </p:nvGrpSpPr>
              <p:grpSpPr bwMode="auto">
                <a:xfrm>
                  <a:off x="4142" y="3001"/>
                  <a:ext cx="84" cy="214"/>
                  <a:chOff x="4142" y="3001"/>
                  <a:chExt cx="84" cy="214"/>
                </a:xfrm>
              </p:grpSpPr>
              <p:sp>
                <p:nvSpPr>
                  <p:cNvPr id="12616" name="Freeform 1759"/>
                  <p:cNvSpPr>
                    <a:spLocks/>
                  </p:cNvSpPr>
                  <p:nvPr/>
                </p:nvSpPr>
                <p:spPr bwMode="auto">
                  <a:xfrm>
                    <a:off x="4165" y="3059"/>
                    <a:ext cx="22" cy="155"/>
                  </a:xfrm>
                  <a:custGeom>
                    <a:avLst/>
                    <a:gdLst>
                      <a:gd name="T0" fmla="*/ 0 w 171"/>
                      <a:gd name="T1" fmla="*/ 0 h 773"/>
                      <a:gd name="T2" fmla="*/ 0 w 171"/>
                      <a:gd name="T3" fmla="*/ 0 h 773"/>
                      <a:gd name="T4" fmla="*/ 0 w 171"/>
                      <a:gd name="T5" fmla="*/ 0 h 773"/>
                      <a:gd name="T6" fmla="*/ 0 w 171"/>
                      <a:gd name="T7" fmla="*/ 0 h 773"/>
                      <a:gd name="T8" fmla="*/ 0 w 171"/>
                      <a:gd name="T9" fmla="*/ 0 h 773"/>
                      <a:gd name="T10" fmla="*/ 0 w 171"/>
                      <a:gd name="T11" fmla="*/ 0 h 773"/>
                      <a:gd name="T12" fmla="*/ 0 w 171"/>
                      <a:gd name="T13" fmla="*/ 0 h 773"/>
                      <a:gd name="T14" fmla="*/ 0 w 171"/>
                      <a:gd name="T15" fmla="*/ 0 h 773"/>
                      <a:gd name="T16" fmla="*/ 0 w 171"/>
                      <a:gd name="T17" fmla="*/ 0 h 773"/>
                      <a:gd name="T18" fmla="*/ 0 w 171"/>
                      <a:gd name="T19" fmla="*/ 0 h 773"/>
                      <a:gd name="T20" fmla="*/ 0 w 171"/>
                      <a:gd name="T21" fmla="*/ 0 h 773"/>
                      <a:gd name="T22" fmla="*/ 0 w 171"/>
                      <a:gd name="T23" fmla="*/ 0 h 773"/>
                      <a:gd name="T24" fmla="*/ 0 w 171"/>
                      <a:gd name="T25" fmla="*/ 0 h 773"/>
                      <a:gd name="T26" fmla="*/ 0 w 171"/>
                      <a:gd name="T27" fmla="*/ 0 h 773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w 171"/>
                      <a:gd name="T43" fmla="*/ 0 h 773"/>
                      <a:gd name="T44" fmla="*/ 171 w 171"/>
                      <a:gd name="T45" fmla="*/ 773 h 773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T42" t="T43" r="T44" b="T45"/>
                    <a:pathLst>
                      <a:path w="171" h="773">
                        <a:moveTo>
                          <a:pt x="0" y="0"/>
                        </a:moveTo>
                        <a:lnTo>
                          <a:pt x="36" y="166"/>
                        </a:lnTo>
                        <a:lnTo>
                          <a:pt x="64" y="326"/>
                        </a:lnTo>
                        <a:lnTo>
                          <a:pt x="84" y="444"/>
                        </a:lnTo>
                        <a:lnTo>
                          <a:pt x="108" y="571"/>
                        </a:lnTo>
                        <a:lnTo>
                          <a:pt x="122" y="663"/>
                        </a:lnTo>
                        <a:lnTo>
                          <a:pt x="133" y="737"/>
                        </a:lnTo>
                        <a:lnTo>
                          <a:pt x="135" y="773"/>
                        </a:lnTo>
                        <a:lnTo>
                          <a:pt x="171" y="773"/>
                        </a:lnTo>
                        <a:lnTo>
                          <a:pt x="135" y="525"/>
                        </a:lnTo>
                        <a:lnTo>
                          <a:pt x="102" y="345"/>
                        </a:lnTo>
                        <a:lnTo>
                          <a:pt x="70" y="192"/>
                        </a:lnTo>
                        <a:lnTo>
                          <a:pt x="47" y="6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E0C0"/>
                  </a:solidFill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2617" name="Freeform 1760"/>
                  <p:cNvSpPr>
                    <a:spLocks/>
                  </p:cNvSpPr>
                  <p:nvPr/>
                </p:nvSpPr>
                <p:spPr bwMode="auto">
                  <a:xfrm>
                    <a:off x="4142" y="3001"/>
                    <a:ext cx="59" cy="120"/>
                  </a:xfrm>
                  <a:custGeom>
                    <a:avLst/>
                    <a:gdLst>
                      <a:gd name="T0" fmla="*/ 0 w 469"/>
                      <a:gd name="T1" fmla="*/ 0 h 597"/>
                      <a:gd name="T2" fmla="*/ 0 w 469"/>
                      <a:gd name="T3" fmla="*/ 0 h 597"/>
                      <a:gd name="T4" fmla="*/ 0 w 469"/>
                      <a:gd name="T5" fmla="*/ 0 h 597"/>
                      <a:gd name="T6" fmla="*/ 0 w 469"/>
                      <a:gd name="T7" fmla="*/ 0 h 597"/>
                      <a:gd name="T8" fmla="*/ 0 w 469"/>
                      <a:gd name="T9" fmla="*/ 0 h 597"/>
                      <a:gd name="T10" fmla="*/ 0 w 469"/>
                      <a:gd name="T11" fmla="*/ 0 h 597"/>
                      <a:gd name="T12" fmla="*/ 0 w 469"/>
                      <a:gd name="T13" fmla="*/ 0 h 597"/>
                      <a:gd name="T14" fmla="*/ 0 w 469"/>
                      <a:gd name="T15" fmla="*/ 0 h 597"/>
                      <a:gd name="T16" fmla="*/ 0 w 469"/>
                      <a:gd name="T17" fmla="*/ 0 h 597"/>
                      <a:gd name="T18" fmla="*/ 0 w 469"/>
                      <a:gd name="T19" fmla="*/ 0 h 597"/>
                      <a:gd name="T20" fmla="*/ 0 w 469"/>
                      <a:gd name="T21" fmla="*/ 0 h 597"/>
                      <a:gd name="T22" fmla="*/ 0 w 469"/>
                      <a:gd name="T23" fmla="*/ 0 h 597"/>
                      <a:gd name="T24" fmla="*/ 0 w 469"/>
                      <a:gd name="T25" fmla="*/ 0 h 597"/>
                      <a:gd name="T26" fmla="*/ 0 w 469"/>
                      <a:gd name="T27" fmla="*/ 0 h 597"/>
                      <a:gd name="T28" fmla="*/ 0 w 469"/>
                      <a:gd name="T29" fmla="*/ 0 h 597"/>
                      <a:gd name="T30" fmla="*/ 0 w 469"/>
                      <a:gd name="T31" fmla="*/ 0 h 597"/>
                      <a:gd name="T32" fmla="*/ 0 w 469"/>
                      <a:gd name="T33" fmla="*/ 0 h 597"/>
                      <a:gd name="T34" fmla="*/ 0 w 469"/>
                      <a:gd name="T35" fmla="*/ 0 h 597"/>
                      <a:gd name="T36" fmla="*/ 0 w 469"/>
                      <a:gd name="T37" fmla="*/ 0 h 597"/>
                      <a:gd name="T38" fmla="*/ 0 w 469"/>
                      <a:gd name="T39" fmla="*/ 0 h 597"/>
                      <a:gd name="T40" fmla="*/ 0 w 469"/>
                      <a:gd name="T41" fmla="*/ 0 h 597"/>
                      <a:gd name="T42" fmla="*/ 0 w 469"/>
                      <a:gd name="T43" fmla="*/ 0 h 597"/>
                      <a:gd name="T44" fmla="*/ 0 w 469"/>
                      <a:gd name="T45" fmla="*/ 0 h 597"/>
                      <a:gd name="T46" fmla="*/ 0 w 469"/>
                      <a:gd name="T47" fmla="*/ 0 h 597"/>
                      <a:gd name="T48" fmla="*/ 0 w 469"/>
                      <a:gd name="T49" fmla="*/ 0 h 597"/>
                      <a:gd name="T50" fmla="*/ 0 w 469"/>
                      <a:gd name="T51" fmla="*/ 0 h 597"/>
                      <a:gd name="T52" fmla="*/ 0 w 469"/>
                      <a:gd name="T53" fmla="*/ 0 h 597"/>
                      <a:gd name="T54" fmla="*/ 0 w 469"/>
                      <a:gd name="T55" fmla="*/ 0 h 597"/>
                      <a:gd name="T56" fmla="*/ 0 w 469"/>
                      <a:gd name="T57" fmla="*/ 0 h 597"/>
                      <a:gd name="T58" fmla="*/ 0 w 469"/>
                      <a:gd name="T59" fmla="*/ 0 h 597"/>
                      <a:gd name="T60" fmla="*/ 0 w 469"/>
                      <a:gd name="T61" fmla="*/ 0 h 597"/>
                      <a:gd name="T62" fmla="*/ 0 w 469"/>
                      <a:gd name="T63" fmla="*/ 0 h 59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w 469"/>
                      <a:gd name="T97" fmla="*/ 0 h 597"/>
                      <a:gd name="T98" fmla="*/ 469 w 469"/>
                      <a:gd name="T99" fmla="*/ 597 h 597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T96" t="T97" r="T98" b="T99"/>
                    <a:pathLst>
                      <a:path w="469" h="597">
                        <a:moveTo>
                          <a:pt x="144" y="227"/>
                        </a:moveTo>
                        <a:lnTo>
                          <a:pt x="128" y="257"/>
                        </a:lnTo>
                        <a:lnTo>
                          <a:pt x="63" y="290"/>
                        </a:lnTo>
                        <a:lnTo>
                          <a:pt x="0" y="373"/>
                        </a:lnTo>
                        <a:lnTo>
                          <a:pt x="119" y="312"/>
                        </a:lnTo>
                        <a:lnTo>
                          <a:pt x="47" y="513"/>
                        </a:lnTo>
                        <a:lnTo>
                          <a:pt x="20" y="597"/>
                        </a:lnTo>
                        <a:lnTo>
                          <a:pt x="133" y="371"/>
                        </a:lnTo>
                        <a:lnTo>
                          <a:pt x="98" y="499"/>
                        </a:lnTo>
                        <a:lnTo>
                          <a:pt x="89" y="552"/>
                        </a:lnTo>
                        <a:lnTo>
                          <a:pt x="179" y="380"/>
                        </a:lnTo>
                        <a:lnTo>
                          <a:pt x="162" y="474"/>
                        </a:lnTo>
                        <a:lnTo>
                          <a:pt x="210" y="380"/>
                        </a:lnTo>
                        <a:lnTo>
                          <a:pt x="268" y="414"/>
                        </a:lnTo>
                        <a:lnTo>
                          <a:pt x="264" y="334"/>
                        </a:lnTo>
                        <a:lnTo>
                          <a:pt x="420" y="334"/>
                        </a:lnTo>
                        <a:lnTo>
                          <a:pt x="342" y="275"/>
                        </a:lnTo>
                        <a:lnTo>
                          <a:pt x="302" y="260"/>
                        </a:lnTo>
                        <a:lnTo>
                          <a:pt x="380" y="208"/>
                        </a:lnTo>
                        <a:lnTo>
                          <a:pt x="469" y="169"/>
                        </a:lnTo>
                        <a:lnTo>
                          <a:pt x="384" y="137"/>
                        </a:lnTo>
                        <a:lnTo>
                          <a:pt x="272" y="169"/>
                        </a:lnTo>
                        <a:lnTo>
                          <a:pt x="336" y="71"/>
                        </a:lnTo>
                        <a:lnTo>
                          <a:pt x="388" y="0"/>
                        </a:lnTo>
                        <a:lnTo>
                          <a:pt x="279" y="58"/>
                        </a:lnTo>
                        <a:lnTo>
                          <a:pt x="244" y="110"/>
                        </a:lnTo>
                        <a:lnTo>
                          <a:pt x="201" y="85"/>
                        </a:lnTo>
                        <a:lnTo>
                          <a:pt x="122" y="71"/>
                        </a:lnTo>
                        <a:lnTo>
                          <a:pt x="52" y="125"/>
                        </a:lnTo>
                        <a:lnTo>
                          <a:pt x="158" y="152"/>
                        </a:lnTo>
                        <a:lnTo>
                          <a:pt x="47" y="221"/>
                        </a:lnTo>
                        <a:lnTo>
                          <a:pt x="144" y="227"/>
                        </a:lnTo>
                        <a:close/>
                      </a:path>
                    </a:pathLst>
                  </a:custGeom>
                  <a:solidFill>
                    <a:srgbClr val="00C000"/>
                  </a:solidFill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2618" name="Freeform 1761"/>
                  <p:cNvSpPr>
                    <a:spLocks/>
                  </p:cNvSpPr>
                  <p:nvPr/>
                </p:nvSpPr>
                <p:spPr bwMode="auto">
                  <a:xfrm>
                    <a:off x="4182" y="3061"/>
                    <a:ext cx="21" cy="154"/>
                  </a:xfrm>
                  <a:custGeom>
                    <a:avLst/>
                    <a:gdLst>
                      <a:gd name="T0" fmla="*/ 0 w 174"/>
                      <a:gd name="T1" fmla="*/ 0 h 771"/>
                      <a:gd name="T2" fmla="*/ 0 w 174"/>
                      <a:gd name="T3" fmla="*/ 0 h 771"/>
                      <a:gd name="T4" fmla="*/ 0 w 174"/>
                      <a:gd name="T5" fmla="*/ 0 h 771"/>
                      <a:gd name="T6" fmla="*/ 0 w 174"/>
                      <a:gd name="T7" fmla="*/ 0 h 771"/>
                      <a:gd name="T8" fmla="*/ 0 w 174"/>
                      <a:gd name="T9" fmla="*/ 0 h 771"/>
                      <a:gd name="T10" fmla="*/ 0 w 174"/>
                      <a:gd name="T11" fmla="*/ 0 h 771"/>
                      <a:gd name="T12" fmla="*/ 0 w 174"/>
                      <a:gd name="T13" fmla="*/ 0 h 771"/>
                      <a:gd name="T14" fmla="*/ 0 w 174"/>
                      <a:gd name="T15" fmla="*/ 0 h 771"/>
                      <a:gd name="T16" fmla="*/ 0 w 174"/>
                      <a:gd name="T17" fmla="*/ 0 h 771"/>
                      <a:gd name="T18" fmla="*/ 0 w 174"/>
                      <a:gd name="T19" fmla="*/ 0 h 771"/>
                      <a:gd name="T20" fmla="*/ 0 w 174"/>
                      <a:gd name="T21" fmla="*/ 0 h 771"/>
                      <a:gd name="T22" fmla="*/ 0 w 174"/>
                      <a:gd name="T23" fmla="*/ 0 h 771"/>
                      <a:gd name="T24" fmla="*/ 0 w 174"/>
                      <a:gd name="T25" fmla="*/ 0 h 771"/>
                      <a:gd name="T26" fmla="*/ 0 w 174"/>
                      <a:gd name="T27" fmla="*/ 0 h 771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w 174"/>
                      <a:gd name="T43" fmla="*/ 0 h 771"/>
                      <a:gd name="T44" fmla="*/ 174 w 174"/>
                      <a:gd name="T45" fmla="*/ 771 h 771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T42" t="T43" r="T44" b="T45"/>
                    <a:pathLst>
                      <a:path w="174" h="771">
                        <a:moveTo>
                          <a:pt x="174" y="0"/>
                        </a:moveTo>
                        <a:lnTo>
                          <a:pt x="134" y="165"/>
                        </a:lnTo>
                        <a:lnTo>
                          <a:pt x="107" y="327"/>
                        </a:lnTo>
                        <a:lnTo>
                          <a:pt x="86" y="444"/>
                        </a:lnTo>
                        <a:lnTo>
                          <a:pt x="61" y="571"/>
                        </a:lnTo>
                        <a:lnTo>
                          <a:pt x="48" y="662"/>
                        </a:lnTo>
                        <a:lnTo>
                          <a:pt x="37" y="738"/>
                        </a:lnTo>
                        <a:lnTo>
                          <a:pt x="34" y="771"/>
                        </a:lnTo>
                        <a:lnTo>
                          <a:pt x="0" y="771"/>
                        </a:lnTo>
                        <a:lnTo>
                          <a:pt x="34" y="524"/>
                        </a:lnTo>
                        <a:lnTo>
                          <a:pt x="70" y="345"/>
                        </a:lnTo>
                        <a:lnTo>
                          <a:pt x="101" y="193"/>
                        </a:lnTo>
                        <a:lnTo>
                          <a:pt x="124" y="61"/>
                        </a:lnTo>
                        <a:lnTo>
                          <a:pt x="174" y="0"/>
                        </a:lnTo>
                        <a:close/>
                      </a:path>
                    </a:pathLst>
                  </a:custGeom>
                  <a:solidFill>
                    <a:srgbClr val="FFE0C0"/>
                  </a:solidFill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  <p:sp>
                <p:nvSpPr>
                  <p:cNvPr id="12619" name="Freeform 1762"/>
                  <p:cNvSpPr>
                    <a:spLocks/>
                  </p:cNvSpPr>
                  <p:nvPr/>
                </p:nvSpPr>
                <p:spPr bwMode="auto">
                  <a:xfrm>
                    <a:off x="4168" y="3003"/>
                    <a:ext cx="58" cy="120"/>
                  </a:xfrm>
                  <a:custGeom>
                    <a:avLst/>
                    <a:gdLst>
                      <a:gd name="T0" fmla="*/ 0 w 470"/>
                      <a:gd name="T1" fmla="*/ 0 h 600"/>
                      <a:gd name="T2" fmla="*/ 0 w 470"/>
                      <a:gd name="T3" fmla="*/ 0 h 600"/>
                      <a:gd name="T4" fmla="*/ 0 w 470"/>
                      <a:gd name="T5" fmla="*/ 0 h 600"/>
                      <a:gd name="T6" fmla="*/ 0 w 470"/>
                      <a:gd name="T7" fmla="*/ 0 h 600"/>
                      <a:gd name="T8" fmla="*/ 0 w 470"/>
                      <a:gd name="T9" fmla="*/ 0 h 600"/>
                      <a:gd name="T10" fmla="*/ 0 w 470"/>
                      <a:gd name="T11" fmla="*/ 0 h 600"/>
                      <a:gd name="T12" fmla="*/ 0 w 470"/>
                      <a:gd name="T13" fmla="*/ 0 h 600"/>
                      <a:gd name="T14" fmla="*/ 0 w 470"/>
                      <a:gd name="T15" fmla="*/ 0 h 600"/>
                      <a:gd name="T16" fmla="*/ 0 w 470"/>
                      <a:gd name="T17" fmla="*/ 0 h 600"/>
                      <a:gd name="T18" fmla="*/ 0 w 470"/>
                      <a:gd name="T19" fmla="*/ 0 h 600"/>
                      <a:gd name="T20" fmla="*/ 0 w 470"/>
                      <a:gd name="T21" fmla="*/ 0 h 600"/>
                      <a:gd name="T22" fmla="*/ 0 w 470"/>
                      <a:gd name="T23" fmla="*/ 0 h 600"/>
                      <a:gd name="T24" fmla="*/ 0 w 470"/>
                      <a:gd name="T25" fmla="*/ 0 h 600"/>
                      <a:gd name="T26" fmla="*/ 0 w 470"/>
                      <a:gd name="T27" fmla="*/ 0 h 600"/>
                      <a:gd name="T28" fmla="*/ 0 w 470"/>
                      <a:gd name="T29" fmla="*/ 0 h 600"/>
                      <a:gd name="T30" fmla="*/ 0 w 470"/>
                      <a:gd name="T31" fmla="*/ 0 h 600"/>
                      <a:gd name="T32" fmla="*/ 0 w 470"/>
                      <a:gd name="T33" fmla="*/ 0 h 600"/>
                      <a:gd name="T34" fmla="*/ 0 w 470"/>
                      <a:gd name="T35" fmla="*/ 0 h 600"/>
                      <a:gd name="T36" fmla="*/ 0 w 470"/>
                      <a:gd name="T37" fmla="*/ 0 h 600"/>
                      <a:gd name="T38" fmla="*/ 0 w 470"/>
                      <a:gd name="T39" fmla="*/ 0 h 600"/>
                      <a:gd name="T40" fmla="*/ 0 w 470"/>
                      <a:gd name="T41" fmla="*/ 0 h 600"/>
                      <a:gd name="T42" fmla="*/ 0 w 470"/>
                      <a:gd name="T43" fmla="*/ 0 h 600"/>
                      <a:gd name="T44" fmla="*/ 0 w 470"/>
                      <a:gd name="T45" fmla="*/ 0 h 600"/>
                      <a:gd name="T46" fmla="*/ 0 w 470"/>
                      <a:gd name="T47" fmla="*/ 0 h 600"/>
                      <a:gd name="T48" fmla="*/ 0 w 470"/>
                      <a:gd name="T49" fmla="*/ 0 h 600"/>
                      <a:gd name="T50" fmla="*/ 0 w 470"/>
                      <a:gd name="T51" fmla="*/ 0 h 600"/>
                      <a:gd name="T52" fmla="*/ 0 w 470"/>
                      <a:gd name="T53" fmla="*/ 0 h 600"/>
                      <a:gd name="T54" fmla="*/ 0 w 470"/>
                      <a:gd name="T55" fmla="*/ 0 h 600"/>
                      <a:gd name="T56" fmla="*/ 0 w 470"/>
                      <a:gd name="T57" fmla="*/ 0 h 600"/>
                      <a:gd name="T58" fmla="*/ 0 w 470"/>
                      <a:gd name="T59" fmla="*/ 0 h 600"/>
                      <a:gd name="T60" fmla="*/ 0 w 470"/>
                      <a:gd name="T61" fmla="*/ 0 h 600"/>
                      <a:gd name="T62" fmla="*/ 0 w 470"/>
                      <a:gd name="T63" fmla="*/ 0 h 600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w 470"/>
                      <a:gd name="T97" fmla="*/ 0 h 600"/>
                      <a:gd name="T98" fmla="*/ 470 w 470"/>
                      <a:gd name="T99" fmla="*/ 600 h 600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T96" t="T97" r="T98" b="T99"/>
                    <a:pathLst>
                      <a:path w="470" h="600">
                        <a:moveTo>
                          <a:pt x="327" y="230"/>
                        </a:moveTo>
                        <a:lnTo>
                          <a:pt x="340" y="258"/>
                        </a:lnTo>
                        <a:lnTo>
                          <a:pt x="407" y="291"/>
                        </a:lnTo>
                        <a:lnTo>
                          <a:pt x="470" y="378"/>
                        </a:lnTo>
                        <a:lnTo>
                          <a:pt x="350" y="316"/>
                        </a:lnTo>
                        <a:lnTo>
                          <a:pt x="422" y="517"/>
                        </a:lnTo>
                        <a:lnTo>
                          <a:pt x="449" y="600"/>
                        </a:lnTo>
                        <a:lnTo>
                          <a:pt x="338" y="373"/>
                        </a:lnTo>
                        <a:lnTo>
                          <a:pt x="372" y="502"/>
                        </a:lnTo>
                        <a:lnTo>
                          <a:pt x="380" y="554"/>
                        </a:lnTo>
                        <a:lnTo>
                          <a:pt x="291" y="386"/>
                        </a:lnTo>
                        <a:lnTo>
                          <a:pt x="308" y="477"/>
                        </a:lnTo>
                        <a:lnTo>
                          <a:pt x="259" y="386"/>
                        </a:lnTo>
                        <a:lnTo>
                          <a:pt x="202" y="416"/>
                        </a:lnTo>
                        <a:lnTo>
                          <a:pt x="206" y="337"/>
                        </a:lnTo>
                        <a:lnTo>
                          <a:pt x="49" y="337"/>
                        </a:lnTo>
                        <a:lnTo>
                          <a:pt x="128" y="278"/>
                        </a:lnTo>
                        <a:lnTo>
                          <a:pt x="167" y="266"/>
                        </a:lnTo>
                        <a:lnTo>
                          <a:pt x="90" y="214"/>
                        </a:lnTo>
                        <a:lnTo>
                          <a:pt x="0" y="172"/>
                        </a:lnTo>
                        <a:lnTo>
                          <a:pt x="86" y="140"/>
                        </a:lnTo>
                        <a:lnTo>
                          <a:pt x="199" y="172"/>
                        </a:lnTo>
                        <a:lnTo>
                          <a:pt x="133" y="74"/>
                        </a:lnTo>
                        <a:lnTo>
                          <a:pt x="81" y="0"/>
                        </a:lnTo>
                        <a:lnTo>
                          <a:pt x="191" y="59"/>
                        </a:lnTo>
                        <a:lnTo>
                          <a:pt x="223" y="113"/>
                        </a:lnTo>
                        <a:lnTo>
                          <a:pt x="269" y="86"/>
                        </a:lnTo>
                        <a:lnTo>
                          <a:pt x="345" y="74"/>
                        </a:lnTo>
                        <a:lnTo>
                          <a:pt x="418" y="126"/>
                        </a:lnTo>
                        <a:lnTo>
                          <a:pt x="311" y="154"/>
                        </a:lnTo>
                        <a:lnTo>
                          <a:pt x="422" y="224"/>
                        </a:lnTo>
                        <a:lnTo>
                          <a:pt x="327" y="230"/>
                        </a:lnTo>
                        <a:close/>
                      </a:path>
                    </a:pathLst>
                  </a:custGeom>
                  <a:solidFill>
                    <a:srgbClr val="00C000"/>
                  </a:solidFill>
                  <a:ln w="1588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sz="2200">
                      <a:latin typeface="Book Antiqua" pitchFamily="18" charset="0"/>
                    </a:endParaRPr>
                  </a:p>
                </p:txBody>
              </p:sp>
            </p:grpSp>
          </p:grpSp>
        </p:grpSp>
        <p:grpSp>
          <p:nvGrpSpPr>
            <p:cNvPr id="15505" name="Group 1769"/>
            <p:cNvGrpSpPr>
              <a:grpSpLocks/>
            </p:cNvGrpSpPr>
            <p:nvPr/>
          </p:nvGrpSpPr>
          <p:grpSpPr bwMode="auto">
            <a:xfrm>
              <a:off x="4060" y="3131"/>
              <a:ext cx="687" cy="224"/>
              <a:chOff x="4060" y="3131"/>
              <a:chExt cx="687" cy="224"/>
            </a:xfrm>
          </p:grpSpPr>
          <p:sp>
            <p:nvSpPr>
              <p:cNvPr id="12607" name="Rectangle 1766"/>
              <p:cNvSpPr>
                <a:spLocks noChangeArrowheads="1"/>
              </p:cNvSpPr>
              <p:nvPr/>
            </p:nvSpPr>
            <p:spPr bwMode="auto">
              <a:xfrm>
                <a:off x="4060" y="3219"/>
                <a:ext cx="687" cy="136"/>
              </a:xfrm>
              <a:prstGeom prst="rect">
                <a:avLst/>
              </a:prstGeom>
              <a:solidFill>
                <a:srgbClr val="C0C0FF"/>
              </a:solidFill>
              <a:ln w="1588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2608" name="Freeform 1767"/>
              <p:cNvSpPr>
                <a:spLocks/>
              </p:cNvSpPr>
              <p:nvPr/>
            </p:nvSpPr>
            <p:spPr bwMode="auto">
              <a:xfrm>
                <a:off x="4061" y="3187"/>
                <a:ext cx="683" cy="116"/>
              </a:xfrm>
              <a:custGeom>
                <a:avLst/>
                <a:gdLst>
                  <a:gd name="T0" fmla="*/ 0 w 5468"/>
                  <a:gd name="T1" fmla="*/ 0 h 579"/>
                  <a:gd name="T2" fmla="*/ 0 w 5468"/>
                  <a:gd name="T3" fmla="*/ 0 h 579"/>
                  <a:gd name="T4" fmla="*/ 0 w 5468"/>
                  <a:gd name="T5" fmla="*/ 0 h 579"/>
                  <a:gd name="T6" fmla="*/ 0 w 5468"/>
                  <a:gd name="T7" fmla="*/ 0 h 579"/>
                  <a:gd name="T8" fmla="*/ 0 w 5468"/>
                  <a:gd name="T9" fmla="*/ 0 h 579"/>
                  <a:gd name="T10" fmla="*/ 0 w 5468"/>
                  <a:gd name="T11" fmla="*/ 0 h 579"/>
                  <a:gd name="T12" fmla="*/ 0 w 5468"/>
                  <a:gd name="T13" fmla="*/ 0 h 579"/>
                  <a:gd name="T14" fmla="*/ 0 w 5468"/>
                  <a:gd name="T15" fmla="*/ 0 h 579"/>
                  <a:gd name="T16" fmla="*/ 0 w 5468"/>
                  <a:gd name="T17" fmla="*/ 0 h 579"/>
                  <a:gd name="T18" fmla="*/ 0 w 5468"/>
                  <a:gd name="T19" fmla="*/ 0 h 579"/>
                  <a:gd name="T20" fmla="*/ 0 w 5468"/>
                  <a:gd name="T21" fmla="*/ 0 h 579"/>
                  <a:gd name="T22" fmla="*/ 0 w 5468"/>
                  <a:gd name="T23" fmla="*/ 0 h 579"/>
                  <a:gd name="T24" fmla="*/ 0 w 5468"/>
                  <a:gd name="T25" fmla="*/ 0 h 579"/>
                  <a:gd name="T26" fmla="*/ 0 w 5468"/>
                  <a:gd name="T27" fmla="*/ 0 h 579"/>
                  <a:gd name="T28" fmla="*/ 0 w 5468"/>
                  <a:gd name="T29" fmla="*/ 0 h 579"/>
                  <a:gd name="T30" fmla="*/ 0 w 5468"/>
                  <a:gd name="T31" fmla="*/ 0 h 579"/>
                  <a:gd name="T32" fmla="*/ 0 w 5468"/>
                  <a:gd name="T33" fmla="*/ 0 h 579"/>
                  <a:gd name="T34" fmla="*/ 0 w 5468"/>
                  <a:gd name="T35" fmla="*/ 0 h 579"/>
                  <a:gd name="T36" fmla="*/ 0 w 5468"/>
                  <a:gd name="T37" fmla="*/ 0 h 579"/>
                  <a:gd name="T38" fmla="*/ 0 w 5468"/>
                  <a:gd name="T39" fmla="*/ 0 h 579"/>
                  <a:gd name="T40" fmla="*/ 0 w 5468"/>
                  <a:gd name="T41" fmla="*/ 0 h 579"/>
                  <a:gd name="T42" fmla="*/ 0 w 5468"/>
                  <a:gd name="T43" fmla="*/ 0 h 579"/>
                  <a:gd name="T44" fmla="*/ 0 w 5468"/>
                  <a:gd name="T45" fmla="*/ 0 h 579"/>
                  <a:gd name="T46" fmla="*/ 0 w 5468"/>
                  <a:gd name="T47" fmla="*/ 0 h 579"/>
                  <a:gd name="T48" fmla="*/ 0 w 5468"/>
                  <a:gd name="T49" fmla="*/ 0 h 579"/>
                  <a:gd name="T50" fmla="*/ 0 w 5468"/>
                  <a:gd name="T51" fmla="*/ 0 h 579"/>
                  <a:gd name="T52" fmla="*/ 0 w 5468"/>
                  <a:gd name="T53" fmla="*/ 0 h 579"/>
                  <a:gd name="T54" fmla="*/ 0 w 5468"/>
                  <a:gd name="T55" fmla="*/ 0 h 579"/>
                  <a:gd name="T56" fmla="*/ 0 w 5468"/>
                  <a:gd name="T57" fmla="*/ 0 h 579"/>
                  <a:gd name="T58" fmla="*/ 0 w 5468"/>
                  <a:gd name="T59" fmla="*/ 0 h 579"/>
                  <a:gd name="T60" fmla="*/ 0 w 5468"/>
                  <a:gd name="T61" fmla="*/ 0 h 579"/>
                  <a:gd name="T62" fmla="*/ 0 w 5468"/>
                  <a:gd name="T63" fmla="*/ 0 h 579"/>
                  <a:gd name="T64" fmla="*/ 0 w 5468"/>
                  <a:gd name="T65" fmla="*/ 0 h 579"/>
                  <a:gd name="T66" fmla="*/ 0 w 5468"/>
                  <a:gd name="T67" fmla="*/ 0 h 579"/>
                  <a:gd name="T68" fmla="*/ 0 w 5468"/>
                  <a:gd name="T69" fmla="*/ 0 h 579"/>
                  <a:gd name="T70" fmla="*/ 0 w 5468"/>
                  <a:gd name="T71" fmla="*/ 0 h 579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5468"/>
                  <a:gd name="T109" fmla="*/ 0 h 579"/>
                  <a:gd name="T110" fmla="*/ 5468 w 5468"/>
                  <a:gd name="T111" fmla="*/ 579 h 579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5468" h="579">
                    <a:moveTo>
                      <a:pt x="0" y="43"/>
                    </a:moveTo>
                    <a:lnTo>
                      <a:pt x="0" y="453"/>
                    </a:lnTo>
                    <a:lnTo>
                      <a:pt x="154" y="438"/>
                    </a:lnTo>
                    <a:lnTo>
                      <a:pt x="277" y="367"/>
                    </a:lnTo>
                    <a:lnTo>
                      <a:pt x="299" y="352"/>
                    </a:lnTo>
                    <a:lnTo>
                      <a:pt x="399" y="340"/>
                    </a:lnTo>
                    <a:lnTo>
                      <a:pt x="486" y="352"/>
                    </a:lnTo>
                    <a:lnTo>
                      <a:pt x="565" y="367"/>
                    </a:lnTo>
                    <a:lnTo>
                      <a:pt x="675" y="424"/>
                    </a:lnTo>
                    <a:lnTo>
                      <a:pt x="721" y="453"/>
                    </a:lnTo>
                    <a:lnTo>
                      <a:pt x="853" y="508"/>
                    </a:lnTo>
                    <a:lnTo>
                      <a:pt x="930" y="508"/>
                    </a:lnTo>
                    <a:lnTo>
                      <a:pt x="1053" y="508"/>
                    </a:lnTo>
                    <a:lnTo>
                      <a:pt x="1074" y="508"/>
                    </a:lnTo>
                    <a:lnTo>
                      <a:pt x="1142" y="494"/>
                    </a:lnTo>
                    <a:lnTo>
                      <a:pt x="1172" y="478"/>
                    </a:lnTo>
                    <a:lnTo>
                      <a:pt x="1240" y="479"/>
                    </a:lnTo>
                    <a:lnTo>
                      <a:pt x="1264" y="479"/>
                    </a:lnTo>
                    <a:lnTo>
                      <a:pt x="1374" y="537"/>
                    </a:lnTo>
                    <a:lnTo>
                      <a:pt x="1418" y="551"/>
                    </a:lnTo>
                    <a:lnTo>
                      <a:pt x="1441" y="551"/>
                    </a:lnTo>
                    <a:lnTo>
                      <a:pt x="1508" y="565"/>
                    </a:lnTo>
                    <a:lnTo>
                      <a:pt x="1562" y="565"/>
                    </a:lnTo>
                    <a:lnTo>
                      <a:pt x="1585" y="565"/>
                    </a:lnTo>
                    <a:lnTo>
                      <a:pt x="1664" y="565"/>
                    </a:lnTo>
                    <a:lnTo>
                      <a:pt x="1808" y="565"/>
                    </a:lnTo>
                    <a:lnTo>
                      <a:pt x="1974" y="565"/>
                    </a:lnTo>
                    <a:lnTo>
                      <a:pt x="2095" y="579"/>
                    </a:lnTo>
                    <a:lnTo>
                      <a:pt x="2384" y="565"/>
                    </a:lnTo>
                    <a:lnTo>
                      <a:pt x="2505" y="537"/>
                    </a:lnTo>
                    <a:lnTo>
                      <a:pt x="2551" y="522"/>
                    </a:lnTo>
                    <a:lnTo>
                      <a:pt x="2672" y="479"/>
                    </a:lnTo>
                    <a:lnTo>
                      <a:pt x="2772" y="424"/>
                    </a:lnTo>
                    <a:lnTo>
                      <a:pt x="2905" y="381"/>
                    </a:lnTo>
                    <a:lnTo>
                      <a:pt x="2994" y="381"/>
                    </a:lnTo>
                    <a:lnTo>
                      <a:pt x="3105" y="410"/>
                    </a:lnTo>
                    <a:lnTo>
                      <a:pt x="3160" y="424"/>
                    </a:lnTo>
                    <a:lnTo>
                      <a:pt x="3294" y="438"/>
                    </a:lnTo>
                    <a:lnTo>
                      <a:pt x="3348" y="438"/>
                    </a:lnTo>
                    <a:lnTo>
                      <a:pt x="3405" y="453"/>
                    </a:lnTo>
                    <a:lnTo>
                      <a:pt x="3537" y="467"/>
                    </a:lnTo>
                    <a:lnTo>
                      <a:pt x="3616" y="467"/>
                    </a:lnTo>
                    <a:lnTo>
                      <a:pt x="3692" y="467"/>
                    </a:lnTo>
                    <a:lnTo>
                      <a:pt x="3760" y="467"/>
                    </a:lnTo>
                    <a:lnTo>
                      <a:pt x="3848" y="508"/>
                    </a:lnTo>
                    <a:lnTo>
                      <a:pt x="3914" y="522"/>
                    </a:lnTo>
                    <a:lnTo>
                      <a:pt x="4059" y="537"/>
                    </a:lnTo>
                    <a:lnTo>
                      <a:pt x="4148" y="537"/>
                    </a:lnTo>
                    <a:lnTo>
                      <a:pt x="4236" y="537"/>
                    </a:lnTo>
                    <a:lnTo>
                      <a:pt x="4359" y="522"/>
                    </a:lnTo>
                    <a:lnTo>
                      <a:pt x="4470" y="522"/>
                    </a:lnTo>
                    <a:lnTo>
                      <a:pt x="4547" y="522"/>
                    </a:lnTo>
                    <a:lnTo>
                      <a:pt x="4613" y="522"/>
                    </a:lnTo>
                    <a:lnTo>
                      <a:pt x="4791" y="522"/>
                    </a:lnTo>
                    <a:lnTo>
                      <a:pt x="4825" y="522"/>
                    </a:lnTo>
                    <a:lnTo>
                      <a:pt x="4935" y="508"/>
                    </a:lnTo>
                    <a:lnTo>
                      <a:pt x="5003" y="479"/>
                    </a:lnTo>
                    <a:lnTo>
                      <a:pt x="5057" y="467"/>
                    </a:lnTo>
                    <a:lnTo>
                      <a:pt x="5157" y="453"/>
                    </a:lnTo>
                    <a:lnTo>
                      <a:pt x="5212" y="438"/>
                    </a:lnTo>
                    <a:lnTo>
                      <a:pt x="5279" y="453"/>
                    </a:lnTo>
                    <a:lnTo>
                      <a:pt x="5322" y="453"/>
                    </a:lnTo>
                    <a:lnTo>
                      <a:pt x="5446" y="410"/>
                    </a:lnTo>
                    <a:lnTo>
                      <a:pt x="5468" y="395"/>
                    </a:lnTo>
                    <a:lnTo>
                      <a:pt x="5468" y="141"/>
                    </a:lnTo>
                    <a:lnTo>
                      <a:pt x="4913" y="58"/>
                    </a:lnTo>
                    <a:lnTo>
                      <a:pt x="3316" y="0"/>
                    </a:lnTo>
                    <a:lnTo>
                      <a:pt x="2195" y="86"/>
                    </a:lnTo>
                    <a:lnTo>
                      <a:pt x="1240" y="199"/>
                    </a:lnTo>
                    <a:lnTo>
                      <a:pt x="964" y="86"/>
                    </a:lnTo>
                    <a:lnTo>
                      <a:pt x="175" y="0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FFE0C0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  <p:sp>
            <p:nvSpPr>
              <p:cNvPr id="12609" name="Freeform 1768"/>
              <p:cNvSpPr>
                <a:spLocks/>
              </p:cNvSpPr>
              <p:nvPr/>
            </p:nvSpPr>
            <p:spPr bwMode="auto">
              <a:xfrm>
                <a:off x="4061" y="3131"/>
                <a:ext cx="684" cy="121"/>
              </a:xfrm>
              <a:custGeom>
                <a:avLst/>
                <a:gdLst>
                  <a:gd name="T0" fmla="*/ 0 w 5471"/>
                  <a:gd name="T1" fmla="*/ 0 h 606"/>
                  <a:gd name="T2" fmla="*/ 0 w 5471"/>
                  <a:gd name="T3" fmla="*/ 0 h 606"/>
                  <a:gd name="T4" fmla="*/ 0 w 5471"/>
                  <a:gd name="T5" fmla="*/ 0 h 606"/>
                  <a:gd name="T6" fmla="*/ 0 w 5471"/>
                  <a:gd name="T7" fmla="*/ 0 h 606"/>
                  <a:gd name="T8" fmla="*/ 0 w 5471"/>
                  <a:gd name="T9" fmla="*/ 0 h 606"/>
                  <a:gd name="T10" fmla="*/ 0 w 5471"/>
                  <a:gd name="T11" fmla="*/ 0 h 606"/>
                  <a:gd name="T12" fmla="*/ 0 w 5471"/>
                  <a:gd name="T13" fmla="*/ 0 h 606"/>
                  <a:gd name="T14" fmla="*/ 0 w 5471"/>
                  <a:gd name="T15" fmla="*/ 0 h 606"/>
                  <a:gd name="T16" fmla="*/ 0 w 5471"/>
                  <a:gd name="T17" fmla="*/ 0 h 606"/>
                  <a:gd name="T18" fmla="*/ 0 w 5471"/>
                  <a:gd name="T19" fmla="*/ 0 h 606"/>
                  <a:gd name="T20" fmla="*/ 0 w 5471"/>
                  <a:gd name="T21" fmla="*/ 0 h 606"/>
                  <a:gd name="T22" fmla="*/ 0 w 5471"/>
                  <a:gd name="T23" fmla="*/ 0 h 606"/>
                  <a:gd name="T24" fmla="*/ 0 w 5471"/>
                  <a:gd name="T25" fmla="*/ 0 h 606"/>
                  <a:gd name="T26" fmla="*/ 0 w 5471"/>
                  <a:gd name="T27" fmla="*/ 0 h 606"/>
                  <a:gd name="T28" fmla="*/ 0 w 5471"/>
                  <a:gd name="T29" fmla="*/ 0 h 606"/>
                  <a:gd name="T30" fmla="*/ 0 w 5471"/>
                  <a:gd name="T31" fmla="*/ 0 h 606"/>
                  <a:gd name="T32" fmla="*/ 0 w 5471"/>
                  <a:gd name="T33" fmla="*/ 0 h 606"/>
                  <a:gd name="T34" fmla="*/ 0 w 5471"/>
                  <a:gd name="T35" fmla="*/ 0 h 606"/>
                  <a:gd name="T36" fmla="*/ 0 w 5471"/>
                  <a:gd name="T37" fmla="*/ 0 h 606"/>
                  <a:gd name="T38" fmla="*/ 0 w 5471"/>
                  <a:gd name="T39" fmla="*/ 0 h 606"/>
                  <a:gd name="T40" fmla="*/ 0 w 5471"/>
                  <a:gd name="T41" fmla="*/ 0 h 606"/>
                  <a:gd name="T42" fmla="*/ 0 w 5471"/>
                  <a:gd name="T43" fmla="*/ 0 h 606"/>
                  <a:gd name="T44" fmla="*/ 0 w 5471"/>
                  <a:gd name="T45" fmla="*/ 0 h 606"/>
                  <a:gd name="T46" fmla="*/ 0 w 5471"/>
                  <a:gd name="T47" fmla="*/ 0 h 606"/>
                  <a:gd name="T48" fmla="*/ 0 w 5471"/>
                  <a:gd name="T49" fmla="*/ 0 h 606"/>
                  <a:gd name="T50" fmla="*/ 0 w 5471"/>
                  <a:gd name="T51" fmla="*/ 0 h 606"/>
                  <a:gd name="T52" fmla="*/ 0 w 5471"/>
                  <a:gd name="T53" fmla="*/ 0 h 606"/>
                  <a:gd name="T54" fmla="*/ 0 w 5471"/>
                  <a:gd name="T55" fmla="*/ 0 h 606"/>
                  <a:gd name="T56" fmla="*/ 0 w 5471"/>
                  <a:gd name="T57" fmla="*/ 0 h 606"/>
                  <a:gd name="T58" fmla="*/ 0 w 5471"/>
                  <a:gd name="T59" fmla="*/ 0 h 606"/>
                  <a:gd name="T60" fmla="*/ 0 w 5471"/>
                  <a:gd name="T61" fmla="*/ 0 h 606"/>
                  <a:gd name="T62" fmla="*/ 0 w 5471"/>
                  <a:gd name="T63" fmla="*/ 0 h 606"/>
                  <a:gd name="T64" fmla="*/ 0 w 5471"/>
                  <a:gd name="T65" fmla="*/ 0 h 606"/>
                  <a:gd name="T66" fmla="*/ 0 w 5471"/>
                  <a:gd name="T67" fmla="*/ 0 h 606"/>
                  <a:gd name="T68" fmla="*/ 0 w 5471"/>
                  <a:gd name="T69" fmla="*/ 0 h 606"/>
                  <a:gd name="T70" fmla="*/ 0 w 5471"/>
                  <a:gd name="T71" fmla="*/ 0 h 606"/>
                  <a:gd name="T72" fmla="*/ 0 w 5471"/>
                  <a:gd name="T73" fmla="*/ 0 h 606"/>
                  <a:gd name="T74" fmla="*/ 0 w 5471"/>
                  <a:gd name="T75" fmla="*/ 0 h 606"/>
                  <a:gd name="T76" fmla="*/ 0 w 5471"/>
                  <a:gd name="T77" fmla="*/ 0 h 606"/>
                  <a:gd name="T78" fmla="*/ 0 w 5471"/>
                  <a:gd name="T79" fmla="*/ 0 h 606"/>
                  <a:gd name="T80" fmla="*/ 0 w 5471"/>
                  <a:gd name="T81" fmla="*/ 0 h 606"/>
                  <a:gd name="T82" fmla="*/ 0 w 5471"/>
                  <a:gd name="T83" fmla="*/ 0 h 606"/>
                  <a:gd name="T84" fmla="*/ 0 w 5471"/>
                  <a:gd name="T85" fmla="*/ 0 h 606"/>
                  <a:gd name="T86" fmla="*/ 0 w 5471"/>
                  <a:gd name="T87" fmla="*/ 0 h 606"/>
                  <a:gd name="T88" fmla="*/ 0 w 5471"/>
                  <a:gd name="T89" fmla="*/ 0 h 606"/>
                  <a:gd name="T90" fmla="*/ 0 w 5471"/>
                  <a:gd name="T91" fmla="*/ 0 h 606"/>
                  <a:gd name="T92" fmla="*/ 0 w 5471"/>
                  <a:gd name="T93" fmla="*/ 0 h 606"/>
                  <a:gd name="T94" fmla="*/ 0 w 5471"/>
                  <a:gd name="T95" fmla="*/ 0 h 606"/>
                  <a:gd name="T96" fmla="*/ 0 w 5471"/>
                  <a:gd name="T97" fmla="*/ 0 h 606"/>
                  <a:gd name="T98" fmla="*/ 0 w 5471"/>
                  <a:gd name="T99" fmla="*/ 0 h 606"/>
                  <a:gd name="T100" fmla="*/ 0 w 5471"/>
                  <a:gd name="T101" fmla="*/ 0 h 606"/>
                  <a:gd name="T102" fmla="*/ 0 w 5471"/>
                  <a:gd name="T103" fmla="*/ 0 h 606"/>
                  <a:gd name="T104" fmla="*/ 0 w 5471"/>
                  <a:gd name="T105" fmla="*/ 0 h 606"/>
                  <a:gd name="T106" fmla="*/ 0 w 5471"/>
                  <a:gd name="T107" fmla="*/ 0 h 606"/>
                  <a:gd name="T108" fmla="*/ 0 w 5471"/>
                  <a:gd name="T109" fmla="*/ 0 h 606"/>
                  <a:gd name="T110" fmla="*/ 0 w 5471"/>
                  <a:gd name="T111" fmla="*/ 0 h 60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5471"/>
                  <a:gd name="T169" fmla="*/ 0 h 606"/>
                  <a:gd name="T170" fmla="*/ 5471 w 5471"/>
                  <a:gd name="T171" fmla="*/ 606 h 60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5471" h="606">
                    <a:moveTo>
                      <a:pt x="0" y="25"/>
                    </a:moveTo>
                    <a:lnTo>
                      <a:pt x="54" y="0"/>
                    </a:lnTo>
                    <a:lnTo>
                      <a:pt x="77" y="0"/>
                    </a:lnTo>
                    <a:lnTo>
                      <a:pt x="175" y="0"/>
                    </a:lnTo>
                    <a:lnTo>
                      <a:pt x="210" y="0"/>
                    </a:lnTo>
                    <a:lnTo>
                      <a:pt x="254" y="28"/>
                    </a:lnTo>
                    <a:lnTo>
                      <a:pt x="288" y="28"/>
                    </a:lnTo>
                    <a:lnTo>
                      <a:pt x="320" y="41"/>
                    </a:lnTo>
                    <a:lnTo>
                      <a:pt x="342" y="70"/>
                    </a:lnTo>
                    <a:lnTo>
                      <a:pt x="342" y="98"/>
                    </a:lnTo>
                    <a:lnTo>
                      <a:pt x="364" y="98"/>
                    </a:lnTo>
                    <a:lnTo>
                      <a:pt x="399" y="126"/>
                    </a:lnTo>
                    <a:lnTo>
                      <a:pt x="410" y="154"/>
                    </a:lnTo>
                    <a:lnTo>
                      <a:pt x="454" y="168"/>
                    </a:lnTo>
                    <a:lnTo>
                      <a:pt x="509" y="168"/>
                    </a:lnTo>
                    <a:lnTo>
                      <a:pt x="531" y="168"/>
                    </a:lnTo>
                    <a:lnTo>
                      <a:pt x="576" y="183"/>
                    </a:lnTo>
                    <a:lnTo>
                      <a:pt x="642" y="183"/>
                    </a:lnTo>
                    <a:lnTo>
                      <a:pt x="686" y="196"/>
                    </a:lnTo>
                    <a:lnTo>
                      <a:pt x="732" y="226"/>
                    </a:lnTo>
                    <a:lnTo>
                      <a:pt x="754" y="239"/>
                    </a:lnTo>
                    <a:lnTo>
                      <a:pt x="786" y="269"/>
                    </a:lnTo>
                    <a:lnTo>
                      <a:pt x="819" y="281"/>
                    </a:lnTo>
                    <a:lnTo>
                      <a:pt x="842" y="281"/>
                    </a:lnTo>
                    <a:lnTo>
                      <a:pt x="875" y="281"/>
                    </a:lnTo>
                    <a:lnTo>
                      <a:pt x="909" y="295"/>
                    </a:lnTo>
                    <a:lnTo>
                      <a:pt x="930" y="295"/>
                    </a:lnTo>
                    <a:lnTo>
                      <a:pt x="953" y="295"/>
                    </a:lnTo>
                    <a:lnTo>
                      <a:pt x="975" y="281"/>
                    </a:lnTo>
                    <a:lnTo>
                      <a:pt x="997" y="281"/>
                    </a:lnTo>
                    <a:lnTo>
                      <a:pt x="1019" y="281"/>
                    </a:lnTo>
                    <a:lnTo>
                      <a:pt x="1042" y="295"/>
                    </a:lnTo>
                    <a:lnTo>
                      <a:pt x="1086" y="309"/>
                    </a:lnTo>
                    <a:lnTo>
                      <a:pt x="1130" y="324"/>
                    </a:lnTo>
                    <a:lnTo>
                      <a:pt x="1186" y="324"/>
                    </a:lnTo>
                    <a:lnTo>
                      <a:pt x="1240" y="338"/>
                    </a:lnTo>
                    <a:lnTo>
                      <a:pt x="1262" y="352"/>
                    </a:lnTo>
                    <a:lnTo>
                      <a:pt x="1286" y="352"/>
                    </a:lnTo>
                    <a:lnTo>
                      <a:pt x="1352" y="381"/>
                    </a:lnTo>
                    <a:lnTo>
                      <a:pt x="1373" y="381"/>
                    </a:lnTo>
                    <a:lnTo>
                      <a:pt x="1396" y="393"/>
                    </a:lnTo>
                    <a:lnTo>
                      <a:pt x="1441" y="367"/>
                    </a:lnTo>
                    <a:lnTo>
                      <a:pt x="1486" y="367"/>
                    </a:lnTo>
                    <a:lnTo>
                      <a:pt x="1529" y="338"/>
                    </a:lnTo>
                    <a:lnTo>
                      <a:pt x="1573" y="338"/>
                    </a:lnTo>
                    <a:lnTo>
                      <a:pt x="1607" y="338"/>
                    </a:lnTo>
                    <a:lnTo>
                      <a:pt x="1663" y="309"/>
                    </a:lnTo>
                    <a:lnTo>
                      <a:pt x="1684" y="309"/>
                    </a:lnTo>
                    <a:lnTo>
                      <a:pt x="1706" y="309"/>
                    </a:lnTo>
                    <a:lnTo>
                      <a:pt x="1729" y="309"/>
                    </a:lnTo>
                    <a:lnTo>
                      <a:pt x="1762" y="281"/>
                    </a:lnTo>
                    <a:lnTo>
                      <a:pt x="1784" y="269"/>
                    </a:lnTo>
                    <a:lnTo>
                      <a:pt x="1808" y="239"/>
                    </a:lnTo>
                    <a:lnTo>
                      <a:pt x="1829" y="196"/>
                    </a:lnTo>
                    <a:lnTo>
                      <a:pt x="1906" y="183"/>
                    </a:lnTo>
                    <a:lnTo>
                      <a:pt x="1951" y="183"/>
                    </a:lnTo>
                    <a:lnTo>
                      <a:pt x="1974" y="196"/>
                    </a:lnTo>
                    <a:lnTo>
                      <a:pt x="2028" y="196"/>
                    </a:lnTo>
                    <a:lnTo>
                      <a:pt x="2084" y="196"/>
                    </a:lnTo>
                    <a:lnTo>
                      <a:pt x="2106" y="183"/>
                    </a:lnTo>
                    <a:lnTo>
                      <a:pt x="2173" y="168"/>
                    </a:lnTo>
                    <a:lnTo>
                      <a:pt x="2195" y="168"/>
                    </a:lnTo>
                    <a:lnTo>
                      <a:pt x="2240" y="168"/>
                    </a:lnTo>
                    <a:lnTo>
                      <a:pt x="2262" y="183"/>
                    </a:lnTo>
                    <a:lnTo>
                      <a:pt x="2283" y="211"/>
                    </a:lnTo>
                    <a:lnTo>
                      <a:pt x="2305" y="211"/>
                    </a:lnTo>
                    <a:lnTo>
                      <a:pt x="2327" y="211"/>
                    </a:lnTo>
                    <a:lnTo>
                      <a:pt x="2362" y="211"/>
                    </a:lnTo>
                    <a:lnTo>
                      <a:pt x="2406" y="211"/>
                    </a:lnTo>
                    <a:lnTo>
                      <a:pt x="2428" y="196"/>
                    </a:lnTo>
                    <a:lnTo>
                      <a:pt x="2472" y="196"/>
                    </a:lnTo>
                    <a:lnTo>
                      <a:pt x="2528" y="196"/>
                    </a:lnTo>
                    <a:lnTo>
                      <a:pt x="2550" y="183"/>
                    </a:lnTo>
                    <a:lnTo>
                      <a:pt x="2573" y="168"/>
                    </a:lnTo>
                    <a:lnTo>
                      <a:pt x="2638" y="154"/>
                    </a:lnTo>
                    <a:lnTo>
                      <a:pt x="2739" y="141"/>
                    </a:lnTo>
                    <a:lnTo>
                      <a:pt x="2794" y="154"/>
                    </a:lnTo>
                    <a:lnTo>
                      <a:pt x="2816" y="168"/>
                    </a:lnTo>
                    <a:lnTo>
                      <a:pt x="2838" y="168"/>
                    </a:lnTo>
                    <a:lnTo>
                      <a:pt x="2860" y="168"/>
                    </a:lnTo>
                    <a:lnTo>
                      <a:pt x="2883" y="168"/>
                    </a:lnTo>
                    <a:lnTo>
                      <a:pt x="2904" y="183"/>
                    </a:lnTo>
                    <a:lnTo>
                      <a:pt x="2927" y="196"/>
                    </a:lnTo>
                    <a:lnTo>
                      <a:pt x="2971" y="196"/>
                    </a:lnTo>
                    <a:lnTo>
                      <a:pt x="2993" y="211"/>
                    </a:lnTo>
                    <a:lnTo>
                      <a:pt x="3027" y="211"/>
                    </a:lnTo>
                    <a:lnTo>
                      <a:pt x="3048" y="211"/>
                    </a:lnTo>
                    <a:lnTo>
                      <a:pt x="3082" y="211"/>
                    </a:lnTo>
                    <a:lnTo>
                      <a:pt x="3104" y="211"/>
                    </a:lnTo>
                    <a:lnTo>
                      <a:pt x="3127" y="211"/>
                    </a:lnTo>
                    <a:lnTo>
                      <a:pt x="3160" y="211"/>
                    </a:lnTo>
                    <a:lnTo>
                      <a:pt x="3193" y="211"/>
                    </a:lnTo>
                    <a:lnTo>
                      <a:pt x="3225" y="211"/>
                    </a:lnTo>
                    <a:lnTo>
                      <a:pt x="3260" y="211"/>
                    </a:lnTo>
                    <a:lnTo>
                      <a:pt x="3282" y="211"/>
                    </a:lnTo>
                    <a:lnTo>
                      <a:pt x="3315" y="226"/>
                    </a:lnTo>
                    <a:lnTo>
                      <a:pt x="3348" y="226"/>
                    </a:lnTo>
                    <a:lnTo>
                      <a:pt x="3381" y="226"/>
                    </a:lnTo>
                    <a:lnTo>
                      <a:pt x="3403" y="226"/>
                    </a:lnTo>
                    <a:lnTo>
                      <a:pt x="3426" y="226"/>
                    </a:lnTo>
                    <a:lnTo>
                      <a:pt x="3449" y="226"/>
                    </a:lnTo>
                    <a:lnTo>
                      <a:pt x="3471" y="226"/>
                    </a:lnTo>
                    <a:lnTo>
                      <a:pt x="3493" y="211"/>
                    </a:lnTo>
                    <a:lnTo>
                      <a:pt x="3514" y="196"/>
                    </a:lnTo>
                    <a:lnTo>
                      <a:pt x="3536" y="196"/>
                    </a:lnTo>
                    <a:lnTo>
                      <a:pt x="3559" y="196"/>
                    </a:lnTo>
                    <a:lnTo>
                      <a:pt x="3582" y="196"/>
                    </a:lnTo>
                    <a:lnTo>
                      <a:pt x="3626" y="196"/>
                    </a:lnTo>
                    <a:lnTo>
                      <a:pt x="3649" y="211"/>
                    </a:lnTo>
                    <a:lnTo>
                      <a:pt x="3714" y="239"/>
                    </a:lnTo>
                    <a:lnTo>
                      <a:pt x="3747" y="239"/>
                    </a:lnTo>
                    <a:lnTo>
                      <a:pt x="3793" y="254"/>
                    </a:lnTo>
                    <a:lnTo>
                      <a:pt x="3814" y="254"/>
                    </a:lnTo>
                    <a:lnTo>
                      <a:pt x="3892" y="239"/>
                    </a:lnTo>
                    <a:lnTo>
                      <a:pt x="3914" y="226"/>
                    </a:lnTo>
                    <a:lnTo>
                      <a:pt x="3958" y="211"/>
                    </a:lnTo>
                    <a:lnTo>
                      <a:pt x="4036" y="211"/>
                    </a:lnTo>
                    <a:lnTo>
                      <a:pt x="4069" y="211"/>
                    </a:lnTo>
                    <a:lnTo>
                      <a:pt x="4113" y="226"/>
                    </a:lnTo>
                    <a:lnTo>
                      <a:pt x="4136" y="226"/>
                    </a:lnTo>
                    <a:lnTo>
                      <a:pt x="4158" y="239"/>
                    </a:lnTo>
                    <a:lnTo>
                      <a:pt x="4214" y="254"/>
                    </a:lnTo>
                    <a:lnTo>
                      <a:pt x="4257" y="254"/>
                    </a:lnTo>
                    <a:lnTo>
                      <a:pt x="4301" y="269"/>
                    </a:lnTo>
                    <a:lnTo>
                      <a:pt x="4325" y="269"/>
                    </a:lnTo>
                    <a:lnTo>
                      <a:pt x="4391" y="269"/>
                    </a:lnTo>
                    <a:lnTo>
                      <a:pt x="4468" y="269"/>
                    </a:lnTo>
                    <a:lnTo>
                      <a:pt x="4491" y="269"/>
                    </a:lnTo>
                    <a:lnTo>
                      <a:pt x="4579" y="239"/>
                    </a:lnTo>
                    <a:lnTo>
                      <a:pt x="4712" y="196"/>
                    </a:lnTo>
                    <a:lnTo>
                      <a:pt x="4734" y="183"/>
                    </a:lnTo>
                    <a:lnTo>
                      <a:pt x="4801" y="183"/>
                    </a:lnTo>
                    <a:lnTo>
                      <a:pt x="4823" y="196"/>
                    </a:lnTo>
                    <a:lnTo>
                      <a:pt x="4846" y="211"/>
                    </a:lnTo>
                    <a:lnTo>
                      <a:pt x="4867" y="211"/>
                    </a:lnTo>
                    <a:lnTo>
                      <a:pt x="4890" y="226"/>
                    </a:lnTo>
                    <a:lnTo>
                      <a:pt x="4923" y="239"/>
                    </a:lnTo>
                    <a:lnTo>
                      <a:pt x="4968" y="269"/>
                    </a:lnTo>
                    <a:lnTo>
                      <a:pt x="5013" y="269"/>
                    </a:lnTo>
                    <a:lnTo>
                      <a:pt x="5078" y="281"/>
                    </a:lnTo>
                    <a:lnTo>
                      <a:pt x="5101" y="295"/>
                    </a:lnTo>
                    <a:lnTo>
                      <a:pt x="5156" y="295"/>
                    </a:lnTo>
                    <a:lnTo>
                      <a:pt x="5177" y="309"/>
                    </a:lnTo>
                    <a:lnTo>
                      <a:pt x="5234" y="324"/>
                    </a:lnTo>
                    <a:lnTo>
                      <a:pt x="5290" y="324"/>
                    </a:lnTo>
                    <a:lnTo>
                      <a:pt x="5355" y="352"/>
                    </a:lnTo>
                    <a:lnTo>
                      <a:pt x="5400" y="367"/>
                    </a:lnTo>
                    <a:lnTo>
                      <a:pt x="5423" y="367"/>
                    </a:lnTo>
                    <a:lnTo>
                      <a:pt x="5471" y="370"/>
                    </a:lnTo>
                    <a:lnTo>
                      <a:pt x="5471" y="490"/>
                    </a:lnTo>
                    <a:lnTo>
                      <a:pt x="5234" y="480"/>
                    </a:lnTo>
                    <a:lnTo>
                      <a:pt x="5177" y="480"/>
                    </a:lnTo>
                    <a:lnTo>
                      <a:pt x="5090" y="408"/>
                    </a:lnTo>
                    <a:lnTo>
                      <a:pt x="5067" y="408"/>
                    </a:lnTo>
                    <a:lnTo>
                      <a:pt x="4968" y="422"/>
                    </a:lnTo>
                    <a:lnTo>
                      <a:pt x="4923" y="451"/>
                    </a:lnTo>
                    <a:lnTo>
                      <a:pt x="4901" y="451"/>
                    </a:lnTo>
                    <a:lnTo>
                      <a:pt x="4834" y="480"/>
                    </a:lnTo>
                    <a:lnTo>
                      <a:pt x="4812" y="494"/>
                    </a:lnTo>
                    <a:lnTo>
                      <a:pt x="4768" y="508"/>
                    </a:lnTo>
                    <a:lnTo>
                      <a:pt x="4723" y="508"/>
                    </a:lnTo>
                    <a:lnTo>
                      <a:pt x="4623" y="508"/>
                    </a:lnTo>
                    <a:lnTo>
                      <a:pt x="4558" y="521"/>
                    </a:lnTo>
                    <a:lnTo>
                      <a:pt x="4513" y="521"/>
                    </a:lnTo>
                    <a:lnTo>
                      <a:pt x="4491" y="508"/>
                    </a:lnTo>
                    <a:lnTo>
                      <a:pt x="4402" y="508"/>
                    </a:lnTo>
                    <a:lnTo>
                      <a:pt x="4380" y="508"/>
                    </a:lnTo>
                    <a:lnTo>
                      <a:pt x="4336" y="508"/>
                    </a:lnTo>
                    <a:lnTo>
                      <a:pt x="4290" y="521"/>
                    </a:lnTo>
                    <a:lnTo>
                      <a:pt x="4247" y="521"/>
                    </a:lnTo>
                    <a:lnTo>
                      <a:pt x="4225" y="508"/>
                    </a:lnTo>
                    <a:lnTo>
                      <a:pt x="4158" y="494"/>
                    </a:lnTo>
                    <a:lnTo>
                      <a:pt x="4092" y="494"/>
                    </a:lnTo>
                    <a:lnTo>
                      <a:pt x="4025" y="494"/>
                    </a:lnTo>
                    <a:lnTo>
                      <a:pt x="4003" y="508"/>
                    </a:lnTo>
                    <a:lnTo>
                      <a:pt x="3936" y="508"/>
                    </a:lnTo>
                    <a:lnTo>
                      <a:pt x="3903" y="508"/>
                    </a:lnTo>
                    <a:lnTo>
                      <a:pt x="3847" y="494"/>
                    </a:lnTo>
                    <a:lnTo>
                      <a:pt x="3825" y="494"/>
                    </a:lnTo>
                    <a:lnTo>
                      <a:pt x="3703" y="535"/>
                    </a:lnTo>
                    <a:lnTo>
                      <a:pt x="3637" y="535"/>
                    </a:lnTo>
                    <a:lnTo>
                      <a:pt x="3570" y="480"/>
                    </a:lnTo>
                    <a:lnTo>
                      <a:pt x="3547" y="480"/>
                    </a:lnTo>
                    <a:lnTo>
                      <a:pt x="3503" y="465"/>
                    </a:lnTo>
                    <a:lnTo>
                      <a:pt x="3460" y="451"/>
                    </a:lnTo>
                    <a:lnTo>
                      <a:pt x="3392" y="437"/>
                    </a:lnTo>
                    <a:lnTo>
                      <a:pt x="3338" y="422"/>
                    </a:lnTo>
                    <a:lnTo>
                      <a:pt x="3293" y="422"/>
                    </a:lnTo>
                    <a:lnTo>
                      <a:pt x="3203" y="393"/>
                    </a:lnTo>
                    <a:lnTo>
                      <a:pt x="3171" y="393"/>
                    </a:lnTo>
                    <a:lnTo>
                      <a:pt x="3149" y="381"/>
                    </a:lnTo>
                    <a:lnTo>
                      <a:pt x="3127" y="381"/>
                    </a:lnTo>
                    <a:lnTo>
                      <a:pt x="3104" y="381"/>
                    </a:lnTo>
                    <a:lnTo>
                      <a:pt x="3071" y="381"/>
                    </a:lnTo>
                    <a:lnTo>
                      <a:pt x="3048" y="381"/>
                    </a:lnTo>
                    <a:lnTo>
                      <a:pt x="3027" y="393"/>
                    </a:lnTo>
                    <a:lnTo>
                      <a:pt x="3005" y="422"/>
                    </a:lnTo>
                    <a:lnTo>
                      <a:pt x="2982" y="437"/>
                    </a:lnTo>
                    <a:lnTo>
                      <a:pt x="2949" y="451"/>
                    </a:lnTo>
                    <a:lnTo>
                      <a:pt x="2927" y="465"/>
                    </a:lnTo>
                    <a:lnTo>
                      <a:pt x="2904" y="480"/>
                    </a:lnTo>
                    <a:lnTo>
                      <a:pt x="2883" y="494"/>
                    </a:lnTo>
                    <a:lnTo>
                      <a:pt x="2860" y="494"/>
                    </a:lnTo>
                    <a:lnTo>
                      <a:pt x="2838" y="494"/>
                    </a:lnTo>
                    <a:lnTo>
                      <a:pt x="2816" y="508"/>
                    </a:lnTo>
                    <a:lnTo>
                      <a:pt x="2794" y="508"/>
                    </a:lnTo>
                    <a:lnTo>
                      <a:pt x="2771" y="508"/>
                    </a:lnTo>
                    <a:lnTo>
                      <a:pt x="2749" y="508"/>
                    </a:lnTo>
                    <a:lnTo>
                      <a:pt x="2728" y="494"/>
                    </a:lnTo>
                    <a:lnTo>
                      <a:pt x="2684" y="494"/>
                    </a:lnTo>
                    <a:lnTo>
                      <a:pt x="2660" y="494"/>
                    </a:lnTo>
                    <a:lnTo>
                      <a:pt x="2616" y="494"/>
                    </a:lnTo>
                    <a:lnTo>
                      <a:pt x="2594" y="494"/>
                    </a:lnTo>
                    <a:lnTo>
                      <a:pt x="2573" y="465"/>
                    </a:lnTo>
                    <a:lnTo>
                      <a:pt x="2550" y="451"/>
                    </a:lnTo>
                    <a:lnTo>
                      <a:pt x="2528" y="437"/>
                    </a:lnTo>
                    <a:lnTo>
                      <a:pt x="2472" y="437"/>
                    </a:lnTo>
                    <a:lnTo>
                      <a:pt x="2428" y="437"/>
                    </a:lnTo>
                    <a:lnTo>
                      <a:pt x="2384" y="437"/>
                    </a:lnTo>
                    <a:lnTo>
                      <a:pt x="2327" y="451"/>
                    </a:lnTo>
                    <a:lnTo>
                      <a:pt x="2294" y="451"/>
                    </a:lnTo>
                    <a:lnTo>
                      <a:pt x="2251" y="494"/>
                    </a:lnTo>
                    <a:lnTo>
                      <a:pt x="2228" y="508"/>
                    </a:lnTo>
                    <a:lnTo>
                      <a:pt x="2206" y="535"/>
                    </a:lnTo>
                    <a:lnTo>
                      <a:pt x="2195" y="564"/>
                    </a:lnTo>
                    <a:lnTo>
                      <a:pt x="2173" y="564"/>
                    </a:lnTo>
                    <a:lnTo>
                      <a:pt x="2150" y="592"/>
                    </a:lnTo>
                    <a:lnTo>
                      <a:pt x="2129" y="592"/>
                    </a:lnTo>
                    <a:lnTo>
                      <a:pt x="2106" y="592"/>
                    </a:lnTo>
                    <a:lnTo>
                      <a:pt x="2040" y="606"/>
                    </a:lnTo>
                    <a:lnTo>
                      <a:pt x="2017" y="606"/>
                    </a:lnTo>
                    <a:lnTo>
                      <a:pt x="1918" y="606"/>
                    </a:lnTo>
                    <a:lnTo>
                      <a:pt x="1862" y="606"/>
                    </a:lnTo>
                    <a:lnTo>
                      <a:pt x="1819" y="592"/>
                    </a:lnTo>
                    <a:lnTo>
                      <a:pt x="1784" y="592"/>
                    </a:lnTo>
                    <a:lnTo>
                      <a:pt x="1751" y="578"/>
                    </a:lnTo>
                    <a:lnTo>
                      <a:pt x="1729" y="578"/>
                    </a:lnTo>
                    <a:lnTo>
                      <a:pt x="1706" y="564"/>
                    </a:lnTo>
                    <a:lnTo>
                      <a:pt x="1684" y="564"/>
                    </a:lnTo>
                    <a:lnTo>
                      <a:pt x="1607" y="564"/>
                    </a:lnTo>
                    <a:lnTo>
                      <a:pt x="1551" y="564"/>
                    </a:lnTo>
                    <a:lnTo>
                      <a:pt x="1418" y="564"/>
                    </a:lnTo>
                    <a:lnTo>
                      <a:pt x="1330" y="549"/>
                    </a:lnTo>
                    <a:lnTo>
                      <a:pt x="1286" y="535"/>
                    </a:lnTo>
                    <a:lnTo>
                      <a:pt x="1251" y="535"/>
                    </a:lnTo>
                    <a:lnTo>
                      <a:pt x="1208" y="535"/>
                    </a:lnTo>
                    <a:lnTo>
                      <a:pt x="1164" y="494"/>
                    </a:lnTo>
                    <a:lnTo>
                      <a:pt x="1141" y="480"/>
                    </a:lnTo>
                    <a:lnTo>
                      <a:pt x="1119" y="465"/>
                    </a:lnTo>
                    <a:lnTo>
                      <a:pt x="1097" y="437"/>
                    </a:lnTo>
                    <a:lnTo>
                      <a:pt x="1074" y="437"/>
                    </a:lnTo>
                    <a:lnTo>
                      <a:pt x="1053" y="422"/>
                    </a:lnTo>
                    <a:lnTo>
                      <a:pt x="1019" y="422"/>
                    </a:lnTo>
                    <a:lnTo>
                      <a:pt x="986" y="422"/>
                    </a:lnTo>
                    <a:lnTo>
                      <a:pt x="953" y="422"/>
                    </a:lnTo>
                    <a:lnTo>
                      <a:pt x="930" y="422"/>
                    </a:lnTo>
                    <a:lnTo>
                      <a:pt x="898" y="437"/>
                    </a:lnTo>
                    <a:lnTo>
                      <a:pt x="864" y="451"/>
                    </a:lnTo>
                    <a:lnTo>
                      <a:pt x="819" y="451"/>
                    </a:lnTo>
                    <a:lnTo>
                      <a:pt x="775" y="465"/>
                    </a:lnTo>
                    <a:lnTo>
                      <a:pt x="743" y="480"/>
                    </a:lnTo>
                    <a:lnTo>
                      <a:pt x="697" y="480"/>
                    </a:lnTo>
                    <a:lnTo>
                      <a:pt x="619" y="480"/>
                    </a:lnTo>
                    <a:lnTo>
                      <a:pt x="543" y="480"/>
                    </a:lnTo>
                    <a:lnTo>
                      <a:pt x="509" y="465"/>
                    </a:lnTo>
                    <a:lnTo>
                      <a:pt x="486" y="465"/>
                    </a:lnTo>
                    <a:lnTo>
                      <a:pt x="432" y="451"/>
                    </a:lnTo>
                    <a:lnTo>
                      <a:pt x="410" y="451"/>
                    </a:lnTo>
                    <a:lnTo>
                      <a:pt x="387" y="465"/>
                    </a:lnTo>
                    <a:lnTo>
                      <a:pt x="310" y="521"/>
                    </a:lnTo>
                    <a:lnTo>
                      <a:pt x="288" y="535"/>
                    </a:lnTo>
                    <a:lnTo>
                      <a:pt x="232" y="535"/>
                    </a:lnTo>
                    <a:lnTo>
                      <a:pt x="210" y="535"/>
                    </a:lnTo>
                    <a:lnTo>
                      <a:pt x="188" y="549"/>
                    </a:lnTo>
                    <a:lnTo>
                      <a:pt x="143" y="521"/>
                    </a:lnTo>
                    <a:lnTo>
                      <a:pt x="99" y="508"/>
                    </a:lnTo>
                    <a:lnTo>
                      <a:pt x="77" y="494"/>
                    </a:lnTo>
                    <a:lnTo>
                      <a:pt x="43" y="465"/>
                    </a:lnTo>
                    <a:lnTo>
                      <a:pt x="21" y="451"/>
                    </a:lnTo>
                    <a:lnTo>
                      <a:pt x="0" y="422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00A000"/>
              </a:solidFill>
              <a:ln w="1588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Book Antiqua" pitchFamily="18" charset="0"/>
                </a:endParaRPr>
              </a:p>
            </p:txBody>
          </p:sp>
        </p:grpSp>
      </p:grpSp>
      <p:grpSp>
        <p:nvGrpSpPr>
          <p:cNvPr id="15506" name="Group 1920"/>
          <p:cNvGrpSpPr>
            <a:grpSpLocks/>
          </p:cNvGrpSpPr>
          <p:nvPr/>
        </p:nvGrpSpPr>
        <p:grpSpPr bwMode="auto">
          <a:xfrm>
            <a:off x="7512050" y="1476126"/>
            <a:ext cx="639763" cy="923925"/>
            <a:chOff x="4958" y="920"/>
            <a:chExt cx="403" cy="582"/>
          </a:xfrm>
        </p:grpSpPr>
        <p:sp>
          <p:nvSpPr>
            <p:cNvPr id="12456" name="Freeform 1771"/>
            <p:cNvSpPr>
              <a:spLocks/>
            </p:cNvSpPr>
            <p:nvPr/>
          </p:nvSpPr>
          <p:spPr bwMode="auto">
            <a:xfrm>
              <a:off x="5025" y="920"/>
              <a:ext cx="106" cy="94"/>
            </a:xfrm>
            <a:custGeom>
              <a:avLst/>
              <a:gdLst>
                <a:gd name="T0" fmla="*/ 0 w 428"/>
                <a:gd name="T1" fmla="*/ 0 h 378"/>
                <a:gd name="T2" fmla="*/ 0 w 428"/>
                <a:gd name="T3" fmla="*/ 0 h 378"/>
                <a:gd name="T4" fmla="*/ 0 w 428"/>
                <a:gd name="T5" fmla="*/ 0 h 378"/>
                <a:gd name="T6" fmla="*/ 0 w 428"/>
                <a:gd name="T7" fmla="*/ 0 h 378"/>
                <a:gd name="T8" fmla="*/ 0 w 428"/>
                <a:gd name="T9" fmla="*/ 0 h 378"/>
                <a:gd name="T10" fmla="*/ 0 w 428"/>
                <a:gd name="T11" fmla="*/ 0 h 378"/>
                <a:gd name="T12" fmla="*/ 0 w 428"/>
                <a:gd name="T13" fmla="*/ 0 h 378"/>
                <a:gd name="T14" fmla="*/ 0 w 428"/>
                <a:gd name="T15" fmla="*/ 0 h 378"/>
                <a:gd name="T16" fmla="*/ 0 w 428"/>
                <a:gd name="T17" fmla="*/ 0 h 378"/>
                <a:gd name="T18" fmla="*/ 0 w 428"/>
                <a:gd name="T19" fmla="*/ 0 h 378"/>
                <a:gd name="T20" fmla="*/ 0 w 428"/>
                <a:gd name="T21" fmla="*/ 0 h 378"/>
                <a:gd name="T22" fmla="*/ 0 w 428"/>
                <a:gd name="T23" fmla="*/ 0 h 378"/>
                <a:gd name="T24" fmla="*/ 0 w 428"/>
                <a:gd name="T25" fmla="*/ 0 h 378"/>
                <a:gd name="T26" fmla="*/ 0 w 428"/>
                <a:gd name="T27" fmla="*/ 0 h 378"/>
                <a:gd name="T28" fmla="*/ 0 w 428"/>
                <a:gd name="T29" fmla="*/ 0 h 378"/>
                <a:gd name="T30" fmla="*/ 0 w 428"/>
                <a:gd name="T31" fmla="*/ 0 h 378"/>
                <a:gd name="T32" fmla="*/ 0 w 428"/>
                <a:gd name="T33" fmla="*/ 0 h 378"/>
                <a:gd name="T34" fmla="*/ 0 w 428"/>
                <a:gd name="T35" fmla="*/ 0 h 378"/>
                <a:gd name="T36" fmla="*/ 0 w 428"/>
                <a:gd name="T37" fmla="*/ 0 h 378"/>
                <a:gd name="T38" fmla="*/ 0 w 428"/>
                <a:gd name="T39" fmla="*/ 0 h 378"/>
                <a:gd name="T40" fmla="*/ 0 w 428"/>
                <a:gd name="T41" fmla="*/ 0 h 378"/>
                <a:gd name="T42" fmla="*/ 0 w 428"/>
                <a:gd name="T43" fmla="*/ 0 h 378"/>
                <a:gd name="T44" fmla="*/ 0 w 428"/>
                <a:gd name="T45" fmla="*/ 0 h 378"/>
                <a:gd name="T46" fmla="*/ 0 w 428"/>
                <a:gd name="T47" fmla="*/ 0 h 378"/>
                <a:gd name="T48" fmla="*/ 0 w 428"/>
                <a:gd name="T49" fmla="*/ 0 h 378"/>
                <a:gd name="T50" fmla="*/ 0 w 428"/>
                <a:gd name="T51" fmla="*/ 0 h 378"/>
                <a:gd name="T52" fmla="*/ 0 w 428"/>
                <a:gd name="T53" fmla="*/ 0 h 378"/>
                <a:gd name="T54" fmla="*/ 0 w 428"/>
                <a:gd name="T55" fmla="*/ 0 h 378"/>
                <a:gd name="T56" fmla="*/ 0 w 428"/>
                <a:gd name="T57" fmla="*/ 0 h 378"/>
                <a:gd name="T58" fmla="*/ 0 w 428"/>
                <a:gd name="T59" fmla="*/ 0 h 378"/>
                <a:gd name="T60" fmla="*/ 0 w 428"/>
                <a:gd name="T61" fmla="*/ 0 h 378"/>
                <a:gd name="T62" fmla="*/ 0 w 428"/>
                <a:gd name="T63" fmla="*/ 0 h 378"/>
                <a:gd name="T64" fmla="*/ 0 w 428"/>
                <a:gd name="T65" fmla="*/ 0 h 378"/>
                <a:gd name="T66" fmla="*/ 0 w 428"/>
                <a:gd name="T67" fmla="*/ 0 h 378"/>
                <a:gd name="T68" fmla="*/ 0 w 428"/>
                <a:gd name="T69" fmla="*/ 0 h 378"/>
                <a:gd name="T70" fmla="*/ 0 w 428"/>
                <a:gd name="T71" fmla="*/ 0 h 378"/>
                <a:gd name="T72" fmla="*/ 0 w 428"/>
                <a:gd name="T73" fmla="*/ 0 h 378"/>
                <a:gd name="T74" fmla="*/ 0 w 428"/>
                <a:gd name="T75" fmla="*/ 0 h 378"/>
                <a:gd name="T76" fmla="*/ 0 w 428"/>
                <a:gd name="T77" fmla="*/ 0 h 378"/>
                <a:gd name="T78" fmla="*/ 0 w 428"/>
                <a:gd name="T79" fmla="*/ 0 h 378"/>
                <a:gd name="T80" fmla="*/ 0 w 428"/>
                <a:gd name="T81" fmla="*/ 0 h 378"/>
                <a:gd name="T82" fmla="*/ 0 w 428"/>
                <a:gd name="T83" fmla="*/ 0 h 378"/>
                <a:gd name="T84" fmla="*/ 0 w 428"/>
                <a:gd name="T85" fmla="*/ 0 h 378"/>
                <a:gd name="T86" fmla="*/ 0 w 428"/>
                <a:gd name="T87" fmla="*/ 0 h 378"/>
                <a:gd name="T88" fmla="*/ 0 w 428"/>
                <a:gd name="T89" fmla="*/ 0 h 378"/>
                <a:gd name="T90" fmla="*/ 0 w 428"/>
                <a:gd name="T91" fmla="*/ 0 h 378"/>
                <a:gd name="T92" fmla="*/ 0 w 428"/>
                <a:gd name="T93" fmla="*/ 0 h 378"/>
                <a:gd name="T94" fmla="*/ 0 w 428"/>
                <a:gd name="T95" fmla="*/ 0 h 37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428"/>
                <a:gd name="T145" fmla="*/ 0 h 378"/>
                <a:gd name="T146" fmla="*/ 428 w 428"/>
                <a:gd name="T147" fmla="*/ 378 h 378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428" h="378">
                  <a:moveTo>
                    <a:pt x="350" y="378"/>
                  </a:moveTo>
                  <a:lnTo>
                    <a:pt x="358" y="377"/>
                  </a:lnTo>
                  <a:lnTo>
                    <a:pt x="364" y="375"/>
                  </a:lnTo>
                  <a:lnTo>
                    <a:pt x="371" y="374"/>
                  </a:lnTo>
                  <a:lnTo>
                    <a:pt x="378" y="371"/>
                  </a:lnTo>
                  <a:lnTo>
                    <a:pt x="385" y="369"/>
                  </a:lnTo>
                  <a:lnTo>
                    <a:pt x="391" y="365"/>
                  </a:lnTo>
                  <a:lnTo>
                    <a:pt x="397" y="362"/>
                  </a:lnTo>
                  <a:lnTo>
                    <a:pt x="402" y="358"/>
                  </a:lnTo>
                  <a:lnTo>
                    <a:pt x="408" y="344"/>
                  </a:lnTo>
                  <a:lnTo>
                    <a:pt x="407" y="325"/>
                  </a:lnTo>
                  <a:lnTo>
                    <a:pt x="399" y="301"/>
                  </a:lnTo>
                  <a:lnTo>
                    <a:pt x="390" y="274"/>
                  </a:lnTo>
                  <a:lnTo>
                    <a:pt x="394" y="275"/>
                  </a:lnTo>
                  <a:lnTo>
                    <a:pt x="397" y="273"/>
                  </a:lnTo>
                  <a:lnTo>
                    <a:pt x="399" y="269"/>
                  </a:lnTo>
                  <a:lnTo>
                    <a:pt x="400" y="263"/>
                  </a:lnTo>
                  <a:lnTo>
                    <a:pt x="403" y="255"/>
                  </a:lnTo>
                  <a:lnTo>
                    <a:pt x="407" y="246"/>
                  </a:lnTo>
                  <a:lnTo>
                    <a:pt x="414" y="240"/>
                  </a:lnTo>
                  <a:lnTo>
                    <a:pt x="420" y="233"/>
                  </a:lnTo>
                  <a:lnTo>
                    <a:pt x="425" y="227"/>
                  </a:lnTo>
                  <a:lnTo>
                    <a:pt x="428" y="220"/>
                  </a:lnTo>
                  <a:lnTo>
                    <a:pt x="427" y="211"/>
                  </a:lnTo>
                  <a:lnTo>
                    <a:pt x="423" y="197"/>
                  </a:lnTo>
                  <a:lnTo>
                    <a:pt x="419" y="189"/>
                  </a:lnTo>
                  <a:lnTo>
                    <a:pt x="415" y="181"/>
                  </a:lnTo>
                  <a:lnTo>
                    <a:pt x="410" y="173"/>
                  </a:lnTo>
                  <a:lnTo>
                    <a:pt x="405" y="164"/>
                  </a:lnTo>
                  <a:lnTo>
                    <a:pt x="400" y="154"/>
                  </a:lnTo>
                  <a:lnTo>
                    <a:pt x="396" y="145"/>
                  </a:lnTo>
                  <a:lnTo>
                    <a:pt x="393" y="136"/>
                  </a:lnTo>
                  <a:lnTo>
                    <a:pt x="390" y="126"/>
                  </a:lnTo>
                  <a:lnTo>
                    <a:pt x="387" y="118"/>
                  </a:lnTo>
                  <a:lnTo>
                    <a:pt x="382" y="112"/>
                  </a:lnTo>
                  <a:lnTo>
                    <a:pt x="375" y="109"/>
                  </a:lnTo>
                  <a:lnTo>
                    <a:pt x="367" y="107"/>
                  </a:lnTo>
                  <a:lnTo>
                    <a:pt x="359" y="107"/>
                  </a:lnTo>
                  <a:lnTo>
                    <a:pt x="351" y="107"/>
                  </a:lnTo>
                  <a:lnTo>
                    <a:pt x="344" y="106"/>
                  </a:lnTo>
                  <a:lnTo>
                    <a:pt x="339" y="105"/>
                  </a:lnTo>
                  <a:lnTo>
                    <a:pt x="333" y="101"/>
                  </a:lnTo>
                  <a:lnTo>
                    <a:pt x="329" y="101"/>
                  </a:lnTo>
                  <a:lnTo>
                    <a:pt x="324" y="99"/>
                  </a:lnTo>
                  <a:lnTo>
                    <a:pt x="318" y="94"/>
                  </a:lnTo>
                  <a:lnTo>
                    <a:pt x="314" y="90"/>
                  </a:lnTo>
                  <a:lnTo>
                    <a:pt x="310" y="82"/>
                  </a:lnTo>
                  <a:lnTo>
                    <a:pt x="306" y="74"/>
                  </a:lnTo>
                  <a:lnTo>
                    <a:pt x="301" y="66"/>
                  </a:lnTo>
                  <a:lnTo>
                    <a:pt x="294" y="57"/>
                  </a:lnTo>
                  <a:lnTo>
                    <a:pt x="288" y="50"/>
                  </a:lnTo>
                  <a:lnTo>
                    <a:pt x="281" y="44"/>
                  </a:lnTo>
                  <a:lnTo>
                    <a:pt x="273" y="42"/>
                  </a:lnTo>
                  <a:lnTo>
                    <a:pt x="266" y="30"/>
                  </a:lnTo>
                  <a:lnTo>
                    <a:pt x="258" y="20"/>
                  </a:lnTo>
                  <a:lnTo>
                    <a:pt x="250" y="13"/>
                  </a:lnTo>
                  <a:lnTo>
                    <a:pt x="240" y="7"/>
                  </a:lnTo>
                  <a:lnTo>
                    <a:pt x="230" y="4"/>
                  </a:lnTo>
                  <a:lnTo>
                    <a:pt x="220" y="1"/>
                  </a:lnTo>
                  <a:lnTo>
                    <a:pt x="210" y="0"/>
                  </a:lnTo>
                  <a:lnTo>
                    <a:pt x="200" y="0"/>
                  </a:lnTo>
                  <a:lnTo>
                    <a:pt x="189" y="2"/>
                  </a:lnTo>
                  <a:lnTo>
                    <a:pt x="177" y="6"/>
                  </a:lnTo>
                  <a:lnTo>
                    <a:pt x="165" y="10"/>
                  </a:lnTo>
                  <a:lnTo>
                    <a:pt x="153" y="17"/>
                  </a:lnTo>
                  <a:lnTo>
                    <a:pt x="142" y="24"/>
                  </a:lnTo>
                  <a:lnTo>
                    <a:pt x="132" y="31"/>
                  </a:lnTo>
                  <a:lnTo>
                    <a:pt x="122" y="38"/>
                  </a:lnTo>
                  <a:lnTo>
                    <a:pt x="116" y="44"/>
                  </a:lnTo>
                  <a:lnTo>
                    <a:pt x="110" y="50"/>
                  </a:lnTo>
                  <a:lnTo>
                    <a:pt x="102" y="55"/>
                  </a:lnTo>
                  <a:lnTo>
                    <a:pt x="93" y="61"/>
                  </a:lnTo>
                  <a:lnTo>
                    <a:pt x="84" y="66"/>
                  </a:lnTo>
                  <a:lnTo>
                    <a:pt x="75" y="70"/>
                  </a:lnTo>
                  <a:lnTo>
                    <a:pt x="68" y="75"/>
                  </a:lnTo>
                  <a:lnTo>
                    <a:pt x="61" y="78"/>
                  </a:lnTo>
                  <a:lnTo>
                    <a:pt x="58" y="81"/>
                  </a:lnTo>
                  <a:lnTo>
                    <a:pt x="57" y="86"/>
                  </a:lnTo>
                  <a:lnTo>
                    <a:pt x="59" y="97"/>
                  </a:lnTo>
                  <a:lnTo>
                    <a:pt x="62" y="107"/>
                  </a:lnTo>
                  <a:lnTo>
                    <a:pt x="66" y="115"/>
                  </a:lnTo>
                  <a:lnTo>
                    <a:pt x="60" y="122"/>
                  </a:lnTo>
                  <a:lnTo>
                    <a:pt x="59" y="130"/>
                  </a:lnTo>
                  <a:lnTo>
                    <a:pt x="60" y="136"/>
                  </a:lnTo>
                  <a:lnTo>
                    <a:pt x="64" y="139"/>
                  </a:lnTo>
                  <a:lnTo>
                    <a:pt x="61" y="142"/>
                  </a:lnTo>
                  <a:lnTo>
                    <a:pt x="59" y="145"/>
                  </a:lnTo>
                  <a:lnTo>
                    <a:pt x="59" y="150"/>
                  </a:lnTo>
                  <a:lnTo>
                    <a:pt x="59" y="154"/>
                  </a:lnTo>
                  <a:lnTo>
                    <a:pt x="46" y="162"/>
                  </a:lnTo>
                  <a:lnTo>
                    <a:pt x="34" y="169"/>
                  </a:lnTo>
                  <a:lnTo>
                    <a:pt x="24" y="176"/>
                  </a:lnTo>
                  <a:lnTo>
                    <a:pt x="16" y="183"/>
                  </a:lnTo>
                  <a:lnTo>
                    <a:pt x="9" y="191"/>
                  </a:lnTo>
                  <a:lnTo>
                    <a:pt x="4" y="199"/>
                  </a:lnTo>
                  <a:lnTo>
                    <a:pt x="1" y="208"/>
                  </a:lnTo>
                  <a:lnTo>
                    <a:pt x="0" y="219"/>
                  </a:lnTo>
                  <a:lnTo>
                    <a:pt x="1" y="228"/>
                  </a:lnTo>
                  <a:lnTo>
                    <a:pt x="3" y="235"/>
                  </a:lnTo>
                  <a:lnTo>
                    <a:pt x="8" y="241"/>
                  </a:lnTo>
                  <a:lnTo>
                    <a:pt x="13" y="246"/>
                  </a:lnTo>
                  <a:lnTo>
                    <a:pt x="18" y="250"/>
                  </a:lnTo>
                  <a:lnTo>
                    <a:pt x="23" y="255"/>
                  </a:lnTo>
                  <a:lnTo>
                    <a:pt x="28" y="257"/>
                  </a:lnTo>
                  <a:lnTo>
                    <a:pt x="33" y="260"/>
                  </a:lnTo>
                  <a:lnTo>
                    <a:pt x="32" y="257"/>
                  </a:lnTo>
                  <a:lnTo>
                    <a:pt x="31" y="252"/>
                  </a:lnTo>
                  <a:lnTo>
                    <a:pt x="31" y="246"/>
                  </a:lnTo>
                  <a:lnTo>
                    <a:pt x="32" y="242"/>
                  </a:lnTo>
                  <a:lnTo>
                    <a:pt x="35" y="236"/>
                  </a:lnTo>
                  <a:lnTo>
                    <a:pt x="40" y="230"/>
                  </a:lnTo>
                  <a:lnTo>
                    <a:pt x="48" y="225"/>
                  </a:lnTo>
                  <a:lnTo>
                    <a:pt x="60" y="220"/>
                  </a:lnTo>
                  <a:lnTo>
                    <a:pt x="51" y="210"/>
                  </a:lnTo>
                  <a:lnTo>
                    <a:pt x="48" y="195"/>
                  </a:lnTo>
                  <a:lnTo>
                    <a:pt x="53" y="180"/>
                  </a:lnTo>
                  <a:lnTo>
                    <a:pt x="67" y="169"/>
                  </a:lnTo>
                  <a:lnTo>
                    <a:pt x="75" y="167"/>
                  </a:lnTo>
                  <a:lnTo>
                    <a:pt x="83" y="167"/>
                  </a:lnTo>
                  <a:lnTo>
                    <a:pt x="90" y="169"/>
                  </a:lnTo>
                  <a:lnTo>
                    <a:pt x="95" y="174"/>
                  </a:lnTo>
                  <a:lnTo>
                    <a:pt x="98" y="168"/>
                  </a:lnTo>
                  <a:lnTo>
                    <a:pt x="102" y="162"/>
                  </a:lnTo>
                  <a:lnTo>
                    <a:pt x="106" y="158"/>
                  </a:lnTo>
                  <a:lnTo>
                    <a:pt x="111" y="154"/>
                  </a:lnTo>
                  <a:lnTo>
                    <a:pt x="116" y="152"/>
                  </a:lnTo>
                  <a:lnTo>
                    <a:pt x="121" y="153"/>
                  </a:lnTo>
                  <a:lnTo>
                    <a:pt x="127" y="156"/>
                  </a:lnTo>
                  <a:lnTo>
                    <a:pt x="133" y="161"/>
                  </a:lnTo>
                  <a:lnTo>
                    <a:pt x="137" y="156"/>
                  </a:lnTo>
                  <a:lnTo>
                    <a:pt x="142" y="151"/>
                  </a:lnTo>
                  <a:lnTo>
                    <a:pt x="148" y="151"/>
                  </a:lnTo>
                  <a:lnTo>
                    <a:pt x="154" y="158"/>
                  </a:lnTo>
                  <a:lnTo>
                    <a:pt x="157" y="156"/>
                  </a:lnTo>
                  <a:lnTo>
                    <a:pt x="160" y="153"/>
                  </a:lnTo>
                  <a:lnTo>
                    <a:pt x="164" y="152"/>
                  </a:lnTo>
                  <a:lnTo>
                    <a:pt x="169" y="151"/>
                  </a:lnTo>
                  <a:lnTo>
                    <a:pt x="173" y="152"/>
                  </a:lnTo>
                  <a:lnTo>
                    <a:pt x="178" y="154"/>
                  </a:lnTo>
                  <a:lnTo>
                    <a:pt x="183" y="159"/>
                  </a:lnTo>
                  <a:lnTo>
                    <a:pt x="186" y="166"/>
                  </a:lnTo>
                  <a:lnTo>
                    <a:pt x="188" y="159"/>
                  </a:lnTo>
                  <a:lnTo>
                    <a:pt x="192" y="154"/>
                  </a:lnTo>
                  <a:lnTo>
                    <a:pt x="198" y="153"/>
                  </a:lnTo>
                  <a:lnTo>
                    <a:pt x="207" y="157"/>
                  </a:lnTo>
                  <a:lnTo>
                    <a:pt x="211" y="159"/>
                  </a:lnTo>
                  <a:lnTo>
                    <a:pt x="215" y="161"/>
                  </a:lnTo>
                  <a:lnTo>
                    <a:pt x="217" y="162"/>
                  </a:lnTo>
                  <a:lnTo>
                    <a:pt x="218" y="164"/>
                  </a:lnTo>
                  <a:lnTo>
                    <a:pt x="223" y="162"/>
                  </a:lnTo>
                  <a:lnTo>
                    <a:pt x="229" y="162"/>
                  </a:lnTo>
                  <a:lnTo>
                    <a:pt x="236" y="164"/>
                  </a:lnTo>
                  <a:lnTo>
                    <a:pt x="244" y="165"/>
                  </a:lnTo>
                  <a:lnTo>
                    <a:pt x="249" y="168"/>
                  </a:lnTo>
                  <a:lnTo>
                    <a:pt x="254" y="173"/>
                  </a:lnTo>
                  <a:lnTo>
                    <a:pt x="256" y="179"/>
                  </a:lnTo>
                  <a:lnTo>
                    <a:pt x="256" y="188"/>
                  </a:lnTo>
                  <a:lnTo>
                    <a:pt x="260" y="184"/>
                  </a:lnTo>
                  <a:lnTo>
                    <a:pt x="264" y="181"/>
                  </a:lnTo>
                  <a:lnTo>
                    <a:pt x="268" y="181"/>
                  </a:lnTo>
                  <a:lnTo>
                    <a:pt x="273" y="181"/>
                  </a:lnTo>
                  <a:lnTo>
                    <a:pt x="278" y="184"/>
                  </a:lnTo>
                  <a:lnTo>
                    <a:pt x="282" y="189"/>
                  </a:lnTo>
                  <a:lnTo>
                    <a:pt x="284" y="197"/>
                  </a:lnTo>
                  <a:lnTo>
                    <a:pt x="286" y="206"/>
                  </a:lnTo>
                  <a:lnTo>
                    <a:pt x="294" y="207"/>
                  </a:lnTo>
                  <a:lnTo>
                    <a:pt x="303" y="210"/>
                  </a:lnTo>
                  <a:lnTo>
                    <a:pt x="310" y="214"/>
                  </a:lnTo>
                  <a:lnTo>
                    <a:pt x="316" y="222"/>
                  </a:lnTo>
                  <a:lnTo>
                    <a:pt x="318" y="228"/>
                  </a:lnTo>
                  <a:lnTo>
                    <a:pt x="319" y="235"/>
                  </a:lnTo>
                  <a:lnTo>
                    <a:pt x="319" y="243"/>
                  </a:lnTo>
                  <a:lnTo>
                    <a:pt x="318" y="252"/>
                  </a:lnTo>
                  <a:lnTo>
                    <a:pt x="327" y="260"/>
                  </a:lnTo>
                  <a:lnTo>
                    <a:pt x="336" y="268"/>
                  </a:lnTo>
                  <a:lnTo>
                    <a:pt x="343" y="276"/>
                  </a:lnTo>
                  <a:lnTo>
                    <a:pt x="348" y="283"/>
                  </a:lnTo>
                  <a:lnTo>
                    <a:pt x="351" y="291"/>
                  </a:lnTo>
                  <a:lnTo>
                    <a:pt x="351" y="297"/>
                  </a:lnTo>
                  <a:lnTo>
                    <a:pt x="347" y="303"/>
                  </a:lnTo>
                  <a:lnTo>
                    <a:pt x="339" y="307"/>
                  </a:lnTo>
                  <a:lnTo>
                    <a:pt x="343" y="316"/>
                  </a:lnTo>
                  <a:lnTo>
                    <a:pt x="347" y="324"/>
                  </a:lnTo>
                  <a:lnTo>
                    <a:pt x="349" y="333"/>
                  </a:lnTo>
                  <a:lnTo>
                    <a:pt x="347" y="342"/>
                  </a:lnTo>
                  <a:lnTo>
                    <a:pt x="346" y="345"/>
                  </a:lnTo>
                  <a:lnTo>
                    <a:pt x="344" y="348"/>
                  </a:lnTo>
                  <a:lnTo>
                    <a:pt x="341" y="351"/>
                  </a:lnTo>
                  <a:lnTo>
                    <a:pt x="338" y="355"/>
                  </a:lnTo>
                  <a:lnTo>
                    <a:pt x="343" y="359"/>
                  </a:lnTo>
                  <a:lnTo>
                    <a:pt x="347" y="364"/>
                  </a:lnTo>
                  <a:lnTo>
                    <a:pt x="349" y="371"/>
                  </a:lnTo>
                  <a:lnTo>
                    <a:pt x="350" y="378"/>
                  </a:lnTo>
                  <a:close/>
                </a:path>
              </a:pathLst>
            </a:custGeom>
            <a:solidFill>
              <a:srgbClr val="0033A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57" name="Freeform 1772"/>
            <p:cNvSpPr>
              <a:spLocks/>
            </p:cNvSpPr>
            <p:nvPr/>
          </p:nvSpPr>
          <p:spPr bwMode="auto">
            <a:xfrm>
              <a:off x="5126" y="1473"/>
              <a:ext cx="36" cy="29"/>
            </a:xfrm>
            <a:custGeom>
              <a:avLst/>
              <a:gdLst>
                <a:gd name="T0" fmla="*/ 0 w 144"/>
                <a:gd name="T1" fmla="*/ 0 h 116"/>
                <a:gd name="T2" fmla="*/ 0 w 144"/>
                <a:gd name="T3" fmla="*/ 0 h 116"/>
                <a:gd name="T4" fmla="*/ 0 w 144"/>
                <a:gd name="T5" fmla="*/ 0 h 116"/>
                <a:gd name="T6" fmla="*/ 0 w 144"/>
                <a:gd name="T7" fmla="*/ 0 h 116"/>
                <a:gd name="T8" fmla="*/ 0 w 144"/>
                <a:gd name="T9" fmla="*/ 0 h 116"/>
                <a:gd name="T10" fmla="*/ 0 w 144"/>
                <a:gd name="T11" fmla="*/ 0 h 116"/>
                <a:gd name="T12" fmla="*/ 0 w 144"/>
                <a:gd name="T13" fmla="*/ 0 h 116"/>
                <a:gd name="T14" fmla="*/ 0 w 144"/>
                <a:gd name="T15" fmla="*/ 0 h 116"/>
                <a:gd name="T16" fmla="*/ 0 w 144"/>
                <a:gd name="T17" fmla="*/ 0 h 116"/>
                <a:gd name="T18" fmla="*/ 0 w 144"/>
                <a:gd name="T19" fmla="*/ 0 h 116"/>
                <a:gd name="T20" fmla="*/ 0 w 144"/>
                <a:gd name="T21" fmla="*/ 0 h 116"/>
                <a:gd name="T22" fmla="*/ 0 w 144"/>
                <a:gd name="T23" fmla="*/ 0 h 116"/>
                <a:gd name="T24" fmla="*/ 0 w 144"/>
                <a:gd name="T25" fmla="*/ 0 h 116"/>
                <a:gd name="T26" fmla="*/ 0 w 144"/>
                <a:gd name="T27" fmla="*/ 0 h 116"/>
                <a:gd name="T28" fmla="*/ 0 w 144"/>
                <a:gd name="T29" fmla="*/ 0 h 116"/>
                <a:gd name="T30" fmla="*/ 0 w 144"/>
                <a:gd name="T31" fmla="*/ 0 h 116"/>
                <a:gd name="T32" fmla="*/ 0 w 144"/>
                <a:gd name="T33" fmla="*/ 0 h 116"/>
                <a:gd name="T34" fmla="*/ 0 w 144"/>
                <a:gd name="T35" fmla="*/ 0 h 116"/>
                <a:gd name="T36" fmla="*/ 0 w 144"/>
                <a:gd name="T37" fmla="*/ 0 h 116"/>
                <a:gd name="T38" fmla="*/ 0 w 144"/>
                <a:gd name="T39" fmla="*/ 0 h 116"/>
                <a:gd name="T40" fmla="*/ 0 w 144"/>
                <a:gd name="T41" fmla="*/ 0 h 116"/>
                <a:gd name="T42" fmla="*/ 0 w 144"/>
                <a:gd name="T43" fmla="*/ 0 h 116"/>
                <a:gd name="T44" fmla="*/ 0 w 144"/>
                <a:gd name="T45" fmla="*/ 0 h 116"/>
                <a:gd name="T46" fmla="*/ 0 w 144"/>
                <a:gd name="T47" fmla="*/ 0 h 116"/>
                <a:gd name="T48" fmla="*/ 0 w 144"/>
                <a:gd name="T49" fmla="*/ 0 h 116"/>
                <a:gd name="T50" fmla="*/ 0 w 144"/>
                <a:gd name="T51" fmla="*/ 0 h 116"/>
                <a:gd name="T52" fmla="*/ 0 w 144"/>
                <a:gd name="T53" fmla="*/ 0 h 116"/>
                <a:gd name="T54" fmla="*/ 0 w 144"/>
                <a:gd name="T55" fmla="*/ 0 h 116"/>
                <a:gd name="T56" fmla="*/ 0 w 144"/>
                <a:gd name="T57" fmla="*/ 0 h 116"/>
                <a:gd name="T58" fmla="*/ 0 w 144"/>
                <a:gd name="T59" fmla="*/ 0 h 116"/>
                <a:gd name="T60" fmla="*/ 0 w 144"/>
                <a:gd name="T61" fmla="*/ 0 h 116"/>
                <a:gd name="T62" fmla="*/ 0 w 144"/>
                <a:gd name="T63" fmla="*/ 0 h 116"/>
                <a:gd name="T64" fmla="*/ 0 w 144"/>
                <a:gd name="T65" fmla="*/ 0 h 116"/>
                <a:gd name="T66" fmla="*/ 0 w 144"/>
                <a:gd name="T67" fmla="*/ 0 h 116"/>
                <a:gd name="T68" fmla="*/ 0 w 144"/>
                <a:gd name="T69" fmla="*/ 0 h 116"/>
                <a:gd name="T70" fmla="*/ 0 w 144"/>
                <a:gd name="T71" fmla="*/ 0 h 116"/>
                <a:gd name="T72" fmla="*/ 0 w 144"/>
                <a:gd name="T73" fmla="*/ 0 h 11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44"/>
                <a:gd name="T112" fmla="*/ 0 h 116"/>
                <a:gd name="T113" fmla="*/ 144 w 144"/>
                <a:gd name="T114" fmla="*/ 116 h 11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44" h="116">
                  <a:moveTo>
                    <a:pt x="144" y="1"/>
                  </a:moveTo>
                  <a:lnTo>
                    <a:pt x="128" y="0"/>
                  </a:lnTo>
                  <a:lnTo>
                    <a:pt x="110" y="0"/>
                  </a:lnTo>
                  <a:lnTo>
                    <a:pt x="95" y="1"/>
                  </a:lnTo>
                  <a:lnTo>
                    <a:pt x="80" y="2"/>
                  </a:lnTo>
                  <a:lnTo>
                    <a:pt x="67" y="3"/>
                  </a:lnTo>
                  <a:lnTo>
                    <a:pt x="54" y="6"/>
                  </a:lnTo>
                  <a:lnTo>
                    <a:pt x="45" y="8"/>
                  </a:lnTo>
                  <a:lnTo>
                    <a:pt x="38" y="10"/>
                  </a:lnTo>
                  <a:lnTo>
                    <a:pt x="33" y="13"/>
                  </a:lnTo>
                  <a:lnTo>
                    <a:pt x="29" y="13"/>
                  </a:lnTo>
                  <a:lnTo>
                    <a:pt x="25" y="14"/>
                  </a:lnTo>
                  <a:lnTo>
                    <a:pt x="21" y="13"/>
                  </a:lnTo>
                  <a:lnTo>
                    <a:pt x="17" y="11"/>
                  </a:lnTo>
                  <a:lnTo>
                    <a:pt x="12" y="9"/>
                  </a:lnTo>
                  <a:lnTo>
                    <a:pt x="6" y="7"/>
                  </a:lnTo>
                  <a:lnTo>
                    <a:pt x="0" y="3"/>
                  </a:lnTo>
                  <a:lnTo>
                    <a:pt x="5" y="30"/>
                  </a:lnTo>
                  <a:lnTo>
                    <a:pt x="8" y="52"/>
                  </a:lnTo>
                  <a:lnTo>
                    <a:pt x="14" y="71"/>
                  </a:lnTo>
                  <a:lnTo>
                    <a:pt x="27" y="91"/>
                  </a:lnTo>
                  <a:lnTo>
                    <a:pt x="34" y="98"/>
                  </a:lnTo>
                  <a:lnTo>
                    <a:pt x="41" y="105"/>
                  </a:lnTo>
                  <a:lnTo>
                    <a:pt x="47" y="109"/>
                  </a:lnTo>
                  <a:lnTo>
                    <a:pt x="54" y="113"/>
                  </a:lnTo>
                  <a:lnTo>
                    <a:pt x="61" y="115"/>
                  </a:lnTo>
                  <a:lnTo>
                    <a:pt x="69" y="116"/>
                  </a:lnTo>
                  <a:lnTo>
                    <a:pt x="77" y="115"/>
                  </a:lnTo>
                  <a:lnTo>
                    <a:pt x="86" y="113"/>
                  </a:lnTo>
                  <a:lnTo>
                    <a:pt x="95" y="107"/>
                  </a:lnTo>
                  <a:lnTo>
                    <a:pt x="103" y="95"/>
                  </a:lnTo>
                  <a:lnTo>
                    <a:pt x="111" y="79"/>
                  </a:lnTo>
                  <a:lnTo>
                    <a:pt x="118" y="62"/>
                  </a:lnTo>
                  <a:lnTo>
                    <a:pt x="126" y="44"/>
                  </a:lnTo>
                  <a:lnTo>
                    <a:pt x="132" y="26"/>
                  </a:lnTo>
                  <a:lnTo>
                    <a:pt x="138" y="11"/>
                  </a:lnTo>
                  <a:lnTo>
                    <a:pt x="144" y="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58" name="Freeform 1773"/>
            <p:cNvSpPr>
              <a:spLocks/>
            </p:cNvSpPr>
            <p:nvPr/>
          </p:nvSpPr>
          <p:spPr bwMode="auto">
            <a:xfrm>
              <a:off x="5004" y="1464"/>
              <a:ext cx="66" cy="23"/>
            </a:xfrm>
            <a:custGeom>
              <a:avLst/>
              <a:gdLst>
                <a:gd name="T0" fmla="*/ 0 w 266"/>
                <a:gd name="T1" fmla="*/ 0 h 90"/>
                <a:gd name="T2" fmla="*/ 0 w 266"/>
                <a:gd name="T3" fmla="*/ 0 h 90"/>
                <a:gd name="T4" fmla="*/ 0 w 266"/>
                <a:gd name="T5" fmla="*/ 0 h 90"/>
                <a:gd name="T6" fmla="*/ 0 w 266"/>
                <a:gd name="T7" fmla="*/ 0 h 90"/>
                <a:gd name="T8" fmla="*/ 0 w 266"/>
                <a:gd name="T9" fmla="*/ 0 h 90"/>
                <a:gd name="T10" fmla="*/ 0 w 266"/>
                <a:gd name="T11" fmla="*/ 0 h 90"/>
                <a:gd name="T12" fmla="*/ 0 w 266"/>
                <a:gd name="T13" fmla="*/ 0 h 90"/>
                <a:gd name="T14" fmla="*/ 0 w 266"/>
                <a:gd name="T15" fmla="*/ 0 h 90"/>
                <a:gd name="T16" fmla="*/ 0 w 266"/>
                <a:gd name="T17" fmla="*/ 0 h 90"/>
                <a:gd name="T18" fmla="*/ 0 w 266"/>
                <a:gd name="T19" fmla="*/ 0 h 90"/>
                <a:gd name="T20" fmla="*/ 0 w 266"/>
                <a:gd name="T21" fmla="*/ 0 h 90"/>
                <a:gd name="T22" fmla="*/ 0 w 266"/>
                <a:gd name="T23" fmla="*/ 0 h 90"/>
                <a:gd name="T24" fmla="*/ 0 w 266"/>
                <a:gd name="T25" fmla="*/ 0 h 90"/>
                <a:gd name="T26" fmla="*/ 0 w 266"/>
                <a:gd name="T27" fmla="*/ 0 h 90"/>
                <a:gd name="T28" fmla="*/ 0 w 266"/>
                <a:gd name="T29" fmla="*/ 0 h 90"/>
                <a:gd name="T30" fmla="*/ 0 w 266"/>
                <a:gd name="T31" fmla="*/ 0 h 90"/>
                <a:gd name="T32" fmla="*/ 0 w 266"/>
                <a:gd name="T33" fmla="*/ 0 h 90"/>
                <a:gd name="T34" fmla="*/ 0 w 266"/>
                <a:gd name="T35" fmla="*/ 0 h 90"/>
                <a:gd name="T36" fmla="*/ 0 w 266"/>
                <a:gd name="T37" fmla="*/ 0 h 90"/>
                <a:gd name="T38" fmla="*/ 0 w 266"/>
                <a:gd name="T39" fmla="*/ 0 h 90"/>
                <a:gd name="T40" fmla="*/ 0 w 266"/>
                <a:gd name="T41" fmla="*/ 0 h 90"/>
                <a:gd name="T42" fmla="*/ 0 w 266"/>
                <a:gd name="T43" fmla="*/ 0 h 90"/>
                <a:gd name="T44" fmla="*/ 0 w 266"/>
                <a:gd name="T45" fmla="*/ 0 h 90"/>
                <a:gd name="T46" fmla="*/ 0 w 266"/>
                <a:gd name="T47" fmla="*/ 0 h 90"/>
                <a:gd name="T48" fmla="*/ 0 w 266"/>
                <a:gd name="T49" fmla="*/ 0 h 90"/>
                <a:gd name="T50" fmla="*/ 0 w 266"/>
                <a:gd name="T51" fmla="*/ 0 h 90"/>
                <a:gd name="T52" fmla="*/ 0 w 266"/>
                <a:gd name="T53" fmla="*/ 0 h 90"/>
                <a:gd name="T54" fmla="*/ 0 w 266"/>
                <a:gd name="T55" fmla="*/ 0 h 90"/>
                <a:gd name="T56" fmla="*/ 0 w 266"/>
                <a:gd name="T57" fmla="*/ 0 h 90"/>
                <a:gd name="T58" fmla="*/ 0 w 266"/>
                <a:gd name="T59" fmla="*/ 0 h 90"/>
                <a:gd name="T60" fmla="*/ 0 w 266"/>
                <a:gd name="T61" fmla="*/ 0 h 90"/>
                <a:gd name="T62" fmla="*/ 0 w 266"/>
                <a:gd name="T63" fmla="*/ 0 h 90"/>
                <a:gd name="T64" fmla="*/ 0 w 266"/>
                <a:gd name="T65" fmla="*/ 0 h 90"/>
                <a:gd name="T66" fmla="*/ 0 w 266"/>
                <a:gd name="T67" fmla="*/ 0 h 90"/>
                <a:gd name="T68" fmla="*/ 0 w 266"/>
                <a:gd name="T69" fmla="*/ 0 h 90"/>
                <a:gd name="T70" fmla="*/ 0 w 266"/>
                <a:gd name="T71" fmla="*/ 0 h 90"/>
                <a:gd name="T72" fmla="*/ 0 w 266"/>
                <a:gd name="T73" fmla="*/ 0 h 90"/>
                <a:gd name="T74" fmla="*/ 0 w 266"/>
                <a:gd name="T75" fmla="*/ 0 h 90"/>
                <a:gd name="T76" fmla="*/ 0 w 266"/>
                <a:gd name="T77" fmla="*/ 0 h 90"/>
                <a:gd name="T78" fmla="*/ 0 w 266"/>
                <a:gd name="T79" fmla="*/ 0 h 90"/>
                <a:gd name="T80" fmla="*/ 0 w 266"/>
                <a:gd name="T81" fmla="*/ 0 h 90"/>
                <a:gd name="T82" fmla="*/ 0 w 266"/>
                <a:gd name="T83" fmla="*/ 0 h 90"/>
                <a:gd name="T84" fmla="*/ 0 w 266"/>
                <a:gd name="T85" fmla="*/ 0 h 90"/>
                <a:gd name="T86" fmla="*/ 0 w 266"/>
                <a:gd name="T87" fmla="*/ 0 h 90"/>
                <a:gd name="T88" fmla="*/ 0 w 266"/>
                <a:gd name="T89" fmla="*/ 0 h 90"/>
                <a:gd name="T90" fmla="*/ 0 w 266"/>
                <a:gd name="T91" fmla="*/ 0 h 90"/>
                <a:gd name="T92" fmla="*/ 0 w 266"/>
                <a:gd name="T93" fmla="*/ 0 h 90"/>
                <a:gd name="T94" fmla="*/ 0 w 266"/>
                <a:gd name="T95" fmla="*/ 0 h 90"/>
                <a:gd name="T96" fmla="*/ 0 w 266"/>
                <a:gd name="T97" fmla="*/ 0 h 9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66"/>
                <a:gd name="T148" fmla="*/ 0 h 90"/>
                <a:gd name="T149" fmla="*/ 266 w 266"/>
                <a:gd name="T150" fmla="*/ 90 h 9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66" h="90">
                  <a:moveTo>
                    <a:pt x="266" y="55"/>
                  </a:moveTo>
                  <a:lnTo>
                    <a:pt x="255" y="51"/>
                  </a:lnTo>
                  <a:lnTo>
                    <a:pt x="240" y="47"/>
                  </a:lnTo>
                  <a:lnTo>
                    <a:pt x="223" y="45"/>
                  </a:lnTo>
                  <a:lnTo>
                    <a:pt x="204" y="43"/>
                  </a:lnTo>
                  <a:lnTo>
                    <a:pt x="185" y="41"/>
                  </a:lnTo>
                  <a:lnTo>
                    <a:pt x="168" y="39"/>
                  </a:lnTo>
                  <a:lnTo>
                    <a:pt x="154" y="38"/>
                  </a:lnTo>
                  <a:lnTo>
                    <a:pt x="143" y="37"/>
                  </a:lnTo>
                  <a:lnTo>
                    <a:pt x="135" y="34"/>
                  </a:lnTo>
                  <a:lnTo>
                    <a:pt x="126" y="28"/>
                  </a:lnTo>
                  <a:lnTo>
                    <a:pt x="116" y="21"/>
                  </a:lnTo>
                  <a:lnTo>
                    <a:pt x="106" y="13"/>
                  </a:lnTo>
                  <a:lnTo>
                    <a:pt x="94" y="7"/>
                  </a:lnTo>
                  <a:lnTo>
                    <a:pt x="82" y="3"/>
                  </a:lnTo>
                  <a:lnTo>
                    <a:pt x="71" y="0"/>
                  </a:lnTo>
                  <a:lnTo>
                    <a:pt x="61" y="4"/>
                  </a:lnTo>
                  <a:lnTo>
                    <a:pt x="57" y="9"/>
                  </a:lnTo>
                  <a:lnTo>
                    <a:pt x="53" y="14"/>
                  </a:lnTo>
                  <a:lnTo>
                    <a:pt x="50" y="19"/>
                  </a:lnTo>
                  <a:lnTo>
                    <a:pt x="46" y="21"/>
                  </a:lnTo>
                  <a:lnTo>
                    <a:pt x="42" y="24"/>
                  </a:lnTo>
                  <a:lnTo>
                    <a:pt x="37" y="27"/>
                  </a:lnTo>
                  <a:lnTo>
                    <a:pt x="31" y="29"/>
                  </a:lnTo>
                  <a:lnTo>
                    <a:pt x="25" y="31"/>
                  </a:lnTo>
                  <a:lnTo>
                    <a:pt x="18" y="36"/>
                  </a:lnTo>
                  <a:lnTo>
                    <a:pt x="12" y="42"/>
                  </a:lnTo>
                  <a:lnTo>
                    <a:pt x="7" y="49"/>
                  </a:lnTo>
                  <a:lnTo>
                    <a:pt x="3" y="57"/>
                  </a:lnTo>
                  <a:lnTo>
                    <a:pt x="0" y="64"/>
                  </a:lnTo>
                  <a:lnTo>
                    <a:pt x="0" y="72"/>
                  </a:lnTo>
                  <a:lnTo>
                    <a:pt x="3" y="77"/>
                  </a:lnTo>
                  <a:lnTo>
                    <a:pt x="8" y="82"/>
                  </a:lnTo>
                  <a:lnTo>
                    <a:pt x="17" y="84"/>
                  </a:lnTo>
                  <a:lnTo>
                    <a:pt x="29" y="87"/>
                  </a:lnTo>
                  <a:lnTo>
                    <a:pt x="45" y="88"/>
                  </a:lnTo>
                  <a:lnTo>
                    <a:pt x="61" y="88"/>
                  </a:lnTo>
                  <a:lnTo>
                    <a:pt x="77" y="88"/>
                  </a:lnTo>
                  <a:lnTo>
                    <a:pt x="95" y="88"/>
                  </a:lnTo>
                  <a:lnTo>
                    <a:pt x="110" y="88"/>
                  </a:lnTo>
                  <a:lnTo>
                    <a:pt x="124" y="89"/>
                  </a:lnTo>
                  <a:lnTo>
                    <a:pt x="138" y="90"/>
                  </a:lnTo>
                  <a:lnTo>
                    <a:pt x="156" y="89"/>
                  </a:lnTo>
                  <a:lnTo>
                    <a:pt x="174" y="87"/>
                  </a:lnTo>
                  <a:lnTo>
                    <a:pt x="193" y="82"/>
                  </a:lnTo>
                  <a:lnTo>
                    <a:pt x="214" y="77"/>
                  </a:lnTo>
                  <a:lnTo>
                    <a:pt x="232" y="72"/>
                  </a:lnTo>
                  <a:lnTo>
                    <a:pt x="250" y="64"/>
                  </a:lnTo>
                  <a:lnTo>
                    <a:pt x="266" y="5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59" name="Freeform 1774"/>
            <p:cNvSpPr>
              <a:spLocks/>
            </p:cNvSpPr>
            <p:nvPr/>
          </p:nvSpPr>
          <p:spPr bwMode="auto">
            <a:xfrm>
              <a:off x="4968" y="1135"/>
              <a:ext cx="109" cy="286"/>
            </a:xfrm>
            <a:custGeom>
              <a:avLst/>
              <a:gdLst>
                <a:gd name="T0" fmla="*/ 0 w 436"/>
                <a:gd name="T1" fmla="*/ 0 h 1145"/>
                <a:gd name="T2" fmla="*/ 0 w 436"/>
                <a:gd name="T3" fmla="*/ 0 h 1145"/>
                <a:gd name="T4" fmla="*/ 0 w 436"/>
                <a:gd name="T5" fmla="*/ 0 h 1145"/>
                <a:gd name="T6" fmla="*/ 0 w 436"/>
                <a:gd name="T7" fmla="*/ 0 h 1145"/>
                <a:gd name="T8" fmla="*/ 0 w 436"/>
                <a:gd name="T9" fmla="*/ 0 h 1145"/>
                <a:gd name="T10" fmla="*/ 0 w 436"/>
                <a:gd name="T11" fmla="*/ 0 h 1145"/>
                <a:gd name="T12" fmla="*/ 0 w 436"/>
                <a:gd name="T13" fmla="*/ 0 h 1145"/>
                <a:gd name="T14" fmla="*/ 0 w 436"/>
                <a:gd name="T15" fmla="*/ 0 h 1145"/>
                <a:gd name="T16" fmla="*/ 0 w 436"/>
                <a:gd name="T17" fmla="*/ 0 h 1145"/>
                <a:gd name="T18" fmla="*/ 0 w 436"/>
                <a:gd name="T19" fmla="*/ 0 h 1145"/>
                <a:gd name="T20" fmla="*/ 0 w 436"/>
                <a:gd name="T21" fmla="*/ 0 h 1145"/>
                <a:gd name="T22" fmla="*/ 0 w 436"/>
                <a:gd name="T23" fmla="*/ 0 h 1145"/>
                <a:gd name="T24" fmla="*/ 0 w 436"/>
                <a:gd name="T25" fmla="*/ 0 h 1145"/>
                <a:gd name="T26" fmla="*/ 0 w 436"/>
                <a:gd name="T27" fmla="*/ 0 h 1145"/>
                <a:gd name="T28" fmla="*/ 0 w 436"/>
                <a:gd name="T29" fmla="*/ 0 h 1145"/>
                <a:gd name="T30" fmla="*/ 0 w 436"/>
                <a:gd name="T31" fmla="*/ 0 h 1145"/>
                <a:gd name="T32" fmla="*/ 0 w 436"/>
                <a:gd name="T33" fmla="*/ 0 h 1145"/>
                <a:gd name="T34" fmla="*/ 0 w 436"/>
                <a:gd name="T35" fmla="*/ 0 h 1145"/>
                <a:gd name="T36" fmla="*/ 0 w 436"/>
                <a:gd name="T37" fmla="*/ 0 h 1145"/>
                <a:gd name="T38" fmla="*/ 0 w 436"/>
                <a:gd name="T39" fmla="*/ 0 h 1145"/>
                <a:gd name="T40" fmla="*/ 0 w 436"/>
                <a:gd name="T41" fmla="*/ 0 h 1145"/>
                <a:gd name="T42" fmla="*/ 0 w 436"/>
                <a:gd name="T43" fmla="*/ 0 h 1145"/>
                <a:gd name="T44" fmla="*/ 0 w 436"/>
                <a:gd name="T45" fmla="*/ 0 h 1145"/>
                <a:gd name="T46" fmla="*/ 0 w 436"/>
                <a:gd name="T47" fmla="*/ 0 h 1145"/>
                <a:gd name="T48" fmla="*/ 0 w 436"/>
                <a:gd name="T49" fmla="*/ 0 h 1145"/>
                <a:gd name="T50" fmla="*/ 0 w 436"/>
                <a:gd name="T51" fmla="*/ 0 h 1145"/>
                <a:gd name="T52" fmla="*/ 0 w 436"/>
                <a:gd name="T53" fmla="*/ 0 h 1145"/>
                <a:gd name="T54" fmla="*/ 0 w 436"/>
                <a:gd name="T55" fmla="*/ 0 h 1145"/>
                <a:gd name="T56" fmla="*/ 0 w 436"/>
                <a:gd name="T57" fmla="*/ 0 h 1145"/>
                <a:gd name="T58" fmla="*/ 0 w 436"/>
                <a:gd name="T59" fmla="*/ 0 h 1145"/>
                <a:gd name="T60" fmla="*/ 0 w 436"/>
                <a:gd name="T61" fmla="*/ 0 h 1145"/>
                <a:gd name="T62" fmla="*/ 0 w 436"/>
                <a:gd name="T63" fmla="*/ 0 h 1145"/>
                <a:gd name="T64" fmla="*/ 0 w 436"/>
                <a:gd name="T65" fmla="*/ 0 h 1145"/>
                <a:gd name="T66" fmla="*/ 0 w 436"/>
                <a:gd name="T67" fmla="*/ 0 h 1145"/>
                <a:gd name="T68" fmla="*/ 0 w 436"/>
                <a:gd name="T69" fmla="*/ 0 h 1145"/>
                <a:gd name="T70" fmla="*/ 0 w 436"/>
                <a:gd name="T71" fmla="*/ 0 h 1145"/>
                <a:gd name="T72" fmla="*/ 0 w 436"/>
                <a:gd name="T73" fmla="*/ 0 h 1145"/>
                <a:gd name="T74" fmla="*/ 0 w 436"/>
                <a:gd name="T75" fmla="*/ 0 h 1145"/>
                <a:gd name="T76" fmla="*/ 0 w 436"/>
                <a:gd name="T77" fmla="*/ 0 h 1145"/>
                <a:gd name="T78" fmla="*/ 0 w 436"/>
                <a:gd name="T79" fmla="*/ 0 h 1145"/>
                <a:gd name="T80" fmla="*/ 0 w 436"/>
                <a:gd name="T81" fmla="*/ 0 h 1145"/>
                <a:gd name="T82" fmla="*/ 0 w 436"/>
                <a:gd name="T83" fmla="*/ 0 h 1145"/>
                <a:gd name="T84" fmla="*/ 0 w 436"/>
                <a:gd name="T85" fmla="*/ 0 h 1145"/>
                <a:gd name="T86" fmla="*/ 0 w 436"/>
                <a:gd name="T87" fmla="*/ 0 h 1145"/>
                <a:gd name="T88" fmla="*/ 0 w 436"/>
                <a:gd name="T89" fmla="*/ 0 h 1145"/>
                <a:gd name="T90" fmla="*/ 0 w 436"/>
                <a:gd name="T91" fmla="*/ 0 h 1145"/>
                <a:gd name="T92" fmla="*/ 0 w 436"/>
                <a:gd name="T93" fmla="*/ 0 h 1145"/>
                <a:gd name="T94" fmla="*/ 0 w 436"/>
                <a:gd name="T95" fmla="*/ 0 h 1145"/>
                <a:gd name="T96" fmla="*/ 0 w 436"/>
                <a:gd name="T97" fmla="*/ 0 h 1145"/>
                <a:gd name="T98" fmla="*/ 0 w 436"/>
                <a:gd name="T99" fmla="*/ 0 h 1145"/>
                <a:gd name="T100" fmla="*/ 0 w 436"/>
                <a:gd name="T101" fmla="*/ 0 h 1145"/>
                <a:gd name="T102" fmla="*/ 0 w 436"/>
                <a:gd name="T103" fmla="*/ 0 h 1145"/>
                <a:gd name="T104" fmla="*/ 0 w 436"/>
                <a:gd name="T105" fmla="*/ 0 h 1145"/>
                <a:gd name="T106" fmla="*/ 0 w 436"/>
                <a:gd name="T107" fmla="*/ 0 h 1145"/>
                <a:gd name="T108" fmla="*/ 0 w 436"/>
                <a:gd name="T109" fmla="*/ 0 h 1145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436"/>
                <a:gd name="T166" fmla="*/ 0 h 1145"/>
                <a:gd name="T167" fmla="*/ 436 w 436"/>
                <a:gd name="T168" fmla="*/ 1145 h 1145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436" h="1145">
                  <a:moveTo>
                    <a:pt x="401" y="46"/>
                  </a:moveTo>
                  <a:lnTo>
                    <a:pt x="394" y="53"/>
                  </a:lnTo>
                  <a:lnTo>
                    <a:pt x="391" y="97"/>
                  </a:lnTo>
                  <a:lnTo>
                    <a:pt x="391" y="149"/>
                  </a:lnTo>
                  <a:lnTo>
                    <a:pt x="393" y="203"/>
                  </a:lnTo>
                  <a:lnTo>
                    <a:pt x="394" y="255"/>
                  </a:lnTo>
                  <a:lnTo>
                    <a:pt x="392" y="331"/>
                  </a:lnTo>
                  <a:lnTo>
                    <a:pt x="388" y="443"/>
                  </a:lnTo>
                  <a:lnTo>
                    <a:pt x="384" y="561"/>
                  </a:lnTo>
                  <a:lnTo>
                    <a:pt x="381" y="657"/>
                  </a:lnTo>
                  <a:lnTo>
                    <a:pt x="383" y="730"/>
                  </a:lnTo>
                  <a:lnTo>
                    <a:pt x="388" y="803"/>
                  </a:lnTo>
                  <a:lnTo>
                    <a:pt x="393" y="873"/>
                  </a:lnTo>
                  <a:lnTo>
                    <a:pt x="393" y="936"/>
                  </a:lnTo>
                  <a:lnTo>
                    <a:pt x="392" y="965"/>
                  </a:lnTo>
                  <a:lnTo>
                    <a:pt x="394" y="994"/>
                  </a:lnTo>
                  <a:lnTo>
                    <a:pt x="398" y="1022"/>
                  </a:lnTo>
                  <a:lnTo>
                    <a:pt x="404" y="1047"/>
                  </a:lnTo>
                  <a:lnTo>
                    <a:pt x="411" y="1073"/>
                  </a:lnTo>
                  <a:lnTo>
                    <a:pt x="419" y="1098"/>
                  </a:lnTo>
                  <a:lnTo>
                    <a:pt x="427" y="1122"/>
                  </a:lnTo>
                  <a:lnTo>
                    <a:pt x="436" y="1145"/>
                  </a:lnTo>
                  <a:lnTo>
                    <a:pt x="401" y="1143"/>
                  </a:lnTo>
                  <a:lnTo>
                    <a:pt x="370" y="1140"/>
                  </a:lnTo>
                  <a:lnTo>
                    <a:pt x="340" y="1137"/>
                  </a:lnTo>
                  <a:lnTo>
                    <a:pt x="312" y="1132"/>
                  </a:lnTo>
                  <a:lnTo>
                    <a:pt x="286" y="1128"/>
                  </a:lnTo>
                  <a:lnTo>
                    <a:pt x="262" y="1123"/>
                  </a:lnTo>
                  <a:lnTo>
                    <a:pt x="239" y="1117"/>
                  </a:lnTo>
                  <a:lnTo>
                    <a:pt x="218" y="1111"/>
                  </a:lnTo>
                  <a:lnTo>
                    <a:pt x="198" y="1106"/>
                  </a:lnTo>
                  <a:lnTo>
                    <a:pt x="180" y="1099"/>
                  </a:lnTo>
                  <a:lnTo>
                    <a:pt x="162" y="1092"/>
                  </a:lnTo>
                  <a:lnTo>
                    <a:pt x="146" y="1085"/>
                  </a:lnTo>
                  <a:lnTo>
                    <a:pt x="131" y="1077"/>
                  </a:lnTo>
                  <a:lnTo>
                    <a:pt x="116" y="1069"/>
                  </a:lnTo>
                  <a:lnTo>
                    <a:pt x="102" y="1061"/>
                  </a:lnTo>
                  <a:lnTo>
                    <a:pt x="89" y="1053"/>
                  </a:lnTo>
                  <a:lnTo>
                    <a:pt x="94" y="1006"/>
                  </a:lnTo>
                  <a:lnTo>
                    <a:pt x="96" y="956"/>
                  </a:lnTo>
                  <a:lnTo>
                    <a:pt x="97" y="905"/>
                  </a:lnTo>
                  <a:lnTo>
                    <a:pt x="96" y="855"/>
                  </a:lnTo>
                  <a:lnTo>
                    <a:pt x="95" y="804"/>
                  </a:lnTo>
                  <a:lnTo>
                    <a:pt x="92" y="755"/>
                  </a:lnTo>
                  <a:lnTo>
                    <a:pt x="90" y="708"/>
                  </a:lnTo>
                  <a:lnTo>
                    <a:pt x="87" y="665"/>
                  </a:lnTo>
                  <a:lnTo>
                    <a:pt x="80" y="694"/>
                  </a:lnTo>
                  <a:lnTo>
                    <a:pt x="73" y="733"/>
                  </a:lnTo>
                  <a:lnTo>
                    <a:pt x="66" y="780"/>
                  </a:lnTo>
                  <a:lnTo>
                    <a:pt x="58" y="831"/>
                  </a:lnTo>
                  <a:lnTo>
                    <a:pt x="53" y="883"/>
                  </a:lnTo>
                  <a:lnTo>
                    <a:pt x="49" y="935"/>
                  </a:lnTo>
                  <a:lnTo>
                    <a:pt x="47" y="984"/>
                  </a:lnTo>
                  <a:lnTo>
                    <a:pt x="48" y="1024"/>
                  </a:lnTo>
                  <a:lnTo>
                    <a:pt x="43" y="1019"/>
                  </a:lnTo>
                  <a:lnTo>
                    <a:pt x="37" y="1015"/>
                  </a:lnTo>
                  <a:lnTo>
                    <a:pt x="32" y="1011"/>
                  </a:lnTo>
                  <a:lnTo>
                    <a:pt x="26" y="1007"/>
                  </a:lnTo>
                  <a:lnTo>
                    <a:pt x="20" y="1002"/>
                  </a:lnTo>
                  <a:lnTo>
                    <a:pt x="14" y="997"/>
                  </a:lnTo>
                  <a:lnTo>
                    <a:pt x="8" y="993"/>
                  </a:lnTo>
                  <a:lnTo>
                    <a:pt x="0" y="988"/>
                  </a:lnTo>
                  <a:lnTo>
                    <a:pt x="7" y="920"/>
                  </a:lnTo>
                  <a:lnTo>
                    <a:pt x="18" y="842"/>
                  </a:lnTo>
                  <a:lnTo>
                    <a:pt x="32" y="757"/>
                  </a:lnTo>
                  <a:lnTo>
                    <a:pt x="49" y="672"/>
                  </a:lnTo>
                  <a:lnTo>
                    <a:pt x="67" y="589"/>
                  </a:lnTo>
                  <a:lnTo>
                    <a:pt x="84" y="514"/>
                  </a:lnTo>
                  <a:lnTo>
                    <a:pt x="99" y="452"/>
                  </a:lnTo>
                  <a:lnTo>
                    <a:pt x="111" y="407"/>
                  </a:lnTo>
                  <a:lnTo>
                    <a:pt x="121" y="371"/>
                  </a:lnTo>
                  <a:lnTo>
                    <a:pt x="131" y="334"/>
                  </a:lnTo>
                  <a:lnTo>
                    <a:pt x="139" y="297"/>
                  </a:lnTo>
                  <a:lnTo>
                    <a:pt x="148" y="262"/>
                  </a:lnTo>
                  <a:lnTo>
                    <a:pt x="155" y="227"/>
                  </a:lnTo>
                  <a:lnTo>
                    <a:pt x="162" y="196"/>
                  </a:lnTo>
                  <a:lnTo>
                    <a:pt x="167" y="169"/>
                  </a:lnTo>
                  <a:lnTo>
                    <a:pt x="170" y="147"/>
                  </a:lnTo>
                  <a:lnTo>
                    <a:pt x="176" y="110"/>
                  </a:lnTo>
                  <a:lnTo>
                    <a:pt x="181" y="75"/>
                  </a:lnTo>
                  <a:lnTo>
                    <a:pt x="185" y="42"/>
                  </a:lnTo>
                  <a:lnTo>
                    <a:pt x="191" y="5"/>
                  </a:lnTo>
                  <a:lnTo>
                    <a:pt x="199" y="3"/>
                  </a:lnTo>
                  <a:lnTo>
                    <a:pt x="208" y="0"/>
                  </a:lnTo>
                  <a:lnTo>
                    <a:pt x="217" y="0"/>
                  </a:lnTo>
                  <a:lnTo>
                    <a:pt x="228" y="2"/>
                  </a:lnTo>
                  <a:lnTo>
                    <a:pt x="238" y="5"/>
                  </a:lnTo>
                  <a:lnTo>
                    <a:pt x="248" y="13"/>
                  </a:lnTo>
                  <a:lnTo>
                    <a:pt x="256" y="25"/>
                  </a:lnTo>
                  <a:lnTo>
                    <a:pt x="262" y="41"/>
                  </a:lnTo>
                  <a:lnTo>
                    <a:pt x="273" y="38"/>
                  </a:lnTo>
                  <a:lnTo>
                    <a:pt x="283" y="37"/>
                  </a:lnTo>
                  <a:lnTo>
                    <a:pt x="294" y="37"/>
                  </a:lnTo>
                  <a:lnTo>
                    <a:pt x="303" y="38"/>
                  </a:lnTo>
                  <a:lnTo>
                    <a:pt x="312" y="42"/>
                  </a:lnTo>
                  <a:lnTo>
                    <a:pt x="319" y="48"/>
                  </a:lnTo>
                  <a:lnTo>
                    <a:pt x="325" y="56"/>
                  </a:lnTo>
                  <a:lnTo>
                    <a:pt x="329" y="67"/>
                  </a:lnTo>
                  <a:lnTo>
                    <a:pt x="336" y="61"/>
                  </a:lnTo>
                  <a:lnTo>
                    <a:pt x="343" y="58"/>
                  </a:lnTo>
                  <a:lnTo>
                    <a:pt x="352" y="55"/>
                  </a:lnTo>
                  <a:lnTo>
                    <a:pt x="359" y="53"/>
                  </a:lnTo>
                  <a:lnTo>
                    <a:pt x="365" y="55"/>
                  </a:lnTo>
                  <a:lnTo>
                    <a:pt x="371" y="56"/>
                  </a:lnTo>
                  <a:lnTo>
                    <a:pt x="376" y="59"/>
                  </a:lnTo>
                  <a:lnTo>
                    <a:pt x="381" y="64"/>
                  </a:lnTo>
                  <a:lnTo>
                    <a:pt x="387" y="57"/>
                  </a:lnTo>
                  <a:lnTo>
                    <a:pt x="394" y="51"/>
                  </a:lnTo>
                  <a:lnTo>
                    <a:pt x="399" y="48"/>
                  </a:lnTo>
                  <a:lnTo>
                    <a:pt x="401" y="46"/>
                  </a:lnTo>
                  <a:close/>
                </a:path>
              </a:pathLst>
            </a:custGeom>
            <a:solidFill>
              <a:srgbClr val="0033A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60" name="Freeform 1775"/>
            <p:cNvSpPr>
              <a:spLocks/>
            </p:cNvSpPr>
            <p:nvPr/>
          </p:nvSpPr>
          <p:spPr bwMode="auto">
            <a:xfrm>
              <a:off x="5069" y="1136"/>
              <a:ext cx="156" cy="287"/>
            </a:xfrm>
            <a:custGeom>
              <a:avLst/>
              <a:gdLst>
                <a:gd name="T0" fmla="*/ 0 w 625"/>
                <a:gd name="T1" fmla="*/ 0 h 1148"/>
                <a:gd name="T2" fmla="*/ 0 w 625"/>
                <a:gd name="T3" fmla="*/ 0 h 1148"/>
                <a:gd name="T4" fmla="*/ 0 w 625"/>
                <a:gd name="T5" fmla="*/ 0 h 1148"/>
                <a:gd name="T6" fmla="*/ 0 w 625"/>
                <a:gd name="T7" fmla="*/ 0 h 1148"/>
                <a:gd name="T8" fmla="*/ 0 w 625"/>
                <a:gd name="T9" fmla="*/ 0 h 1148"/>
                <a:gd name="T10" fmla="*/ 0 w 625"/>
                <a:gd name="T11" fmla="*/ 0 h 1148"/>
                <a:gd name="T12" fmla="*/ 0 w 625"/>
                <a:gd name="T13" fmla="*/ 0 h 1148"/>
                <a:gd name="T14" fmla="*/ 0 w 625"/>
                <a:gd name="T15" fmla="*/ 0 h 1148"/>
                <a:gd name="T16" fmla="*/ 0 w 625"/>
                <a:gd name="T17" fmla="*/ 0 h 1148"/>
                <a:gd name="T18" fmla="*/ 0 w 625"/>
                <a:gd name="T19" fmla="*/ 0 h 1148"/>
                <a:gd name="T20" fmla="*/ 0 w 625"/>
                <a:gd name="T21" fmla="*/ 0 h 1148"/>
                <a:gd name="T22" fmla="*/ 0 w 625"/>
                <a:gd name="T23" fmla="*/ 0 h 1148"/>
                <a:gd name="T24" fmla="*/ 0 w 625"/>
                <a:gd name="T25" fmla="*/ 0 h 1148"/>
                <a:gd name="T26" fmla="*/ 0 w 625"/>
                <a:gd name="T27" fmla="*/ 0 h 1148"/>
                <a:gd name="T28" fmla="*/ 0 w 625"/>
                <a:gd name="T29" fmla="*/ 0 h 1148"/>
                <a:gd name="T30" fmla="*/ 0 w 625"/>
                <a:gd name="T31" fmla="*/ 0 h 1148"/>
                <a:gd name="T32" fmla="*/ 0 w 625"/>
                <a:gd name="T33" fmla="*/ 0 h 1148"/>
                <a:gd name="T34" fmla="*/ 0 w 625"/>
                <a:gd name="T35" fmla="*/ 0 h 1148"/>
                <a:gd name="T36" fmla="*/ 0 w 625"/>
                <a:gd name="T37" fmla="*/ 0 h 1148"/>
                <a:gd name="T38" fmla="*/ 0 w 625"/>
                <a:gd name="T39" fmla="*/ 0 h 1148"/>
                <a:gd name="T40" fmla="*/ 0 w 625"/>
                <a:gd name="T41" fmla="*/ 0 h 1148"/>
                <a:gd name="T42" fmla="*/ 0 w 625"/>
                <a:gd name="T43" fmla="*/ 0 h 1148"/>
                <a:gd name="T44" fmla="*/ 0 w 625"/>
                <a:gd name="T45" fmla="*/ 0 h 1148"/>
                <a:gd name="T46" fmla="*/ 0 w 625"/>
                <a:gd name="T47" fmla="*/ 0 h 1148"/>
                <a:gd name="T48" fmla="*/ 0 w 625"/>
                <a:gd name="T49" fmla="*/ 0 h 1148"/>
                <a:gd name="T50" fmla="*/ 0 w 625"/>
                <a:gd name="T51" fmla="*/ 0 h 1148"/>
                <a:gd name="T52" fmla="*/ 0 w 625"/>
                <a:gd name="T53" fmla="*/ 0 h 1148"/>
                <a:gd name="T54" fmla="*/ 0 w 625"/>
                <a:gd name="T55" fmla="*/ 0 h 1148"/>
                <a:gd name="T56" fmla="*/ 0 w 625"/>
                <a:gd name="T57" fmla="*/ 0 h 1148"/>
                <a:gd name="T58" fmla="*/ 0 w 625"/>
                <a:gd name="T59" fmla="*/ 0 h 1148"/>
                <a:gd name="T60" fmla="*/ 0 w 625"/>
                <a:gd name="T61" fmla="*/ 0 h 1148"/>
                <a:gd name="T62" fmla="*/ 0 w 625"/>
                <a:gd name="T63" fmla="*/ 0 h 1148"/>
                <a:gd name="T64" fmla="*/ 0 w 625"/>
                <a:gd name="T65" fmla="*/ 0 h 1148"/>
                <a:gd name="T66" fmla="*/ 0 w 625"/>
                <a:gd name="T67" fmla="*/ 0 h 1148"/>
                <a:gd name="T68" fmla="*/ 0 w 625"/>
                <a:gd name="T69" fmla="*/ 0 h 1148"/>
                <a:gd name="T70" fmla="*/ 0 w 625"/>
                <a:gd name="T71" fmla="*/ 0 h 1148"/>
                <a:gd name="T72" fmla="*/ 0 w 625"/>
                <a:gd name="T73" fmla="*/ 0 h 1148"/>
                <a:gd name="T74" fmla="*/ 0 w 625"/>
                <a:gd name="T75" fmla="*/ 0 h 1148"/>
                <a:gd name="T76" fmla="*/ 0 w 625"/>
                <a:gd name="T77" fmla="*/ 0 h 1148"/>
                <a:gd name="T78" fmla="*/ 0 w 625"/>
                <a:gd name="T79" fmla="*/ 0 h 1148"/>
                <a:gd name="T80" fmla="*/ 0 w 625"/>
                <a:gd name="T81" fmla="*/ 0 h 1148"/>
                <a:gd name="T82" fmla="*/ 0 w 625"/>
                <a:gd name="T83" fmla="*/ 0 h 1148"/>
                <a:gd name="T84" fmla="*/ 0 w 625"/>
                <a:gd name="T85" fmla="*/ 0 h 1148"/>
                <a:gd name="T86" fmla="*/ 0 w 625"/>
                <a:gd name="T87" fmla="*/ 0 h 1148"/>
                <a:gd name="T88" fmla="*/ 0 w 625"/>
                <a:gd name="T89" fmla="*/ 0 h 1148"/>
                <a:gd name="T90" fmla="*/ 0 w 625"/>
                <a:gd name="T91" fmla="*/ 0 h 1148"/>
                <a:gd name="T92" fmla="*/ 0 w 625"/>
                <a:gd name="T93" fmla="*/ 0 h 1148"/>
                <a:gd name="T94" fmla="*/ 0 w 625"/>
                <a:gd name="T95" fmla="*/ 0 h 1148"/>
                <a:gd name="T96" fmla="*/ 0 w 625"/>
                <a:gd name="T97" fmla="*/ 0 h 1148"/>
                <a:gd name="T98" fmla="*/ 0 w 625"/>
                <a:gd name="T99" fmla="*/ 0 h 1148"/>
                <a:gd name="T100" fmla="*/ 0 w 625"/>
                <a:gd name="T101" fmla="*/ 0 h 1148"/>
                <a:gd name="T102" fmla="*/ 0 w 625"/>
                <a:gd name="T103" fmla="*/ 0 h 1148"/>
                <a:gd name="T104" fmla="*/ 0 w 625"/>
                <a:gd name="T105" fmla="*/ 0 h 1148"/>
                <a:gd name="T106" fmla="*/ 0 w 625"/>
                <a:gd name="T107" fmla="*/ 0 h 1148"/>
                <a:gd name="T108" fmla="*/ 0 w 625"/>
                <a:gd name="T109" fmla="*/ 0 h 1148"/>
                <a:gd name="T110" fmla="*/ 0 w 625"/>
                <a:gd name="T111" fmla="*/ 0 h 1148"/>
                <a:gd name="T112" fmla="*/ 0 w 625"/>
                <a:gd name="T113" fmla="*/ 0 h 1148"/>
                <a:gd name="T114" fmla="*/ 0 w 625"/>
                <a:gd name="T115" fmla="*/ 0 h 1148"/>
                <a:gd name="T116" fmla="*/ 0 w 625"/>
                <a:gd name="T117" fmla="*/ 0 h 1148"/>
                <a:gd name="T118" fmla="*/ 0 w 625"/>
                <a:gd name="T119" fmla="*/ 0 h 1148"/>
                <a:gd name="T120" fmla="*/ 0 w 625"/>
                <a:gd name="T121" fmla="*/ 0 h 1148"/>
                <a:gd name="T122" fmla="*/ 0 w 625"/>
                <a:gd name="T123" fmla="*/ 0 h 114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625"/>
                <a:gd name="T187" fmla="*/ 0 h 1148"/>
                <a:gd name="T188" fmla="*/ 625 w 625"/>
                <a:gd name="T189" fmla="*/ 1148 h 114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625" h="1148">
                  <a:moveTo>
                    <a:pt x="423" y="406"/>
                  </a:moveTo>
                  <a:lnTo>
                    <a:pt x="429" y="424"/>
                  </a:lnTo>
                  <a:lnTo>
                    <a:pt x="437" y="448"/>
                  </a:lnTo>
                  <a:lnTo>
                    <a:pt x="447" y="478"/>
                  </a:lnTo>
                  <a:lnTo>
                    <a:pt x="459" y="512"/>
                  </a:lnTo>
                  <a:lnTo>
                    <a:pt x="473" y="550"/>
                  </a:lnTo>
                  <a:lnTo>
                    <a:pt x="487" y="590"/>
                  </a:lnTo>
                  <a:lnTo>
                    <a:pt x="502" y="633"/>
                  </a:lnTo>
                  <a:lnTo>
                    <a:pt x="518" y="677"/>
                  </a:lnTo>
                  <a:lnTo>
                    <a:pt x="534" y="721"/>
                  </a:lnTo>
                  <a:lnTo>
                    <a:pt x="550" y="763"/>
                  </a:lnTo>
                  <a:lnTo>
                    <a:pt x="565" y="803"/>
                  </a:lnTo>
                  <a:lnTo>
                    <a:pt x="579" y="841"/>
                  </a:lnTo>
                  <a:lnTo>
                    <a:pt x="594" y="875"/>
                  </a:lnTo>
                  <a:lnTo>
                    <a:pt x="606" y="904"/>
                  </a:lnTo>
                  <a:lnTo>
                    <a:pt x="616" y="927"/>
                  </a:lnTo>
                  <a:lnTo>
                    <a:pt x="625" y="943"/>
                  </a:lnTo>
                  <a:lnTo>
                    <a:pt x="620" y="946"/>
                  </a:lnTo>
                  <a:lnTo>
                    <a:pt x="616" y="951"/>
                  </a:lnTo>
                  <a:lnTo>
                    <a:pt x="611" y="954"/>
                  </a:lnTo>
                  <a:lnTo>
                    <a:pt x="605" y="959"/>
                  </a:lnTo>
                  <a:lnTo>
                    <a:pt x="600" y="962"/>
                  </a:lnTo>
                  <a:lnTo>
                    <a:pt x="594" y="967"/>
                  </a:lnTo>
                  <a:lnTo>
                    <a:pt x="588" y="970"/>
                  </a:lnTo>
                  <a:lnTo>
                    <a:pt x="581" y="975"/>
                  </a:lnTo>
                  <a:lnTo>
                    <a:pt x="572" y="949"/>
                  </a:lnTo>
                  <a:lnTo>
                    <a:pt x="559" y="913"/>
                  </a:lnTo>
                  <a:lnTo>
                    <a:pt x="544" y="871"/>
                  </a:lnTo>
                  <a:lnTo>
                    <a:pt x="527" y="825"/>
                  </a:lnTo>
                  <a:lnTo>
                    <a:pt x="506" y="779"/>
                  </a:lnTo>
                  <a:lnTo>
                    <a:pt x="486" y="734"/>
                  </a:lnTo>
                  <a:lnTo>
                    <a:pt x="463" y="693"/>
                  </a:lnTo>
                  <a:lnTo>
                    <a:pt x="441" y="658"/>
                  </a:lnTo>
                  <a:lnTo>
                    <a:pt x="451" y="690"/>
                  </a:lnTo>
                  <a:lnTo>
                    <a:pt x="462" y="726"/>
                  </a:lnTo>
                  <a:lnTo>
                    <a:pt x="474" y="769"/>
                  </a:lnTo>
                  <a:lnTo>
                    <a:pt x="485" y="815"/>
                  </a:lnTo>
                  <a:lnTo>
                    <a:pt x="496" y="865"/>
                  </a:lnTo>
                  <a:lnTo>
                    <a:pt x="506" y="914"/>
                  </a:lnTo>
                  <a:lnTo>
                    <a:pt x="514" y="964"/>
                  </a:lnTo>
                  <a:lnTo>
                    <a:pt x="522" y="1011"/>
                  </a:lnTo>
                  <a:lnTo>
                    <a:pt x="497" y="1026"/>
                  </a:lnTo>
                  <a:lnTo>
                    <a:pt x="471" y="1039"/>
                  </a:lnTo>
                  <a:lnTo>
                    <a:pt x="444" y="1053"/>
                  </a:lnTo>
                  <a:lnTo>
                    <a:pt x="416" y="1067"/>
                  </a:lnTo>
                  <a:lnTo>
                    <a:pt x="386" y="1081"/>
                  </a:lnTo>
                  <a:lnTo>
                    <a:pt x="358" y="1094"/>
                  </a:lnTo>
                  <a:lnTo>
                    <a:pt x="328" y="1105"/>
                  </a:lnTo>
                  <a:lnTo>
                    <a:pt x="299" y="1115"/>
                  </a:lnTo>
                  <a:lnTo>
                    <a:pt x="269" y="1125"/>
                  </a:lnTo>
                  <a:lnTo>
                    <a:pt x="240" y="1133"/>
                  </a:lnTo>
                  <a:lnTo>
                    <a:pt x="211" y="1140"/>
                  </a:lnTo>
                  <a:lnTo>
                    <a:pt x="183" y="1144"/>
                  </a:lnTo>
                  <a:lnTo>
                    <a:pt x="156" y="1148"/>
                  </a:lnTo>
                  <a:lnTo>
                    <a:pt x="131" y="1148"/>
                  </a:lnTo>
                  <a:lnTo>
                    <a:pt x="106" y="1147"/>
                  </a:lnTo>
                  <a:lnTo>
                    <a:pt x="83" y="1143"/>
                  </a:lnTo>
                  <a:lnTo>
                    <a:pt x="84" y="1112"/>
                  </a:lnTo>
                  <a:lnTo>
                    <a:pt x="83" y="1069"/>
                  </a:lnTo>
                  <a:lnTo>
                    <a:pt x="81" y="1020"/>
                  </a:lnTo>
                  <a:lnTo>
                    <a:pt x="77" y="964"/>
                  </a:lnTo>
                  <a:lnTo>
                    <a:pt x="72" y="905"/>
                  </a:lnTo>
                  <a:lnTo>
                    <a:pt x="66" y="847"/>
                  </a:lnTo>
                  <a:lnTo>
                    <a:pt x="59" y="792"/>
                  </a:lnTo>
                  <a:lnTo>
                    <a:pt x="53" y="744"/>
                  </a:lnTo>
                  <a:lnTo>
                    <a:pt x="46" y="685"/>
                  </a:lnTo>
                  <a:lnTo>
                    <a:pt x="39" y="604"/>
                  </a:lnTo>
                  <a:lnTo>
                    <a:pt x="32" y="510"/>
                  </a:lnTo>
                  <a:lnTo>
                    <a:pt x="25" y="407"/>
                  </a:lnTo>
                  <a:lnTo>
                    <a:pt x="19" y="304"/>
                  </a:lnTo>
                  <a:lnTo>
                    <a:pt x="14" y="208"/>
                  </a:lnTo>
                  <a:lnTo>
                    <a:pt x="12" y="128"/>
                  </a:lnTo>
                  <a:lnTo>
                    <a:pt x="12" y="68"/>
                  </a:lnTo>
                  <a:lnTo>
                    <a:pt x="0" y="42"/>
                  </a:lnTo>
                  <a:lnTo>
                    <a:pt x="96" y="0"/>
                  </a:lnTo>
                  <a:lnTo>
                    <a:pt x="103" y="3"/>
                  </a:lnTo>
                  <a:lnTo>
                    <a:pt x="112" y="7"/>
                  </a:lnTo>
                  <a:lnTo>
                    <a:pt x="120" y="11"/>
                  </a:lnTo>
                  <a:lnTo>
                    <a:pt x="130" y="16"/>
                  </a:lnTo>
                  <a:lnTo>
                    <a:pt x="138" y="22"/>
                  </a:lnTo>
                  <a:lnTo>
                    <a:pt x="146" y="28"/>
                  </a:lnTo>
                  <a:lnTo>
                    <a:pt x="152" y="33"/>
                  </a:lnTo>
                  <a:lnTo>
                    <a:pt x="157" y="39"/>
                  </a:lnTo>
                  <a:lnTo>
                    <a:pt x="169" y="24"/>
                  </a:lnTo>
                  <a:lnTo>
                    <a:pt x="177" y="37"/>
                  </a:lnTo>
                  <a:lnTo>
                    <a:pt x="184" y="49"/>
                  </a:lnTo>
                  <a:lnTo>
                    <a:pt x="187" y="61"/>
                  </a:lnTo>
                  <a:lnTo>
                    <a:pt x="189" y="75"/>
                  </a:lnTo>
                  <a:lnTo>
                    <a:pt x="196" y="65"/>
                  </a:lnTo>
                  <a:lnTo>
                    <a:pt x="203" y="57"/>
                  </a:lnTo>
                  <a:lnTo>
                    <a:pt x="210" y="51"/>
                  </a:lnTo>
                  <a:lnTo>
                    <a:pt x="218" y="46"/>
                  </a:lnTo>
                  <a:lnTo>
                    <a:pt x="227" y="44"/>
                  </a:lnTo>
                  <a:lnTo>
                    <a:pt x="238" y="44"/>
                  </a:lnTo>
                  <a:lnTo>
                    <a:pt x="249" y="46"/>
                  </a:lnTo>
                  <a:lnTo>
                    <a:pt x="263" y="49"/>
                  </a:lnTo>
                  <a:lnTo>
                    <a:pt x="254" y="41"/>
                  </a:lnTo>
                  <a:lnTo>
                    <a:pt x="245" y="36"/>
                  </a:lnTo>
                  <a:lnTo>
                    <a:pt x="239" y="31"/>
                  </a:lnTo>
                  <a:lnTo>
                    <a:pt x="235" y="30"/>
                  </a:lnTo>
                  <a:lnTo>
                    <a:pt x="242" y="29"/>
                  </a:lnTo>
                  <a:lnTo>
                    <a:pt x="247" y="28"/>
                  </a:lnTo>
                  <a:lnTo>
                    <a:pt x="251" y="26"/>
                  </a:lnTo>
                  <a:lnTo>
                    <a:pt x="255" y="26"/>
                  </a:lnTo>
                  <a:lnTo>
                    <a:pt x="258" y="26"/>
                  </a:lnTo>
                  <a:lnTo>
                    <a:pt x="261" y="28"/>
                  </a:lnTo>
                  <a:lnTo>
                    <a:pt x="264" y="29"/>
                  </a:lnTo>
                  <a:lnTo>
                    <a:pt x="268" y="30"/>
                  </a:lnTo>
                  <a:lnTo>
                    <a:pt x="270" y="63"/>
                  </a:lnTo>
                  <a:lnTo>
                    <a:pt x="277" y="98"/>
                  </a:lnTo>
                  <a:lnTo>
                    <a:pt x="289" y="132"/>
                  </a:lnTo>
                  <a:lnTo>
                    <a:pt x="304" y="165"/>
                  </a:lnTo>
                  <a:lnTo>
                    <a:pt x="317" y="196"/>
                  </a:lnTo>
                  <a:lnTo>
                    <a:pt x="330" y="223"/>
                  </a:lnTo>
                  <a:lnTo>
                    <a:pt x="339" y="246"/>
                  </a:lnTo>
                  <a:lnTo>
                    <a:pt x="344" y="264"/>
                  </a:lnTo>
                  <a:lnTo>
                    <a:pt x="349" y="278"/>
                  </a:lnTo>
                  <a:lnTo>
                    <a:pt x="358" y="296"/>
                  </a:lnTo>
                  <a:lnTo>
                    <a:pt x="368" y="315"/>
                  </a:lnTo>
                  <a:lnTo>
                    <a:pt x="380" y="335"/>
                  </a:lnTo>
                  <a:lnTo>
                    <a:pt x="392" y="356"/>
                  </a:lnTo>
                  <a:lnTo>
                    <a:pt x="404" y="374"/>
                  </a:lnTo>
                  <a:lnTo>
                    <a:pt x="415" y="391"/>
                  </a:lnTo>
                  <a:lnTo>
                    <a:pt x="423" y="406"/>
                  </a:lnTo>
                  <a:close/>
                </a:path>
              </a:pathLst>
            </a:custGeom>
            <a:solidFill>
              <a:srgbClr val="0033A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61" name="Freeform 1776"/>
            <p:cNvSpPr>
              <a:spLocks/>
            </p:cNvSpPr>
            <p:nvPr/>
          </p:nvSpPr>
          <p:spPr bwMode="auto">
            <a:xfrm>
              <a:off x="5011" y="1028"/>
              <a:ext cx="145" cy="98"/>
            </a:xfrm>
            <a:custGeom>
              <a:avLst/>
              <a:gdLst>
                <a:gd name="T0" fmla="*/ 0 w 580"/>
                <a:gd name="T1" fmla="*/ 0 h 392"/>
                <a:gd name="T2" fmla="*/ 0 w 580"/>
                <a:gd name="T3" fmla="*/ 0 h 392"/>
                <a:gd name="T4" fmla="*/ 0 w 580"/>
                <a:gd name="T5" fmla="*/ 0 h 392"/>
                <a:gd name="T6" fmla="*/ 0 w 580"/>
                <a:gd name="T7" fmla="*/ 0 h 392"/>
                <a:gd name="T8" fmla="*/ 0 w 580"/>
                <a:gd name="T9" fmla="*/ 0 h 392"/>
                <a:gd name="T10" fmla="*/ 0 w 580"/>
                <a:gd name="T11" fmla="*/ 0 h 392"/>
                <a:gd name="T12" fmla="*/ 0 w 580"/>
                <a:gd name="T13" fmla="*/ 0 h 392"/>
                <a:gd name="T14" fmla="*/ 0 w 580"/>
                <a:gd name="T15" fmla="*/ 0 h 392"/>
                <a:gd name="T16" fmla="*/ 0 w 580"/>
                <a:gd name="T17" fmla="*/ 0 h 392"/>
                <a:gd name="T18" fmla="*/ 0 w 580"/>
                <a:gd name="T19" fmla="*/ 0 h 392"/>
                <a:gd name="T20" fmla="*/ 0 w 580"/>
                <a:gd name="T21" fmla="*/ 0 h 392"/>
                <a:gd name="T22" fmla="*/ 0 w 580"/>
                <a:gd name="T23" fmla="*/ 0 h 392"/>
                <a:gd name="T24" fmla="*/ 0 w 580"/>
                <a:gd name="T25" fmla="*/ 0 h 392"/>
                <a:gd name="T26" fmla="*/ 0 w 580"/>
                <a:gd name="T27" fmla="*/ 0 h 392"/>
                <a:gd name="T28" fmla="*/ 0 w 580"/>
                <a:gd name="T29" fmla="*/ 0 h 392"/>
                <a:gd name="T30" fmla="*/ 0 w 580"/>
                <a:gd name="T31" fmla="*/ 0 h 392"/>
                <a:gd name="T32" fmla="*/ 0 w 580"/>
                <a:gd name="T33" fmla="*/ 0 h 392"/>
                <a:gd name="T34" fmla="*/ 0 w 580"/>
                <a:gd name="T35" fmla="*/ 0 h 392"/>
                <a:gd name="T36" fmla="*/ 0 w 580"/>
                <a:gd name="T37" fmla="*/ 0 h 392"/>
                <a:gd name="T38" fmla="*/ 0 w 580"/>
                <a:gd name="T39" fmla="*/ 0 h 392"/>
                <a:gd name="T40" fmla="*/ 0 w 580"/>
                <a:gd name="T41" fmla="*/ 0 h 392"/>
                <a:gd name="T42" fmla="*/ 0 w 580"/>
                <a:gd name="T43" fmla="*/ 0 h 392"/>
                <a:gd name="T44" fmla="*/ 0 w 580"/>
                <a:gd name="T45" fmla="*/ 0 h 392"/>
                <a:gd name="T46" fmla="*/ 0 w 580"/>
                <a:gd name="T47" fmla="*/ 0 h 392"/>
                <a:gd name="T48" fmla="*/ 0 w 580"/>
                <a:gd name="T49" fmla="*/ 0 h 392"/>
                <a:gd name="T50" fmla="*/ 0 w 580"/>
                <a:gd name="T51" fmla="*/ 0 h 392"/>
                <a:gd name="T52" fmla="*/ 0 w 580"/>
                <a:gd name="T53" fmla="*/ 0 h 392"/>
                <a:gd name="T54" fmla="*/ 0 w 580"/>
                <a:gd name="T55" fmla="*/ 0 h 392"/>
                <a:gd name="T56" fmla="*/ 0 w 580"/>
                <a:gd name="T57" fmla="*/ 0 h 392"/>
                <a:gd name="T58" fmla="*/ 0 w 580"/>
                <a:gd name="T59" fmla="*/ 0 h 392"/>
                <a:gd name="T60" fmla="*/ 0 w 580"/>
                <a:gd name="T61" fmla="*/ 0 h 392"/>
                <a:gd name="T62" fmla="*/ 0 w 580"/>
                <a:gd name="T63" fmla="*/ 0 h 392"/>
                <a:gd name="T64" fmla="*/ 0 w 580"/>
                <a:gd name="T65" fmla="*/ 0 h 392"/>
                <a:gd name="T66" fmla="*/ 0 w 580"/>
                <a:gd name="T67" fmla="*/ 0 h 392"/>
                <a:gd name="T68" fmla="*/ 0 w 580"/>
                <a:gd name="T69" fmla="*/ 0 h 392"/>
                <a:gd name="T70" fmla="*/ 0 w 580"/>
                <a:gd name="T71" fmla="*/ 0 h 392"/>
                <a:gd name="T72" fmla="*/ 0 w 580"/>
                <a:gd name="T73" fmla="*/ 0 h 392"/>
                <a:gd name="T74" fmla="*/ 0 w 580"/>
                <a:gd name="T75" fmla="*/ 0 h 392"/>
                <a:gd name="T76" fmla="*/ 0 w 580"/>
                <a:gd name="T77" fmla="*/ 0 h 392"/>
                <a:gd name="T78" fmla="*/ 0 w 580"/>
                <a:gd name="T79" fmla="*/ 0 h 392"/>
                <a:gd name="T80" fmla="*/ 0 w 580"/>
                <a:gd name="T81" fmla="*/ 0 h 392"/>
                <a:gd name="T82" fmla="*/ 0 w 580"/>
                <a:gd name="T83" fmla="*/ 0 h 392"/>
                <a:gd name="T84" fmla="*/ 0 w 580"/>
                <a:gd name="T85" fmla="*/ 0 h 392"/>
                <a:gd name="T86" fmla="*/ 0 w 580"/>
                <a:gd name="T87" fmla="*/ 0 h 392"/>
                <a:gd name="T88" fmla="*/ 0 w 580"/>
                <a:gd name="T89" fmla="*/ 0 h 392"/>
                <a:gd name="T90" fmla="*/ 0 w 580"/>
                <a:gd name="T91" fmla="*/ 0 h 392"/>
                <a:gd name="T92" fmla="*/ 0 w 580"/>
                <a:gd name="T93" fmla="*/ 0 h 392"/>
                <a:gd name="T94" fmla="*/ 0 w 580"/>
                <a:gd name="T95" fmla="*/ 0 h 392"/>
                <a:gd name="T96" fmla="*/ 0 w 580"/>
                <a:gd name="T97" fmla="*/ 0 h 392"/>
                <a:gd name="T98" fmla="*/ 0 w 580"/>
                <a:gd name="T99" fmla="*/ 0 h 392"/>
                <a:gd name="T100" fmla="*/ 0 w 580"/>
                <a:gd name="T101" fmla="*/ 0 h 39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580"/>
                <a:gd name="T154" fmla="*/ 0 h 392"/>
                <a:gd name="T155" fmla="*/ 580 w 580"/>
                <a:gd name="T156" fmla="*/ 392 h 392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580" h="392">
                  <a:moveTo>
                    <a:pt x="33" y="119"/>
                  </a:moveTo>
                  <a:lnTo>
                    <a:pt x="35" y="108"/>
                  </a:lnTo>
                  <a:lnTo>
                    <a:pt x="37" y="99"/>
                  </a:lnTo>
                  <a:lnTo>
                    <a:pt x="40" y="91"/>
                  </a:lnTo>
                  <a:lnTo>
                    <a:pt x="44" y="83"/>
                  </a:lnTo>
                  <a:lnTo>
                    <a:pt x="49" y="75"/>
                  </a:lnTo>
                  <a:lnTo>
                    <a:pt x="54" y="68"/>
                  </a:lnTo>
                  <a:lnTo>
                    <a:pt x="60" y="61"/>
                  </a:lnTo>
                  <a:lnTo>
                    <a:pt x="68" y="54"/>
                  </a:lnTo>
                  <a:lnTo>
                    <a:pt x="74" y="54"/>
                  </a:lnTo>
                  <a:lnTo>
                    <a:pt x="80" y="57"/>
                  </a:lnTo>
                  <a:lnTo>
                    <a:pt x="85" y="62"/>
                  </a:lnTo>
                  <a:lnTo>
                    <a:pt x="89" y="70"/>
                  </a:lnTo>
                  <a:lnTo>
                    <a:pt x="93" y="80"/>
                  </a:lnTo>
                  <a:lnTo>
                    <a:pt x="97" y="89"/>
                  </a:lnTo>
                  <a:lnTo>
                    <a:pt x="101" y="99"/>
                  </a:lnTo>
                  <a:lnTo>
                    <a:pt x="104" y="108"/>
                  </a:lnTo>
                  <a:lnTo>
                    <a:pt x="105" y="107"/>
                  </a:lnTo>
                  <a:lnTo>
                    <a:pt x="108" y="104"/>
                  </a:lnTo>
                  <a:lnTo>
                    <a:pt x="112" y="99"/>
                  </a:lnTo>
                  <a:lnTo>
                    <a:pt x="115" y="93"/>
                  </a:lnTo>
                  <a:lnTo>
                    <a:pt x="117" y="99"/>
                  </a:lnTo>
                  <a:lnTo>
                    <a:pt x="123" y="104"/>
                  </a:lnTo>
                  <a:lnTo>
                    <a:pt x="129" y="107"/>
                  </a:lnTo>
                  <a:lnTo>
                    <a:pt x="136" y="112"/>
                  </a:lnTo>
                  <a:lnTo>
                    <a:pt x="139" y="106"/>
                  </a:lnTo>
                  <a:lnTo>
                    <a:pt x="143" y="100"/>
                  </a:lnTo>
                  <a:lnTo>
                    <a:pt x="148" y="95"/>
                  </a:lnTo>
                  <a:lnTo>
                    <a:pt x="154" y="89"/>
                  </a:lnTo>
                  <a:lnTo>
                    <a:pt x="154" y="90"/>
                  </a:lnTo>
                  <a:lnTo>
                    <a:pt x="156" y="95"/>
                  </a:lnTo>
                  <a:lnTo>
                    <a:pt x="157" y="99"/>
                  </a:lnTo>
                  <a:lnTo>
                    <a:pt x="160" y="104"/>
                  </a:lnTo>
                  <a:lnTo>
                    <a:pt x="167" y="103"/>
                  </a:lnTo>
                  <a:lnTo>
                    <a:pt x="173" y="99"/>
                  </a:lnTo>
                  <a:lnTo>
                    <a:pt x="180" y="96"/>
                  </a:lnTo>
                  <a:lnTo>
                    <a:pt x="187" y="90"/>
                  </a:lnTo>
                  <a:lnTo>
                    <a:pt x="193" y="84"/>
                  </a:lnTo>
                  <a:lnTo>
                    <a:pt x="199" y="77"/>
                  </a:lnTo>
                  <a:lnTo>
                    <a:pt x="205" y="69"/>
                  </a:lnTo>
                  <a:lnTo>
                    <a:pt x="212" y="61"/>
                  </a:lnTo>
                  <a:lnTo>
                    <a:pt x="206" y="80"/>
                  </a:lnTo>
                  <a:lnTo>
                    <a:pt x="196" y="100"/>
                  </a:lnTo>
                  <a:lnTo>
                    <a:pt x="188" y="126"/>
                  </a:lnTo>
                  <a:lnTo>
                    <a:pt x="183" y="153"/>
                  </a:lnTo>
                  <a:lnTo>
                    <a:pt x="184" y="151"/>
                  </a:lnTo>
                  <a:lnTo>
                    <a:pt x="188" y="145"/>
                  </a:lnTo>
                  <a:lnTo>
                    <a:pt x="193" y="139"/>
                  </a:lnTo>
                  <a:lnTo>
                    <a:pt x="200" y="135"/>
                  </a:lnTo>
                  <a:lnTo>
                    <a:pt x="199" y="146"/>
                  </a:lnTo>
                  <a:lnTo>
                    <a:pt x="199" y="157"/>
                  </a:lnTo>
                  <a:lnTo>
                    <a:pt x="200" y="166"/>
                  </a:lnTo>
                  <a:lnTo>
                    <a:pt x="204" y="175"/>
                  </a:lnTo>
                  <a:lnTo>
                    <a:pt x="208" y="184"/>
                  </a:lnTo>
                  <a:lnTo>
                    <a:pt x="214" y="192"/>
                  </a:lnTo>
                  <a:lnTo>
                    <a:pt x="221" y="200"/>
                  </a:lnTo>
                  <a:lnTo>
                    <a:pt x="229" y="209"/>
                  </a:lnTo>
                  <a:lnTo>
                    <a:pt x="235" y="197"/>
                  </a:lnTo>
                  <a:lnTo>
                    <a:pt x="244" y="187"/>
                  </a:lnTo>
                  <a:lnTo>
                    <a:pt x="253" y="174"/>
                  </a:lnTo>
                  <a:lnTo>
                    <a:pt x="258" y="153"/>
                  </a:lnTo>
                  <a:lnTo>
                    <a:pt x="262" y="158"/>
                  </a:lnTo>
                  <a:lnTo>
                    <a:pt x="265" y="162"/>
                  </a:lnTo>
                  <a:lnTo>
                    <a:pt x="269" y="167"/>
                  </a:lnTo>
                  <a:lnTo>
                    <a:pt x="272" y="173"/>
                  </a:lnTo>
                  <a:lnTo>
                    <a:pt x="276" y="177"/>
                  </a:lnTo>
                  <a:lnTo>
                    <a:pt x="280" y="183"/>
                  </a:lnTo>
                  <a:lnTo>
                    <a:pt x="284" y="188"/>
                  </a:lnTo>
                  <a:lnTo>
                    <a:pt x="289" y="194"/>
                  </a:lnTo>
                  <a:lnTo>
                    <a:pt x="299" y="177"/>
                  </a:lnTo>
                  <a:lnTo>
                    <a:pt x="303" y="160"/>
                  </a:lnTo>
                  <a:lnTo>
                    <a:pt x="305" y="144"/>
                  </a:lnTo>
                  <a:lnTo>
                    <a:pt x="304" y="129"/>
                  </a:lnTo>
                  <a:lnTo>
                    <a:pt x="300" y="114"/>
                  </a:lnTo>
                  <a:lnTo>
                    <a:pt x="296" y="99"/>
                  </a:lnTo>
                  <a:lnTo>
                    <a:pt x="289" y="85"/>
                  </a:lnTo>
                  <a:lnTo>
                    <a:pt x="284" y="73"/>
                  </a:lnTo>
                  <a:lnTo>
                    <a:pt x="291" y="74"/>
                  </a:lnTo>
                  <a:lnTo>
                    <a:pt x="298" y="74"/>
                  </a:lnTo>
                  <a:lnTo>
                    <a:pt x="305" y="74"/>
                  </a:lnTo>
                  <a:lnTo>
                    <a:pt x="311" y="72"/>
                  </a:lnTo>
                  <a:lnTo>
                    <a:pt x="317" y="69"/>
                  </a:lnTo>
                  <a:lnTo>
                    <a:pt x="323" y="66"/>
                  </a:lnTo>
                  <a:lnTo>
                    <a:pt x="329" y="61"/>
                  </a:lnTo>
                  <a:lnTo>
                    <a:pt x="334" y="55"/>
                  </a:lnTo>
                  <a:lnTo>
                    <a:pt x="339" y="55"/>
                  </a:lnTo>
                  <a:lnTo>
                    <a:pt x="344" y="57"/>
                  </a:lnTo>
                  <a:lnTo>
                    <a:pt x="348" y="59"/>
                  </a:lnTo>
                  <a:lnTo>
                    <a:pt x="351" y="61"/>
                  </a:lnTo>
                  <a:lnTo>
                    <a:pt x="355" y="65"/>
                  </a:lnTo>
                  <a:lnTo>
                    <a:pt x="358" y="67"/>
                  </a:lnTo>
                  <a:lnTo>
                    <a:pt x="362" y="70"/>
                  </a:lnTo>
                  <a:lnTo>
                    <a:pt x="366" y="74"/>
                  </a:lnTo>
                  <a:lnTo>
                    <a:pt x="367" y="73"/>
                  </a:lnTo>
                  <a:lnTo>
                    <a:pt x="368" y="68"/>
                  </a:lnTo>
                  <a:lnTo>
                    <a:pt x="369" y="62"/>
                  </a:lnTo>
                  <a:lnTo>
                    <a:pt x="369" y="55"/>
                  </a:lnTo>
                  <a:lnTo>
                    <a:pt x="378" y="58"/>
                  </a:lnTo>
                  <a:lnTo>
                    <a:pt x="382" y="63"/>
                  </a:lnTo>
                  <a:lnTo>
                    <a:pt x="384" y="72"/>
                  </a:lnTo>
                  <a:lnTo>
                    <a:pt x="385" y="80"/>
                  </a:lnTo>
                  <a:lnTo>
                    <a:pt x="386" y="66"/>
                  </a:lnTo>
                  <a:lnTo>
                    <a:pt x="391" y="58"/>
                  </a:lnTo>
                  <a:lnTo>
                    <a:pt x="396" y="48"/>
                  </a:lnTo>
                  <a:lnTo>
                    <a:pt x="397" y="35"/>
                  </a:lnTo>
                  <a:lnTo>
                    <a:pt x="401" y="43"/>
                  </a:lnTo>
                  <a:lnTo>
                    <a:pt x="407" y="47"/>
                  </a:lnTo>
                  <a:lnTo>
                    <a:pt x="416" y="47"/>
                  </a:lnTo>
                  <a:lnTo>
                    <a:pt x="424" y="40"/>
                  </a:lnTo>
                  <a:lnTo>
                    <a:pt x="425" y="47"/>
                  </a:lnTo>
                  <a:lnTo>
                    <a:pt x="433" y="40"/>
                  </a:lnTo>
                  <a:lnTo>
                    <a:pt x="440" y="31"/>
                  </a:lnTo>
                  <a:lnTo>
                    <a:pt x="446" y="20"/>
                  </a:lnTo>
                  <a:lnTo>
                    <a:pt x="451" y="0"/>
                  </a:lnTo>
                  <a:lnTo>
                    <a:pt x="459" y="5"/>
                  </a:lnTo>
                  <a:lnTo>
                    <a:pt x="466" y="10"/>
                  </a:lnTo>
                  <a:lnTo>
                    <a:pt x="474" y="17"/>
                  </a:lnTo>
                  <a:lnTo>
                    <a:pt x="481" y="24"/>
                  </a:lnTo>
                  <a:lnTo>
                    <a:pt x="491" y="39"/>
                  </a:lnTo>
                  <a:lnTo>
                    <a:pt x="501" y="57"/>
                  </a:lnTo>
                  <a:lnTo>
                    <a:pt x="509" y="74"/>
                  </a:lnTo>
                  <a:lnTo>
                    <a:pt x="517" y="91"/>
                  </a:lnTo>
                  <a:lnTo>
                    <a:pt x="523" y="108"/>
                  </a:lnTo>
                  <a:lnTo>
                    <a:pt x="529" y="122"/>
                  </a:lnTo>
                  <a:lnTo>
                    <a:pt x="532" y="135"/>
                  </a:lnTo>
                  <a:lnTo>
                    <a:pt x="535" y="143"/>
                  </a:lnTo>
                  <a:lnTo>
                    <a:pt x="538" y="152"/>
                  </a:lnTo>
                  <a:lnTo>
                    <a:pt x="541" y="162"/>
                  </a:lnTo>
                  <a:lnTo>
                    <a:pt x="545" y="175"/>
                  </a:lnTo>
                  <a:lnTo>
                    <a:pt x="550" y="188"/>
                  </a:lnTo>
                  <a:lnTo>
                    <a:pt x="556" y="202"/>
                  </a:lnTo>
                  <a:lnTo>
                    <a:pt x="563" y="214"/>
                  </a:lnTo>
                  <a:lnTo>
                    <a:pt x="571" y="226"/>
                  </a:lnTo>
                  <a:lnTo>
                    <a:pt x="580" y="237"/>
                  </a:lnTo>
                  <a:lnTo>
                    <a:pt x="579" y="258"/>
                  </a:lnTo>
                  <a:lnTo>
                    <a:pt x="575" y="279"/>
                  </a:lnTo>
                  <a:lnTo>
                    <a:pt x="569" y="298"/>
                  </a:lnTo>
                  <a:lnTo>
                    <a:pt x="562" y="316"/>
                  </a:lnTo>
                  <a:lnTo>
                    <a:pt x="552" y="331"/>
                  </a:lnTo>
                  <a:lnTo>
                    <a:pt x="539" y="342"/>
                  </a:lnTo>
                  <a:lnTo>
                    <a:pt x="524" y="350"/>
                  </a:lnTo>
                  <a:lnTo>
                    <a:pt x="507" y="354"/>
                  </a:lnTo>
                  <a:lnTo>
                    <a:pt x="500" y="364"/>
                  </a:lnTo>
                  <a:lnTo>
                    <a:pt x="493" y="371"/>
                  </a:lnTo>
                  <a:lnTo>
                    <a:pt x="484" y="375"/>
                  </a:lnTo>
                  <a:lnTo>
                    <a:pt x="476" y="379"/>
                  </a:lnTo>
                  <a:lnTo>
                    <a:pt x="465" y="380"/>
                  </a:lnTo>
                  <a:lnTo>
                    <a:pt x="456" y="380"/>
                  </a:lnTo>
                  <a:lnTo>
                    <a:pt x="446" y="380"/>
                  </a:lnTo>
                  <a:lnTo>
                    <a:pt x="437" y="379"/>
                  </a:lnTo>
                  <a:lnTo>
                    <a:pt x="427" y="387"/>
                  </a:lnTo>
                  <a:lnTo>
                    <a:pt x="418" y="390"/>
                  </a:lnTo>
                  <a:lnTo>
                    <a:pt x="409" y="392"/>
                  </a:lnTo>
                  <a:lnTo>
                    <a:pt x="403" y="389"/>
                  </a:lnTo>
                  <a:lnTo>
                    <a:pt x="396" y="385"/>
                  </a:lnTo>
                  <a:lnTo>
                    <a:pt x="391" y="378"/>
                  </a:lnTo>
                  <a:lnTo>
                    <a:pt x="386" y="371"/>
                  </a:lnTo>
                  <a:lnTo>
                    <a:pt x="381" y="363"/>
                  </a:lnTo>
                  <a:lnTo>
                    <a:pt x="378" y="360"/>
                  </a:lnTo>
                  <a:lnTo>
                    <a:pt x="370" y="356"/>
                  </a:lnTo>
                  <a:lnTo>
                    <a:pt x="356" y="348"/>
                  </a:lnTo>
                  <a:lnTo>
                    <a:pt x="338" y="337"/>
                  </a:lnTo>
                  <a:lnTo>
                    <a:pt x="316" y="326"/>
                  </a:lnTo>
                  <a:lnTo>
                    <a:pt x="290" y="314"/>
                  </a:lnTo>
                  <a:lnTo>
                    <a:pt x="263" y="303"/>
                  </a:lnTo>
                  <a:lnTo>
                    <a:pt x="233" y="293"/>
                  </a:lnTo>
                  <a:lnTo>
                    <a:pt x="216" y="287"/>
                  </a:lnTo>
                  <a:lnTo>
                    <a:pt x="198" y="282"/>
                  </a:lnTo>
                  <a:lnTo>
                    <a:pt x="181" y="279"/>
                  </a:lnTo>
                  <a:lnTo>
                    <a:pt x="162" y="275"/>
                  </a:lnTo>
                  <a:lnTo>
                    <a:pt x="144" y="274"/>
                  </a:lnTo>
                  <a:lnTo>
                    <a:pt x="126" y="273"/>
                  </a:lnTo>
                  <a:lnTo>
                    <a:pt x="107" y="273"/>
                  </a:lnTo>
                  <a:lnTo>
                    <a:pt x="90" y="275"/>
                  </a:lnTo>
                  <a:lnTo>
                    <a:pt x="86" y="274"/>
                  </a:lnTo>
                  <a:lnTo>
                    <a:pt x="83" y="273"/>
                  </a:lnTo>
                  <a:lnTo>
                    <a:pt x="80" y="271"/>
                  </a:lnTo>
                  <a:lnTo>
                    <a:pt x="78" y="268"/>
                  </a:lnTo>
                  <a:lnTo>
                    <a:pt x="74" y="265"/>
                  </a:lnTo>
                  <a:lnTo>
                    <a:pt x="71" y="260"/>
                  </a:lnTo>
                  <a:lnTo>
                    <a:pt x="68" y="255"/>
                  </a:lnTo>
                  <a:lnTo>
                    <a:pt x="64" y="250"/>
                  </a:lnTo>
                  <a:lnTo>
                    <a:pt x="48" y="260"/>
                  </a:lnTo>
                  <a:lnTo>
                    <a:pt x="38" y="264"/>
                  </a:lnTo>
                  <a:lnTo>
                    <a:pt x="32" y="261"/>
                  </a:lnTo>
                  <a:lnTo>
                    <a:pt x="28" y="256"/>
                  </a:lnTo>
                  <a:lnTo>
                    <a:pt x="27" y="248"/>
                  </a:lnTo>
                  <a:lnTo>
                    <a:pt x="28" y="237"/>
                  </a:lnTo>
                  <a:lnTo>
                    <a:pt x="29" y="227"/>
                  </a:lnTo>
                  <a:lnTo>
                    <a:pt x="29" y="217"/>
                  </a:lnTo>
                  <a:lnTo>
                    <a:pt x="23" y="222"/>
                  </a:lnTo>
                  <a:lnTo>
                    <a:pt x="17" y="223"/>
                  </a:lnTo>
                  <a:lnTo>
                    <a:pt x="11" y="223"/>
                  </a:lnTo>
                  <a:lnTo>
                    <a:pt x="7" y="220"/>
                  </a:lnTo>
                  <a:lnTo>
                    <a:pt x="3" y="214"/>
                  </a:lnTo>
                  <a:lnTo>
                    <a:pt x="1" y="206"/>
                  </a:lnTo>
                  <a:lnTo>
                    <a:pt x="0" y="196"/>
                  </a:lnTo>
                  <a:lnTo>
                    <a:pt x="0" y="184"/>
                  </a:lnTo>
                  <a:lnTo>
                    <a:pt x="7" y="180"/>
                  </a:lnTo>
                  <a:lnTo>
                    <a:pt x="12" y="174"/>
                  </a:lnTo>
                  <a:lnTo>
                    <a:pt x="17" y="167"/>
                  </a:lnTo>
                  <a:lnTo>
                    <a:pt x="22" y="158"/>
                  </a:lnTo>
                  <a:lnTo>
                    <a:pt x="26" y="149"/>
                  </a:lnTo>
                  <a:lnTo>
                    <a:pt x="29" y="139"/>
                  </a:lnTo>
                  <a:lnTo>
                    <a:pt x="31" y="129"/>
                  </a:lnTo>
                  <a:lnTo>
                    <a:pt x="33" y="119"/>
                  </a:lnTo>
                  <a:close/>
                </a:path>
              </a:pathLst>
            </a:custGeom>
            <a:solidFill>
              <a:srgbClr val="0033A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62" name="Freeform 1777"/>
            <p:cNvSpPr>
              <a:spLocks/>
            </p:cNvSpPr>
            <p:nvPr/>
          </p:nvSpPr>
          <p:spPr bwMode="auto">
            <a:xfrm>
              <a:off x="4975" y="1067"/>
              <a:ext cx="209" cy="88"/>
            </a:xfrm>
            <a:custGeom>
              <a:avLst/>
              <a:gdLst>
                <a:gd name="T0" fmla="*/ 0 w 832"/>
                <a:gd name="T1" fmla="*/ 0 h 351"/>
                <a:gd name="T2" fmla="*/ 0 w 832"/>
                <a:gd name="T3" fmla="*/ 0 h 351"/>
                <a:gd name="T4" fmla="*/ 0 w 832"/>
                <a:gd name="T5" fmla="*/ 0 h 351"/>
                <a:gd name="T6" fmla="*/ 0 w 832"/>
                <a:gd name="T7" fmla="*/ 0 h 351"/>
                <a:gd name="T8" fmla="*/ 0 w 832"/>
                <a:gd name="T9" fmla="*/ 0 h 351"/>
                <a:gd name="T10" fmla="*/ 0 w 832"/>
                <a:gd name="T11" fmla="*/ 0 h 351"/>
                <a:gd name="T12" fmla="*/ 0 w 832"/>
                <a:gd name="T13" fmla="*/ 0 h 351"/>
                <a:gd name="T14" fmla="*/ 0 w 832"/>
                <a:gd name="T15" fmla="*/ 0 h 351"/>
                <a:gd name="T16" fmla="*/ 0 w 832"/>
                <a:gd name="T17" fmla="*/ 0 h 351"/>
                <a:gd name="T18" fmla="*/ 0 w 832"/>
                <a:gd name="T19" fmla="*/ 0 h 351"/>
                <a:gd name="T20" fmla="*/ 0 w 832"/>
                <a:gd name="T21" fmla="*/ 0 h 351"/>
                <a:gd name="T22" fmla="*/ 0 w 832"/>
                <a:gd name="T23" fmla="*/ 0 h 351"/>
                <a:gd name="T24" fmla="*/ 0 w 832"/>
                <a:gd name="T25" fmla="*/ 0 h 351"/>
                <a:gd name="T26" fmla="*/ 0 w 832"/>
                <a:gd name="T27" fmla="*/ 0 h 351"/>
                <a:gd name="T28" fmla="*/ 0 w 832"/>
                <a:gd name="T29" fmla="*/ 0 h 351"/>
                <a:gd name="T30" fmla="*/ 0 w 832"/>
                <a:gd name="T31" fmla="*/ 0 h 351"/>
                <a:gd name="T32" fmla="*/ 0 w 832"/>
                <a:gd name="T33" fmla="*/ 0 h 351"/>
                <a:gd name="T34" fmla="*/ 0 w 832"/>
                <a:gd name="T35" fmla="*/ 0 h 351"/>
                <a:gd name="T36" fmla="*/ 0 w 832"/>
                <a:gd name="T37" fmla="*/ 0 h 351"/>
                <a:gd name="T38" fmla="*/ 0 w 832"/>
                <a:gd name="T39" fmla="*/ 0 h 351"/>
                <a:gd name="T40" fmla="*/ 0 w 832"/>
                <a:gd name="T41" fmla="*/ 0 h 351"/>
                <a:gd name="T42" fmla="*/ 0 w 832"/>
                <a:gd name="T43" fmla="*/ 0 h 351"/>
                <a:gd name="T44" fmla="*/ 0 w 832"/>
                <a:gd name="T45" fmla="*/ 0 h 351"/>
                <a:gd name="T46" fmla="*/ 0 w 832"/>
                <a:gd name="T47" fmla="*/ 0 h 351"/>
                <a:gd name="T48" fmla="*/ 0 w 832"/>
                <a:gd name="T49" fmla="*/ 0 h 351"/>
                <a:gd name="T50" fmla="*/ 0 w 832"/>
                <a:gd name="T51" fmla="*/ 0 h 351"/>
                <a:gd name="T52" fmla="*/ 0 w 832"/>
                <a:gd name="T53" fmla="*/ 0 h 351"/>
                <a:gd name="T54" fmla="*/ 0 w 832"/>
                <a:gd name="T55" fmla="*/ 0 h 351"/>
                <a:gd name="T56" fmla="*/ 0 w 832"/>
                <a:gd name="T57" fmla="*/ 0 h 351"/>
                <a:gd name="T58" fmla="*/ 0 w 832"/>
                <a:gd name="T59" fmla="*/ 0 h 351"/>
                <a:gd name="T60" fmla="*/ 0 w 832"/>
                <a:gd name="T61" fmla="*/ 0 h 351"/>
                <a:gd name="T62" fmla="*/ 0 w 832"/>
                <a:gd name="T63" fmla="*/ 0 h 351"/>
                <a:gd name="T64" fmla="*/ 0 w 832"/>
                <a:gd name="T65" fmla="*/ 0 h 351"/>
                <a:gd name="T66" fmla="*/ 0 w 832"/>
                <a:gd name="T67" fmla="*/ 0 h 351"/>
                <a:gd name="T68" fmla="*/ 0 w 832"/>
                <a:gd name="T69" fmla="*/ 0 h 351"/>
                <a:gd name="T70" fmla="*/ 0 w 832"/>
                <a:gd name="T71" fmla="*/ 0 h 351"/>
                <a:gd name="T72" fmla="*/ 0 w 832"/>
                <a:gd name="T73" fmla="*/ 0 h 351"/>
                <a:gd name="T74" fmla="*/ 0 w 832"/>
                <a:gd name="T75" fmla="*/ 0 h 351"/>
                <a:gd name="T76" fmla="*/ 0 w 832"/>
                <a:gd name="T77" fmla="*/ 0 h 351"/>
                <a:gd name="T78" fmla="*/ 0 w 832"/>
                <a:gd name="T79" fmla="*/ 0 h 351"/>
                <a:gd name="T80" fmla="*/ 0 w 832"/>
                <a:gd name="T81" fmla="*/ 0 h 351"/>
                <a:gd name="T82" fmla="*/ 0 w 832"/>
                <a:gd name="T83" fmla="*/ 0 h 351"/>
                <a:gd name="T84" fmla="*/ 0 w 832"/>
                <a:gd name="T85" fmla="*/ 0 h 351"/>
                <a:gd name="T86" fmla="*/ 0 w 832"/>
                <a:gd name="T87" fmla="*/ 0 h 351"/>
                <a:gd name="T88" fmla="*/ 0 w 832"/>
                <a:gd name="T89" fmla="*/ 0 h 351"/>
                <a:gd name="T90" fmla="*/ 0 w 832"/>
                <a:gd name="T91" fmla="*/ 0 h 351"/>
                <a:gd name="T92" fmla="*/ 0 w 832"/>
                <a:gd name="T93" fmla="*/ 0 h 351"/>
                <a:gd name="T94" fmla="*/ 0 w 832"/>
                <a:gd name="T95" fmla="*/ 0 h 351"/>
                <a:gd name="T96" fmla="*/ 0 w 832"/>
                <a:gd name="T97" fmla="*/ 0 h 351"/>
                <a:gd name="T98" fmla="*/ 0 w 832"/>
                <a:gd name="T99" fmla="*/ 0 h 351"/>
                <a:gd name="T100" fmla="*/ 0 w 832"/>
                <a:gd name="T101" fmla="*/ 0 h 351"/>
                <a:gd name="T102" fmla="*/ 0 w 832"/>
                <a:gd name="T103" fmla="*/ 0 h 351"/>
                <a:gd name="T104" fmla="*/ 0 w 832"/>
                <a:gd name="T105" fmla="*/ 0 h 351"/>
                <a:gd name="T106" fmla="*/ 0 w 832"/>
                <a:gd name="T107" fmla="*/ 0 h 351"/>
                <a:gd name="T108" fmla="*/ 0 w 832"/>
                <a:gd name="T109" fmla="*/ 0 h 351"/>
                <a:gd name="T110" fmla="*/ 0 w 832"/>
                <a:gd name="T111" fmla="*/ 0 h 351"/>
                <a:gd name="T112" fmla="*/ 0 w 832"/>
                <a:gd name="T113" fmla="*/ 0 h 351"/>
                <a:gd name="T114" fmla="*/ 0 w 832"/>
                <a:gd name="T115" fmla="*/ 0 h 351"/>
                <a:gd name="T116" fmla="*/ 0 w 832"/>
                <a:gd name="T117" fmla="*/ 0 h 351"/>
                <a:gd name="T118" fmla="*/ 0 w 832"/>
                <a:gd name="T119" fmla="*/ 0 h 351"/>
                <a:gd name="T120" fmla="*/ 0 w 832"/>
                <a:gd name="T121" fmla="*/ 0 h 351"/>
                <a:gd name="T122" fmla="*/ 0 w 832"/>
                <a:gd name="T123" fmla="*/ 0 h 351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832"/>
                <a:gd name="T187" fmla="*/ 0 h 351"/>
                <a:gd name="T188" fmla="*/ 832 w 832"/>
                <a:gd name="T189" fmla="*/ 351 h 351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832" h="351">
                  <a:moveTo>
                    <a:pt x="230" y="119"/>
                  </a:moveTo>
                  <a:lnTo>
                    <a:pt x="247" y="117"/>
                  </a:lnTo>
                  <a:lnTo>
                    <a:pt x="266" y="117"/>
                  </a:lnTo>
                  <a:lnTo>
                    <a:pt x="284" y="118"/>
                  </a:lnTo>
                  <a:lnTo>
                    <a:pt x="302" y="119"/>
                  </a:lnTo>
                  <a:lnTo>
                    <a:pt x="321" y="123"/>
                  </a:lnTo>
                  <a:lnTo>
                    <a:pt x="338" y="126"/>
                  </a:lnTo>
                  <a:lnTo>
                    <a:pt x="356" y="131"/>
                  </a:lnTo>
                  <a:lnTo>
                    <a:pt x="373" y="137"/>
                  </a:lnTo>
                  <a:lnTo>
                    <a:pt x="403" y="147"/>
                  </a:lnTo>
                  <a:lnTo>
                    <a:pt x="430" y="158"/>
                  </a:lnTo>
                  <a:lnTo>
                    <a:pt x="456" y="170"/>
                  </a:lnTo>
                  <a:lnTo>
                    <a:pt x="478" y="181"/>
                  </a:lnTo>
                  <a:lnTo>
                    <a:pt x="496" y="192"/>
                  </a:lnTo>
                  <a:lnTo>
                    <a:pt x="510" y="200"/>
                  </a:lnTo>
                  <a:lnTo>
                    <a:pt x="518" y="204"/>
                  </a:lnTo>
                  <a:lnTo>
                    <a:pt x="521" y="207"/>
                  </a:lnTo>
                  <a:lnTo>
                    <a:pt x="526" y="215"/>
                  </a:lnTo>
                  <a:lnTo>
                    <a:pt x="531" y="222"/>
                  </a:lnTo>
                  <a:lnTo>
                    <a:pt x="536" y="229"/>
                  </a:lnTo>
                  <a:lnTo>
                    <a:pt x="543" y="233"/>
                  </a:lnTo>
                  <a:lnTo>
                    <a:pt x="549" y="236"/>
                  </a:lnTo>
                  <a:lnTo>
                    <a:pt x="558" y="234"/>
                  </a:lnTo>
                  <a:lnTo>
                    <a:pt x="567" y="231"/>
                  </a:lnTo>
                  <a:lnTo>
                    <a:pt x="577" y="223"/>
                  </a:lnTo>
                  <a:lnTo>
                    <a:pt x="586" y="224"/>
                  </a:lnTo>
                  <a:lnTo>
                    <a:pt x="596" y="224"/>
                  </a:lnTo>
                  <a:lnTo>
                    <a:pt x="605" y="224"/>
                  </a:lnTo>
                  <a:lnTo>
                    <a:pt x="616" y="223"/>
                  </a:lnTo>
                  <a:lnTo>
                    <a:pt x="624" y="219"/>
                  </a:lnTo>
                  <a:lnTo>
                    <a:pt x="633" y="215"/>
                  </a:lnTo>
                  <a:lnTo>
                    <a:pt x="640" y="208"/>
                  </a:lnTo>
                  <a:lnTo>
                    <a:pt x="647" y="198"/>
                  </a:lnTo>
                  <a:lnTo>
                    <a:pt x="664" y="194"/>
                  </a:lnTo>
                  <a:lnTo>
                    <a:pt x="680" y="185"/>
                  </a:lnTo>
                  <a:lnTo>
                    <a:pt x="693" y="172"/>
                  </a:lnTo>
                  <a:lnTo>
                    <a:pt x="703" y="156"/>
                  </a:lnTo>
                  <a:lnTo>
                    <a:pt x="711" y="138"/>
                  </a:lnTo>
                  <a:lnTo>
                    <a:pt x="716" y="117"/>
                  </a:lnTo>
                  <a:lnTo>
                    <a:pt x="719" y="94"/>
                  </a:lnTo>
                  <a:lnTo>
                    <a:pt x="720" y="72"/>
                  </a:lnTo>
                  <a:lnTo>
                    <a:pt x="726" y="72"/>
                  </a:lnTo>
                  <a:lnTo>
                    <a:pt x="732" y="72"/>
                  </a:lnTo>
                  <a:lnTo>
                    <a:pt x="738" y="71"/>
                  </a:lnTo>
                  <a:lnTo>
                    <a:pt x="743" y="70"/>
                  </a:lnTo>
                  <a:lnTo>
                    <a:pt x="749" y="67"/>
                  </a:lnTo>
                  <a:lnTo>
                    <a:pt x="754" y="65"/>
                  </a:lnTo>
                  <a:lnTo>
                    <a:pt x="759" y="62"/>
                  </a:lnTo>
                  <a:lnTo>
                    <a:pt x="763" y="58"/>
                  </a:lnTo>
                  <a:lnTo>
                    <a:pt x="765" y="64"/>
                  </a:lnTo>
                  <a:lnTo>
                    <a:pt x="769" y="69"/>
                  </a:lnTo>
                  <a:lnTo>
                    <a:pt x="772" y="72"/>
                  </a:lnTo>
                  <a:lnTo>
                    <a:pt x="777" y="76"/>
                  </a:lnTo>
                  <a:lnTo>
                    <a:pt x="781" y="77"/>
                  </a:lnTo>
                  <a:lnTo>
                    <a:pt x="787" y="78"/>
                  </a:lnTo>
                  <a:lnTo>
                    <a:pt x="792" y="78"/>
                  </a:lnTo>
                  <a:lnTo>
                    <a:pt x="796" y="77"/>
                  </a:lnTo>
                  <a:lnTo>
                    <a:pt x="796" y="87"/>
                  </a:lnTo>
                  <a:lnTo>
                    <a:pt x="797" y="97"/>
                  </a:lnTo>
                  <a:lnTo>
                    <a:pt x="801" y="107"/>
                  </a:lnTo>
                  <a:lnTo>
                    <a:pt x="805" y="116"/>
                  </a:lnTo>
                  <a:lnTo>
                    <a:pt x="811" y="123"/>
                  </a:lnTo>
                  <a:lnTo>
                    <a:pt x="818" y="129"/>
                  </a:lnTo>
                  <a:lnTo>
                    <a:pt x="825" y="133"/>
                  </a:lnTo>
                  <a:lnTo>
                    <a:pt x="832" y="135"/>
                  </a:lnTo>
                  <a:lnTo>
                    <a:pt x="823" y="141"/>
                  </a:lnTo>
                  <a:lnTo>
                    <a:pt x="816" y="146"/>
                  </a:lnTo>
                  <a:lnTo>
                    <a:pt x="811" y="152"/>
                  </a:lnTo>
                  <a:lnTo>
                    <a:pt x="807" y="157"/>
                  </a:lnTo>
                  <a:lnTo>
                    <a:pt x="804" y="162"/>
                  </a:lnTo>
                  <a:lnTo>
                    <a:pt x="802" y="168"/>
                  </a:lnTo>
                  <a:lnTo>
                    <a:pt x="802" y="173"/>
                  </a:lnTo>
                  <a:lnTo>
                    <a:pt x="802" y="179"/>
                  </a:lnTo>
                  <a:lnTo>
                    <a:pt x="795" y="179"/>
                  </a:lnTo>
                  <a:lnTo>
                    <a:pt x="789" y="179"/>
                  </a:lnTo>
                  <a:lnTo>
                    <a:pt x="783" y="180"/>
                  </a:lnTo>
                  <a:lnTo>
                    <a:pt x="778" y="184"/>
                  </a:lnTo>
                  <a:lnTo>
                    <a:pt x="774" y="191"/>
                  </a:lnTo>
                  <a:lnTo>
                    <a:pt x="771" y="202"/>
                  </a:lnTo>
                  <a:lnTo>
                    <a:pt x="768" y="218"/>
                  </a:lnTo>
                  <a:lnTo>
                    <a:pt x="765" y="240"/>
                  </a:lnTo>
                  <a:lnTo>
                    <a:pt x="758" y="238"/>
                  </a:lnTo>
                  <a:lnTo>
                    <a:pt x="752" y="240"/>
                  </a:lnTo>
                  <a:lnTo>
                    <a:pt x="746" y="252"/>
                  </a:lnTo>
                  <a:lnTo>
                    <a:pt x="738" y="276"/>
                  </a:lnTo>
                  <a:lnTo>
                    <a:pt x="725" y="267"/>
                  </a:lnTo>
                  <a:lnTo>
                    <a:pt x="711" y="262"/>
                  </a:lnTo>
                  <a:lnTo>
                    <a:pt x="698" y="263"/>
                  </a:lnTo>
                  <a:lnTo>
                    <a:pt x="685" y="268"/>
                  </a:lnTo>
                  <a:lnTo>
                    <a:pt x="673" y="276"/>
                  </a:lnTo>
                  <a:lnTo>
                    <a:pt x="661" y="286"/>
                  </a:lnTo>
                  <a:lnTo>
                    <a:pt x="654" y="298"/>
                  </a:lnTo>
                  <a:lnTo>
                    <a:pt x="649" y="309"/>
                  </a:lnTo>
                  <a:lnTo>
                    <a:pt x="640" y="306"/>
                  </a:lnTo>
                  <a:lnTo>
                    <a:pt x="636" y="305"/>
                  </a:lnTo>
                  <a:lnTo>
                    <a:pt x="633" y="304"/>
                  </a:lnTo>
                  <a:lnTo>
                    <a:pt x="630" y="302"/>
                  </a:lnTo>
                  <a:lnTo>
                    <a:pt x="627" y="302"/>
                  </a:lnTo>
                  <a:lnTo>
                    <a:pt x="623" y="302"/>
                  </a:lnTo>
                  <a:lnTo>
                    <a:pt x="619" y="304"/>
                  </a:lnTo>
                  <a:lnTo>
                    <a:pt x="614" y="305"/>
                  </a:lnTo>
                  <a:lnTo>
                    <a:pt x="607" y="306"/>
                  </a:lnTo>
                  <a:lnTo>
                    <a:pt x="611" y="307"/>
                  </a:lnTo>
                  <a:lnTo>
                    <a:pt x="617" y="312"/>
                  </a:lnTo>
                  <a:lnTo>
                    <a:pt x="626" y="317"/>
                  </a:lnTo>
                  <a:lnTo>
                    <a:pt x="635" y="325"/>
                  </a:lnTo>
                  <a:lnTo>
                    <a:pt x="621" y="322"/>
                  </a:lnTo>
                  <a:lnTo>
                    <a:pt x="610" y="320"/>
                  </a:lnTo>
                  <a:lnTo>
                    <a:pt x="599" y="320"/>
                  </a:lnTo>
                  <a:lnTo>
                    <a:pt x="590" y="322"/>
                  </a:lnTo>
                  <a:lnTo>
                    <a:pt x="582" y="327"/>
                  </a:lnTo>
                  <a:lnTo>
                    <a:pt x="575" y="333"/>
                  </a:lnTo>
                  <a:lnTo>
                    <a:pt x="568" y="341"/>
                  </a:lnTo>
                  <a:lnTo>
                    <a:pt x="561" y="351"/>
                  </a:lnTo>
                  <a:lnTo>
                    <a:pt x="559" y="337"/>
                  </a:lnTo>
                  <a:lnTo>
                    <a:pt x="556" y="325"/>
                  </a:lnTo>
                  <a:lnTo>
                    <a:pt x="549" y="313"/>
                  </a:lnTo>
                  <a:lnTo>
                    <a:pt x="541" y="300"/>
                  </a:lnTo>
                  <a:lnTo>
                    <a:pt x="529" y="315"/>
                  </a:lnTo>
                  <a:lnTo>
                    <a:pt x="524" y="309"/>
                  </a:lnTo>
                  <a:lnTo>
                    <a:pt x="518" y="304"/>
                  </a:lnTo>
                  <a:lnTo>
                    <a:pt x="510" y="298"/>
                  </a:lnTo>
                  <a:lnTo>
                    <a:pt x="502" y="292"/>
                  </a:lnTo>
                  <a:lnTo>
                    <a:pt x="492" y="287"/>
                  </a:lnTo>
                  <a:lnTo>
                    <a:pt x="484" y="283"/>
                  </a:lnTo>
                  <a:lnTo>
                    <a:pt x="475" y="279"/>
                  </a:lnTo>
                  <a:lnTo>
                    <a:pt x="468" y="276"/>
                  </a:lnTo>
                  <a:lnTo>
                    <a:pt x="372" y="318"/>
                  </a:lnTo>
                  <a:lnTo>
                    <a:pt x="370" y="320"/>
                  </a:lnTo>
                  <a:lnTo>
                    <a:pt x="365" y="323"/>
                  </a:lnTo>
                  <a:lnTo>
                    <a:pt x="358" y="329"/>
                  </a:lnTo>
                  <a:lnTo>
                    <a:pt x="352" y="336"/>
                  </a:lnTo>
                  <a:lnTo>
                    <a:pt x="347" y="331"/>
                  </a:lnTo>
                  <a:lnTo>
                    <a:pt x="342" y="328"/>
                  </a:lnTo>
                  <a:lnTo>
                    <a:pt x="336" y="327"/>
                  </a:lnTo>
                  <a:lnTo>
                    <a:pt x="330" y="325"/>
                  </a:lnTo>
                  <a:lnTo>
                    <a:pt x="323" y="327"/>
                  </a:lnTo>
                  <a:lnTo>
                    <a:pt x="314" y="330"/>
                  </a:lnTo>
                  <a:lnTo>
                    <a:pt x="307" y="333"/>
                  </a:lnTo>
                  <a:lnTo>
                    <a:pt x="300" y="339"/>
                  </a:lnTo>
                  <a:lnTo>
                    <a:pt x="296" y="328"/>
                  </a:lnTo>
                  <a:lnTo>
                    <a:pt x="290" y="320"/>
                  </a:lnTo>
                  <a:lnTo>
                    <a:pt x="283" y="314"/>
                  </a:lnTo>
                  <a:lnTo>
                    <a:pt x="274" y="310"/>
                  </a:lnTo>
                  <a:lnTo>
                    <a:pt x="265" y="309"/>
                  </a:lnTo>
                  <a:lnTo>
                    <a:pt x="254" y="309"/>
                  </a:lnTo>
                  <a:lnTo>
                    <a:pt x="244" y="310"/>
                  </a:lnTo>
                  <a:lnTo>
                    <a:pt x="233" y="313"/>
                  </a:lnTo>
                  <a:lnTo>
                    <a:pt x="227" y="297"/>
                  </a:lnTo>
                  <a:lnTo>
                    <a:pt x="219" y="285"/>
                  </a:lnTo>
                  <a:lnTo>
                    <a:pt x="209" y="277"/>
                  </a:lnTo>
                  <a:lnTo>
                    <a:pt x="199" y="274"/>
                  </a:lnTo>
                  <a:lnTo>
                    <a:pt x="188" y="272"/>
                  </a:lnTo>
                  <a:lnTo>
                    <a:pt x="179" y="272"/>
                  </a:lnTo>
                  <a:lnTo>
                    <a:pt x="170" y="275"/>
                  </a:lnTo>
                  <a:lnTo>
                    <a:pt x="162" y="277"/>
                  </a:lnTo>
                  <a:lnTo>
                    <a:pt x="156" y="278"/>
                  </a:lnTo>
                  <a:lnTo>
                    <a:pt x="150" y="279"/>
                  </a:lnTo>
                  <a:lnTo>
                    <a:pt x="142" y="280"/>
                  </a:lnTo>
                  <a:lnTo>
                    <a:pt x="136" y="280"/>
                  </a:lnTo>
                  <a:lnTo>
                    <a:pt x="130" y="279"/>
                  </a:lnTo>
                  <a:lnTo>
                    <a:pt x="124" y="278"/>
                  </a:lnTo>
                  <a:lnTo>
                    <a:pt x="120" y="276"/>
                  </a:lnTo>
                  <a:lnTo>
                    <a:pt x="116" y="272"/>
                  </a:lnTo>
                  <a:lnTo>
                    <a:pt x="117" y="280"/>
                  </a:lnTo>
                  <a:lnTo>
                    <a:pt x="111" y="280"/>
                  </a:lnTo>
                  <a:lnTo>
                    <a:pt x="105" y="280"/>
                  </a:lnTo>
                  <a:lnTo>
                    <a:pt x="99" y="280"/>
                  </a:lnTo>
                  <a:lnTo>
                    <a:pt x="94" y="278"/>
                  </a:lnTo>
                  <a:lnTo>
                    <a:pt x="90" y="276"/>
                  </a:lnTo>
                  <a:lnTo>
                    <a:pt x="85" y="274"/>
                  </a:lnTo>
                  <a:lnTo>
                    <a:pt x="82" y="269"/>
                  </a:lnTo>
                  <a:lnTo>
                    <a:pt x="79" y="264"/>
                  </a:lnTo>
                  <a:lnTo>
                    <a:pt x="68" y="271"/>
                  </a:lnTo>
                  <a:lnTo>
                    <a:pt x="63" y="278"/>
                  </a:lnTo>
                  <a:lnTo>
                    <a:pt x="62" y="286"/>
                  </a:lnTo>
                  <a:lnTo>
                    <a:pt x="64" y="294"/>
                  </a:lnTo>
                  <a:lnTo>
                    <a:pt x="48" y="290"/>
                  </a:lnTo>
                  <a:lnTo>
                    <a:pt x="36" y="279"/>
                  </a:lnTo>
                  <a:lnTo>
                    <a:pt x="26" y="264"/>
                  </a:lnTo>
                  <a:lnTo>
                    <a:pt x="21" y="245"/>
                  </a:lnTo>
                  <a:lnTo>
                    <a:pt x="20" y="225"/>
                  </a:lnTo>
                  <a:lnTo>
                    <a:pt x="21" y="204"/>
                  </a:lnTo>
                  <a:lnTo>
                    <a:pt x="26" y="185"/>
                  </a:lnTo>
                  <a:lnTo>
                    <a:pt x="34" y="169"/>
                  </a:lnTo>
                  <a:lnTo>
                    <a:pt x="28" y="170"/>
                  </a:lnTo>
                  <a:lnTo>
                    <a:pt x="24" y="171"/>
                  </a:lnTo>
                  <a:lnTo>
                    <a:pt x="19" y="172"/>
                  </a:lnTo>
                  <a:lnTo>
                    <a:pt x="15" y="175"/>
                  </a:lnTo>
                  <a:lnTo>
                    <a:pt x="10" y="177"/>
                  </a:lnTo>
                  <a:lnTo>
                    <a:pt x="6" y="180"/>
                  </a:lnTo>
                  <a:lnTo>
                    <a:pt x="3" y="185"/>
                  </a:lnTo>
                  <a:lnTo>
                    <a:pt x="0" y="190"/>
                  </a:lnTo>
                  <a:lnTo>
                    <a:pt x="0" y="169"/>
                  </a:lnTo>
                  <a:lnTo>
                    <a:pt x="2" y="148"/>
                  </a:lnTo>
                  <a:lnTo>
                    <a:pt x="6" y="129"/>
                  </a:lnTo>
                  <a:lnTo>
                    <a:pt x="12" y="109"/>
                  </a:lnTo>
                  <a:lnTo>
                    <a:pt x="21" y="93"/>
                  </a:lnTo>
                  <a:lnTo>
                    <a:pt x="33" y="78"/>
                  </a:lnTo>
                  <a:lnTo>
                    <a:pt x="48" y="65"/>
                  </a:lnTo>
                  <a:lnTo>
                    <a:pt x="66" y="56"/>
                  </a:lnTo>
                  <a:lnTo>
                    <a:pt x="64" y="51"/>
                  </a:lnTo>
                  <a:lnTo>
                    <a:pt x="59" y="47"/>
                  </a:lnTo>
                  <a:lnTo>
                    <a:pt x="52" y="42"/>
                  </a:lnTo>
                  <a:lnTo>
                    <a:pt x="44" y="38"/>
                  </a:lnTo>
                  <a:lnTo>
                    <a:pt x="52" y="36"/>
                  </a:lnTo>
                  <a:lnTo>
                    <a:pt x="60" y="33"/>
                  </a:lnTo>
                  <a:lnTo>
                    <a:pt x="68" y="28"/>
                  </a:lnTo>
                  <a:lnTo>
                    <a:pt x="74" y="24"/>
                  </a:lnTo>
                  <a:lnTo>
                    <a:pt x="80" y="18"/>
                  </a:lnTo>
                  <a:lnTo>
                    <a:pt x="85" y="12"/>
                  </a:lnTo>
                  <a:lnTo>
                    <a:pt x="90" y="5"/>
                  </a:lnTo>
                  <a:lnTo>
                    <a:pt x="93" y="0"/>
                  </a:lnTo>
                  <a:lnTo>
                    <a:pt x="99" y="5"/>
                  </a:lnTo>
                  <a:lnTo>
                    <a:pt x="105" y="9"/>
                  </a:lnTo>
                  <a:lnTo>
                    <a:pt x="111" y="12"/>
                  </a:lnTo>
                  <a:lnTo>
                    <a:pt x="118" y="16"/>
                  </a:lnTo>
                  <a:lnTo>
                    <a:pt x="124" y="17"/>
                  </a:lnTo>
                  <a:lnTo>
                    <a:pt x="130" y="18"/>
                  </a:lnTo>
                  <a:lnTo>
                    <a:pt x="136" y="17"/>
                  </a:lnTo>
                  <a:lnTo>
                    <a:pt x="142" y="16"/>
                  </a:lnTo>
                  <a:lnTo>
                    <a:pt x="141" y="19"/>
                  </a:lnTo>
                  <a:lnTo>
                    <a:pt x="141" y="21"/>
                  </a:lnTo>
                  <a:lnTo>
                    <a:pt x="140" y="25"/>
                  </a:lnTo>
                  <a:lnTo>
                    <a:pt x="140" y="28"/>
                  </a:lnTo>
                  <a:lnTo>
                    <a:pt x="140" y="40"/>
                  </a:lnTo>
                  <a:lnTo>
                    <a:pt x="141" y="50"/>
                  </a:lnTo>
                  <a:lnTo>
                    <a:pt x="143" y="58"/>
                  </a:lnTo>
                  <a:lnTo>
                    <a:pt x="147" y="64"/>
                  </a:lnTo>
                  <a:lnTo>
                    <a:pt x="151" y="67"/>
                  </a:lnTo>
                  <a:lnTo>
                    <a:pt x="157" y="67"/>
                  </a:lnTo>
                  <a:lnTo>
                    <a:pt x="163" y="66"/>
                  </a:lnTo>
                  <a:lnTo>
                    <a:pt x="169" y="61"/>
                  </a:lnTo>
                  <a:lnTo>
                    <a:pt x="169" y="71"/>
                  </a:lnTo>
                  <a:lnTo>
                    <a:pt x="168" y="81"/>
                  </a:lnTo>
                  <a:lnTo>
                    <a:pt x="167" y="92"/>
                  </a:lnTo>
                  <a:lnTo>
                    <a:pt x="168" y="100"/>
                  </a:lnTo>
                  <a:lnTo>
                    <a:pt x="172" y="105"/>
                  </a:lnTo>
                  <a:lnTo>
                    <a:pt x="178" y="108"/>
                  </a:lnTo>
                  <a:lnTo>
                    <a:pt x="188" y="104"/>
                  </a:lnTo>
                  <a:lnTo>
                    <a:pt x="204" y="94"/>
                  </a:lnTo>
                  <a:lnTo>
                    <a:pt x="208" y="99"/>
                  </a:lnTo>
                  <a:lnTo>
                    <a:pt x="211" y="104"/>
                  </a:lnTo>
                  <a:lnTo>
                    <a:pt x="214" y="109"/>
                  </a:lnTo>
                  <a:lnTo>
                    <a:pt x="218" y="112"/>
                  </a:lnTo>
                  <a:lnTo>
                    <a:pt x="220" y="115"/>
                  </a:lnTo>
                  <a:lnTo>
                    <a:pt x="223" y="117"/>
                  </a:lnTo>
                  <a:lnTo>
                    <a:pt x="226" y="118"/>
                  </a:lnTo>
                  <a:lnTo>
                    <a:pt x="230" y="119"/>
                  </a:lnTo>
                  <a:close/>
                </a:path>
              </a:pathLst>
            </a:custGeom>
            <a:solidFill>
              <a:srgbClr val="FFD88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63" name="Freeform 1778"/>
            <p:cNvSpPr>
              <a:spLocks/>
            </p:cNvSpPr>
            <p:nvPr/>
          </p:nvSpPr>
          <p:spPr bwMode="auto">
            <a:xfrm>
              <a:off x="5022" y="1014"/>
              <a:ext cx="27" cy="42"/>
            </a:xfrm>
            <a:custGeom>
              <a:avLst/>
              <a:gdLst>
                <a:gd name="T0" fmla="*/ 0 w 109"/>
                <a:gd name="T1" fmla="*/ 0 h 171"/>
                <a:gd name="T2" fmla="*/ 0 w 109"/>
                <a:gd name="T3" fmla="*/ 0 h 171"/>
                <a:gd name="T4" fmla="*/ 0 w 109"/>
                <a:gd name="T5" fmla="*/ 0 h 171"/>
                <a:gd name="T6" fmla="*/ 0 w 109"/>
                <a:gd name="T7" fmla="*/ 0 h 171"/>
                <a:gd name="T8" fmla="*/ 0 w 109"/>
                <a:gd name="T9" fmla="*/ 0 h 171"/>
                <a:gd name="T10" fmla="*/ 0 w 109"/>
                <a:gd name="T11" fmla="*/ 0 h 171"/>
                <a:gd name="T12" fmla="*/ 0 w 109"/>
                <a:gd name="T13" fmla="*/ 0 h 171"/>
                <a:gd name="T14" fmla="*/ 0 w 109"/>
                <a:gd name="T15" fmla="*/ 0 h 171"/>
                <a:gd name="T16" fmla="*/ 0 w 109"/>
                <a:gd name="T17" fmla="*/ 0 h 171"/>
                <a:gd name="T18" fmla="*/ 0 w 109"/>
                <a:gd name="T19" fmla="*/ 0 h 171"/>
                <a:gd name="T20" fmla="*/ 0 w 109"/>
                <a:gd name="T21" fmla="*/ 0 h 171"/>
                <a:gd name="T22" fmla="*/ 0 w 109"/>
                <a:gd name="T23" fmla="*/ 0 h 171"/>
                <a:gd name="T24" fmla="*/ 0 w 109"/>
                <a:gd name="T25" fmla="*/ 0 h 171"/>
                <a:gd name="T26" fmla="*/ 0 w 109"/>
                <a:gd name="T27" fmla="*/ 0 h 171"/>
                <a:gd name="T28" fmla="*/ 0 w 109"/>
                <a:gd name="T29" fmla="*/ 0 h 171"/>
                <a:gd name="T30" fmla="*/ 0 w 109"/>
                <a:gd name="T31" fmla="*/ 0 h 171"/>
                <a:gd name="T32" fmla="*/ 0 w 109"/>
                <a:gd name="T33" fmla="*/ 0 h 171"/>
                <a:gd name="T34" fmla="*/ 0 w 109"/>
                <a:gd name="T35" fmla="*/ 0 h 171"/>
                <a:gd name="T36" fmla="*/ 0 w 109"/>
                <a:gd name="T37" fmla="*/ 0 h 171"/>
                <a:gd name="T38" fmla="*/ 0 w 109"/>
                <a:gd name="T39" fmla="*/ 0 h 171"/>
                <a:gd name="T40" fmla="*/ 0 w 109"/>
                <a:gd name="T41" fmla="*/ 0 h 171"/>
                <a:gd name="T42" fmla="*/ 0 w 109"/>
                <a:gd name="T43" fmla="*/ 0 h 171"/>
                <a:gd name="T44" fmla="*/ 0 w 109"/>
                <a:gd name="T45" fmla="*/ 0 h 171"/>
                <a:gd name="T46" fmla="*/ 0 w 109"/>
                <a:gd name="T47" fmla="*/ 0 h 171"/>
                <a:gd name="T48" fmla="*/ 0 w 109"/>
                <a:gd name="T49" fmla="*/ 0 h 171"/>
                <a:gd name="T50" fmla="*/ 0 w 109"/>
                <a:gd name="T51" fmla="*/ 0 h 171"/>
                <a:gd name="T52" fmla="*/ 0 w 109"/>
                <a:gd name="T53" fmla="*/ 0 h 171"/>
                <a:gd name="T54" fmla="*/ 0 w 109"/>
                <a:gd name="T55" fmla="*/ 0 h 171"/>
                <a:gd name="T56" fmla="*/ 0 w 109"/>
                <a:gd name="T57" fmla="*/ 0 h 171"/>
                <a:gd name="T58" fmla="*/ 0 w 109"/>
                <a:gd name="T59" fmla="*/ 0 h 171"/>
                <a:gd name="T60" fmla="*/ 0 w 109"/>
                <a:gd name="T61" fmla="*/ 0 h 171"/>
                <a:gd name="T62" fmla="*/ 0 w 109"/>
                <a:gd name="T63" fmla="*/ 0 h 171"/>
                <a:gd name="T64" fmla="*/ 0 w 109"/>
                <a:gd name="T65" fmla="*/ 0 h 171"/>
                <a:gd name="T66" fmla="*/ 0 w 109"/>
                <a:gd name="T67" fmla="*/ 0 h 171"/>
                <a:gd name="T68" fmla="*/ 0 w 109"/>
                <a:gd name="T69" fmla="*/ 0 h 171"/>
                <a:gd name="T70" fmla="*/ 0 w 109"/>
                <a:gd name="T71" fmla="*/ 0 h 171"/>
                <a:gd name="T72" fmla="*/ 0 w 109"/>
                <a:gd name="T73" fmla="*/ 0 h 171"/>
                <a:gd name="T74" fmla="*/ 0 w 109"/>
                <a:gd name="T75" fmla="*/ 0 h 171"/>
                <a:gd name="T76" fmla="*/ 0 w 109"/>
                <a:gd name="T77" fmla="*/ 0 h 171"/>
                <a:gd name="T78" fmla="*/ 0 w 109"/>
                <a:gd name="T79" fmla="*/ 0 h 171"/>
                <a:gd name="T80" fmla="*/ 0 w 109"/>
                <a:gd name="T81" fmla="*/ 0 h 171"/>
                <a:gd name="T82" fmla="*/ 0 w 109"/>
                <a:gd name="T83" fmla="*/ 0 h 171"/>
                <a:gd name="T84" fmla="*/ 0 w 109"/>
                <a:gd name="T85" fmla="*/ 0 h 171"/>
                <a:gd name="T86" fmla="*/ 0 w 109"/>
                <a:gd name="T87" fmla="*/ 0 h 171"/>
                <a:gd name="T88" fmla="*/ 0 w 109"/>
                <a:gd name="T89" fmla="*/ 0 h 171"/>
                <a:gd name="T90" fmla="*/ 0 w 109"/>
                <a:gd name="T91" fmla="*/ 0 h 171"/>
                <a:gd name="T92" fmla="*/ 0 w 109"/>
                <a:gd name="T93" fmla="*/ 0 h 171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09"/>
                <a:gd name="T142" fmla="*/ 0 h 171"/>
                <a:gd name="T143" fmla="*/ 109 w 109"/>
                <a:gd name="T144" fmla="*/ 171 h 171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09" h="171">
                  <a:moveTo>
                    <a:pt x="106" y="143"/>
                  </a:moveTo>
                  <a:lnTo>
                    <a:pt x="109" y="148"/>
                  </a:lnTo>
                  <a:lnTo>
                    <a:pt x="103" y="154"/>
                  </a:lnTo>
                  <a:lnTo>
                    <a:pt x="98" y="159"/>
                  </a:lnTo>
                  <a:lnTo>
                    <a:pt x="94" y="165"/>
                  </a:lnTo>
                  <a:lnTo>
                    <a:pt x="91" y="171"/>
                  </a:lnTo>
                  <a:lnTo>
                    <a:pt x="84" y="166"/>
                  </a:lnTo>
                  <a:lnTo>
                    <a:pt x="78" y="163"/>
                  </a:lnTo>
                  <a:lnTo>
                    <a:pt x="72" y="158"/>
                  </a:lnTo>
                  <a:lnTo>
                    <a:pt x="70" y="152"/>
                  </a:lnTo>
                  <a:lnTo>
                    <a:pt x="67" y="158"/>
                  </a:lnTo>
                  <a:lnTo>
                    <a:pt x="63" y="163"/>
                  </a:lnTo>
                  <a:lnTo>
                    <a:pt x="60" y="166"/>
                  </a:lnTo>
                  <a:lnTo>
                    <a:pt x="59" y="167"/>
                  </a:lnTo>
                  <a:lnTo>
                    <a:pt x="56" y="158"/>
                  </a:lnTo>
                  <a:lnTo>
                    <a:pt x="52" y="148"/>
                  </a:lnTo>
                  <a:lnTo>
                    <a:pt x="48" y="139"/>
                  </a:lnTo>
                  <a:lnTo>
                    <a:pt x="44" y="129"/>
                  </a:lnTo>
                  <a:lnTo>
                    <a:pt x="40" y="121"/>
                  </a:lnTo>
                  <a:lnTo>
                    <a:pt x="35" y="116"/>
                  </a:lnTo>
                  <a:lnTo>
                    <a:pt x="29" y="113"/>
                  </a:lnTo>
                  <a:lnTo>
                    <a:pt x="23" y="113"/>
                  </a:lnTo>
                  <a:lnTo>
                    <a:pt x="8" y="117"/>
                  </a:lnTo>
                  <a:lnTo>
                    <a:pt x="11" y="110"/>
                  </a:lnTo>
                  <a:lnTo>
                    <a:pt x="15" y="104"/>
                  </a:lnTo>
                  <a:lnTo>
                    <a:pt x="19" y="99"/>
                  </a:lnTo>
                  <a:lnTo>
                    <a:pt x="20" y="98"/>
                  </a:lnTo>
                  <a:lnTo>
                    <a:pt x="14" y="98"/>
                  </a:lnTo>
                  <a:lnTo>
                    <a:pt x="10" y="98"/>
                  </a:lnTo>
                  <a:lnTo>
                    <a:pt x="5" y="98"/>
                  </a:lnTo>
                  <a:lnTo>
                    <a:pt x="1" y="98"/>
                  </a:lnTo>
                  <a:lnTo>
                    <a:pt x="14" y="91"/>
                  </a:lnTo>
                  <a:lnTo>
                    <a:pt x="16" y="83"/>
                  </a:lnTo>
                  <a:lnTo>
                    <a:pt x="19" y="75"/>
                  </a:lnTo>
                  <a:lnTo>
                    <a:pt x="21" y="69"/>
                  </a:lnTo>
                  <a:lnTo>
                    <a:pt x="21" y="64"/>
                  </a:lnTo>
                  <a:lnTo>
                    <a:pt x="19" y="58"/>
                  </a:lnTo>
                  <a:lnTo>
                    <a:pt x="13" y="52"/>
                  </a:lnTo>
                  <a:lnTo>
                    <a:pt x="6" y="49"/>
                  </a:lnTo>
                  <a:lnTo>
                    <a:pt x="0" y="49"/>
                  </a:lnTo>
                  <a:lnTo>
                    <a:pt x="6" y="41"/>
                  </a:lnTo>
                  <a:lnTo>
                    <a:pt x="12" y="35"/>
                  </a:lnTo>
                  <a:lnTo>
                    <a:pt x="19" y="30"/>
                  </a:lnTo>
                  <a:lnTo>
                    <a:pt x="26" y="28"/>
                  </a:lnTo>
                  <a:lnTo>
                    <a:pt x="32" y="26"/>
                  </a:lnTo>
                  <a:lnTo>
                    <a:pt x="38" y="25"/>
                  </a:lnTo>
                  <a:lnTo>
                    <a:pt x="43" y="22"/>
                  </a:lnTo>
                  <a:lnTo>
                    <a:pt x="47" y="19"/>
                  </a:lnTo>
                  <a:lnTo>
                    <a:pt x="45" y="14"/>
                  </a:lnTo>
                  <a:lnTo>
                    <a:pt x="44" y="12"/>
                  </a:lnTo>
                  <a:lnTo>
                    <a:pt x="43" y="10"/>
                  </a:lnTo>
                  <a:lnTo>
                    <a:pt x="42" y="8"/>
                  </a:lnTo>
                  <a:lnTo>
                    <a:pt x="46" y="8"/>
                  </a:lnTo>
                  <a:lnTo>
                    <a:pt x="50" y="8"/>
                  </a:lnTo>
                  <a:lnTo>
                    <a:pt x="55" y="8"/>
                  </a:lnTo>
                  <a:lnTo>
                    <a:pt x="59" y="10"/>
                  </a:lnTo>
                  <a:lnTo>
                    <a:pt x="63" y="10"/>
                  </a:lnTo>
                  <a:lnTo>
                    <a:pt x="68" y="10"/>
                  </a:lnTo>
                  <a:lnTo>
                    <a:pt x="72" y="11"/>
                  </a:lnTo>
                  <a:lnTo>
                    <a:pt x="77" y="11"/>
                  </a:lnTo>
                  <a:lnTo>
                    <a:pt x="79" y="6"/>
                  </a:lnTo>
                  <a:lnTo>
                    <a:pt x="82" y="4"/>
                  </a:lnTo>
                  <a:lnTo>
                    <a:pt x="83" y="2"/>
                  </a:lnTo>
                  <a:lnTo>
                    <a:pt x="84" y="0"/>
                  </a:lnTo>
                  <a:lnTo>
                    <a:pt x="89" y="4"/>
                  </a:lnTo>
                  <a:lnTo>
                    <a:pt x="93" y="6"/>
                  </a:lnTo>
                  <a:lnTo>
                    <a:pt x="97" y="7"/>
                  </a:lnTo>
                  <a:lnTo>
                    <a:pt x="98" y="8"/>
                  </a:lnTo>
                  <a:lnTo>
                    <a:pt x="101" y="19"/>
                  </a:lnTo>
                  <a:lnTo>
                    <a:pt x="101" y="20"/>
                  </a:lnTo>
                  <a:lnTo>
                    <a:pt x="103" y="23"/>
                  </a:lnTo>
                  <a:lnTo>
                    <a:pt x="104" y="28"/>
                  </a:lnTo>
                  <a:lnTo>
                    <a:pt x="107" y="31"/>
                  </a:lnTo>
                  <a:lnTo>
                    <a:pt x="103" y="31"/>
                  </a:lnTo>
                  <a:lnTo>
                    <a:pt x="99" y="31"/>
                  </a:lnTo>
                  <a:lnTo>
                    <a:pt x="96" y="30"/>
                  </a:lnTo>
                  <a:lnTo>
                    <a:pt x="95" y="30"/>
                  </a:lnTo>
                  <a:lnTo>
                    <a:pt x="90" y="48"/>
                  </a:lnTo>
                  <a:lnTo>
                    <a:pt x="86" y="65"/>
                  </a:lnTo>
                  <a:lnTo>
                    <a:pt x="82" y="79"/>
                  </a:lnTo>
                  <a:lnTo>
                    <a:pt x="82" y="88"/>
                  </a:lnTo>
                  <a:lnTo>
                    <a:pt x="84" y="93"/>
                  </a:lnTo>
                  <a:lnTo>
                    <a:pt x="88" y="97"/>
                  </a:lnTo>
                  <a:lnTo>
                    <a:pt x="92" y="102"/>
                  </a:lnTo>
                  <a:lnTo>
                    <a:pt x="96" y="104"/>
                  </a:lnTo>
                  <a:lnTo>
                    <a:pt x="100" y="102"/>
                  </a:lnTo>
                  <a:lnTo>
                    <a:pt x="101" y="103"/>
                  </a:lnTo>
                  <a:lnTo>
                    <a:pt x="104" y="104"/>
                  </a:lnTo>
                  <a:lnTo>
                    <a:pt x="97" y="109"/>
                  </a:lnTo>
                  <a:lnTo>
                    <a:pt x="95" y="112"/>
                  </a:lnTo>
                  <a:lnTo>
                    <a:pt x="97" y="113"/>
                  </a:lnTo>
                  <a:lnTo>
                    <a:pt x="98" y="114"/>
                  </a:lnTo>
                  <a:lnTo>
                    <a:pt x="106" y="143"/>
                  </a:lnTo>
                  <a:close/>
                </a:path>
              </a:pathLst>
            </a:custGeom>
            <a:solidFill>
              <a:srgbClr val="FFD88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64" name="Freeform 1779"/>
            <p:cNvSpPr>
              <a:spLocks/>
            </p:cNvSpPr>
            <p:nvPr/>
          </p:nvSpPr>
          <p:spPr bwMode="auto">
            <a:xfrm>
              <a:off x="5085" y="1007"/>
              <a:ext cx="46" cy="41"/>
            </a:xfrm>
            <a:custGeom>
              <a:avLst/>
              <a:gdLst>
                <a:gd name="T0" fmla="*/ 0 w 183"/>
                <a:gd name="T1" fmla="*/ 0 h 165"/>
                <a:gd name="T2" fmla="*/ 0 w 183"/>
                <a:gd name="T3" fmla="*/ 0 h 165"/>
                <a:gd name="T4" fmla="*/ 0 w 183"/>
                <a:gd name="T5" fmla="*/ 0 h 165"/>
                <a:gd name="T6" fmla="*/ 0 w 183"/>
                <a:gd name="T7" fmla="*/ 0 h 165"/>
                <a:gd name="T8" fmla="*/ 0 w 183"/>
                <a:gd name="T9" fmla="*/ 0 h 165"/>
                <a:gd name="T10" fmla="*/ 0 w 183"/>
                <a:gd name="T11" fmla="*/ 0 h 165"/>
                <a:gd name="T12" fmla="*/ 0 w 183"/>
                <a:gd name="T13" fmla="*/ 0 h 165"/>
                <a:gd name="T14" fmla="*/ 0 w 183"/>
                <a:gd name="T15" fmla="*/ 0 h 165"/>
                <a:gd name="T16" fmla="*/ 0 w 183"/>
                <a:gd name="T17" fmla="*/ 0 h 165"/>
                <a:gd name="T18" fmla="*/ 0 w 183"/>
                <a:gd name="T19" fmla="*/ 0 h 165"/>
                <a:gd name="T20" fmla="*/ 0 w 183"/>
                <a:gd name="T21" fmla="*/ 0 h 165"/>
                <a:gd name="T22" fmla="*/ 0 w 183"/>
                <a:gd name="T23" fmla="*/ 0 h 165"/>
                <a:gd name="T24" fmla="*/ 0 w 183"/>
                <a:gd name="T25" fmla="*/ 0 h 165"/>
                <a:gd name="T26" fmla="*/ 0 w 183"/>
                <a:gd name="T27" fmla="*/ 0 h 165"/>
                <a:gd name="T28" fmla="*/ 0 w 183"/>
                <a:gd name="T29" fmla="*/ 0 h 165"/>
                <a:gd name="T30" fmla="*/ 0 w 183"/>
                <a:gd name="T31" fmla="*/ 0 h 165"/>
                <a:gd name="T32" fmla="*/ 0 w 183"/>
                <a:gd name="T33" fmla="*/ 0 h 165"/>
                <a:gd name="T34" fmla="*/ 0 w 183"/>
                <a:gd name="T35" fmla="*/ 0 h 165"/>
                <a:gd name="T36" fmla="*/ 0 w 183"/>
                <a:gd name="T37" fmla="*/ 0 h 165"/>
                <a:gd name="T38" fmla="*/ 0 w 183"/>
                <a:gd name="T39" fmla="*/ 0 h 165"/>
                <a:gd name="T40" fmla="*/ 0 w 183"/>
                <a:gd name="T41" fmla="*/ 0 h 165"/>
                <a:gd name="T42" fmla="*/ 0 w 183"/>
                <a:gd name="T43" fmla="*/ 0 h 165"/>
                <a:gd name="T44" fmla="*/ 0 w 183"/>
                <a:gd name="T45" fmla="*/ 0 h 165"/>
                <a:gd name="T46" fmla="*/ 0 w 183"/>
                <a:gd name="T47" fmla="*/ 0 h 165"/>
                <a:gd name="T48" fmla="*/ 0 w 183"/>
                <a:gd name="T49" fmla="*/ 0 h 165"/>
                <a:gd name="T50" fmla="*/ 0 w 183"/>
                <a:gd name="T51" fmla="*/ 0 h 165"/>
                <a:gd name="T52" fmla="*/ 0 w 183"/>
                <a:gd name="T53" fmla="*/ 0 h 165"/>
                <a:gd name="T54" fmla="*/ 0 w 183"/>
                <a:gd name="T55" fmla="*/ 0 h 165"/>
                <a:gd name="T56" fmla="*/ 0 w 183"/>
                <a:gd name="T57" fmla="*/ 0 h 165"/>
                <a:gd name="T58" fmla="*/ 0 w 183"/>
                <a:gd name="T59" fmla="*/ 0 h 165"/>
                <a:gd name="T60" fmla="*/ 0 w 183"/>
                <a:gd name="T61" fmla="*/ 0 h 165"/>
                <a:gd name="T62" fmla="*/ 0 w 183"/>
                <a:gd name="T63" fmla="*/ 0 h 165"/>
                <a:gd name="T64" fmla="*/ 0 w 183"/>
                <a:gd name="T65" fmla="*/ 0 h 165"/>
                <a:gd name="T66" fmla="*/ 0 w 183"/>
                <a:gd name="T67" fmla="*/ 0 h 165"/>
                <a:gd name="T68" fmla="*/ 0 w 183"/>
                <a:gd name="T69" fmla="*/ 0 h 165"/>
                <a:gd name="T70" fmla="*/ 0 w 183"/>
                <a:gd name="T71" fmla="*/ 0 h 165"/>
                <a:gd name="T72" fmla="*/ 0 w 183"/>
                <a:gd name="T73" fmla="*/ 0 h 165"/>
                <a:gd name="T74" fmla="*/ 0 w 183"/>
                <a:gd name="T75" fmla="*/ 0 h 165"/>
                <a:gd name="T76" fmla="*/ 0 w 183"/>
                <a:gd name="T77" fmla="*/ 0 h 165"/>
                <a:gd name="T78" fmla="*/ 0 w 183"/>
                <a:gd name="T79" fmla="*/ 0 h 165"/>
                <a:gd name="T80" fmla="*/ 0 w 183"/>
                <a:gd name="T81" fmla="*/ 0 h 165"/>
                <a:gd name="T82" fmla="*/ 0 w 183"/>
                <a:gd name="T83" fmla="*/ 0 h 165"/>
                <a:gd name="T84" fmla="*/ 0 w 183"/>
                <a:gd name="T85" fmla="*/ 0 h 165"/>
                <a:gd name="T86" fmla="*/ 0 w 183"/>
                <a:gd name="T87" fmla="*/ 0 h 165"/>
                <a:gd name="T88" fmla="*/ 0 w 183"/>
                <a:gd name="T89" fmla="*/ 0 h 165"/>
                <a:gd name="T90" fmla="*/ 0 w 183"/>
                <a:gd name="T91" fmla="*/ 0 h 165"/>
                <a:gd name="T92" fmla="*/ 0 w 183"/>
                <a:gd name="T93" fmla="*/ 0 h 165"/>
                <a:gd name="T94" fmla="*/ 0 w 183"/>
                <a:gd name="T95" fmla="*/ 0 h 165"/>
                <a:gd name="T96" fmla="*/ 0 w 183"/>
                <a:gd name="T97" fmla="*/ 0 h 165"/>
                <a:gd name="T98" fmla="*/ 0 w 183"/>
                <a:gd name="T99" fmla="*/ 0 h 165"/>
                <a:gd name="T100" fmla="*/ 0 w 183"/>
                <a:gd name="T101" fmla="*/ 0 h 165"/>
                <a:gd name="T102" fmla="*/ 0 w 183"/>
                <a:gd name="T103" fmla="*/ 0 h 165"/>
                <a:gd name="T104" fmla="*/ 0 w 183"/>
                <a:gd name="T105" fmla="*/ 0 h 165"/>
                <a:gd name="T106" fmla="*/ 0 w 183"/>
                <a:gd name="T107" fmla="*/ 0 h 165"/>
                <a:gd name="T108" fmla="*/ 0 w 183"/>
                <a:gd name="T109" fmla="*/ 0 h 165"/>
                <a:gd name="T110" fmla="*/ 0 w 183"/>
                <a:gd name="T111" fmla="*/ 0 h 165"/>
                <a:gd name="T112" fmla="*/ 0 w 183"/>
                <a:gd name="T113" fmla="*/ 0 h 16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83"/>
                <a:gd name="T172" fmla="*/ 0 h 165"/>
                <a:gd name="T173" fmla="*/ 183 w 183"/>
                <a:gd name="T174" fmla="*/ 165 h 165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83" h="165">
                  <a:moveTo>
                    <a:pt x="37" y="132"/>
                  </a:moveTo>
                  <a:lnTo>
                    <a:pt x="37" y="130"/>
                  </a:lnTo>
                  <a:lnTo>
                    <a:pt x="37" y="127"/>
                  </a:lnTo>
                  <a:lnTo>
                    <a:pt x="37" y="124"/>
                  </a:lnTo>
                  <a:lnTo>
                    <a:pt x="36" y="121"/>
                  </a:lnTo>
                  <a:lnTo>
                    <a:pt x="36" y="116"/>
                  </a:lnTo>
                  <a:lnTo>
                    <a:pt x="37" y="114"/>
                  </a:lnTo>
                  <a:lnTo>
                    <a:pt x="39" y="112"/>
                  </a:lnTo>
                  <a:lnTo>
                    <a:pt x="41" y="108"/>
                  </a:lnTo>
                  <a:lnTo>
                    <a:pt x="43" y="104"/>
                  </a:lnTo>
                  <a:lnTo>
                    <a:pt x="43" y="99"/>
                  </a:lnTo>
                  <a:lnTo>
                    <a:pt x="42" y="91"/>
                  </a:lnTo>
                  <a:lnTo>
                    <a:pt x="40" y="79"/>
                  </a:lnTo>
                  <a:lnTo>
                    <a:pt x="37" y="81"/>
                  </a:lnTo>
                  <a:lnTo>
                    <a:pt x="33" y="82"/>
                  </a:lnTo>
                  <a:lnTo>
                    <a:pt x="28" y="83"/>
                  </a:lnTo>
                  <a:lnTo>
                    <a:pt x="24" y="85"/>
                  </a:lnTo>
                  <a:lnTo>
                    <a:pt x="19" y="86"/>
                  </a:lnTo>
                  <a:lnTo>
                    <a:pt x="14" y="89"/>
                  </a:lnTo>
                  <a:lnTo>
                    <a:pt x="10" y="90"/>
                  </a:lnTo>
                  <a:lnTo>
                    <a:pt x="7" y="90"/>
                  </a:lnTo>
                  <a:lnTo>
                    <a:pt x="2" y="90"/>
                  </a:lnTo>
                  <a:lnTo>
                    <a:pt x="0" y="87"/>
                  </a:lnTo>
                  <a:lnTo>
                    <a:pt x="0" y="85"/>
                  </a:lnTo>
                  <a:lnTo>
                    <a:pt x="3" y="82"/>
                  </a:lnTo>
                  <a:lnTo>
                    <a:pt x="5" y="79"/>
                  </a:lnTo>
                  <a:lnTo>
                    <a:pt x="8" y="78"/>
                  </a:lnTo>
                  <a:lnTo>
                    <a:pt x="12" y="78"/>
                  </a:lnTo>
                  <a:lnTo>
                    <a:pt x="16" y="77"/>
                  </a:lnTo>
                  <a:lnTo>
                    <a:pt x="20" y="77"/>
                  </a:lnTo>
                  <a:lnTo>
                    <a:pt x="24" y="76"/>
                  </a:lnTo>
                  <a:lnTo>
                    <a:pt x="29" y="75"/>
                  </a:lnTo>
                  <a:lnTo>
                    <a:pt x="34" y="74"/>
                  </a:lnTo>
                  <a:lnTo>
                    <a:pt x="40" y="70"/>
                  </a:lnTo>
                  <a:lnTo>
                    <a:pt x="43" y="63"/>
                  </a:lnTo>
                  <a:lnTo>
                    <a:pt x="43" y="55"/>
                  </a:lnTo>
                  <a:lnTo>
                    <a:pt x="42" y="47"/>
                  </a:lnTo>
                  <a:lnTo>
                    <a:pt x="41" y="45"/>
                  </a:lnTo>
                  <a:lnTo>
                    <a:pt x="41" y="44"/>
                  </a:lnTo>
                  <a:lnTo>
                    <a:pt x="41" y="41"/>
                  </a:lnTo>
                  <a:lnTo>
                    <a:pt x="41" y="40"/>
                  </a:lnTo>
                  <a:lnTo>
                    <a:pt x="44" y="38"/>
                  </a:lnTo>
                  <a:lnTo>
                    <a:pt x="48" y="34"/>
                  </a:lnTo>
                  <a:lnTo>
                    <a:pt x="51" y="31"/>
                  </a:lnTo>
                  <a:lnTo>
                    <a:pt x="56" y="26"/>
                  </a:lnTo>
                  <a:lnTo>
                    <a:pt x="60" y="23"/>
                  </a:lnTo>
                  <a:lnTo>
                    <a:pt x="64" y="18"/>
                  </a:lnTo>
                  <a:lnTo>
                    <a:pt x="68" y="15"/>
                  </a:lnTo>
                  <a:lnTo>
                    <a:pt x="72" y="11"/>
                  </a:lnTo>
                  <a:lnTo>
                    <a:pt x="76" y="8"/>
                  </a:lnTo>
                  <a:lnTo>
                    <a:pt x="80" y="5"/>
                  </a:lnTo>
                  <a:lnTo>
                    <a:pt x="83" y="2"/>
                  </a:lnTo>
                  <a:lnTo>
                    <a:pt x="86" y="0"/>
                  </a:lnTo>
                  <a:lnTo>
                    <a:pt x="95" y="6"/>
                  </a:lnTo>
                  <a:lnTo>
                    <a:pt x="100" y="10"/>
                  </a:lnTo>
                  <a:lnTo>
                    <a:pt x="104" y="15"/>
                  </a:lnTo>
                  <a:lnTo>
                    <a:pt x="106" y="22"/>
                  </a:lnTo>
                  <a:lnTo>
                    <a:pt x="107" y="29"/>
                  </a:lnTo>
                  <a:lnTo>
                    <a:pt x="113" y="34"/>
                  </a:lnTo>
                  <a:lnTo>
                    <a:pt x="120" y="38"/>
                  </a:lnTo>
                  <a:lnTo>
                    <a:pt x="126" y="41"/>
                  </a:lnTo>
                  <a:lnTo>
                    <a:pt x="132" y="44"/>
                  </a:lnTo>
                  <a:lnTo>
                    <a:pt x="137" y="46"/>
                  </a:lnTo>
                  <a:lnTo>
                    <a:pt x="141" y="49"/>
                  </a:lnTo>
                  <a:lnTo>
                    <a:pt x="143" y="53"/>
                  </a:lnTo>
                  <a:lnTo>
                    <a:pt x="143" y="57"/>
                  </a:lnTo>
                  <a:lnTo>
                    <a:pt x="150" y="59"/>
                  </a:lnTo>
                  <a:lnTo>
                    <a:pt x="156" y="60"/>
                  </a:lnTo>
                  <a:lnTo>
                    <a:pt x="162" y="62"/>
                  </a:lnTo>
                  <a:lnTo>
                    <a:pt x="168" y="67"/>
                  </a:lnTo>
                  <a:lnTo>
                    <a:pt x="174" y="72"/>
                  </a:lnTo>
                  <a:lnTo>
                    <a:pt x="178" y="82"/>
                  </a:lnTo>
                  <a:lnTo>
                    <a:pt x="181" y="94"/>
                  </a:lnTo>
                  <a:lnTo>
                    <a:pt x="183" y="110"/>
                  </a:lnTo>
                  <a:lnTo>
                    <a:pt x="180" y="107"/>
                  </a:lnTo>
                  <a:lnTo>
                    <a:pt x="176" y="102"/>
                  </a:lnTo>
                  <a:lnTo>
                    <a:pt x="172" y="99"/>
                  </a:lnTo>
                  <a:lnTo>
                    <a:pt x="168" y="95"/>
                  </a:lnTo>
                  <a:lnTo>
                    <a:pt x="164" y="93"/>
                  </a:lnTo>
                  <a:lnTo>
                    <a:pt x="160" y="90"/>
                  </a:lnTo>
                  <a:lnTo>
                    <a:pt x="156" y="87"/>
                  </a:lnTo>
                  <a:lnTo>
                    <a:pt x="152" y="85"/>
                  </a:lnTo>
                  <a:lnTo>
                    <a:pt x="147" y="105"/>
                  </a:lnTo>
                  <a:lnTo>
                    <a:pt x="141" y="116"/>
                  </a:lnTo>
                  <a:lnTo>
                    <a:pt x="134" y="125"/>
                  </a:lnTo>
                  <a:lnTo>
                    <a:pt x="126" y="132"/>
                  </a:lnTo>
                  <a:lnTo>
                    <a:pt x="125" y="125"/>
                  </a:lnTo>
                  <a:lnTo>
                    <a:pt x="117" y="132"/>
                  </a:lnTo>
                  <a:lnTo>
                    <a:pt x="108" y="132"/>
                  </a:lnTo>
                  <a:lnTo>
                    <a:pt x="102" y="128"/>
                  </a:lnTo>
                  <a:lnTo>
                    <a:pt x="98" y="120"/>
                  </a:lnTo>
                  <a:lnTo>
                    <a:pt x="97" y="133"/>
                  </a:lnTo>
                  <a:lnTo>
                    <a:pt x="92" y="143"/>
                  </a:lnTo>
                  <a:lnTo>
                    <a:pt x="87" y="151"/>
                  </a:lnTo>
                  <a:lnTo>
                    <a:pt x="86" y="165"/>
                  </a:lnTo>
                  <a:lnTo>
                    <a:pt x="85" y="157"/>
                  </a:lnTo>
                  <a:lnTo>
                    <a:pt x="83" y="148"/>
                  </a:lnTo>
                  <a:lnTo>
                    <a:pt x="79" y="143"/>
                  </a:lnTo>
                  <a:lnTo>
                    <a:pt x="70" y="140"/>
                  </a:lnTo>
                  <a:lnTo>
                    <a:pt x="70" y="147"/>
                  </a:lnTo>
                  <a:lnTo>
                    <a:pt x="69" y="153"/>
                  </a:lnTo>
                  <a:lnTo>
                    <a:pt x="68" y="158"/>
                  </a:lnTo>
                  <a:lnTo>
                    <a:pt x="67" y="159"/>
                  </a:lnTo>
                  <a:lnTo>
                    <a:pt x="63" y="155"/>
                  </a:lnTo>
                  <a:lnTo>
                    <a:pt x="59" y="152"/>
                  </a:lnTo>
                  <a:lnTo>
                    <a:pt x="56" y="150"/>
                  </a:lnTo>
                  <a:lnTo>
                    <a:pt x="52" y="146"/>
                  </a:lnTo>
                  <a:lnTo>
                    <a:pt x="49" y="144"/>
                  </a:lnTo>
                  <a:lnTo>
                    <a:pt x="45" y="142"/>
                  </a:lnTo>
                  <a:lnTo>
                    <a:pt x="40" y="140"/>
                  </a:lnTo>
                  <a:lnTo>
                    <a:pt x="35" y="140"/>
                  </a:lnTo>
                  <a:lnTo>
                    <a:pt x="36" y="138"/>
                  </a:lnTo>
                  <a:lnTo>
                    <a:pt x="36" y="136"/>
                  </a:lnTo>
                  <a:lnTo>
                    <a:pt x="36" y="135"/>
                  </a:lnTo>
                  <a:lnTo>
                    <a:pt x="37" y="132"/>
                  </a:lnTo>
                  <a:close/>
                </a:path>
              </a:pathLst>
            </a:custGeom>
            <a:solidFill>
              <a:srgbClr val="FFD88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65" name="Freeform 1780"/>
            <p:cNvSpPr>
              <a:spLocks/>
            </p:cNvSpPr>
            <p:nvPr/>
          </p:nvSpPr>
          <p:spPr bwMode="auto">
            <a:xfrm>
              <a:off x="4978" y="1072"/>
              <a:ext cx="51" cy="63"/>
            </a:xfrm>
            <a:custGeom>
              <a:avLst/>
              <a:gdLst>
                <a:gd name="T0" fmla="*/ 0 w 203"/>
                <a:gd name="T1" fmla="*/ 0 h 254"/>
                <a:gd name="T2" fmla="*/ 0 w 203"/>
                <a:gd name="T3" fmla="*/ 0 h 254"/>
                <a:gd name="T4" fmla="*/ 0 w 203"/>
                <a:gd name="T5" fmla="*/ 0 h 254"/>
                <a:gd name="T6" fmla="*/ 0 w 203"/>
                <a:gd name="T7" fmla="*/ 0 h 254"/>
                <a:gd name="T8" fmla="*/ 0 w 203"/>
                <a:gd name="T9" fmla="*/ 0 h 254"/>
                <a:gd name="T10" fmla="*/ 0 w 203"/>
                <a:gd name="T11" fmla="*/ 0 h 254"/>
                <a:gd name="T12" fmla="*/ 0 w 203"/>
                <a:gd name="T13" fmla="*/ 0 h 254"/>
                <a:gd name="T14" fmla="*/ 0 w 203"/>
                <a:gd name="T15" fmla="*/ 0 h 254"/>
                <a:gd name="T16" fmla="*/ 0 w 203"/>
                <a:gd name="T17" fmla="*/ 0 h 254"/>
                <a:gd name="T18" fmla="*/ 0 w 203"/>
                <a:gd name="T19" fmla="*/ 0 h 254"/>
                <a:gd name="T20" fmla="*/ 0 w 203"/>
                <a:gd name="T21" fmla="*/ 0 h 254"/>
                <a:gd name="T22" fmla="*/ 0 w 203"/>
                <a:gd name="T23" fmla="*/ 0 h 254"/>
                <a:gd name="T24" fmla="*/ 0 w 203"/>
                <a:gd name="T25" fmla="*/ 0 h 254"/>
                <a:gd name="T26" fmla="*/ 0 w 203"/>
                <a:gd name="T27" fmla="*/ 0 h 254"/>
                <a:gd name="T28" fmla="*/ 0 w 203"/>
                <a:gd name="T29" fmla="*/ 0 h 254"/>
                <a:gd name="T30" fmla="*/ 0 w 203"/>
                <a:gd name="T31" fmla="*/ 0 h 254"/>
                <a:gd name="T32" fmla="*/ 0 w 203"/>
                <a:gd name="T33" fmla="*/ 0 h 254"/>
                <a:gd name="T34" fmla="*/ 0 w 203"/>
                <a:gd name="T35" fmla="*/ 0 h 254"/>
                <a:gd name="T36" fmla="*/ 0 w 203"/>
                <a:gd name="T37" fmla="*/ 0 h 254"/>
                <a:gd name="T38" fmla="*/ 0 w 203"/>
                <a:gd name="T39" fmla="*/ 0 h 254"/>
                <a:gd name="T40" fmla="*/ 0 w 203"/>
                <a:gd name="T41" fmla="*/ 0 h 254"/>
                <a:gd name="T42" fmla="*/ 0 w 203"/>
                <a:gd name="T43" fmla="*/ 0 h 254"/>
                <a:gd name="T44" fmla="*/ 0 w 203"/>
                <a:gd name="T45" fmla="*/ 0 h 254"/>
                <a:gd name="T46" fmla="*/ 0 w 203"/>
                <a:gd name="T47" fmla="*/ 0 h 254"/>
                <a:gd name="T48" fmla="*/ 0 w 203"/>
                <a:gd name="T49" fmla="*/ 0 h 254"/>
                <a:gd name="T50" fmla="*/ 0 w 203"/>
                <a:gd name="T51" fmla="*/ 0 h 254"/>
                <a:gd name="T52" fmla="*/ 0 w 203"/>
                <a:gd name="T53" fmla="*/ 0 h 254"/>
                <a:gd name="T54" fmla="*/ 0 w 203"/>
                <a:gd name="T55" fmla="*/ 0 h 254"/>
                <a:gd name="T56" fmla="*/ 0 w 203"/>
                <a:gd name="T57" fmla="*/ 0 h 254"/>
                <a:gd name="T58" fmla="*/ 0 w 203"/>
                <a:gd name="T59" fmla="*/ 0 h 254"/>
                <a:gd name="T60" fmla="*/ 0 w 203"/>
                <a:gd name="T61" fmla="*/ 0 h 254"/>
                <a:gd name="T62" fmla="*/ 0 w 203"/>
                <a:gd name="T63" fmla="*/ 0 h 254"/>
                <a:gd name="T64" fmla="*/ 0 w 203"/>
                <a:gd name="T65" fmla="*/ 0 h 254"/>
                <a:gd name="T66" fmla="*/ 0 w 203"/>
                <a:gd name="T67" fmla="*/ 0 h 254"/>
                <a:gd name="T68" fmla="*/ 0 w 203"/>
                <a:gd name="T69" fmla="*/ 0 h 254"/>
                <a:gd name="T70" fmla="*/ 0 w 203"/>
                <a:gd name="T71" fmla="*/ 0 h 254"/>
                <a:gd name="T72" fmla="*/ 0 w 203"/>
                <a:gd name="T73" fmla="*/ 0 h 254"/>
                <a:gd name="T74" fmla="*/ 0 w 203"/>
                <a:gd name="T75" fmla="*/ 0 h 254"/>
                <a:gd name="T76" fmla="*/ 0 w 203"/>
                <a:gd name="T77" fmla="*/ 0 h 25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203"/>
                <a:gd name="T118" fmla="*/ 0 h 254"/>
                <a:gd name="T119" fmla="*/ 203 w 203"/>
                <a:gd name="T120" fmla="*/ 254 h 254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203" h="254">
                  <a:moveTo>
                    <a:pt x="70" y="46"/>
                  </a:moveTo>
                  <a:lnTo>
                    <a:pt x="57" y="51"/>
                  </a:lnTo>
                  <a:lnTo>
                    <a:pt x="44" y="58"/>
                  </a:lnTo>
                  <a:lnTo>
                    <a:pt x="32" y="67"/>
                  </a:lnTo>
                  <a:lnTo>
                    <a:pt x="21" y="78"/>
                  </a:lnTo>
                  <a:lnTo>
                    <a:pt x="11" y="92"/>
                  </a:lnTo>
                  <a:lnTo>
                    <a:pt x="4" y="107"/>
                  </a:lnTo>
                  <a:lnTo>
                    <a:pt x="0" y="124"/>
                  </a:lnTo>
                  <a:lnTo>
                    <a:pt x="0" y="143"/>
                  </a:lnTo>
                  <a:lnTo>
                    <a:pt x="4" y="140"/>
                  </a:lnTo>
                  <a:lnTo>
                    <a:pt x="9" y="139"/>
                  </a:lnTo>
                  <a:lnTo>
                    <a:pt x="14" y="138"/>
                  </a:lnTo>
                  <a:lnTo>
                    <a:pt x="19" y="137"/>
                  </a:lnTo>
                  <a:lnTo>
                    <a:pt x="25" y="137"/>
                  </a:lnTo>
                  <a:lnTo>
                    <a:pt x="30" y="138"/>
                  </a:lnTo>
                  <a:lnTo>
                    <a:pt x="34" y="138"/>
                  </a:lnTo>
                  <a:lnTo>
                    <a:pt x="37" y="139"/>
                  </a:lnTo>
                  <a:lnTo>
                    <a:pt x="27" y="169"/>
                  </a:lnTo>
                  <a:lnTo>
                    <a:pt x="21" y="200"/>
                  </a:lnTo>
                  <a:lnTo>
                    <a:pt x="24" y="229"/>
                  </a:lnTo>
                  <a:lnTo>
                    <a:pt x="37" y="254"/>
                  </a:lnTo>
                  <a:lnTo>
                    <a:pt x="42" y="251"/>
                  </a:lnTo>
                  <a:lnTo>
                    <a:pt x="47" y="248"/>
                  </a:lnTo>
                  <a:lnTo>
                    <a:pt x="51" y="244"/>
                  </a:lnTo>
                  <a:lnTo>
                    <a:pt x="56" y="242"/>
                  </a:lnTo>
                  <a:lnTo>
                    <a:pt x="61" y="239"/>
                  </a:lnTo>
                  <a:lnTo>
                    <a:pt x="66" y="237"/>
                  </a:lnTo>
                  <a:lnTo>
                    <a:pt x="72" y="236"/>
                  </a:lnTo>
                  <a:lnTo>
                    <a:pt x="77" y="235"/>
                  </a:lnTo>
                  <a:lnTo>
                    <a:pt x="83" y="241"/>
                  </a:lnTo>
                  <a:lnTo>
                    <a:pt x="86" y="244"/>
                  </a:lnTo>
                  <a:lnTo>
                    <a:pt x="90" y="246"/>
                  </a:lnTo>
                  <a:lnTo>
                    <a:pt x="93" y="250"/>
                  </a:lnTo>
                  <a:lnTo>
                    <a:pt x="94" y="233"/>
                  </a:lnTo>
                  <a:lnTo>
                    <a:pt x="97" y="218"/>
                  </a:lnTo>
                  <a:lnTo>
                    <a:pt x="104" y="204"/>
                  </a:lnTo>
                  <a:lnTo>
                    <a:pt x="115" y="190"/>
                  </a:lnTo>
                  <a:lnTo>
                    <a:pt x="111" y="178"/>
                  </a:lnTo>
                  <a:lnTo>
                    <a:pt x="110" y="166"/>
                  </a:lnTo>
                  <a:lnTo>
                    <a:pt x="113" y="153"/>
                  </a:lnTo>
                  <a:lnTo>
                    <a:pt x="119" y="142"/>
                  </a:lnTo>
                  <a:lnTo>
                    <a:pt x="131" y="130"/>
                  </a:lnTo>
                  <a:lnTo>
                    <a:pt x="149" y="120"/>
                  </a:lnTo>
                  <a:lnTo>
                    <a:pt x="172" y="111"/>
                  </a:lnTo>
                  <a:lnTo>
                    <a:pt x="203" y="105"/>
                  </a:lnTo>
                  <a:lnTo>
                    <a:pt x="192" y="86"/>
                  </a:lnTo>
                  <a:lnTo>
                    <a:pt x="182" y="93"/>
                  </a:lnTo>
                  <a:lnTo>
                    <a:pt x="173" y="98"/>
                  </a:lnTo>
                  <a:lnTo>
                    <a:pt x="166" y="100"/>
                  </a:lnTo>
                  <a:lnTo>
                    <a:pt x="159" y="101"/>
                  </a:lnTo>
                  <a:lnTo>
                    <a:pt x="154" y="98"/>
                  </a:lnTo>
                  <a:lnTo>
                    <a:pt x="151" y="91"/>
                  </a:lnTo>
                  <a:lnTo>
                    <a:pt x="150" y="78"/>
                  </a:lnTo>
                  <a:lnTo>
                    <a:pt x="150" y="61"/>
                  </a:lnTo>
                  <a:lnTo>
                    <a:pt x="142" y="63"/>
                  </a:lnTo>
                  <a:lnTo>
                    <a:pt x="134" y="61"/>
                  </a:lnTo>
                  <a:lnTo>
                    <a:pt x="129" y="58"/>
                  </a:lnTo>
                  <a:lnTo>
                    <a:pt x="126" y="52"/>
                  </a:lnTo>
                  <a:lnTo>
                    <a:pt x="123" y="44"/>
                  </a:lnTo>
                  <a:lnTo>
                    <a:pt x="122" y="35"/>
                  </a:lnTo>
                  <a:lnTo>
                    <a:pt x="123" y="24"/>
                  </a:lnTo>
                  <a:lnTo>
                    <a:pt x="124" y="14"/>
                  </a:lnTo>
                  <a:lnTo>
                    <a:pt x="118" y="14"/>
                  </a:lnTo>
                  <a:lnTo>
                    <a:pt x="112" y="14"/>
                  </a:lnTo>
                  <a:lnTo>
                    <a:pt x="107" y="13"/>
                  </a:lnTo>
                  <a:lnTo>
                    <a:pt x="102" y="11"/>
                  </a:lnTo>
                  <a:lnTo>
                    <a:pt x="97" y="9"/>
                  </a:lnTo>
                  <a:lnTo>
                    <a:pt x="93" y="7"/>
                  </a:lnTo>
                  <a:lnTo>
                    <a:pt x="89" y="3"/>
                  </a:lnTo>
                  <a:lnTo>
                    <a:pt x="85" y="0"/>
                  </a:lnTo>
                  <a:lnTo>
                    <a:pt x="80" y="6"/>
                  </a:lnTo>
                  <a:lnTo>
                    <a:pt x="73" y="10"/>
                  </a:lnTo>
                  <a:lnTo>
                    <a:pt x="66" y="14"/>
                  </a:lnTo>
                  <a:lnTo>
                    <a:pt x="59" y="16"/>
                  </a:lnTo>
                  <a:lnTo>
                    <a:pt x="63" y="28"/>
                  </a:lnTo>
                  <a:lnTo>
                    <a:pt x="66" y="37"/>
                  </a:lnTo>
                  <a:lnTo>
                    <a:pt x="69" y="44"/>
                  </a:lnTo>
                  <a:lnTo>
                    <a:pt x="70" y="46"/>
                  </a:lnTo>
                  <a:close/>
                </a:path>
              </a:pathLst>
            </a:custGeom>
            <a:solidFill>
              <a:srgbClr val="FFF7D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66" name="Freeform 1781"/>
            <p:cNvSpPr>
              <a:spLocks/>
            </p:cNvSpPr>
            <p:nvPr/>
          </p:nvSpPr>
          <p:spPr bwMode="auto">
            <a:xfrm>
              <a:off x="5024" y="1085"/>
              <a:ext cx="155" cy="64"/>
            </a:xfrm>
            <a:custGeom>
              <a:avLst/>
              <a:gdLst>
                <a:gd name="T0" fmla="*/ 0 w 621"/>
                <a:gd name="T1" fmla="*/ 0 h 254"/>
                <a:gd name="T2" fmla="*/ 0 w 621"/>
                <a:gd name="T3" fmla="*/ 0 h 254"/>
                <a:gd name="T4" fmla="*/ 0 w 621"/>
                <a:gd name="T5" fmla="*/ 0 h 254"/>
                <a:gd name="T6" fmla="*/ 0 w 621"/>
                <a:gd name="T7" fmla="*/ 0 h 254"/>
                <a:gd name="T8" fmla="*/ 0 w 621"/>
                <a:gd name="T9" fmla="*/ 0 h 254"/>
                <a:gd name="T10" fmla="*/ 0 w 621"/>
                <a:gd name="T11" fmla="*/ 0 h 254"/>
                <a:gd name="T12" fmla="*/ 0 w 621"/>
                <a:gd name="T13" fmla="*/ 0 h 254"/>
                <a:gd name="T14" fmla="*/ 0 w 621"/>
                <a:gd name="T15" fmla="*/ 0 h 254"/>
                <a:gd name="T16" fmla="*/ 0 w 621"/>
                <a:gd name="T17" fmla="*/ 0 h 254"/>
                <a:gd name="T18" fmla="*/ 0 w 621"/>
                <a:gd name="T19" fmla="*/ 0 h 254"/>
                <a:gd name="T20" fmla="*/ 0 w 621"/>
                <a:gd name="T21" fmla="*/ 0 h 254"/>
                <a:gd name="T22" fmla="*/ 0 w 621"/>
                <a:gd name="T23" fmla="*/ 0 h 254"/>
                <a:gd name="T24" fmla="*/ 0 w 621"/>
                <a:gd name="T25" fmla="*/ 0 h 254"/>
                <a:gd name="T26" fmla="*/ 0 w 621"/>
                <a:gd name="T27" fmla="*/ 0 h 254"/>
                <a:gd name="T28" fmla="*/ 0 w 621"/>
                <a:gd name="T29" fmla="*/ 0 h 254"/>
                <a:gd name="T30" fmla="*/ 0 w 621"/>
                <a:gd name="T31" fmla="*/ 0 h 254"/>
                <a:gd name="T32" fmla="*/ 0 w 621"/>
                <a:gd name="T33" fmla="*/ 0 h 254"/>
                <a:gd name="T34" fmla="*/ 0 w 621"/>
                <a:gd name="T35" fmla="*/ 0 h 254"/>
                <a:gd name="T36" fmla="*/ 0 w 621"/>
                <a:gd name="T37" fmla="*/ 0 h 254"/>
                <a:gd name="T38" fmla="*/ 0 w 621"/>
                <a:gd name="T39" fmla="*/ 0 h 254"/>
                <a:gd name="T40" fmla="*/ 0 w 621"/>
                <a:gd name="T41" fmla="*/ 0 h 254"/>
                <a:gd name="T42" fmla="*/ 0 w 621"/>
                <a:gd name="T43" fmla="*/ 0 h 254"/>
                <a:gd name="T44" fmla="*/ 0 w 621"/>
                <a:gd name="T45" fmla="*/ 0 h 254"/>
                <a:gd name="T46" fmla="*/ 0 w 621"/>
                <a:gd name="T47" fmla="*/ 0 h 254"/>
                <a:gd name="T48" fmla="*/ 0 w 621"/>
                <a:gd name="T49" fmla="*/ 0 h 254"/>
                <a:gd name="T50" fmla="*/ 0 w 621"/>
                <a:gd name="T51" fmla="*/ 0 h 254"/>
                <a:gd name="T52" fmla="*/ 0 w 621"/>
                <a:gd name="T53" fmla="*/ 0 h 254"/>
                <a:gd name="T54" fmla="*/ 0 w 621"/>
                <a:gd name="T55" fmla="*/ 0 h 254"/>
                <a:gd name="T56" fmla="*/ 0 w 621"/>
                <a:gd name="T57" fmla="*/ 0 h 254"/>
                <a:gd name="T58" fmla="*/ 0 w 621"/>
                <a:gd name="T59" fmla="*/ 0 h 254"/>
                <a:gd name="T60" fmla="*/ 0 w 621"/>
                <a:gd name="T61" fmla="*/ 0 h 254"/>
                <a:gd name="T62" fmla="*/ 0 w 621"/>
                <a:gd name="T63" fmla="*/ 0 h 254"/>
                <a:gd name="T64" fmla="*/ 0 w 621"/>
                <a:gd name="T65" fmla="*/ 0 h 254"/>
                <a:gd name="T66" fmla="*/ 0 w 621"/>
                <a:gd name="T67" fmla="*/ 0 h 254"/>
                <a:gd name="T68" fmla="*/ 0 w 621"/>
                <a:gd name="T69" fmla="*/ 0 h 254"/>
                <a:gd name="T70" fmla="*/ 0 w 621"/>
                <a:gd name="T71" fmla="*/ 0 h 254"/>
                <a:gd name="T72" fmla="*/ 0 w 621"/>
                <a:gd name="T73" fmla="*/ 0 h 254"/>
                <a:gd name="T74" fmla="*/ 0 w 621"/>
                <a:gd name="T75" fmla="*/ 0 h 254"/>
                <a:gd name="T76" fmla="*/ 0 w 621"/>
                <a:gd name="T77" fmla="*/ 0 h 254"/>
                <a:gd name="T78" fmla="*/ 0 w 621"/>
                <a:gd name="T79" fmla="*/ 0 h 254"/>
                <a:gd name="T80" fmla="*/ 0 w 621"/>
                <a:gd name="T81" fmla="*/ 0 h 254"/>
                <a:gd name="T82" fmla="*/ 0 w 621"/>
                <a:gd name="T83" fmla="*/ 0 h 254"/>
                <a:gd name="T84" fmla="*/ 0 w 621"/>
                <a:gd name="T85" fmla="*/ 0 h 254"/>
                <a:gd name="T86" fmla="*/ 0 w 621"/>
                <a:gd name="T87" fmla="*/ 0 h 254"/>
                <a:gd name="T88" fmla="*/ 0 w 621"/>
                <a:gd name="T89" fmla="*/ 0 h 254"/>
                <a:gd name="T90" fmla="*/ 0 w 621"/>
                <a:gd name="T91" fmla="*/ 0 h 254"/>
                <a:gd name="T92" fmla="*/ 0 w 621"/>
                <a:gd name="T93" fmla="*/ 0 h 254"/>
                <a:gd name="T94" fmla="*/ 0 w 621"/>
                <a:gd name="T95" fmla="*/ 0 h 254"/>
                <a:gd name="T96" fmla="*/ 0 w 621"/>
                <a:gd name="T97" fmla="*/ 0 h 254"/>
                <a:gd name="T98" fmla="*/ 0 w 621"/>
                <a:gd name="T99" fmla="*/ 0 h 254"/>
                <a:gd name="T100" fmla="*/ 0 w 621"/>
                <a:gd name="T101" fmla="*/ 0 h 254"/>
                <a:gd name="T102" fmla="*/ 0 w 621"/>
                <a:gd name="T103" fmla="*/ 0 h 254"/>
                <a:gd name="T104" fmla="*/ 0 w 621"/>
                <a:gd name="T105" fmla="*/ 0 h 25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621"/>
                <a:gd name="T160" fmla="*/ 0 h 254"/>
                <a:gd name="T161" fmla="*/ 621 w 621"/>
                <a:gd name="T162" fmla="*/ 254 h 25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621" h="254">
                  <a:moveTo>
                    <a:pt x="173" y="236"/>
                  </a:moveTo>
                  <a:lnTo>
                    <a:pt x="158" y="245"/>
                  </a:lnTo>
                  <a:lnTo>
                    <a:pt x="154" y="243"/>
                  </a:lnTo>
                  <a:lnTo>
                    <a:pt x="150" y="241"/>
                  </a:lnTo>
                  <a:lnTo>
                    <a:pt x="145" y="241"/>
                  </a:lnTo>
                  <a:lnTo>
                    <a:pt x="140" y="241"/>
                  </a:lnTo>
                  <a:lnTo>
                    <a:pt x="134" y="242"/>
                  </a:lnTo>
                  <a:lnTo>
                    <a:pt x="128" y="244"/>
                  </a:lnTo>
                  <a:lnTo>
                    <a:pt x="120" y="246"/>
                  </a:lnTo>
                  <a:lnTo>
                    <a:pt x="113" y="250"/>
                  </a:lnTo>
                  <a:lnTo>
                    <a:pt x="107" y="241"/>
                  </a:lnTo>
                  <a:lnTo>
                    <a:pt x="101" y="233"/>
                  </a:lnTo>
                  <a:lnTo>
                    <a:pt x="93" y="228"/>
                  </a:lnTo>
                  <a:lnTo>
                    <a:pt x="85" y="223"/>
                  </a:lnTo>
                  <a:lnTo>
                    <a:pt x="76" y="222"/>
                  </a:lnTo>
                  <a:lnTo>
                    <a:pt x="66" y="222"/>
                  </a:lnTo>
                  <a:lnTo>
                    <a:pt x="56" y="223"/>
                  </a:lnTo>
                  <a:lnTo>
                    <a:pt x="46" y="226"/>
                  </a:lnTo>
                  <a:lnTo>
                    <a:pt x="41" y="215"/>
                  </a:lnTo>
                  <a:lnTo>
                    <a:pt x="36" y="207"/>
                  </a:lnTo>
                  <a:lnTo>
                    <a:pt x="31" y="201"/>
                  </a:lnTo>
                  <a:lnTo>
                    <a:pt x="25" y="197"/>
                  </a:lnTo>
                  <a:lnTo>
                    <a:pt x="18" y="193"/>
                  </a:lnTo>
                  <a:lnTo>
                    <a:pt x="12" y="192"/>
                  </a:lnTo>
                  <a:lnTo>
                    <a:pt x="6" y="191"/>
                  </a:lnTo>
                  <a:lnTo>
                    <a:pt x="0" y="191"/>
                  </a:lnTo>
                  <a:lnTo>
                    <a:pt x="12" y="184"/>
                  </a:lnTo>
                  <a:lnTo>
                    <a:pt x="22" y="178"/>
                  </a:lnTo>
                  <a:lnTo>
                    <a:pt x="32" y="171"/>
                  </a:lnTo>
                  <a:lnTo>
                    <a:pt x="42" y="166"/>
                  </a:lnTo>
                  <a:lnTo>
                    <a:pt x="50" y="160"/>
                  </a:lnTo>
                  <a:lnTo>
                    <a:pt x="58" y="155"/>
                  </a:lnTo>
                  <a:lnTo>
                    <a:pt x="64" y="151"/>
                  </a:lnTo>
                  <a:lnTo>
                    <a:pt x="71" y="147"/>
                  </a:lnTo>
                  <a:lnTo>
                    <a:pt x="77" y="144"/>
                  </a:lnTo>
                  <a:lnTo>
                    <a:pt x="84" y="140"/>
                  </a:lnTo>
                  <a:lnTo>
                    <a:pt x="94" y="136"/>
                  </a:lnTo>
                  <a:lnTo>
                    <a:pt x="104" y="131"/>
                  </a:lnTo>
                  <a:lnTo>
                    <a:pt x="114" y="127"/>
                  </a:lnTo>
                  <a:lnTo>
                    <a:pt x="124" y="121"/>
                  </a:lnTo>
                  <a:lnTo>
                    <a:pt x="134" y="114"/>
                  </a:lnTo>
                  <a:lnTo>
                    <a:pt x="140" y="107"/>
                  </a:lnTo>
                  <a:lnTo>
                    <a:pt x="139" y="104"/>
                  </a:lnTo>
                  <a:lnTo>
                    <a:pt x="140" y="99"/>
                  </a:lnTo>
                  <a:lnTo>
                    <a:pt x="141" y="97"/>
                  </a:lnTo>
                  <a:lnTo>
                    <a:pt x="142" y="95"/>
                  </a:lnTo>
                  <a:lnTo>
                    <a:pt x="145" y="98"/>
                  </a:lnTo>
                  <a:lnTo>
                    <a:pt x="147" y="99"/>
                  </a:lnTo>
                  <a:lnTo>
                    <a:pt x="149" y="99"/>
                  </a:lnTo>
                  <a:lnTo>
                    <a:pt x="153" y="98"/>
                  </a:lnTo>
                  <a:lnTo>
                    <a:pt x="159" y="92"/>
                  </a:lnTo>
                  <a:lnTo>
                    <a:pt x="165" y="85"/>
                  </a:lnTo>
                  <a:lnTo>
                    <a:pt x="168" y="81"/>
                  </a:lnTo>
                  <a:lnTo>
                    <a:pt x="170" y="78"/>
                  </a:lnTo>
                  <a:lnTo>
                    <a:pt x="175" y="79"/>
                  </a:lnTo>
                  <a:lnTo>
                    <a:pt x="188" y="83"/>
                  </a:lnTo>
                  <a:lnTo>
                    <a:pt x="206" y="89"/>
                  </a:lnTo>
                  <a:lnTo>
                    <a:pt x="228" y="95"/>
                  </a:lnTo>
                  <a:lnTo>
                    <a:pt x="254" y="105"/>
                  </a:lnTo>
                  <a:lnTo>
                    <a:pt x="279" y="116"/>
                  </a:lnTo>
                  <a:lnTo>
                    <a:pt x="303" y="130"/>
                  </a:lnTo>
                  <a:lnTo>
                    <a:pt x="323" y="145"/>
                  </a:lnTo>
                  <a:lnTo>
                    <a:pt x="334" y="157"/>
                  </a:lnTo>
                  <a:lnTo>
                    <a:pt x="337" y="163"/>
                  </a:lnTo>
                  <a:lnTo>
                    <a:pt x="337" y="170"/>
                  </a:lnTo>
                  <a:lnTo>
                    <a:pt x="338" y="178"/>
                  </a:lnTo>
                  <a:lnTo>
                    <a:pt x="343" y="174"/>
                  </a:lnTo>
                  <a:lnTo>
                    <a:pt x="349" y="173"/>
                  </a:lnTo>
                  <a:lnTo>
                    <a:pt x="354" y="174"/>
                  </a:lnTo>
                  <a:lnTo>
                    <a:pt x="361" y="174"/>
                  </a:lnTo>
                  <a:lnTo>
                    <a:pt x="367" y="175"/>
                  </a:lnTo>
                  <a:lnTo>
                    <a:pt x="373" y="173"/>
                  </a:lnTo>
                  <a:lnTo>
                    <a:pt x="380" y="168"/>
                  </a:lnTo>
                  <a:lnTo>
                    <a:pt x="388" y="159"/>
                  </a:lnTo>
                  <a:lnTo>
                    <a:pt x="402" y="165"/>
                  </a:lnTo>
                  <a:lnTo>
                    <a:pt x="416" y="167"/>
                  </a:lnTo>
                  <a:lnTo>
                    <a:pt x="426" y="167"/>
                  </a:lnTo>
                  <a:lnTo>
                    <a:pt x="434" y="165"/>
                  </a:lnTo>
                  <a:lnTo>
                    <a:pt x="441" y="160"/>
                  </a:lnTo>
                  <a:lnTo>
                    <a:pt x="448" y="153"/>
                  </a:lnTo>
                  <a:lnTo>
                    <a:pt x="453" y="146"/>
                  </a:lnTo>
                  <a:lnTo>
                    <a:pt x="459" y="137"/>
                  </a:lnTo>
                  <a:lnTo>
                    <a:pt x="475" y="133"/>
                  </a:lnTo>
                  <a:lnTo>
                    <a:pt x="489" y="125"/>
                  </a:lnTo>
                  <a:lnTo>
                    <a:pt x="502" y="113"/>
                  </a:lnTo>
                  <a:lnTo>
                    <a:pt x="513" y="97"/>
                  </a:lnTo>
                  <a:lnTo>
                    <a:pt x="522" y="78"/>
                  </a:lnTo>
                  <a:lnTo>
                    <a:pt x="529" y="58"/>
                  </a:lnTo>
                  <a:lnTo>
                    <a:pt x="535" y="34"/>
                  </a:lnTo>
                  <a:lnTo>
                    <a:pt x="537" y="11"/>
                  </a:lnTo>
                  <a:lnTo>
                    <a:pt x="543" y="11"/>
                  </a:lnTo>
                  <a:lnTo>
                    <a:pt x="550" y="10"/>
                  </a:lnTo>
                  <a:lnTo>
                    <a:pt x="557" y="7"/>
                  </a:lnTo>
                  <a:lnTo>
                    <a:pt x="565" y="0"/>
                  </a:lnTo>
                  <a:lnTo>
                    <a:pt x="570" y="6"/>
                  </a:lnTo>
                  <a:lnTo>
                    <a:pt x="577" y="10"/>
                  </a:lnTo>
                  <a:lnTo>
                    <a:pt x="584" y="13"/>
                  </a:lnTo>
                  <a:lnTo>
                    <a:pt x="593" y="11"/>
                  </a:lnTo>
                  <a:lnTo>
                    <a:pt x="596" y="25"/>
                  </a:lnTo>
                  <a:lnTo>
                    <a:pt x="602" y="39"/>
                  </a:lnTo>
                  <a:lnTo>
                    <a:pt x="611" y="52"/>
                  </a:lnTo>
                  <a:lnTo>
                    <a:pt x="621" y="61"/>
                  </a:lnTo>
                  <a:lnTo>
                    <a:pt x="615" y="67"/>
                  </a:lnTo>
                  <a:lnTo>
                    <a:pt x="610" y="74"/>
                  </a:lnTo>
                  <a:lnTo>
                    <a:pt x="606" y="84"/>
                  </a:lnTo>
                  <a:lnTo>
                    <a:pt x="605" y="94"/>
                  </a:lnTo>
                  <a:lnTo>
                    <a:pt x="604" y="94"/>
                  </a:lnTo>
                  <a:lnTo>
                    <a:pt x="602" y="95"/>
                  </a:lnTo>
                  <a:lnTo>
                    <a:pt x="598" y="98"/>
                  </a:lnTo>
                  <a:lnTo>
                    <a:pt x="594" y="100"/>
                  </a:lnTo>
                  <a:lnTo>
                    <a:pt x="588" y="102"/>
                  </a:lnTo>
                  <a:lnTo>
                    <a:pt x="583" y="105"/>
                  </a:lnTo>
                  <a:lnTo>
                    <a:pt x="578" y="107"/>
                  </a:lnTo>
                  <a:lnTo>
                    <a:pt x="574" y="108"/>
                  </a:lnTo>
                  <a:lnTo>
                    <a:pt x="573" y="129"/>
                  </a:lnTo>
                  <a:lnTo>
                    <a:pt x="568" y="143"/>
                  </a:lnTo>
                  <a:lnTo>
                    <a:pt x="561" y="154"/>
                  </a:lnTo>
                  <a:lnTo>
                    <a:pt x="550" y="163"/>
                  </a:lnTo>
                  <a:lnTo>
                    <a:pt x="549" y="166"/>
                  </a:lnTo>
                  <a:lnTo>
                    <a:pt x="548" y="171"/>
                  </a:lnTo>
                  <a:lnTo>
                    <a:pt x="545" y="181"/>
                  </a:lnTo>
                  <a:lnTo>
                    <a:pt x="541" y="191"/>
                  </a:lnTo>
                  <a:lnTo>
                    <a:pt x="522" y="185"/>
                  </a:lnTo>
                  <a:lnTo>
                    <a:pt x="507" y="183"/>
                  </a:lnTo>
                  <a:lnTo>
                    <a:pt x="494" y="183"/>
                  </a:lnTo>
                  <a:lnTo>
                    <a:pt x="483" y="186"/>
                  </a:lnTo>
                  <a:lnTo>
                    <a:pt x="472" y="192"/>
                  </a:lnTo>
                  <a:lnTo>
                    <a:pt x="465" y="200"/>
                  </a:lnTo>
                  <a:lnTo>
                    <a:pt x="458" y="211"/>
                  </a:lnTo>
                  <a:lnTo>
                    <a:pt x="453" y="222"/>
                  </a:lnTo>
                  <a:lnTo>
                    <a:pt x="445" y="220"/>
                  </a:lnTo>
                  <a:lnTo>
                    <a:pt x="438" y="219"/>
                  </a:lnTo>
                  <a:lnTo>
                    <a:pt x="432" y="219"/>
                  </a:lnTo>
                  <a:lnTo>
                    <a:pt x="425" y="220"/>
                  </a:lnTo>
                  <a:lnTo>
                    <a:pt x="419" y="222"/>
                  </a:lnTo>
                  <a:lnTo>
                    <a:pt x="413" y="226"/>
                  </a:lnTo>
                  <a:lnTo>
                    <a:pt x="407" y="230"/>
                  </a:lnTo>
                  <a:lnTo>
                    <a:pt x="402" y="235"/>
                  </a:lnTo>
                  <a:lnTo>
                    <a:pt x="410" y="241"/>
                  </a:lnTo>
                  <a:lnTo>
                    <a:pt x="406" y="239"/>
                  </a:lnTo>
                  <a:lnTo>
                    <a:pt x="402" y="239"/>
                  </a:lnTo>
                  <a:lnTo>
                    <a:pt x="397" y="239"/>
                  </a:lnTo>
                  <a:lnTo>
                    <a:pt x="392" y="242"/>
                  </a:lnTo>
                  <a:lnTo>
                    <a:pt x="387" y="244"/>
                  </a:lnTo>
                  <a:lnTo>
                    <a:pt x="382" y="246"/>
                  </a:lnTo>
                  <a:lnTo>
                    <a:pt x="378" y="250"/>
                  </a:lnTo>
                  <a:lnTo>
                    <a:pt x="374" y="254"/>
                  </a:lnTo>
                  <a:lnTo>
                    <a:pt x="371" y="245"/>
                  </a:lnTo>
                  <a:lnTo>
                    <a:pt x="366" y="237"/>
                  </a:lnTo>
                  <a:lnTo>
                    <a:pt x="359" y="228"/>
                  </a:lnTo>
                  <a:lnTo>
                    <a:pt x="348" y="216"/>
                  </a:lnTo>
                  <a:lnTo>
                    <a:pt x="334" y="230"/>
                  </a:lnTo>
                  <a:lnTo>
                    <a:pt x="329" y="224"/>
                  </a:lnTo>
                  <a:lnTo>
                    <a:pt x="323" y="219"/>
                  </a:lnTo>
                  <a:lnTo>
                    <a:pt x="317" y="213"/>
                  </a:lnTo>
                  <a:lnTo>
                    <a:pt x="312" y="208"/>
                  </a:lnTo>
                  <a:lnTo>
                    <a:pt x="305" y="204"/>
                  </a:lnTo>
                  <a:lnTo>
                    <a:pt x="298" y="199"/>
                  </a:lnTo>
                  <a:lnTo>
                    <a:pt x="292" y="196"/>
                  </a:lnTo>
                  <a:lnTo>
                    <a:pt x="285" y="191"/>
                  </a:lnTo>
                  <a:lnTo>
                    <a:pt x="173" y="236"/>
                  </a:lnTo>
                  <a:close/>
                </a:path>
              </a:pathLst>
            </a:custGeom>
            <a:solidFill>
              <a:srgbClr val="FFF7D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67" name="Freeform 1782"/>
            <p:cNvSpPr>
              <a:spLocks/>
            </p:cNvSpPr>
            <p:nvPr/>
          </p:nvSpPr>
          <p:spPr bwMode="auto">
            <a:xfrm>
              <a:off x="5085" y="1009"/>
              <a:ext cx="43" cy="34"/>
            </a:xfrm>
            <a:custGeom>
              <a:avLst/>
              <a:gdLst>
                <a:gd name="T0" fmla="*/ 0 w 170"/>
                <a:gd name="T1" fmla="*/ 0 h 135"/>
                <a:gd name="T2" fmla="*/ 0 w 170"/>
                <a:gd name="T3" fmla="*/ 0 h 135"/>
                <a:gd name="T4" fmla="*/ 0 w 170"/>
                <a:gd name="T5" fmla="*/ 0 h 135"/>
                <a:gd name="T6" fmla="*/ 0 w 170"/>
                <a:gd name="T7" fmla="*/ 0 h 135"/>
                <a:gd name="T8" fmla="*/ 0 w 170"/>
                <a:gd name="T9" fmla="*/ 0 h 135"/>
                <a:gd name="T10" fmla="*/ 0 w 170"/>
                <a:gd name="T11" fmla="*/ 0 h 135"/>
                <a:gd name="T12" fmla="*/ 0 w 170"/>
                <a:gd name="T13" fmla="*/ 0 h 135"/>
                <a:gd name="T14" fmla="*/ 0 w 170"/>
                <a:gd name="T15" fmla="*/ 0 h 135"/>
                <a:gd name="T16" fmla="*/ 0 w 170"/>
                <a:gd name="T17" fmla="*/ 0 h 135"/>
                <a:gd name="T18" fmla="*/ 0 w 170"/>
                <a:gd name="T19" fmla="*/ 0 h 135"/>
                <a:gd name="T20" fmla="*/ 0 w 170"/>
                <a:gd name="T21" fmla="*/ 0 h 135"/>
                <a:gd name="T22" fmla="*/ 0 w 170"/>
                <a:gd name="T23" fmla="*/ 0 h 135"/>
                <a:gd name="T24" fmla="*/ 0 w 170"/>
                <a:gd name="T25" fmla="*/ 0 h 135"/>
                <a:gd name="T26" fmla="*/ 0 w 170"/>
                <a:gd name="T27" fmla="*/ 0 h 135"/>
                <a:gd name="T28" fmla="*/ 0 w 170"/>
                <a:gd name="T29" fmla="*/ 0 h 135"/>
                <a:gd name="T30" fmla="*/ 0 w 170"/>
                <a:gd name="T31" fmla="*/ 0 h 135"/>
                <a:gd name="T32" fmla="*/ 0 w 170"/>
                <a:gd name="T33" fmla="*/ 0 h 135"/>
                <a:gd name="T34" fmla="*/ 0 w 170"/>
                <a:gd name="T35" fmla="*/ 0 h 135"/>
                <a:gd name="T36" fmla="*/ 0 w 170"/>
                <a:gd name="T37" fmla="*/ 0 h 135"/>
                <a:gd name="T38" fmla="*/ 0 w 170"/>
                <a:gd name="T39" fmla="*/ 0 h 135"/>
                <a:gd name="T40" fmla="*/ 0 w 170"/>
                <a:gd name="T41" fmla="*/ 0 h 135"/>
                <a:gd name="T42" fmla="*/ 0 w 170"/>
                <a:gd name="T43" fmla="*/ 0 h 135"/>
                <a:gd name="T44" fmla="*/ 0 w 170"/>
                <a:gd name="T45" fmla="*/ 0 h 135"/>
                <a:gd name="T46" fmla="*/ 0 w 170"/>
                <a:gd name="T47" fmla="*/ 0 h 135"/>
                <a:gd name="T48" fmla="*/ 0 w 170"/>
                <a:gd name="T49" fmla="*/ 0 h 135"/>
                <a:gd name="T50" fmla="*/ 0 w 170"/>
                <a:gd name="T51" fmla="*/ 0 h 135"/>
                <a:gd name="T52" fmla="*/ 0 w 170"/>
                <a:gd name="T53" fmla="*/ 0 h 135"/>
                <a:gd name="T54" fmla="*/ 0 w 170"/>
                <a:gd name="T55" fmla="*/ 0 h 135"/>
                <a:gd name="T56" fmla="*/ 0 w 170"/>
                <a:gd name="T57" fmla="*/ 0 h 135"/>
                <a:gd name="T58" fmla="*/ 0 w 170"/>
                <a:gd name="T59" fmla="*/ 0 h 135"/>
                <a:gd name="T60" fmla="*/ 0 w 170"/>
                <a:gd name="T61" fmla="*/ 0 h 135"/>
                <a:gd name="T62" fmla="*/ 0 w 170"/>
                <a:gd name="T63" fmla="*/ 0 h 135"/>
                <a:gd name="T64" fmla="*/ 0 w 170"/>
                <a:gd name="T65" fmla="*/ 0 h 135"/>
                <a:gd name="T66" fmla="*/ 0 w 170"/>
                <a:gd name="T67" fmla="*/ 0 h 135"/>
                <a:gd name="T68" fmla="*/ 0 w 170"/>
                <a:gd name="T69" fmla="*/ 0 h 135"/>
                <a:gd name="T70" fmla="*/ 0 w 170"/>
                <a:gd name="T71" fmla="*/ 0 h 135"/>
                <a:gd name="T72" fmla="*/ 0 w 170"/>
                <a:gd name="T73" fmla="*/ 0 h 135"/>
                <a:gd name="T74" fmla="*/ 0 w 170"/>
                <a:gd name="T75" fmla="*/ 0 h 135"/>
                <a:gd name="T76" fmla="*/ 0 w 170"/>
                <a:gd name="T77" fmla="*/ 0 h 135"/>
                <a:gd name="T78" fmla="*/ 0 w 170"/>
                <a:gd name="T79" fmla="*/ 0 h 135"/>
                <a:gd name="T80" fmla="*/ 0 w 170"/>
                <a:gd name="T81" fmla="*/ 0 h 135"/>
                <a:gd name="T82" fmla="*/ 0 w 170"/>
                <a:gd name="T83" fmla="*/ 0 h 135"/>
                <a:gd name="T84" fmla="*/ 0 w 170"/>
                <a:gd name="T85" fmla="*/ 0 h 135"/>
                <a:gd name="T86" fmla="*/ 0 w 170"/>
                <a:gd name="T87" fmla="*/ 0 h 135"/>
                <a:gd name="T88" fmla="*/ 0 w 170"/>
                <a:gd name="T89" fmla="*/ 0 h 13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70"/>
                <a:gd name="T136" fmla="*/ 0 h 135"/>
                <a:gd name="T137" fmla="*/ 170 w 170"/>
                <a:gd name="T138" fmla="*/ 135 h 135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70" h="135">
                  <a:moveTo>
                    <a:pt x="37" y="123"/>
                  </a:moveTo>
                  <a:lnTo>
                    <a:pt x="44" y="126"/>
                  </a:lnTo>
                  <a:lnTo>
                    <a:pt x="50" y="128"/>
                  </a:lnTo>
                  <a:lnTo>
                    <a:pt x="56" y="131"/>
                  </a:lnTo>
                  <a:lnTo>
                    <a:pt x="61" y="135"/>
                  </a:lnTo>
                  <a:lnTo>
                    <a:pt x="65" y="130"/>
                  </a:lnTo>
                  <a:lnTo>
                    <a:pt x="69" y="126"/>
                  </a:lnTo>
                  <a:lnTo>
                    <a:pt x="73" y="122"/>
                  </a:lnTo>
                  <a:lnTo>
                    <a:pt x="74" y="121"/>
                  </a:lnTo>
                  <a:lnTo>
                    <a:pt x="85" y="128"/>
                  </a:lnTo>
                  <a:lnTo>
                    <a:pt x="88" y="120"/>
                  </a:lnTo>
                  <a:lnTo>
                    <a:pt x="91" y="112"/>
                  </a:lnTo>
                  <a:lnTo>
                    <a:pt x="92" y="104"/>
                  </a:lnTo>
                  <a:lnTo>
                    <a:pt x="92" y="97"/>
                  </a:lnTo>
                  <a:lnTo>
                    <a:pt x="96" y="103"/>
                  </a:lnTo>
                  <a:lnTo>
                    <a:pt x="100" y="106"/>
                  </a:lnTo>
                  <a:lnTo>
                    <a:pt x="104" y="111"/>
                  </a:lnTo>
                  <a:lnTo>
                    <a:pt x="107" y="113"/>
                  </a:lnTo>
                  <a:lnTo>
                    <a:pt x="112" y="114"/>
                  </a:lnTo>
                  <a:lnTo>
                    <a:pt x="116" y="114"/>
                  </a:lnTo>
                  <a:lnTo>
                    <a:pt x="120" y="113"/>
                  </a:lnTo>
                  <a:lnTo>
                    <a:pt x="125" y="111"/>
                  </a:lnTo>
                  <a:lnTo>
                    <a:pt x="135" y="103"/>
                  </a:lnTo>
                  <a:lnTo>
                    <a:pt x="141" y="92"/>
                  </a:lnTo>
                  <a:lnTo>
                    <a:pt x="144" y="80"/>
                  </a:lnTo>
                  <a:lnTo>
                    <a:pt x="143" y="67"/>
                  </a:lnTo>
                  <a:lnTo>
                    <a:pt x="149" y="68"/>
                  </a:lnTo>
                  <a:lnTo>
                    <a:pt x="156" y="70"/>
                  </a:lnTo>
                  <a:lnTo>
                    <a:pt x="163" y="74"/>
                  </a:lnTo>
                  <a:lnTo>
                    <a:pt x="170" y="80"/>
                  </a:lnTo>
                  <a:lnTo>
                    <a:pt x="164" y="68"/>
                  </a:lnTo>
                  <a:lnTo>
                    <a:pt x="159" y="62"/>
                  </a:lnTo>
                  <a:lnTo>
                    <a:pt x="151" y="60"/>
                  </a:lnTo>
                  <a:lnTo>
                    <a:pt x="140" y="62"/>
                  </a:lnTo>
                  <a:lnTo>
                    <a:pt x="137" y="55"/>
                  </a:lnTo>
                  <a:lnTo>
                    <a:pt x="135" y="51"/>
                  </a:lnTo>
                  <a:lnTo>
                    <a:pt x="133" y="46"/>
                  </a:lnTo>
                  <a:lnTo>
                    <a:pt x="131" y="43"/>
                  </a:lnTo>
                  <a:lnTo>
                    <a:pt x="127" y="39"/>
                  </a:lnTo>
                  <a:lnTo>
                    <a:pt x="122" y="37"/>
                  </a:lnTo>
                  <a:lnTo>
                    <a:pt x="115" y="35"/>
                  </a:lnTo>
                  <a:lnTo>
                    <a:pt x="105" y="34"/>
                  </a:lnTo>
                  <a:lnTo>
                    <a:pt x="101" y="22"/>
                  </a:lnTo>
                  <a:lnTo>
                    <a:pt x="97" y="13"/>
                  </a:lnTo>
                  <a:lnTo>
                    <a:pt x="93" y="6"/>
                  </a:lnTo>
                  <a:lnTo>
                    <a:pt x="88" y="0"/>
                  </a:lnTo>
                  <a:lnTo>
                    <a:pt x="82" y="6"/>
                  </a:lnTo>
                  <a:lnTo>
                    <a:pt x="76" y="12"/>
                  </a:lnTo>
                  <a:lnTo>
                    <a:pt x="70" y="17"/>
                  </a:lnTo>
                  <a:lnTo>
                    <a:pt x="64" y="22"/>
                  </a:lnTo>
                  <a:lnTo>
                    <a:pt x="58" y="28"/>
                  </a:lnTo>
                  <a:lnTo>
                    <a:pt x="51" y="32"/>
                  </a:lnTo>
                  <a:lnTo>
                    <a:pt x="46" y="36"/>
                  </a:lnTo>
                  <a:lnTo>
                    <a:pt x="42" y="38"/>
                  </a:lnTo>
                  <a:lnTo>
                    <a:pt x="43" y="46"/>
                  </a:lnTo>
                  <a:lnTo>
                    <a:pt x="43" y="54"/>
                  </a:lnTo>
                  <a:lnTo>
                    <a:pt x="40" y="61"/>
                  </a:lnTo>
                  <a:lnTo>
                    <a:pt x="34" y="65"/>
                  </a:lnTo>
                  <a:lnTo>
                    <a:pt x="29" y="66"/>
                  </a:lnTo>
                  <a:lnTo>
                    <a:pt x="24" y="67"/>
                  </a:lnTo>
                  <a:lnTo>
                    <a:pt x="20" y="68"/>
                  </a:lnTo>
                  <a:lnTo>
                    <a:pt x="16" y="68"/>
                  </a:lnTo>
                  <a:lnTo>
                    <a:pt x="12" y="69"/>
                  </a:lnTo>
                  <a:lnTo>
                    <a:pt x="8" y="69"/>
                  </a:lnTo>
                  <a:lnTo>
                    <a:pt x="5" y="70"/>
                  </a:lnTo>
                  <a:lnTo>
                    <a:pt x="3" y="73"/>
                  </a:lnTo>
                  <a:lnTo>
                    <a:pt x="0" y="76"/>
                  </a:lnTo>
                  <a:lnTo>
                    <a:pt x="0" y="78"/>
                  </a:lnTo>
                  <a:lnTo>
                    <a:pt x="2" y="81"/>
                  </a:lnTo>
                  <a:lnTo>
                    <a:pt x="7" y="81"/>
                  </a:lnTo>
                  <a:lnTo>
                    <a:pt x="10" y="81"/>
                  </a:lnTo>
                  <a:lnTo>
                    <a:pt x="14" y="80"/>
                  </a:lnTo>
                  <a:lnTo>
                    <a:pt x="19" y="77"/>
                  </a:lnTo>
                  <a:lnTo>
                    <a:pt x="24" y="76"/>
                  </a:lnTo>
                  <a:lnTo>
                    <a:pt x="28" y="74"/>
                  </a:lnTo>
                  <a:lnTo>
                    <a:pt x="33" y="73"/>
                  </a:lnTo>
                  <a:lnTo>
                    <a:pt x="37" y="72"/>
                  </a:lnTo>
                  <a:lnTo>
                    <a:pt x="40" y="70"/>
                  </a:lnTo>
                  <a:lnTo>
                    <a:pt x="42" y="82"/>
                  </a:lnTo>
                  <a:lnTo>
                    <a:pt x="43" y="90"/>
                  </a:lnTo>
                  <a:lnTo>
                    <a:pt x="43" y="95"/>
                  </a:lnTo>
                  <a:lnTo>
                    <a:pt x="41" y="99"/>
                  </a:lnTo>
                  <a:lnTo>
                    <a:pt x="39" y="103"/>
                  </a:lnTo>
                  <a:lnTo>
                    <a:pt x="37" y="105"/>
                  </a:lnTo>
                  <a:lnTo>
                    <a:pt x="36" y="107"/>
                  </a:lnTo>
                  <a:lnTo>
                    <a:pt x="36" y="112"/>
                  </a:lnTo>
                  <a:lnTo>
                    <a:pt x="37" y="115"/>
                  </a:lnTo>
                  <a:lnTo>
                    <a:pt x="37" y="118"/>
                  </a:lnTo>
                  <a:lnTo>
                    <a:pt x="37" y="121"/>
                  </a:lnTo>
                  <a:lnTo>
                    <a:pt x="37" y="123"/>
                  </a:lnTo>
                  <a:close/>
                </a:path>
              </a:pathLst>
            </a:custGeom>
            <a:solidFill>
              <a:srgbClr val="FFF7D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68" name="Freeform 1783"/>
            <p:cNvSpPr>
              <a:spLocks/>
            </p:cNvSpPr>
            <p:nvPr/>
          </p:nvSpPr>
          <p:spPr bwMode="auto">
            <a:xfrm>
              <a:off x="5025" y="1017"/>
              <a:ext cx="24" cy="36"/>
            </a:xfrm>
            <a:custGeom>
              <a:avLst/>
              <a:gdLst>
                <a:gd name="T0" fmla="*/ 0 w 93"/>
                <a:gd name="T1" fmla="*/ 0 h 145"/>
                <a:gd name="T2" fmla="*/ 0 w 93"/>
                <a:gd name="T3" fmla="*/ 0 h 145"/>
                <a:gd name="T4" fmla="*/ 0 w 93"/>
                <a:gd name="T5" fmla="*/ 0 h 145"/>
                <a:gd name="T6" fmla="*/ 0 w 93"/>
                <a:gd name="T7" fmla="*/ 0 h 145"/>
                <a:gd name="T8" fmla="*/ 0 w 93"/>
                <a:gd name="T9" fmla="*/ 0 h 145"/>
                <a:gd name="T10" fmla="*/ 0 w 93"/>
                <a:gd name="T11" fmla="*/ 0 h 145"/>
                <a:gd name="T12" fmla="*/ 0 w 93"/>
                <a:gd name="T13" fmla="*/ 0 h 145"/>
                <a:gd name="T14" fmla="*/ 0 w 93"/>
                <a:gd name="T15" fmla="*/ 0 h 145"/>
                <a:gd name="T16" fmla="*/ 0 w 93"/>
                <a:gd name="T17" fmla="*/ 0 h 145"/>
                <a:gd name="T18" fmla="*/ 0 w 93"/>
                <a:gd name="T19" fmla="*/ 0 h 145"/>
                <a:gd name="T20" fmla="*/ 0 w 93"/>
                <a:gd name="T21" fmla="*/ 0 h 145"/>
                <a:gd name="T22" fmla="*/ 0 w 93"/>
                <a:gd name="T23" fmla="*/ 0 h 145"/>
                <a:gd name="T24" fmla="*/ 0 w 93"/>
                <a:gd name="T25" fmla="*/ 0 h 145"/>
                <a:gd name="T26" fmla="*/ 0 w 93"/>
                <a:gd name="T27" fmla="*/ 0 h 145"/>
                <a:gd name="T28" fmla="*/ 0 w 93"/>
                <a:gd name="T29" fmla="*/ 0 h 145"/>
                <a:gd name="T30" fmla="*/ 0 w 93"/>
                <a:gd name="T31" fmla="*/ 0 h 145"/>
                <a:gd name="T32" fmla="*/ 0 w 93"/>
                <a:gd name="T33" fmla="*/ 0 h 145"/>
                <a:gd name="T34" fmla="*/ 0 w 93"/>
                <a:gd name="T35" fmla="*/ 0 h 145"/>
                <a:gd name="T36" fmla="*/ 0 w 93"/>
                <a:gd name="T37" fmla="*/ 0 h 145"/>
                <a:gd name="T38" fmla="*/ 0 w 93"/>
                <a:gd name="T39" fmla="*/ 0 h 145"/>
                <a:gd name="T40" fmla="*/ 0 w 93"/>
                <a:gd name="T41" fmla="*/ 0 h 145"/>
                <a:gd name="T42" fmla="*/ 0 w 93"/>
                <a:gd name="T43" fmla="*/ 0 h 145"/>
                <a:gd name="T44" fmla="*/ 0 w 93"/>
                <a:gd name="T45" fmla="*/ 0 h 145"/>
                <a:gd name="T46" fmla="*/ 0 w 93"/>
                <a:gd name="T47" fmla="*/ 0 h 145"/>
                <a:gd name="T48" fmla="*/ 0 w 93"/>
                <a:gd name="T49" fmla="*/ 0 h 145"/>
                <a:gd name="T50" fmla="*/ 0 w 93"/>
                <a:gd name="T51" fmla="*/ 0 h 145"/>
                <a:gd name="T52" fmla="*/ 0 w 93"/>
                <a:gd name="T53" fmla="*/ 0 h 145"/>
                <a:gd name="T54" fmla="*/ 0 w 93"/>
                <a:gd name="T55" fmla="*/ 0 h 145"/>
                <a:gd name="T56" fmla="*/ 0 w 93"/>
                <a:gd name="T57" fmla="*/ 0 h 145"/>
                <a:gd name="T58" fmla="*/ 0 w 93"/>
                <a:gd name="T59" fmla="*/ 0 h 145"/>
                <a:gd name="T60" fmla="*/ 0 w 93"/>
                <a:gd name="T61" fmla="*/ 0 h 145"/>
                <a:gd name="T62" fmla="*/ 0 w 93"/>
                <a:gd name="T63" fmla="*/ 0 h 145"/>
                <a:gd name="T64" fmla="*/ 0 w 93"/>
                <a:gd name="T65" fmla="*/ 0 h 145"/>
                <a:gd name="T66" fmla="*/ 0 w 93"/>
                <a:gd name="T67" fmla="*/ 0 h 14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93"/>
                <a:gd name="T103" fmla="*/ 0 h 145"/>
                <a:gd name="T104" fmla="*/ 93 w 93"/>
                <a:gd name="T105" fmla="*/ 145 h 145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93" h="145">
                  <a:moveTo>
                    <a:pt x="84" y="101"/>
                  </a:moveTo>
                  <a:lnTo>
                    <a:pt x="92" y="130"/>
                  </a:lnTo>
                  <a:lnTo>
                    <a:pt x="86" y="131"/>
                  </a:lnTo>
                  <a:lnTo>
                    <a:pt x="82" y="134"/>
                  </a:lnTo>
                  <a:lnTo>
                    <a:pt x="79" y="139"/>
                  </a:lnTo>
                  <a:lnTo>
                    <a:pt x="75" y="145"/>
                  </a:lnTo>
                  <a:lnTo>
                    <a:pt x="73" y="144"/>
                  </a:lnTo>
                  <a:lnTo>
                    <a:pt x="69" y="141"/>
                  </a:lnTo>
                  <a:lnTo>
                    <a:pt x="64" y="136"/>
                  </a:lnTo>
                  <a:lnTo>
                    <a:pt x="57" y="130"/>
                  </a:lnTo>
                  <a:lnTo>
                    <a:pt x="48" y="138"/>
                  </a:lnTo>
                  <a:lnTo>
                    <a:pt x="45" y="128"/>
                  </a:lnTo>
                  <a:lnTo>
                    <a:pt x="40" y="119"/>
                  </a:lnTo>
                  <a:lnTo>
                    <a:pt x="36" y="109"/>
                  </a:lnTo>
                  <a:lnTo>
                    <a:pt x="31" y="101"/>
                  </a:lnTo>
                  <a:lnTo>
                    <a:pt x="25" y="94"/>
                  </a:lnTo>
                  <a:lnTo>
                    <a:pt x="19" y="89"/>
                  </a:lnTo>
                  <a:lnTo>
                    <a:pt x="13" y="84"/>
                  </a:lnTo>
                  <a:lnTo>
                    <a:pt x="7" y="81"/>
                  </a:lnTo>
                  <a:lnTo>
                    <a:pt x="12" y="62"/>
                  </a:lnTo>
                  <a:lnTo>
                    <a:pt x="10" y="48"/>
                  </a:lnTo>
                  <a:lnTo>
                    <a:pt x="6" y="38"/>
                  </a:lnTo>
                  <a:lnTo>
                    <a:pt x="0" y="32"/>
                  </a:lnTo>
                  <a:lnTo>
                    <a:pt x="1" y="31"/>
                  </a:lnTo>
                  <a:lnTo>
                    <a:pt x="5" y="29"/>
                  </a:lnTo>
                  <a:lnTo>
                    <a:pt x="9" y="28"/>
                  </a:lnTo>
                  <a:lnTo>
                    <a:pt x="12" y="27"/>
                  </a:lnTo>
                  <a:lnTo>
                    <a:pt x="15" y="25"/>
                  </a:lnTo>
                  <a:lnTo>
                    <a:pt x="16" y="24"/>
                  </a:lnTo>
                  <a:lnTo>
                    <a:pt x="18" y="21"/>
                  </a:lnTo>
                  <a:lnTo>
                    <a:pt x="20" y="17"/>
                  </a:lnTo>
                  <a:lnTo>
                    <a:pt x="24" y="14"/>
                  </a:lnTo>
                  <a:lnTo>
                    <a:pt x="30" y="12"/>
                  </a:lnTo>
                  <a:lnTo>
                    <a:pt x="35" y="10"/>
                  </a:lnTo>
                  <a:lnTo>
                    <a:pt x="37" y="10"/>
                  </a:lnTo>
                  <a:lnTo>
                    <a:pt x="41" y="2"/>
                  </a:lnTo>
                  <a:lnTo>
                    <a:pt x="44" y="2"/>
                  </a:lnTo>
                  <a:lnTo>
                    <a:pt x="50" y="1"/>
                  </a:lnTo>
                  <a:lnTo>
                    <a:pt x="57" y="1"/>
                  </a:lnTo>
                  <a:lnTo>
                    <a:pt x="63" y="0"/>
                  </a:lnTo>
                  <a:lnTo>
                    <a:pt x="67" y="0"/>
                  </a:lnTo>
                  <a:lnTo>
                    <a:pt x="73" y="1"/>
                  </a:lnTo>
                  <a:lnTo>
                    <a:pt x="80" y="2"/>
                  </a:lnTo>
                  <a:lnTo>
                    <a:pt x="87" y="6"/>
                  </a:lnTo>
                  <a:lnTo>
                    <a:pt x="87" y="7"/>
                  </a:lnTo>
                  <a:lnTo>
                    <a:pt x="89" y="10"/>
                  </a:lnTo>
                  <a:lnTo>
                    <a:pt x="90" y="15"/>
                  </a:lnTo>
                  <a:lnTo>
                    <a:pt x="93" y="18"/>
                  </a:lnTo>
                  <a:lnTo>
                    <a:pt x="89" y="18"/>
                  </a:lnTo>
                  <a:lnTo>
                    <a:pt x="85" y="18"/>
                  </a:lnTo>
                  <a:lnTo>
                    <a:pt x="82" y="17"/>
                  </a:lnTo>
                  <a:lnTo>
                    <a:pt x="81" y="17"/>
                  </a:lnTo>
                  <a:lnTo>
                    <a:pt x="76" y="35"/>
                  </a:lnTo>
                  <a:lnTo>
                    <a:pt x="72" y="52"/>
                  </a:lnTo>
                  <a:lnTo>
                    <a:pt x="68" y="66"/>
                  </a:lnTo>
                  <a:lnTo>
                    <a:pt x="68" y="75"/>
                  </a:lnTo>
                  <a:lnTo>
                    <a:pt x="70" y="80"/>
                  </a:lnTo>
                  <a:lnTo>
                    <a:pt x="74" y="84"/>
                  </a:lnTo>
                  <a:lnTo>
                    <a:pt x="78" y="89"/>
                  </a:lnTo>
                  <a:lnTo>
                    <a:pt x="82" y="91"/>
                  </a:lnTo>
                  <a:lnTo>
                    <a:pt x="86" y="89"/>
                  </a:lnTo>
                  <a:lnTo>
                    <a:pt x="87" y="90"/>
                  </a:lnTo>
                  <a:lnTo>
                    <a:pt x="90" y="91"/>
                  </a:lnTo>
                  <a:lnTo>
                    <a:pt x="83" y="96"/>
                  </a:lnTo>
                  <a:lnTo>
                    <a:pt x="81" y="99"/>
                  </a:lnTo>
                  <a:lnTo>
                    <a:pt x="83" y="100"/>
                  </a:lnTo>
                  <a:lnTo>
                    <a:pt x="84" y="101"/>
                  </a:lnTo>
                  <a:close/>
                </a:path>
              </a:pathLst>
            </a:custGeom>
            <a:solidFill>
              <a:srgbClr val="FFF7D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69" name="Freeform 1784"/>
            <p:cNvSpPr>
              <a:spLocks/>
            </p:cNvSpPr>
            <p:nvPr/>
          </p:nvSpPr>
          <p:spPr bwMode="auto">
            <a:xfrm>
              <a:off x="5028" y="962"/>
              <a:ext cx="13" cy="18"/>
            </a:xfrm>
            <a:custGeom>
              <a:avLst/>
              <a:gdLst>
                <a:gd name="T0" fmla="*/ 0 w 54"/>
                <a:gd name="T1" fmla="*/ 0 h 73"/>
                <a:gd name="T2" fmla="*/ 0 w 54"/>
                <a:gd name="T3" fmla="*/ 0 h 73"/>
                <a:gd name="T4" fmla="*/ 0 w 54"/>
                <a:gd name="T5" fmla="*/ 0 h 73"/>
                <a:gd name="T6" fmla="*/ 0 w 54"/>
                <a:gd name="T7" fmla="*/ 0 h 73"/>
                <a:gd name="T8" fmla="*/ 0 w 54"/>
                <a:gd name="T9" fmla="*/ 0 h 73"/>
                <a:gd name="T10" fmla="*/ 0 w 54"/>
                <a:gd name="T11" fmla="*/ 0 h 73"/>
                <a:gd name="T12" fmla="*/ 0 w 54"/>
                <a:gd name="T13" fmla="*/ 0 h 73"/>
                <a:gd name="T14" fmla="*/ 0 w 54"/>
                <a:gd name="T15" fmla="*/ 0 h 73"/>
                <a:gd name="T16" fmla="*/ 0 w 54"/>
                <a:gd name="T17" fmla="*/ 0 h 73"/>
                <a:gd name="T18" fmla="*/ 0 w 54"/>
                <a:gd name="T19" fmla="*/ 0 h 73"/>
                <a:gd name="T20" fmla="*/ 0 w 54"/>
                <a:gd name="T21" fmla="*/ 0 h 73"/>
                <a:gd name="T22" fmla="*/ 0 w 54"/>
                <a:gd name="T23" fmla="*/ 0 h 73"/>
                <a:gd name="T24" fmla="*/ 0 w 54"/>
                <a:gd name="T25" fmla="*/ 0 h 73"/>
                <a:gd name="T26" fmla="*/ 0 w 54"/>
                <a:gd name="T27" fmla="*/ 0 h 73"/>
                <a:gd name="T28" fmla="*/ 0 w 54"/>
                <a:gd name="T29" fmla="*/ 0 h 73"/>
                <a:gd name="T30" fmla="*/ 0 w 54"/>
                <a:gd name="T31" fmla="*/ 0 h 73"/>
                <a:gd name="T32" fmla="*/ 0 w 54"/>
                <a:gd name="T33" fmla="*/ 0 h 7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4"/>
                <a:gd name="T52" fmla="*/ 0 h 73"/>
                <a:gd name="T53" fmla="*/ 54 w 54"/>
                <a:gd name="T54" fmla="*/ 73 h 7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4" h="73">
                  <a:moveTo>
                    <a:pt x="54" y="0"/>
                  </a:moveTo>
                  <a:lnTo>
                    <a:pt x="40" y="11"/>
                  </a:lnTo>
                  <a:lnTo>
                    <a:pt x="35" y="26"/>
                  </a:lnTo>
                  <a:lnTo>
                    <a:pt x="38" y="41"/>
                  </a:lnTo>
                  <a:lnTo>
                    <a:pt x="47" y="51"/>
                  </a:lnTo>
                  <a:lnTo>
                    <a:pt x="35" y="56"/>
                  </a:lnTo>
                  <a:lnTo>
                    <a:pt x="27" y="61"/>
                  </a:lnTo>
                  <a:lnTo>
                    <a:pt x="22" y="67"/>
                  </a:lnTo>
                  <a:lnTo>
                    <a:pt x="19" y="73"/>
                  </a:lnTo>
                  <a:lnTo>
                    <a:pt x="7" y="64"/>
                  </a:lnTo>
                  <a:lnTo>
                    <a:pt x="1" y="53"/>
                  </a:lnTo>
                  <a:lnTo>
                    <a:pt x="0" y="43"/>
                  </a:lnTo>
                  <a:lnTo>
                    <a:pt x="3" y="33"/>
                  </a:lnTo>
                  <a:lnTo>
                    <a:pt x="10" y="22"/>
                  </a:lnTo>
                  <a:lnTo>
                    <a:pt x="22" y="14"/>
                  </a:lnTo>
                  <a:lnTo>
                    <a:pt x="36" y="6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00007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70" name="Freeform 1785"/>
            <p:cNvSpPr>
              <a:spLocks/>
            </p:cNvSpPr>
            <p:nvPr/>
          </p:nvSpPr>
          <p:spPr bwMode="auto">
            <a:xfrm>
              <a:off x="5030" y="1065"/>
              <a:ext cx="6" cy="32"/>
            </a:xfrm>
            <a:custGeom>
              <a:avLst/>
              <a:gdLst>
                <a:gd name="T0" fmla="*/ 0 w 24"/>
                <a:gd name="T1" fmla="*/ 0 h 128"/>
                <a:gd name="T2" fmla="*/ 0 w 24"/>
                <a:gd name="T3" fmla="*/ 0 h 128"/>
                <a:gd name="T4" fmla="*/ 0 w 24"/>
                <a:gd name="T5" fmla="*/ 0 h 128"/>
                <a:gd name="T6" fmla="*/ 0 w 24"/>
                <a:gd name="T7" fmla="*/ 0 h 128"/>
                <a:gd name="T8" fmla="*/ 0 w 24"/>
                <a:gd name="T9" fmla="*/ 0 h 128"/>
                <a:gd name="T10" fmla="*/ 0 w 24"/>
                <a:gd name="T11" fmla="*/ 0 h 128"/>
                <a:gd name="T12" fmla="*/ 0 w 24"/>
                <a:gd name="T13" fmla="*/ 0 h 128"/>
                <a:gd name="T14" fmla="*/ 0 w 24"/>
                <a:gd name="T15" fmla="*/ 0 h 128"/>
                <a:gd name="T16" fmla="*/ 0 w 24"/>
                <a:gd name="T17" fmla="*/ 0 h 128"/>
                <a:gd name="T18" fmla="*/ 0 w 24"/>
                <a:gd name="T19" fmla="*/ 0 h 128"/>
                <a:gd name="T20" fmla="*/ 0 w 24"/>
                <a:gd name="T21" fmla="*/ 0 h 128"/>
                <a:gd name="T22" fmla="*/ 0 w 24"/>
                <a:gd name="T23" fmla="*/ 0 h 128"/>
                <a:gd name="T24" fmla="*/ 0 w 24"/>
                <a:gd name="T25" fmla="*/ 0 h 12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4"/>
                <a:gd name="T40" fmla="*/ 0 h 128"/>
                <a:gd name="T41" fmla="*/ 24 w 24"/>
                <a:gd name="T42" fmla="*/ 128 h 12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4" h="128">
                  <a:moveTo>
                    <a:pt x="12" y="128"/>
                  </a:moveTo>
                  <a:lnTo>
                    <a:pt x="8" y="127"/>
                  </a:lnTo>
                  <a:lnTo>
                    <a:pt x="5" y="126"/>
                  </a:lnTo>
                  <a:lnTo>
                    <a:pt x="2" y="124"/>
                  </a:lnTo>
                  <a:lnTo>
                    <a:pt x="0" y="121"/>
                  </a:lnTo>
                  <a:lnTo>
                    <a:pt x="3" y="104"/>
                  </a:lnTo>
                  <a:lnTo>
                    <a:pt x="10" y="66"/>
                  </a:lnTo>
                  <a:lnTo>
                    <a:pt x="18" y="26"/>
                  </a:lnTo>
                  <a:lnTo>
                    <a:pt x="24" y="0"/>
                  </a:lnTo>
                  <a:lnTo>
                    <a:pt x="21" y="40"/>
                  </a:lnTo>
                  <a:lnTo>
                    <a:pt x="17" y="78"/>
                  </a:lnTo>
                  <a:lnTo>
                    <a:pt x="13" y="109"/>
                  </a:lnTo>
                  <a:lnTo>
                    <a:pt x="12" y="128"/>
                  </a:lnTo>
                  <a:close/>
                </a:path>
              </a:pathLst>
            </a:custGeom>
            <a:solidFill>
              <a:srgbClr val="00007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71" name="Freeform 1786"/>
            <p:cNvSpPr>
              <a:spLocks/>
            </p:cNvSpPr>
            <p:nvPr/>
          </p:nvSpPr>
          <p:spPr bwMode="auto">
            <a:xfrm>
              <a:off x="5055" y="945"/>
              <a:ext cx="28" cy="5"/>
            </a:xfrm>
            <a:custGeom>
              <a:avLst/>
              <a:gdLst>
                <a:gd name="T0" fmla="*/ 0 w 114"/>
                <a:gd name="T1" fmla="*/ 0 h 19"/>
                <a:gd name="T2" fmla="*/ 0 w 114"/>
                <a:gd name="T3" fmla="*/ 0 h 19"/>
                <a:gd name="T4" fmla="*/ 0 w 114"/>
                <a:gd name="T5" fmla="*/ 0 h 19"/>
                <a:gd name="T6" fmla="*/ 0 w 114"/>
                <a:gd name="T7" fmla="*/ 0 h 19"/>
                <a:gd name="T8" fmla="*/ 0 w 114"/>
                <a:gd name="T9" fmla="*/ 0 h 19"/>
                <a:gd name="T10" fmla="*/ 0 w 114"/>
                <a:gd name="T11" fmla="*/ 0 h 19"/>
                <a:gd name="T12" fmla="*/ 0 w 114"/>
                <a:gd name="T13" fmla="*/ 0 h 19"/>
                <a:gd name="T14" fmla="*/ 0 w 114"/>
                <a:gd name="T15" fmla="*/ 0 h 19"/>
                <a:gd name="T16" fmla="*/ 0 w 114"/>
                <a:gd name="T17" fmla="*/ 0 h 19"/>
                <a:gd name="T18" fmla="*/ 0 w 114"/>
                <a:gd name="T19" fmla="*/ 0 h 19"/>
                <a:gd name="T20" fmla="*/ 0 w 114"/>
                <a:gd name="T21" fmla="*/ 0 h 19"/>
                <a:gd name="T22" fmla="*/ 0 w 114"/>
                <a:gd name="T23" fmla="*/ 0 h 19"/>
                <a:gd name="T24" fmla="*/ 0 w 114"/>
                <a:gd name="T25" fmla="*/ 0 h 19"/>
                <a:gd name="T26" fmla="*/ 0 w 114"/>
                <a:gd name="T27" fmla="*/ 0 h 19"/>
                <a:gd name="T28" fmla="*/ 0 w 114"/>
                <a:gd name="T29" fmla="*/ 0 h 19"/>
                <a:gd name="T30" fmla="*/ 0 w 114"/>
                <a:gd name="T31" fmla="*/ 0 h 19"/>
                <a:gd name="T32" fmla="*/ 0 w 114"/>
                <a:gd name="T33" fmla="*/ 0 h 19"/>
                <a:gd name="T34" fmla="*/ 0 w 114"/>
                <a:gd name="T35" fmla="*/ 0 h 19"/>
                <a:gd name="T36" fmla="*/ 0 w 114"/>
                <a:gd name="T37" fmla="*/ 0 h 19"/>
                <a:gd name="T38" fmla="*/ 0 w 114"/>
                <a:gd name="T39" fmla="*/ 0 h 19"/>
                <a:gd name="T40" fmla="*/ 0 w 114"/>
                <a:gd name="T41" fmla="*/ 0 h 19"/>
                <a:gd name="T42" fmla="*/ 0 w 114"/>
                <a:gd name="T43" fmla="*/ 0 h 19"/>
                <a:gd name="T44" fmla="*/ 0 w 114"/>
                <a:gd name="T45" fmla="*/ 0 h 19"/>
                <a:gd name="T46" fmla="*/ 0 w 114"/>
                <a:gd name="T47" fmla="*/ 0 h 19"/>
                <a:gd name="T48" fmla="*/ 0 w 114"/>
                <a:gd name="T49" fmla="*/ 0 h 19"/>
                <a:gd name="T50" fmla="*/ 0 w 114"/>
                <a:gd name="T51" fmla="*/ 0 h 19"/>
                <a:gd name="T52" fmla="*/ 0 w 114"/>
                <a:gd name="T53" fmla="*/ 0 h 19"/>
                <a:gd name="T54" fmla="*/ 0 w 114"/>
                <a:gd name="T55" fmla="*/ 0 h 19"/>
                <a:gd name="T56" fmla="*/ 0 w 114"/>
                <a:gd name="T57" fmla="*/ 0 h 1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4"/>
                <a:gd name="T88" fmla="*/ 0 h 19"/>
                <a:gd name="T89" fmla="*/ 114 w 114"/>
                <a:gd name="T90" fmla="*/ 19 h 1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4" h="19">
                  <a:moveTo>
                    <a:pt x="5" y="0"/>
                  </a:moveTo>
                  <a:lnTo>
                    <a:pt x="16" y="4"/>
                  </a:lnTo>
                  <a:lnTo>
                    <a:pt x="29" y="9"/>
                  </a:lnTo>
                  <a:lnTo>
                    <a:pt x="42" y="11"/>
                  </a:lnTo>
                  <a:lnTo>
                    <a:pt x="56" y="13"/>
                  </a:lnTo>
                  <a:lnTo>
                    <a:pt x="72" y="13"/>
                  </a:lnTo>
                  <a:lnTo>
                    <a:pt x="86" y="13"/>
                  </a:lnTo>
                  <a:lnTo>
                    <a:pt x="100" y="12"/>
                  </a:lnTo>
                  <a:lnTo>
                    <a:pt x="114" y="10"/>
                  </a:lnTo>
                  <a:lnTo>
                    <a:pt x="111" y="13"/>
                  </a:lnTo>
                  <a:lnTo>
                    <a:pt x="106" y="17"/>
                  </a:lnTo>
                  <a:lnTo>
                    <a:pt x="98" y="18"/>
                  </a:lnTo>
                  <a:lnTo>
                    <a:pt x="89" y="19"/>
                  </a:lnTo>
                  <a:lnTo>
                    <a:pt x="78" y="19"/>
                  </a:lnTo>
                  <a:lnTo>
                    <a:pt x="68" y="19"/>
                  </a:lnTo>
                  <a:lnTo>
                    <a:pt x="57" y="18"/>
                  </a:lnTo>
                  <a:lnTo>
                    <a:pt x="48" y="18"/>
                  </a:lnTo>
                  <a:lnTo>
                    <a:pt x="40" y="18"/>
                  </a:lnTo>
                  <a:lnTo>
                    <a:pt x="33" y="17"/>
                  </a:lnTo>
                  <a:lnTo>
                    <a:pt x="26" y="17"/>
                  </a:lnTo>
                  <a:lnTo>
                    <a:pt x="20" y="17"/>
                  </a:lnTo>
                  <a:lnTo>
                    <a:pt x="14" y="17"/>
                  </a:lnTo>
                  <a:lnTo>
                    <a:pt x="9" y="17"/>
                  </a:lnTo>
                  <a:lnTo>
                    <a:pt x="4" y="17"/>
                  </a:lnTo>
                  <a:lnTo>
                    <a:pt x="0" y="17"/>
                  </a:lnTo>
                  <a:lnTo>
                    <a:pt x="1" y="11"/>
                  </a:lnTo>
                  <a:lnTo>
                    <a:pt x="2" y="8"/>
                  </a:lnTo>
                  <a:lnTo>
                    <a:pt x="4" y="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7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72" name="Freeform 1787"/>
            <p:cNvSpPr>
              <a:spLocks/>
            </p:cNvSpPr>
            <p:nvPr/>
          </p:nvSpPr>
          <p:spPr bwMode="auto">
            <a:xfrm>
              <a:off x="5042" y="944"/>
              <a:ext cx="8" cy="13"/>
            </a:xfrm>
            <a:custGeom>
              <a:avLst/>
              <a:gdLst>
                <a:gd name="T0" fmla="*/ 0 w 30"/>
                <a:gd name="T1" fmla="*/ 0 h 53"/>
                <a:gd name="T2" fmla="*/ 0 w 30"/>
                <a:gd name="T3" fmla="*/ 0 h 53"/>
                <a:gd name="T4" fmla="*/ 0 w 30"/>
                <a:gd name="T5" fmla="*/ 0 h 53"/>
                <a:gd name="T6" fmla="*/ 0 w 30"/>
                <a:gd name="T7" fmla="*/ 0 h 53"/>
                <a:gd name="T8" fmla="*/ 0 w 30"/>
                <a:gd name="T9" fmla="*/ 0 h 53"/>
                <a:gd name="T10" fmla="*/ 0 w 30"/>
                <a:gd name="T11" fmla="*/ 0 h 53"/>
                <a:gd name="T12" fmla="*/ 0 w 30"/>
                <a:gd name="T13" fmla="*/ 0 h 53"/>
                <a:gd name="T14" fmla="*/ 0 w 30"/>
                <a:gd name="T15" fmla="*/ 0 h 53"/>
                <a:gd name="T16" fmla="*/ 0 w 30"/>
                <a:gd name="T17" fmla="*/ 0 h 53"/>
                <a:gd name="T18" fmla="*/ 0 w 30"/>
                <a:gd name="T19" fmla="*/ 0 h 53"/>
                <a:gd name="T20" fmla="*/ 0 w 30"/>
                <a:gd name="T21" fmla="*/ 0 h 53"/>
                <a:gd name="T22" fmla="*/ 0 w 30"/>
                <a:gd name="T23" fmla="*/ 0 h 53"/>
                <a:gd name="T24" fmla="*/ 0 w 30"/>
                <a:gd name="T25" fmla="*/ 0 h 53"/>
                <a:gd name="T26" fmla="*/ 0 w 30"/>
                <a:gd name="T27" fmla="*/ 0 h 53"/>
                <a:gd name="T28" fmla="*/ 0 w 30"/>
                <a:gd name="T29" fmla="*/ 0 h 53"/>
                <a:gd name="T30" fmla="*/ 0 w 30"/>
                <a:gd name="T31" fmla="*/ 0 h 53"/>
                <a:gd name="T32" fmla="*/ 0 w 30"/>
                <a:gd name="T33" fmla="*/ 0 h 53"/>
                <a:gd name="T34" fmla="*/ 0 w 30"/>
                <a:gd name="T35" fmla="*/ 0 h 53"/>
                <a:gd name="T36" fmla="*/ 0 w 30"/>
                <a:gd name="T37" fmla="*/ 0 h 53"/>
                <a:gd name="T38" fmla="*/ 0 w 30"/>
                <a:gd name="T39" fmla="*/ 0 h 53"/>
                <a:gd name="T40" fmla="*/ 0 w 30"/>
                <a:gd name="T41" fmla="*/ 0 h 5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"/>
                <a:gd name="T64" fmla="*/ 0 h 53"/>
                <a:gd name="T65" fmla="*/ 30 w 30"/>
                <a:gd name="T66" fmla="*/ 53 h 5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" h="53">
                  <a:moveTo>
                    <a:pt x="21" y="45"/>
                  </a:moveTo>
                  <a:lnTo>
                    <a:pt x="16" y="47"/>
                  </a:lnTo>
                  <a:lnTo>
                    <a:pt x="11" y="48"/>
                  </a:lnTo>
                  <a:lnTo>
                    <a:pt x="5" y="50"/>
                  </a:lnTo>
                  <a:lnTo>
                    <a:pt x="0" y="53"/>
                  </a:lnTo>
                  <a:lnTo>
                    <a:pt x="2" y="42"/>
                  </a:lnTo>
                  <a:lnTo>
                    <a:pt x="3" y="33"/>
                  </a:lnTo>
                  <a:lnTo>
                    <a:pt x="3" y="25"/>
                  </a:lnTo>
                  <a:lnTo>
                    <a:pt x="3" y="18"/>
                  </a:lnTo>
                  <a:lnTo>
                    <a:pt x="7" y="24"/>
                  </a:lnTo>
                  <a:lnTo>
                    <a:pt x="8" y="31"/>
                  </a:lnTo>
                  <a:lnTo>
                    <a:pt x="8" y="38"/>
                  </a:lnTo>
                  <a:lnTo>
                    <a:pt x="5" y="45"/>
                  </a:lnTo>
                  <a:lnTo>
                    <a:pt x="11" y="34"/>
                  </a:lnTo>
                  <a:lnTo>
                    <a:pt x="16" y="21"/>
                  </a:lnTo>
                  <a:lnTo>
                    <a:pt x="19" y="9"/>
                  </a:lnTo>
                  <a:lnTo>
                    <a:pt x="20" y="0"/>
                  </a:lnTo>
                  <a:lnTo>
                    <a:pt x="27" y="11"/>
                  </a:lnTo>
                  <a:lnTo>
                    <a:pt x="30" y="23"/>
                  </a:lnTo>
                  <a:lnTo>
                    <a:pt x="29" y="33"/>
                  </a:lnTo>
                  <a:lnTo>
                    <a:pt x="21" y="45"/>
                  </a:lnTo>
                  <a:close/>
                </a:path>
              </a:pathLst>
            </a:custGeom>
            <a:solidFill>
              <a:srgbClr val="00007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73" name="Freeform 1788"/>
            <p:cNvSpPr>
              <a:spLocks/>
            </p:cNvSpPr>
            <p:nvPr/>
          </p:nvSpPr>
          <p:spPr bwMode="auto">
            <a:xfrm>
              <a:off x="5089" y="943"/>
              <a:ext cx="13" cy="18"/>
            </a:xfrm>
            <a:custGeom>
              <a:avLst/>
              <a:gdLst>
                <a:gd name="T0" fmla="*/ 0 w 53"/>
                <a:gd name="T1" fmla="*/ 0 h 73"/>
                <a:gd name="T2" fmla="*/ 0 w 53"/>
                <a:gd name="T3" fmla="*/ 0 h 73"/>
                <a:gd name="T4" fmla="*/ 0 w 53"/>
                <a:gd name="T5" fmla="*/ 0 h 73"/>
                <a:gd name="T6" fmla="*/ 0 w 53"/>
                <a:gd name="T7" fmla="*/ 0 h 73"/>
                <a:gd name="T8" fmla="*/ 0 w 53"/>
                <a:gd name="T9" fmla="*/ 0 h 73"/>
                <a:gd name="T10" fmla="*/ 0 w 53"/>
                <a:gd name="T11" fmla="*/ 0 h 73"/>
                <a:gd name="T12" fmla="*/ 0 w 53"/>
                <a:gd name="T13" fmla="*/ 0 h 73"/>
                <a:gd name="T14" fmla="*/ 0 w 53"/>
                <a:gd name="T15" fmla="*/ 0 h 73"/>
                <a:gd name="T16" fmla="*/ 0 w 53"/>
                <a:gd name="T17" fmla="*/ 0 h 73"/>
                <a:gd name="T18" fmla="*/ 0 w 53"/>
                <a:gd name="T19" fmla="*/ 0 h 73"/>
                <a:gd name="T20" fmla="*/ 0 w 53"/>
                <a:gd name="T21" fmla="*/ 0 h 73"/>
                <a:gd name="T22" fmla="*/ 0 w 53"/>
                <a:gd name="T23" fmla="*/ 0 h 73"/>
                <a:gd name="T24" fmla="*/ 0 w 53"/>
                <a:gd name="T25" fmla="*/ 0 h 73"/>
                <a:gd name="T26" fmla="*/ 0 w 53"/>
                <a:gd name="T27" fmla="*/ 0 h 73"/>
                <a:gd name="T28" fmla="*/ 0 w 53"/>
                <a:gd name="T29" fmla="*/ 0 h 73"/>
                <a:gd name="T30" fmla="*/ 0 w 53"/>
                <a:gd name="T31" fmla="*/ 0 h 73"/>
                <a:gd name="T32" fmla="*/ 0 w 53"/>
                <a:gd name="T33" fmla="*/ 0 h 73"/>
                <a:gd name="T34" fmla="*/ 0 w 53"/>
                <a:gd name="T35" fmla="*/ 0 h 73"/>
                <a:gd name="T36" fmla="*/ 0 w 53"/>
                <a:gd name="T37" fmla="*/ 0 h 73"/>
                <a:gd name="T38" fmla="*/ 0 w 53"/>
                <a:gd name="T39" fmla="*/ 0 h 73"/>
                <a:gd name="T40" fmla="*/ 0 w 53"/>
                <a:gd name="T41" fmla="*/ 0 h 73"/>
                <a:gd name="T42" fmla="*/ 0 w 53"/>
                <a:gd name="T43" fmla="*/ 0 h 73"/>
                <a:gd name="T44" fmla="*/ 0 w 53"/>
                <a:gd name="T45" fmla="*/ 0 h 73"/>
                <a:gd name="T46" fmla="*/ 0 w 53"/>
                <a:gd name="T47" fmla="*/ 0 h 73"/>
                <a:gd name="T48" fmla="*/ 0 w 53"/>
                <a:gd name="T49" fmla="*/ 0 h 73"/>
                <a:gd name="T50" fmla="*/ 0 w 53"/>
                <a:gd name="T51" fmla="*/ 0 h 73"/>
                <a:gd name="T52" fmla="*/ 0 w 53"/>
                <a:gd name="T53" fmla="*/ 0 h 73"/>
                <a:gd name="T54" fmla="*/ 0 w 53"/>
                <a:gd name="T55" fmla="*/ 0 h 73"/>
                <a:gd name="T56" fmla="*/ 0 w 53"/>
                <a:gd name="T57" fmla="*/ 0 h 73"/>
                <a:gd name="T58" fmla="*/ 0 w 53"/>
                <a:gd name="T59" fmla="*/ 0 h 73"/>
                <a:gd name="T60" fmla="*/ 0 w 53"/>
                <a:gd name="T61" fmla="*/ 0 h 73"/>
                <a:gd name="T62" fmla="*/ 0 w 53"/>
                <a:gd name="T63" fmla="*/ 0 h 73"/>
                <a:gd name="T64" fmla="*/ 0 w 53"/>
                <a:gd name="T65" fmla="*/ 0 h 7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53"/>
                <a:gd name="T100" fmla="*/ 0 h 73"/>
                <a:gd name="T101" fmla="*/ 53 w 53"/>
                <a:gd name="T102" fmla="*/ 73 h 7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53" h="73">
                  <a:moveTo>
                    <a:pt x="47" y="73"/>
                  </a:moveTo>
                  <a:lnTo>
                    <a:pt x="42" y="69"/>
                  </a:lnTo>
                  <a:lnTo>
                    <a:pt x="35" y="67"/>
                  </a:lnTo>
                  <a:lnTo>
                    <a:pt x="30" y="65"/>
                  </a:lnTo>
                  <a:lnTo>
                    <a:pt x="24" y="61"/>
                  </a:lnTo>
                  <a:lnTo>
                    <a:pt x="18" y="59"/>
                  </a:lnTo>
                  <a:lnTo>
                    <a:pt x="12" y="57"/>
                  </a:lnTo>
                  <a:lnTo>
                    <a:pt x="6" y="54"/>
                  </a:lnTo>
                  <a:lnTo>
                    <a:pt x="0" y="52"/>
                  </a:lnTo>
                  <a:lnTo>
                    <a:pt x="0" y="45"/>
                  </a:lnTo>
                  <a:lnTo>
                    <a:pt x="4" y="40"/>
                  </a:lnTo>
                  <a:lnTo>
                    <a:pt x="11" y="42"/>
                  </a:lnTo>
                  <a:lnTo>
                    <a:pt x="19" y="53"/>
                  </a:lnTo>
                  <a:lnTo>
                    <a:pt x="20" y="35"/>
                  </a:lnTo>
                  <a:lnTo>
                    <a:pt x="17" y="17"/>
                  </a:lnTo>
                  <a:lnTo>
                    <a:pt x="14" y="5"/>
                  </a:lnTo>
                  <a:lnTo>
                    <a:pt x="17" y="0"/>
                  </a:lnTo>
                  <a:lnTo>
                    <a:pt x="25" y="8"/>
                  </a:lnTo>
                  <a:lnTo>
                    <a:pt x="28" y="27"/>
                  </a:lnTo>
                  <a:lnTo>
                    <a:pt x="28" y="44"/>
                  </a:lnTo>
                  <a:lnTo>
                    <a:pt x="30" y="53"/>
                  </a:lnTo>
                  <a:lnTo>
                    <a:pt x="33" y="49"/>
                  </a:lnTo>
                  <a:lnTo>
                    <a:pt x="34" y="35"/>
                  </a:lnTo>
                  <a:lnTo>
                    <a:pt x="35" y="20"/>
                  </a:lnTo>
                  <a:lnTo>
                    <a:pt x="42" y="13"/>
                  </a:lnTo>
                  <a:lnTo>
                    <a:pt x="48" y="17"/>
                  </a:lnTo>
                  <a:lnTo>
                    <a:pt x="49" y="30"/>
                  </a:lnTo>
                  <a:lnTo>
                    <a:pt x="46" y="45"/>
                  </a:lnTo>
                  <a:lnTo>
                    <a:pt x="37" y="59"/>
                  </a:lnTo>
                  <a:lnTo>
                    <a:pt x="46" y="55"/>
                  </a:lnTo>
                  <a:lnTo>
                    <a:pt x="52" y="55"/>
                  </a:lnTo>
                  <a:lnTo>
                    <a:pt x="53" y="60"/>
                  </a:lnTo>
                  <a:lnTo>
                    <a:pt x="47" y="73"/>
                  </a:lnTo>
                  <a:close/>
                </a:path>
              </a:pathLst>
            </a:custGeom>
            <a:solidFill>
              <a:srgbClr val="00007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74" name="Freeform 1789"/>
            <p:cNvSpPr>
              <a:spLocks/>
            </p:cNvSpPr>
            <p:nvPr/>
          </p:nvSpPr>
          <p:spPr bwMode="auto">
            <a:xfrm>
              <a:off x="5115" y="968"/>
              <a:ext cx="11" cy="14"/>
            </a:xfrm>
            <a:custGeom>
              <a:avLst/>
              <a:gdLst>
                <a:gd name="T0" fmla="*/ 0 w 42"/>
                <a:gd name="T1" fmla="*/ 0 h 58"/>
                <a:gd name="T2" fmla="*/ 0 w 42"/>
                <a:gd name="T3" fmla="*/ 0 h 58"/>
                <a:gd name="T4" fmla="*/ 0 w 42"/>
                <a:gd name="T5" fmla="*/ 0 h 58"/>
                <a:gd name="T6" fmla="*/ 0 w 42"/>
                <a:gd name="T7" fmla="*/ 0 h 58"/>
                <a:gd name="T8" fmla="*/ 0 w 42"/>
                <a:gd name="T9" fmla="*/ 0 h 58"/>
                <a:gd name="T10" fmla="*/ 0 w 42"/>
                <a:gd name="T11" fmla="*/ 0 h 58"/>
                <a:gd name="T12" fmla="*/ 0 w 42"/>
                <a:gd name="T13" fmla="*/ 0 h 58"/>
                <a:gd name="T14" fmla="*/ 0 w 42"/>
                <a:gd name="T15" fmla="*/ 0 h 58"/>
                <a:gd name="T16" fmla="*/ 0 w 42"/>
                <a:gd name="T17" fmla="*/ 0 h 58"/>
                <a:gd name="T18" fmla="*/ 0 w 42"/>
                <a:gd name="T19" fmla="*/ 0 h 58"/>
                <a:gd name="T20" fmla="*/ 0 w 42"/>
                <a:gd name="T21" fmla="*/ 0 h 58"/>
                <a:gd name="T22" fmla="*/ 0 w 42"/>
                <a:gd name="T23" fmla="*/ 0 h 58"/>
                <a:gd name="T24" fmla="*/ 0 w 42"/>
                <a:gd name="T25" fmla="*/ 0 h 58"/>
                <a:gd name="T26" fmla="*/ 0 w 42"/>
                <a:gd name="T27" fmla="*/ 0 h 58"/>
                <a:gd name="T28" fmla="*/ 0 w 42"/>
                <a:gd name="T29" fmla="*/ 0 h 58"/>
                <a:gd name="T30" fmla="*/ 0 w 42"/>
                <a:gd name="T31" fmla="*/ 0 h 58"/>
                <a:gd name="T32" fmla="*/ 0 w 42"/>
                <a:gd name="T33" fmla="*/ 0 h 58"/>
                <a:gd name="T34" fmla="*/ 0 w 42"/>
                <a:gd name="T35" fmla="*/ 0 h 58"/>
                <a:gd name="T36" fmla="*/ 0 w 42"/>
                <a:gd name="T37" fmla="*/ 0 h 58"/>
                <a:gd name="T38" fmla="*/ 0 w 42"/>
                <a:gd name="T39" fmla="*/ 0 h 58"/>
                <a:gd name="T40" fmla="*/ 0 w 42"/>
                <a:gd name="T41" fmla="*/ 0 h 58"/>
                <a:gd name="T42" fmla="*/ 0 w 42"/>
                <a:gd name="T43" fmla="*/ 0 h 58"/>
                <a:gd name="T44" fmla="*/ 0 w 42"/>
                <a:gd name="T45" fmla="*/ 0 h 58"/>
                <a:gd name="T46" fmla="*/ 0 w 42"/>
                <a:gd name="T47" fmla="*/ 0 h 58"/>
                <a:gd name="T48" fmla="*/ 0 w 42"/>
                <a:gd name="T49" fmla="*/ 0 h 58"/>
                <a:gd name="T50" fmla="*/ 0 w 42"/>
                <a:gd name="T51" fmla="*/ 0 h 58"/>
                <a:gd name="T52" fmla="*/ 0 w 42"/>
                <a:gd name="T53" fmla="*/ 0 h 58"/>
                <a:gd name="T54" fmla="*/ 0 w 42"/>
                <a:gd name="T55" fmla="*/ 0 h 58"/>
                <a:gd name="T56" fmla="*/ 0 w 42"/>
                <a:gd name="T57" fmla="*/ 0 h 58"/>
                <a:gd name="T58" fmla="*/ 0 w 42"/>
                <a:gd name="T59" fmla="*/ 0 h 58"/>
                <a:gd name="T60" fmla="*/ 0 w 42"/>
                <a:gd name="T61" fmla="*/ 0 h 58"/>
                <a:gd name="T62" fmla="*/ 0 w 42"/>
                <a:gd name="T63" fmla="*/ 0 h 58"/>
                <a:gd name="T64" fmla="*/ 0 w 42"/>
                <a:gd name="T65" fmla="*/ 0 h 5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42"/>
                <a:gd name="T100" fmla="*/ 0 h 58"/>
                <a:gd name="T101" fmla="*/ 42 w 42"/>
                <a:gd name="T102" fmla="*/ 58 h 5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42" h="58">
                  <a:moveTo>
                    <a:pt x="18" y="58"/>
                  </a:moveTo>
                  <a:lnTo>
                    <a:pt x="14" y="50"/>
                  </a:lnTo>
                  <a:lnTo>
                    <a:pt x="10" y="41"/>
                  </a:lnTo>
                  <a:lnTo>
                    <a:pt x="5" y="33"/>
                  </a:lnTo>
                  <a:lnTo>
                    <a:pt x="0" y="25"/>
                  </a:lnTo>
                  <a:lnTo>
                    <a:pt x="5" y="23"/>
                  </a:lnTo>
                  <a:lnTo>
                    <a:pt x="9" y="18"/>
                  </a:lnTo>
                  <a:lnTo>
                    <a:pt x="12" y="8"/>
                  </a:lnTo>
                  <a:lnTo>
                    <a:pt x="12" y="0"/>
                  </a:lnTo>
                  <a:lnTo>
                    <a:pt x="16" y="3"/>
                  </a:lnTo>
                  <a:lnTo>
                    <a:pt x="18" y="8"/>
                  </a:lnTo>
                  <a:lnTo>
                    <a:pt x="17" y="16"/>
                  </a:lnTo>
                  <a:lnTo>
                    <a:pt x="11" y="22"/>
                  </a:lnTo>
                  <a:lnTo>
                    <a:pt x="16" y="22"/>
                  </a:lnTo>
                  <a:lnTo>
                    <a:pt x="21" y="21"/>
                  </a:lnTo>
                  <a:lnTo>
                    <a:pt x="25" y="19"/>
                  </a:lnTo>
                  <a:lnTo>
                    <a:pt x="30" y="16"/>
                  </a:lnTo>
                  <a:lnTo>
                    <a:pt x="33" y="14"/>
                  </a:lnTo>
                  <a:lnTo>
                    <a:pt x="37" y="11"/>
                  </a:lnTo>
                  <a:lnTo>
                    <a:pt x="40" y="6"/>
                  </a:lnTo>
                  <a:lnTo>
                    <a:pt x="42" y="2"/>
                  </a:lnTo>
                  <a:lnTo>
                    <a:pt x="41" y="23"/>
                  </a:lnTo>
                  <a:lnTo>
                    <a:pt x="34" y="34"/>
                  </a:lnTo>
                  <a:lnTo>
                    <a:pt x="25" y="38"/>
                  </a:lnTo>
                  <a:lnTo>
                    <a:pt x="21" y="42"/>
                  </a:lnTo>
                  <a:lnTo>
                    <a:pt x="24" y="44"/>
                  </a:lnTo>
                  <a:lnTo>
                    <a:pt x="29" y="43"/>
                  </a:lnTo>
                  <a:lnTo>
                    <a:pt x="33" y="43"/>
                  </a:lnTo>
                  <a:lnTo>
                    <a:pt x="32" y="52"/>
                  </a:lnTo>
                  <a:lnTo>
                    <a:pt x="30" y="53"/>
                  </a:lnTo>
                  <a:lnTo>
                    <a:pt x="26" y="53"/>
                  </a:lnTo>
                  <a:lnTo>
                    <a:pt x="22" y="53"/>
                  </a:lnTo>
                  <a:lnTo>
                    <a:pt x="18" y="58"/>
                  </a:lnTo>
                  <a:close/>
                </a:path>
              </a:pathLst>
            </a:custGeom>
            <a:solidFill>
              <a:srgbClr val="00007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75" name="Freeform 1790"/>
            <p:cNvSpPr>
              <a:spLocks/>
            </p:cNvSpPr>
            <p:nvPr/>
          </p:nvSpPr>
          <p:spPr bwMode="auto">
            <a:xfrm>
              <a:off x="5111" y="988"/>
              <a:ext cx="7" cy="18"/>
            </a:xfrm>
            <a:custGeom>
              <a:avLst/>
              <a:gdLst>
                <a:gd name="T0" fmla="*/ 0 w 26"/>
                <a:gd name="T1" fmla="*/ 0 h 70"/>
                <a:gd name="T2" fmla="*/ 0 w 26"/>
                <a:gd name="T3" fmla="*/ 0 h 70"/>
                <a:gd name="T4" fmla="*/ 0 w 26"/>
                <a:gd name="T5" fmla="*/ 0 h 70"/>
                <a:gd name="T6" fmla="*/ 0 w 26"/>
                <a:gd name="T7" fmla="*/ 0 h 70"/>
                <a:gd name="T8" fmla="*/ 0 w 26"/>
                <a:gd name="T9" fmla="*/ 0 h 70"/>
                <a:gd name="T10" fmla="*/ 0 w 26"/>
                <a:gd name="T11" fmla="*/ 0 h 70"/>
                <a:gd name="T12" fmla="*/ 0 w 26"/>
                <a:gd name="T13" fmla="*/ 0 h 70"/>
                <a:gd name="T14" fmla="*/ 0 w 26"/>
                <a:gd name="T15" fmla="*/ 0 h 70"/>
                <a:gd name="T16" fmla="*/ 0 w 26"/>
                <a:gd name="T17" fmla="*/ 0 h 70"/>
                <a:gd name="T18" fmla="*/ 0 w 26"/>
                <a:gd name="T19" fmla="*/ 0 h 70"/>
                <a:gd name="T20" fmla="*/ 0 w 26"/>
                <a:gd name="T21" fmla="*/ 0 h 70"/>
                <a:gd name="T22" fmla="*/ 0 w 26"/>
                <a:gd name="T23" fmla="*/ 0 h 70"/>
                <a:gd name="T24" fmla="*/ 0 w 26"/>
                <a:gd name="T25" fmla="*/ 0 h 7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6"/>
                <a:gd name="T40" fmla="*/ 0 h 70"/>
                <a:gd name="T41" fmla="*/ 26 w 26"/>
                <a:gd name="T42" fmla="*/ 70 h 7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6" h="70">
                  <a:moveTo>
                    <a:pt x="10" y="0"/>
                  </a:moveTo>
                  <a:lnTo>
                    <a:pt x="16" y="14"/>
                  </a:lnTo>
                  <a:lnTo>
                    <a:pt x="21" y="28"/>
                  </a:lnTo>
                  <a:lnTo>
                    <a:pt x="24" y="40"/>
                  </a:lnTo>
                  <a:lnTo>
                    <a:pt x="26" y="52"/>
                  </a:lnTo>
                  <a:lnTo>
                    <a:pt x="25" y="62"/>
                  </a:lnTo>
                  <a:lnTo>
                    <a:pt x="21" y="68"/>
                  </a:lnTo>
                  <a:lnTo>
                    <a:pt x="13" y="70"/>
                  </a:lnTo>
                  <a:lnTo>
                    <a:pt x="0" y="68"/>
                  </a:lnTo>
                  <a:lnTo>
                    <a:pt x="5" y="51"/>
                  </a:lnTo>
                  <a:lnTo>
                    <a:pt x="9" y="32"/>
                  </a:lnTo>
                  <a:lnTo>
                    <a:pt x="9" y="1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7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76" name="Freeform 1791"/>
            <p:cNvSpPr>
              <a:spLocks/>
            </p:cNvSpPr>
            <p:nvPr/>
          </p:nvSpPr>
          <p:spPr bwMode="auto">
            <a:xfrm>
              <a:off x="5042" y="974"/>
              <a:ext cx="50" cy="58"/>
            </a:xfrm>
            <a:custGeom>
              <a:avLst/>
              <a:gdLst>
                <a:gd name="T0" fmla="*/ 0 w 198"/>
                <a:gd name="T1" fmla="*/ 0 h 233"/>
                <a:gd name="T2" fmla="*/ 0 w 198"/>
                <a:gd name="T3" fmla="*/ 0 h 233"/>
                <a:gd name="T4" fmla="*/ 0 w 198"/>
                <a:gd name="T5" fmla="*/ 0 h 233"/>
                <a:gd name="T6" fmla="*/ 0 w 198"/>
                <a:gd name="T7" fmla="*/ 0 h 233"/>
                <a:gd name="T8" fmla="*/ 0 w 198"/>
                <a:gd name="T9" fmla="*/ 0 h 233"/>
                <a:gd name="T10" fmla="*/ 0 w 198"/>
                <a:gd name="T11" fmla="*/ 0 h 233"/>
                <a:gd name="T12" fmla="*/ 0 w 198"/>
                <a:gd name="T13" fmla="*/ 0 h 233"/>
                <a:gd name="T14" fmla="*/ 0 w 198"/>
                <a:gd name="T15" fmla="*/ 0 h 233"/>
                <a:gd name="T16" fmla="*/ 0 w 198"/>
                <a:gd name="T17" fmla="*/ 0 h 233"/>
                <a:gd name="T18" fmla="*/ 0 w 198"/>
                <a:gd name="T19" fmla="*/ 0 h 233"/>
                <a:gd name="T20" fmla="*/ 0 w 198"/>
                <a:gd name="T21" fmla="*/ 0 h 233"/>
                <a:gd name="T22" fmla="*/ 0 w 198"/>
                <a:gd name="T23" fmla="*/ 0 h 233"/>
                <a:gd name="T24" fmla="*/ 0 w 198"/>
                <a:gd name="T25" fmla="*/ 0 h 233"/>
                <a:gd name="T26" fmla="*/ 0 w 198"/>
                <a:gd name="T27" fmla="*/ 0 h 233"/>
                <a:gd name="T28" fmla="*/ 0 w 198"/>
                <a:gd name="T29" fmla="*/ 0 h 233"/>
                <a:gd name="T30" fmla="*/ 0 w 198"/>
                <a:gd name="T31" fmla="*/ 0 h 233"/>
                <a:gd name="T32" fmla="*/ 0 w 198"/>
                <a:gd name="T33" fmla="*/ 0 h 233"/>
                <a:gd name="T34" fmla="*/ 0 w 198"/>
                <a:gd name="T35" fmla="*/ 0 h 233"/>
                <a:gd name="T36" fmla="*/ 0 w 198"/>
                <a:gd name="T37" fmla="*/ 0 h 233"/>
                <a:gd name="T38" fmla="*/ 0 w 198"/>
                <a:gd name="T39" fmla="*/ 0 h 233"/>
                <a:gd name="T40" fmla="*/ 0 w 198"/>
                <a:gd name="T41" fmla="*/ 0 h 233"/>
                <a:gd name="T42" fmla="*/ 0 w 198"/>
                <a:gd name="T43" fmla="*/ 0 h 233"/>
                <a:gd name="T44" fmla="*/ 0 w 198"/>
                <a:gd name="T45" fmla="*/ 0 h 233"/>
                <a:gd name="T46" fmla="*/ 0 w 198"/>
                <a:gd name="T47" fmla="*/ 0 h 233"/>
                <a:gd name="T48" fmla="*/ 0 w 198"/>
                <a:gd name="T49" fmla="*/ 0 h 233"/>
                <a:gd name="T50" fmla="*/ 0 w 198"/>
                <a:gd name="T51" fmla="*/ 0 h 233"/>
                <a:gd name="T52" fmla="*/ 0 w 198"/>
                <a:gd name="T53" fmla="*/ 0 h 233"/>
                <a:gd name="T54" fmla="*/ 0 w 198"/>
                <a:gd name="T55" fmla="*/ 0 h 233"/>
                <a:gd name="T56" fmla="*/ 0 w 198"/>
                <a:gd name="T57" fmla="*/ 0 h 233"/>
                <a:gd name="T58" fmla="*/ 0 w 198"/>
                <a:gd name="T59" fmla="*/ 0 h 233"/>
                <a:gd name="T60" fmla="*/ 0 w 198"/>
                <a:gd name="T61" fmla="*/ 0 h 233"/>
                <a:gd name="T62" fmla="*/ 0 w 198"/>
                <a:gd name="T63" fmla="*/ 0 h 233"/>
                <a:gd name="T64" fmla="*/ 0 w 198"/>
                <a:gd name="T65" fmla="*/ 0 h 233"/>
                <a:gd name="T66" fmla="*/ 0 w 198"/>
                <a:gd name="T67" fmla="*/ 0 h 233"/>
                <a:gd name="T68" fmla="*/ 0 w 198"/>
                <a:gd name="T69" fmla="*/ 0 h 233"/>
                <a:gd name="T70" fmla="*/ 0 w 198"/>
                <a:gd name="T71" fmla="*/ 0 h 233"/>
                <a:gd name="T72" fmla="*/ 0 w 198"/>
                <a:gd name="T73" fmla="*/ 0 h 233"/>
                <a:gd name="T74" fmla="*/ 0 w 198"/>
                <a:gd name="T75" fmla="*/ 0 h 233"/>
                <a:gd name="T76" fmla="*/ 0 w 198"/>
                <a:gd name="T77" fmla="*/ 0 h 233"/>
                <a:gd name="T78" fmla="*/ 0 w 198"/>
                <a:gd name="T79" fmla="*/ 0 h 233"/>
                <a:gd name="T80" fmla="*/ 0 w 198"/>
                <a:gd name="T81" fmla="*/ 0 h 233"/>
                <a:gd name="T82" fmla="*/ 0 w 198"/>
                <a:gd name="T83" fmla="*/ 0 h 233"/>
                <a:gd name="T84" fmla="*/ 0 w 198"/>
                <a:gd name="T85" fmla="*/ 0 h 233"/>
                <a:gd name="T86" fmla="*/ 0 w 198"/>
                <a:gd name="T87" fmla="*/ 0 h 233"/>
                <a:gd name="T88" fmla="*/ 0 w 198"/>
                <a:gd name="T89" fmla="*/ 0 h 233"/>
                <a:gd name="T90" fmla="*/ 0 w 198"/>
                <a:gd name="T91" fmla="*/ 0 h 233"/>
                <a:gd name="T92" fmla="*/ 0 w 198"/>
                <a:gd name="T93" fmla="*/ 0 h 233"/>
                <a:gd name="T94" fmla="*/ 0 w 198"/>
                <a:gd name="T95" fmla="*/ 0 h 233"/>
                <a:gd name="T96" fmla="*/ 0 w 198"/>
                <a:gd name="T97" fmla="*/ 0 h 233"/>
                <a:gd name="T98" fmla="*/ 0 w 198"/>
                <a:gd name="T99" fmla="*/ 0 h 233"/>
                <a:gd name="T100" fmla="*/ 0 w 198"/>
                <a:gd name="T101" fmla="*/ 0 h 233"/>
                <a:gd name="T102" fmla="*/ 0 w 198"/>
                <a:gd name="T103" fmla="*/ 0 h 233"/>
                <a:gd name="T104" fmla="*/ 0 w 198"/>
                <a:gd name="T105" fmla="*/ 0 h 233"/>
                <a:gd name="T106" fmla="*/ 0 w 198"/>
                <a:gd name="T107" fmla="*/ 0 h 233"/>
                <a:gd name="T108" fmla="*/ 0 w 198"/>
                <a:gd name="T109" fmla="*/ 0 h 233"/>
                <a:gd name="T110" fmla="*/ 0 w 198"/>
                <a:gd name="T111" fmla="*/ 0 h 233"/>
                <a:gd name="T112" fmla="*/ 0 w 198"/>
                <a:gd name="T113" fmla="*/ 0 h 233"/>
                <a:gd name="T114" fmla="*/ 0 w 198"/>
                <a:gd name="T115" fmla="*/ 0 h 233"/>
                <a:gd name="T116" fmla="*/ 0 w 198"/>
                <a:gd name="T117" fmla="*/ 0 h 23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98"/>
                <a:gd name="T178" fmla="*/ 0 h 233"/>
                <a:gd name="T179" fmla="*/ 198 w 198"/>
                <a:gd name="T180" fmla="*/ 233 h 23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98" h="233">
                  <a:moveTo>
                    <a:pt x="17" y="168"/>
                  </a:moveTo>
                  <a:lnTo>
                    <a:pt x="20" y="179"/>
                  </a:lnTo>
                  <a:lnTo>
                    <a:pt x="20" y="180"/>
                  </a:lnTo>
                  <a:lnTo>
                    <a:pt x="22" y="183"/>
                  </a:lnTo>
                  <a:lnTo>
                    <a:pt x="23" y="188"/>
                  </a:lnTo>
                  <a:lnTo>
                    <a:pt x="26" y="191"/>
                  </a:lnTo>
                  <a:lnTo>
                    <a:pt x="30" y="196"/>
                  </a:lnTo>
                  <a:lnTo>
                    <a:pt x="33" y="201"/>
                  </a:lnTo>
                  <a:lnTo>
                    <a:pt x="35" y="204"/>
                  </a:lnTo>
                  <a:lnTo>
                    <a:pt x="37" y="209"/>
                  </a:lnTo>
                  <a:lnTo>
                    <a:pt x="40" y="215"/>
                  </a:lnTo>
                  <a:lnTo>
                    <a:pt x="42" y="221"/>
                  </a:lnTo>
                  <a:lnTo>
                    <a:pt x="46" y="227"/>
                  </a:lnTo>
                  <a:lnTo>
                    <a:pt x="51" y="231"/>
                  </a:lnTo>
                  <a:lnTo>
                    <a:pt x="55" y="232"/>
                  </a:lnTo>
                  <a:lnTo>
                    <a:pt x="58" y="232"/>
                  </a:lnTo>
                  <a:lnTo>
                    <a:pt x="60" y="233"/>
                  </a:lnTo>
                  <a:lnTo>
                    <a:pt x="63" y="233"/>
                  </a:lnTo>
                  <a:lnTo>
                    <a:pt x="67" y="233"/>
                  </a:lnTo>
                  <a:lnTo>
                    <a:pt x="71" y="232"/>
                  </a:lnTo>
                  <a:lnTo>
                    <a:pt x="74" y="231"/>
                  </a:lnTo>
                  <a:lnTo>
                    <a:pt x="77" y="229"/>
                  </a:lnTo>
                  <a:lnTo>
                    <a:pt x="80" y="226"/>
                  </a:lnTo>
                  <a:lnTo>
                    <a:pt x="84" y="223"/>
                  </a:lnTo>
                  <a:lnTo>
                    <a:pt x="91" y="220"/>
                  </a:lnTo>
                  <a:lnTo>
                    <a:pt x="103" y="221"/>
                  </a:lnTo>
                  <a:lnTo>
                    <a:pt x="105" y="205"/>
                  </a:lnTo>
                  <a:lnTo>
                    <a:pt x="107" y="194"/>
                  </a:lnTo>
                  <a:lnTo>
                    <a:pt x="113" y="185"/>
                  </a:lnTo>
                  <a:lnTo>
                    <a:pt x="120" y="180"/>
                  </a:lnTo>
                  <a:lnTo>
                    <a:pt x="128" y="177"/>
                  </a:lnTo>
                  <a:lnTo>
                    <a:pt x="134" y="171"/>
                  </a:lnTo>
                  <a:lnTo>
                    <a:pt x="137" y="166"/>
                  </a:lnTo>
                  <a:lnTo>
                    <a:pt x="139" y="159"/>
                  </a:lnTo>
                  <a:lnTo>
                    <a:pt x="144" y="157"/>
                  </a:lnTo>
                  <a:lnTo>
                    <a:pt x="148" y="155"/>
                  </a:lnTo>
                  <a:lnTo>
                    <a:pt x="152" y="154"/>
                  </a:lnTo>
                  <a:lnTo>
                    <a:pt x="156" y="152"/>
                  </a:lnTo>
                  <a:lnTo>
                    <a:pt x="160" y="152"/>
                  </a:lnTo>
                  <a:lnTo>
                    <a:pt x="163" y="151"/>
                  </a:lnTo>
                  <a:lnTo>
                    <a:pt x="167" y="151"/>
                  </a:lnTo>
                  <a:lnTo>
                    <a:pt x="172" y="151"/>
                  </a:lnTo>
                  <a:lnTo>
                    <a:pt x="184" y="147"/>
                  </a:lnTo>
                  <a:lnTo>
                    <a:pt x="191" y="141"/>
                  </a:lnTo>
                  <a:lnTo>
                    <a:pt x="194" y="136"/>
                  </a:lnTo>
                  <a:lnTo>
                    <a:pt x="194" y="130"/>
                  </a:lnTo>
                  <a:lnTo>
                    <a:pt x="191" y="125"/>
                  </a:lnTo>
                  <a:lnTo>
                    <a:pt x="187" y="121"/>
                  </a:lnTo>
                  <a:lnTo>
                    <a:pt x="183" y="118"/>
                  </a:lnTo>
                  <a:lnTo>
                    <a:pt x="178" y="116"/>
                  </a:lnTo>
                  <a:lnTo>
                    <a:pt x="186" y="111"/>
                  </a:lnTo>
                  <a:lnTo>
                    <a:pt x="192" y="105"/>
                  </a:lnTo>
                  <a:lnTo>
                    <a:pt x="194" y="101"/>
                  </a:lnTo>
                  <a:lnTo>
                    <a:pt x="193" y="96"/>
                  </a:lnTo>
                  <a:lnTo>
                    <a:pt x="190" y="91"/>
                  </a:lnTo>
                  <a:lnTo>
                    <a:pt x="186" y="89"/>
                  </a:lnTo>
                  <a:lnTo>
                    <a:pt x="179" y="89"/>
                  </a:lnTo>
                  <a:lnTo>
                    <a:pt x="171" y="91"/>
                  </a:lnTo>
                  <a:lnTo>
                    <a:pt x="178" y="88"/>
                  </a:lnTo>
                  <a:lnTo>
                    <a:pt x="180" y="84"/>
                  </a:lnTo>
                  <a:lnTo>
                    <a:pt x="182" y="79"/>
                  </a:lnTo>
                  <a:lnTo>
                    <a:pt x="186" y="74"/>
                  </a:lnTo>
                  <a:lnTo>
                    <a:pt x="183" y="68"/>
                  </a:lnTo>
                  <a:lnTo>
                    <a:pt x="179" y="67"/>
                  </a:lnTo>
                  <a:lnTo>
                    <a:pt x="173" y="66"/>
                  </a:lnTo>
                  <a:lnTo>
                    <a:pt x="168" y="60"/>
                  </a:lnTo>
                  <a:lnTo>
                    <a:pt x="167" y="56"/>
                  </a:lnTo>
                  <a:lnTo>
                    <a:pt x="168" y="52"/>
                  </a:lnTo>
                  <a:lnTo>
                    <a:pt x="171" y="49"/>
                  </a:lnTo>
                  <a:lnTo>
                    <a:pt x="174" y="46"/>
                  </a:lnTo>
                  <a:lnTo>
                    <a:pt x="178" y="43"/>
                  </a:lnTo>
                  <a:lnTo>
                    <a:pt x="184" y="41"/>
                  </a:lnTo>
                  <a:lnTo>
                    <a:pt x="190" y="38"/>
                  </a:lnTo>
                  <a:lnTo>
                    <a:pt x="198" y="35"/>
                  </a:lnTo>
                  <a:lnTo>
                    <a:pt x="192" y="35"/>
                  </a:lnTo>
                  <a:lnTo>
                    <a:pt x="187" y="33"/>
                  </a:lnTo>
                  <a:lnTo>
                    <a:pt x="184" y="30"/>
                  </a:lnTo>
                  <a:lnTo>
                    <a:pt x="180" y="25"/>
                  </a:lnTo>
                  <a:lnTo>
                    <a:pt x="177" y="28"/>
                  </a:lnTo>
                  <a:lnTo>
                    <a:pt x="176" y="33"/>
                  </a:lnTo>
                  <a:lnTo>
                    <a:pt x="176" y="37"/>
                  </a:lnTo>
                  <a:lnTo>
                    <a:pt x="178" y="44"/>
                  </a:lnTo>
                  <a:lnTo>
                    <a:pt x="175" y="38"/>
                  </a:lnTo>
                  <a:lnTo>
                    <a:pt x="172" y="37"/>
                  </a:lnTo>
                  <a:lnTo>
                    <a:pt x="167" y="36"/>
                  </a:lnTo>
                  <a:lnTo>
                    <a:pt x="164" y="34"/>
                  </a:lnTo>
                  <a:lnTo>
                    <a:pt x="162" y="29"/>
                  </a:lnTo>
                  <a:lnTo>
                    <a:pt x="162" y="25"/>
                  </a:lnTo>
                  <a:lnTo>
                    <a:pt x="165" y="19"/>
                  </a:lnTo>
                  <a:lnTo>
                    <a:pt x="175" y="14"/>
                  </a:lnTo>
                  <a:lnTo>
                    <a:pt x="170" y="16"/>
                  </a:lnTo>
                  <a:lnTo>
                    <a:pt x="163" y="16"/>
                  </a:lnTo>
                  <a:lnTo>
                    <a:pt x="157" y="14"/>
                  </a:lnTo>
                  <a:lnTo>
                    <a:pt x="151" y="8"/>
                  </a:lnTo>
                  <a:lnTo>
                    <a:pt x="142" y="14"/>
                  </a:lnTo>
                  <a:lnTo>
                    <a:pt x="136" y="14"/>
                  </a:lnTo>
                  <a:lnTo>
                    <a:pt x="133" y="10"/>
                  </a:lnTo>
                  <a:lnTo>
                    <a:pt x="131" y="2"/>
                  </a:lnTo>
                  <a:lnTo>
                    <a:pt x="124" y="0"/>
                  </a:lnTo>
                  <a:lnTo>
                    <a:pt x="124" y="2"/>
                  </a:lnTo>
                  <a:lnTo>
                    <a:pt x="124" y="3"/>
                  </a:lnTo>
                  <a:lnTo>
                    <a:pt x="124" y="6"/>
                  </a:lnTo>
                  <a:lnTo>
                    <a:pt x="122" y="8"/>
                  </a:lnTo>
                  <a:lnTo>
                    <a:pt x="131" y="15"/>
                  </a:lnTo>
                  <a:lnTo>
                    <a:pt x="133" y="27"/>
                  </a:lnTo>
                  <a:lnTo>
                    <a:pt x="128" y="35"/>
                  </a:lnTo>
                  <a:lnTo>
                    <a:pt x="115" y="35"/>
                  </a:lnTo>
                  <a:lnTo>
                    <a:pt x="121" y="35"/>
                  </a:lnTo>
                  <a:lnTo>
                    <a:pt x="125" y="33"/>
                  </a:lnTo>
                  <a:lnTo>
                    <a:pt x="125" y="28"/>
                  </a:lnTo>
                  <a:lnTo>
                    <a:pt x="123" y="22"/>
                  </a:lnTo>
                  <a:lnTo>
                    <a:pt x="119" y="16"/>
                  </a:lnTo>
                  <a:lnTo>
                    <a:pt x="114" y="15"/>
                  </a:lnTo>
                  <a:lnTo>
                    <a:pt x="107" y="18"/>
                  </a:lnTo>
                  <a:lnTo>
                    <a:pt x="102" y="21"/>
                  </a:lnTo>
                  <a:lnTo>
                    <a:pt x="103" y="16"/>
                  </a:lnTo>
                  <a:lnTo>
                    <a:pt x="106" y="13"/>
                  </a:lnTo>
                  <a:lnTo>
                    <a:pt x="110" y="11"/>
                  </a:lnTo>
                  <a:lnTo>
                    <a:pt x="116" y="8"/>
                  </a:lnTo>
                  <a:lnTo>
                    <a:pt x="115" y="4"/>
                  </a:lnTo>
                  <a:lnTo>
                    <a:pt x="110" y="2"/>
                  </a:lnTo>
                  <a:lnTo>
                    <a:pt x="105" y="2"/>
                  </a:lnTo>
                  <a:lnTo>
                    <a:pt x="99" y="4"/>
                  </a:lnTo>
                  <a:lnTo>
                    <a:pt x="93" y="8"/>
                  </a:lnTo>
                  <a:lnTo>
                    <a:pt x="87" y="11"/>
                  </a:lnTo>
                  <a:lnTo>
                    <a:pt x="82" y="8"/>
                  </a:lnTo>
                  <a:lnTo>
                    <a:pt x="79" y="0"/>
                  </a:lnTo>
                  <a:lnTo>
                    <a:pt x="76" y="4"/>
                  </a:lnTo>
                  <a:lnTo>
                    <a:pt x="73" y="6"/>
                  </a:lnTo>
                  <a:lnTo>
                    <a:pt x="69" y="7"/>
                  </a:lnTo>
                  <a:lnTo>
                    <a:pt x="66" y="8"/>
                  </a:lnTo>
                  <a:lnTo>
                    <a:pt x="61" y="10"/>
                  </a:lnTo>
                  <a:lnTo>
                    <a:pt x="57" y="11"/>
                  </a:lnTo>
                  <a:lnTo>
                    <a:pt x="52" y="11"/>
                  </a:lnTo>
                  <a:lnTo>
                    <a:pt x="48" y="11"/>
                  </a:lnTo>
                  <a:lnTo>
                    <a:pt x="48" y="15"/>
                  </a:lnTo>
                  <a:lnTo>
                    <a:pt x="46" y="19"/>
                  </a:lnTo>
                  <a:lnTo>
                    <a:pt x="42" y="21"/>
                  </a:lnTo>
                  <a:lnTo>
                    <a:pt x="37" y="23"/>
                  </a:lnTo>
                  <a:lnTo>
                    <a:pt x="33" y="21"/>
                  </a:lnTo>
                  <a:lnTo>
                    <a:pt x="29" y="20"/>
                  </a:lnTo>
                  <a:lnTo>
                    <a:pt x="26" y="20"/>
                  </a:lnTo>
                  <a:lnTo>
                    <a:pt x="22" y="21"/>
                  </a:lnTo>
                  <a:lnTo>
                    <a:pt x="16" y="26"/>
                  </a:lnTo>
                  <a:lnTo>
                    <a:pt x="15" y="29"/>
                  </a:lnTo>
                  <a:lnTo>
                    <a:pt x="17" y="31"/>
                  </a:lnTo>
                  <a:lnTo>
                    <a:pt x="23" y="30"/>
                  </a:lnTo>
                  <a:lnTo>
                    <a:pt x="19" y="35"/>
                  </a:lnTo>
                  <a:lnTo>
                    <a:pt x="16" y="36"/>
                  </a:lnTo>
                  <a:lnTo>
                    <a:pt x="12" y="35"/>
                  </a:lnTo>
                  <a:lnTo>
                    <a:pt x="8" y="31"/>
                  </a:lnTo>
                  <a:lnTo>
                    <a:pt x="7" y="34"/>
                  </a:lnTo>
                  <a:lnTo>
                    <a:pt x="6" y="41"/>
                  </a:lnTo>
                  <a:lnTo>
                    <a:pt x="5" y="50"/>
                  </a:lnTo>
                  <a:lnTo>
                    <a:pt x="4" y="61"/>
                  </a:lnTo>
                  <a:lnTo>
                    <a:pt x="2" y="63"/>
                  </a:lnTo>
                  <a:lnTo>
                    <a:pt x="1" y="65"/>
                  </a:lnTo>
                  <a:lnTo>
                    <a:pt x="0" y="66"/>
                  </a:lnTo>
                  <a:lnTo>
                    <a:pt x="1" y="68"/>
                  </a:lnTo>
                  <a:lnTo>
                    <a:pt x="2" y="72"/>
                  </a:lnTo>
                  <a:lnTo>
                    <a:pt x="4" y="78"/>
                  </a:lnTo>
                  <a:lnTo>
                    <a:pt x="7" y="84"/>
                  </a:lnTo>
                  <a:lnTo>
                    <a:pt x="4" y="96"/>
                  </a:lnTo>
                  <a:lnTo>
                    <a:pt x="3" y="109"/>
                  </a:lnTo>
                  <a:lnTo>
                    <a:pt x="4" y="119"/>
                  </a:lnTo>
                  <a:lnTo>
                    <a:pt x="5" y="129"/>
                  </a:lnTo>
                  <a:lnTo>
                    <a:pt x="6" y="132"/>
                  </a:lnTo>
                  <a:lnTo>
                    <a:pt x="7" y="134"/>
                  </a:lnTo>
                  <a:lnTo>
                    <a:pt x="7" y="137"/>
                  </a:lnTo>
                  <a:lnTo>
                    <a:pt x="8" y="140"/>
                  </a:lnTo>
                  <a:lnTo>
                    <a:pt x="8" y="141"/>
                  </a:lnTo>
                  <a:lnTo>
                    <a:pt x="9" y="143"/>
                  </a:lnTo>
                  <a:lnTo>
                    <a:pt x="9" y="144"/>
                  </a:lnTo>
                  <a:lnTo>
                    <a:pt x="10" y="147"/>
                  </a:lnTo>
                  <a:lnTo>
                    <a:pt x="12" y="154"/>
                  </a:lnTo>
                  <a:lnTo>
                    <a:pt x="14" y="159"/>
                  </a:lnTo>
                  <a:lnTo>
                    <a:pt x="15" y="164"/>
                  </a:lnTo>
                  <a:lnTo>
                    <a:pt x="17" y="168"/>
                  </a:lnTo>
                  <a:close/>
                </a:path>
              </a:pathLst>
            </a:custGeom>
            <a:solidFill>
              <a:srgbClr val="F9E0D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77" name="Freeform 1792"/>
            <p:cNvSpPr>
              <a:spLocks/>
            </p:cNvSpPr>
            <p:nvPr/>
          </p:nvSpPr>
          <p:spPr bwMode="auto">
            <a:xfrm>
              <a:off x="5053" y="1021"/>
              <a:ext cx="7" cy="4"/>
            </a:xfrm>
            <a:custGeom>
              <a:avLst/>
              <a:gdLst>
                <a:gd name="T0" fmla="*/ 0 w 30"/>
                <a:gd name="T1" fmla="*/ 0 h 16"/>
                <a:gd name="T2" fmla="*/ 0 w 30"/>
                <a:gd name="T3" fmla="*/ 0 h 16"/>
                <a:gd name="T4" fmla="*/ 0 w 30"/>
                <a:gd name="T5" fmla="*/ 0 h 16"/>
                <a:gd name="T6" fmla="*/ 0 w 30"/>
                <a:gd name="T7" fmla="*/ 0 h 16"/>
                <a:gd name="T8" fmla="*/ 0 w 30"/>
                <a:gd name="T9" fmla="*/ 0 h 16"/>
                <a:gd name="T10" fmla="*/ 0 w 30"/>
                <a:gd name="T11" fmla="*/ 0 h 16"/>
                <a:gd name="T12" fmla="*/ 0 w 30"/>
                <a:gd name="T13" fmla="*/ 0 h 16"/>
                <a:gd name="T14" fmla="*/ 0 w 30"/>
                <a:gd name="T15" fmla="*/ 0 h 16"/>
                <a:gd name="T16" fmla="*/ 0 w 30"/>
                <a:gd name="T17" fmla="*/ 0 h 16"/>
                <a:gd name="T18" fmla="*/ 0 w 30"/>
                <a:gd name="T19" fmla="*/ 0 h 16"/>
                <a:gd name="T20" fmla="*/ 0 w 30"/>
                <a:gd name="T21" fmla="*/ 0 h 16"/>
                <a:gd name="T22" fmla="*/ 0 w 30"/>
                <a:gd name="T23" fmla="*/ 0 h 16"/>
                <a:gd name="T24" fmla="*/ 0 w 30"/>
                <a:gd name="T25" fmla="*/ 0 h 16"/>
                <a:gd name="T26" fmla="*/ 0 w 30"/>
                <a:gd name="T27" fmla="*/ 0 h 16"/>
                <a:gd name="T28" fmla="*/ 0 w 30"/>
                <a:gd name="T29" fmla="*/ 0 h 16"/>
                <a:gd name="T30" fmla="*/ 0 w 30"/>
                <a:gd name="T31" fmla="*/ 0 h 16"/>
                <a:gd name="T32" fmla="*/ 0 w 30"/>
                <a:gd name="T33" fmla="*/ 0 h 1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0"/>
                <a:gd name="T52" fmla="*/ 0 h 16"/>
                <a:gd name="T53" fmla="*/ 30 w 30"/>
                <a:gd name="T54" fmla="*/ 16 h 1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0" h="16">
                  <a:moveTo>
                    <a:pt x="0" y="2"/>
                  </a:moveTo>
                  <a:lnTo>
                    <a:pt x="12" y="6"/>
                  </a:lnTo>
                  <a:lnTo>
                    <a:pt x="21" y="6"/>
                  </a:lnTo>
                  <a:lnTo>
                    <a:pt x="27" y="3"/>
                  </a:lnTo>
                  <a:lnTo>
                    <a:pt x="30" y="0"/>
                  </a:lnTo>
                  <a:lnTo>
                    <a:pt x="29" y="3"/>
                  </a:lnTo>
                  <a:lnTo>
                    <a:pt x="27" y="8"/>
                  </a:lnTo>
                  <a:lnTo>
                    <a:pt x="25" y="12"/>
                  </a:lnTo>
                  <a:lnTo>
                    <a:pt x="23" y="15"/>
                  </a:lnTo>
                  <a:lnTo>
                    <a:pt x="21" y="15"/>
                  </a:lnTo>
                  <a:lnTo>
                    <a:pt x="17" y="16"/>
                  </a:lnTo>
                  <a:lnTo>
                    <a:pt x="12" y="16"/>
                  </a:lnTo>
                  <a:lnTo>
                    <a:pt x="7" y="15"/>
                  </a:lnTo>
                  <a:lnTo>
                    <a:pt x="5" y="13"/>
                  </a:lnTo>
                  <a:lnTo>
                    <a:pt x="3" y="9"/>
                  </a:lnTo>
                  <a:lnTo>
                    <a:pt x="2" y="6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8AA96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78" name="Freeform 1793"/>
            <p:cNvSpPr>
              <a:spLocks/>
            </p:cNvSpPr>
            <p:nvPr/>
          </p:nvSpPr>
          <p:spPr bwMode="auto">
            <a:xfrm>
              <a:off x="5049" y="985"/>
              <a:ext cx="4" cy="9"/>
            </a:xfrm>
            <a:custGeom>
              <a:avLst/>
              <a:gdLst>
                <a:gd name="T0" fmla="*/ 0 w 13"/>
                <a:gd name="T1" fmla="*/ 0 h 33"/>
                <a:gd name="T2" fmla="*/ 0 w 13"/>
                <a:gd name="T3" fmla="*/ 0 h 33"/>
                <a:gd name="T4" fmla="*/ 0 w 13"/>
                <a:gd name="T5" fmla="*/ 0 h 33"/>
                <a:gd name="T6" fmla="*/ 0 w 13"/>
                <a:gd name="T7" fmla="*/ 0 h 33"/>
                <a:gd name="T8" fmla="*/ 0 w 13"/>
                <a:gd name="T9" fmla="*/ 0 h 33"/>
                <a:gd name="T10" fmla="*/ 0 w 13"/>
                <a:gd name="T11" fmla="*/ 0 h 33"/>
                <a:gd name="T12" fmla="*/ 0 w 13"/>
                <a:gd name="T13" fmla="*/ 0 h 33"/>
                <a:gd name="T14" fmla="*/ 0 w 13"/>
                <a:gd name="T15" fmla="*/ 0 h 33"/>
                <a:gd name="T16" fmla="*/ 0 w 13"/>
                <a:gd name="T17" fmla="*/ 0 h 33"/>
                <a:gd name="T18" fmla="*/ 0 w 13"/>
                <a:gd name="T19" fmla="*/ 0 h 33"/>
                <a:gd name="T20" fmla="*/ 0 w 13"/>
                <a:gd name="T21" fmla="*/ 0 h 33"/>
                <a:gd name="T22" fmla="*/ 0 w 13"/>
                <a:gd name="T23" fmla="*/ 0 h 33"/>
                <a:gd name="T24" fmla="*/ 0 w 13"/>
                <a:gd name="T25" fmla="*/ 0 h 3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3"/>
                <a:gd name="T40" fmla="*/ 0 h 33"/>
                <a:gd name="T41" fmla="*/ 13 w 13"/>
                <a:gd name="T42" fmla="*/ 33 h 3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3" h="33">
                  <a:moveTo>
                    <a:pt x="0" y="0"/>
                  </a:moveTo>
                  <a:lnTo>
                    <a:pt x="10" y="4"/>
                  </a:lnTo>
                  <a:lnTo>
                    <a:pt x="13" y="9"/>
                  </a:lnTo>
                  <a:lnTo>
                    <a:pt x="11" y="17"/>
                  </a:lnTo>
                  <a:lnTo>
                    <a:pt x="8" y="33"/>
                  </a:lnTo>
                  <a:lnTo>
                    <a:pt x="8" y="32"/>
                  </a:lnTo>
                  <a:lnTo>
                    <a:pt x="7" y="31"/>
                  </a:lnTo>
                  <a:lnTo>
                    <a:pt x="5" y="30"/>
                  </a:lnTo>
                  <a:lnTo>
                    <a:pt x="8" y="21"/>
                  </a:lnTo>
                  <a:lnTo>
                    <a:pt x="6" y="12"/>
                  </a:lnTo>
                  <a:lnTo>
                    <a:pt x="3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AA96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79" name="Freeform 1794"/>
            <p:cNvSpPr>
              <a:spLocks/>
            </p:cNvSpPr>
            <p:nvPr/>
          </p:nvSpPr>
          <p:spPr bwMode="auto">
            <a:xfrm>
              <a:off x="5056" y="985"/>
              <a:ext cx="4" cy="7"/>
            </a:xfrm>
            <a:custGeom>
              <a:avLst/>
              <a:gdLst>
                <a:gd name="T0" fmla="*/ 0 w 17"/>
                <a:gd name="T1" fmla="*/ 0 h 30"/>
                <a:gd name="T2" fmla="*/ 0 w 17"/>
                <a:gd name="T3" fmla="*/ 0 h 30"/>
                <a:gd name="T4" fmla="*/ 0 w 17"/>
                <a:gd name="T5" fmla="*/ 0 h 30"/>
                <a:gd name="T6" fmla="*/ 0 w 17"/>
                <a:gd name="T7" fmla="*/ 0 h 30"/>
                <a:gd name="T8" fmla="*/ 0 w 17"/>
                <a:gd name="T9" fmla="*/ 0 h 30"/>
                <a:gd name="T10" fmla="*/ 0 w 17"/>
                <a:gd name="T11" fmla="*/ 0 h 30"/>
                <a:gd name="T12" fmla="*/ 0 w 17"/>
                <a:gd name="T13" fmla="*/ 0 h 30"/>
                <a:gd name="T14" fmla="*/ 0 w 17"/>
                <a:gd name="T15" fmla="*/ 0 h 30"/>
                <a:gd name="T16" fmla="*/ 0 w 17"/>
                <a:gd name="T17" fmla="*/ 0 h 30"/>
                <a:gd name="T18" fmla="*/ 0 w 17"/>
                <a:gd name="T19" fmla="*/ 0 h 30"/>
                <a:gd name="T20" fmla="*/ 0 w 17"/>
                <a:gd name="T21" fmla="*/ 0 h 30"/>
                <a:gd name="T22" fmla="*/ 0 w 17"/>
                <a:gd name="T23" fmla="*/ 0 h 30"/>
                <a:gd name="T24" fmla="*/ 0 w 17"/>
                <a:gd name="T25" fmla="*/ 0 h 30"/>
                <a:gd name="T26" fmla="*/ 0 w 17"/>
                <a:gd name="T27" fmla="*/ 0 h 30"/>
                <a:gd name="T28" fmla="*/ 0 w 17"/>
                <a:gd name="T29" fmla="*/ 0 h 30"/>
                <a:gd name="T30" fmla="*/ 0 w 17"/>
                <a:gd name="T31" fmla="*/ 0 h 30"/>
                <a:gd name="T32" fmla="*/ 0 w 17"/>
                <a:gd name="T33" fmla="*/ 0 h 30"/>
                <a:gd name="T34" fmla="*/ 0 w 17"/>
                <a:gd name="T35" fmla="*/ 0 h 30"/>
                <a:gd name="T36" fmla="*/ 0 w 17"/>
                <a:gd name="T37" fmla="*/ 0 h 30"/>
                <a:gd name="T38" fmla="*/ 0 w 17"/>
                <a:gd name="T39" fmla="*/ 0 h 30"/>
                <a:gd name="T40" fmla="*/ 0 w 17"/>
                <a:gd name="T41" fmla="*/ 0 h 30"/>
                <a:gd name="T42" fmla="*/ 0 w 17"/>
                <a:gd name="T43" fmla="*/ 0 h 30"/>
                <a:gd name="T44" fmla="*/ 0 w 17"/>
                <a:gd name="T45" fmla="*/ 0 h 30"/>
                <a:gd name="T46" fmla="*/ 0 w 17"/>
                <a:gd name="T47" fmla="*/ 0 h 30"/>
                <a:gd name="T48" fmla="*/ 0 w 17"/>
                <a:gd name="T49" fmla="*/ 0 h 30"/>
                <a:gd name="T50" fmla="*/ 0 w 17"/>
                <a:gd name="T51" fmla="*/ 0 h 30"/>
                <a:gd name="T52" fmla="*/ 0 w 17"/>
                <a:gd name="T53" fmla="*/ 0 h 30"/>
                <a:gd name="T54" fmla="*/ 0 w 17"/>
                <a:gd name="T55" fmla="*/ 0 h 30"/>
                <a:gd name="T56" fmla="*/ 0 w 17"/>
                <a:gd name="T57" fmla="*/ 0 h 30"/>
                <a:gd name="T58" fmla="*/ 0 w 17"/>
                <a:gd name="T59" fmla="*/ 0 h 30"/>
                <a:gd name="T60" fmla="*/ 0 w 17"/>
                <a:gd name="T61" fmla="*/ 0 h 30"/>
                <a:gd name="T62" fmla="*/ 0 w 17"/>
                <a:gd name="T63" fmla="*/ 0 h 30"/>
                <a:gd name="T64" fmla="*/ 0 w 17"/>
                <a:gd name="T65" fmla="*/ 0 h 3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7"/>
                <a:gd name="T100" fmla="*/ 0 h 30"/>
                <a:gd name="T101" fmla="*/ 17 w 17"/>
                <a:gd name="T102" fmla="*/ 30 h 3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7" h="30">
                  <a:moveTo>
                    <a:pt x="7" y="4"/>
                  </a:moveTo>
                  <a:lnTo>
                    <a:pt x="9" y="3"/>
                  </a:lnTo>
                  <a:lnTo>
                    <a:pt x="12" y="0"/>
                  </a:lnTo>
                  <a:lnTo>
                    <a:pt x="14" y="0"/>
                  </a:lnTo>
                  <a:lnTo>
                    <a:pt x="16" y="1"/>
                  </a:lnTo>
                  <a:lnTo>
                    <a:pt x="17" y="3"/>
                  </a:lnTo>
                  <a:lnTo>
                    <a:pt x="17" y="4"/>
                  </a:lnTo>
                  <a:lnTo>
                    <a:pt x="17" y="5"/>
                  </a:lnTo>
                  <a:lnTo>
                    <a:pt x="16" y="6"/>
                  </a:lnTo>
                  <a:lnTo>
                    <a:pt x="15" y="6"/>
                  </a:lnTo>
                  <a:lnTo>
                    <a:pt x="14" y="6"/>
                  </a:lnTo>
                  <a:lnTo>
                    <a:pt x="12" y="8"/>
                  </a:lnTo>
                  <a:lnTo>
                    <a:pt x="11" y="9"/>
                  </a:lnTo>
                  <a:lnTo>
                    <a:pt x="9" y="12"/>
                  </a:lnTo>
                  <a:lnTo>
                    <a:pt x="8" y="14"/>
                  </a:lnTo>
                  <a:lnTo>
                    <a:pt x="7" y="16"/>
                  </a:lnTo>
                  <a:lnTo>
                    <a:pt x="7" y="19"/>
                  </a:lnTo>
                  <a:lnTo>
                    <a:pt x="7" y="21"/>
                  </a:lnTo>
                  <a:lnTo>
                    <a:pt x="8" y="23"/>
                  </a:lnTo>
                  <a:lnTo>
                    <a:pt x="10" y="26"/>
                  </a:lnTo>
                  <a:lnTo>
                    <a:pt x="11" y="27"/>
                  </a:lnTo>
                  <a:lnTo>
                    <a:pt x="13" y="29"/>
                  </a:lnTo>
                  <a:lnTo>
                    <a:pt x="15" y="30"/>
                  </a:lnTo>
                  <a:lnTo>
                    <a:pt x="11" y="30"/>
                  </a:lnTo>
                  <a:lnTo>
                    <a:pt x="8" y="30"/>
                  </a:lnTo>
                  <a:lnTo>
                    <a:pt x="5" y="29"/>
                  </a:lnTo>
                  <a:lnTo>
                    <a:pt x="1" y="30"/>
                  </a:lnTo>
                  <a:lnTo>
                    <a:pt x="0" y="23"/>
                  </a:lnTo>
                  <a:lnTo>
                    <a:pt x="0" y="15"/>
                  </a:lnTo>
                  <a:lnTo>
                    <a:pt x="2" y="9"/>
                  </a:lnTo>
                  <a:lnTo>
                    <a:pt x="7" y="4"/>
                  </a:lnTo>
                  <a:close/>
                </a:path>
              </a:pathLst>
            </a:custGeom>
            <a:solidFill>
              <a:srgbClr val="E8AA96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80" name="Freeform 1795"/>
            <p:cNvSpPr>
              <a:spLocks/>
            </p:cNvSpPr>
            <p:nvPr/>
          </p:nvSpPr>
          <p:spPr bwMode="auto">
            <a:xfrm>
              <a:off x="5047" y="1000"/>
              <a:ext cx="2" cy="8"/>
            </a:xfrm>
            <a:custGeom>
              <a:avLst/>
              <a:gdLst>
                <a:gd name="T0" fmla="*/ 0 w 9"/>
                <a:gd name="T1" fmla="*/ 0 h 30"/>
                <a:gd name="T2" fmla="*/ 0 w 9"/>
                <a:gd name="T3" fmla="*/ 0 h 30"/>
                <a:gd name="T4" fmla="*/ 0 w 9"/>
                <a:gd name="T5" fmla="*/ 0 h 30"/>
                <a:gd name="T6" fmla="*/ 0 w 9"/>
                <a:gd name="T7" fmla="*/ 0 h 30"/>
                <a:gd name="T8" fmla="*/ 0 w 9"/>
                <a:gd name="T9" fmla="*/ 0 h 30"/>
                <a:gd name="T10" fmla="*/ 0 w 9"/>
                <a:gd name="T11" fmla="*/ 0 h 30"/>
                <a:gd name="T12" fmla="*/ 0 w 9"/>
                <a:gd name="T13" fmla="*/ 0 h 30"/>
                <a:gd name="T14" fmla="*/ 0 w 9"/>
                <a:gd name="T15" fmla="*/ 0 h 30"/>
                <a:gd name="T16" fmla="*/ 0 w 9"/>
                <a:gd name="T17" fmla="*/ 0 h 30"/>
                <a:gd name="T18" fmla="*/ 0 w 9"/>
                <a:gd name="T19" fmla="*/ 0 h 30"/>
                <a:gd name="T20" fmla="*/ 0 w 9"/>
                <a:gd name="T21" fmla="*/ 0 h 30"/>
                <a:gd name="T22" fmla="*/ 0 w 9"/>
                <a:gd name="T23" fmla="*/ 0 h 30"/>
                <a:gd name="T24" fmla="*/ 0 w 9"/>
                <a:gd name="T25" fmla="*/ 0 h 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9"/>
                <a:gd name="T40" fmla="*/ 0 h 30"/>
                <a:gd name="T41" fmla="*/ 9 w 9"/>
                <a:gd name="T42" fmla="*/ 30 h 3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9" h="30">
                  <a:moveTo>
                    <a:pt x="9" y="13"/>
                  </a:moveTo>
                  <a:lnTo>
                    <a:pt x="7" y="11"/>
                  </a:lnTo>
                  <a:lnTo>
                    <a:pt x="5" y="10"/>
                  </a:lnTo>
                  <a:lnTo>
                    <a:pt x="3" y="7"/>
                  </a:lnTo>
                  <a:lnTo>
                    <a:pt x="3" y="0"/>
                  </a:lnTo>
                  <a:lnTo>
                    <a:pt x="0" y="5"/>
                  </a:lnTo>
                  <a:lnTo>
                    <a:pt x="0" y="12"/>
                  </a:lnTo>
                  <a:lnTo>
                    <a:pt x="1" y="20"/>
                  </a:lnTo>
                  <a:lnTo>
                    <a:pt x="4" y="27"/>
                  </a:lnTo>
                  <a:lnTo>
                    <a:pt x="5" y="30"/>
                  </a:lnTo>
                  <a:lnTo>
                    <a:pt x="5" y="26"/>
                  </a:lnTo>
                  <a:lnTo>
                    <a:pt x="6" y="18"/>
                  </a:lnTo>
                  <a:lnTo>
                    <a:pt x="9" y="13"/>
                  </a:lnTo>
                  <a:close/>
                </a:path>
              </a:pathLst>
            </a:custGeom>
            <a:solidFill>
              <a:srgbClr val="E8AA96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81" name="Freeform 1796"/>
            <p:cNvSpPr>
              <a:spLocks/>
            </p:cNvSpPr>
            <p:nvPr/>
          </p:nvSpPr>
          <p:spPr bwMode="auto">
            <a:xfrm>
              <a:off x="5058" y="999"/>
              <a:ext cx="9" cy="12"/>
            </a:xfrm>
            <a:custGeom>
              <a:avLst/>
              <a:gdLst>
                <a:gd name="T0" fmla="*/ 0 w 34"/>
                <a:gd name="T1" fmla="*/ 0 h 48"/>
                <a:gd name="T2" fmla="*/ 0 w 34"/>
                <a:gd name="T3" fmla="*/ 0 h 48"/>
                <a:gd name="T4" fmla="*/ 0 w 34"/>
                <a:gd name="T5" fmla="*/ 0 h 48"/>
                <a:gd name="T6" fmla="*/ 0 w 34"/>
                <a:gd name="T7" fmla="*/ 0 h 48"/>
                <a:gd name="T8" fmla="*/ 0 w 34"/>
                <a:gd name="T9" fmla="*/ 0 h 48"/>
                <a:gd name="T10" fmla="*/ 0 w 34"/>
                <a:gd name="T11" fmla="*/ 0 h 48"/>
                <a:gd name="T12" fmla="*/ 0 w 34"/>
                <a:gd name="T13" fmla="*/ 0 h 48"/>
                <a:gd name="T14" fmla="*/ 0 w 34"/>
                <a:gd name="T15" fmla="*/ 0 h 48"/>
                <a:gd name="T16" fmla="*/ 0 w 34"/>
                <a:gd name="T17" fmla="*/ 0 h 48"/>
                <a:gd name="T18" fmla="*/ 0 w 34"/>
                <a:gd name="T19" fmla="*/ 0 h 48"/>
                <a:gd name="T20" fmla="*/ 0 w 34"/>
                <a:gd name="T21" fmla="*/ 0 h 48"/>
                <a:gd name="T22" fmla="*/ 0 w 34"/>
                <a:gd name="T23" fmla="*/ 0 h 48"/>
                <a:gd name="T24" fmla="*/ 0 w 34"/>
                <a:gd name="T25" fmla="*/ 0 h 48"/>
                <a:gd name="T26" fmla="*/ 0 w 34"/>
                <a:gd name="T27" fmla="*/ 0 h 48"/>
                <a:gd name="T28" fmla="*/ 0 w 34"/>
                <a:gd name="T29" fmla="*/ 0 h 48"/>
                <a:gd name="T30" fmla="*/ 0 w 34"/>
                <a:gd name="T31" fmla="*/ 0 h 48"/>
                <a:gd name="T32" fmla="*/ 0 w 34"/>
                <a:gd name="T33" fmla="*/ 0 h 48"/>
                <a:gd name="T34" fmla="*/ 0 w 34"/>
                <a:gd name="T35" fmla="*/ 0 h 48"/>
                <a:gd name="T36" fmla="*/ 0 w 34"/>
                <a:gd name="T37" fmla="*/ 0 h 48"/>
                <a:gd name="T38" fmla="*/ 0 w 34"/>
                <a:gd name="T39" fmla="*/ 0 h 48"/>
                <a:gd name="T40" fmla="*/ 0 w 34"/>
                <a:gd name="T41" fmla="*/ 0 h 48"/>
                <a:gd name="T42" fmla="*/ 0 w 34"/>
                <a:gd name="T43" fmla="*/ 0 h 48"/>
                <a:gd name="T44" fmla="*/ 0 w 34"/>
                <a:gd name="T45" fmla="*/ 0 h 48"/>
                <a:gd name="T46" fmla="*/ 0 w 34"/>
                <a:gd name="T47" fmla="*/ 0 h 48"/>
                <a:gd name="T48" fmla="*/ 0 w 34"/>
                <a:gd name="T49" fmla="*/ 0 h 4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4"/>
                <a:gd name="T76" fmla="*/ 0 h 48"/>
                <a:gd name="T77" fmla="*/ 34 w 34"/>
                <a:gd name="T78" fmla="*/ 48 h 48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4" h="48">
                  <a:moveTo>
                    <a:pt x="1" y="0"/>
                  </a:moveTo>
                  <a:lnTo>
                    <a:pt x="5" y="2"/>
                  </a:lnTo>
                  <a:lnTo>
                    <a:pt x="9" y="4"/>
                  </a:lnTo>
                  <a:lnTo>
                    <a:pt x="12" y="6"/>
                  </a:lnTo>
                  <a:lnTo>
                    <a:pt x="13" y="8"/>
                  </a:lnTo>
                  <a:lnTo>
                    <a:pt x="15" y="15"/>
                  </a:lnTo>
                  <a:lnTo>
                    <a:pt x="18" y="25"/>
                  </a:lnTo>
                  <a:lnTo>
                    <a:pt x="24" y="37"/>
                  </a:lnTo>
                  <a:lnTo>
                    <a:pt x="32" y="48"/>
                  </a:lnTo>
                  <a:lnTo>
                    <a:pt x="34" y="48"/>
                  </a:lnTo>
                  <a:lnTo>
                    <a:pt x="27" y="42"/>
                  </a:lnTo>
                  <a:lnTo>
                    <a:pt x="19" y="36"/>
                  </a:lnTo>
                  <a:lnTo>
                    <a:pt x="16" y="29"/>
                  </a:lnTo>
                  <a:lnTo>
                    <a:pt x="16" y="25"/>
                  </a:lnTo>
                  <a:lnTo>
                    <a:pt x="14" y="21"/>
                  </a:lnTo>
                  <a:lnTo>
                    <a:pt x="12" y="16"/>
                  </a:lnTo>
                  <a:lnTo>
                    <a:pt x="11" y="14"/>
                  </a:lnTo>
                  <a:lnTo>
                    <a:pt x="8" y="14"/>
                  </a:lnTo>
                  <a:lnTo>
                    <a:pt x="6" y="13"/>
                  </a:lnTo>
                  <a:lnTo>
                    <a:pt x="3" y="13"/>
                  </a:lnTo>
                  <a:lnTo>
                    <a:pt x="0" y="13"/>
                  </a:lnTo>
                  <a:lnTo>
                    <a:pt x="1" y="9"/>
                  </a:lnTo>
                  <a:lnTo>
                    <a:pt x="2" y="7"/>
                  </a:lnTo>
                  <a:lnTo>
                    <a:pt x="2" y="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8AA96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82" name="Freeform 1797"/>
            <p:cNvSpPr>
              <a:spLocks/>
            </p:cNvSpPr>
            <p:nvPr/>
          </p:nvSpPr>
          <p:spPr bwMode="auto">
            <a:xfrm>
              <a:off x="5032" y="957"/>
              <a:ext cx="80" cy="62"/>
            </a:xfrm>
            <a:custGeom>
              <a:avLst/>
              <a:gdLst>
                <a:gd name="T0" fmla="*/ 0 w 320"/>
                <a:gd name="T1" fmla="*/ 0 h 245"/>
                <a:gd name="T2" fmla="*/ 0 w 320"/>
                <a:gd name="T3" fmla="*/ 0 h 245"/>
                <a:gd name="T4" fmla="*/ 0 w 320"/>
                <a:gd name="T5" fmla="*/ 0 h 245"/>
                <a:gd name="T6" fmla="*/ 0 w 320"/>
                <a:gd name="T7" fmla="*/ 0 h 245"/>
                <a:gd name="T8" fmla="*/ 0 w 320"/>
                <a:gd name="T9" fmla="*/ 0 h 245"/>
                <a:gd name="T10" fmla="*/ 0 w 320"/>
                <a:gd name="T11" fmla="*/ 0 h 245"/>
                <a:gd name="T12" fmla="*/ 0 w 320"/>
                <a:gd name="T13" fmla="*/ 0 h 245"/>
                <a:gd name="T14" fmla="*/ 0 w 320"/>
                <a:gd name="T15" fmla="*/ 0 h 245"/>
                <a:gd name="T16" fmla="*/ 0 w 320"/>
                <a:gd name="T17" fmla="*/ 0 h 245"/>
                <a:gd name="T18" fmla="*/ 0 w 320"/>
                <a:gd name="T19" fmla="*/ 0 h 245"/>
                <a:gd name="T20" fmla="*/ 0 w 320"/>
                <a:gd name="T21" fmla="*/ 0 h 245"/>
                <a:gd name="T22" fmla="*/ 0 w 320"/>
                <a:gd name="T23" fmla="*/ 0 h 245"/>
                <a:gd name="T24" fmla="*/ 0 w 320"/>
                <a:gd name="T25" fmla="*/ 0 h 245"/>
                <a:gd name="T26" fmla="*/ 0 w 320"/>
                <a:gd name="T27" fmla="*/ 0 h 245"/>
                <a:gd name="T28" fmla="*/ 0 w 320"/>
                <a:gd name="T29" fmla="*/ 0 h 245"/>
                <a:gd name="T30" fmla="*/ 0 w 320"/>
                <a:gd name="T31" fmla="*/ 0 h 245"/>
                <a:gd name="T32" fmla="*/ 0 w 320"/>
                <a:gd name="T33" fmla="*/ 0 h 245"/>
                <a:gd name="T34" fmla="*/ 0 w 320"/>
                <a:gd name="T35" fmla="*/ 0 h 245"/>
                <a:gd name="T36" fmla="*/ 0 w 320"/>
                <a:gd name="T37" fmla="*/ 0 h 245"/>
                <a:gd name="T38" fmla="*/ 0 w 320"/>
                <a:gd name="T39" fmla="*/ 0 h 245"/>
                <a:gd name="T40" fmla="*/ 0 w 320"/>
                <a:gd name="T41" fmla="*/ 0 h 245"/>
                <a:gd name="T42" fmla="*/ 0 w 320"/>
                <a:gd name="T43" fmla="*/ 0 h 245"/>
                <a:gd name="T44" fmla="*/ 0 w 320"/>
                <a:gd name="T45" fmla="*/ 0 h 245"/>
                <a:gd name="T46" fmla="*/ 0 w 320"/>
                <a:gd name="T47" fmla="*/ 0 h 245"/>
                <a:gd name="T48" fmla="*/ 0 w 320"/>
                <a:gd name="T49" fmla="*/ 0 h 245"/>
                <a:gd name="T50" fmla="*/ 0 w 320"/>
                <a:gd name="T51" fmla="*/ 0 h 245"/>
                <a:gd name="T52" fmla="*/ 0 w 320"/>
                <a:gd name="T53" fmla="*/ 0 h 245"/>
                <a:gd name="T54" fmla="*/ 0 w 320"/>
                <a:gd name="T55" fmla="*/ 0 h 245"/>
                <a:gd name="T56" fmla="*/ 0 w 320"/>
                <a:gd name="T57" fmla="*/ 0 h 245"/>
                <a:gd name="T58" fmla="*/ 0 w 320"/>
                <a:gd name="T59" fmla="*/ 0 h 245"/>
                <a:gd name="T60" fmla="*/ 0 w 320"/>
                <a:gd name="T61" fmla="*/ 0 h 245"/>
                <a:gd name="T62" fmla="*/ 0 w 320"/>
                <a:gd name="T63" fmla="*/ 0 h 245"/>
                <a:gd name="T64" fmla="*/ 0 w 320"/>
                <a:gd name="T65" fmla="*/ 0 h 245"/>
                <a:gd name="T66" fmla="*/ 0 w 320"/>
                <a:gd name="T67" fmla="*/ 0 h 245"/>
                <a:gd name="T68" fmla="*/ 0 w 320"/>
                <a:gd name="T69" fmla="*/ 0 h 245"/>
                <a:gd name="T70" fmla="*/ 0 w 320"/>
                <a:gd name="T71" fmla="*/ 0 h 245"/>
                <a:gd name="T72" fmla="*/ 0 w 320"/>
                <a:gd name="T73" fmla="*/ 0 h 245"/>
                <a:gd name="T74" fmla="*/ 0 w 320"/>
                <a:gd name="T75" fmla="*/ 0 h 245"/>
                <a:gd name="T76" fmla="*/ 0 w 320"/>
                <a:gd name="T77" fmla="*/ 0 h 245"/>
                <a:gd name="T78" fmla="*/ 0 w 320"/>
                <a:gd name="T79" fmla="*/ 0 h 245"/>
                <a:gd name="T80" fmla="*/ 0 w 320"/>
                <a:gd name="T81" fmla="*/ 0 h 245"/>
                <a:gd name="T82" fmla="*/ 0 w 320"/>
                <a:gd name="T83" fmla="*/ 0 h 245"/>
                <a:gd name="T84" fmla="*/ 0 w 320"/>
                <a:gd name="T85" fmla="*/ 0 h 245"/>
                <a:gd name="T86" fmla="*/ 0 w 320"/>
                <a:gd name="T87" fmla="*/ 0 h 245"/>
                <a:gd name="T88" fmla="*/ 0 w 320"/>
                <a:gd name="T89" fmla="*/ 0 h 245"/>
                <a:gd name="T90" fmla="*/ 0 w 320"/>
                <a:gd name="T91" fmla="*/ 0 h 245"/>
                <a:gd name="T92" fmla="*/ 0 w 320"/>
                <a:gd name="T93" fmla="*/ 0 h 245"/>
                <a:gd name="T94" fmla="*/ 0 w 320"/>
                <a:gd name="T95" fmla="*/ 0 h 245"/>
                <a:gd name="T96" fmla="*/ 0 w 320"/>
                <a:gd name="T97" fmla="*/ 0 h 245"/>
                <a:gd name="T98" fmla="*/ 0 w 320"/>
                <a:gd name="T99" fmla="*/ 0 h 245"/>
                <a:gd name="T100" fmla="*/ 0 w 320"/>
                <a:gd name="T101" fmla="*/ 0 h 245"/>
                <a:gd name="T102" fmla="*/ 0 w 320"/>
                <a:gd name="T103" fmla="*/ 0 h 245"/>
                <a:gd name="T104" fmla="*/ 0 w 320"/>
                <a:gd name="T105" fmla="*/ 0 h 245"/>
                <a:gd name="T106" fmla="*/ 0 w 320"/>
                <a:gd name="T107" fmla="*/ 0 h 245"/>
                <a:gd name="T108" fmla="*/ 0 w 320"/>
                <a:gd name="T109" fmla="*/ 0 h 245"/>
                <a:gd name="T110" fmla="*/ 0 w 320"/>
                <a:gd name="T111" fmla="*/ 0 h 245"/>
                <a:gd name="T112" fmla="*/ 0 w 320"/>
                <a:gd name="T113" fmla="*/ 0 h 245"/>
                <a:gd name="T114" fmla="*/ 0 w 320"/>
                <a:gd name="T115" fmla="*/ 0 h 245"/>
                <a:gd name="T116" fmla="*/ 0 w 320"/>
                <a:gd name="T117" fmla="*/ 0 h 245"/>
                <a:gd name="T118" fmla="*/ 0 w 320"/>
                <a:gd name="T119" fmla="*/ 0 h 245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320"/>
                <a:gd name="T181" fmla="*/ 0 h 245"/>
                <a:gd name="T182" fmla="*/ 320 w 320"/>
                <a:gd name="T183" fmla="*/ 245 h 245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320" h="245">
                  <a:moveTo>
                    <a:pt x="244" y="237"/>
                  </a:moveTo>
                  <a:lnTo>
                    <a:pt x="244" y="235"/>
                  </a:lnTo>
                  <a:lnTo>
                    <a:pt x="244" y="231"/>
                  </a:lnTo>
                  <a:lnTo>
                    <a:pt x="242" y="229"/>
                  </a:lnTo>
                  <a:lnTo>
                    <a:pt x="240" y="226"/>
                  </a:lnTo>
                  <a:lnTo>
                    <a:pt x="245" y="220"/>
                  </a:lnTo>
                  <a:lnTo>
                    <a:pt x="247" y="214"/>
                  </a:lnTo>
                  <a:lnTo>
                    <a:pt x="245" y="209"/>
                  </a:lnTo>
                  <a:lnTo>
                    <a:pt x="238" y="207"/>
                  </a:lnTo>
                  <a:lnTo>
                    <a:pt x="245" y="204"/>
                  </a:lnTo>
                  <a:lnTo>
                    <a:pt x="251" y="200"/>
                  </a:lnTo>
                  <a:lnTo>
                    <a:pt x="255" y="198"/>
                  </a:lnTo>
                  <a:lnTo>
                    <a:pt x="257" y="196"/>
                  </a:lnTo>
                  <a:lnTo>
                    <a:pt x="258" y="191"/>
                  </a:lnTo>
                  <a:lnTo>
                    <a:pt x="257" y="186"/>
                  </a:lnTo>
                  <a:lnTo>
                    <a:pt x="255" y="183"/>
                  </a:lnTo>
                  <a:lnTo>
                    <a:pt x="251" y="182"/>
                  </a:lnTo>
                  <a:lnTo>
                    <a:pt x="255" y="176"/>
                  </a:lnTo>
                  <a:lnTo>
                    <a:pt x="258" y="171"/>
                  </a:lnTo>
                  <a:lnTo>
                    <a:pt x="262" y="168"/>
                  </a:lnTo>
                  <a:lnTo>
                    <a:pt x="269" y="165"/>
                  </a:lnTo>
                  <a:lnTo>
                    <a:pt x="273" y="162"/>
                  </a:lnTo>
                  <a:lnTo>
                    <a:pt x="277" y="161"/>
                  </a:lnTo>
                  <a:lnTo>
                    <a:pt x="280" y="159"/>
                  </a:lnTo>
                  <a:lnTo>
                    <a:pt x="281" y="159"/>
                  </a:lnTo>
                  <a:lnTo>
                    <a:pt x="275" y="173"/>
                  </a:lnTo>
                  <a:lnTo>
                    <a:pt x="276" y="184"/>
                  </a:lnTo>
                  <a:lnTo>
                    <a:pt x="283" y="191"/>
                  </a:lnTo>
                  <a:lnTo>
                    <a:pt x="296" y="185"/>
                  </a:lnTo>
                  <a:lnTo>
                    <a:pt x="294" y="196"/>
                  </a:lnTo>
                  <a:lnTo>
                    <a:pt x="291" y="200"/>
                  </a:lnTo>
                  <a:lnTo>
                    <a:pt x="286" y="203"/>
                  </a:lnTo>
                  <a:lnTo>
                    <a:pt x="279" y="203"/>
                  </a:lnTo>
                  <a:lnTo>
                    <a:pt x="280" y="205"/>
                  </a:lnTo>
                  <a:lnTo>
                    <a:pt x="281" y="207"/>
                  </a:lnTo>
                  <a:lnTo>
                    <a:pt x="283" y="208"/>
                  </a:lnTo>
                  <a:lnTo>
                    <a:pt x="284" y="209"/>
                  </a:lnTo>
                  <a:lnTo>
                    <a:pt x="288" y="211"/>
                  </a:lnTo>
                  <a:lnTo>
                    <a:pt x="293" y="211"/>
                  </a:lnTo>
                  <a:lnTo>
                    <a:pt x="298" y="208"/>
                  </a:lnTo>
                  <a:lnTo>
                    <a:pt x="303" y="206"/>
                  </a:lnTo>
                  <a:lnTo>
                    <a:pt x="307" y="203"/>
                  </a:lnTo>
                  <a:lnTo>
                    <a:pt x="311" y="199"/>
                  </a:lnTo>
                  <a:lnTo>
                    <a:pt x="314" y="194"/>
                  </a:lnTo>
                  <a:lnTo>
                    <a:pt x="316" y="191"/>
                  </a:lnTo>
                  <a:lnTo>
                    <a:pt x="318" y="182"/>
                  </a:lnTo>
                  <a:lnTo>
                    <a:pt x="316" y="173"/>
                  </a:lnTo>
                  <a:lnTo>
                    <a:pt x="312" y="165"/>
                  </a:lnTo>
                  <a:lnTo>
                    <a:pt x="308" y="156"/>
                  </a:lnTo>
                  <a:lnTo>
                    <a:pt x="316" y="152"/>
                  </a:lnTo>
                  <a:lnTo>
                    <a:pt x="320" y="146"/>
                  </a:lnTo>
                  <a:lnTo>
                    <a:pt x="320" y="140"/>
                  </a:lnTo>
                  <a:lnTo>
                    <a:pt x="317" y="132"/>
                  </a:lnTo>
                  <a:lnTo>
                    <a:pt x="312" y="125"/>
                  </a:lnTo>
                  <a:lnTo>
                    <a:pt x="305" y="117"/>
                  </a:lnTo>
                  <a:lnTo>
                    <a:pt x="296" y="109"/>
                  </a:lnTo>
                  <a:lnTo>
                    <a:pt x="287" y="101"/>
                  </a:lnTo>
                  <a:lnTo>
                    <a:pt x="288" y="92"/>
                  </a:lnTo>
                  <a:lnTo>
                    <a:pt x="288" y="84"/>
                  </a:lnTo>
                  <a:lnTo>
                    <a:pt x="287" y="77"/>
                  </a:lnTo>
                  <a:lnTo>
                    <a:pt x="285" y="71"/>
                  </a:lnTo>
                  <a:lnTo>
                    <a:pt x="279" y="63"/>
                  </a:lnTo>
                  <a:lnTo>
                    <a:pt x="272" y="59"/>
                  </a:lnTo>
                  <a:lnTo>
                    <a:pt x="263" y="56"/>
                  </a:lnTo>
                  <a:lnTo>
                    <a:pt x="255" y="55"/>
                  </a:lnTo>
                  <a:lnTo>
                    <a:pt x="253" y="46"/>
                  </a:lnTo>
                  <a:lnTo>
                    <a:pt x="251" y="38"/>
                  </a:lnTo>
                  <a:lnTo>
                    <a:pt x="247" y="33"/>
                  </a:lnTo>
                  <a:lnTo>
                    <a:pt x="242" y="30"/>
                  </a:lnTo>
                  <a:lnTo>
                    <a:pt x="237" y="30"/>
                  </a:lnTo>
                  <a:lnTo>
                    <a:pt x="233" y="30"/>
                  </a:lnTo>
                  <a:lnTo>
                    <a:pt x="229" y="33"/>
                  </a:lnTo>
                  <a:lnTo>
                    <a:pt x="225" y="37"/>
                  </a:lnTo>
                  <a:lnTo>
                    <a:pt x="225" y="28"/>
                  </a:lnTo>
                  <a:lnTo>
                    <a:pt x="223" y="22"/>
                  </a:lnTo>
                  <a:lnTo>
                    <a:pt x="218" y="17"/>
                  </a:lnTo>
                  <a:lnTo>
                    <a:pt x="213" y="14"/>
                  </a:lnTo>
                  <a:lnTo>
                    <a:pt x="205" y="13"/>
                  </a:lnTo>
                  <a:lnTo>
                    <a:pt x="198" y="11"/>
                  </a:lnTo>
                  <a:lnTo>
                    <a:pt x="192" y="11"/>
                  </a:lnTo>
                  <a:lnTo>
                    <a:pt x="187" y="13"/>
                  </a:lnTo>
                  <a:lnTo>
                    <a:pt x="186" y="11"/>
                  </a:lnTo>
                  <a:lnTo>
                    <a:pt x="184" y="10"/>
                  </a:lnTo>
                  <a:lnTo>
                    <a:pt x="180" y="8"/>
                  </a:lnTo>
                  <a:lnTo>
                    <a:pt x="176" y="6"/>
                  </a:lnTo>
                  <a:lnTo>
                    <a:pt x="167" y="2"/>
                  </a:lnTo>
                  <a:lnTo>
                    <a:pt x="161" y="3"/>
                  </a:lnTo>
                  <a:lnTo>
                    <a:pt x="157" y="8"/>
                  </a:lnTo>
                  <a:lnTo>
                    <a:pt x="155" y="15"/>
                  </a:lnTo>
                  <a:lnTo>
                    <a:pt x="152" y="8"/>
                  </a:lnTo>
                  <a:lnTo>
                    <a:pt x="147" y="3"/>
                  </a:lnTo>
                  <a:lnTo>
                    <a:pt x="142" y="1"/>
                  </a:lnTo>
                  <a:lnTo>
                    <a:pt x="138" y="0"/>
                  </a:lnTo>
                  <a:lnTo>
                    <a:pt x="133" y="1"/>
                  </a:lnTo>
                  <a:lnTo>
                    <a:pt x="129" y="2"/>
                  </a:lnTo>
                  <a:lnTo>
                    <a:pt x="126" y="5"/>
                  </a:lnTo>
                  <a:lnTo>
                    <a:pt x="123" y="7"/>
                  </a:lnTo>
                  <a:lnTo>
                    <a:pt x="117" y="0"/>
                  </a:lnTo>
                  <a:lnTo>
                    <a:pt x="111" y="0"/>
                  </a:lnTo>
                  <a:lnTo>
                    <a:pt x="106" y="5"/>
                  </a:lnTo>
                  <a:lnTo>
                    <a:pt x="102" y="10"/>
                  </a:lnTo>
                  <a:lnTo>
                    <a:pt x="96" y="5"/>
                  </a:lnTo>
                  <a:lnTo>
                    <a:pt x="90" y="2"/>
                  </a:lnTo>
                  <a:lnTo>
                    <a:pt x="85" y="1"/>
                  </a:lnTo>
                  <a:lnTo>
                    <a:pt x="80" y="3"/>
                  </a:lnTo>
                  <a:lnTo>
                    <a:pt x="75" y="7"/>
                  </a:lnTo>
                  <a:lnTo>
                    <a:pt x="71" y="11"/>
                  </a:lnTo>
                  <a:lnTo>
                    <a:pt x="67" y="17"/>
                  </a:lnTo>
                  <a:lnTo>
                    <a:pt x="64" y="23"/>
                  </a:lnTo>
                  <a:lnTo>
                    <a:pt x="59" y="18"/>
                  </a:lnTo>
                  <a:lnTo>
                    <a:pt x="52" y="16"/>
                  </a:lnTo>
                  <a:lnTo>
                    <a:pt x="44" y="16"/>
                  </a:lnTo>
                  <a:lnTo>
                    <a:pt x="36" y="18"/>
                  </a:lnTo>
                  <a:lnTo>
                    <a:pt x="22" y="29"/>
                  </a:lnTo>
                  <a:lnTo>
                    <a:pt x="17" y="44"/>
                  </a:lnTo>
                  <a:lnTo>
                    <a:pt x="20" y="59"/>
                  </a:lnTo>
                  <a:lnTo>
                    <a:pt x="29" y="69"/>
                  </a:lnTo>
                  <a:lnTo>
                    <a:pt x="17" y="74"/>
                  </a:lnTo>
                  <a:lnTo>
                    <a:pt x="9" y="79"/>
                  </a:lnTo>
                  <a:lnTo>
                    <a:pt x="4" y="85"/>
                  </a:lnTo>
                  <a:lnTo>
                    <a:pt x="1" y="91"/>
                  </a:lnTo>
                  <a:lnTo>
                    <a:pt x="0" y="95"/>
                  </a:lnTo>
                  <a:lnTo>
                    <a:pt x="0" y="101"/>
                  </a:lnTo>
                  <a:lnTo>
                    <a:pt x="1" y="106"/>
                  </a:lnTo>
                  <a:lnTo>
                    <a:pt x="2" y="109"/>
                  </a:lnTo>
                  <a:lnTo>
                    <a:pt x="7" y="115"/>
                  </a:lnTo>
                  <a:lnTo>
                    <a:pt x="13" y="118"/>
                  </a:lnTo>
                  <a:lnTo>
                    <a:pt x="20" y="120"/>
                  </a:lnTo>
                  <a:lnTo>
                    <a:pt x="27" y="121"/>
                  </a:lnTo>
                  <a:lnTo>
                    <a:pt x="21" y="129"/>
                  </a:lnTo>
                  <a:lnTo>
                    <a:pt x="19" y="135"/>
                  </a:lnTo>
                  <a:lnTo>
                    <a:pt x="20" y="139"/>
                  </a:lnTo>
                  <a:lnTo>
                    <a:pt x="24" y="142"/>
                  </a:lnTo>
                  <a:lnTo>
                    <a:pt x="29" y="143"/>
                  </a:lnTo>
                  <a:lnTo>
                    <a:pt x="32" y="146"/>
                  </a:lnTo>
                  <a:lnTo>
                    <a:pt x="32" y="151"/>
                  </a:lnTo>
                  <a:lnTo>
                    <a:pt x="28" y="154"/>
                  </a:lnTo>
                  <a:lnTo>
                    <a:pt x="23" y="156"/>
                  </a:lnTo>
                  <a:lnTo>
                    <a:pt x="21" y="161"/>
                  </a:lnTo>
                  <a:lnTo>
                    <a:pt x="22" y="166"/>
                  </a:lnTo>
                  <a:lnTo>
                    <a:pt x="26" y="169"/>
                  </a:lnTo>
                  <a:lnTo>
                    <a:pt x="30" y="174"/>
                  </a:lnTo>
                  <a:lnTo>
                    <a:pt x="31" y="178"/>
                  </a:lnTo>
                  <a:lnTo>
                    <a:pt x="29" y="182"/>
                  </a:lnTo>
                  <a:lnTo>
                    <a:pt x="25" y="181"/>
                  </a:lnTo>
                  <a:lnTo>
                    <a:pt x="18" y="180"/>
                  </a:lnTo>
                  <a:lnTo>
                    <a:pt x="12" y="185"/>
                  </a:lnTo>
                  <a:lnTo>
                    <a:pt x="12" y="192"/>
                  </a:lnTo>
                  <a:lnTo>
                    <a:pt x="23" y="194"/>
                  </a:lnTo>
                  <a:lnTo>
                    <a:pt x="19" y="205"/>
                  </a:lnTo>
                  <a:lnTo>
                    <a:pt x="19" y="214"/>
                  </a:lnTo>
                  <a:lnTo>
                    <a:pt x="22" y="218"/>
                  </a:lnTo>
                  <a:lnTo>
                    <a:pt x="30" y="211"/>
                  </a:lnTo>
                  <a:lnTo>
                    <a:pt x="32" y="219"/>
                  </a:lnTo>
                  <a:lnTo>
                    <a:pt x="36" y="221"/>
                  </a:lnTo>
                  <a:lnTo>
                    <a:pt x="41" y="218"/>
                  </a:lnTo>
                  <a:lnTo>
                    <a:pt x="49" y="211"/>
                  </a:lnTo>
                  <a:lnTo>
                    <a:pt x="48" y="208"/>
                  </a:lnTo>
                  <a:lnTo>
                    <a:pt x="48" y="207"/>
                  </a:lnTo>
                  <a:lnTo>
                    <a:pt x="47" y="205"/>
                  </a:lnTo>
                  <a:lnTo>
                    <a:pt x="47" y="204"/>
                  </a:lnTo>
                  <a:lnTo>
                    <a:pt x="46" y="201"/>
                  </a:lnTo>
                  <a:lnTo>
                    <a:pt x="46" y="198"/>
                  </a:lnTo>
                  <a:lnTo>
                    <a:pt x="45" y="196"/>
                  </a:lnTo>
                  <a:lnTo>
                    <a:pt x="44" y="193"/>
                  </a:lnTo>
                  <a:lnTo>
                    <a:pt x="43" y="183"/>
                  </a:lnTo>
                  <a:lnTo>
                    <a:pt x="42" y="173"/>
                  </a:lnTo>
                  <a:lnTo>
                    <a:pt x="43" y="160"/>
                  </a:lnTo>
                  <a:lnTo>
                    <a:pt x="46" y="148"/>
                  </a:lnTo>
                  <a:lnTo>
                    <a:pt x="43" y="142"/>
                  </a:lnTo>
                  <a:lnTo>
                    <a:pt x="41" y="136"/>
                  </a:lnTo>
                  <a:lnTo>
                    <a:pt x="40" y="132"/>
                  </a:lnTo>
                  <a:lnTo>
                    <a:pt x="39" y="130"/>
                  </a:lnTo>
                  <a:lnTo>
                    <a:pt x="40" y="129"/>
                  </a:lnTo>
                  <a:lnTo>
                    <a:pt x="41" y="127"/>
                  </a:lnTo>
                  <a:lnTo>
                    <a:pt x="43" y="125"/>
                  </a:lnTo>
                  <a:lnTo>
                    <a:pt x="44" y="114"/>
                  </a:lnTo>
                  <a:lnTo>
                    <a:pt x="45" y="105"/>
                  </a:lnTo>
                  <a:lnTo>
                    <a:pt x="46" y="98"/>
                  </a:lnTo>
                  <a:lnTo>
                    <a:pt x="47" y="95"/>
                  </a:lnTo>
                  <a:lnTo>
                    <a:pt x="51" y="99"/>
                  </a:lnTo>
                  <a:lnTo>
                    <a:pt x="55" y="100"/>
                  </a:lnTo>
                  <a:lnTo>
                    <a:pt x="58" y="99"/>
                  </a:lnTo>
                  <a:lnTo>
                    <a:pt x="62" y="94"/>
                  </a:lnTo>
                  <a:lnTo>
                    <a:pt x="56" y="95"/>
                  </a:lnTo>
                  <a:lnTo>
                    <a:pt x="54" y="93"/>
                  </a:lnTo>
                  <a:lnTo>
                    <a:pt x="55" y="90"/>
                  </a:lnTo>
                  <a:lnTo>
                    <a:pt x="61" y="85"/>
                  </a:lnTo>
                  <a:lnTo>
                    <a:pt x="65" y="84"/>
                  </a:lnTo>
                  <a:lnTo>
                    <a:pt x="68" y="84"/>
                  </a:lnTo>
                  <a:lnTo>
                    <a:pt x="72" y="85"/>
                  </a:lnTo>
                  <a:lnTo>
                    <a:pt x="76" y="87"/>
                  </a:lnTo>
                  <a:lnTo>
                    <a:pt x="81" y="85"/>
                  </a:lnTo>
                  <a:lnTo>
                    <a:pt x="85" y="83"/>
                  </a:lnTo>
                  <a:lnTo>
                    <a:pt x="87" y="79"/>
                  </a:lnTo>
                  <a:lnTo>
                    <a:pt x="87" y="75"/>
                  </a:lnTo>
                  <a:lnTo>
                    <a:pt x="91" y="75"/>
                  </a:lnTo>
                  <a:lnTo>
                    <a:pt x="96" y="75"/>
                  </a:lnTo>
                  <a:lnTo>
                    <a:pt x="100" y="74"/>
                  </a:lnTo>
                  <a:lnTo>
                    <a:pt x="105" y="72"/>
                  </a:lnTo>
                  <a:lnTo>
                    <a:pt x="108" y="71"/>
                  </a:lnTo>
                  <a:lnTo>
                    <a:pt x="112" y="70"/>
                  </a:lnTo>
                  <a:lnTo>
                    <a:pt x="115" y="68"/>
                  </a:lnTo>
                  <a:lnTo>
                    <a:pt x="118" y="64"/>
                  </a:lnTo>
                  <a:lnTo>
                    <a:pt x="121" y="72"/>
                  </a:lnTo>
                  <a:lnTo>
                    <a:pt x="126" y="75"/>
                  </a:lnTo>
                  <a:lnTo>
                    <a:pt x="132" y="72"/>
                  </a:lnTo>
                  <a:lnTo>
                    <a:pt x="138" y="68"/>
                  </a:lnTo>
                  <a:lnTo>
                    <a:pt x="144" y="66"/>
                  </a:lnTo>
                  <a:lnTo>
                    <a:pt x="149" y="66"/>
                  </a:lnTo>
                  <a:lnTo>
                    <a:pt x="154" y="68"/>
                  </a:lnTo>
                  <a:lnTo>
                    <a:pt x="155" y="72"/>
                  </a:lnTo>
                  <a:lnTo>
                    <a:pt x="149" y="75"/>
                  </a:lnTo>
                  <a:lnTo>
                    <a:pt x="145" y="77"/>
                  </a:lnTo>
                  <a:lnTo>
                    <a:pt x="142" y="80"/>
                  </a:lnTo>
                  <a:lnTo>
                    <a:pt x="141" y="85"/>
                  </a:lnTo>
                  <a:lnTo>
                    <a:pt x="146" y="82"/>
                  </a:lnTo>
                  <a:lnTo>
                    <a:pt x="153" y="79"/>
                  </a:lnTo>
                  <a:lnTo>
                    <a:pt x="158" y="80"/>
                  </a:lnTo>
                  <a:lnTo>
                    <a:pt x="162" y="86"/>
                  </a:lnTo>
                  <a:lnTo>
                    <a:pt x="164" y="92"/>
                  </a:lnTo>
                  <a:lnTo>
                    <a:pt x="164" y="97"/>
                  </a:lnTo>
                  <a:lnTo>
                    <a:pt x="160" y="99"/>
                  </a:lnTo>
                  <a:lnTo>
                    <a:pt x="154" y="99"/>
                  </a:lnTo>
                  <a:lnTo>
                    <a:pt x="167" y="99"/>
                  </a:lnTo>
                  <a:lnTo>
                    <a:pt x="172" y="91"/>
                  </a:lnTo>
                  <a:lnTo>
                    <a:pt x="170" y="79"/>
                  </a:lnTo>
                  <a:lnTo>
                    <a:pt x="161" y="72"/>
                  </a:lnTo>
                  <a:lnTo>
                    <a:pt x="163" y="70"/>
                  </a:lnTo>
                  <a:lnTo>
                    <a:pt x="163" y="67"/>
                  </a:lnTo>
                  <a:lnTo>
                    <a:pt x="163" y="66"/>
                  </a:lnTo>
                  <a:lnTo>
                    <a:pt x="163" y="64"/>
                  </a:lnTo>
                  <a:lnTo>
                    <a:pt x="170" y="66"/>
                  </a:lnTo>
                  <a:lnTo>
                    <a:pt x="172" y="74"/>
                  </a:lnTo>
                  <a:lnTo>
                    <a:pt x="175" y="78"/>
                  </a:lnTo>
                  <a:lnTo>
                    <a:pt x="181" y="78"/>
                  </a:lnTo>
                  <a:lnTo>
                    <a:pt x="190" y="72"/>
                  </a:lnTo>
                  <a:lnTo>
                    <a:pt x="196" y="78"/>
                  </a:lnTo>
                  <a:lnTo>
                    <a:pt x="202" y="80"/>
                  </a:lnTo>
                  <a:lnTo>
                    <a:pt x="209" y="80"/>
                  </a:lnTo>
                  <a:lnTo>
                    <a:pt x="214" y="78"/>
                  </a:lnTo>
                  <a:lnTo>
                    <a:pt x="204" y="83"/>
                  </a:lnTo>
                  <a:lnTo>
                    <a:pt x="201" y="89"/>
                  </a:lnTo>
                  <a:lnTo>
                    <a:pt x="201" y="93"/>
                  </a:lnTo>
                  <a:lnTo>
                    <a:pt x="203" y="98"/>
                  </a:lnTo>
                  <a:lnTo>
                    <a:pt x="206" y="100"/>
                  </a:lnTo>
                  <a:lnTo>
                    <a:pt x="211" y="101"/>
                  </a:lnTo>
                  <a:lnTo>
                    <a:pt x="214" y="102"/>
                  </a:lnTo>
                  <a:lnTo>
                    <a:pt x="217" y="108"/>
                  </a:lnTo>
                  <a:lnTo>
                    <a:pt x="215" y="101"/>
                  </a:lnTo>
                  <a:lnTo>
                    <a:pt x="215" y="97"/>
                  </a:lnTo>
                  <a:lnTo>
                    <a:pt x="216" y="92"/>
                  </a:lnTo>
                  <a:lnTo>
                    <a:pt x="219" y="89"/>
                  </a:lnTo>
                  <a:lnTo>
                    <a:pt x="223" y="94"/>
                  </a:lnTo>
                  <a:lnTo>
                    <a:pt x="226" y="97"/>
                  </a:lnTo>
                  <a:lnTo>
                    <a:pt x="231" y="99"/>
                  </a:lnTo>
                  <a:lnTo>
                    <a:pt x="237" y="99"/>
                  </a:lnTo>
                  <a:lnTo>
                    <a:pt x="229" y="102"/>
                  </a:lnTo>
                  <a:lnTo>
                    <a:pt x="223" y="105"/>
                  </a:lnTo>
                  <a:lnTo>
                    <a:pt x="217" y="107"/>
                  </a:lnTo>
                  <a:lnTo>
                    <a:pt x="213" y="110"/>
                  </a:lnTo>
                  <a:lnTo>
                    <a:pt x="210" y="113"/>
                  </a:lnTo>
                  <a:lnTo>
                    <a:pt x="207" y="116"/>
                  </a:lnTo>
                  <a:lnTo>
                    <a:pt x="206" y="120"/>
                  </a:lnTo>
                  <a:lnTo>
                    <a:pt x="207" y="124"/>
                  </a:lnTo>
                  <a:lnTo>
                    <a:pt x="212" y="130"/>
                  </a:lnTo>
                  <a:lnTo>
                    <a:pt x="218" y="131"/>
                  </a:lnTo>
                  <a:lnTo>
                    <a:pt x="222" y="132"/>
                  </a:lnTo>
                  <a:lnTo>
                    <a:pt x="225" y="138"/>
                  </a:lnTo>
                  <a:lnTo>
                    <a:pt x="221" y="143"/>
                  </a:lnTo>
                  <a:lnTo>
                    <a:pt x="219" y="148"/>
                  </a:lnTo>
                  <a:lnTo>
                    <a:pt x="217" y="152"/>
                  </a:lnTo>
                  <a:lnTo>
                    <a:pt x="210" y="155"/>
                  </a:lnTo>
                  <a:lnTo>
                    <a:pt x="218" y="153"/>
                  </a:lnTo>
                  <a:lnTo>
                    <a:pt x="225" y="153"/>
                  </a:lnTo>
                  <a:lnTo>
                    <a:pt x="229" y="155"/>
                  </a:lnTo>
                  <a:lnTo>
                    <a:pt x="232" y="160"/>
                  </a:lnTo>
                  <a:lnTo>
                    <a:pt x="233" y="165"/>
                  </a:lnTo>
                  <a:lnTo>
                    <a:pt x="231" y="169"/>
                  </a:lnTo>
                  <a:lnTo>
                    <a:pt x="225" y="175"/>
                  </a:lnTo>
                  <a:lnTo>
                    <a:pt x="217" y="180"/>
                  </a:lnTo>
                  <a:lnTo>
                    <a:pt x="222" y="182"/>
                  </a:lnTo>
                  <a:lnTo>
                    <a:pt x="226" y="185"/>
                  </a:lnTo>
                  <a:lnTo>
                    <a:pt x="230" y="189"/>
                  </a:lnTo>
                  <a:lnTo>
                    <a:pt x="233" y="194"/>
                  </a:lnTo>
                  <a:lnTo>
                    <a:pt x="233" y="200"/>
                  </a:lnTo>
                  <a:lnTo>
                    <a:pt x="230" y="205"/>
                  </a:lnTo>
                  <a:lnTo>
                    <a:pt x="223" y="211"/>
                  </a:lnTo>
                  <a:lnTo>
                    <a:pt x="211" y="215"/>
                  </a:lnTo>
                  <a:lnTo>
                    <a:pt x="218" y="214"/>
                  </a:lnTo>
                  <a:lnTo>
                    <a:pt x="225" y="213"/>
                  </a:lnTo>
                  <a:lnTo>
                    <a:pt x="229" y="215"/>
                  </a:lnTo>
                  <a:lnTo>
                    <a:pt x="232" y="222"/>
                  </a:lnTo>
                  <a:lnTo>
                    <a:pt x="233" y="231"/>
                  </a:lnTo>
                  <a:lnTo>
                    <a:pt x="234" y="237"/>
                  </a:lnTo>
                  <a:lnTo>
                    <a:pt x="234" y="241"/>
                  </a:lnTo>
                  <a:lnTo>
                    <a:pt x="231" y="244"/>
                  </a:lnTo>
                  <a:lnTo>
                    <a:pt x="235" y="245"/>
                  </a:lnTo>
                  <a:lnTo>
                    <a:pt x="239" y="244"/>
                  </a:lnTo>
                  <a:lnTo>
                    <a:pt x="242" y="242"/>
                  </a:lnTo>
                  <a:lnTo>
                    <a:pt x="244" y="237"/>
                  </a:lnTo>
                  <a:close/>
                </a:path>
              </a:pathLst>
            </a:custGeom>
            <a:solidFill>
              <a:srgbClr val="E5BF6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83" name="Freeform 1798"/>
            <p:cNvSpPr>
              <a:spLocks/>
            </p:cNvSpPr>
            <p:nvPr/>
          </p:nvSpPr>
          <p:spPr bwMode="auto">
            <a:xfrm>
              <a:off x="5046" y="989"/>
              <a:ext cx="5" cy="2"/>
            </a:xfrm>
            <a:custGeom>
              <a:avLst/>
              <a:gdLst>
                <a:gd name="T0" fmla="*/ 0 w 18"/>
                <a:gd name="T1" fmla="*/ 0 h 12"/>
                <a:gd name="T2" fmla="*/ 0 w 18"/>
                <a:gd name="T3" fmla="*/ 0 h 12"/>
                <a:gd name="T4" fmla="*/ 0 w 18"/>
                <a:gd name="T5" fmla="*/ 0 h 12"/>
                <a:gd name="T6" fmla="*/ 0 w 18"/>
                <a:gd name="T7" fmla="*/ 0 h 12"/>
                <a:gd name="T8" fmla="*/ 0 w 18"/>
                <a:gd name="T9" fmla="*/ 0 h 12"/>
                <a:gd name="T10" fmla="*/ 0 w 18"/>
                <a:gd name="T11" fmla="*/ 0 h 12"/>
                <a:gd name="T12" fmla="*/ 0 w 18"/>
                <a:gd name="T13" fmla="*/ 0 h 12"/>
                <a:gd name="T14" fmla="*/ 0 w 18"/>
                <a:gd name="T15" fmla="*/ 0 h 12"/>
                <a:gd name="T16" fmla="*/ 0 w 18"/>
                <a:gd name="T17" fmla="*/ 0 h 12"/>
                <a:gd name="T18" fmla="*/ 0 w 18"/>
                <a:gd name="T19" fmla="*/ 0 h 12"/>
                <a:gd name="T20" fmla="*/ 0 w 18"/>
                <a:gd name="T21" fmla="*/ 0 h 12"/>
                <a:gd name="T22" fmla="*/ 0 w 18"/>
                <a:gd name="T23" fmla="*/ 0 h 12"/>
                <a:gd name="T24" fmla="*/ 0 w 18"/>
                <a:gd name="T25" fmla="*/ 0 h 12"/>
                <a:gd name="T26" fmla="*/ 0 w 18"/>
                <a:gd name="T27" fmla="*/ 0 h 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8"/>
                <a:gd name="T43" fmla="*/ 0 h 12"/>
                <a:gd name="T44" fmla="*/ 18 w 18"/>
                <a:gd name="T45" fmla="*/ 12 h 12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8" h="12">
                  <a:moveTo>
                    <a:pt x="0" y="12"/>
                  </a:moveTo>
                  <a:lnTo>
                    <a:pt x="1" y="9"/>
                  </a:lnTo>
                  <a:lnTo>
                    <a:pt x="4" y="6"/>
                  </a:lnTo>
                  <a:lnTo>
                    <a:pt x="7" y="3"/>
                  </a:lnTo>
                  <a:lnTo>
                    <a:pt x="10" y="0"/>
                  </a:lnTo>
                  <a:lnTo>
                    <a:pt x="13" y="0"/>
                  </a:lnTo>
                  <a:lnTo>
                    <a:pt x="15" y="1"/>
                  </a:lnTo>
                  <a:lnTo>
                    <a:pt x="17" y="3"/>
                  </a:lnTo>
                  <a:lnTo>
                    <a:pt x="18" y="3"/>
                  </a:lnTo>
                  <a:lnTo>
                    <a:pt x="17" y="8"/>
                  </a:lnTo>
                  <a:lnTo>
                    <a:pt x="14" y="9"/>
                  </a:lnTo>
                  <a:lnTo>
                    <a:pt x="10" y="11"/>
                  </a:lnTo>
                  <a:lnTo>
                    <a:pt x="5" y="11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84" name="Freeform 1799"/>
            <p:cNvSpPr>
              <a:spLocks/>
            </p:cNvSpPr>
            <p:nvPr/>
          </p:nvSpPr>
          <p:spPr bwMode="auto">
            <a:xfrm>
              <a:off x="5059" y="987"/>
              <a:ext cx="6" cy="2"/>
            </a:xfrm>
            <a:custGeom>
              <a:avLst/>
              <a:gdLst>
                <a:gd name="T0" fmla="*/ 0 w 23"/>
                <a:gd name="T1" fmla="*/ 0 h 8"/>
                <a:gd name="T2" fmla="*/ 0 w 23"/>
                <a:gd name="T3" fmla="*/ 0 h 8"/>
                <a:gd name="T4" fmla="*/ 0 w 23"/>
                <a:gd name="T5" fmla="*/ 0 h 8"/>
                <a:gd name="T6" fmla="*/ 0 w 23"/>
                <a:gd name="T7" fmla="*/ 0 h 8"/>
                <a:gd name="T8" fmla="*/ 0 w 23"/>
                <a:gd name="T9" fmla="*/ 0 h 8"/>
                <a:gd name="T10" fmla="*/ 0 w 23"/>
                <a:gd name="T11" fmla="*/ 0 h 8"/>
                <a:gd name="T12" fmla="*/ 0 w 23"/>
                <a:gd name="T13" fmla="*/ 0 h 8"/>
                <a:gd name="T14" fmla="*/ 0 w 23"/>
                <a:gd name="T15" fmla="*/ 0 h 8"/>
                <a:gd name="T16" fmla="*/ 0 w 23"/>
                <a:gd name="T17" fmla="*/ 0 h 8"/>
                <a:gd name="T18" fmla="*/ 0 w 23"/>
                <a:gd name="T19" fmla="*/ 0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3"/>
                <a:gd name="T31" fmla="*/ 0 h 8"/>
                <a:gd name="T32" fmla="*/ 23 w 23"/>
                <a:gd name="T33" fmla="*/ 8 h 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3" h="8">
                  <a:moveTo>
                    <a:pt x="0" y="8"/>
                  </a:moveTo>
                  <a:lnTo>
                    <a:pt x="1" y="1"/>
                  </a:lnTo>
                  <a:lnTo>
                    <a:pt x="7" y="0"/>
                  </a:lnTo>
                  <a:lnTo>
                    <a:pt x="14" y="1"/>
                  </a:lnTo>
                  <a:lnTo>
                    <a:pt x="20" y="3"/>
                  </a:lnTo>
                  <a:lnTo>
                    <a:pt x="23" y="7"/>
                  </a:lnTo>
                  <a:lnTo>
                    <a:pt x="17" y="7"/>
                  </a:lnTo>
                  <a:lnTo>
                    <a:pt x="11" y="7"/>
                  </a:lnTo>
                  <a:lnTo>
                    <a:pt x="6" y="8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85" name="Freeform 1800"/>
            <p:cNvSpPr>
              <a:spLocks/>
            </p:cNvSpPr>
            <p:nvPr/>
          </p:nvSpPr>
          <p:spPr bwMode="auto">
            <a:xfrm>
              <a:off x="5050" y="1001"/>
              <a:ext cx="1" cy="2"/>
            </a:xfrm>
            <a:custGeom>
              <a:avLst/>
              <a:gdLst>
                <a:gd name="T0" fmla="*/ 0 w 7"/>
                <a:gd name="T1" fmla="*/ 0 h 7"/>
                <a:gd name="T2" fmla="*/ 0 w 7"/>
                <a:gd name="T3" fmla="*/ 0 h 7"/>
                <a:gd name="T4" fmla="*/ 0 w 7"/>
                <a:gd name="T5" fmla="*/ 0 h 7"/>
                <a:gd name="T6" fmla="*/ 0 w 7"/>
                <a:gd name="T7" fmla="*/ 0 h 7"/>
                <a:gd name="T8" fmla="*/ 0 w 7"/>
                <a:gd name="T9" fmla="*/ 0 h 7"/>
                <a:gd name="T10" fmla="*/ 0 w 7"/>
                <a:gd name="T11" fmla="*/ 0 h 7"/>
                <a:gd name="T12" fmla="*/ 0 w 7"/>
                <a:gd name="T13" fmla="*/ 0 h 7"/>
                <a:gd name="T14" fmla="*/ 0 w 7"/>
                <a:gd name="T15" fmla="*/ 0 h 7"/>
                <a:gd name="T16" fmla="*/ 0 w 7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"/>
                <a:gd name="T28" fmla="*/ 0 h 7"/>
                <a:gd name="T29" fmla="*/ 7 w 7"/>
                <a:gd name="T30" fmla="*/ 7 h 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" h="7">
                  <a:moveTo>
                    <a:pt x="0" y="0"/>
                  </a:moveTo>
                  <a:lnTo>
                    <a:pt x="1" y="2"/>
                  </a:lnTo>
                  <a:lnTo>
                    <a:pt x="3" y="4"/>
                  </a:lnTo>
                  <a:lnTo>
                    <a:pt x="5" y="6"/>
                  </a:lnTo>
                  <a:lnTo>
                    <a:pt x="7" y="7"/>
                  </a:lnTo>
                  <a:lnTo>
                    <a:pt x="4" y="7"/>
                  </a:lnTo>
                  <a:lnTo>
                    <a:pt x="1" y="6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86" name="Freeform 1801"/>
            <p:cNvSpPr>
              <a:spLocks/>
            </p:cNvSpPr>
            <p:nvPr/>
          </p:nvSpPr>
          <p:spPr bwMode="auto">
            <a:xfrm>
              <a:off x="5053" y="1001"/>
              <a:ext cx="3" cy="1"/>
            </a:xfrm>
            <a:custGeom>
              <a:avLst/>
              <a:gdLst>
                <a:gd name="T0" fmla="*/ 0 w 13"/>
                <a:gd name="T1" fmla="*/ 0 h 5"/>
                <a:gd name="T2" fmla="*/ 0 w 13"/>
                <a:gd name="T3" fmla="*/ 0 h 5"/>
                <a:gd name="T4" fmla="*/ 0 w 13"/>
                <a:gd name="T5" fmla="*/ 0 h 5"/>
                <a:gd name="T6" fmla="*/ 0 w 13"/>
                <a:gd name="T7" fmla="*/ 0 h 5"/>
                <a:gd name="T8" fmla="*/ 0 w 13"/>
                <a:gd name="T9" fmla="*/ 0 h 5"/>
                <a:gd name="T10" fmla="*/ 0 w 13"/>
                <a:gd name="T11" fmla="*/ 0 h 5"/>
                <a:gd name="T12" fmla="*/ 0 w 13"/>
                <a:gd name="T13" fmla="*/ 0 h 5"/>
                <a:gd name="T14" fmla="*/ 0 w 13"/>
                <a:gd name="T15" fmla="*/ 0 h 5"/>
                <a:gd name="T16" fmla="*/ 0 w 13"/>
                <a:gd name="T17" fmla="*/ 0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"/>
                <a:gd name="T28" fmla="*/ 0 h 5"/>
                <a:gd name="T29" fmla="*/ 13 w 13"/>
                <a:gd name="T30" fmla="*/ 5 h 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" h="5">
                  <a:moveTo>
                    <a:pt x="0" y="3"/>
                  </a:moveTo>
                  <a:lnTo>
                    <a:pt x="3" y="1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3" y="5"/>
                  </a:lnTo>
                  <a:lnTo>
                    <a:pt x="10" y="5"/>
                  </a:lnTo>
                  <a:lnTo>
                    <a:pt x="7" y="3"/>
                  </a:lnTo>
                  <a:lnTo>
                    <a:pt x="4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87" name="Freeform 1802"/>
            <p:cNvSpPr>
              <a:spLocks/>
            </p:cNvSpPr>
            <p:nvPr/>
          </p:nvSpPr>
          <p:spPr bwMode="auto">
            <a:xfrm>
              <a:off x="5050" y="1006"/>
              <a:ext cx="12" cy="14"/>
            </a:xfrm>
            <a:custGeom>
              <a:avLst/>
              <a:gdLst>
                <a:gd name="T0" fmla="*/ 0 w 48"/>
                <a:gd name="T1" fmla="*/ 0 h 54"/>
                <a:gd name="T2" fmla="*/ 0 w 48"/>
                <a:gd name="T3" fmla="*/ 0 h 54"/>
                <a:gd name="T4" fmla="*/ 0 w 48"/>
                <a:gd name="T5" fmla="*/ 0 h 54"/>
                <a:gd name="T6" fmla="*/ 0 w 48"/>
                <a:gd name="T7" fmla="*/ 0 h 54"/>
                <a:gd name="T8" fmla="*/ 0 w 48"/>
                <a:gd name="T9" fmla="*/ 0 h 54"/>
                <a:gd name="T10" fmla="*/ 0 w 48"/>
                <a:gd name="T11" fmla="*/ 0 h 54"/>
                <a:gd name="T12" fmla="*/ 0 w 48"/>
                <a:gd name="T13" fmla="*/ 0 h 54"/>
                <a:gd name="T14" fmla="*/ 0 w 48"/>
                <a:gd name="T15" fmla="*/ 0 h 54"/>
                <a:gd name="T16" fmla="*/ 0 w 48"/>
                <a:gd name="T17" fmla="*/ 0 h 54"/>
                <a:gd name="T18" fmla="*/ 0 w 48"/>
                <a:gd name="T19" fmla="*/ 0 h 54"/>
                <a:gd name="T20" fmla="*/ 0 w 48"/>
                <a:gd name="T21" fmla="*/ 0 h 54"/>
                <a:gd name="T22" fmla="*/ 0 w 48"/>
                <a:gd name="T23" fmla="*/ 0 h 54"/>
                <a:gd name="T24" fmla="*/ 0 w 48"/>
                <a:gd name="T25" fmla="*/ 0 h 54"/>
                <a:gd name="T26" fmla="*/ 0 w 48"/>
                <a:gd name="T27" fmla="*/ 0 h 54"/>
                <a:gd name="T28" fmla="*/ 0 w 48"/>
                <a:gd name="T29" fmla="*/ 0 h 54"/>
                <a:gd name="T30" fmla="*/ 0 w 48"/>
                <a:gd name="T31" fmla="*/ 0 h 54"/>
                <a:gd name="T32" fmla="*/ 0 w 48"/>
                <a:gd name="T33" fmla="*/ 0 h 54"/>
                <a:gd name="T34" fmla="*/ 0 w 48"/>
                <a:gd name="T35" fmla="*/ 0 h 54"/>
                <a:gd name="T36" fmla="*/ 0 w 48"/>
                <a:gd name="T37" fmla="*/ 0 h 54"/>
                <a:gd name="T38" fmla="*/ 0 w 48"/>
                <a:gd name="T39" fmla="*/ 0 h 54"/>
                <a:gd name="T40" fmla="*/ 0 w 48"/>
                <a:gd name="T41" fmla="*/ 0 h 54"/>
                <a:gd name="T42" fmla="*/ 0 w 48"/>
                <a:gd name="T43" fmla="*/ 0 h 54"/>
                <a:gd name="T44" fmla="*/ 0 w 48"/>
                <a:gd name="T45" fmla="*/ 0 h 54"/>
                <a:gd name="T46" fmla="*/ 0 w 48"/>
                <a:gd name="T47" fmla="*/ 0 h 54"/>
                <a:gd name="T48" fmla="*/ 0 w 48"/>
                <a:gd name="T49" fmla="*/ 0 h 54"/>
                <a:gd name="T50" fmla="*/ 0 w 48"/>
                <a:gd name="T51" fmla="*/ 0 h 54"/>
                <a:gd name="T52" fmla="*/ 0 w 48"/>
                <a:gd name="T53" fmla="*/ 0 h 54"/>
                <a:gd name="T54" fmla="*/ 0 w 48"/>
                <a:gd name="T55" fmla="*/ 0 h 54"/>
                <a:gd name="T56" fmla="*/ 0 w 48"/>
                <a:gd name="T57" fmla="*/ 0 h 54"/>
                <a:gd name="T58" fmla="*/ 0 w 48"/>
                <a:gd name="T59" fmla="*/ 0 h 54"/>
                <a:gd name="T60" fmla="*/ 0 w 48"/>
                <a:gd name="T61" fmla="*/ 0 h 54"/>
                <a:gd name="T62" fmla="*/ 0 w 48"/>
                <a:gd name="T63" fmla="*/ 0 h 5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8"/>
                <a:gd name="T97" fmla="*/ 0 h 54"/>
                <a:gd name="T98" fmla="*/ 48 w 48"/>
                <a:gd name="T99" fmla="*/ 54 h 54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8" h="54">
                  <a:moveTo>
                    <a:pt x="9" y="40"/>
                  </a:moveTo>
                  <a:lnTo>
                    <a:pt x="7" y="41"/>
                  </a:lnTo>
                  <a:lnTo>
                    <a:pt x="6" y="42"/>
                  </a:lnTo>
                  <a:lnTo>
                    <a:pt x="5" y="46"/>
                  </a:lnTo>
                  <a:lnTo>
                    <a:pt x="5" y="49"/>
                  </a:lnTo>
                  <a:lnTo>
                    <a:pt x="7" y="51"/>
                  </a:lnTo>
                  <a:lnTo>
                    <a:pt x="10" y="53"/>
                  </a:lnTo>
                  <a:lnTo>
                    <a:pt x="15" y="54"/>
                  </a:lnTo>
                  <a:lnTo>
                    <a:pt x="20" y="53"/>
                  </a:lnTo>
                  <a:lnTo>
                    <a:pt x="25" y="53"/>
                  </a:lnTo>
                  <a:lnTo>
                    <a:pt x="30" y="53"/>
                  </a:lnTo>
                  <a:lnTo>
                    <a:pt x="34" y="53"/>
                  </a:lnTo>
                  <a:lnTo>
                    <a:pt x="39" y="51"/>
                  </a:lnTo>
                  <a:lnTo>
                    <a:pt x="42" y="49"/>
                  </a:lnTo>
                  <a:lnTo>
                    <a:pt x="44" y="46"/>
                  </a:lnTo>
                  <a:lnTo>
                    <a:pt x="46" y="42"/>
                  </a:lnTo>
                  <a:lnTo>
                    <a:pt x="47" y="38"/>
                  </a:lnTo>
                  <a:lnTo>
                    <a:pt x="47" y="33"/>
                  </a:lnTo>
                  <a:lnTo>
                    <a:pt x="47" y="31"/>
                  </a:lnTo>
                  <a:lnTo>
                    <a:pt x="47" y="27"/>
                  </a:lnTo>
                  <a:lnTo>
                    <a:pt x="48" y="22"/>
                  </a:lnTo>
                  <a:lnTo>
                    <a:pt x="43" y="17"/>
                  </a:lnTo>
                  <a:lnTo>
                    <a:pt x="36" y="11"/>
                  </a:lnTo>
                  <a:lnTo>
                    <a:pt x="28" y="7"/>
                  </a:lnTo>
                  <a:lnTo>
                    <a:pt x="21" y="3"/>
                  </a:lnTo>
                  <a:lnTo>
                    <a:pt x="17" y="1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3"/>
                  </a:lnTo>
                  <a:lnTo>
                    <a:pt x="8" y="2"/>
                  </a:lnTo>
                  <a:lnTo>
                    <a:pt x="6" y="1"/>
                  </a:lnTo>
                  <a:lnTo>
                    <a:pt x="3" y="2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2" y="9"/>
                  </a:lnTo>
                  <a:lnTo>
                    <a:pt x="3" y="9"/>
                  </a:lnTo>
                  <a:lnTo>
                    <a:pt x="3" y="10"/>
                  </a:lnTo>
                  <a:lnTo>
                    <a:pt x="5" y="10"/>
                  </a:lnTo>
                  <a:lnTo>
                    <a:pt x="7" y="10"/>
                  </a:lnTo>
                  <a:lnTo>
                    <a:pt x="10" y="10"/>
                  </a:lnTo>
                  <a:lnTo>
                    <a:pt x="12" y="9"/>
                  </a:lnTo>
                  <a:lnTo>
                    <a:pt x="15" y="9"/>
                  </a:lnTo>
                  <a:lnTo>
                    <a:pt x="18" y="8"/>
                  </a:lnTo>
                  <a:lnTo>
                    <a:pt x="21" y="9"/>
                  </a:lnTo>
                  <a:lnTo>
                    <a:pt x="26" y="10"/>
                  </a:lnTo>
                  <a:lnTo>
                    <a:pt x="27" y="11"/>
                  </a:lnTo>
                  <a:lnTo>
                    <a:pt x="29" y="11"/>
                  </a:lnTo>
                  <a:lnTo>
                    <a:pt x="31" y="12"/>
                  </a:lnTo>
                  <a:lnTo>
                    <a:pt x="34" y="15"/>
                  </a:lnTo>
                  <a:lnTo>
                    <a:pt x="38" y="17"/>
                  </a:lnTo>
                  <a:lnTo>
                    <a:pt x="41" y="20"/>
                  </a:lnTo>
                  <a:lnTo>
                    <a:pt x="43" y="24"/>
                  </a:lnTo>
                  <a:lnTo>
                    <a:pt x="45" y="26"/>
                  </a:lnTo>
                  <a:lnTo>
                    <a:pt x="41" y="33"/>
                  </a:lnTo>
                  <a:lnTo>
                    <a:pt x="39" y="39"/>
                  </a:lnTo>
                  <a:lnTo>
                    <a:pt x="37" y="41"/>
                  </a:lnTo>
                  <a:lnTo>
                    <a:pt x="33" y="41"/>
                  </a:lnTo>
                  <a:lnTo>
                    <a:pt x="28" y="42"/>
                  </a:lnTo>
                  <a:lnTo>
                    <a:pt x="23" y="42"/>
                  </a:lnTo>
                  <a:lnTo>
                    <a:pt x="17" y="41"/>
                  </a:lnTo>
                  <a:lnTo>
                    <a:pt x="9" y="40"/>
                  </a:lnTo>
                  <a:close/>
                </a:path>
              </a:pathLst>
            </a:custGeom>
            <a:solidFill>
              <a:srgbClr val="F272B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88" name="Freeform 1803"/>
            <p:cNvSpPr>
              <a:spLocks/>
            </p:cNvSpPr>
            <p:nvPr/>
          </p:nvSpPr>
          <p:spPr bwMode="auto">
            <a:xfrm>
              <a:off x="5051" y="1008"/>
              <a:ext cx="10" cy="9"/>
            </a:xfrm>
            <a:custGeom>
              <a:avLst/>
              <a:gdLst>
                <a:gd name="T0" fmla="*/ 0 w 42"/>
                <a:gd name="T1" fmla="*/ 0 h 34"/>
                <a:gd name="T2" fmla="*/ 0 w 42"/>
                <a:gd name="T3" fmla="*/ 0 h 34"/>
                <a:gd name="T4" fmla="*/ 0 w 42"/>
                <a:gd name="T5" fmla="*/ 0 h 34"/>
                <a:gd name="T6" fmla="*/ 0 w 42"/>
                <a:gd name="T7" fmla="*/ 0 h 34"/>
                <a:gd name="T8" fmla="*/ 0 w 42"/>
                <a:gd name="T9" fmla="*/ 0 h 34"/>
                <a:gd name="T10" fmla="*/ 0 w 42"/>
                <a:gd name="T11" fmla="*/ 0 h 34"/>
                <a:gd name="T12" fmla="*/ 0 w 42"/>
                <a:gd name="T13" fmla="*/ 0 h 34"/>
                <a:gd name="T14" fmla="*/ 0 w 42"/>
                <a:gd name="T15" fmla="*/ 0 h 34"/>
                <a:gd name="T16" fmla="*/ 0 w 42"/>
                <a:gd name="T17" fmla="*/ 0 h 34"/>
                <a:gd name="T18" fmla="*/ 0 w 42"/>
                <a:gd name="T19" fmla="*/ 0 h 34"/>
                <a:gd name="T20" fmla="*/ 0 w 42"/>
                <a:gd name="T21" fmla="*/ 0 h 34"/>
                <a:gd name="T22" fmla="*/ 0 w 42"/>
                <a:gd name="T23" fmla="*/ 0 h 34"/>
                <a:gd name="T24" fmla="*/ 0 w 42"/>
                <a:gd name="T25" fmla="*/ 0 h 34"/>
                <a:gd name="T26" fmla="*/ 0 w 42"/>
                <a:gd name="T27" fmla="*/ 0 h 34"/>
                <a:gd name="T28" fmla="*/ 0 w 42"/>
                <a:gd name="T29" fmla="*/ 0 h 34"/>
                <a:gd name="T30" fmla="*/ 0 w 42"/>
                <a:gd name="T31" fmla="*/ 0 h 34"/>
                <a:gd name="T32" fmla="*/ 0 w 42"/>
                <a:gd name="T33" fmla="*/ 0 h 34"/>
                <a:gd name="T34" fmla="*/ 0 w 42"/>
                <a:gd name="T35" fmla="*/ 0 h 34"/>
                <a:gd name="T36" fmla="*/ 0 w 42"/>
                <a:gd name="T37" fmla="*/ 0 h 34"/>
                <a:gd name="T38" fmla="*/ 0 w 42"/>
                <a:gd name="T39" fmla="*/ 0 h 34"/>
                <a:gd name="T40" fmla="*/ 0 w 42"/>
                <a:gd name="T41" fmla="*/ 0 h 34"/>
                <a:gd name="T42" fmla="*/ 0 w 42"/>
                <a:gd name="T43" fmla="*/ 0 h 34"/>
                <a:gd name="T44" fmla="*/ 0 w 42"/>
                <a:gd name="T45" fmla="*/ 0 h 34"/>
                <a:gd name="T46" fmla="*/ 0 w 42"/>
                <a:gd name="T47" fmla="*/ 0 h 34"/>
                <a:gd name="T48" fmla="*/ 0 w 42"/>
                <a:gd name="T49" fmla="*/ 0 h 34"/>
                <a:gd name="T50" fmla="*/ 0 w 42"/>
                <a:gd name="T51" fmla="*/ 0 h 34"/>
                <a:gd name="T52" fmla="*/ 0 w 42"/>
                <a:gd name="T53" fmla="*/ 0 h 34"/>
                <a:gd name="T54" fmla="*/ 0 w 42"/>
                <a:gd name="T55" fmla="*/ 0 h 34"/>
                <a:gd name="T56" fmla="*/ 0 w 42"/>
                <a:gd name="T57" fmla="*/ 0 h 34"/>
                <a:gd name="T58" fmla="*/ 0 w 42"/>
                <a:gd name="T59" fmla="*/ 0 h 34"/>
                <a:gd name="T60" fmla="*/ 0 w 42"/>
                <a:gd name="T61" fmla="*/ 0 h 34"/>
                <a:gd name="T62" fmla="*/ 0 w 42"/>
                <a:gd name="T63" fmla="*/ 0 h 34"/>
                <a:gd name="T64" fmla="*/ 0 w 42"/>
                <a:gd name="T65" fmla="*/ 0 h 34"/>
                <a:gd name="T66" fmla="*/ 0 w 42"/>
                <a:gd name="T67" fmla="*/ 0 h 34"/>
                <a:gd name="T68" fmla="*/ 0 w 42"/>
                <a:gd name="T69" fmla="*/ 0 h 34"/>
                <a:gd name="T70" fmla="*/ 0 w 42"/>
                <a:gd name="T71" fmla="*/ 0 h 34"/>
                <a:gd name="T72" fmla="*/ 0 w 42"/>
                <a:gd name="T73" fmla="*/ 0 h 3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42"/>
                <a:gd name="T112" fmla="*/ 0 h 34"/>
                <a:gd name="T113" fmla="*/ 42 w 42"/>
                <a:gd name="T114" fmla="*/ 34 h 34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42" h="34">
                  <a:moveTo>
                    <a:pt x="31" y="7"/>
                  </a:moveTo>
                  <a:lnTo>
                    <a:pt x="35" y="9"/>
                  </a:lnTo>
                  <a:lnTo>
                    <a:pt x="38" y="12"/>
                  </a:lnTo>
                  <a:lnTo>
                    <a:pt x="40" y="16"/>
                  </a:lnTo>
                  <a:lnTo>
                    <a:pt x="42" y="18"/>
                  </a:lnTo>
                  <a:lnTo>
                    <a:pt x="38" y="25"/>
                  </a:lnTo>
                  <a:lnTo>
                    <a:pt x="36" y="31"/>
                  </a:lnTo>
                  <a:lnTo>
                    <a:pt x="34" y="33"/>
                  </a:lnTo>
                  <a:lnTo>
                    <a:pt x="30" y="33"/>
                  </a:lnTo>
                  <a:lnTo>
                    <a:pt x="25" y="34"/>
                  </a:lnTo>
                  <a:lnTo>
                    <a:pt x="20" y="34"/>
                  </a:lnTo>
                  <a:lnTo>
                    <a:pt x="14" y="33"/>
                  </a:lnTo>
                  <a:lnTo>
                    <a:pt x="6" y="32"/>
                  </a:lnTo>
                  <a:lnTo>
                    <a:pt x="6" y="30"/>
                  </a:lnTo>
                  <a:lnTo>
                    <a:pt x="7" y="28"/>
                  </a:lnTo>
                  <a:lnTo>
                    <a:pt x="7" y="27"/>
                  </a:lnTo>
                  <a:lnTo>
                    <a:pt x="7" y="22"/>
                  </a:lnTo>
                  <a:lnTo>
                    <a:pt x="5" y="14"/>
                  </a:lnTo>
                  <a:lnTo>
                    <a:pt x="2" y="8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7" y="2"/>
                  </a:lnTo>
                  <a:lnTo>
                    <a:pt x="9" y="1"/>
                  </a:lnTo>
                  <a:lnTo>
                    <a:pt x="12" y="1"/>
                  </a:lnTo>
                  <a:lnTo>
                    <a:pt x="15" y="0"/>
                  </a:lnTo>
                  <a:lnTo>
                    <a:pt x="18" y="1"/>
                  </a:lnTo>
                  <a:lnTo>
                    <a:pt x="23" y="2"/>
                  </a:lnTo>
                  <a:lnTo>
                    <a:pt x="24" y="3"/>
                  </a:lnTo>
                  <a:lnTo>
                    <a:pt x="26" y="3"/>
                  </a:lnTo>
                  <a:lnTo>
                    <a:pt x="28" y="4"/>
                  </a:lnTo>
                  <a:lnTo>
                    <a:pt x="31" y="7"/>
                  </a:lnTo>
                  <a:close/>
                </a:path>
              </a:pathLst>
            </a:custGeom>
            <a:solidFill>
              <a:srgbClr val="A8356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89" name="Freeform 1804"/>
            <p:cNvSpPr>
              <a:spLocks/>
            </p:cNvSpPr>
            <p:nvPr/>
          </p:nvSpPr>
          <p:spPr bwMode="auto">
            <a:xfrm>
              <a:off x="5042" y="1011"/>
              <a:ext cx="54" cy="69"/>
            </a:xfrm>
            <a:custGeom>
              <a:avLst/>
              <a:gdLst>
                <a:gd name="T0" fmla="*/ 0 w 215"/>
                <a:gd name="T1" fmla="*/ 0 h 279"/>
                <a:gd name="T2" fmla="*/ 0 w 215"/>
                <a:gd name="T3" fmla="*/ 0 h 279"/>
                <a:gd name="T4" fmla="*/ 0 w 215"/>
                <a:gd name="T5" fmla="*/ 0 h 279"/>
                <a:gd name="T6" fmla="*/ 0 w 215"/>
                <a:gd name="T7" fmla="*/ 0 h 279"/>
                <a:gd name="T8" fmla="*/ 0 w 215"/>
                <a:gd name="T9" fmla="*/ 0 h 279"/>
                <a:gd name="T10" fmla="*/ 0 w 215"/>
                <a:gd name="T11" fmla="*/ 0 h 279"/>
                <a:gd name="T12" fmla="*/ 0 w 215"/>
                <a:gd name="T13" fmla="*/ 0 h 279"/>
                <a:gd name="T14" fmla="*/ 0 w 215"/>
                <a:gd name="T15" fmla="*/ 0 h 279"/>
                <a:gd name="T16" fmla="*/ 0 w 215"/>
                <a:gd name="T17" fmla="*/ 0 h 279"/>
                <a:gd name="T18" fmla="*/ 0 w 215"/>
                <a:gd name="T19" fmla="*/ 0 h 279"/>
                <a:gd name="T20" fmla="*/ 0 w 215"/>
                <a:gd name="T21" fmla="*/ 0 h 279"/>
                <a:gd name="T22" fmla="*/ 0 w 215"/>
                <a:gd name="T23" fmla="*/ 0 h 279"/>
                <a:gd name="T24" fmla="*/ 0 w 215"/>
                <a:gd name="T25" fmla="*/ 0 h 279"/>
                <a:gd name="T26" fmla="*/ 0 w 215"/>
                <a:gd name="T27" fmla="*/ 0 h 279"/>
                <a:gd name="T28" fmla="*/ 0 w 215"/>
                <a:gd name="T29" fmla="*/ 0 h 279"/>
                <a:gd name="T30" fmla="*/ 0 w 215"/>
                <a:gd name="T31" fmla="*/ 0 h 279"/>
                <a:gd name="T32" fmla="*/ 0 w 215"/>
                <a:gd name="T33" fmla="*/ 0 h 279"/>
                <a:gd name="T34" fmla="*/ 0 w 215"/>
                <a:gd name="T35" fmla="*/ 0 h 279"/>
                <a:gd name="T36" fmla="*/ 0 w 215"/>
                <a:gd name="T37" fmla="*/ 0 h 279"/>
                <a:gd name="T38" fmla="*/ 0 w 215"/>
                <a:gd name="T39" fmla="*/ 0 h 279"/>
                <a:gd name="T40" fmla="*/ 0 w 215"/>
                <a:gd name="T41" fmla="*/ 0 h 279"/>
                <a:gd name="T42" fmla="*/ 0 w 215"/>
                <a:gd name="T43" fmla="*/ 0 h 279"/>
                <a:gd name="T44" fmla="*/ 0 w 215"/>
                <a:gd name="T45" fmla="*/ 0 h 279"/>
                <a:gd name="T46" fmla="*/ 0 w 215"/>
                <a:gd name="T47" fmla="*/ 0 h 279"/>
                <a:gd name="T48" fmla="*/ 0 w 215"/>
                <a:gd name="T49" fmla="*/ 0 h 279"/>
                <a:gd name="T50" fmla="*/ 0 w 215"/>
                <a:gd name="T51" fmla="*/ 0 h 279"/>
                <a:gd name="T52" fmla="*/ 0 w 215"/>
                <a:gd name="T53" fmla="*/ 0 h 279"/>
                <a:gd name="T54" fmla="*/ 0 w 215"/>
                <a:gd name="T55" fmla="*/ 0 h 279"/>
                <a:gd name="T56" fmla="*/ 0 w 215"/>
                <a:gd name="T57" fmla="*/ 0 h 279"/>
                <a:gd name="T58" fmla="*/ 0 w 215"/>
                <a:gd name="T59" fmla="*/ 0 h 279"/>
                <a:gd name="T60" fmla="*/ 0 w 215"/>
                <a:gd name="T61" fmla="*/ 0 h 279"/>
                <a:gd name="T62" fmla="*/ 0 w 215"/>
                <a:gd name="T63" fmla="*/ 0 h 279"/>
                <a:gd name="T64" fmla="*/ 0 w 215"/>
                <a:gd name="T65" fmla="*/ 0 h 279"/>
                <a:gd name="T66" fmla="*/ 0 w 215"/>
                <a:gd name="T67" fmla="*/ 0 h 279"/>
                <a:gd name="T68" fmla="*/ 0 w 215"/>
                <a:gd name="T69" fmla="*/ 0 h 279"/>
                <a:gd name="T70" fmla="*/ 0 w 215"/>
                <a:gd name="T71" fmla="*/ 0 h 279"/>
                <a:gd name="T72" fmla="*/ 0 w 215"/>
                <a:gd name="T73" fmla="*/ 0 h 279"/>
                <a:gd name="T74" fmla="*/ 0 w 215"/>
                <a:gd name="T75" fmla="*/ 0 h 279"/>
                <a:gd name="T76" fmla="*/ 0 w 215"/>
                <a:gd name="T77" fmla="*/ 0 h 279"/>
                <a:gd name="T78" fmla="*/ 0 w 215"/>
                <a:gd name="T79" fmla="*/ 0 h 279"/>
                <a:gd name="T80" fmla="*/ 0 w 215"/>
                <a:gd name="T81" fmla="*/ 0 h 279"/>
                <a:gd name="T82" fmla="*/ 0 w 215"/>
                <a:gd name="T83" fmla="*/ 0 h 279"/>
                <a:gd name="T84" fmla="*/ 0 w 215"/>
                <a:gd name="T85" fmla="*/ 0 h 279"/>
                <a:gd name="T86" fmla="*/ 0 w 215"/>
                <a:gd name="T87" fmla="*/ 0 h 279"/>
                <a:gd name="T88" fmla="*/ 0 w 215"/>
                <a:gd name="T89" fmla="*/ 0 h 279"/>
                <a:gd name="T90" fmla="*/ 0 w 215"/>
                <a:gd name="T91" fmla="*/ 0 h 279"/>
                <a:gd name="T92" fmla="*/ 0 w 215"/>
                <a:gd name="T93" fmla="*/ 0 h 279"/>
                <a:gd name="T94" fmla="*/ 0 w 215"/>
                <a:gd name="T95" fmla="*/ 0 h 279"/>
                <a:gd name="T96" fmla="*/ 0 w 215"/>
                <a:gd name="T97" fmla="*/ 0 h 279"/>
                <a:gd name="T98" fmla="*/ 0 w 215"/>
                <a:gd name="T99" fmla="*/ 0 h 279"/>
                <a:gd name="T100" fmla="*/ 0 w 215"/>
                <a:gd name="T101" fmla="*/ 0 h 279"/>
                <a:gd name="T102" fmla="*/ 0 w 215"/>
                <a:gd name="T103" fmla="*/ 0 h 279"/>
                <a:gd name="T104" fmla="*/ 0 w 215"/>
                <a:gd name="T105" fmla="*/ 0 h 279"/>
                <a:gd name="T106" fmla="*/ 0 w 215"/>
                <a:gd name="T107" fmla="*/ 0 h 279"/>
                <a:gd name="T108" fmla="*/ 0 w 215"/>
                <a:gd name="T109" fmla="*/ 0 h 279"/>
                <a:gd name="T110" fmla="*/ 0 w 215"/>
                <a:gd name="T111" fmla="*/ 0 h 279"/>
                <a:gd name="T112" fmla="*/ 0 w 215"/>
                <a:gd name="T113" fmla="*/ 0 h 279"/>
                <a:gd name="T114" fmla="*/ 0 w 215"/>
                <a:gd name="T115" fmla="*/ 0 h 279"/>
                <a:gd name="T116" fmla="*/ 0 w 215"/>
                <a:gd name="T117" fmla="*/ 0 h 27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15"/>
                <a:gd name="T178" fmla="*/ 0 h 279"/>
                <a:gd name="T179" fmla="*/ 215 w 215"/>
                <a:gd name="T180" fmla="*/ 279 h 279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15" h="279">
                  <a:moveTo>
                    <a:pt x="213" y="93"/>
                  </a:moveTo>
                  <a:lnTo>
                    <a:pt x="211" y="97"/>
                  </a:lnTo>
                  <a:lnTo>
                    <a:pt x="209" y="99"/>
                  </a:lnTo>
                  <a:lnTo>
                    <a:pt x="208" y="101"/>
                  </a:lnTo>
                  <a:lnTo>
                    <a:pt x="208" y="106"/>
                  </a:lnTo>
                  <a:lnTo>
                    <a:pt x="209" y="109"/>
                  </a:lnTo>
                  <a:lnTo>
                    <a:pt x="209" y="112"/>
                  </a:lnTo>
                  <a:lnTo>
                    <a:pt x="209" y="115"/>
                  </a:lnTo>
                  <a:lnTo>
                    <a:pt x="209" y="117"/>
                  </a:lnTo>
                  <a:lnTo>
                    <a:pt x="208" y="120"/>
                  </a:lnTo>
                  <a:lnTo>
                    <a:pt x="208" y="121"/>
                  </a:lnTo>
                  <a:lnTo>
                    <a:pt x="208" y="123"/>
                  </a:lnTo>
                  <a:lnTo>
                    <a:pt x="207" y="125"/>
                  </a:lnTo>
                  <a:lnTo>
                    <a:pt x="202" y="131"/>
                  </a:lnTo>
                  <a:lnTo>
                    <a:pt x="196" y="136"/>
                  </a:lnTo>
                  <a:lnTo>
                    <a:pt x="190" y="139"/>
                  </a:lnTo>
                  <a:lnTo>
                    <a:pt x="184" y="142"/>
                  </a:lnTo>
                  <a:lnTo>
                    <a:pt x="178" y="144"/>
                  </a:lnTo>
                  <a:lnTo>
                    <a:pt x="171" y="144"/>
                  </a:lnTo>
                  <a:lnTo>
                    <a:pt x="164" y="144"/>
                  </a:lnTo>
                  <a:lnTo>
                    <a:pt x="157" y="143"/>
                  </a:lnTo>
                  <a:lnTo>
                    <a:pt x="162" y="155"/>
                  </a:lnTo>
                  <a:lnTo>
                    <a:pt x="169" y="169"/>
                  </a:lnTo>
                  <a:lnTo>
                    <a:pt x="173" y="184"/>
                  </a:lnTo>
                  <a:lnTo>
                    <a:pt x="177" y="199"/>
                  </a:lnTo>
                  <a:lnTo>
                    <a:pt x="178" y="214"/>
                  </a:lnTo>
                  <a:lnTo>
                    <a:pt x="176" y="230"/>
                  </a:lnTo>
                  <a:lnTo>
                    <a:pt x="172" y="247"/>
                  </a:lnTo>
                  <a:lnTo>
                    <a:pt x="162" y="264"/>
                  </a:lnTo>
                  <a:lnTo>
                    <a:pt x="157" y="258"/>
                  </a:lnTo>
                  <a:lnTo>
                    <a:pt x="153" y="253"/>
                  </a:lnTo>
                  <a:lnTo>
                    <a:pt x="149" y="247"/>
                  </a:lnTo>
                  <a:lnTo>
                    <a:pt x="145" y="243"/>
                  </a:lnTo>
                  <a:lnTo>
                    <a:pt x="142" y="237"/>
                  </a:lnTo>
                  <a:lnTo>
                    <a:pt x="138" y="232"/>
                  </a:lnTo>
                  <a:lnTo>
                    <a:pt x="135" y="228"/>
                  </a:lnTo>
                  <a:lnTo>
                    <a:pt x="131" y="223"/>
                  </a:lnTo>
                  <a:lnTo>
                    <a:pt x="126" y="244"/>
                  </a:lnTo>
                  <a:lnTo>
                    <a:pt x="117" y="257"/>
                  </a:lnTo>
                  <a:lnTo>
                    <a:pt x="108" y="267"/>
                  </a:lnTo>
                  <a:lnTo>
                    <a:pt x="102" y="279"/>
                  </a:lnTo>
                  <a:lnTo>
                    <a:pt x="94" y="270"/>
                  </a:lnTo>
                  <a:lnTo>
                    <a:pt x="87" y="262"/>
                  </a:lnTo>
                  <a:lnTo>
                    <a:pt x="81" y="254"/>
                  </a:lnTo>
                  <a:lnTo>
                    <a:pt x="77" y="245"/>
                  </a:lnTo>
                  <a:lnTo>
                    <a:pt x="73" y="236"/>
                  </a:lnTo>
                  <a:lnTo>
                    <a:pt x="72" y="227"/>
                  </a:lnTo>
                  <a:lnTo>
                    <a:pt x="72" y="216"/>
                  </a:lnTo>
                  <a:lnTo>
                    <a:pt x="73" y="205"/>
                  </a:lnTo>
                  <a:lnTo>
                    <a:pt x="66" y="209"/>
                  </a:lnTo>
                  <a:lnTo>
                    <a:pt x="61" y="215"/>
                  </a:lnTo>
                  <a:lnTo>
                    <a:pt x="57" y="221"/>
                  </a:lnTo>
                  <a:lnTo>
                    <a:pt x="56" y="223"/>
                  </a:lnTo>
                  <a:lnTo>
                    <a:pt x="61" y="196"/>
                  </a:lnTo>
                  <a:lnTo>
                    <a:pt x="69" y="170"/>
                  </a:lnTo>
                  <a:lnTo>
                    <a:pt x="79" y="150"/>
                  </a:lnTo>
                  <a:lnTo>
                    <a:pt x="85" y="131"/>
                  </a:lnTo>
                  <a:lnTo>
                    <a:pt x="78" y="139"/>
                  </a:lnTo>
                  <a:lnTo>
                    <a:pt x="72" y="147"/>
                  </a:lnTo>
                  <a:lnTo>
                    <a:pt x="66" y="154"/>
                  </a:lnTo>
                  <a:lnTo>
                    <a:pt x="60" y="160"/>
                  </a:lnTo>
                  <a:lnTo>
                    <a:pt x="53" y="166"/>
                  </a:lnTo>
                  <a:lnTo>
                    <a:pt x="46" y="169"/>
                  </a:lnTo>
                  <a:lnTo>
                    <a:pt x="40" y="173"/>
                  </a:lnTo>
                  <a:lnTo>
                    <a:pt x="33" y="174"/>
                  </a:lnTo>
                  <a:lnTo>
                    <a:pt x="31" y="171"/>
                  </a:lnTo>
                  <a:lnTo>
                    <a:pt x="30" y="168"/>
                  </a:lnTo>
                  <a:lnTo>
                    <a:pt x="28" y="165"/>
                  </a:lnTo>
                  <a:lnTo>
                    <a:pt x="27" y="161"/>
                  </a:lnTo>
                  <a:lnTo>
                    <a:pt x="26" y="159"/>
                  </a:lnTo>
                  <a:lnTo>
                    <a:pt x="26" y="158"/>
                  </a:lnTo>
                  <a:lnTo>
                    <a:pt x="25" y="155"/>
                  </a:lnTo>
                  <a:lnTo>
                    <a:pt x="24" y="154"/>
                  </a:lnTo>
                  <a:lnTo>
                    <a:pt x="16" y="125"/>
                  </a:lnTo>
                  <a:lnTo>
                    <a:pt x="15" y="124"/>
                  </a:lnTo>
                  <a:lnTo>
                    <a:pt x="13" y="123"/>
                  </a:lnTo>
                  <a:lnTo>
                    <a:pt x="15" y="120"/>
                  </a:lnTo>
                  <a:lnTo>
                    <a:pt x="22" y="115"/>
                  </a:lnTo>
                  <a:lnTo>
                    <a:pt x="19" y="114"/>
                  </a:lnTo>
                  <a:lnTo>
                    <a:pt x="18" y="113"/>
                  </a:lnTo>
                  <a:lnTo>
                    <a:pt x="14" y="115"/>
                  </a:lnTo>
                  <a:lnTo>
                    <a:pt x="10" y="113"/>
                  </a:lnTo>
                  <a:lnTo>
                    <a:pt x="6" y="108"/>
                  </a:lnTo>
                  <a:lnTo>
                    <a:pt x="2" y="104"/>
                  </a:lnTo>
                  <a:lnTo>
                    <a:pt x="0" y="99"/>
                  </a:lnTo>
                  <a:lnTo>
                    <a:pt x="0" y="90"/>
                  </a:lnTo>
                  <a:lnTo>
                    <a:pt x="4" y="76"/>
                  </a:lnTo>
                  <a:lnTo>
                    <a:pt x="8" y="59"/>
                  </a:lnTo>
                  <a:lnTo>
                    <a:pt x="13" y="41"/>
                  </a:lnTo>
                  <a:lnTo>
                    <a:pt x="14" y="41"/>
                  </a:lnTo>
                  <a:lnTo>
                    <a:pt x="17" y="42"/>
                  </a:lnTo>
                  <a:lnTo>
                    <a:pt x="21" y="42"/>
                  </a:lnTo>
                  <a:lnTo>
                    <a:pt x="25" y="42"/>
                  </a:lnTo>
                  <a:lnTo>
                    <a:pt x="29" y="47"/>
                  </a:lnTo>
                  <a:lnTo>
                    <a:pt x="32" y="52"/>
                  </a:lnTo>
                  <a:lnTo>
                    <a:pt x="34" y="55"/>
                  </a:lnTo>
                  <a:lnTo>
                    <a:pt x="36" y="60"/>
                  </a:lnTo>
                  <a:lnTo>
                    <a:pt x="39" y="66"/>
                  </a:lnTo>
                  <a:lnTo>
                    <a:pt x="41" y="72"/>
                  </a:lnTo>
                  <a:lnTo>
                    <a:pt x="45" y="78"/>
                  </a:lnTo>
                  <a:lnTo>
                    <a:pt x="50" y="82"/>
                  </a:lnTo>
                  <a:lnTo>
                    <a:pt x="54" y="83"/>
                  </a:lnTo>
                  <a:lnTo>
                    <a:pt x="57" y="83"/>
                  </a:lnTo>
                  <a:lnTo>
                    <a:pt x="59" y="84"/>
                  </a:lnTo>
                  <a:lnTo>
                    <a:pt x="62" y="84"/>
                  </a:lnTo>
                  <a:lnTo>
                    <a:pt x="66" y="84"/>
                  </a:lnTo>
                  <a:lnTo>
                    <a:pt x="70" y="83"/>
                  </a:lnTo>
                  <a:lnTo>
                    <a:pt x="73" y="82"/>
                  </a:lnTo>
                  <a:lnTo>
                    <a:pt x="76" y="80"/>
                  </a:lnTo>
                  <a:lnTo>
                    <a:pt x="79" y="77"/>
                  </a:lnTo>
                  <a:lnTo>
                    <a:pt x="83" y="74"/>
                  </a:lnTo>
                  <a:lnTo>
                    <a:pt x="90" y="71"/>
                  </a:lnTo>
                  <a:lnTo>
                    <a:pt x="102" y="72"/>
                  </a:lnTo>
                  <a:lnTo>
                    <a:pt x="104" y="56"/>
                  </a:lnTo>
                  <a:lnTo>
                    <a:pt x="106" y="45"/>
                  </a:lnTo>
                  <a:lnTo>
                    <a:pt x="112" y="36"/>
                  </a:lnTo>
                  <a:lnTo>
                    <a:pt x="119" y="31"/>
                  </a:lnTo>
                  <a:lnTo>
                    <a:pt x="127" y="28"/>
                  </a:lnTo>
                  <a:lnTo>
                    <a:pt x="133" y="22"/>
                  </a:lnTo>
                  <a:lnTo>
                    <a:pt x="136" y="17"/>
                  </a:lnTo>
                  <a:lnTo>
                    <a:pt x="138" y="10"/>
                  </a:lnTo>
                  <a:lnTo>
                    <a:pt x="143" y="8"/>
                  </a:lnTo>
                  <a:lnTo>
                    <a:pt x="147" y="6"/>
                  </a:lnTo>
                  <a:lnTo>
                    <a:pt x="151" y="5"/>
                  </a:lnTo>
                  <a:lnTo>
                    <a:pt x="155" y="3"/>
                  </a:lnTo>
                  <a:lnTo>
                    <a:pt x="159" y="3"/>
                  </a:lnTo>
                  <a:lnTo>
                    <a:pt x="162" y="2"/>
                  </a:lnTo>
                  <a:lnTo>
                    <a:pt x="166" y="2"/>
                  </a:lnTo>
                  <a:lnTo>
                    <a:pt x="171" y="2"/>
                  </a:lnTo>
                  <a:lnTo>
                    <a:pt x="178" y="1"/>
                  </a:lnTo>
                  <a:lnTo>
                    <a:pt x="185" y="0"/>
                  </a:lnTo>
                  <a:lnTo>
                    <a:pt x="189" y="2"/>
                  </a:lnTo>
                  <a:lnTo>
                    <a:pt x="192" y="9"/>
                  </a:lnTo>
                  <a:lnTo>
                    <a:pt x="193" y="18"/>
                  </a:lnTo>
                  <a:lnTo>
                    <a:pt x="194" y="24"/>
                  </a:lnTo>
                  <a:lnTo>
                    <a:pt x="194" y="28"/>
                  </a:lnTo>
                  <a:lnTo>
                    <a:pt x="191" y="31"/>
                  </a:lnTo>
                  <a:lnTo>
                    <a:pt x="194" y="30"/>
                  </a:lnTo>
                  <a:lnTo>
                    <a:pt x="198" y="29"/>
                  </a:lnTo>
                  <a:lnTo>
                    <a:pt x="201" y="26"/>
                  </a:lnTo>
                  <a:lnTo>
                    <a:pt x="204" y="24"/>
                  </a:lnTo>
                  <a:lnTo>
                    <a:pt x="207" y="22"/>
                  </a:lnTo>
                  <a:lnTo>
                    <a:pt x="210" y="21"/>
                  </a:lnTo>
                  <a:lnTo>
                    <a:pt x="212" y="22"/>
                  </a:lnTo>
                  <a:lnTo>
                    <a:pt x="213" y="25"/>
                  </a:lnTo>
                  <a:lnTo>
                    <a:pt x="213" y="26"/>
                  </a:lnTo>
                  <a:lnTo>
                    <a:pt x="213" y="29"/>
                  </a:lnTo>
                  <a:lnTo>
                    <a:pt x="213" y="30"/>
                  </a:lnTo>
                  <a:lnTo>
                    <a:pt x="214" y="32"/>
                  </a:lnTo>
                  <a:lnTo>
                    <a:pt x="215" y="40"/>
                  </a:lnTo>
                  <a:lnTo>
                    <a:pt x="215" y="48"/>
                  </a:lnTo>
                  <a:lnTo>
                    <a:pt x="212" y="55"/>
                  </a:lnTo>
                  <a:lnTo>
                    <a:pt x="206" y="59"/>
                  </a:lnTo>
                  <a:lnTo>
                    <a:pt x="201" y="60"/>
                  </a:lnTo>
                  <a:lnTo>
                    <a:pt x="196" y="61"/>
                  </a:lnTo>
                  <a:lnTo>
                    <a:pt x="192" y="62"/>
                  </a:lnTo>
                  <a:lnTo>
                    <a:pt x="188" y="62"/>
                  </a:lnTo>
                  <a:lnTo>
                    <a:pt x="184" y="63"/>
                  </a:lnTo>
                  <a:lnTo>
                    <a:pt x="180" y="63"/>
                  </a:lnTo>
                  <a:lnTo>
                    <a:pt x="177" y="64"/>
                  </a:lnTo>
                  <a:lnTo>
                    <a:pt x="175" y="67"/>
                  </a:lnTo>
                  <a:lnTo>
                    <a:pt x="172" y="70"/>
                  </a:lnTo>
                  <a:lnTo>
                    <a:pt x="172" y="72"/>
                  </a:lnTo>
                  <a:lnTo>
                    <a:pt x="174" y="75"/>
                  </a:lnTo>
                  <a:lnTo>
                    <a:pt x="179" y="75"/>
                  </a:lnTo>
                  <a:lnTo>
                    <a:pt x="182" y="75"/>
                  </a:lnTo>
                  <a:lnTo>
                    <a:pt x="186" y="74"/>
                  </a:lnTo>
                  <a:lnTo>
                    <a:pt x="191" y="71"/>
                  </a:lnTo>
                  <a:lnTo>
                    <a:pt x="196" y="70"/>
                  </a:lnTo>
                  <a:lnTo>
                    <a:pt x="200" y="68"/>
                  </a:lnTo>
                  <a:lnTo>
                    <a:pt x="205" y="67"/>
                  </a:lnTo>
                  <a:lnTo>
                    <a:pt x="209" y="66"/>
                  </a:lnTo>
                  <a:lnTo>
                    <a:pt x="212" y="64"/>
                  </a:lnTo>
                  <a:lnTo>
                    <a:pt x="214" y="76"/>
                  </a:lnTo>
                  <a:lnTo>
                    <a:pt x="215" y="84"/>
                  </a:lnTo>
                  <a:lnTo>
                    <a:pt x="215" y="89"/>
                  </a:lnTo>
                  <a:lnTo>
                    <a:pt x="213" y="93"/>
                  </a:lnTo>
                  <a:close/>
                </a:path>
              </a:pathLst>
            </a:custGeom>
            <a:solidFill>
              <a:srgbClr val="E8B2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90" name="Freeform 1805"/>
            <p:cNvSpPr>
              <a:spLocks/>
            </p:cNvSpPr>
            <p:nvPr/>
          </p:nvSpPr>
          <p:spPr bwMode="auto">
            <a:xfrm>
              <a:off x="5103" y="975"/>
              <a:ext cx="11" cy="30"/>
            </a:xfrm>
            <a:custGeom>
              <a:avLst/>
              <a:gdLst>
                <a:gd name="T0" fmla="*/ 0 w 41"/>
                <a:gd name="T1" fmla="*/ 0 h 120"/>
                <a:gd name="T2" fmla="*/ 0 w 41"/>
                <a:gd name="T3" fmla="*/ 0 h 120"/>
                <a:gd name="T4" fmla="*/ 0 w 41"/>
                <a:gd name="T5" fmla="*/ 0 h 120"/>
                <a:gd name="T6" fmla="*/ 0 w 41"/>
                <a:gd name="T7" fmla="*/ 0 h 120"/>
                <a:gd name="T8" fmla="*/ 0 w 41"/>
                <a:gd name="T9" fmla="*/ 0 h 120"/>
                <a:gd name="T10" fmla="*/ 0 w 41"/>
                <a:gd name="T11" fmla="*/ 0 h 120"/>
                <a:gd name="T12" fmla="*/ 0 w 41"/>
                <a:gd name="T13" fmla="*/ 0 h 120"/>
                <a:gd name="T14" fmla="*/ 0 w 41"/>
                <a:gd name="T15" fmla="*/ 0 h 120"/>
                <a:gd name="T16" fmla="*/ 0 w 41"/>
                <a:gd name="T17" fmla="*/ 0 h 120"/>
                <a:gd name="T18" fmla="*/ 0 w 41"/>
                <a:gd name="T19" fmla="*/ 0 h 120"/>
                <a:gd name="T20" fmla="*/ 0 w 41"/>
                <a:gd name="T21" fmla="*/ 0 h 120"/>
                <a:gd name="T22" fmla="*/ 0 w 41"/>
                <a:gd name="T23" fmla="*/ 0 h 120"/>
                <a:gd name="T24" fmla="*/ 0 w 41"/>
                <a:gd name="T25" fmla="*/ 0 h 120"/>
                <a:gd name="T26" fmla="*/ 0 w 41"/>
                <a:gd name="T27" fmla="*/ 0 h 120"/>
                <a:gd name="T28" fmla="*/ 0 w 41"/>
                <a:gd name="T29" fmla="*/ 0 h 120"/>
                <a:gd name="T30" fmla="*/ 0 w 41"/>
                <a:gd name="T31" fmla="*/ 0 h 120"/>
                <a:gd name="T32" fmla="*/ 0 w 41"/>
                <a:gd name="T33" fmla="*/ 0 h 120"/>
                <a:gd name="T34" fmla="*/ 0 w 41"/>
                <a:gd name="T35" fmla="*/ 0 h 120"/>
                <a:gd name="T36" fmla="*/ 0 w 41"/>
                <a:gd name="T37" fmla="*/ 0 h 120"/>
                <a:gd name="T38" fmla="*/ 0 w 41"/>
                <a:gd name="T39" fmla="*/ 0 h 120"/>
                <a:gd name="T40" fmla="*/ 0 w 41"/>
                <a:gd name="T41" fmla="*/ 0 h 120"/>
                <a:gd name="T42" fmla="*/ 0 w 41"/>
                <a:gd name="T43" fmla="*/ 0 h 120"/>
                <a:gd name="T44" fmla="*/ 0 w 41"/>
                <a:gd name="T45" fmla="*/ 0 h 120"/>
                <a:gd name="T46" fmla="*/ 0 w 41"/>
                <a:gd name="T47" fmla="*/ 0 h 120"/>
                <a:gd name="T48" fmla="*/ 0 w 41"/>
                <a:gd name="T49" fmla="*/ 0 h 120"/>
                <a:gd name="T50" fmla="*/ 0 w 41"/>
                <a:gd name="T51" fmla="*/ 0 h 120"/>
                <a:gd name="T52" fmla="*/ 0 w 41"/>
                <a:gd name="T53" fmla="*/ 0 h 120"/>
                <a:gd name="T54" fmla="*/ 0 w 41"/>
                <a:gd name="T55" fmla="*/ 0 h 120"/>
                <a:gd name="T56" fmla="*/ 0 w 41"/>
                <a:gd name="T57" fmla="*/ 0 h 12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41"/>
                <a:gd name="T88" fmla="*/ 0 h 120"/>
                <a:gd name="T89" fmla="*/ 41 w 41"/>
                <a:gd name="T90" fmla="*/ 120 h 120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41" h="120">
                  <a:moveTo>
                    <a:pt x="41" y="52"/>
                  </a:moveTo>
                  <a:lnTo>
                    <a:pt x="40" y="66"/>
                  </a:lnTo>
                  <a:lnTo>
                    <a:pt x="40" y="84"/>
                  </a:lnTo>
                  <a:lnTo>
                    <a:pt x="36" y="103"/>
                  </a:lnTo>
                  <a:lnTo>
                    <a:pt x="31" y="120"/>
                  </a:lnTo>
                  <a:lnTo>
                    <a:pt x="33" y="111"/>
                  </a:lnTo>
                  <a:lnTo>
                    <a:pt x="31" y="102"/>
                  </a:lnTo>
                  <a:lnTo>
                    <a:pt x="27" y="94"/>
                  </a:lnTo>
                  <a:lnTo>
                    <a:pt x="23" y="85"/>
                  </a:lnTo>
                  <a:lnTo>
                    <a:pt x="31" y="81"/>
                  </a:lnTo>
                  <a:lnTo>
                    <a:pt x="35" y="75"/>
                  </a:lnTo>
                  <a:lnTo>
                    <a:pt x="35" y="69"/>
                  </a:lnTo>
                  <a:lnTo>
                    <a:pt x="32" y="61"/>
                  </a:lnTo>
                  <a:lnTo>
                    <a:pt x="27" y="54"/>
                  </a:lnTo>
                  <a:lnTo>
                    <a:pt x="20" y="46"/>
                  </a:lnTo>
                  <a:lnTo>
                    <a:pt x="11" y="38"/>
                  </a:lnTo>
                  <a:lnTo>
                    <a:pt x="2" y="30"/>
                  </a:lnTo>
                  <a:lnTo>
                    <a:pt x="3" y="21"/>
                  </a:lnTo>
                  <a:lnTo>
                    <a:pt x="3" y="13"/>
                  </a:lnTo>
                  <a:lnTo>
                    <a:pt x="2" y="6"/>
                  </a:lnTo>
                  <a:lnTo>
                    <a:pt x="0" y="0"/>
                  </a:lnTo>
                  <a:lnTo>
                    <a:pt x="9" y="9"/>
                  </a:lnTo>
                  <a:lnTo>
                    <a:pt x="15" y="16"/>
                  </a:lnTo>
                  <a:lnTo>
                    <a:pt x="20" y="22"/>
                  </a:lnTo>
                  <a:lnTo>
                    <a:pt x="24" y="28"/>
                  </a:lnTo>
                  <a:lnTo>
                    <a:pt x="27" y="33"/>
                  </a:lnTo>
                  <a:lnTo>
                    <a:pt x="31" y="38"/>
                  </a:lnTo>
                  <a:lnTo>
                    <a:pt x="35" y="45"/>
                  </a:lnTo>
                  <a:lnTo>
                    <a:pt x="41" y="52"/>
                  </a:lnTo>
                  <a:close/>
                </a:path>
              </a:pathLst>
            </a:custGeom>
            <a:solidFill>
              <a:srgbClr val="E8B2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91" name="Freeform 1806"/>
            <p:cNvSpPr>
              <a:spLocks/>
            </p:cNvSpPr>
            <p:nvPr/>
          </p:nvSpPr>
          <p:spPr bwMode="auto">
            <a:xfrm>
              <a:off x="5092" y="997"/>
              <a:ext cx="14" cy="20"/>
            </a:xfrm>
            <a:custGeom>
              <a:avLst/>
              <a:gdLst>
                <a:gd name="T0" fmla="*/ 0 w 58"/>
                <a:gd name="T1" fmla="*/ 0 h 79"/>
                <a:gd name="T2" fmla="*/ 0 w 58"/>
                <a:gd name="T3" fmla="*/ 0 h 79"/>
                <a:gd name="T4" fmla="*/ 0 w 58"/>
                <a:gd name="T5" fmla="*/ 0 h 79"/>
                <a:gd name="T6" fmla="*/ 0 w 58"/>
                <a:gd name="T7" fmla="*/ 0 h 79"/>
                <a:gd name="T8" fmla="*/ 0 w 58"/>
                <a:gd name="T9" fmla="*/ 0 h 79"/>
                <a:gd name="T10" fmla="*/ 0 w 58"/>
                <a:gd name="T11" fmla="*/ 0 h 79"/>
                <a:gd name="T12" fmla="*/ 0 w 58"/>
                <a:gd name="T13" fmla="*/ 0 h 79"/>
                <a:gd name="T14" fmla="*/ 0 w 58"/>
                <a:gd name="T15" fmla="*/ 0 h 79"/>
                <a:gd name="T16" fmla="*/ 0 w 58"/>
                <a:gd name="T17" fmla="*/ 0 h 79"/>
                <a:gd name="T18" fmla="*/ 0 w 58"/>
                <a:gd name="T19" fmla="*/ 0 h 79"/>
                <a:gd name="T20" fmla="*/ 0 w 58"/>
                <a:gd name="T21" fmla="*/ 0 h 79"/>
                <a:gd name="T22" fmla="*/ 0 w 58"/>
                <a:gd name="T23" fmla="*/ 0 h 79"/>
                <a:gd name="T24" fmla="*/ 0 w 58"/>
                <a:gd name="T25" fmla="*/ 0 h 79"/>
                <a:gd name="T26" fmla="*/ 0 w 58"/>
                <a:gd name="T27" fmla="*/ 0 h 79"/>
                <a:gd name="T28" fmla="*/ 0 w 58"/>
                <a:gd name="T29" fmla="*/ 0 h 79"/>
                <a:gd name="T30" fmla="*/ 0 w 58"/>
                <a:gd name="T31" fmla="*/ 0 h 79"/>
                <a:gd name="T32" fmla="*/ 0 w 58"/>
                <a:gd name="T33" fmla="*/ 0 h 79"/>
                <a:gd name="T34" fmla="*/ 0 w 58"/>
                <a:gd name="T35" fmla="*/ 0 h 79"/>
                <a:gd name="T36" fmla="*/ 0 w 58"/>
                <a:gd name="T37" fmla="*/ 0 h 79"/>
                <a:gd name="T38" fmla="*/ 0 w 58"/>
                <a:gd name="T39" fmla="*/ 0 h 79"/>
                <a:gd name="T40" fmla="*/ 0 w 58"/>
                <a:gd name="T41" fmla="*/ 0 h 79"/>
                <a:gd name="T42" fmla="*/ 0 w 58"/>
                <a:gd name="T43" fmla="*/ 0 h 79"/>
                <a:gd name="T44" fmla="*/ 0 w 58"/>
                <a:gd name="T45" fmla="*/ 0 h 79"/>
                <a:gd name="T46" fmla="*/ 0 w 58"/>
                <a:gd name="T47" fmla="*/ 0 h 79"/>
                <a:gd name="T48" fmla="*/ 0 w 58"/>
                <a:gd name="T49" fmla="*/ 0 h 79"/>
                <a:gd name="T50" fmla="*/ 0 w 58"/>
                <a:gd name="T51" fmla="*/ 0 h 79"/>
                <a:gd name="T52" fmla="*/ 0 w 58"/>
                <a:gd name="T53" fmla="*/ 0 h 79"/>
                <a:gd name="T54" fmla="*/ 0 w 58"/>
                <a:gd name="T55" fmla="*/ 0 h 79"/>
                <a:gd name="T56" fmla="*/ 0 w 58"/>
                <a:gd name="T57" fmla="*/ 0 h 79"/>
                <a:gd name="T58" fmla="*/ 0 w 58"/>
                <a:gd name="T59" fmla="*/ 0 h 79"/>
                <a:gd name="T60" fmla="*/ 0 w 58"/>
                <a:gd name="T61" fmla="*/ 0 h 79"/>
                <a:gd name="T62" fmla="*/ 0 w 58"/>
                <a:gd name="T63" fmla="*/ 0 h 79"/>
                <a:gd name="T64" fmla="*/ 0 w 58"/>
                <a:gd name="T65" fmla="*/ 0 h 79"/>
                <a:gd name="T66" fmla="*/ 0 w 58"/>
                <a:gd name="T67" fmla="*/ 0 h 79"/>
                <a:gd name="T68" fmla="*/ 0 w 58"/>
                <a:gd name="T69" fmla="*/ 0 h 79"/>
                <a:gd name="T70" fmla="*/ 0 w 58"/>
                <a:gd name="T71" fmla="*/ 0 h 79"/>
                <a:gd name="T72" fmla="*/ 0 w 58"/>
                <a:gd name="T73" fmla="*/ 0 h 79"/>
                <a:gd name="T74" fmla="*/ 0 w 58"/>
                <a:gd name="T75" fmla="*/ 0 h 79"/>
                <a:gd name="T76" fmla="*/ 0 w 58"/>
                <a:gd name="T77" fmla="*/ 0 h 79"/>
                <a:gd name="T78" fmla="*/ 0 w 58"/>
                <a:gd name="T79" fmla="*/ 0 h 79"/>
                <a:gd name="T80" fmla="*/ 0 w 58"/>
                <a:gd name="T81" fmla="*/ 0 h 79"/>
                <a:gd name="T82" fmla="*/ 0 w 58"/>
                <a:gd name="T83" fmla="*/ 0 h 79"/>
                <a:gd name="T84" fmla="*/ 0 w 58"/>
                <a:gd name="T85" fmla="*/ 0 h 79"/>
                <a:gd name="T86" fmla="*/ 0 w 58"/>
                <a:gd name="T87" fmla="*/ 0 h 79"/>
                <a:gd name="T88" fmla="*/ 0 w 58"/>
                <a:gd name="T89" fmla="*/ 0 h 79"/>
                <a:gd name="T90" fmla="*/ 0 w 58"/>
                <a:gd name="T91" fmla="*/ 0 h 79"/>
                <a:gd name="T92" fmla="*/ 0 w 58"/>
                <a:gd name="T93" fmla="*/ 0 h 79"/>
                <a:gd name="T94" fmla="*/ 0 w 58"/>
                <a:gd name="T95" fmla="*/ 0 h 79"/>
                <a:gd name="T96" fmla="*/ 0 w 58"/>
                <a:gd name="T97" fmla="*/ 0 h 7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58"/>
                <a:gd name="T148" fmla="*/ 0 h 79"/>
                <a:gd name="T149" fmla="*/ 58 w 58"/>
                <a:gd name="T150" fmla="*/ 79 h 7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58" h="79">
                  <a:moveTo>
                    <a:pt x="46" y="50"/>
                  </a:moveTo>
                  <a:lnTo>
                    <a:pt x="45" y="49"/>
                  </a:lnTo>
                  <a:lnTo>
                    <a:pt x="43" y="48"/>
                  </a:lnTo>
                  <a:lnTo>
                    <a:pt x="42" y="46"/>
                  </a:lnTo>
                  <a:lnTo>
                    <a:pt x="41" y="44"/>
                  </a:lnTo>
                  <a:lnTo>
                    <a:pt x="48" y="44"/>
                  </a:lnTo>
                  <a:lnTo>
                    <a:pt x="53" y="41"/>
                  </a:lnTo>
                  <a:lnTo>
                    <a:pt x="56" y="37"/>
                  </a:lnTo>
                  <a:lnTo>
                    <a:pt x="58" y="26"/>
                  </a:lnTo>
                  <a:lnTo>
                    <a:pt x="45" y="32"/>
                  </a:lnTo>
                  <a:lnTo>
                    <a:pt x="38" y="25"/>
                  </a:lnTo>
                  <a:lnTo>
                    <a:pt x="37" y="14"/>
                  </a:lnTo>
                  <a:lnTo>
                    <a:pt x="43" y="0"/>
                  </a:lnTo>
                  <a:lnTo>
                    <a:pt x="42" y="0"/>
                  </a:lnTo>
                  <a:lnTo>
                    <a:pt x="39" y="2"/>
                  </a:lnTo>
                  <a:lnTo>
                    <a:pt x="35" y="3"/>
                  </a:lnTo>
                  <a:lnTo>
                    <a:pt x="31" y="6"/>
                  </a:lnTo>
                  <a:lnTo>
                    <a:pt x="24" y="9"/>
                  </a:lnTo>
                  <a:lnTo>
                    <a:pt x="20" y="12"/>
                  </a:lnTo>
                  <a:lnTo>
                    <a:pt x="17" y="17"/>
                  </a:lnTo>
                  <a:lnTo>
                    <a:pt x="13" y="23"/>
                  </a:lnTo>
                  <a:lnTo>
                    <a:pt x="17" y="24"/>
                  </a:lnTo>
                  <a:lnTo>
                    <a:pt x="19" y="27"/>
                  </a:lnTo>
                  <a:lnTo>
                    <a:pt x="20" y="32"/>
                  </a:lnTo>
                  <a:lnTo>
                    <a:pt x="19" y="37"/>
                  </a:lnTo>
                  <a:lnTo>
                    <a:pt x="17" y="39"/>
                  </a:lnTo>
                  <a:lnTo>
                    <a:pt x="13" y="41"/>
                  </a:lnTo>
                  <a:lnTo>
                    <a:pt x="7" y="45"/>
                  </a:lnTo>
                  <a:lnTo>
                    <a:pt x="0" y="48"/>
                  </a:lnTo>
                  <a:lnTo>
                    <a:pt x="7" y="50"/>
                  </a:lnTo>
                  <a:lnTo>
                    <a:pt x="9" y="55"/>
                  </a:lnTo>
                  <a:lnTo>
                    <a:pt x="7" y="61"/>
                  </a:lnTo>
                  <a:lnTo>
                    <a:pt x="2" y="67"/>
                  </a:lnTo>
                  <a:lnTo>
                    <a:pt x="4" y="70"/>
                  </a:lnTo>
                  <a:lnTo>
                    <a:pt x="6" y="72"/>
                  </a:lnTo>
                  <a:lnTo>
                    <a:pt x="6" y="76"/>
                  </a:lnTo>
                  <a:lnTo>
                    <a:pt x="6" y="78"/>
                  </a:lnTo>
                  <a:lnTo>
                    <a:pt x="9" y="76"/>
                  </a:lnTo>
                  <a:lnTo>
                    <a:pt x="12" y="75"/>
                  </a:lnTo>
                  <a:lnTo>
                    <a:pt x="14" y="76"/>
                  </a:lnTo>
                  <a:lnTo>
                    <a:pt x="15" y="79"/>
                  </a:lnTo>
                  <a:lnTo>
                    <a:pt x="18" y="77"/>
                  </a:lnTo>
                  <a:lnTo>
                    <a:pt x="22" y="73"/>
                  </a:lnTo>
                  <a:lnTo>
                    <a:pt x="25" y="70"/>
                  </a:lnTo>
                  <a:lnTo>
                    <a:pt x="30" y="65"/>
                  </a:lnTo>
                  <a:lnTo>
                    <a:pt x="34" y="62"/>
                  </a:lnTo>
                  <a:lnTo>
                    <a:pt x="38" y="57"/>
                  </a:lnTo>
                  <a:lnTo>
                    <a:pt x="42" y="54"/>
                  </a:lnTo>
                  <a:lnTo>
                    <a:pt x="46" y="50"/>
                  </a:lnTo>
                  <a:close/>
                </a:path>
              </a:pathLst>
            </a:custGeom>
            <a:solidFill>
              <a:srgbClr val="E8B2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92" name="Freeform 1807"/>
            <p:cNvSpPr>
              <a:spLocks/>
            </p:cNvSpPr>
            <p:nvPr/>
          </p:nvSpPr>
          <p:spPr bwMode="auto">
            <a:xfrm>
              <a:off x="4958" y="1147"/>
              <a:ext cx="274" cy="336"/>
            </a:xfrm>
            <a:custGeom>
              <a:avLst/>
              <a:gdLst>
                <a:gd name="T0" fmla="*/ 0 w 1096"/>
                <a:gd name="T1" fmla="*/ 0 h 1345"/>
                <a:gd name="T2" fmla="*/ 0 w 1096"/>
                <a:gd name="T3" fmla="*/ 0 h 1345"/>
                <a:gd name="T4" fmla="*/ 0 w 1096"/>
                <a:gd name="T5" fmla="*/ 0 h 1345"/>
                <a:gd name="T6" fmla="*/ 0 w 1096"/>
                <a:gd name="T7" fmla="*/ 0 h 1345"/>
                <a:gd name="T8" fmla="*/ 0 w 1096"/>
                <a:gd name="T9" fmla="*/ 0 h 1345"/>
                <a:gd name="T10" fmla="*/ 0 w 1096"/>
                <a:gd name="T11" fmla="*/ 0 h 1345"/>
                <a:gd name="T12" fmla="*/ 0 w 1096"/>
                <a:gd name="T13" fmla="*/ 0 h 1345"/>
                <a:gd name="T14" fmla="*/ 0 w 1096"/>
                <a:gd name="T15" fmla="*/ 0 h 1345"/>
                <a:gd name="T16" fmla="*/ 0 w 1096"/>
                <a:gd name="T17" fmla="*/ 0 h 1345"/>
                <a:gd name="T18" fmla="*/ 0 w 1096"/>
                <a:gd name="T19" fmla="*/ 0 h 1345"/>
                <a:gd name="T20" fmla="*/ 0 w 1096"/>
                <a:gd name="T21" fmla="*/ 0 h 1345"/>
                <a:gd name="T22" fmla="*/ 0 w 1096"/>
                <a:gd name="T23" fmla="*/ 0 h 1345"/>
                <a:gd name="T24" fmla="*/ 0 w 1096"/>
                <a:gd name="T25" fmla="*/ 0 h 1345"/>
                <a:gd name="T26" fmla="*/ 0 w 1096"/>
                <a:gd name="T27" fmla="*/ 0 h 1345"/>
                <a:gd name="T28" fmla="*/ 0 w 1096"/>
                <a:gd name="T29" fmla="*/ 0 h 1345"/>
                <a:gd name="T30" fmla="*/ 0 w 1096"/>
                <a:gd name="T31" fmla="*/ 0 h 1345"/>
                <a:gd name="T32" fmla="*/ 0 w 1096"/>
                <a:gd name="T33" fmla="*/ 0 h 1345"/>
                <a:gd name="T34" fmla="*/ 0 w 1096"/>
                <a:gd name="T35" fmla="*/ 0 h 1345"/>
                <a:gd name="T36" fmla="*/ 0 w 1096"/>
                <a:gd name="T37" fmla="*/ 0 h 1345"/>
                <a:gd name="T38" fmla="*/ 0 w 1096"/>
                <a:gd name="T39" fmla="*/ 0 h 1345"/>
                <a:gd name="T40" fmla="*/ 0 w 1096"/>
                <a:gd name="T41" fmla="*/ 0 h 1345"/>
                <a:gd name="T42" fmla="*/ 0 w 1096"/>
                <a:gd name="T43" fmla="*/ 0 h 1345"/>
                <a:gd name="T44" fmla="*/ 0 w 1096"/>
                <a:gd name="T45" fmla="*/ 0 h 1345"/>
                <a:gd name="T46" fmla="*/ 0 w 1096"/>
                <a:gd name="T47" fmla="*/ 0 h 1345"/>
                <a:gd name="T48" fmla="*/ 0 w 1096"/>
                <a:gd name="T49" fmla="*/ 0 h 1345"/>
                <a:gd name="T50" fmla="*/ 0 w 1096"/>
                <a:gd name="T51" fmla="*/ 0 h 1345"/>
                <a:gd name="T52" fmla="*/ 0 w 1096"/>
                <a:gd name="T53" fmla="*/ 0 h 1345"/>
                <a:gd name="T54" fmla="*/ 0 w 1096"/>
                <a:gd name="T55" fmla="*/ 0 h 1345"/>
                <a:gd name="T56" fmla="*/ 0 w 1096"/>
                <a:gd name="T57" fmla="*/ 0 h 1345"/>
                <a:gd name="T58" fmla="*/ 0 w 1096"/>
                <a:gd name="T59" fmla="*/ 0 h 1345"/>
                <a:gd name="T60" fmla="*/ 0 w 1096"/>
                <a:gd name="T61" fmla="*/ 0 h 1345"/>
                <a:gd name="T62" fmla="*/ 0 w 1096"/>
                <a:gd name="T63" fmla="*/ 0 h 1345"/>
                <a:gd name="T64" fmla="*/ 0 w 1096"/>
                <a:gd name="T65" fmla="*/ 0 h 1345"/>
                <a:gd name="T66" fmla="*/ 0 w 1096"/>
                <a:gd name="T67" fmla="*/ 0 h 1345"/>
                <a:gd name="T68" fmla="*/ 0 w 1096"/>
                <a:gd name="T69" fmla="*/ 0 h 1345"/>
                <a:gd name="T70" fmla="*/ 0 w 1096"/>
                <a:gd name="T71" fmla="*/ 0 h 1345"/>
                <a:gd name="T72" fmla="*/ 0 w 1096"/>
                <a:gd name="T73" fmla="*/ 0 h 1345"/>
                <a:gd name="T74" fmla="*/ 0 w 1096"/>
                <a:gd name="T75" fmla="*/ 0 h 1345"/>
                <a:gd name="T76" fmla="*/ 0 w 1096"/>
                <a:gd name="T77" fmla="*/ 0 h 1345"/>
                <a:gd name="T78" fmla="*/ 0 w 1096"/>
                <a:gd name="T79" fmla="*/ 0 h 1345"/>
                <a:gd name="T80" fmla="*/ 0 w 1096"/>
                <a:gd name="T81" fmla="*/ 0 h 1345"/>
                <a:gd name="T82" fmla="*/ 0 w 1096"/>
                <a:gd name="T83" fmla="*/ 0 h 1345"/>
                <a:gd name="T84" fmla="*/ 0 w 1096"/>
                <a:gd name="T85" fmla="*/ 0 h 1345"/>
                <a:gd name="T86" fmla="*/ 0 w 1096"/>
                <a:gd name="T87" fmla="*/ 0 h 1345"/>
                <a:gd name="T88" fmla="*/ 0 w 1096"/>
                <a:gd name="T89" fmla="*/ 0 h 1345"/>
                <a:gd name="T90" fmla="*/ 0 w 1096"/>
                <a:gd name="T91" fmla="*/ 0 h 1345"/>
                <a:gd name="T92" fmla="*/ 0 w 1096"/>
                <a:gd name="T93" fmla="*/ 0 h 1345"/>
                <a:gd name="T94" fmla="*/ 0 w 1096"/>
                <a:gd name="T95" fmla="*/ 0 h 1345"/>
                <a:gd name="T96" fmla="*/ 0 w 1096"/>
                <a:gd name="T97" fmla="*/ 0 h 1345"/>
                <a:gd name="T98" fmla="*/ 0 w 1096"/>
                <a:gd name="T99" fmla="*/ 0 h 1345"/>
                <a:gd name="T100" fmla="*/ 0 w 1096"/>
                <a:gd name="T101" fmla="*/ 0 h 1345"/>
                <a:gd name="T102" fmla="*/ 0 w 1096"/>
                <a:gd name="T103" fmla="*/ 0 h 1345"/>
                <a:gd name="T104" fmla="*/ 0 w 1096"/>
                <a:gd name="T105" fmla="*/ 0 h 1345"/>
                <a:gd name="T106" fmla="*/ 0 w 1096"/>
                <a:gd name="T107" fmla="*/ 0 h 1345"/>
                <a:gd name="T108" fmla="*/ 0 w 1096"/>
                <a:gd name="T109" fmla="*/ 0 h 1345"/>
                <a:gd name="T110" fmla="*/ 0 w 1096"/>
                <a:gd name="T111" fmla="*/ 0 h 1345"/>
                <a:gd name="T112" fmla="*/ 0 w 1096"/>
                <a:gd name="T113" fmla="*/ 0 h 1345"/>
                <a:gd name="T114" fmla="*/ 0 w 1096"/>
                <a:gd name="T115" fmla="*/ 0 h 1345"/>
                <a:gd name="T116" fmla="*/ 0 w 1096"/>
                <a:gd name="T117" fmla="*/ 0 h 134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096"/>
                <a:gd name="T178" fmla="*/ 0 h 1345"/>
                <a:gd name="T179" fmla="*/ 1096 w 1096"/>
                <a:gd name="T180" fmla="*/ 1345 h 134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096" h="1345">
                  <a:moveTo>
                    <a:pt x="65" y="961"/>
                  </a:moveTo>
                  <a:lnTo>
                    <a:pt x="71" y="965"/>
                  </a:lnTo>
                  <a:lnTo>
                    <a:pt x="76" y="969"/>
                  </a:lnTo>
                  <a:lnTo>
                    <a:pt x="82" y="973"/>
                  </a:lnTo>
                  <a:lnTo>
                    <a:pt x="87" y="978"/>
                  </a:lnTo>
                  <a:lnTo>
                    <a:pt x="86" y="938"/>
                  </a:lnTo>
                  <a:lnTo>
                    <a:pt x="88" y="889"/>
                  </a:lnTo>
                  <a:lnTo>
                    <a:pt x="92" y="837"/>
                  </a:lnTo>
                  <a:lnTo>
                    <a:pt x="97" y="785"/>
                  </a:lnTo>
                  <a:lnTo>
                    <a:pt x="105" y="734"/>
                  </a:lnTo>
                  <a:lnTo>
                    <a:pt x="112" y="687"/>
                  </a:lnTo>
                  <a:lnTo>
                    <a:pt x="119" y="648"/>
                  </a:lnTo>
                  <a:lnTo>
                    <a:pt x="126" y="619"/>
                  </a:lnTo>
                  <a:lnTo>
                    <a:pt x="129" y="662"/>
                  </a:lnTo>
                  <a:lnTo>
                    <a:pt x="131" y="709"/>
                  </a:lnTo>
                  <a:lnTo>
                    <a:pt x="134" y="758"/>
                  </a:lnTo>
                  <a:lnTo>
                    <a:pt x="135" y="809"/>
                  </a:lnTo>
                  <a:lnTo>
                    <a:pt x="136" y="859"/>
                  </a:lnTo>
                  <a:lnTo>
                    <a:pt x="135" y="910"/>
                  </a:lnTo>
                  <a:lnTo>
                    <a:pt x="133" y="960"/>
                  </a:lnTo>
                  <a:lnTo>
                    <a:pt x="128" y="1007"/>
                  </a:lnTo>
                  <a:lnTo>
                    <a:pt x="141" y="1015"/>
                  </a:lnTo>
                  <a:lnTo>
                    <a:pt x="155" y="1023"/>
                  </a:lnTo>
                  <a:lnTo>
                    <a:pt x="170" y="1031"/>
                  </a:lnTo>
                  <a:lnTo>
                    <a:pt x="185" y="1039"/>
                  </a:lnTo>
                  <a:lnTo>
                    <a:pt x="201" y="1046"/>
                  </a:lnTo>
                  <a:lnTo>
                    <a:pt x="219" y="1053"/>
                  </a:lnTo>
                  <a:lnTo>
                    <a:pt x="237" y="1060"/>
                  </a:lnTo>
                  <a:lnTo>
                    <a:pt x="257" y="1065"/>
                  </a:lnTo>
                  <a:lnTo>
                    <a:pt x="278" y="1071"/>
                  </a:lnTo>
                  <a:lnTo>
                    <a:pt x="301" y="1077"/>
                  </a:lnTo>
                  <a:lnTo>
                    <a:pt x="325" y="1082"/>
                  </a:lnTo>
                  <a:lnTo>
                    <a:pt x="351" y="1086"/>
                  </a:lnTo>
                  <a:lnTo>
                    <a:pt x="379" y="1091"/>
                  </a:lnTo>
                  <a:lnTo>
                    <a:pt x="409" y="1094"/>
                  </a:lnTo>
                  <a:lnTo>
                    <a:pt x="440" y="1097"/>
                  </a:lnTo>
                  <a:lnTo>
                    <a:pt x="475" y="1099"/>
                  </a:lnTo>
                  <a:lnTo>
                    <a:pt x="466" y="1076"/>
                  </a:lnTo>
                  <a:lnTo>
                    <a:pt x="458" y="1052"/>
                  </a:lnTo>
                  <a:lnTo>
                    <a:pt x="450" y="1027"/>
                  </a:lnTo>
                  <a:lnTo>
                    <a:pt x="443" y="1001"/>
                  </a:lnTo>
                  <a:lnTo>
                    <a:pt x="437" y="976"/>
                  </a:lnTo>
                  <a:lnTo>
                    <a:pt x="433" y="948"/>
                  </a:lnTo>
                  <a:lnTo>
                    <a:pt x="431" y="919"/>
                  </a:lnTo>
                  <a:lnTo>
                    <a:pt x="432" y="890"/>
                  </a:lnTo>
                  <a:lnTo>
                    <a:pt x="432" y="827"/>
                  </a:lnTo>
                  <a:lnTo>
                    <a:pt x="427" y="757"/>
                  </a:lnTo>
                  <a:lnTo>
                    <a:pt x="422" y="684"/>
                  </a:lnTo>
                  <a:lnTo>
                    <a:pt x="420" y="611"/>
                  </a:lnTo>
                  <a:lnTo>
                    <a:pt x="423" y="515"/>
                  </a:lnTo>
                  <a:lnTo>
                    <a:pt x="427" y="397"/>
                  </a:lnTo>
                  <a:lnTo>
                    <a:pt x="431" y="285"/>
                  </a:lnTo>
                  <a:lnTo>
                    <a:pt x="433" y="209"/>
                  </a:lnTo>
                  <a:lnTo>
                    <a:pt x="432" y="157"/>
                  </a:lnTo>
                  <a:lnTo>
                    <a:pt x="430" y="103"/>
                  </a:lnTo>
                  <a:lnTo>
                    <a:pt x="430" y="51"/>
                  </a:lnTo>
                  <a:lnTo>
                    <a:pt x="433" y="7"/>
                  </a:lnTo>
                  <a:lnTo>
                    <a:pt x="440" y="0"/>
                  </a:lnTo>
                  <a:lnTo>
                    <a:pt x="452" y="26"/>
                  </a:lnTo>
                  <a:lnTo>
                    <a:pt x="452" y="86"/>
                  </a:lnTo>
                  <a:lnTo>
                    <a:pt x="454" y="166"/>
                  </a:lnTo>
                  <a:lnTo>
                    <a:pt x="459" y="262"/>
                  </a:lnTo>
                  <a:lnTo>
                    <a:pt x="465" y="365"/>
                  </a:lnTo>
                  <a:lnTo>
                    <a:pt x="472" y="468"/>
                  </a:lnTo>
                  <a:lnTo>
                    <a:pt x="479" y="562"/>
                  </a:lnTo>
                  <a:lnTo>
                    <a:pt x="486" y="643"/>
                  </a:lnTo>
                  <a:lnTo>
                    <a:pt x="493" y="702"/>
                  </a:lnTo>
                  <a:lnTo>
                    <a:pt x="499" y="750"/>
                  </a:lnTo>
                  <a:lnTo>
                    <a:pt x="506" y="805"/>
                  </a:lnTo>
                  <a:lnTo>
                    <a:pt x="512" y="863"/>
                  </a:lnTo>
                  <a:lnTo>
                    <a:pt x="517" y="922"/>
                  </a:lnTo>
                  <a:lnTo>
                    <a:pt x="521" y="978"/>
                  </a:lnTo>
                  <a:lnTo>
                    <a:pt x="523" y="1027"/>
                  </a:lnTo>
                  <a:lnTo>
                    <a:pt x="524" y="1070"/>
                  </a:lnTo>
                  <a:lnTo>
                    <a:pt x="523" y="1101"/>
                  </a:lnTo>
                  <a:lnTo>
                    <a:pt x="528" y="1102"/>
                  </a:lnTo>
                  <a:lnTo>
                    <a:pt x="532" y="1102"/>
                  </a:lnTo>
                  <a:lnTo>
                    <a:pt x="537" y="1103"/>
                  </a:lnTo>
                  <a:lnTo>
                    <a:pt x="541" y="1105"/>
                  </a:lnTo>
                  <a:lnTo>
                    <a:pt x="564" y="1107"/>
                  </a:lnTo>
                  <a:lnTo>
                    <a:pt x="588" y="1106"/>
                  </a:lnTo>
                  <a:lnTo>
                    <a:pt x="613" y="1103"/>
                  </a:lnTo>
                  <a:lnTo>
                    <a:pt x="639" y="1100"/>
                  </a:lnTo>
                  <a:lnTo>
                    <a:pt x="666" y="1094"/>
                  </a:lnTo>
                  <a:lnTo>
                    <a:pt x="694" y="1087"/>
                  </a:lnTo>
                  <a:lnTo>
                    <a:pt x="721" y="1079"/>
                  </a:lnTo>
                  <a:lnTo>
                    <a:pt x="750" y="1070"/>
                  </a:lnTo>
                  <a:lnTo>
                    <a:pt x="777" y="1060"/>
                  </a:lnTo>
                  <a:lnTo>
                    <a:pt x="806" y="1048"/>
                  </a:lnTo>
                  <a:lnTo>
                    <a:pt x="833" y="1035"/>
                  </a:lnTo>
                  <a:lnTo>
                    <a:pt x="861" y="1023"/>
                  </a:lnTo>
                  <a:lnTo>
                    <a:pt x="887" y="1010"/>
                  </a:lnTo>
                  <a:lnTo>
                    <a:pt x="914" y="996"/>
                  </a:lnTo>
                  <a:lnTo>
                    <a:pt x="939" y="983"/>
                  </a:lnTo>
                  <a:lnTo>
                    <a:pt x="962" y="969"/>
                  </a:lnTo>
                  <a:lnTo>
                    <a:pt x="954" y="922"/>
                  </a:lnTo>
                  <a:lnTo>
                    <a:pt x="946" y="872"/>
                  </a:lnTo>
                  <a:lnTo>
                    <a:pt x="936" y="823"/>
                  </a:lnTo>
                  <a:lnTo>
                    <a:pt x="925" y="773"/>
                  </a:lnTo>
                  <a:lnTo>
                    <a:pt x="914" y="727"/>
                  </a:lnTo>
                  <a:lnTo>
                    <a:pt x="902" y="684"/>
                  </a:lnTo>
                  <a:lnTo>
                    <a:pt x="891" y="648"/>
                  </a:lnTo>
                  <a:lnTo>
                    <a:pt x="881" y="616"/>
                  </a:lnTo>
                  <a:lnTo>
                    <a:pt x="903" y="651"/>
                  </a:lnTo>
                  <a:lnTo>
                    <a:pt x="926" y="692"/>
                  </a:lnTo>
                  <a:lnTo>
                    <a:pt x="946" y="737"/>
                  </a:lnTo>
                  <a:lnTo>
                    <a:pt x="967" y="783"/>
                  </a:lnTo>
                  <a:lnTo>
                    <a:pt x="984" y="829"/>
                  </a:lnTo>
                  <a:lnTo>
                    <a:pt x="999" y="871"/>
                  </a:lnTo>
                  <a:lnTo>
                    <a:pt x="1012" y="907"/>
                  </a:lnTo>
                  <a:lnTo>
                    <a:pt x="1021" y="933"/>
                  </a:lnTo>
                  <a:lnTo>
                    <a:pt x="1028" y="948"/>
                  </a:lnTo>
                  <a:lnTo>
                    <a:pt x="1035" y="962"/>
                  </a:lnTo>
                  <a:lnTo>
                    <a:pt x="1042" y="974"/>
                  </a:lnTo>
                  <a:lnTo>
                    <a:pt x="1050" y="987"/>
                  </a:lnTo>
                  <a:lnTo>
                    <a:pt x="1059" y="1000"/>
                  </a:lnTo>
                  <a:lnTo>
                    <a:pt x="1067" y="1010"/>
                  </a:lnTo>
                  <a:lnTo>
                    <a:pt x="1076" y="1021"/>
                  </a:lnTo>
                  <a:lnTo>
                    <a:pt x="1086" y="1029"/>
                  </a:lnTo>
                  <a:lnTo>
                    <a:pt x="1093" y="1038"/>
                  </a:lnTo>
                  <a:lnTo>
                    <a:pt x="1096" y="1049"/>
                  </a:lnTo>
                  <a:lnTo>
                    <a:pt x="1095" y="1064"/>
                  </a:lnTo>
                  <a:lnTo>
                    <a:pt x="1093" y="1080"/>
                  </a:lnTo>
                  <a:lnTo>
                    <a:pt x="1089" y="1099"/>
                  </a:lnTo>
                  <a:lnTo>
                    <a:pt x="1084" y="1117"/>
                  </a:lnTo>
                  <a:lnTo>
                    <a:pt x="1077" y="1136"/>
                  </a:lnTo>
                  <a:lnTo>
                    <a:pt x="1072" y="1153"/>
                  </a:lnTo>
                  <a:lnTo>
                    <a:pt x="1067" y="1154"/>
                  </a:lnTo>
                  <a:lnTo>
                    <a:pt x="1062" y="1155"/>
                  </a:lnTo>
                  <a:lnTo>
                    <a:pt x="1056" y="1156"/>
                  </a:lnTo>
                  <a:lnTo>
                    <a:pt x="1050" y="1158"/>
                  </a:lnTo>
                  <a:lnTo>
                    <a:pt x="1045" y="1159"/>
                  </a:lnTo>
                  <a:lnTo>
                    <a:pt x="1040" y="1161"/>
                  </a:lnTo>
                  <a:lnTo>
                    <a:pt x="1035" y="1162"/>
                  </a:lnTo>
                  <a:lnTo>
                    <a:pt x="1031" y="1164"/>
                  </a:lnTo>
                  <a:lnTo>
                    <a:pt x="1026" y="1176"/>
                  </a:lnTo>
                  <a:lnTo>
                    <a:pt x="1020" y="1185"/>
                  </a:lnTo>
                  <a:lnTo>
                    <a:pt x="1015" y="1194"/>
                  </a:lnTo>
                  <a:lnTo>
                    <a:pt x="1010" y="1201"/>
                  </a:lnTo>
                  <a:lnTo>
                    <a:pt x="1004" y="1208"/>
                  </a:lnTo>
                  <a:lnTo>
                    <a:pt x="999" y="1214"/>
                  </a:lnTo>
                  <a:lnTo>
                    <a:pt x="992" y="1219"/>
                  </a:lnTo>
                  <a:lnTo>
                    <a:pt x="985" y="1224"/>
                  </a:lnTo>
                  <a:lnTo>
                    <a:pt x="979" y="1230"/>
                  </a:lnTo>
                  <a:lnTo>
                    <a:pt x="973" y="1236"/>
                  </a:lnTo>
                  <a:lnTo>
                    <a:pt x="968" y="1244"/>
                  </a:lnTo>
                  <a:lnTo>
                    <a:pt x="962" y="1251"/>
                  </a:lnTo>
                  <a:lnTo>
                    <a:pt x="957" y="1259"/>
                  </a:lnTo>
                  <a:lnTo>
                    <a:pt x="951" y="1266"/>
                  </a:lnTo>
                  <a:lnTo>
                    <a:pt x="943" y="1273"/>
                  </a:lnTo>
                  <a:lnTo>
                    <a:pt x="934" y="1278"/>
                  </a:lnTo>
                  <a:lnTo>
                    <a:pt x="923" y="1283"/>
                  </a:lnTo>
                  <a:lnTo>
                    <a:pt x="910" y="1289"/>
                  </a:lnTo>
                  <a:lnTo>
                    <a:pt x="894" y="1293"/>
                  </a:lnTo>
                  <a:lnTo>
                    <a:pt x="879" y="1298"/>
                  </a:lnTo>
                  <a:lnTo>
                    <a:pt x="863" y="1303"/>
                  </a:lnTo>
                  <a:lnTo>
                    <a:pt x="846" y="1305"/>
                  </a:lnTo>
                  <a:lnTo>
                    <a:pt x="829" y="1306"/>
                  </a:lnTo>
                  <a:lnTo>
                    <a:pt x="813" y="1306"/>
                  </a:lnTo>
                  <a:lnTo>
                    <a:pt x="797" y="1305"/>
                  </a:lnTo>
                  <a:lnTo>
                    <a:pt x="779" y="1305"/>
                  </a:lnTo>
                  <a:lnTo>
                    <a:pt x="764" y="1306"/>
                  </a:lnTo>
                  <a:lnTo>
                    <a:pt x="749" y="1307"/>
                  </a:lnTo>
                  <a:lnTo>
                    <a:pt x="736" y="1308"/>
                  </a:lnTo>
                  <a:lnTo>
                    <a:pt x="723" y="1311"/>
                  </a:lnTo>
                  <a:lnTo>
                    <a:pt x="714" y="1313"/>
                  </a:lnTo>
                  <a:lnTo>
                    <a:pt x="707" y="1315"/>
                  </a:lnTo>
                  <a:lnTo>
                    <a:pt x="702" y="1318"/>
                  </a:lnTo>
                  <a:lnTo>
                    <a:pt x="698" y="1318"/>
                  </a:lnTo>
                  <a:lnTo>
                    <a:pt x="694" y="1319"/>
                  </a:lnTo>
                  <a:lnTo>
                    <a:pt x="690" y="1318"/>
                  </a:lnTo>
                  <a:lnTo>
                    <a:pt x="686" y="1316"/>
                  </a:lnTo>
                  <a:lnTo>
                    <a:pt x="681" y="1314"/>
                  </a:lnTo>
                  <a:lnTo>
                    <a:pt x="675" y="1312"/>
                  </a:lnTo>
                  <a:lnTo>
                    <a:pt x="669" y="1308"/>
                  </a:lnTo>
                  <a:lnTo>
                    <a:pt x="662" y="1305"/>
                  </a:lnTo>
                  <a:lnTo>
                    <a:pt x="656" y="1305"/>
                  </a:lnTo>
                  <a:lnTo>
                    <a:pt x="650" y="1305"/>
                  </a:lnTo>
                  <a:lnTo>
                    <a:pt x="645" y="1307"/>
                  </a:lnTo>
                  <a:lnTo>
                    <a:pt x="639" y="1311"/>
                  </a:lnTo>
                  <a:lnTo>
                    <a:pt x="633" y="1313"/>
                  </a:lnTo>
                  <a:lnTo>
                    <a:pt x="627" y="1316"/>
                  </a:lnTo>
                  <a:lnTo>
                    <a:pt x="620" y="1319"/>
                  </a:lnTo>
                  <a:lnTo>
                    <a:pt x="615" y="1320"/>
                  </a:lnTo>
                  <a:lnTo>
                    <a:pt x="610" y="1322"/>
                  </a:lnTo>
                  <a:lnTo>
                    <a:pt x="604" y="1326"/>
                  </a:lnTo>
                  <a:lnTo>
                    <a:pt x="596" y="1329"/>
                  </a:lnTo>
                  <a:lnTo>
                    <a:pt x="587" y="1333"/>
                  </a:lnTo>
                  <a:lnTo>
                    <a:pt x="578" y="1336"/>
                  </a:lnTo>
                  <a:lnTo>
                    <a:pt x="567" y="1338"/>
                  </a:lnTo>
                  <a:lnTo>
                    <a:pt x="555" y="1342"/>
                  </a:lnTo>
                  <a:lnTo>
                    <a:pt x="543" y="1344"/>
                  </a:lnTo>
                  <a:lnTo>
                    <a:pt x="531" y="1345"/>
                  </a:lnTo>
                  <a:lnTo>
                    <a:pt x="518" y="1345"/>
                  </a:lnTo>
                  <a:lnTo>
                    <a:pt x="504" y="1344"/>
                  </a:lnTo>
                  <a:lnTo>
                    <a:pt x="489" y="1342"/>
                  </a:lnTo>
                  <a:lnTo>
                    <a:pt x="475" y="1338"/>
                  </a:lnTo>
                  <a:lnTo>
                    <a:pt x="461" y="1333"/>
                  </a:lnTo>
                  <a:lnTo>
                    <a:pt x="447" y="1324"/>
                  </a:lnTo>
                  <a:lnTo>
                    <a:pt x="436" y="1320"/>
                  </a:lnTo>
                  <a:lnTo>
                    <a:pt x="421" y="1316"/>
                  </a:lnTo>
                  <a:lnTo>
                    <a:pt x="404" y="1314"/>
                  </a:lnTo>
                  <a:lnTo>
                    <a:pt x="385" y="1312"/>
                  </a:lnTo>
                  <a:lnTo>
                    <a:pt x="366" y="1310"/>
                  </a:lnTo>
                  <a:lnTo>
                    <a:pt x="349" y="1308"/>
                  </a:lnTo>
                  <a:lnTo>
                    <a:pt x="335" y="1307"/>
                  </a:lnTo>
                  <a:lnTo>
                    <a:pt x="324" y="1306"/>
                  </a:lnTo>
                  <a:lnTo>
                    <a:pt x="316" y="1303"/>
                  </a:lnTo>
                  <a:lnTo>
                    <a:pt x="307" y="1297"/>
                  </a:lnTo>
                  <a:lnTo>
                    <a:pt x="297" y="1290"/>
                  </a:lnTo>
                  <a:lnTo>
                    <a:pt x="287" y="1282"/>
                  </a:lnTo>
                  <a:lnTo>
                    <a:pt x="275" y="1276"/>
                  </a:lnTo>
                  <a:lnTo>
                    <a:pt x="263" y="1272"/>
                  </a:lnTo>
                  <a:lnTo>
                    <a:pt x="252" y="1269"/>
                  </a:lnTo>
                  <a:lnTo>
                    <a:pt x="242" y="1273"/>
                  </a:lnTo>
                  <a:lnTo>
                    <a:pt x="233" y="1275"/>
                  </a:lnTo>
                  <a:lnTo>
                    <a:pt x="221" y="1275"/>
                  </a:lnTo>
                  <a:lnTo>
                    <a:pt x="204" y="1274"/>
                  </a:lnTo>
                  <a:lnTo>
                    <a:pt x="186" y="1269"/>
                  </a:lnTo>
                  <a:lnTo>
                    <a:pt x="168" y="1263"/>
                  </a:lnTo>
                  <a:lnTo>
                    <a:pt x="150" y="1257"/>
                  </a:lnTo>
                  <a:lnTo>
                    <a:pt x="136" y="1247"/>
                  </a:lnTo>
                  <a:lnTo>
                    <a:pt x="124" y="1237"/>
                  </a:lnTo>
                  <a:lnTo>
                    <a:pt x="110" y="1225"/>
                  </a:lnTo>
                  <a:lnTo>
                    <a:pt x="94" y="1220"/>
                  </a:lnTo>
                  <a:lnTo>
                    <a:pt x="77" y="1216"/>
                  </a:lnTo>
                  <a:lnTo>
                    <a:pt x="60" y="1215"/>
                  </a:lnTo>
                  <a:lnTo>
                    <a:pt x="43" y="1215"/>
                  </a:lnTo>
                  <a:lnTo>
                    <a:pt x="26" y="1212"/>
                  </a:lnTo>
                  <a:lnTo>
                    <a:pt x="12" y="1206"/>
                  </a:lnTo>
                  <a:lnTo>
                    <a:pt x="0" y="1194"/>
                  </a:lnTo>
                  <a:lnTo>
                    <a:pt x="15" y="1177"/>
                  </a:lnTo>
                  <a:lnTo>
                    <a:pt x="26" y="1152"/>
                  </a:lnTo>
                  <a:lnTo>
                    <a:pt x="35" y="1121"/>
                  </a:lnTo>
                  <a:lnTo>
                    <a:pt x="43" y="1087"/>
                  </a:lnTo>
                  <a:lnTo>
                    <a:pt x="48" y="1052"/>
                  </a:lnTo>
                  <a:lnTo>
                    <a:pt x="53" y="1017"/>
                  </a:lnTo>
                  <a:lnTo>
                    <a:pt x="59" y="986"/>
                  </a:lnTo>
                  <a:lnTo>
                    <a:pt x="65" y="961"/>
                  </a:lnTo>
                  <a:close/>
                </a:path>
              </a:pathLst>
            </a:custGeom>
            <a:solidFill>
              <a:srgbClr val="E8B2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93" name="Freeform 1808"/>
            <p:cNvSpPr>
              <a:spLocks/>
            </p:cNvSpPr>
            <p:nvPr/>
          </p:nvSpPr>
          <p:spPr bwMode="auto">
            <a:xfrm>
              <a:off x="5004" y="1088"/>
              <a:ext cx="55" cy="49"/>
            </a:xfrm>
            <a:custGeom>
              <a:avLst/>
              <a:gdLst>
                <a:gd name="T0" fmla="*/ 0 w 217"/>
                <a:gd name="T1" fmla="*/ 0 h 199"/>
                <a:gd name="T2" fmla="*/ 0 w 217"/>
                <a:gd name="T3" fmla="*/ 0 h 199"/>
                <a:gd name="T4" fmla="*/ 0 w 217"/>
                <a:gd name="T5" fmla="*/ 0 h 199"/>
                <a:gd name="T6" fmla="*/ 0 w 217"/>
                <a:gd name="T7" fmla="*/ 0 h 199"/>
                <a:gd name="T8" fmla="*/ 0 w 217"/>
                <a:gd name="T9" fmla="*/ 0 h 199"/>
                <a:gd name="T10" fmla="*/ 0 w 217"/>
                <a:gd name="T11" fmla="*/ 0 h 199"/>
                <a:gd name="T12" fmla="*/ 0 w 217"/>
                <a:gd name="T13" fmla="*/ 0 h 199"/>
                <a:gd name="T14" fmla="*/ 0 w 217"/>
                <a:gd name="T15" fmla="*/ 0 h 199"/>
                <a:gd name="T16" fmla="*/ 0 w 217"/>
                <a:gd name="T17" fmla="*/ 0 h 199"/>
                <a:gd name="T18" fmla="*/ 0 w 217"/>
                <a:gd name="T19" fmla="*/ 0 h 199"/>
                <a:gd name="T20" fmla="*/ 0 w 217"/>
                <a:gd name="T21" fmla="*/ 0 h 199"/>
                <a:gd name="T22" fmla="*/ 0 w 217"/>
                <a:gd name="T23" fmla="*/ 0 h 199"/>
                <a:gd name="T24" fmla="*/ 0 w 217"/>
                <a:gd name="T25" fmla="*/ 0 h 199"/>
                <a:gd name="T26" fmla="*/ 0 w 217"/>
                <a:gd name="T27" fmla="*/ 0 h 199"/>
                <a:gd name="T28" fmla="*/ 0 w 217"/>
                <a:gd name="T29" fmla="*/ 0 h 199"/>
                <a:gd name="T30" fmla="*/ 0 w 217"/>
                <a:gd name="T31" fmla="*/ 0 h 199"/>
                <a:gd name="T32" fmla="*/ 0 w 217"/>
                <a:gd name="T33" fmla="*/ 0 h 199"/>
                <a:gd name="T34" fmla="*/ 0 w 217"/>
                <a:gd name="T35" fmla="*/ 0 h 199"/>
                <a:gd name="T36" fmla="*/ 0 w 217"/>
                <a:gd name="T37" fmla="*/ 0 h 199"/>
                <a:gd name="T38" fmla="*/ 0 w 217"/>
                <a:gd name="T39" fmla="*/ 0 h 199"/>
                <a:gd name="T40" fmla="*/ 0 w 217"/>
                <a:gd name="T41" fmla="*/ 0 h 199"/>
                <a:gd name="T42" fmla="*/ 0 w 217"/>
                <a:gd name="T43" fmla="*/ 0 h 199"/>
                <a:gd name="T44" fmla="*/ 0 w 217"/>
                <a:gd name="T45" fmla="*/ 0 h 199"/>
                <a:gd name="T46" fmla="*/ 0 w 217"/>
                <a:gd name="T47" fmla="*/ 0 h 199"/>
                <a:gd name="T48" fmla="*/ 0 w 217"/>
                <a:gd name="T49" fmla="*/ 0 h 199"/>
                <a:gd name="T50" fmla="*/ 0 w 217"/>
                <a:gd name="T51" fmla="*/ 0 h 199"/>
                <a:gd name="T52" fmla="*/ 0 w 217"/>
                <a:gd name="T53" fmla="*/ 0 h 199"/>
                <a:gd name="T54" fmla="*/ 0 w 217"/>
                <a:gd name="T55" fmla="*/ 0 h 199"/>
                <a:gd name="T56" fmla="*/ 0 w 217"/>
                <a:gd name="T57" fmla="*/ 0 h 199"/>
                <a:gd name="T58" fmla="*/ 0 w 217"/>
                <a:gd name="T59" fmla="*/ 0 h 199"/>
                <a:gd name="T60" fmla="*/ 0 w 217"/>
                <a:gd name="T61" fmla="*/ 0 h 199"/>
                <a:gd name="T62" fmla="*/ 0 w 217"/>
                <a:gd name="T63" fmla="*/ 0 h 199"/>
                <a:gd name="T64" fmla="*/ 0 w 217"/>
                <a:gd name="T65" fmla="*/ 0 h 199"/>
                <a:gd name="T66" fmla="*/ 0 w 217"/>
                <a:gd name="T67" fmla="*/ 0 h 199"/>
                <a:gd name="T68" fmla="*/ 0 w 217"/>
                <a:gd name="T69" fmla="*/ 0 h 199"/>
                <a:gd name="T70" fmla="*/ 0 w 217"/>
                <a:gd name="T71" fmla="*/ 0 h 199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217"/>
                <a:gd name="T109" fmla="*/ 0 h 199"/>
                <a:gd name="T110" fmla="*/ 217 w 217"/>
                <a:gd name="T111" fmla="*/ 199 h 199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217" h="199">
                  <a:moveTo>
                    <a:pt x="148" y="137"/>
                  </a:moveTo>
                  <a:lnTo>
                    <a:pt x="141" y="141"/>
                  </a:lnTo>
                  <a:lnTo>
                    <a:pt x="135" y="145"/>
                  </a:lnTo>
                  <a:lnTo>
                    <a:pt x="127" y="150"/>
                  </a:lnTo>
                  <a:lnTo>
                    <a:pt x="119" y="156"/>
                  </a:lnTo>
                  <a:lnTo>
                    <a:pt x="109" y="161"/>
                  </a:lnTo>
                  <a:lnTo>
                    <a:pt x="99" y="168"/>
                  </a:lnTo>
                  <a:lnTo>
                    <a:pt x="89" y="174"/>
                  </a:lnTo>
                  <a:lnTo>
                    <a:pt x="77" y="181"/>
                  </a:lnTo>
                  <a:lnTo>
                    <a:pt x="73" y="183"/>
                  </a:lnTo>
                  <a:lnTo>
                    <a:pt x="69" y="186"/>
                  </a:lnTo>
                  <a:lnTo>
                    <a:pt x="65" y="188"/>
                  </a:lnTo>
                  <a:lnTo>
                    <a:pt x="62" y="189"/>
                  </a:lnTo>
                  <a:lnTo>
                    <a:pt x="58" y="191"/>
                  </a:lnTo>
                  <a:lnTo>
                    <a:pt x="54" y="193"/>
                  </a:lnTo>
                  <a:lnTo>
                    <a:pt x="50" y="195"/>
                  </a:lnTo>
                  <a:lnTo>
                    <a:pt x="46" y="196"/>
                  </a:lnTo>
                  <a:lnTo>
                    <a:pt x="40" y="197"/>
                  </a:lnTo>
                  <a:lnTo>
                    <a:pt x="34" y="198"/>
                  </a:lnTo>
                  <a:lnTo>
                    <a:pt x="26" y="199"/>
                  </a:lnTo>
                  <a:lnTo>
                    <a:pt x="20" y="199"/>
                  </a:lnTo>
                  <a:lnTo>
                    <a:pt x="14" y="198"/>
                  </a:lnTo>
                  <a:lnTo>
                    <a:pt x="8" y="197"/>
                  </a:lnTo>
                  <a:lnTo>
                    <a:pt x="4" y="195"/>
                  </a:lnTo>
                  <a:lnTo>
                    <a:pt x="0" y="191"/>
                  </a:lnTo>
                  <a:lnTo>
                    <a:pt x="0" y="170"/>
                  </a:lnTo>
                  <a:lnTo>
                    <a:pt x="3" y="151"/>
                  </a:lnTo>
                  <a:lnTo>
                    <a:pt x="10" y="137"/>
                  </a:lnTo>
                  <a:lnTo>
                    <a:pt x="21" y="127"/>
                  </a:lnTo>
                  <a:lnTo>
                    <a:pt x="18" y="117"/>
                  </a:lnTo>
                  <a:lnTo>
                    <a:pt x="16" y="106"/>
                  </a:lnTo>
                  <a:lnTo>
                    <a:pt x="17" y="96"/>
                  </a:lnTo>
                  <a:lnTo>
                    <a:pt x="24" y="82"/>
                  </a:lnTo>
                  <a:lnTo>
                    <a:pt x="30" y="75"/>
                  </a:lnTo>
                  <a:lnTo>
                    <a:pt x="36" y="69"/>
                  </a:lnTo>
                  <a:lnTo>
                    <a:pt x="42" y="66"/>
                  </a:lnTo>
                  <a:lnTo>
                    <a:pt x="48" y="62"/>
                  </a:lnTo>
                  <a:lnTo>
                    <a:pt x="55" y="60"/>
                  </a:lnTo>
                  <a:lnTo>
                    <a:pt x="62" y="59"/>
                  </a:lnTo>
                  <a:lnTo>
                    <a:pt x="70" y="58"/>
                  </a:lnTo>
                  <a:lnTo>
                    <a:pt x="78" y="58"/>
                  </a:lnTo>
                  <a:lnTo>
                    <a:pt x="80" y="56"/>
                  </a:lnTo>
                  <a:lnTo>
                    <a:pt x="83" y="53"/>
                  </a:lnTo>
                  <a:lnTo>
                    <a:pt x="88" y="52"/>
                  </a:lnTo>
                  <a:lnTo>
                    <a:pt x="92" y="51"/>
                  </a:lnTo>
                  <a:lnTo>
                    <a:pt x="96" y="49"/>
                  </a:lnTo>
                  <a:lnTo>
                    <a:pt x="101" y="46"/>
                  </a:lnTo>
                  <a:lnTo>
                    <a:pt x="107" y="43"/>
                  </a:lnTo>
                  <a:lnTo>
                    <a:pt x="114" y="38"/>
                  </a:lnTo>
                  <a:lnTo>
                    <a:pt x="122" y="33"/>
                  </a:lnTo>
                  <a:lnTo>
                    <a:pt x="132" y="27"/>
                  </a:lnTo>
                  <a:lnTo>
                    <a:pt x="142" y="20"/>
                  </a:lnTo>
                  <a:lnTo>
                    <a:pt x="155" y="14"/>
                  </a:lnTo>
                  <a:lnTo>
                    <a:pt x="167" y="8"/>
                  </a:lnTo>
                  <a:lnTo>
                    <a:pt x="179" y="4"/>
                  </a:lnTo>
                  <a:lnTo>
                    <a:pt x="191" y="1"/>
                  </a:lnTo>
                  <a:lnTo>
                    <a:pt x="204" y="0"/>
                  </a:lnTo>
                  <a:lnTo>
                    <a:pt x="193" y="12"/>
                  </a:lnTo>
                  <a:lnTo>
                    <a:pt x="187" y="27"/>
                  </a:lnTo>
                  <a:lnTo>
                    <a:pt x="184" y="43"/>
                  </a:lnTo>
                  <a:lnTo>
                    <a:pt x="185" y="60"/>
                  </a:lnTo>
                  <a:lnTo>
                    <a:pt x="189" y="75"/>
                  </a:lnTo>
                  <a:lnTo>
                    <a:pt x="195" y="88"/>
                  </a:lnTo>
                  <a:lnTo>
                    <a:pt x="205" y="96"/>
                  </a:lnTo>
                  <a:lnTo>
                    <a:pt x="217" y="97"/>
                  </a:lnTo>
                  <a:lnTo>
                    <a:pt x="211" y="104"/>
                  </a:lnTo>
                  <a:lnTo>
                    <a:pt x="201" y="111"/>
                  </a:lnTo>
                  <a:lnTo>
                    <a:pt x="191" y="117"/>
                  </a:lnTo>
                  <a:lnTo>
                    <a:pt x="181" y="121"/>
                  </a:lnTo>
                  <a:lnTo>
                    <a:pt x="171" y="126"/>
                  </a:lnTo>
                  <a:lnTo>
                    <a:pt x="161" y="130"/>
                  </a:lnTo>
                  <a:lnTo>
                    <a:pt x="154" y="134"/>
                  </a:lnTo>
                  <a:lnTo>
                    <a:pt x="148" y="137"/>
                  </a:lnTo>
                  <a:close/>
                </a:path>
              </a:pathLst>
            </a:custGeom>
            <a:solidFill>
              <a:srgbClr val="E8B2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94" name="Freeform 1809"/>
            <p:cNvSpPr>
              <a:spLocks/>
            </p:cNvSpPr>
            <p:nvPr/>
          </p:nvSpPr>
          <p:spPr bwMode="auto">
            <a:xfrm>
              <a:off x="5071" y="1031"/>
              <a:ext cx="16" cy="46"/>
            </a:xfrm>
            <a:custGeom>
              <a:avLst/>
              <a:gdLst>
                <a:gd name="T0" fmla="*/ 0 w 61"/>
                <a:gd name="T1" fmla="*/ 0 h 182"/>
                <a:gd name="T2" fmla="*/ 0 w 61"/>
                <a:gd name="T3" fmla="*/ 0 h 182"/>
                <a:gd name="T4" fmla="*/ 0 w 61"/>
                <a:gd name="T5" fmla="*/ 0 h 182"/>
                <a:gd name="T6" fmla="*/ 0 w 61"/>
                <a:gd name="T7" fmla="*/ 0 h 182"/>
                <a:gd name="T8" fmla="*/ 0 w 61"/>
                <a:gd name="T9" fmla="*/ 0 h 182"/>
                <a:gd name="T10" fmla="*/ 0 w 61"/>
                <a:gd name="T11" fmla="*/ 0 h 182"/>
                <a:gd name="T12" fmla="*/ 0 w 61"/>
                <a:gd name="T13" fmla="*/ 0 h 182"/>
                <a:gd name="T14" fmla="*/ 0 w 61"/>
                <a:gd name="T15" fmla="*/ 0 h 182"/>
                <a:gd name="T16" fmla="*/ 0 w 61"/>
                <a:gd name="T17" fmla="*/ 0 h 182"/>
                <a:gd name="T18" fmla="*/ 0 w 61"/>
                <a:gd name="T19" fmla="*/ 0 h 182"/>
                <a:gd name="T20" fmla="*/ 0 w 61"/>
                <a:gd name="T21" fmla="*/ 0 h 182"/>
                <a:gd name="T22" fmla="*/ 0 w 61"/>
                <a:gd name="T23" fmla="*/ 0 h 182"/>
                <a:gd name="T24" fmla="*/ 0 w 61"/>
                <a:gd name="T25" fmla="*/ 0 h 182"/>
                <a:gd name="T26" fmla="*/ 0 w 61"/>
                <a:gd name="T27" fmla="*/ 0 h 182"/>
                <a:gd name="T28" fmla="*/ 0 w 61"/>
                <a:gd name="T29" fmla="*/ 0 h 182"/>
                <a:gd name="T30" fmla="*/ 0 w 61"/>
                <a:gd name="T31" fmla="*/ 0 h 182"/>
                <a:gd name="T32" fmla="*/ 0 w 61"/>
                <a:gd name="T33" fmla="*/ 0 h 182"/>
                <a:gd name="T34" fmla="*/ 0 w 61"/>
                <a:gd name="T35" fmla="*/ 0 h 182"/>
                <a:gd name="T36" fmla="*/ 0 w 61"/>
                <a:gd name="T37" fmla="*/ 0 h 182"/>
                <a:gd name="T38" fmla="*/ 0 w 61"/>
                <a:gd name="T39" fmla="*/ 0 h 182"/>
                <a:gd name="T40" fmla="*/ 0 w 61"/>
                <a:gd name="T41" fmla="*/ 0 h 182"/>
                <a:gd name="T42" fmla="*/ 0 w 61"/>
                <a:gd name="T43" fmla="*/ 0 h 182"/>
                <a:gd name="T44" fmla="*/ 0 w 61"/>
                <a:gd name="T45" fmla="*/ 0 h 182"/>
                <a:gd name="T46" fmla="*/ 0 w 61"/>
                <a:gd name="T47" fmla="*/ 0 h 182"/>
                <a:gd name="T48" fmla="*/ 0 w 61"/>
                <a:gd name="T49" fmla="*/ 0 h 182"/>
                <a:gd name="T50" fmla="*/ 0 w 61"/>
                <a:gd name="T51" fmla="*/ 0 h 182"/>
                <a:gd name="T52" fmla="*/ 0 w 61"/>
                <a:gd name="T53" fmla="*/ 0 h 182"/>
                <a:gd name="T54" fmla="*/ 0 w 61"/>
                <a:gd name="T55" fmla="*/ 0 h 182"/>
                <a:gd name="T56" fmla="*/ 0 w 61"/>
                <a:gd name="T57" fmla="*/ 0 h 182"/>
                <a:gd name="T58" fmla="*/ 0 w 61"/>
                <a:gd name="T59" fmla="*/ 0 h 182"/>
                <a:gd name="T60" fmla="*/ 0 w 61"/>
                <a:gd name="T61" fmla="*/ 0 h 182"/>
                <a:gd name="T62" fmla="*/ 0 w 61"/>
                <a:gd name="T63" fmla="*/ 0 h 182"/>
                <a:gd name="T64" fmla="*/ 0 w 61"/>
                <a:gd name="T65" fmla="*/ 0 h 18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1"/>
                <a:gd name="T100" fmla="*/ 0 h 182"/>
                <a:gd name="T101" fmla="*/ 61 w 61"/>
                <a:gd name="T102" fmla="*/ 182 h 18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1" h="182">
                  <a:moveTo>
                    <a:pt x="45" y="182"/>
                  </a:moveTo>
                  <a:lnTo>
                    <a:pt x="55" y="165"/>
                  </a:lnTo>
                  <a:lnTo>
                    <a:pt x="59" y="148"/>
                  </a:lnTo>
                  <a:lnTo>
                    <a:pt x="61" y="132"/>
                  </a:lnTo>
                  <a:lnTo>
                    <a:pt x="60" y="117"/>
                  </a:lnTo>
                  <a:lnTo>
                    <a:pt x="56" y="102"/>
                  </a:lnTo>
                  <a:lnTo>
                    <a:pt x="52" y="87"/>
                  </a:lnTo>
                  <a:lnTo>
                    <a:pt x="45" y="73"/>
                  </a:lnTo>
                  <a:lnTo>
                    <a:pt x="40" y="61"/>
                  </a:lnTo>
                  <a:lnTo>
                    <a:pt x="36" y="55"/>
                  </a:lnTo>
                  <a:lnTo>
                    <a:pt x="32" y="49"/>
                  </a:lnTo>
                  <a:lnTo>
                    <a:pt x="29" y="43"/>
                  </a:lnTo>
                  <a:lnTo>
                    <a:pt x="26" y="35"/>
                  </a:lnTo>
                  <a:lnTo>
                    <a:pt x="23" y="26"/>
                  </a:lnTo>
                  <a:lnTo>
                    <a:pt x="18" y="16"/>
                  </a:lnTo>
                  <a:lnTo>
                    <a:pt x="11" y="7"/>
                  </a:lnTo>
                  <a:lnTo>
                    <a:pt x="4" y="0"/>
                  </a:lnTo>
                  <a:lnTo>
                    <a:pt x="3" y="4"/>
                  </a:lnTo>
                  <a:lnTo>
                    <a:pt x="1" y="9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9" y="23"/>
                  </a:lnTo>
                  <a:lnTo>
                    <a:pt x="15" y="32"/>
                  </a:lnTo>
                  <a:lnTo>
                    <a:pt x="20" y="41"/>
                  </a:lnTo>
                  <a:lnTo>
                    <a:pt x="24" y="51"/>
                  </a:lnTo>
                  <a:lnTo>
                    <a:pt x="29" y="62"/>
                  </a:lnTo>
                  <a:lnTo>
                    <a:pt x="36" y="73"/>
                  </a:lnTo>
                  <a:lnTo>
                    <a:pt x="44" y="87"/>
                  </a:lnTo>
                  <a:lnTo>
                    <a:pt x="48" y="103"/>
                  </a:lnTo>
                  <a:lnTo>
                    <a:pt x="50" y="122"/>
                  </a:lnTo>
                  <a:lnTo>
                    <a:pt x="52" y="141"/>
                  </a:lnTo>
                  <a:lnTo>
                    <a:pt x="50" y="161"/>
                  </a:lnTo>
                  <a:lnTo>
                    <a:pt x="45" y="182"/>
                  </a:lnTo>
                  <a:close/>
                </a:path>
              </a:pathLst>
            </a:custGeom>
            <a:solidFill>
              <a:srgbClr val="D166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95" name="Freeform 1810"/>
            <p:cNvSpPr>
              <a:spLocks/>
            </p:cNvSpPr>
            <p:nvPr/>
          </p:nvSpPr>
          <p:spPr bwMode="auto">
            <a:xfrm>
              <a:off x="5047" y="1025"/>
              <a:ext cx="12" cy="10"/>
            </a:xfrm>
            <a:custGeom>
              <a:avLst/>
              <a:gdLst>
                <a:gd name="T0" fmla="*/ 0 w 48"/>
                <a:gd name="T1" fmla="*/ 0 h 36"/>
                <a:gd name="T2" fmla="*/ 0 w 48"/>
                <a:gd name="T3" fmla="*/ 0 h 36"/>
                <a:gd name="T4" fmla="*/ 0 w 48"/>
                <a:gd name="T5" fmla="*/ 0 h 36"/>
                <a:gd name="T6" fmla="*/ 0 w 48"/>
                <a:gd name="T7" fmla="*/ 0 h 36"/>
                <a:gd name="T8" fmla="*/ 0 w 48"/>
                <a:gd name="T9" fmla="*/ 0 h 36"/>
                <a:gd name="T10" fmla="*/ 0 w 48"/>
                <a:gd name="T11" fmla="*/ 0 h 36"/>
                <a:gd name="T12" fmla="*/ 0 w 48"/>
                <a:gd name="T13" fmla="*/ 0 h 36"/>
                <a:gd name="T14" fmla="*/ 0 w 48"/>
                <a:gd name="T15" fmla="*/ 0 h 36"/>
                <a:gd name="T16" fmla="*/ 0 w 48"/>
                <a:gd name="T17" fmla="*/ 0 h 36"/>
                <a:gd name="T18" fmla="*/ 0 w 48"/>
                <a:gd name="T19" fmla="*/ 0 h 36"/>
                <a:gd name="T20" fmla="*/ 0 w 48"/>
                <a:gd name="T21" fmla="*/ 0 h 36"/>
                <a:gd name="T22" fmla="*/ 0 w 48"/>
                <a:gd name="T23" fmla="*/ 0 h 36"/>
                <a:gd name="T24" fmla="*/ 0 w 48"/>
                <a:gd name="T25" fmla="*/ 0 h 36"/>
                <a:gd name="T26" fmla="*/ 0 w 48"/>
                <a:gd name="T27" fmla="*/ 0 h 36"/>
                <a:gd name="T28" fmla="*/ 0 w 48"/>
                <a:gd name="T29" fmla="*/ 0 h 36"/>
                <a:gd name="T30" fmla="*/ 0 w 48"/>
                <a:gd name="T31" fmla="*/ 0 h 36"/>
                <a:gd name="T32" fmla="*/ 0 w 48"/>
                <a:gd name="T33" fmla="*/ 0 h 36"/>
                <a:gd name="T34" fmla="*/ 0 w 48"/>
                <a:gd name="T35" fmla="*/ 0 h 36"/>
                <a:gd name="T36" fmla="*/ 0 w 48"/>
                <a:gd name="T37" fmla="*/ 0 h 36"/>
                <a:gd name="T38" fmla="*/ 0 w 48"/>
                <a:gd name="T39" fmla="*/ 0 h 36"/>
                <a:gd name="T40" fmla="*/ 0 w 48"/>
                <a:gd name="T41" fmla="*/ 0 h 36"/>
                <a:gd name="T42" fmla="*/ 0 w 48"/>
                <a:gd name="T43" fmla="*/ 0 h 36"/>
                <a:gd name="T44" fmla="*/ 0 w 48"/>
                <a:gd name="T45" fmla="*/ 0 h 36"/>
                <a:gd name="T46" fmla="*/ 0 w 48"/>
                <a:gd name="T47" fmla="*/ 0 h 36"/>
                <a:gd name="T48" fmla="*/ 0 w 48"/>
                <a:gd name="T49" fmla="*/ 0 h 36"/>
                <a:gd name="T50" fmla="*/ 0 w 48"/>
                <a:gd name="T51" fmla="*/ 0 h 36"/>
                <a:gd name="T52" fmla="*/ 0 w 48"/>
                <a:gd name="T53" fmla="*/ 0 h 36"/>
                <a:gd name="T54" fmla="*/ 0 w 48"/>
                <a:gd name="T55" fmla="*/ 0 h 36"/>
                <a:gd name="T56" fmla="*/ 0 w 48"/>
                <a:gd name="T57" fmla="*/ 0 h 36"/>
                <a:gd name="T58" fmla="*/ 0 w 48"/>
                <a:gd name="T59" fmla="*/ 0 h 36"/>
                <a:gd name="T60" fmla="*/ 0 w 48"/>
                <a:gd name="T61" fmla="*/ 0 h 36"/>
                <a:gd name="T62" fmla="*/ 0 w 48"/>
                <a:gd name="T63" fmla="*/ 0 h 36"/>
                <a:gd name="T64" fmla="*/ 0 w 48"/>
                <a:gd name="T65" fmla="*/ 0 h 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48"/>
                <a:gd name="T100" fmla="*/ 0 h 36"/>
                <a:gd name="T101" fmla="*/ 48 w 48"/>
                <a:gd name="T102" fmla="*/ 36 h 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48" h="36">
                  <a:moveTo>
                    <a:pt x="43" y="25"/>
                  </a:moveTo>
                  <a:lnTo>
                    <a:pt x="40" y="25"/>
                  </a:lnTo>
                  <a:lnTo>
                    <a:pt x="38" y="24"/>
                  </a:lnTo>
                  <a:lnTo>
                    <a:pt x="35" y="24"/>
                  </a:lnTo>
                  <a:lnTo>
                    <a:pt x="31" y="23"/>
                  </a:lnTo>
                  <a:lnTo>
                    <a:pt x="26" y="19"/>
                  </a:lnTo>
                  <a:lnTo>
                    <a:pt x="22" y="13"/>
                  </a:lnTo>
                  <a:lnTo>
                    <a:pt x="20" y="7"/>
                  </a:lnTo>
                  <a:lnTo>
                    <a:pt x="17" y="1"/>
                  </a:lnTo>
                  <a:lnTo>
                    <a:pt x="13" y="0"/>
                  </a:lnTo>
                  <a:lnTo>
                    <a:pt x="8" y="0"/>
                  </a:lnTo>
                  <a:lnTo>
                    <a:pt x="5" y="2"/>
                  </a:lnTo>
                  <a:lnTo>
                    <a:pt x="2" y="4"/>
                  </a:lnTo>
                  <a:lnTo>
                    <a:pt x="0" y="8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2" y="19"/>
                  </a:lnTo>
                  <a:lnTo>
                    <a:pt x="6" y="19"/>
                  </a:lnTo>
                  <a:lnTo>
                    <a:pt x="10" y="19"/>
                  </a:lnTo>
                  <a:lnTo>
                    <a:pt x="14" y="20"/>
                  </a:lnTo>
                  <a:lnTo>
                    <a:pt x="17" y="23"/>
                  </a:lnTo>
                  <a:lnTo>
                    <a:pt x="20" y="26"/>
                  </a:lnTo>
                  <a:lnTo>
                    <a:pt x="24" y="30"/>
                  </a:lnTo>
                  <a:lnTo>
                    <a:pt x="28" y="31"/>
                  </a:lnTo>
                  <a:lnTo>
                    <a:pt x="31" y="33"/>
                  </a:lnTo>
                  <a:lnTo>
                    <a:pt x="36" y="34"/>
                  </a:lnTo>
                  <a:lnTo>
                    <a:pt x="40" y="35"/>
                  </a:lnTo>
                  <a:lnTo>
                    <a:pt x="44" y="35"/>
                  </a:lnTo>
                  <a:lnTo>
                    <a:pt x="48" y="36"/>
                  </a:lnTo>
                  <a:lnTo>
                    <a:pt x="46" y="33"/>
                  </a:lnTo>
                  <a:lnTo>
                    <a:pt x="45" y="31"/>
                  </a:lnTo>
                  <a:lnTo>
                    <a:pt x="44" y="28"/>
                  </a:lnTo>
                  <a:lnTo>
                    <a:pt x="43" y="25"/>
                  </a:lnTo>
                  <a:close/>
                </a:path>
              </a:pathLst>
            </a:custGeom>
            <a:solidFill>
              <a:srgbClr val="D166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96" name="Freeform 1811"/>
            <p:cNvSpPr>
              <a:spLocks/>
            </p:cNvSpPr>
            <p:nvPr/>
          </p:nvSpPr>
          <p:spPr bwMode="auto">
            <a:xfrm>
              <a:off x="5062" y="1031"/>
              <a:ext cx="5" cy="7"/>
            </a:xfrm>
            <a:custGeom>
              <a:avLst/>
              <a:gdLst>
                <a:gd name="T0" fmla="*/ 0 w 20"/>
                <a:gd name="T1" fmla="*/ 0 h 28"/>
                <a:gd name="T2" fmla="*/ 0 w 20"/>
                <a:gd name="T3" fmla="*/ 0 h 28"/>
                <a:gd name="T4" fmla="*/ 0 w 20"/>
                <a:gd name="T5" fmla="*/ 0 h 28"/>
                <a:gd name="T6" fmla="*/ 0 w 20"/>
                <a:gd name="T7" fmla="*/ 0 h 28"/>
                <a:gd name="T8" fmla="*/ 0 w 20"/>
                <a:gd name="T9" fmla="*/ 0 h 28"/>
                <a:gd name="T10" fmla="*/ 0 w 20"/>
                <a:gd name="T11" fmla="*/ 0 h 28"/>
                <a:gd name="T12" fmla="*/ 0 w 20"/>
                <a:gd name="T13" fmla="*/ 0 h 28"/>
                <a:gd name="T14" fmla="*/ 0 w 20"/>
                <a:gd name="T15" fmla="*/ 0 h 28"/>
                <a:gd name="T16" fmla="*/ 0 w 20"/>
                <a:gd name="T17" fmla="*/ 0 h 28"/>
                <a:gd name="T18" fmla="*/ 0 w 20"/>
                <a:gd name="T19" fmla="*/ 0 h 28"/>
                <a:gd name="T20" fmla="*/ 0 w 20"/>
                <a:gd name="T21" fmla="*/ 0 h 28"/>
                <a:gd name="T22" fmla="*/ 0 w 20"/>
                <a:gd name="T23" fmla="*/ 0 h 28"/>
                <a:gd name="T24" fmla="*/ 0 w 20"/>
                <a:gd name="T25" fmla="*/ 0 h 28"/>
                <a:gd name="T26" fmla="*/ 0 w 20"/>
                <a:gd name="T27" fmla="*/ 0 h 2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0"/>
                <a:gd name="T43" fmla="*/ 0 h 28"/>
                <a:gd name="T44" fmla="*/ 20 w 20"/>
                <a:gd name="T45" fmla="*/ 28 h 28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0" h="28">
                  <a:moveTo>
                    <a:pt x="13" y="0"/>
                  </a:moveTo>
                  <a:lnTo>
                    <a:pt x="9" y="8"/>
                  </a:lnTo>
                  <a:lnTo>
                    <a:pt x="9" y="16"/>
                  </a:lnTo>
                  <a:lnTo>
                    <a:pt x="12" y="24"/>
                  </a:lnTo>
                  <a:lnTo>
                    <a:pt x="20" y="28"/>
                  </a:lnTo>
                  <a:lnTo>
                    <a:pt x="13" y="28"/>
                  </a:lnTo>
                  <a:lnTo>
                    <a:pt x="7" y="27"/>
                  </a:lnTo>
                  <a:lnTo>
                    <a:pt x="3" y="24"/>
                  </a:lnTo>
                  <a:lnTo>
                    <a:pt x="0" y="18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3"/>
                  </a:lnTo>
                  <a:lnTo>
                    <a:pt x="6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D166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97" name="Freeform 1812"/>
            <p:cNvSpPr>
              <a:spLocks/>
            </p:cNvSpPr>
            <p:nvPr/>
          </p:nvSpPr>
          <p:spPr bwMode="auto">
            <a:xfrm>
              <a:off x="5073" y="1014"/>
              <a:ext cx="13" cy="13"/>
            </a:xfrm>
            <a:custGeom>
              <a:avLst/>
              <a:gdLst>
                <a:gd name="T0" fmla="*/ 0 w 51"/>
                <a:gd name="T1" fmla="*/ 0 h 49"/>
                <a:gd name="T2" fmla="*/ 0 w 51"/>
                <a:gd name="T3" fmla="*/ 0 h 49"/>
                <a:gd name="T4" fmla="*/ 0 w 51"/>
                <a:gd name="T5" fmla="*/ 0 h 49"/>
                <a:gd name="T6" fmla="*/ 0 w 51"/>
                <a:gd name="T7" fmla="*/ 0 h 49"/>
                <a:gd name="T8" fmla="*/ 0 w 51"/>
                <a:gd name="T9" fmla="*/ 0 h 49"/>
                <a:gd name="T10" fmla="*/ 0 w 51"/>
                <a:gd name="T11" fmla="*/ 0 h 49"/>
                <a:gd name="T12" fmla="*/ 0 w 51"/>
                <a:gd name="T13" fmla="*/ 0 h 49"/>
                <a:gd name="T14" fmla="*/ 0 w 51"/>
                <a:gd name="T15" fmla="*/ 0 h 49"/>
                <a:gd name="T16" fmla="*/ 0 w 51"/>
                <a:gd name="T17" fmla="*/ 0 h 49"/>
                <a:gd name="T18" fmla="*/ 0 w 51"/>
                <a:gd name="T19" fmla="*/ 0 h 49"/>
                <a:gd name="T20" fmla="*/ 0 w 51"/>
                <a:gd name="T21" fmla="*/ 0 h 49"/>
                <a:gd name="T22" fmla="*/ 0 w 51"/>
                <a:gd name="T23" fmla="*/ 0 h 49"/>
                <a:gd name="T24" fmla="*/ 0 w 51"/>
                <a:gd name="T25" fmla="*/ 0 h 49"/>
                <a:gd name="T26" fmla="*/ 0 w 51"/>
                <a:gd name="T27" fmla="*/ 0 h 49"/>
                <a:gd name="T28" fmla="*/ 0 w 51"/>
                <a:gd name="T29" fmla="*/ 0 h 49"/>
                <a:gd name="T30" fmla="*/ 0 w 51"/>
                <a:gd name="T31" fmla="*/ 0 h 49"/>
                <a:gd name="T32" fmla="*/ 0 w 51"/>
                <a:gd name="T33" fmla="*/ 0 h 49"/>
                <a:gd name="T34" fmla="*/ 0 w 51"/>
                <a:gd name="T35" fmla="*/ 0 h 49"/>
                <a:gd name="T36" fmla="*/ 0 w 51"/>
                <a:gd name="T37" fmla="*/ 0 h 49"/>
                <a:gd name="T38" fmla="*/ 0 w 51"/>
                <a:gd name="T39" fmla="*/ 0 h 49"/>
                <a:gd name="T40" fmla="*/ 0 w 51"/>
                <a:gd name="T41" fmla="*/ 0 h 4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51"/>
                <a:gd name="T64" fmla="*/ 0 h 49"/>
                <a:gd name="T65" fmla="*/ 51 w 51"/>
                <a:gd name="T66" fmla="*/ 49 h 49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51" h="49">
                  <a:moveTo>
                    <a:pt x="0" y="49"/>
                  </a:moveTo>
                  <a:lnTo>
                    <a:pt x="1" y="39"/>
                  </a:lnTo>
                  <a:lnTo>
                    <a:pt x="5" y="30"/>
                  </a:lnTo>
                  <a:lnTo>
                    <a:pt x="12" y="24"/>
                  </a:lnTo>
                  <a:lnTo>
                    <a:pt x="21" y="19"/>
                  </a:lnTo>
                  <a:lnTo>
                    <a:pt x="30" y="15"/>
                  </a:lnTo>
                  <a:lnTo>
                    <a:pt x="39" y="11"/>
                  </a:lnTo>
                  <a:lnTo>
                    <a:pt x="47" y="7"/>
                  </a:lnTo>
                  <a:lnTo>
                    <a:pt x="51" y="0"/>
                  </a:lnTo>
                  <a:lnTo>
                    <a:pt x="51" y="2"/>
                  </a:lnTo>
                  <a:lnTo>
                    <a:pt x="50" y="7"/>
                  </a:lnTo>
                  <a:lnTo>
                    <a:pt x="50" y="14"/>
                  </a:lnTo>
                  <a:lnTo>
                    <a:pt x="51" y="21"/>
                  </a:lnTo>
                  <a:lnTo>
                    <a:pt x="44" y="19"/>
                  </a:lnTo>
                  <a:lnTo>
                    <a:pt x="37" y="19"/>
                  </a:lnTo>
                  <a:lnTo>
                    <a:pt x="29" y="22"/>
                  </a:lnTo>
                  <a:lnTo>
                    <a:pt x="22" y="26"/>
                  </a:lnTo>
                  <a:lnTo>
                    <a:pt x="14" y="32"/>
                  </a:lnTo>
                  <a:lnTo>
                    <a:pt x="8" y="38"/>
                  </a:lnTo>
                  <a:lnTo>
                    <a:pt x="3" y="44"/>
                  </a:lnTo>
                  <a:lnTo>
                    <a:pt x="0" y="49"/>
                  </a:lnTo>
                  <a:close/>
                </a:path>
              </a:pathLst>
            </a:custGeom>
            <a:solidFill>
              <a:srgbClr val="D166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98" name="Freeform 1813"/>
            <p:cNvSpPr>
              <a:spLocks/>
            </p:cNvSpPr>
            <p:nvPr/>
          </p:nvSpPr>
          <p:spPr bwMode="auto">
            <a:xfrm>
              <a:off x="5058" y="1035"/>
              <a:ext cx="5" cy="9"/>
            </a:xfrm>
            <a:custGeom>
              <a:avLst/>
              <a:gdLst>
                <a:gd name="T0" fmla="*/ 0 w 20"/>
                <a:gd name="T1" fmla="*/ 0 h 37"/>
                <a:gd name="T2" fmla="*/ 0 w 20"/>
                <a:gd name="T3" fmla="*/ 0 h 37"/>
                <a:gd name="T4" fmla="*/ 0 w 20"/>
                <a:gd name="T5" fmla="*/ 0 h 37"/>
                <a:gd name="T6" fmla="*/ 0 w 20"/>
                <a:gd name="T7" fmla="*/ 0 h 37"/>
                <a:gd name="T8" fmla="*/ 0 w 20"/>
                <a:gd name="T9" fmla="*/ 0 h 37"/>
                <a:gd name="T10" fmla="*/ 0 w 20"/>
                <a:gd name="T11" fmla="*/ 0 h 37"/>
                <a:gd name="T12" fmla="*/ 0 w 20"/>
                <a:gd name="T13" fmla="*/ 0 h 37"/>
                <a:gd name="T14" fmla="*/ 0 w 20"/>
                <a:gd name="T15" fmla="*/ 0 h 37"/>
                <a:gd name="T16" fmla="*/ 0 w 20"/>
                <a:gd name="T17" fmla="*/ 0 h 37"/>
                <a:gd name="T18" fmla="*/ 0 w 20"/>
                <a:gd name="T19" fmla="*/ 0 h 37"/>
                <a:gd name="T20" fmla="*/ 0 w 20"/>
                <a:gd name="T21" fmla="*/ 0 h 37"/>
                <a:gd name="T22" fmla="*/ 0 w 20"/>
                <a:gd name="T23" fmla="*/ 0 h 37"/>
                <a:gd name="T24" fmla="*/ 0 w 20"/>
                <a:gd name="T25" fmla="*/ 0 h 37"/>
                <a:gd name="T26" fmla="*/ 0 w 20"/>
                <a:gd name="T27" fmla="*/ 0 h 37"/>
                <a:gd name="T28" fmla="*/ 0 w 20"/>
                <a:gd name="T29" fmla="*/ 0 h 37"/>
                <a:gd name="T30" fmla="*/ 0 w 20"/>
                <a:gd name="T31" fmla="*/ 0 h 37"/>
                <a:gd name="T32" fmla="*/ 0 w 20"/>
                <a:gd name="T33" fmla="*/ 0 h 3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"/>
                <a:gd name="T52" fmla="*/ 0 h 37"/>
                <a:gd name="T53" fmla="*/ 20 w 20"/>
                <a:gd name="T54" fmla="*/ 37 h 3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" h="37">
                  <a:moveTo>
                    <a:pt x="8" y="0"/>
                  </a:moveTo>
                  <a:lnTo>
                    <a:pt x="11" y="8"/>
                  </a:lnTo>
                  <a:lnTo>
                    <a:pt x="13" y="14"/>
                  </a:lnTo>
                  <a:lnTo>
                    <a:pt x="15" y="19"/>
                  </a:lnTo>
                  <a:lnTo>
                    <a:pt x="20" y="23"/>
                  </a:lnTo>
                  <a:lnTo>
                    <a:pt x="15" y="26"/>
                  </a:lnTo>
                  <a:lnTo>
                    <a:pt x="10" y="30"/>
                  </a:lnTo>
                  <a:lnTo>
                    <a:pt x="5" y="33"/>
                  </a:lnTo>
                  <a:lnTo>
                    <a:pt x="0" y="37"/>
                  </a:lnTo>
                  <a:lnTo>
                    <a:pt x="1" y="31"/>
                  </a:lnTo>
                  <a:lnTo>
                    <a:pt x="3" y="27"/>
                  </a:lnTo>
                  <a:lnTo>
                    <a:pt x="6" y="24"/>
                  </a:lnTo>
                  <a:lnTo>
                    <a:pt x="10" y="22"/>
                  </a:lnTo>
                  <a:lnTo>
                    <a:pt x="6" y="16"/>
                  </a:lnTo>
                  <a:lnTo>
                    <a:pt x="5" y="10"/>
                  </a:lnTo>
                  <a:lnTo>
                    <a:pt x="5" y="6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D166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99" name="Freeform 1814"/>
            <p:cNvSpPr>
              <a:spLocks/>
            </p:cNvSpPr>
            <p:nvPr/>
          </p:nvSpPr>
          <p:spPr bwMode="auto">
            <a:xfrm>
              <a:off x="5064" y="1040"/>
              <a:ext cx="9" cy="29"/>
            </a:xfrm>
            <a:custGeom>
              <a:avLst/>
              <a:gdLst>
                <a:gd name="T0" fmla="*/ 0 w 35"/>
                <a:gd name="T1" fmla="*/ 0 h 114"/>
                <a:gd name="T2" fmla="*/ 0 w 35"/>
                <a:gd name="T3" fmla="*/ 0 h 114"/>
                <a:gd name="T4" fmla="*/ 0 w 35"/>
                <a:gd name="T5" fmla="*/ 0 h 114"/>
                <a:gd name="T6" fmla="*/ 0 w 35"/>
                <a:gd name="T7" fmla="*/ 0 h 114"/>
                <a:gd name="T8" fmla="*/ 0 w 35"/>
                <a:gd name="T9" fmla="*/ 0 h 114"/>
                <a:gd name="T10" fmla="*/ 0 w 35"/>
                <a:gd name="T11" fmla="*/ 0 h 114"/>
                <a:gd name="T12" fmla="*/ 0 w 35"/>
                <a:gd name="T13" fmla="*/ 0 h 114"/>
                <a:gd name="T14" fmla="*/ 0 w 35"/>
                <a:gd name="T15" fmla="*/ 0 h 114"/>
                <a:gd name="T16" fmla="*/ 0 w 35"/>
                <a:gd name="T17" fmla="*/ 0 h 114"/>
                <a:gd name="T18" fmla="*/ 0 w 35"/>
                <a:gd name="T19" fmla="*/ 0 h 114"/>
                <a:gd name="T20" fmla="*/ 0 w 35"/>
                <a:gd name="T21" fmla="*/ 0 h 114"/>
                <a:gd name="T22" fmla="*/ 0 w 35"/>
                <a:gd name="T23" fmla="*/ 0 h 114"/>
                <a:gd name="T24" fmla="*/ 0 w 35"/>
                <a:gd name="T25" fmla="*/ 0 h 114"/>
                <a:gd name="T26" fmla="*/ 0 w 35"/>
                <a:gd name="T27" fmla="*/ 0 h 114"/>
                <a:gd name="T28" fmla="*/ 0 w 35"/>
                <a:gd name="T29" fmla="*/ 0 h 114"/>
                <a:gd name="T30" fmla="*/ 0 w 35"/>
                <a:gd name="T31" fmla="*/ 0 h 114"/>
                <a:gd name="T32" fmla="*/ 0 w 35"/>
                <a:gd name="T33" fmla="*/ 0 h 114"/>
                <a:gd name="T34" fmla="*/ 0 w 35"/>
                <a:gd name="T35" fmla="*/ 0 h 11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35"/>
                <a:gd name="T55" fmla="*/ 0 h 114"/>
                <a:gd name="T56" fmla="*/ 35 w 35"/>
                <a:gd name="T57" fmla="*/ 114 h 114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35" h="114">
                  <a:moveTo>
                    <a:pt x="2" y="0"/>
                  </a:moveTo>
                  <a:lnTo>
                    <a:pt x="6" y="4"/>
                  </a:lnTo>
                  <a:lnTo>
                    <a:pt x="11" y="5"/>
                  </a:lnTo>
                  <a:lnTo>
                    <a:pt x="15" y="5"/>
                  </a:lnTo>
                  <a:lnTo>
                    <a:pt x="20" y="5"/>
                  </a:lnTo>
                  <a:lnTo>
                    <a:pt x="21" y="14"/>
                  </a:lnTo>
                  <a:lnTo>
                    <a:pt x="24" y="25"/>
                  </a:lnTo>
                  <a:lnTo>
                    <a:pt x="27" y="35"/>
                  </a:lnTo>
                  <a:lnTo>
                    <a:pt x="31" y="47"/>
                  </a:lnTo>
                  <a:lnTo>
                    <a:pt x="35" y="62"/>
                  </a:lnTo>
                  <a:lnTo>
                    <a:pt x="34" y="81"/>
                  </a:lnTo>
                  <a:lnTo>
                    <a:pt x="30" y="99"/>
                  </a:lnTo>
                  <a:lnTo>
                    <a:pt x="21" y="114"/>
                  </a:lnTo>
                  <a:lnTo>
                    <a:pt x="25" y="87"/>
                  </a:lnTo>
                  <a:lnTo>
                    <a:pt x="24" y="55"/>
                  </a:lnTo>
                  <a:lnTo>
                    <a:pt x="16" y="25"/>
                  </a:lnTo>
                  <a:lnTo>
                    <a:pt x="0" y="5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D166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00" name="Freeform 1815"/>
            <p:cNvSpPr>
              <a:spLocks/>
            </p:cNvSpPr>
            <p:nvPr/>
          </p:nvSpPr>
          <p:spPr bwMode="auto">
            <a:xfrm>
              <a:off x="5076" y="1033"/>
              <a:ext cx="17" cy="6"/>
            </a:xfrm>
            <a:custGeom>
              <a:avLst/>
              <a:gdLst>
                <a:gd name="T0" fmla="*/ 0 w 67"/>
                <a:gd name="T1" fmla="*/ 0 h 23"/>
                <a:gd name="T2" fmla="*/ 0 w 67"/>
                <a:gd name="T3" fmla="*/ 0 h 23"/>
                <a:gd name="T4" fmla="*/ 0 w 67"/>
                <a:gd name="T5" fmla="*/ 0 h 23"/>
                <a:gd name="T6" fmla="*/ 0 w 67"/>
                <a:gd name="T7" fmla="*/ 0 h 23"/>
                <a:gd name="T8" fmla="*/ 0 w 67"/>
                <a:gd name="T9" fmla="*/ 0 h 23"/>
                <a:gd name="T10" fmla="*/ 0 w 67"/>
                <a:gd name="T11" fmla="*/ 0 h 23"/>
                <a:gd name="T12" fmla="*/ 0 w 67"/>
                <a:gd name="T13" fmla="*/ 0 h 23"/>
                <a:gd name="T14" fmla="*/ 0 w 67"/>
                <a:gd name="T15" fmla="*/ 0 h 23"/>
                <a:gd name="T16" fmla="*/ 0 w 67"/>
                <a:gd name="T17" fmla="*/ 0 h 23"/>
                <a:gd name="T18" fmla="*/ 0 w 67"/>
                <a:gd name="T19" fmla="*/ 0 h 23"/>
                <a:gd name="T20" fmla="*/ 0 w 67"/>
                <a:gd name="T21" fmla="*/ 0 h 23"/>
                <a:gd name="T22" fmla="*/ 0 w 67"/>
                <a:gd name="T23" fmla="*/ 0 h 23"/>
                <a:gd name="T24" fmla="*/ 0 w 67"/>
                <a:gd name="T25" fmla="*/ 0 h 23"/>
                <a:gd name="T26" fmla="*/ 0 w 67"/>
                <a:gd name="T27" fmla="*/ 0 h 23"/>
                <a:gd name="T28" fmla="*/ 0 w 67"/>
                <a:gd name="T29" fmla="*/ 0 h 23"/>
                <a:gd name="T30" fmla="*/ 0 w 67"/>
                <a:gd name="T31" fmla="*/ 0 h 23"/>
                <a:gd name="T32" fmla="*/ 0 w 67"/>
                <a:gd name="T33" fmla="*/ 0 h 23"/>
                <a:gd name="T34" fmla="*/ 0 w 67"/>
                <a:gd name="T35" fmla="*/ 0 h 23"/>
                <a:gd name="T36" fmla="*/ 0 w 67"/>
                <a:gd name="T37" fmla="*/ 0 h 23"/>
                <a:gd name="T38" fmla="*/ 0 w 67"/>
                <a:gd name="T39" fmla="*/ 0 h 23"/>
                <a:gd name="T40" fmla="*/ 0 w 67"/>
                <a:gd name="T41" fmla="*/ 0 h 23"/>
                <a:gd name="T42" fmla="*/ 0 w 67"/>
                <a:gd name="T43" fmla="*/ 0 h 23"/>
                <a:gd name="T44" fmla="*/ 0 w 67"/>
                <a:gd name="T45" fmla="*/ 0 h 23"/>
                <a:gd name="T46" fmla="*/ 0 w 67"/>
                <a:gd name="T47" fmla="*/ 0 h 23"/>
                <a:gd name="T48" fmla="*/ 0 w 67"/>
                <a:gd name="T49" fmla="*/ 0 h 23"/>
                <a:gd name="T50" fmla="*/ 0 w 67"/>
                <a:gd name="T51" fmla="*/ 0 h 23"/>
                <a:gd name="T52" fmla="*/ 0 w 67"/>
                <a:gd name="T53" fmla="*/ 0 h 23"/>
                <a:gd name="T54" fmla="*/ 0 w 67"/>
                <a:gd name="T55" fmla="*/ 0 h 23"/>
                <a:gd name="T56" fmla="*/ 0 w 67"/>
                <a:gd name="T57" fmla="*/ 0 h 23"/>
                <a:gd name="T58" fmla="*/ 0 w 67"/>
                <a:gd name="T59" fmla="*/ 0 h 2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67"/>
                <a:gd name="T91" fmla="*/ 0 h 23"/>
                <a:gd name="T92" fmla="*/ 67 w 67"/>
                <a:gd name="T93" fmla="*/ 23 h 2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67" h="23">
                  <a:moveTo>
                    <a:pt x="0" y="0"/>
                  </a:moveTo>
                  <a:lnTo>
                    <a:pt x="2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14" y="3"/>
                  </a:lnTo>
                  <a:lnTo>
                    <a:pt x="21" y="6"/>
                  </a:lnTo>
                  <a:lnTo>
                    <a:pt x="28" y="9"/>
                  </a:lnTo>
                  <a:lnTo>
                    <a:pt x="37" y="11"/>
                  </a:lnTo>
                  <a:lnTo>
                    <a:pt x="44" y="12"/>
                  </a:lnTo>
                  <a:lnTo>
                    <a:pt x="52" y="12"/>
                  </a:lnTo>
                  <a:lnTo>
                    <a:pt x="59" y="12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7" y="15"/>
                  </a:lnTo>
                  <a:lnTo>
                    <a:pt x="67" y="16"/>
                  </a:lnTo>
                  <a:lnTo>
                    <a:pt x="62" y="19"/>
                  </a:lnTo>
                  <a:lnTo>
                    <a:pt x="57" y="20"/>
                  </a:lnTo>
                  <a:lnTo>
                    <a:pt x="52" y="23"/>
                  </a:lnTo>
                  <a:lnTo>
                    <a:pt x="47" y="23"/>
                  </a:lnTo>
                  <a:lnTo>
                    <a:pt x="42" y="23"/>
                  </a:lnTo>
                  <a:lnTo>
                    <a:pt x="37" y="23"/>
                  </a:lnTo>
                  <a:lnTo>
                    <a:pt x="32" y="21"/>
                  </a:lnTo>
                  <a:lnTo>
                    <a:pt x="26" y="20"/>
                  </a:lnTo>
                  <a:lnTo>
                    <a:pt x="19" y="18"/>
                  </a:lnTo>
                  <a:lnTo>
                    <a:pt x="13" y="13"/>
                  </a:lnTo>
                  <a:lnTo>
                    <a:pt x="6" y="8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66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01" name="Freeform 1816"/>
            <p:cNvSpPr>
              <a:spLocks/>
            </p:cNvSpPr>
            <p:nvPr/>
          </p:nvSpPr>
          <p:spPr bwMode="auto">
            <a:xfrm>
              <a:off x="5047" y="1030"/>
              <a:ext cx="4" cy="1"/>
            </a:xfrm>
            <a:custGeom>
              <a:avLst/>
              <a:gdLst>
                <a:gd name="T0" fmla="*/ 0 w 15"/>
                <a:gd name="T1" fmla="*/ 0 h 4"/>
                <a:gd name="T2" fmla="*/ 0 w 15"/>
                <a:gd name="T3" fmla="*/ 0 h 4"/>
                <a:gd name="T4" fmla="*/ 0 w 15"/>
                <a:gd name="T5" fmla="*/ 0 h 4"/>
                <a:gd name="T6" fmla="*/ 0 w 15"/>
                <a:gd name="T7" fmla="*/ 0 h 4"/>
                <a:gd name="T8" fmla="*/ 0 w 15"/>
                <a:gd name="T9" fmla="*/ 0 h 4"/>
                <a:gd name="T10" fmla="*/ 0 w 15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"/>
                <a:gd name="T19" fmla="*/ 0 h 4"/>
                <a:gd name="T20" fmla="*/ 15 w 15"/>
                <a:gd name="T21" fmla="*/ 4 h 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" h="4">
                  <a:moveTo>
                    <a:pt x="0" y="0"/>
                  </a:moveTo>
                  <a:lnTo>
                    <a:pt x="4" y="0"/>
                  </a:lnTo>
                  <a:lnTo>
                    <a:pt x="8" y="0"/>
                  </a:lnTo>
                  <a:lnTo>
                    <a:pt x="12" y="1"/>
                  </a:lnTo>
                  <a:lnTo>
                    <a:pt x="15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66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02" name="Freeform 1817"/>
            <p:cNvSpPr>
              <a:spLocks/>
            </p:cNvSpPr>
            <p:nvPr/>
          </p:nvSpPr>
          <p:spPr bwMode="auto">
            <a:xfrm>
              <a:off x="5042" y="952"/>
              <a:ext cx="80" cy="36"/>
            </a:xfrm>
            <a:custGeom>
              <a:avLst/>
              <a:gdLst>
                <a:gd name="T0" fmla="*/ 0 w 320"/>
                <a:gd name="T1" fmla="*/ 0 h 144"/>
                <a:gd name="T2" fmla="*/ 0 w 320"/>
                <a:gd name="T3" fmla="*/ 0 h 144"/>
                <a:gd name="T4" fmla="*/ 0 w 320"/>
                <a:gd name="T5" fmla="*/ 0 h 144"/>
                <a:gd name="T6" fmla="*/ 0 w 320"/>
                <a:gd name="T7" fmla="*/ 0 h 144"/>
                <a:gd name="T8" fmla="*/ 0 w 320"/>
                <a:gd name="T9" fmla="*/ 0 h 144"/>
                <a:gd name="T10" fmla="*/ 0 w 320"/>
                <a:gd name="T11" fmla="*/ 0 h 144"/>
                <a:gd name="T12" fmla="*/ 0 w 320"/>
                <a:gd name="T13" fmla="*/ 0 h 144"/>
                <a:gd name="T14" fmla="*/ 0 w 320"/>
                <a:gd name="T15" fmla="*/ 0 h 144"/>
                <a:gd name="T16" fmla="*/ 0 w 320"/>
                <a:gd name="T17" fmla="*/ 0 h 144"/>
                <a:gd name="T18" fmla="*/ 0 w 320"/>
                <a:gd name="T19" fmla="*/ 0 h 144"/>
                <a:gd name="T20" fmla="*/ 0 w 320"/>
                <a:gd name="T21" fmla="*/ 0 h 144"/>
                <a:gd name="T22" fmla="*/ 0 w 320"/>
                <a:gd name="T23" fmla="*/ 0 h 144"/>
                <a:gd name="T24" fmla="*/ 0 w 320"/>
                <a:gd name="T25" fmla="*/ 0 h 144"/>
                <a:gd name="T26" fmla="*/ 0 w 320"/>
                <a:gd name="T27" fmla="*/ 0 h 144"/>
                <a:gd name="T28" fmla="*/ 0 w 320"/>
                <a:gd name="T29" fmla="*/ 0 h 144"/>
                <a:gd name="T30" fmla="*/ 0 w 320"/>
                <a:gd name="T31" fmla="*/ 0 h 144"/>
                <a:gd name="T32" fmla="*/ 0 w 320"/>
                <a:gd name="T33" fmla="*/ 0 h 144"/>
                <a:gd name="T34" fmla="*/ 0 w 320"/>
                <a:gd name="T35" fmla="*/ 0 h 144"/>
                <a:gd name="T36" fmla="*/ 0 w 320"/>
                <a:gd name="T37" fmla="*/ 0 h 144"/>
                <a:gd name="T38" fmla="*/ 0 w 320"/>
                <a:gd name="T39" fmla="*/ 0 h 144"/>
                <a:gd name="T40" fmla="*/ 0 w 320"/>
                <a:gd name="T41" fmla="*/ 0 h 144"/>
                <a:gd name="T42" fmla="*/ 0 w 320"/>
                <a:gd name="T43" fmla="*/ 0 h 144"/>
                <a:gd name="T44" fmla="*/ 0 w 320"/>
                <a:gd name="T45" fmla="*/ 0 h 144"/>
                <a:gd name="T46" fmla="*/ 0 w 320"/>
                <a:gd name="T47" fmla="*/ 0 h 144"/>
                <a:gd name="T48" fmla="*/ 0 w 320"/>
                <a:gd name="T49" fmla="*/ 0 h 144"/>
                <a:gd name="T50" fmla="*/ 0 w 320"/>
                <a:gd name="T51" fmla="*/ 0 h 144"/>
                <a:gd name="T52" fmla="*/ 0 w 320"/>
                <a:gd name="T53" fmla="*/ 0 h 144"/>
                <a:gd name="T54" fmla="*/ 0 w 320"/>
                <a:gd name="T55" fmla="*/ 0 h 144"/>
                <a:gd name="T56" fmla="*/ 0 w 320"/>
                <a:gd name="T57" fmla="*/ 0 h 144"/>
                <a:gd name="T58" fmla="*/ 0 w 320"/>
                <a:gd name="T59" fmla="*/ 0 h 144"/>
                <a:gd name="T60" fmla="*/ 0 w 320"/>
                <a:gd name="T61" fmla="*/ 0 h 144"/>
                <a:gd name="T62" fmla="*/ 0 w 320"/>
                <a:gd name="T63" fmla="*/ 0 h 144"/>
                <a:gd name="T64" fmla="*/ 0 w 320"/>
                <a:gd name="T65" fmla="*/ 0 h 144"/>
                <a:gd name="T66" fmla="*/ 0 w 320"/>
                <a:gd name="T67" fmla="*/ 0 h 144"/>
                <a:gd name="T68" fmla="*/ 0 w 320"/>
                <a:gd name="T69" fmla="*/ 0 h 144"/>
                <a:gd name="T70" fmla="*/ 0 w 320"/>
                <a:gd name="T71" fmla="*/ 0 h 144"/>
                <a:gd name="T72" fmla="*/ 0 w 320"/>
                <a:gd name="T73" fmla="*/ 0 h 144"/>
                <a:gd name="T74" fmla="*/ 0 w 320"/>
                <a:gd name="T75" fmla="*/ 0 h 144"/>
                <a:gd name="T76" fmla="*/ 0 w 320"/>
                <a:gd name="T77" fmla="*/ 0 h 144"/>
                <a:gd name="T78" fmla="*/ 0 w 320"/>
                <a:gd name="T79" fmla="*/ 0 h 144"/>
                <a:gd name="T80" fmla="*/ 0 w 320"/>
                <a:gd name="T81" fmla="*/ 0 h 144"/>
                <a:gd name="T82" fmla="*/ 0 w 320"/>
                <a:gd name="T83" fmla="*/ 0 h 144"/>
                <a:gd name="T84" fmla="*/ 0 w 320"/>
                <a:gd name="T85" fmla="*/ 0 h 144"/>
                <a:gd name="T86" fmla="*/ 0 w 320"/>
                <a:gd name="T87" fmla="*/ 0 h 144"/>
                <a:gd name="T88" fmla="*/ 0 w 320"/>
                <a:gd name="T89" fmla="*/ 0 h 144"/>
                <a:gd name="T90" fmla="*/ 0 w 320"/>
                <a:gd name="T91" fmla="*/ 0 h 144"/>
                <a:gd name="T92" fmla="*/ 0 w 320"/>
                <a:gd name="T93" fmla="*/ 0 h 144"/>
                <a:gd name="T94" fmla="*/ 0 w 320"/>
                <a:gd name="T95" fmla="*/ 0 h 144"/>
                <a:gd name="T96" fmla="*/ 0 w 320"/>
                <a:gd name="T97" fmla="*/ 0 h 144"/>
                <a:gd name="T98" fmla="*/ 0 w 320"/>
                <a:gd name="T99" fmla="*/ 0 h 144"/>
                <a:gd name="T100" fmla="*/ 0 w 320"/>
                <a:gd name="T101" fmla="*/ 0 h 144"/>
                <a:gd name="T102" fmla="*/ 0 w 320"/>
                <a:gd name="T103" fmla="*/ 0 h 144"/>
                <a:gd name="T104" fmla="*/ 0 w 320"/>
                <a:gd name="T105" fmla="*/ 0 h 144"/>
                <a:gd name="T106" fmla="*/ 0 w 320"/>
                <a:gd name="T107" fmla="*/ 0 h 144"/>
                <a:gd name="T108" fmla="*/ 0 w 320"/>
                <a:gd name="T109" fmla="*/ 0 h 144"/>
                <a:gd name="T110" fmla="*/ 0 w 320"/>
                <a:gd name="T111" fmla="*/ 0 h 144"/>
                <a:gd name="T112" fmla="*/ 0 w 320"/>
                <a:gd name="T113" fmla="*/ 0 h 144"/>
                <a:gd name="T114" fmla="*/ 0 w 320"/>
                <a:gd name="T115" fmla="*/ 0 h 144"/>
                <a:gd name="T116" fmla="*/ 0 w 320"/>
                <a:gd name="T117" fmla="*/ 0 h 144"/>
                <a:gd name="T118" fmla="*/ 0 w 320"/>
                <a:gd name="T119" fmla="*/ 0 h 144"/>
                <a:gd name="T120" fmla="*/ 0 w 320"/>
                <a:gd name="T121" fmla="*/ 0 h 144"/>
                <a:gd name="T122" fmla="*/ 0 w 320"/>
                <a:gd name="T123" fmla="*/ 0 h 14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320"/>
                <a:gd name="T187" fmla="*/ 0 h 144"/>
                <a:gd name="T188" fmla="*/ 320 w 320"/>
                <a:gd name="T189" fmla="*/ 144 h 14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320" h="144">
                  <a:moveTo>
                    <a:pt x="320" y="144"/>
                  </a:moveTo>
                  <a:lnTo>
                    <a:pt x="318" y="138"/>
                  </a:lnTo>
                  <a:lnTo>
                    <a:pt x="315" y="131"/>
                  </a:lnTo>
                  <a:lnTo>
                    <a:pt x="313" y="126"/>
                  </a:lnTo>
                  <a:lnTo>
                    <a:pt x="310" y="120"/>
                  </a:lnTo>
                  <a:lnTo>
                    <a:pt x="306" y="112"/>
                  </a:lnTo>
                  <a:lnTo>
                    <a:pt x="302" y="103"/>
                  </a:lnTo>
                  <a:lnTo>
                    <a:pt x="297" y="95"/>
                  </a:lnTo>
                  <a:lnTo>
                    <a:pt x="292" y="87"/>
                  </a:lnTo>
                  <a:lnTo>
                    <a:pt x="285" y="77"/>
                  </a:lnTo>
                  <a:lnTo>
                    <a:pt x="278" y="69"/>
                  </a:lnTo>
                  <a:lnTo>
                    <a:pt x="272" y="62"/>
                  </a:lnTo>
                  <a:lnTo>
                    <a:pt x="266" y="57"/>
                  </a:lnTo>
                  <a:lnTo>
                    <a:pt x="260" y="51"/>
                  </a:lnTo>
                  <a:lnTo>
                    <a:pt x="252" y="46"/>
                  </a:lnTo>
                  <a:lnTo>
                    <a:pt x="244" y="40"/>
                  </a:lnTo>
                  <a:lnTo>
                    <a:pt x="234" y="35"/>
                  </a:lnTo>
                  <a:lnTo>
                    <a:pt x="229" y="31"/>
                  </a:lnTo>
                  <a:lnTo>
                    <a:pt x="222" y="29"/>
                  </a:lnTo>
                  <a:lnTo>
                    <a:pt x="217" y="27"/>
                  </a:lnTo>
                  <a:lnTo>
                    <a:pt x="211" y="23"/>
                  </a:lnTo>
                  <a:lnTo>
                    <a:pt x="205" y="21"/>
                  </a:lnTo>
                  <a:lnTo>
                    <a:pt x="199" y="19"/>
                  </a:lnTo>
                  <a:lnTo>
                    <a:pt x="193" y="16"/>
                  </a:lnTo>
                  <a:lnTo>
                    <a:pt x="187" y="14"/>
                  </a:lnTo>
                  <a:lnTo>
                    <a:pt x="177" y="11"/>
                  </a:lnTo>
                  <a:lnTo>
                    <a:pt x="166" y="8"/>
                  </a:lnTo>
                  <a:lnTo>
                    <a:pt x="155" y="6"/>
                  </a:lnTo>
                  <a:lnTo>
                    <a:pt x="145" y="5"/>
                  </a:lnTo>
                  <a:lnTo>
                    <a:pt x="134" y="2"/>
                  </a:lnTo>
                  <a:lnTo>
                    <a:pt x="124" y="1"/>
                  </a:lnTo>
                  <a:lnTo>
                    <a:pt x="113" y="1"/>
                  </a:lnTo>
                  <a:lnTo>
                    <a:pt x="102" y="0"/>
                  </a:lnTo>
                  <a:lnTo>
                    <a:pt x="92" y="1"/>
                  </a:lnTo>
                  <a:lnTo>
                    <a:pt x="81" y="1"/>
                  </a:lnTo>
                  <a:lnTo>
                    <a:pt x="71" y="2"/>
                  </a:lnTo>
                  <a:lnTo>
                    <a:pt x="61" y="4"/>
                  </a:lnTo>
                  <a:lnTo>
                    <a:pt x="50" y="5"/>
                  </a:lnTo>
                  <a:lnTo>
                    <a:pt x="40" y="7"/>
                  </a:lnTo>
                  <a:lnTo>
                    <a:pt x="30" y="9"/>
                  </a:lnTo>
                  <a:lnTo>
                    <a:pt x="21" y="12"/>
                  </a:lnTo>
                  <a:lnTo>
                    <a:pt x="16" y="14"/>
                  </a:lnTo>
                  <a:lnTo>
                    <a:pt x="11" y="15"/>
                  </a:lnTo>
                  <a:lnTo>
                    <a:pt x="5" y="17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19" y="21"/>
                  </a:lnTo>
                  <a:lnTo>
                    <a:pt x="38" y="17"/>
                  </a:lnTo>
                  <a:lnTo>
                    <a:pt x="59" y="16"/>
                  </a:lnTo>
                  <a:lnTo>
                    <a:pt x="79" y="15"/>
                  </a:lnTo>
                  <a:lnTo>
                    <a:pt x="100" y="16"/>
                  </a:lnTo>
                  <a:lnTo>
                    <a:pt x="121" y="17"/>
                  </a:lnTo>
                  <a:lnTo>
                    <a:pt x="142" y="22"/>
                  </a:lnTo>
                  <a:lnTo>
                    <a:pt x="163" y="27"/>
                  </a:lnTo>
                  <a:lnTo>
                    <a:pt x="185" y="34"/>
                  </a:lnTo>
                  <a:lnTo>
                    <a:pt x="206" y="43"/>
                  </a:lnTo>
                  <a:lnTo>
                    <a:pt x="226" y="54"/>
                  </a:lnTo>
                  <a:lnTo>
                    <a:pt x="247" y="67"/>
                  </a:lnTo>
                  <a:lnTo>
                    <a:pt x="266" y="82"/>
                  </a:lnTo>
                  <a:lnTo>
                    <a:pt x="285" y="100"/>
                  </a:lnTo>
                  <a:lnTo>
                    <a:pt x="303" y="121"/>
                  </a:lnTo>
                  <a:lnTo>
                    <a:pt x="320" y="144"/>
                  </a:lnTo>
                  <a:close/>
                </a:path>
              </a:pathLst>
            </a:custGeom>
            <a:solidFill>
              <a:srgbClr val="D166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03" name="Freeform 1818"/>
            <p:cNvSpPr>
              <a:spLocks/>
            </p:cNvSpPr>
            <p:nvPr/>
          </p:nvSpPr>
          <p:spPr bwMode="auto">
            <a:xfrm>
              <a:off x="5089" y="1422"/>
              <a:ext cx="15" cy="55"/>
            </a:xfrm>
            <a:custGeom>
              <a:avLst/>
              <a:gdLst>
                <a:gd name="T0" fmla="*/ 0 w 61"/>
                <a:gd name="T1" fmla="*/ 0 h 220"/>
                <a:gd name="T2" fmla="*/ 0 w 61"/>
                <a:gd name="T3" fmla="*/ 0 h 220"/>
                <a:gd name="T4" fmla="*/ 0 w 61"/>
                <a:gd name="T5" fmla="*/ 0 h 220"/>
                <a:gd name="T6" fmla="*/ 0 w 61"/>
                <a:gd name="T7" fmla="*/ 0 h 220"/>
                <a:gd name="T8" fmla="*/ 0 w 61"/>
                <a:gd name="T9" fmla="*/ 0 h 220"/>
                <a:gd name="T10" fmla="*/ 0 w 61"/>
                <a:gd name="T11" fmla="*/ 0 h 220"/>
                <a:gd name="T12" fmla="*/ 0 w 61"/>
                <a:gd name="T13" fmla="*/ 0 h 220"/>
                <a:gd name="T14" fmla="*/ 0 w 61"/>
                <a:gd name="T15" fmla="*/ 0 h 220"/>
                <a:gd name="T16" fmla="*/ 0 w 61"/>
                <a:gd name="T17" fmla="*/ 0 h 220"/>
                <a:gd name="T18" fmla="*/ 0 w 61"/>
                <a:gd name="T19" fmla="*/ 0 h 220"/>
                <a:gd name="T20" fmla="*/ 0 w 61"/>
                <a:gd name="T21" fmla="*/ 0 h 220"/>
                <a:gd name="T22" fmla="*/ 0 w 61"/>
                <a:gd name="T23" fmla="*/ 0 h 220"/>
                <a:gd name="T24" fmla="*/ 0 w 61"/>
                <a:gd name="T25" fmla="*/ 0 h 220"/>
                <a:gd name="T26" fmla="*/ 0 w 61"/>
                <a:gd name="T27" fmla="*/ 0 h 220"/>
                <a:gd name="T28" fmla="*/ 0 w 61"/>
                <a:gd name="T29" fmla="*/ 0 h 220"/>
                <a:gd name="T30" fmla="*/ 0 w 61"/>
                <a:gd name="T31" fmla="*/ 0 h 220"/>
                <a:gd name="T32" fmla="*/ 0 w 61"/>
                <a:gd name="T33" fmla="*/ 0 h 220"/>
                <a:gd name="T34" fmla="*/ 0 w 61"/>
                <a:gd name="T35" fmla="*/ 0 h 220"/>
                <a:gd name="T36" fmla="*/ 0 w 61"/>
                <a:gd name="T37" fmla="*/ 0 h 220"/>
                <a:gd name="T38" fmla="*/ 0 w 61"/>
                <a:gd name="T39" fmla="*/ 0 h 220"/>
                <a:gd name="T40" fmla="*/ 0 w 61"/>
                <a:gd name="T41" fmla="*/ 0 h 220"/>
                <a:gd name="T42" fmla="*/ 0 w 61"/>
                <a:gd name="T43" fmla="*/ 0 h 220"/>
                <a:gd name="T44" fmla="*/ 0 w 61"/>
                <a:gd name="T45" fmla="*/ 0 h 220"/>
                <a:gd name="T46" fmla="*/ 0 w 61"/>
                <a:gd name="T47" fmla="*/ 0 h 220"/>
                <a:gd name="T48" fmla="*/ 0 w 61"/>
                <a:gd name="T49" fmla="*/ 0 h 22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61"/>
                <a:gd name="T76" fmla="*/ 0 h 220"/>
                <a:gd name="T77" fmla="*/ 61 w 61"/>
                <a:gd name="T78" fmla="*/ 220 h 220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61" h="220">
                  <a:moveTo>
                    <a:pt x="18" y="4"/>
                  </a:moveTo>
                  <a:lnTo>
                    <a:pt x="14" y="2"/>
                  </a:lnTo>
                  <a:lnTo>
                    <a:pt x="9" y="1"/>
                  </a:lnTo>
                  <a:lnTo>
                    <a:pt x="5" y="1"/>
                  </a:lnTo>
                  <a:lnTo>
                    <a:pt x="0" y="0"/>
                  </a:lnTo>
                  <a:lnTo>
                    <a:pt x="1" y="63"/>
                  </a:lnTo>
                  <a:lnTo>
                    <a:pt x="4" y="129"/>
                  </a:lnTo>
                  <a:lnTo>
                    <a:pt x="10" y="187"/>
                  </a:lnTo>
                  <a:lnTo>
                    <a:pt x="18" y="220"/>
                  </a:lnTo>
                  <a:lnTo>
                    <a:pt x="19" y="220"/>
                  </a:lnTo>
                  <a:lnTo>
                    <a:pt x="22" y="220"/>
                  </a:lnTo>
                  <a:lnTo>
                    <a:pt x="27" y="220"/>
                  </a:lnTo>
                  <a:lnTo>
                    <a:pt x="32" y="220"/>
                  </a:lnTo>
                  <a:lnTo>
                    <a:pt x="40" y="219"/>
                  </a:lnTo>
                  <a:lnTo>
                    <a:pt x="47" y="218"/>
                  </a:lnTo>
                  <a:lnTo>
                    <a:pt x="54" y="215"/>
                  </a:lnTo>
                  <a:lnTo>
                    <a:pt x="61" y="211"/>
                  </a:lnTo>
                  <a:lnTo>
                    <a:pt x="48" y="187"/>
                  </a:lnTo>
                  <a:lnTo>
                    <a:pt x="35" y="158"/>
                  </a:lnTo>
                  <a:lnTo>
                    <a:pt x="24" y="127"/>
                  </a:lnTo>
                  <a:lnTo>
                    <a:pt x="15" y="96"/>
                  </a:lnTo>
                  <a:lnTo>
                    <a:pt x="9" y="66"/>
                  </a:lnTo>
                  <a:lnTo>
                    <a:pt x="7" y="39"/>
                  </a:lnTo>
                  <a:lnTo>
                    <a:pt x="10" y="19"/>
                  </a:lnTo>
                  <a:lnTo>
                    <a:pt x="18" y="4"/>
                  </a:lnTo>
                  <a:close/>
                </a:path>
              </a:pathLst>
            </a:custGeom>
            <a:solidFill>
              <a:srgbClr val="D166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04" name="Freeform 1819"/>
            <p:cNvSpPr>
              <a:spLocks/>
            </p:cNvSpPr>
            <p:nvPr/>
          </p:nvSpPr>
          <p:spPr bwMode="auto">
            <a:xfrm>
              <a:off x="5140" y="1433"/>
              <a:ext cx="18" cy="39"/>
            </a:xfrm>
            <a:custGeom>
              <a:avLst/>
              <a:gdLst>
                <a:gd name="T0" fmla="*/ 0 w 73"/>
                <a:gd name="T1" fmla="*/ 0 h 156"/>
                <a:gd name="T2" fmla="*/ 0 w 73"/>
                <a:gd name="T3" fmla="*/ 0 h 156"/>
                <a:gd name="T4" fmla="*/ 0 w 73"/>
                <a:gd name="T5" fmla="*/ 0 h 156"/>
                <a:gd name="T6" fmla="*/ 0 w 73"/>
                <a:gd name="T7" fmla="*/ 0 h 156"/>
                <a:gd name="T8" fmla="*/ 0 w 73"/>
                <a:gd name="T9" fmla="*/ 0 h 156"/>
                <a:gd name="T10" fmla="*/ 0 w 73"/>
                <a:gd name="T11" fmla="*/ 0 h 156"/>
                <a:gd name="T12" fmla="*/ 0 w 73"/>
                <a:gd name="T13" fmla="*/ 0 h 156"/>
                <a:gd name="T14" fmla="*/ 0 w 73"/>
                <a:gd name="T15" fmla="*/ 0 h 156"/>
                <a:gd name="T16" fmla="*/ 0 w 73"/>
                <a:gd name="T17" fmla="*/ 0 h 156"/>
                <a:gd name="T18" fmla="*/ 0 w 73"/>
                <a:gd name="T19" fmla="*/ 0 h 156"/>
                <a:gd name="T20" fmla="*/ 0 w 73"/>
                <a:gd name="T21" fmla="*/ 0 h 156"/>
                <a:gd name="T22" fmla="*/ 0 w 73"/>
                <a:gd name="T23" fmla="*/ 0 h 156"/>
                <a:gd name="T24" fmla="*/ 0 w 73"/>
                <a:gd name="T25" fmla="*/ 0 h 156"/>
                <a:gd name="T26" fmla="*/ 0 w 73"/>
                <a:gd name="T27" fmla="*/ 0 h 156"/>
                <a:gd name="T28" fmla="*/ 0 w 73"/>
                <a:gd name="T29" fmla="*/ 0 h 156"/>
                <a:gd name="T30" fmla="*/ 0 w 73"/>
                <a:gd name="T31" fmla="*/ 0 h 156"/>
                <a:gd name="T32" fmla="*/ 0 w 73"/>
                <a:gd name="T33" fmla="*/ 0 h 156"/>
                <a:gd name="T34" fmla="*/ 0 w 73"/>
                <a:gd name="T35" fmla="*/ 0 h 156"/>
                <a:gd name="T36" fmla="*/ 0 w 73"/>
                <a:gd name="T37" fmla="*/ 0 h 156"/>
                <a:gd name="T38" fmla="*/ 0 w 73"/>
                <a:gd name="T39" fmla="*/ 0 h 156"/>
                <a:gd name="T40" fmla="*/ 0 w 73"/>
                <a:gd name="T41" fmla="*/ 0 h 156"/>
                <a:gd name="T42" fmla="*/ 0 w 73"/>
                <a:gd name="T43" fmla="*/ 0 h 156"/>
                <a:gd name="T44" fmla="*/ 0 w 73"/>
                <a:gd name="T45" fmla="*/ 0 h 156"/>
                <a:gd name="T46" fmla="*/ 0 w 73"/>
                <a:gd name="T47" fmla="*/ 0 h 156"/>
                <a:gd name="T48" fmla="*/ 0 w 73"/>
                <a:gd name="T49" fmla="*/ 0 h 15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73"/>
                <a:gd name="T76" fmla="*/ 0 h 156"/>
                <a:gd name="T77" fmla="*/ 73 w 73"/>
                <a:gd name="T78" fmla="*/ 156 h 15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73" h="156">
                  <a:moveTo>
                    <a:pt x="4" y="0"/>
                  </a:moveTo>
                  <a:lnTo>
                    <a:pt x="5" y="58"/>
                  </a:lnTo>
                  <a:lnTo>
                    <a:pt x="2" y="96"/>
                  </a:lnTo>
                  <a:lnTo>
                    <a:pt x="0" y="118"/>
                  </a:lnTo>
                  <a:lnTo>
                    <a:pt x="6" y="126"/>
                  </a:lnTo>
                  <a:lnTo>
                    <a:pt x="13" y="129"/>
                  </a:lnTo>
                  <a:lnTo>
                    <a:pt x="20" y="131"/>
                  </a:lnTo>
                  <a:lnTo>
                    <a:pt x="28" y="134"/>
                  </a:lnTo>
                  <a:lnTo>
                    <a:pt x="37" y="138"/>
                  </a:lnTo>
                  <a:lnTo>
                    <a:pt x="46" y="142"/>
                  </a:lnTo>
                  <a:lnTo>
                    <a:pt x="55" y="147"/>
                  </a:lnTo>
                  <a:lnTo>
                    <a:pt x="64" y="152"/>
                  </a:lnTo>
                  <a:lnTo>
                    <a:pt x="73" y="156"/>
                  </a:lnTo>
                  <a:lnTo>
                    <a:pt x="65" y="149"/>
                  </a:lnTo>
                  <a:lnTo>
                    <a:pt x="58" y="142"/>
                  </a:lnTo>
                  <a:lnTo>
                    <a:pt x="52" y="137"/>
                  </a:lnTo>
                  <a:lnTo>
                    <a:pt x="46" y="131"/>
                  </a:lnTo>
                  <a:lnTo>
                    <a:pt x="40" y="126"/>
                  </a:lnTo>
                  <a:lnTo>
                    <a:pt x="35" y="122"/>
                  </a:lnTo>
                  <a:lnTo>
                    <a:pt x="29" y="118"/>
                  </a:lnTo>
                  <a:lnTo>
                    <a:pt x="23" y="116"/>
                  </a:lnTo>
                  <a:lnTo>
                    <a:pt x="16" y="80"/>
                  </a:lnTo>
                  <a:lnTo>
                    <a:pt x="9" y="53"/>
                  </a:lnTo>
                  <a:lnTo>
                    <a:pt x="5" y="2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D166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05" name="Freeform 1820"/>
            <p:cNvSpPr>
              <a:spLocks/>
            </p:cNvSpPr>
            <p:nvPr/>
          </p:nvSpPr>
          <p:spPr bwMode="auto">
            <a:xfrm>
              <a:off x="5167" y="1412"/>
              <a:ext cx="24" cy="60"/>
            </a:xfrm>
            <a:custGeom>
              <a:avLst/>
              <a:gdLst>
                <a:gd name="T0" fmla="*/ 0 w 100"/>
                <a:gd name="T1" fmla="*/ 0 h 240"/>
                <a:gd name="T2" fmla="*/ 0 w 100"/>
                <a:gd name="T3" fmla="*/ 0 h 240"/>
                <a:gd name="T4" fmla="*/ 0 w 100"/>
                <a:gd name="T5" fmla="*/ 0 h 240"/>
                <a:gd name="T6" fmla="*/ 0 w 100"/>
                <a:gd name="T7" fmla="*/ 0 h 240"/>
                <a:gd name="T8" fmla="*/ 0 w 100"/>
                <a:gd name="T9" fmla="*/ 0 h 240"/>
                <a:gd name="T10" fmla="*/ 0 w 100"/>
                <a:gd name="T11" fmla="*/ 0 h 240"/>
                <a:gd name="T12" fmla="*/ 0 w 100"/>
                <a:gd name="T13" fmla="*/ 0 h 240"/>
                <a:gd name="T14" fmla="*/ 0 w 100"/>
                <a:gd name="T15" fmla="*/ 0 h 240"/>
                <a:gd name="T16" fmla="*/ 0 w 100"/>
                <a:gd name="T17" fmla="*/ 0 h 240"/>
                <a:gd name="T18" fmla="*/ 0 w 100"/>
                <a:gd name="T19" fmla="*/ 0 h 240"/>
                <a:gd name="T20" fmla="*/ 0 w 100"/>
                <a:gd name="T21" fmla="*/ 0 h 240"/>
                <a:gd name="T22" fmla="*/ 0 w 100"/>
                <a:gd name="T23" fmla="*/ 0 h 240"/>
                <a:gd name="T24" fmla="*/ 0 w 100"/>
                <a:gd name="T25" fmla="*/ 0 h 240"/>
                <a:gd name="T26" fmla="*/ 0 w 100"/>
                <a:gd name="T27" fmla="*/ 0 h 240"/>
                <a:gd name="T28" fmla="*/ 0 w 100"/>
                <a:gd name="T29" fmla="*/ 0 h 240"/>
                <a:gd name="T30" fmla="*/ 0 w 100"/>
                <a:gd name="T31" fmla="*/ 0 h 240"/>
                <a:gd name="T32" fmla="*/ 0 w 100"/>
                <a:gd name="T33" fmla="*/ 0 h 240"/>
                <a:gd name="T34" fmla="*/ 0 w 100"/>
                <a:gd name="T35" fmla="*/ 0 h 240"/>
                <a:gd name="T36" fmla="*/ 0 w 100"/>
                <a:gd name="T37" fmla="*/ 0 h 240"/>
                <a:gd name="T38" fmla="*/ 0 w 100"/>
                <a:gd name="T39" fmla="*/ 0 h 240"/>
                <a:gd name="T40" fmla="*/ 0 w 100"/>
                <a:gd name="T41" fmla="*/ 0 h 240"/>
                <a:gd name="T42" fmla="*/ 0 w 100"/>
                <a:gd name="T43" fmla="*/ 0 h 240"/>
                <a:gd name="T44" fmla="*/ 0 w 100"/>
                <a:gd name="T45" fmla="*/ 0 h 240"/>
                <a:gd name="T46" fmla="*/ 0 w 100"/>
                <a:gd name="T47" fmla="*/ 0 h 240"/>
                <a:gd name="T48" fmla="*/ 0 w 100"/>
                <a:gd name="T49" fmla="*/ 0 h 240"/>
                <a:gd name="T50" fmla="*/ 0 w 100"/>
                <a:gd name="T51" fmla="*/ 0 h 240"/>
                <a:gd name="T52" fmla="*/ 0 w 100"/>
                <a:gd name="T53" fmla="*/ 0 h 240"/>
                <a:gd name="T54" fmla="*/ 0 w 100"/>
                <a:gd name="T55" fmla="*/ 0 h 240"/>
                <a:gd name="T56" fmla="*/ 0 w 100"/>
                <a:gd name="T57" fmla="*/ 0 h 240"/>
                <a:gd name="T58" fmla="*/ 0 w 100"/>
                <a:gd name="T59" fmla="*/ 0 h 240"/>
                <a:gd name="T60" fmla="*/ 0 w 100"/>
                <a:gd name="T61" fmla="*/ 0 h 240"/>
                <a:gd name="T62" fmla="*/ 0 w 100"/>
                <a:gd name="T63" fmla="*/ 0 h 240"/>
                <a:gd name="T64" fmla="*/ 0 w 100"/>
                <a:gd name="T65" fmla="*/ 0 h 24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00"/>
                <a:gd name="T100" fmla="*/ 0 h 240"/>
                <a:gd name="T101" fmla="*/ 100 w 100"/>
                <a:gd name="T102" fmla="*/ 240 h 24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00" h="240">
                  <a:moveTo>
                    <a:pt x="47" y="0"/>
                  </a:moveTo>
                  <a:lnTo>
                    <a:pt x="47" y="28"/>
                  </a:lnTo>
                  <a:lnTo>
                    <a:pt x="51" y="56"/>
                  </a:lnTo>
                  <a:lnTo>
                    <a:pt x="57" y="80"/>
                  </a:lnTo>
                  <a:lnTo>
                    <a:pt x="64" y="101"/>
                  </a:lnTo>
                  <a:lnTo>
                    <a:pt x="71" y="119"/>
                  </a:lnTo>
                  <a:lnTo>
                    <a:pt x="78" y="134"/>
                  </a:lnTo>
                  <a:lnTo>
                    <a:pt x="81" y="147"/>
                  </a:lnTo>
                  <a:lnTo>
                    <a:pt x="81" y="155"/>
                  </a:lnTo>
                  <a:lnTo>
                    <a:pt x="72" y="170"/>
                  </a:lnTo>
                  <a:lnTo>
                    <a:pt x="62" y="183"/>
                  </a:lnTo>
                  <a:lnTo>
                    <a:pt x="51" y="195"/>
                  </a:lnTo>
                  <a:lnTo>
                    <a:pt x="39" y="206"/>
                  </a:lnTo>
                  <a:lnTo>
                    <a:pt x="27" y="215"/>
                  </a:lnTo>
                  <a:lnTo>
                    <a:pt x="16" y="224"/>
                  </a:lnTo>
                  <a:lnTo>
                    <a:pt x="7" y="232"/>
                  </a:lnTo>
                  <a:lnTo>
                    <a:pt x="0" y="240"/>
                  </a:lnTo>
                  <a:lnTo>
                    <a:pt x="17" y="231"/>
                  </a:lnTo>
                  <a:lnTo>
                    <a:pt x="33" y="221"/>
                  </a:lnTo>
                  <a:lnTo>
                    <a:pt x="48" y="210"/>
                  </a:lnTo>
                  <a:lnTo>
                    <a:pt x="62" y="200"/>
                  </a:lnTo>
                  <a:lnTo>
                    <a:pt x="74" y="188"/>
                  </a:lnTo>
                  <a:lnTo>
                    <a:pt x="86" y="176"/>
                  </a:lnTo>
                  <a:lnTo>
                    <a:pt x="94" y="163"/>
                  </a:lnTo>
                  <a:lnTo>
                    <a:pt x="100" y="149"/>
                  </a:lnTo>
                  <a:lnTo>
                    <a:pt x="97" y="127"/>
                  </a:lnTo>
                  <a:lnTo>
                    <a:pt x="90" y="107"/>
                  </a:lnTo>
                  <a:lnTo>
                    <a:pt x="81" y="86"/>
                  </a:lnTo>
                  <a:lnTo>
                    <a:pt x="70" y="66"/>
                  </a:lnTo>
                  <a:lnTo>
                    <a:pt x="60" y="48"/>
                  </a:lnTo>
                  <a:lnTo>
                    <a:pt x="53" y="31"/>
                  </a:lnTo>
                  <a:lnTo>
                    <a:pt x="48" y="15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D166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06" name="Freeform 1821"/>
            <p:cNvSpPr>
              <a:spLocks/>
            </p:cNvSpPr>
            <p:nvPr/>
          </p:nvSpPr>
          <p:spPr bwMode="auto">
            <a:xfrm>
              <a:off x="5148" y="1454"/>
              <a:ext cx="32" cy="18"/>
            </a:xfrm>
            <a:custGeom>
              <a:avLst/>
              <a:gdLst>
                <a:gd name="T0" fmla="*/ 0 w 127"/>
                <a:gd name="T1" fmla="*/ 0 h 71"/>
                <a:gd name="T2" fmla="*/ 0 w 127"/>
                <a:gd name="T3" fmla="*/ 0 h 71"/>
                <a:gd name="T4" fmla="*/ 0 w 127"/>
                <a:gd name="T5" fmla="*/ 0 h 71"/>
                <a:gd name="T6" fmla="*/ 0 w 127"/>
                <a:gd name="T7" fmla="*/ 0 h 71"/>
                <a:gd name="T8" fmla="*/ 0 w 127"/>
                <a:gd name="T9" fmla="*/ 0 h 71"/>
                <a:gd name="T10" fmla="*/ 0 w 127"/>
                <a:gd name="T11" fmla="*/ 0 h 71"/>
                <a:gd name="T12" fmla="*/ 0 w 127"/>
                <a:gd name="T13" fmla="*/ 0 h 71"/>
                <a:gd name="T14" fmla="*/ 0 w 127"/>
                <a:gd name="T15" fmla="*/ 0 h 71"/>
                <a:gd name="T16" fmla="*/ 0 w 127"/>
                <a:gd name="T17" fmla="*/ 0 h 71"/>
                <a:gd name="T18" fmla="*/ 0 w 127"/>
                <a:gd name="T19" fmla="*/ 0 h 71"/>
                <a:gd name="T20" fmla="*/ 0 w 127"/>
                <a:gd name="T21" fmla="*/ 0 h 71"/>
                <a:gd name="T22" fmla="*/ 0 w 127"/>
                <a:gd name="T23" fmla="*/ 0 h 71"/>
                <a:gd name="T24" fmla="*/ 0 w 127"/>
                <a:gd name="T25" fmla="*/ 0 h 71"/>
                <a:gd name="T26" fmla="*/ 0 w 127"/>
                <a:gd name="T27" fmla="*/ 0 h 71"/>
                <a:gd name="T28" fmla="*/ 0 w 127"/>
                <a:gd name="T29" fmla="*/ 0 h 71"/>
                <a:gd name="T30" fmla="*/ 0 w 127"/>
                <a:gd name="T31" fmla="*/ 0 h 71"/>
                <a:gd name="T32" fmla="*/ 0 w 127"/>
                <a:gd name="T33" fmla="*/ 0 h 71"/>
                <a:gd name="T34" fmla="*/ 0 w 127"/>
                <a:gd name="T35" fmla="*/ 0 h 71"/>
                <a:gd name="T36" fmla="*/ 0 w 127"/>
                <a:gd name="T37" fmla="*/ 0 h 71"/>
                <a:gd name="T38" fmla="*/ 0 w 127"/>
                <a:gd name="T39" fmla="*/ 0 h 71"/>
                <a:gd name="T40" fmla="*/ 0 w 127"/>
                <a:gd name="T41" fmla="*/ 0 h 71"/>
                <a:gd name="T42" fmla="*/ 0 w 127"/>
                <a:gd name="T43" fmla="*/ 0 h 71"/>
                <a:gd name="T44" fmla="*/ 0 w 127"/>
                <a:gd name="T45" fmla="*/ 0 h 71"/>
                <a:gd name="T46" fmla="*/ 0 w 127"/>
                <a:gd name="T47" fmla="*/ 0 h 71"/>
                <a:gd name="T48" fmla="*/ 0 w 127"/>
                <a:gd name="T49" fmla="*/ 0 h 7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27"/>
                <a:gd name="T76" fmla="*/ 0 h 71"/>
                <a:gd name="T77" fmla="*/ 127 w 127"/>
                <a:gd name="T78" fmla="*/ 71 h 71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27" h="71">
                  <a:moveTo>
                    <a:pt x="0" y="22"/>
                  </a:moveTo>
                  <a:lnTo>
                    <a:pt x="13" y="16"/>
                  </a:lnTo>
                  <a:lnTo>
                    <a:pt x="29" y="10"/>
                  </a:lnTo>
                  <a:lnTo>
                    <a:pt x="48" y="6"/>
                  </a:lnTo>
                  <a:lnTo>
                    <a:pt x="66" y="1"/>
                  </a:lnTo>
                  <a:lnTo>
                    <a:pt x="84" y="0"/>
                  </a:lnTo>
                  <a:lnTo>
                    <a:pt x="101" y="0"/>
                  </a:lnTo>
                  <a:lnTo>
                    <a:pt x="116" y="2"/>
                  </a:lnTo>
                  <a:lnTo>
                    <a:pt x="127" y="8"/>
                  </a:lnTo>
                  <a:lnTo>
                    <a:pt x="119" y="15"/>
                  </a:lnTo>
                  <a:lnTo>
                    <a:pt x="110" y="20"/>
                  </a:lnTo>
                  <a:lnTo>
                    <a:pt x="101" y="25"/>
                  </a:lnTo>
                  <a:lnTo>
                    <a:pt x="93" y="32"/>
                  </a:lnTo>
                  <a:lnTo>
                    <a:pt x="83" y="39"/>
                  </a:lnTo>
                  <a:lnTo>
                    <a:pt x="74" y="47"/>
                  </a:lnTo>
                  <a:lnTo>
                    <a:pt x="66" y="58"/>
                  </a:lnTo>
                  <a:lnTo>
                    <a:pt x="58" y="71"/>
                  </a:lnTo>
                  <a:lnTo>
                    <a:pt x="51" y="58"/>
                  </a:lnTo>
                  <a:lnTo>
                    <a:pt x="43" y="50"/>
                  </a:lnTo>
                  <a:lnTo>
                    <a:pt x="34" y="44"/>
                  </a:lnTo>
                  <a:lnTo>
                    <a:pt x="24" y="39"/>
                  </a:lnTo>
                  <a:lnTo>
                    <a:pt x="16" y="35"/>
                  </a:lnTo>
                  <a:lnTo>
                    <a:pt x="9" y="32"/>
                  </a:lnTo>
                  <a:lnTo>
                    <a:pt x="3" y="27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D166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07" name="Freeform 1822"/>
            <p:cNvSpPr>
              <a:spLocks/>
            </p:cNvSpPr>
            <p:nvPr/>
          </p:nvSpPr>
          <p:spPr bwMode="auto">
            <a:xfrm>
              <a:off x="5216" y="1416"/>
              <a:ext cx="12" cy="19"/>
            </a:xfrm>
            <a:custGeom>
              <a:avLst/>
              <a:gdLst>
                <a:gd name="T0" fmla="*/ 0 w 48"/>
                <a:gd name="T1" fmla="*/ 0 h 75"/>
                <a:gd name="T2" fmla="*/ 0 w 48"/>
                <a:gd name="T3" fmla="*/ 0 h 75"/>
                <a:gd name="T4" fmla="*/ 0 w 48"/>
                <a:gd name="T5" fmla="*/ 0 h 75"/>
                <a:gd name="T6" fmla="*/ 0 w 48"/>
                <a:gd name="T7" fmla="*/ 0 h 75"/>
                <a:gd name="T8" fmla="*/ 0 w 48"/>
                <a:gd name="T9" fmla="*/ 0 h 75"/>
                <a:gd name="T10" fmla="*/ 0 w 48"/>
                <a:gd name="T11" fmla="*/ 0 h 75"/>
                <a:gd name="T12" fmla="*/ 0 w 48"/>
                <a:gd name="T13" fmla="*/ 0 h 75"/>
                <a:gd name="T14" fmla="*/ 0 w 48"/>
                <a:gd name="T15" fmla="*/ 0 h 75"/>
                <a:gd name="T16" fmla="*/ 0 w 48"/>
                <a:gd name="T17" fmla="*/ 0 h 75"/>
                <a:gd name="T18" fmla="*/ 0 w 48"/>
                <a:gd name="T19" fmla="*/ 0 h 75"/>
                <a:gd name="T20" fmla="*/ 0 w 48"/>
                <a:gd name="T21" fmla="*/ 0 h 75"/>
                <a:gd name="T22" fmla="*/ 0 w 48"/>
                <a:gd name="T23" fmla="*/ 0 h 75"/>
                <a:gd name="T24" fmla="*/ 0 w 48"/>
                <a:gd name="T25" fmla="*/ 0 h 75"/>
                <a:gd name="T26" fmla="*/ 0 w 48"/>
                <a:gd name="T27" fmla="*/ 0 h 75"/>
                <a:gd name="T28" fmla="*/ 0 w 48"/>
                <a:gd name="T29" fmla="*/ 0 h 75"/>
                <a:gd name="T30" fmla="*/ 0 w 48"/>
                <a:gd name="T31" fmla="*/ 0 h 75"/>
                <a:gd name="T32" fmla="*/ 0 w 48"/>
                <a:gd name="T33" fmla="*/ 0 h 75"/>
                <a:gd name="T34" fmla="*/ 0 w 48"/>
                <a:gd name="T35" fmla="*/ 0 h 75"/>
                <a:gd name="T36" fmla="*/ 0 w 48"/>
                <a:gd name="T37" fmla="*/ 0 h 75"/>
                <a:gd name="T38" fmla="*/ 0 w 48"/>
                <a:gd name="T39" fmla="*/ 0 h 75"/>
                <a:gd name="T40" fmla="*/ 0 w 48"/>
                <a:gd name="T41" fmla="*/ 0 h 7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48"/>
                <a:gd name="T64" fmla="*/ 0 h 75"/>
                <a:gd name="T65" fmla="*/ 48 w 48"/>
                <a:gd name="T66" fmla="*/ 75 h 75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48" h="75">
                  <a:moveTo>
                    <a:pt x="0" y="75"/>
                  </a:moveTo>
                  <a:lnTo>
                    <a:pt x="4" y="61"/>
                  </a:lnTo>
                  <a:lnTo>
                    <a:pt x="8" y="47"/>
                  </a:lnTo>
                  <a:lnTo>
                    <a:pt x="12" y="34"/>
                  </a:lnTo>
                  <a:lnTo>
                    <a:pt x="16" y="24"/>
                  </a:lnTo>
                  <a:lnTo>
                    <a:pt x="21" y="15"/>
                  </a:lnTo>
                  <a:lnTo>
                    <a:pt x="26" y="8"/>
                  </a:lnTo>
                  <a:lnTo>
                    <a:pt x="32" y="2"/>
                  </a:lnTo>
                  <a:lnTo>
                    <a:pt x="39" y="0"/>
                  </a:lnTo>
                  <a:lnTo>
                    <a:pt x="48" y="6"/>
                  </a:lnTo>
                  <a:lnTo>
                    <a:pt x="48" y="23"/>
                  </a:lnTo>
                  <a:lnTo>
                    <a:pt x="43" y="43"/>
                  </a:lnTo>
                  <a:lnTo>
                    <a:pt x="38" y="58"/>
                  </a:lnTo>
                  <a:lnTo>
                    <a:pt x="31" y="61"/>
                  </a:lnTo>
                  <a:lnTo>
                    <a:pt x="25" y="62"/>
                  </a:lnTo>
                  <a:lnTo>
                    <a:pt x="20" y="64"/>
                  </a:lnTo>
                  <a:lnTo>
                    <a:pt x="15" y="66"/>
                  </a:lnTo>
                  <a:lnTo>
                    <a:pt x="11" y="67"/>
                  </a:lnTo>
                  <a:lnTo>
                    <a:pt x="7" y="69"/>
                  </a:lnTo>
                  <a:lnTo>
                    <a:pt x="3" y="71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D166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08" name="Freeform 1823"/>
            <p:cNvSpPr>
              <a:spLocks/>
            </p:cNvSpPr>
            <p:nvPr/>
          </p:nvSpPr>
          <p:spPr bwMode="auto">
            <a:xfrm>
              <a:off x="5011" y="1414"/>
              <a:ext cx="11" cy="47"/>
            </a:xfrm>
            <a:custGeom>
              <a:avLst/>
              <a:gdLst>
                <a:gd name="T0" fmla="*/ 0 w 42"/>
                <a:gd name="T1" fmla="*/ 0 h 188"/>
                <a:gd name="T2" fmla="*/ 0 w 42"/>
                <a:gd name="T3" fmla="*/ 0 h 188"/>
                <a:gd name="T4" fmla="*/ 0 w 42"/>
                <a:gd name="T5" fmla="*/ 0 h 188"/>
                <a:gd name="T6" fmla="*/ 0 w 42"/>
                <a:gd name="T7" fmla="*/ 0 h 188"/>
                <a:gd name="T8" fmla="*/ 0 w 42"/>
                <a:gd name="T9" fmla="*/ 0 h 188"/>
                <a:gd name="T10" fmla="*/ 0 w 42"/>
                <a:gd name="T11" fmla="*/ 0 h 188"/>
                <a:gd name="T12" fmla="*/ 0 w 42"/>
                <a:gd name="T13" fmla="*/ 0 h 188"/>
                <a:gd name="T14" fmla="*/ 0 w 42"/>
                <a:gd name="T15" fmla="*/ 0 h 188"/>
                <a:gd name="T16" fmla="*/ 0 w 42"/>
                <a:gd name="T17" fmla="*/ 0 h 188"/>
                <a:gd name="T18" fmla="*/ 0 w 42"/>
                <a:gd name="T19" fmla="*/ 0 h 188"/>
                <a:gd name="T20" fmla="*/ 0 w 42"/>
                <a:gd name="T21" fmla="*/ 0 h 188"/>
                <a:gd name="T22" fmla="*/ 0 w 42"/>
                <a:gd name="T23" fmla="*/ 0 h 188"/>
                <a:gd name="T24" fmla="*/ 0 w 42"/>
                <a:gd name="T25" fmla="*/ 0 h 188"/>
                <a:gd name="T26" fmla="*/ 0 w 42"/>
                <a:gd name="T27" fmla="*/ 0 h 188"/>
                <a:gd name="T28" fmla="*/ 0 w 42"/>
                <a:gd name="T29" fmla="*/ 0 h 188"/>
                <a:gd name="T30" fmla="*/ 0 w 42"/>
                <a:gd name="T31" fmla="*/ 0 h 188"/>
                <a:gd name="T32" fmla="*/ 0 w 42"/>
                <a:gd name="T33" fmla="*/ 0 h 188"/>
                <a:gd name="T34" fmla="*/ 0 w 42"/>
                <a:gd name="T35" fmla="*/ 0 h 188"/>
                <a:gd name="T36" fmla="*/ 0 w 42"/>
                <a:gd name="T37" fmla="*/ 0 h 188"/>
                <a:gd name="T38" fmla="*/ 0 w 42"/>
                <a:gd name="T39" fmla="*/ 0 h 188"/>
                <a:gd name="T40" fmla="*/ 0 w 42"/>
                <a:gd name="T41" fmla="*/ 0 h 188"/>
                <a:gd name="T42" fmla="*/ 0 w 42"/>
                <a:gd name="T43" fmla="*/ 0 h 188"/>
                <a:gd name="T44" fmla="*/ 0 w 42"/>
                <a:gd name="T45" fmla="*/ 0 h 188"/>
                <a:gd name="T46" fmla="*/ 0 w 42"/>
                <a:gd name="T47" fmla="*/ 0 h 188"/>
                <a:gd name="T48" fmla="*/ 0 w 42"/>
                <a:gd name="T49" fmla="*/ 0 h 18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42"/>
                <a:gd name="T76" fmla="*/ 0 h 188"/>
                <a:gd name="T77" fmla="*/ 42 w 42"/>
                <a:gd name="T78" fmla="*/ 188 h 188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42" h="188">
                  <a:moveTo>
                    <a:pt x="41" y="0"/>
                  </a:moveTo>
                  <a:lnTo>
                    <a:pt x="37" y="53"/>
                  </a:lnTo>
                  <a:lnTo>
                    <a:pt x="34" y="106"/>
                  </a:lnTo>
                  <a:lnTo>
                    <a:pt x="35" y="152"/>
                  </a:lnTo>
                  <a:lnTo>
                    <a:pt x="42" y="184"/>
                  </a:lnTo>
                  <a:lnTo>
                    <a:pt x="34" y="184"/>
                  </a:lnTo>
                  <a:lnTo>
                    <a:pt x="27" y="185"/>
                  </a:lnTo>
                  <a:lnTo>
                    <a:pt x="21" y="185"/>
                  </a:lnTo>
                  <a:lnTo>
                    <a:pt x="16" y="186"/>
                  </a:lnTo>
                  <a:lnTo>
                    <a:pt x="12" y="186"/>
                  </a:lnTo>
                  <a:lnTo>
                    <a:pt x="9" y="188"/>
                  </a:lnTo>
                  <a:lnTo>
                    <a:pt x="8" y="188"/>
                  </a:lnTo>
                  <a:lnTo>
                    <a:pt x="7" y="188"/>
                  </a:lnTo>
                  <a:lnTo>
                    <a:pt x="4" y="181"/>
                  </a:lnTo>
                  <a:lnTo>
                    <a:pt x="0" y="173"/>
                  </a:lnTo>
                  <a:lnTo>
                    <a:pt x="0" y="165"/>
                  </a:lnTo>
                  <a:lnTo>
                    <a:pt x="5" y="156"/>
                  </a:lnTo>
                  <a:lnTo>
                    <a:pt x="13" y="144"/>
                  </a:lnTo>
                  <a:lnTo>
                    <a:pt x="20" y="128"/>
                  </a:lnTo>
                  <a:lnTo>
                    <a:pt x="24" y="107"/>
                  </a:lnTo>
                  <a:lnTo>
                    <a:pt x="28" y="85"/>
                  </a:lnTo>
                  <a:lnTo>
                    <a:pt x="31" y="62"/>
                  </a:lnTo>
                  <a:lnTo>
                    <a:pt x="34" y="39"/>
                  </a:lnTo>
                  <a:lnTo>
                    <a:pt x="37" y="18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D166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09" name="Freeform 1824"/>
            <p:cNvSpPr>
              <a:spLocks/>
            </p:cNvSpPr>
            <p:nvPr/>
          </p:nvSpPr>
          <p:spPr bwMode="auto">
            <a:xfrm>
              <a:off x="4969" y="1349"/>
              <a:ext cx="24" cy="101"/>
            </a:xfrm>
            <a:custGeom>
              <a:avLst/>
              <a:gdLst>
                <a:gd name="T0" fmla="*/ 0 w 94"/>
                <a:gd name="T1" fmla="*/ 0 h 404"/>
                <a:gd name="T2" fmla="*/ 0 w 94"/>
                <a:gd name="T3" fmla="*/ 0 h 404"/>
                <a:gd name="T4" fmla="*/ 0 w 94"/>
                <a:gd name="T5" fmla="*/ 0 h 404"/>
                <a:gd name="T6" fmla="*/ 0 w 94"/>
                <a:gd name="T7" fmla="*/ 0 h 404"/>
                <a:gd name="T8" fmla="*/ 0 w 94"/>
                <a:gd name="T9" fmla="*/ 0 h 404"/>
                <a:gd name="T10" fmla="*/ 0 w 94"/>
                <a:gd name="T11" fmla="*/ 0 h 404"/>
                <a:gd name="T12" fmla="*/ 0 w 94"/>
                <a:gd name="T13" fmla="*/ 0 h 404"/>
                <a:gd name="T14" fmla="*/ 0 w 94"/>
                <a:gd name="T15" fmla="*/ 0 h 404"/>
                <a:gd name="T16" fmla="*/ 0 w 94"/>
                <a:gd name="T17" fmla="*/ 0 h 404"/>
                <a:gd name="T18" fmla="*/ 0 w 94"/>
                <a:gd name="T19" fmla="*/ 0 h 404"/>
                <a:gd name="T20" fmla="*/ 0 w 94"/>
                <a:gd name="T21" fmla="*/ 0 h 404"/>
                <a:gd name="T22" fmla="*/ 0 w 94"/>
                <a:gd name="T23" fmla="*/ 0 h 404"/>
                <a:gd name="T24" fmla="*/ 0 w 94"/>
                <a:gd name="T25" fmla="*/ 0 h 404"/>
                <a:gd name="T26" fmla="*/ 0 w 94"/>
                <a:gd name="T27" fmla="*/ 0 h 404"/>
                <a:gd name="T28" fmla="*/ 0 w 94"/>
                <a:gd name="T29" fmla="*/ 0 h 404"/>
                <a:gd name="T30" fmla="*/ 0 w 94"/>
                <a:gd name="T31" fmla="*/ 0 h 404"/>
                <a:gd name="T32" fmla="*/ 0 w 94"/>
                <a:gd name="T33" fmla="*/ 0 h 404"/>
                <a:gd name="T34" fmla="*/ 0 w 94"/>
                <a:gd name="T35" fmla="*/ 0 h 404"/>
                <a:gd name="T36" fmla="*/ 0 w 94"/>
                <a:gd name="T37" fmla="*/ 0 h 404"/>
                <a:gd name="T38" fmla="*/ 0 w 94"/>
                <a:gd name="T39" fmla="*/ 0 h 404"/>
                <a:gd name="T40" fmla="*/ 0 w 94"/>
                <a:gd name="T41" fmla="*/ 0 h 404"/>
                <a:gd name="T42" fmla="*/ 0 w 94"/>
                <a:gd name="T43" fmla="*/ 0 h 404"/>
                <a:gd name="T44" fmla="*/ 0 w 94"/>
                <a:gd name="T45" fmla="*/ 0 h 404"/>
                <a:gd name="T46" fmla="*/ 0 w 94"/>
                <a:gd name="T47" fmla="*/ 0 h 404"/>
                <a:gd name="T48" fmla="*/ 0 w 94"/>
                <a:gd name="T49" fmla="*/ 0 h 404"/>
                <a:gd name="T50" fmla="*/ 0 w 94"/>
                <a:gd name="T51" fmla="*/ 0 h 404"/>
                <a:gd name="T52" fmla="*/ 0 w 94"/>
                <a:gd name="T53" fmla="*/ 0 h 404"/>
                <a:gd name="T54" fmla="*/ 0 w 94"/>
                <a:gd name="T55" fmla="*/ 0 h 404"/>
                <a:gd name="T56" fmla="*/ 0 w 94"/>
                <a:gd name="T57" fmla="*/ 0 h 404"/>
                <a:gd name="T58" fmla="*/ 0 w 94"/>
                <a:gd name="T59" fmla="*/ 0 h 404"/>
                <a:gd name="T60" fmla="*/ 0 w 94"/>
                <a:gd name="T61" fmla="*/ 0 h 404"/>
                <a:gd name="T62" fmla="*/ 0 w 94"/>
                <a:gd name="T63" fmla="*/ 0 h 404"/>
                <a:gd name="T64" fmla="*/ 0 w 94"/>
                <a:gd name="T65" fmla="*/ 0 h 404"/>
                <a:gd name="T66" fmla="*/ 0 w 94"/>
                <a:gd name="T67" fmla="*/ 0 h 404"/>
                <a:gd name="T68" fmla="*/ 0 w 94"/>
                <a:gd name="T69" fmla="*/ 0 h 404"/>
                <a:gd name="T70" fmla="*/ 0 w 94"/>
                <a:gd name="T71" fmla="*/ 0 h 404"/>
                <a:gd name="T72" fmla="*/ 0 w 94"/>
                <a:gd name="T73" fmla="*/ 0 h 404"/>
                <a:gd name="T74" fmla="*/ 0 w 94"/>
                <a:gd name="T75" fmla="*/ 0 h 404"/>
                <a:gd name="T76" fmla="*/ 0 w 94"/>
                <a:gd name="T77" fmla="*/ 0 h 404"/>
                <a:gd name="T78" fmla="*/ 0 w 94"/>
                <a:gd name="T79" fmla="*/ 0 h 404"/>
                <a:gd name="T80" fmla="*/ 0 w 94"/>
                <a:gd name="T81" fmla="*/ 0 h 404"/>
                <a:gd name="T82" fmla="*/ 0 w 94"/>
                <a:gd name="T83" fmla="*/ 0 h 404"/>
                <a:gd name="T84" fmla="*/ 0 w 94"/>
                <a:gd name="T85" fmla="*/ 0 h 404"/>
                <a:gd name="T86" fmla="*/ 0 w 94"/>
                <a:gd name="T87" fmla="*/ 0 h 404"/>
                <a:gd name="T88" fmla="*/ 0 w 94"/>
                <a:gd name="T89" fmla="*/ 0 h 404"/>
                <a:gd name="T90" fmla="*/ 0 w 94"/>
                <a:gd name="T91" fmla="*/ 0 h 404"/>
                <a:gd name="T92" fmla="*/ 0 w 94"/>
                <a:gd name="T93" fmla="*/ 0 h 404"/>
                <a:gd name="T94" fmla="*/ 0 w 94"/>
                <a:gd name="T95" fmla="*/ 0 h 404"/>
                <a:gd name="T96" fmla="*/ 0 w 94"/>
                <a:gd name="T97" fmla="*/ 0 h 40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94"/>
                <a:gd name="T148" fmla="*/ 0 h 404"/>
                <a:gd name="T149" fmla="*/ 94 w 94"/>
                <a:gd name="T150" fmla="*/ 404 h 40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94" h="404">
                  <a:moveTo>
                    <a:pt x="86" y="198"/>
                  </a:moveTo>
                  <a:lnTo>
                    <a:pt x="91" y="151"/>
                  </a:lnTo>
                  <a:lnTo>
                    <a:pt x="93" y="101"/>
                  </a:lnTo>
                  <a:lnTo>
                    <a:pt x="94" y="50"/>
                  </a:lnTo>
                  <a:lnTo>
                    <a:pt x="93" y="0"/>
                  </a:lnTo>
                  <a:lnTo>
                    <a:pt x="85" y="19"/>
                  </a:lnTo>
                  <a:lnTo>
                    <a:pt x="80" y="39"/>
                  </a:lnTo>
                  <a:lnTo>
                    <a:pt x="76" y="57"/>
                  </a:lnTo>
                  <a:lnTo>
                    <a:pt x="73" y="76"/>
                  </a:lnTo>
                  <a:lnTo>
                    <a:pt x="70" y="95"/>
                  </a:lnTo>
                  <a:lnTo>
                    <a:pt x="67" y="115"/>
                  </a:lnTo>
                  <a:lnTo>
                    <a:pt x="63" y="137"/>
                  </a:lnTo>
                  <a:lnTo>
                    <a:pt x="57" y="160"/>
                  </a:lnTo>
                  <a:lnTo>
                    <a:pt x="49" y="183"/>
                  </a:lnTo>
                  <a:lnTo>
                    <a:pt x="42" y="205"/>
                  </a:lnTo>
                  <a:lnTo>
                    <a:pt x="35" y="225"/>
                  </a:lnTo>
                  <a:lnTo>
                    <a:pt x="29" y="244"/>
                  </a:lnTo>
                  <a:lnTo>
                    <a:pt x="23" y="263"/>
                  </a:lnTo>
                  <a:lnTo>
                    <a:pt x="17" y="282"/>
                  </a:lnTo>
                  <a:lnTo>
                    <a:pt x="12" y="301"/>
                  </a:lnTo>
                  <a:lnTo>
                    <a:pt x="7" y="321"/>
                  </a:lnTo>
                  <a:lnTo>
                    <a:pt x="0" y="352"/>
                  </a:lnTo>
                  <a:lnTo>
                    <a:pt x="0" y="372"/>
                  </a:lnTo>
                  <a:lnTo>
                    <a:pt x="7" y="387"/>
                  </a:lnTo>
                  <a:lnTo>
                    <a:pt x="23" y="404"/>
                  </a:lnTo>
                  <a:lnTo>
                    <a:pt x="18" y="387"/>
                  </a:lnTo>
                  <a:lnTo>
                    <a:pt x="14" y="372"/>
                  </a:lnTo>
                  <a:lnTo>
                    <a:pt x="14" y="361"/>
                  </a:lnTo>
                  <a:lnTo>
                    <a:pt x="16" y="354"/>
                  </a:lnTo>
                  <a:lnTo>
                    <a:pt x="22" y="352"/>
                  </a:lnTo>
                  <a:lnTo>
                    <a:pt x="33" y="355"/>
                  </a:lnTo>
                  <a:lnTo>
                    <a:pt x="50" y="365"/>
                  </a:lnTo>
                  <a:lnTo>
                    <a:pt x="73" y="381"/>
                  </a:lnTo>
                  <a:lnTo>
                    <a:pt x="62" y="372"/>
                  </a:lnTo>
                  <a:lnTo>
                    <a:pt x="52" y="363"/>
                  </a:lnTo>
                  <a:lnTo>
                    <a:pt x="43" y="357"/>
                  </a:lnTo>
                  <a:lnTo>
                    <a:pt x="36" y="350"/>
                  </a:lnTo>
                  <a:lnTo>
                    <a:pt x="32" y="343"/>
                  </a:lnTo>
                  <a:lnTo>
                    <a:pt x="29" y="334"/>
                  </a:lnTo>
                  <a:lnTo>
                    <a:pt x="29" y="323"/>
                  </a:lnTo>
                  <a:lnTo>
                    <a:pt x="33" y="309"/>
                  </a:lnTo>
                  <a:lnTo>
                    <a:pt x="38" y="294"/>
                  </a:lnTo>
                  <a:lnTo>
                    <a:pt x="44" y="278"/>
                  </a:lnTo>
                  <a:lnTo>
                    <a:pt x="50" y="263"/>
                  </a:lnTo>
                  <a:lnTo>
                    <a:pt x="57" y="248"/>
                  </a:lnTo>
                  <a:lnTo>
                    <a:pt x="64" y="235"/>
                  </a:lnTo>
                  <a:lnTo>
                    <a:pt x="71" y="221"/>
                  </a:lnTo>
                  <a:lnTo>
                    <a:pt x="78" y="208"/>
                  </a:lnTo>
                  <a:lnTo>
                    <a:pt x="86" y="198"/>
                  </a:lnTo>
                  <a:close/>
                </a:path>
              </a:pathLst>
            </a:custGeom>
            <a:solidFill>
              <a:srgbClr val="D166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10" name="Freeform 1825"/>
            <p:cNvSpPr>
              <a:spLocks/>
            </p:cNvSpPr>
            <p:nvPr/>
          </p:nvSpPr>
          <p:spPr bwMode="auto">
            <a:xfrm>
              <a:off x="4975" y="1442"/>
              <a:ext cx="27" cy="15"/>
            </a:xfrm>
            <a:custGeom>
              <a:avLst/>
              <a:gdLst>
                <a:gd name="T0" fmla="*/ 0 w 105"/>
                <a:gd name="T1" fmla="*/ 0 h 60"/>
                <a:gd name="T2" fmla="*/ 0 w 105"/>
                <a:gd name="T3" fmla="*/ 0 h 60"/>
                <a:gd name="T4" fmla="*/ 0 w 105"/>
                <a:gd name="T5" fmla="*/ 0 h 60"/>
                <a:gd name="T6" fmla="*/ 0 w 105"/>
                <a:gd name="T7" fmla="*/ 0 h 60"/>
                <a:gd name="T8" fmla="*/ 0 w 105"/>
                <a:gd name="T9" fmla="*/ 0 h 60"/>
                <a:gd name="T10" fmla="*/ 0 w 105"/>
                <a:gd name="T11" fmla="*/ 0 h 60"/>
                <a:gd name="T12" fmla="*/ 0 w 105"/>
                <a:gd name="T13" fmla="*/ 0 h 60"/>
                <a:gd name="T14" fmla="*/ 0 w 105"/>
                <a:gd name="T15" fmla="*/ 0 h 60"/>
                <a:gd name="T16" fmla="*/ 0 w 105"/>
                <a:gd name="T17" fmla="*/ 0 h 60"/>
                <a:gd name="T18" fmla="*/ 0 w 105"/>
                <a:gd name="T19" fmla="*/ 0 h 60"/>
                <a:gd name="T20" fmla="*/ 0 w 105"/>
                <a:gd name="T21" fmla="*/ 0 h 60"/>
                <a:gd name="T22" fmla="*/ 0 w 105"/>
                <a:gd name="T23" fmla="*/ 0 h 60"/>
                <a:gd name="T24" fmla="*/ 0 w 105"/>
                <a:gd name="T25" fmla="*/ 0 h 60"/>
                <a:gd name="T26" fmla="*/ 0 w 105"/>
                <a:gd name="T27" fmla="*/ 0 h 60"/>
                <a:gd name="T28" fmla="*/ 0 w 105"/>
                <a:gd name="T29" fmla="*/ 0 h 60"/>
                <a:gd name="T30" fmla="*/ 0 w 105"/>
                <a:gd name="T31" fmla="*/ 0 h 60"/>
                <a:gd name="T32" fmla="*/ 0 w 105"/>
                <a:gd name="T33" fmla="*/ 0 h 6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05"/>
                <a:gd name="T52" fmla="*/ 0 h 60"/>
                <a:gd name="T53" fmla="*/ 105 w 105"/>
                <a:gd name="T54" fmla="*/ 60 h 6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05" h="60">
                  <a:moveTo>
                    <a:pt x="105" y="60"/>
                  </a:moveTo>
                  <a:lnTo>
                    <a:pt x="87" y="53"/>
                  </a:lnTo>
                  <a:lnTo>
                    <a:pt x="68" y="45"/>
                  </a:lnTo>
                  <a:lnTo>
                    <a:pt x="50" y="37"/>
                  </a:lnTo>
                  <a:lnTo>
                    <a:pt x="33" y="30"/>
                  </a:lnTo>
                  <a:lnTo>
                    <a:pt x="17" y="22"/>
                  </a:lnTo>
                  <a:lnTo>
                    <a:pt x="7" y="15"/>
                  </a:lnTo>
                  <a:lnTo>
                    <a:pt x="0" y="8"/>
                  </a:lnTo>
                  <a:lnTo>
                    <a:pt x="0" y="2"/>
                  </a:lnTo>
                  <a:lnTo>
                    <a:pt x="5" y="0"/>
                  </a:lnTo>
                  <a:lnTo>
                    <a:pt x="15" y="2"/>
                  </a:lnTo>
                  <a:lnTo>
                    <a:pt x="29" y="10"/>
                  </a:lnTo>
                  <a:lnTo>
                    <a:pt x="45" y="19"/>
                  </a:lnTo>
                  <a:lnTo>
                    <a:pt x="61" y="31"/>
                  </a:lnTo>
                  <a:lnTo>
                    <a:pt x="78" y="42"/>
                  </a:lnTo>
                  <a:lnTo>
                    <a:pt x="93" y="53"/>
                  </a:lnTo>
                  <a:lnTo>
                    <a:pt x="105" y="60"/>
                  </a:lnTo>
                  <a:close/>
                </a:path>
              </a:pathLst>
            </a:custGeom>
            <a:solidFill>
              <a:srgbClr val="D166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11" name="Freeform 1826"/>
            <p:cNvSpPr>
              <a:spLocks/>
            </p:cNvSpPr>
            <p:nvPr/>
          </p:nvSpPr>
          <p:spPr bwMode="auto">
            <a:xfrm>
              <a:off x="5044" y="982"/>
              <a:ext cx="7" cy="6"/>
            </a:xfrm>
            <a:custGeom>
              <a:avLst/>
              <a:gdLst>
                <a:gd name="T0" fmla="*/ 0 w 28"/>
                <a:gd name="T1" fmla="*/ 0 h 25"/>
                <a:gd name="T2" fmla="*/ 0 w 28"/>
                <a:gd name="T3" fmla="*/ 0 h 25"/>
                <a:gd name="T4" fmla="*/ 0 w 28"/>
                <a:gd name="T5" fmla="*/ 0 h 25"/>
                <a:gd name="T6" fmla="*/ 0 w 28"/>
                <a:gd name="T7" fmla="*/ 0 h 25"/>
                <a:gd name="T8" fmla="*/ 0 w 28"/>
                <a:gd name="T9" fmla="*/ 0 h 25"/>
                <a:gd name="T10" fmla="*/ 0 w 28"/>
                <a:gd name="T11" fmla="*/ 0 h 25"/>
                <a:gd name="T12" fmla="*/ 0 w 28"/>
                <a:gd name="T13" fmla="*/ 0 h 25"/>
                <a:gd name="T14" fmla="*/ 0 w 28"/>
                <a:gd name="T15" fmla="*/ 0 h 25"/>
                <a:gd name="T16" fmla="*/ 0 w 28"/>
                <a:gd name="T17" fmla="*/ 0 h 25"/>
                <a:gd name="T18" fmla="*/ 0 w 28"/>
                <a:gd name="T19" fmla="*/ 0 h 25"/>
                <a:gd name="T20" fmla="*/ 0 w 28"/>
                <a:gd name="T21" fmla="*/ 0 h 25"/>
                <a:gd name="T22" fmla="*/ 0 w 28"/>
                <a:gd name="T23" fmla="*/ 0 h 25"/>
                <a:gd name="T24" fmla="*/ 0 w 28"/>
                <a:gd name="T25" fmla="*/ 0 h 25"/>
                <a:gd name="T26" fmla="*/ 0 w 28"/>
                <a:gd name="T27" fmla="*/ 0 h 2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8"/>
                <a:gd name="T43" fmla="*/ 0 h 25"/>
                <a:gd name="T44" fmla="*/ 28 w 28"/>
                <a:gd name="T45" fmla="*/ 25 h 25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8" h="25">
                  <a:moveTo>
                    <a:pt x="0" y="25"/>
                  </a:moveTo>
                  <a:lnTo>
                    <a:pt x="6" y="19"/>
                  </a:lnTo>
                  <a:lnTo>
                    <a:pt x="13" y="14"/>
                  </a:lnTo>
                  <a:lnTo>
                    <a:pt x="21" y="10"/>
                  </a:lnTo>
                  <a:lnTo>
                    <a:pt x="28" y="10"/>
                  </a:lnTo>
                  <a:lnTo>
                    <a:pt x="28" y="7"/>
                  </a:lnTo>
                  <a:lnTo>
                    <a:pt x="27" y="3"/>
                  </a:lnTo>
                  <a:lnTo>
                    <a:pt x="25" y="2"/>
                  </a:lnTo>
                  <a:lnTo>
                    <a:pt x="23" y="0"/>
                  </a:lnTo>
                  <a:lnTo>
                    <a:pt x="16" y="3"/>
                  </a:lnTo>
                  <a:lnTo>
                    <a:pt x="9" y="9"/>
                  </a:lnTo>
                  <a:lnTo>
                    <a:pt x="4" y="14"/>
                  </a:lnTo>
                  <a:lnTo>
                    <a:pt x="0" y="18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D8993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12" name="Freeform 1827"/>
            <p:cNvSpPr>
              <a:spLocks/>
            </p:cNvSpPr>
            <p:nvPr/>
          </p:nvSpPr>
          <p:spPr bwMode="auto">
            <a:xfrm>
              <a:off x="5059" y="981"/>
              <a:ext cx="10" cy="5"/>
            </a:xfrm>
            <a:custGeom>
              <a:avLst/>
              <a:gdLst>
                <a:gd name="T0" fmla="*/ 0 w 38"/>
                <a:gd name="T1" fmla="*/ 0 h 22"/>
                <a:gd name="T2" fmla="*/ 0 w 38"/>
                <a:gd name="T3" fmla="*/ 0 h 22"/>
                <a:gd name="T4" fmla="*/ 0 w 38"/>
                <a:gd name="T5" fmla="*/ 0 h 22"/>
                <a:gd name="T6" fmla="*/ 0 w 38"/>
                <a:gd name="T7" fmla="*/ 0 h 22"/>
                <a:gd name="T8" fmla="*/ 0 w 38"/>
                <a:gd name="T9" fmla="*/ 0 h 22"/>
                <a:gd name="T10" fmla="*/ 0 w 38"/>
                <a:gd name="T11" fmla="*/ 0 h 22"/>
                <a:gd name="T12" fmla="*/ 0 w 38"/>
                <a:gd name="T13" fmla="*/ 0 h 22"/>
                <a:gd name="T14" fmla="*/ 0 w 38"/>
                <a:gd name="T15" fmla="*/ 0 h 22"/>
                <a:gd name="T16" fmla="*/ 0 w 38"/>
                <a:gd name="T17" fmla="*/ 0 h 22"/>
                <a:gd name="T18" fmla="*/ 0 w 38"/>
                <a:gd name="T19" fmla="*/ 0 h 22"/>
                <a:gd name="T20" fmla="*/ 0 w 38"/>
                <a:gd name="T21" fmla="*/ 0 h 22"/>
                <a:gd name="T22" fmla="*/ 0 w 38"/>
                <a:gd name="T23" fmla="*/ 0 h 22"/>
                <a:gd name="T24" fmla="*/ 0 w 38"/>
                <a:gd name="T25" fmla="*/ 0 h 22"/>
                <a:gd name="T26" fmla="*/ 0 w 38"/>
                <a:gd name="T27" fmla="*/ 0 h 22"/>
                <a:gd name="T28" fmla="*/ 0 w 38"/>
                <a:gd name="T29" fmla="*/ 0 h 22"/>
                <a:gd name="T30" fmla="*/ 0 w 38"/>
                <a:gd name="T31" fmla="*/ 0 h 22"/>
                <a:gd name="T32" fmla="*/ 0 w 38"/>
                <a:gd name="T33" fmla="*/ 0 h 22"/>
                <a:gd name="T34" fmla="*/ 0 w 38"/>
                <a:gd name="T35" fmla="*/ 0 h 22"/>
                <a:gd name="T36" fmla="*/ 0 w 38"/>
                <a:gd name="T37" fmla="*/ 0 h 22"/>
                <a:gd name="T38" fmla="*/ 0 w 38"/>
                <a:gd name="T39" fmla="*/ 0 h 22"/>
                <a:gd name="T40" fmla="*/ 0 w 38"/>
                <a:gd name="T41" fmla="*/ 0 h 2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8"/>
                <a:gd name="T64" fmla="*/ 0 h 22"/>
                <a:gd name="T65" fmla="*/ 38 w 38"/>
                <a:gd name="T66" fmla="*/ 22 h 22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8" h="22">
                  <a:moveTo>
                    <a:pt x="1" y="3"/>
                  </a:moveTo>
                  <a:lnTo>
                    <a:pt x="2" y="3"/>
                  </a:lnTo>
                  <a:lnTo>
                    <a:pt x="6" y="1"/>
                  </a:lnTo>
                  <a:lnTo>
                    <a:pt x="9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25" y="7"/>
                  </a:lnTo>
                  <a:lnTo>
                    <a:pt x="32" y="14"/>
                  </a:lnTo>
                  <a:lnTo>
                    <a:pt x="38" y="22"/>
                  </a:lnTo>
                  <a:lnTo>
                    <a:pt x="34" y="18"/>
                  </a:lnTo>
                  <a:lnTo>
                    <a:pt x="31" y="16"/>
                  </a:lnTo>
                  <a:lnTo>
                    <a:pt x="28" y="14"/>
                  </a:lnTo>
                  <a:lnTo>
                    <a:pt x="24" y="13"/>
                  </a:lnTo>
                  <a:lnTo>
                    <a:pt x="18" y="12"/>
                  </a:lnTo>
                  <a:lnTo>
                    <a:pt x="13" y="10"/>
                  </a:lnTo>
                  <a:lnTo>
                    <a:pt x="7" y="10"/>
                  </a:lnTo>
                  <a:lnTo>
                    <a:pt x="1" y="10"/>
                  </a:lnTo>
                  <a:lnTo>
                    <a:pt x="0" y="8"/>
                  </a:lnTo>
                  <a:lnTo>
                    <a:pt x="0" y="6"/>
                  </a:lnTo>
                  <a:lnTo>
                    <a:pt x="1" y="5"/>
                  </a:lnTo>
                  <a:lnTo>
                    <a:pt x="1" y="3"/>
                  </a:lnTo>
                  <a:close/>
                </a:path>
              </a:pathLst>
            </a:custGeom>
            <a:solidFill>
              <a:srgbClr val="D8993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13" name="Freeform 1828"/>
            <p:cNvSpPr>
              <a:spLocks/>
            </p:cNvSpPr>
            <p:nvPr/>
          </p:nvSpPr>
          <p:spPr bwMode="auto">
            <a:xfrm>
              <a:off x="5041" y="1006"/>
              <a:ext cx="3" cy="3"/>
            </a:xfrm>
            <a:custGeom>
              <a:avLst/>
              <a:gdLst>
                <a:gd name="T0" fmla="*/ 0 w 14"/>
                <a:gd name="T1" fmla="*/ 0 h 13"/>
                <a:gd name="T2" fmla="*/ 0 w 14"/>
                <a:gd name="T3" fmla="*/ 0 h 13"/>
                <a:gd name="T4" fmla="*/ 0 w 14"/>
                <a:gd name="T5" fmla="*/ 0 h 13"/>
                <a:gd name="T6" fmla="*/ 0 w 14"/>
                <a:gd name="T7" fmla="*/ 0 h 13"/>
                <a:gd name="T8" fmla="*/ 0 w 14"/>
                <a:gd name="T9" fmla="*/ 0 h 13"/>
                <a:gd name="T10" fmla="*/ 0 w 14"/>
                <a:gd name="T11" fmla="*/ 0 h 13"/>
                <a:gd name="T12" fmla="*/ 0 w 14"/>
                <a:gd name="T13" fmla="*/ 0 h 13"/>
                <a:gd name="T14" fmla="*/ 0 w 14"/>
                <a:gd name="T15" fmla="*/ 0 h 13"/>
                <a:gd name="T16" fmla="*/ 0 w 14"/>
                <a:gd name="T17" fmla="*/ 0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4"/>
                <a:gd name="T28" fmla="*/ 0 h 13"/>
                <a:gd name="T29" fmla="*/ 14 w 14"/>
                <a:gd name="T30" fmla="*/ 13 h 1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4" h="13">
                  <a:moveTo>
                    <a:pt x="14" y="11"/>
                  </a:moveTo>
                  <a:lnTo>
                    <a:pt x="13" y="8"/>
                  </a:lnTo>
                  <a:lnTo>
                    <a:pt x="13" y="5"/>
                  </a:lnTo>
                  <a:lnTo>
                    <a:pt x="12" y="3"/>
                  </a:lnTo>
                  <a:lnTo>
                    <a:pt x="11" y="0"/>
                  </a:lnTo>
                  <a:lnTo>
                    <a:pt x="3" y="1"/>
                  </a:lnTo>
                  <a:lnTo>
                    <a:pt x="0" y="7"/>
                  </a:lnTo>
                  <a:lnTo>
                    <a:pt x="4" y="13"/>
                  </a:lnTo>
                  <a:lnTo>
                    <a:pt x="14" y="11"/>
                  </a:lnTo>
                  <a:close/>
                </a:path>
              </a:pathLst>
            </a:custGeom>
            <a:solidFill>
              <a:srgbClr val="D8993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14" name="Freeform 1829"/>
            <p:cNvSpPr>
              <a:spLocks/>
            </p:cNvSpPr>
            <p:nvPr/>
          </p:nvSpPr>
          <p:spPr bwMode="auto">
            <a:xfrm>
              <a:off x="5044" y="978"/>
              <a:ext cx="4" cy="5"/>
            </a:xfrm>
            <a:custGeom>
              <a:avLst/>
              <a:gdLst>
                <a:gd name="T0" fmla="*/ 0 w 16"/>
                <a:gd name="T1" fmla="*/ 0 h 18"/>
                <a:gd name="T2" fmla="*/ 0 w 16"/>
                <a:gd name="T3" fmla="*/ 0 h 18"/>
                <a:gd name="T4" fmla="*/ 0 w 16"/>
                <a:gd name="T5" fmla="*/ 0 h 18"/>
                <a:gd name="T6" fmla="*/ 0 w 16"/>
                <a:gd name="T7" fmla="*/ 0 h 18"/>
                <a:gd name="T8" fmla="*/ 0 w 16"/>
                <a:gd name="T9" fmla="*/ 0 h 18"/>
                <a:gd name="T10" fmla="*/ 0 w 16"/>
                <a:gd name="T11" fmla="*/ 0 h 18"/>
                <a:gd name="T12" fmla="*/ 0 w 16"/>
                <a:gd name="T13" fmla="*/ 0 h 18"/>
                <a:gd name="T14" fmla="*/ 0 w 16"/>
                <a:gd name="T15" fmla="*/ 0 h 18"/>
                <a:gd name="T16" fmla="*/ 0 w 16"/>
                <a:gd name="T17" fmla="*/ 0 h 18"/>
                <a:gd name="T18" fmla="*/ 0 w 16"/>
                <a:gd name="T19" fmla="*/ 0 h 18"/>
                <a:gd name="T20" fmla="*/ 0 w 16"/>
                <a:gd name="T21" fmla="*/ 0 h 18"/>
                <a:gd name="T22" fmla="*/ 0 w 16"/>
                <a:gd name="T23" fmla="*/ 0 h 18"/>
                <a:gd name="T24" fmla="*/ 0 w 16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6"/>
                <a:gd name="T40" fmla="*/ 0 h 18"/>
                <a:gd name="T41" fmla="*/ 16 w 16"/>
                <a:gd name="T42" fmla="*/ 18 h 1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6" h="18">
                  <a:moveTo>
                    <a:pt x="15" y="3"/>
                  </a:moveTo>
                  <a:lnTo>
                    <a:pt x="9" y="8"/>
                  </a:lnTo>
                  <a:lnTo>
                    <a:pt x="8" y="11"/>
                  </a:lnTo>
                  <a:lnTo>
                    <a:pt x="10" y="13"/>
                  </a:lnTo>
                  <a:lnTo>
                    <a:pt x="16" y="12"/>
                  </a:lnTo>
                  <a:lnTo>
                    <a:pt x="12" y="17"/>
                  </a:lnTo>
                  <a:lnTo>
                    <a:pt x="9" y="18"/>
                  </a:lnTo>
                  <a:lnTo>
                    <a:pt x="5" y="17"/>
                  </a:lnTo>
                  <a:lnTo>
                    <a:pt x="1" y="13"/>
                  </a:lnTo>
                  <a:lnTo>
                    <a:pt x="0" y="5"/>
                  </a:lnTo>
                  <a:lnTo>
                    <a:pt x="2" y="1"/>
                  </a:lnTo>
                  <a:lnTo>
                    <a:pt x="8" y="0"/>
                  </a:lnTo>
                  <a:lnTo>
                    <a:pt x="15" y="3"/>
                  </a:lnTo>
                  <a:close/>
                </a:path>
              </a:pathLst>
            </a:custGeom>
            <a:solidFill>
              <a:srgbClr val="D8993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15" name="Freeform 1830"/>
            <p:cNvSpPr>
              <a:spLocks/>
            </p:cNvSpPr>
            <p:nvPr/>
          </p:nvSpPr>
          <p:spPr bwMode="auto">
            <a:xfrm>
              <a:off x="5075" y="967"/>
              <a:ext cx="7" cy="10"/>
            </a:xfrm>
            <a:custGeom>
              <a:avLst/>
              <a:gdLst>
                <a:gd name="T0" fmla="*/ 0 w 28"/>
                <a:gd name="T1" fmla="*/ 0 h 39"/>
                <a:gd name="T2" fmla="*/ 0 w 28"/>
                <a:gd name="T3" fmla="*/ 0 h 39"/>
                <a:gd name="T4" fmla="*/ 0 w 28"/>
                <a:gd name="T5" fmla="*/ 0 h 39"/>
                <a:gd name="T6" fmla="*/ 0 w 28"/>
                <a:gd name="T7" fmla="*/ 0 h 39"/>
                <a:gd name="T8" fmla="*/ 0 w 28"/>
                <a:gd name="T9" fmla="*/ 0 h 39"/>
                <a:gd name="T10" fmla="*/ 0 w 28"/>
                <a:gd name="T11" fmla="*/ 0 h 39"/>
                <a:gd name="T12" fmla="*/ 0 w 28"/>
                <a:gd name="T13" fmla="*/ 0 h 39"/>
                <a:gd name="T14" fmla="*/ 0 w 28"/>
                <a:gd name="T15" fmla="*/ 0 h 39"/>
                <a:gd name="T16" fmla="*/ 0 w 28"/>
                <a:gd name="T17" fmla="*/ 0 h 39"/>
                <a:gd name="T18" fmla="*/ 0 w 28"/>
                <a:gd name="T19" fmla="*/ 0 h 39"/>
                <a:gd name="T20" fmla="*/ 0 w 28"/>
                <a:gd name="T21" fmla="*/ 0 h 39"/>
                <a:gd name="T22" fmla="*/ 0 w 28"/>
                <a:gd name="T23" fmla="*/ 0 h 39"/>
                <a:gd name="T24" fmla="*/ 0 w 28"/>
                <a:gd name="T25" fmla="*/ 0 h 39"/>
                <a:gd name="T26" fmla="*/ 0 w 28"/>
                <a:gd name="T27" fmla="*/ 0 h 39"/>
                <a:gd name="T28" fmla="*/ 0 w 28"/>
                <a:gd name="T29" fmla="*/ 0 h 39"/>
                <a:gd name="T30" fmla="*/ 0 w 28"/>
                <a:gd name="T31" fmla="*/ 0 h 39"/>
                <a:gd name="T32" fmla="*/ 0 w 28"/>
                <a:gd name="T33" fmla="*/ 0 h 3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8"/>
                <a:gd name="T52" fmla="*/ 0 h 39"/>
                <a:gd name="T53" fmla="*/ 28 w 28"/>
                <a:gd name="T54" fmla="*/ 39 h 3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8" h="39">
                  <a:moveTo>
                    <a:pt x="20" y="33"/>
                  </a:moveTo>
                  <a:lnTo>
                    <a:pt x="11" y="39"/>
                  </a:lnTo>
                  <a:lnTo>
                    <a:pt x="5" y="39"/>
                  </a:lnTo>
                  <a:lnTo>
                    <a:pt x="2" y="35"/>
                  </a:lnTo>
                  <a:lnTo>
                    <a:pt x="0" y="27"/>
                  </a:lnTo>
                  <a:lnTo>
                    <a:pt x="0" y="21"/>
                  </a:lnTo>
                  <a:lnTo>
                    <a:pt x="1" y="15"/>
                  </a:lnTo>
                  <a:lnTo>
                    <a:pt x="3" y="10"/>
                  </a:lnTo>
                  <a:lnTo>
                    <a:pt x="6" y="5"/>
                  </a:lnTo>
                  <a:lnTo>
                    <a:pt x="10" y="1"/>
                  </a:lnTo>
                  <a:lnTo>
                    <a:pt x="15" y="0"/>
                  </a:lnTo>
                  <a:lnTo>
                    <a:pt x="21" y="1"/>
                  </a:lnTo>
                  <a:lnTo>
                    <a:pt x="28" y="6"/>
                  </a:lnTo>
                  <a:lnTo>
                    <a:pt x="18" y="5"/>
                  </a:lnTo>
                  <a:lnTo>
                    <a:pt x="13" y="15"/>
                  </a:lnTo>
                  <a:lnTo>
                    <a:pt x="14" y="27"/>
                  </a:lnTo>
                  <a:lnTo>
                    <a:pt x="20" y="33"/>
                  </a:lnTo>
                  <a:close/>
                </a:path>
              </a:pathLst>
            </a:custGeom>
            <a:solidFill>
              <a:srgbClr val="D8993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16" name="Freeform 1831"/>
            <p:cNvSpPr>
              <a:spLocks/>
            </p:cNvSpPr>
            <p:nvPr/>
          </p:nvSpPr>
          <p:spPr bwMode="auto">
            <a:xfrm>
              <a:off x="5040" y="965"/>
              <a:ext cx="6" cy="7"/>
            </a:xfrm>
            <a:custGeom>
              <a:avLst/>
              <a:gdLst>
                <a:gd name="T0" fmla="*/ 0 w 26"/>
                <a:gd name="T1" fmla="*/ 0 h 31"/>
                <a:gd name="T2" fmla="*/ 0 w 26"/>
                <a:gd name="T3" fmla="*/ 0 h 31"/>
                <a:gd name="T4" fmla="*/ 0 w 26"/>
                <a:gd name="T5" fmla="*/ 0 h 31"/>
                <a:gd name="T6" fmla="*/ 0 w 26"/>
                <a:gd name="T7" fmla="*/ 0 h 31"/>
                <a:gd name="T8" fmla="*/ 0 w 26"/>
                <a:gd name="T9" fmla="*/ 0 h 31"/>
                <a:gd name="T10" fmla="*/ 0 w 26"/>
                <a:gd name="T11" fmla="*/ 0 h 31"/>
                <a:gd name="T12" fmla="*/ 0 w 26"/>
                <a:gd name="T13" fmla="*/ 0 h 31"/>
                <a:gd name="T14" fmla="*/ 0 w 26"/>
                <a:gd name="T15" fmla="*/ 0 h 31"/>
                <a:gd name="T16" fmla="*/ 0 w 26"/>
                <a:gd name="T17" fmla="*/ 0 h 31"/>
                <a:gd name="T18" fmla="*/ 0 w 26"/>
                <a:gd name="T19" fmla="*/ 0 h 31"/>
                <a:gd name="T20" fmla="*/ 0 w 26"/>
                <a:gd name="T21" fmla="*/ 0 h 31"/>
                <a:gd name="T22" fmla="*/ 0 w 26"/>
                <a:gd name="T23" fmla="*/ 0 h 31"/>
                <a:gd name="T24" fmla="*/ 0 w 26"/>
                <a:gd name="T25" fmla="*/ 0 h 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6"/>
                <a:gd name="T40" fmla="*/ 0 h 31"/>
                <a:gd name="T41" fmla="*/ 26 w 26"/>
                <a:gd name="T42" fmla="*/ 31 h 3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6" h="31">
                  <a:moveTo>
                    <a:pt x="16" y="31"/>
                  </a:moveTo>
                  <a:lnTo>
                    <a:pt x="7" y="27"/>
                  </a:lnTo>
                  <a:lnTo>
                    <a:pt x="1" y="22"/>
                  </a:lnTo>
                  <a:lnTo>
                    <a:pt x="0" y="16"/>
                  </a:lnTo>
                  <a:lnTo>
                    <a:pt x="1" y="9"/>
                  </a:lnTo>
                  <a:lnTo>
                    <a:pt x="6" y="3"/>
                  </a:lnTo>
                  <a:lnTo>
                    <a:pt x="11" y="0"/>
                  </a:lnTo>
                  <a:lnTo>
                    <a:pt x="18" y="0"/>
                  </a:lnTo>
                  <a:lnTo>
                    <a:pt x="26" y="4"/>
                  </a:lnTo>
                  <a:lnTo>
                    <a:pt x="15" y="7"/>
                  </a:lnTo>
                  <a:lnTo>
                    <a:pt x="10" y="14"/>
                  </a:lnTo>
                  <a:lnTo>
                    <a:pt x="11" y="23"/>
                  </a:lnTo>
                  <a:lnTo>
                    <a:pt x="16" y="31"/>
                  </a:lnTo>
                  <a:close/>
                </a:path>
              </a:pathLst>
            </a:custGeom>
            <a:solidFill>
              <a:srgbClr val="D8993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17" name="Freeform 1832"/>
            <p:cNvSpPr>
              <a:spLocks/>
            </p:cNvSpPr>
            <p:nvPr/>
          </p:nvSpPr>
          <p:spPr bwMode="auto">
            <a:xfrm>
              <a:off x="5053" y="963"/>
              <a:ext cx="7" cy="11"/>
            </a:xfrm>
            <a:custGeom>
              <a:avLst/>
              <a:gdLst>
                <a:gd name="T0" fmla="*/ 0 w 32"/>
                <a:gd name="T1" fmla="*/ 0 h 45"/>
                <a:gd name="T2" fmla="*/ 0 w 32"/>
                <a:gd name="T3" fmla="*/ 0 h 45"/>
                <a:gd name="T4" fmla="*/ 0 w 32"/>
                <a:gd name="T5" fmla="*/ 0 h 45"/>
                <a:gd name="T6" fmla="*/ 0 w 32"/>
                <a:gd name="T7" fmla="*/ 0 h 45"/>
                <a:gd name="T8" fmla="*/ 0 w 32"/>
                <a:gd name="T9" fmla="*/ 0 h 45"/>
                <a:gd name="T10" fmla="*/ 0 w 32"/>
                <a:gd name="T11" fmla="*/ 0 h 45"/>
                <a:gd name="T12" fmla="*/ 0 w 32"/>
                <a:gd name="T13" fmla="*/ 0 h 45"/>
                <a:gd name="T14" fmla="*/ 0 w 32"/>
                <a:gd name="T15" fmla="*/ 0 h 45"/>
                <a:gd name="T16" fmla="*/ 0 w 32"/>
                <a:gd name="T17" fmla="*/ 0 h 45"/>
                <a:gd name="T18" fmla="*/ 0 w 32"/>
                <a:gd name="T19" fmla="*/ 0 h 45"/>
                <a:gd name="T20" fmla="*/ 0 w 32"/>
                <a:gd name="T21" fmla="*/ 0 h 45"/>
                <a:gd name="T22" fmla="*/ 0 w 32"/>
                <a:gd name="T23" fmla="*/ 0 h 45"/>
                <a:gd name="T24" fmla="*/ 0 w 32"/>
                <a:gd name="T25" fmla="*/ 0 h 45"/>
                <a:gd name="T26" fmla="*/ 0 w 32"/>
                <a:gd name="T27" fmla="*/ 0 h 45"/>
                <a:gd name="T28" fmla="*/ 0 w 32"/>
                <a:gd name="T29" fmla="*/ 0 h 45"/>
                <a:gd name="T30" fmla="*/ 0 w 32"/>
                <a:gd name="T31" fmla="*/ 0 h 45"/>
                <a:gd name="T32" fmla="*/ 0 w 32"/>
                <a:gd name="T33" fmla="*/ 0 h 45"/>
                <a:gd name="T34" fmla="*/ 0 w 32"/>
                <a:gd name="T35" fmla="*/ 0 h 45"/>
                <a:gd name="T36" fmla="*/ 0 w 32"/>
                <a:gd name="T37" fmla="*/ 0 h 45"/>
                <a:gd name="T38" fmla="*/ 0 w 32"/>
                <a:gd name="T39" fmla="*/ 0 h 45"/>
                <a:gd name="T40" fmla="*/ 0 w 32"/>
                <a:gd name="T41" fmla="*/ 0 h 45"/>
                <a:gd name="T42" fmla="*/ 0 w 32"/>
                <a:gd name="T43" fmla="*/ 0 h 45"/>
                <a:gd name="T44" fmla="*/ 0 w 32"/>
                <a:gd name="T45" fmla="*/ 0 h 45"/>
                <a:gd name="T46" fmla="*/ 0 w 32"/>
                <a:gd name="T47" fmla="*/ 0 h 45"/>
                <a:gd name="T48" fmla="*/ 0 w 32"/>
                <a:gd name="T49" fmla="*/ 0 h 4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2"/>
                <a:gd name="T76" fmla="*/ 0 h 45"/>
                <a:gd name="T77" fmla="*/ 32 w 32"/>
                <a:gd name="T78" fmla="*/ 45 h 45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2" h="45">
                  <a:moveTo>
                    <a:pt x="18" y="27"/>
                  </a:moveTo>
                  <a:lnTo>
                    <a:pt x="25" y="18"/>
                  </a:lnTo>
                  <a:lnTo>
                    <a:pt x="26" y="10"/>
                  </a:lnTo>
                  <a:lnTo>
                    <a:pt x="22" y="3"/>
                  </a:lnTo>
                  <a:lnTo>
                    <a:pt x="15" y="0"/>
                  </a:lnTo>
                  <a:lnTo>
                    <a:pt x="6" y="5"/>
                  </a:lnTo>
                  <a:lnTo>
                    <a:pt x="0" y="19"/>
                  </a:lnTo>
                  <a:lnTo>
                    <a:pt x="0" y="35"/>
                  </a:lnTo>
                  <a:lnTo>
                    <a:pt x="9" y="45"/>
                  </a:lnTo>
                  <a:lnTo>
                    <a:pt x="19" y="45"/>
                  </a:lnTo>
                  <a:lnTo>
                    <a:pt x="25" y="39"/>
                  </a:lnTo>
                  <a:lnTo>
                    <a:pt x="29" y="32"/>
                  </a:lnTo>
                  <a:lnTo>
                    <a:pt x="32" y="26"/>
                  </a:lnTo>
                  <a:lnTo>
                    <a:pt x="24" y="34"/>
                  </a:lnTo>
                  <a:lnTo>
                    <a:pt x="19" y="38"/>
                  </a:lnTo>
                  <a:lnTo>
                    <a:pt x="15" y="39"/>
                  </a:lnTo>
                  <a:lnTo>
                    <a:pt x="12" y="36"/>
                  </a:lnTo>
                  <a:lnTo>
                    <a:pt x="7" y="32"/>
                  </a:lnTo>
                  <a:lnTo>
                    <a:pt x="5" y="27"/>
                  </a:lnTo>
                  <a:lnTo>
                    <a:pt x="6" y="22"/>
                  </a:lnTo>
                  <a:lnTo>
                    <a:pt x="8" y="15"/>
                  </a:lnTo>
                  <a:lnTo>
                    <a:pt x="14" y="11"/>
                  </a:lnTo>
                  <a:lnTo>
                    <a:pt x="19" y="13"/>
                  </a:lnTo>
                  <a:lnTo>
                    <a:pt x="21" y="19"/>
                  </a:lnTo>
                  <a:lnTo>
                    <a:pt x="18" y="27"/>
                  </a:lnTo>
                  <a:close/>
                </a:path>
              </a:pathLst>
            </a:custGeom>
            <a:solidFill>
              <a:srgbClr val="D8993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18" name="Freeform 1833"/>
            <p:cNvSpPr>
              <a:spLocks/>
            </p:cNvSpPr>
            <p:nvPr/>
          </p:nvSpPr>
          <p:spPr bwMode="auto">
            <a:xfrm>
              <a:off x="5036" y="979"/>
              <a:ext cx="5" cy="6"/>
            </a:xfrm>
            <a:custGeom>
              <a:avLst/>
              <a:gdLst>
                <a:gd name="T0" fmla="*/ 0 w 21"/>
                <a:gd name="T1" fmla="*/ 0 h 24"/>
                <a:gd name="T2" fmla="*/ 0 w 21"/>
                <a:gd name="T3" fmla="*/ 0 h 24"/>
                <a:gd name="T4" fmla="*/ 0 w 21"/>
                <a:gd name="T5" fmla="*/ 0 h 24"/>
                <a:gd name="T6" fmla="*/ 0 w 21"/>
                <a:gd name="T7" fmla="*/ 0 h 24"/>
                <a:gd name="T8" fmla="*/ 0 w 21"/>
                <a:gd name="T9" fmla="*/ 0 h 24"/>
                <a:gd name="T10" fmla="*/ 0 w 21"/>
                <a:gd name="T11" fmla="*/ 0 h 24"/>
                <a:gd name="T12" fmla="*/ 0 w 21"/>
                <a:gd name="T13" fmla="*/ 0 h 24"/>
                <a:gd name="T14" fmla="*/ 0 w 21"/>
                <a:gd name="T15" fmla="*/ 0 h 24"/>
                <a:gd name="T16" fmla="*/ 0 w 21"/>
                <a:gd name="T17" fmla="*/ 0 h 24"/>
                <a:gd name="T18" fmla="*/ 0 w 21"/>
                <a:gd name="T19" fmla="*/ 0 h 24"/>
                <a:gd name="T20" fmla="*/ 0 w 21"/>
                <a:gd name="T21" fmla="*/ 0 h 24"/>
                <a:gd name="T22" fmla="*/ 0 w 21"/>
                <a:gd name="T23" fmla="*/ 0 h 24"/>
                <a:gd name="T24" fmla="*/ 0 w 21"/>
                <a:gd name="T25" fmla="*/ 0 h 24"/>
                <a:gd name="T26" fmla="*/ 0 w 21"/>
                <a:gd name="T27" fmla="*/ 0 h 24"/>
                <a:gd name="T28" fmla="*/ 0 w 21"/>
                <a:gd name="T29" fmla="*/ 0 h 24"/>
                <a:gd name="T30" fmla="*/ 0 w 21"/>
                <a:gd name="T31" fmla="*/ 0 h 24"/>
                <a:gd name="T32" fmla="*/ 0 w 21"/>
                <a:gd name="T33" fmla="*/ 0 h 2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1"/>
                <a:gd name="T52" fmla="*/ 0 h 24"/>
                <a:gd name="T53" fmla="*/ 21 w 21"/>
                <a:gd name="T54" fmla="*/ 24 h 2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1" h="24">
                  <a:moveTo>
                    <a:pt x="14" y="0"/>
                  </a:moveTo>
                  <a:lnTo>
                    <a:pt x="12" y="5"/>
                  </a:lnTo>
                  <a:lnTo>
                    <a:pt x="13" y="7"/>
                  </a:lnTo>
                  <a:lnTo>
                    <a:pt x="15" y="9"/>
                  </a:lnTo>
                  <a:lnTo>
                    <a:pt x="21" y="10"/>
                  </a:lnTo>
                  <a:lnTo>
                    <a:pt x="14" y="13"/>
                  </a:lnTo>
                  <a:lnTo>
                    <a:pt x="9" y="15"/>
                  </a:lnTo>
                  <a:lnTo>
                    <a:pt x="6" y="19"/>
                  </a:lnTo>
                  <a:lnTo>
                    <a:pt x="4" y="24"/>
                  </a:lnTo>
                  <a:lnTo>
                    <a:pt x="3" y="19"/>
                  </a:lnTo>
                  <a:lnTo>
                    <a:pt x="1" y="15"/>
                  </a:lnTo>
                  <a:lnTo>
                    <a:pt x="0" y="14"/>
                  </a:lnTo>
                  <a:lnTo>
                    <a:pt x="0" y="13"/>
                  </a:lnTo>
                  <a:lnTo>
                    <a:pt x="3" y="7"/>
                  </a:lnTo>
                  <a:lnTo>
                    <a:pt x="7" y="4"/>
                  </a:lnTo>
                  <a:lnTo>
                    <a:pt x="11" y="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D8993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19" name="Freeform 1834"/>
            <p:cNvSpPr>
              <a:spLocks/>
            </p:cNvSpPr>
            <p:nvPr/>
          </p:nvSpPr>
          <p:spPr bwMode="auto">
            <a:xfrm>
              <a:off x="5045" y="973"/>
              <a:ext cx="4" cy="4"/>
            </a:xfrm>
            <a:custGeom>
              <a:avLst/>
              <a:gdLst>
                <a:gd name="T0" fmla="*/ 0 w 15"/>
                <a:gd name="T1" fmla="*/ 0 h 17"/>
                <a:gd name="T2" fmla="*/ 0 w 15"/>
                <a:gd name="T3" fmla="*/ 0 h 17"/>
                <a:gd name="T4" fmla="*/ 0 w 15"/>
                <a:gd name="T5" fmla="*/ 0 h 17"/>
                <a:gd name="T6" fmla="*/ 0 w 15"/>
                <a:gd name="T7" fmla="*/ 0 h 17"/>
                <a:gd name="T8" fmla="*/ 0 w 15"/>
                <a:gd name="T9" fmla="*/ 0 h 17"/>
                <a:gd name="T10" fmla="*/ 0 w 15"/>
                <a:gd name="T11" fmla="*/ 0 h 17"/>
                <a:gd name="T12" fmla="*/ 0 w 15"/>
                <a:gd name="T13" fmla="*/ 0 h 17"/>
                <a:gd name="T14" fmla="*/ 0 w 15"/>
                <a:gd name="T15" fmla="*/ 0 h 17"/>
                <a:gd name="T16" fmla="*/ 0 w 15"/>
                <a:gd name="T17" fmla="*/ 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5"/>
                <a:gd name="T28" fmla="*/ 0 h 17"/>
                <a:gd name="T29" fmla="*/ 15 w 15"/>
                <a:gd name="T30" fmla="*/ 17 h 1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5" h="17">
                  <a:moveTo>
                    <a:pt x="2" y="17"/>
                  </a:moveTo>
                  <a:lnTo>
                    <a:pt x="0" y="7"/>
                  </a:lnTo>
                  <a:lnTo>
                    <a:pt x="1" y="1"/>
                  </a:lnTo>
                  <a:lnTo>
                    <a:pt x="6" y="0"/>
                  </a:lnTo>
                  <a:lnTo>
                    <a:pt x="15" y="1"/>
                  </a:lnTo>
                  <a:lnTo>
                    <a:pt x="9" y="3"/>
                  </a:lnTo>
                  <a:lnTo>
                    <a:pt x="6" y="7"/>
                  </a:lnTo>
                  <a:lnTo>
                    <a:pt x="4" y="11"/>
                  </a:lnTo>
                  <a:lnTo>
                    <a:pt x="2" y="17"/>
                  </a:lnTo>
                  <a:close/>
                </a:path>
              </a:pathLst>
            </a:custGeom>
            <a:solidFill>
              <a:srgbClr val="D8993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20" name="Freeform 1835"/>
            <p:cNvSpPr>
              <a:spLocks/>
            </p:cNvSpPr>
            <p:nvPr/>
          </p:nvSpPr>
          <p:spPr bwMode="auto">
            <a:xfrm>
              <a:off x="5089" y="967"/>
              <a:ext cx="5" cy="7"/>
            </a:xfrm>
            <a:custGeom>
              <a:avLst/>
              <a:gdLst>
                <a:gd name="T0" fmla="*/ 0 w 18"/>
                <a:gd name="T1" fmla="*/ 0 h 29"/>
                <a:gd name="T2" fmla="*/ 0 w 18"/>
                <a:gd name="T3" fmla="*/ 0 h 29"/>
                <a:gd name="T4" fmla="*/ 0 w 18"/>
                <a:gd name="T5" fmla="*/ 0 h 29"/>
                <a:gd name="T6" fmla="*/ 0 w 18"/>
                <a:gd name="T7" fmla="*/ 0 h 29"/>
                <a:gd name="T8" fmla="*/ 0 w 18"/>
                <a:gd name="T9" fmla="*/ 0 h 29"/>
                <a:gd name="T10" fmla="*/ 0 w 18"/>
                <a:gd name="T11" fmla="*/ 0 h 29"/>
                <a:gd name="T12" fmla="*/ 0 w 18"/>
                <a:gd name="T13" fmla="*/ 0 h 29"/>
                <a:gd name="T14" fmla="*/ 0 w 18"/>
                <a:gd name="T15" fmla="*/ 0 h 29"/>
                <a:gd name="T16" fmla="*/ 0 w 18"/>
                <a:gd name="T17" fmla="*/ 0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8"/>
                <a:gd name="T28" fmla="*/ 0 h 29"/>
                <a:gd name="T29" fmla="*/ 18 w 18"/>
                <a:gd name="T30" fmla="*/ 29 h 2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8" h="29">
                  <a:moveTo>
                    <a:pt x="0" y="2"/>
                  </a:moveTo>
                  <a:lnTo>
                    <a:pt x="13" y="0"/>
                  </a:lnTo>
                  <a:lnTo>
                    <a:pt x="18" y="8"/>
                  </a:lnTo>
                  <a:lnTo>
                    <a:pt x="16" y="19"/>
                  </a:lnTo>
                  <a:lnTo>
                    <a:pt x="8" y="29"/>
                  </a:lnTo>
                  <a:lnTo>
                    <a:pt x="11" y="18"/>
                  </a:lnTo>
                  <a:lnTo>
                    <a:pt x="10" y="9"/>
                  </a:lnTo>
                  <a:lnTo>
                    <a:pt x="6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D8993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21" name="Freeform 1836"/>
            <p:cNvSpPr>
              <a:spLocks/>
            </p:cNvSpPr>
            <p:nvPr/>
          </p:nvSpPr>
          <p:spPr bwMode="auto">
            <a:xfrm>
              <a:off x="5096" y="975"/>
              <a:ext cx="7" cy="9"/>
            </a:xfrm>
            <a:custGeom>
              <a:avLst/>
              <a:gdLst>
                <a:gd name="T0" fmla="*/ 0 w 26"/>
                <a:gd name="T1" fmla="*/ 0 h 36"/>
                <a:gd name="T2" fmla="*/ 0 w 26"/>
                <a:gd name="T3" fmla="*/ 0 h 36"/>
                <a:gd name="T4" fmla="*/ 0 w 26"/>
                <a:gd name="T5" fmla="*/ 0 h 36"/>
                <a:gd name="T6" fmla="*/ 0 w 26"/>
                <a:gd name="T7" fmla="*/ 0 h 36"/>
                <a:gd name="T8" fmla="*/ 0 w 26"/>
                <a:gd name="T9" fmla="*/ 0 h 36"/>
                <a:gd name="T10" fmla="*/ 0 w 26"/>
                <a:gd name="T11" fmla="*/ 0 h 36"/>
                <a:gd name="T12" fmla="*/ 0 w 26"/>
                <a:gd name="T13" fmla="*/ 0 h 36"/>
                <a:gd name="T14" fmla="*/ 0 w 26"/>
                <a:gd name="T15" fmla="*/ 0 h 36"/>
                <a:gd name="T16" fmla="*/ 0 w 26"/>
                <a:gd name="T17" fmla="*/ 0 h 36"/>
                <a:gd name="T18" fmla="*/ 0 w 26"/>
                <a:gd name="T19" fmla="*/ 0 h 36"/>
                <a:gd name="T20" fmla="*/ 0 w 26"/>
                <a:gd name="T21" fmla="*/ 0 h 36"/>
                <a:gd name="T22" fmla="*/ 0 w 26"/>
                <a:gd name="T23" fmla="*/ 0 h 36"/>
                <a:gd name="T24" fmla="*/ 0 w 26"/>
                <a:gd name="T25" fmla="*/ 0 h 36"/>
                <a:gd name="T26" fmla="*/ 0 w 26"/>
                <a:gd name="T27" fmla="*/ 0 h 36"/>
                <a:gd name="T28" fmla="*/ 0 w 26"/>
                <a:gd name="T29" fmla="*/ 0 h 36"/>
                <a:gd name="T30" fmla="*/ 0 w 26"/>
                <a:gd name="T31" fmla="*/ 0 h 36"/>
                <a:gd name="T32" fmla="*/ 0 w 26"/>
                <a:gd name="T33" fmla="*/ 0 h 36"/>
                <a:gd name="T34" fmla="*/ 0 w 26"/>
                <a:gd name="T35" fmla="*/ 0 h 36"/>
                <a:gd name="T36" fmla="*/ 0 w 26"/>
                <a:gd name="T37" fmla="*/ 0 h 36"/>
                <a:gd name="T38" fmla="*/ 0 w 26"/>
                <a:gd name="T39" fmla="*/ 0 h 36"/>
                <a:gd name="T40" fmla="*/ 0 w 26"/>
                <a:gd name="T41" fmla="*/ 0 h 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26"/>
                <a:gd name="T64" fmla="*/ 0 h 36"/>
                <a:gd name="T65" fmla="*/ 26 w 26"/>
                <a:gd name="T66" fmla="*/ 36 h 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26" h="36">
                  <a:moveTo>
                    <a:pt x="0" y="1"/>
                  </a:moveTo>
                  <a:lnTo>
                    <a:pt x="8" y="0"/>
                  </a:lnTo>
                  <a:lnTo>
                    <a:pt x="15" y="1"/>
                  </a:lnTo>
                  <a:lnTo>
                    <a:pt x="20" y="5"/>
                  </a:lnTo>
                  <a:lnTo>
                    <a:pt x="24" y="9"/>
                  </a:lnTo>
                  <a:lnTo>
                    <a:pt x="26" y="15"/>
                  </a:lnTo>
                  <a:lnTo>
                    <a:pt x="26" y="21"/>
                  </a:lnTo>
                  <a:lnTo>
                    <a:pt x="23" y="29"/>
                  </a:lnTo>
                  <a:lnTo>
                    <a:pt x="19" y="36"/>
                  </a:lnTo>
                  <a:lnTo>
                    <a:pt x="20" y="30"/>
                  </a:lnTo>
                  <a:lnTo>
                    <a:pt x="21" y="23"/>
                  </a:lnTo>
                  <a:lnTo>
                    <a:pt x="21" y="19"/>
                  </a:lnTo>
                  <a:lnTo>
                    <a:pt x="19" y="14"/>
                  </a:lnTo>
                  <a:lnTo>
                    <a:pt x="17" y="21"/>
                  </a:lnTo>
                  <a:lnTo>
                    <a:pt x="14" y="27"/>
                  </a:lnTo>
                  <a:lnTo>
                    <a:pt x="9" y="30"/>
                  </a:lnTo>
                  <a:lnTo>
                    <a:pt x="3" y="34"/>
                  </a:lnTo>
                  <a:lnTo>
                    <a:pt x="7" y="24"/>
                  </a:lnTo>
                  <a:lnTo>
                    <a:pt x="11" y="15"/>
                  </a:lnTo>
                  <a:lnTo>
                    <a:pt x="8" y="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8993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22" name="Freeform 1837"/>
            <p:cNvSpPr>
              <a:spLocks/>
            </p:cNvSpPr>
            <p:nvPr/>
          </p:nvSpPr>
          <p:spPr bwMode="auto">
            <a:xfrm>
              <a:off x="5095" y="989"/>
              <a:ext cx="15" cy="21"/>
            </a:xfrm>
            <a:custGeom>
              <a:avLst/>
              <a:gdLst>
                <a:gd name="T0" fmla="*/ 0 w 60"/>
                <a:gd name="T1" fmla="*/ 0 h 81"/>
                <a:gd name="T2" fmla="*/ 0 w 60"/>
                <a:gd name="T3" fmla="*/ 0 h 81"/>
                <a:gd name="T4" fmla="*/ 0 w 60"/>
                <a:gd name="T5" fmla="*/ 0 h 81"/>
                <a:gd name="T6" fmla="*/ 0 w 60"/>
                <a:gd name="T7" fmla="*/ 0 h 81"/>
                <a:gd name="T8" fmla="*/ 0 w 60"/>
                <a:gd name="T9" fmla="*/ 0 h 81"/>
                <a:gd name="T10" fmla="*/ 0 w 60"/>
                <a:gd name="T11" fmla="*/ 0 h 81"/>
                <a:gd name="T12" fmla="*/ 0 w 60"/>
                <a:gd name="T13" fmla="*/ 0 h 81"/>
                <a:gd name="T14" fmla="*/ 0 w 60"/>
                <a:gd name="T15" fmla="*/ 0 h 81"/>
                <a:gd name="T16" fmla="*/ 0 w 60"/>
                <a:gd name="T17" fmla="*/ 0 h 81"/>
                <a:gd name="T18" fmla="*/ 0 w 60"/>
                <a:gd name="T19" fmla="*/ 0 h 81"/>
                <a:gd name="T20" fmla="*/ 0 w 60"/>
                <a:gd name="T21" fmla="*/ 0 h 81"/>
                <a:gd name="T22" fmla="*/ 0 w 60"/>
                <a:gd name="T23" fmla="*/ 0 h 81"/>
                <a:gd name="T24" fmla="*/ 0 w 60"/>
                <a:gd name="T25" fmla="*/ 0 h 81"/>
                <a:gd name="T26" fmla="*/ 0 w 60"/>
                <a:gd name="T27" fmla="*/ 0 h 81"/>
                <a:gd name="T28" fmla="*/ 0 w 60"/>
                <a:gd name="T29" fmla="*/ 0 h 81"/>
                <a:gd name="T30" fmla="*/ 0 w 60"/>
                <a:gd name="T31" fmla="*/ 0 h 81"/>
                <a:gd name="T32" fmla="*/ 0 w 60"/>
                <a:gd name="T33" fmla="*/ 0 h 81"/>
                <a:gd name="T34" fmla="*/ 0 w 60"/>
                <a:gd name="T35" fmla="*/ 0 h 81"/>
                <a:gd name="T36" fmla="*/ 0 w 60"/>
                <a:gd name="T37" fmla="*/ 0 h 81"/>
                <a:gd name="T38" fmla="*/ 0 w 60"/>
                <a:gd name="T39" fmla="*/ 0 h 81"/>
                <a:gd name="T40" fmla="*/ 0 w 60"/>
                <a:gd name="T41" fmla="*/ 0 h 81"/>
                <a:gd name="T42" fmla="*/ 0 w 60"/>
                <a:gd name="T43" fmla="*/ 0 h 81"/>
                <a:gd name="T44" fmla="*/ 0 w 60"/>
                <a:gd name="T45" fmla="*/ 0 h 81"/>
                <a:gd name="T46" fmla="*/ 0 w 60"/>
                <a:gd name="T47" fmla="*/ 0 h 81"/>
                <a:gd name="T48" fmla="*/ 0 w 60"/>
                <a:gd name="T49" fmla="*/ 0 h 81"/>
                <a:gd name="T50" fmla="*/ 0 w 60"/>
                <a:gd name="T51" fmla="*/ 0 h 81"/>
                <a:gd name="T52" fmla="*/ 0 w 60"/>
                <a:gd name="T53" fmla="*/ 0 h 81"/>
                <a:gd name="T54" fmla="*/ 0 w 60"/>
                <a:gd name="T55" fmla="*/ 0 h 81"/>
                <a:gd name="T56" fmla="*/ 0 w 60"/>
                <a:gd name="T57" fmla="*/ 0 h 81"/>
                <a:gd name="T58" fmla="*/ 0 w 60"/>
                <a:gd name="T59" fmla="*/ 0 h 81"/>
                <a:gd name="T60" fmla="*/ 0 w 60"/>
                <a:gd name="T61" fmla="*/ 0 h 81"/>
                <a:gd name="T62" fmla="*/ 0 w 60"/>
                <a:gd name="T63" fmla="*/ 0 h 81"/>
                <a:gd name="T64" fmla="*/ 0 w 60"/>
                <a:gd name="T65" fmla="*/ 0 h 81"/>
                <a:gd name="T66" fmla="*/ 0 w 60"/>
                <a:gd name="T67" fmla="*/ 0 h 81"/>
                <a:gd name="T68" fmla="*/ 0 w 60"/>
                <a:gd name="T69" fmla="*/ 0 h 81"/>
                <a:gd name="T70" fmla="*/ 0 w 60"/>
                <a:gd name="T71" fmla="*/ 0 h 81"/>
                <a:gd name="T72" fmla="*/ 0 w 60"/>
                <a:gd name="T73" fmla="*/ 0 h 81"/>
                <a:gd name="T74" fmla="*/ 0 w 60"/>
                <a:gd name="T75" fmla="*/ 0 h 81"/>
                <a:gd name="T76" fmla="*/ 0 w 60"/>
                <a:gd name="T77" fmla="*/ 0 h 81"/>
                <a:gd name="T78" fmla="*/ 0 w 60"/>
                <a:gd name="T79" fmla="*/ 0 h 81"/>
                <a:gd name="T80" fmla="*/ 0 w 60"/>
                <a:gd name="T81" fmla="*/ 0 h 81"/>
                <a:gd name="T82" fmla="*/ 0 w 60"/>
                <a:gd name="T83" fmla="*/ 0 h 81"/>
                <a:gd name="T84" fmla="*/ 0 w 60"/>
                <a:gd name="T85" fmla="*/ 0 h 81"/>
                <a:gd name="T86" fmla="*/ 0 w 60"/>
                <a:gd name="T87" fmla="*/ 0 h 81"/>
                <a:gd name="T88" fmla="*/ 0 w 60"/>
                <a:gd name="T89" fmla="*/ 0 h 8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60"/>
                <a:gd name="T136" fmla="*/ 0 h 81"/>
                <a:gd name="T137" fmla="*/ 60 w 60"/>
                <a:gd name="T138" fmla="*/ 81 h 81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60" h="81">
                  <a:moveTo>
                    <a:pt x="20" y="37"/>
                  </a:moveTo>
                  <a:lnTo>
                    <a:pt x="24" y="34"/>
                  </a:lnTo>
                  <a:lnTo>
                    <a:pt x="28" y="33"/>
                  </a:lnTo>
                  <a:lnTo>
                    <a:pt x="31" y="31"/>
                  </a:lnTo>
                  <a:lnTo>
                    <a:pt x="32" y="31"/>
                  </a:lnTo>
                  <a:lnTo>
                    <a:pt x="26" y="45"/>
                  </a:lnTo>
                  <a:lnTo>
                    <a:pt x="27" y="56"/>
                  </a:lnTo>
                  <a:lnTo>
                    <a:pt x="34" y="63"/>
                  </a:lnTo>
                  <a:lnTo>
                    <a:pt x="47" y="57"/>
                  </a:lnTo>
                  <a:lnTo>
                    <a:pt x="45" y="68"/>
                  </a:lnTo>
                  <a:lnTo>
                    <a:pt x="42" y="72"/>
                  </a:lnTo>
                  <a:lnTo>
                    <a:pt x="37" y="75"/>
                  </a:lnTo>
                  <a:lnTo>
                    <a:pt x="30" y="75"/>
                  </a:lnTo>
                  <a:lnTo>
                    <a:pt x="31" y="77"/>
                  </a:lnTo>
                  <a:lnTo>
                    <a:pt x="32" y="79"/>
                  </a:lnTo>
                  <a:lnTo>
                    <a:pt x="34" y="80"/>
                  </a:lnTo>
                  <a:lnTo>
                    <a:pt x="35" y="81"/>
                  </a:lnTo>
                  <a:lnTo>
                    <a:pt x="44" y="80"/>
                  </a:lnTo>
                  <a:lnTo>
                    <a:pt x="52" y="75"/>
                  </a:lnTo>
                  <a:lnTo>
                    <a:pt x="58" y="65"/>
                  </a:lnTo>
                  <a:lnTo>
                    <a:pt x="60" y="52"/>
                  </a:lnTo>
                  <a:lnTo>
                    <a:pt x="58" y="43"/>
                  </a:lnTo>
                  <a:lnTo>
                    <a:pt x="53" y="40"/>
                  </a:lnTo>
                  <a:lnTo>
                    <a:pt x="47" y="38"/>
                  </a:lnTo>
                  <a:lnTo>
                    <a:pt x="43" y="39"/>
                  </a:lnTo>
                  <a:lnTo>
                    <a:pt x="50" y="27"/>
                  </a:lnTo>
                  <a:lnTo>
                    <a:pt x="52" y="19"/>
                  </a:lnTo>
                  <a:lnTo>
                    <a:pt x="51" y="12"/>
                  </a:lnTo>
                  <a:lnTo>
                    <a:pt x="46" y="10"/>
                  </a:lnTo>
                  <a:lnTo>
                    <a:pt x="42" y="11"/>
                  </a:lnTo>
                  <a:lnTo>
                    <a:pt x="37" y="12"/>
                  </a:lnTo>
                  <a:lnTo>
                    <a:pt x="33" y="16"/>
                  </a:lnTo>
                  <a:lnTo>
                    <a:pt x="28" y="19"/>
                  </a:lnTo>
                  <a:lnTo>
                    <a:pt x="23" y="23"/>
                  </a:lnTo>
                  <a:lnTo>
                    <a:pt x="19" y="25"/>
                  </a:lnTo>
                  <a:lnTo>
                    <a:pt x="15" y="25"/>
                  </a:lnTo>
                  <a:lnTo>
                    <a:pt x="12" y="23"/>
                  </a:lnTo>
                  <a:lnTo>
                    <a:pt x="10" y="16"/>
                  </a:lnTo>
                  <a:lnTo>
                    <a:pt x="11" y="9"/>
                  </a:lnTo>
                  <a:lnTo>
                    <a:pt x="14" y="4"/>
                  </a:lnTo>
                  <a:lnTo>
                    <a:pt x="20" y="0"/>
                  </a:lnTo>
                  <a:lnTo>
                    <a:pt x="5" y="14"/>
                  </a:lnTo>
                  <a:lnTo>
                    <a:pt x="0" y="27"/>
                  </a:lnTo>
                  <a:lnTo>
                    <a:pt x="5" y="38"/>
                  </a:lnTo>
                  <a:lnTo>
                    <a:pt x="20" y="37"/>
                  </a:lnTo>
                  <a:close/>
                </a:path>
              </a:pathLst>
            </a:custGeom>
            <a:solidFill>
              <a:srgbClr val="D8993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23" name="Freeform 1838"/>
            <p:cNvSpPr>
              <a:spLocks/>
            </p:cNvSpPr>
            <p:nvPr/>
          </p:nvSpPr>
          <p:spPr bwMode="auto">
            <a:xfrm>
              <a:off x="5066" y="966"/>
              <a:ext cx="9" cy="16"/>
            </a:xfrm>
            <a:custGeom>
              <a:avLst/>
              <a:gdLst>
                <a:gd name="T0" fmla="*/ 0 w 38"/>
                <a:gd name="T1" fmla="*/ 0 h 67"/>
                <a:gd name="T2" fmla="*/ 0 w 38"/>
                <a:gd name="T3" fmla="*/ 0 h 67"/>
                <a:gd name="T4" fmla="*/ 0 w 38"/>
                <a:gd name="T5" fmla="*/ 0 h 67"/>
                <a:gd name="T6" fmla="*/ 0 w 38"/>
                <a:gd name="T7" fmla="*/ 0 h 67"/>
                <a:gd name="T8" fmla="*/ 0 w 38"/>
                <a:gd name="T9" fmla="*/ 0 h 67"/>
                <a:gd name="T10" fmla="*/ 0 w 38"/>
                <a:gd name="T11" fmla="*/ 0 h 67"/>
                <a:gd name="T12" fmla="*/ 0 w 38"/>
                <a:gd name="T13" fmla="*/ 0 h 67"/>
                <a:gd name="T14" fmla="*/ 0 w 38"/>
                <a:gd name="T15" fmla="*/ 0 h 67"/>
                <a:gd name="T16" fmla="*/ 0 w 38"/>
                <a:gd name="T17" fmla="*/ 0 h 67"/>
                <a:gd name="T18" fmla="*/ 0 w 38"/>
                <a:gd name="T19" fmla="*/ 0 h 67"/>
                <a:gd name="T20" fmla="*/ 0 w 38"/>
                <a:gd name="T21" fmla="*/ 0 h 67"/>
                <a:gd name="T22" fmla="*/ 0 w 38"/>
                <a:gd name="T23" fmla="*/ 0 h 67"/>
                <a:gd name="T24" fmla="*/ 0 w 38"/>
                <a:gd name="T25" fmla="*/ 0 h 67"/>
                <a:gd name="T26" fmla="*/ 0 w 38"/>
                <a:gd name="T27" fmla="*/ 0 h 67"/>
                <a:gd name="T28" fmla="*/ 0 w 38"/>
                <a:gd name="T29" fmla="*/ 0 h 67"/>
                <a:gd name="T30" fmla="*/ 0 w 38"/>
                <a:gd name="T31" fmla="*/ 0 h 67"/>
                <a:gd name="T32" fmla="*/ 0 w 38"/>
                <a:gd name="T33" fmla="*/ 0 h 67"/>
                <a:gd name="T34" fmla="*/ 0 w 38"/>
                <a:gd name="T35" fmla="*/ 0 h 67"/>
                <a:gd name="T36" fmla="*/ 0 w 38"/>
                <a:gd name="T37" fmla="*/ 0 h 67"/>
                <a:gd name="T38" fmla="*/ 0 w 38"/>
                <a:gd name="T39" fmla="*/ 0 h 67"/>
                <a:gd name="T40" fmla="*/ 0 w 38"/>
                <a:gd name="T41" fmla="*/ 0 h 67"/>
                <a:gd name="T42" fmla="*/ 0 w 38"/>
                <a:gd name="T43" fmla="*/ 0 h 67"/>
                <a:gd name="T44" fmla="*/ 0 w 38"/>
                <a:gd name="T45" fmla="*/ 0 h 67"/>
                <a:gd name="T46" fmla="*/ 0 w 38"/>
                <a:gd name="T47" fmla="*/ 0 h 67"/>
                <a:gd name="T48" fmla="*/ 0 w 38"/>
                <a:gd name="T49" fmla="*/ 0 h 67"/>
                <a:gd name="T50" fmla="*/ 0 w 38"/>
                <a:gd name="T51" fmla="*/ 0 h 67"/>
                <a:gd name="T52" fmla="*/ 0 w 38"/>
                <a:gd name="T53" fmla="*/ 0 h 67"/>
                <a:gd name="T54" fmla="*/ 0 w 38"/>
                <a:gd name="T55" fmla="*/ 0 h 67"/>
                <a:gd name="T56" fmla="*/ 0 w 38"/>
                <a:gd name="T57" fmla="*/ 0 h 67"/>
                <a:gd name="T58" fmla="*/ 0 w 38"/>
                <a:gd name="T59" fmla="*/ 0 h 67"/>
                <a:gd name="T60" fmla="*/ 0 w 38"/>
                <a:gd name="T61" fmla="*/ 0 h 67"/>
                <a:gd name="T62" fmla="*/ 0 w 38"/>
                <a:gd name="T63" fmla="*/ 0 h 67"/>
                <a:gd name="T64" fmla="*/ 0 w 38"/>
                <a:gd name="T65" fmla="*/ 0 h 67"/>
                <a:gd name="T66" fmla="*/ 0 w 38"/>
                <a:gd name="T67" fmla="*/ 0 h 67"/>
                <a:gd name="T68" fmla="*/ 0 w 38"/>
                <a:gd name="T69" fmla="*/ 0 h 67"/>
                <a:gd name="T70" fmla="*/ 0 w 38"/>
                <a:gd name="T71" fmla="*/ 0 h 67"/>
                <a:gd name="T72" fmla="*/ 0 w 38"/>
                <a:gd name="T73" fmla="*/ 0 h 67"/>
                <a:gd name="T74" fmla="*/ 0 w 38"/>
                <a:gd name="T75" fmla="*/ 0 h 67"/>
                <a:gd name="T76" fmla="*/ 0 w 38"/>
                <a:gd name="T77" fmla="*/ 0 h 67"/>
                <a:gd name="T78" fmla="*/ 0 w 38"/>
                <a:gd name="T79" fmla="*/ 0 h 67"/>
                <a:gd name="T80" fmla="*/ 0 w 38"/>
                <a:gd name="T81" fmla="*/ 0 h 6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8"/>
                <a:gd name="T124" fmla="*/ 0 h 67"/>
                <a:gd name="T125" fmla="*/ 38 w 38"/>
                <a:gd name="T126" fmla="*/ 67 h 67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8" h="67">
                  <a:moveTo>
                    <a:pt x="29" y="32"/>
                  </a:moveTo>
                  <a:lnTo>
                    <a:pt x="29" y="34"/>
                  </a:lnTo>
                  <a:lnTo>
                    <a:pt x="29" y="35"/>
                  </a:lnTo>
                  <a:lnTo>
                    <a:pt x="29" y="38"/>
                  </a:lnTo>
                  <a:lnTo>
                    <a:pt x="27" y="40"/>
                  </a:lnTo>
                  <a:lnTo>
                    <a:pt x="36" y="47"/>
                  </a:lnTo>
                  <a:lnTo>
                    <a:pt x="38" y="59"/>
                  </a:lnTo>
                  <a:lnTo>
                    <a:pt x="33" y="67"/>
                  </a:lnTo>
                  <a:lnTo>
                    <a:pt x="20" y="67"/>
                  </a:lnTo>
                  <a:lnTo>
                    <a:pt x="26" y="67"/>
                  </a:lnTo>
                  <a:lnTo>
                    <a:pt x="30" y="65"/>
                  </a:lnTo>
                  <a:lnTo>
                    <a:pt x="30" y="60"/>
                  </a:lnTo>
                  <a:lnTo>
                    <a:pt x="28" y="54"/>
                  </a:lnTo>
                  <a:lnTo>
                    <a:pt x="24" y="48"/>
                  </a:lnTo>
                  <a:lnTo>
                    <a:pt x="19" y="47"/>
                  </a:lnTo>
                  <a:lnTo>
                    <a:pt x="12" y="50"/>
                  </a:lnTo>
                  <a:lnTo>
                    <a:pt x="7" y="53"/>
                  </a:lnTo>
                  <a:lnTo>
                    <a:pt x="8" y="48"/>
                  </a:lnTo>
                  <a:lnTo>
                    <a:pt x="11" y="45"/>
                  </a:lnTo>
                  <a:lnTo>
                    <a:pt x="15" y="43"/>
                  </a:lnTo>
                  <a:lnTo>
                    <a:pt x="21" y="40"/>
                  </a:lnTo>
                  <a:lnTo>
                    <a:pt x="20" y="36"/>
                  </a:lnTo>
                  <a:lnTo>
                    <a:pt x="15" y="34"/>
                  </a:lnTo>
                  <a:lnTo>
                    <a:pt x="10" y="34"/>
                  </a:lnTo>
                  <a:lnTo>
                    <a:pt x="4" y="36"/>
                  </a:lnTo>
                  <a:lnTo>
                    <a:pt x="1" y="31"/>
                  </a:lnTo>
                  <a:lnTo>
                    <a:pt x="0" y="25"/>
                  </a:lnTo>
                  <a:lnTo>
                    <a:pt x="2" y="21"/>
                  </a:lnTo>
                  <a:lnTo>
                    <a:pt x="5" y="15"/>
                  </a:lnTo>
                  <a:lnTo>
                    <a:pt x="8" y="9"/>
                  </a:lnTo>
                  <a:lnTo>
                    <a:pt x="8" y="4"/>
                  </a:lnTo>
                  <a:lnTo>
                    <a:pt x="6" y="1"/>
                  </a:lnTo>
                  <a:lnTo>
                    <a:pt x="1" y="0"/>
                  </a:lnTo>
                  <a:lnTo>
                    <a:pt x="14" y="2"/>
                  </a:lnTo>
                  <a:lnTo>
                    <a:pt x="17" y="9"/>
                  </a:lnTo>
                  <a:lnTo>
                    <a:pt x="13" y="17"/>
                  </a:lnTo>
                  <a:lnTo>
                    <a:pt x="13" y="27"/>
                  </a:lnTo>
                  <a:lnTo>
                    <a:pt x="19" y="25"/>
                  </a:lnTo>
                  <a:lnTo>
                    <a:pt x="24" y="25"/>
                  </a:lnTo>
                  <a:lnTo>
                    <a:pt x="27" y="28"/>
                  </a:lnTo>
                  <a:lnTo>
                    <a:pt x="29" y="32"/>
                  </a:lnTo>
                  <a:close/>
                </a:path>
              </a:pathLst>
            </a:custGeom>
            <a:solidFill>
              <a:srgbClr val="D8993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24" name="Freeform 1839"/>
            <p:cNvSpPr>
              <a:spLocks/>
            </p:cNvSpPr>
            <p:nvPr/>
          </p:nvSpPr>
          <p:spPr bwMode="auto">
            <a:xfrm>
              <a:off x="5082" y="970"/>
              <a:ext cx="7" cy="15"/>
            </a:xfrm>
            <a:custGeom>
              <a:avLst/>
              <a:gdLst>
                <a:gd name="T0" fmla="*/ 0 w 30"/>
                <a:gd name="T1" fmla="*/ 0 h 59"/>
                <a:gd name="T2" fmla="*/ 0 w 30"/>
                <a:gd name="T3" fmla="*/ 0 h 59"/>
                <a:gd name="T4" fmla="*/ 0 w 30"/>
                <a:gd name="T5" fmla="*/ 0 h 59"/>
                <a:gd name="T6" fmla="*/ 0 w 30"/>
                <a:gd name="T7" fmla="*/ 0 h 59"/>
                <a:gd name="T8" fmla="*/ 0 w 30"/>
                <a:gd name="T9" fmla="*/ 0 h 59"/>
                <a:gd name="T10" fmla="*/ 0 w 30"/>
                <a:gd name="T11" fmla="*/ 0 h 59"/>
                <a:gd name="T12" fmla="*/ 0 w 30"/>
                <a:gd name="T13" fmla="*/ 0 h 59"/>
                <a:gd name="T14" fmla="*/ 0 w 30"/>
                <a:gd name="T15" fmla="*/ 0 h 59"/>
                <a:gd name="T16" fmla="*/ 0 w 30"/>
                <a:gd name="T17" fmla="*/ 0 h 59"/>
                <a:gd name="T18" fmla="*/ 0 w 30"/>
                <a:gd name="T19" fmla="*/ 0 h 59"/>
                <a:gd name="T20" fmla="*/ 0 w 30"/>
                <a:gd name="T21" fmla="*/ 0 h 59"/>
                <a:gd name="T22" fmla="*/ 0 w 30"/>
                <a:gd name="T23" fmla="*/ 0 h 59"/>
                <a:gd name="T24" fmla="*/ 0 w 30"/>
                <a:gd name="T25" fmla="*/ 0 h 59"/>
                <a:gd name="T26" fmla="*/ 0 w 30"/>
                <a:gd name="T27" fmla="*/ 0 h 59"/>
                <a:gd name="T28" fmla="*/ 0 w 30"/>
                <a:gd name="T29" fmla="*/ 0 h 59"/>
                <a:gd name="T30" fmla="*/ 0 w 30"/>
                <a:gd name="T31" fmla="*/ 0 h 59"/>
                <a:gd name="T32" fmla="*/ 0 w 30"/>
                <a:gd name="T33" fmla="*/ 0 h 59"/>
                <a:gd name="T34" fmla="*/ 0 w 30"/>
                <a:gd name="T35" fmla="*/ 0 h 59"/>
                <a:gd name="T36" fmla="*/ 0 w 30"/>
                <a:gd name="T37" fmla="*/ 0 h 59"/>
                <a:gd name="T38" fmla="*/ 0 w 30"/>
                <a:gd name="T39" fmla="*/ 0 h 59"/>
                <a:gd name="T40" fmla="*/ 0 w 30"/>
                <a:gd name="T41" fmla="*/ 0 h 59"/>
                <a:gd name="T42" fmla="*/ 0 w 30"/>
                <a:gd name="T43" fmla="*/ 0 h 59"/>
                <a:gd name="T44" fmla="*/ 0 w 30"/>
                <a:gd name="T45" fmla="*/ 0 h 59"/>
                <a:gd name="T46" fmla="*/ 0 w 30"/>
                <a:gd name="T47" fmla="*/ 0 h 59"/>
                <a:gd name="T48" fmla="*/ 0 w 30"/>
                <a:gd name="T49" fmla="*/ 0 h 59"/>
                <a:gd name="T50" fmla="*/ 0 w 30"/>
                <a:gd name="T51" fmla="*/ 0 h 59"/>
                <a:gd name="T52" fmla="*/ 0 w 30"/>
                <a:gd name="T53" fmla="*/ 0 h 59"/>
                <a:gd name="T54" fmla="*/ 0 w 30"/>
                <a:gd name="T55" fmla="*/ 0 h 59"/>
                <a:gd name="T56" fmla="*/ 0 w 30"/>
                <a:gd name="T57" fmla="*/ 0 h 59"/>
                <a:gd name="T58" fmla="*/ 0 w 30"/>
                <a:gd name="T59" fmla="*/ 0 h 59"/>
                <a:gd name="T60" fmla="*/ 0 w 30"/>
                <a:gd name="T61" fmla="*/ 0 h 59"/>
                <a:gd name="T62" fmla="*/ 0 w 30"/>
                <a:gd name="T63" fmla="*/ 0 h 59"/>
                <a:gd name="T64" fmla="*/ 0 w 30"/>
                <a:gd name="T65" fmla="*/ 0 h 5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0"/>
                <a:gd name="T100" fmla="*/ 0 h 59"/>
                <a:gd name="T101" fmla="*/ 30 w 30"/>
                <a:gd name="T102" fmla="*/ 59 h 5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0" h="59">
                  <a:moveTo>
                    <a:pt x="21" y="40"/>
                  </a:moveTo>
                  <a:lnTo>
                    <a:pt x="18" y="43"/>
                  </a:lnTo>
                  <a:lnTo>
                    <a:pt x="17" y="48"/>
                  </a:lnTo>
                  <a:lnTo>
                    <a:pt x="17" y="52"/>
                  </a:lnTo>
                  <a:lnTo>
                    <a:pt x="19" y="59"/>
                  </a:lnTo>
                  <a:lnTo>
                    <a:pt x="16" y="53"/>
                  </a:lnTo>
                  <a:lnTo>
                    <a:pt x="13" y="52"/>
                  </a:lnTo>
                  <a:lnTo>
                    <a:pt x="8" y="51"/>
                  </a:lnTo>
                  <a:lnTo>
                    <a:pt x="5" y="49"/>
                  </a:lnTo>
                  <a:lnTo>
                    <a:pt x="3" y="44"/>
                  </a:lnTo>
                  <a:lnTo>
                    <a:pt x="3" y="40"/>
                  </a:lnTo>
                  <a:lnTo>
                    <a:pt x="6" y="34"/>
                  </a:lnTo>
                  <a:lnTo>
                    <a:pt x="16" y="29"/>
                  </a:lnTo>
                  <a:lnTo>
                    <a:pt x="14" y="30"/>
                  </a:lnTo>
                  <a:lnTo>
                    <a:pt x="11" y="30"/>
                  </a:lnTo>
                  <a:lnTo>
                    <a:pt x="7" y="30"/>
                  </a:lnTo>
                  <a:lnTo>
                    <a:pt x="4" y="30"/>
                  </a:lnTo>
                  <a:lnTo>
                    <a:pt x="0" y="23"/>
                  </a:lnTo>
                  <a:lnTo>
                    <a:pt x="0" y="13"/>
                  </a:lnTo>
                  <a:lnTo>
                    <a:pt x="5" y="5"/>
                  </a:lnTo>
                  <a:lnTo>
                    <a:pt x="16" y="0"/>
                  </a:lnTo>
                  <a:lnTo>
                    <a:pt x="11" y="10"/>
                  </a:lnTo>
                  <a:lnTo>
                    <a:pt x="9" y="17"/>
                  </a:lnTo>
                  <a:lnTo>
                    <a:pt x="12" y="20"/>
                  </a:lnTo>
                  <a:lnTo>
                    <a:pt x="18" y="21"/>
                  </a:lnTo>
                  <a:lnTo>
                    <a:pt x="24" y="22"/>
                  </a:lnTo>
                  <a:lnTo>
                    <a:pt x="28" y="26"/>
                  </a:lnTo>
                  <a:lnTo>
                    <a:pt x="30" y="30"/>
                  </a:lnTo>
                  <a:lnTo>
                    <a:pt x="28" y="37"/>
                  </a:lnTo>
                  <a:lnTo>
                    <a:pt x="26" y="37"/>
                  </a:lnTo>
                  <a:lnTo>
                    <a:pt x="23" y="38"/>
                  </a:lnTo>
                  <a:lnTo>
                    <a:pt x="22" y="40"/>
                  </a:lnTo>
                  <a:lnTo>
                    <a:pt x="21" y="40"/>
                  </a:lnTo>
                  <a:close/>
                </a:path>
              </a:pathLst>
            </a:custGeom>
            <a:solidFill>
              <a:srgbClr val="D8993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25" name="Freeform 1840"/>
            <p:cNvSpPr>
              <a:spLocks/>
            </p:cNvSpPr>
            <p:nvPr/>
          </p:nvSpPr>
          <p:spPr bwMode="auto">
            <a:xfrm>
              <a:off x="5084" y="982"/>
              <a:ext cx="13" cy="37"/>
            </a:xfrm>
            <a:custGeom>
              <a:avLst/>
              <a:gdLst>
                <a:gd name="T0" fmla="*/ 0 w 52"/>
                <a:gd name="T1" fmla="*/ 0 h 148"/>
                <a:gd name="T2" fmla="*/ 0 w 52"/>
                <a:gd name="T3" fmla="*/ 0 h 148"/>
                <a:gd name="T4" fmla="*/ 0 w 52"/>
                <a:gd name="T5" fmla="*/ 0 h 148"/>
                <a:gd name="T6" fmla="*/ 0 w 52"/>
                <a:gd name="T7" fmla="*/ 0 h 148"/>
                <a:gd name="T8" fmla="*/ 0 w 52"/>
                <a:gd name="T9" fmla="*/ 0 h 148"/>
                <a:gd name="T10" fmla="*/ 0 w 52"/>
                <a:gd name="T11" fmla="*/ 0 h 148"/>
                <a:gd name="T12" fmla="*/ 0 w 52"/>
                <a:gd name="T13" fmla="*/ 0 h 148"/>
                <a:gd name="T14" fmla="*/ 0 w 52"/>
                <a:gd name="T15" fmla="*/ 0 h 148"/>
                <a:gd name="T16" fmla="*/ 0 w 52"/>
                <a:gd name="T17" fmla="*/ 0 h 148"/>
                <a:gd name="T18" fmla="*/ 0 w 52"/>
                <a:gd name="T19" fmla="*/ 0 h 148"/>
                <a:gd name="T20" fmla="*/ 0 w 52"/>
                <a:gd name="T21" fmla="*/ 0 h 148"/>
                <a:gd name="T22" fmla="*/ 0 w 52"/>
                <a:gd name="T23" fmla="*/ 0 h 148"/>
                <a:gd name="T24" fmla="*/ 0 w 52"/>
                <a:gd name="T25" fmla="*/ 0 h 148"/>
                <a:gd name="T26" fmla="*/ 0 w 52"/>
                <a:gd name="T27" fmla="*/ 0 h 148"/>
                <a:gd name="T28" fmla="*/ 0 w 52"/>
                <a:gd name="T29" fmla="*/ 0 h 148"/>
                <a:gd name="T30" fmla="*/ 0 w 52"/>
                <a:gd name="T31" fmla="*/ 0 h 148"/>
                <a:gd name="T32" fmla="*/ 0 w 52"/>
                <a:gd name="T33" fmla="*/ 0 h 148"/>
                <a:gd name="T34" fmla="*/ 0 w 52"/>
                <a:gd name="T35" fmla="*/ 0 h 148"/>
                <a:gd name="T36" fmla="*/ 0 w 52"/>
                <a:gd name="T37" fmla="*/ 0 h 148"/>
                <a:gd name="T38" fmla="*/ 0 w 52"/>
                <a:gd name="T39" fmla="*/ 0 h 148"/>
                <a:gd name="T40" fmla="*/ 0 w 52"/>
                <a:gd name="T41" fmla="*/ 0 h 148"/>
                <a:gd name="T42" fmla="*/ 0 w 52"/>
                <a:gd name="T43" fmla="*/ 0 h 148"/>
                <a:gd name="T44" fmla="*/ 0 w 52"/>
                <a:gd name="T45" fmla="*/ 0 h 148"/>
                <a:gd name="T46" fmla="*/ 0 w 52"/>
                <a:gd name="T47" fmla="*/ 0 h 148"/>
                <a:gd name="T48" fmla="*/ 0 w 52"/>
                <a:gd name="T49" fmla="*/ 0 h 148"/>
                <a:gd name="T50" fmla="*/ 0 w 52"/>
                <a:gd name="T51" fmla="*/ 0 h 148"/>
                <a:gd name="T52" fmla="*/ 0 w 52"/>
                <a:gd name="T53" fmla="*/ 0 h 148"/>
                <a:gd name="T54" fmla="*/ 0 w 52"/>
                <a:gd name="T55" fmla="*/ 0 h 148"/>
                <a:gd name="T56" fmla="*/ 0 w 52"/>
                <a:gd name="T57" fmla="*/ 0 h 148"/>
                <a:gd name="T58" fmla="*/ 0 w 52"/>
                <a:gd name="T59" fmla="*/ 0 h 148"/>
                <a:gd name="T60" fmla="*/ 0 w 52"/>
                <a:gd name="T61" fmla="*/ 0 h 148"/>
                <a:gd name="T62" fmla="*/ 0 w 52"/>
                <a:gd name="T63" fmla="*/ 0 h 148"/>
                <a:gd name="T64" fmla="*/ 0 w 52"/>
                <a:gd name="T65" fmla="*/ 0 h 148"/>
                <a:gd name="T66" fmla="*/ 0 w 52"/>
                <a:gd name="T67" fmla="*/ 0 h 148"/>
                <a:gd name="T68" fmla="*/ 0 w 52"/>
                <a:gd name="T69" fmla="*/ 0 h 148"/>
                <a:gd name="T70" fmla="*/ 0 w 52"/>
                <a:gd name="T71" fmla="*/ 0 h 148"/>
                <a:gd name="T72" fmla="*/ 0 w 52"/>
                <a:gd name="T73" fmla="*/ 0 h 148"/>
                <a:gd name="T74" fmla="*/ 0 w 52"/>
                <a:gd name="T75" fmla="*/ 0 h 148"/>
                <a:gd name="T76" fmla="*/ 0 w 52"/>
                <a:gd name="T77" fmla="*/ 0 h 148"/>
                <a:gd name="T78" fmla="*/ 0 w 52"/>
                <a:gd name="T79" fmla="*/ 0 h 148"/>
                <a:gd name="T80" fmla="*/ 0 w 52"/>
                <a:gd name="T81" fmla="*/ 0 h 148"/>
                <a:gd name="T82" fmla="*/ 0 w 52"/>
                <a:gd name="T83" fmla="*/ 0 h 148"/>
                <a:gd name="T84" fmla="*/ 0 w 52"/>
                <a:gd name="T85" fmla="*/ 0 h 148"/>
                <a:gd name="T86" fmla="*/ 0 w 52"/>
                <a:gd name="T87" fmla="*/ 0 h 148"/>
                <a:gd name="T88" fmla="*/ 0 w 52"/>
                <a:gd name="T89" fmla="*/ 0 h 148"/>
                <a:gd name="T90" fmla="*/ 0 w 52"/>
                <a:gd name="T91" fmla="*/ 0 h 148"/>
                <a:gd name="T92" fmla="*/ 0 w 52"/>
                <a:gd name="T93" fmla="*/ 0 h 148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2"/>
                <a:gd name="T142" fmla="*/ 0 h 148"/>
                <a:gd name="T143" fmla="*/ 52 w 52"/>
                <a:gd name="T144" fmla="*/ 148 h 148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2" h="148">
                  <a:moveTo>
                    <a:pt x="31" y="2"/>
                  </a:moveTo>
                  <a:lnTo>
                    <a:pt x="23" y="5"/>
                  </a:lnTo>
                  <a:lnTo>
                    <a:pt x="17" y="8"/>
                  </a:lnTo>
                  <a:lnTo>
                    <a:pt x="11" y="10"/>
                  </a:lnTo>
                  <a:lnTo>
                    <a:pt x="7" y="13"/>
                  </a:lnTo>
                  <a:lnTo>
                    <a:pt x="4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1" y="27"/>
                  </a:lnTo>
                  <a:lnTo>
                    <a:pt x="6" y="33"/>
                  </a:lnTo>
                  <a:lnTo>
                    <a:pt x="12" y="34"/>
                  </a:lnTo>
                  <a:lnTo>
                    <a:pt x="16" y="35"/>
                  </a:lnTo>
                  <a:lnTo>
                    <a:pt x="19" y="41"/>
                  </a:lnTo>
                  <a:lnTo>
                    <a:pt x="15" y="46"/>
                  </a:lnTo>
                  <a:lnTo>
                    <a:pt x="13" y="51"/>
                  </a:lnTo>
                  <a:lnTo>
                    <a:pt x="11" y="55"/>
                  </a:lnTo>
                  <a:lnTo>
                    <a:pt x="4" y="58"/>
                  </a:lnTo>
                  <a:lnTo>
                    <a:pt x="12" y="56"/>
                  </a:lnTo>
                  <a:lnTo>
                    <a:pt x="19" y="56"/>
                  </a:lnTo>
                  <a:lnTo>
                    <a:pt x="23" y="58"/>
                  </a:lnTo>
                  <a:lnTo>
                    <a:pt x="26" y="63"/>
                  </a:lnTo>
                  <a:lnTo>
                    <a:pt x="27" y="68"/>
                  </a:lnTo>
                  <a:lnTo>
                    <a:pt x="25" y="72"/>
                  </a:lnTo>
                  <a:lnTo>
                    <a:pt x="19" y="78"/>
                  </a:lnTo>
                  <a:lnTo>
                    <a:pt x="11" y="83"/>
                  </a:lnTo>
                  <a:lnTo>
                    <a:pt x="16" y="85"/>
                  </a:lnTo>
                  <a:lnTo>
                    <a:pt x="20" y="88"/>
                  </a:lnTo>
                  <a:lnTo>
                    <a:pt x="24" y="92"/>
                  </a:lnTo>
                  <a:lnTo>
                    <a:pt x="27" y="97"/>
                  </a:lnTo>
                  <a:lnTo>
                    <a:pt x="27" y="103"/>
                  </a:lnTo>
                  <a:lnTo>
                    <a:pt x="24" y="108"/>
                  </a:lnTo>
                  <a:lnTo>
                    <a:pt x="17" y="114"/>
                  </a:lnTo>
                  <a:lnTo>
                    <a:pt x="5" y="118"/>
                  </a:lnTo>
                  <a:lnTo>
                    <a:pt x="12" y="117"/>
                  </a:lnTo>
                  <a:lnTo>
                    <a:pt x="19" y="116"/>
                  </a:lnTo>
                  <a:lnTo>
                    <a:pt x="23" y="118"/>
                  </a:lnTo>
                  <a:lnTo>
                    <a:pt x="26" y="125"/>
                  </a:lnTo>
                  <a:lnTo>
                    <a:pt x="27" y="134"/>
                  </a:lnTo>
                  <a:lnTo>
                    <a:pt x="28" y="140"/>
                  </a:lnTo>
                  <a:lnTo>
                    <a:pt x="28" y="144"/>
                  </a:lnTo>
                  <a:lnTo>
                    <a:pt x="25" y="147"/>
                  </a:lnTo>
                  <a:lnTo>
                    <a:pt x="29" y="148"/>
                  </a:lnTo>
                  <a:lnTo>
                    <a:pt x="33" y="147"/>
                  </a:lnTo>
                  <a:lnTo>
                    <a:pt x="36" y="145"/>
                  </a:lnTo>
                  <a:lnTo>
                    <a:pt x="38" y="140"/>
                  </a:lnTo>
                  <a:lnTo>
                    <a:pt x="38" y="138"/>
                  </a:lnTo>
                  <a:lnTo>
                    <a:pt x="38" y="134"/>
                  </a:lnTo>
                  <a:lnTo>
                    <a:pt x="36" y="132"/>
                  </a:lnTo>
                  <a:lnTo>
                    <a:pt x="34" y="129"/>
                  </a:lnTo>
                  <a:lnTo>
                    <a:pt x="39" y="123"/>
                  </a:lnTo>
                  <a:lnTo>
                    <a:pt x="41" y="117"/>
                  </a:lnTo>
                  <a:lnTo>
                    <a:pt x="39" y="112"/>
                  </a:lnTo>
                  <a:lnTo>
                    <a:pt x="32" y="110"/>
                  </a:lnTo>
                  <a:lnTo>
                    <a:pt x="39" y="107"/>
                  </a:lnTo>
                  <a:lnTo>
                    <a:pt x="45" y="103"/>
                  </a:lnTo>
                  <a:lnTo>
                    <a:pt x="49" y="101"/>
                  </a:lnTo>
                  <a:lnTo>
                    <a:pt x="51" y="99"/>
                  </a:lnTo>
                  <a:lnTo>
                    <a:pt x="52" y="94"/>
                  </a:lnTo>
                  <a:lnTo>
                    <a:pt x="51" y="89"/>
                  </a:lnTo>
                  <a:lnTo>
                    <a:pt x="49" y="86"/>
                  </a:lnTo>
                  <a:lnTo>
                    <a:pt x="45" y="85"/>
                  </a:lnTo>
                  <a:lnTo>
                    <a:pt x="41" y="84"/>
                  </a:lnTo>
                  <a:lnTo>
                    <a:pt x="38" y="84"/>
                  </a:lnTo>
                  <a:lnTo>
                    <a:pt x="36" y="83"/>
                  </a:lnTo>
                  <a:lnTo>
                    <a:pt x="35" y="83"/>
                  </a:lnTo>
                  <a:lnTo>
                    <a:pt x="38" y="76"/>
                  </a:lnTo>
                  <a:lnTo>
                    <a:pt x="38" y="71"/>
                  </a:lnTo>
                  <a:lnTo>
                    <a:pt x="36" y="66"/>
                  </a:lnTo>
                  <a:lnTo>
                    <a:pt x="32" y="63"/>
                  </a:lnTo>
                  <a:lnTo>
                    <a:pt x="29" y="61"/>
                  </a:lnTo>
                  <a:lnTo>
                    <a:pt x="28" y="56"/>
                  </a:lnTo>
                  <a:lnTo>
                    <a:pt x="29" y="53"/>
                  </a:lnTo>
                  <a:lnTo>
                    <a:pt x="32" y="49"/>
                  </a:lnTo>
                  <a:lnTo>
                    <a:pt x="36" y="46"/>
                  </a:lnTo>
                  <a:lnTo>
                    <a:pt x="39" y="43"/>
                  </a:lnTo>
                  <a:lnTo>
                    <a:pt x="41" y="39"/>
                  </a:lnTo>
                  <a:lnTo>
                    <a:pt x="41" y="34"/>
                  </a:lnTo>
                  <a:lnTo>
                    <a:pt x="40" y="31"/>
                  </a:lnTo>
                  <a:lnTo>
                    <a:pt x="37" y="28"/>
                  </a:lnTo>
                  <a:lnTo>
                    <a:pt x="34" y="27"/>
                  </a:lnTo>
                  <a:lnTo>
                    <a:pt x="31" y="26"/>
                  </a:lnTo>
                  <a:lnTo>
                    <a:pt x="29" y="24"/>
                  </a:lnTo>
                  <a:lnTo>
                    <a:pt x="28" y="21"/>
                  </a:lnTo>
                  <a:lnTo>
                    <a:pt x="29" y="17"/>
                  </a:lnTo>
                  <a:lnTo>
                    <a:pt x="33" y="13"/>
                  </a:lnTo>
                  <a:lnTo>
                    <a:pt x="38" y="10"/>
                  </a:lnTo>
                  <a:lnTo>
                    <a:pt x="41" y="7"/>
                  </a:lnTo>
                  <a:lnTo>
                    <a:pt x="42" y="3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6" y="1"/>
                  </a:lnTo>
                  <a:lnTo>
                    <a:pt x="33" y="1"/>
                  </a:lnTo>
                  <a:lnTo>
                    <a:pt x="30" y="2"/>
                  </a:lnTo>
                  <a:lnTo>
                    <a:pt x="31" y="2"/>
                  </a:lnTo>
                  <a:close/>
                </a:path>
              </a:pathLst>
            </a:custGeom>
            <a:solidFill>
              <a:srgbClr val="D8993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26" name="Freeform 1841"/>
            <p:cNvSpPr>
              <a:spLocks/>
            </p:cNvSpPr>
            <p:nvPr/>
          </p:nvSpPr>
          <p:spPr bwMode="auto">
            <a:xfrm>
              <a:off x="5056" y="1068"/>
              <a:ext cx="68" cy="88"/>
            </a:xfrm>
            <a:custGeom>
              <a:avLst/>
              <a:gdLst>
                <a:gd name="T0" fmla="*/ 0 w 273"/>
                <a:gd name="T1" fmla="*/ 0 h 351"/>
                <a:gd name="T2" fmla="*/ 0 w 273"/>
                <a:gd name="T3" fmla="*/ 0 h 351"/>
                <a:gd name="T4" fmla="*/ 0 w 273"/>
                <a:gd name="T5" fmla="*/ 0 h 351"/>
                <a:gd name="T6" fmla="*/ 0 w 273"/>
                <a:gd name="T7" fmla="*/ 0 h 351"/>
                <a:gd name="T8" fmla="*/ 0 w 273"/>
                <a:gd name="T9" fmla="*/ 0 h 351"/>
                <a:gd name="T10" fmla="*/ 0 w 273"/>
                <a:gd name="T11" fmla="*/ 0 h 351"/>
                <a:gd name="T12" fmla="*/ 0 w 273"/>
                <a:gd name="T13" fmla="*/ 0 h 351"/>
                <a:gd name="T14" fmla="*/ 0 w 273"/>
                <a:gd name="T15" fmla="*/ 0 h 351"/>
                <a:gd name="T16" fmla="*/ 0 w 273"/>
                <a:gd name="T17" fmla="*/ 0 h 351"/>
                <a:gd name="T18" fmla="*/ 0 w 273"/>
                <a:gd name="T19" fmla="*/ 0 h 351"/>
                <a:gd name="T20" fmla="*/ 0 w 273"/>
                <a:gd name="T21" fmla="*/ 0 h 351"/>
                <a:gd name="T22" fmla="*/ 0 w 273"/>
                <a:gd name="T23" fmla="*/ 0 h 351"/>
                <a:gd name="T24" fmla="*/ 0 w 273"/>
                <a:gd name="T25" fmla="*/ 0 h 351"/>
                <a:gd name="T26" fmla="*/ 0 w 273"/>
                <a:gd name="T27" fmla="*/ 0 h 351"/>
                <a:gd name="T28" fmla="*/ 0 w 273"/>
                <a:gd name="T29" fmla="*/ 0 h 351"/>
                <a:gd name="T30" fmla="*/ 0 w 273"/>
                <a:gd name="T31" fmla="*/ 0 h 351"/>
                <a:gd name="T32" fmla="*/ 0 w 273"/>
                <a:gd name="T33" fmla="*/ 0 h 351"/>
                <a:gd name="T34" fmla="*/ 0 w 273"/>
                <a:gd name="T35" fmla="*/ 0 h 351"/>
                <a:gd name="T36" fmla="*/ 0 w 273"/>
                <a:gd name="T37" fmla="*/ 0 h 351"/>
                <a:gd name="T38" fmla="*/ 0 w 273"/>
                <a:gd name="T39" fmla="*/ 0 h 351"/>
                <a:gd name="T40" fmla="*/ 0 w 273"/>
                <a:gd name="T41" fmla="*/ 0 h 351"/>
                <a:gd name="T42" fmla="*/ 0 w 273"/>
                <a:gd name="T43" fmla="*/ 0 h 351"/>
                <a:gd name="T44" fmla="*/ 0 w 273"/>
                <a:gd name="T45" fmla="*/ 0 h 351"/>
                <a:gd name="T46" fmla="*/ 0 w 273"/>
                <a:gd name="T47" fmla="*/ 0 h 351"/>
                <a:gd name="T48" fmla="*/ 0 w 273"/>
                <a:gd name="T49" fmla="*/ 0 h 351"/>
                <a:gd name="T50" fmla="*/ 0 w 273"/>
                <a:gd name="T51" fmla="*/ 0 h 351"/>
                <a:gd name="T52" fmla="*/ 0 w 273"/>
                <a:gd name="T53" fmla="*/ 0 h 351"/>
                <a:gd name="T54" fmla="*/ 0 w 273"/>
                <a:gd name="T55" fmla="*/ 0 h 351"/>
                <a:gd name="T56" fmla="*/ 0 w 273"/>
                <a:gd name="T57" fmla="*/ 0 h 351"/>
                <a:gd name="T58" fmla="*/ 0 w 273"/>
                <a:gd name="T59" fmla="*/ 0 h 351"/>
                <a:gd name="T60" fmla="*/ 0 w 273"/>
                <a:gd name="T61" fmla="*/ 0 h 351"/>
                <a:gd name="T62" fmla="*/ 0 w 273"/>
                <a:gd name="T63" fmla="*/ 0 h 351"/>
                <a:gd name="T64" fmla="*/ 0 w 273"/>
                <a:gd name="T65" fmla="*/ 0 h 351"/>
                <a:gd name="T66" fmla="*/ 0 w 273"/>
                <a:gd name="T67" fmla="*/ 0 h 351"/>
                <a:gd name="T68" fmla="*/ 0 w 273"/>
                <a:gd name="T69" fmla="*/ 0 h 351"/>
                <a:gd name="T70" fmla="*/ 0 w 273"/>
                <a:gd name="T71" fmla="*/ 0 h 351"/>
                <a:gd name="T72" fmla="*/ 0 w 273"/>
                <a:gd name="T73" fmla="*/ 0 h 351"/>
                <a:gd name="T74" fmla="*/ 0 w 273"/>
                <a:gd name="T75" fmla="*/ 0 h 351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273"/>
                <a:gd name="T115" fmla="*/ 0 h 351"/>
                <a:gd name="T116" fmla="*/ 273 w 273"/>
                <a:gd name="T117" fmla="*/ 351 h 351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273" h="351">
                  <a:moveTo>
                    <a:pt x="200" y="204"/>
                  </a:moveTo>
                  <a:lnTo>
                    <a:pt x="195" y="213"/>
                  </a:lnTo>
                  <a:lnTo>
                    <a:pt x="157" y="259"/>
                  </a:lnTo>
                  <a:lnTo>
                    <a:pt x="147" y="273"/>
                  </a:lnTo>
                  <a:lnTo>
                    <a:pt x="89" y="347"/>
                  </a:lnTo>
                  <a:lnTo>
                    <a:pt x="87" y="341"/>
                  </a:lnTo>
                  <a:lnTo>
                    <a:pt x="68" y="351"/>
                  </a:lnTo>
                  <a:lnTo>
                    <a:pt x="63" y="341"/>
                  </a:lnTo>
                  <a:lnTo>
                    <a:pt x="51" y="315"/>
                  </a:lnTo>
                  <a:lnTo>
                    <a:pt x="45" y="304"/>
                  </a:lnTo>
                  <a:lnTo>
                    <a:pt x="2" y="210"/>
                  </a:lnTo>
                  <a:lnTo>
                    <a:pt x="1" y="207"/>
                  </a:lnTo>
                  <a:lnTo>
                    <a:pt x="0" y="200"/>
                  </a:lnTo>
                  <a:lnTo>
                    <a:pt x="0" y="192"/>
                  </a:lnTo>
                  <a:lnTo>
                    <a:pt x="3" y="187"/>
                  </a:lnTo>
                  <a:lnTo>
                    <a:pt x="6" y="184"/>
                  </a:lnTo>
                  <a:lnTo>
                    <a:pt x="10" y="181"/>
                  </a:lnTo>
                  <a:lnTo>
                    <a:pt x="17" y="175"/>
                  </a:lnTo>
                  <a:lnTo>
                    <a:pt x="25" y="166"/>
                  </a:lnTo>
                  <a:lnTo>
                    <a:pt x="34" y="155"/>
                  </a:lnTo>
                  <a:lnTo>
                    <a:pt x="44" y="144"/>
                  </a:lnTo>
                  <a:lnTo>
                    <a:pt x="54" y="132"/>
                  </a:lnTo>
                  <a:lnTo>
                    <a:pt x="67" y="119"/>
                  </a:lnTo>
                  <a:lnTo>
                    <a:pt x="78" y="106"/>
                  </a:lnTo>
                  <a:lnTo>
                    <a:pt x="90" y="92"/>
                  </a:lnTo>
                  <a:lnTo>
                    <a:pt x="102" y="78"/>
                  </a:lnTo>
                  <a:lnTo>
                    <a:pt x="115" y="66"/>
                  </a:lnTo>
                  <a:lnTo>
                    <a:pt x="126" y="53"/>
                  </a:lnTo>
                  <a:lnTo>
                    <a:pt x="137" y="40"/>
                  </a:lnTo>
                  <a:lnTo>
                    <a:pt x="147" y="29"/>
                  </a:lnTo>
                  <a:lnTo>
                    <a:pt x="156" y="20"/>
                  </a:lnTo>
                  <a:lnTo>
                    <a:pt x="163" y="12"/>
                  </a:lnTo>
                  <a:lnTo>
                    <a:pt x="168" y="6"/>
                  </a:lnTo>
                  <a:lnTo>
                    <a:pt x="173" y="1"/>
                  </a:lnTo>
                  <a:lnTo>
                    <a:pt x="174" y="0"/>
                  </a:lnTo>
                  <a:lnTo>
                    <a:pt x="194" y="12"/>
                  </a:lnTo>
                  <a:lnTo>
                    <a:pt x="273" y="115"/>
                  </a:lnTo>
                  <a:lnTo>
                    <a:pt x="200" y="204"/>
                  </a:lnTo>
                  <a:close/>
                </a:path>
              </a:pathLst>
            </a:custGeom>
            <a:solidFill>
              <a:srgbClr val="D819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27" name="Freeform 1842"/>
            <p:cNvSpPr>
              <a:spLocks/>
            </p:cNvSpPr>
            <p:nvPr/>
          </p:nvSpPr>
          <p:spPr bwMode="auto">
            <a:xfrm>
              <a:off x="5058" y="1118"/>
              <a:ext cx="19" cy="35"/>
            </a:xfrm>
            <a:custGeom>
              <a:avLst/>
              <a:gdLst>
                <a:gd name="T0" fmla="*/ 0 w 76"/>
                <a:gd name="T1" fmla="*/ 0 h 144"/>
                <a:gd name="T2" fmla="*/ 0 w 76"/>
                <a:gd name="T3" fmla="*/ 0 h 144"/>
                <a:gd name="T4" fmla="*/ 0 w 76"/>
                <a:gd name="T5" fmla="*/ 0 h 144"/>
                <a:gd name="T6" fmla="*/ 0 w 76"/>
                <a:gd name="T7" fmla="*/ 0 h 144"/>
                <a:gd name="T8" fmla="*/ 0 w 76"/>
                <a:gd name="T9" fmla="*/ 0 h 144"/>
                <a:gd name="T10" fmla="*/ 0 w 76"/>
                <a:gd name="T11" fmla="*/ 0 h 144"/>
                <a:gd name="T12" fmla="*/ 0 w 76"/>
                <a:gd name="T13" fmla="*/ 0 h 144"/>
                <a:gd name="T14" fmla="*/ 0 w 76"/>
                <a:gd name="T15" fmla="*/ 0 h 144"/>
                <a:gd name="T16" fmla="*/ 0 w 76"/>
                <a:gd name="T17" fmla="*/ 0 h 144"/>
                <a:gd name="T18" fmla="*/ 0 w 76"/>
                <a:gd name="T19" fmla="*/ 0 h 144"/>
                <a:gd name="T20" fmla="*/ 0 w 76"/>
                <a:gd name="T21" fmla="*/ 0 h 144"/>
                <a:gd name="T22" fmla="*/ 0 w 76"/>
                <a:gd name="T23" fmla="*/ 0 h 144"/>
                <a:gd name="T24" fmla="*/ 0 w 76"/>
                <a:gd name="T25" fmla="*/ 0 h 144"/>
                <a:gd name="T26" fmla="*/ 0 w 76"/>
                <a:gd name="T27" fmla="*/ 0 h 144"/>
                <a:gd name="T28" fmla="*/ 0 w 76"/>
                <a:gd name="T29" fmla="*/ 0 h 144"/>
                <a:gd name="T30" fmla="*/ 0 w 76"/>
                <a:gd name="T31" fmla="*/ 0 h 144"/>
                <a:gd name="T32" fmla="*/ 0 w 76"/>
                <a:gd name="T33" fmla="*/ 0 h 144"/>
                <a:gd name="T34" fmla="*/ 0 w 76"/>
                <a:gd name="T35" fmla="*/ 0 h 144"/>
                <a:gd name="T36" fmla="*/ 0 w 76"/>
                <a:gd name="T37" fmla="*/ 0 h 144"/>
                <a:gd name="T38" fmla="*/ 0 w 76"/>
                <a:gd name="T39" fmla="*/ 0 h 144"/>
                <a:gd name="T40" fmla="*/ 0 w 76"/>
                <a:gd name="T41" fmla="*/ 0 h 144"/>
                <a:gd name="T42" fmla="*/ 0 w 76"/>
                <a:gd name="T43" fmla="*/ 0 h 144"/>
                <a:gd name="T44" fmla="*/ 0 w 76"/>
                <a:gd name="T45" fmla="*/ 0 h 144"/>
                <a:gd name="T46" fmla="*/ 0 w 76"/>
                <a:gd name="T47" fmla="*/ 0 h 144"/>
                <a:gd name="T48" fmla="*/ 0 w 76"/>
                <a:gd name="T49" fmla="*/ 0 h 144"/>
                <a:gd name="T50" fmla="*/ 0 w 76"/>
                <a:gd name="T51" fmla="*/ 0 h 14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76"/>
                <a:gd name="T79" fmla="*/ 0 h 144"/>
                <a:gd name="T80" fmla="*/ 76 w 76"/>
                <a:gd name="T81" fmla="*/ 144 h 144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76" h="144">
                  <a:moveTo>
                    <a:pt x="76" y="137"/>
                  </a:moveTo>
                  <a:lnTo>
                    <a:pt x="74" y="132"/>
                  </a:lnTo>
                  <a:lnTo>
                    <a:pt x="68" y="120"/>
                  </a:lnTo>
                  <a:lnTo>
                    <a:pt x="60" y="101"/>
                  </a:lnTo>
                  <a:lnTo>
                    <a:pt x="51" y="79"/>
                  </a:lnTo>
                  <a:lnTo>
                    <a:pt x="40" y="58"/>
                  </a:lnTo>
                  <a:lnTo>
                    <a:pt x="32" y="37"/>
                  </a:lnTo>
                  <a:lnTo>
                    <a:pt x="25" y="21"/>
                  </a:lnTo>
                  <a:lnTo>
                    <a:pt x="21" y="12"/>
                  </a:lnTo>
                  <a:lnTo>
                    <a:pt x="17" y="5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5" y="2"/>
                  </a:lnTo>
                  <a:lnTo>
                    <a:pt x="2" y="5"/>
                  </a:lnTo>
                  <a:lnTo>
                    <a:pt x="0" y="7"/>
                  </a:lnTo>
                  <a:lnTo>
                    <a:pt x="1" y="9"/>
                  </a:lnTo>
                  <a:lnTo>
                    <a:pt x="3" y="15"/>
                  </a:lnTo>
                  <a:lnTo>
                    <a:pt x="7" y="23"/>
                  </a:lnTo>
                  <a:lnTo>
                    <a:pt x="14" y="39"/>
                  </a:lnTo>
                  <a:lnTo>
                    <a:pt x="24" y="60"/>
                  </a:lnTo>
                  <a:lnTo>
                    <a:pt x="35" y="83"/>
                  </a:lnTo>
                  <a:lnTo>
                    <a:pt x="45" y="106"/>
                  </a:lnTo>
                  <a:lnTo>
                    <a:pt x="55" y="126"/>
                  </a:lnTo>
                  <a:lnTo>
                    <a:pt x="62" y="139"/>
                  </a:lnTo>
                  <a:lnTo>
                    <a:pt x="64" y="144"/>
                  </a:lnTo>
                  <a:lnTo>
                    <a:pt x="76" y="137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28" name="Freeform 1843"/>
            <p:cNvSpPr>
              <a:spLocks/>
            </p:cNvSpPr>
            <p:nvPr/>
          </p:nvSpPr>
          <p:spPr bwMode="auto">
            <a:xfrm>
              <a:off x="5063" y="1072"/>
              <a:ext cx="40" cy="46"/>
            </a:xfrm>
            <a:custGeom>
              <a:avLst/>
              <a:gdLst>
                <a:gd name="T0" fmla="*/ 0 w 160"/>
                <a:gd name="T1" fmla="*/ 0 h 183"/>
                <a:gd name="T2" fmla="*/ 0 w 160"/>
                <a:gd name="T3" fmla="*/ 0 h 183"/>
                <a:gd name="T4" fmla="*/ 0 w 160"/>
                <a:gd name="T5" fmla="*/ 0 h 183"/>
                <a:gd name="T6" fmla="*/ 0 w 160"/>
                <a:gd name="T7" fmla="*/ 0 h 183"/>
                <a:gd name="T8" fmla="*/ 0 w 160"/>
                <a:gd name="T9" fmla="*/ 0 h 1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183"/>
                <a:gd name="T17" fmla="*/ 160 w 160"/>
                <a:gd name="T18" fmla="*/ 183 h 18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183">
                  <a:moveTo>
                    <a:pt x="0" y="178"/>
                  </a:moveTo>
                  <a:lnTo>
                    <a:pt x="154" y="0"/>
                  </a:lnTo>
                  <a:lnTo>
                    <a:pt x="160" y="6"/>
                  </a:lnTo>
                  <a:lnTo>
                    <a:pt x="6" y="183"/>
                  </a:lnTo>
                  <a:lnTo>
                    <a:pt x="0" y="178"/>
                  </a:lnTo>
                  <a:close/>
                </a:path>
              </a:pathLst>
            </a:custGeom>
            <a:solidFill>
              <a:srgbClr val="72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29" name="Freeform 1844"/>
            <p:cNvSpPr>
              <a:spLocks/>
            </p:cNvSpPr>
            <p:nvPr/>
          </p:nvSpPr>
          <p:spPr bwMode="auto">
            <a:xfrm>
              <a:off x="5051" y="1084"/>
              <a:ext cx="56" cy="35"/>
            </a:xfrm>
            <a:custGeom>
              <a:avLst/>
              <a:gdLst>
                <a:gd name="T0" fmla="*/ 0 w 227"/>
                <a:gd name="T1" fmla="*/ 0 h 141"/>
                <a:gd name="T2" fmla="*/ 0 w 227"/>
                <a:gd name="T3" fmla="*/ 0 h 141"/>
                <a:gd name="T4" fmla="*/ 0 w 227"/>
                <a:gd name="T5" fmla="*/ 0 h 141"/>
                <a:gd name="T6" fmla="*/ 0 w 227"/>
                <a:gd name="T7" fmla="*/ 0 h 141"/>
                <a:gd name="T8" fmla="*/ 0 w 227"/>
                <a:gd name="T9" fmla="*/ 0 h 141"/>
                <a:gd name="T10" fmla="*/ 0 w 227"/>
                <a:gd name="T11" fmla="*/ 0 h 141"/>
                <a:gd name="T12" fmla="*/ 0 w 227"/>
                <a:gd name="T13" fmla="*/ 0 h 141"/>
                <a:gd name="T14" fmla="*/ 0 w 227"/>
                <a:gd name="T15" fmla="*/ 0 h 141"/>
                <a:gd name="T16" fmla="*/ 0 w 227"/>
                <a:gd name="T17" fmla="*/ 0 h 141"/>
                <a:gd name="T18" fmla="*/ 0 w 227"/>
                <a:gd name="T19" fmla="*/ 0 h 141"/>
                <a:gd name="T20" fmla="*/ 0 w 227"/>
                <a:gd name="T21" fmla="*/ 0 h 141"/>
                <a:gd name="T22" fmla="*/ 0 w 227"/>
                <a:gd name="T23" fmla="*/ 0 h 141"/>
                <a:gd name="T24" fmla="*/ 0 w 227"/>
                <a:gd name="T25" fmla="*/ 0 h 141"/>
                <a:gd name="T26" fmla="*/ 0 w 227"/>
                <a:gd name="T27" fmla="*/ 0 h 141"/>
                <a:gd name="T28" fmla="*/ 0 w 227"/>
                <a:gd name="T29" fmla="*/ 0 h 141"/>
                <a:gd name="T30" fmla="*/ 0 w 227"/>
                <a:gd name="T31" fmla="*/ 0 h 141"/>
                <a:gd name="T32" fmla="*/ 0 w 227"/>
                <a:gd name="T33" fmla="*/ 0 h 141"/>
                <a:gd name="T34" fmla="*/ 0 w 227"/>
                <a:gd name="T35" fmla="*/ 0 h 141"/>
                <a:gd name="T36" fmla="*/ 0 w 227"/>
                <a:gd name="T37" fmla="*/ 0 h 141"/>
                <a:gd name="T38" fmla="*/ 0 w 227"/>
                <a:gd name="T39" fmla="*/ 0 h 141"/>
                <a:gd name="T40" fmla="*/ 0 w 227"/>
                <a:gd name="T41" fmla="*/ 0 h 141"/>
                <a:gd name="T42" fmla="*/ 0 w 227"/>
                <a:gd name="T43" fmla="*/ 0 h 141"/>
                <a:gd name="T44" fmla="*/ 0 w 227"/>
                <a:gd name="T45" fmla="*/ 0 h 141"/>
                <a:gd name="T46" fmla="*/ 0 w 227"/>
                <a:gd name="T47" fmla="*/ 0 h 141"/>
                <a:gd name="T48" fmla="*/ 0 w 227"/>
                <a:gd name="T49" fmla="*/ 0 h 141"/>
                <a:gd name="T50" fmla="*/ 0 w 227"/>
                <a:gd name="T51" fmla="*/ 0 h 141"/>
                <a:gd name="T52" fmla="*/ 0 w 227"/>
                <a:gd name="T53" fmla="*/ 0 h 141"/>
                <a:gd name="T54" fmla="*/ 0 w 227"/>
                <a:gd name="T55" fmla="*/ 0 h 141"/>
                <a:gd name="T56" fmla="*/ 0 w 227"/>
                <a:gd name="T57" fmla="*/ 0 h 141"/>
                <a:gd name="T58" fmla="*/ 0 w 227"/>
                <a:gd name="T59" fmla="*/ 0 h 141"/>
                <a:gd name="T60" fmla="*/ 0 w 227"/>
                <a:gd name="T61" fmla="*/ 0 h 141"/>
                <a:gd name="T62" fmla="*/ 0 w 227"/>
                <a:gd name="T63" fmla="*/ 0 h 141"/>
                <a:gd name="T64" fmla="*/ 0 w 227"/>
                <a:gd name="T65" fmla="*/ 0 h 141"/>
                <a:gd name="T66" fmla="*/ 0 w 227"/>
                <a:gd name="T67" fmla="*/ 0 h 141"/>
                <a:gd name="T68" fmla="*/ 0 w 227"/>
                <a:gd name="T69" fmla="*/ 0 h 141"/>
                <a:gd name="T70" fmla="*/ 0 w 227"/>
                <a:gd name="T71" fmla="*/ 0 h 141"/>
                <a:gd name="T72" fmla="*/ 0 w 227"/>
                <a:gd name="T73" fmla="*/ 0 h 141"/>
                <a:gd name="T74" fmla="*/ 0 w 227"/>
                <a:gd name="T75" fmla="*/ 0 h 141"/>
                <a:gd name="T76" fmla="*/ 0 w 227"/>
                <a:gd name="T77" fmla="*/ 0 h 141"/>
                <a:gd name="T78" fmla="*/ 0 w 227"/>
                <a:gd name="T79" fmla="*/ 0 h 141"/>
                <a:gd name="T80" fmla="*/ 0 w 227"/>
                <a:gd name="T81" fmla="*/ 0 h 141"/>
                <a:gd name="T82" fmla="*/ 0 w 227"/>
                <a:gd name="T83" fmla="*/ 0 h 141"/>
                <a:gd name="T84" fmla="*/ 0 w 227"/>
                <a:gd name="T85" fmla="*/ 0 h 141"/>
                <a:gd name="T86" fmla="*/ 0 w 227"/>
                <a:gd name="T87" fmla="*/ 0 h 141"/>
                <a:gd name="T88" fmla="*/ 0 w 227"/>
                <a:gd name="T89" fmla="*/ 0 h 141"/>
                <a:gd name="T90" fmla="*/ 0 w 227"/>
                <a:gd name="T91" fmla="*/ 0 h 141"/>
                <a:gd name="T92" fmla="*/ 0 w 227"/>
                <a:gd name="T93" fmla="*/ 0 h 141"/>
                <a:gd name="T94" fmla="*/ 0 w 227"/>
                <a:gd name="T95" fmla="*/ 0 h 141"/>
                <a:gd name="T96" fmla="*/ 0 w 227"/>
                <a:gd name="T97" fmla="*/ 0 h 141"/>
                <a:gd name="T98" fmla="*/ 0 w 227"/>
                <a:gd name="T99" fmla="*/ 0 h 141"/>
                <a:gd name="T100" fmla="*/ 0 w 227"/>
                <a:gd name="T101" fmla="*/ 0 h 141"/>
                <a:gd name="T102" fmla="*/ 0 w 227"/>
                <a:gd name="T103" fmla="*/ 0 h 141"/>
                <a:gd name="T104" fmla="*/ 0 w 227"/>
                <a:gd name="T105" fmla="*/ 0 h 141"/>
                <a:gd name="T106" fmla="*/ 0 w 227"/>
                <a:gd name="T107" fmla="*/ 0 h 141"/>
                <a:gd name="T108" fmla="*/ 0 w 227"/>
                <a:gd name="T109" fmla="*/ 0 h 141"/>
                <a:gd name="T110" fmla="*/ 0 w 227"/>
                <a:gd name="T111" fmla="*/ 0 h 141"/>
                <a:gd name="T112" fmla="*/ 0 w 227"/>
                <a:gd name="T113" fmla="*/ 0 h 141"/>
                <a:gd name="T114" fmla="*/ 0 w 227"/>
                <a:gd name="T115" fmla="*/ 0 h 141"/>
                <a:gd name="T116" fmla="*/ 0 w 227"/>
                <a:gd name="T117" fmla="*/ 0 h 141"/>
                <a:gd name="T118" fmla="*/ 0 w 227"/>
                <a:gd name="T119" fmla="*/ 0 h 141"/>
                <a:gd name="T120" fmla="*/ 0 w 227"/>
                <a:gd name="T121" fmla="*/ 0 h 14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27"/>
                <a:gd name="T184" fmla="*/ 0 h 141"/>
                <a:gd name="T185" fmla="*/ 227 w 227"/>
                <a:gd name="T186" fmla="*/ 141 h 14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27" h="141">
                  <a:moveTo>
                    <a:pt x="160" y="129"/>
                  </a:moveTo>
                  <a:lnTo>
                    <a:pt x="157" y="125"/>
                  </a:lnTo>
                  <a:lnTo>
                    <a:pt x="153" y="119"/>
                  </a:lnTo>
                  <a:lnTo>
                    <a:pt x="150" y="113"/>
                  </a:lnTo>
                  <a:lnTo>
                    <a:pt x="145" y="106"/>
                  </a:lnTo>
                  <a:lnTo>
                    <a:pt x="141" y="99"/>
                  </a:lnTo>
                  <a:lnTo>
                    <a:pt x="137" y="92"/>
                  </a:lnTo>
                  <a:lnTo>
                    <a:pt x="132" y="85"/>
                  </a:lnTo>
                  <a:lnTo>
                    <a:pt x="129" y="80"/>
                  </a:lnTo>
                  <a:lnTo>
                    <a:pt x="128" y="78"/>
                  </a:lnTo>
                  <a:lnTo>
                    <a:pt x="126" y="77"/>
                  </a:lnTo>
                  <a:lnTo>
                    <a:pt x="124" y="77"/>
                  </a:lnTo>
                  <a:lnTo>
                    <a:pt x="120" y="80"/>
                  </a:lnTo>
                  <a:lnTo>
                    <a:pt x="123" y="83"/>
                  </a:lnTo>
                  <a:lnTo>
                    <a:pt x="127" y="89"/>
                  </a:lnTo>
                  <a:lnTo>
                    <a:pt x="132" y="95"/>
                  </a:lnTo>
                  <a:lnTo>
                    <a:pt x="139" y="103"/>
                  </a:lnTo>
                  <a:lnTo>
                    <a:pt x="145" y="110"/>
                  </a:lnTo>
                  <a:lnTo>
                    <a:pt x="151" y="116"/>
                  </a:lnTo>
                  <a:lnTo>
                    <a:pt x="156" y="123"/>
                  </a:lnTo>
                  <a:lnTo>
                    <a:pt x="160" y="129"/>
                  </a:lnTo>
                  <a:lnTo>
                    <a:pt x="159" y="136"/>
                  </a:lnTo>
                  <a:lnTo>
                    <a:pt x="155" y="141"/>
                  </a:lnTo>
                  <a:lnTo>
                    <a:pt x="147" y="139"/>
                  </a:lnTo>
                  <a:lnTo>
                    <a:pt x="138" y="134"/>
                  </a:lnTo>
                  <a:lnTo>
                    <a:pt x="131" y="128"/>
                  </a:lnTo>
                  <a:lnTo>
                    <a:pt x="126" y="123"/>
                  </a:lnTo>
                  <a:lnTo>
                    <a:pt x="121" y="119"/>
                  </a:lnTo>
                  <a:lnTo>
                    <a:pt x="116" y="114"/>
                  </a:lnTo>
                  <a:lnTo>
                    <a:pt x="111" y="111"/>
                  </a:lnTo>
                  <a:lnTo>
                    <a:pt x="107" y="107"/>
                  </a:lnTo>
                  <a:lnTo>
                    <a:pt x="102" y="105"/>
                  </a:lnTo>
                  <a:lnTo>
                    <a:pt x="98" y="104"/>
                  </a:lnTo>
                  <a:lnTo>
                    <a:pt x="92" y="106"/>
                  </a:lnTo>
                  <a:lnTo>
                    <a:pt x="86" y="108"/>
                  </a:lnTo>
                  <a:lnTo>
                    <a:pt x="80" y="110"/>
                  </a:lnTo>
                  <a:lnTo>
                    <a:pt x="73" y="110"/>
                  </a:lnTo>
                  <a:lnTo>
                    <a:pt x="68" y="108"/>
                  </a:lnTo>
                  <a:lnTo>
                    <a:pt x="63" y="106"/>
                  </a:lnTo>
                  <a:lnTo>
                    <a:pt x="58" y="103"/>
                  </a:lnTo>
                  <a:lnTo>
                    <a:pt x="54" y="97"/>
                  </a:lnTo>
                  <a:lnTo>
                    <a:pt x="46" y="104"/>
                  </a:lnTo>
                  <a:lnTo>
                    <a:pt x="42" y="105"/>
                  </a:lnTo>
                  <a:lnTo>
                    <a:pt x="40" y="105"/>
                  </a:lnTo>
                  <a:lnTo>
                    <a:pt x="38" y="104"/>
                  </a:lnTo>
                  <a:lnTo>
                    <a:pt x="35" y="101"/>
                  </a:lnTo>
                  <a:lnTo>
                    <a:pt x="34" y="103"/>
                  </a:lnTo>
                  <a:lnTo>
                    <a:pt x="33" y="105"/>
                  </a:lnTo>
                  <a:lnTo>
                    <a:pt x="32" y="110"/>
                  </a:lnTo>
                  <a:lnTo>
                    <a:pt x="33" y="113"/>
                  </a:lnTo>
                  <a:lnTo>
                    <a:pt x="21" y="112"/>
                  </a:lnTo>
                  <a:lnTo>
                    <a:pt x="11" y="104"/>
                  </a:lnTo>
                  <a:lnTo>
                    <a:pt x="5" y="91"/>
                  </a:lnTo>
                  <a:lnTo>
                    <a:pt x="1" y="76"/>
                  </a:lnTo>
                  <a:lnTo>
                    <a:pt x="0" y="59"/>
                  </a:lnTo>
                  <a:lnTo>
                    <a:pt x="3" y="43"/>
                  </a:lnTo>
                  <a:lnTo>
                    <a:pt x="9" y="28"/>
                  </a:lnTo>
                  <a:lnTo>
                    <a:pt x="20" y="16"/>
                  </a:lnTo>
                  <a:lnTo>
                    <a:pt x="28" y="15"/>
                  </a:lnTo>
                  <a:lnTo>
                    <a:pt x="38" y="13"/>
                  </a:lnTo>
                  <a:lnTo>
                    <a:pt x="49" y="11"/>
                  </a:lnTo>
                  <a:lnTo>
                    <a:pt x="60" y="8"/>
                  </a:lnTo>
                  <a:lnTo>
                    <a:pt x="71" y="5"/>
                  </a:lnTo>
                  <a:lnTo>
                    <a:pt x="82" y="2"/>
                  </a:lnTo>
                  <a:lnTo>
                    <a:pt x="90" y="1"/>
                  </a:lnTo>
                  <a:lnTo>
                    <a:pt x="95" y="0"/>
                  </a:lnTo>
                  <a:lnTo>
                    <a:pt x="98" y="0"/>
                  </a:lnTo>
                  <a:lnTo>
                    <a:pt x="102" y="0"/>
                  </a:lnTo>
                  <a:lnTo>
                    <a:pt x="106" y="0"/>
                  </a:lnTo>
                  <a:lnTo>
                    <a:pt x="112" y="1"/>
                  </a:lnTo>
                  <a:lnTo>
                    <a:pt x="117" y="1"/>
                  </a:lnTo>
                  <a:lnTo>
                    <a:pt x="123" y="2"/>
                  </a:lnTo>
                  <a:lnTo>
                    <a:pt x="129" y="2"/>
                  </a:lnTo>
                  <a:lnTo>
                    <a:pt x="136" y="4"/>
                  </a:lnTo>
                  <a:lnTo>
                    <a:pt x="140" y="5"/>
                  </a:lnTo>
                  <a:lnTo>
                    <a:pt x="145" y="5"/>
                  </a:lnTo>
                  <a:lnTo>
                    <a:pt x="148" y="6"/>
                  </a:lnTo>
                  <a:lnTo>
                    <a:pt x="151" y="7"/>
                  </a:lnTo>
                  <a:lnTo>
                    <a:pt x="156" y="9"/>
                  </a:lnTo>
                  <a:lnTo>
                    <a:pt x="161" y="12"/>
                  </a:lnTo>
                  <a:lnTo>
                    <a:pt x="166" y="14"/>
                  </a:lnTo>
                  <a:lnTo>
                    <a:pt x="171" y="17"/>
                  </a:lnTo>
                  <a:lnTo>
                    <a:pt x="176" y="21"/>
                  </a:lnTo>
                  <a:lnTo>
                    <a:pt x="182" y="24"/>
                  </a:lnTo>
                  <a:lnTo>
                    <a:pt x="188" y="27"/>
                  </a:lnTo>
                  <a:lnTo>
                    <a:pt x="195" y="29"/>
                  </a:lnTo>
                  <a:lnTo>
                    <a:pt x="201" y="31"/>
                  </a:lnTo>
                  <a:lnTo>
                    <a:pt x="207" y="34"/>
                  </a:lnTo>
                  <a:lnTo>
                    <a:pt x="212" y="36"/>
                  </a:lnTo>
                  <a:lnTo>
                    <a:pt x="217" y="38"/>
                  </a:lnTo>
                  <a:lnTo>
                    <a:pt x="220" y="42"/>
                  </a:lnTo>
                  <a:lnTo>
                    <a:pt x="224" y="44"/>
                  </a:lnTo>
                  <a:lnTo>
                    <a:pt x="226" y="46"/>
                  </a:lnTo>
                  <a:lnTo>
                    <a:pt x="227" y="49"/>
                  </a:lnTo>
                  <a:lnTo>
                    <a:pt x="227" y="53"/>
                  </a:lnTo>
                  <a:lnTo>
                    <a:pt x="226" y="58"/>
                  </a:lnTo>
                  <a:lnTo>
                    <a:pt x="222" y="61"/>
                  </a:lnTo>
                  <a:lnTo>
                    <a:pt x="217" y="61"/>
                  </a:lnTo>
                  <a:lnTo>
                    <a:pt x="213" y="60"/>
                  </a:lnTo>
                  <a:lnTo>
                    <a:pt x="206" y="59"/>
                  </a:lnTo>
                  <a:lnTo>
                    <a:pt x="199" y="57"/>
                  </a:lnTo>
                  <a:lnTo>
                    <a:pt x="190" y="54"/>
                  </a:lnTo>
                  <a:lnTo>
                    <a:pt x="182" y="53"/>
                  </a:lnTo>
                  <a:lnTo>
                    <a:pt x="174" y="51"/>
                  </a:lnTo>
                  <a:lnTo>
                    <a:pt x="167" y="50"/>
                  </a:lnTo>
                  <a:lnTo>
                    <a:pt x="162" y="50"/>
                  </a:lnTo>
                  <a:lnTo>
                    <a:pt x="168" y="57"/>
                  </a:lnTo>
                  <a:lnTo>
                    <a:pt x="173" y="65"/>
                  </a:lnTo>
                  <a:lnTo>
                    <a:pt x="178" y="72"/>
                  </a:lnTo>
                  <a:lnTo>
                    <a:pt x="183" y="77"/>
                  </a:lnTo>
                  <a:lnTo>
                    <a:pt x="188" y="84"/>
                  </a:lnTo>
                  <a:lnTo>
                    <a:pt x="192" y="89"/>
                  </a:lnTo>
                  <a:lnTo>
                    <a:pt x="197" y="95"/>
                  </a:lnTo>
                  <a:lnTo>
                    <a:pt x="201" y="98"/>
                  </a:lnTo>
                  <a:lnTo>
                    <a:pt x="206" y="107"/>
                  </a:lnTo>
                  <a:lnTo>
                    <a:pt x="204" y="116"/>
                  </a:lnTo>
                  <a:lnTo>
                    <a:pt x="197" y="122"/>
                  </a:lnTo>
                  <a:lnTo>
                    <a:pt x="182" y="116"/>
                  </a:lnTo>
                  <a:lnTo>
                    <a:pt x="181" y="127"/>
                  </a:lnTo>
                  <a:lnTo>
                    <a:pt x="177" y="134"/>
                  </a:lnTo>
                  <a:lnTo>
                    <a:pt x="170" y="135"/>
                  </a:lnTo>
                  <a:lnTo>
                    <a:pt x="160" y="129"/>
                  </a:lnTo>
                  <a:close/>
                </a:path>
              </a:pathLst>
            </a:custGeom>
            <a:solidFill>
              <a:srgbClr val="4CAA66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30" name="Freeform 1845"/>
            <p:cNvSpPr>
              <a:spLocks/>
            </p:cNvSpPr>
            <p:nvPr/>
          </p:nvSpPr>
          <p:spPr bwMode="auto">
            <a:xfrm>
              <a:off x="5238" y="1453"/>
              <a:ext cx="49" cy="32"/>
            </a:xfrm>
            <a:custGeom>
              <a:avLst/>
              <a:gdLst>
                <a:gd name="T0" fmla="*/ 0 w 196"/>
                <a:gd name="T1" fmla="*/ 0 h 127"/>
                <a:gd name="T2" fmla="*/ 0 w 196"/>
                <a:gd name="T3" fmla="*/ 0 h 127"/>
                <a:gd name="T4" fmla="*/ 0 w 196"/>
                <a:gd name="T5" fmla="*/ 0 h 127"/>
                <a:gd name="T6" fmla="*/ 0 w 196"/>
                <a:gd name="T7" fmla="*/ 0 h 127"/>
                <a:gd name="T8" fmla="*/ 0 w 196"/>
                <a:gd name="T9" fmla="*/ 0 h 127"/>
                <a:gd name="T10" fmla="*/ 0 w 196"/>
                <a:gd name="T11" fmla="*/ 0 h 127"/>
                <a:gd name="T12" fmla="*/ 0 w 196"/>
                <a:gd name="T13" fmla="*/ 0 h 127"/>
                <a:gd name="T14" fmla="*/ 0 w 196"/>
                <a:gd name="T15" fmla="*/ 0 h 127"/>
                <a:gd name="T16" fmla="*/ 0 w 196"/>
                <a:gd name="T17" fmla="*/ 0 h 127"/>
                <a:gd name="T18" fmla="*/ 0 w 196"/>
                <a:gd name="T19" fmla="*/ 0 h 127"/>
                <a:gd name="T20" fmla="*/ 0 w 196"/>
                <a:gd name="T21" fmla="*/ 0 h 127"/>
                <a:gd name="T22" fmla="*/ 0 w 196"/>
                <a:gd name="T23" fmla="*/ 0 h 127"/>
                <a:gd name="T24" fmla="*/ 0 w 196"/>
                <a:gd name="T25" fmla="*/ 0 h 127"/>
                <a:gd name="T26" fmla="*/ 0 w 196"/>
                <a:gd name="T27" fmla="*/ 0 h 127"/>
                <a:gd name="T28" fmla="*/ 0 w 196"/>
                <a:gd name="T29" fmla="*/ 0 h 127"/>
                <a:gd name="T30" fmla="*/ 0 w 196"/>
                <a:gd name="T31" fmla="*/ 0 h 127"/>
                <a:gd name="T32" fmla="*/ 0 w 196"/>
                <a:gd name="T33" fmla="*/ 0 h 127"/>
                <a:gd name="T34" fmla="*/ 0 w 196"/>
                <a:gd name="T35" fmla="*/ 0 h 127"/>
                <a:gd name="T36" fmla="*/ 0 w 196"/>
                <a:gd name="T37" fmla="*/ 0 h 127"/>
                <a:gd name="T38" fmla="*/ 0 w 196"/>
                <a:gd name="T39" fmla="*/ 0 h 127"/>
                <a:gd name="T40" fmla="*/ 0 w 196"/>
                <a:gd name="T41" fmla="*/ 0 h 127"/>
                <a:gd name="T42" fmla="*/ 0 w 196"/>
                <a:gd name="T43" fmla="*/ 0 h 127"/>
                <a:gd name="T44" fmla="*/ 0 w 196"/>
                <a:gd name="T45" fmla="*/ 0 h 127"/>
                <a:gd name="T46" fmla="*/ 0 w 196"/>
                <a:gd name="T47" fmla="*/ 0 h 127"/>
                <a:gd name="T48" fmla="*/ 0 w 196"/>
                <a:gd name="T49" fmla="*/ 0 h 127"/>
                <a:gd name="T50" fmla="*/ 0 w 196"/>
                <a:gd name="T51" fmla="*/ 0 h 127"/>
                <a:gd name="T52" fmla="*/ 0 w 196"/>
                <a:gd name="T53" fmla="*/ 0 h 127"/>
                <a:gd name="T54" fmla="*/ 0 w 196"/>
                <a:gd name="T55" fmla="*/ 0 h 127"/>
                <a:gd name="T56" fmla="*/ 0 w 196"/>
                <a:gd name="T57" fmla="*/ 0 h 127"/>
                <a:gd name="T58" fmla="*/ 0 w 196"/>
                <a:gd name="T59" fmla="*/ 0 h 127"/>
                <a:gd name="T60" fmla="*/ 0 w 196"/>
                <a:gd name="T61" fmla="*/ 0 h 127"/>
                <a:gd name="T62" fmla="*/ 0 w 196"/>
                <a:gd name="T63" fmla="*/ 0 h 12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96"/>
                <a:gd name="T97" fmla="*/ 0 h 127"/>
                <a:gd name="T98" fmla="*/ 196 w 196"/>
                <a:gd name="T99" fmla="*/ 127 h 127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96" h="127">
                  <a:moveTo>
                    <a:pt x="113" y="13"/>
                  </a:moveTo>
                  <a:lnTo>
                    <a:pt x="117" y="16"/>
                  </a:lnTo>
                  <a:lnTo>
                    <a:pt x="123" y="15"/>
                  </a:lnTo>
                  <a:lnTo>
                    <a:pt x="129" y="12"/>
                  </a:lnTo>
                  <a:lnTo>
                    <a:pt x="138" y="9"/>
                  </a:lnTo>
                  <a:lnTo>
                    <a:pt x="146" y="5"/>
                  </a:lnTo>
                  <a:lnTo>
                    <a:pt x="155" y="2"/>
                  </a:lnTo>
                  <a:lnTo>
                    <a:pt x="164" y="0"/>
                  </a:lnTo>
                  <a:lnTo>
                    <a:pt x="174" y="0"/>
                  </a:lnTo>
                  <a:lnTo>
                    <a:pt x="179" y="0"/>
                  </a:lnTo>
                  <a:lnTo>
                    <a:pt x="183" y="1"/>
                  </a:lnTo>
                  <a:lnTo>
                    <a:pt x="188" y="2"/>
                  </a:lnTo>
                  <a:lnTo>
                    <a:pt x="192" y="3"/>
                  </a:lnTo>
                  <a:lnTo>
                    <a:pt x="194" y="23"/>
                  </a:lnTo>
                  <a:lnTo>
                    <a:pt x="196" y="41"/>
                  </a:lnTo>
                  <a:lnTo>
                    <a:pt x="196" y="58"/>
                  </a:lnTo>
                  <a:lnTo>
                    <a:pt x="196" y="72"/>
                  </a:lnTo>
                  <a:lnTo>
                    <a:pt x="196" y="85"/>
                  </a:lnTo>
                  <a:lnTo>
                    <a:pt x="193" y="97"/>
                  </a:lnTo>
                  <a:lnTo>
                    <a:pt x="187" y="106"/>
                  </a:lnTo>
                  <a:lnTo>
                    <a:pt x="175" y="109"/>
                  </a:lnTo>
                  <a:lnTo>
                    <a:pt x="167" y="108"/>
                  </a:lnTo>
                  <a:lnTo>
                    <a:pt x="160" y="108"/>
                  </a:lnTo>
                  <a:lnTo>
                    <a:pt x="152" y="109"/>
                  </a:lnTo>
                  <a:lnTo>
                    <a:pt x="144" y="110"/>
                  </a:lnTo>
                  <a:lnTo>
                    <a:pt x="135" y="111"/>
                  </a:lnTo>
                  <a:lnTo>
                    <a:pt x="127" y="114"/>
                  </a:lnTo>
                  <a:lnTo>
                    <a:pt x="119" y="116"/>
                  </a:lnTo>
                  <a:lnTo>
                    <a:pt x="110" y="119"/>
                  </a:lnTo>
                  <a:lnTo>
                    <a:pt x="100" y="123"/>
                  </a:lnTo>
                  <a:lnTo>
                    <a:pt x="87" y="125"/>
                  </a:lnTo>
                  <a:lnTo>
                    <a:pt x="72" y="127"/>
                  </a:lnTo>
                  <a:lnTo>
                    <a:pt x="57" y="127"/>
                  </a:lnTo>
                  <a:lnTo>
                    <a:pt x="42" y="127"/>
                  </a:lnTo>
                  <a:lnTo>
                    <a:pt x="28" y="125"/>
                  </a:lnTo>
                  <a:lnTo>
                    <a:pt x="14" y="122"/>
                  </a:lnTo>
                  <a:lnTo>
                    <a:pt x="4" y="116"/>
                  </a:lnTo>
                  <a:lnTo>
                    <a:pt x="1" y="110"/>
                  </a:lnTo>
                  <a:lnTo>
                    <a:pt x="0" y="103"/>
                  </a:lnTo>
                  <a:lnTo>
                    <a:pt x="1" y="96"/>
                  </a:lnTo>
                  <a:lnTo>
                    <a:pt x="3" y="89"/>
                  </a:lnTo>
                  <a:lnTo>
                    <a:pt x="6" y="83"/>
                  </a:lnTo>
                  <a:lnTo>
                    <a:pt x="11" y="77"/>
                  </a:lnTo>
                  <a:lnTo>
                    <a:pt x="17" y="72"/>
                  </a:lnTo>
                  <a:lnTo>
                    <a:pt x="25" y="69"/>
                  </a:lnTo>
                  <a:lnTo>
                    <a:pt x="32" y="68"/>
                  </a:lnTo>
                  <a:lnTo>
                    <a:pt x="37" y="68"/>
                  </a:lnTo>
                  <a:lnTo>
                    <a:pt x="42" y="68"/>
                  </a:lnTo>
                  <a:lnTo>
                    <a:pt x="46" y="69"/>
                  </a:lnTo>
                  <a:lnTo>
                    <a:pt x="51" y="69"/>
                  </a:lnTo>
                  <a:lnTo>
                    <a:pt x="56" y="66"/>
                  </a:lnTo>
                  <a:lnTo>
                    <a:pt x="62" y="64"/>
                  </a:lnTo>
                  <a:lnTo>
                    <a:pt x="69" y="58"/>
                  </a:lnTo>
                  <a:lnTo>
                    <a:pt x="76" y="51"/>
                  </a:lnTo>
                  <a:lnTo>
                    <a:pt x="83" y="47"/>
                  </a:lnTo>
                  <a:lnTo>
                    <a:pt x="87" y="42"/>
                  </a:lnTo>
                  <a:lnTo>
                    <a:pt x="91" y="40"/>
                  </a:lnTo>
                  <a:lnTo>
                    <a:pt x="94" y="38"/>
                  </a:lnTo>
                  <a:lnTo>
                    <a:pt x="97" y="35"/>
                  </a:lnTo>
                  <a:lnTo>
                    <a:pt x="99" y="33"/>
                  </a:lnTo>
                  <a:lnTo>
                    <a:pt x="102" y="32"/>
                  </a:lnTo>
                  <a:lnTo>
                    <a:pt x="107" y="27"/>
                  </a:lnTo>
                  <a:lnTo>
                    <a:pt x="111" y="20"/>
                  </a:lnTo>
                  <a:lnTo>
                    <a:pt x="112" y="16"/>
                  </a:lnTo>
                  <a:lnTo>
                    <a:pt x="113" y="1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31" name="Freeform 1846"/>
            <p:cNvSpPr>
              <a:spLocks/>
            </p:cNvSpPr>
            <p:nvPr/>
          </p:nvSpPr>
          <p:spPr bwMode="auto">
            <a:xfrm>
              <a:off x="5295" y="1450"/>
              <a:ext cx="27" cy="46"/>
            </a:xfrm>
            <a:custGeom>
              <a:avLst/>
              <a:gdLst>
                <a:gd name="T0" fmla="*/ 0 w 109"/>
                <a:gd name="T1" fmla="*/ 0 h 186"/>
                <a:gd name="T2" fmla="*/ 0 w 109"/>
                <a:gd name="T3" fmla="*/ 0 h 186"/>
                <a:gd name="T4" fmla="*/ 0 w 109"/>
                <a:gd name="T5" fmla="*/ 0 h 186"/>
                <a:gd name="T6" fmla="*/ 0 w 109"/>
                <a:gd name="T7" fmla="*/ 0 h 186"/>
                <a:gd name="T8" fmla="*/ 0 w 109"/>
                <a:gd name="T9" fmla="*/ 0 h 186"/>
                <a:gd name="T10" fmla="*/ 0 w 109"/>
                <a:gd name="T11" fmla="*/ 0 h 186"/>
                <a:gd name="T12" fmla="*/ 0 w 109"/>
                <a:gd name="T13" fmla="*/ 0 h 186"/>
                <a:gd name="T14" fmla="*/ 0 w 109"/>
                <a:gd name="T15" fmla="*/ 0 h 186"/>
                <a:gd name="T16" fmla="*/ 0 w 109"/>
                <a:gd name="T17" fmla="*/ 0 h 186"/>
                <a:gd name="T18" fmla="*/ 0 w 109"/>
                <a:gd name="T19" fmla="*/ 0 h 186"/>
                <a:gd name="T20" fmla="*/ 0 w 109"/>
                <a:gd name="T21" fmla="*/ 0 h 186"/>
                <a:gd name="T22" fmla="*/ 0 w 109"/>
                <a:gd name="T23" fmla="*/ 0 h 186"/>
                <a:gd name="T24" fmla="*/ 0 w 109"/>
                <a:gd name="T25" fmla="*/ 0 h 186"/>
                <a:gd name="T26" fmla="*/ 0 w 109"/>
                <a:gd name="T27" fmla="*/ 0 h 186"/>
                <a:gd name="T28" fmla="*/ 0 w 109"/>
                <a:gd name="T29" fmla="*/ 0 h 186"/>
                <a:gd name="T30" fmla="*/ 0 w 109"/>
                <a:gd name="T31" fmla="*/ 0 h 186"/>
                <a:gd name="T32" fmla="*/ 0 w 109"/>
                <a:gd name="T33" fmla="*/ 0 h 186"/>
                <a:gd name="T34" fmla="*/ 0 w 109"/>
                <a:gd name="T35" fmla="*/ 0 h 186"/>
                <a:gd name="T36" fmla="*/ 0 w 109"/>
                <a:gd name="T37" fmla="*/ 0 h 186"/>
                <a:gd name="T38" fmla="*/ 0 w 109"/>
                <a:gd name="T39" fmla="*/ 0 h 186"/>
                <a:gd name="T40" fmla="*/ 0 w 109"/>
                <a:gd name="T41" fmla="*/ 0 h 186"/>
                <a:gd name="T42" fmla="*/ 0 w 109"/>
                <a:gd name="T43" fmla="*/ 0 h 186"/>
                <a:gd name="T44" fmla="*/ 0 w 109"/>
                <a:gd name="T45" fmla="*/ 0 h 186"/>
                <a:gd name="T46" fmla="*/ 0 w 109"/>
                <a:gd name="T47" fmla="*/ 0 h 186"/>
                <a:gd name="T48" fmla="*/ 0 w 109"/>
                <a:gd name="T49" fmla="*/ 0 h 186"/>
                <a:gd name="T50" fmla="*/ 0 w 109"/>
                <a:gd name="T51" fmla="*/ 0 h 186"/>
                <a:gd name="T52" fmla="*/ 0 w 109"/>
                <a:gd name="T53" fmla="*/ 0 h 186"/>
                <a:gd name="T54" fmla="*/ 0 w 109"/>
                <a:gd name="T55" fmla="*/ 0 h 186"/>
                <a:gd name="T56" fmla="*/ 0 w 109"/>
                <a:gd name="T57" fmla="*/ 0 h 186"/>
                <a:gd name="T58" fmla="*/ 0 w 109"/>
                <a:gd name="T59" fmla="*/ 0 h 186"/>
                <a:gd name="T60" fmla="*/ 0 w 109"/>
                <a:gd name="T61" fmla="*/ 0 h 186"/>
                <a:gd name="T62" fmla="*/ 0 w 109"/>
                <a:gd name="T63" fmla="*/ 0 h 186"/>
                <a:gd name="T64" fmla="*/ 0 w 109"/>
                <a:gd name="T65" fmla="*/ 0 h 186"/>
                <a:gd name="T66" fmla="*/ 0 w 109"/>
                <a:gd name="T67" fmla="*/ 0 h 186"/>
                <a:gd name="T68" fmla="*/ 0 w 109"/>
                <a:gd name="T69" fmla="*/ 0 h 186"/>
                <a:gd name="T70" fmla="*/ 0 w 109"/>
                <a:gd name="T71" fmla="*/ 0 h 186"/>
                <a:gd name="T72" fmla="*/ 0 w 109"/>
                <a:gd name="T73" fmla="*/ 0 h 186"/>
                <a:gd name="T74" fmla="*/ 0 w 109"/>
                <a:gd name="T75" fmla="*/ 0 h 186"/>
                <a:gd name="T76" fmla="*/ 0 w 109"/>
                <a:gd name="T77" fmla="*/ 0 h 186"/>
                <a:gd name="T78" fmla="*/ 0 w 109"/>
                <a:gd name="T79" fmla="*/ 0 h 186"/>
                <a:gd name="T80" fmla="*/ 0 w 109"/>
                <a:gd name="T81" fmla="*/ 0 h 186"/>
                <a:gd name="T82" fmla="*/ 0 w 109"/>
                <a:gd name="T83" fmla="*/ 0 h 186"/>
                <a:gd name="T84" fmla="*/ 0 w 109"/>
                <a:gd name="T85" fmla="*/ 0 h 186"/>
                <a:gd name="T86" fmla="*/ 0 w 109"/>
                <a:gd name="T87" fmla="*/ 0 h 186"/>
                <a:gd name="T88" fmla="*/ 0 w 109"/>
                <a:gd name="T89" fmla="*/ 0 h 186"/>
                <a:gd name="T90" fmla="*/ 0 w 109"/>
                <a:gd name="T91" fmla="*/ 0 h 186"/>
                <a:gd name="T92" fmla="*/ 0 w 109"/>
                <a:gd name="T93" fmla="*/ 0 h 186"/>
                <a:gd name="T94" fmla="*/ 0 w 109"/>
                <a:gd name="T95" fmla="*/ 0 h 186"/>
                <a:gd name="T96" fmla="*/ 0 w 109"/>
                <a:gd name="T97" fmla="*/ 0 h 186"/>
                <a:gd name="T98" fmla="*/ 0 w 109"/>
                <a:gd name="T99" fmla="*/ 0 h 186"/>
                <a:gd name="T100" fmla="*/ 0 w 109"/>
                <a:gd name="T101" fmla="*/ 0 h 186"/>
                <a:gd name="T102" fmla="*/ 0 w 109"/>
                <a:gd name="T103" fmla="*/ 0 h 186"/>
                <a:gd name="T104" fmla="*/ 0 w 109"/>
                <a:gd name="T105" fmla="*/ 0 h 18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09"/>
                <a:gd name="T160" fmla="*/ 0 h 186"/>
                <a:gd name="T161" fmla="*/ 109 w 109"/>
                <a:gd name="T162" fmla="*/ 186 h 18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09" h="186">
                  <a:moveTo>
                    <a:pt x="5" y="33"/>
                  </a:moveTo>
                  <a:lnTo>
                    <a:pt x="9" y="33"/>
                  </a:lnTo>
                  <a:lnTo>
                    <a:pt x="13" y="32"/>
                  </a:lnTo>
                  <a:lnTo>
                    <a:pt x="16" y="31"/>
                  </a:lnTo>
                  <a:lnTo>
                    <a:pt x="19" y="30"/>
                  </a:lnTo>
                  <a:lnTo>
                    <a:pt x="24" y="26"/>
                  </a:lnTo>
                  <a:lnTo>
                    <a:pt x="29" y="23"/>
                  </a:lnTo>
                  <a:lnTo>
                    <a:pt x="32" y="18"/>
                  </a:lnTo>
                  <a:lnTo>
                    <a:pt x="36" y="13"/>
                  </a:lnTo>
                  <a:lnTo>
                    <a:pt x="39" y="9"/>
                  </a:lnTo>
                  <a:lnTo>
                    <a:pt x="43" y="5"/>
                  </a:lnTo>
                  <a:lnTo>
                    <a:pt x="48" y="2"/>
                  </a:lnTo>
                  <a:lnTo>
                    <a:pt x="53" y="1"/>
                  </a:lnTo>
                  <a:lnTo>
                    <a:pt x="55" y="0"/>
                  </a:lnTo>
                  <a:lnTo>
                    <a:pt x="58" y="0"/>
                  </a:lnTo>
                  <a:lnTo>
                    <a:pt x="60" y="0"/>
                  </a:lnTo>
                  <a:lnTo>
                    <a:pt x="62" y="1"/>
                  </a:lnTo>
                  <a:lnTo>
                    <a:pt x="66" y="2"/>
                  </a:lnTo>
                  <a:lnTo>
                    <a:pt x="70" y="3"/>
                  </a:lnTo>
                  <a:lnTo>
                    <a:pt x="73" y="4"/>
                  </a:lnTo>
                  <a:lnTo>
                    <a:pt x="76" y="5"/>
                  </a:lnTo>
                  <a:lnTo>
                    <a:pt x="80" y="8"/>
                  </a:lnTo>
                  <a:lnTo>
                    <a:pt x="85" y="9"/>
                  </a:lnTo>
                  <a:lnTo>
                    <a:pt x="89" y="10"/>
                  </a:lnTo>
                  <a:lnTo>
                    <a:pt x="94" y="11"/>
                  </a:lnTo>
                  <a:lnTo>
                    <a:pt x="95" y="38"/>
                  </a:lnTo>
                  <a:lnTo>
                    <a:pt x="96" y="56"/>
                  </a:lnTo>
                  <a:lnTo>
                    <a:pt x="99" y="73"/>
                  </a:lnTo>
                  <a:lnTo>
                    <a:pt x="103" y="94"/>
                  </a:lnTo>
                  <a:lnTo>
                    <a:pt x="107" y="117"/>
                  </a:lnTo>
                  <a:lnTo>
                    <a:pt x="109" y="139"/>
                  </a:lnTo>
                  <a:lnTo>
                    <a:pt x="105" y="159"/>
                  </a:lnTo>
                  <a:lnTo>
                    <a:pt x="96" y="171"/>
                  </a:lnTo>
                  <a:lnTo>
                    <a:pt x="90" y="176"/>
                  </a:lnTo>
                  <a:lnTo>
                    <a:pt x="82" y="179"/>
                  </a:lnTo>
                  <a:lnTo>
                    <a:pt x="75" y="183"/>
                  </a:lnTo>
                  <a:lnTo>
                    <a:pt x="68" y="184"/>
                  </a:lnTo>
                  <a:lnTo>
                    <a:pt x="61" y="186"/>
                  </a:lnTo>
                  <a:lnTo>
                    <a:pt x="53" y="186"/>
                  </a:lnTo>
                  <a:lnTo>
                    <a:pt x="45" y="185"/>
                  </a:lnTo>
                  <a:lnTo>
                    <a:pt x="37" y="184"/>
                  </a:lnTo>
                  <a:lnTo>
                    <a:pt x="29" y="180"/>
                  </a:lnTo>
                  <a:lnTo>
                    <a:pt x="21" y="175"/>
                  </a:lnTo>
                  <a:lnTo>
                    <a:pt x="15" y="169"/>
                  </a:lnTo>
                  <a:lnTo>
                    <a:pt x="9" y="161"/>
                  </a:lnTo>
                  <a:lnTo>
                    <a:pt x="5" y="153"/>
                  </a:lnTo>
                  <a:lnTo>
                    <a:pt x="2" y="145"/>
                  </a:lnTo>
                  <a:lnTo>
                    <a:pt x="1" y="137"/>
                  </a:lnTo>
                  <a:lnTo>
                    <a:pt x="0" y="130"/>
                  </a:lnTo>
                  <a:lnTo>
                    <a:pt x="3" y="114"/>
                  </a:lnTo>
                  <a:lnTo>
                    <a:pt x="10" y="93"/>
                  </a:lnTo>
                  <a:lnTo>
                    <a:pt x="12" y="66"/>
                  </a:lnTo>
                  <a:lnTo>
                    <a:pt x="5" y="3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32" name="Freeform 1847"/>
            <p:cNvSpPr>
              <a:spLocks/>
            </p:cNvSpPr>
            <p:nvPr/>
          </p:nvSpPr>
          <p:spPr bwMode="auto">
            <a:xfrm>
              <a:off x="5299" y="1450"/>
              <a:ext cx="17" cy="27"/>
            </a:xfrm>
            <a:custGeom>
              <a:avLst/>
              <a:gdLst>
                <a:gd name="T0" fmla="*/ 0 w 69"/>
                <a:gd name="T1" fmla="*/ 0 h 110"/>
                <a:gd name="T2" fmla="*/ 0 w 69"/>
                <a:gd name="T3" fmla="*/ 0 h 110"/>
                <a:gd name="T4" fmla="*/ 0 w 69"/>
                <a:gd name="T5" fmla="*/ 0 h 110"/>
                <a:gd name="T6" fmla="*/ 0 w 69"/>
                <a:gd name="T7" fmla="*/ 0 h 110"/>
                <a:gd name="T8" fmla="*/ 0 w 69"/>
                <a:gd name="T9" fmla="*/ 0 h 110"/>
                <a:gd name="T10" fmla="*/ 0 w 69"/>
                <a:gd name="T11" fmla="*/ 0 h 110"/>
                <a:gd name="T12" fmla="*/ 0 w 69"/>
                <a:gd name="T13" fmla="*/ 0 h 110"/>
                <a:gd name="T14" fmla="*/ 0 w 69"/>
                <a:gd name="T15" fmla="*/ 0 h 110"/>
                <a:gd name="T16" fmla="*/ 0 w 69"/>
                <a:gd name="T17" fmla="*/ 0 h 110"/>
                <a:gd name="T18" fmla="*/ 0 w 69"/>
                <a:gd name="T19" fmla="*/ 0 h 110"/>
                <a:gd name="T20" fmla="*/ 0 w 69"/>
                <a:gd name="T21" fmla="*/ 0 h 110"/>
                <a:gd name="T22" fmla="*/ 0 w 69"/>
                <a:gd name="T23" fmla="*/ 0 h 110"/>
                <a:gd name="T24" fmla="*/ 0 w 69"/>
                <a:gd name="T25" fmla="*/ 0 h 110"/>
                <a:gd name="T26" fmla="*/ 0 w 69"/>
                <a:gd name="T27" fmla="*/ 0 h 110"/>
                <a:gd name="T28" fmla="*/ 0 w 69"/>
                <a:gd name="T29" fmla="*/ 0 h 110"/>
                <a:gd name="T30" fmla="*/ 0 w 69"/>
                <a:gd name="T31" fmla="*/ 0 h 110"/>
                <a:gd name="T32" fmla="*/ 0 w 69"/>
                <a:gd name="T33" fmla="*/ 0 h 110"/>
                <a:gd name="T34" fmla="*/ 0 w 69"/>
                <a:gd name="T35" fmla="*/ 0 h 110"/>
                <a:gd name="T36" fmla="*/ 0 w 69"/>
                <a:gd name="T37" fmla="*/ 0 h 110"/>
                <a:gd name="T38" fmla="*/ 0 w 69"/>
                <a:gd name="T39" fmla="*/ 0 h 110"/>
                <a:gd name="T40" fmla="*/ 0 w 69"/>
                <a:gd name="T41" fmla="*/ 0 h 110"/>
                <a:gd name="T42" fmla="*/ 0 w 69"/>
                <a:gd name="T43" fmla="*/ 0 h 110"/>
                <a:gd name="T44" fmla="*/ 0 w 69"/>
                <a:gd name="T45" fmla="*/ 0 h 110"/>
                <a:gd name="T46" fmla="*/ 0 w 69"/>
                <a:gd name="T47" fmla="*/ 0 h 110"/>
                <a:gd name="T48" fmla="*/ 0 w 69"/>
                <a:gd name="T49" fmla="*/ 0 h 110"/>
                <a:gd name="T50" fmla="*/ 0 w 69"/>
                <a:gd name="T51" fmla="*/ 0 h 110"/>
                <a:gd name="T52" fmla="*/ 0 w 69"/>
                <a:gd name="T53" fmla="*/ 0 h 110"/>
                <a:gd name="T54" fmla="*/ 0 w 69"/>
                <a:gd name="T55" fmla="*/ 0 h 110"/>
                <a:gd name="T56" fmla="*/ 0 w 69"/>
                <a:gd name="T57" fmla="*/ 0 h 11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69"/>
                <a:gd name="T88" fmla="*/ 0 h 110"/>
                <a:gd name="T89" fmla="*/ 69 w 69"/>
                <a:gd name="T90" fmla="*/ 110 h 110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69" h="110">
                  <a:moveTo>
                    <a:pt x="43" y="1"/>
                  </a:moveTo>
                  <a:lnTo>
                    <a:pt x="41" y="0"/>
                  </a:lnTo>
                  <a:lnTo>
                    <a:pt x="39" y="0"/>
                  </a:lnTo>
                  <a:lnTo>
                    <a:pt x="36" y="0"/>
                  </a:lnTo>
                  <a:lnTo>
                    <a:pt x="34" y="1"/>
                  </a:lnTo>
                  <a:lnTo>
                    <a:pt x="29" y="2"/>
                  </a:lnTo>
                  <a:lnTo>
                    <a:pt x="24" y="5"/>
                  </a:lnTo>
                  <a:lnTo>
                    <a:pt x="20" y="9"/>
                  </a:lnTo>
                  <a:lnTo>
                    <a:pt x="17" y="13"/>
                  </a:lnTo>
                  <a:lnTo>
                    <a:pt x="13" y="18"/>
                  </a:lnTo>
                  <a:lnTo>
                    <a:pt x="10" y="23"/>
                  </a:lnTo>
                  <a:lnTo>
                    <a:pt x="5" y="26"/>
                  </a:lnTo>
                  <a:lnTo>
                    <a:pt x="0" y="30"/>
                  </a:lnTo>
                  <a:lnTo>
                    <a:pt x="5" y="55"/>
                  </a:lnTo>
                  <a:lnTo>
                    <a:pt x="4" y="77"/>
                  </a:lnTo>
                  <a:lnTo>
                    <a:pt x="3" y="95"/>
                  </a:lnTo>
                  <a:lnTo>
                    <a:pt x="10" y="110"/>
                  </a:lnTo>
                  <a:lnTo>
                    <a:pt x="17" y="109"/>
                  </a:lnTo>
                  <a:lnTo>
                    <a:pt x="24" y="107"/>
                  </a:lnTo>
                  <a:lnTo>
                    <a:pt x="31" y="104"/>
                  </a:lnTo>
                  <a:lnTo>
                    <a:pt x="39" y="102"/>
                  </a:lnTo>
                  <a:lnTo>
                    <a:pt x="47" y="101"/>
                  </a:lnTo>
                  <a:lnTo>
                    <a:pt x="54" y="99"/>
                  </a:lnTo>
                  <a:lnTo>
                    <a:pt x="61" y="99"/>
                  </a:lnTo>
                  <a:lnTo>
                    <a:pt x="69" y="99"/>
                  </a:lnTo>
                  <a:lnTo>
                    <a:pt x="66" y="74"/>
                  </a:lnTo>
                  <a:lnTo>
                    <a:pt x="57" y="48"/>
                  </a:lnTo>
                  <a:lnTo>
                    <a:pt x="48" y="23"/>
                  </a:lnTo>
                  <a:lnTo>
                    <a:pt x="43" y="1"/>
                  </a:lnTo>
                  <a:close/>
                </a:path>
              </a:pathLst>
            </a:custGeom>
            <a:solidFill>
              <a:srgbClr val="5959B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33" name="Freeform 1848"/>
            <p:cNvSpPr>
              <a:spLocks/>
            </p:cNvSpPr>
            <p:nvPr/>
          </p:nvSpPr>
          <p:spPr bwMode="auto">
            <a:xfrm>
              <a:off x="5255" y="1454"/>
              <a:ext cx="21" cy="17"/>
            </a:xfrm>
            <a:custGeom>
              <a:avLst/>
              <a:gdLst>
                <a:gd name="T0" fmla="*/ 0 w 83"/>
                <a:gd name="T1" fmla="*/ 0 h 68"/>
                <a:gd name="T2" fmla="*/ 0 w 83"/>
                <a:gd name="T3" fmla="*/ 0 h 68"/>
                <a:gd name="T4" fmla="*/ 0 w 83"/>
                <a:gd name="T5" fmla="*/ 0 h 68"/>
                <a:gd name="T6" fmla="*/ 0 w 83"/>
                <a:gd name="T7" fmla="*/ 0 h 68"/>
                <a:gd name="T8" fmla="*/ 0 w 83"/>
                <a:gd name="T9" fmla="*/ 0 h 68"/>
                <a:gd name="T10" fmla="*/ 0 w 83"/>
                <a:gd name="T11" fmla="*/ 0 h 68"/>
                <a:gd name="T12" fmla="*/ 0 w 83"/>
                <a:gd name="T13" fmla="*/ 0 h 68"/>
                <a:gd name="T14" fmla="*/ 0 w 83"/>
                <a:gd name="T15" fmla="*/ 0 h 68"/>
                <a:gd name="T16" fmla="*/ 0 w 83"/>
                <a:gd name="T17" fmla="*/ 0 h 68"/>
                <a:gd name="T18" fmla="*/ 0 w 83"/>
                <a:gd name="T19" fmla="*/ 0 h 68"/>
                <a:gd name="T20" fmla="*/ 0 w 83"/>
                <a:gd name="T21" fmla="*/ 0 h 68"/>
                <a:gd name="T22" fmla="*/ 0 w 83"/>
                <a:gd name="T23" fmla="*/ 0 h 68"/>
                <a:gd name="T24" fmla="*/ 0 w 83"/>
                <a:gd name="T25" fmla="*/ 0 h 68"/>
                <a:gd name="T26" fmla="*/ 0 w 83"/>
                <a:gd name="T27" fmla="*/ 0 h 68"/>
                <a:gd name="T28" fmla="*/ 0 w 83"/>
                <a:gd name="T29" fmla="*/ 0 h 68"/>
                <a:gd name="T30" fmla="*/ 0 w 83"/>
                <a:gd name="T31" fmla="*/ 0 h 68"/>
                <a:gd name="T32" fmla="*/ 0 w 83"/>
                <a:gd name="T33" fmla="*/ 0 h 68"/>
                <a:gd name="T34" fmla="*/ 0 w 83"/>
                <a:gd name="T35" fmla="*/ 0 h 68"/>
                <a:gd name="T36" fmla="*/ 0 w 83"/>
                <a:gd name="T37" fmla="*/ 0 h 68"/>
                <a:gd name="T38" fmla="*/ 0 w 83"/>
                <a:gd name="T39" fmla="*/ 0 h 68"/>
                <a:gd name="T40" fmla="*/ 0 w 83"/>
                <a:gd name="T41" fmla="*/ 0 h 68"/>
                <a:gd name="T42" fmla="*/ 0 w 83"/>
                <a:gd name="T43" fmla="*/ 0 h 68"/>
                <a:gd name="T44" fmla="*/ 0 w 83"/>
                <a:gd name="T45" fmla="*/ 0 h 68"/>
                <a:gd name="T46" fmla="*/ 0 w 83"/>
                <a:gd name="T47" fmla="*/ 0 h 68"/>
                <a:gd name="T48" fmla="*/ 0 w 83"/>
                <a:gd name="T49" fmla="*/ 0 h 68"/>
                <a:gd name="T50" fmla="*/ 0 w 83"/>
                <a:gd name="T51" fmla="*/ 0 h 68"/>
                <a:gd name="T52" fmla="*/ 0 w 83"/>
                <a:gd name="T53" fmla="*/ 0 h 68"/>
                <a:gd name="T54" fmla="*/ 0 w 83"/>
                <a:gd name="T55" fmla="*/ 0 h 68"/>
                <a:gd name="T56" fmla="*/ 0 w 83"/>
                <a:gd name="T57" fmla="*/ 0 h 68"/>
                <a:gd name="T58" fmla="*/ 0 w 83"/>
                <a:gd name="T59" fmla="*/ 0 h 68"/>
                <a:gd name="T60" fmla="*/ 0 w 83"/>
                <a:gd name="T61" fmla="*/ 0 h 68"/>
                <a:gd name="T62" fmla="*/ 0 w 83"/>
                <a:gd name="T63" fmla="*/ 0 h 68"/>
                <a:gd name="T64" fmla="*/ 0 w 83"/>
                <a:gd name="T65" fmla="*/ 0 h 6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83"/>
                <a:gd name="T100" fmla="*/ 0 h 68"/>
                <a:gd name="T101" fmla="*/ 83 w 83"/>
                <a:gd name="T102" fmla="*/ 68 h 6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83" h="68">
                  <a:moveTo>
                    <a:pt x="83" y="0"/>
                  </a:moveTo>
                  <a:lnTo>
                    <a:pt x="77" y="2"/>
                  </a:lnTo>
                  <a:lnTo>
                    <a:pt x="71" y="6"/>
                  </a:lnTo>
                  <a:lnTo>
                    <a:pt x="64" y="8"/>
                  </a:lnTo>
                  <a:lnTo>
                    <a:pt x="59" y="10"/>
                  </a:lnTo>
                  <a:lnTo>
                    <a:pt x="55" y="13"/>
                  </a:lnTo>
                  <a:lnTo>
                    <a:pt x="51" y="14"/>
                  </a:lnTo>
                  <a:lnTo>
                    <a:pt x="47" y="14"/>
                  </a:lnTo>
                  <a:lnTo>
                    <a:pt x="44" y="11"/>
                  </a:lnTo>
                  <a:lnTo>
                    <a:pt x="43" y="14"/>
                  </a:lnTo>
                  <a:lnTo>
                    <a:pt x="42" y="18"/>
                  </a:lnTo>
                  <a:lnTo>
                    <a:pt x="38" y="25"/>
                  </a:lnTo>
                  <a:lnTo>
                    <a:pt x="33" y="30"/>
                  </a:lnTo>
                  <a:lnTo>
                    <a:pt x="30" y="31"/>
                  </a:lnTo>
                  <a:lnTo>
                    <a:pt x="28" y="33"/>
                  </a:lnTo>
                  <a:lnTo>
                    <a:pt x="25" y="36"/>
                  </a:lnTo>
                  <a:lnTo>
                    <a:pt x="22" y="38"/>
                  </a:lnTo>
                  <a:lnTo>
                    <a:pt x="18" y="40"/>
                  </a:lnTo>
                  <a:lnTo>
                    <a:pt x="14" y="45"/>
                  </a:lnTo>
                  <a:lnTo>
                    <a:pt x="7" y="49"/>
                  </a:lnTo>
                  <a:lnTo>
                    <a:pt x="0" y="56"/>
                  </a:lnTo>
                  <a:lnTo>
                    <a:pt x="6" y="60"/>
                  </a:lnTo>
                  <a:lnTo>
                    <a:pt x="15" y="62"/>
                  </a:lnTo>
                  <a:lnTo>
                    <a:pt x="22" y="64"/>
                  </a:lnTo>
                  <a:lnTo>
                    <a:pt x="28" y="68"/>
                  </a:lnTo>
                  <a:lnTo>
                    <a:pt x="37" y="60"/>
                  </a:lnTo>
                  <a:lnTo>
                    <a:pt x="45" y="51"/>
                  </a:lnTo>
                  <a:lnTo>
                    <a:pt x="54" y="40"/>
                  </a:lnTo>
                  <a:lnTo>
                    <a:pt x="63" y="31"/>
                  </a:lnTo>
                  <a:lnTo>
                    <a:pt x="71" y="22"/>
                  </a:lnTo>
                  <a:lnTo>
                    <a:pt x="77" y="14"/>
                  </a:lnTo>
                  <a:lnTo>
                    <a:pt x="81" y="6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5959B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34" name="Freeform 1849"/>
            <p:cNvSpPr>
              <a:spLocks/>
            </p:cNvSpPr>
            <p:nvPr/>
          </p:nvSpPr>
          <p:spPr bwMode="auto">
            <a:xfrm>
              <a:off x="5263" y="1465"/>
              <a:ext cx="4" cy="5"/>
            </a:xfrm>
            <a:custGeom>
              <a:avLst/>
              <a:gdLst>
                <a:gd name="T0" fmla="*/ 0 w 16"/>
                <a:gd name="T1" fmla="*/ 0 h 18"/>
                <a:gd name="T2" fmla="*/ 0 w 16"/>
                <a:gd name="T3" fmla="*/ 0 h 18"/>
                <a:gd name="T4" fmla="*/ 0 w 16"/>
                <a:gd name="T5" fmla="*/ 0 h 18"/>
                <a:gd name="T6" fmla="*/ 0 w 16"/>
                <a:gd name="T7" fmla="*/ 0 h 18"/>
                <a:gd name="T8" fmla="*/ 0 w 16"/>
                <a:gd name="T9" fmla="*/ 0 h 18"/>
                <a:gd name="T10" fmla="*/ 0 w 16"/>
                <a:gd name="T11" fmla="*/ 0 h 18"/>
                <a:gd name="T12" fmla="*/ 0 w 16"/>
                <a:gd name="T13" fmla="*/ 0 h 18"/>
                <a:gd name="T14" fmla="*/ 0 w 16"/>
                <a:gd name="T15" fmla="*/ 0 h 18"/>
                <a:gd name="T16" fmla="*/ 0 w 16"/>
                <a:gd name="T17" fmla="*/ 0 h 18"/>
                <a:gd name="T18" fmla="*/ 0 w 16"/>
                <a:gd name="T19" fmla="*/ 0 h 18"/>
                <a:gd name="T20" fmla="*/ 0 w 16"/>
                <a:gd name="T21" fmla="*/ 0 h 18"/>
                <a:gd name="T22" fmla="*/ 0 w 16"/>
                <a:gd name="T23" fmla="*/ 0 h 18"/>
                <a:gd name="T24" fmla="*/ 0 w 16"/>
                <a:gd name="T25" fmla="*/ 0 h 18"/>
                <a:gd name="T26" fmla="*/ 0 w 16"/>
                <a:gd name="T27" fmla="*/ 0 h 18"/>
                <a:gd name="T28" fmla="*/ 0 w 16"/>
                <a:gd name="T29" fmla="*/ 0 h 18"/>
                <a:gd name="T30" fmla="*/ 0 w 16"/>
                <a:gd name="T31" fmla="*/ 0 h 18"/>
                <a:gd name="T32" fmla="*/ 0 w 16"/>
                <a:gd name="T33" fmla="*/ 0 h 18"/>
                <a:gd name="T34" fmla="*/ 0 w 16"/>
                <a:gd name="T35" fmla="*/ 0 h 18"/>
                <a:gd name="T36" fmla="*/ 0 w 16"/>
                <a:gd name="T37" fmla="*/ 0 h 18"/>
                <a:gd name="T38" fmla="*/ 0 w 16"/>
                <a:gd name="T39" fmla="*/ 0 h 18"/>
                <a:gd name="T40" fmla="*/ 0 w 16"/>
                <a:gd name="T41" fmla="*/ 0 h 18"/>
                <a:gd name="T42" fmla="*/ 0 w 16"/>
                <a:gd name="T43" fmla="*/ 0 h 18"/>
                <a:gd name="T44" fmla="*/ 0 w 16"/>
                <a:gd name="T45" fmla="*/ 0 h 18"/>
                <a:gd name="T46" fmla="*/ 0 w 16"/>
                <a:gd name="T47" fmla="*/ 0 h 18"/>
                <a:gd name="T48" fmla="*/ 0 w 16"/>
                <a:gd name="T49" fmla="*/ 0 h 18"/>
                <a:gd name="T50" fmla="*/ 0 w 16"/>
                <a:gd name="T51" fmla="*/ 0 h 18"/>
                <a:gd name="T52" fmla="*/ 0 w 16"/>
                <a:gd name="T53" fmla="*/ 0 h 18"/>
                <a:gd name="T54" fmla="*/ 0 w 16"/>
                <a:gd name="T55" fmla="*/ 0 h 18"/>
                <a:gd name="T56" fmla="*/ 0 w 16"/>
                <a:gd name="T57" fmla="*/ 0 h 1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6"/>
                <a:gd name="T88" fmla="*/ 0 h 18"/>
                <a:gd name="T89" fmla="*/ 16 w 16"/>
                <a:gd name="T90" fmla="*/ 18 h 18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6" h="18">
                  <a:moveTo>
                    <a:pt x="16" y="9"/>
                  </a:moveTo>
                  <a:lnTo>
                    <a:pt x="16" y="7"/>
                  </a:lnTo>
                  <a:lnTo>
                    <a:pt x="15" y="6"/>
                  </a:lnTo>
                  <a:lnTo>
                    <a:pt x="15" y="3"/>
                  </a:lnTo>
                  <a:lnTo>
                    <a:pt x="14" y="2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10" y="0"/>
                  </a:lnTo>
                  <a:lnTo>
                    <a:pt x="8" y="0"/>
                  </a:lnTo>
                  <a:lnTo>
                    <a:pt x="5" y="1"/>
                  </a:lnTo>
                  <a:lnTo>
                    <a:pt x="3" y="2"/>
                  </a:lnTo>
                  <a:lnTo>
                    <a:pt x="1" y="6"/>
                  </a:lnTo>
                  <a:lnTo>
                    <a:pt x="0" y="9"/>
                  </a:lnTo>
                  <a:lnTo>
                    <a:pt x="0" y="10"/>
                  </a:lnTo>
                  <a:lnTo>
                    <a:pt x="1" y="13"/>
                  </a:lnTo>
                  <a:lnTo>
                    <a:pt x="1" y="14"/>
                  </a:lnTo>
                  <a:lnTo>
                    <a:pt x="2" y="16"/>
                  </a:lnTo>
                  <a:lnTo>
                    <a:pt x="4" y="17"/>
                  </a:lnTo>
                  <a:lnTo>
                    <a:pt x="5" y="17"/>
                  </a:lnTo>
                  <a:lnTo>
                    <a:pt x="7" y="18"/>
                  </a:lnTo>
                  <a:lnTo>
                    <a:pt x="8" y="18"/>
                  </a:lnTo>
                  <a:lnTo>
                    <a:pt x="10" y="18"/>
                  </a:lnTo>
                  <a:lnTo>
                    <a:pt x="11" y="17"/>
                  </a:lnTo>
                  <a:lnTo>
                    <a:pt x="13" y="17"/>
                  </a:lnTo>
                  <a:lnTo>
                    <a:pt x="14" y="16"/>
                  </a:lnTo>
                  <a:lnTo>
                    <a:pt x="15" y="14"/>
                  </a:lnTo>
                  <a:lnTo>
                    <a:pt x="15" y="13"/>
                  </a:lnTo>
                  <a:lnTo>
                    <a:pt x="16" y="10"/>
                  </a:lnTo>
                  <a:lnTo>
                    <a:pt x="16" y="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35" name="Freeform 1850"/>
            <p:cNvSpPr>
              <a:spLocks/>
            </p:cNvSpPr>
            <p:nvPr/>
          </p:nvSpPr>
          <p:spPr bwMode="auto">
            <a:xfrm>
              <a:off x="5268" y="1461"/>
              <a:ext cx="4" cy="5"/>
            </a:xfrm>
            <a:custGeom>
              <a:avLst/>
              <a:gdLst>
                <a:gd name="T0" fmla="*/ 0 w 15"/>
                <a:gd name="T1" fmla="*/ 0 h 18"/>
                <a:gd name="T2" fmla="*/ 0 w 15"/>
                <a:gd name="T3" fmla="*/ 0 h 18"/>
                <a:gd name="T4" fmla="*/ 0 w 15"/>
                <a:gd name="T5" fmla="*/ 0 h 18"/>
                <a:gd name="T6" fmla="*/ 0 w 15"/>
                <a:gd name="T7" fmla="*/ 0 h 18"/>
                <a:gd name="T8" fmla="*/ 0 w 15"/>
                <a:gd name="T9" fmla="*/ 0 h 18"/>
                <a:gd name="T10" fmla="*/ 0 w 15"/>
                <a:gd name="T11" fmla="*/ 0 h 18"/>
                <a:gd name="T12" fmla="*/ 0 w 15"/>
                <a:gd name="T13" fmla="*/ 0 h 18"/>
                <a:gd name="T14" fmla="*/ 0 w 15"/>
                <a:gd name="T15" fmla="*/ 0 h 18"/>
                <a:gd name="T16" fmla="*/ 0 w 15"/>
                <a:gd name="T17" fmla="*/ 0 h 18"/>
                <a:gd name="T18" fmla="*/ 0 w 15"/>
                <a:gd name="T19" fmla="*/ 0 h 18"/>
                <a:gd name="T20" fmla="*/ 0 w 15"/>
                <a:gd name="T21" fmla="*/ 0 h 18"/>
                <a:gd name="T22" fmla="*/ 0 w 15"/>
                <a:gd name="T23" fmla="*/ 0 h 18"/>
                <a:gd name="T24" fmla="*/ 0 w 15"/>
                <a:gd name="T25" fmla="*/ 0 h 18"/>
                <a:gd name="T26" fmla="*/ 0 w 15"/>
                <a:gd name="T27" fmla="*/ 0 h 18"/>
                <a:gd name="T28" fmla="*/ 0 w 15"/>
                <a:gd name="T29" fmla="*/ 0 h 18"/>
                <a:gd name="T30" fmla="*/ 0 w 15"/>
                <a:gd name="T31" fmla="*/ 0 h 18"/>
                <a:gd name="T32" fmla="*/ 0 w 15"/>
                <a:gd name="T33" fmla="*/ 0 h 18"/>
                <a:gd name="T34" fmla="*/ 0 w 15"/>
                <a:gd name="T35" fmla="*/ 0 h 18"/>
                <a:gd name="T36" fmla="*/ 0 w 15"/>
                <a:gd name="T37" fmla="*/ 0 h 18"/>
                <a:gd name="T38" fmla="*/ 0 w 15"/>
                <a:gd name="T39" fmla="*/ 0 h 18"/>
                <a:gd name="T40" fmla="*/ 0 w 15"/>
                <a:gd name="T41" fmla="*/ 0 h 18"/>
                <a:gd name="T42" fmla="*/ 0 w 15"/>
                <a:gd name="T43" fmla="*/ 0 h 18"/>
                <a:gd name="T44" fmla="*/ 0 w 15"/>
                <a:gd name="T45" fmla="*/ 0 h 18"/>
                <a:gd name="T46" fmla="*/ 0 w 15"/>
                <a:gd name="T47" fmla="*/ 0 h 18"/>
                <a:gd name="T48" fmla="*/ 0 w 15"/>
                <a:gd name="T49" fmla="*/ 0 h 18"/>
                <a:gd name="T50" fmla="*/ 0 w 15"/>
                <a:gd name="T51" fmla="*/ 0 h 18"/>
                <a:gd name="T52" fmla="*/ 0 w 15"/>
                <a:gd name="T53" fmla="*/ 0 h 18"/>
                <a:gd name="T54" fmla="*/ 0 w 15"/>
                <a:gd name="T55" fmla="*/ 0 h 18"/>
                <a:gd name="T56" fmla="*/ 0 w 15"/>
                <a:gd name="T57" fmla="*/ 0 h 1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5"/>
                <a:gd name="T88" fmla="*/ 0 h 18"/>
                <a:gd name="T89" fmla="*/ 15 w 15"/>
                <a:gd name="T90" fmla="*/ 18 h 18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5" h="18">
                  <a:moveTo>
                    <a:pt x="15" y="9"/>
                  </a:moveTo>
                  <a:lnTo>
                    <a:pt x="15" y="8"/>
                  </a:lnTo>
                  <a:lnTo>
                    <a:pt x="15" y="6"/>
                  </a:lnTo>
                  <a:lnTo>
                    <a:pt x="14" y="4"/>
                  </a:lnTo>
                  <a:lnTo>
                    <a:pt x="13" y="3"/>
                  </a:lnTo>
                  <a:lnTo>
                    <a:pt x="12" y="2"/>
                  </a:lnTo>
                  <a:lnTo>
                    <a:pt x="11" y="1"/>
                  </a:lnTo>
                  <a:lnTo>
                    <a:pt x="9" y="0"/>
                  </a:lnTo>
                  <a:lnTo>
                    <a:pt x="7" y="0"/>
                  </a:lnTo>
                  <a:lnTo>
                    <a:pt x="4" y="1"/>
                  </a:lnTo>
                  <a:lnTo>
                    <a:pt x="2" y="2"/>
                  </a:lnTo>
                  <a:lnTo>
                    <a:pt x="1" y="6"/>
                  </a:lnTo>
                  <a:lnTo>
                    <a:pt x="0" y="9"/>
                  </a:lnTo>
                  <a:lnTo>
                    <a:pt x="0" y="10"/>
                  </a:lnTo>
                  <a:lnTo>
                    <a:pt x="0" y="13"/>
                  </a:lnTo>
                  <a:lnTo>
                    <a:pt x="1" y="14"/>
                  </a:lnTo>
                  <a:lnTo>
                    <a:pt x="2" y="16"/>
                  </a:lnTo>
                  <a:lnTo>
                    <a:pt x="3" y="17"/>
                  </a:lnTo>
                  <a:lnTo>
                    <a:pt x="4" y="17"/>
                  </a:lnTo>
                  <a:lnTo>
                    <a:pt x="6" y="18"/>
                  </a:lnTo>
                  <a:lnTo>
                    <a:pt x="7" y="18"/>
                  </a:lnTo>
                  <a:lnTo>
                    <a:pt x="9" y="18"/>
                  </a:lnTo>
                  <a:lnTo>
                    <a:pt x="11" y="17"/>
                  </a:lnTo>
                  <a:lnTo>
                    <a:pt x="12" y="17"/>
                  </a:lnTo>
                  <a:lnTo>
                    <a:pt x="13" y="16"/>
                  </a:lnTo>
                  <a:lnTo>
                    <a:pt x="14" y="14"/>
                  </a:lnTo>
                  <a:lnTo>
                    <a:pt x="15" y="13"/>
                  </a:lnTo>
                  <a:lnTo>
                    <a:pt x="15" y="10"/>
                  </a:lnTo>
                  <a:lnTo>
                    <a:pt x="15" y="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36" name="Freeform 1851"/>
            <p:cNvSpPr>
              <a:spLocks/>
            </p:cNvSpPr>
            <p:nvPr/>
          </p:nvSpPr>
          <p:spPr bwMode="auto">
            <a:xfrm>
              <a:off x="5272" y="1456"/>
              <a:ext cx="4" cy="5"/>
            </a:xfrm>
            <a:custGeom>
              <a:avLst/>
              <a:gdLst>
                <a:gd name="T0" fmla="*/ 0 w 16"/>
                <a:gd name="T1" fmla="*/ 0 h 18"/>
                <a:gd name="T2" fmla="*/ 0 w 16"/>
                <a:gd name="T3" fmla="*/ 0 h 18"/>
                <a:gd name="T4" fmla="*/ 0 w 16"/>
                <a:gd name="T5" fmla="*/ 0 h 18"/>
                <a:gd name="T6" fmla="*/ 0 w 16"/>
                <a:gd name="T7" fmla="*/ 0 h 18"/>
                <a:gd name="T8" fmla="*/ 0 w 16"/>
                <a:gd name="T9" fmla="*/ 0 h 18"/>
                <a:gd name="T10" fmla="*/ 0 w 16"/>
                <a:gd name="T11" fmla="*/ 0 h 18"/>
                <a:gd name="T12" fmla="*/ 0 w 16"/>
                <a:gd name="T13" fmla="*/ 0 h 18"/>
                <a:gd name="T14" fmla="*/ 0 w 16"/>
                <a:gd name="T15" fmla="*/ 0 h 18"/>
                <a:gd name="T16" fmla="*/ 0 w 16"/>
                <a:gd name="T17" fmla="*/ 0 h 18"/>
                <a:gd name="T18" fmla="*/ 0 w 16"/>
                <a:gd name="T19" fmla="*/ 0 h 18"/>
                <a:gd name="T20" fmla="*/ 0 w 16"/>
                <a:gd name="T21" fmla="*/ 0 h 18"/>
                <a:gd name="T22" fmla="*/ 0 w 16"/>
                <a:gd name="T23" fmla="*/ 0 h 18"/>
                <a:gd name="T24" fmla="*/ 0 w 16"/>
                <a:gd name="T25" fmla="*/ 0 h 18"/>
                <a:gd name="T26" fmla="*/ 0 w 16"/>
                <a:gd name="T27" fmla="*/ 0 h 18"/>
                <a:gd name="T28" fmla="*/ 0 w 16"/>
                <a:gd name="T29" fmla="*/ 0 h 18"/>
                <a:gd name="T30" fmla="*/ 0 w 16"/>
                <a:gd name="T31" fmla="*/ 0 h 18"/>
                <a:gd name="T32" fmla="*/ 0 w 16"/>
                <a:gd name="T33" fmla="*/ 0 h 18"/>
                <a:gd name="T34" fmla="*/ 0 w 16"/>
                <a:gd name="T35" fmla="*/ 0 h 18"/>
                <a:gd name="T36" fmla="*/ 0 w 16"/>
                <a:gd name="T37" fmla="*/ 0 h 18"/>
                <a:gd name="T38" fmla="*/ 0 w 16"/>
                <a:gd name="T39" fmla="*/ 0 h 18"/>
                <a:gd name="T40" fmla="*/ 0 w 16"/>
                <a:gd name="T41" fmla="*/ 0 h 18"/>
                <a:gd name="T42" fmla="*/ 0 w 16"/>
                <a:gd name="T43" fmla="*/ 0 h 18"/>
                <a:gd name="T44" fmla="*/ 0 w 16"/>
                <a:gd name="T45" fmla="*/ 0 h 18"/>
                <a:gd name="T46" fmla="*/ 0 w 16"/>
                <a:gd name="T47" fmla="*/ 0 h 18"/>
                <a:gd name="T48" fmla="*/ 0 w 16"/>
                <a:gd name="T49" fmla="*/ 0 h 18"/>
                <a:gd name="T50" fmla="*/ 0 w 16"/>
                <a:gd name="T51" fmla="*/ 0 h 18"/>
                <a:gd name="T52" fmla="*/ 0 w 16"/>
                <a:gd name="T53" fmla="*/ 0 h 18"/>
                <a:gd name="T54" fmla="*/ 0 w 16"/>
                <a:gd name="T55" fmla="*/ 0 h 18"/>
                <a:gd name="T56" fmla="*/ 0 w 16"/>
                <a:gd name="T57" fmla="*/ 0 h 1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6"/>
                <a:gd name="T88" fmla="*/ 0 h 18"/>
                <a:gd name="T89" fmla="*/ 16 w 16"/>
                <a:gd name="T90" fmla="*/ 18 h 18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6" h="18">
                  <a:moveTo>
                    <a:pt x="16" y="9"/>
                  </a:moveTo>
                  <a:lnTo>
                    <a:pt x="16" y="8"/>
                  </a:lnTo>
                  <a:lnTo>
                    <a:pt x="15" y="6"/>
                  </a:lnTo>
                  <a:lnTo>
                    <a:pt x="14" y="5"/>
                  </a:lnTo>
                  <a:lnTo>
                    <a:pt x="13" y="3"/>
                  </a:lnTo>
                  <a:lnTo>
                    <a:pt x="12" y="2"/>
                  </a:lnTo>
                  <a:lnTo>
                    <a:pt x="11" y="1"/>
                  </a:lnTo>
                  <a:lnTo>
                    <a:pt x="9" y="0"/>
                  </a:lnTo>
                  <a:lnTo>
                    <a:pt x="8" y="0"/>
                  </a:lnTo>
                  <a:lnTo>
                    <a:pt x="5" y="1"/>
                  </a:lnTo>
                  <a:lnTo>
                    <a:pt x="2" y="2"/>
                  </a:lnTo>
                  <a:lnTo>
                    <a:pt x="1" y="6"/>
                  </a:lnTo>
                  <a:lnTo>
                    <a:pt x="0" y="9"/>
                  </a:lnTo>
                  <a:lnTo>
                    <a:pt x="0" y="10"/>
                  </a:lnTo>
                  <a:lnTo>
                    <a:pt x="1" y="13"/>
                  </a:lnTo>
                  <a:lnTo>
                    <a:pt x="1" y="14"/>
                  </a:lnTo>
                  <a:lnTo>
                    <a:pt x="2" y="16"/>
                  </a:lnTo>
                  <a:lnTo>
                    <a:pt x="4" y="17"/>
                  </a:lnTo>
                  <a:lnTo>
                    <a:pt x="5" y="17"/>
                  </a:lnTo>
                  <a:lnTo>
                    <a:pt x="7" y="18"/>
                  </a:lnTo>
                  <a:lnTo>
                    <a:pt x="8" y="18"/>
                  </a:lnTo>
                  <a:lnTo>
                    <a:pt x="9" y="18"/>
                  </a:lnTo>
                  <a:lnTo>
                    <a:pt x="11" y="17"/>
                  </a:lnTo>
                  <a:lnTo>
                    <a:pt x="12" y="17"/>
                  </a:lnTo>
                  <a:lnTo>
                    <a:pt x="13" y="16"/>
                  </a:lnTo>
                  <a:lnTo>
                    <a:pt x="14" y="14"/>
                  </a:lnTo>
                  <a:lnTo>
                    <a:pt x="15" y="13"/>
                  </a:lnTo>
                  <a:lnTo>
                    <a:pt x="16" y="10"/>
                  </a:lnTo>
                  <a:lnTo>
                    <a:pt x="16" y="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37" name="Freeform 1852"/>
            <p:cNvSpPr>
              <a:spLocks/>
            </p:cNvSpPr>
            <p:nvPr/>
          </p:nvSpPr>
          <p:spPr bwMode="auto">
            <a:xfrm>
              <a:off x="5299" y="1463"/>
              <a:ext cx="4" cy="5"/>
            </a:xfrm>
            <a:custGeom>
              <a:avLst/>
              <a:gdLst>
                <a:gd name="T0" fmla="*/ 0 w 17"/>
                <a:gd name="T1" fmla="*/ 0 h 18"/>
                <a:gd name="T2" fmla="*/ 0 w 17"/>
                <a:gd name="T3" fmla="*/ 0 h 18"/>
                <a:gd name="T4" fmla="*/ 0 w 17"/>
                <a:gd name="T5" fmla="*/ 0 h 18"/>
                <a:gd name="T6" fmla="*/ 0 w 17"/>
                <a:gd name="T7" fmla="*/ 0 h 18"/>
                <a:gd name="T8" fmla="*/ 0 w 17"/>
                <a:gd name="T9" fmla="*/ 0 h 18"/>
                <a:gd name="T10" fmla="*/ 0 w 17"/>
                <a:gd name="T11" fmla="*/ 0 h 18"/>
                <a:gd name="T12" fmla="*/ 0 w 17"/>
                <a:gd name="T13" fmla="*/ 0 h 18"/>
                <a:gd name="T14" fmla="*/ 0 w 17"/>
                <a:gd name="T15" fmla="*/ 0 h 18"/>
                <a:gd name="T16" fmla="*/ 0 w 17"/>
                <a:gd name="T17" fmla="*/ 0 h 18"/>
                <a:gd name="T18" fmla="*/ 0 w 17"/>
                <a:gd name="T19" fmla="*/ 0 h 18"/>
                <a:gd name="T20" fmla="*/ 0 w 17"/>
                <a:gd name="T21" fmla="*/ 0 h 18"/>
                <a:gd name="T22" fmla="*/ 0 w 17"/>
                <a:gd name="T23" fmla="*/ 0 h 18"/>
                <a:gd name="T24" fmla="*/ 0 w 17"/>
                <a:gd name="T25" fmla="*/ 0 h 18"/>
                <a:gd name="T26" fmla="*/ 0 w 17"/>
                <a:gd name="T27" fmla="*/ 0 h 18"/>
                <a:gd name="T28" fmla="*/ 0 w 17"/>
                <a:gd name="T29" fmla="*/ 0 h 18"/>
                <a:gd name="T30" fmla="*/ 0 w 17"/>
                <a:gd name="T31" fmla="*/ 0 h 18"/>
                <a:gd name="T32" fmla="*/ 0 w 17"/>
                <a:gd name="T33" fmla="*/ 0 h 18"/>
                <a:gd name="T34" fmla="*/ 0 w 17"/>
                <a:gd name="T35" fmla="*/ 0 h 18"/>
                <a:gd name="T36" fmla="*/ 0 w 17"/>
                <a:gd name="T37" fmla="*/ 0 h 18"/>
                <a:gd name="T38" fmla="*/ 0 w 17"/>
                <a:gd name="T39" fmla="*/ 0 h 18"/>
                <a:gd name="T40" fmla="*/ 0 w 17"/>
                <a:gd name="T41" fmla="*/ 0 h 18"/>
                <a:gd name="T42" fmla="*/ 0 w 17"/>
                <a:gd name="T43" fmla="*/ 0 h 18"/>
                <a:gd name="T44" fmla="*/ 0 w 17"/>
                <a:gd name="T45" fmla="*/ 0 h 18"/>
                <a:gd name="T46" fmla="*/ 0 w 17"/>
                <a:gd name="T47" fmla="*/ 0 h 18"/>
                <a:gd name="T48" fmla="*/ 0 w 17"/>
                <a:gd name="T49" fmla="*/ 0 h 18"/>
                <a:gd name="T50" fmla="*/ 0 w 17"/>
                <a:gd name="T51" fmla="*/ 0 h 18"/>
                <a:gd name="T52" fmla="*/ 0 w 17"/>
                <a:gd name="T53" fmla="*/ 0 h 18"/>
                <a:gd name="T54" fmla="*/ 0 w 17"/>
                <a:gd name="T55" fmla="*/ 0 h 18"/>
                <a:gd name="T56" fmla="*/ 0 w 17"/>
                <a:gd name="T57" fmla="*/ 0 h 1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7"/>
                <a:gd name="T88" fmla="*/ 0 h 18"/>
                <a:gd name="T89" fmla="*/ 17 w 17"/>
                <a:gd name="T90" fmla="*/ 18 h 18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7" h="18">
                  <a:moveTo>
                    <a:pt x="17" y="9"/>
                  </a:moveTo>
                  <a:lnTo>
                    <a:pt x="17" y="7"/>
                  </a:lnTo>
                  <a:lnTo>
                    <a:pt x="16" y="6"/>
                  </a:lnTo>
                  <a:lnTo>
                    <a:pt x="16" y="3"/>
                  </a:lnTo>
                  <a:lnTo>
                    <a:pt x="15" y="2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1" y="0"/>
                  </a:lnTo>
                  <a:lnTo>
                    <a:pt x="8" y="0"/>
                  </a:lnTo>
                  <a:lnTo>
                    <a:pt x="5" y="1"/>
                  </a:lnTo>
                  <a:lnTo>
                    <a:pt x="3" y="2"/>
                  </a:lnTo>
                  <a:lnTo>
                    <a:pt x="1" y="6"/>
                  </a:lnTo>
                  <a:lnTo>
                    <a:pt x="0" y="9"/>
                  </a:lnTo>
                  <a:lnTo>
                    <a:pt x="0" y="10"/>
                  </a:lnTo>
                  <a:lnTo>
                    <a:pt x="1" y="13"/>
                  </a:lnTo>
                  <a:lnTo>
                    <a:pt x="1" y="14"/>
                  </a:lnTo>
                  <a:lnTo>
                    <a:pt x="2" y="16"/>
                  </a:lnTo>
                  <a:lnTo>
                    <a:pt x="4" y="17"/>
                  </a:lnTo>
                  <a:lnTo>
                    <a:pt x="5" y="17"/>
                  </a:lnTo>
                  <a:lnTo>
                    <a:pt x="7" y="18"/>
                  </a:lnTo>
                  <a:lnTo>
                    <a:pt x="8" y="18"/>
                  </a:lnTo>
                  <a:lnTo>
                    <a:pt x="11" y="18"/>
                  </a:lnTo>
                  <a:lnTo>
                    <a:pt x="12" y="17"/>
                  </a:lnTo>
                  <a:lnTo>
                    <a:pt x="14" y="17"/>
                  </a:lnTo>
                  <a:lnTo>
                    <a:pt x="15" y="16"/>
                  </a:lnTo>
                  <a:lnTo>
                    <a:pt x="16" y="14"/>
                  </a:lnTo>
                  <a:lnTo>
                    <a:pt x="16" y="13"/>
                  </a:lnTo>
                  <a:lnTo>
                    <a:pt x="17" y="10"/>
                  </a:lnTo>
                  <a:lnTo>
                    <a:pt x="17" y="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38" name="Freeform 1853"/>
            <p:cNvSpPr>
              <a:spLocks/>
            </p:cNvSpPr>
            <p:nvPr/>
          </p:nvSpPr>
          <p:spPr bwMode="auto">
            <a:xfrm>
              <a:off x="5298" y="1469"/>
              <a:ext cx="4" cy="5"/>
            </a:xfrm>
            <a:custGeom>
              <a:avLst/>
              <a:gdLst>
                <a:gd name="T0" fmla="*/ 0 w 17"/>
                <a:gd name="T1" fmla="*/ 0 h 18"/>
                <a:gd name="T2" fmla="*/ 0 w 17"/>
                <a:gd name="T3" fmla="*/ 0 h 18"/>
                <a:gd name="T4" fmla="*/ 0 w 17"/>
                <a:gd name="T5" fmla="*/ 0 h 18"/>
                <a:gd name="T6" fmla="*/ 0 w 17"/>
                <a:gd name="T7" fmla="*/ 0 h 18"/>
                <a:gd name="T8" fmla="*/ 0 w 17"/>
                <a:gd name="T9" fmla="*/ 0 h 18"/>
                <a:gd name="T10" fmla="*/ 0 w 17"/>
                <a:gd name="T11" fmla="*/ 0 h 18"/>
                <a:gd name="T12" fmla="*/ 0 w 17"/>
                <a:gd name="T13" fmla="*/ 0 h 18"/>
                <a:gd name="T14" fmla="*/ 0 w 17"/>
                <a:gd name="T15" fmla="*/ 0 h 18"/>
                <a:gd name="T16" fmla="*/ 0 w 17"/>
                <a:gd name="T17" fmla="*/ 0 h 18"/>
                <a:gd name="T18" fmla="*/ 0 w 17"/>
                <a:gd name="T19" fmla="*/ 0 h 18"/>
                <a:gd name="T20" fmla="*/ 0 w 17"/>
                <a:gd name="T21" fmla="*/ 0 h 18"/>
                <a:gd name="T22" fmla="*/ 0 w 17"/>
                <a:gd name="T23" fmla="*/ 0 h 18"/>
                <a:gd name="T24" fmla="*/ 0 w 17"/>
                <a:gd name="T25" fmla="*/ 0 h 18"/>
                <a:gd name="T26" fmla="*/ 0 w 17"/>
                <a:gd name="T27" fmla="*/ 0 h 18"/>
                <a:gd name="T28" fmla="*/ 0 w 17"/>
                <a:gd name="T29" fmla="*/ 0 h 18"/>
                <a:gd name="T30" fmla="*/ 0 w 17"/>
                <a:gd name="T31" fmla="*/ 0 h 18"/>
                <a:gd name="T32" fmla="*/ 0 w 17"/>
                <a:gd name="T33" fmla="*/ 0 h 18"/>
                <a:gd name="T34" fmla="*/ 0 w 17"/>
                <a:gd name="T35" fmla="*/ 0 h 18"/>
                <a:gd name="T36" fmla="*/ 0 w 17"/>
                <a:gd name="T37" fmla="*/ 0 h 18"/>
                <a:gd name="T38" fmla="*/ 0 w 17"/>
                <a:gd name="T39" fmla="*/ 0 h 18"/>
                <a:gd name="T40" fmla="*/ 0 w 17"/>
                <a:gd name="T41" fmla="*/ 0 h 18"/>
                <a:gd name="T42" fmla="*/ 0 w 17"/>
                <a:gd name="T43" fmla="*/ 0 h 18"/>
                <a:gd name="T44" fmla="*/ 0 w 17"/>
                <a:gd name="T45" fmla="*/ 0 h 18"/>
                <a:gd name="T46" fmla="*/ 0 w 17"/>
                <a:gd name="T47" fmla="*/ 0 h 18"/>
                <a:gd name="T48" fmla="*/ 0 w 17"/>
                <a:gd name="T49" fmla="*/ 0 h 18"/>
                <a:gd name="T50" fmla="*/ 0 w 17"/>
                <a:gd name="T51" fmla="*/ 0 h 18"/>
                <a:gd name="T52" fmla="*/ 0 w 17"/>
                <a:gd name="T53" fmla="*/ 0 h 18"/>
                <a:gd name="T54" fmla="*/ 0 w 17"/>
                <a:gd name="T55" fmla="*/ 0 h 18"/>
                <a:gd name="T56" fmla="*/ 0 w 17"/>
                <a:gd name="T57" fmla="*/ 0 h 1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7"/>
                <a:gd name="T88" fmla="*/ 0 h 18"/>
                <a:gd name="T89" fmla="*/ 17 w 17"/>
                <a:gd name="T90" fmla="*/ 18 h 18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7" h="18">
                  <a:moveTo>
                    <a:pt x="17" y="9"/>
                  </a:moveTo>
                  <a:lnTo>
                    <a:pt x="17" y="8"/>
                  </a:lnTo>
                  <a:lnTo>
                    <a:pt x="16" y="6"/>
                  </a:lnTo>
                  <a:lnTo>
                    <a:pt x="16" y="4"/>
                  </a:lnTo>
                  <a:lnTo>
                    <a:pt x="15" y="3"/>
                  </a:lnTo>
                  <a:lnTo>
                    <a:pt x="14" y="2"/>
                  </a:lnTo>
                  <a:lnTo>
                    <a:pt x="11" y="1"/>
                  </a:lnTo>
                  <a:lnTo>
                    <a:pt x="10" y="0"/>
                  </a:lnTo>
                  <a:lnTo>
                    <a:pt x="8" y="0"/>
                  </a:lnTo>
                  <a:lnTo>
                    <a:pt x="5" y="1"/>
                  </a:lnTo>
                  <a:lnTo>
                    <a:pt x="3" y="2"/>
                  </a:lnTo>
                  <a:lnTo>
                    <a:pt x="1" y="6"/>
                  </a:lnTo>
                  <a:lnTo>
                    <a:pt x="0" y="9"/>
                  </a:lnTo>
                  <a:lnTo>
                    <a:pt x="0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2" y="16"/>
                  </a:lnTo>
                  <a:lnTo>
                    <a:pt x="4" y="17"/>
                  </a:lnTo>
                  <a:lnTo>
                    <a:pt x="5" y="17"/>
                  </a:lnTo>
                  <a:lnTo>
                    <a:pt x="7" y="18"/>
                  </a:lnTo>
                  <a:lnTo>
                    <a:pt x="8" y="18"/>
                  </a:lnTo>
                  <a:lnTo>
                    <a:pt x="10" y="18"/>
                  </a:lnTo>
                  <a:lnTo>
                    <a:pt x="11" y="17"/>
                  </a:lnTo>
                  <a:lnTo>
                    <a:pt x="14" y="17"/>
                  </a:lnTo>
                  <a:lnTo>
                    <a:pt x="15" y="16"/>
                  </a:lnTo>
                  <a:lnTo>
                    <a:pt x="16" y="14"/>
                  </a:lnTo>
                  <a:lnTo>
                    <a:pt x="16" y="12"/>
                  </a:lnTo>
                  <a:lnTo>
                    <a:pt x="17" y="10"/>
                  </a:lnTo>
                  <a:lnTo>
                    <a:pt x="17" y="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39" name="Freeform 1854"/>
            <p:cNvSpPr>
              <a:spLocks/>
            </p:cNvSpPr>
            <p:nvPr/>
          </p:nvSpPr>
          <p:spPr bwMode="auto">
            <a:xfrm>
              <a:off x="5298" y="1457"/>
              <a:ext cx="4" cy="5"/>
            </a:xfrm>
            <a:custGeom>
              <a:avLst/>
              <a:gdLst>
                <a:gd name="T0" fmla="*/ 0 w 17"/>
                <a:gd name="T1" fmla="*/ 0 h 18"/>
                <a:gd name="T2" fmla="*/ 0 w 17"/>
                <a:gd name="T3" fmla="*/ 0 h 18"/>
                <a:gd name="T4" fmla="*/ 0 w 17"/>
                <a:gd name="T5" fmla="*/ 0 h 18"/>
                <a:gd name="T6" fmla="*/ 0 w 17"/>
                <a:gd name="T7" fmla="*/ 0 h 18"/>
                <a:gd name="T8" fmla="*/ 0 w 17"/>
                <a:gd name="T9" fmla="*/ 0 h 18"/>
                <a:gd name="T10" fmla="*/ 0 w 17"/>
                <a:gd name="T11" fmla="*/ 0 h 18"/>
                <a:gd name="T12" fmla="*/ 0 w 17"/>
                <a:gd name="T13" fmla="*/ 0 h 18"/>
                <a:gd name="T14" fmla="*/ 0 w 17"/>
                <a:gd name="T15" fmla="*/ 0 h 18"/>
                <a:gd name="T16" fmla="*/ 0 w 17"/>
                <a:gd name="T17" fmla="*/ 0 h 18"/>
                <a:gd name="T18" fmla="*/ 0 w 17"/>
                <a:gd name="T19" fmla="*/ 0 h 18"/>
                <a:gd name="T20" fmla="*/ 0 w 17"/>
                <a:gd name="T21" fmla="*/ 0 h 18"/>
                <a:gd name="T22" fmla="*/ 0 w 17"/>
                <a:gd name="T23" fmla="*/ 0 h 18"/>
                <a:gd name="T24" fmla="*/ 0 w 17"/>
                <a:gd name="T25" fmla="*/ 0 h 18"/>
                <a:gd name="T26" fmla="*/ 0 w 17"/>
                <a:gd name="T27" fmla="*/ 0 h 18"/>
                <a:gd name="T28" fmla="*/ 0 w 17"/>
                <a:gd name="T29" fmla="*/ 0 h 18"/>
                <a:gd name="T30" fmla="*/ 0 w 17"/>
                <a:gd name="T31" fmla="*/ 0 h 18"/>
                <a:gd name="T32" fmla="*/ 0 w 17"/>
                <a:gd name="T33" fmla="*/ 0 h 18"/>
                <a:gd name="T34" fmla="*/ 0 w 17"/>
                <a:gd name="T35" fmla="*/ 0 h 18"/>
                <a:gd name="T36" fmla="*/ 0 w 17"/>
                <a:gd name="T37" fmla="*/ 0 h 18"/>
                <a:gd name="T38" fmla="*/ 0 w 17"/>
                <a:gd name="T39" fmla="*/ 0 h 18"/>
                <a:gd name="T40" fmla="*/ 0 w 17"/>
                <a:gd name="T41" fmla="*/ 0 h 18"/>
                <a:gd name="T42" fmla="*/ 0 w 17"/>
                <a:gd name="T43" fmla="*/ 0 h 18"/>
                <a:gd name="T44" fmla="*/ 0 w 17"/>
                <a:gd name="T45" fmla="*/ 0 h 18"/>
                <a:gd name="T46" fmla="*/ 0 w 17"/>
                <a:gd name="T47" fmla="*/ 0 h 18"/>
                <a:gd name="T48" fmla="*/ 0 w 17"/>
                <a:gd name="T49" fmla="*/ 0 h 18"/>
                <a:gd name="T50" fmla="*/ 0 w 17"/>
                <a:gd name="T51" fmla="*/ 0 h 18"/>
                <a:gd name="T52" fmla="*/ 0 w 17"/>
                <a:gd name="T53" fmla="*/ 0 h 18"/>
                <a:gd name="T54" fmla="*/ 0 w 17"/>
                <a:gd name="T55" fmla="*/ 0 h 18"/>
                <a:gd name="T56" fmla="*/ 0 w 17"/>
                <a:gd name="T57" fmla="*/ 0 h 1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7"/>
                <a:gd name="T88" fmla="*/ 0 h 18"/>
                <a:gd name="T89" fmla="*/ 17 w 17"/>
                <a:gd name="T90" fmla="*/ 18 h 18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7" h="18">
                  <a:moveTo>
                    <a:pt x="17" y="9"/>
                  </a:moveTo>
                  <a:lnTo>
                    <a:pt x="17" y="8"/>
                  </a:lnTo>
                  <a:lnTo>
                    <a:pt x="16" y="5"/>
                  </a:lnTo>
                  <a:lnTo>
                    <a:pt x="16" y="4"/>
                  </a:lnTo>
                  <a:lnTo>
                    <a:pt x="15" y="3"/>
                  </a:lnTo>
                  <a:lnTo>
                    <a:pt x="14" y="2"/>
                  </a:lnTo>
                  <a:lnTo>
                    <a:pt x="11" y="1"/>
                  </a:lnTo>
                  <a:lnTo>
                    <a:pt x="10" y="0"/>
                  </a:lnTo>
                  <a:lnTo>
                    <a:pt x="8" y="0"/>
                  </a:lnTo>
                  <a:lnTo>
                    <a:pt x="5" y="1"/>
                  </a:lnTo>
                  <a:lnTo>
                    <a:pt x="3" y="2"/>
                  </a:lnTo>
                  <a:lnTo>
                    <a:pt x="1" y="5"/>
                  </a:lnTo>
                  <a:lnTo>
                    <a:pt x="0" y="9"/>
                  </a:lnTo>
                  <a:lnTo>
                    <a:pt x="0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2" y="16"/>
                  </a:lnTo>
                  <a:lnTo>
                    <a:pt x="4" y="17"/>
                  </a:lnTo>
                  <a:lnTo>
                    <a:pt x="5" y="17"/>
                  </a:lnTo>
                  <a:lnTo>
                    <a:pt x="7" y="18"/>
                  </a:lnTo>
                  <a:lnTo>
                    <a:pt x="8" y="18"/>
                  </a:lnTo>
                  <a:lnTo>
                    <a:pt x="10" y="18"/>
                  </a:lnTo>
                  <a:lnTo>
                    <a:pt x="11" y="17"/>
                  </a:lnTo>
                  <a:lnTo>
                    <a:pt x="14" y="17"/>
                  </a:lnTo>
                  <a:lnTo>
                    <a:pt x="15" y="16"/>
                  </a:lnTo>
                  <a:lnTo>
                    <a:pt x="16" y="14"/>
                  </a:lnTo>
                  <a:lnTo>
                    <a:pt x="16" y="12"/>
                  </a:lnTo>
                  <a:lnTo>
                    <a:pt x="17" y="10"/>
                  </a:lnTo>
                  <a:lnTo>
                    <a:pt x="17" y="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40" name="Freeform 1855"/>
            <p:cNvSpPr>
              <a:spLocks/>
            </p:cNvSpPr>
            <p:nvPr/>
          </p:nvSpPr>
          <p:spPr bwMode="auto">
            <a:xfrm>
              <a:off x="5309" y="1454"/>
              <a:ext cx="4" cy="4"/>
            </a:xfrm>
            <a:custGeom>
              <a:avLst/>
              <a:gdLst>
                <a:gd name="T0" fmla="*/ 0 w 16"/>
                <a:gd name="T1" fmla="*/ 0 h 17"/>
                <a:gd name="T2" fmla="*/ 0 w 16"/>
                <a:gd name="T3" fmla="*/ 0 h 17"/>
                <a:gd name="T4" fmla="*/ 0 w 16"/>
                <a:gd name="T5" fmla="*/ 0 h 17"/>
                <a:gd name="T6" fmla="*/ 0 w 16"/>
                <a:gd name="T7" fmla="*/ 0 h 17"/>
                <a:gd name="T8" fmla="*/ 0 w 16"/>
                <a:gd name="T9" fmla="*/ 0 h 17"/>
                <a:gd name="T10" fmla="*/ 0 w 16"/>
                <a:gd name="T11" fmla="*/ 0 h 17"/>
                <a:gd name="T12" fmla="*/ 0 w 16"/>
                <a:gd name="T13" fmla="*/ 0 h 17"/>
                <a:gd name="T14" fmla="*/ 0 w 16"/>
                <a:gd name="T15" fmla="*/ 0 h 17"/>
                <a:gd name="T16" fmla="*/ 0 w 16"/>
                <a:gd name="T17" fmla="*/ 0 h 17"/>
                <a:gd name="T18" fmla="*/ 0 w 16"/>
                <a:gd name="T19" fmla="*/ 0 h 17"/>
                <a:gd name="T20" fmla="*/ 0 w 16"/>
                <a:gd name="T21" fmla="*/ 0 h 17"/>
                <a:gd name="T22" fmla="*/ 0 w 16"/>
                <a:gd name="T23" fmla="*/ 0 h 17"/>
                <a:gd name="T24" fmla="*/ 0 w 16"/>
                <a:gd name="T25" fmla="*/ 0 h 17"/>
                <a:gd name="T26" fmla="*/ 0 w 16"/>
                <a:gd name="T27" fmla="*/ 0 h 17"/>
                <a:gd name="T28" fmla="*/ 0 w 16"/>
                <a:gd name="T29" fmla="*/ 0 h 17"/>
                <a:gd name="T30" fmla="*/ 0 w 16"/>
                <a:gd name="T31" fmla="*/ 0 h 17"/>
                <a:gd name="T32" fmla="*/ 0 w 16"/>
                <a:gd name="T33" fmla="*/ 0 h 17"/>
                <a:gd name="T34" fmla="*/ 0 w 16"/>
                <a:gd name="T35" fmla="*/ 0 h 17"/>
                <a:gd name="T36" fmla="*/ 0 w 16"/>
                <a:gd name="T37" fmla="*/ 0 h 17"/>
                <a:gd name="T38" fmla="*/ 0 w 16"/>
                <a:gd name="T39" fmla="*/ 0 h 17"/>
                <a:gd name="T40" fmla="*/ 0 w 16"/>
                <a:gd name="T41" fmla="*/ 0 h 17"/>
                <a:gd name="T42" fmla="*/ 0 w 16"/>
                <a:gd name="T43" fmla="*/ 0 h 17"/>
                <a:gd name="T44" fmla="*/ 0 w 16"/>
                <a:gd name="T45" fmla="*/ 0 h 17"/>
                <a:gd name="T46" fmla="*/ 0 w 16"/>
                <a:gd name="T47" fmla="*/ 0 h 17"/>
                <a:gd name="T48" fmla="*/ 0 w 16"/>
                <a:gd name="T49" fmla="*/ 0 h 17"/>
                <a:gd name="T50" fmla="*/ 0 w 16"/>
                <a:gd name="T51" fmla="*/ 0 h 17"/>
                <a:gd name="T52" fmla="*/ 0 w 16"/>
                <a:gd name="T53" fmla="*/ 0 h 17"/>
                <a:gd name="T54" fmla="*/ 0 w 16"/>
                <a:gd name="T55" fmla="*/ 0 h 17"/>
                <a:gd name="T56" fmla="*/ 0 w 16"/>
                <a:gd name="T57" fmla="*/ 0 h 1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6"/>
                <a:gd name="T88" fmla="*/ 0 h 17"/>
                <a:gd name="T89" fmla="*/ 16 w 16"/>
                <a:gd name="T90" fmla="*/ 17 h 17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6" h="17">
                  <a:moveTo>
                    <a:pt x="16" y="9"/>
                  </a:moveTo>
                  <a:lnTo>
                    <a:pt x="16" y="7"/>
                  </a:lnTo>
                  <a:lnTo>
                    <a:pt x="15" y="4"/>
                  </a:lnTo>
                  <a:lnTo>
                    <a:pt x="14" y="3"/>
                  </a:lnTo>
                  <a:lnTo>
                    <a:pt x="13" y="2"/>
                  </a:lnTo>
                  <a:lnTo>
                    <a:pt x="12" y="1"/>
                  </a:lnTo>
                  <a:lnTo>
                    <a:pt x="11" y="0"/>
                  </a:lnTo>
                  <a:lnTo>
                    <a:pt x="9" y="0"/>
                  </a:lnTo>
                  <a:lnTo>
                    <a:pt x="8" y="0"/>
                  </a:lnTo>
                  <a:lnTo>
                    <a:pt x="5" y="1"/>
                  </a:lnTo>
                  <a:lnTo>
                    <a:pt x="2" y="2"/>
                  </a:lnTo>
                  <a:lnTo>
                    <a:pt x="1" y="6"/>
                  </a:lnTo>
                  <a:lnTo>
                    <a:pt x="0" y="9"/>
                  </a:lnTo>
                  <a:lnTo>
                    <a:pt x="0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2" y="15"/>
                  </a:lnTo>
                  <a:lnTo>
                    <a:pt x="4" y="16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8" y="17"/>
                  </a:lnTo>
                  <a:lnTo>
                    <a:pt x="9" y="17"/>
                  </a:lnTo>
                  <a:lnTo>
                    <a:pt x="11" y="17"/>
                  </a:lnTo>
                  <a:lnTo>
                    <a:pt x="12" y="16"/>
                  </a:lnTo>
                  <a:lnTo>
                    <a:pt x="13" y="15"/>
                  </a:lnTo>
                  <a:lnTo>
                    <a:pt x="14" y="14"/>
                  </a:lnTo>
                  <a:lnTo>
                    <a:pt x="15" y="12"/>
                  </a:lnTo>
                  <a:lnTo>
                    <a:pt x="16" y="10"/>
                  </a:lnTo>
                  <a:lnTo>
                    <a:pt x="16" y="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41" name="Freeform 1856"/>
            <p:cNvSpPr>
              <a:spLocks/>
            </p:cNvSpPr>
            <p:nvPr/>
          </p:nvSpPr>
          <p:spPr bwMode="auto">
            <a:xfrm>
              <a:off x="5311" y="1460"/>
              <a:ext cx="4" cy="4"/>
            </a:xfrm>
            <a:custGeom>
              <a:avLst/>
              <a:gdLst>
                <a:gd name="T0" fmla="*/ 0 w 16"/>
                <a:gd name="T1" fmla="*/ 0 h 18"/>
                <a:gd name="T2" fmla="*/ 0 w 16"/>
                <a:gd name="T3" fmla="*/ 0 h 18"/>
                <a:gd name="T4" fmla="*/ 0 w 16"/>
                <a:gd name="T5" fmla="*/ 0 h 18"/>
                <a:gd name="T6" fmla="*/ 0 w 16"/>
                <a:gd name="T7" fmla="*/ 0 h 18"/>
                <a:gd name="T8" fmla="*/ 0 w 16"/>
                <a:gd name="T9" fmla="*/ 0 h 18"/>
                <a:gd name="T10" fmla="*/ 0 w 16"/>
                <a:gd name="T11" fmla="*/ 0 h 18"/>
                <a:gd name="T12" fmla="*/ 0 w 16"/>
                <a:gd name="T13" fmla="*/ 0 h 18"/>
                <a:gd name="T14" fmla="*/ 0 w 16"/>
                <a:gd name="T15" fmla="*/ 0 h 18"/>
                <a:gd name="T16" fmla="*/ 0 w 16"/>
                <a:gd name="T17" fmla="*/ 0 h 18"/>
                <a:gd name="T18" fmla="*/ 0 w 16"/>
                <a:gd name="T19" fmla="*/ 0 h 18"/>
                <a:gd name="T20" fmla="*/ 0 w 16"/>
                <a:gd name="T21" fmla="*/ 0 h 18"/>
                <a:gd name="T22" fmla="*/ 0 w 16"/>
                <a:gd name="T23" fmla="*/ 0 h 18"/>
                <a:gd name="T24" fmla="*/ 0 w 16"/>
                <a:gd name="T25" fmla="*/ 0 h 18"/>
                <a:gd name="T26" fmla="*/ 0 w 16"/>
                <a:gd name="T27" fmla="*/ 0 h 18"/>
                <a:gd name="T28" fmla="*/ 0 w 16"/>
                <a:gd name="T29" fmla="*/ 0 h 18"/>
                <a:gd name="T30" fmla="*/ 0 w 16"/>
                <a:gd name="T31" fmla="*/ 0 h 18"/>
                <a:gd name="T32" fmla="*/ 0 w 16"/>
                <a:gd name="T33" fmla="*/ 0 h 18"/>
                <a:gd name="T34" fmla="*/ 0 w 16"/>
                <a:gd name="T35" fmla="*/ 0 h 18"/>
                <a:gd name="T36" fmla="*/ 0 w 16"/>
                <a:gd name="T37" fmla="*/ 0 h 18"/>
                <a:gd name="T38" fmla="*/ 0 w 16"/>
                <a:gd name="T39" fmla="*/ 0 h 18"/>
                <a:gd name="T40" fmla="*/ 0 w 16"/>
                <a:gd name="T41" fmla="*/ 0 h 18"/>
                <a:gd name="T42" fmla="*/ 0 w 16"/>
                <a:gd name="T43" fmla="*/ 0 h 18"/>
                <a:gd name="T44" fmla="*/ 0 w 16"/>
                <a:gd name="T45" fmla="*/ 0 h 18"/>
                <a:gd name="T46" fmla="*/ 0 w 16"/>
                <a:gd name="T47" fmla="*/ 0 h 18"/>
                <a:gd name="T48" fmla="*/ 0 w 16"/>
                <a:gd name="T49" fmla="*/ 0 h 18"/>
                <a:gd name="T50" fmla="*/ 0 w 16"/>
                <a:gd name="T51" fmla="*/ 0 h 18"/>
                <a:gd name="T52" fmla="*/ 0 w 16"/>
                <a:gd name="T53" fmla="*/ 0 h 18"/>
                <a:gd name="T54" fmla="*/ 0 w 16"/>
                <a:gd name="T55" fmla="*/ 0 h 18"/>
                <a:gd name="T56" fmla="*/ 0 w 16"/>
                <a:gd name="T57" fmla="*/ 0 h 1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6"/>
                <a:gd name="T88" fmla="*/ 0 h 18"/>
                <a:gd name="T89" fmla="*/ 16 w 16"/>
                <a:gd name="T90" fmla="*/ 18 h 18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6" h="18">
                  <a:moveTo>
                    <a:pt x="16" y="9"/>
                  </a:moveTo>
                  <a:lnTo>
                    <a:pt x="16" y="8"/>
                  </a:lnTo>
                  <a:lnTo>
                    <a:pt x="15" y="6"/>
                  </a:lnTo>
                  <a:lnTo>
                    <a:pt x="15" y="5"/>
                  </a:lnTo>
                  <a:lnTo>
                    <a:pt x="14" y="3"/>
                  </a:lnTo>
                  <a:lnTo>
                    <a:pt x="13" y="2"/>
                  </a:lnTo>
                  <a:lnTo>
                    <a:pt x="11" y="1"/>
                  </a:lnTo>
                  <a:lnTo>
                    <a:pt x="10" y="0"/>
                  </a:lnTo>
                  <a:lnTo>
                    <a:pt x="8" y="0"/>
                  </a:lnTo>
                  <a:lnTo>
                    <a:pt x="5" y="1"/>
                  </a:lnTo>
                  <a:lnTo>
                    <a:pt x="3" y="2"/>
                  </a:lnTo>
                  <a:lnTo>
                    <a:pt x="1" y="6"/>
                  </a:lnTo>
                  <a:lnTo>
                    <a:pt x="0" y="9"/>
                  </a:lnTo>
                  <a:lnTo>
                    <a:pt x="0" y="10"/>
                  </a:lnTo>
                  <a:lnTo>
                    <a:pt x="1" y="13"/>
                  </a:lnTo>
                  <a:lnTo>
                    <a:pt x="2" y="14"/>
                  </a:lnTo>
                  <a:lnTo>
                    <a:pt x="3" y="16"/>
                  </a:lnTo>
                  <a:lnTo>
                    <a:pt x="4" y="17"/>
                  </a:lnTo>
                  <a:lnTo>
                    <a:pt x="5" y="17"/>
                  </a:lnTo>
                  <a:lnTo>
                    <a:pt x="7" y="18"/>
                  </a:lnTo>
                  <a:lnTo>
                    <a:pt x="8" y="18"/>
                  </a:lnTo>
                  <a:lnTo>
                    <a:pt x="10" y="18"/>
                  </a:lnTo>
                  <a:lnTo>
                    <a:pt x="11" y="17"/>
                  </a:lnTo>
                  <a:lnTo>
                    <a:pt x="13" y="17"/>
                  </a:lnTo>
                  <a:lnTo>
                    <a:pt x="14" y="16"/>
                  </a:lnTo>
                  <a:lnTo>
                    <a:pt x="15" y="14"/>
                  </a:lnTo>
                  <a:lnTo>
                    <a:pt x="15" y="13"/>
                  </a:lnTo>
                  <a:lnTo>
                    <a:pt x="16" y="10"/>
                  </a:lnTo>
                  <a:lnTo>
                    <a:pt x="16" y="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42" name="Freeform 1857"/>
            <p:cNvSpPr>
              <a:spLocks/>
            </p:cNvSpPr>
            <p:nvPr/>
          </p:nvSpPr>
          <p:spPr bwMode="auto">
            <a:xfrm>
              <a:off x="5313" y="1465"/>
              <a:ext cx="4" cy="5"/>
            </a:xfrm>
            <a:custGeom>
              <a:avLst/>
              <a:gdLst>
                <a:gd name="T0" fmla="*/ 0 w 16"/>
                <a:gd name="T1" fmla="*/ 0 h 18"/>
                <a:gd name="T2" fmla="*/ 0 w 16"/>
                <a:gd name="T3" fmla="*/ 0 h 18"/>
                <a:gd name="T4" fmla="*/ 0 w 16"/>
                <a:gd name="T5" fmla="*/ 0 h 18"/>
                <a:gd name="T6" fmla="*/ 0 w 16"/>
                <a:gd name="T7" fmla="*/ 0 h 18"/>
                <a:gd name="T8" fmla="*/ 0 w 16"/>
                <a:gd name="T9" fmla="*/ 0 h 18"/>
                <a:gd name="T10" fmla="*/ 0 w 16"/>
                <a:gd name="T11" fmla="*/ 0 h 18"/>
                <a:gd name="T12" fmla="*/ 0 w 16"/>
                <a:gd name="T13" fmla="*/ 0 h 18"/>
                <a:gd name="T14" fmla="*/ 0 w 16"/>
                <a:gd name="T15" fmla="*/ 0 h 18"/>
                <a:gd name="T16" fmla="*/ 0 w 16"/>
                <a:gd name="T17" fmla="*/ 0 h 18"/>
                <a:gd name="T18" fmla="*/ 0 w 16"/>
                <a:gd name="T19" fmla="*/ 0 h 18"/>
                <a:gd name="T20" fmla="*/ 0 w 16"/>
                <a:gd name="T21" fmla="*/ 0 h 18"/>
                <a:gd name="T22" fmla="*/ 0 w 16"/>
                <a:gd name="T23" fmla="*/ 0 h 18"/>
                <a:gd name="T24" fmla="*/ 0 w 16"/>
                <a:gd name="T25" fmla="*/ 0 h 18"/>
                <a:gd name="T26" fmla="*/ 0 w 16"/>
                <a:gd name="T27" fmla="*/ 0 h 18"/>
                <a:gd name="T28" fmla="*/ 0 w 16"/>
                <a:gd name="T29" fmla="*/ 0 h 18"/>
                <a:gd name="T30" fmla="*/ 0 w 16"/>
                <a:gd name="T31" fmla="*/ 0 h 18"/>
                <a:gd name="T32" fmla="*/ 0 w 16"/>
                <a:gd name="T33" fmla="*/ 0 h 18"/>
                <a:gd name="T34" fmla="*/ 0 w 16"/>
                <a:gd name="T35" fmla="*/ 0 h 18"/>
                <a:gd name="T36" fmla="*/ 0 w 16"/>
                <a:gd name="T37" fmla="*/ 0 h 18"/>
                <a:gd name="T38" fmla="*/ 0 w 16"/>
                <a:gd name="T39" fmla="*/ 0 h 18"/>
                <a:gd name="T40" fmla="*/ 0 w 16"/>
                <a:gd name="T41" fmla="*/ 0 h 18"/>
                <a:gd name="T42" fmla="*/ 0 w 16"/>
                <a:gd name="T43" fmla="*/ 0 h 18"/>
                <a:gd name="T44" fmla="*/ 0 w 16"/>
                <a:gd name="T45" fmla="*/ 0 h 18"/>
                <a:gd name="T46" fmla="*/ 0 w 16"/>
                <a:gd name="T47" fmla="*/ 0 h 18"/>
                <a:gd name="T48" fmla="*/ 0 w 16"/>
                <a:gd name="T49" fmla="*/ 0 h 18"/>
                <a:gd name="T50" fmla="*/ 0 w 16"/>
                <a:gd name="T51" fmla="*/ 0 h 18"/>
                <a:gd name="T52" fmla="*/ 0 w 16"/>
                <a:gd name="T53" fmla="*/ 0 h 18"/>
                <a:gd name="T54" fmla="*/ 0 w 16"/>
                <a:gd name="T55" fmla="*/ 0 h 18"/>
                <a:gd name="T56" fmla="*/ 0 w 16"/>
                <a:gd name="T57" fmla="*/ 0 h 1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6"/>
                <a:gd name="T88" fmla="*/ 0 h 18"/>
                <a:gd name="T89" fmla="*/ 16 w 16"/>
                <a:gd name="T90" fmla="*/ 18 h 18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6" h="18">
                  <a:moveTo>
                    <a:pt x="16" y="9"/>
                  </a:moveTo>
                  <a:lnTo>
                    <a:pt x="16" y="7"/>
                  </a:lnTo>
                  <a:lnTo>
                    <a:pt x="16" y="6"/>
                  </a:lnTo>
                  <a:lnTo>
                    <a:pt x="15" y="3"/>
                  </a:lnTo>
                  <a:lnTo>
                    <a:pt x="14" y="2"/>
                  </a:lnTo>
                  <a:lnTo>
                    <a:pt x="13" y="1"/>
                  </a:lnTo>
                  <a:lnTo>
                    <a:pt x="12" y="1"/>
                  </a:lnTo>
                  <a:lnTo>
                    <a:pt x="9" y="0"/>
                  </a:lnTo>
                  <a:lnTo>
                    <a:pt x="7" y="0"/>
                  </a:lnTo>
                  <a:lnTo>
                    <a:pt x="4" y="1"/>
                  </a:lnTo>
                  <a:lnTo>
                    <a:pt x="2" y="2"/>
                  </a:lnTo>
                  <a:lnTo>
                    <a:pt x="1" y="6"/>
                  </a:lnTo>
                  <a:lnTo>
                    <a:pt x="0" y="9"/>
                  </a:lnTo>
                  <a:lnTo>
                    <a:pt x="0" y="10"/>
                  </a:lnTo>
                  <a:lnTo>
                    <a:pt x="0" y="13"/>
                  </a:lnTo>
                  <a:lnTo>
                    <a:pt x="1" y="14"/>
                  </a:lnTo>
                  <a:lnTo>
                    <a:pt x="2" y="15"/>
                  </a:lnTo>
                  <a:lnTo>
                    <a:pt x="3" y="16"/>
                  </a:lnTo>
                  <a:lnTo>
                    <a:pt x="4" y="17"/>
                  </a:lnTo>
                  <a:lnTo>
                    <a:pt x="6" y="18"/>
                  </a:lnTo>
                  <a:lnTo>
                    <a:pt x="7" y="18"/>
                  </a:lnTo>
                  <a:lnTo>
                    <a:pt x="9" y="18"/>
                  </a:lnTo>
                  <a:lnTo>
                    <a:pt x="12" y="17"/>
                  </a:lnTo>
                  <a:lnTo>
                    <a:pt x="13" y="16"/>
                  </a:lnTo>
                  <a:lnTo>
                    <a:pt x="14" y="15"/>
                  </a:lnTo>
                  <a:lnTo>
                    <a:pt x="15" y="14"/>
                  </a:lnTo>
                  <a:lnTo>
                    <a:pt x="16" y="13"/>
                  </a:lnTo>
                  <a:lnTo>
                    <a:pt x="16" y="10"/>
                  </a:lnTo>
                  <a:lnTo>
                    <a:pt x="16" y="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43" name="Freeform 1858"/>
            <p:cNvSpPr>
              <a:spLocks/>
            </p:cNvSpPr>
            <p:nvPr/>
          </p:nvSpPr>
          <p:spPr bwMode="auto">
            <a:xfrm>
              <a:off x="5264" y="1466"/>
              <a:ext cx="2" cy="3"/>
            </a:xfrm>
            <a:custGeom>
              <a:avLst/>
              <a:gdLst>
                <a:gd name="T0" fmla="*/ 0 w 10"/>
                <a:gd name="T1" fmla="*/ 0 h 12"/>
                <a:gd name="T2" fmla="*/ 0 w 10"/>
                <a:gd name="T3" fmla="*/ 0 h 12"/>
                <a:gd name="T4" fmla="*/ 0 w 10"/>
                <a:gd name="T5" fmla="*/ 0 h 12"/>
                <a:gd name="T6" fmla="*/ 0 w 10"/>
                <a:gd name="T7" fmla="*/ 0 h 12"/>
                <a:gd name="T8" fmla="*/ 0 w 10"/>
                <a:gd name="T9" fmla="*/ 0 h 12"/>
                <a:gd name="T10" fmla="*/ 0 w 10"/>
                <a:gd name="T11" fmla="*/ 0 h 12"/>
                <a:gd name="T12" fmla="*/ 0 w 10"/>
                <a:gd name="T13" fmla="*/ 0 h 12"/>
                <a:gd name="T14" fmla="*/ 0 w 10"/>
                <a:gd name="T15" fmla="*/ 0 h 12"/>
                <a:gd name="T16" fmla="*/ 0 w 10"/>
                <a:gd name="T17" fmla="*/ 0 h 12"/>
                <a:gd name="T18" fmla="*/ 0 w 10"/>
                <a:gd name="T19" fmla="*/ 0 h 12"/>
                <a:gd name="T20" fmla="*/ 0 w 10"/>
                <a:gd name="T21" fmla="*/ 0 h 12"/>
                <a:gd name="T22" fmla="*/ 0 w 10"/>
                <a:gd name="T23" fmla="*/ 0 h 12"/>
                <a:gd name="T24" fmla="*/ 0 w 10"/>
                <a:gd name="T25" fmla="*/ 0 h 12"/>
                <a:gd name="T26" fmla="*/ 0 w 10"/>
                <a:gd name="T27" fmla="*/ 0 h 12"/>
                <a:gd name="T28" fmla="*/ 0 w 10"/>
                <a:gd name="T29" fmla="*/ 0 h 12"/>
                <a:gd name="T30" fmla="*/ 0 w 10"/>
                <a:gd name="T31" fmla="*/ 0 h 12"/>
                <a:gd name="T32" fmla="*/ 0 w 10"/>
                <a:gd name="T33" fmla="*/ 0 h 12"/>
                <a:gd name="T34" fmla="*/ 0 w 10"/>
                <a:gd name="T35" fmla="*/ 0 h 12"/>
                <a:gd name="T36" fmla="*/ 0 w 10"/>
                <a:gd name="T37" fmla="*/ 0 h 12"/>
                <a:gd name="T38" fmla="*/ 0 w 10"/>
                <a:gd name="T39" fmla="*/ 0 h 12"/>
                <a:gd name="T40" fmla="*/ 0 w 10"/>
                <a:gd name="T41" fmla="*/ 0 h 12"/>
                <a:gd name="T42" fmla="*/ 0 w 10"/>
                <a:gd name="T43" fmla="*/ 0 h 12"/>
                <a:gd name="T44" fmla="*/ 0 w 10"/>
                <a:gd name="T45" fmla="*/ 0 h 12"/>
                <a:gd name="T46" fmla="*/ 0 w 10"/>
                <a:gd name="T47" fmla="*/ 0 h 12"/>
                <a:gd name="T48" fmla="*/ 0 w 10"/>
                <a:gd name="T49" fmla="*/ 0 h 12"/>
                <a:gd name="T50" fmla="*/ 0 w 10"/>
                <a:gd name="T51" fmla="*/ 0 h 12"/>
                <a:gd name="T52" fmla="*/ 0 w 10"/>
                <a:gd name="T53" fmla="*/ 0 h 12"/>
                <a:gd name="T54" fmla="*/ 0 w 10"/>
                <a:gd name="T55" fmla="*/ 0 h 12"/>
                <a:gd name="T56" fmla="*/ 0 w 10"/>
                <a:gd name="T57" fmla="*/ 0 h 1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0"/>
                <a:gd name="T88" fmla="*/ 0 h 12"/>
                <a:gd name="T89" fmla="*/ 10 w 10"/>
                <a:gd name="T90" fmla="*/ 12 h 12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0" h="12">
                  <a:moveTo>
                    <a:pt x="5" y="12"/>
                  </a:moveTo>
                  <a:lnTo>
                    <a:pt x="4" y="12"/>
                  </a:lnTo>
                  <a:lnTo>
                    <a:pt x="3" y="12"/>
                  </a:lnTo>
                  <a:lnTo>
                    <a:pt x="2" y="12"/>
                  </a:lnTo>
                  <a:lnTo>
                    <a:pt x="1" y="11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1" y="2"/>
                  </a:lnTo>
                  <a:lnTo>
                    <a:pt x="2" y="0"/>
                  </a:lnTo>
                  <a:lnTo>
                    <a:pt x="3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8" y="0"/>
                  </a:lnTo>
                  <a:lnTo>
                    <a:pt x="9" y="2"/>
                  </a:lnTo>
                  <a:lnTo>
                    <a:pt x="10" y="3"/>
                  </a:lnTo>
                  <a:lnTo>
                    <a:pt x="10" y="4"/>
                  </a:lnTo>
                  <a:lnTo>
                    <a:pt x="10" y="5"/>
                  </a:lnTo>
                  <a:lnTo>
                    <a:pt x="10" y="6"/>
                  </a:lnTo>
                  <a:lnTo>
                    <a:pt x="10" y="8"/>
                  </a:lnTo>
                  <a:lnTo>
                    <a:pt x="9" y="11"/>
                  </a:lnTo>
                  <a:lnTo>
                    <a:pt x="7" y="12"/>
                  </a:lnTo>
                  <a:lnTo>
                    <a:pt x="5" y="12"/>
                  </a:lnTo>
                  <a:close/>
                </a:path>
              </a:pathLst>
            </a:custGeom>
            <a:solidFill>
              <a:srgbClr val="5959B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44" name="Freeform 1859"/>
            <p:cNvSpPr>
              <a:spLocks/>
            </p:cNvSpPr>
            <p:nvPr/>
          </p:nvSpPr>
          <p:spPr bwMode="auto">
            <a:xfrm>
              <a:off x="5268" y="1462"/>
              <a:ext cx="3" cy="3"/>
            </a:xfrm>
            <a:custGeom>
              <a:avLst/>
              <a:gdLst>
                <a:gd name="T0" fmla="*/ 0 w 11"/>
                <a:gd name="T1" fmla="*/ 0 h 13"/>
                <a:gd name="T2" fmla="*/ 0 w 11"/>
                <a:gd name="T3" fmla="*/ 0 h 13"/>
                <a:gd name="T4" fmla="*/ 0 w 11"/>
                <a:gd name="T5" fmla="*/ 0 h 13"/>
                <a:gd name="T6" fmla="*/ 0 w 11"/>
                <a:gd name="T7" fmla="*/ 0 h 13"/>
                <a:gd name="T8" fmla="*/ 0 w 11"/>
                <a:gd name="T9" fmla="*/ 0 h 13"/>
                <a:gd name="T10" fmla="*/ 0 w 11"/>
                <a:gd name="T11" fmla="*/ 0 h 13"/>
                <a:gd name="T12" fmla="*/ 0 w 11"/>
                <a:gd name="T13" fmla="*/ 0 h 13"/>
                <a:gd name="T14" fmla="*/ 0 w 11"/>
                <a:gd name="T15" fmla="*/ 0 h 13"/>
                <a:gd name="T16" fmla="*/ 0 w 11"/>
                <a:gd name="T17" fmla="*/ 0 h 13"/>
                <a:gd name="T18" fmla="*/ 0 w 11"/>
                <a:gd name="T19" fmla="*/ 0 h 13"/>
                <a:gd name="T20" fmla="*/ 0 w 11"/>
                <a:gd name="T21" fmla="*/ 0 h 13"/>
                <a:gd name="T22" fmla="*/ 0 w 11"/>
                <a:gd name="T23" fmla="*/ 0 h 13"/>
                <a:gd name="T24" fmla="*/ 0 w 11"/>
                <a:gd name="T25" fmla="*/ 0 h 13"/>
                <a:gd name="T26" fmla="*/ 0 w 11"/>
                <a:gd name="T27" fmla="*/ 0 h 13"/>
                <a:gd name="T28" fmla="*/ 0 w 11"/>
                <a:gd name="T29" fmla="*/ 0 h 13"/>
                <a:gd name="T30" fmla="*/ 0 w 11"/>
                <a:gd name="T31" fmla="*/ 0 h 13"/>
                <a:gd name="T32" fmla="*/ 0 w 11"/>
                <a:gd name="T33" fmla="*/ 0 h 13"/>
                <a:gd name="T34" fmla="*/ 0 w 11"/>
                <a:gd name="T35" fmla="*/ 0 h 13"/>
                <a:gd name="T36" fmla="*/ 0 w 11"/>
                <a:gd name="T37" fmla="*/ 0 h 13"/>
                <a:gd name="T38" fmla="*/ 0 w 11"/>
                <a:gd name="T39" fmla="*/ 0 h 13"/>
                <a:gd name="T40" fmla="*/ 0 w 11"/>
                <a:gd name="T41" fmla="*/ 0 h 13"/>
                <a:gd name="T42" fmla="*/ 0 w 11"/>
                <a:gd name="T43" fmla="*/ 0 h 13"/>
                <a:gd name="T44" fmla="*/ 0 w 11"/>
                <a:gd name="T45" fmla="*/ 0 h 13"/>
                <a:gd name="T46" fmla="*/ 0 w 11"/>
                <a:gd name="T47" fmla="*/ 0 h 13"/>
                <a:gd name="T48" fmla="*/ 0 w 11"/>
                <a:gd name="T49" fmla="*/ 0 h 13"/>
                <a:gd name="T50" fmla="*/ 0 w 11"/>
                <a:gd name="T51" fmla="*/ 0 h 13"/>
                <a:gd name="T52" fmla="*/ 0 w 11"/>
                <a:gd name="T53" fmla="*/ 0 h 13"/>
                <a:gd name="T54" fmla="*/ 0 w 11"/>
                <a:gd name="T55" fmla="*/ 0 h 13"/>
                <a:gd name="T56" fmla="*/ 0 w 11"/>
                <a:gd name="T57" fmla="*/ 0 h 1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"/>
                <a:gd name="T88" fmla="*/ 0 h 13"/>
                <a:gd name="T89" fmla="*/ 11 w 11"/>
                <a:gd name="T90" fmla="*/ 13 h 1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" h="13">
                  <a:moveTo>
                    <a:pt x="5" y="13"/>
                  </a:moveTo>
                  <a:lnTo>
                    <a:pt x="4" y="13"/>
                  </a:lnTo>
                  <a:lnTo>
                    <a:pt x="4" y="12"/>
                  </a:lnTo>
                  <a:lnTo>
                    <a:pt x="3" y="12"/>
                  </a:lnTo>
                  <a:lnTo>
                    <a:pt x="2" y="11"/>
                  </a:lnTo>
                  <a:lnTo>
                    <a:pt x="1" y="10"/>
                  </a:lnTo>
                  <a:lnTo>
                    <a:pt x="1" y="8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5"/>
                  </a:lnTo>
                  <a:lnTo>
                    <a:pt x="1" y="4"/>
                  </a:lnTo>
                  <a:lnTo>
                    <a:pt x="2" y="3"/>
                  </a:lnTo>
                  <a:lnTo>
                    <a:pt x="3" y="1"/>
                  </a:lnTo>
                  <a:lnTo>
                    <a:pt x="4" y="1"/>
                  </a:lnTo>
                  <a:lnTo>
                    <a:pt x="4" y="0"/>
                  </a:lnTo>
                  <a:lnTo>
                    <a:pt x="5" y="0"/>
                  </a:lnTo>
                  <a:lnTo>
                    <a:pt x="6" y="0"/>
                  </a:lnTo>
                  <a:lnTo>
                    <a:pt x="7" y="1"/>
                  </a:lnTo>
                  <a:lnTo>
                    <a:pt x="8" y="1"/>
                  </a:lnTo>
                  <a:lnTo>
                    <a:pt x="9" y="3"/>
                  </a:lnTo>
                  <a:lnTo>
                    <a:pt x="10" y="4"/>
                  </a:lnTo>
                  <a:lnTo>
                    <a:pt x="11" y="5"/>
                  </a:lnTo>
                  <a:lnTo>
                    <a:pt x="11" y="6"/>
                  </a:lnTo>
                  <a:lnTo>
                    <a:pt x="10" y="8"/>
                  </a:lnTo>
                  <a:lnTo>
                    <a:pt x="9" y="11"/>
                  </a:lnTo>
                  <a:lnTo>
                    <a:pt x="7" y="12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5959B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45" name="Freeform 1860"/>
            <p:cNvSpPr>
              <a:spLocks/>
            </p:cNvSpPr>
            <p:nvPr/>
          </p:nvSpPr>
          <p:spPr bwMode="auto">
            <a:xfrm>
              <a:off x="5273" y="1457"/>
              <a:ext cx="3" cy="3"/>
            </a:xfrm>
            <a:custGeom>
              <a:avLst/>
              <a:gdLst>
                <a:gd name="T0" fmla="*/ 0 w 11"/>
                <a:gd name="T1" fmla="*/ 0 h 12"/>
                <a:gd name="T2" fmla="*/ 0 w 11"/>
                <a:gd name="T3" fmla="*/ 0 h 12"/>
                <a:gd name="T4" fmla="*/ 0 w 11"/>
                <a:gd name="T5" fmla="*/ 0 h 12"/>
                <a:gd name="T6" fmla="*/ 0 w 11"/>
                <a:gd name="T7" fmla="*/ 0 h 12"/>
                <a:gd name="T8" fmla="*/ 0 w 11"/>
                <a:gd name="T9" fmla="*/ 0 h 12"/>
                <a:gd name="T10" fmla="*/ 0 w 11"/>
                <a:gd name="T11" fmla="*/ 0 h 12"/>
                <a:gd name="T12" fmla="*/ 0 w 11"/>
                <a:gd name="T13" fmla="*/ 0 h 12"/>
                <a:gd name="T14" fmla="*/ 0 w 11"/>
                <a:gd name="T15" fmla="*/ 0 h 12"/>
                <a:gd name="T16" fmla="*/ 0 w 11"/>
                <a:gd name="T17" fmla="*/ 0 h 12"/>
                <a:gd name="T18" fmla="*/ 0 w 11"/>
                <a:gd name="T19" fmla="*/ 0 h 12"/>
                <a:gd name="T20" fmla="*/ 0 w 11"/>
                <a:gd name="T21" fmla="*/ 0 h 12"/>
                <a:gd name="T22" fmla="*/ 0 w 11"/>
                <a:gd name="T23" fmla="*/ 0 h 12"/>
                <a:gd name="T24" fmla="*/ 0 w 11"/>
                <a:gd name="T25" fmla="*/ 0 h 12"/>
                <a:gd name="T26" fmla="*/ 0 w 11"/>
                <a:gd name="T27" fmla="*/ 0 h 12"/>
                <a:gd name="T28" fmla="*/ 0 w 11"/>
                <a:gd name="T29" fmla="*/ 0 h 12"/>
                <a:gd name="T30" fmla="*/ 0 w 11"/>
                <a:gd name="T31" fmla="*/ 0 h 12"/>
                <a:gd name="T32" fmla="*/ 0 w 11"/>
                <a:gd name="T33" fmla="*/ 0 h 12"/>
                <a:gd name="T34" fmla="*/ 0 w 11"/>
                <a:gd name="T35" fmla="*/ 0 h 12"/>
                <a:gd name="T36" fmla="*/ 0 w 11"/>
                <a:gd name="T37" fmla="*/ 0 h 12"/>
                <a:gd name="T38" fmla="*/ 0 w 11"/>
                <a:gd name="T39" fmla="*/ 0 h 12"/>
                <a:gd name="T40" fmla="*/ 0 w 11"/>
                <a:gd name="T41" fmla="*/ 0 h 12"/>
                <a:gd name="T42" fmla="*/ 0 w 11"/>
                <a:gd name="T43" fmla="*/ 0 h 12"/>
                <a:gd name="T44" fmla="*/ 0 w 11"/>
                <a:gd name="T45" fmla="*/ 0 h 12"/>
                <a:gd name="T46" fmla="*/ 0 w 11"/>
                <a:gd name="T47" fmla="*/ 0 h 12"/>
                <a:gd name="T48" fmla="*/ 0 w 11"/>
                <a:gd name="T49" fmla="*/ 0 h 12"/>
                <a:gd name="T50" fmla="*/ 0 w 11"/>
                <a:gd name="T51" fmla="*/ 0 h 12"/>
                <a:gd name="T52" fmla="*/ 0 w 11"/>
                <a:gd name="T53" fmla="*/ 0 h 12"/>
                <a:gd name="T54" fmla="*/ 0 w 11"/>
                <a:gd name="T55" fmla="*/ 0 h 12"/>
                <a:gd name="T56" fmla="*/ 0 w 11"/>
                <a:gd name="T57" fmla="*/ 0 h 1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"/>
                <a:gd name="T88" fmla="*/ 0 h 12"/>
                <a:gd name="T89" fmla="*/ 11 w 11"/>
                <a:gd name="T90" fmla="*/ 12 h 12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" h="12">
                  <a:moveTo>
                    <a:pt x="6" y="12"/>
                  </a:moveTo>
                  <a:lnTo>
                    <a:pt x="5" y="12"/>
                  </a:lnTo>
                  <a:lnTo>
                    <a:pt x="4" y="12"/>
                  </a:lnTo>
                  <a:lnTo>
                    <a:pt x="3" y="12"/>
                  </a:lnTo>
                  <a:lnTo>
                    <a:pt x="2" y="11"/>
                  </a:lnTo>
                  <a:lnTo>
                    <a:pt x="1" y="10"/>
                  </a:lnTo>
                  <a:lnTo>
                    <a:pt x="1" y="8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5"/>
                  </a:lnTo>
                  <a:lnTo>
                    <a:pt x="1" y="4"/>
                  </a:lnTo>
                  <a:lnTo>
                    <a:pt x="1" y="3"/>
                  </a:lnTo>
                  <a:lnTo>
                    <a:pt x="2" y="2"/>
                  </a:lnTo>
                  <a:lnTo>
                    <a:pt x="3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8" y="0"/>
                  </a:lnTo>
                  <a:lnTo>
                    <a:pt x="9" y="2"/>
                  </a:lnTo>
                  <a:lnTo>
                    <a:pt x="10" y="3"/>
                  </a:lnTo>
                  <a:lnTo>
                    <a:pt x="10" y="4"/>
                  </a:lnTo>
                  <a:lnTo>
                    <a:pt x="11" y="5"/>
                  </a:lnTo>
                  <a:lnTo>
                    <a:pt x="11" y="6"/>
                  </a:lnTo>
                  <a:lnTo>
                    <a:pt x="11" y="8"/>
                  </a:lnTo>
                  <a:lnTo>
                    <a:pt x="10" y="11"/>
                  </a:lnTo>
                  <a:lnTo>
                    <a:pt x="8" y="12"/>
                  </a:lnTo>
                  <a:lnTo>
                    <a:pt x="6" y="12"/>
                  </a:lnTo>
                  <a:close/>
                </a:path>
              </a:pathLst>
            </a:custGeom>
            <a:solidFill>
              <a:srgbClr val="5959B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46" name="Freeform 1861"/>
            <p:cNvSpPr>
              <a:spLocks/>
            </p:cNvSpPr>
            <p:nvPr/>
          </p:nvSpPr>
          <p:spPr bwMode="auto">
            <a:xfrm>
              <a:off x="5300" y="1464"/>
              <a:ext cx="2" cy="3"/>
            </a:xfrm>
            <a:custGeom>
              <a:avLst/>
              <a:gdLst>
                <a:gd name="T0" fmla="*/ 0 w 11"/>
                <a:gd name="T1" fmla="*/ 0 h 12"/>
                <a:gd name="T2" fmla="*/ 0 w 11"/>
                <a:gd name="T3" fmla="*/ 0 h 12"/>
                <a:gd name="T4" fmla="*/ 0 w 11"/>
                <a:gd name="T5" fmla="*/ 0 h 12"/>
                <a:gd name="T6" fmla="*/ 0 w 11"/>
                <a:gd name="T7" fmla="*/ 0 h 12"/>
                <a:gd name="T8" fmla="*/ 0 w 11"/>
                <a:gd name="T9" fmla="*/ 0 h 12"/>
                <a:gd name="T10" fmla="*/ 0 w 11"/>
                <a:gd name="T11" fmla="*/ 0 h 12"/>
                <a:gd name="T12" fmla="*/ 0 w 11"/>
                <a:gd name="T13" fmla="*/ 0 h 12"/>
                <a:gd name="T14" fmla="*/ 0 w 11"/>
                <a:gd name="T15" fmla="*/ 0 h 12"/>
                <a:gd name="T16" fmla="*/ 0 w 11"/>
                <a:gd name="T17" fmla="*/ 0 h 12"/>
                <a:gd name="T18" fmla="*/ 0 w 11"/>
                <a:gd name="T19" fmla="*/ 0 h 12"/>
                <a:gd name="T20" fmla="*/ 0 w 11"/>
                <a:gd name="T21" fmla="*/ 0 h 12"/>
                <a:gd name="T22" fmla="*/ 0 w 11"/>
                <a:gd name="T23" fmla="*/ 0 h 12"/>
                <a:gd name="T24" fmla="*/ 0 w 11"/>
                <a:gd name="T25" fmla="*/ 0 h 12"/>
                <a:gd name="T26" fmla="*/ 0 w 11"/>
                <a:gd name="T27" fmla="*/ 0 h 12"/>
                <a:gd name="T28" fmla="*/ 0 w 11"/>
                <a:gd name="T29" fmla="*/ 0 h 12"/>
                <a:gd name="T30" fmla="*/ 0 w 11"/>
                <a:gd name="T31" fmla="*/ 0 h 12"/>
                <a:gd name="T32" fmla="*/ 0 w 11"/>
                <a:gd name="T33" fmla="*/ 0 h 12"/>
                <a:gd name="T34" fmla="*/ 0 w 11"/>
                <a:gd name="T35" fmla="*/ 0 h 12"/>
                <a:gd name="T36" fmla="*/ 0 w 11"/>
                <a:gd name="T37" fmla="*/ 0 h 12"/>
                <a:gd name="T38" fmla="*/ 0 w 11"/>
                <a:gd name="T39" fmla="*/ 0 h 12"/>
                <a:gd name="T40" fmla="*/ 0 w 11"/>
                <a:gd name="T41" fmla="*/ 0 h 12"/>
                <a:gd name="T42" fmla="*/ 0 w 11"/>
                <a:gd name="T43" fmla="*/ 0 h 12"/>
                <a:gd name="T44" fmla="*/ 0 w 11"/>
                <a:gd name="T45" fmla="*/ 0 h 12"/>
                <a:gd name="T46" fmla="*/ 0 w 11"/>
                <a:gd name="T47" fmla="*/ 0 h 12"/>
                <a:gd name="T48" fmla="*/ 0 w 11"/>
                <a:gd name="T49" fmla="*/ 0 h 12"/>
                <a:gd name="T50" fmla="*/ 0 w 11"/>
                <a:gd name="T51" fmla="*/ 0 h 12"/>
                <a:gd name="T52" fmla="*/ 0 w 11"/>
                <a:gd name="T53" fmla="*/ 0 h 12"/>
                <a:gd name="T54" fmla="*/ 0 w 11"/>
                <a:gd name="T55" fmla="*/ 0 h 12"/>
                <a:gd name="T56" fmla="*/ 0 w 11"/>
                <a:gd name="T57" fmla="*/ 0 h 1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"/>
                <a:gd name="T88" fmla="*/ 0 h 12"/>
                <a:gd name="T89" fmla="*/ 11 w 11"/>
                <a:gd name="T90" fmla="*/ 12 h 12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" h="12">
                  <a:moveTo>
                    <a:pt x="5" y="12"/>
                  </a:moveTo>
                  <a:lnTo>
                    <a:pt x="4" y="12"/>
                  </a:lnTo>
                  <a:lnTo>
                    <a:pt x="3" y="12"/>
                  </a:lnTo>
                  <a:lnTo>
                    <a:pt x="2" y="12"/>
                  </a:lnTo>
                  <a:lnTo>
                    <a:pt x="1" y="11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1" y="2"/>
                  </a:lnTo>
                  <a:lnTo>
                    <a:pt x="2" y="0"/>
                  </a:lnTo>
                  <a:lnTo>
                    <a:pt x="3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6" y="0"/>
                  </a:lnTo>
                  <a:lnTo>
                    <a:pt x="8" y="0"/>
                  </a:lnTo>
                  <a:lnTo>
                    <a:pt x="9" y="0"/>
                  </a:lnTo>
                  <a:lnTo>
                    <a:pt x="10" y="2"/>
                  </a:lnTo>
                  <a:lnTo>
                    <a:pt x="11" y="3"/>
                  </a:lnTo>
                  <a:lnTo>
                    <a:pt x="11" y="4"/>
                  </a:lnTo>
                  <a:lnTo>
                    <a:pt x="11" y="5"/>
                  </a:lnTo>
                  <a:lnTo>
                    <a:pt x="11" y="6"/>
                  </a:lnTo>
                  <a:lnTo>
                    <a:pt x="11" y="8"/>
                  </a:lnTo>
                  <a:lnTo>
                    <a:pt x="10" y="11"/>
                  </a:lnTo>
                  <a:lnTo>
                    <a:pt x="8" y="12"/>
                  </a:lnTo>
                  <a:lnTo>
                    <a:pt x="5" y="12"/>
                  </a:lnTo>
                  <a:close/>
                </a:path>
              </a:pathLst>
            </a:custGeom>
            <a:solidFill>
              <a:srgbClr val="5959B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47" name="Freeform 1862"/>
            <p:cNvSpPr>
              <a:spLocks/>
            </p:cNvSpPr>
            <p:nvPr/>
          </p:nvSpPr>
          <p:spPr bwMode="auto">
            <a:xfrm>
              <a:off x="5299" y="1470"/>
              <a:ext cx="3" cy="3"/>
            </a:xfrm>
            <a:custGeom>
              <a:avLst/>
              <a:gdLst>
                <a:gd name="T0" fmla="*/ 0 w 11"/>
                <a:gd name="T1" fmla="*/ 0 h 13"/>
                <a:gd name="T2" fmla="*/ 0 w 11"/>
                <a:gd name="T3" fmla="*/ 0 h 13"/>
                <a:gd name="T4" fmla="*/ 0 w 11"/>
                <a:gd name="T5" fmla="*/ 0 h 13"/>
                <a:gd name="T6" fmla="*/ 0 w 11"/>
                <a:gd name="T7" fmla="*/ 0 h 13"/>
                <a:gd name="T8" fmla="*/ 0 w 11"/>
                <a:gd name="T9" fmla="*/ 0 h 13"/>
                <a:gd name="T10" fmla="*/ 0 w 11"/>
                <a:gd name="T11" fmla="*/ 0 h 13"/>
                <a:gd name="T12" fmla="*/ 0 w 11"/>
                <a:gd name="T13" fmla="*/ 0 h 13"/>
                <a:gd name="T14" fmla="*/ 0 w 11"/>
                <a:gd name="T15" fmla="*/ 0 h 13"/>
                <a:gd name="T16" fmla="*/ 0 w 11"/>
                <a:gd name="T17" fmla="*/ 0 h 13"/>
                <a:gd name="T18" fmla="*/ 0 w 11"/>
                <a:gd name="T19" fmla="*/ 0 h 13"/>
                <a:gd name="T20" fmla="*/ 0 w 11"/>
                <a:gd name="T21" fmla="*/ 0 h 13"/>
                <a:gd name="T22" fmla="*/ 0 w 11"/>
                <a:gd name="T23" fmla="*/ 0 h 13"/>
                <a:gd name="T24" fmla="*/ 0 w 11"/>
                <a:gd name="T25" fmla="*/ 0 h 13"/>
                <a:gd name="T26" fmla="*/ 0 w 11"/>
                <a:gd name="T27" fmla="*/ 0 h 13"/>
                <a:gd name="T28" fmla="*/ 0 w 11"/>
                <a:gd name="T29" fmla="*/ 0 h 13"/>
                <a:gd name="T30" fmla="*/ 0 w 11"/>
                <a:gd name="T31" fmla="*/ 0 h 13"/>
                <a:gd name="T32" fmla="*/ 0 w 11"/>
                <a:gd name="T33" fmla="*/ 0 h 13"/>
                <a:gd name="T34" fmla="*/ 0 w 11"/>
                <a:gd name="T35" fmla="*/ 0 h 13"/>
                <a:gd name="T36" fmla="*/ 0 w 11"/>
                <a:gd name="T37" fmla="*/ 0 h 13"/>
                <a:gd name="T38" fmla="*/ 0 w 11"/>
                <a:gd name="T39" fmla="*/ 0 h 13"/>
                <a:gd name="T40" fmla="*/ 0 w 11"/>
                <a:gd name="T41" fmla="*/ 0 h 13"/>
                <a:gd name="T42" fmla="*/ 0 w 11"/>
                <a:gd name="T43" fmla="*/ 0 h 13"/>
                <a:gd name="T44" fmla="*/ 0 w 11"/>
                <a:gd name="T45" fmla="*/ 0 h 13"/>
                <a:gd name="T46" fmla="*/ 0 w 11"/>
                <a:gd name="T47" fmla="*/ 0 h 13"/>
                <a:gd name="T48" fmla="*/ 0 w 11"/>
                <a:gd name="T49" fmla="*/ 0 h 13"/>
                <a:gd name="T50" fmla="*/ 0 w 11"/>
                <a:gd name="T51" fmla="*/ 0 h 13"/>
                <a:gd name="T52" fmla="*/ 0 w 11"/>
                <a:gd name="T53" fmla="*/ 0 h 13"/>
                <a:gd name="T54" fmla="*/ 0 w 11"/>
                <a:gd name="T55" fmla="*/ 0 h 13"/>
                <a:gd name="T56" fmla="*/ 0 w 11"/>
                <a:gd name="T57" fmla="*/ 0 h 1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"/>
                <a:gd name="T88" fmla="*/ 0 h 13"/>
                <a:gd name="T89" fmla="*/ 11 w 11"/>
                <a:gd name="T90" fmla="*/ 13 h 1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" h="13">
                  <a:moveTo>
                    <a:pt x="5" y="13"/>
                  </a:moveTo>
                  <a:lnTo>
                    <a:pt x="4" y="13"/>
                  </a:lnTo>
                  <a:lnTo>
                    <a:pt x="3" y="12"/>
                  </a:lnTo>
                  <a:lnTo>
                    <a:pt x="2" y="12"/>
                  </a:lnTo>
                  <a:lnTo>
                    <a:pt x="1" y="11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4"/>
                  </a:lnTo>
                  <a:lnTo>
                    <a:pt x="1" y="3"/>
                  </a:lnTo>
                  <a:lnTo>
                    <a:pt x="2" y="1"/>
                  </a:lnTo>
                  <a:lnTo>
                    <a:pt x="3" y="1"/>
                  </a:lnTo>
                  <a:lnTo>
                    <a:pt x="4" y="0"/>
                  </a:lnTo>
                  <a:lnTo>
                    <a:pt x="5" y="0"/>
                  </a:lnTo>
                  <a:lnTo>
                    <a:pt x="6" y="0"/>
                  </a:lnTo>
                  <a:lnTo>
                    <a:pt x="7" y="1"/>
                  </a:lnTo>
                  <a:lnTo>
                    <a:pt x="8" y="1"/>
                  </a:lnTo>
                  <a:lnTo>
                    <a:pt x="10" y="3"/>
                  </a:lnTo>
                  <a:lnTo>
                    <a:pt x="11" y="4"/>
                  </a:lnTo>
                  <a:lnTo>
                    <a:pt x="11" y="5"/>
                  </a:lnTo>
                  <a:lnTo>
                    <a:pt x="11" y="6"/>
                  </a:lnTo>
                  <a:lnTo>
                    <a:pt x="11" y="8"/>
                  </a:lnTo>
                  <a:lnTo>
                    <a:pt x="10" y="11"/>
                  </a:lnTo>
                  <a:lnTo>
                    <a:pt x="7" y="12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5959B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48" name="Freeform 1863"/>
            <p:cNvSpPr>
              <a:spLocks/>
            </p:cNvSpPr>
            <p:nvPr/>
          </p:nvSpPr>
          <p:spPr bwMode="auto">
            <a:xfrm>
              <a:off x="5299" y="1458"/>
              <a:ext cx="2" cy="3"/>
            </a:xfrm>
            <a:custGeom>
              <a:avLst/>
              <a:gdLst>
                <a:gd name="T0" fmla="*/ 0 w 11"/>
                <a:gd name="T1" fmla="*/ 0 h 12"/>
                <a:gd name="T2" fmla="*/ 0 w 11"/>
                <a:gd name="T3" fmla="*/ 0 h 12"/>
                <a:gd name="T4" fmla="*/ 0 w 11"/>
                <a:gd name="T5" fmla="*/ 0 h 12"/>
                <a:gd name="T6" fmla="*/ 0 w 11"/>
                <a:gd name="T7" fmla="*/ 0 h 12"/>
                <a:gd name="T8" fmla="*/ 0 w 11"/>
                <a:gd name="T9" fmla="*/ 0 h 12"/>
                <a:gd name="T10" fmla="*/ 0 w 11"/>
                <a:gd name="T11" fmla="*/ 0 h 12"/>
                <a:gd name="T12" fmla="*/ 0 w 11"/>
                <a:gd name="T13" fmla="*/ 0 h 12"/>
                <a:gd name="T14" fmla="*/ 0 w 11"/>
                <a:gd name="T15" fmla="*/ 0 h 12"/>
                <a:gd name="T16" fmla="*/ 0 w 11"/>
                <a:gd name="T17" fmla="*/ 0 h 12"/>
                <a:gd name="T18" fmla="*/ 0 w 11"/>
                <a:gd name="T19" fmla="*/ 0 h 12"/>
                <a:gd name="T20" fmla="*/ 0 w 11"/>
                <a:gd name="T21" fmla="*/ 0 h 12"/>
                <a:gd name="T22" fmla="*/ 0 w 11"/>
                <a:gd name="T23" fmla="*/ 0 h 12"/>
                <a:gd name="T24" fmla="*/ 0 w 11"/>
                <a:gd name="T25" fmla="*/ 0 h 12"/>
                <a:gd name="T26" fmla="*/ 0 w 11"/>
                <a:gd name="T27" fmla="*/ 0 h 12"/>
                <a:gd name="T28" fmla="*/ 0 w 11"/>
                <a:gd name="T29" fmla="*/ 0 h 12"/>
                <a:gd name="T30" fmla="*/ 0 w 11"/>
                <a:gd name="T31" fmla="*/ 0 h 12"/>
                <a:gd name="T32" fmla="*/ 0 w 11"/>
                <a:gd name="T33" fmla="*/ 0 h 12"/>
                <a:gd name="T34" fmla="*/ 0 w 11"/>
                <a:gd name="T35" fmla="*/ 0 h 12"/>
                <a:gd name="T36" fmla="*/ 0 w 11"/>
                <a:gd name="T37" fmla="*/ 0 h 12"/>
                <a:gd name="T38" fmla="*/ 0 w 11"/>
                <a:gd name="T39" fmla="*/ 0 h 12"/>
                <a:gd name="T40" fmla="*/ 0 w 11"/>
                <a:gd name="T41" fmla="*/ 0 h 12"/>
                <a:gd name="T42" fmla="*/ 0 w 11"/>
                <a:gd name="T43" fmla="*/ 0 h 12"/>
                <a:gd name="T44" fmla="*/ 0 w 11"/>
                <a:gd name="T45" fmla="*/ 0 h 12"/>
                <a:gd name="T46" fmla="*/ 0 w 11"/>
                <a:gd name="T47" fmla="*/ 0 h 12"/>
                <a:gd name="T48" fmla="*/ 0 w 11"/>
                <a:gd name="T49" fmla="*/ 0 h 12"/>
                <a:gd name="T50" fmla="*/ 0 w 11"/>
                <a:gd name="T51" fmla="*/ 0 h 12"/>
                <a:gd name="T52" fmla="*/ 0 w 11"/>
                <a:gd name="T53" fmla="*/ 0 h 12"/>
                <a:gd name="T54" fmla="*/ 0 w 11"/>
                <a:gd name="T55" fmla="*/ 0 h 12"/>
                <a:gd name="T56" fmla="*/ 0 w 11"/>
                <a:gd name="T57" fmla="*/ 0 h 1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"/>
                <a:gd name="T88" fmla="*/ 0 h 12"/>
                <a:gd name="T89" fmla="*/ 11 w 11"/>
                <a:gd name="T90" fmla="*/ 12 h 12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" h="12">
                  <a:moveTo>
                    <a:pt x="5" y="12"/>
                  </a:moveTo>
                  <a:lnTo>
                    <a:pt x="4" y="12"/>
                  </a:lnTo>
                  <a:lnTo>
                    <a:pt x="3" y="12"/>
                  </a:lnTo>
                  <a:lnTo>
                    <a:pt x="2" y="12"/>
                  </a:lnTo>
                  <a:lnTo>
                    <a:pt x="1" y="11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2"/>
                  </a:lnTo>
                  <a:lnTo>
                    <a:pt x="1" y="1"/>
                  </a:lnTo>
                  <a:lnTo>
                    <a:pt x="2" y="0"/>
                  </a:lnTo>
                  <a:lnTo>
                    <a:pt x="3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8" y="0"/>
                  </a:lnTo>
                  <a:lnTo>
                    <a:pt x="9" y="1"/>
                  </a:lnTo>
                  <a:lnTo>
                    <a:pt x="11" y="2"/>
                  </a:lnTo>
                  <a:lnTo>
                    <a:pt x="11" y="4"/>
                  </a:lnTo>
                  <a:lnTo>
                    <a:pt x="11" y="5"/>
                  </a:lnTo>
                  <a:lnTo>
                    <a:pt x="11" y="6"/>
                  </a:lnTo>
                  <a:lnTo>
                    <a:pt x="11" y="8"/>
                  </a:lnTo>
                  <a:lnTo>
                    <a:pt x="9" y="11"/>
                  </a:lnTo>
                  <a:lnTo>
                    <a:pt x="7" y="12"/>
                  </a:lnTo>
                  <a:lnTo>
                    <a:pt x="5" y="12"/>
                  </a:lnTo>
                  <a:close/>
                </a:path>
              </a:pathLst>
            </a:custGeom>
            <a:solidFill>
              <a:srgbClr val="5959B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49" name="Freeform 1864"/>
            <p:cNvSpPr>
              <a:spLocks/>
            </p:cNvSpPr>
            <p:nvPr/>
          </p:nvSpPr>
          <p:spPr bwMode="auto">
            <a:xfrm>
              <a:off x="5310" y="1454"/>
              <a:ext cx="3" cy="3"/>
            </a:xfrm>
            <a:custGeom>
              <a:avLst/>
              <a:gdLst>
                <a:gd name="T0" fmla="*/ 0 w 11"/>
                <a:gd name="T1" fmla="*/ 0 h 13"/>
                <a:gd name="T2" fmla="*/ 0 w 11"/>
                <a:gd name="T3" fmla="*/ 0 h 13"/>
                <a:gd name="T4" fmla="*/ 0 w 11"/>
                <a:gd name="T5" fmla="*/ 0 h 13"/>
                <a:gd name="T6" fmla="*/ 0 w 11"/>
                <a:gd name="T7" fmla="*/ 0 h 13"/>
                <a:gd name="T8" fmla="*/ 0 w 11"/>
                <a:gd name="T9" fmla="*/ 0 h 13"/>
                <a:gd name="T10" fmla="*/ 0 w 11"/>
                <a:gd name="T11" fmla="*/ 0 h 13"/>
                <a:gd name="T12" fmla="*/ 0 w 11"/>
                <a:gd name="T13" fmla="*/ 0 h 13"/>
                <a:gd name="T14" fmla="*/ 0 w 11"/>
                <a:gd name="T15" fmla="*/ 0 h 13"/>
                <a:gd name="T16" fmla="*/ 0 w 11"/>
                <a:gd name="T17" fmla="*/ 0 h 13"/>
                <a:gd name="T18" fmla="*/ 0 w 11"/>
                <a:gd name="T19" fmla="*/ 0 h 13"/>
                <a:gd name="T20" fmla="*/ 0 w 11"/>
                <a:gd name="T21" fmla="*/ 0 h 13"/>
                <a:gd name="T22" fmla="*/ 0 w 11"/>
                <a:gd name="T23" fmla="*/ 0 h 13"/>
                <a:gd name="T24" fmla="*/ 0 w 11"/>
                <a:gd name="T25" fmla="*/ 0 h 13"/>
                <a:gd name="T26" fmla="*/ 0 w 11"/>
                <a:gd name="T27" fmla="*/ 0 h 13"/>
                <a:gd name="T28" fmla="*/ 0 w 11"/>
                <a:gd name="T29" fmla="*/ 0 h 13"/>
                <a:gd name="T30" fmla="*/ 0 w 11"/>
                <a:gd name="T31" fmla="*/ 0 h 13"/>
                <a:gd name="T32" fmla="*/ 0 w 11"/>
                <a:gd name="T33" fmla="*/ 0 h 13"/>
                <a:gd name="T34" fmla="*/ 0 w 11"/>
                <a:gd name="T35" fmla="*/ 0 h 13"/>
                <a:gd name="T36" fmla="*/ 0 w 11"/>
                <a:gd name="T37" fmla="*/ 0 h 13"/>
                <a:gd name="T38" fmla="*/ 0 w 11"/>
                <a:gd name="T39" fmla="*/ 0 h 13"/>
                <a:gd name="T40" fmla="*/ 0 w 11"/>
                <a:gd name="T41" fmla="*/ 0 h 13"/>
                <a:gd name="T42" fmla="*/ 0 w 11"/>
                <a:gd name="T43" fmla="*/ 0 h 13"/>
                <a:gd name="T44" fmla="*/ 0 w 11"/>
                <a:gd name="T45" fmla="*/ 0 h 13"/>
                <a:gd name="T46" fmla="*/ 0 w 11"/>
                <a:gd name="T47" fmla="*/ 0 h 13"/>
                <a:gd name="T48" fmla="*/ 0 w 11"/>
                <a:gd name="T49" fmla="*/ 0 h 13"/>
                <a:gd name="T50" fmla="*/ 0 w 11"/>
                <a:gd name="T51" fmla="*/ 0 h 13"/>
                <a:gd name="T52" fmla="*/ 0 w 11"/>
                <a:gd name="T53" fmla="*/ 0 h 13"/>
                <a:gd name="T54" fmla="*/ 0 w 11"/>
                <a:gd name="T55" fmla="*/ 0 h 13"/>
                <a:gd name="T56" fmla="*/ 0 w 11"/>
                <a:gd name="T57" fmla="*/ 0 h 1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"/>
                <a:gd name="T88" fmla="*/ 0 h 13"/>
                <a:gd name="T89" fmla="*/ 11 w 11"/>
                <a:gd name="T90" fmla="*/ 13 h 1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" h="13">
                  <a:moveTo>
                    <a:pt x="6" y="13"/>
                  </a:moveTo>
                  <a:lnTo>
                    <a:pt x="5" y="13"/>
                  </a:lnTo>
                  <a:lnTo>
                    <a:pt x="4" y="12"/>
                  </a:lnTo>
                  <a:lnTo>
                    <a:pt x="3" y="12"/>
                  </a:lnTo>
                  <a:lnTo>
                    <a:pt x="2" y="10"/>
                  </a:lnTo>
                  <a:lnTo>
                    <a:pt x="1" y="9"/>
                  </a:lnTo>
                  <a:lnTo>
                    <a:pt x="1" y="8"/>
                  </a:lnTo>
                  <a:lnTo>
                    <a:pt x="0" y="8"/>
                  </a:lnTo>
                  <a:lnTo>
                    <a:pt x="0" y="7"/>
                  </a:lnTo>
                  <a:lnTo>
                    <a:pt x="0" y="6"/>
                  </a:lnTo>
                  <a:lnTo>
                    <a:pt x="1" y="5"/>
                  </a:lnTo>
                  <a:lnTo>
                    <a:pt x="1" y="4"/>
                  </a:lnTo>
                  <a:lnTo>
                    <a:pt x="2" y="2"/>
                  </a:lnTo>
                  <a:lnTo>
                    <a:pt x="3" y="1"/>
                  </a:lnTo>
                  <a:lnTo>
                    <a:pt x="4" y="1"/>
                  </a:lnTo>
                  <a:lnTo>
                    <a:pt x="5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8" y="1"/>
                  </a:lnTo>
                  <a:lnTo>
                    <a:pt x="9" y="2"/>
                  </a:lnTo>
                  <a:lnTo>
                    <a:pt x="10" y="4"/>
                  </a:lnTo>
                  <a:lnTo>
                    <a:pt x="10" y="5"/>
                  </a:lnTo>
                  <a:lnTo>
                    <a:pt x="11" y="6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0" y="10"/>
                  </a:lnTo>
                  <a:lnTo>
                    <a:pt x="8" y="12"/>
                  </a:lnTo>
                  <a:lnTo>
                    <a:pt x="6" y="13"/>
                  </a:lnTo>
                  <a:close/>
                </a:path>
              </a:pathLst>
            </a:custGeom>
            <a:solidFill>
              <a:srgbClr val="5959B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50" name="Freeform 1865"/>
            <p:cNvSpPr>
              <a:spLocks/>
            </p:cNvSpPr>
            <p:nvPr/>
          </p:nvSpPr>
          <p:spPr bwMode="auto">
            <a:xfrm>
              <a:off x="5312" y="1461"/>
              <a:ext cx="3" cy="2"/>
            </a:xfrm>
            <a:custGeom>
              <a:avLst/>
              <a:gdLst>
                <a:gd name="T0" fmla="*/ 0 w 11"/>
                <a:gd name="T1" fmla="*/ 0 h 12"/>
                <a:gd name="T2" fmla="*/ 0 w 11"/>
                <a:gd name="T3" fmla="*/ 0 h 12"/>
                <a:gd name="T4" fmla="*/ 0 w 11"/>
                <a:gd name="T5" fmla="*/ 0 h 12"/>
                <a:gd name="T6" fmla="*/ 0 w 11"/>
                <a:gd name="T7" fmla="*/ 0 h 12"/>
                <a:gd name="T8" fmla="*/ 0 w 11"/>
                <a:gd name="T9" fmla="*/ 0 h 12"/>
                <a:gd name="T10" fmla="*/ 0 w 11"/>
                <a:gd name="T11" fmla="*/ 0 h 12"/>
                <a:gd name="T12" fmla="*/ 0 w 11"/>
                <a:gd name="T13" fmla="*/ 0 h 12"/>
                <a:gd name="T14" fmla="*/ 0 w 11"/>
                <a:gd name="T15" fmla="*/ 0 h 12"/>
                <a:gd name="T16" fmla="*/ 0 w 11"/>
                <a:gd name="T17" fmla="*/ 0 h 12"/>
                <a:gd name="T18" fmla="*/ 0 w 11"/>
                <a:gd name="T19" fmla="*/ 0 h 12"/>
                <a:gd name="T20" fmla="*/ 0 w 11"/>
                <a:gd name="T21" fmla="*/ 0 h 12"/>
                <a:gd name="T22" fmla="*/ 0 w 11"/>
                <a:gd name="T23" fmla="*/ 0 h 12"/>
                <a:gd name="T24" fmla="*/ 0 w 11"/>
                <a:gd name="T25" fmla="*/ 0 h 12"/>
                <a:gd name="T26" fmla="*/ 0 w 11"/>
                <a:gd name="T27" fmla="*/ 0 h 12"/>
                <a:gd name="T28" fmla="*/ 0 w 11"/>
                <a:gd name="T29" fmla="*/ 0 h 12"/>
                <a:gd name="T30" fmla="*/ 0 w 11"/>
                <a:gd name="T31" fmla="*/ 0 h 12"/>
                <a:gd name="T32" fmla="*/ 0 w 11"/>
                <a:gd name="T33" fmla="*/ 0 h 12"/>
                <a:gd name="T34" fmla="*/ 0 w 11"/>
                <a:gd name="T35" fmla="*/ 0 h 12"/>
                <a:gd name="T36" fmla="*/ 0 w 11"/>
                <a:gd name="T37" fmla="*/ 0 h 12"/>
                <a:gd name="T38" fmla="*/ 0 w 11"/>
                <a:gd name="T39" fmla="*/ 0 h 12"/>
                <a:gd name="T40" fmla="*/ 0 w 11"/>
                <a:gd name="T41" fmla="*/ 0 h 12"/>
                <a:gd name="T42" fmla="*/ 0 w 11"/>
                <a:gd name="T43" fmla="*/ 0 h 12"/>
                <a:gd name="T44" fmla="*/ 0 w 11"/>
                <a:gd name="T45" fmla="*/ 0 h 12"/>
                <a:gd name="T46" fmla="*/ 0 w 11"/>
                <a:gd name="T47" fmla="*/ 0 h 12"/>
                <a:gd name="T48" fmla="*/ 0 w 11"/>
                <a:gd name="T49" fmla="*/ 0 h 12"/>
                <a:gd name="T50" fmla="*/ 0 w 11"/>
                <a:gd name="T51" fmla="*/ 0 h 12"/>
                <a:gd name="T52" fmla="*/ 0 w 11"/>
                <a:gd name="T53" fmla="*/ 0 h 12"/>
                <a:gd name="T54" fmla="*/ 0 w 11"/>
                <a:gd name="T55" fmla="*/ 0 h 12"/>
                <a:gd name="T56" fmla="*/ 0 w 11"/>
                <a:gd name="T57" fmla="*/ 0 h 1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"/>
                <a:gd name="T88" fmla="*/ 0 h 12"/>
                <a:gd name="T89" fmla="*/ 11 w 11"/>
                <a:gd name="T90" fmla="*/ 12 h 12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" h="12">
                  <a:moveTo>
                    <a:pt x="5" y="12"/>
                  </a:moveTo>
                  <a:lnTo>
                    <a:pt x="4" y="12"/>
                  </a:lnTo>
                  <a:lnTo>
                    <a:pt x="3" y="12"/>
                  </a:lnTo>
                  <a:lnTo>
                    <a:pt x="2" y="11"/>
                  </a:lnTo>
                  <a:lnTo>
                    <a:pt x="1" y="10"/>
                  </a:lnTo>
                  <a:lnTo>
                    <a:pt x="1" y="8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5"/>
                  </a:lnTo>
                  <a:lnTo>
                    <a:pt x="1" y="4"/>
                  </a:lnTo>
                  <a:lnTo>
                    <a:pt x="1" y="3"/>
                  </a:lnTo>
                  <a:lnTo>
                    <a:pt x="2" y="2"/>
                  </a:lnTo>
                  <a:lnTo>
                    <a:pt x="3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8" y="0"/>
                  </a:lnTo>
                  <a:lnTo>
                    <a:pt x="9" y="2"/>
                  </a:lnTo>
                  <a:lnTo>
                    <a:pt x="10" y="3"/>
                  </a:lnTo>
                  <a:lnTo>
                    <a:pt x="10" y="4"/>
                  </a:lnTo>
                  <a:lnTo>
                    <a:pt x="11" y="5"/>
                  </a:lnTo>
                  <a:lnTo>
                    <a:pt x="11" y="6"/>
                  </a:lnTo>
                  <a:lnTo>
                    <a:pt x="10" y="8"/>
                  </a:lnTo>
                  <a:lnTo>
                    <a:pt x="9" y="11"/>
                  </a:lnTo>
                  <a:lnTo>
                    <a:pt x="7" y="12"/>
                  </a:lnTo>
                  <a:lnTo>
                    <a:pt x="5" y="12"/>
                  </a:lnTo>
                  <a:close/>
                </a:path>
              </a:pathLst>
            </a:custGeom>
            <a:solidFill>
              <a:srgbClr val="5959B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51" name="Freeform 1866"/>
            <p:cNvSpPr>
              <a:spLocks/>
            </p:cNvSpPr>
            <p:nvPr/>
          </p:nvSpPr>
          <p:spPr bwMode="auto">
            <a:xfrm>
              <a:off x="5314" y="1466"/>
              <a:ext cx="2" cy="3"/>
            </a:xfrm>
            <a:custGeom>
              <a:avLst/>
              <a:gdLst>
                <a:gd name="T0" fmla="*/ 0 w 12"/>
                <a:gd name="T1" fmla="*/ 0 h 12"/>
                <a:gd name="T2" fmla="*/ 0 w 12"/>
                <a:gd name="T3" fmla="*/ 0 h 12"/>
                <a:gd name="T4" fmla="*/ 0 w 12"/>
                <a:gd name="T5" fmla="*/ 0 h 12"/>
                <a:gd name="T6" fmla="*/ 0 w 12"/>
                <a:gd name="T7" fmla="*/ 0 h 12"/>
                <a:gd name="T8" fmla="*/ 0 w 12"/>
                <a:gd name="T9" fmla="*/ 0 h 12"/>
                <a:gd name="T10" fmla="*/ 0 w 12"/>
                <a:gd name="T11" fmla="*/ 0 h 12"/>
                <a:gd name="T12" fmla="*/ 0 w 12"/>
                <a:gd name="T13" fmla="*/ 0 h 12"/>
                <a:gd name="T14" fmla="*/ 0 w 12"/>
                <a:gd name="T15" fmla="*/ 0 h 12"/>
                <a:gd name="T16" fmla="*/ 0 w 12"/>
                <a:gd name="T17" fmla="*/ 0 h 12"/>
                <a:gd name="T18" fmla="*/ 0 w 12"/>
                <a:gd name="T19" fmla="*/ 0 h 12"/>
                <a:gd name="T20" fmla="*/ 0 w 12"/>
                <a:gd name="T21" fmla="*/ 0 h 12"/>
                <a:gd name="T22" fmla="*/ 0 w 12"/>
                <a:gd name="T23" fmla="*/ 0 h 12"/>
                <a:gd name="T24" fmla="*/ 0 w 12"/>
                <a:gd name="T25" fmla="*/ 0 h 12"/>
                <a:gd name="T26" fmla="*/ 0 w 12"/>
                <a:gd name="T27" fmla="*/ 0 h 12"/>
                <a:gd name="T28" fmla="*/ 0 w 12"/>
                <a:gd name="T29" fmla="*/ 0 h 12"/>
                <a:gd name="T30" fmla="*/ 0 w 12"/>
                <a:gd name="T31" fmla="*/ 0 h 12"/>
                <a:gd name="T32" fmla="*/ 0 w 12"/>
                <a:gd name="T33" fmla="*/ 0 h 12"/>
                <a:gd name="T34" fmla="*/ 0 w 12"/>
                <a:gd name="T35" fmla="*/ 0 h 12"/>
                <a:gd name="T36" fmla="*/ 0 w 12"/>
                <a:gd name="T37" fmla="*/ 0 h 12"/>
                <a:gd name="T38" fmla="*/ 0 w 12"/>
                <a:gd name="T39" fmla="*/ 0 h 12"/>
                <a:gd name="T40" fmla="*/ 0 w 12"/>
                <a:gd name="T41" fmla="*/ 0 h 12"/>
                <a:gd name="T42" fmla="*/ 0 w 12"/>
                <a:gd name="T43" fmla="*/ 0 h 12"/>
                <a:gd name="T44" fmla="*/ 0 w 12"/>
                <a:gd name="T45" fmla="*/ 0 h 12"/>
                <a:gd name="T46" fmla="*/ 0 w 12"/>
                <a:gd name="T47" fmla="*/ 0 h 12"/>
                <a:gd name="T48" fmla="*/ 0 w 12"/>
                <a:gd name="T49" fmla="*/ 0 h 12"/>
                <a:gd name="T50" fmla="*/ 0 w 12"/>
                <a:gd name="T51" fmla="*/ 0 h 12"/>
                <a:gd name="T52" fmla="*/ 0 w 12"/>
                <a:gd name="T53" fmla="*/ 0 h 12"/>
                <a:gd name="T54" fmla="*/ 0 w 12"/>
                <a:gd name="T55" fmla="*/ 0 h 12"/>
                <a:gd name="T56" fmla="*/ 0 w 12"/>
                <a:gd name="T57" fmla="*/ 0 h 1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2"/>
                <a:gd name="T88" fmla="*/ 0 h 12"/>
                <a:gd name="T89" fmla="*/ 12 w 12"/>
                <a:gd name="T90" fmla="*/ 12 h 12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2" h="12">
                  <a:moveTo>
                    <a:pt x="5" y="12"/>
                  </a:moveTo>
                  <a:lnTo>
                    <a:pt x="4" y="12"/>
                  </a:lnTo>
                  <a:lnTo>
                    <a:pt x="3" y="12"/>
                  </a:lnTo>
                  <a:lnTo>
                    <a:pt x="2" y="11"/>
                  </a:lnTo>
                  <a:lnTo>
                    <a:pt x="1" y="10"/>
                  </a:lnTo>
                  <a:lnTo>
                    <a:pt x="1" y="8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5"/>
                  </a:lnTo>
                  <a:lnTo>
                    <a:pt x="1" y="4"/>
                  </a:lnTo>
                  <a:lnTo>
                    <a:pt x="1" y="3"/>
                  </a:lnTo>
                  <a:lnTo>
                    <a:pt x="2" y="2"/>
                  </a:lnTo>
                  <a:lnTo>
                    <a:pt x="3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9" y="0"/>
                  </a:lnTo>
                  <a:lnTo>
                    <a:pt x="10" y="2"/>
                  </a:lnTo>
                  <a:lnTo>
                    <a:pt x="11" y="3"/>
                  </a:lnTo>
                  <a:lnTo>
                    <a:pt x="11" y="4"/>
                  </a:lnTo>
                  <a:lnTo>
                    <a:pt x="12" y="5"/>
                  </a:lnTo>
                  <a:lnTo>
                    <a:pt x="12" y="6"/>
                  </a:lnTo>
                  <a:lnTo>
                    <a:pt x="11" y="8"/>
                  </a:lnTo>
                  <a:lnTo>
                    <a:pt x="10" y="11"/>
                  </a:lnTo>
                  <a:lnTo>
                    <a:pt x="7" y="12"/>
                  </a:lnTo>
                  <a:lnTo>
                    <a:pt x="5" y="12"/>
                  </a:lnTo>
                  <a:close/>
                </a:path>
              </a:pathLst>
            </a:custGeom>
            <a:solidFill>
              <a:srgbClr val="5959B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52" name="Freeform 1867"/>
            <p:cNvSpPr>
              <a:spLocks/>
            </p:cNvSpPr>
            <p:nvPr/>
          </p:nvSpPr>
          <p:spPr bwMode="auto">
            <a:xfrm>
              <a:off x="5227" y="1309"/>
              <a:ext cx="103" cy="149"/>
            </a:xfrm>
            <a:custGeom>
              <a:avLst/>
              <a:gdLst>
                <a:gd name="T0" fmla="*/ 0 w 416"/>
                <a:gd name="T1" fmla="*/ 0 h 594"/>
                <a:gd name="T2" fmla="*/ 0 w 416"/>
                <a:gd name="T3" fmla="*/ 0 h 594"/>
                <a:gd name="T4" fmla="*/ 0 w 416"/>
                <a:gd name="T5" fmla="*/ 0 h 594"/>
                <a:gd name="T6" fmla="*/ 0 w 416"/>
                <a:gd name="T7" fmla="*/ 0 h 594"/>
                <a:gd name="T8" fmla="*/ 0 w 416"/>
                <a:gd name="T9" fmla="*/ 0 h 594"/>
                <a:gd name="T10" fmla="*/ 0 w 416"/>
                <a:gd name="T11" fmla="*/ 0 h 594"/>
                <a:gd name="T12" fmla="*/ 0 w 416"/>
                <a:gd name="T13" fmla="*/ 0 h 594"/>
                <a:gd name="T14" fmla="*/ 0 w 416"/>
                <a:gd name="T15" fmla="*/ 0 h 594"/>
                <a:gd name="T16" fmla="*/ 0 w 416"/>
                <a:gd name="T17" fmla="*/ 0 h 594"/>
                <a:gd name="T18" fmla="*/ 0 w 416"/>
                <a:gd name="T19" fmla="*/ 0 h 594"/>
                <a:gd name="T20" fmla="*/ 0 w 416"/>
                <a:gd name="T21" fmla="*/ 0 h 594"/>
                <a:gd name="T22" fmla="*/ 0 w 416"/>
                <a:gd name="T23" fmla="*/ 0 h 594"/>
                <a:gd name="T24" fmla="*/ 0 w 416"/>
                <a:gd name="T25" fmla="*/ 0 h 594"/>
                <a:gd name="T26" fmla="*/ 0 w 416"/>
                <a:gd name="T27" fmla="*/ 0 h 594"/>
                <a:gd name="T28" fmla="*/ 0 w 416"/>
                <a:gd name="T29" fmla="*/ 0 h 594"/>
                <a:gd name="T30" fmla="*/ 0 w 416"/>
                <a:gd name="T31" fmla="*/ 0 h 594"/>
                <a:gd name="T32" fmla="*/ 0 w 416"/>
                <a:gd name="T33" fmla="*/ 0 h 594"/>
                <a:gd name="T34" fmla="*/ 0 w 416"/>
                <a:gd name="T35" fmla="*/ 0 h 594"/>
                <a:gd name="T36" fmla="*/ 0 w 416"/>
                <a:gd name="T37" fmla="*/ 0 h 594"/>
                <a:gd name="T38" fmla="*/ 0 w 416"/>
                <a:gd name="T39" fmla="*/ 0 h 594"/>
                <a:gd name="T40" fmla="*/ 0 w 416"/>
                <a:gd name="T41" fmla="*/ 0 h 594"/>
                <a:gd name="T42" fmla="*/ 0 w 416"/>
                <a:gd name="T43" fmla="*/ 0 h 594"/>
                <a:gd name="T44" fmla="*/ 0 w 416"/>
                <a:gd name="T45" fmla="*/ 0 h 594"/>
                <a:gd name="T46" fmla="*/ 0 w 416"/>
                <a:gd name="T47" fmla="*/ 0 h 594"/>
                <a:gd name="T48" fmla="*/ 0 w 416"/>
                <a:gd name="T49" fmla="*/ 0 h 594"/>
                <a:gd name="T50" fmla="*/ 0 w 416"/>
                <a:gd name="T51" fmla="*/ 0 h 594"/>
                <a:gd name="T52" fmla="*/ 0 w 416"/>
                <a:gd name="T53" fmla="*/ 0 h 594"/>
                <a:gd name="T54" fmla="*/ 0 w 416"/>
                <a:gd name="T55" fmla="*/ 0 h 594"/>
                <a:gd name="T56" fmla="*/ 0 w 416"/>
                <a:gd name="T57" fmla="*/ 0 h 594"/>
                <a:gd name="T58" fmla="*/ 0 w 416"/>
                <a:gd name="T59" fmla="*/ 0 h 594"/>
                <a:gd name="T60" fmla="*/ 0 w 416"/>
                <a:gd name="T61" fmla="*/ 0 h 594"/>
                <a:gd name="T62" fmla="*/ 0 w 416"/>
                <a:gd name="T63" fmla="*/ 0 h 594"/>
                <a:gd name="T64" fmla="*/ 0 w 416"/>
                <a:gd name="T65" fmla="*/ 0 h 594"/>
                <a:gd name="T66" fmla="*/ 0 w 416"/>
                <a:gd name="T67" fmla="*/ 0 h 594"/>
                <a:gd name="T68" fmla="*/ 0 w 416"/>
                <a:gd name="T69" fmla="*/ 0 h 594"/>
                <a:gd name="T70" fmla="*/ 0 w 416"/>
                <a:gd name="T71" fmla="*/ 0 h 594"/>
                <a:gd name="T72" fmla="*/ 0 w 416"/>
                <a:gd name="T73" fmla="*/ 0 h 594"/>
                <a:gd name="T74" fmla="*/ 0 w 416"/>
                <a:gd name="T75" fmla="*/ 0 h 594"/>
                <a:gd name="T76" fmla="*/ 0 w 416"/>
                <a:gd name="T77" fmla="*/ 0 h 594"/>
                <a:gd name="T78" fmla="*/ 0 w 416"/>
                <a:gd name="T79" fmla="*/ 0 h 594"/>
                <a:gd name="T80" fmla="*/ 0 w 416"/>
                <a:gd name="T81" fmla="*/ 0 h 594"/>
                <a:gd name="T82" fmla="*/ 0 w 416"/>
                <a:gd name="T83" fmla="*/ 0 h 594"/>
                <a:gd name="T84" fmla="*/ 0 w 416"/>
                <a:gd name="T85" fmla="*/ 0 h 59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416"/>
                <a:gd name="T130" fmla="*/ 0 h 594"/>
                <a:gd name="T131" fmla="*/ 416 w 416"/>
                <a:gd name="T132" fmla="*/ 594 h 594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416" h="594">
                  <a:moveTo>
                    <a:pt x="382" y="353"/>
                  </a:moveTo>
                  <a:lnTo>
                    <a:pt x="384" y="372"/>
                  </a:lnTo>
                  <a:lnTo>
                    <a:pt x="388" y="397"/>
                  </a:lnTo>
                  <a:lnTo>
                    <a:pt x="393" y="428"/>
                  </a:lnTo>
                  <a:lnTo>
                    <a:pt x="399" y="460"/>
                  </a:lnTo>
                  <a:lnTo>
                    <a:pt x="405" y="490"/>
                  </a:lnTo>
                  <a:lnTo>
                    <a:pt x="410" y="517"/>
                  </a:lnTo>
                  <a:lnTo>
                    <a:pt x="415" y="534"/>
                  </a:lnTo>
                  <a:lnTo>
                    <a:pt x="416" y="541"/>
                  </a:lnTo>
                  <a:lnTo>
                    <a:pt x="409" y="542"/>
                  </a:lnTo>
                  <a:lnTo>
                    <a:pt x="404" y="546"/>
                  </a:lnTo>
                  <a:lnTo>
                    <a:pt x="400" y="550"/>
                  </a:lnTo>
                  <a:lnTo>
                    <a:pt x="396" y="556"/>
                  </a:lnTo>
                  <a:lnTo>
                    <a:pt x="391" y="562"/>
                  </a:lnTo>
                  <a:lnTo>
                    <a:pt x="385" y="568"/>
                  </a:lnTo>
                  <a:lnTo>
                    <a:pt x="377" y="571"/>
                  </a:lnTo>
                  <a:lnTo>
                    <a:pt x="366" y="572"/>
                  </a:lnTo>
                  <a:lnTo>
                    <a:pt x="361" y="571"/>
                  </a:lnTo>
                  <a:lnTo>
                    <a:pt x="357" y="570"/>
                  </a:lnTo>
                  <a:lnTo>
                    <a:pt x="352" y="569"/>
                  </a:lnTo>
                  <a:lnTo>
                    <a:pt x="348" y="566"/>
                  </a:lnTo>
                  <a:lnTo>
                    <a:pt x="345" y="565"/>
                  </a:lnTo>
                  <a:lnTo>
                    <a:pt x="342" y="564"/>
                  </a:lnTo>
                  <a:lnTo>
                    <a:pt x="338" y="563"/>
                  </a:lnTo>
                  <a:lnTo>
                    <a:pt x="334" y="562"/>
                  </a:lnTo>
                  <a:lnTo>
                    <a:pt x="332" y="561"/>
                  </a:lnTo>
                  <a:lnTo>
                    <a:pt x="330" y="561"/>
                  </a:lnTo>
                  <a:lnTo>
                    <a:pt x="327" y="561"/>
                  </a:lnTo>
                  <a:lnTo>
                    <a:pt x="325" y="562"/>
                  </a:lnTo>
                  <a:lnTo>
                    <a:pt x="320" y="563"/>
                  </a:lnTo>
                  <a:lnTo>
                    <a:pt x="315" y="566"/>
                  </a:lnTo>
                  <a:lnTo>
                    <a:pt x="311" y="570"/>
                  </a:lnTo>
                  <a:lnTo>
                    <a:pt x="308" y="574"/>
                  </a:lnTo>
                  <a:lnTo>
                    <a:pt x="304" y="579"/>
                  </a:lnTo>
                  <a:lnTo>
                    <a:pt x="301" y="584"/>
                  </a:lnTo>
                  <a:lnTo>
                    <a:pt x="296" y="587"/>
                  </a:lnTo>
                  <a:lnTo>
                    <a:pt x="291" y="591"/>
                  </a:lnTo>
                  <a:lnTo>
                    <a:pt x="288" y="592"/>
                  </a:lnTo>
                  <a:lnTo>
                    <a:pt x="285" y="593"/>
                  </a:lnTo>
                  <a:lnTo>
                    <a:pt x="281" y="594"/>
                  </a:lnTo>
                  <a:lnTo>
                    <a:pt x="277" y="594"/>
                  </a:lnTo>
                  <a:lnTo>
                    <a:pt x="273" y="593"/>
                  </a:lnTo>
                  <a:lnTo>
                    <a:pt x="269" y="592"/>
                  </a:lnTo>
                  <a:lnTo>
                    <a:pt x="265" y="591"/>
                  </a:lnTo>
                  <a:lnTo>
                    <a:pt x="260" y="588"/>
                  </a:lnTo>
                  <a:lnTo>
                    <a:pt x="255" y="586"/>
                  </a:lnTo>
                  <a:lnTo>
                    <a:pt x="250" y="584"/>
                  </a:lnTo>
                  <a:lnTo>
                    <a:pt x="245" y="581"/>
                  </a:lnTo>
                  <a:lnTo>
                    <a:pt x="238" y="579"/>
                  </a:lnTo>
                  <a:lnTo>
                    <a:pt x="234" y="578"/>
                  </a:lnTo>
                  <a:lnTo>
                    <a:pt x="229" y="577"/>
                  </a:lnTo>
                  <a:lnTo>
                    <a:pt x="225" y="576"/>
                  </a:lnTo>
                  <a:lnTo>
                    <a:pt x="220" y="576"/>
                  </a:lnTo>
                  <a:lnTo>
                    <a:pt x="214" y="576"/>
                  </a:lnTo>
                  <a:lnTo>
                    <a:pt x="209" y="576"/>
                  </a:lnTo>
                  <a:lnTo>
                    <a:pt x="203" y="577"/>
                  </a:lnTo>
                  <a:lnTo>
                    <a:pt x="198" y="578"/>
                  </a:lnTo>
                  <a:lnTo>
                    <a:pt x="192" y="580"/>
                  </a:lnTo>
                  <a:lnTo>
                    <a:pt x="186" y="584"/>
                  </a:lnTo>
                  <a:lnTo>
                    <a:pt x="179" y="586"/>
                  </a:lnTo>
                  <a:lnTo>
                    <a:pt x="174" y="588"/>
                  </a:lnTo>
                  <a:lnTo>
                    <a:pt x="170" y="591"/>
                  </a:lnTo>
                  <a:lnTo>
                    <a:pt x="166" y="592"/>
                  </a:lnTo>
                  <a:lnTo>
                    <a:pt x="162" y="592"/>
                  </a:lnTo>
                  <a:lnTo>
                    <a:pt x="159" y="589"/>
                  </a:lnTo>
                  <a:lnTo>
                    <a:pt x="152" y="583"/>
                  </a:lnTo>
                  <a:lnTo>
                    <a:pt x="145" y="578"/>
                  </a:lnTo>
                  <a:lnTo>
                    <a:pt x="139" y="574"/>
                  </a:lnTo>
                  <a:lnTo>
                    <a:pt x="133" y="572"/>
                  </a:lnTo>
                  <a:lnTo>
                    <a:pt x="127" y="572"/>
                  </a:lnTo>
                  <a:lnTo>
                    <a:pt x="120" y="572"/>
                  </a:lnTo>
                  <a:lnTo>
                    <a:pt x="115" y="573"/>
                  </a:lnTo>
                  <a:lnTo>
                    <a:pt x="109" y="576"/>
                  </a:lnTo>
                  <a:lnTo>
                    <a:pt x="103" y="577"/>
                  </a:lnTo>
                  <a:lnTo>
                    <a:pt x="95" y="578"/>
                  </a:lnTo>
                  <a:lnTo>
                    <a:pt x="86" y="577"/>
                  </a:lnTo>
                  <a:lnTo>
                    <a:pt x="77" y="574"/>
                  </a:lnTo>
                  <a:lnTo>
                    <a:pt x="66" y="572"/>
                  </a:lnTo>
                  <a:lnTo>
                    <a:pt x="56" y="568"/>
                  </a:lnTo>
                  <a:lnTo>
                    <a:pt x="47" y="563"/>
                  </a:lnTo>
                  <a:lnTo>
                    <a:pt x="39" y="557"/>
                  </a:lnTo>
                  <a:lnTo>
                    <a:pt x="32" y="551"/>
                  </a:lnTo>
                  <a:lnTo>
                    <a:pt x="26" y="548"/>
                  </a:lnTo>
                  <a:lnTo>
                    <a:pt x="21" y="546"/>
                  </a:lnTo>
                  <a:lnTo>
                    <a:pt x="17" y="545"/>
                  </a:lnTo>
                  <a:lnTo>
                    <a:pt x="13" y="545"/>
                  </a:lnTo>
                  <a:lnTo>
                    <a:pt x="8" y="546"/>
                  </a:lnTo>
                  <a:lnTo>
                    <a:pt x="5" y="546"/>
                  </a:lnTo>
                  <a:lnTo>
                    <a:pt x="1" y="547"/>
                  </a:lnTo>
                  <a:lnTo>
                    <a:pt x="0" y="520"/>
                  </a:lnTo>
                  <a:lnTo>
                    <a:pt x="1" y="487"/>
                  </a:lnTo>
                  <a:lnTo>
                    <a:pt x="4" y="447"/>
                  </a:lnTo>
                  <a:lnTo>
                    <a:pt x="10" y="404"/>
                  </a:lnTo>
                  <a:lnTo>
                    <a:pt x="15" y="361"/>
                  </a:lnTo>
                  <a:lnTo>
                    <a:pt x="20" y="322"/>
                  </a:lnTo>
                  <a:lnTo>
                    <a:pt x="23" y="289"/>
                  </a:lnTo>
                  <a:lnTo>
                    <a:pt x="25" y="264"/>
                  </a:lnTo>
                  <a:lnTo>
                    <a:pt x="38" y="281"/>
                  </a:lnTo>
                  <a:lnTo>
                    <a:pt x="52" y="296"/>
                  </a:lnTo>
                  <a:lnTo>
                    <a:pt x="68" y="310"/>
                  </a:lnTo>
                  <a:lnTo>
                    <a:pt x="83" y="323"/>
                  </a:lnTo>
                  <a:lnTo>
                    <a:pt x="99" y="335"/>
                  </a:lnTo>
                  <a:lnTo>
                    <a:pt x="116" y="345"/>
                  </a:lnTo>
                  <a:lnTo>
                    <a:pt x="134" y="353"/>
                  </a:lnTo>
                  <a:lnTo>
                    <a:pt x="152" y="360"/>
                  </a:lnTo>
                  <a:lnTo>
                    <a:pt x="158" y="325"/>
                  </a:lnTo>
                  <a:lnTo>
                    <a:pt x="164" y="281"/>
                  </a:lnTo>
                  <a:lnTo>
                    <a:pt x="169" y="233"/>
                  </a:lnTo>
                  <a:lnTo>
                    <a:pt x="173" y="182"/>
                  </a:lnTo>
                  <a:lnTo>
                    <a:pt x="175" y="130"/>
                  </a:lnTo>
                  <a:lnTo>
                    <a:pt x="176" y="82"/>
                  </a:lnTo>
                  <a:lnTo>
                    <a:pt x="175" y="37"/>
                  </a:lnTo>
                  <a:lnTo>
                    <a:pt x="172" y="0"/>
                  </a:lnTo>
                  <a:lnTo>
                    <a:pt x="184" y="0"/>
                  </a:lnTo>
                  <a:lnTo>
                    <a:pt x="182" y="24"/>
                  </a:lnTo>
                  <a:lnTo>
                    <a:pt x="184" y="45"/>
                  </a:lnTo>
                  <a:lnTo>
                    <a:pt x="186" y="67"/>
                  </a:lnTo>
                  <a:lnTo>
                    <a:pt x="191" y="92"/>
                  </a:lnTo>
                  <a:lnTo>
                    <a:pt x="202" y="75"/>
                  </a:lnTo>
                  <a:lnTo>
                    <a:pt x="204" y="140"/>
                  </a:lnTo>
                  <a:lnTo>
                    <a:pt x="207" y="219"/>
                  </a:lnTo>
                  <a:lnTo>
                    <a:pt x="213" y="297"/>
                  </a:lnTo>
                  <a:lnTo>
                    <a:pt x="222" y="360"/>
                  </a:lnTo>
                  <a:lnTo>
                    <a:pt x="254" y="370"/>
                  </a:lnTo>
                  <a:lnTo>
                    <a:pt x="280" y="371"/>
                  </a:lnTo>
                  <a:lnTo>
                    <a:pt x="304" y="368"/>
                  </a:lnTo>
                  <a:lnTo>
                    <a:pt x="324" y="361"/>
                  </a:lnTo>
                  <a:lnTo>
                    <a:pt x="341" y="356"/>
                  </a:lnTo>
                  <a:lnTo>
                    <a:pt x="357" y="351"/>
                  </a:lnTo>
                  <a:lnTo>
                    <a:pt x="370" y="349"/>
                  </a:lnTo>
                  <a:lnTo>
                    <a:pt x="382" y="353"/>
                  </a:lnTo>
                  <a:close/>
                </a:path>
              </a:pathLst>
            </a:custGeom>
            <a:solidFill>
              <a:srgbClr val="B266E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53" name="Freeform 1868"/>
            <p:cNvSpPr>
              <a:spLocks/>
            </p:cNvSpPr>
            <p:nvPr/>
          </p:nvSpPr>
          <p:spPr bwMode="auto">
            <a:xfrm>
              <a:off x="5251" y="1170"/>
              <a:ext cx="70" cy="88"/>
            </a:xfrm>
            <a:custGeom>
              <a:avLst/>
              <a:gdLst>
                <a:gd name="T0" fmla="*/ 0 w 280"/>
                <a:gd name="T1" fmla="*/ 0 h 352"/>
                <a:gd name="T2" fmla="*/ 0 w 280"/>
                <a:gd name="T3" fmla="*/ 0 h 352"/>
                <a:gd name="T4" fmla="*/ 0 w 280"/>
                <a:gd name="T5" fmla="*/ 0 h 352"/>
                <a:gd name="T6" fmla="*/ 0 w 280"/>
                <a:gd name="T7" fmla="*/ 0 h 352"/>
                <a:gd name="T8" fmla="*/ 0 w 280"/>
                <a:gd name="T9" fmla="*/ 0 h 352"/>
                <a:gd name="T10" fmla="*/ 0 w 280"/>
                <a:gd name="T11" fmla="*/ 0 h 352"/>
                <a:gd name="T12" fmla="*/ 0 w 280"/>
                <a:gd name="T13" fmla="*/ 0 h 352"/>
                <a:gd name="T14" fmla="*/ 0 w 280"/>
                <a:gd name="T15" fmla="*/ 0 h 352"/>
                <a:gd name="T16" fmla="*/ 0 w 280"/>
                <a:gd name="T17" fmla="*/ 0 h 352"/>
                <a:gd name="T18" fmla="*/ 0 w 280"/>
                <a:gd name="T19" fmla="*/ 0 h 352"/>
                <a:gd name="T20" fmla="*/ 0 w 280"/>
                <a:gd name="T21" fmla="*/ 0 h 352"/>
                <a:gd name="T22" fmla="*/ 0 w 280"/>
                <a:gd name="T23" fmla="*/ 0 h 352"/>
                <a:gd name="T24" fmla="*/ 0 w 280"/>
                <a:gd name="T25" fmla="*/ 0 h 352"/>
                <a:gd name="T26" fmla="*/ 0 w 280"/>
                <a:gd name="T27" fmla="*/ 0 h 352"/>
                <a:gd name="T28" fmla="*/ 0 w 280"/>
                <a:gd name="T29" fmla="*/ 0 h 352"/>
                <a:gd name="T30" fmla="*/ 0 w 280"/>
                <a:gd name="T31" fmla="*/ 0 h 352"/>
                <a:gd name="T32" fmla="*/ 0 w 280"/>
                <a:gd name="T33" fmla="*/ 0 h 352"/>
                <a:gd name="T34" fmla="*/ 0 w 280"/>
                <a:gd name="T35" fmla="*/ 0 h 352"/>
                <a:gd name="T36" fmla="*/ 0 w 280"/>
                <a:gd name="T37" fmla="*/ 0 h 352"/>
                <a:gd name="T38" fmla="*/ 0 w 280"/>
                <a:gd name="T39" fmla="*/ 0 h 352"/>
                <a:gd name="T40" fmla="*/ 0 w 280"/>
                <a:gd name="T41" fmla="*/ 0 h 352"/>
                <a:gd name="T42" fmla="*/ 0 w 280"/>
                <a:gd name="T43" fmla="*/ 0 h 352"/>
                <a:gd name="T44" fmla="*/ 0 w 280"/>
                <a:gd name="T45" fmla="*/ 0 h 352"/>
                <a:gd name="T46" fmla="*/ 0 w 280"/>
                <a:gd name="T47" fmla="*/ 0 h 352"/>
                <a:gd name="T48" fmla="*/ 0 w 280"/>
                <a:gd name="T49" fmla="*/ 0 h 352"/>
                <a:gd name="T50" fmla="*/ 0 w 280"/>
                <a:gd name="T51" fmla="*/ 0 h 352"/>
                <a:gd name="T52" fmla="*/ 0 w 280"/>
                <a:gd name="T53" fmla="*/ 0 h 352"/>
                <a:gd name="T54" fmla="*/ 0 w 280"/>
                <a:gd name="T55" fmla="*/ 0 h 352"/>
                <a:gd name="T56" fmla="*/ 0 w 280"/>
                <a:gd name="T57" fmla="*/ 0 h 352"/>
                <a:gd name="T58" fmla="*/ 0 w 280"/>
                <a:gd name="T59" fmla="*/ 0 h 352"/>
                <a:gd name="T60" fmla="*/ 0 w 280"/>
                <a:gd name="T61" fmla="*/ 0 h 352"/>
                <a:gd name="T62" fmla="*/ 0 w 280"/>
                <a:gd name="T63" fmla="*/ 0 h 352"/>
                <a:gd name="T64" fmla="*/ 0 w 280"/>
                <a:gd name="T65" fmla="*/ 0 h 352"/>
                <a:gd name="T66" fmla="*/ 0 w 280"/>
                <a:gd name="T67" fmla="*/ 0 h 352"/>
                <a:gd name="T68" fmla="*/ 0 w 280"/>
                <a:gd name="T69" fmla="*/ 0 h 352"/>
                <a:gd name="T70" fmla="*/ 0 w 280"/>
                <a:gd name="T71" fmla="*/ 0 h 352"/>
                <a:gd name="T72" fmla="*/ 0 w 280"/>
                <a:gd name="T73" fmla="*/ 0 h 352"/>
                <a:gd name="T74" fmla="*/ 0 w 280"/>
                <a:gd name="T75" fmla="*/ 0 h 352"/>
                <a:gd name="T76" fmla="*/ 0 w 280"/>
                <a:gd name="T77" fmla="*/ 0 h 352"/>
                <a:gd name="T78" fmla="*/ 0 w 280"/>
                <a:gd name="T79" fmla="*/ 0 h 352"/>
                <a:gd name="T80" fmla="*/ 0 w 280"/>
                <a:gd name="T81" fmla="*/ 0 h 352"/>
                <a:gd name="T82" fmla="*/ 0 w 280"/>
                <a:gd name="T83" fmla="*/ 0 h 35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80"/>
                <a:gd name="T127" fmla="*/ 0 h 352"/>
                <a:gd name="T128" fmla="*/ 280 w 280"/>
                <a:gd name="T129" fmla="*/ 352 h 35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80" h="352">
                  <a:moveTo>
                    <a:pt x="177" y="326"/>
                  </a:moveTo>
                  <a:lnTo>
                    <a:pt x="192" y="341"/>
                  </a:lnTo>
                  <a:lnTo>
                    <a:pt x="194" y="338"/>
                  </a:lnTo>
                  <a:lnTo>
                    <a:pt x="197" y="335"/>
                  </a:lnTo>
                  <a:lnTo>
                    <a:pt x="202" y="331"/>
                  </a:lnTo>
                  <a:lnTo>
                    <a:pt x="206" y="328"/>
                  </a:lnTo>
                  <a:lnTo>
                    <a:pt x="212" y="327"/>
                  </a:lnTo>
                  <a:lnTo>
                    <a:pt x="219" y="324"/>
                  </a:lnTo>
                  <a:lnTo>
                    <a:pt x="226" y="322"/>
                  </a:lnTo>
                  <a:lnTo>
                    <a:pt x="232" y="319"/>
                  </a:lnTo>
                  <a:lnTo>
                    <a:pt x="238" y="315"/>
                  </a:lnTo>
                  <a:lnTo>
                    <a:pt x="244" y="311"/>
                  </a:lnTo>
                  <a:lnTo>
                    <a:pt x="248" y="305"/>
                  </a:lnTo>
                  <a:lnTo>
                    <a:pt x="251" y="298"/>
                  </a:lnTo>
                  <a:lnTo>
                    <a:pt x="266" y="267"/>
                  </a:lnTo>
                  <a:lnTo>
                    <a:pt x="270" y="237"/>
                  </a:lnTo>
                  <a:lnTo>
                    <a:pt x="271" y="210"/>
                  </a:lnTo>
                  <a:lnTo>
                    <a:pt x="274" y="186"/>
                  </a:lnTo>
                  <a:lnTo>
                    <a:pt x="280" y="157"/>
                  </a:lnTo>
                  <a:lnTo>
                    <a:pt x="278" y="131"/>
                  </a:lnTo>
                  <a:lnTo>
                    <a:pt x="272" y="103"/>
                  </a:lnTo>
                  <a:lnTo>
                    <a:pt x="262" y="65"/>
                  </a:lnTo>
                  <a:lnTo>
                    <a:pt x="252" y="43"/>
                  </a:lnTo>
                  <a:lnTo>
                    <a:pt x="240" y="27"/>
                  </a:lnTo>
                  <a:lnTo>
                    <a:pt x="224" y="15"/>
                  </a:lnTo>
                  <a:lnTo>
                    <a:pt x="206" y="7"/>
                  </a:lnTo>
                  <a:lnTo>
                    <a:pt x="187" y="2"/>
                  </a:lnTo>
                  <a:lnTo>
                    <a:pt x="170" y="0"/>
                  </a:lnTo>
                  <a:lnTo>
                    <a:pt x="154" y="0"/>
                  </a:lnTo>
                  <a:lnTo>
                    <a:pt x="141" y="1"/>
                  </a:lnTo>
                  <a:lnTo>
                    <a:pt x="129" y="3"/>
                  </a:lnTo>
                  <a:lnTo>
                    <a:pt x="113" y="8"/>
                  </a:lnTo>
                  <a:lnTo>
                    <a:pt x="96" y="15"/>
                  </a:lnTo>
                  <a:lnTo>
                    <a:pt x="78" y="23"/>
                  </a:lnTo>
                  <a:lnTo>
                    <a:pt x="62" y="31"/>
                  </a:lnTo>
                  <a:lnTo>
                    <a:pt x="49" y="38"/>
                  </a:lnTo>
                  <a:lnTo>
                    <a:pt x="40" y="45"/>
                  </a:lnTo>
                  <a:lnTo>
                    <a:pt x="37" y="49"/>
                  </a:lnTo>
                  <a:lnTo>
                    <a:pt x="19" y="64"/>
                  </a:lnTo>
                  <a:lnTo>
                    <a:pt x="8" y="83"/>
                  </a:lnTo>
                  <a:lnTo>
                    <a:pt x="2" y="103"/>
                  </a:lnTo>
                  <a:lnTo>
                    <a:pt x="0" y="126"/>
                  </a:lnTo>
                  <a:lnTo>
                    <a:pt x="1" y="149"/>
                  </a:lnTo>
                  <a:lnTo>
                    <a:pt x="5" y="171"/>
                  </a:lnTo>
                  <a:lnTo>
                    <a:pt x="10" y="193"/>
                  </a:lnTo>
                  <a:lnTo>
                    <a:pt x="17" y="212"/>
                  </a:lnTo>
                  <a:lnTo>
                    <a:pt x="15" y="230"/>
                  </a:lnTo>
                  <a:lnTo>
                    <a:pt x="14" y="250"/>
                  </a:lnTo>
                  <a:lnTo>
                    <a:pt x="16" y="270"/>
                  </a:lnTo>
                  <a:lnTo>
                    <a:pt x="22" y="289"/>
                  </a:lnTo>
                  <a:lnTo>
                    <a:pt x="25" y="294"/>
                  </a:lnTo>
                  <a:lnTo>
                    <a:pt x="29" y="299"/>
                  </a:lnTo>
                  <a:lnTo>
                    <a:pt x="32" y="305"/>
                  </a:lnTo>
                  <a:lnTo>
                    <a:pt x="36" y="309"/>
                  </a:lnTo>
                  <a:lnTo>
                    <a:pt x="40" y="313"/>
                  </a:lnTo>
                  <a:lnTo>
                    <a:pt x="45" y="317"/>
                  </a:lnTo>
                  <a:lnTo>
                    <a:pt x="49" y="321"/>
                  </a:lnTo>
                  <a:lnTo>
                    <a:pt x="54" y="323"/>
                  </a:lnTo>
                  <a:lnTo>
                    <a:pt x="58" y="319"/>
                  </a:lnTo>
                  <a:lnTo>
                    <a:pt x="63" y="321"/>
                  </a:lnTo>
                  <a:lnTo>
                    <a:pt x="68" y="323"/>
                  </a:lnTo>
                  <a:lnTo>
                    <a:pt x="73" y="327"/>
                  </a:lnTo>
                  <a:lnTo>
                    <a:pt x="78" y="330"/>
                  </a:lnTo>
                  <a:lnTo>
                    <a:pt x="83" y="335"/>
                  </a:lnTo>
                  <a:lnTo>
                    <a:pt x="88" y="339"/>
                  </a:lnTo>
                  <a:lnTo>
                    <a:pt x="92" y="345"/>
                  </a:lnTo>
                  <a:lnTo>
                    <a:pt x="94" y="352"/>
                  </a:lnTo>
                  <a:lnTo>
                    <a:pt x="109" y="338"/>
                  </a:lnTo>
                  <a:lnTo>
                    <a:pt x="114" y="336"/>
                  </a:lnTo>
                  <a:lnTo>
                    <a:pt x="120" y="335"/>
                  </a:lnTo>
                  <a:lnTo>
                    <a:pt x="125" y="335"/>
                  </a:lnTo>
                  <a:lnTo>
                    <a:pt x="130" y="336"/>
                  </a:lnTo>
                  <a:lnTo>
                    <a:pt x="135" y="338"/>
                  </a:lnTo>
                  <a:lnTo>
                    <a:pt x="139" y="342"/>
                  </a:lnTo>
                  <a:lnTo>
                    <a:pt x="144" y="343"/>
                  </a:lnTo>
                  <a:lnTo>
                    <a:pt x="145" y="344"/>
                  </a:lnTo>
                  <a:lnTo>
                    <a:pt x="152" y="335"/>
                  </a:lnTo>
                  <a:lnTo>
                    <a:pt x="159" y="326"/>
                  </a:lnTo>
                  <a:lnTo>
                    <a:pt x="166" y="320"/>
                  </a:lnTo>
                  <a:lnTo>
                    <a:pt x="170" y="317"/>
                  </a:lnTo>
                  <a:lnTo>
                    <a:pt x="172" y="320"/>
                  </a:lnTo>
                  <a:lnTo>
                    <a:pt x="175" y="322"/>
                  </a:lnTo>
                  <a:lnTo>
                    <a:pt x="176" y="324"/>
                  </a:lnTo>
                  <a:lnTo>
                    <a:pt x="177" y="326"/>
                  </a:lnTo>
                  <a:close/>
                </a:path>
              </a:pathLst>
            </a:custGeom>
            <a:solidFill>
              <a:srgbClr val="B266E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54" name="Freeform 1869"/>
            <p:cNvSpPr>
              <a:spLocks/>
            </p:cNvSpPr>
            <p:nvPr/>
          </p:nvSpPr>
          <p:spPr bwMode="auto">
            <a:xfrm>
              <a:off x="5205" y="1235"/>
              <a:ext cx="140" cy="167"/>
            </a:xfrm>
            <a:custGeom>
              <a:avLst/>
              <a:gdLst>
                <a:gd name="T0" fmla="*/ 0 w 559"/>
                <a:gd name="T1" fmla="*/ 0 h 668"/>
                <a:gd name="T2" fmla="*/ 0 w 559"/>
                <a:gd name="T3" fmla="*/ 0 h 668"/>
                <a:gd name="T4" fmla="*/ 0 w 559"/>
                <a:gd name="T5" fmla="*/ 0 h 668"/>
                <a:gd name="T6" fmla="*/ 0 w 559"/>
                <a:gd name="T7" fmla="*/ 0 h 668"/>
                <a:gd name="T8" fmla="*/ 0 w 559"/>
                <a:gd name="T9" fmla="*/ 0 h 668"/>
                <a:gd name="T10" fmla="*/ 0 w 559"/>
                <a:gd name="T11" fmla="*/ 0 h 668"/>
                <a:gd name="T12" fmla="*/ 0 w 559"/>
                <a:gd name="T13" fmla="*/ 0 h 668"/>
                <a:gd name="T14" fmla="*/ 0 w 559"/>
                <a:gd name="T15" fmla="*/ 0 h 668"/>
                <a:gd name="T16" fmla="*/ 0 w 559"/>
                <a:gd name="T17" fmla="*/ 0 h 668"/>
                <a:gd name="T18" fmla="*/ 0 w 559"/>
                <a:gd name="T19" fmla="*/ 0 h 668"/>
                <a:gd name="T20" fmla="*/ 0 w 559"/>
                <a:gd name="T21" fmla="*/ 0 h 668"/>
                <a:gd name="T22" fmla="*/ 0 w 559"/>
                <a:gd name="T23" fmla="*/ 0 h 668"/>
                <a:gd name="T24" fmla="*/ 0 w 559"/>
                <a:gd name="T25" fmla="*/ 0 h 668"/>
                <a:gd name="T26" fmla="*/ 0 w 559"/>
                <a:gd name="T27" fmla="*/ 0 h 668"/>
                <a:gd name="T28" fmla="*/ 0 w 559"/>
                <a:gd name="T29" fmla="*/ 0 h 668"/>
                <a:gd name="T30" fmla="*/ 0 w 559"/>
                <a:gd name="T31" fmla="*/ 0 h 668"/>
                <a:gd name="T32" fmla="*/ 0 w 559"/>
                <a:gd name="T33" fmla="*/ 0 h 668"/>
                <a:gd name="T34" fmla="*/ 0 w 559"/>
                <a:gd name="T35" fmla="*/ 0 h 668"/>
                <a:gd name="T36" fmla="*/ 0 w 559"/>
                <a:gd name="T37" fmla="*/ 0 h 668"/>
                <a:gd name="T38" fmla="*/ 0 w 559"/>
                <a:gd name="T39" fmla="*/ 0 h 668"/>
                <a:gd name="T40" fmla="*/ 0 w 559"/>
                <a:gd name="T41" fmla="*/ 0 h 668"/>
                <a:gd name="T42" fmla="*/ 0 w 559"/>
                <a:gd name="T43" fmla="*/ 0 h 668"/>
                <a:gd name="T44" fmla="*/ 0 w 559"/>
                <a:gd name="T45" fmla="*/ 0 h 668"/>
                <a:gd name="T46" fmla="*/ 0 w 559"/>
                <a:gd name="T47" fmla="*/ 0 h 668"/>
                <a:gd name="T48" fmla="*/ 0 w 559"/>
                <a:gd name="T49" fmla="*/ 0 h 668"/>
                <a:gd name="T50" fmla="*/ 0 w 559"/>
                <a:gd name="T51" fmla="*/ 0 h 668"/>
                <a:gd name="T52" fmla="*/ 0 w 559"/>
                <a:gd name="T53" fmla="*/ 0 h 668"/>
                <a:gd name="T54" fmla="*/ 0 w 559"/>
                <a:gd name="T55" fmla="*/ 0 h 668"/>
                <a:gd name="T56" fmla="*/ 0 w 559"/>
                <a:gd name="T57" fmla="*/ 0 h 668"/>
                <a:gd name="T58" fmla="*/ 0 w 559"/>
                <a:gd name="T59" fmla="*/ 0 h 668"/>
                <a:gd name="T60" fmla="*/ 0 w 559"/>
                <a:gd name="T61" fmla="*/ 0 h 668"/>
                <a:gd name="T62" fmla="*/ 0 w 559"/>
                <a:gd name="T63" fmla="*/ 0 h 668"/>
                <a:gd name="T64" fmla="*/ 0 w 559"/>
                <a:gd name="T65" fmla="*/ 0 h 668"/>
                <a:gd name="T66" fmla="*/ 0 w 559"/>
                <a:gd name="T67" fmla="*/ 0 h 668"/>
                <a:gd name="T68" fmla="*/ 0 w 559"/>
                <a:gd name="T69" fmla="*/ 0 h 668"/>
                <a:gd name="T70" fmla="*/ 0 w 559"/>
                <a:gd name="T71" fmla="*/ 0 h 668"/>
                <a:gd name="T72" fmla="*/ 0 w 559"/>
                <a:gd name="T73" fmla="*/ 0 h 668"/>
                <a:gd name="T74" fmla="*/ 0 w 559"/>
                <a:gd name="T75" fmla="*/ 0 h 668"/>
                <a:gd name="T76" fmla="*/ 0 w 559"/>
                <a:gd name="T77" fmla="*/ 0 h 668"/>
                <a:gd name="T78" fmla="*/ 0 w 559"/>
                <a:gd name="T79" fmla="*/ 0 h 668"/>
                <a:gd name="T80" fmla="*/ 0 w 559"/>
                <a:gd name="T81" fmla="*/ 0 h 668"/>
                <a:gd name="T82" fmla="*/ 0 w 559"/>
                <a:gd name="T83" fmla="*/ 0 h 668"/>
                <a:gd name="T84" fmla="*/ 0 w 559"/>
                <a:gd name="T85" fmla="*/ 0 h 668"/>
                <a:gd name="T86" fmla="*/ 0 w 559"/>
                <a:gd name="T87" fmla="*/ 0 h 668"/>
                <a:gd name="T88" fmla="*/ 0 w 559"/>
                <a:gd name="T89" fmla="*/ 0 h 668"/>
                <a:gd name="T90" fmla="*/ 0 w 559"/>
                <a:gd name="T91" fmla="*/ 0 h 668"/>
                <a:gd name="T92" fmla="*/ 0 w 559"/>
                <a:gd name="T93" fmla="*/ 0 h 668"/>
                <a:gd name="T94" fmla="*/ 0 w 559"/>
                <a:gd name="T95" fmla="*/ 0 h 668"/>
                <a:gd name="T96" fmla="*/ 0 w 559"/>
                <a:gd name="T97" fmla="*/ 0 h 668"/>
                <a:gd name="T98" fmla="*/ 0 w 559"/>
                <a:gd name="T99" fmla="*/ 0 h 668"/>
                <a:gd name="T100" fmla="*/ 0 w 559"/>
                <a:gd name="T101" fmla="*/ 0 h 668"/>
                <a:gd name="T102" fmla="*/ 0 w 559"/>
                <a:gd name="T103" fmla="*/ 0 h 668"/>
                <a:gd name="T104" fmla="*/ 0 w 559"/>
                <a:gd name="T105" fmla="*/ 0 h 668"/>
                <a:gd name="T106" fmla="*/ 0 w 559"/>
                <a:gd name="T107" fmla="*/ 0 h 668"/>
                <a:gd name="T108" fmla="*/ 0 w 559"/>
                <a:gd name="T109" fmla="*/ 0 h 668"/>
                <a:gd name="T110" fmla="*/ 0 w 559"/>
                <a:gd name="T111" fmla="*/ 0 h 66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59"/>
                <a:gd name="T169" fmla="*/ 0 h 668"/>
                <a:gd name="T170" fmla="*/ 559 w 559"/>
                <a:gd name="T171" fmla="*/ 668 h 66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59" h="668">
                  <a:moveTo>
                    <a:pt x="236" y="63"/>
                  </a:moveTo>
                  <a:lnTo>
                    <a:pt x="231" y="61"/>
                  </a:lnTo>
                  <a:lnTo>
                    <a:pt x="227" y="57"/>
                  </a:lnTo>
                  <a:lnTo>
                    <a:pt x="222" y="53"/>
                  </a:lnTo>
                  <a:lnTo>
                    <a:pt x="218" y="49"/>
                  </a:lnTo>
                  <a:lnTo>
                    <a:pt x="214" y="45"/>
                  </a:lnTo>
                  <a:lnTo>
                    <a:pt x="211" y="39"/>
                  </a:lnTo>
                  <a:lnTo>
                    <a:pt x="207" y="34"/>
                  </a:lnTo>
                  <a:lnTo>
                    <a:pt x="204" y="29"/>
                  </a:lnTo>
                  <a:lnTo>
                    <a:pt x="197" y="25"/>
                  </a:lnTo>
                  <a:lnTo>
                    <a:pt x="189" y="25"/>
                  </a:lnTo>
                  <a:lnTo>
                    <a:pt x="179" y="28"/>
                  </a:lnTo>
                  <a:lnTo>
                    <a:pt x="169" y="30"/>
                  </a:lnTo>
                  <a:lnTo>
                    <a:pt x="158" y="32"/>
                  </a:lnTo>
                  <a:lnTo>
                    <a:pt x="146" y="33"/>
                  </a:lnTo>
                  <a:lnTo>
                    <a:pt x="134" y="32"/>
                  </a:lnTo>
                  <a:lnTo>
                    <a:pt x="123" y="26"/>
                  </a:lnTo>
                  <a:lnTo>
                    <a:pt x="125" y="34"/>
                  </a:lnTo>
                  <a:lnTo>
                    <a:pt x="119" y="34"/>
                  </a:lnTo>
                  <a:lnTo>
                    <a:pt x="113" y="34"/>
                  </a:lnTo>
                  <a:lnTo>
                    <a:pt x="106" y="33"/>
                  </a:lnTo>
                  <a:lnTo>
                    <a:pt x="99" y="32"/>
                  </a:lnTo>
                  <a:lnTo>
                    <a:pt x="90" y="30"/>
                  </a:lnTo>
                  <a:lnTo>
                    <a:pt x="82" y="26"/>
                  </a:lnTo>
                  <a:lnTo>
                    <a:pt x="73" y="23"/>
                  </a:lnTo>
                  <a:lnTo>
                    <a:pt x="64" y="19"/>
                  </a:lnTo>
                  <a:lnTo>
                    <a:pt x="55" y="15"/>
                  </a:lnTo>
                  <a:lnTo>
                    <a:pt x="45" y="10"/>
                  </a:lnTo>
                  <a:lnTo>
                    <a:pt x="36" y="6"/>
                  </a:lnTo>
                  <a:lnTo>
                    <a:pt x="25" y="0"/>
                  </a:lnTo>
                  <a:lnTo>
                    <a:pt x="24" y="3"/>
                  </a:lnTo>
                  <a:lnTo>
                    <a:pt x="23" y="7"/>
                  </a:lnTo>
                  <a:lnTo>
                    <a:pt x="22" y="10"/>
                  </a:lnTo>
                  <a:lnTo>
                    <a:pt x="21" y="14"/>
                  </a:lnTo>
                  <a:lnTo>
                    <a:pt x="18" y="24"/>
                  </a:lnTo>
                  <a:lnTo>
                    <a:pt x="15" y="36"/>
                  </a:lnTo>
                  <a:lnTo>
                    <a:pt x="13" y="46"/>
                  </a:lnTo>
                  <a:lnTo>
                    <a:pt x="11" y="57"/>
                  </a:lnTo>
                  <a:lnTo>
                    <a:pt x="9" y="64"/>
                  </a:lnTo>
                  <a:lnTo>
                    <a:pt x="2" y="127"/>
                  </a:lnTo>
                  <a:lnTo>
                    <a:pt x="0" y="192"/>
                  </a:lnTo>
                  <a:lnTo>
                    <a:pt x="4" y="259"/>
                  </a:lnTo>
                  <a:lnTo>
                    <a:pt x="14" y="326"/>
                  </a:lnTo>
                  <a:lnTo>
                    <a:pt x="29" y="391"/>
                  </a:lnTo>
                  <a:lnTo>
                    <a:pt x="51" y="454"/>
                  </a:lnTo>
                  <a:lnTo>
                    <a:pt x="77" y="510"/>
                  </a:lnTo>
                  <a:lnTo>
                    <a:pt x="109" y="561"/>
                  </a:lnTo>
                  <a:lnTo>
                    <a:pt x="122" y="578"/>
                  </a:lnTo>
                  <a:lnTo>
                    <a:pt x="136" y="593"/>
                  </a:lnTo>
                  <a:lnTo>
                    <a:pt x="152" y="607"/>
                  </a:lnTo>
                  <a:lnTo>
                    <a:pt x="167" y="620"/>
                  </a:lnTo>
                  <a:lnTo>
                    <a:pt x="183" y="632"/>
                  </a:lnTo>
                  <a:lnTo>
                    <a:pt x="200" y="642"/>
                  </a:lnTo>
                  <a:lnTo>
                    <a:pt x="218" y="650"/>
                  </a:lnTo>
                  <a:lnTo>
                    <a:pt x="236" y="657"/>
                  </a:lnTo>
                  <a:lnTo>
                    <a:pt x="242" y="622"/>
                  </a:lnTo>
                  <a:lnTo>
                    <a:pt x="248" y="578"/>
                  </a:lnTo>
                  <a:lnTo>
                    <a:pt x="253" y="530"/>
                  </a:lnTo>
                  <a:lnTo>
                    <a:pt x="257" y="479"/>
                  </a:lnTo>
                  <a:lnTo>
                    <a:pt x="259" y="427"/>
                  </a:lnTo>
                  <a:lnTo>
                    <a:pt x="260" y="379"/>
                  </a:lnTo>
                  <a:lnTo>
                    <a:pt x="259" y="334"/>
                  </a:lnTo>
                  <a:lnTo>
                    <a:pt x="256" y="297"/>
                  </a:lnTo>
                  <a:lnTo>
                    <a:pt x="268" y="297"/>
                  </a:lnTo>
                  <a:lnTo>
                    <a:pt x="266" y="321"/>
                  </a:lnTo>
                  <a:lnTo>
                    <a:pt x="268" y="342"/>
                  </a:lnTo>
                  <a:lnTo>
                    <a:pt x="270" y="364"/>
                  </a:lnTo>
                  <a:lnTo>
                    <a:pt x="275" y="389"/>
                  </a:lnTo>
                  <a:lnTo>
                    <a:pt x="286" y="372"/>
                  </a:lnTo>
                  <a:lnTo>
                    <a:pt x="288" y="437"/>
                  </a:lnTo>
                  <a:lnTo>
                    <a:pt x="291" y="516"/>
                  </a:lnTo>
                  <a:lnTo>
                    <a:pt x="297" y="594"/>
                  </a:lnTo>
                  <a:lnTo>
                    <a:pt x="306" y="657"/>
                  </a:lnTo>
                  <a:lnTo>
                    <a:pt x="338" y="667"/>
                  </a:lnTo>
                  <a:lnTo>
                    <a:pt x="364" y="668"/>
                  </a:lnTo>
                  <a:lnTo>
                    <a:pt x="388" y="665"/>
                  </a:lnTo>
                  <a:lnTo>
                    <a:pt x="408" y="658"/>
                  </a:lnTo>
                  <a:lnTo>
                    <a:pt x="425" y="653"/>
                  </a:lnTo>
                  <a:lnTo>
                    <a:pt x="441" y="648"/>
                  </a:lnTo>
                  <a:lnTo>
                    <a:pt x="454" y="646"/>
                  </a:lnTo>
                  <a:lnTo>
                    <a:pt x="466" y="650"/>
                  </a:lnTo>
                  <a:lnTo>
                    <a:pt x="480" y="649"/>
                  </a:lnTo>
                  <a:lnTo>
                    <a:pt x="494" y="646"/>
                  </a:lnTo>
                  <a:lnTo>
                    <a:pt x="508" y="639"/>
                  </a:lnTo>
                  <a:lnTo>
                    <a:pt x="521" y="630"/>
                  </a:lnTo>
                  <a:lnTo>
                    <a:pt x="533" y="620"/>
                  </a:lnTo>
                  <a:lnTo>
                    <a:pt x="543" y="609"/>
                  </a:lnTo>
                  <a:lnTo>
                    <a:pt x="551" y="597"/>
                  </a:lnTo>
                  <a:lnTo>
                    <a:pt x="557" y="586"/>
                  </a:lnTo>
                  <a:lnTo>
                    <a:pt x="551" y="559"/>
                  </a:lnTo>
                  <a:lnTo>
                    <a:pt x="547" y="527"/>
                  </a:lnTo>
                  <a:lnTo>
                    <a:pt x="542" y="492"/>
                  </a:lnTo>
                  <a:lnTo>
                    <a:pt x="538" y="458"/>
                  </a:lnTo>
                  <a:lnTo>
                    <a:pt x="537" y="445"/>
                  </a:lnTo>
                  <a:lnTo>
                    <a:pt x="536" y="434"/>
                  </a:lnTo>
                  <a:lnTo>
                    <a:pt x="535" y="426"/>
                  </a:lnTo>
                  <a:lnTo>
                    <a:pt x="534" y="419"/>
                  </a:lnTo>
                  <a:lnTo>
                    <a:pt x="535" y="389"/>
                  </a:lnTo>
                  <a:lnTo>
                    <a:pt x="533" y="349"/>
                  </a:lnTo>
                  <a:lnTo>
                    <a:pt x="531" y="310"/>
                  </a:lnTo>
                  <a:lnTo>
                    <a:pt x="534" y="287"/>
                  </a:lnTo>
                  <a:lnTo>
                    <a:pt x="530" y="279"/>
                  </a:lnTo>
                  <a:lnTo>
                    <a:pt x="529" y="275"/>
                  </a:lnTo>
                  <a:lnTo>
                    <a:pt x="527" y="272"/>
                  </a:lnTo>
                  <a:lnTo>
                    <a:pt x="522" y="264"/>
                  </a:lnTo>
                  <a:lnTo>
                    <a:pt x="528" y="264"/>
                  </a:lnTo>
                  <a:lnTo>
                    <a:pt x="534" y="264"/>
                  </a:lnTo>
                  <a:lnTo>
                    <a:pt x="539" y="265"/>
                  </a:lnTo>
                  <a:lnTo>
                    <a:pt x="543" y="265"/>
                  </a:lnTo>
                  <a:lnTo>
                    <a:pt x="547" y="266"/>
                  </a:lnTo>
                  <a:lnTo>
                    <a:pt x="551" y="267"/>
                  </a:lnTo>
                  <a:lnTo>
                    <a:pt x="554" y="269"/>
                  </a:lnTo>
                  <a:lnTo>
                    <a:pt x="559" y="272"/>
                  </a:lnTo>
                  <a:lnTo>
                    <a:pt x="549" y="241"/>
                  </a:lnTo>
                  <a:lnTo>
                    <a:pt x="538" y="206"/>
                  </a:lnTo>
                  <a:lnTo>
                    <a:pt x="526" y="170"/>
                  </a:lnTo>
                  <a:lnTo>
                    <a:pt x="515" y="136"/>
                  </a:lnTo>
                  <a:lnTo>
                    <a:pt x="503" y="104"/>
                  </a:lnTo>
                  <a:lnTo>
                    <a:pt x="492" y="78"/>
                  </a:lnTo>
                  <a:lnTo>
                    <a:pt x="483" y="61"/>
                  </a:lnTo>
                  <a:lnTo>
                    <a:pt x="476" y="53"/>
                  </a:lnTo>
                  <a:lnTo>
                    <a:pt x="470" y="51"/>
                  </a:lnTo>
                  <a:lnTo>
                    <a:pt x="464" y="49"/>
                  </a:lnTo>
                  <a:lnTo>
                    <a:pt x="458" y="47"/>
                  </a:lnTo>
                  <a:lnTo>
                    <a:pt x="453" y="45"/>
                  </a:lnTo>
                  <a:lnTo>
                    <a:pt x="447" y="44"/>
                  </a:lnTo>
                  <a:lnTo>
                    <a:pt x="442" y="41"/>
                  </a:lnTo>
                  <a:lnTo>
                    <a:pt x="437" y="40"/>
                  </a:lnTo>
                  <a:lnTo>
                    <a:pt x="433" y="38"/>
                  </a:lnTo>
                  <a:lnTo>
                    <a:pt x="430" y="45"/>
                  </a:lnTo>
                  <a:lnTo>
                    <a:pt x="426" y="51"/>
                  </a:lnTo>
                  <a:lnTo>
                    <a:pt x="420" y="55"/>
                  </a:lnTo>
                  <a:lnTo>
                    <a:pt x="414" y="59"/>
                  </a:lnTo>
                  <a:lnTo>
                    <a:pt x="408" y="62"/>
                  </a:lnTo>
                  <a:lnTo>
                    <a:pt x="401" y="64"/>
                  </a:lnTo>
                  <a:lnTo>
                    <a:pt x="394" y="67"/>
                  </a:lnTo>
                  <a:lnTo>
                    <a:pt x="388" y="68"/>
                  </a:lnTo>
                  <a:lnTo>
                    <a:pt x="384" y="71"/>
                  </a:lnTo>
                  <a:lnTo>
                    <a:pt x="379" y="75"/>
                  </a:lnTo>
                  <a:lnTo>
                    <a:pt x="376" y="78"/>
                  </a:lnTo>
                  <a:lnTo>
                    <a:pt x="374" y="81"/>
                  </a:lnTo>
                  <a:lnTo>
                    <a:pt x="359" y="66"/>
                  </a:lnTo>
                  <a:lnTo>
                    <a:pt x="358" y="64"/>
                  </a:lnTo>
                  <a:lnTo>
                    <a:pt x="357" y="62"/>
                  </a:lnTo>
                  <a:lnTo>
                    <a:pt x="354" y="60"/>
                  </a:lnTo>
                  <a:lnTo>
                    <a:pt x="352" y="57"/>
                  </a:lnTo>
                  <a:lnTo>
                    <a:pt x="348" y="60"/>
                  </a:lnTo>
                  <a:lnTo>
                    <a:pt x="341" y="66"/>
                  </a:lnTo>
                  <a:lnTo>
                    <a:pt x="334" y="75"/>
                  </a:lnTo>
                  <a:lnTo>
                    <a:pt x="327" y="84"/>
                  </a:lnTo>
                  <a:lnTo>
                    <a:pt x="326" y="83"/>
                  </a:lnTo>
                  <a:lnTo>
                    <a:pt x="321" y="82"/>
                  </a:lnTo>
                  <a:lnTo>
                    <a:pt x="317" y="78"/>
                  </a:lnTo>
                  <a:lnTo>
                    <a:pt x="312" y="76"/>
                  </a:lnTo>
                  <a:lnTo>
                    <a:pt x="307" y="75"/>
                  </a:lnTo>
                  <a:lnTo>
                    <a:pt x="302" y="75"/>
                  </a:lnTo>
                  <a:lnTo>
                    <a:pt x="296" y="76"/>
                  </a:lnTo>
                  <a:lnTo>
                    <a:pt x="291" y="78"/>
                  </a:lnTo>
                  <a:lnTo>
                    <a:pt x="276" y="92"/>
                  </a:lnTo>
                  <a:lnTo>
                    <a:pt x="274" y="85"/>
                  </a:lnTo>
                  <a:lnTo>
                    <a:pt x="270" y="79"/>
                  </a:lnTo>
                  <a:lnTo>
                    <a:pt x="265" y="75"/>
                  </a:lnTo>
                  <a:lnTo>
                    <a:pt x="260" y="70"/>
                  </a:lnTo>
                  <a:lnTo>
                    <a:pt x="255" y="67"/>
                  </a:lnTo>
                  <a:lnTo>
                    <a:pt x="250" y="63"/>
                  </a:lnTo>
                  <a:lnTo>
                    <a:pt x="245" y="61"/>
                  </a:lnTo>
                  <a:lnTo>
                    <a:pt x="240" y="59"/>
                  </a:lnTo>
                  <a:lnTo>
                    <a:pt x="236" y="63"/>
                  </a:lnTo>
                  <a:close/>
                </a:path>
              </a:pathLst>
            </a:custGeom>
            <a:solidFill>
              <a:srgbClr val="870C9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55" name="Freeform 1870"/>
            <p:cNvSpPr>
              <a:spLocks/>
            </p:cNvSpPr>
            <p:nvPr/>
          </p:nvSpPr>
          <p:spPr bwMode="auto">
            <a:xfrm>
              <a:off x="5204" y="1239"/>
              <a:ext cx="7" cy="11"/>
            </a:xfrm>
            <a:custGeom>
              <a:avLst/>
              <a:gdLst>
                <a:gd name="T0" fmla="*/ 0 w 26"/>
                <a:gd name="T1" fmla="*/ 0 h 43"/>
                <a:gd name="T2" fmla="*/ 0 w 26"/>
                <a:gd name="T3" fmla="*/ 0 h 43"/>
                <a:gd name="T4" fmla="*/ 0 w 26"/>
                <a:gd name="T5" fmla="*/ 0 h 43"/>
                <a:gd name="T6" fmla="*/ 0 w 26"/>
                <a:gd name="T7" fmla="*/ 0 h 43"/>
                <a:gd name="T8" fmla="*/ 0 w 26"/>
                <a:gd name="T9" fmla="*/ 0 h 43"/>
                <a:gd name="T10" fmla="*/ 0 w 26"/>
                <a:gd name="T11" fmla="*/ 0 h 43"/>
                <a:gd name="T12" fmla="*/ 0 w 26"/>
                <a:gd name="T13" fmla="*/ 0 h 43"/>
                <a:gd name="T14" fmla="*/ 0 w 26"/>
                <a:gd name="T15" fmla="*/ 0 h 43"/>
                <a:gd name="T16" fmla="*/ 0 w 26"/>
                <a:gd name="T17" fmla="*/ 0 h 43"/>
                <a:gd name="T18" fmla="*/ 0 w 26"/>
                <a:gd name="T19" fmla="*/ 0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6"/>
                <a:gd name="T31" fmla="*/ 0 h 43"/>
                <a:gd name="T32" fmla="*/ 26 w 26"/>
                <a:gd name="T33" fmla="*/ 43 h 4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6" h="43">
                  <a:moveTo>
                    <a:pt x="26" y="0"/>
                  </a:moveTo>
                  <a:lnTo>
                    <a:pt x="23" y="10"/>
                  </a:lnTo>
                  <a:lnTo>
                    <a:pt x="20" y="22"/>
                  </a:lnTo>
                  <a:lnTo>
                    <a:pt x="18" y="32"/>
                  </a:lnTo>
                  <a:lnTo>
                    <a:pt x="16" y="43"/>
                  </a:lnTo>
                  <a:lnTo>
                    <a:pt x="0" y="24"/>
                  </a:lnTo>
                  <a:lnTo>
                    <a:pt x="8" y="20"/>
                  </a:lnTo>
                  <a:lnTo>
                    <a:pt x="15" y="14"/>
                  </a:lnTo>
                  <a:lnTo>
                    <a:pt x="21" y="7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EFC9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56" name="Freeform 1871"/>
            <p:cNvSpPr>
              <a:spLocks/>
            </p:cNvSpPr>
            <p:nvPr/>
          </p:nvSpPr>
          <p:spPr bwMode="auto">
            <a:xfrm>
              <a:off x="5256" y="1186"/>
              <a:ext cx="49" cy="69"/>
            </a:xfrm>
            <a:custGeom>
              <a:avLst/>
              <a:gdLst>
                <a:gd name="T0" fmla="*/ 0 w 196"/>
                <a:gd name="T1" fmla="*/ 0 h 276"/>
                <a:gd name="T2" fmla="*/ 0 w 196"/>
                <a:gd name="T3" fmla="*/ 0 h 276"/>
                <a:gd name="T4" fmla="*/ 0 w 196"/>
                <a:gd name="T5" fmla="*/ 0 h 276"/>
                <a:gd name="T6" fmla="*/ 0 w 196"/>
                <a:gd name="T7" fmla="*/ 0 h 276"/>
                <a:gd name="T8" fmla="*/ 0 w 196"/>
                <a:gd name="T9" fmla="*/ 0 h 276"/>
                <a:gd name="T10" fmla="*/ 0 w 196"/>
                <a:gd name="T11" fmla="*/ 0 h 276"/>
                <a:gd name="T12" fmla="*/ 0 w 196"/>
                <a:gd name="T13" fmla="*/ 0 h 276"/>
                <a:gd name="T14" fmla="*/ 0 w 196"/>
                <a:gd name="T15" fmla="*/ 0 h 276"/>
                <a:gd name="T16" fmla="*/ 0 w 196"/>
                <a:gd name="T17" fmla="*/ 0 h 276"/>
                <a:gd name="T18" fmla="*/ 0 w 196"/>
                <a:gd name="T19" fmla="*/ 0 h 276"/>
                <a:gd name="T20" fmla="*/ 0 w 196"/>
                <a:gd name="T21" fmla="*/ 0 h 276"/>
                <a:gd name="T22" fmla="*/ 0 w 196"/>
                <a:gd name="T23" fmla="*/ 0 h 276"/>
                <a:gd name="T24" fmla="*/ 0 w 196"/>
                <a:gd name="T25" fmla="*/ 0 h 276"/>
                <a:gd name="T26" fmla="*/ 0 w 196"/>
                <a:gd name="T27" fmla="*/ 0 h 276"/>
                <a:gd name="T28" fmla="*/ 0 w 196"/>
                <a:gd name="T29" fmla="*/ 0 h 276"/>
                <a:gd name="T30" fmla="*/ 0 w 196"/>
                <a:gd name="T31" fmla="*/ 0 h 276"/>
                <a:gd name="T32" fmla="*/ 0 w 196"/>
                <a:gd name="T33" fmla="*/ 0 h 276"/>
                <a:gd name="T34" fmla="*/ 0 w 196"/>
                <a:gd name="T35" fmla="*/ 0 h 276"/>
                <a:gd name="T36" fmla="*/ 0 w 196"/>
                <a:gd name="T37" fmla="*/ 0 h 276"/>
                <a:gd name="T38" fmla="*/ 0 w 196"/>
                <a:gd name="T39" fmla="*/ 0 h 276"/>
                <a:gd name="T40" fmla="*/ 0 w 196"/>
                <a:gd name="T41" fmla="*/ 0 h 276"/>
                <a:gd name="T42" fmla="*/ 0 w 196"/>
                <a:gd name="T43" fmla="*/ 0 h 276"/>
                <a:gd name="T44" fmla="*/ 0 w 196"/>
                <a:gd name="T45" fmla="*/ 0 h 276"/>
                <a:gd name="T46" fmla="*/ 0 w 196"/>
                <a:gd name="T47" fmla="*/ 0 h 276"/>
                <a:gd name="T48" fmla="*/ 0 w 196"/>
                <a:gd name="T49" fmla="*/ 0 h 276"/>
                <a:gd name="T50" fmla="*/ 0 w 196"/>
                <a:gd name="T51" fmla="*/ 0 h 276"/>
                <a:gd name="T52" fmla="*/ 0 w 196"/>
                <a:gd name="T53" fmla="*/ 0 h 276"/>
                <a:gd name="T54" fmla="*/ 0 w 196"/>
                <a:gd name="T55" fmla="*/ 0 h 276"/>
                <a:gd name="T56" fmla="*/ 0 w 196"/>
                <a:gd name="T57" fmla="*/ 0 h 276"/>
                <a:gd name="T58" fmla="*/ 0 w 196"/>
                <a:gd name="T59" fmla="*/ 0 h 276"/>
                <a:gd name="T60" fmla="*/ 0 w 196"/>
                <a:gd name="T61" fmla="*/ 0 h 276"/>
                <a:gd name="T62" fmla="*/ 0 w 196"/>
                <a:gd name="T63" fmla="*/ 0 h 276"/>
                <a:gd name="T64" fmla="*/ 0 w 196"/>
                <a:gd name="T65" fmla="*/ 0 h 276"/>
                <a:gd name="T66" fmla="*/ 0 w 196"/>
                <a:gd name="T67" fmla="*/ 0 h 276"/>
                <a:gd name="T68" fmla="*/ 0 w 196"/>
                <a:gd name="T69" fmla="*/ 0 h 276"/>
                <a:gd name="T70" fmla="*/ 0 w 196"/>
                <a:gd name="T71" fmla="*/ 0 h 276"/>
                <a:gd name="T72" fmla="*/ 0 w 196"/>
                <a:gd name="T73" fmla="*/ 0 h 276"/>
                <a:gd name="T74" fmla="*/ 0 w 196"/>
                <a:gd name="T75" fmla="*/ 0 h 276"/>
                <a:gd name="T76" fmla="*/ 0 w 196"/>
                <a:gd name="T77" fmla="*/ 0 h 276"/>
                <a:gd name="T78" fmla="*/ 0 w 196"/>
                <a:gd name="T79" fmla="*/ 0 h 276"/>
                <a:gd name="T80" fmla="*/ 0 w 196"/>
                <a:gd name="T81" fmla="*/ 0 h 276"/>
                <a:gd name="T82" fmla="*/ 0 w 196"/>
                <a:gd name="T83" fmla="*/ 0 h 276"/>
                <a:gd name="T84" fmla="*/ 0 w 196"/>
                <a:gd name="T85" fmla="*/ 0 h 276"/>
                <a:gd name="T86" fmla="*/ 0 w 196"/>
                <a:gd name="T87" fmla="*/ 0 h 276"/>
                <a:gd name="T88" fmla="*/ 0 w 196"/>
                <a:gd name="T89" fmla="*/ 0 h 276"/>
                <a:gd name="T90" fmla="*/ 0 w 196"/>
                <a:gd name="T91" fmla="*/ 0 h 27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96"/>
                <a:gd name="T139" fmla="*/ 0 h 276"/>
                <a:gd name="T140" fmla="*/ 196 w 196"/>
                <a:gd name="T141" fmla="*/ 276 h 27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96" h="276">
                  <a:moveTo>
                    <a:pt x="4" y="112"/>
                  </a:moveTo>
                  <a:lnTo>
                    <a:pt x="1" y="101"/>
                  </a:lnTo>
                  <a:lnTo>
                    <a:pt x="0" y="85"/>
                  </a:lnTo>
                  <a:lnTo>
                    <a:pt x="0" y="70"/>
                  </a:lnTo>
                  <a:lnTo>
                    <a:pt x="2" y="60"/>
                  </a:lnTo>
                  <a:lnTo>
                    <a:pt x="7" y="52"/>
                  </a:lnTo>
                  <a:lnTo>
                    <a:pt x="12" y="45"/>
                  </a:lnTo>
                  <a:lnTo>
                    <a:pt x="19" y="37"/>
                  </a:lnTo>
                  <a:lnTo>
                    <a:pt x="27" y="29"/>
                  </a:lnTo>
                  <a:lnTo>
                    <a:pt x="35" y="22"/>
                  </a:lnTo>
                  <a:lnTo>
                    <a:pt x="43" y="16"/>
                  </a:lnTo>
                  <a:lnTo>
                    <a:pt x="49" y="11"/>
                  </a:lnTo>
                  <a:lnTo>
                    <a:pt x="54" y="9"/>
                  </a:lnTo>
                  <a:lnTo>
                    <a:pt x="58" y="8"/>
                  </a:lnTo>
                  <a:lnTo>
                    <a:pt x="62" y="6"/>
                  </a:lnTo>
                  <a:lnTo>
                    <a:pt x="69" y="4"/>
                  </a:lnTo>
                  <a:lnTo>
                    <a:pt x="74" y="3"/>
                  </a:lnTo>
                  <a:lnTo>
                    <a:pt x="79" y="2"/>
                  </a:lnTo>
                  <a:lnTo>
                    <a:pt x="84" y="2"/>
                  </a:lnTo>
                  <a:lnTo>
                    <a:pt x="87" y="1"/>
                  </a:lnTo>
                  <a:lnTo>
                    <a:pt x="88" y="1"/>
                  </a:lnTo>
                  <a:lnTo>
                    <a:pt x="96" y="1"/>
                  </a:lnTo>
                  <a:lnTo>
                    <a:pt x="102" y="0"/>
                  </a:lnTo>
                  <a:lnTo>
                    <a:pt x="108" y="0"/>
                  </a:lnTo>
                  <a:lnTo>
                    <a:pt x="114" y="0"/>
                  </a:lnTo>
                  <a:lnTo>
                    <a:pt x="119" y="1"/>
                  </a:lnTo>
                  <a:lnTo>
                    <a:pt x="126" y="2"/>
                  </a:lnTo>
                  <a:lnTo>
                    <a:pt x="132" y="4"/>
                  </a:lnTo>
                  <a:lnTo>
                    <a:pt x="139" y="8"/>
                  </a:lnTo>
                  <a:lnTo>
                    <a:pt x="145" y="11"/>
                  </a:lnTo>
                  <a:lnTo>
                    <a:pt x="150" y="14"/>
                  </a:lnTo>
                  <a:lnTo>
                    <a:pt x="155" y="16"/>
                  </a:lnTo>
                  <a:lnTo>
                    <a:pt x="160" y="19"/>
                  </a:lnTo>
                  <a:lnTo>
                    <a:pt x="165" y="23"/>
                  </a:lnTo>
                  <a:lnTo>
                    <a:pt x="169" y="26"/>
                  </a:lnTo>
                  <a:lnTo>
                    <a:pt x="173" y="31"/>
                  </a:lnTo>
                  <a:lnTo>
                    <a:pt x="177" y="37"/>
                  </a:lnTo>
                  <a:lnTo>
                    <a:pt x="189" y="61"/>
                  </a:lnTo>
                  <a:lnTo>
                    <a:pt x="194" y="87"/>
                  </a:lnTo>
                  <a:lnTo>
                    <a:pt x="196" y="115"/>
                  </a:lnTo>
                  <a:lnTo>
                    <a:pt x="195" y="140"/>
                  </a:lnTo>
                  <a:lnTo>
                    <a:pt x="192" y="150"/>
                  </a:lnTo>
                  <a:lnTo>
                    <a:pt x="188" y="158"/>
                  </a:lnTo>
                  <a:lnTo>
                    <a:pt x="183" y="165"/>
                  </a:lnTo>
                  <a:lnTo>
                    <a:pt x="177" y="173"/>
                  </a:lnTo>
                  <a:lnTo>
                    <a:pt x="173" y="183"/>
                  </a:lnTo>
                  <a:lnTo>
                    <a:pt x="170" y="196"/>
                  </a:lnTo>
                  <a:lnTo>
                    <a:pt x="166" y="208"/>
                  </a:lnTo>
                  <a:lnTo>
                    <a:pt x="159" y="215"/>
                  </a:lnTo>
                  <a:lnTo>
                    <a:pt x="151" y="223"/>
                  </a:lnTo>
                  <a:lnTo>
                    <a:pt x="146" y="236"/>
                  </a:lnTo>
                  <a:lnTo>
                    <a:pt x="140" y="247"/>
                  </a:lnTo>
                  <a:lnTo>
                    <a:pt x="132" y="254"/>
                  </a:lnTo>
                  <a:lnTo>
                    <a:pt x="128" y="255"/>
                  </a:lnTo>
                  <a:lnTo>
                    <a:pt x="126" y="259"/>
                  </a:lnTo>
                  <a:lnTo>
                    <a:pt x="124" y="262"/>
                  </a:lnTo>
                  <a:lnTo>
                    <a:pt x="118" y="270"/>
                  </a:lnTo>
                  <a:lnTo>
                    <a:pt x="117" y="272"/>
                  </a:lnTo>
                  <a:lnTo>
                    <a:pt x="116" y="274"/>
                  </a:lnTo>
                  <a:lnTo>
                    <a:pt x="113" y="275"/>
                  </a:lnTo>
                  <a:lnTo>
                    <a:pt x="109" y="274"/>
                  </a:lnTo>
                  <a:lnTo>
                    <a:pt x="104" y="273"/>
                  </a:lnTo>
                  <a:lnTo>
                    <a:pt x="99" y="273"/>
                  </a:lnTo>
                  <a:lnTo>
                    <a:pt x="93" y="274"/>
                  </a:lnTo>
                  <a:lnTo>
                    <a:pt x="88" y="276"/>
                  </a:lnTo>
                  <a:lnTo>
                    <a:pt x="83" y="275"/>
                  </a:lnTo>
                  <a:lnTo>
                    <a:pt x="77" y="274"/>
                  </a:lnTo>
                  <a:lnTo>
                    <a:pt x="72" y="272"/>
                  </a:lnTo>
                  <a:lnTo>
                    <a:pt x="67" y="269"/>
                  </a:lnTo>
                  <a:lnTo>
                    <a:pt x="62" y="267"/>
                  </a:lnTo>
                  <a:lnTo>
                    <a:pt x="58" y="264"/>
                  </a:lnTo>
                  <a:lnTo>
                    <a:pt x="55" y="261"/>
                  </a:lnTo>
                  <a:lnTo>
                    <a:pt x="53" y="259"/>
                  </a:lnTo>
                  <a:lnTo>
                    <a:pt x="50" y="254"/>
                  </a:lnTo>
                  <a:lnTo>
                    <a:pt x="47" y="250"/>
                  </a:lnTo>
                  <a:lnTo>
                    <a:pt x="44" y="246"/>
                  </a:lnTo>
                  <a:lnTo>
                    <a:pt x="38" y="244"/>
                  </a:lnTo>
                  <a:lnTo>
                    <a:pt x="36" y="243"/>
                  </a:lnTo>
                  <a:lnTo>
                    <a:pt x="32" y="239"/>
                  </a:lnTo>
                  <a:lnTo>
                    <a:pt x="28" y="235"/>
                  </a:lnTo>
                  <a:lnTo>
                    <a:pt x="23" y="229"/>
                  </a:lnTo>
                  <a:lnTo>
                    <a:pt x="17" y="222"/>
                  </a:lnTo>
                  <a:lnTo>
                    <a:pt x="13" y="215"/>
                  </a:lnTo>
                  <a:lnTo>
                    <a:pt x="9" y="207"/>
                  </a:lnTo>
                  <a:lnTo>
                    <a:pt x="7" y="199"/>
                  </a:lnTo>
                  <a:lnTo>
                    <a:pt x="4" y="182"/>
                  </a:lnTo>
                  <a:lnTo>
                    <a:pt x="3" y="171"/>
                  </a:lnTo>
                  <a:lnTo>
                    <a:pt x="3" y="165"/>
                  </a:lnTo>
                  <a:lnTo>
                    <a:pt x="5" y="158"/>
                  </a:lnTo>
                  <a:lnTo>
                    <a:pt x="5" y="143"/>
                  </a:lnTo>
                  <a:lnTo>
                    <a:pt x="5" y="128"/>
                  </a:lnTo>
                  <a:lnTo>
                    <a:pt x="4" y="116"/>
                  </a:lnTo>
                  <a:lnTo>
                    <a:pt x="4" y="112"/>
                  </a:lnTo>
                  <a:close/>
                </a:path>
              </a:pathLst>
            </a:custGeom>
            <a:solidFill>
              <a:srgbClr val="EFC9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57" name="Freeform 1872"/>
            <p:cNvSpPr>
              <a:spLocks/>
            </p:cNvSpPr>
            <p:nvPr/>
          </p:nvSpPr>
          <p:spPr bwMode="auto">
            <a:xfrm>
              <a:off x="5264" y="1218"/>
              <a:ext cx="6" cy="4"/>
            </a:xfrm>
            <a:custGeom>
              <a:avLst/>
              <a:gdLst>
                <a:gd name="T0" fmla="*/ 0 w 23"/>
                <a:gd name="T1" fmla="*/ 0 h 15"/>
                <a:gd name="T2" fmla="*/ 0 w 23"/>
                <a:gd name="T3" fmla="*/ 0 h 15"/>
                <a:gd name="T4" fmla="*/ 0 w 23"/>
                <a:gd name="T5" fmla="*/ 0 h 15"/>
                <a:gd name="T6" fmla="*/ 0 w 23"/>
                <a:gd name="T7" fmla="*/ 0 h 15"/>
                <a:gd name="T8" fmla="*/ 0 w 23"/>
                <a:gd name="T9" fmla="*/ 0 h 15"/>
                <a:gd name="T10" fmla="*/ 0 w 23"/>
                <a:gd name="T11" fmla="*/ 0 h 15"/>
                <a:gd name="T12" fmla="*/ 0 w 23"/>
                <a:gd name="T13" fmla="*/ 0 h 15"/>
                <a:gd name="T14" fmla="*/ 0 w 23"/>
                <a:gd name="T15" fmla="*/ 0 h 15"/>
                <a:gd name="T16" fmla="*/ 0 w 23"/>
                <a:gd name="T17" fmla="*/ 0 h 15"/>
                <a:gd name="T18" fmla="*/ 0 w 23"/>
                <a:gd name="T19" fmla="*/ 0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3"/>
                <a:gd name="T31" fmla="*/ 0 h 15"/>
                <a:gd name="T32" fmla="*/ 23 w 23"/>
                <a:gd name="T33" fmla="*/ 15 h 1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3" h="15">
                  <a:moveTo>
                    <a:pt x="0" y="15"/>
                  </a:moveTo>
                  <a:lnTo>
                    <a:pt x="6" y="8"/>
                  </a:lnTo>
                  <a:lnTo>
                    <a:pt x="11" y="3"/>
                  </a:lnTo>
                  <a:lnTo>
                    <a:pt x="16" y="2"/>
                  </a:lnTo>
                  <a:lnTo>
                    <a:pt x="23" y="0"/>
                  </a:lnTo>
                  <a:lnTo>
                    <a:pt x="23" y="8"/>
                  </a:lnTo>
                  <a:lnTo>
                    <a:pt x="18" y="8"/>
                  </a:lnTo>
                  <a:lnTo>
                    <a:pt x="12" y="8"/>
                  </a:lnTo>
                  <a:lnTo>
                    <a:pt x="6" y="10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58" name="Freeform 1873"/>
            <p:cNvSpPr>
              <a:spLocks/>
            </p:cNvSpPr>
            <p:nvPr/>
          </p:nvSpPr>
          <p:spPr bwMode="auto">
            <a:xfrm>
              <a:off x="5280" y="1218"/>
              <a:ext cx="7" cy="2"/>
            </a:xfrm>
            <a:custGeom>
              <a:avLst/>
              <a:gdLst>
                <a:gd name="T0" fmla="*/ 0 w 26"/>
                <a:gd name="T1" fmla="*/ 0 h 10"/>
                <a:gd name="T2" fmla="*/ 0 w 26"/>
                <a:gd name="T3" fmla="*/ 0 h 10"/>
                <a:gd name="T4" fmla="*/ 0 w 26"/>
                <a:gd name="T5" fmla="*/ 0 h 10"/>
                <a:gd name="T6" fmla="*/ 0 w 26"/>
                <a:gd name="T7" fmla="*/ 0 h 10"/>
                <a:gd name="T8" fmla="*/ 0 w 26"/>
                <a:gd name="T9" fmla="*/ 0 h 10"/>
                <a:gd name="T10" fmla="*/ 0 w 26"/>
                <a:gd name="T11" fmla="*/ 0 h 10"/>
                <a:gd name="T12" fmla="*/ 0 w 26"/>
                <a:gd name="T13" fmla="*/ 0 h 10"/>
                <a:gd name="T14" fmla="*/ 0 w 26"/>
                <a:gd name="T15" fmla="*/ 0 h 10"/>
                <a:gd name="T16" fmla="*/ 0 w 26"/>
                <a:gd name="T17" fmla="*/ 0 h 10"/>
                <a:gd name="T18" fmla="*/ 0 w 26"/>
                <a:gd name="T19" fmla="*/ 0 h 10"/>
                <a:gd name="T20" fmla="*/ 0 w 26"/>
                <a:gd name="T21" fmla="*/ 0 h 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6"/>
                <a:gd name="T34" fmla="*/ 0 h 10"/>
                <a:gd name="T35" fmla="*/ 26 w 26"/>
                <a:gd name="T36" fmla="*/ 10 h 1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6" h="10">
                  <a:moveTo>
                    <a:pt x="1" y="0"/>
                  </a:moveTo>
                  <a:lnTo>
                    <a:pt x="8" y="0"/>
                  </a:lnTo>
                  <a:lnTo>
                    <a:pt x="15" y="1"/>
                  </a:lnTo>
                  <a:lnTo>
                    <a:pt x="20" y="4"/>
                  </a:lnTo>
                  <a:lnTo>
                    <a:pt x="25" y="7"/>
                  </a:lnTo>
                  <a:lnTo>
                    <a:pt x="26" y="10"/>
                  </a:lnTo>
                  <a:lnTo>
                    <a:pt x="19" y="8"/>
                  </a:lnTo>
                  <a:lnTo>
                    <a:pt x="12" y="7"/>
                  </a:lnTo>
                  <a:lnTo>
                    <a:pt x="5" y="7"/>
                  </a:lnTo>
                  <a:lnTo>
                    <a:pt x="0" y="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59" name="Freeform 1874"/>
            <p:cNvSpPr>
              <a:spLocks/>
            </p:cNvSpPr>
            <p:nvPr/>
          </p:nvSpPr>
          <p:spPr bwMode="auto">
            <a:xfrm>
              <a:off x="5271" y="1229"/>
              <a:ext cx="2" cy="2"/>
            </a:xfrm>
            <a:custGeom>
              <a:avLst/>
              <a:gdLst>
                <a:gd name="T0" fmla="*/ 0 w 11"/>
                <a:gd name="T1" fmla="*/ 0 h 8"/>
                <a:gd name="T2" fmla="*/ 0 w 11"/>
                <a:gd name="T3" fmla="*/ 0 h 8"/>
                <a:gd name="T4" fmla="*/ 0 w 11"/>
                <a:gd name="T5" fmla="*/ 0 h 8"/>
                <a:gd name="T6" fmla="*/ 0 w 11"/>
                <a:gd name="T7" fmla="*/ 0 h 8"/>
                <a:gd name="T8" fmla="*/ 0 w 11"/>
                <a:gd name="T9" fmla="*/ 0 h 8"/>
                <a:gd name="T10" fmla="*/ 0 w 11"/>
                <a:gd name="T11" fmla="*/ 0 h 8"/>
                <a:gd name="T12" fmla="*/ 0 w 11"/>
                <a:gd name="T13" fmla="*/ 0 h 8"/>
                <a:gd name="T14" fmla="*/ 0 w 11"/>
                <a:gd name="T15" fmla="*/ 0 h 8"/>
                <a:gd name="T16" fmla="*/ 0 w 11"/>
                <a:gd name="T17" fmla="*/ 0 h 8"/>
                <a:gd name="T18" fmla="*/ 0 w 11"/>
                <a:gd name="T19" fmla="*/ 0 h 8"/>
                <a:gd name="T20" fmla="*/ 0 w 11"/>
                <a:gd name="T21" fmla="*/ 0 h 8"/>
                <a:gd name="T22" fmla="*/ 0 w 11"/>
                <a:gd name="T23" fmla="*/ 0 h 8"/>
                <a:gd name="T24" fmla="*/ 0 w 11"/>
                <a:gd name="T25" fmla="*/ 0 h 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1"/>
                <a:gd name="T40" fmla="*/ 0 h 8"/>
                <a:gd name="T41" fmla="*/ 11 w 11"/>
                <a:gd name="T42" fmla="*/ 8 h 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1" h="8">
                  <a:moveTo>
                    <a:pt x="1" y="1"/>
                  </a:moveTo>
                  <a:lnTo>
                    <a:pt x="1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1" y="8"/>
                  </a:lnTo>
                  <a:lnTo>
                    <a:pt x="3" y="6"/>
                  </a:lnTo>
                  <a:lnTo>
                    <a:pt x="6" y="5"/>
                  </a:lnTo>
                  <a:lnTo>
                    <a:pt x="9" y="3"/>
                  </a:lnTo>
                  <a:lnTo>
                    <a:pt x="11" y="3"/>
                  </a:lnTo>
                  <a:lnTo>
                    <a:pt x="9" y="1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2604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60" name="Freeform 1875"/>
            <p:cNvSpPr>
              <a:spLocks/>
            </p:cNvSpPr>
            <p:nvPr/>
          </p:nvSpPr>
          <p:spPr bwMode="auto">
            <a:xfrm>
              <a:off x="5276" y="1228"/>
              <a:ext cx="3" cy="2"/>
            </a:xfrm>
            <a:custGeom>
              <a:avLst/>
              <a:gdLst>
                <a:gd name="T0" fmla="*/ 0 w 14"/>
                <a:gd name="T1" fmla="*/ 0 h 6"/>
                <a:gd name="T2" fmla="*/ 0 w 14"/>
                <a:gd name="T3" fmla="*/ 0 h 6"/>
                <a:gd name="T4" fmla="*/ 0 w 14"/>
                <a:gd name="T5" fmla="*/ 0 h 6"/>
                <a:gd name="T6" fmla="*/ 0 w 14"/>
                <a:gd name="T7" fmla="*/ 0 h 6"/>
                <a:gd name="T8" fmla="*/ 0 w 14"/>
                <a:gd name="T9" fmla="*/ 0 h 6"/>
                <a:gd name="T10" fmla="*/ 0 w 14"/>
                <a:gd name="T11" fmla="*/ 0 h 6"/>
                <a:gd name="T12" fmla="*/ 0 w 14"/>
                <a:gd name="T13" fmla="*/ 0 h 6"/>
                <a:gd name="T14" fmla="*/ 0 w 14"/>
                <a:gd name="T15" fmla="*/ 0 h 6"/>
                <a:gd name="T16" fmla="*/ 0 w 14"/>
                <a:gd name="T17" fmla="*/ 0 h 6"/>
                <a:gd name="T18" fmla="*/ 0 w 14"/>
                <a:gd name="T19" fmla="*/ 0 h 6"/>
                <a:gd name="T20" fmla="*/ 0 w 14"/>
                <a:gd name="T21" fmla="*/ 0 h 6"/>
                <a:gd name="T22" fmla="*/ 0 w 14"/>
                <a:gd name="T23" fmla="*/ 0 h 6"/>
                <a:gd name="T24" fmla="*/ 0 w 14"/>
                <a:gd name="T25" fmla="*/ 0 h 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4"/>
                <a:gd name="T40" fmla="*/ 0 h 6"/>
                <a:gd name="T41" fmla="*/ 14 w 14"/>
                <a:gd name="T42" fmla="*/ 6 h 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4" h="6">
                  <a:moveTo>
                    <a:pt x="0" y="6"/>
                  </a:moveTo>
                  <a:lnTo>
                    <a:pt x="2" y="5"/>
                  </a:lnTo>
                  <a:lnTo>
                    <a:pt x="5" y="3"/>
                  </a:lnTo>
                  <a:lnTo>
                    <a:pt x="7" y="1"/>
                  </a:lnTo>
                  <a:lnTo>
                    <a:pt x="9" y="0"/>
                  </a:lnTo>
                  <a:lnTo>
                    <a:pt x="10" y="0"/>
                  </a:lnTo>
                  <a:lnTo>
                    <a:pt x="12" y="3"/>
                  </a:lnTo>
                  <a:lnTo>
                    <a:pt x="13" y="4"/>
                  </a:lnTo>
                  <a:lnTo>
                    <a:pt x="14" y="6"/>
                  </a:lnTo>
                  <a:lnTo>
                    <a:pt x="11" y="6"/>
                  </a:lnTo>
                  <a:lnTo>
                    <a:pt x="7" y="6"/>
                  </a:lnTo>
                  <a:lnTo>
                    <a:pt x="3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B2604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61" name="Freeform 1876"/>
            <p:cNvSpPr>
              <a:spLocks/>
            </p:cNvSpPr>
            <p:nvPr/>
          </p:nvSpPr>
          <p:spPr bwMode="auto">
            <a:xfrm>
              <a:off x="5230" y="1243"/>
              <a:ext cx="108" cy="107"/>
            </a:xfrm>
            <a:custGeom>
              <a:avLst/>
              <a:gdLst>
                <a:gd name="T0" fmla="*/ 0 w 432"/>
                <a:gd name="T1" fmla="*/ 0 h 428"/>
                <a:gd name="T2" fmla="*/ 0 w 432"/>
                <a:gd name="T3" fmla="*/ 0 h 428"/>
                <a:gd name="T4" fmla="*/ 0 w 432"/>
                <a:gd name="T5" fmla="*/ 0 h 428"/>
                <a:gd name="T6" fmla="*/ 0 w 432"/>
                <a:gd name="T7" fmla="*/ 0 h 428"/>
                <a:gd name="T8" fmla="*/ 0 w 432"/>
                <a:gd name="T9" fmla="*/ 0 h 428"/>
                <a:gd name="T10" fmla="*/ 0 w 432"/>
                <a:gd name="T11" fmla="*/ 0 h 428"/>
                <a:gd name="T12" fmla="*/ 0 w 432"/>
                <a:gd name="T13" fmla="*/ 0 h 428"/>
                <a:gd name="T14" fmla="*/ 0 w 432"/>
                <a:gd name="T15" fmla="*/ 0 h 428"/>
                <a:gd name="T16" fmla="*/ 0 w 432"/>
                <a:gd name="T17" fmla="*/ 0 h 428"/>
                <a:gd name="T18" fmla="*/ 0 w 432"/>
                <a:gd name="T19" fmla="*/ 0 h 428"/>
                <a:gd name="T20" fmla="*/ 0 w 432"/>
                <a:gd name="T21" fmla="*/ 0 h 428"/>
                <a:gd name="T22" fmla="*/ 0 w 432"/>
                <a:gd name="T23" fmla="*/ 0 h 428"/>
                <a:gd name="T24" fmla="*/ 0 w 432"/>
                <a:gd name="T25" fmla="*/ 0 h 428"/>
                <a:gd name="T26" fmla="*/ 0 w 432"/>
                <a:gd name="T27" fmla="*/ 0 h 428"/>
                <a:gd name="T28" fmla="*/ 0 w 432"/>
                <a:gd name="T29" fmla="*/ 0 h 428"/>
                <a:gd name="T30" fmla="*/ 0 w 432"/>
                <a:gd name="T31" fmla="*/ 0 h 428"/>
                <a:gd name="T32" fmla="*/ 0 w 432"/>
                <a:gd name="T33" fmla="*/ 0 h 428"/>
                <a:gd name="T34" fmla="*/ 0 w 432"/>
                <a:gd name="T35" fmla="*/ 0 h 428"/>
                <a:gd name="T36" fmla="*/ 0 w 432"/>
                <a:gd name="T37" fmla="*/ 0 h 428"/>
                <a:gd name="T38" fmla="*/ 0 w 432"/>
                <a:gd name="T39" fmla="*/ 0 h 428"/>
                <a:gd name="T40" fmla="*/ 0 w 432"/>
                <a:gd name="T41" fmla="*/ 0 h 428"/>
                <a:gd name="T42" fmla="*/ 0 w 432"/>
                <a:gd name="T43" fmla="*/ 0 h 428"/>
                <a:gd name="T44" fmla="*/ 0 w 432"/>
                <a:gd name="T45" fmla="*/ 0 h 428"/>
                <a:gd name="T46" fmla="*/ 0 w 432"/>
                <a:gd name="T47" fmla="*/ 0 h 428"/>
                <a:gd name="T48" fmla="*/ 0 w 432"/>
                <a:gd name="T49" fmla="*/ 0 h 428"/>
                <a:gd name="T50" fmla="*/ 0 w 432"/>
                <a:gd name="T51" fmla="*/ 0 h 428"/>
                <a:gd name="T52" fmla="*/ 0 w 432"/>
                <a:gd name="T53" fmla="*/ 0 h 428"/>
                <a:gd name="T54" fmla="*/ 0 w 432"/>
                <a:gd name="T55" fmla="*/ 0 h 428"/>
                <a:gd name="T56" fmla="*/ 0 w 432"/>
                <a:gd name="T57" fmla="*/ 0 h 428"/>
                <a:gd name="T58" fmla="*/ 0 w 432"/>
                <a:gd name="T59" fmla="*/ 0 h 428"/>
                <a:gd name="T60" fmla="*/ 0 w 432"/>
                <a:gd name="T61" fmla="*/ 0 h 428"/>
                <a:gd name="T62" fmla="*/ 0 w 432"/>
                <a:gd name="T63" fmla="*/ 0 h 428"/>
                <a:gd name="T64" fmla="*/ 0 w 432"/>
                <a:gd name="T65" fmla="*/ 0 h 428"/>
                <a:gd name="T66" fmla="*/ 0 w 432"/>
                <a:gd name="T67" fmla="*/ 0 h 428"/>
                <a:gd name="T68" fmla="*/ 0 w 432"/>
                <a:gd name="T69" fmla="*/ 0 h 428"/>
                <a:gd name="T70" fmla="*/ 0 w 432"/>
                <a:gd name="T71" fmla="*/ 0 h 428"/>
                <a:gd name="T72" fmla="*/ 0 w 432"/>
                <a:gd name="T73" fmla="*/ 0 h 428"/>
                <a:gd name="T74" fmla="*/ 0 w 432"/>
                <a:gd name="T75" fmla="*/ 0 h 428"/>
                <a:gd name="T76" fmla="*/ 0 w 432"/>
                <a:gd name="T77" fmla="*/ 0 h 428"/>
                <a:gd name="T78" fmla="*/ 0 w 432"/>
                <a:gd name="T79" fmla="*/ 0 h 428"/>
                <a:gd name="T80" fmla="*/ 0 w 432"/>
                <a:gd name="T81" fmla="*/ 0 h 428"/>
                <a:gd name="T82" fmla="*/ 0 w 432"/>
                <a:gd name="T83" fmla="*/ 0 h 428"/>
                <a:gd name="T84" fmla="*/ 0 w 432"/>
                <a:gd name="T85" fmla="*/ 0 h 428"/>
                <a:gd name="T86" fmla="*/ 0 w 432"/>
                <a:gd name="T87" fmla="*/ 0 h 42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32"/>
                <a:gd name="T133" fmla="*/ 0 h 428"/>
                <a:gd name="T134" fmla="*/ 432 w 432"/>
                <a:gd name="T135" fmla="*/ 428 h 428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32" h="428">
                  <a:moveTo>
                    <a:pt x="26" y="2"/>
                  </a:moveTo>
                  <a:lnTo>
                    <a:pt x="24" y="42"/>
                  </a:lnTo>
                  <a:lnTo>
                    <a:pt x="27" y="82"/>
                  </a:lnTo>
                  <a:lnTo>
                    <a:pt x="33" y="122"/>
                  </a:lnTo>
                  <a:lnTo>
                    <a:pt x="45" y="161"/>
                  </a:lnTo>
                  <a:lnTo>
                    <a:pt x="64" y="197"/>
                  </a:lnTo>
                  <a:lnTo>
                    <a:pt x="87" y="228"/>
                  </a:lnTo>
                  <a:lnTo>
                    <a:pt x="119" y="251"/>
                  </a:lnTo>
                  <a:lnTo>
                    <a:pt x="157" y="265"/>
                  </a:lnTo>
                  <a:lnTo>
                    <a:pt x="169" y="265"/>
                  </a:lnTo>
                  <a:lnTo>
                    <a:pt x="174" y="265"/>
                  </a:lnTo>
                  <a:lnTo>
                    <a:pt x="181" y="264"/>
                  </a:lnTo>
                  <a:lnTo>
                    <a:pt x="188" y="263"/>
                  </a:lnTo>
                  <a:lnTo>
                    <a:pt x="196" y="260"/>
                  </a:lnTo>
                  <a:lnTo>
                    <a:pt x="203" y="260"/>
                  </a:lnTo>
                  <a:lnTo>
                    <a:pt x="210" y="260"/>
                  </a:lnTo>
                  <a:lnTo>
                    <a:pt x="217" y="262"/>
                  </a:lnTo>
                  <a:lnTo>
                    <a:pt x="223" y="264"/>
                  </a:lnTo>
                  <a:lnTo>
                    <a:pt x="236" y="266"/>
                  </a:lnTo>
                  <a:lnTo>
                    <a:pt x="247" y="267"/>
                  </a:lnTo>
                  <a:lnTo>
                    <a:pt x="258" y="267"/>
                  </a:lnTo>
                  <a:lnTo>
                    <a:pt x="269" y="267"/>
                  </a:lnTo>
                  <a:lnTo>
                    <a:pt x="278" y="266"/>
                  </a:lnTo>
                  <a:lnTo>
                    <a:pt x="288" y="265"/>
                  </a:lnTo>
                  <a:lnTo>
                    <a:pt x="296" y="264"/>
                  </a:lnTo>
                  <a:lnTo>
                    <a:pt x="302" y="264"/>
                  </a:lnTo>
                  <a:lnTo>
                    <a:pt x="315" y="262"/>
                  </a:lnTo>
                  <a:lnTo>
                    <a:pt x="330" y="256"/>
                  </a:lnTo>
                  <a:lnTo>
                    <a:pt x="346" y="249"/>
                  </a:lnTo>
                  <a:lnTo>
                    <a:pt x="361" y="241"/>
                  </a:lnTo>
                  <a:lnTo>
                    <a:pt x="377" y="234"/>
                  </a:lnTo>
                  <a:lnTo>
                    <a:pt x="393" y="229"/>
                  </a:lnTo>
                  <a:lnTo>
                    <a:pt x="409" y="228"/>
                  </a:lnTo>
                  <a:lnTo>
                    <a:pt x="423" y="232"/>
                  </a:lnTo>
                  <a:lnTo>
                    <a:pt x="425" y="236"/>
                  </a:lnTo>
                  <a:lnTo>
                    <a:pt x="429" y="245"/>
                  </a:lnTo>
                  <a:lnTo>
                    <a:pt x="432" y="253"/>
                  </a:lnTo>
                  <a:lnTo>
                    <a:pt x="430" y="256"/>
                  </a:lnTo>
                  <a:lnTo>
                    <a:pt x="420" y="251"/>
                  </a:lnTo>
                  <a:lnTo>
                    <a:pt x="410" y="250"/>
                  </a:lnTo>
                  <a:lnTo>
                    <a:pt x="398" y="251"/>
                  </a:lnTo>
                  <a:lnTo>
                    <a:pt x="388" y="253"/>
                  </a:lnTo>
                  <a:lnTo>
                    <a:pt x="377" y="257"/>
                  </a:lnTo>
                  <a:lnTo>
                    <a:pt x="366" y="262"/>
                  </a:lnTo>
                  <a:lnTo>
                    <a:pt x="356" y="266"/>
                  </a:lnTo>
                  <a:lnTo>
                    <a:pt x="346" y="271"/>
                  </a:lnTo>
                  <a:lnTo>
                    <a:pt x="342" y="273"/>
                  </a:lnTo>
                  <a:lnTo>
                    <a:pt x="337" y="274"/>
                  </a:lnTo>
                  <a:lnTo>
                    <a:pt x="332" y="276"/>
                  </a:lnTo>
                  <a:lnTo>
                    <a:pt x="327" y="278"/>
                  </a:lnTo>
                  <a:lnTo>
                    <a:pt x="322" y="280"/>
                  </a:lnTo>
                  <a:lnTo>
                    <a:pt x="318" y="281"/>
                  </a:lnTo>
                  <a:lnTo>
                    <a:pt x="316" y="282"/>
                  </a:lnTo>
                  <a:lnTo>
                    <a:pt x="315" y="282"/>
                  </a:lnTo>
                  <a:lnTo>
                    <a:pt x="315" y="286"/>
                  </a:lnTo>
                  <a:lnTo>
                    <a:pt x="316" y="290"/>
                  </a:lnTo>
                  <a:lnTo>
                    <a:pt x="318" y="296"/>
                  </a:lnTo>
                  <a:lnTo>
                    <a:pt x="320" y="303"/>
                  </a:lnTo>
                  <a:lnTo>
                    <a:pt x="327" y="302"/>
                  </a:lnTo>
                  <a:lnTo>
                    <a:pt x="334" y="301"/>
                  </a:lnTo>
                  <a:lnTo>
                    <a:pt x="340" y="302"/>
                  </a:lnTo>
                  <a:lnTo>
                    <a:pt x="343" y="308"/>
                  </a:lnTo>
                  <a:lnTo>
                    <a:pt x="342" y="312"/>
                  </a:lnTo>
                  <a:lnTo>
                    <a:pt x="337" y="313"/>
                  </a:lnTo>
                  <a:lnTo>
                    <a:pt x="331" y="312"/>
                  </a:lnTo>
                  <a:lnTo>
                    <a:pt x="322" y="313"/>
                  </a:lnTo>
                  <a:lnTo>
                    <a:pt x="325" y="332"/>
                  </a:lnTo>
                  <a:lnTo>
                    <a:pt x="330" y="356"/>
                  </a:lnTo>
                  <a:lnTo>
                    <a:pt x="334" y="381"/>
                  </a:lnTo>
                  <a:lnTo>
                    <a:pt x="338" y="408"/>
                  </a:lnTo>
                  <a:lnTo>
                    <a:pt x="344" y="412"/>
                  </a:lnTo>
                  <a:lnTo>
                    <a:pt x="343" y="413"/>
                  </a:lnTo>
                  <a:lnTo>
                    <a:pt x="340" y="418"/>
                  </a:lnTo>
                  <a:lnTo>
                    <a:pt x="337" y="424"/>
                  </a:lnTo>
                  <a:lnTo>
                    <a:pt x="334" y="428"/>
                  </a:lnTo>
                  <a:lnTo>
                    <a:pt x="317" y="422"/>
                  </a:lnTo>
                  <a:lnTo>
                    <a:pt x="312" y="399"/>
                  </a:lnTo>
                  <a:lnTo>
                    <a:pt x="310" y="371"/>
                  </a:lnTo>
                  <a:lnTo>
                    <a:pt x="310" y="344"/>
                  </a:lnTo>
                  <a:lnTo>
                    <a:pt x="310" y="328"/>
                  </a:lnTo>
                  <a:lnTo>
                    <a:pt x="309" y="320"/>
                  </a:lnTo>
                  <a:lnTo>
                    <a:pt x="306" y="314"/>
                  </a:lnTo>
                  <a:lnTo>
                    <a:pt x="302" y="309"/>
                  </a:lnTo>
                  <a:lnTo>
                    <a:pt x="296" y="304"/>
                  </a:lnTo>
                  <a:lnTo>
                    <a:pt x="292" y="286"/>
                  </a:lnTo>
                  <a:lnTo>
                    <a:pt x="282" y="287"/>
                  </a:lnTo>
                  <a:lnTo>
                    <a:pt x="274" y="287"/>
                  </a:lnTo>
                  <a:lnTo>
                    <a:pt x="265" y="287"/>
                  </a:lnTo>
                  <a:lnTo>
                    <a:pt x="257" y="286"/>
                  </a:lnTo>
                  <a:lnTo>
                    <a:pt x="249" y="285"/>
                  </a:lnTo>
                  <a:lnTo>
                    <a:pt x="241" y="283"/>
                  </a:lnTo>
                  <a:lnTo>
                    <a:pt x="232" y="282"/>
                  </a:lnTo>
                  <a:lnTo>
                    <a:pt x="223" y="280"/>
                  </a:lnTo>
                  <a:lnTo>
                    <a:pt x="218" y="280"/>
                  </a:lnTo>
                  <a:lnTo>
                    <a:pt x="213" y="280"/>
                  </a:lnTo>
                  <a:lnTo>
                    <a:pt x="207" y="280"/>
                  </a:lnTo>
                  <a:lnTo>
                    <a:pt x="201" y="280"/>
                  </a:lnTo>
                  <a:lnTo>
                    <a:pt x="194" y="280"/>
                  </a:lnTo>
                  <a:lnTo>
                    <a:pt x="186" y="280"/>
                  </a:lnTo>
                  <a:lnTo>
                    <a:pt x="178" y="280"/>
                  </a:lnTo>
                  <a:lnTo>
                    <a:pt x="169" y="279"/>
                  </a:lnTo>
                  <a:lnTo>
                    <a:pt x="162" y="279"/>
                  </a:lnTo>
                  <a:lnTo>
                    <a:pt x="154" y="276"/>
                  </a:lnTo>
                  <a:lnTo>
                    <a:pt x="145" y="274"/>
                  </a:lnTo>
                  <a:lnTo>
                    <a:pt x="137" y="271"/>
                  </a:lnTo>
                  <a:lnTo>
                    <a:pt x="128" y="267"/>
                  </a:lnTo>
                  <a:lnTo>
                    <a:pt x="119" y="263"/>
                  </a:lnTo>
                  <a:lnTo>
                    <a:pt x="112" y="257"/>
                  </a:lnTo>
                  <a:lnTo>
                    <a:pt x="105" y="252"/>
                  </a:lnTo>
                  <a:lnTo>
                    <a:pt x="93" y="243"/>
                  </a:lnTo>
                  <a:lnTo>
                    <a:pt x="81" y="234"/>
                  </a:lnTo>
                  <a:lnTo>
                    <a:pt x="69" y="224"/>
                  </a:lnTo>
                  <a:lnTo>
                    <a:pt x="58" y="212"/>
                  </a:lnTo>
                  <a:lnTo>
                    <a:pt x="47" y="199"/>
                  </a:lnTo>
                  <a:lnTo>
                    <a:pt x="39" y="187"/>
                  </a:lnTo>
                  <a:lnTo>
                    <a:pt x="33" y="172"/>
                  </a:lnTo>
                  <a:lnTo>
                    <a:pt x="29" y="154"/>
                  </a:lnTo>
                  <a:lnTo>
                    <a:pt x="26" y="133"/>
                  </a:lnTo>
                  <a:lnTo>
                    <a:pt x="24" y="112"/>
                  </a:lnTo>
                  <a:lnTo>
                    <a:pt x="21" y="92"/>
                  </a:lnTo>
                  <a:lnTo>
                    <a:pt x="18" y="70"/>
                  </a:lnTo>
                  <a:lnTo>
                    <a:pt x="16" y="61"/>
                  </a:lnTo>
                  <a:lnTo>
                    <a:pt x="15" y="51"/>
                  </a:lnTo>
                  <a:lnTo>
                    <a:pt x="13" y="42"/>
                  </a:lnTo>
                  <a:lnTo>
                    <a:pt x="11" y="32"/>
                  </a:lnTo>
                  <a:lnTo>
                    <a:pt x="10" y="27"/>
                  </a:lnTo>
                  <a:lnTo>
                    <a:pt x="6" y="16"/>
                  </a:lnTo>
                  <a:lnTo>
                    <a:pt x="3" y="7"/>
                  </a:lnTo>
                  <a:lnTo>
                    <a:pt x="0" y="1"/>
                  </a:lnTo>
                  <a:lnTo>
                    <a:pt x="0" y="0"/>
                  </a:lnTo>
                  <a:lnTo>
                    <a:pt x="7" y="1"/>
                  </a:lnTo>
                  <a:lnTo>
                    <a:pt x="14" y="2"/>
                  </a:lnTo>
                  <a:lnTo>
                    <a:pt x="20" y="2"/>
                  </a:lnTo>
                  <a:lnTo>
                    <a:pt x="26" y="2"/>
                  </a:lnTo>
                  <a:close/>
                </a:path>
              </a:pathLst>
            </a:custGeom>
            <a:solidFill>
              <a:srgbClr val="66007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62" name="Freeform 1877"/>
            <p:cNvSpPr>
              <a:spLocks/>
            </p:cNvSpPr>
            <p:nvPr/>
          </p:nvSpPr>
          <p:spPr bwMode="auto">
            <a:xfrm>
              <a:off x="5212" y="1279"/>
              <a:ext cx="49" cy="114"/>
            </a:xfrm>
            <a:custGeom>
              <a:avLst/>
              <a:gdLst>
                <a:gd name="T0" fmla="*/ 0 w 198"/>
                <a:gd name="T1" fmla="*/ 0 h 455"/>
                <a:gd name="T2" fmla="*/ 0 w 198"/>
                <a:gd name="T3" fmla="*/ 0 h 455"/>
                <a:gd name="T4" fmla="*/ 0 w 198"/>
                <a:gd name="T5" fmla="*/ 0 h 455"/>
                <a:gd name="T6" fmla="*/ 0 w 198"/>
                <a:gd name="T7" fmla="*/ 0 h 455"/>
                <a:gd name="T8" fmla="*/ 0 w 198"/>
                <a:gd name="T9" fmla="*/ 0 h 455"/>
                <a:gd name="T10" fmla="*/ 0 w 198"/>
                <a:gd name="T11" fmla="*/ 0 h 455"/>
                <a:gd name="T12" fmla="*/ 0 w 198"/>
                <a:gd name="T13" fmla="*/ 0 h 455"/>
                <a:gd name="T14" fmla="*/ 0 w 198"/>
                <a:gd name="T15" fmla="*/ 0 h 455"/>
                <a:gd name="T16" fmla="*/ 0 w 198"/>
                <a:gd name="T17" fmla="*/ 0 h 455"/>
                <a:gd name="T18" fmla="*/ 0 w 198"/>
                <a:gd name="T19" fmla="*/ 0 h 455"/>
                <a:gd name="T20" fmla="*/ 0 w 198"/>
                <a:gd name="T21" fmla="*/ 0 h 455"/>
                <a:gd name="T22" fmla="*/ 0 w 198"/>
                <a:gd name="T23" fmla="*/ 0 h 455"/>
                <a:gd name="T24" fmla="*/ 0 w 198"/>
                <a:gd name="T25" fmla="*/ 0 h 455"/>
                <a:gd name="T26" fmla="*/ 0 w 198"/>
                <a:gd name="T27" fmla="*/ 0 h 455"/>
                <a:gd name="T28" fmla="*/ 0 w 198"/>
                <a:gd name="T29" fmla="*/ 0 h 455"/>
                <a:gd name="T30" fmla="*/ 0 w 198"/>
                <a:gd name="T31" fmla="*/ 0 h 455"/>
                <a:gd name="T32" fmla="*/ 0 w 198"/>
                <a:gd name="T33" fmla="*/ 0 h 455"/>
                <a:gd name="T34" fmla="*/ 0 w 198"/>
                <a:gd name="T35" fmla="*/ 0 h 455"/>
                <a:gd name="T36" fmla="*/ 0 w 198"/>
                <a:gd name="T37" fmla="*/ 0 h 455"/>
                <a:gd name="T38" fmla="*/ 0 w 198"/>
                <a:gd name="T39" fmla="*/ 0 h 455"/>
                <a:gd name="T40" fmla="*/ 0 w 198"/>
                <a:gd name="T41" fmla="*/ 0 h 455"/>
                <a:gd name="T42" fmla="*/ 0 w 198"/>
                <a:gd name="T43" fmla="*/ 0 h 455"/>
                <a:gd name="T44" fmla="*/ 0 w 198"/>
                <a:gd name="T45" fmla="*/ 0 h 455"/>
                <a:gd name="T46" fmla="*/ 0 w 198"/>
                <a:gd name="T47" fmla="*/ 0 h 455"/>
                <a:gd name="T48" fmla="*/ 0 w 198"/>
                <a:gd name="T49" fmla="*/ 0 h 455"/>
                <a:gd name="T50" fmla="*/ 0 w 198"/>
                <a:gd name="T51" fmla="*/ 0 h 455"/>
                <a:gd name="T52" fmla="*/ 0 w 198"/>
                <a:gd name="T53" fmla="*/ 0 h 455"/>
                <a:gd name="T54" fmla="*/ 0 w 198"/>
                <a:gd name="T55" fmla="*/ 0 h 455"/>
                <a:gd name="T56" fmla="*/ 0 w 198"/>
                <a:gd name="T57" fmla="*/ 0 h 455"/>
                <a:gd name="T58" fmla="*/ 0 w 198"/>
                <a:gd name="T59" fmla="*/ 0 h 455"/>
                <a:gd name="T60" fmla="*/ 0 w 198"/>
                <a:gd name="T61" fmla="*/ 0 h 455"/>
                <a:gd name="T62" fmla="*/ 0 w 198"/>
                <a:gd name="T63" fmla="*/ 0 h 455"/>
                <a:gd name="T64" fmla="*/ 0 w 198"/>
                <a:gd name="T65" fmla="*/ 0 h 455"/>
                <a:gd name="T66" fmla="*/ 0 w 198"/>
                <a:gd name="T67" fmla="*/ 0 h 455"/>
                <a:gd name="T68" fmla="*/ 0 w 198"/>
                <a:gd name="T69" fmla="*/ 0 h 455"/>
                <a:gd name="T70" fmla="*/ 0 w 198"/>
                <a:gd name="T71" fmla="*/ 0 h 455"/>
                <a:gd name="T72" fmla="*/ 0 w 198"/>
                <a:gd name="T73" fmla="*/ 0 h 455"/>
                <a:gd name="T74" fmla="*/ 0 w 198"/>
                <a:gd name="T75" fmla="*/ 0 h 455"/>
                <a:gd name="T76" fmla="*/ 0 w 198"/>
                <a:gd name="T77" fmla="*/ 0 h 455"/>
                <a:gd name="T78" fmla="*/ 0 w 198"/>
                <a:gd name="T79" fmla="*/ 0 h 455"/>
                <a:gd name="T80" fmla="*/ 0 w 198"/>
                <a:gd name="T81" fmla="*/ 0 h 455"/>
                <a:gd name="T82" fmla="*/ 0 w 198"/>
                <a:gd name="T83" fmla="*/ 0 h 455"/>
                <a:gd name="T84" fmla="*/ 0 w 198"/>
                <a:gd name="T85" fmla="*/ 0 h 455"/>
                <a:gd name="T86" fmla="*/ 0 w 198"/>
                <a:gd name="T87" fmla="*/ 0 h 455"/>
                <a:gd name="T88" fmla="*/ 0 w 198"/>
                <a:gd name="T89" fmla="*/ 0 h 455"/>
                <a:gd name="T90" fmla="*/ 0 w 198"/>
                <a:gd name="T91" fmla="*/ 0 h 455"/>
                <a:gd name="T92" fmla="*/ 0 w 198"/>
                <a:gd name="T93" fmla="*/ 0 h 455"/>
                <a:gd name="T94" fmla="*/ 0 w 198"/>
                <a:gd name="T95" fmla="*/ 0 h 455"/>
                <a:gd name="T96" fmla="*/ 0 w 198"/>
                <a:gd name="T97" fmla="*/ 0 h 455"/>
                <a:gd name="T98" fmla="*/ 0 w 198"/>
                <a:gd name="T99" fmla="*/ 0 h 455"/>
                <a:gd name="T100" fmla="*/ 0 w 198"/>
                <a:gd name="T101" fmla="*/ 0 h 45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98"/>
                <a:gd name="T154" fmla="*/ 0 h 455"/>
                <a:gd name="T155" fmla="*/ 198 w 198"/>
                <a:gd name="T156" fmla="*/ 455 h 455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98" h="455">
                  <a:moveTo>
                    <a:pt x="41" y="39"/>
                  </a:moveTo>
                  <a:lnTo>
                    <a:pt x="50" y="76"/>
                  </a:lnTo>
                  <a:lnTo>
                    <a:pt x="57" y="120"/>
                  </a:lnTo>
                  <a:lnTo>
                    <a:pt x="60" y="164"/>
                  </a:lnTo>
                  <a:lnTo>
                    <a:pt x="59" y="202"/>
                  </a:lnTo>
                  <a:lnTo>
                    <a:pt x="58" y="214"/>
                  </a:lnTo>
                  <a:lnTo>
                    <a:pt x="57" y="228"/>
                  </a:lnTo>
                  <a:lnTo>
                    <a:pt x="58" y="242"/>
                  </a:lnTo>
                  <a:lnTo>
                    <a:pt x="60" y="255"/>
                  </a:lnTo>
                  <a:lnTo>
                    <a:pt x="64" y="268"/>
                  </a:lnTo>
                  <a:lnTo>
                    <a:pt x="71" y="280"/>
                  </a:lnTo>
                  <a:lnTo>
                    <a:pt x="79" y="291"/>
                  </a:lnTo>
                  <a:lnTo>
                    <a:pt x="89" y="301"/>
                  </a:lnTo>
                  <a:lnTo>
                    <a:pt x="93" y="306"/>
                  </a:lnTo>
                  <a:lnTo>
                    <a:pt x="103" y="320"/>
                  </a:lnTo>
                  <a:lnTo>
                    <a:pt x="117" y="341"/>
                  </a:lnTo>
                  <a:lnTo>
                    <a:pt x="135" y="363"/>
                  </a:lnTo>
                  <a:lnTo>
                    <a:pt x="152" y="383"/>
                  </a:lnTo>
                  <a:lnTo>
                    <a:pt x="167" y="401"/>
                  </a:lnTo>
                  <a:lnTo>
                    <a:pt x="178" y="412"/>
                  </a:lnTo>
                  <a:lnTo>
                    <a:pt x="184" y="412"/>
                  </a:lnTo>
                  <a:lnTo>
                    <a:pt x="198" y="449"/>
                  </a:lnTo>
                  <a:lnTo>
                    <a:pt x="198" y="455"/>
                  </a:lnTo>
                  <a:lnTo>
                    <a:pt x="189" y="450"/>
                  </a:lnTo>
                  <a:lnTo>
                    <a:pt x="175" y="438"/>
                  </a:lnTo>
                  <a:lnTo>
                    <a:pt x="158" y="421"/>
                  </a:lnTo>
                  <a:lnTo>
                    <a:pt x="140" y="404"/>
                  </a:lnTo>
                  <a:lnTo>
                    <a:pt x="123" y="390"/>
                  </a:lnTo>
                  <a:lnTo>
                    <a:pt x="112" y="381"/>
                  </a:lnTo>
                  <a:lnTo>
                    <a:pt x="107" y="382"/>
                  </a:lnTo>
                  <a:lnTo>
                    <a:pt x="103" y="375"/>
                  </a:lnTo>
                  <a:lnTo>
                    <a:pt x="97" y="356"/>
                  </a:lnTo>
                  <a:lnTo>
                    <a:pt x="90" y="335"/>
                  </a:lnTo>
                  <a:lnTo>
                    <a:pt x="86" y="326"/>
                  </a:lnTo>
                  <a:lnTo>
                    <a:pt x="78" y="322"/>
                  </a:lnTo>
                  <a:lnTo>
                    <a:pt x="71" y="317"/>
                  </a:lnTo>
                  <a:lnTo>
                    <a:pt x="63" y="311"/>
                  </a:lnTo>
                  <a:lnTo>
                    <a:pt x="60" y="303"/>
                  </a:lnTo>
                  <a:lnTo>
                    <a:pt x="54" y="278"/>
                  </a:lnTo>
                  <a:lnTo>
                    <a:pt x="47" y="249"/>
                  </a:lnTo>
                  <a:lnTo>
                    <a:pt x="42" y="220"/>
                  </a:lnTo>
                  <a:lnTo>
                    <a:pt x="41" y="195"/>
                  </a:lnTo>
                  <a:lnTo>
                    <a:pt x="39" y="172"/>
                  </a:lnTo>
                  <a:lnTo>
                    <a:pt x="31" y="138"/>
                  </a:lnTo>
                  <a:lnTo>
                    <a:pt x="21" y="100"/>
                  </a:lnTo>
                  <a:lnTo>
                    <a:pt x="11" y="63"/>
                  </a:lnTo>
                  <a:lnTo>
                    <a:pt x="2" y="31"/>
                  </a:lnTo>
                  <a:lnTo>
                    <a:pt x="0" y="8"/>
                  </a:lnTo>
                  <a:lnTo>
                    <a:pt x="6" y="0"/>
                  </a:lnTo>
                  <a:lnTo>
                    <a:pt x="25" y="12"/>
                  </a:lnTo>
                  <a:lnTo>
                    <a:pt x="41" y="39"/>
                  </a:lnTo>
                  <a:close/>
                </a:path>
              </a:pathLst>
            </a:custGeom>
            <a:solidFill>
              <a:srgbClr val="66007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63" name="Freeform 1878"/>
            <p:cNvSpPr>
              <a:spLocks/>
            </p:cNvSpPr>
            <p:nvPr/>
          </p:nvSpPr>
          <p:spPr bwMode="auto">
            <a:xfrm>
              <a:off x="5335" y="1340"/>
              <a:ext cx="5" cy="10"/>
            </a:xfrm>
            <a:custGeom>
              <a:avLst/>
              <a:gdLst>
                <a:gd name="T0" fmla="*/ 0 w 21"/>
                <a:gd name="T1" fmla="*/ 0 h 39"/>
                <a:gd name="T2" fmla="*/ 0 w 21"/>
                <a:gd name="T3" fmla="*/ 0 h 39"/>
                <a:gd name="T4" fmla="*/ 0 w 21"/>
                <a:gd name="T5" fmla="*/ 0 h 39"/>
                <a:gd name="T6" fmla="*/ 0 w 21"/>
                <a:gd name="T7" fmla="*/ 0 h 39"/>
                <a:gd name="T8" fmla="*/ 0 w 21"/>
                <a:gd name="T9" fmla="*/ 0 h 39"/>
                <a:gd name="T10" fmla="*/ 0 w 21"/>
                <a:gd name="T11" fmla="*/ 0 h 39"/>
                <a:gd name="T12" fmla="*/ 0 w 21"/>
                <a:gd name="T13" fmla="*/ 0 h 39"/>
                <a:gd name="T14" fmla="*/ 0 w 21"/>
                <a:gd name="T15" fmla="*/ 0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1"/>
                <a:gd name="T25" fmla="*/ 0 h 39"/>
                <a:gd name="T26" fmla="*/ 21 w 21"/>
                <a:gd name="T27" fmla="*/ 39 h 3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" h="39">
                  <a:moveTo>
                    <a:pt x="21" y="38"/>
                  </a:moveTo>
                  <a:lnTo>
                    <a:pt x="0" y="21"/>
                  </a:lnTo>
                  <a:lnTo>
                    <a:pt x="17" y="0"/>
                  </a:lnTo>
                  <a:lnTo>
                    <a:pt x="18" y="7"/>
                  </a:lnTo>
                  <a:lnTo>
                    <a:pt x="19" y="15"/>
                  </a:lnTo>
                  <a:lnTo>
                    <a:pt x="20" y="26"/>
                  </a:lnTo>
                  <a:lnTo>
                    <a:pt x="21" y="39"/>
                  </a:lnTo>
                  <a:lnTo>
                    <a:pt x="21" y="38"/>
                  </a:lnTo>
                  <a:close/>
                </a:path>
              </a:pathLst>
            </a:custGeom>
            <a:solidFill>
              <a:srgbClr val="66007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64" name="Freeform 1879"/>
            <p:cNvSpPr>
              <a:spLocks/>
            </p:cNvSpPr>
            <p:nvPr/>
          </p:nvSpPr>
          <p:spPr bwMode="auto">
            <a:xfrm>
              <a:off x="5283" y="1228"/>
              <a:ext cx="6" cy="8"/>
            </a:xfrm>
            <a:custGeom>
              <a:avLst/>
              <a:gdLst>
                <a:gd name="T0" fmla="*/ 0 w 25"/>
                <a:gd name="T1" fmla="*/ 0 h 33"/>
                <a:gd name="T2" fmla="*/ 0 w 25"/>
                <a:gd name="T3" fmla="*/ 0 h 33"/>
                <a:gd name="T4" fmla="*/ 0 w 25"/>
                <a:gd name="T5" fmla="*/ 0 h 33"/>
                <a:gd name="T6" fmla="*/ 0 w 25"/>
                <a:gd name="T7" fmla="*/ 0 h 33"/>
                <a:gd name="T8" fmla="*/ 0 w 25"/>
                <a:gd name="T9" fmla="*/ 0 h 33"/>
                <a:gd name="T10" fmla="*/ 0 w 25"/>
                <a:gd name="T11" fmla="*/ 0 h 33"/>
                <a:gd name="T12" fmla="*/ 0 w 25"/>
                <a:gd name="T13" fmla="*/ 0 h 33"/>
                <a:gd name="T14" fmla="*/ 0 w 25"/>
                <a:gd name="T15" fmla="*/ 0 h 33"/>
                <a:gd name="T16" fmla="*/ 0 w 25"/>
                <a:gd name="T17" fmla="*/ 0 h 33"/>
                <a:gd name="T18" fmla="*/ 0 w 25"/>
                <a:gd name="T19" fmla="*/ 0 h 33"/>
                <a:gd name="T20" fmla="*/ 0 w 25"/>
                <a:gd name="T21" fmla="*/ 0 h 33"/>
                <a:gd name="T22" fmla="*/ 0 w 25"/>
                <a:gd name="T23" fmla="*/ 0 h 33"/>
                <a:gd name="T24" fmla="*/ 0 w 25"/>
                <a:gd name="T25" fmla="*/ 0 h 3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5"/>
                <a:gd name="T40" fmla="*/ 0 h 33"/>
                <a:gd name="T41" fmla="*/ 25 w 25"/>
                <a:gd name="T42" fmla="*/ 33 h 3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5" h="33">
                  <a:moveTo>
                    <a:pt x="0" y="0"/>
                  </a:moveTo>
                  <a:lnTo>
                    <a:pt x="9" y="3"/>
                  </a:lnTo>
                  <a:lnTo>
                    <a:pt x="19" y="9"/>
                  </a:lnTo>
                  <a:lnTo>
                    <a:pt x="25" y="20"/>
                  </a:lnTo>
                  <a:lnTo>
                    <a:pt x="25" y="33"/>
                  </a:lnTo>
                  <a:lnTo>
                    <a:pt x="24" y="23"/>
                  </a:lnTo>
                  <a:lnTo>
                    <a:pt x="20" y="16"/>
                  </a:lnTo>
                  <a:lnTo>
                    <a:pt x="13" y="13"/>
                  </a:lnTo>
                  <a:lnTo>
                    <a:pt x="6" y="10"/>
                  </a:lnTo>
                  <a:lnTo>
                    <a:pt x="5" y="7"/>
                  </a:lnTo>
                  <a:lnTo>
                    <a:pt x="4" y="3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705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65" name="Freeform 1880"/>
            <p:cNvSpPr>
              <a:spLocks/>
            </p:cNvSpPr>
            <p:nvPr/>
          </p:nvSpPr>
          <p:spPr bwMode="auto">
            <a:xfrm>
              <a:off x="5273" y="1248"/>
              <a:ext cx="5" cy="2"/>
            </a:xfrm>
            <a:custGeom>
              <a:avLst/>
              <a:gdLst>
                <a:gd name="T0" fmla="*/ 0 w 20"/>
                <a:gd name="T1" fmla="*/ 0 h 10"/>
                <a:gd name="T2" fmla="*/ 0 w 20"/>
                <a:gd name="T3" fmla="*/ 0 h 10"/>
                <a:gd name="T4" fmla="*/ 0 w 20"/>
                <a:gd name="T5" fmla="*/ 0 h 10"/>
                <a:gd name="T6" fmla="*/ 0 w 20"/>
                <a:gd name="T7" fmla="*/ 0 h 10"/>
                <a:gd name="T8" fmla="*/ 0 w 20"/>
                <a:gd name="T9" fmla="*/ 0 h 10"/>
                <a:gd name="T10" fmla="*/ 0 w 20"/>
                <a:gd name="T11" fmla="*/ 0 h 10"/>
                <a:gd name="T12" fmla="*/ 0 w 20"/>
                <a:gd name="T13" fmla="*/ 0 h 10"/>
                <a:gd name="T14" fmla="*/ 0 w 20"/>
                <a:gd name="T15" fmla="*/ 0 h 10"/>
                <a:gd name="T16" fmla="*/ 0 w 20"/>
                <a:gd name="T17" fmla="*/ 0 h 10"/>
                <a:gd name="T18" fmla="*/ 0 w 20"/>
                <a:gd name="T19" fmla="*/ 0 h 10"/>
                <a:gd name="T20" fmla="*/ 0 w 20"/>
                <a:gd name="T21" fmla="*/ 0 h 10"/>
                <a:gd name="T22" fmla="*/ 0 w 20"/>
                <a:gd name="T23" fmla="*/ 0 h 10"/>
                <a:gd name="T24" fmla="*/ 0 w 20"/>
                <a:gd name="T25" fmla="*/ 0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0"/>
                <a:gd name="T40" fmla="*/ 0 h 10"/>
                <a:gd name="T41" fmla="*/ 20 w 20"/>
                <a:gd name="T42" fmla="*/ 10 h 1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0" h="10">
                  <a:moveTo>
                    <a:pt x="0" y="0"/>
                  </a:moveTo>
                  <a:lnTo>
                    <a:pt x="6" y="2"/>
                  </a:lnTo>
                  <a:lnTo>
                    <a:pt x="11" y="3"/>
                  </a:lnTo>
                  <a:lnTo>
                    <a:pt x="15" y="3"/>
                  </a:lnTo>
                  <a:lnTo>
                    <a:pt x="20" y="2"/>
                  </a:lnTo>
                  <a:lnTo>
                    <a:pt x="19" y="5"/>
                  </a:lnTo>
                  <a:lnTo>
                    <a:pt x="17" y="8"/>
                  </a:lnTo>
                  <a:lnTo>
                    <a:pt x="14" y="9"/>
                  </a:lnTo>
                  <a:lnTo>
                    <a:pt x="11" y="10"/>
                  </a:lnTo>
                  <a:lnTo>
                    <a:pt x="9" y="9"/>
                  </a:lnTo>
                  <a:lnTo>
                    <a:pt x="6" y="6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705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66" name="Freeform 1881"/>
            <p:cNvSpPr>
              <a:spLocks/>
            </p:cNvSpPr>
            <p:nvPr/>
          </p:nvSpPr>
          <p:spPr bwMode="auto">
            <a:xfrm>
              <a:off x="5262" y="1230"/>
              <a:ext cx="3" cy="8"/>
            </a:xfrm>
            <a:custGeom>
              <a:avLst/>
              <a:gdLst>
                <a:gd name="T0" fmla="*/ 0 w 14"/>
                <a:gd name="T1" fmla="*/ 0 h 34"/>
                <a:gd name="T2" fmla="*/ 0 w 14"/>
                <a:gd name="T3" fmla="*/ 0 h 34"/>
                <a:gd name="T4" fmla="*/ 0 w 14"/>
                <a:gd name="T5" fmla="*/ 0 h 34"/>
                <a:gd name="T6" fmla="*/ 0 w 14"/>
                <a:gd name="T7" fmla="*/ 0 h 34"/>
                <a:gd name="T8" fmla="*/ 0 w 14"/>
                <a:gd name="T9" fmla="*/ 0 h 34"/>
                <a:gd name="T10" fmla="*/ 0 w 14"/>
                <a:gd name="T11" fmla="*/ 0 h 34"/>
                <a:gd name="T12" fmla="*/ 0 w 14"/>
                <a:gd name="T13" fmla="*/ 0 h 34"/>
                <a:gd name="T14" fmla="*/ 0 w 14"/>
                <a:gd name="T15" fmla="*/ 0 h 34"/>
                <a:gd name="T16" fmla="*/ 0 w 14"/>
                <a:gd name="T17" fmla="*/ 0 h 34"/>
                <a:gd name="T18" fmla="*/ 0 w 14"/>
                <a:gd name="T19" fmla="*/ 0 h 34"/>
                <a:gd name="T20" fmla="*/ 0 w 14"/>
                <a:gd name="T21" fmla="*/ 0 h 34"/>
                <a:gd name="T22" fmla="*/ 0 w 14"/>
                <a:gd name="T23" fmla="*/ 0 h 34"/>
                <a:gd name="T24" fmla="*/ 0 w 14"/>
                <a:gd name="T25" fmla="*/ 0 h 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4"/>
                <a:gd name="T40" fmla="*/ 0 h 34"/>
                <a:gd name="T41" fmla="*/ 14 w 14"/>
                <a:gd name="T42" fmla="*/ 34 h 34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4" h="34">
                  <a:moveTo>
                    <a:pt x="14" y="0"/>
                  </a:moveTo>
                  <a:lnTo>
                    <a:pt x="11" y="11"/>
                  </a:lnTo>
                  <a:lnTo>
                    <a:pt x="7" y="16"/>
                  </a:lnTo>
                  <a:lnTo>
                    <a:pt x="5" y="23"/>
                  </a:lnTo>
                  <a:lnTo>
                    <a:pt x="6" y="34"/>
                  </a:lnTo>
                  <a:lnTo>
                    <a:pt x="4" y="31"/>
                  </a:lnTo>
                  <a:lnTo>
                    <a:pt x="2" y="27"/>
                  </a:lnTo>
                  <a:lnTo>
                    <a:pt x="1" y="21"/>
                  </a:lnTo>
                  <a:lnTo>
                    <a:pt x="0" y="17"/>
                  </a:lnTo>
                  <a:lnTo>
                    <a:pt x="1" y="14"/>
                  </a:lnTo>
                  <a:lnTo>
                    <a:pt x="6" y="8"/>
                  </a:lnTo>
                  <a:lnTo>
                    <a:pt x="11" y="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C4705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67" name="Freeform 1882"/>
            <p:cNvSpPr>
              <a:spLocks/>
            </p:cNvSpPr>
            <p:nvPr/>
          </p:nvSpPr>
          <p:spPr bwMode="auto">
            <a:xfrm>
              <a:off x="5268" y="1226"/>
              <a:ext cx="2" cy="5"/>
            </a:xfrm>
            <a:custGeom>
              <a:avLst/>
              <a:gdLst>
                <a:gd name="T0" fmla="*/ 0 w 9"/>
                <a:gd name="T1" fmla="*/ 0 h 21"/>
                <a:gd name="T2" fmla="*/ 0 w 9"/>
                <a:gd name="T3" fmla="*/ 0 h 21"/>
                <a:gd name="T4" fmla="*/ 0 w 9"/>
                <a:gd name="T5" fmla="*/ 0 h 21"/>
                <a:gd name="T6" fmla="*/ 0 w 9"/>
                <a:gd name="T7" fmla="*/ 0 h 21"/>
                <a:gd name="T8" fmla="*/ 0 w 9"/>
                <a:gd name="T9" fmla="*/ 0 h 21"/>
                <a:gd name="T10" fmla="*/ 0 w 9"/>
                <a:gd name="T11" fmla="*/ 0 h 21"/>
                <a:gd name="T12" fmla="*/ 0 w 9"/>
                <a:gd name="T13" fmla="*/ 0 h 21"/>
                <a:gd name="T14" fmla="*/ 0 w 9"/>
                <a:gd name="T15" fmla="*/ 0 h 21"/>
                <a:gd name="T16" fmla="*/ 0 w 9"/>
                <a:gd name="T17" fmla="*/ 0 h 21"/>
                <a:gd name="T18" fmla="*/ 0 w 9"/>
                <a:gd name="T19" fmla="*/ 0 h 21"/>
                <a:gd name="T20" fmla="*/ 0 w 9"/>
                <a:gd name="T21" fmla="*/ 0 h 21"/>
                <a:gd name="T22" fmla="*/ 0 w 9"/>
                <a:gd name="T23" fmla="*/ 0 h 21"/>
                <a:gd name="T24" fmla="*/ 0 w 9"/>
                <a:gd name="T25" fmla="*/ 0 h 21"/>
                <a:gd name="T26" fmla="*/ 0 w 9"/>
                <a:gd name="T27" fmla="*/ 0 h 21"/>
                <a:gd name="T28" fmla="*/ 0 w 9"/>
                <a:gd name="T29" fmla="*/ 0 h 21"/>
                <a:gd name="T30" fmla="*/ 0 w 9"/>
                <a:gd name="T31" fmla="*/ 0 h 21"/>
                <a:gd name="T32" fmla="*/ 0 w 9"/>
                <a:gd name="T33" fmla="*/ 0 h 2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9"/>
                <a:gd name="T52" fmla="*/ 0 h 21"/>
                <a:gd name="T53" fmla="*/ 9 w 9"/>
                <a:gd name="T54" fmla="*/ 21 h 2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9" h="21">
                  <a:moveTo>
                    <a:pt x="7" y="21"/>
                  </a:moveTo>
                  <a:lnTo>
                    <a:pt x="5" y="17"/>
                  </a:lnTo>
                  <a:lnTo>
                    <a:pt x="5" y="14"/>
                  </a:lnTo>
                  <a:lnTo>
                    <a:pt x="5" y="10"/>
                  </a:lnTo>
                  <a:lnTo>
                    <a:pt x="5" y="6"/>
                  </a:lnTo>
                  <a:lnTo>
                    <a:pt x="6" y="6"/>
                  </a:lnTo>
                  <a:lnTo>
                    <a:pt x="7" y="5"/>
                  </a:lnTo>
                  <a:lnTo>
                    <a:pt x="9" y="2"/>
                  </a:lnTo>
                  <a:lnTo>
                    <a:pt x="9" y="0"/>
                  </a:lnTo>
                  <a:lnTo>
                    <a:pt x="6" y="1"/>
                  </a:lnTo>
                  <a:lnTo>
                    <a:pt x="3" y="3"/>
                  </a:lnTo>
                  <a:lnTo>
                    <a:pt x="1" y="6"/>
                  </a:lnTo>
                  <a:lnTo>
                    <a:pt x="0" y="9"/>
                  </a:lnTo>
                  <a:lnTo>
                    <a:pt x="1" y="16"/>
                  </a:lnTo>
                  <a:lnTo>
                    <a:pt x="3" y="19"/>
                  </a:lnTo>
                  <a:lnTo>
                    <a:pt x="5" y="21"/>
                  </a:lnTo>
                  <a:lnTo>
                    <a:pt x="7" y="21"/>
                  </a:lnTo>
                  <a:close/>
                </a:path>
              </a:pathLst>
            </a:custGeom>
            <a:solidFill>
              <a:srgbClr val="C4705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68" name="Freeform 1883"/>
            <p:cNvSpPr>
              <a:spLocks/>
            </p:cNvSpPr>
            <p:nvPr/>
          </p:nvSpPr>
          <p:spPr bwMode="auto">
            <a:xfrm>
              <a:off x="5273" y="1231"/>
              <a:ext cx="3" cy="2"/>
            </a:xfrm>
            <a:custGeom>
              <a:avLst/>
              <a:gdLst>
                <a:gd name="T0" fmla="*/ 0 w 10"/>
                <a:gd name="T1" fmla="*/ 0 h 7"/>
                <a:gd name="T2" fmla="*/ 0 w 10"/>
                <a:gd name="T3" fmla="*/ 0 h 7"/>
                <a:gd name="T4" fmla="*/ 0 w 10"/>
                <a:gd name="T5" fmla="*/ 0 h 7"/>
                <a:gd name="T6" fmla="*/ 0 w 10"/>
                <a:gd name="T7" fmla="*/ 0 h 7"/>
                <a:gd name="T8" fmla="*/ 0 w 10"/>
                <a:gd name="T9" fmla="*/ 0 h 7"/>
                <a:gd name="T10" fmla="*/ 0 w 10"/>
                <a:gd name="T11" fmla="*/ 0 h 7"/>
                <a:gd name="T12" fmla="*/ 0 w 10"/>
                <a:gd name="T13" fmla="*/ 0 h 7"/>
                <a:gd name="T14" fmla="*/ 0 w 10"/>
                <a:gd name="T15" fmla="*/ 0 h 7"/>
                <a:gd name="T16" fmla="*/ 0 w 10"/>
                <a:gd name="T17" fmla="*/ 0 h 7"/>
                <a:gd name="T18" fmla="*/ 0 w 10"/>
                <a:gd name="T19" fmla="*/ 0 h 7"/>
                <a:gd name="T20" fmla="*/ 0 w 10"/>
                <a:gd name="T21" fmla="*/ 0 h 7"/>
                <a:gd name="T22" fmla="*/ 0 w 10"/>
                <a:gd name="T23" fmla="*/ 0 h 7"/>
                <a:gd name="T24" fmla="*/ 0 w 10"/>
                <a:gd name="T25" fmla="*/ 0 h 7"/>
                <a:gd name="T26" fmla="*/ 0 w 10"/>
                <a:gd name="T27" fmla="*/ 0 h 7"/>
                <a:gd name="T28" fmla="*/ 0 w 10"/>
                <a:gd name="T29" fmla="*/ 0 h 7"/>
                <a:gd name="T30" fmla="*/ 0 w 10"/>
                <a:gd name="T31" fmla="*/ 0 h 7"/>
                <a:gd name="T32" fmla="*/ 0 w 10"/>
                <a:gd name="T33" fmla="*/ 0 h 7"/>
                <a:gd name="T34" fmla="*/ 0 w 10"/>
                <a:gd name="T35" fmla="*/ 0 h 7"/>
                <a:gd name="T36" fmla="*/ 0 w 10"/>
                <a:gd name="T37" fmla="*/ 0 h 7"/>
                <a:gd name="T38" fmla="*/ 0 w 10"/>
                <a:gd name="T39" fmla="*/ 0 h 7"/>
                <a:gd name="T40" fmla="*/ 0 w 10"/>
                <a:gd name="T41" fmla="*/ 0 h 7"/>
                <a:gd name="T42" fmla="*/ 0 w 10"/>
                <a:gd name="T43" fmla="*/ 0 h 7"/>
                <a:gd name="T44" fmla="*/ 0 w 10"/>
                <a:gd name="T45" fmla="*/ 0 h 7"/>
                <a:gd name="T46" fmla="*/ 0 w 10"/>
                <a:gd name="T47" fmla="*/ 0 h 7"/>
                <a:gd name="T48" fmla="*/ 0 w 10"/>
                <a:gd name="T49" fmla="*/ 0 h 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0"/>
                <a:gd name="T76" fmla="*/ 0 h 7"/>
                <a:gd name="T77" fmla="*/ 10 w 10"/>
                <a:gd name="T78" fmla="*/ 7 h 7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0" h="7">
                  <a:moveTo>
                    <a:pt x="0" y="1"/>
                  </a:moveTo>
                  <a:lnTo>
                    <a:pt x="2" y="1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7"/>
                  </a:lnTo>
                  <a:lnTo>
                    <a:pt x="5" y="7"/>
                  </a:lnTo>
                  <a:lnTo>
                    <a:pt x="6" y="5"/>
                  </a:lnTo>
                  <a:lnTo>
                    <a:pt x="7" y="4"/>
                  </a:lnTo>
                  <a:lnTo>
                    <a:pt x="7" y="3"/>
                  </a:lnTo>
                  <a:lnTo>
                    <a:pt x="8" y="2"/>
                  </a:lnTo>
                  <a:lnTo>
                    <a:pt x="9" y="1"/>
                  </a:lnTo>
                  <a:lnTo>
                    <a:pt x="10" y="1"/>
                  </a:lnTo>
                  <a:lnTo>
                    <a:pt x="8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4705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69" name="Freeform 1884"/>
            <p:cNvSpPr>
              <a:spLocks/>
            </p:cNvSpPr>
            <p:nvPr/>
          </p:nvSpPr>
          <p:spPr bwMode="auto">
            <a:xfrm>
              <a:off x="5268" y="1234"/>
              <a:ext cx="17" cy="11"/>
            </a:xfrm>
            <a:custGeom>
              <a:avLst/>
              <a:gdLst>
                <a:gd name="T0" fmla="*/ 0 w 65"/>
                <a:gd name="T1" fmla="*/ 0 h 46"/>
                <a:gd name="T2" fmla="*/ 0 w 65"/>
                <a:gd name="T3" fmla="*/ 0 h 46"/>
                <a:gd name="T4" fmla="*/ 0 w 65"/>
                <a:gd name="T5" fmla="*/ 0 h 46"/>
                <a:gd name="T6" fmla="*/ 0 w 65"/>
                <a:gd name="T7" fmla="*/ 0 h 46"/>
                <a:gd name="T8" fmla="*/ 0 w 65"/>
                <a:gd name="T9" fmla="*/ 0 h 46"/>
                <a:gd name="T10" fmla="*/ 0 w 65"/>
                <a:gd name="T11" fmla="*/ 0 h 46"/>
                <a:gd name="T12" fmla="*/ 0 w 65"/>
                <a:gd name="T13" fmla="*/ 0 h 46"/>
                <a:gd name="T14" fmla="*/ 0 w 65"/>
                <a:gd name="T15" fmla="*/ 0 h 46"/>
                <a:gd name="T16" fmla="*/ 0 w 65"/>
                <a:gd name="T17" fmla="*/ 0 h 46"/>
                <a:gd name="T18" fmla="*/ 0 w 65"/>
                <a:gd name="T19" fmla="*/ 0 h 46"/>
                <a:gd name="T20" fmla="*/ 0 w 65"/>
                <a:gd name="T21" fmla="*/ 0 h 46"/>
                <a:gd name="T22" fmla="*/ 0 w 65"/>
                <a:gd name="T23" fmla="*/ 0 h 46"/>
                <a:gd name="T24" fmla="*/ 0 w 65"/>
                <a:gd name="T25" fmla="*/ 0 h 46"/>
                <a:gd name="T26" fmla="*/ 0 w 65"/>
                <a:gd name="T27" fmla="*/ 0 h 46"/>
                <a:gd name="T28" fmla="*/ 0 w 65"/>
                <a:gd name="T29" fmla="*/ 0 h 46"/>
                <a:gd name="T30" fmla="*/ 0 w 65"/>
                <a:gd name="T31" fmla="*/ 0 h 46"/>
                <a:gd name="T32" fmla="*/ 0 w 65"/>
                <a:gd name="T33" fmla="*/ 0 h 46"/>
                <a:gd name="T34" fmla="*/ 0 w 65"/>
                <a:gd name="T35" fmla="*/ 0 h 46"/>
                <a:gd name="T36" fmla="*/ 0 w 65"/>
                <a:gd name="T37" fmla="*/ 0 h 46"/>
                <a:gd name="T38" fmla="*/ 0 w 65"/>
                <a:gd name="T39" fmla="*/ 0 h 46"/>
                <a:gd name="T40" fmla="*/ 0 w 65"/>
                <a:gd name="T41" fmla="*/ 0 h 46"/>
                <a:gd name="T42" fmla="*/ 0 w 65"/>
                <a:gd name="T43" fmla="*/ 0 h 46"/>
                <a:gd name="T44" fmla="*/ 0 w 65"/>
                <a:gd name="T45" fmla="*/ 0 h 46"/>
                <a:gd name="T46" fmla="*/ 0 w 65"/>
                <a:gd name="T47" fmla="*/ 0 h 46"/>
                <a:gd name="T48" fmla="*/ 0 w 65"/>
                <a:gd name="T49" fmla="*/ 0 h 46"/>
                <a:gd name="T50" fmla="*/ 0 w 65"/>
                <a:gd name="T51" fmla="*/ 0 h 46"/>
                <a:gd name="T52" fmla="*/ 0 w 65"/>
                <a:gd name="T53" fmla="*/ 0 h 46"/>
                <a:gd name="T54" fmla="*/ 0 w 65"/>
                <a:gd name="T55" fmla="*/ 0 h 46"/>
                <a:gd name="T56" fmla="*/ 0 w 65"/>
                <a:gd name="T57" fmla="*/ 0 h 46"/>
                <a:gd name="T58" fmla="*/ 0 w 65"/>
                <a:gd name="T59" fmla="*/ 0 h 46"/>
                <a:gd name="T60" fmla="*/ 0 w 65"/>
                <a:gd name="T61" fmla="*/ 0 h 46"/>
                <a:gd name="T62" fmla="*/ 0 w 65"/>
                <a:gd name="T63" fmla="*/ 0 h 46"/>
                <a:gd name="T64" fmla="*/ 0 w 65"/>
                <a:gd name="T65" fmla="*/ 0 h 46"/>
                <a:gd name="T66" fmla="*/ 0 w 65"/>
                <a:gd name="T67" fmla="*/ 0 h 46"/>
                <a:gd name="T68" fmla="*/ 0 w 65"/>
                <a:gd name="T69" fmla="*/ 0 h 46"/>
                <a:gd name="T70" fmla="*/ 0 w 65"/>
                <a:gd name="T71" fmla="*/ 0 h 46"/>
                <a:gd name="T72" fmla="*/ 0 w 65"/>
                <a:gd name="T73" fmla="*/ 0 h 46"/>
                <a:gd name="T74" fmla="*/ 0 w 65"/>
                <a:gd name="T75" fmla="*/ 0 h 46"/>
                <a:gd name="T76" fmla="*/ 0 w 65"/>
                <a:gd name="T77" fmla="*/ 0 h 46"/>
                <a:gd name="T78" fmla="*/ 0 w 65"/>
                <a:gd name="T79" fmla="*/ 0 h 46"/>
                <a:gd name="T80" fmla="*/ 0 w 65"/>
                <a:gd name="T81" fmla="*/ 0 h 4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65"/>
                <a:gd name="T124" fmla="*/ 0 h 46"/>
                <a:gd name="T125" fmla="*/ 65 w 65"/>
                <a:gd name="T126" fmla="*/ 46 h 4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65" h="46">
                  <a:moveTo>
                    <a:pt x="55" y="36"/>
                  </a:moveTo>
                  <a:lnTo>
                    <a:pt x="54" y="37"/>
                  </a:lnTo>
                  <a:lnTo>
                    <a:pt x="52" y="40"/>
                  </a:lnTo>
                  <a:lnTo>
                    <a:pt x="49" y="43"/>
                  </a:lnTo>
                  <a:lnTo>
                    <a:pt x="46" y="45"/>
                  </a:lnTo>
                  <a:lnTo>
                    <a:pt x="43" y="46"/>
                  </a:lnTo>
                  <a:lnTo>
                    <a:pt x="38" y="46"/>
                  </a:lnTo>
                  <a:lnTo>
                    <a:pt x="33" y="46"/>
                  </a:lnTo>
                  <a:lnTo>
                    <a:pt x="28" y="46"/>
                  </a:lnTo>
                  <a:lnTo>
                    <a:pt x="23" y="46"/>
                  </a:lnTo>
                  <a:lnTo>
                    <a:pt x="20" y="46"/>
                  </a:lnTo>
                  <a:lnTo>
                    <a:pt x="15" y="45"/>
                  </a:lnTo>
                  <a:lnTo>
                    <a:pt x="11" y="43"/>
                  </a:lnTo>
                  <a:lnTo>
                    <a:pt x="8" y="35"/>
                  </a:lnTo>
                  <a:lnTo>
                    <a:pt x="4" y="25"/>
                  </a:lnTo>
                  <a:lnTo>
                    <a:pt x="1" y="16"/>
                  </a:lnTo>
                  <a:lnTo>
                    <a:pt x="0" y="2"/>
                  </a:lnTo>
                  <a:lnTo>
                    <a:pt x="2" y="2"/>
                  </a:lnTo>
                  <a:lnTo>
                    <a:pt x="5" y="2"/>
                  </a:lnTo>
                  <a:lnTo>
                    <a:pt x="11" y="2"/>
                  </a:lnTo>
                  <a:lnTo>
                    <a:pt x="17" y="2"/>
                  </a:lnTo>
                  <a:lnTo>
                    <a:pt x="20" y="4"/>
                  </a:lnTo>
                  <a:lnTo>
                    <a:pt x="26" y="2"/>
                  </a:lnTo>
                  <a:lnTo>
                    <a:pt x="32" y="1"/>
                  </a:lnTo>
                  <a:lnTo>
                    <a:pt x="39" y="0"/>
                  </a:lnTo>
                  <a:lnTo>
                    <a:pt x="44" y="0"/>
                  </a:lnTo>
                  <a:lnTo>
                    <a:pt x="49" y="0"/>
                  </a:lnTo>
                  <a:lnTo>
                    <a:pt x="52" y="0"/>
                  </a:lnTo>
                  <a:lnTo>
                    <a:pt x="54" y="1"/>
                  </a:lnTo>
                  <a:lnTo>
                    <a:pt x="58" y="2"/>
                  </a:lnTo>
                  <a:lnTo>
                    <a:pt x="61" y="4"/>
                  </a:lnTo>
                  <a:lnTo>
                    <a:pt x="64" y="4"/>
                  </a:lnTo>
                  <a:lnTo>
                    <a:pt x="65" y="4"/>
                  </a:lnTo>
                  <a:lnTo>
                    <a:pt x="64" y="8"/>
                  </a:lnTo>
                  <a:lnTo>
                    <a:pt x="62" y="14"/>
                  </a:lnTo>
                  <a:lnTo>
                    <a:pt x="61" y="21"/>
                  </a:lnTo>
                  <a:lnTo>
                    <a:pt x="59" y="28"/>
                  </a:lnTo>
                  <a:lnTo>
                    <a:pt x="58" y="30"/>
                  </a:lnTo>
                  <a:lnTo>
                    <a:pt x="58" y="31"/>
                  </a:lnTo>
                  <a:lnTo>
                    <a:pt x="57" y="34"/>
                  </a:lnTo>
                  <a:lnTo>
                    <a:pt x="55" y="36"/>
                  </a:lnTo>
                  <a:close/>
                </a:path>
              </a:pathLst>
            </a:custGeom>
            <a:solidFill>
              <a:srgbClr val="E07AA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70" name="Freeform 1885"/>
            <p:cNvSpPr>
              <a:spLocks/>
            </p:cNvSpPr>
            <p:nvPr/>
          </p:nvSpPr>
          <p:spPr bwMode="auto">
            <a:xfrm>
              <a:off x="5263" y="1213"/>
              <a:ext cx="8" cy="6"/>
            </a:xfrm>
            <a:custGeom>
              <a:avLst/>
              <a:gdLst>
                <a:gd name="T0" fmla="*/ 0 w 30"/>
                <a:gd name="T1" fmla="*/ 0 h 23"/>
                <a:gd name="T2" fmla="*/ 0 w 30"/>
                <a:gd name="T3" fmla="*/ 0 h 23"/>
                <a:gd name="T4" fmla="*/ 0 w 30"/>
                <a:gd name="T5" fmla="*/ 0 h 23"/>
                <a:gd name="T6" fmla="*/ 0 w 30"/>
                <a:gd name="T7" fmla="*/ 0 h 23"/>
                <a:gd name="T8" fmla="*/ 0 w 30"/>
                <a:gd name="T9" fmla="*/ 0 h 23"/>
                <a:gd name="T10" fmla="*/ 0 w 30"/>
                <a:gd name="T11" fmla="*/ 0 h 23"/>
                <a:gd name="T12" fmla="*/ 0 w 30"/>
                <a:gd name="T13" fmla="*/ 0 h 23"/>
                <a:gd name="T14" fmla="*/ 0 w 30"/>
                <a:gd name="T15" fmla="*/ 0 h 23"/>
                <a:gd name="T16" fmla="*/ 0 w 30"/>
                <a:gd name="T17" fmla="*/ 0 h 23"/>
                <a:gd name="T18" fmla="*/ 0 w 30"/>
                <a:gd name="T19" fmla="*/ 0 h 23"/>
                <a:gd name="T20" fmla="*/ 0 w 30"/>
                <a:gd name="T21" fmla="*/ 0 h 23"/>
                <a:gd name="T22" fmla="*/ 0 w 30"/>
                <a:gd name="T23" fmla="*/ 0 h 23"/>
                <a:gd name="T24" fmla="*/ 0 w 30"/>
                <a:gd name="T25" fmla="*/ 0 h 23"/>
                <a:gd name="T26" fmla="*/ 0 w 30"/>
                <a:gd name="T27" fmla="*/ 0 h 23"/>
                <a:gd name="T28" fmla="*/ 0 w 30"/>
                <a:gd name="T29" fmla="*/ 0 h 23"/>
                <a:gd name="T30" fmla="*/ 0 w 30"/>
                <a:gd name="T31" fmla="*/ 0 h 23"/>
                <a:gd name="T32" fmla="*/ 0 w 30"/>
                <a:gd name="T33" fmla="*/ 0 h 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0"/>
                <a:gd name="T52" fmla="*/ 0 h 23"/>
                <a:gd name="T53" fmla="*/ 30 w 30"/>
                <a:gd name="T54" fmla="*/ 23 h 2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0" h="23">
                  <a:moveTo>
                    <a:pt x="0" y="23"/>
                  </a:moveTo>
                  <a:lnTo>
                    <a:pt x="4" y="19"/>
                  </a:lnTo>
                  <a:lnTo>
                    <a:pt x="9" y="13"/>
                  </a:lnTo>
                  <a:lnTo>
                    <a:pt x="14" y="8"/>
                  </a:lnTo>
                  <a:lnTo>
                    <a:pt x="19" y="5"/>
                  </a:lnTo>
                  <a:lnTo>
                    <a:pt x="24" y="2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0" y="1"/>
                  </a:lnTo>
                  <a:lnTo>
                    <a:pt x="29" y="5"/>
                  </a:lnTo>
                  <a:lnTo>
                    <a:pt x="29" y="7"/>
                  </a:lnTo>
                  <a:lnTo>
                    <a:pt x="21" y="8"/>
                  </a:lnTo>
                  <a:lnTo>
                    <a:pt x="14" y="12"/>
                  </a:lnTo>
                  <a:lnTo>
                    <a:pt x="7" y="16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B74C3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71" name="Freeform 1886"/>
            <p:cNvSpPr>
              <a:spLocks/>
            </p:cNvSpPr>
            <p:nvPr/>
          </p:nvSpPr>
          <p:spPr bwMode="auto">
            <a:xfrm>
              <a:off x="5280" y="1212"/>
              <a:ext cx="9" cy="5"/>
            </a:xfrm>
            <a:custGeom>
              <a:avLst/>
              <a:gdLst>
                <a:gd name="T0" fmla="*/ 0 w 37"/>
                <a:gd name="T1" fmla="*/ 0 h 20"/>
                <a:gd name="T2" fmla="*/ 0 w 37"/>
                <a:gd name="T3" fmla="*/ 0 h 20"/>
                <a:gd name="T4" fmla="*/ 0 w 37"/>
                <a:gd name="T5" fmla="*/ 0 h 20"/>
                <a:gd name="T6" fmla="*/ 0 w 37"/>
                <a:gd name="T7" fmla="*/ 0 h 20"/>
                <a:gd name="T8" fmla="*/ 0 w 37"/>
                <a:gd name="T9" fmla="*/ 0 h 20"/>
                <a:gd name="T10" fmla="*/ 0 w 37"/>
                <a:gd name="T11" fmla="*/ 0 h 20"/>
                <a:gd name="T12" fmla="*/ 0 w 37"/>
                <a:gd name="T13" fmla="*/ 0 h 20"/>
                <a:gd name="T14" fmla="*/ 0 w 37"/>
                <a:gd name="T15" fmla="*/ 0 h 20"/>
                <a:gd name="T16" fmla="*/ 0 w 37"/>
                <a:gd name="T17" fmla="*/ 0 h 20"/>
                <a:gd name="T18" fmla="*/ 0 w 37"/>
                <a:gd name="T19" fmla="*/ 0 h 20"/>
                <a:gd name="T20" fmla="*/ 0 w 37"/>
                <a:gd name="T21" fmla="*/ 0 h 20"/>
                <a:gd name="T22" fmla="*/ 0 w 37"/>
                <a:gd name="T23" fmla="*/ 0 h 20"/>
                <a:gd name="T24" fmla="*/ 0 w 37"/>
                <a:gd name="T25" fmla="*/ 0 h 20"/>
                <a:gd name="T26" fmla="*/ 0 w 37"/>
                <a:gd name="T27" fmla="*/ 0 h 20"/>
                <a:gd name="T28" fmla="*/ 0 w 37"/>
                <a:gd name="T29" fmla="*/ 0 h 20"/>
                <a:gd name="T30" fmla="*/ 0 w 37"/>
                <a:gd name="T31" fmla="*/ 0 h 20"/>
                <a:gd name="T32" fmla="*/ 0 w 37"/>
                <a:gd name="T33" fmla="*/ 0 h 20"/>
                <a:gd name="T34" fmla="*/ 0 w 37"/>
                <a:gd name="T35" fmla="*/ 0 h 2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37"/>
                <a:gd name="T55" fmla="*/ 0 h 20"/>
                <a:gd name="T56" fmla="*/ 37 w 37"/>
                <a:gd name="T57" fmla="*/ 20 h 20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37" h="20">
                  <a:moveTo>
                    <a:pt x="0" y="6"/>
                  </a:moveTo>
                  <a:lnTo>
                    <a:pt x="2" y="0"/>
                  </a:lnTo>
                  <a:lnTo>
                    <a:pt x="7" y="1"/>
                  </a:lnTo>
                  <a:lnTo>
                    <a:pt x="13" y="2"/>
                  </a:lnTo>
                  <a:lnTo>
                    <a:pt x="18" y="3"/>
                  </a:lnTo>
                  <a:lnTo>
                    <a:pt x="22" y="5"/>
                  </a:lnTo>
                  <a:lnTo>
                    <a:pt x="26" y="7"/>
                  </a:lnTo>
                  <a:lnTo>
                    <a:pt x="31" y="10"/>
                  </a:lnTo>
                  <a:lnTo>
                    <a:pt x="34" y="15"/>
                  </a:lnTo>
                  <a:lnTo>
                    <a:pt x="37" y="20"/>
                  </a:lnTo>
                  <a:lnTo>
                    <a:pt x="31" y="15"/>
                  </a:lnTo>
                  <a:lnTo>
                    <a:pt x="27" y="11"/>
                  </a:lnTo>
                  <a:lnTo>
                    <a:pt x="25" y="10"/>
                  </a:lnTo>
                  <a:lnTo>
                    <a:pt x="21" y="10"/>
                  </a:lnTo>
                  <a:lnTo>
                    <a:pt x="16" y="10"/>
                  </a:lnTo>
                  <a:lnTo>
                    <a:pt x="10" y="9"/>
                  </a:lnTo>
                  <a:lnTo>
                    <a:pt x="4" y="8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B74C3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72" name="Freeform 1887"/>
            <p:cNvSpPr>
              <a:spLocks/>
            </p:cNvSpPr>
            <p:nvPr/>
          </p:nvSpPr>
          <p:spPr bwMode="auto">
            <a:xfrm>
              <a:off x="5256" y="1186"/>
              <a:ext cx="49" cy="45"/>
            </a:xfrm>
            <a:custGeom>
              <a:avLst/>
              <a:gdLst>
                <a:gd name="T0" fmla="*/ 0 w 196"/>
                <a:gd name="T1" fmla="*/ 0 h 181"/>
                <a:gd name="T2" fmla="*/ 0 w 196"/>
                <a:gd name="T3" fmla="*/ 0 h 181"/>
                <a:gd name="T4" fmla="*/ 0 w 196"/>
                <a:gd name="T5" fmla="*/ 0 h 181"/>
                <a:gd name="T6" fmla="*/ 0 w 196"/>
                <a:gd name="T7" fmla="*/ 0 h 181"/>
                <a:gd name="T8" fmla="*/ 0 w 196"/>
                <a:gd name="T9" fmla="*/ 0 h 181"/>
                <a:gd name="T10" fmla="*/ 0 w 196"/>
                <a:gd name="T11" fmla="*/ 0 h 181"/>
                <a:gd name="T12" fmla="*/ 0 w 196"/>
                <a:gd name="T13" fmla="*/ 0 h 181"/>
                <a:gd name="T14" fmla="*/ 0 w 196"/>
                <a:gd name="T15" fmla="*/ 0 h 181"/>
                <a:gd name="T16" fmla="*/ 0 w 196"/>
                <a:gd name="T17" fmla="*/ 0 h 181"/>
                <a:gd name="T18" fmla="*/ 0 w 196"/>
                <a:gd name="T19" fmla="*/ 0 h 181"/>
                <a:gd name="T20" fmla="*/ 0 w 196"/>
                <a:gd name="T21" fmla="*/ 0 h 181"/>
                <a:gd name="T22" fmla="*/ 0 w 196"/>
                <a:gd name="T23" fmla="*/ 0 h 181"/>
                <a:gd name="T24" fmla="*/ 0 w 196"/>
                <a:gd name="T25" fmla="*/ 0 h 181"/>
                <a:gd name="T26" fmla="*/ 0 w 196"/>
                <a:gd name="T27" fmla="*/ 0 h 181"/>
                <a:gd name="T28" fmla="*/ 0 w 196"/>
                <a:gd name="T29" fmla="*/ 0 h 181"/>
                <a:gd name="T30" fmla="*/ 0 w 196"/>
                <a:gd name="T31" fmla="*/ 0 h 181"/>
                <a:gd name="T32" fmla="*/ 0 w 196"/>
                <a:gd name="T33" fmla="*/ 0 h 181"/>
                <a:gd name="T34" fmla="*/ 0 w 196"/>
                <a:gd name="T35" fmla="*/ 0 h 181"/>
                <a:gd name="T36" fmla="*/ 0 w 196"/>
                <a:gd name="T37" fmla="*/ 0 h 181"/>
                <a:gd name="T38" fmla="*/ 0 w 196"/>
                <a:gd name="T39" fmla="*/ 0 h 181"/>
                <a:gd name="T40" fmla="*/ 0 w 196"/>
                <a:gd name="T41" fmla="*/ 0 h 181"/>
                <a:gd name="T42" fmla="*/ 0 w 196"/>
                <a:gd name="T43" fmla="*/ 0 h 181"/>
                <a:gd name="T44" fmla="*/ 0 w 196"/>
                <a:gd name="T45" fmla="*/ 0 h 181"/>
                <a:gd name="T46" fmla="*/ 0 w 196"/>
                <a:gd name="T47" fmla="*/ 0 h 181"/>
                <a:gd name="T48" fmla="*/ 0 w 196"/>
                <a:gd name="T49" fmla="*/ 0 h 181"/>
                <a:gd name="T50" fmla="*/ 0 w 196"/>
                <a:gd name="T51" fmla="*/ 0 h 181"/>
                <a:gd name="T52" fmla="*/ 0 w 196"/>
                <a:gd name="T53" fmla="*/ 0 h 181"/>
                <a:gd name="T54" fmla="*/ 0 w 196"/>
                <a:gd name="T55" fmla="*/ 0 h 181"/>
                <a:gd name="T56" fmla="*/ 0 w 196"/>
                <a:gd name="T57" fmla="*/ 0 h 181"/>
                <a:gd name="T58" fmla="*/ 0 w 196"/>
                <a:gd name="T59" fmla="*/ 0 h 181"/>
                <a:gd name="T60" fmla="*/ 0 w 196"/>
                <a:gd name="T61" fmla="*/ 0 h 181"/>
                <a:gd name="T62" fmla="*/ 0 w 196"/>
                <a:gd name="T63" fmla="*/ 0 h 181"/>
                <a:gd name="T64" fmla="*/ 0 w 196"/>
                <a:gd name="T65" fmla="*/ 0 h 181"/>
                <a:gd name="T66" fmla="*/ 0 w 196"/>
                <a:gd name="T67" fmla="*/ 0 h 181"/>
                <a:gd name="T68" fmla="*/ 0 w 196"/>
                <a:gd name="T69" fmla="*/ 0 h 181"/>
                <a:gd name="T70" fmla="*/ 0 w 196"/>
                <a:gd name="T71" fmla="*/ 0 h 181"/>
                <a:gd name="T72" fmla="*/ 0 w 196"/>
                <a:gd name="T73" fmla="*/ 0 h 181"/>
                <a:gd name="T74" fmla="*/ 0 w 196"/>
                <a:gd name="T75" fmla="*/ 0 h 181"/>
                <a:gd name="T76" fmla="*/ 0 w 196"/>
                <a:gd name="T77" fmla="*/ 0 h 181"/>
                <a:gd name="T78" fmla="*/ 0 w 196"/>
                <a:gd name="T79" fmla="*/ 0 h 181"/>
                <a:gd name="T80" fmla="*/ 0 w 196"/>
                <a:gd name="T81" fmla="*/ 0 h 181"/>
                <a:gd name="T82" fmla="*/ 0 w 196"/>
                <a:gd name="T83" fmla="*/ 0 h 181"/>
                <a:gd name="T84" fmla="*/ 0 w 196"/>
                <a:gd name="T85" fmla="*/ 0 h 181"/>
                <a:gd name="T86" fmla="*/ 0 w 196"/>
                <a:gd name="T87" fmla="*/ 0 h 181"/>
                <a:gd name="T88" fmla="*/ 0 w 196"/>
                <a:gd name="T89" fmla="*/ 0 h 181"/>
                <a:gd name="T90" fmla="*/ 0 w 196"/>
                <a:gd name="T91" fmla="*/ 0 h 181"/>
                <a:gd name="T92" fmla="*/ 0 w 196"/>
                <a:gd name="T93" fmla="*/ 0 h 181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96"/>
                <a:gd name="T142" fmla="*/ 0 h 181"/>
                <a:gd name="T143" fmla="*/ 196 w 196"/>
                <a:gd name="T144" fmla="*/ 181 h 181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96" h="181">
                  <a:moveTo>
                    <a:pt x="174" y="181"/>
                  </a:moveTo>
                  <a:lnTo>
                    <a:pt x="174" y="181"/>
                  </a:lnTo>
                  <a:lnTo>
                    <a:pt x="175" y="178"/>
                  </a:lnTo>
                  <a:lnTo>
                    <a:pt x="176" y="175"/>
                  </a:lnTo>
                  <a:lnTo>
                    <a:pt x="177" y="173"/>
                  </a:lnTo>
                  <a:lnTo>
                    <a:pt x="183" y="165"/>
                  </a:lnTo>
                  <a:lnTo>
                    <a:pt x="188" y="158"/>
                  </a:lnTo>
                  <a:lnTo>
                    <a:pt x="192" y="150"/>
                  </a:lnTo>
                  <a:lnTo>
                    <a:pt x="195" y="140"/>
                  </a:lnTo>
                  <a:lnTo>
                    <a:pt x="196" y="115"/>
                  </a:lnTo>
                  <a:lnTo>
                    <a:pt x="194" y="87"/>
                  </a:lnTo>
                  <a:lnTo>
                    <a:pt x="189" y="61"/>
                  </a:lnTo>
                  <a:lnTo>
                    <a:pt x="177" y="37"/>
                  </a:lnTo>
                  <a:lnTo>
                    <a:pt x="173" y="31"/>
                  </a:lnTo>
                  <a:lnTo>
                    <a:pt x="169" y="26"/>
                  </a:lnTo>
                  <a:lnTo>
                    <a:pt x="165" y="23"/>
                  </a:lnTo>
                  <a:lnTo>
                    <a:pt x="160" y="19"/>
                  </a:lnTo>
                  <a:lnTo>
                    <a:pt x="155" y="16"/>
                  </a:lnTo>
                  <a:lnTo>
                    <a:pt x="150" y="14"/>
                  </a:lnTo>
                  <a:lnTo>
                    <a:pt x="145" y="11"/>
                  </a:lnTo>
                  <a:lnTo>
                    <a:pt x="139" y="8"/>
                  </a:lnTo>
                  <a:lnTo>
                    <a:pt x="132" y="4"/>
                  </a:lnTo>
                  <a:lnTo>
                    <a:pt x="126" y="2"/>
                  </a:lnTo>
                  <a:lnTo>
                    <a:pt x="119" y="1"/>
                  </a:lnTo>
                  <a:lnTo>
                    <a:pt x="114" y="0"/>
                  </a:lnTo>
                  <a:lnTo>
                    <a:pt x="108" y="0"/>
                  </a:lnTo>
                  <a:lnTo>
                    <a:pt x="102" y="0"/>
                  </a:lnTo>
                  <a:lnTo>
                    <a:pt x="96" y="1"/>
                  </a:lnTo>
                  <a:lnTo>
                    <a:pt x="88" y="1"/>
                  </a:lnTo>
                  <a:lnTo>
                    <a:pt x="87" y="1"/>
                  </a:lnTo>
                  <a:lnTo>
                    <a:pt x="84" y="2"/>
                  </a:lnTo>
                  <a:lnTo>
                    <a:pt x="79" y="2"/>
                  </a:lnTo>
                  <a:lnTo>
                    <a:pt x="74" y="3"/>
                  </a:lnTo>
                  <a:lnTo>
                    <a:pt x="69" y="4"/>
                  </a:lnTo>
                  <a:lnTo>
                    <a:pt x="62" y="6"/>
                  </a:lnTo>
                  <a:lnTo>
                    <a:pt x="58" y="8"/>
                  </a:lnTo>
                  <a:lnTo>
                    <a:pt x="54" y="9"/>
                  </a:lnTo>
                  <a:lnTo>
                    <a:pt x="49" y="11"/>
                  </a:lnTo>
                  <a:lnTo>
                    <a:pt x="43" y="16"/>
                  </a:lnTo>
                  <a:lnTo>
                    <a:pt x="35" y="22"/>
                  </a:lnTo>
                  <a:lnTo>
                    <a:pt x="27" y="29"/>
                  </a:lnTo>
                  <a:lnTo>
                    <a:pt x="19" y="37"/>
                  </a:lnTo>
                  <a:lnTo>
                    <a:pt x="12" y="45"/>
                  </a:lnTo>
                  <a:lnTo>
                    <a:pt x="7" y="52"/>
                  </a:lnTo>
                  <a:lnTo>
                    <a:pt x="2" y="60"/>
                  </a:lnTo>
                  <a:lnTo>
                    <a:pt x="0" y="70"/>
                  </a:lnTo>
                  <a:lnTo>
                    <a:pt x="0" y="85"/>
                  </a:lnTo>
                  <a:lnTo>
                    <a:pt x="1" y="101"/>
                  </a:lnTo>
                  <a:lnTo>
                    <a:pt x="4" y="112"/>
                  </a:lnTo>
                  <a:lnTo>
                    <a:pt x="7" y="107"/>
                  </a:lnTo>
                  <a:lnTo>
                    <a:pt x="9" y="105"/>
                  </a:lnTo>
                  <a:lnTo>
                    <a:pt x="11" y="104"/>
                  </a:lnTo>
                  <a:lnTo>
                    <a:pt x="15" y="104"/>
                  </a:lnTo>
                  <a:lnTo>
                    <a:pt x="21" y="101"/>
                  </a:lnTo>
                  <a:lnTo>
                    <a:pt x="26" y="98"/>
                  </a:lnTo>
                  <a:lnTo>
                    <a:pt x="29" y="92"/>
                  </a:lnTo>
                  <a:lnTo>
                    <a:pt x="30" y="83"/>
                  </a:lnTo>
                  <a:lnTo>
                    <a:pt x="35" y="85"/>
                  </a:lnTo>
                  <a:lnTo>
                    <a:pt x="40" y="87"/>
                  </a:lnTo>
                  <a:lnTo>
                    <a:pt x="46" y="86"/>
                  </a:lnTo>
                  <a:lnTo>
                    <a:pt x="52" y="79"/>
                  </a:lnTo>
                  <a:lnTo>
                    <a:pt x="57" y="70"/>
                  </a:lnTo>
                  <a:lnTo>
                    <a:pt x="58" y="62"/>
                  </a:lnTo>
                  <a:lnTo>
                    <a:pt x="58" y="55"/>
                  </a:lnTo>
                  <a:lnTo>
                    <a:pt x="59" y="48"/>
                  </a:lnTo>
                  <a:lnTo>
                    <a:pt x="61" y="53"/>
                  </a:lnTo>
                  <a:lnTo>
                    <a:pt x="62" y="57"/>
                  </a:lnTo>
                  <a:lnTo>
                    <a:pt x="65" y="61"/>
                  </a:lnTo>
                  <a:lnTo>
                    <a:pt x="72" y="64"/>
                  </a:lnTo>
                  <a:lnTo>
                    <a:pt x="76" y="66"/>
                  </a:lnTo>
                  <a:lnTo>
                    <a:pt x="79" y="64"/>
                  </a:lnTo>
                  <a:lnTo>
                    <a:pt x="81" y="62"/>
                  </a:lnTo>
                  <a:lnTo>
                    <a:pt x="84" y="59"/>
                  </a:lnTo>
                  <a:lnTo>
                    <a:pt x="80" y="59"/>
                  </a:lnTo>
                  <a:lnTo>
                    <a:pt x="77" y="59"/>
                  </a:lnTo>
                  <a:lnTo>
                    <a:pt x="73" y="56"/>
                  </a:lnTo>
                  <a:lnTo>
                    <a:pt x="70" y="53"/>
                  </a:lnTo>
                  <a:lnTo>
                    <a:pt x="68" y="47"/>
                  </a:lnTo>
                  <a:lnTo>
                    <a:pt x="69" y="41"/>
                  </a:lnTo>
                  <a:lnTo>
                    <a:pt x="72" y="38"/>
                  </a:lnTo>
                  <a:lnTo>
                    <a:pt x="76" y="34"/>
                  </a:lnTo>
                  <a:lnTo>
                    <a:pt x="74" y="41"/>
                  </a:lnTo>
                  <a:lnTo>
                    <a:pt x="75" y="47"/>
                  </a:lnTo>
                  <a:lnTo>
                    <a:pt x="80" y="52"/>
                  </a:lnTo>
                  <a:lnTo>
                    <a:pt x="88" y="56"/>
                  </a:lnTo>
                  <a:lnTo>
                    <a:pt x="92" y="57"/>
                  </a:lnTo>
                  <a:lnTo>
                    <a:pt x="96" y="57"/>
                  </a:lnTo>
                  <a:lnTo>
                    <a:pt x="99" y="55"/>
                  </a:lnTo>
                  <a:lnTo>
                    <a:pt x="103" y="53"/>
                  </a:lnTo>
                  <a:lnTo>
                    <a:pt x="97" y="52"/>
                  </a:lnTo>
                  <a:lnTo>
                    <a:pt x="93" y="47"/>
                  </a:lnTo>
                  <a:lnTo>
                    <a:pt x="92" y="42"/>
                  </a:lnTo>
                  <a:lnTo>
                    <a:pt x="95" y="37"/>
                  </a:lnTo>
                  <a:lnTo>
                    <a:pt x="99" y="33"/>
                  </a:lnTo>
                  <a:lnTo>
                    <a:pt x="104" y="31"/>
                  </a:lnTo>
                  <a:lnTo>
                    <a:pt x="108" y="31"/>
                  </a:lnTo>
                  <a:lnTo>
                    <a:pt x="112" y="32"/>
                  </a:lnTo>
                  <a:lnTo>
                    <a:pt x="119" y="36"/>
                  </a:lnTo>
                  <a:lnTo>
                    <a:pt x="126" y="39"/>
                  </a:lnTo>
                  <a:lnTo>
                    <a:pt x="130" y="45"/>
                  </a:lnTo>
                  <a:lnTo>
                    <a:pt x="132" y="53"/>
                  </a:lnTo>
                  <a:lnTo>
                    <a:pt x="131" y="61"/>
                  </a:lnTo>
                  <a:lnTo>
                    <a:pt x="130" y="67"/>
                  </a:lnTo>
                  <a:lnTo>
                    <a:pt x="130" y="74"/>
                  </a:lnTo>
                  <a:lnTo>
                    <a:pt x="131" y="80"/>
                  </a:lnTo>
                  <a:lnTo>
                    <a:pt x="134" y="89"/>
                  </a:lnTo>
                  <a:lnTo>
                    <a:pt x="140" y="94"/>
                  </a:lnTo>
                  <a:lnTo>
                    <a:pt x="146" y="97"/>
                  </a:lnTo>
                  <a:lnTo>
                    <a:pt x="152" y="95"/>
                  </a:lnTo>
                  <a:lnTo>
                    <a:pt x="147" y="94"/>
                  </a:lnTo>
                  <a:lnTo>
                    <a:pt x="142" y="90"/>
                  </a:lnTo>
                  <a:lnTo>
                    <a:pt x="140" y="84"/>
                  </a:lnTo>
                  <a:lnTo>
                    <a:pt x="144" y="78"/>
                  </a:lnTo>
                  <a:lnTo>
                    <a:pt x="149" y="77"/>
                  </a:lnTo>
                  <a:lnTo>
                    <a:pt x="153" y="79"/>
                  </a:lnTo>
                  <a:lnTo>
                    <a:pt x="155" y="86"/>
                  </a:lnTo>
                  <a:lnTo>
                    <a:pt x="156" y="97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50" y="112"/>
                  </a:lnTo>
                  <a:lnTo>
                    <a:pt x="153" y="118"/>
                  </a:lnTo>
                  <a:lnTo>
                    <a:pt x="156" y="123"/>
                  </a:lnTo>
                  <a:lnTo>
                    <a:pt x="159" y="125"/>
                  </a:lnTo>
                  <a:lnTo>
                    <a:pt x="163" y="128"/>
                  </a:lnTo>
                  <a:lnTo>
                    <a:pt x="167" y="130"/>
                  </a:lnTo>
                  <a:lnTo>
                    <a:pt x="163" y="125"/>
                  </a:lnTo>
                  <a:lnTo>
                    <a:pt x="162" y="120"/>
                  </a:lnTo>
                  <a:lnTo>
                    <a:pt x="163" y="114"/>
                  </a:lnTo>
                  <a:lnTo>
                    <a:pt x="166" y="109"/>
                  </a:lnTo>
                  <a:lnTo>
                    <a:pt x="171" y="107"/>
                  </a:lnTo>
                  <a:lnTo>
                    <a:pt x="175" y="108"/>
                  </a:lnTo>
                  <a:lnTo>
                    <a:pt x="178" y="112"/>
                  </a:lnTo>
                  <a:lnTo>
                    <a:pt x="179" y="117"/>
                  </a:lnTo>
                  <a:lnTo>
                    <a:pt x="175" y="121"/>
                  </a:lnTo>
                  <a:lnTo>
                    <a:pt x="172" y="127"/>
                  </a:lnTo>
                  <a:lnTo>
                    <a:pt x="171" y="135"/>
                  </a:lnTo>
                  <a:lnTo>
                    <a:pt x="173" y="142"/>
                  </a:lnTo>
                  <a:lnTo>
                    <a:pt x="178" y="150"/>
                  </a:lnTo>
                  <a:lnTo>
                    <a:pt x="181" y="155"/>
                  </a:lnTo>
                  <a:lnTo>
                    <a:pt x="179" y="165"/>
                  </a:lnTo>
                  <a:lnTo>
                    <a:pt x="174" y="181"/>
                  </a:lnTo>
                  <a:close/>
                </a:path>
              </a:pathLst>
            </a:custGeom>
            <a:solidFill>
              <a:srgbClr val="B74C3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73" name="Freeform 1888"/>
            <p:cNvSpPr>
              <a:spLocks/>
            </p:cNvSpPr>
            <p:nvPr/>
          </p:nvSpPr>
          <p:spPr bwMode="auto">
            <a:xfrm>
              <a:off x="5272" y="1235"/>
              <a:ext cx="11" cy="9"/>
            </a:xfrm>
            <a:custGeom>
              <a:avLst/>
              <a:gdLst>
                <a:gd name="T0" fmla="*/ 0 w 41"/>
                <a:gd name="T1" fmla="*/ 0 h 38"/>
                <a:gd name="T2" fmla="*/ 0 w 41"/>
                <a:gd name="T3" fmla="*/ 0 h 38"/>
                <a:gd name="T4" fmla="*/ 0 w 41"/>
                <a:gd name="T5" fmla="*/ 0 h 38"/>
                <a:gd name="T6" fmla="*/ 0 w 41"/>
                <a:gd name="T7" fmla="*/ 0 h 38"/>
                <a:gd name="T8" fmla="*/ 0 w 41"/>
                <a:gd name="T9" fmla="*/ 0 h 38"/>
                <a:gd name="T10" fmla="*/ 0 w 41"/>
                <a:gd name="T11" fmla="*/ 0 h 38"/>
                <a:gd name="T12" fmla="*/ 0 w 41"/>
                <a:gd name="T13" fmla="*/ 0 h 38"/>
                <a:gd name="T14" fmla="*/ 0 w 41"/>
                <a:gd name="T15" fmla="*/ 0 h 38"/>
                <a:gd name="T16" fmla="*/ 0 w 41"/>
                <a:gd name="T17" fmla="*/ 0 h 38"/>
                <a:gd name="T18" fmla="*/ 0 w 41"/>
                <a:gd name="T19" fmla="*/ 0 h 38"/>
                <a:gd name="T20" fmla="*/ 0 w 41"/>
                <a:gd name="T21" fmla="*/ 0 h 38"/>
                <a:gd name="T22" fmla="*/ 0 w 41"/>
                <a:gd name="T23" fmla="*/ 0 h 38"/>
                <a:gd name="T24" fmla="*/ 0 w 41"/>
                <a:gd name="T25" fmla="*/ 0 h 38"/>
                <a:gd name="T26" fmla="*/ 0 w 41"/>
                <a:gd name="T27" fmla="*/ 0 h 38"/>
                <a:gd name="T28" fmla="*/ 0 w 41"/>
                <a:gd name="T29" fmla="*/ 0 h 38"/>
                <a:gd name="T30" fmla="*/ 0 w 41"/>
                <a:gd name="T31" fmla="*/ 0 h 38"/>
                <a:gd name="T32" fmla="*/ 0 w 41"/>
                <a:gd name="T33" fmla="*/ 0 h 38"/>
                <a:gd name="T34" fmla="*/ 0 w 41"/>
                <a:gd name="T35" fmla="*/ 0 h 38"/>
                <a:gd name="T36" fmla="*/ 0 w 41"/>
                <a:gd name="T37" fmla="*/ 0 h 38"/>
                <a:gd name="T38" fmla="*/ 0 w 41"/>
                <a:gd name="T39" fmla="*/ 0 h 38"/>
                <a:gd name="T40" fmla="*/ 0 w 41"/>
                <a:gd name="T41" fmla="*/ 0 h 38"/>
                <a:gd name="T42" fmla="*/ 0 w 41"/>
                <a:gd name="T43" fmla="*/ 0 h 38"/>
                <a:gd name="T44" fmla="*/ 0 w 41"/>
                <a:gd name="T45" fmla="*/ 0 h 38"/>
                <a:gd name="T46" fmla="*/ 0 w 41"/>
                <a:gd name="T47" fmla="*/ 0 h 38"/>
                <a:gd name="T48" fmla="*/ 0 w 41"/>
                <a:gd name="T49" fmla="*/ 0 h 38"/>
                <a:gd name="T50" fmla="*/ 0 w 41"/>
                <a:gd name="T51" fmla="*/ 0 h 38"/>
                <a:gd name="T52" fmla="*/ 0 w 41"/>
                <a:gd name="T53" fmla="*/ 0 h 38"/>
                <a:gd name="T54" fmla="*/ 0 w 41"/>
                <a:gd name="T55" fmla="*/ 0 h 38"/>
                <a:gd name="T56" fmla="*/ 0 w 41"/>
                <a:gd name="T57" fmla="*/ 0 h 3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41"/>
                <a:gd name="T88" fmla="*/ 0 h 38"/>
                <a:gd name="T89" fmla="*/ 41 w 41"/>
                <a:gd name="T90" fmla="*/ 38 h 38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41" h="38">
                  <a:moveTo>
                    <a:pt x="40" y="23"/>
                  </a:moveTo>
                  <a:lnTo>
                    <a:pt x="41" y="17"/>
                  </a:lnTo>
                  <a:lnTo>
                    <a:pt x="41" y="11"/>
                  </a:lnTo>
                  <a:lnTo>
                    <a:pt x="40" y="6"/>
                  </a:lnTo>
                  <a:lnTo>
                    <a:pt x="38" y="0"/>
                  </a:lnTo>
                  <a:lnTo>
                    <a:pt x="36" y="2"/>
                  </a:lnTo>
                  <a:lnTo>
                    <a:pt x="34" y="4"/>
                  </a:lnTo>
                  <a:lnTo>
                    <a:pt x="30" y="7"/>
                  </a:lnTo>
                  <a:lnTo>
                    <a:pt x="26" y="8"/>
                  </a:lnTo>
                  <a:lnTo>
                    <a:pt x="21" y="8"/>
                  </a:lnTo>
                  <a:lnTo>
                    <a:pt x="16" y="9"/>
                  </a:lnTo>
                  <a:lnTo>
                    <a:pt x="11" y="9"/>
                  </a:lnTo>
                  <a:lnTo>
                    <a:pt x="6" y="9"/>
                  </a:lnTo>
                  <a:lnTo>
                    <a:pt x="3" y="14"/>
                  </a:lnTo>
                  <a:lnTo>
                    <a:pt x="1" y="19"/>
                  </a:lnTo>
                  <a:lnTo>
                    <a:pt x="0" y="24"/>
                  </a:lnTo>
                  <a:lnTo>
                    <a:pt x="0" y="30"/>
                  </a:lnTo>
                  <a:lnTo>
                    <a:pt x="3" y="33"/>
                  </a:lnTo>
                  <a:lnTo>
                    <a:pt x="7" y="35"/>
                  </a:lnTo>
                  <a:lnTo>
                    <a:pt x="11" y="37"/>
                  </a:lnTo>
                  <a:lnTo>
                    <a:pt x="16" y="38"/>
                  </a:lnTo>
                  <a:lnTo>
                    <a:pt x="22" y="37"/>
                  </a:lnTo>
                  <a:lnTo>
                    <a:pt x="27" y="35"/>
                  </a:lnTo>
                  <a:lnTo>
                    <a:pt x="31" y="34"/>
                  </a:lnTo>
                  <a:lnTo>
                    <a:pt x="35" y="32"/>
                  </a:lnTo>
                  <a:lnTo>
                    <a:pt x="37" y="30"/>
                  </a:lnTo>
                  <a:lnTo>
                    <a:pt x="38" y="27"/>
                  </a:lnTo>
                  <a:lnTo>
                    <a:pt x="39" y="25"/>
                  </a:lnTo>
                  <a:lnTo>
                    <a:pt x="40" y="23"/>
                  </a:lnTo>
                  <a:close/>
                </a:path>
              </a:pathLst>
            </a:custGeom>
            <a:solidFill>
              <a:srgbClr val="CC336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74" name="Freeform 1889"/>
            <p:cNvSpPr>
              <a:spLocks/>
            </p:cNvSpPr>
            <p:nvPr/>
          </p:nvSpPr>
          <p:spPr bwMode="auto">
            <a:xfrm>
              <a:off x="5270" y="1234"/>
              <a:ext cx="13" cy="4"/>
            </a:xfrm>
            <a:custGeom>
              <a:avLst/>
              <a:gdLst>
                <a:gd name="T0" fmla="*/ 0 w 49"/>
                <a:gd name="T1" fmla="*/ 0 h 15"/>
                <a:gd name="T2" fmla="*/ 0 w 49"/>
                <a:gd name="T3" fmla="*/ 0 h 15"/>
                <a:gd name="T4" fmla="*/ 0 w 49"/>
                <a:gd name="T5" fmla="*/ 0 h 15"/>
                <a:gd name="T6" fmla="*/ 0 w 49"/>
                <a:gd name="T7" fmla="*/ 0 h 15"/>
                <a:gd name="T8" fmla="*/ 0 w 49"/>
                <a:gd name="T9" fmla="*/ 0 h 15"/>
                <a:gd name="T10" fmla="*/ 0 w 49"/>
                <a:gd name="T11" fmla="*/ 0 h 15"/>
                <a:gd name="T12" fmla="*/ 0 w 49"/>
                <a:gd name="T13" fmla="*/ 0 h 15"/>
                <a:gd name="T14" fmla="*/ 0 w 49"/>
                <a:gd name="T15" fmla="*/ 0 h 15"/>
                <a:gd name="T16" fmla="*/ 0 w 49"/>
                <a:gd name="T17" fmla="*/ 0 h 15"/>
                <a:gd name="T18" fmla="*/ 0 w 49"/>
                <a:gd name="T19" fmla="*/ 0 h 15"/>
                <a:gd name="T20" fmla="*/ 0 w 49"/>
                <a:gd name="T21" fmla="*/ 0 h 15"/>
                <a:gd name="T22" fmla="*/ 0 w 49"/>
                <a:gd name="T23" fmla="*/ 0 h 15"/>
                <a:gd name="T24" fmla="*/ 0 w 49"/>
                <a:gd name="T25" fmla="*/ 0 h 15"/>
                <a:gd name="T26" fmla="*/ 0 w 49"/>
                <a:gd name="T27" fmla="*/ 0 h 15"/>
                <a:gd name="T28" fmla="*/ 0 w 49"/>
                <a:gd name="T29" fmla="*/ 0 h 15"/>
                <a:gd name="T30" fmla="*/ 0 w 49"/>
                <a:gd name="T31" fmla="*/ 0 h 15"/>
                <a:gd name="T32" fmla="*/ 0 w 49"/>
                <a:gd name="T33" fmla="*/ 0 h 15"/>
                <a:gd name="T34" fmla="*/ 0 w 49"/>
                <a:gd name="T35" fmla="*/ 0 h 15"/>
                <a:gd name="T36" fmla="*/ 0 w 49"/>
                <a:gd name="T37" fmla="*/ 0 h 15"/>
                <a:gd name="T38" fmla="*/ 0 w 49"/>
                <a:gd name="T39" fmla="*/ 0 h 15"/>
                <a:gd name="T40" fmla="*/ 0 w 49"/>
                <a:gd name="T41" fmla="*/ 0 h 15"/>
                <a:gd name="T42" fmla="*/ 0 w 49"/>
                <a:gd name="T43" fmla="*/ 0 h 15"/>
                <a:gd name="T44" fmla="*/ 0 w 49"/>
                <a:gd name="T45" fmla="*/ 0 h 15"/>
                <a:gd name="T46" fmla="*/ 0 w 49"/>
                <a:gd name="T47" fmla="*/ 0 h 15"/>
                <a:gd name="T48" fmla="*/ 0 w 49"/>
                <a:gd name="T49" fmla="*/ 0 h 15"/>
                <a:gd name="T50" fmla="*/ 0 w 49"/>
                <a:gd name="T51" fmla="*/ 0 h 1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49"/>
                <a:gd name="T79" fmla="*/ 0 h 15"/>
                <a:gd name="T80" fmla="*/ 49 w 49"/>
                <a:gd name="T81" fmla="*/ 15 h 15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49" h="15">
                  <a:moveTo>
                    <a:pt x="49" y="5"/>
                  </a:moveTo>
                  <a:lnTo>
                    <a:pt x="47" y="7"/>
                  </a:lnTo>
                  <a:lnTo>
                    <a:pt x="45" y="10"/>
                  </a:lnTo>
                  <a:lnTo>
                    <a:pt x="41" y="11"/>
                  </a:lnTo>
                  <a:lnTo>
                    <a:pt x="37" y="13"/>
                  </a:lnTo>
                  <a:lnTo>
                    <a:pt x="32" y="14"/>
                  </a:lnTo>
                  <a:lnTo>
                    <a:pt x="27" y="14"/>
                  </a:lnTo>
                  <a:lnTo>
                    <a:pt x="22" y="15"/>
                  </a:lnTo>
                  <a:lnTo>
                    <a:pt x="17" y="15"/>
                  </a:lnTo>
                  <a:lnTo>
                    <a:pt x="13" y="15"/>
                  </a:lnTo>
                  <a:lnTo>
                    <a:pt x="10" y="14"/>
                  </a:lnTo>
                  <a:lnTo>
                    <a:pt x="6" y="13"/>
                  </a:lnTo>
                  <a:lnTo>
                    <a:pt x="3" y="12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10"/>
                  </a:lnTo>
                  <a:lnTo>
                    <a:pt x="0" y="5"/>
                  </a:lnTo>
                  <a:lnTo>
                    <a:pt x="6" y="4"/>
                  </a:lnTo>
                  <a:lnTo>
                    <a:pt x="14" y="3"/>
                  </a:lnTo>
                  <a:lnTo>
                    <a:pt x="22" y="2"/>
                  </a:lnTo>
                  <a:lnTo>
                    <a:pt x="29" y="2"/>
                  </a:lnTo>
                  <a:lnTo>
                    <a:pt x="36" y="0"/>
                  </a:lnTo>
                  <a:lnTo>
                    <a:pt x="42" y="2"/>
                  </a:lnTo>
                  <a:lnTo>
                    <a:pt x="47" y="3"/>
                  </a:lnTo>
                  <a:lnTo>
                    <a:pt x="49" y="5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75" name="Freeform 1890"/>
            <p:cNvSpPr>
              <a:spLocks/>
            </p:cNvSpPr>
            <p:nvPr/>
          </p:nvSpPr>
          <p:spPr bwMode="auto">
            <a:xfrm>
              <a:off x="5182" y="1203"/>
              <a:ext cx="31" cy="47"/>
            </a:xfrm>
            <a:custGeom>
              <a:avLst/>
              <a:gdLst>
                <a:gd name="T0" fmla="*/ 0 w 125"/>
                <a:gd name="T1" fmla="*/ 0 h 186"/>
                <a:gd name="T2" fmla="*/ 0 w 125"/>
                <a:gd name="T3" fmla="*/ 0 h 186"/>
                <a:gd name="T4" fmla="*/ 0 w 125"/>
                <a:gd name="T5" fmla="*/ 0 h 186"/>
                <a:gd name="T6" fmla="*/ 0 w 125"/>
                <a:gd name="T7" fmla="*/ 0 h 186"/>
                <a:gd name="T8" fmla="*/ 0 w 125"/>
                <a:gd name="T9" fmla="*/ 0 h 186"/>
                <a:gd name="T10" fmla="*/ 0 w 125"/>
                <a:gd name="T11" fmla="*/ 0 h 186"/>
                <a:gd name="T12" fmla="*/ 0 w 125"/>
                <a:gd name="T13" fmla="*/ 0 h 186"/>
                <a:gd name="T14" fmla="*/ 0 w 125"/>
                <a:gd name="T15" fmla="*/ 0 h 186"/>
                <a:gd name="T16" fmla="*/ 0 w 125"/>
                <a:gd name="T17" fmla="*/ 0 h 186"/>
                <a:gd name="T18" fmla="*/ 0 w 125"/>
                <a:gd name="T19" fmla="*/ 0 h 186"/>
                <a:gd name="T20" fmla="*/ 0 w 125"/>
                <a:gd name="T21" fmla="*/ 0 h 186"/>
                <a:gd name="T22" fmla="*/ 0 w 125"/>
                <a:gd name="T23" fmla="*/ 0 h 186"/>
                <a:gd name="T24" fmla="*/ 0 w 125"/>
                <a:gd name="T25" fmla="*/ 0 h 186"/>
                <a:gd name="T26" fmla="*/ 0 w 125"/>
                <a:gd name="T27" fmla="*/ 0 h 186"/>
                <a:gd name="T28" fmla="*/ 0 w 125"/>
                <a:gd name="T29" fmla="*/ 0 h 186"/>
                <a:gd name="T30" fmla="*/ 0 w 125"/>
                <a:gd name="T31" fmla="*/ 0 h 186"/>
                <a:gd name="T32" fmla="*/ 0 w 125"/>
                <a:gd name="T33" fmla="*/ 0 h 186"/>
                <a:gd name="T34" fmla="*/ 0 w 125"/>
                <a:gd name="T35" fmla="*/ 0 h 186"/>
                <a:gd name="T36" fmla="*/ 0 w 125"/>
                <a:gd name="T37" fmla="*/ 0 h 186"/>
                <a:gd name="T38" fmla="*/ 0 w 125"/>
                <a:gd name="T39" fmla="*/ 0 h 186"/>
                <a:gd name="T40" fmla="*/ 0 w 125"/>
                <a:gd name="T41" fmla="*/ 0 h 186"/>
                <a:gd name="T42" fmla="*/ 0 w 125"/>
                <a:gd name="T43" fmla="*/ 0 h 186"/>
                <a:gd name="T44" fmla="*/ 0 w 125"/>
                <a:gd name="T45" fmla="*/ 0 h 186"/>
                <a:gd name="T46" fmla="*/ 0 w 125"/>
                <a:gd name="T47" fmla="*/ 0 h 186"/>
                <a:gd name="T48" fmla="*/ 0 w 125"/>
                <a:gd name="T49" fmla="*/ 0 h 186"/>
                <a:gd name="T50" fmla="*/ 0 w 125"/>
                <a:gd name="T51" fmla="*/ 0 h 186"/>
                <a:gd name="T52" fmla="*/ 0 w 125"/>
                <a:gd name="T53" fmla="*/ 0 h 186"/>
                <a:gd name="T54" fmla="*/ 0 w 125"/>
                <a:gd name="T55" fmla="*/ 0 h 186"/>
                <a:gd name="T56" fmla="*/ 0 w 125"/>
                <a:gd name="T57" fmla="*/ 0 h 186"/>
                <a:gd name="T58" fmla="*/ 0 w 125"/>
                <a:gd name="T59" fmla="*/ 0 h 186"/>
                <a:gd name="T60" fmla="*/ 0 w 125"/>
                <a:gd name="T61" fmla="*/ 0 h 186"/>
                <a:gd name="T62" fmla="*/ 0 w 125"/>
                <a:gd name="T63" fmla="*/ 0 h 186"/>
                <a:gd name="T64" fmla="*/ 0 w 125"/>
                <a:gd name="T65" fmla="*/ 0 h 186"/>
                <a:gd name="T66" fmla="*/ 0 w 125"/>
                <a:gd name="T67" fmla="*/ 0 h 186"/>
                <a:gd name="T68" fmla="*/ 0 w 125"/>
                <a:gd name="T69" fmla="*/ 0 h 186"/>
                <a:gd name="T70" fmla="*/ 0 w 125"/>
                <a:gd name="T71" fmla="*/ 0 h 186"/>
                <a:gd name="T72" fmla="*/ 0 w 125"/>
                <a:gd name="T73" fmla="*/ 0 h 186"/>
                <a:gd name="T74" fmla="*/ 0 w 125"/>
                <a:gd name="T75" fmla="*/ 0 h 186"/>
                <a:gd name="T76" fmla="*/ 0 w 125"/>
                <a:gd name="T77" fmla="*/ 0 h 186"/>
                <a:gd name="T78" fmla="*/ 0 w 125"/>
                <a:gd name="T79" fmla="*/ 0 h 186"/>
                <a:gd name="T80" fmla="*/ 0 w 125"/>
                <a:gd name="T81" fmla="*/ 0 h 186"/>
                <a:gd name="T82" fmla="*/ 0 w 125"/>
                <a:gd name="T83" fmla="*/ 0 h 186"/>
                <a:gd name="T84" fmla="*/ 0 w 125"/>
                <a:gd name="T85" fmla="*/ 0 h 186"/>
                <a:gd name="T86" fmla="*/ 0 w 125"/>
                <a:gd name="T87" fmla="*/ 0 h 186"/>
                <a:gd name="T88" fmla="*/ 0 w 125"/>
                <a:gd name="T89" fmla="*/ 0 h 186"/>
                <a:gd name="T90" fmla="*/ 0 w 125"/>
                <a:gd name="T91" fmla="*/ 0 h 186"/>
                <a:gd name="T92" fmla="*/ 0 w 125"/>
                <a:gd name="T93" fmla="*/ 0 h 186"/>
                <a:gd name="T94" fmla="*/ 0 w 125"/>
                <a:gd name="T95" fmla="*/ 0 h 18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25"/>
                <a:gd name="T145" fmla="*/ 0 h 186"/>
                <a:gd name="T146" fmla="*/ 125 w 125"/>
                <a:gd name="T147" fmla="*/ 186 h 18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25" h="186">
                  <a:moveTo>
                    <a:pt x="7" y="49"/>
                  </a:moveTo>
                  <a:lnTo>
                    <a:pt x="3" y="43"/>
                  </a:lnTo>
                  <a:lnTo>
                    <a:pt x="2" y="36"/>
                  </a:lnTo>
                  <a:lnTo>
                    <a:pt x="4" y="30"/>
                  </a:lnTo>
                  <a:lnTo>
                    <a:pt x="9" y="26"/>
                  </a:lnTo>
                  <a:lnTo>
                    <a:pt x="13" y="28"/>
                  </a:lnTo>
                  <a:lnTo>
                    <a:pt x="18" y="31"/>
                  </a:lnTo>
                  <a:lnTo>
                    <a:pt x="22" y="36"/>
                  </a:lnTo>
                  <a:lnTo>
                    <a:pt x="26" y="43"/>
                  </a:lnTo>
                  <a:lnTo>
                    <a:pt x="30" y="49"/>
                  </a:lnTo>
                  <a:lnTo>
                    <a:pt x="34" y="55"/>
                  </a:lnTo>
                  <a:lnTo>
                    <a:pt x="37" y="60"/>
                  </a:lnTo>
                  <a:lnTo>
                    <a:pt x="40" y="63"/>
                  </a:lnTo>
                  <a:lnTo>
                    <a:pt x="43" y="60"/>
                  </a:lnTo>
                  <a:lnTo>
                    <a:pt x="38" y="46"/>
                  </a:lnTo>
                  <a:lnTo>
                    <a:pt x="32" y="32"/>
                  </a:lnTo>
                  <a:lnTo>
                    <a:pt x="28" y="20"/>
                  </a:lnTo>
                  <a:lnTo>
                    <a:pt x="30" y="10"/>
                  </a:lnTo>
                  <a:lnTo>
                    <a:pt x="39" y="10"/>
                  </a:lnTo>
                  <a:lnTo>
                    <a:pt x="47" y="21"/>
                  </a:lnTo>
                  <a:lnTo>
                    <a:pt x="54" y="36"/>
                  </a:lnTo>
                  <a:lnTo>
                    <a:pt x="59" y="48"/>
                  </a:lnTo>
                  <a:lnTo>
                    <a:pt x="61" y="52"/>
                  </a:lnTo>
                  <a:lnTo>
                    <a:pt x="63" y="52"/>
                  </a:lnTo>
                  <a:lnTo>
                    <a:pt x="63" y="49"/>
                  </a:lnTo>
                  <a:lnTo>
                    <a:pt x="62" y="44"/>
                  </a:lnTo>
                  <a:lnTo>
                    <a:pt x="59" y="33"/>
                  </a:lnTo>
                  <a:lnTo>
                    <a:pt x="55" y="20"/>
                  </a:lnTo>
                  <a:lnTo>
                    <a:pt x="55" y="7"/>
                  </a:lnTo>
                  <a:lnTo>
                    <a:pt x="61" y="0"/>
                  </a:lnTo>
                  <a:lnTo>
                    <a:pt x="66" y="1"/>
                  </a:lnTo>
                  <a:lnTo>
                    <a:pt x="70" y="6"/>
                  </a:lnTo>
                  <a:lnTo>
                    <a:pt x="74" y="15"/>
                  </a:lnTo>
                  <a:lnTo>
                    <a:pt x="76" y="25"/>
                  </a:lnTo>
                  <a:lnTo>
                    <a:pt x="79" y="37"/>
                  </a:lnTo>
                  <a:lnTo>
                    <a:pt x="82" y="47"/>
                  </a:lnTo>
                  <a:lnTo>
                    <a:pt x="86" y="56"/>
                  </a:lnTo>
                  <a:lnTo>
                    <a:pt x="92" y="62"/>
                  </a:lnTo>
                  <a:lnTo>
                    <a:pt x="97" y="62"/>
                  </a:lnTo>
                  <a:lnTo>
                    <a:pt x="100" y="58"/>
                  </a:lnTo>
                  <a:lnTo>
                    <a:pt x="102" y="51"/>
                  </a:lnTo>
                  <a:lnTo>
                    <a:pt x="105" y="45"/>
                  </a:lnTo>
                  <a:lnTo>
                    <a:pt x="108" y="40"/>
                  </a:lnTo>
                  <a:lnTo>
                    <a:pt x="111" y="36"/>
                  </a:lnTo>
                  <a:lnTo>
                    <a:pt x="115" y="32"/>
                  </a:lnTo>
                  <a:lnTo>
                    <a:pt x="119" y="33"/>
                  </a:lnTo>
                  <a:lnTo>
                    <a:pt x="123" y="38"/>
                  </a:lnTo>
                  <a:lnTo>
                    <a:pt x="125" y="45"/>
                  </a:lnTo>
                  <a:lnTo>
                    <a:pt x="125" y="52"/>
                  </a:lnTo>
                  <a:lnTo>
                    <a:pt x="121" y="59"/>
                  </a:lnTo>
                  <a:lnTo>
                    <a:pt x="117" y="67"/>
                  </a:lnTo>
                  <a:lnTo>
                    <a:pt x="114" y="75"/>
                  </a:lnTo>
                  <a:lnTo>
                    <a:pt x="114" y="84"/>
                  </a:lnTo>
                  <a:lnTo>
                    <a:pt x="116" y="93"/>
                  </a:lnTo>
                  <a:lnTo>
                    <a:pt x="119" y="104"/>
                  </a:lnTo>
                  <a:lnTo>
                    <a:pt x="119" y="112"/>
                  </a:lnTo>
                  <a:lnTo>
                    <a:pt x="118" y="119"/>
                  </a:lnTo>
                  <a:lnTo>
                    <a:pt x="116" y="123"/>
                  </a:lnTo>
                  <a:lnTo>
                    <a:pt x="119" y="129"/>
                  </a:lnTo>
                  <a:lnTo>
                    <a:pt x="118" y="132"/>
                  </a:lnTo>
                  <a:lnTo>
                    <a:pt x="117" y="136"/>
                  </a:lnTo>
                  <a:lnTo>
                    <a:pt x="116" y="139"/>
                  </a:lnTo>
                  <a:lnTo>
                    <a:pt x="115" y="143"/>
                  </a:lnTo>
                  <a:lnTo>
                    <a:pt x="112" y="153"/>
                  </a:lnTo>
                  <a:lnTo>
                    <a:pt x="109" y="165"/>
                  </a:lnTo>
                  <a:lnTo>
                    <a:pt x="107" y="175"/>
                  </a:lnTo>
                  <a:lnTo>
                    <a:pt x="105" y="186"/>
                  </a:lnTo>
                  <a:lnTo>
                    <a:pt x="89" y="167"/>
                  </a:lnTo>
                  <a:lnTo>
                    <a:pt x="84" y="166"/>
                  </a:lnTo>
                  <a:lnTo>
                    <a:pt x="81" y="162"/>
                  </a:lnTo>
                  <a:lnTo>
                    <a:pt x="79" y="158"/>
                  </a:lnTo>
                  <a:lnTo>
                    <a:pt x="77" y="153"/>
                  </a:lnTo>
                  <a:lnTo>
                    <a:pt x="75" y="148"/>
                  </a:lnTo>
                  <a:lnTo>
                    <a:pt x="71" y="146"/>
                  </a:lnTo>
                  <a:lnTo>
                    <a:pt x="67" y="145"/>
                  </a:lnTo>
                  <a:lnTo>
                    <a:pt x="62" y="145"/>
                  </a:lnTo>
                  <a:lnTo>
                    <a:pt x="58" y="144"/>
                  </a:lnTo>
                  <a:lnTo>
                    <a:pt x="55" y="140"/>
                  </a:lnTo>
                  <a:lnTo>
                    <a:pt x="52" y="137"/>
                  </a:lnTo>
                  <a:lnTo>
                    <a:pt x="50" y="132"/>
                  </a:lnTo>
                  <a:lnTo>
                    <a:pt x="48" y="128"/>
                  </a:lnTo>
                  <a:lnTo>
                    <a:pt x="47" y="124"/>
                  </a:lnTo>
                  <a:lnTo>
                    <a:pt x="43" y="121"/>
                  </a:lnTo>
                  <a:lnTo>
                    <a:pt x="37" y="119"/>
                  </a:lnTo>
                  <a:lnTo>
                    <a:pt x="33" y="116"/>
                  </a:lnTo>
                  <a:lnTo>
                    <a:pt x="28" y="112"/>
                  </a:lnTo>
                  <a:lnTo>
                    <a:pt x="24" y="105"/>
                  </a:lnTo>
                  <a:lnTo>
                    <a:pt x="19" y="98"/>
                  </a:lnTo>
                  <a:lnTo>
                    <a:pt x="15" y="90"/>
                  </a:lnTo>
                  <a:lnTo>
                    <a:pt x="10" y="83"/>
                  </a:lnTo>
                  <a:lnTo>
                    <a:pt x="7" y="77"/>
                  </a:lnTo>
                  <a:lnTo>
                    <a:pt x="4" y="73"/>
                  </a:lnTo>
                  <a:lnTo>
                    <a:pt x="1" y="66"/>
                  </a:lnTo>
                  <a:lnTo>
                    <a:pt x="0" y="59"/>
                  </a:lnTo>
                  <a:lnTo>
                    <a:pt x="2" y="53"/>
                  </a:lnTo>
                  <a:lnTo>
                    <a:pt x="7" y="49"/>
                  </a:lnTo>
                  <a:close/>
                </a:path>
              </a:pathLst>
            </a:custGeom>
            <a:solidFill>
              <a:srgbClr val="D899F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76" name="Freeform 1891"/>
            <p:cNvSpPr>
              <a:spLocks/>
            </p:cNvSpPr>
            <p:nvPr/>
          </p:nvSpPr>
          <p:spPr bwMode="auto">
            <a:xfrm>
              <a:off x="5311" y="1345"/>
              <a:ext cx="27" cy="29"/>
            </a:xfrm>
            <a:custGeom>
              <a:avLst/>
              <a:gdLst>
                <a:gd name="T0" fmla="*/ 0 w 105"/>
                <a:gd name="T1" fmla="*/ 0 h 114"/>
                <a:gd name="T2" fmla="*/ 0 w 105"/>
                <a:gd name="T3" fmla="*/ 0 h 114"/>
                <a:gd name="T4" fmla="*/ 0 w 105"/>
                <a:gd name="T5" fmla="*/ 0 h 114"/>
                <a:gd name="T6" fmla="*/ 0 w 105"/>
                <a:gd name="T7" fmla="*/ 0 h 114"/>
                <a:gd name="T8" fmla="*/ 0 w 105"/>
                <a:gd name="T9" fmla="*/ 0 h 114"/>
                <a:gd name="T10" fmla="*/ 0 w 105"/>
                <a:gd name="T11" fmla="*/ 0 h 114"/>
                <a:gd name="T12" fmla="*/ 0 w 105"/>
                <a:gd name="T13" fmla="*/ 0 h 114"/>
                <a:gd name="T14" fmla="*/ 0 w 105"/>
                <a:gd name="T15" fmla="*/ 0 h 114"/>
                <a:gd name="T16" fmla="*/ 0 w 105"/>
                <a:gd name="T17" fmla="*/ 0 h 114"/>
                <a:gd name="T18" fmla="*/ 0 w 105"/>
                <a:gd name="T19" fmla="*/ 0 h 114"/>
                <a:gd name="T20" fmla="*/ 0 w 105"/>
                <a:gd name="T21" fmla="*/ 0 h 114"/>
                <a:gd name="T22" fmla="*/ 0 w 105"/>
                <a:gd name="T23" fmla="*/ 0 h 114"/>
                <a:gd name="T24" fmla="*/ 0 w 105"/>
                <a:gd name="T25" fmla="*/ 0 h 114"/>
                <a:gd name="T26" fmla="*/ 0 w 105"/>
                <a:gd name="T27" fmla="*/ 0 h 114"/>
                <a:gd name="T28" fmla="*/ 0 w 105"/>
                <a:gd name="T29" fmla="*/ 0 h 114"/>
                <a:gd name="T30" fmla="*/ 0 w 105"/>
                <a:gd name="T31" fmla="*/ 0 h 114"/>
                <a:gd name="T32" fmla="*/ 0 w 105"/>
                <a:gd name="T33" fmla="*/ 0 h 114"/>
                <a:gd name="T34" fmla="*/ 0 w 105"/>
                <a:gd name="T35" fmla="*/ 0 h 114"/>
                <a:gd name="T36" fmla="*/ 0 w 105"/>
                <a:gd name="T37" fmla="*/ 0 h 114"/>
                <a:gd name="T38" fmla="*/ 0 w 105"/>
                <a:gd name="T39" fmla="*/ 0 h 114"/>
                <a:gd name="T40" fmla="*/ 0 w 105"/>
                <a:gd name="T41" fmla="*/ 0 h 114"/>
                <a:gd name="T42" fmla="*/ 0 w 105"/>
                <a:gd name="T43" fmla="*/ 0 h 114"/>
                <a:gd name="T44" fmla="*/ 0 w 105"/>
                <a:gd name="T45" fmla="*/ 0 h 114"/>
                <a:gd name="T46" fmla="*/ 0 w 105"/>
                <a:gd name="T47" fmla="*/ 0 h 114"/>
                <a:gd name="T48" fmla="*/ 0 w 105"/>
                <a:gd name="T49" fmla="*/ 0 h 114"/>
                <a:gd name="T50" fmla="*/ 0 w 105"/>
                <a:gd name="T51" fmla="*/ 0 h 114"/>
                <a:gd name="T52" fmla="*/ 0 w 105"/>
                <a:gd name="T53" fmla="*/ 0 h 114"/>
                <a:gd name="T54" fmla="*/ 0 w 105"/>
                <a:gd name="T55" fmla="*/ 0 h 114"/>
                <a:gd name="T56" fmla="*/ 0 w 105"/>
                <a:gd name="T57" fmla="*/ 0 h 114"/>
                <a:gd name="T58" fmla="*/ 0 w 105"/>
                <a:gd name="T59" fmla="*/ 0 h 114"/>
                <a:gd name="T60" fmla="*/ 0 w 105"/>
                <a:gd name="T61" fmla="*/ 0 h 114"/>
                <a:gd name="T62" fmla="*/ 0 w 105"/>
                <a:gd name="T63" fmla="*/ 0 h 114"/>
                <a:gd name="T64" fmla="*/ 0 w 105"/>
                <a:gd name="T65" fmla="*/ 0 h 114"/>
                <a:gd name="T66" fmla="*/ 0 w 105"/>
                <a:gd name="T67" fmla="*/ 0 h 114"/>
                <a:gd name="T68" fmla="*/ 0 w 105"/>
                <a:gd name="T69" fmla="*/ 0 h 114"/>
                <a:gd name="T70" fmla="*/ 0 w 105"/>
                <a:gd name="T71" fmla="*/ 0 h 114"/>
                <a:gd name="T72" fmla="*/ 0 w 105"/>
                <a:gd name="T73" fmla="*/ 0 h 114"/>
                <a:gd name="T74" fmla="*/ 0 w 105"/>
                <a:gd name="T75" fmla="*/ 0 h 114"/>
                <a:gd name="T76" fmla="*/ 0 w 105"/>
                <a:gd name="T77" fmla="*/ 0 h 114"/>
                <a:gd name="T78" fmla="*/ 0 w 105"/>
                <a:gd name="T79" fmla="*/ 0 h 114"/>
                <a:gd name="T80" fmla="*/ 0 w 105"/>
                <a:gd name="T81" fmla="*/ 0 h 114"/>
                <a:gd name="T82" fmla="*/ 0 w 105"/>
                <a:gd name="T83" fmla="*/ 0 h 114"/>
                <a:gd name="T84" fmla="*/ 0 w 105"/>
                <a:gd name="T85" fmla="*/ 0 h 114"/>
                <a:gd name="T86" fmla="*/ 0 w 105"/>
                <a:gd name="T87" fmla="*/ 0 h 114"/>
                <a:gd name="T88" fmla="*/ 0 w 105"/>
                <a:gd name="T89" fmla="*/ 0 h 11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05"/>
                <a:gd name="T136" fmla="*/ 0 h 114"/>
                <a:gd name="T137" fmla="*/ 105 w 105"/>
                <a:gd name="T138" fmla="*/ 114 h 114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05" h="114">
                  <a:moveTo>
                    <a:pt x="10" y="20"/>
                  </a:moveTo>
                  <a:lnTo>
                    <a:pt x="13" y="16"/>
                  </a:lnTo>
                  <a:lnTo>
                    <a:pt x="16" y="10"/>
                  </a:lnTo>
                  <a:lnTo>
                    <a:pt x="19" y="5"/>
                  </a:lnTo>
                  <a:lnTo>
                    <a:pt x="20" y="4"/>
                  </a:lnTo>
                  <a:lnTo>
                    <a:pt x="31" y="8"/>
                  </a:lnTo>
                  <a:lnTo>
                    <a:pt x="41" y="9"/>
                  </a:lnTo>
                  <a:lnTo>
                    <a:pt x="51" y="10"/>
                  </a:lnTo>
                  <a:lnTo>
                    <a:pt x="61" y="10"/>
                  </a:lnTo>
                  <a:lnTo>
                    <a:pt x="70" y="9"/>
                  </a:lnTo>
                  <a:lnTo>
                    <a:pt x="80" y="7"/>
                  </a:lnTo>
                  <a:lnTo>
                    <a:pt x="87" y="3"/>
                  </a:lnTo>
                  <a:lnTo>
                    <a:pt x="94" y="0"/>
                  </a:lnTo>
                  <a:lnTo>
                    <a:pt x="100" y="11"/>
                  </a:lnTo>
                  <a:lnTo>
                    <a:pt x="103" y="22"/>
                  </a:lnTo>
                  <a:lnTo>
                    <a:pt x="101" y="38"/>
                  </a:lnTo>
                  <a:lnTo>
                    <a:pt x="91" y="62"/>
                  </a:lnTo>
                  <a:lnTo>
                    <a:pt x="98" y="64"/>
                  </a:lnTo>
                  <a:lnTo>
                    <a:pt x="103" y="70"/>
                  </a:lnTo>
                  <a:lnTo>
                    <a:pt x="105" y="79"/>
                  </a:lnTo>
                  <a:lnTo>
                    <a:pt x="102" y="90"/>
                  </a:lnTo>
                  <a:lnTo>
                    <a:pt x="99" y="94"/>
                  </a:lnTo>
                  <a:lnTo>
                    <a:pt x="95" y="99"/>
                  </a:lnTo>
                  <a:lnTo>
                    <a:pt x="92" y="102"/>
                  </a:lnTo>
                  <a:lnTo>
                    <a:pt x="87" y="106"/>
                  </a:lnTo>
                  <a:lnTo>
                    <a:pt x="83" y="109"/>
                  </a:lnTo>
                  <a:lnTo>
                    <a:pt x="79" y="111"/>
                  </a:lnTo>
                  <a:lnTo>
                    <a:pt x="74" y="113"/>
                  </a:lnTo>
                  <a:lnTo>
                    <a:pt x="71" y="114"/>
                  </a:lnTo>
                  <a:lnTo>
                    <a:pt x="66" y="114"/>
                  </a:lnTo>
                  <a:lnTo>
                    <a:pt x="61" y="113"/>
                  </a:lnTo>
                  <a:lnTo>
                    <a:pt x="56" y="111"/>
                  </a:lnTo>
                  <a:lnTo>
                    <a:pt x="52" y="108"/>
                  </a:lnTo>
                  <a:lnTo>
                    <a:pt x="44" y="110"/>
                  </a:lnTo>
                  <a:lnTo>
                    <a:pt x="37" y="108"/>
                  </a:lnTo>
                  <a:lnTo>
                    <a:pt x="31" y="103"/>
                  </a:lnTo>
                  <a:lnTo>
                    <a:pt x="26" y="94"/>
                  </a:lnTo>
                  <a:lnTo>
                    <a:pt x="18" y="93"/>
                  </a:lnTo>
                  <a:lnTo>
                    <a:pt x="10" y="86"/>
                  </a:lnTo>
                  <a:lnTo>
                    <a:pt x="5" y="75"/>
                  </a:lnTo>
                  <a:lnTo>
                    <a:pt x="1" y="60"/>
                  </a:lnTo>
                  <a:lnTo>
                    <a:pt x="0" y="47"/>
                  </a:lnTo>
                  <a:lnTo>
                    <a:pt x="3" y="37"/>
                  </a:lnTo>
                  <a:lnTo>
                    <a:pt x="6" y="27"/>
                  </a:lnTo>
                  <a:lnTo>
                    <a:pt x="10" y="20"/>
                  </a:lnTo>
                  <a:close/>
                </a:path>
              </a:pathLst>
            </a:custGeom>
            <a:solidFill>
              <a:srgbClr val="D899F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77" name="Freeform 1892"/>
            <p:cNvSpPr>
              <a:spLocks/>
            </p:cNvSpPr>
            <p:nvPr/>
          </p:nvSpPr>
          <p:spPr bwMode="auto">
            <a:xfrm>
              <a:off x="5245" y="1168"/>
              <a:ext cx="71" cy="61"/>
            </a:xfrm>
            <a:custGeom>
              <a:avLst/>
              <a:gdLst>
                <a:gd name="T0" fmla="*/ 0 w 287"/>
                <a:gd name="T1" fmla="*/ 0 h 246"/>
                <a:gd name="T2" fmla="*/ 0 w 287"/>
                <a:gd name="T3" fmla="*/ 0 h 246"/>
                <a:gd name="T4" fmla="*/ 0 w 287"/>
                <a:gd name="T5" fmla="*/ 0 h 246"/>
                <a:gd name="T6" fmla="*/ 0 w 287"/>
                <a:gd name="T7" fmla="*/ 0 h 246"/>
                <a:gd name="T8" fmla="*/ 0 w 287"/>
                <a:gd name="T9" fmla="*/ 0 h 246"/>
                <a:gd name="T10" fmla="*/ 0 w 287"/>
                <a:gd name="T11" fmla="*/ 0 h 246"/>
                <a:gd name="T12" fmla="*/ 0 w 287"/>
                <a:gd name="T13" fmla="*/ 0 h 246"/>
                <a:gd name="T14" fmla="*/ 0 w 287"/>
                <a:gd name="T15" fmla="*/ 0 h 246"/>
                <a:gd name="T16" fmla="*/ 0 w 287"/>
                <a:gd name="T17" fmla="*/ 0 h 246"/>
                <a:gd name="T18" fmla="*/ 0 w 287"/>
                <a:gd name="T19" fmla="*/ 0 h 246"/>
                <a:gd name="T20" fmla="*/ 0 w 287"/>
                <a:gd name="T21" fmla="*/ 0 h 246"/>
                <a:gd name="T22" fmla="*/ 0 w 287"/>
                <a:gd name="T23" fmla="*/ 0 h 246"/>
                <a:gd name="T24" fmla="*/ 0 w 287"/>
                <a:gd name="T25" fmla="*/ 0 h 246"/>
                <a:gd name="T26" fmla="*/ 0 w 287"/>
                <a:gd name="T27" fmla="*/ 0 h 246"/>
                <a:gd name="T28" fmla="*/ 0 w 287"/>
                <a:gd name="T29" fmla="*/ 0 h 246"/>
                <a:gd name="T30" fmla="*/ 0 w 287"/>
                <a:gd name="T31" fmla="*/ 0 h 246"/>
                <a:gd name="T32" fmla="*/ 0 w 287"/>
                <a:gd name="T33" fmla="*/ 0 h 246"/>
                <a:gd name="T34" fmla="*/ 0 w 287"/>
                <a:gd name="T35" fmla="*/ 0 h 246"/>
                <a:gd name="T36" fmla="*/ 0 w 287"/>
                <a:gd name="T37" fmla="*/ 0 h 246"/>
                <a:gd name="T38" fmla="*/ 0 w 287"/>
                <a:gd name="T39" fmla="*/ 0 h 246"/>
                <a:gd name="T40" fmla="*/ 0 w 287"/>
                <a:gd name="T41" fmla="*/ 0 h 246"/>
                <a:gd name="T42" fmla="*/ 0 w 287"/>
                <a:gd name="T43" fmla="*/ 0 h 246"/>
                <a:gd name="T44" fmla="*/ 0 w 287"/>
                <a:gd name="T45" fmla="*/ 0 h 246"/>
                <a:gd name="T46" fmla="*/ 0 w 287"/>
                <a:gd name="T47" fmla="*/ 0 h 246"/>
                <a:gd name="T48" fmla="*/ 0 w 287"/>
                <a:gd name="T49" fmla="*/ 0 h 246"/>
                <a:gd name="T50" fmla="*/ 0 w 287"/>
                <a:gd name="T51" fmla="*/ 0 h 246"/>
                <a:gd name="T52" fmla="*/ 0 w 287"/>
                <a:gd name="T53" fmla="*/ 0 h 246"/>
                <a:gd name="T54" fmla="*/ 0 w 287"/>
                <a:gd name="T55" fmla="*/ 0 h 246"/>
                <a:gd name="T56" fmla="*/ 0 w 287"/>
                <a:gd name="T57" fmla="*/ 0 h 246"/>
                <a:gd name="T58" fmla="*/ 0 w 287"/>
                <a:gd name="T59" fmla="*/ 0 h 246"/>
                <a:gd name="T60" fmla="*/ 0 w 287"/>
                <a:gd name="T61" fmla="*/ 0 h 246"/>
                <a:gd name="T62" fmla="*/ 0 w 287"/>
                <a:gd name="T63" fmla="*/ 0 h 246"/>
                <a:gd name="T64" fmla="*/ 0 w 287"/>
                <a:gd name="T65" fmla="*/ 0 h 246"/>
                <a:gd name="T66" fmla="*/ 0 w 287"/>
                <a:gd name="T67" fmla="*/ 0 h 246"/>
                <a:gd name="T68" fmla="*/ 0 w 287"/>
                <a:gd name="T69" fmla="*/ 0 h 246"/>
                <a:gd name="T70" fmla="*/ 0 w 287"/>
                <a:gd name="T71" fmla="*/ 0 h 246"/>
                <a:gd name="T72" fmla="*/ 0 w 287"/>
                <a:gd name="T73" fmla="*/ 0 h 246"/>
                <a:gd name="T74" fmla="*/ 0 w 287"/>
                <a:gd name="T75" fmla="*/ 0 h 246"/>
                <a:gd name="T76" fmla="*/ 0 w 287"/>
                <a:gd name="T77" fmla="*/ 0 h 246"/>
                <a:gd name="T78" fmla="*/ 0 w 287"/>
                <a:gd name="T79" fmla="*/ 0 h 246"/>
                <a:gd name="T80" fmla="*/ 0 w 287"/>
                <a:gd name="T81" fmla="*/ 0 h 246"/>
                <a:gd name="T82" fmla="*/ 0 w 287"/>
                <a:gd name="T83" fmla="*/ 0 h 246"/>
                <a:gd name="T84" fmla="*/ 0 w 287"/>
                <a:gd name="T85" fmla="*/ 0 h 246"/>
                <a:gd name="T86" fmla="*/ 0 w 287"/>
                <a:gd name="T87" fmla="*/ 0 h 246"/>
                <a:gd name="T88" fmla="*/ 0 w 287"/>
                <a:gd name="T89" fmla="*/ 0 h 246"/>
                <a:gd name="T90" fmla="*/ 0 w 287"/>
                <a:gd name="T91" fmla="*/ 0 h 246"/>
                <a:gd name="T92" fmla="*/ 0 w 287"/>
                <a:gd name="T93" fmla="*/ 0 h 246"/>
                <a:gd name="T94" fmla="*/ 0 w 287"/>
                <a:gd name="T95" fmla="*/ 0 h 24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87"/>
                <a:gd name="T145" fmla="*/ 0 h 246"/>
                <a:gd name="T146" fmla="*/ 287 w 287"/>
                <a:gd name="T147" fmla="*/ 246 h 24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87" h="246">
                  <a:moveTo>
                    <a:pt x="42" y="223"/>
                  </a:moveTo>
                  <a:lnTo>
                    <a:pt x="38" y="227"/>
                  </a:lnTo>
                  <a:lnTo>
                    <a:pt x="33" y="228"/>
                  </a:lnTo>
                  <a:lnTo>
                    <a:pt x="28" y="226"/>
                  </a:lnTo>
                  <a:lnTo>
                    <a:pt x="23" y="223"/>
                  </a:lnTo>
                  <a:lnTo>
                    <a:pt x="19" y="218"/>
                  </a:lnTo>
                  <a:lnTo>
                    <a:pt x="18" y="212"/>
                  </a:lnTo>
                  <a:lnTo>
                    <a:pt x="19" y="206"/>
                  </a:lnTo>
                  <a:lnTo>
                    <a:pt x="25" y="203"/>
                  </a:lnTo>
                  <a:lnTo>
                    <a:pt x="11" y="196"/>
                  </a:lnTo>
                  <a:lnTo>
                    <a:pt x="4" y="183"/>
                  </a:lnTo>
                  <a:lnTo>
                    <a:pt x="6" y="168"/>
                  </a:lnTo>
                  <a:lnTo>
                    <a:pt x="16" y="160"/>
                  </a:lnTo>
                  <a:lnTo>
                    <a:pt x="5" y="152"/>
                  </a:lnTo>
                  <a:lnTo>
                    <a:pt x="0" y="135"/>
                  </a:lnTo>
                  <a:lnTo>
                    <a:pt x="3" y="118"/>
                  </a:lnTo>
                  <a:lnTo>
                    <a:pt x="15" y="109"/>
                  </a:lnTo>
                  <a:lnTo>
                    <a:pt x="10" y="99"/>
                  </a:lnTo>
                  <a:lnTo>
                    <a:pt x="10" y="88"/>
                  </a:lnTo>
                  <a:lnTo>
                    <a:pt x="13" y="79"/>
                  </a:lnTo>
                  <a:lnTo>
                    <a:pt x="19" y="69"/>
                  </a:lnTo>
                  <a:lnTo>
                    <a:pt x="26" y="63"/>
                  </a:lnTo>
                  <a:lnTo>
                    <a:pt x="35" y="58"/>
                  </a:lnTo>
                  <a:lnTo>
                    <a:pt x="44" y="58"/>
                  </a:lnTo>
                  <a:lnTo>
                    <a:pt x="53" y="63"/>
                  </a:lnTo>
                  <a:lnTo>
                    <a:pt x="48" y="56"/>
                  </a:lnTo>
                  <a:lnTo>
                    <a:pt x="47" y="48"/>
                  </a:lnTo>
                  <a:lnTo>
                    <a:pt x="49" y="41"/>
                  </a:lnTo>
                  <a:lnTo>
                    <a:pt x="53" y="35"/>
                  </a:lnTo>
                  <a:lnTo>
                    <a:pt x="58" y="31"/>
                  </a:lnTo>
                  <a:lnTo>
                    <a:pt x="65" y="30"/>
                  </a:lnTo>
                  <a:lnTo>
                    <a:pt x="72" y="33"/>
                  </a:lnTo>
                  <a:lnTo>
                    <a:pt x="79" y="41"/>
                  </a:lnTo>
                  <a:lnTo>
                    <a:pt x="78" y="31"/>
                  </a:lnTo>
                  <a:lnTo>
                    <a:pt x="81" y="22"/>
                  </a:lnTo>
                  <a:lnTo>
                    <a:pt x="86" y="15"/>
                  </a:lnTo>
                  <a:lnTo>
                    <a:pt x="92" y="10"/>
                  </a:lnTo>
                  <a:lnTo>
                    <a:pt x="100" y="8"/>
                  </a:lnTo>
                  <a:lnTo>
                    <a:pt x="107" y="10"/>
                  </a:lnTo>
                  <a:lnTo>
                    <a:pt x="114" y="16"/>
                  </a:lnTo>
                  <a:lnTo>
                    <a:pt x="118" y="28"/>
                  </a:lnTo>
                  <a:lnTo>
                    <a:pt x="121" y="18"/>
                  </a:lnTo>
                  <a:lnTo>
                    <a:pt x="125" y="10"/>
                  </a:lnTo>
                  <a:lnTo>
                    <a:pt x="130" y="4"/>
                  </a:lnTo>
                  <a:lnTo>
                    <a:pt x="137" y="0"/>
                  </a:lnTo>
                  <a:lnTo>
                    <a:pt x="144" y="0"/>
                  </a:lnTo>
                  <a:lnTo>
                    <a:pt x="150" y="3"/>
                  </a:lnTo>
                  <a:lnTo>
                    <a:pt x="156" y="7"/>
                  </a:lnTo>
                  <a:lnTo>
                    <a:pt x="161" y="14"/>
                  </a:lnTo>
                  <a:lnTo>
                    <a:pt x="167" y="21"/>
                  </a:lnTo>
                  <a:lnTo>
                    <a:pt x="171" y="12"/>
                  </a:lnTo>
                  <a:lnTo>
                    <a:pt x="177" y="6"/>
                  </a:lnTo>
                  <a:lnTo>
                    <a:pt x="183" y="4"/>
                  </a:lnTo>
                  <a:lnTo>
                    <a:pt x="190" y="5"/>
                  </a:lnTo>
                  <a:lnTo>
                    <a:pt x="196" y="8"/>
                  </a:lnTo>
                  <a:lnTo>
                    <a:pt x="201" y="14"/>
                  </a:lnTo>
                  <a:lnTo>
                    <a:pt x="203" y="23"/>
                  </a:lnTo>
                  <a:lnTo>
                    <a:pt x="203" y="34"/>
                  </a:lnTo>
                  <a:lnTo>
                    <a:pt x="218" y="26"/>
                  </a:lnTo>
                  <a:lnTo>
                    <a:pt x="231" y="23"/>
                  </a:lnTo>
                  <a:lnTo>
                    <a:pt x="240" y="28"/>
                  </a:lnTo>
                  <a:lnTo>
                    <a:pt x="246" y="35"/>
                  </a:lnTo>
                  <a:lnTo>
                    <a:pt x="250" y="45"/>
                  </a:lnTo>
                  <a:lnTo>
                    <a:pt x="252" y="56"/>
                  </a:lnTo>
                  <a:lnTo>
                    <a:pt x="251" y="65"/>
                  </a:lnTo>
                  <a:lnTo>
                    <a:pt x="248" y="72"/>
                  </a:lnTo>
                  <a:lnTo>
                    <a:pt x="258" y="68"/>
                  </a:lnTo>
                  <a:lnTo>
                    <a:pt x="266" y="69"/>
                  </a:lnTo>
                  <a:lnTo>
                    <a:pt x="272" y="74"/>
                  </a:lnTo>
                  <a:lnTo>
                    <a:pt x="276" y="80"/>
                  </a:lnTo>
                  <a:lnTo>
                    <a:pt x="277" y="88"/>
                  </a:lnTo>
                  <a:lnTo>
                    <a:pt x="276" y="96"/>
                  </a:lnTo>
                  <a:lnTo>
                    <a:pt x="272" y="103"/>
                  </a:lnTo>
                  <a:lnTo>
                    <a:pt x="266" y="109"/>
                  </a:lnTo>
                  <a:lnTo>
                    <a:pt x="276" y="110"/>
                  </a:lnTo>
                  <a:lnTo>
                    <a:pt x="282" y="113"/>
                  </a:lnTo>
                  <a:lnTo>
                    <a:pt x="286" y="118"/>
                  </a:lnTo>
                  <a:lnTo>
                    <a:pt x="287" y="125"/>
                  </a:lnTo>
                  <a:lnTo>
                    <a:pt x="285" y="132"/>
                  </a:lnTo>
                  <a:lnTo>
                    <a:pt x="281" y="137"/>
                  </a:lnTo>
                  <a:lnTo>
                    <a:pt x="276" y="142"/>
                  </a:lnTo>
                  <a:lnTo>
                    <a:pt x="271" y="145"/>
                  </a:lnTo>
                  <a:lnTo>
                    <a:pt x="279" y="153"/>
                  </a:lnTo>
                  <a:lnTo>
                    <a:pt x="284" y="163"/>
                  </a:lnTo>
                  <a:lnTo>
                    <a:pt x="286" y="172"/>
                  </a:lnTo>
                  <a:lnTo>
                    <a:pt x="285" y="180"/>
                  </a:lnTo>
                  <a:lnTo>
                    <a:pt x="280" y="188"/>
                  </a:lnTo>
                  <a:lnTo>
                    <a:pt x="274" y="194"/>
                  </a:lnTo>
                  <a:lnTo>
                    <a:pt x="266" y="197"/>
                  </a:lnTo>
                  <a:lnTo>
                    <a:pt x="257" y="200"/>
                  </a:lnTo>
                  <a:lnTo>
                    <a:pt x="260" y="209"/>
                  </a:lnTo>
                  <a:lnTo>
                    <a:pt x="259" y="217"/>
                  </a:lnTo>
                  <a:lnTo>
                    <a:pt x="255" y="225"/>
                  </a:lnTo>
                  <a:lnTo>
                    <a:pt x="250" y="232"/>
                  </a:lnTo>
                  <a:lnTo>
                    <a:pt x="243" y="238"/>
                  </a:lnTo>
                  <a:lnTo>
                    <a:pt x="236" y="242"/>
                  </a:lnTo>
                  <a:lnTo>
                    <a:pt x="229" y="244"/>
                  </a:lnTo>
                  <a:lnTo>
                    <a:pt x="223" y="246"/>
                  </a:lnTo>
                  <a:lnTo>
                    <a:pt x="229" y="238"/>
                  </a:lnTo>
                  <a:lnTo>
                    <a:pt x="234" y="231"/>
                  </a:lnTo>
                  <a:lnTo>
                    <a:pt x="238" y="223"/>
                  </a:lnTo>
                  <a:lnTo>
                    <a:pt x="241" y="213"/>
                  </a:lnTo>
                  <a:lnTo>
                    <a:pt x="242" y="188"/>
                  </a:lnTo>
                  <a:lnTo>
                    <a:pt x="240" y="160"/>
                  </a:lnTo>
                  <a:lnTo>
                    <a:pt x="235" y="134"/>
                  </a:lnTo>
                  <a:lnTo>
                    <a:pt x="223" y="110"/>
                  </a:lnTo>
                  <a:lnTo>
                    <a:pt x="219" y="104"/>
                  </a:lnTo>
                  <a:lnTo>
                    <a:pt x="215" y="99"/>
                  </a:lnTo>
                  <a:lnTo>
                    <a:pt x="211" y="96"/>
                  </a:lnTo>
                  <a:lnTo>
                    <a:pt x="206" y="92"/>
                  </a:lnTo>
                  <a:lnTo>
                    <a:pt x="201" y="89"/>
                  </a:lnTo>
                  <a:lnTo>
                    <a:pt x="196" y="87"/>
                  </a:lnTo>
                  <a:lnTo>
                    <a:pt x="191" y="84"/>
                  </a:lnTo>
                  <a:lnTo>
                    <a:pt x="185" y="81"/>
                  </a:lnTo>
                  <a:lnTo>
                    <a:pt x="178" y="77"/>
                  </a:lnTo>
                  <a:lnTo>
                    <a:pt x="172" y="75"/>
                  </a:lnTo>
                  <a:lnTo>
                    <a:pt x="165" y="74"/>
                  </a:lnTo>
                  <a:lnTo>
                    <a:pt x="160" y="73"/>
                  </a:lnTo>
                  <a:lnTo>
                    <a:pt x="154" y="73"/>
                  </a:lnTo>
                  <a:lnTo>
                    <a:pt x="148" y="73"/>
                  </a:lnTo>
                  <a:lnTo>
                    <a:pt x="142" y="74"/>
                  </a:lnTo>
                  <a:lnTo>
                    <a:pt x="134" y="74"/>
                  </a:lnTo>
                  <a:lnTo>
                    <a:pt x="133" y="74"/>
                  </a:lnTo>
                  <a:lnTo>
                    <a:pt x="130" y="75"/>
                  </a:lnTo>
                  <a:lnTo>
                    <a:pt x="125" y="75"/>
                  </a:lnTo>
                  <a:lnTo>
                    <a:pt x="120" y="76"/>
                  </a:lnTo>
                  <a:lnTo>
                    <a:pt x="115" y="77"/>
                  </a:lnTo>
                  <a:lnTo>
                    <a:pt x="108" y="79"/>
                  </a:lnTo>
                  <a:lnTo>
                    <a:pt x="104" y="81"/>
                  </a:lnTo>
                  <a:lnTo>
                    <a:pt x="100" y="82"/>
                  </a:lnTo>
                  <a:lnTo>
                    <a:pt x="95" y="84"/>
                  </a:lnTo>
                  <a:lnTo>
                    <a:pt x="89" y="89"/>
                  </a:lnTo>
                  <a:lnTo>
                    <a:pt x="81" y="95"/>
                  </a:lnTo>
                  <a:lnTo>
                    <a:pt x="73" y="102"/>
                  </a:lnTo>
                  <a:lnTo>
                    <a:pt x="65" y="110"/>
                  </a:lnTo>
                  <a:lnTo>
                    <a:pt x="58" y="118"/>
                  </a:lnTo>
                  <a:lnTo>
                    <a:pt x="53" y="125"/>
                  </a:lnTo>
                  <a:lnTo>
                    <a:pt x="48" y="133"/>
                  </a:lnTo>
                  <a:lnTo>
                    <a:pt x="46" y="143"/>
                  </a:lnTo>
                  <a:lnTo>
                    <a:pt x="46" y="158"/>
                  </a:lnTo>
                  <a:lnTo>
                    <a:pt x="47" y="174"/>
                  </a:lnTo>
                  <a:lnTo>
                    <a:pt x="50" y="185"/>
                  </a:lnTo>
                  <a:lnTo>
                    <a:pt x="47" y="195"/>
                  </a:lnTo>
                  <a:lnTo>
                    <a:pt x="45" y="208"/>
                  </a:lnTo>
                  <a:lnTo>
                    <a:pt x="43" y="218"/>
                  </a:lnTo>
                  <a:lnTo>
                    <a:pt x="42" y="223"/>
                  </a:lnTo>
                  <a:close/>
                </a:path>
              </a:pathLst>
            </a:custGeom>
            <a:solidFill>
              <a:srgbClr val="E099F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78" name="Freeform 1893"/>
            <p:cNvSpPr>
              <a:spLocks/>
            </p:cNvSpPr>
            <p:nvPr/>
          </p:nvSpPr>
          <p:spPr bwMode="auto">
            <a:xfrm>
              <a:off x="5258" y="1250"/>
              <a:ext cx="48" cy="83"/>
            </a:xfrm>
            <a:custGeom>
              <a:avLst/>
              <a:gdLst>
                <a:gd name="T0" fmla="*/ 0 w 190"/>
                <a:gd name="T1" fmla="*/ 0 h 332"/>
                <a:gd name="T2" fmla="*/ 0 w 190"/>
                <a:gd name="T3" fmla="*/ 0 h 332"/>
                <a:gd name="T4" fmla="*/ 0 w 190"/>
                <a:gd name="T5" fmla="*/ 0 h 332"/>
                <a:gd name="T6" fmla="*/ 0 w 190"/>
                <a:gd name="T7" fmla="*/ 0 h 332"/>
                <a:gd name="T8" fmla="*/ 0 w 190"/>
                <a:gd name="T9" fmla="*/ 0 h 332"/>
                <a:gd name="T10" fmla="*/ 0 w 190"/>
                <a:gd name="T11" fmla="*/ 0 h 332"/>
                <a:gd name="T12" fmla="*/ 0 w 190"/>
                <a:gd name="T13" fmla="*/ 0 h 332"/>
                <a:gd name="T14" fmla="*/ 0 w 190"/>
                <a:gd name="T15" fmla="*/ 0 h 332"/>
                <a:gd name="T16" fmla="*/ 0 w 190"/>
                <a:gd name="T17" fmla="*/ 0 h 332"/>
                <a:gd name="T18" fmla="*/ 0 w 190"/>
                <a:gd name="T19" fmla="*/ 0 h 332"/>
                <a:gd name="T20" fmla="*/ 0 w 190"/>
                <a:gd name="T21" fmla="*/ 0 h 332"/>
                <a:gd name="T22" fmla="*/ 0 w 190"/>
                <a:gd name="T23" fmla="*/ 0 h 332"/>
                <a:gd name="T24" fmla="*/ 0 w 190"/>
                <a:gd name="T25" fmla="*/ 0 h 332"/>
                <a:gd name="T26" fmla="*/ 0 w 190"/>
                <a:gd name="T27" fmla="*/ 0 h 332"/>
                <a:gd name="T28" fmla="*/ 0 w 190"/>
                <a:gd name="T29" fmla="*/ 0 h 332"/>
                <a:gd name="T30" fmla="*/ 0 w 190"/>
                <a:gd name="T31" fmla="*/ 0 h 332"/>
                <a:gd name="T32" fmla="*/ 0 w 190"/>
                <a:gd name="T33" fmla="*/ 0 h 332"/>
                <a:gd name="T34" fmla="*/ 0 w 190"/>
                <a:gd name="T35" fmla="*/ 0 h 332"/>
                <a:gd name="T36" fmla="*/ 0 w 190"/>
                <a:gd name="T37" fmla="*/ 0 h 332"/>
                <a:gd name="T38" fmla="*/ 0 w 190"/>
                <a:gd name="T39" fmla="*/ 0 h 332"/>
                <a:gd name="T40" fmla="*/ 0 w 190"/>
                <a:gd name="T41" fmla="*/ 0 h 332"/>
                <a:gd name="T42" fmla="*/ 0 w 190"/>
                <a:gd name="T43" fmla="*/ 0 h 332"/>
                <a:gd name="T44" fmla="*/ 0 w 190"/>
                <a:gd name="T45" fmla="*/ 0 h 332"/>
                <a:gd name="T46" fmla="*/ 0 w 190"/>
                <a:gd name="T47" fmla="*/ 0 h 332"/>
                <a:gd name="T48" fmla="*/ 0 w 190"/>
                <a:gd name="T49" fmla="*/ 0 h 332"/>
                <a:gd name="T50" fmla="*/ 0 w 190"/>
                <a:gd name="T51" fmla="*/ 0 h 332"/>
                <a:gd name="T52" fmla="*/ 0 w 190"/>
                <a:gd name="T53" fmla="*/ 0 h 332"/>
                <a:gd name="T54" fmla="*/ 0 w 190"/>
                <a:gd name="T55" fmla="*/ 0 h 332"/>
                <a:gd name="T56" fmla="*/ 0 w 190"/>
                <a:gd name="T57" fmla="*/ 0 h 332"/>
                <a:gd name="T58" fmla="*/ 0 w 190"/>
                <a:gd name="T59" fmla="*/ 0 h 332"/>
                <a:gd name="T60" fmla="*/ 0 w 190"/>
                <a:gd name="T61" fmla="*/ 0 h 332"/>
                <a:gd name="T62" fmla="*/ 0 w 190"/>
                <a:gd name="T63" fmla="*/ 0 h 332"/>
                <a:gd name="T64" fmla="*/ 0 w 190"/>
                <a:gd name="T65" fmla="*/ 0 h 332"/>
                <a:gd name="T66" fmla="*/ 0 w 190"/>
                <a:gd name="T67" fmla="*/ 0 h 332"/>
                <a:gd name="T68" fmla="*/ 0 w 190"/>
                <a:gd name="T69" fmla="*/ 0 h 332"/>
                <a:gd name="T70" fmla="*/ 0 w 190"/>
                <a:gd name="T71" fmla="*/ 0 h 332"/>
                <a:gd name="T72" fmla="*/ 0 w 190"/>
                <a:gd name="T73" fmla="*/ 0 h 332"/>
                <a:gd name="T74" fmla="*/ 0 w 190"/>
                <a:gd name="T75" fmla="*/ 0 h 332"/>
                <a:gd name="T76" fmla="*/ 0 w 190"/>
                <a:gd name="T77" fmla="*/ 0 h 332"/>
                <a:gd name="T78" fmla="*/ 0 w 190"/>
                <a:gd name="T79" fmla="*/ 0 h 332"/>
                <a:gd name="T80" fmla="*/ 0 w 190"/>
                <a:gd name="T81" fmla="*/ 0 h 332"/>
                <a:gd name="T82" fmla="*/ 0 w 190"/>
                <a:gd name="T83" fmla="*/ 0 h 332"/>
                <a:gd name="T84" fmla="*/ 0 w 190"/>
                <a:gd name="T85" fmla="*/ 0 h 332"/>
                <a:gd name="T86" fmla="*/ 0 w 190"/>
                <a:gd name="T87" fmla="*/ 0 h 332"/>
                <a:gd name="T88" fmla="*/ 0 w 190"/>
                <a:gd name="T89" fmla="*/ 0 h 332"/>
                <a:gd name="T90" fmla="*/ 0 w 190"/>
                <a:gd name="T91" fmla="*/ 0 h 332"/>
                <a:gd name="T92" fmla="*/ 0 w 190"/>
                <a:gd name="T93" fmla="*/ 0 h 332"/>
                <a:gd name="T94" fmla="*/ 0 w 190"/>
                <a:gd name="T95" fmla="*/ 0 h 332"/>
                <a:gd name="T96" fmla="*/ 0 w 190"/>
                <a:gd name="T97" fmla="*/ 0 h 332"/>
                <a:gd name="T98" fmla="*/ 0 w 190"/>
                <a:gd name="T99" fmla="*/ 0 h 332"/>
                <a:gd name="T100" fmla="*/ 0 w 190"/>
                <a:gd name="T101" fmla="*/ 0 h 332"/>
                <a:gd name="T102" fmla="*/ 0 w 190"/>
                <a:gd name="T103" fmla="*/ 0 h 332"/>
                <a:gd name="T104" fmla="*/ 0 w 190"/>
                <a:gd name="T105" fmla="*/ 0 h 332"/>
                <a:gd name="T106" fmla="*/ 0 w 190"/>
                <a:gd name="T107" fmla="*/ 0 h 332"/>
                <a:gd name="T108" fmla="*/ 0 w 190"/>
                <a:gd name="T109" fmla="*/ 0 h 332"/>
                <a:gd name="T110" fmla="*/ 0 w 190"/>
                <a:gd name="T111" fmla="*/ 0 h 33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90"/>
                <a:gd name="T169" fmla="*/ 0 h 332"/>
                <a:gd name="T170" fmla="*/ 190 w 190"/>
                <a:gd name="T171" fmla="*/ 332 h 33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90" h="332">
                  <a:moveTo>
                    <a:pt x="148" y="9"/>
                  </a:moveTo>
                  <a:lnTo>
                    <a:pt x="163" y="24"/>
                  </a:lnTo>
                  <a:lnTo>
                    <a:pt x="169" y="29"/>
                  </a:lnTo>
                  <a:lnTo>
                    <a:pt x="175" y="35"/>
                  </a:lnTo>
                  <a:lnTo>
                    <a:pt x="180" y="41"/>
                  </a:lnTo>
                  <a:lnTo>
                    <a:pt x="183" y="45"/>
                  </a:lnTo>
                  <a:lnTo>
                    <a:pt x="186" y="50"/>
                  </a:lnTo>
                  <a:lnTo>
                    <a:pt x="188" y="56"/>
                  </a:lnTo>
                  <a:lnTo>
                    <a:pt x="189" y="63"/>
                  </a:lnTo>
                  <a:lnTo>
                    <a:pt x="190" y="70"/>
                  </a:lnTo>
                  <a:lnTo>
                    <a:pt x="190" y="75"/>
                  </a:lnTo>
                  <a:lnTo>
                    <a:pt x="187" y="80"/>
                  </a:lnTo>
                  <a:lnTo>
                    <a:pt x="182" y="83"/>
                  </a:lnTo>
                  <a:lnTo>
                    <a:pt x="175" y="88"/>
                  </a:lnTo>
                  <a:lnTo>
                    <a:pt x="167" y="94"/>
                  </a:lnTo>
                  <a:lnTo>
                    <a:pt x="161" y="101"/>
                  </a:lnTo>
                  <a:lnTo>
                    <a:pt x="156" y="109"/>
                  </a:lnTo>
                  <a:lnTo>
                    <a:pt x="150" y="120"/>
                  </a:lnTo>
                  <a:lnTo>
                    <a:pt x="150" y="131"/>
                  </a:lnTo>
                  <a:lnTo>
                    <a:pt x="148" y="140"/>
                  </a:lnTo>
                  <a:lnTo>
                    <a:pt x="146" y="148"/>
                  </a:lnTo>
                  <a:lnTo>
                    <a:pt x="142" y="156"/>
                  </a:lnTo>
                  <a:lnTo>
                    <a:pt x="137" y="163"/>
                  </a:lnTo>
                  <a:lnTo>
                    <a:pt x="131" y="169"/>
                  </a:lnTo>
                  <a:lnTo>
                    <a:pt x="123" y="173"/>
                  </a:lnTo>
                  <a:lnTo>
                    <a:pt x="113" y="177"/>
                  </a:lnTo>
                  <a:lnTo>
                    <a:pt x="120" y="161"/>
                  </a:lnTo>
                  <a:lnTo>
                    <a:pt x="121" y="142"/>
                  </a:lnTo>
                  <a:lnTo>
                    <a:pt x="116" y="124"/>
                  </a:lnTo>
                  <a:lnTo>
                    <a:pt x="106" y="109"/>
                  </a:lnTo>
                  <a:lnTo>
                    <a:pt x="101" y="139"/>
                  </a:lnTo>
                  <a:lnTo>
                    <a:pt x="99" y="159"/>
                  </a:lnTo>
                  <a:lnTo>
                    <a:pt x="101" y="174"/>
                  </a:lnTo>
                  <a:lnTo>
                    <a:pt x="106" y="185"/>
                  </a:lnTo>
                  <a:lnTo>
                    <a:pt x="110" y="196"/>
                  </a:lnTo>
                  <a:lnTo>
                    <a:pt x="111" y="209"/>
                  </a:lnTo>
                  <a:lnTo>
                    <a:pt x="111" y="222"/>
                  </a:lnTo>
                  <a:lnTo>
                    <a:pt x="111" y="233"/>
                  </a:lnTo>
                  <a:lnTo>
                    <a:pt x="112" y="242"/>
                  </a:lnTo>
                  <a:lnTo>
                    <a:pt x="111" y="249"/>
                  </a:lnTo>
                  <a:lnTo>
                    <a:pt x="109" y="256"/>
                  </a:lnTo>
                  <a:lnTo>
                    <a:pt x="108" y="264"/>
                  </a:lnTo>
                  <a:lnTo>
                    <a:pt x="107" y="269"/>
                  </a:lnTo>
                  <a:lnTo>
                    <a:pt x="106" y="272"/>
                  </a:lnTo>
                  <a:lnTo>
                    <a:pt x="103" y="277"/>
                  </a:lnTo>
                  <a:lnTo>
                    <a:pt x="100" y="283"/>
                  </a:lnTo>
                  <a:lnTo>
                    <a:pt x="96" y="288"/>
                  </a:lnTo>
                  <a:lnTo>
                    <a:pt x="90" y="296"/>
                  </a:lnTo>
                  <a:lnTo>
                    <a:pt x="83" y="304"/>
                  </a:lnTo>
                  <a:lnTo>
                    <a:pt x="75" y="315"/>
                  </a:lnTo>
                  <a:lnTo>
                    <a:pt x="64" y="332"/>
                  </a:lnTo>
                  <a:lnTo>
                    <a:pt x="59" y="307"/>
                  </a:lnTo>
                  <a:lnTo>
                    <a:pt x="57" y="285"/>
                  </a:lnTo>
                  <a:lnTo>
                    <a:pt x="55" y="264"/>
                  </a:lnTo>
                  <a:lnTo>
                    <a:pt x="57" y="240"/>
                  </a:lnTo>
                  <a:lnTo>
                    <a:pt x="63" y="224"/>
                  </a:lnTo>
                  <a:lnTo>
                    <a:pt x="69" y="210"/>
                  </a:lnTo>
                  <a:lnTo>
                    <a:pt x="75" y="199"/>
                  </a:lnTo>
                  <a:lnTo>
                    <a:pt x="80" y="187"/>
                  </a:lnTo>
                  <a:lnTo>
                    <a:pt x="82" y="175"/>
                  </a:lnTo>
                  <a:lnTo>
                    <a:pt x="80" y="164"/>
                  </a:lnTo>
                  <a:lnTo>
                    <a:pt x="76" y="152"/>
                  </a:lnTo>
                  <a:lnTo>
                    <a:pt x="68" y="140"/>
                  </a:lnTo>
                  <a:lnTo>
                    <a:pt x="62" y="128"/>
                  </a:lnTo>
                  <a:lnTo>
                    <a:pt x="59" y="119"/>
                  </a:lnTo>
                  <a:lnTo>
                    <a:pt x="58" y="111"/>
                  </a:lnTo>
                  <a:lnTo>
                    <a:pt x="61" y="104"/>
                  </a:lnTo>
                  <a:lnTo>
                    <a:pt x="65" y="98"/>
                  </a:lnTo>
                  <a:lnTo>
                    <a:pt x="68" y="93"/>
                  </a:lnTo>
                  <a:lnTo>
                    <a:pt x="71" y="86"/>
                  </a:lnTo>
                  <a:lnTo>
                    <a:pt x="72" y="79"/>
                  </a:lnTo>
                  <a:lnTo>
                    <a:pt x="64" y="86"/>
                  </a:lnTo>
                  <a:lnTo>
                    <a:pt x="59" y="96"/>
                  </a:lnTo>
                  <a:lnTo>
                    <a:pt x="52" y="106"/>
                  </a:lnTo>
                  <a:lnTo>
                    <a:pt x="44" y="112"/>
                  </a:lnTo>
                  <a:lnTo>
                    <a:pt x="37" y="106"/>
                  </a:lnTo>
                  <a:lnTo>
                    <a:pt x="31" y="102"/>
                  </a:lnTo>
                  <a:lnTo>
                    <a:pt x="25" y="99"/>
                  </a:lnTo>
                  <a:lnTo>
                    <a:pt x="17" y="99"/>
                  </a:lnTo>
                  <a:lnTo>
                    <a:pt x="10" y="86"/>
                  </a:lnTo>
                  <a:lnTo>
                    <a:pt x="5" y="73"/>
                  </a:lnTo>
                  <a:lnTo>
                    <a:pt x="2" y="63"/>
                  </a:lnTo>
                  <a:lnTo>
                    <a:pt x="0" y="50"/>
                  </a:lnTo>
                  <a:lnTo>
                    <a:pt x="7" y="36"/>
                  </a:lnTo>
                  <a:lnTo>
                    <a:pt x="16" y="26"/>
                  </a:lnTo>
                  <a:lnTo>
                    <a:pt x="23" y="15"/>
                  </a:lnTo>
                  <a:lnTo>
                    <a:pt x="25" y="6"/>
                  </a:lnTo>
                  <a:lnTo>
                    <a:pt x="29" y="2"/>
                  </a:lnTo>
                  <a:lnTo>
                    <a:pt x="34" y="4"/>
                  </a:lnTo>
                  <a:lnTo>
                    <a:pt x="39" y="6"/>
                  </a:lnTo>
                  <a:lnTo>
                    <a:pt x="44" y="10"/>
                  </a:lnTo>
                  <a:lnTo>
                    <a:pt x="49" y="13"/>
                  </a:lnTo>
                  <a:lnTo>
                    <a:pt x="54" y="18"/>
                  </a:lnTo>
                  <a:lnTo>
                    <a:pt x="59" y="22"/>
                  </a:lnTo>
                  <a:lnTo>
                    <a:pt x="63" y="28"/>
                  </a:lnTo>
                  <a:lnTo>
                    <a:pt x="65" y="35"/>
                  </a:lnTo>
                  <a:lnTo>
                    <a:pt x="80" y="21"/>
                  </a:lnTo>
                  <a:lnTo>
                    <a:pt x="85" y="19"/>
                  </a:lnTo>
                  <a:lnTo>
                    <a:pt x="91" y="18"/>
                  </a:lnTo>
                  <a:lnTo>
                    <a:pt x="96" y="18"/>
                  </a:lnTo>
                  <a:lnTo>
                    <a:pt x="101" y="19"/>
                  </a:lnTo>
                  <a:lnTo>
                    <a:pt x="106" y="21"/>
                  </a:lnTo>
                  <a:lnTo>
                    <a:pt x="110" y="25"/>
                  </a:lnTo>
                  <a:lnTo>
                    <a:pt x="115" y="26"/>
                  </a:lnTo>
                  <a:lnTo>
                    <a:pt x="116" y="27"/>
                  </a:lnTo>
                  <a:lnTo>
                    <a:pt x="123" y="18"/>
                  </a:lnTo>
                  <a:lnTo>
                    <a:pt x="130" y="9"/>
                  </a:lnTo>
                  <a:lnTo>
                    <a:pt x="137" y="3"/>
                  </a:lnTo>
                  <a:lnTo>
                    <a:pt x="141" y="0"/>
                  </a:lnTo>
                  <a:lnTo>
                    <a:pt x="143" y="3"/>
                  </a:lnTo>
                  <a:lnTo>
                    <a:pt x="146" y="5"/>
                  </a:lnTo>
                  <a:lnTo>
                    <a:pt x="147" y="7"/>
                  </a:lnTo>
                  <a:lnTo>
                    <a:pt x="148" y="9"/>
                  </a:lnTo>
                  <a:close/>
                </a:path>
              </a:pathLst>
            </a:custGeom>
            <a:solidFill>
              <a:srgbClr val="D899F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79" name="Freeform 1894"/>
            <p:cNvSpPr>
              <a:spLocks/>
            </p:cNvSpPr>
            <p:nvPr/>
          </p:nvSpPr>
          <p:spPr bwMode="auto">
            <a:xfrm>
              <a:off x="5264" y="1255"/>
              <a:ext cx="8" cy="7"/>
            </a:xfrm>
            <a:custGeom>
              <a:avLst/>
              <a:gdLst>
                <a:gd name="T0" fmla="*/ 0 w 32"/>
                <a:gd name="T1" fmla="*/ 0 h 26"/>
                <a:gd name="T2" fmla="*/ 0 w 32"/>
                <a:gd name="T3" fmla="*/ 0 h 26"/>
                <a:gd name="T4" fmla="*/ 0 w 32"/>
                <a:gd name="T5" fmla="*/ 0 h 26"/>
                <a:gd name="T6" fmla="*/ 0 w 32"/>
                <a:gd name="T7" fmla="*/ 0 h 26"/>
                <a:gd name="T8" fmla="*/ 0 w 32"/>
                <a:gd name="T9" fmla="*/ 0 h 26"/>
                <a:gd name="T10" fmla="*/ 0 w 32"/>
                <a:gd name="T11" fmla="*/ 0 h 26"/>
                <a:gd name="T12" fmla="*/ 0 w 32"/>
                <a:gd name="T13" fmla="*/ 0 h 26"/>
                <a:gd name="T14" fmla="*/ 0 w 32"/>
                <a:gd name="T15" fmla="*/ 0 h 26"/>
                <a:gd name="T16" fmla="*/ 0 w 32"/>
                <a:gd name="T17" fmla="*/ 0 h 26"/>
                <a:gd name="T18" fmla="*/ 0 w 32"/>
                <a:gd name="T19" fmla="*/ 0 h 26"/>
                <a:gd name="T20" fmla="*/ 0 w 32"/>
                <a:gd name="T21" fmla="*/ 0 h 26"/>
                <a:gd name="T22" fmla="*/ 0 w 32"/>
                <a:gd name="T23" fmla="*/ 0 h 26"/>
                <a:gd name="T24" fmla="*/ 0 w 32"/>
                <a:gd name="T25" fmla="*/ 0 h 26"/>
                <a:gd name="T26" fmla="*/ 0 w 32"/>
                <a:gd name="T27" fmla="*/ 0 h 26"/>
                <a:gd name="T28" fmla="*/ 0 w 32"/>
                <a:gd name="T29" fmla="*/ 0 h 26"/>
                <a:gd name="T30" fmla="*/ 0 w 32"/>
                <a:gd name="T31" fmla="*/ 0 h 26"/>
                <a:gd name="T32" fmla="*/ 0 w 32"/>
                <a:gd name="T33" fmla="*/ 0 h 26"/>
                <a:gd name="T34" fmla="*/ 0 w 32"/>
                <a:gd name="T35" fmla="*/ 0 h 2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32"/>
                <a:gd name="T55" fmla="*/ 0 h 26"/>
                <a:gd name="T56" fmla="*/ 32 w 32"/>
                <a:gd name="T57" fmla="*/ 26 h 2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32" h="26">
                  <a:moveTo>
                    <a:pt x="5" y="0"/>
                  </a:moveTo>
                  <a:lnTo>
                    <a:pt x="10" y="4"/>
                  </a:lnTo>
                  <a:lnTo>
                    <a:pt x="16" y="9"/>
                  </a:lnTo>
                  <a:lnTo>
                    <a:pt x="23" y="12"/>
                  </a:lnTo>
                  <a:lnTo>
                    <a:pt x="32" y="14"/>
                  </a:lnTo>
                  <a:lnTo>
                    <a:pt x="31" y="24"/>
                  </a:lnTo>
                  <a:lnTo>
                    <a:pt x="27" y="24"/>
                  </a:lnTo>
                  <a:lnTo>
                    <a:pt x="24" y="25"/>
                  </a:lnTo>
                  <a:lnTo>
                    <a:pt x="20" y="25"/>
                  </a:lnTo>
                  <a:lnTo>
                    <a:pt x="17" y="26"/>
                  </a:lnTo>
                  <a:lnTo>
                    <a:pt x="13" y="26"/>
                  </a:lnTo>
                  <a:lnTo>
                    <a:pt x="10" y="25"/>
                  </a:lnTo>
                  <a:lnTo>
                    <a:pt x="6" y="24"/>
                  </a:lnTo>
                  <a:lnTo>
                    <a:pt x="1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1" y="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994CE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80" name="Freeform 1895"/>
            <p:cNvSpPr>
              <a:spLocks/>
            </p:cNvSpPr>
            <p:nvPr/>
          </p:nvSpPr>
          <p:spPr bwMode="auto">
            <a:xfrm>
              <a:off x="5261" y="1266"/>
              <a:ext cx="10" cy="5"/>
            </a:xfrm>
            <a:custGeom>
              <a:avLst/>
              <a:gdLst>
                <a:gd name="T0" fmla="*/ 0 w 39"/>
                <a:gd name="T1" fmla="*/ 0 h 20"/>
                <a:gd name="T2" fmla="*/ 0 w 39"/>
                <a:gd name="T3" fmla="*/ 0 h 20"/>
                <a:gd name="T4" fmla="*/ 0 w 39"/>
                <a:gd name="T5" fmla="*/ 0 h 20"/>
                <a:gd name="T6" fmla="*/ 0 w 39"/>
                <a:gd name="T7" fmla="*/ 0 h 20"/>
                <a:gd name="T8" fmla="*/ 0 w 39"/>
                <a:gd name="T9" fmla="*/ 0 h 20"/>
                <a:gd name="T10" fmla="*/ 0 w 39"/>
                <a:gd name="T11" fmla="*/ 0 h 20"/>
                <a:gd name="T12" fmla="*/ 0 w 39"/>
                <a:gd name="T13" fmla="*/ 0 h 20"/>
                <a:gd name="T14" fmla="*/ 0 w 39"/>
                <a:gd name="T15" fmla="*/ 0 h 20"/>
                <a:gd name="T16" fmla="*/ 0 w 39"/>
                <a:gd name="T17" fmla="*/ 0 h 20"/>
                <a:gd name="T18" fmla="*/ 0 w 39"/>
                <a:gd name="T19" fmla="*/ 0 h 20"/>
                <a:gd name="T20" fmla="*/ 0 w 39"/>
                <a:gd name="T21" fmla="*/ 0 h 20"/>
                <a:gd name="T22" fmla="*/ 0 w 39"/>
                <a:gd name="T23" fmla="*/ 0 h 20"/>
                <a:gd name="T24" fmla="*/ 0 w 39"/>
                <a:gd name="T25" fmla="*/ 0 h 20"/>
                <a:gd name="T26" fmla="*/ 0 w 39"/>
                <a:gd name="T27" fmla="*/ 0 h 20"/>
                <a:gd name="T28" fmla="*/ 0 w 39"/>
                <a:gd name="T29" fmla="*/ 0 h 20"/>
                <a:gd name="T30" fmla="*/ 0 w 39"/>
                <a:gd name="T31" fmla="*/ 0 h 20"/>
                <a:gd name="T32" fmla="*/ 0 w 39"/>
                <a:gd name="T33" fmla="*/ 0 h 20"/>
                <a:gd name="T34" fmla="*/ 0 w 39"/>
                <a:gd name="T35" fmla="*/ 0 h 2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39"/>
                <a:gd name="T55" fmla="*/ 0 h 20"/>
                <a:gd name="T56" fmla="*/ 39 w 39"/>
                <a:gd name="T57" fmla="*/ 20 h 20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39" h="20">
                  <a:moveTo>
                    <a:pt x="0" y="11"/>
                  </a:moveTo>
                  <a:lnTo>
                    <a:pt x="4" y="13"/>
                  </a:lnTo>
                  <a:lnTo>
                    <a:pt x="9" y="11"/>
                  </a:lnTo>
                  <a:lnTo>
                    <a:pt x="13" y="10"/>
                  </a:lnTo>
                  <a:lnTo>
                    <a:pt x="17" y="9"/>
                  </a:lnTo>
                  <a:lnTo>
                    <a:pt x="21" y="7"/>
                  </a:lnTo>
                  <a:lnTo>
                    <a:pt x="25" y="5"/>
                  </a:lnTo>
                  <a:lnTo>
                    <a:pt x="28" y="2"/>
                  </a:lnTo>
                  <a:lnTo>
                    <a:pt x="31" y="0"/>
                  </a:lnTo>
                  <a:lnTo>
                    <a:pt x="39" y="11"/>
                  </a:lnTo>
                  <a:lnTo>
                    <a:pt x="33" y="14"/>
                  </a:lnTo>
                  <a:lnTo>
                    <a:pt x="26" y="16"/>
                  </a:lnTo>
                  <a:lnTo>
                    <a:pt x="20" y="18"/>
                  </a:lnTo>
                  <a:lnTo>
                    <a:pt x="14" y="20"/>
                  </a:lnTo>
                  <a:lnTo>
                    <a:pt x="9" y="20"/>
                  </a:lnTo>
                  <a:lnTo>
                    <a:pt x="5" y="18"/>
                  </a:lnTo>
                  <a:lnTo>
                    <a:pt x="2" y="16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994CE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81" name="Freeform 1896"/>
            <p:cNvSpPr>
              <a:spLocks/>
            </p:cNvSpPr>
            <p:nvPr/>
          </p:nvSpPr>
          <p:spPr bwMode="auto">
            <a:xfrm>
              <a:off x="5279" y="1261"/>
              <a:ext cx="7" cy="7"/>
            </a:xfrm>
            <a:custGeom>
              <a:avLst/>
              <a:gdLst>
                <a:gd name="T0" fmla="*/ 0 w 28"/>
                <a:gd name="T1" fmla="*/ 0 h 28"/>
                <a:gd name="T2" fmla="*/ 0 w 28"/>
                <a:gd name="T3" fmla="*/ 0 h 28"/>
                <a:gd name="T4" fmla="*/ 0 w 28"/>
                <a:gd name="T5" fmla="*/ 0 h 28"/>
                <a:gd name="T6" fmla="*/ 0 w 28"/>
                <a:gd name="T7" fmla="*/ 0 h 28"/>
                <a:gd name="T8" fmla="*/ 0 w 28"/>
                <a:gd name="T9" fmla="*/ 0 h 28"/>
                <a:gd name="T10" fmla="*/ 0 w 28"/>
                <a:gd name="T11" fmla="*/ 0 h 28"/>
                <a:gd name="T12" fmla="*/ 0 w 28"/>
                <a:gd name="T13" fmla="*/ 0 h 28"/>
                <a:gd name="T14" fmla="*/ 0 w 28"/>
                <a:gd name="T15" fmla="*/ 0 h 28"/>
                <a:gd name="T16" fmla="*/ 0 w 28"/>
                <a:gd name="T17" fmla="*/ 0 h 28"/>
                <a:gd name="T18" fmla="*/ 0 w 28"/>
                <a:gd name="T19" fmla="*/ 0 h 28"/>
                <a:gd name="T20" fmla="*/ 0 w 28"/>
                <a:gd name="T21" fmla="*/ 0 h 28"/>
                <a:gd name="T22" fmla="*/ 0 w 28"/>
                <a:gd name="T23" fmla="*/ 0 h 28"/>
                <a:gd name="T24" fmla="*/ 0 w 28"/>
                <a:gd name="T25" fmla="*/ 0 h 28"/>
                <a:gd name="T26" fmla="*/ 0 w 28"/>
                <a:gd name="T27" fmla="*/ 0 h 28"/>
                <a:gd name="T28" fmla="*/ 0 w 28"/>
                <a:gd name="T29" fmla="*/ 0 h 28"/>
                <a:gd name="T30" fmla="*/ 0 w 28"/>
                <a:gd name="T31" fmla="*/ 0 h 28"/>
                <a:gd name="T32" fmla="*/ 0 w 28"/>
                <a:gd name="T33" fmla="*/ 0 h 28"/>
                <a:gd name="T34" fmla="*/ 0 w 28"/>
                <a:gd name="T35" fmla="*/ 0 h 28"/>
                <a:gd name="T36" fmla="*/ 0 w 28"/>
                <a:gd name="T37" fmla="*/ 0 h 28"/>
                <a:gd name="T38" fmla="*/ 0 w 28"/>
                <a:gd name="T39" fmla="*/ 0 h 28"/>
                <a:gd name="T40" fmla="*/ 0 w 28"/>
                <a:gd name="T41" fmla="*/ 0 h 28"/>
                <a:gd name="T42" fmla="*/ 0 w 28"/>
                <a:gd name="T43" fmla="*/ 0 h 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28"/>
                <a:gd name="T67" fmla="*/ 0 h 28"/>
                <a:gd name="T68" fmla="*/ 28 w 28"/>
                <a:gd name="T69" fmla="*/ 28 h 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28" h="28">
                  <a:moveTo>
                    <a:pt x="26" y="3"/>
                  </a:moveTo>
                  <a:lnTo>
                    <a:pt x="20" y="0"/>
                  </a:lnTo>
                  <a:lnTo>
                    <a:pt x="13" y="2"/>
                  </a:lnTo>
                  <a:lnTo>
                    <a:pt x="6" y="4"/>
                  </a:lnTo>
                  <a:lnTo>
                    <a:pt x="0" y="7"/>
                  </a:lnTo>
                  <a:lnTo>
                    <a:pt x="3" y="13"/>
                  </a:lnTo>
                  <a:lnTo>
                    <a:pt x="7" y="19"/>
                  </a:lnTo>
                  <a:lnTo>
                    <a:pt x="12" y="23"/>
                  </a:lnTo>
                  <a:lnTo>
                    <a:pt x="18" y="28"/>
                  </a:lnTo>
                  <a:lnTo>
                    <a:pt x="28" y="28"/>
                  </a:lnTo>
                  <a:lnTo>
                    <a:pt x="23" y="26"/>
                  </a:lnTo>
                  <a:lnTo>
                    <a:pt x="19" y="23"/>
                  </a:lnTo>
                  <a:lnTo>
                    <a:pt x="16" y="21"/>
                  </a:lnTo>
                  <a:lnTo>
                    <a:pt x="15" y="17"/>
                  </a:lnTo>
                  <a:lnTo>
                    <a:pt x="15" y="12"/>
                  </a:lnTo>
                  <a:lnTo>
                    <a:pt x="16" y="8"/>
                  </a:lnTo>
                  <a:lnTo>
                    <a:pt x="17" y="6"/>
                  </a:lnTo>
                  <a:lnTo>
                    <a:pt x="17" y="5"/>
                  </a:lnTo>
                  <a:lnTo>
                    <a:pt x="20" y="5"/>
                  </a:lnTo>
                  <a:lnTo>
                    <a:pt x="23" y="4"/>
                  </a:lnTo>
                  <a:lnTo>
                    <a:pt x="25" y="3"/>
                  </a:lnTo>
                  <a:lnTo>
                    <a:pt x="26" y="3"/>
                  </a:lnTo>
                  <a:close/>
                </a:path>
              </a:pathLst>
            </a:custGeom>
            <a:solidFill>
              <a:srgbClr val="994CE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82" name="Freeform 1897"/>
            <p:cNvSpPr>
              <a:spLocks/>
            </p:cNvSpPr>
            <p:nvPr/>
          </p:nvSpPr>
          <p:spPr bwMode="auto">
            <a:xfrm>
              <a:off x="5279" y="1269"/>
              <a:ext cx="6" cy="8"/>
            </a:xfrm>
            <a:custGeom>
              <a:avLst/>
              <a:gdLst>
                <a:gd name="T0" fmla="*/ 0 w 23"/>
                <a:gd name="T1" fmla="*/ 0 h 33"/>
                <a:gd name="T2" fmla="*/ 0 w 23"/>
                <a:gd name="T3" fmla="*/ 0 h 33"/>
                <a:gd name="T4" fmla="*/ 0 w 23"/>
                <a:gd name="T5" fmla="*/ 0 h 33"/>
                <a:gd name="T6" fmla="*/ 0 w 23"/>
                <a:gd name="T7" fmla="*/ 0 h 33"/>
                <a:gd name="T8" fmla="*/ 0 w 23"/>
                <a:gd name="T9" fmla="*/ 0 h 33"/>
                <a:gd name="T10" fmla="*/ 0 w 23"/>
                <a:gd name="T11" fmla="*/ 0 h 33"/>
                <a:gd name="T12" fmla="*/ 0 w 23"/>
                <a:gd name="T13" fmla="*/ 0 h 33"/>
                <a:gd name="T14" fmla="*/ 0 w 23"/>
                <a:gd name="T15" fmla="*/ 0 h 33"/>
                <a:gd name="T16" fmla="*/ 0 w 23"/>
                <a:gd name="T17" fmla="*/ 0 h 33"/>
                <a:gd name="T18" fmla="*/ 0 w 23"/>
                <a:gd name="T19" fmla="*/ 0 h 33"/>
                <a:gd name="T20" fmla="*/ 0 w 23"/>
                <a:gd name="T21" fmla="*/ 0 h 33"/>
                <a:gd name="T22" fmla="*/ 0 w 23"/>
                <a:gd name="T23" fmla="*/ 0 h 33"/>
                <a:gd name="T24" fmla="*/ 0 w 23"/>
                <a:gd name="T25" fmla="*/ 0 h 33"/>
                <a:gd name="T26" fmla="*/ 0 w 23"/>
                <a:gd name="T27" fmla="*/ 0 h 33"/>
                <a:gd name="T28" fmla="*/ 0 w 23"/>
                <a:gd name="T29" fmla="*/ 0 h 33"/>
                <a:gd name="T30" fmla="*/ 0 w 23"/>
                <a:gd name="T31" fmla="*/ 0 h 33"/>
                <a:gd name="T32" fmla="*/ 0 w 23"/>
                <a:gd name="T33" fmla="*/ 0 h 33"/>
                <a:gd name="T34" fmla="*/ 0 w 23"/>
                <a:gd name="T35" fmla="*/ 0 h 33"/>
                <a:gd name="T36" fmla="*/ 0 w 23"/>
                <a:gd name="T37" fmla="*/ 0 h 33"/>
                <a:gd name="T38" fmla="*/ 0 w 23"/>
                <a:gd name="T39" fmla="*/ 0 h 33"/>
                <a:gd name="T40" fmla="*/ 0 w 23"/>
                <a:gd name="T41" fmla="*/ 0 h 33"/>
                <a:gd name="T42" fmla="*/ 0 w 23"/>
                <a:gd name="T43" fmla="*/ 0 h 3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23"/>
                <a:gd name="T67" fmla="*/ 0 h 33"/>
                <a:gd name="T68" fmla="*/ 23 w 23"/>
                <a:gd name="T69" fmla="*/ 33 h 33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23" h="33">
                  <a:moveTo>
                    <a:pt x="1" y="3"/>
                  </a:moveTo>
                  <a:lnTo>
                    <a:pt x="0" y="12"/>
                  </a:lnTo>
                  <a:lnTo>
                    <a:pt x="0" y="20"/>
                  </a:lnTo>
                  <a:lnTo>
                    <a:pt x="2" y="27"/>
                  </a:lnTo>
                  <a:lnTo>
                    <a:pt x="5" y="30"/>
                  </a:lnTo>
                  <a:lnTo>
                    <a:pt x="9" y="32"/>
                  </a:lnTo>
                  <a:lnTo>
                    <a:pt x="14" y="33"/>
                  </a:lnTo>
                  <a:lnTo>
                    <a:pt x="18" y="33"/>
                  </a:lnTo>
                  <a:lnTo>
                    <a:pt x="23" y="33"/>
                  </a:lnTo>
                  <a:lnTo>
                    <a:pt x="22" y="28"/>
                  </a:lnTo>
                  <a:lnTo>
                    <a:pt x="20" y="25"/>
                  </a:lnTo>
                  <a:lnTo>
                    <a:pt x="18" y="22"/>
                  </a:lnTo>
                  <a:lnTo>
                    <a:pt x="16" y="20"/>
                  </a:lnTo>
                  <a:lnTo>
                    <a:pt x="14" y="19"/>
                  </a:lnTo>
                  <a:lnTo>
                    <a:pt x="12" y="19"/>
                  </a:lnTo>
                  <a:lnTo>
                    <a:pt x="10" y="18"/>
                  </a:lnTo>
                  <a:lnTo>
                    <a:pt x="10" y="14"/>
                  </a:lnTo>
                  <a:lnTo>
                    <a:pt x="10" y="11"/>
                  </a:lnTo>
                  <a:lnTo>
                    <a:pt x="11" y="6"/>
                  </a:lnTo>
                  <a:lnTo>
                    <a:pt x="11" y="3"/>
                  </a:lnTo>
                  <a:lnTo>
                    <a:pt x="13" y="0"/>
                  </a:lnTo>
                  <a:lnTo>
                    <a:pt x="1" y="3"/>
                  </a:lnTo>
                  <a:close/>
                </a:path>
              </a:pathLst>
            </a:custGeom>
            <a:solidFill>
              <a:srgbClr val="994CE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83" name="Freeform 1898"/>
            <p:cNvSpPr>
              <a:spLocks/>
            </p:cNvSpPr>
            <p:nvPr/>
          </p:nvSpPr>
          <p:spPr bwMode="auto">
            <a:xfrm>
              <a:off x="5292" y="1260"/>
              <a:ext cx="10" cy="9"/>
            </a:xfrm>
            <a:custGeom>
              <a:avLst/>
              <a:gdLst>
                <a:gd name="T0" fmla="*/ 0 w 38"/>
                <a:gd name="T1" fmla="*/ 0 h 37"/>
                <a:gd name="T2" fmla="*/ 0 w 38"/>
                <a:gd name="T3" fmla="*/ 0 h 37"/>
                <a:gd name="T4" fmla="*/ 0 w 38"/>
                <a:gd name="T5" fmla="*/ 0 h 37"/>
                <a:gd name="T6" fmla="*/ 0 w 38"/>
                <a:gd name="T7" fmla="*/ 0 h 37"/>
                <a:gd name="T8" fmla="*/ 0 w 38"/>
                <a:gd name="T9" fmla="*/ 0 h 37"/>
                <a:gd name="T10" fmla="*/ 0 w 38"/>
                <a:gd name="T11" fmla="*/ 0 h 37"/>
                <a:gd name="T12" fmla="*/ 0 w 38"/>
                <a:gd name="T13" fmla="*/ 0 h 37"/>
                <a:gd name="T14" fmla="*/ 0 w 38"/>
                <a:gd name="T15" fmla="*/ 0 h 37"/>
                <a:gd name="T16" fmla="*/ 0 w 38"/>
                <a:gd name="T17" fmla="*/ 0 h 37"/>
                <a:gd name="T18" fmla="*/ 0 w 38"/>
                <a:gd name="T19" fmla="*/ 0 h 37"/>
                <a:gd name="T20" fmla="*/ 0 w 38"/>
                <a:gd name="T21" fmla="*/ 0 h 37"/>
                <a:gd name="T22" fmla="*/ 0 w 38"/>
                <a:gd name="T23" fmla="*/ 0 h 37"/>
                <a:gd name="T24" fmla="*/ 0 w 38"/>
                <a:gd name="T25" fmla="*/ 0 h 37"/>
                <a:gd name="T26" fmla="*/ 0 w 38"/>
                <a:gd name="T27" fmla="*/ 0 h 37"/>
                <a:gd name="T28" fmla="*/ 0 w 38"/>
                <a:gd name="T29" fmla="*/ 0 h 37"/>
                <a:gd name="T30" fmla="*/ 0 w 38"/>
                <a:gd name="T31" fmla="*/ 0 h 37"/>
                <a:gd name="T32" fmla="*/ 0 w 38"/>
                <a:gd name="T33" fmla="*/ 0 h 3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8"/>
                <a:gd name="T52" fmla="*/ 0 h 37"/>
                <a:gd name="T53" fmla="*/ 38 w 38"/>
                <a:gd name="T54" fmla="*/ 37 h 3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8" h="37">
                  <a:moveTo>
                    <a:pt x="0" y="0"/>
                  </a:moveTo>
                  <a:lnTo>
                    <a:pt x="5" y="3"/>
                  </a:lnTo>
                  <a:lnTo>
                    <a:pt x="10" y="5"/>
                  </a:lnTo>
                  <a:lnTo>
                    <a:pt x="15" y="6"/>
                  </a:lnTo>
                  <a:lnTo>
                    <a:pt x="20" y="6"/>
                  </a:lnTo>
                  <a:lnTo>
                    <a:pt x="25" y="7"/>
                  </a:lnTo>
                  <a:lnTo>
                    <a:pt x="29" y="9"/>
                  </a:lnTo>
                  <a:lnTo>
                    <a:pt x="33" y="11"/>
                  </a:lnTo>
                  <a:lnTo>
                    <a:pt x="38" y="16"/>
                  </a:lnTo>
                  <a:lnTo>
                    <a:pt x="33" y="21"/>
                  </a:lnTo>
                  <a:lnTo>
                    <a:pt x="29" y="26"/>
                  </a:lnTo>
                  <a:lnTo>
                    <a:pt x="26" y="31"/>
                  </a:lnTo>
                  <a:lnTo>
                    <a:pt x="24" y="37"/>
                  </a:lnTo>
                  <a:lnTo>
                    <a:pt x="19" y="25"/>
                  </a:lnTo>
                  <a:lnTo>
                    <a:pt x="14" y="15"/>
                  </a:lnTo>
                  <a:lnTo>
                    <a:pt x="8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4CE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84" name="Freeform 1899"/>
            <p:cNvSpPr>
              <a:spLocks/>
            </p:cNvSpPr>
            <p:nvPr/>
          </p:nvSpPr>
          <p:spPr bwMode="auto">
            <a:xfrm>
              <a:off x="5286" y="1270"/>
              <a:ext cx="9" cy="10"/>
            </a:xfrm>
            <a:custGeom>
              <a:avLst/>
              <a:gdLst>
                <a:gd name="T0" fmla="*/ 0 w 35"/>
                <a:gd name="T1" fmla="*/ 0 h 43"/>
                <a:gd name="T2" fmla="*/ 0 w 35"/>
                <a:gd name="T3" fmla="*/ 0 h 43"/>
                <a:gd name="T4" fmla="*/ 0 w 35"/>
                <a:gd name="T5" fmla="*/ 0 h 43"/>
                <a:gd name="T6" fmla="*/ 0 w 35"/>
                <a:gd name="T7" fmla="*/ 0 h 43"/>
                <a:gd name="T8" fmla="*/ 0 w 35"/>
                <a:gd name="T9" fmla="*/ 0 h 43"/>
                <a:gd name="T10" fmla="*/ 0 w 35"/>
                <a:gd name="T11" fmla="*/ 0 h 43"/>
                <a:gd name="T12" fmla="*/ 0 w 35"/>
                <a:gd name="T13" fmla="*/ 0 h 43"/>
                <a:gd name="T14" fmla="*/ 0 w 35"/>
                <a:gd name="T15" fmla="*/ 0 h 43"/>
                <a:gd name="T16" fmla="*/ 0 w 35"/>
                <a:gd name="T17" fmla="*/ 0 h 43"/>
                <a:gd name="T18" fmla="*/ 0 w 35"/>
                <a:gd name="T19" fmla="*/ 0 h 43"/>
                <a:gd name="T20" fmla="*/ 0 w 35"/>
                <a:gd name="T21" fmla="*/ 0 h 43"/>
                <a:gd name="T22" fmla="*/ 0 w 35"/>
                <a:gd name="T23" fmla="*/ 0 h 43"/>
                <a:gd name="T24" fmla="*/ 0 w 35"/>
                <a:gd name="T25" fmla="*/ 0 h 43"/>
                <a:gd name="T26" fmla="*/ 0 w 35"/>
                <a:gd name="T27" fmla="*/ 0 h 43"/>
                <a:gd name="T28" fmla="*/ 0 w 35"/>
                <a:gd name="T29" fmla="*/ 0 h 43"/>
                <a:gd name="T30" fmla="*/ 0 w 35"/>
                <a:gd name="T31" fmla="*/ 0 h 43"/>
                <a:gd name="T32" fmla="*/ 0 w 35"/>
                <a:gd name="T33" fmla="*/ 0 h 4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5"/>
                <a:gd name="T52" fmla="*/ 0 h 43"/>
                <a:gd name="T53" fmla="*/ 35 w 35"/>
                <a:gd name="T54" fmla="*/ 43 h 4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5" h="43">
                  <a:moveTo>
                    <a:pt x="13" y="0"/>
                  </a:moveTo>
                  <a:lnTo>
                    <a:pt x="22" y="6"/>
                  </a:lnTo>
                  <a:lnTo>
                    <a:pt x="29" y="17"/>
                  </a:lnTo>
                  <a:lnTo>
                    <a:pt x="33" y="32"/>
                  </a:lnTo>
                  <a:lnTo>
                    <a:pt x="35" y="43"/>
                  </a:lnTo>
                  <a:lnTo>
                    <a:pt x="29" y="35"/>
                  </a:lnTo>
                  <a:lnTo>
                    <a:pt x="25" y="28"/>
                  </a:lnTo>
                  <a:lnTo>
                    <a:pt x="22" y="22"/>
                  </a:lnTo>
                  <a:lnTo>
                    <a:pt x="20" y="17"/>
                  </a:lnTo>
                  <a:lnTo>
                    <a:pt x="17" y="15"/>
                  </a:lnTo>
                  <a:lnTo>
                    <a:pt x="14" y="12"/>
                  </a:lnTo>
                  <a:lnTo>
                    <a:pt x="9" y="9"/>
                  </a:lnTo>
                  <a:lnTo>
                    <a:pt x="0" y="7"/>
                  </a:lnTo>
                  <a:lnTo>
                    <a:pt x="6" y="5"/>
                  </a:lnTo>
                  <a:lnTo>
                    <a:pt x="10" y="2"/>
                  </a:lnTo>
                  <a:lnTo>
                    <a:pt x="12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994CE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85" name="Freeform 1900"/>
            <p:cNvSpPr>
              <a:spLocks/>
            </p:cNvSpPr>
            <p:nvPr/>
          </p:nvSpPr>
          <p:spPr bwMode="auto">
            <a:xfrm>
              <a:off x="5288" y="1260"/>
              <a:ext cx="3" cy="7"/>
            </a:xfrm>
            <a:custGeom>
              <a:avLst/>
              <a:gdLst>
                <a:gd name="T0" fmla="*/ 0 w 14"/>
                <a:gd name="T1" fmla="*/ 0 h 31"/>
                <a:gd name="T2" fmla="*/ 0 w 14"/>
                <a:gd name="T3" fmla="*/ 0 h 31"/>
                <a:gd name="T4" fmla="*/ 0 w 14"/>
                <a:gd name="T5" fmla="*/ 0 h 31"/>
                <a:gd name="T6" fmla="*/ 0 w 14"/>
                <a:gd name="T7" fmla="*/ 0 h 31"/>
                <a:gd name="T8" fmla="*/ 0 w 14"/>
                <a:gd name="T9" fmla="*/ 0 h 31"/>
                <a:gd name="T10" fmla="*/ 0 w 14"/>
                <a:gd name="T11" fmla="*/ 0 h 31"/>
                <a:gd name="T12" fmla="*/ 0 w 14"/>
                <a:gd name="T13" fmla="*/ 0 h 31"/>
                <a:gd name="T14" fmla="*/ 0 w 14"/>
                <a:gd name="T15" fmla="*/ 0 h 31"/>
                <a:gd name="T16" fmla="*/ 0 w 14"/>
                <a:gd name="T17" fmla="*/ 0 h 31"/>
                <a:gd name="T18" fmla="*/ 0 w 14"/>
                <a:gd name="T19" fmla="*/ 0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4"/>
                <a:gd name="T31" fmla="*/ 0 h 31"/>
                <a:gd name="T32" fmla="*/ 14 w 14"/>
                <a:gd name="T33" fmla="*/ 31 h 3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4" h="31">
                  <a:moveTo>
                    <a:pt x="0" y="31"/>
                  </a:moveTo>
                  <a:lnTo>
                    <a:pt x="14" y="24"/>
                  </a:lnTo>
                  <a:lnTo>
                    <a:pt x="14" y="22"/>
                  </a:lnTo>
                  <a:lnTo>
                    <a:pt x="13" y="16"/>
                  </a:lnTo>
                  <a:lnTo>
                    <a:pt x="13" y="8"/>
                  </a:lnTo>
                  <a:lnTo>
                    <a:pt x="12" y="0"/>
                  </a:lnTo>
                  <a:lnTo>
                    <a:pt x="10" y="11"/>
                  </a:lnTo>
                  <a:lnTo>
                    <a:pt x="8" y="21"/>
                  </a:lnTo>
                  <a:lnTo>
                    <a:pt x="5" y="26"/>
                  </a:lnTo>
                  <a:lnTo>
                    <a:pt x="0" y="31"/>
                  </a:lnTo>
                  <a:close/>
                </a:path>
              </a:pathLst>
            </a:custGeom>
            <a:solidFill>
              <a:srgbClr val="994CE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86" name="Freeform 1901"/>
            <p:cNvSpPr>
              <a:spLocks/>
            </p:cNvSpPr>
            <p:nvPr/>
          </p:nvSpPr>
          <p:spPr bwMode="auto">
            <a:xfrm>
              <a:off x="5290" y="1255"/>
              <a:ext cx="7" cy="2"/>
            </a:xfrm>
            <a:custGeom>
              <a:avLst/>
              <a:gdLst>
                <a:gd name="T0" fmla="*/ 0 w 28"/>
                <a:gd name="T1" fmla="*/ 0 h 10"/>
                <a:gd name="T2" fmla="*/ 0 w 28"/>
                <a:gd name="T3" fmla="*/ 0 h 10"/>
                <a:gd name="T4" fmla="*/ 0 w 28"/>
                <a:gd name="T5" fmla="*/ 0 h 10"/>
                <a:gd name="T6" fmla="*/ 0 w 28"/>
                <a:gd name="T7" fmla="*/ 0 h 10"/>
                <a:gd name="T8" fmla="*/ 0 w 28"/>
                <a:gd name="T9" fmla="*/ 0 h 10"/>
                <a:gd name="T10" fmla="*/ 0 w 28"/>
                <a:gd name="T11" fmla="*/ 0 h 10"/>
                <a:gd name="T12" fmla="*/ 0 w 28"/>
                <a:gd name="T13" fmla="*/ 0 h 10"/>
                <a:gd name="T14" fmla="*/ 0 w 28"/>
                <a:gd name="T15" fmla="*/ 0 h 10"/>
                <a:gd name="T16" fmla="*/ 0 w 28"/>
                <a:gd name="T17" fmla="*/ 0 h 10"/>
                <a:gd name="T18" fmla="*/ 0 w 28"/>
                <a:gd name="T19" fmla="*/ 0 h 10"/>
                <a:gd name="T20" fmla="*/ 0 w 28"/>
                <a:gd name="T21" fmla="*/ 0 h 10"/>
                <a:gd name="T22" fmla="*/ 0 w 28"/>
                <a:gd name="T23" fmla="*/ 0 h 10"/>
                <a:gd name="T24" fmla="*/ 0 w 28"/>
                <a:gd name="T25" fmla="*/ 0 h 10"/>
                <a:gd name="T26" fmla="*/ 0 w 28"/>
                <a:gd name="T27" fmla="*/ 0 h 1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8"/>
                <a:gd name="T43" fmla="*/ 0 h 10"/>
                <a:gd name="T44" fmla="*/ 28 w 28"/>
                <a:gd name="T45" fmla="*/ 10 h 10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8" h="10">
                  <a:moveTo>
                    <a:pt x="28" y="3"/>
                  </a:moveTo>
                  <a:lnTo>
                    <a:pt x="22" y="0"/>
                  </a:lnTo>
                  <a:lnTo>
                    <a:pt x="14" y="0"/>
                  </a:lnTo>
                  <a:lnTo>
                    <a:pt x="8" y="0"/>
                  </a:lnTo>
                  <a:lnTo>
                    <a:pt x="3" y="2"/>
                  </a:lnTo>
                  <a:lnTo>
                    <a:pt x="1" y="4"/>
                  </a:lnTo>
                  <a:lnTo>
                    <a:pt x="0" y="6"/>
                  </a:lnTo>
                  <a:lnTo>
                    <a:pt x="1" y="8"/>
                  </a:lnTo>
                  <a:lnTo>
                    <a:pt x="3" y="10"/>
                  </a:lnTo>
                  <a:lnTo>
                    <a:pt x="8" y="10"/>
                  </a:lnTo>
                  <a:lnTo>
                    <a:pt x="14" y="8"/>
                  </a:lnTo>
                  <a:lnTo>
                    <a:pt x="22" y="6"/>
                  </a:lnTo>
                  <a:lnTo>
                    <a:pt x="28" y="6"/>
                  </a:lnTo>
                  <a:lnTo>
                    <a:pt x="28" y="3"/>
                  </a:lnTo>
                  <a:close/>
                </a:path>
              </a:pathLst>
            </a:custGeom>
            <a:solidFill>
              <a:srgbClr val="994CE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87" name="Freeform 1902"/>
            <p:cNvSpPr>
              <a:spLocks/>
            </p:cNvSpPr>
            <p:nvPr/>
          </p:nvSpPr>
          <p:spPr bwMode="auto">
            <a:xfrm>
              <a:off x="5184" y="1215"/>
              <a:ext cx="7" cy="9"/>
            </a:xfrm>
            <a:custGeom>
              <a:avLst/>
              <a:gdLst>
                <a:gd name="T0" fmla="*/ 0 w 28"/>
                <a:gd name="T1" fmla="*/ 0 h 36"/>
                <a:gd name="T2" fmla="*/ 0 w 28"/>
                <a:gd name="T3" fmla="*/ 0 h 36"/>
                <a:gd name="T4" fmla="*/ 0 w 28"/>
                <a:gd name="T5" fmla="*/ 0 h 36"/>
                <a:gd name="T6" fmla="*/ 0 w 28"/>
                <a:gd name="T7" fmla="*/ 0 h 36"/>
                <a:gd name="T8" fmla="*/ 0 w 28"/>
                <a:gd name="T9" fmla="*/ 0 h 36"/>
                <a:gd name="T10" fmla="*/ 0 w 28"/>
                <a:gd name="T11" fmla="*/ 0 h 36"/>
                <a:gd name="T12" fmla="*/ 0 w 28"/>
                <a:gd name="T13" fmla="*/ 0 h 36"/>
                <a:gd name="T14" fmla="*/ 0 w 28"/>
                <a:gd name="T15" fmla="*/ 0 h 36"/>
                <a:gd name="T16" fmla="*/ 0 w 28"/>
                <a:gd name="T17" fmla="*/ 0 h 36"/>
                <a:gd name="T18" fmla="*/ 0 w 28"/>
                <a:gd name="T19" fmla="*/ 0 h 36"/>
                <a:gd name="T20" fmla="*/ 0 w 28"/>
                <a:gd name="T21" fmla="*/ 0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8"/>
                <a:gd name="T34" fmla="*/ 0 h 36"/>
                <a:gd name="T35" fmla="*/ 28 w 28"/>
                <a:gd name="T36" fmla="*/ 36 h 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8" h="36">
                  <a:moveTo>
                    <a:pt x="0" y="1"/>
                  </a:moveTo>
                  <a:lnTo>
                    <a:pt x="5" y="4"/>
                  </a:lnTo>
                  <a:lnTo>
                    <a:pt x="12" y="12"/>
                  </a:lnTo>
                  <a:lnTo>
                    <a:pt x="18" y="23"/>
                  </a:lnTo>
                  <a:lnTo>
                    <a:pt x="23" y="36"/>
                  </a:lnTo>
                  <a:lnTo>
                    <a:pt x="28" y="26"/>
                  </a:lnTo>
                  <a:lnTo>
                    <a:pt x="23" y="26"/>
                  </a:lnTo>
                  <a:lnTo>
                    <a:pt x="19" y="15"/>
                  </a:lnTo>
                  <a:lnTo>
                    <a:pt x="14" y="6"/>
                  </a:lnTo>
                  <a:lnTo>
                    <a:pt x="8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94CE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88" name="Freeform 1903"/>
            <p:cNvSpPr>
              <a:spLocks/>
            </p:cNvSpPr>
            <p:nvPr/>
          </p:nvSpPr>
          <p:spPr bwMode="auto">
            <a:xfrm>
              <a:off x="5203" y="1234"/>
              <a:ext cx="6" cy="4"/>
            </a:xfrm>
            <a:custGeom>
              <a:avLst/>
              <a:gdLst>
                <a:gd name="T0" fmla="*/ 0 w 24"/>
                <a:gd name="T1" fmla="*/ 0 h 16"/>
                <a:gd name="T2" fmla="*/ 0 w 24"/>
                <a:gd name="T3" fmla="*/ 0 h 16"/>
                <a:gd name="T4" fmla="*/ 0 w 24"/>
                <a:gd name="T5" fmla="*/ 0 h 16"/>
                <a:gd name="T6" fmla="*/ 0 w 24"/>
                <a:gd name="T7" fmla="*/ 0 h 16"/>
                <a:gd name="T8" fmla="*/ 0 w 24"/>
                <a:gd name="T9" fmla="*/ 0 h 16"/>
                <a:gd name="T10" fmla="*/ 0 w 24"/>
                <a:gd name="T11" fmla="*/ 0 h 16"/>
                <a:gd name="T12" fmla="*/ 0 w 24"/>
                <a:gd name="T13" fmla="*/ 0 h 16"/>
                <a:gd name="T14" fmla="*/ 0 w 24"/>
                <a:gd name="T15" fmla="*/ 0 h 16"/>
                <a:gd name="T16" fmla="*/ 0 w 24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4"/>
                <a:gd name="T28" fmla="*/ 0 h 16"/>
                <a:gd name="T29" fmla="*/ 24 w 24"/>
                <a:gd name="T30" fmla="*/ 16 h 1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4" h="16">
                  <a:moveTo>
                    <a:pt x="0" y="12"/>
                  </a:moveTo>
                  <a:lnTo>
                    <a:pt x="7" y="13"/>
                  </a:lnTo>
                  <a:lnTo>
                    <a:pt x="14" y="11"/>
                  </a:lnTo>
                  <a:lnTo>
                    <a:pt x="20" y="6"/>
                  </a:lnTo>
                  <a:lnTo>
                    <a:pt x="24" y="0"/>
                  </a:lnTo>
                  <a:lnTo>
                    <a:pt x="19" y="10"/>
                  </a:lnTo>
                  <a:lnTo>
                    <a:pt x="12" y="16"/>
                  </a:lnTo>
                  <a:lnTo>
                    <a:pt x="5" y="16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994CE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89" name="Freeform 1904"/>
            <p:cNvSpPr>
              <a:spLocks/>
            </p:cNvSpPr>
            <p:nvPr/>
          </p:nvSpPr>
          <p:spPr bwMode="auto">
            <a:xfrm>
              <a:off x="5328" y="1361"/>
              <a:ext cx="6" cy="5"/>
            </a:xfrm>
            <a:custGeom>
              <a:avLst/>
              <a:gdLst>
                <a:gd name="T0" fmla="*/ 0 w 23"/>
                <a:gd name="T1" fmla="*/ 0 h 19"/>
                <a:gd name="T2" fmla="*/ 0 w 23"/>
                <a:gd name="T3" fmla="*/ 0 h 19"/>
                <a:gd name="T4" fmla="*/ 0 w 23"/>
                <a:gd name="T5" fmla="*/ 0 h 19"/>
                <a:gd name="T6" fmla="*/ 0 w 23"/>
                <a:gd name="T7" fmla="*/ 0 h 19"/>
                <a:gd name="T8" fmla="*/ 0 w 23"/>
                <a:gd name="T9" fmla="*/ 0 h 19"/>
                <a:gd name="T10" fmla="*/ 0 w 23"/>
                <a:gd name="T11" fmla="*/ 0 h 19"/>
                <a:gd name="T12" fmla="*/ 0 w 23"/>
                <a:gd name="T13" fmla="*/ 0 h 19"/>
                <a:gd name="T14" fmla="*/ 0 w 23"/>
                <a:gd name="T15" fmla="*/ 0 h 19"/>
                <a:gd name="T16" fmla="*/ 0 w 23"/>
                <a:gd name="T17" fmla="*/ 0 h 19"/>
                <a:gd name="T18" fmla="*/ 0 w 23"/>
                <a:gd name="T19" fmla="*/ 0 h 19"/>
                <a:gd name="T20" fmla="*/ 0 w 23"/>
                <a:gd name="T21" fmla="*/ 0 h 19"/>
                <a:gd name="T22" fmla="*/ 0 w 23"/>
                <a:gd name="T23" fmla="*/ 0 h 19"/>
                <a:gd name="T24" fmla="*/ 0 w 23"/>
                <a:gd name="T25" fmla="*/ 0 h 19"/>
                <a:gd name="T26" fmla="*/ 0 w 23"/>
                <a:gd name="T27" fmla="*/ 0 h 19"/>
                <a:gd name="T28" fmla="*/ 0 w 23"/>
                <a:gd name="T29" fmla="*/ 0 h 19"/>
                <a:gd name="T30" fmla="*/ 0 w 23"/>
                <a:gd name="T31" fmla="*/ 0 h 19"/>
                <a:gd name="T32" fmla="*/ 0 w 23"/>
                <a:gd name="T33" fmla="*/ 0 h 19"/>
                <a:gd name="T34" fmla="*/ 0 w 23"/>
                <a:gd name="T35" fmla="*/ 0 h 19"/>
                <a:gd name="T36" fmla="*/ 0 w 23"/>
                <a:gd name="T37" fmla="*/ 0 h 19"/>
                <a:gd name="T38" fmla="*/ 0 w 23"/>
                <a:gd name="T39" fmla="*/ 0 h 19"/>
                <a:gd name="T40" fmla="*/ 0 w 23"/>
                <a:gd name="T41" fmla="*/ 0 h 19"/>
                <a:gd name="T42" fmla="*/ 0 w 23"/>
                <a:gd name="T43" fmla="*/ 0 h 19"/>
                <a:gd name="T44" fmla="*/ 0 w 23"/>
                <a:gd name="T45" fmla="*/ 0 h 19"/>
                <a:gd name="T46" fmla="*/ 0 w 23"/>
                <a:gd name="T47" fmla="*/ 0 h 19"/>
                <a:gd name="T48" fmla="*/ 0 w 23"/>
                <a:gd name="T49" fmla="*/ 0 h 1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23"/>
                <a:gd name="T76" fmla="*/ 0 h 19"/>
                <a:gd name="T77" fmla="*/ 23 w 23"/>
                <a:gd name="T78" fmla="*/ 19 h 19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23" h="19">
                  <a:moveTo>
                    <a:pt x="11" y="17"/>
                  </a:moveTo>
                  <a:lnTo>
                    <a:pt x="12" y="11"/>
                  </a:lnTo>
                  <a:lnTo>
                    <a:pt x="14" y="9"/>
                  </a:lnTo>
                  <a:lnTo>
                    <a:pt x="17" y="9"/>
                  </a:lnTo>
                  <a:lnTo>
                    <a:pt x="20" y="10"/>
                  </a:lnTo>
                  <a:lnTo>
                    <a:pt x="21" y="8"/>
                  </a:lnTo>
                  <a:lnTo>
                    <a:pt x="22" y="6"/>
                  </a:lnTo>
                  <a:lnTo>
                    <a:pt x="22" y="3"/>
                  </a:lnTo>
                  <a:lnTo>
                    <a:pt x="23" y="0"/>
                  </a:lnTo>
                  <a:lnTo>
                    <a:pt x="21" y="1"/>
                  </a:lnTo>
                  <a:lnTo>
                    <a:pt x="19" y="1"/>
                  </a:lnTo>
                  <a:lnTo>
                    <a:pt x="16" y="1"/>
                  </a:lnTo>
                  <a:lnTo>
                    <a:pt x="14" y="2"/>
                  </a:lnTo>
                  <a:lnTo>
                    <a:pt x="11" y="2"/>
                  </a:lnTo>
                  <a:lnTo>
                    <a:pt x="9" y="3"/>
                  </a:lnTo>
                  <a:lnTo>
                    <a:pt x="6" y="4"/>
                  </a:lnTo>
                  <a:lnTo>
                    <a:pt x="4" y="6"/>
                  </a:lnTo>
                  <a:lnTo>
                    <a:pt x="2" y="8"/>
                  </a:lnTo>
                  <a:lnTo>
                    <a:pt x="1" y="9"/>
                  </a:lnTo>
                  <a:lnTo>
                    <a:pt x="0" y="11"/>
                  </a:lnTo>
                  <a:lnTo>
                    <a:pt x="0" y="15"/>
                  </a:lnTo>
                  <a:lnTo>
                    <a:pt x="1" y="18"/>
                  </a:lnTo>
                  <a:lnTo>
                    <a:pt x="3" y="19"/>
                  </a:lnTo>
                  <a:lnTo>
                    <a:pt x="6" y="18"/>
                  </a:lnTo>
                  <a:lnTo>
                    <a:pt x="11" y="17"/>
                  </a:lnTo>
                  <a:close/>
                </a:path>
              </a:pathLst>
            </a:custGeom>
            <a:solidFill>
              <a:srgbClr val="994CE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90" name="Freeform 1905"/>
            <p:cNvSpPr>
              <a:spLocks/>
            </p:cNvSpPr>
            <p:nvPr/>
          </p:nvSpPr>
          <p:spPr bwMode="auto">
            <a:xfrm>
              <a:off x="5322" y="1374"/>
              <a:ext cx="33" cy="68"/>
            </a:xfrm>
            <a:custGeom>
              <a:avLst/>
              <a:gdLst>
                <a:gd name="T0" fmla="*/ 0 w 133"/>
                <a:gd name="T1" fmla="*/ 0 h 273"/>
                <a:gd name="T2" fmla="*/ 0 w 133"/>
                <a:gd name="T3" fmla="*/ 0 h 273"/>
                <a:gd name="T4" fmla="*/ 0 w 133"/>
                <a:gd name="T5" fmla="*/ 0 h 273"/>
                <a:gd name="T6" fmla="*/ 0 w 133"/>
                <a:gd name="T7" fmla="*/ 0 h 273"/>
                <a:gd name="T8" fmla="*/ 0 w 133"/>
                <a:gd name="T9" fmla="*/ 0 h 273"/>
                <a:gd name="T10" fmla="*/ 0 w 133"/>
                <a:gd name="T11" fmla="*/ 0 h 273"/>
                <a:gd name="T12" fmla="*/ 0 w 133"/>
                <a:gd name="T13" fmla="*/ 0 h 273"/>
                <a:gd name="T14" fmla="*/ 0 w 133"/>
                <a:gd name="T15" fmla="*/ 0 h 273"/>
                <a:gd name="T16" fmla="*/ 0 w 133"/>
                <a:gd name="T17" fmla="*/ 0 h 273"/>
                <a:gd name="T18" fmla="*/ 0 w 133"/>
                <a:gd name="T19" fmla="*/ 0 h 273"/>
                <a:gd name="T20" fmla="*/ 0 w 133"/>
                <a:gd name="T21" fmla="*/ 0 h 273"/>
                <a:gd name="T22" fmla="*/ 0 w 133"/>
                <a:gd name="T23" fmla="*/ 0 h 273"/>
                <a:gd name="T24" fmla="*/ 0 w 133"/>
                <a:gd name="T25" fmla="*/ 0 h 273"/>
                <a:gd name="T26" fmla="*/ 0 w 133"/>
                <a:gd name="T27" fmla="*/ 0 h 273"/>
                <a:gd name="T28" fmla="*/ 0 w 133"/>
                <a:gd name="T29" fmla="*/ 0 h 273"/>
                <a:gd name="T30" fmla="*/ 0 w 133"/>
                <a:gd name="T31" fmla="*/ 0 h 273"/>
                <a:gd name="T32" fmla="*/ 0 w 133"/>
                <a:gd name="T33" fmla="*/ 0 h 273"/>
                <a:gd name="T34" fmla="*/ 0 w 133"/>
                <a:gd name="T35" fmla="*/ 0 h 273"/>
                <a:gd name="T36" fmla="*/ 0 w 133"/>
                <a:gd name="T37" fmla="*/ 0 h 273"/>
                <a:gd name="T38" fmla="*/ 0 w 133"/>
                <a:gd name="T39" fmla="*/ 0 h 273"/>
                <a:gd name="T40" fmla="*/ 0 w 133"/>
                <a:gd name="T41" fmla="*/ 0 h 273"/>
                <a:gd name="T42" fmla="*/ 0 w 133"/>
                <a:gd name="T43" fmla="*/ 0 h 273"/>
                <a:gd name="T44" fmla="*/ 0 w 133"/>
                <a:gd name="T45" fmla="*/ 0 h 273"/>
                <a:gd name="T46" fmla="*/ 0 w 133"/>
                <a:gd name="T47" fmla="*/ 0 h 273"/>
                <a:gd name="T48" fmla="*/ 0 w 133"/>
                <a:gd name="T49" fmla="*/ 0 h 273"/>
                <a:gd name="T50" fmla="*/ 0 w 133"/>
                <a:gd name="T51" fmla="*/ 0 h 273"/>
                <a:gd name="T52" fmla="*/ 0 w 133"/>
                <a:gd name="T53" fmla="*/ 0 h 273"/>
                <a:gd name="T54" fmla="*/ 0 w 133"/>
                <a:gd name="T55" fmla="*/ 0 h 273"/>
                <a:gd name="T56" fmla="*/ 0 w 133"/>
                <a:gd name="T57" fmla="*/ 0 h 273"/>
                <a:gd name="T58" fmla="*/ 0 w 133"/>
                <a:gd name="T59" fmla="*/ 0 h 273"/>
                <a:gd name="T60" fmla="*/ 0 w 133"/>
                <a:gd name="T61" fmla="*/ 0 h 273"/>
                <a:gd name="T62" fmla="*/ 0 w 133"/>
                <a:gd name="T63" fmla="*/ 0 h 273"/>
                <a:gd name="T64" fmla="*/ 0 w 133"/>
                <a:gd name="T65" fmla="*/ 0 h 273"/>
                <a:gd name="T66" fmla="*/ 0 w 133"/>
                <a:gd name="T67" fmla="*/ 0 h 273"/>
                <a:gd name="T68" fmla="*/ 0 w 133"/>
                <a:gd name="T69" fmla="*/ 0 h 273"/>
                <a:gd name="T70" fmla="*/ 0 w 133"/>
                <a:gd name="T71" fmla="*/ 0 h 273"/>
                <a:gd name="T72" fmla="*/ 0 w 133"/>
                <a:gd name="T73" fmla="*/ 0 h 273"/>
                <a:gd name="T74" fmla="*/ 0 w 133"/>
                <a:gd name="T75" fmla="*/ 0 h 273"/>
                <a:gd name="T76" fmla="*/ 0 w 133"/>
                <a:gd name="T77" fmla="*/ 0 h 273"/>
                <a:gd name="T78" fmla="*/ 0 w 133"/>
                <a:gd name="T79" fmla="*/ 0 h 273"/>
                <a:gd name="T80" fmla="*/ 0 w 133"/>
                <a:gd name="T81" fmla="*/ 0 h 273"/>
                <a:gd name="T82" fmla="*/ 0 w 133"/>
                <a:gd name="T83" fmla="*/ 0 h 273"/>
                <a:gd name="T84" fmla="*/ 0 w 133"/>
                <a:gd name="T85" fmla="*/ 0 h 273"/>
                <a:gd name="T86" fmla="*/ 0 w 133"/>
                <a:gd name="T87" fmla="*/ 0 h 273"/>
                <a:gd name="T88" fmla="*/ 0 w 133"/>
                <a:gd name="T89" fmla="*/ 0 h 273"/>
                <a:gd name="T90" fmla="*/ 0 w 133"/>
                <a:gd name="T91" fmla="*/ 0 h 273"/>
                <a:gd name="T92" fmla="*/ 0 w 133"/>
                <a:gd name="T93" fmla="*/ 0 h 273"/>
                <a:gd name="T94" fmla="*/ 0 w 133"/>
                <a:gd name="T95" fmla="*/ 0 h 273"/>
                <a:gd name="T96" fmla="*/ 0 w 133"/>
                <a:gd name="T97" fmla="*/ 0 h 273"/>
                <a:gd name="T98" fmla="*/ 0 w 133"/>
                <a:gd name="T99" fmla="*/ 0 h 273"/>
                <a:gd name="T100" fmla="*/ 0 w 133"/>
                <a:gd name="T101" fmla="*/ 0 h 273"/>
                <a:gd name="T102" fmla="*/ 0 w 133"/>
                <a:gd name="T103" fmla="*/ 0 h 273"/>
                <a:gd name="T104" fmla="*/ 0 w 133"/>
                <a:gd name="T105" fmla="*/ 0 h 273"/>
                <a:gd name="T106" fmla="*/ 0 w 133"/>
                <a:gd name="T107" fmla="*/ 0 h 273"/>
                <a:gd name="T108" fmla="*/ 0 w 133"/>
                <a:gd name="T109" fmla="*/ 0 h 273"/>
                <a:gd name="T110" fmla="*/ 0 w 133"/>
                <a:gd name="T111" fmla="*/ 0 h 273"/>
                <a:gd name="T112" fmla="*/ 0 w 133"/>
                <a:gd name="T113" fmla="*/ 0 h 273"/>
                <a:gd name="T114" fmla="*/ 0 w 133"/>
                <a:gd name="T115" fmla="*/ 0 h 273"/>
                <a:gd name="T116" fmla="*/ 0 w 133"/>
                <a:gd name="T117" fmla="*/ 0 h 273"/>
                <a:gd name="T118" fmla="*/ 0 w 133"/>
                <a:gd name="T119" fmla="*/ 0 h 273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33"/>
                <a:gd name="T181" fmla="*/ 0 h 273"/>
                <a:gd name="T182" fmla="*/ 133 w 133"/>
                <a:gd name="T183" fmla="*/ 273 h 273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33" h="273">
                  <a:moveTo>
                    <a:pt x="58" y="10"/>
                  </a:moveTo>
                  <a:lnTo>
                    <a:pt x="64" y="2"/>
                  </a:lnTo>
                  <a:lnTo>
                    <a:pt x="70" y="0"/>
                  </a:lnTo>
                  <a:lnTo>
                    <a:pt x="74" y="4"/>
                  </a:lnTo>
                  <a:lnTo>
                    <a:pt x="72" y="16"/>
                  </a:lnTo>
                  <a:lnTo>
                    <a:pt x="76" y="11"/>
                  </a:lnTo>
                  <a:lnTo>
                    <a:pt x="79" y="11"/>
                  </a:lnTo>
                  <a:lnTo>
                    <a:pt x="80" y="15"/>
                  </a:lnTo>
                  <a:lnTo>
                    <a:pt x="81" y="19"/>
                  </a:lnTo>
                  <a:lnTo>
                    <a:pt x="82" y="22"/>
                  </a:lnTo>
                  <a:lnTo>
                    <a:pt x="82" y="26"/>
                  </a:lnTo>
                  <a:lnTo>
                    <a:pt x="81" y="31"/>
                  </a:lnTo>
                  <a:lnTo>
                    <a:pt x="77" y="31"/>
                  </a:lnTo>
                  <a:lnTo>
                    <a:pt x="70" y="30"/>
                  </a:lnTo>
                  <a:lnTo>
                    <a:pt x="65" y="33"/>
                  </a:lnTo>
                  <a:lnTo>
                    <a:pt x="63" y="39"/>
                  </a:lnTo>
                  <a:lnTo>
                    <a:pt x="64" y="47"/>
                  </a:lnTo>
                  <a:lnTo>
                    <a:pt x="57" y="49"/>
                  </a:lnTo>
                  <a:lnTo>
                    <a:pt x="54" y="56"/>
                  </a:lnTo>
                  <a:lnTo>
                    <a:pt x="56" y="63"/>
                  </a:lnTo>
                  <a:lnTo>
                    <a:pt x="62" y="72"/>
                  </a:lnTo>
                  <a:lnTo>
                    <a:pt x="56" y="82"/>
                  </a:lnTo>
                  <a:lnTo>
                    <a:pt x="56" y="90"/>
                  </a:lnTo>
                  <a:lnTo>
                    <a:pt x="61" y="94"/>
                  </a:lnTo>
                  <a:lnTo>
                    <a:pt x="70" y="94"/>
                  </a:lnTo>
                  <a:lnTo>
                    <a:pt x="72" y="106"/>
                  </a:lnTo>
                  <a:lnTo>
                    <a:pt x="79" y="112"/>
                  </a:lnTo>
                  <a:lnTo>
                    <a:pt x="86" y="110"/>
                  </a:lnTo>
                  <a:lnTo>
                    <a:pt x="92" y="101"/>
                  </a:lnTo>
                  <a:lnTo>
                    <a:pt x="96" y="109"/>
                  </a:lnTo>
                  <a:lnTo>
                    <a:pt x="103" y="113"/>
                  </a:lnTo>
                  <a:lnTo>
                    <a:pt x="109" y="109"/>
                  </a:lnTo>
                  <a:lnTo>
                    <a:pt x="112" y="101"/>
                  </a:lnTo>
                  <a:lnTo>
                    <a:pt x="116" y="106"/>
                  </a:lnTo>
                  <a:lnTo>
                    <a:pt x="121" y="106"/>
                  </a:lnTo>
                  <a:lnTo>
                    <a:pt x="126" y="102"/>
                  </a:lnTo>
                  <a:lnTo>
                    <a:pt x="131" y="94"/>
                  </a:lnTo>
                  <a:lnTo>
                    <a:pt x="133" y="99"/>
                  </a:lnTo>
                  <a:lnTo>
                    <a:pt x="133" y="106"/>
                  </a:lnTo>
                  <a:lnTo>
                    <a:pt x="132" y="113"/>
                  </a:lnTo>
                  <a:lnTo>
                    <a:pt x="129" y="121"/>
                  </a:lnTo>
                  <a:lnTo>
                    <a:pt x="129" y="128"/>
                  </a:lnTo>
                  <a:lnTo>
                    <a:pt x="127" y="132"/>
                  </a:lnTo>
                  <a:lnTo>
                    <a:pt x="124" y="135"/>
                  </a:lnTo>
                  <a:lnTo>
                    <a:pt x="119" y="133"/>
                  </a:lnTo>
                  <a:lnTo>
                    <a:pt x="118" y="132"/>
                  </a:lnTo>
                  <a:lnTo>
                    <a:pt x="118" y="131"/>
                  </a:lnTo>
                  <a:lnTo>
                    <a:pt x="117" y="131"/>
                  </a:lnTo>
                  <a:lnTo>
                    <a:pt x="116" y="130"/>
                  </a:lnTo>
                  <a:lnTo>
                    <a:pt x="114" y="133"/>
                  </a:lnTo>
                  <a:lnTo>
                    <a:pt x="111" y="136"/>
                  </a:lnTo>
                  <a:lnTo>
                    <a:pt x="108" y="136"/>
                  </a:lnTo>
                  <a:lnTo>
                    <a:pt x="105" y="135"/>
                  </a:lnTo>
                  <a:lnTo>
                    <a:pt x="101" y="133"/>
                  </a:lnTo>
                  <a:lnTo>
                    <a:pt x="99" y="131"/>
                  </a:lnTo>
                  <a:lnTo>
                    <a:pt x="96" y="129"/>
                  </a:lnTo>
                  <a:lnTo>
                    <a:pt x="95" y="125"/>
                  </a:lnTo>
                  <a:lnTo>
                    <a:pt x="92" y="155"/>
                  </a:lnTo>
                  <a:lnTo>
                    <a:pt x="89" y="188"/>
                  </a:lnTo>
                  <a:lnTo>
                    <a:pt x="89" y="216"/>
                  </a:lnTo>
                  <a:lnTo>
                    <a:pt x="88" y="239"/>
                  </a:lnTo>
                  <a:lnTo>
                    <a:pt x="95" y="247"/>
                  </a:lnTo>
                  <a:lnTo>
                    <a:pt x="96" y="255"/>
                  </a:lnTo>
                  <a:lnTo>
                    <a:pt x="93" y="262"/>
                  </a:lnTo>
                  <a:lnTo>
                    <a:pt x="83" y="262"/>
                  </a:lnTo>
                  <a:lnTo>
                    <a:pt x="83" y="266"/>
                  </a:lnTo>
                  <a:lnTo>
                    <a:pt x="82" y="269"/>
                  </a:lnTo>
                  <a:lnTo>
                    <a:pt x="81" y="272"/>
                  </a:lnTo>
                  <a:lnTo>
                    <a:pt x="78" y="273"/>
                  </a:lnTo>
                  <a:lnTo>
                    <a:pt x="76" y="273"/>
                  </a:lnTo>
                  <a:lnTo>
                    <a:pt x="73" y="270"/>
                  </a:lnTo>
                  <a:lnTo>
                    <a:pt x="71" y="268"/>
                  </a:lnTo>
                  <a:lnTo>
                    <a:pt x="68" y="265"/>
                  </a:lnTo>
                  <a:lnTo>
                    <a:pt x="67" y="267"/>
                  </a:lnTo>
                  <a:lnTo>
                    <a:pt x="65" y="269"/>
                  </a:lnTo>
                  <a:lnTo>
                    <a:pt x="64" y="270"/>
                  </a:lnTo>
                  <a:lnTo>
                    <a:pt x="62" y="272"/>
                  </a:lnTo>
                  <a:lnTo>
                    <a:pt x="58" y="273"/>
                  </a:lnTo>
                  <a:lnTo>
                    <a:pt x="54" y="270"/>
                  </a:lnTo>
                  <a:lnTo>
                    <a:pt x="51" y="267"/>
                  </a:lnTo>
                  <a:lnTo>
                    <a:pt x="49" y="260"/>
                  </a:lnTo>
                  <a:lnTo>
                    <a:pt x="45" y="265"/>
                  </a:lnTo>
                  <a:lnTo>
                    <a:pt x="40" y="266"/>
                  </a:lnTo>
                  <a:lnTo>
                    <a:pt x="35" y="265"/>
                  </a:lnTo>
                  <a:lnTo>
                    <a:pt x="30" y="260"/>
                  </a:lnTo>
                  <a:lnTo>
                    <a:pt x="22" y="262"/>
                  </a:lnTo>
                  <a:lnTo>
                    <a:pt x="16" y="259"/>
                  </a:lnTo>
                  <a:lnTo>
                    <a:pt x="14" y="251"/>
                  </a:lnTo>
                  <a:lnTo>
                    <a:pt x="16" y="240"/>
                  </a:lnTo>
                  <a:lnTo>
                    <a:pt x="3" y="236"/>
                  </a:lnTo>
                  <a:lnTo>
                    <a:pt x="0" y="229"/>
                  </a:lnTo>
                  <a:lnTo>
                    <a:pt x="5" y="221"/>
                  </a:lnTo>
                  <a:lnTo>
                    <a:pt x="17" y="219"/>
                  </a:lnTo>
                  <a:lnTo>
                    <a:pt x="18" y="197"/>
                  </a:lnTo>
                  <a:lnTo>
                    <a:pt x="20" y="174"/>
                  </a:lnTo>
                  <a:lnTo>
                    <a:pt x="23" y="151"/>
                  </a:lnTo>
                  <a:lnTo>
                    <a:pt x="28" y="128"/>
                  </a:lnTo>
                  <a:lnTo>
                    <a:pt x="34" y="106"/>
                  </a:lnTo>
                  <a:lnTo>
                    <a:pt x="39" y="86"/>
                  </a:lnTo>
                  <a:lnTo>
                    <a:pt x="44" y="70"/>
                  </a:lnTo>
                  <a:lnTo>
                    <a:pt x="49" y="57"/>
                  </a:lnTo>
                  <a:lnTo>
                    <a:pt x="46" y="56"/>
                  </a:lnTo>
                  <a:lnTo>
                    <a:pt x="45" y="53"/>
                  </a:lnTo>
                  <a:lnTo>
                    <a:pt x="45" y="49"/>
                  </a:lnTo>
                  <a:lnTo>
                    <a:pt x="46" y="46"/>
                  </a:lnTo>
                  <a:lnTo>
                    <a:pt x="39" y="45"/>
                  </a:lnTo>
                  <a:lnTo>
                    <a:pt x="35" y="41"/>
                  </a:lnTo>
                  <a:lnTo>
                    <a:pt x="34" y="37"/>
                  </a:lnTo>
                  <a:lnTo>
                    <a:pt x="37" y="32"/>
                  </a:lnTo>
                  <a:lnTo>
                    <a:pt x="32" y="25"/>
                  </a:lnTo>
                  <a:lnTo>
                    <a:pt x="35" y="18"/>
                  </a:lnTo>
                  <a:lnTo>
                    <a:pt x="39" y="14"/>
                  </a:lnTo>
                  <a:lnTo>
                    <a:pt x="44" y="10"/>
                  </a:lnTo>
                  <a:lnTo>
                    <a:pt x="48" y="15"/>
                  </a:lnTo>
                  <a:lnTo>
                    <a:pt x="49" y="19"/>
                  </a:lnTo>
                  <a:lnTo>
                    <a:pt x="51" y="22"/>
                  </a:lnTo>
                  <a:lnTo>
                    <a:pt x="56" y="22"/>
                  </a:lnTo>
                  <a:lnTo>
                    <a:pt x="60" y="21"/>
                  </a:lnTo>
                  <a:lnTo>
                    <a:pt x="61" y="17"/>
                  </a:lnTo>
                  <a:lnTo>
                    <a:pt x="60" y="15"/>
                  </a:lnTo>
                  <a:lnTo>
                    <a:pt x="58" y="10"/>
                  </a:lnTo>
                  <a:close/>
                </a:path>
              </a:pathLst>
            </a:custGeom>
            <a:solidFill>
              <a:srgbClr val="5E5EC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91" name="Freeform 1906"/>
            <p:cNvSpPr>
              <a:spLocks/>
            </p:cNvSpPr>
            <p:nvPr/>
          </p:nvSpPr>
          <p:spPr bwMode="auto">
            <a:xfrm>
              <a:off x="5335" y="1379"/>
              <a:ext cx="20" cy="23"/>
            </a:xfrm>
            <a:custGeom>
              <a:avLst/>
              <a:gdLst>
                <a:gd name="T0" fmla="*/ 0 w 78"/>
                <a:gd name="T1" fmla="*/ 0 h 95"/>
                <a:gd name="T2" fmla="*/ 0 w 78"/>
                <a:gd name="T3" fmla="*/ 0 h 95"/>
                <a:gd name="T4" fmla="*/ 0 w 78"/>
                <a:gd name="T5" fmla="*/ 0 h 95"/>
                <a:gd name="T6" fmla="*/ 0 w 78"/>
                <a:gd name="T7" fmla="*/ 0 h 95"/>
                <a:gd name="T8" fmla="*/ 0 w 78"/>
                <a:gd name="T9" fmla="*/ 0 h 95"/>
                <a:gd name="T10" fmla="*/ 0 w 78"/>
                <a:gd name="T11" fmla="*/ 0 h 95"/>
                <a:gd name="T12" fmla="*/ 0 w 78"/>
                <a:gd name="T13" fmla="*/ 0 h 95"/>
                <a:gd name="T14" fmla="*/ 0 w 78"/>
                <a:gd name="T15" fmla="*/ 0 h 95"/>
                <a:gd name="T16" fmla="*/ 0 w 78"/>
                <a:gd name="T17" fmla="*/ 0 h 95"/>
                <a:gd name="T18" fmla="*/ 0 w 78"/>
                <a:gd name="T19" fmla="*/ 0 h 95"/>
                <a:gd name="T20" fmla="*/ 0 w 78"/>
                <a:gd name="T21" fmla="*/ 0 h 95"/>
                <a:gd name="T22" fmla="*/ 0 w 78"/>
                <a:gd name="T23" fmla="*/ 0 h 95"/>
                <a:gd name="T24" fmla="*/ 0 w 78"/>
                <a:gd name="T25" fmla="*/ 0 h 95"/>
                <a:gd name="T26" fmla="*/ 0 w 78"/>
                <a:gd name="T27" fmla="*/ 0 h 95"/>
                <a:gd name="T28" fmla="*/ 0 w 78"/>
                <a:gd name="T29" fmla="*/ 0 h 95"/>
                <a:gd name="T30" fmla="*/ 0 w 78"/>
                <a:gd name="T31" fmla="*/ 0 h 95"/>
                <a:gd name="T32" fmla="*/ 0 w 78"/>
                <a:gd name="T33" fmla="*/ 0 h 95"/>
                <a:gd name="T34" fmla="*/ 0 w 78"/>
                <a:gd name="T35" fmla="*/ 0 h 95"/>
                <a:gd name="T36" fmla="*/ 0 w 78"/>
                <a:gd name="T37" fmla="*/ 0 h 95"/>
                <a:gd name="T38" fmla="*/ 0 w 78"/>
                <a:gd name="T39" fmla="*/ 0 h 95"/>
                <a:gd name="T40" fmla="*/ 0 w 78"/>
                <a:gd name="T41" fmla="*/ 0 h 95"/>
                <a:gd name="T42" fmla="*/ 0 w 78"/>
                <a:gd name="T43" fmla="*/ 0 h 95"/>
                <a:gd name="T44" fmla="*/ 0 w 78"/>
                <a:gd name="T45" fmla="*/ 0 h 95"/>
                <a:gd name="T46" fmla="*/ 0 w 78"/>
                <a:gd name="T47" fmla="*/ 0 h 95"/>
                <a:gd name="T48" fmla="*/ 0 w 78"/>
                <a:gd name="T49" fmla="*/ 0 h 95"/>
                <a:gd name="T50" fmla="*/ 0 w 78"/>
                <a:gd name="T51" fmla="*/ 0 h 95"/>
                <a:gd name="T52" fmla="*/ 0 w 78"/>
                <a:gd name="T53" fmla="*/ 0 h 95"/>
                <a:gd name="T54" fmla="*/ 0 w 78"/>
                <a:gd name="T55" fmla="*/ 0 h 95"/>
                <a:gd name="T56" fmla="*/ 0 w 78"/>
                <a:gd name="T57" fmla="*/ 0 h 95"/>
                <a:gd name="T58" fmla="*/ 0 w 78"/>
                <a:gd name="T59" fmla="*/ 0 h 95"/>
                <a:gd name="T60" fmla="*/ 0 w 78"/>
                <a:gd name="T61" fmla="*/ 0 h 95"/>
                <a:gd name="T62" fmla="*/ 0 w 78"/>
                <a:gd name="T63" fmla="*/ 0 h 9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8"/>
                <a:gd name="T97" fmla="*/ 0 h 95"/>
                <a:gd name="T98" fmla="*/ 78 w 78"/>
                <a:gd name="T99" fmla="*/ 95 h 95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8" h="95">
                  <a:moveTo>
                    <a:pt x="77" y="76"/>
                  </a:moveTo>
                  <a:lnTo>
                    <a:pt x="72" y="84"/>
                  </a:lnTo>
                  <a:lnTo>
                    <a:pt x="67" y="88"/>
                  </a:lnTo>
                  <a:lnTo>
                    <a:pt x="62" y="88"/>
                  </a:lnTo>
                  <a:lnTo>
                    <a:pt x="58" y="83"/>
                  </a:lnTo>
                  <a:lnTo>
                    <a:pt x="55" y="91"/>
                  </a:lnTo>
                  <a:lnTo>
                    <a:pt x="49" y="95"/>
                  </a:lnTo>
                  <a:lnTo>
                    <a:pt x="42" y="91"/>
                  </a:lnTo>
                  <a:lnTo>
                    <a:pt x="38" y="83"/>
                  </a:lnTo>
                  <a:lnTo>
                    <a:pt x="32" y="92"/>
                  </a:lnTo>
                  <a:lnTo>
                    <a:pt x="25" y="94"/>
                  </a:lnTo>
                  <a:lnTo>
                    <a:pt x="18" y="88"/>
                  </a:lnTo>
                  <a:lnTo>
                    <a:pt x="16" y="76"/>
                  </a:lnTo>
                  <a:lnTo>
                    <a:pt x="7" y="76"/>
                  </a:lnTo>
                  <a:lnTo>
                    <a:pt x="2" y="72"/>
                  </a:lnTo>
                  <a:lnTo>
                    <a:pt x="2" y="64"/>
                  </a:lnTo>
                  <a:lnTo>
                    <a:pt x="8" y="54"/>
                  </a:lnTo>
                  <a:lnTo>
                    <a:pt x="2" y="45"/>
                  </a:lnTo>
                  <a:lnTo>
                    <a:pt x="0" y="38"/>
                  </a:lnTo>
                  <a:lnTo>
                    <a:pt x="3" y="31"/>
                  </a:lnTo>
                  <a:lnTo>
                    <a:pt x="10" y="29"/>
                  </a:lnTo>
                  <a:lnTo>
                    <a:pt x="9" y="21"/>
                  </a:lnTo>
                  <a:lnTo>
                    <a:pt x="11" y="15"/>
                  </a:lnTo>
                  <a:lnTo>
                    <a:pt x="16" y="12"/>
                  </a:lnTo>
                  <a:lnTo>
                    <a:pt x="23" y="13"/>
                  </a:lnTo>
                  <a:lnTo>
                    <a:pt x="27" y="13"/>
                  </a:lnTo>
                  <a:lnTo>
                    <a:pt x="28" y="8"/>
                  </a:lnTo>
                  <a:lnTo>
                    <a:pt x="28" y="4"/>
                  </a:lnTo>
                  <a:lnTo>
                    <a:pt x="27" y="1"/>
                  </a:lnTo>
                  <a:lnTo>
                    <a:pt x="33" y="0"/>
                  </a:lnTo>
                  <a:lnTo>
                    <a:pt x="40" y="3"/>
                  </a:lnTo>
                  <a:lnTo>
                    <a:pt x="44" y="9"/>
                  </a:lnTo>
                  <a:lnTo>
                    <a:pt x="45" y="19"/>
                  </a:lnTo>
                  <a:lnTo>
                    <a:pt x="35" y="23"/>
                  </a:lnTo>
                  <a:lnTo>
                    <a:pt x="27" y="28"/>
                  </a:lnTo>
                  <a:lnTo>
                    <a:pt x="21" y="34"/>
                  </a:lnTo>
                  <a:lnTo>
                    <a:pt x="18" y="41"/>
                  </a:lnTo>
                  <a:lnTo>
                    <a:pt x="16" y="46"/>
                  </a:lnTo>
                  <a:lnTo>
                    <a:pt x="17" y="53"/>
                  </a:lnTo>
                  <a:lnTo>
                    <a:pt x="20" y="60"/>
                  </a:lnTo>
                  <a:lnTo>
                    <a:pt x="25" y="66"/>
                  </a:lnTo>
                  <a:lnTo>
                    <a:pt x="32" y="70"/>
                  </a:lnTo>
                  <a:lnTo>
                    <a:pt x="40" y="73"/>
                  </a:lnTo>
                  <a:lnTo>
                    <a:pt x="47" y="73"/>
                  </a:lnTo>
                  <a:lnTo>
                    <a:pt x="54" y="70"/>
                  </a:lnTo>
                  <a:lnTo>
                    <a:pt x="58" y="66"/>
                  </a:lnTo>
                  <a:lnTo>
                    <a:pt x="61" y="60"/>
                  </a:lnTo>
                  <a:lnTo>
                    <a:pt x="62" y="53"/>
                  </a:lnTo>
                  <a:lnTo>
                    <a:pt x="60" y="44"/>
                  </a:lnTo>
                  <a:lnTo>
                    <a:pt x="65" y="39"/>
                  </a:lnTo>
                  <a:lnTo>
                    <a:pt x="69" y="36"/>
                  </a:lnTo>
                  <a:lnTo>
                    <a:pt x="73" y="35"/>
                  </a:lnTo>
                  <a:lnTo>
                    <a:pt x="77" y="36"/>
                  </a:lnTo>
                  <a:lnTo>
                    <a:pt x="78" y="42"/>
                  </a:lnTo>
                  <a:lnTo>
                    <a:pt x="78" y="45"/>
                  </a:lnTo>
                  <a:lnTo>
                    <a:pt x="77" y="47"/>
                  </a:lnTo>
                  <a:lnTo>
                    <a:pt x="73" y="49"/>
                  </a:lnTo>
                  <a:lnTo>
                    <a:pt x="77" y="56"/>
                  </a:lnTo>
                  <a:lnTo>
                    <a:pt x="78" y="61"/>
                  </a:lnTo>
                  <a:lnTo>
                    <a:pt x="75" y="66"/>
                  </a:lnTo>
                  <a:lnTo>
                    <a:pt x="69" y="67"/>
                  </a:lnTo>
                  <a:lnTo>
                    <a:pt x="73" y="69"/>
                  </a:lnTo>
                  <a:lnTo>
                    <a:pt x="76" y="70"/>
                  </a:lnTo>
                  <a:lnTo>
                    <a:pt x="77" y="73"/>
                  </a:lnTo>
                  <a:lnTo>
                    <a:pt x="77" y="76"/>
                  </a:lnTo>
                  <a:close/>
                </a:path>
              </a:pathLst>
            </a:custGeom>
            <a:solidFill>
              <a:srgbClr val="66007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92" name="Freeform 1907"/>
            <p:cNvSpPr>
              <a:spLocks/>
            </p:cNvSpPr>
            <p:nvPr/>
          </p:nvSpPr>
          <p:spPr bwMode="auto">
            <a:xfrm>
              <a:off x="5339" y="1373"/>
              <a:ext cx="22" cy="24"/>
            </a:xfrm>
            <a:custGeom>
              <a:avLst/>
              <a:gdLst>
                <a:gd name="T0" fmla="*/ 0 w 88"/>
                <a:gd name="T1" fmla="*/ 0 h 93"/>
                <a:gd name="T2" fmla="*/ 0 w 88"/>
                <a:gd name="T3" fmla="*/ 0 h 93"/>
                <a:gd name="T4" fmla="*/ 0 w 88"/>
                <a:gd name="T5" fmla="*/ 0 h 93"/>
                <a:gd name="T6" fmla="*/ 0 w 88"/>
                <a:gd name="T7" fmla="*/ 0 h 93"/>
                <a:gd name="T8" fmla="*/ 0 w 88"/>
                <a:gd name="T9" fmla="*/ 0 h 93"/>
                <a:gd name="T10" fmla="*/ 0 w 88"/>
                <a:gd name="T11" fmla="*/ 0 h 93"/>
                <a:gd name="T12" fmla="*/ 0 w 88"/>
                <a:gd name="T13" fmla="*/ 0 h 93"/>
                <a:gd name="T14" fmla="*/ 0 w 88"/>
                <a:gd name="T15" fmla="*/ 0 h 93"/>
                <a:gd name="T16" fmla="*/ 0 w 88"/>
                <a:gd name="T17" fmla="*/ 0 h 93"/>
                <a:gd name="T18" fmla="*/ 0 w 88"/>
                <a:gd name="T19" fmla="*/ 0 h 93"/>
                <a:gd name="T20" fmla="*/ 0 w 88"/>
                <a:gd name="T21" fmla="*/ 0 h 93"/>
                <a:gd name="T22" fmla="*/ 0 w 88"/>
                <a:gd name="T23" fmla="*/ 0 h 93"/>
                <a:gd name="T24" fmla="*/ 0 w 88"/>
                <a:gd name="T25" fmla="*/ 0 h 93"/>
                <a:gd name="T26" fmla="*/ 0 w 88"/>
                <a:gd name="T27" fmla="*/ 0 h 93"/>
                <a:gd name="T28" fmla="*/ 0 w 88"/>
                <a:gd name="T29" fmla="*/ 0 h 93"/>
                <a:gd name="T30" fmla="*/ 0 w 88"/>
                <a:gd name="T31" fmla="*/ 0 h 93"/>
                <a:gd name="T32" fmla="*/ 0 w 88"/>
                <a:gd name="T33" fmla="*/ 0 h 93"/>
                <a:gd name="T34" fmla="*/ 0 w 88"/>
                <a:gd name="T35" fmla="*/ 0 h 93"/>
                <a:gd name="T36" fmla="*/ 0 w 88"/>
                <a:gd name="T37" fmla="*/ 0 h 93"/>
                <a:gd name="T38" fmla="*/ 0 w 88"/>
                <a:gd name="T39" fmla="*/ 0 h 93"/>
                <a:gd name="T40" fmla="*/ 0 w 88"/>
                <a:gd name="T41" fmla="*/ 0 h 93"/>
                <a:gd name="T42" fmla="*/ 0 w 88"/>
                <a:gd name="T43" fmla="*/ 0 h 93"/>
                <a:gd name="T44" fmla="*/ 0 w 88"/>
                <a:gd name="T45" fmla="*/ 0 h 93"/>
                <a:gd name="T46" fmla="*/ 0 w 88"/>
                <a:gd name="T47" fmla="*/ 0 h 93"/>
                <a:gd name="T48" fmla="*/ 0 w 88"/>
                <a:gd name="T49" fmla="*/ 0 h 93"/>
                <a:gd name="T50" fmla="*/ 0 w 88"/>
                <a:gd name="T51" fmla="*/ 0 h 93"/>
                <a:gd name="T52" fmla="*/ 0 w 88"/>
                <a:gd name="T53" fmla="*/ 0 h 93"/>
                <a:gd name="T54" fmla="*/ 0 w 88"/>
                <a:gd name="T55" fmla="*/ 0 h 93"/>
                <a:gd name="T56" fmla="*/ 0 w 88"/>
                <a:gd name="T57" fmla="*/ 0 h 93"/>
                <a:gd name="T58" fmla="*/ 0 w 88"/>
                <a:gd name="T59" fmla="*/ 0 h 93"/>
                <a:gd name="T60" fmla="*/ 0 w 88"/>
                <a:gd name="T61" fmla="*/ 0 h 93"/>
                <a:gd name="T62" fmla="*/ 0 w 88"/>
                <a:gd name="T63" fmla="*/ 0 h 93"/>
                <a:gd name="T64" fmla="*/ 0 w 88"/>
                <a:gd name="T65" fmla="*/ 0 h 93"/>
                <a:gd name="T66" fmla="*/ 0 w 88"/>
                <a:gd name="T67" fmla="*/ 0 h 93"/>
                <a:gd name="T68" fmla="*/ 0 w 88"/>
                <a:gd name="T69" fmla="*/ 0 h 93"/>
                <a:gd name="T70" fmla="*/ 0 w 88"/>
                <a:gd name="T71" fmla="*/ 0 h 93"/>
                <a:gd name="T72" fmla="*/ 0 w 88"/>
                <a:gd name="T73" fmla="*/ 0 h 93"/>
                <a:gd name="T74" fmla="*/ 0 w 88"/>
                <a:gd name="T75" fmla="*/ 0 h 93"/>
                <a:gd name="T76" fmla="*/ 0 w 88"/>
                <a:gd name="T77" fmla="*/ 0 h 93"/>
                <a:gd name="T78" fmla="*/ 0 w 88"/>
                <a:gd name="T79" fmla="*/ 0 h 93"/>
                <a:gd name="T80" fmla="*/ 0 w 88"/>
                <a:gd name="T81" fmla="*/ 0 h 9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88"/>
                <a:gd name="T124" fmla="*/ 0 h 93"/>
                <a:gd name="T125" fmla="*/ 88 w 88"/>
                <a:gd name="T126" fmla="*/ 93 h 93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88" h="93">
                  <a:moveTo>
                    <a:pt x="72" y="53"/>
                  </a:moveTo>
                  <a:lnTo>
                    <a:pt x="69" y="54"/>
                  </a:lnTo>
                  <a:lnTo>
                    <a:pt x="67" y="55"/>
                  </a:lnTo>
                  <a:lnTo>
                    <a:pt x="64" y="56"/>
                  </a:lnTo>
                  <a:lnTo>
                    <a:pt x="61" y="56"/>
                  </a:lnTo>
                  <a:lnTo>
                    <a:pt x="57" y="57"/>
                  </a:lnTo>
                  <a:lnTo>
                    <a:pt x="53" y="58"/>
                  </a:lnTo>
                  <a:lnTo>
                    <a:pt x="48" y="61"/>
                  </a:lnTo>
                  <a:lnTo>
                    <a:pt x="44" y="64"/>
                  </a:lnTo>
                  <a:lnTo>
                    <a:pt x="46" y="73"/>
                  </a:lnTo>
                  <a:lnTo>
                    <a:pt x="45" y="80"/>
                  </a:lnTo>
                  <a:lnTo>
                    <a:pt x="42" y="86"/>
                  </a:lnTo>
                  <a:lnTo>
                    <a:pt x="38" y="90"/>
                  </a:lnTo>
                  <a:lnTo>
                    <a:pt x="31" y="93"/>
                  </a:lnTo>
                  <a:lnTo>
                    <a:pt x="24" y="93"/>
                  </a:lnTo>
                  <a:lnTo>
                    <a:pt x="16" y="90"/>
                  </a:lnTo>
                  <a:lnTo>
                    <a:pt x="9" y="86"/>
                  </a:lnTo>
                  <a:lnTo>
                    <a:pt x="4" y="80"/>
                  </a:lnTo>
                  <a:lnTo>
                    <a:pt x="1" y="73"/>
                  </a:lnTo>
                  <a:lnTo>
                    <a:pt x="0" y="66"/>
                  </a:lnTo>
                  <a:lnTo>
                    <a:pt x="2" y="61"/>
                  </a:lnTo>
                  <a:lnTo>
                    <a:pt x="5" y="54"/>
                  </a:lnTo>
                  <a:lnTo>
                    <a:pt x="11" y="48"/>
                  </a:lnTo>
                  <a:lnTo>
                    <a:pt x="19" y="43"/>
                  </a:lnTo>
                  <a:lnTo>
                    <a:pt x="29" y="39"/>
                  </a:lnTo>
                  <a:lnTo>
                    <a:pt x="31" y="34"/>
                  </a:lnTo>
                  <a:lnTo>
                    <a:pt x="33" y="28"/>
                  </a:lnTo>
                  <a:lnTo>
                    <a:pt x="36" y="23"/>
                  </a:lnTo>
                  <a:lnTo>
                    <a:pt x="39" y="17"/>
                  </a:lnTo>
                  <a:lnTo>
                    <a:pt x="42" y="12"/>
                  </a:lnTo>
                  <a:lnTo>
                    <a:pt x="45" y="8"/>
                  </a:lnTo>
                  <a:lnTo>
                    <a:pt x="49" y="4"/>
                  </a:lnTo>
                  <a:lnTo>
                    <a:pt x="53" y="1"/>
                  </a:lnTo>
                  <a:lnTo>
                    <a:pt x="58" y="0"/>
                  </a:lnTo>
                  <a:lnTo>
                    <a:pt x="63" y="0"/>
                  </a:lnTo>
                  <a:lnTo>
                    <a:pt x="69" y="1"/>
                  </a:lnTo>
                  <a:lnTo>
                    <a:pt x="75" y="4"/>
                  </a:lnTo>
                  <a:lnTo>
                    <a:pt x="86" y="17"/>
                  </a:lnTo>
                  <a:lnTo>
                    <a:pt x="88" y="31"/>
                  </a:lnTo>
                  <a:lnTo>
                    <a:pt x="82" y="43"/>
                  </a:lnTo>
                  <a:lnTo>
                    <a:pt x="72" y="53"/>
                  </a:lnTo>
                  <a:close/>
                </a:path>
              </a:pathLst>
            </a:custGeom>
            <a:solidFill>
              <a:srgbClr val="F2CCB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93" name="Freeform 1908"/>
            <p:cNvSpPr>
              <a:spLocks/>
            </p:cNvSpPr>
            <p:nvPr/>
          </p:nvSpPr>
          <p:spPr bwMode="auto">
            <a:xfrm>
              <a:off x="5347" y="1406"/>
              <a:ext cx="4" cy="24"/>
            </a:xfrm>
            <a:custGeom>
              <a:avLst/>
              <a:gdLst>
                <a:gd name="T0" fmla="*/ 0 w 18"/>
                <a:gd name="T1" fmla="*/ 0 h 93"/>
                <a:gd name="T2" fmla="*/ 0 w 18"/>
                <a:gd name="T3" fmla="*/ 0 h 93"/>
                <a:gd name="T4" fmla="*/ 0 w 18"/>
                <a:gd name="T5" fmla="*/ 0 h 93"/>
                <a:gd name="T6" fmla="*/ 0 w 18"/>
                <a:gd name="T7" fmla="*/ 0 h 93"/>
                <a:gd name="T8" fmla="*/ 0 w 18"/>
                <a:gd name="T9" fmla="*/ 0 h 93"/>
                <a:gd name="T10" fmla="*/ 0 w 18"/>
                <a:gd name="T11" fmla="*/ 0 h 93"/>
                <a:gd name="T12" fmla="*/ 0 w 18"/>
                <a:gd name="T13" fmla="*/ 0 h 93"/>
                <a:gd name="T14" fmla="*/ 0 w 18"/>
                <a:gd name="T15" fmla="*/ 0 h 93"/>
                <a:gd name="T16" fmla="*/ 0 w 18"/>
                <a:gd name="T17" fmla="*/ 0 h 93"/>
                <a:gd name="T18" fmla="*/ 0 w 18"/>
                <a:gd name="T19" fmla="*/ 0 h 93"/>
                <a:gd name="T20" fmla="*/ 0 w 18"/>
                <a:gd name="T21" fmla="*/ 0 h 93"/>
                <a:gd name="T22" fmla="*/ 0 w 18"/>
                <a:gd name="T23" fmla="*/ 0 h 93"/>
                <a:gd name="T24" fmla="*/ 0 w 18"/>
                <a:gd name="T25" fmla="*/ 0 h 93"/>
                <a:gd name="T26" fmla="*/ 0 w 18"/>
                <a:gd name="T27" fmla="*/ 0 h 93"/>
                <a:gd name="T28" fmla="*/ 0 w 18"/>
                <a:gd name="T29" fmla="*/ 0 h 93"/>
                <a:gd name="T30" fmla="*/ 0 w 18"/>
                <a:gd name="T31" fmla="*/ 0 h 93"/>
                <a:gd name="T32" fmla="*/ 0 w 18"/>
                <a:gd name="T33" fmla="*/ 0 h 93"/>
                <a:gd name="T34" fmla="*/ 0 w 18"/>
                <a:gd name="T35" fmla="*/ 0 h 93"/>
                <a:gd name="T36" fmla="*/ 0 w 18"/>
                <a:gd name="T37" fmla="*/ 0 h 93"/>
                <a:gd name="T38" fmla="*/ 0 w 18"/>
                <a:gd name="T39" fmla="*/ 0 h 93"/>
                <a:gd name="T40" fmla="*/ 0 w 18"/>
                <a:gd name="T41" fmla="*/ 0 h 9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8"/>
                <a:gd name="T64" fmla="*/ 0 h 93"/>
                <a:gd name="T65" fmla="*/ 18 w 18"/>
                <a:gd name="T66" fmla="*/ 93 h 9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8" h="93">
                  <a:moveTo>
                    <a:pt x="18" y="3"/>
                  </a:moveTo>
                  <a:lnTo>
                    <a:pt x="17" y="2"/>
                  </a:lnTo>
                  <a:lnTo>
                    <a:pt x="17" y="1"/>
                  </a:lnTo>
                  <a:lnTo>
                    <a:pt x="16" y="1"/>
                  </a:lnTo>
                  <a:lnTo>
                    <a:pt x="15" y="0"/>
                  </a:lnTo>
                  <a:lnTo>
                    <a:pt x="13" y="3"/>
                  </a:lnTo>
                  <a:lnTo>
                    <a:pt x="10" y="6"/>
                  </a:lnTo>
                  <a:lnTo>
                    <a:pt x="7" y="6"/>
                  </a:lnTo>
                  <a:lnTo>
                    <a:pt x="4" y="5"/>
                  </a:lnTo>
                  <a:lnTo>
                    <a:pt x="2" y="32"/>
                  </a:lnTo>
                  <a:lnTo>
                    <a:pt x="0" y="60"/>
                  </a:lnTo>
                  <a:lnTo>
                    <a:pt x="0" y="83"/>
                  </a:lnTo>
                  <a:lnTo>
                    <a:pt x="1" y="93"/>
                  </a:lnTo>
                  <a:lnTo>
                    <a:pt x="5" y="93"/>
                  </a:lnTo>
                  <a:lnTo>
                    <a:pt x="10" y="91"/>
                  </a:lnTo>
                  <a:lnTo>
                    <a:pt x="13" y="87"/>
                  </a:lnTo>
                  <a:lnTo>
                    <a:pt x="15" y="82"/>
                  </a:lnTo>
                  <a:lnTo>
                    <a:pt x="16" y="66"/>
                  </a:lnTo>
                  <a:lnTo>
                    <a:pt x="17" y="39"/>
                  </a:lnTo>
                  <a:lnTo>
                    <a:pt x="18" y="14"/>
                  </a:lnTo>
                  <a:lnTo>
                    <a:pt x="18" y="3"/>
                  </a:lnTo>
                  <a:close/>
                </a:path>
              </a:pathLst>
            </a:custGeom>
            <a:solidFill>
              <a:srgbClr val="F2CCB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94" name="Freeform 1909"/>
            <p:cNvSpPr>
              <a:spLocks/>
            </p:cNvSpPr>
            <p:nvPr/>
          </p:nvSpPr>
          <p:spPr bwMode="auto">
            <a:xfrm>
              <a:off x="5330" y="1362"/>
              <a:ext cx="7" cy="17"/>
            </a:xfrm>
            <a:custGeom>
              <a:avLst/>
              <a:gdLst>
                <a:gd name="T0" fmla="*/ 0 w 26"/>
                <a:gd name="T1" fmla="*/ 0 h 72"/>
                <a:gd name="T2" fmla="*/ 0 w 26"/>
                <a:gd name="T3" fmla="*/ 0 h 72"/>
                <a:gd name="T4" fmla="*/ 0 w 26"/>
                <a:gd name="T5" fmla="*/ 0 h 72"/>
                <a:gd name="T6" fmla="*/ 0 w 26"/>
                <a:gd name="T7" fmla="*/ 0 h 72"/>
                <a:gd name="T8" fmla="*/ 0 w 26"/>
                <a:gd name="T9" fmla="*/ 0 h 72"/>
                <a:gd name="T10" fmla="*/ 0 w 26"/>
                <a:gd name="T11" fmla="*/ 0 h 72"/>
                <a:gd name="T12" fmla="*/ 0 w 26"/>
                <a:gd name="T13" fmla="*/ 0 h 72"/>
                <a:gd name="T14" fmla="*/ 0 w 26"/>
                <a:gd name="T15" fmla="*/ 0 h 72"/>
                <a:gd name="T16" fmla="*/ 0 w 26"/>
                <a:gd name="T17" fmla="*/ 0 h 72"/>
                <a:gd name="T18" fmla="*/ 0 w 26"/>
                <a:gd name="T19" fmla="*/ 0 h 72"/>
                <a:gd name="T20" fmla="*/ 0 w 26"/>
                <a:gd name="T21" fmla="*/ 0 h 72"/>
                <a:gd name="T22" fmla="*/ 0 w 26"/>
                <a:gd name="T23" fmla="*/ 0 h 72"/>
                <a:gd name="T24" fmla="*/ 0 w 26"/>
                <a:gd name="T25" fmla="*/ 0 h 72"/>
                <a:gd name="T26" fmla="*/ 0 w 26"/>
                <a:gd name="T27" fmla="*/ 0 h 72"/>
                <a:gd name="T28" fmla="*/ 0 w 26"/>
                <a:gd name="T29" fmla="*/ 0 h 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26"/>
                <a:gd name="T46" fmla="*/ 0 h 72"/>
                <a:gd name="T47" fmla="*/ 26 w 26"/>
                <a:gd name="T48" fmla="*/ 72 h 72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26" h="72">
                  <a:moveTo>
                    <a:pt x="23" y="60"/>
                  </a:moveTo>
                  <a:lnTo>
                    <a:pt x="10" y="3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3"/>
                  </a:lnTo>
                  <a:lnTo>
                    <a:pt x="0" y="7"/>
                  </a:lnTo>
                  <a:lnTo>
                    <a:pt x="9" y="60"/>
                  </a:lnTo>
                  <a:lnTo>
                    <a:pt x="13" y="65"/>
                  </a:lnTo>
                  <a:lnTo>
                    <a:pt x="14" y="69"/>
                  </a:lnTo>
                  <a:lnTo>
                    <a:pt x="16" y="72"/>
                  </a:lnTo>
                  <a:lnTo>
                    <a:pt x="21" y="72"/>
                  </a:lnTo>
                  <a:lnTo>
                    <a:pt x="25" y="71"/>
                  </a:lnTo>
                  <a:lnTo>
                    <a:pt x="26" y="67"/>
                  </a:lnTo>
                  <a:lnTo>
                    <a:pt x="25" y="65"/>
                  </a:lnTo>
                  <a:lnTo>
                    <a:pt x="23" y="60"/>
                  </a:lnTo>
                  <a:close/>
                </a:path>
              </a:pathLst>
            </a:custGeom>
            <a:solidFill>
              <a:srgbClr val="F2CCB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95" name="Freeform 1910"/>
            <p:cNvSpPr>
              <a:spLocks/>
            </p:cNvSpPr>
            <p:nvPr/>
          </p:nvSpPr>
          <p:spPr bwMode="auto">
            <a:xfrm>
              <a:off x="5349" y="1373"/>
              <a:ext cx="12" cy="14"/>
            </a:xfrm>
            <a:custGeom>
              <a:avLst/>
              <a:gdLst>
                <a:gd name="T0" fmla="*/ 0 w 49"/>
                <a:gd name="T1" fmla="*/ 0 h 53"/>
                <a:gd name="T2" fmla="*/ 0 w 49"/>
                <a:gd name="T3" fmla="*/ 0 h 53"/>
                <a:gd name="T4" fmla="*/ 0 w 49"/>
                <a:gd name="T5" fmla="*/ 0 h 53"/>
                <a:gd name="T6" fmla="*/ 0 w 49"/>
                <a:gd name="T7" fmla="*/ 0 h 53"/>
                <a:gd name="T8" fmla="*/ 0 w 49"/>
                <a:gd name="T9" fmla="*/ 0 h 53"/>
                <a:gd name="T10" fmla="*/ 0 w 49"/>
                <a:gd name="T11" fmla="*/ 0 h 53"/>
                <a:gd name="T12" fmla="*/ 0 w 49"/>
                <a:gd name="T13" fmla="*/ 0 h 53"/>
                <a:gd name="T14" fmla="*/ 0 w 49"/>
                <a:gd name="T15" fmla="*/ 0 h 53"/>
                <a:gd name="T16" fmla="*/ 0 w 49"/>
                <a:gd name="T17" fmla="*/ 0 h 53"/>
                <a:gd name="T18" fmla="*/ 0 w 49"/>
                <a:gd name="T19" fmla="*/ 0 h 53"/>
                <a:gd name="T20" fmla="*/ 0 w 49"/>
                <a:gd name="T21" fmla="*/ 0 h 53"/>
                <a:gd name="T22" fmla="*/ 0 w 49"/>
                <a:gd name="T23" fmla="*/ 0 h 53"/>
                <a:gd name="T24" fmla="*/ 0 w 49"/>
                <a:gd name="T25" fmla="*/ 0 h 53"/>
                <a:gd name="T26" fmla="*/ 0 w 49"/>
                <a:gd name="T27" fmla="*/ 0 h 53"/>
                <a:gd name="T28" fmla="*/ 0 w 49"/>
                <a:gd name="T29" fmla="*/ 0 h 53"/>
                <a:gd name="T30" fmla="*/ 0 w 49"/>
                <a:gd name="T31" fmla="*/ 0 h 53"/>
                <a:gd name="T32" fmla="*/ 0 w 49"/>
                <a:gd name="T33" fmla="*/ 0 h 53"/>
                <a:gd name="T34" fmla="*/ 0 w 49"/>
                <a:gd name="T35" fmla="*/ 0 h 53"/>
                <a:gd name="T36" fmla="*/ 0 w 49"/>
                <a:gd name="T37" fmla="*/ 0 h 53"/>
                <a:gd name="T38" fmla="*/ 0 w 49"/>
                <a:gd name="T39" fmla="*/ 0 h 53"/>
                <a:gd name="T40" fmla="*/ 0 w 49"/>
                <a:gd name="T41" fmla="*/ 0 h 53"/>
                <a:gd name="T42" fmla="*/ 0 w 49"/>
                <a:gd name="T43" fmla="*/ 0 h 53"/>
                <a:gd name="T44" fmla="*/ 0 w 49"/>
                <a:gd name="T45" fmla="*/ 0 h 53"/>
                <a:gd name="T46" fmla="*/ 0 w 49"/>
                <a:gd name="T47" fmla="*/ 0 h 53"/>
                <a:gd name="T48" fmla="*/ 0 w 49"/>
                <a:gd name="T49" fmla="*/ 0 h 5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49"/>
                <a:gd name="T76" fmla="*/ 0 h 53"/>
                <a:gd name="T77" fmla="*/ 49 w 49"/>
                <a:gd name="T78" fmla="*/ 53 h 53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49" h="53">
                  <a:moveTo>
                    <a:pt x="33" y="53"/>
                  </a:moveTo>
                  <a:lnTo>
                    <a:pt x="43" y="43"/>
                  </a:lnTo>
                  <a:lnTo>
                    <a:pt x="49" y="31"/>
                  </a:lnTo>
                  <a:lnTo>
                    <a:pt x="47" y="17"/>
                  </a:lnTo>
                  <a:lnTo>
                    <a:pt x="36" y="4"/>
                  </a:lnTo>
                  <a:lnTo>
                    <a:pt x="30" y="1"/>
                  </a:lnTo>
                  <a:lnTo>
                    <a:pt x="24" y="0"/>
                  </a:lnTo>
                  <a:lnTo>
                    <a:pt x="19" y="0"/>
                  </a:lnTo>
                  <a:lnTo>
                    <a:pt x="14" y="1"/>
                  </a:lnTo>
                  <a:lnTo>
                    <a:pt x="10" y="4"/>
                  </a:lnTo>
                  <a:lnTo>
                    <a:pt x="6" y="8"/>
                  </a:lnTo>
                  <a:lnTo>
                    <a:pt x="3" y="12"/>
                  </a:lnTo>
                  <a:lnTo>
                    <a:pt x="0" y="17"/>
                  </a:lnTo>
                  <a:lnTo>
                    <a:pt x="4" y="18"/>
                  </a:lnTo>
                  <a:lnTo>
                    <a:pt x="8" y="18"/>
                  </a:lnTo>
                  <a:lnTo>
                    <a:pt x="13" y="18"/>
                  </a:lnTo>
                  <a:lnTo>
                    <a:pt x="17" y="17"/>
                  </a:lnTo>
                  <a:lnTo>
                    <a:pt x="22" y="16"/>
                  </a:lnTo>
                  <a:lnTo>
                    <a:pt x="26" y="15"/>
                  </a:lnTo>
                  <a:lnTo>
                    <a:pt x="30" y="12"/>
                  </a:lnTo>
                  <a:lnTo>
                    <a:pt x="33" y="10"/>
                  </a:lnTo>
                  <a:lnTo>
                    <a:pt x="29" y="21"/>
                  </a:lnTo>
                  <a:lnTo>
                    <a:pt x="29" y="33"/>
                  </a:lnTo>
                  <a:lnTo>
                    <a:pt x="30" y="44"/>
                  </a:lnTo>
                  <a:lnTo>
                    <a:pt x="33" y="5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96" name="Freeform 1911"/>
            <p:cNvSpPr>
              <a:spLocks/>
            </p:cNvSpPr>
            <p:nvPr/>
          </p:nvSpPr>
          <p:spPr bwMode="auto">
            <a:xfrm>
              <a:off x="5329" y="1439"/>
              <a:ext cx="6" cy="17"/>
            </a:xfrm>
            <a:custGeom>
              <a:avLst/>
              <a:gdLst>
                <a:gd name="T0" fmla="*/ 0 w 26"/>
                <a:gd name="T1" fmla="*/ 0 h 69"/>
                <a:gd name="T2" fmla="*/ 0 w 26"/>
                <a:gd name="T3" fmla="*/ 0 h 69"/>
                <a:gd name="T4" fmla="*/ 0 w 26"/>
                <a:gd name="T5" fmla="*/ 0 h 69"/>
                <a:gd name="T6" fmla="*/ 0 w 26"/>
                <a:gd name="T7" fmla="*/ 0 h 69"/>
                <a:gd name="T8" fmla="*/ 0 w 26"/>
                <a:gd name="T9" fmla="*/ 0 h 69"/>
                <a:gd name="T10" fmla="*/ 0 w 26"/>
                <a:gd name="T11" fmla="*/ 0 h 69"/>
                <a:gd name="T12" fmla="*/ 0 w 26"/>
                <a:gd name="T13" fmla="*/ 0 h 69"/>
                <a:gd name="T14" fmla="*/ 0 w 26"/>
                <a:gd name="T15" fmla="*/ 0 h 69"/>
                <a:gd name="T16" fmla="*/ 0 w 26"/>
                <a:gd name="T17" fmla="*/ 0 h 69"/>
                <a:gd name="T18" fmla="*/ 0 w 26"/>
                <a:gd name="T19" fmla="*/ 0 h 69"/>
                <a:gd name="T20" fmla="*/ 0 w 26"/>
                <a:gd name="T21" fmla="*/ 0 h 69"/>
                <a:gd name="T22" fmla="*/ 0 w 26"/>
                <a:gd name="T23" fmla="*/ 0 h 69"/>
                <a:gd name="T24" fmla="*/ 0 w 26"/>
                <a:gd name="T25" fmla="*/ 0 h 69"/>
                <a:gd name="T26" fmla="*/ 0 w 26"/>
                <a:gd name="T27" fmla="*/ 0 h 69"/>
                <a:gd name="T28" fmla="*/ 0 w 26"/>
                <a:gd name="T29" fmla="*/ 0 h 69"/>
                <a:gd name="T30" fmla="*/ 0 w 26"/>
                <a:gd name="T31" fmla="*/ 0 h 69"/>
                <a:gd name="T32" fmla="*/ 0 w 26"/>
                <a:gd name="T33" fmla="*/ 0 h 69"/>
                <a:gd name="T34" fmla="*/ 0 w 26"/>
                <a:gd name="T35" fmla="*/ 0 h 69"/>
                <a:gd name="T36" fmla="*/ 0 w 26"/>
                <a:gd name="T37" fmla="*/ 0 h 69"/>
                <a:gd name="T38" fmla="*/ 0 w 26"/>
                <a:gd name="T39" fmla="*/ 0 h 69"/>
                <a:gd name="T40" fmla="*/ 0 w 26"/>
                <a:gd name="T41" fmla="*/ 0 h 6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26"/>
                <a:gd name="T64" fmla="*/ 0 h 69"/>
                <a:gd name="T65" fmla="*/ 26 w 26"/>
                <a:gd name="T66" fmla="*/ 69 h 69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26" h="69">
                  <a:moveTo>
                    <a:pt x="22" y="0"/>
                  </a:moveTo>
                  <a:lnTo>
                    <a:pt x="18" y="5"/>
                  </a:lnTo>
                  <a:lnTo>
                    <a:pt x="13" y="6"/>
                  </a:lnTo>
                  <a:lnTo>
                    <a:pt x="8" y="5"/>
                  </a:lnTo>
                  <a:lnTo>
                    <a:pt x="3" y="0"/>
                  </a:lnTo>
                  <a:lnTo>
                    <a:pt x="4" y="15"/>
                  </a:lnTo>
                  <a:lnTo>
                    <a:pt x="4" y="31"/>
                  </a:lnTo>
                  <a:lnTo>
                    <a:pt x="4" y="44"/>
                  </a:lnTo>
                  <a:lnTo>
                    <a:pt x="2" y="52"/>
                  </a:lnTo>
                  <a:lnTo>
                    <a:pt x="0" y="58"/>
                  </a:lnTo>
                  <a:lnTo>
                    <a:pt x="0" y="63"/>
                  </a:lnTo>
                  <a:lnTo>
                    <a:pt x="2" y="68"/>
                  </a:lnTo>
                  <a:lnTo>
                    <a:pt x="11" y="69"/>
                  </a:lnTo>
                  <a:lnTo>
                    <a:pt x="20" y="67"/>
                  </a:lnTo>
                  <a:lnTo>
                    <a:pt x="25" y="62"/>
                  </a:lnTo>
                  <a:lnTo>
                    <a:pt x="26" y="58"/>
                  </a:lnTo>
                  <a:lnTo>
                    <a:pt x="24" y="53"/>
                  </a:lnTo>
                  <a:lnTo>
                    <a:pt x="22" y="44"/>
                  </a:lnTo>
                  <a:lnTo>
                    <a:pt x="21" y="28"/>
                  </a:lnTo>
                  <a:lnTo>
                    <a:pt x="21" y="13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97" name="Freeform 1912"/>
            <p:cNvSpPr>
              <a:spLocks/>
            </p:cNvSpPr>
            <p:nvPr/>
          </p:nvSpPr>
          <p:spPr bwMode="auto">
            <a:xfrm>
              <a:off x="5336" y="1440"/>
              <a:ext cx="6" cy="16"/>
            </a:xfrm>
            <a:custGeom>
              <a:avLst/>
              <a:gdLst>
                <a:gd name="T0" fmla="*/ 0 w 22"/>
                <a:gd name="T1" fmla="*/ 0 h 62"/>
                <a:gd name="T2" fmla="*/ 0 w 22"/>
                <a:gd name="T3" fmla="*/ 0 h 62"/>
                <a:gd name="T4" fmla="*/ 0 w 22"/>
                <a:gd name="T5" fmla="*/ 0 h 62"/>
                <a:gd name="T6" fmla="*/ 0 w 22"/>
                <a:gd name="T7" fmla="*/ 0 h 62"/>
                <a:gd name="T8" fmla="*/ 0 w 22"/>
                <a:gd name="T9" fmla="*/ 0 h 62"/>
                <a:gd name="T10" fmla="*/ 0 w 22"/>
                <a:gd name="T11" fmla="*/ 0 h 62"/>
                <a:gd name="T12" fmla="*/ 0 w 22"/>
                <a:gd name="T13" fmla="*/ 0 h 62"/>
                <a:gd name="T14" fmla="*/ 0 w 22"/>
                <a:gd name="T15" fmla="*/ 0 h 62"/>
                <a:gd name="T16" fmla="*/ 0 w 22"/>
                <a:gd name="T17" fmla="*/ 0 h 62"/>
                <a:gd name="T18" fmla="*/ 0 w 22"/>
                <a:gd name="T19" fmla="*/ 0 h 62"/>
                <a:gd name="T20" fmla="*/ 0 w 22"/>
                <a:gd name="T21" fmla="*/ 0 h 62"/>
                <a:gd name="T22" fmla="*/ 0 w 22"/>
                <a:gd name="T23" fmla="*/ 0 h 62"/>
                <a:gd name="T24" fmla="*/ 0 w 22"/>
                <a:gd name="T25" fmla="*/ 0 h 62"/>
                <a:gd name="T26" fmla="*/ 0 w 22"/>
                <a:gd name="T27" fmla="*/ 0 h 62"/>
                <a:gd name="T28" fmla="*/ 0 w 22"/>
                <a:gd name="T29" fmla="*/ 0 h 62"/>
                <a:gd name="T30" fmla="*/ 0 w 22"/>
                <a:gd name="T31" fmla="*/ 0 h 62"/>
                <a:gd name="T32" fmla="*/ 0 w 22"/>
                <a:gd name="T33" fmla="*/ 0 h 62"/>
                <a:gd name="T34" fmla="*/ 0 w 22"/>
                <a:gd name="T35" fmla="*/ 0 h 62"/>
                <a:gd name="T36" fmla="*/ 0 w 22"/>
                <a:gd name="T37" fmla="*/ 0 h 62"/>
                <a:gd name="T38" fmla="*/ 0 w 22"/>
                <a:gd name="T39" fmla="*/ 0 h 62"/>
                <a:gd name="T40" fmla="*/ 0 w 22"/>
                <a:gd name="T41" fmla="*/ 0 h 62"/>
                <a:gd name="T42" fmla="*/ 0 w 22"/>
                <a:gd name="T43" fmla="*/ 0 h 62"/>
                <a:gd name="T44" fmla="*/ 0 w 22"/>
                <a:gd name="T45" fmla="*/ 0 h 62"/>
                <a:gd name="T46" fmla="*/ 0 w 22"/>
                <a:gd name="T47" fmla="*/ 0 h 62"/>
                <a:gd name="T48" fmla="*/ 0 w 22"/>
                <a:gd name="T49" fmla="*/ 0 h 6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22"/>
                <a:gd name="T76" fmla="*/ 0 h 62"/>
                <a:gd name="T77" fmla="*/ 22 w 22"/>
                <a:gd name="T78" fmla="*/ 62 h 62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22" h="62">
                  <a:moveTo>
                    <a:pt x="19" y="8"/>
                  </a:moveTo>
                  <a:lnTo>
                    <a:pt x="17" y="8"/>
                  </a:lnTo>
                  <a:lnTo>
                    <a:pt x="14" y="5"/>
                  </a:lnTo>
                  <a:lnTo>
                    <a:pt x="12" y="3"/>
                  </a:lnTo>
                  <a:lnTo>
                    <a:pt x="9" y="0"/>
                  </a:lnTo>
                  <a:lnTo>
                    <a:pt x="8" y="2"/>
                  </a:lnTo>
                  <a:lnTo>
                    <a:pt x="6" y="4"/>
                  </a:lnTo>
                  <a:lnTo>
                    <a:pt x="5" y="5"/>
                  </a:lnTo>
                  <a:lnTo>
                    <a:pt x="3" y="7"/>
                  </a:lnTo>
                  <a:lnTo>
                    <a:pt x="4" y="19"/>
                  </a:lnTo>
                  <a:lnTo>
                    <a:pt x="5" y="31"/>
                  </a:lnTo>
                  <a:lnTo>
                    <a:pt x="4" y="40"/>
                  </a:lnTo>
                  <a:lnTo>
                    <a:pt x="2" y="47"/>
                  </a:lnTo>
                  <a:lnTo>
                    <a:pt x="0" y="53"/>
                  </a:lnTo>
                  <a:lnTo>
                    <a:pt x="1" y="57"/>
                  </a:lnTo>
                  <a:lnTo>
                    <a:pt x="5" y="61"/>
                  </a:lnTo>
                  <a:lnTo>
                    <a:pt x="13" y="62"/>
                  </a:lnTo>
                  <a:lnTo>
                    <a:pt x="20" y="60"/>
                  </a:lnTo>
                  <a:lnTo>
                    <a:pt x="22" y="55"/>
                  </a:lnTo>
                  <a:lnTo>
                    <a:pt x="21" y="50"/>
                  </a:lnTo>
                  <a:lnTo>
                    <a:pt x="19" y="45"/>
                  </a:lnTo>
                  <a:lnTo>
                    <a:pt x="18" y="35"/>
                  </a:lnTo>
                  <a:lnTo>
                    <a:pt x="18" y="23"/>
                  </a:lnTo>
                  <a:lnTo>
                    <a:pt x="19" y="12"/>
                  </a:lnTo>
                  <a:lnTo>
                    <a:pt x="19" y="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98" name="Freeform 1913"/>
            <p:cNvSpPr>
              <a:spLocks/>
            </p:cNvSpPr>
            <p:nvPr/>
          </p:nvSpPr>
          <p:spPr bwMode="auto">
            <a:xfrm>
              <a:off x="5351" y="1379"/>
              <a:ext cx="2" cy="2"/>
            </a:xfrm>
            <a:custGeom>
              <a:avLst/>
              <a:gdLst>
                <a:gd name="T0" fmla="*/ 0 w 8"/>
                <a:gd name="T1" fmla="*/ 0 h 10"/>
                <a:gd name="T2" fmla="*/ 0 w 8"/>
                <a:gd name="T3" fmla="*/ 0 h 10"/>
                <a:gd name="T4" fmla="*/ 0 w 8"/>
                <a:gd name="T5" fmla="*/ 0 h 10"/>
                <a:gd name="T6" fmla="*/ 0 w 8"/>
                <a:gd name="T7" fmla="*/ 0 h 10"/>
                <a:gd name="T8" fmla="*/ 0 w 8"/>
                <a:gd name="T9" fmla="*/ 0 h 10"/>
                <a:gd name="T10" fmla="*/ 0 w 8"/>
                <a:gd name="T11" fmla="*/ 0 h 10"/>
                <a:gd name="T12" fmla="*/ 0 w 8"/>
                <a:gd name="T13" fmla="*/ 0 h 10"/>
                <a:gd name="T14" fmla="*/ 0 w 8"/>
                <a:gd name="T15" fmla="*/ 0 h 10"/>
                <a:gd name="T16" fmla="*/ 0 w 8"/>
                <a:gd name="T17" fmla="*/ 0 h 10"/>
                <a:gd name="T18" fmla="*/ 0 w 8"/>
                <a:gd name="T19" fmla="*/ 0 h 10"/>
                <a:gd name="T20" fmla="*/ 0 w 8"/>
                <a:gd name="T21" fmla="*/ 0 h 10"/>
                <a:gd name="T22" fmla="*/ 0 w 8"/>
                <a:gd name="T23" fmla="*/ 0 h 10"/>
                <a:gd name="T24" fmla="*/ 0 w 8"/>
                <a:gd name="T25" fmla="*/ 0 h 10"/>
                <a:gd name="T26" fmla="*/ 0 w 8"/>
                <a:gd name="T27" fmla="*/ 0 h 10"/>
                <a:gd name="T28" fmla="*/ 0 w 8"/>
                <a:gd name="T29" fmla="*/ 0 h 10"/>
                <a:gd name="T30" fmla="*/ 0 w 8"/>
                <a:gd name="T31" fmla="*/ 0 h 10"/>
                <a:gd name="T32" fmla="*/ 0 w 8"/>
                <a:gd name="T33" fmla="*/ 0 h 1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"/>
                <a:gd name="T52" fmla="*/ 0 h 10"/>
                <a:gd name="T53" fmla="*/ 8 w 8"/>
                <a:gd name="T54" fmla="*/ 10 h 1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" h="10">
                  <a:moveTo>
                    <a:pt x="4" y="10"/>
                  </a:moveTo>
                  <a:lnTo>
                    <a:pt x="6" y="10"/>
                  </a:lnTo>
                  <a:lnTo>
                    <a:pt x="7" y="8"/>
                  </a:lnTo>
                  <a:lnTo>
                    <a:pt x="8" y="6"/>
                  </a:lnTo>
                  <a:lnTo>
                    <a:pt x="8" y="5"/>
                  </a:lnTo>
                  <a:lnTo>
                    <a:pt x="8" y="3"/>
                  </a:lnTo>
                  <a:lnTo>
                    <a:pt x="7" y="2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1" y="8"/>
                  </a:lnTo>
                  <a:lnTo>
                    <a:pt x="3" y="10"/>
                  </a:lnTo>
                  <a:lnTo>
                    <a:pt x="4" y="1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599" name="Freeform 1914"/>
            <p:cNvSpPr>
              <a:spLocks/>
            </p:cNvSpPr>
            <p:nvPr/>
          </p:nvSpPr>
          <p:spPr bwMode="auto">
            <a:xfrm>
              <a:off x="5353" y="1382"/>
              <a:ext cx="2" cy="2"/>
            </a:xfrm>
            <a:custGeom>
              <a:avLst/>
              <a:gdLst>
                <a:gd name="T0" fmla="*/ 0 w 8"/>
                <a:gd name="T1" fmla="*/ 0 h 9"/>
                <a:gd name="T2" fmla="*/ 0 w 8"/>
                <a:gd name="T3" fmla="*/ 0 h 9"/>
                <a:gd name="T4" fmla="*/ 0 w 8"/>
                <a:gd name="T5" fmla="*/ 0 h 9"/>
                <a:gd name="T6" fmla="*/ 0 w 8"/>
                <a:gd name="T7" fmla="*/ 0 h 9"/>
                <a:gd name="T8" fmla="*/ 0 w 8"/>
                <a:gd name="T9" fmla="*/ 0 h 9"/>
                <a:gd name="T10" fmla="*/ 0 w 8"/>
                <a:gd name="T11" fmla="*/ 0 h 9"/>
                <a:gd name="T12" fmla="*/ 0 w 8"/>
                <a:gd name="T13" fmla="*/ 0 h 9"/>
                <a:gd name="T14" fmla="*/ 0 w 8"/>
                <a:gd name="T15" fmla="*/ 0 h 9"/>
                <a:gd name="T16" fmla="*/ 0 w 8"/>
                <a:gd name="T17" fmla="*/ 0 h 9"/>
                <a:gd name="T18" fmla="*/ 0 w 8"/>
                <a:gd name="T19" fmla="*/ 0 h 9"/>
                <a:gd name="T20" fmla="*/ 0 w 8"/>
                <a:gd name="T21" fmla="*/ 0 h 9"/>
                <a:gd name="T22" fmla="*/ 0 w 8"/>
                <a:gd name="T23" fmla="*/ 0 h 9"/>
                <a:gd name="T24" fmla="*/ 0 w 8"/>
                <a:gd name="T25" fmla="*/ 0 h 9"/>
                <a:gd name="T26" fmla="*/ 0 w 8"/>
                <a:gd name="T27" fmla="*/ 0 h 9"/>
                <a:gd name="T28" fmla="*/ 0 w 8"/>
                <a:gd name="T29" fmla="*/ 0 h 9"/>
                <a:gd name="T30" fmla="*/ 0 w 8"/>
                <a:gd name="T31" fmla="*/ 0 h 9"/>
                <a:gd name="T32" fmla="*/ 0 w 8"/>
                <a:gd name="T33" fmla="*/ 0 h 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"/>
                <a:gd name="T52" fmla="*/ 0 h 9"/>
                <a:gd name="T53" fmla="*/ 8 w 8"/>
                <a:gd name="T54" fmla="*/ 9 h 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" h="9">
                  <a:moveTo>
                    <a:pt x="4" y="9"/>
                  </a:moveTo>
                  <a:lnTo>
                    <a:pt x="5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8" y="5"/>
                  </a:lnTo>
                  <a:lnTo>
                    <a:pt x="8" y="3"/>
                  </a:lnTo>
                  <a:lnTo>
                    <a:pt x="7" y="1"/>
                  </a:lnTo>
                  <a:lnTo>
                    <a:pt x="5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1" y="8"/>
                  </a:lnTo>
                  <a:lnTo>
                    <a:pt x="3" y="9"/>
                  </a:lnTo>
                  <a:lnTo>
                    <a:pt x="4" y="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600" name="Freeform 1915"/>
            <p:cNvSpPr>
              <a:spLocks/>
            </p:cNvSpPr>
            <p:nvPr/>
          </p:nvSpPr>
          <p:spPr bwMode="auto">
            <a:xfrm>
              <a:off x="5350" y="1383"/>
              <a:ext cx="2" cy="2"/>
            </a:xfrm>
            <a:custGeom>
              <a:avLst/>
              <a:gdLst>
                <a:gd name="T0" fmla="*/ 0 w 10"/>
                <a:gd name="T1" fmla="*/ 0 h 11"/>
                <a:gd name="T2" fmla="*/ 0 w 10"/>
                <a:gd name="T3" fmla="*/ 0 h 11"/>
                <a:gd name="T4" fmla="*/ 0 w 10"/>
                <a:gd name="T5" fmla="*/ 0 h 11"/>
                <a:gd name="T6" fmla="*/ 0 w 10"/>
                <a:gd name="T7" fmla="*/ 0 h 11"/>
                <a:gd name="T8" fmla="*/ 0 w 10"/>
                <a:gd name="T9" fmla="*/ 0 h 11"/>
                <a:gd name="T10" fmla="*/ 0 w 10"/>
                <a:gd name="T11" fmla="*/ 0 h 11"/>
                <a:gd name="T12" fmla="*/ 0 w 10"/>
                <a:gd name="T13" fmla="*/ 0 h 11"/>
                <a:gd name="T14" fmla="*/ 0 w 10"/>
                <a:gd name="T15" fmla="*/ 0 h 11"/>
                <a:gd name="T16" fmla="*/ 0 w 10"/>
                <a:gd name="T17" fmla="*/ 0 h 11"/>
                <a:gd name="T18" fmla="*/ 0 w 10"/>
                <a:gd name="T19" fmla="*/ 0 h 11"/>
                <a:gd name="T20" fmla="*/ 0 w 10"/>
                <a:gd name="T21" fmla="*/ 0 h 11"/>
                <a:gd name="T22" fmla="*/ 0 w 10"/>
                <a:gd name="T23" fmla="*/ 0 h 11"/>
                <a:gd name="T24" fmla="*/ 0 w 10"/>
                <a:gd name="T25" fmla="*/ 0 h 1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0"/>
                <a:gd name="T40" fmla="*/ 0 h 11"/>
                <a:gd name="T41" fmla="*/ 10 w 10"/>
                <a:gd name="T42" fmla="*/ 11 h 1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0" h="11">
                  <a:moveTo>
                    <a:pt x="0" y="0"/>
                  </a:moveTo>
                  <a:lnTo>
                    <a:pt x="2" y="0"/>
                  </a:lnTo>
                  <a:lnTo>
                    <a:pt x="4" y="2"/>
                  </a:lnTo>
                  <a:lnTo>
                    <a:pt x="5" y="3"/>
                  </a:lnTo>
                  <a:lnTo>
                    <a:pt x="5" y="6"/>
                  </a:lnTo>
                  <a:lnTo>
                    <a:pt x="7" y="5"/>
                  </a:lnTo>
                  <a:lnTo>
                    <a:pt x="9" y="5"/>
                  </a:lnTo>
                  <a:lnTo>
                    <a:pt x="10" y="7"/>
                  </a:lnTo>
                  <a:lnTo>
                    <a:pt x="10" y="11"/>
                  </a:lnTo>
                  <a:lnTo>
                    <a:pt x="7" y="10"/>
                  </a:lnTo>
                  <a:lnTo>
                    <a:pt x="4" y="7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66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601" name="Freeform 1916"/>
            <p:cNvSpPr>
              <a:spLocks/>
            </p:cNvSpPr>
            <p:nvPr/>
          </p:nvSpPr>
          <p:spPr bwMode="auto">
            <a:xfrm>
              <a:off x="5350" y="1384"/>
              <a:ext cx="1" cy="1"/>
            </a:xfrm>
            <a:custGeom>
              <a:avLst/>
              <a:gdLst>
                <a:gd name="T0" fmla="*/ 0 w 5"/>
                <a:gd name="T1" fmla="*/ 0 h 7"/>
                <a:gd name="T2" fmla="*/ 0 w 5"/>
                <a:gd name="T3" fmla="*/ 0 h 7"/>
                <a:gd name="T4" fmla="*/ 0 w 5"/>
                <a:gd name="T5" fmla="*/ 0 h 7"/>
                <a:gd name="T6" fmla="*/ 0 w 5"/>
                <a:gd name="T7" fmla="*/ 0 h 7"/>
                <a:gd name="T8" fmla="*/ 0 w 5"/>
                <a:gd name="T9" fmla="*/ 0 h 7"/>
                <a:gd name="T10" fmla="*/ 0 w 5"/>
                <a:gd name="T11" fmla="*/ 0 h 7"/>
                <a:gd name="T12" fmla="*/ 0 w 5"/>
                <a:gd name="T13" fmla="*/ 0 h 7"/>
                <a:gd name="T14" fmla="*/ 0 w 5"/>
                <a:gd name="T15" fmla="*/ 0 h 7"/>
                <a:gd name="T16" fmla="*/ 0 w 5"/>
                <a:gd name="T17" fmla="*/ 0 h 7"/>
                <a:gd name="T18" fmla="*/ 0 w 5"/>
                <a:gd name="T19" fmla="*/ 0 h 7"/>
                <a:gd name="T20" fmla="*/ 0 w 5"/>
                <a:gd name="T21" fmla="*/ 0 h 7"/>
                <a:gd name="T22" fmla="*/ 0 w 5"/>
                <a:gd name="T23" fmla="*/ 0 h 7"/>
                <a:gd name="T24" fmla="*/ 0 w 5"/>
                <a:gd name="T25" fmla="*/ 0 h 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5"/>
                <a:gd name="T40" fmla="*/ 0 h 7"/>
                <a:gd name="T41" fmla="*/ 5 w 5"/>
                <a:gd name="T42" fmla="*/ 7 h 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5" h="7">
                  <a:moveTo>
                    <a:pt x="0" y="0"/>
                  </a:moveTo>
                  <a:lnTo>
                    <a:pt x="1" y="1"/>
                  </a:lnTo>
                  <a:lnTo>
                    <a:pt x="2" y="3"/>
                  </a:lnTo>
                  <a:lnTo>
                    <a:pt x="4" y="5"/>
                  </a:lnTo>
                  <a:lnTo>
                    <a:pt x="5" y="6"/>
                  </a:lnTo>
                  <a:lnTo>
                    <a:pt x="3" y="7"/>
                  </a:lnTo>
                  <a:lnTo>
                    <a:pt x="2" y="7"/>
                  </a:lnTo>
                  <a:lnTo>
                    <a:pt x="1" y="7"/>
                  </a:lnTo>
                  <a:lnTo>
                    <a:pt x="0" y="6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66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602" name="Freeform 1917"/>
            <p:cNvSpPr>
              <a:spLocks/>
            </p:cNvSpPr>
            <p:nvPr/>
          </p:nvSpPr>
          <p:spPr bwMode="auto">
            <a:xfrm>
              <a:off x="5166" y="1189"/>
              <a:ext cx="42" cy="42"/>
            </a:xfrm>
            <a:custGeom>
              <a:avLst/>
              <a:gdLst>
                <a:gd name="T0" fmla="*/ 0 w 166"/>
                <a:gd name="T1" fmla="*/ 0 h 168"/>
                <a:gd name="T2" fmla="*/ 0 w 166"/>
                <a:gd name="T3" fmla="*/ 0 h 168"/>
                <a:gd name="T4" fmla="*/ 0 w 166"/>
                <a:gd name="T5" fmla="*/ 0 h 168"/>
                <a:gd name="T6" fmla="*/ 0 w 166"/>
                <a:gd name="T7" fmla="*/ 0 h 168"/>
                <a:gd name="T8" fmla="*/ 0 w 166"/>
                <a:gd name="T9" fmla="*/ 0 h 168"/>
                <a:gd name="T10" fmla="*/ 0 w 166"/>
                <a:gd name="T11" fmla="*/ 0 h 168"/>
                <a:gd name="T12" fmla="*/ 0 w 166"/>
                <a:gd name="T13" fmla="*/ 0 h 168"/>
                <a:gd name="T14" fmla="*/ 0 w 166"/>
                <a:gd name="T15" fmla="*/ 0 h 168"/>
                <a:gd name="T16" fmla="*/ 0 w 166"/>
                <a:gd name="T17" fmla="*/ 0 h 168"/>
                <a:gd name="T18" fmla="*/ 0 w 166"/>
                <a:gd name="T19" fmla="*/ 0 h 168"/>
                <a:gd name="T20" fmla="*/ 0 w 166"/>
                <a:gd name="T21" fmla="*/ 0 h 168"/>
                <a:gd name="T22" fmla="*/ 0 w 166"/>
                <a:gd name="T23" fmla="*/ 0 h 168"/>
                <a:gd name="T24" fmla="*/ 0 w 166"/>
                <a:gd name="T25" fmla="*/ 0 h 168"/>
                <a:gd name="T26" fmla="*/ 0 w 166"/>
                <a:gd name="T27" fmla="*/ 0 h 168"/>
                <a:gd name="T28" fmla="*/ 0 w 166"/>
                <a:gd name="T29" fmla="*/ 0 h 168"/>
                <a:gd name="T30" fmla="*/ 0 w 166"/>
                <a:gd name="T31" fmla="*/ 0 h 168"/>
                <a:gd name="T32" fmla="*/ 0 w 166"/>
                <a:gd name="T33" fmla="*/ 0 h 168"/>
                <a:gd name="T34" fmla="*/ 0 w 166"/>
                <a:gd name="T35" fmla="*/ 0 h 168"/>
                <a:gd name="T36" fmla="*/ 0 w 166"/>
                <a:gd name="T37" fmla="*/ 0 h 168"/>
                <a:gd name="T38" fmla="*/ 0 w 166"/>
                <a:gd name="T39" fmla="*/ 0 h 168"/>
                <a:gd name="T40" fmla="*/ 0 w 166"/>
                <a:gd name="T41" fmla="*/ 0 h 168"/>
                <a:gd name="T42" fmla="*/ 0 w 166"/>
                <a:gd name="T43" fmla="*/ 0 h 168"/>
                <a:gd name="T44" fmla="*/ 0 w 166"/>
                <a:gd name="T45" fmla="*/ 0 h 168"/>
                <a:gd name="T46" fmla="*/ 0 w 166"/>
                <a:gd name="T47" fmla="*/ 0 h 168"/>
                <a:gd name="T48" fmla="*/ 0 w 166"/>
                <a:gd name="T49" fmla="*/ 0 h 168"/>
                <a:gd name="T50" fmla="*/ 0 w 166"/>
                <a:gd name="T51" fmla="*/ 0 h 168"/>
                <a:gd name="T52" fmla="*/ 0 w 166"/>
                <a:gd name="T53" fmla="*/ 0 h 168"/>
                <a:gd name="T54" fmla="*/ 0 w 166"/>
                <a:gd name="T55" fmla="*/ 0 h 168"/>
                <a:gd name="T56" fmla="*/ 0 w 166"/>
                <a:gd name="T57" fmla="*/ 0 h 168"/>
                <a:gd name="T58" fmla="*/ 0 w 166"/>
                <a:gd name="T59" fmla="*/ 0 h 168"/>
                <a:gd name="T60" fmla="*/ 0 w 166"/>
                <a:gd name="T61" fmla="*/ 0 h 168"/>
                <a:gd name="T62" fmla="*/ 0 w 166"/>
                <a:gd name="T63" fmla="*/ 0 h 168"/>
                <a:gd name="T64" fmla="*/ 0 w 166"/>
                <a:gd name="T65" fmla="*/ 0 h 168"/>
                <a:gd name="T66" fmla="*/ 0 w 166"/>
                <a:gd name="T67" fmla="*/ 0 h 168"/>
                <a:gd name="T68" fmla="*/ 0 w 166"/>
                <a:gd name="T69" fmla="*/ 0 h 168"/>
                <a:gd name="T70" fmla="*/ 0 w 166"/>
                <a:gd name="T71" fmla="*/ 0 h 16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66"/>
                <a:gd name="T109" fmla="*/ 0 h 168"/>
                <a:gd name="T110" fmla="*/ 166 w 166"/>
                <a:gd name="T111" fmla="*/ 168 h 168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66" h="168">
                  <a:moveTo>
                    <a:pt x="102" y="165"/>
                  </a:moveTo>
                  <a:lnTo>
                    <a:pt x="99" y="168"/>
                  </a:lnTo>
                  <a:lnTo>
                    <a:pt x="96" y="168"/>
                  </a:lnTo>
                  <a:lnTo>
                    <a:pt x="92" y="168"/>
                  </a:lnTo>
                  <a:lnTo>
                    <a:pt x="87" y="164"/>
                  </a:lnTo>
                  <a:lnTo>
                    <a:pt x="82" y="154"/>
                  </a:lnTo>
                  <a:lnTo>
                    <a:pt x="73" y="145"/>
                  </a:lnTo>
                  <a:lnTo>
                    <a:pt x="63" y="137"/>
                  </a:lnTo>
                  <a:lnTo>
                    <a:pt x="52" y="129"/>
                  </a:lnTo>
                  <a:lnTo>
                    <a:pt x="41" y="120"/>
                  </a:lnTo>
                  <a:lnTo>
                    <a:pt x="31" y="114"/>
                  </a:lnTo>
                  <a:lnTo>
                    <a:pt x="22" y="107"/>
                  </a:lnTo>
                  <a:lnTo>
                    <a:pt x="14" y="101"/>
                  </a:lnTo>
                  <a:lnTo>
                    <a:pt x="7" y="89"/>
                  </a:lnTo>
                  <a:lnTo>
                    <a:pt x="6" y="78"/>
                  </a:lnTo>
                  <a:lnTo>
                    <a:pt x="6" y="63"/>
                  </a:lnTo>
                  <a:lnTo>
                    <a:pt x="0" y="41"/>
                  </a:lnTo>
                  <a:lnTo>
                    <a:pt x="5" y="33"/>
                  </a:lnTo>
                  <a:lnTo>
                    <a:pt x="12" y="26"/>
                  </a:lnTo>
                  <a:lnTo>
                    <a:pt x="20" y="20"/>
                  </a:lnTo>
                  <a:lnTo>
                    <a:pt x="27" y="15"/>
                  </a:lnTo>
                  <a:lnTo>
                    <a:pt x="34" y="9"/>
                  </a:lnTo>
                  <a:lnTo>
                    <a:pt x="41" y="5"/>
                  </a:lnTo>
                  <a:lnTo>
                    <a:pt x="47" y="2"/>
                  </a:lnTo>
                  <a:lnTo>
                    <a:pt x="51" y="0"/>
                  </a:lnTo>
                  <a:lnTo>
                    <a:pt x="58" y="5"/>
                  </a:lnTo>
                  <a:lnTo>
                    <a:pt x="65" y="11"/>
                  </a:lnTo>
                  <a:lnTo>
                    <a:pt x="72" y="16"/>
                  </a:lnTo>
                  <a:lnTo>
                    <a:pt x="80" y="19"/>
                  </a:lnTo>
                  <a:lnTo>
                    <a:pt x="88" y="23"/>
                  </a:lnTo>
                  <a:lnTo>
                    <a:pt x="96" y="26"/>
                  </a:lnTo>
                  <a:lnTo>
                    <a:pt x="103" y="28"/>
                  </a:lnTo>
                  <a:lnTo>
                    <a:pt x="111" y="32"/>
                  </a:lnTo>
                  <a:lnTo>
                    <a:pt x="118" y="35"/>
                  </a:lnTo>
                  <a:lnTo>
                    <a:pt x="126" y="38"/>
                  </a:lnTo>
                  <a:lnTo>
                    <a:pt x="133" y="41"/>
                  </a:lnTo>
                  <a:lnTo>
                    <a:pt x="140" y="44"/>
                  </a:lnTo>
                  <a:lnTo>
                    <a:pt x="145" y="48"/>
                  </a:lnTo>
                  <a:lnTo>
                    <a:pt x="149" y="53"/>
                  </a:lnTo>
                  <a:lnTo>
                    <a:pt x="152" y="57"/>
                  </a:lnTo>
                  <a:lnTo>
                    <a:pt x="154" y="62"/>
                  </a:lnTo>
                  <a:lnTo>
                    <a:pt x="157" y="76"/>
                  </a:lnTo>
                  <a:lnTo>
                    <a:pt x="160" y="95"/>
                  </a:lnTo>
                  <a:lnTo>
                    <a:pt x="162" y="114"/>
                  </a:lnTo>
                  <a:lnTo>
                    <a:pt x="165" y="129"/>
                  </a:lnTo>
                  <a:lnTo>
                    <a:pt x="166" y="139"/>
                  </a:lnTo>
                  <a:lnTo>
                    <a:pt x="164" y="147"/>
                  </a:lnTo>
                  <a:lnTo>
                    <a:pt x="160" y="153"/>
                  </a:lnTo>
                  <a:lnTo>
                    <a:pt x="153" y="155"/>
                  </a:lnTo>
                  <a:lnTo>
                    <a:pt x="147" y="155"/>
                  </a:lnTo>
                  <a:lnTo>
                    <a:pt x="143" y="153"/>
                  </a:lnTo>
                  <a:lnTo>
                    <a:pt x="140" y="150"/>
                  </a:lnTo>
                  <a:lnTo>
                    <a:pt x="138" y="147"/>
                  </a:lnTo>
                  <a:lnTo>
                    <a:pt x="131" y="150"/>
                  </a:lnTo>
                  <a:lnTo>
                    <a:pt x="124" y="148"/>
                  </a:lnTo>
                  <a:lnTo>
                    <a:pt x="118" y="141"/>
                  </a:lnTo>
                  <a:lnTo>
                    <a:pt x="117" y="129"/>
                  </a:lnTo>
                  <a:lnTo>
                    <a:pt x="118" y="115"/>
                  </a:lnTo>
                  <a:lnTo>
                    <a:pt x="119" y="104"/>
                  </a:lnTo>
                  <a:lnTo>
                    <a:pt x="117" y="97"/>
                  </a:lnTo>
                  <a:lnTo>
                    <a:pt x="113" y="91"/>
                  </a:lnTo>
                  <a:lnTo>
                    <a:pt x="106" y="93"/>
                  </a:lnTo>
                  <a:lnTo>
                    <a:pt x="99" y="95"/>
                  </a:lnTo>
                  <a:lnTo>
                    <a:pt x="91" y="96"/>
                  </a:lnTo>
                  <a:lnTo>
                    <a:pt x="84" y="97"/>
                  </a:lnTo>
                  <a:lnTo>
                    <a:pt x="86" y="104"/>
                  </a:lnTo>
                  <a:lnTo>
                    <a:pt x="89" y="110"/>
                  </a:lnTo>
                  <a:lnTo>
                    <a:pt x="92" y="114"/>
                  </a:lnTo>
                  <a:lnTo>
                    <a:pt x="95" y="119"/>
                  </a:lnTo>
                  <a:lnTo>
                    <a:pt x="101" y="129"/>
                  </a:lnTo>
                  <a:lnTo>
                    <a:pt x="107" y="142"/>
                  </a:lnTo>
                  <a:lnTo>
                    <a:pt x="109" y="155"/>
                  </a:lnTo>
                  <a:lnTo>
                    <a:pt x="102" y="165"/>
                  </a:lnTo>
                  <a:close/>
                </a:path>
              </a:pathLst>
            </a:custGeom>
            <a:solidFill>
              <a:srgbClr val="4CAA66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603" name="Freeform 1918"/>
            <p:cNvSpPr>
              <a:spLocks/>
            </p:cNvSpPr>
            <p:nvPr/>
          </p:nvSpPr>
          <p:spPr bwMode="auto">
            <a:xfrm>
              <a:off x="5138" y="1132"/>
              <a:ext cx="42" cy="67"/>
            </a:xfrm>
            <a:custGeom>
              <a:avLst/>
              <a:gdLst>
                <a:gd name="T0" fmla="*/ 0 w 171"/>
                <a:gd name="T1" fmla="*/ 0 h 271"/>
                <a:gd name="T2" fmla="*/ 0 w 171"/>
                <a:gd name="T3" fmla="*/ 0 h 271"/>
                <a:gd name="T4" fmla="*/ 0 w 171"/>
                <a:gd name="T5" fmla="*/ 0 h 271"/>
                <a:gd name="T6" fmla="*/ 0 w 171"/>
                <a:gd name="T7" fmla="*/ 0 h 271"/>
                <a:gd name="T8" fmla="*/ 0 w 171"/>
                <a:gd name="T9" fmla="*/ 0 h 271"/>
                <a:gd name="T10" fmla="*/ 0 w 171"/>
                <a:gd name="T11" fmla="*/ 0 h 271"/>
                <a:gd name="T12" fmla="*/ 0 w 171"/>
                <a:gd name="T13" fmla="*/ 0 h 271"/>
                <a:gd name="T14" fmla="*/ 0 w 171"/>
                <a:gd name="T15" fmla="*/ 0 h 271"/>
                <a:gd name="T16" fmla="*/ 0 w 171"/>
                <a:gd name="T17" fmla="*/ 0 h 271"/>
                <a:gd name="T18" fmla="*/ 0 w 171"/>
                <a:gd name="T19" fmla="*/ 0 h 271"/>
                <a:gd name="T20" fmla="*/ 0 w 171"/>
                <a:gd name="T21" fmla="*/ 0 h 271"/>
                <a:gd name="T22" fmla="*/ 0 w 171"/>
                <a:gd name="T23" fmla="*/ 0 h 271"/>
                <a:gd name="T24" fmla="*/ 0 w 171"/>
                <a:gd name="T25" fmla="*/ 0 h 271"/>
                <a:gd name="T26" fmla="*/ 0 w 171"/>
                <a:gd name="T27" fmla="*/ 0 h 271"/>
                <a:gd name="T28" fmla="*/ 0 w 171"/>
                <a:gd name="T29" fmla="*/ 0 h 271"/>
                <a:gd name="T30" fmla="*/ 0 w 171"/>
                <a:gd name="T31" fmla="*/ 0 h 271"/>
                <a:gd name="T32" fmla="*/ 0 w 171"/>
                <a:gd name="T33" fmla="*/ 0 h 271"/>
                <a:gd name="T34" fmla="*/ 0 w 171"/>
                <a:gd name="T35" fmla="*/ 0 h 271"/>
                <a:gd name="T36" fmla="*/ 0 w 171"/>
                <a:gd name="T37" fmla="*/ 0 h 271"/>
                <a:gd name="T38" fmla="*/ 0 w 171"/>
                <a:gd name="T39" fmla="*/ 0 h 271"/>
                <a:gd name="T40" fmla="*/ 0 w 171"/>
                <a:gd name="T41" fmla="*/ 0 h 271"/>
                <a:gd name="T42" fmla="*/ 0 w 171"/>
                <a:gd name="T43" fmla="*/ 0 h 271"/>
                <a:gd name="T44" fmla="*/ 0 w 171"/>
                <a:gd name="T45" fmla="*/ 0 h 271"/>
                <a:gd name="T46" fmla="*/ 0 w 171"/>
                <a:gd name="T47" fmla="*/ 0 h 271"/>
                <a:gd name="T48" fmla="*/ 0 w 171"/>
                <a:gd name="T49" fmla="*/ 0 h 271"/>
                <a:gd name="T50" fmla="*/ 0 w 171"/>
                <a:gd name="T51" fmla="*/ 0 h 271"/>
                <a:gd name="T52" fmla="*/ 0 w 171"/>
                <a:gd name="T53" fmla="*/ 0 h 271"/>
                <a:gd name="T54" fmla="*/ 0 w 171"/>
                <a:gd name="T55" fmla="*/ 0 h 271"/>
                <a:gd name="T56" fmla="*/ 0 w 171"/>
                <a:gd name="T57" fmla="*/ 0 h 271"/>
                <a:gd name="T58" fmla="*/ 0 w 171"/>
                <a:gd name="T59" fmla="*/ 0 h 271"/>
                <a:gd name="T60" fmla="*/ 0 w 171"/>
                <a:gd name="T61" fmla="*/ 0 h 271"/>
                <a:gd name="T62" fmla="*/ 0 w 171"/>
                <a:gd name="T63" fmla="*/ 0 h 271"/>
                <a:gd name="T64" fmla="*/ 0 w 171"/>
                <a:gd name="T65" fmla="*/ 0 h 271"/>
                <a:gd name="T66" fmla="*/ 0 w 171"/>
                <a:gd name="T67" fmla="*/ 0 h 271"/>
                <a:gd name="T68" fmla="*/ 0 w 171"/>
                <a:gd name="T69" fmla="*/ 0 h 271"/>
                <a:gd name="T70" fmla="*/ 0 w 171"/>
                <a:gd name="T71" fmla="*/ 0 h 271"/>
                <a:gd name="T72" fmla="*/ 0 w 171"/>
                <a:gd name="T73" fmla="*/ 0 h 271"/>
                <a:gd name="T74" fmla="*/ 0 w 171"/>
                <a:gd name="T75" fmla="*/ 0 h 271"/>
                <a:gd name="T76" fmla="*/ 0 w 171"/>
                <a:gd name="T77" fmla="*/ 0 h 271"/>
                <a:gd name="T78" fmla="*/ 0 w 171"/>
                <a:gd name="T79" fmla="*/ 0 h 271"/>
                <a:gd name="T80" fmla="*/ 0 w 171"/>
                <a:gd name="T81" fmla="*/ 0 h 271"/>
                <a:gd name="T82" fmla="*/ 0 w 171"/>
                <a:gd name="T83" fmla="*/ 0 h 271"/>
                <a:gd name="T84" fmla="*/ 0 w 171"/>
                <a:gd name="T85" fmla="*/ 0 h 27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71"/>
                <a:gd name="T130" fmla="*/ 0 h 271"/>
                <a:gd name="T131" fmla="*/ 171 w 171"/>
                <a:gd name="T132" fmla="*/ 271 h 271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71" h="271">
                  <a:moveTo>
                    <a:pt x="166" y="230"/>
                  </a:moveTo>
                  <a:lnTo>
                    <a:pt x="162" y="232"/>
                  </a:lnTo>
                  <a:lnTo>
                    <a:pt x="156" y="235"/>
                  </a:lnTo>
                  <a:lnTo>
                    <a:pt x="149" y="239"/>
                  </a:lnTo>
                  <a:lnTo>
                    <a:pt x="142" y="245"/>
                  </a:lnTo>
                  <a:lnTo>
                    <a:pt x="135" y="250"/>
                  </a:lnTo>
                  <a:lnTo>
                    <a:pt x="127" y="256"/>
                  </a:lnTo>
                  <a:lnTo>
                    <a:pt x="120" y="263"/>
                  </a:lnTo>
                  <a:lnTo>
                    <a:pt x="115" y="271"/>
                  </a:lnTo>
                  <a:lnTo>
                    <a:pt x="107" y="255"/>
                  </a:lnTo>
                  <a:lnTo>
                    <a:pt x="94" y="234"/>
                  </a:lnTo>
                  <a:lnTo>
                    <a:pt x="77" y="211"/>
                  </a:lnTo>
                  <a:lnTo>
                    <a:pt x="58" y="184"/>
                  </a:lnTo>
                  <a:lnTo>
                    <a:pt x="39" y="155"/>
                  </a:lnTo>
                  <a:lnTo>
                    <a:pt x="22" y="124"/>
                  </a:lnTo>
                  <a:lnTo>
                    <a:pt x="8" y="91"/>
                  </a:lnTo>
                  <a:lnTo>
                    <a:pt x="0" y="59"/>
                  </a:lnTo>
                  <a:lnTo>
                    <a:pt x="9" y="61"/>
                  </a:lnTo>
                  <a:lnTo>
                    <a:pt x="12" y="49"/>
                  </a:lnTo>
                  <a:lnTo>
                    <a:pt x="17" y="35"/>
                  </a:lnTo>
                  <a:lnTo>
                    <a:pt x="27" y="22"/>
                  </a:lnTo>
                  <a:lnTo>
                    <a:pt x="37" y="12"/>
                  </a:lnTo>
                  <a:lnTo>
                    <a:pt x="49" y="4"/>
                  </a:lnTo>
                  <a:lnTo>
                    <a:pt x="62" y="0"/>
                  </a:lnTo>
                  <a:lnTo>
                    <a:pt x="77" y="2"/>
                  </a:lnTo>
                  <a:lnTo>
                    <a:pt x="91" y="9"/>
                  </a:lnTo>
                  <a:lnTo>
                    <a:pt x="99" y="30"/>
                  </a:lnTo>
                  <a:lnTo>
                    <a:pt x="107" y="51"/>
                  </a:lnTo>
                  <a:lnTo>
                    <a:pt x="114" y="71"/>
                  </a:lnTo>
                  <a:lnTo>
                    <a:pt x="121" y="89"/>
                  </a:lnTo>
                  <a:lnTo>
                    <a:pt x="126" y="105"/>
                  </a:lnTo>
                  <a:lnTo>
                    <a:pt x="131" y="119"/>
                  </a:lnTo>
                  <a:lnTo>
                    <a:pt x="136" y="133"/>
                  </a:lnTo>
                  <a:lnTo>
                    <a:pt x="139" y="143"/>
                  </a:lnTo>
                  <a:lnTo>
                    <a:pt x="142" y="154"/>
                  </a:lnTo>
                  <a:lnTo>
                    <a:pt x="146" y="165"/>
                  </a:lnTo>
                  <a:lnTo>
                    <a:pt x="150" y="177"/>
                  </a:lnTo>
                  <a:lnTo>
                    <a:pt x="155" y="188"/>
                  </a:lnTo>
                  <a:lnTo>
                    <a:pt x="159" y="200"/>
                  </a:lnTo>
                  <a:lnTo>
                    <a:pt x="164" y="210"/>
                  </a:lnTo>
                  <a:lnTo>
                    <a:pt x="168" y="219"/>
                  </a:lnTo>
                  <a:lnTo>
                    <a:pt x="171" y="226"/>
                  </a:lnTo>
                  <a:lnTo>
                    <a:pt x="166" y="230"/>
                  </a:lnTo>
                  <a:close/>
                </a:path>
              </a:pathLst>
            </a:custGeom>
            <a:solidFill>
              <a:srgbClr val="E8B2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604" name="Freeform 1919"/>
            <p:cNvSpPr>
              <a:spLocks/>
            </p:cNvSpPr>
            <p:nvPr/>
          </p:nvSpPr>
          <p:spPr bwMode="auto">
            <a:xfrm>
              <a:off x="5199" y="1211"/>
              <a:ext cx="3" cy="14"/>
            </a:xfrm>
            <a:custGeom>
              <a:avLst/>
              <a:gdLst>
                <a:gd name="T0" fmla="*/ 0 w 11"/>
                <a:gd name="T1" fmla="*/ 0 h 57"/>
                <a:gd name="T2" fmla="*/ 0 w 11"/>
                <a:gd name="T3" fmla="*/ 0 h 57"/>
                <a:gd name="T4" fmla="*/ 0 w 11"/>
                <a:gd name="T5" fmla="*/ 0 h 57"/>
                <a:gd name="T6" fmla="*/ 0 w 11"/>
                <a:gd name="T7" fmla="*/ 0 h 57"/>
                <a:gd name="T8" fmla="*/ 0 w 11"/>
                <a:gd name="T9" fmla="*/ 0 h 57"/>
                <a:gd name="T10" fmla="*/ 0 w 11"/>
                <a:gd name="T11" fmla="*/ 0 h 57"/>
                <a:gd name="T12" fmla="*/ 0 w 11"/>
                <a:gd name="T13" fmla="*/ 0 h 57"/>
                <a:gd name="T14" fmla="*/ 0 w 11"/>
                <a:gd name="T15" fmla="*/ 0 h 57"/>
                <a:gd name="T16" fmla="*/ 0 w 11"/>
                <a:gd name="T17" fmla="*/ 0 h 57"/>
                <a:gd name="T18" fmla="*/ 0 w 11"/>
                <a:gd name="T19" fmla="*/ 0 h 57"/>
                <a:gd name="T20" fmla="*/ 0 w 11"/>
                <a:gd name="T21" fmla="*/ 0 h 57"/>
                <a:gd name="T22" fmla="*/ 0 w 11"/>
                <a:gd name="T23" fmla="*/ 0 h 57"/>
                <a:gd name="T24" fmla="*/ 0 w 11"/>
                <a:gd name="T25" fmla="*/ 0 h 57"/>
                <a:gd name="T26" fmla="*/ 0 w 11"/>
                <a:gd name="T27" fmla="*/ 0 h 57"/>
                <a:gd name="T28" fmla="*/ 0 w 11"/>
                <a:gd name="T29" fmla="*/ 0 h 57"/>
                <a:gd name="T30" fmla="*/ 0 w 11"/>
                <a:gd name="T31" fmla="*/ 0 h 57"/>
                <a:gd name="T32" fmla="*/ 0 w 11"/>
                <a:gd name="T33" fmla="*/ 0 h 57"/>
                <a:gd name="T34" fmla="*/ 0 w 11"/>
                <a:gd name="T35" fmla="*/ 0 h 57"/>
                <a:gd name="T36" fmla="*/ 0 w 11"/>
                <a:gd name="T37" fmla="*/ 0 h 57"/>
                <a:gd name="T38" fmla="*/ 0 w 11"/>
                <a:gd name="T39" fmla="*/ 0 h 57"/>
                <a:gd name="T40" fmla="*/ 0 w 11"/>
                <a:gd name="T41" fmla="*/ 0 h 5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1"/>
                <a:gd name="T64" fmla="*/ 0 h 57"/>
                <a:gd name="T65" fmla="*/ 11 w 11"/>
                <a:gd name="T66" fmla="*/ 57 h 57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1" h="57">
                  <a:moveTo>
                    <a:pt x="0" y="0"/>
                  </a:moveTo>
                  <a:lnTo>
                    <a:pt x="2" y="2"/>
                  </a:lnTo>
                  <a:lnTo>
                    <a:pt x="5" y="2"/>
                  </a:lnTo>
                  <a:lnTo>
                    <a:pt x="6" y="4"/>
                  </a:lnTo>
                  <a:lnTo>
                    <a:pt x="7" y="6"/>
                  </a:lnTo>
                  <a:lnTo>
                    <a:pt x="8" y="14"/>
                  </a:lnTo>
                  <a:lnTo>
                    <a:pt x="9" y="27"/>
                  </a:lnTo>
                  <a:lnTo>
                    <a:pt x="11" y="40"/>
                  </a:lnTo>
                  <a:lnTo>
                    <a:pt x="11" y="48"/>
                  </a:lnTo>
                  <a:lnTo>
                    <a:pt x="11" y="51"/>
                  </a:lnTo>
                  <a:lnTo>
                    <a:pt x="11" y="54"/>
                  </a:lnTo>
                  <a:lnTo>
                    <a:pt x="10" y="57"/>
                  </a:lnTo>
                  <a:lnTo>
                    <a:pt x="7" y="57"/>
                  </a:lnTo>
                  <a:lnTo>
                    <a:pt x="5" y="56"/>
                  </a:lnTo>
                  <a:lnTo>
                    <a:pt x="4" y="52"/>
                  </a:lnTo>
                  <a:lnTo>
                    <a:pt x="4" y="46"/>
                  </a:lnTo>
                  <a:lnTo>
                    <a:pt x="4" y="41"/>
                  </a:lnTo>
                  <a:lnTo>
                    <a:pt x="4" y="30"/>
                  </a:lnTo>
                  <a:lnTo>
                    <a:pt x="2" y="20"/>
                  </a:lnTo>
                  <a:lnTo>
                    <a:pt x="2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5E1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15507" name="Group 1953"/>
          <p:cNvGrpSpPr>
            <a:grpSpLocks/>
          </p:cNvGrpSpPr>
          <p:nvPr/>
        </p:nvGrpSpPr>
        <p:grpSpPr bwMode="auto">
          <a:xfrm>
            <a:off x="7588250" y="2714376"/>
            <a:ext cx="377825" cy="1160462"/>
            <a:chOff x="5006" y="1700"/>
            <a:chExt cx="238" cy="731"/>
          </a:xfrm>
        </p:grpSpPr>
        <p:sp>
          <p:nvSpPr>
            <p:cNvPr id="12424" name="Freeform 1921"/>
            <p:cNvSpPr>
              <a:spLocks/>
            </p:cNvSpPr>
            <p:nvPr/>
          </p:nvSpPr>
          <p:spPr bwMode="auto">
            <a:xfrm>
              <a:off x="5026" y="2090"/>
              <a:ext cx="23" cy="51"/>
            </a:xfrm>
            <a:custGeom>
              <a:avLst/>
              <a:gdLst>
                <a:gd name="T0" fmla="*/ 0 w 47"/>
                <a:gd name="T1" fmla="*/ 0 h 152"/>
                <a:gd name="T2" fmla="*/ 0 w 47"/>
                <a:gd name="T3" fmla="*/ 0 h 152"/>
                <a:gd name="T4" fmla="*/ 0 w 47"/>
                <a:gd name="T5" fmla="*/ 0 h 152"/>
                <a:gd name="T6" fmla="*/ 0 w 47"/>
                <a:gd name="T7" fmla="*/ 0 h 152"/>
                <a:gd name="T8" fmla="*/ 0 w 47"/>
                <a:gd name="T9" fmla="*/ 0 h 152"/>
                <a:gd name="T10" fmla="*/ 0 w 47"/>
                <a:gd name="T11" fmla="*/ 0 h 152"/>
                <a:gd name="T12" fmla="*/ 0 w 47"/>
                <a:gd name="T13" fmla="*/ 0 h 152"/>
                <a:gd name="T14" fmla="*/ 0 w 47"/>
                <a:gd name="T15" fmla="*/ 0 h 152"/>
                <a:gd name="T16" fmla="*/ 0 w 47"/>
                <a:gd name="T17" fmla="*/ 0 h 152"/>
                <a:gd name="T18" fmla="*/ 0 w 47"/>
                <a:gd name="T19" fmla="*/ 0 h 152"/>
                <a:gd name="T20" fmla="*/ 0 w 47"/>
                <a:gd name="T21" fmla="*/ 0 h 1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"/>
                <a:gd name="T34" fmla="*/ 0 h 152"/>
                <a:gd name="T35" fmla="*/ 47 w 47"/>
                <a:gd name="T36" fmla="*/ 152 h 15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" h="152">
                  <a:moveTo>
                    <a:pt x="0" y="0"/>
                  </a:moveTo>
                  <a:lnTo>
                    <a:pt x="0" y="7"/>
                  </a:lnTo>
                  <a:lnTo>
                    <a:pt x="0" y="22"/>
                  </a:lnTo>
                  <a:lnTo>
                    <a:pt x="1" y="45"/>
                  </a:lnTo>
                  <a:lnTo>
                    <a:pt x="3" y="72"/>
                  </a:lnTo>
                  <a:lnTo>
                    <a:pt x="9" y="99"/>
                  </a:lnTo>
                  <a:lnTo>
                    <a:pt x="17" y="124"/>
                  </a:lnTo>
                  <a:lnTo>
                    <a:pt x="29" y="143"/>
                  </a:lnTo>
                  <a:lnTo>
                    <a:pt x="47" y="152"/>
                  </a:lnTo>
                  <a:lnTo>
                    <a:pt x="46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25" name="Freeform 1922"/>
            <p:cNvSpPr>
              <a:spLocks/>
            </p:cNvSpPr>
            <p:nvPr/>
          </p:nvSpPr>
          <p:spPr bwMode="auto">
            <a:xfrm>
              <a:off x="5023" y="2090"/>
              <a:ext cx="28" cy="53"/>
            </a:xfrm>
            <a:custGeom>
              <a:avLst/>
              <a:gdLst>
                <a:gd name="T0" fmla="*/ 0 w 57"/>
                <a:gd name="T1" fmla="*/ 0 h 159"/>
                <a:gd name="T2" fmla="*/ 0 w 57"/>
                <a:gd name="T3" fmla="*/ 0 h 159"/>
                <a:gd name="T4" fmla="*/ 0 w 57"/>
                <a:gd name="T5" fmla="*/ 0 h 159"/>
                <a:gd name="T6" fmla="*/ 0 w 57"/>
                <a:gd name="T7" fmla="*/ 0 h 159"/>
                <a:gd name="T8" fmla="*/ 0 w 57"/>
                <a:gd name="T9" fmla="*/ 0 h 159"/>
                <a:gd name="T10" fmla="*/ 0 w 57"/>
                <a:gd name="T11" fmla="*/ 0 h 159"/>
                <a:gd name="T12" fmla="*/ 0 w 57"/>
                <a:gd name="T13" fmla="*/ 0 h 159"/>
                <a:gd name="T14" fmla="*/ 0 w 57"/>
                <a:gd name="T15" fmla="*/ 0 h 159"/>
                <a:gd name="T16" fmla="*/ 0 w 57"/>
                <a:gd name="T17" fmla="*/ 0 h 159"/>
                <a:gd name="T18" fmla="*/ 0 w 57"/>
                <a:gd name="T19" fmla="*/ 0 h 159"/>
                <a:gd name="T20" fmla="*/ 0 w 57"/>
                <a:gd name="T21" fmla="*/ 0 h 159"/>
                <a:gd name="T22" fmla="*/ 0 w 57"/>
                <a:gd name="T23" fmla="*/ 0 h 159"/>
                <a:gd name="T24" fmla="*/ 0 w 57"/>
                <a:gd name="T25" fmla="*/ 0 h 159"/>
                <a:gd name="T26" fmla="*/ 0 w 57"/>
                <a:gd name="T27" fmla="*/ 0 h 159"/>
                <a:gd name="T28" fmla="*/ 0 w 57"/>
                <a:gd name="T29" fmla="*/ 0 h 159"/>
                <a:gd name="T30" fmla="*/ 0 w 57"/>
                <a:gd name="T31" fmla="*/ 0 h 159"/>
                <a:gd name="T32" fmla="*/ 0 w 57"/>
                <a:gd name="T33" fmla="*/ 0 h 159"/>
                <a:gd name="T34" fmla="*/ 0 w 57"/>
                <a:gd name="T35" fmla="*/ 0 h 159"/>
                <a:gd name="T36" fmla="*/ 0 w 57"/>
                <a:gd name="T37" fmla="*/ 0 h 159"/>
                <a:gd name="T38" fmla="*/ 0 w 57"/>
                <a:gd name="T39" fmla="*/ 0 h 159"/>
                <a:gd name="T40" fmla="*/ 0 w 57"/>
                <a:gd name="T41" fmla="*/ 0 h 15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57"/>
                <a:gd name="T64" fmla="*/ 0 h 159"/>
                <a:gd name="T65" fmla="*/ 57 w 57"/>
                <a:gd name="T66" fmla="*/ 159 h 159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57" h="159">
                  <a:moveTo>
                    <a:pt x="47" y="152"/>
                  </a:moveTo>
                  <a:lnTo>
                    <a:pt x="52" y="146"/>
                  </a:lnTo>
                  <a:lnTo>
                    <a:pt x="37" y="138"/>
                  </a:lnTo>
                  <a:lnTo>
                    <a:pt x="26" y="121"/>
                  </a:lnTo>
                  <a:lnTo>
                    <a:pt x="19" y="98"/>
                  </a:lnTo>
                  <a:lnTo>
                    <a:pt x="14" y="72"/>
                  </a:lnTo>
                  <a:lnTo>
                    <a:pt x="12" y="45"/>
                  </a:lnTo>
                  <a:lnTo>
                    <a:pt x="11" y="22"/>
                  </a:lnTo>
                  <a:lnTo>
                    <a:pt x="11" y="7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7"/>
                  </a:lnTo>
                  <a:lnTo>
                    <a:pt x="0" y="22"/>
                  </a:lnTo>
                  <a:lnTo>
                    <a:pt x="1" y="45"/>
                  </a:lnTo>
                  <a:lnTo>
                    <a:pt x="3" y="72"/>
                  </a:lnTo>
                  <a:lnTo>
                    <a:pt x="8" y="101"/>
                  </a:lnTo>
                  <a:lnTo>
                    <a:pt x="18" y="126"/>
                  </a:lnTo>
                  <a:lnTo>
                    <a:pt x="31" y="148"/>
                  </a:lnTo>
                  <a:lnTo>
                    <a:pt x="52" y="159"/>
                  </a:lnTo>
                  <a:lnTo>
                    <a:pt x="57" y="152"/>
                  </a:lnTo>
                  <a:lnTo>
                    <a:pt x="47" y="15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26" name="Freeform 1923"/>
            <p:cNvSpPr>
              <a:spLocks/>
            </p:cNvSpPr>
            <p:nvPr/>
          </p:nvSpPr>
          <p:spPr bwMode="auto">
            <a:xfrm>
              <a:off x="5046" y="2090"/>
              <a:ext cx="5" cy="51"/>
            </a:xfrm>
            <a:custGeom>
              <a:avLst/>
              <a:gdLst>
                <a:gd name="T0" fmla="*/ 0 w 11"/>
                <a:gd name="T1" fmla="*/ 0 h 154"/>
                <a:gd name="T2" fmla="*/ 0 w 11"/>
                <a:gd name="T3" fmla="*/ 0 h 154"/>
                <a:gd name="T4" fmla="*/ 0 w 11"/>
                <a:gd name="T5" fmla="*/ 0 h 154"/>
                <a:gd name="T6" fmla="*/ 0 w 11"/>
                <a:gd name="T7" fmla="*/ 0 h 154"/>
                <a:gd name="T8" fmla="*/ 0 w 11"/>
                <a:gd name="T9" fmla="*/ 0 h 154"/>
                <a:gd name="T10" fmla="*/ 0 w 11"/>
                <a:gd name="T11" fmla="*/ 0 h 154"/>
                <a:gd name="T12" fmla="*/ 0 w 11"/>
                <a:gd name="T13" fmla="*/ 0 h 154"/>
                <a:gd name="T14" fmla="*/ 0 w 11"/>
                <a:gd name="T15" fmla="*/ 0 h 154"/>
                <a:gd name="T16" fmla="*/ 0 w 11"/>
                <a:gd name="T17" fmla="*/ 0 h 154"/>
                <a:gd name="T18" fmla="*/ 0 w 11"/>
                <a:gd name="T19" fmla="*/ 0 h 1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"/>
                <a:gd name="T31" fmla="*/ 0 h 154"/>
                <a:gd name="T32" fmla="*/ 11 w 11"/>
                <a:gd name="T33" fmla="*/ 154 h 15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" h="154">
                  <a:moveTo>
                    <a:pt x="5" y="13"/>
                  </a:moveTo>
                  <a:lnTo>
                    <a:pt x="0" y="6"/>
                  </a:lnTo>
                  <a:lnTo>
                    <a:pt x="1" y="154"/>
                  </a:lnTo>
                  <a:lnTo>
                    <a:pt x="11" y="154"/>
                  </a:lnTo>
                  <a:lnTo>
                    <a:pt x="10" y="6"/>
                  </a:lnTo>
                  <a:lnTo>
                    <a:pt x="5" y="0"/>
                  </a:lnTo>
                  <a:lnTo>
                    <a:pt x="10" y="6"/>
                  </a:lnTo>
                  <a:lnTo>
                    <a:pt x="10" y="0"/>
                  </a:lnTo>
                  <a:lnTo>
                    <a:pt x="5" y="0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27" name="Freeform 1924"/>
            <p:cNvSpPr>
              <a:spLocks/>
            </p:cNvSpPr>
            <p:nvPr/>
          </p:nvSpPr>
          <p:spPr bwMode="auto">
            <a:xfrm>
              <a:off x="5023" y="2088"/>
              <a:ext cx="25" cy="6"/>
            </a:xfrm>
            <a:custGeom>
              <a:avLst/>
              <a:gdLst>
                <a:gd name="T0" fmla="*/ 0 w 51"/>
                <a:gd name="T1" fmla="*/ 0 h 17"/>
                <a:gd name="T2" fmla="*/ 0 w 51"/>
                <a:gd name="T3" fmla="*/ 0 h 17"/>
                <a:gd name="T4" fmla="*/ 0 w 51"/>
                <a:gd name="T5" fmla="*/ 0 h 17"/>
                <a:gd name="T6" fmla="*/ 0 w 51"/>
                <a:gd name="T7" fmla="*/ 0 h 17"/>
                <a:gd name="T8" fmla="*/ 0 w 51"/>
                <a:gd name="T9" fmla="*/ 0 h 17"/>
                <a:gd name="T10" fmla="*/ 0 w 51"/>
                <a:gd name="T11" fmla="*/ 0 h 17"/>
                <a:gd name="T12" fmla="*/ 0 w 51"/>
                <a:gd name="T13" fmla="*/ 0 h 17"/>
                <a:gd name="T14" fmla="*/ 0 w 51"/>
                <a:gd name="T15" fmla="*/ 0 h 17"/>
                <a:gd name="T16" fmla="*/ 0 w 51"/>
                <a:gd name="T17" fmla="*/ 0 h 17"/>
                <a:gd name="T18" fmla="*/ 0 w 51"/>
                <a:gd name="T19" fmla="*/ 0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1"/>
                <a:gd name="T31" fmla="*/ 0 h 17"/>
                <a:gd name="T32" fmla="*/ 51 w 51"/>
                <a:gd name="T33" fmla="*/ 17 h 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1" h="17">
                  <a:moveTo>
                    <a:pt x="11" y="6"/>
                  </a:moveTo>
                  <a:lnTo>
                    <a:pt x="5" y="13"/>
                  </a:lnTo>
                  <a:lnTo>
                    <a:pt x="51" y="17"/>
                  </a:lnTo>
                  <a:lnTo>
                    <a:pt x="51" y="4"/>
                  </a:lnTo>
                  <a:lnTo>
                    <a:pt x="5" y="0"/>
                  </a:lnTo>
                  <a:lnTo>
                    <a:pt x="0" y="6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11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28" name="Freeform 1925"/>
            <p:cNvSpPr>
              <a:spLocks/>
            </p:cNvSpPr>
            <p:nvPr/>
          </p:nvSpPr>
          <p:spPr bwMode="auto">
            <a:xfrm>
              <a:off x="5199" y="2090"/>
              <a:ext cx="22" cy="51"/>
            </a:xfrm>
            <a:custGeom>
              <a:avLst/>
              <a:gdLst>
                <a:gd name="T0" fmla="*/ 0 w 45"/>
                <a:gd name="T1" fmla="*/ 0 h 152"/>
                <a:gd name="T2" fmla="*/ 0 w 45"/>
                <a:gd name="T3" fmla="*/ 0 h 152"/>
                <a:gd name="T4" fmla="*/ 0 w 45"/>
                <a:gd name="T5" fmla="*/ 0 h 152"/>
                <a:gd name="T6" fmla="*/ 0 w 45"/>
                <a:gd name="T7" fmla="*/ 0 h 152"/>
                <a:gd name="T8" fmla="*/ 0 w 45"/>
                <a:gd name="T9" fmla="*/ 0 h 152"/>
                <a:gd name="T10" fmla="*/ 0 w 45"/>
                <a:gd name="T11" fmla="*/ 0 h 152"/>
                <a:gd name="T12" fmla="*/ 0 w 45"/>
                <a:gd name="T13" fmla="*/ 0 h 152"/>
                <a:gd name="T14" fmla="*/ 0 w 45"/>
                <a:gd name="T15" fmla="*/ 0 h 152"/>
                <a:gd name="T16" fmla="*/ 0 w 45"/>
                <a:gd name="T17" fmla="*/ 0 h 152"/>
                <a:gd name="T18" fmla="*/ 0 w 45"/>
                <a:gd name="T19" fmla="*/ 0 h 152"/>
                <a:gd name="T20" fmla="*/ 0 w 45"/>
                <a:gd name="T21" fmla="*/ 0 h 1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5"/>
                <a:gd name="T34" fmla="*/ 0 h 152"/>
                <a:gd name="T35" fmla="*/ 45 w 45"/>
                <a:gd name="T36" fmla="*/ 152 h 15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5" h="152">
                  <a:moveTo>
                    <a:pt x="45" y="0"/>
                  </a:moveTo>
                  <a:lnTo>
                    <a:pt x="45" y="7"/>
                  </a:lnTo>
                  <a:lnTo>
                    <a:pt x="45" y="22"/>
                  </a:lnTo>
                  <a:lnTo>
                    <a:pt x="44" y="45"/>
                  </a:lnTo>
                  <a:lnTo>
                    <a:pt x="42" y="72"/>
                  </a:lnTo>
                  <a:lnTo>
                    <a:pt x="37" y="99"/>
                  </a:lnTo>
                  <a:lnTo>
                    <a:pt x="28" y="124"/>
                  </a:lnTo>
                  <a:lnTo>
                    <a:pt x="16" y="143"/>
                  </a:lnTo>
                  <a:lnTo>
                    <a:pt x="0" y="152"/>
                  </a:lnTo>
                  <a:lnTo>
                    <a:pt x="1" y="4"/>
                  </a:lnTo>
                  <a:lnTo>
                    <a:pt x="45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29" name="Freeform 1926"/>
            <p:cNvSpPr>
              <a:spLocks/>
            </p:cNvSpPr>
            <p:nvPr/>
          </p:nvSpPr>
          <p:spPr bwMode="auto">
            <a:xfrm>
              <a:off x="5196" y="2090"/>
              <a:ext cx="28" cy="53"/>
            </a:xfrm>
            <a:custGeom>
              <a:avLst/>
              <a:gdLst>
                <a:gd name="T0" fmla="*/ 0 w 56"/>
                <a:gd name="T1" fmla="*/ 0 h 159"/>
                <a:gd name="T2" fmla="*/ 1 w 56"/>
                <a:gd name="T3" fmla="*/ 0 h 159"/>
                <a:gd name="T4" fmla="*/ 1 w 56"/>
                <a:gd name="T5" fmla="*/ 0 h 159"/>
                <a:gd name="T6" fmla="*/ 1 w 56"/>
                <a:gd name="T7" fmla="*/ 0 h 159"/>
                <a:gd name="T8" fmla="*/ 1 w 56"/>
                <a:gd name="T9" fmla="*/ 0 h 159"/>
                <a:gd name="T10" fmla="*/ 1 w 56"/>
                <a:gd name="T11" fmla="*/ 0 h 159"/>
                <a:gd name="T12" fmla="*/ 1 w 56"/>
                <a:gd name="T13" fmla="*/ 0 h 159"/>
                <a:gd name="T14" fmla="*/ 1 w 56"/>
                <a:gd name="T15" fmla="*/ 0 h 159"/>
                <a:gd name="T16" fmla="*/ 1 w 56"/>
                <a:gd name="T17" fmla="*/ 0 h 159"/>
                <a:gd name="T18" fmla="*/ 1 w 56"/>
                <a:gd name="T19" fmla="*/ 0 h 159"/>
                <a:gd name="T20" fmla="*/ 1 w 56"/>
                <a:gd name="T21" fmla="*/ 0 h 159"/>
                <a:gd name="T22" fmla="*/ 1 w 56"/>
                <a:gd name="T23" fmla="*/ 0 h 159"/>
                <a:gd name="T24" fmla="*/ 1 w 56"/>
                <a:gd name="T25" fmla="*/ 0 h 159"/>
                <a:gd name="T26" fmla="*/ 1 w 56"/>
                <a:gd name="T27" fmla="*/ 0 h 159"/>
                <a:gd name="T28" fmla="*/ 1 w 56"/>
                <a:gd name="T29" fmla="*/ 0 h 159"/>
                <a:gd name="T30" fmla="*/ 1 w 56"/>
                <a:gd name="T31" fmla="*/ 0 h 159"/>
                <a:gd name="T32" fmla="*/ 1 w 56"/>
                <a:gd name="T33" fmla="*/ 0 h 159"/>
                <a:gd name="T34" fmla="*/ 1 w 56"/>
                <a:gd name="T35" fmla="*/ 0 h 159"/>
                <a:gd name="T36" fmla="*/ 1 w 56"/>
                <a:gd name="T37" fmla="*/ 0 h 159"/>
                <a:gd name="T38" fmla="*/ 1 w 56"/>
                <a:gd name="T39" fmla="*/ 0 h 159"/>
                <a:gd name="T40" fmla="*/ 0 w 56"/>
                <a:gd name="T41" fmla="*/ 0 h 15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56"/>
                <a:gd name="T64" fmla="*/ 0 h 159"/>
                <a:gd name="T65" fmla="*/ 56 w 56"/>
                <a:gd name="T66" fmla="*/ 159 h 159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56" h="159">
                  <a:moveTo>
                    <a:pt x="0" y="152"/>
                  </a:moveTo>
                  <a:lnTo>
                    <a:pt x="6" y="159"/>
                  </a:lnTo>
                  <a:lnTo>
                    <a:pt x="25" y="148"/>
                  </a:lnTo>
                  <a:lnTo>
                    <a:pt x="38" y="126"/>
                  </a:lnTo>
                  <a:lnTo>
                    <a:pt x="48" y="101"/>
                  </a:lnTo>
                  <a:lnTo>
                    <a:pt x="53" y="72"/>
                  </a:lnTo>
                  <a:lnTo>
                    <a:pt x="55" y="45"/>
                  </a:lnTo>
                  <a:lnTo>
                    <a:pt x="56" y="22"/>
                  </a:lnTo>
                  <a:lnTo>
                    <a:pt x="56" y="7"/>
                  </a:lnTo>
                  <a:lnTo>
                    <a:pt x="56" y="0"/>
                  </a:lnTo>
                  <a:lnTo>
                    <a:pt x="46" y="0"/>
                  </a:lnTo>
                  <a:lnTo>
                    <a:pt x="46" y="7"/>
                  </a:lnTo>
                  <a:lnTo>
                    <a:pt x="46" y="22"/>
                  </a:lnTo>
                  <a:lnTo>
                    <a:pt x="45" y="45"/>
                  </a:lnTo>
                  <a:lnTo>
                    <a:pt x="43" y="72"/>
                  </a:lnTo>
                  <a:lnTo>
                    <a:pt x="37" y="98"/>
                  </a:lnTo>
                  <a:lnTo>
                    <a:pt x="30" y="121"/>
                  </a:lnTo>
                  <a:lnTo>
                    <a:pt x="19" y="138"/>
                  </a:lnTo>
                  <a:lnTo>
                    <a:pt x="6" y="146"/>
                  </a:lnTo>
                  <a:lnTo>
                    <a:pt x="11" y="152"/>
                  </a:lnTo>
                  <a:lnTo>
                    <a:pt x="0" y="15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30" name="Freeform 1927"/>
            <p:cNvSpPr>
              <a:spLocks/>
            </p:cNvSpPr>
            <p:nvPr/>
          </p:nvSpPr>
          <p:spPr bwMode="auto">
            <a:xfrm>
              <a:off x="5196" y="2090"/>
              <a:ext cx="6" cy="51"/>
            </a:xfrm>
            <a:custGeom>
              <a:avLst/>
              <a:gdLst>
                <a:gd name="T0" fmla="*/ 1 w 12"/>
                <a:gd name="T1" fmla="*/ 0 h 154"/>
                <a:gd name="T2" fmla="*/ 1 w 12"/>
                <a:gd name="T3" fmla="*/ 0 h 154"/>
                <a:gd name="T4" fmla="*/ 0 w 12"/>
                <a:gd name="T5" fmla="*/ 0 h 154"/>
                <a:gd name="T6" fmla="*/ 1 w 12"/>
                <a:gd name="T7" fmla="*/ 0 h 154"/>
                <a:gd name="T8" fmla="*/ 1 w 12"/>
                <a:gd name="T9" fmla="*/ 0 h 154"/>
                <a:gd name="T10" fmla="*/ 1 w 12"/>
                <a:gd name="T11" fmla="*/ 0 h 154"/>
                <a:gd name="T12" fmla="*/ 1 w 12"/>
                <a:gd name="T13" fmla="*/ 0 h 154"/>
                <a:gd name="T14" fmla="*/ 1 w 12"/>
                <a:gd name="T15" fmla="*/ 0 h 154"/>
                <a:gd name="T16" fmla="*/ 1 w 12"/>
                <a:gd name="T17" fmla="*/ 0 h 154"/>
                <a:gd name="T18" fmla="*/ 1 w 12"/>
                <a:gd name="T19" fmla="*/ 0 h 1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"/>
                <a:gd name="T31" fmla="*/ 0 h 154"/>
                <a:gd name="T32" fmla="*/ 12 w 12"/>
                <a:gd name="T33" fmla="*/ 154 h 15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" h="154">
                  <a:moveTo>
                    <a:pt x="7" y="0"/>
                  </a:moveTo>
                  <a:lnTo>
                    <a:pt x="1" y="6"/>
                  </a:lnTo>
                  <a:lnTo>
                    <a:pt x="0" y="154"/>
                  </a:lnTo>
                  <a:lnTo>
                    <a:pt x="11" y="154"/>
                  </a:lnTo>
                  <a:lnTo>
                    <a:pt x="12" y="6"/>
                  </a:lnTo>
                  <a:lnTo>
                    <a:pt x="7" y="13"/>
                  </a:lnTo>
                  <a:lnTo>
                    <a:pt x="7" y="0"/>
                  </a:lnTo>
                  <a:lnTo>
                    <a:pt x="1" y="0"/>
                  </a:lnTo>
                  <a:lnTo>
                    <a:pt x="1" y="6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31" name="Freeform 1928"/>
            <p:cNvSpPr>
              <a:spLocks/>
            </p:cNvSpPr>
            <p:nvPr/>
          </p:nvSpPr>
          <p:spPr bwMode="auto">
            <a:xfrm>
              <a:off x="5199" y="2088"/>
              <a:ext cx="25" cy="6"/>
            </a:xfrm>
            <a:custGeom>
              <a:avLst/>
              <a:gdLst>
                <a:gd name="T0" fmla="*/ 1 w 49"/>
                <a:gd name="T1" fmla="*/ 0 h 17"/>
                <a:gd name="T2" fmla="*/ 1 w 49"/>
                <a:gd name="T3" fmla="*/ 0 h 17"/>
                <a:gd name="T4" fmla="*/ 0 w 49"/>
                <a:gd name="T5" fmla="*/ 0 h 17"/>
                <a:gd name="T6" fmla="*/ 0 w 49"/>
                <a:gd name="T7" fmla="*/ 0 h 17"/>
                <a:gd name="T8" fmla="*/ 1 w 49"/>
                <a:gd name="T9" fmla="*/ 0 h 17"/>
                <a:gd name="T10" fmla="*/ 1 w 49"/>
                <a:gd name="T11" fmla="*/ 0 h 17"/>
                <a:gd name="T12" fmla="*/ 1 w 49"/>
                <a:gd name="T13" fmla="*/ 0 h 17"/>
                <a:gd name="T14" fmla="*/ 1 w 49"/>
                <a:gd name="T15" fmla="*/ 0 h 17"/>
                <a:gd name="T16" fmla="*/ 1 w 49"/>
                <a:gd name="T17" fmla="*/ 0 h 17"/>
                <a:gd name="T18" fmla="*/ 1 w 49"/>
                <a:gd name="T19" fmla="*/ 0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9"/>
                <a:gd name="T31" fmla="*/ 0 h 17"/>
                <a:gd name="T32" fmla="*/ 49 w 49"/>
                <a:gd name="T33" fmla="*/ 17 h 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9" h="17">
                  <a:moveTo>
                    <a:pt x="49" y="6"/>
                  </a:moveTo>
                  <a:lnTo>
                    <a:pt x="44" y="0"/>
                  </a:lnTo>
                  <a:lnTo>
                    <a:pt x="0" y="4"/>
                  </a:lnTo>
                  <a:lnTo>
                    <a:pt x="0" y="17"/>
                  </a:lnTo>
                  <a:lnTo>
                    <a:pt x="44" y="13"/>
                  </a:lnTo>
                  <a:lnTo>
                    <a:pt x="39" y="6"/>
                  </a:lnTo>
                  <a:lnTo>
                    <a:pt x="49" y="6"/>
                  </a:lnTo>
                  <a:lnTo>
                    <a:pt x="49" y="0"/>
                  </a:lnTo>
                  <a:lnTo>
                    <a:pt x="44" y="0"/>
                  </a:lnTo>
                  <a:lnTo>
                    <a:pt x="49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32" name="Freeform 1929"/>
            <p:cNvSpPr>
              <a:spLocks/>
            </p:cNvSpPr>
            <p:nvPr/>
          </p:nvSpPr>
          <p:spPr bwMode="auto">
            <a:xfrm>
              <a:off x="5006" y="1839"/>
              <a:ext cx="238" cy="592"/>
            </a:xfrm>
            <a:custGeom>
              <a:avLst/>
              <a:gdLst>
                <a:gd name="T0" fmla="*/ 1 w 475"/>
                <a:gd name="T1" fmla="*/ 0 h 1774"/>
                <a:gd name="T2" fmla="*/ 1 w 475"/>
                <a:gd name="T3" fmla="*/ 0 h 1774"/>
                <a:gd name="T4" fmla="*/ 1 w 475"/>
                <a:gd name="T5" fmla="*/ 0 h 1774"/>
                <a:gd name="T6" fmla="*/ 1 w 475"/>
                <a:gd name="T7" fmla="*/ 0 h 1774"/>
                <a:gd name="T8" fmla="*/ 1 w 475"/>
                <a:gd name="T9" fmla="*/ 0 h 1774"/>
                <a:gd name="T10" fmla="*/ 0 w 475"/>
                <a:gd name="T11" fmla="*/ 0 h 1774"/>
                <a:gd name="T12" fmla="*/ 1 w 475"/>
                <a:gd name="T13" fmla="*/ 0 h 1774"/>
                <a:gd name="T14" fmla="*/ 1 w 475"/>
                <a:gd name="T15" fmla="*/ 0 h 1774"/>
                <a:gd name="T16" fmla="*/ 1 w 475"/>
                <a:gd name="T17" fmla="*/ 0 h 1774"/>
                <a:gd name="T18" fmla="*/ 1 w 475"/>
                <a:gd name="T19" fmla="*/ 0 h 1774"/>
                <a:gd name="T20" fmla="*/ 1 w 475"/>
                <a:gd name="T21" fmla="*/ 0 h 1774"/>
                <a:gd name="T22" fmla="*/ 1 w 475"/>
                <a:gd name="T23" fmla="*/ 0 h 1774"/>
                <a:gd name="T24" fmla="*/ 1 w 475"/>
                <a:gd name="T25" fmla="*/ 0 h 1774"/>
                <a:gd name="T26" fmla="*/ 1 w 475"/>
                <a:gd name="T27" fmla="*/ 0 h 1774"/>
                <a:gd name="T28" fmla="*/ 1 w 475"/>
                <a:gd name="T29" fmla="*/ 0 h 1774"/>
                <a:gd name="T30" fmla="*/ 1 w 475"/>
                <a:gd name="T31" fmla="*/ 0 h 1774"/>
                <a:gd name="T32" fmla="*/ 1 w 475"/>
                <a:gd name="T33" fmla="*/ 0 h 1774"/>
                <a:gd name="T34" fmla="*/ 1 w 475"/>
                <a:gd name="T35" fmla="*/ 0 h 1774"/>
                <a:gd name="T36" fmla="*/ 1 w 475"/>
                <a:gd name="T37" fmla="*/ 0 h 1774"/>
                <a:gd name="T38" fmla="*/ 1 w 475"/>
                <a:gd name="T39" fmla="*/ 0 h 1774"/>
                <a:gd name="T40" fmla="*/ 1 w 475"/>
                <a:gd name="T41" fmla="*/ 0 h 1774"/>
                <a:gd name="T42" fmla="*/ 1 w 475"/>
                <a:gd name="T43" fmla="*/ 0 h 1774"/>
                <a:gd name="T44" fmla="*/ 1 w 475"/>
                <a:gd name="T45" fmla="*/ 0 h 1774"/>
                <a:gd name="T46" fmla="*/ 1 w 475"/>
                <a:gd name="T47" fmla="*/ 0 h 1774"/>
                <a:gd name="T48" fmla="*/ 1 w 475"/>
                <a:gd name="T49" fmla="*/ 0 h 1774"/>
                <a:gd name="T50" fmla="*/ 1 w 475"/>
                <a:gd name="T51" fmla="*/ 0 h 1774"/>
                <a:gd name="T52" fmla="*/ 1 w 475"/>
                <a:gd name="T53" fmla="*/ 0 h 1774"/>
                <a:gd name="T54" fmla="*/ 1 w 475"/>
                <a:gd name="T55" fmla="*/ 0 h 1774"/>
                <a:gd name="T56" fmla="*/ 1 w 475"/>
                <a:gd name="T57" fmla="*/ 0 h 1774"/>
                <a:gd name="T58" fmla="*/ 1 w 475"/>
                <a:gd name="T59" fmla="*/ 0 h 1774"/>
                <a:gd name="T60" fmla="*/ 1 w 475"/>
                <a:gd name="T61" fmla="*/ 0 h 1774"/>
                <a:gd name="T62" fmla="*/ 1 w 475"/>
                <a:gd name="T63" fmla="*/ 0 h 1774"/>
                <a:gd name="T64" fmla="*/ 1 w 475"/>
                <a:gd name="T65" fmla="*/ 0 h 1774"/>
                <a:gd name="T66" fmla="*/ 1 w 475"/>
                <a:gd name="T67" fmla="*/ 0 h 1774"/>
                <a:gd name="T68" fmla="*/ 1 w 475"/>
                <a:gd name="T69" fmla="*/ 0 h 1774"/>
                <a:gd name="T70" fmla="*/ 1 w 475"/>
                <a:gd name="T71" fmla="*/ 0 h 1774"/>
                <a:gd name="T72" fmla="*/ 1 w 475"/>
                <a:gd name="T73" fmla="*/ 0 h 1774"/>
                <a:gd name="T74" fmla="*/ 1 w 475"/>
                <a:gd name="T75" fmla="*/ 0 h 1774"/>
                <a:gd name="T76" fmla="*/ 1 w 475"/>
                <a:gd name="T77" fmla="*/ 0 h 1774"/>
                <a:gd name="T78" fmla="*/ 1 w 475"/>
                <a:gd name="T79" fmla="*/ 0 h 1774"/>
                <a:gd name="T80" fmla="*/ 1 w 475"/>
                <a:gd name="T81" fmla="*/ 0 h 1774"/>
                <a:gd name="T82" fmla="*/ 1 w 475"/>
                <a:gd name="T83" fmla="*/ 0 h 1774"/>
                <a:gd name="T84" fmla="*/ 1 w 475"/>
                <a:gd name="T85" fmla="*/ 0 h 1774"/>
                <a:gd name="T86" fmla="*/ 1 w 475"/>
                <a:gd name="T87" fmla="*/ 0 h 1774"/>
                <a:gd name="T88" fmla="*/ 1 w 475"/>
                <a:gd name="T89" fmla="*/ 0 h 1774"/>
                <a:gd name="T90" fmla="*/ 1 w 475"/>
                <a:gd name="T91" fmla="*/ 0 h 1774"/>
                <a:gd name="T92" fmla="*/ 1 w 475"/>
                <a:gd name="T93" fmla="*/ 0 h 1774"/>
                <a:gd name="T94" fmla="*/ 1 w 475"/>
                <a:gd name="T95" fmla="*/ 0 h 1774"/>
                <a:gd name="T96" fmla="*/ 1 w 475"/>
                <a:gd name="T97" fmla="*/ 0 h 1774"/>
                <a:gd name="T98" fmla="*/ 1 w 475"/>
                <a:gd name="T99" fmla="*/ 0 h 1774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475"/>
                <a:gd name="T151" fmla="*/ 0 h 1774"/>
                <a:gd name="T152" fmla="*/ 475 w 475"/>
                <a:gd name="T153" fmla="*/ 1774 h 1774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475" h="1774">
                  <a:moveTo>
                    <a:pt x="177" y="8"/>
                  </a:moveTo>
                  <a:lnTo>
                    <a:pt x="27" y="32"/>
                  </a:lnTo>
                  <a:lnTo>
                    <a:pt x="23" y="33"/>
                  </a:lnTo>
                  <a:lnTo>
                    <a:pt x="14" y="41"/>
                  </a:lnTo>
                  <a:lnTo>
                    <a:pt x="4" y="58"/>
                  </a:lnTo>
                  <a:lnTo>
                    <a:pt x="0" y="85"/>
                  </a:lnTo>
                  <a:lnTo>
                    <a:pt x="2" y="127"/>
                  </a:lnTo>
                  <a:lnTo>
                    <a:pt x="5" y="210"/>
                  </a:lnTo>
                  <a:lnTo>
                    <a:pt x="12" y="318"/>
                  </a:lnTo>
                  <a:lnTo>
                    <a:pt x="19" y="439"/>
                  </a:lnTo>
                  <a:lnTo>
                    <a:pt x="25" y="558"/>
                  </a:lnTo>
                  <a:lnTo>
                    <a:pt x="31" y="659"/>
                  </a:lnTo>
                  <a:lnTo>
                    <a:pt x="34" y="731"/>
                  </a:lnTo>
                  <a:lnTo>
                    <a:pt x="36" y="758"/>
                  </a:lnTo>
                  <a:lnTo>
                    <a:pt x="86" y="758"/>
                  </a:lnTo>
                  <a:lnTo>
                    <a:pt x="86" y="926"/>
                  </a:lnTo>
                  <a:lnTo>
                    <a:pt x="181" y="1774"/>
                  </a:lnTo>
                  <a:lnTo>
                    <a:pt x="285" y="1774"/>
                  </a:lnTo>
                  <a:lnTo>
                    <a:pt x="387" y="926"/>
                  </a:lnTo>
                  <a:lnTo>
                    <a:pt x="387" y="758"/>
                  </a:lnTo>
                  <a:lnTo>
                    <a:pt x="433" y="758"/>
                  </a:lnTo>
                  <a:lnTo>
                    <a:pt x="475" y="81"/>
                  </a:lnTo>
                  <a:lnTo>
                    <a:pt x="475" y="73"/>
                  </a:lnTo>
                  <a:lnTo>
                    <a:pt x="473" y="54"/>
                  </a:lnTo>
                  <a:lnTo>
                    <a:pt x="467" y="35"/>
                  </a:lnTo>
                  <a:lnTo>
                    <a:pt x="452" y="24"/>
                  </a:lnTo>
                  <a:lnTo>
                    <a:pt x="438" y="22"/>
                  </a:lnTo>
                  <a:lnTo>
                    <a:pt x="416" y="19"/>
                  </a:lnTo>
                  <a:lnTo>
                    <a:pt x="390" y="15"/>
                  </a:lnTo>
                  <a:lnTo>
                    <a:pt x="362" y="10"/>
                  </a:lnTo>
                  <a:lnTo>
                    <a:pt x="336" y="6"/>
                  </a:lnTo>
                  <a:lnTo>
                    <a:pt x="313" y="4"/>
                  </a:lnTo>
                  <a:lnTo>
                    <a:pt x="298" y="1"/>
                  </a:lnTo>
                  <a:lnTo>
                    <a:pt x="292" y="0"/>
                  </a:lnTo>
                  <a:lnTo>
                    <a:pt x="292" y="4"/>
                  </a:lnTo>
                  <a:lnTo>
                    <a:pt x="291" y="12"/>
                  </a:lnTo>
                  <a:lnTo>
                    <a:pt x="289" y="24"/>
                  </a:lnTo>
                  <a:lnTo>
                    <a:pt x="285" y="39"/>
                  </a:lnTo>
                  <a:lnTo>
                    <a:pt x="277" y="53"/>
                  </a:lnTo>
                  <a:lnTo>
                    <a:pt x="267" y="66"/>
                  </a:lnTo>
                  <a:lnTo>
                    <a:pt x="253" y="73"/>
                  </a:lnTo>
                  <a:lnTo>
                    <a:pt x="233" y="77"/>
                  </a:lnTo>
                  <a:lnTo>
                    <a:pt x="213" y="75"/>
                  </a:lnTo>
                  <a:lnTo>
                    <a:pt x="200" y="67"/>
                  </a:lnTo>
                  <a:lnTo>
                    <a:pt x="190" y="55"/>
                  </a:lnTo>
                  <a:lnTo>
                    <a:pt x="184" y="42"/>
                  </a:lnTo>
                  <a:lnTo>
                    <a:pt x="179" y="30"/>
                  </a:lnTo>
                  <a:lnTo>
                    <a:pt x="177" y="18"/>
                  </a:lnTo>
                  <a:lnTo>
                    <a:pt x="177" y="10"/>
                  </a:lnTo>
                  <a:lnTo>
                    <a:pt x="177" y="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33" name="Freeform 1930"/>
            <p:cNvSpPr>
              <a:spLocks/>
            </p:cNvSpPr>
            <p:nvPr/>
          </p:nvSpPr>
          <p:spPr bwMode="auto">
            <a:xfrm>
              <a:off x="5078" y="1727"/>
              <a:ext cx="90" cy="107"/>
            </a:xfrm>
            <a:custGeom>
              <a:avLst/>
              <a:gdLst>
                <a:gd name="T0" fmla="*/ 0 w 181"/>
                <a:gd name="T1" fmla="*/ 0 h 319"/>
                <a:gd name="T2" fmla="*/ 0 w 181"/>
                <a:gd name="T3" fmla="*/ 0 h 319"/>
                <a:gd name="T4" fmla="*/ 0 w 181"/>
                <a:gd name="T5" fmla="*/ 0 h 319"/>
                <a:gd name="T6" fmla="*/ 0 w 181"/>
                <a:gd name="T7" fmla="*/ 0 h 319"/>
                <a:gd name="T8" fmla="*/ 0 w 181"/>
                <a:gd name="T9" fmla="*/ 0 h 319"/>
                <a:gd name="T10" fmla="*/ 0 w 181"/>
                <a:gd name="T11" fmla="*/ 0 h 319"/>
                <a:gd name="T12" fmla="*/ 0 w 181"/>
                <a:gd name="T13" fmla="*/ 0 h 319"/>
                <a:gd name="T14" fmla="*/ 0 w 181"/>
                <a:gd name="T15" fmla="*/ 0 h 319"/>
                <a:gd name="T16" fmla="*/ 0 w 181"/>
                <a:gd name="T17" fmla="*/ 0 h 319"/>
                <a:gd name="T18" fmla="*/ 0 w 181"/>
                <a:gd name="T19" fmla="*/ 0 h 319"/>
                <a:gd name="T20" fmla="*/ 0 w 181"/>
                <a:gd name="T21" fmla="*/ 0 h 319"/>
                <a:gd name="T22" fmla="*/ 0 w 181"/>
                <a:gd name="T23" fmla="*/ 0 h 319"/>
                <a:gd name="T24" fmla="*/ 0 w 181"/>
                <a:gd name="T25" fmla="*/ 0 h 319"/>
                <a:gd name="T26" fmla="*/ 0 w 181"/>
                <a:gd name="T27" fmla="*/ 0 h 319"/>
                <a:gd name="T28" fmla="*/ 0 w 181"/>
                <a:gd name="T29" fmla="*/ 0 h 319"/>
                <a:gd name="T30" fmla="*/ 0 w 181"/>
                <a:gd name="T31" fmla="*/ 0 h 319"/>
                <a:gd name="T32" fmla="*/ 0 w 181"/>
                <a:gd name="T33" fmla="*/ 0 h 319"/>
                <a:gd name="T34" fmla="*/ 0 w 181"/>
                <a:gd name="T35" fmla="*/ 0 h 319"/>
                <a:gd name="T36" fmla="*/ 0 w 181"/>
                <a:gd name="T37" fmla="*/ 0 h 319"/>
                <a:gd name="T38" fmla="*/ 0 w 181"/>
                <a:gd name="T39" fmla="*/ 0 h 319"/>
                <a:gd name="T40" fmla="*/ 0 w 181"/>
                <a:gd name="T41" fmla="*/ 0 h 319"/>
                <a:gd name="T42" fmla="*/ 0 w 181"/>
                <a:gd name="T43" fmla="*/ 0 h 319"/>
                <a:gd name="T44" fmla="*/ 0 w 181"/>
                <a:gd name="T45" fmla="*/ 0 h 319"/>
                <a:gd name="T46" fmla="*/ 0 w 181"/>
                <a:gd name="T47" fmla="*/ 0 h 319"/>
                <a:gd name="T48" fmla="*/ 0 w 181"/>
                <a:gd name="T49" fmla="*/ 0 h 319"/>
                <a:gd name="T50" fmla="*/ 0 w 181"/>
                <a:gd name="T51" fmla="*/ 0 h 319"/>
                <a:gd name="T52" fmla="*/ 0 w 181"/>
                <a:gd name="T53" fmla="*/ 0 h 319"/>
                <a:gd name="T54" fmla="*/ 0 w 181"/>
                <a:gd name="T55" fmla="*/ 0 h 319"/>
                <a:gd name="T56" fmla="*/ 0 w 181"/>
                <a:gd name="T57" fmla="*/ 0 h 319"/>
                <a:gd name="T58" fmla="*/ 0 w 181"/>
                <a:gd name="T59" fmla="*/ 0 h 319"/>
                <a:gd name="T60" fmla="*/ 0 w 181"/>
                <a:gd name="T61" fmla="*/ 0 h 319"/>
                <a:gd name="T62" fmla="*/ 0 w 181"/>
                <a:gd name="T63" fmla="*/ 0 h 319"/>
                <a:gd name="T64" fmla="*/ 0 w 181"/>
                <a:gd name="T65" fmla="*/ 0 h 319"/>
                <a:gd name="T66" fmla="*/ 0 w 181"/>
                <a:gd name="T67" fmla="*/ 0 h 319"/>
                <a:gd name="T68" fmla="*/ 0 w 181"/>
                <a:gd name="T69" fmla="*/ 0 h 319"/>
                <a:gd name="T70" fmla="*/ 0 w 181"/>
                <a:gd name="T71" fmla="*/ 0 h 319"/>
                <a:gd name="T72" fmla="*/ 0 w 181"/>
                <a:gd name="T73" fmla="*/ 0 h 319"/>
                <a:gd name="T74" fmla="*/ 0 w 181"/>
                <a:gd name="T75" fmla="*/ 0 h 319"/>
                <a:gd name="T76" fmla="*/ 0 w 181"/>
                <a:gd name="T77" fmla="*/ 0 h 319"/>
                <a:gd name="T78" fmla="*/ 0 w 181"/>
                <a:gd name="T79" fmla="*/ 0 h 319"/>
                <a:gd name="T80" fmla="*/ 0 w 181"/>
                <a:gd name="T81" fmla="*/ 0 h 319"/>
                <a:gd name="T82" fmla="*/ 0 w 181"/>
                <a:gd name="T83" fmla="*/ 0 h 319"/>
                <a:gd name="T84" fmla="*/ 0 w 181"/>
                <a:gd name="T85" fmla="*/ 0 h 319"/>
                <a:gd name="T86" fmla="*/ 0 w 181"/>
                <a:gd name="T87" fmla="*/ 0 h 319"/>
                <a:gd name="T88" fmla="*/ 0 w 181"/>
                <a:gd name="T89" fmla="*/ 0 h 319"/>
                <a:gd name="T90" fmla="*/ 0 w 181"/>
                <a:gd name="T91" fmla="*/ 0 h 319"/>
                <a:gd name="T92" fmla="*/ 0 w 181"/>
                <a:gd name="T93" fmla="*/ 0 h 319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81"/>
                <a:gd name="T142" fmla="*/ 0 h 319"/>
                <a:gd name="T143" fmla="*/ 181 w 181"/>
                <a:gd name="T144" fmla="*/ 319 h 319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81" h="319">
                  <a:moveTo>
                    <a:pt x="178" y="10"/>
                  </a:moveTo>
                  <a:lnTo>
                    <a:pt x="177" y="10"/>
                  </a:lnTo>
                  <a:lnTo>
                    <a:pt x="173" y="8"/>
                  </a:lnTo>
                  <a:lnTo>
                    <a:pt x="167" y="6"/>
                  </a:lnTo>
                  <a:lnTo>
                    <a:pt x="160" y="4"/>
                  </a:lnTo>
                  <a:lnTo>
                    <a:pt x="151" y="2"/>
                  </a:lnTo>
                  <a:lnTo>
                    <a:pt x="141" y="1"/>
                  </a:lnTo>
                  <a:lnTo>
                    <a:pt x="128" y="0"/>
                  </a:lnTo>
                  <a:lnTo>
                    <a:pt x="116" y="1"/>
                  </a:lnTo>
                  <a:lnTo>
                    <a:pt x="102" y="4"/>
                  </a:lnTo>
                  <a:lnTo>
                    <a:pt x="88" y="9"/>
                  </a:lnTo>
                  <a:lnTo>
                    <a:pt x="73" y="15"/>
                  </a:lnTo>
                  <a:lnTo>
                    <a:pt x="58" y="24"/>
                  </a:lnTo>
                  <a:lnTo>
                    <a:pt x="43" y="37"/>
                  </a:lnTo>
                  <a:lnTo>
                    <a:pt x="28" y="54"/>
                  </a:lnTo>
                  <a:lnTo>
                    <a:pt x="14" y="73"/>
                  </a:lnTo>
                  <a:lnTo>
                    <a:pt x="0" y="98"/>
                  </a:lnTo>
                  <a:lnTo>
                    <a:pt x="0" y="274"/>
                  </a:lnTo>
                  <a:lnTo>
                    <a:pt x="0" y="277"/>
                  </a:lnTo>
                  <a:lnTo>
                    <a:pt x="2" y="281"/>
                  </a:lnTo>
                  <a:lnTo>
                    <a:pt x="4" y="288"/>
                  </a:lnTo>
                  <a:lnTo>
                    <a:pt x="8" y="296"/>
                  </a:lnTo>
                  <a:lnTo>
                    <a:pt x="14" y="305"/>
                  </a:lnTo>
                  <a:lnTo>
                    <a:pt x="22" y="313"/>
                  </a:lnTo>
                  <a:lnTo>
                    <a:pt x="32" y="317"/>
                  </a:lnTo>
                  <a:lnTo>
                    <a:pt x="47" y="319"/>
                  </a:lnTo>
                  <a:lnTo>
                    <a:pt x="62" y="319"/>
                  </a:lnTo>
                  <a:lnTo>
                    <a:pt x="79" y="319"/>
                  </a:lnTo>
                  <a:lnTo>
                    <a:pt x="93" y="319"/>
                  </a:lnTo>
                  <a:lnTo>
                    <a:pt x="107" y="319"/>
                  </a:lnTo>
                  <a:lnTo>
                    <a:pt x="118" y="319"/>
                  </a:lnTo>
                  <a:lnTo>
                    <a:pt x="126" y="319"/>
                  </a:lnTo>
                  <a:lnTo>
                    <a:pt x="132" y="319"/>
                  </a:lnTo>
                  <a:lnTo>
                    <a:pt x="134" y="319"/>
                  </a:lnTo>
                  <a:lnTo>
                    <a:pt x="136" y="318"/>
                  </a:lnTo>
                  <a:lnTo>
                    <a:pt x="142" y="314"/>
                  </a:lnTo>
                  <a:lnTo>
                    <a:pt x="149" y="308"/>
                  </a:lnTo>
                  <a:lnTo>
                    <a:pt x="158" y="300"/>
                  </a:lnTo>
                  <a:lnTo>
                    <a:pt x="166" y="291"/>
                  </a:lnTo>
                  <a:lnTo>
                    <a:pt x="174" y="282"/>
                  </a:lnTo>
                  <a:lnTo>
                    <a:pt x="179" y="273"/>
                  </a:lnTo>
                  <a:lnTo>
                    <a:pt x="181" y="265"/>
                  </a:lnTo>
                  <a:lnTo>
                    <a:pt x="181" y="219"/>
                  </a:lnTo>
                  <a:lnTo>
                    <a:pt x="181" y="135"/>
                  </a:lnTo>
                  <a:lnTo>
                    <a:pt x="181" y="55"/>
                  </a:lnTo>
                  <a:lnTo>
                    <a:pt x="181" y="20"/>
                  </a:lnTo>
                  <a:lnTo>
                    <a:pt x="178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34" name="Freeform 1931"/>
            <p:cNvSpPr>
              <a:spLocks/>
            </p:cNvSpPr>
            <p:nvPr/>
          </p:nvSpPr>
          <p:spPr bwMode="auto">
            <a:xfrm>
              <a:off x="5076" y="1725"/>
              <a:ext cx="92" cy="36"/>
            </a:xfrm>
            <a:custGeom>
              <a:avLst/>
              <a:gdLst>
                <a:gd name="T0" fmla="*/ 0 w 185"/>
                <a:gd name="T1" fmla="*/ 0 h 107"/>
                <a:gd name="T2" fmla="*/ 0 w 185"/>
                <a:gd name="T3" fmla="*/ 0 h 107"/>
                <a:gd name="T4" fmla="*/ 0 w 185"/>
                <a:gd name="T5" fmla="*/ 0 h 107"/>
                <a:gd name="T6" fmla="*/ 0 w 185"/>
                <a:gd name="T7" fmla="*/ 0 h 107"/>
                <a:gd name="T8" fmla="*/ 0 w 185"/>
                <a:gd name="T9" fmla="*/ 0 h 107"/>
                <a:gd name="T10" fmla="*/ 0 w 185"/>
                <a:gd name="T11" fmla="*/ 0 h 107"/>
                <a:gd name="T12" fmla="*/ 0 w 185"/>
                <a:gd name="T13" fmla="*/ 0 h 107"/>
                <a:gd name="T14" fmla="*/ 0 w 185"/>
                <a:gd name="T15" fmla="*/ 0 h 107"/>
                <a:gd name="T16" fmla="*/ 0 w 185"/>
                <a:gd name="T17" fmla="*/ 0 h 107"/>
                <a:gd name="T18" fmla="*/ 0 w 185"/>
                <a:gd name="T19" fmla="*/ 0 h 107"/>
                <a:gd name="T20" fmla="*/ 0 w 185"/>
                <a:gd name="T21" fmla="*/ 0 h 107"/>
                <a:gd name="T22" fmla="*/ 0 w 185"/>
                <a:gd name="T23" fmla="*/ 0 h 107"/>
                <a:gd name="T24" fmla="*/ 0 w 185"/>
                <a:gd name="T25" fmla="*/ 0 h 107"/>
                <a:gd name="T26" fmla="*/ 0 w 185"/>
                <a:gd name="T27" fmla="*/ 0 h 107"/>
                <a:gd name="T28" fmla="*/ 0 w 185"/>
                <a:gd name="T29" fmla="*/ 0 h 107"/>
                <a:gd name="T30" fmla="*/ 0 w 185"/>
                <a:gd name="T31" fmla="*/ 0 h 107"/>
                <a:gd name="T32" fmla="*/ 0 w 185"/>
                <a:gd name="T33" fmla="*/ 0 h 107"/>
                <a:gd name="T34" fmla="*/ 0 w 185"/>
                <a:gd name="T35" fmla="*/ 0 h 107"/>
                <a:gd name="T36" fmla="*/ 0 w 185"/>
                <a:gd name="T37" fmla="*/ 0 h 107"/>
                <a:gd name="T38" fmla="*/ 0 w 185"/>
                <a:gd name="T39" fmla="*/ 0 h 107"/>
                <a:gd name="T40" fmla="*/ 0 w 185"/>
                <a:gd name="T41" fmla="*/ 0 h 107"/>
                <a:gd name="T42" fmla="*/ 0 w 185"/>
                <a:gd name="T43" fmla="*/ 0 h 107"/>
                <a:gd name="T44" fmla="*/ 0 w 185"/>
                <a:gd name="T45" fmla="*/ 0 h 107"/>
                <a:gd name="T46" fmla="*/ 0 w 185"/>
                <a:gd name="T47" fmla="*/ 0 h 107"/>
                <a:gd name="T48" fmla="*/ 0 w 185"/>
                <a:gd name="T49" fmla="*/ 0 h 107"/>
                <a:gd name="T50" fmla="*/ 0 w 185"/>
                <a:gd name="T51" fmla="*/ 0 h 107"/>
                <a:gd name="T52" fmla="*/ 0 w 185"/>
                <a:gd name="T53" fmla="*/ 0 h 107"/>
                <a:gd name="T54" fmla="*/ 0 w 185"/>
                <a:gd name="T55" fmla="*/ 0 h 107"/>
                <a:gd name="T56" fmla="*/ 0 w 185"/>
                <a:gd name="T57" fmla="*/ 0 h 107"/>
                <a:gd name="T58" fmla="*/ 0 w 185"/>
                <a:gd name="T59" fmla="*/ 0 h 107"/>
                <a:gd name="T60" fmla="*/ 0 w 185"/>
                <a:gd name="T61" fmla="*/ 0 h 107"/>
                <a:gd name="T62" fmla="*/ 0 w 185"/>
                <a:gd name="T63" fmla="*/ 0 h 107"/>
                <a:gd name="T64" fmla="*/ 0 w 185"/>
                <a:gd name="T65" fmla="*/ 0 h 107"/>
                <a:gd name="T66" fmla="*/ 0 w 185"/>
                <a:gd name="T67" fmla="*/ 0 h 107"/>
                <a:gd name="T68" fmla="*/ 0 w 185"/>
                <a:gd name="T69" fmla="*/ 0 h 107"/>
                <a:gd name="T70" fmla="*/ 0 w 185"/>
                <a:gd name="T71" fmla="*/ 0 h 107"/>
                <a:gd name="T72" fmla="*/ 0 w 185"/>
                <a:gd name="T73" fmla="*/ 0 h 10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85"/>
                <a:gd name="T112" fmla="*/ 0 h 107"/>
                <a:gd name="T113" fmla="*/ 185 w 185"/>
                <a:gd name="T114" fmla="*/ 107 h 107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85" h="107">
                  <a:moveTo>
                    <a:pt x="11" y="105"/>
                  </a:moveTo>
                  <a:lnTo>
                    <a:pt x="10" y="107"/>
                  </a:lnTo>
                  <a:lnTo>
                    <a:pt x="23" y="84"/>
                  </a:lnTo>
                  <a:lnTo>
                    <a:pt x="36" y="65"/>
                  </a:lnTo>
                  <a:lnTo>
                    <a:pt x="51" y="49"/>
                  </a:lnTo>
                  <a:lnTo>
                    <a:pt x="65" y="36"/>
                  </a:lnTo>
                  <a:lnTo>
                    <a:pt x="80" y="29"/>
                  </a:lnTo>
                  <a:lnTo>
                    <a:pt x="94" y="22"/>
                  </a:lnTo>
                  <a:lnTo>
                    <a:pt x="108" y="17"/>
                  </a:lnTo>
                  <a:lnTo>
                    <a:pt x="121" y="15"/>
                  </a:lnTo>
                  <a:lnTo>
                    <a:pt x="133" y="13"/>
                  </a:lnTo>
                  <a:lnTo>
                    <a:pt x="146" y="15"/>
                  </a:lnTo>
                  <a:lnTo>
                    <a:pt x="156" y="16"/>
                  </a:lnTo>
                  <a:lnTo>
                    <a:pt x="164" y="17"/>
                  </a:lnTo>
                  <a:lnTo>
                    <a:pt x="171" y="20"/>
                  </a:lnTo>
                  <a:lnTo>
                    <a:pt x="176" y="21"/>
                  </a:lnTo>
                  <a:lnTo>
                    <a:pt x="180" y="24"/>
                  </a:lnTo>
                  <a:lnTo>
                    <a:pt x="181" y="24"/>
                  </a:lnTo>
                  <a:lnTo>
                    <a:pt x="185" y="11"/>
                  </a:lnTo>
                  <a:lnTo>
                    <a:pt x="184" y="11"/>
                  </a:lnTo>
                  <a:lnTo>
                    <a:pt x="179" y="8"/>
                  </a:lnTo>
                  <a:lnTo>
                    <a:pt x="173" y="7"/>
                  </a:lnTo>
                  <a:lnTo>
                    <a:pt x="166" y="4"/>
                  </a:lnTo>
                  <a:lnTo>
                    <a:pt x="156" y="3"/>
                  </a:lnTo>
                  <a:lnTo>
                    <a:pt x="146" y="2"/>
                  </a:lnTo>
                  <a:lnTo>
                    <a:pt x="133" y="0"/>
                  </a:lnTo>
                  <a:lnTo>
                    <a:pt x="121" y="2"/>
                  </a:lnTo>
                  <a:lnTo>
                    <a:pt x="106" y="4"/>
                  </a:lnTo>
                  <a:lnTo>
                    <a:pt x="92" y="9"/>
                  </a:lnTo>
                  <a:lnTo>
                    <a:pt x="76" y="16"/>
                  </a:lnTo>
                  <a:lnTo>
                    <a:pt x="61" y="26"/>
                  </a:lnTo>
                  <a:lnTo>
                    <a:pt x="45" y="39"/>
                  </a:lnTo>
                  <a:lnTo>
                    <a:pt x="30" y="57"/>
                  </a:lnTo>
                  <a:lnTo>
                    <a:pt x="15" y="76"/>
                  </a:lnTo>
                  <a:lnTo>
                    <a:pt x="1" y="102"/>
                  </a:lnTo>
                  <a:lnTo>
                    <a:pt x="0" y="105"/>
                  </a:lnTo>
                  <a:lnTo>
                    <a:pt x="11" y="10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35" name="Freeform 1932"/>
            <p:cNvSpPr>
              <a:spLocks/>
            </p:cNvSpPr>
            <p:nvPr/>
          </p:nvSpPr>
          <p:spPr bwMode="auto">
            <a:xfrm>
              <a:off x="5076" y="1760"/>
              <a:ext cx="5" cy="59"/>
            </a:xfrm>
            <a:custGeom>
              <a:avLst/>
              <a:gdLst>
                <a:gd name="T0" fmla="*/ 0 w 11"/>
                <a:gd name="T1" fmla="*/ 0 h 176"/>
                <a:gd name="T2" fmla="*/ 0 w 11"/>
                <a:gd name="T3" fmla="*/ 0 h 176"/>
                <a:gd name="T4" fmla="*/ 0 w 11"/>
                <a:gd name="T5" fmla="*/ 0 h 176"/>
                <a:gd name="T6" fmla="*/ 0 w 11"/>
                <a:gd name="T7" fmla="*/ 0 h 176"/>
                <a:gd name="T8" fmla="*/ 0 w 11"/>
                <a:gd name="T9" fmla="*/ 0 h 176"/>
                <a:gd name="T10" fmla="*/ 0 w 11"/>
                <a:gd name="T11" fmla="*/ 0 h 176"/>
                <a:gd name="T12" fmla="*/ 0 w 11"/>
                <a:gd name="T13" fmla="*/ 0 h 1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1"/>
                <a:gd name="T22" fmla="*/ 0 h 176"/>
                <a:gd name="T23" fmla="*/ 11 w 11"/>
                <a:gd name="T24" fmla="*/ 176 h 17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1" h="176">
                  <a:moveTo>
                    <a:pt x="11" y="176"/>
                  </a:moveTo>
                  <a:lnTo>
                    <a:pt x="11" y="176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176"/>
                  </a:lnTo>
                  <a:lnTo>
                    <a:pt x="11" y="17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36" name="Freeform 1933"/>
            <p:cNvSpPr>
              <a:spLocks/>
            </p:cNvSpPr>
            <p:nvPr/>
          </p:nvSpPr>
          <p:spPr bwMode="auto">
            <a:xfrm>
              <a:off x="5076" y="1819"/>
              <a:ext cx="25" cy="17"/>
            </a:xfrm>
            <a:custGeom>
              <a:avLst/>
              <a:gdLst>
                <a:gd name="T0" fmla="*/ 0 w 52"/>
                <a:gd name="T1" fmla="*/ 0 h 52"/>
                <a:gd name="T2" fmla="*/ 0 w 52"/>
                <a:gd name="T3" fmla="*/ 0 h 52"/>
                <a:gd name="T4" fmla="*/ 0 w 52"/>
                <a:gd name="T5" fmla="*/ 0 h 52"/>
                <a:gd name="T6" fmla="*/ 0 w 52"/>
                <a:gd name="T7" fmla="*/ 0 h 52"/>
                <a:gd name="T8" fmla="*/ 0 w 52"/>
                <a:gd name="T9" fmla="*/ 0 h 52"/>
                <a:gd name="T10" fmla="*/ 0 w 52"/>
                <a:gd name="T11" fmla="*/ 0 h 52"/>
                <a:gd name="T12" fmla="*/ 0 w 52"/>
                <a:gd name="T13" fmla="*/ 0 h 52"/>
                <a:gd name="T14" fmla="*/ 0 w 52"/>
                <a:gd name="T15" fmla="*/ 0 h 52"/>
                <a:gd name="T16" fmla="*/ 0 w 52"/>
                <a:gd name="T17" fmla="*/ 0 h 52"/>
                <a:gd name="T18" fmla="*/ 0 w 52"/>
                <a:gd name="T19" fmla="*/ 0 h 52"/>
                <a:gd name="T20" fmla="*/ 0 w 52"/>
                <a:gd name="T21" fmla="*/ 0 h 52"/>
                <a:gd name="T22" fmla="*/ 0 w 52"/>
                <a:gd name="T23" fmla="*/ 0 h 52"/>
                <a:gd name="T24" fmla="*/ 0 w 52"/>
                <a:gd name="T25" fmla="*/ 0 h 52"/>
                <a:gd name="T26" fmla="*/ 0 w 52"/>
                <a:gd name="T27" fmla="*/ 0 h 52"/>
                <a:gd name="T28" fmla="*/ 0 w 52"/>
                <a:gd name="T29" fmla="*/ 0 h 52"/>
                <a:gd name="T30" fmla="*/ 0 w 52"/>
                <a:gd name="T31" fmla="*/ 0 h 52"/>
                <a:gd name="T32" fmla="*/ 0 w 52"/>
                <a:gd name="T33" fmla="*/ 0 h 52"/>
                <a:gd name="T34" fmla="*/ 0 w 52"/>
                <a:gd name="T35" fmla="*/ 0 h 52"/>
                <a:gd name="T36" fmla="*/ 0 w 52"/>
                <a:gd name="T37" fmla="*/ 0 h 52"/>
                <a:gd name="T38" fmla="*/ 0 w 52"/>
                <a:gd name="T39" fmla="*/ 0 h 52"/>
                <a:gd name="T40" fmla="*/ 0 w 52"/>
                <a:gd name="T41" fmla="*/ 0 h 5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52"/>
                <a:gd name="T64" fmla="*/ 0 h 52"/>
                <a:gd name="T65" fmla="*/ 52 w 52"/>
                <a:gd name="T66" fmla="*/ 52 h 52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52" h="52">
                  <a:moveTo>
                    <a:pt x="52" y="39"/>
                  </a:moveTo>
                  <a:lnTo>
                    <a:pt x="52" y="39"/>
                  </a:lnTo>
                  <a:lnTo>
                    <a:pt x="38" y="36"/>
                  </a:lnTo>
                  <a:lnTo>
                    <a:pt x="29" y="34"/>
                  </a:lnTo>
                  <a:lnTo>
                    <a:pt x="22" y="26"/>
                  </a:lnTo>
                  <a:lnTo>
                    <a:pt x="17" y="18"/>
                  </a:lnTo>
                  <a:lnTo>
                    <a:pt x="13" y="12"/>
                  </a:lnTo>
                  <a:lnTo>
                    <a:pt x="12" y="5"/>
                  </a:lnTo>
                  <a:lnTo>
                    <a:pt x="11" y="1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1" y="8"/>
                  </a:lnTo>
                  <a:lnTo>
                    <a:pt x="4" y="17"/>
                  </a:lnTo>
                  <a:lnTo>
                    <a:pt x="9" y="26"/>
                  </a:lnTo>
                  <a:lnTo>
                    <a:pt x="16" y="36"/>
                  </a:lnTo>
                  <a:lnTo>
                    <a:pt x="25" y="44"/>
                  </a:lnTo>
                  <a:lnTo>
                    <a:pt x="36" y="49"/>
                  </a:lnTo>
                  <a:lnTo>
                    <a:pt x="52" y="52"/>
                  </a:lnTo>
                  <a:lnTo>
                    <a:pt x="52" y="3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37" name="Freeform 1934"/>
            <p:cNvSpPr>
              <a:spLocks/>
            </p:cNvSpPr>
            <p:nvPr/>
          </p:nvSpPr>
          <p:spPr bwMode="auto">
            <a:xfrm>
              <a:off x="5101" y="1832"/>
              <a:ext cx="45" cy="4"/>
            </a:xfrm>
            <a:custGeom>
              <a:avLst/>
              <a:gdLst>
                <a:gd name="T0" fmla="*/ 1 w 89"/>
                <a:gd name="T1" fmla="*/ 0 h 13"/>
                <a:gd name="T2" fmla="*/ 1 w 89"/>
                <a:gd name="T3" fmla="*/ 0 h 13"/>
                <a:gd name="T4" fmla="*/ 1 w 89"/>
                <a:gd name="T5" fmla="*/ 0 h 13"/>
                <a:gd name="T6" fmla="*/ 1 w 89"/>
                <a:gd name="T7" fmla="*/ 0 h 13"/>
                <a:gd name="T8" fmla="*/ 1 w 89"/>
                <a:gd name="T9" fmla="*/ 0 h 13"/>
                <a:gd name="T10" fmla="*/ 1 w 89"/>
                <a:gd name="T11" fmla="*/ 0 h 13"/>
                <a:gd name="T12" fmla="*/ 1 w 89"/>
                <a:gd name="T13" fmla="*/ 0 h 13"/>
                <a:gd name="T14" fmla="*/ 1 w 89"/>
                <a:gd name="T15" fmla="*/ 0 h 13"/>
                <a:gd name="T16" fmla="*/ 1 w 89"/>
                <a:gd name="T17" fmla="*/ 0 h 13"/>
                <a:gd name="T18" fmla="*/ 0 w 89"/>
                <a:gd name="T19" fmla="*/ 0 h 13"/>
                <a:gd name="T20" fmla="*/ 0 w 89"/>
                <a:gd name="T21" fmla="*/ 0 h 13"/>
                <a:gd name="T22" fmla="*/ 1 w 89"/>
                <a:gd name="T23" fmla="*/ 0 h 13"/>
                <a:gd name="T24" fmla="*/ 1 w 89"/>
                <a:gd name="T25" fmla="*/ 0 h 13"/>
                <a:gd name="T26" fmla="*/ 1 w 89"/>
                <a:gd name="T27" fmla="*/ 0 h 13"/>
                <a:gd name="T28" fmla="*/ 1 w 89"/>
                <a:gd name="T29" fmla="*/ 0 h 13"/>
                <a:gd name="T30" fmla="*/ 1 w 89"/>
                <a:gd name="T31" fmla="*/ 0 h 13"/>
                <a:gd name="T32" fmla="*/ 1 w 89"/>
                <a:gd name="T33" fmla="*/ 0 h 13"/>
                <a:gd name="T34" fmla="*/ 1 w 89"/>
                <a:gd name="T35" fmla="*/ 0 h 13"/>
                <a:gd name="T36" fmla="*/ 1 w 89"/>
                <a:gd name="T37" fmla="*/ 0 h 13"/>
                <a:gd name="T38" fmla="*/ 1 w 89"/>
                <a:gd name="T39" fmla="*/ 0 h 13"/>
                <a:gd name="T40" fmla="*/ 1 w 89"/>
                <a:gd name="T41" fmla="*/ 0 h 13"/>
                <a:gd name="T42" fmla="*/ 1 w 89"/>
                <a:gd name="T43" fmla="*/ 0 h 13"/>
                <a:gd name="T44" fmla="*/ 1 w 89"/>
                <a:gd name="T45" fmla="*/ 0 h 13"/>
                <a:gd name="T46" fmla="*/ 1 w 89"/>
                <a:gd name="T47" fmla="*/ 0 h 1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9"/>
                <a:gd name="T73" fmla="*/ 0 h 13"/>
                <a:gd name="T74" fmla="*/ 89 w 89"/>
                <a:gd name="T75" fmla="*/ 13 h 1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9" h="13">
                  <a:moveTo>
                    <a:pt x="85" y="1"/>
                  </a:moveTo>
                  <a:lnTo>
                    <a:pt x="87" y="0"/>
                  </a:lnTo>
                  <a:lnTo>
                    <a:pt x="85" y="0"/>
                  </a:lnTo>
                  <a:lnTo>
                    <a:pt x="79" y="0"/>
                  </a:lnTo>
                  <a:lnTo>
                    <a:pt x="71" y="0"/>
                  </a:lnTo>
                  <a:lnTo>
                    <a:pt x="60" y="0"/>
                  </a:lnTo>
                  <a:lnTo>
                    <a:pt x="46" y="0"/>
                  </a:lnTo>
                  <a:lnTo>
                    <a:pt x="32" y="0"/>
                  </a:lnTo>
                  <a:lnTo>
                    <a:pt x="15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15" y="13"/>
                  </a:lnTo>
                  <a:lnTo>
                    <a:pt x="32" y="13"/>
                  </a:lnTo>
                  <a:lnTo>
                    <a:pt x="46" y="13"/>
                  </a:lnTo>
                  <a:lnTo>
                    <a:pt x="60" y="13"/>
                  </a:lnTo>
                  <a:lnTo>
                    <a:pt x="71" y="13"/>
                  </a:lnTo>
                  <a:lnTo>
                    <a:pt x="79" y="13"/>
                  </a:lnTo>
                  <a:lnTo>
                    <a:pt x="85" y="13"/>
                  </a:lnTo>
                  <a:lnTo>
                    <a:pt x="87" y="13"/>
                  </a:lnTo>
                  <a:lnTo>
                    <a:pt x="89" y="11"/>
                  </a:lnTo>
                  <a:lnTo>
                    <a:pt x="87" y="13"/>
                  </a:lnTo>
                  <a:lnTo>
                    <a:pt x="88" y="13"/>
                  </a:lnTo>
                  <a:lnTo>
                    <a:pt x="89" y="11"/>
                  </a:lnTo>
                  <a:lnTo>
                    <a:pt x="85" y="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38" name="Freeform 1935"/>
            <p:cNvSpPr>
              <a:spLocks/>
            </p:cNvSpPr>
            <p:nvPr/>
          </p:nvSpPr>
          <p:spPr bwMode="auto">
            <a:xfrm>
              <a:off x="5144" y="1816"/>
              <a:ext cx="27" cy="19"/>
            </a:xfrm>
            <a:custGeom>
              <a:avLst/>
              <a:gdLst>
                <a:gd name="T0" fmla="*/ 1 w 54"/>
                <a:gd name="T1" fmla="*/ 0 h 59"/>
                <a:gd name="T2" fmla="*/ 1 w 54"/>
                <a:gd name="T3" fmla="*/ 0 h 59"/>
                <a:gd name="T4" fmla="*/ 1 w 54"/>
                <a:gd name="T5" fmla="*/ 0 h 59"/>
                <a:gd name="T6" fmla="*/ 1 w 54"/>
                <a:gd name="T7" fmla="*/ 0 h 59"/>
                <a:gd name="T8" fmla="*/ 1 w 54"/>
                <a:gd name="T9" fmla="*/ 0 h 59"/>
                <a:gd name="T10" fmla="*/ 1 w 54"/>
                <a:gd name="T11" fmla="*/ 0 h 59"/>
                <a:gd name="T12" fmla="*/ 1 w 54"/>
                <a:gd name="T13" fmla="*/ 0 h 59"/>
                <a:gd name="T14" fmla="*/ 1 w 54"/>
                <a:gd name="T15" fmla="*/ 0 h 59"/>
                <a:gd name="T16" fmla="*/ 1 w 54"/>
                <a:gd name="T17" fmla="*/ 0 h 59"/>
                <a:gd name="T18" fmla="*/ 0 w 54"/>
                <a:gd name="T19" fmla="*/ 0 h 59"/>
                <a:gd name="T20" fmla="*/ 1 w 54"/>
                <a:gd name="T21" fmla="*/ 0 h 59"/>
                <a:gd name="T22" fmla="*/ 1 w 54"/>
                <a:gd name="T23" fmla="*/ 0 h 59"/>
                <a:gd name="T24" fmla="*/ 1 w 54"/>
                <a:gd name="T25" fmla="*/ 0 h 59"/>
                <a:gd name="T26" fmla="*/ 1 w 54"/>
                <a:gd name="T27" fmla="*/ 0 h 59"/>
                <a:gd name="T28" fmla="*/ 1 w 54"/>
                <a:gd name="T29" fmla="*/ 0 h 59"/>
                <a:gd name="T30" fmla="*/ 1 w 54"/>
                <a:gd name="T31" fmla="*/ 0 h 59"/>
                <a:gd name="T32" fmla="*/ 1 w 54"/>
                <a:gd name="T33" fmla="*/ 0 h 59"/>
                <a:gd name="T34" fmla="*/ 1 w 54"/>
                <a:gd name="T35" fmla="*/ 0 h 59"/>
                <a:gd name="T36" fmla="*/ 1 w 54"/>
                <a:gd name="T37" fmla="*/ 0 h 59"/>
                <a:gd name="T38" fmla="*/ 1 w 54"/>
                <a:gd name="T39" fmla="*/ 0 h 59"/>
                <a:gd name="T40" fmla="*/ 1 w 54"/>
                <a:gd name="T41" fmla="*/ 0 h 5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54"/>
                <a:gd name="T64" fmla="*/ 0 h 59"/>
                <a:gd name="T65" fmla="*/ 54 w 54"/>
                <a:gd name="T66" fmla="*/ 59 h 59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54" h="59">
                  <a:moveTo>
                    <a:pt x="44" y="0"/>
                  </a:moveTo>
                  <a:lnTo>
                    <a:pt x="44" y="0"/>
                  </a:lnTo>
                  <a:lnTo>
                    <a:pt x="43" y="5"/>
                  </a:lnTo>
                  <a:lnTo>
                    <a:pt x="37" y="13"/>
                  </a:lnTo>
                  <a:lnTo>
                    <a:pt x="31" y="21"/>
                  </a:lnTo>
                  <a:lnTo>
                    <a:pt x="23" y="30"/>
                  </a:lnTo>
                  <a:lnTo>
                    <a:pt x="14" y="37"/>
                  </a:lnTo>
                  <a:lnTo>
                    <a:pt x="7" y="44"/>
                  </a:lnTo>
                  <a:lnTo>
                    <a:pt x="2" y="48"/>
                  </a:lnTo>
                  <a:lnTo>
                    <a:pt x="0" y="49"/>
                  </a:lnTo>
                  <a:lnTo>
                    <a:pt x="4" y="59"/>
                  </a:lnTo>
                  <a:lnTo>
                    <a:pt x="7" y="58"/>
                  </a:lnTo>
                  <a:lnTo>
                    <a:pt x="13" y="54"/>
                  </a:lnTo>
                  <a:lnTo>
                    <a:pt x="20" y="48"/>
                  </a:lnTo>
                  <a:lnTo>
                    <a:pt x="29" y="40"/>
                  </a:lnTo>
                  <a:lnTo>
                    <a:pt x="37" y="31"/>
                  </a:lnTo>
                  <a:lnTo>
                    <a:pt x="46" y="21"/>
                  </a:lnTo>
                  <a:lnTo>
                    <a:pt x="51" y="10"/>
                  </a:lnTo>
                  <a:lnTo>
                    <a:pt x="54" y="0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39" name="Freeform 1936"/>
            <p:cNvSpPr>
              <a:spLocks/>
            </p:cNvSpPr>
            <p:nvPr/>
          </p:nvSpPr>
          <p:spPr bwMode="auto">
            <a:xfrm>
              <a:off x="5166" y="1734"/>
              <a:ext cx="5" cy="82"/>
            </a:xfrm>
            <a:custGeom>
              <a:avLst/>
              <a:gdLst>
                <a:gd name="T0" fmla="*/ 0 w 10"/>
                <a:gd name="T1" fmla="*/ 0 h 245"/>
                <a:gd name="T2" fmla="*/ 0 w 10"/>
                <a:gd name="T3" fmla="*/ 0 h 245"/>
                <a:gd name="T4" fmla="*/ 0 w 10"/>
                <a:gd name="T5" fmla="*/ 0 h 245"/>
                <a:gd name="T6" fmla="*/ 0 w 10"/>
                <a:gd name="T7" fmla="*/ 0 h 245"/>
                <a:gd name="T8" fmla="*/ 0 w 10"/>
                <a:gd name="T9" fmla="*/ 0 h 245"/>
                <a:gd name="T10" fmla="*/ 1 w 10"/>
                <a:gd name="T11" fmla="*/ 0 h 245"/>
                <a:gd name="T12" fmla="*/ 1 w 10"/>
                <a:gd name="T13" fmla="*/ 0 h 245"/>
                <a:gd name="T14" fmla="*/ 1 w 10"/>
                <a:gd name="T15" fmla="*/ 0 h 245"/>
                <a:gd name="T16" fmla="*/ 1 w 10"/>
                <a:gd name="T17" fmla="*/ 0 h 245"/>
                <a:gd name="T18" fmla="*/ 1 w 10"/>
                <a:gd name="T19" fmla="*/ 0 h 245"/>
                <a:gd name="T20" fmla="*/ 0 w 10"/>
                <a:gd name="T21" fmla="*/ 0 h 2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0"/>
                <a:gd name="T34" fmla="*/ 0 h 245"/>
                <a:gd name="T35" fmla="*/ 10 w 10"/>
                <a:gd name="T36" fmla="*/ 245 h 24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0" h="245">
                  <a:moveTo>
                    <a:pt x="0" y="0"/>
                  </a:moveTo>
                  <a:lnTo>
                    <a:pt x="0" y="35"/>
                  </a:lnTo>
                  <a:lnTo>
                    <a:pt x="0" y="115"/>
                  </a:lnTo>
                  <a:lnTo>
                    <a:pt x="0" y="199"/>
                  </a:lnTo>
                  <a:lnTo>
                    <a:pt x="0" y="245"/>
                  </a:lnTo>
                  <a:lnTo>
                    <a:pt x="10" y="245"/>
                  </a:lnTo>
                  <a:lnTo>
                    <a:pt x="10" y="199"/>
                  </a:lnTo>
                  <a:lnTo>
                    <a:pt x="10" y="115"/>
                  </a:lnTo>
                  <a:lnTo>
                    <a:pt x="10" y="35"/>
                  </a:lnTo>
                  <a:lnTo>
                    <a:pt x="1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40" name="Freeform 1937"/>
            <p:cNvSpPr>
              <a:spLocks/>
            </p:cNvSpPr>
            <p:nvPr/>
          </p:nvSpPr>
          <p:spPr bwMode="auto">
            <a:xfrm>
              <a:off x="5076" y="1700"/>
              <a:ext cx="119" cy="69"/>
            </a:xfrm>
            <a:custGeom>
              <a:avLst/>
              <a:gdLst>
                <a:gd name="T0" fmla="*/ 1 w 237"/>
                <a:gd name="T1" fmla="*/ 0 h 209"/>
                <a:gd name="T2" fmla="*/ 1 w 237"/>
                <a:gd name="T3" fmla="*/ 0 h 209"/>
                <a:gd name="T4" fmla="*/ 0 w 237"/>
                <a:gd name="T5" fmla="*/ 0 h 209"/>
                <a:gd name="T6" fmla="*/ 1 w 237"/>
                <a:gd name="T7" fmla="*/ 0 h 209"/>
                <a:gd name="T8" fmla="*/ 1 w 237"/>
                <a:gd name="T9" fmla="*/ 0 h 209"/>
                <a:gd name="T10" fmla="*/ 1 w 237"/>
                <a:gd name="T11" fmla="*/ 0 h 209"/>
                <a:gd name="T12" fmla="*/ 1 w 237"/>
                <a:gd name="T13" fmla="*/ 0 h 209"/>
                <a:gd name="T14" fmla="*/ 1 w 237"/>
                <a:gd name="T15" fmla="*/ 0 h 209"/>
                <a:gd name="T16" fmla="*/ 1 w 237"/>
                <a:gd name="T17" fmla="*/ 0 h 209"/>
                <a:gd name="T18" fmla="*/ 1 w 237"/>
                <a:gd name="T19" fmla="*/ 0 h 209"/>
                <a:gd name="T20" fmla="*/ 1 w 237"/>
                <a:gd name="T21" fmla="*/ 0 h 209"/>
                <a:gd name="T22" fmla="*/ 1 w 237"/>
                <a:gd name="T23" fmla="*/ 0 h 209"/>
                <a:gd name="T24" fmla="*/ 1 w 237"/>
                <a:gd name="T25" fmla="*/ 0 h 209"/>
                <a:gd name="T26" fmla="*/ 1 w 237"/>
                <a:gd name="T27" fmla="*/ 0 h 209"/>
                <a:gd name="T28" fmla="*/ 1 w 237"/>
                <a:gd name="T29" fmla="*/ 0 h 209"/>
                <a:gd name="T30" fmla="*/ 1 w 237"/>
                <a:gd name="T31" fmla="*/ 0 h 209"/>
                <a:gd name="T32" fmla="*/ 1 w 237"/>
                <a:gd name="T33" fmla="*/ 0 h 209"/>
                <a:gd name="T34" fmla="*/ 1 w 237"/>
                <a:gd name="T35" fmla="*/ 0 h 209"/>
                <a:gd name="T36" fmla="*/ 1 w 237"/>
                <a:gd name="T37" fmla="*/ 0 h 209"/>
                <a:gd name="T38" fmla="*/ 1 w 237"/>
                <a:gd name="T39" fmla="*/ 0 h 20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237"/>
                <a:gd name="T61" fmla="*/ 0 h 209"/>
                <a:gd name="T62" fmla="*/ 237 w 237"/>
                <a:gd name="T63" fmla="*/ 209 h 209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237" h="209">
                  <a:moveTo>
                    <a:pt x="1" y="209"/>
                  </a:moveTo>
                  <a:lnTo>
                    <a:pt x="1" y="200"/>
                  </a:lnTo>
                  <a:lnTo>
                    <a:pt x="0" y="177"/>
                  </a:lnTo>
                  <a:lnTo>
                    <a:pt x="2" y="143"/>
                  </a:lnTo>
                  <a:lnTo>
                    <a:pt x="8" y="105"/>
                  </a:lnTo>
                  <a:lnTo>
                    <a:pt x="18" y="66"/>
                  </a:lnTo>
                  <a:lnTo>
                    <a:pt x="36" y="33"/>
                  </a:lnTo>
                  <a:lnTo>
                    <a:pt x="63" y="9"/>
                  </a:lnTo>
                  <a:lnTo>
                    <a:pt x="100" y="0"/>
                  </a:lnTo>
                  <a:lnTo>
                    <a:pt x="138" y="0"/>
                  </a:lnTo>
                  <a:lnTo>
                    <a:pt x="169" y="0"/>
                  </a:lnTo>
                  <a:lnTo>
                    <a:pt x="193" y="2"/>
                  </a:lnTo>
                  <a:lnTo>
                    <a:pt x="212" y="2"/>
                  </a:lnTo>
                  <a:lnTo>
                    <a:pt x="224" y="3"/>
                  </a:lnTo>
                  <a:lnTo>
                    <a:pt x="232" y="4"/>
                  </a:lnTo>
                  <a:lnTo>
                    <a:pt x="236" y="4"/>
                  </a:lnTo>
                  <a:lnTo>
                    <a:pt x="237" y="4"/>
                  </a:lnTo>
                  <a:lnTo>
                    <a:pt x="194" y="111"/>
                  </a:lnTo>
                  <a:lnTo>
                    <a:pt x="81" y="115"/>
                  </a:lnTo>
                  <a:lnTo>
                    <a:pt x="1" y="20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41" name="Freeform 1938"/>
            <p:cNvSpPr>
              <a:spLocks/>
            </p:cNvSpPr>
            <p:nvPr/>
          </p:nvSpPr>
          <p:spPr bwMode="auto">
            <a:xfrm>
              <a:off x="5095" y="1831"/>
              <a:ext cx="57" cy="34"/>
            </a:xfrm>
            <a:custGeom>
              <a:avLst/>
              <a:gdLst>
                <a:gd name="T0" fmla="*/ 0 w 115"/>
                <a:gd name="T1" fmla="*/ 0 h 102"/>
                <a:gd name="T2" fmla="*/ 0 w 115"/>
                <a:gd name="T3" fmla="*/ 0 h 102"/>
                <a:gd name="T4" fmla="*/ 0 w 115"/>
                <a:gd name="T5" fmla="*/ 0 h 102"/>
                <a:gd name="T6" fmla="*/ 0 w 115"/>
                <a:gd name="T7" fmla="*/ 0 h 102"/>
                <a:gd name="T8" fmla="*/ 0 w 115"/>
                <a:gd name="T9" fmla="*/ 0 h 102"/>
                <a:gd name="T10" fmla="*/ 0 w 115"/>
                <a:gd name="T11" fmla="*/ 0 h 102"/>
                <a:gd name="T12" fmla="*/ 0 w 115"/>
                <a:gd name="T13" fmla="*/ 0 h 102"/>
                <a:gd name="T14" fmla="*/ 0 w 115"/>
                <a:gd name="T15" fmla="*/ 0 h 102"/>
                <a:gd name="T16" fmla="*/ 0 w 115"/>
                <a:gd name="T17" fmla="*/ 0 h 102"/>
                <a:gd name="T18" fmla="*/ 0 w 115"/>
                <a:gd name="T19" fmla="*/ 0 h 102"/>
                <a:gd name="T20" fmla="*/ 0 w 115"/>
                <a:gd name="T21" fmla="*/ 0 h 102"/>
                <a:gd name="T22" fmla="*/ 0 w 115"/>
                <a:gd name="T23" fmla="*/ 0 h 102"/>
                <a:gd name="T24" fmla="*/ 0 w 115"/>
                <a:gd name="T25" fmla="*/ 0 h 102"/>
                <a:gd name="T26" fmla="*/ 0 w 115"/>
                <a:gd name="T27" fmla="*/ 0 h 102"/>
                <a:gd name="T28" fmla="*/ 0 w 115"/>
                <a:gd name="T29" fmla="*/ 0 h 102"/>
                <a:gd name="T30" fmla="*/ 0 w 115"/>
                <a:gd name="T31" fmla="*/ 0 h 102"/>
                <a:gd name="T32" fmla="*/ 0 w 115"/>
                <a:gd name="T33" fmla="*/ 0 h 102"/>
                <a:gd name="T34" fmla="*/ 0 w 115"/>
                <a:gd name="T35" fmla="*/ 0 h 102"/>
                <a:gd name="T36" fmla="*/ 0 w 115"/>
                <a:gd name="T37" fmla="*/ 0 h 102"/>
                <a:gd name="T38" fmla="*/ 0 w 115"/>
                <a:gd name="T39" fmla="*/ 0 h 10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15"/>
                <a:gd name="T61" fmla="*/ 0 h 102"/>
                <a:gd name="T62" fmla="*/ 115 w 115"/>
                <a:gd name="T63" fmla="*/ 102 h 102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15" h="102">
                  <a:moveTo>
                    <a:pt x="115" y="25"/>
                  </a:moveTo>
                  <a:lnTo>
                    <a:pt x="115" y="29"/>
                  </a:lnTo>
                  <a:lnTo>
                    <a:pt x="114" y="37"/>
                  </a:lnTo>
                  <a:lnTo>
                    <a:pt x="112" y="49"/>
                  </a:lnTo>
                  <a:lnTo>
                    <a:pt x="108" y="64"/>
                  </a:lnTo>
                  <a:lnTo>
                    <a:pt x="100" y="78"/>
                  </a:lnTo>
                  <a:lnTo>
                    <a:pt x="90" y="91"/>
                  </a:lnTo>
                  <a:lnTo>
                    <a:pt x="76" y="98"/>
                  </a:lnTo>
                  <a:lnTo>
                    <a:pt x="56" y="102"/>
                  </a:lnTo>
                  <a:lnTo>
                    <a:pt x="36" y="100"/>
                  </a:lnTo>
                  <a:lnTo>
                    <a:pt x="23" y="92"/>
                  </a:lnTo>
                  <a:lnTo>
                    <a:pt x="13" y="80"/>
                  </a:lnTo>
                  <a:lnTo>
                    <a:pt x="7" y="67"/>
                  </a:lnTo>
                  <a:lnTo>
                    <a:pt x="2" y="55"/>
                  </a:lnTo>
                  <a:lnTo>
                    <a:pt x="0" y="43"/>
                  </a:lnTo>
                  <a:lnTo>
                    <a:pt x="0" y="35"/>
                  </a:lnTo>
                  <a:lnTo>
                    <a:pt x="0" y="33"/>
                  </a:lnTo>
                  <a:lnTo>
                    <a:pt x="8" y="0"/>
                  </a:lnTo>
                  <a:lnTo>
                    <a:pt x="103" y="0"/>
                  </a:lnTo>
                  <a:lnTo>
                    <a:pt x="115" y="25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42" name="Freeform 1939"/>
            <p:cNvSpPr>
              <a:spLocks/>
            </p:cNvSpPr>
            <p:nvPr/>
          </p:nvSpPr>
          <p:spPr bwMode="auto">
            <a:xfrm>
              <a:off x="5123" y="1839"/>
              <a:ext cx="31" cy="28"/>
            </a:xfrm>
            <a:custGeom>
              <a:avLst/>
              <a:gdLst>
                <a:gd name="T0" fmla="*/ 0 w 64"/>
                <a:gd name="T1" fmla="*/ 0 h 84"/>
                <a:gd name="T2" fmla="*/ 0 w 64"/>
                <a:gd name="T3" fmla="*/ 0 h 84"/>
                <a:gd name="T4" fmla="*/ 0 w 64"/>
                <a:gd name="T5" fmla="*/ 0 h 84"/>
                <a:gd name="T6" fmla="*/ 0 w 64"/>
                <a:gd name="T7" fmla="*/ 0 h 84"/>
                <a:gd name="T8" fmla="*/ 0 w 64"/>
                <a:gd name="T9" fmla="*/ 0 h 84"/>
                <a:gd name="T10" fmla="*/ 0 w 64"/>
                <a:gd name="T11" fmla="*/ 0 h 84"/>
                <a:gd name="T12" fmla="*/ 0 w 64"/>
                <a:gd name="T13" fmla="*/ 0 h 84"/>
                <a:gd name="T14" fmla="*/ 0 w 64"/>
                <a:gd name="T15" fmla="*/ 0 h 84"/>
                <a:gd name="T16" fmla="*/ 0 w 64"/>
                <a:gd name="T17" fmla="*/ 0 h 84"/>
                <a:gd name="T18" fmla="*/ 0 w 64"/>
                <a:gd name="T19" fmla="*/ 0 h 84"/>
                <a:gd name="T20" fmla="*/ 0 w 64"/>
                <a:gd name="T21" fmla="*/ 0 h 84"/>
                <a:gd name="T22" fmla="*/ 0 w 64"/>
                <a:gd name="T23" fmla="*/ 0 h 84"/>
                <a:gd name="T24" fmla="*/ 0 w 64"/>
                <a:gd name="T25" fmla="*/ 0 h 84"/>
                <a:gd name="T26" fmla="*/ 0 w 64"/>
                <a:gd name="T27" fmla="*/ 0 h 84"/>
                <a:gd name="T28" fmla="*/ 0 w 64"/>
                <a:gd name="T29" fmla="*/ 0 h 84"/>
                <a:gd name="T30" fmla="*/ 0 w 64"/>
                <a:gd name="T31" fmla="*/ 0 h 84"/>
                <a:gd name="T32" fmla="*/ 0 w 64"/>
                <a:gd name="T33" fmla="*/ 0 h 84"/>
                <a:gd name="T34" fmla="*/ 0 w 64"/>
                <a:gd name="T35" fmla="*/ 0 h 84"/>
                <a:gd name="T36" fmla="*/ 0 w 64"/>
                <a:gd name="T37" fmla="*/ 0 h 84"/>
                <a:gd name="T38" fmla="*/ 0 w 64"/>
                <a:gd name="T39" fmla="*/ 0 h 84"/>
                <a:gd name="T40" fmla="*/ 0 w 64"/>
                <a:gd name="T41" fmla="*/ 0 h 8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64"/>
                <a:gd name="T64" fmla="*/ 0 h 84"/>
                <a:gd name="T65" fmla="*/ 64 w 64"/>
                <a:gd name="T66" fmla="*/ 84 h 8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64" h="84">
                  <a:moveTo>
                    <a:pt x="0" y="84"/>
                  </a:moveTo>
                  <a:lnTo>
                    <a:pt x="0" y="84"/>
                  </a:lnTo>
                  <a:lnTo>
                    <a:pt x="21" y="80"/>
                  </a:lnTo>
                  <a:lnTo>
                    <a:pt x="37" y="71"/>
                  </a:lnTo>
                  <a:lnTo>
                    <a:pt x="48" y="57"/>
                  </a:lnTo>
                  <a:lnTo>
                    <a:pt x="56" y="41"/>
                  </a:lnTo>
                  <a:lnTo>
                    <a:pt x="61" y="26"/>
                  </a:lnTo>
                  <a:lnTo>
                    <a:pt x="63" y="13"/>
                  </a:lnTo>
                  <a:lnTo>
                    <a:pt x="64" y="4"/>
                  </a:lnTo>
                  <a:lnTo>
                    <a:pt x="64" y="0"/>
                  </a:lnTo>
                  <a:lnTo>
                    <a:pt x="54" y="0"/>
                  </a:lnTo>
                  <a:lnTo>
                    <a:pt x="54" y="4"/>
                  </a:lnTo>
                  <a:lnTo>
                    <a:pt x="53" y="10"/>
                  </a:lnTo>
                  <a:lnTo>
                    <a:pt x="51" y="23"/>
                  </a:lnTo>
                  <a:lnTo>
                    <a:pt x="47" y="36"/>
                  </a:lnTo>
                  <a:lnTo>
                    <a:pt x="40" y="49"/>
                  </a:lnTo>
                  <a:lnTo>
                    <a:pt x="31" y="60"/>
                  </a:lnTo>
                  <a:lnTo>
                    <a:pt x="19" y="67"/>
                  </a:lnTo>
                  <a:lnTo>
                    <a:pt x="0" y="71"/>
                  </a:lnTo>
                  <a:lnTo>
                    <a:pt x="0" y="8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43" name="Freeform 1940"/>
            <p:cNvSpPr>
              <a:spLocks/>
            </p:cNvSpPr>
            <p:nvPr/>
          </p:nvSpPr>
          <p:spPr bwMode="auto">
            <a:xfrm>
              <a:off x="5092" y="1841"/>
              <a:ext cx="31" cy="26"/>
            </a:xfrm>
            <a:custGeom>
              <a:avLst/>
              <a:gdLst>
                <a:gd name="T0" fmla="*/ 0 w 61"/>
                <a:gd name="T1" fmla="*/ 0 h 78"/>
                <a:gd name="T2" fmla="*/ 0 w 61"/>
                <a:gd name="T3" fmla="*/ 0 h 78"/>
                <a:gd name="T4" fmla="*/ 0 w 61"/>
                <a:gd name="T5" fmla="*/ 0 h 78"/>
                <a:gd name="T6" fmla="*/ 0 w 61"/>
                <a:gd name="T7" fmla="*/ 0 h 78"/>
                <a:gd name="T8" fmla="*/ 1 w 61"/>
                <a:gd name="T9" fmla="*/ 0 h 78"/>
                <a:gd name="T10" fmla="*/ 1 w 61"/>
                <a:gd name="T11" fmla="*/ 0 h 78"/>
                <a:gd name="T12" fmla="*/ 1 w 61"/>
                <a:gd name="T13" fmla="*/ 0 h 78"/>
                <a:gd name="T14" fmla="*/ 1 w 61"/>
                <a:gd name="T15" fmla="*/ 0 h 78"/>
                <a:gd name="T16" fmla="*/ 1 w 61"/>
                <a:gd name="T17" fmla="*/ 0 h 78"/>
                <a:gd name="T18" fmla="*/ 1 w 61"/>
                <a:gd name="T19" fmla="*/ 0 h 78"/>
                <a:gd name="T20" fmla="*/ 1 w 61"/>
                <a:gd name="T21" fmla="*/ 0 h 78"/>
                <a:gd name="T22" fmla="*/ 1 w 61"/>
                <a:gd name="T23" fmla="*/ 0 h 78"/>
                <a:gd name="T24" fmla="*/ 1 w 61"/>
                <a:gd name="T25" fmla="*/ 0 h 78"/>
                <a:gd name="T26" fmla="*/ 1 w 61"/>
                <a:gd name="T27" fmla="*/ 0 h 78"/>
                <a:gd name="T28" fmla="*/ 1 w 61"/>
                <a:gd name="T29" fmla="*/ 0 h 78"/>
                <a:gd name="T30" fmla="*/ 1 w 61"/>
                <a:gd name="T31" fmla="*/ 0 h 78"/>
                <a:gd name="T32" fmla="*/ 1 w 61"/>
                <a:gd name="T33" fmla="*/ 0 h 78"/>
                <a:gd name="T34" fmla="*/ 1 w 61"/>
                <a:gd name="T35" fmla="*/ 0 h 78"/>
                <a:gd name="T36" fmla="*/ 1 w 61"/>
                <a:gd name="T37" fmla="*/ 0 h 78"/>
                <a:gd name="T38" fmla="*/ 1 w 61"/>
                <a:gd name="T39" fmla="*/ 0 h 78"/>
                <a:gd name="T40" fmla="*/ 0 w 61"/>
                <a:gd name="T41" fmla="*/ 0 h 78"/>
                <a:gd name="T42" fmla="*/ 0 w 61"/>
                <a:gd name="T43" fmla="*/ 0 h 78"/>
                <a:gd name="T44" fmla="*/ 0 w 61"/>
                <a:gd name="T45" fmla="*/ 0 h 78"/>
                <a:gd name="T46" fmla="*/ 0 w 61"/>
                <a:gd name="T47" fmla="*/ 0 h 7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61"/>
                <a:gd name="T73" fmla="*/ 0 h 78"/>
                <a:gd name="T74" fmla="*/ 61 w 61"/>
                <a:gd name="T75" fmla="*/ 78 h 78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61" h="78">
                  <a:moveTo>
                    <a:pt x="0" y="0"/>
                  </a:moveTo>
                  <a:lnTo>
                    <a:pt x="0" y="2"/>
                  </a:lnTo>
                  <a:lnTo>
                    <a:pt x="0" y="4"/>
                  </a:lnTo>
                  <a:lnTo>
                    <a:pt x="0" y="12"/>
                  </a:lnTo>
                  <a:lnTo>
                    <a:pt x="2" y="25"/>
                  </a:lnTo>
                  <a:lnTo>
                    <a:pt x="7" y="39"/>
                  </a:lnTo>
                  <a:lnTo>
                    <a:pt x="14" y="53"/>
                  </a:lnTo>
                  <a:lnTo>
                    <a:pt x="26" y="66"/>
                  </a:lnTo>
                  <a:lnTo>
                    <a:pt x="40" y="75"/>
                  </a:lnTo>
                  <a:lnTo>
                    <a:pt x="61" y="78"/>
                  </a:lnTo>
                  <a:lnTo>
                    <a:pt x="61" y="65"/>
                  </a:lnTo>
                  <a:lnTo>
                    <a:pt x="43" y="62"/>
                  </a:lnTo>
                  <a:lnTo>
                    <a:pt x="30" y="56"/>
                  </a:lnTo>
                  <a:lnTo>
                    <a:pt x="22" y="45"/>
                  </a:lnTo>
                  <a:lnTo>
                    <a:pt x="16" y="34"/>
                  </a:lnTo>
                  <a:lnTo>
                    <a:pt x="13" y="22"/>
                  </a:lnTo>
                  <a:lnTo>
                    <a:pt x="11" y="12"/>
                  </a:lnTo>
                  <a:lnTo>
                    <a:pt x="11" y="4"/>
                  </a:lnTo>
                  <a:lnTo>
                    <a:pt x="11" y="2"/>
                  </a:lnTo>
                  <a:lnTo>
                    <a:pt x="11" y="3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44" name="Freeform 1941"/>
            <p:cNvSpPr>
              <a:spLocks/>
            </p:cNvSpPr>
            <p:nvPr/>
          </p:nvSpPr>
          <p:spPr bwMode="auto">
            <a:xfrm>
              <a:off x="5092" y="1829"/>
              <a:ext cx="9" cy="13"/>
            </a:xfrm>
            <a:custGeom>
              <a:avLst/>
              <a:gdLst>
                <a:gd name="T0" fmla="*/ 1 w 18"/>
                <a:gd name="T1" fmla="*/ 0 h 40"/>
                <a:gd name="T2" fmla="*/ 1 w 18"/>
                <a:gd name="T3" fmla="*/ 0 h 40"/>
                <a:gd name="T4" fmla="*/ 0 w 18"/>
                <a:gd name="T5" fmla="*/ 0 h 40"/>
                <a:gd name="T6" fmla="*/ 1 w 18"/>
                <a:gd name="T7" fmla="*/ 0 h 40"/>
                <a:gd name="T8" fmla="*/ 1 w 18"/>
                <a:gd name="T9" fmla="*/ 0 h 40"/>
                <a:gd name="T10" fmla="*/ 1 w 18"/>
                <a:gd name="T11" fmla="*/ 0 h 40"/>
                <a:gd name="T12" fmla="*/ 1 w 18"/>
                <a:gd name="T13" fmla="*/ 0 h 40"/>
                <a:gd name="T14" fmla="*/ 1 w 18"/>
                <a:gd name="T15" fmla="*/ 0 h 40"/>
                <a:gd name="T16" fmla="*/ 1 w 18"/>
                <a:gd name="T17" fmla="*/ 0 h 40"/>
                <a:gd name="T18" fmla="*/ 1 w 18"/>
                <a:gd name="T19" fmla="*/ 0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8"/>
                <a:gd name="T31" fmla="*/ 0 h 40"/>
                <a:gd name="T32" fmla="*/ 18 w 18"/>
                <a:gd name="T33" fmla="*/ 40 h 4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8" h="40">
                  <a:moveTo>
                    <a:pt x="13" y="0"/>
                  </a:moveTo>
                  <a:lnTo>
                    <a:pt x="7" y="5"/>
                  </a:lnTo>
                  <a:lnTo>
                    <a:pt x="0" y="37"/>
                  </a:lnTo>
                  <a:lnTo>
                    <a:pt x="11" y="40"/>
                  </a:lnTo>
                  <a:lnTo>
                    <a:pt x="18" y="8"/>
                  </a:lnTo>
                  <a:lnTo>
                    <a:pt x="13" y="13"/>
                  </a:lnTo>
                  <a:lnTo>
                    <a:pt x="13" y="0"/>
                  </a:lnTo>
                  <a:lnTo>
                    <a:pt x="9" y="0"/>
                  </a:lnTo>
                  <a:lnTo>
                    <a:pt x="7" y="5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45" name="Freeform 1942"/>
            <p:cNvSpPr>
              <a:spLocks/>
            </p:cNvSpPr>
            <p:nvPr/>
          </p:nvSpPr>
          <p:spPr bwMode="auto">
            <a:xfrm>
              <a:off x="5098" y="1829"/>
              <a:ext cx="50" cy="4"/>
            </a:xfrm>
            <a:custGeom>
              <a:avLst/>
              <a:gdLst>
                <a:gd name="T0" fmla="*/ 1 w 100"/>
                <a:gd name="T1" fmla="*/ 0 h 13"/>
                <a:gd name="T2" fmla="*/ 1 w 100"/>
                <a:gd name="T3" fmla="*/ 0 h 13"/>
                <a:gd name="T4" fmla="*/ 0 w 100"/>
                <a:gd name="T5" fmla="*/ 0 h 13"/>
                <a:gd name="T6" fmla="*/ 0 w 100"/>
                <a:gd name="T7" fmla="*/ 0 h 13"/>
                <a:gd name="T8" fmla="*/ 1 w 100"/>
                <a:gd name="T9" fmla="*/ 0 h 13"/>
                <a:gd name="T10" fmla="*/ 1 w 100"/>
                <a:gd name="T11" fmla="*/ 0 h 13"/>
                <a:gd name="T12" fmla="*/ 1 w 100"/>
                <a:gd name="T13" fmla="*/ 0 h 13"/>
                <a:gd name="T14" fmla="*/ 1 w 100"/>
                <a:gd name="T15" fmla="*/ 0 h 13"/>
                <a:gd name="T16" fmla="*/ 1 w 100"/>
                <a:gd name="T17" fmla="*/ 0 h 13"/>
                <a:gd name="T18" fmla="*/ 1 w 100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00"/>
                <a:gd name="T31" fmla="*/ 0 h 13"/>
                <a:gd name="T32" fmla="*/ 100 w 100"/>
                <a:gd name="T33" fmla="*/ 13 h 1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00" h="13">
                  <a:moveTo>
                    <a:pt x="100" y="4"/>
                  </a:moveTo>
                  <a:lnTo>
                    <a:pt x="95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95" y="13"/>
                  </a:lnTo>
                  <a:lnTo>
                    <a:pt x="91" y="9"/>
                  </a:lnTo>
                  <a:lnTo>
                    <a:pt x="100" y="4"/>
                  </a:lnTo>
                  <a:lnTo>
                    <a:pt x="99" y="0"/>
                  </a:lnTo>
                  <a:lnTo>
                    <a:pt x="95" y="0"/>
                  </a:lnTo>
                  <a:lnTo>
                    <a:pt x="100" y="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46" name="Freeform 1943"/>
            <p:cNvSpPr>
              <a:spLocks/>
            </p:cNvSpPr>
            <p:nvPr/>
          </p:nvSpPr>
          <p:spPr bwMode="auto">
            <a:xfrm>
              <a:off x="5144" y="1830"/>
              <a:ext cx="10" cy="10"/>
            </a:xfrm>
            <a:custGeom>
              <a:avLst/>
              <a:gdLst>
                <a:gd name="T0" fmla="*/ 0 w 21"/>
                <a:gd name="T1" fmla="*/ 0 h 30"/>
                <a:gd name="T2" fmla="*/ 0 w 21"/>
                <a:gd name="T3" fmla="*/ 0 h 30"/>
                <a:gd name="T4" fmla="*/ 0 w 21"/>
                <a:gd name="T5" fmla="*/ 0 h 30"/>
                <a:gd name="T6" fmla="*/ 0 w 21"/>
                <a:gd name="T7" fmla="*/ 0 h 30"/>
                <a:gd name="T8" fmla="*/ 0 w 21"/>
                <a:gd name="T9" fmla="*/ 0 h 30"/>
                <a:gd name="T10" fmla="*/ 0 w 21"/>
                <a:gd name="T11" fmla="*/ 0 h 30"/>
                <a:gd name="T12" fmla="*/ 0 w 21"/>
                <a:gd name="T13" fmla="*/ 0 h 30"/>
                <a:gd name="T14" fmla="*/ 0 w 21"/>
                <a:gd name="T15" fmla="*/ 0 h 30"/>
                <a:gd name="T16" fmla="*/ 0 w 21"/>
                <a:gd name="T17" fmla="*/ 0 h 30"/>
                <a:gd name="T18" fmla="*/ 0 w 21"/>
                <a:gd name="T19" fmla="*/ 0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1"/>
                <a:gd name="T31" fmla="*/ 0 h 30"/>
                <a:gd name="T32" fmla="*/ 21 w 21"/>
                <a:gd name="T33" fmla="*/ 30 h 3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1" h="30">
                  <a:moveTo>
                    <a:pt x="21" y="27"/>
                  </a:moveTo>
                  <a:lnTo>
                    <a:pt x="20" y="24"/>
                  </a:lnTo>
                  <a:lnTo>
                    <a:pt x="9" y="0"/>
                  </a:lnTo>
                  <a:lnTo>
                    <a:pt x="0" y="5"/>
                  </a:lnTo>
                  <a:lnTo>
                    <a:pt x="12" y="30"/>
                  </a:lnTo>
                  <a:lnTo>
                    <a:pt x="11" y="27"/>
                  </a:lnTo>
                  <a:lnTo>
                    <a:pt x="21" y="27"/>
                  </a:lnTo>
                  <a:lnTo>
                    <a:pt x="21" y="26"/>
                  </a:lnTo>
                  <a:lnTo>
                    <a:pt x="20" y="24"/>
                  </a:lnTo>
                  <a:lnTo>
                    <a:pt x="21" y="2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47" name="Freeform 1944"/>
            <p:cNvSpPr>
              <a:spLocks/>
            </p:cNvSpPr>
            <p:nvPr/>
          </p:nvSpPr>
          <p:spPr bwMode="auto">
            <a:xfrm>
              <a:off x="5114" y="1811"/>
              <a:ext cx="32" cy="9"/>
            </a:xfrm>
            <a:custGeom>
              <a:avLst/>
              <a:gdLst>
                <a:gd name="T0" fmla="*/ 0 w 63"/>
                <a:gd name="T1" fmla="*/ 0 h 27"/>
                <a:gd name="T2" fmla="*/ 1 w 63"/>
                <a:gd name="T3" fmla="*/ 0 h 27"/>
                <a:gd name="T4" fmla="*/ 1 w 63"/>
                <a:gd name="T5" fmla="*/ 0 h 27"/>
                <a:gd name="T6" fmla="*/ 1 w 63"/>
                <a:gd name="T7" fmla="*/ 0 h 27"/>
                <a:gd name="T8" fmla="*/ 1 w 63"/>
                <a:gd name="T9" fmla="*/ 0 h 27"/>
                <a:gd name="T10" fmla="*/ 1 w 63"/>
                <a:gd name="T11" fmla="*/ 0 h 27"/>
                <a:gd name="T12" fmla="*/ 1 w 63"/>
                <a:gd name="T13" fmla="*/ 0 h 27"/>
                <a:gd name="T14" fmla="*/ 1 w 63"/>
                <a:gd name="T15" fmla="*/ 0 h 27"/>
                <a:gd name="T16" fmla="*/ 1 w 63"/>
                <a:gd name="T17" fmla="*/ 0 h 27"/>
                <a:gd name="T18" fmla="*/ 1 w 63"/>
                <a:gd name="T19" fmla="*/ 0 h 27"/>
                <a:gd name="T20" fmla="*/ 1 w 63"/>
                <a:gd name="T21" fmla="*/ 0 h 27"/>
                <a:gd name="T22" fmla="*/ 1 w 63"/>
                <a:gd name="T23" fmla="*/ 0 h 27"/>
                <a:gd name="T24" fmla="*/ 1 w 63"/>
                <a:gd name="T25" fmla="*/ 0 h 27"/>
                <a:gd name="T26" fmla="*/ 1 w 63"/>
                <a:gd name="T27" fmla="*/ 0 h 27"/>
                <a:gd name="T28" fmla="*/ 1 w 63"/>
                <a:gd name="T29" fmla="*/ 0 h 27"/>
                <a:gd name="T30" fmla="*/ 1 w 63"/>
                <a:gd name="T31" fmla="*/ 0 h 27"/>
                <a:gd name="T32" fmla="*/ 0 w 63"/>
                <a:gd name="T33" fmla="*/ 0 h 27"/>
                <a:gd name="T34" fmla="*/ 0 w 63"/>
                <a:gd name="T35" fmla="*/ 0 h 2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63"/>
                <a:gd name="T55" fmla="*/ 0 h 27"/>
                <a:gd name="T56" fmla="*/ 63 w 63"/>
                <a:gd name="T57" fmla="*/ 27 h 27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63" h="27">
                  <a:moveTo>
                    <a:pt x="0" y="0"/>
                  </a:moveTo>
                  <a:lnTo>
                    <a:pt x="63" y="0"/>
                  </a:lnTo>
                  <a:lnTo>
                    <a:pt x="62" y="1"/>
                  </a:lnTo>
                  <a:lnTo>
                    <a:pt x="61" y="4"/>
                  </a:lnTo>
                  <a:lnTo>
                    <a:pt x="58" y="9"/>
                  </a:lnTo>
                  <a:lnTo>
                    <a:pt x="55" y="13"/>
                  </a:lnTo>
                  <a:lnTo>
                    <a:pt x="50" y="18"/>
                  </a:lnTo>
                  <a:lnTo>
                    <a:pt x="45" y="23"/>
                  </a:lnTo>
                  <a:lnTo>
                    <a:pt x="39" y="26"/>
                  </a:lnTo>
                  <a:lnTo>
                    <a:pt x="33" y="27"/>
                  </a:lnTo>
                  <a:lnTo>
                    <a:pt x="24" y="26"/>
                  </a:lnTo>
                  <a:lnTo>
                    <a:pt x="17" y="23"/>
                  </a:lnTo>
                  <a:lnTo>
                    <a:pt x="11" y="18"/>
                  </a:lnTo>
                  <a:lnTo>
                    <a:pt x="7" y="13"/>
                  </a:lnTo>
                  <a:lnTo>
                    <a:pt x="4" y="9"/>
                  </a:lnTo>
                  <a:lnTo>
                    <a:pt x="2" y="4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48" name="Freeform 1945"/>
            <p:cNvSpPr>
              <a:spLocks/>
            </p:cNvSpPr>
            <p:nvPr/>
          </p:nvSpPr>
          <p:spPr bwMode="auto">
            <a:xfrm>
              <a:off x="5170" y="1885"/>
              <a:ext cx="40" cy="33"/>
            </a:xfrm>
            <a:custGeom>
              <a:avLst/>
              <a:gdLst>
                <a:gd name="T0" fmla="*/ 1 w 79"/>
                <a:gd name="T1" fmla="*/ 0 h 100"/>
                <a:gd name="T2" fmla="*/ 1 w 79"/>
                <a:gd name="T3" fmla="*/ 0 h 100"/>
                <a:gd name="T4" fmla="*/ 1 w 79"/>
                <a:gd name="T5" fmla="*/ 0 h 100"/>
                <a:gd name="T6" fmla="*/ 1 w 79"/>
                <a:gd name="T7" fmla="*/ 0 h 100"/>
                <a:gd name="T8" fmla="*/ 1 w 79"/>
                <a:gd name="T9" fmla="*/ 0 h 100"/>
                <a:gd name="T10" fmla="*/ 1 w 79"/>
                <a:gd name="T11" fmla="*/ 0 h 100"/>
                <a:gd name="T12" fmla="*/ 1 w 79"/>
                <a:gd name="T13" fmla="*/ 0 h 100"/>
                <a:gd name="T14" fmla="*/ 1 w 79"/>
                <a:gd name="T15" fmla="*/ 0 h 100"/>
                <a:gd name="T16" fmla="*/ 1 w 79"/>
                <a:gd name="T17" fmla="*/ 0 h 100"/>
                <a:gd name="T18" fmla="*/ 1 w 79"/>
                <a:gd name="T19" fmla="*/ 0 h 100"/>
                <a:gd name="T20" fmla="*/ 1 w 79"/>
                <a:gd name="T21" fmla="*/ 0 h 100"/>
                <a:gd name="T22" fmla="*/ 1 w 79"/>
                <a:gd name="T23" fmla="*/ 0 h 100"/>
                <a:gd name="T24" fmla="*/ 1 w 79"/>
                <a:gd name="T25" fmla="*/ 0 h 100"/>
                <a:gd name="T26" fmla="*/ 1 w 79"/>
                <a:gd name="T27" fmla="*/ 0 h 100"/>
                <a:gd name="T28" fmla="*/ 1 w 79"/>
                <a:gd name="T29" fmla="*/ 0 h 100"/>
                <a:gd name="T30" fmla="*/ 1 w 79"/>
                <a:gd name="T31" fmla="*/ 0 h 100"/>
                <a:gd name="T32" fmla="*/ 1 w 79"/>
                <a:gd name="T33" fmla="*/ 0 h 100"/>
                <a:gd name="T34" fmla="*/ 1 w 79"/>
                <a:gd name="T35" fmla="*/ 0 h 100"/>
                <a:gd name="T36" fmla="*/ 1 w 79"/>
                <a:gd name="T37" fmla="*/ 0 h 100"/>
                <a:gd name="T38" fmla="*/ 1 w 79"/>
                <a:gd name="T39" fmla="*/ 0 h 100"/>
                <a:gd name="T40" fmla="*/ 1 w 79"/>
                <a:gd name="T41" fmla="*/ 0 h 100"/>
                <a:gd name="T42" fmla="*/ 1 w 79"/>
                <a:gd name="T43" fmla="*/ 0 h 100"/>
                <a:gd name="T44" fmla="*/ 1 w 79"/>
                <a:gd name="T45" fmla="*/ 0 h 100"/>
                <a:gd name="T46" fmla="*/ 1 w 79"/>
                <a:gd name="T47" fmla="*/ 0 h 100"/>
                <a:gd name="T48" fmla="*/ 0 w 79"/>
                <a:gd name="T49" fmla="*/ 0 h 100"/>
                <a:gd name="T50" fmla="*/ 1 w 79"/>
                <a:gd name="T51" fmla="*/ 0 h 100"/>
                <a:gd name="T52" fmla="*/ 1 w 79"/>
                <a:gd name="T53" fmla="*/ 0 h 100"/>
                <a:gd name="T54" fmla="*/ 1 w 79"/>
                <a:gd name="T55" fmla="*/ 0 h 100"/>
                <a:gd name="T56" fmla="*/ 1 w 79"/>
                <a:gd name="T57" fmla="*/ 0 h 100"/>
                <a:gd name="T58" fmla="*/ 1 w 79"/>
                <a:gd name="T59" fmla="*/ 0 h 100"/>
                <a:gd name="T60" fmla="*/ 1 w 79"/>
                <a:gd name="T61" fmla="*/ 0 h 100"/>
                <a:gd name="T62" fmla="*/ 1 w 79"/>
                <a:gd name="T63" fmla="*/ 0 h 100"/>
                <a:gd name="T64" fmla="*/ 1 w 79"/>
                <a:gd name="T65" fmla="*/ 0 h 10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79"/>
                <a:gd name="T100" fmla="*/ 0 h 100"/>
                <a:gd name="T101" fmla="*/ 79 w 79"/>
                <a:gd name="T102" fmla="*/ 100 h 10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79" h="100">
                  <a:moveTo>
                    <a:pt x="40" y="100"/>
                  </a:moveTo>
                  <a:lnTo>
                    <a:pt x="48" y="98"/>
                  </a:lnTo>
                  <a:lnTo>
                    <a:pt x="56" y="96"/>
                  </a:lnTo>
                  <a:lnTo>
                    <a:pt x="62" y="92"/>
                  </a:lnTo>
                  <a:lnTo>
                    <a:pt x="68" y="85"/>
                  </a:lnTo>
                  <a:lnTo>
                    <a:pt x="73" y="78"/>
                  </a:lnTo>
                  <a:lnTo>
                    <a:pt x="76" y="70"/>
                  </a:lnTo>
                  <a:lnTo>
                    <a:pt x="78" y="61"/>
                  </a:lnTo>
                  <a:lnTo>
                    <a:pt x="79" y="51"/>
                  </a:lnTo>
                  <a:lnTo>
                    <a:pt x="78" y="40"/>
                  </a:lnTo>
                  <a:lnTo>
                    <a:pt x="76" y="31"/>
                  </a:lnTo>
                  <a:lnTo>
                    <a:pt x="73" y="22"/>
                  </a:lnTo>
                  <a:lnTo>
                    <a:pt x="68" y="15"/>
                  </a:lnTo>
                  <a:lnTo>
                    <a:pt x="62" y="9"/>
                  </a:lnTo>
                  <a:lnTo>
                    <a:pt x="56" y="4"/>
                  </a:lnTo>
                  <a:lnTo>
                    <a:pt x="48" y="2"/>
                  </a:lnTo>
                  <a:lnTo>
                    <a:pt x="40" y="0"/>
                  </a:lnTo>
                  <a:lnTo>
                    <a:pt x="32" y="2"/>
                  </a:lnTo>
                  <a:lnTo>
                    <a:pt x="25" y="4"/>
                  </a:lnTo>
                  <a:lnTo>
                    <a:pt x="17" y="9"/>
                  </a:lnTo>
                  <a:lnTo>
                    <a:pt x="11" y="15"/>
                  </a:lnTo>
                  <a:lnTo>
                    <a:pt x="7" y="22"/>
                  </a:lnTo>
                  <a:lnTo>
                    <a:pt x="3" y="31"/>
                  </a:lnTo>
                  <a:lnTo>
                    <a:pt x="1" y="40"/>
                  </a:lnTo>
                  <a:lnTo>
                    <a:pt x="0" y="51"/>
                  </a:lnTo>
                  <a:lnTo>
                    <a:pt x="1" y="61"/>
                  </a:lnTo>
                  <a:lnTo>
                    <a:pt x="3" y="70"/>
                  </a:lnTo>
                  <a:lnTo>
                    <a:pt x="7" y="78"/>
                  </a:lnTo>
                  <a:lnTo>
                    <a:pt x="11" y="85"/>
                  </a:lnTo>
                  <a:lnTo>
                    <a:pt x="17" y="92"/>
                  </a:lnTo>
                  <a:lnTo>
                    <a:pt x="25" y="96"/>
                  </a:lnTo>
                  <a:lnTo>
                    <a:pt x="32" y="98"/>
                  </a:lnTo>
                  <a:lnTo>
                    <a:pt x="40" y="10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49" name="Freeform 1946"/>
            <p:cNvSpPr>
              <a:spLocks/>
            </p:cNvSpPr>
            <p:nvPr/>
          </p:nvSpPr>
          <p:spPr bwMode="auto">
            <a:xfrm>
              <a:off x="5090" y="1853"/>
              <a:ext cx="68" cy="158"/>
            </a:xfrm>
            <a:custGeom>
              <a:avLst/>
              <a:gdLst>
                <a:gd name="T0" fmla="*/ 1 w 135"/>
                <a:gd name="T1" fmla="*/ 0 h 474"/>
                <a:gd name="T2" fmla="*/ 1 w 135"/>
                <a:gd name="T3" fmla="*/ 0 h 474"/>
                <a:gd name="T4" fmla="*/ 1 w 135"/>
                <a:gd name="T5" fmla="*/ 0 h 474"/>
                <a:gd name="T6" fmla="*/ 1 w 135"/>
                <a:gd name="T7" fmla="*/ 0 h 474"/>
                <a:gd name="T8" fmla="*/ 1 w 135"/>
                <a:gd name="T9" fmla="*/ 0 h 474"/>
                <a:gd name="T10" fmla="*/ 1 w 135"/>
                <a:gd name="T11" fmla="*/ 0 h 474"/>
                <a:gd name="T12" fmla="*/ 1 w 135"/>
                <a:gd name="T13" fmla="*/ 0 h 474"/>
                <a:gd name="T14" fmla="*/ 1 w 135"/>
                <a:gd name="T15" fmla="*/ 0 h 474"/>
                <a:gd name="T16" fmla="*/ 1 w 135"/>
                <a:gd name="T17" fmla="*/ 0 h 474"/>
                <a:gd name="T18" fmla="*/ 1 w 135"/>
                <a:gd name="T19" fmla="*/ 0 h 474"/>
                <a:gd name="T20" fmla="*/ 1 w 135"/>
                <a:gd name="T21" fmla="*/ 0 h 474"/>
                <a:gd name="T22" fmla="*/ 1 w 135"/>
                <a:gd name="T23" fmla="*/ 0 h 474"/>
                <a:gd name="T24" fmla="*/ 1 w 135"/>
                <a:gd name="T25" fmla="*/ 0 h 474"/>
                <a:gd name="T26" fmla="*/ 1 w 135"/>
                <a:gd name="T27" fmla="*/ 0 h 474"/>
                <a:gd name="T28" fmla="*/ 1 w 135"/>
                <a:gd name="T29" fmla="*/ 0 h 474"/>
                <a:gd name="T30" fmla="*/ 1 w 135"/>
                <a:gd name="T31" fmla="*/ 0 h 474"/>
                <a:gd name="T32" fmla="*/ 1 w 135"/>
                <a:gd name="T33" fmla="*/ 0 h 474"/>
                <a:gd name="T34" fmla="*/ 1 w 135"/>
                <a:gd name="T35" fmla="*/ 0 h 474"/>
                <a:gd name="T36" fmla="*/ 1 w 135"/>
                <a:gd name="T37" fmla="*/ 0 h 474"/>
                <a:gd name="T38" fmla="*/ 1 w 135"/>
                <a:gd name="T39" fmla="*/ 0 h 474"/>
                <a:gd name="T40" fmla="*/ 1 w 135"/>
                <a:gd name="T41" fmla="*/ 0 h 474"/>
                <a:gd name="T42" fmla="*/ 1 w 135"/>
                <a:gd name="T43" fmla="*/ 0 h 474"/>
                <a:gd name="T44" fmla="*/ 1 w 135"/>
                <a:gd name="T45" fmla="*/ 0 h 474"/>
                <a:gd name="T46" fmla="*/ 0 w 135"/>
                <a:gd name="T47" fmla="*/ 0 h 474"/>
                <a:gd name="T48" fmla="*/ 0 w 135"/>
                <a:gd name="T49" fmla="*/ 0 h 474"/>
                <a:gd name="T50" fmla="*/ 1 w 135"/>
                <a:gd name="T51" fmla="*/ 0 h 4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35"/>
                <a:gd name="T79" fmla="*/ 0 h 474"/>
                <a:gd name="T80" fmla="*/ 135 w 135"/>
                <a:gd name="T81" fmla="*/ 474 h 474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35" h="474">
                  <a:moveTo>
                    <a:pt x="70" y="474"/>
                  </a:moveTo>
                  <a:lnTo>
                    <a:pt x="74" y="431"/>
                  </a:lnTo>
                  <a:lnTo>
                    <a:pt x="82" y="367"/>
                  </a:lnTo>
                  <a:lnTo>
                    <a:pt x="92" y="290"/>
                  </a:lnTo>
                  <a:lnTo>
                    <a:pt x="104" y="209"/>
                  </a:lnTo>
                  <a:lnTo>
                    <a:pt x="116" y="130"/>
                  </a:lnTo>
                  <a:lnTo>
                    <a:pt x="126" y="65"/>
                  </a:lnTo>
                  <a:lnTo>
                    <a:pt x="132" y="20"/>
                  </a:lnTo>
                  <a:lnTo>
                    <a:pt x="135" y="3"/>
                  </a:lnTo>
                  <a:lnTo>
                    <a:pt x="134" y="6"/>
                  </a:lnTo>
                  <a:lnTo>
                    <a:pt x="133" y="12"/>
                  </a:lnTo>
                  <a:lnTo>
                    <a:pt x="129" y="21"/>
                  </a:lnTo>
                  <a:lnTo>
                    <a:pt x="123" y="30"/>
                  </a:lnTo>
                  <a:lnTo>
                    <a:pt x="113" y="40"/>
                  </a:lnTo>
                  <a:lnTo>
                    <a:pt x="102" y="49"/>
                  </a:lnTo>
                  <a:lnTo>
                    <a:pt x="87" y="56"/>
                  </a:lnTo>
                  <a:lnTo>
                    <a:pt x="67" y="58"/>
                  </a:lnTo>
                  <a:lnTo>
                    <a:pt x="48" y="56"/>
                  </a:lnTo>
                  <a:lnTo>
                    <a:pt x="32" y="49"/>
                  </a:lnTo>
                  <a:lnTo>
                    <a:pt x="20" y="40"/>
                  </a:lnTo>
                  <a:lnTo>
                    <a:pt x="11" y="29"/>
                  </a:lnTo>
                  <a:lnTo>
                    <a:pt x="6" y="18"/>
                  </a:lnTo>
                  <a:lnTo>
                    <a:pt x="2" y="9"/>
                  </a:lnTo>
                  <a:lnTo>
                    <a:pt x="0" y="3"/>
                  </a:lnTo>
                  <a:lnTo>
                    <a:pt x="0" y="0"/>
                  </a:lnTo>
                  <a:lnTo>
                    <a:pt x="70" y="47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50" name="Freeform 1947"/>
            <p:cNvSpPr>
              <a:spLocks/>
            </p:cNvSpPr>
            <p:nvPr/>
          </p:nvSpPr>
          <p:spPr bwMode="auto">
            <a:xfrm>
              <a:off x="5120" y="2378"/>
              <a:ext cx="7" cy="49"/>
            </a:xfrm>
            <a:custGeom>
              <a:avLst/>
              <a:gdLst>
                <a:gd name="T0" fmla="*/ 1 w 12"/>
                <a:gd name="T1" fmla="*/ 0 h 146"/>
                <a:gd name="T2" fmla="*/ 1 w 12"/>
                <a:gd name="T3" fmla="*/ 0 h 146"/>
                <a:gd name="T4" fmla="*/ 1 w 12"/>
                <a:gd name="T5" fmla="*/ 0 h 146"/>
                <a:gd name="T6" fmla="*/ 0 w 12"/>
                <a:gd name="T7" fmla="*/ 0 h 146"/>
                <a:gd name="T8" fmla="*/ 0 w 12"/>
                <a:gd name="T9" fmla="*/ 0 h 146"/>
                <a:gd name="T10" fmla="*/ 1 w 12"/>
                <a:gd name="T11" fmla="*/ 0 h 1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2"/>
                <a:gd name="T19" fmla="*/ 0 h 146"/>
                <a:gd name="T20" fmla="*/ 12 w 12"/>
                <a:gd name="T21" fmla="*/ 146 h 14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2" h="146">
                  <a:moveTo>
                    <a:pt x="6" y="146"/>
                  </a:moveTo>
                  <a:lnTo>
                    <a:pt x="12" y="146"/>
                  </a:lnTo>
                  <a:lnTo>
                    <a:pt x="12" y="0"/>
                  </a:lnTo>
                  <a:lnTo>
                    <a:pt x="0" y="0"/>
                  </a:lnTo>
                  <a:lnTo>
                    <a:pt x="0" y="146"/>
                  </a:lnTo>
                  <a:lnTo>
                    <a:pt x="6" y="146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51" name="Freeform 1948"/>
            <p:cNvSpPr>
              <a:spLocks/>
            </p:cNvSpPr>
            <p:nvPr/>
          </p:nvSpPr>
          <p:spPr bwMode="auto">
            <a:xfrm>
              <a:off x="5121" y="1878"/>
              <a:ext cx="5" cy="78"/>
            </a:xfrm>
            <a:custGeom>
              <a:avLst/>
              <a:gdLst>
                <a:gd name="T0" fmla="*/ 1 w 10"/>
                <a:gd name="T1" fmla="*/ 0 h 235"/>
                <a:gd name="T2" fmla="*/ 1 w 10"/>
                <a:gd name="T3" fmla="*/ 0 h 235"/>
                <a:gd name="T4" fmla="*/ 1 w 10"/>
                <a:gd name="T5" fmla="*/ 0 h 235"/>
                <a:gd name="T6" fmla="*/ 0 w 10"/>
                <a:gd name="T7" fmla="*/ 0 h 235"/>
                <a:gd name="T8" fmla="*/ 0 w 10"/>
                <a:gd name="T9" fmla="*/ 0 h 235"/>
                <a:gd name="T10" fmla="*/ 1 w 10"/>
                <a:gd name="T11" fmla="*/ 0 h 2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"/>
                <a:gd name="T19" fmla="*/ 0 h 235"/>
                <a:gd name="T20" fmla="*/ 10 w 10"/>
                <a:gd name="T21" fmla="*/ 235 h 23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" h="235">
                  <a:moveTo>
                    <a:pt x="5" y="235"/>
                  </a:moveTo>
                  <a:lnTo>
                    <a:pt x="10" y="235"/>
                  </a:lnTo>
                  <a:lnTo>
                    <a:pt x="10" y="0"/>
                  </a:lnTo>
                  <a:lnTo>
                    <a:pt x="0" y="0"/>
                  </a:lnTo>
                  <a:lnTo>
                    <a:pt x="0" y="235"/>
                  </a:lnTo>
                  <a:lnTo>
                    <a:pt x="5" y="23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52" name="Freeform 1949"/>
            <p:cNvSpPr>
              <a:spLocks/>
            </p:cNvSpPr>
            <p:nvPr/>
          </p:nvSpPr>
          <p:spPr bwMode="auto">
            <a:xfrm>
              <a:off x="5122" y="1872"/>
              <a:ext cx="14" cy="13"/>
            </a:xfrm>
            <a:custGeom>
              <a:avLst/>
              <a:gdLst>
                <a:gd name="T0" fmla="*/ 0 w 29"/>
                <a:gd name="T1" fmla="*/ 0 h 40"/>
                <a:gd name="T2" fmla="*/ 0 w 29"/>
                <a:gd name="T3" fmla="*/ 0 h 40"/>
                <a:gd name="T4" fmla="*/ 0 w 29"/>
                <a:gd name="T5" fmla="*/ 0 h 40"/>
                <a:gd name="T6" fmla="*/ 0 w 29"/>
                <a:gd name="T7" fmla="*/ 0 h 40"/>
                <a:gd name="T8" fmla="*/ 0 w 29"/>
                <a:gd name="T9" fmla="*/ 0 h 40"/>
                <a:gd name="T10" fmla="*/ 0 w 29"/>
                <a:gd name="T11" fmla="*/ 0 h 40"/>
                <a:gd name="T12" fmla="*/ 0 w 29"/>
                <a:gd name="T13" fmla="*/ 0 h 40"/>
                <a:gd name="T14" fmla="*/ 0 w 29"/>
                <a:gd name="T15" fmla="*/ 0 h 40"/>
                <a:gd name="T16" fmla="*/ 0 w 29"/>
                <a:gd name="T17" fmla="*/ 0 h 40"/>
                <a:gd name="T18" fmla="*/ 0 w 29"/>
                <a:gd name="T19" fmla="*/ 0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9"/>
                <a:gd name="T31" fmla="*/ 0 h 40"/>
                <a:gd name="T32" fmla="*/ 29 w 29"/>
                <a:gd name="T33" fmla="*/ 40 h 4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9" h="40">
                  <a:moveTo>
                    <a:pt x="6" y="13"/>
                  </a:moveTo>
                  <a:lnTo>
                    <a:pt x="0" y="13"/>
                  </a:lnTo>
                  <a:lnTo>
                    <a:pt x="23" y="40"/>
                  </a:lnTo>
                  <a:lnTo>
                    <a:pt x="29" y="32"/>
                  </a:lnTo>
                  <a:lnTo>
                    <a:pt x="6" y="5"/>
                  </a:lnTo>
                  <a:lnTo>
                    <a:pt x="0" y="5"/>
                  </a:lnTo>
                  <a:lnTo>
                    <a:pt x="6" y="5"/>
                  </a:lnTo>
                  <a:lnTo>
                    <a:pt x="3" y="0"/>
                  </a:lnTo>
                  <a:lnTo>
                    <a:pt x="0" y="5"/>
                  </a:lnTo>
                  <a:lnTo>
                    <a:pt x="6" y="1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53" name="Freeform 1950"/>
            <p:cNvSpPr>
              <a:spLocks/>
            </p:cNvSpPr>
            <p:nvPr/>
          </p:nvSpPr>
          <p:spPr bwMode="auto">
            <a:xfrm>
              <a:off x="5109" y="1874"/>
              <a:ext cx="16" cy="11"/>
            </a:xfrm>
            <a:custGeom>
              <a:avLst/>
              <a:gdLst>
                <a:gd name="T0" fmla="*/ 1 w 32"/>
                <a:gd name="T1" fmla="*/ 0 h 35"/>
                <a:gd name="T2" fmla="*/ 1 w 32"/>
                <a:gd name="T3" fmla="*/ 0 h 35"/>
                <a:gd name="T4" fmla="*/ 1 w 32"/>
                <a:gd name="T5" fmla="*/ 0 h 35"/>
                <a:gd name="T6" fmla="*/ 1 w 32"/>
                <a:gd name="T7" fmla="*/ 0 h 35"/>
                <a:gd name="T8" fmla="*/ 1 w 32"/>
                <a:gd name="T9" fmla="*/ 0 h 35"/>
                <a:gd name="T10" fmla="*/ 1 w 32"/>
                <a:gd name="T11" fmla="*/ 0 h 35"/>
                <a:gd name="T12" fmla="*/ 1 w 32"/>
                <a:gd name="T13" fmla="*/ 0 h 35"/>
                <a:gd name="T14" fmla="*/ 0 w 32"/>
                <a:gd name="T15" fmla="*/ 0 h 35"/>
                <a:gd name="T16" fmla="*/ 1 w 32"/>
                <a:gd name="T17" fmla="*/ 0 h 35"/>
                <a:gd name="T18" fmla="*/ 1 w 32"/>
                <a:gd name="T19" fmla="*/ 0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2"/>
                <a:gd name="T31" fmla="*/ 0 h 35"/>
                <a:gd name="T32" fmla="*/ 32 w 32"/>
                <a:gd name="T33" fmla="*/ 35 h 3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2" h="35">
                  <a:moveTo>
                    <a:pt x="11" y="27"/>
                  </a:moveTo>
                  <a:lnTo>
                    <a:pt x="11" y="35"/>
                  </a:lnTo>
                  <a:lnTo>
                    <a:pt x="32" y="8"/>
                  </a:lnTo>
                  <a:lnTo>
                    <a:pt x="26" y="0"/>
                  </a:lnTo>
                  <a:lnTo>
                    <a:pt x="4" y="27"/>
                  </a:lnTo>
                  <a:lnTo>
                    <a:pt x="4" y="35"/>
                  </a:lnTo>
                  <a:lnTo>
                    <a:pt x="4" y="27"/>
                  </a:lnTo>
                  <a:lnTo>
                    <a:pt x="0" y="31"/>
                  </a:lnTo>
                  <a:lnTo>
                    <a:pt x="4" y="35"/>
                  </a:lnTo>
                  <a:lnTo>
                    <a:pt x="11" y="2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54" name="Freeform 1951"/>
            <p:cNvSpPr>
              <a:spLocks/>
            </p:cNvSpPr>
            <p:nvPr/>
          </p:nvSpPr>
          <p:spPr bwMode="auto">
            <a:xfrm>
              <a:off x="5111" y="1883"/>
              <a:ext cx="14" cy="13"/>
            </a:xfrm>
            <a:custGeom>
              <a:avLst/>
              <a:gdLst>
                <a:gd name="T0" fmla="*/ 1 w 28"/>
                <a:gd name="T1" fmla="*/ 0 h 41"/>
                <a:gd name="T2" fmla="*/ 1 w 28"/>
                <a:gd name="T3" fmla="*/ 0 h 41"/>
                <a:gd name="T4" fmla="*/ 1 w 28"/>
                <a:gd name="T5" fmla="*/ 0 h 41"/>
                <a:gd name="T6" fmla="*/ 0 w 28"/>
                <a:gd name="T7" fmla="*/ 0 h 41"/>
                <a:gd name="T8" fmla="*/ 1 w 28"/>
                <a:gd name="T9" fmla="*/ 0 h 41"/>
                <a:gd name="T10" fmla="*/ 1 w 28"/>
                <a:gd name="T11" fmla="*/ 0 h 41"/>
                <a:gd name="T12" fmla="*/ 1 w 28"/>
                <a:gd name="T13" fmla="*/ 0 h 41"/>
                <a:gd name="T14" fmla="*/ 1 w 28"/>
                <a:gd name="T15" fmla="*/ 0 h 41"/>
                <a:gd name="T16" fmla="*/ 1 w 28"/>
                <a:gd name="T17" fmla="*/ 0 h 41"/>
                <a:gd name="T18" fmla="*/ 1 w 28"/>
                <a:gd name="T19" fmla="*/ 0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8"/>
                <a:gd name="T31" fmla="*/ 0 h 41"/>
                <a:gd name="T32" fmla="*/ 28 w 28"/>
                <a:gd name="T33" fmla="*/ 41 h 4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8" h="41">
                  <a:moveTo>
                    <a:pt x="22" y="28"/>
                  </a:moveTo>
                  <a:lnTo>
                    <a:pt x="28" y="28"/>
                  </a:lnTo>
                  <a:lnTo>
                    <a:pt x="7" y="0"/>
                  </a:lnTo>
                  <a:lnTo>
                    <a:pt x="0" y="8"/>
                  </a:lnTo>
                  <a:lnTo>
                    <a:pt x="22" y="36"/>
                  </a:lnTo>
                  <a:lnTo>
                    <a:pt x="28" y="36"/>
                  </a:lnTo>
                  <a:lnTo>
                    <a:pt x="22" y="36"/>
                  </a:lnTo>
                  <a:lnTo>
                    <a:pt x="25" y="41"/>
                  </a:lnTo>
                  <a:lnTo>
                    <a:pt x="28" y="36"/>
                  </a:lnTo>
                  <a:lnTo>
                    <a:pt x="22" y="2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55" name="Freeform 1952"/>
            <p:cNvSpPr>
              <a:spLocks/>
            </p:cNvSpPr>
            <p:nvPr/>
          </p:nvSpPr>
          <p:spPr bwMode="auto">
            <a:xfrm>
              <a:off x="5122" y="1883"/>
              <a:ext cx="17" cy="12"/>
            </a:xfrm>
            <a:custGeom>
              <a:avLst/>
              <a:gdLst>
                <a:gd name="T0" fmla="*/ 1 w 33"/>
                <a:gd name="T1" fmla="*/ 0 h 36"/>
                <a:gd name="T2" fmla="*/ 1 w 33"/>
                <a:gd name="T3" fmla="*/ 0 h 36"/>
                <a:gd name="T4" fmla="*/ 0 w 33"/>
                <a:gd name="T5" fmla="*/ 0 h 36"/>
                <a:gd name="T6" fmla="*/ 1 w 33"/>
                <a:gd name="T7" fmla="*/ 0 h 36"/>
                <a:gd name="T8" fmla="*/ 1 w 33"/>
                <a:gd name="T9" fmla="*/ 0 h 36"/>
                <a:gd name="T10" fmla="*/ 1 w 33"/>
                <a:gd name="T11" fmla="*/ 0 h 36"/>
                <a:gd name="T12" fmla="*/ 1 w 33"/>
                <a:gd name="T13" fmla="*/ 0 h 36"/>
                <a:gd name="T14" fmla="*/ 1 w 33"/>
                <a:gd name="T15" fmla="*/ 0 h 36"/>
                <a:gd name="T16" fmla="*/ 1 w 33"/>
                <a:gd name="T17" fmla="*/ 0 h 36"/>
                <a:gd name="T18" fmla="*/ 1 w 33"/>
                <a:gd name="T19" fmla="*/ 0 h 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3"/>
                <a:gd name="T31" fmla="*/ 0 h 36"/>
                <a:gd name="T32" fmla="*/ 33 w 33"/>
                <a:gd name="T33" fmla="*/ 36 h 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3" h="36">
                  <a:moveTo>
                    <a:pt x="23" y="8"/>
                  </a:moveTo>
                  <a:lnTo>
                    <a:pt x="23" y="0"/>
                  </a:lnTo>
                  <a:lnTo>
                    <a:pt x="0" y="28"/>
                  </a:lnTo>
                  <a:lnTo>
                    <a:pt x="6" y="36"/>
                  </a:lnTo>
                  <a:lnTo>
                    <a:pt x="29" y="8"/>
                  </a:lnTo>
                  <a:lnTo>
                    <a:pt x="29" y="0"/>
                  </a:lnTo>
                  <a:lnTo>
                    <a:pt x="29" y="8"/>
                  </a:lnTo>
                  <a:lnTo>
                    <a:pt x="33" y="4"/>
                  </a:lnTo>
                  <a:lnTo>
                    <a:pt x="29" y="0"/>
                  </a:lnTo>
                  <a:lnTo>
                    <a:pt x="23" y="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15508" name="Group 2005"/>
          <p:cNvGrpSpPr>
            <a:grpSpLocks/>
          </p:cNvGrpSpPr>
          <p:nvPr/>
        </p:nvGrpSpPr>
        <p:grpSpPr bwMode="auto">
          <a:xfrm>
            <a:off x="7673975" y="4185988"/>
            <a:ext cx="347663" cy="1093788"/>
            <a:chOff x="5060" y="2627"/>
            <a:chExt cx="219" cy="689"/>
          </a:xfrm>
        </p:grpSpPr>
        <p:sp>
          <p:nvSpPr>
            <p:cNvPr id="12373" name="Freeform 1954"/>
            <p:cNvSpPr>
              <a:spLocks/>
            </p:cNvSpPr>
            <p:nvPr/>
          </p:nvSpPr>
          <p:spPr bwMode="auto">
            <a:xfrm>
              <a:off x="5070" y="2782"/>
              <a:ext cx="197" cy="149"/>
            </a:xfrm>
            <a:custGeom>
              <a:avLst/>
              <a:gdLst>
                <a:gd name="T0" fmla="*/ 1 w 393"/>
                <a:gd name="T1" fmla="*/ 0 h 449"/>
                <a:gd name="T2" fmla="*/ 1 w 393"/>
                <a:gd name="T3" fmla="*/ 0 h 449"/>
                <a:gd name="T4" fmla="*/ 1 w 393"/>
                <a:gd name="T5" fmla="*/ 0 h 449"/>
                <a:gd name="T6" fmla="*/ 1 w 393"/>
                <a:gd name="T7" fmla="*/ 0 h 449"/>
                <a:gd name="T8" fmla="*/ 1 w 393"/>
                <a:gd name="T9" fmla="*/ 0 h 449"/>
                <a:gd name="T10" fmla="*/ 1 w 393"/>
                <a:gd name="T11" fmla="*/ 0 h 449"/>
                <a:gd name="T12" fmla="*/ 1 w 393"/>
                <a:gd name="T13" fmla="*/ 0 h 449"/>
                <a:gd name="T14" fmla="*/ 1 w 393"/>
                <a:gd name="T15" fmla="*/ 0 h 449"/>
                <a:gd name="T16" fmla="*/ 1 w 393"/>
                <a:gd name="T17" fmla="*/ 0 h 449"/>
                <a:gd name="T18" fmla="*/ 1 w 393"/>
                <a:gd name="T19" fmla="*/ 0 h 449"/>
                <a:gd name="T20" fmla="*/ 1 w 393"/>
                <a:gd name="T21" fmla="*/ 0 h 449"/>
                <a:gd name="T22" fmla="*/ 1 w 393"/>
                <a:gd name="T23" fmla="*/ 0 h 449"/>
                <a:gd name="T24" fmla="*/ 1 w 393"/>
                <a:gd name="T25" fmla="*/ 0 h 449"/>
                <a:gd name="T26" fmla="*/ 1 w 393"/>
                <a:gd name="T27" fmla="*/ 0 h 449"/>
                <a:gd name="T28" fmla="*/ 1 w 393"/>
                <a:gd name="T29" fmla="*/ 0 h 449"/>
                <a:gd name="T30" fmla="*/ 1 w 393"/>
                <a:gd name="T31" fmla="*/ 0 h 449"/>
                <a:gd name="T32" fmla="*/ 1 w 393"/>
                <a:gd name="T33" fmla="*/ 0 h 449"/>
                <a:gd name="T34" fmla="*/ 1 w 393"/>
                <a:gd name="T35" fmla="*/ 0 h 449"/>
                <a:gd name="T36" fmla="*/ 1 w 393"/>
                <a:gd name="T37" fmla="*/ 0 h 449"/>
                <a:gd name="T38" fmla="*/ 1 w 393"/>
                <a:gd name="T39" fmla="*/ 0 h 449"/>
                <a:gd name="T40" fmla="*/ 1 w 393"/>
                <a:gd name="T41" fmla="*/ 0 h 449"/>
                <a:gd name="T42" fmla="*/ 1 w 393"/>
                <a:gd name="T43" fmla="*/ 0 h 449"/>
                <a:gd name="T44" fmla="*/ 1 w 393"/>
                <a:gd name="T45" fmla="*/ 0 h 449"/>
                <a:gd name="T46" fmla="*/ 1 w 393"/>
                <a:gd name="T47" fmla="*/ 0 h 449"/>
                <a:gd name="T48" fmla="*/ 1 w 393"/>
                <a:gd name="T49" fmla="*/ 0 h 449"/>
                <a:gd name="T50" fmla="*/ 1 w 393"/>
                <a:gd name="T51" fmla="*/ 0 h 449"/>
                <a:gd name="T52" fmla="*/ 0 w 393"/>
                <a:gd name="T53" fmla="*/ 0 h 449"/>
                <a:gd name="T54" fmla="*/ 1 w 393"/>
                <a:gd name="T55" fmla="*/ 0 h 449"/>
                <a:gd name="T56" fmla="*/ 1 w 393"/>
                <a:gd name="T57" fmla="*/ 0 h 449"/>
                <a:gd name="T58" fmla="*/ 1 w 393"/>
                <a:gd name="T59" fmla="*/ 0 h 449"/>
                <a:gd name="T60" fmla="*/ 1 w 393"/>
                <a:gd name="T61" fmla="*/ 0 h 449"/>
                <a:gd name="T62" fmla="*/ 1 w 393"/>
                <a:gd name="T63" fmla="*/ 0 h 449"/>
                <a:gd name="T64" fmla="*/ 1 w 393"/>
                <a:gd name="T65" fmla="*/ 0 h 449"/>
                <a:gd name="T66" fmla="*/ 1 w 393"/>
                <a:gd name="T67" fmla="*/ 0 h 449"/>
                <a:gd name="T68" fmla="*/ 1 w 393"/>
                <a:gd name="T69" fmla="*/ 0 h 449"/>
                <a:gd name="T70" fmla="*/ 1 w 393"/>
                <a:gd name="T71" fmla="*/ 0 h 449"/>
                <a:gd name="T72" fmla="*/ 1 w 393"/>
                <a:gd name="T73" fmla="*/ 0 h 44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393"/>
                <a:gd name="T112" fmla="*/ 0 h 449"/>
                <a:gd name="T113" fmla="*/ 393 w 393"/>
                <a:gd name="T114" fmla="*/ 449 h 449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393" h="449">
                  <a:moveTo>
                    <a:pt x="309" y="416"/>
                  </a:moveTo>
                  <a:lnTo>
                    <a:pt x="309" y="346"/>
                  </a:lnTo>
                  <a:lnTo>
                    <a:pt x="336" y="292"/>
                  </a:lnTo>
                  <a:lnTo>
                    <a:pt x="337" y="292"/>
                  </a:lnTo>
                  <a:lnTo>
                    <a:pt x="337" y="449"/>
                  </a:lnTo>
                  <a:lnTo>
                    <a:pt x="378" y="449"/>
                  </a:lnTo>
                  <a:lnTo>
                    <a:pt x="380" y="396"/>
                  </a:lnTo>
                  <a:lnTo>
                    <a:pt x="386" y="276"/>
                  </a:lnTo>
                  <a:lnTo>
                    <a:pt x="391" y="146"/>
                  </a:lnTo>
                  <a:lnTo>
                    <a:pt x="393" y="64"/>
                  </a:lnTo>
                  <a:lnTo>
                    <a:pt x="391" y="45"/>
                  </a:lnTo>
                  <a:lnTo>
                    <a:pt x="386" y="32"/>
                  </a:lnTo>
                  <a:lnTo>
                    <a:pt x="378" y="21"/>
                  </a:lnTo>
                  <a:lnTo>
                    <a:pt x="370" y="12"/>
                  </a:lnTo>
                  <a:lnTo>
                    <a:pt x="362" y="6"/>
                  </a:lnTo>
                  <a:lnTo>
                    <a:pt x="353" y="2"/>
                  </a:lnTo>
                  <a:lnTo>
                    <a:pt x="348" y="0"/>
                  </a:lnTo>
                  <a:lnTo>
                    <a:pt x="346" y="0"/>
                  </a:lnTo>
                  <a:lnTo>
                    <a:pt x="44" y="0"/>
                  </a:lnTo>
                  <a:lnTo>
                    <a:pt x="42" y="1"/>
                  </a:lnTo>
                  <a:lnTo>
                    <a:pt x="37" y="2"/>
                  </a:lnTo>
                  <a:lnTo>
                    <a:pt x="30" y="7"/>
                  </a:lnTo>
                  <a:lnTo>
                    <a:pt x="22" y="12"/>
                  </a:lnTo>
                  <a:lnTo>
                    <a:pt x="14" y="21"/>
                  </a:lnTo>
                  <a:lnTo>
                    <a:pt x="7" y="29"/>
                  </a:lnTo>
                  <a:lnTo>
                    <a:pt x="2" y="42"/>
                  </a:lnTo>
                  <a:lnTo>
                    <a:pt x="0" y="56"/>
                  </a:lnTo>
                  <a:lnTo>
                    <a:pt x="4" y="135"/>
                  </a:lnTo>
                  <a:lnTo>
                    <a:pt x="14" y="268"/>
                  </a:lnTo>
                  <a:lnTo>
                    <a:pt x="25" y="394"/>
                  </a:lnTo>
                  <a:lnTo>
                    <a:pt x="29" y="449"/>
                  </a:lnTo>
                  <a:lnTo>
                    <a:pt x="76" y="449"/>
                  </a:lnTo>
                  <a:lnTo>
                    <a:pt x="76" y="292"/>
                  </a:lnTo>
                  <a:lnTo>
                    <a:pt x="76" y="290"/>
                  </a:lnTo>
                  <a:lnTo>
                    <a:pt x="106" y="346"/>
                  </a:lnTo>
                  <a:lnTo>
                    <a:pt x="106" y="416"/>
                  </a:lnTo>
                  <a:lnTo>
                    <a:pt x="309" y="416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374" name="Freeform 1955"/>
            <p:cNvSpPr>
              <a:spLocks/>
            </p:cNvSpPr>
            <p:nvPr/>
          </p:nvSpPr>
          <p:spPr bwMode="auto">
            <a:xfrm>
              <a:off x="5222" y="2896"/>
              <a:ext cx="5" cy="24"/>
            </a:xfrm>
            <a:custGeom>
              <a:avLst/>
              <a:gdLst>
                <a:gd name="T0" fmla="*/ 1 w 10"/>
                <a:gd name="T1" fmla="*/ 0 h 72"/>
                <a:gd name="T2" fmla="*/ 0 w 10"/>
                <a:gd name="T3" fmla="*/ 0 h 72"/>
                <a:gd name="T4" fmla="*/ 0 w 10"/>
                <a:gd name="T5" fmla="*/ 0 h 72"/>
                <a:gd name="T6" fmla="*/ 1 w 10"/>
                <a:gd name="T7" fmla="*/ 0 h 72"/>
                <a:gd name="T8" fmla="*/ 1 w 10"/>
                <a:gd name="T9" fmla="*/ 0 h 72"/>
                <a:gd name="T10" fmla="*/ 1 w 10"/>
                <a:gd name="T11" fmla="*/ 0 h 72"/>
                <a:gd name="T12" fmla="*/ 1 w 10"/>
                <a:gd name="T13" fmla="*/ 0 h 72"/>
                <a:gd name="T14" fmla="*/ 0 w 10"/>
                <a:gd name="T15" fmla="*/ 0 h 72"/>
                <a:gd name="T16" fmla="*/ 0 w 10"/>
                <a:gd name="T17" fmla="*/ 0 h 72"/>
                <a:gd name="T18" fmla="*/ 1 w 10"/>
                <a:gd name="T19" fmla="*/ 0 h 7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0"/>
                <a:gd name="T31" fmla="*/ 0 h 72"/>
                <a:gd name="T32" fmla="*/ 10 w 10"/>
                <a:gd name="T33" fmla="*/ 72 h 7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0" h="72">
                  <a:moveTo>
                    <a:pt x="1" y="0"/>
                  </a:moveTo>
                  <a:lnTo>
                    <a:pt x="0" y="2"/>
                  </a:lnTo>
                  <a:lnTo>
                    <a:pt x="0" y="72"/>
                  </a:lnTo>
                  <a:lnTo>
                    <a:pt x="10" y="72"/>
                  </a:lnTo>
                  <a:lnTo>
                    <a:pt x="10" y="2"/>
                  </a:lnTo>
                  <a:lnTo>
                    <a:pt x="9" y="5"/>
                  </a:lnTo>
                  <a:lnTo>
                    <a:pt x="1" y="0"/>
                  </a:lnTo>
                  <a:lnTo>
                    <a:pt x="0" y="1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375" name="Freeform 1956"/>
            <p:cNvSpPr>
              <a:spLocks/>
            </p:cNvSpPr>
            <p:nvPr/>
          </p:nvSpPr>
          <p:spPr bwMode="auto">
            <a:xfrm>
              <a:off x="5222" y="2877"/>
              <a:ext cx="18" cy="21"/>
            </a:xfrm>
            <a:custGeom>
              <a:avLst/>
              <a:gdLst>
                <a:gd name="T0" fmla="*/ 1 w 35"/>
                <a:gd name="T1" fmla="*/ 0 h 63"/>
                <a:gd name="T2" fmla="*/ 1 w 35"/>
                <a:gd name="T3" fmla="*/ 0 h 63"/>
                <a:gd name="T4" fmla="*/ 0 w 35"/>
                <a:gd name="T5" fmla="*/ 0 h 63"/>
                <a:gd name="T6" fmla="*/ 1 w 35"/>
                <a:gd name="T7" fmla="*/ 0 h 63"/>
                <a:gd name="T8" fmla="*/ 1 w 35"/>
                <a:gd name="T9" fmla="*/ 0 h 63"/>
                <a:gd name="T10" fmla="*/ 1 w 35"/>
                <a:gd name="T11" fmla="*/ 0 h 63"/>
                <a:gd name="T12" fmla="*/ 1 w 35"/>
                <a:gd name="T13" fmla="*/ 0 h 63"/>
                <a:gd name="T14" fmla="*/ 1 w 35"/>
                <a:gd name="T15" fmla="*/ 0 h 63"/>
                <a:gd name="T16" fmla="*/ 1 w 35"/>
                <a:gd name="T17" fmla="*/ 0 h 63"/>
                <a:gd name="T18" fmla="*/ 1 w 35"/>
                <a:gd name="T19" fmla="*/ 0 h 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5"/>
                <a:gd name="T31" fmla="*/ 0 h 63"/>
                <a:gd name="T32" fmla="*/ 35 w 35"/>
                <a:gd name="T33" fmla="*/ 63 h 6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5" h="63">
                  <a:moveTo>
                    <a:pt x="31" y="0"/>
                  </a:moveTo>
                  <a:lnTo>
                    <a:pt x="27" y="4"/>
                  </a:lnTo>
                  <a:lnTo>
                    <a:pt x="0" y="58"/>
                  </a:lnTo>
                  <a:lnTo>
                    <a:pt x="8" y="63"/>
                  </a:lnTo>
                  <a:lnTo>
                    <a:pt x="35" y="9"/>
                  </a:lnTo>
                  <a:lnTo>
                    <a:pt x="31" y="12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7" y="4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376" name="Freeform 1957"/>
            <p:cNvSpPr>
              <a:spLocks/>
            </p:cNvSpPr>
            <p:nvPr/>
          </p:nvSpPr>
          <p:spPr bwMode="auto">
            <a:xfrm>
              <a:off x="5236" y="2877"/>
              <a:ext cx="5" cy="4"/>
            </a:xfrm>
            <a:custGeom>
              <a:avLst/>
              <a:gdLst>
                <a:gd name="T0" fmla="*/ 1 w 10"/>
                <a:gd name="T1" fmla="*/ 0 h 12"/>
                <a:gd name="T2" fmla="*/ 1 w 10"/>
                <a:gd name="T3" fmla="*/ 0 h 12"/>
                <a:gd name="T4" fmla="*/ 1 w 10"/>
                <a:gd name="T5" fmla="*/ 0 h 12"/>
                <a:gd name="T6" fmla="*/ 1 w 10"/>
                <a:gd name="T7" fmla="*/ 0 h 12"/>
                <a:gd name="T8" fmla="*/ 1 w 10"/>
                <a:gd name="T9" fmla="*/ 0 h 12"/>
                <a:gd name="T10" fmla="*/ 0 w 10"/>
                <a:gd name="T11" fmla="*/ 0 h 12"/>
                <a:gd name="T12" fmla="*/ 1 w 10"/>
                <a:gd name="T13" fmla="*/ 0 h 12"/>
                <a:gd name="T14" fmla="*/ 1 w 10"/>
                <a:gd name="T15" fmla="*/ 0 h 12"/>
                <a:gd name="T16" fmla="*/ 1 w 10"/>
                <a:gd name="T17" fmla="*/ 0 h 12"/>
                <a:gd name="T18" fmla="*/ 1 w 10"/>
                <a:gd name="T19" fmla="*/ 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0"/>
                <a:gd name="T31" fmla="*/ 0 h 12"/>
                <a:gd name="T32" fmla="*/ 10 w 10"/>
                <a:gd name="T33" fmla="*/ 12 h 1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0" h="12">
                  <a:moveTo>
                    <a:pt x="10" y="6"/>
                  </a:moveTo>
                  <a:lnTo>
                    <a:pt x="5" y="0"/>
                  </a:lnTo>
                  <a:lnTo>
                    <a:pt x="4" y="0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0" y="6"/>
                  </a:lnTo>
                  <a:lnTo>
                    <a:pt x="10" y="6"/>
                  </a:lnTo>
                  <a:lnTo>
                    <a:pt x="10" y="0"/>
                  </a:lnTo>
                  <a:lnTo>
                    <a:pt x="5" y="0"/>
                  </a:lnTo>
                  <a:lnTo>
                    <a:pt x="10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377" name="Freeform 1958"/>
            <p:cNvSpPr>
              <a:spLocks/>
            </p:cNvSpPr>
            <p:nvPr/>
          </p:nvSpPr>
          <p:spPr bwMode="auto">
            <a:xfrm>
              <a:off x="5236" y="2879"/>
              <a:ext cx="5" cy="54"/>
            </a:xfrm>
            <a:custGeom>
              <a:avLst/>
              <a:gdLst>
                <a:gd name="T0" fmla="*/ 1 w 10"/>
                <a:gd name="T1" fmla="*/ 0 h 163"/>
                <a:gd name="T2" fmla="*/ 1 w 10"/>
                <a:gd name="T3" fmla="*/ 0 h 163"/>
                <a:gd name="T4" fmla="*/ 1 w 10"/>
                <a:gd name="T5" fmla="*/ 0 h 163"/>
                <a:gd name="T6" fmla="*/ 0 w 10"/>
                <a:gd name="T7" fmla="*/ 0 h 163"/>
                <a:gd name="T8" fmla="*/ 0 w 10"/>
                <a:gd name="T9" fmla="*/ 0 h 163"/>
                <a:gd name="T10" fmla="*/ 1 w 10"/>
                <a:gd name="T11" fmla="*/ 0 h 163"/>
                <a:gd name="T12" fmla="*/ 0 w 10"/>
                <a:gd name="T13" fmla="*/ 0 h 163"/>
                <a:gd name="T14" fmla="*/ 0 w 10"/>
                <a:gd name="T15" fmla="*/ 0 h 163"/>
                <a:gd name="T16" fmla="*/ 1 w 10"/>
                <a:gd name="T17" fmla="*/ 0 h 163"/>
                <a:gd name="T18" fmla="*/ 1 w 10"/>
                <a:gd name="T19" fmla="*/ 0 h 1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0"/>
                <a:gd name="T31" fmla="*/ 0 h 163"/>
                <a:gd name="T32" fmla="*/ 10 w 10"/>
                <a:gd name="T33" fmla="*/ 163 h 16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0" h="163">
                  <a:moveTo>
                    <a:pt x="5" y="151"/>
                  </a:moveTo>
                  <a:lnTo>
                    <a:pt x="10" y="157"/>
                  </a:lnTo>
                  <a:lnTo>
                    <a:pt x="10" y="0"/>
                  </a:lnTo>
                  <a:lnTo>
                    <a:pt x="0" y="0"/>
                  </a:lnTo>
                  <a:lnTo>
                    <a:pt x="0" y="157"/>
                  </a:lnTo>
                  <a:lnTo>
                    <a:pt x="5" y="163"/>
                  </a:lnTo>
                  <a:lnTo>
                    <a:pt x="0" y="157"/>
                  </a:lnTo>
                  <a:lnTo>
                    <a:pt x="0" y="163"/>
                  </a:lnTo>
                  <a:lnTo>
                    <a:pt x="5" y="163"/>
                  </a:lnTo>
                  <a:lnTo>
                    <a:pt x="5" y="15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378" name="Freeform 1959"/>
            <p:cNvSpPr>
              <a:spLocks/>
            </p:cNvSpPr>
            <p:nvPr/>
          </p:nvSpPr>
          <p:spPr bwMode="auto">
            <a:xfrm>
              <a:off x="5238" y="2929"/>
              <a:ext cx="24" cy="4"/>
            </a:xfrm>
            <a:custGeom>
              <a:avLst/>
              <a:gdLst>
                <a:gd name="T0" fmla="*/ 1 w 46"/>
                <a:gd name="T1" fmla="*/ 0 h 12"/>
                <a:gd name="T2" fmla="*/ 1 w 46"/>
                <a:gd name="T3" fmla="*/ 0 h 12"/>
                <a:gd name="T4" fmla="*/ 0 w 46"/>
                <a:gd name="T5" fmla="*/ 0 h 12"/>
                <a:gd name="T6" fmla="*/ 0 w 46"/>
                <a:gd name="T7" fmla="*/ 0 h 12"/>
                <a:gd name="T8" fmla="*/ 1 w 46"/>
                <a:gd name="T9" fmla="*/ 0 h 12"/>
                <a:gd name="T10" fmla="*/ 1 w 46"/>
                <a:gd name="T11" fmla="*/ 0 h 12"/>
                <a:gd name="T12" fmla="*/ 1 w 46"/>
                <a:gd name="T13" fmla="*/ 0 h 12"/>
                <a:gd name="T14" fmla="*/ 1 w 46"/>
                <a:gd name="T15" fmla="*/ 0 h 12"/>
                <a:gd name="T16" fmla="*/ 1 w 46"/>
                <a:gd name="T17" fmla="*/ 0 h 12"/>
                <a:gd name="T18" fmla="*/ 1 w 46"/>
                <a:gd name="T19" fmla="*/ 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6"/>
                <a:gd name="T31" fmla="*/ 0 h 12"/>
                <a:gd name="T32" fmla="*/ 46 w 46"/>
                <a:gd name="T33" fmla="*/ 12 h 1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6" h="12">
                  <a:moveTo>
                    <a:pt x="36" y="6"/>
                  </a:moveTo>
                  <a:lnTo>
                    <a:pt x="41" y="0"/>
                  </a:lnTo>
                  <a:lnTo>
                    <a:pt x="0" y="0"/>
                  </a:lnTo>
                  <a:lnTo>
                    <a:pt x="0" y="12"/>
                  </a:lnTo>
                  <a:lnTo>
                    <a:pt x="41" y="12"/>
                  </a:lnTo>
                  <a:lnTo>
                    <a:pt x="46" y="6"/>
                  </a:lnTo>
                  <a:lnTo>
                    <a:pt x="41" y="12"/>
                  </a:lnTo>
                  <a:lnTo>
                    <a:pt x="46" y="12"/>
                  </a:lnTo>
                  <a:lnTo>
                    <a:pt x="46" y="6"/>
                  </a:lnTo>
                  <a:lnTo>
                    <a:pt x="36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379" name="Freeform 1960"/>
            <p:cNvSpPr>
              <a:spLocks/>
            </p:cNvSpPr>
            <p:nvPr/>
          </p:nvSpPr>
          <p:spPr bwMode="auto">
            <a:xfrm>
              <a:off x="5256" y="2803"/>
              <a:ext cx="13" cy="128"/>
            </a:xfrm>
            <a:custGeom>
              <a:avLst/>
              <a:gdLst>
                <a:gd name="T0" fmla="*/ 1 w 26"/>
                <a:gd name="T1" fmla="*/ 0 h 385"/>
                <a:gd name="T2" fmla="*/ 1 w 26"/>
                <a:gd name="T3" fmla="*/ 0 h 385"/>
                <a:gd name="T4" fmla="*/ 1 w 26"/>
                <a:gd name="T5" fmla="*/ 0 h 385"/>
                <a:gd name="T6" fmla="*/ 1 w 26"/>
                <a:gd name="T7" fmla="*/ 0 h 385"/>
                <a:gd name="T8" fmla="*/ 1 w 26"/>
                <a:gd name="T9" fmla="*/ 0 h 385"/>
                <a:gd name="T10" fmla="*/ 0 w 26"/>
                <a:gd name="T11" fmla="*/ 0 h 385"/>
                <a:gd name="T12" fmla="*/ 1 w 26"/>
                <a:gd name="T13" fmla="*/ 0 h 385"/>
                <a:gd name="T14" fmla="*/ 1 w 26"/>
                <a:gd name="T15" fmla="*/ 0 h 385"/>
                <a:gd name="T16" fmla="*/ 1 w 26"/>
                <a:gd name="T17" fmla="*/ 0 h 385"/>
                <a:gd name="T18" fmla="*/ 1 w 26"/>
                <a:gd name="T19" fmla="*/ 0 h 385"/>
                <a:gd name="T20" fmla="*/ 1 w 26"/>
                <a:gd name="T21" fmla="*/ 0 h 385"/>
                <a:gd name="T22" fmla="*/ 1 w 26"/>
                <a:gd name="T23" fmla="*/ 0 h 385"/>
                <a:gd name="T24" fmla="*/ 1 w 26"/>
                <a:gd name="T25" fmla="*/ 0 h 38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6"/>
                <a:gd name="T40" fmla="*/ 0 h 385"/>
                <a:gd name="T41" fmla="*/ 26 w 26"/>
                <a:gd name="T42" fmla="*/ 385 h 385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6" h="385">
                  <a:moveTo>
                    <a:pt x="15" y="0"/>
                  </a:moveTo>
                  <a:lnTo>
                    <a:pt x="15" y="0"/>
                  </a:lnTo>
                  <a:lnTo>
                    <a:pt x="13" y="82"/>
                  </a:lnTo>
                  <a:lnTo>
                    <a:pt x="8" y="212"/>
                  </a:lnTo>
                  <a:lnTo>
                    <a:pt x="2" y="332"/>
                  </a:lnTo>
                  <a:lnTo>
                    <a:pt x="0" y="385"/>
                  </a:lnTo>
                  <a:lnTo>
                    <a:pt x="10" y="385"/>
                  </a:lnTo>
                  <a:lnTo>
                    <a:pt x="12" y="332"/>
                  </a:lnTo>
                  <a:lnTo>
                    <a:pt x="18" y="212"/>
                  </a:lnTo>
                  <a:lnTo>
                    <a:pt x="24" y="82"/>
                  </a:lnTo>
                  <a:lnTo>
                    <a:pt x="26" y="0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380" name="Freeform 1961"/>
            <p:cNvSpPr>
              <a:spLocks/>
            </p:cNvSpPr>
            <p:nvPr/>
          </p:nvSpPr>
          <p:spPr bwMode="auto">
            <a:xfrm>
              <a:off x="5243" y="2780"/>
              <a:ext cx="26" cy="23"/>
            </a:xfrm>
            <a:custGeom>
              <a:avLst/>
              <a:gdLst>
                <a:gd name="T0" fmla="*/ 0 w 54"/>
                <a:gd name="T1" fmla="*/ 0 h 70"/>
                <a:gd name="T2" fmla="*/ 0 w 54"/>
                <a:gd name="T3" fmla="*/ 0 h 70"/>
                <a:gd name="T4" fmla="*/ 0 w 54"/>
                <a:gd name="T5" fmla="*/ 0 h 70"/>
                <a:gd name="T6" fmla="*/ 0 w 54"/>
                <a:gd name="T7" fmla="*/ 0 h 70"/>
                <a:gd name="T8" fmla="*/ 0 w 54"/>
                <a:gd name="T9" fmla="*/ 0 h 70"/>
                <a:gd name="T10" fmla="*/ 0 w 54"/>
                <a:gd name="T11" fmla="*/ 0 h 70"/>
                <a:gd name="T12" fmla="*/ 0 w 54"/>
                <a:gd name="T13" fmla="*/ 0 h 70"/>
                <a:gd name="T14" fmla="*/ 0 w 54"/>
                <a:gd name="T15" fmla="*/ 0 h 70"/>
                <a:gd name="T16" fmla="*/ 0 w 54"/>
                <a:gd name="T17" fmla="*/ 0 h 70"/>
                <a:gd name="T18" fmla="*/ 0 w 54"/>
                <a:gd name="T19" fmla="*/ 0 h 70"/>
                <a:gd name="T20" fmla="*/ 0 w 54"/>
                <a:gd name="T21" fmla="*/ 0 h 70"/>
                <a:gd name="T22" fmla="*/ 0 w 54"/>
                <a:gd name="T23" fmla="*/ 0 h 70"/>
                <a:gd name="T24" fmla="*/ 0 w 54"/>
                <a:gd name="T25" fmla="*/ 0 h 70"/>
                <a:gd name="T26" fmla="*/ 0 w 54"/>
                <a:gd name="T27" fmla="*/ 0 h 70"/>
                <a:gd name="T28" fmla="*/ 0 w 54"/>
                <a:gd name="T29" fmla="*/ 0 h 70"/>
                <a:gd name="T30" fmla="*/ 0 w 54"/>
                <a:gd name="T31" fmla="*/ 0 h 70"/>
                <a:gd name="T32" fmla="*/ 0 w 54"/>
                <a:gd name="T33" fmla="*/ 0 h 70"/>
                <a:gd name="T34" fmla="*/ 0 w 54"/>
                <a:gd name="T35" fmla="*/ 0 h 70"/>
                <a:gd name="T36" fmla="*/ 0 w 54"/>
                <a:gd name="T37" fmla="*/ 0 h 70"/>
                <a:gd name="T38" fmla="*/ 0 w 54"/>
                <a:gd name="T39" fmla="*/ 0 h 70"/>
                <a:gd name="T40" fmla="*/ 0 w 54"/>
                <a:gd name="T41" fmla="*/ 0 h 70"/>
                <a:gd name="T42" fmla="*/ 0 w 54"/>
                <a:gd name="T43" fmla="*/ 0 h 70"/>
                <a:gd name="T44" fmla="*/ 0 w 54"/>
                <a:gd name="T45" fmla="*/ 0 h 70"/>
                <a:gd name="T46" fmla="*/ 0 w 54"/>
                <a:gd name="T47" fmla="*/ 0 h 7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54"/>
                <a:gd name="T73" fmla="*/ 0 h 70"/>
                <a:gd name="T74" fmla="*/ 54 w 54"/>
                <a:gd name="T75" fmla="*/ 70 h 70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54" h="70">
                  <a:moveTo>
                    <a:pt x="1" y="12"/>
                  </a:moveTo>
                  <a:lnTo>
                    <a:pt x="0" y="12"/>
                  </a:lnTo>
                  <a:lnTo>
                    <a:pt x="2" y="12"/>
                  </a:lnTo>
                  <a:lnTo>
                    <a:pt x="7" y="15"/>
                  </a:lnTo>
                  <a:lnTo>
                    <a:pt x="14" y="17"/>
                  </a:lnTo>
                  <a:lnTo>
                    <a:pt x="22" y="23"/>
                  </a:lnTo>
                  <a:lnTo>
                    <a:pt x="30" y="30"/>
                  </a:lnTo>
                  <a:lnTo>
                    <a:pt x="37" y="40"/>
                  </a:lnTo>
                  <a:lnTo>
                    <a:pt x="41" y="52"/>
                  </a:lnTo>
                  <a:lnTo>
                    <a:pt x="43" y="70"/>
                  </a:lnTo>
                  <a:lnTo>
                    <a:pt x="54" y="70"/>
                  </a:lnTo>
                  <a:lnTo>
                    <a:pt x="52" y="50"/>
                  </a:lnTo>
                  <a:lnTo>
                    <a:pt x="45" y="35"/>
                  </a:lnTo>
                  <a:lnTo>
                    <a:pt x="36" y="23"/>
                  </a:lnTo>
                  <a:lnTo>
                    <a:pt x="28" y="13"/>
                  </a:lnTo>
                  <a:lnTo>
                    <a:pt x="19" y="7"/>
                  </a:lnTo>
                  <a:lnTo>
                    <a:pt x="9" y="2"/>
                  </a:lnTo>
                  <a:lnTo>
                    <a:pt x="4" y="0"/>
                  </a:lnTo>
                  <a:lnTo>
                    <a:pt x="2" y="0"/>
                  </a:lnTo>
                  <a:lnTo>
                    <a:pt x="1" y="0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1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381" name="Freeform 1962"/>
            <p:cNvSpPr>
              <a:spLocks/>
            </p:cNvSpPr>
            <p:nvPr/>
          </p:nvSpPr>
          <p:spPr bwMode="auto">
            <a:xfrm>
              <a:off x="5092" y="2780"/>
              <a:ext cx="151" cy="4"/>
            </a:xfrm>
            <a:custGeom>
              <a:avLst/>
              <a:gdLst>
                <a:gd name="T0" fmla="*/ 0 w 303"/>
                <a:gd name="T1" fmla="*/ 0 h 12"/>
                <a:gd name="T2" fmla="*/ 0 w 303"/>
                <a:gd name="T3" fmla="*/ 0 h 12"/>
                <a:gd name="T4" fmla="*/ 0 w 303"/>
                <a:gd name="T5" fmla="*/ 0 h 12"/>
                <a:gd name="T6" fmla="*/ 0 w 303"/>
                <a:gd name="T7" fmla="*/ 0 h 12"/>
                <a:gd name="T8" fmla="*/ 0 w 303"/>
                <a:gd name="T9" fmla="*/ 0 h 12"/>
                <a:gd name="T10" fmla="*/ 0 w 303"/>
                <a:gd name="T11" fmla="*/ 0 h 12"/>
                <a:gd name="T12" fmla="*/ 0 w 303"/>
                <a:gd name="T13" fmla="*/ 0 h 12"/>
                <a:gd name="T14" fmla="*/ 0 w 303"/>
                <a:gd name="T15" fmla="*/ 0 h 12"/>
                <a:gd name="T16" fmla="*/ 0 w 303"/>
                <a:gd name="T17" fmla="*/ 0 h 12"/>
                <a:gd name="T18" fmla="*/ 0 w 303"/>
                <a:gd name="T19" fmla="*/ 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03"/>
                <a:gd name="T31" fmla="*/ 0 h 12"/>
                <a:gd name="T32" fmla="*/ 303 w 303"/>
                <a:gd name="T33" fmla="*/ 12 h 1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03" h="12">
                  <a:moveTo>
                    <a:pt x="2" y="12"/>
                  </a:moveTo>
                  <a:lnTo>
                    <a:pt x="1" y="12"/>
                  </a:lnTo>
                  <a:lnTo>
                    <a:pt x="303" y="12"/>
                  </a:lnTo>
                  <a:lnTo>
                    <a:pt x="303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2" y="1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382" name="Freeform 1963"/>
            <p:cNvSpPr>
              <a:spLocks/>
            </p:cNvSpPr>
            <p:nvPr/>
          </p:nvSpPr>
          <p:spPr bwMode="auto">
            <a:xfrm>
              <a:off x="5067" y="2780"/>
              <a:ext cx="26" cy="20"/>
            </a:xfrm>
            <a:custGeom>
              <a:avLst/>
              <a:gdLst>
                <a:gd name="T0" fmla="*/ 1 w 50"/>
                <a:gd name="T1" fmla="*/ 0 h 62"/>
                <a:gd name="T2" fmla="*/ 1 w 50"/>
                <a:gd name="T3" fmla="*/ 0 h 62"/>
                <a:gd name="T4" fmla="*/ 1 w 50"/>
                <a:gd name="T5" fmla="*/ 0 h 62"/>
                <a:gd name="T6" fmla="*/ 1 w 50"/>
                <a:gd name="T7" fmla="*/ 0 h 62"/>
                <a:gd name="T8" fmla="*/ 1 w 50"/>
                <a:gd name="T9" fmla="*/ 0 h 62"/>
                <a:gd name="T10" fmla="*/ 1 w 50"/>
                <a:gd name="T11" fmla="*/ 0 h 62"/>
                <a:gd name="T12" fmla="*/ 1 w 50"/>
                <a:gd name="T13" fmla="*/ 0 h 62"/>
                <a:gd name="T14" fmla="*/ 1 w 50"/>
                <a:gd name="T15" fmla="*/ 0 h 62"/>
                <a:gd name="T16" fmla="*/ 1 w 50"/>
                <a:gd name="T17" fmla="*/ 0 h 62"/>
                <a:gd name="T18" fmla="*/ 1 w 50"/>
                <a:gd name="T19" fmla="*/ 0 h 62"/>
                <a:gd name="T20" fmla="*/ 1 w 50"/>
                <a:gd name="T21" fmla="*/ 0 h 62"/>
                <a:gd name="T22" fmla="*/ 1 w 50"/>
                <a:gd name="T23" fmla="*/ 0 h 62"/>
                <a:gd name="T24" fmla="*/ 1 w 50"/>
                <a:gd name="T25" fmla="*/ 0 h 62"/>
                <a:gd name="T26" fmla="*/ 1 w 50"/>
                <a:gd name="T27" fmla="*/ 0 h 62"/>
                <a:gd name="T28" fmla="*/ 1 w 50"/>
                <a:gd name="T29" fmla="*/ 0 h 62"/>
                <a:gd name="T30" fmla="*/ 1 w 50"/>
                <a:gd name="T31" fmla="*/ 0 h 62"/>
                <a:gd name="T32" fmla="*/ 1 w 50"/>
                <a:gd name="T33" fmla="*/ 0 h 62"/>
                <a:gd name="T34" fmla="*/ 1 w 50"/>
                <a:gd name="T35" fmla="*/ 0 h 62"/>
                <a:gd name="T36" fmla="*/ 0 w 50"/>
                <a:gd name="T37" fmla="*/ 0 h 62"/>
                <a:gd name="T38" fmla="*/ 0 w 50"/>
                <a:gd name="T39" fmla="*/ 0 h 62"/>
                <a:gd name="T40" fmla="*/ 1 w 50"/>
                <a:gd name="T41" fmla="*/ 0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50"/>
                <a:gd name="T64" fmla="*/ 0 h 62"/>
                <a:gd name="T65" fmla="*/ 50 w 50"/>
                <a:gd name="T66" fmla="*/ 62 h 62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50" h="62">
                  <a:moveTo>
                    <a:pt x="10" y="62"/>
                  </a:moveTo>
                  <a:lnTo>
                    <a:pt x="10" y="62"/>
                  </a:lnTo>
                  <a:lnTo>
                    <a:pt x="12" y="49"/>
                  </a:lnTo>
                  <a:lnTo>
                    <a:pt x="16" y="39"/>
                  </a:lnTo>
                  <a:lnTo>
                    <a:pt x="22" y="32"/>
                  </a:lnTo>
                  <a:lnTo>
                    <a:pt x="31" y="23"/>
                  </a:lnTo>
                  <a:lnTo>
                    <a:pt x="37" y="18"/>
                  </a:lnTo>
                  <a:lnTo>
                    <a:pt x="44" y="15"/>
                  </a:lnTo>
                  <a:lnTo>
                    <a:pt x="48" y="13"/>
                  </a:lnTo>
                  <a:lnTo>
                    <a:pt x="50" y="12"/>
                  </a:lnTo>
                  <a:lnTo>
                    <a:pt x="48" y="0"/>
                  </a:lnTo>
                  <a:lnTo>
                    <a:pt x="46" y="1"/>
                  </a:lnTo>
                  <a:lnTo>
                    <a:pt x="40" y="2"/>
                  </a:lnTo>
                  <a:lnTo>
                    <a:pt x="33" y="8"/>
                  </a:lnTo>
                  <a:lnTo>
                    <a:pt x="24" y="13"/>
                  </a:lnTo>
                  <a:lnTo>
                    <a:pt x="16" y="22"/>
                  </a:lnTo>
                  <a:lnTo>
                    <a:pt x="8" y="32"/>
                  </a:lnTo>
                  <a:lnTo>
                    <a:pt x="2" y="46"/>
                  </a:lnTo>
                  <a:lnTo>
                    <a:pt x="0" y="62"/>
                  </a:lnTo>
                  <a:lnTo>
                    <a:pt x="10" y="6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383" name="Freeform 1964"/>
            <p:cNvSpPr>
              <a:spLocks/>
            </p:cNvSpPr>
            <p:nvPr/>
          </p:nvSpPr>
          <p:spPr bwMode="auto">
            <a:xfrm>
              <a:off x="5067" y="2800"/>
              <a:ext cx="20" cy="133"/>
            </a:xfrm>
            <a:custGeom>
              <a:avLst/>
              <a:gdLst>
                <a:gd name="T0" fmla="*/ 1 w 39"/>
                <a:gd name="T1" fmla="*/ 0 h 399"/>
                <a:gd name="T2" fmla="*/ 1 w 39"/>
                <a:gd name="T3" fmla="*/ 0 h 399"/>
                <a:gd name="T4" fmla="*/ 1 w 39"/>
                <a:gd name="T5" fmla="*/ 0 h 399"/>
                <a:gd name="T6" fmla="*/ 1 w 39"/>
                <a:gd name="T7" fmla="*/ 0 h 399"/>
                <a:gd name="T8" fmla="*/ 1 w 39"/>
                <a:gd name="T9" fmla="*/ 0 h 399"/>
                <a:gd name="T10" fmla="*/ 1 w 39"/>
                <a:gd name="T11" fmla="*/ 0 h 399"/>
                <a:gd name="T12" fmla="*/ 0 w 39"/>
                <a:gd name="T13" fmla="*/ 0 h 399"/>
                <a:gd name="T14" fmla="*/ 1 w 39"/>
                <a:gd name="T15" fmla="*/ 0 h 399"/>
                <a:gd name="T16" fmla="*/ 1 w 39"/>
                <a:gd name="T17" fmla="*/ 0 h 399"/>
                <a:gd name="T18" fmla="*/ 1 w 39"/>
                <a:gd name="T19" fmla="*/ 0 h 399"/>
                <a:gd name="T20" fmla="*/ 1 w 39"/>
                <a:gd name="T21" fmla="*/ 0 h 399"/>
                <a:gd name="T22" fmla="*/ 1 w 39"/>
                <a:gd name="T23" fmla="*/ 0 h 399"/>
                <a:gd name="T24" fmla="*/ 1 w 39"/>
                <a:gd name="T25" fmla="*/ 0 h 399"/>
                <a:gd name="T26" fmla="*/ 1 w 39"/>
                <a:gd name="T27" fmla="*/ 0 h 399"/>
                <a:gd name="T28" fmla="*/ 1 w 39"/>
                <a:gd name="T29" fmla="*/ 0 h 399"/>
                <a:gd name="T30" fmla="*/ 1 w 39"/>
                <a:gd name="T31" fmla="*/ 0 h 39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39"/>
                <a:gd name="T49" fmla="*/ 0 h 399"/>
                <a:gd name="T50" fmla="*/ 39 w 39"/>
                <a:gd name="T51" fmla="*/ 399 h 39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39" h="399">
                  <a:moveTo>
                    <a:pt x="34" y="387"/>
                  </a:moveTo>
                  <a:lnTo>
                    <a:pt x="39" y="393"/>
                  </a:lnTo>
                  <a:lnTo>
                    <a:pt x="35" y="338"/>
                  </a:lnTo>
                  <a:lnTo>
                    <a:pt x="24" y="212"/>
                  </a:lnTo>
                  <a:lnTo>
                    <a:pt x="14" y="79"/>
                  </a:lnTo>
                  <a:lnTo>
                    <a:pt x="10" y="0"/>
                  </a:lnTo>
                  <a:lnTo>
                    <a:pt x="0" y="0"/>
                  </a:lnTo>
                  <a:lnTo>
                    <a:pt x="4" y="79"/>
                  </a:lnTo>
                  <a:lnTo>
                    <a:pt x="14" y="212"/>
                  </a:lnTo>
                  <a:lnTo>
                    <a:pt x="24" y="338"/>
                  </a:lnTo>
                  <a:lnTo>
                    <a:pt x="28" y="393"/>
                  </a:lnTo>
                  <a:lnTo>
                    <a:pt x="34" y="399"/>
                  </a:lnTo>
                  <a:lnTo>
                    <a:pt x="28" y="393"/>
                  </a:lnTo>
                  <a:lnTo>
                    <a:pt x="30" y="399"/>
                  </a:lnTo>
                  <a:lnTo>
                    <a:pt x="34" y="399"/>
                  </a:lnTo>
                  <a:lnTo>
                    <a:pt x="34" y="38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384" name="Freeform 1965"/>
            <p:cNvSpPr>
              <a:spLocks/>
            </p:cNvSpPr>
            <p:nvPr/>
          </p:nvSpPr>
          <p:spPr bwMode="auto">
            <a:xfrm>
              <a:off x="5084" y="2929"/>
              <a:ext cx="27" cy="4"/>
            </a:xfrm>
            <a:custGeom>
              <a:avLst/>
              <a:gdLst>
                <a:gd name="T0" fmla="*/ 1 w 52"/>
                <a:gd name="T1" fmla="*/ 0 h 12"/>
                <a:gd name="T2" fmla="*/ 1 w 52"/>
                <a:gd name="T3" fmla="*/ 0 h 12"/>
                <a:gd name="T4" fmla="*/ 0 w 52"/>
                <a:gd name="T5" fmla="*/ 0 h 12"/>
                <a:gd name="T6" fmla="*/ 0 w 52"/>
                <a:gd name="T7" fmla="*/ 0 h 12"/>
                <a:gd name="T8" fmla="*/ 1 w 52"/>
                <a:gd name="T9" fmla="*/ 0 h 12"/>
                <a:gd name="T10" fmla="*/ 1 w 52"/>
                <a:gd name="T11" fmla="*/ 0 h 12"/>
                <a:gd name="T12" fmla="*/ 1 w 52"/>
                <a:gd name="T13" fmla="*/ 0 h 12"/>
                <a:gd name="T14" fmla="*/ 1 w 52"/>
                <a:gd name="T15" fmla="*/ 0 h 12"/>
                <a:gd name="T16" fmla="*/ 1 w 52"/>
                <a:gd name="T17" fmla="*/ 0 h 12"/>
                <a:gd name="T18" fmla="*/ 1 w 52"/>
                <a:gd name="T19" fmla="*/ 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2"/>
                <a:gd name="T31" fmla="*/ 0 h 12"/>
                <a:gd name="T32" fmla="*/ 52 w 52"/>
                <a:gd name="T33" fmla="*/ 12 h 1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2" h="12">
                  <a:moveTo>
                    <a:pt x="42" y="6"/>
                  </a:moveTo>
                  <a:lnTo>
                    <a:pt x="47" y="0"/>
                  </a:lnTo>
                  <a:lnTo>
                    <a:pt x="0" y="0"/>
                  </a:lnTo>
                  <a:lnTo>
                    <a:pt x="0" y="12"/>
                  </a:lnTo>
                  <a:lnTo>
                    <a:pt x="47" y="12"/>
                  </a:lnTo>
                  <a:lnTo>
                    <a:pt x="52" y="6"/>
                  </a:lnTo>
                  <a:lnTo>
                    <a:pt x="47" y="12"/>
                  </a:lnTo>
                  <a:lnTo>
                    <a:pt x="52" y="12"/>
                  </a:lnTo>
                  <a:lnTo>
                    <a:pt x="52" y="6"/>
                  </a:lnTo>
                  <a:lnTo>
                    <a:pt x="42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385" name="Freeform 1966"/>
            <p:cNvSpPr>
              <a:spLocks/>
            </p:cNvSpPr>
            <p:nvPr/>
          </p:nvSpPr>
          <p:spPr bwMode="auto">
            <a:xfrm>
              <a:off x="5105" y="2879"/>
              <a:ext cx="6" cy="52"/>
            </a:xfrm>
            <a:custGeom>
              <a:avLst/>
              <a:gdLst>
                <a:gd name="T0" fmla="*/ 0 w 10"/>
                <a:gd name="T1" fmla="*/ 0 h 157"/>
                <a:gd name="T2" fmla="*/ 0 w 10"/>
                <a:gd name="T3" fmla="*/ 0 h 157"/>
                <a:gd name="T4" fmla="*/ 0 w 10"/>
                <a:gd name="T5" fmla="*/ 0 h 157"/>
                <a:gd name="T6" fmla="*/ 1 w 10"/>
                <a:gd name="T7" fmla="*/ 0 h 157"/>
                <a:gd name="T8" fmla="*/ 1 w 10"/>
                <a:gd name="T9" fmla="*/ 0 h 157"/>
                <a:gd name="T10" fmla="*/ 1 w 10"/>
                <a:gd name="T11" fmla="*/ 0 h 157"/>
                <a:gd name="T12" fmla="*/ 0 w 10"/>
                <a:gd name="T13" fmla="*/ 0 h 1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0"/>
                <a:gd name="T22" fmla="*/ 0 h 157"/>
                <a:gd name="T23" fmla="*/ 10 w 10"/>
                <a:gd name="T24" fmla="*/ 157 h 15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0" h="157">
                  <a:moveTo>
                    <a:pt x="0" y="0"/>
                  </a:moveTo>
                  <a:lnTo>
                    <a:pt x="0" y="0"/>
                  </a:lnTo>
                  <a:lnTo>
                    <a:pt x="0" y="157"/>
                  </a:lnTo>
                  <a:lnTo>
                    <a:pt x="10" y="157"/>
                  </a:lnTo>
                  <a:lnTo>
                    <a:pt x="1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386" name="Freeform 1967"/>
            <p:cNvSpPr>
              <a:spLocks/>
            </p:cNvSpPr>
            <p:nvPr/>
          </p:nvSpPr>
          <p:spPr bwMode="auto">
            <a:xfrm>
              <a:off x="5105" y="2871"/>
              <a:ext cx="6" cy="8"/>
            </a:xfrm>
            <a:custGeom>
              <a:avLst/>
              <a:gdLst>
                <a:gd name="T0" fmla="*/ 1 w 10"/>
                <a:gd name="T1" fmla="*/ 0 h 24"/>
                <a:gd name="T2" fmla="*/ 0 w 10"/>
                <a:gd name="T3" fmla="*/ 0 h 24"/>
                <a:gd name="T4" fmla="*/ 0 w 10"/>
                <a:gd name="T5" fmla="*/ 0 h 24"/>
                <a:gd name="T6" fmla="*/ 1 w 10"/>
                <a:gd name="T7" fmla="*/ 0 h 24"/>
                <a:gd name="T8" fmla="*/ 1 w 10"/>
                <a:gd name="T9" fmla="*/ 0 h 24"/>
                <a:gd name="T10" fmla="*/ 1 w 10"/>
                <a:gd name="T11" fmla="*/ 0 h 24"/>
                <a:gd name="T12" fmla="*/ 1 w 10"/>
                <a:gd name="T13" fmla="*/ 0 h 24"/>
                <a:gd name="T14" fmla="*/ 0 w 10"/>
                <a:gd name="T15" fmla="*/ 0 h 24"/>
                <a:gd name="T16" fmla="*/ 0 w 10"/>
                <a:gd name="T17" fmla="*/ 0 h 24"/>
                <a:gd name="T18" fmla="*/ 1 w 10"/>
                <a:gd name="T19" fmla="*/ 0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0"/>
                <a:gd name="T31" fmla="*/ 0 h 24"/>
                <a:gd name="T32" fmla="*/ 10 w 10"/>
                <a:gd name="T33" fmla="*/ 24 h 2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0" h="24">
                  <a:moveTo>
                    <a:pt x="9" y="19"/>
                  </a:moveTo>
                  <a:lnTo>
                    <a:pt x="0" y="22"/>
                  </a:lnTo>
                  <a:lnTo>
                    <a:pt x="0" y="24"/>
                  </a:lnTo>
                  <a:lnTo>
                    <a:pt x="10" y="24"/>
                  </a:lnTo>
                  <a:lnTo>
                    <a:pt x="10" y="22"/>
                  </a:lnTo>
                  <a:lnTo>
                    <a:pt x="1" y="24"/>
                  </a:lnTo>
                  <a:lnTo>
                    <a:pt x="9" y="19"/>
                  </a:lnTo>
                  <a:lnTo>
                    <a:pt x="0" y="0"/>
                  </a:lnTo>
                  <a:lnTo>
                    <a:pt x="0" y="22"/>
                  </a:lnTo>
                  <a:lnTo>
                    <a:pt x="9" y="1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387" name="Freeform 1968"/>
            <p:cNvSpPr>
              <a:spLocks/>
            </p:cNvSpPr>
            <p:nvPr/>
          </p:nvSpPr>
          <p:spPr bwMode="auto">
            <a:xfrm>
              <a:off x="5106" y="2877"/>
              <a:ext cx="20" cy="21"/>
            </a:xfrm>
            <a:custGeom>
              <a:avLst/>
              <a:gdLst>
                <a:gd name="T0" fmla="*/ 1 w 39"/>
                <a:gd name="T1" fmla="*/ 0 h 62"/>
                <a:gd name="T2" fmla="*/ 1 w 39"/>
                <a:gd name="T3" fmla="*/ 0 h 62"/>
                <a:gd name="T4" fmla="*/ 1 w 39"/>
                <a:gd name="T5" fmla="*/ 0 h 62"/>
                <a:gd name="T6" fmla="*/ 0 w 39"/>
                <a:gd name="T7" fmla="*/ 0 h 62"/>
                <a:gd name="T8" fmla="*/ 1 w 39"/>
                <a:gd name="T9" fmla="*/ 0 h 62"/>
                <a:gd name="T10" fmla="*/ 1 w 39"/>
                <a:gd name="T11" fmla="*/ 0 h 62"/>
                <a:gd name="T12" fmla="*/ 1 w 39"/>
                <a:gd name="T13" fmla="*/ 0 h 62"/>
                <a:gd name="T14" fmla="*/ 1 w 39"/>
                <a:gd name="T15" fmla="*/ 0 h 62"/>
                <a:gd name="T16" fmla="*/ 1 w 39"/>
                <a:gd name="T17" fmla="*/ 0 h 62"/>
                <a:gd name="T18" fmla="*/ 1 w 39"/>
                <a:gd name="T19" fmla="*/ 0 h 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9"/>
                <a:gd name="T31" fmla="*/ 0 h 62"/>
                <a:gd name="T32" fmla="*/ 39 w 39"/>
                <a:gd name="T33" fmla="*/ 62 h 6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9" h="62">
                  <a:moveTo>
                    <a:pt x="39" y="59"/>
                  </a:moveTo>
                  <a:lnTo>
                    <a:pt x="38" y="57"/>
                  </a:lnTo>
                  <a:lnTo>
                    <a:pt x="8" y="0"/>
                  </a:lnTo>
                  <a:lnTo>
                    <a:pt x="0" y="5"/>
                  </a:lnTo>
                  <a:lnTo>
                    <a:pt x="30" y="62"/>
                  </a:lnTo>
                  <a:lnTo>
                    <a:pt x="29" y="59"/>
                  </a:lnTo>
                  <a:lnTo>
                    <a:pt x="39" y="59"/>
                  </a:lnTo>
                  <a:lnTo>
                    <a:pt x="39" y="58"/>
                  </a:lnTo>
                  <a:lnTo>
                    <a:pt x="38" y="57"/>
                  </a:lnTo>
                  <a:lnTo>
                    <a:pt x="39" y="5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388" name="Freeform 1969"/>
            <p:cNvSpPr>
              <a:spLocks/>
            </p:cNvSpPr>
            <p:nvPr/>
          </p:nvSpPr>
          <p:spPr bwMode="auto">
            <a:xfrm>
              <a:off x="5120" y="2897"/>
              <a:ext cx="6" cy="25"/>
            </a:xfrm>
            <a:custGeom>
              <a:avLst/>
              <a:gdLst>
                <a:gd name="T0" fmla="*/ 1 w 10"/>
                <a:gd name="T1" fmla="*/ 0 h 76"/>
                <a:gd name="T2" fmla="*/ 1 w 10"/>
                <a:gd name="T3" fmla="*/ 0 h 76"/>
                <a:gd name="T4" fmla="*/ 1 w 10"/>
                <a:gd name="T5" fmla="*/ 0 h 76"/>
                <a:gd name="T6" fmla="*/ 0 w 10"/>
                <a:gd name="T7" fmla="*/ 0 h 76"/>
                <a:gd name="T8" fmla="*/ 0 w 10"/>
                <a:gd name="T9" fmla="*/ 0 h 76"/>
                <a:gd name="T10" fmla="*/ 1 w 10"/>
                <a:gd name="T11" fmla="*/ 0 h 76"/>
                <a:gd name="T12" fmla="*/ 0 w 10"/>
                <a:gd name="T13" fmla="*/ 0 h 76"/>
                <a:gd name="T14" fmla="*/ 0 w 10"/>
                <a:gd name="T15" fmla="*/ 0 h 76"/>
                <a:gd name="T16" fmla="*/ 1 w 10"/>
                <a:gd name="T17" fmla="*/ 0 h 76"/>
                <a:gd name="T18" fmla="*/ 1 w 10"/>
                <a:gd name="T19" fmla="*/ 0 h 7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0"/>
                <a:gd name="T31" fmla="*/ 0 h 76"/>
                <a:gd name="T32" fmla="*/ 10 w 10"/>
                <a:gd name="T33" fmla="*/ 76 h 7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0" h="76">
                  <a:moveTo>
                    <a:pt x="5" y="64"/>
                  </a:moveTo>
                  <a:lnTo>
                    <a:pt x="10" y="70"/>
                  </a:lnTo>
                  <a:lnTo>
                    <a:pt x="10" y="0"/>
                  </a:lnTo>
                  <a:lnTo>
                    <a:pt x="0" y="0"/>
                  </a:lnTo>
                  <a:lnTo>
                    <a:pt x="0" y="70"/>
                  </a:lnTo>
                  <a:lnTo>
                    <a:pt x="5" y="76"/>
                  </a:lnTo>
                  <a:lnTo>
                    <a:pt x="0" y="70"/>
                  </a:lnTo>
                  <a:lnTo>
                    <a:pt x="0" y="76"/>
                  </a:lnTo>
                  <a:lnTo>
                    <a:pt x="5" y="76"/>
                  </a:lnTo>
                  <a:lnTo>
                    <a:pt x="5" y="6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389" name="Freeform 1970"/>
            <p:cNvSpPr>
              <a:spLocks/>
            </p:cNvSpPr>
            <p:nvPr/>
          </p:nvSpPr>
          <p:spPr bwMode="auto">
            <a:xfrm>
              <a:off x="5123" y="2918"/>
              <a:ext cx="104" cy="4"/>
            </a:xfrm>
            <a:custGeom>
              <a:avLst/>
              <a:gdLst>
                <a:gd name="T0" fmla="*/ 1 w 208"/>
                <a:gd name="T1" fmla="*/ 0 h 12"/>
                <a:gd name="T2" fmla="*/ 1 w 208"/>
                <a:gd name="T3" fmla="*/ 0 h 12"/>
                <a:gd name="T4" fmla="*/ 0 w 208"/>
                <a:gd name="T5" fmla="*/ 0 h 12"/>
                <a:gd name="T6" fmla="*/ 0 w 208"/>
                <a:gd name="T7" fmla="*/ 0 h 12"/>
                <a:gd name="T8" fmla="*/ 1 w 208"/>
                <a:gd name="T9" fmla="*/ 0 h 12"/>
                <a:gd name="T10" fmla="*/ 1 w 208"/>
                <a:gd name="T11" fmla="*/ 0 h 12"/>
                <a:gd name="T12" fmla="*/ 1 w 208"/>
                <a:gd name="T13" fmla="*/ 0 h 12"/>
                <a:gd name="T14" fmla="*/ 1 w 208"/>
                <a:gd name="T15" fmla="*/ 0 h 12"/>
                <a:gd name="T16" fmla="*/ 1 w 208"/>
                <a:gd name="T17" fmla="*/ 0 h 12"/>
                <a:gd name="T18" fmla="*/ 1 w 208"/>
                <a:gd name="T19" fmla="*/ 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08"/>
                <a:gd name="T31" fmla="*/ 0 h 12"/>
                <a:gd name="T32" fmla="*/ 208 w 208"/>
                <a:gd name="T33" fmla="*/ 12 h 1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08" h="12">
                  <a:moveTo>
                    <a:pt x="198" y="6"/>
                  </a:moveTo>
                  <a:lnTo>
                    <a:pt x="203" y="0"/>
                  </a:lnTo>
                  <a:lnTo>
                    <a:pt x="0" y="0"/>
                  </a:lnTo>
                  <a:lnTo>
                    <a:pt x="0" y="12"/>
                  </a:lnTo>
                  <a:lnTo>
                    <a:pt x="203" y="12"/>
                  </a:lnTo>
                  <a:lnTo>
                    <a:pt x="208" y="6"/>
                  </a:lnTo>
                  <a:lnTo>
                    <a:pt x="203" y="12"/>
                  </a:lnTo>
                  <a:lnTo>
                    <a:pt x="208" y="12"/>
                  </a:lnTo>
                  <a:lnTo>
                    <a:pt x="208" y="6"/>
                  </a:lnTo>
                  <a:lnTo>
                    <a:pt x="198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390" name="Freeform 1971"/>
            <p:cNvSpPr>
              <a:spLocks/>
            </p:cNvSpPr>
            <p:nvPr/>
          </p:nvSpPr>
          <p:spPr bwMode="auto">
            <a:xfrm>
              <a:off x="5082" y="2838"/>
              <a:ext cx="28" cy="42"/>
            </a:xfrm>
            <a:custGeom>
              <a:avLst/>
              <a:gdLst>
                <a:gd name="T0" fmla="*/ 1 w 55"/>
                <a:gd name="T1" fmla="*/ 0 h 125"/>
                <a:gd name="T2" fmla="*/ 0 w 55"/>
                <a:gd name="T3" fmla="*/ 0 h 125"/>
                <a:gd name="T4" fmla="*/ 1 w 55"/>
                <a:gd name="T5" fmla="*/ 0 h 125"/>
                <a:gd name="T6" fmla="*/ 1 w 55"/>
                <a:gd name="T7" fmla="*/ 0 h 125"/>
                <a:gd name="T8" fmla="*/ 1 w 55"/>
                <a:gd name="T9" fmla="*/ 0 h 125"/>
                <a:gd name="T10" fmla="*/ 1 w 55"/>
                <a:gd name="T11" fmla="*/ 0 h 1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5"/>
                <a:gd name="T19" fmla="*/ 0 h 125"/>
                <a:gd name="T20" fmla="*/ 55 w 55"/>
                <a:gd name="T21" fmla="*/ 125 h 12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5" h="125">
                  <a:moveTo>
                    <a:pt x="4" y="2"/>
                  </a:moveTo>
                  <a:lnTo>
                    <a:pt x="0" y="5"/>
                  </a:lnTo>
                  <a:lnTo>
                    <a:pt x="47" y="125"/>
                  </a:lnTo>
                  <a:lnTo>
                    <a:pt x="55" y="120"/>
                  </a:lnTo>
                  <a:lnTo>
                    <a:pt x="8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391" name="Freeform 1972"/>
            <p:cNvSpPr>
              <a:spLocks/>
            </p:cNvSpPr>
            <p:nvPr/>
          </p:nvSpPr>
          <p:spPr bwMode="auto">
            <a:xfrm>
              <a:off x="5236" y="2838"/>
              <a:ext cx="23" cy="41"/>
            </a:xfrm>
            <a:custGeom>
              <a:avLst/>
              <a:gdLst>
                <a:gd name="T0" fmla="*/ 1 w 45"/>
                <a:gd name="T1" fmla="*/ 0 h 125"/>
                <a:gd name="T2" fmla="*/ 1 w 45"/>
                <a:gd name="T3" fmla="*/ 0 h 125"/>
                <a:gd name="T4" fmla="*/ 1 w 45"/>
                <a:gd name="T5" fmla="*/ 0 h 125"/>
                <a:gd name="T6" fmla="*/ 1 w 45"/>
                <a:gd name="T7" fmla="*/ 0 h 125"/>
                <a:gd name="T8" fmla="*/ 0 w 45"/>
                <a:gd name="T9" fmla="*/ 0 h 125"/>
                <a:gd name="T10" fmla="*/ 1 w 45"/>
                <a:gd name="T11" fmla="*/ 0 h 1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5"/>
                <a:gd name="T19" fmla="*/ 0 h 125"/>
                <a:gd name="T20" fmla="*/ 45 w 45"/>
                <a:gd name="T21" fmla="*/ 125 h 12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5" h="125">
                  <a:moveTo>
                    <a:pt x="5" y="124"/>
                  </a:moveTo>
                  <a:lnTo>
                    <a:pt x="10" y="125"/>
                  </a:lnTo>
                  <a:lnTo>
                    <a:pt x="45" y="2"/>
                  </a:lnTo>
                  <a:lnTo>
                    <a:pt x="35" y="0"/>
                  </a:lnTo>
                  <a:lnTo>
                    <a:pt x="0" y="123"/>
                  </a:lnTo>
                  <a:lnTo>
                    <a:pt x="5" y="12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392" name="Freeform 1973"/>
            <p:cNvSpPr>
              <a:spLocks/>
            </p:cNvSpPr>
            <p:nvPr/>
          </p:nvSpPr>
          <p:spPr bwMode="auto">
            <a:xfrm>
              <a:off x="5060" y="2627"/>
              <a:ext cx="219" cy="198"/>
            </a:xfrm>
            <a:custGeom>
              <a:avLst/>
              <a:gdLst>
                <a:gd name="T0" fmla="*/ 1 w 438"/>
                <a:gd name="T1" fmla="*/ 0 h 596"/>
                <a:gd name="T2" fmla="*/ 1 w 438"/>
                <a:gd name="T3" fmla="*/ 0 h 596"/>
                <a:gd name="T4" fmla="*/ 1 w 438"/>
                <a:gd name="T5" fmla="*/ 0 h 596"/>
                <a:gd name="T6" fmla="*/ 1 w 438"/>
                <a:gd name="T7" fmla="*/ 0 h 596"/>
                <a:gd name="T8" fmla="*/ 1 w 438"/>
                <a:gd name="T9" fmla="*/ 0 h 596"/>
                <a:gd name="T10" fmla="*/ 1 w 438"/>
                <a:gd name="T11" fmla="*/ 0 h 596"/>
                <a:gd name="T12" fmla="*/ 1 w 438"/>
                <a:gd name="T13" fmla="*/ 0 h 596"/>
                <a:gd name="T14" fmla="*/ 1 w 438"/>
                <a:gd name="T15" fmla="*/ 0 h 596"/>
                <a:gd name="T16" fmla="*/ 1 w 438"/>
                <a:gd name="T17" fmla="*/ 0 h 596"/>
                <a:gd name="T18" fmla="*/ 0 w 438"/>
                <a:gd name="T19" fmla="*/ 0 h 596"/>
                <a:gd name="T20" fmla="*/ 1 w 438"/>
                <a:gd name="T21" fmla="*/ 0 h 596"/>
                <a:gd name="T22" fmla="*/ 1 w 438"/>
                <a:gd name="T23" fmla="*/ 0 h 596"/>
                <a:gd name="T24" fmla="*/ 1 w 438"/>
                <a:gd name="T25" fmla="*/ 0 h 596"/>
                <a:gd name="T26" fmla="*/ 1 w 438"/>
                <a:gd name="T27" fmla="*/ 0 h 596"/>
                <a:gd name="T28" fmla="*/ 1 w 438"/>
                <a:gd name="T29" fmla="*/ 0 h 596"/>
                <a:gd name="T30" fmla="*/ 1 w 438"/>
                <a:gd name="T31" fmla="*/ 0 h 596"/>
                <a:gd name="T32" fmla="*/ 1 w 438"/>
                <a:gd name="T33" fmla="*/ 0 h 596"/>
                <a:gd name="T34" fmla="*/ 1 w 438"/>
                <a:gd name="T35" fmla="*/ 0 h 596"/>
                <a:gd name="T36" fmla="*/ 1 w 438"/>
                <a:gd name="T37" fmla="*/ 0 h 596"/>
                <a:gd name="T38" fmla="*/ 1 w 438"/>
                <a:gd name="T39" fmla="*/ 0 h 596"/>
                <a:gd name="T40" fmla="*/ 1 w 438"/>
                <a:gd name="T41" fmla="*/ 0 h 596"/>
                <a:gd name="T42" fmla="*/ 1 w 438"/>
                <a:gd name="T43" fmla="*/ 0 h 596"/>
                <a:gd name="T44" fmla="*/ 1 w 438"/>
                <a:gd name="T45" fmla="*/ 0 h 596"/>
                <a:gd name="T46" fmla="*/ 1 w 438"/>
                <a:gd name="T47" fmla="*/ 0 h 596"/>
                <a:gd name="T48" fmla="*/ 1 w 438"/>
                <a:gd name="T49" fmla="*/ 0 h 596"/>
                <a:gd name="T50" fmla="*/ 1 w 438"/>
                <a:gd name="T51" fmla="*/ 0 h 596"/>
                <a:gd name="T52" fmla="*/ 1 w 438"/>
                <a:gd name="T53" fmla="*/ 0 h 596"/>
                <a:gd name="T54" fmla="*/ 1 w 438"/>
                <a:gd name="T55" fmla="*/ 0 h 596"/>
                <a:gd name="T56" fmla="*/ 1 w 438"/>
                <a:gd name="T57" fmla="*/ 0 h 596"/>
                <a:gd name="T58" fmla="*/ 1 w 438"/>
                <a:gd name="T59" fmla="*/ 0 h 596"/>
                <a:gd name="T60" fmla="*/ 1 w 438"/>
                <a:gd name="T61" fmla="*/ 0 h 596"/>
                <a:gd name="T62" fmla="*/ 1 w 438"/>
                <a:gd name="T63" fmla="*/ 0 h 596"/>
                <a:gd name="T64" fmla="*/ 1 w 438"/>
                <a:gd name="T65" fmla="*/ 0 h 596"/>
                <a:gd name="T66" fmla="*/ 1 w 438"/>
                <a:gd name="T67" fmla="*/ 0 h 596"/>
                <a:gd name="T68" fmla="*/ 1 w 438"/>
                <a:gd name="T69" fmla="*/ 0 h 596"/>
                <a:gd name="T70" fmla="*/ 1 w 438"/>
                <a:gd name="T71" fmla="*/ 0 h 596"/>
                <a:gd name="T72" fmla="*/ 1 w 438"/>
                <a:gd name="T73" fmla="*/ 0 h 596"/>
                <a:gd name="T74" fmla="*/ 1 w 438"/>
                <a:gd name="T75" fmla="*/ 0 h 596"/>
                <a:gd name="T76" fmla="*/ 1 w 438"/>
                <a:gd name="T77" fmla="*/ 0 h 596"/>
                <a:gd name="T78" fmla="*/ 1 w 438"/>
                <a:gd name="T79" fmla="*/ 0 h 596"/>
                <a:gd name="T80" fmla="*/ 1 w 438"/>
                <a:gd name="T81" fmla="*/ 0 h 596"/>
                <a:gd name="T82" fmla="*/ 1 w 438"/>
                <a:gd name="T83" fmla="*/ 0 h 596"/>
                <a:gd name="T84" fmla="*/ 1 w 438"/>
                <a:gd name="T85" fmla="*/ 0 h 596"/>
                <a:gd name="T86" fmla="*/ 1 w 438"/>
                <a:gd name="T87" fmla="*/ 0 h 596"/>
                <a:gd name="T88" fmla="*/ 1 w 438"/>
                <a:gd name="T89" fmla="*/ 0 h 596"/>
                <a:gd name="T90" fmla="*/ 1 w 438"/>
                <a:gd name="T91" fmla="*/ 0 h 596"/>
                <a:gd name="T92" fmla="*/ 1 w 438"/>
                <a:gd name="T93" fmla="*/ 0 h 596"/>
                <a:gd name="T94" fmla="*/ 1 w 438"/>
                <a:gd name="T95" fmla="*/ 0 h 596"/>
                <a:gd name="T96" fmla="*/ 1 w 438"/>
                <a:gd name="T97" fmla="*/ 0 h 596"/>
                <a:gd name="T98" fmla="*/ 1 w 438"/>
                <a:gd name="T99" fmla="*/ 0 h 596"/>
                <a:gd name="T100" fmla="*/ 1 w 438"/>
                <a:gd name="T101" fmla="*/ 0 h 596"/>
                <a:gd name="T102" fmla="*/ 1 w 438"/>
                <a:gd name="T103" fmla="*/ 0 h 596"/>
                <a:gd name="T104" fmla="*/ 1 w 438"/>
                <a:gd name="T105" fmla="*/ 0 h 59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438"/>
                <a:gd name="T160" fmla="*/ 0 h 596"/>
                <a:gd name="T161" fmla="*/ 438 w 438"/>
                <a:gd name="T162" fmla="*/ 596 h 59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438" h="596">
                  <a:moveTo>
                    <a:pt x="206" y="53"/>
                  </a:moveTo>
                  <a:lnTo>
                    <a:pt x="195" y="41"/>
                  </a:lnTo>
                  <a:lnTo>
                    <a:pt x="185" y="31"/>
                  </a:lnTo>
                  <a:lnTo>
                    <a:pt x="173" y="24"/>
                  </a:lnTo>
                  <a:lnTo>
                    <a:pt x="163" y="20"/>
                  </a:lnTo>
                  <a:lnTo>
                    <a:pt x="151" y="21"/>
                  </a:lnTo>
                  <a:lnTo>
                    <a:pt x="138" y="27"/>
                  </a:lnTo>
                  <a:lnTo>
                    <a:pt x="123" y="41"/>
                  </a:lnTo>
                  <a:lnTo>
                    <a:pt x="105" y="60"/>
                  </a:lnTo>
                  <a:lnTo>
                    <a:pt x="87" y="83"/>
                  </a:lnTo>
                  <a:lnTo>
                    <a:pt x="68" y="104"/>
                  </a:lnTo>
                  <a:lnTo>
                    <a:pt x="52" y="124"/>
                  </a:lnTo>
                  <a:lnTo>
                    <a:pt x="36" y="142"/>
                  </a:lnTo>
                  <a:lnTo>
                    <a:pt x="24" y="159"/>
                  </a:lnTo>
                  <a:lnTo>
                    <a:pt x="14" y="175"/>
                  </a:lnTo>
                  <a:lnTo>
                    <a:pt x="6" y="191"/>
                  </a:lnTo>
                  <a:lnTo>
                    <a:pt x="4" y="207"/>
                  </a:lnTo>
                  <a:lnTo>
                    <a:pt x="3" y="230"/>
                  </a:lnTo>
                  <a:lnTo>
                    <a:pt x="1" y="258"/>
                  </a:lnTo>
                  <a:lnTo>
                    <a:pt x="0" y="289"/>
                  </a:lnTo>
                  <a:lnTo>
                    <a:pt x="2" y="319"/>
                  </a:lnTo>
                  <a:lnTo>
                    <a:pt x="8" y="349"/>
                  </a:lnTo>
                  <a:lnTo>
                    <a:pt x="20" y="372"/>
                  </a:lnTo>
                  <a:lnTo>
                    <a:pt x="39" y="388"/>
                  </a:lnTo>
                  <a:lnTo>
                    <a:pt x="67" y="394"/>
                  </a:lnTo>
                  <a:lnTo>
                    <a:pt x="98" y="394"/>
                  </a:lnTo>
                  <a:lnTo>
                    <a:pt x="124" y="394"/>
                  </a:lnTo>
                  <a:lnTo>
                    <a:pt x="144" y="394"/>
                  </a:lnTo>
                  <a:lnTo>
                    <a:pt x="161" y="394"/>
                  </a:lnTo>
                  <a:lnTo>
                    <a:pt x="173" y="394"/>
                  </a:lnTo>
                  <a:lnTo>
                    <a:pt x="182" y="394"/>
                  </a:lnTo>
                  <a:lnTo>
                    <a:pt x="187" y="394"/>
                  </a:lnTo>
                  <a:lnTo>
                    <a:pt x="188" y="394"/>
                  </a:lnTo>
                  <a:lnTo>
                    <a:pt x="189" y="406"/>
                  </a:lnTo>
                  <a:lnTo>
                    <a:pt x="189" y="417"/>
                  </a:lnTo>
                  <a:lnTo>
                    <a:pt x="188" y="427"/>
                  </a:lnTo>
                  <a:lnTo>
                    <a:pt x="188" y="431"/>
                  </a:lnTo>
                  <a:lnTo>
                    <a:pt x="184" y="431"/>
                  </a:lnTo>
                  <a:lnTo>
                    <a:pt x="174" y="433"/>
                  </a:lnTo>
                  <a:lnTo>
                    <a:pt x="162" y="437"/>
                  </a:lnTo>
                  <a:lnTo>
                    <a:pt x="149" y="444"/>
                  </a:lnTo>
                  <a:lnTo>
                    <a:pt x="136" y="455"/>
                  </a:lnTo>
                  <a:lnTo>
                    <a:pt x="129" y="471"/>
                  </a:lnTo>
                  <a:lnTo>
                    <a:pt x="128" y="493"/>
                  </a:lnTo>
                  <a:lnTo>
                    <a:pt x="137" y="521"/>
                  </a:lnTo>
                  <a:lnTo>
                    <a:pt x="147" y="538"/>
                  </a:lnTo>
                  <a:lnTo>
                    <a:pt x="156" y="554"/>
                  </a:lnTo>
                  <a:lnTo>
                    <a:pt x="166" y="566"/>
                  </a:lnTo>
                  <a:lnTo>
                    <a:pt x="177" y="578"/>
                  </a:lnTo>
                  <a:lnTo>
                    <a:pt x="190" y="585"/>
                  </a:lnTo>
                  <a:lnTo>
                    <a:pt x="202" y="591"/>
                  </a:lnTo>
                  <a:lnTo>
                    <a:pt x="215" y="595"/>
                  </a:lnTo>
                  <a:lnTo>
                    <a:pt x="228" y="596"/>
                  </a:lnTo>
                  <a:lnTo>
                    <a:pt x="240" y="595"/>
                  </a:lnTo>
                  <a:lnTo>
                    <a:pt x="253" y="591"/>
                  </a:lnTo>
                  <a:lnTo>
                    <a:pt x="265" y="585"/>
                  </a:lnTo>
                  <a:lnTo>
                    <a:pt x="277" y="576"/>
                  </a:lnTo>
                  <a:lnTo>
                    <a:pt x="289" y="565"/>
                  </a:lnTo>
                  <a:lnTo>
                    <a:pt x="300" y="552"/>
                  </a:lnTo>
                  <a:lnTo>
                    <a:pt x="309" y="536"/>
                  </a:lnTo>
                  <a:lnTo>
                    <a:pt x="319" y="518"/>
                  </a:lnTo>
                  <a:lnTo>
                    <a:pt x="327" y="492"/>
                  </a:lnTo>
                  <a:lnTo>
                    <a:pt x="325" y="471"/>
                  </a:lnTo>
                  <a:lnTo>
                    <a:pt x="317" y="455"/>
                  </a:lnTo>
                  <a:lnTo>
                    <a:pt x="305" y="444"/>
                  </a:lnTo>
                  <a:lnTo>
                    <a:pt x="291" y="438"/>
                  </a:lnTo>
                  <a:lnTo>
                    <a:pt x="278" y="433"/>
                  </a:lnTo>
                  <a:lnTo>
                    <a:pt x="269" y="431"/>
                  </a:lnTo>
                  <a:lnTo>
                    <a:pt x="265" y="431"/>
                  </a:lnTo>
                  <a:lnTo>
                    <a:pt x="265" y="417"/>
                  </a:lnTo>
                  <a:lnTo>
                    <a:pt x="265" y="405"/>
                  </a:lnTo>
                  <a:lnTo>
                    <a:pt x="265" y="398"/>
                  </a:lnTo>
                  <a:lnTo>
                    <a:pt x="265" y="394"/>
                  </a:lnTo>
                  <a:lnTo>
                    <a:pt x="338" y="394"/>
                  </a:lnTo>
                  <a:lnTo>
                    <a:pt x="344" y="389"/>
                  </a:lnTo>
                  <a:lnTo>
                    <a:pt x="360" y="377"/>
                  </a:lnTo>
                  <a:lnTo>
                    <a:pt x="382" y="357"/>
                  </a:lnTo>
                  <a:lnTo>
                    <a:pt x="404" y="330"/>
                  </a:lnTo>
                  <a:lnTo>
                    <a:pt x="424" y="301"/>
                  </a:lnTo>
                  <a:lnTo>
                    <a:pt x="436" y="267"/>
                  </a:lnTo>
                  <a:lnTo>
                    <a:pt x="438" y="231"/>
                  </a:lnTo>
                  <a:lnTo>
                    <a:pt x="426" y="195"/>
                  </a:lnTo>
                  <a:lnTo>
                    <a:pt x="406" y="165"/>
                  </a:lnTo>
                  <a:lnTo>
                    <a:pt x="391" y="146"/>
                  </a:lnTo>
                  <a:lnTo>
                    <a:pt x="378" y="136"/>
                  </a:lnTo>
                  <a:lnTo>
                    <a:pt x="368" y="132"/>
                  </a:lnTo>
                  <a:lnTo>
                    <a:pt x="362" y="134"/>
                  </a:lnTo>
                  <a:lnTo>
                    <a:pt x="357" y="137"/>
                  </a:lnTo>
                  <a:lnTo>
                    <a:pt x="355" y="142"/>
                  </a:lnTo>
                  <a:lnTo>
                    <a:pt x="354" y="143"/>
                  </a:lnTo>
                  <a:lnTo>
                    <a:pt x="360" y="131"/>
                  </a:lnTo>
                  <a:lnTo>
                    <a:pt x="366" y="113"/>
                  </a:lnTo>
                  <a:lnTo>
                    <a:pt x="369" y="90"/>
                  </a:lnTo>
                  <a:lnTo>
                    <a:pt x="367" y="64"/>
                  </a:lnTo>
                  <a:lnTo>
                    <a:pt x="359" y="41"/>
                  </a:lnTo>
                  <a:lnTo>
                    <a:pt x="342" y="20"/>
                  </a:lnTo>
                  <a:lnTo>
                    <a:pt x="315" y="5"/>
                  </a:lnTo>
                  <a:lnTo>
                    <a:pt x="274" y="0"/>
                  </a:lnTo>
                  <a:lnTo>
                    <a:pt x="254" y="3"/>
                  </a:lnTo>
                  <a:lnTo>
                    <a:pt x="237" y="9"/>
                  </a:lnTo>
                  <a:lnTo>
                    <a:pt x="226" y="17"/>
                  </a:lnTo>
                  <a:lnTo>
                    <a:pt x="218" y="26"/>
                  </a:lnTo>
                  <a:lnTo>
                    <a:pt x="211" y="36"/>
                  </a:lnTo>
                  <a:lnTo>
                    <a:pt x="208" y="44"/>
                  </a:lnTo>
                  <a:lnTo>
                    <a:pt x="206" y="50"/>
                  </a:lnTo>
                  <a:lnTo>
                    <a:pt x="206" y="5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393" name="Freeform 1974"/>
            <p:cNvSpPr>
              <a:spLocks/>
            </p:cNvSpPr>
            <p:nvPr/>
          </p:nvSpPr>
          <p:spPr bwMode="auto">
            <a:xfrm>
              <a:off x="5145" y="2757"/>
              <a:ext cx="57" cy="54"/>
            </a:xfrm>
            <a:custGeom>
              <a:avLst/>
              <a:gdLst>
                <a:gd name="T0" fmla="*/ 0 w 116"/>
                <a:gd name="T1" fmla="*/ 0 h 161"/>
                <a:gd name="T2" fmla="*/ 0 w 116"/>
                <a:gd name="T3" fmla="*/ 0 h 161"/>
                <a:gd name="T4" fmla="*/ 0 w 116"/>
                <a:gd name="T5" fmla="*/ 0 h 161"/>
                <a:gd name="T6" fmla="*/ 0 w 116"/>
                <a:gd name="T7" fmla="*/ 0 h 161"/>
                <a:gd name="T8" fmla="*/ 0 w 116"/>
                <a:gd name="T9" fmla="*/ 0 h 161"/>
                <a:gd name="T10" fmla="*/ 0 w 116"/>
                <a:gd name="T11" fmla="*/ 0 h 161"/>
                <a:gd name="T12" fmla="*/ 0 w 116"/>
                <a:gd name="T13" fmla="*/ 0 h 161"/>
                <a:gd name="T14" fmla="*/ 0 w 116"/>
                <a:gd name="T15" fmla="*/ 0 h 161"/>
                <a:gd name="T16" fmla="*/ 0 w 116"/>
                <a:gd name="T17" fmla="*/ 0 h 161"/>
                <a:gd name="T18" fmla="*/ 0 w 116"/>
                <a:gd name="T19" fmla="*/ 0 h 161"/>
                <a:gd name="T20" fmla="*/ 0 w 116"/>
                <a:gd name="T21" fmla="*/ 0 h 161"/>
                <a:gd name="T22" fmla="*/ 0 w 116"/>
                <a:gd name="T23" fmla="*/ 0 h 161"/>
                <a:gd name="T24" fmla="*/ 0 w 116"/>
                <a:gd name="T25" fmla="*/ 0 h 161"/>
                <a:gd name="T26" fmla="*/ 0 w 116"/>
                <a:gd name="T27" fmla="*/ 0 h 161"/>
                <a:gd name="T28" fmla="*/ 0 w 116"/>
                <a:gd name="T29" fmla="*/ 0 h 161"/>
                <a:gd name="T30" fmla="*/ 0 w 116"/>
                <a:gd name="T31" fmla="*/ 0 h 161"/>
                <a:gd name="T32" fmla="*/ 0 w 116"/>
                <a:gd name="T33" fmla="*/ 0 h 161"/>
                <a:gd name="T34" fmla="*/ 0 w 116"/>
                <a:gd name="T35" fmla="*/ 0 h 161"/>
                <a:gd name="T36" fmla="*/ 0 w 116"/>
                <a:gd name="T37" fmla="*/ 0 h 161"/>
                <a:gd name="T38" fmla="*/ 0 w 116"/>
                <a:gd name="T39" fmla="*/ 0 h 161"/>
                <a:gd name="T40" fmla="*/ 0 w 116"/>
                <a:gd name="T41" fmla="*/ 0 h 161"/>
                <a:gd name="T42" fmla="*/ 0 w 116"/>
                <a:gd name="T43" fmla="*/ 0 h 161"/>
                <a:gd name="T44" fmla="*/ 0 w 116"/>
                <a:gd name="T45" fmla="*/ 0 h 16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16"/>
                <a:gd name="T70" fmla="*/ 0 h 161"/>
                <a:gd name="T71" fmla="*/ 116 w 116"/>
                <a:gd name="T72" fmla="*/ 161 h 161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16" h="161">
                  <a:moveTo>
                    <a:pt x="26" y="0"/>
                  </a:moveTo>
                  <a:lnTo>
                    <a:pt x="26" y="56"/>
                  </a:lnTo>
                  <a:lnTo>
                    <a:pt x="23" y="58"/>
                  </a:lnTo>
                  <a:lnTo>
                    <a:pt x="16" y="66"/>
                  </a:lnTo>
                  <a:lnTo>
                    <a:pt x="7" y="77"/>
                  </a:lnTo>
                  <a:lnTo>
                    <a:pt x="1" y="90"/>
                  </a:lnTo>
                  <a:lnTo>
                    <a:pt x="0" y="106"/>
                  </a:lnTo>
                  <a:lnTo>
                    <a:pt x="6" y="124"/>
                  </a:lnTo>
                  <a:lnTo>
                    <a:pt x="24" y="143"/>
                  </a:lnTo>
                  <a:lnTo>
                    <a:pt x="55" y="161"/>
                  </a:lnTo>
                  <a:lnTo>
                    <a:pt x="59" y="159"/>
                  </a:lnTo>
                  <a:lnTo>
                    <a:pt x="70" y="154"/>
                  </a:lnTo>
                  <a:lnTo>
                    <a:pt x="86" y="145"/>
                  </a:lnTo>
                  <a:lnTo>
                    <a:pt x="100" y="133"/>
                  </a:lnTo>
                  <a:lnTo>
                    <a:pt x="112" y="118"/>
                  </a:lnTo>
                  <a:lnTo>
                    <a:pt x="116" y="100"/>
                  </a:lnTo>
                  <a:lnTo>
                    <a:pt x="109" y="80"/>
                  </a:lnTo>
                  <a:lnTo>
                    <a:pt x="90" y="58"/>
                  </a:lnTo>
                  <a:lnTo>
                    <a:pt x="90" y="46"/>
                  </a:lnTo>
                  <a:lnTo>
                    <a:pt x="90" y="27"/>
                  </a:lnTo>
                  <a:lnTo>
                    <a:pt x="90" y="8"/>
                  </a:lnTo>
                  <a:lnTo>
                    <a:pt x="90" y="0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394" name="Freeform 1975"/>
            <p:cNvSpPr>
              <a:spLocks/>
            </p:cNvSpPr>
            <p:nvPr/>
          </p:nvSpPr>
          <p:spPr bwMode="auto">
            <a:xfrm>
              <a:off x="5155" y="2757"/>
              <a:ext cx="5" cy="21"/>
            </a:xfrm>
            <a:custGeom>
              <a:avLst/>
              <a:gdLst>
                <a:gd name="T0" fmla="*/ 1 w 10"/>
                <a:gd name="T1" fmla="*/ 0 h 61"/>
                <a:gd name="T2" fmla="*/ 1 w 10"/>
                <a:gd name="T3" fmla="*/ 0 h 61"/>
                <a:gd name="T4" fmla="*/ 1 w 10"/>
                <a:gd name="T5" fmla="*/ 0 h 61"/>
                <a:gd name="T6" fmla="*/ 0 w 10"/>
                <a:gd name="T7" fmla="*/ 0 h 61"/>
                <a:gd name="T8" fmla="*/ 0 w 10"/>
                <a:gd name="T9" fmla="*/ 0 h 61"/>
                <a:gd name="T10" fmla="*/ 1 w 10"/>
                <a:gd name="T11" fmla="*/ 0 h 61"/>
                <a:gd name="T12" fmla="*/ 1 w 10"/>
                <a:gd name="T13" fmla="*/ 0 h 61"/>
                <a:gd name="T14" fmla="*/ 1 w 10"/>
                <a:gd name="T15" fmla="*/ 0 h 61"/>
                <a:gd name="T16" fmla="*/ 1 w 10"/>
                <a:gd name="T17" fmla="*/ 0 h 61"/>
                <a:gd name="T18" fmla="*/ 1 w 10"/>
                <a:gd name="T19" fmla="*/ 0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0"/>
                <a:gd name="T31" fmla="*/ 0 h 61"/>
                <a:gd name="T32" fmla="*/ 10 w 10"/>
                <a:gd name="T33" fmla="*/ 61 h 6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0" h="61">
                  <a:moveTo>
                    <a:pt x="7" y="61"/>
                  </a:moveTo>
                  <a:lnTo>
                    <a:pt x="10" y="56"/>
                  </a:lnTo>
                  <a:lnTo>
                    <a:pt x="10" y="0"/>
                  </a:lnTo>
                  <a:lnTo>
                    <a:pt x="0" y="0"/>
                  </a:lnTo>
                  <a:lnTo>
                    <a:pt x="0" y="56"/>
                  </a:lnTo>
                  <a:lnTo>
                    <a:pt x="3" y="51"/>
                  </a:lnTo>
                  <a:lnTo>
                    <a:pt x="7" y="61"/>
                  </a:lnTo>
                  <a:lnTo>
                    <a:pt x="10" y="60"/>
                  </a:lnTo>
                  <a:lnTo>
                    <a:pt x="10" y="56"/>
                  </a:lnTo>
                  <a:lnTo>
                    <a:pt x="7" y="6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395" name="Freeform 1976"/>
            <p:cNvSpPr>
              <a:spLocks/>
            </p:cNvSpPr>
            <p:nvPr/>
          </p:nvSpPr>
          <p:spPr bwMode="auto">
            <a:xfrm>
              <a:off x="5142" y="2774"/>
              <a:ext cx="31" cy="39"/>
            </a:xfrm>
            <a:custGeom>
              <a:avLst/>
              <a:gdLst>
                <a:gd name="T0" fmla="*/ 1 w 62"/>
                <a:gd name="T1" fmla="*/ 0 h 116"/>
                <a:gd name="T2" fmla="*/ 1 w 62"/>
                <a:gd name="T3" fmla="*/ 0 h 116"/>
                <a:gd name="T4" fmla="*/ 1 w 62"/>
                <a:gd name="T5" fmla="*/ 0 h 116"/>
                <a:gd name="T6" fmla="*/ 1 w 62"/>
                <a:gd name="T7" fmla="*/ 0 h 116"/>
                <a:gd name="T8" fmla="*/ 1 w 62"/>
                <a:gd name="T9" fmla="*/ 0 h 116"/>
                <a:gd name="T10" fmla="*/ 1 w 62"/>
                <a:gd name="T11" fmla="*/ 0 h 116"/>
                <a:gd name="T12" fmla="*/ 1 w 62"/>
                <a:gd name="T13" fmla="*/ 0 h 116"/>
                <a:gd name="T14" fmla="*/ 1 w 62"/>
                <a:gd name="T15" fmla="*/ 0 h 116"/>
                <a:gd name="T16" fmla="*/ 1 w 62"/>
                <a:gd name="T17" fmla="*/ 0 h 116"/>
                <a:gd name="T18" fmla="*/ 1 w 62"/>
                <a:gd name="T19" fmla="*/ 0 h 116"/>
                <a:gd name="T20" fmla="*/ 1 w 62"/>
                <a:gd name="T21" fmla="*/ 0 h 116"/>
                <a:gd name="T22" fmla="*/ 1 w 62"/>
                <a:gd name="T23" fmla="*/ 0 h 116"/>
                <a:gd name="T24" fmla="*/ 1 w 62"/>
                <a:gd name="T25" fmla="*/ 0 h 116"/>
                <a:gd name="T26" fmla="*/ 1 w 62"/>
                <a:gd name="T27" fmla="*/ 0 h 116"/>
                <a:gd name="T28" fmla="*/ 1 w 62"/>
                <a:gd name="T29" fmla="*/ 0 h 116"/>
                <a:gd name="T30" fmla="*/ 0 w 62"/>
                <a:gd name="T31" fmla="*/ 0 h 116"/>
                <a:gd name="T32" fmla="*/ 1 w 62"/>
                <a:gd name="T33" fmla="*/ 0 h 116"/>
                <a:gd name="T34" fmla="*/ 1 w 62"/>
                <a:gd name="T35" fmla="*/ 0 h 116"/>
                <a:gd name="T36" fmla="*/ 1 w 62"/>
                <a:gd name="T37" fmla="*/ 0 h 116"/>
                <a:gd name="T38" fmla="*/ 1 w 62"/>
                <a:gd name="T39" fmla="*/ 0 h 116"/>
                <a:gd name="T40" fmla="*/ 1 w 62"/>
                <a:gd name="T41" fmla="*/ 0 h 11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62"/>
                <a:gd name="T64" fmla="*/ 0 h 116"/>
                <a:gd name="T65" fmla="*/ 62 w 62"/>
                <a:gd name="T66" fmla="*/ 116 h 11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62" h="116">
                  <a:moveTo>
                    <a:pt x="59" y="104"/>
                  </a:moveTo>
                  <a:lnTo>
                    <a:pt x="62" y="104"/>
                  </a:lnTo>
                  <a:lnTo>
                    <a:pt x="31" y="87"/>
                  </a:lnTo>
                  <a:lnTo>
                    <a:pt x="16" y="70"/>
                  </a:lnTo>
                  <a:lnTo>
                    <a:pt x="10" y="55"/>
                  </a:lnTo>
                  <a:lnTo>
                    <a:pt x="11" y="40"/>
                  </a:lnTo>
                  <a:lnTo>
                    <a:pt x="17" y="29"/>
                  </a:lnTo>
                  <a:lnTo>
                    <a:pt x="24" y="18"/>
                  </a:lnTo>
                  <a:lnTo>
                    <a:pt x="31" y="12"/>
                  </a:lnTo>
                  <a:lnTo>
                    <a:pt x="33" y="10"/>
                  </a:lnTo>
                  <a:lnTo>
                    <a:pt x="29" y="0"/>
                  </a:lnTo>
                  <a:lnTo>
                    <a:pt x="25" y="2"/>
                  </a:lnTo>
                  <a:lnTo>
                    <a:pt x="18" y="11"/>
                  </a:lnTo>
                  <a:lnTo>
                    <a:pt x="8" y="22"/>
                  </a:lnTo>
                  <a:lnTo>
                    <a:pt x="1" y="38"/>
                  </a:lnTo>
                  <a:lnTo>
                    <a:pt x="0" y="55"/>
                  </a:lnTo>
                  <a:lnTo>
                    <a:pt x="7" y="77"/>
                  </a:lnTo>
                  <a:lnTo>
                    <a:pt x="27" y="97"/>
                  </a:lnTo>
                  <a:lnTo>
                    <a:pt x="58" y="116"/>
                  </a:lnTo>
                  <a:lnTo>
                    <a:pt x="61" y="116"/>
                  </a:lnTo>
                  <a:lnTo>
                    <a:pt x="59" y="10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396" name="Freeform 1977"/>
            <p:cNvSpPr>
              <a:spLocks/>
            </p:cNvSpPr>
            <p:nvPr/>
          </p:nvSpPr>
          <p:spPr bwMode="auto">
            <a:xfrm>
              <a:off x="5171" y="2775"/>
              <a:ext cx="34" cy="38"/>
            </a:xfrm>
            <a:custGeom>
              <a:avLst/>
              <a:gdLst>
                <a:gd name="T0" fmla="*/ 1 w 67"/>
                <a:gd name="T1" fmla="*/ 0 h 114"/>
                <a:gd name="T2" fmla="*/ 1 w 67"/>
                <a:gd name="T3" fmla="*/ 0 h 114"/>
                <a:gd name="T4" fmla="*/ 1 w 67"/>
                <a:gd name="T5" fmla="*/ 0 h 114"/>
                <a:gd name="T6" fmla="*/ 1 w 67"/>
                <a:gd name="T7" fmla="*/ 0 h 114"/>
                <a:gd name="T8" fmla="*/ 1 w 67"/>
                <a:gd name="T9" fmla="*/ 0 h 114"/>
                <a:gd name="T10" fmla="*/ 1 w 67"/>
                <a:gd name="T11" fmla="*/ 0 h 114"/>
                <a:gd name="T12" fmla="*/ 1 w 67"/>
                <a:gd name="T13" fmla="*/ 0 h 114"/>
                <a:gd name="T14" fmla="*/ 1 w 67"/>
                <a:gd name="T15" fmla="*/ 0 h 114"/>
                <a:gd name="T16" fmla="*/ 1 w 67"/>
                <a:gd name="T17" fmla="*/ 0 h 114"/>
                <a:gd name="T18" fmla="*/ 0 w 67"/>
                <a:gd name="T19" fmla="*/ 0 h 114"/>
                <a:gd name="T20" fmla="*/ 1 w 67"/>
                <a:gd name="T21" fmla="*/ 0 h 114"/>
                <a:gd name="T22" fmla="*/ 1 w 67"/>
                <a:gd name="T23" fmla="*/ 0 h 114"/>
                <a:gd name="T24" fmla="*/ 1 w 67"/>
                <a:gd name="T25" fmla="*/ 0 h 114"/>
                <a:gd name="T26" fmla="*/ 1 w 67"/>
                <a:gd name="T27" fmla="*/ 0 h 114"/>
                <a:gd name="T28" fmla="*/ 1 w 67"/>
                <a:gd name="T29" fmla="*/ 0 h 114"/>
                <a:gd name="T30" fmla="*/ 1 w 67"/>
                <a:gd name="T31" fmla="*/ 0 h 114"/>
                <a:gd name="T32" fmla="*/ 1 w 67"/>
                <a:gd name="T33" fmla="*/ 0 h 114"/>
                <a:gd name="T34" fmla="*/ 1 w 67"/>
                <a:gd name="T35" fmla="*/ 0 h 114"/>
                <a:gd name="T36" fmla="*/ 1 w 67"/>
                <a:gd name="T37" fmla="*/ 0 h 114"/>
                <a:gd name="T38" fmla="*/ 1 w 67"/>
                <a:gd name="T39" fmla="*/ 0 h 114"/>
                <a:gd name="T40" fmla="*/ 1 w 67"/>
                <a:gd name="T41" fmla="*/ 0 h 114"/>
                <a:gd name="T42" fmla="*/ 1 w 67"/>
                <a:gd name="T43" fmla="*/ 0 h 114"/>
                <a:gd name="T44" fmla="*/ 1 w 67"/>
                <a:gd name="T45" fmla="*/ 0 h 114"/>
                <a:gd name="T46" fmla="*/ 1 w 67"/>
                <a:gd name="T47" fmla="*/ 0 h 11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67"/>
                <a:gd name="T73" fmla="*/ 0 h 114"/>
                <a:gd name="T74" fmla="*/ 67 w 67"/>
                <a:gd name="T75" fmla="*/ 114 h 114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67" h="114">
                  <a:moveTo>
                    <a:pt x="31" y="5"/>
                  </a:moveTo>
                  <a:lnTo>
                    <a:pt x="33" y="10"/>
                  </a:lnTo>
                  <a:lnTo>
                    <a:pt x="51" y="31"/>
                  </a:lnTo>
                  <a:lnTo>
                    <a:pt x="57" y="47"/>
                  </a:lnTo>
                  <a:lnTo>
                    <a:pt x="53" y="63"/>
                  </a:lnTo>
                  <a:lnTo>
                    <a:pt x="43" y="75"/>
                  </a:lnTo>
                  <a:lnTo>
                    <a:pt x="30" y="87"/>
                  </a:lnTo>
                  <a:lnTo>
                    <a:pt x="14" y="95"/>
                  </a:lnTo>
                  <a:lnTo>
                    <a:pt x="3" y="99"/>
                  </a:lnTo>
                  <a:lnTo>
                    <a:pt x="0" y="102"/>
                  </a:lnTo>
                  <a:lnTo>
                    <a:pt x="2" y="114"/>
                  </a:lnTo>
                  <a:lnTo>
                    <a:pt x="7" y="112"/>
                  </a:lnTo>
                  <a:lnTo>
                    <a:pt x="18" y="107"/>
                  </a:lnTo>
                  <a:lnTo>
                    <a:pt x="34" y="97"/>
                  </a:lnTo>
                  <a:lnTo>
                    <a:pt x="49" y="85"/>
                  </a:lnTo>
                  <a:lnTo>
                    <a:pt x="62" y="68"/>
                  </a:lnTo>
                  <a:lnTo>
                    <a:pt x="67" y="47"/>
                  </a:lnTo>
                  <a:lnTo>
                    <a:pt x="60" y="24"/>
                  </a:lnTo>
                  <a:lnTo>
                    <a:pt x="39" y="0"/>
                  </a:lnTo>
                  <a:lnTo>
                    <a:pt x="41" y="5"/>
                  </a:lnTo>
                  <a:lnTo>
                    <a:pt x="31" y="5"/>
                  </a:lnTo>
                  <a:lnTo>
                    <a:pt x="31" y="9"/>
                  </a:lnTo>
                  <a:lnTo>
                    <a:pt x="33" y="10"/>
                  </a:lnTo>
                  <a:lnTo>
                    <a:pt x="31" y="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397" name="Freeform 1978"/>
            <p:cNvSpPr>
              <a:spLocks/>
            </p:cNvSpPr>
            <p:nvPr/>
          </p:nvSpPr>
          <p:spPr bwMode="auto">
            <a:xfrm>
              <a:off x="5187" y="2755"/>
              <a:ext cx="5" cy="22"/>
            </a:xfrm>
            <a:custGeom>
              <a:avLst/>
              <a:gdLst>
                <a:gd name="T0" fmla="*/ 1 w 10"/>
                <a:gd name="T1" fmla="*/ 0 h 65"/>
                <a:gd name="T2" fmla="*/ 0 w 10"/>
                <a:gd name="T3" fmla="*/ 0 h 65"/>
                <a:gd name="T4" fmla="*/ 0 w 10"/>
                <a:gd name="T5" fmla="*/ 0 h 65"/>
                <a:gd name="T6" fmla="*/ 0 w 10"/>
                <a:gd name="T7" fmla="*/ 0 h 65"/>
                <a:gd name="T8" fmla="*/ 0 w 10"/>
                <a:gd name="T9" fmla="*/ 0 h 65"/>
                <a:gd name="T10" fmla="*/ 0 w 10"/>
                <a:gd name="T11" fmla="*/ 0 h 65"/>
                <a:gd name="T12" fmla="*/ 1 w 10"/>
                <a:gd name="T13" fmla="*/ 0 h 65"/>
                <a:gd name="T14" fmla="*/ 1 w 10"/>
                <a:gd name="T15" fmla="*/ 0 h 65"/>
                <a:gd name="T16" fmla="*/ 1 w 10"/>
                <a:gd name="T17" fmla="*/ 0 h 65"/>
                <a:gd name="T18" fmla="*/ 1 w 10"/>
                <a:gd name="T19" fmla="*/ 0 h 65"/>
                <a:gd name="T20" fmla="*/ 1 w 10"/>
                <a:gd name="T21" fmla="*/ 0 h 65"/>
                <a:gd name="T22" fmla="*/ 1 w 10"/>
                <a:gd name="T23" fmla="*/ 0 h 65"/>
                <a:gd name="T24" fmla="*/ 1 w 10"/>
                <a:gd name="T25" fmla="*/ 0 h 65"/>
                <a:gd name="T26" fmla="*/ 1 w 10"/>
                <a:gd name="T27" fmla="*/ 0 h 65"/>
                <a:gd name="T28" fmla="*/ 1 w 10"/>
                <a:gd name="T29" fmla="*/ 0 h 65"/>
                <a:gd name="T30" fmla="*/ 1 w 10"/>
                <a:gd name="T31" fmla="*/ 0 h 6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0"/>
                <a:gd name="T49" fmla="*/ 0 h 65"/>
                <a:gd name="T50" fmla="*/ 10 w 10"/>
                <a:gd name="T51" fmla="*/ 65 h 65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0" h="65">
                  <a:moveTo>
                    <a:pt x="5" y="13"/>
                  </a:moveTo>
                  <a:lnTo>
                    <a:pt x="0" y="7"/>
                  </a:lnTo>
                  <a:lnTo>
                    <a:pt x="0" y="15"/>
                  </a:lnTo>
                  <a:lnTo>
                    <a:pt x="0" y="34"/>
                  </a:lnTo>
                  <a:lnTo>
                    <a:pt x="0" y="53"/>
                  </a:lnTo>
                  <a:lnTo>
                    <a:pt x="0" y="65"/>
                  </a:lnTo>
                  <a:lnTo>
                    <a:pt x="10" y="65"/>
                  </a:lnTo>
                  <a:lnTo>
                    <a:pt x="10" y="53"/>
                  </a:lnTo>
                  <a:lnTo>
                    <a:pt x="10" y="34"/>
                  </a:lnTo>
                  <a:lnTo>
                    <a:pt x="10" y="15"/>
                  </a:lnTo>
                  <a:lnTo>
                    <a:pt x="10" y="7"/>
                  </a:lnTo>
                  <a:lnTo>
                    <a:pt x="5" y="0"/>
                  </a:lnTo>
                  <a:lnTo>
                    <a:pt x="10" y="7"/>
                  </a:lnTo>
                  <a:lnTo>
                    <a:pt x="10" y="0"/>
                  </a:lnTo>
                  <a:lnTo>
                    <a:pt x="5" y="0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398" name="Freeform 1979"/>
            <p:cNvSpPr>
              <a:spLocks/>
            </p:cNvSpPr>
            <p:nvPr/>
          </p:nvSpPr>
          <p:spPr bwMode="auto">
            <a:xfrm>
              <a:off x="5155" y="2755"/>
              <a:ext cx="34" cy="4"/>
            </a:xfrm>
            <a:custGeom>
              <a:avLst/>
              <a:gdLst>
                <a:gd name="T0" fmla="*/ 0 w 69"/>
                <a:gd name="T1" fmla="*/ 0 h 13"/>
                <a:gd name="T2" fmla="*/ 0 w 69"/>
                <a:gd name="T3" fmla="*/ 0 h 13"/>
                <a:gd name="T4" fmla="*/ 0 w 69"/>
                <a:gd name="T5" fmla="*/ 0 h 13"/>
                <a:gd name="T6" fmla="*/ 0 w 69"/>
                <a:gd name="T7" fmla="*/ 0 h 13"/>
                <a:gd name="T8" fmla="*/ 0 w 69"/>
                <a:gd name="T9" fmla="*/ 0 h 13"/>
                <a:gd name="T10" fmla="*/ 0 w 69"/>
                <a:gd name="T11" fmla="*/ 0 h 13"/>
                <a:gd name="T12" fmla="*/ 0 w 69"/>
                <a:gd name="T13" fmla="*/ 0 h 13"/>
                <a:gd name="T14" fmla="*/ 0 w 69"/>
                <a:gd name="T15" fmla="*/ 0 h 13"/>
                <a:gd name="T16" fmla="*/ 0 w 69"/>
                <a:gd name="T17" fmla="*/ 0 h 13"/>
                <a:gd name="T18" fmla="*/ 0 w 69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9"/>
                <a:gd name="T31" fmla="*/ 0 h 13"/>
                <a:gd name="T32" fmla="*/ 69 w 69"/>
                <a:gd name="T33" fmla="*/ 13 h 1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9" h="13">
                  <a:moveTo>
                    <a:pt x="10" y="7"/>
                  </a:moveTo>
                  <a:lnTo>
                    <a:pt x="5" y="13"/>
                  </a:lnTo>
                  <a:lnTo>
                    <a:pt x="69" y="13"/>
                  </a:lnTo>
                  <a:lnTo>
                    <a:pt x="69" y="0"/>
                  </a:lnTo>
                  <a:lnTo>
                    <a:pt x="5" y="0"/>
                  </a:lnTo>
                  <a:lnTo>
                    <a:pt x="0" y="7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0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399" name="Freeform 1980"/>
            <p:cNvSpPr>
              <a:spLocks/>
            </p:cNvSpPr>
            <p:nvPr/>
          </p:nvSpPr>
          <p:spPr bwMode="auto">
            <a:xfrm>
              <a:off x="5132" y="2667"/>
              <a:ext cx="83" cy="100"/>
            </a:xfrm>
            <a:custGeom>
              <a:avLst/>
              <a:gdLst>
                <a:gd name="T0" fmla="*/ 1 w 166"/>
                <a:gd name="T1" fmla="*/ 0 h 300"/>
                <a:gd name="T2" fmla="*/ 1 w 166"/>
                <a:gd name="T3" fmla="*/ 0 h 300"/>
                <a:gd name="T4" fmla="*/ 1 w 166"/>
                <a:gd name="T5" fmla="*/ 0 h 300"/>
                <a:gd name="T6" fmla="*/ 1 w 166"/>
                <a:gd name="T7" fmla="*/ 0 h 300"/>
                <a:gd name="T8" fmla="*/ 1 w 166"/>
                <a:gd name="T9" fmla="*/ 0 h 300"/>
                <a:gd name="T10" fmla="*/ 1 w 166"/>
                <a:gd name="T11" fmla="*/ 0 h 300"/>
                <a:gd name="T12" fmla="*/ 1 w 166"/>
                <a:gd name="T13" fmla="*/ 0 h 300"/>
                <a:gd name="T14" fmla="*/ 1 w 166"/>
                <a:gd name="T15" fmla="*/ 0 h 300"/>
                <a:gd name="T16" fmla="*/ 1 w 166"/>
                <a:gd name="T17" fmla="*/ 0 h 300"/>
                <a:gd name="T18" fmla="*/ 1 w 166"/>
                <a:gd name="T19" fmla="*/ 0 h 300"/>
                <a:gd name="T20" fmla="*/ 1 w 166"/>
                <a:gd name="T21" fmla="*/ 0 h 300"/>
                <a:gd name="T22" fmla="*/ 1 w 166"/>
                <a:gd name="T23" fmla="*/ 0 h 300"/>
                <a:gd name="T24" fmla="*/ 1 w 166"/>
                <a:gd name="T25" fmla="*/ 0 h 300"/>
                <a:gd name="T26" fmla="*/ 1 w 166"/>
                <a:gd name="T27" fmla="*/ 0 h 300"/>
                <a:gd name="T28" fmla="*/ 1 w 166"/>
                <a:gd name="T29" fmla="*/ 0 h 300"/>
                <a:gd name="T30" fmla="*/ 1 w 166"/>
                <a:gd name="T31" fmla="*/ 0 h 300"/>
                <a:gd name="T32" fmla="*/ 1 w 166"/>
                <a:gd name="T33" fmla="*/ 0 h 300"/>
                <a:gd name="T34" fmla="*/ 1 w 166"/>
                <a:gd name="T35" fmla="*/ 0 h 300"/>
                <a:gd name="T36" fmla="*/ 1 w 166"/>
                <a:gd name="T37" fmla="*/ 0 h 300"/>
                <a:gd name="T38" fmla="*/ 1 w 166"/>
                <a:gd name="T39" fmla="*/ 0 h 300"/>
                <a:gd name="T40" fmla="*/ 1 w 166"/>
                <a:gd name="T41" fmla="*/ 0 h 300"/>
                <a:gd name="T42" fmla="*/ 1 w 166"/>
                <a:gd name="T43" fmla="*/ 0 h 300"/>
                <a:gd name="T44" fmla="*/ 1 w 166"/>
                <a:gd name="T45" fmla="*/ 0 h 300"/>
                <a:gd name="T46" fmla="*/ 0 w 166"/>
                <a:gd name="T47" fmla="*/ 0 h 300"/>
                <a:gd name="T48" fmla="*/ 0 w 166"/>
                <a:gd name="T49" fmla="*/ 0 h 300"/>
                <a:gd name="T50" fmla="*/ 1 w 166"/>
                <a:gd name="T51" fmla="*/ 0 h 300"/>
                <a:gd name="T52" fmla="*/ 1 w 166"/>
                <a:gd name="T53" fmla="*/ 0 h 300"/>
                <a:gd name="T54" fmla="*/ 1 w 166"/>
                <a:gd name="T55" fmla="*/ 0 h 300"/>
                <a:gd name="T56" fmla="*/ 1 w 166"/>
                <a:gd name="T57" fmla="*/ 0 h 300"/>
                <a:gd name="T58" fmla="*/ 1 w 166"/>
                <a:gd name="T59" fmla="*/ 0 h 300"/>
                <a:gd name="T60" fmla="*/ 1 w 166"/>
                <a:gd name="T61" fmla="*/ 0 h 300"/>
                <a:gd name="T62" fmla="*/ 1 w 166"/>
                <a:gd name="T63" fmla="*/ 0 h 300"/>
                <a:gd name="T64" fmla="*/ 1 w 166"/>
                <a:gd name="T65" fmla="*/ 0 h 30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66"/>
                <a:gd name="T100" fmla="*/ 0 h 300"/>
                <a:gd name="T101" fmla="*/ 166 w 166"/>
                <a:gd name="T102" fmla="*/ 300 h 30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66" h="300">
                  <a:moveTo>
                    <a:pt x="70" y="0"/>
                  </a:moveTo>
                  <a:lnTo>
                    <a:pt x="81" y="11"/>
                  </a:lnTo>
                  <a:lnTo>
                    <a:pt x="96" y="26"/>
                  </a:lnTo>
                  <a:lnTo>
                    <a:pt x="113" y="43"/>
                  </a:lnTo>
                  <a:lnTo>
                    <a:pt x="129" y="62"/>
                  </a:lnTo>
                  <a:lnTo>
                    <a:pt x="144" y="83"/>
                  </a:lnTo>
                  <a:lnTo>
                    <a:pt x="156" y="105"/>
                  </a:lnTo>
                  <a:lnTo>
                    <a:pt x="164" y="130"/>
                  </a:lnTo>
                  <a:lnTo>
                    <a:pt x="166" y="154"/>
                  </a:lnTo>
                  <a:lnTo>
                    <a:pt x="163" y="180"/>
                  </a:lnTo>
                  <a:lnTo>
                    <a:pt x="157" y="206"/>
                  </a:lnTo>
                  <a:lnTo>
                    <a:pt x="149" y="231"/>
                  </a:lnTo>
                  <a:lnTo>
                    <a:pt x="139" y="253"/>
                  </a:lnTo>
                  <a:lnTo>
                    <a:pt x="125" y="273"/>
                  </a:lnTo>
                  <a:lnTo>
                    <a:pt x="112" y="288"/>
                  </a:lnTo>
                  <a:lnTo>
                    <a:pt x="97" y="297"/>
                  </a:lnTo>
                  <a:lnTo>
                    <a:pt x="82" y="300"/>
                  </a:lnTo>
                  <a:lnTo>
                    <a:pt x="66" y="296"/>
                  </a:lnTo>
                  <a:lnTo>
                    <a:pt x="51" y="286"/>
                  </a:lnTo>
                  <a:lnTo>
                    <a:pt x="37" y="272"/>
                  </a:lnTo>
                  <a:lnTo>
                    <a:pt x="23" y="254"/>
                  </a:lnTo>
                  <a:lnTo>
                    <a:pt x="13" y="234"/>
                  </a:lnTo>
                  <a:lnTo>
                    <a:pt x="5" y="210"/>
                  </a:lnTo>
                  <a:lnTo>
                    <a:pt x="0" y="187"/>
                  </a:lnTo>
                  <a:lnTo>
                    <a:pt x="0" y="162"/>
                  </a:lnTo>
                  <a:lnTo>
                    <a:pt x="6" y="126"/>
                  </a:lnTo>
                  <a:lnTo>
                    <a:pt x="15" y="96"/>
                  </a:lnTo>
                  <a:lnTo>
                    <a:pt x="26" y="67"/>
                  </a:lnTo>
                  <a:lnTo>
                    <a:pt x="39" y="44"/>
                  </a:lnTo>
                  <a:lnTo>
                    <a:pt x="50" y="26"/>
                  </a:lnTo>
                  <a:lnTo>
                    <a:pt x="60" y="11"/>
                  </a:lnTo>
                  <a:lnTo>
                    <a:pt x="66" y="3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00" name="Freeform 1981"/>
            <p:cNvSpPr>
              <a:spLocks/>
            </p:cNvSpPr>
            <p:nvPr/>
          </p:nvSpPr>
          <p:spPr bwMode="auto">
            <a:xfrm>
              <a:off x="5165" y="2665"/>
              <a:ext cx="52" cy="53"/>
            </a:xfrm>
            <a:custGeom>
              <a:avLst/>
              <a:gdLst>
                <a:gd name="T0" fmla="*/ 0 w 106"/>
                <a:gd name="T1" fmla="*/ 0 h 159"/>
                <a:gd name="T2" fmla="*/ 0 w 106"/>
                <a:gd name="T3" fmla="*/ 0 h 159"/>
                <a:gd name="T4" fmla="*/ 0 w 106"/>
                <a:gd name="T5" fmla="*/ 0 h 159"/>
                <a:gd name="T6" fmla="*/ 0 w 106"/>
                <a:gd name="T7" fmla="*/ 0 h 159"/>
                <a:gd name="T8" fmla="*/ 0 w 106"/>
                <a:gd name="T9" fmla="*/ 0 h 159"/>
                <a:gd name="T10" fmla="*/ 0 w 106"/>
                <a:gd name="T11" fmla="*/ 0 h 159"/>
                <a:gd name="T12" fmla="*/ 0 w 106"/>
                <a:gd name="T13" fmla="*/ 0 h 159"/>
                <a:gd name="T14" fmla="*/ 0 w 106"/>
                <a:gd name="T15" fmla="*/ 0 h 159"/>
                <a:gd name="T16" fmla="*/ 0 w 106"/>
                <a:gd name="T17" fmla="*/ 0 h 159"/>
                <a:gd name="T18" fmla="*/ 0 w 106"/>
                <a:gd name="T19" fmla="*/ 0 h 159"/>
                <a:gd name="T20" fmla="*/ 0 w 106"/>
                <a:gd name="T21" fmla="*/ 0 h 159"/>
                <a:gd name="T22" fmla="*/ 0 w 106"/>
                <a:gd name="T23" fmla="*/ 0 h 159"/>
                <a:gd name="T24" fmla="*/ 0 w 106"/>
                <a:gd name="T25" fmla="*/ 0 h 159"/>
                <a:gd name="T26" fmla="*/ 0 w 106"/>
                <a:gd name="T27" fmla="*/ 0 h 159"/>
                <a:gd name="T28" fmla="*/ 0 w 106"/>
                <a:gd name="T29" fmla="*/ 0 h 159"/>
                <a:gd name="T30" fmla="*/ 0 w 106"/>
                <a:gd name="T31" fmla="*/ 0 h 159"/>
                <a:gd name="T32" fmla="*/ 0 w 106"/>
                <a:gd name="T33" fmla="*/ 0 h 159"/>
                <a:gd name="T34" fmla="*/ 0 w 106"/>
                <a:gd name="T35" fmla="*/ 0 h 159"/>
                <a:gd name="T36" fmla="*/ 0 w 106"/>
                <a:gd name="T37" fmla="*/ 0 h 159"/>
                <a:gd name="T38" fmla="*/ 0 w 106"/>
                <a:gd name="T39" fmla="*/ 0 h 159"/>
                <a:gd name="T40" fmla="*/ 0 w 106"/>
                <a:gd name="T41" fmla="*/ 0 h 15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06"/>
                <a:gd name="T64" fmla="*/ 0 h 159"/>
                <a:gd name="T65" fmla="*/ 106 w 106"/>
                <a:gd name="T66" fmla="*/ 159 h 159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06" h="159">
                  <a:moveTo>
                    <a:pt x="106" y="159"/>
                  </a:moveTo>
                  <a:lnTo>
                    <a:pt x="106" y="159"/>
                  </a:lnTo>
                  <a:lnTo>
                    <a:pt x="103" y="134"/>
                  </a:lnTo>
                  <a:lnTo>
                    <a:pt x="94" y="108"/>
                  </a:lnTo>
                  <a:lnTo>
                    <a:pt x="82" y="85"/>
                  </a:lnTo>
                  <a:lnTo>
                    <a:pt x="67" y="64"/>
                  </a:lnTo>
                  <a:lnTo>
                    <a:pt x="50" y="44"/>
                  </a:lnTo>
                  <a:lnTo>
                    <a:pt x="33" y="26"/>
                  </a:lnTo>
                  <a:lnTo>
                    <a:pt x="18" y="11"/>
                  </a:lnTo>
                  <a:lnTo>
                    <a:pt x="7" y="0"/>
                  </a:lnTo>
                  <a:lnTo>
                    <a:pt x="0" y="10"/>
                  </a:lnTo>
                  <a:lnTo>
                    <a:pt x="12" y="21"/>
                  </a:lnTo>
                  <a:lnTo>
                    <a:pt x="27" y="36"/>
                  </a:lnTo>
                  <a:lnTo>
                    <a:pt x="44" y="52"/>
                  </a:lnTo>
                  <a:lnTo>
                    <a:pt x="59" y="71"/>
                  </a:lnTo>
                  <a:lnTo>
                    <a:pt x="74" y="92"/>
                  </a:lnTo>
                  <a:lnTo>
                    <a:pt x="86" y="113"/>
                  </a:lnTo>
                  <a:lnTo>
                    <a:pt x="93" y="136"/>
                  </a:lnTo>
                  <a:lnTo>
                    <a:pt x="95" y="159"/>
                  </a:lnTo>
                  <a:lnTo>
                    <a:pt x="106" y="15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01" name="Freeform 1982"/>
            <p:cNvSpPr>
              <a:spLocks/>
            </p:cNvSpPr>
            <p:nvPr/>
          </p:nvSpPr>
          <p:spPr bwMode="auto">
            <a:xfrm>
              <a:off x="5172" y="2718"/>
              <a:ext cx="45" cy="51"/>
            </a:xfrm>
            <a:custGeom>
              <a:avLst/>
              <a:gdLst>
                <a:gd name="T0" fmla="*/ 0 w 90"/>
                <a:gd name="T1" fmla="*/ 0 h 152"/>
                <a:gd name="T2" fmla="*/ 0 w 90"/>
                <a:gd name="T3" fmla="*/ 0 h 152"/>
                <a:gd name="T4" fmla="*/ 1 w 90"/>
                <a:gd name="T5" fmla="*/ 0 h 152"/>
                <a:gd name="T6" fmla="*/ 1 w 90"/>
                <a:gd name="T7" fmla="*/ 0 h 152"/>
                <a:gd name="T8" fmla="*/ 1 w 90"/>
                <a:gd name="T9" fmla="*/ 0 h 152"/>
                <a:gd name="T10" fmla="*/ 1 w 90"/>
                <a:gd name="T11" fmla="*/ 0 h 152"/>
                <a:gd name="T12" fmla="*/ 1 w 90"/>
                <a:gd name="T13" fmla="*/ 0 h 152"/>
                <a:gd name="T14" fmla="*/ 1 w 90"/>
                <a:gd name="T15" fmla="*/ 0 h 152"/>
                <a:gd name="T16" fmla="*/ 1 w 90"/>
                <a:gd name="T17" fmla="*/ 0 h 152"/>
                <a:gd name="T18" fmla="*/ 1 w 90"/>
                <a:gd name="T19" fmla="*/ 0 h 152"/>
                <a:gd name="T20" fmla="*/ 1 w 90"/>
                <a:gd name="T21" fmla="*/ 0 h 152"/>
                <a:gd name="T22" fmla="*/ 1 w 90"/>
                <a:gd name="T23" fmla="*/ 0 h 152"/>
                <a:gd name="T24" fmla="*/ 1 w 90"/>
                <a:gd name="T25" fmla="*/ 0 h 152"/>
                <a:gd name="T26" fmla="*/ 1 w 90"/>
                <a:gd name="T27" fmla="*/ 0 h 152"/>
                <a:gd name="T28" fmla="*/ 1 w 90"/>
                <a:gd name="T29" fmla="*/ 0 h 152"/>
                <a:gd name="T30" fmla="*/ 1 w 90"/>
                <a:gd name="T31" fmla="*/ 0 h 152"/>
                <a:gd name="T32" fmla="*/ 1 w 90"/>
                <a:gd name="T33" fmla="*/ 0 h 152"/>
                <a:gd name="T34" fmla="*/ 1 w 90"/>
                <a:gd name="T35" fmla="*/ 0 h 152"/>
                <a:gd name="T36" fmla="*/ 0 w 90"/>
                <a:gd name="T37" fmla="*/ 0 h 152"/>
                <a:gd name="T38" fmla="*/ 0 w 90"/>
                <a:gd name="T39" fmla="*/ 0 h 152"/>
                <a:gd name="T40" fmla="*/ 0 w 90"/>
                <a:gd name="T41" fmla="*/ 0 h 15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90"/>
                <a:gd name="T64" fmla="*/ 0 h 152"/>
                <a:gd name="T65" fmla="*/ 90 w 90"/>
                <a:gd name="T66" fmla="*/ 152 h 152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90" h="152">
                  <a:moveTo>
                    <a:pt x="0" y="152"/>
                  </a:moveTo>
                  <a:lnTo>
                    <a:pt x="0" y="152"/>
                  </a:lnTo>
                  <a:lnTo>
                    <a:pt x="16" y="149"/>
                  </a:lnTo>
                  <a:lnTo>
                    <a:pt x="33" y="138"/>
                  </a:lnTo>
                  <a:lnTo>
                    <a:pt x="47" y="123"/>
                  </a:lnTo>
                  <a:lnTo>
                    <a:pt x="61" y="103"/>
                  </a:lnTo>
                  <a:lnTo>
                    <a:pt x="71" y="80"/>
                  </a:lnTo>
                  <a:lnTo>
                    <a:pt x="80" y="53"/>
                  </a:lnTo>
                  <a:lnTo>
                    <a:pt x="86" y="27"/>
                  </a:lnTo>
                  <a:lnTo>
                    <a:pt x="90" y="0"/>
                  </a:lnTo>
                  <a:lnTo>
                    <a:pt x="79" y="0"/>
                  </a:lnTo>
                  <a:lnTo>
                    <a:pt x="76" y="25"/>
                  </a:lnTo>
                  <a:lnTo>
                    <a:pt x="70" y="50"/>
                  </a:lnTo>
                  <a:lnTo>
                    <a:pt x="63" y="75"/>
                  </a:lnTo>
                  <a:lnTo>
                    <a:pt x="52" y="96"/>
                  </a:lnTo>
                  <a:lnTo>
                    <a:pt x="39" y="115"/>
                  </a:lnTo>
                  <a:lnTo>
                    <a:pt x="27" y="129"/>
                  </a:lnTo>
                  <a:lnTo>
                    <a:pt x="14" y="137"/>
                  </a:lnTo>
                  <a:lnTo>
                    <a:pt x="0" y="140"/>
                  </a:lnTo>
                  <a:lnTo>
                    <a:pt x="0" y="15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02" name="Freeform 1983"/>
            <p:cNvSpPr>
              <a:spLocks/>
            </p:cNvSpPr>
            <p:nvPr/>
          </p:nvSpPr>
          <p:spPr bwMode="auto">
            <a:xfrm>
              <a:off x="5129" y="2721"/>
              <a:ext cx="43" cy="48"/>
            </a:xfrm>
            <a:custGeom>
              <a:avLst/>
              <a:gdLst>
                <a:gd name="T0" fmla="*/ 0 w 87"/>
                <a:gd name="T1" fmla="*/ 0 h 144"/>
                <a:gd name="T2" fmla="*/ 0 w 87"/>
                <a:gd name="T3" fmla="*/ 0 h 144"/>
                <a:gd name="T4" fmla="*/ 0 w 87"/>
                <a:gd name="T5" fmla="*/ 0 h 144"/>
                <a:gd name="T6" fmla="*/ 0 w 87"/>
                <a:gd name="T7" fmla="*/ 0 h 144"/>
                <a:gd name="T8" fmla="*/ 0 w 87"/>
                <a:gd name="T9" fmla="*/ 0 h 144"/>
                <a:gd name="T10" fmla="*/ 0 w 87"/>
                <a:gd name="T11" fmla="*/ 0 h 144"/>
                <a:gd name="T12" fmla="*/ 0 w 87"/>
                <a:gd name="T13" fmla="*/ 0 h 144"/>
                <a:gd name="T14" fmla="*/ 0 w 87"/>
                <a:gd name="T15" fmla="*/ 0 h 144"/>
                <a:gd name="T16" fmla="*/ 0 w 87"/>
                <a:gd name="T17" fmla="*/ 0 h 144"/>
                <a:gd name="T18" fmla="*/ 0 w 87"/>
                <a:gd name="T19" fmla="*/ 0 h 144"/>
                <a:gd name="T20" fmla="*/ 0 w 87"/>
                <a:gd name="T21" fmla="*/ 0 h 144"/>
                <a:gd name="T22" fmla="*/ 0 w 87"/>
                <a:gd name="T23" fmla="*/ 0 h 144"/>
                <a:gd name="T24" fmla="*/ 0 w 87"/>
                <a:gd name="T25" fmla="*/ 0 h 144"/>
                <a:gd name="T26" fmla="*/ 0 w 87"/>
                <a:gd name="T27" fmla="*/ 0 h 144"/>
                <a:gd name="T28" fmla="*/ 0 w 87"/>
                <a:gd name="T29" fmla="*/ 0 h 144"/>
                <a:gd name="T30" fmla="*/ 0 w 87"/>
                <a:gd name="T31" fmla="*/ 0 h 144"/>
                <a:gd name="T32" fmla="*/ 0 w 87"/>
                <a:gd name="T33" fmla="*/ 0 h 144"/>
                <a:gd name="T34" fmla="*/ 0 w 87"/>
                <a:gd name="T35" fmla="*/ 0 h 144"/>
                <a:gd name="T36" fmla="*/ 0 w 87"/>
                <a:gd name="T37" fmla="*/ 0 h 144"/>
                <a:gd name="T38" fmla="*/ 0 w 87"/>
                <a:gd name="T39" fmla="*/ 0 h 144"/>
                <a:gd name="T40" fmla="*/ 0 w 87"/>
                <a:gd name="T41" fmla="*/ 0 h 14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87"/>
                <a:gd name="T64" fmla="*/ 0 h 144"/>
                <a:gd name="T65" fmla="*/ 87 w 87"/>
                <a:gd name="T66" fmla="*/ 144 h 14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87" h="144">
                  <a:moveTo>
                    <a:pt x="0" y="0"/>
                  </a:moveTo>
                  <a:lnTo>
                    <a:pt x="0" y="0"/>
                  </a:lnTo>
                  <a:lnTo>
                    <a:pt x="0" y="25"/>
                  </a:lnTo>
                  <a:lnTo>
                    <a:pt x="4" y="50"/>
                  </a:lnTo>
                  <a:lnTo>
                    <a:pt x="14" y="74"/>
                  </a:lnTo>
                  <a:lnTo>
                    <a:pt x="24" y="96"/>
                  </a:lnTo>
                  <a:lnTo>
                    <a:pt x="38" y="113"/>
                  </a:lnTo>
                  <a:lnTo>
                    <a:pt x="53" y="129"/>
                  </a:lnTo>
                  <a:lnTo>
                    <a:pt x="70" y="140"/>
                  </a:lnTo>
                  <a:lnTo>
                    <a:pt x="87" y="144"/>
                  </a:lnTo>
                  <a:lnTo>
                    <a:pt x="87" y="132"/>
                  </a:lnTo>
                  <a:lnTo>
                    <a:pt x="72" y="128"/>
                  </a:lnTo>
                  <a:lnTo>
                    <a:pt x="59" y="119"/>
                  </a:lnTo>
                  <a:lnTo>
                    <a:pt x="45" y="106"/>
                  </a:lnTo>
                  <a:lnTo>
                    <a:pt x="32" y="89"/>
                  </a:lnTo>
                  <a:lnTo>
                    <a:pt x="22" y="69"/>
                  </a:lnTo>
                  <a:lnTo>
                    <a:pt x="15" y="47"/>
                  </a:lnTo>
                  <a:lnTo>
                    <a:pt x="11" y="25"/>
                  </a:lnTo>
                  <a:lnTo>
                    <a:pt x="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03" name="Freeform 1984"/>
            <p:cNvSpPr>
              <a:spLocks/>
            </p:cNvSpPr>
            <p:nvPr/>
          </p:nvSpPr>
          <p:spPr bwMode="auto">
            <a:xfrm>
              <a:off x="5129" y="2664"/>
              <a:ext cx="39" cy="57"/>
            </a:xfrm>
            <a:custGeom>
              <a:avLst/>
              <a:gdLst>
                <a:gd name="T0" fmla="*/ 1 w 78"/>
                <a:gd name="T1" fmla="*/ 0 h 170"/>
                <a:gd name="T2" fmla="*/ 1 w 78"/>
                <a:gd name="T3" fmla="*/ 0 h 170"/>
                <a:gd name="T4" fmla="*/ 1 w 78"/>
                <a:gd name="T5" fmla="*/ 0 h 170"/>
                <a:gd name="T6" fmla="*/ 1 w 78"/>
                <a:gd name="T7" fmla="*/ 0 h 170"/>
                <a:gd name="T8" fmla="*/ 1 w 78"/>
                <a:gd name="T9" fmla="*/ 0 h 170"/>
                <a:gd name="T10" fmla="*/ 1 w 78"/>
                <a:gd name="T11" fmla="*/ 0 h 170"/>
                <a:gd name="T12" fmla="*/ 1 w 78"/>
                <a:gd name="T13" fmla="*/ 0 h 170"/>
                <a:gd name="T14" fmla="*/ 1 w 78"/>
                <a:gd name="T15" fmla="*/ 0 h 170"/>
                <a:gd name="T16" fmla="*/ 1 w 78"/>
                <a:gd name="T17" fmla="*/ 0 h 170"/>
                <a:gd name="T18" fmla="*/ 0 w 78"/>
                <a:gd name="T19" fmla="*/ 0 h 170"/>
                <a:gd name="T20" fmla="*/ 1 w 78"/>
                <a:gd name="T21" fmla="*/ 0 h 170"/>
                <a:gd name="T22" fmla="*/ 1 w 78"/>
                <a:gd name="T23" fmla="*/ 0 h 170"/>
                <a:gd name="T24" fmla="*/ 1 w 78"/>
                <a:gd name="T25" fmla="*/ 0 h 170"/>
                <a:gd name="T26" fmla="*/ 1 w 78"/>
                <a:gd name="T27" fmla="*/ 0 h 170"/>
                <a:gd name="T28" fmla="*/ 1 w 78"/>
                <a:gd name="T29" fmla="*/ 0 h 170"/>
                <a:gd name="T30" fmla="*/ 1 w 78"/>
                <a:gd name="T31" fmla="*/ 0 h 170"/>
                <a:gd name="T32" fmla="*/ 1 w 78"/>
                <a:gd name="T33" fmla="*/ 0 h 170"/>
                <a:gd name="T34" fmla="*/ 1 w 78"/>
                <a:gd name="T35" fmla="*/ 0 h 170"/>
                <a:gd name="T36" fmla="*/ 1 w 78"/>
                <a:gd name="T37" fmla="*/ 0 h 170"/>
                <a:gd name="T38" fmla="*/ 1 w 78"/>
                <a:gd name="T39" fmla="*/ 0 h 170"/>
                <a:gd name="T40" fmla="*/ 1 w 78"/>
                <a:gd name="T41" fmla="*/ 0 h 170"/>
                <a:gd name="T42" fmla="*/ 1 w 78"/>
                <a:gd name="T43" fmla="*/ 0 h 170"/>
                <a:gd name="T44" fmla="*/ 1 w 78"/>
                <a:gd name="T45" fmla="*/ 0 h 170"/>
                <a:gd name="T46" fmla="*/ 1 w 78"/>
                <a:gd name="T47" fmla="*/ 0 h 17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78"/>
                <a:gd name="T73" fmla="*/ 0 h 170"/>
                <a:gd name="T74" fmla="*/ 78 w 78"/>
                <a:gd name="T75" fmla="*/ 170 h 170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78" h="170">
                  <a:moveTo>
                    <a:pt x="78" y="3"/>
                  </a:moveTo>
                  <a:lnTo>
                    <a:pt x="71" y="3"/>
                  </a:lnTo>
                  <a:lnTo>
                    <a:pt x="68" y="7"/>
                  </a:lnTo>
                  <a:lnTo>
                    <a:pt x="61" y="15"/>
                  </a:lnTo>
                  <a:lnTo>
                    <a:pt x="51" y="30"/>
                  </a:lnTo>
                  <a:lnTo>
                    <a:pt x="39" y="48"/>
                  </a:lnTo>
                  <a:lnTo>
                    <a:pt x="27" y="73"/>
                  </a:lnTo>
                  <a:lnTo>
                    <a:pt x="15" y="101"/>
                  </a:lnTo>
                  <a:lnTo>
                    <a:pt x="5" y="133"/>
                  </a:lnTo>
                  <a:lnTo>
                    <a:pt x="0" y="170"/>
                  </a:lnTo>
                  <a:lnTo>
                    <a:pt x="11" y="170"/>
                  </a:lnTo>
                  <a:lnTo>
                    <a:pt x="16" y="135"/>
                  </a:lnTo>
                  <a:lnTo>
                    <a:pt x="25" y="106"/>
                  </a:lnTo>
                  <a:lnTo>
                    <a:pt x="35" y="78"/>
                  </a:lnTo>
                  <a:lnTo>
                    <a:pt x="48" y="56"/>
                  </a:lnTo>
                  <a:lnTo>
                    <a:pt x="59" y="37"/>
                  </a:lnTo>
                  <a:lnTo>
                    <a:pt x="69" y="23"/>
                  </a:lnTo>
                  <a:lnTo>
                    <a:pt x="75" y="14"/>
                  </a:lnTo>
                  <a:lnTo>
                    <a:pt x="78" y="13"/>
                  </a:lnTo>
                  <a:lnTo>
                    <a:pt x="71" y="13"/>
                  </a:lnTo>
                  <a:lnTo>
                    <a:pt x="78" y="3"/>
                  </a:lnTo>
                  <a:lnTo>
                    <a:pt x="75" y="0"/>
                  </a:lnTo>
                  <a:lnTo>
                    <a:pt x="71" y="3"/>
                  </a:lnTo>
                  <a:lnTo>
                    <a:pt x="78" y="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04" name="Freeform 1985"/>
            <p:cNvSpPr>
              <a:spLocks/>
            </p:cNvSpPr>
            <p:nvPr/>
          </p:nvSpPr>
          <p:spPr bwMode="auto">
            <a:xfrm>
              <a:off x="5157" y="2733"/>
              <a:ext cx="27" cy="8"/>
            </a:xfrm>
            <a:custGeom>
              <a:avLst/>
              <a:gdLst>
                <a:gd name="T0" fmla="*/ 0 w 53"/>
                <a:gd name="T1" fmla="*/ 0 h 24"/>
                <a:gd name="T2" fmla="*/ 1 w 53"/>
                <a:gd name="T3" fmla="*/ 0 h 24"/>
                <a:gd name="T4" fmla="*/ 1 w 53"/>
                <a:gd name="T5" fmla="*/ 0 h 24"/>
                <a:gd name="T6" fmla="*/ 1 w 53"/>
                <a:gd name="T7" fmla="*/ 0 h 24"/>
                <a:gd name="T8" fmla="*/ 1 w 53"/>
                <a:gd name="T9" fmla="*/ 0 h 24"/>
                <a:gd name="T10" fmla="*/ 1 w 53"/>
                <a:gd name="T11" fmla="*/ 0 h 24"/>
                <a:gd name="T12" fmla="*/ 1 w 53"/>
                <a:gd name="T13" fmla="*/ 0 h 24"/>
                <a:gd name="T14" fmla="*/ 1 w 53"/>
                <a:gd name="T15" fmla="*/ 0 h 24"/>
                <a:gd name="T16" fmla="*/ 1 w 53"/>
                <a:gd name="T17" fmla="*/ 0 h 24"/>
                <a:gd name="T18" fmla="*/ 1 w 53"/>
                <a:gd name="T19" fmla="*/ 0 h 24"/>
                <a:gd name="T20" fmla="*/ 1 w 53"/>
                <a:gd name="T21" fmla="*/ 0 h 24"/>
                <a:gd name="T22" fmla="*/ 1 w 53"/>
                <a:gd name="T23" fmla="*/ 0 h 24"/>
                <a:gd name="T24" fmla="*/ 1 w 53"/>
                <a:gd name="T25" fmla="*/ 0 h 24"/>
                <a:gd name="T26" fmla="*/ 1 w 53"/>
                <a:gd name="T27" fmla="*/ 0 h 24"/>
                <a:gd name="T28" fmla="*/ 1 w 53"/>
                <a:gd name="T29" fmla="*/ 0 h 24"/>
                <a:gd name="T30" fmla="*/ 1 w 53"/>
                <a:gd name="T31" fmla="*/ 0 h 24"/>
                <a:gd name="T32" fmla="*/ 0 w 53"/>
                <a:gd name="T33" fmla="*/ 0 h 2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3"/>
                <a:gd name="T52" fmla="*/ 0 h 24"/>
                <a:gd name="T53" fmla="*/ 53 w 53"/>
                <a:gd name="T54" fmla="*/ 24 h 2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3" h="24">
                  <a:moveTo>
                    <a:pt x="0" y="11"/>
                  </a:moveTo>
                  <a:lnTo>
                    <a:pt x="5" y="8"/>
                  </a:lnTo>
                  <a:lnTo>
                    <a:pt x="10" y="4"/>
                  </a:lnTo>
                  <a:lnTo>
                    <a:pt x="16" y="2"/>
                  </a:lnTo>
                  <a:lnTo>
                    <a:pt x="23" y="0"/>
                  </a:lnTo>
                  <a:lnTo>
                    <a:pt x="30" y="0"/>
                  </a:lnTo>
                  <a:lnTo>
                    <a:pt x="37" y="2"/>
                  </a:lnTo>
                  <a:lnTo>
                    <a:pt x="45" y="5"/>
                  </a:lnTo>
                  <a:lnTo>
                    <a:pt x="53" y="11"/>
                  </a:lnTo>
                  <a:lnTo>
                    <a:pt x="44" y="20"/>
                  </a:lnTo>
                  <a:lnTo>
                    <a:pt x="36" y="24"/>
                  </a:lnTo>
                  <a:lnTo>
                    <a:pt x="27" y="24"/>
                  </a:lnTo>
                  <a:lnTo>
                    <a:pt x="19" y="22"/>
                  </a:lnTo>
                  <a:lnTo>
                    <a:pt x="11" y="19"/>
                  </a:lnTo>
                  <a:lnTo>
                    <a:pt x="5" y="15"/>
                  </a:lnTo>
                  <a:lnTo>
                    <a:pt x="1" y="13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05" name="Freeform 1986"/>
            <p:cNvSpPr>
              <a:spLocks/>
            </p:cNvSpPr>
            <p:nvPr/>
          </p:nvSpPr>
          <p:spPr bwMode="auto">
            <a:xfrm>
              <a:off x="5085" y="2931"/>
              <a:ext cx="23" cy="50"/>
            </a:xfrm>
            <a:custGeom>
              <a:avLst/>
              <a:gdLst>
                <a:gd name="T0" fmla="*/ 0 w 46"/>
                <a:gd name="T1" fmla="*/ 0 h 148"/>
                <a:gd name="T2" fmla="*/ 1 w 46"/>
                <a:gd name="T3" fmla="*/ 0 h 148"/>
                <a:gd name="T4" fmla="*/ 1 w 46"/>
                <a:gd name="T5" fmla="*/ 0 h 148"/>
                <a:gd name="T6" fmla="*/ 1 w 46"/>
                <a:gd name="T7" fmla="*/ 0 h 148"/>
                <a:gd name="T8" fmla="*/ 1 w 46"/>
                <a:gd name="T9" fmla="*/ 0 h 148"/>
                <a:gd name="T10" fmla="*/ 1 w 46"/>
                <a:gd name="T11" fmla="*/ 0 h 148"/>
                <a:gd name="T12" fmla="*/ 1 w 46"/>
                <a:gd name="T13" fmla="*/ 0 h 148"/>
                <a:gd name="T14" fmla="*/ 1 w 46"/>
                <a:gd name="T15" fmla="*/ 0 h 148"/>
                <a:gd name="T16" fmla="*/ 1 w 46"/>
                <a:gd name="T17" fmla="*/ 0 h 148"/>
                <a:gd name="T18" fmla="*/ 1 w 46"/>
                <a:gd name="T19" fmla="*/ 0 h 148"/>
                <a:gd name="T20" fmla="*/ 0 w 46"/>
                <a:gd name="T21" fmla="*/ 0 h 1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6"/>
                <a:gd name="T34" fmla="*/ 0 h 148"/>
                <a:gd name="T35" fmla="*/ 46 w 46"/>
                <a:gd name="T36" fmla="*/ 148 h 148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6" h="148">
                  <a:moveTo>
                    <a:pt x="0" y="0"/>
                  </a:moveTo>
                  <a:lnTo>
                    <a:pt x="1" y="118"/>
                  </a:lnTo>
                  <a:lnTo>
                    <a:pt x="2" y="123"/>
                  </a:lnTo>
                  <a:lnTo>
                    <a:pt x="6" y="133"/>
                  </a:lnTo>
                  <a:lnTo>
                    <a:pt x="14" y="143"/>
                  </a:lnTo>
                  <a:lnTo>
                    <a:pt x="25" y="148"/>
                  </a:lnTo>
                  <a:lnTo>
                    <a:pt x="33" y="127"/>
                  </a:lnTo>
                  <a:lnTo>
                    <a:pt x="40" y="81"/>
                  </a:lnTo>
                  <a:lnTo>
                    <a:pt x="45" y="32"/>
                  </a:lnTo>
                  <a:lnTo>
                    <a:pt x="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06" name="Freeform 1987"/>
            <p:cNvSpPr>
              <a:spLocks/>
            </p:cNvSpPr>
            <p:nvPr/>
          </p:nvSpPr>
          <p:spPr bwMode="auto">
            <a:xfrm>
              <a:off x="5082" y="2931"/>
              <a:ext cx="6" cy="40"/>
            </a:xfrm>
            <a:custGeom>
              <a:avLst/>
              <a:gdLst>
                <a:gd name="T0" fmla="*/ 1 w 11"/>
                <a:gd name="T1" fmla="*/ 0 h 120"/>
                <a:gd name="T2" fmla="*/ 1 w 11"/>
                <a:gd name="T3" fmla="*/ 0 h 120"/>
                <a:gd name="T4" fmla="*/ 1 w 11"/>
                <a:gd name="T5" fmla="*/ 0 h 120"/>
                <a:gd name="T6" fmla="*/ 0 w 11"/>
                <a:gd name="T7" fmla="*/ 0 h 120"/>
                <a:gd name="T8" fmla="*/ 1 w 11"/>
                <a:gd name="T9" fmla="*/ 0 h 120"/>
                <a:gd name="T10" fmla="*/ 1 w 11"/>
                <a:gd name="T11" fmla="*/ 0 h 120"/>
                <a:gd name="T12" fmla="*/ 1 w 11"/>
                <a:gd name="T13" fmla="*/ 0 h 120"/>
                <a:gd name="T14" fmla="*/ 1 w 11"/>
                <a:gd name="T15" fmla="*/ 0 h 120"/>
                <a:gd name="T16" fmla="*/ 1 w 11"/>
                <a:gd name="T17" fmla="*/ 0 h 120"/>
                <a:gd name="T18" fmla="*/ 1 w 11"/>
                <a:gd name="T19" fmla="*/ 0 h 1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"/>
                <a:gd name="T31" fmla="*/ 0 h 120"/>
                <a:gd name="T32" fmla="*/ 11 w 11"/>
                <a:gd name="T33" fmla="*/ 120 h 12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" h="120">
                  <a:moveTo>
                    <a:pt x="11" y="117"/>
                  </a:moveTo>
                  <a:lnTo>
                    <a:pt x="11" y="118"/>
                  </a:lnTo>
                  <a:lnTo>
                    <a:pt x="10" y="0"/>
                  </a:lnTo>
                  <a:lnTo>
                    <a:pt x="0" y="0"/>
                  </a:lnTo>
                  <a:lnTo>
                    <a:pt x="1" y="118"/>
                  </a:lnTo>
                  <a:lnTo>
                    <a:pt x="1" y="120"/>
                  </a:lnTo>
                  <a:lnTo>
                    <a:pt x="1" y="118"/>
                  </a:lnTo>
                  <a:lnTo>
                    <a:pt x="1" y="120"/>
                  </a:lnTo>
                  <a:lnTo>
                    <a:pt x="11" y="11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07" name="Freeform 1988"/>
            <p:cNvSpPr>
              <a:spLocks/>
            </p:cNvSpPr>
            <p:nvPr/>
          </p:nvSpPr>
          <p:spPr bwMode="auto">
            <a:xfrm>
              <a:off x="5083" y="2970"/>
              <a:ext cx="15" cy="13"/>
            </a:xfrm>
            <a:custGeom>
              <a:avLst/>
              <a:gdLst>
                <a:gd name="T0" fmla="*/ 1 w 29"/>
                <a:gd name="T1" fmla="*/ 0 h 37"/>
                <a:gd name="T2" fmla="*/ 1 w 29"/>
                <a:gd name="T3" fmla="*/ 0 h 37"/>
                <a:gd name="T4" fmla="*/ 1 w 29"/>
                <a:gd name="T5" fmla="*/ 0 h 37"/>
                <a:gd name="T6" fmla="*/ 1 w 29"/>
                <a:gd name="T7" fmla="*/ 0 h 37"/>
                <a:gd name="T8" fmla="*/ 1 w 29"/>
                <a:gd name="T9" fmla="*/ 0 h 37"/>
                <a:gd name="T10" fmla="*/ 1 w 29"/>
                <a:gd name="T11" fmla="*/ 0 h 37"/>
                <a:gd name="T12" fmla="*/ 0 w 29"/>
                <a:gd name="T13" fmla="*/ 0 h 37"/>
                <a:gd name="T14" fmla="*/ 1 w 29"/>
                <a:gd name="T15" fmla="*/ 0 h 37"/>
                <a:gd name="T16" fmla="*/ 1 w 29"/>
                <a:gd name="T17" fmla="*/ 0 h 37"/>
                <a:gd name="T18" fmla="*/ 1 w 29"/>
                <a:gd name="T19" fmla="*/ 0 h 37"/>
                <a:gd name="T20" fmla="*/ 1 w 29"/>
                <a:gd name="T21" fmla="*/ 0 h 37"/>
                <a:gd name="T22" fmla="*/ 1 w 29"/>
                <a:gd name="T23" fmla="*/ 0 h 37"/>
                <a:gd name="T24" fmla="*/ 1 w 29"/>
                <a:gd name="T25" fmla="*/ 0 h 3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9"/>
                <a:gd name="T40" fmla="*/ 0 h 37"/>
                <a:gd name="T41" fmla="*/ 29 w 29"/>
                <a:gd name="T42" fmla="*/ 37 h 3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9" h="37">
                  <a:moveTo>
                    <a:pt x="29" y="25"/>
                  </a:moveTo>
                  <a:lnTo>
                    <a:pt x="29" y="25"/>
                  </a:lnTo>
                  <a:lnTo>
                    <a:pt x="20" y="21"/>
                  </a:lnTo>
                  <a:lnTo>
                    <a:pt x="14" y="12"/>
                  </a:lnTo>
                  <a:lnTo>
                    <a:pt x="11" y="4"/>
                  </a:lnTo>
                  <a:lnTo>
                    <a:pt x="10" y="0"/>
                  </a:lnTo>
                  <a:lnTo>
                    <a:pt x="0" y="3"/>
                  </a:lnTo>
                  <a:lnTo>
                    <a:pt x="1" y="9"/>
                  </a:lnTo>
                  <a:lnTo>
                    <a:pt x="6" y="20"/>
                  </a:lnTo>
                  <a:lnTo>
                    <a:pt x="16" y="31"/>
                  </a:lnTo>
                  <a:lnTo>
                    <a:pt x="29" y="37"/>
                  </a:lnTo>
                  <a:lnTo>
                    <a:pt x="29" y="2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08" name="Freeform 1989"/>
            <p:cNvSpPr>
              <a:spLocks/>
            </p:cNvSpPr>
            <p:nvPr/>
          </p:nvSpPr>
          <p:spPr bwMode="auto">
            <a:xfrm>
              <a:off x="5098" y="2929"/>
              <a:ext cx="13" cy="54"/>
            </a:xfrm>
            <a:custGeom>
              <a:avLst/>
              <a:gdLst>
                <a:gd name="T0" fmla="*/ 1 w 26"/>
                <a:gd name="T1" fmla="*/ 0 h 160"/>
                <a:gd name="T2" fmla="*/ 1 w 26"/>
                <a:gd name="T3" fmla="*/ 0 h 160"/>
                <a:gd name="T4" fmla="*/ 1 w 26"/>
                <a:gd name="T5" fmla="*/ 0 h 160"/>
                <a:gd name="T6" fmla="*/ 1 w 26"/>
                <a:gd name="T7" fmla="*/ 0 h 160"/>
                <a:gd name="T8" fmla="*/ 1 w 26"/>
                <a:gd name="T9" fmla="*/ 0 h 160"/>
                <a:gd name="T10" fmla="*/ 0 w 26"/>
                <a:gd name="T11" fmla="*/ 0 h 160"/>
                <a:gd name="T12" fmla="*/ 0 w 26"/>
                <a:gd name="T13" fmla="*/ 0 h 160"/>
                <a:gd name="T14" fmla="*/ 1 w 26"/>
                <a:gd name="T15" fmla="*/ 0 h 160"/>
                <a:gd name="T16" fmla="*/ 1 w 26"/>
                <a:gd name="T17" fmla="*/ 0 h 160"/>
                <a:gd name="T18" fmla="*/ 1 w 26"/>
                <a:gd name="T19" fmla="*/ 0 h 160"/>
                <a:gd name="T20" fmla="*/ 1 w 26"/>
                <a:gd name="T21" fmla="*/ 0 h 160"/>
                <a:gd name="T22" fmla="*/ 1 w 26"/>
                <a:gd name="T23" fmla="*/ 0 h 160"/>
                <a:gd name="T24" fmla="*/ 1 w 26"/>
                <a:gd name="T25" fmla="*/ 0 h 16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6"/>
                <a:gd name="T40" fmla="*/ 0 h 160"/>
                <a:gd name="T41" fmla="*/ 26 w 26"/>
                <a:gd name="T42" fmla="*/ 160 h 16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6" h="160">
                  <a:moveTo>
                    <a:pt x="21" y="12"/>
                  </a:moveTo>
                  <a:lnTo>
                    <a:pt x="16" y="6"/>
                  </a:lnTo>
                  <a:lnTo>
                    <a:pt x="15" y="38"/>
                  </a:lnTo>
                  <a:lnTo>
                    <a:pt x="10" y="87"/>
                  </a:lnTo>
                  <a:lnTo>
                    <a:pt x="2" y="132"/>
                  </a:lnTo>
                  <a:lnTo>
                    <a:pt x="0" y="148"/>
                  </a:lnTo>
                  <a:lnTo>
                    <a:pt x="0" y="160"/>
                  </a:lnTo>
                  <a:lnTo>
                    <a:pt x="13" y="134"/>
                  </a:lnTo>
                  <a:lnTo>
                    <a:pt x="20" y="87"/>
                  </a:lnTo>
                  <a:lnTo>
                    <a:pt x="25" y="38"/>
                  </a:lnTo>
                  <a:lnTo>
                    <a:pt x="26" y="6"/>
                  </a:lnTo>
                  <a:lnTo>
                    <a:pt x="21" y="0"/>
                  </a:lnTo>
                  <a:lnTo>
                    <a:pt x="21" y="1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09" name="Freeform 1990"/>
            <p:cNvSpPr>
              <a:spLocks/>
            </p:cNvSpPr>
            <p:nvPr/>
          </p:nvSpPr>
          <p:spPr bwMode="auto">
            <a:xfrm>
              <a:off x="5082" y="2929"/>
              <a:ext cx="26" cy="4"/>
            </a:xfrm>
            <a:custGeom>
              <a:avLst/>
              <a:gdLst>
                <a:gd name="T0" fmla="*/ 1 w 51"/>
                <a:gd name="T1" fmla="*/ 0 h 12"/>
                <a:gd name="T2" fmla="*/ 1 w 51"/>
                <a:gd name="T3" fmla="*/ 0 h 12"/>
                <a:gd name="T4" fmla="*/ 1 w 51"/>
                <a:gd name="T5" fmla="*/ 0 h 12"/>
                <a:gd name="T6" fmla="*/ 1 w 51"/>
                <a:gd name="T7" fmla="*/ 0 h 12"/>
                <a:gd name="T8" fmla="*/ 1 w 51"/>
                <a:gd name="T9" fmla="*/ 0 h 12"/>
                <a:gd name="T10" fmla="*/ 0 w 51"/>
                <a:gd name="T11" fmla="*/ 0 h 12"/>
                <a:gd name="T12" fmla="*/ 1 w 51"/>
                <a:gd name="T13" fmla="*/ 0 h 12"/>
                <a:gd name="T14" fmla="*/ 0 w 51"/>
                <a:gd name="T15" fmla="*/ 0 h 12"/>
                <a:gd name="T16" fmla="*/ 0 w 51"/>
                <a:gd name="T17" fmla="*/ 0 h 12"/>
                <a:gd name="T18" fmla="*/ 1 w 51"/>
                <a:gd name="T19" fmla="*/ 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1"/>
                <a:gd name="T31" fmla="*/ 0 h 12"/>
                <a:gd name="T32" fmla="*/ 51 w 51"/>
                <a:gd name="T33" fmla="*/ 12 h 1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1" h="12">
                  <a:moveTo>
                    <a:pt x="10" y="6"/>
                  </a:moveTo>
                  <a:lnTo>
                    <a:pt x="5" y="12"/>
                  </a:lnTo>
                  <a:lnTo>
                    <a:pt x="51" y="12"/>
                  </a:lnTo>
                  <a:lnTo>
                    <a:pt x="51" y="0"/>
                  </a:lnTo>
                  <a:lnTo>
                    <a:pt x="5" y="0"/>
                  </a:lnTo>
                  <a:lnTo>
                    <a:pt x="0" y="6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10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10" name="Freeform 1991"/>
            <p:cNvSpPr>
              <a:spLocks/>
            </p:cNvSpPr>
            <p:nvPr/>
          </p:nvSpPr>
          <p:spPr bwMode="auto">
            <a:xfrm>
              <a:off x="5237" y="2931"/>
              <a:ext cx="22" cy="50"/>
            </a:xfrm>
            <a:custGeom>
              <a:avLst/>
              <a:gdLst>
                <a:gd name="T0" fmla="*/ 1 w 43"/>
                <a:gd name="T1" fmla="*/ 0 h 148"/>
                <a:gd name="T2" fmla="*/ 1 w 43"/>
                <a:gd name="T3" fmla="*/ 0 h 148"/>
                <a:gd name="T4" fmla="*/ 1 w 43"/>
                <a:gd name="T5" fmla="*/ 0 h 148"/>
                <a:gd name="T6" fmla="*/ 1 w 43"/>
                <a:gd name="T7" fmla="*/ 0 h 148"/>
                <a:gd name="T8" fmla="*/ 1 w 43"/>
                <a:gd name="T9" fmla="*/ 0 h 148"/>
                <a:gd name="T10" fmla="*/ 1 w 43"/>
                <a:gd name="T11" fmla="*/ 0 h 148"/>
                <a:gd name="T12" fmla="*/ 1 w 43"/>
                <a:gd name="T13" fmla="*/ 0 h 148"/>
                <a:gd name="T14" fmla="*/ 1 w 43"/>
                <a:gd name="T15" fmla="*/ 0 h 148"/>
                <a:gd name="T16" fmla="*/ 1 w 43"/>
                <a:gd name="T17" fmla="*/ 0 h 148"/>
                <a:gd name="T18" fmla="*/ 0 w 43"/>
                <a:gd name="T19" fmla="*/ 0 h 148"/>
                <a:gd name="T20" fmla="*/ 1 w 43"/>
                <a:gd name="T21" fmla="*/ 0 h 1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3"/>
                <a:gd name="T34" fmla="*/ 0 h 148"/>
                <a:gd name="T35" fmla="*/ 43 w 43"/>
                <a:gd name="T36" fmla="*/ 148 h 148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3" h="148">
                  <a:moveTo>
                    <a:pt x="43" y="0"/>
                  </a:moveTo>
                  <a:lnTo>
                    <a:pt x="43" y="118"/>
                  </a:lnTo>
                  <a:lnTo>
                    <a:pt x="42" y="123"/>
                  </a:lnTo>
                  <a:lnTo>
                    <a:pt x="38" y="133"/>
                  </a:lnTo>
                  <a:lnTo>
                    <a:pt x="30" y="143"/>
                  </a:lnTo>
                  <a:lnTo>
                    <a:pt x="17" y="148"/>
                  </a:lnTo>
                  <a:lnTo>
                    <a:pt x="11" y="127"/>
                  </a:lnTo>
                  <a:lnTo>
                    <a:pt x="5" y="81"/>
                  </a:lnTo>
                  <a:lnTo>
                    <a:pt x="1" y="32"/>
                  </a:lnTo>
                  <a:lnTo>
                    <a:pt x="0" y="0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11" name="Freeform 1992"/>
            <p:cNvSpPr>
              <a:spLocks/>
            </p:cNvSpPr>
            <p:nvPr/>
          </p:nvSpPr>
          <p:spPr bwMode="auto">
            <a:xfrm>
              <a:off x="5256" y="2931"/>
              <a:ext cx="6" cy="40"/>
            </a:xfrm>
            <a:custGeom>
              <a:avLst/>
              <a:gdLst>
                <a:gd name="T0" fmla="*/ 1 w 10"/>
                <a:gd name="T1" fmla="*/ 0 h 120"/>
                <a:gd name="T2" fmla="*/ 1 w 10"/>
                <a:gd name="T3" fmla="*/ 0 h 120"/>
                <a:gd name="T4" fmla="*/ 1 w 10"/>
                <a:gd name="T5" fmla="*/ 0 h 120"/>
                <a:gd name="T6" fmla="*/ 0 w 10"/>
                <a:gd name="T7" fmla="*/ 0 h 120"/>
                <a:gd name="T8" fmla="*/ 0 w 10"/>
                <a:gd name="T9" fmla="*/ 0 h 120"/>
                <a:gd name="T10" fmla="*/ 0 w 10"/>
                <a:gd name="T11" fmla="*/ 0 h 120"/>
                <a:gd name="T12" fmla="*/ 1 w 10"/>
                <a:gd name="T13" fmla="*/ 0 h 120"/>
                <a:gd name="T14" fmla="*/ 1 w 10"/>
                <a:gd name="T15" fmla="*/ 0 h 120"/>
                <a:gd name="T16" fmla="*/ 1 w 10"/>
                <a:gd name="T17" fmla="*/ 0 h 120"/>
                <a:gd name="T18" fmla="*/ 1 w 10"/>
                <a:gd name="T19" fmla="*/ 0 h 1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0"/>
                <a:gd name="T31" fmla="*/ 0 h 120"/>
                <a:gd name="T32" fmla="*/ 10 w 10"/>
                <a:gd name="T33" fmla="*/ 120 h 12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0" h="120">
                  <a:moveTo>
                    <a:pt x="10" y="120"/>
                  </a:moveTo>
                  <a:lnTo>
                    <a:pt x="10" y="118"/>
                  </a:lnTo>
                  <a:lnTo>
                    <a:pt x="10" y="0"/>
                  </a:lnTo>
                  <a:lnTo>
                    <a:pt x="0" y="0"/>
                  </a:lnTo>
                  <a:lnTo>
                    <a:pt x="0" y="118"/>
                  </a:lnTo>
                  <a:lnTo>
                    <a:pt x="0" y="117"/>
                  </a:lnTo>
                  <a:lnTo>
                    <a:pt x="10" y="120"/>
                  </a:lnTo>
                  <a:lnTo>
                    <a:pt x="10" y="118"/>
                  </a:lnTo>
                  <a:lnTo>
                    <a:pt x="10" y="12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12" name="Freeform 1993"/>
            <p:cNvSpPr>
              <a:spLocks/>
            </p:cNvSpPr>
            <p:nvPr/>
          </p:nvSpPr>
          <p:spPr bwMode="auto">
            <a:xfrm>
              <a:off x="5246" y="2970"/>
              <a:ext cx="16" cy="13"/>
            </a:xfrm>
            <a:custGeom>
              <a:avLst/>
              <a:gdLst>
                <a:gd name="T0" fmla="*/ 0 w 31"/>
                <a:gd name="T1" fmla="*/ 0 h 37"/>
                <a:gd name="T2" fmla="*/ 0 w 31"/>
                <a:gd name="T3" fmla="*/ 0 h 37"/>
                <a:gd name="T4" fmla="*/ 1 w 31"/>
                <a:gd name="T5" fmla="*/ 0 h 37"/>
                <a:gd name="T6" fmla="*/ 1 w 31"/>
                <a:gd name="T7" fmla="*/ 0 h 37"/>
                <a:gd name="T8" fmla="*/ 1 w 31"/>
                <a:gd name="T9" fmla="*/ 0 h 37"/>
                <a:gd name="T10" fmla="*/ 1 w 31"/>
                <a:gd name="T11" fmla="*/ 0 h 37"/>
                <a:gd name="T12" fmla="*/ 1 w 31"/>
                <a:gd name="T13" fmla="*/ 0 h 37"/>
                <a:gd name="T14" fmla="*/ 1 w 31"/>
                <a:gd name="T15" fmla="*/ 0 h 37"/>
                <a:gd name="T16" fmla="*/ 1 w 31"/>
                <a:gd name="T17" fmla="*/ 0 h 37"/>
                <a:gd name="T18" fmla="*/ 1 w 31"/>
                <a:gd name="T19" fmla="*/ 0 h 37"/>
                <a:gd name="T20" fmla="*/ 0 w 31"/>
                <a:gd name="T21" fmla="*/ 0 h 37"/>
                <a:gd name="T22" fmla="*/ 0 w 31"/>
                <a:gd name="T23" fmla="*/ 0 h 37"/>
                <a:gd name="T24" fmla="*/ 0 w 31"/>
                <a:gd name="T25" fmla="*/ 0 h 3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1"/>
                <a:gd name="T40" fmla="*/ 0 h 37"/>
                <a:gd name="T41" fmla="*/ 31 w 31"/>
                <a:gd name="T42" fmla="*/ 37 h 3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1" h="37">
                  <a:moveTo>
                    <a:pt x="0" y="37"/>
                  </a:moveTo>
                  <a:lnTo>
                    <a:pt x="0" y="37"/>
                  </a:lnTo>
                  <a:lnTo>
                    <a:pt x="15" y="31"/>
                  </a:lnTo>
                  <a:lnTo>
                    <a:pt x="25" y="20"/>
                  </a:lnTo>
                  <a:lnTo>
                    <a:pt x="30" y="9"/>
                  </a:lnTo>
                  <a:lnTo>
                    <a:pt x="31" y="3"/>
                  </a:lnTo>
                  <a:lnTo>
                    <a:pt x="21" y="0"/>
                  </a:lnTo>
                  <a:lnTo>
                    <a:pt x="20" y="4"/>
                  </a:lnTo>
                  <a:lnTo>
                    <a:pt x="17" y="12"/>
                  </a:lnTo>
                  <a:lnTo>
                    <a:pt x="11" y="21"/>
                  </a:lnTo>
                  <a:lnTo>
                    <a:pt x="0" y="25"/>
                  </a:lnTo>
                  <a:lnTo>
                    <a:pt x="0" y="3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13" name="Freeform 1994"/>
            <p:cNvSpPr>
              <a:spLocks/>
            </p:cNvSpPr>
            <p:nvPr/>
          </p:nvSpPr>
          <p:spPr bwMode="auto">
            <a:xfrm>
              <a:off x="5235" y="2929"/>
              <a:ext cx="11" cy="54"/>
            </a:xfrm>
            <a:custGeom>
              <a:avLst/>
              <a:gdLst>
                <a:gd name="T0" fmla="*/ 1 w 22"/>
                <a:gd name="T1" fmla="*/ 0 h 160"/>
                <a:gd name="T2" fmla="*/ 0 w 22"/>
                <a:gd name="T3" fmla="*/ 0 h 160"/>
                <a:gd name="T4" fmla="*/ 1 w 22"/>
                <a:gd name="T5" fmla="*/ 0 h 160"/>
                <a:gd name="T6" fmla="*/ 1 w 22"/>
                <a:gd name="T7" fmla="*/ 0 h 160"/>
                <a:gd name="T8" fmla="*/ 1 w 22"/>
                <a:gd name="T9" fmla="*/ 0 h 160"/>
                <a:gd name="T10" fmla="*/ 1 w 22"/>
                <a:gd name="T11" fmla="*/ 0 h 160"/>
                <a:gd name="T12" fmla="*/ 1 w 22"/>
                <a:gd name="T13" fmla="*/ 0 h 160"/>
                <a:gd name="T14" fmla="*/ 1 w 22"/>
                <a:gd name="T15" fmla="*/ 0 h 160"/>
                <a:gd name="T16" fmla="*/ 1 w 22"/>
                <a:gd name="T17" fmla="*/ 0 h 160"/>
                <a:gd name="T18" fmla="*/ 1 w 22"/>
                <a:gd name="T19" fmla="*/ 0 h 160"/>
                <a:gd name="T20" fmla="*/ 1 w 22"/>
                <a:gd name="T21" fmla="*/ 0 h 160"/>
                <a:gd name="T22" fmla="*/ 1 w 22"/>
                <a:gd name="T23" fmla="*/ 0 h 160"/>
                <a:gd name="T24" fmla="*/ 1 w 22"/>
                <a:gd name="T25" fmla="*/ 0 h 16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2"/>
                <a:gd name="T40" fmla="*/ 0 h 160"/>
                <a:gd name="T41" fmla="*/ 22 w 22"/>
                <a:gd name="T42" fmla="*/ 160 h 16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2" h="160">
                  <a:moveTo>
                    <a:pt x="5" y="0"/>
                  </a:moveTo>
                  <a:lnTo>
                    <a:pt x="0" y="6"/>
                  </a:lnTo>
                  <a:lnTo>
                    <a:pt x="1" y="38"/>
                  </a:lnTo>
                  <a:lnTo>
                    <a:pt x="5" y="87"/>
                  </a:lnTo>
                  <a:lnTo>
                    <a:pt x="11" y="134"/>
                  </a:lnTo>
                  <a:lnTo>
                    <a:pt x="22" y="160"/>
                  </a:lnTo>
                  <a:lnTo>
                    <a:pt x="22" y="148"/>
                  </a:lnTo>
                  <a:lnTo>
                    <a:pt x="21" y="132"/>
                  </a:lnTo>
                  <a:lnTo>
                    <a:pt x="15" y="87"/>
                  </a:lnTo>
                  <a:lnTo>
                    <a:pt x="11" y="38"/>
                  </a:lnTo>
                  <a:lnTo>
                    <a:pt x="10" y="6"/>
                  </a:lnTo>
                  <a:lnTo>
                    <a:pt x="5" y="1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14" name="Freeform 1995"/>
            <p:cNvSpPr>
              <a:spLocks/>
            </p:cNvSpPr>
            <p:nvPr/>
          </p:nvSpPr>
          <p:spPr bwMode="auto">
            <a:xfrm>
              <a:off x="5237" y="2929"/>
              <a:ext cx="25" cy="4"/>
            </a:xfrm>
            <a:custGeom>
              <a:avLst/>
              <a:gdLst>
                <a:gd name="T0" fmla="*/ 1 w 48"/>
                <a:gd name="T1" fmla="*/ 0 h 12"/>
                <a:gd name="T2" fmla="*/ 1 w 48"/>
                <a:gd name="T3" fmla="*/ 0 h 12"/>
                <a:gd name="T4" fmla="*/ 0 w 48"/>
                <a:gd name="T5" fmla="*/ 0 h 12"/>
                <a:gd name="T6" fmla="*/ 0 w 48"/>
                <a:gd name="T7" fmla="*/ 0 h 12"/>
                <a:gd name="T8" fmla="*/ 1 w 48"/>
                <a:gd name="T9" fmla="*/ 0 h 12"/>
                <a:gd name="T10" fmla="*/ 1 w 48"/>
                <a:gd name="T11" fmla="*/ 0 h 12"/>
                <a:gd name="T12" fmla="*/ 1 w 48"/>
                <a:gd name="T13" fmla="*/ 0 h 12"/>
                <a:gd name="T14" fmla="*/ 1 w 48"/>
                <a:gd name="T15" fmla="*/ 0 h 12"/>
                <a:gd name="T16" fmla="*/ 1 w 48"/>
                <a:gd name="T17" fmla="*/ 0 h 12"/>
                <a:gd name="T18" fmla="*/ 1 w 48"/>
                <a:gd name="T19" fmla="*/ 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8"/>
                <a:gd name="T31" fmla="*/ 0 h 12"/>
                <a:gd name="T32" fmla="*/ 48 w 48"/>
                <a:gd name="T33" fmla="*/ 12 h 1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8" h="12">
                  <a:moveTo>
                    <a:pt x="48" y="6"/>
                  </a:moveTo>
                  <a:lnTo>
                    <a:pt x="43" y="0"/>
                  </a:lnTo>
                  <a:lnTo>
                    <a:pt x="0" y="0"/>
                  </a:lnTo>
                  <a:lnTo>
                    <a:pt x="0" y="12"/>
                  </a:lnTo>
                  <a:lnTo>
                    <a:pt x="43" y="12"/>
                  </a:lnTo>
                  <a:lnTo>
                    <a:pt x="38" y="6"/>
                  </a:lnTo>
                  <a:lnTo>
                    <a:pt x="48" y="6"/>
                  </a:lnTo>
                  <a:lnTo>
                    <a:pt x="48" y="0"/>
                  </a:lnTo>
                  <a:lnTo>
                    <a:pt x="43" y="0"/>
                  </a:lnTo>
                  <a:lnTo>
                    <a:pt x="48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15" name="Freeform 1996"/>
            <p:cNvSpPr>
              <a:spLocks/>
            </p:cNvSpPr>
            <p:nvPr/>
          </p:nvSpPr>
          <p:spPr bwMode="auto">
            <a:xfrm>
              <a:off x="5098" y="2953"/>
              <a:ext cx="151" cy="355"/>
            </a:xfrm>
            <a:custGeom>
              <a:avLst/>
              <a:gdLst>
                <a:gd name="T0" fmla="*/ 0 w 302"/>
                <a:gd name="T1" fmla="*/ 0 h 1063"/>
                <a:gd name="T2" fmla="*/ 0 w 302"/>
                <a:gd name="T3" fmla="*/ 0 h 1063"/>
                <a:gd name="T4" fmla="*/ 1 w 302"/>
                <a:gd name="T5" fmla="*/ 0 h 1063"/>
                <a:gd name="T6" fmla="*/ 1 w 302"/>
                <a:gd name="T7" fmla="*/ 0 h 1063"/>
                <a:gd name="T8" fmla="*/ 1 w 302"/>
                <a:gd name="T9" fmla="*/ 0 h 1063"/>
                <a:gd name="T10" fmla="*/ 0 w 302"/>
                <a:gd name="T11" fmla="*/ 0 h 10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02"/>
                <a:gd name="T19" fmla="*/ 0 h 1063"/>
                <a:gd name="T20" fmla="*/ 302 w 302"/>
                <a:gd name="T21" fmla="*/ 1063 h 106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02" h="1063">
                  <a:moveTo>
                    <a:pt x="0" y="0"/>
                  </a:moveTo>
                  <a:lnTo>
                    <a:pt x="0" y="357"/>
                  </a:lnTo>
                  <a:lnTo>
                    <a:pt x="152" y="1063"/>
                  </a:lnTo>
                  <a:lnTo>
                    <a:pt x="302" y="369"/>
                  </a:lnTo>
                  <a:lnTo>
                    <a:pt x="3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16" name="Freeform 1997"/>
            <p:cNvSpPr>
              <a:spLocks/>
            </p:cNvSpPr>
            <p:nvPr/>
          </p:nvSpPr>
          <p:spPr bwMode="auto">
            <a:xfrm>
              <a:off x="5095" y="2953"/>
              <a:ext cx="5" cy="120"/>
            </a:xfrm>
            <a:custGeom>
              <a:avLst/>
              <a:gdLst>
                <a:gd name="T0" fmla="*/ 0 w 11"/>
                <a:gd name="T1" fmla="*/ 0 h 358"/>
                <a:gd name="T2" fmla="*/ 0 w 11"/>
                <a:gd name="T3" fmla="*/ 0 h 358"/>
                <a:gd name="T4" fmla="*/ 0 w 11"/>
                <a:gd name="T5" fmla="*/ 0 h 358"/>
                <a:gd name="T6" fmla="*/ 0 w 11"/>
                <a:gd name="T7" fmla="*/ 0 h 358"/>
                <a:gd name="T8" fmla="*/ 0 w 11"/>
                <a:gd name="T9" fmla="*/ 0 h 358"/>
                <a:gd name="T10" fmla="*/ 0 w 11"/>
                <a:gd name="T11" fmla="*/ 0 h 358"/>
                <a:gd name="T12" fmla="*/ 0 w 11"/>
                <a:gd name="T13" fmla="*/ 0 h 358"/>
                <a:gd name="T14" fmla="*/ 0 w 11"/>
                <a:gd name="T15" fmla="*/ 0 h 358"/>
                <a:gd name="T16" fmla="*/ 0 w 11"/>
                <a:gd name="T17" fmla="*/ 0 h 358"/>
                <a:gd name="T18" fmla="*/ 0 w 11"/>
                <a:gd name="T19" fmla="*/ 0 h 3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"/>
                <a:gd name="T31" fmla="*/ 0 h 358"/>
                <a:gd name="T32" fmla="*/ 11 w 11"/>
                <a:gd name="T33" fmla="*/ 358 h 35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" h="358">
                  <a:moveTo>
                    <a:pt x="11" y="356"/>
                  </a:moveTo>
                  <a:lnTo>
                    <a:pt x="11" y="357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357"/>
                  </a:lnTo>
                  <a:lnTo>
                    <a:pt x="0" y="358"/>
                  </a:lnTo>
                  <a:lnTo>
                    <a:pt x="0" y="357"/>
                  </a:lnTo>
                  <a:lnTo>
                    <a:pt x="0" y="358"/>
                  </a:lnTo>
                  <a:lnTo>
                    <a:pt x="11" y="35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17" name="Freeform 1998"/>
            <p:cNvSpPr>
              <a:spLocks/>
            </p:cNvSpPr>
            <p:nvPr/>
          </p:nvSpPr>
          <p:spPr bwMode="auto">
            <a:xfrm>
              <a:off x="5095" y="3072"/>
              <a:ext cx="81" cy="244"/>
            </a:xfrm>
            <a:custGeom>
              <a:avLst/>
              <a:gdLst>
                <a:gd name="T0" fmla="*/ 1 w 162"/>
                <a:gd name="T1" fmla="*/ 0 h 732"/>
                <a:gd name="T2" fmla="*/ 1 w 162"/>
                <a:gd name="T3" fmla="*/ 0 h 732"/>
                <a:gd name="T4" fmla="*/ 1 w 162"/>
                <a:gd name="T5" fmla="*/ 0 h 732"/>
                <a:gd name="T6" fmla="*/ 0 w 162"/>
                <a:gd name="T7" fmla="*/ 0 h 732"/>
                <a:gd name="T8" fmla="*/ 1 w 162"/>
                <a:gd name="T9" fmla="*/ 0 h 732"/>
                <a:gd name="T10" fmla="*/ 1 w 162"/>
                <a:gd name="T11" fmla="*/ 0 h 732"/>
                <a:gd name="T12" fmla="*/ 1 w 162"/>
                <a:gd name="T13" fmla="*/ 0 h 732"/>
                <a:gd name="T14" fmla="*/ 1 w 162"/>
                <a:gd name="T15" fmla="*/ 0 h 732"/>
                <a:gd name="T16" fmla="*/ 1 w 162"/>
                <a:gd name="T17" fmla="*/ 0 h 732"/>
                <a:gd name="T18" fmla="*/ 1 w 162"/>
                <a:gd name="T19" fmla="*/ 0 h 7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62"/>
                <a:gd name="T31" fmla="*/ 0 h 732"/>
                <a:gd name="T32" fmla="*/ 162 w 162"/>
                <a:gd name="T33" fmla="*/ 732 h 73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62" h="732">
                  <a:moveTo>
                    <a:pt x="152" y="705"/>
                  </a:moveTo>
                  <a:lnTo>
                    <a:pt x="162" y="705"/>
                  </a:lnTo>
                  <a:lnTo>
                    <a:pt x="11" y="0"/>
                  </a:lnTo>
                  <a:lnTo>
                    <a:pt x="0" y="2"/>
                  </a:lnTo>
                  <a:lnTo>
                    <a:pt x="152" y="708"/>
                  </a:lnTo>
                  <a:lnTo>
                    <a:pt x="162" y="708"/>
                  </a:lnTo>
                  <a:lnTo>
                    <a:pt x="152" y="708"/>
                  </a:lnTo>
                  <a:lnTo>
                    <a:pt x="157" y="732"/>
                  </a:lnTo>
                  <a:lnTo>
                    <a:pt x="162" y="708"/>
                  </a:lnTo>
                  <a:lnTo>
                    <a:pt x="152" y="70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18" name="Freeform 1999"/>
            <p:cNvSpPr>
              <a:spLocks/>
            </p:cNvSpPr>
            <p:nvPr/>
          </p:nvSpPr>
          <p:spPr bwMode="auto">
            <a:xfrm>
              <a:off x="5171" y="3076"/>
              <a:ext cx="80" cy="232"/>
            </a:xfrm>
            <a:custGeom>
              <a:avLst/>
              <a:gdLst>
                <a:gd name="T0" fmla="*/ 0 w 161"/>
                <a:gd name="T1" fmla="*/ 0 h 696"/>
                <a:gd name="T2" fmla="*/ 0 w 161"/>
                <a:gd name="T3" fmla="*/ 0 h 696"/>
                <a:gd name="T4" fmla="*/ 0 w 161"/>
                <a:gd name="T5" fmla="*/ 0 h 696"/>
                <a:gd name="T6" fmla="*/ 0 w 161"/>
                <a:gd name="T7" fmla="*/ 0 h 696"/>
                <a:gd name="T8" fmla="*/ 0 w 161"/>
                <a:gd name="T9" fmla="*/ 0 h 696"/>
                <a:gd name="T10" fmla="*/ 0 w 161"/>
                <a:gd name="T11" fmla="*/ 0 h 696"/>
                <a:gd name="T12" fmla="*/ 0 w 161"/>
                <a:gd name="T13" fmla="*/ 0 h 696"/>
                <a:gd name="T14" fmla="*/ 0 w 161"/>
                <a:gd name="T15" fmla="*/ 0 h 696"/>
                <a:gd name="T16" fmla="*/ 0 w 161"/>
                <a:gd name="T17" fmla="*/ 0 h 696"/>
                <a:gd name="T18" fmla="*/ 0 w 161"/>
                <a:gd name="T19" fmla="*/ 0 h 69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61"/>
                <a:gd name="T31" fmla="*/ 0 h 696"/>
                <a:gd name="T32" fmla="*/ 161 w 161"/>
                <a:gd name="T33" fmla="*/ 696 h 69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61" h="696">
                  <a:moveTo>
                    <a:pt x="150" y="1"/>
                  </a:moveTo>
                  <a:lnTo>
                    <a:pt x="150" y="0"/>
                  </a:lnTo>
                  <a:lnTo>
                    <a:pt x="0" y="693"/>
                  </a:lnTo>
                  <a:lnTo>
                    <a:pt x="10" y="696"/>
                  </a:lnTo>
                  <a:lnTo>
                    <a:pt x="161" y="2"/>
                  </a:lnTo>
                  <a:lnTo>
                    <a:pt x="161" y="1"/>
                  </a:lnTo>
                  <a:lnTo>
                    <a:pt x="161" y="2"/>
                  </a:lnTo>
                  <a:lnTo>
                    <a:pt x="161" y="1"/>
                  </a:lnTo>
                  <a:lnTo>
                    <a:pt x="150" y="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19" name="Freeform 2000"/>
            <p:cNvSpPr>
              <a:spLocks/>
            </p:cNvSpPr>
            <p:nvPr/>
          </p:nvSpPr>
          <p:spPr bwMode="auto">
            <a:xfrm>
              <a:off x="5246" y="2951"/>
              <a:ext cx="5" cy="125"/>
            </a:xfrm>
            <a:custGeom>
              <a:avLst/>
              <a:gdLst>
                <a:gd name="T0" fmla="*/ 0 w 11"/>
                <a:gd name="T1" fmla="*/ 0 h 375"/>
                <a:gd name="T2" fmla="*/ 0 w 11"/>
                <a:gd name="T3" fmla="*/ 0 h 375"/>
                <a:gd name="T4" fmla="*/ 0 w 11"/>
                <a:gd name="T5" fmla="*/ 0 h 375"/>
                <a:gd name="T6" fmla="*/ 0 w 11"/>
                <a:gd name="T7" fmla="*/ 0 h 375"/>
                <a:gd name="T8" fmla="*/ 0 w 11"/>
                <a:gd name="T9" fmla="*/ 0 h 375"/>
                <a:gd name="T10" fmla="*/ 0 w 11"/>
                <a:gd name="T11" fmla="*/ 0 h 375"/>
                <a:gd name="T12" fmla="*/ 0 w 11"/>
                <a:gd name="T13" fmla="*/ 0 h 375"/>
                <a:gd name="T14" fmla="*/ 0 w 11"/>
                <a:gd name="T15" fmla="*/ 0 h 375"/>
                <a:gd name="T16" fmla="*/ 0 w 11"/>
                <a:gd name="T17" fmla="*/ 0 h 375"/>
                <a:gd name="T18" fmla="*/ 0 w 11"/>
                <a:gd name="T19" fmla="*/ 0 h 3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"/>
                <a:gd name="T31" fmla="*/ 0 h 375"/>
                <a:gd name="T32" fmla="*/ 11 w 11"/>
                <a:gd name="T33" fmla="*/ 375 h 37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" h="375">
                  <a:moveTo>
                    <a:pt x="5" y="12"/>
                  </a:moveTo>
                  <a:lnTo>
                    <a:pt x="0" y="6"/>
                  </a:lnTo>
                  <a:lnTo>
                    <a:pt x="0" y="375"/>
                  </a:lnTo>
                  <a:lnTo>
                    <a:pt x="11" y="375"/>
                  </a:lnTo>
                  <a:lnTo>
                    <a:pt x="11" y="6"/>
                  </a:lnTo>
                  <a:lnTo>
                    <a:pt x="5" y="0"/>
                  </a:lnTo>
                  <a:lnTo>
                    <a:pt x="11" y="6"/>
                  </a:lnTo>
                  <a:lnTo>
                    <a:pt x="11" y="0"/>
                  </a:lnTo>
                  <a:lnTo>
                    <a:pt x="5" y="0"/>
                  </a:lnTo>
                  <a:lnTo>
                    <a:pt x="5" y="1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20" name="Freeform 2001"/>
            <p:cNvSpPr>
              <a:spLocks/>
            </p:cNvSpPr>
            <p:nvPr/>
          </p:nvSpPr>
          <p:spPr bwMode="auto">
            <a:xfrm>
              <a:off x="5095" y="2951"/>
              <a:ext cx="154" cy="4"/>
            </a:xfrm>
            <a:custGeom>
              <a:avLst/>
              <a:gdLst>
                <a:gd name="T0" fmla="*/ 1 w 307"/>
                <a:gd name="T1" fmla="*/ 0 h 12"/>
                <a:gd name="T2" fmla="*/ 1 w 307"/>
                <a:gd name="T3" fmla="*/ 0 h 12"/>
                <a:gd name="T4" fmla="*/ 1 w 307"/>
                <a:gd name="T5" fmla="*/ 0 h 12"/>
                <a:gd name="T6" fmla="*/ 1 w 307"/>
                <a:gd name="T7" fmla="*/ 0 h 12"/>
                <a:gd name="T8" fmla="*/ 1 w 307"/>
                <a:gd name="T9" fmla="*/ 0 h 12"/>
                <a:gd name="T10" fmla="*/ 0 w 307"/>
                <a:gd name="T11" fmla="*/ 0 h 12"/>
                <a:gd name="T12" fmla="*/ 1 w 307"/>
                <a:gd name="T13" fmla="*/ 0 h 12"/>
                <a:gd name="T14" fmla="*/ 0 w 307"/>
                <a:gd name="T15" fmla="*/ 0 h 12"/>
                <a:gd name="T16" fmla="*/ 0 w 307"/>
                <a:gd name="T17" fmla="*/ 0 h 12"/>
                <a:gd name="T18" fmla="*/ 1 w 307"/>
                <a:gd name="T19" fmla="*/ 0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07"/>
                <a:gd name="T31" fmla="*/ 0 h 12"/>
                <a:gd name="T32" fmla="*/ 307 w 307"/>
                <a:gd name="T33" fmla="*/ 12 h 1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07" h="12">
                  <a:moveTo>
                    <a:pt x="11" y="6"/>
                  </a:moveTo>
                  <a:lnTo>
                    <a:pt x="5" y="12"/>
                  </a:lnTo>
                  <a:lnTo>
                    <a:pt x="307" y="12"/>
                  </a:lnTo>
                  <a:lnTo>
                    <a:pt x="307" y="0"/>
                  </a:lnTo>
                  <a:lnTo>
                    <a:pt x="5" y="0"/>
                  </a:lnTo>
                  <a:lnTo>
                    <a:pt x="0" y="6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11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21" name="Freeform 2002"/>
            <p:cNvSpPr>
              <a:spLocks/>
            </p:cNvSpPr>
            <p:nvPr/>
          </p:nvSpPr>
          <p:spPr bwMode="auto">
            <a:xfrm>
              <a:off x="5097" y="2920"/>
              <a:ext cx="153" cy="33"/>
            </a:xfrm>
            <a:custGeom>
              <a:avLst/>
              <a:gdLst>
                <a:gd name="T0" fmla="*/ 1 w 306"/>
                <a:gd name="T1" fmla="*/ 0 h 98"/>
                <a:gd name="T2" fmla="*/ 1 w 306"/>
                <a:gd name="T3" fmla="*/ 0 h 98"/>
                <a:gd name="T4" fmla="*/ 1 w 306"/>
                <a:gd name="T5" fmla="*/ 0 h 98"/>
                <a:gd name="T6" fmla="*/ 1 w 306"/>
                <a:gd name="T7" fmla="*/ 0 h 98"/>
                <a:gd name="T8" fmla="*/ 1 w 306"/>
                <a:gd name="T9" fmla="*/ 0 h 98"/>
                <a:gd name="T10" fmla="*/ 1 w 306"/>
                <a:gd name="T11" fmla="*/ 0 h 98"/>
                <a:gd name="T12" fmla="*/ 1 w 306"/>
                <a:gd name="T13" fmla="*/ 0 h 98"/>
                <a:gd name="T14" fmla="*/ 1 w 306"/>
                <a:gd name="T15" fmla="*/ 0 h 98"/>
                <a:gd name="T16" fmla="*/ 1 w 306"/>
                <a:gd name="T17" fmla="*/ 0 h 98"/>
                <a:gd name="T18" fmla="*/ 1 w 306"/>
                <a:gd name="T19" fmla="*/ 0 h 98"/>
                <a:gd name="T20" fmla="*/ 1 w 306"/>
                <a:gd name="T21" fmla="*/ 0 h 98"/>
                <a:gd name="T22" fmla="*/ 1 w 306"/>
                <a:gd name="T23" fmla="*/ 0 h 98"/>
                <a:gd name="T24" fmla="*/ 1 w 306"/>
                <a:gd name="T25" fmla="*/ 0 h 98"/>
                <a:gd name="T26" fmla="*/ 1 w 306"/>
                <a:gd name="T27" fmla="*/ 0 h 98"/>
                <a:gd name="T28" fmla="*/ 1 w 306"/>
                <a:gd name="T29" fmla="*/ 0 h 98"/>
                <a:gd name="T30" fmla="*/ 1 w 306"/>
                <a:gd name="T31" fmla="*/ 0 h 98"/>
                <a:gd name="T32" fmla="*/ 1 w 306"/>
                <a:gd name="T33" fmla="*/ 0 h 98"/>
                <a:gd name="T34" fmla="*/ 1 w 306"/>
                <a:gd name="T35" fmla="*/ 0 h 98"/>
                <a:gd name="T36" fmla="*/ 1 w 306"/>
                <a:gd name="T37" fmla="*/ 0 h 98"/>
                <a:gd name="T38" fmla="*/ 1 w 306"/>
                <a:gd name="T39" fmla="*/ 0 h 98"/>
                <a:gd name="T40" fmla="*/ 1 w 306"/>
                <a:gd name="T41" fmla="*/ 0 h 98"/>
                <a:gd name="T42" fmla="*/ 1 w 306"/>
                <a:gd name="T43" fmla="*/ 0 h 98"/>
                <a:gd name="T44" fmla="*/ 1 w 306"/>
                <a:gd name="T45" fmla="*/ 0 h 98"/>
                <a:gd name="T46" fmla="*/ 1 w 306"/>
                <a:gd name="T47" fmla="*/ 0 h 98"/>
                <a:gd name="T48" fmla="*/ 1 w 306"/>
                <a:gd name="T49" fmla="*/ 0 h 98"/>
                <a:gd name="T50" fmla="*/ 0 w 306"/>
                <a:gd name="T51" fmla="*/ 0 h 98"/>
                <a:gd name="T52" fmla="*/ 1 w 306"/>
                <a:gd name="T53" fmla="*/ 0 h 98"/>
                <a:gd name="T54" fmla="*/ 1 w 306"/>
                <a:gd name="T55" fmla="*/ 0 h 98"/>
                <a:gd name="T56" fmla="*/ 1 w 306"/>
                <a:gd name="T57" fmla="*/ 0 h 98"/>
                <a:gd name="T58" fmla="*/ 1 w 306"/>
                <a:gd name="T59" fmla="*/ 0 h 98"/>
                <a:gd name="T60" fmla="*/ 1 w 306"/>
                <a:gd name="T61" fmla="*/ 0 h 98"/>
                <a:gd name="T62" fmla="*/ 1 w 306"/>
                <a:gd name="T63" fmla="*/ 0 h 98"/>
                <a:gd name="T64" fmla="*/ 1 w 306"/>
                <a:gd name="T65" fmla="*/ 0 h 98"/>
                <a:gd name="T66" fmla="*/ 1 w 306"/>
                <a:gd name="T67" fmla="*/ 0 h 9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306"/>
                <a:gd name="T103" fmla="*/ 0 h 98"/>
                <a:gd name="T104" fmla="*/ 306 w 306"/>
                <a:gd name="T105" fmla="*/ 98 h 9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306" h="98">
                  <a:moveTo>
                    <a:pt x="54" y="0"/>
                  </a:moveTo>
                  <a:lnTo>
                    <a:pt x="252" y="0"/>
                  </a:lnTo>
                  <a:lnTo>
                    <a:pt x="254" y="2"/>
                  </a:lnTo>
                  <a:lnTo>
                    <a:pt x="260" y="7"/>
                  </a:lnTo>
                  <a:lnTo>
                    <a:pt x="269" y="17"/>
                  </a:lnTo>
                  <a:lnTo>
                    <a:pt x="280" y="29"/>
                  </a:lnTo>
                  <a:lnTo>
                    <a:pt x="289" y="44"/>
                  </a:lnTo>
                  <a:lnTo>
                    <a:pt x="298" y="60"/>
                  </a:lnTo>
                  <a:lnTo>
                    <a:pt x="304" y="78"/>
                  </a:lnTo>
                  <a:lnTo>
                    <a:pt x="306" y="98"/>
                  </a:lnTo>
                  <a:lnTo>
                    <a:pt x="300" y="98"/>
                  </a:lnTo>
                  <a:lnTo>
                    <a:pt x="288" y="98"/>
                  </a:lnTo>
                  <a:lnTo>
                    <a:pt x="271" y="98"/>
                  </a:lnTo>
                  <a:lnTo>
                    <a:pt x="251" y="98"/>
                  </a:lnTo>
                  <a:lnTo>
                    <a:pt x="227" y="98"/>
                  </a:lnTo>
                  <a:lnTo>
                    <a:pt x="201" y="98"/>
                  </a:lnTo>
                  <a:lnTo>
                    <a:pt x="174" y="98"/>
                  </a:lnTo>
                  <a:lnTo>
                    <a:pt x="146" y="98"/>
                  </a:lnTo>
                  <a:lnTo>
                    <a:pt x="119" y="98"/>
                  </a:lnTo>
                  <a:lnTo>
                    <a:pt x="92" y="98"/>
                  </a:lnTo>
                  <a:lnTo>
                    <a:pt x="67" y="98"/>
                  </a:lnTo>
                  <a:lnTo>
                    <a:pt x="46" y="98"/>
                  </a:lnTo>
                  <a:lnTo>
                    <a:pt x="27" y="98"/>
                  </a:lnTo>
                  <a:lnTo>
                    <a:pt x="13" y="98"/>
                  </a:lnTo>
                  <a:lnTo>
                    <a:pt x="3" y="98"/>
                  </a:lnTo>
                  <a:lnTo>
                    <a:pt x="0" y="98"/>
                  </a:lnTo>
                  <a:lnTo>
                    <a:pt x="1" y="94"/>
                  </a:lnTo>
                  <a:lnTo>
                    <a:pt x="3" y="84"/>
                  </a:lnTo>
                  <a:lnTo>
                    <a:pt x="9" y="70"/>
                  </a:lnTo>
                  <a:lnTo>
                    <a:pt x="15" y="52"/>
                  </a:lnTo>
                  <a:lnTo>
                    <a:pt x="22" y="35"/>
                  </a:lnTo>
                  <a:lnTo>
                    <a:pt x="31" y="19"/>
                  </a:lnTo>
                  <a:lnTo>
                    <a:pt x="42" y="7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22" name="Freeform 2003"/>
            <p:cNvSpPr>
              <a:spLocks/>
            </p:cNvSpPr>
            <p:nvPr/>
          </p:nvSpPr>
          <p:spPr bwMode="auto">
            <a:xfrm>
              <a:off x="5135" y="3189"/>
              <a:ext cx="77" cy="14"/>
            </a:xfrm>
            <a:custGeom>
              <a:avLst/>
              <a:gdLst>
                <a:gd name="T0" fmla="*/ 0 w 153"/>
                <a:gd name="T1" fmla="*/ 0 h 41"/>
                <a:gd name="T2" fmla="*/ 1 w 153"/>
                <a:gd name="T3" fmla="*/ 0 h 41"/>
                <a:gd name="T4" fmla="*/ 1 w 153"/>
                <a:gd name="T5" fmla="*/ 0 h 41"/>
                <a:gd name="T6" fmla="*/ 1 w 153"/>
                <a:gd name="T7" fmla="*/ 0 h 41"/>
                <a:gd name="T8" fmla="*/ 0 w 153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3"/>
                <a:gd name="T16" fmla="*/ 0 h 41"/>
                <a:gd name="T17" fmla="*/ 153 w 153"/>
                <a:gd name="T18" fmla="*/ 41 h 4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3" h="41">
                  <a:moveTo>
                    <a:pt x="0" y="0"/>
                  </a:moveTo>
                  <a:lnTo>
                    <a:pt x="9" y="41"/>
                  </a:lnTo>
                  <a:lnTo>
                    <a:pt x="144" y="41"/>
                  </a:lnTo>
                  <a:lnTo>
                    <a:pt x="1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423" name="Freeform 2004"/>
            <p:cNvSpPr>
              <a:spLocks/>
            </p:cNvSpPr>
            <p:nvPr/>
          </p:nvSpPr>
          <p:spPr bwMode="auto">
            <a:xfrm>
              <a:off x="5162" y="2647"/>
              <a:ext cx="5" cy="17"/>
            </a:xfrm>
            <a:custGeom>
              <a:avLst/>
              <a:gdLst>
                <a:gd name="T0" fmla="*/ 0 w 11"/>
                <a:gd name="T1" fmla="*/ 0 h 53"/>
                <a:gd name="T2" fmla="*/ 0 w 11"/>
                <a:gd name="T3" fmla="*/ 0 h 53"/>
                <a:gd name="T4" fmla="*/ 0 w 11"/>
                <a:gd name="T5" fmla="*/ 0 h 53"/>
                <a:gd name="T6" fmla="*/ 0 w 11"/>
                <a:gd name="T7" fmla="*/ 0 h 53"/>
                <a:gd name="T8" fmla="*/ 0 w 11"/>
                <a:gd name="T9" fmla="*/ 0 h 53"/>
                <a:gd name="T10" fmla="*/ 0 w 11"/>
                <a:gd name="T11" fmla="*/ 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"/>
                <a:gd name="T19" fmla="*/ 0 h 53"/>
                <a:gd name="T20" fmla="*/ 11 w 11"/>
                <a:gd name="T21" fmla="*/ 53 h 5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" h="53">
                  <a:moveTo>
                    <a:pt x="5" y="53"/>
                  </a:moveTo>
                  <a:lnTo>
                    <a:pt x="11" y="53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53"/>
                  </a:lnTo>
                  <a:lnTo>
                    <a:pt x="5" y="53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15509" name="Group 2008"/>
          <p:cNvGrpSpPr>
            <a:grpSpLocks/>
          </p:cNvGrpSpPr>
          <p:nvPr/>
        </p:nvGrpSpPr>
        <p:grpSpPr bwMode="auto">
          <a:xfrm>
            <a:off x="1581150" y="2093663"/>
            <a:ext cx="411163" cy="231775"/>
            <a:chOff x="1222" y="1309"/>
            <a:chExt cx="259" cy="146"/>
          </a:xfrm>
          <a:solidFill>
            <a:srgbClr val="00B050"/>
          </a:solidFill>
        </p:grpSpPr>
        <p:sp>
          <p:nvSpPr>
            <p:cNvPr id="15498" name="Line 2006"/>
            <p:cNvSpPr>
              <a:spLocks noChangeShapeType="1"/>
            </p:cNvSpPr>
            <p:nvPr/>
          </p:nvSpPr>
          <p:spPr bwMode="auto">
            <a:xfrm flipV="1">
              <a:off x="1222" y="1338"/>
              <a:ext cx="206" cy="117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5499" name="Freeform 2007"/>
            <p:cNvSpPr>
              <a:spLocks/>
            </p:cNvSpPr>
            <p:nvPr/>
          </p:nvSpPr>
          <p:spPr bwMode="auto">
            <a:xfrm>
              <a:off x="1410" y="1309"/>
              <a:ext cx="71" cy="59"/>
            </a:xfrm>
            <a:custGeom>
              <a:avLst/>
              <a:gdLst>
                <a:gd name="T0" fmla="*/ 16 w 142"/>
                <a:gd name="T1" fmla="*/ 30 h 117"/>
                <a:gd name="T2" fmla="*/ 36 w 142"/>
                <a:gd name="T3" fmla="*/ 0 h 117"/>
                <a:gd name="T4" fmla="*/ 0 w 142"/>
                <a:gd name="T5" fmla="*/ 3 h 117"/>
                <a:gd name="T6" fmla="*/ 16 w 142"/>
                <a:gd name="T7" fmla="*/ 30 h 11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2"/>
                <a:gd name="T13" fmla="*/ 0 h 117"/>
                <a:gd name="T14" fmla="*/ 142 w 142"/>
                <a:gd name="T15" fmla="*/ 117 h 11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2" h="117">
                  <a:moveTo>
                    <a:pt x="64" y="117"/>
                  </a:moveTo>
                  <a:lnTo>
                    <a:pt x="142" y="0"/>
                  </a:lnTo>
                  <a:lnTo>
                    <a:pt x="0" y="10"/>
                  </a:lnTo>
                  <a:lnTo>
                    <a:pt x="64" y="117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15510" name="Group 2011"/>
          <p:cNvGrpSpPr>
            <a:grpSpLocks/>
          </p:cNvGrpSpPr>
          <p:nvPr/>
        </p:nvGrpSpPr>
        <p:grpSpPr bwMode="auto">
          <a:xfrm>
            <a:off x="1512888" y="2403226"/>
            <a:ext cx="415925" cy="928687"/>
            <a:chOff x="1179" y="1504"/>
            <a:chExt cx="262" cy="585"/>
          </a:xfrm>
          <a:solidFill>
            <a:srgbClr val="00B050"/>
          </a:solidFill>
        </p:grpSpPr>
        <p:sp>
          <p:nvSpPr>
            <p:cNvPr id="15496" name="Line 2009"/>
            <p:cNvSpPr>
              <a:spLocks noChangeShapeType="1"/>
            </p:cNvSpPr>
            <p:nvPr/>
          </p:nvSpPr>
          <p:spPr bwMode="auto">
            <a:xfrm>
              <a:off x="1179" y="1504"/>
              <a:ext cx="233" cy="53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5497" name="Freeform 2010"/>
            <p:cNvSpPr>
              <a:spLocks/>
            </p:cNvSpPr>
            <p:nvPr/>
          </p:nvSpPr>
          <p:spPr bwMode="auto">
            <a:xfrm>
              <a:off x="1383" y="2020"/>
              <a:ext cx="58" cy="69"/>
            </a:xfrm>
            <a:custGeom>
              <a:avLst/>
              <a:gdLst>
                <a:gd name="T0" fmla="*/ 0 w 116"/>
                <a:gd name="T1" fmla="*/ 12 h 140"/>
                <a:gd name="T2" fmla="*/ 27 w 116"/>
                <a:gd name="T3" fmla="*/ 34 h 140"/>
                <a:gd name="T4" fmla="*/ 29 w 116"/>
                <a:gd name="T5" fmla="*/ 0 h 140"/>
                <a:gd name="T6" fmla="*/ 0 w 116"/>
                <a:gd name="T7" fmla="*/ 12 h 14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6"/>
                <a:gd name="T13" fmla="*/ 0 h 140"/>
                <a:gd name="T14" fmla="*/ 116 w 116"/>
                <a:gd name="T15" fmla="*/ 140 h 14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6" h="140">
                  <a:moveTo>
                    <a:pt x="0" y="50"/>
                  </a:moveTo>
                  <a:lnTo>
                    <a:pt x="108" y="140"/>
                  </a:lnTo>
                  <a:lnTo>
                    <a:pt x="116" y="0"/>
                  </a:lnTo>
                  <a:lnTo>
                    <a:pt x="0" y="50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15511" name="Group 2014"/>
          <p:cNvGrpSpPr>
            <a:grpSpLocks/>
          </p:cNvGrpSpPr>
          <p:nvPr/>
        </p:nvGrpSpPr>
        <p:grpSpPr bwMode="auto">
          <a:xfrm>
            <a:off x="1444625" y="3408113"/>
            <a:ext cx="477838" cy="774700"/>
            <a:chOff x="1136" y="2137"/>
            <a:chExt cx="301" cy="488"/>
          </a:xfrm>
          <a:solidFill>
            <a:srgbClr val="00B050"/>
          </a:solidFill>
        </p:grpSpPr>
        <p:sp>
          <p:nvSpPr>
            <p:cNvPr id="15494" name="Line 2012"/>
            <p:cNvSpPr>
              <a:spLocks noChangeShapeType="1"/>
            </p:cNvSpPr>
            <p:nvPr/>
          </p:nvSpPr>
          <p:spPr bwMode="auto">
            <a:xfrm flipV="1">
              <a:off x="1136" y="2188"/>
              <a:ext cx="270" cy="437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5495" name="Freeform 2013"/>
            <p:cNvSpPr>
              <a:spLocks/>
            </p:cNvSpPr>
            <p:nvPr/>
          </p:nvSpPr>
          <p:spPr bwMode="auto">
            <a:xfrm>
              <a:off x="1377" y="2137"/>
              <a:ext cx="60" cy="71"/>
            </a:xfrm>
            <a:custGeom>
              <a:avLst/>
              <a:gdLst>
                <a:gd name="T0" fmla="*/ 27 w 119"/>
                <a:gd name="T1" fmla="*/ 36 h 141"/>
                <a:gd name="T2" fmla="*/ 30 w 119"/>
                <a:gd name="T3" fmla="*/ 0 h 141"/>
                <a:gd name="T4" fmla="*/ 0 w 119"/>
                <a:gd name="T5" fmla="*/ 19 h 141"/>
                <a:gd name="T6" fmla="*/ 27 w 119"/>
                <a:gd name="T7" fmla="*/ 36 h 14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9"/>
                <a:gd name="T13" fmla="*/ 0 h 141"/>
                <a:gd name="T14" fmla="*/ 119 w 119"/>
                <a:gd name="T15" fmla="*/ 141 h 14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9" h="141">
                  <a:moveTo>
                    <a:pt x="107" y="141"/>
                  </a:moveTo>
                  <a:lnTo>
                    <a:pt x="119" y="0"/>
                  </a:lnTo>
                  <a:lnTo>
                    <a:pt x="0" y="74"/>
                  </a:lnTo>
                  <a:lnTo>
                    <a:pt x="107" y="141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15512" name="Group 2017"/>
          <p:cNvGrpSpPr>
            <a:grpSpLocks/>
          </p:cNvGrpSpPr>
          <p:nvPr/>
        </p:nvGrpSpPr>
        <p:grpSpPr bwMode="auto">
          <a:xfrm>
            <a:off x="1444625" y="4336801"/>
            <a:ext cx="477838" cy="236537"/>
            <a:chOff x="1136" y="2722"/>
            <a:chExt cx="301" cy="149"/>
          </a:xfrm>
          <a:solidFill>
            <a:srgbClr val="00B050"/>
          </a:solidFill>
        </p:grpSpPr>
        <p:sp>
          <p:nvSpPr>
            <p:cNvPr id="15492" name="Line 2015"/>
            <p:cNvSpPr>
              <a:spLocks noChangeShapeType="1"/>
            </p:cNvSpPr>
            <p:nvPr/>
          </p:nvSpPr>
          <p:spPr bwMode="auto">
            <a:xfrm>
              <a:off x="1136" y="2722"/>
              <a:ext cx="247" cy="120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5493" name="Freeform 2016"/>
            <p:cNvSpPr>
              <a:spLocks/>
            </p:cNvSpPr>
            <p:nvPr/>
          </p:nvSpPr>
          <p:spPr bwMode="auto">
            <a:xfrm>
              <a:off x="1367" y="2814"/>
              <a:ext cx="70" cy="57"/>
            </a:xfrm>
            <a:custGeom>
              <a:avLst/>
              <a:gdLst>
                <a:gd name="T0" fmla="*/ 0 w 139"/>
                <a:gd name="T1" fmla="*/ 29 h 113"/>
                <a:gd name="T2" fmla="*/ 35 w 139"/>
                <a:gd name="T3" fmla="*/ 28 h 113"/>
                <a:gd name="T4" fmla="*/ 14 w 139"/>
                <a:gd name="T5" fmla="*/ 0 h 113"/>
                <a:gd name="T6" fmla="*/ 0 w 139"/>
                <a:gd name="T7" fmla="*/ 29 h 11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9"/>
                <a:gd name="T13" fmla="*/ 0 h 113"/>
                <a:gd name="T14" fmla="*/ 139 w 139"/>
                <a:gd name="T15" fmla="*/ 113 h 11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9" h="113">
                  <a:moveTo>
                    <a:pt x="0" y="113"/>
                  </a:moveTo>
                  <a:lnTo>
                    <a:pt x="139" y="111"/>
                  </a:lnTo>
                  <a:lnTo>
                    <a:pt x="53" y="0"/>
                  </a:lnTo>
                  <a:lnTo>
                    <a:pt x="0" y="113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15513" name="Group 2020"/>
          <p:cNvGrpSpPr>
            <a:grpSpLocks/>
          </p:cNvGrpSpPr>
          <p:nvPr/>
        </p:nvGrpSpPr>
        <p:grpSpPr bwMode="auto">
          <a:xfrm>
            <a:off x="2808288" y="1968251"/>
            <a:ext cx="409575" cy="100012"/>
            <a:chOff x="1995" y="1230"/>
            <a:chExt cx="258" cy="63"/>
          </a:xfrm>
          <a:solidFill>
            <a:srgbClr val="00B050"/>
          </a:solidFill>
        </p:grpSpPr>
        <p:sp>
          <p:nvSpPr>
            <p:cNvPr id="15490" name="Line 2018"/>
            <p:cNvSpPr>
              <a:spLocks noChangeShapeType="1"/>
            </p:cNvSpPr>
            <p:nvPr/>
          </p:nvSpPr>
          <p:spPr bwMode="auto">
            <a:xfrm>
              <a:off x="1995" y="1261"/>
              <a:ext cx="198" cy="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5491" name="Freeform 2019"/>
            <p:cNvSpPr>
              <a:spLocks/>
            </p:cNvSpPr>
            <p:nvPr/>
          </p:nvSpPr>
          <p:spPr bwMode="auto">
            <a:xfrm>
              <a:off x="2191" y="1230"/>
              <a:ext cx="62" cy="63"/>
            </a:xfrm>
            <a:custGeom>
              <a:avLst/>
              <a:gdLst>
                <a:gd name="T0" fmla="*/ 0 w 123"/>
                <a:gd name="T1" fmla="*/ 32 h 125"/>
                <a:gd name="T2" fmla="*/ 31 w 123"/>
                <a:gd name="T3" fmla="*/ 16 h 125"/>
                <a:gd name="T4" fmla="*/ 0 w 123"/>
                <a:gd name="T5" fmla="*/ 0 h 125"/>
                <a:gd name="T6" fmla="*/ 0 w 123"/>
                <a:gd name="T7" fmla="*/ 32 h 12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3"/>
                <a:gd name="T13" fmla="*/ 0 h 125"/>
                <a:gd name="T14" fmla="*/ 123 w 123"/>
                <a:gd name="T15" fmla="*/ 125 h 12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3" h="125">
                  <a:moveTo>
                    <a:pt x="0" y="125"/>
                  </a:moveTo>
                  <a:lnTo>
                    <a:pt x="123" y="61"/>
                  </a:lnTo>
                  <a:lnTo>
                    <a:pt x="0" y="0"/>
                  </a:lnTo>
                  <a:lnTo>
                    <a:pt x="0" y="125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15514" name="Group 2023"/>
          <p:cNvGrpSpPr>
            <a:grpSpLocks/>
          </p:cNvGrpSpPr>
          <p:nvPr/>
        </p:nvGrpSpPr>
        <p:grpSpPr bwMode="auto">
          <a:xfrm>
            <a:off x="2808288" y="2093663"/>
            <a:ext cx="546100" cy="928688"/>
            <a:chOff x="1995" y="1309"/>
            <a:chExt cx="344" cy="585"/>
          </a:xfrm>
          <a:solidFill>
            <a:srgbClr val="00B050"/>
          </a:solidFill>
        </p:grpSpPr>
        <p:sp>
          <p:nvSpPr>
            <p:cNvPr id="15488" name="Line 2021"/>
            <p:cNvSpPr>
              <a:spLocks noChangeShapeType="1"/>
            </p:cNvSpPr>
            <p:nvPr/>
          </p:nvSpPr>
          <p:spPr bwMode="auto">
            <a:xfrm>
              <a:off x="1995" y="1309"/>
              <a:ext cx="315" cy="534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5489" name="Freeform 2022"/>
            <p:cNvSpPr>
              <a:spLocks/>
            </p:cNvSpPr>
            <p:nvPr/>
          </p:nvSpPr>
          <p:spPr bwMode="auto">
            <a:xfrm>
              <a:off x="2281" y="1825"/>
              <a:ext cx="58" cy="69"/>
            </a:xfrm>
            <a:custGeom>
              <a:avLst/>
              <a:gdLst>
                <a:gd name="T0" fmla="*/ 0 w 115"/>
                <a:gd name="T1" fmla="*/ 16 h 139"/>
                <a:gd name="T2" fmla="*/ 29 w 115"/>
                <a:gd name="T3" fmla="*/ 34 h 139"/>
                <a:gd name="T4" fmla="*/ 27 w 115"/>
                <a:gd name="T5" fmla="*/ 0 h 139"/>
                <a:gd name="T6" fmla="*/ 0 w 115"/>
                <a:gd name="T7" fmla="*/ 16 h 13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5"/>
                <a:gd name="T13" fmla="*/ 0 h 139"/>
                <a:gd name="T14" fmla="*/ 115 w 115"/>
                <a:gd name="T15" fmla="*/ 139 h 13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5" h="139">
                  <a:moveTo>
                    <a:pt x="0" y="64"/>
                  </a:moveTo>
                  <a:lnTo>
                    <a:pt x="115" y="139"/>
                  </a:lnTo>
                  <a:lnTo>
                    <a:pt x="107" y="0"/>
                  </a:lnTo>
                  <a:lnTo>
                    <a:pt x="0" y="64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15515" name="Group 2026"/>
          <p:cNvGrpSpPr>
            <a:grpSpLocks/>
          </p:cNvGrpSpPr>
          <p:nvPr/>
        </p:nvGrpSpPr>
        <p:grpSpPr bwMode="auto">
          <a:xfrm>
            <a:off x="2740025" y="3282701"/>
            <a:ext cx="411163" cy="100012"/>
            <a:chOff x="1952" y="2058"/>
            <a:chExt cx="259" cy="63"/>
          </a:xfrm>
        </p:grpSpPr>
        <p:sp>
          <p:nvSpPr>
            <p:cNvPr id="12371" name="Line 2024"/>
            <p:cNvSpPr>
              <a:spLocks noChangeShapeType="1"/>
            </p:cNvSpPr>
            <p:nvPr/>
          </p:nvSpPr>
          <p:spPr bwMode="auto">
            <a:xfrm>
              <a:off x="1952" y="2089"/>
              <a:ext cx="198" cy="1"/>
            </a:xfrm>
            <a:prstGeom prst="line">
              <a:avLst/>
            </a:prstGeom>
            <a:noFill/>
            <a:ln w="9525">
              <a:solidFill>
                <a:srgbClr val="33CC33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2372" name="Freeform 2025"/>
            <p:cNvSpPr>
              <a:spLocks/>
            </p:cNvSpPr>
            <p:nvPr/>
          </p:nvSpPr>
          <p:spPr bwMode="auto">
            <a:xfrm>
              <a:off x="2149" y="2058"/>
              <a:ext cx="62" cy="63"/>
            </a:xfrm>
            <a:custGeom>
              <a:avLst/>
              <a:gdLst>
                <a:gd name="T0" fmla="*/ 0 w 125"/>
                <a:gd name="T1" fmla="*/ 1 h 125"/>
                <a:gd name="T2" fmla="*/ 0 w 125"/>
                <a:gd name="T3" fmla="*/ 1 h 125"/>
                <a:gd name="T4" fmla="*/ 0 w 125"/>
                <a:gd name="T5" fmla="*/ 0 h 125"/>
                <a:gd name="T6" fmla="*/ 0 w 125"/>
                <a:gd name="T7" fmla="*/ 1 h 12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5"/>
                <a:gd name="T13" fmla="*/ 0 h 125"/>
                <a:gd name="T14" fmla="*/ 125 w 125"/>
                <a:gd name="T15" fmla="*/ 125 h 12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5" h="125">
                  <a:moveTo>
                    <a:pt x="0" y="125"/>
                  </a:moveTo>
                  <a:lnTo>
                    <a:pt x="125" y="62"/>
                  </a:lnTo>
                  <a:lnTo>
                    <a:pt x="0" y="0"/>
                  </a:lnTo>
                  <a:lnTo>
                    <a:pt x="0" y="125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33CC33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15516" name="Group 2029"/>
          <p:cNvGrpSpPr>
            <a:grpSpLocks/>
          </p:cNvGrpSpPr>
          <p:nvPr/>
        </p:nvGrpSpPr>
        <p:grpSpPr bwMode="auto">
          <a:xfrm>
            <a:off x="2740025" y="2173038"/>
            <a:ext cx="484188" cy="1081088"/>
            <a:chOff x="1952" y="1359"/>
            <a:chExt cx="305" cy="681"/>
          </a:xfrm>
          <a:solidFill>
            <a:srgbClr val="00B050"/>
          </a:solidFill>
        </p:grpSpPr>
        <p:sp>
          <p:nvSpPr>
            <p:cNvPr id="15484" name="Line 2027"/>
            <p:cNvSpPr>
              <a:spLocks noChangeShapeType="1"/>
            </p:cNvSpPr>
            <p:nvPr/>
          </p:nvSpPr>
          <p:spPr bwMode="auto">
            <a:xfrm flipV="1">
              <a:off x="1952" y="1412"/>
              <a:ext cx="276" cy="628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5485" name="Freeform 2028"/>
            <p:cNvSpPr>
              <a:spLocks/>
            </p:cNvSpPr>
            <p:nvPr/>
          </p:nvSpPr>
          <p:spPr bwMode="auto">
            <a:xfrm>
              <a:off x="2199" y="1359"/>
              <a:ext cx="58" cy="69"/>
            </a:xfrm>
            <a:custGeom>
              <a:avLst/>
              <a:gdLst>
                <a:gd name="T0" fmla="*/ 29 w 115"/>
                <a:gd name="T1" fmla="*/ 34 h 140"/>
                <a:gd name="T2" fmla="*/ 27 w 115"/>
                <a:gd name="T3" fmla="*/ 0 h 140"/>
                <a:gd name="T4" fmla="*/ 0 w 115"/>
                <a:gd name="T5" fmla="*/ 22 h 140"/>
                <a:gd name="T6" fmla="*/ 29 w 115"/>
                <a:gd name="T7" fmla="*/ 34 h 14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5"/>
                <a:gd name="T13" fmla="*/ 0 h 140"/>
                <a:gd name="T14" fmla="*/ 115 w 115"/>
                <a:gd name="T15" fmla="*/ 140 h 14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5" h="140">
                  <a:moveTo>
                    <a:pt x="115" y="140"/>
                  </a:moveTo>
                  <a:lnTo>
                    <a:pt x="107" y="0"/>
                  </a:lnTo>
                  <a:lnTo>
                    <a:pt x="0" y="90"/>
                  </a:lnTo>
                  <a:lnTo>
                    <a:pt x="115" y="140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15517" name="Group 2032"/>
          <p:cNvGrpSpPr>
            <a:grpSpLocks/>
          </p:cNvGrpSpPr>
          <p:nvPr/>
        </p:nvGrpSpPr>
        <p:grpSpPr bwMode="auto">
          <a:xfrm>
            <a:off x="2740025" y="3408113"/>
            <a:ext cx="477838" cy="854075"/>
            <a:chOff x="1952" y="2137"/>
            <a:chExt cx="301" cy="538"/>
          </a:xfrm>
          <a:solidFill>
            <a:srgbClr val="00B050"/>
          </a:solidFill>
        </p:grpSpPr>
        <p:sp>
          <p:nvSpPr>
            <p:cNvPr id="15482" name="Line 2030"/>
            <p:cNvSpPr>
              <a:spLocks noChangeShapeType="1"/>
            </p:cNvSpPr>
            <p:nvPr/>
          </p:nvSpPr>
          <p:spPr bwMode="auto">
            <a:xfrm>
              <a:off x="1952" y="2137"/>
              <a:ext cx="273" cy="485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5483" name="Freeform 2031"/>
            <p:cNvSpPr>
              <a:spLocks/>
            </p:cNvSpPr>
            <p:nvPr/>
          </p:nvSpPr>
          <p:spPr bwMode="auto">
            <a:xfrm>
              <a:off x="2195" y="2604"/>
              <a:ext cx="58" cy="71"/>
            </a:xfrm>
            <a:custGeom>
              <a:avLst/>
              <a:gdLst>
                <a:gd name="T0" fmla="*/ 0 w 115"/>
                <a:gd name="T1" fmla="*/ 16 h 141"/>
                <a:gd name="T2" fmla="*/ 29 w 115"/>
                <a:gd name="T3" fmla="*/ 36 h 141"/>
                <a:gd name="T4" fmla="*/ 28 w 115"/>
                <a:gd name="T5" fmla="*/ 0 h 141"/>
                <a:gd name="T6" fmla="*/ 0 w 115"/>
                <a:gd name="T7" fmla="*/ 16 h 14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5"/>
                <a:gd name="T13" fmla="*/ 0 h 141"/>
                <a:gd name="T14" fmla="*/ 115 w 115"/>
                <a:gd name="T15" fmla="*/ 141 h 14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5" h="141">
                  <a:moveTo>
                    <a:pt x="0" y="61"/>
                  </a:moveTo>
                  <a:lnTo>
                    <a:pt x="115" y="141"/>
                  </a:lnTo>
                  <a:lnTo>
                    <a:pt x="109" y="0"/>
                  </a:lnTo>
                  <a:lnTo>
                    <a:pt x="0" y="61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15518" name="Group 2035"/>
          <p:cNvGrpSpPr>
            <a:grpSpLocks/>
          </p:cNvGrpSpPr>
          <p:nvPr/>
        </p:nvGrpSpPr>
        <p:grpSpPr bwMode="auto">
          <a:xfrm>
            <a:off x="2673350" y="4443163"/>
            <a:ext cx="544513" cy="100013"/>
            <a:chOff x="1910" y="2789"/>
            <a:chExt cx="343" cy="63"/>
          </a:xfrm>
          <a:solidFill>
            <a:srgbClr val="00B050"/>
          </a:solidFill>
        </p:grpSpPr>
        <p:sp>
          <p:nvSpPr>
            <p:cNvPr id="15480" name="Line 2033"/>
            <p:cNvSpPr>
              <a:spLocks noChangeShapeType="1"/>
            </p:cNvSpPr>
            <p:nvPr/>
          </p:nvSpPr>
          <p:spPr bwMode="auto">
            <a:xfrm>
              <a:off x="1910" y="2820"/>
              <a:ext cx="283" cy="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5481" name="Freeform 2034"/>
            <p:cNvSpPr>
              <a:spLocks/>
            </p:cNvSpPr>
            <p:nvPr/>
          </p:nvSpPr>
          <p:spPr bwMode="auto">
            <a:xfrm>
              <a:off x="2191" y="2789"/>
              <a:ext cx="62" cy="63"/>
            </a:xfrm>
            <a:custGeom>
              <a:avLst/>
              <a:gdLst>
                <a:gd name="T0" fmla="*/ 0 w 123"/>
                <a:gd name="T1" fmla="*/ 32 h 125"/>
                <a:gd name="T2" fmla="*/ 31 w 123"/>
                <a:gd name="T3" fmla="*/ 16 h 125"/>
                <a:gd name="T4" fmla="*/ 0 w 123"/>
                <a:gd name="T5" fmla="*/ 0 h 125"/>
                <a:gd name="T6" fmla="*/ 0 w 123"/>
                <a:gd name="T7" fmla="*/ 32 h 12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3"/>
                <a:gd name="T13" fmla="*/ 0 h 125"/>
                <a:gd name="T14" fmla="*/ 123 w 123"/>
                <a:gd name="T15" fmla="*/ 125 h 12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3" h="125">
                  <a:moveTo>
                    <a:pt x="0" y="125"/>
                  </a:moveTo>
                  <a:lnTo>
                    <a:pt x="123" y="62"/>
                  </a:lnTo>
                  <a:lnTo>
                    <a:pt x="0" y="0"/>
                  </a:lnTo>
                  <a:lnTo>
                    <a:pt x="0" y="125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15519" name="Group 2038"/>
          <p:cNvGrpSpPr>
            <a:grpSpLocks/>
          </p:cNvGrpSpPr>
          <p:nvPr/>
        </p:nvGrpSpPr>
        <p:grpSpPr bwMode="auto">
          <a:xfrm>
            <a:off x="2673350" y="3408113"/>
            <a:ext cx="614363" cy="928688"/>
            <a:chOff x="1910" y="2137"/>
            <a:chExt cx="387" cy="585"/>
          </a:xfrm>
          <a:solidFill>
            <a:srgbClr val="00B050"/>
          </a:solidFill>
        </p:grpSpPr>
        <p:sp>
          <p:nvSpPr>
            <p:cNvPr id="15478" name="Line 2036"/>
            <p:cNvSpPr>
              <a:spLocks noChangeShapeType="1"/>
            </p:cNvSpPr>
            <p:nvPr/>
          </p:nvSpPr>
          <p:spPr bwMode="auto">
            <a:xfrm flipV="1">
              <a:off x="1910" y="2187"/>
              <a:ext cx="354" cy="535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5479" name="Freeform 2037"/>
            <p:cNvSpPr>
              <a:spLocks/>
            </p:cNvSpPr>
            <p:nvPr/>
          </p:nvSpPr>
          <p:spPr bwMode="auto">
            <a:xfrm>
              <a:off x="2236" y="2137"/>
              <a:ext cx="61" cy="70"/>
            </a:xfrm>
            <a:custGeom>
              <a:avLst/>
              <a:gdLst>
                <a:gd name="T0" fmla="*/ 26 w 122"/>
                <a:gd name="T1" fmla="*/ 35 h 139"/>
                <a:gd name="T2" fmla="*/ 31 w 122"/>
                <a:gd name="T3" fmla="*/ 0 h 139"/>
                <a:gd name="T4" fmla="*/ 0 w 122"/>
                <a:gd name="T5" fmla="*/ 18 h 139"/>
                <a:gd name="T6" fmla="*/ 26 w 122"/>
                <a:gd name="T7" fmla="*/ 35 h 13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2"/>
                <a:gd name="T13" fmla="*/ 0 h 139"/>
                <a:gd name="T14" fmla="*/ 122 w 122"/>
                <a:gd name="T15" fmla="*/ 139 h 13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2" h="139">
                  <a:moveTo>
                    <a:pt x="104" y="139"/>
                  </a:moveTo>
                  <a:lnTo>
                    <a:pt x="122" y="0"/>
                  </a:lnTo>
                  <a:lnTo>
                    <a:pt x="0" y="72"/>
                  </a:lnTo>
                  <a:lnTo>
                    <a:pt x="104" y="139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13775" name="Group 2041"/>
          <p:cNvGrpSpPr>
            <a:grpSpLocks/>
          </p:cNvGrpSpPr>
          <p:nvPr/>
        </p:nvGrpSpPr>
        <p:grpSpPr bwMode="auto">
          <a:xfrm>
            <a:off x="4240213" y="1968251"/>
            <a:ext cx="889000" cy="100012"/>
            <a:chOff x="2897" y="1230"/>
            <a:chExt cx="560" cy="63"/>
          </a:xfrm>
          <a:solidFill>
            <a:srgbClr val="00B050"/>
          </a:solidFill>
        </p:grpSpPr>
        <p:sp>
          <p:nvSpPr>
            <p:cNvPr id="15476" name="Line 2039"/>
            <p:cNvSpPr>
              <a:spLocks noChangeShapeType="1"/>
            </p:cNvSpPr>
            <p:nvPr/>
          </p:nvSpPr>
          <p:spPr bwMode="auto">
            <a:xfrm>
              <a:off x="2897" y="1261"/>
              <a:ext cx="499" cy="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5477" name="Freeform 2040"/>
            <p:cNvSpPr>
              <a:spLocks/>
            </p:cNvSpPr>
            <p:nvPr/>
          </p:nvSpPr>
          <p:spPr bwMode="auto">
            <a:xfrm>
              <a:off x="3394" y="1230"/>
              <a:ext cx="63" cy="63"/>
            </a:xfrm>
            <a:custGeom>
              <a:avLst/>
              <a:gdLst>
                <a:gd name="T0" fmla="*/ 0 w 125"/>
                <a:gd name="T1" fmla="*/ 32 h 125"/>
                <a:gd name="T2" fmla="*/ 32 w 125"/>
                <a:gd name="T3" fmla="*/ 16 h 125"/>
                <a:gd name="T4" fmla="*/ 0 w 125"/>
                <a:gd name="T5" fmla="*/ 0 h 125"/>
                <a:gd name="T6" fmla="*/ 0 w 125"/>
                <a:gd name="T7" fmla="*/ 32 h 12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5"/>
                <a:gd name="T13" fmla="*/ 0 h 125"/>
                <a:gd name="T14" fmla="*/ 125 w 125"/>
                <a:gd name="T15" fmla="*/ 125 h 12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5" h="125">
                  <a:moveTo>
                    <a:pt x="0" y="125"/>
                  </a:moveTo>
                  <a:lnTo>
                    <a:pt x="125" y="61"/>
                  </a:lnTo>
                  <a:lnTo>
                    <a:pt x="0" y="0"/>
                  </a:lnTo>
                  <a:lnTo>
                    <a:pt x="0" y="125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14357" name="Group 2044"/>
          <p:cNvGrpSpPr>
            <a:grpSpLocks/>
          </p:cNvGrpSpPr>
          <p:nvPr/>
        </p:nvGrpSpPr>
        <p:grpSpPr bwMode="auto">
          <a:xfrm>
            <a:off x="4310063" y="2171451"/>
            <a:ext cx="749300" cy="1236662"/>
            <a:chOff x="2941" y="1358"/>
            <a:chExt cx="472" cy="779"/>
          </a:xfrm>
          <a:solidFill>
            <a:srgbClr val="00B050"/>
          </a:solidFill>
        </p:grpSpPr>
        <p:sp>
          <p:nvSpPr>
            <p:cNvPr id="15474" name="Line 2042"/>
            <p:cNvSpPr>
              <a:spLocks noChangeShapeType="1"/>
            </p:cNvSpPr>
            <p:nvPr/>
          </p:nvSpPr>
          <p:spPr bwMode="auto">
            <a:xfrm>
              <a:off x="2941" y="1358"/>
              <a:ext cx="441" cy="728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5475" name="Freeform 2043"/>
            <p:cNvSpPr>
              <a:spLocks/>
            </p:cNvSpPr>
            <p:nvPr/>
          </p:nvSpPr>
          <p:spPr bwMode="auto">
            <a:xfrm>
              <a:off x="3354" y="2067"/>
              <a:ext cx="59" cy="70"/>
            </a:xfrm>
            <a:custGeom>
              <a:avLst/>
              <a:gdLst>
                <a:gd name="T0" fmla="*/ 0 w 120"/>
                <a:gd name="T1" fmla="*/ 17 h 139"/>
                <a:gd name="T2" fmla="*/ 29 w 120"/>
                <a:gd name="T3" fmla="*/ 35 h 139"/>
                <a:gd name="T4" fmla="*/ 26 w 120"/>
                <a:gd name="T5" fmla="*/ 0 h 139"/>
                <a:gd name="T6" fmla="*/ 0 w 120"/>
                <a:gd name="T7" fmla="*/ 17 h 13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0"/>
                <a:gd name="T13" fmla="*/ 0 h 139"/>
                <a:gd name="T14" fmla="*/ 120 w 120"/>
                <a:gd name="T15" fmla="*/ 139 h 13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0" h="139">
                  <a:moveTo>
                    <a:pt x="0" y="65"/>
                  </a:moveTo>
                  <a:lnTo>
                    <a:pt x="120" y="139"/>
                  </a:lnTo>
                  <a:lnTo>
                    <a:pt x="108" y="0"/>
                  </a:lnTo>
                  <a:lnTo>
                    <a:pt x="0" y="65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14358" name="Group 2047"/>
          <p:cNvGrpSpPr>
            <a:grpSpLocks/>
          </p:cNvGrpSpPr>
          <p:nvPr/>
        </p:nvGrpSpPr>
        <p:grpSpPr bwMode="auto">
          <a:xfrm>
            <a:off x="4310063" y="3282701"/>
            <a:ext cx="614362" cy="100012"/>
            <a:chOff x="2941" y="2058"/>
            <a:chExt cx="387" cy="63"/>
          </a:xfrm>
          <a:solidFill>
            <a:srgbClr val="00B050"/>
          </a:solidFill>
        </p:grpSpPr>
        <p:sp>
          <p:nvSpPr>
            <p:cNvPr id="15472" name="Line 2045"/>
            <p:cNvSpPr>
              <a:spLocks noChangeShapeType="1"/>
            </p:cNvSpPr>
            <p:nvPr/>
          </p:nvSpPr>
          <p:spPr bwMode="auto">
            <a:xfrm>
              <a:off x="2941" y="2089"/>
              <a:ext cx="326" cy="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5473" name="Freeform 2046"/>
            <p:cNvSpPr>
              <a:spLocks/>
            </p:cNvSpPr>
            <p:nvPr/>
          </p:nvSpPr>
          <p:spPr bwMode="auto">
            <a:xfrm>
              <a:off x="3265" y="2058"/>
              <a:ext cx="63" cy="63"/>
            </a:xfrm>
            <a:custGeom>
              <a:avLst/>
              <a:gdLst>
                <a:gd name="T0" fmla="*/ 0 w 125"/>
                <a:gd name="T1" fmla="*/ 32 h 125"/>
                <a:gd name="T2" fmla="*/ 32 w 125"/>
                <a:gd name="T3" fmla="*/ 16 h 125"/>
                <a:gd name="T4" fmla="*/ 0 w 125"/>
                <a:gd name="T5" fmla="*/ 0 h 125"/>
                <a:gd name="T6" fmla="*/ 0 w 125"/>
                <a:gd name="T7" fmla="*/ 32 h 12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5"/>
                <a:gd name="T13" fmla="*/ 0 h 125"/>
                <a:gd name="T14" fmla="*/ 125 w 125"/>
                <a:gd name="T15" fmla="*/ 125 h 12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5" h="125">
                  <a:moveTo>
                    <a:pt x="0" y="125"/>
                  </a:moveTo>
                  <a:lnTo>
                    <a:pt x="125" y="62"/>
                  </a:lnTo>
                  <a:lnTo>
                    <a:pt x="0" y="0"/>
                  </a:lnTo>
                  <a:lnTo>
                    <a:pt x="0" y="125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14359" name="Group 2050"/>
          <p:cNvGrpSpPr>
            <a:grpSpLocks/>
          </p:cNvGrpSpPr>
          <p:nvPr/>
        </p:nvGrpSpPr>
        <p:grpSpPr bwMode="auto">
          <a:xfrm>
            <a:off x="4240213" y="3717676"/>
            <a:ext cx="750887" cy="619125"/>
            <a:chOff x="2897" y="2332"/>
            <a:chExt cx="473" cy="390"/>
          </a:xfrm>
          <a:solidFill>
            <a:srgbClr val="00B050"/>
          </a:solidFill>
        </p:grpSpPr>
        <p:sp>
          <p:nvSpPr>
            <p:cNvPr id="15470" name="Line 2048"/>
            <p:cNvSpPr>
              <a:spLocks noChangeShapeType="1"/>
            </p:cNvSpPr>
            <p:nvPr/>
          </p:nvSpPr>
          <p:spPr bwMode="auto">
            <a:xfrm flipV="1">
              <a:off x="2897" y="2369"/>
              <a:ext cx="427" cy="353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5471" name="Freeform 2049"/>
            <p:cNvSpPr>
              <a:spLocks/>
            </p:cNvSpPr>
            <p:nvPr/>
          </p:nvSpPr>
          <p:spPr bwMode="auto">
            <a:xfrm>
              <a:off x="3302" y="2332"/>
              <a:ext cx="68" cy="65"/>
            </a:xfrm>
            <a:custGeom>
              <a:avLst/>
              <a:gdLst>
                <a:gd name="T0" fmla="*/ 20 w 135"/>
                <a:gd name="T1" fmla="*/ 33 h 130"/>
                <a:gd name="T2" fmla="*/ 34 w 135"/>
                <a:gd name="T3" fmla="*/ 0 h 130"/>
                <a:gd name="T4" fmla="*/ 0 w 135"/>
                <a:gd name="T5" fmla="*/ 8 h 130"/>
                <a:gd name="T6" fmla="*/ 20 w 135"/>
                <a:gd name="T7" fmla="*/ 33 h 13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5"/>
                <a:gd name="T13" fmla="*/ 0 h 130"/>
                <a:gd name="T14" fmla="*/ 135 w 135"/>
                <a:gd name="T15" fmla="*/ 130 h 13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5" h="130">
                  <a:moveTo>
                    <a:pt x="77" y="130"/>
                  </a:moveTo>
                  <a:lnTo>
                    <a:pt x="135" y="0"/>
                  </a:lnTo>
                  <a:lnTo>
                    <a:pt x="0" y="32"/>
                  </a:lnTo>
                  <a:lnTo>
                    <a:pt x="77" y="130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14360" name="Group 2053"/>
          <p:cNvGrpSpPr>
            <a:grpSpLocks/>
          </p:cNvGrpSpPr>
          <p:nvPr/>
        </p:nvGrpSpPr>
        <p:grpSpPr bwMode="auto">
          <a:xfrm>
            <a:off x="4240213" y="4414588"/>
            <a:ext cx="684212" cy="182563"/>
            <a:chOff x="2897" y="2771"/>
            <a:chExt cx="431" cy="115"/>
          </a:xfrm>
          <a:solidFill>
            <a:srgbClr val="00B050"/>
          </a:solidFill>
        </p:grpSpPr>
        <p:sp>
          <p:nvSpPr>
            <p:cNvPr id="15468" name="Line 2051"/>
            <p:cNvSpPr>
              <a:spLocks noChangeShapeType="1"/>
            </p:cNvSpPr>
            <p:nvPr/>
          </p:nvSpPr>
          <p:spPr bwMode="auto">
            <a:xfrm>
              <a:off x="2897" y="2771"/>
              <a:ext cx="372" cy="84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5469" name="Freeform 2052"/>
            <p:cNvSpPr>
              <a:spLocks/>
            </p:cNvSpPr>
            <p:nvPr/>
          </p:nvSpPr>
          <p:spPr bwMode="auto">
            <a:xfrm>
              <a:off x="3259" y="2825"/>
              <a:ext cx="69" cy="61"/>
            </a:xfrm>
            <a:custGeom>
              <a:avLst/>
              <a:gdLst>
                <a:gd name="T0" fmla="*/ 0 w 137"/>
                <a:gd name="T1" fmla="*/ 31 h 121"/>
                <a:gd name="T2" fmla="*/ 35 w 137"/>
                <a:gd name="T3" fmla="*/ 23 h 121"/>
                <a:gd name="T4" fmla="*/ 7 w 137"/>
                <a:gd name="T5" fmla="*/ 0 h 121"/>
                <a:gd name="T6" fmla="*/ 0 w 137"/>
                <a:gd name="T7" fmla="*/ 31 h 12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7"/>
                <a:gd name="T13" fmla="*/ 0 h 121"/>
                <a:gd name="T14" fmla="*/ 137 w 137"/>
                <a:gd name="T15" fmla="*/ 121 h 12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7" h="121">
                  <a:moveTo>
                    <a:pt x="0" y="121"/>
                  </a:moveTo>
                  <a:lnTo>
                    <a:pt x="137" y="89"/>
                  </a:lnTo>
                  <a:lnTo>
                    <a:pt x="28" y="0"/>
                  </a:lnTo>
                  <a:lnTo>
                    <a:pt x="0" y="121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14361" name="Group 2056"/>
          <p:cNvGrpSpPr>
            <a:grpSpLocks/>
          </p:cNvGrpSpPr>
          <p:nvPr/>
        </p:nvGrpSpPr>
        <p:grpSpPr bwMode="auto">
          <a:xfrm>
            <a:off x="4240213" y="2327026"/>
            <a:ext cx="750887" cy="773112"/>
            <a:chOff x="2897" y="1456"/>
            <a:chExt cx="473" cy="487"/>
          </a:xfrm>
          <a:solidFill>
            <a:srgbClr val="00B050"/>
          </a:solidFill>
        </p:grpSpPr>
        <p:sp>
          <p:nvSpPr>
            <p:cNvPr id="15466" name="Line 2054"/>
            <p:cNvSpPr>
              <a:spLocks noChangeShapeType="1"/>
            </p:cNvSpPr>
            <p:nvPr/>
          </p:nvSpPr>
          <p:spPr bwMode="auto">
            <a:xfrm flipV="1">
              <a:off x="2897" y="1498"/>
              <a:ext cx="432" cy="445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5467" name="Freeform 2055"/>
            <p:cNvSpPr>
              <a:spLocks/>
            </p:cNvSpPr>
            <p:nvPr/>
          </p:nvSpPr>
          <p:spPr bwMode="auto">
            <a:xfrm>
              <a:off x="3304" y="1456"/>
              <a:ext cx="66" cy="67"/>
            </a:xfrm>
            <a:custGeom>
              <a:avLst/>
              <a:gdLst>
                <a:gd name="T0" fmla="*/ 23 w 131"/>
                <a:gd name="T1" fmla="*/ 34 h 134"/>
                <a:gd name="T2" fmla="*/ 33 w 131"/>
                <a:gd name="T3" fmla="*/ 0 h 134"/>
                <a:gd name="T4" fmla="*/ 0 w 131"/>
                <a:gd name="T5" fmla="*/ 11 h 134"/>
                <a:gd name="T6" fmla="*/ 23 w 131"/>
                <a:gd name="T7" fmla="*/ 34 h 13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1"/>
                <a:gd name="T13" fmla="*/ 0 h 134"/>
                <a:gd name="T14" fmla="*/ 131 w 131"/>
                <a:gd name="T15" fmla="*/ 134 h 13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1" h="134">
                  <a:moveTo>
                    <a:pt x="91" y="134"/>
                  </a:moveTo>
                  <a:lnTo>
                    <a:pt x="131" y="0"/>
                  </a:lnTo>
                  <a:lnTo>
                    <a:pt x="0" y="46"/>
                  </a:lnTo>
                  <a:lnTo>
                    <a:pt x="91" y="134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14362" name="Group 2059"/>
          <p:cNvGrpSpPr>
            <a:grpSpLocks/>
          </p:cNvGrpSpPr>
          <p:nvPr/>
        </p:nvGrpSpPr>
        <p:grpSpPr bwMode="auto">
          <a:xfrm>
            <a:off x="4035425" y="3331913"/>
            <a:ext cx="1023938" cy="930275"/>
            <a:chOff x="2768" y="2089"/>
            <a:chExt cx="645" cy="586"/>
          </a:xfrm>
          <a:solidFill>
            <a:srgbClr val="00B050"/>
          </a:solidFill>
        </p:grpSpPr>
        <p:sp>
          <p:nvSpPr>
            <p:cNvPr id="15464" name="Line 2057"/>
            <p:cNvSpPr>
              <a:spLocks noChangeShapeType="1"/>
            </p:cNvSpPr>
            <p:nvPr/>
          </p:nvSpPr>
          <p:spPr bwMode="auto">
            <a:xfrm>
              <a:off x="2768" y="2089"/>
              <a:ext cx="601" cy="545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5465" name="Freeform 2058"/>
            <p:cNvSpPr>
              <a:spLocks/>
            </p:cNvSpPr>
            <p:nvPr/>
          </p:nvSpPr>
          <p:spPr bwMode="auto">
            <a:xfrm>
              <a:off x="3346" y="2609"/>
              <a:ext cx="67" cy="66"/>
            </a:xfrm>
            <a:custGeom>
              <a:avLst/>
              <a:gdLst>
                <a:gd name="T0" fmla="*/ 0 w 136"/>
                <a:gd name="T1" fmla="*/ 23 h 131"/>
                <a:gd name="T2" fmla="*/ 33 w 136"/>
                <a:gd name="T3" fmla="*/ 33 h 131"/>
                <a:gd name="T4" fmla="*/ 20 w 136"/>
                <a:gd name="T5" fmla="*/ 0 h 131"/>
                <a:gd name="T6" fmla="*/ 0 w 136"/>
                <a:gd name="T7" fmla="*/ 23 h 13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6"/>
                <a:gd name="T13" fmla="*/ 0 h 131"/>
                <a:gd name="T14" fmla="*/ 136 w 136"/>
                <a:gd name="T15" fmla="*/ 131 h 13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6" h="131">
                  <a:moveTo>
                    <a:pt x="0" y="91"/>
                  </a:moveTo>
                  <a:lnTo>
                    <a:pt x="136" y="131"/>
                  </a:lnTo>
                  <a:lnTo>
                    <a:pt x="84" y="0"/>
                  </a:lnTo>
                  <a:lnTo>
                    <a:pt x="0" y="91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14363" name="Group 2062"/>
          <p:cNvGrpSpPr>
            <a:grpSpLocks/>
          </p:cNvGrpSpPr>
          <p:nvPr/>
        </p:nvGrpSpPr>
        <p:grpSpPr bwMode="auto">
          <a:xfrm>
            <a:off x="5605463" y="2558801"/>
            <a:ext cx="749300" cy="619125"/>
            <a:chOff x="3757" y="1602"/>
            <a:chExt cx="472" cy="390"/>
          </a:xfrm>
          <a:solidFill>
            <a:srgbClr val="00B050"/>
          </a:solidFill>
        </p:grpSpPr>
        <p:sp>
          <p:nvSpPr>
            <p:cNvPr id="15462" name="Line 2060"/>
            <p:cNvSpPr>
              <a:spLocks noChangeShapeType="1"/>
            </p:cNvSpPr>
            <p:nvPr/>
          </p:nvSpPr>
          <p:spPr bwMode="auto">
            <a:xfrm>
              <a:off x="3757" y="1602"/>
              <a:ext cx="427" cy="353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5463" name="Freeform 2061"/>
            <p:cNvSpPr>
              <a:spLocks/>
            </p:cNvSpPr>
            <p:nvPr/>
          </p:nvSpPr>
          <p:spPr bwMode="auto">
            <a:xfrm>
              <a:off x="4162" y="1928"/>
              <a:ext cx="67" cy="64"/>
            </a:xfrm>
            <a:custGeom>
              <a:avLst/>
              <a:gdLst>
                <a:gd name="T0" fmla="*/ 0 w 136"/>
                <a:gd name="T1" fmla="*/ 25 h 127"/>
                <a:gd name="T2" fmla="*/ 33 w 136"/>
                <a:gd name="T3" fmla="*/ 32 h 127"/>
                <a:gd name="T4" fmla="*/ 19 w 136"/>
                <a:gd name="T5" fmla="*/ 0 h 127"/>
                <a:gd name="T6" fmla="*/ 0 w 136"/>
                <a:gd name="T7" fmla="*/ 25 h 12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6"/>
                <a:gd name="T13" fmla="*/ 0 h 127"/>
                <a:gd name="T14" fmla="*/ 136 w 136"/>
                <a:gd name="T15" fmla="*/ 127 h 12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6" h="127">
                  <a:moveTo>
                    <a:pt x="0" y="98"/>
                  </a:moveTo>
                  <a:lnTo>
                    <a:pt x="136" y="127"/>
                  </a:lnTo>
                  <a:lnTo>
                    <a:pt x="78" y="0"/>
                  </a:lnTo>
                  <a:lnTo>
                    <a:pt x="0" y="98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14364" name="Group 2065"/>
          <p:cNvGrpSpPr>
            <a:grpSpLocks/>
          </p:cNvGrpSpPr>
          <p:nvPr/>
        </p:nvGrpSpPr>
        <p:grpSpPr bwMode="auto">
          <a:xfrm>
            <a:off x="5740400" y="3514476"/>
            <a:ext cx="479425" cy="98425"/>
            <a:chOff x="3842" y="2204"/>
            <a:chExt cx="302" cy="62"/>
          </a:xfrm>
          <a:solidFill>
            <a:srgbClr val="00B050"/>
          </a:solidFill>
        </p:grpSpPr>
        <p:sp>
          <p:nvSpPr>
            <p:cNvPr id="15460" name="Line 2063"/>
            <p:cNvSpPr>
              <a:spLocks noChangeShapeType="1"/>
            </p:cNvSpPr>
            <p:nvPr/>
          </p:nvSpPr>
          <p:spPr bwMode="auto">
            <a:xfrm>
              <a:off x="3842" y="2235"/>
              <a:ext cx="241" cy="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5461" name="Freeform 2064"/>
            <p:cNvSpPr>
              <a:spLocks/>
            </p:cNvSpPr>
            <p:nvPr/>
          </p:nvSpPr>
          <p:spPr bwMode="auto">
            <a:xfrm>
              <a:off x="4081" y="2204"/>
              <a:ext cx="63" cy="62"/>
            </a:xfrm>
            <a:custGeom>
              <a:avLst/>
              <a:gdLst>
                <a:gd name="T0" fmla="*/ 0 w 126"/>
                <a:gd name="T1" fmla="*/ 31 h 126"/>
                <a:gd name="T2" fmla="*/ 32 w 126"/>
                <a:gd name="T3" fmla="*/ 15 h 126"/>
                <a:gd name="T4" fmla="*/ 0 w 126"/>
                <a:gd name="T5" fmla="*/ 0 h 126"/>
                <a:gd name="T6" fmla="*/ 0 w 126"/>
                <a:gd name="T7" fmla="*/ 31 h 12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6"/>
                <a:gd name="T13" fmla="*/ 0 h 126"/>
                <a:gd name="T14" fmla="*/ 126 w 126"/>
                <a:gd name="T15" fmla="*/ 126 h 12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6" h="126">
                  <a:moveTo>
                    <a:pt x="0" y="126"/>
                  </a:moveTo>
                  <a:lnTo>
                    <a:pt x="126" y="62"/>
                  </a:lnTo>
                  <a:lnTo>
                    <a:pt x="0" y="0"/>
                  </a:lnTo>
                  <a:lnTo>
                    <a:pt x="0" y="126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14365" name="Group 2068"/>
          <p:cNvGrpSpPr>
            <a:grpSpLocks/>
          </p:cNvGrpSpPr>
          <p:nvPr/>
        </p:nvGrpSpPr>
        <p:grpSpPr bwMode="auto">
          <a:xfrm>
            <a:off x="5672138" y="2173038"/>
            <a:ext cx="752475" cy="1235075"/>
            <a:chOff x="3799" y="1359"/>
            <a:chExt cx="474" cy="778"/>
          </a:xfrm>
          <a:solidFill>
            <a:srgbClr val="00B050"/>
          </a:solidFill>
        </p:grpSpPr>
        <p:sp>
          <p:nvSpPr>
            <p:cNvPr id="15458" name="Line 2066"/>
            <p:cNvSpPr>
              <a:spLocks noChangeShapeType="1"/>
            </p:cNvSpPr>
            <p:nvPr/>
          </p:nvSpPr>
          <p:spPr bwMode="auto">
            <a:xfrm flipV="1">
              <a:off x="3799" y="1408"/>
              <a:ext cx="443" cy="729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5459" name="Freeform 2067"/>
            <p:cNvSpPr>
              <a:spLocks/>
            </p:cNvSpPr>
            <p:nvPr/>
          </p:nvSpPr>
          <p:spPr bwMode="auto">
            <a:xfrm>
              <a:off x="4213" y="1359"/>
              <a:ext cx="60" cy="69"/>
            </a:xfrm>
            <a:custGeom>
              <a:avLst/>
              <a:gdLst>
                <a:gd name="T0" fmla="*/ 27 w 119"/>
                <a:gd name="T1" fmla="*/ 34 h 140"/>
                <a:gd name="T2" fmla="*/ 30 w 119"/>
                <a:gd name="T3" fmla="*/ 0 h 140"/>
                <a:gd name="T4" fmla="*/ 0 w 119"/>
                <a:gd name="T5" fmla="*/ 18 h 140"/>
                <a:gd name="T6" fmla="*/ 27 w 119"/>
                <a:gd name="T7" fmla="*/ 34 h 14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9"/>
                <a:gd name="T13" fmla="*/ 0 h 140"/>
                <a:gd name="T14" fmla="*/ 119 w 119"/>
                <a:gd name="T15" fmla="*/ 140 h 14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9" h="140">
                  <a:moveTo>
                    <a:pt x="107" y="140"/>
                  </a:moveTo>
                  <a:lnTo>
                    <a:pt x="119" y="0"/>
                  </a:lnTo>
                  <a:lnTo>
                    <a:pt x="0" y="74"/>
                  </a:lnTo>
                  <a:lnTo>
                    <a:pt x="107" y="140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14366" name="Group 2071"/>
          <p:cNvGrpSpPr>
            <a:grpSpLocks/>
          </p:cNvGrpSpPr>
          <p:nvPr/>
        </p:nvGrpSpPr>
        <p:grpSpPr bwMode="auto">
          <a:xfrm>
            <a:off x="5740400" y="3639888"/>
            <a:ext cx="820738" cy="931863"/>
            <a:chOff x="3842" y="2283"/>
            <a:chExt cx="517" cy="587"/>
          </a:xfrm>
          <a:solidFill>
            <a:srgbClr val="00B050"/>
          </a:solidFill>
        </p:grpSpPr>
        <p:sp>
          <p:nvSpPr>
            <p:cNvPr id="15456" name="Line 2069"/>
            <p:cNvSpPr>
              <a:spLocks noChangeShapeType="1"/>
            </p:cNvSpPr>
            <p:nvPr/>
          </p:nvSpPr>
          <p:spPr bwMode="auto">
            <a:xfrm>
              <a:off x="3842" y="2283"/>
              <a:ext cx="477" cy="54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5457" name="Freeform 2070"/>
            <p:cNvSpPr>
              <a:spLocks/>
            </p:cNvSpPr>
            <p:nvPr/>
          </p:nvSpPr>
          <p:spPr bwMode="auto">
            <a:xfrm>
              <a:off x="4293" y="2801"/>
              <a:ext cx="66" cy="69"/>
            </a:xfrm>
            <a:custGeom>
              <a:avLst/>
              <a:gdLst>
                <a:gd name="T0" fmla="*/ 0 w 131"/>
                <a:gd name="T1" fmla="*/ 21 h 137"/>
                <a:gd name="T2" fmla="*/ 33 w 131"/>
                <a:gd name="T3" fmla="*/ 35 h 137"/>
                <a:gd name="T4" fmla="*/ 24 w 131"/>
                <a:gd name="T5" fmla="*/ 0 h 137"/>
                <a:gd name="T6" fmla="*/ 0 w 131"/>
                <a:gd name="T7" fmla="*/ 21 h 1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1"/>
                <a:gd name="T13" fmla="*/ 0 h 137"/>
                <a:gd name="T14" fmla="*/ 131 w 131"/>
                <a:gd name="T15" fmla="*/ 137 h 1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1" h="137">
                  <a:moveTo>
                    <a:pt x="0" y="84"/>
                  </a:moveTo>
                  <a:lnTo>
                    <a:pt x="131" y="137"/>
                  </a:lnTo>
                  <a:lnTo>
                    <a:pt x="96" y="0"/>
                  </a:lnTo>
                  <a:lnTo>
                    <a:pt x="0" y="84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14367" name="Group 2074"/>
          <p:cNvGrpSpPr>
            <a:grpSpLocks/>
          </p:cNvGrpSpPr>
          <p:nvPr/>
        </p:nvGrpSpPr>
        <p:grpSpPr bwMode="auto">
          <a:xfrm>
            <a:off x="5672138" y="3797051"/>
            <a:ext cx="752475" cy="849312"/>
            <a:chOff x="3799" y="2382"/>
            <a:chExt cx="474" cy="535"/>
          </a:xfrm>
          <a:solidFill>
            <a:srgbClr val="00B050"/>
          </a:solidFill>
        </p:grpSpPr>
        <p:sp>
          <p:nvSpPr>
            <p:cNvPr id="15454" name="Line 2072"/>
            <p:cNvSpPr>
              <a:spLocks noChangeShapeType="1"/>
            </p:cNvSpPr>
            <p:nvPr/>
          </p:nvSpPr>
          <p:spPr bwMode="auto">
            <a:xfrm flipV="1">
              <a:off x="3799" y="2426"/>
              <a:ext cx="434" cy="49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5455" name="Freeform 2073"/>
            <p:cNvSpPr>
              <a:spLocks/>
            </p:cNvSpPr>
            <p:nvPr/>
          </p:nvSpPr>
          <p:spPr bwMode="auto">
            <a:xfrm>
              <a:off x="4207" y="2382"/>
              <a:ext cx="66" cy="68"/>
            </a:xfrm>
            <a:custGeom>
              <a:avLst/>
              <a:gdLst>
                <a:gd name="T0" fmla="*/ 24 w 131"/>
                <a:gd name="T1" fmla="*/ 34 h 135"/>
                <a:gd name="T2" fmla="*/ 33 w 131"/>
                <a:gd name="T3" fmla="*/ 0 h 135"/>
                <a:gd name="T4" fmla="*/ 0 w 131"/>
                <a:gd name="T5" fmla="*/ 13 h 135"/>
                <a:gd name="T6" fmla="*/ 24 w 131"/>
                <a:gd name="T7" fmla="*/ 34 h 13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1"/>
                <a:gd name="T13" fmla="*/ 0 h 135"/>
                <a:gd name="T14" fmla="*/ 131 w 131"/>
                <a:gd name="T15" fmla="*/ 135 h 13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1" h="135">
                  <a:moveTo>
                    <a:pt x="95" y="135"/>
                  </a:moveTo>
                  <a:lnTo>
                    <a:pt x="131" y="0"/>
                  </a:lnTo>
                  <a:lnTo>
                    <a:pt x="0" y="52"/>
                  </a:lnTo>
                  <a:lnTo>
                    <a:pt x="95" y="135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12320" name="Group 2077"/>
          <p:cNvGrpSpPr>
            <a:grpSpLocks/>
          </p:cNvGrpSpPr>
          <p:nvPr/>
        </p:nvGrpSpPr>
        <p:grpSpPr bwMode="auto">
          <a:xfrm>
            <a:off x="5672138" y="4722563"/>
            <a:ext cx="411162" cy="234950"/>
            <a:chOff x="3799" y="2965"/>
            <a:chExt cx="259" cy="148"/>
          </a:xfrm>
          <a:solidFill>
            <a:srgbClr val="00B050"/>
          </a:solidFill>
        </p:grpSpPr>
        <p:sp>
          <p:nvSpPr>
            <p:cNvPr id="15452" name="Line 2075"/>
            <p:cNvSpPr>
              <a:spLocks noChangeShapeType="1"/>
            </p:cNvSpPr>
            <p:nvPr/>
          </p:nvSpPr>
          <p:spPr bwMode="auto">
            <a:xfrm>
              <a:off x="3799" y="2965"/>
              <a:ext cx="206" cy="118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5453" name="Freeform 2076"/>
            <p:cNvSpPr>
              <a:spLocks/>
            </p:cNvSpPr>
            <p:nvPr/>
          </p:nvSpPr>
          <p:spPr bwMode="auto">
            <a:xfrm>
              <a:off x="3988" y="3054"/>
              <a:ext cx="70" cy="59"/>
            </a:xfrm>
            <a:custGeom>
              <a:avLst/>
              <a:gdLst>
                <a:gd name="T0" fmla="*/ 0 w 141"/>
                <a:gd name="T1" fmla="*/ 27 h 117"/>
                <a:gd name="T2" fmla="*/ 35 w 141"/>
                <a:gd name="T3" fmla="*/ 30 h 117"/>
                <a:gd name="T4" fmla="*/ 16 w 141"/>
                <a:gd name="T5" fmla="*/ 0 h 117"/>
                <a:gd name="T6" fmla="*/ 0 w 141"/>
                <a:gd name="T7" fmla="*/ 27 h 11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1"/>
                <a:gd name="T13" fmla="*/ 0 h 117"/>
                <a:gd name="T14" fmla="*/ 141 w 141"/>
                <a:gd name="T15" fmla="*/ 117 h 11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1" h="117">
                  <a:moveTo>
                    <a:pt x="0" y="107"/>
                  </a:moveTo>
                  <a:lnTo>
                    <a:pt x="141" y="117"/>
                  </a:lnTo>
                  <a:lnTo>
                    <a:pt x="64" y="0"/>
                  </a:lnTo>
                  <a:lnTo>
                    <a:pt x="0" y="107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12321" name="Group 2080"/>
          <p:cNvGrpSpPr>
            <a:grpSpLocks/>
          </p:cNvGrpSpPr>
          <p:nvPr/>
        </p:nvGrpSpPr>
        <p:grpSpPr bwMode="auto">
          <a:xfrm>
            <a:off x="5740400" y="2044451"/>
            <a:ext cx="546100" cy="100012"/>
            <a:chOff x="3842" y="1278"/>
            <a:chExt cx="344" cy="63"/>
          </a:xfrm>
          <a:solidFill>
            <a:srgbClr val="00B050"/>
          </a:solidFill>
        </p:grpSpPr>
        <p:sp>
          <p:nvSpPr>
            <p:cNvPr id="15450" name="Line 2078"/>
            <p:cNvSpPr>
              <a:spLocks noChangeShapeType="1"/>
            </p:cNvSpPr>
            <p:nvPr/>
          </p:nvSpPr>
          <p:spPr bwMode="auto">
            <a:xfrm>
              <a:off x="3842" y="1309"/>
              <a:ext cx="284" cy="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5451" name="Freeform 2079"/>
            <p:cNvSpPr>
              <a:spLocks/>
            </p:cNvSpPr>
            <p:nvPr/>
          </p:nvSpPr>
          <p:spPr bwMode="auto">
            <a:xfrm>
              <a:off x="4124" y="1278"/>
              <a:ext cx="62" cy="63"/>
            </a:xfrm>
            <a:custGeom>
              <a:avLst/>
              <a:gdLst>
                <a:gd name="T0" fmla="*/ 0 w 123"/>
                <a:gd name="T1" fmla="*/ 32 h 126"/>
                <a:gd name="T2" fmla="*/ 31 w 123"/>
                <a:gd name="T3" fmla="*/ 16 h 126"/>
                <a:gd name="T4" fmla="*/ 0 w 123"/>
                <a:gd name="T5" fmla="*/ 0 h 126"/>
                <a:gd name="T6" fmla="*/ 0 w 123"/>
                <a:gd name="T7" fmla="*/ 32 h 12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3"/>
                <a:gd name="T13" fmla="*/ 0 h 126"/>
                <a:gd name="T14" fmla="*/ 123 w 123"/>
                <a:gd name="T15" fmla="*/ 126 h 12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3" h="126">
                  <a:moveTo>
                    <a:pt x="0" y="126"/>
                  </a:moveTo>
                  <a:lnTo>
                    <a:pt x="123" y="62"/>
                  </a:lnTo>
                  <a:lnTo>
                    <a:pt x="0" y="0"/>
                  </a:lnTo>
                  <a:lnTo>
                    <a:pt x="0" y="126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12322" name="Group 2083"/>
          <p:cNvGrpSpPr>
            <a:grpSpLocks/>
          </p:cNvGrpSpPr>
          <p:nvPr/>
        </p:nvGrpSpPr>
        <p:grpSpPr bwMode="auto">
          <a:xfrm>
            <a:off x="7035800" y="1968251"/>
            <a:ext cx="479425" cy="100012"/>
            <a:chOff x="4658" y="1230"/>
            <a:chExt cx="302" cy="63"/>
          </a:xfrm>
          <a:solidFill>
            <a:srgbClr val="00B050"/>
          </a:solidFill>
        </p:grpSpPr>
        <p:sp>
          <p:nvSpPr>
            <p:cNvPr id="15448" name="Line 2081"/>
            <p:cNvSpPr>
              <a:spLocks noChangeShapeType="1"/>
            </p:cNvSpPr>
            <p:nvPr/>
          </p:nvSpPr>
          <p:spPr bwMode="auto">
            <a:xfrm>
              <a:off x="4658" y="1261"/>
              <a:ext cx="241" cy="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5449" name="Freeform 2082"/>
            <p:cNvSpPr>
              <a:spLocks/>
            </p:cNvSpPr>
            <p:nvPr/>
          </p:nvSpPr>
          <p:spPr bwMode="auto">
            <a:xfrm>
              <a:off x="4897" y="1230"/>
              <a:ext cx="63" cy="63"/>
            </a:xfrm>
            <a:custGeom>
              <a:avLst/>
              <a:gdLst>
                <a:gd name="T0" fmla="*/ 0 w 126"/>
                <a:gd name="T1" fmla="*/ 32 h 125"/>
                <a:gd name="T2" fmla="*/ 32 w 126"/>
                <a:gd name="T3" fmla="*/ 16 h 125"/>
                <a:gd name="T4" fmla="*/ 0 w 126"/>
                <a:gd name="T5" fmla="*/ 0 h 125"/>
                <a:gd name="T6" fmla="*/ 0 w 126"/>
                <a:gd name="T7" fmla="*/ 32 h 12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6"/>
                <a:gd name="T13" fmla="*/ 0 h 125"/>
                <a:gd name="T14" fmla="*/ 126 w 126"/>
                <a:gd name="T15" fmla="*/ 125 h 12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6" h="125">
                  <a:moveTo>
                    <a:pt x="0" y="125"/>
                  </a:moveTo>
                  <a:lnTo>
                    <a:pt x="126" y="61"/>
                  </a:lnTo>
                  <a:lnTo>
                    <a:pt x="0" y="0"/>
                  </a:lnTo>
                  <a:lnTo>
                    <a:pt x="0" y="125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12323" name="Group 2086"/>
          <p:cNvGrpSpPr>
            <a:grpSpLocks/>
          </p:cNvGrpSpPr>
          <p:nvPr/>
        </p:nvGrpSpPr>
        <p:grpSpPr bwMode="auto">
          <a:xfrm>
            <a:off x="6967538" y="3436688"/>
            <a:ext cx="598487" cy="84138"/>
            <a:chOff x="4615" y="2155"/>
            <a:chExt cx="389" cy="63"/>
          </a:xfrm>
          <a:solidFill>
            <a:srgbClr val="00B050"/>
          </a:solidFill>
        </p:grpSpPr>
        <p:sp>
          <p:nvSpPr>
            <p:cNvPr id="15446" name="Line 2084"/>
            <p:cNvSpPr>
              <a:spLocks noChangeShapeType="1"/>
            </p:cNvSpPr>
            <p:nvPr/>
          </p:nvSpPr>
          <p:spPr bwMode="auto">
            <a:xfrm>
              <a:off x="4615" y="2186"/>
              <a:ext cx="328" cy="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15447" name="Freeform 2085"/>
            <p:cNvSpPr>
              <a:spLocks/>
            </p:cNvSpPr>
            <p:nvPr/>
          </p:nvSpPr>
          <p:spPr bwMode="auto">
            <a:xfrm>
              <a:off x="4941" y="2155"/>
              <a:ext cx="63" cy="63"/>
            </a:xfrm>
            <a:custGeom>
              <a:avLst/>
              <a:gdLst>
                <a:gd name="T0" fmla="*/ 0 w 125"/>
                <a:gd name="T1" fmla="*/ 32 h 125"/>
                <a:gd name="T2" fmla="*/ 32 w 125"/>
                <a:gd name="T3" fmla="*/ 16 h 125"/>
                <a:gd name="T4" fmla="*/ 0 w 125"/>
                <a:gd name="T5" fmla="*/ 0 h 125"/>
                <a:gd name="T6" fmla="*/ 0 w 125"/>
                <a:gd name="T7" fmla="*/ 32 h 12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5"/>
                <a:gd name="T13" fmla="*/ 0 h 125"/>
                <a:gd name="T14" fmla="*/ 125 w 125"/>
                <a:gd name="T15" fmla="*/ 125 h 12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5" h="125">
                  <a:moveTo>
                    <a:pt x="0" y="125"/>
                  </a:moveTo>
                  <a:lnTo>
                    <a:pt x="125" y="64"/>
                  </a:lnTo>
                  <a:lnTo>
                    <a:pt x="0" y="0"/>
                  </a:lnTo>
                  <a:lnTo>
                    <a:pt x="0" y="125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12324" name="Group 2089"/>
          <p:cNvGrpSpPr>
            <a:grpSpLocks/>
          </p:cNvGrpSpPr>
          <p:nvPr/>
        </p:nvGrpSpPr>
        <p:grpSpPr bwMode="auto">
          <a:xfrm>
            <a:off x="7104063" y="4906713"/>
            <a:ext cx="546100" cy="98425"/>
            <a:chOff x="4701" y="3081"/>
            <a:chExt cx="344" cy="62"/>
          </a:xfrm>
          <a:solidFill>
            <a:srgbClr val="00B050"/>
          </a:solidFill>
        </p:grpSpPr>
        <p:sp>
          <p:nvSpPr>
            <p:cNvPr id="15444" name="Line 2087"/>
            <p:cNvSpPr>
              <a:spLocks noChangeShapeType="1"/>
            </p:cNvSpPr>
            <p:nvPr/>
          </p:nvSpPr>
          <p:spPr bwMode="auto">
            <a:xfrm>
              <a:off x="4701" y="3112"/>
              <a:ext cx="285" cy="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000">
                <a:latin typeface="Book Antiqua" pitchFamily="18" charset="0"/>
              </a:endParaRPr>
            </a:p>
          </p:txBody>
        </p:sp>
        <p:sp>
          <p:nvSpPr>
            <p:cNvPr id="15445" name="Freeform 2088"/>
            <p:cNvSpPr>
              <a:spLocks/>
            </p:cNvSpPr>
            <p:nvPr/>
          </p:nvSpPr>
          <p:spPr bwMode="auto">
            <a:xfrm>
              <a:off x="4984" y="3081"/>
              <a:ext cx="61" cy="62"/>
            </a:xfrm>
            <a:custGeom>
              <a:avLst/>
              <a:gdLst>
                <a:gd name="T0" fmla="*/ 0 w 124"/>
                <a:gd name="T1" fmla="*/ 31 h 126"/>
                <a:gd name="T2" fmla="*/ 30 w 124"/>
                <a:gd name="T3" fmla="*/ 15 h 126"/>
                <a:gd name="T4" fmla="*/ 0 w 124"/>
                <a:gd name="T5" fmla="*/ 0 h 126"/>
                <a:gd name="T6" fmla="*/ 0 w 124"/>
                <a:gd name="T7" fmla="*/ 31 h 12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4"/>
                <a:gd name="T13" fmla="*/ 0 h 126"/>
                <a:gd name="T14" fmla="*/ 124 w 124"/>
                <a:gd name="T15" fmla="*/ 126 h 12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4" h="126">
                  <a:moveTo>
                    <a:pt x="0" y="126"/>
                  </a:moveTo>
                  <a:lnTo>
                    <a:pt x="124" y="64"/>
                  </a:lnTo>
                  <a:lnTo>
                    <a:pt x="0" y="0"/>
                  </a:lnTo>
                  <a:lnTo>
                    <a:pt x="0" y="126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000">
                <a:latin typeface="Book Antiqua" pitchFamily="18" charset="0"/>
              </a:endParaRPr>
            </a:p>
          </p:txBody>
        </p:sp>
      </p:grpSp>
      <p:sp>
        <p:nvSpPr>
          <p:cNvPr id="12334" name="Rectangle 2090"/>
          <p:cNvSpPr>
            <a:spLocks noChangeArrowheads="1"/>
          </p:cNvSpPr>
          <p:nvPr/>
        </p:nvSpPr>
        <p:spPr bwMode="auto">
          <a:xfrm>
            <a:off x="1143000" y="5259138"/>
            <a:ext cx="1685925" cy="5794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000">
              <a:cs typeface="Arial" charset="0"/>
            </a:endParaRPr>
          </a:p>
        </p:txBody>
      </p:sp>
      <p:sp>
        <p:nvSpPr>
          <p:cNvPr id="12337" name="Rectangle 2093"/>
          <p:cNvSpPr>
            <a:spLocks noChangeArrowheads="1"/>
          </p:cNvSpPr>
          <p:nvPr/>
        </p:nvSpPr>
        <p:spPr bwMode="auto">
          <a:xfrm>
            <a:off x="3074988" y="5267076"/>
            <a:ext cx="1235075" cy="10652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000">
              <a:cs typeface="Arial" charset="0"/>
            </a:endParaRPr>
          </a:p>
        </p:txBody>
      </p:sp>
      <p:sp>
        <p:nvSpPr>
          <p:cNvPr id="12342" name="Rectangle 2098"/>
          <p:cNvSpPr>
            <a:spLocks noChangeArrowheads="1"/>
          </p:cNvSpPr>
          <p:nvPr/>
        </p:nvSpPr>
        <p:spPr bwMode="auto">
          <a:xfrm>
            <a:off x="4668838" y="5267076"/>
            <a:ext cx="1233487" cy="10652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000">
              <a:cs typeface="Arial" charset="0"/>
            </a:endParaRPr>
          </a:p>
        </p:txBody>
      </p:sp>
      <p:sp>
        <p:nvSpPr>
          <p:cNvPr id="12347" name="Rectangle 2103"/>
          <p:cNvSpPr>
            <a:spLocks noChangeArrowheads="1"/>
          </p:cNvSpPr>
          <p:nvPr/>
        </p:nvSpPr>
        <p:spPr bwMode="auto">
          <a:xfrm>
            <a:off x="6184900" y="5341688"/>
            <a:ext cx="720725" cy="581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000">
              <a:cs typeface="Arial" charset="0"/>
            </a:endParaRPr>
          </a:p>
        </p:txBody>
      </p:sp>
      <p:sp>
        <p:nvSpPr>
          <p:cNvPr id="12350" name="Rectangle 2106"/>
          <p:cNvSpPr>
            <a:spLocks noChangeArrowheads="1"/>
          </p:cNvSpPr>
          <p:nvPr/>
        </p:nvSpPr>
        <p:spPr bwMode="auto">
          <a:xfrm>
            <a:off x="7305675" y="5403601"/>
            <a:ext cx="1052513" cy="33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000">
              <a:cs typeface="Arial" charset="0"/>
            </a:endParaRPr>
          </a:p>
        </p:txBody>
      </p:sp>
      <p:sp>
        <p:nvSpPr>
          <p:cNvPr id="12351" name="Rectangle 2107"/>
          <p:cNvSpPr>
            <a:spLocks noChangeArrowheads="1"/>
          </p:cNvSpPr>
          <p:nvPr/>
        </p:nvSpPr>
        <p:spPr bwMode="auto">
          <a:xfrm>
            <a:off x="8001000" y="3886200"/>
            <a:ext cx="971100" cy="2154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400" dirty="0">
                <a:cs typeface="Arial" charset="0"/>
              </a:rPr>
              <a:t>Покупатели</a:t>
            </a:r>
            <a:endParaRPr lang="en-US" sz="2000" dirty="0">
              <a:cs typeface="Arial" charset="0"/>
            </a:endParaRPr>
          </a:p>
        </p:txBody>
      </p:sp>
      <p:sp>
        <p:nvSpPr>
          <p:cNvPr id="12352" name="Rectangle 2108"/>
          <p:cNvSpPr>
            <a:spLocks noChangeArrowheads="1"/>
          </p:cNvSpPr>
          <p:nvPr/>
        </p:nvSpPr>
        <p:spPr bwMode="auto">
          <a:xfrm>
            <a:off x="2144713" y="290263"/>
            <a:ext cx="4121150" cy="5191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2353" name="Rectangle 2110"/>
          <p:cNvSpPr>
            <a:spLocks noChangeArrowheads="1"/>
          </p:cNvSpPr>
          <p:nvPr/>
        </p:nvSpPr>
        <p:spPr bwMode="auto">
          <a:xfrm>
            <a:off x="1581094" y="229938"/>
            <a:ext cx="5756832" cy="49244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ctr"/>
            <a:r>
              <a:rPr lang="ru-RU" sz="3200" b="1" dirty="0">
                <a:solidFill>
                  <a:srgbClr val="7030A0"/>
                </a:solidFill>
                <a:latin typeface="+mj-lt"/>
              </a:rPr>
              <a:t>Типичная Цепочка Поставок</a:t>
            </a:r>
            <a:endParaRPr lang="en-US" sz="2800" b="1" dirty="0">
              <a:solidFill>
                <a:srgbClr val="7030A0"/>
              </a:solidFill>
              <a:latin typeface="+mj-lt"/>
            </a:endParaRPr>
          </a:p>
        </p:txBody>
      </p:sp>
      <p:sp>
        <p:nvSpPr>
          <p:cNvPr id="12355" name="Rectangle 2112"/>
          <p:cNvSpPr>
            <a:spLocks noChangeArrowheads="1"/>
          </p:cNvSpPr>
          <p:nvPr/>
        </p:nvSpPr>
        <p:spPr bwMode="auto">
          <a:xfrm>
            <a:off x="2089150" y="1171326"/>
            <a:ext cx="2125663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cs typeface="Arial" charset="0"/>
            </a:endParaRPr>
          </a:p>
        </p:txBody>
      </p:sp>
      <p:sp>
        <p:nvSpPr>
          <p:cNvPr id="12356" name="Rectangle 2113"/>
          <p:cNvSpPr>
            <a:spLocks noChangeArrowheads="1"/>
          </p:cNvSpPr>
          <p:nvPr/>
        </p:nvSpPr>
        <p:spPr bwMode="auto">
          <a:xfrm>
            <a:off x="2659857" y="1220538"/>
            <a:ext cx="1241425" cy="4308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/>
          <a:p>
            <a:r>
              <a:rPr lang="ru-RU" sz="1400" dirty="0"/>
              <a:t>Транспортные Расходы</a:t>
            </a:r>
          </a:p>
        </p:txBody>
      </p:sp>
      <p:sp>
        <p:nvSpPr>
          <p:cNvPr id="12357" name="Rectangle 2114"/>
          <p:cNvSpPr>
            <a:spLocks noChangeArrowheads="1"/>
          </p:cNvSpPr>
          <p:nvPr/>
        </p:nvSpPr>
        <p:spPr bwMode="auto">
          <a:xfrm>
            <a:off x="496888" y="1171326"/>
            <a:ext cx="2125662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cs typeface="Arial" charset="0"/>
            </a:endParaRPr>
          </a:p>
        </p:txBody>
      </p:sp>
      <p:sp>
        <p:nvSpPr>
          <p:cNvPr id="12359" name="Rectangle 2116"/>
          <p:cNvSpPr>
            <a:spLocks noChangeArrowheads="1"/>
          </p:cNvSpPr>
          <p:nvPr/>
        </p:nvSpPr>
        <p:spPr bwMode="auto">
          <a:xfrm>
            <a:off x="3454400" y="1171326"/>
            <a:ext cx="2125663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cs typeface="Arial" charset="0"/>
            </a:endParaRPr>
          </a:p>
        </p:txBody>
      </p:sp>
      <p:sp>
        <p:nvSpPr>
          <p:cNvPr id="12360" name="Rectangle 2117"/>
          <p:cNvSpPr>
            <a:spLocks noChangeArrowheads="1"/>
          </p:cNvSpPr>
          <p:nvPr/>
        </p:nvSpPr>
        <p:spPr bwMode="auto">
          <a:xfrm>
            <a:off x="4191000" y="1220537"/>
            <a:ext cx="1179513" cy="4308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/>
          <a:p>
            <a:r>
              <a:rPr lang="ru-RU" sz="1400" dirty="0"/>
              <a:t>Транспортные Расходы</a:t>
            </a:r>
          </a:p>
        </p:txBody>
      </p:sp>
      <p:sp>
        <p:nvSpPr>
          <p:cNvPr id="12361" name="Rectangle 2118"/>
          <p:cNvSpPr>
            <a:spLocks noChangeArrowheads="1"/>
          </p:cNvSpPr>
          <p:nvPr/>
        </p:nvSpPr>
        <p:spPr bwMode="auto">
          <a:xfrm>
            <a:off x="4895850" y="1171326"/>
            <a:ext cx="2124075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cs typeface="Arial" charset="0"/>
            </a:endParaRPr>
          </a:p>
        </p:txBody>
      </p:sp>
      <p:sp>
        <p:nvSpPr>
          <p:cNvPr id="12362" name="Rectangle 2119"/>
          <p:cNvSpPr>
            <a:spLocks noChangeArrowheads="1"/>
          </p:cNvSpPr>
          <p:nvPr/>
        </p:nvSpPr>
        <p:spPr bwMode="auto">
          <a:xfrm>
            <a:off x="5869781" y="1207838"/>
            <a:ext cx="1270794" cy="4308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/>
          <a:p>
            <a:r>
              <a:rPr lang="ru-RU" sz="1400" dirty="0"/>
              <a:t>Транспортные Расходы</a:t>
            </a:r>
          </a:p>
        </p:txBody>
      </p:sp>
      <p:sp>
        <p:nvSpPr>
          <p:cNvPr id="12363" name="Rectangle 2120"/>
          <p:cNvSpPr>
            <a:spLocks noChangeArrowheads="1"/>
          </p:cNvSpPr>
          <p:nvPr/>
        </p:nvSpPr>
        <p:spPr bwMode="auto">
          <a:xfrm>
            <a:off x="2620963" y="942726"/>
            <a:ext cx="2124075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cs typeface="Arial" charset="0"/>
            </a:endParaRPr>
          </a:p>
        </p:txBody>
      </p:sp>
      <p:sp>
        <p:nvSpPr>
          <p:cNvPr id="12365" name="Rectangle 2122"/>
          <p:cNvSpPr>
            <a:spLocks noChangeArrowheads="1"/>
          </p:cNvSpPr>
          <p:nvPr/>
        </p:nvSpPr>
        <p:spPr bwMode="auto">
          <a:xfrm>
            <a:off x="4137025" y="942726"/>
            <a:ext cx="212566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cs typeface="Arial" charset="0"/>
            </a:endParaRPr>
          </a:p>
        </p:txBody>
      </p:sp>
      <p:sp>
        <p:nvSpPr>
          <p:cNvPr id="12366" name="Rectangle 2123"/>
          <p:cNvSpPr>
            <a:spLocks noChangeArrowheads="1"/>
          </p:cNvSpPr>
          <p:nvPr/>
        </p:nvSpPr>
        <p:spPr bwMode="auto">
          <a:xfrm>
            <a:off x="4883654" y="956959"/>
            <a:ext cx="1884427" cy="2154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400" dirty="0"/>
              <a:t>Затраты на Инвентарь</a:t>
            </a:r>
            <a:endParaRPr lang="en-US" sz="1400" dirty="0"/>
          </a:p>
        </p:txBody>
      </p:sp>
      <p:sp>
        <p:nvSpPr>
          <p:cNvPr id="12367" name="Rectangle 2124"/>
          <p:cNvSpPr>
            <a:spLocks noChangeArrowheads="1"/>
          </p:cNvSpPr>
          <p:nvPr/>
        </p:nvSpPr>
        <p:spPr bwMode="auto">
          <a:xfrm>
            <a:off x="5502275" y="942726"/>
            <a:ext cx="2124075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cs typeface="Arial" charset="0"/>
            </a:endParaRPr>
          </a:p>
        </p:txBody>
      </p:sp>
      <p:sp>
        <p:nvSpPr>
          <p:cNvPr id="12368" name="Rectangle 2125"/>
          <p:cNvSpPr>
            <a:spLocks noChangeArrowheads="1"/>
          </p:cNvSpPr>
          <p:nvPr/>
        </p:nvSpPr>
        <p:spPr bwMode="auto">
          <a:xfrm>
            <a:off x="6910677" y="916405"/>
            <a:ext cx="1884427" cy="2154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400" dirty="0"/>
              <a:t>Затраты на Инвентарь</a:t>
            </a:r>
            <a:endParaRPr lang="en-US" sz="1400" dirty="0"/>
          </a:p>
        </p:txBody>
      </p:sp>
      <p:sp>
        <p:nvSpPr>
          <p:cNvPr id="12370" name="Rectangle 4"/>
          <p:cNvSpPr>
            <a:spLocks noChangeArrowheads="1"/>
          </p:cNvSpPr>
          <p:nvPr/>
        </p:nvSpPr>
        <p:spPr bwMode="auto">
          <a:xfrm>
            <a:off x="76200" y="6513263"/>
            <a:ext cx="806450" cy="1539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000">
                <a:solidFill>
                  <a:srgbClr val="B2B2B2"/>
                </a:solidFill>
                <a:latin typeface="Calibri" pitchFamily="34" charset="0"/>
              </a:rPr>
              <a:t>© Denny J. Cho</a:t>
            </a:r>
            <a:endParaRPr lang="en-US" sz="1000">
              <a:solidFill>
                <a:srgbClr val="FFFFFF"/>
              </a:solidFill>
              <a:latin typeface="Calibri" pitchFamily="34" charset="0"/>
            </a:endParaRPr>
          </a:p>
        </p:txBody>
      </p:sp>
      <p:sp>
        <p:nvSpPr>
          <p:cNvPr id="12325" name="Slide Number Placeholder 12324"/>
          <p:cNvSpPr>
            <a:spLocks noGrp="1"/>
          </p:cNvSpPr>
          <p:nvPr>
            <p:ph type="sldNum" sz="quarter" idx="4"/>
          </p:nvPr>
        </p:nvSpPr>
        <p:spPr bwMode="auto">
          <a:xfrm>
            <a:off x="7600950" y="6359338"/>
            <a:ext cx="116205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defPPr>
              <a:defRPr lang="en-GB"/>
            </a:defPPr>
            <a:lvl1pPr algn="r" rtl="0" fontAlgn="base">
              <a:spcBef>
                <a:spcPct val="0"/>
              </a:spcBef>
              <a:spcAft>
                <a:spcPct val="0"/>
              </a:spcAft>
              <a:defRPr sz="1400" kern="1200">
                <a:solidFill>
                  <a:schemeClr val="bg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fld id="{6A40BD37-EC3B-4379-8979-5453C3E89ED7}" type="slidenum">
              <a:rPr lang="en-GB" smtClean="0"/>
              <a:pPr/>
              <a:t>18</a:t>
            </a:fld>
            <a:endParaRPr lang="en-GB" dirty="0"/>
          </a:p>
        </p:txBody>
      </p:sp>
      <p:sp>
        <p:nvSpPr>
          <p:cNvPr id="12326" name="Rectangle 12325"/>
          <p:cNvSpPr/>
          <p:nvPr/>
        </p:nvSpPr>
        <p:spPr>
          <a:xfrm>
            <a:off x="1022036" y="1154191"/>
            <a:ext cx="1551197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400" dirty="0"/>
              <a:t>Транспортные Расходы</a:t>
            </a:r>
          </a:p>
        </p:txBody>
      </p:sp>
      <p:sp>
        <p:nvSpPr>
          <p:cNvPr id="12328" name="Rectangle 12327"/>
          <p:cNvSpPr/>
          <p:nvPr/>
        </p:nvSpPr>
        <p:spPr>
          <a:xfrm>
            <a:off x="2761166" y="892291"/>
            <a:ext cx="2069093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ru-RU" sz="1400" dirty="0"/>
              <a:t>Затраты на Инвентарь</a:t>
            </a:r>
            <a:endParaRPr lang="en-US" sz="1400" dirty="0"/>
          </a:p>
        </p:txBody>
      </p:sp>
      <p:sp>
        <p:nvSpPr>
          <p:cNvPr id="12329" name="Rectangle 12328"/>
          <p:cNvSpPr/>
          <p:nvPr/>
        </p:nvSpPr>
        <p:spPr>
          <a:xfrm>
            <a:off x="1880032" y="5283049"/>
            <a:ext cx="816698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ru-RU" sz="1400" dirty="0"/>
              <a:t>Заводы</a:t>
            </a:r>
          </a:p>
        </p:txBody>
      </p:sp>
      <p:sp>
        <p:nvSpPr>
          <p:cNvPr id="12330" name="Rectangle 12329"/>
          <p:cNvSpPr/>
          <p:nvPr/>
        </p:nvSpPr>
        <p:spPr>
          <a:xfrm>
            <a:off x="3096780" y="4979390"/>
            <a:ext cx="1451408" cy="116955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400" dirty="0"/>
              <a:t>Региональные Склады (Распредели-тельные Центры)</a:t>
            </a:r>
            <a:endParaRPr lang="en-US" sz="1400" dirty="0"/>
          </a:p>
        </p:txBody>
      </p:sp>
      <p:sp>
        <p:nvSpPr>
          <p:cNvPr id="12331" name="Rectangle 12330"/>
          <p:cNvSpPr/>
          <p:nvPr/>
        </p:nvSpPr>
        <p:spPr>
          <a:xfrm>
            <a:off x="4465421" y="5006050"/>
            <a:ext cx="1520175" cy="116955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400" dirty="0"/>
              <a:t>Полевые склады (Распредели</a:t>
            </a:r>
            <a:r>
              <a:rPr lang="en-US" sz="1400" dirty="0"/>
              <a:t>-</a:t>
            </a:r>
            <a:r>
              <a:rPr lang="ru-RU" sz="1400" dirty="0"/>
              <a:t>тельные Центры)</a:t>
            </a:r>
            <a:endParaRPr lang="en-US" sz="1400" dirty="0"/>
          </a:p>
        </p:txBody>
      </p:sp>
      <p:sp>
        <p:nvSpPr>
          <p:cNvPr id="12332" name="Rectangle 12331"/>
          <p:cNvSpPr/>
          <p:nvPr/>
        </p:nvSpPr>
        <p:spPr>
          <a:xfrm>
            <a:off x="5724990" y="5465513"/>
            <a:ext cx="1238761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400" dirty="0"/>
              <a:t>Розничные Магазины</a:t>
            </a:r>
          </a:p>
        </p:txBody>
      </p:sp>
    </p:spTree>
    <p:extLst>
      <p:ext uri="{BB962C8B-B14F-4D97-AF65-F5344CB8AC3E}">
        <p14:creationId xmlns:p14="http://schemas.microsoft.com/office/powerpoint/2010/main" val="2111006435"/>
      </p:ext>
    </p:extLst>
  </p:cSld>
  <p:clrMapOvr>
    <a:masterClrMapping/>
  </p:clrMapOvr>
  <p:transition>
    <p:fade/>
  </p:transition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Rectangle 4"/>
          <p:cNvSpPr>
            <a:spLocks noChangeArrowheads="1"/>
          </p:cNvSpPr>
          <p:nvPr/>
        </p:nvSpPr>
        <p:spPr bwMode="auto">
          <a:xfrm>
            <a:off x="9525" y="6848475"/>
            <a:ext cx="339725" cy="7096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4100">
                <a:solidFill>
                  <a:srgbClr val="000000"/>
                </a:solidFill>
                <a:latin typeface="Book Antiqua" pitchFamily="18" charset="0"/>
              </a:rPr>
              <a:t> </a:t>
            </a:r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8435" name="Rectangle 8"/>
          <p:cNvSpPr>
            <a:spLocks noChangeArrowheads="1"/>
          </p:cNvSpPr>
          <p:nvPr/>
        </p:nvSpPr>
        <p:spPr bwMode="auto">
          <a:xfrm>
            <a:off x="1308100" y="258763"/>
            <a:ext cx="6591300" cy="5207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8436" name="Rectangle 9"/>
          <p:cNvSpPr>
            <a:spLocks noChangeArrowheads="1"/>
          </p:cNvSpPr>
          <p:nvPr/>
        </p:nvSpPr>
        <p:spPr bwMode="auto">
          <a:xfrm>
            <a:off x="0" y="228600"/>
            <a:ext cx="9178795" cy="49244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3200" b="1" dirty="0">
                <a:latin typeface="Book Antiqua"/>
              </a:rPr>
              <a:t>Процессы, Вовлеченные в Цепочки Поставок</a:t>
            </a:r>
            <a:endParaRPr lang="en-US" sz="2800" b="1" dirty="0">
              <a:latin typeface="Book Antiqua"/>
            </a:endParaRPr>
          </a:p>
        </p:txBody>
      </p:sp>
      <p:sp>
        <p:nvSpPr>
          <p:cNvPr id="18438" name="Rectangle 12"/>
          <p:cNvSpPr>
            <a:spLocks noChangeArrowheads="1"/>
          </p:cNvSpPr>
          <p:nvPr/>
        </p:nvSpPr>
        <p:spPr bwMode="auto">
          <a:xfrm>
            <a:off x="76751" y="2970213"/>
            <a:ext cx="1664393" cy="609600"/>
          </a:xfrm>
          <a:prstGeom prst="rect">
            <a:avLst/>
          </a:prstGeom>
          <a:solidFill>
            <a:srgbClr val="CC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latin typeface="Book Antiqua" pitchFamily="18" charset="0"/>
            </a:endParaRPr>
          </a:p>
        </p:txBody>
      </p:sp>
      <p:sp>
        <p:nvSpPr>
          <p:cNvPr id="18439" name="Rectangle 13"/>
          <p:cNvSpPr>
            <a:spLocks noChangeArrowheads="1"/>
          </p:cNvSpPr>
          <p:nvPr/>
        </p:nvSpPr>
        <p:spPr bwMode="auto">
          <a:xfrm>
            <a:off x="277231" y="3092482"/>
            <a:ext cx="1363373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/>
          <a:p>
            <a:r>
              <a:rPr lang="ru-RU" dirty="0">
                <a:solidFill>
                  <a:srgbClr val="000000"/>
                </a:solidFill>
              </a:rPr>
              <a:t>Поставщики</a:t>
            </a:r>
            <a:endParaRPr lang="en-US" sz="2200" dirty="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8440" name="Rectangle 14"/>
          <p:cNvSpPr>
            <a:spLocks noChangeArrowheads="1"/>
          </p:cNvSpPr>
          <p:nvPr/>
        </p:nvSpPr>
        <p:spPr bwMode="auto">
          <a:xfrm>
            <a:off x="1979613" y="2970213"/>
            <a:ext cx="1664736" cy="609600"/>
          </a:xfrm>
          <a:prstGeom prst="rect">
            <a:avLst/>
          </a:prstGeom>
          <a:solidFill>
            <a:srgbClr val="CC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latin typeface="Book Antiqua" pitchFamily="18" charset="0"/>
            </a:endParaRPr>
          </a:p>
        </p:txBody>
      </p:sp>
      <p:sp>
        <p:nvSpPr>
          <p:cNvPr id="18441" name="Rectangle 15"/>
          <p:cNvSpPr>
            <a:spLocks noChangeArrowheads="1"/>
          </p:cNvSpPr>
          <p:nvPr/>
        </p:nvSpPr>
        <p:spPr bwMode="auto">
          <a:xfrm>
            <a:off x="2041007" y="3111083"/>
            <a:ext cx="1709186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dirty="0">
                <a:solidFill>
                  <a:srgbClr val="000000"/>
                </a:solidFill>
              </a:rPr>
              <a:t>Производители</a:t>
            </a:r>
            <a:endParaRPr lang="en-US" sz="2200" dirty="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8442" name="Rectangle 16"/>
          <p:cNvSpPr>
            <a:spLocks noChangeArrowheads="1"/>
          </p:cNvSpPr>
          <p:nvPr/>
        </p:nvSpPr>
        <p:spPr bwMode="auto">
          <a:xfrm>
            <a:off x="4014530" y="2997200"/>
            <a:ext cx="1570639" cy="609600"/>
          </a:xfrm>
          <a:prstGeom prst="rect">
            <a:avLst/>
          </a:prstGeom>
          <a:solidFill>
            <a:srgbClr val="CC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latin typeface="Book Antiqua" pitchFamily="18" charset="0"/>
            </a:endParaRPr>
          </a:p>
        </p:txBody>
      </p:sp>
      <p:sp>
        <p:nvSpPr>
          <p:cNvPr id="18443" name="Rectangle 17"/>
          <p:cNvSpPr>
            <a:spLocks noChangeArrowheads="1"/>
          </p:cNvSpPr>
          <p:nvPr/>
        </p:nvSpPr>
        <p:spPr bwMode="auto">
          <a:xfrm>
            <a:off x="4049698" y="3196640"/>
            <a:ext cx="1971331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/>
          <a:p>
            <a:r>
              <a:rPr lang="ru-RU" sz="1600" dirty="0">
                <a:solidFill>
                  <a:srgbClr val="000000"/>
                </a:solidFill>
              </a:rPr>
              <a:t>Дистрибьюторы</a:t>
            </a:r>
            <a:endParaRPr lang="en-US" sz="2200" dirty="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8444" name="Rectangle 18"/>
          <p:cNvSpPr>
            <a:spLocks noChangeArrowheads="1"/>
          </p:cNvSpPr>
          <p:nvPr/>
        </p:nvSpPr>
        <p:spPr bwMode="auto">
          <a:xfrm>
            <a:off x="5942012" y="2970213"/>
            <a:ext cx="1242025" cy="609600"/>
          </a:xfrm>
          <a:prstGeom prst="rect">
            <a:avLst/>
          </a:prstGeom>
          <a:solidFill>
            <a:srgbClr val="CC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latin typeface="Book Antiqua" pitchFamily="18" charset="0"/>
            </a:endParaRPr>
          </a:p>
        </p:txBody>
      </p:sp>
      <p:sp>
        <p:nvSpPr>
          <p:cNvPr id="18445" name="Rectangle 19"/>
          <p:cNvSpPr>
            <a:spLocks noChangeArrowheads="1"/>
          </p:cNvSpPr>
          <p:nvPr/>
        </p:nvSpPr>
        <p:spPr bwMode="auto">
          <a:xfrm>
            <a:off x="5986462" y="3002776"/>
            <a:ext cx="1197575" cy="61555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/>
          <a:p>
            <a:r>
              <a:rPr lang="ru-RU" dirty="0">
                <a:solidFill>
                  <a:srgbClr val="000000"/>
                </a:solidFill>
              </a:rPr>
              <a:t>Розничный торговец</a:t>
            </a:r>
            <a:endParaRPr lang="en-US" sz="2200" dirty="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8446" name="Rectangle 20"/>
          <p:cNvSpPr>
            <a:spLocks noChangeArrowheads="1"/>
          </p:cNvSpPr>
          <p:nvPr/>
        </p:nvSpPr>
        <p:spPr bwMode="auto">
          <a:xfrm>
            <a:off x="7388224" y="2970213"/>
            <a:ext cx="1414363" cy="609600"/>
          </a:xfrm>
          <a:prstGeom prst="rect">
            <a:avLst/>
          </a:prstGeom>
          <a:solidFill>
            <a:srgbClr val="CC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latin typeface="Book Antiqua" pitchFamily="18" charset="0"/>
            </a:endParaRPr>
          </a:p>
        </p:txBody>
      </p:sp>
      <p:sp>
        <p:nvSpPr>
          <p:cNvPr id="18447" name="Rectangle 21"/>
          <p:cNvSpPr>
            <a:spLocks noChangeArrowheads="1"/>
          </p:cNvSpPr>
          <p:nvPr/>
        </p:nvSpPr>
        <p:spPr bwMode="auto">
          <a:xfrm>
            <a:off x="7413625" y="3154363"/>
            <a:ext cx="1395960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dirty="0">
                <a:solidFill>
                  <a:srgbClr val="000000"/>
                </a:solidFill>
              </a:rPr>
              <a:t>Потребители</a:t>
            </a:r>
            <a:endParaRPr lang="en-US" sz="2200" dirty="0">
              <a:solidFill>
                <a:srgbClr val="FFFFFF"/>
              </a:solidFill>
              <a:latin typeface="Book Antiqua" pitchFamily="18" charset="0"/>
            </a:endParaRPr>
          </a:p>
        </p:txBody>
      </p:sp>
      <p:grpSp>
        <p:nvGrpSpPr>
          <p:cNvPr id="2" name="Group 24"/>
          <p:cNvGrpSpPr>
            <a:grpSpLocks/>
          </p:cNvGrpSpPr>
          <p:nvPr/>
        </p:nvGrpSpPr>
        <p:grpSpPr bwMode="auto">
          <a:xfrm>
            <a:off x="1522413" y="3225800"/>
            <a:ext cx="457200" cy="100013"/>
            <a:chOff x="970" y="2022"/>
            <a:chExt cx="287" cy="63"/>
          </a:xfrm>
          <a:solidFill>
            <a:srgbClr val="00B050"/>
          </a:solidFill>
        </p:grpSpPr>
        <p:sp>
          <p:nvSpPr>
            <p:cNvPr id="21580" name="Line 22"/>
            <p:cNvSpPr>
              <a:spLocks noChangeShapeType="1"/>
            </p:cNvSpPr>
            <p:nvPr/>
          </p:nvSpPr>
          <p:spPr bwMode="auto">
            <a:xfrm>
              <a:off x="970" y="2053"/>
              <a:ext cx="227" cy="1"/>
            </a:xfrm>
            <a:prstGeom prst="line">
              <a:avLst/>
            </a:prstGeom>
            <a:grpFill/>
            <a:ln w="12700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21581" name="Freeform 23"/>
            <p:cNvSpPr>
              <a:spLocks/>
            </p:cNvSpPr>
            <p:nvPr/>
          </p:nvSpPr>
          <p:spPr bwMode="auto">
            <a:xfrm>
              <a:off x="1195" y="2022"/>
              <a:ext cx="62" cy="63"/>
            </a:xfrm>
            <a:custGeom>
              <a:avLst/>
              <a:gdLst>
                <a:gd name="T0" fmla="*/ 0 w 123"/>
                <a:gd name="T1" fmla="*/ 32 h 126"/>
                <a:gd name="T2" fmla="*/ 31 w 123"/>
                <a:gd name="T3" fmla="*/ 16 h 126"/>
                <a:gd name="T4" fmla="*/ 0 w 123"/>
                <a:gd name="T5" fmla="*/ 0 h 126"/>
                <a:gd name="T6" fmla="*/ 0 w 123"/>
                <a:gd name="T7" fmla="*/ 32 h 12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3"/>
                <a:gd name="T13" fmla="*/ 0 h 126"/>
                <a:gd name="T14" fmla="*/ 123 w 123"/>
                <a:gd name="T15" fmla="*/ 126 h 12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3" h="126">
                  <a:moveTo>
                    <a:pt x="0" y="126"/>
                  </a:moveTo>
                  <a:lnTo>
                    <a:pt x="123" y="62"/>
                  </a:lnTo>
                  <a:lnTo>
                    <a:pt x="0" y="0"/>
                  </a:lnTo>
                  <a:lnTo>
                    <a:pt x="0" y="126"/>
                  </a:lnTo>
                  <a:close/>
                </a:path>
              </a:pathLst>
            </a:custGeom>
            <a:grpFill/>
            <a:ln w="12700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3" name="Group 27"/>
          <p:cNvGrpSpPr>
            <a:grpSpLocks/>
          </p:cNvGrpSpPr>
          <p:nvPr/>
        </p:nvGrpSpPr>
        <p:grpSpPr bwMode="auto">
          <a:xfrm>
            <a:off x="3505200" y="3225800"/>
            <a:ext cx="608013" cy="100013"/>
            <a:chOff x="2214" y="2022"/>
            <a:chExt cx="382" cy="63"/>
          </a:xfrm>
          <a:solidFill>
            <a:srgbClr val="00B050"/>
          </a:solidFill>
        </p:grpSpPr>
        <p:sp>
          <p:nvSpPr>
            <p:cNvPr id="21578" name="Line 25"/>
            <p:cNvSpPr>
              <a:spLocks noChangeShapeType="1"/>
            </p:cNvSpPr>
            <p:nvPr/>
          </p:nvSpPr>
          <p:spPr bwMode="auto">
            <a:xfrm>
              <a:off x="2214" y="2053"/>
              <a:ext cx="322" cy="1"/>
            </a:xfrm>
            <a:prstGeom prst="line">
              <a:avLst/>
            </a:prstGeom>
            <a:grpFill/>
            <a:ln w="12700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21579" name="Freeform 26"/>
            <p:cNvSpPr>
              <a:spLocks/>
            </p:cNvSpPr>
            <p:nvPr/>
          </p:nvSpPr>
          <p:spPr bwMode="auto">
            <a:xfrm>
              <a:off x="2534" y="2022"/>
              <a:ext cx="62" cy="63"/>
            </a:xfrm>
            <a:custGeom>
              <a:avLst/>
              <a:gdLst>
                <a:gd name="T0" fmla="*/ 0 w 123"/>
                <a:gd name="T1" fmla="*/ 32 h 126"/>
                <a:gd name="T2" fmla="*/ 31 w 123"/>
                <a:gd name="T3" fmla="*/ 16 h 126"/>
                <a:gd name="T4" fmla="*/ 0 w 123"/>
                <a:gd name="T5" fmla="*/ 0 h 126"/>
                <a:gd name="T6" fmla="*/ 0 w 123"/>
                <a:gd name="T7" fmla="*/ 32 h 12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3"/>
                <a:gd name="T13" fmla="*/ 0 h 126"/>
                <a:gd name="T14" fmla="*/ 123 w 123"/>
                <a:gd name="T15" fmla="*/ 126 h 12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3" h="126">
                  <a:moveTo>
                    <a:pt x="0" y="126"/>
                  </a:moveTo>
                  <a:lnTo>
                    <a:pt x="123" y="62"/>
                  </a:lnTo>
                  <a:lnTo>
                    <a:pt x="0" y="0"/>
                  </a:lnTo>
                  <a:lnTo>
                    <a:pt x="0" y="126"/>
                  </a:lnTo>
                  <a:close/>
                </a:path>
              </a:pathLst>
            </a:custGeom>
            <a:grpFill/>
            <a:ln w="12700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4" name="Group 30"/>
          <p:cNvGrpSpPr>
            <a:grpSpLocks/>
          </p:cNvGrpSpPr>
          <p:nvPr/>
        </p:nvGrpSpPr>
        <p:grpSpPr bwMode="auto">
          <a:xfrm>
            <a:off x="5332413" y="3225800"/>
            <a:ext cx="609600" cy="100013"/>
            <a:chOff x="3361" y="2022"/>
            <a:chExt cx="383" cy="63"/>
          </a:xfrm>
          <a:solidFill>
            <a:srgbClr val="00B050"/>
          </a:solidFill>
        </p:grpSpPr>
        <p:sp>
          <p:nvSpPr>
            <p:cNvPr id="21576" name="Line 28"/>
            <p:cNvSpPr>
              <a:spLocks noChangeShapeType="1"/>
            </p:cNvSpPr>
            <p:nvPr/>
          </p:nvSpPr>
          <p:spPr bwMode="auto">
            <a:xfrm>
              <a:off x="3361" y="2053"/>
              <a:ext cx="323" cy="1"/>
            </a:xfrm>
            <a:prstGeom prst="line">
              <a:avLst/>
            </a:prstGeom>
            <a:grpFill/>
            <a:ln w="12700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21577" name="Freeform 29"/>
            <p:cNvSpPr>
              <a:spLocks/>
            </p:cNvSpPr>
            <p:nvPr/>
          </p:nvSpPr>
          <p:spPr bwMode="auto">
            <a:xfrm>
              <a:off x="3682" y="2022"/>
              <a:ext cx="62" cy="63"/>
            </a:xfrm>
            <a:custGeom>
              <a:avLst/>
              <a:gdLst>
                <a:gd name="T0" fmla="*/ 0 w 123"/>
                <a:gd name="T1" fmla="*/ 32 h 126"/>
                <a:gd name="T2" fmla="*/ 31 w 123"/>
                <a:gd name="T3" fmla="*/ 16 h 126"/>
                <a:gd name="T4" fmla="*/ 0 w 123"/>
                <a:gd name="T5" fmla="*/ 0 h 126"/>
                <a:gd name="T6" fmla="*/ 0 w 123"/>
                <a:gd name="T7" fmla="*/ 32 h 12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3"/>
                <a:gd name="T13" fmla="*/ 0 h 126"/>
                <a:gd name="T14" fmla="*/ 123 w 123"/>
                <a:gd name="T15" fmla="*/ 126 h 12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3" h="126">
                  <a:moveTo>
                    <a:pt x="0" y="126"/>
                  </a:moveTo>
                  <a:lnTo>
                    <a:pt x="123" y="62"/>
                  </a:lnTo>
                  <a:lnTo>
                    <a:pt x="0" y="0"/>
                  </a:lnTo>
                  <a:lnTo>
                    <a:pt x="0" y="126"/>
                  </a:lnTo>
                  <a:close/>
                </a:path>
              </a:pathLst>
            </a:custGeom>
            <a:grpFill/>
            <a:ln w="12700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</p:grpSp>
      <p:grpSp>
        <p:nvGrpSpPr>
          <p:cNvPr id="5" name="Group 33"/>
          <p:cNvGrpSpPr>
            <a:grpSpLocks/>
          </p:cNvGrpSpPr>
          <p:nvPr/>
        </p:nvGrpSpPr>
        <p:grpSpPr bwMode="auto">
          <a:xfrm>
            <a:off x="6931025" y="3225800"/>
            <a:ext cx="457200" cy="100013"/>
            <a:chOff x="4365" y="2022"/>
            <a:chExt cx="287" cy="63"/>
          </a:xfrm>
          <a:solidFill>
            <a:srgbClr val="00B050"/>
          </a:solidFill>
        </p:grpSpPr>
        <p:sp>
          <p:nvSpPr>
            <p:cNvPr id="21574" name="Line 31"/>
            <p:cNvSpPr>
              <a:spLocks noChangeShapeType="1"/>
            </p:cNvSpPr>
            <p:nvPr/>
          </p:nvSpPr>
          <p:spPr bwMode="auto">
            <a:xfrm>
              <a:off x="4365" y="2053"/>
              <a:ext cx="227" cy="1"/>
            </a:xfrm>
            <a:prstGeom prst="line">
              <a:avLst/>
            </a:prstGeom>
            <a:grpFill/>
            <a:ln w="12700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21575" name="Freeform 32"/>
            <p:cNvSpPr>
              <a:spLocks/>
            </p:cNvSpPr>
            <p:nvPr/>
          </p:nvSpPr>
          <p:spPr bwMode="auto">
            <a:xfrm>
              <a:off x="4590" y="2022"/>
              <a:ext cx="62" cy="63"/>
            </a:xfrm>
            <a:custGeom>
              <a:avLst/>
              <a:gdLst>
                <a:gd name="T0" fmla="*/ 0 w 123"/>
                <a:gd name="T1" fmla="*/ 32 h 126"/>
                <a:gd name="T2" fmla="*/ 31 w 123"/>
                <a:gd name="T3" fmla="*/ 16 h 126"/>
                <a:gd name="T4" fmla="*/ 0 w 123"/>
                <a:gd name="T5" fmla="*/ 0 h 126"/>
                <a:gd name="T6" fmla="*/ 0 w 123"/>
                <a:gd name="T7" fmla="*/ 32 h 12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3"/>
                <a:gd name="T13" fmla="*/ 0 h 126"/>
                <a:gd name="T14" fmla="*/ 123 w 123"/>
                <a:gd name="T15" fmla="*/ 126 h 12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3" h="126">
                  <a:moveTo>
                    <a:pt x="0" y="126"/>
                  </a:moveTo>
                  <a:lnTo>
                    <a:pt x="123" y="62"/>
                  </a:lnTo>
                  <a:lnTo>
                    <a:pt x="0" y="0"/>
                  </a:lnTo>
                  <a:lnTo>
                    <a:pt x="0" y="126"/>
                  </a:lnTo>
                  <a:close/>
                </a:path>
              </a:pathLst>
            </a:custGeom>
            <a:grpFill/>
            <a:ln w="12700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</p:grpSp>
      <p:sp>
        <p:nvSpPr>
          <p:cNvPr id="18452" name="Rectangle 34"/>
          <p:cNvSpPr>
            <a:spLocks noChangeArrowheads="1"/>
          </p:cNvSpPr>
          <p:nvPr/>
        </p:nvSpPr>
        <p:spPr bwMode="auto">
          <a:xfrm>
            <a:off x="6323013" y="3578225"/>
            <a:ext cx="2425700" cy="2371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cs typeface="Arial" charset="0"/>
            </a:endParaRPr>
          </a:p>
        </p:txBody>
      </p:sp>
      <p:sp>
        <p:nvSpPr>
          <p:cNvPr id="18453" name="Rectangle 35"/>
          <p:cNvSpPr>
            <a:spLocks noChangeArrowheads="1"/>
          </p:cNvSpPr>
          <p:nvPr/>
        </p:nvSpPr>
        <p:spPr bwMode="auto">
          <a:xfrm>
            <a:off x="5712218" y="3672935"/>
            <a:ext cx="2353465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b="1" dirty="0">
                <a:cs typeface="Arial" charset="0"/>
              </a:rPr>
              <a:t>Заказ от Покупателя</a:t>
            </a:r>
            <a:endParaRPr lang="en-US" sz="2200" dirty="0">
              <a:cs typeface="Arial" charset="0"/>
            </a:endParaRPr>
          </a:p>
        </p:txBody>
      </p:sp>
      <p:sp>
        <p:nvSpPr>
          <p:cNvPr id="18456" name="Rectangle 38"/>
          <p:cNvSpPr>
            <a:spLocks noChangeArrowheads="1"/>
          </p:cNvSpPr>
          <p:nvPr/>
        </p:nvSpPr>
        <p:spPr bwMode="auto">
          <a:xfrm>
            <a:off x="5730230" y="3967416"/>
            <a:ext cx="2104038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dirty="0">
                <a:cs typeface="Arial" charset="0"/>
              </a:rPr>
              <a:t>1. </a:t>
            </a:r>
            <a:r>
              <a:rPr lang="ru-RU" dirty="0">
                <a:cs typeface="Arial" charset="0"/>
              </a:rPr>
              <a:t>Прибытие заказа</a:t>
            </a:r>
            <a:endParaRPr lang="en-US" sz="2200" dirty="0">
              <a:cs typeface="Arial" charset="0"/>
            </a:endParaRPr>
          </a:p>
        </p:txBody>
      </p:sp>
      <p:sp>
        <p:nvSpPr>
          <p:cNvPr id="18457" name="Rectangle 39"/>
          <p:cNvSpPr>
            <a:spLocks noChangeArrowheads="1"/>
          </p:cNvSpPr>
          <p:nvPr/>
        </p:nvSpPr>
        <p:spPr bwMode="auto">
          <a:xfrm>
            <a:off x="5882080" y="4242847"/>
            <a:ext cx="1098442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dirty="0">
                <a:cs typeface="Arial" charset="0"/>
              </a:rPr>
              <a:t>(магазины</a:t>
            </a:r>
            <a:endParaRPr lang="en-US" sz="2200" dirty="0">
              <a:cs typeface="Arial" charset="0"/>
            </a:endParaRPr>
          </a:p>
        </p:txBody>
      </p:sp>
      <p:sp>
        <p:nvSpPr>
          <p:cNvPr id="18458" name="Rectangle 40"/>
          <p:cNvSpPr>
            <a:spLocks noChangeArrowheads="1"/>
          </p:cNvSpPr>
          <p:nvPr/>
        </p:nvSpPr>
        <p:spPr bwMode="auto">
          <a:xfrm>
            <a:off x="5882080" y="4517485"/>
            <a:ext cx="1568314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dirty="0">
                <a:cs typeface="Arial" charset="0"/>
              </a:rPr>
              <a:t>центр заказов,</a:t>
            </a:r>
            <a:endParaRPr lang="en-US" sz="2200" dirty="0">
              <a:cs typeface="Arial" charset="0"/>
            </a:endParaRPr>
          </a:p>
        </p:txBody>
      </p:sp>
      <p:sp>
        <p:nvSpPr>
          <p:cNvPr id="18459" name="Rectangle 41"/>
          <p:cNvSpPr>
            <a:spLocks noChangeArrowheads="1"/>
          </p:cNvSpPr>
          <p:nvPr/>
        </p:nvSpPr>
        <p:spPr bwMode="auto">
          <a:xfrm>
            <a:off x="5882080" y="4790535"/>
            <a:ext cx="963084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dirty="0" err="1">
                <a:cs typeface="Arial" charset="0"/>
              </a:rPr>
              <a:t>Вебсайт</a:t>
            </a:r>
            <a:r>
              <a:rPr lang="ru-RU" dirty="0">
                <a:cs typeface="Arial" charset="0"/>
              </a:rPr>
              <a:t>)</a:t>
            </a:r>
            <a:endParaRPr lang="en-US" sz="2200" dirty="0">
              <a:cs typeface="Arial" charset="0"/>
            </a:endParaRPr>
          </a:p>
        </p:txBody>
      </p:sp>
      <p:sp>
        <p:nvSpPr>
          <p:cNvPr id="18460" name="Rectangle 42"/>
          <p:cNvSpPr>
            <a:spLocks noChangeArrowheads="1"/>
          </p:cNvSpPr>
          <p:nvPr/>
        </p:nvSpPr>
        <p:spPr bwMode="auto">
          <a:xfrm>
            <a:off x="5712218" y="5065172"/>
            <a:ext cx="1777025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dirty="0">
                <a:cs typeface="Arial" charset="0"/>
              </a:rPr>
              <a:t>2. Запись заказа</a:t>
            </a:r>
            <a:endParaRPr lang="en-US" sz="2200" dirty="0">
              <a:cs typeface="Arial" charset="0"/>
            </a:endParaRPr>
          </a:p>
        </p:txBody>
      </p:sp>
      <p:sp>
        <p:nvSpPr>
          <p:cNvPr id="18461" name="Rectangle 43"/>
          <p:cNvSpPr>
            <a:spLocks noChangeArrowheads="1"/>
          </p:cNvSpPr>
          <p:nvPr/>
        </p:nvSpPr>
        <p:spPr bwMode="auto">
          <a:xfrm>
            <a:off x="5712218" y="5341397"/>
            <a:ext cx="1601144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dirty="0">
                <a:cs typeface="Arial" charset="0"/>
              </a:rPr>
              <a:t>3. Выполнение</a:t>
            </a:r>
            <a:endParaRPr lang="en-US" sz="2200" dirty="0">
              <a:cs typeface="Arial" charset="0"/>
            </a:endParaRPr>
          </a:p>
        </p:txBody>
      </p:sp>
      <p:sp>
        <p:nvSpPr>
          <p:cNvPr id="18462" name="Rectangle 44"/>
          <p:cNvSpPr>
            <a:spLocks noChangeArrowheads="1"/>
          </p:cNvSpPr>
          <p:nvPr/>
        </p:nvSpPr>
        <p:spPr bwMode="auto">
          <a:xfrm>
            <a:off x="5712218" y="5614447"/>
            <a:ext cx="1429622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dirty="0">
                <a:cs typeface="Arial" charset="0"/>
              </a:rPr>
              <a:t>4. Получение</a:t>
            </a:r>
            <a:endParaRPr lang="en-US" sz="2200" dirty="0">
              <a:cs typeface="Arial" charset="0"/>
            </a:endParaRPr>
          </a:p>
        </p:txBody>
      </p:sp>
      <p:sp>
        <p:nvSpPr>
          <p:cNvPr id="18463" name="Rectangle 45"/>
          <p:cNvSpPr>
            <a:spLocks noChangeArrowheads="1"/>
          </p:cNvSpPr>
          <p:nvPr/>
        </p:nvSpPr>
        <p:spPr bwMode="auto">
          <a:xfrm>
            <a:off x="4340225" y="1143000"/>
            <a:ext cx="2535238" cy="17954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latin typeface="Book Antiqua" pitchFamily="18" charset="0"/>
            </a:endParaRPr>
          </a:p>
        </p:txBody>
      </p:sp>
      <p:sp>
        <p:nvSpPr>
          <p:cNvPr id="18464" name="Rectangle 46"/>
          <p:cNvSpPr>
            <a:spLocks noChangeArrowheads="1"/>
          </p:cNvSpPr>
          <p:nvPr/>
        </p:nvSpPr>
        <p:spPr bwMode="auto">
          <a:xfrm>
            <a:off x="4419600" y="1219200"/>
            <a:ext cx="1406475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b="1" dirty="0">
                <a:cs typeface="Arial" charset="0"/>
              </a:rPr>
              <a:t>Пополнение</a:t>
            </a:r>
            <a:endParaRPr lang="en-US" sz="2200" dirty="0">
              <a:cs typeface="Arial" charset="0"/>
            </a:endParaRPr>
          </a:p>
        </p:txBody>
      </p:sp>
      <p:sp>
        <p:nvSpPr>
          <p:cNvPr id="18465" name="Line 47"/>
          <p:cNvSpPr>
            <a:spLocks noChangeShapeType="1"/>
          </p:cNvSpPr>
          <p:nvPr/>
        </p:nvSpPr>
        <p:spPr bwMode="auto">
          <a:xfrm>
            <a:off x="4435475" y="1489075"/>
            <a:ext cx="1457325" cy="1588"/>
          </a:xfrm>
          <a:prstGeom prst="line">
            <a:avLst/>
          </a:prstGeom>
          <a:noFill/>
          <a:ln w="1588">
            <a:solidFill>
              <a:srgbClr val="3333CC"/>
            </a:solidFill>
            <a:round/>
            <a:headEnd/>
            <a:tailEnd/>
          </a:ln>
        </p:spPr>
        <p:txBody>
          <a:bodyPr/>
          <a:lstStyle/>
          <a:p>
            <a:endParaRPr lang="en-US" sz="2200">
              <a:latin typeface="Book Antiqua" pitchFamily="18" charset="0"/>
            </a:endParaRPr>
          </a:p>
        </p:txBody>
      </p:sp>
      <p:sp>
        <p:nvSpPr>
          <p:cNvPr id="18466" name="Rectangle 48"/>
          <p:cNvSpPr>
            <a:spLocks noChangeArrowheads="1"/>
          </p:cNvSpPr>
          <p:nvPr/>
        </p:nvSpPr>
        <p:spPr bwMode="auto">
          <a:xfrm>
            <a:off x="4433888" y="1477963"/>
            <a:ext cx="1462087" cy="25400"/>
          </a:xfrm>
          <a:prstGeom prst="rect">
            <a:avLst/>
          </a:prstGeom>
          <a:solidFill>
            <a:srgbClr val="3333CC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cs typeface="Arial" charset="0"/>
            </a:endParaRPr>
          </a:p>
        </p:txBody>
      </p:sp>
      <p:sp>
        <p:nvSpPr>
          <p:cNvPr id="18467" name="Rectangle 49"/>
          <p:cNvSpPr>
            <a:spLocks noChangeArrowheads="1"/>
          </p:cNvSpPr>
          <p:nvPr/>
        </p:nvSpPr>
        <p:spPr bwMode="auto">
          <a:xfrm>
            <a:off x="4433888" y="1535113"/>
            <a:ext cx="3091487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dirty="0">
                <a:cs typeface="Arial" charset="0"/>
              </a:rPr>
              <a:t>1. </a:t>
            </a:r>
            <a:r>
              <a:rPr lang="ru-RU" dirty="0">
                <a:cs typeface="Arial" charset="0"/>
              </a:rPr>
              <a:t>Триггер розничного заказа</a:t>
            </a:r>
            <a:endParaRPr lang="en-US" sz="2200" dirty="0">
              <a:cs typeface="Arial" charset="0"/>
            </a:endParaRPr>
          </a:p>
        </p:txBody>
      </p:sp>
      <p:sp>
        <p:nvSpPr>
          <p:cNvPr id="18468" name="Rectangle 50"/>
          <p:cNvSpPr>
            <a:spLocks noChangeArrowheads="1"/>
          </p:cNvSpPr>
          <p:nvPr/>
        </p:nvSpPr>
        <p:spPr bwMode="auto">
          <a:xfrm>
            <a:off x="4605338" y="1808163"/>
            <a:ext cx="2725746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dirty="0">
                <a:cs typeface="Arial" charset="0"/>
              </a:rPr>
              <a:t>(</a:t>
            </a:r>
            <a:r>
              <a:rPr lang="ru-RU" dirty="0">
                <a:cs typeface="Arial" charset="0"/>
              </a:rPr>
              <a:t>низкий уровень запасов</a:t>
            </a:r>
            <a:r>
              <a:rPr lang="en-US" dirty="0">
                <a:cs typeface="Arial" charset="0"/>
              </a:rPr>
              <a:t>)</a:t>
            </a:r>
            <a:endParaRPr lang="en-US" sz="2200" dirty="0">
              <a:cs typeface="Arial" charset="0"/>
            </a:endParaRPr>
          </a:p>
        </p:txBody>
      </p:sp>
      <p:sp>
        <p:nvSpPr>
          <p:cNvPr id="18469" name="Rectangle 51"/>
          <p:cNvSpPr>
            <a:spLocks noChangeArrowheads="1"/>
          </p:cNvSpPr>
          <p:nvPr/>
        </p:nvSpPr>
        <p:spPr bwMode="auto">
          <a:xfrm>
            <a:off x="4433888" y="2084388"/>
            <a:ext cx="3042179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dirty="0">
                <a:cs typeface="Arial" charset="0"/>
              </a:rPr>
              <a:t>2. </a:t>
            </a:r>
            <a:r>
              <a:rPr lang="ru-RU" dirty="0">
                <a:cs typeface="Arial" charset="0"/>
              </a:rPr>
              <a:t>Запись розничного заказа</a:t>
            </a:r>
            <a:endParaRPr lang="en-US" sz="2200" dirty="0">
              <a:cs typeface="Arial" charset="0"/>
            </a:endParaRPr>
          </a:p>
        </p:txBody>
      </p:sp>
      <p:sp>
        <p:nvSpPr>
          <p:cNvPr id="18470" name="Rectangle 52"/>
          <p:cNvSpPr>
            <a:spLocks noChangeArrowheads="1"/>
          </p:cNvSpPr>
          <p:nvPr/>
        </p:nvSpPr>
        <p:spPr bwMode="auto">
          <a:xfrm>
            <a:off x="4433888" y="2359025"/>
            <a:ext cx="3630225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dirty="0">
                <a:cs typeface="Arial" charset="0"/>
              </a:rPr>
              <a:t>3. Выполнение розничного заказа</a:t>
            </a:r>
            <a:endParaRPr lang="en-US" sz="2200" dirty="0">
              <a:cs typeface="Arial" charset="0"/>
            </a:endParaRPr>
          </a:p>
        </p:txBody>
      </p:sp>
      <p:sp>
        <p:nvSpPr>
          <p:cNvPr id="18471" name="Rectangle 53"/>
          <p:cNvSpPr>
            <a:spLocks noChangeArrowheads="1"/>
          </p:cNvSpPr>
          <p:nvPr/>
        </p:nvSpPr>
        <p:spPr bwMode="auto">
          <a:xfrm>
            <a:off x="4433888" y="2632075"/>
            <a:ext cx="3458704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dirty="0">
                <a:cs typeface="Arial" charset="0"/>
              </a:rPr>
              <a:t>4. Получение розничного заказа</a:t>
            </a:r>
            <a:endParaRPr lang="en-US" sz="2200" dirty="0">
              <a:cs typeface="Arial" charset="0"/>
            </a:endParaRPr>
          </a:p>
        </p:txBody>
      </p:sp>
      <p:sp>
        <p:nvSpPr>
          <p:cNvPr id="18472" name="Rectangle 54"/>
          <p:cNvSpPr>
            <a:spLocks noChangeArrowheads="1"/>
          </p:cNvSpPr>
          <p:nvPr/>
        </p:nvSpPr>
        <p:spPr bwMode="auto">
          <a:xfrm>
            <a:off x="2284413" y="3578225"/>
            <a:ext cx="2852737" cy="1522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cs typeface="Arial" charset="0"/>
            </a:endParaRPr>
          </a:p>
        </p:txBody>
      </p:sp>
      <p:sp>
        <p:nvSpPr>
          <p:cNvPr id="18473" name="Rectangle 55"/>
          <p:cNvSpPr>
            <a:spLocks noChangeArrowheads="1"/>
          </p:cNvSpPr>
          <p:nvPr/>
        </p:nvSpPr>
        <p:spPr bwMode="auto">
          <a:xfrm>
            <a:off x="1388572" y="3695190"/>
            <a:ext cx="1650260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b="1" dirty="0">
                <a:cs typeface="Arial" charset="0"/>
              </a:rPr>
              <a:t>Производство</a:t>
            </a:r>
            <a:endParaRPr lang="en-US" sz="2200" dirty="0">
              <a:cs typeface="Arial" charset="0"/>
            </a:endParaRPr>
          </a:p>
        </p:txBody>
      </p:sp>
      <p:sp>
        <p:nvSpPr>
          <p:cNvPr id="18476" name="Rectangle 58"/>
          <p:cNvSpPr>
            <a:spLocks noChangeArrowheads="1"/>
          </p:cNvSpPr>
          <p:nvPr/>
        </p:nvSpPr>
        <p:spPr bwMode="auto">
          <a:xfrm>
            <a:off x="1411840" y="4233844"/>
            <a:ext cx="3160160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dirty="0">
                <a:cs typeface="Arial" charset="0"/>
              </a:rPr>
              <a:t>1. </a:t>
            </a:r>
            <a:r>
              <a:rPr lang="ru-RU" dirty="0">
                <a:cs typeface="Arial" charset="0"/>
              </a:rPr>
              <a:t>Прибытие заказа от </a:t>
            </a:r>
            <a:r>
              <a:rPr lang="ru-RU" dirty="0" err="1">
                <a:cs typeface="Arial" charset="0"/>
              </a:rPr>
              <a:t>Дистр</a:t>
            </a:r>
            <a:r>
              <a:rPr lang="en-US" dirty="0">
                <a:cs typeface="Arial" charset="0"/>
              </a:rPr>
              <a:t>.</a:t>
            </a:r>
            <a:endParaRPr lang="en-US" sz="2200" dirty="0">
              <a:cs typeface="Arial" charset="0"/>
            </a:endParaRPr>
          </a:p>
        </p:txBody>
      </p:sp>
      <p:sp>
        <p:nvSpPr>
          <p:cNvPr id="18477" name="Rectangle 59"/>
          <p:cNvSpPr>
            <a:spLocks noChangeArrowheads="1"/>
          </p:cNvSpPr>
          <p:nvPr/>
        </p:nvSpPr>
        <p:spPr bwMode="auto">
          <a:xfrm>
            <a:off x="1402769" y="3956486"/>
            <a:ext cx="3361561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dirty="0">
                <a:cs typeface="Arial" charset="0"/>
              </a:rPr>
              <a:t>2. Планирование производства</a:t>
            </a:r>
            <a:endParaRPr lang="en-US" sz="2200" dirty="0">
              <a:cs typeface="Arial" charset="0"/>
            </a:endParaRPr>
          </a:p>
        </p:txBody>
      </p:sp>
      <p:sp>
        <p:nvSpPr>
          <p:cNvPr id="18478" name="Rectangle 60"/>
          <p:cNvSpPr>
            <a:spLocks noChangeArrowheads="1"/>
          </p:cNvSpPr>
          <p:nvPr/>
        </p:nvSpPr>
        <p:spPr bwMode="auto">
          <a:xfrm>
            <a:off x="1388572" y="4534977"/>
            <a:ext cx="2886688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dirty="0">
                <a:cs typeface="Arial" charset="0"/>
              </a:rPr>
              <a:t>3. </a:t>
            </a:r>
            <a:r>
              <a:rPr lang="ru-RU" dirty="0">
                <a:cs typeface="Arial" charset="0"/>
              </a:rPr>
              <a:t>Производство и оправка</a:t>
            </a:r>
            <a:endParaRPr lang="en-US" sz="2200" dirty="0">
              <a:cs typeface="Arial" charset="0"/>
            </a:endParaRPr>
          </a:p>
        </p:txBody>
      </p:sp>
      <p:sp>
        <p:nvSpPr>
          <p:cNvPr id="18479" name="Rectangle 61"/>
          <p:cNvSpPr>
            <a:spLocks noChangeArrowheads="1"/>
          </p:cNvSpPr>
          <p:nvPr/>
        </p:nvSpPr>
        <p:spPr bwMode="auto">
          <a:xfrm>
            <a:off x="1388572" y="4808027"/>
            <a:ext cx="2956579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dirty="0">
                <a:cs typeface="Arial" charset="0"/>
              </a:rPr>
              <a:t>4. </a:t>
            </a:r>
            <a:r>
              <a:rPr lang="ru-RU" dirty="0">
                <a:cs typeface="Arial" charset="0"/>
              </a:rPr>
              <a:t>Получение заказа </a:t>
            </a:r>
            <a:r>
              <a:rPr lang="ru-RU" dirty="0" err="1">
                <a:cs typeface="Arial" charset="0"/>
              </a:rPr>
              <a:t>Дистр</a:t>
            </a:r>
            <a:r>
              <a:rPr lang="ru-RU" dirty="0">
                <a:cs typeface="Arial" charset="0"/>
              </a:rPr>
              <a:t>.</a:t>
            </a:r>
            <a:endParaRPr lang="en-US" sz="2200" dirty="0">
              <a:cs typeface="Arial" charset="0"/>
            </a:endParaRPr>
          </a:p>
        </p:txBody>
      </p:sp>
      <p:sp>
        <p:nvSpPr>
          <p:cNvPr id="18480" name="Rectangle 62"/>
          <p:cNvSpPr>
            <a:spLocks noChangeArrowheads="1"/>
          </p:cNvSpPr>
          <p:nvPr/>
        </p:nvSpPr>
        <p:spPr bwMode="auto">
          <a:xfrm>
            <a:off x="457200" y="1370013"/>
            <a:ext cx="3721100" cy="15224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cs typeface="Arial" charset="0"/>
            </a:endParaRPr>
          </a:p>
        </p:txBody>
      </p:sp>
      <p:sp>
        <p:nvSpPr>
          <p:cNvPr id="18481" name="Rectangle 63"/>
          <p:cNvSpPr>
            <a:spLocks noChangeArrowheads="1"/>
          </p:cNvSpPr>
          <p:nvPr/>
        </p:nvSpPr>
        <p:spPr bwMode="auto">
          <a:xfrm>
            <a:off x="533400" y="1371600"/>
            <a:ext cx="913712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b="1" dirty="0">
                <a:cs typeface="Arial" charset="0"/>
              </a:rPr>
              <a:t>Закупки</a:t>
            </a:r>
            <a:endParaRPr lang="en-US" sz="2200" dirty="0">
              <a:cs typeface="Arial" charset="0"/>
            </a:endParaRPr>
          </a:p>
        </p:txBody>
      </p:sp>
      <p:sp>
        <p:nvSpPr>
          <p:cNvPr id="18482" name="Line 64"/>
          <p:cNvSpPr>
            <a:spLocks noChangeShapeType="1"/>
          </p:cNvSpPr>
          <p:nvPr/>
        </p:nvSpPr>
        <p:spPr bwMode="auto">
          <a:xfrm>
            <a:off x="550863" y="1717675"/>
            <a:ext cx="1279525" cy="1588"/>
          </a:xfrm>
          <a:prstGeom prst="line">
            <a:avLst/>
          </a:prstGeom>
          <a:noFill/>
          <a:ln w="1588">
            <a:solidFill>
              <a:srgbClr val="3333CC"/>
            </a:solidFill>
            <a:round/>
            <a:headEnd/>
            <a:tailEnd/>
          </a:ln>
        </p:spPr>
        <p:txBody>
          <a:bodyPr/>
          <a:lstStyle/>
          <a:p>
            <a:endParaRPr lang="en-US" sz="2200">
              <a:latin typeface="Book Antiqua" pitchFamily="18" charset="0"/>
            </a:endParaRPr>
          </a:p>
        </p:txBody>
      </p:sp>
      <p:sp>
        <p:nvSpPr>
          <p:cNvPr id="18483" name="Rectangle 65"/>
          <p:cNvSpPr>
            <a:spLocks noChangeArrowheads="1"/>
          </p:cNvSpPr>
          <p:nvPr/>
        </p:nvSpPr>
        <p:spPr bwMode="auto">
          <a:xfrm>
            <a:off x="549275" y="1706563"/>
            <a:ext cx="1284288" cy="23812"/>
          </a:xfrm>
          <a:prstGeom prst="rect">
            <a:avLst/>
          </a:prstGeom>
          <a:solidFill>
            <a:srgbClr val="3333CC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cs typeface="Arial" charset="0"/>
            </a:endParaRPr>
          </a:p>
        </p:txBody>
      </p:sp>
      <p:sp>
        <p:nvSpPr>
          <p:cNvPr id="18484" name="Rectangle 66"/>
          <p:cNvSpPr>
            <a:spLocks noChangeArrowheads="1"/>
          </p:cNvSpPr>
          <p:nvPr/>
        </p:nvSpPr>
        <p:spPr bwMode="auto">
          <a:xfrm>
            <a:off x="549275" y="1763713"/>
            <a:ext cx="2761397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dirty="0">
                <a:cs typeface="Arial" charset="0"/>
              </a:rPr>
              <a:t>1. </a:t>
            </a:r>
            <a:r>
              <a:rPr lang="ru-RU" dirty="0">
                <a:cs typeface="Arial" charset="0"/>
              </a:rPr>
              <a:t>Заказ от произв.отдела</a:t>
            </a:r>
            <a:endParaRPr lang="en-US" sz="2200" dirty="0">
              <a:cs typeface="Arial" charset="0"/>
            </a:endParaRPr>
          </a:p>
        </p:txBody>
      </p:sp>
      <p:sp>
        <p:nvSpPr>
          <p:cNvPr id="18485" name="Rectangle 67"/>
          <p:cNvSpPr>
            <a:spLocks noChangeArrowheads="1"/>
          </p:cNvSpPr>
          <p:nvPr/>
        </p:nvSpPr>
        <p:spPr bwMode="auto">
          <a:xfrm>
            <a:off x="549275" y="2038350"/>
            <a:ext cx="3938707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dirty="0">
                <a:cs typeface="Arial" charset="0"/>
              </a:rPr>
              <a:t>2. </a:t>
            </a:r>
            <a:r>
              <a:rPr lang="ru-RU" dirty="0">
                <a:cs typeface="Arial" charset="0"/>
              </a:rPr>
              <a:t>Планирование производства пост.</a:t>
            </a:r>
            <a:endParaRPr lang="en-US" sz="2200" dirty="0">
              <a:cs typeface="Arial" charset="0"/>
            </a:endParaRPr>
          </a:p>
        </p:txBody>
      </p:sp>
      <p:sp>
        <p:nvSpPr>
          <p:cNvPr id="18486" name="Rectangle 68"/>
          <p:cNvSpPr>
            <a:spLocks noChangeArrowheads="1"/>
          </p:cNvSpPr>
          <p:nvPr/>
        </p:nvSpPr>
        <p:spPr bwMode="auto">
          <a:xfrm>
            <a:off x="549275" y="2311400"/>
            <a:ext cx="3726661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dirty="0">
                <a:cs typeface="Arial" charset="0"/>
              </a:rPr>
              <a:t>3. </a:t>
            </a:r>
            <a:r>
              <a:rPr lang="ru-RU" dirty="0">
                <a:cs typeface="Arial" charset="0"/>
              </a:rPr>
              <a:t>Производство</a:t>
            </a:r>
            <a:r>
              <a:rPr lang="en-US" dirty="0">
                <a:cs typeface="Arial" charset="0"/>
              </a:rPr>
              <a:t>/</a:t>
            </a:r>
            <a:r>
              <a:rPr lang="ru-RU" dirty="0">
                <a:cs typeface="Arial" charset="0"/>
              </a:rPr>
              <a:t>поставка деталей</a:t>
            </a:r>
            <a:endParaRPr lang="en-US" sz="2200" dirty="0">
              <a:cs typeface="Arial" charset="0"/>
            </a:endParaRPr>
          </a:p>
        </p:txBody>
      </p:sp>
      <p:sp>
        <p:nvSpPr>
          <p:cNvPr id="18487" name="Rectangle 69"/>
          <p:cNvSpPr>
            <a:spLocks noChangeArrowheads="1"/>
          </p:cNvSpPr>
          <p:nvPr/>
        </p:nvSpPr>
        <p:spPr bwMode="auto">
          <a:xfrm>
            <a:off x="549275" y="2586038"/>
            <a:ext cx="2193549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dirty="0">
                <a:cs typeface="Arial" charset="0"/>
              </a:rPr>
              <a:t>4. </a:t>
            </a:r>
            <a:r>
              <a:rPr lang="ru-RU" dirty="0">
                <a:cs typeface="Arial" charset="0"/>
              </a:rPr>
              <a:t>Получение заказа</a:t>
            </a:r>
            <a:endParaRPr lang="en-US" sz="2200" dirty="0">
              <a:cs typeface="Arial" charset="0"/>
            </a:endParaRPr>
          </a:p>
        </p:txBody>
      </p:sp>
      <p:grpSp>
        <p:nvGrpSpPr>
          <p:cNvPr id="6" name="Group 72"/>
          <p:cNvGrpSpPr>
            <a:grpSpLocks/>
          </p:cNvGrpSpPr>
          <p:nvPr/>
        </p:nvGrpSpPr>
        <p:grpSpPr bwMode="auto">
          <a:xfrm>
            <a:off x="1903413" y="1143000"/>
            <a:ext cx="4722812" cy="100012"/>
            <a:chOff x="1209" y="684"/>
            <a:chExt cx="2965" cy="63"/>
          </a:xfrm>
          <a:solidFill>
            <a:srgbClr val="00B050"/>
          </a:solidFill>
        </p:grpSpPr>
        <p:sp>
          <p:nvSpPr>
            <p:cNvPr id="21572" name="Line 70"/>
            <p:cNvSpPr>
              <a:spLocks noChangeShapeType="1"/>
            </p:cNvSpPr>
            <p:nvPr/>
          </p:nvSpPr>
          <p:spPr bwMode="auto">
            <a:xfrm>
              <a:off x="1209" y="715"/>
              <a:ext cx="2905" cy="1"/>
            </a:xfrm>
            <a:prstGeom prst="line">
              <a:avLst/>
            </a:prstGeom>
            <a:grpFill/>
            <a:ln w="12700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  <p:sp>
          <p:nvSpPr>
            <p:cNvPr id="21573" name="Freeform 71"/>
            <p:cNvSpPr>
              <a:spLocks/>
            </p:cNvSpPr>
            <p:nvPr/>
          </p:nvSpPr>
          <p:spPr bwMode="auto">
            <a:xfrm>
              <a:off x="4112" y="684"/>
              <a:ext cx="62" cy="63"/>
            </a:xfrm>
            <a:custGeom>
              <a:avLst/>
              <a:gdLst>
                <a:gd name="T0" fmla="*/ 0 w 124"/>
                <a:gd name="T1" fmla="*/ 32 h 125"/>
                <a:gd name="T2" fmla="*/ 31 w 124"/>
                <a:gd name="T3" fmla="*/ 16 h 125"/>
                <a:gd name="T4" fmla="*/ 0 w 124"/>
                <a:gd name="T5" fmla="*/ 0 h 125"/>
                <a:gd name="T6" fmla="*/ 0 w 124"/>
                <a:gd name="T7" fmla="*/ 32 h 12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4"/>
                <a:gd name="T13" fmla="*/ 0 h 125"/>
                <a:gd name="T14" fmla="*/ 124 w 124"/>
                <a:gd name="T15" fmla="*/ 125 h 12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4" h="125">
                  <a:moveTo>
                    <a:pt x="0" y="125"/>
                  </a:moveTo>
                  <a:lnTo>
                    <a:pt x="124" y="62"/>
                  </a:lnTo>
                  <a:lnTo>
                    <a:pt x="0" y="0"/>
                  </a:lnTo>
                  <a:lnTo>
                    <a:pt x="0" y="125"/>
                  </a:lnTo>
                  <a:close/>
                </a:path>
              </a:pathLst>
            </a:custGeom>
            <a:grpFill/>
            <a:ln w="12700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Book Antiqua" pitchFamily="18" charset="0"/>
              </a:endParaRPr>
            </a:p>
          </p:txBody>
        </p:sp>
      </p:grpSp>
      <p:sp>
        <p:nvSpPr>
          <p:cNvPr id="18489" name="Rectangle 73"/>
          <p:cNvSpPr>
            <a:spLocks noChangeArrowheads="1"/>
          </p:cNvSpPr>
          <p:nvPr/>
        </p:nvSpPr>
        <p:spPr bwMode="auto">
          <a:xfrm>
            <a:off x="2971800" y="1143000"/>
            <a:ext cx="2722563" cy="338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latin typeface="Book Antiqua" pitchFamily="18" charset="0"/>
            </a:endParaRPr>
          </a:p>
        </p:txBody>
      </p:sp>
      <p:sp>
        <p:nvSpPr>
          <p:cNvPr id="18490" name="Rectangle 75"/>
          <p:cNvSpPr>
            <a:spLocks noChangeArrowheads="1"/>
          </p:cNvSpPr>
          <p:nvPr/>
        </p:nvSpPr>
        <p:spPr bwMode="auto">
          <a:xfrm>
            <a:off x="2819400" y="914400"/>
            <a:ext cx="4018792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600" b="1" dirty="0"/>
              <a:t>Поток запасов добавленной стоимости</a:t>
            </a:r>
            <a:endParaRPr lang="en-US" sz="2200" b="1" dirty="0">
              <a:latin typeface="Book Antiqua" pitchFamily="18" charset="0"/>
            </a:endParaRPr>
          </a:p>
        </p:txBody>
      </p:sp>
      <p:grpSp>
        <p:nvGrpSpPr>
          <p:cNvPr id="7" name="Group 78"/>
          <p:cNvGrpSpPr>
            <a:grpSpLocks/>
          </p:cNvGrpSpPr>
          <p:nvPr/>
        </p:nvGrpSpPr>
        <p:grpSpPr bwMode="auto">
          <a:xfrm>
            <a:off x="1979613" y="5987765"/>
            <a:ext cx="4722812" cy="100013"/>
            <a:chOff x="1209" y="3742"/>
            <a:chExt cx="2965" cy="63"/>
          </a:xfrm>
          <a:solidFill>
            <a:srgbClr val="00B050"/>
          </a:solidFill>
        </p:grpSpPr>
        <p:sp>
          <p:nvSpPr>
            <p:cNvPr id="21570" name="Line 76"/>
            <p:cNvSpPr>
              <a:spLocks noChangeShapeType="1"/>
            </p:cNvSpPr>
            <p:nvPr/>
          </p:nvSpPr>
          <p:spPr bwMode="auto">
            <a:xfrm flipH="1">
              <a:off x="1269" y="3773"/>
              <a:ext cx="2905" cy="1"/>
            </a:xfrm>
            <a:prstGeom prst="line">
              <a:avLst/>
            </a:prstGeom>
            <a:grpFill/>
            <a:ln w="12700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1571" name="Freeform 77"/>
            <p:cNvSpPr>
              <a:spLocks/>
            </p:cNvSpPr>
            <p:nvPr/>
          </p:nvSpPr>
          <p:spPr bwMode="auto">
            <a:xfrm>
              <a:off x="1209" y="3742"/>
              <a:ext cx="63" cy="63"/>
            </a:xfrm>
            <a:custGeom>
              <a:avLst/>
              <a:gdLst>
                <a:gd name="T0" fmla="*/ 32 w 125"/>
                <a:gd name="T1" fmla="*/ 0 h 125"/>
                <a:gd name="T2" fmla="*/ 0 w 125"/>
                <a:gd name="T3" fmla="*/ 16 h 125"/>
                <a:gd name="T4" fmla="*/ 32 w 125"/>
                <a:gd name="T5" fmla="*/ 32 h 125"/>
                <a:gd name="T6" fmla="*/ 32 w 125"/>
                <a:gd name="T7" fmla="*/ 0 h 12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5"/>
                <a:gd name="T13" fmla="*/ 0 h 125"/>
                <a:gd name="T14" fmla="*/ 125 w 125"/>
                <a:gd name="T15" fmla="*/ 125 h 12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5" h="125">
                  <a:moveTo>
                    <a:pt x="125" y="0"/>
                  </a:moveTo>
                  <a:lnTo>
                    <a:pt x="0" y="62"/>
                  </a:lnTo>
                  <a:lnTo>
                    <a:pt x="125" y="125"/>
                  </a:lnTo>
                  <a:lnTo>
                    <a:pt x="125" y="0"/>
                  </a:lnTo>
                  <a:close/>
                </a:path>
              </a:pathLst>
            </a:custGeom>
            <a:grpFill/>
            <a:ln w="12700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Arial" pitchFamily="34" charset="0"/>
                <a:cs typeface="Arial" pitchFamily="34" charset="0"/>
              </a:endParaRPr>
            </a:p>
          </p:txBody>
        </p:sp>
      </p:grpSp>
      <p:sp>
        <p:nvSpPr>
          <p:cNvPr id="18492" name="Rectangle 79"/>
          <p:cNvSpPr>
            <a:spLocks noChangeArrowheads="1"/>
          </p:cNvSpPr>
          <p:nvPr/>
        </p:nvSpPr>
        <p:spPr bwMode="auto">
          <a:xfrm>
            <a:off x="2878138" y="5754688"/>
            <a:ext cx="3008312" cy="3381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cs typeface="Arial" charset="0"/>
            </a:endParaRPr>
          </a:p>
        </p:txBody>
      </p:sp>
      <p:sp>
        <p:nvSpPr>
          <p:cNvPr id="18493" name="Rectangle 81"/>
          <p:cNvSpPr>
            <a:spLocks noChangeArrowheads="1"/>
          </p:cNvSpPr>
          <p:nvPr/>
        </p:nvSpPr>
        <p:spPr bwMode="auto">
          <a:xfrm>
            <a:off x="2136093" y="5709203"/>
            <a:ext cx="3773021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600" b="1" dirty="0">
                <a:cs typeface="Arial" charset="0"/>
              </a:rPr>
              <a:t>Информационный поток требований</a:t>
            </a:r>
            <a:endParaRPr lang="en-US" sz="2200" b="1" dirty="0">
              <a:cs typeface="Arial" charset="0"/>
            </a:endParaRPr>
          </a:p>
        </p:txBody>
      </p:sp>
      <p:sp>
        <p:nvSpPr>
          <p:cNvPr id="18495" name="Rectangle 4"/>
          <p:cNvSpPr>
            <a:spLocks noChangeArrowheads="1"/>
          </p:cNvSpPr>
          <p:nvPr/>
        </p:nvSpPr>
        <p:spPr bwMode="auto">
          <a:xfrm>
            <a:off x="457200" y="6511925"/>
            <a:ext cx="806450" cy="1539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000">
                <a:solidFill>
                  <a:srgbClr val="B2B2B2"/>
                </a:solidFill>
                <a:latin typeface="Calibri" pitchFamily="34" charset="0"/>
              </a:rPr>
              <a:t>© Denny J. Cho</a:t>
            </a:r>
            <a:endParaRPr lang="en-US" sz="1000">
              <a:solidFill>
                <a:srgbClr val="FFFFFF"/>
              </a:solidFill>
              <a:latin typeface="Calibri" pitchFamily="34" charset="0"/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4"/>
          </p:nvPr>
        </p:nvSpPr>
        <p:spPr bwMode="auto">
          <a:xfrm>
            <a:off x="7981950" y="6358000"/>
            <a:ext cx="116205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defPPr>
              <a:defRPr lang="en-GB"/>
            </a:defPPr>
            <a:lvl1pPr algn="r" rtl="0" fontAlgn="base">
              <a:spcBef>
                <a:spcPct val="0"/>
              </a:spcBef>
              <a:spcAft>
                <a:spcPct val="0"/>
              </a:spcAft>
              <a:defRPr sz="1400" kern="1200">
                <a:solidFill>
                  <a:schemeClr val="bg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fld id="{6A40BD37-EC3B-4379-8979-5453C3E89ED7}" type="slidenum">
              <a:rPr lang="en-GB" smtClean="0"/>
              <a:pPr/>
              <a:t>19</a:t>
            </a:fld>
            <a:endParaRPr lang="en-GB" dirty="0"/>
          </a:p>
        </p:txBody>
      </p:sp>
      <p:sp>
        <p:nvSpPr>
          <p:cNvPr id="11" name="Rectangle 65">
            <a:extLst>
              <a:ext uri="{FF2B5EF4-FFF2-40B4-BE49-F238E27FC236}">
                <a16:creationId xmlns:a16="http://schemas.microsoft.com/office/drawing/2014/main" id="{CC32702E-2886-25C1-3B7C-7B9BB61893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35112" y="3998445"/>
            <a:ext cx="1284288" cy="23812"/>
          </a:xfrm>
          <a:prstGeom prst="rect">
            <a:avLst/>
          </a:prstGeom>
          <a:solidFill>
            <a:srgbClr val="3333CC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cs typeface="Arial" charset="0"/>
            </a:endParaRPr>
          </a:p>
        </p:txBody>
      </p:sp>
      <p:sp>
        <p:nvSpPr>
          <p:cNvPr id="13" name="Rectangle 65">
            <a:extLst>
              <a:ext uri="{FF2B5EF4-FFF2-40B4-BE49-F238E27FC236}">
                <a16:creationId xmlns:a16="http://schemas.microsoft.com/office/drawing/2014/main" id="{378E2B9F-F5D2-97DC-0034-DD4A09B3EB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9139" y="4006727"/>
            <a:ext cx="1284288" cy="23812"/>
          </a:xfrm>
          <a:prstGeom prst="rect">
            <a:avLst/>
          </a:prstGeom>
          <a:solidFill>
            <a:srgbClr val="3333CC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cs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6084291"/>
      </p:ext>
    </p:extLst>
  </p:cSld>
  <p:clrMapOvr>
    <a:masterClrMapping/>
  </p:clrMapOvr>
  <p:transition>
    <p:fade/>
  </p:transition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82" name="Rectangle 6"/>
          <p:cNvSpPr>
            <a:spLocks noChangeArrowheads="1"/>
          </p:cNvSpPr>
          <p:nvPr/>
        </p:nvSpPr>
        <p:spPr bwMode="auto">
          <a:xfrm>
            <a:off x="750186" y="728246"/>
            <a:ext cx="7403214" cy="50321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anchor="ctr">
            <a:spAutoFit/>
          </a:bodyPr>
          <a:lstStyle/>
          <a:p>
            <a:pPr>
              <a:tabLst>
                <a:tab pos="450850" algn="l"/>
              </a:tabLst>
            </a:pPr>
            <a:r>
              <a:rPr lang="en-US" sz="2000" dirty="0">
                <a:latin typeface="+mn-lt"/>
              </a:rPr>
              <a:t>1. </a:t>
            </a:r>
            <a:r>
              <a:rPr lang="ru-RU" sz="2000" b="1" u="sng" dirty="0">
                <a:latin typeface="+mn-lt"/>
              </a:rPr>
              <a:t>Потоки товаров и услуг</a:t>
            </a:r>
            <a:r>
              <a:rPr lang="en-US" sz="2000" b="1" dirty="0">
                <a:latin typeface="+mn-lt"/>
              </a:rPr>
              <a:t>:</a:t>
            </a:r>
          </a:p>
          <a:p>
            <a:pPr>
              <a:tabLst>
                <a:tab pos="450850" algn="l"/>
              </a:tabLst>
            </a:pPr>
            <a:r>
              <a:rPr lang="ru-RU" sz="1600" dirty="0">
                <a:latin typeface="+mn-lt"/>
              </a:rPr>
              <a:t>Поток добавленной стоимости, поскольку товары и услуги продвигаются по цепочке поставок от места происхождения до точки конечного использования или потребления. Обычно протекают ниже по ходу цепи, но также и вверх по потоку (например, переработка)</a:t>
            </a:r>
            <a:endParaRPr lang="en-US" sz="1600" i="1" dirty="0">
              <a:latin typeface="+mn-lt"/>
            </a:endParaRPr>
          </a:p>
          <a:p>
            <a:pPr>
              <a:tabLst>
                <a:tab pos="450850" algn="l"/>
              </a:tabLst>
            </a:pPr>
            <a:endParaRPr lang="en-US" sz="1100" i="1" dirty="0">
              <a:latin typeface="+mn-lt"/>
            </a:endParaRPr>
          </a:p>
          <a:p>
            <a:pPr>
              <a:tabLst>
                <a:tab pos="450850" algn="l"/>
              </a:tabLst>
            </a:pPr>
            <a:r>
              <a:rPr lang="en-US" sz="2000" dirty="0">
                <a:latin typeface="+mn-lt"/>
              </a:rPr>
              <a:t>2. </a:t>
            </a:r>
            <a:r>
              <a:rPr lang="ru-RU" sz="2000" b="1" u="sng" dirty="0">
                <a:latin typeface="+mn-lt"/>
              </a:rPr>
              <a:t>Информационные Потоки</a:t>
            </a:r>
            <a:r>
              <a:rPr lang="en-US" sz="2000" b="1" dirty="0">
                <a:latin typeface="+mn-lt"/>
              </a:rPr>
              <a:t>: </a:t>
            </a:r>
          </a:p>
          <a:p>
            <a:pPr>
              <a:tabLst>
                <a:tab pos="450850" algn="l"/>
              </a:tabLst>
            </a:pPr>
            <a:r>
              <a:rPr lang="ru-RU" sz="1600" dirty="0">
                <a:latin typeface="+mn-lt"/>
              </a:rPr>
              <a:t>Двунаправленные потоки информации по всей цепочке - особенно по потребительскому спросу, который «тянется» за цепочкой поставок, но также от условий предложения и возможных сбоев</a:t>
            </a:r>
            <a:endParaRPr lang="en-US" sz="1600" dirty="0">
              <a:latin typeface="+mn-lt"/>
            </a:endParaRPr>
          </a:p>
          <a:p>
            <a:pPr>
              <a:tabLst>
                <a:tab pos="450850" algn="l"/>
              </a:tabLst>
            </a:pPr>
            <a:endParaRPr lang="en-US" sz="1100" dirty="0">
              <a:latin typeface="+mn-lt"/>
            </a:endParaRPr>
          </a:p>
          <a:p>
            <a:pPr>
              <a:tabLst>
                <a:tab pos="450850" algn="l"/>
              </a:tabLst>
            </a:pPr>
            <a:r>
              <a:rPr lang="en-US" sz="2000" dirty="0">
                <a:latin typeface="+mn-lt"/>
              </a:rPr>
              <a:t>3. </a:t>
            </a:r>
            <a:r>
              <a:rPr lang="ru-RU" sz="2000" b="1" u="sng" dirty="0">
                <a:latin typeface="+mn-lt"/>
              </a:rPr>
              <a:t>Потоки Средств</a:t>
            </a:r>
            <a:r>
              <a:rPr lang="en-US" sz="2000" b="1" dirty="0">
                <a:latin typeface="+mn-lt"/>
              </a:rPr>
              <a:t>:</a:t>
            </a:r>
          </a:p>
          <a:p>
            <a:pPr>
              <a:tabLst>
                <a:tab pos="450850" algn="l"/>
              </a:tabLst>
            </a:pPr>
            <a:r>
              <a:rPr lang="ru-RU" sz="1600" dirty="0">
                <a:latin typeface="+mn-lt"/>
              </a:rPr>
              <a:t>Потоки средств, главным образом вверх по течению (платежи за полученные товары и услуги), но также в некоторых случаях вниз по течению</a:t>
            </a:r>
            <a:endParaRPr lang="en-US" sz="1600" dirty="0">
              <a:latin typeface="+mn-lt"/>
            </a:endParaRPr>
          </a:p>
          <a:p>
            <a:pPr>
              <a:tabLst>
                <a:tab pos="450850" algn="l"/>
              </a:tabLst>
            </a:pPr>
            <a:endParaRPr lang="en-US" sz="1100" dirty="0">
              <a:latin typeface="+mn-lt"/>
            </a:endParaRPr>
          </a:p>
          <a:p>
            <a:pPr>
              <a:tabLst>
                <a:tab pos="450850" algn="l"/>
              </a:tabLst>
            </a:pPr>
            <a:r>
              <a:rPr lang="en-US" sz="2000" dirty="0">
                <a:latin typeface="+mn-lt"/>
              </a:rPr>
              <a:t>4</a:t>
            </a:r>
            <a:r>
              <a:rPr lang="en-US" sz="2000" b="1" dirty="0">
                <a:latin typeface="+mn-lt"/>
              </a:rPr>
              <a:t>. </a:t>
            </a:r>
            <a:r>
              <a:rPr lang="ru-RU" sz="2000" b="1" u="sng" dirty="0">
                <a:latin typeface="+mn-lt"/>
              </a:rPr>
              <a:t>Экспертиза и Технологические Потоки</a:t>
            </a:r>
            <a:r>
              <a:rPr lang="en-US" sz="2000" b="1" dirty="0">
                <a:latin typeface="+mn-lt"/>
              </a:rPr>
              <a:t>:</a:t>
            </a:r>
          </a:p>
          <a:p>
            <a:pPr>
              <a:tabLst>
                <a:tab pos="450850" algn="l"/>
              </a:tabLst>
            </a:pPr>
            <a:r>
              <a:rPr lang="ru-RU" sz="1600" dirty="0">
                <a:latin typeface="+mn-lt"/>
              </a:rPr>
              <a:t>Совместное использование в таких областях, как информационные системы, экспертная оценка SCM, проектирование продукции, маркетинг, разработка совместных показателей эффективности SC и т.</a:t>
            </a:r>
            <a:endParaRPr lang="en-US" sz="1600" dirty="0">
              <a:latin typeface="+mn-lt"/>
            </a:endParaRPr>
          </a:p>
        </p:txBody>
      </p:sp>
      <p:sp>
        <p:nvSpPr>
          <p:cNvPr id="9" name="Rectangle 18"/>
          <p:cNvSpPr>
            <a:spLocks noChangeArrowheads="1"/>
          </p:cNvSpPr>
          <p:nvPr/>
        </p:nvSpPr>
        <p:spPr bwMode="auto">
          <a:xfrm>
            <a:off x="750186" y="297359"/>
            <a:ext cx="7222683" cy="4308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ctr"/>
            <a:r>
              <a:rPr lang="ru-RU" sz="2800" b="1" dirty="0">
                <a:solidFill>
                  <a:srgbClr val="7030A0"/>
                </a:solidFill>
                <a:latin typeface="+mn-lt"/>
              </a:rPr>
              <a:t>Четыре Взаимосвязанных Потока в УЦП</a:t>
            </a:r>
            <a:endParaRPr lang="en-US" sz="2800" b="1" dirty="0">
              <a:solidFill>
                <a:srgbClr val="7030A0"/>
              </a:solidFill>
              <a:latin typeface="+mn-lt"/>
            </a:endParaRPr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4"/>
          </p:nvPr>
        </p:nvSpPr>
        <p:spPr bwMode="auto">
          <a:xfrm>
            <a:off x="7981950" y="6358000"/>
            <a:ext cx="116205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defPPr>
              <a:defRPr lang="en-GB"/>
            </a:defPPr>
            <a:lvl1pPr algn="r" rtl="0" fontAlgn="base">
              <a:spcBef>
                <a:spcPct val="0"/>
              </a:spcBef>
              <a:spcAft>
                <a:spcPct val="0"/>
              </a:spcAft>
              <a:defRPr sz="1400" kern="1200">
                <a:solidFill>
                  <a:schemeClr val="bg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fld id="{6A40BD37-EC3B-4379-8979-5453C3E89ED7}" type="slidenum">
              <a:rPr lang="en-GB" smtClean="0">
                <a:latin typeface="+mn-lt"/>
              </a:rPr>
              <a:pPr/>
              <a:t>20</a:t>
            </a:fld>
            <a:endParaRPr lang="en-GB" dirty="0"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2974445382"/>
      </p:ext>
    </p:extLst>
  </p:cSld>
  <p:clrMapOvr>
    <a:masterClrMapping/>
  </p:clrMapOvr>
  <p:transition>
    <p:fade/>
  </p:transition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6"/>
          <p:cNvSpPr>
            <a:spLocks noChangeArrowheads="1"/>
          </p:cNvSpPr>
          <p:nvPr/>
        </p:nvSpPr>
        <p:spPr bwMode="auto">
          <a:xfrm>
            <a:off x="4875213" y="1084263"/>
            <a:ext cx="2503487" cy="3349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00" name="Freeform 8"/>
          <p:cNvSpPr>
            <a:spLocks/>
          </p:cNvSpPr>
          <p:nvPr/>
        </p:nvSpPr>
        <p:spPr bwMode="auto">
          <a:xfrm>
            <a:off x="1387475" y="1387475"/>
            <a:ext cx="3487738" cy="4395788"/>
          </a:xfrm>
          <a:custGeom>
            <a:avLst/>
            <a:gdLst>
              <a:gd name="T0" fmla="*/ 2147483647 w 4395"/>
              <a:gd name="T1" fmla="*/ 0 h 5540"/>
              <a:gd name="T2" fmla="*/ 0 w 4395"/>
              <a:gd name="T3" fmla="*/ 2147483647 h 5540"/>
              <a:gd name="T4" fmla="*/ 2147483647 w 4395"/>
              <a:gd name="T5" fmla="*/ 2147483647 h 5540"/>
              <a:gd name="T6" fmla="*/ 2147483647 w 4395"/>
              <a:gd name="T7" fmla="*/ 0 h 5540"/>
              <a:gd name="T8" fmla="*/ 0 60000 65536"/>
              <a:gd name="T9" fmla="*/ 0 60000 65536"/>
              <a:gd name="T10" fmla="*/ 0 60000 65536"/>
              <a:gd name="T11" fmla="*/ 0 60000 65536"/>
              <a:gd name="T12" fmla="*/ 0 w 4395"/>
              <a:gd name="T13" fmla="*/ 0 h 5540"/>
              <a:gd name="T14" fmla="*/ 4395 w 4395"/>
              <a:gd name="T15" fmla="*/ 5540 h 554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4395" h="5540">
                <a:moveTo>
                  <a:pt x="2198" y="0"/>
                </a:moveTo>
                <a:lnTo>
                  <a:pt x="0" y="5540"/>
                </a:lnTo>
                <a:lnTo>
                  <a:pt x="4395" y="5540"/>
                </a:lnTo>
                <a:lnTo>
                  <a:pt x="2198" y="0"/>
                </a:lnTo>
                <a:close/>
              </a:path>
            </a:pathLst>
          </a:custGeom>
          <a:solidFill>
            <a:srgbClr val="80808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01" name="Freeform 9"/>
          <p:cNvSpPr>
            <a:spLocks noEditPoints="1"/>
          </p:cNvSpPr>
          <p:nvPr/>
        </p:nvSpPr>
        <p:spPr bwMode="auto">
          <a:xfrm>
            <a:off x="1374775" y="1363663"/>
            <a:ext cx="3513138" cy="4429125"/>
          </a:xfrm>
          <a:custGeom>
            <a:avLst/>
            <a:gdLst>
              <a:gd name="T0" fmla="*/ 2147483647 w 4426"/>
              <a:gd name="T1" fmla="*/ 2147483647 h 5582"/>
              <a:gd name="T2" fmla="*/ 0 w 4426"/>
              <a:gd name="T3" fmla="*/ 2147483647 h 5582"/>
              <a:gd name="T4" fmla="*/ 2147483647 w 4426"/>
              <a:gd name="T5" fmla="*/ 2147483647 h 5582"/>
              <a:gd name="T6" fmla="*/ 2147483647 w 4426"/>
              <a:gd name="T7" fmla="*/ 2147483647 h 5582"/>
              <a:gd name="T8" fmla="*/ 2147483647 w 4426"/>
              <a:gd name="T9" fmla="*/ 2147483647 h 5582"/>
              <a:gd name="T10" fmla="*/ 2147483647 w 4426"/>
              <a:gd name="T11" fmla="*/ 2147483647 h 5582"/>
              <a:gd name="T12" fmla="*/ 2147483647 w 4426"/>
              <a:gd name="T13" fmla="*/ 2147483647 h 5582"/>
              <a:gd name="T14" fmla="*/ 2147483647 w 4426"/>
              <a:gd name="T15" fmla="*/ 0 h 5582"/>
              <a:gd name="T16" fmla="*/ 2147483647 w 4426"/>
              <a:gd name="T17" fmla="*/ 2147483647 h 5582"/>
              <a:gd name="T18" fmla="*/ 2147483647 w 4426"/>
              <a:gd name="T19" fmla="*/ 2147483647 h 5582"/>
              <a:gd name="T20" fmla="*/ 2147483647 w 4426"/>
              <a:gd name="T21" fmla="*/ 2147483647 h 5582"/>
              <a:gd name="T22" fmla="*/ 2147483647 w 4426"/>
              <a:gd name="T23" fmla="*/ 2147483647 h 5582"/>
              <a:gd name="T24" fmla="*/ 2147483647 w 4426"/>
              <a:gd name="T25" fmla="*/ 2147483647 h 5582"/>
              <a:gd name="T26" fmla="*/ 2147483647 w 4426"/>
              <a:gd name="T27" fmla="*/ 2147483647 h 5582"/>
              <a:gd name="T28" fmla="*/ 2147483647 w 4426"/>
              <a:gd name="T29" fmla="*/ 2147483647 h 5582"/>
              <a:gd name="T30" fmla="*/ 2147483647 w 4426"/>
              <a:gd name="T31" fmla="*/ 2147483647 h 5582"/>
              <a:gd name="T32" fmla="*/ 2147483647 w 4426"/>
              <a:gd name="T33" fmla="*/ 2147483647 h 5582"/>
              <a:gd name="T34" fmla="*/ 2147483647 w 4426"/>
              <a:gd name="T35" fmla="*/ 2147483647 h 5582"/>
              <a:gd name="T36" fmla="*/ 2147483647 w 4426"/>
              <a:gd name="T37" fmla="*/ 2147483647 h 5582"/>
              <a:gd name="T38" fmla="*/ 2147483647 w 4426"/>
              <a:gd name="T39" fmla="*/ 2147483647 h 5582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w 4426"/>
              <a:gd name="T61" fmla="*/ 0 h 5582"/>
              <a:gd name="T62" fmla="*/ 4426 w 4426"/>
              <a:gd name="T63" fmla="*/ 5582 h 5582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T60" t="T61" r="T62" b="T63"/>
            <a:pathLst>
              <a:path w="4426" h="5582">
                <a:moveTo>
                  <a:pt x="6" y="5566"/>
                </a:moveTo>
                <a:lnTo>
                  <a:pt x="0" y="5582"/>
                </a:lnTo>
                <a:lnTo>
                  <a:pt x="15" y="5582"/>
                </a:lnTo>
                <a:lnTo>
                  <a:pt x="4410" y="5582"/>
                </a:lnTo>
                <a:lnTo>
                  <a:pt x="4426" y="5582"/>
                </a:lnTo>
                <a:lnTo>
                  <a:pt x="4420" y="5566"/>
                </a:lnTo>
                <a:lnTo>
                  <a:pt x="2223" y="26"/>
                </a:lnTo>
                <a:lnTo>
                  <a:pt x="2213" y="0"/>
                </a:lnTo>
                <a:lnTo>
                  <a:pt x="2203" y="26"/>
                </a:lnTo>
                <a:lnTo>
                  <a:pt x="6" y="5566"/>
                </a:lnTo>
                <a:close/>
                <a:moveTo>
                  <a:pt x="2223" y="34"/>
                </a:moveTo>
                <a:lnTo>
                  <a:pt x="2213" y="30"/>
                </a:lnTo>
                <a:lnTo>
                  <a:pt x="2203" y="34"/>
                </a:lnTo>
                <a:lnTo>
                  <a:pt x="4400" y="5574"/>
                </a:lnTo>
                <a:lnTo>
                  <a:pt x="4410" y="5570"/>
                </a:lnTo>
                <a:lnTo>
                  <a:pt x="4410" y="5558"/>
                </a:lnTo>
                <a:lnTo>
                  <a:pt x="15" y="5558"/>
                </a:lnTo>
                <a:lnTo>
                  <a:pt x="15" y="5570"/>
                </a:lnTo>
                <a:lnTo>
                  <a:pt x="25" y="5574"/>
                </a:lnTo>
                <a:lnTo>
                  <a:pt x="2223" y="34"/>
                </a:lnTo>
                <a:close/>
              </a:path>
            </a:pathLst>
          </a:custGeom>
          <a:solidFill>
            <a:srgbClr val="80808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31751" name="Freeform 10"/>
          <p:cNvSpPr>
            <a:spLocks/>
          </p:cNvSpPr>
          <p:nvPr/>
        </p:nvSpPr>
        <p:spPr bwMode="auto">
          <a:xfrm>
            <a:off x="1311275" y="1462088"/>
            <a:ext cx="3487738" cy="4397375"/>
          </a:xfrm>
          <a:custGeom>
            <a:avLst/>
            <a:gdLst>
              <a:gd name="T0" fmla="*/ 1384195999 w 4394"/>
              <a:gd name="T1" fmla="*/ 0 h 5539"/>
              <a:gd name="T2" fmla="*/ 0 w 4394"/>
              <a:gd name="T3" fmla="*/ 2147483647 h 5539"/>
              <a:gd name="T4" fmla="*/ 2147483647 w 4394"/>
              <a:gd name="T5" fmla="*/ 2147483647 h 5539"/>
              <a:gd name="T6" fmla="*/ 1384195999 w 4394"/>
              <a:gd name="T7" fmla="*/ 0 h 5539"/>
              <a:gd name="T8" fmla="*/ 0 60000 65536"/>
              <a:gd name="T9" fmla="*/ 0 60000 65536"/>
              <a:gd name="T10" fmla="*/ 0 60000 65536"/>
              <a:gd name="T11" fmla="*/ 0 60000 65536"/>
              <a:gd name="T12" fmla="*/ 0 w 4394"/>
              <a:gd name="T13" fmla="*/ 0 h 5539"/>
              <a:gd name="T14" fmla="*/ 4394 w 4394"/>
              <a:gd name="T15" fmla="*/ 5539 h 553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4394" h="5539">
                <a:moveTo>
                  <a:pt x="2197" y="0"/>
                </a:moveTo>
                <a:lnTo>
                  <a:pt x="0" y="5539"/>
                </a:lnTo>
                <a:lnTo>
                  <a:pt x="4394" y="5539"/>
                </a:lnTo>
                <a:lnTo>
                  <a:pt x="2197" y="0"/>
                </a:lnTo>
                <a:close/>
              </a:path>
            </a:pathLst>
          </a:custGeom>
          <a:solidFill>
            <a:schemeClr val="accent6">
              <a:lumMod val="75000"/>
            </a:schemeClr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03" name="Freeform 11"/>
          <p:cNvSpPr>
            <a:spLocks noEditPoints="1"/>
          </p:cNvSpPr>
          <p:nvPr/>
        </p:nvSpPr>
        <p:spPr bwMode="auto">
          <a:xfrm>
            <a:off x="1298575" y="1438275"/>
            <a:ext cx="3513138" cy="4430713"/>
          </a:xfrm>
          <a:custGeom>
            <a:avLst/>
            <a:gdLst>
              <a:gd name="T0" fmla="*/ 2147483647 w 4426"/>
              <a:gd name="T1" fmla="*/ 2147483647 h 5581"/>
              <a:gd name="T2" fmla="*/ 0 w 4426"/>
              <a:gd name="T3" fmla="*/ 2147483647 h 5581"/>
              <a:gd name="T4" fmla="*/ 2147483647 w 4426"/>
              <a:gd name="T5" fmla="*/ 2147483647 h 5581"/>
              <a:gd name="T6" fmla="*/ 2147483647 w 4426"/>
              <a:gd name="T7" fmla="*/ 2147483647 h 5581"/>
              <a:gd name="T8" fmla="*/ 2147483647 w 4426"/>
              <a:gd name="T9" fmla="*/ 2147483647 h 5581"/>
              <a:gd name="T10" fmla="*/ 2147483647 w 4426"/>
              <a:gd name="T11" fmla="*/ 2147483647 h 5581"/>
              <a:gd name="T12" fmla="*/ 2147483647 w 4426"/>
              <a:gd name="T13" fmla="*/ 2147483647 h 5581"/>
              <a:gd name="T14" fmla="*/ 2147483647 w 4426"/>
              <a:gd name="T15" fmla="*/ 0 h 5581"/>
              <a:gd name="T16" fmla="*/ 2147483647 w 4426"/>
              <a:gd name="T17" fmla="*/ 2147483647 h 5581"/>
              <a:gd name="T18" fmla="*/ 2147483647 w 4426"/>
              <a:gd name="T19" fmla="*/ 2147483647 h 5581"/>
              <a:gd name="T20" fmla="*/ 2147483647 w 4426"/>
              <a:gd name="T21" fmla="*/ 2147483647 h 5581"/>
              <a:gd name="T22" fmla="*/ 2147483647 w 4426"/>
              <a:gd name="T23" fmla="*/ 2147483647 h 5581"/>
              <a:gd name="T24" fmla="*/ 2147483647 w 4426"/>
              <a:gd name="T25" fmla="*/ 2147483647 h 5581"/>
              <a:gd name="T26" fmla="*/ 2147483647 w 4426"/>
              <a:gd name="T27" fmla="*/ 2147483647 h 5581"/>
              <a:gd name="T28" fmla="*/ 2147483647 w 4426"/>
              <a:gd name="T29" fmla="*/ 2147483647 h 5581"/>
              <a:gd name="T30" fmla="*/ 2147483647 w 4426"/>
              <a:gd name="T31" fmla="*/ 2147483647 h 5581"/>
              <a:gd name="T32" fmla="*/ 2147483647 w 4426"/>
              <a:gd name="T33" fmla="*/ 2147483647 h 5581"/>
              <a:gd name="T34" fmla="*/ 2147483647 w 4426"/>
              <a:gd name="T35" fmla="*/ 2147483647 h 5581"/>
              <a:gd name="T36" fmla="*/ 2147483647 w 4426"/>
              <a:gd name="T37" fmla="*/ 2147483647 h 5581"/>
              <a:gd name="T38" fmla="*/ 2147483647 w 4426"/>
              <a:gd name="T39" fmla="*/ 2147483647 h 5581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w 4426"/>
              <a:gd name="T61" fmla="*/ 0 h 5581"/>
              <a:gd name="T62" fmla="*/ 4426 w 4426"/>
              <a:gd name="T63" fmla="*/ 5581 h 5581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T60" t="T61" r="T62" b="T63"/>
            <a:pathLst>
              <a:path w="4426" h="5581">
                <a:moveTo>
                  <a:pt x="6" y="5565"/>
                </a:moveTo>
                <a:lnTo>
                  <a:pt x="0" y="5581"/>
                </a:lnTo>
                <a:lnTo>
                  <a:pt x="16" y="5581"/>
                </a:lnTo>
                <a:lnTo>
                  <a:pt x="4410" y="5581"/>
                </a:lnTo>
                <a:lnTo>
                  <a:pt x="4426" y="5581"/>
                </a:lnTo>
                <a:lnTo>
                  <a:pt x="4420" y="5565"/>
                </a:lnTo>
                <a:lnTo>
                  <a:pt x="2223" y="26"/>
                </a:lnTo>
                <a:lnTo>
                  <a:pt x="2213" y="0"/>
                </a:lnTo>
                <a:lnTo>
                  <a:pt x="2203" y="26"/>
                </a:lnTo>
                <a:lnTo>
                  <a:pt x="6" y="5565"/>
                </a:lnTo>
                <a:close/>
                <a:moveTo>
                  <a:pt x="2223" y="34"/>
                </a:moveTo>
                <a:lnTo>
                  <a:pt x="2213" y="30"/>
                </a:lnTo>
                <a:lnTo>
                  <a:pt x="2203" y="34"/>
                </a:lnTo>
                <a:lnTo>
                  <a:pt x="4401" y="5573"/>
                </a:lnTo>
                <a:lnTo>
                  <a:pt x="4410" y="5569"/>
                </a:lnTo>
                <a:lnTo>
                  <a:pt x="4410" y="5557"/>
                </a:lnTo>
                <a:lnTo>
                  <a:pt x="16" y="5557"/>
                </a:lnTo>
                <a:lnTo>
                  <a:pt x="16" y="5569"/>
                </a:lnTo>
                <a:lnTo>
                  <a:pt x="26" y="5573"/>
                </a:lnTo>
                <a:lnTo>
                  <a:pt x="2223" y="34"/>
                </a:ln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04" name="Rectangle 13"/>
          <p:cNvSpPr>
            <a:spLocks noChangeArrowheads="1"/>
          </p:cNvSpPr>
          <p:nvPr/>
        </p:nvSpPr>
        <p:spPr bwMode="auto">
          <a:xfrm>
            <a:off x="2590800" y="2665413"/>
            <a:ext cx="928688" cy="19050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05" name="Rectangle 14"/>
          <p:cNvSpPr>
            <a:spLocks noChangeArrowheads="1"/>
          </p:cNvSpPr>
          <p:nvPr/>
        </p:nvSpPr>
        <p:spPr bwMode="auto">
          <a:xfrm>
            <a:off x="1984375" y="4183063"/>
            <a:ext cx="2141538" cy="17462"/>
          </a:xfrm>
          <a:prstGeom prst="rect">
            <a:avLst/>
          </a:prstGeom>
          <a:solidFill>
            <a:srgbClr val="00000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06" name="Rectangle 16"/>
          <p:cNvSpPr>
            <a:spLocks noChangeArrowheads="1"/>
          </p:cNvSpPr>
          <p:nvPr/>
        </p:nvSpPr>
        <p:spPr bwMode="auto">
          <a:xfrm>
            <a:off x="2447925" y="1993900"/>
            <a:ext cx="1289050" cy="363538"/>
          </a:xfrm>
          <a:prstGeom prst="rect">
            <a:avLst/>
          </a:prstGeom>
          <a:solidFill>
            <a:srgbClr val="00B05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07" name="Rectangle 17"/>
          <p:cNvSpPr>
            <a:spLocks noChangeArrowheads="1"/>
          </p:cNvSpPr>
          <p:nvPr/>
        </p:nvSpPr>
        <p:spPr bwMode="auto">
          <a:xfrm>
            <a:off x="2540000" y="2073861"/>
            <a:ext cx="1112484" cy="1692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1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rPr>
              <a:t>Стратегический</a:t>
            </a: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08" name="Rectangle 18"/>
          <p:cNvSpPr>
            <a:spLocks noChangeArrowheads="1"/>
          </p:cNvSpPr>
          <p:nvPr/>
        </p:nvSpPr>
        <p:spPr bwMode="auto">
          <a:xfrm>
            <a:off x="2447925" y="3509963"/>
            <a:ext cx="1138238" cy="365125"/>
          </a:xfrm>
          <a:prstGeom prst="rect">
            <a:avLst/>
          </a:prstGeom>
          <a:solidFill>
            <a:srgbClr val="00B05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09" name="Rectangle 19"/>
          <p:cNvSpPr>
            <a:spLocks noChangeArrowheads="1"/>
          </p:cNvSpPr>
          <p:nvPr/>
        </p:nvSpPr>
        <p:spPr bwMode="auto">
          <a:xfrm>
            <a:off x="2540000" y="3565525"/>
            <a:ext cx="1104020" cy="2154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rPr>
              <a:t>Тактический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10" name="Rectangle 20"/>
          <p:cNvSpPr>
            <a:spLocks noChangeArrowheads="1"/>
          </p:cNvSpPr>
          <p:nvPr/>
        </p:nvSpPr>
        <p:spPr bwMode="auto">
          <a:xfrm>
            <a:off x="2297113" y="1084263"/>
            <a:ext cx="1366837" cy="3349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11" name="Rectangle 21"/>
          <p:cNvSpPr>
            <a:spLocks noChangeArrowheads="1"/>
          </p:cNvSpPr>
          <p:nvPr/>
        </p:nvSpPr>
        <p:spPr bwMode="auto">
          <a:xfrm>
            <a:off x="2819400" y="1143000"/>
            <a:ext cx="367280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600" b="1" i="1" u="none" strike="noStrike" kern="1200" cap="none" spc="0" normalizeH="0" baseline="0" noProof="0" dirty="0">
                <a:ln>
                  <a:noFill/>
                </a:ln>
                <a:solidFill>
                  <a:srgbClr val="061F5B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rPr>
              <a:t>Тип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12" name="Rectangle 22"/>
          <p:cNvSpPr>
            <a:spLocks noChangeArrowheads="1"/>
          </p:cNvSpPr>
          <p:nvPr/>
        </p:nvSpPr>
        <p:spPr bwMode="auto">
          <a:xfrm>
            <a:off x="22225" y="1084263"/>
            <a:ext cx="2049463" cy="3349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13" name="Rectangle 23"/>
          <p:cNvSpPr>
            <a:spLocks noChangeArrowheads="1"/>
          </p:cNvSpPr>
          <p:nvPr/>
        </p:nvSpPr>
        <p:spPr bwMode="auto">
          <a:xfrm>
            <a:off x="417513" y="1141413"/>
            <a:ext cx="718145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ky-KG" sz="1600" b="1" i="1" u="none" strike="noStrike" kern="1200" cap="none" spc="0" normalizeH="0" baseline="0" noProof="0" dirty="0">
                <a:ln>
                  <a:noFill/>
                </a:ln>
                <a:solidFill>
                  <a:srgbClr val="061F5B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rPr>
              <a:t>СРОКИ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14" name="Rectangle 24"/>
          <p:cNvSpPr>
            <a:spLocks noChangeArrowheads="1"/>
          </p:cNvSpPr>
          <p:nvPr/>
        </p:nvSpPr>
        <p:spPr bwMode="auto">
          <a:xfrm>
            <a:off x="4322763" y="1447800"/>
            <a:ext cx="4324350" cy="1620838"/>
          </a:xfrm>
          <a:prstGeom prst="rect">
            <a:avLst/>
          </a:prstGeom>
          <a:solidFill>
            <a:srgbClr val="CCECFF"/>
          </a:solidFill>
          <a:ln w="190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27" name="Rectangle 37"/>
          <p:cNvSpPr>
            <a:spLocks noChangeArrowheads="1"/>
          </p:cNvSpPr>
          <p:nvPr/>
        </p:nvSpPr>
        <p:spPr bwMode="auto">
          <a:xfrm>
            <a:off x="457200" y="1981200"/>
            <a:ext cx="909638" cy="365125"/>
          </a:xfrm>
          <a:prstGeom prst="rect">
            <a:avLst/>
          </a:prstGeom>
          <a:solidFill>
            <a:srgbClr val="00B05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28" name="Rectangle 38"/>
          <p:cNvSpPr>
            <a:spLocks noChangeArrowheads="1"/>
          </p:cNvSpPr>
          <p:nvPr/>
        </p:nvSpPr>
        <p:spPr bwMode="auto">
          <a:xfrm>
            <a:off x="609600" y="1981200"/>
            <a:ext cx="482504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itchFamily="34" charset="0"/>
                <a:ea typeface="+mn-ea"/>
                <a:cs typeface="+mn-cs"/>
              </a:rPr>
              <a:t>годы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grpSp>
        <p:nvGrpSpPr>
          <p:cNvPr id="2" name="Group 41"/>
          <p:cNvGrpSpPr>
            <a:grpSpLocks/>
          </p:cNvGrpSpPr>
          <p:nvPr/>
        </p:nvGrpSpPr>
        <p:grpSpPr bwMode="auto">
          <a:xfrm>
            <a:off x="3810000" y="1981200"/>
            <a:ext cx="474663" cy="360363"/>
            <a:chOff x="2301" y="1148"/>
            <a:chExt cx="299" cy="227"/>
          </a:xfrm>
        </p:grpSpPr>
        <p:sp>
          <p:nvSpPr>
            <p:cNvPr id="29780" name="Freeform 39"/>
            <p:cNvSpPr>
              <a:spLocks/>
            </p:cNvSpPr>
            <p:nvPr/>
          </p:nvSpPr>
          <p:spPr bwMode="auto">
            <a:xfrm>
              <a:off x="2307" y="1166"/>
              <a:ext cx="286" cy="191"/>
            </a:xfrm>
            <a:custGeom>
              <a:avLst/>
              <a:gdLst>
                <a:gd name="T0" fmla="*/ 0 w 574"/>
                <a:gd name="T1" fmla="*/ 0 h 382"/>
                <a:gd name="T2" fmla="*/ 0 w 574"/>
                <a:gd name="T3" fmla="*/ 1 h 382"/>
                <a:gd name="T4" fmla="*/ 0 w 574"/>
                <a:gd name="T5" fmla="*/ 1 h 382"/>
                <a:gd name="T6" fmla="*/ 0 w 574"/>
                <a:gd name="T7" fmla="*/ 1 h 382"/>
                <a:gd name="T8" fmla="*/ 0 w 574"/>
                <a:gd name="T9" fmla="*/ 1 h 382"/>
                <a:gd name="T10" fmla="*/ 0 w 574"/>
                <a:gd name="T11" fmla="*/ 1 h 382"/>
                <a:gd name="T12" fmla="*/ 0 w 574"/>
                <a:gd name="T13" fmla="*/ 1 h 382"/>
                <a:gd name="T14" fmla="*/ 0 w 574"/>
                <a:gd name="T15" fmla="*/ 0 h 3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74"/>
                <a:gd name="T25" fmla="*/ 0 h 382"/>
                <a:gd name="T26" fmla="*/ 574 w 574"/>
                <a:gd name="T27" fmla="*/ 382 h 38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74" h="382">
                  <a:moveTo>
                    <a:pt x="430" y="0"/>
                  </a:moveTo>
                  <a:lnTo>
                    <a:pt x="430" y="96"/>
                  </a:lnTo>
                  <a:lnTo>
                    <a:pt x="0" y="96"/>
                  </a:lnTo>
                  <a:lnTo>
                    <a:pt x="0" y="287"/>
                  </a:lnTo>
                  <a:lnTo>
                    <a:pt x="430" y="287"/>
                  </a:lnTo>
                  <a:lnTo>
                    <a:pt x="430" y="382"/>
                  </a:lnTo>
                  <a:lnTo>
                    <a:pt x="574" y="191"/>
                  </a:lnTo>
                  <a:lnTo>
                    <a:pt x="430" y="0"/>
                  </a:lnTo>
                  <a:close/>
                </a:path>
              </a:pathLst>
            </a:custGeom>
            <a:solidFill>
              <a:srgbClr val="0000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61F5B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29781" name="Freeform 40"/>
            <p:cNvSpPr>
              <a:spLocks noEditPoints="1"/>
            </p:cNvSpPr>
            <p:nvPr/>
          </p:nvSpPr>
          <p:spPr bwMode="auto">
            <a:xfrm>
              <a:off x="2301" y="1148"/>
              <a:ext cx="299" cy="227"/>
            </a:xfrm>
            <a:custGeom>
              <a:avLst/>
              <a:gdLst>
                <a:gd name="T0" fmla="*/ 0 w 599"/>
                <a:gd name="T1" fmla="*/ 1 h 454"/>
                <a:gd name="T2" fmla="*/ 0 w 599"/>
                <a:gd name="T3" fmla="*/ 1 h 454"/>
                <a:gd name="T4" fmla="*/ 0 w 599"/>
                <a:gd name="T5" fmla="*/ 1 h 454"/>
                <a:gd name="T6" fmla="*/ 0 w 599"/>
                <a:gd name="T7" fmla="*/ 1 h 454"/>
                <a:gd name="T8" fmla="*/ 0 w 599"/>
                <a:gd name="T9" fmla="*/ 1 h 454"/>
                <a:gd name="T10" fmla="*/ 0 w 599"/>
                <a:gd name="T11" fmla="*/ 1 h 454"/>
                <a:gd name="T12" fmla="*/ 0 w 599"/>
                <a:gd name="T13" fmla="*/ 1 h 454"/>
                <a:gd name="T14" fmla="*/ 0 w 599"/>
                <a:gd name="T15" fmla="*/ 1 h 454"/>
                <a:gd name="T16" fmla="*/ 0 w 599"/>
                <a:gd name="T17" fmla="*/ 1 h 454"/>
                <a:gd name="T18" fmla="*/ 0 w 599"/>
                <a:gd name="T19" fmla="*/ 1 h 454"/>
                <a:gd name="T20" fmla="*/ 0 w 599"/>
                <a:gd name="T21" fmla="*/ 1 h 454"/>
                <a:gd name="T22" fmla="*/ 0 w 599"/>
                <a:gd name="T23" fmla="*/ 1 h 454"/>
                <a:gd name="T24" fmla="*/ 0 w 599"/>
                <a:gd name="T25" fmla="*/ 1 h 454"/>
                <a:gd name="T26" fmla="*/ 0 w 599"/>
                <a:gd name="T27" fmla="*/ 1 h 454"/>
                <a:gd name="T28" fmla="*/ 0 w 599"/>
                <a:gd name="T29" fmla="*/ 1 h 454"/>
                <a:gd name="T30" fmla="*/ 0 w 599"/>
                <a:gd name="T31" fmla="*/ 1 h 454"/>
                <a:gd name="T32" fmla="*/ 0 w 599"/>
                <a:gd name="T33" fmla="*/ 1 h 454"/>
                <a:gd name="T34" fmla="*/ 0 w 599"/>
                <a:gd name="T35" fmla="*/ 1 h 454"/>
                <a:gd name="T36" fmla="*/ 0 w 599"/>
                <a:gd name="T37" fmla="*/ 1 h 454"/>
                <a:gd name="T38" fmla="*/ 0 w 599"/>
                <a:gd name="T39" fmla="*/ 0 h 454"/>
                <a:gd name="T40" fmla="*/ 0 w 599"/>
                <a:gd name="T41" fmla="*/ 1 h 454"/>
                <a:gd name="T42" fmla="*/ 0 w 599"/>
                <a:gd name="T43" fmla="*/ 1 h 454"/>
                <a:gd name="T44" fmla="*/ 0 w 599"/>
                <a:gd name="T45" fmla="*/ 1 h 454"/>
                <a:gd name="T46" fmla="*/ 0 w 599"/>
                <a:gd name="T47" fmla="*/ 1 h 454"/>
                <a:gd name="T48" fmla="*/ 0 w 599"/>
                <a:gd name="T49" fmla="*/ 1 h 454"/>
                <a:gd name="T50" fmla="*/ 0 w 599"/>
                <a:gd name="T51" fmla="*/ 1 h 454"/>
                <a:gd name="T52" fmla="*/ 0 w 599"/>
                <a:gd name="T53" fmla="*/ 1 h 454"/>
                <a:gd name="T54" fmla="*/ 0 w 599"/>
                <a:gd name="T55" fmla="*/ 1 h 454"/>
                <a:gd name="T56" fmla="*/ 0 w 599"/>
                <a:gd name="T57" fmla="*/ 1 h 454"/>
                <a:gd name="T58" fmla="*/ 0 w 599"/>
                <a:gd name="T59" fmla="*/ 1 h 454"/>
                <a:gd name="T60" fmla="*/ 0 w 599"/>
                <a:gd name="T61" fmla="*/ 1 h 454"/>
                <a:gd name="T62" fmla="*/ 0 w 599"/>
                <a:gd name="T63" fmla="*/ 1 h 454"/>
                <a:gd name="T64" fmla="*/ 0 w 599"/>
                <a:gd name="T65" fmla="*/ 1 h 454"/>
                <a:gd name="T66" fmla="*/ 0 w 599"/>
                <a:gd name="T67" fmla="*/ 1 h 454"/>
                <a:gd name="T68" fmla="*/ 0 w 599"/>
                <a:gd name="T69" fmla="*/ 1 h 454"/>
                <a:gd name="T70" fmla="*/ 0 w 599"/>
                <a:gd name="T71" fmla="*/ 1 h 454"/>
                <a:gd name="T72" fmla="*/ 0 w 599"/>
                <a:gd name="T73" fmla="*/ 1 h 454"/>
                <a:gd name="T74" fmla="*/ 0 w 599"/>
                <a:gd name="T75" fmla="*/ 1 h 454"/>
                <a:gd name="T76" fmla="*/ 0 w 599"/>
                <a:gd name="T77" fmla="*/ 1 h 454"/>
                <a:gd name="T78" fmla="*/ 0 w 599"/>
                <a:gd name="T79" fmla="*/ 1 h 454"/>
                <a:gd name="T80" fmla="*/ 0 w 599"/>
                <a:gd name="T81" fmla="*/ 1 h 454"/>
                <a:gd name="T82" fmla="*/ 0 w 599"/>
                <a:gd name="T83" fmla="*/ 1 h 454"/>
                <a:gd name="T84" fmla="*/ 0 w 599"/>
                <a:gd name="T85" fmla="*/ 1 h 454"/>
                <a:gd name="T86" fmla="*/ 0 w 599"/>
                <a:gd name="T87" fmla="*/ 1 h 45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99"/>
                <a:gd name="T133" fmla="*/ 0 h 454"/>
                <a:gd name="T134" fmla="*/ 599 w 599"/>
                <a:gd name="T135" fmla="*/ 454 h 45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99" h="454">
                  <a:moveTo>
                    <a:pt x="429" y="132"/>
                  </a:moveTo>
                  <a:lnTo>
                    <a:pt x="441" y="132"/>
                  </a:lnTo>
                  <a:lnTo>
                    <a:pt x="441" y="120"/>
                  </a:lnTo>
                  <a:lnTo>
                    <a:pt x="11" y="120"/>
                  </a:lnTo>
                  <a:lnTo>
                    <a:pt x="0" y="120"/>
                  </a:lnTo>
                  <a:lnTo>
                    <a:pt x="0" y="132"/>
                  </a:lnTo>
                  <a:lnTo>
                    <a:pt x="0" y="323"/>
                  </a:lnTo>
                  <a:lnTo>
                    <a:pt x="0" y="335"/>
                  </a:lnTo>
                  <a:lnTo>
                    <a:pt x="11" y="335"/>
                  </a:lnTo>
                  <a:lnTo>
                    <a:pt x="441" y="335"/>
                  </a:lnTo>
                  <a:lnTo>
                    <a:pt x="441" y="323"/>
                  </a:lnTo>
                  <a:lnTo>
                    <a:pt x="429" y="323"/>
                  </a:lnTo>
                  <a:lnTo>
                    <a:pt x="429" y="418"/>
                  </a:lnTo>
                  <a:lnTo>
                    <a:pt x="429" y="454"/>
                  </a:lnTo>
                  <a:lnTo>
                    <a:pt x="449" y="428"/>
                  </a:lnTo>
                  <a:lnTo>
                    <a:pt x="593" y="237"/>
                  </a:lnTo>
                  <a:lnTo>
                    <a:pt x="599" y="227"/>
                  </a:lnTo>
                  <a:lnTo>
                    <a:pt x="593" y="219"/>
                  </a:lnTo>
                  <a:lnTo>
                    <a:pt x="449" y="28"/>
                  </a:lnTo>
                  <a:lnTo>
                    <a:pt x="429" y="0"/>
                  </a:lnTo>
                  <a:lnTo>
                    <a:pt x="429" y="36"/>
                  </a:lnTo>
                  <a:lnTo>
                    <a:pt x="429" y="132"/>
                  </a:lnTo>
                  <a:close/>
                  <a:moveTo>
                    <a:pt x="453" y="36"/>
                  </a:moveTo>
                  <a:lnTo>
                    <a:pt x="441" y="36"/>
                  </a:lnTo>
                  <a:lnTo>
                    <a:pt x="433" y="46"/>
                  </a:lnTo>
                  <a:lnTo>
                    <a:pt x="577" y="237"/>
                  </a:lnTo>
                  <a:lnTo>
                    <a:pt x="585" y="227"/>
                  </a:lnTo>
                  <a:lnTo>
                    <a:pt x="577" y="219"/>
                  </a:lnTo>
                  <a:lnTo>
                    <a:pt x="433" y="410"/>
                  </a:lnTo>
                  <a:lnTo>
                    <a:pt x="441" y="418"/>
                  </a:lnTo>
                  <a:lnTo>
                    <a:pt x="453" y="418"/>
                  </a:lnTo>
                  <a:lnTo>
                    <a:pt x="453" y="323"/>
                  </a:lnTo>
                  <a:lnTo>
                    <a:pt x="453" y="311"/>
                  </a:lnTo>
                  <a:lnTo>
                    <a:pt x="441" y="311"/>
                  </a:lnTo>
                  <a:lnTo>
                    <a:pt x="11" y="311"/>
                  </a:lnTo>
                  <a:lnTo>
                    <a:pt x="11" y="323"/>
                  </a:lnTo>
                  <a:lnTo>
                    <a:pt x="23" y="323"/>
                  </a:lnTo>
                  <a:lnTo>
                    <a:pt x="23" y="132"/>
                  </a:lnTo>
                  <a:lnTo>
                    <a:pt x="11" y="132"/>
                  </a:lnTo>
                  <a:lnTo>
                    <a:pt x="11" y="144"/>
                  </a:lnTo>
                  <a:lnTo>
                    <a:pt x="441" y="144"/>
                  </a:lnTo>
                  <a:lnTo>
                    <a:pt x="453" y="144"/>
                  </a:lnTo>
                  <a:lnTo>
                    <a:pt x="453" y="132"/>
                  </a:lnTo>
                  <a:lnTo>
                    <a:pt x="453" y="3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61F5B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</p:grpSp>
      <p:grpSp>
        <p:nvGrpSpPr>
          <p:cNvPr id="3" name="Group 44"/>
          <p:cNvGrpSpPr>
            <a:grpSpLocks/>
          </p:cNvGrpSpPr>
          <p:nvPr/>
        </p:nvGrpSpPr>
        <p:grpSpPr bwMode="auto">
          <a:xfrm>
            <a:off x="1600200" y="1981200"/>
            <a:ext cx="474663" cy="360363"/>
            <a:chOff x="1058" y="1196"/>
            <a:chExt cx="299" cy="227"/>
          </a:xfrm>
        </p:grpSpPr>
        <p:sp>
          <p:nvSpPr>
            <p:cNvPr id="29778" name="Freeform 42"/>
            <p:cNvSpPr>
              <a:spLocks/>
            </p:cNvSpPr>
            <p:nvPr/>
          </p:nvSpPr>
          <p:spPr bwMode="auto">
            <a:xfrm>
              <a:off x="1065" y="1214"/>
              <a:ext cx="286" cy="191"/>
            </a:xfrm>
            <a:custGeom>
              <a:avLst/>
              <a:gdLst>
                <a:gd name="T0" fmla="*/ 0 w 573"/>
                <a:gd name="T1" fmla="*/ 0 h 382"/>
                <a:gd name="T2" fmla="*/ 0 w 573"/>
                <a:gd name="T3" fmla="*/ 1 h 382"/>
                <a:gd name="T4" fmla="*/ 0 w 573"/>
                <a:gd name="T5" fmla="*/ 1 h 382"/>
                <a:gd name="T6" fmla="*/ 0 w 573"/>
                <a:gd name="T7" fmla="*/ 1 h 382"/>
                <a:gd name="T8" fmla="*/ 0 w 573"/>
                <a:gd name="T9" fmla="*/ 1 h 382"/>
                <a:gd name="T10" fmla="*/ 0 w 573"/>
                <a:gd name="T11" fmla="*/ 1 h 382"/>
                <a:gd name="T12" fmla="*/ 0 w 573"/>
                <a:gd name="T13" fmla="*/ 1 h 382"/>
                <a:gd name="T14" fmla="*/ 0 w 573"/>
                <a:gd name="T15" fmla="*/ 0 h 3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73"/>
                <a:gd name="T25" fmla="*/ 0 h 382"/>
                <a:gd name="T26" fmla="*/ 573 w 573"/>
                <a:gd name="T27" fmla="*/ 382 h 38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73" h="382">
                  <a:moveTo>
                    <a:pt x="143" y="0"/>
                  </a:moveTo>
                  <a:lnTo>
                    <a:pt x="143" y="95"/>
                  </a:lnTo>
                  <a:lnTo>
                    <a:pt x="573" y="95"/>
                  </a:lnTo>
                  <a:lnTo>
                    <a:pt x="573" y="286"/>
                  </a:lnTo>
                  <a:lnTo>
                    <a:pt x="143" y="286"/>
                  </a:lnTo>
                  <a:lnTo>
                    <a:pt x="143" y="382"/>
                  </a:lnTo>
                  <a:lnTo>
                    <a:pt x="0" y="191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0000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61F5B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29779" name="Freeform 43"/>
            <p:cNvSpPr>
              <a:spLocks noEditPoints="1"/>
            </p:cNvSpPr>
            <p:nvPr/>
          </p:nvSpPr>
          <p:spPr bwMode="auto">
            <a:xfrm>
              <a:off x="1058" y="1196"/>
              <a:ext cx="299" cy="227"/>
            </a:xfrm>
            <a:custGeom>
              <a:avLst/>
              <a:gdLst>
                <a:gd name="T0" fmla="*/ 0 w 599"/>
                <a:gd name="T1" fmla="*/ 1 h 453"/>
                <a:gd name="T2" fmla="*/ 0 w 599"/>
                <a:gd name="T3" fmla="*/ 1 h 453"/>
                <a:gd name="T4" fmla="*/ 0 w 599"/>
                <a:gd name="T5" fmla="*/ 1 h 453"/>
                <a:gd name="T6" fmla="*/ 0 w 599"/>
                <a:gd name="T7" fmla="*/ 1 h 453"/>
                <a:gd name="T8" fmla="*/ 0 w 599"/>
                <a:gd name="T9" fmla="*/ 1 h 453"/>
                <a:gd name="T10" fmla="*/ 0 w 599"/>
                <a:gd name="T11" fmla="*/ 1 h 453"/>
                <a:gd name="T12" fmla="*/ 0 w 599"/>
                <a:gd name="T13" fmla="*/ 1 h 453"/>
                <a:gd name="T14" fmla="*/ 0 w 599"/>
                <a:gd name="T15" fmla="*/ 1 h 453"/>
                <a:gd name="T16" fmla="*/ 0 w 599"/>
                <a:gd name="T17" fmla="*/ 1 h 453"/>
                <a:gd name="T18" fmla="*/ 0 w 599"/>
                <a:gd name="T19" fmla="*/ 1 h 453"/>
                <a:gd name="T20" fmla="*/ 0 w 599"/>
                <a:gd name="T21" fmla="*/ 1 h 453"/>
                <a:gd name="T22" fmla="*/ 0 w 599"/>
                <a:gd name="T23" fmla="*/ 1 h 453"/>
                <a:gd name="T24" fmla="*/ 0 w 599"/>
                <a:gd name="T25" fmla="*/ 1 h 453"/>
                <a:gd name="T26" fmla="*/ 0 w 599"/>
                <a:gd name="T27" fmla="*/ 1 h 453"/>
                <a:gd name="T28" fmla="*/ 0 w 599"/>
                <a:gd name="T29" fmla="*/ 1 h 453"/>
                <a:gd name="T30" fmla="*/ 0 w 599"/>
                <a:gd name="T31" fmla="*/ 1 h 453"/>
                <a:gd name="T32" fmla="*/ 0 w 599"/>
                <a:gd name="T33" fmla="*/ 1 h 453"/>
                <a:gd name="T34" fmla="*/ 0 w 599"/>
                <a:gd name="T35" fmla="*/ 1 h 453"/>
                <a:gd name="T36" fmla="*/ 0 w 599"/>
                <a:gd name="T37" fmla="*/ 1 h 453"/>
                <a:gd name="T38" fmla="*/ 0 w 599"/>
                <a:gd name="T39" fmla="*/ 1 h 453"/>
                <a:gd name="T40" fmla="*/ 0 w 599"/>
                <a:gd name="T41" fmla="*/ 1 h 453"/>
                <a:gd name="T42" fmla="*/ 0 w 599"/>
                <a:gd name="T43" fmla="*/ 1 h 453"/>
                <a:gd name="T44" fmla="*/ 0 w 599"/>
                <a:gd name="T45" fmla="*/ 1 h 453"/>
                <a:gd name="T46" fmla="*/ 0 w 599"/>
                <a:gd name="T47" fmla="*/ 0 h 453"/>
                <a:gd name="T48" fmla="*/ 0 w 599"/>
                <a:gd name="T49" fmla="*/ 1 h 453"/>
                <a:gd name="T50" fmla="*/ 0 w 599"/>
                <a:gd name="T51" fmla="*/ 1 h 453"/>
                <a:gd name="T52" fmla="*/ 0 w 599"/>
                <a:gd name="T53" fmla="*/ 1 h 453"/>
                <a:gd name="T54" fmla="*/ 0 w 599"/>
                <a:gd name="T55" fmla="*/ 1 h 453"/>
                <a:gd name="T56" fmla="*/ 0 w 599"/>
                <a:gd name="T57" fmla="*/ 1 h 453"/>
                <a:gd name="T58" fmla="*/ 0 w 599"/>
                <a:gd name="T59" fmla="*/ 1 h 453"/>
                <a:gd name="T60" fmla="*/ 0 w 599"/>
                <a:gd name="T61" fmla="*/ 1 h 453"/>
                <a:gd name="T62" fmla="*/ 0 w 599"/>
                <a:gd name="T63" fmla="*/ 1 h 453"/>
                <a:gd name="T64" fmla="*/ 0 w 599"/>
                <a:gd name="T65" fmla="*/ 1 h 453"/>
                <a:gd name="T66" fmla="*/ 0 w 599"/>
                <a:gd name="T67" fmla="*/ 1 h 453"/>
                <a:gd name="T68" fmla="*/ 0 w 599"/>
                <a:gd name="T69" fmla="*/ 1 h 453"/>
                <a:gd name="T70" fmla="*/ 0 w 599"/>
                <a:gd name="T71" fmla="*/ 1 h 453"/>
                <a:gd name="T72" fmla="*/ 0 w 599"/>
                <a:gd name="T73" fmla="*/ 1 h 453"/>
                <a:gd name="T74" fmla="*/ 0 w 599"/>
                <a:gd name="T75" fmla="*/ 1 h 453"/>
                <a:gd name="T76" fmla="*/ 0 w 599"/>
                <a:gd name="T77" fmla="*/ 1 h 453"/>
                <a:gd name="T78" fmla="*/ 0 w 599"/>
                <a:gd name="T79" fmla="*/ 1 h 453"/>
                <a:gd name="T80" fmla="*/ 0 w 599"/>
                <a:gd name="T81" fmla="*/ 1 h 453"/>
                <a:gd name="T82" fmla="*/ 0 w 599"/>
                <a:gd name="T83" fmla="*/ 1 h 453"/>
                <a:gd name="T84" fmla="*/ 0 w 599"/>
                <a:gd name="T85" fmla="*/ 1 h 453"/>
                <a:gd name="T86" fmla="*/ 0 w 599"/>
                <a:gd name="T87" fmla="*/ 1 h 45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99"/>
                <a:gd name="T133" fmla="*/ 0 h 453"/>
                <a:gd name="T134" fmla="*/ 599 w 599"/>
                <a:gd name="T135" fmla="*/ 453 h 453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99" h="453">
                  <a:moveTo>
                    <a:pt x="145" y="131"/>
                  </a:moveTo>
                  <a:lnTo>
                    <a:pt x="145" y="143"/>
                  </a:lnTo>
                  <a:lnTo>
                    <a:pt x="157" y="143"/>
                  </a:lnTo>
                  <a:lnTo>
                    <a:pt x="587" y="143"/>
                  </a:lnTo>
                  <a:lnTo>
                    <a:pt x="587" y="131"/>
                  </a:lnTo>
                  <a:lnTo>
                    <a:pt x="575" y="131"/>
                  </a:lnTo>
                  <a:lnTo>
                    <a:pt x="575" y="322"/>
                  </a:lnTo>
                  <a:lnTo>
                    <a:pt x="587" y="322"/>
                  </a:lnTo>
                  <a:lnTo>
                    <a:pt x="587" y="310"/>
                  </a:lnTo>
                  <a:lnTo>
                    <a:pt x="157" y="310"/>
                  </a:lnTo>
                  <a:lnTo>
                    <a:pt x="145" y="310"/>
                  </a:lnTo>
                  <a:lnTo>
                    <a:pt x="145" y="322"/>
                  </a:lnTo>
                  <a:lnTo>
                    <a:pt x="145" y="418"/>
                  </a:lnTo>
                  <a:lnTo>
                    <a:pt x="157" y="418"/>
                  </a:lnTo>
                  <a:lnTo>
                    <a:pt x="165" y="410"/>
                  </a:lnTo>
                  <a:lnTo>
                    <a:pt x="22" y="219"/>
                  </a:lnTo>
                  <a:lnTo>
                    <a:pt x="14" y="227"/>
                  </a:lnTo>
                  <a:lnTo>
                    <a:pt x="22" y="237"/>
                  </a:lnTo>
                  <a:lnTo>
                    <a:pt x="165" y="46"/>
                  </a:lnTo>
                  <a:lnTo>
                    <a:pt x="157" y="36"/>
                  </a:lnTo>
                  <a:lnTo>
                    <a:pt x="145" y="36"/>
                  </a:lnTo>
                  <a:lnTo>
                    <a:pt x="145" y="131"/>
                  </a:lnTo>
                  <a:close/>
                  <a:moveTo>
                    <a:pt x="169" y="36"/>
                  </a:moveTo>
                  <a:lnTo>
                    <a:pt x="169" y="0"/>
                  </a:lnTo>
                  <a:lnTo>
                    <a:pt x="149" y="28"/>
                  </a:lnTo>
                  <a:lnTo>
                    <a:pt x="6" y="219"/>
                  </a:lnTo>
                  <a:lnTo>
                    <a:pt x="0" y="227"/>
                  </a:lnTo>
                  <a:lnTo>
                    <a:pt x="6" y="237"/>
                  </a:lnTo>
                  <a:lnTo>
                    <a:pt x="149" y="428"/>
                  </a:lnTo>
                  <a:lnTo>
                    <a:pt x="169" y="453"/>
                  </a:lnTo>
                  <a:lnTo>
                    <a:pt x="169" y="418"/>
                  </a:lnTo>
                  <a:lnTo>
                    <a:pt x="169" y="322"/>
                  </a:lnTo>
                  <a:lnTo>
                    <a:pt x="157" y="322"/>
                  </a:lnTo>
                  <a:lnTo>
                    <a:pt x="157" y="334"/>
                  </a:lnTo>
                  <a:lnTo>
                    <a:pt x="587" y="334"/>
                  </a:lnTo>
                  <a:lnTo>
                    <a:pt x="599" y="334"/>
                  </a:lnTo>
                  <a:lnTo>
                    <a:pt x="599" y="322"/>
                  </a:lnTo>
                  <a:lnTo>
                    <a:pt x="599" y="131"/>
                  </a:lnTo>
                  <a:lnTo>
                    <a:pt x="599" y="119"/>
                  </a:lnTo>
                  <a:lnTo>
                    <a:pt x="587" y="119"/>
                  </a:lnTo>
                  <a:lnTo>
                    <a:pt x="157" y="119"/>
                  </a:lnTo>
                  <a:lnTo>
                    <a:pt x="157" y="131"/>
                  </a:lnTo>
                  <a:lnTo>
                    <a:pt x="169" y="131"/>
                  </a:lnTo>
                  <a:lnTo>
                    <a:pt x="169" y="3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61F5B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</p:grpSp>
      <p:sp>
        <p:nvSpPr>
          <p:cNvPr id="29731" name="Rectangle 46"/>
          <p:cNvSpPr>
            <a:spLocks noChangeArrowheads="1"/>
          </p:cNvSpPr>
          <p:nvPr/>
        </p:nvSpPr>
        <p:spPr bwMode="auto">
          <a:xfrm>
            <a:off x="5233988" y="3200399"/>
            <a:ext cx="3414712" cy="1364357"/>
          </a:xfrm>
          <a:prstGeom prst="rect">
            <a:avLst/>
          </a:prstGeom>
          <a:solidFill>
            <a:srgbClr val="CCECFF"/>
          </a:solidFill>
          <a:ln w="190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40" name="Rectangle 55"/>
          <p:cNvSpPr>
            <a:spLocks noChangeArrowheads="1"/>
          </p:cNvSpPr>
          <p:nvPr/>
        </p:nvSpPr>
        <p:spPr bwMode="auto">
          <a:xfrm>
            <a:off x="165100" y="3625850"/>
            <a:ext cx="1289050" cy="601950"/>
          </a:xfrm>
          <a:prstGeom prst="rect">
            <a:avLst/>
          </a:prstGeom>
          <a:solidFill>
            <a:srgbClr val="00B05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41" name="Rectangle 56"/>
          <p:cNvSpPr>
            <a:spLocks noChangeArrowheads="1"/>
          </p:cNvSpPr>
          <p:nvPr/>
        </p:nvSpPr>
        <p:spPr bwMode="auto">
          <a:xfrm>
            <a:off x="320675" y="3805238"/>
            <a:ext cx="0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42" name="Rectangle 57"/>
          <p:cNvSpPr>
            <a:spLocks noChangeArrowheads="1"/>
          </p:cNvSpPr>
          <p:nvPr/>
        </p:nvSpPr>
        <p:spPr bwMode="auto">
          <a:xfrm>
            <a:off x="788988" y="3805238"/>
            <a:ext cx="0" cy="365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43" name="Rectangle 58"/>
          <p:cNvSpPr>
            <a:spLocks noChangeArrowheads="1"/>
          </p:cNvSpPr>
          <p:nvPr/>
        </p:nvSpPr>
        <p:spPr bwMode="auto">
          <a:xfrm>
            <a:off x="901700" y="3805238"/>
            <a:ext cx="0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grpSp>
        <p:nvGrpSpPr>
          <p:cNvPr id="4" name="Group 61"/>
          <p:cNvGrpSpPr>
            <a:grpSpLocks/>
          </p:cNvGrpSpPr>
          <p:nvPr/>
        </p:nvGrpSpPr>
        <p:grpSpPr bwMode="auto">
          <a:xfrm>
            <a:off x="4238625" y="3625850"/>
            <a:ext cx="476250" cy="360363"/>
            <a:chOff x="2635" y="2288"/>
            <a:chExt cx="300" cy="227"/>
          </a:xfrm>
        </p:grpSpPr>
        <p:sp>
          <p:nvSpPr>
            <p:cNvPr id="29776" name="Freeform 59"/>
            <p:cNvSpPr>
              <a:spLocks/>
            </p:cNvSpPr>
            <p:nvPr/>
          </p:nvSpPr>
          <p:spPr bwMode="auto">
            <a:xfrm>
              <a:off x="2641" y="2306"/>
              <a:ext cx="287" cy="191"/>
            </a:xfrm>
            <a:custGeom>
              <a:avLst/>
              <a:gdLst>
                <a:gd name="T0" fmla="*/ 1 w 573"/>
                <a:gd name="T1" fmla="*/ 0 h 382"/>
                <a:gd name="T2" fmla="*/ 1 w 573"/>
                <a:gd name="T3" fmla="*/ 1 h 382"/>
                <a:gd name="T4" fmla="*/ 0 w 573"/>
                <a:gd name="T5" fmla="*/ 1 h 382"/>
                <a:gd name="T6" fmla="*/ 0 w 573"/>
                <a:gd name="T7" fmla="*/ 1 h 382"/>
                <a:gd name="T8" fmla="*/ 1 w 573"/>
                <a:gd name="T9" fmla="*/ 1 h 382"/>
                <a:gd name="T10" fmla="*/ 1 w 573"/>
                <a:gd name="T11" fmla="*/ 1 h 382"/>
                <a:gd name="T12" fmla="*/ 1 w 573"/>
                <a:gd name="T13" fmla="*/ 1 h 382"/>
                <a:gd name="T14" fmla="*/ 1 w 573"/>
                <a:gd name="T15" fmla="*/ 0 h 3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73"/>
                <a:gd name="T25" fmla="*/ 0 h 382"/>
                <a:gd name="T26" fmla="*/ 573 w 573"/>
                <a:gd name="T27" fmla="*/ 382 h 38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73" h="382">
                  <a:moveTo>
                    <a:pt x="430" y="0"/>
                  </a:moveTo>
                  <a:lnTo>
                    <a:pt x="430" y="96"/>
                  </a:lnTo>
                  <a:lnTo>
                    <a:pt x="0" y="96"/>
                  </a:lnTo>
                  <a:lnTo>
                    <a:pt x="0" y="287"/>
                  </a:lnTo>
                  <a:lnTo>
                    <a:pt x="430" y="287"/>
                  </a:lnTo>
                  <a:lnTo>
                    <a:pt x="430" y="382"/>
                  </a:lnTo>
                  <a:lnTo>
                    <a:pt x="573" y="191"/>
                  </a:lnTo>
                  <a:lnTo>
                    <a:pt x="430" y="0"/>
                  </a:lnTo>
                  <a:close/>
                </a:path>
              </a:pathLst>
            </a:custGeom>
            <a:solidFill>
              <a:srgbClr val="0000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61F5B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29777" name="Freeform 60"/>
            <p:cNvSpPr>
              <a:spLocks noEditPoints="1"/>
            </p:cNvSpPr>
            <p:nvPr/>
          </p:nvSpPr>
          <p:spPr bwMode="auto">
            <a:xfrm>
              <a:off x="2635" y="2288"/>
              <a:ext cx="300" cy="227"/>
            </a:xfrm>
            <a:custGeom>
              <a:avLst/>
              <a:gdLst>
                <a:gd name="T0" fmla="*/ 1 w 599"/>
                <a:gd name="T1" fmla="*/ 1 h 453"/>
                <a:gd name="T2" fmla="*/ 1 w 599"/>
                <a:gd name="T3" fmla="*/ 1 h 453"/>
                <a:gd name="T4" fmla="*/ 1 w 599"/>
                <a:gd name="T5" fmla="*/ 1 h 453"/>
                <a:gd name="T6" fmla="*/ 1 w 599"/>
                <a:gd name="T7" fmla="*/ 1 h 453"/>
                <a:gd name="T8" fmla="*/ 0 w 599"/>
                <a:gd name="T9" fmla="*/ 1 h 453"/>
                <a:gd name="T10" fmla="*/ 0 w 599"/>
                <a:gd name="T11" fmla="*/ 1 h 453"/>
                <a:gd name="T12" fmla="*/ 0 w 599"/>
                <a:gd name="T13" fmla="*/ 1 h 453"/>
                <a:gd name="T14" fmla="*/ 0 w 599"/>
                <a:gd name="T15" fmla="*/ 1 h 453"/>
                <a:gd name="T16" fmla="*/ 1 w 599"/>
                <a:gd name="T17" fmla="*/ 1 h 453"/>
                <a:gd name="T18" fmla="*/ 1 w 599"/>
                <a:gd name="T19" fmla="*/ 1 h 453"/>
                <a:gd name="T20" fmla="*/ 1 w 599"/>
                <a:gd name="T21" fmla="*/ 1 h 453"/>
                <a:gd name="T22" fmla="*/ 1 w 599"/>
                <a:gd name="T23" fmla="*/ 1 h 453"/>
                <a:gd name="T24" fmla="*/ 1 w 599"/>
                <a:gd name="T25" fmla="*/ 1 h 453"/>
                <a:gd name="T26" fmla="*/ 1 w 599"/>
                <a:gd name="T27" fmla="*/ 1 h 453"/>
                <a:gd name="T28" fmla="*/ 1 w 599"/>
                <a:gd name="T29" fmla="*/ 1 h 453"/>
                <a:gd name="T30" fmla="*/ 1 w 599"/>
                <a:gd name="T31" fmla="*/ 1 h 453"/>
                <a:gd name="T32" fmla="*/ 1 w 599"/>
                <a:gd name="T33" fmla="*/ 1 h 453"/>
                <a:gd name="T34" fmla="*/ 1 w 599"/>
                <a:gd name="T35" fmla="*/ 1 h 453"/>
                <a:gd name="T36" fmla="*/ 1 w 599"/>
                <a:gd name="T37" fmla="*/ 1 h 453"/>
                <a:gd name="T38" fmla="*/ 1 w 599"/>
                <a:gd name="T39" fmla="*/ 0 h 453"/>
                <a:gd name="T40" fmla="*/ 1 w 599"/>
                <a:gd name="T41" fmla="*/ 1 h 453"/>
                <a:gd name="T42" fmla="*/ 1 w 599"/>
                <a:gd name="T43" fmla="*/ 1 h 453"/>
                <a:gd name="T44" fmla="*/ 1 w 599"/>
                <a:gd name="T45" fmla="*/ 1 h 453"/>
                <a:gd name="T46" fmla="*/ 1 w 599"/>
                <a:gd name="T47" fmla="*/ 1 h 453"/>
                <a:gd name="T48" fmla="*/ 1 w 599"/>
                <a:gd name="T49" fmla="*/ 1 h 453"/>
                <a:gd name="T50" fmla="*/ 1 w 599"/>
                <a:gd name="T51" fmla="*/ 1 h 453"/>
                <a:gd name="T52" fmla="*/ 1 w 599"/>
                <a:gd name="T53" fmla="*/ 1 h 453"/>
                <a:gd name="T54" fmla="*/ 1 w 599"/>
                <a:gd name="T55" fmla="*/ 1 h 453"/>
                <a:gd name="T56" fmla="*/ 1 w 599"/>
                <a:gd name="T57" fmla="*/ 1 h 453"/>
                <a:gd name="T58" fmla="*/ 1 w 599"/>
                <a:gd name="T59" fmla="*/ 1 h 453"/>
                <a:gd name="T60" fmla="*/ 1 w 599"/>
                <a:gd name="T61" fmla="*/ 1 h 453"/>
                <a:gd name="T62" fmla="*/ 1 w 599"/>
                <a:gd name="T63" fmla="*/ 1 h 453"/>
                <a:gd name="T64" fmla="*/ 1 w 599"/>
                <a:gd name="T65" fmla="*/ 1 h 453"/>
                <a:gd name="T66" fmla="*/ 1 w 599"/>
                <a:gd name="T67" fmla="*/ 1 h 453"/>
                <a:gd name="T68" fmla="*/ 1 w 599"/>
                <a:gd name="T69" fmla="*/ 1 h 453"/>
                <a:gd name="T70" fmla="*/ 1 w 599"/>
                <a:gd name="T71" fmla="*/ 1 h 453"/>
                <a:gd name="T72" fmla="*/ 1 w 599"/>
                <a:gd name="T73" fmla="*/ 1 h 453"/>
                <a:gd name="T74" fmla="*/ 1 w 599"/>
                <a:gd name="T75" fmla="*/ 1 h 453"/>
                <a:gd name="T76" fmla="*/ 1 w 599"/>
                <a:gd name="T77" fmla="*/ 1 h 453"/>
                <a:gd name="T78" fmla="*/ 1 w 599"/>
                <a:gd name="T79" fmla="*/ 1 h 453"/>
                <a:gd name="T80" fmla="*/ 1 w 599"/>
                <a:gd name="T81" fmla="*/ 1 h 453"/>
                <a:gd name="T82" fmla="*/ 1 w 599"/>
                <a:gd name="T83" fmla="*/ 1 h 453"/>
                <a:gd name="T84" fmla="*/ 1 w 599"/>
                <a:gd name="T85" fmla="*/ 1 h 453"/>
                <a:gd name="T86" fmla="*/ 1 w 599"/>
                <a:gd name="T87" fmla="*/ 1 h 45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99"/>
                <a:gd name="T133" fmla="*/ 0 h 453"/>
                <a:gd name="T134" fmla="*/ 599 w 599"/>
                <a:gd name="T135" fmla="*/ 453 h 453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99" h="453">
                  <a:moveTo>
                    <a:pt x="430" y="131"/>
                  </a:moveTo>
                  <a:lnTo>
                    <a:pt x="442" y="131"/>
                  </a:lnTo>
                  <a:lnTo>
                    <a:pt x="442" y="119"/>
                  </a:lnTo>
                  <a:lnTo>
                    <a:pt x="12" y="119"/>
                  </a:lnTo>
                  <a:lnTo>
                    <a:pt x="0" y="119"/>
                  </a:lnTo>
                  <a:lnTo>
                    <a:pt x="0" y="131"/>
                  </a:lnTo>
                  <a:lnTo>
                    <a:pt x="0" y="322"/>
                  </a:lnTo>
                  <a:lnTo>
                    <a:pt x="0" y="334"/>
                  </a:lnTo>
                  <a:lnTo>
                    <a:pt x="12" y="334"/>
                  </a:lnTo>
                  <a:lnTo>
                    <a:pt x="442" y="334"/>
                  </a:lnTo>
                  <a:lnTo>
                    <a:pt x="442" y="322"/>
                  </a:lnTo>
                  <a:lnTo>
                    <a:pt x="430" y="322"/>
                  </a:lnTo>
                  <a:lnTo>
                    <a:pt x="430" y="417"/>
                  </a:lnTo>
                  <a:lnTo>
                    <a:pt x="430" y="453"/>
                  </a:lnTo>
                  <a:lnTo>
                    <a:pt x="450" y="427"/>
                  </a:lnTo>
                  <a:lnTo>
                    <a:pt x="593" y="236"/>
                  </a:lnTo>
                  <a:lnTo>
                    <a:pt x="599" y="226"/>
                  </a:lnTo>
                  <a:lnTo>
                    <a:pt x="593" y="218"/>
                  </a:lnTo>
                  <a:lnTo>
                    <a:pt x="450" y="27"/>
                  </a:lnTo>
                  <a:lnTo>
                    <a:pt x="430" y="0"/>
                  </a:lnTo>
                  <a:lnTo>
                    <a:pt x="430" y="35"/>
                  </a:lnTo>
                  <a:lnTo>
                    <a:pt x="430" y="131"/>
                  </a:lnTo>
                  <a:close/>
                  <a:moveTo>
                    <a:pt x="454" y="35"/>
                  </a:moveTo>
                  <a:lnTo>
                    <a:pt x="442" y="35"/>
                  </a:lnTo>
                  <a:lnTo>
                    <a:pt x="434" y="45"/>
                  </a:lnTo>
                  <a:lnTo>
                    <a:pt x="577" y="236"/>
                  </a:lnTo>
                  <a:lnTo>
                    <a:pt x="585" y="226"/>
                  </a:lnTo>
                  <a:lnTo>
                    <a:pt x="577" y="218"/>
                  </a:lnTo>
                  <a:lnTo>
                    <a:pt x="434" y="409"/>
                  </a:lnTo>
                  <a:lnTo>
                    <a:pt x="442" y="417"/>
                  </a:lnTo>
                  <a:lnTo>
                    <a:pt x="454" y="417"/>
                  </a:lnTo>
                  <a:lnTo>
                    <a:pt x="454" y="322"/>
                  </a:lnTo>
                  <a:lnTo>
                    <a:pt x="454" y="310"/>
                  </a:lnTo>
                  <a:lnTo>
                    <a:pt x="442" y="310"/>
                  </a:lnTo>
                  <a:lnTo>
                    <a:pt x="12" y="310"/>
                  </a:lnTo>
                  <a:lnTo>
                    <a:pt x="12" y="322"/>
                  </a:lnTo>
                  <a:lnTo>
                    <a:pt x="24" y="322"/>
                  </a:lnTo>
                  <a:lnTo>
                    <a:pt x="24" y="131"/>
                  </a:lnTo>
                  <a:lnTo>
                    <a:pt x="12" y="131"/>
                  </a:lnTo>
                  <a:lnTo>
                    <a:pt x="12" y="143"/>
                  </a:lnTo>
                  <a:lnTo>
                    <a:pt x="442" y="143"/>
                  </a:lnTo>
                  <a:lnTo>
                    <a:pt x="454" y="143"/>
                  </a:lnTo>
                  <a:lnTo>
                    <a:pt x="454" y="131"/>
                  </a:lnTo>
                  <a:lnTo>
                    <a:pt x="454" y="3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61F5B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</p:grpSp>
      <p:grpSp>
        <p:nvGrpSpPr>
          <p:cNvPr id="5" name="Group 64"/>
          <p:cNvGrpSpPr>
            <a:grpSpLocks/>
          </p:cNvGrpSpPr>
          <p:nvPr/>
        </p:nvGrpSpPr>
        <p:grpSpPr bwMode="auto">
          <a:xfrm>
            <a:off x="1508125" y="3702050"/>
            <a:ext cx="474663" cy="360363"/>
            <a:chOff x="915" y="2336"/>
            <a:chExt cx="299" cy="227"/>
          </a:xfrm>
        </p:grpSpPr>
        <p:sp>
          <p:nvSpPr>
            <p:cNvPr id="29774" name="Freeform 62"/>
            <p:cNvSpPr>
              <a:spLocks/>
            </p:cNvSpPr>
            <p:nvPr/>
          </p:nvSpPr>
          <p:spPr bwMode="auto">
            <a:xfrm>
              <a:off x="921" y="2354"/>
              <a:ext cx="287" cy="191"/>
            </a:xfrm>
            <a:custGeom>
              <a:avLst/>
              <a:gdLst>
                <a:gd name="T0" fmla="*/ 1 w 573"/>
                <a:gd name="T1" fmla="*/ 0 h 382"/>
                <a:gd name="T2" fmla="*/ 1 w 573"/>
                <a:gd name="T3" fmla="*/ 1 h 382"/>
                <a:gd name="T4" fmla="*/ 1 w 573"/>
                <a:gd name="T5" fmla="*/ 1 h 382"/>
                <a:gd name="T6" fmla="*/ 1 w 573"/>
                <a:gd name="T7" fmla="*/ 1 h 382"/>
                <a:gd name="T8" fmla="*/ 1 w 573"/>
                <a:gd name="T9" fmla="*/ 1 h 382"/>
                <a:gd name="T10" fmla="*/ 1 w 573"/>
                <a:gd name="T11" fmla="*/ 1 h 382"/>
                <a:gd name="T12" fmla="*/ 0 w 573"/>
                <a:gd name="T13" fmla="*/ 1 h 382"/>
                <a:gd name="T14" fmla="*/ 1 w 573"/>
                <a:gd name="T15" fmla="*/ 0 h 3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73"/>
                <a:gd name="T25" fmla="*/ 0 h 382"/>
                <a:gd name="T26" fmla="*/ 573 w 573"/>
                <a:gd name="T27" fmla="*/ 382 h 38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73" h="382">
                  <a:moveTo>
                    <a:pt x="143" y="0"/>
                  </a:moveTo>
                  <a:lnTo>
                    <a:pt x="143" y="95"/>
                  </a:lnTo>
                  <a:lnTo>
                    <a:pt x="573" y="95"/>
                  </a:lnTo>
                  <a:lnTo>
                    <a:pt x="573" y="286"/>
                  </a:lnTo>
                  <a:lnTo>
                    <a:pt x="143" y="286"/>
                  </a:lnTo>
                  <a:lnTo>
                    <a:pt x="143" y="382"/>
                  </a:lnTo>
                  <a:lnTo>
                    <a:pt x="0" y="191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0000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61F5B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29775" name="Freeform 63"/>
            <p:cNvSpPr>
              <a:spLocks noEditPoints="1"/>
            </p:cNvSpPr>
            <p:nvPr/>
          </p:nvSpPr>
          <p:spPr bwMode="auto">
            <a:xfrm>
              <a:off x="915" y="2336"/>
              <a:ext cx="299" cy="227"/>
            </a:xfrm>
            <a:custGeom>
              <a:avLst/>
              <a:gdLst>
                <a:gd name="T0" fmla="*/ 0 w 599"/>
                <a:gd name="T1" fmla="*/ 1 h 454"/>
                <a:gd name="T2" fmla="*/ 0 w 599"/>
                <a:gd name="T3" fmla="*/ 1 h 454"/>
                <a:gd name="T4" fmla="*/ 0 w 599"/>
                <a:gd name="T5" fmla="*/ 1 h 454"/>
                <a:gd name="T6" fmla="*/ 0 w 599"/>
                <a:gd name="T7" fmla="*/ 1 h 454"/>
                <a:gd name="T8" fmla="*/ 0 w 599"/>
                <a:gd name="T9" fmla="*/ 1 h 454"/>
                <a:gd name="T10" fmla="*/ 0 w 599"/>
                <a:gd name="T11" fmla="*/ 1 h 454"/>
                <a:gd name="T12" fmla="*/ 0 w 599"/>
                <a:gd name="T13" fmla="*/ 1 h 454"/>
                <a:gd name="T14" fmla="*/ 0 w 599"/>
                <a:gd name="T15" fmla="*/ 1 h 454"/>
                <a:gd name="T16" fmla="*/ 0 w 599"/>
                <a:gd name="T17" fmla="*/ 1 h 454"/>
                <a:gd name="T18" fmla="*/ 0 w 599"/>
                <a:gd name="T19" fmla="*/ 1 h 454"/>
                <a:gd name="T20" fmla="*/ 0 w 599"/>
                <a:gd name="T21" fmla="*/ 1 h 454"/>
                <a:gd name="T22" fmla="*/ 0 w 599"/>
                <a:gd name="T23" fmla="*/ 1 h 454"/>
                <a:gd name="T24" fmla="*/ 0 w 599"/>
                <a:gd name="T25" fmla="*/ 1 h 454"/>
                <a:gd name="T26" fmla="*/ 0 w 599"/>
                <a:gd name="T27" fmla="*/ 1 h 454"/>
                <a:gd name="T28" fmla="*/ 0 w 599"/>
                <a:gd name="T29" fmla="*/ 1 h 454"/>
                <a:gd name="T30" fmla="*/ 0 w 599"/>
                <a:gd name="T31" fmla="*/ 1 h 454"/>
                <a:gd name="T32" fmla="*/ 0 w 599"/>
                <a:gd name="T33" fmla="*/ 1 h 454"/>
                <a:gd name="T34" fmla="*/ 0 w 599"/>
                <a:gd name="T35" fmla="*/ 1 h 454"/>
                <a:gd name="T36" fmla="*/ 0 w 599"/>
                <a:gd name="T37" fmla="*/ 1 h 454"/>
                <a:gd name="T38" fmla="*/ 0 w 599"/>
                <a:gd name="T39" fmla="*/ 1 h 454"/>
                <a:gd name="T40" fmla="*/ 0 w 599"/>
                <a:gd name="T41" fmla="*/ 1 h 454"/>
                <a:gd name="T42" fmla="*/ 0 w 599"/>
                <a:gd name="T43" fmla="*/ 1 h 454"/>
                <a:gd name="T44" fmla="*/ 0 w 599"/>
                <a:gd name="T45" fmla="*/ 1 h 454"/>
                <a:gd name="T46" fmla="*/ 0 w 599"/>
                <a:gd name="T47" fmla="*/ 0 h 454"/>
                <a:gd name="T48" fmla="*/ 0 w 599"/>
                <a:gd name="T49" fmla="*/ 1 h 454"/>
                <a:gd name="T50" fmla="*/ 0 w 599"/>
                <a:gd name="T51" fmla="*/ 1 h 454"/>
                <a:gd name="T52" fmla="*/ 0 w 599"/>
                <a:gd name="T53" fmla="*/ 1 h 454"/>
                <a:gd name="T54" fmla="*/ 0 w 599"/>
                <a:gd name="T55" fmla="*/ 1 h 454"/>
                <a:gd name="T56" fmla="*/ 0 w 599"/>
                <a:gd name="T57" fmla="*/ 1 h 454"/>
                <a:gd name="T58" fmla="*/ 0 w 599"/>
                <a:gd name="T59" fmla="*/ 1 h 454"/>
                <a:gd name="T60" fmla="*/ 0 w 599"/>
                <a:gd name="T61" fmla="*/ 1 h 454"/>
                <a:gd name="T62" fmla="*/ 0 w 599"/>
                <a:gd name="T63" fmla="*/ 1 h 454"/>
                <a:gd name="T64" fmla="*/ 0 w 599"/>
                <a:gd name="T65" fmla="*/ 1 h 454"/>
                <a:gd name="T66" fmla="*/ 0 w 599"/>
                <a:gd name="T67" fmla="*/ 1 h 454"/>
                <a:gd name="T68" fmla="*/ 0 w 599"/>
                <a:gd name="T69" fmla="*/ 1 h 454"/>
                <a:gd name="T70" fmla="*/ 0 w 599"/>
                <a:gd name="T71" fmla="*/ 1 h 454"/>
                <a:gd name="T72" fmla="*/ 0 w 599"/>
                <a:gd name="T73" fmla="*/ 1 h 454"/>
                <a:gd name="T74" fmla="*/ 0 w 599"/>
                <a:gd name="T75" fmla="*/ 1 h 454"/>
                <a:gd name="T76" fmla="*/ 0 w 599"/>
                <a:gd name="T77" fmla="*/ 1 h 454"/>
                <a:gd name="T78" fmla="*/ 0 w 599"/>
                <a:gd name="T79" fmla="*/ 1 h 454"/>
                <a:gd name="T80" fmla="*/ 0 w 599"/>
                <a:gd name="T81" fmla="*/ 1 h 454"/>
                <a:gd name="T82" fmla="*/ 0 w 599"/>
                <a:gd name="T83" fmla="*/ 1 h 454"/>
                <a:gd name="T84" fmla="*/ 0 w 599"/>
                <a:gd name="T85" fmla="*/ 1 h 454"/>
                <a:gd name="T86" fmla="*/ 0 w 599"/>
                <a:gd name="T87" fmla="*/ 1 h 45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99"/>
                <a:gd name="T133" fmla="*/ 0 h 454"/>
                <a:gd name="T134" fmla="*/ 599 w 599"/>
                <a:gd name="T135" fmla="*/ 454 h 45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99" h="454">
                  <a:moveTo>
                    <a:pt x="145" y="131"/>
                  </a:moveTo>
                  <a:lnTo>
                    <a:pt x="145" y="143"/>
                  </a:lnTo>
                  <a:lnTo>
                    <a:pt x="157" y="143"/>
                  </a:lnTo>
                  <a:lnTo>
                    <a:pt x="587" y="143"/>
                  </a:lnTo>
                  <a:lnTo>
                    <a:pt x="587" y="131"/>
                  </a:lnTo>
                  <a:lnTo>
                    <a:pt x="575" y="131"/>
                  </a:lnTo>
                  <a:lnTo>
                    <a:pt x="575" y="322"/>
                  </a:lnTo>
                  <a:lnTo>
                    <a:pt x="587" y="322"/>
                  </a:lnTo>
                  <a:lnTo>
                    <a:pt x="587" y="310"/>
                  </a:lnTo>
                  <a:lnTo>
                    <a:pt x="157" y="310"/>
                  </a:lnTo>
                  <a:lnTo>
                    <a:pt x="145" y="310"/>
                  </a:lnTo>
                  <a:lnTo>
                    <a:pt x="145" y="322"/>
                  </a:lnTo>
                  <a:lnTo>
                    <a:pt x="145" y="418"/>
                  </a:lnTo>
                  <a:lnTo>
                    <a:pt x="157" y="418"/>
                  </a:lnTo>
                  <a:lnTo>
                    <a:pt x="165" y="410"/>
                  </a:lnTo>
                  <a:lnTo>
                    <a:pt x="22" y="219"/>
                  </a:lnTo>
                  <a:lnTo>
                    <a:pt x="14" y="227"/>
                  </a:lnTo>
                  <a:lnTo>
                    <a:pt x="22" y="237"/>
                  </a:lnTo>
                  <a:lnTo>
                    <a:pt x="165" y="46"/>
                  </a:lnTo>
                  <a:lnTo>
                    <a:pt x="157" y="36"/>
                  </a:lnTo>
                  <a:lnTo>
                    <a:pt x="145" y="36"/>
                  </a:lnTo>
                  <a:lnTo>
                    <a:pt x="145" y="131"/>
                  </a:lnTo>
                  <a:close/>
                  <a:moveTo>
                    <a:pt x="169" y="36"/>
                  </a:moveTo>
                  <a:lnTo>
                    <a:pt x="169" y="0"/>
                  </a:lnTo>
                  <a:lnTo>
                    <a:pt x="149" y="28"/>
                  </a:lnTo>
                  <a:lnTo>
                    <a:pt x="6" y="219"/>
                  </a:lnTo>
                  <a:lnTo>
                    <a:pt x="0" y="227"/>
                  </a:lnTo>
                  <a:lnTo>
                    <a:pt x="6" y="237"/>
                  </a:lnTo>
                  <a:lnTo>
                    <a:pt x="149" y="428"/>
                  </a:lnTo>
                  <a:lnTo>
                    <a:pt x="169" y="454"/>
                  </a:lnTo>
                  <a:lnTo>
                    <a:pt x="169" y="418"/>
                  </a:lnTo>
                  <a:lnTo>
                    <a:pt x="169" y="322"/>
                  </a:lnTo>
                  <a:lnTo>
                    <a:pt x="157" y="322"/>
                  </a:lnTo>
                  <a:lnTo>
                    <a:pt x="157" y="334"/>
                  </a:lnTo>
                  <a:lnTo>
                    <a:pt x="587" y="334"/>
                  </a:lnTo>
                  <a:lnTo>
                    <a:pt x="599" y="334"/>
                  </a:lnTo>
                  <a:lnTo>
                    <a:pt x="599" y="322"/>
                  </a:lnTo>
                  <a:lnTo>
                    <a:pt x="599" y="131"/>
                  </a:lnTo>
                  <a:lnTo>
                    <a:pt x="599" y="119"/>
                  </a:lnTo>
                  <a:lnTo>
                    <a:pt x="587" y="119"/>
                  </a:lnTo>
                  <a:lnTo>
                    <a:pt x="157" y="119"/>
                  </a:lnTo>
                  <a:lnTo>
                    <a:pt x="157" y="131"/>
                  </a:lnTo>
                  <a:lnTo>
                    <a:pt x="169" y="131"/>
                  </a:lnTo>
                  <a:lnTo>
                    <a:pt x="169" y="3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61F5B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</p:grpSp>
      <p:sp>
        <p:nvSpPr>
          <p:cNvPr id="29746" name="Rectangle 66"/>
          <p:cNvSpPr>
            <a:spLocks noChangeArrowheads="1"/>
          </p:cNvSpPr>
          <p:nvPr/>
        </p:nvSpPr>
        <p:spPr bwMode="auto">
          <a:xfrm>
            <a:off x="2049463" y="4875213"/>
            <a:ext cx="1743075" cy="365125"/>
          </a:xfrm>
          <a:prstGeom prst="rect">
            <a:avLst/>
          </a:prstGeom>
          <a:solidFill>
            <a:srgbClr val="00B05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47" name="Rectangle 67"/>
          <p:cNvSpPr>
            <a:spLocks noChangeArrowheads="1"/>
          </p:cNvSpPr>
          <p:nvPr/>
        </p:nvSpPr>
        <p:spPr bwMode="auto">
          <a:xfrm>
            <a:off x="2289175" y="4930775"/>
            <a:ext cx="1368965" cy="2154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ru-RU" sz="1400" b="1" dirty="0">
                <a:solidFill>
                  <a:srgbClr val="000000"/>
                </a:solidFill>
              </a:rPr>
              <a:t>Операционный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48" name="Rectangle 68"/>
          <p:cNvSpPr>
            <a:spLocks noChangeArrowheads="1"/>
          </p:cNvSpPr>
          <p:nvPr/>
        </p:nvSpPr>
        <p:spPr bwMode="auto">
          <a:xfrm>
            <a:off x="5157788" y="4648200"/>
            <a:ext cx="3717925" cy="1524000"/>
          </a:xfrm>
          <a:prstGeom prst="rect">
            <a:avLst/>
          </a:prstGeom>
          <a:solidFill>
            <a:srgbClr val="CCECFF"/>
          </a:solidFill>
          <a:ln w="190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59" name="Rectangle 79"/>
          <p:cNvSpPr>
            <a:spLocks noChangeArrowheads="1"/>
          </p:cNvSpPr>
          <p:nvPr/>
        </p:nvSpPr>
        <p:spPr bwMode="auto">
          <a:xfrm>
            <a:off x="152400" y="4965700"/>
            <a:ext cx="911225" cy="365125"/>
          </a:xfrm>
          <a:prstGeom prst="rect">
            <a:avLst/>
          </a:prstGeom>
          <a:solidFill>
            <a:srgbClr val="00B050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60" name="Rectangle 80"/>
          <p:cNvSpPr>
            <a:spLocks noChangeArrowheads="1"/>
          </p:cNvSpPr>
          <p:nvPr/>
        </p:nvSpPr>
        <p:spPr bwMode="auto">
          <a:xfrm>
            <a:off x="256815" y="5039074"/>
            <a:ext cx="798295" cy="2154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ru-RU" sz="1400" b="1" dirty="0">
                <a:solidFill>
                  <a:srgbClr val="000000"/>
                </a:solidFill>
                <a:latin typeface="Arial Narrow" pitchFamily="34" charset="0"/>
              </a:rPr>
              <a:t>ежедневно</a:t>
            </a: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grpSp>
        <p:nvGrpSpPr>
          <p:cNvPr id="6" name="Group 83"/>
          <p:cNvGrpSpPr>
            <a:grpSpLocks/>
          </p:cNvGrpSpPr>
          <p:nvPr/>
        </p:nvGrpSpPr>
        <p:grpSpPr bwMode="auto">
          <a:xfrm>
            <a:off x="4541838" y="4922838"/>
            <a:ext cx="474662" cy="360362"/>
            <a:chOff x="2874" y="3148"/>
            <a:chExt cx="299" cy="227"/>
          </a:xfrm>
        </p:grpSpPr>
        <p:sp>
          <p:nvSpPr>
            <p:cNvPr id="29772" name="Freeform 81"/>
            <p:cNvSpPr>
              <a:spLocks/>
            </p:cNvSpPr>
            <p:nvPr/>
          </p:nvSpPr>
          <p:spPr bwMode="auto">
            <a:xfrm>
              <a:off x="2880" y="3166"/>
              <a:ext cx="287" cy="191"/>
            </a:xfrm>
            <a:custGeom>
              <a:avLst/>
              <a:gdLst>
                <a:gd name="T0" fmla="*/ 1 w 573"/>
                <a:gd name="T1" fmla="*/ 0 h 382"/>
                <a:gd name="T2" fmla="*/ 1 w 573"/>
                <a:gd name="T3" fmla="*/ 1 h 382"/>
                <a:gd name="T4" fmla="*/ 0 w 573"/>
                <a:gd name="T5" fmla="*/ 1 h 382"/>
                <a:gd name="T6" fmla="*/ 0 w 573"/>
                <a:gd name="T7" fmla="*/ 1 h 382"/>
                <a:gd name="T8" fmla="*/ 1 w 573"/>
                <a:gd name="T9" fmla="*/ 1 h 382"/>
                <a:gd name="T10" fmla="*/ 1 w 573"/>
                <a:gd name="T11" fmla="*/ 1 h 382"/>
                <a:gd name="T12" fmla="*/ 1 w 573"/>
                <a:gd name="T13" fmla="*/ 1 h 382"/>
                <a:gd name="T14" fmla="*/ 1 w 573"/>
                <a:gd name="T15" fmla="*/ 0 h 3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73"/>
                <a:gd name="T25" fmla="*/ 0 h 382"/>
                <a:gd name="T26" fmla="*/ 573 w 573"/>
                <a:gd name="T27" fmla="*/ 382 h 38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73" h="382">
                  <a:moveTo>
                    <a:pt x="430" y="0"/>
                  </a:moveTo>
                  <a:lnTo>
                    <a:pt x="430" y="95"/>
                  </a:lnTo>
                  <a:lnTo>
                    <a:pt x="0" y="95"/>
                  </a:lnTo>
                  <a:lnTo>
                    <a:pt x="0" y="286"/>
                  </a:lnTo>
                  <a:lnTo>
                    <a:pt x="430" y="286"/>
                  </a:lnTo>
                  <a:lnTo>
                    <a:pt x="430" y="382"/>
                  </a:lnTo>
                  <a:lnTo>
                    <a:pt x="573" y="191"/>
                  </a:lnTo>
                  <a:lnTo>
                    <a:pt x="430" y="0"/>
                  </a:lnTo>
                  <a:close/>
                </a:path>
              </a:pathLst>
            </a:custGeom>
            <a:solidFill>
              <a:srgbClr val="0000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61F5B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29773" name="Freeform 82"/>
            <p:cNvSpPr>
              <a:spLocks noEditPoints="1"/>
            </p:cNvSpPr>
            <p:nvPr/>
          </p:nvSpPr>
          <p:spPr bwMode="auto">
            <a:xfrm>
              <a:off x="2874" y="3148"/>
              <a:ext cx="299" cy="227"/>
            </a:xfrm>
            <a:custGeom>
              <a:avLst/>
              <a:gdLst>
                <a:gd name="T0" fmla="*/ 0 w 599"/>
                <a:gd name="T1" fmla="*/ 1 h 453"/>
                <a:gd name="T2" fmla="*/ 0 w 599"/>
                <a:gd name="T3" fmla="*/ 1 h 453"/>
                <a:gd name="T4" fmla="*/ 0 w 599"/>
                <a:gd name="T5" fmla="*/ 1 h 453"/>
                <a:gd name="T6" fmla="*/ 0 w 599"/>
                <a:gd name="T7" fmla="*/ 1 h 453"/>
                <a:gd name="T8" fmla="*/ 0 w 599"/>
                <a:gd name="T9" fmla="*/ 1 h 453"/>
                <a:gd name="T10" fmla="*/ 0 w 599"/>
                <a:gd name="T11" fmla="*/ 1 h 453"/>
                <a:gd name="T12" fmla="*/ 0 w 599"/>
                <a:gd name="T13" fmla="*/ 1 h 453"/>
                <a:gd name="T14" fmla="*/ 0 w 599"/>
                <a:gd name="T15" fmla="*/ 1 h 453"/>
                <a:gd name="T16" fmla="*/ 0 w 599"/>
                <a:gd name="T17" fmla="*/ 1 h 453"/>
                <a:gd name="T18" fmla="*/ 0 w 599"/>
                <a:gd name="T19" fmla="*/ 1 h 453"/>
                <a:gd name="T20" fmla="*/ 0 w 599"/>
                <a:gd name="T21" fmla="*/ 1 h 453"/>
                <a:gd name="T22" fmla="*/ 0 w 599"/>
                <a:gd name="T23" fmla="*/ 1 h 453"/>
                <a:gd name="T24" fmla="*/ 0 w 599"/>
                <a:gd name="T25" fmla="*/ 1 h 453"/>
                <a:gd name="T26" fmla="*/ 0 w 599"/>
                <a:gd name="T27" fmla="*/ 1 h 453"/>
                <a:gd name="T28" fmla="*/ 0 w 599"/>
                <a:gd name="T29" fmla="*/ 1 h 453"/>
                <a:gd name="T30" fmla="*/ 0 w 599"/>
                <a:gd name="T31" fmla="*/ 1 h 453"/>
                <a:gd name="T32" fmla="*/ 0 w 599"/>
                <a:gd name="T33" fmla="*/ 1 h 453"/>
                <a:gd name="T34" fmla="*/ 0 w 599"/>
                <a:gd name="T35" fmla="*/ 1 h 453"/>
                <a:gd name="T36" fmla="*/ 0 w 599"/>
                <a:gd name="T37" fmla="*/ 1 h 453"/>
                <a:gd name="T38" fmla="*/ 0 w 599"/>
                <a:gd name="T39" fmla="*/ 0 h 453"/>
                <a:gd name="T40" fmla="*/ 0 w 599"/>
                <a:gd name="T41" fmla="*/ 1 h 453"/>
                <a:gd name="T42" fmla="*/ 0 w 599"/>
                <a:gd name="T43" fmla="*/ 1 h 453"/>
                <a:gd name="T44" fmla="*/ 0 w 599"/>
                <a:gd name="T45" fmla="*/ 1 h 453"/>
                <a:gd name="T46" fmla="*/ 0 w 599"/>
                <a:gd name="T47" fmla="*/ 1 h 453"/>
                <a:gd name="T48" fmla="*/ 0 w 599"/>
                <a:gd name="T49" fmla="*/ 1 h 453"/>
                <a:gd name="T50" fmla="*/ 0 w 599"/>
                <a:gd name="T51" fmla="*/ 1 h 453"/>
                <a:gd name="T52" fmla="*/ 0 w 599"/>
                <a:gd name="T53" fmla="*/ 1 h 453"/>
                <a:gd name="T54" fmla="*/ 0 w 599"/>
                <a:gd name="T55" fmla="*/ 1 h 453"/>
                <a:gd name="T56" fmla="*/ 0 w 599"/>
                <a:gd name="T57" fmla="*/ 1 h 453"/>
                <a:gd name="T58" fmla="*/ 0 w 599"/>
                <a:gd name="T59" fmla="*/ 1 h 453"/>
                <a:gd name="T60" fmla="*/ 0 w 599"/>
                <a:gd name="T61" fmla="*/ 1 h 453"/>
                <a:gd name="T62" fmla="*/ 0 w 599"/>
                <a:gd name="T63" fmla="*/ 1 h 453"/>
                <a:gd name="T64" fmla="*/ 0 w 599"/>
                <a:gd name="T65" fmla="*/ 1 h 453"/>
                <a:gd name="T66" fmla="*/ 0 w 599"/>
                <a:gd name="T67" fmla="*/ 1 h 453"/>
                <a:gd name="T68" fmla="*/ 0 w 599"/>
                <a:gd name="T69" fmla="*/ 1 h 453"/>
                <a:gd name="T70" fmla="*/ 0 w 599"/>
                <a:gd name="T71" fmla="*/ 1 h 453"/>
                <a:gd name="T72" fmla="*/ 0 w 599"/>
                <a:gd name="T73" fmla="*/ 1 h 453"/>
                <a:gd name="T74" fmla="*/ 0 w 599"/>
                <a:gd name="T75" fmla="*/ 1 h 453"/>
                <a:gd name="T76" fmla="*/ 0 w 599"/>
                <a:gd name="T77" fmla="*/ 1 h 453"/>
                <a:gd name="T78" fmla="*/ 0 w 599"/>
                <a:gd name="T79" fmla="*/ 1 h 453"/>
                <a:gd name="T80" fmla="*/ 0 w 599"/>
                <a:gd name="T81" fmla="*/ 1 h 453"/>
                <a:gd name="T82" fmla="*/ 0 w 599"/>
                <a:gd name="T83" fmla="*/ 1 h 453"/>
                <a:gd name="T84" fmla="*/ 0 w 599"/>
                <a:gd name="T85" fmla="*/ 1 h 453"/>
                <a:gd name="T86" fmla="*/ 0 w 599"/>
                <a:gd name="T87" fmla="*/ 1 h 45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99"/>
                <a:gd name="T133" fmla="*/ 0 h 453"/>
                <a:gd name="T134" fmla="*/ 599 w 599"/>
                <a:gd name="T135" fmla="*/ 453 h 453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99" h="453">
                  <a:moveTo>
                    <a:pt x="430" y="131"/>
                  </a:moveTo>
                  <a:lnTo>
                    <a:pt x="442" y="131"/>
                  </a:lnTo>
                  <a:lnTo>
                    <a:pt x="442" y="119"/>
                  </a:lnTo>
                  <a:lnTo>
                    <a:pt x="12" y="119"/>
                  </a:lnTo>
                  <a:lnTo>
                    <a:pt x="0" y="119"/>
                  </a:lnTo>
                  <a:lnTo>
                    <a:pt x="0" y="131"/>
                  </a:lnTo>
                  <a:lnTo>
                    <a:pt x="0" y="322"/>
                  </a:lnTo>
                  <a:lnTo>
                    <a:pt x="0" y="334"/>
                  </a:lnTo>
                  <a:lnTo>
                    <a:pt x="12" y="334"/>
                  </a:lnTo>
                  <a:lnTo>
                    <a:pt x="442" y="334"/>
                  </a:lnTo>
                  <a:lnTo>
                    <a:pt x="442" y="322"/>
                  </a:lnTo>
                  <a:lnTo>
                    <a:pt x="430" y="322"/>
                  </a:lnTo>
                  <a:lnTo>
                    <a:pt x="430" y="418"/>
                  </a:lnTo>
                  <a:lnTo>
                    <a:pt x="430" y="453"/>
                  </a:lnTo>
                  <a:lnTo>
                    <a:pt x="450" y="428"/>
                  </a:lnTo>
                  <a:lnTo>
                    <a:pt x="593" y="237"/>
                  </a:lnTo>
                  <a:lnTo>
                    <a:pt x="599" y="227"/>
                  </a:lnTo>
                  <a:lnTo>
                    <a:pt x="593" y="219"/>
                  </a:lnTo>
                  <a:lnTo>
                    <a:pt x="450" y="28"/>
                  </a:lnTo>
                  <a:lnTo>
                    <a:pt x="430" y="0"/>
                  </a:lnTo>
                  <a:lnTo>
                    <a:pt x="430" y="36"/>
                  </a:lnTo>
                  <a:lnTo>
                    <a:pt x="430" y="131"/>
                  </a:lnTo>
                  <a:close/>
                  <a:moveTo>
                    <a:pt x="454" y="36"/>
                  </a:moveTo>
                  <a:lnTo>
                    <a:pt x="442" y="36"/>
                  </a:lnTo>
                  <a:lnTo>
                    <a:pt x="434" y="46"/>
                  </a:lnTo>
                  <a:lnTo>
                    <a:pt x="577" y="237"/>
                  </a:lnTo>
                  <a:lnTo>
                    <a:pt x="585" y="227"/>
                  </a:lnTo>
                  <a:lnTo>
                    <a:pt x="577" y="219"/>
                  </a:lnTo>
                  <a:lnTo>
                    <a:pt x="434" y="410"/>
                  </a:lnTo>
                  <a:lnTo>
                    <a:pt x="442" y="418"/>
                  </a:lnTo>
                  <a:lnTo>
                    <a:pt x="454" y="418"/>
                  </a:lnTo>
                  <a:lnTo>
                    <a:pt x="454" y="322"/>
                  </a:lnTo>
                  <a:lnTo>
                    <a:pt x="454" y="310"/>
                  </a:lnTo>
                  <a:lnTo>
                    <a:pt x="442" y="310"/>
                  </a:lnTo>
                  <a:lnTo>
                    <a:pt x="12" y="310"/>
                  </a:lnTo>
                  <a:lnTo>
                    <a:pt x="12" y="322"/>
                  </a:lnTo>
                  <a:lnTo>
                    <a:pt x="24" y="322"/>
                  </a:lnTo>
                  <a:lnTo>
                    <a:pt x="24" y="131"/>
                  </a:lnTo>
                  <a:lnTo>
                    <a:pt x="12" y="131"/>
                  </a:lnTo>
                  <a:lnTo>
                    <a:pt x="12" y="143"/>
                  </a:lnTo>
                  <a:lnTo>
                    <a:pt x="442" y="143"/>
                  </a:lnTo>
                  <a:lnTo>
                    <a:pt x="454" y="143"/>
                  </a:lnTo>
                  <a:lnTo>
                    <a:pt x="454" y="131"/>
                  </a:lnTo>
                  <a:lnTo>
                    <a:pt x="454" y="3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61F5B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</p:grpSp>
      <p:grpSp>
        <p:nvGrpSpPr>
          <p:cNvPr id="7" name="Group 86"/>
          <p:cNvGrpSpPr>
            <a:grpSpLocks/>
          </p:cNvGrpSpPr>
          <p:nvPr/>
        </p:nvGrpSpPr>
        <p:grpSpPr bwMode="auto">
          <a:xfrm>
            <a:off x="1066800" y="4953000"/>
            <a:ext cx="474663" cy="360363"/>
            <a:chOff x="628" y="3148"/>
            <a:chExt cx="299" cy="227"/>
          </a:xfrm>
        </p:grpSpPr>
        <p:sp>
          <p:nvSpPr>
            <p:cNvPr id="29770" name="Freeform 84"/>
            <p:cNvSpPr>
              <a:spLocks/>
            </p:cNvSpPr>
            <p:nvPr/>
          </p:nvSpPr>
          <p:spPr bwMode="auto">
            <a:xfrm>
              <a:off x="635" y="3166"/>
              <a:ext cx="286" cy="191"/>
            </a:xfrm>
            <a:custGeom>
              <a:avLst/>
              <a:gdLst>
                <a:gd name="T0" fmla="*/ 0 w 573"/>
                <a:gd name="T1" fmla="*/ 0 h 382"/>
                <a:gd name="T2" fmla="*/ 0 w 573"/>
                <a:gd name="T3" fmla="*/ 1 h 382"/>
                <a:gd name="T4" fmla="*/ 0 w 573"/>
                <a:gd name="T5" fmla="*/ 1 h 382"/>
                <a:gd name="T6" fmla="*/ 0 w 573"/>
                <a:gd name="T7" fmla="*/ 1 h 382"/>
                <a:gd name="T8" fmla="*/ 0 w 573"/>
                <a:gd name="T9" fmla="*/ 1 h 382"/>
                <a:gd name="T10" fmla="*/ 0 w 573"/>
                <a:gd name="T11" fmla="*/ 1 h 382"/>
                <a:gd name="T12" fmla="*/ 0 w 573"/>
                <a:gd name="T13" fmla="*/ 1 h 382"/>
                <a:gd name="T14" fmla="*/ 0 w 573"/>
                <a:gd name="T15" fmla="*/ 0 h 3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73"/>
                <a:gd name="T25" fmla="*/ 0 h 382"/>
                <a:gd name="T26" fmla="*/ 573 w 573"/>
                <a:gd name="T27" fmla="*/ 382 h 38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73" h="382">
                  <a:moveTo>
                    <a:pt x="143" y="0"/>
                  </a:moveTo>
                  <a:lnTo>
                    <a:pt x="143" y="95"/>
                  </a:lnTo>
                  <a:lnTo>
                    <a:pt x="573" y="95"/>
                  </a:lnTo>
                  <a:lnTo>
                    <a:pt x="573" y="286"/>
                  </a:lnTo>
                  <a:lnTo>
                    <a:pt x="143" y="286"/>
                  </a:lnTo>
                  <a:lnTo>
                    <a:pt x="143" y="382"/>
                  </a:lnTo>
                  <a:lnTo>
                    <a:pt x="0" y="191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0000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61F5B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29771" name="Freeform 85"/>
            <p:cNvSpPr>
              <a:spLocks noEditPoints="1"/>
            </p:cNvSpPr>
            <p:nvPr/>
          </p:nvSpPr>
          <p:spPr bwMode="auto">
            <a:xfrm>
              <a:off x="628" y="3148"/>
              <a:ext cx="299" cy="227"/>
            </a:xfrm>
            <a:custGeom>
              <a:avLst/>
              <a:gdLst>
                <a:gd name="T0" fmla="*/ 0 w 599"/>
                <a:gd name="T1" fmla="*/ 1 h 453"/>
                <a:gd name="T2" fmla="*/ 0 w 599"/>
                <a:gd name="T3" fmla="*/ 1 h 453"/>
                <a:gd name="T4" fmla="*/ 0 w 599"/>
                <a:gd name="T5" fmla="*/ 1 h 453"/>
                <a:gd name="T6" fmla="*/ 0 w 599"/>
                <a:gd name="T7" fmla="*/ 1 h 453"/>
                <a:gd name="T8" fmla="*/ 0 w 599"/>
                <a:gd name="T9" fmla="*/ 1 h 453"/>
                <a:gd name="T10" fmla="*/ 0 w 599"/>
                <a:gd name="T11" fmla="*/ 1 h 453"/>
                <a:gd name="T12" fmla="*/ 0 w 599"/>
                <a:gd name="T13" fmla="*/ 1 h 453"/>
                <a:gd name="T14" fmla="*/ 0 w 599"/>
                <a:gd name="T15" fmla="*/ 1 h 453"/>
                <a:gd name="T16" fmla="*/ 0 w 599"/>
                <a:gd name="T17" fmla="*/ 1 h 453"/>
                <a:gd name="T18" fmla="*/ 0 w 599"/>
                <a:gd name="T19" fmla="*/ 1 h 453"/>
                <a:gd name="T20" fmla="*/ 0 w 599"/>
                <a:gd name="T21" fmla="*/ 1 h 453"/>
                <a:gd name="T22" fmla="*/ 0 w 599"/>
                <a:gd name="T23" fmla="*/ 1 h 453"/>
                <a:gd name="T24" fmla="*/ 0 w 599"/>
                <a:gd name="T25" fmla="*/ 1 h 453"/>
                <a:gd name="T26" fmla="*/ 0 w 599"/>
                <a:gd name="T27" fmla="*/ 1 h 453"/>
                <a:gd name="T28" fmla="*/ 0 w 599"/>
                <a:gd name="T29" fmla="*/ 1 h 453"/>
                <a:gd name="T30" fmla="*/ 0 w 599"/>
                <a:gd name="T31" fmla="*/ 1 h 453"/>
                <a:gd name="T32" fmla="*/ 0 w 599"/>
                <a:gd name="T33" fmla="*/ 1 h 453"/>
                <a:gd name="T34" fmla="*/ 0 w 599"/>
                <a:gd name="T35" fmla="*/ 1 h 453"/>
                <a:gd name="T36" fmla="*/ 0 w 599"/>
                <a:gd name="T37" fmla="*/ 1 h 453"/>
                <a:gd name="T38" fmla="*/ 0 w 599"/>
                <a:gd name="T39" fmla="*/ 1 h 453"/>
                <a:gd name="T40" fmla="*/ 0 w 599"/>
                <a:gd name="T41" fmla="*/ 1 h 453"/>
                <a:gd name="T42" fmla="*/ 0 w 599"/>
                <a:gd name="T43" fmla="*/ 1 h 453"/>
                <a:gd name="T44" fmla="*/ 0 w 599"/>
                <a:gd name="T45" fmla="*/ 1 h 453"/>
                <a:gd name="T46" fmla="*/ 0 w 599"/>
                <a:gd name="T47" fmla="*/ 0 h 453"/>
                <a:gd name="T48" fmla="*/ 0 w 599"/>
                <a:gd name="T49" fmla="*/ 1 h 453"/>
                <a:gd name="T50" fmla="*/ 0 w 599"/>
                <a:gd name="T51" fmla="*/ 1 h 453"/>
                <a:gd name="T52" fmla="*/ 0 w 599"/>
                <a:gd name="T53" fmla="*/ 1 h 453"/>
                <a:gd name="T54" fmla="*/ 0 w 599"/>
                <a:gd name="T55" fmla="*/ 1 h 453"/>
                <a:gd name="T56" fmla="*/ 0 w 599"/>
                <a:gd name="T57" fmla="*/ 1 h 453"/>
                <a:gd name="T58" fmla="*/ 0 w 599"/>
                <a:gd name="T59" fmla="*/ 1 h 453"/>
                <a:gd name="T60" fmla="*/ 0 w 599"/>
                <a:gd name="T61" fmla="*/ 1 h 453"/>
                <a:gd name="T62" fmla="*/ 0 w 599"/>
                <a:gd name="T63" fmla="*/ 1 h 453"/>
                <a:gd name="T64" fmla="*/ 0 w 599"/>
                <a:gd name="T65" fmla="*/ 1 h 453"/>
                <a:gd name="T66" fmla="*/ 0 w 599"/>
                <a:gd name="T67" fmla="*/ 1 h 453"/>
                <a:gd name="T68" fmla="*/ 0 w 599"/>
                <a:gd name="T69" fmla="*/ 1 h 453"/>
                <a:gd name="T70" fmla="*/ 0 w 599"/>
                <a:gd name="T71" fmla="*/ 1 h 453"/>
                <a:gd name="T72" fmla="*/ 0 w 599"/>
                <a:gd name="T73" fmla="*/ 1 h 453"/>
                <a:gd name="T74" fmla="*/ 0 w 599"/>
                <a:gd name="T75" fmla="*/ 1 h 453"/>
                <a:gd name="T76" fmla="*/ 0 w 599"/>
                <a:gd name="T77" fmla="*/ 1 h 453"/>
                <a:gd name="T78" fmla="*/ 0 w 599"/>
                <a:gd name="T79" fmla="*/ 1 h 453"/>
                <a:gd name="T80" fmla="*/ 0 w 599"/>
                <a:gd name="T81" fmla="*/ 1 h 453"/>
                <a:gd name="T82" fmla="*/ 0 w 599"/>
                <a:gd name="T83" fmla="*/ 1 h 453"/>
                <a:gd name="T84" fmla="*/ 0 w 599"/>
                <a:gd name="T85" fmla="*/ 1 h 453"/>
                <a:gd name="T86" fmla="*/ 0 w 599"/>
                <a:gd name="T87" fmla="*/ 1 h 45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99"/>
                <a:gd name="T133" fmla="*/ 0 h 453"/>
                <a:gd name="T134" fmla="*/ 599 w 599"/>
                <a:gd name="T135" fmla="*/ 453 h 453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99" h="453">
                  <a:moveTo>
                    <a:pt x="145" y="131"/>
                  </a:moveTo>
                  <a:lnTo>
                    <a:pt x="145" y="143"/>
                  </a:lnTo>
                  <a:lnTo>
                    <a:pt x="157" y="143"/>
                  </a:lnTo>
                  <a:lnTo>
                    <a:pt x="587" y="143"/>
                  </a:lnTo>
                  <a:lnTo>
                    <a:pt x="587" y="131"/>
                  </a:lnTo>
                  <a:lnTo>
                    <a:pt x="575" y="131"/>
                  </a:lnTo>
                  <a:lnTo>
                    <a:pt x="575" y="322"/>
                  </a:lnTo>
                  <a:lnTo>
                    <a:pt x="587" y="322"/>
                  </a:lnTo>
                  <a:lnTo>
                    <a:pt x="587" y="310"/>
                  </a:lnTo>
                  <a:lnTo>
                    <a:pt x="157" y="310"/>
                  </a:lnTo>
                  <a:lnTo>
                    <a:pt x="145" y="310"/>
                  </a:lnTo>
                  <a:lnTo>
                    <a:pt x="145" y="322"/>
                  </a:lnTo>
                  <a:lnTo>
                    <a:pt x="145" y="418"/>
                  </a:lnTo>
                  <a:lnTo>
                    <a:pt x="157" y="418"/>
                  </a:lnTo>
                  <a:lnTo>
                    <a:pt x="165" y="410"/>
                  </a:lnTo>
                  <a:lnTo>
                    <a:pt x="22" y="219"/>
                  </a:lnTo>
                  <a:lnTo>
                    <a:pt x="14" y="227"/>
                  </a:lnTo>
                  <a:lnTo>
                    <a:pt x="22" y="237"/>
                  </a:lnTo>
                  <a:lnTo>
                    <a:pt x="165" y="46"/>
                  </a:lnTo>
                  <a:lnTo>
                    <a:pt x="157" y="36"/>
                  </a:lnTo>
                  <a:lnTo>
                    <a:pt x="145" y="36"/>
                  </a:lnTo>
                  <a:lnTo>
                    <a:pt x="145" y="131"/>
                  </a:lnTo>
                  <a:close/>
                  <a:moveTo>
                    <a:pt x="169" y="36"/>
                  </a:moveTo>
                  <a:lnTo>
                    <a:pt x="169" y="0"/>
                  </a:lnTo>
                  <a:lnTo>
                    <a:pt x="149" y="28"/>
                  </a:lnTo>
                  <a:lnTo>
                    <a:pt x="6" y="219"/>
                  </a:lnTo>
                  <a:lnTo>
                    <a:pt x="0" y="227"/>
                  </a:lnTo>
                  <a:lnTo>
                    <a:pt x="6" y="237"/>
                  </a:lnTo>
                  <a:lnTo>
                    <a:pt x="149" y="428"/>
                  </a:lnTo>
                  <a:lnTo>
                    <a:pt x="169" y="453"/>
                  </a:lnTo>
                  <a:lnTo>
                    <a:pt x="169" y="418"/>
                  </a:lnTo>
                  <a:lnTo>
                    <a:pt x="169" y="322"/>
                  </a:lnTo>
                  <a:lnTo>
                    <a:pt x="157" y="322"/>
                  </a:lnTo>
                  <a:lnTo>
                    <a:pt x="157" y="334"/>
                  </a:lnTo>
                  <a:lnTo>
                    <a:pt x="587" y="334"/>
                  </a:lnTo>
                  <a:lnTo>
                    <a:pt x="599" y="334"/>
                  </a:lnTo>
                  <a:lnTo>
                    <a:pt x="599" y="322"/>
                  </a:lnTo>
                  <a:lnTo>
                    <a:pt x="599" y="131"/>
                  </a:lnTo>
                  <a:lnTo>
                    <a:pt x="599" y="119"/>
                  </a:lnTo>
                  <a:lnTo>
                    <a:pt x="587" y="119"/>
                  </a:lnTo>
                  <a:lnTo>
                    <a:pt x="157" y="119"/>
                  </a:lnTo>
                  <a:lnTo>
                    <a:pt x="157" y="131"/>
                  </a:lnTo>
                  <a:lnTo>
                    <a:pt x="169" y="131"/>
                  </a:lnTo>
                  <a:lnTo>
                    <a:pt x="169" y="3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61F5B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</p:grpSp>
      <p:sp>
        <p:nvSpPr>
          <p:cNvPr id="29764" name="Rectangle 89"/>
          <p:cNvSpPr>
            <a:spLocks noChangeArrowheads="1"/>
          </p:cNvSpPr>
          <p:nvPr/>
        </p:nvSpPr>
        <p:spPr bwMode="auto">
          <a:xfrm>
            <a:off x="1993900" y="112713"/>
            <a:ext cx="4810125" cy="8207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65" name="Rectangle 92"/>
          <p:cNvSpPr>
            <a:spLocks noChangeArrowheads="1"/>
          </p:cNvSpPr>
          <p:nvPr/>
        </p:nvSpPr>
        <p:spPr bwMode="auto">
          <a:xfrm>
            <a:off x="4322763" y="795020"/>
            <a:ext cx="4165238" cy="49244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6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Решения в области управления цепочками поставок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9766" name="Text Box 97"/>
          <p:cNvSpPr txBox="1">
            <a:spLocks noChangeArrowheads="1"/>
          </p:cNvSpPr>
          <p:nvPr/>
        </p:nvSpPr>
        <p:spPr bwMode="auto">
          <a:xfrm>
            <a:off x="295275" y="3657600"/>
            <a:ext cx="1200149" cy="53399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61F5B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rPr>
              <a:t>3</a:t>
            </a: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srgbClr val="061F5B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rPr>
              <a:t> месяца</a:t>
            </a: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61F5B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rPr>
              <a:t>.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61F5B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rPr>
              <a:t> - 1 </a:t>
            </a: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srgbClr val="061F5B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rPr>
              <a:t>год</a:t>
            </a: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9769" name="Rectangle 4"/>
          <p:cNvSpPr>
            <a:spLocks noChangeArrowheads="1"/>
          </p:cNvSpPr>
          <p:nvPr/>
        </p:nvSpPr>
        <p:spPr bwMode="auto">
          <a:xfrm>
            <a:off x="457200" y="6511925"/>
            <a:ext cx="806450" cy="1539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B2B2B2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rPr>
              <a:t>© Denny J. Cho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srgbClr val="061F5B"/>
              </a:solidFill>
              <a:effectLst/>
              <a:uLnTx/>
              <a:uFillTx/>
              <a:latin typeface="Calibri" pitchFamily="34" charset="0"/>
              <a:ea typeface="+mn-ea"/>
              <a:cs typeface="+mn-cs"/>
            </a:endParaRPr>
          </a:p>
        </p:txBody>
      </p:sp>
      <p:sp>
        <p:nvSpPr>
          <p:cNvPr id="85" name="Rectangle 11"/>
          <p:cNvSpPr>
            <a:spLocks noChangeArrowheads="1"/>
          </p:cNvSpPr>
          <p:nvPr/>
        </p:nvSpPr>
        <p:spPr bwMode="auto">
          <a:xfrm>
            <a:off x="701759" y="228600"/>
            <a:ext cx="7691354" cy="3231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2100" b="1" i="0" u="none" strike="noStrike" kern="1200" cap="none" spc="0" normalizeH="0" baseline="0" noProof="0" dirty="0">
                <a:ln>
                  <a:noFill/>
                </a:ln>
                <a:solidFill>
                  <a:srgbClr val="6600CC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Аспекты проектирования и стратегии цепочек поставок</a:t>
            </a:r>
            <a:endParaRPr kumimoji="0" lang="en-US" sz="2100" b="1" i="0" u="none" strike="noStrike" kern="1200" cap="none" spc="0" normalizeH="0" baseline="0" noProof="0" dirty="0">
              <a:ln>
                <a:noFill/>
              </a:ln>
              <a:solidFill>
                <a:srgbClr val="6600CC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 bwMode="auto">
          <a:xfrm>
            <a:off x="7947025" y="6337300"/>
            <a:ext cx="116205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defPPr>
              <a:defRPr lang="en-GB"/>
            </a:defPPr>
            <a:lvl1pPr algn="r" rtl="0" fontAlgn="base">
              <a:spcBef>
                <a:spcPct val="0"/>
              </a:spcBef>
              <a:spcAft>
                <a:spcPct val="0"/>
              </a:spcAft>
              <a:defRPr sz="1400" kern="1200">
                <a:solidFill>
                  <a:schemeClr val="bg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7BD958D9-E639-46AC-BD63-9A3E46C1A5CD}" type="slidenum">
              <a:rPr lang="en-GB" smtClean="0"/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n-GB" sz="1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F839E776-051A-8A23-AFB7-3A0AAA8D47AF}"/>
              </a:ext>
            </a:extLst>
          </p:cNvPr>
          <p:cNvSpPr txBox="1"/>
          <p:nvPr/>
        </p:nvSpPr>
        <p:spPr>
          <a:xfrm>
            <a:off x="4398962" y="1600200"/>
            <a:ext cx="4211638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b="1" dirty="0"/>
              <a:t>Стратегия цепочки поставок</a:t>
            </a:r>
          </a:p>
          <a:p>
            <a:endParaRPr lang="ru-RU" sz="1200" dirty="0"/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ru-RU" sz="1200" dirty="0"/>
              <a:t>Каналы продаж, аутсорсинг или собственное производство, фокус: затраты или сервис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ru-RU" sz="1200" dirty="0"/>
              <a:t>Проектирование сети (количество заводов и складов)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ru-RU" sz="1200" dirty="0"/>
              <a:t>Размещение и мощности заводов и складов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ru-RU" sz="1200" dirty="0"/>
              <a:t>Ассортимент продукции на каждом заводе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9EB7A79-60C4-4C45-013E-8EFE21889775}"/>
              </a:ext>
            </a:extLst>
          </p:cNvPr>
          <p:cNvSpPr txBox="1"/>
          <p:nvPr/>
        </p:nvSpPr>
        <p:spPr>
          <a:xfrm>
            <a:off x="5259388" y="3284538"/>
            <a:ext cx="3503547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b="1" dirty="0"/>
              <a:t>Закупки и планирование производства</a:t>
            </a:r>
          </a:p>
          <a:p>
            <a:endParaRPr lang="ru-RU" sz="1200" dirty="0"/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ru-RU" sz="1200" dirty="0"/>
              <a:t>Политика запасов и уровень страхового запаса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ru-RU" sz="1200" dirty="0"/>
              <a:t>Распределение поставок по рынкам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ru-RU" sz="1200" dirty="0"/>
              <a:t>Стратегии транспортировки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D920EA8F-8E6A-2A82-10CD-6CBCCF908B39}"/>
              </a:ext>
            </a:extLst>
          </p:cNvPr>
          <p:cNvSpPr txBox="1"/>
          <p:nvPr/>
        </p:nvSpPr>
        <p:spPr>
          <a:xfrm>
            <a:off x="5319713" y="4810035"/>
            <a:ext cx="3503547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b="1" dirty="0"/>
              <a:t>Планирование производства</a:t>
            </a:r>
          </a:p>
          <a:p>
            <a:endParaRPr lang="ru-RU" sz="1200" dirty="0"/>
          </a:p>
          <a:p>
            <a:r>
              <a:rPr lang="ru-RU" sz="1200" dirty="0"/>
              <a:t>Планирование распределения и маршрутов</a:t>
            </a:r>
          </a:p>
          <a:p>
            <a:r>
              <a:rPr lang="ru-RU" sz="1200" dirty="0"/>
              <a:t>Заказы на пополнение запасов</a:t>
            </a:r>
          </a:p>
          <a:p>
            <a:r>
              <a:rPr lang="ru-RU" sz="1200" dirty="0"/>
              <a:t>Расчёт сроков поставки</a:t>
            </a:r>
          </a:p>
          <a:p>
            <a:r>
              <a:rPr lang="ru-RU" sz="1200" dirty="0"/>
              <a:t>Управление перемещением материалов</a:t>
            </a:r>
          </a:p>
        </p:txBody>
      </p:sp>
    </p:spTree>
    <p:extLst>
      <p:ext uri="{BB962C8B-B14F-4D97-AF65-F5344CB8AC3E}">
        <p14:creationId xmlns:p14="http://schemas.microsoft.com/office/powerpoint/2010/main" val="4088313031"/>
      </p:ext>
    </p:extLst>
  </p:cSld>
  <p:clrMapOvr>
    <a:masterClrMapping/>
  </p:clrMapOvr>
  <p:transition/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51"/>
          <p:cNvSpPr>
            <a:spLocks noChangeArrowheads="1"/>
          </p:cNvSpPr>
          <p:nvPr/>
        </p:nvSpPr>
        <p:spPr bwMode="auto">
          <a:xfrm>
            <a:off x="333375" y="255588"/>
            <a:ext cx="8467725" cy="1180146"/>
          </a:xfrm>
          <a:prstGeom prst="rect">
            <a:avLst/>
          </a:prstGeom>
          <a:noFill/>
          <a:ln w="28575">
            <a:solidFill>
              <a:srgbClr val="FF66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de-DE" altLang="de-DE" sz="2400"/>
          </a:p>
        </p:txBody>
      </p:sp>
      <p:sp>
        <p:nvSpPr>
          <p:cNvPr id="16387" name="Rectangle 5"/>
          <p:cNvSpPr>
            <a:spLocks noGrp="1" noChangeArrowheads="1"/>
          </p:cNvSpPr>
          <p:nvPr>
            <p:ph type="title"/>
          </p:nvPr>
        </p:nvSpPr>
        <p:spPr>
          <a:xfrm>
            <a:off x="-955166" y="249789"/>
            <a:ext cx="9144000" cy="1219200"/>
          </a:xfrm>
        </p:spPr>
        <p:txBody>
          <a:bodyPr anchor="t"/>
          <a:lstStyle/>
          <a:p>
            <a:r>
              <a:rPr lang="ru-RU" altLang="de-DE" sz="3600" b="1" dirty="0">
                <a:solidFill>
                  <a:srgbClr val="7030A0"/>
                </a:solidFill>
              </a:rPr>
              <a:t>Эффективные и Продуктивные Цепочки Поставок</a:t>
            </a:r>
            <a:endParaRPr lang="en-IE" altLang="de-DE" sz="3600" b="1" dirty="0">
              <a:solidFill>
                <a:srgbClr val="7030A0"/>
              </a:solidFill>
            </a:endParaRPr>
          </a:p>
        </p:txBody>
      </p:sp>
      <p:sp>
        <p:nvSpPr>
          <p:cNvPr id="16388" name="Rectangle 6"/>
          <p:cNvSpPr>
            <a:spLocks noGrp="1" noChangeArrowheads="1"/>
          </p:cNvSpPr>
          <p:nvPr>
            <p:ph type="body" idx="1"/>
          </p:nvPr>
        </p:nvSpPr>
        <p:spPr>
          <a:xfrm>
            <a:off x="169863" y="1636713"/>
            <a:ext cx="8580437" cy="4805362"/>
          </a:xfrm>
        </p:spPr>
        <p:txBody>
          <a:bodyPr/>
          <a:lstStyle/>
          <a:p>
            <a:pPr>
              <a:buFontTx/>
              <a:buNone/>
            </a:pPr>
            <a:r>
              <a:rPr lang="ru-RU" altLang="de-DE" sz="2800" b="1" i="1" dirty="0"/>
              <a:t>Ключевые факторы</a:t>
            </a:r>
            <a:r>
              <a:rPr lang="de-DE" altLang="de-DE" sz="2800" b="1" i="1" dirty="0"/>
              <a:t>: </a:t>
            </a:r>
            <a:endParaRPr lang="de-DE" altLang="de-DE" sz="2800" dirty="0"/>
          </a:p>
          <a:p>
            <a:pPr>
              <a:buFontTx/>
              <a:buNone/>
            </a:pPr>
            <a:endParaRPr lang="de-DE" altLang="de-DE" sz="1600" dirty="0">
              <a:latin typeface="Comic Sans MS" pitchFamily="66" charset="0"/>
            </a:endParaRPr>
          </a:p>
          <a:p>
            <a:pPr marL="931863" lvl="1" indent="-474663">
              <a:buClr>
                <a:srgbClr val="FF6600"/>
              </a:buClr>
              <a:buFont typeface="Wingdings" pitchFamily="2" charset="2"/>
              <a:buChar char="q"/>
            </a:pPr>
            <a:r>
              <a:rPr lang="ru-RU" altLang="de-DE" sz="2000" dirty="0">
                <a:latin typeface="Comic Sans MS" pitchFamily="66" charset="0"/>
              </a:rPr>
              <a:t>Понимание потребностей конечного пользователя</a:t>
            </a:r>
          </a:p>
          <a:p>
            <a:pPr marL="931863" lvl="1" indent="-474663">
              <a:buClr>
                <a:srgbClr val="FF6600"/>
              </a:buClr>
              <a:buFont typeface="Wingdings" pitchFamily="2" charset="2"/>
              <a:buChar char="q"/>
            </a:pPr>
            <a:r>
              <a:rPr lang="ru-RU" altLang="de-DE" sz="2000" dirty="0">
                <a:latin typeface="Comic Sans MS" pitchFamily="66" charset="0"/>
              </a:rPr>
              <a:t>Принятие эффективной стратегии цепочки поставок для удовлетворения потребностей конечного потребителя</a:t>
            </a:r>
          </a:p>
          <a:p>
            <a:pPr marL="931863" lvl="1" indent="-474663">
              <a:buClr>
                <a:srgbClr val="FF6600"/>
              </a:buClr>
              <a:buFont typeface="Wingdings" pitchFamily="2" charset="2"/>
              <a:buChar char="q"/>
            </a:pPr>
            <a:r>
              <a:rPr lang="ru-RU" altLang="de-DE" sz="2000" dirty="0">
                <a:latin typeface="Comic Sans MS" pitchFamily="66" charset="0"/>
              </a:rPr>
              <a:t>Интеграция членов цепочки поставок</a:t>
            </a:r>
          </a:p>
          <a:p>
            <a:pPr marL="931863" lvl="1" indent="-474663">
              <a:buClr>
                <a:srgbClr val="FF6600"/>
              </a:buClr>
              <a:buFont typeface="Wingdings" pitchFamily="2" charset="2"/>
              <a:buChar char="q"/>
            </a:pPr>
            <a:r>
              <a:rPr lang="ru-RU" altLang="de-DE" sz="2000" dirty="0">
                <a:latin typeface="Comic Sans MS" pitchFamily="66" charset="0"/>
              </a:rPr>
              <a:t>Успешное решение оперативных вопросов</a:t>
            </a:r>
          </a:p>
          <a:p>
            <a:pPr marL="931863" lvl="1" indent="-474663">
              <a:buClr>
                <a:srgbClr val="FF6600"/>
              </a:buClr>
              <a:buFont typeface="Wingdings" pitchFamily="2" charset="2"/>
              <a:buChar char="q"/>
            </a:pPr>
            <a:r>
              <a:rPr lang="ru-RU" altLang="de-DE" sz="2000" dirty="0">
                <a:latin typeface="Comic Sans MS" pitchFamily="66" charset="0"/>
              </a:rPr>
              <a:t>Успешное рассмотрение влияния интернационализации на цепочку поставок</a:t>
            </a:r>
          </a:p>
          <a:p>
            <a:pPr marL="931863" lvl="1" indent="-474663">
              <a:buClr>
                <a:srgbClr val="FF6600"/>
              </a:buClr>
              <a:buFont typeface="Wingdings" pitchFamily="2" charset="2"/>
              <a:buChar char="q"/>
            </a:pPr>
            <a:r>
              <a:rPr lang="ru-RU" altLang="de-DE" sz="2000" dirty="0">
                <a:latin typeface="Comic Sans MS" pitchFamily="66" charset="0"/>
              </a:rPr>
              <a:t>Управление информационными системами и технологиями, которые держат цепочку поставок</a:t>
            </a:r>
          </a:p>
          <a:p>
            <a:pPr marL="931863" lvl="1" indent="-474663">
              <a:buClr>
                <a:srgbClr val="FF6600"/>
              </a:buClr>
              <a:buFont typeface="Wingdings" pitchFamily="2" charset="2"/>
              <a:buChar char="q"/>
            </a:pPr>
            <a:r>
              <a:rPr lang="ru-RU" altLang="de-DE" sz="2000" dirty="0">
                <a:latin typeface="Comic Sans MS" pitchFamily="66" charset="0"/>
              </a:rPr>
              <a:t>Обеспечение ценности для клиента, предоставляемой цепочкой поставок</a:t>
            </a:r>
            <a:endParaRPr lang="de-DE" altLang="de-DE" sz="2000" dirty="0">
              <a:latin typeface="Comic Sans MS" pitchFamily="66" charset="0"/>
            </a:endParaRPr>
          </a:p>
        </p:txBody>
      </p:sp>
      <p:pic>
        <p:nvPicPr>
          <p:cNvPr id="16390" name="Picture 9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657975"/>
            <a:ext cx="393700" cy="2270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391" name="Rectangle 53"/>
          <p:cNvSpPr>
            <a:spLocks noChangeArrowheads="1"/>
          </p:cNvSpPr>
          <p:nvPr/>
        </p:nvSpPr>
        <p:spPr bwMode="auto">
          <a:xfrm>
            <a:off x="284163" y="2249488"/>
            <a:ext cx="8521700" cy="3951287"/>
          </a:xfrm>
          <a:prstGeom prst="rect">
            <a:avLst/>
          </a:prstGeom>
          <a:noFill/>
          <a:ln w="38100">
            <a:solidFill>
              <a:srgbClr val="6633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de-DE" altLang="de-DE" sz="2400"/>
          </a:p>
        </p:txBody>
      </p:sp>
      <p:grpSp>
        <p:nvGrpSpPr>
          <p:cNvPr id="3" name="Group 54"/>
          <p:cNvGrpSpPr>
            <a:grpSpLocks/>
          </p:cNvGrpSpPr>
          <p:nvPr/>
        </p:nvGrpSpPr>
        <p:grpSpPr bwMode="auto">
          <a:xfrm>
            <a:off x="6016625" y="1574800"/>
            <a:ext cx="2449513" cy="814388"/>
            <a:chOff x="1632" y="3120"/>
            <a:chExt cx="2088" cy="694"/>
          </a:xfrm>
        </p:grpSpPr>
        <p:grpSp>
          <p:nvGrpSpPr>
            <p:cNvPr id="4" name="Group 55"/>
            <p:cNvGrpSpPr>
              <a:grpSpLocks/>
            </p:cNvGrpSpPr>
            <p:nvPr/>
          </p:nvGrpSpPr>
          <p:grpSpPr bwMode="auto">
            <a:xfrm>
              <a:off x="1632" y="3120"/>
              <a:ext cx="2088" cy="694"/>
              <a:chOff x="1632" y="2592"/>
              <a:chExt cx="2544" cy="846"/>
            </a:xfrm>
          </p:grpSpPr>
          <p:sp>
            <p:nvSpPr>
              <p:cNvPr id="16398" name="AutoShape 56"/>
              <p:cNvSpPr>
                <a:spLocks noChangeArrowheads="1"/>
              </p:cNvSpPr>
              <p:nvPr/>
            </p:nvSpPr>
            <p:spPr bwMode="auto">
              <a:xfrm>
                <a:off x="3600" y="2688"/>
                <a:ext cx="576" cy="576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w 21600"/>
                  <a:gd name="T9" fmla="*/ 0 h 21600"/>
                  <a:gd name="T10" fmla="*/ 0 w 21600"/>
                  <a:gd name="T11" fmla="*/ 0 h 21600"/>
                  <a:gd name="T12" fmla="*/ 0 w 21600"/>
                  <a:gd name="T13" fmla="*/ 0 h 21600"/>
                  <a:gd name="T14" fmla="*/ 0 w 21600"/>
                  <a:gd name="T15" fmla="*/ 0 h 2160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3150 w 21600"/>
                  <a:gd name="T25" fmla="*/ 3150 h 21600"/>
                  <a:gd name="T26" fmla="*/ 18450 w 21600"/>
                  <a:gd name="T27" fmla="*/ 18450 h 21600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1600" h="21600">
                    <a:moveTo>
                      <a:pt x="0" y="10800"/>
                    </a:moveTo>
                    <a:cubicBezTo>
                      <a:pt x="0" y="4835"/>
                      <a:pt x="4835" y="0"/>
                      <a:pt x="10800" y="0"/>
                    </a:cubicBezTo>
                    <a:cubicBezTo>
                      <a:pt x="16765" y="0"/>
                      <a:pt x="21600" y="4835"/>
                      <a:pt x="21600" y="10800"/>
                    </a:cubicBezTo>
                    <a:cubicBezTo>
                      <a:pt x="21600" y="16765"/>
                      <a:pt x="16765" y="21600"/>
                      <a:pt x="10800" y="21600"/>
                    </a:cubicBezTo>
                    <a:cubicBezTo>
                      <a:pt x="4835" y="21600"/>
                      <a:pt x="0" y="16765"/>
                      <a:pt x="0" y="10800"/>
                    </a:cubicBezTo>
                    <a:close/>
                    <a:moveTo>
                      <a:pt x="5400" y="10800"/>
                    </a:moveTo>
                    <a:cubicBezTo>
                      <a:pt x="5400" y="13782"/>
                      <a:pt x="7818" y="16200"/>
                      <a:pt x="10800" y="16200"/>
                    </a:cubicBezTo>
                    <a:cubicBezTo>
                      <a:pt x="13782" y="16200"/>
                      <a:pt x="16200" y="13782"/>
                      <a:pt x="16200" y="10800"/>
                    </a:cubicBezTo>
                    <a:cubicBezTo>
                      <a:pt x="16200" y="7818"/>
                      <a:pt x="13782" y="5400"/>
                      <a:pt x="10800" y="5400"/>
                    </a:cubicBezTo>
                    <a:cubicBezTo>
                      <a:pt x="7818" y="5400"/>
                      <a:pt x="5400" y="7818"/>
                      <a:pt x="5400" y="10800"/>
                    </a:cubicBezTo>
                    <a:close/>
                  </a:path>
                </a:pathLst>
              </a:custGeom>
              <a:solidFill>
                <a:srgbClr val="FF66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6399" name="Freeform 57"/>
              <p:cNvSpPr>
                <a:spLocks/>
              </p:cNvSpPr>
              <p:nvPr/>
            </p:nvSpPr>
            <p:spPr bwMode="auto">
              <a:xfrm>
                <a:off x="3317" y="2592"/>
                <a:ext cx="372" cy="846"/>
              </a:xfrm>
              <a:custGeom>
                <a:avLst/>
                <a:gdLst>
                  <a:gd name="T0" fmla="*/ 295 w 372"/>
                  <a:gd name="T1" fmla="*/ 312 h 846"/>
                  <a:gd name="T2" fmla="*/ 343 w 372"/>
                  <a:gd name="T3" fmla="*/ 216 h 846"/>
                  <a:gd name="T4" fmla="*/ 277 w 372"/>
                  <a:gd name="T5" fmla="*/ 36 h 846"/>
                  <a:gd name="T6" fmla="*/ 229 w 372"/>
                  <a:gd name="T7" fmla="*/ 6 h 846"/>
                  <a:gd name="T8" fmla="*/ 211 w 372"/>
                  <a:gd name="T9" fmla="*/ 0 h 846"/>
                  <a:gd name="T10" fmla="*/ 61 w 372"/>
                  <a:gd name="T11" fmla="*/ 54 h 846"/>
                  <a:gd name="T12" fmla="*/ 25 w 372"/>
                  <a:gd name="T13" fmla="*/ 108 h 846"/>
                  <a:gd name="T14" fmla="*/ 13 w 372"/>
                  <a:gd name="T15" fmla="*/ 126 h 846"/>
                  <a:gd name="T16" fmla="*/ 1 w 372"/>
                  <a:gd name="T17" fmla="*/ 198 h 846"/>
                  <a:gd name="T18" fmla="*/ 91 w 372"/>
                  <a:gd name="T19" fmla="*/ 396 h 846"/>
                  <a:gd name="T20" fmla="*/ 85 w 372"/>
                  <a:gd name="T21" fmla="*/ 486 h 846"/>
                  <a:gd name="T22" fmla="*/ 49 w 372"/>
                  <a:gd name="T23" fmla="*/ 582 h 846"/>
                  <a:gd name="T24" fmla="*/ 31 w 372"/>
                  <a:gd name="T25" fmla="*/ 654 h 846"/>
                  <a:gd name="T26" fmla="*/ 25 w 372"/>
                  <a:gd name="T27" fmla="*/ 672 h 846"/>
                  <a:gd name="T28" fmla="*/ 31 w 372"/>
                  <a:gd name="T29" fmla="*/ 762 h 846"/>
                  <a:gd name="T30" fmla="*/ 79 w 372"/>
                  <a:gd name="T31" fmla="*/ 804 h 846"/>
                  <a:gd name="T32" fmla="*/ 253 w 372"/>
                  <a:gd name="T33" fmla="*/ 846 h 846"/>
                  <a:gd name="T34" fmla="*/ 349 w 372"/>
                  <a:gd name="T35" fmla="*/ 750 h 846"/>
                  <a:gd name="T36" fmla="*/ 283 w 372"/>
                  <a:gd name="T37" fmla="*/ 408 h 846"/>
                  <a:gd name="T38" fmla="*/ 289 w 372"/>
                  <a:gd name="T39" fmla="*/ 330 h 846"/>
                  <a:gd name="T40" fmla="*/ 295 w 372"/>
                  <a:gd name="T41" fmla="*/ 312 h 84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72" h="846">
                    <a:moveTo>
                      <a:pt x="295" y="312"/>
                    </a:moveTo>
                    <a:cubicBezTo>
                      <a:pt x="302" y="271"/>
                      <a:pt x="319" y="248"/>
                      <a:pt x="343" y="216"/>
                    </a:cubicBezTo>
                    <a:cubicBezTo>
                      <a:pt x="338" y="135"/>
                      <a:pt x="345" y="81"/>
                      <a:pt x="277" y="36"/>
                    </a:cubicBezTo>
                    <a:cubicBezTo>
                      <a:pt x="258" y="7"/>
                      <a:pt x="272" y="20"/>
                      <a:pt x="229" y="6"/>
                    </a:cubicBezTo>
                    <a:cubicBezTo>
                      <a:pt x="223" y="4"/>
                      <a:pt x="211" y="0"/>
                      <a:pt x="211" y="0"/>
                    </a:cubicBezTo>
                    <a:cubicBezTo>
                      <a:pt x="106" y="8"/>
                      <a:pt x="133" y="6"/>
                      <a:pt x="61" y="54"/>
                    </a:cubicBezTo>
                    <a:cubicBezTo>
                      <a:pt x="55" y="63"/>
                      <a:pt x="34" y="94"/>
                      <a:pt x="25" y="108"/>
                    </a:cubicBezTo>
                    <a:cubicBezTo>
                      <a:pt x="21" y="114"/>
                      <a:pt x="13" y="126"/>
                      <a:pt x="13" y="126"/>
                    </a:cubicBezTo>
                    <a:cubicBezTo>
                      <a:pt x="10" y="140"/>
                      <a:pt x="0" y="187"/>
                      <a:pt x="1" y="198"/>
                    </a:cubicBezTo>
                    <a:cubicBezTo>
                      <a:pt x="6" y="275"/>
                      <a:pt x="68" y="327"/>
                      <a:pt x="91" y="396"/>
                    </a:cubicBezTo>
                    <a:cubicBezTo>
                      <a:pt x="89" y="426"/>
                      <a:pt x="89" y="456"/>
                      <a:pt x="85" y="486"/>
                    </a:cubicBezTo>
                    <a:cubicBezTo>
                      <a:pt x="80" y="521"/>
                      <a:pt x="56" y="549"/>
                      <a:pt x="49" y="582"/>
                    </a:cubicBezTo>
                    <a:cubicBezTo>
                      <a:pt x="33" y="655"/>
                      <a:pt x="55" y="581"/>
                      <a:pt x="31" y="654"/>
                    </a:cubicBezTo>
                    <a:cubicBezTo>
                      <a:pt x="29" y="660"/>
                      <a:pt x="25" y="672"/>
                      <a:pt x="25" y="672"/>
                    </a:cubicBezTo>
                    <a:cubicBezTo>
                      <a:pt x="27" y="702"/>
                      <a:pt x="26" y="732"/>
                      <a:pt x="31" y="762"/>
                    </a:cubicBezTo>
                    <a:cubicBezTo>
                      <a:pt x="34" y="781"/>
                      <a:pt x="71" y="799"/>
                      <a:pt x="79" y="804"/>
                    </a:cubicBezTo>
                    <a:cubicBezTo>
                      <a:pt x="104" y="820"/>
                      <a:pt x="223" y="842"/>
                      <a:pt x="253" y="846"/>
                    </a:cubicBezTo>
                    <a:cubicBezTo>
                      <a:pt x="308" y="832"/>
                      <a:pt x="320" y="793"/>
                      <a:pt x="349" y="750"/>
                    </a:cubicBezTo>
                    <a:cubicBezTo>
                      <a:pt x="372" y="634"/>
                      <a:pt x="311" y="519"/>
                      <a:pt x="283" y="408"/>
                    </a:cubicBezTo>
                    <a:cubicBezTo>
                      <a:pt x="285" y="382"/>
                      <a:pt x="286" y="356"/>
                      <a:pt x="289" y="330"/>
                    </a:cubicBezTo>
                    <a:cubicBezTo>
                      <a:pt x="290" y="324"/>
                      <a:pt x="295" y="312"/>
                      <a:pt x="295" y="312"/>
                    </a:cubicBezTo>
                    <a:close/>
                  </a:path>
                </a:pathLst>
              </a:custGeom>
              <a:solidFill>
                <a:srgbClr val="FF66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6400" name="Rectangle 58"/>
              <p:cNvSpPr>
                <a:spLocks noChangeArrowheads="1"/>
              </p:cNvSpPr>
              <p:nvPr/>
            </p:nvSpPr>
            <p:spPr bwMode="auto">
              <a:xfrm rot="176342">
                <a:off x="1728" y="2928"/>
                <a:ext cx="1872" cy="96"/>
              </a:xfrm>
              <a:prstGeom prst="rect">
                <a:avLst/>
              </a:prstGeom>
              <a:solidFill>
                <a:srgbClr val="FF66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de-DE" altLang="de-DE" sz="2400"/>
              </a:p>
            </p:txBody>
          </p:sp>
          <p:sp>
            <p:nvSpPr>
              <p:cNvPr id="16401" name="Oval 59"/>
              <p:cNvSpPr>
                <a:spLocks noChangeArrowheads="1"/>
              </p:cNvSpPr>
              <p:nvPr/>
            </p:nvSpPr>
            <p:spPr bwMode="auto">
              <a:xfrm>
                <a:off x="1632" y="2880"/>
                <a:ext cx="192" cy="96"/>
              </a:xfrm>
              <a:prstGeom prst="ellipse">
                <a:avLst/>
              </a:prstGeom>
              <a:solidFill>
                <a:srgbClr val="FF66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de-DE" altLang="de-DE" sz="2400"/>
              </a:p>
            </p:txBody>
          </p:sp>
          <p:grpSp>
            <p:nvGrpSpPr>
              <p:cNvPr id="5" name="Group 60"/>
              <p:cNvGrpSpPr>
                <a:grpSpLocks/>
              </p:cNvGrpSpPr>
              <p:nvPr/>
            </p:nvGrpSpPr>
            <p:grpSpPr bwMode="auto">
              <a:xfrm rot="73874">
                <a:off x="1824" y="2952"/>
                <a:ext cx="384" cy="240"/>
                <a:chOff x="1872" y="3024"/>
                <a:chExt cx="576" cy="240"/>
              </a:xfrm>
            </p:grpSpPr>
            <p:sp>
              <p:nvSpPr>
                <p:cNvPr id="16403" name="Rectangle 61"/>
                <p:cNvSpPr>
                  <a:spLocks noChangeArrowheads="1"/>
                </p:cNvSpPr>
                <p:nvPr/>
              </p:nvSpPr>
              <p:spPr bwMode="auto">
                <a:xfrm>
                  <a:off x="1872" y="3024"/>
                  <a:ext cx="96" cy="240"/>
                </a:xfrm>
                <a:prstGeom prst="rect">
                  <a:avLst/>
                </a:prstGeom>
                <a:solidFill>
                  <a:srgbClr val="FF66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de-DE" altLang="de-DE" sz="2400"/>
                </a:p>
              </p:txBody>
            </p:sp>
            <p:sp>
              <p:nvSpPr>
                <p:cNvPr id="16404" name="Rectangle 62"/>
                <p:cNvSpPr>
                  <a:spLocks noChangeArrowheads="1"/>
                </p:cNvSpPr>
                <p:nvPr/>
              </p:nvSpPr>
              <p:spPr bwMode="auto">
                <a:xfrm>
                  <a:off x="2064" y="3024"/>
                  <a:ext cx="96" cy="144"/>
                </a:xfrm>
                <a:prstGeom prst="rect">
                  <a:avLst/>
                </a:prstGeom>
                <a:solidFill>
                  <a:srgbClr val="FF66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de-DE" altLang="de-DE" sz="2400"/>
                </a:p>
              </p:txBody>
            </p:sp>
            <p:sp>
              <p:nvSpPr>
                <p:cNvPr id="16405" name="Rectangle 63"/>
                <p:cNvSpPr>
                  <a:spLocks noChangeArrowheads="1"/>
                </p:cNvSpPr>
                <p:nvPr/>
              </p:nvSpPr>
              <p:spPr bwMode="auto">
                <a:xfrm>
                  <a:off x="2256" y="3024"/>
                  <a:ext cx="96" cy="240"/>
                </a:xfrm>
                <a:prstGeom prst="rect">
                  <a:avLst/>
                </a:prstGeom>
                <a:solidFill>
                  <a:srgbClr val="FF66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de-DE" altLang="de-DE" sz="2400"/>
                </a:p>
              </p:txBody>
            </p:sp>
            <p:sp>
              <p:nvSpPr>
                <p:cNvPr id="16406" name="Rectangle 64"/>
                <p:cNvSpPr>
                  <a:spLocks noChangeArrowheads="1"/>
                </p:cNvSpPr>
                <p:nvPr/>
              </p:nvSpPr>
              <p:spPr bwMode="auto">
                <a:xfrm>
                  <a:off x="2352" y="3024"/>
                  <a:ext cx="96" cy="144"/>
                </a:xfrm>
                <a:prstGeom prst="rect">
                  <a:avLst/>
                </a:prstGeom>
                <a:solidFill>
                  <a:srgbClr val="FF66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de-DE" altLang="de-DE" sz="2400"/>
                </a:p>
              </p:txBody>
            </p:sp>
          </p:grpSp>
        </p:grpSp>
        <p:sp>
          <p:nvSpPr>
            <p:cNvPr id="16395" name="Freeform 65"/>
            <p:cNvSpPr>
              <a:spLocks/>
            </p:cNvSpPr>
            <p:nvPr/>
          </p:nvSpPr>
          <p:spPr bwMode="auto">
            <a:xfrm>
              <a:off x="3069" y="3163"/>
              <a:ext cx="147" cy="47"/>
            </a:xfrm>
            <a:custGeom>
              <a:avLst/>
              <a:gdLst>
                <a:gd name="T0" fmla="*/ 0 w 147"/>
                <a:gd name="T1" fmla="*/ 47 h 47"/>
                <a:gd name="T2" fmla="*/ 42 w 147"/>
                <a:gd name="T3" fmla="*/ 8 h 47"/>
                <a:gd name="T4" fmla="*/ 60 w 147"/>
                <a:gd name="T5" fmla="*/ 2 h 47"/>
                <a:gd name="T6" fmla="*/ 117 w 147"/>
                <a:gd name="T7" fmla="*/ 8 h 47"/>
                <a:gd name="T8" fmla="*/ 135 w 147"/>
                <a:gd name="T9" fmla="*/ 20 h 47"/>
                <a:gd name="T10" fmla="*/ 147 w 147"/>
                <a:gd name="T11" fmla="*/ 38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7" h="47">
                  <a:moveTo>
                    <a:pt x="0" y="47"/>
                  </a:moveTo>
                  <a:cubicBezTo>
                    <a:pt x="9" y="33"/>
                    <a:pt x="25" y="14"/>
                    <a:pt x="42" y="8"/>
                  </a:cubicBezTo>
                  <a:cubicBezTo>
                    <a:pt x="48" y="6"/>
                    <a:pt x="60" y="2"/>
                    <a:pt x="60" y="2"/>
                  </a:cubicBezTo>
                  <a:cubicBezTo>
                    <a:pt x="79" y="3"/>
                    <a:pt x="100" y="0"/>
                    <a:pt x="117" y="8"/>
                  </a:cubicBezTo>
                  <a:cubicBezTo>
                    <a:pt x="124" y="11"/>
                    <a:pt x="135" y="20"/>
                    <a:pt x="135" y="20"/>
                  </a:cubicBezTo>
                  <a:cubicBezTo>
                    <a:pt x="139" y="26"/>
                    <a:pt x="147" y="38"/>
                    <a:pt x="147" y="38"/>
                  </a:cubicBezTo>
                </a:path>
              </a:pathLst>
            </a:custGeom>
            <a:solidFill>
              <a:srgbClr val="FF6600"/>
            </a:solidFill>
            <a:ln w="381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396" name="Freeform 66"/>
            <p:cNvSpPr>
              <a:spLocks/>
            </p:cNvSpPr>
            <p:nvPr/>
          </p:nvSpPr>
          <p:spPr bwMode="auto">
            <a:xfrm>
              <a:off x="3405" y="3217"/>
              <a:ext cx="264" cy="119"/>
            </a:xfrm>
            <a:custGeom>
              <a:avLst/>
              <a:gdLst>
                <a:gd name="T0" fmla="*/ 0 w 264"/>
                <a:gd name="T1" fmla="*/ 5 h 119"/>
                <a:gd name="T2" fmla="*/ 126 w 264"/>
                <a:gd name="T3" fmla="*/ 2 h 119"/>
                <a:gd name="T4" fmla="*/ 156 w 264"/>
                <a:gd name="T5" fmla="*/ 11 h 119"/>
                <a:gd name="T6" fmla="*/ 210 w 264"/>
                <a:gd name="T7" fmla="*/ 44 h 119"/>
                <a:gd name="T8" fmla="*/ 246 w 264"/>
                <a:gd name="T9" fmla="*/ 92 h 119"/>
                <a:gd name="T10" fmla="*/ 258 w 264"/>
                <a:gd name="T11" fmla="*/ 110 h 119"/>
                <a:gd name="T12" fmla="*/ 264 w 264"/>
                <a:gd name="T13" fmla="*/ 119 h 1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119">
                  <a:moveTo>
                    <a:pt x="0" y="5"/>
                  </a:moveTo>
                  <a:cubicBezTo>
                    <a:pt x="46" y="1"/>
                    <a:pt x="77" y="0"/>
                    <a:pt x="126" y="2"/>
                  </a:cubicBezTo>
                  <a:cubicBezTo>
                    <a:pt x="148" y="9"/>
                    <a:pt x="138" y="6"/>
                    <a:pt x="156" y="11"/>
                  </a:cubicBezTo>
                  <a:cubicBezTo>
                    <a:pt x="173" y="22"/>
                    <a:pt x="190" y="37"/>
                    <a:pt x="210" y="44"/>
                  </a:cubicBezTo>
                  <a:cubicBezTo>
                    <a:pt x="224" y="58"/>
                    <a:pt x="236" y="75"/>
                    <a:pt x="246" y="92"/>
                  </a:cubicBezTo>
                  <a:cubicBezTo>
                    <a:pt x="250" y="98"/>
                    <a:pt x="254" y="104"/>
                    <a:pt x="258" y="110"/>
                  </a:cubicBezTo>
                  <a:cubicBezTo>
                    <a:pt x="260" y="113"/>
                    <a:pt x="264" y="119"/>
                    <a:pt x="264" y="119"/>
                  </a:cubicBezTo>
                </a:path>
              </a:pathLst>
            </a:custGeom>
            <a:solidFill>
              <a:srgbClr val="FF6600"/>
            </a:solidFill>
            <a:ln w="381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397" name="Line 67"/>
            <p:cNvSpPr>
              <a:spLocks noChangeShapeType="1"/>
            </p:cNvSpPr>
            <p:nvPr/>
          </p:nvSpPr>
          <p:spPr bwMode="auto">
            <a:xfrm rot="8690">
              <a:off x="2208" y="3408"/>
              <a:ext cx="720" cy="4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2" name="Slide Number Placeholder 1"/>
          <p:cNvSpPr>
            <a:spLocks noGrp="1"/>
          </p:cNvSpPr>
          <p:nvPr>
            <p:ph type="sldNum" sz="quarter" idx="4"/>
          </p:nvPr>
        </p:nvSpPr>
        <p:spPr bwMode="auto">
          <a:xfrm>
            <a:off x="7981950" y="6358000"/>
            <a:ext cx="116205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defPPr>
              <a:defRPr lang="en-GB"/>
            </a:defPPr>
            <a:lvl1pPr algn="r" rtl="0" fontAlgn="base">
              <a:spcBef>
                <a:spcPct val="0"/>
              </a:spcBef>
              <a:spcAft>
                <a:spcPct val="0"/>
              </a:spcAft>
              <a:defRPr sz="1400" kern="1200">
                <a:solidFill>
                  <a:schemeClr val="bg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fld id="{6A40BD37-EC3B-4379-8979-5453C3E89ED7}" type="slidenum">
              <a:rPr lang="en-GB" smtClean="0"/>
              <a:pPr/>
              <a:t>22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730789550"/>
      </p:ext>
    </p:extLst>
  </p:cSld>
  <p:clrMapOvr>
    <a:masterClrMapping/>
  </p:clrMapOvr>
  <p:transition>
    <p:fade/>
  </p:transition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1304010" y="370176"/>
            <a:ext cx="6535979" cy="485775"/>
          </a:xfrm>
        </p:spPr>
        <p:txBody>
          <a:bodyPr>
            <a:normAutofit fontScale="90000"/>
          </a:bodyPr>
          <a:lstStyle/>
          <a:p>
            <a:pPr algn="ctr"/>
            <a:r>
              <a:rPr lang="ky-KG" sz="2700" b="1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Без</a:t>
            </a:r>
            <a:r>
              <a:rPr lang="ky-KG" sz="2700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ky-KG" sz="27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комплексного ЛУЦП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 bwMode="auto">
          <a:xfrm>
            <a:off x="5960269" y="5610225"/>
            <a:ext cx="871538" cy="3571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68580" tIns="34290" rIns="68580" bIns="34290" numCol="1" anchor="b" anchorCtr="0" compatLnSpc="1">
            <a:prstTxWarp prst="textNoShape">
              <a:avLst/>
            </a:prstTxWarp>
          </a:bodyPr>
          <a:lstStyle>
            <a:defPPr>
              <a:defRPr lang="en-GB"/>
            </a:defPPr>
            <a:lvl1pPr algn="r" rtl="0" fontAlgn="base">
              <a:spcBef>
                <a:spcPct val="0"/>
              </a:spcBef>
              <a:spcAft>
                <a:spcPct val="0"/>
              </a:spcAft>
              <a:defRPr sz="1050" kern="1200">
                <a:solidFill>
                  <a:schemeClr val="bg1"/>
                </a:solidFill>
                <a:latin typeface="Arial" charset="0"/>
                <a:ea typeface="+mn-ea"/>
                <a:cs typeface="+mn-cs"/>
              </a:defRPr>
            </a:lvl1pPr>
            <a:lvl2pPr marL="3429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685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0287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fld id="{ABC0EF68-C913-424B-839B-3240E1938AD1}" type="slidenum">
              <a:rPr lang="de-DE" smtClean="0"/>
              <a:pPr/>
              <a:t>23</a:t>
            </a:fld>
            <a:endParaRPr lang="de-DE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139" name="Footer Placeholder 4"/>
          <p:cNvSpPr txBox="1">
            <a:spLocks/>
          </p:cNvSpPr>
          <p:nvPr/>
        </p:nvSpPr>
        <p:spPr>
          <a:xfrm>
            <a:off x="5867400" y="5378053"/>
            <a:ext cx="2171700" cy="273844"/>
          </a:xfrm>
          <a:prstGeom prst="rect">
            <a:avLst/>
          </a:prstGeom>
        </p:spPr>
        <p:txBody>
          <a:bodyPr vert="horz" lIns="68580" tIns="34290" rIns="68580" bIns="3429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de-DE" sz="750" b="1" dirty="0">
                <a:solidFill>
                  <a:srgbClr val="000000">
                    <a:tint val="75000"/>
                  </a:srgbClr>
                </a:solidFill>
                <a:cs typeface="Arial" charset="0"/>
              </a:rPr>
              <a:t>Kersten, 2014</a:t>
            </a:r>
          </a:p>
        </p:txBody>
      </p:sp>
      <p:pic>
        <p:nvPicPr>
          <p:cNvPr id="104" name="Picture 103">
            <a:extLst>
              <a:ext uri="{FF2B5EF4-FFF2-40B4-BE49-F238E27FC236}">
                <a16:creationId xmlns:a16="http://schemas.microsoft.com/office/drawing/2014/main" id="{45C9FCDA-874D-B871-114B-F96E7097FF5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09600" y="1199176"/>
            <a:ext cx="7577878" cy="400645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19093521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1219200" y="647699"/>
            <a:ext cx="6593129" cy="485775"/>
          </a:xfrm>
        </p:spPr>
        <p:txBody>
          <a:bodyPr>
            <a:normAutofit fontScale="90000"/>
          </a:bodyPr>
          <a:lstStyle/>
          <a:p>
            <a:pPr algn="ctr"/>
            <a:r>
              <a:rPr lang="ky-KG" sz="2700" b="1" dirty="0">
                <a:solidFill>
                  <a:srgbClr val="0000F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Вместе</a:t>
            </a:r>
            <a:r>
              <a:rPr lang="ky-KG" sz="2700" dirty="0">
                <a:solidFill>
                  <a:srgbClr val="0000F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с </a:t>
            </a:r>
            <a:r>
              <a:rPr lang="ky-KG" sz="27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комплексным ЛУЦП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 bwMode="auto">
          <a:xfrm>
            <a:off x="5960269" y="5610225"/>
            <a:ext cx="871538" cy="3571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68580" tIns="34290" rIns="68580" bIns="34290" numCol="1" anchor="b" anchorCtr="0" compatLnSpc="1">
            <a:prstTxWarp prst="textNoShape">
              <a:avLst/>
            </a:prstTxWarp>
          </a:bodyPr>
          <a:lstStyle>
            <a:defPPr>
              <a:defRPr lang="en-GB"/>
            </a:defPPr>
            <a:lvl1pPr algn="r" rtl="0" fontAlgn="base">
              <a:spcBef>
                <a:spcPct val="0"/>
              </a:spcBef>
              <a:spcAft>
                <a:spcPct val="0"/>
              </a:spcAft>
              <a:defRPr sz="1050" kern="1200">
                <a:solidFill>
                  <a:schemeClr val="bg1"/>
                </a:solidFill>
                <a:latin typeface="Arial" charset="0"/>
                <a:ea typeface="+mn-ea"/>
                <a:cs typeface="+mn-cs"/>
              </a:defRPr>
            </a:lvl1pPr>
            <a:lvl2pPr marL="3429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685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0287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fld id="{ABC0EF68-C913-424B-839B-3240E1938AD1}" type="slidenum">
              <a:rPr lang="de-DE" smtClean="0"/>
              <a:pPr/>
              <a:t>24</a:t>
            </a:fld>
            <a:endParaRPr lang="de-DE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138" name="Footer Placeholder 4"/>
          <p:cNvSpPr txBox="1">
            <a:spLocks/>
          </p:cNvSpPr>
          <p:nvPr/>
        </p:nvSpPr>
        <p:spPr>
          <a:xfrm>
            <a:off x="5745957" y="5419577"/>
            <a:ext cx="2171700" cy="273844"/>
          </a:xfrm>
          <a:prstGeom prst="rect">
            <a:avLst/>
          </a:prstGeom>
        </p:spPr>
        <p:txBody>
          <a:bodyPr vert="horz" lIns="68580" tIns="34290" rIns="68580" bIns="34290"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de-DE" sz="750" b="1" dirty="0">
                <a:solidFill>
                  <a:srgbClr val="000000">
                    <a:tint val="75000"/>
                  </a:srgbClr>
                </a:solidFill>
                <a:cs typeface="Arial" charset="0"/>
              </a:rPr>
              <a:t>Kersten, 2014</a:t>
            </a:r>
          </a:p>
        </p:txBody>
      </p:sp>
      <p:pic>
        <p:nvPicPr>
          <p:cNvPr id="143" name="Picture 142">
            <a:extLst>
              <a:ext uri="{FF2B5EF4-FFF2-40B4-BE49-F238E27FC236}">
                <a16:creationId xmlns:a16="http://schemas.microsoft.com/office/drawing/2014/main" id="{090DCB94-74AD-F877-AC44-8DB8E0A5C91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81964" y="1393463"/>
            <a:ext cx="7467600" cy="390304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05638433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22"/>
          <p:cNvSpPr>
            <a:spLocks noChangeArrowheads="1"/>
          </p:cNvSpPr>
          <p:nvPr/>
        </p:nvSpPr>
        <p:spPr bwMode="auto">
          <a:xfrm>
            <a:off x="3943350" y="1863725"/>
            <a:ext cx="1290638" cy="1377950"/>
          </a:xfrm>
          <a:prstGeom prst="rect">
            <a:avLst/>
          </a:prstGeom>
          <a:solidFill>
            <a:srgbClr val="0000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5363" name="Rectangle 26"/>
          <p:cNvSpPr>
            <a:spLocks noChangeArrowheads="1"/>
          </p:cNvSpPr>
          <p:nvPr/>
        </p:nvSpPr>
        <p:spPr bwMode="auto">
          <a:xfrm>
            <a:off x="4021590" y="2202111"/>
            <a:ext cx="1262063" cy="10772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/>
          <a:p>
            <a:r>
              <a:rPr lang="ru-RU" sz="1400" dirty="0">
                <a:solidFill>
                  <a:srgbClr val="FFFFFF"/>
                </a:solidFill>
                <a:latin typeface="Book Antiqua" pitchFamily="18" charset="0"/>
              </a:rPr>
              <a:t>или Сторонние (Распредели-тельные Центры) (РЦ)</a:t>
            </a:r>
            <a:endParaRPr lang="en-US" dirty="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5364" name="Rectangle 6"/>
          <p:cNvSpPr>
            <a:spLocks noChangeArrowheads="1"/>
          </p:cNvSpPr>
          <p:nvPr/>
        </p:nvSpPr>
        <p:spPr bwMode="auto">
          <a:xfrm>
            <a:off x="682625" y="1198563"/>
            <a:ext cx="3235325" cy="4778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00"/>
              </a:solidFill>
              <a:latin typeface="Book Antiqua" pitchFamily="18" charset="0"/>
            </a:endParaRPr>
          </a:p>
        </p:txBody>
      </p:sp>
      <p:sp>
        <p:nvSpPr>
          <p:cNvPr id="15365" name="Rectangle 7"/>
          <p:cNvSpPr>
            <a:spLocks noChangeArrowheads="1"/>
          </p:cNvSpPr>
          <p:nvPr/>
        </p:nvSpPr>
        <p:spPr bwMode="auto">
          <a:xfrm>
            <a:off x="774700" y="1260475"/>
            <a:ext cx="4090863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2200" u="sng" dirty="0"/>
              <a:t>Пример</a:t>
            </a:r>
            <a:r>
              <a:rPr lang="en-US" sz="2200" u="sng" dirty="0"/>
              <a:t> 1</a:t>
            </a:r>
            <a:r>
              <a:rPr lang="en-US" sz="2200" b="1" dirty="0"/>
              <a:t>:  </a:t>
            </a:r>
            <a:r>
              <a:rPr lang="ru-RU" sz="2200" dirty="0"/>
              <a:t>магазин «</a:t>
            </a:r>
            <a:r>
              <a:rPr lang="en-US" sz="2200" i="1" dirty="0"/>
              <a:t>Wal-Mart</a:t>
            </a:r>
            <a:r>
              <a:rPr lang="ru-RU" sz="2200" i="1" dirty="0"/>
              <a:t>»</a:t>
            </a:r>
            <a:endParaRPr lang="en-US" sz="2200" i="1" dirty="0">
              <a:latin typeface="Book Antiqua" pitchFamily="18" charset="0"/>
            </a:endParaRPr>
          </a:p>
        </p:txBody>
      </p:sp>
      <p:sp>
        <p:nvSpPr>
          <p:cNvPr id="15366" name="Rectangle 8"/>
          <p:cNvSpPr>
            <a:spLocks noChangeArrowheads="1"/>
          </p:cNvSpPr>
          <p:nvPr/>
        </p:nvSpPr>
        <p:spPr bwMode="auto">
          <a:xfrm>
            <a:off x="3081338" y="1260475"/>
            <a:ext cx="0" cy="369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endParaRPr lang="en-US" sz="2200">
              <a:solidFill>
                <a:srgbClr val="FFFF00"/>
              </a:solidFill>
              <a:latin typeface="Book Antiqua" pitchFamily="18" charset="0"/>
            </a:endParaRPr>
          </a:p>
        </p:txBody>
      </p:sp>
      <p:sp>
        <p:nvSpPr>
          <p:cNvPr id="15367" name="Rectangle 9"/>
          <p:cNvSpPr>
            <a:spLocks noChangeArrowheads="1"/>
          </p:cNvSpPr>
          <p:nvPr/>
        </p:nvSpPr>
        <p:spPr bwMode="auto">
          <a:xfrm>
            <a:off x="3182938" y="1260475"/>
            <a:ext cx="0" cy="369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endParaRPr lang="en-US" sz="2200">
              <a:solidFill>
                <a:srgbClr val="FFFF00"/>
              </a:solidFill>
              <a:latin typeface="Book Antiqua" pitchFamily="18" charset="0"/>
            </a:endParaRPr>
          </a:p>
        </p:txBody>
      </p:sp>
      <p:sp>
        <p:nvSpPr>
          <p:cNvPr id="15368" name="Rectangle 10"/>
          <p:cNvSpPr>
            <a:spLocks noChangeArrowheads="1"/>
          </p:cNvSpPr>
          <p:nvPr/>
        </p:nvSpPr>
        <p:spPr bwMode="auto">
          <a:xfrm>
            <a:off x="6975474" y="1949866"/>
            <a:ext cx="2244725" cy="1021934"/>
          </a:xfrm>
          <a:prstGeom prst="rect">
            <a:avLst/>
          </a:prstGeom>
          <a:solidFill>
            <a:srgbClr val="CC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5369" name="Rectangle 11"/>
          <p:cNvSpPr>
            <a:spLocks noChangeArrowheads="1"/>
          </p:cNvSpPr>
          <p:nvPr/>
        </p:nvSpPr>
        <p:spPr bwMode="auto">
          <a:xfrm>
            <a:off x="7048725" y="1990332"/>
            <a:ext cx="1825821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700" dirty="0">
                <a:solidFill>
                  <a:srgbClr val="000000"/>
                </a:solidFill>
                <a:latin typeface="Book Antiqua" pitchFamily="18" charset="0"/>
              </a:rPr>
              <a:t>Запрос клиентов </a:t>
            </a:r>
            <a:r>
              <a:rPr lang="en-US" sz="1700" dirty="0">
                <a:solidFill>
                  <a:srgbClr val="000000"/>
                </a:solidFill>
                <a:latin typeface="Book Antiqua" pitchFamily="18" charset="0"/>
              </a:rPr>
              <a:t>:</a:t>
            </a:r>
            <a:endParaRPr lang="en-US" sz="2200" dirty="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5370" name="Rectangle 12"/>
          <p:cNvSpPr>
            <a:spLocks noChangeArrowheads="1"/>
          </p:cNvSpPr>
          <p:nvPr/>
        </p:nvSpPr>
        <p:spPr bwMode="auto">
          <a:xfrm>
            <a:off x="7033580" y="2230289"/>
            <a:ext cx="1934208" cy="110799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/>
          <a:p>
            <a:r>
              <a:rPr lang="ru-RU" sz="1700" dirty="0">
                <a:solidFill>
                  <a:srgbClr val="000000"/>
                </a:solidFill>
                <a:latin typeface="Book Antiqua" pitchFamily="18" charset="0"/>
              </a:rPr>
              <a:t>Покупка моющих средств</a:t>
            </a:r>
            <a:r>
              <a:rPr lang="en-US" sz="1700" dirty="0">
                <a:solidFill>
                  <a:srgbClr val="000000"/>
                </a:solidFill>
                <a:latin typeface="Book Antiqua" pitchFamily="18" charset="0"/>
              </a:rPr>
              <a:t>,</a:t>
            </a:r>
            <a:r>
              <a:rPr lang="ru-RU" sz="1700" dirty="0">
                <a:solidFill>
                  <a:srgbClr val="000000"/>
                </a:solidFill>
                <a:latin typeface="Book Antiqua" pitchFamily="18" charset="0"/>
              </a:rPr>
              <a:t> </a:t>
            </a:r>
            <a:r>
              <a:rPr lang="ru-RU" sz="1600" dirty="0">
                <a:solidFill>
                  <a:srgbClr val="000000"/>
                </a:solidFill>
                <a:latin typeface="Book Antiqua" pitchFamily="18" charset="0"/>
              </a:rPr>
              <a:t>одежда, телевидение, ...</a:t>
            </a:r>
            <a:endParaRPr lang="en-US" sz="2000" dirty="0">
              <a:solidFill>
                <a:srgbClr val="FFFFFF"/>
              </a:solidFill>
              <a:latin typeface="Book Antiqua" pitchFamily="18" charset="0"/>
            </a:endParaRPr>
          </a:p>
          <a:p>
            <a:endParaRPr lang="en-US" sz="2200" dirty="0">
              <a:solidFill>
                <a:srgbClr val="FFFFFF"/>
              </a:solidFill>
              <a:latin typeface="Book Antiqua" pitchFamily="18" charset="0"/>
            </a:endParaRPr>
          </a:p>
        </p:txBody>
      </p:sp>
      <p:grpSp>
        <p:nvGrpSpPr>
          <p:cNvPr id="2" name="Group 16"/>
          <p:cNvGrpSpPr>
            <a:grpSpLocks/>
          </p:cNvGrpSpPr>
          <p:nvPr/>
        </p:nvGrpSpPr>
        <p:grpSpPr bwMode="auto">
          <a:xfrm>
            <a:off x="6672263" y="2525713"/>
            <a:ext cx="303212" cy="103187"/>
            <a:chOff x="4217" y="1978"/>
            <a:chExt cx="191" cy="65"/>
          </a:xfrm>
          <a:solidFill>
            <a:srgbClr val="00B050"/>
          </a:solidFill>
        </p:grpSpPr>
        <p:sp>
          <p:nvSpPr>
            <p:cNvPr id="18531" name="Line 14"/>
            <p:cNvSpPr>
              <a:spLocks noChangeShapeType="1"/>
            </p:cNvSpPr>
            <p:nvPr/>
          </p:nvSpPr>
          <p:spPr bwMode="auto">
            <a:xfrm>
              <a:off x="4217" y="2010"/>
              <a:ext cx="132" cy="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8532" name="Freeform 15"/>
            <p:cNvSpPr>
              <a:spLocks/>
            </p:cNvSpPr>
            <p:nvPr/>
          </p:nvSpPr>
          <p:spPr bwMode="auto">
            <a:xfrm>
              <a:off x="4347" y="1978"/>
              <a:ext cx="61" cy="65"/>
            </a:xfrm>
            <a:custGeom>
              <a:avLst/>
              <a:gdLst>
                <a:gd name="T0" fmla="*/ 0 w 123"/>
                <a:gd name="T1" fmla="*/ 65 h 65"/>
                <a:gd name="T2" fmla="*/ 30 w 123"/>
                <a:gd name="T3" fmla="*/ 32 h 65"/>
                <a:gd name="T4" fmla="*/ 0 w 123"/>
                <a:gd name="T5" fmla="*/ 0 h 65"/>
                <a:gd name="T6" fmla="*/ 0 w 123"/>
                <a:gd name="T7" fmla="*/ 65 h 6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3"/>
                <a:gd name="T13" fmla="*/ 0 h 65"/>
                <a:gd name="T14" fmla="*/ 123 w 123"/>
                <a:gd name="T15" fmla="*/ 65 h 6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3" h="65">
                  <a:moveTo>
                    <a:pt x="0" y="65"/>
                  </a:moveTo>
                  <a:lnTo>
                    <a:pt x="123" y="32"/>
                  </a:lnTo>
                  <a:lnTo>
                    <a:pt x="0" y="0"/>
                  </a:lnTo>
                  <a:lnTo>
                    <a:pt x="0" y="65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sp>
        <p:nvSpPr>
          <p:cNvPr id="15373" name="Rectangle 17"/>
          <p:cNvSpPr>
            <a:spLocks noChangeArrowheads="1"/>
          </p:cNvSpPr>
          <p:nvPr/>
        </p:nvSpPr>
        <p:spPr bwMode="auto">
          <a:xfrm>
            <a:off x="5611813" y="2260600"/>
            <a:ext cx="1044575" cy="614363"/>
          </a:xfrm>
          <a:prstGeom prst="rect">
            <a:avLst/>
          </a:prstGeom>
          <a:solidFill>
            <a:srgbClr val="0000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5374" name="Rectangle 18"/>
          <p:cNvSpPr>
            <a:spLocks noChangeArrowheads="1"/>
          </p:cNvSpPr>
          <p:nvPr/>
        </p:nvSpPr>
        <p:spPr bwMode="auto">
          <a:xfrm>
            <a:off x="5707063" y="2330450"/>
            <a:ext cx="331787" cy="2619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700" i="1">
                <a:solidFill>
                  <a:srgbClr val="FFFFFF"/>
                </a:solidFill>
                <a:latin typeface="Book Antiqua" pitchFamily="18" charset="0"/>
              </a:rPr>
              <a:t>Wal</a:t>
            </a:r>
            <a:endParaRPr lang="en-US" sz="2200" i="1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5375" name="Rectangle 19"/>
          <p:cNvSpPr>
            <a:spLocks noChangeArrowheads="1"/>
          </p:cNvSpPr>
          <p:nvPr/>
        </p:nvSpPr>
        <p:spPr bwMode="auto">
          <a:xfrm>
            <a:off x="6045200" y="2330450"/>
            <a:ext cx="71438" cy="2619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700">
                <a:solidFill>
                  <a:srgbClr val="FFFFFF"/>
                </a:solidFill>
                <a:latin typeface="Book Antiqua" pitchFamily="18" charset="0"/>
              </a:rPr>
              <a:t>-</a:t>
            </a:r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5376" name="Rectangle 20"/>
          <p:cNvSpPr>
            <a:spLocks noChangeArrowheads="1"/>
          </p:cNvSpPr>
          <p:nvPr/>
        </p:nvSpPr>
        <p:spPr bwMode="auto">
          <a:xfrm>
            <a:off x="6113463" y="2330450"/>
            <a:ext cx="490537" cy="2619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700" i="1">
                <a:solidFill>
                  <a:srgbClr val="FFFFFF"/>
                </a:solidFill>
                <a:latin typeface="Book Antiqua" pitchFamily="18" charset="0"/>
              </a:rPr>
              <a:t>Mart </a:t>
            </a:r>
            <a:endParaRPr lang="en-US" sz="2200" i="1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5377" name="Rectangle 21"/>
          <p:cNvSpPr>
            <a:spLocks noChangeArrowheads="1"/>
          </p:cNvSpPr>
          <p:nvPr/>
        </p:nvSpPr>
        <p:spPr bwMode="auto">
          <a:xfrm>
            <a:off x="5707063" y="2584450"/>
            <a:ext cx="990656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700" dirty="0">
                <a:solidFill>
                  <a:srgbClr val="FFFFFF"/>
                </a:solidFill>
                <a:latin typeface="Book Antiqua" pitchFamily="18" charset="0"/>
              </a:rPr>
              <a:t>магазины</a:t>
            </a:r>
            <a:endParaRPr lang="en-US" sz="2200" dirty="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5378" name="Rectangle 23"/>
          <p:cNvSpPr>
            <a:spLocks noChangeArrowheads="1"/>
          </p:cNvSpPr>
          <p:nvPr/>
        </p:nvSpPr>
        <p:spPr bwMode="auto">
          <a:xfrm>
            <a:off x="4038455" y="1949866"/>
            <a:ext cx="331787" cy="2619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700" i="1" dirty="0" err="1">
                <a:solidFill>
                  <a:srgbClr val="FFFFFF"/>
                </a:solidFill>
                <a:latin typeface="Book Antiqua" pitchFamily="18" charset="0"/>
              </a:rPr>
              <a:t>Wal</a:t>
            </a:r>
            <a:endParaRPr lang="en-US" sz="2200" i="1" dirty="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5379" name="Rectangle 24"/>
          <p:cNvSpPr>
            <a:spLocks noChangeArrowheads="1"/>
          </p:cNvSpPr>
          <p:nvPr/>
        </p:nvSpPr>
        <p:spPr bwMode="auto">
          <a:xfrm>
            <a:off x="4376738" y="2060575"/>
            <a:ext cx="71437" cy="2619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700">
                <a:solidFill>
                  <a:srgbClr val="FFFFFF"/>
                </a:solidFill>
                <a:latin typeface="Book Antiqua" pitchFamily="18" charset="0"/>
              </a:rPr>
              <a:t>-</a:t>
            </a:r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5380" name="Rectangle 25"/>
          <p:cNvSpPr>
            <a:spLocks noChangeArrowheads="1"/>
          </p:cNvSpPr>
          <p:nvPr/>
        </p:nvSpPr>
        <p:spPr bwMode="auto">
          <a:xfrm>
            <a:off x="4445289" y="1949866"/>
            <a:ext cx="490538" cy="2619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700" i="1" dirty="0">
                <a:solidFill>
                  <a:srgbClr val="FFFFFF"/>
                </a:solidFill>
                <a:latin typeface="Book Antiqua" pitchFamily="18" charset="0"/>
              </a:rPr>
              <a:t>Mart</a:t>
            </a:r>
            <a:r>
              <a:rPr lang="en-US" sz="1700" dirty="0">
                <a:solidFill>
                  <a:srgbClr val="FFFFFF"/>
                </a:solidFill>
                <a:latin typeface="Book Antiqua" pitchFamily="18" charset="0"/>
              </a:rPr>
              <a:t> </a:t>
            </a:r>
            <a:endParaRPr lang="en-US" sz="2200" dirty="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5383" name="Rectangle 31"/>
          <p:cNvSpPr>
            <a:spLocks noChangeArrowheads="1"/>
          </p:cNvSpPr>
          <p:nvPr/>
        </p:nvSpPr>
        <p:spPr bwMode="auto">
          <a:xfrm>
            <a:off x="909638" y="1943100"/>
            <a:ext cx="1681162" cy="361950"/>
          </a:xfrm>
          <a:prstGeom prst="rect">
            <a:avLst/>
          </a:prstGeom>
          <a:solidFill>
            <a:srgbClr val="CC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5384" name="Rectangle 32"/>
          <p:cNvSpPr>
            <a:spLocks noChangeArrowheads="1"/>
          </p:cNvSpPr>
          <p:nvPr/>
        </p:nvSpPr>
        <p:spPr bwMode="auto">
          <a:xfrm>
            <a:off x="914400" y="2000250"/>
            <a:ext cx="1617663" cy="2587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700" i="1" dirty="0">
                <a:solidFill>
                  <a:srgbClr val="000000"/>
                </a:solidFill>
                <a:latin typeface="Book Antiqua" pitchFamily="18" charset="0"/>
              </a:rPr>
              <a:t>Procter &amp; Gamble</a:t>
            </a:r>
            <a:endParaRPr lang="en-US" sz="2200" i="1" dirty="0">
              <a:solidFill>
                <a:srgbClr val="FFFFFF"/>
              </a:solidFill>
              <a:latin typeface="Book Antiqua" pitchFamily="18" charset="0"/>
            </a:endParaRPr>
          </a:p>
        </p:txBody>
      </p:sp>
      <p:grpSp>
        <p:nvGrpSpPr>
          <p:cNvPr id="3" name="Group 35"/>
          <p:cNvGrpSpPr>
            <a:grpSpLocks/>
          </p:cNvGrpSpPr>
          <p:nvPr/>
        </p:nvGrpSpPr>
        <p:grpSpPr bwMode="auto">
          <a:xfrm>
            <a:off x="2578100" y="2051050"/>
            <a:ext cx="1365250" cy="103188"/>
            <a:chOff x="1638" y="1679"/>
            <a:chExt cx="860" cy="65"/>
          </a:xfrm>
          <a:solidFill>
            <a:srgbClr val="00B050"/>
          </a:solidFill>
        </p:grpSpPr>
        <p:sp>
          <p:nvSpPr>
            <p:cNvPr id="18529" name="Line 33"/>
            <p:cNvSpPr>
              <a:spLocks noChangeShapeType="1"/>
            </p:cNvSpPr>
            <p:nvPr/>
          </p:nvSpPr>
          <p:spPr bwMode="auto">
            <a:xfrm>
              <a:off x="1638" y="1711"/>
              <a:ext cx="800" cy="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8530" name="Freeform 34"/>
            <p:cNvSpPr>
              <a:spLocks/>
            </p:cNvSpPr>
            <p:nvPr/>
          </p:nvSpPr>
          <p:spPr bwMode="auto">
            <a:xfrm>
              <a:off x="2436" y="1679"/>
              <a:ext cx="62" cy="65"/>
            </a:xfrm>
            <a:custGeom>
              <a:avLst/>
              <a:gdLst>
                <a:gd name="T0" fmla="*/ 0 w 124"/>
                <a:gd name="T1" fmla="*/ 65 h 65"/>
                <a:gd name="T2" fmla="*/ 31 w 124"/>
                <a:gd name="T3" fmla="*/ 32 h 65"/>
                <a:gd name="T4" fmla="*/ 0 w 124"/>
                <a:gd name="T5" fmla="*/ 0 h 65"/>
                <a:gd name="T6" fmla="*/ 0 w 124"/>
                <a:gd name="T7" fmla="*/ 65 h 6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4"/>
                <a:gd name="T13" fmla="*/ 0 h 65"/>
                <a:gd name="T14" fmla="*/ 124 w 124"/>
                <a:gd name="T15" fmla="*/ 65 h 6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4" h="65">
                  <a:moveTo>
                    <a:pt x="0" y="65"/>
                  </a:moveTo>
                  <a:lnTo>
                    <a:pt x="124" y="32"/>
                  </a:lnTo>
                  <a:lnTo>
                    <a:pt x="0" y="0"/>
                  </a:lnTo>
                  <a:lnTo>
                    <a:pt x="0" y="65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grpSp>
        <p:nvGrpSpPr>
          <p:cNvPr id="4" name="Group 38"/>
          <p:cNvGrpSpPr>
            <a:grpSpLocks/>
          </p:cNvGrpSpPr>
          <p:nvPr/>
        </p:nvGrpSpPr>
        <p:grpSpPr bwMode="auto">
          <a:xfrm>
            <a:off x="5232400" y="2525713"/>
            <a:ext cx="379413" cy="103187"/>
            <a:chOff x="3310" y="1978"/>
            <a:chExt cx="239" cy="65"/>
          </a:xfrm>
          <a:solidFill>
            <a:srgbClr val="00B050"/>
          </a:solidFill>
        </p:grpSpPr>
        <p:sp>
          <p:nvSpPr>
            <p:cNvPr id="18527" name="Line 36"/>
            <p:cNvSpPr>
              <a:spLocks noChangeShapeType="1"/>
            </p:cNvSpPr>
            <p:nvPr/>
          </p:nvSpPr>
          <p:spPr bwMode="auto">
            <a:xfrm>
              <a:off x="3310" y="2010"/>
              <a:ext cx="179" cy="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8528" name="Freeform 37"/>
            <p:cNvSpPr>
              <a:spLocks/>
            </p:cNvSpPr>
            <p:nvPr/>
          </p:nvSpPr>
          <p:spPr bwMode="auto">
            <a:xfrm>
              <a:off x="3487" y="1978"/>
              <a:ext cx="62" cy="65"/>
            </a:xfrm>
            <a:custGeom>
              <a:avLst/>
              <a:gdLst>
                <a:gd name="T0" fmla="*/ 0 w 123"/>
                <a:gd name="T1" fmla="*/ 65 h 65"/>
                <a:gd name="T2" fmla="*/ 31 w 123"/>
                <a:gd name="T3" fmla="*/ 32 h 65"/>
                <a:gd name="T4" fmla="*/ 0 w 123"/>
                <a:gd name="T5" fmla="*/ 0 h 65"/>
                <a:gd name="T6" fmla="*/ 0 w 123"/>
                <a:gd name="T7" fmla="*/ 65 h 6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3"/>
                <a:gd name="T13" fmla="*/ 0 h 65"/>
                <a:gd name="T14" fmla="*/ 123 w 123"/>
                <a:gd name="T15" fmla="*/ 65 h 6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3" h="65">
                  <a:moveTo>
                    <a:pt x="0" y="65"/>
                  </a:moveTo>
                  <a:lnTo>
                    <a:pt x="123" y="32"/>
                  </a:lnTo>
                  <a:lnTo>
                    <a:pt x="0" y="0"/>
                  </a:lnTo>
                  <a:lnTo>
                    <a:pt x="0" y="65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sp>
        <p:nvSpPr>
          <p:cNvPr id="15387" name="Rectangle 39"/>
          <p:cNvSpPr>
            <a:spLocks noChangeArrowheads="1"/>
          </p:cNvSpPr>
          <p:nvPr/>
        </p:nvSpPr>
        <p:spPr bwMode="auto">
          <a:xfrm>
            <a:off x="702156" y="4081463"/>
            <a:ext cx="2267358" cy="538162"/>
          </a:xfrm>
          <a:prstGeom prst="rect">
            <a:avLst/>
          </a:prstGeom>
          <a:solidFill>
            <a:srgbClr val="CC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5388" name="Rectangle 40"/>
          <p:cNvSpPr>
            <a:spLocks noChangeArrowheads="1"/>
          </p:cNvSpPr>
          <p:nvPr/>
        </p:nvSpPr>
        <p:spPr bwMode="auto">
          <a:xfrm>
            <a:off x="774700" y="4096871"/>
            <a:ext cx="2606098" cy="5232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/>
          <a:p>
            <a:r>
              <a:rPr lang="ru-RU" sz="1700" dirty="0">
                <a:solidFill>
                  <a:srgbClr val="000000"/>
                </a:solidFill>
                <a:latin typeface="Book Antiqua" pitchFamily="18" charset="0"/>
              </a:rPr>
              <a:t>Пластиковый Производитель</a:t>
            </a:r>
            <a:endParaRPr lang="en-US" sz="2200" dirty="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5389" name="Rectangle 41"/>
          <p:cNvSpPr>
            <a:spLocks noChangeArrowheads="1"/>
          </p:cNvSpPr>
          <p:nvPr/>
        </p:nvSpPr>
        <p:spPr bwMode="auto">
          <a:xfrm>
            <a:off x="3556409" y="3843338"/>
            <a:ext cx="2312577" cy="361950"/>
          </a:xfrm>
          <a:prstGeom prst="rect">
            <a:avLst/>
          </a:prstGeom>
          <a:solidFill>
            <a:srgbClr val="CC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5390" name="Rectangle 42"/>
          <p:cNvSpPr>
            <a:spLocks noChangeArrowheads="1"/>
          </p:cNvSpPr>
          <p:nvPr/>
        </p:nvSpPr>
        <p:spPr bwMode="auto">
          <a:xfrm>
            <a:off x="3656980" y="3901842"/>
            <a:ext cx="2138406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600" dirty="0">
                <a:solidFill>
                  <a:srgbClr val="000000"/>
                </a:solidFill>
                <a:latin typeface="Book Antiqua" pitchFamily="18" charset="0"/>
              </a:rPr>
              <a:t>Производитель Ткани</a:t>
            </a:r>
            <a:endParaRPr lang="en-US" sz="2000" dirty="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5391" name="Rectangle 43"/>
          <p:cNvSpPr>
            <a:spLocks noChangeArrowheads="1"/>
          </p:cNvSpPr>
          <p:nvPr/>
        </p:nvSpPr>
        <p:spPr bwMode="auto">
          <a:xfrm>
            <a:off x="909638" y="2417763"/>
            <a:ext cx="2540000" cy="361950"/>
          </a:xfrm>
          <a:prstGeom prst="rect">
            <a:avLst/>
          </a:prstGeom>
          <a:solidFill>
            <a:srgbClr val="CC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5392" name="Rectangle 44"/>
          <p:cNvSpPr>
            <a:spLocks noChangeArrowheads="1"/>
          </p:cNvSpPr>
          <p:nvPr/>
        </p:nvSpPr>
        <p:spPr bwMode="auto">
          <a:xfrm>
            <a:off x="1006475" y="2487613"/>
            <a:ext cx="251672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 i="1" dirty="0">
                <a:solidFill>
                  <a:srgbClr val="000000"/>
                </a:solidFill>
                <a:latin typeface="Book Antiqua" pitchFamily="18" charset="0"/>
              </a:rPr>
              <a:t>Da</a:t>
            </a:r>
            <a:endParaRPr lang="en-US" sz="2000" i="1" dirty="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5393" name="Rectangle 45"/>
          <p:cNvSpPr>
            <a:spLocks noChangeArrowheads="1"/>
          </p:cNvSpPr>
          <p:nvPr/>
        </p:nvSpPr>
        <p:spPr bwMode="auto">
          <a:xfrm>
            <a:off x="1241425" y="2487613"/>
            <a:ext cx="71438" cy="2587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700">
                <a:solidFill>
                  <a:srgbClr val="000000"/>
                </a:solidFill>
                <a:latin typeface="Book Antiqua" pitchFamily="18" charset="0"/>
              </a:rPr>
              <a:t>-</a:t>
            </a:r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5394" name="Rectangle 46"/>
          <p:cNvSpPr>
            <a:spLocks noChangeArrowheads="1"/>
          </p:cNvSpPr>
          <p:nvPr/>
        </p:nvSpPr>
        <p:spPr bwMode="auto">
          <a:xfrm>
            <a:off x="1309688" y="2487613"/>
            <a:ext cx="2205732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 i="1" dirty="0">
                <a:solidFill>
                  <a:srgbClr val="000000"/>
                </a:solidFill>
                <a:latin typeface="Book Antiqua" pitchFamily="18" charset="0"/>
              </a:rPr>
              <a:t>Fa Clothing, Inc</a:t>
            </a:r>
            <a:r>
              <a:rPr lang="en-US" sz="1600" dirty="0">
                <a:solidFill>
                  <a:srgbClr val="000000"/>
                </a:solidFill>
                <a:latin typeface="Book Antiqua" pitchFamily="18" charset="0"/>
              </a:rPr>
              <a:t>.(</a:t>
            </a:r>
            <a:r>
              <a:rPr lang="ru-RU" sz="1600" dirty="0">
                <a:solidFill>
                  <a:srgbClr val="000000"/>
                </a:solidFill>
                <a:latin typeface="Book Antiqua" pitchFamily="18" charset="0"/>
              </a:rPr>
              <a:t>Китай</a:t>
            </a:r>
            <a:r>
              <a:rPr lang="en-US" sz="1600" dirty="0">
                <a:solidFill>
                  <a:srgbClr val="000000"/>
                </a:solidFill>
                <a:latin typeface="Book Antiqua" pitchFamily="18" charset="0"/>
              </a:rPr>
              <a:t>)</a:t>
            </a:r>
            <a:endParaRPr lang="en-US" sz="2000" dirty="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5395" name="Rectangle 47"/>
          <p:cNvSpPr>
            <a:spLocks noChangeArrowheads="1"/>
          </p:cNvSpPr>
          <p:nvPr/>
        </p:nvSpPr>
        <p:spPr bwMode="auto">
          <a:xfrm>
            <a:off x="909638" y="2973388"/>
            <a:ext cx="2343150" cy="360362"/>
          </a:xfrm>
          <a:prstGeom prst="rect">
            <a:avLst/>
          </a:prstGeom>
          <a:solidFill>
            <a:srgbClr val="CC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5396" name="Rectangle 48"/>
          <p:cNvSpPr>
            <a:spLocks noChangeArrowheads="1"/>
          </p:cNvSpPr>
          <p:nvPr/>
        </p:nvSpPr>
        <p:spPr bwMode="auto">
          <a:xfrm>
            <a:off x="1006475" y="3043238"/>
            <a:ext cx="2149627" cy="2154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400" i="1" dirty="0">
                <a:solidFill>
                  <a:srgbClr val="000000"/>
                </a:solidFill>
                <a:latin typeface="Book Antiqua" pitchFamily="18" charset="0"/>
              </a:rPr>
              <a:t>SONY</a:t>
            </a:r>
            <a:r>
              <a:rPr lang="en-US" sz="1400" dirty="0">
                <a:solidFill>
                  <a:srgbClr val="000000"/>
                </a:solidFill>
                <a:latin typeface="Book Antiqua" pitchFamily="18" charset="0"/>
              </a:rPr>
              <a:t> Factory (</a:t>
            </a:r>
            <a:r>
              <a:rPr lang="ru-RU" sz="1400" dirty="0">
                <a:solidFill>
                  <a:srgbClr val="000000"/>
                </a:solidFill>
                <a:latin typeface="Book Antiqua" pitchFamily="18" charset="0"/>
              </a:rPr>
              <a:t>Малайзия</a:t>
            </a:r>
            <a:r>
              <a:rPr lang="en-US" sz="1400" dirty="0">
                <a:solidFill>
                  <a:srgbClr val="000000"/>
                </a:solidFill>
                <a:latin typeface="Book Antiqua" pitchFamily="18" charset="0"/>
              </a:rPr>
              <a:t>)</a:t>
            </a:r>
            <a:endParaRPr lang="en-US" dirty="0">
              <a:solidFill>
                <a:srgbClr val="FFFFFF"/>
              </a:solidFill>
              <a:latin typeface="Book Antiqua" pitchFamily="18" charset="0"/>
            </a:endParaRPr>
          </a:p>
        </p:txBody>
      </p:sp>
      <p:grpSp>
        <p:nvGrpSpPr>
          <p:cNvPr id="5" name="Group 51"/>
          <p:cNvGrpSpPr>
            <a:grpSpLocks/>
          </p:cNvGrpSpPr>
          <p:nvPr/>
        </p:nvGrpSpPr>
        <p:grpSpPr bwMode="auto">
          <a:xfrm>
            <a:off x="3487738" y="2525713"/>
            <a:ext cx="455612" cy="103187"/>
            <a:chOff x="2211" y="1978"/>
            <a:chExt cx="287" cy="65"/>
          </a:xfrm>
          <a:solidFill>
            <a:srgbClr val="00B050"/>
          </a:solidFill>
        </p:grpSpPr>
        <p:sp>
          <p:nvSpPr>
            <p:cNvPr id="18525" name="Line 49"/>
            <p:cNvSpPr>
              <a:spLocks noChangeShapeType="1"/>
            </p:cNvSpPr>
            <p:nvPr/>
          </p:nvSpPr>
          <p:spPr bwMode="auto">
            <a:xfrm>
              <a:off x="2211" y="2010"/>
              <a:ext cx="227" cy="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8526" name="Freeform 50"/>
            <p:cNvSpPr>
              <a:spLocks/>
            </p:cNvSpPr>
            <p:nvPr/>
          </p:nvSpPr>
          <p:spPr bwMode="auto">
            <a:xfrm>
              <a:off x="2436" y="1978"/>
              <a:ext cx="62" cy="65"/>
            </a:xfrm>
            <a:custGeom>
              <a:avLst/>
              <a:gdLst>
                <a:gd name="T0" fmla="*/ 0 w 124"/>
                <a:gd name="T1" fmla="*/ 65 h 65"/>
                <a:gd name="T2" fmla="*/ 31 w 124"/>
                <a:gd name="T3" fmla="*/ 32 h 65"/>
                <a:gd name="T4" fmla="*/ 0 w 124"/>
                <a:gd name="T5" fmla="*/ 0 h 65"/>
                <a:gd name="T6" fmla="*/ 0 w 124"/>
                <a:gd name="T7" fmla="*/ 65 h 6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4"/>
                <a:gd name="T13" fmla="*/ 0 h 65"/>
                <a:gd name="T14" fmla="*/ 124 w 124"/>
                <a:gd name="T15" fmla="*/ 65 h 6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4" h="65">
                  <a:moveTo>
                    <a:pt x="0" y="65"/>
                  </a:moveTo>
                  <a:lnTo>
                    <a:pt x="124" y="32"/>
                  </a:lnTo>
                  <a:lnTo>
                    <a:pt x="0" y="0"/>
                  </a:lnTo>
                  <a:lnTo>
                    <a:pt x="0" y="65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grpSp>
        <p:nvGrpSpPr>
          <p:cNvPr id="6" name="Group 54"/>
          <p:cNvGrpSpPr>
            <a:grpSpLocks/>
          </p:cNvGrpSpPr>
          <p:nvPr/>
        </p:nvGrpSpPr>
        <p:grpSpPr bwMode="auto">
          <a:xfrm>
            <a:off x="3260725" y="3079750"/>
            <a:ext cx="682625" cy="104775"/>
            <a:chOff x="2068" y="2327"/>
            <a:chExt cx="430" cy="66"/>
          </a:xfrm>
          <a:solidFill>
            <a:srgbClr val="00B050"/>
          </a:solidFill>
        </p:grpSpPr>
        <p:sp>
          <p:nvSpPr>
            <p:cNvPr id="18523" name="Line 52"/>
            <p:cNvSpPr>
              <a:spLocks noChangeShapeType="1"/>
            </p:cNvSpPr>
            <p:nvPr/>
          </p:nvSpPr>
          <p:spPr bwMode="auto">
            <a:xfrm>
              <a:off x="2068" y="2359"/>
              <a:ext cx="370" cy="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8524" name="Freeform 53"/>
            <p:cNvSpPr>
              <a:spLocks/>
            </p:cNvSpPr>
            <p:nvPr/>
          </p:nvSpPr>
          <p:spPr bwMode="auto">
            <a:xfrm>
              <a:off x="2436" y="2327"/>
              <a:ext cx="62" cy="66"/>
            </a:xfrm>
            <a:custGeom>
              <a:avLst/>
              <a:gdLst>
                <a:gd name="T0" fmla="*/ 0 w 124"/>
                <a:gd name="T1" fmla="*/ 66 h 66"/>
                <a:gd name="T2" fmla="*/ 31 w 124"/>
                <a:gd name="T3" fmla="*/ 32 h 66"/>
                <a:gd name="T4" fmla="*/ 0 w 124"/>
                <a:gd name="T5" fmla="*/ 0 h 66"/>
                <a:gd name="T6" fmla="*/ 0 w 124"/>
                <a:gd name="T7" fmla="*/ 66 h 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4"/>
                <a:gd name="T13" fmla="*/ 0 h 66"/>
                <a:gd name="T14" fmla="*/ 124 w 124"/>
                <a:gd name="T15" fmla="*/ 66 h 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4" h="66">
                  <a:moveTo>
                    <a:pt x="0" y="66"/>
                  </a:moveTo>
                  <a:lnTo>
                    <a:pt x="124" y="32"/>
                  </a:lnTo>
                  <a:lnTo>
                    <a:pt x="0" y="0"/>
                  </a:lnTo>
                  <a:lnTo>
                    <a:pt x="0" y="66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sp>
        <p:nvSpPr>
          <p:cNvPr id="15399" name="Rectangle 55"/>
          <p:cNvSpPr>
            <a:spLocks noChangeArrowheads="1"/>
          </p:cNvSpPr>
          <p:nvPr/>
        </p:nvSpPr>
        <p:spPr bwMode="auto">
          <a:xfrm>
            <a:off x="5989638" y="3843338"/>
            <a:ext cx="3154362" cy="582612"/>
          </a:xfrm>
          <a:prstGeom prst="rect">
            <a:avLst/>
          </a:prstGeom>
          <a:solidFill>
            <a:srgbClr val="CC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5400" name="Rectangle 56"/>
          <p:cNvSpPr>
            <a:spLocks noChangeArrowheads="1"/>
          </p:cNvSpPr>
          <p:nvPr/>
        </p:nvSpPr>
        <p:spPr bwMode="auto">
          <a:xfrm>
            <a:off x="6097589" y="3884950"/>
            <a:ext cx="3200399" cy="5232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/>
          <a:p>
            <a:r>
              <a:rPr lang="ru-RU" sz="1700" dirty="0">
                <a:solidFill>
                  <a:srgbClr val="000000"/>
                </a:solidFill>
                <a:latin typeface="Book Antiqua" pitchFamily="18" charset="0"/>
              </a:rPr>
              <a:t>Производитель Компонентов Электроники</a:t>
            </a:r>
            <a:endParaRPr lang="en-US" sz="2200" dirty="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5401" name="Rectangle 57"/>
          <p:cNvSpPr>
            <a:spLocks noChangeArrowheads="1"/>
          </p:cNvSpPr>
          <p:nvPr/>
        </p:nvSpPr>
        <p:spPr bwMode="auto">
          <a:xfrm>
            <a:off x="758825" y="4714875"/>
            <a:ext cx="1819276" cy="646113"/>
          </a:xfrm>
          <a:prstGeom prst="rect">
            <a:avLst/>
          </a:prstGeom>
          <a:solidFill>
            <a:srgbClr val="CC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5402" name="Rectangle 58"/>
          <p:cNvSpPr>
            <a:spLocks noChangeArrowheads="1"/>
          </p:cNvSpPr>
          <p:nvPr/>
        </p:nvSpPr>
        <p:spPr bwMode="auto">
          <a:xfrm>
            <a:off x="854075" y="4784724"/>
            <a:ext cx="1677988" cy="5232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/>
          <a:p>
            <a:r>
              <a:rPr lang="ru-RU" sz="1700" dirty="0">
                <a:solidFill>
                  <a:srgbClr val="000000"/>
                </a:solidFill>
                <a:latin typeface="Book Antiqua" pitchFamily="18" charset="0"/>
              </a:rPr>
              <a:t>Химический Производитель</a:t>
            </a:r>
            <a:endParaRPr lang="en-US" sz="2200" dirty="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5403" name="Rectangle 59"/>
          <p:cNvSpPr>
            <a:spLocks noChangeArrowheads="1"/>
          </p:cNvSpPr>
          <p:nvPr/>
        </p:nvSpPr>
        <p:spPr bwMode="auto">
          <a:xfrm>
            <a:off x="3530023" y="4398963"/>
            <a:ext cx="2340551" cy="360362"/>
          </a:xfrm>
          <a:prstGeom prst="rect">
            <a:avLst/>
          </a:prstGeom>
          <a:solidFill>
            <a:srgbClr val="CC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5404" name="Rectangle 60"/>
          <p:cNvSpPr>
            <a:spLocks noChangeArrowheads="1"/>
          </p:cNvSpPr>
          <p:nvPr/>
        </p:nvSpPr>
        <p:spPr bwMode="auto">
          <a:xfrm>
            <a:off x="3535581" y="4488820"/>
            <a:ext cx="2374048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600" dirty="0">
                <a:solidFill>
                  <a:srgbClr val="000000"/>
                </a:solidFill>
                <a:latin typeface="Book Antiqua" pitchFamily="18" charset="0"/>
              </a:rPr>
              <a:t>Производитель застежек</a:t>
            </a:r>
            <a:endParaRPr lang="en-US" sz="2000" dirty="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5405" name="Freeform 61"/>
          <p:cNvSpPr>
            <a:spLocks/>
          </p:cNvSpPr>
          <p:nvPr/>
        </p:nvSpPr>
        <p:spPr bwMode="auto">
          <a:xfrm>
            <a:off x="530225" y="4240213"/>
            <a:ext cx="1588" cy="633412"/>
          </a:xfrm>
          <a:custGeom>
            <a:avLst/>
            <a:gdLst>
              <a:gd name="T0" fmla="*/ 0 w 1588"/>
              <a:gd name="T1" fmla="*/ 0 h 399"/>
              <a:gd name="T2" fmla="*/ 0 w 1588"/>
              <a:gd name="T3" fmla="*/ 2147483647 h 399"/>
              <a:gd name="T4" fmla="*/ 0 w 1588"/>
              <a:gd name="T5" fmla="*/ 2147483647 h 399"/>
              <a:gd name="T6" fmla="*/ 0 60000 65536"/>
              <a:gd name="T7" fmla="*/ 0 60000 65536"/>
              <a:gd name="T8" fmla="*/ 0 60000 65536"/>
              <a:gd name="T9" fmla="*/ 0 w 1588"/>
              <a:gd name="T10" fmla="*/ 0 h 399"/>
              <a:gd name="T11" fmla="*/ 1588 w 1588"/>
              <a:gd name="T12" fmla="*/ 399 h 399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88" h="399">
                <a:moveTo>
                  <a:pt x="0" y="0"/>
                </a:moveTo>
                <a:lnTo>
                  <a:pt x="0" y="399"/>
                </a:lnTo>
                <a:lnTo>
                  <a:pt x="0" y="374"/>
                </a:lnTo>
              </a:path>
            </a:pathLst>
          </a:custGeom>
          <a:noFill/>
          <a:ln w="9525">
            <a:solidFill>
              <a:srgbClr val="00B050"/>
            </a:solidFill>
            <a:round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grpSp>
        <p:nvGrpSpPr>
          <p:cNvPr id="7" name="Group 64"/>
          <p:cNvGrpSpPr>
            <a:grpSpLocks/>
          </p:cNvGrpSpPr>
          <p:nvPr/>
        </p:nvGrpSpPr>
        <p:grpSpPr bwMode="auto">
          <a:xfrm>
            <a:off x="530225" y="4189413"/>
            <a:ext cx="228600" cy="103187"/>
            <a:chOff x="348" y="3026"/>
            <a:chExt cx="144" cy="65"/>
          </a:xfrm>
          <a:solidFill>
            <a:srgbClr val="00B050"/>
          </a:solidFill>
        </p:grpSpPr>
        <p:sp>
          <p:nvSpPr>
            <p:cNvPr id="18521" name="Line 62"/>
            <p:cNvSpPr>
              <a:spLocks noChangeShapeType="1"/>
            </p:cNvSpPr>
            <p:nvPr/>
          </p:nvSpPr>
          <p:spPr bwMode="auto">
            <a:xfrm>
              <a:off x="408" y="3058"/>
              <a:ext cx="84" cy="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8522" name="Freeform 63"/>
            <p:cNvSpPr>
              <a:spLocks/>
            </p:cNvSpPr>
            <p:nvPr/>
          </p:nvSpPr>
          <p:spPr bwMode="auto">
            <a:xfrm>
              <a:off x="348" y="3026"/>
              <a:ext cx="63" cy="65"/>
            </a:xfrm>
            <a:custGeom>
              <a:avLst/>
              <a:gdLst>
                <a:gd name="T0" fmla="*/ 32 w 125"/>
                <a:gd name="T1" fmla="*/ 0 h 65"/>
                <a:gd name="T2" fmla="*/ 0 w 125"/>
                <a:gd name="T3" fmla="*/ 32 h 65"/>
                <a:gd name="T4" fmla="*/ 32 w 125"/>
                <a:gd name="T5" fmla="*/ 65 h 65"/>
                <a:gd name="T6" fmla="*/ 32 w 125"/>
                <a:gd name="T7" fmla="*/ 0 h 6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5"/>
                <a:gd name="T13" fmla="*/ 0 h 65"/>
                <a:gd name="T14" fmla="*/ 125 w 125"/>
                <a:gd name="T15" fmla="*/ 65 h 6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5" h="65">
                  <a:moveTo>
                    <a:pt x="125" y="0"/>
                  </a:moveTo>
                  <a:lnTo>
                    <a:pt x="0" y="32"/>
                  </a:lnTo>
                  <a:lnTo>
                    <a:pt x="125" y="65"/>
                  </a:lnTo>
                  <a:lnTo>
                    <a:pt x="125" y="0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grpSp>
        <p:nvGrpSpPr>
          <p:cNvPr id="8" name="Group 67"/>
          <p:cNvGrpSpPr>
            <a:grpSpLocks/>
          </p:cNvGrpSpPr>
          <p:nvPr/>
        </p:nvGrpSpPr>
        <p:grpSpPr bwMode="auto">
          <a:xfrm>
            <a:off x="530225" y="4822825"/>
            <a:ext cx="228600" cy="103188"/>
            <a:chOff x="348" y="3425"/>
            <a:chExt cx="144" cy="65"/>
          </a:xfrm>
          <a:solidFill>
            <a:srgbClr val="00B050"/>
          </a:solidFill>
        </p:grpSpPr>
        <p:sp>
          <p:nvSpPr>
            <p:cNvPr id="18519" name="Line 65"/>
            <p:cNvSpPr>
              <a:spLocks noChangeShapeType="1"/>
            </p:cNvSpPr>
            <p:nvPr/>
          </p:nvSpPr>
          <p:spPr bwMode="auto">
            <a:xfrm>
              <a:off x="408" y="3457"/>
              <a:ext cx="84" cy="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8520" name="Freeform 66"/>
            <p:cNvSpPr>
              <a:spLocks/>
            </p:cNvSpPr>
            <p:nvPr/>
          </p:nvSpPr>
          <p:spPr bwMode="auto">
            <a:xfrm>
              <a:off x="348" y="3425"/>
              <a:ext cx="63" cy="65"/>
            </a:xfrm>
            <a:custGeom>
              <a:avLst/>
              <a:gdLst>
                <a:gd name="T0" fmla="*/ 32 w 125"/>
                <a:gd name="T1" fmla="*/ 0 h 65"/>
                <a:gd name="T2" fmla="*/ 0 w 125"/>
                <a:gd name="T3" fmla="*/ 32 h 65"/>
                <a:gd name="T4" fmla="*/ 32 w 125"/>
                <a:gd name="T5" fmla="*/ 65 h 65"/>
                <a:gd name="T6" fmla="*/ 32 w 125"/>
                <a:gd name="T7" fmla="*/ 0 h 6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5"/>
                <a:gd name="T13" fmla="*/ 0 h 65"/>
                <a:gd name="T14" fmla="*/ 125 w 125"/>
                <a:gd name="T15" fmla="*/ 65 h 6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5" h="65">
                  <a:moveTo>
                    <a:pt x="125" y="0"/>
                  </a:moveTo>
                  <a:lnTo>
                    <a:pt x="0" y="32"/>
                  </a:lnTo>
                  <a:lnTo>
                    <a:pt x="125" y="65"/>
                  </a:lnTo>
                  <a:lnTo>
                    <a:pt x="125" y="0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sp>
        <p:nvSpPr>
          <p:cNvPr id="15408" name="Line 68"/>
          <p:cNvSpPr>
            <a:spLocks noChangeShapeType="1"/>
          </p:cNvSpPr>
          <p:nvPr/>
        </p:nvSpPr>
        <p:spPr bwMode="auto">
          <a:xfrm>
            <a:off x="3487738" y="4002088"/>
            <a:ext cx="1587" cy="1266825"/>
          </a:xfrm>
          <a:prstGeom prst="line">
            <a:avLst/>
          </a:prstGeom>
          <a:noFill/>
          <a:ln w="9525">
            <a:solidFill>
              <a:srgbClr val="00B050"/>
            </a:solidFill>
            <a:round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grpSp>
        <p:nvGrpSpPr>
          <p:cNvPr id="9" name="Group 71"/>
          <p:cNvGrpSpPr>
            <a:grpSpLocks/>
          </p:cNvGrpSpPr>
          <p:nvPr/>
        </p:nvGrpSpPr>
        <p:grpSpPr bwMode="auto">
          <a:xfrm>
            <a:off x="3487738" y="3951288"/>
            <a:ext cx="227012" cy="103187"/>
            <a:chOff x="2211" y="2876"/>
            <a:chExt cx="143" cy="65"/>
          </a:xfrm>
          <a:solidFill>
            <a:srgbClr val="00B050"/>
          </a:solidFill>
        </p:grpSpPr>
        <p:sp>
          <p:nvSpPr>
            <p:cNvPr id="18517" name="Line 69"/>
            <p:cNvSpPr>
              <a:spLocks noChangeShapeType="1"/>
            </p:cNvSpPr>
            <p:nvPr/>
          </p:nvSpPr>
          <p:spPr bwMode="auto">
            <a:xfrm>
              <a:off x="2271" y="2908"/>
              <a:ext cx="83" cy="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8518" name="Freeform 70"/>
            <p:cNvSpPr>
              <a:spLocks/>
            </p:cNvSpPr>
            <p:nvPr/>
          </p:nvSpPr>
          <p:spPr bwMode="auto">
            <a:xfrm>
              <a:off x="2211" y="2876"/>
              <a:ext cx="63" cy="65"/>
            </a:xfrm>
            <a:custGeom>
              <a:avLst/>
              <a:gdLst>
                <a:gd name="T0" fmla="*/ 32 w 126"/>
                <a:gd name="T1" fmla="*/ 0 h 65"/>
                <a:gd name="T2" fmla="*/ 0 w 126"/>
                <a:gd name="T3" fmla="*/ 32 h 65"/>
                <a:gd name="T4" fmla="*/ 32 w 126"/>
                <a:gd name="T5" fmla="*/ 65 h 65"/>
                <a:gd name="T6" fmla="*/ 32 w 126"/>
                <a:gd name="T7" fmla="*/ 0 h 6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6"/>
                <a:gd name="T13" fmla="*/ 0 h 65"/>
                <a:gd name="T14" fmla="*/ 126 w 126"/>
                <a:gd name="T15" fmla="*/ 65 h 6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6" h="65">
                  <a:moveTo>
                    <a:pt x="126" y="0"/>
                  </a:moveTo>
                  <a:lnTo>
                    <a:pt x="0" y="32"/>
                  </a:lnTo>
                  <a:lnTo>
                    <a:pt x="126" y="65"/>
                  </a:lnTo>
                  <a:lnTo>
                    <a:pt x="126" y="0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grpSp>
        <p:nvGrpSpPr>
          <p:cNvPr id="10" name="Group 74"/>
          <p:cNvGrpSpPr>
            <a:grpSpLocks/>
          </p:cNvGrpSpPr>
          <p:nvPr/>
        </p:nvGrpSpPr>
        <p:grpSpPr bwMode="auto">
          <a:xfrm>
            <a:off x="3487738" y="4584700"/>
            <a:ext cx="227012" cy="103188"/>
            <a:chOff x="2211" y="3275"/>
            <a:chExt cx="143" cy="65"/>
          </a:xfrm>
          <a:solidFill>
            <a:srgbClr val="00B050"/>
          </a:solidFill>
        </p:grpSpPr>
        <p:sp>
          <p:nvSpPr>
            <p:cNvPr id="18515" name="Line 72"/>
            <p:cNvSpPr>
              <a:spLocks noChangeShapeType="1"/>
            </p:cNvSpPr>
            <p:nvPr/>
          </p:nvSpPr>
          <p:spPr bwMode="auto">
            <a:xfrm>
              <a:off x="2271" y="3307"/>
              <a:ext cx="83" cy="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8516" name="Freeform 73"/>
            <p:cNvSpPr>
              <a:spLocks/>
            </p:cNvSpPr>
            <p:nvPr/>
          </p:nvSpPr>
          <p:spPr bwMode="auto">
            <a:xfrm>
              <a:off x="2211" y="3275"/>
              <a:ext cx="63" cy="65"/>
            </a:xfrm>
            <a:custGeom>
              <a:avLst/>
              <a:gdLst>
                <a:gd name="T0" fmla="*/ 32 w 126"/>
                <a:gd name="T1" fmla="*/ 0 h 65"/>
                <a:gd name="T2" fmla="*/ 0 w 126"/>
                <a:gd name="T3" fmla="*/ 32 h 65"/>
                <a:gd name="T4" fmla="*/ 32 w 126"/>
                <a:gd name="T5" fmla="*/ 65 h 65"/>
                <a:gd name="T6" fmla="*/ 32 w 126"/>
                <a:gd name="T7" fmla="*/ 0 h 6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6"/>
                <a:gd name="T13" fmla="*/ 0 h 65"/>
                <a:gd name="T14" fmla="*/ 126 w 126"/>
                <a:gd name="T15" fmla="*/ 65 h 6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6" h="65">
                  <a:moveTo>
                    <a:pt x="126" y="0"/>
                  </a:moveTo>
                  <a:lnTo>
                    <a:pt x="0" y="32"/>
                  </a:lnTo>
                  <a:lnTo>
                    <a:pt x="126" y="65"/>
                  </a:lnTo>
                  <a:lnTo>
                    <a:pt x="126" y="0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sp>
        <p:nvSpPr>
          <p:cNvPr id="15411" name="Line 75"/>
          <p:cNvSpPr>
            <a:spLocks noChangeShapeType="1"/>
          </p:cNvSpPr>
          <p:nvPr/>
        </p:nvSpPr>
        <p:spPr bwMode="auto">
          <a:xfrm>
            <a:off x="5838825" y="4081463"/>
            <a:ext cx="1588" cy="554037"/>
          </a:xfrm>
          <a:prstGeom prst="line">
            <a:avLst/>
          </a:prstGeom>
          <a:noFill/>
          <a:ln w="9525">
            <a:solidFill>
              <a:srgbClr val="00B050"/>
            </a:solidFill>
            <a:round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grpSp>
        <p:nvGrpSpPr>
          <p:cNvPr id="11" name="Group 78"/>
          <p:cNvGrpSpPr>
            <a:grpSpLocks/>
          </p:cNvGrpSpPr>
          <p:nvPr/>
        </p:nvGrpSpPr>
        <p:grpSpPr bwMode="auto">
          <a:xfrm>
            <a:off x="5838825" y="4030663"/>
            <a:ext cx="150813" cy="103187"/>
            <a:chOff x="3692" y="2926"/>
            <a:chExt cx="95" cy="65"/>
          </a:xfrm>
          <a:solidFill>
            <a:srgbClr val="00B050"/>
          </a:solidFill>
        </p:grpSpPr>
        <p:sp>
          <p:nvSpPr>
            <p:cNvPr id="18513" name="Line 76"/>
            <p:cNvSpPr>
              <a:spLocks noChangeShapeType="1"/>
            </p:cNvSpPr>
            <p:nvPr/>
          </p:nvSpPr>
          <p:spPr bwMode="auto">
            <a:xfrm>
              <a:off x="3752" y="2958"/>
              <a:ext cx="35" cy="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8514" name="Freeform 77"/>
            <p:cNvSpPr>
              <a:spLocks/>
            </p:cNvSpPr>
            <p:nvPr/>
          </p:nvSpPr>
          <p:spPr bwMode="auto">
            <a:xfrm>
              <a:off x="3692" y="2926"/>
              <a:ext cx="63" cy="65"/>
            </a:xfrm>
            <a:custGeom>
              <a:avLst/>
              <a:gdLst>
                <a:gd name="T0" fmla="*/ 32 w 125"/>
                <a:gd name="T1" fmla="*/ 0 h 65"/>
                <a:gd name="T2" fmla="*/ 0 w 125"/>
                <a:gd name="T3" fmla="*/ 32 h 65"/>
                <a:gd name="T4" fmla="*/ 32 w 125"/>
                <a:gd name="T5" fmla="*/ 65 h 65"/>
                <a:gd name="T6" fmla="*/ 32 w 125"/>
                <a:gd name="T7" fmla="*/ 0 h 6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5"/>
                <a:gd name="T13" fmla="*/ 0 h 65"/>
                <a:gd name="T14" fmla="*/ 125 w 125"/>
                <a:gd name="T15" fmla="*/ 65 h 6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5" h="65">
                  <a:moveTo>
                    <a:pt x="125" y="0"/>
                  </a:moveTo>
                  <a:lnTo>
                    <a:pt x="0" y="32"/>
                  </a:lnTo>
                  <a:lnTo>
                    <a:pt x="125" y="65"/>
                  </a:lnTo>
                  <a:lnTo>
                    <a:pt x="125" y="0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grpSp>
        <p:nvGrpSpPr>
          <p:cNvPr id="12" name="Group 81"/>
          <p:cNvGrpSpPr>
            <a:grpSpLocks/>
          </p:cNvGrpSpPr>
          <p:nvPr/>
        </p:nvGrpSpPr>
        <p:grpSpPr bwMode="auto">
          <a:xfrm>
            <a:off x="5838825" y="4584700"/>
            <a:ext cx="150813" cy="103188"/>
            <a:chOff x="3692" y="3275"/>
            <a:chExt cx="95" cy="65"/>
          </a:xfrm>
          <a:solidFill>
            <a:srgbClr val="00B050"/>
          </a:solidFill>
        </p:grpSpPr>
        <p:sp>
          <p:nvSpPr>
            <p:cNvPr id="18511" name="Line 79"/>
            <p:cNvSpPr>
              <a:spLocks noChangeShapeType="1"/>
            </p:cNvSpPr>
            <p:nvPr/>
          </p:nvSpPr>
          <p:spPr bwMode="auto">
            <a:xfrm>
              <a:off x="3752" y="3307"/>
              <a:ext cx="35" cy="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8512" name="Freeform 80"/>
            <p:cNvSpPr>
              <a:spLocks/>
            </p:cNvSpPr>
            <p:nvPr/>
          </p:nvSpPr>
          <p:spPr bwMode="auto">
            <a:xfrm>
              <a:off x="3692" y="3275"/>
              <a:ext cx="63" cy="65"/>
            </a:xfrm>
            <a:custGeom>
              <a:avLst/>
              <a:gdLst>
                <a:gd name="T0" fmla="*/ 32 w 125"/>
                <a:gd name="T1" fmla="*/ 0 h 65"/>
                <a:gd name="T2" fmla="*/ 0 w 125"/>
                <a:gd name="T3" fmla="*/ 32 h 65"/>
                <a:gd name="T4" fmla="*/ 32 w 125"/>
                <a:gd name="T5" fmla="*/ 65 h 65"/>
                <a:gd name="T6" fmla="*/ 32 w 125"/>
                <a:gd name="T7" fmla="*/ 0 h 6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5"/>
                <a:gd name="T13" fmla="*/ 0 h 65"/>
                <a:gd name="T14" fmla="*/ 125 w 125"/>
                <a:gd name="T15" fmla="*/ 65 h 6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5" h="65">
                  <a:moveTo>
                    <a:pt x="125" y="0"/>
                  </a:moveTo>
                  <a:lnTo>
                    <a:pt x="0" y="32"/>
                  </a:lnTo>
                  <a:lnTo>
                    <a:pt x="125" y="65"/>
                  </a:lnTo>
                  <a:lnTo>
                    <a:pt x="125" y="0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grpSp>
        <p:nvGrpSpPr>
          <p:cNvPr id="13" name="Group 84"/>
          <p:cNvGrpSpPr>
            <a:grpSpLocks/>
          </p:cNvGrpSpPr>
          <p:nvPr/>
        </p:nvGrpSpPr>
        <p:grpSpPr bwMode="auto">
          <a:xfrm>
            <a:off x="758825" y="3079750"/>
            <a:ext cx="5080000" cy="1239838"/>
            <a:chOff x="492" y="2327"/>
            <a:chExt cx="3200" cy="781"/>
          </a:xfrm>
        </p:grpSpPr>
        <p:sp>
          <p:nvSpPr>
            <p:cNvPr id="15431" name="Freeform 82"/>
            <p:cNvSpPr>
              <a:spLocks/>
            </p:cNvSpPr>
            <p:nvPr/>
          </p:nvSpPr>
          <p:spPr bwMode="auto">
            <a:xfrm>
              <a:off x="492" y="2359"/>
              <a:ext cx="3200" cy="749"/>
            </a:xfrm>
            <a:custGeom>
              <a:avLst/>
              <a:gdLst>
                <a:gd name="T0" fmla="*/ 0 w 6401"/>
                <a:gd name="T1" fmla="*/ 0 h 749"/>
                <a:gd name="T2" fmla="*/ 0 w 6401"/>
                <a:gd name="T3" fmla="*/ 0 h 749"/>
                <a:gd name="T4" fmla="*/ 0 w 6401"/>
                <a:gd name="T5" fmla="*/ 200 h 749"/>
                <a:gd name="T6" fmla="*/ 1 w 6401"/>
                <a:gd name="T7" fmla="*/ 200 h 749"/>
                <a:gd name="T8" fmla="*/ 1 w 6401"/>
                <a:gd name="T9" fmla="*/ 749 h 749"/>
                <a:gd name="T10" fmla="*/ 1 w 6401"/>
                <a:gd name="T11" fmla="*/ 749 h 7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401"/>
                <a:gd name="T19" fmla="*/ 0 h 749"/>
                <a:gd name="T20" fmla="*/ 6401 w 6401"/>
                <a:gd name="T21" fmla="*/ 749 h 74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401" h="749">
                  <a:moveTo>
                    <a:pt x="72" y="0"/>
                  </a:moveTo>
                  <a:lnTo>
                    <a:pt x="0" y="0"/>
                  </a:lnTo>
                  <a:lnTo>
                    <a:pt x="0" y="200"/>
                  </a:lnTo>
                  <a:lnTo>
                    <a:pt x="6019" y="200"/>
                  </a:lnTo>
                  <a:lnTo>
                    <a:pt x="6019" y="749"/>
                  </a:lnTo>
                  <a:lnTo>
                    <a:pt x="6401" y="749"/>
                  </a:lnTo>
                </a:path>
              </a:pathLst>
            </a:custGeom>
            <a:no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5432" name="Freeform 83"/>
            <p:cNvSpPr>
              <a:spLocks/>
            </p:cNvSpPr>
            <p:nvPr/>
          </p:nvSpPr>
          <p:spPr bwMode="auto">
            <a:xfrm>
              <a:off x="525" y="2327"/>
              <a:ext cx="62" cy="66"/>
            </a:xfrm>
            <a:custGeom>
              <a:avLst/>
              <a:gdLst>
                <a:gd name="T0" fmla="*/ 0 w 123"/>
                <a:gd name="T1" fmla="*/ 66 h 66"/>
                <a:gd name="T2" fmla="*/ 1 w 123"/>
                <a:gd name="T3" fmla="*/ 32 h 66"/>
                <a:gd name="T4" fmla="*/ 0 w 123"/>
                <a:gd name="T5" fmla="*/ 0 h 66"/>
                <a:gd name="T6" fmla="*/ 0 w 123"/>
                <a:gd name="T7" fmla="*/ 66 h 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3"/>
                <a:gd name="T13" fmla="*/ 0 h 66"/>
                <a:gd name="T14" fmla="*/ 123 w 123"/>
                <a:gd name="T15" fmla="*/ 66 h 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3" h="66">
                  <a:moveTo>
                    <a:pt x="0" y="66"/>
                  </a:moveTo>
                  <a:lnTo>
                    <a:pt x="123" y="32"/>
                  </a:lnTo>
                  <a:lnTo>
                    <a:pt x="0" y="0"/>
                  </a:lnTo>
                  <a:lnTo>
                    <a:pt x="0" y="66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sp>
        <p:nvSpPr>
          <p:cNvPr id="15415" name="Rectangle 85"/>
          <p:cNvSpPr>
            <a:spLocks noChangeArrowheads="1"/>
          </p:cNvSpPr>
          <p:nvPr/>
        </p:nvSpPr>
        <p:spPr bwMode="auto">
          <a:xfrm>
            <a:off x="3714749" y="5032375"/>
            <a:ext cx="2260601" cy="360363"/>
          </a:xfrm>
          <a:prstGeom prst="rect">
            <a:avLst/>
          </a:prstGeom>
          <a:solidFill>
            <a:srgbClr val="CC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5416" name="Rectangle 86"/>
          <p:cNvSpPr>
            <a:spLocks noChangeArrowheads="1"/>
          </p:cNvSpPr>
          <p:nvPr/>
        </p:nvSpPr>
        <p:spPr bwMode="auto">
          <a:xfrm>
            <a:off x="3781242" y="5091620"/>
            <a:ext cx="2196114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700" dirty="0">
                <a:solidFill>
                  <a:srgbClr val="000000"/>
                </a:solidFill>
                <a:latin typeface="Book Antiqua" pitchFamily="18" charset="0"/>
              </a:rPr>
              <a:t>Производитель Нити</a:t>
            </a:r>
            <a:endParaRPr lang="en-US" sz="2200" dirty="0">
              <a:solidFill>
                <a:srgbClr val="FFFFFF"/>
              </a:solidFill>
              <a:latin typeface="Book Antiqua" pitchFamily="18" charset="0"/>
            </a:endParaRPr>
          </a:p>
        </p:txBody>
      </p:sp>
      <p:grpSp>
        <p:nvGrpSpPr>
          <p:cNvPr id="14" name="Group 89"/>
          <p:cNvGrpSpPr>
            <a:grpSpLocks/>
          </p:cNvGrpSpPr>
          <p:nvPr/>
        </p:nvGrpSpPr>
        <p:grpSpPr bwMode="auto">
          <a:xfrm>
            <a:off x="3487738" y="5218113"/>
            <a:ext cx="227012" cy="104775"/>
            <a:chOff x="2211" y="3674"/>
            <a:chExt cx="143" cy="66"/>
          </a:xfrm>
          <a:solidFill>
            <a:srgbClr val="00B050"/>
          </a:solidFill>
        </p:grpSpPr>
        <p:sp>
          <p:nvSpPr>
            <p:cNvPr id="18507" name="Line 87"/>
            <p:cNvSpPr>
              <a:spLocks noChangeShapeType="1"/>
            </p:cNvSpPr>
            <p:nvPr/>
          </p:nvSpPr>
          <p:spPr bwMode="auto">
            <a:xfrm>
              <a:off x="2271" y="3706"/>
              <a:ext cx="83" cy="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8508" name="Freeform 88"/>
            <p:cNvSpPr>
              <a:spLocks/>
            </p:cNvSpPr>
            <p:nvPr/>
          </p:nvSpPr>
          <p:spPr bwMode="auto">
            <a:xfrm>
              <a:off x="2211" y="3674"/>
              <a:ext cx="63" cy="66"/>
            </a:xfrm>
            <a:custGeom>
              <a:avLst/>
              <a:gdLst>
                <a:gd name="T0" fmla="*/ 32 w 126"/>
                <a:gd name="T1" fmla="*/ 0 h 66"/>
                <a:gd name="T2" fmla="*/ 0 w 126"/>
                <a:gd name="T3" fmla="*/ 32 h 66"/>
                <a:gd name="T4" fmla="*/ 32 w 126"/>
                <a:gd name="T5" fmla="*/ 66 h 66"/>
                <a:gd name="T6" fmla="*/ 32 w 126"/>
                <a:gd name="T7" fmla="*/ 0 h 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6"/>
                <a:gd name="T13" fmla="*/ 0 h 66"/>
                <a:gd name="T14" fmla="*/ 126 w 126"/>
                <a:gd name="T15" fmla="*/ 66 h 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6" h="66">
                  <a:moveTo>
                    <a:pt x="126" y="0"/>
                  </a:moveTo>
                  <a:lnTo>
                    <a:pt x="0" y="32"/>
                  </a:lnTo>
                  <a:lnTo>
                    <a:pt x="126" y="66"/>
                  </a:lnTo>
                  <a:lnTo>
                    <a:pt x="126" y="0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sp>
        <p:nvSpPr>
          <p:cNvPr id="15418" name="Rectangle 90"/>
          <p:cNvSpPr>
            <a:spLocks noChangeArrowheads="1"/>
          </p:cNvSpPr>
          <p:nvPr/>
        </p:nvSpPr>
        <p:spPr bwMode="auto">
          <a:xfrm>
            <a:off x="5989638" y="4476749"/>
            <a:ext cx="2335212" cy="590005"/>
          </a:xfrm>
          <a:prstGeom prst="rect">
            <a:avLst/>
          </a:prstGeom>
          <a:solidFill>
            <a:srgbClr val="CC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5419" name="Rectangle 91"/>
          <p:cNvSpPr>
            <a:spLocks noChangeArrowheads="1"/>
          </p:cNvSpPr>
          <p:nvPr/>
        </p:nvSpPr>
        <p:spPr bwMode="auto">
          <a:xfrm>
            <a:off x="6148387" y="4516500"/>
            <a:ext cx="1989137" cy="5232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/>
          <a:p>
            <a:r>
              <a:rPr lang="ru-RU" sz="1700" dirty="0">
                <a:solidFill>
                  <a:srgbClr val="000000"/>
                </a:solidFill>
                <a:latin typeface="Book Antiqua" pitchFamily="18" charset="0"/>
              </a:rPr>
              <a:t>Пластиковый Производитель</a:t>
            </a:r>
            <a:endParaRPr lang="en-US" sz="2200" dirty="0">
              <a:solidFill>
                <a:srgbClr val="FFFFFF"/>
              </a:solidFill>
              <a:latin typeface="Book Antiqua" pitchFamily="18" charset="0"/>
            </a:endParaRPr>
          </a:p>
        </p:txBody>
      </p:sp>
      <p:grpSp>
        <p:nvGrpSpPr>
          <p:cNvPr id="15" name="Group 94"/>
          <p:cNvGrpSpPr>
            <a:grpSpLocks/>
          </p:cNvGrpSpPr>
          <p:nvPr/>
        </p:nvGrpSpPr>
        <p:grpSpPr bwMode="auto">
          <a:xfrm>
            <a:off x="379413" y="2051050"/>
            <a:ext cx="530225" cy="2505075"/>
            <a:chOff x="253" y="1679"/>
            <a:chExt cx="334" cy="1578"/>
          </a:xfrm>
        </p:grpSpPr>
        <p:sp>
          <p:nvSpPr>
            <p:cNvPr id="15429" name="Freeform 92"/>
            <p:cNvSpPr>
              <a:spLocks/>
            </p:cNvSpPr>
            <p:nvPr/>
          </p:nvSpPr>
          <p:spPr bwMode="auto">
            <a:xfrm>
              <a:off x="253" y="1711"/>
              <a:ext cx="274" cy="1546"/>
            </a:xfrm>
            <a:custGeom>
              <a:avLst/>
              <a:gdLst>
                <a:gd name="T0" fmla="*/ 0 w 549"/>
                <a:gd name="T1" fmla="*/ 0 h 1546"/>
                <a:gd name="T2" fmla="*/ 0 w 549"/>
                <a:gd name="T3" fmla="*/ 0 h 1546"/>
                <a:gd name="T4" fmla="*/ 0 w 549"/>
                <a:gd name="T5" fmla="*/ 1546 h 1546"/>
                <a:gd name="T6" fmla="*/ 0 w 549"/>
                <a:gd name="T7" fmla="*/ 1546 h 154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49"/>
                <a:gd name="T13" fmla="*/ 0 h 1546"/>
                <a:gd name="T14" fmla="*/ 549 w 549"/>
                <a:gd name="T15" fmla="*/ 1546 h 154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49" h="1546">
                  <a:moveTo>
                    <a:pt x="549" y="0"/>
                  </a:moveTo>
                  <a:lnTo>
                    <a:pt x="0" y="0"/>
                  </a:lnTo>
                  <a:lnTo>
                    <a:pt x="0" y="1546"/>
                  </a:lnTo>
                  <a:lnTo>
                    <a:pt x="191" y="1546"/>
                  </a:lnTo>
                </a:path>
              </a:pathLst>
            </a:custGeom>
            <a:no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5430" name="Freeform 93"/>
            <p:cNvSpPr>
              <a:spLocks/>
            </p:cNvSpPr>
            <p:nvPr/>
          </p:nvSpPr>
          <p:spPr bwMode="auto">
            <a:xfrm>
              <a:off x="525" y="1679"/>
              <a:ext cx="62" cy="65"/>
            </a:xfrm>
            <a:custGeom>
              <a:avLst/>
              <a:gdLst>
                <a:gd name="T0" fmla="*/ 0 w 123"/>
                <a:gd name="T1" fmla="*/ 65 h 65"/>
                <a:gd name="T2" fmla="*/ 1 w 123"/>
                <a:gd name="T3" fmla="*/ 32 h 65"/>
                <a:gd name="T4" fmla="*/ 0 w 123"/>
                <a:gd name="T5" fmla="*/ 0 h 65"/>
                <a:gd name="T6" fmla="*/ 0 w 123"/>
                <a:gd name="T7" fmla="*/ 65 h 6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3"/>
                <a:gd name="T13" fmla="*/ 0 h 65"/>
                <a:gd name="T14" fmla="*/ 123 w 123"/>
                <a:gd name="T15" fmla="*/ 65 h 6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3" h="65">
                  <a:moveTo>
                    <a:pt x="0" y="65"/>
                  </a:moveTo>
                  <a:lnTo>
                    <a:pt x="123" y="32"/>
                  </a:lnTo>
                  <a:lnTo>
                    <a:pt x="0" y="0"/>
                  </a:lnTo>
                  <a:lnTo>
                    <a:pt x="0" y="65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grpSp>
        <p:nvGrpSpPr>
          <p:cNvPr id="16" name="Group 97"/>
          <p:cNvGrpSpPr>
            <a:grpSpLocks/>
          </p:cNvGrpSpPr>
          <p:nvPr/>
        </p:nvGrpSpPr>
        <p:grpSpPr bwMode="auto">
          <a:xfrm>
            <a:off x="530225" y="2525713"/>
            <a:ext cx="2957513" cy="2109787"/>
            <a:chOff x="348" y="1978"/>
            <a:chExt cx="1863" cy="1329"/>
          </a:xfrm>
        </p:grpSpPr>
        <p:sp>
          <p:nvSpPr>
            <p:cNvPr id="15427" name="Freeform 95"/>
            <p:cNvSpPr>
              <a:spLocks/>
            </p:cNvSpPr>
            <p:nvPr/>
          </p:nvSpPr>
          <p:spPr bwMode="auto">
            <a:xfrm>
              <a:off x="348" y="2010"/>
              <a:ext cx="1863" cy="1297"/>
            </a:xfrm>
            <a:custGeom>
              <a:avLst/>
              <a:gdLst>
                <a:gd name="T0" fmla="*/ 1 w 3725"/>
                <a:gd name="T1" fmla="*/ 0 h 1297"/>
                <a:gd name="T2" fmla="*/ 0 w 3725"/>
                <a:gd name="T3" fmla="*/ 0 h 1297"/>
                <a:gd name="T4" fmla="*/ 0 w 3725"/>
                <a:gd name="T5" fmla="*/ 748 h 1297"/>
                <a:gd name="T6" fmla="*/ 1 w 3725"/>
                <a:gd name="T7" fmla="*/ 748 h 1297"/>
                <a:gd name="T8" fmla="*/ 1 w 3725"/>
                <a:gd name="T9" fmla="*/ 1297 h 1297"/>
                <a:gd name="T10" fmla="*/ 1 w 3725"/>
                <a:gd name="T11" fmla="*/ 1297 h 12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725"/>
                <a:gd name="T19" fmla="*/ 0 h 1297"/>
                <a:gd name="T20" fmla="*/ 3725 w 3725"/>
                <a:gd name="T21" fmla="*/ 1297 h 129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725" h="1297">
                  <a:moveTo>
                    <a:pt x="358" y="0"/>
                  </a:moveTo>
                  <a:lnTo>
                    <a:pt x="0" y="0"/>
                  </a:lnTo>
                  <a:lnTo>
                    <a:pt x="0" y="748"/>
                  </a:lnTo>
                  <a:lnTo>
                    <a:pt x="3248" y="748"/>
                  </a:lnTo>
                  <a:lnTo>
                    <a:pt x="3248" y="1297"/>
                  </a:lnTo>
                  <a:lnTo>
                    <a:pt x="3725" y="1297"/>
                  </a:lnTo>
                </a:path>
              </a:pathLst>
            </a:custGeom>
            <a:no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5428" name="Freeform 96"/>
            <p:cNvSpPr>
              <a:spLocks/>
            </p:cNvSpPr>
            <p:nvPr/>
          </p:nvSpPr>
          <p:spPr bwMode="auto">
            <a:xfrm>
              <a:off x="525" y="1978"/>
              <a:ext cx="62" cy="65"/>
            </a:xfrm>
            <a:custGeom>
              <a:avLst/>
              <a:gdLst>
                <a:gd name="T0" fmla="*/ 0 w 123"/>
                <a:gd name="T1" fmla="*/ 65 h 65"/>
                <a:gd name="T2" fmla="*/ 1 w 123"/>
                <a:gd name="T3" fmla="*/ 32 h 65"/>
                <a:gd name="T4" fmla="*/ 0 w 123"/>
                <a:gd name="T5" fmla="*/ 0 h 65"/>
                <a:gd name="T6" fmla="*/ 0 w 123"/>
                <a:gd name="T7" fmla="*/ 65 h 6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3"/>
                <a:gd name="T13" fmla="*/ 0 h 65"/>
                <a:gd name="T14" fmla="*/ 123 w 123"/>
                <a:gd name="T15" fmla="*/ 65 h 6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3" h="65">
                  <a:moveTo>
                    <a:pt x="0" y="65"/>
                  </a:moveTo>
                  <a:lnTo>
                    <a:pt x="123" y="32"/>
                  </a:lnTo>
                  <a:lnTo>
                    <a:pt x="0" y="0"/>
                  </a:lnTo>
                  <a:lnTo>
                    <a:pt x="0" y="65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sp>
        <p:nvSpPr>
          <p:cNvPr id="15423" name="Rectangle 99"/>
          <p:cNvSpPr>
            <a:spLocks noChangeArrowheads="1"/>
          </p:cNvSpPr>
          <p:nvPr/>
        </p:nvSpPr>
        <p:spPr bwMode="auto">
          <a:xfrm>
            <a:off x="2578100" y="395288"/>
            <a:ext cx="4198938" cy="5413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Book Antiqua" pitchFamily="18" charset="0"/>
            </a:endParaRPr>
          </a:p>
        </p:txBody>
      </p:sp>
      <p:sp>
        <p:nvSpPr>
          <p:cNvPr id="15424" name="Rectangle 100"/>
          <p:cNvSpPr>
            <a:spLocks noChangeArrowheads="1"/>
          </p:cNvSpPr>
          <p:nvPr/>
        </p:nvSpPr>
        <p:spPr bwMode="auto">
          <a:xfrm>
            <a:off x="1981200" y="304800"/>
            <a:ext cx="5794856" cy="49244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3200" b="1" dirty="0">
                <a:solidFill>
                  <a:srgbClr val="7030A0"/>
                </a:solidFill>
                <a:latin typeface="+mj-lt"/>
              </a:rPr>
              <a:t>Примеры Цепочек Поставок</a:t>
            </a:r>
            <a:endParaRPr lang="en-US" sz="2800" b="1" dirty="0">
              <a:solidFill>
                <a:srgbClr val="7030A0"/>
              </a:solidFill>
              <a:latin typeface="+mj-lt"/>
            </a:endParaRPr>
          </a:p>
        </p:txBody>
      </p:sp>
      <p:sp>
        <p:nvSpPr>
          <p:cNvPr id="15426" name="Rectangle 4"/>
          <p:cNvSpPr>
            <a:spLocks noChangeArrowheads="1"/>
          </p:cNvSpPr>
          <p:nvPr/>
        </p:nvSpPr>
        <p:spPr bwMode="auto">
          <a:xfrm>
            <a:off x="457200" y="6511925"/>
            <a:ext cx="806450" cy="1539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000">
                <a:solidFill>
                  <a:srgbClr val="B2B2B2"/>
                </a:solidFill>
                <a:latin typeface="Calibri" pitchFamily="34" charset="0"/>
              </a:rPr>
              <a:t>© Denny J. Cho</a:t>
            </a:r>
            <a:endParaRPr lang="en-US" sz="1000">
              <a:solidFill>
                <a:srgbClr val="FFFFFF"/>
              </a:solidFill>
              <a:latin typeface="Calibri" pitchFamily="34" charset="0"/>
            </a:endParaRPr>
          </a:p>
        </p:txBody>
      </p:sp>
      <p:sp>
        <p:nvSpPr>
          <p:cNvPr id="17" name="Slide Number Placeholder 16"/>
          <p:cNvSpPr>
            <a:spLocks noGrp="1"/>
          </p:cNvSpPr>
          <p:nvPr>
            <p:ph type="sldNum" sz="quarter" idx="4"/>
          </p:nvPr>
        </p:nvSpPr>
        <p:spPr bwMode="auto">
          <a:xfrm>
            <a:off x="7981950" y="6358000"/>
            <a:ext cx="116205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defPPr>
              <a:defRPr lang="en-GB"/>
            </a:defPPr>
            <a:lvl1pPr algn="r" rtl="0" fontAlgn="base">
              <a:spcBef>
                <a:spcPct val="0"/>
              </a:spcBef>
              <a:spcAft>
                <a:spcPct val="0"/>
              </a:spcAft>
              <a:defRPr sz="1400" kern="1200">
                <a:solidFill>
                  <a:schemeClr val="bg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fld id="{6A40BD37-EC3B-4379-8979-5453C3E89ED7}" type="slidenum">
              <a:rPr lang="en-GB" smtClean="0"/>
              <a:pPr/>
              <a:t>25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067671732"/>
      </p:ext>
    </p:extLst>
  </p:cSld>
  <p:clrMapOvr>
    <a:masterClrMapping/>
  </p:clrMapOvr>
  <p:transition>
    <p:fade/>
  </p:transition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6"/>
          <p:cNvSpPr>
            <a:spLocks noChangeArrowheads="1"/>
          </p:cNvSpPr>
          <p:nvPr/>
        </p:nvSpPr>
        <p:spPr bwMode="auto">
          <a:xfrm>
            <a:off x="4763" y="1527175"/>
            <a:ext cx="1285875" cy="358775"/>
          </a:xfrm>
          <a:prstGeom prst="rect">
            <a:avLst/>
          </a:prstGeom>
          <a:solidFill>
            <a:srgbClr val="CCECFF"/>
          </a:solidFill>
          <a:ln w="190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6387" name="Rectangle 7"/>
          <p:cNvSpPr>
            <a:spLocks noChangeArrowheads="1"/>
          </p:cNvSpPr>
          <p:nvPr/>
        </p:nvSpPr>
        <p:spPr bwMode="auto">
          <a:xfrm>
            <a:off x="41650" y="1572339"/>
            <a:ext cx="1274388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600" dirty="0">
                <a:solidFill>
                  <a:srgbClr val="000000"/>
                </a:solidFill>
                <a:latin typeface="Book Antiqua" pitchFamily="18" charset="0"/>
              </a:rPr>
              <a:t>Поставщики</a:t>
            </a:r>
            <a:r>
              <a:rPr lang="en-US" sz="1600" dirty="0">
                <a:solidFill>
                  <a:srgbClr val="000000"/>
                </a:solidFill>
                <a:latin typeface="Book Antiqua" pitchFamily="18" charset="0"/>
              </a:rPr>
              <a:t> </a:t>
            </a:r>
            <a:endParaRPr lang="en-US" sz="2200" dirty="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6388" name="Rectangle 8"/>
          <p:cNvSpPr>
            <a:spLocks noChangeArrowheads="1"/>
          </p:cNvSpPr>
          <p:nvPr/>
        </p:nvSpPr>
        <p:spPr bwMode="auto">
          <a:xfrm>
            <a:off x="1819275" y="1501775"/>
            <a:ext cx="1216025" cy="358775"/>
          </a:xfrm>
          <a:prstGeom prst="rect">
            <a:avLst/>
          </a:prstGeom>
          <a:solidFill>
            <a:srgbClr val="FFCC99"/>
          </a:solidFill>
          <a:ln w="190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6389" name="Rectangle 9"/>
          <p:cNvSpPr>
            <a:spLocks noChangeArrowheads="1"/>
          </p:cNvSpPr>
          <p:nvPr/>
        </p:nvSpPr>
        <p:spPr bwMode="auto">
          <a:xfrm>
            <a:off x="2125663" y="1574800"/>
            <a:ext cx="604837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>
                <a:solidFill>
                  <a:srgbClr val="000000"/>
                </a:solidFill>
                <a:latin typeface="Book Antiqua" pitchFamily="18" charset="0"/>
              </a:rPr>
              <a:t>IC Mfg</a:t>
            </a:r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6390" name="Rectangle 10"/>
          <p:cNvSpPr>
            <a:spLocks noChangeArrowheads="1"/>
          </p:cNvSpPr>
          <p:nvPr/>
        </p:nvSpPr>
        <p:spPr bwMode="auto">
          <a:xfrm>
            <a:off x="1744663" y="2343150"/>
            <a:ext cx="1290637" cy="357188"/>
          </a:xfrm>
          <a:prstGeom prst="rect">
            <a:avLst/>
          </a:prstGeom>
          <a:solidFill>
            <a:srgbClr val="FFCC99"/>
          </a:solidFill>
          <a:ln w="190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6391" name="Rectangle 11"/>
          <p:cNvSpPr>
            <a:spLocks noChangeArrowheads="1"/>
          </p:cNvSpPr>
          <p:nvPr/>
        </p:nvSpPr>
        <p:spPr bwMode="auto">
          <a:xfrm>
            <a:off x="1992313" y="2414588"/>
            <a:ext cx="846137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>
                <a:solidFill>
                  <a:srgbClr val="000000"/>
                </a:solidFill>
                <a:latin typeface="Book Antiqua" pitchFamily="18" charset="0"/>
              </a:rPr>
              <a:t>PC Board </a:t>
            </a:r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6392" name="Rectangle 12"/>
          <p:cNvSpPr>
            <a:spLocks noChangeArrowheads="1"/>
          </p:cNvSpPr>
          <p:nvPr/>
        </p:nvSpPr>
        <p:spPr bwMode="auto">
          <a:xfrm>
            <a:off x="1668463" y="3030538"/>
            <a:ext cx="1593850" cy="358775"/>
          </a:xfrm>
          <a:prstGeom prst="rect">
            <a:avLst/>
          </a:prstGeom>
          <a:solidFill>
            <a:srgbClr val="FFCC99"/>
          </a:solidFill>
          <a:ln w="190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6393" name="Rectangle 13"/>
          <p:cNvSpPr>
            <a:spLocks noChangeArrowheads="1"/>
          </p:cNvSpPr>
          <p:nvPr/>
        </p:nvSpPr>
        <p:spPr bwMode="auto">
          <a:xfrm>
            <a:off x="1930400" y="3101975"/>
            <a:ext cx="1125538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>
                <a:solidFill>
                  <a:srgbClr val="000000"/>
                </a:solidFill>
                <a:latin typeface="Book Antiqua" pitchFamily="18" charset="0"/>
              </a:rPr>
              <a:t>Subassembly </a:t>
            </a:r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6394" name="Rectangle 14"/>
          <p:cNvSpPr>
            <a:spLocks noChangeArrowheads="1"/>
          </p:cNvSpPr>
          <p:nvPr/>
        </p:nvSpPr>
        <p:spPr bwMode="auto">
          <a:xfrm>
            <a:off x="3108325" y="3794125"/>
            <a:ext cx="1139825" cy="358775"/>
          </a:xfrm>
          <a:prstGeom prst="rect">
            <a:avLst/>
          </a:prstGeom>
          <a:solidFill>
            <a:srgbClr val="CCECFF"/>
          </a:solidFill>
          <a:ln w="190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6395" name="Rectangle 15"/>
          <p:cNvSpPr>
            <a:spLocks noChangeArrowheads="1"/>
          </p:cNvSpPr>
          <p:nvPr/>
        </p:nvSpPr>
        <p:spPr bwMode="auto">
          <a:xfrm>
            <a:off x="3294063" y="3867150"/>
            <a:ext cx="820737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>
                <a:solidFill>
                  <a:srgbClr val="000000"/>
                </a:solidFill>
                <a:latin typeface="Book Antiqua" pitchFamily="18" charset="0"/>
              </a:rPr>
              <a:t>Suppliers </a:t>
            </a:r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6396" name="Rectangle 16"/>
          <p:cNvSpPr>
            <a:spLocks noChangeArrowheads="1"/>
          </p:cNvSpPr>
          <p:nvPr/>
        </p:nvSpPr>
        <p:spPr bwMode="auto">
          <a:xfrm>
            <a:off x="3563938" y="2276475"/>
            <a:ext cx="608012" cy="357188"/>
          </a:xfrm>
          <a:prstGeom prst="rect">
            <a:avLst/>
          </a:prstGeom>
          <a:solidFill>
            <a:srgbClr val="FFCC99"/>
          </a:solidFill>
          <a:ln w="190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6397" name="Rectangle 17"/>
          <p:cNvSpPr>
            <a:spLocks noChangeArrowheads="1"/>
          </p:cNvSpPr>
          <p:nvPr/>
        </p:nvSpPr>
        <p:spPr bwMode="auto">
          <a:xfrm>
            <a:off x="3676650" y="2347913"/>
            <a:ext cx="433388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>
                <a:solidFill>
                  <a:srgbClr val="000000"/>
                </a:solidFill>
                <a:latin typeface="Book Antiqua" pitchFamily="18" charset="0"/>
              </a:rPr>
              <a:t>FAT </a:t>
            </a:r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6398" name="Rectangle 18"/>
          <p:cNvSpPr>
            <a:spLocks noChangeArrowheads="1"/>
          </p:cNvSpPr>
          <p:nvPr/>
        </p:nvSpPr>
        <p:spPr bwMode="auto">
          <a:xfrm>
            <a:off x="4776788" y="1450975"/>
            <a:ext cx="1139825" cy="358775"/>
          </a:xfrm>
          <a:prstGeom prst="rect">
            <a:avLst/>
          </a:prstGeom>
          <a:solidFill>
            <a:srgbClr val="FFCC99"/>
          </a:solidFill>
          <a:ln w="190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6399" name="Rectangle 19"/>
          <p:cNvSpPr>
            <a:spLocks noChangeArrowheads="1"/>
          </p:cNvSpPr>
          <p:nvPr/>
        </p:nvSpPr>
        <p:spPr bwMode="auto">
          <a:xfrm>
            <a:off x="4889679" y="1507894"/>
            <a:ext cx="984244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600" dirty="0">
                <a:solidFill>
                  <a:srgbClr val="000000"/>
                </a:solidFill>
                <a:latin typeface="Book Antiqua" pitchFamily="18" charset="0"/>
              </a:rPr>
              <a:t>Рцы США</a:t>
            </a:r>
            <a:endParaRPr lang="en-US" sz="2200" dirty="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6400" name="Rectangle 20"/>
          <p:cNvSpPr>
            <a:spLocks noChangeArrowheads="1"/>
          </p:cNvSpPr>
          <p:nvPr/>
        </p:nvSpPr>
        <p:spPr bwMode="auto">
          <a:xfrm>
            <a:off x="4776788" y="2138363"/>
            <a:ext cx="1139825" cy="603250"/>
          </a:xfrm>
          <a:prstGeom prst="rect">
            <a:avLst/>
          </a:prstGeom>
          <a:solidFill>
            <a:srgbClr val="FFCC99"/>
          </a:solidFill>
          <a:ln w="190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6401" name="Rectangle 21"/>
          <p:cNvSpPr>
            <a:spLocks noChangeArrowheads="1"/>
          </p:cNvSpPr>
          <p:nvPr/>
        </p:nvSpPr>
        <p:spPr bwMode="auto">
          <a:xfrm>
            <a:off x="5053013" y="2211388"/>
            <a:ext cx="452047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600" dirty="0">
                <a:solidFill>
                  <a:srgbClr val="000000"/>
                </a:solidFill>
                <a:latin typeface="Book Antiqua" pitchFamily="18" charset="0"/>
              </a:rPr>
              <a:t>Рцы</a:t>
            </a:r>
            <a:r>
              <a:rPr lang="en-US" sz="1600" dirty="0">
                <a:solidFill>
                  <a:srgbClr val="000000"/>
                </a:solidFill>
                <a:latin typeface="Book Antiqua" pitchFamily="18" charset="0"/>
              </a:rPr>
              <a:t> </a:t>
            </a:r>
            <a:endParaRPr lang="en-US" sz="2200" dirty="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6402" name="Rectangle 22"/>
          <p:cNvSpPr>
            <a:spLocks noChangeArrowheads="1"/>
          </p:cNvSpPr>
          <p:nvPr/>
        </p:nvSpPr>
        <p:spPr bwMode="auto">
          <a:xfrm>
            <a:off x="4974013" y="2468562"/>
            <a:ext cx="737381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600" dirty="0">
                <a:solidFill>
                  <a:srgbClr val="000000"/>
                </a:solidFill>
                <a:latin typeface="Book Antiqua" pitchFamily="18" charset="0"/>
              </a:rPr>
              <a:t>Европы</a:t>
            </a:r>
            <a:endParaRPr lang="en-US" sz="2200" dirty="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6403" name="Rectangle 23"/>
          <p:cNvSpPr>
            <a:spLocks noChangeArrowheads="1"/>
          </p:cNvSpPr>
          <p:nvPr/>
        </p:nvSpPr>
        <p:spPr bwMode="auto">
          <a:xfrm>
            <a:off x="4776788" y="3055938"/>
            <a:ext cx="1139825" cy="603250"/>
          </a:xfrm>
          <a:prstGeom prst="rect">
            <a:avLst/>
          </a:prstGeom>
          <a:solidFill>
            <a:srgbClr val="FFCC99"/>
          </a:solidFill>
          <a:ln w="190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6404" name="Rectangle 24"/>
          <p:cNvSpPr>
            <a:spLocks noChangeArrowheads="1"/>
          </p:cNvSpPr>
          <p:nvPr/>
        </p:nvSpPr>
        <p:spPr bwMode="auto">
          <a:xfrm>
            <a:off x="5043738" y="3070226"/>
            <a:ext cx="440826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600" dirty="0">
                <a:solidFill>
                  <a:srgbClr val="000000"/>
                </a:solidFill>
                <a:latin typeface="Book Antiqua" pitchFamily="18" charset="0"/>
              </a:rPr>
              <a:t>РЦы</a:t>
            </a:r>
            <a:endParaRPr lang="en-US" sz="2200" dirty="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6405" name="Rectangle 25"/>
          <p:cNvSpPr>
            <a:spLocks noChangeArrowheads="1"/>
          </p:cNvSpPr>
          <p:nvPr/>
        </p:nvSpPr>
        <p:spPr bwMode="auto">
          <a:xfrm>
            <a:off x="4931238" y="3277056"/>
            <a:ext cx="1150226" cy="4308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/>
          <a:p>
            <a:r>
              <a:rPr lang="ru-RU" sz="1400" dirty="0">
                <a:solidFill>
                  <a:srgbClr val="000000"/>
                </a:solidFill>
                <a:latin typeface="Book Antiqua" pitchFamily="18" charset="0"/>
              </a:rPr>
              <a:t>Дальнего Востока</a:t>
            </a:r>
            <a:endParaRPr lang="en-US" sz="2000" dirty="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6406" name="Rectangle 26"/>
          <p:cNvSpPr>
            <a:spLocks noChangeArrowheads="1"/>
          </p:cNvSpPr>
          <p:nvPr/>
        </p:nvSpPr>
        <p:spPr bwMode="auto">
          <a:xfrm>
            <a:off x="41651" y="2292350"/>
            <a:ext cx="1325188" cy="357188"/>
          </a:xfrm>
          <a:prstGeom prst="rect">
            <a:avLst/>
          </a:prstGeom>
          <a:solidFill>
            <a:srgbClr val="CCECFF"/>
          </a:solidFill>
          <a:ln w="190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6407" name="Rectangle 27"/>
          <p:cNvSpPr>
            <a:spLocks noChangeArrowheads="1"/>
          </p:cNvSpPr>
          <p:nvPr/>
        </p:nvSpPr>
        <p:spPr bwMode="auto">
          <a:xfrm>
            <a:off x="92699" y="2324815"/>
            <a:ext cx="1223092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600" dirty="0">
                <a:solidFill>
                  <a:srgbClr val="000000"/>
                </a:solidFill>
                <a:latin typeface="Book Antiqua" pitchFamily="18" charset="0"/>
              </a:rPr>
              <a:t>Поставщики</a:t>
            </a:r>
            <a:endParaRPr lang="en-US" sz="2200" dirty="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6408" name="Rectangle 28"/>
          <p:cNvSpPr>
            <a:spLocks noChangeArrowheads="1"/>
          </p:cNvSpPr>
          <p:nvPr/>
        </p:nvSpPr>
        <p:spPr bwMode="auto">
          <a:xfrm>
            <a:off x="41651" y="2979738"/>
            <a:ext cx="1325188" cy="358775"/>
          </a:xfrm>
          <a:prstGeom prst="rect">
            <a:avLst/>
          </a:prstGeom>
          <a:solidFill>
            <a:srgbClr val="CCECFF"/>
          </a:solidFill>
          <a:ln w="190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6409" name="Rectangle 29"/>
          <p:cNvSpPr>
            <a:spLocks noChangeArrowheads="1"/>
          </p:cNvSpPr>
          <p:nvPr/>
        </p:nvSpPr>
        <p:spPr bwMode="auto">
          <a:xfrm>
            <a:off x="107718" y="3038236"/>
            <a:ext cx="1274388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600" dirty="0">
                <a:solidFill>
                  <a:srgbClr val="000000"/>
                </a:solidFill>
                <a:latin typeface="Book Antiqua" pitchFamily="18" charset="0"/>
              </a:rPr>
              <a:t>Поставщики</a:t>
            </a:r>
            <a:r>
              <a:rPr lang="en-US" sz="1600" dirty="0">
                <a:solidFill>
                  <a:srgbClr val="000000"/>
                </a:solidFill>
                <a:latin typeface="Book Antiqua" pitchFamily="18" charset="0"/>
              </a:rPr>
              <a:t> </a:t>
            </a:r>
            <a:endParaRPr lang="en-US" sz="2200" dirty="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6410" name="Rectangle 30"/>
          <p:cNvSpPr>
            <a:spLocks noChangeArrowheads="1"/>
          </p:cNvSpPr>
          <p:nvPr/>
        </p:nvSpPr>
        <p:spPr bwMode="auto">
          <a:xfrm>
            <a:off x="6369050" y="1192663"/>
            <a:ext cx="912813" cy="617088"/>
          </a:xfrm>
          <a:prstGeom prst="rect">
            <a:avLst/>
          </a:prstGeom>
          <a:solidFill>
            <a:srgbClr val="CCECFF"/>
          </a:solidFill>
          <a:ln w="190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6411" name="Rectangle 31"/>
          <p:cNvSpPr>
            <a:spLocks noChangeArrowheads="1"/>
          </p:cNvSpPr>
          <p:nvPr/>
        </p:nvSpPr>
        <p:spPr bwMode="auto">
          <a:xfrm>
            <a:off x="6377132" y="1226979"/>
            <a:ext cx="1211695" cy="49244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/>
          <a:p>
            <a:r>
              <a:rPr lang="ru-RU" sz="1600" dirty="0">
                <a:solidFill>
                  <a:srgbClr val="000000"/>
                </a:solidFill>
                <a:latin typeface="Book Antiqua" pitchFamily="18" charset="0"/>
              </a:rPr>
              <a:t>Розничный торговец</a:t>
            </a:r>
            <a:endParaRPr lang="en-US" sz="2200" dirty="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6412" name="Rectangle 32"/>
          <p:cNvSpPr>
            <a:spLocks noChangeArrowheads="1"/>
          </p:cNvSpPr>
          <p:nvPr/>
        </p:nvSpPr>
        <p:spPr bwMode="auto">
          <a:xfrm>
            <a:off x="6384203" y="2160108"/>
            <a:ext cx="912813" cy="584367"/>
          </a:xfrm>
          <a:prstGeom prst="rect">
            <a:avLst/>
          </a:prstGeom>
          <a:solidFill>
            <a:srgbClr val="CCECFF"/>
          </a:solidFill>
          <a:ln w="190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6415" name="Rectangle 35"/>
          <p:cNvSpPr>
            <a:spLocks noChangeArrowheads="1"/>
          </p:cNvSpPr>
          <p:nvPr/>
        </p:nvSpPr>
        <p:spPr bwMode="auto">
          <a:xfrm>
            <a:off x="6397914" y="2181484"/>
            <a:ext cx="1603421" cy="49244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/>
          <a:p>
            <a:r>
              <a:rPr lang="ru-RU" sz="1600" dirty="0">
                <a:solidFill>
                  <a:srgbClr val="000000"/>
                </a:solidFill>
                <a:latin typeface="Book Antiqua" pitchFamily="18" charset="0"/>
              </a:rPr>
              <a:t>Розничный торговец</a:t>
            </a:r>
            <a:endParaRPr lang="en-US" sz="2200" dirty="0">
              <a:solidFill>
                <a:srgbClr val="FFFFFF"/>
              </a:solidFill>
              <a:latin typeface="Book Antiqua" pitchFamily="18" charset="0"/>
            </a:endParaRPr>
          </a:p>
        </p:txBody>
      </p:sp>
      <p:grpSp>
        <p:nvGrpSpPr>
          <p:cNvPr id="2" name="Group 38"/>
          <p:cNvGrpSpPr>
            <a:grpSpLocks/>
          </p:cNvGrpSpPr>
          <p:nvPr/>
        </p:nvGrpSpPr>
        <p:grpSpPr bwMode="auto">
          <a:xfrm>
            <a:off x="1279525" y="1644650"/>
            <a:ext cx="539750" cy="123825"/>
            <a:chOff x="820" y="1436"/>
            <a:chExt cx="340" cy="78"/>
          </a:xfrm>
          <a:solidFill>
            <a:srgbClr val="00B050"/>
          </a:solidFill>
        </p:grpSpPr>
        <p:sp>
          <p:nvSpPr>
            <p:cNvPr id="19549" name="Rectangle 36"/>
            <p:cNvSpPr>
              <a:spLocks noChangeArrowheads="1"/>
            </p:cNvSpPr>
            <p:nvPr/>
          </p:nvSpPr>
          <p:spPr bwMode="auto">
            <a:xfrm>
              <a:off x="820" y="1468"/>
              <a:ext cx="272" cy="12"/>
            </a:xfrm>
            <a:prstGeom prst="rect">
              <a:avLst/>
            </a:prstGeom>
            <a:grpFill/>
            <a:ln w="9525">
              <a:solidFill>
                <a:srgbClr val="00B050"/>
              </a:solidFill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9550" name="Freeform 37"/>
            <p:cNvSpPr>
              <a:spLocks/>
            </p:cNvSpPr>
            <p:nvPr/>
          </p:nvSpPr>
          <p:spPr bwMode="auto">
            <a:xfrm>
              <a:off x="1084" y="1436"/>
              <a:ext cx="76" cy="78"/>
            </a:xfrm>
            <a:custGeom>
              <a:avLst/>
              <a:gdLst>
                <a:gd name="T0" fmla="*/ 0 w 154"/>
                <a:gd name="T1" fmla="*/ 78 h 78"/>
                <a:gd name="T2" fmla="*/ 38 w 154"/>
                <a:gd name="T3" fmla="*/ 38 h 78"/>
                <a:gd name="T4" fmla="*/ 0 w 154"/>
                <a:gd name="T5" fmla="*/ 0 h 78"/>
                <a:gd name="T6" fmla="*/ 0 w 154"/>
                <a:gd name="T7" fmla="*/ 78 h 7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4"/>
                <a:gd name="T13" fmla="*/ 0 h 78"/>
                <a:gd name="T14" fmla="*/ 154 w 154"/>
                <a:gd name="T15" fmla="*/ 78 h 7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4" h="78">
                  <a:moveTo>
                    <a:pt x="0" y="78"/>
                  </a:moveTo>
                  <a:lnTo>
                    <a:pt x="154" y="38"/>
                  </a:lnTo>
                  <a:lnTo>
                    <a:pt x="0" y="0"/>
                  </a:lnTo>
                  <a:lnTo>
                    <a:pt x="0" y="78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grpSp>
        <p:nvGrpSpPr>
          <p:cNvPr id="3" name="Group 41"/>
          <p:cNvGrpSpPr>
            <a:grpSpLocks/>
          </p:cNvGrpSpPr>
          <p:nvPr/>
        </p:nvGrpSpPr>
        <p:grpSpPr bwMode="auto">
          <a:xfrm>
            <a:off x="4167188" y="1679575"/>
            <a:ext cx="609600" cy="788987"/>
            <a:chOff x="2639" y="1458"/>
            <a:chExt cx="384" cy="497"/>
          </a:xfrm>
          <a:solidFill>
            <a:srgbClr val="00B050"/>
          </a:solidFill>
        </p:grpSpPr>
        <p:sp>
          <p:nvSpPr>
            <p:cNvPr id="19547" name="Freeform 39"/>
            <p:cNvSpPr>
              <a:spLocks/>
            </p:cNvSpPr>
            <p:nvPr/>
          </p:nvSpPr>
          <p:spPr bwMode="auto">
            <a:xfrm>
              <a:off x="2639" y="1509"/>
              <a:ext cx="347" cy="446"/>
            </a:xfrm>
            <a:custGeom>
              <a:avLst/>
              <a:gdLst>
                <a:gd name="T0" fmla="*/ 0 w 695"/>
                <a:gd name="T1" fmla="*/ 437 h 446"/>
                <a:gd name="T2" fmla="*/ 4 w 695"/>
                <a:gd name="T3" fmla="*/ 446 h 446"/>
                <a:gd name="T4" fmla="*/ 173 w 695"/>
                <a:gd name="T5" fmla="*/ 9 h 446"/>
                <a:gd name="T6" fmla="*/ 169 w 695"/>
                <a:gd name="T7" fmla="*/ 0 h 446"/>
                <a:gd name="T8" fmla="*/ 0 w 695"/>
                <a:gd name="T9" fmla="*/ 437 h 4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95"/>
                <a:gd name="T16" fmla="*/ 0 h 446"/>
                <a:gd name="T17" fmla="*/ 695 w 695"/>
                <a:gd name="T18" fmla="*/ 446 h 44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95" h="446">
                  <a:moveTo>
                    <a:pt x="0" y="437"/>
                  </a:moveTo>
                  <a:lnTo>
                    <a:pt x="16" y="446"/>
                  </a:lnTo>
                  <a:lnTo>
                    <a:pt x="695" y="9"/>
                  </a:lnTo>
                  <a:lnTo>
                    <a:pt x="679" y="0"/>
                  </a:lnTo>
                  <a:lnTo>
                    <a:pt x="0" y="437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9548" name="Freeform 40"/>
            <p:cNvSpPr>
              <a:spLocks/>
            </p:cNvSpPr>
            <p:nvPr/>
          </p:nvSpPr>
          <p:spPr bwMode="auto">
            <a:xfrm>
              <a:off x="2946" y="1458"/>
              <a:ext cx="77" cy="87"/>
            </a:xfrm>
            <a:custGeom>
              <a:avLst/>
              <a:gdLst>
                <a:gd name="T0" fmla="*/ 31 w 155"/>
                <a:gd name="T1" fmla="*/ 87 h 87"/>
                <a:gd name="T2" fmla="*/ 38 w 155"/>
                <a:gd name="T3" fmla="*/ 0 h 87"/>
                <a:gd name="T4" fmla="*/ 0 w 155"/>
                <a:gd name="T5" fmla="*/ 38 h 87"/>
                <a:gd name="T6" fmla="*/ 31 w 155"/>
                <a:gd name="T7" fmla="*/ 87 h 8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5"/>
                <a:gd name="T13" fmla="*/ 0 h 87"/>
                <a:gd name="T14" fmla="*/ 155 w 155"/>
                <a:gd name="T15" fmla="*/ 87 h 8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5" h="87">
                  <a:moveTo>
                    <a:pt x="124" y="87"/>
                  </a:moveTo>
                  <a:lnTo>
                    <a:pt x="155" y="0"/>
                  </a:lnTo>
                  <a:lnTo>
                    <a:pt x="0" y="38"/>
                  </a:lnTo>
                  <a:lnTo>
                    <a:pt x="124" y="87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grpSp>
        <p:nvGrpSpPr>
          <p:cNvPr id="4" name="Group 44"/>
          <p:cNvGrpSpPr>
            <a:grpSpLocks/>
          </p:cNvGrpSpPr>
          <p:nvPr/>
        </p:nvGrpSpPr>
        <p:grpSpPr bwMode="auto">
          <a:xfrm>
            <a:off x="4168775" y="2439987"/>
            <a:ext cx="608013" cy="844550"/>
            <a:chOff x="2640" y="1937"/>
            <a:chExt cx="383" cy="532"/>
          </a:xfrm>
          <a:solidFill>
            <a:srgbClr val="00B050"/>
          </a:solidFill>
        </p:grpSpPr>
        <p:sp>
          <p:nvSpPr>
            <p:cNvPr id="19545" name="Freeform 42"/>
            <p:cNvSpPr>
              <a:spLocks/>
            </p:cNvSpPr>
            <p:nvPr/>
          </p:nvSpPr>
          <p:spPr bwMode="auto">
            <a:xfrm>
              <a:off x="2640" y="1937"/>
              <a:ext cx="348" cy="481"/>
            </a:xfrm>
            <a:custGeom>
              <a:avLst/>
              <a:gdLst>
                <a:gd name="T0" fmla="*/ 4 w 697"/>
                <a:gd name="T1" fmla="*/ 0 h 481"/>
                <a:gd name="T2" fmla="*/ 0 w 697"/>
                <a:gd name="T3" fmla="*/ 9 h 481"/>
                <a:gd name="T4" fmla="*/ 170 w 697"/>
                <a:gd name="T5" fmla="*/ 481 h 481"/>
                <a:gd name="T6" fmla="*/ 174 w 697"/>
                <a:gd name="T7" fmla="*/ 472 h 481"/>
                <a:gd name="T8" fmla="*/ 4 w 697"/>
                <a:gd name="T9" fmla="*/ 0 h 4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97"/>
                <a:gd name="T16" fmla="*/ 0 h 481"/>
                <a:gd name="T17" fmla="*/ 697 w 697"/>
                <a:gd name="T18" fmla="*/ 481 h 48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97" h="481">
                  <a:moveTo>
                    <a:pt x="16" y="0"/>
                  </a:moveTo>
                  <a:lnTo>
                    <a:pt x="0" y="9"/>
                  </a:lnTo>
                  <a:lnTo>
                    <a:pt x="681" y="481"/>
                  </a:lnTo>
                  <a:lnTo>
                    <a:pt x="697" y="472"/>
                  </a:lnTo>
                  <a:lnTo>
                    <a:pt x="16" y="0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9546" name="Freeform 43"/>
            <p:cNvSpPr>
              <a:spLocks/>
            </p:cNvSpPr>
            <p:nvPr/>
          </p:nvSpPr>
          <p:spPr bwMode="auto">
            <a:xfrm>
              <a:off x="2947" y="2383"/>
              <a:ext cx="76" cy="86"/>
            </a:xfrm>
            <a:custGeom>
              <a:avLst/>
              <a:gdLst>
                <a:gd name="T0" fmla="*/ 0 w 153"/>
                <a:gd name="T1" fmla="*/ 46 h 86"/>
                <a:gd name="T2" fmla="*/ 38 w 153"/>
                <a:gd name="T3" fmla="*/ 86 h 86"/>
                <a:gd name="T4" fmla="*/ 31 w 153"/>
                <a:gd name="T5" fmla="*/ 0 h 86"/>
                <a:gd name="T6" fmla="*/ 0 w 153"/>
                <a:gd name="T7" fmla="*/ 46 h 8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3"/>
                <a:gd name="T13" fmla="*/ 0 h 86"/>
                <a:gd name="T14" fmla="*/ 153 w 153"/>
                <a:gd name="T15" fmla="*/ 86 h 8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3" h="86">
                  <a:moveTo>
                    <a:pt x="0" y="46"/>
                  </a:moveTo>
                  <a:lnTo>
                    <a:pt x="153" y="86"/>
                  </a:lnTo>
                  <a:lnTo>
                    <a:pt x="126" y="0"/>
                  </a:lnTo>
                  <a:lnTo>
                    <a:pt x="0" y="46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grpSp>
        <p:nvGrpSpPr>
          <p:cNvPr id="5" name="Group 47"/>
          <p:cNvGrpSpPr>
            <a:grpSpLocks/>
          </p:cNvGrpSpPr>
          <p:nvPr/>
        </p:nvGrpSpPr>
        <p:grpSpPr bwMode="auto">
          <a:xfrm>
            <a:off x="3668713" y="2641600"/>
            <a:ext cx="239712" cy="1154112"/>
            <a:chOff x="2325" y="2064"/>
            <a:chExt cx="151" cy="727"/>
          </a:xfrm>
          <a:solidFill>
            <a:srgbClr val="00B050"/>
          </a:solidFill>
        </p:grpSpPr>
        <p:sp>
          <p:nvSpPr>
            <p:cNvPr id="19543" name="Freeform 45"/>
            <p:cNvSpPr>
              <a:spLocks/>
            </p:cNvSpPr>
            <p:nvPr/>
          </p:nvSpPr>
          <p:spPr bwMode="auto">
            <a:xfrm>
              <a:off x="2325" y="2131"/>
              <a:ext cx="118" cy="660"/>
            </a:xfrm>
            <a:custGeom>
              <a:avLst/>
              <a:gdLst>
                <a:gd name="T0" fmla="*/ 0 w 237"/>
                <a:gd name="T1" fmla="*/ 658 h 660"/>
                <a:gd name="T2" fmla="*/ 5 w 237"/>
                <a:gd name="T3" fmla="*/ 660 h 660"/>
                <a:gd name="T4" fmla="*/ 59 w 237"/>
                <a:gd name="T5" fmla="*/ 2 h 660"/>
                <a:gd name="T6" fmla="*/ 53 w 237"/>
                <a:gd name="T7" fmla="*/ 0 h 660"/>
                <a:gd name="T8" fmla="*/ 0 w 237"/>
                <a:gd name="T9" fmla="*/ 658 h 6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7"/>
                <a:gd name="T16" fmla="*/ 0 h 660"/>
                <a:gd name="T17" fmla="*/ 237 w 237"/>
                <a:gd name="T18" fmla="*/ 660 h 6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7" h="660">
                  <a:moveTo>
                    <a:pt x="0" y="658"/>
                  </a:moveTo>
                  <a:lnTo>
                    <a:pt x="22" y="660"/>
                  </a:lnTo>
                  <a:lnTo>
                    <a:pt x="237" y="2"/>
                  </a:lnTo>
                  <a:lnTo>
                    <a:pt x="215" y="0"/>
                  </a:lnTo>
                  <a:lnTo>
                    <a:pt x="0" y="658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9544" name="Freeform 46"/>
            <p:cNvSpPr>
              <a:spLocks/>
            </p:cNvSpPr>
            <p:nvPr/>
          </p:nvSpPr>
          <p:spPr bwMode="auto">
            <a:xfrm>
              <a:off x="2399" y="2064"/>
              <a:ext cx="77" cy="84"/>
            </a:xfrm>
            <a:custGeom>
              <a:avLst/>
              <a:gdLst>
                <a:gd name="T0" fmla="*/ 39 w 153"/>
                <a:gd name="T1" fmla="*/ 84 h 84"/>
                <a:gd name="T2" fmla="*/ 26 w 153"/>
                <a:gd name="T3" fmla="*/ 0 h 84"/>
                <a:gd name="T4" fmla="*/ 0 w 153"/>
                <a:gd name="T5" fmla="*/ 71 h 84"/>
                <a:gd name="T6" fmla="*/ 39 w 153"/>
                <a:gd name="T7" fmla="*/ 84 h 8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3"/>
                <a:gd name="T13" fmla="*/ 0 h 84"/>
                <a:gd name="T14" fmla="*/ 153 w 153"/>
                <a:gd name="T15" fmla="*/ 84 h 8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3" h="84">
                  <a:moveTo>
                    <a:pt x="153" y="84"/>
                  </a:moveTo>
                  <a:lnTo>
                    <a:pt x="101" y="0"/>
                  </a:lnTo>
                  <a:lnTo>
                    <a:pt x="0" y="71"/>
                  </a:lnTo>
                  <a:lnTo>
                    <a:pt x="153" y="84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grpSp>
        <p:nvGrpSpPr>
          <p:cNvPr id="6" name="Group 50"/>
          <p:cNvGrpSpPr>
            <a:grpSpLocks/>
          </p:cNvGrpSpPr>
          <p:nvPr/>
        </p:nvGrpSpPr>
        <p:grpSpPr bwMode="auto">
          <a:xfrm>
            <a:off x="1355725" y="2435225"/>
            <a:ext cx="388938" cy="122237"/>
            <a:chOff x="868" y="1934"/>
            <a:chExt cx="245" cy="77"/>
          </a:xfrm>
          <a:solidFill>
            <a:srgbClr val="00B050"/>
          </a:solidFill>
        </p:grpSpPr>
        <p:sp>
          <p:nvSpPr>
            <p:cNvPr id="19541" name="Rectangle 48"/>
            <p:cNvSpPr>
              <a:spLocks noChangeArrowheads="1"/>
            </p:cNvSpPr>
            <p:nvPr/>
          </p:nvSpPr>
          <p:spPr bwMode="auto">
            <a:xfrm>
              <a:off x="868" y="1966"/>
              <a:ext cx="176" cy="12"/>
            </a:xfrm>
            <a:prstGeom prst="rect">
              <a:avLst/>
            </a:prstGeom>
            <a:grpFill/>
            <a:ln w="9525">
              <a:solidFill>
                <a:srgbClr val="00B050"/>
              </a:solidFill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9542" name="Freeform 49"/>
            <p:cNvSpPr>
              <a:spLocks/>
            </p:cNvSpPr>
            <p:nvPr/>
          </p:nvSpPr>
          <p:spPr bwMode="auto">
            <a:xfrm>
              <a:off x="1036" y="1934"/>
              <a:ext cx="77" cy="77"/>
            </a:xfrm>
            <a:custGeom>
              <a:avLst/>
              <a:gdLst>
                <a:gd name="T0" fmla="*/ 0 w 153"/>
                <a:gd name="T1" fmla="*/ 77 h 77"/>
                <a:gd name="T2" fmla="*/ 39 w 153"/>
                <a:gd name="T3" fmla="*/ 38 h 77"/>
                <a:gd name="T4" fmla="*/ 0 w 153"/>
                <a:gd name="T5" fmla="*/ 0 h 77"/>
                <a:gd name="T6" fmla="*/ 0 w 153"/>
                <a:gd name="T7" fmla="*/ 77 h 7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3"/>
                <a:gd name="T13" fmla="*/ 0 h 77"/>
                <a:gd name="T14" fmla="*/ 153 w 153"/>
                <a:gd name="T15" fmla="*/ 77 h 7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3" h="77">
                  <a:moveTo>
                    <a:pt x="0" y="77"/>
                  </a:moveTo>
                  <a:lnTo>
                    <a:pt x="153" y="38"/>
                  </a:lnTo>
                  <a:lnTo>
                    <a:pt x="0" y="0"/>
                  </a:lnTo>
                  <a:lnTo>
                    <a:pt x="0" y="77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grpSp>
        <p:nvGrpSpPr>
          <p:cNvPr id="7" name="Group 53"/>
          <p:cNvGrpSpPr>
            <a:grpSpLocks/>
          </p:cNvGrpSpPr>
          <p:nvPr/>
        </p:nvGrpSpPr>
        <p:grpSpPr bwMode="auto">
          <a:xfrm>
            <a:off x="1355725" y="3122612"/>
            <a:ext cx="312738" cy="122238"/>
            <a:chOff x="868" y="2367"/>
            <a:chExt cx="197" cy="77"/>
          </a:xfrm>
          <a:solidFill>
            <a:srgbClr val="00B050"/>
          </a:solidFill>
        </p:grpSpPr>
        <p:sp>
          <p:nvSpPr>
            <p:cNvPr id="19539" name="Rectangle 51"/>
            <p:cNvSpPr>
              <a:spLocks noChangeArrowheads="1"/>
            </p:cNvSpPr>
            <p:nvPr/>
          </p:nvSpPr>
          <p:spPr bwMode="auto">
            <a:xfrm>
              <a:off x="868" y="2399"/>
              <a:ext cx="128" cy="12"/>
            </a:xfrm>
            <a:prstGeom prst="rect">
              <a:avLst/>
            </a:prstGeom>
            <a:grpFill/>
            <a:ln w="9525">
              <a:solidFill>
                <a:srgbClr val="00B050"/>
              </a:solidFill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9540" name="Freeform 52"/>
            <p:cNvSpPr>
              <a:spLocks/>
            </p:cNvSpPr>
            <p:nvPr/>
          </p:nvSpPr>
          <p:spPr bwMode="auto">
            <a:xfrm>
              <a:off x="988" y="2367"/>
              <a:ext cx="77" cy="77"/>
            </a:xfrm>
            <a:custGeom>
              <a:avLst/>
              <a:gdLst>
                <a:gd name="T0" fmla="*/ 0 w 154"/>
                <a:gd name="T1" fmla="*/ 77 h 77"/>
                <a:gd name="T2" fmla="*/ 39 w 154"/>
                <a:gd name="T3" fmla="*/ 38 h 77"/>
                <a:gd name="T4" fmla="*/ 0 w 154"/>
                <a:gd name="T5" fmla="*/ 0 h 77"/>
                <a:gd name="T6" fmla="*/ 0 w 154"/>
                <a:gd name="T7" fmla="*/ 77 h 7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4"/>
                <a:gd name="T13" fmla="*/ 0 h 77"/>
                <a:gd name="T14" fmla="*/ 154 w 154"/>
                <a:gd name="T15" fmla="*/ 77 h 7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4" h="77">
                  <a:moveTo>
                    <a:pt x="0" y="77"/>
                  </a:moveTo>
                  <a:lnTo>
                    <a:pt x="154" y="38"/>
                  </a:lnTo>
                  <a:lnTo>
                    <a:pt x="0" y="0"/>
                  </a:lnTo>
                  <a:lnTo>
                    <a:pt x="0" y="77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grpSp>
        <p:nvGrpSpPr>
          <p:cNvPr id="8" name="Group 56"/>
          <p:cNvGrpSpPr>
            <a:grpSpLocks/>
          </p:cNvGrpSpPr>
          <p:nvPr/>
        </p:nvGrpSpPr>
        <p:grpSpPr bwMode="auto">
          <a:xfrm>
            <a:off x="5905500" y="1619250"/>
            <a:ext cx="463550" cy="122237"/>
            <a:chOff x="3734" y="1420"/>
            <a:chExt cx="292" cy="77"/>
          </a:xfrm>
          <a:solidFill>
            <a:srgbClr val="00B050"/>
          </a:solidFill>
        </p:grpSpPr>
        <p:sp>
          <p:nvSpPr>
            <p:cNvPr id="19537" name="Rectangle 54"/>
            <p:cNvSpPr>
              <a:spLocks noChangeArrowheads="1"/>
            </p:cNvSpPr>
            <p:nvPr/>
          </p:nvSpPr>
          <p:spPr bwMode="auto">
            <a:xfrm>
              <a:off x="3734" y="1452"/>
              <a:ext cx="224" cy="12"/>
            </a:xfrm>
            <a:prstGeom prst="rect">
              <a:avLst/>
            </a:prstGeom>
            <a:grpFill/>
            <a:ln w="9525">
              <a:solidFill>
                <a:srgbClr val="00B050"/>
              </a:solidFill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9538" name="Freeform 55"/>
            <p:cNvSpPr>
              <a:spLocks/>
            </p:cNvSpPr>
            <p:nvPr/>
          </p:nvSpPr>
          <p:spPr bwMode="auto">
            <a:xfrm>
              <a:off x="3950" y="1420"/>
              <a:ext cx="76" cy="77"/>
            </a:xfrm>
            <a:custGeom>
              <a:avLst/>
              <a:gdLst>
                <a:gd name="T0" fmla="*/ 0 w 154"/>
                <a:gd name="T1" fmla="*/ 77 h 77"/>
                <a:gd name="T2" fmla="*/ 38 w 154"/>
                <a:gd name="T3" fmla="*/ 38 h 77"/>
                <a:gd name="T4" fmla="*/ 0 w 154"/>
                <a:gd name="T5" fmla="*/ 0 h 77"/>
                <a:gd name="T6" fmla="*/ 0 w 154"/>
                <a:gd name="T7" fmla="*/ 77 h 7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4"/>
                <a:gd name="T13" fmla="*/ 0 h 77"/>
                <a:gd name="T14" fmla="*/ 154 w 154"/>
                <a:gd name="T15" fmla="*/ 77 h 7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4" h="77">
                  <a:moveTo>
                    <a:pt x="0" y="77"/>
                  </a:moveTo>
                  <a:lnTo>
                    <a:pt x="154" y="38"/>
                  </a:lnTo>
                  <a:lnTo>
                    <a:pt x="0" y="0"/>
                  </a:lnTo>
                  <a:lnTo>
                    <a:pt x="0" y="77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grpSp>
        <p:nvGrpSpPr>
          <p:cNvPr id="9" name="Group 59"/>
          <p:cNvGrpSpPr>
            <a:grpSpLocks/>
          </p:cNvGrpSpPr>
          <p:nvPr/>
        </p:nvGrpSpPr>
        <p:grpSpPr bwMode="auto">
          <a:xfrm>
            <a:off x="5905500" y="2460625"/>
            <a:ext cx="463550" cy="122237"/>
            <a:chOff x="3734" y="1950"/>
            <a:chExt cx="292" cy="77"/>
          </a:xfrm>
          <a:solidFill>
            <a:srgbClr val="00B050"/>
          </a:solidFill>
        </p:grpSpPr>
        <p:sp>
          <p:nvSpPr>
            <p:cNvPr id="19535" name="Rectangle 57"/>
            <p:cNvSpPr>
              <a:spLocks noChangeArrowheads="1"/>
            </p:cNvSpPr>
            <p:nvPr/>
          </p:nvSpPr>
          <p:spPr bwMode="auto">
            <a:xfrm>
              <a:off x="3734" y="1982"/>
              <a:ext cx="224" cy="12"/>
            </a:xfrm>
            <a:prstGeom prst="rect">
              <a:avLst/>
            </a:prstGeom>
            <a:grpFill/>
            <a:ln w="9525">
              <a:solidFill>
                <a:srgbClr val="00B050"/>
              </a:solidFill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9536" name="Freeform 58"/>
            <p:cNvSpPr>
              <a:spLocks/>
            </p:cNvSpPr>
            <p:nvPr/>
          </p:nvSpPr>
          <p:spPr bwMode="auto">
            <a:xfrm>
              <a:off x="3950" y="1950"/>
              <a:ext cx="76" cy="77"/>
            </a:xfrm>
            <a:custGeom>
              <a:avLst/>
              <a:gdLst>
                <a:gd name="T0" fmla="*/ 0 w 154"/>
                <a:gd name="T1" fmla="*/ 77 h 77"/>
                <a:gd name="T2" fmla="*/ 38 w 154"/>
                <a:gd name="T3" fmla="*/ 38 h 77"/>
                <a:gd name="T4" fmla="*/ 0 w 154"/>
                <a:gd name="T5" fmla="*/ 0 h 77"/>
                <a:gd name="T6" fmla="*/ 0 w 154"/>
                <a:gd name="T7" fmla="*/ 77 h 7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4"/>
                <a:gd name="T13" fmla="*/ 0 h 77"/>
                <a:gd name="T14" fmla="*/ 154 w 154"/>
                <a:gd name="T15" fmla="*/ 77 h 7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4" h="77">
                  <a:moveTo>
                    <a:pt x="0" y="77"/>
                  </a:moveTo>
                  <a:lnTo>
                    <a:pt x="154" y="38"/>
                  </a:lnTo>
                  <a:lnTo>
                    <a:pt x="0" y="0"/>
                  </a:lnTo>
                  <a:lnTo>
                    <a:pt x="0" y="77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grpSp>
        <p:nvGrpSpPr>
          <p:cNvPr id="10" name="Group 62"/>
          <p:cNvGrpSpPr>
            <a:grpSpLocks/>
          </p:cNvGrpSpPr>
          <p:nvPr/>
        </p:nvGrpSpPr>
        <p:grpSpPr bwMode="auto">
          <a:xfrm>
            <a:off x="5905500" y="3454400"/>
            <a:ext cx="463550" cy="122237"/>
            <a:chOff x="3734" y="2576"/>
            <a:chExt cx="292" cy="77"/>
          </a:xfrm>
          <a:solidFill>
            <a:srgbClr val="00B050"/>
          </a:solidFill>
        </p:grpSpPr>
        <p:sp>
          <p:nvSpPr>
            <p:cNvPr id="19533" name="Rectangle 60"/>
            <p:cNvSpPr>
              <a:spLocks noChangeArrowheads="1"/>
            </p:cNvSpPr>
            <p:nvPr/>
          </p:nvSpPr>
          <p:spPr bwMode="auto">
            <a:xfrm>
              <a:off x="3734" y="2608"/>
              <a:ext cx="224" cy="12"/>
            </a:xfrm>
            <a:prstGeom prst="rect">
              <a:avLst/>
            </a:prstGeom>
            <a:grpFill/>
            <a:ln w="9525">
              <a:solidFill>
                <a:srgbClr val="00B050"/>
              </a:solidFill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9534" name="Freeform 61"/>
            <p:cNvSpPr>
              <a:spLocks/>
            </p:cNvSpPr>
            <p:nvPr/>
          </p:nvSpPr>
          <p:spPr bwMode="auto">
            <a:xfrm>
              <a:off x="3950" y="2576"/>
              <a:ext cx="76" cy="77"/>
            </a:xfrm>
            <a:custGeom>
              <a:avLst/>
              <a:gdLst>
                <a:gd name="T0" fmla="*/ 0 w 154"/>
                <a:gd name="T1" fmla="*/ 77 h 77"/>
                <a:gd name="T2" fmla="*/ 38 w 154"/>
                <a:gd name="T3" fmla="*/ 38 h 77"/>
                <a:gd name="T4" fmla="*/ 0 w 154"/>
                <a:gd name="T5" fmla="*/ 0 h 77"/>
                <a:gd name="T6" fmla="*/ 0 w 154"/>
                <a:gd name="T7" fmla="*/ 77 h 7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4"/>
                <a:gd name="T13" fmla="*/ 0 h 77"/>
                <a:gd name="T14" fmla="*/ 154 w 154"/>
                <a:gd name="T15" fmla="*/ 77 h 7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4" h="77">
                  <a:moveTo>
                    <a:pt x="0" y="77"/>
                  </a:moveTo>
                  <a:lnTo>
                    <a:pt x="154" y="38"/>
                  </a:lnTo>
                  <a:lnTo>
                    <a:pt x="0" y="0"/>
                  </a:lnTo>
                  <a:lnTo>
                    <a:pt x="0" y="77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grpSp>
        <p:nvGrpSpPr>
          <p:cNvPr id="11" name="Group 65"/>
          <p:cNvGrpSpPr>
            <a:grpSpLocks/>
          </p:cNvGrpSpPr>
          <p:nvPr/>
        </p:nvGrpSpPr>
        <p:grpSpPr bwMode="auto">
          <a:xfrm>
            <a:off x="4160838" y="2384425"/>
            <a:ext cx="615950" cy="122237"/>
            <a:chOff x="2635" y="1902"/>
            <a:chExt cx="388" cy="77"/>
          </a:xfrm>
          <a:solidFill>
            <a:srgbClr val="00B050"/>
          </a:solidFill>
        </p:grpSpPr>
        <p:sp>
          <p:nvSpPr>
            <p:cNvPr id="19531" name="Rectangle 63"/>
            <p:cNvSpPr>
              <a:spLocks noChangeArrowheads="1"/>
            </p:cNvSpPr>
            <p:nvPr/>
          </p:nvSpPr>
          <p:spPr bwMode="auto">
            <a:xfrm>
              <a:off x="2635" y="1934"/>
              <a:ext cx="320" cy="12"/>
            </a:xfrm>
            <a:prstGeom prst="rect">
              <a:avLst/>
            </a:prstGeom>
            <a:grpFill/>
            <a:ln w="9525">
              <a:solidFill>
                <a:srgbClr val="00B050"/>
              </a:solidFill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9532" name="Freeform 64"/>
            <p:cNvSpPr>
              <a:spLocks/>
            </p:cNvSpPr>
            <p:nvPr/>
          </p:nvSpPr>
          <p:spPr bwMode="auto">
            <a:xfrm>
              <a:off x="2947" y="1902"/>
              <a:ext cx="76" cy="77"/>
            </a:xfrm>
            <a:custGeom>
              <a:avLst/>
              <a:gdLst>
                <a:gd name="T0" fmla="*/ 0 w 153"/>
                <a:gd name="T1" fmla="*/ 77 h 77"/>
                <a:gd name="T2" fmla="*/ 38 w 153"/>
                <a:gd name="T3" fmla="*/ 38 h 77"/>
                <a:gd name="T4" fmla="*/ 0 w 153"/>
                <a:gd name="T5" fmla="*/ 0 h 77"/>
                <a:gd name="T6" fmla="*/ 0 w 153"/>
                <a:gd name="T7" fmla="*/ 77 h 7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3"/>
                <a:gd name="T13" fmla="*/ 0 h 77"/>
                <a:gd name="T14" fmla="*/ 153 w 153"/>
                <a:gd name="T15" fmla="*/ 77 h 7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3" h="77">
                  <a:moveTo>
                    <a:pt x="0" y="77"/>
                  </a:moveTo>
                  <a:lnTo>
                    <a:pt x="153" y="38"/>
                  </a:lnTo>
                  <a:lnTo>
                    <a:pt x="0" y="0"/>
                  </a:lnTo>
                  <a:lnTo>
                    <a:pt x="0" y="77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sp>
        <p:nvSpPr>
          <p:cNvPr id="16426" name="Rectangle 66"/>
          <p:cNvSpPr>
            <a:spLocks noChangeArrowheads="1"/>
          </p:cNvSpPr>
          <p:nvPr/>
        </p:nvSpPr>
        <p:spPr bwMode="auto">
          <a:xfrm>
            <a:off x="379413" y="381000"/>
            <a:ext cx="5308600" cy="460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6427" name="Rectangle 67"/>
          <p:cNvSpPr>
            <a:spLocks noChangeArrowheads="1"/>
          </p:cNvSpPr>
          <p:nvPr/>
        </p:nvSpPr>
        <p:spPr bwMode="auto">
          <a:xfrm>
            <a:off x="469900" y="439738"/>
            <a:ext cx="4132542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2200" u="sng" dirty="0"/>
              <a:t>Пример</a:t>
            </a:r>
            <a:r>
              <a:rPr lang="en-US" sz="2200" u="sng" dirty="0"/>
              <a:t> 2</a:t>
            </a:r>
            <a:r>
              <a:rPr lang="en-US" sz="2200" dirty="0"/>
              <a:t>:</a:t>
            </a:r>
            <a:r>
              <a:rPr lang="en-US" sz="2200" b="1" dirty="0"/>
              <a:t> </a:t>
            </a:r>
            <a:r>
              <a:rPr lang="en-US" sz="2200" i="1" dirty="0"/>
              <a:t>Hewlett Packard (HP)</a:t>
            </a:r>
            <a:endParaRPr lang="en-US" sz="2200" i="1" dirty="0">
              <a:latin typeface="Book Antiqua" pitchFamily="18" charset="0"/>
            </a:endParaRPr>
          </a:p>
        </p:txBody>
      </p:sp>
      <p:sp>
        <p:nvSpPr>
          <p:cNvPr id="16428" name="Rectangle 68"/>
          <p:cNvSpPr>
            <a:spLocks noChangeArrowheads="1"/>
          </p:cNvSpPr>
          <p:nvPr/>
        </p:nvSpPr>
        <p:spPr bwMode="auto">
          <a:xfrm>
            <a:off x="455613" y="4437063"/>
            <a:ext cx="4465637" cy="10112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000">
              <a:cs typeface="Arial" charset="0"/>
            </a:endParaRPr>
          </a:p>
        </p:txBody>
      </p:sp>
      <p:sp>
        <p:nvSpPr>
          <p:cNvPr id="16429" name="Rectangle 69"/>
          <p:cNvSpPr>
            <a:spLocks noChangeArrowheads="1"/>
          </p:cNvSpPr>
          <p:nvPr/>
        </p:nvSpPr>
        <p:spPr bwMode="auto">
          <a:xfrm>
            <a:off x="546100" y="4503738"/>
            <a:ext cx="4390176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dirty="0">
                <a:cs typeface="Arial" charset="0"/>
              </a:rPr>
              <a:t>FAT = </a:t>
            </a:r>
            <a:r>
              <a:rPr lang="ru-RU" dirty="0">
                <a:cs typeface="Arial" charset="0"/>
              </a:rPr>
              <a:t>Финальная сборка и тестирование</a:t>
            </a:r>
            <a:endParaRPr lang="en-US" sz="2000" dirty="0">
              <a:cs typeface="Arial" charset="0"/>
            </a:endParaRPr>
          </a:p>
        </p:txBody>
      </p:sp>
      <p:sp>
        <p:nvSpPr>
          <p:cNvPr id="16430" name="Rectangle 70"/>
          <p:cNvSpPr>
            <a:spLocks noChangeArrowheads="1"/>
          </p:cNvSpPr>
          <p:nvPr/>
        </p:nvSpPr>
        <p:spPr bwMode="auto">
          <a:xfrm>
            <a:off x="546100" y="4808538"/>
            <a:ext cx="5197833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dirty="0">
                <a:cs typeface="Arial" charset="0"/>
              </a:rPr>
              <a:t>IC </a:t>
            </a:r>
            <a:r>
              <a:rPr lang="en-US" dirty="0" err="1">
                <a:cs typeface="Arial" charset="0"/>
              </a:rPr>
              <a:t>Mfg</a:t>
            </a:r>
            <a:r>
              <a:rPr lang="en-US" dirty="0">
                <a:cs typeface="Arial" charset="0"/>
              </a:rPr>
              <a:t> = </a:t>
            </a:r>
            <a:r>
              <a:rPr lang="ru-RU" dirty="0">
                <a:cs typeface="Arial" charset="0"/>
              </a:rPr>
              <a:t>Изготовление интегральных микросхем</a:t>
            </a:r>
            <a:endParaRPr lang="en-US" sz="2000" dirty="0">
              <a:cs typeface="Arial" charset="0"/>
            </a:endParaRPr>
          </a:p>
        </p:txBody>
      </p:sp>
      <p:sp>
        <p:nvSpPr>
          <p:cNvPr id="16431" name="Rectangle 71"/>
          <p:cNvSpPr>
            <a:spLocks noChangeArrowheads="1"/>
          </p:cNvSpPr>
          <p:nvPr/>
        </p:nvSpPr>
        <p:spPr bwMode="auto">
          <a:xfrm>
            <a:off x="546100" y="5114925"/>
            <a:ext cx="2959593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dirty="0">
                <a:cs typeface="Arial" charset="0"/>
              </a:rPr>
              <a:t>PC Board = </a:t>
            </a:r>
            <a:r>
              <a:rPr lang="ru-RU" dirty="0">
                <a:cs typeface="Arial" charset="0"/>
              </a:rPr>
              <a:t>Печатная плата</a:t>
            </a:r>
            <a:endParaRPr lang="en-US" sz="2000" dirty="0">
              <a:cs typeface="Arial" charset="0"/>
            </a:endParaRPr>
          </a:p>
        </p:txBody>
      </p:sp>
      <p:grpSp>
        <p:nvGrpSpPr>
          <p:cNvPr id="12" name="Group 74"/>
          <p:cNvGrpSpPr>
            <a:grpSpLocks/>
          </p:cNvGrpSpPr>
          <p:nvPr/>
        </p:nvGrpSpPr>
        <p:grpSpPr bwMode="auto">
          <a:xfrm>
            <a:off x="2301875" y="1833562"/>
            <a:ext cx="100013" cy="534988"/>
            <a:chOff x="1464" y="1555"/>
            <a:chExt cx="63" cy="337"/>
          </a:xfrm>
          <a:solidFill>
            <a:srgbClr val="00B050"/>
          </a:solidFill>
        </p:grpSpPr>
        <p:sp>
          <p:nvSpPr>
            <p:cNvPr id="19529" name="Line 72"/>
            <p:cNvSpPr>
              <a:spLocks noChangeShapeType="1"/>
            </p:cNvSpPr>
            <p:nvPr/>
          </p:nvSpPr>
          <p:spPr bwMode="auto">
            <a:xfrm>
              <a:off x="1495" y="1555"/>
              <a:ext cx="1" cy="276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9530" name="Freeform 73"/>
            <p:cNvSpPr>
              <a:spLocks/>
            </p:cNvSpPr>
            <p:nvPr/>
          </p:nvSpPr>
          <p:spPr bwMode="auto">
            <a:xfrm>
              <a:off x="1464" y="1829"/>
              <a:ext cx="63" cy="63"/>
            </a:xfrm>
            <a:custGeom>
              <a:avLst/>
              <a:gdLst>
                <a:gd name="T0" fmla="*/ 0 w 125"/>
                <a:gd name="T1" fmla="*/ 0 h 63"/>
                <a:gd name="T2" fmla="*/ 16 w 125"/>
                <a:gd name="T3" fmla="*/ 63 h 63"/>
                <a:gd name="T4" fmla="*/ 32 w 125"/>
                <a:gd name="T5" fmla="*/ 0 h 63"/>
                <a:gd name="T6" fmla="*/ 0 w 125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5"/>
                <a:gd name="T13" fmla="*/ 0 h 63"/>
                <a:gd name="T14" fmla="*/ 125 w 125"/>
                <a:gd name="T15" fmla="*/ 63 h 6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5" h="63">
                  <a:moveTo>
                    <a:pt x="0" y="0"/>
                  </a:moveTo>
                  <a:lnTo>
                    <a:pt x="61" y="63"/>
                  </a:lnTo>
                  <a:lnTo>
                    <a:pt x="125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grpSp>
        <p:nvGrpSpPr>
          <p:cNvPr id="13" name="Group 77"/>
          <p:cNvGrpSpPr>
            <a:grpSpLocks/>
          </p:cNvGrpSpPr>
          <p:nvPr/>
        </p:nvGrpSpPr>
        <p:grpSpPr bwMode="auto">
          <a:xfrm>
            <a:off x="7280275" y="1554162"/>
            <a:ext cx="303213" cy="100013"/>
            <a:chOff x="4600" y="1379"/>
            <a:chExt cx="191" cy="63"/>
          </a:xfrm>
          <a:solidFill>
            <a:srgbClr val="00B050"/>
          </a:solidFill>
        </p:grpSpPr>
        <p:sp>
          <p:nvSpPr>
            <p:cNvPr id="19527" name="Line 75"/>
            <p:cNvSpPr>
              <a:spLocks noChangeShapeType="1"/>
            </p:cNvSpPr>
            <p:nvPr/>
          </p:nvSpPr>
          <p:spPr bwMode="auto">
            <a:xfrm>
              <a:off x="4600" y="1410"/>
              <a:ext cx="131" cy="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9528" name="Freeform 76"/>
            <p:cNvSpPr>
              <a:spLocks/>
            </p:cNvSpPr>
            <p:nvPr/>
          </p:nvSpPr>
          <p:spPr bwMode="auto">
            <a:xfrm>
              <a:off x="4729" y="1379"/>
              <a:ext cx="62" cy="63"/>
            </a:xfrm>
            <a:custGeom>
              <a:avLst/>
              <a:gdLst>
                <a:gd name="T0" fmla="*/ 0 w 123"/>
                <a:gd name="T1" fmla="*/ 63 h 63"/>
                <a:gd name="T2" fmla="*/ 31 w 123"/>
                <a:gd name="T3" fmla="*/ 31 h 63"/>
                <a:gd name="T4" fmla="*/ 0 w 123"/>
                <a:gd name="T5" fmla="*/ 0 h 63"/>
                <a:gd name="T6" fmla="*/ 0 w 123"/>
                <a:gd name="T7" fmla="*/ 63 h 6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3"/>
                <a:gd name="T13" fmla="*/ 0 h 63"/>
                <a:gd name="T14" fmla="*/ 123 w 123"/>
                <a:gd name="T15" fmla="*/ 63 h 6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3" h="63">
                  <a:moveTo>
                    <a:pt x="0" y="63"/>
                  </a:moveTo>
                  <a:lnTo>
                    <a:pt x="123" y="31"/>
                  </a:lnTo>
                  <a:lnTo>
                    <a:pt x="0" y="0"/>
                  </a:lnTo>
                  <a:lnTo>
                    <a:pt x="0" y="63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sp>
        <p:nvSpPr>
          <p:cNvPr id="16434" name="Rectangle 78"/>
          <p:cNvSpPr>
            <a:spLocks noChangeArrowheads="1"/>
          </p:cNvSpPr>
          <p:nvPr/>
        </p:nvSpPr>
        <p:spPr bwMode="auto">
          <a:xfrm>
            <a:off x="7583488" y="1450975"/>
            <a:ext cx="1290636" cy="384175"/>
          </a:xfrm>
          <a:prstGeom prst="rect">
            <a:avLst/>
          </a:prstGeom>
          <a:solidFill>
            <a:srgbClr val="CCEC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6435" name="Rectangle 79"/>
          <p:cNvSpPr>
            <a:spLocks noChangeArrowheads="1"/>
          </p:cNvSpPr>
          <p:nvPr/>
        </p:nvSpPr>
        <p:spPr bwMode="auto">
          <a:xfrm>
            <a:off x="7604511" y="1536188"/>
            <a:ext cx="1284006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600" dirty="0">
                <a:solidFill>
                  <a:srgbClr val="000000"/>
                </a:solidFill>
                <a:latin typeface="Book Antiqua" pitchFamily="18" charset="0"/>
              </a:rPr>
              <a:t>Потребители</a:t>
            </a:r>
            <a:endParaRPr lang="en-US" sz="2200" dirty="0">
              <a:solidFill>
                <a:srgbClr val="FFFFFF"/>
              </a:solidFill>
              <a:latin typeface="Book Antiqua" pitchFamily="18" charset="0"/>
            </a:endParaRPr>
          </a:p>
        </p:txBody>
      </p:sp>
      <p:grpSp>
        <p:nvGrpSpPr>
          <p:cNvPr id="14" name="Group 82"/>
          <p:cNvGrpSpPr>
            <a:grpSpLocks/>
          </p:cNvGrpSpPr>
          <p:nvPr/>
        </p:nvGrpSpPr>
        <p:grpSpPr bwMode="auto">
          <a:xfrm>
            <a:off x="3033713" y="2471737"/>
            <a:ext cx="530225" cy="100013"/>
            <a:chOff x="1925" y="1957"/>
            <a:chExt cx="334" cy="63"/>
          </a:xfrm>
          <a:solidFill>
            <a:srgbClr val="00B050"/>
          </a:solidFill>
        </p:grpSpPr>
        <p:sp>
          <p:nvSpPr>
            <p:cNvPr id="19525" name="Line 80"/>
            <p:cNvSpPr>
              <a:spLocks noChangeShapeType="1"/>
            </p:cNvSpPr>
            <p:nvPr/>
          </p:nvSpPr>
          <p:spPr bwMode="auto">
            <a:xfrm>
              <a:off x="1925" y="1988"/>
              <a:ext cx="274" cy="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9526" name="Freeform 81"/>
            <p:cNvSpPr>
              <a:spLocks/>
            </p:cNvSpPr>
            <p:nvPr/>
          </p:nvSpPr>
          <p:spPr bwMode="auto">
            <a:xfrm>
              <a:off x="2197" y="1957"/>
              <a:ext cx="62" cy="63"/>
            </a:xfrm>
            <a:custGeom>
              <a:avLst/>
              <a:gdLst>
                <a:gd name="T0" fmla="*/ 0 w 123"/>
                <a:gd name="T1" fmla="*/ 63 h 63"/>
                <a:gd name="T2" fmla="*/ 31 w 123"/>
                <a:gd name="T3" fmla="*/ 31 h 63"/>
                <a:gd name="T4" fmla="*/ 0 w 123"/>
                <a:gd name="T5" fmla="*/ 0 h 63"/>
                <a:gd name="T6" fmla="*/ 0 w 123"/>
                <a:gd name="T7" fmla="*/ 63 h 6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3"/>
                <a:gd name="T13" fmla="*/ 0 h 63"/>
                <a:gd name="T14" fmla="*/ 123 w 123"/>
                <a:gd name="T15" fmla="*/ 63 h 6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3" h="63">
                  <a:moveTo>
                    <a:pt x="0" y="63"/>
                  </a:moveTo>
                  <a:lnTo>
                    <a:pt x="123" y="31"/>
                  </a:lnTo>
                  <a:lnTo>
                    <a:pt x="0" y="0"/>
                  </a:lnTo>
                  <a:lnTo>
                    <a:pt x="0" y="63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grpSp>
        <p:nvGrpSpPr>
          <p:cNvPr id="15" name="Group 85"/>
          <p:cNvGrpSpPr>
            <a:grpSpLocks/>
          </p:cNvGrpSpPr>
          <p:nvPr/>
        </p:nvGrpSpPr>
        <p:grpSpPr bwMode="auto">
          <a:xfrm>
            <a:off x="3260725" y="2597150"/>
            <a:ext cx="454025" cy="611187"/>
            <a:chOff x="2068" y="2036"/>
            <a:chExt cx="286" cy="385"/>
          </a:xfrm>
          <a:solidFill>
            <a:srgbClr val="00B050"/>
          </a:solidFill>
        </p:grpSpPr>
        <p:sp>
          <p:nvSpPr>
            <p:cNvPr id="19523" name="Line 83"/>
            <p:cNvSpPr>
              <a:spLocks noChangeShapeType="1"/>
            </p:cNvSpPr>
            <p:nvPr/>
          </p:nvSpPr>
          <p:spPr bwMode="auto">
            <a:xfrm flipV="1">
              <a:off x="2068" y="2084"/>
              <a:ext cx="252" cy="337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9524" name="Freeform 84"/>
            <p:cNvSpPr>
              <a:spLocks/>
            </p:cNvSpPr>
            <p:nvPr/>
          </p:nvSpPr>
          <p:spPr bwMode="auto">
            <a:xfrm>
              <a:off x="2293" y="2036"/>
              <a:ext cx="61" cy="70"/>
            </a:xfrm>
            <a:custGeom>
              <a:avLst/>
              <a:gdLst>
                <a:gd name="T0" fmla="*/ 24 w 123"/>
                <a:gd name="T1" fmla="*/ 70 h 70"/>
                <a:gd name="T2" fmla="*/ 30 w 123"/>
                <a:gd name="T3" fmla="*/ 0 h 70"/>
                <a:gd name="T4" fmla="*/ 0 w 123"/>
                <a:gd name="T5" fmla="*/ 32 h 70"/>
                <a:gd name="T6" fmla="*/ 24 w 123"/>
                <a:gd name="T7" fmla="*/ 70 h 7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3"/>
                <a:gd name="T13" fmla="*/ 0 h 70"/>
                <a:gd name="T14" fmla="*/ 123 w 123"/>
                <a:gd name="T15" fmla="*/ 70 h 7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3" h="70">
                  <a:moveTo>
                    <a:pt x="99" y="70"/>
                  </a:moveTo>
                  <a:lnTo>
                    <a:pt x="123" y="0"/>
                  </a:lnTo>
                  <a:lnTo>
                    <a:pt x="0" y="32"/>
                  </a:lnTo>
                  <a:lnTo>
                    <a:pt x="99" y="70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grpSp>
        <p:nvGrpSpPr>
          <p:cNvPr id="16" name="Group 88"/>
          <p:cNvGrpSpPr>
            <a:grpSpLocks/>
          </p:cNvGrpSpPr>
          <p:nvPr/>
        </p:nvGrpSpPr>
        <p:grpSpPr bwMode="auto">
          <a:xfrm>
            <a:off x="7280275" y="2471737"/>
            <a:ext cx="303213" cy="100013"/>
            <a:chOff x="4600" y="1957"/>
            <a:chExt cx="191" cy="63"/>
          </a:xfrm>
          <a:solidFill>
            <a:srgbClr val="00B050"/>
          </a:solidFill>
        </p:grpSpPr>
        <p:sp>
          <p:nvSpPr>
            <p:cNvPr id="19521" name="Line 86"/>
            <p:cNvSpPr>
              <a:spLocks noChangeShapeType="1"/>
            </p:cNvSpPr>
            <p:nvPr/>
          </p:nvSpPr>
          <p:spPr bwMode="auto">
            <a:xfrm>
              <a:off x="4600" y="1988"/>
              <a:ext cx="131" cy="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9522" name="Freeform 87"/>
            <p:cNvSpPr>
              <a:spLocks/>
            </p:cNvSpPr>
            <p:nvPr/>
          </p:nvSpPr>
          <p:spPr bwMode="auto">
            <a:xfrm>
              <a:off x="4729" y="1957"/>
              <a:ext cx="62" cy="63"/>
            </a:xfrm>
            <a:custGeom>
              <a:avLst/>
              <a:gdLst>
                <a:gd name="T0" fmla="*/ 0 w 123"/>
                <a:gd name="T1" fmla="*/ 63 h 63"/>
                <a:gd name="T2" fmla="*/ 31 w 123"/>
                <a:gd name="T3" fmla="*/ 31 h 63"/>
                <a:gd name="T4" fmla="*/ 0 w 123"/>
                <a:gd name="T5" fmla="*/ 0 h 63"/>
                <a:gd name="T6" fmla="*/ 0 w 123"/>
                <a:gd name="T7" fmla="*/ 63 h 6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3"/>
                <a:gd name="T13" fmla="*/ 0 h 63"/>
                <a:gd name="T14" fmla="*/ 123 w 123"/>
                <a:gd name="T15" fmla="*/ 63 h 6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3" h="63">
                  <a:moveTo>
                    <a:pt x="0" y="63"/>
                  </a:moveTo>
                  <a:lnTo>
                    <a:pt x="123" y="31"/>
                  </a:lnTo>
                  <a:lnTo>
                    <a:pt x="0" y="0"/>
                  </a:lnTo>
                  <a:lnTo>
                    <a:pt x="0" y="63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sp>
        <p:nvSpPr>
          <p:cNvPr id="16439" name="Rectangle 89"/>
          <p:cNvSpPr>
            <a:spLocks noChangeArrowheads="1"/>
          </p:cNvSpPr>
          <p:nvPr/>
        </p:nvSpPr>
        <p:spPr bwMode="auto">
          <a:xfrm>
            <a:off x="7583488" y="2368550"/>
            <a:ext cx="1290636" cy="382588"/>
          </a:xfrm>
          <a:prstGeom prst="rect">
            <a:avLst/>
          </a:prstGeom>
          <a:solidFill>
            <a:srgbClr val="CCEC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6440" name="Rectangle 90"/>
          <p:cNvSpPr>
            <a:spLocks noChangeArrowheads="1"/>
          </p:cNvSpPr>
          <p:nvPr/>
        </p:nvSpPr>
        <p:spPr bwMode="auto">
          <a:xfrm>
            <a:off x="7623177" y="2452291"/>
            <a:ext cx="1284006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600" dirty="0">
                <a:solidFill>
                  <a:srgbClr val="000000"/>
                </a:solidFill>
                <a:latin typeface="Book Antiqua" pitchFamily="18" charset="0"/>
              </a:rPr>
              <a:t>Потребители</a:t>
            </a:r>
            <a:endParaRPr lang="en-US" sz="2200" dirty="0">
              <a:solidFill>
                <a:srgbClr val="FFFFFF"/>
              </a:solidFill>
              <a:latin typeface="Book Antiqua" pitchFamily="18" charset="0"/>
            </a:endParaRPr>
          </a:p>
        </p:txBody>
      </p:sp>
      <p:grpSp>
        <p:nvGrpSpPr>
          <p:cNvPr id="17" name="Group 93"/>
          <p:cNvGrpSpPr>
            <a:grpSpLocks/>
          </p:cNvGrpSpPr>
          <p:nvPr/>
        </p:nvGrpSpPr>
        <p:grpSpPr bwMode="auto">
          <a:xfrm>
            <a:off x="7280275" y="3389312"/>
            <a:ext cx="303213" cy="100013"/>
            <a:chOff x="4600" y="2535"/>
            <a:chExt cx="191" cy="63"/>
          </a:xfrm>
          <a:solidFill>
            <a:srgbClr val="00B050"/>
          </a:solidFill>
        </p:grpSpPr>
        <p:sp>
          <p:nvSpPr>
            <p:cNvPr id="19519" name="Line 91"/>
            <p:cNvSpPr>
              <a:spLocks noChangeShapeType="1"/>
            </p:cNvSpPr>
            <p:nvPr/>
          </p:nvSpPr>
          <p:spPr bwMode="auto">
            <a:xfrm>
              <a:off x="4600" y="2566"/>
              <a:ext cx="131" cy="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19520" name="Freeform 92"/>
            <p:cNvSpPr>
              <a:spLocks/>
            </p:cNvSpPr>
            <p:nvPr/>
          </p:nvSpPr>
          <p:spPr bwMode="auto">
            <a:xfrm>
              <a:off x="4729" y="2535"/>
              <a:ext cx="62" cy="63"/>
            </a:xfrm>
            <a:custGeom>
              <a:avLst/>
              <a:gdLst>
                <a:gd name="T0" fmla="*/ 0 w 123"/>
                <a:gd name="T1" fmla="*/ 63 h 63"/>
                <a:gd name="T2" fmla="*/ 31 w 123"/>
                <a:gd name="T3" fmla="*/ 31 h 63"/>
                <a:gd name="T4" fmla="*/ 0 w 123"/>
                <a:gd name="T5" fmla="*/ 0 h 63"/>
                <a:gd name="T6" fmla="*/ 0 w 123"/>
                <a:gd name="T7" fmla="*/ 63 h 6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3"/>
                <a:gd name="T13" fmla="*/ 0 h 63"/>
                <a:gd name="T14" fmla="*/ 123 w 123"/>
                <a:gd name="T15" fmla="*/ 63 h 6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3" h="63">
                  <a:moveTo>
                    <a:pt x="0" y="63"/>
                  </a:moveTo>
                  <a:lnTo>
                    <a:pt x="123" y="31"/>
                  </a:lnTo>
                  <a:lnTo>
                    <a:pt x="0" y="0"/>
                  </a:lnTo>
                  <a:lnTo>
                    <a:pt x="0" y="63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sp>
        <p:nvSpPr>
          <p:cNvPr id="16442" name="Rectangle 94"/>
          <p:cNvSpPr>
            <a:spLocks noChangeArrowheads="1"/>
          </p:cNvSpPr>
          <p:nvPr/>
        </p:nvSpPr>
        <p:spPr bwMode="auto">
          <a:xfrm>
            <a:off x="7583488" y="3284538"/>
            <a:ext cx="1298574" cy="384175"/>
          </a:xfrm>
          <a:prstGeom prst="rect">
            <a:avLst/>
          </a:prstGeom>
          <a:solidFill>
            <a:srgbClr val="CCEC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6443" name="Rectangle 95"/>
          <p:cNvSpPr>
            <a:spLocks noChangeArrowheads="1"/>
          </p:cNvSpPr>
          <p:nvPr/>
        </p:nvSpPr>
        <p:spPr bwMode="auto">
          <a:xfrm>
            <a:off x="7604511" y="3353742"/>
            <a:ext cx="1284006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600" dirty="0">
                <a:solidFill>
                  <a:srgbClr val="000000"/>
                </a:solidFill>
                <a:latin typeface="Book Antiqua" pitchFamily="18" charset="0"/>
              </a:rPr>
              <a:t>Потребители</a:t>
            </a:r>
            <a:endParaRPr lang="en-US" sz="2200" dirty="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6445" name="Rectangle 4"/>
          <p:cNvSpPr>
            <a:spLocks noChangeArrowheads="1"/>
          </p:cNvSpPr>
          <p:nvPr/>
        </p:nvSpPr>
        <p:spPr bwMode="auto">
          <a:xfrm>
            <a:off x="457200" y="6511925"/>
            <a:ext cx="806450" cy="1539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000">
                <a:latin typeface="Calibri" pitchFamily="34" charset="0"/>
              </a:rPr>
              <a:t>© Denny J. Cho</a:t>
            </a:r>
          </a:p>
        </p:txBody>
      </p:sp>
      <p:sp>
        <p:nvSpPr>
          <p:cNvPr id="18" name="Slide Number Placeholder 17"/>
          <p:cNvSpPr>
            <a:spLocks noGrp="1"/>
          </p:cNvSpPr>
          <p:nvPr>
            <p:ph type="sldNum" sz="quarter" idx="4"/>
          </p:nvPr>
        </p:nvSpPr>
        <p:spPr bwMode="auto">
          <a:xfrm>
            <a:off x="7981950" y="6358000"/>
            <a:ext cx="116205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defPPr>
              <a:defRPr lang="en-GB"/>
            </a:defPPr>
            <a:lvl1pPr algn="r" rtl="0" fontAlgn="base">
              <a:spcBef>
                <a:spcPct val="0"/>
              </a:spcBef>
              <a:spcAft>
                <a:spcPct val="0"/>
              </a:spcAft>
              <a:defRPr sz="1400" kern="1200">
                <a:solidFill>
                  <a:schemeClr val="bg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fld id="{6A40BD37-EC3B-4379-8979-5453C3E89ED7}" type="slidenum">
              <a:rPr lang="en-GB" smtClean="0"/>
              <a:pPr/>
              <a:t>26</a:t>
            </a:fld>
            <a:endParaRPr lang="en-GB" dirty="0"/>
          </a:p>
        </p:txBody>
      </p:sp>
      <p:sp>
        <p:nvSpPr>
          <p:cNvPr id="16414" name="Rectangle 34"/>
          <p:cNvSpPr>
            <a:spLocks noChangeArrowheads="1"/>
          </p:cNvSpPr>
          <p:nvPr/>
        </p:nvSpPr>
        <p:spPr bwMode="auto">
          <a:xfrm>
            <a:off x="6369050" y="3136597"/>
            <a:ext cx="912813" cy="589400"/>
          </a:xfrm>
          <a:prstGeom prst="rect">
            <a:avLst/>
          </a:prstGeom>
          <a:solidFill>
            <a:srgbClr val="CCECFF"/>
          </a:solidFill>
          <a:ln w="1905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6413" name="Rectangle 33"/>
          <p:cNvSpPr>
            <a:spLocks noChangeArrowheads="1"/>
          </p:cNvSpPr>
          <p:nvPr/>
        </p:nvSpPr>
        <p:spPr bwMode="auto">
          <a:xfrm>
            <a:off x="6348414" y="3217391"/>
            <a:ext cx="1466299" cy="49244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/>
          <a:p>
            <a:r>
              <a:rPr lang="ru-RU" sz="1600" dirty="0">
                <a:solidFill>
                  <a:srgbClr val="000000"/>
                </a:solidFill>
                <a:latin typeface="Book Antiqua" pitchFamily="18" charset="0"/>
              </a:rPr>
              <a:t>Розничный торговец</a:t>
            </a:r>
            <a:endParaRPr lang="en-US" sz="2200" dirty="0">
              <a:solidFill>
                <a:srgbClr val="FFFFFF"/>
              </a:solidFill>
              <a:latin typeface="Book Antiqua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53173061"/>
      </p:ext>
    </p:extLst>
  </p:cSld>
  <p:clrMapOvr>
    <a:masterClrMapping/>
  </p:clrMapOvr>
  <p:transition>
    <p:fade/>
  </p:transition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6"/>
          <p:cNvSpPr>
            <a:spLocks noChangeArrowheads="1"/>
          </p:cNvSpPr>
          <p:nvPr/>
        </p:nvSpPr>
        <p:spPr bwMode="auto">
          <a:xfrm>
            <a:off x="552450" y="533400"/>
            <a:ext cx="2511425" cy="460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latin typeface="Book Antiqua" pitchFamily="18" charset="0"/>
            </a:endParaRPr>
          </a:p>
        </p:txBody>
      </p:sp>
      <p:sp>
        <p:nvSpPr>
          <p:cNvPr id="17411" name="Rectangle 7"/>
          <p:cNvSpPr>
            <a:spLocks noChangeArrowheads="1"/>
          </p:cNvSpPr>
          <p:nvPr/>
        </p:nvSpPr>
        <p:spPr bwMode="auto">
          <a:xfrm>
            <a:off x="644525" y="593725"/>
            <a:ext cx="1982915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2200" dirty="0"/>
              <a:t>Пример</a:t>
            </a:r>
            <a:r>
              <a:rPr lang="en-US" sz="2200" dirty="0"/>
              <a:t> 3:  </a:t>
            </a:r>
            <a:r>
              <a:rPr lang="en-US" sz="2200" i="1" dirty="0"/>
              <a:t>Dell</a:t>
            </a:r>
            <a:endParaRPr lang="en-US" sz="2200" i="1" dirty="0">
              <a:latin typeface="Book Antiqua" pitchFamily="18" charset="0"/>
            </a:endParaRPr>
          </a:p>
        </p:txBody>
      </p:sp>
      <p:sp>
        <p:nvSpPr>
          <p:cNvPr id="17412" name="Rectangle 8"/>
          <p:cNvSpPr>
            <a:spLocks noChangeArrowheads="1"/>
          </p:cNvSpPr>
          <p:nvPr/>
        </p:nvSpPr>
        <p:spPr bwMode="auto">
          <a:xfrm>
            <a:off x="6164263" y="2111375"/>
            <a:ext cx="1665287" cy="593725"/>
          </a:xfrm>
          <a:prstGeom prst="rect">
            <a:avLst/>
          </a:prstGeom>
          <a:solidFill>
            <a:srgbClr val="CCCC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7413" name="Rectangle 9"/>
          <p:cNvSpPr>
            <a:spLocks noChangeArrowheads="1"/>
          </p:cNvSpPr>
          <p:nvPr/>
        </p:nvSpPr>
        <p:spPr bwMode="auto">
          <a:xfrm>
            <a:off x="6261100" y="2178050"/>
            <a:ext cx="0" cy="365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7414" name="Rectangle 10"/>
          <p:cNvSpPr>
            <a:spLocks noChangeArrowheads="1"/>
          </p:cNvSpPr>
          <p:nvPr/>
        </p:nvSpPr>
        <p:spPr bwMode="auto">
          <a:xfrm>
            <a:off x="6261100" y="2424113"/>
            <a:ext cx="0" cy="365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7415" name="Rectangle 11"/>
          <p:cNvSpPr>
            <a:spLocks noChangeArrowheads="1"/>
          </p:cNvSpPr>
          <p:nvPr/>
        </p:nvSpPr>
        <p:spPr bwMode="auto">
          <a:xfrm>
            <a:off x="7356475" y="2424113"/>
            <a:ext cx="68263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>
                <a:solidFill>
                  <a:srgbClr val="000000"/>
                </a:solidFill>
                <a:latin typeface="Book Antiqua" pitchFamily="18" charset="0"/>
              </a:rPr>
              <a:t>-</a:t>
            </a:r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7416" name="Rectangle 12"/>
          <p:cNvSpPr>
            <a:spLocks noChangeArrowheads="1"/>
          </p:cNvSpPr>
          <p:nvPr/>
        </p:nvSpPr>
        <p:spPr bwMode="auto">
          <a:xfrm>
            <a:off x="7424738" y="2424113"/>
            <a:ext cx="0" cy="365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grpSp>
        <p:nvGrpSpPr>
          <p:cNvPr id="2" name="Group 15"/>
          <p:cNvGrpSpPr>
            <a:grpSpLocks/>
          </p:cNvGrpSpPr>
          <p:nvPr/>
        </p:nvGrpSpPr>
        <p:grpSpPr bwMode="auto">
          <a:xfrm>
            <a:off x="5405438" y="2366962"/>
            <a:ext cx="758825" cy="100013"/>
            <a:chOff x="3405" y="2096"/>
            <a:chExt cx="478" cy="63"/>
          </a:xfrm>
          <a:solidFill>
            <a:srgbClr val="00B050"/>
          </a:solidFill>
        </p:grpSpPr>
        <p:sp>
          <p:nvSpPr>
            <p:cNvPr id="20519" name="Line 13"/>
            <p:cNvSpPr>
              <a:spLocks noChangeShapeType="1"/>
            </p:cNvSpPr>
            <p:nvPr/>
          </p:nvSpPr>
          <p:spPr bwMode="auto">
            <a:xfrm>
              <a:off x="3405" y="2127"/>
              <a:ext cx="418" cy="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20520" name="Freeform 14"/>
            <p:cNvSpPr>
              <a:spLocks/>
            </p:cNvSpPr>
            <p:nvPr/>
          </p:nvSpPr>
          <p:spPr bwMode="auto">
            <a:xfrm>
              <a:off x="3821" y="2096"/>
              <a:ext cx="62" cy="63"/>
            </a:xfrm>
            <a:custGeom>
              <a:avLst/>
              <a:gdLst>
                <a:gd name="T0" fmla="*/ 0 w 123"/>
                <a:gd name="T1" fmla="*/ 63 h 63"/>
                <a:gd name="T2" fmla="*/ 31 w 123"/>
                <a:gd name="T3" fmla="*/ 31 h 63"/>
                <a:gd name="T4" fmla="*/ 0 w 123"/>
                <a:gd name="T5" fmla="*/ 0 h 63"/>
                <a:gd name="T6" fmla="*/ 0 w 123"/>
                <a:gd name="T7" fmla="*/ 63 h 6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3"/>
                <a:gd name="T13" fmla="*/ 0 h 63"/>
                <a:gd name="T14" fmla="*/ 123 w 123"/>
                <a:gd name="T15" fmla="*/ 63 h 6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3" h="63">
                  <a:moveTo>
                    <a:pt x="0" y="63"/>
                  </a:moveTo>
                  <a:lnTo>
                    <a:pt x="123" y="31"/>
                  </a:lnTo>
                  <a:lnTo>
                    <a:pt x="0" y="0"/>
                  </a:lnTo>
                  <a:lnTo>
                    <a:pt x="0" y="63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sp>
        <p:nvSpPr>
          <p:cNvPr id="17418" name="Rectangle 16"/>
          <p:cNvSpPr>
            <a:spLocks noChangeArrowheads="1"/>
          </p:cNvSpPr>
          <p:nvPr/>
        </p:nvSpPr>
        <p:spPr bwMode="auto">
          <a:xfrm>
            <a:off x="4116388" y="1882775"/>
            <a:ext cx="1290637" cy="1082675"/>
          </a:xfrm>
          <a:prstGeom prst="rect">
            <a:avLst/>
          </a:prstGeom>
          <a:solidFill>
            <a:srgbClr val="FFCC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7419" name="Rectangle 17"/>
          <p:cNvSpPr>
            <a:spLocks noChangeArrowheads="1"/>
          </p:cNvSpPr>
          <p:nvPr/>
        </p:nvSpPr>
        <p:spPr bwMode="auto">
          <a:xfrm>
            <a:off x="4213225" y="2071688"/>
            <a:ext cx="496931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 dirty="0">
                <a:solidFill>
                  <a:srgbClr val="000000"/>
                </a:solidFill>
                <a:latin typeface="Book Antiqua" pitchFamily="18" charset="0"/>
              </a:rPr>
              <a:t> </a:t>
            </a:r>
            <a:r>
              <a:rPr lang="ru-RU" sz="1600" dirty="0">
                <a:solidFill>
                  <a:srgbClr val="000000"/>
                </a:solidFill>
                <a:latin typeface="Book Antiqua" pitchFamily="18" charset="0"/>
              </a:rPr>
              <a:t>Узел</a:t>
            </a:r>
            <a:endParaRPr lang="en-US" sz="2200" dirty="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7420" name="Rectangle 18"/>
          <p:cNvSpPr>
            <a:spLocks noChangeArrowheads="1"/>
          </p:cNvSpPr>
          <p:nvPr/>
        </p:nvSpPr>
        <p:spPr bwMode="auto">
          <a:xfrm>
            <a:off x="4213225" y="2317750"/>
            <a:ext cx="788677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600" dirty="0">
                <a:solidFill>
                  <a:srgbClr val="000000"/>
                </a:solidFill>
                <a:latin typeface="Book Antiqua" pitchFamily="18" charset="0"/>
              </a:rPr>
              <a:t>Сборки</a:t>
            </a:r>
            <a:r>
              <a:rPr lang="en-US" sz="1600" dirty="0">
                <a:solidFill>
                  <a:srgbClr val="000000"/>
                </a:solidFill>
                <a:latin typeface="Book Antiqua" pitchFamily="18" charset="0"/>
              </a:rPr>
              <a:t> </a:t>
            </a:r>
            <a:endParaRPr lang="en-US" sz="2200" dirty="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7421" name="Rectangle 19"/>
          <p:cNvSpPr>
            <a:spLocks noChangeArrowheads="1"/>
          </p:cNvSpPr>
          <p:nvPr/>
        </p:nvSpPr>
        <p:spPr bwMode="auto">
          <a:xfrm>
            <a:off x="4292693" y="2606675"/>
            <a:ext cx="426399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 dirty="0">
                <a:solidFill>
                  <a:srgbClr val="000000"/>
                </a:solidFill>
                <a:latin typeface="Book Antiqua" pitchFamily="18" charset="0"/>
              </a:rPr>
              <a:t> Dell</a:t>
            </a:r>
            <a:endParaRPr lang="en-US" sz="2200" dirty="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7422" name="Rectangle 20"/>
          <p:cNvSpPr>
            <a:spLocks noChangeArrowheads="1"/>
          </p:cNvSpPr>
          <p:nvPr/>
        </p:nvSpPr>
        <p:spPr bwMode="auto">
          <a:xfrm>
            <a:off x="704850" y="1349375"/>
            <a:ext cx="3060791" cy="347663"/>
          </a:xfrm>
          <a:prstGeom prst="rect">
            <a:avLst/>
          </a:prstGeom>
          <a:solidFill>
            <a:srgbClr val="CCCC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7423" name="Rectangle 21"/>
          <p:cNvSpPr>
            <a:spLocks noChangeArrowheads="1"/>
          </p:cNvSpPr>
          <p:nvPr/>
        </p:nvSpPr>
        <p:spPr bwMode="auto">
          <a:xfrm>
            <a:off x="801688" y="1416050"/>
            <a:ext cx="2963953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600" dirty="0">
                <a:solidFill>
                  <a:srgbClr val="000000"/>
                </a:solidFill>
                <a:latin typeface="Book Antiqua" pitchFamily="18" charset="0"/>
              </a:rPr>
              <a:t>Мониторы от </a:t>
            </a:r>
            <a:r>
              <a:rPr lang="en-US" sz="1600" dirty="0">
                <a:solidFill>
                  <a:srgbClr val="000000"/>
                </a:solidFill>
                <a:latin typeface="Book Antiqua" pitchFamily="18" charset="0"/>
              </a:rPr>
              <a:t>SONY (</a:t>
            </a:r>
            <a:r>
              <a:rPr lang="ru-RU" sz="1600" dirty="0">
                <a:solidFill>
                  <a:srgbClr val="000000"/>
                </a:solidFill>
                <a:latin typeface="Book Antiqua" pitchFamily="18" charset="0"/>
              </a:rPr>
              <a:t>Мексика</a:t>
            </a:r>
            <a:r>
              <a:rPr lang="en-US" sz="1600" dirty="0">
                <a:solidFill>
                  <a:srgbClr val="000000"/>
                </a:solidFill>
                <a:latin typeface="Book Antiqua" pitchFamily="18" charset="0"/>
              </a:rPr>
              <a:t>)</a:t>
            </a:r>
            <a:endParaRPr lang="en-US" sz="2200" dirty="0">
              <a:solidFill>
                <a:srgbClr val="FFFFFF"/>
              </a:solidFill>
              <a:latin typeface="Book Antiqua" pitchFamily="18" charset="0"/>
            </a:endParaRPr>
          </a:p>
        </p:txBody>
      </p:sp>
      <p:grpSp>
        <p:nvGrpSpPr>
          <p:cNvPr id="3" name="Group 24"/>
          <p:cNvGrpSpPr>
            <a:grpSpLocks/>
          </p:cNvGrpSpPr>
          <p:nvPr/>
        </p:nvGrpSpPr>
        <p:grpSpPr bwMode="auto">
          <a:xfrm>
            <a:off x="3282950" y="1654175"/>
            <a:ext cx="833438" cy="385762"/>
            <a:chOff x="2068" y="1647"/>
            <a:chExt cx="525" cy="243"/>
          </a:xfrm>
          <a:solidFill>
            <a:srgbClr val="00B050"/>
          </a:solidFill>
        </p:grpSpPr>
        <p:sp>
          <p:nvSpPr>
            <p:cNvPr id="20517" name="Line 22"/>
            <p:cNvSpPr>
              <a:spLocks noChangeShapeType="1"/>
            </p:cNvSpPr>
            <p:nvPr/>
          </p:nvSpPr>
          <p:spPr bwMode="auto">
            <a:xfrm>
              <a:off x="2068" y="1647"/>
              <a:ext cx="472" cy="214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20518" name="Freeform 23"/>
            <p:cNvSpPr>
              <a:spLocks/>
            </p:cNvSpPr>
            <p:nvPr/>
          </p:nvSpPr>
          <p:spPr bwMode="auto">
            <a:xfrm>
              <a:off x="2524" y="1832"/>
              <a:ext cx="69" cy="58"/>
            </a:xfrm>
            <a:custGeom>
              <a:avLst/>
              <a:gdLst>
                <a:gd name="T0" fmla="*/ 0 w 140"/>
                <a:gd name="T1" fmla="*/ 58 h 58"/>
                <a:gd name="T2" fmla="*/ 34 w 140"/>
                <a:gd name="T3" fmla="*/ 55 h 58"/>
                <a:gd name="T4" fmla="*/ 13 w 140"/>
                <a:gd name="T5" fmla="*/ 0 h 58"/>
                <a:gd name="T6" fmla="*/ 0 w 140"/>
                <a:gd name="T7" fmla="*/ 58 h 5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0"/>
                <a:gd name="T13" fmla="*/ 0 h 58"/>
                <a:gd name="T14" fmla="*/ 140 w 140"/>
                <a:gd name="T15" fmla="*/ 58 h 5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0" h="58">
                  <a:moveTo>
                    <a:pt x="0" y="58"/>
                  </a:moveTo>
                  <a:lnTo>
                    <a:pt x="140" y="55"/>
                  </a:lnTo>
                  <a:lnTo>
                    <a:pt x="54" y="0"/>
                  </a:lnTo>
                  <a:lnTo>
                    <a:pt x="0" y="58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sp>
        <p:nvSpPr>
          <p:cNvPr id="17425" name="Rectangle 25"/>
          <p:cNvSpPr>
            <a:spLocks noChangeArrowheads="1"/>
          </p:cNvSpPr>
          <p:nvPr/>
        </p:nvSpPr>
        <p:spPr bwMode="auto">
          <a:xfrm>
            <a:off x="704850" y="1958975"/>
            <a:ext cx="2838450" cy="347663"/>
          </a:xfrm>
          <a:prstGeom prst="rect">
            <a:avLst/>
          </a:prstGeom>
          <a:solidFill>
            <a:srgbClr val="CCCC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7426" name="Rectangle 26"/>
          <p:cNvSpPr>
            <a:spLocks noChangeArrowheads="1"/>
          </p:cNvSpPr>
          <p:nvPr/>
        </p:nvSpPr>
        <p:spPr bwMode="auto">
          <a:xfrm>
            <a:off x="704850" y="2026364"/>
            <a:ext cx="2911053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600" dirty="0">
                <a:solidFill>
                  <a:srgbClr val="000000"/>
                </a:solidFill>
                <a:latin typeface="Book Antiqua" pitchFamily="18" charset="0"/>
              </a:rPr>
              <a:t>Клавиатуры</a:t>
            </a:r>
            <a:r>
              <a:rPr lang="en-US" sz="1600" dirty="0">
                <a:solidFill>
                  <a:srgbClr val="000000"/>
                </a:solidFill>
                <a:latin typeface="Book Antiqua" pitchFamily="18" charset="0"/>
              </a:rPr>
              <a:t> </a:t>
            </a:r>
            <a:r>
              <a:rPr lang="ru-RU" sz="1600" dirty="0">
                <a:solidFill>
                  <a:srgbClr val="000000"/>
                </a:solidFill>
                <a:latin typeface="Book Antiqua" pitchFamily="18" charset="0"/>
              </a:rPr>
              <a:t>от</a:t>
            </a:r>
            <a:r>
              <a:rPr lang="en-US" sz="1600" dirty="0">
                <a:solidFill>
                  <a:srgbClr val="000000"/>
                </a:solidFill>
                <a:latin typeface="Book Antiqua" pitchFamily="18" charset="0"/>
              </a:rPr>
              <a:t> Acer (</a:t>
            </a:r>
            <a:r>
              <a:rPr lang="ru-RU" sz="1600" dirty="0">
                <a:solidFill>
                  <a:srgbClr val="000000"/>
                </a:solidFill>
                <a:latin typeface="Book Antiqua" pitchFamily="18" charset="0"/>
              </a:rPr>
              <a:t>Тайвань</a:t>
            </a:r>
            <a:r>
              <a:rPr lang="en-US" sz="1600" dirty="0">
                <a:solidFill>
                  <a:srgbClr val="000000"/>
                </a:solidFill>
                <a:latin typeface="Book Antiqua" pitchFamily="18" charset="0"/>
              </a:rPr>
              <a:t>)</a:t>
            </a:r>
            <a:endParaRPr lang="en-US" sz="2200" dirty="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7427" name="Rectangle 27"/>
          <p:cNvSpPr>
            <a:spLocks noChangeArrowheads="1"/>
          </p:cNvSpPr>
          <p:nvPr/>
        </p:nvSpPr>
        <p:spPr bwMode="auto">
          <a:xfrm>
            <a:off x="704850" y="2570163"/>
            <a:ext cx="1851025" cy="347662"/>
          </a:xfrm>
          <a:prstGeom prst="rect">
            <a:avLst/>
          </a:prstGeom>
          <a:solidFill>
            <a:srgbClr val="CCCC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7428" name="Rectangle 28"/>
          <p:cNvSpPr>
            <a:spLocks noChangeArrowheads="1"/>
          </p:cNvSpPr>
          <p:nvPr/>
        </p:nvSpPr>
        <p:spPr bwMode="auto">
          <a:xfrm>
            <a:off x="801688" y="2636838"/>
            <a:ext cx="1877117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 dirty="0">
                <a:solidFill>
                  <a:srgbClr val="000000"/>
                </a:solidFill>
                <a:latin typeface="Book Antiqua" pitchFamily="18" charset="0"/>
              </a:rPr>
              <a:t>CPU </a:t>
            </a:r>
            <a:r>
              <a:rPr lang="ru-RU" sz="1600" dirty="0">
                <a:solidFill>
                  <a:srgbClr val="000000"/>
                </a:solidFill>
                <a:latin typeface="Book Antiqua" pitchFamily="18" charset="0"/>
              </a:rPr>
              <a:t>от</a:t>
            </a:r>
            <a:r>
              <a:rPr lang="en-US" sz="1600" dirty="0">
                <a:solidFill>
                  <a:srgbClr val="000000"/>
                </a:solidFill>
                <a:latin typeface="Book Antiqua" pitchFamily="18" charset="0"/>
              </a:rPr>
              <a:t> Intel (</a:t>
            </a:r>
            <a:r>
              <a:rPr lang="ru-RU" sz="1600" dirty="0">
                <a:solidFill>
                  <a:srgbClr val="000000"/>
                </a:solidFill>
                <a:latin typeface="Book Antiqua" pitchFamily="18" charset="0"/>
              </a:rPr>
              <a:t>США</a:t>
            </a:r>
            <a:r>
              <a:rPr lang="en-US" sz="1600" dirty="0">
                <a:solidFill>
                  <a:srgbClr val="000000"/>
                </a:solidFill>
                <a:latin typeface="Book Antiqua" pitchFamily="18" charset="0"/>
              </a:rPr>
              <a:t>)</a:t>
            </a:r>
            <a:endParaRPr lang="en-US" sz="2200" dirty="0">
              <a:solidFill>
                <a:srgbClr val="FFFFFF"/>
              </a:solidFill>
              <a:latin typeface="Book Antiqua" pitchFamily="18" charset="0"/>
            </a:endParaRPr>
          </a:p>
        </p:txBody>
      </p:sp>
      <p:grpSp>
        <p:nvGrpSpPr>
          <p:cNvPr id="4" name="Group 31"/>
          <p:cNvGrpSpPr>
            <a:grpSpLocks/>
          </p:cNvGrpSpPr>
          <p:nvPr/>
        </p:nvGrpSpPr>
        <p:grpSpPr bwMode="auto">
          <a:xfrm>
            <a:off x="3282950" y="2111375"/>
            <a:ext cx="833438" cy="252412"/>
            <a:chOff x="2068" y="1935"/>
            <a:chExt cx="525" cy="159"/>
          </a:xfrm>
          <a:solidFill>
            <a:srgbClr val="00B050"/>
          </a:solidFill>
        </p:grpSpPr>
        <p:sp>
          <p:nvSpPr>
            <p:cNvPr id="20515" name="Line 29"/>
            <p:cNvSpPr>
              <a:spLocks noChangeShapeType="1"/>
            </p:cNvSpPr>
            <p:nvPr/>
          </p:nvSpPr>
          <p:spPr bwMode="auto">
            <a:xfrm>
              <a:off x="2068" y="1935"/>
              <a:ext cx="468" cy="128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20516" name="Freeform 30"/>
            <p:cNvSpPr>
              <a:spLocks/>
            </p:cNvSpPr>
            <p:nvPr/>
          </p:nvSpPr>
          <p:spPr bwMode="auto">
            <a:xfrm>
              <a:off x="2526" y="2033"/>
              <a:ext cx="67" cy="61"/>
            </a:xfrm>
            <a:custGeom>
              <a:avLst/>
              <a:gdLst>
                <a:gd name="T0" fmla="*/ 0 w 136"/>
                <a:gd name="T1" fmla="*/ 61 h 61"/>
                <a:gd name="T2" fmla="*/ 33 w 136"/>
                <a:gd name="T3" fmla="*/ 46 h 61"/>
                <a:gd name="T4" fmla="*/ 8 w 136"/>
                <a:gd name="T5" fmla="*/ 0 h 61"/>
                <a:gd name="T6" fmla="*/ 0 w 136"/>
                <a:gd name="T7" fmla="*/ 61 h 6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6"/>
                <a:gd name="T13" fmla="*/ 0 h 61"/>
                <a:gd name="T14" fmla="*/ 136 w 136"/>
                <a:gd name="T15" fmla="*/ 61 h 6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6" h="61">
                  <a:moveTo>
                    <a:pt x="0" y="61"/>
                  </a:moveTo>
                  <a:lnTo>
                    <a:pt x="136" y="46"/>
                  </a:lnTo>
                  <a:lnTo>
                    <a:pt x="32" y="0"/>
                  </a:lnTo>
                  <a:lnTo>
                    <a:pt x="0" y="61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grpSp>
        <p:nvGrpSpPr>
          <p:cNvPr id="5" name="Group 34"/>
          <p:cNvGrpSpPr>
            <a:grpSpLocks/>
          </p:cNvGrpSpPr>
          <p:nvPr/>
        </p:nvGrpSpPr>
        <p:grpSpPr bwMode="auto">
          <a:xfrm>
            <a:off x="2524125" y="2530475"/>
            <a:ext cx="1592263" cy="192087"/>
            <a:chOff x="1590" y="2199"/>
            <a:chExt cx="1003" cy="121"/>
          </a:xfrm>
          <a:solidFill>
            <a:srgbClr val="00B050"/>
          </a:solidFill>
        </p:grpSpPr>
        <p:sp>
          <p:nvSpPr>
            <p:cNvPr id="20513" name="Line 32"/>
            <p:cNvSpPr>
              <a:spLocks noChangeShapeType="1"/>
            </p:cNvSpPr>
            <p:nvPr/>
          </p:nvSpPr>
          <p:spPr bwMode="auto">
            <a:xfrm flipV="1">
              <a:off x="1590" y="2230"/>
              <a:ext cx="944" cy="90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20514" name="Freeform 33"/>
            <p:cNvSpPr>
              <a:spLocks/>
            </p:cNvSpPr>
            <p:nvPr/>
          </p:nvSpPr>
          <p:spPr bwMode="auto">
            <a:xfrm>
              <a:off x="2529" y="2199"/>
              <a:ext cx="64" cy="63"/>
            </a:xfrm>
            <a:custGeom>
              <a:avLst/>
              <a:gdLst>
                <a:gd name="T0" fmla="*/ 3 w 130"/>
                <a:gd name="T1" fmla="*/ 63 h 63"/>
                <a:gd name="T2" fmla="*/ 32 w 130"/>
                <a:gd name="T3" fmla="*/ 25 h 63"/>
                <a:gd name="T4" fmla="*/ 0 w 130"/>
                <a:gd name="T5" fmla="*/ 0 h 63"/>
                <a:gd name="T6" fmla="*/ 3 w 130"/>
                <a:gd name="T7" fmla="*/ 63 h 6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0"/>
                <a:gd name="T13" fmla="*/ 0 h 63"/>
                <a:gd name="T14" fmla="*/ 130 w 130"/>
                <a:gd name="T15" fmla="*/ 63 h 6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0" h="63">
                  <a:moveTo>
                    <a:pt x="12" y="63"/>
                  </a:moveTo>
                  <a:lnTo>
                    <a:pt x="130" y="25"/>
                  </a:lnTo>
                  <a:lnTo>
                    <a:pt x="0" y="0"/>
                  </a:lnTo>
                  <a:lnTo>
                    <a:pt x="12" y="63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sp>
        <p:nvSpPr>
          <p:cNvPr id="17431" name="Rectangle 35"/>
          <p:cNvSpPr>
            <a:spLocks noChangeArrowheads="1"/>
          </p:cNvSpPr>
          <p:nvPr/>
        </p:nvSpPr>
        <p:spPr bwMode="auto">
          <a:xfrm>
            <a:off x="704850" y="3179763"/>
            <a:ext cx="2190750" cy="347662"/>
          </a:xfrm>
          <a:prstGeom prst="rect">
            <a:avLst/>
          </a:prstGeom>
          <a:solidFill>
            <a:srgbClr val="CCCC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Book Antiqua" pitchFamily="18" charset="0"/>
            </a:endParaRPr>
          </a:p>
        </p:txBody>
      </p:sp>
      <p:sp>
        <p:nvSpPr>
          <p:cNvPr id="17432" name="Rectangle 36"/>
          <p:cNvSpPr>
            <a:spLocks noChangeArrowheads="1"/>
          </p:cNvSpPr>
          <p:nvPr/>
        </p:nvSpPr>
        <p:spPr bwMode="auto">
          <a:xfrm>
            <a:off x="801688" y="3246438"/>
            <a:ext cx="1968488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600" dirty="0">
                <a:solidFill>
                  <a:srgbClr val="000000"/>
                </a:solidFill>
                <a:latin typeface="Book Antiqua" pitchFamily="18" charset="0"/>
              </a:rPr>
              <a:t>Другие компоненты</a:t>
            </a:r>
            <a:endParaRPr lang="en-US" sz="2200" dirty="0">
              <a:solidFill>
                <a:srgbClr val="FFFFFF"/>
              </a:solidFill>
              <a:latin typeface="Book Antiqua" pitchFamily="18" charset="0"/>
            </a:endParaRPr>
          </a:p>
        </p:txBody>
      </p:sp>
      <p:grpSp>
        <p:nvGrpSpPr>
          <p:cNvPr id="6" name="Group 39"/>
          <p:cNvGrpSpPr>
            <a:grpSpLocks/>
          </p:cNvGrpSpPr>
          <p:nvPr/>
        </p:nvGrpSpPr>
        <p:grpSpPr bwMode="auto">
          <a:xfrm>
            <a:off x="2373313" y="2781300"/>
            <a:ext cx="1743075" cy="550862"/>
            <a:chOff x="1495" y="2357"/>
            <a:chExt cx="1098" cy="347"/>
          </a:xfrm>
          <a:solidFill>
            <a:srgbClr val="00B050"/>
          </a:solidFill>
        </p:grpSpPr>
        <p:sp>
          <p:nvSpPr>
            <p:cNvPr id="20511" name="Line 37"/>
            <p:cNvSpPr>
              <a:spLocks noChangeShapeType="1"/>
            </p:cNvSpPr>
            <p:nvPr/>
          </p:nvSpPr>
          <p:spPr bwMode="auto">
            <a:xfrm flipV="1">
              <a:off x="1495" y="2386"/>
              <a:ext cx="1042" cy="318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  <p:sp>
          <p:nvSpPr>
            <p:cNvPr id="20512" name="Freeform 38"/>
            <p:cNvSpPr>
              <a:spLocks/>
            </p:cNvSpPr>
            <p:nvPr/>
          </p:nvSpPr>
          <p:spPr bwMode="auto">
            <a:xfrm>
              <a:off x="2525" y="2357"/>
              <a:ext cx="68" cy="60"/>
            </a:xfrm>
            <a:custGeom>
              <a:avLst/>
              <a:gdLst>
                <a:gd name="T0" fmla="*/ 9 w 138"/>
                <a:gd name="T1" fmla="*/ 60 h 60"/>
                <a:gd name="T2" fmla="*/ 34 w 138"/>
                <a:gd name="T3" fmla="*/ 11 h 60"/>
                <a:gd name="T4" fmla="*/ 0 w 138"/>
                <a:gd name="T5" fmla="*/ 0 h 60"/>
                <a:gd name="T6" fmla="*/ 9 w 138"/>
                <a:gd name="T7" fmla="*/ 60 h 6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8"/>
                <a:gd name="T13" fmla="*/ 0 h 60"/>
                <a:gd name="T14" fmla="*/ 138 w 138"/>
                <a:gd name="T15" fmla="*/ 60 h 6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8" h="60">
                  <a:moveTo>
                    <a:pt x="36" y="60"/>
                  </a:moveTo>
                  <a:lnTo>
                    <a:pt x="138" y="11"/>
                  </a:lnTo>
                  <a:lnTo>
                    <a:pt x="0" y="0"/>
                  </a:lnTo>
                  <a:lnTo>
                    <a:pt x="36" y="60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Book Antiqua" pitchFamily="18" charset="0"/>
              </a:endParaRPr>
            </a:p>
          </p:txBody>
        </p:sp>
      </p:grpSp>
      <p:sp>
        <p:nvSpPr>
          <p:cNvPr id="17434" name="Text Box 42"/>
          <p:cNvSpPr txBox="1">
            <a:spLocks noChangeArrowheads="1"/>
          </p:cNvSpPr>
          <p:nvPr/>
        </p:nvSpPr>
        <p:spPr bwMode="auto">
          <a:xfrm>
            <a:off x="6244136" y="2226870"/>
            <a:ext cx="1505540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 dirty="0">
                <a:solidFill>
                  <a:srgbClr val="300153"/>
                </a:solidFill>
                <a:latin typeface="Book Antiqua" pitchFamily="18" charset="0"/>
              </a:rPr>
              <a:t>Покупатели</a:t>
            </a:r>
            <a:endParaRPr lang="en-US" dirty="0">
              <a:solidFill>
                <a:srgbClr val="300153"/>
              </a:solidFill>
              <a:latin typeface="Book Antiqua" pitchFamily="18" charset="0"/>
            </a:endParaRPr>
          </a:p>
        </p:txBody>
      </p:sp>
      <p:sp>
        <p:nvSpPr>
          <p:cNvPr id="17435" name="Text Box 43"/>
          <p:cNvSpPr txBox="1">
            <a:spLocks noChangeArrowheads="1"/>
          </p:cNvSpPr>
          <p:nvPr/>
        </p:nvSpPr>
        <p:spPr bwMode="auto">
          <a:xfrm>
            <a:off x="2743200" y="4144963"/>
            <a:ext cx="5739072" cy="6463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ru-RU" dirty="0">
                <a:latin typeface="Arial Unicode MS" pitchFamily="34" charset="-128"/>
              </a:rPr>
              <a:t>Обратите внимание, что здесь нет движений в или </a:t>
            </a:r>
          </a:p>
          <a:p>
            <a:r>
              <a:rPr lang="ru-RU" dirty="0">
                <a:latin typeface="Arial Unicode MS" pitchFamily="34" charset="-128"/>
              </a:rPr>
              <a:t>из розничных магазинов в этом процессе</a:t>
            </a:r>
            <a:endParaRPr lang="en-US" dirty="0">
              <a:latin typeface="Arial Unicode MS" pitchFamily="34" charset="-128"/>
            </a:endParaRPr>
          </a:p>
        </p:txBody>
      </p:sp>
      <p:sp>
        <p:nvSpPr>
          <p:cNvPr id="17437" name="Rectangle 4"/>
          <p:cNvSpPr>
            <a:spLocks noChangeArrowheads="1"/>
          </p:cNvSpPr>
          <p:nvPr/>
        </p:nvSpPr>
        <p:spPr bwMode="auto">
          <a:xfrm>
            <a:off x="457200" y="6511925"/>
            <a:ext cx="806450" cy="1539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000">
                <a:solidFill>
                  <a:srgbClr val="B2B2B2"/>
                </a:solidFill>
                <a:latin typeface="Calibri" pitchFamily="34" charset="0"/>
              </a:rPr>
              <a:t>© Denny J. Cho</a:t>
            </a:r>
            <a:endParaRPr lang="en-US" sz="1000">
              <a:solidFill>
                <a:srgbClr val="FFFFFF"/>
              </a:solidFill>
              <a:latin typeface="Calibri" pitchFamily="34" charset="0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4"/>
          </p:nvPr>
        </p:nvSpPr>
        <p:spPr bwMode="auto">
          <a:xfrm>
            <a:off x="7981950" y="6358000"/>
            <a:ext cx="116205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defPPr>
              <a:defRPr lang="en-GB"/>
            </a:defPPr>
            <a:lvl1pPr algn="r" rtl="0" fontAlgn="base">
              <a:spcBef>
                <a:spcPct val="0"/>
              </a:spcBef>
              <a:spcAft>
                <a:spcPct val="0"/>
              </a:spcAft>
              <a:defRPr sz="1400" kern="1200">
                <a:solidFill>
                  <a:schemeClr val="bg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fld id="{6A40BD37-EC3B-4379-8979-5453C3E89ED7}" type="slidenum">
              <a:rPr lang="en-GB" smtClean="0"/>
              <a:pPr/>
              <a:t>27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548825444"/>
      </p:ext>
    </p:extLst>
  </p:cSld>
  <p:clrMapOvr>
    <a:masterClrMapping/>
  </p:clrMapOvr>
  <p:transition>
    <p:fade/>
  </p:transition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Rectangle 6"/>
          <p:cNvSpPr>
            <a:spLocks noChangeArrowheads="1"/>
          </p:cNvSpPr>
          <p:nvPr/>
        </p:nvSpPr>
        <p:spPr bwMode="auto">
          <a:xfrm>
            <a:off x="2212975" y="101600"/>
            <a:ext cx="4810125" cy="8207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+mn-lt"/>
            </a:endParaRPr>
          </a:p>
        </p:txBody>
      </p:sp>
      <p:sp>
        <p:nvSpPr>
          <p:cNvPr id="25603" name="Rectangle 8"/>
          <p:cNvSpPr>
            <a:spLocks noChangeArrowheads="1"/>
          </p:cNvSpPr>
          <p:nvPr/>
        </p:nvSpPr>
        <p:spPr bwMode="auto">
          <a:xfrm>
            <a:off x="582361" y="228600"/>
            <a:ext cx="8561639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2400" b="1" dirty="0">
                <a:solidFill>
                  <a:srgbClr val="7030A0"/>
                </a:solidFill>
                <a:latin typeface="+mn-lt"/>
              </a:rPr>
              <a:t>Ключевые Вопросы в Управлении Цепочками Поставок</a:t>
            </a:r>
            <a:endParaRPr lang="en-US" sz="2400" b="1" dirty="0">
              <a:solidFill>
                <a:srgbClr val="7030A0"/>
              </a:solidFill>
              <a:latin typeface="+mn-lt"/>
            </a:endParaRPr>
          </a:p>
        </p:txBody>
      </p:sp>
      <p:sp>
        <p:nvSpPr>
          <p:cNvPr id="25604" name="Rectangle 9"/>
          <p:cNvSpPr>
            <a:spLocks noChangeArrowheads="1"/>
          </p:cNvSpPr>
          <p:nvPr/>
        </p:nvSpPr>
        <p:spPr bwMode="auto">
          <a:xfrm>
            <a:off x="3005138" y="595313"/>
            <a:ext cx="2356414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2000" dirty="0">
                <a:latin typeface="+mn-lt"/>
              </a:rPr>
              <a:t>Сложная Среда ЦП</a:t>
            </a:r>
            <a:endParaRPr lang="en-US" sz="2200" dirty="0">
              <a:latin typeface="+mn-lt"/>
            </a:endParaRPr>
          </a:p>
        </p:txBody>
      </p:sp>
      <p:sp>
        <p:nvSpPr>
          <p:cNvPr id="25606" name="Rectangle 12"/>
          <p:cNvSpPr>
            <a:spLocks noChangeArrowheads="1"/>
          </p:cNvSpPr>
          <p:nvPr/>
        </p:nvSpPr>
        <p:spPr bwMode="auto">
          <a:xfrm>
            <a:off x="781050" y="1087438"/>
            <a:ext cx="7835900" cy="4673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+mn-lt"/>
            </a:endParaRPr>
          </a:p>
        </p:txBody>
      </p:sp>
      <p:sp>
        <p:nvSpPr>
          <p:cNvPr id="25607" name="Rectangle 13"/>
          <p:cNvSpPr>
            <a:spLocks noChangeArrowheads="1"/>
          </p:cNvSpPr>
          <p:nvPr/>
        </p:nvSpPr>
        <p:spPr bwMode="auto">
          <a:xfrm>
            <a:off x="871538" y="1155700"/>
            <a:ext cx="6757556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200" dirty="0">
                <a:latin typeface="+mn-lt"/>
              </a:rPr>
              <a:t>1. </a:t>
            </a:r>
            <a:r>
              <a:rPr lang="ru-RU" sz="2200" b="1" dirty="0">
                <a:latin typeface="+mn-lt"/>
              </a:rPr>
              <a:t>Постоянно меняющаяся </a:t>
            </a:r>
            <a:r>
              <a:rPr lang="ru-RU" sz="2200" b="1" dirty="0" err="1">
                <a:latin typeface="+mn-lt"/>
              </a:rPr>
              <a:t>логистическая</a:t>
            </a:r>
            <a:r>
              <a:rPr lang="ru-RU" sz="2200" b="1" dirty="0">
                <a:latin typeface="+mn-lt"/>
              </a:rPr>
              <a:t> среда</a:t>
            </a:r>
            <a:endParaRPr lang="en-US" sz="2200" b="1" dirty="0">
              <a:latin typeface="+mn-lt"/>
            </a:endParaRPr>
          </a:p>
        </p:txBody>
      </p:sp>
      <p:sp>
        <p:nvSpPr>
          <p:cNvPr id="25608" name="Rectangle 14"/>
          <p:cNvSpPr>
            <a:spLocks noChangeArrowheads="1"/>
          </p:cNvSpPr>
          <p:nvPr/>
        </p:nvSpPr>
        <p:spPr bwMode="auto">
          <a:xfrm>
            <a:off x="1206500" y="1577975"/>
            <a:ext cx="94578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200">
                <a:latin typeface="+mn-lt"/>
              </a:rPr>
              <a:t>-</a:t>
            </a:r>
          </a:p>
        </p:txBody>
      </p:sp>
      <p:sp>
        <p:nvSpPr>
          <p:cNvPr id="25609" name="Rectangle 15"/>
          <p:cNvSpPr>
            <a:spLocks noChangeArrowheads="1"/>
          </p:cNvSpPr>
          <p:nvPr/>
        </p:nvSpPr>
        <p:spPr bwMode="auto">
          <a:xfrm>
            <a:off x="1492250" y="1577975"/>
            <a:ext cx="4352410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2200" dirty="0">
                <a:latin typeface="+mn-lt"/>
              </a:rPr>
              <a:t>Финансы</a:t>
            </a:r>
            <a:r>
              <a:rPr lang="en-US" sz="2200" dirty="0">
                <a:latin typeface="+mn-lt"/>
              </a:rPr>
              <a:t>: </a:t>
            </a:r>
            <a:r>
              <a:rPr lang="ru-RU" sz="2200" dirty="0">
                <a:latin typeface="+mn-lt"/>
              </a:rPr>
              <a:t>Инфляция и Проценты</a:t>
            </a:r>
            <a:endParaRPr lang="en-US" sz="2200" dirty="0">
              <a:latin typeface="+mn-lt"/>
            </a:endParaRPr>
          </a:p>
        </p:txBody>
      </p:sp>
      <p:sp>
        <p:nvSpPr>
          <p:cNvPr id="25610" name="Rectangle 16"/>
          <p:cNvSpPr>
            <a:spLocks noChangeArrowheads="1"/>
          </p:cNvSpPr>
          <p:nvPr/>
        </p:nvSpPr>
        <p:spPr bwMode="auto">
          <a:xfrm>
            <a:off x="1206500" y="2014538"/>
            <a:ext cx="94578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200">
                <a:latin typeface="+mn-lt"/>
              </a:rPr>
              <a:t>-</a:t>
            </a:r>
          </a:p>
        </p:txBody>
      </p:sp>
      <p:sp>
        <p:nvSpPr>
          <p:cNvPr id="25611" name="Rectangle 17"/>
          <p:cNvSpPr>
            <a:spLocks noChangeArrowheads="1"/>
          </p:cNvSpPr>
          <p:nvPr/>
        </p:nvSpPr>
        <p:spPr bwMode="auto">
          <a:xfrm>
            <a:off x="1492250" y="2014538"/>
            <a:ext cx="5564537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2200" dirty="0">
                <a:latin typeface="+mn-lt"/>
              </a:rPr>
              <a:t>Технологии</a:t>
            </a:r>
            <a:r>
              <a:rPr lang="en-US" sz="2200" dirty="0">
                <a:latin typeface="+mn-lt"/>
              </a:rPr>
              <a:t>: </a:t>
            </a:r>
            <a:r>
              <a:rPr lang="ru-RU" sz="2200" dirty="0">
                <a:latin typeface="+mn-lt"/>
              </a:rPr>
              <a:t>Компьютеры</a:t>
            </a:r>
            <a:r>
              <a:rPr lang="en-US" sz="2200" dirty="0">
                <a:latin typeface="+mn-lt"/>
              </a:rPr>
              <a:t>, </a:t>
            </a:r>
            <a:r>
              <a:rPr lang="ru-RU" sz="2200" dirty="0">
                <a:latin typeface="+mn-lt"/>
              </a:rPr>
              <a:t>Коммуникации</a:t>
            </a:r>
            <a:r>
              <a:rPr lang="en-US" sz="2200" dirty="0">
                <a:latin typeface="+mn-lt"/>
              </a:rPr>
              <a:t>, </a:t>
            </a:r>
          </a:p>
        </p:txBody>
      </p:sp>
      <p:sp>
        <p:nvSpPr>
          <p:cNvPr id="25612" name="Rectangle 18"/>
          <p:cNvSpPr>
            <a:spLocks noChangeArrowheads="1"/>
          </p:cNvSpPr>
          <p:nvPr/>
        </p:nvSpPr>
        <p:spPr bwMode="auto">
          <a:xfrm>
            <a:off x="1371600" y="2438400"/>
            <a:ext cx="7628691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2200" dirty="0">
                <a:latin typeface="+mn-lt"/>
              </a:rPr>
              <a:t>Транспортировка материалов</a:t>
            </a:r>
            <a:r>
              <a:rPr lang="en-US" sz="2200" dirty="0">
                <a:latin typeface="+mn-lt"/>
              </a:rPr>
              <a:t>, </a:t>
            </a:r>
            <a:r>
              <a:rPr lang="ru-RU" sz="2200" dirty="0">
                <a:latin typeface="+mn-lt"/>
              </a:rPr>
              <a:t>и Общая Транспортировка</a:t>
            </a:r>
            <a:endParaRPr lang="en-US" sz="2200" dirty="0">
              <a:latin typeface="+mn-lt"/>
            </a:endParaRPr>
          </a:p>
        </p:txBody>
      </p:sp>
      <p:sp>
        <p:nvSpPr>
          <p:cNvPr id="25613" name="Rectangle 19"/>
          <p:cNvSpPr>
            <a:spLocks noChangeArrowheads="1"/>
          </p:cNvSpPr>
          <p:nvPr/>
        </p:nvSpPr>
        <p:spPr bwMode="auto">
          <a:xfrm>
            <a:off x="8128000" y="2449513"/>
            <a:ext cx="65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endParaRPr lang="en-US" sz="2200">
              <a:latin typeface="+mn-lt"/>
            </a:endParaRPr>
          </a:p>
        </p:txBody>
      </p:sp>
      <p:sp>
        <p:nvSpPr>
          <p:cNvPr id="25614" name="Rectangle 20"/>
          <p:cNvSpPr>
            <a:spLocks noChangeArrowheads="1"/>
          </p:cNvSpPr>
          <p:nvPr/>
        </p:nvSpPr>
        <p:spPr bwMode="auto">
          <a:xfrm>
            <a:off x="1206500" y="2827338"/>
            <a:ext cx="94578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200">
                <a:latin typeface="+mn-lt"/>
              </a:rPr>
              <a:t>-</a:t>
            </a:r>
          </a:p>
        </p:txBody>
      </p:sp>
      <p:sp>
        <p:nvSpPr>
          <p:cNvPr id="25615" name="Rectangle 21"/>
          <p:cNvSpPr>
            <a:spLocks noChangeArrowheads="1"/>
          </p:cNvSpPr>
          <p:nvPr/>
        </p:nvSpPr>
        <p:spPr bwMode="auto">
          <a:xfrm>
            <a:off x="1492250" y="2827338"/>
            <a:ext cx="6211637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2200" dirty="0">
                <a:latin typeface="+mn-lt"/>
              </a:rPr>
              <a:t>Правовые</a:t>
            </a:r>
            <a:r>
              <a:rPr lang="en-US" sz="2200" dirty="0">
                <a:latin typeface="+mn-lt"/>
              </a:rPr>
              <a:t>: </a:t>
            </a:r>
            <a:r>
              <a:rPr lang="ru-RU" sz="2200" dirty="0">
                <a:latin typeface="+mn-lt"/>
              </a:rPr>
              <a:t>Транспортировка и Коммуникации</a:t>
            </a:r>
            <a:endParaRPr lang="en-US" sz="2200" dirty="0">
              <a:latin typeface="+mn-lt"/>
            </a:endParaRPr>
          </a:p>
        </p:txBody>
      </p:sp>
      <p:sp>
        <p:nvSpPr>
          <p:cNvPr id="25616" name="Rectangle 22"/>
          <p:cNvSpPr>
            <a:spLocks noChangeArrowheads="1"/>
          </p:cNvSpPr>
          <p:nvPr/>
        </p:nvSpPr>
        <p:spPr bwMode="auto">
          <a:xfrm>
            <a:off x="1206500" y="3190875"/>
            <a:ext cx="94578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200">
                <a:latin typeface="+mn-lt"/>
              </a:rPr>
              <a:t>-</a:t>
            </a:r>
          </a:p>
        </p:txBody>
      </p:sp>
      <p:sp>
        <p:nvSpPr>
          <p:cNvPr id="25617" name="Rectangle 23"/>
          <p:cNvSpPr>
            <a:spLocks noChangeArrowheads="1"/>
          </p:cNvSpPr>
          <p:nvPr/>
        </p:nvSpPr>
        <p:spPr bwMode="auto">
          <a:xfrm>
            <a:off x="1492250" y="3190875"/>
            <a:ext cx="3959417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2200" dirty="0">
                <a:latin typeface="+mn-lt"/>
              </a:rPr>
              <a:t>Энергия: Цена и Доступность</a:t>
            </a:r>
            <a:endParaRPr lang="en-US" sz="2200" dirty="0">
              <a:latin typeface="+mn-lt"/>
            </a:endParaRPr>
          </a:p>
        </p:txBody>
      </p:sp>
      <p:sp>
        <p:nvSpPr>
          <p:cNvPr id="25618" name="Rectangle 24"/>
          <p:cNvSpPr>
            <a:spLocks noChangeArrowheads="1"/>
          </p:cNvSpPr>
          <p:nvPr/>
        </p:nvSpPr>
        <p:spPr bwMode="auto">
          <a:xfrm>
            <a:off x="1206500" y="3554413"/>
            <a:ext cx="94578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200">
                <a:latin typeface="+mn-lt"/>
              </a:rPr>
              <a:t>-</a:t>
            </a:r>
          </a:p>
        </p:txBody>
      </p:sp>
      <p:sp>
        <p:nvSpPr>
          <p:cNvPr id="25619" name="Rectangle 25"/>
          <p:cNvSpPr>
            <a:spLocks noChangeArrowheads="1"/>
          </p:cNvSpPr>
          <p:nvPr/>
        </p:nvSpPr>
        <p:spPr bwMode="auto">
          <a:xfrm>
            <a:off x="1492250" y="3554413"/>
            <a:ext cx="4590103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2200" dirty="0">
                <a:latin typeface="+mn-lt"/>
              </a:rPr>
              <a:t>Население: Спрос и Рабочая Сила</a:t>
            </a:r>
            <a:endParaRPr lang="en-US" sz="2200" dirty="0">
              <a:latin typeface="+mn-lt"/>
            </a:endParaRPr>
          </a:p>
        </p:txBody>
      </p:sp>
      <p:sp>
        <p:nvSpPr>
          <p:cNvPr id="25620" name="Rectangle 26"/>
          <p:cNvSpPr>
            <a:spLocks noChangeArrowheads="1"/>
          </p:cNvSpPr>
          <p:nvPr/>
        </p:nvSpPr>
        <p:spPr bwMode="auto">
          <a:xfrm>
            <a:off x="784339" y="4105567"/>
            <a:ext cx="8157682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200" dirty="0">
                <a:latin typeface="+mn-lt"/>
              </a:rPr>
              <a:t>2. </a:t>
            </a:r>
            <a:r>
              <a:rPr lang="ru-RU" sz="2200" b="1" dirty="0">
                <a:latin typeface="+mn-lt"/>
              </a:rPr>
              <a:t>Требует стратегического </a:t>
            </a:r>
            <a:r>
              <a:rPr lang="ru-RU" sz="2200" b="1" dirty="0" err="1">
                <a:latin typeface="+mn-lt"/>
              </a:rPr>
              <a:t>логистического</a:t>
            </a:r>
            <a:r>
              <a:rPr lang="en-US" sz="2200" b="1" dirty="0">
                <a:latin typeface="+mn-lt"/>
              </a:rPr>
              <a:t>/</a:t>
            </a:r>
            <a:r>
              <a:rPr lang="ru-RU" sz="2200" b="1" dirty="0">
                <a:latin typeface="+mn-lt"/>
              </a:rPr>
              <a:t>УЦП плана для</a:t>
            </a:r>
            <a:endParaRPr lang="en-US" sz="2200" b="1" dirty="0">
              <a:latin typeface="+mn-lt"/>
            </a:endParaRPr>
          </a:p>
        </p:txBody>
      </p:sp>
      <p:sp>
        <p:nvSpPr>
          <p:cNvPr id="25621" name="Rectangle 27"/>
          <p:cNvSpPr>
            <a:spLocks noChangeArrowheads="1"/>
          </p:cNvSpPr>
          <p:nvPr/>
        </p:nvSpPr>
        <p:spPr bwMode="auto">
          <a:xfrm>
            <a:off x="1159211" y="4409256"/>
            <a:ext cx="94578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200">
                <a:latin typeface="+mn-lt"/>
              </a:rPr>
              <a:t>-</a:t>
            </a:r>
          </a:p>
        </p:txBody>
      </p:sp>
      <p:sp>
        <p:nvSpPr>
          <p:cNvPr id="25622" name="Rectangle 28"/>
          <p:cNvSpPr>
            <a:spLocks noChangeArrowheads="1"/>
          </p:cNvSpPr>
          <p:nvPr/>
        </p:nvSpPr>
        <p:spPr bwMode="auto">
          <a:xfrm>
            <a:off x="1492250" y="4494505"/>
            <a:ext cx="7861126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2200" dirty="0">
                <a:latin typeface="+mn-lt"/>
              </a:rPr>
              <a:t>Интеграция всех частей/процессов (Оптимизация Систем)</a:t>
            </a:r>
            <a:endParaRPr lang="en-US" sz="2200" dirty="0">
              <a:latin typeface="+mn-lt"/>
            </a:endParaRPr>
          </a:p>
        </p:txBody>
      </p:sp>
      <p:sp>
        <p:nvSpPr>
          <p:cNvPr id="25623" name="Rectangle 29"/>
          <p:cNvSpPr>
            <a:spLocks noChangeArrowheads="1"/>
          </p:cNvSpPr>
          <p:nvPr/>
        </p:nvSpPr>
        <p:spPr bwMode="auto">
          <a:xfrm>
            <a:off x="1206498" y="4858042"/>
            <a:ext cx="94579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/>
          <a:p>
            <a:r>
              <a:rPr lang="en-US" sz="2200" dirty="0">
                <a:latin typeface="+mn-lt"/>
              </a:rPr>
              <a:t>-</a:t>
            </a:r>
          </a:p>
        </p:txBody>
      </p:sp>
      <p:sp>
        <p:nvSpPr>
          <p:cNvPr id="25624" name="Rectangle 30"/>
          <p:cNvSpPr>
            <a:spLocks noChangeArrowheads="1"/>
          </p:cNvSpPr>
          <p:nvPr/>
        </p:nvSpPr>
        <p:spPr bwMode="auto">
          <a:xfrm>
            <a:off x="1473447" y="4846186"/>
            <a:ext cx="5839740" cy="67710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2200" dirty="0">
                <a:latin typeface="+mn-lt"/>
              </a:rPr>
              <a:t>Преимущества в стоимости/обслуживании </a:t>
            </a:r>
          </a:p>
          <a:p>
            <a:r>
              <a:rPr lang="ru-RU" sz="2200" dirty="0">
                <a:latin typeface="+mn-lt"/>
              </a:rPr>
              <a:t>(Конкурентоспособность)</a:t>
            </a:r>
            <a:endParaRPr lang="en-US" sz="2200" dirty="0">
              <a:latin typeface="+mn-lt"/>
            </a:endParaRPr>
          </a:p>
        </p:txBody>
      </p:sp>
      <p:sp>
        <p:nvSpPr>
          <p:cNvPr id="25625" name="Rectangle 31"/>
          <p:cNvSpPr>
            <a:spLocks noChangeArrowheads="1"/>
          </p:cNvSpPr>
          <p:nvPr/>
        </p:nvSpPr>
        <p:spPr bwMode="auto">
          <a:xfrm>
            <a:off x="1257006" y="5422484"/>
            <a:ext cx="94578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200" dirty="0">
                <a:latin typeface="+mn-lt"/>
              </a:rPr>
              <a:t>-</a:t>
            </a:r>
          </a:p>
        </p:txBody>
      </p:sp>
      <p:sp>
        <p:nvSpPr>
          <p:cNvPr id="25626" name="Rectangle 32"/>
          <p:cNvSpPr>
            <a:spLocks noChangeArrowheads="1"/>
          </p:cNvSpPr>
          <p:nvPr/>
        </p:nvSpPr>
        <p:spPr bwMode="auto">
          <a:xfrm>
            <a:off x="1439967" y="5527587"/>
            <a:ext cx="7502054" cy="338554"/>
          </a:xfrm>
          <a:prstGeom prst="rect">
            <a:avLst/>
          </a:prstGeom>
          <a:solidFill>
            <a:srgbClr val="B3D6F3"/>
          </a:solidFill>
          <a:ln w="9525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/>
          <a:p>
            <a:r>
              <a:rPr lang="ru-RU" sz="2200" dirty="0">
                <a:latin typeface="+mn-lt"/>
              </a:rPr>
              <a:t>Готовность к неопределенности</a:t>
            </a:r>
            <a:r>
              <a:rPr lang="en-US" sz="2200" dirty="0">
                <a:latin typeface="+mn-lt"/>
              </a:rPr>
              <a:t>/</a:t>
            </a:r>
            <a:r>
              <a:rPr lang="ru-RU" sz="2200" dirty="0">
                <a:latin typeface="+mn-lt"/>
              </a:rPr>
              <a:t>изменениям</a:t>
            </a:r>
            <a:r>
              <a:rPr lang="en-US" sz="2200" dirty="0">
                <a:latin typeface="+mn-lt"/>
              </a:rPr>
              <a:t>(</a:t>
            </a:r>
            <a:r>
              <a:rPr lang="ru-RU" sz="2200" dirty="0">
                <a:latin typeface="+mn-lt"/>
              </a:rPr>
              <a:t>Гибкость</a:t>
            </a:r>
            <a:r>
              <a:rPr lang="en-US" sz="2200" dirty="0">
                <a:latin typeface="+mn-lt"/>
              </a:rPr>
              <a:t>)</a:t>
            </a:r>
          </a:p>
        </p:txBody>
      </p:sp>
      <p:sp>
        <p:nvSpPr>
          <p:cNvPr id="25627" name="Rectangle 33"/>
          <p:cNvSpPr>
            <a:spLocks noChangeArrowheads="1"/>
          </p:cNvSpPr>
          <p:nvPr/>
        </p:nvSpPr>
        <p:spPr bwMode="auto">
          <a:xfrm>
            <a:off x="2297113" y="5867400"/>
            <a:ext cx="4416425" cy="517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+mn-lt"/>
            </a:endParaRPr>
          </a:p>
        </p:txBody>
      </p:sp>
      <p:sp>
        <p:nvSpPr>
          <p:cNvPr id="25628" name="Rectangle 35"/>
          <p:cNvSpPr>
            <a:spLocks noChangeArrowheads="1"/>
          </p:cNvSpPr>
          <p:nvPr/>
        </p:nvSpPr>
        <p:spPr bwMode="auto">
          <a:xfrm>
            <a:off x="3259144" y="5841663"/>
            <a:ext cx="3844001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2200" b="1" dirty="0">
                <a:solidFill>
                  <a:srgbClr val="0000FF"/>
                </a:solidFill>
                <a:latin typeface="+mn-lt"/>
              </a:rPr>
              <a:t>Проектировать ЦП нелегко</a:t>
            </a:r>
            <a:endParaRPr lang="en-US" sz="2200" b="1" dirty="0">
              <a:solidFill>
                <a:srgbClr val="0000FF"/>
              </a:solidFill>
              <a:latin typeface="+mn-lt"/>
            </a:endParaRPr>
          </a:p>
        </p:txBody>
      </p:sp>
      <p:sp>
        <p:nvSpPr>
          <p:cNvPr id="25630" name="Rectangle 4"/>
          <p:cNvSpPr>
            <a:spLocks noChangeArrowheads="1"/>
          </p:cNvSpPr>
          <p:nvPr/>
        </p:nvSpPr>
        <p:spPr bwMode="auto">
          <a:xfrm>
            <a:off x="457200" y="6511925"/>
            <a:ext cx="902491" cy="153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000">
                <a:solidFill>
                  <a:srgbClr val="B2B2B2"/>
                </a:solidFill>
                <a:latin typeface="+mn-lt"/>
              </a:rPr>
              <a:t>© Denny J. Cho</a:t>
            </a:r>
            <a:endParaRPr lang="en-US" sz="1000">
              <a:solidFill>
                <a:srgbClr val="FFFFFF"/>
              </a:solidFill>
              <a:latin typeface="+mn-lt"/>
            </a:endParaRPr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4"/>
          </p:nvPr>
        </p:nvSpPr>
        <p:spPr bwMode="auto">
          <a:xfrm>
            <a:off x="7981950" y="6358000"/>
            <a:ext cx="116205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defPPr>
              <a:defRPr lang="en-GB"/>
            </a:defPPr>
            <a:lvl1pPr algn="r" rtl="0" fontAlgn="base">
              <a:spcBef>
                <a:spcPct val="0"/>
              </a:spcBef>
              <a:spcAft>
                <a:spcPct val="0"/>
              </a:spcAft>
              <a:defRPr sz="1400" kern="1200">
                <a:solidFill>
                  <a:schemeClr val="bg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fld id="{6A40BD37-EC3B-4379-8979-5453C3E89ED7}" type="slidenum">
              <a:rPr lang="en-GB" smtClean="0">
                <a:latin typeface="+mn-lt"/>
              </a:rPr>
              <a:pPr/>
              <a:t>28</a:t>
            </a:fld>
            <a:endParaRPr lang="en-GB" dirty="0"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818872617"/>
      </p:ext>
    </p:extLst>
  </p:cSld>
  <p:clrMapOvr>
    <a:masterClrMapping/>
  </p:clrMapOvr>
  <p:transition>
    <p:fade/>
  </p:transition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4"/>
          <p:cNvSpPr>
            <a:spLocks noChangeArrowheads="1"/>
          </p:cNvSpPr>
          <p:nvPr/>
        </p:nvSpPr>
        <p:spPr bwMode="auto">
          <a:xfrm>
            <a:off x="395288" y="6494463"/>
            <a:ext cx="65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endParaRPr lang="en-US" sz="2200">
              <a:solidFill>
                <a:srgbClr val="FFFFFF"/>
              </a:solidFill>
              <a:latin typeface="+mn-lt"/>
            </a:endParaRPr>
          </a:p>
        </p:txBody>
      </p:sp>
      <p:sp>
        <p:nvSpPr>
          <p:cNvPr id="26627" name="Rectangle 6"/>
          <p:cNvSpPr>
            <a:spLocks noChangeArrowheads="1"/>
          </p:cNvSpPr>
          <p:nvPr/>
        </p:nvSpPr>
        <p:spPr bwMode="auto">
          <a:xfrm>
            <a:off x="2017713" y="5916613"/>
            <a:ext cx="4691062" cy="523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+mn-lt"/>
            </a:endParaRPr>
          </a:p>
        </p:txBody>
      </p:sp>
      <p:sp>
        <p:nvSpPr>
          <p:cNvPr id="26628" name="Rectangle 8"/>
          <p:cNvSpPr>
            <a:spLocks noChangeArrowheads="1"/>
          </p:cNvSpPr>
          <p:nvPr/>
        </p:nvSpPr>
        <p:spPr bwMode="auto">
          <a:xfrm>
            <a:off x="3013598" y="5833646"/>
            <a:ext cx="4203074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2200" b="1" dirty="0">
                <a:solidFill>
                  <a:srgbClr val="0000FF"/>
                </a:solidFill>
                <a:latin typeface="+mn-lt"/>
              </a:rPr>
              <a:t>Управлять ЦП также нелегко!</a:t>
            </a:r>
            <a:endParaRPr lang="en-US" sz="2200" b="1" dirty="0">
              <a:solidFill>
                <a:srgbClr val="0000FF"/>
              </a:solidFill>
              <a:latin typeface="+mn-lt"/>
            </a:endParaRPr>
          </a:p>
        </p:txBody>
      </p:sp>
      <p:sp>
        <p:nvSpPr>
          <p:cNvPr id="26630" name="Rectangle 10"/>
          <p:cNvSpPr>
            <a:spLocks noChangeArrowheads="1"/>
          </p:cNvSpPr>
          <p:nvPr/>
        </p:nvSpPr>
        <p:spPr bwMode="auto">
          <a:xfrm>
            <a:off x="606425" y="996950"/>
            <a:ext cx="7920038" cy="2003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+mn-lt"/>
            </a:endParaRPr>
          </a:p>
        </p:txBody>
      </p:sp>
      <p:sp>
        <p:nvSpPr>
          <p:cNvPr id="26631" name="Rectangle 11"/>
          <p:cNvSpPr>
            <a:spLocks noChangeArrowheads="1"/>
          </p:cNvSpPr>
          <p:nvPr/>
        </p:nvSpPr>
        <p:spPr bwMode="auto">
          <a:xfrm>
            <a:off x="698500" y="1065213"/>
            <a:ext cx="6015045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200" dirty="0">
                <a:latin typeface="+mn-lt"/>
              </a:rPr>
              <a:t>3. </a:t>
            </a:r>
            <a:r>
              <a:rPr lang="ru-RU" sz="2200" b="1" dirty="0">
                <a:latin typeface="+mn-lt"/>
              </a:rPr>
              <a:t>Неопределенный покупательский спрос</a:t>
            </a:r>
            <a:endParaRPr lang="en-US" sz="2200" b="1" dirty="0">
              <a:latin typeface="+mn-lt"/>
            </a:endParaRPr>
          </a:p>
        </p:txBody>
      </p:sp>
      <p:sp>
        <p:nvSpPr>
          <p:cNvPr id="26633" name="Rectangle 14"/>
          <p:cNvSpPr>
            <a:spLocks noChangeArrowheads="1"/>
          </p:cNvSpPr>
          <p:nvPr/>
        </p:nvSpPr>
        <p:spPr bwMode="auto">
          <a:xfrm>
            <a:off x="1033463" y="1492250"/>
            <a:ext cx="94578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200">
                <a:latin typeface="+mn-lt"/>
              </a:rPr>
              <a:t>-</a:t>
            </a:r>
          </a:p>
        </p:txBody>
      </p:sp>
      <p:sp>
        <p:nvSpPr>
          <p:cNvPr id="26634" name="Rectangle 15"/>
          <p:cNvSpPr>
            <a:spLocks noChangeArrowheads="1"/>
          </p:cNvSpPr>
          <p:nvPr/>
        </p:nvSpPr>
        <p:spPr bwMode="auto">
          <a:xfrm>
            <a:off x="1319213" y="1492250"/>
            <a:ext cx="4363374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2200" dirty="0">
                <a:latin typeface="+mn-lt"/>
              </a:rPr>
              <a:t>Высокие колебания со временем</a:t>
            </a:r>
            <a:endParaRPr lang="en-US" sz="2200" dirty="0">
              <a:latin typeface="+mn-lt"/>
            </a:endParaRPr>
          </a:p>
        </p:txBody>
      </p:sp>
      <p:sp>
        <p:nvSpPr>
          <p:cNvPr id="26635" name="Rectangle 16"/>
          <p:cNvSpPr>
            <a:spLocks noChangeArrowheads="1"/>
          </p:cNvSpPr>
          <p:nvPr/>
        </p:nvSpPr>
        <p:spPr bwMode="auto">
          <a:xfrm>
            <a:off x="1033463" y="1873250"/>
            <a:ext cx="94578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200">
                <a:latin typeface="+mn-lt"/>
              </a:rPr>
              <a:t>-</a:t>
            </a:r>
          </a:p>
        </p:txBody>
      </p:sp>
      <p:sp>
        <p:nvSpPr>
          <p:cNvPr id="26636" name="Rectangle 17"/>
          <p:cNvSpPr>
            <a:spLocks noChangeArrowheads="1"/>
          </p:cNvSpPr>
          <p:nvPr/>
        </p:nvSpPr>
        <p:spPr bwMode="auto">
          <a:xfrm>
            <a:off x="1319213" y="1873250"/>
            <a:ext cx="2649764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2200" dirty="0">
                <a:latin typeface="+mn-lt"/>
              </a:rPr>
              <a:t>Трудно предсказать</a:t>
            </a:r>
            <a:endParaRPr lang="en-US" sz="2200" dirty="0">
              <a:latin typeface="+mn-lt"/>
            </a:endParaRPr>
          </a:p>
        </p:txBody>
      </p:sp>
      <p:sp>
        <p:nvSpPr>
          <p:cNvPr id="26637" name="Rectangle 18"/>
          <p:cNvSpPr>
            <a:spLocks noChangeArrowheads="1"/>
          </p:cNvSpPr>
          <p:nvPr/>
        </p:nvSpPr>
        <p:spPr bwMode="auto">
          <a:xfrm>
            <a:off x="1033463" y="2241550"/>
            <a:ext cx="6088205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200" dirty="0">
                <a:latin typeface="+mn-lt"/>
              </a:rPr>
              <a:t>=&gt; </a:t>
            </a:r>
            <a:r>
              <a:rPr lang="ru-RU" sz="2200" dirty="0">
                <a:latin typeface="+mn-lt"/>
              </a:rPr>
              <a:t>Ведут к дефициту или </a:t>
            </a:r>
            <a:r>
              <a:rPr lang="ru-RU" sz="2200" dirty="0" err="1">
                <a:latin typeface="+mn-lt"/>
              </a:rPr>
              <a:t>профициту</a:t>
            </a:r>
            <a:r>
              <a:rPr lang="ru-RU" sz="2200" dirty="0">
                <a:latin typeface="+mn-lt"/>
              </a:rPr>
              <a:t> запасов</a:t>
            </a:r>
            <a:endParaRPr lang="en-US" sz="2200" dirty="0">
              <a:latin typeface="+mn-lt"/>
            </a:endParaRPr>
          </a:p>
        </p:txBody>
      </p:sp>
      <p:sp>
        <p:nvSpPr>
          <p:cNvPr id="26638" name="Rectangle 19"/>
          <p:cNvSpPr>
            <a:spLocks noChangeArrowheads="1"/>
          </p:cNvSpPr>
          <p:nvPr/>
        </p:nvSpPr>
        <p:spPr bwMode="auto">
          <a:xfrm>
            <a:off x="698500" y="2759075"/>
            <a:ext cx="7614264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200" dirty="0">
                <a:latin typeface="+mn-lt"/>
              </a:rPr>
              <a:t>4. </a:t>
            </a:r>
            <a:r>
              <a:rPr lang="ru-RU" sz="2200" b="1" dirty="0">
                <a:latin typeface="+mn-lt"/>
              </a:rPr>
              <a:t>Конфликтующие местные цели в Цепочке Поставок</a:t>
            </a:r>
            <a:endParaRPr lang="en-US" sz="2200" b="1" dirty="0">
              <a:latin typeface="+mn-lt"/>
            </a:endParaRPr>
          </a:p>
        </p:txBody>
      </p:sp>
      <p:sp>
        <p:nvSpPr>
          <p:cNvPr id="26639" name="Rectangle 20"/>
          <p:cNvSpPr>
            <a:spLocks noChangeArrowheads="1"/>
          </p:cNvSpPr>
          <p:nvPr/>
        </p:nvSpPr>
        <p:spPr bwMode="auto">
          <a:xfrm>
            <a:off x="758824" y="3233738"/>
            <a:ext cx="1662195" cy="615950"/>
          </a:xfrm>
          <a:prstGeom prst="rect">
            <a:avLst/>
          </a:prstGeom>
          <a:solidFill>
            <a:srgbClr val="CC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+mn-lt"/>
            </a:endParaRPr>
          </a:p>
        </p:txBody>
      </p:sp>
      <p:sp>
        <p:nvSpPr>
          <p:cNvPr id="26640" name="Rectangle 21"/>
          <p:cNvSpPr>
            <a:spLocks noChangeArrowheads="1"/>
          </p:cNvSpPr>
          <p:nvPr/>
        </p:nvSpPr>
        <p:spPr bwMode="auto">
          <a:xfrm>
            <a:off x="730495" y="3406775"/>
            <a:ext cx="1650837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dirty="0">
                <a:solidFill>
                  <a:srgbClr val="000000"/>
                </a:solidFill>
                <a:latin typeface="+mn-lt"/>
              </a:rPr>
              <a:t>Производители</a:t>
            </a:r>
            <a:endParaRPr lang="en-US" sz="2200" dirty="0">
              <a:solidFill>
                <a:srgbClr val="FFFFFF"/>
              </a:solidFill>
              <a:latin typeface="+mn-lt"/>
            </a:endParaRPr>
          </a:p>
        </p:txBody>
      </p:sp>
      <p:sp>
        <p:nvSpPr>
          <p:cNvPr id="26641" name="Rectangle 22"/>
          <p:cNvSpPr>
            <a:spLocks noChangeArrowheads="1"/>
          </p:cNvSpPr>
          <p:nvPr/>
        </p:nvSpPr>
        <p:spPr bwMode="auto">
          <a:xfrm>
            <a:off x="3033713" y="3233738"/>
            <a:ext cx="1757361" cy="615950"/>
          </a:xfrm>
          <a:prstGeom prst="rect">
            <a:avLst/>
          </a:prstGeom>
          <a:solidFill>
            <a:srgbClr val="CC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+mn-lt"/>
            </a:endParaRPr>
          </a:p>
        </p:txBody>
      </p:sp>
      <p:sp>
        <p:nvSpPr>
          <p:cNvPr id="26642" name="Rectangle 23"/>
          <p:cNvSpPr>
            <a:spLocks noChangeArrowheads="1"/>
          </p:cNvSpPr>
          <p:nvPr/>
        </p:nvSpPr>
        <p:spPr bwMode="auto">
          <a:xfrm>
            <a:off x="3074970" y="3323601"/>
            <a:ext cx="1709186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/>
          <a:p>
            <a:r>
              <a:rPr lang="ru-RU" dirty="0">
                <a:solidFill>
                  <a:srgbClr val="000000"/>
                </a:solidFill>
                <a:latin typeface="+mn-lt"/>
              </a:rPr>
              <a:t>Дистрибьюторы</a:t>
            </a:r>
            <a:endParaRPr lang="en-US" sz="2200" dirty="0">
              <a:solidFill>
                <a:srgbClr val="FFFFFF"/>
              </a:solidFill>
              <a:latin typeface="+mn-lt"/>
            </a:endParaRPr>
          </a:p>
        </p:txBody>
      </p:sp>
      <p:sp>
        <p:nvSpPr>
          <p:cNvPr id="26643" name="Rectangle 24"/>
          <p:cNvSpPr>
            <a:spLocks noChangeArrowheads="1"/>
          </p:cNvSpPr>
          <p:nvPr/>
        </p:nvSpPr>
        <p:spPr bwMode="auto">
          <a:xfrm>
            <a:off x="5232400" y="3233738"/>
            <a:ext cx="1365250" cy="615950"/>
          </a:xfrm>
          <a:prstGeom prst="rect">
            <a:avLst/>
          </a:prstGeom>
          <a:solidFill>
            <a:srgbClr val="CC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+mn-lt"/>
            </a:endParaRPr>
          </a:p>
        </p:txBody>
      </p:sp>
      <p:sp>
        <p:nvSpPr>
          <p:cNvPr id="26644" name="Rectangle 25"/>
          <p:cNvSpPr>
            <a:spLocks noChangeArrowheads="1"/>
          </p:cNvSpPr>
          <p:nvPr/>
        </p:nvSpPr>
        <p:spPr bwMode="auto">
          <a:xfrm>
            <a:off x="5287108" y="3265830"/>
            <a:ext cx="1281682" cy="61555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/>
          <a:p>
            <a:r>
              <a:rPr lang="ru-RU" dirty="0">
                <a:solidFill>
                  <a:srgbClr val="000000"/>
                </a:solidFill>
                <a:latin typeface="+mn-lt"/>
              </a:rPr>
              <a:t>Розничный торговец</a:t>
            </a:r>
            <a:endParaRPr lang="en-US" sz="2200" dirty="0">
              <a:solidFill>
                <a:srgbClr val="FFFFFF"/>
              </a:solidFill>
              <a:latin typeface="+mn-lt"/>
            </a:endParaRPr>
          </a:p>
        </p:txBody>
      </p:sp>
      <p:sp>
        <p:nvSpPr>
          <p:cNvPr id="26645" name="Rectangle 26"/>
          <p:cNvSpPr>
            <a:spLocks noChangeArrowheads="1"/>
          </p:cNvSpPr>
          <p:nvPr/>
        </p:nvSpPr>
        <p:spPr bwMode="auto">
          <a:xfrm>
            <a:off x="7127875" y="3233738"/>
            <a:ext cx="1479550" cy="615950"/>
          </a:xfrm>
          <a:prstGeom prst="rect">
            <a:avLst/>
          </a:prstGeom>
          <a:solidFill>
            <a:srgbClr val="CC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+mn-lt"/>
            </a:endParaRPr>
          </a:p>
        </p:txBody>
      </p:sp>
      <p:sp>
        <p:nvSpPr>
          <p:cNvPr id="26646" name="Rectangle 27"/>
          <p:cNvSpPr>
            <a:spLocks noChangeArrowheads="1"/>
          </p:cNvSpPr>
          <p:nvPr/>
        </p:nvSpPr>
        <p:spPr bwMode="auto">
          <a:xfrm>
            <a:off x="7153275" y="3419475"/>
            <a:ext cx="1395960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dirty="0">
                <a:solidFill>
                  <a:srgbClr val="000000"/>
                </a:solidFill>
                <a:latin typeface="+mn-lt"/>
              </a:rPr>
              <a:t>Потребители</a:t>
            </a:r>
            <a:endParaRPr lang="en-US" sz="2200" dirty="0">
              <a:solidFill>
                <a:srgbClr val="FFFFFF"/>
              </a:solidFill>
              <a:latin typeface="+mn-lt"/>
            </a:endParaRPr>
          </a:p>
        </p:txBody>
      </p:sp>
      <p:grpSp>
        <p:nvGrpSpPr>
          <p:cNvPr id="2" name="Group 30"/>
          <p:cNvGrpSpPr>
            <a:grpSpLocks/>
          </p:cNvGrpSpPr>
          <p:nvPr/>
        </p:nvGrpSpPr>
        <p:grpSpPr bwMode="auto">
          <a:xfrm>
            <a:off x="2381382" y="3630235"/>
            <a:ext cx="781762" cy="168029"/>
            <a:chOff x="1447" y="2213"/>
            <a:chExt cx="573" cy="64"/>
          </a:xfrm>
          <a:solidFill>
            <a:srgbClr val="00B050"/>
          </a:solidFill>
        </p:grpSpPr>
        <p:sp>
          <p:nvSpPr>
            <p:cNvPr id="28755" name="Line 28"/>
            <p:cNvSpPr>
              <a:spLocks noChangeShapeType="1"/>
            </p:cNvSpPr>
            <p:nvPr/>
          </p:nvSpPr>
          <p:spPr bwMode="auto">
            <a:xfrm>
              <a:off x="1447" y="2244"/>
              <a:ext cx="513" cy="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+mn-lt"/>
              </a:endParaRPr>
            </a:p>
          </p:txBody>
        </p:sp>
        <p:sp>
          <p:nvSpPr>
            <p:cNvPr id="28756" name="Freeform 29"/>
            <p:cNvSpPr>
              <a:spLocks/>
            </p:cNvSpPr>
            <p:nvPr/>
          </p:nvSpPr>
          <p:spPr bwMode="auto">
            <a:xfrm>
              <a:off x="1958" y="2213"/>
              <a:ext cx="62" cy="64"/>
            </a:xfrm>
            <a:custGeom>
              <a:avLst/>
              <a:gdLst>
                <a:gd name="T0" fmla="*/ 0 w 123"/>
                <a:gd name="T1" fmla="*/ 64 h 64"/>
                <a:gd name="T2" fmla="*/ 31 w 123"/>
                <a:gd name="T3" fmla="*/ 32 h 64"/>
                <a:gd name="T4" fmla="*/ 0 w 123"/>
                <a:gd name="T5" fmla="*/ 0 h 64"/>
                <a:gd name="T6" fmla="*/ 0 w 123"/>
                <a:gd name="T7" fmla="*/ 64 h 6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3"/>
                <a:gd name="T13" fmla="*/ 0 h 64"/>
                <a:gd name="T14" fmla="*/ 123 w 123"/>
                <a:gd name="T15" fmla="*/ 64 h 6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3" h="64">
                  <a:moveTo>
                    <a:pt x="0" y="64"/>
                  </a:moveTo>
                  <a:lnTo>
                    <a:pt x="123" y="32"/>
                  </a:lnTo>
                  <a:lnTo>
                    <a:pt x="0" y="0"/>
                  </a:lnTo>
                  <a:lnTo>
                    <a:pt x="0" y="64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+mn-lt"/>
              </a:endParaRPr>
            </a:p>
          </p:txBody>
        </p:sp>
      </p:grpSp>
      <p:grpSp>
        <p:nvGrpSpPr>
          <p:cNvPr id="3" name="Group 33"/>
          <p:cNvGrpSpPr>
            <a:grpSpLocks/>
          </p:cNvGrpSpPr>
          <p:nvPr/>
        </p:nvGrpSpPr>
        <p:grpSpPr bwMode="auto">
          <a:xfrm>
            <a:off x="4465068" y="3669594"/>
            <a:ext cx="835025" cy="101600"/>
            <a:chOff x="2784" y="2213"/>
            <a:chExt cx="526" cy="64"/>
          </a:xfrm>
          <a:solidFill>
            <a:srgbClr val="00B050"/>
          </a:solidFill>
        </p:grpSpPr>
        <p:sp>
          <p:nvSpPr>
            <p:cNvPr id="28753" name="Line 31"/>
            <p:cNvSpPr>
              <a:spLocks noChangeShapeType="1"/>
            </p:cNvSpPr>
            <p:nvPr/>
          </p:nvSpPr>
          <p:spPr bwMode="auto">
            <a:xfrm>
              <a:off x="2784" y="2244"/>
              <a:ext cx="466" cy="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+mn-lt"/>
              </a:endParaRPr>
            </a:p>
          </p:txBody>
        </p:sp>
        <p:sp>
          <p:nvSpPr>
            <p:cNvPr id="28754" name="Freeform 32"/>
            <p:cNvSpPr>
              <a:spLocks/>
            </p:cNvSpPr>
            <p:nvPr/>
          </p:nvSpPr>
          <p:spPr bwMode="auto">
            <a:xfrm>
              <a:off x="3248" y="2213"/>
              <a:ext cx="62" cy="64"/>
            </a:xfrm>
            <a:custGeom>
              <a:avLst/>
              <a:gdLst>
                <a:gd name="T0" fmla="*/ 0 w 124"/>
                <a:gd name="T1" fmla="*/ 64 h 64"/>
                <a:gd name="T2" fmla="*/ 31 w 124"/>
                <a:gd name="T3" fmla="*/ 32 h 64"/>
                <a:gd name="T4" fmla="*/ 0 w 124"/>
                <a:gd name="T5" fmla="*/ 0 h 64"/>
                <a:gd name="T6" fmla="*/ 0 w 124"/>
                <a:gd name="T7" fmla="*/ 64 h 6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4"/>
                <a:gd name="T13" fmla="*/ 0 h 64"/>
                <a:gd name="T14" fmla="*/ 124 w 124"/>
                <a:gd name="T15" fmla="*/ 64 h 6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4" h="64">
                  <a:moveTo>
                    <a:pt x="0" y="64"/>
                  </a:moveTo>
                  <a:lnTo>
                    <a:pt x="124" y="32"/>
                  </a:lnTo>
                  <a:lnTo>
                    <a:pt x="0" y="0"/>
                  </a:lnTo>
                  <a:lnTo>
                    <a:pt x="0" y="64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+mn-lt"/>
              </a:endParaRPr>
            </a:p>
          </p:txBody>
        </p:sp>
      </p:grpSp>
      <p:grpSp>
        <p:nvGrpSpPr>
          <p:cNvPr id="4" name="Group 36"/>
          <p:cNvGrpSpPr>
            <a:grpSpLocks/>
          </p:cNvGrpSpPr>
          <p:nvPr/>
        </p:nvGrpSpPr>
        <p:grpSpPr bwMode="auto">
          <a:xfrm>
            <a:off x="6347619" y="3685382"/>
            <a:ext cx="909637" cy="101600"/>
            <a:chOff x="3931" y="2213"/>
            <a:chExt cx="573" cy="64"/>
          </a:xfrm>
          <a:solidFill>
            <a:srgbClr val="00B050"/>
          </a:solidFill>
        </p:grpSpPr>
        <p:sp>
          <p:nvSpPr>
            <p:cNvPr id="28751" name="Line 34"/>
            <p:cNvSpPr>
              <a:spLocks noChangeShapeType="1"/>
            </p:cNvSpPr>
            <p:nvPr/>
          </p:nvSpPr>
          <p:spPr bwMode="auto">
            <a:xfrm>
              <a:off x="3931" y="2244"/>
              <a:ext cx="513" cy="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+mn-lt"/>
              </a:endParaRPr>
            </a:p>
          </p:txBody>
        </p:sp>
        <p:sp>
          <p:nvSpPr>
            <p:cNvPr id="28752" name="Freeform 35"/>
            <p:cNvSpPr>
              <a:spLocks/>
            </p:cNvSpPr>
            <p:nvPr/>
          </p:nvSpPr>
          <p:spPr bwMode="auto">
            <a:xfrm>
              <a:off x="4442" y="2213"/>
              <a:ext cx="62" cy="64"/>
            </a:xfrm>
            <a:custGeom>
              <a:avLst/>
              <a:gdLst>
                <a:gd name="T0" fmla="*/ 0 w 123"/>
                <a:gd name="T1" fmla="*/ 64 h 64"/>
                <a:gd name="T2" fmla="*/ 31 w 123"/>
                <a:gd name="T3" fmla="*/ 32 h 64"/>
                <a:gd name="T4" fmla="*/ 0 w 123"/>
                <a:gd name="T5" fmla="*/ 0 h 64"/>
                <a:gd name="T6" fmla="*/ 0 w 123"/>
                <a:gd name="T7" fmla="*/ 64 h 6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3"/>
                <a:gd name="T13" fmla="*/ 0 h 64"/>
                <a:gd name="T14" fmla="*/ 123 w 123"/>
                <a:gd name="T15" fmla="*/ 64 h 6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3" h="64">
                  <a:moveTo>
                    <a:pt x="0" y="64"/>
                  </a:moveTo>
                  <a:lnTo>
                    <a:pt x="123" y="32"/>
                  </a:lnTo>
                  <a:lnTo>
                    <a:pt x="0" y="0"/>
                  </a:lnTo>
                  <a:lnTo>
                    <a:pt x="0" y="64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+mn-lt"/>
              </a:endParaRPr>
            </a:p>
          </p:txBody>
        </p:sp>
      </p:grpSp>
      <p:sp>
        <p:nvSpPr>
          <p:cNvPr id="26650" name="Rectangle 37"/>
          <p:cNvSpPr>
            <a:spLocks noChangeArrowheads="1"/>
          </p:cNvSpPr>
          <p:nvPr/>
        </p:nvSpPr>
        <p:spPr bwMode="auto">
          <a:xfrm>
            <a:off x="6900863" y="3924300"/>
            <a:ext cx="1706562" cy="13382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000">
              <a:latin typeface="+mn-lt"/>
              <a:cs typeface="Arial" charset="0"/>
            </a:endParaRPr>
          </a:p>
        </p:txBody>
      </p:sp>
      <p:sp>
        <p:nvSpPr>
          <p:cNvPr id="26651" name="Rectangle 38"/>
          <p:cNvSpPr>
            <a:spLocks noChangeArrowheads="1"/>
          </p:cNvSpPr>
          <p:nvPr/>
        </p:nvSpPr>
        <p:spPr bwMode="auto">
          <a:xfrm>
            <a:off x="6991350" y="3986213"/>
            <a:ext cx="880241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600" dirty="0">
                <a:latin typeface="+mn-lt"/>
                <a:cs typeface="Arial" charset="0"/>
              </a:rPr>
              <a:t>Удобство</a:t>
            </a:r>
            <a:endParaRPr lang="en-US" sz="2000" dirty="0">
              <a:latin typeface="+mn-lt"/>
              <a:cs typeface="Arial" charset="0"/>
            </a:endParaRPr>
          </a:p>
        </p:txBody>
      </p:sp>
      <p:sp>
        <p:nvSpPr>
          <p:cNvPr id="26652" name="Rectangle 39"/>
          <p:cNvSpPr>
            <a:spLocks noChangeArrowheads="1"/>
          </p:cNvSpPr>
          <p:nvPr/>
        </p:nvSpPr>
        <p:spPr bwMode="auto">
          <a:xfrm>
            <a:off x="7077870" y="4232434"/>
            <a:ext cx="1807369" cy="49244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/>
          <a:p>
            <a:r>
              <a:rPr lang="ru-RU" sz="1600" dirty="0">
                <a:latin typeface="+mn-lt"/>
                <a:cs typeface="Arial" charset="0"/>
              </a:rPr>
              <a:t>Короткое время выполнения</a:t>
            </a:r>
            <a:endParaRPr lang="en-US" sz="2000" dirty="0">
              <a:latin typeface="+mn-lt"/>
              <a:cs typeface="Arial" charset="0"/>
            </a:endParaRPr>
          </a:p>
        </p:txBody>
      </p:sp>
      <p:sp>
        <p:nvSpPr>
          <p:cNvPr id="26653" name="Rectangle 40"/>
          <p:cNvSpPr>
            <a:spLocks noChangeArrowheads="1"/>
          </p:cNvSpPr>
          <p:nvPr/>
        </p:nvSpPr>
        <p:spPr bwMode="auto">
          <a:xfrm>
            <a:off x="7063186" y="4720443"/>
            <a:ext cx="1524776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/>
          <a:p>
            <a:r>
              <a:rPr lang="ru-RU" sz="1600" dirty="0">
                <a:latin typeface="+mn-lt"/>
                <a:cs typeface="Arial" charset="0"/>
              </a:rPr>
              <a:t>Большой выбор</a:t>
            </a:r>
            <a:endParaRPr lang="en-US" sz="2000" dirty="0">
              <a:latin typeface="+mn-lt"/>
              <a:cs typeface="Arial" charset="0"/>
            </a:endParaRPr>
          </a:p>
        </p:txBody>
      </p:sp>
      <p:sp>
        <p:nvSpPr>
          <p:cNvPr id="26654" name="Rectangle 41"/>
          <p:cNvSpPr>
            <a:spLocks noChangeArrowheads="1"/>
          </p:cNvSpPr>
          <p:nvPr/>
        </p:nvSpPr>
        <p:spPr bwMode="auto">
          <a:xfrm>
            <a:off x="7048500" y="4954588"/>
            <a:ext cx="963725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600" dirty="0">
                <a:latin typeface="+mn-lt"/>
                <a:cs typeface="Arial" charset="0"/>
              </a:rPr>
              <a:t>продуктов</a:t>
            </a:r>
            <a:endParaRPr lang="en-US" sz="2000" dirty="0">
              <a:latin typeface="+mn-lt"/>
              <a:cs typeface="Arial" charset="0"/>
            </a:endParaRPr>
          </a:p>
        </p:txBody>
      </p:sp>
      <p:sp>
        <p:nvSpPr>
          <p:cNvPr id="26655" name="Rectangle 42"/>
          <p:cNvSpPr>
            <a:spLocks noChangeArrowheads="1"/>
          </p:cNvSpPr>
          <p:nvPr/>
        </p:nvSpPr>
        <p:spPr bwMode="auto">
          <a:xfrm>
            <a:off x="5080000" y="3924300"/>
            <a:ext cx="1531938" cy="1393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000">
              <a:latin typeface="+mn-lt"/>
              <a:cs typeface="Arial" charset="0"/>
            </a:endParaRPr>
          </a:p>
        </p:txBody>
      </p:sp>
      <p:sp>
        <p:nvSpPr>
          <p:cNvPr id="26656" name="Rectangle 43"/>
          <p:cNvSpPr>
            <a:spLocks noChangeArrowheads="1"/>
          </p:cNvSpPr>
          <p:nvPr/>
        </p:nvSpPr>
        <p:spPr bwMode="auto">
          <a:xfrm>
            <a:off x="5172075" y="3986213"/>
            <a:ext cx="1342740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600" dirty="0">
                <a:latin typeface="+mn-lt"/>
                <a:cs typeface="Arial" charset="0"/>
              </a:rPr>
              <a:t>Мало магазин</a:t>
            </a:r>
            <a:endParaRPr lang="en-US" sz="2000" dirty="0">
              <a:latin typeface="+mn-lt"/>
              <a:cs typeface="Arial" charset="0"/>
            </a:endParaRPr>
          </a:p>
        </p:txBody>
      </p:sp>
      <p:sp>
        <p:nvSpPr>
          <p:cNvPr id="26657" name="Rectangle 44"/>
          <p:cNvSpPr>
            <a:spLocks noChangeArrowheads="1"/>
          </p:cNvSpPr>
          <p:nvPr/>
        </p:nvSpPr>
        <p:spPr bwMode="auto">
          <a:xfrm>
            <a:off x="5172075" y="4329113"/>
            <a:ext cx="1271182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600" dirty="0">
                <a:latin typeface="+mn-lt"/>
                <a:cs typeface="Arial" charset="0"/>
              </a:rPr>
              <a:t>Низкий запас</a:t>
            </a:r>
            <a:endParaRPr lang="en-US" sz="2000" dirty="0">
              <a:latin typeface="+mn-lt"/>
              <a:cs typeface="Arial" charset="0"/>
            </a:endParaRPr>
          </a:p>
        </p:txBody>
      </p:sp>
      <p:sp>
        <p:nvSpPr>
          <p:cNvPr id="26658" name="Rectangle 45"/>
          <p:cNvSpPr>
            <a:spLocks noChangeArrowheads="1"/>
          </p:cNvSpPr>
          <p:nvPr/>
        </p:nvSpPr>
        <p:spPr bwMode="auto">
          <a:xfrm>
            <a:off x="5170452" y="4596924"/>
            <a:ext cx="1249761" cy="49244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/>
          <a:p>
            <a:r>
              <a:rPr lang="ru-RU" sz="1600" dirty="0">
                <a:latin typeface="+mn-lt"/>
                <a:cs typeface="Arial" charset="0"/>
              </a:rPr>
              <a:t>Маленький выбор</a:t>
            </a:r>
            <a:endParaRPr lang="en-US" sz="2000" dirty="0">
              <a:latin typeface="+mn-lt"/>
              <a:cs typeface="Arial" charset="0"/>
            </a:endParaRPr>
          </a:p>
        </p:txBody>
      </p:sp>
      <p:sp>
        <p:nvSpPr>
          <p:cNvPr id="26659" name="Rectangle 46"/>
          <p:cNvSpPr>
            <a:spLocks noChangeArrowheads="1"/>
          </p:cNvSpPr>
          <p:nvPr/>
        </p:nvSpPr>
        <p:spPr bwMode="auto">
          <a:xfrm>
            <a:off x="5143664" y="5096122"/>
            <a:ext cx="1309654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600" dirty="0">
                <a:latin typeface="+mn-lt"/>
                <a:cs typeface="Arial" charset="0"/>
              </a:rPr>
              <a:t>Близко к</a:t>
            </a:r>
            <a:r>
              <a:rPr lang="en-US" sz="1600" dirty="0">
                <a:latin typeface="+mn-lt"/>
                <a:cs typeface="Arial" charset="0"/>
              </a:rPr>
              <a:t> </a:t>
            </a:r>
            <a:r>
              <a:rPr lang="ru-RU" sz="1600" dirty="0">
                <a:latin typeface="+mn-lt"/>
                <a:cs typeface="Arial" charset="0"/>
              </a:rPr>
              <a:t>РЦы</a:t>
            </a:r>
            <a:endParaRPr lang="en-US" sz="2000" dirty="0">
              <a:latin typeface="+mn-lt"/>
              <a:cs typeface="Arial" charset="0"/>
            </a:endParaRPr>
          </a:p>
        </p:txBody>
      </p:sp>
      <p:sp>
        <p:nvSpPr>
          <p:cNvPr id="26660" name="Rectangle 47"/>
          <p:cNvSpPr>
            <a:spLocks noChangeArrowheads="1"/>
          </p:cNvSpPr>
          <p:nvPr/>
        </p:nvSpPr>
        <p:spPr bwMode="auto">
          <a:xfrm>
            <a:off x="3033713" y="3924300"/>
            <a:ext cx="1530350" cy="785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000">
              <a:latin typeface="+mn-lt"/>
              <a:cs typeface="Arial" charset="0"/>
            </a:endParaRPr>
          </a:p>
        </p:txBody>
      </p:sp>
      <p:sp>
        <p:nvSpPr>
          <p:cNvPr id="26661" name="Rectangle 48"/>
          <p:cNvSpPr>
            <a:spLocks noChangeArrowheads="1"/>
          </p:cNvSpPr>
          <p:nvPr/>
        </p:nvSpPr>
        <p:spPr bwMode="auto">
          <a:xfrm>
            <a:off x="3124200" y="4052888"/>
            <a:ext cx="1265238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600" dirty="0">
                <a:latin typeface="+mn-lt"/>
                <a:cs typeface="Arial" charset="0"/>
              </a:rPr>
              <a:t>Низкий запас</a:t>
            </a:r>
            <a:endParaRPr lang="en-US" sz="2000" dirty="0">
              <a:latin typeface="+mn-lt"/>
              <a:cs typeface="Arial" charset="0"/>
            </a:endParaRPr>
          </a:p>
        </p:txBody>
      </p:sp>
      <p:sp>
        <p:nvSpPr>
          <p:cNvPr id="26662" name="Rectangle 49"/>
          <p:cNvSpPr>
            <a:spLocks noChangeArrowheads="1"/>
          </p:cNvSpPr>
          <p:nvPr/>
        </p:nvSpPr>
        <p:spPr bwMode="auto">
          <a:xfrm>
            <a:off x="3124200" y="4389438"/>
            <a:ext cx="1017715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600" dirty="0">
                <a:latin typeface="+mn-lt"/>
                <a:cs typeface="Arial" charset="0"/>
              </a:rPr>
              <a:t>Мало</a:t>
            </a:r>
            <a:r>
              <a:rPr lang="en-US" sz="1600" dirty="0">
                <a:latin typeface="+mn-lt"/>
                <a:cs typeface="Arial" charset="0"/>
              </a:rPr>
              <a:t> </a:t>
            </a:r>
            <a:r>
              <a:rPr lang="ru-RU" sz="1600" dirty="0">
                <a:latin typeface="+mn-lt"/>
                <a:cs typeface="Arial" charset="0"/>
              </a:rPr>
              <a:t>РЦы</a:t>
            </a:r>
            <a:endParaRPr lang="en-US" sz="2000" dirty="0">
              <a:latin typeface="+mn-lt"/>
              <a:cs typeface="Arial" charset="0"/>
            </a:endParaRPr>
          </a:p>
        </p:txBody>
      </p:sp>
      <p:grpSp>
        <p:nvGrpSpPr>
          <p:cNvPr id="5" name="Group 62"/>
          <p:cNvGrpSpPr>
            <a:grpSpLocks/>
          </p:cNvGrpSpPr>
          <p:nvPr/>
        </p:nvGrpSpPr>
        <p:grpSpPr bwMode="auto">
          <a:xfrm>
            <a:off x="6355760" y="4105275"/>
            <a:ext cx="681037" cy="790575"/>
            <a:chOff x="3979" y="2600"/>
            <a:chExt cx="429" cy="498"/>
          </a:xfrm>
        </p:grpSpPr>
        <p:grpSp>
          <p:nvGrpSpPr>
            <p:cNvPr id="6" name="Group 53"/>
            <p:cNvGrpSpPr>
              <a:grpSpLocks/>
            </p:cNvGrpSpPr>
            <p:nvPr/>
          </p:nvGrpSpPr>
          <p:grpSpPr bwMode="auto">
            <a:xfrm>
              <a:off x="3979" y="2600"/>
              <a:ext cx="382" cy="63"/>
              <a:chOff x="3979" y="2600"/>
              <a:chExt cx="382" cy="63"/>
            </a:xfrm>
          </p:grpSpPr>
          <p:sp>
            <p:nvSpPr>
              <p:cNvPr id="26699" name="Line 50"/>
              <p:cNvSpPr>
                <a:spLocks noChangeShapeType="1"/>
              </p:cNvSpPr>
              <p:nvPr/>
            </p:nvSpPr>
            <p:spPr bwMode="auto">
              <a:xfrm>
                <a:off x="4038" y="2631"/>
                <a:ext cx="263" cy="1"/>
              </a:xfrm>
              <a:prstGeom prst="line">
                <a:avLst/>
              </a:prstGeom>
              <a:noFill/>
              <a:ln w="9525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+mn-lt"/>
                </a:endParaRPr>
              </a:p>
            </p:txBody>
          </p:sp>
          <p:sp>
            <p:nvSpPr>
              <p:cNvPr id="26700" name="Freeform 51"/>
              <p:cNvSpPr>
                <a:spLocks/>
              </p:cNvSpPr>
              <p:nvPr/>
            </p:nvSpPr>
            <p:spPr bwMode="auto">
              <a:xfrm>
                <a:off x="3979" y="2600"/>
                <a:ext cx="62" cy="63"/>
              </a:xfrm>
              <a:custGeom>
                <a:avLst/>
                <a:gdLst>
                  <a:gd name="T0" fmla="*/ 0 w 126"/>
                  <a:gd name="T1" fmla="*/ 0 h 63"/>
                  <a:gd name="T2" fmla="*/ 0 w 126"/>
                  <a:gd name="T3" fmla="*/ 32 h 63"/>
                  <a:gd name="T4" fmla="*/ 0 w 126"/>
                  <a:gd name="T5" fmla="*/ 63 h 63"/>
                  <a:gd name="T6" fmla="*/ 0 w 126"/>
                  <a:gd name="T7" fmla="*/ 0 h 6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26"/>
                  <a:gd name="T13" fmla="*/ 0 h 63"/>
                  <a:gd name="T14" fmla="*/ 126 w 126"/>
                  <a:gd name="T15" fmla="*/ 63 h 6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26" h="63">
                    <a:moveTo>
                      <a:pt x="126" y="0"/>
                    </a:moveTo>
                    <a:lnTo>
                      <a:pt x="0" y="32"/>
                    </a:lnTo>
                    <a:lnTo>
                      <a:pt x="126" y="63"/>
                    </a:lnTo>
                    <a:lnTo>
                      <a:pt x="126" y="0"/>
                    </a:lnTo>
                    <a:close/>
                  </a:path>
                </a:pathLst>
              </a:custGeom>
              <a:solidFill>
                <a:srgbClr val="FF33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+mn-lt"/>
                </a:endParaRPr>
              </a:p>
            </p:txBody>
          </p:sp>
          <p:sp>
            <p:nvSpPr>
              <p:cNvPr id="26701" name="Freeform 52"/>
              <p:cNvSpPr>
                <a:spLocks/>
              </p:cNvSpPr>
              <p:nvPr/>
            </p:nvSpPr>
            <p:spPr bwMode="auto">
              <a:xfrm>
                <a:off x="4299" y="2600"/>
                <a:ext cx="62" cy="63"/>
              </a:xfrm>
              <a:custGeom>
                <a:avLst/>
                <a:gdLst>
                  <a:gd name="T0" fmla="*/ 0 w 123"/>
                  <a:gd name="T1" fmla="*/ 63 h 63"/>
                  <a:gd name="T2" fmla="*/ 1 w 123"/>
                  <a:gd name="T3" fmla="*/ 32 h 63"/>
                  <a:gd name="T4" fmla="*/ 0 w 123"/>
                  <a:gd name="T5" fmla="*/ 0 h 63"/>
                  <a:gd name="T6" fmla="*/ 0 w 123"/>
                  <a:gd name="T7" fmla="*/ 63 h 6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23"/>
                  <a:gd name="T13" fmla="*/ 0 h 63"/>
                  <a:gd name="T14" fmla="*/ 123 w 123"/>
                  <a:gd name="T15" fmla="*/ 63 h 6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23" h="63">
                    <a:moveTo>
                      <a:pt x="0" y="63"/>
                    </a:moveTo>
                    <a:lnTo>
                      <a:pt x="123" y="32"/>
                    </a:lnTo>
                    <a:lnTo>
                      <a:pt x="0" y="0"/>
                    </a:lnTo>
                    <a:lnTo>
                      <a:pt x="0" y="63"/>
                    </a:lnTo>
                    <a:close/>
                  </a:path>
                </a:pathLst>
              </a:custGeom>
              <a:solidFill>
                <a:srgbClr val="FF33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+mn-lt"/>
                </a:endParaRPr>
              </a:p>
            </p:txBody>
          </p:sp>
        </p:grpSp>
        <p:grpSp>
          <p:nvGrpSpPr>
            <p:cNvPr id="7" name="Group 57"/>
            <p:cNvGrpSpPr>
              <a:grpSpLocks/>
            </p:cNvGrpSpPr>
            <p:nvPr/>
          </p:nvGrpSpPr>
          <p:grpSpPr bwMode="auto">
            <a:xfrm>
              <a:off x="4170" y="2793"/>
              <a:ext cx="238" cy="63"/>
              <a:chOff x="4170" y="2793"/>
              <a:chExt cx="238" cy="63"/>
            </a:xfrm>
          </p:grpSpPr>
          <p:sp>
            <p:nvSpPr>
              <p:cNvPr id="26696" name="Line 54"/>
              <p:cNvSpPr>
                <a:spLocks noChangeShapeType="1"/>
              </p:cNvSpPr>
              <p:nvPr/>
            </p:nvSpPr>
            <p:spPr bwMode="auto">
              <a:xfrm>
                <a:off x="4229" y="2824"/>
                <a:ext cx="120" cy="1"/>
              </a:xfrm>
              <a:prstGeom prst="line">
                <a:avLst/>
              </a:prstGeom>
              <a:noFill/>
              <a:ln w="9525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+mn-lt"/>
                </a:endParaRPr>
              </a:p>
            </p:txBody>
          </p:sp>
          <p:sp>
            <p:nvSpPr>
              <p:cNvPr id="26697" name="Freeform 55"/>
              <p:cNvSpPr>
                <a:spLocks/>
              </p:cNvSpPr>
              <p:nvPr/>
            </p:nvSpPr>
            <p:spPr bwMode="auto">
              <a:xfrm>
                <a:off x="4170" y="2793"/>
                <a:ext cx="62" cy="63"/>
              </a:xfrm>
              <a:custGeom>
                <a:avLst/>
                <a:gdLst>
                  <a:gd name="T0" fmla="*/ 0 w 126"/>
                  <a:gd name="T1" fmla="*/ 0 h 63"/>
                  <a:gd name="T2" fmla="*/ 0 w 126"/>
                  <a:gd name="T3" fmla="*/ 32 h 63"/>
                  <a:gd name="T4" fmla="*/ 0 w 126"/>
                  <a:gd name="T5" fmla="*/ 63 h 63"/>
                  <a:gd name="T6" fmla="*/ 0 w 126"/>
                  <a:gd name="T7" fmla="*/ 0 h 6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26"/>
                  <a:gd name="T13" fmla="*/ 0 h 63"/>
                  <a:gd name="T14" fmla="*/ 126 w 126"/>
                  <a:gd name="T15" fmla="*/ 63 h 6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26" h="63">
                    <a:moveTo>
                      <a:pt x="126" y="0"/>
                    </a:moveTo>
                    <a:lnTo>
                      <a:pt x="0" y="32"/>
                    </a:lnTo>
                    <a:lnTo>
                      <a:pt x="126" y="63"/>
                    </a:lnTo>
                    <a:lnTo>
                      <a:pt x="126" y="0"/>
                    </a:lnTo>
                    <a:close/>
                  </a:path>
                </a:pathLst>
              </a:custGeom>
              <a:solidFill>
                <a:srgbClr val="FF33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+mn-lt"/>
                </a:endParaRPr>
              </a:p>
            </p:txBody>
          </p:sp>
          <p:sp>
            <p:nvSpPr>
              <p:cNvPr id="26698" name="Freeform 56"/>
              <p:cNvSpPr>
                <a:spLocks/>
              </p:cNvSpPr>
              <p:nvPr/>
            </p:nvSpPr>
            <p:spPr bwMode="auto">
              <a:xfrm>
                <a:off x="4347" y="2793"/>
                <a:ext cx="61" cy="63"/>
              </a:xfrm>
              <a:custGeom>
                <a:avLst/>
                <a:gdLst>
                  <a:gd name="T0" fmla="*/ 0 w 123"/>
                  <a:gd name="T1" fmla="*/ 63 h 63"/>
                  <a:gd name="T2" fmla="*/ 0 w 123"/>
                  <a:gd name="T3" fmla="*/ 32 h 63"/>
                  <a:gd name="T4" fmla="*/ 0 w 123"/>
                  <a:gd name="T5" fmla="*/ 0 h 63"/>
                  <a:gd name="T6" fmla="*/ 0 w 123"/>
                  <a:gd name="T7" fmla="*/ 63 h 6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23"/>
                  <a:gd name="T13" fmla="*/ 0 h 63"/>
                  <a:gd name="T14" fmla="*/ 123 w 123"/>
                  <a:gd name="T15" fmla="*/ 63 h 6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23" h="63">
                    <a:moveTo>
                      <a:pt x="0" y="63"/>
                    </a:moveTo>
                    <a:lnTo>
                      <a:pt x="123" y="32"/>
                    </a:lnTo>
                    <a:lnTo>
                      <a:pt x="0" y="0"/>
                    </a:lnTo>
                    <a:lnTo>
                      <a:pt x="0" y="63"/>
                    </a:lnTo>
                    <a:close/>
                  </a:path>
                </a:pathLst>
              </a:custGeom>
              <a:solidFill>
                <a:srgbClr val="FF33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+mn-lt"/>
                </a:endParaRPr>
              </a:p>
            </p:txBody>
          </p:sp>
        </p:grpSp>
        <p:grpSp>
          <p:nvGrpSpPr>
            <p:cNvPr id="8" name="Group 61"/>
            <p:cNvGrpSpPr>
              <a:grpSpLocks/>
            </p:cNvGrpSpPr>
            <p:nvPr/>
          </p:nvGrpSpPr>
          <p:grpSpPr bwMode="auto">
            <a:xfrm>
              <a:off x="4026" y="3034"/>
              <a:ext cx="382" cy="64"/>
              <a:chOff x="4026" y="3034"/>
              <a:chExt cx="382" cy="64"/>
            </a:xfrm>
          </p:grpSpPr>
          <p:sp>
            <p:nvSpPr>
              <p:cNvPr id="26693" name="Line 58"/>
              <p:cNvSpPr>
                <a:spLocks noChangeShapeType="1"/>
              </p:cNvSpPr>
              <p:nvPr/>
            </p:nvSpPr>
            <p:spPr bwMode="auto">
              <a:xfrm>
                <a:off x="4086" y="3065"/>
                <a:ext cx="263" cy="1"/>
              </a:xfrm>
              <a:prstGeom prst="line">
                <a:avLst/>
              </a:prstGeom>
              <a:noFill/>
              <a:ln w="9525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+mn-lt"/>
                </a:endParaRPr>
              </a:p>
            </p:txBody>
          </p:sp>
          <p:sp>
            <p:nvSpPr>
              <p:cNvPr id="26694" name="Freeform 59"/>
              <p:cNvSpPr>
                <a:spLocks/>
              </p:cNvSpPr>
              <p:nvPr/>
            </p:nvSpPr>
            <p:spPr bwMode="auto">
              <a:xfrm>
                <a:off x="4026" y="3034"/>
                <a:ext cx="63" cy="64"/>
              </a:xfrm>
              <a:custGeom>
                <a:avLst/>
                <a:gdLst>
                  <a:gd name="T0" fmla="*/ 1 w 125"/>
                  <a:gd name="T1" fmla="*/ 0 h 64"/>
                  <a:gd name="T2" fmla="*/ 0 w 125"/>
                  <a:gd name="T3" fmla="*/ 32 h 64"/>
                  <a:gd name="T4" fmla="*/ 1 w 125"/>
                  <a:gd name="T5" fmla="*/ 64 h 64"/>
                  <a:gd name="T6" fmla="*/ 1 w 125"/>
                  <a:gd name="T7" fmla="*/ 0 h 6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25"/>
                  <a:gd name="T13" fmla="*/ 0 h 64"/>
                  <a:gd name="T14" fmla="*/ 125 w 125"/>
                  <a:gd name="T15" fmla="*/ 64 h 6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25" h="64">
                    <a:moveTo>
                      <a:pt x="125" y="0"/>
                    </a:moveTo>
                    <a:lnTo>
                      <a:pt x="0" y="32"/>
                    </a:lnTo>
                    <a:lnTo>
                      <a:pt x="125" y="64"/>
                    </a:lnTo>
                    <a:lnTo>
                      <a:pt x="125" y="0"/>
                    </a:lnTo>
                    <a:close/>
                  </a:path>
                </a:pathLst>
              </a:custGeom>
              <a:solidFill>
                <a:srgbClr val="FF33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+mn-lt"/>
                </a:endParaRPr>
              </a:p>
            </p:txBody>
          </p:sp>
          <p:sp>
            <p:nvSpPr>
              <p:cNvPr id="26695" name="Freeform 60"/>
              <p:cNvSpPr>
                <a:spLocks/>
              </p:cNvSpPr>
              <p:nvPr/>
            </p:nvSpPr>
            <p:spPr bwMode="auto">
              <a:xfrm>
                <a:off x="4347" y="3034"/>
                <a:ext cx="61" cy="64"/>
              </a:xfrm>
              <a:custGeom>
                <a:avLst/>
                <a:gdLst>
                  <a:gd name="T0" fmla="*/ 0 w 123"/>
                  <a:gd name="T1" fmla="*/ 64 h 64"/>
                  <a:gd name="T2" fmla="*/ 0 w 123"/>
                  <a:gd name="T3" fmla="*/ 32 h 64"/>
                  <a:gd name="T4" fmla="*/ 0 w 123"/>
                  <a:gd name="T5" fmla="*/ 0 h 64"/>
                  <a:gd name="T6" fmla="*/ 0 w 123"/>
                  <a:gd name="T7" fmla="*/ 64 h 6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23"/>
                  <a:gd name="T13" fmla="*/ 0 h 64"/>
                  <a:gd name="T14" fmla="*/ 123 w 123"/>
                  <a:gd name="T15" fmla="*/ 64 h 6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23" h="64">
                    <a:moveTo>
                      <a:pt x="0" y="64"/>
                    </a:moveTo>
                    <a:lnTo>
                      <a:pt x="123" y="32"/>
                    </a:lnTo>
                    <a:lnTo>
                      <a:pt x="0" y="0"/>
                    </a:lnTo>
                    <a:lnTo>
                      <a:pt x="0" y="64"/>
                    </a:lnTo>
                    <a:close/>
                  </a:path>
                </a:pathLst>
              </a:custGeom>
              <a:solidFill>
                <a:srgbClr val="FF33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+mn-lt"/>
                </a:endParaRPr>
              </a:p>
            </p:txBody>
          </p:sp>
        </p:grpSp>
      </p:grpSp>
      <p:grpSp>
        <p:nvGrpSpPr>
          <p:cNvPr id="9" name="Group 66"/>
          <p:cNvGrpSpPr>
            <a:grpSpLocks/>
          </p:cNvGrpSpPr>
          <p:nvPr/>
        </p:nvGrpSpPr>
        <p:grpSpPr bwMode="auto">
          <a:xfrm>
            <a:off x="4019550" y="4606925"/>
            <a:ext cx="1060450" cy="474663"/>
            <a:chOff x="2546" y="2916"/>
            <a:chExt cx="668" cy="299"/>
          </a:xfrm>
        </p:grpSpPr>
        <p:sp>
          <p:nvSpPr>
            <p:cNvPr id="26687" name="Line 63"/>
            <p:cNvSpPr>
              <a:spLocks noChangeShapeType="1"/>
            </p:cNvSpPr>
            <p:nvPr/>
          </p:nvSpPr>
          <p:spPr bwMode="auto">
            <a:xfrm>
              <a:off x="2600" y="2945"/>
              <a:ext cx="560" cy="241"/>
            </a:xfrm>
            <a:prstGeom prst="line">
              <a:avLst/>
            </a:prstGeom>
            <a:noFill/>
            <a:ln w="9525">
              <a:solidFill>
                <a:srgbClr val="FF33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+mn-lt"/>
              </a:endParaRPr>
            </a:p>
          </p:txBody>
        </p:sp>
        <p:sp>
          <p:nvSpPr>
            <p:cNvPr id="26688" name="Freeform 64"/>
            <p:cNvSpPr>
              <a:spLocks/>
            </p:cNvSpPr>
            <p:nvPr/>
          </p:nvSpPr>
          <p:spPr bwMode="auto">
            <a:xfrm>
              <a:off x="2546" y="2916"/>
              <a:ext cx="70" cy="59"/>
            </a:xfrm>
            <a:custGeom>
              <a:avLst/>
              <a:gdLst>
                <a:gd name="T0" fmla="*/ 0 w 141"/>
                <a:gd name="T1" fmla="*/ 0 h 59"/>
                <a:gd name="T2" fmla="*/ 0 w 141"/>
                <a:gd name="T3" fmla="*/ 5 h 59"/>
                <a:gd name="T4" fmla="*/ 0 w 141"/>
                <a:gd name="T5" fmla="*/ 59 h 59"/>
                <a:gd name="T6" fmla="*/ 0 w 141"/>
                <a:gd name="T7" fmla="*/ 0 h 5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1"/>
                <a:gd name="T13" fmla="*/ 0 h 59"/>
                <a:gd name="T14" fmla="*/ 141 w 141"/>
                <a:gd name="T15" fmla="*/ 59 h 5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1" h="59">
                  <a:moveTo>
                    <a:pt x="141" y="0"/>
                  </a:moveTo>
                  <a:lnTo>
                    <a:pt x="0" y="5"/>
                  </a:lnTo>
                  <a:lnTo>
                    <a:pt x="92" y="59"/>
                  </a:lnTo>
                  <a:lnTo>
                    <a:pt x="141" y="0"/>
                  </a:lnTo>
                  <a:close/>
                </a:path>
              </a:pathLst>
            </a:custGeom>
            <a:solidFill>
              <a:srgbClr val="FF33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+mn-lt"/>
              </a:endParaRPr>
            </a:p>
          </p:txBody>
        </p:sp>
        <p:sp>
          <p:nvSpPr>
            <p:cNvPr id="26689" name="Freeform 65"/>
            <p:cNvSpPr>
              <a:spLocks/>
            </p:cNvSpPr>
            <p:nvPr/>
          </p:nvSpPr>
          <p:spPr bwMode="auto">
            <a:xfrm>
              <a:off x="3145" y="3157"/>
              <a:ext cx="69" cy="58"/>
            </a:xfrm>
            <a:custGeom>
              <a:avLst/>
              <a:gdLst>
                <a:gd name="T0" fmla="*/ 0 w 140"/>
                <a:gd name="T1" fmla="*/ 58 h 58"/>
                <a:gd name="T2" fmla="*/ 0 w 140"/>
                <a:gd name="T3" fmla="*/ 54 h 58"/>
                <a:gd name="T4" fmla="*/ 0 w 140"/>
                <a:gd name="T5" fmla="*/ 0 h 58"/>
                <a:gd name="T6" fmla="*/ 0 w 140"/>
                <a:gd name="T7" fmla="*/ 58 h 5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0"/>
                <a:gd name="T13" fmla="*/ 0 h 58"/>
                <a:gd name="T14" fmla="*/ 140 w 140"/>
                <a:gd name="T15" fmla="*/ 58 h 5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0" h="58">
                  <a:moveTo>
                    <a:pt x="0" y="58"/>
                  </a:moveTo>
                  <a:lnTo>
                    <a:pt x="140" y="54"/>
                  </a:lnTo>
                  <a:lnTo>
                    <a:pt x="50" y="0"/>
                  </a:lnTo>
                  <a:lnTo>
                    <a:pt x="0" y="58"/>
                  </a:lnTo>
                  <a:close/>
                </a:path>
              </a:pathLst>
            </a:custGeom>
            <a:solidFill>
              <a:srgbClr val="FF33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+mn-lt"/>
              </a:endParaRPr>
            </a:p>
          </p:txBody>
        </p:sp>
      </p:grpSp>
      <p:sp>
        <p:nvSpPr>
          <p:cNvPr id="26665" name="Rectangle 67"/>
          <p:cNvSpPr>
            <a:spLocks noChangeArrowheads="1"/>
          </p:cNvSpPr>
          <p:nvPr/>
        </p:nvSpPr>
        <p:spPr bwMode="auto">
          <a:xfrm>
            <a:off x="3867150" y="5380038"/>
            <a:ext cx="1695450" cy="371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000">
              <a:latin typeface="+mn-lt"/>
              <a:cs typeface="Arial" charset="0"/>
            </a:endParaRPr>
          </a:p>
        </p:txBody>
      </p:sp>
      <p:sp>
        <p:nvSpPr>
          <p:cNvPr id="26666" name="Rectangle 68"/>
          <p:cNvSpPr>
            <a:spLocks noChangeArrowheads="1"/>
          </p:cNvSpPr>
          <p:nvPr/>
        </p:nvSpPr>
        <p:spPr bwMode="auto">
          <a:xfrm>
            <a:off x="3959225" y="5441950"/>
            <a:ext cx="1536896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600" dirty="0">
                <a:latin typeface="+mn-lt"/>
                <a:cs typeface="Arial" charset="0"/>
              </a:rPr>
              <a:t>Крупные партии</a:t>
            </a:r>
            <a:endParaRPr lang="en-US" sz="2000" dirty="0">
              <a:latin typeface="+mn-lt"/>
              <a:cs typeface="Arial" charset="0"/>
            </a:endParaRPr>
          </a:p>
        </p:txBody>
      </p:sp>
      <p:grpSp>
        <p:nvGrpSpPr>
          <p:cNvPr id="10" name="Group 77"/>
          <p:cNvGrpSpPr>
            <a:grpSpLocks/>
          </p:cNvGrpSpPr>
          <p:nvPr/>
        </p:nvGrpSpPr>
        <p:grpSpPr bwMode="auto">
          <a:xfrm>
            <a:off x="4233863" y="4308475"/>
            <a:ext cx="922337" cy="1073150"/>
            <a:chOff x="2681" y="2728"/>
            <a:chExt cx="581" cy="676"/>
          </a:xfrm>
        </p:grpSpPr>
        <p:grpSp>
          <p:nvGrpSpPr>
            <p:cNvPr id="11" name="Group 72"/>
            <p:cNvGrpSpPr>
              <a:grpSpLocks/>
            </p:cNvGrpSpPr>
            <p:nvPr/>
          </p:nvGrpSpPr>
          <p:grpSpPr bwMode="auto">
            <a:xfrm>
              <a:off x="2681" y="2728"/>
              <a:ext cx="256" cy="676"/>
              <a:chOff x="2681" y="2728"/>
              <a:chExt cx="256" cy="676"/>
            </a:xfrm>
          </p:grpSpPr>
          <p:sp>
            <p:nvSpPr>
              <p:cNvPr id="26684" name="Line 69"/>
              <p:cNvSpPr>
                <a:spLocks noChangeShapeType="1"/>
              </p:cNvSpPr>
              <p:nvPr/>
            </p:nvSpPr>
            <p:spPr bwMode="auto">
              <a:xfrm>
                <a:off x="2710" y="2784"/>
                <a:ext cx="197" cy="563"/>
              </a:xfrm>
              <a:prstGeom prst="line">
                <a:avLst/>
              </a:prstGeom>
              <a:noFill/>
              <a:ln w="9525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+mn-lt"/>
                </a:endParaRPr>
              </a:p>
            </p:txBody>
          </p:sp>
          <p:sp>
            <p:nvSpPr>
              <p:cNvPr id="26685" name="Freeform 70"/>
              <p:cNvSpPr>
                <a:spLocks/>
              </p:cNvSpPr>
              <p:nvPr/>
            </p:nvSpPr>
            <p:spPr bwMode="auto">
              <a:xfrm>
                <a:off x="2681" y="2728"/>
                <a:ext cx="60" cy="70"/>
              </a:xfrm>
              <a:custGeom>
                <a:avLst/>
                <a:gdLst>
                  <a:gd name="T0" fmla="*/ 1 w 119"/>
                  <a:gd name="T1" fmla="*/ 49 h 70"/>
                  <a:gd name="T2" fmla="*/ 1 w 119"/>
                  <a:gd name="T3" fmla="*/ 0 h 70"/>
                  <a:gd name="T4" fmla="*/ 0 w 119"/>
                  <a:gd name="T5" fmla="*/ 70 h 70"/>
                  <a:gd name="T6" fmla="*/ 1 w 119"/>
                  <a:gd name="T7" fmla="*/ 49 h 7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19"/>
                  <a:gd name="T13" fmla="*/ 0 h 70"/>
                  <a:gd name="T14" fmla="*/ 119 w 119"/>
                  <a:gd name="T15" fmla="*/ 70 h 7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19" h="70">
                    <a:moveTo>
                      <a:pt x="119" y="49"/>
                    </a:moveTo>
                    <a:lnTo>
                      <a:pt x="16" y="0"/>
                    </a:lnTo>
                    <a:lnTo>
                      <a:pt x="0" y="70"/>
                    </a:lnTo>
                    <a:lnTo>
                      <a:pt x="119" y="49"/>
                    </a:lnTo>
                    <a:close/>
                  </a:path>
                </a:pathLst>
              </a:custGeom>
              <a:solidFill>
                <a:srgbClr val="FF33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+mn-lt"/>
                </a:endParaRPr>
              </a:p>
            </p:txBody>
          </p:sp>
          <p:sp>
            <p:nvSpPr>
              <p:cNvPr id="26686" name="Freeform 71"/>
              <p:cNvSpPr>
                <a:spLocks/>
              </p:cNvSpPr>
              <p:nvPr/>
            </p:nvSpPr>
            <p:spPr bwMode="auto">
              <a:xfrm>
                <a:off x="2877" y="3334"/>
                <a:ext cx="60" cy="70"/>
              </a:xfrm>
              <a:custGeom>
                <a:avLst/>
                <a:gdLst>
                  <a:gd name="T0" fmla="*/ 0 w 119"/>
                  <a:gd name="T1" fmla="*/ 21 h 70"/>
                  <a:gd name="T2" fmla="*/ 1 w 119"/>
                  <a:gd name="T3" fmla="*/ 70 h 70"/>
                  <a:gd name="T4" fmla="*/ 1 w 119"/>
                  <a:gd name="T5" fmla="*/ 0 h 70"/>
                  <a:gd name="T6" fmla="*/ 0 w 119"/>
                  <a:gd name="T7" fmla="*/ 21 h 7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19"/>
                  <a:gd name="T13" fmla="*/ 0 h 70"/>
                  <a:gd name="T14" fmla="*/ 119 w 119"/>
                  <a:gd name="T15" fmla="*/ 70 h 7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19" h="70">
                    <a:moveTo>
                      <a:pt x="0" y="21"/>
                    </a:moveTo>
                    <a:lnTo>
                      <a:pt x="101" y="70"/>
                    </a:lnTo>
                    <a:lnTo>
                      <a:pt x="119" y="0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FF33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+mn-lt"/>
                </a:endParaRPr>
              </a:p>
            </p:txBody>
          </p:sp>
        </p:grpSp>
        <p:grpSp>
          <p:nvGrpSpPr>
            <p:cNvPr id="12" name="Group 76"/>
            <p:cNvGrpSpPr>
              <a:grpSpLocks/>
            </p:cNvGrpSpPr>
            <p:nvPr/>
          </p:nvGrpSpPr>
          <p:grpSpPr bwMode="auto">
            <a:xfrm>
              <a:off x="2975" y="2825"/>
              <a:ext cx="287" cy="579"/>
              <a:chOff x="2975" y="2825"/>
              <a:chExt cx="287" cy="579"/>
            </a:xfrm>
          </p:grpSpPr>
          <p:sp>
            <p:nvSpPr>
              <p:cNvPr id="26681" name="Line 73"/>
              <p:cNvSpPr>
                <a:spLocks noChangeShapeType="1"/>
              </p:cNvSpPr>
              <p:nvPr/>
            </p:nvSpPr>
            <p:spPr bwMode="auto">
              <a:xfrm flipH="1">
                <a:off x="3001" y="2877"/>
                <a:ext cx="235" cy="473"/>
              </a:xfrm>
              <a:prstGeom prst="line">
                <a:avLst/>
              </a:prstGeom>
              <a:noFill/>
              <a:ln w="9525">
                <a:solidFill>
                  <a:srgbClr val="FF33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+mn-lt"/>
                </a:endParaRPr>
              </a:p>
            </p:txBody>
          </p:sp>
          <p:sp>
            <p:nvSpPr>
              <p:cNvPr id="26682" name="Freeform 74"/>
              <p:cNvSpPr>
                <a:spLocks/>
              </p:cNvSpPr>
              <p:nvPr/>
            </p:nvSpPr>
            <p:spPr bwMode="auto">
              <a:xfrm>
                <a:off x="3206" y="2825"/>
                <a:ext cx="56" cy="70"/>
              </a:xfrm>
              <a:custGeom>
                <a:avLst/>
                <a:gdLst>
                  <a:gd name="T0" fmla="*/ 1 w 111"/>
                  <a:gd name="T1" fmla="*/ 70 h 70"/>
                  <a:gd name="T2" fmla="*/ 1 w 111"/>
                  <a:gd name="T3" fmla="*/ 0 h 70"/>
                  <a:gd name="T4" fmla="*/ 0 w 111"/>
                  <a:gd name="T5" fmla="*/ 41 h 70"/>
                  <a:gd name="T6" fmla="*/ 1 w 111"/>
                  <a:gd name="T7" fmla="*/ 70 h 7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11"/>
                  <a:gd name="T13" fmla="*/ 0 h 70"/>
                  <a:gd name="T14" fmla="*/ 111 w 111"/>
                  <a:gd name="T15" fmla="*/ 70 h 7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11" h="70">
                    <a:moveTo>
                      <a:pt x="111" y="70"/>
                    </a:moveTo>
                    <a:lnTo>
                      <a:pt x="111" y="0"/>
                    </a:lnTo>
                    <a:lnTo>
                      <a:pt x="0" y="41"/>
                    </a:lnTo>
                    <a:lnTo>
                      <a:pt x="111" y="70"/>
                    </a:lnTo>
                    <a:close/>
                  </a:path>
                </a:pathLst>
              </a:custGeom>
              <a:solidFill>
                <a:srgbClr val="FF33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+mn-lt"/>
                </a:endParaRPr>
              </a:p>
            </p:txBody>
          </p:sp>
          <p:sp>
            <p:nvSpPr>
              <p:cNvPr id="26683" name="Freeform 75"/>
              <p:cNvSpPr>
                <a:spLocks/>
              </p:cNvSpPr>
              <p:nvPr/>
            </p:nvSpPr>
            <p:spPr bwMode="auto">
              <a:xfrm>
                <a:off x="2975" y="3333"/>
                <a:ext cx="57" cy="71"/>
              </a:xfrm>
              <a:custGeom>
                <a:avLst/>
                <a:gdLst>
                  <a:gd name="T0" fmla="*/ 1 w 113"/>
                  <a:gd name="T1" fmla="*/ 0 h 71"/>
                  <a:gd name="T2" fmla="*/ 0 w 113"/>
                  <a:gd name="T3" fmla="*/ 71 h 71"/>
                  <a:gd name="T4" fmla="*/ 1 w 113"/>
                  <a:gd name="T5" fmla="*/ 29 h 71"/>
                  <a:gd name="T6" fmla="*/ 1 w 113"/>
                  <a:gd name="T7" fmla="*/ 0 h 7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13"/>
                  <a:gd name="T13" fmla="*/ 0 h 71"/>
                  <a:gd name="T14" fmla="*/ 113 w 113"/>
                  <a:gd name="T15" fmla="*/ 71 h 7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13" h="71">
                    <a:moveTo>
                      <a:pt x="2" y="0"/>
                    </a:moveTo>
                    <a:lnTo>
                      <a:pt x="0" y="71"/>
                    </a:lnTo>
                    <a:lnTo>
                      <a:pt x="113" y="29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33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US" sz="2200">
                  <a:latin typeface="+mn-lt"/>
                </a:endParaRPr>
              </a:p>
            </p:txBody>
          </p:sp>
        </p:grpSp>
      </p:grpSp>
      <p:sp>
        <p:nvSpPr>
          <p:cNvPr id="26668" name="Rectangle 78"/>
          <p:cNvSpPr>
            <a:spLocks noChangeArrowheads="1"/>
          </p:cNvSpPr>
          <p:nvPr/>
        </p:nvSpPr>
        <p:spPr bwMode="auto">
          <a:xfrm>
            <a:off x="227013" y="3924300"/>
            <a:ext cx="2498725" cy="454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000">
              <a:latin typeface="+mn-lt"/>
              <a:cs typeface="Arial" charset="0"/>
            </a:endParaRPr>
          </a:p>
        </p:txBody>
      </p:sp>
      <p:sp>
        <p:nvSpPr>
          <p:cNvPr id="26669" name="Rectangle 79"/>
          <p:cNvSpPr>
            <a:spLocks noChangeArrowheads="1"/>
          </p:cNvSpPr>
          <p:nvPr/>
        </p:nvSpPr>
        <p:spPr bwMode="auto">
          <a:xfrm>
            <a:off x="1496" y="4052728"/>
            <a:ext cx="2725830" cy="49244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/>
          <a:p>
            <a:r>
              <a:rPr lang="ru-RU" sz="1600" dirty="0">
                <a:latin typeface="+mn-lt"/>
                <a:cs typeface="Arial" charset="0"/>
              </a:rPr>
              <a:t>Крупные производственные партии</a:t>
            </a:r>
            <a:endParaRPr lang="en-US" sz="2000" dirty="0">
              <a:latin typeface="+mn-lt"/>
              <a:cs typeface="Arial" charset="0"/>
            </a:endParaRPr>
          </a:p>
        </p:txBody>
      </p:sp>
      <p:grpSp>
        <p:nvGrpSpPr>
          <p:cNvPr id="13" name="Group 83"/>
          <p:cNvGrpSpPr>
            <a:grpSpLocks/>
          </p:cNvGrpSpPr>
          <p:nvPr/>
        </p:nvGrpSpPr>
        <p:grpSpPr bwMode="auto">
          <a:xfrm>
            <a:off x="2654300" y="4105275"/>
            <a:ext cx="454025" cy="100013"/>
            <a:chOff x="1686" y="2600"/>
            <a:chExt cx="286" cy="63"/>
          </a:xfrm>
        </p:grpSpPr>
        <p:sp>
          <p:nvSpPr>
            <p:cNvPr id="26676" name="Line 80"/>
            <p:cNvSpPr>
              <a:spLocks noChangeShapeType="1"/>
            </p:cNvSpPr>
            <p:nvPr/>
          </p:nvSpPr>
          <p:spPr bwMode="auto">
            <a:xfrm>
              <a:off x="1745" y="2631"/>
              <a:ext cx="168" cy="1"/>
            </a:xfrm>
            <a:prstGeom prst="line">
              <a:avLst/>
            </a:prstGeom>
            <a:noFill/>
            <a:ln w="9525">
              <a:solidFill>
                <a:srgbClr val="FF33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+mn-lt"/>
              </a:endParaRPr>
            </a:p>
          </p:txBody>
        </p:sp>
        <p:sp>
          <p:nvSpPr>
            <p:cNvPr id="26677" name="Freeform 81"/>
            <p:cNvSpPr>
              <a:spLocks/>
            </p:cNvSpPr>
            <p:nvPr/>
          </p:nvSpPr>
          <p:spPr bwMode="auto">
            <a:xfrm>
              <a:off x="1686" y="2600"/>
              <a:ext cx="62" cy="63"/>
            </a:xfrm>
            <a:custGeom>
              <a:avLst/>
              <a:gdLst>
                <a:gd name="T0" fmla="*/ 0 w 125"/>
                <a:gd name="T1" fmla="*/ 0 h 63"/>
                <a:gd name="T2" fmla="*/ 0 w 125"/>
                <a:gd name="T3" fmla="*/ 32 h 63"/>
                <a:gd name="T4" fmla="*/ 0 w 125"/>
                <a:gd name="T5" fmla="*/ 63 h 63"/>
                <a:gd name="T6" fmla="*/ 0 w 125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5"/>
                <a:gd name="T13" fmla="*/ 0 h 63"/>
                <a:gd name="T14" fmla="*/ 125 w 125"/>
                <a:gd name="T15" fmla="*/ 63 h 6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5" h="63">
                  <a:moveTo>
                    <a:pt x="125" y="0"/>
                  </a:moveTo>
                  <a:lnTo>
                    <a:pt x="0" y="32"/>
                  </a:lnTo>
                  <a:lnTo>
                    <a:pt x="125" y="63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FF33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+mn-lt"/>
              </a:endParaRPr>
            </a:p>
          </p:txBody>
        </p:sp>
        <p:sp>
          <p:nvSpPr>
            <p:cNvPr id="26678" name="Freeform 82"/>
            <p:cNvSpPr>
              <a:spLocks/>
            </p:cNvSpPr>
            <p:nvPr/>
          </p:nvSpPr>
          <p:spPr bwMode="auto">
            <a:xfrm>
              <a:off x="1911" y="2600"/>
              <a:ext cx="61" cy="63"/>
            </a:xfrm>
            <a:custGeom>
              <a:avLst/>
              <a:gdLst>
                <a:gd name="T0" fmla="*/ 0 w 124"/>
                <a:gd name="T1" fmla="*/ 63 h 63"/>
                <a:gd name="T2" fmla="*/ 0 w 124"/>
                <a:gd name="T3" fmla="*/ 32 h 63"/>
                <a:gd name="T4" fmla="*/ 0 w 124"/>
                <a:gd name="T5" fmla="*/ 0 h 63"/>
                <a:gd name="T6" fmla="*/ 0 w 124"/>
                <a:gd name="T7" fmla="*/ 63 h 6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4"/>
                <a:gd name="T13" fmla="*/ 0 h 63"/>
                <a:gd name="T14" fmla="*/ 124 w 124"/>
                <a:gd name="T15" fmla="*/ 63 h 6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4" h="63">
                  <a:moveTo>
                    <a:pt x="0" y="63"/>
                  </a:moveTo>
                  <a:lnTo>
                    <a:pt x="124" y="32"/>
                  </a:lnTo>
                  <a:lnTo>
                    <a:pt x="0" y="0"/>
                  </a:lnTo>
                  <a:lnTo>
                    <a:pt x="0" y="63"/>
                  </a:lnTo>
                  <a:close/>
                </a:path>
              </a:pathLst>
            </a:custGeom>
            <a:solidFill>
              <a:srgbClr val="FF33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latin typeface="+mn-lt"/>
              </a:endParaRPr>
            </a:p>
          </p:txBody>
        </p:sp>
      </p:grpSp>
      <p:sp>
        <p:nvSpPr>
          <p:cNvPr id="26671" name="Rectangle 84"/>
          <p:cNvSpPr>
            <a:spLocks noChangeArrowheads="1"/>
          </p:cNvSpPr>
          <p:nvPr/>
        </p:nvSpPr>
        <p:spPr bwMode="auto">
          <a:xfrm>
            <a:off x="2190750" y="76200"/>
            <a:ext cx="4810125" cy="8318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+mn-lt"/>
            </a:endParaRPr>
          </a:p>
        </p:txBody>
      </p:sp>
      <p:sp>
        <p:nvSpPr>
          <p:cNvPr id="26675" name="Rectangle 4"/>
          <p:cNvSpPr>
            <a:spLocks noChangeArrowheads="1"/>
          </p:cNvSpPr>
          <p:nvPr/>
        </p:nvSpPr>
        <p:spPr bwMode="auto">
          <a:xfrm>
            <a:off x="457200" y="6511925"/>
            <a:ext cx="902491" cy="153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000">
                <a:solidFill>
                  <a:srgbClr val="B2B2B2"/>
                </a:solidFill>
                <a:latin typeface="+mn-lt"/>
              </a:rPr>
              <a:t>© Denny J. Cho</a:t>
            </a:r>
            <a:endParaRPr lang="en-US" sz="1000">
              <a:solidFill>
                <a:srgbClr val="FFFFFF"/>
              </a:solidFill>
              <a:latin typeface="+mn-lt"/>
            </a:endParaRPr>
          </a:p>
        </p:txBody>
      </p:sp>
      <p:sp>
        <p:nvSpPr>
          <p:cNvPr id="83" name="Rectangle 8"/>
          <p:cNvSpPr>
            <a:spLocks noChangeArrowheads="1"/>
          </p:cNvSpPr>
          <p:nvPr/>
        </p:nvSpPr>
        <p:spPr bwMode="auto">
          <a:xfrm>
            <a:off x="582361" y="228600"/>
            <a:ext cx="8561639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lvl="0"/>
            <a:r>
              <a:rPr lang="ru-RU" sz="2400" b="1" dirty="0">
                <a:solidFill>
                  <a:srgbClr val="7030A0"/>
                </a:solidFill>
                <a:latin typeface="+mn-lt"/>
              </a:rPr>
              <a:t>Ключевые Вопросы в Управлении Цепочками Поставок</a:t>
            </a:r>
            <a:endParaRPr lang="en-US" sz="2400" b="1" dirty="0">
              <a:solidFill>
                <a:srgbClr val="7030A0"/>
              </a:solidFill>
              <a:latin typeface="+mn-lt"/>
            </a:endParaRPr>
          </a:p>
        </p:txBody>
      </p:sp>
      <p:sp>
        <p:nvSpPr>
          <p:cNvPr id="84" name="Rectangle 9"/>
          <p:cNvSpPr>
            <a:spLocks noChangeArrowheads="1"/>
          </p:cNvSpPr>
          <p:nvPr/>
        </p:nvSpPr>
        <p:spPr bwMode="auto">
          <a:xfrm>
            <a:off x="3005138" y="595313"/>
            <a:ext cx="2289088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2000" dirty="0">
                <a:latin typeface="+mn-lt"/>
              </a:rPr>
              <a:t>Сложная ЦП среда</a:t>
            </a:r>
            <a:endParaRPr lang="en-US" sz="2200" dirty="0">
              <a:latin typeface="+mn-lt"/>
            </a:endParaRPr>
          </a:p>
        </p:txBody>
      </p:sp>
      <p:sp>
        <p:nvSpPr>
          <p:cNvPr id="14" name="Slide Number Placeholder 13"/>
          <p:cNvSpPr>
            <a:spLocks noGrp="1"/>
          </p:cNvSpPr>
          <p:nvPr>
            <p:ph type="sldNum" sz="quarter" idx="4"/>
          </p:nvPr>
        </p:nvSpPr>
        <p:spPr bwMode="auto">
          <a:xfrm>
            <a:off x="7981950" y="6358000"/>
            <a:ext cx="116205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defPPr>
              <a:defRPr lang="en-GB"/>
            </a:defPPr>
            <a:lvl1pPr algn="r" rtl="0" fontAlgn="base">
              <a:spcBef>
                <a:spcPct val="0"/>
              </a:spcBef>
              <a:spcAft>
                <a:spcPct val="0"/>
              </a:spcAft>
              <a:defRPr sz="1400" kern="1200">
                <a:solidFill>
                  <a:schemeClr val="bg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fld id="{6A40BD37-EC3B-4379-8979-5453C3E89ED7}" type="slidenum">
              <a:rPr lang="en-GB" smtClean="0">
                <a:latin typeface="+mn-lt"/>
              </a:rPr>
              <a:pPr/>
              <a:t>29</a:t>
            </a:fld>
            <a:endParaRPr lang="en-GB" dirty="0"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94713970"/>
      </p:ext>
    </p:extLst>
  </p:cSld>
  <p:clrMapOvr>
    <a:masterClrMapping/>
  </p:clrMapOvr>
  <p:transition>
    <p:fade/>
  </p:transition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Rectangle 7"/>
          <p:cNvSpPr>
            <a:spLocks noChangeArrowheads="1"/>
          </p:cNvSpPr>
          <p:nvPr/>
        </p:nvSpPr>
        <p:spPr bwMode="auto">
          <a:xfrm>
            <a:off x="762000" y="228600"/>
            <a:ext cx="7016344" cy="49244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3200" b="1" dirty="0">
                <a:latin typeface="+mn-lt"/>
              </a:rPr>
              <a:t>Процессы Тяги </a:t>
            </a:r>
            <a:r>
              <a:rPr lang="en-US" sz="3200" b="1" dirty="0">
                <a:latin typeface="+mn-lt"/>
              </a:rPr>
              <a:t>vs. </a:t>
            </a:r>
            <a:r>
              <a:rPr lang="ru-RU" sz="3200" b="1" dirty="0">
                <a:latin typeface="+mn-lt"/>
              </a:rPr>
              <a:t>Проталкивания</a:t>
            </a:r>
            <a:endParaRPr lang="en-US" sz="2800" b="1" dirty="0">
              <a:latin typeface="+mn-lt"/>
            </a:endParaRPr>
          </a:p>
        </p:txBody>
      </p:sp>
      <p:sp>
        <p:nvSpPr>
          <p:cNvPr id="19460" name="Rectangle 10"/>
          <p:cNvSpPr>
            <a:spLocks noChangeArrowheads="1"/>
          </p:cNvSpPr>
          <p:nvPr/>
        </p:nvSpPr>
        <p:spPr bwMode="auto">
          <a:xfrm>
            <a:off x="703263" y="1146175"/>
            <a:ext cx="7500937" cy="69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+mn-lt"/>
            </a:endParaRPr>
          </a:p>
        </p:txBody>
      </p:sp>
      <p:sp>
        <p:nvSpPr>
          <p:cNvPr id="19461" name="Rectangle 11"/>
          <p:cNvSpPr>
            <a:spLocks noChangeArrowheads="1"/>
          </p:cNvSpPr>
          <p:nvPr/>
        </p:nvSpPr>
        <p:spPr bwMode="auto">
          <a:xfrm>
            <a:off x="228600" y="838200"/>
            <a:ext cx="2072106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b="1" dirty="0">
                <a:latin typeface="+mn-lt"/>
              </a:rPr>
              <a:t>ПРОТАЛКИВАНИЕ</a:t>
            </a:r>
            <a:endParaRPr lang="en-US" sz="2200" dirty="0">
              <a:latin typeface="+mn-lt"/>
            </a:endParaRPr>
          </a:p>
        </p:txBody>
      </p:sp>
      <p:sp>
        <p:nvSpPr>
          <p:cNvPr id="19462" name="Rectangle 12"/>
          <p:cNvSpPr>
            <a:spLocks noChangeArrowheads="1"/>
          </p:cNvSpPr>
          <p:nvPr/>
        </p:nvSpPr>
        <p:spPr bwMode="auto">
          <a:xfrm>
            <a:off x="2314602" y="816621"/>
            <a:ext cx="3481722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dirty="0">
                <a:latin typeface="+mn-lt"/>
              </a:rPr>
              <a:t>: </a:t>
            </a:r>
            <a:r>
              <a:rPr lang="ru-RU" dirty="0">
                <a:latin typeface="+mn-lt"/>
              </a:rPr>
              <a:t>Процессы, инициированные в</a:t>
            </a:r>
            <a:endParaRPr lang="en-US" sz="2200" dirty="0">
              <a:latin typeface="+mn-lt"/>
            </a:endParaRPr>
          </a:p>
        </p:txBody>
      </p:sp>
      <p:sp>
        <p:nvSpPr>
          <p:cNvPr id="19463" name="Rectangle 13"/>
          <p:cNvSpPr>
            <a:spLocks noChangeArrowheads="1"/>
          </p:cNvSpPr>
          <p:nvPr/>
        </p:nvSpPr>
        <p:spPr bwMode="auto">
          <a:xfrm>
            <a:off x="5676408" y="797683"/>
            <a:ext cx="1141531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b="1" i="1" dirty="0">
                <a:solidFill>
                  <a:srgbClr val="33CC33"/>
                </a:solidFill>
                <a:latin typeface="+mn-lt"/>
              </a:rPr>
              <a:t>ожидании</a:t>
            </a:r>
            <a:endParaRPr lang="en-US" sz="2200" dirty="0">
              <a:solidFill>
                <a:srgbClr val="33CC33"/>
              </a:solidFill>
              <a:latin typeface="+mn-lt"/>
            </a:endParaRPr>
          </a:p>
        </p:txBody>
      </p:sp>
      <p:sp>
        <p:nvSpPr>
          <p:cNvPr id="19465" name="Rectangle 16"/>
          <p:cNvSpPr>
            <a:spLocks noChangeArrowheads="1"/>
          </p:cNvSpPr>
          <p:nvPr/>
        </p:nvSpPr>
        <p:spPr bwMode="auto">
          <a:xfrm>
            <a:off x="6875326" y="813714"/>
            <a:ext cx="2228174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dirty="0">
                <a:latin typeface="+mn-lt"/>
              </a:rPr>
              <a:t>заказов покупателей</a:t>
            </a:r>
            <a:endParaRPr lang="en-US" sz="2200" dirty="0">
              <a:latin typeface="+mn-lt"/>
            </a:endParaRPr>
          </a:p>
        </p:txBody>
      </p:sp>
      <p:sp>
        <p:nvSpPr>
          <p:cNvPr id="19466" name="Rectangle 17"/>
          <p:cNvSpPr>
            <a:spLocks noChangeArrowheads="1"/>
          </p:cNvSpPr>
          <p:nvPr/>
        </p:nvSpPr>
        <p:spPr bwMode="auto">
          <a:xfrm>
            <a:off x="228600" y="1524000"/>
            <a:ext cx="588366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b="1" dirty="0">
                <a:latin typeface="+mn-lt"/>
              </a:rPr>
              <a:t>ТЯГА</a:t>
            </a:r>
            <a:endParaRPr lang="en-US" sz="2200" dirty="0">
              <a:latin typeface="+mn-lt"/>
            </a:endParaRPr>
          </a:p>
        </p:txBody>
      </p:sp>
      <p:sp>
        <p:nvSpPr>
          <p:cNvPr id="19467" name="Rectangle 18"/>
          <p:cNvSpPr>
            <a:spLocks noChangeArrowheads="1"/>
          </p:cNvSpPr>
          <p:nvPr/>
        </p:nvSpPr>
        <p:spPr bwMode="auto">
          <a:xfrm>
            <a:off x="914400" y="1524000"/>
            <a:ext cx="3481722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dirty="0">
                <a:latin typeface="+mn-lt"/>
              </a:rPr>
              <a:t>: </a:t>
            </a:r>
            <a:r>
              <a:rPr lang="ru-RU" dirty="0">
                <a:latin typeface="+mn-lt"/>
              </a:rPr>
              <a:t>Процессы, инициированные  в</a:t>
            </a:r>
            <a:endParaRPr lang="en-US" sz="2200" dirty="0">
              <a:latin typeface="+mn-lt"/>
            </a:endParaRPr>
          </a:p>
        </p:txBody>
      </p:sp>
      <p:sp>
        <p:nvSpPr>
          <p:cNvPr id="19468" name="Rectangle 19"/>
          <p:cNvSpPr>
            <a:spLocks noChangeArrowheads="1"/>
          </p:cNvSpPr>
          <p:nvPr/>
        </p:nvSpPr>
        <p:spPr bwMode="auto">
          <a:xfrm>
            <a:off x="4495800" y="1524000"/>
            <a:ext cx="813364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b="1" i="1" dirty="0">
                <a:solidFill>
                  <a:srgbClr val="33CC33"/>
                </a:solidFill>
                <a:latin typeface="+mn-lt"/>
              </a:rPr>
              <a:t>ответ</a:t>
            </a:r>
            <a:endParaRPr lang="en-US" sz="2200" dirty="0">
              <a:solidFill>
                <a:srgbClr val="33CC33"/>
              </a:solidFill>
              <a:latin typeface="+mn-lt"/>
            </a:endParaRPr>
          </a:p>
        </p:txBody>
      </p:sp>
      <p:sp>
        <p:nvSpPr>
          <p:cNvPr id="19469" name="Line 20"/>
          <p:cNvSpPr>
            <a:spLocks noChangeShapeType="1"/>
          </p:cNvSpPr>
          <p:nvPr/>
        </p:nvSpPr>
        <p:spPr bwMode="auto">
          <a:xfrm>
            <a:off x="4343400" y="1828800"/>
            <a:ext cx="1006475" cy="1587"/>
          </a:xfrm>
          <a:prstGeom prst="line">
            <a:avLst/>
          </a:prstGeom>
          <a:noFill/>
          <a:ln w="158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+mn-lt"/>
            </a:endParaRPr>
          </a:p>
        </p:txBody>
      </p:sp>
      <p:sp>
        <p:nvSpPr>
          <p:cNvPr id="19470" name="Rectangle 22"/>
          <p:cNvSpPr>
            <a:spLocks noChangeArrowheads="1"/>
          </p:cNvSpPr>
          <p:nvPr/>
        </p:nvSpPr>
        <p:spPr bwMode="auto">
          <a:xfrm>
            <a:off x="5486400" y="1524000"/>
            <a:ext cx="2476640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dirty="0">
                <a:latin typeface="+mn-lt"/>
              </a:rPr>
              <a:t>на заказы покупателей</a:t>
            </a:r>
            <a:endParaRPr lang="en-US" sz="2200" dirty="0">
              <a:latin typeface="+mn-lt"/>
            </a:endParaRPr>
          </a:p>
        </p:txBody>
      </p:sp>
      <p:sp>
        <p:nvSpPr>
          <p:cNvPr id="19471" name="Rectangle 23"/>
          <p:cNvSpPr>
            <a:spLocks noChangeArrowheads="1"/>
          </p:cNvSpPr>
          <p:nvPr/>
        </p:nvSpPr>
        <p:spPr bwMode="auto">
          <a:xfrm>
            <a:off x="1744663" y="2377697"/>
            <a:ext cx="1571625" cy="446088"/>
          </a:xfrm>
          <a:prstGeom prst="rect">
            <a:avLst/>
          </a:prstGeom>
          <a:solidFill>
            <a:srgbClr val="CC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+mn-lt"/>
            </a:endParaRPr>
          </a:p>
        </p:txBody>
      </p:sp>
      <p:sp>
        <p:nvSpPr>
          <p:cNvPr id="19472" name="Rectangle 24"/>
          <p:cNvSpPr>
            <a:spLocks noChangeArrowheads="1"/>
          </p:cNvSpPr>
          <p:nvPr/>
        </p:nvSpPr>
        <p:spPr bwMode="auto">
          <a:xfrm>
            <a:off x="1791494" y="2486019"/>
            <a:ext cx="1471685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600" dirty="0">
                <a:solidFill>
                  <a:srgbClr val="000000"/>
                </a:solidFill>
                <a:latin typeface="+mn-lt"/>
              </a:rPr>
              <a:t>Производители</a:t>
            </a:r>
            <a:endParaRPr lang="en-US" sz="2000" dirty="0">
              <a:solidFill>
                <a:srgbClr val="FFFFFF"/>
              </a:solidFill>
              <a:latin typeface="+mn-lt"/>
            </a:endParaRPr>
          </a:p>
        </p:txBody>
      </p:sp>
      <p:sp>
        <p:nvSpPr>
          <p:cNvPr id="19473" name="Rectangle 25"/>
          <p:cNvSpPr>
            <a:spLocks noChangeArrowheads="1"/>
          </p:cNvSpPr>
          <p:nvPr/>
        </p:nvSpPr>
        <p:spPr bwMode="auto">
          <a:xfrm>
            <a:off x="3605213" y="2365375"/>
            <a:ext cx="1336675" cy="446088"/>
          </a:xfrm>
          <a:prstGeom prst="rect">
            <a:avLst/>
          </a:prstGeom>
          <a:solidFill>
            <a:srgbClr val="CC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+mn-lt"/>
            </a:endParaRPr>
          </a:p>
        </p:txBody>
      </p:sp>
      <p:sp>
        <p:nvSpPr>
          <p:cNvPr id="19474" name="Rectangle 26"/>
          <p:cNvSpPr>
            <a:spLocks noChangeArrowheads="1"/>
          </p:cNvSpPr>
          <p:nvPr/>
        </p:nvSpPr>
        <p:spPr bwMode="auto">
          <a:xfrm>
            <a:off x="3552788" y="2481238"/>
            <a:ext cx="1522468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600" dirty="0">
                <a:solidFill>
                  <a:srgbClr val="000000"/>
                </a:solidFill>
                <a:latin typeface="+mn-lt"/>
              </a:rPr>
              <a:t>Дистрибьюторы</a:t>
            </a:r>
            <a:endParaRPr lang="en-US" sz="2000" dirty="0">
              <a:solidFill>
                <a:srgbClr val="FFFFFF"/>
              </a:solidFill>
              <a:latin typeface="+mn-lt"/>
            </a:endParaRPr>
          </a:p>
        </p:txBody>
      </p:sp>
      <p:sp>
        <p:nvSpPr>
          <p:cNvPr id="19475" name="Rectangle 27"/>
          <p:cNvSpPr>
            <a:spLocks noChangeArrowheads="1"/>
          </p:cNvSpPr>
          <p:nvPr/>
        </p:nvSpPr>
        <p:spPr bwMode="auto">
          <a:xfrm>
            <a:off x="5345474" y="2338387"/>
            <a:ext cx="901700" cy="446088"/>
          </a:xfrm>
          <a:prstGeom prst="rect">
            <a:avLst/>
          </a:prstGeom>
          <a:solidFill>
            <a:srgbClr val="CC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+mn-lt"/>
            </a:endParaRPr>
          </a:p>
        </p:txBody>
      </p:sp>
      <p:sp>
        <p:nvSpPr>
          <p:cNvPr id="19476" name="Rectangle 28"/>
          <p:cNvSpPr>
            <a:spLocks noChangeArrowheads="1"/>
          </p:cNvSpPr>
          <p:nvPr/>
        </p:nvSpPr>
        <p:spPr bwMode="auto">
          <a:xfrm>
            <a:off x="5368925" y="2482850"/>
            <a:ext cx="34925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 dirty="0" err="1">
                <a:solidFill>
                  <a:srgbClr val="000000"/>
                </a:solidFill>
                <a:latin typeface="+mn-lt"/>
              </a:rPr>
              <a:t>Wal</a:t>
            </a:r>
            <a:endParaRPr lang="en-US" sz="2200" dirty="0">
              <a:solidFill>
                <a:srgbClr val="FFFFFF"/>
              </a:solidFill>
              <a:latin typeface="+mn-lt"/>
            </a:endParaRPr>
          </a:p>
        </p:txBody>
      </p:sp>
      <p:sp>
        <p:nvSpPr>
          <p:cNvPr id="19477" name="Rectangle 29"/>
          <p:cNvSpPr>
            <a:spLocks noChangeArrowheads="1"/>
          </p:cNvSpPr>
          <p:nvPr/>
        </p:nvSpPr>
        <p:spPr bwMode="auto">
          <a:xfrm>
            <a:off x="5718175" y="2482850"/>
            <a:ext cx="68263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 dirty="0">
                <a:solidFill>
                  <a:srgbClr val="000000"/>
                </a:solidFill>
                <a:latin typeface="+mn-lt"/>
              </a:rPr>
              <a:t>-</a:t>
            </a:r>
            <a:endParaRPr lang="en-US" sz="2200" dirty="0">
              <a:solidFill>
                <a:srgbClr val="FFFFFF"/>
              </a:solidFill>
              <a:latin typeface="+mn-lt"/>
            </a:endParaRPr>
          </a:p>
        </p:txBody>
      </p:sp>
      <p:sp>
        <p:nvSpPr>
          <p:cNvPr id="19478" name="Rectangle 30"/>
          <p:cNvSpPr>
            <a:spLocks noChangeArrowheads="1"/>
          </p:cNvSpPr>
          <p:nvPr/>
        </p:nvSpPr>
        <p:spPr bwMode="auto">
          <a:xfrm>
            <a:off x="5784850" y="2482850"/>
            <a:ext cx="407988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 dirty="0">
                <a:solidFill>
                  <a:srgbClr val="000000"/>
                </a:solidFill>
                <a:latin typeface="+mn-lt"/>
              </a:rPr>
              <a:t>Mart</a:t>
            </a:r>
            <a:endParaRPr lang="en-US" sz="2200" dirty="0">
              <a:solidFill>
                <a:srgbClr val="FFFFFF"/>
              </a:solidFill>
              <a:latin typeface="+mn-lt"/>
            </a:endParaRPr>
          </a:p>
        </p:txBody>
      </p:sp>
      <p:sp>
        <p:nvSpPr>
          <p:cNvPr id="19479" name="Rectangle 31"/>
          <p:cNvSpPr>
            <a:spLocks noChangeArrowheads="1"/>
          </p:cNvSpPr>
          <p:nvPr/>
        </p:nvSpPr>
        <p:spPr bwMode="auto">
          <a:xfrm>
            <a:off x="6801643" y="2349499"/>
            <a:ext cx="1300957" cy="446088"/>
          </a:xfrm>
          <a:prstGeom prst="rect">
            <a:avLst/>
          </a:prstGeom>
          <a:solidFill>
            <a:srgbClr val="CC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+mn-lt"/>
            </a:endParaRPr>
          </a:p>
        </p:txBody>
      </p:sp>
      <p:sp>
        <p:nvSpPr>
          <p:cNvPr id="19480" name="Rectangle 32"/>
          <p:cNvSpPr>
            <a:spLocks noChangeArrowheads="1"/>
          </p:cNvSpPr>
          <p:nvPr/>
        </p:nvSpPr>
        <p:spPr bwMode="auto">
          <a:xfrm>
            <a:off x="6864784" y="2428937"/>
            <a:ext cx="1110817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600" dirty="0">
                <a:solidFill>
                  <a:srgbClr val="000000"/>
                </a:solidFill>
                <a:latin typeface="+mn-lt"/>
              </a:rPr>
              <a:t>Покупатели</a:t>
            </a:r>
            <a:endParaRPr lang="en-US" sz="2200" dirty="0">
              <a:solidFill>
                <a:srgbClr val="FFFFFF"/>
              </a:solidFill>
              <a:latin typeface="+mn-lt"/>
            </a:endParaRPr>
          </a:p>
        </p:txBody>
      </p:sp>
      <p:grpSp>
        <p:nvGrpSpPr>
          <p:cNvPr id="2" name="Group 35"/>
          <p:cNvGrpSpPr>
            <a:grpSpLocks/>
          </p:cNvGrpSpPr>
          <p:nvPr/>
        </p:nvGrpSpPr>
        <p:grpSpPr bwMode="auto">
          <a:xfrm>
            <a:off x="3225800" y="2565400"/>
            <a:ext cx="379413" cy="100013"/>
            <a:chOff x="2161" y="1599"/>
            <a:chExt cx="239" cy="63"/>
          </a:xfrm>
          <a:solidFill>
            <a:srgbClr val="00B050"/>
          </a:solidFill>
        </p:grpSpPr>
        <p:sp>
          <p:nvSpPr>
            <p:cNvPr id="22646" name="Line 33"/>
            <p:cNvSpPr>
              <a:spLocks noChangeShapeType="1"/>
            </p:cNvSpPr>
            <p:nvPr/>
          </p:nvSpPr>
          <p:spPr bwMode="auto">
            <a:xfrm>
              <a:off x="2161" y="1630"/>
              <a:ext cx="179" cy="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+mn-lt"/>
              </a:endParaRPr>
            </a:p>
          </p:txBody>
        </p:sp>
        <p:sp>
          <p:nvSpPr>
            <p:cNvPr id="22647" name="Freeform 34"/>
            <p:cNvSpPr>
              <a:spLocks/>
            </p:cNvSpPr>
            <p:nvPr/>
          </p:nvSpPr>
          <p:spPr bwMode="auto">
            <a:xfrm>
              <a:off x="2338" y="1599"/>
              <a:ext cx="62" cy="63"/>
            </a:xfrm>
            <a:custGeom>
              <a:avLst/>
              <a:gdLst>
                <a:gd name="T0" fmla="*/ 0 w 124"/>
                <a:gd name="T1" fmla="*/ 32 h 126"/>
                <a:gd name="T2" fmla="*/ 31 w 124"/>
                <a:gd name="T3" fmla="*/ 16 h 126"/>
                <a:gd name="T4" fmla="*/ 0 w 124"/>
                <a:gd name="T5" fmla="*/ 0 h 126"/>
                <a:gd name="T6" fmla="*/ 0 w 124"/>
                <a:gd name="T7" fmla="*/ 32 h 12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4"/>
                <a:gd name="T13" fmla="*/ 0 h 126"/>
                <a:gd name="T14" fmla="*/ 124 w 124"/>
                <a:gd name="T15" fmla="*/ 126 h 12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4" h="126">
                  <a:moveTo>
                    <a:pt x="0" y="126"/>
                  </a:moveTo>
                  <a:lnTo>
                    <a:pt x="124" y="62"/>
                  </a:lnTo>
                  <a:lnTo>
                    <a:pt x="0" y="0"/>
                  </a:lnTo>
                  <a:lnTo>
                    <a:pt x="0" y="126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+mn-lt"/>
              </a:endParaRPr>
            </a:p>
          </p:txBody>
        </p:sp>
      </p:grpSp>
      <p:grpSp>
        <p:nvGrpSpPr>
          <p:cNvPr id="3" name="Group 38"/>
          <p:cNvGrpSpPr>
            <a:grpSpLocks/>
          </p:cNvGrpSpPr>
          <p:nvPr/>
        </p:nvGrpSpPr>
        <p:grpSpPr bwMode="auto">
          <a:xfrm>
            <a:off x="4946650" y="2538413"/>
            <a:ext cx="377825" cy="100013"/>
            <a:chOff x="3116" y="1599"/>
            <a:chExt cx="238" cy="63"/>
          </a:xfrm>
          <a:solidFill>
            <a:srgbClr val="00B050"/>
          </a:solidFill>
        </p:grpSpPr>
        <p:sp>
          <p:nvSpPr>
            <p:cNvPr id="22644" name="Line 36"/>
            <p:cNvSpPr>
              <a:spLocks noChangeShapeType="1"/>
            </p:cNvSpPr>
            <p:nvPr/>
          </p:nvSpPr>
          <p:spPr bwMode="auto">
            <a:xfrm>
              <a:off x="3116" y="1630"/>
              <a:ext cx="178" cy="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+mn-lt"/>
              </a:endParaRPr>
            </a:p>
          </p:txBody>
        </p:sp>
        <p:sp>
          <p:nvSpPr>
            <p:cNvPr id="22645" name="Freeform 37"/>
            <p:cNvSpPr>
              <a:spLocks/>
            </p:cNvSpPr>
            <p:nvPr/>
          </p:nvSpPr>
          <p:spPr bwMode="auto">
            <a:xfrm>
              <a:off x="3292" y="1599"/>
              <a:ext cx="62" cy="63"/>
            </a:xfrm>
            <a:custGeom>
              <a:avLst/>
              <a:gdLst>
                <a:gd name="T0" fmla="*/ 0 w 123"/>
                <a:gd name="T1" fmla="*/ 32 h 126"/>
                <a:gd name="T2" fmla="*/ 31 w 123"/>
                <a:gd name="T3" fmla="*/ 16 h 126"/>
                <a:gd name="T4" fmla="*/ 0 w 123"/>
                <a:gd name="T5" fmla="*/ 0 h 126"/>
                <a:gd name="T6" fmla="*/ 0 w 123"/>
                <a:gd name="T7" fmla="*/ 32 h 12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3"/>
                <a:gd name="T13" fmla="*/ 0 h 126"/>
                <a:gd name="T14" fmla="*/ 123 w 123"/>
                <a:gd name="T15" fmla="*/ 126 h 12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3" h="126">
                  <a:moveTo>
                    <a:pt x="0" y="126"/>
                  </a:moveTo>
                  <a:lnTo>
                    <a:pt x="123" y="62"/>
                  </a:lnTo>
                  <a:lnTo>
                    <a:pt x="0" y="0"/>
                  </a:lnTo>
                  <a:lnTo>
                    <a:pt x="0" y="126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+mn-lt"/>
              </a:endParaRPr>
            </a:p>
          </p:txBody>
        </p:sp>
      </p:grpSp>
      <p:grpSp>
        <p:nvGrpSpPr>
          <p:cNvPr id="4" name="Group 41"/>
          <p:cNvGrpSpPr>
            <a:grpSpLocks/>
          </p:cNvGrpSpPr>
          <p:nvPr/>
        </p:nvGrpSpPr>
        <p:grpSpPr bwMode="auto">
          <a:xfrm>
            <a:off x="6274305" y="2537618"/>
            <a:ext cx="454025" cy="100013"/>
            <a:chOff x="3927" y="1599"/>
            <a:chExt cx="286" cy="63"/>
          </a:xfrm>
          <a:solidFill>
            <a:srgbClr val="00B050"/>
          </a:solidFill>
        </p:grpSpPr>
        <p:sp>
          <p:nvSpPr>
            <p:cNvPr id="22642" name="Line 39"/>
            <p:cNvSpPr>
              <a:spLocks noChangeShapeType="1"/>
            </p:cNvSpPr>
            <p:nvPr/>
          </p:nvSpPr>
          <p:spPr bwMode="auto">
            <a:xfrm>
              <a:off x="3927" y="1630"/>
              <a:ext cx="226" cy="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+mn-lt"/>
              </a:endParaRPr>
            </a:p>
          </p:txBody>
        </p:sp>
        <p:sp>
          <p:nvSpPr>
            <p:cNvPr id="22643" name="Freeform 40"/>
            <p:cNvSpPr>
              <a:spLocks/>
            </p:cNvSpPr>
            <p:nvPr/>
          </p:nvSpPr>
          <p:spPr bwMode="auto">
            <a:xfrm>
              <a:off x="4151" y="1599"/>
              <a:ext cx="62" cy="63"/>
            </a:xfrm>
            <a:custGeom>
              <a:avLst/>
              <a:gdLst>
                <a:gd name="T0" fmla="*/ 0 w 123"/>
                <a:gd name="T1" fmla="*/ 32 h 126"/>
                <a:gd name="T2" fmla="*/ 31 w 123"/>
                <a:gd name="T3" fmla="*/ 16 h 126"/>
                <a:gd name="T4" fmla="*/ 0 w 123"/>
                <a:gd name="T5" fmla="*/ 0 h 126"/>
                <a:gd name="T6" fmla="*/ 0 w 123"/>
                <a:gd name="T7" fmla="*/ 32 h 12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3"/>
                <a:gd name="T13" fmla="*/ 0 h 126"/>
                <a:gd name="T14" fmla="*/ 123 w 123"/>
                <a:gd name="T15" fmla="*/ 126 h 12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3" h="126">
                  <a:moveTo>
                    <a:pt x="0" y="126"/>
                  </a:moveTo>
                  <a:lnTo>
                    <a:pt x="123" y="62"/>
                  </a:lnTo>
                  <a:lnTo>
                    <a:pt x="0" y="0"/>
                  </a:lnTo>
                  <a:lnTo>
                    <a:pt x="0" y="126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+mn-lt"/>
              </a:endParaRPr>
            </a:p>
          </p:txBody>
        </p:sp>
      </p:grpSp>
      <p:sp>
        <p:nvSpPr>
          <p:cNvPr id="19484" name="Rectangle 42"/>
          <p:cNvSpPr>
            <a:spLocks noChangeArrowheads="1"/>
          </p:cNvSpPr>
          <p:nvPr/>
        </p:nvSpPr>
        <p:spPr bwMode="auto">
          <a:xfrm>
            <a:off x="67470" y="2377697"/>
            <a:ext cx="1304925" cy="446088"/>
          </a:xfrm>
          <a:prstGeom prst="rect">
            <a:avLst/>
          </a:prstGeom>
          <a:solidFill>
            <a:srgbClr val="CC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+mn-lt"/>
            </a:endParaRPr>
          </a:p>
        </p:txBody>
      </p:sp>
      <p:sp>
        <p:nvSpPr>
          <p:cNvPr id="19485" name="Rectangle 43"/>
          <p:cNvSpPr>
            <a:spLocks noChangeArrowheads="1"/>
          </p:cNvSpPr>
          <p:nvPr/>
        </p:nvSpPr>
        <p:spPr bwMode="auto">
          <a:xfrm>
            <a:off x="133867" y="2481104"/>
            <a:ext cx="1167884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/>
          <a:p>
            <a:r>
              <a:rPr lang="ru-RU" sz="1600" dirty="0">
                <a:solidFill>
                  <a:srgbClr val="000000"/>
                </a:solidFill>
                <a:latin typeface="+mn-lt"/>
              </a:rPr>
              <a:t>Поставщики</a:t>
            </a:r>
            <a:endParaRPr lang="en-US" sz="2000" dirty="0">
              <a:solidFill>
                <a:srgbClr val="FFFFFF"/>
              </a:solidFill>
              <a:latin typeface="+mn-lt"/>
            </a:endParaRPr>
          </a:p>
        </p:txBody>
      </p:sp>
      <p:grpSp>
        <p:nvGrpSpPr>
          <p:cNvPr id="5" name="Group 46"/>
          <p:cNvGrpSpPr>
            <a:grpSpLocks/>
          </p:cNvGrpSpPr>
          <p:nvPr/>
        </p:nvGrpSpPr>
        <p:grpSpPr bwMode="auto">
          <a:xfrm>
            <a:off x="1362075" y="2565400"/>
            <a:ext cx="379413" cy="100013"/>
            <a:chOff x="1111" y="1599"/>
            <a:chExt cx="239" cy="63"/>
          </a:xfrm>
          <a:solidFill>
            <a:srgbClr val="00B050"/>
          </a:solidFill>
        </p:grpSpPr>
        <p:sp>
          <p:nvSpPr>
            <p:cNvPr id="22640" name="Line 44"/>
            <p:cNvSpPr>
              <a:spLocks noChangeShapeType="1"/>
            </p:cNvSpPr>
            <p:nvPr/>
          </p:nvSpPr>
          <p:spPr bwMode="auto">
            <a:xfrm>
              <a:off x="1111" y="1630"/>
              <a:ext cx="179" cy="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+mn-lt"/>
              </a:endParaRPr>
            </a:p>
          </p:txBody>
        </p:sp>
        <p:sp>
          <p:nvSpPr>
            <p:cNvPr id="22641" name="Freeform 45"/>
            <p:cNvSpPr>
              <a:spLocks/>
            </p:cNvSpPr>
            <p:nvPr/>
          </p:nvSpPr>
          <p:spPr bwMode="auto">
            <a:xfrm>
              <a:off x="1288" y="1599"/>
              <a:ext cx="62" cy="63"/>
            </a:xfrm>
            <a:custGeom>
              <a:avLst/>
              <a:gdLst>
                <a:gd name="T0" fmla="*/ 0 w 123"/>
                <a:gd name="T1" fmla="*/ 32 h 126"/>
                <a:gd name="T2" fmla="*/ 31 w 123"/>
                <a:gd name="T3" fmla="*/ 16 h 126"/>
                <a:gd name="T4" fmla="*/ 0 w 123"/>
                <a:gd name="T5" fmla="*/ 0 h 126"/>
                <a:gd name="T6" fmla="*/ 0 w 123"/>
                <a:gd name="T7" fmla="*/ 32 h 12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3"/>
                <a:gd name="T13" fmla="*/ 0 h 126"/>
                <a:gd name="T14" fmla="*/ 123 w 123"/>
                <a:gd name="T15" fmla="*/ 126 h 12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3" h="126">
                  <a:moveTo>
                    <a:pt x="0" y="126"/>
                  </a:moveTo>
                  <a:lnTo>
                    <a:pt x="123" y="62"/>
                  </a:lnTo>
                  <a:lnTo>
                    <a:pt x="0" y="0"/>
                  </a:lnTo>
                  <a:lnTo>
                    <a:pt x="0" y="126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+mn-lt"/>
              </a:endParaRPr>
            </a:p>
          </p:txBody>
        </p:sp>
      </p:grpSp>
      <p:grpSp>
        <p:nvGrpSpPr>
          <p:cNvPr id="6" name="Group 64"/>
          <p:cNvGrpSpPr>
            <a:grpSpLocks/>
          </p:cNvGrpSpPr>
          <p:nvPr/>
        </p:nvGrpSpPr>
        <p:grpSpPr bwMode="auto">
          <a:xfrm>
            <a:off x="1693863" y="2895600"/>
            <a:ext cx="6408738" cy="598488"/>
            <a:chOff x="1067" y="1824"/>
            <a:chExt cx="4037" cy="377"/>
          </a:xfrm>
        </p:grpSpPr>
        <p:sp>
          <p:nvSpPr>
            <p:cNvPr id="19535" name="Oval 48"/>
            <p:cNvSpPr>
              <a:spLocks noChangeArrowheads="1"/>
            </p:cNvSpPr>
            <p:nvPr/>
          </p:nvSpPr>
          <p:spPr bwMode="auto">
            <a:xfrm>
              <a:off x="3787" y="1824"/>
              <a:ext cx="1317" cy="377"/>
            </a:xfrm>
            <a:prstGeom prst="ellipse">
              <a:avLst/>
            </a:prstGeom>
            <a:solidFill>
              <a:srgbClr val="CCFF99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solidFill>
                  <a:srgbClr val="FFFFFF"/>
                </a:solidFill>
                <a:latin typeface="+mn-lt"/>
              </a:endParaRPr>
            </a:p>
          </p:txBody>
        </p:sp>
        <p:sp>
          <p:nvSpPr>
            <p:cNvPr id="19536" name="Rectangle 49"/>
            <p:cNvSpPr>
              <a:spLocks noChangeArrowheads="1"/>
            </p:cNvSpPr>
            <p:nvPr/>
          </p:nvSpPr>
          <p:spPr bwMode="auto">
            <a:xfrm>
              <a:off x="3784" y="1869"/>
              <a:ext cx="886" cy="3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solidFill>
                  <a:srgbClr val="FFFFFF"/>
                </a:solidFill>
                <a:latin typeface="+mn-lt"/>
              </a:endParaRPr>
            </a:p>
          </p:txBody>
        </p:sp>
        <p:sp>
          <p:nvSpPr>
            <p:cNvPr id="19537" name="Rectangle 50"/>
            <p:cNvSpPr>
              <a:spLocks noChangeArrowheads="1"/>
            </p:cNvSpPr>
            <p:nvPr/>
          </p:nvSpPr>
          <p:spPr bwMode="auto">
            <a:xfrm>
              <a:off x="3920" y="1905"/>
              <a:ext cx="446" cy="13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ru-RU" sz="1400" dirty="0">
                  <a:solidFill>
                    <a:srgbClr val="000000"/>
                  </a:solidFill>
                  <a:latin typeface="+mn-lt"/>
                </a:rPr>
                <a:t>Процесс</a:t>
              </a:r>
              <a:endParaRPr lang="en-US" sz="2200" dirty="0">
                <a:solidFill>
                  <a:srgbClr val="FFFFFF"/>
                </a:solidFill>
                <a:latin typeface="+mn-lt"/>
              </a:endParaRPr>
            </a:p>
          </p:txBody>
        </p:sp>
        <p:sp>
          <p:nvSpPr>
            <p:cNvPr id="19538" name="Rectangle 51"/>
            <p:cNvSpPr>
              <a:spLocks noChangeArrowheads="1"/>
            </p:cNvSpPr>
            <p:nvPr/>
          </p:nvSpPr>
          <p:spPr bwMode="auto">
            <a:xfrm>
              <a:off x="4057" y="2039"/>
              <a:ext cx="900" cy="13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ru-RU" sz="1400" dirty="0">
                  <a:solidFill>
                    <a:srgbClr val="000000"/>
                  </a:solidFill>
                  <a:latin typeface="+mn-lt"/>
                </a:rPr>
                <a:t>заказ покупателя</a:t>
              </a:r>
            </a:p>
          </p:txBody>
        </p:sp>
        <p:sp>
          <p:nvSpPr>
            <p:cNvPr id="19539" name="Oval 52"/>
            <p:cNvSpPr>
              <a:spLocks noChangeArrowheads="1"/>
            </p:cNvSpPr>
            <p:nvPr/>
          </p:nvSpPr>
          <p:spPr bwMode="auto">
            <a:xfrm>
              <a:off x="2880" y="1824"/>
              <a:ext cx="902" cy="377"/>
            </a:xfrm>
            <a:prstGeom prst="ellipse">
              <a:avLst/>
            </a:prstGeom>
            <a:solidFill>
              <a:srgbClr val="CCFF99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solidFill>
                  <a:srgbClr val="FFFFFF"/>
                </a:solidFill>
                <a:latin typeface="+mn-lt"/>
              </a:endParaRPr>
            </a:p>
          </p:txBody>
        </p:sp>
        <p:sp>
          <p:nvSpPr>
            <p:cNvPr id="19540" name="Rectangle 53"/>
            <p:cNvSpPr>
              <a:spLocks noChangeArrowheads="1"/>
            </p:cNvSpPr>
            <p:nvPr/>
          </p:nvSpPr>
          <p:spPr bwMode="auto">
            <a:xfrm>
              <a:off x="2925" y="1869"/>
              <a:ext cx="857" cy="3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solidFill>
                  <a:srgbClr val="FFFFFF"/>
                </a:solidFill>
                <a:latin typeface="+mn-lt"/>
              </a:endParaRPr>
            </a:p>
          </p:txBody>
        </p:sp>
        <p:sp>
          <p:nvSpPr>
            <p:cNvPr id="19541" name="Rectangle 54"/>
            <p:cNvSpPr>
              <a:spLocks noChangeArrowheads="1"/>
            </p:cNvSpPr>
            <p:nvPr/>
          </p:nvSpPr>
          <p:spPr bwMode="auto">
            <a:xfrm>
              <a:off x="2982" y="1905"/>
              <a:ext cx="446" cy="13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ru-RU" sz="1400" dirty="0">
                  <a:solidFill>
                    <a:srgbClr val="000000"/>
                  </a:solidFill>
                  <a:latin typeface="+mn-lt"/>
                </a:rPr>
                <a:t>Процесс</a:t>
              </a:r>
              <a:endParaRPr lang="en-US" sz="2200" dirty="0">
                <a:solidFill>
                  <a:srgbClr val="FFFFFF"/>
                </a:solidFill>
                <a:latin typeface="+mn-lt"/>
              </a:endParaRPr>
            </a:p>
          </p:txBody>
        </p:sp>
        <p:sp>
          <p:nvSpPr>
            <p:cNvPr id="19542" name="Rectangle 55"/>
            <p:cNvSpPr>
              <a:spLocks noChangeArrowheads="1"/>
            </p:cNvSpPr>
            <p:nvPr/>
          </p:nvSpPr>
          <p:spPr bwMode="auto">
            <a:xfrm>
              <a:off x="3050" y="2032"/>
              <a:ext cx="626" cy="13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ru-RU" sz="1400" dirty="0">
                  <a:solidFill>
                    <a:srgbClr val="000000"/>
                  </a:solidFill>
                  <a:latin typeface="+mn-lt"/>
                </a:rPr>
                <a:t>пополнение</a:t>
              </a:r>
              <a:endParaRPr lang="en-US" sz="2200" dirty="0">
                <a:solidFill>
                  <a:srgbClr val="FFFFFF"/>
                </a:solidFill>
                <a:latin typeface="+mn-lt"/>
              </a:endParaRPr>
            </a:p>
          </p:txBody>
        </p:sp>
        <p:sp>
          <p:nvSpPr>
            <p:cNvPr id="19543" name="Oval 56"/>
            <p:cNvSpPr>
              <a:spLocks noChangeArrowheads="1"/>
            </p:cNvSpPr>
            <p:nvPr/>
          </p:nvSpPr>
          <p:spPr bwMode="auto">
            <a:xfrm>
              <a:off x="1973" y="1824"/>
              <a:ext cx="902" cy="377"/>
            </a:xfrm>
            <a:prstGeom prst="ellipse">
              <a:avLst/>
            </a:prstGeom>
            <a:solidFill>
              <a:srgbClr val="CCFF99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solidFill>
                  <a:srgbClr val="FFFFFF"/>
                </a:solidFill>
                <a:latin typeface="+mn-lt"/>
              </a:endParaRPr>
            </a:p>
          </p:txBody>
        </p:sp>
        <p:sp>
          <p:nvSpPr>
            <p:cNvPr id="19544" name="Rectangle 57"/>
            <p:cNvSpPr>
              <a:spLocks noChangeArrowheads="1"/>
            </p:cNvSpPr>
            <p:nvPr/>
          </p:nvSpPr>
          <p:spPr bwMode="auto">
            <a:xfrm>
              <a:off x="2018" y="1869"/>
              <a:ext cx="819" cy="3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solidFill>
                  <a:srgbClr val="FFFFFF"/>
                </a:solidFill>
                <a:latin typeface="+mn-lt"/>
              </a:endParaRPr>
            </a:p>
          </p:txBody>
        </p:sp>
        <p:sp>
          <p:nvSpPr>
            <p:cNvPr id="19545" name="Rectangle 58"/>
            <p:cNvSpPr>
              <a:spLocks noChangeArrowheads="1"/>
            </p:cNvSpPr>
            <p:nvPr/>
          </p:nvSpPr>
          <p:spPr bwMode="auto">
            <a:xfrm>
              <a:off x="2076" y="1905"/>
              <a:ext cx="446" cy="13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ru-RU" sz="1400" dirty="0">
                  <a:solidFill>
                    <a:srgbClr val="000000"/>
                  </a:solidFill>
                  <a:latin typeface="+mn-lt"/>
                </a:rPr>
                <a:t>Процесс</a:t>
              </a:r>
              <a:endParaRPr lang="en-US" sz="2200" dirty="0">
                <a:solidFill>
                  <a:srgbClr val="FFFFFF"/>
                </a:solidFill>
                <a:latin typeface="+mn-lt"/>
              </a:endParaRPr>
            </a:p>
          </p:txBody>
        </p:sp>
        <p:sp>
          <p:nvSpPr>
            <p:cNvPr id="19546" name="Rectangle 59"/>
            <p:cNvSpPr>
              <a:spLocks noChangeArrowheads="1"/>
            </p:cNvSpPr>
            <p:nvPr/>
          </p:nvSpPr>
          <p:spPr bwMode="auto">
            <a:xfrm>
              <a:off x="2161" y="2021"/>
              <a:ext cx="717" cy="13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ru-RU" sz="1400" dirty="0">
                  <a:solidFill>
                    <a:srgbClr val="000000"/>
                  </a:solidFill>
                  <a:latin typeface="+mn-lt"/>
                </a:rPr>
                <a:t>производство</a:t>
              </a:r>
              <a:endParaRPr lang="en-US" sz="2200" dirty="0">
                <a:solidFill>
                  <a:srgbClr val="FFFFFF"/>
                </a:solidFill>
                <a:latin typeface="+mn-lt"/>
              </a:endParaRPr>
            </a:p>
          </p:txBody>
        </p:sp>
        <p:sp>
          <p:nvSpPr>
            <p:cNvPr id="19547" name="Oval 60"/>
            <p:cNvSpPr>
              <a:spLocks noChangeArrowheads="1"/>
            </p:cNvSpPr>
            <p:nvPr/>
          </p:nvSpPr>
          <p:spPr bwMode="auto">
            <a:xfrm>
              <a:off x="1067" y="1824"/>
              <a:ext cx="901" cy="377"/>
            </a:xfrm>
            <a:prstGeom prst="ellipse">
              <a:avLst/>
            </a:prstGeom>
            <a:solidFill>
              <a:srgbClr val="CCFF99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solidFill>
                  <a:srgbClr val="FFFFFF"/>
                </a:solidFill>
                <a:latin typeface="+mn-lt"/>
              </a:endParaRPr>
            </a:p>
          </p:txBody>
        </p:sp>
        <p:sp>
          <p:nvSpPr>
            <p:cNvPr id="19548" name="Rectangle 61"/>
            <p:cNvSpPr>
              <a:spLocks noChangeArrowheads="1"/>
            </p:cNvSpPr>
            <p:nvPr/>
          </p:nvSpPr>
          <p:spPr bwMode="auto">
            <a:xfrm>
              <a:off x="1111" y="1869"/>
              <a:ext cx="752" cy="3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solidFill>
                  <a:srgbClr val="FFFFFF"/>
                </a:solidFill>
                <a:latin typeface="+mn-lt"/>
              </a:endParaRPr>
            </a:p>
          </p:txBody>
        </p:sp>
        <p:sp>
          <p:nvSpPr>
            <p:cNvPr id="19549" name="Rectangle 62"/>
            <p:cNvSpPr>
              <a:spLocks noChangeArrowheads="1"/>
            </p:cNvSpPr>
            <p:nvPr/>
          </p:nvSpPr>
          <p:spPr bwMode="auto">
            <a:xfrm>
              <a:off x="1274" y="1905"/>
              <a:ext cx="446" cy="13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ru-RU" sz="1400" dirty="0">
                  <a:solidFill>
                    <a:srgbClr val="000000"/>
                  </a:solidFill>
                  <a:latin typeface="+mn-lt"/>
                </a:rPr>
                <a:t>Процесс</a:t>
              </a:r>
              <a:endParaRPr lang="en-US" sz="2200" dirty="0">
                <a:solidFill>
                  <a:srgbClr val="FFFFFF"/>
                </a:solidFill>
                <a:latin typeface="+mn-lt"/>
              </a:endParaRPr>
            </a:p>
          </p:txBody>
        </p:sp>
        <p:sp>
          <p:nvSpPr>
            <p:cNvPr id="19550" name="Rectangle 63"/>
            <p:cNvSpPr>
              <a:spLocks noChangeArrowheads="1"/>
            </p:cNvSpPr>
            <p:nvPr/>
          </p:nvSpPr>
          <p:spPr bwMode="auto">
            <a:xfrm>
              <a:off x="1385" y="2039"/>
              <a:ext cx="395" cy="13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ru-RU" sz="1400" dirty="0">
                  <a:solidFill>
                    <a:srgbClr val="000000"/>
                  </a:solidFill>
                  <a:latin typeface="+mn-lt"/>
                </a:rPr>
                <a:t>закупок</a:t>
              </a:r>
              <a:endParaRPr lang="en-US" sz="2200" dirty="0">
                <a:solidFill>
                  <a:srgbClr val="FFFFFF"/>
                </a:solidFill>
                <a:latin typeface="+mn-lt"/>
              </a:endParaRPr>
            </a:p>
          </p:txBody>
        </p:sp>
      </p:grpSp>
      <p:sp>
        <p:nvSpPr>
          <p:cNvPr id="19488" name="Rectangle 65"/>
          <p:cNvSpPr>
            <a:spLocks noChangeArrowheads="1"/>
          </p:cNvSpPr>
          <p:nvPr/>
        </p:nvSpPr>
        <p:spPr bwMode="auto">
          <a:xfrm>
            <a:off x="2824163" y="4487863"/>
            <a:ext cx="1209675" cy="447675"/>
          </a:xfrm>
          <a:prstGeom prst="rect">
            <a:avLst/>
          </a:prstGeom>
          <a:solidFill>
            <a:srgbClr val="CC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+mn-lt"/>
            </a:endParaRPr>
          </a:p>
        </p:txBody>
      </p:sp>
      <p:sp>
        <p:nvSpPr>
          <p:cNvPr id="19489" name="Rectangle 66"/>
          <p:cNvSpPr>
            <a:spLocks noChangeArrowheads="1"/>
          </p:cNvSpPr>
          <p:nvPr/>
        </p:nvSpPr>
        <p:spPr bwMode="auto">
          <a:xfrm>
            <a:off x="2831823" y="4598114"/>
            <a:ext cx="1167884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600" dirty="0">
                <a:solidFill>
                  <a:srgbClr val="000000"/>
                </a:solidFill>
                <a:latin typeface="+mn-lt"/>
              </a:rPr>
              <a:t>Поставщики</a:t>
            </a:r>
            <a:endParaRPr lang="en-US" sz="2000" dirty="0">
              <a:solidFill>
                <a:srgbClr val="FFFFFF"/>
              </a:solidFill>
              <a:latin typeface="+mn-lt"/>
            </a:endParaRPr>
          </a:p>
        </p:txBody>
      </p:sp>
      <p:sp>
        <p:nvSpPr>
          <p:cNvPr id="19490" name="Rectangle 67"/>
          <p:cNvSpPr>
            <a:spLocks noChangeArrowheads="1"/>
          </p:cNvSpPr>
          <p:nvPr/>
        </p:nvSpPr>
        <p:spPr bwMode="auto">
          <a:xfrm>
            <a:off x="4799013" y="4487863"/>
            <a:ext cx="1052512" cy="447675"/>
          </a:xfrm>
          <a:prstGeom prst="rect">
            <a:avLst/>
          </a:prstGeom>
          <a:solidFill>
            <a:srgbClr val="CC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+mn-lt"/>
            </a:endParaRPr>
          </a:p>
        </p:txBody>
      </p:sp>
      <p:sp>
        <p:nvSpPr>
          <p:cNvPr id="19491" name="Rectangle 68"/>
          <p:cNvSpPr>
            <a:spLocks noChangeArrowheads="1"/>
          </p:cNvSpPr>
          <p:nvPr/>
        </p:nvSpPr>
        <p:spPr bwMode="auto">
          <a:xfrm>
            <a:off x="5151438" y="4605338"/>
            <a:ext cx="351058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600">
                <a:solidFill>
                  <a:srgbClr val="000000"/>
                </a:solidFill>
                <a:latin typeface="+mn-lt"/>
              </a:rPr>
              <a:t>Dell</a:t>
            </a:r>
            <a:endParaRPr lang="en-US" sz="2200">
              <a:solidFill>
                <a:srgbClr val="FFFFFF"/>
              </a:solidFill>
              <a:latin typeface="+mn-lt"/>
            </a:endParaRPr>
          </a:p>
        </p:txBody>
      </p:sp>
      <p:sp>
        <p:nvSpPr>
          <p:cNvPr id="19492" name="Rectangle 69"/>
          <p:cNvSpPr>
            <a:spLocks noChangeArrowheads="1"/>
          </p:cNvSpPr>
          <p:nvPr/>
        </p:nvSpPr>
        <p:spPr bwMode="auto">
          <a:xfrm>
            <a:off x="6692900" y="4487863"/>
            <a:ext cx="1270140" cy="447675"/>
          </a:xfrm>
          <a:prstGeom prst="rect">
            <a:avLst/>
          </a:prstGeom>
          <a:solidFill>
            <a:srgbClr val="CC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+mn-lt"/>
            </a:endParaRPr>
          </a:p>
        </p:txBody>
      </p:sp>
      <p:sp>
        <p:nvSpPr>
          <p:cNvPr id="19493" name="Rectangle 70"/>
          <p:cNvSpPr>
            <a:spLocks noChangeArrowheads="1"/>
          </p:cNvSpPr>
          <p:nvPr/>
        </p:nvSpPr>
        <p:spPr bwMode="auto">
          <a:xfrm>
            <a:off x="6731000" y="4605338"/>
            <a:ext cx="1110817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600" dirty="0">
                <a:solidFill>
                  <a:srgbClr val="000000"/>
                </a:solidFill>
                <a:latin typeface="+mn-lt"/>
              </a:rPr>
              <a:t>Покупатели</a:t>
            </a:r>
            <a:endParaRPr lang="en-US" sz="2200" dirty="0">
              <a:solidFill>
                <a:srgbClr val="FFFFFF"/>
              </a:solidFill>
              <a:latin typeface="+mn-lt"/>
            </a:endParaRPr>
          </a:p>
        </p:txBody>
      </p:sp>
      <p:grpSp>
        <p:nvGrpSpPr>
          <p:cNvPr id="7" name="Group 73"/>
          <p:cNvGrpSpPr>
            <a:grpSpLocks/>
          </p:cNvGrpSpPr>
          <p:nvPr/>
        </p:nvGrpSpPr>
        <p:grpSpPr bwMode="auto">
          <a:xfrm>
            <a:off x="4037013" y="4662488"/>
            <a:ext cx="757238" cy="98425"/>
            <a:chOff x="2543" y="2937"/>
            <a:chExt cx="477" cy="62"/>
          </a:xfrm>
          <a:solidFill>
            <a:srgbClr val="00B050"/>
          </a:solidFill>
        </p:grpSpPr>
        <p:sp>
          <p:nvSpPr>
            <p:cNvPr id="22606" name="Line 71"/>
            <p:cNvSpPr>
              <a:spLocks noChangeShapeType="1"/>
            </p:cNvSpPr>
            <p:nvPr/>
          </p:nvSpPr>
          <p:spPr bwMode="auto">
            <a:xfrm>
              <a:off x="2543" y="2967"/>
              <a:ext cx="417" cy="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+mn-lt"/>
              </a:endParaRPr>
            </a:p>
          </p:txBody>
        </p:sp>
        <p:sp>
          <p:nvSpPr>
            <p:cNvPr id="22607" name="Freeform 72"/>
            <p:cNvSpPr>
              <a:spLocks/>
            </p:cNvSpPr>
            <p:nvPr/>
          </p:nvSpPr>
          <p:spPr bwMode="auto">
            <a:xfrm>
              <a:off x="2958" y="2937"/>
              <a:ext cx="62" cy="62"/>
            </a:xfrm>
            <a:custGeom>
              <a:avLst/>
              <a:gdLst>
                <a:gd name="T0" fmla="*/ 0 w 123"/>
                <a:gd name="T1" fmla="*/ 31 h 126"/>
                <a:gd name="T2" fmla="*/ 31 w 123"/>
                <a:gd name="T3" fmla="*/ 15 h 126"/>
                <a:gd name="T4" fmla="*/ 0 w 123"/>
                <a:gd name="T5" fmla="*/ 0 h 126"/>
                <a:gd name="T6" fmla="*/ 0 w 123"/>
                <a:gd name="T7" fmla="*/ 31 h 12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3"/>
                <a:gd name="T13" fmla="*/ 0 h 126"/>
                <a:gd name="T14" fmla="*/ 123 w 123"/>
                <a:gd name="T15" fmla="*/ 126 h 12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3" h="126">
                  <a:moveTo>
                    <a:pt x="0" y="126"/>
                  </a:moveTo>
                  <a:lnTo>
                    <a:pt x="123" y="62"/>
                  </a:lnTo>
                  <a:lnTo>
                    <a:pt x="0" y="0"/>
                  </a:lnTo>
                  <a:lnTo>
                    <a:pt x="0" y="126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+mn-lt"/>
              </a:endParaRPr>
            </a:p>
          </p:txBody>
        </p:sp>
      </p:grpSp>
      <p:grpSp>
        <p:nvGrpSpPr>
          <p:cNvPr id="8" name="Group 76"/>
          <p:cNvGrpSpPr>
            <a:grpSpLocks/>
          </p:cNvGrpSpPr>
          <p:nvPr/>
        </p:nvGrpSpPr>
        <p:grpSpPr bwMode="auto">
          <a:xfrm>
            <a:off x="5854700" y="4662488"/>
            <a:ext cx="833438" cy="98425"/>
            <a:chOff x="3688" y="2937"/>
            <a:chExt cx="525" cy="62"/>
          </a:xfrm>
          <a:solidFill>
            <a:srgbClr val="00B050"/>
          </a:solidFill>
        </p:grpSpPr>
        <p:sp>
          <p:nvSpPr>
            <p:cNvPr id="22604" name="Line 74"/>
            <p:cNvSpPr>
              <a:spLocks noChangeShapeType="1"/>
            </p:cNvSpPr>
            <p:nvPr/>
          </p:nvSpPr>
          <p:spPr bwMode="auto">
            <a:xfrm>
              <a:off x="3688" y="2967"/>
              <a:ext cx="465" cy="1"/>
            </a:xfrm>
            <a:prstGeom prst="line">
              <a:avLst/>
            </a:pr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+mn-lt"/>
              </a:endParaRPr>
            </a:p>
          </p:txBody>
        </p:sp>
        <p:sp>
          <p:nvSpPr>
            <p:cNvPr id="22605" name="Freeform 75"/>
            <p:cNvSpPr>
              <a:spLocks/>
            </p:cNvSpPr>
            <p:nvPr/>
          </p:nvSpPr>
          <p:spPr bwMode="auto">
            <a:xfrm>
              <a:off x="4151" y="2937"/>
              <a:ext cx="62" cy="62"/>
            </a:xfrm>
            <a:custGeom>
              <a:avLst/>
              <a:gdLst>
                <a:gd name="T0" fmla="*/ 0 w 123"/>
                <a:gd name="T1" fmla="*/ 31 h 126"/>
                <a:gd name="T2" fmla="*/ 31 w 123"/>
                <a:gd name="T3" fmla="*/ 15 h 126"/>
                <a:gd name="T4" fmla="*/ 0 w 123"/>
                <a:gd name="T5" fmla="*/ 0 h 126"/>
                <a:gd name="T6" fmla="*/ 0 w 123"/>
                <a:gd name="T7" fmla="*/ 31 h 12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3"/>
                <a:gd name="T13" fmla="*/ 0 h 126"/>
                <a:gd name="T14" fmla="*/ 123 w 123"/>
                <a:gd name="T15" fmla="*/ 126 h 12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3" h="126">
                  <a:moveTo>
                    <a:pt x="0" y="126"/>
                  </a:moveTo>
                  <a:lnTo>
                    <a:pt x="123" y="62"/>
                  </a:lnTo>
                  <a:lnTo>
                    <a:pt x="0" y="0"/>
                  </a:lnTo>
                  <a:lnTo>
                    <a:pt x="0" y="126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+mn-lt"/>
              </a:endParaRPr>
            </a:p>
          </p:txBody>
        </p:sp>
      </p:grpSp>
      <p:grpSp>
        <p:nvGrpSpPr>
          <p:cNvPr id="9" name="Group 84"/>
          <p:cNvGrpSpPr>
            <a:grpSpLocks/>
          </p:cNvGrpSpPr>
          <p:nvPr/>
        </p:nvGrpSpPr>
        <p:grpSpPr bwMode="auto">
          <a:xfrm>
            <a:off x="5992813" y="2967038"/>
            <a:ext cx="26987" cy="1108075"/>
            <a:chOff x="3775" y="1869"/>
            <a:chExt cx="17" cy="698"/>
          </a:xfrm>
        </p:grpSpPr>
        <p:sp>
          <p:nvSpPr>
            <p:cNvPr id="19529" name="Rectangle 78"/>
            <p:cNvSpPr>
              <a:spLocks noChangeArrowheads="1"/>
            </p:cNvSpPr>
            <p:nvPr/>
          </p:nvSpPr>
          <p:spPr bwMode="auto">
            <a:xfrm>
              <a:off x="3775" y="1869"/>
              <a:ext cx="17" cy="71"/>
            </a:xfrm>
            <a:prstGeom prst="rect">
              <a:avLst/>
            </a:prstGeom>
            <a:solidFill>
              <a:srgbClr val="FF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solidFill>
                  <a:srgbClr val="FFFFFF"/>
                </a:solidFill>
                <a:latin typeface="+mn-lt"/>
              </a:endParaRPr>
            </a:p>
          </p:txBody>
        </p:sp>
        <p:sp>
          <p:nvSpPr>
            <p:cNvPr id="19530" name="Rectangle 79"/>
            <p:cNvSpPr>
              <a:spLocks noChangeArrowheads="1"/>
            </p:cNvSpPr>
            <p:nvPr/>
          </p:nvSpPr>
          <p:spPr bwMode="auto">
            <a:xfrm>
              <a:off x="3775" y="1994"/>
              <a:ext cx="17" cy="72"/>
            </a:xfrm>
            <a:prstGeom prst="rect">
              <a:avLst/>
            </a:prstGeom>
            <a:solidFill>
              <a:srgbClr val="FF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solidFill>
                  <a:srgbClr val="FFFFFF"/>
                </a:solidFill>
                <a:latin typeface="+mn-lt"/>
              </a:endParaRPr>
            </a:p>
          </p:txBody>
        </p:sp>
        <p:sp>
          <p:nvSpPr>
            <p:cNvPr id="19531" name="Rectangle 80"/>
            <p:cNvSpPr>
              <a:spLocks noChangeArrowheads="1"/>
            </p:cNvSpPr>
            <p:nvPr/>
          </p:nvSpPr>
          <p:spPr bwMode="auto">
            <a:xfrm>
              <a:off x="3775" y="2120"/>
              <a:ext cx="17" cy="71"/>
            </a:xfrm>
            <a:prstGeom prst="rect">
              <a:avLst/>
            </a:prstGeom>
            <a:solidFill>
              <a:srgbClr val="FF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solidFill>
                  <a:srgbClr val="FFFFFF"/>
                </a:solidFill>
                <a:latin typeface="+mn-lt"/>
              </a:endParaRPr>
            </a:p>
          </p:txBody>
        </p:sp>
        <p:sp>
          <p:nvSpPr>
            <p:cNvPr id="19532" name="Rectangle 81"/>
            <p:cNvSpPr>
              <a:spLocks noChangeArrowheads="1"/>
            </p:cNvSpPr>
            <p:nvPr/>
          </p:nvSpPr>
          <p:spPr bwMode="auto">
            <a:xfrm>
              <a:off x="3775" y="2245"/>
              <a:ext cx="17" cy="72"/>
            </a:xfrm>
            <a:prstGeom prst="rect">
              <a:avLst/>
            </a:prstGeom>
            <a:solidFill>
              <a:srgbClr val="FF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solidFill>
                  <a:srgbClr val="FFFFFF"/>
                </a:solidFill>
                <a:latin typeface="+mn-lt"/>
              </a:endParaRPr>
            </a:p>
          </p:txBody>
        </p:sp>
        <p:sp>
          <p:nvSpPr>
            <p:cNvPr id="19533" name="Rectangle 82"/>
            <p:cNvSpPr>
              <a:spLocks noChangeArrowheads="1"/>
            </p:cNvSpPr>
            <p:nvPr/>
          </p:nvSpPr>
          <p:spPr bwMode="auto">
            <a:xfrm>
              <a:off x="3775" y="2370"/>
              <a:ext cx="17" cy="72"/>
            </a:xfrm>
            <a:prstGeom prst="rect">
              <a:avLst/>
            </a:prstGeom>
            <a:solidFill>
              <a:srgbClr val="FF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solidFill>
                  <a:srgbClr val="FFFFFF"/>
                </a:solidFill>
                <a:latin typeface="+mn-lt"/>
              </a:endParaRPr>
            </a:p>
          </p:txBody>
        </p:sp>
        <p:sp>
          <p:nvSpPr>
            <p:cNvPr id="19534" name="Rectangle 83"/>
            <p:cNvSpPr>
              <a:spLocks noChangeArrowheads="1"/>
            </p:cNvSpPr>
            <p:nvPr/>
          </p:nvSpPr>
          <p:spPr bwMode="auto">
            <a:xfrm>
              <a:off x="3775" y="2496"/>
              <a:ext cx="17" cy="71"/>
            </a:xfrm>
            <a:prstGeom prst="rect">
              <a:avLst/>
            </a:prstGeom>
            <a:solidFill>
              <a:srgbClr val="FF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solidFill>
                  <a:srgbClr val="FFFFFF"/>
                </a:solidFill>
                <a:latin typeface="+mn-lt"/>
              </a:endParaRPr>
            </a:p>
          </p:txBody>
        </p:sp>
      </p:grpSp>
      <p:grpSp>
        <p:nvGrpSpPr>
          <p:cNvPr id="10" name="Group 87"/>
          <p:cNvGrpSpPr>
            <a:grpSpLocks/>
          </p:cNvGrpSpPr>
          <p:nvPr/>
        </p:nvGrpSpPr>
        <p:grpSpPr bwMode="auto">
          <a:xfrm>
            <a:off x="628650" y="3576638"/>
            <a:ext cx="7499350" cy="147638"/>
            <a:chOff x="396" y="2253"/>
            <a:chExt cx="4724" cy="93"/>
          </a:xfrm>
          <a:solidFill>
            <a:srgbClr val="00B050"/>
          </a:solidFill>
        </p:grpSpPr>
        <p:sp>
          <p:nvSpPr>
            <p:cNvPr id="22588" name="Rectangle 85"/>
            <p:cNvSpPr>
              <a:spLocks noChangeArrowheads="1"/>
            </p:cNvSpPr>
            <p:nvPr/>
          </p:nvSpPr>
          <p:spPr bwMode="auto">
            <a:xfrm>
              <a:off x="396" y="2290"/>
              <a:ext cx="4634" cy="18"/>
            </a:xfrm>
            <a:prstGeom prst="rect">
              <a:avLst/>
            </a:prstGeom>
            <a:grpFill/>
            <a:ln w="9525">
              <a:solidFill>
                <a:srgbClr val="00B050"/>
              </a:solidFill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+mn-lt"/>
              </a:endParaRPr>
            </a:p>
          </p:txBody>
        </p:sp>
        <p:sp>
          <p:nvSpPr>
            <p:cNvPr id="22589" name="Freeform 86"/>
            <p:cNvSpPr>
              <a:spLocks/>
            </p:cNvSpPr>
            <p:nvPr/>
          </p:nvSpPr>
          <p:spPr bwMode="auto">
            <a:xfrm>
              <a:off x="5028" y="2253"/>
              <a:ext cx="92" cy="93"/>
            </a:xfrm>
            <a:custGeom>
              <a:avLst/>
              <a:gdLst>
                <a:gd name="T0" fmla="*/ 0 w 183"/>
                <a:gd name="T1" fmla="*/ 47 h 185"/>
                <a:gd name="T2" fmla="*/ 46 w 183"/>
                <a:gd name="T3" fmla="*/ 23 h 185"/>
                <a:gd name="T4" fmla="*/ 0 w 183"/>
                <a:gd name="T5" fmla="*/ 0 h 185"/>
                <a:gd name="T6" fmla="*/ 0 w 183"/>
                <a:gd name="T7" fmla="*/ 47 h 18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83"/>
                <a:gd name="T13" fmla="*/ 0 h 185"/>
                <a:gd name="T14" fmla="*/ 183 w 183"/>
                <a:gd name="T15" fmla="*/ 185 h 18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83" h="185">
                  <a:moveTo>
                    <a:pt x="0" y="185"/>
                  </a:moveTo>
                  <a:lnTo>
                    <a:pt x="183" y="91"/>
                  </a:lnTo>
                  <a:lnTo>
                    <a:pt x="0" y="0"/>
                  </a:lnTo>
                  <a:lnTo>
                    <a:pt x="0" y="185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latin typeface="+mn-lt"/>
              </a:endParaRPr>
            </a:p>
          </p:txBody>
        </p:sp>
      </p:grpSp>
      <p:sp>
        <p:nvSpPr>
          <p:cNvPr id="19498" name="Rectangle 88"/>
          <p:cNvSpPr>
            <a:spLocks noChangeArrowheads="1"/>
          </p:cNvSpPr>
          <p:nvPr/>
        </p:nvSpPr>
        <p:spPr bwMode="auto">
          <a:xfrm>
            <a:off x="6081713" y="3724275"/>
            <a:ext cx="2020887" cy="33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latin typeface="+mn-lt"/>
            </a:endParaRPr>
          </a:p>
        </p:txBody>
      </p:sp>
      <p:sp>
        <p:nvSpPr>
          <p:cNvPr id="19499" name="Rectangle 89"/>
          <p:cNvSpPr>
            <a:spLocks noChangeArrowheads="1"/>
          </p:cNvSpPr>
          <p:nvPr/>
        </p:nvSpPr>
        <p:spPr bwMode="auto">
          <a:xfrm>
            <a:off x="6173788" y="3781425"/>
            <a:ext cx="1815625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600" b="1" dirty="0">
                <a:latin typeface="+mn-lt"/>
              </a:rPr>
              <a:t>ПРОЦЕССЫ ТЯГИ</a:t>
            </a:r>
            <a:endParaRPr lang="en-US" sz="2200" dirty="0">
              <a:latin typeface="+mn-lt"/>
            </a:endParaRPr>
          </a:p>
        </p:txBody>
      </p:sp>
      <p:sp>
        <p:nvSpPr>
          <p:cNvPr id="19500" name="Rectangle 90"/>
          <p:cNvSpPr>
            <a:spLocks noChangeArrowheads="1"/>
          </p:cNvSpPr>
          <p:nvPr/>
        </p:nvSpPr>
        <p:spPr bwMode="auto">
          <a:xfrm>
            <a:off x="2446338" y="3724275"/>
            <a:ext cx="2052637" cy="33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latin typeface="+mn-lt"/>
            </a:endParaRPr>
          </a:p>
        </p:txBody>
      </p:sp>
      <p:sp>
        <p:nvSpPr>
          <p:cNvPr id="19501" name="Rectangle 91"/>
          <p:cNvSpPr>
            <a:spLocks noChangeArrowheads="1"/>
          </p:cNvSpPr>
          <p:nvPr/>
        </p:nvSpPr>
        <p:spPr bwMode="auto">
          <a:xfrm>
            <a:off x="1948060" y="3864107"/>
            <a:ext cx="3117456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600" b="1" dirty="0">
                <a:latin typeface="+mn-lt"/>
              </a:rPr>
              <a:t>ПРОЦЕССЫ ПРОТАЛКИВАНИЕ</a:t>
            </a:r>
            <a:endParaRPr lang="en-US" sz="2200" dirty="0">
              <a:latin typeface="+mn-lt"/>
            </a:endParaRPr>
          </a:p>
        </p:txBody>
      </p:sp>
      <p:grpSp>
        <p:nvGrpSpPr>
          <p:cNvPr id="11" name="Group 95"/>
          <p:cNvGrpSpPr>
            <a:grpSpLocks/>
          </p:cNvGrpSpPr>
          <p:nvPr/>
        </p:nvGrpSpPr>
        <p:grpSpPr bwMode="auto">
          <a:xfrm>
            <a:off x="2749550" y="5624513"/>
            <a:ext cx="5226050" cy="146050"/>
            <a:chOff x="1732" y="3543"/>
            <a:chExt cx="3292" cy="92"/>
          </a:xfrm>
          <a:solidFill>
            <a:srgbClr val="00B050"/>
          </a:solidFill>
        </p:grpSpPr>
        <p:sp>
          <p:nvSpPr>
            <p:cNvPr id="22580" name="Rectangle 93"/>
            <p:cNvSpPr>
              <a:spLocks noChangeArrowheads="1"/>
            </p:cNvSpPr>
            <p:nvPr/>
          </p:nvSpPr>
          <p:spPr bwMode="auto">
            <a:xfrm>
              <a:off x="1732" y="3579"/>
              <a:ext cx="3203" cy="18"/>
            </a:xfrm>
            <a:prstGeom prst="rect">
              <a:avLst/>
            </a:prstGeom>
            <a:grpFill/>
            <a:ln w="9525">
              <a:solidFill>
                <a:srgbClr val="00B050"/>
              </a:solidFill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+mn-lt"/>
              </a:endParaRPr>
            </a:p>
          </p:txBody>
        </p:sp>
        <p:sp>
          <p:nvSpPr>
            <p:cNvPr id="22581" name="Freeform 94"/>
            <p:cNvSpPr>
              <a:spLocks/>
            </p:cNvSpPr>
            <p:nvPr/>
          </p:nvSpPr>
          <p:spPr bwMode="auto">
            <a:xfrm>
              <a:off x="4933" y="3543"/>
              <a:ext cx="91" cy="92"/>
            </a:xfrm>
            <a:custGeom>
              <a:avLst/>
              <a:gdLst>
                <a:gd name="T0" fmla="*/ 0 w 183"/>
                <a:gd name="T1" fmla="*/ 46 h 185"/>
                <a:gd name="T2" fmla="*/ 45 w 183"/>
                <a:gd name="T3" fmla="*/ 23 h 185"/>
                <a:gd name="T4" fmla="*/ 0 w 183"/>
                <a:gd name="T5" fmla="*/ 0 h 185"/>
                <a:gd name="T6" fmla="*/ 0 w 183"/>
                <a:gd name="T7" fmla="*/ 46 h 18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83"/>
                <a:gd name="T13" fmla="*/ 0 h 185"/>
                <a:gd name="T14" fmla="*/ 183 w 183"/>
                <a:gd name="T15" fmla="*/ 185 h 18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83" h="185">
                  <a:moveTo>
                    <a:pt x="0" y="185"/>
                  </a:moveTo>
                  <a:lnTo>
                    <a:pt x="183" y="92"/>
                  </a:lnTo>
                  <a:lnTo>
                    <a:pt x="0" y="0"/>
                  </a:lnTo>
                  <a:lnTo>
                    <a:pt x="0" y="185"/>
                  </a:lnTo>
                  <a:close/>
                </a:path>
              </a:pathLst>
            </a:custGeom>
            <a:grpFill/>
            <a:ln w="9525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2200">
                <a:solidFill>
                  <a:srgbClr val="FFFFFF"/>
                </a:solidFill>
                <a:latin typeface="+mn-lt"/>
              </a:endParaRPr>
            </a:p>
          </p:txBody>
        </p:sp>
      </p:grpSp>
      <p:grpSp>
        <p:nvGrpSpPr>
          <p:cNvPr id="12" name="Group 102"/>
          <p:cNvGrpSpPr>
            <a:grpSpLocks/>
          </p:cNvGrpSpPr>
          <p:nvPr/>
        </p:nvGrpSpPr>
        <p:grpSpPr bwMode="auto">
          <a:xfrm>
            <a:off x="5006975" y="5014913"/>
            <a:ext cx="28575" cy="1108075"/>
            <a:chOff x="3154" y="3159"/>
            <a:chExt cx="18" cy="698"/>
          </a:xfrm>
        </p:grpSpPr>
        <p:sp>
          <p:nvSpPr>
            <p:cNvPr id="19523" name="Rectangle 96"/>
            <p:cNvSpPr>
              <a:spLocks noChangeArrowheads="1"/>
            </p:cNvSpPr>
            <p:nvPr/>
          </p:nvSpPr>
          <p:spPr bwMode="auto">
            <a:xfrm>
              <a:off x="3154" y="3159"/>
              <a:ext cx="18" cy="71"/>
            </a:xfrm>
            <a:prstGeom prst="rect">
              <a:avLst/>
            </a:prstGeom>
            <a:solidFill>
              <a:srgbClr val="FF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solidFill>
                  <a:srgbClr val="FFFFFF"/>
                </a:solidFill>
                <a:latin typeface="+mn-lt"/>
              </a:endParaRPr>
            </a:p>
          </p:txBody>
        </p:sp>
        <p:sp>
          <p:nvSpPr>
            <p:cNvPr id="19524" name="Rectangle 97"/>
            <p:cNvSpPr>
              <a:spLocks noChangeArrowheads="1"/>
            </p:cNvSpPr>
            <p:nvPr/>
          </p:nvSpPr>
          <p:spPr bwMode="auto">
            <a:xfrm>
              <a:off x="3154" y="3284"/>
              <a:ext cx="18" cy="72"/>
            </a:xfrm>
            <a:prstGeom prst="rect">
              <a:avLst/>
            </a:prstGeom>
            <a:solidFill>
              <a:srgbClr val="FF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solidFill>
                  <a:srgbClr val="FFFFFF"/>
                </a:solidFill>
                <a:latin typeface="+mn-lt"/>
              </a:endParaRPr>
            </a:p>
          </p:txBody>
        </p:sp>
        <p:sp>
          <p:nvSpPr>
            <p:cNvPr id="19525" name="Rectangle 98"/>
            <p:cNvSpPr>
              <a:spLocks noChangeArrowheads="1"/>
            </p:cNvSpPr>
            <p:nvPr/>
          </p:nvSpPr>
          <p:spPr bwMode="auto">
            <a:xfrm>
              <a:off x="3154" y="3409"/>
              <a:ext cx="18" cy="72"/>
            </a:xfrm>
            <a:prstGeom prst="rect">
              <a:avLst/>
            </a:prstGeom>
            <a:solidFill>
              <a:srgbClr val="FF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solidFill>
                  <a:srgbClr val="FFFFFF"/>
                </a:solidFill>
                <a:latin typeface="+mn-lt"/>
              </a:endParaRPr>
            </a:p>
          </p:txBody>
        </p:sp>
        <p:sp>
          <p:nvSpPr>
            <p:cNvPr id="19526" name="Rectangle 99"/>
            <p:cNvSpPr>
              <a:spLocks noChangeArrowheads="1"/>
            </p:cNvSpPr>
            <p:nvPr/>
          </p:nvSpPr>
          <p:spPr bwMode="auto">
            <a:xfrm>
              <a:off x="3154" y="3535"/>
              <a:ext cx="18" cy="71"/>
            </a:xfrm>
            <a:prstGeom prst="rect">
              <a:avLst/>
            </a:prstGeom>
            <a:solidFill>
              <a:srgbClr val="FF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solidFill>
                  <a:srgbClr val="FFFFFF"/>
                </a:solidFill>
                <a:latin typeface="+mn-lt"/>
              </a:endParaRPr>
            </a:p>
          </p:txBody>
        </p:sp>
        <p:sp>
          <p:nvSpPr>
            <p:cNvPr id="19527" name="Rectangle 100"/>
            <p:cNvSpPr>
              <a:spLocks noChangeArrowheads="1"/>
            </p:cNvSpPr>
            <p:nvPr/>
          </p:nvSpPr>
          <p:spPr bwMode="auto">
            <a:xfrm>
              <a:off x="3154" y="3660"/>
              <a:ext cx="18" cy="72"/>
            </a:xfrm>
            <a:prstGeom prst="rect">
              <a:avLst/>
            </a:prstGeom>
            <a:solidFill>
              <a:srgbClr val="FF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solidFill>
                  <a:srgbClr val="FFFFFF"/>
                </a:solidFill>
                <a:latin typeface="+mn-lt"/>
              </a:endParaRPr>
            </a:p>
          </p:txBody>
        </p:sp>
        <p:sp>
          <p:nvSpPr>
            <p:cNvPr id="19528" name="Rectangle 101"/>
            <p:cNvSpPr>
              <a:spLocks noChangeArrowheads="1"/>
            </p:cNvSpPr>
            <p:nvPr/>
          </p:nvSpPr>
          <p:spPr bwMode="auto">
            <a:xfrm>
              <a:off x="3154" y="3785"/>
              <a:ext cx="18" cy="72"/>
            </a:xfrm>
            <a:prstGeom prst="rect">
              <a:avLst/>
            </a:prstGeom>
            <a:solidFill>
              <a:srgbClr val="FF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solidFill>
                  <a:srgbClr val="FFFFFF"/>
                </a:solidFill>
                <a:latin typeface="+mn-lt"/>
              </a:endParaRPr>
            </a:p>
          </p:txBody>
        </p:sp>
      </p:grpSp>
      <p:sp>
        <p:nvSpPr>
          <p:cNvPr id="19504" name="Rectangle 103"/>
          <p:cNvSpPr>
            <a:spLocks noChangeArrowheads="1"/>
          </p:cNvSpPr>
          <p:nvPr/>
        </p:nvSpPr>
        <p:spPr bwMode="auto">
          <a:xfrm>
            <a:off x="5324475" y="5772150"/>
            <a:ext cx="2020888" cy="33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+mn-lt"/>
            </a:endParaRPr>
          </a:p>
        </p:txBody>
      </p:sp>
      <p:sp>
        <p:nvSpPr>
          <p:cNvPr id="19505" name="Rectangle 104"/>
          <p:cNvSpPr>
            <a:spLocks noChangeArrowheads="1"/>
          </p:cNvSpPr>
          <p:nvPr/>
        </p:nvSpPr>
        <p:spPr bwMode="auto">
          <a:xfrm>
            <a:off x="5416550" y="5827713"/>
            <a:ext cx="1846263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600" b="1" dirty="0">
                <a:latin typeface="+mn-lt"/>
              </a:rPr>
              <a:t>ПРОЦЕССЫ ТЯГИ</a:t>
            </a:r>
            <a:endParaRPr lang="en-US" sz="2200" dirty="0">
              <a:latin typeface="+mn-lt"/>
            </a:endParaRPr>
          </a:p>
        </p:txBody>
      </p:sp>
      <p:sp>
        <p:nvSpPr>
          <p:cNvPr id="19506" name="Rectangle 105"/>
          <p:cNvSpPr>
            <a:spLocks noChangeArrowheads="1"/>
          </p:cNvSpPr>
          <p:nvPr/>
        </p:nvSpPr>
        <p:spPr bwMode="auto">
          <a:xfrm>
            <a:off x="2824163" y="5772150"/>
            <a:ext cx="2054225" cy="33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+mn-lt"/>
            </a:endParaRPr>
          </a:p>
        </p:txBody>
      </p:sp>
      <p:sp>
        <p:nvSpPr>
          <p:cNvPr id="19507" name="Rectangle 106"/>
          <p:cNvSpPr>
            <a:spLocks noChangeArrowheads="1"/>
          </p:cNvSpPr>
          <p:nvPr/>
        </p:nvSpPr>
        <p:spPr bwMode="auto">
          <a:xfrm>
            <a:off x="1869026" y="5857010"/>
            <a:ext cx="3117456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ru-RU" sz="1600" b="1" dirty="0">
                <a:latin typeface="+mn-lt"/>
              </a:rPr>
              <a:t>ПРОЦЕССЫ ПРОТАЛКИВАНИЕ</a:t>
            </a:r>
            <a:endParaRPr lang="en-US" sz="2200" dirty="0">
              <a:latin typeface="+mn-lt"/>
            </a:endParaRPr>
          </a:p>
        </p:txBody>
      </p:sp>
      <p:grpSp>
        <p:nvGrpSpPr>
          <p:cNvPr id="13" name="Group 120"/>
          <p:cNvGrpSpPr>
            <a:grpSpLocks/>
          </p:cNvGrpSpPr>
          <p:nvPr/>
        </p:nvGrpSpPr>
        <p:grpSpPr bwMode="auto">
          <a:xfrm>
            <a:off x="3468688" y="5019679"/>
            <a:ext cx="4735512" cy="625476"/>
            <a:chOff x="2185" y="3162"/>
            <a:chExt cx="2821" cy="394"/>
          </a:xfrm>
        </p:grpSpPr>
        <p:sp>
          <p:nvSpPr>
            <p:cNvPr id="19511" name="Oval 108"/>
            <p:cNvSpPr>
              <a:spLocks noChangeArrowheads="1"/>
            </p:cNvSpPr>
            <p:nvPr/>
          </p:nvSpPr>
          <p:spPr bwMode="auto">
            <a:xfrm>
              <a:off x="3088" y="3179"/>
              <a:ext cx="806" cy="377"/>
            </a:xfrm>
            <a:prstGeom prst="ellipse">
              <a:avLst/>
            </a:prstGeom>
            <a:solidFill>
              <a:srgbClr val="CCFF99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solidFill>
                  <a:srgbClr val="FFFFFF"/>
                </a:solidFill>
                <a:latin typeface="+mn-lt"/>
              </a:endParaRPr>
            </a:p>
          </p:txBody>
        </p:sp>
        <p:sp>
          <p:nvSpPr>
            <p:cNvPr id="19512" name="Oval 109"/>
            <p:cNvSpPr>
              <a:spLocks noChangeArrowheads="1"/>
            </p:cNvSpPr>
            <p:nvPr/>
          </p:nvSpPr>
          <p:spPr bwMode="auto">
            <a:xfrm>
              <a:off x="2185" y="3162"/>
              <a:ext cx="901" cy="377"/>
            </a:xfrm>
            <a:prstGeom prst="ellipse">
              <a:avLst/>
            </a:prstGeom>
            <a:solidFill>
              <a:srgbClr val="CCFF99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solidFill>
                  <a:srgbClr val="FFFFFF"/>
                </a:solidFill>
                <a:latin typeface="+mn-lt"/>
              </a:endParaRPr>
            </a:p>
          </p:txBody>
        </p:sp>
        <p:sp>
          <p:nvSpPr>
            <p:cNvPr id="19513" name="Rectangle 110"/>
            <p:cNvSpPr>
              <a:spLocks noChangeArrowheads="1"/>
            </p:cNvSpPr>
            <p:nvPr/>
          </p:nvSpPr>
          <p:spPr bwMode="auto">
            <a:xfrm>
              <a:off x="2304" y="3206"/>
              <a:ext cx="752" cy="3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solidFill>
                  <a:srgbClr val="FFFFFF"/>
                </a:solidFill>
                <a:latin typeface="+mn-lt"/>
              </a:endParaRPr>
            </a:p>
          </p:txBody>
        </p:sp>
        <p:sp>
          <p:nvSpPr>
            <p:cNvPr id="19514" name="Rectangle 111"/>
            <p:cNvSpPr>
              <a:spLocks noChangeArrowheads="1"/>
            </p:cNvSpPr>
            <p:nvPr/>
          </p:nvSpPr>
          <p:spPr bwMode="auto">
            <a:xfrm>
              <a:off x="2267" y="3252"/>
              <a:ext cx="446" cy="13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ru-RU" sz="1400" dirty="0">
                  <a:solidFill>
                    <a:srgbClr val="000000"/>
                  </a:solidFill>
                  <a:latin typeface="+mn-lt"/>
                </a:rPr>
                <a:t>Процесс</a:t>
              </a:r>
              <a:endParaRPr lang="en-US" sz="2200" dirty="0">
                <a:solidFill>
                  <a:srgbClr val="FFFFFF"/>
                </a:solidFill>
                <a:latin typeface="+mn-lt"/>
              </a:endParaRPr>
            </a:p>
          </p:txBody>
        </p:sp>
        <p:sp>
          <p:nvSpPr>
            <p:cNvPr id="19515" name="Rectangle 112"/>
            <p:cNvSpPr>
              <a:spLocks noChangeArrowheads="1"/>
            </p:cNvSpPr>
            <p:nvPr/>
          </p:nvSpPr>
          <p:spPr bwMode="auto">
            <a:xfrm>
              <a:off x="2501" y="3377"/>
              <a:ext cx="395" cy="13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ru-RU" sz="1400" dirty="0">
                  <a:solidFill>
                    <a:srgbClr val="000000"/>
                  </a:solidFill>
                  <a:latin typeface="+mn-lt"/>
                </a:rPr>
                <a:t>закупок</a:t>
              </a:r>
              <a:endParaRPr lang="en-US" sz="2200" dirty="0">
                <a:solidFill>
                  <a:srgbClr val="FFFFFF"/>
                </a:solidFill>
                <a:latin typeface="+mn-lt"/>
              </a:endParaRPr>
            </a:p>
          </p:txBody>
        </p:sp>
        <p:sp>
          <p:nvSpPr>
            <p:cNvPr id="19516" name="Rectangle 113"/>
            <p:cNvSpPr>
              <a:spLocks noChangeArrowheads="1"/>
            </p:cNvSpPr>
            <p:nvPr/>
          </p:nvSpPr>
          <p:spPr bwMode="auto">
            <a:xfrm>
              <a:off x="3163" y="3206"/>
              <a:ext cx="819" cy="3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solidFill>
                  <a:srgbClr val="FFFFFF"/>
                </a:solidFill>
                <a:latin typeface="+mn-lt"/>
              </a:endParaRPr>
            </a:p>
          </p:txBody>
        </p:sp>
        <p:sp>
          <p:nvSpPr>
            <p:cNvPr id="19517" name="Rectangle 114"/>
            <p:cNvSpPr>
              <a:spLocks noChangeArrowheads="1"/>
            </p:cNvSpPr>
            <p:nvPr/>
          </p:nvSpPr>
          <p:spPr bwMode="auto">
            <a:xfrm>
              <a:off x="3262" y="3243"/>
              <a:ext cx="446" cy="13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ru-RU" sz="1400" dirty="0">
                  <a:solidFill>
                    <a:srgbClr val="000000"/>
                  </a:solidFill>
                  <a:latin typeface="+mn-lt"/>
                </a:rPr>
                <a:t>Процесс</a:t>
              </a:r>
              <a:endParaRPr lang="en-US" sz="2200" dirty="0">
                <a:solidFill>
                  <a:srgbClr val="FFFFFF"/>
                </a:solidFill>
                <a:latin typeface="+mn-lt"/>
              </a:endParaRPr>
            </a:p>
          </p:txBody>
        </p:sp>
        <p:sp>
          <p:nvSpPr>
            <p:cNvPr id="19518" name="Rectangle 115"/>
            <p:cNvSpPr>
              <a:spLocks noChangeArrowheads="1"/>
            </p:cNvSpPr>
            <p:nvPr/>
          </p:nvSpPr>
          <p:spPr bwMode="auto">
            <a:xfrm>
              <a:off x="3202" y="3386"/>
              <a:ext cx="717" cy="13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ru-RU" sz="1400" dirty="0">
                  <a:solidFill>
                    <a:srgbClr val="000000"/>
                  </a:solidFill>
                  <a:latin typeface="+mn-lt"/>
                </a:rPr>
                <a:t>производство</a:t>
              </a:r>
              <a:endParaRPr lang="en-US" sz="2200" dirty="0">
                <a:solidFill>
                  <a:srgbClr val="FFFFFF"/>
                </a:solidFill>
                <a:latin typeface="+mn-lt"/>
              </a:endParaRPr>
            </a:p>
          </p:txBody>
        </p:sp>
        <p:sp>
          <p:nvSpPr>
            <p:cNvPr id="19519" name="Oval 116"/>
            <p:cNvSpPr>
              <a:spLocks noChangeArrowheads="1"/>
            </p:cNvSpPr>
            <p:nvPr/>
          </p:nvSpPr>
          <p:spPr bwMode="auto">
            <a:xfrm>
              <a:off x="3879" y="3162"/>
              <a:ext cx="1127" cy="377"/>
            </a:xfrm>
            <a:prstGeom prst="ellipse">
              <a:avLst/>
            </a:prstGeom>
            <a:solidFill>
              <a:srgbClr val="CCFF99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200">
                <a:solidFill>
                  <a:srgbClr val="FFFFFF"/>
                </a:solidFill>
                <a:latin typeface="+mn-lt"/>
              </a:endParaRPr>
            </a:p>
          </p:txBody>
        </p:sp>
        <p:sp>
          <p:nvSpPr>
            <p:cNvPr id="19520" name="Rectangle 117"/>
            <p:cNvSpPr>
              <a:spLocks noChangeArrowheads="1"/>
            </p:cNvSpPr>
            <p:nvPr/>
          </p:nvSpPr>
          <p:spPr bwMode="auto">
            <a:xfrm>
              <a:off x="3974" y="3206"/>
              <a:ext cx="887" cy="3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sz="2200">
                <a:solidFill>
                  <a:srgbClr val="FFFFFF"/>
                </a:solidFill>
                <a:latin typeface="+mn-lt"/>
              </a:endParaRPr>
            </a:p>
          </p:txBody>
        </p:sp>
        <p:sp>
          <p:nvSpPr>
            <p:cNvPr id="19521" name="Rectangle 118"/>
            <p:cNvSpPr>
              <a:spLocks noChangeArrowheads="1"/>
            </p:cNvSpPr>
            <p:nvPr/>
          </p:nvSpPr>
          <p:spPr bwMode="auto">
            <a:xfrm>
              <a:off x="4068" y="3243"/>
              <a:ext cx="446" cy="13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ru-RU" sz="1400" dirty="0">
                  <a:solidFill>
                    <a:srgbClr val="000000"/>
                  </a:solidFill>
                  <a:latin typeface="+mn-lt"/>
                </a:rPr>
                <a:t>Процесс</a:t>
              </a:r>
              <a:endParaRPr lang="en-US" sz="2200" dirty="0">
                <a:solidFill>
                  <a:srgbClr val="FFFFFF"/>
                </a:solidFill>
                <a:latin typeface="+mn-lt"/>
              </a:endParaRPr>
            </a:p>
          </p:txBody>
        </p:sp>
        <p:sp>
          <p:nvSpPr>
            <p:cNvPr id="19522" name="Rectangle 119"/>
            <p:cNvSpPr>
              <a:spLocks noChangeArrowheads="1"/>
            </p:cNvSpPr>
            <p:nvPr/>
          </p:nvSpPr>
          <p:spPr bwMode="auto">
            <a:xfrm>
              <a:off x="4038" y="3384"/>
              <a:ext cx="900" cy="13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ru-RU" sz="1400" dirty="0">
                  <a:solidFill>
                    <a:srgbClr val="000000"/>
                  </a:solidFill>
                  <a:latin typeface="+mn-lt"/>
                </a:rPr>
                <a:t>заказ покупателя</a:t>
              </a:r>
            </a:p>
          </p:txBody>
        </p:sp>
      </p:grpSp>
      <p:sp>
        <p:nvSpPr>
          <p:cNvPr id="19510" name="Rectangle 4"/>
          <p:cNvSpPr>
            <a:spLocks noChangeArrowheads="1"/>
          </p:cNvSpPr>
          <p:nvPr/>
        </p:nvSpPr>
        <p:spPr bwMode="auto">
          <a:xfrm>
            <a:off x="457200" y="6511925"/>
            <a:ext cx="902491" cy="153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000">
                <a:solidFill>
                  <a:srgbClr val="B2B2B2"/>
                </a:solidFill>
                <a:latin typeface="+mn-lt"/>
              </a:rPr>
              <a:t>© Denny J. Cho</a:t>
            </a:r>
            <a:endParaRPr lang="en-US" sz="1000">
              <a:solidFill>
                <a:srgbClr val="FFFFFF"/>
              </a:solidFill>
              <a:latin typeface="+mn-lt"/>
            </a:endParaRPr>
          </a:p>
        </p:txBody>
      </p:sp>
      <p:sp>
        <p:nvSpPr>
          <p:cNvPr id="14" name="Slide Number Placeholder 13"/>
          <p:cNvSpPr>
            <a:spLocks noGrp="1"/>
          </p:cNvSpPr>
          <p:nvPr>
            <p:ph type="sldNum" sz="quarter" idx="4"/>
          </p:nvPr>
        </p:nvSpPr>
        <p:spPr bwMode="auto">
          <a:xfrm>
            <a:off x="7981950" y="6358000"/>
            <a:ext cx="116205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defPPr>
              <a:defRPr lang="en-GB"/>
            </a:defPPr>
            <a:lvl1pPr algn="r" rtl="0" fontAlgn="base">
              <a:spcBef>
                <a:spcPct val="0"/>
              </a:spcBef>
              <a:spcAft>
                <a:spcPct val="0"/>
              </a:spcAft>
              <a:defRPr sz="1400" kern="1200">
                <a:solidFill>
                  <a:schemeClr val="bg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fld id="{6A40BD37-EC3B-4379-8979-5453C3E89ED7}" type="slidenum">
              <a:rPr lang="en-GB" smtClean="0">
                <a:latin typeface="+mn-lt"/>
              </a:rPr>
              <a:pPr/>
              <a:t>30</a:t>
            </a:fld>
            <a:endParaRPr lang="en-GB" dirty="0">
              <a:latin typeface="+mn-lt"/>
            </a:endParaRPr>
          </a:p>
        </p:txBody>
      </p:sp>
      <p:sp>
        <p:nvSpPr>
          <p:cNvPr id="111" name="Line 14"/>
          <p:cNvSpPr>
            <a:spLocks noChangeShapeType="1"/>
          </p:cNvSpPr>
          <p:nvPr/>
        </p:nvSpPr>
        <p:spPr bwMode="auto">
          <a:xfrm>
            <a:off x="5657920" y="1136237"/>
            <a:ext cx="1066800" cy="0"/>
          </a:xfrm>
          <a:prstGeom prst="line">
            <a:avLst/>
          </a:prstGeom>
          <a:noFill/>
          <a:ln w="158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 sz="2200">
              <a:solidFill>
                <a:srgbClr val="FFFFFF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483055137"/>
      </p:ext>
    </p:extLst>
  </p:cSld>
  <p:clrMapOvr>
    <a:masterClrMapping/>
  </p:clrMapOvr>
  <p:transition>
    <p:fade/>
  </p:transition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22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339725" y="301625"/>
            <a:ext cx="8458200" cy="869950"/>
          </a:xfrm>
          <a:noFill/>
          <a:ln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r>
              <a:rPr lang="ky-KG" sz="3200" b="1" dirty="0">
                <a:solidFill>
                  <a:srgbClr val="7030A0"/>
                </a:solidFill>
              </a:rPr>
              <a:t>Отсрочка</a:t>
            </a:r>
            <a:endParaRPr lang="en-US" sz="3200" b="1" dirty="0">
              <a:solidFill>
                <a:srgbClr val="7030A0"/>
              </a:solidFill>
            </a:endParaRPr>
          </a:p>
        </p:txBody>
      </p:sp>
      <p:sp>
        <p:nvSpPr>
          <p:cNvPr id="184323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152400" y="1238250"/>
            <a:ext cx="8758238" cy="3943350"/>
          </a:xfrm>
          <a:noFill/>
          <a:ln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  <a:buFontTx/>
              <a:buNone/>
            </a:pPr>
            <a:r>
              <a:rPr lang="de-DE" dirty="0">
                <a:solidFill>
                  <a:srgbClr val="990000"/>
                </a:solidFill>
              </a:rPr>
              <a:t>	</a:t>
            </a:r>
            <a:r>
              <a:rPr lang="ru-RU" i="1" dirty="0">
                <a:solidFill>
                  <a:srgbClr val="0000FF"/>
                </a:solidFill>
              </a:rPr>
              <a:t>Отсрочка</a:t>
            </a:r>
            <a:r>
              <a:rPr lang="ru-RU" i="1" dirty="0">
                <a:solidFill>
                  <a:srgbClr val="6600FF"/>
                </a:solidFill>
              </a:rPr>
              <a:t> </a:t>
            </a:r>
            <a:r>
              <a:rPr lang="ru-RU" dirty="0"/>
              <a:t>или</a:t>
            </a:r>
            <a:r>
              <a:rPr lang="ru-RU" i="1" dirty="0">
                <a:solidFill>
                  <a:srgbClr val="6600FF"/>
                </a:solidFill>
              </a:rPr>
              <a:t> </a:t>
            </a:r>
            <a:r>
              <a:rPr lang="ru-RU" i="1" dirty="0">
                <a:solidFill>
                  <a:srgbClr val="0000FF"/>
                </a:solidFill>
              </a:rPr>
              <a:t>«push</a:t>
            </a:r>
            <a:r>
              <a:rPr lang="en-US" i="1" dirty="0">
                <a:solidFill>
                  <a:srgbClr val="0000FF"/>
                </a:solidFill>
              </a:rPr>
              <a:t>-</a:t>
            </a:r>
            <a:r>
              <a:rPr lang="ru-RU" i="1" dirty="0">
                <a:solidFill>
                  <a:srgbClr val="0000FF"/>
                </a:solidFill>
              </a:rPr>
              <a:t>pull» (толчок-вытягивание) стратегии </a:t>
            </a:r>
            <a:r>
              <a:rPr lang="ru-RU" dirty="0"/>
              <a:t>нацелены на</a:t>
            </a:r>
            <a:r>
              <a:rPr lang="ru-RU" i="1" dirty="0">
                <a:solidFill>
                  <a:srgbClr val="6600FF"/>
                </a:solidFill>
              </a:rPr>
              <a:t> </a:t>
            </a:r>
            <a:r>
              <a:rPr lang="ru-RU" b="1" dirty="0"/>
              <a:t>предотвращение недостатков </a:t>
            </a:r>
            <a:r>
              <a:rPr lang="ky-KG" b="1" dirty="0"/>
              <a:t>обеих</a:t>
            </a:r>
            <a:r>
              <a:rPr lang="ru-RU" b="1" dirty="0"/>
              <a:t> стратегий, и  «push» и «pull».</a:t>
            </a:r>
            <a:endParaRPr lang="de-DE" sz="1400" b="1" dirty="0"/>
          </a:p>
          <a:p>
            <a:pPr>
              <a:lnSpc>
                <a:spcPct val="90000"/>
              </a:lnSpc>
              <a:buFontTx/>
              <a:buNone/>
            </a:pPr>
            <a:r>
              <a:rPr lang="de-DE" dirty="0"/>
              <a:t>	</a:t>
            </a:r>
            <a:r>
              <a:rPr lang="ru-RU" dirty="0"/>
              <a:t>При </a:t>
            </a:r>
            <a:r>
              <a:rPr lang="ru-RU" i="1" dirty="0">
                <a:solidFill>
                  <a:srgbClr val="0000FF"/>
                </a:solidFill>
              </a:rPr>
              <a:t>отсрочке</a:t>
            </a:r>
            <a:r>
              <a:rPr lang="ru-RU" dirty="0">
                <a:solidFill>
                  <a:srgbClr val="0000FF"/>
                </a:solidFill>
              </a:rPr>
              <a:t> </a:t>
            </a:r>
            <a:r>
              <a:rPr lang="ru-RU" dirty="0"/>
              <a:t>определенные части цепочки поставок осуществляют стратегию «</a:t>
            </a:r>
            <a:r>
              <a:rPr lang="en-US" dirty="0"/>
              <a:t>push</a:t>
            </a:r>
            <a:r>
              <a:rPr lang="ru-RU" dirty="0"/>
              <a:t>», в то время как другие части выполняют стратегию «</a:t>
            </a:r>
            <a:r>
              <a:rPr lang="en-US" dirty="0"/>
              <a:t>pull</a:t>
            </a:r>
            <a:r>
              <a:rPr lang="ru-RU" dirty="0"/>
              <a:t>» :</a:t>
            </a:r>
            <a:endParaRPr lang="en-US" sz="1100" dirty="0"/>
          </a:p>
          <a:p>
            <a:pPr marL="931863" lvl="1" indent="-474663">
              <a:lnSpc>
                <a:spcPct val="90000"/>
              </a:lnSpc>
              <a:buClr>
                <a:srgbClr val="A50021"/>
              </a:buClr>
              <a:buFont typeface="Wingdings" pitchFamily="2" charset="2"/>
              <a:buChar char="ü"/>
            </a:pPr>
            <a:r>
              <a:rPr lang="ru-RU" sz="2000" b="1" i="1" dirty="0">
                <a:solidFill>
                  <a:srgbClr val="800080"/>
                </a:solidFill>
              </a:rPr>
              <a:t>Поставщики сырья </a:t>
            </a:r>
            <a:r>
              <a:rPr lang="ru-RU" sz="2000" dirty="0"/>
              <a:t>поставляют </a:t>
            </a:r>
            <a:r>
              <a:rPr lang="ky-KG" sz="2000" dirty="0"/>
              <a:t>части</a:t>
            </a:r>
            <a:r>
              <a:rPr lang="ru-RU" sz="2000" dirty="0"/>
              <a:t> и компоненты сырьевых товаров, используя </a:t>
            </a:r>
            <a:r>
              <a:rPr lang="ru-RU" sz="2000" dirty="0">
                <a:solidFill>
                  <a:srgbClr val="9166D0"/>
                </a:solidFill>
              </a:rPr>
              <a:t>стратегию «</a:t>
            </a:r>
            <a:r>
              <a:rPr lang="en-US" sz="2000" dirty="0">
                <a:solidFill>
                  <a:srgbClr val="9166D0"/>
                </a:solidFill>
              </a:rPr>
              <a:t>push</a:t>
            </a:r>
            <a:r>
              <a:rPr lang="ru-RU" sz="2000" dirty="0">
                <a:solidFill>
                  <a:srgbClr val="9166D0"/>
                </a:solidFill>
              </a:rPr>
              <a:t>», </a:t>
            </a:r>
            <a:r>
              <a:rPr lang="ru-RU" sz="2000" dirty="0"/>
              <a:t>поскольку спрос более плавный и более предсказуемый</a:t>
            </a:r>
            <a:endParaRPr lang="de-DE" sz="900" dirty="0"/>
          </a:p>
          <a:p>
            <a:pPr marL="931863" lvl="1" indent="-474663">
              <a:lnSpc>
                <a:spcPct val="90000"/>
              </a:lnSpc>
              <a:buClr>
                <a:srgbClr val="A50021"/>
              </a:buClr>
              <a:buFont typeface="Wingdings" pitchFamily="2" charset="2"/>
              <a:buChar char="ü"/>
            </a:pPr>
            <a:r>
              <a:rPr lang="ru-RU" sz="2000" b="1" i="1" dirty="0">
                <a:solidFill>
                  <a:srgbClr val="800080"/>
                </a:solidFill>
              </a:rPr>
              <a:t>Поставщики готовой продукции </a:t>
            </a:r>
            <a:r>
              <a:rPr lang="ru-RU" sz="2000" dirty="0"/>
              <a:t>используют </a:t>
            </a:r>
            <a:r>
              <a:rPr lang="ru-RU" sz="2000" dirty="0">
                <a:solidFill>
                  <a:srgbClr val="9166D0"/>
                </a:solidFill>
              </a:rPr>
              <a:t>стратегию </a:t>
            </a:r>
            <a:r>
              <a:rPr lang="ky-KG" sz="2000" dirty="0">
                <a:solidFill>
                  <a:srgbClr val="9166D0"/>
                </a:solidFill>
              </a:rPr>
              <a:t>«</a:t>
            </a:r>
            <a:r>
              <a:rPr lang="en-US" sz="2000" dirty="0">
                <a:solidFill>
                  <a:srgbClr val="9166D0"/>
                </a:solidFill>
              </a:rPr>
              <a:t>pull</a:t>
            </a:r>
            <a:r>
              <a:rPr lang="ky-KG" sz="2000" dirty="0">
                <a:solidFill>
                  <a:srgbClr val="9166D0"/>
                </a:solidFill>
              </a:rPr>
              <a:t>»</a:t>
            </a:r>
            <a:r>
              <a:rPr lang="ru-RU" sz="2000" dirty="0">
                <a:solidFill>
                  <a:srgbClr val="9166D0"/>
                </a:solidFill>
              </a:rPr>
              <a:t> </a:t>
            </a:r>
            <a:r>
              <a:rPr lang="ru-RU" sz="2000" dirty="0"/>
              <a:t>и не настраивают продукты и услуги до тех пор, пока заказ </a:t>
            </a:r>
            <a:r>
              <a:rPr lang="ky-KG" sz="2000" dirty="0"/>
              <a:t>от </a:t>
            </a:r>
            <a:r>
              <a:rPr lang="ru-RU" sz="2000" dirty="0"/>
              <a:t>конечного клиента не будет получен</a:t>
            </a:r>
            <a:endParaRPr lang="en-US" sz="2000" dirty="0"/>
          </a:p>
        </p:txBody>
      </p:sp>
      <p:pic>
        <p:nvPicPr>
          <p:cNvPr id="184325" name="Picture 5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0" y="6657975"/>
            <a:ext cx="393700" cy="2270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184326" name="Text Box 6"/>
          <p:cNvSpPr txBox="1">
            <a:spLocks noChangeArrowheads="1"/>
          </p:cNvSpPr>
          <p:nvPr/>
        </p:nvSpPr>
        <p:spPr bwMode="auto">
          <a:xfrm>
            <a:off x="8185150" y="6643688"/>
            <a:ext cx="95885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en-US" sz="800" b="0" i="1">
                <a:latin typeface="Arial" charset="0"/>
              </a:rPr>
              <a:t>M10:U2:2.3-6</a:t>
            </a:r>
          </a:p>
        </p:txBody>
      </p:sp>
    </p:spTree>
    <p:extLst>
      <p:ext uri="{BB962C8B-B14F-4D97-AF65-F5344CB8AC3E}">
        <p14:creationId xmlns:p14="http://schemas.microsoft.com/office/powerpoint/2010/main" val="638906042"/>
      </p:ext>
    </p:extLst>
  </p:cSld>
  <p:clrMapOvr>
    <a:masterClrMapping/>
  </p:clrMapOvr>
  <p:transition>
    <p:fade/>
  </p:transition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Oval 14"/>
          <p:cNvSpPr>
            <a:spLocks noChangeArrowheads="1"/>
          </p:cNvSpPr>
          <p:nvPr/>
        </p:nvSpPr>
        <p:spPr bwMode="auto">
          <a:xfrm>
            <a:off x="101600" y="3538538"/>
            <a:ext cx="2487613" cy="1468437"/>
          </a:xfrm>
          <a:prstGeom prst="ellipse">
            <a:avLst/>
          </a:prstGeom>
          <a:solidFill>
            <a:srgbClr val="FFEC9D"/>
          </a:solidFill>
          <a:ln w="28575">
            <a:solidFill>
              <a:srgbClr val="993300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de-DE" altLang="de-DE">
              <a:latin typeface="+mn-lt"/>
            </a:endParaRPr>
          </a:p>
        </p:txBody>
      </p:sp>
      <p:sp>
        <p:nvSpPr>
          <p:cNvPr id="9219" name="Rectangle 13"/>
          <p:cNvSpPr>
            <a:spLocks noChangeArrowheads="1"/>
          </p:cNvSpPr>
          <p:nvPr/>
        </p:nvSpPr>
        <p:spPr bwMode="auto">
          <a:xfrm>
            <a:off x="369888" y="2205038"/>
            <a:ext cx="8378825" cy="1255712"/>
          </a:xfrm>
          <a:prstGeom prst="rect">
            <a:avLst/>
          </a:prstGeom>
          <a:solidFill>
            <a:srgbClr val="FFEC9D"/>
          </a:solidFill>
          <a:ln w="28575">
            <a:solidFill>
              <a:srgbClr val="9933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endParaRPr lang="de-DE" altLang="de-DE">
              <a:latin typeface="+mn-lt"/>
            </a:endParaRPr>
          </a:p>
        </p:txBody>
      </p:sp>
      <p:sp>
        <p:nvSpPr>
          <p:cNvPr id="9220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280988" y="214313"/>
            <a:ext cx="8721725" cy="11430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r>
              <a:rPr lang="ky-KG" altLang="de-DE" sz="3600" b="1" dirty="0">
                <a:solidFill>
                  <a:srgbClr val="7030A0"/>
                </a:solidFill>
                <a:latin typeface="+mn-lt"/>
              </a:rPr>
              <a:t>Информация в цепочке поставок</a:t>
            </a:r>
            <a:endParaRPr lang="en-GB" altLang="de-DE" sz="3600" b="1" dirty="0">
              <a:solidFill>
                <a:srgbClr val="7030A0"/>
              </a:solidFill>
              <a:latin typeface="+mn-lt"/>
            </a:endParaRPr>
          </a:p>
        </p:txBody>
      </p:sp>
      <p:sp>
        <p:nvSpPr>
          <p:cNvPr id="9221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273050" y="1198563"/>
            <a:ext cx="8378824" cy="41148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  <a:buFontTx/>
              <a:buNone/>
            </a:pPr>
            <a:r>
              <a:rPr lang="ru-RU" altLang="de-DE" sz="2800" dirty="0"/>
              <a:t>Сюда входит </a:t>
            </a:r>
            <a:r>
              <a:rPr lang="ru-RU" altLang="de-DE" sz="2800" dirty="0">
                <a:solidFill>
                  <a:srgbClr val="006600"/>
                </a:solidFill>
              </a:rPr>
              <a:t>информация о</a:t>
            </a:r>
            <a:r>
              <a:rPr lang="ru-RU" altLang="de-DE" sz="2800" dirty="0"/>
              <a:t>:</a:t>
            </a:r>
          </a:p>
          <a:p>
            <a:pPr>
              <a:lnSpc>
                <a:spcPct val="90000"/>
              </a:lnSpc>
              <a:buFontTx/>
              <a:buNone/>
            </a:pPr>
            <a:r>
              <a:rPr lang="ru-RU" altLang="de-DE" sz="2000" dirty="0"/>
              <a:t>потребительский спрос, уровни запасов, производство ...</a:t>
            </a:r>
          </a:p>
          <a:p>
            <a:pPr>
              <a:lnSpc>
                <a:spcPct val="90000"/>
              </a:lnSpc>
              <a:buFontTx/>
              <a:buNone/>
            </a:pPr>
            <a:endParaRPr lang="en-US" altLang="de-DE" sz="1600" i="1" dirty="0"/>
          </a:p>
          <a:p>
            <a:pPr algn="ctr">
              <a:lnSpc>
                <a:spcPct val="90000"/>
              </a:lnSpc>
              <a:buFont typeface="Wingdings" pitchFamily="2" charset="2"/>
              <a:buNone/>
            </a:pPr>
            <a:r>
              <a:rPr lang="en-US" altLang="de-DE" sz="2400" b="1" dirty="0">
                <a:sym typeface="Wingdings" pitchFamily="2" charset="2"/>
              </a:rPr>
              <a:t>	</a:t>
            </a:r>
            <a:r>
              <a:rPr lang="ru-RU" altLang="de-DE" dirty="0">
                <a:sym typeface="Wingdings" pitchFamily="2" charset="2"/>
              </a:rPr>
              <a:t>Информация, предоставляемая</a:t>
            </a:r>
            <a:r>
              <a:rPr lang="ru-RU" altLang="de-DE" dirty="0">
                <a:solidFill>
                  <a:srgbClr val="C00000"/>
                </a:solidFill>
                <a:sym typeface="Wingdings" pitchFamily="2" charset="2"/>
              </a:rPr>
              <a:t> всеми членами всей цепочки поставок</a:t>
            </a:r>
            <a:r>
              <a:rPr lang="ru-RU" altLang="de-DE" dirty="0">
                <a:sym typeface="Wingdings" pitchFamily="2" charset="2"/>
              </a:rPr>
              <a:t>, имеет решающее значение для эффективности и принятия решений!</a:t>
            </a:r>
            <a:endParaRPr lang="en-US" altLang="de-DE" sz="2400" i="1" dirty="0"/>
          </a:p>
          <a:p>
            <a:pPr>
              <a:lnSpc>
                <a:spcPct val="90000"/>
              </a:lnSpc>
              <a:buFont typeface="Wingdings" pitchFamily="2" charset="2"/>
              <a:buNone/>
            </a:pPr>
            <a:endParaRPr lang="ky-KG" altLang="de-DE" sz="2400" b="1" dirty="0">
              <a:solidFill>
                <a:srgbClr val="006600"/>
              </a:solidFill>
            </a:endParaRPr>
          </a:p>
          <a:p>
            <a:pPr>
              <a:lnSpc>
                <a:spcPct val="90000"/>
              </a:lnSpc>
              <a:buFont typeface="Wingdings" pitchFamily="2" charset="2"/>
              <a:buNone/>
            </a:pPr>
            <a:r>
              <a:rPr lang="en-US" altLang="de-DE" sz="2400" b="1" dirty="0">
                <a:solidFill>
                  <a:srgbClr val="006600"/>
                </a:solidFill>
              </a:rPr>
              <a:t>K</a:t>
            </a:r>
            <a:r>
              <a:rPr lang="ky-KG" altLang="de-DE" sz="2400" b="1" dirty="0">
                <a:solidFill>
                  <a:srgbClr val="006600"/>
                </a:solidFill>
              </a:rPr>
              <a:t>лючевые Требования</a:t>
            </a:r>
            <a:r>
              <a:rPr lang="en-US" altLang="de-DE" sz="2400" dirty="0">
                <a:solidFill>
                  <a:srgbClr val="006600"/>
                </a:solidFill>
              </a:rPr>
              <a:t>:</a:t>
            </a:r>
          </a:p>
          <a:p>
            <a:pPr>
              <a:lnSpc>
                <a:spcPct val="90000"/>
              </a:lnSpc>
              <a:buClr>
                <a:srgbClr val="006600"/>
              </a:buClr>
              <a:buFont typeface="Wingdings" pitchFamily="2" charset="2"/>
              <a:buChar char="ü"/>
            </a:pPr>
            <a:r>
              <a:rPr lang="ky-KG" altLang="de-DE" sz="2000" dirty="0"/>
              <a:t>Точность</a:t>
            </a:r>
            <a:endParaRPr lang="en-US" altLang="de-DE" sz="2000" dirty="0"/>
          </a:p>
          <a:p>
            <a:pPr>
              <a:lnSpc>
                <a:spcPct val="90000"/>
              </a:lnSpc>
              <a:buClr>
                <a:srgbClr val="006600"/>
              </a:buClr>
              <a:buFont typeface="Wingdings" pitchFamily="2" charset="2"/>
              <a:buChar char="ü"/>
            </a:pPr>
            <a:r>
              <a:rPr lang="ky-KG" altLang="de-DE" sz="1600" dirty="0"/>
              <a:t>Своеввременность</a:t>
            </a:r>
            <a:endParaRPr lang="en-US" altLang="de-DE" sz="2000" dirty="0"/>
          </a:p>
          <a:p>
            <a:pPr>
              <a:lnSpc>
                <a:spcPct val="90000"/>
              </a:lnSpc>
              <a:buFont typeface="Wingdings" pitchFamily="2" charset="2"/>
              <a:buNone/>
            </a:pPr>
            <a:endParaRPr lang="ky-KG" altLang="de-DE" sz="2000" dirty="0"/>
          </a:p>
          <a:p>
            <a:pPr>
              <a:lnSpc>
                <a:spcPct val="90000"/>
              </a:lnSpc>
              <a:buFont typeface="Wingdings" pitchFamily="2" charset="2"/>
              <a:buNone/>
            </a:pPr>
            <a:r>
              <a:rPr lang="ru-RU" altLang="de-DE" sz="2000" dirty="0"/>
              <a:t>Организации необходимо иметь соответствующие информационные системы отностительно ее стратегии и бизнес-среды</a:t>
            </a:r>
            <a:endParaRPr lang="en-GB" altLang="de-DE" sz="2000" dirty="0"/>
          </a:p>
        </p:txBody>
      </p:sp>
      <p:grpSp>
        <p:nvGrpSpPr>
          <p:cNvPr id="9222" name="Group 5"/>
          <p:cNvGrpSpPr>
            <a:grpSpLocks/>
          </p:cNvGrpSpPr>
          <p:nvPr/>
        </p:nvGrpSpPr>
        <p:grpSpPr bwMode="auto">
          <a:xfrm>
            <a:off x="6355980" y="3680619"/>
            <a:ext cx="1004025" cy="908447"/>
            <a:chOff x="2928" y="480"/>
            <a:chExt cx="1392" cy="1344"/>
          </a:xfrm>
        </p:grpSpPr>
        <p:sp>
          <p:nvSpPr>
            <p:cNvPr id="9226" name="AutoShape 6"/>
            <p:cNvSpPr>
              <a:spLocks noChangeArrowheads="1"/>
            </p:cNvSpPr>
            <p:nvPr/>
          </p:nvSpPr>
          <p:spPr bwMode="auto">
            <a:xfrm>
              <a:off x="3840" y="1056"/>
              <a:ext cx="480" cy="432"/>
            </a:xfrm>
            <a:prstGeom prst="cube">
              <a:avLst>
                <a:gd name="adj" fmla="val 25000"/>
              </a:avLst>
            </a:prstGeom>
            <a:solidFill>
              <a:srgbClr val="CC99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de-DE" altLang="de-DE">
                <a:latin typeface="+mn-lt"/>
              </a:endParaRPr>
            </a:p>
          </p:txBody>
        </p:sp>
        <p:sp>
          <p:nvSpPr>
            <p:cNvPr id="9227" name="AutoShape 7"/>
            <p:cNvSpPr>
              <a:spLocks noChangeArrowheads="1"/>
            </p:cNvSpPr>
            <p:nvPr/>
          </p:nvSpPr>
          <p:spPr bwMode="auto">
            <a:xfrm>
              <a:off x="2928" y="1248"/>
              <a:ext cx="480" cy="432"/>
            </a:xfrm>
            <a:prstGeom prst="cube">
              <a:avLst>
                <a:gd name="adj" fmla="val 25000"/>
              </a:avLst>
            </a:prstGeom>
            <a:solidFill>
              <a:srgbClr val="FF66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de-DE" altLang="de-DE">
                <a:latin typeface="+mn-lt"/>
              </a:endParaRPr>
            </a:p>
          </p:txBody>
        </p:sp>
        <p:sp>
          <p:nvSpPr>
            <p:cNvPr id="9228" name="AutoShape 8"/>
            <p:cNvSpPr>
              <a:spLocks noChangeArrowheads="1"/>
            </p:cNvSpPr>
            <p:nvPr/>
          </p:nvSpPr>
          <p:spPr bwMode="auto">
            <a:xfrm>
              <a:off x="3120" y="864"/>
              <a:ext cx="480" cy="432"/>
            </a:xfrm>
            <a:prstGeom prst="cube">
              <a:avLst>
                <a:gd name="adj" fmla="val 25000"/>
              </a:avLst>
            </a:prstGeom>
            <a:solidFill>
              <a:srgbClr val="008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de-DE" altLang="de-DE">
                <a:latin typeface="+mn-lt"/>
              </a:endParaRPr>
            </a:p>
          </p:txBody>
        </p:sp>
        <p:sp>
          <p:nvSpPr>
            <p:cNvPr id="9229" name="AutoShape 9"/>
            <p:cNvSpPr>
              <a:spLocks noChangeArrowheads="1"/>
            </p:cNvSpPr>
            <p:nvPr/>
          </p:nvSpPr>
          <p:spPr bwMode="auto">
            <a:xfrm>
              <a:off x="3552" y="864"/>
              <a:ext cx="480" cy="432"/>
            </a:xfrm>
            <a:prstGeom prst="cube">
              <a:avLst>
                <a:gd name="adj" fmla="val 25000"/>
              </a:avLst>
            </a:prstGeom>
            <a:solidFill>
              <a:srgbClr val="FF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de-DE" altLang="de-DE">
                <a:latin typeface="+mn-lt"/>
              </a:endParaRPr>
            </a:p>
          </p:txBody>
        </p:sp>
        <p:sp>
          <p:nvSpPr>
            <p:cNvPr id="9230" name="AutoShape 10"/>
            <p:cNvSpPr>
              <a:spLocks noChangeArrowheads="1"/>
            </p:cNvSpPr>
            <p:nvPr/>
          </p:nvSpPr>
          <p:spPr bwMode="auto">
            <a:xfrm>
              <a:off x="3408" y="480"/>
              <a:ext cx="480" cy="432"/>
            </a:xfrm>
            <a:prstGeom prst="cube">
              <a:avLst>
                <a:gd name="adj" fmla="val 25000"/>
              </a:avLst>
            </a:prstGeom>
            <a:solidFill>
              <a:srgbClr val="FFCC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de-DE" altLang="de-DE">
                <a:latin typeface="+mn-lt"/>
              </a:endParaRPr>
            </a:p>
          </p:txBody>
        </p:sp>
        <p:sp>
          <p:nvSpPr>
            <p:cNvPr id="9231" name="AutoShape 11"/>
            <p:cNvSpPr>
              <a:spLocks noChangeArrowheads="1"/>
            </p:cNvSpPr>
            <p:nvPr/>
          </p:nvSpPr>
          <p:spPr bwMode="auto">
            <a:xfrm>
              <a:off x="3408" y="1248"/>
              <a:ext cx="480" cy="432"/>
            </a:xfrm>
            <a:prstGeom prst="cube">
              <a:avLst>
                <a:gd name="adj" fmla="val 25000"/>
              </a:avLst>
            </a:prstGeom>
            <a:solidFill>
              <a:srgbClr val="33CC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de-DE" altLang="de-DE">
                <a:latin typeface="+mn-lt"/>
              </a:endParaRPr>
            </a:p>
          </p:txBody>
        </p:sp>
        <p:sp>
          <p:nvSpPr>
            <p:cNvPr id="9232" name="AutoShape 12"/>
            <p:cNvSpPr>
              <a:spLocks noChangeArrowheads="1"/>
            </p:cNvSpPr>
            <p:nvPr/>
          </p:nvSpPr>
          <p:spPr bwMode="auto">
            <a:xfrm>
              <a:off x="3840" y="1392"/>
              <a:ext cx="480" cy="432"/>
            </a:xfrm>
            <a:prstGeom prst="cube">
              <a:avLst>
                <a:gd name="adj" fmla="val 25000"/>
              </a:avLst>
            </a:prstGeom>
            <a:solidFill>
              <a:srgbClr val="CCFF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de-DE" altLang="de-DE">
                <a:latin typeface="+mn-lt"/>
              </a:endParaRPr>
            </a:p>
          </p:txBody>
        </p:sp>
      </p:grpSp>
      <p:pic>
        <p:nvPicPr>
          <p:cNvPr id="9223" name="Picture 15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57024" y="3680619"/>
            <a:ext cx="1911114" cy="1255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24" name="Text Box 16"/>
          <p:cNvSpPr txBox="1">
            <a:spLocks noChangeArrowheads="1"/>
          </p:cNvSpPr>
          <p:nvPr/>
        </p:nvSpPr>
        <p:spPr bwMode="auto">
          <a:xfrm>
            <a:off x="8305800" y="6618288"/>
            <a:ext cx="838200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de-DE" sz="800" b="0" i="1">
                <a:latin typeface="+mn-lt"/>
              </a:rPr>
              <a:t>M10:U6:6.1-1</a:t>
            </a:r>
          </a:p>
        </p:txBody>
      </p:sp>
      <p:pic>
        <p:nvPicPr>
          <p:cNvPr id="9225" name="Picture 17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626225"/>
            <a:ext cx="393700" cy="2270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195669722"/>
      </p:ext>
    </p:extLst>
  </p:cSld>
  <p:clrMapOvr>
    <a:masterClrMapping/>
  </p:clrMapOvr>
  <p:transition>
    <p:fade/>
  </p:transition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362" name="Group 5351"/>
          <p:cNvGrpSpPr>
            <a:grpSpLocks/>
          </p:cNvGrpSpPr>
          <p:nvPr/>
        </p:nvGrpSpPr>
        <p:grpSpPr bwMode="auto">
          <a:xfrm>
            <a:off x="561975" y="1677988"/>
            <a:ext cx="8123238" cy="4791075"/>
            <a:chOff x="354" y="1057"/>
            <a:chExt cx="5117" cy="3018"/>
          </a:xfrm>
        </p:grpSpPr>
        <p:sp>
          <p:nvSpPr>
            <p:cNvPr id="15366" name="Oval 7"/>
            <p:cNvSpPr>
              <a:spLocks noChangeArrowheads="1"/>
            </p:cNvSpPr>
            <p:nvPr/>
          </p:nvSpPr>
          <p:spPr bwMode="auto">
            <a:xfrm>
              <a:off x="354" y="2240"/>
              <a:ext cx="954" cy="955"/>
            </a:xfrm>
            <a:prstGeom prst="ellipse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5367" name="Oval 8"/>
            <p:cNvSpPr>
              <a:spLocks noChangeArrowheads="1"/>
            </p:cNvSpPr>
            <p:nvPr/>
          </p:nvSpPr>
          <p:spPr bwMode="auto">
            <a:xfrm>
              <a:off x="1377" y="1129"/>
              <a:ext cx="3039" cy="2902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de-DE" altLang="de-DE"/>
            </a:p>
          </p:txBody>
        </p:sp>
        <p:grpSp>
          <p:nvGrpSpPr>
            <p:cNvPr id="15368" name="Group 11"/>
            <p:cNvGrpSpPr>
              <a:grpSpLocks/>
            </p:cNvGrpSpPr>
            <p:nvPr/>
          </p:nvGrpSpPr>
          <p:grpSpPr bwMode="auto">
            <a:xfrm>
              <a:off x="1902" y="2166"/>
              <a:ext cx="2056" cy="1063"/>
              <a:chOff x="1902" y="2166"/>
              <a:chExt cx="2056" cy="1063"/>
            </a:xfrm>
          </p:grpSpPr>
          <p:pic>
            <p:nvPicPr>
              <p:cNvPr id="19681" name="Picture 9"/>
              <p:cNvPicPr>
                <a:picLocks noChangeAspect="1" noChangeArrowheads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902" y="2166"/>
                <a:ext cx="2056" cy="10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682" name="Picture 10"/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902" y="2166"/>
                <a:ext cx="2056" cy="10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15369" name="Rectangle 12"/>
            <p:cNvSpPr>
              <a:spLocks noChangeArrowheads="1"/>
            </p:cNvSpPr>
            <p:nvPr/>
          </p:nvSpPr>
          <p:spPr bwMode="auto">
            <a:xfrm>
              <a:off x="2338" y="2226"/>
              <a:ext cx="1170" cy="3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5370" name="Rectangle 13"/>
            <p:cNvSpPr>
              <a:spLocks noChangeArrowheads="1"/>
            </p:cNvSpPr>
            <p:nvPr/>
          </p:nvSpPr>
          <p:spPr bwMode="auto">
            <a:xfrm>
              <a:off x="2468" y="2236"/>
              <a:ext cx="1133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r>
                <a:rPr lang="en-GB" altLang="de-DE" sz="1600">
                  <a:solidFill>
                    <a:srgbClr val="FF0000"/>
                  </a:solidFill>
                  <a:latin typeface="Comic Sans MS" pitchFamily="66" charset="0"/>
                </a:rPr>
                <a:t>Central Database </a:t>
              </a:r>
              <a:endParaRPr lang="en-GB" altLang="de-DE" sz="1400"/>
            </a:p>
          </p:txBody>
        </p:sp>
        <p:sp>
          <p:nvSpPr>
            <p:cNvPr id="15371" name="Rectangle 14"/>
            <p:cNvSpPr>
              <a:spLocks noChangeArrowheads="1"/>
            </p:cNvSpPr>
            <p:nvPr/>
          </p:nvSpPr>
          <p:spPr bwMode="auto">
            <a:xfrm>
              <a:off x="2607" y="2365"/>
              <a:ext cx="75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r>
                <a:rPr lang="en-GB" altLang="de-DE" sz="1600">
                  <a:solidFill>
                    <a:srgbClr val="FF0000"/>
                  </a:solidFill>
                  <a:latin typeface="Comic Sans MS" pitchFamily="66" charset="0"/>
                </a:rPr>
                <a:t>and Servers</a:t>
              </a:r>
              <a:endParaRPr lang="en-GB" altLang="de-DE" sz="1400"/>
            </a:p>
          </p:txBody>
        </p:sp>
        <p:grpSp>
          <p:nvGrpSpPr>
            <p:cNvPr id="15372" name="Group 183"/>
            <p:cNvGrpSpPr>
              <a:grpSpLocks/>
            </p:cNvGrpSpPr>
            <p:nvPr/>
          </p:nvGrpSpPr>
          <p:grpSpPr bwMode="auto">
            <a:xfrm>
              <a:off x="2127" y="1446"/>
              <a:ext cx="693" cy="568"/>
              <a:chOff x="2127" y="1446"/>
              <a:chExt cx="693" cy="568"/>
            </a:xfrm>
          </p:grpSpPr>
          <p:grpSp>
            <p:nvGrpSpPr>
              <p:cNvPr id="19513" name="Group 180"/>
              <p:cNvGrpSpPr>
                <a:grpSpLocks/>
              </p:cNvGrpSpPr>
              <p:nvPr/>
            </p:nvGrpSpPr>
            <p:grpSpPr bwMode="auto">
              <a:xfrm>
                <a:off x="2232" y="1595"/>
                <a:ext cx="588" cy="419"/>
                <a:chOff x="2232" y="1595"/>
                <a:chExt cx="588" cy="419"/>
              </a:xfrm>
            </p:grpSpPr>
            <p:sp>
              <p:nvSpPr>
                <p:cNvPr id="19516" name="Freeform 15"/>
                <p:cNvSpPr>
                  <a:spLocks/>
                </p:cNvSpPr>
                <p:nvPr/>
              </p:nvSpPr>
              <p:spPr bwMode="auto">
                <a:xfrm>
                  <a:off x="2533" y="1770"/>
                  <a:ext cx="57" cy="34"/>
                </a:xfrm>
                <a:custGeom>
                  <a:avLst/>
                  <a:gdLst>
                    <a:gd name="T0" fmla="*/ 54 w 57"/>
                    <a:gd name="T1" fmla="*/ 0 h 34"/>
                    <a:gd name="T2" fmla="*/ 54 w 57"/>
                    <a:gd name="T3" fmla="*/ 0 h 34"/>
                    <a:gd name="T4" fmla="*/ 47 w 57"/>
                    <a:gd name="T5" fmla="*/ 3 h 34"/>
                    <a:gd name="T6" fmla="*/ 41 w 57"/>
                    <a:gd name="T7" fmla="*/ 6 h 34"/>
                    <a:gd name="T8" fmla="*/ 34 w 57"/>
                    <a:gd name="T9" fmla="*/ 11 h 34"/>
                    <a:gd name="T10" fmla="*/ 26 w 57"/>
                    <a:gd name="T11" fmla="*/ 14 h 34"/>
                    <a:gd name="T12" fmla="*/ 20 w 57"/>
                    <a:gd name="T13" fmla="*/ 19 h 34"/>
                    <a:gd name="T14" fmla="*/ 13 w 57"/>
                    <a:gd name="T15" fmla="*/ 24 h 34"/>
                    <a:gd name="T16" fmla="*/ 7 w 57"/>
                    <a:gd name="T17" fmla="*/ 29 h 34"/>
                    <a:gd name="T18" fmla="*/ 0 w 57"/>
                    <a:gd name="T19" fmla="*/ 32 h 34"/>
                    <a:gd name="T20" fmla="*/ 2 w 57"/>
                    <a:gd name="T21" fmla="*/ 34 h 34"/>
                    <a:gd name="T22" fmla="*/ 10 w 57"/>
                    <a:gd name="T23" fmla="*/ 32 h 34"/>
                    <a:gd name="T24" fmla="*/ 15 w 57"/>
                    <a:gd name="T25" fmla="*/ 27 h 34"/>
                    <a:gd name="T26" fmla="*/ 23 w 57"/>
                    <a:gd name="T27" fmla="*/ 21 h 34"/>
                    <a:gd name="T28" fmla="*/ 28 w 57"/>
                    <a:gd name="T29" fmla="*/ 19 h 34"/>
                    <a:gd name="T30" fmla="*/ 36 w 57"/>
                    <a:gd name="T31" fmla="*/ 14 h 34"/>
                    <a:gd name="T32" fmla="*/ 41 w 57"/>
                    <a:gd name="T33" fmla="*/ 8 h 34"/>
                    <a:gd name="T34" fmla="*/ 49 w 57"/>
                    <a:gd name="T35" fmla="*/ 6 h 34"/>
                    <a:gd name="T36" fmla="*/ 57 w 57"/>
                    <a:gd name="T37" fmla="*/ 3 h 34"/>
                    <a:gd name="T38" fmla="*/ 57 w 57"/>
                    <a:gd name="T39" fmla="*/ 3 h 34"/>
                    <a:gd name="T40" fmla="*/ 54 w 57"/>
                    <a:gd name="T41" fmla="*/ 0 h 3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7"/>
                    <a:gd name="T64" fmla="*/ 0 h 34"/>
                    <a:gd name="T65" fmla="*/ 57 w 57"/>
                    <a:gd name="T66" fmla="*/ 34 h 3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7" h="34">
                      <a:moveTo>
                        <a:pt x="54" y="0"/>
                      </a:moveTo>
                      <a:lnTo>
                        <a:pt x="54" y="0"/>
                      </a:lnTo>
                      <a:lnTo>
                        <a:pt x="47" y="3"/>
                      </a:lnTo>
                      <a:lnTo>
                        <a:pt x="41" y="6"/>
                      </a:lnTo>
                      <a:lnTo>
                        <a:pt x="34" y="11"/>
                      </a:lnTo>
                      <a:lnTo>
                        <a:pt x="26" y="14"/>
                      </a:lnTo>
                      <a:lnTo>
                        <a:pt x="20" y="19"/>
                      </a:lnTo>
                      <a:lnTo>
                        <a:pt x="13" y="24"/>
                      </a:lnTo>
                      <a:lnTo>
                        <a:pt x="7" y="29"/>
                      </a:lnTo>
                      <a:lnTo>
                        <a:pt x="0" y="32"/>
                      </a:lnTo>
                      <a:lnTo>
                        <a:pt x="2" y="34"/>
                      </a:lnTo>
                      <a:lnTo>
                        <a:pt x="10" y="32"/>
                      </a:lnTo>
                      <a:lnTo>
                        <a:pt x="15" y="27"/>
                      </a:lnTo>
                      <a:lnTo>
                        <a:pt x="23" y="21"/>
                      </a:lnTo>
                      <a:lnTo>
                        <a:pt x="28" y="19"/>
                      </a:lnTo>
                      <a:lnTo>
                        <a:pt x="36" y="14"/>
                      </a:lnTo>
                      <a:lnTo>
                        <a:pt x="41" y="8"/>
                      </a:lnTo>
                      <a:lnTo>
                        <a:pt x="49" y="6"/>
                      </a:lnTo>
                      <a:lnTo>
                        <a:pt x="57" y="3"/>
                      </a:lnTo>
                      <a:lnTo>
                        <a:pt x="54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17" name="Freeform 16"/>
                <p:cNvSpPr>
                  <a:spLocks/>
                </p:cNvSpPr>
                <p:nvPr/>
              </p:nvSpPr>
              <p:spPr bwMode="auto">
                <a:xfrm>
                  <a:off x="2587" y="1768"/>
                  <a:ext cx="48" cy="8"/>
                </a:xfrm>
                <a:custGeom>
                  <a:avLst/>
                  <a:gdLst>
                    <a:gd name="T0" fmla="*/ 48 w 48"/>
                    <a:gd name="T1" fmla="*/ 5 h 8"/>
                    <a:gd name="T2" fmla="*/ 48 w 48"/>
                    <a:gd name="T3" fmla="*/ 5 h 8"/>
                    <a:gd name="T4" fmla="*/ 42 w 48"/>
                    <a:gd name="T5" fmla="*/ 2 h 8"/>
                    <a:gd name="T6" fmla="*/ 37 w 48"/>
                    <a:gd name="T7" fmla="*/ 2 h 8"/>
                    <a:gd name="T8" fmla="*/ 32 w 48"/>
                    <a:gd name="T9" fmla="*/ 0 h 8"/>
                    <a:gd name="T10" fmla="*/ 24 w 48"/>
                    <a:gd name="T11" fmla="*/ 0 h 8"/>
                    <a:gd name="T12" fmla="*/ 19 w 48"/>
                    <a:gd name="T13" fmla="*/ 0 h 8"/>
                    <a:gd name="T14" fmla="*/ 14 w 48"/>
                    <a:gd name="T15" fmla="*/ 0 h 8"/>
                    <a:gd name="T16" fmla="*/ 8 w 48"/>
                    <a:gd name="T17" fmla="*/ 0 h 8"/>
                    <a:gd name="T18" fmla="*/ 0 w 48"/>
                    <a:gd name="T19" fmla="*/ 2 h 8"/>
                    <a:gd name="T20" fmla="*/ 3 w 48"/>
                    <a:gd name="T21" fmla="*/ 5 h 8"/>
                    <a:gd name="T22" fmla="*/ 8 w 48"/>
                    <a:gd name="T23" fmla="*/ 5 h 8"/>
                    <a:gd name="T24" fmla="*/ 14 w 48"/>
                    <a:gd name="T25" fmla="*/ 2 h 8"/>
                    <a:gd name="T26" fmla="*/ 19 w 48"/>
                    <a:gd name="T27" fmla="*/ 2 h 8"/>
                    <a:gd name="T28" fmla="*/ 24 w 48"/>
                    <a:gd name="T29" fmla="*/ 2 h 8"/>
                    <a:gd name="T30" fmla="*/ 32 w 48"/>
                    <a:gd name="T31" fmla="*/ 5 h 8"/>
                    <a:gd name="T32" fmla="*/ 37 w 48"/>
                    <a:gd name="T33" fmla="*/ 5 h 8"/>
                    <a:gd name="T34" fmla="*/ 42 w 48"/>
                    <a:gd name="T35" fmla="*/ 5 h 8"/>
                    <a:gd name="T36" fmla="*/ 48 w 48"/>
                    <a:gd name="T37" fmla="*/ 8 h 8"/>
                    <a:gd name="T38" fmla="*/ 48 w 48"/>
                    <a:gd name="T39" fmla="*/ 8 h 8"/>
                    <a:gd name="T40" fmla="*/ 48 w 48"/>
                    <a:gd name="T41" fmla="*/ 5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8"/>
                    <a:gd name="T64" fmla="*/ 0 h 8"/>
                    <a:gd name="T65" fmla="*/ 48 w 48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8" h="8">
                      <a:moveTo>
                        <a:pt x="48" y="5"/>
                      </a:moveTo>
                      <a:lnTo>
                        <a:pt x="48" y="5"/>
                      </a:lnTo>
                      <a:lnTo>
                        <a:pt x="42" y="2"/>
                      </a:lnTo>
                      <a:lnTo>
                        <a:pt x="37" y="2"/>
                      </a:lnTo>
                      <a:lnTo>
                        <a:pt x="32" y="0"/>
                      </a:lnTo>
                      <a:lnTo>
                        <a:pt x="24" y="0"/>
                      </a:lnTo>
                      <a:lnTo>
                        <a:pt x="19" y="0"/>
                      </a:lnTo>
                      <a:lnTo>
                        <a:pt x="14" y="0"/>
                      </a:lnTo>
                      <a:lnTo>
                        <a:pt x="8" y="0"/>
                      </a:lnTo>
                      <a:lnTo>
                        <a:pt x="0" y="2"/>
                      </a:lnTo>
                      <a:lnTo>
                        <a:pt x="3" y="5"/>
                      </a:lnTo>
                      <a:lnTo>
                        <a:pt x="8" y="5"/>
                      </a:lnTo>
                      <a:lnTo>
                        <a:pt x="14" y="2"/>
                      </a:lnTo>
                      <a:lnTo>
                        <a:pt x="19" y="2"/>
                      </a:lnTo>
                      <a:lnTo>
                        <a:pt x="24" y="2"/>
                      </a:lnTo>
                      <a:lnTo>
                        <a:pt x="32" y="5"/>
                      </a:lnTo>
                      <a:lnTo>
                        <a:pt x="37" y="5"/>
                      </a:lnTo>
                      <a:lnTo>
                        <a:pt x="42" y="5"/>
                      </a:lnTo>
                      <a:lnTo>
                        <a:pt x="48" y="8"/>
                      </a:lnTo>
                      <a:lnTo>
                        <a:pt x="48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18" name="Freeform 17"/>
                <p:cNvSpPr>
                  <a:spLocks/>
                </p:cNvSpPr>
                <p:nvPr/>
              </p:nvSpPr>
              <p:spPr bwMode="auto">
                <a:xfrm>
                  <a:off x="2635" y="1773"/>
                  <a:ext cx="26" cy="21"/>
                </a:xfrm>
                <a:custGeom>
                  <a:avLst/>
                  <a:gdLst>
                    <a:gd name="T0" fmla="*/ 26 w 26"/>
                    <a:gd name="T1" fmla="*/ 18 h 21"/>
                    <a:gd name="T2" fmla="*/ 26 w 26"/>
                    <a:gd name="T3" fmla="*/ 18 h 21"/>
                    <a:gd name="T4" fmla="*/ 26 w 26"/>
                    <a:gd name="T5" fmla="*/ 16 h 21"/>
                    <a:gd name="T6" fmla="*/ 23 w 26"/>
                    <a:gd name="T7" fmla="*/ 13 h 21"/>
                    <a:gd name="T8" fmla="*/ 20 w 26"/>
                    <a:gd name="T9" fmla="*/ 11 h 21"/>
                    <a:gd name="T10" fmla="*/ 15 w 26"/>
                    <a:gd name="T11" fmla="*/ 8 h 21"/>
                    <a:gd name="T12" fmla="*/ 13 w 26"/>
                    <a:gd name="T13" fmla="*/ 5 h 21"/>
                    <a:gd name="T14" fmla="*/ 7 w 26"/>
                    <a:gd name="T15" fmla="*/ 3 h 21"/>
                    <a:gd name="T16" fmla="*/ 5 w 26"/>
                    <a:gd name="T17" fmla="*/ 0 h 21"/>
                    <a:gd name="T18" fmla="*/ 0 w 26"/>
                    <a:gd name="T19" fmla="*/ 0 h 21"/>
                    <a:gd name="T20" fmla="*/ 0 w 26"/>
                    <a:gd name="T21" fmla="*/ 3 h 21"/>
                    <a:gd name="T22" fmla="*/ 2 w 26"/>
                    <a:gd name="T23" fmla="*/ 5 h 21"/>
                    <a:gd name="T24" fmla="*/ 7 w 26"/>
                    <a:gd name="T25" fmla="*/ 5 h 21"/>
                    <a:gd name="T26" fmla="*/ 10 w 26"/>
                    <a:gd name="T27" fmla="*/ 8 h 21"/>
                    <a:gd name="T28" fmla="*/ 13 w 26"/>
                    <a:gd name="T29" fmla="*/ 11 h 21"/>
                    <a:gd name="T30" fmla="*/ 18 w 26"/>
                    <a:gd name="T31" fmla="*/ 13 h 21"/>
                    <a:gd name="T32" fmla="*/ 20 w 26"/>
                    <a:gd name="T33" fmla="*/ 16 h 21"/>
                    <a:gd name="T34" fmla="*/ 23 w 26"/>
                    <a:gd name="T35" fmla="*/ 18 h 21"/>
                    <a:gd name="T36" fmla="*/ 23 w 26"/>
                    <a:gd name="T37" fmla="*/ 21 h 21"/>
                    <a:gd name="T38" fmla="*/ 23 w 26"/>
                    <a:gd name="T39" fmla="*/ 21 h 21"/>
                    <a:gd name="T40" fmla="*/ 26 w 26"/>
                    <a:gd name="T41" fmla="*/ 18 h 2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6"/>
                    <a:gd name="T64" fmla="*/ 0 h 21"/>
                    <a:gd name="T65" fmla="*/ 26 w 26"/>
                    <a:gd name="T66" fmla="*/ 21 h 2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6" h="21">
                      <a:moveTo>
                        <a:pt x="26" y="18"/>
                      </a:moveTo>
                      <a:lnTo>
                        <a:pt x="26" y="18"/>
                      </a:lnTo>
                      <a:lnTo>
                        <a:pt x="26" y="16"/>
                      </a:lnTo>
                      <a:lnTo>
                        <a:pt x="23" y="13"/>
                      </a:lnTo>
                      <a:lnTo>
                        <a:pt x="20" y="11"/>
                      </a:lnTo>
                      <a:lnTo>
                        <a:pt x="15" y="8"/>
                      </a:lnTo>
                      <a:lnTo>
                        <a:pt x="13" y="5"/>
                      </a:lnTo>
                      <a:lnTo>
                        <a:pt x="7" y="3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2" y="5"/>
                      </a:lnTo>
                      <a:lnTo>
                        <a:pt x="7" y="5"/>
                      </a:lnTo>
                      <a:lnTo>
                        <a:pt x="10" y="8"/>
                      </a:lnTo>
                      <a:lnTo>
                        <a:pt x="13" y="11"/>
                      </a:lnTo>
                      <a:lnTo>
                        <a:pt x="18" y="13"/>
                      </a:lnTo>
                      <a:lnTo>
                        <a:pt x="20" y="16"/>
                      </a:lnTo>
                      <a:lnTo>
                        <a:pt x="23" y="18"/>
                      </a:lnTo>
                      <a:lnTo>
                        <a:pt x="23" y="21"/>
                      </a:lnTo>
                      <a:lnTo>
                        <a:pt x="26" y="18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19" name="Freeform 18"/>
                <p:cNvSpPr>
                  <a:spLocks/>
                </p:cNvSpPr>
                <p:nvPr/>
              </p:nvSpPr>
              <p:spPr bwMode="auto">
                <a:xfrm>
                  <a:off x="2650" y="1791"/>
                  <a:ext cx="13" cy="24"/>
                </a:xfrm>
                <a:custGeom>
                  <a:avLst/>
                  <a:gdLst>
                    <a:gd name="T0" fmla="*/ 3 w 13"/>
                    <a:gd name="T1" fmla="*/ 24 h 24"/>
                    <a:gd name="T2" fmla="*/ 3 w 13"/>
                    <a:gd name="T3" fmla="*/ 24 h 24"/>
                    <a:gd name="T4" fmla="*/ 5 w 13"/>
                    <a:gd name="T5" fmla="*/ 21 h 24"/>
                    <a:gd name="T6" fmla="*/ 5 w 13"/>
                    <a:gd name="T7" fmla="*/ 19 h 24"/>
                    <a:gd name="T8" fmla="*/ 8 w 13"/>
                    <a:gd name="T9" fmla="*/ 16 h 24"/>
                    <a:gd name="T10" fmla="*/ 8 w 13"/>
                    <a:gd name="T11" fmla="*/ 13 h 24"/>
                    <a:gd name="T12" fmla="*/ 11 w 13"/>
                    <a:gd name="T13" fmla="*/ 11 h 24"/>
                    <a:gd name="T14" fmla="*/ 13 w 13"/>
                    <a:gd name="T15" fmla="*/ 8 h 24"/>
                    <a:gd name="T16" fmla="*/ 13 w 13"/>
                    <a:gd name="T17" fmla="*/ 6 h 24"/>
                    <a:gd name="T18" fmla="*/ 11 w 13"/>
                    <a:gd name="T19" fmla="*/ 0 h 24"/>
                    <a:gd name="T20" fmla="*/ 8 w 13"/>
                    <a:gd name="T21" fmla="*/ 3 h 24"/>
                    <a:gd name="T22" fmla="*/ 8 w 13"/>
                    <a:gd name="T23" fmla="*/ 6 h 24"/>
                    <a:gd name="T24" fmla="*/ 8 w 13"/>
                    <a:gd name="T25" fmla="*/ 6 h 24"/>
                    <a:gd name="T26" fmla="*/ 8 w 13"/>
                    <a:gd name="T27" fmla="*/ 8 h 24"/>
                    <a:gd name="T28" fmla="*/ 5 w 13"/>
                    <a:gd name="T29" fmla="*/ 11 h 24"/>
                    <a:gd name="T30" fmla="*/ 5 w 13"/>
                    <a:gd name="T31" fmla="*/ 13 h 24"/>
                    <a:gd name="T32" fmla="*/ 3 w 13"/>
                    <a:gd name="T33" fmla="*/ 16 h 24"/>
                    <a:gd name="T34" fmla="*/ 0 w 13"/>
                    <a:gd name="T35" fmla="*/ 19 h 24"/>
                    <a:gd name="T36" fmla="*/ 0 w 13"/>
                    <a:gd name="T37" fmla="*/ 21 h 24"/>
                    <a:gd name="T38" fmla="*/ 0 w 13"/>
                    <a:gd name="T39" fmla="*/ 21 h 24"/>
                    <a:gd name="T40" fmla="*/ 3 w 13"/>
                    <a:gd name="T41" fmla="*/ 24 h 2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"/>
                    <a:gd name="T64" fmla="*/ 0 h 24"/>
                    <a:gd name="T65" fmla="*/ 13 w 13"/>
                    <a:gd name="T66" fmla="*/ 24 h 2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" h="24">
                      <a:moveTo>
                        <a:pt x="3" y="24"/>
                      </a:moveTo>
                      <a:lnTo>
                        <a:pt x="3" y="24"/>
                      </a:lnTo>
                      <a:lnTo>
                        <a:pt x="5" y="21"/>
                      </a:lnTo>
                      <a:lnTo>
                        <a:pt x="5" y="19"/>
                      </a:lnTo>
                      <a:lnTo>
                        <a:pt x="8" y="16"/>
                      </a:lnTo>
                      <a:lnTo>
                        <a:pt x="8" y="13"/>
                      </a:lnTo>
                      <a:lnTo>
                        <a:pt x="11" y="11"/>
                      </a:lnTo>
                      <a:lnTo>
                        <a:pt x="13" y="8"/>
                      </a:lnTo>
                      <a:lnTo>
                        <a:pt x="13" y="6"/>
                      </a:lnTo>
                      <a:lnTo>
                        <a:pt x="11" y="0"/>
                      </a:lnTo>
                      <a:lnTo>
                        <a:pt x="8" y="3"/>
                      </a:lnTo>
                      <a:lnTo>
                        <a:pt x="8" y="6"/>
                      </a:lnTo>
                      <a:lnTo>
                        <a:pt x="8" y="8"/>
                      </a:lnTo>
                      <a:lnTo>
                        <a:pt x="5" y="11"/>
                      </a:lnTo>
                      <a:lnTo>
                        <a:pt x="5" y="13"/>
                      </a:lnTo>
                      <a:lnTo>
                        <a:pt x="3" y="16"/>
                      </a:lnTo>
                      <a:lnTo>
                        <a:pt x="0" y="19"/>
                      </a:lnTo>
                      <a:lnTo>
                        <a:pt x="0" y="21"/>
                      </a:lnTo>
                      <a:lnTo>
                        <a:pt x="3" y="24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20" name="Freeform 19"/>
                <p:cNvSpPr>
                  <a:spLocks/>
                </p:cNvSpPr>
                <p:nvPr/>
              </p:nvSpPr>
              <p:spPr bwMode="auto">
                <a:xfrm>
                  <a:off x="2645" y="1812"/>
                  <a:ext cx="8" cy="24"/>
                </a:xfrm>
                <a:custGeom>
                  <a:avLst/>
                  <a:gdLst>
                    <a:gd name="T0" fmla="*/ 5 w 8"/>
                    <a:gd name="T1" fmla="*/ 21 h 24"/>
                    <a:gd name="T2" fmla="*/ 5 w 8"/>
                    <a:gd name="T3" fmla="*/ 21 h 24"/>
                    <a:gd name="T4" fmla="*/ 5 w 8"/>
                    <a:gd name="T5" fmla="*/ 21 h 24"/>
                    <a:gd name="T6" fmla="*/ 5 w 8"/>
                    <a:gd name="T7" fmla="*/ 19 h 24"/>
                    <a:gd name="T8" fmla="*/ 5 w 8"/>
                    <a:gd name="T9" fmla="*/ 16 h 24"/>
                    <a:gd name="T10" fmla="*/ 5 w 8"/>
                    <a:gd name="T11" fmla="*/ 13 h 24"/>
                    <a:gd name="T12" fmla="*/ 5 w 8"/>
                    <a:gd name="T13" fmla="*/ 11 h 24"/>
                    <a:gd name="T14" fmla="*/ 5 w 8"/>
                    <a:gd name="T15" fmla="*/ 8 h 24"/>
                    <a:gd name="T16" fmla="*/ 8 w 8"/>
                    <a:gd name="T17" fmla="*/ 6 h 24"/>
                    <a:gd name="T18" fmla="*/ 8 w 8"/>
                    <a:gd name="T19" fmla="*/ 3 h 24"/>
                    <a:gd name="T20" fmla="*/ 5 w 8"/>
                    <a:gd name="T21" fmla="*/ 0 h 24"/>
                    <a:gd name="T22" fmla="*/ 5 w 8"/>
                    <a:gd name="T23" fmla="*/ 3 h 24"/>
                    <a:gd name="T24" fmla="*/ 3 w 8"/>
                    <a:gd name="T25" fmla="*/ 8 h 24"/>
                    <a:gd name="T26" fmla="*/ 3 w 8"/>
                    <a:gd name="T27" fmla="*/ 11 h 24"/>
                    <a:gd name="T28" fmla="*/ 0 w 8"/>
                    <a:gd name="T29" fmla="*/ 13 h 24"/>
                    <a:gd name="T30" fmla="*/ 0 w 8"/>
                    <a:gd name="T31" fmla="*/ 16 h 24"/>
                    <a:gd name="T32" fmla="*/ 0 w 8"/>
                    <a:gd name="T33" fmla="*/ 19 h 24"/>
                    <a:gd name="T34" fmla="*/ 3 w 8"/>
                    <a:gd name="T35" fmla="*/ 21 h 24"/>
                    <a:gd name="T36" fmla="*/ 3 w 8"/>
                    <a:gd name="T37" fmla="*/ 24 h 24"/>
                    <a:gd name="T38" fmla="*/ 3 w 8"/>
                    <a:gd name="T39" fmla="*/ 24 h 24"/>
                    <a:gd name="T40" fmla="*/ 5 w 8"/>
                    <a:gd name="T41" fmla="*/ 21 h 2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8"/>
                    <a:gd name="T64" fmla="*/ 0 h 24"/>
                    <a:gd name="T65" fmla="*/ 8 w 8"/>
                    <a:gd name="T66" fmla="*/ 24 h 2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8" h="24">
                      <a:moveTo>
                        <a:pt x="5" y="21"/>
                      </a:moveTo>
                      <a:lnTo>
                        <a:pt x="5" y="21"/>
                      </a:lnTo>
                      <a:lnTo>
                        <a:pt x="5" y="19"/>
                      </a:lnTo>
                      <a:lnTo>
                        <a:pt x="5" y="16"/>
                      </a:lnTo>
                      <a:lnTo>
                        <a:pt x="5" y="13"/>
                      </a:lnTo>
                      <a:lnTo>
                        <a:pt x="5" y="11"/>
                      </a:lnTo>
                      <a:lnTo>
                        <a:pt x="5" y="8"/>
                      </a:lnTo>
                      <a:lnTo>
                        <a:pt x="8" y="6"/>
                      </a:lnTo>
                      <a:lnTo>
                        <a:pt x="8" y="3"/>
                      </a:lnTo>
                      <a:lnTo>
                        <a:pt x="5" y="0"/>
                      </a:lnTo>
                      <a:lnTo>
                        <a:pt x="5" y="3"/>
                      </a:lnTo>
                      <a:lnTo>
                        <a:pt x="3" y="8"/>
                      </a:lnTo>
                      <a:lnTo>
                        <a:pt x="3" y="11"/>
                      </a:lnTo>
                      <a:lnTo>
                        <a:pt x="0" y="13"/>
                      </a:lnTo>
                      <a:lnTo>
                        <a:pt x="0" y="16"/>
                      </a:lnTo>
                      <a:lnTo>
                        <a:pt x="0" y="19"/>
                      </a:lnTo>
                      <a:lnTo>
                        <a:pt x="3" y="21"/>
                      </a:lnTo>
                      <a:lnTo>
                        <a:pt x="3" y="24"/>
                      </a:lnTo>
                      <a:lnTo>
                        <a:pt x="5" y="21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21" name="Freeform 20"/>
                <p:cNvSpPr>
                  <a:spLocks/>
                </p:cNvSpPr>
                <p:nvPr/>
              </p:nvSpPr>
              <p:spPr bwMode="auto">
                <a:xfrm>
                  <a:off x="2648" y="1831"/>
                  <a:ext cx="34" cy="8"/>
                </a:xfrm>
                <a:custGeom>
                  <a:avLst/>
                  <a:gdLst>
                    <a:gd name="T0" fmla="*/ 34 w 34"/>
                    <a:gd name="T1" fmla="*/ 0 h 8"/>
                    <a:gd name="T2" fmla="*/ 34 w 34"/>
                    <a:gd name="T3" fmla="*/ 0 h 8"/>
                    <a:gd name="T4" fmla="*/ 28 w 34"/>
                    <a:gd name="T5" fmla="*/ 2 h 8"/>
                    <a:gd name="T6" fmla="*/ 26 w 34"/>
                    <a:gd name="T7" fmla="*/ 2 h 8"/>
                    <a:gd name="T8" fmla="*/ 21 w 34"/>
                    <a:gd name="T9" fmla="*/ 2 h 8"/>
                    <a:gd name="T10" fmla="*/ 15 w 34"/>
                    <a:gd name="T11" fmla="*/ 5 h 8"/>
                    <a:gd name="T12" fmla="*/ 13 w 34"/>
                    <a:gd name="T13" fmla="*/ 5 h 8"/>
                    <a:gd name="T14" fmla="*/ 10 w 34"/>
                    <a:gd name="T15" fmla="*/ 5 h 8"/>
                    <a:gd name="T16" fmla="*/ 5 w 34"/>
                    <a:gd name="T17" fmla="*/ 5 h 8"/>
                    <a:gd name="T18" fmla="*/ 2 w 34"/>
                    <a:gd name="T19" fmla="*/ 2 h 8"/>
                    <a:gd name="T20" fmla="*/ 0 w 34"/>
                    <a:gd name="T21" fmla="*/ 5 h 8"/>
                    <a:gd name="T22" fmla="*/ 5 w 34"/>
                    <a:gd name="T23" fmla="*/ 8 h 8"/>
                    <a:gd name="T24" fmla="*/ 7 w 34"/>
                    <a:gd name="T25" fmla="*/ 8 h 8"/>
                    <a:gd name="T26" fmla="*/ 13 w 34"/>
                    <a:gd name="T27" fmla="*/ 8 h 8"/>
                    <a:gd name="T28" fmla="*/ 18 w 34"/>
                    <a:gd name="T29" fmla="*/ 8 h 8"/>
                    <a:gd name="T30" fmla="*/ 21 w 34"/>
                    <a:gd name="T31" fmla="*/ 8 h 8"/>
                    <a:gd name="T32" fmla="*/ 26 w 34"/>
                    <a:gd name="T33" fmla="*/ 5 h 8"/>
                    <a:gd name="T34" fmla="*/ 28 w 34"/>
                    <a:gd name="T35" fmla="*/ 5 h 8"/>
                    <a:gd name="T36" fmla="*/ 34 w 34"/>
                    <a:gd name="T37" fmla="*/ 5 h 8"/>
                    <a:gd name="T38" fmla="*/ 34 w 34"/>
                    <a:gd name="T39" fmla="*/ 5 h 8"/>
                    <a:gd name="T40" fmla="*/ 34 w 34"/>
                    <a:gd name="T41" fmla="*/ 0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4"/>
                    <a:gd name="T64" fmla="*/ 0 h 8"/>
                    <a:gd name="T65" fmla="*/ 34 w 34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4" h="8">
                      <a:moveTo>
                        <a:pt x="34" y="0"/>
                      </a:moveTo>
                      <a:lnTo>
                        <a:pt x="34" y="0"/>
                      </a:lnTo>
                      <a:lnTo>
                        <a:pt x="28" y="2"/>
                      </a:lnTo>
                      <a:lnTo>
                        <a:pt x="26" y="2"/>
                      </a:lnTo>
                      <a:lnTo>
                        <a:pt x="21" y="2"/>
                      </a:lnTo>
                      <a:lnTo>
                        <a:pt x="15" y="5"/>
                      </a:lnTo>
                      <a:lnTo>
                        <a:pt x="13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2" y="2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13" y="8"/>
                      </a:lnTo>
                      <a:lnTo>
                        <a:pt x="18" y="8"/>
                      </a:lnTo>
                      <a:lnTo>
                        <a:pt x="21" y="8"/>
                      </a:lnTo>
                      <a:lnTo>
                        <a:pt x="26" y="5"/>
                      </a:lnTo>
                      <a:lnTo>
                        <a:pt x="28" y="5"/>
                      </a:lnTo>
                      <a:lnTo>
                        <a:pt x="34" y="5"/>
                      </a:lnTo>
                      <a:lnTo>
                        <a:pt x="34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22" name="Freeform 21"/>
                <p:cNvSpPr>
                  <a:spLocks/>
                </p:cNvSpPr>
                <p:nvPr/>
              </p:nvSpPr>
              <p:spPr bwMode="auto">
                <a:xfrm>
                  <a:off x="2682" y="1820"/>
                  <a:ext cx="34" cy="16"/>
                </a:xfrm>
                <a:custGeom>
                  <a:avLst/>
                  <a:gdLst>
                    <a:gd name="T0" fmla="*/ 34 w 34"/>
                    <a:gd name="T1" fmla="*/ 0 h 16"/>
                    <a:gd name="T2" fmla="*/ 34 w 34"/>
                    <a:gd name="T3" fmla="*/ 0 h 16"/>
                    <a:gd name="T4" fmla="*/ 28 w 34"/>
                    <a:gd name="T5" fmla="*/ 0 h 16"/>
                    <a:gd name="T6" fmla="*/ 23 w 34"/>
                    <a:gd name="T7" fmla="*/ 3 h 16"/>
                    <a:gd name="T8" fmla="*/ 21 w 34"/>
                    <a:gd name="T9" fmla="*/ 3 h 16"/>
                    <a:gd name="T10" fmla="*/ 15 w 34"/>
                    <a:gd name="T11" fmla="*/ 5 h 16"/>
                    <a:gd name="T12" fmla="*/ 10 w 34"/>
                    <a:gd name="T13" fmla="*/ 8 h 16"/>
                    <a:gd name="T14" fmla="*/ 7 w 34"/>
                    <a:gd name="T15" fmla="*/ 8 h 16"/>
                    <a:gd name="T16" fmla="*/ 2 w 34"/>
                    <a:gd name="T17" fmla="*/ 11 h 16"/>
                    <a:gd name="T18" fmla="*/ 0 w 34"/>
                    <a:gd name="T19" fmla="*/ 11 h 16"/>
                    <a:gd name="T20" fmla="*/ 0 w 34"/>
                    <a:gd name="T21" fmla="*/ 16 h 16"/>
                    <a:gd name="T22" fmla="*/ 5 w 34"/>
                    <a:gd name="T23" fmla="*/ 13 h 16"/>
                    <a:gd name="T24" fmla="*/ 7 w 34"/>
                    <a:gd name="T25" fmla="*/ 13 h 16"/>
                    <a:gd name="T26" fmla="*/ 13 w 34"/>
                    <a:gd name="T27" fmla="*/ 11 h 16"/>
                    <a:gd name="T28" fmla="*/ 15 w 34"/>
                    <a:gd name="T29" fmla="*/ 8 h 16"/>
                    <a:gd name="T30" fmla="*/ 21 w 34"/>
                    <a:gd name="T31" fmla="*/ 8 h 16"/>
                    <a:gd name="T32" fmla="*/ 26 w 34"/>
                    <a:gd name="T33" fmla="*/ 5 h 16"/>
                    <a:gd name="T34" fmla="*/ 28 w 34"/>
                    <a:gd name="T35" fmla="*/ 5 h 16"/>
                    <a:gd name="T36" fmla="*/ 34 w 34"/>
                    <a:gd name="T37" fmla="*/ 5 h 16"/>
                    <a:gd name="T38" fmla="*/ 34 w 34"/>
                    <a:gd name="T39" fmla="*/ 5 h 16"/>
                    <a:gd name="T40" fmla="*/ 34 w 34"/>
                    <a:gd name="T41" fmla="*/ 0 h 1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4"/>
                    <a:gd name="T64" fmla="*/ 0 h 16"/>
                    <a:gd name="T65" fmla="*/ 34 w 34"/>
                    <a:gd name="T66" fmla="*/ 16 h 1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4" h="16">
                      <a:moveTo>
                        <a:pt x="34" y="0"/>
                      </a:moveTo>
                      <a:lnTo>
                        <a:pt x="34" y="0"/>
                      </a:lnTo>
                      <a:lnTo>
                        <a:pt x="28" y="0"/>
                      </a:lnTo>
                      <a:lnTo>
                        <a:pt x="23" y="3"/>
                      </a:lnTo>
                      <a:lnTo>
                        <a:pt x="21" y="3"/>
                      </a:lnTo>
                      <a:lnTo>
                        <a:pt x="15" y="5"/>
                      </a:lnTo>
                      <a:lnTo>
                        <a:pt x="10" y="8"/>
                      </a:lnTo>
                      <a:lnTo>
                        <a:pt x="7" y="8"/>
                      </a:lnTo>
                      <a:lnTo>
                        <a:pt x="2" y="11"/>
                      </a:lnTo>
                      <a:lnTo>
                        <a:pt x="0" y="11"/>
                      </a:lnTo>
                      <a:lnTo>
                        <a:pt x="0" y="16"/>
                      </a:lnTo>
                      <a:lnTo>
                        <a:pt x="5" y="13"/>
                      </a:lnTo>
                      <a:lnTo>
                        <a:pt x="7" y="13"/>
                      </a:lnTo>
                      <a:lnTo>
                        <a:pt x="13" y="11"/>
                      </a:lnTo>
                      <a:lnTo>
                        <a:pt x="15" y="8"/>
                      </a:lnTo>
                      <a:lnTo>
                        <a:pt x="21" y="8"/>
                      </a:lnTo>
                      <a:lnTo>
                        <a:pt x="26" y="5"/>
                      </a:lnTo>
                      <a:lnTo>
                        <a:pt x="28" y="5"/>
                      </a:lnTo>
                      <a:lnTo>
                        <a:pt x="34" y="5"/>
                      </a:lnTo>
                      <a:lnTo>
                        <a:pt x="34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23" name="Freeform 22"/>
                <p:cNvSpPr>
                  <a:spLocks/>
                </p:cNvSpPr>
                <p:nvPr/>
              </p:nvSpPr>
              <p:spPr bwMode="auto">
                <a:xfrm>
                  <a:off x="2716" y="1820"/>
                  <a:ext cx="62" cy="13"/>
                </a:xfrm>
                <a:custGeom>
                  <a:avLst/>
                  <a:gdLst>
                    <a:gd name="T0" fmla="*/ 62 w 62"/>
                    <a:gd name="T1" fmla="*/ 8 h 13"/>
                    <a:gd name="T2" fmla="*/ 62 w 62"/>
                    <a:gd name="T3" fmla="*/ 8 h 13"/>
                    <a:gd name="T4" fmla="*/ 55 w 62"/>
                    <a:gd name="T5" fmla="*/ 5 h 13"/>
                    <a:gd name="T6" fmla="*/ 47 w 62"/>
                    <a:gd name="T7" fmla="*/ 3 h 13"/>
                    <a:gd name="T8" fmla="*/ 39 w 62"/>
                    <a:gd name="T9" fmla="*/ 0 h 13"/>
                    <a:gd name="T10" fmla="*/ 31 w 62"/>
                    <a:gd name="T11" fmla="*/ 0 h 13"/>
                    <a:gd name="T12" fmla="*/ 23 w 62"/>
                    <a:gd name="T13" fmla="*/ 0 h 13"/>
                    <a:gd name="T14" fmla="*/ 15 w 62"/>
                    <a:gd name="T15" fmla="*/ 0 h 13"/>
                    <a:gd name="T16" fmla="*/ 7 w 62"/>
                    <a:gd name="T17" fmla="*/ 0 h 13"/>
                    <a:gd name="T18" fmla="*/ 0 w 62"/>
                    <a:gd name="T19" fmla="*/ 0 h 13"/>
                    <a:gd name="T20" fmla="*/ 0 w 62"/>
                    <a:gd name="T21" fmla="*/ 5 h 13"/>
                    <a:gd name="T22" fmla="*/ 7 w 62"/>
                    <a:gd name="T23" fmla="*/ 3 h 13"/>
                    <a:gd name="T24" fmla="*/ 15 w 62"/>
                    <a:gd name="T25" fmla="*/ 3 h 13"/>
                    <a:gd name="T26" fmla="*/ 23 w 62"/>
                    <a:gd name="T27" fmla="*/ 3 h 13"/>
                    <a:gd name="T28" fmla="*/ 31 w 62"/>
                    <a:gd name="T29" fmla="*/ 3 h 13"/>
                    <a:gd name="T30" fmla="*/ 39 w 62"/>
                    <a:gd name="T31" fmla="*/ 5 h 13"/>
                    <a:gd name="T32" fmla="*/ 47 w 62"/>
                    <a:gd name="T33" fmla="*/ 5 h 13"/>
                    <a:gd name="T34" fmla="*/ 55 w 62"/>
                    <a:gd name="T35" fmla="*/ 8 h 13"/>
                    <a:gd name="T36" fmla="*/ 60 w 62"/>
                    <a:gd name="T37" fmla="*/ 13 h 13"/>
                    <a:gd name="T38" fmla="*/ 60 w 62"/>
                    <a:gd name="T39" fmla="*/ 13 h 13"/>
                    <a:gd name="T40" fmla="*/ 62 w 62"/>
                    <a:gd name="T41" fmla="*/ 8 h 1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62"/>
                    <a:gd name="T64" fmla="*/ 0 h 13"/>
                    <a:gd name="T65" fmla="*/ 62 w 62"/>
                    <a:gd name="T66" fmla="*/ 13 h 1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62" h="13">
                      <a:moveTo>
                        <a:pt x="62" y="8"/>
                      </a:moveTo>
                      <a:lnTo>
                        <a:pt x="62" y="8"/>
                      </a:lnTo>
                      <a:lnTo>
                        <a:pt x="55" y="5"/>
                      </a:lnTo>
                      <a:lnTo>
                        <a:pt x="47" y="3"/>
                      </a:lnTo>
                      <a:lnTo>
                        <a:pt x="39" y="0"/>
                      </a:lnTo>
                      <a:lnTo>
                        <a:pt x="31" y="0"/>
                      </a:lnTo>
                      <a:lnTo>
                        <a:pt x="23" y="0"/>
                      </a:lnTo>
                      <a:lnTo>
                        <a:pt x="15" y="0"/>
                      </a:lnTo>
                      <a:lnTo>
                        <a:pt x="7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7" y="3"/>
                      </a:lnTo>
                      <a:lnTo>
                        <a:pt x="15" y="3"/>
                      </a:lnTo>
                      <a:lnTo>
                        <a:pt x="23" y="3"/>
                      </a:lnTo>
                      <a:lnTo>
                        <a:pt x="31" y="3"/>
                      </a:lnTo>
                      <a:lnTo>
                        <a:pt x="39" y="5"/>
                      </a:lnTo>
                      <a:lnTo>
                        <a:pt x="47" y="5"/>
                      </a:lnTo>
                      <a:lnTo>
                        <a:pt x="55" y="8"/>
                      </a:lnTo>
                      <a:lnTo>
                        <a:pt x="60" y="13"/>
                      </a:lnTo>
                      <a:lnTo>
                        <a:pt x="62" y="8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24" name="Freeform 23"/>
                <p:cNvSpPr>
                  <a:spLocks/>
                </p:cNvSpPr>
                <p:nvPr/>
              </p:nvSpPr>
              <p:spPr bwMode="auto">
                <a:xfrm>
                  <a:off x="2776" y="1828"/>
                  <a:ext cx="44" cy="60"/>
                </a:xfrm>
                <a:custGeom>
                  <a:avLst/>
                  <a:gdLst>
                    <a:gd name="T0" fmla="*/ 44 w 44"/>
                    <a:gd name="T1" fmla="*/ 60 h 60"/>
                    <a:gd name="T2" fmla="*/ 44 w 44"/>
                    <a:gd name="T3" fmla="*/ 60 h 60"/>
                    <a:gd name="T4" fmla="*/ 44 w 44"/>
                    <a:gd name="T5" fmla="*/ 50 h 60"/>
                    <a:gd name="T6" fmla="*/ 39 w 44"/>
                    <a:gd name="T7" fmla="*/ 42 h 60"/>
                    <a:gd name="T8" fmla="*/ 36 w 44"/>
                    <a:gd name="T9" fmla="*/ 34 h 60"/>
                    <a:gd name="T10" fmla="*/ 31 w 44"/>
                    <a:gd name="T11" fmla="*/ 26 h 60"/>
                    <a:gd name="T12" fmla="*/ 23 w 44"/>
                    <a:gd name="T13" fmla="*/ 18 h 60"/>
                    <a:gd name="T14" fmla="*/ 18 w 44"/>
                    <a:gd name="T15" fmla="*/ 13 h 60"/>
                    <a:gd name="T16" fmla="*/ 10 w 44"/>
                    <a:gd name="T17" fmla="*/ 5 h 60"/>
                    <a:gd name="T18" fmla="*/ 2 w 44"/>
                    <a:gd name="T19" fmla="*/ 0 h 60"/>
                    <a:gd name="T20" fmla="*/ 0 w 44"/>
                    <a:gd name="T21" fmla="*/ 5 h 60"/>
                    <a:gd name="T22" fmla="*/ 8 w 44"/>
                    <a:gd name="T23" fmla="*/ 11 h 60"/>
                    <a:gd name="T24" fmla="*/ 15 w 44"/>
                    <a:gd name="T25" fmla="*/ 16 h 60"/>
                    <a:gd name="T26" fmla="*/ 21 w 44"/>
                    <a:gd name="T27" fmla="*/ 21 h 60"/>
                    <a:gd name="T28" fmla="*/ 29 w 44"/>
                    <a:gd name="T29" fmla="*/ 29 h 60"/>
                    <a:gd name="T30" fmla="*/ 34 w 44"/>
                    <a:gd name="T31" fmla="*/ 37 h 60"/>
                    <a:gd name="T32" fmla="*/ 36 w 44"/>
                    <a:gd name="T33" fmla="*/ 45 h 60"/>
                    <a:gd name="T34" fmla="*/ 39 w 44"/>
                    <a:gd name="T35" fmla="*/ 52 h 60"/>
                    <a:gd name="T36" fmla="*/ 42 w 44"/>
                    <a:gd name="T37" fmla="*/ 60 h 60"/>
                    <a:gd name="T38" fmla="*/ 42 w 44"/>
                    <a:gd name="T39" fmla="*/ 60 h 60"/>
                    <a:gd name="T40" fmla="*/ 44 w 44"/>
                    <a:gd name="T41" fmla="*/ 60 h 6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4"/>
                    <a:gd name="T64" fmla="*/ 0 h 60"/>
                    <a:gd name="T65" fmla="*/ 44 w 44"/>
                    <a:gd name="T66" fmla="*/ 60 h 6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4" h="60">
                      <a:moveTo>
                        <a:pt x="44" y="60"/>
                      </a:moveTo>
                      <a:lnTo>
                        <a:pt x="44" y="60"/>
                      </a:lnTo>
                      <a:lnTo>
                        <a:pt x="44" y="50"/>
                      </a:lnTo>
                      <a:lnTo>
                        <a:pt x="39" y="42"/>
                      </a:lnTo>
                      <a:lnTo>
                        <a:pt x="36" y="34"/>
                      </a:lnTo>
                      <a:lnTo>
                        <a:pt x="31" y="26"/>
                      </a:lnTo>
                      <a:lnTo>
                        <a:pt x="23" y="18"/>
                      </a:lnTo>
                      <a:lnTo>
                        <a:pt x="18" y="13"/>
                      </a:lnTo>
                      <a:lnTo>
                        <a:pt x="10" y="5"/>
                      </a:lnTo>
                      <a:lnTo>
                        <a:pt x="2" y="0"/>
                      </a:lnTo>
                      <a:lnTo>
                        <a:pt x="0" y="5"/>
                      </a:lnTo>
                      <a:lnTo>
                        <a:pt x="8" y="11"/>
                      </a:lnTo>
                      <a:lnTo>
                        <a:pt x="15" y="16"/>
                      </a:lnTo>
                      <a:lnTo>
                        <a:pt x="21" y="21"/>
                      </a:lnTo>
                      <a:lnTo>
                        <a:pt x="29" y="29"/>
                      </a:lnTo>
                      <a:lnTo>
                        <a:pt x="34" y="37"/>
                      </a:lnTo>
                      <a:lnTo>
                        <a:pt x="36" y="45"/>
                      </a:lnTo>
                      <a:lnTo>
                        <a:pt x="39" y="52"/>
                      </a:lnTo>
                      <a:lnTo>
                        <a:pt x="42" y="60"/>
                      </a:lnTo>
                      <a:lnTo>
                        <a:pt x="44" y="6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25" name="Freeform 24"/>
                <p:cNvSpPr>
                  <a:spLocks/>
                </p:cNvSpPr>
                <p:nvPr/>
              </p:nvSpPr>
              <p:spPr bwMode="auto">
                <a:xfrm>
                  <a:off x="2791" y="1888"/>
                  <a:ext cx="29" cy="37"/>
                </a:xfrm>
                <a:custGeom>
                  <a:avLst/>
                  <a:gdLst>
                    <a:gd name="T0" fmla="*/ 3 w 29"/>
                    <a:gd name="T1" fmla="*/ 37 h 37"/>
                    <a:gd name="T2" fmla="*/ 3 w 29"/>
                    <a:gd name="T3" fmla="*/ 37 h 37"/>
                    <a:gd name="T4" fmla="*/ 8 w 29"/>
                    <a:gd name="T5" fmla="*/ 34 h 37"/>
                    <a:gd name="T6" fmla="*/ 14 w 29"/>
                    <a:gd name="T7" fmla="*/ 29 h 37"/>
                    <a:gd name="T8" fmla="*/ 19 w 29"/>
                    <a:gd name="T9" fmla="*/ 27 h 37"/>
                    <a:gd name="T10" fmla="*/ 21 w 29"/>
                    <a:gd name="T11" fmla="*/ 21 h 37"/>
                    <a:gd name="T12" fmla="*/ 27 w 29"/>
                    <a:gd name="T13" fmla="*/ 16 h 37"/>
                    <a:gd name="T14" fmla="*/ 29 w 29"/>
                    <a:gd name="T15" fmla="*/ 11 h 37"/>
                    <a:gd name="T16" fmla="*/ 29 w 29"/>
                    <a:gd name="T17" fmla="*/ 6 h 37"/>
                    <a:gd name="T18" fmla="*/ 29 w 29"/>
                    <a:gd name="T19" fmla="*/ 0 h 37"/>
                    <a:gd name="T20" fmla="*/ 27 w 29"/>
                    <a:gd name="T21" fmla="*/ 0 h 37"/>
                    <a:gd name="T22" fmla="*/ 27 w 29"/>
                    <a:gd name="T23" fmla="*/ 6 h 37"/>
                    <a:gd name="T24" fmla="*/ 27 w 29"/>
                    <a:gd name="T25" fmla="*/ 11 h 37"/>
                    <a:gd name="T26" fmla="*/ 24 w 29"/>
                    <a:gd name="T27" fmla="*/ 13 h 37"/>
                    <a:gd name="T28" fmla="*/ 19 w 29"/>
                    <a:gd name="T29" fmla="*/ 19 h 37"/>
                    <a:gd name="T30" fmla="*/ 16 w 29"/>
                    <a:gd name="T31" fmla="*/ 24 h 37"/>
                    <a:gd name="T32" fmla="*/ 11 w 29"/>
                    <a:gd name="T33" fmla="*/ 27 h 37"/>
                    <a:gd name="T34" fmla="*/ 6 w 29"/>
                    <a:gd name="T35" fmla="*/ 32 h 37"/>
                    <a:gd name="T36" fmla="*/ 0 w 29"/>
                    <a:gd name="T37" fmla="*/ 34 h 37"/>
                    <a:gd name="T38" fmla="*/ 0 w 29"/>
                    <a:gd name="T39" fmla="*/ 34 h 37"/>
                    <a:gd name="T40" fmla="*/ 3 w 29"/>
                    <a:gd name="T41" fmla="*/ 37 h 3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9"/>
                    <a:gd name="T64" fmla="*/ 0 h 37"/>
                    <a:gd name="T65" fmla="*/ 29 w 29"/>
                    <a:gd name="T66" fmla="*/ 37 h 37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9" h="37">
                      <a:moveTo>
                        <a:pt x="3" y="37"/>
                      </a:moveTo>
                      <a:lnTo>
                        <a:pt x="3" y="37"/>
                      </a:lnTo>
                      <a:lnTo>
                        <a:pt x="8" y="34"/>
                      </a:lnTo>
                      <a:lnTo>
                        <a:pt x="14" y="29"/>
                      </a:lnTo>
                      <a:lnTo>
                        <a:pt x="19" y="27"/>
                      </a:lnTo>
                      <a:lnTo>
                        <a:pt x="21" y="21"/>
                      </a:lnTo>
                      <a:lnTo>
                        <a:pt x="27" y="16"/>
                      </a:lnTo>
                      <a:lnTo>
                        <a:pt x="29" y="11"/>
                      </a:lnTo>
                      <a:lnTo>
                        <a:pt x="29" y="6"/>
                      </a:lnTo>
                      <a:lnTo>
                        <a:pt x="29" y="0"/>
                      </a:lnTo>
                      <a:lnTo>
                        <a:pt x="27" y="0"/>
                      </a:lnTo>
                      <a:lnTo>
                        <a:pt x="27" y="6"/>
                      </a:lnTo>
                      <a:lnTo>
                        <a:pt x="27" y="11"/>
                      </a:lnTo>
                      <a:lnTo>
                        <a:pt x="24" y="13"/>
                      </a:lnTo>
                      <a:lnTo>
                        <a:pt x="19" y="19"/>
                      </a:lnTo>
                      <a:lnTo>
                        <a:pt x="16" y="24"/>
                      </a:lnTo>
                      <a:lnTo>
                        <a:pt x="11" y="27"/>
                      </a:lnTo>
                      <a:lnTo>
                        <a:pt x="6" y="32"/>
                      </a:lnTo>
                      <a:lnTo>
                        <a:pt x="0" y="34"/>
                      </a:lnTo>
                      <a:lnTo>
                        <a:pt x="3" y="37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26" name="Freeform 25"/>
                <p:cNvSpPr>
                  <a:spLocks/>
                </p:cNvSpPr>
                <p:nvPr/>
              </p:nvSpPr>
              <p:spPr bwMode="auto">
                <a:xfrm>
                  <a:off x="2755" y="1920"/>
                  <a:ext cx="39" cy="8"/>
                </a:xfrm>
                <a:custGeom>
                  <a:avLst/>
                  <a:gdLst>
                    <a:gd name="T0" fmla="*/ 0 w 39"/>
                    <a:gd name="T1" fmla="*/ 2 h 8"/>
                    <a:gd name="T2" fmla="*/ 0 w 39"/>
                    <a:gd name="T3" fmla="*/ 2 h 8"/>
                    <a:gd name="T4" fmla="*/ 5 w 39"/>
                    <a:gd name="T5" fmla="*/ 5 h 8"/>
                    <a:gd name="T6" fmla="*/ 10 w 39"/>
                    <a:gd name="T7" fmla="*/ 8 h 8"/>
                    <a:gd name="T8" fmla="*/ 16 w 39"/>
                    <a:gd name="T9" fmla="*/ 8 h 8"/>
                    <a:gd name="T10" fmla="*/ 18 w 39"/>
                    <a:gd name="T11" fmla="*/ 8 h 8"/>
                    <a:gd name="T12" fmla="*/ 23 w 39"/>
                    <a:gd name="T13" fmla="*/ 8 h 8"/>
                    <a:gd name="T14" fmla="*/ 29 w 39"/>
                    <a:gd name="T15" fmla="*/ 8 h 8"/>
                    <a:gd name="T16" fmla="*/ 34 w 39"/>
                    <a:gd name="T17" fmla="*/ 8 h 8"/>
                    <a:gd name="T18" fmla="*/ 39 w 39"/>
                    <a:gd name="T19" fmla="*/ 5 h 8"/>
                    <a:gd name="T20" fmla="*/ 36 w 39"/>
                    <a:gd name="T21" fmla="*/ 2 h 8"/>
                    <a:gd name="T22" fmla="*/ 34 w 39"/>
                    <a:gd name="T23" fmla="*/ 2 h 8"/>
                    <a:gd name="T24" fmla="*/ 29 w 39"/>
                    <a:gd name="T25" fmla="*/ 5 h 8"/>
                    <a:gd name="T26" fmla="*/ 23 w 39"/>
                    <a:gd name="T27" fmla="*/ 5 h 8"/>
                    <a:gd name="T28" fmla="*/ 18 w 39"/>
                    <a:gd name="T29" fmla="*/ 5 h 8"/>
                    <a:gd name="T30" fmla="*/ 16 w 39"/>
                    <a:gd name="T31" fmla="*/ 5 h 8"/>
                    <a:gd name="T32" fmla="*/ 10 w 39"/>
                    <a:gd name="T33" fmla="*/ 2 h 8"/>
                    <a:gd name="T34" fmla="*/ 8 w 39"/>
                    <a:gd name="T35" fmla="*/ 2 h 8"/>
                    <a:gd name="T36" fmla="*/ 2 w 39"/>
                    <a:gd name="T37" fmla="*/ 0 h 8"/>
                    <a:gd name="T38" fmla="*/ 2 w 39"/>
                    <a:gd name="T39" fmla="*/ 0 h 8"/>
                    <a:gd name="T40" fmla="*/ 0 w 39"/>
                    <a:gd name="T41" fmla="*/ 2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9"/>
                    <a:gd name="T64" fmla="*/ 0 h 8"/>
                    <a:gd name="T65" fmla="*/ 39 w 39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9" h="8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5" y="5"/>
                      </a:lnTo>
                      <a:lnTo>
                        <a:pt x="10" y="8"/>
                      </a:lnTo>
                      <a:lnTo>
                        <a:pt x="16" y="8"/>
                      </a:lnTo>
                      <a:lnTo>
                        <a:pt x="18" y="8"/>
                      </a:lnTo>
                      <a:lnTo>
                        <a:pt x="23" y="8"/>
                      </a:lnTo>
                      <a:lnTo>
                        <a:pt x="29" y="8"/>
                      </a:lnTo>
                      <a:lnTo>
                        <a:pt x="34" y="8"/>
                      </a:lnTo>
                      <a:lnTo>
                        <a:pt x="39" y="5"/>
                      </a:lnTo>
                      <a:lnTo>
                        <a:pt x="36" y="2"/>
                      </a:lnTo>
                      <a:lnTo>
                        <a:pt x="34" y="2"/>
                      </a:lnTo>
                      <a:lnTo>
                        <a:pt x="29" y="5"/>
                      </a:lnTo>
                      <a:lnTo>
                        <a:pt x="23" y="5"/>
                      </a:lnTo>
                      <a:lnTo>
                        <a:pt x="18" y="5"/>
                      </a:lnTo>
                      <a:lnTo>
                        <a:pt x="16" y="5"/>
                      </a:lnTo>
                      <a:lnTo>
                        <a:pt x="10" y="2"/>
                      </a:lnTo>
                      <a:lnTo>
                        <a:pt x="8" y="2"/>
                      </a:lnTo>
                      <a:lnTo>
                        <a:pt x="2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27" name="Freeform 26"/>
                <p:cNvSpPr>
                  <a:spLocks/>
                </p:cNvSpPr>
                <p:nvPr/>
              </p:nvSpPr>
              <p:spPr bwMode="auto">
                <a:xfrm>
                  <a:off x="2752" y="1899"/>
                  <a:ext cx="8" cy="23"/>
                </a:xfrm>
                <a:custGeom>
                  <a:avLst/>
                  <a:gdLst>
                    <a:gd name="T0" fmla="*/ 3 w 8"/>
                    <a:gd name="T1" fmla="*/ 0 h 23"/>
                    <a:gd name="T2" fmla="*/ 3 w 8"/>
                    <a:gd name="T3" fmla="*/ 0 h 23"/>
                    <a:gd name="T4" fmla="*/ 3 w 8"/>
                    <a:gd name="T5" fmla="*/ 2 h 23"/>
                    <a:gd name="T6" fmla="*/ 3 w 8"/>
                    <a:gd name="T7" fmla="*/ 5 h 23"/>
                    <a:gd name="T8" fmla="*/ 3 w 8"/>
                    <a:gd name="T9" fmla="*/ 8 h 23"/>
                    <a:gd name="T10" fmla="*/ 3 w 8"/>
                    <a:gd name="T11" fmla="*/ 10 h 23"/>
                    <a:gd name="T12" fmla="*/ 0 w 8"/>
                    <a:gd name="T13" fmla="*/ 16 h 23"/>
                    <a:gd name="T14" fmla="*/ 0 w 8"/>
                    <a:gd name="T15" fmla="*/ 18 h 23"/>
                    <a:gd name="T16" fmla="*/ 0 w 8"/>
                    <a:gd name="T17" fmla="*/ 21 h 23"/>
                    <a:gd name="T18" fmla="*/ 3 w 8"/>
                    <a:gd name="T19" fmla="*/ 23 h 23"/>
                    <a:gd name="T20" fmla="*/ 5 w 8"/>
                    <a:gd name="T21" fmla="*/ 21 h 23"/>
                    <a:gd name="T22" fmla="*/ 5 w 8"/>
                    <a:gd name="T23" fmla="*/ 18 h 23"/>
                    <a:gd name="T24" fmla="*/ 5 w 8"/>
                    <a:gd name="T25" fmla="*/ 18 h 23"/>
                    <a:gd name="T26" fmla="*/ 5 w 8"/>
                    <a:gd name="T27" fmla="*/ 16 h 23"/>
                    <a:gd name="T28" fmla="*/ 5 w 8"/>
                    <a:gd name="T29" fmla="*/ 13 h 23"/>
                    <a:gd name="T30" fmla="*/ 5 w 8"/>
                    <a:gd name="T31" fmla="*/ 8 h 23"/>
                    <a:gd name="T32" fmla="*/ 5 w 8"/>
                    <a:gd name="T33" fmla="*/ 5 h 23"/>
                    <a:gd name="T34" fmla="*/ 8 w 8"/>
                    <a:gd name="T35" fmla="*/ 2 h 23"/>
                    <a:gd name="T36" fmla="*/ 5 w 8"/>
                    <a:gd name="T37" fmla="*/ 0 h 23"/>
                    <a:gd name="T38" fmla="*/ 5 w 8"/>
                    <a:gd name="T39" fmla="*/ 0 h 23"/>
                    <a:gd name="T40" fmla="*/ 3 w 8"/>
                    <a:gd name="T41" fmla="*/ 0 h 2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8"/>
                    <a:gd name="T64" fmla="*/ 0 h 23"/>
                    <a:gd name="T65" fmla="*/ 8 w 8"/>
                    <a:gd name="T66" fmla="*/ 23 h 2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8" h="23">
                      <a:moveTo>
                        <a:pt x="3" y="0"/>
                      </a:moveTo>
                      <a:lnTo>
                        <a:pt x="3" y="0"/>
                      </a:lnTo>
                      <a:lnTo>
                        <a:pt x="3" y="2"/>
                      </a:lnTo>
                      <a:lnTo>
                        <a:pt x="3" y="5"/>
                      </a:lnTo>
                      <a:lnTo>
                        <a:pt x="3" y="8"/>
                      </a:lnTo>
                      <a:lnTo>
                        <a:pt x="3" y="10"/>
                      </a:lnTo>
                      <a:lnTo>
                        <a:pt x="0" y="16"/>
                      </a:lnTo>
                      <a:lnTo>
                        <a:pt x="0" y="18"/>
                      </a:lnTo>
                      <a:lnTo>
                        <a:pt x="0" y="21"/>
                      </a:lnTo>
                      <a:lnTo>
                        <a:pt x="3" y="23"/>
                      </a:lnTo>
                      <a:lnTo>
                        <a:pt x="5" y="21"/>
                      </a:lnTo>
                      <a:lnTo>
                        <a:pt x="5" y="18"/>
                      </a:lnTo>
                      <a:lnTo>
                        <a:pt x="5" y="16"/>
                      </a:lnTo>
                      <a:lnTo>
                        <a:pt x="5" y="13"/>
                      </a:lnTo>
                      <a:lnTo>
                        <a:pt x="5" y="8"/>
                      </a:lnTo>
                      <a:lnTo>
                        <a:pt x="5" y="5"/>
                      </a:lnTo>
                      <a:lnTo>
                        <a:pt x="8" y="2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28" name="Freeform 27"/>
                <p:cNvSpPr>
                  <a:spLocks/>
                </p:cNvSpPr>
                <p:nvPr/>
              </p:nvSpPr>
              <p:spPr bwMode="auto">
                <a:xfrm>
                  <a:off x="2742" y="1878"/>
                  <a:ext cx="15" cy="21"/>
                </a:xfrm>
                <a:custGeom>
                  <a:avLst/>
                  <a:gdLst>
                    <a:gd name="T0" fmla="*/ 0 w 15"/>
                    <a:gd name="T1" fmla="*/ 2 h 21"/>
                    <a:gd name="T2" fmla="*/ 0 w 15"/>
                    <a:gd name="T3" fmla="*/ 2 h 21"/>
                    <a:gd name="T4" fmla="*/ 2 w 15"/>
                    <a:gd name="T5" fmla="*/ 5 h 21"/>
                    <a:gd name="T6" fmla="*/ 5 w 15"/>
                    <a:gd name="T7" fmla="*/ 5 h 21"/>
                    <a:gd name="T8" fmla="*/ 5 w 15"/>
                    <a:gd name="T9" fmla="*/ 8 h 21"/>
                    <a:gd name="T10" fmla="*/ 8 w 15"/>
                    <a:gd name="T11" fmla="*/ 10 h 21"/>
                    <a:gd name="T12" fmla="*/ 10 w 15"/>
                    <a:gd name="T13" fmla="*/ 13 h 21"/>
                    <a:gd name="T14" fmla="*/ 10 w 15"/>
                    <a:gd name="T15" fmla="*/ 16 h 21"/>
                    <a:gd name="T16" fmla="*/ 13 w 15"/>
                    <a:gd name="T17" fmla="*/ 18 h 21"/>
                    <a:gd name="T18" fmla="*/ 13 w 15"/>
                    <a:gd name="T19" fmla="*/ 21 h 21"/>
                    <a:gd name="T20" fmla="*/ 15 w 15"/>
                    <a:gd name="T21" fmla="*/ 21 h 21"/>
                    <a:gd name="T22" fmla="*/ 15 w 15"/>
                    <a:gd name="T23" fmla="*/ 16 h 21"/>
                    <a:gd name="T24" fmla="*/ 13 w 15"/>
                    <a:gd name="T25" fmla="*/ 13 h 21"/>
                    <a:gd name="T26" fmla="*/ 13 w 15"/>
                    <a:gd name="T27" fmla="*/ 10 h 21"/>
                    <a:gd name="T28" fmla="*/ 10 w 15"/>
                    <a:gd name="T29" fmla="*/ 8 h 21"/>
                    <a:gd name="T30" fmla="*/ 8 w 15"/>
                    <a:gd name="T31" fmla="*/ 5 h 21"/>
                    <a:gd name="T32" fmla="*/ 5 w 15"/>
                    <a:gd name="T33" fmla="*/ 2 h 21"/>
                    <a:gd name="T34" fmla="*/ 2 w 15"/>
                    <a:gd name="T35" fmla="*/ 0 h 21"/>
                    <a:gd name="T36" fmla="*/ 0 w 15"/>
                    <a:gd name="T37" fmla="*/ 0 h 21"/>
                    <a:gd name="T38" fmla="*/ 0 w 15"/>
                    <a:gd name="T39" fmla="*/ 0 h 21"/>
                    <a:gd name="T40" fmla="*/ 0 w 15"/>
                    <a:gd name="T41" fmla="*/ 2 h 2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5"/>
                    <a:gd name="T64" fmla="*/ 0 h 21"/>
                    <a:gd name="T65" fmla="*/ 15 w 15"/>
                    <a:gd name="T66" fmla="*/ 21 h 2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5" h="21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2" y="5"/>
                      </a:lnTo>
                      <a:lnTo>
                        <a:pt x="5" y="5"/>
                      </a:lnTo>
                      <a:lnTo>
                        <a:pt x="5" y="8"/>
                      </a:lnTo>
                      <a:lnTo>
                        <a:pt x="8" y="10"/>
                      </a:lnTo>
                      <a:lnTo>
                        <a:pt x="10" y="13"/>
                      </a:lnTo>
                      <a:lnTo>
                        <a:pt x="10" y="16"/>
                      </a:lnTo>
                      <a:lnTo>
                        <a:pt x="13" y="18"/>
                      </a:lnTo>
                      <a:lnTo>
                        <a:pt x="13" y="21"/>
                      </a:lnTo>
                      <a:lnTo>
                        <a:pt x="15" y="21"/>
                      </a:lnTo>
                      <a:lnTo>
                        <a:pt x="15" y="16"/>
                      </a:lnTo>
                      <a:lnTo>
                        <a:pt x="13" y="13"/>
                      </a:lnTo>
                      <a:lnTo>
                        <a:pt x="13" y="10"/>
                      </a:lnTo>
                      <a:lnTo>
                        <a:pt x="10" y="8"/>
                      </a:lnTo>
                      <a:lnTo>
                        <a:pt x="8" y="5"/>
                      </a:lnTo>
                      <a:lnTo>
                        <a:pt x="5" y="2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29" name="Freeform 28"/>
                <p:cNvSpPr>
                  <a:spLocks/>
                </p:cNvSpPr>
                <p:nvPr/>
              </p:nvSpPr>
              <p:spPr bwMode="auto">
                <a:xfrm>
                  <a:off x="2703" y="1873"/>
                  <a:ext cx="39" cy="7"/>
                </a:xfrm>
                <a:custGeom>
                  <a:avLst/>
                  <a:gdLst>
                    <a:gd name="T0" fmla="*/ 2 w 39"/>
                    <a:gd name="T1" fmla="*/ 5 h 7"/>
                    <a:gd name="T2" fmla="*/ 2 w 39"/>
                    <a:gd name="T3" fmla="*/ 5 h 7"/>
                    <a:gd name="T4" fmla="*/ 7 w 39"/>
                    <a:gd name="T5" fmla="*/ 5 h 7"/>
                    <a:gd name="T6" fmla="*/ 10 w 39"/>
                    <a:gd name="T7" fmla="*/ 5 h 7"/>
                    <a:gd name="T8" fmla="*/ 15 w 39"/>
                    <a:gd name="T9" fmla="*/ 5 h 7"/>
                    <a:gd name="T10" fmla="*/ 20 w 39"/>
                    <a:gd name="T11" fmla="*/ 5 h 7"/>
                    <a:gd name="T12" fmla="*/ 26 w 39"/>
                    <a:gd name="T13" fmla="*/ 5 h 7"/>
                    <a:gd name="T14" fmla="*/ 28 w 39"/>
                    <a:gd name="T15" fmla="*/ 5 h 7"/>
                    <a:gd name="T16" fmla="*/ 34 w 39"/>
                    <a:gd name="T17" fmla="*/ 7 h 7"/>
                    <a:gd name="T18" fmla="*/ 39 w 39"/>
                    <a:gd name="T19" fmla="*/ 7 h 7"/>
                    <a:gd name="T20" fmla="*/ 39 w 39"/>
                    <a:gd name="T21" fmla="*/ 5 h 7"/>
                    <a:gd name="T22" fmla="*/ 36 w 39"/>
                    <a:gd name="T23" fmla="*/ 2 h 7"/>
                    <a:gd name="T24" fmla="*/ 31 w 39"/>
                    <a:gd name="T25" fmla="*/ 2 h 7"/>
                    <a:gd name="T26" fmla="*/ 26 w 39"/>
                    <a:gd name="T27" fmla="*/ 0 h 7"/>
                    <a:gd name="T28" fmla="*/ 20 w 39"/>
                    <a:gd name="T29" fmla="*/ 0 h 7"/>
                    <a:gd name="T30" fmla="*/ 15 w 39"/>
                    <a:gd name="T31" fmla="*/ 0 h 7"/>
                    <a:gd name="T32" fmla="*/ 10 w 39"/>
                    <a:gd name="T33" fmla="*/ 0 h 7"/>
                    <a:gd name="T34" fmla="*/ 5 w 39"/>
                    <a:gd name="T35" fmla="*/ 2 h 7"/>
                    <a:gd name="T36" fmla="*/ 0 w 39"/>
                    <a:gd name="T37" fmla="*/ 2 h 7"/>
                    <a:gd name="T38" fmla="*/ 0 w 39"/>
                    <a:gd name="T39" fmla="*/ 2 h 7"/>
                    <a:gd name="T40" fmla="*/ 2 w 39"/>
                    <a:gd name="T41" fmla="*/ 5 h 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9"/>
                    <a:gd name="T64" fmla="*/ 0 h 7"/>
                    <a:gd name="T65" fmla="*/ 39 w 39"/>
                    <a:gd name="T66" fmla="*/ 7 h 7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9" h="7">
                      <a:moveTo>
                        <a:pt x="2" y="5"/>
                      </a:moveTo>
                      <a:lnTo>
                        <a:pt x="2" y="5"/>
                      </a:lnTo>
                      <a:lnTo>
                        <a:pt x="7" y="5"/>
                      </a:lnTo>
                      <a:lnTo>
                        <a:pt x="10" y="5"/>
                      </a:lnTo>
                      <a:lnTo>
                        <a:pt x="15" y="5"/>
                      </a:lnTo>
                      <a:lnTo>
                        <a:pt x="20" y="5"/>
                      </a:lnTo>
                      <a:lnTo>
                        <a:pt x="26" y="5"/>
                      </a:lnTo>
                      <a:lnTo>
                        <a:pt x="28" y="5"/>
                      </a:lnTo>
                      <a:lnTo>
                        <a:pt x="34" y="7"/>
                      </a:lnTo>
                      <a:lnTo>
                        <a:pt x="39" y="7"/>
                      </a:lnTo>
                      <a:lnTo>
                        <a:pt x="39" y="5"/>
                      </a:lnTo>
                      <a:lnTo>
                        <a:pt x="36" y="2"/>
                      </a:lnTo>
                      <a:lnTo>
                        <a:pt x="31" y="2"/>
                      </a:lnTo>
                      <a:lnTo>
                        <a:pt x="26" y="0"/>
                      </a:lnTo>
                      <a:lnTo>
                        <a:pt x="20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5" y="2"/>
                      </a:lnTo>
                      <a:lnTo>
                        <a:pt x="0" y="2"/>
                      </a:lnTo>
                      <a:lnTo>
                        <a:pt x="2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30" name="Freeform 29"/>
                <p:cNvSpPr>
                  <a:spLocks/>
                </p:cNvSpPr>
                <p:nvPr/>
              </p:nvSpPr>
              <p:spPr bwMode="auto">
                <a:xfrm>
                  <a:off x="2669" y="1875"/>
                  <a:ext cx="36" cy="29"/>
                </a:xfrm>
                <a:custGeom>
                  <a:avLst/>
                  <a:gdLst>
                    <a:gd name="T0" fmla="*/ 2 w 36"/>
                    <a:gd name="T1" fmla="*/ 29 h 29"/>
                    <a:gd name="T2" fmla="*/ 7 w 36"/>
                    <a:gd name="T3" fmla="*/ 26 h 29"/>
                    <a:gd name="T4" fmla="*/ 10 w 36"/>
                    <a:gd name="T5" fmla="*/ 21 h 29"/>
                    <a:gd name="T6" fmla="*/ 15 w 36"/>
                    <a:gd name="T7" fmla="*/ 19 h 29"/>
                    <a:gd name="T8" fmla="*/ 18 w 36"/>
                    <a:gd name="T9" fmla="*/ 13 h 29"/>
                    <a:gd name="T10" fmla="*/ 23 w 36"/>
                    <a:gd name="T11" fmla="*/ 11 h 29"/>
                    <a:gd name="T12" fmla="*/ 26 w 36"/>
                    <a:gd name="T13" fmla="*/ 8 h 29"/>
                    <a:gd name="T14" fmla="*/ 31 w 36"/>
                    <a:gd name="T15" fmla="*/ 5 h 29"/>
                    <a:gd name="T16" fmla="*/ 36 w 36"/>
                    <a:gd name="T17" fmla="*/ 3 h 29"/>
                    <a:gd name="T18" fmla="*/ 34 w 36"/>
                    <a:gd name="T19" fmla="*/ 0 h 29"/>
                    <a:gd name="T20" fmla="*/ 31 w 36"/>
                    <a:gd name="T21" fmla="*/ 3 h 29"/>
                    <a:gd name="T22" fmla="*/ 26 w 36"/>
                    <a:gd name="T23" fmla="*/ 5 h 29"/>
                    <a:gd name="T24" fmla="*/ 20 w 36"/>
                    <a:gd name="T25" fmla="*/ 8 h 29"/>
                    <a:gd name="T26" fmla="*/ 15 w 36"/>
                    <a:gd name="T27" fmla="*/ 11 h 29"/>
                    <a:gd name="T28" fmla="*/ 13 w 36"/>
                    <a:gd name="T29" fmla="*/ 16 h 29"/>
                    <a:gd name="T30" fmla="*/ 7 w 36"/>
                    <a:gd name="T31" fmla="*/ 19 h 29"/>
                    <a:gd name="T32" fmla="*/ 5 w 36"/>
                    <a:gd name="T33" fmla="*/ 24 h 29"/>
                    <a:gd name="T34" fmla="*/ 0 w 36"/>
                    <a:gd name="T35" fmla="*/ 26 h 29"/>
                    <a:gd name="T36" fmla="*/ 2 w 36"/>
                    <a:gd name="T37" fmla="*/ 29 h 29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36"/>
                    <a:gd name="T58" fmla="*/ 0 h 29"/>
                    <a:gd name="T59" fmla="*/ 36 w 36"/>
                    <a:gd name="T60" fmla="*/ 29 h 29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36" h="29">
                      <a:moveTo>
                        <a:pt x="2" y="29"/>
                      </a:moveTo>
                      <a:lnTo>
                        <a:pt x="7" y="26"/>
                      </a:lnTo>
                      <a:lnTo>
                        <a:pt x="10" y="21"/>
                      </a:lnTo>
                      <a:lnTo>
                        <a:pt x="15" y="19"/>
                      </a:lnTo>
                      <a:lnTo>
                        <a:pt x="18" y="13"/>
                      </a:lnTo>
                      <a:lnTo>
                        <a:pt x="23" y="11"/>
                      </a:lnTo>
                      <a:lnTo>
                        <a:pt x="26" y="8"/>
                      </a:lnTo>
                      <a:lnTo>
                        <a:pt x="31" y="5"/>
                      </a:lnTo>
                      <a:lnTo>
                        <a:pt x="36" y="3"/>
                      </a:lnTo>
                      <a:lnTo>
                        <a:pt x="34" y="0"/>
                      </a:lnTo>
                      <a:lnTo>
                        <a:pt x="31" y="3"/>
                      </a:lnTo>
                      <a:lnTo>
                        <a:pt x="26" y="5"/>
                      </a:lnTo>
                      <a:lnTo>
                        <a:pt x="20" y="8"/>
                      </a:lnTo>
                      <a:lnTo>
                        <a:pt x="15" y="11"/>
                      </a:lnTo>
                      <a:lnTo>
                        <a:pt x="13" y="16"/>
                      </a:lnTo>
                      <a:lnTo>
                        <a:pt x="7" y="19"/>
                      </a:lnTo>
                      <a:lnTo>
                        <a:pt x="5" y="24"/>
                      </a:lnTo>
                      <a:lnTo>
                        <a:pt x="0" y="26"/>
                      </a:lnTo>
                      <a:lnTo>
                        <a:pt x="2" y="29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31" name="Freeform 30"/>
                <p:cNvSpPr>
                  <a:spLocks/>
                </p:cNvSpPr>
                <p:nvPr/>
              </p:nvSpPr>
              <p:spPr bwMode="auto">
                <a:xfrm>
                  <a:off x="2266" y="1820"/>
                  <a:ext cx="337" cy="92"/>
                </a:xfrm>
                <a:custGeom>
                  <a:avLst/>
                  <a:gdLst>
                    <a:gd name="T0" fmla="*/ 0 w 337"/>
                    <a:gd name="T1" fmla="*/ 16 h 92"/>
                    <a:gd name="T2" fmla="*/ 0 w 337"/>
                    <a:gd name="T3" fmla="*/ 42 h 92"/>
                    <a:gd name="T4" fmla="*/ 2 w 337"/>
                    <a:gd name="T5" fmla="*/ 66 h 92"/>
                    <a:gd name="T6" fmla="*/ 5 w 337"/>
                    <a:gd name="T7" fmla="*/ 76 h 92"/>
                    <a:gd name="T8" fmla="*/ 10 w 337"/>
                    <a:gd name="T9" fmla="*/ 84 h 92"/>
                    <a:gd name="T10" fmla="*/ 49 w 337"/>
                    <a:gd name="T11" fmla="*/ 87 h 92"/>
                    <a:gd name="T12" fmla="*/ 89 w 337"/>
                    <a:gd name="T13" fmla="*/ 87 h 92"/>
                    <a:gd name="T14" fmla="*/ 125 w 337"/>
                    <a:gd name="T15" fmla="*/ 87 h 92"/>
                    <a:gd name="T16" fmla="*/ 164 w 337"/>
                    <a:gd name="T17" fmla="*/ 87 h 92"/>
                    <a:gd name="T18" fmla="*/ 209 w 337"/>
                    <a:gd name="T19" fmla="*/ 89 h 92"/>
                    <a:gd name="T20" fmla="*/ 251 w 337"/>
                    <a:gd name="T21" fmla="*/ 89 h 92"/>
                    <a:gd name="T22" fmla="*/ 269 w 337"/>
                    <a:gd name="T23" fmla="*/ 92 h 92"/>
                    <a:gd name="T24" fmla="*/ 287 w 337"/>
                    <a:gd name="T25" fmla="*/ 92 h 92"/>
                    <a:gd name="T26" fmla="*/ 303 w 337"/>
                    <a:gd name="T27" fmla="*/ 89 h 92"/>
                    <a:gd name="T28" fmla="*/ 319 w 337"/>
                    <a:gd name="T29" fmla="*/ 81 h 92"/>
                    <a:gd name="T30" fmla="*/ 329 w 337"/>
                    <a:gd name="T31" fmla="*/ 66 h 92"/>
                    <a:gd name="T32" fmla="*/ 335 w 337"/>
                    <a:gd name="T33" fmla="*/ 45 h 92"/>
                    <a:gd name="T34" fmla="*/ 337 w 337"/>
                    <a:gd name="T35" fmla="*/ 26 h 92"/>
                    <a:gd name="T36" fmla="*/ 337 w 337"/>
                    <a:gd name="T37" fmla="*/ 19 h 92"/>
                    <a:gd name="T38" fmla="*/ 335 w 337"/>
                    <a:gd name="T39" fmla="*/ 13 h 92"/>
                    <a:gd name="T40" fmla="*/ 332 w 337"/>
                    <a:gd name="T41" fmla="*/ 8 h 92"/>
                    <a:gd name="T42" fmla="*/ 324 w 337"/>
                    <a:gd name="T43" fmla="*/ 5 h 92"/>
                    <a:gd name="T44" fmla="*/ 308 w 337"/>
                    <a:gd name="T45" fmla="*/ 3 h 92"/>
                    <a:gd name="T46" fmla="*/ 293 w 337"/>
                    <a:gd name="T47" fmla="*/ 0 h 92"/>
                    <a:gd name="T48" fmla="*/ 285 w 337"/>
                    <a:gd name="T49" fmla="*/ 0 h 92"/>
                    <a:gd name="T50" fmla="*/ 280 w 337"/>
                    <a:gd name="T51" fmla="*/ 0 h 92"/>
                    <a:gd name="T52" fmla="*/ 274 w 337"/>
                    <a:gd name="T53" fmla="*/ 0 h 92"/>
                    <a:gd name="T54" fmla="*/ 264 w 337"/>
                    <a:gd name="T55" fmla="*/ 0 h 92"/>
                    <a:gd name="T56" fmla="*/ 251 w 337"/>
                    <a:gd name="T57" fmla="*/ 3 h 92"/>
                    <a:gd name="T58" fmla="*/ 233 w 337"/>
                    <a:gd name="T59" fmla="*/ 3 h 92"/>
                    <a:gd name="T60" fmla="*/ 209 w 337"/>
                    <a:gd name="T61" fmla="*/ 3 h 92"/>
                    <a:gd name="T62" fmla="*/ 185 w 337"/>
                    <a:gd name="T63" fmla="*/ 5 h 92"/>
                    <a:gd name="T64" fmla="*/ 136 w 337"/>
                    <a:gd name="T65" fmla="*/ 8 h 92"/>
                    <a:gd name="T66" fmla="*/ 86 w 337"/>
                    <a:gd name="T67" fmla="*/ 11 h 92"/>
                    <a:gd name="T68" fmla="*/ 62 w 337"/>
                    <a:gd name="T69" fmla="*/ 13 h 92"/>
                    <a:gd name="T70" fmla="*/ 42 w 337"/>
                    <a:gd name="T71" fmla="*/ 13 h 92"/>
                    <a:gd name="T72" fmla="*/ 26 w 337"/>
                    <a:gd name="T73" fmla="*/ 13 h 92"/>
                    <a:gd name="T74" fmla="*/ 10 w 337"/>
                    <a:gd name="T75" fmla="*/ 16 h 92"/>
                    <a:gd name="T76" fmla="*/ 2 w 337"/>
                    <a:gd name="T77" fmla="*/ 16 h 92"/>
                    <a:gd name="T78" fmla="*/ 0 w 337"/>
                    <a:gd name="T79" fmla="*/ 16 h 92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337"/>
                    <a:gd name="T121" fmla="*/ 0 h 92"/>
                    <a:gd name="T122" fmla="*/ 337 w 337"/>
                    <a:gd name="T123" fmla="*/ 92 h 92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337" h="92">
                      <a:moveTo>
                        <a:pt x="0" y="16"/>
                      </a:moveTo>
                      <a:lnTo>
                        <a:pt x="0" y="42"/>
                      </a:lnTo>
                      <a:lnTo>
                        <a:pt x="2" y="66"/>
                      </a:lnTo>
                      <a:lnTo>
                        <a:pt x="5" y="76"/>
                      </a:lnTo>
                      <a:lnTo>
                        <a:pt x="10" y="84"/>
                      </a:lnTo>
                      <a:lnTo>
                        <a:pt x="49" y="87"/>
                      </a:lnTo>
                      <a:lnTo>
                        <a:pt x="89" y="87"/>
                      </a:lnTo>
                      <a:lnTo>
                        <a:pt x="125" y="87"/>
                      </a:lnTo>
                      <a:lnTo>
                        <a:pt x="164" y="87"/>
                      </a:lnTo>
                      <a:lnTo>
                        <a:pt x="209" y="89"/>
                      </a:lnTo>
                      <a:lnTo>
                        <a:pt x="251" y="89"/>
                      </a:lnTo>
                      <a:lnTo>
                        <a:pt x="269" y="92"/>
                      </a:lnTo>
                      <a:lnTo>
                        <a:pt x="287" y="92"/>
                      </a:lnTo>
                      <a:lnTo>
                        <a:pt x="303" y="89"/>
                      </a:lnTo>
                      <a:lnTo>
                        <a:pt x="319" y="81"/>
                      </a:lnTo>
                      <a:lnTo>
                        <a:pt x="329" y="66"/>
                      </a:lnTo>
                      <a:lnTo>
                        <a:pt x="335" y="45"/>
                      </a:lnTo>
                      <a:lnTo>
                        <a:pt x="337" y="26"/>
                      </a:lnTo>
                      <a:lnTo>
                        <a:pt x="337" y="19"/>
                      </a:lnTo>
                      <a:lnTo>
                        <a:pt x="335" y="13"/>
                      </a:lnTo>
                      <a:lnTo>
                        <a:pt x="332" y="8"/>
                      </a:lnTo>
                      <a:lnTo>
                        <a:pt x="324" y="5"/>
                      </a:lnTo>
                      <a:lnTo>
                        <a:pt x="308" y="3"/>
                      </a:lnTo>
                      <a:lnTo>
                        <a:pt x="293" y="0"/>
                      </a:lnTo>
                      <a:lnTo>
                        <a:pt x="285" y="0"/>
                      </a:lnTo>
                      <a:lnTo>
                        <a:pt x="280" y="0"/>
                      </a:lnTo>
                      <a:lnTo>
                        <a:pt x="274" y="0"/>
                      </a:lnTo>
                      <a:lnTo>
                        <a:pt x="264" y="0"/>
                      </a:lnTo>
                      <a:lnTo>
                        <a:pt x="251" y="3"/>
                      </a:lnTo>
                      <a:lnTo>
                        <a:pt x="233" y="3"/>
                      </a:lnTo>
                      <a:lnTo>
                        <a:pt x="209" y="3"/>
                      </a:lnTo>
                      <a:lnTo>
                        <a:pt x="185" y="5"/>
                      </a:lnTo>
                      <a:lnTo>
                        <a:pt x="136" y="8"/>
                      </a:lnTo>
                      <a:lnTo>
                        <a:pt x="86" y="11"/>
                      </a:lnTo>
                      <a:lnTo>
                        <a:pt x="62" y="13"/>
                      </a:lnTo>
                      <a:lnTo>
                        <a:pt x="42" y="13"/>
                      </a:lnTo>
                      <a:lnTo>
                        <a:pt x="26" y="13"/>
                      </a:lnTo>
                      <a:lnTo>
                        <a:pt x="10" y="16"/>
                      </a:lnTo>
                      <a:lnTo>
                        <a:pt x="2" y="16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solidFill>
                  <a:srgbClr val="75879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32" name="Freeform 31"/>
                <p:cNvSpPr>
                  <a:spLocks/>
                </p:cNvSpPr>
                <p:nvPr/>
              </p:nvSpPr>
              <p:spPr bwMode="auto">
                <a:xfrm>
                  <a:off x="2266" y="1836"/>
                  <a:ext cx="2" cy="52"/>
                </a:xfrm>
                <a:custGeom>
                  <a:avLst/>
                  <a:gdLst>
                    <a:gd name="T0" fmla="*/ 2 w 2"/>
                    <a:gd name="T1" fmla="*/ 50 h 52"/>
                    <a:gd name="T2" fmla="*/ 2 w 2"/>
                    <a:gd name="T3" fmla="*/ 50 h 52"/>
                    <a:gd name="T4" fmla="*/ 2 w 2"/>
                    <a:gd name="T5" fmla="*/ 44 h 52"/>
                    <a:gd name="T6" fmla="*/ 2 w 2"/>
                    <a:gd name="T7" fmla="*/ 39 h 52"/>
                    <a:gd name="T8" fmla="*/ 2 w 2"/>
                    <a:gd name="T9" fmla="*/ 31 h 52"/>
                    <a:gd name="T10" fmla="*/ 2 w 2"/>
                    <a:gd name="T11" fmla="*/ 26 h 52"/>
                    <a:gd name="T12" fmla="*/ 2 w 2"/>
                    <a:gd name="T13" fmla="*/ 21 h 52"/>
                    <a:gd name="T14" fmla="*/ 2 w 2"/>
                    <a:gd name="T15" fmla="*/ 13 h 52"/>
                    <a:gd name="T16" fmla="*/ 2 w 2"/>
                    <a:gd name="T17" fmla="*/ 8 h 52"/>
                    <a:gd name="T18" fmla="*/ 2 w 2"/>
                    <a:gd name="T19" fmla="*/ 0 h 52"/>
                    <a:gd name="T20" fmla="*/ 0 w 2"/>
                    <a:gd name="T21" fmla="*/ 0 h 52"/>
                    <a:gd name="T22" fmla="*/ 0 w 2"/>
                    <a:gd name="T23" fmla="*/ 8 h 52"/>
                    <a:gd name="T24" fmla="*/ 0 w 2"/>
                    <a:gd name="T25" fmla="*/ 13 h 52"/>
                    <a:gd name="T26" fmla="*/ 0 w 2"/>
                    <a:gd name="T27" fmla="*/ 21 h 52"/>
                    <a:gd name="T28" fmla="*/ 0 w 2"/>
                    <a:gd name="T29" fmla="*/ 26 h 52"/>
                    <a:gd name="T30" fmla="*/ 0 w 2"/>
                    <a:gd name="T31" fmla="*/ 31 h 52"/>
                    <a:gd name="T32" fmla="*/ 0 w 2"/>
                    <a:gd name="T33" fmla="*/ 39 h 52"/>
                    <a:gd name="T34" fmla="*/ 0 w 2"/>
                    <a:gd name="T35" fmla="*/ 44 h 52"/>
                    <a:gd name="T36" fmla="*/ 0 w 2"/>
                    <a:gd name="T37" fmla="*/ 52 h 52"/>
                    <a:gd name="T38" fmla="*/ 0 w 2"/>
                    <a:gd name="T39" fmla="*/ 52 h 52"/>
                    <a:gd name="T40" fmla="*/ 2 w 2"/>
                    <a:gd name="T41" fmla="*/ 50 h 5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"/>
                    <a:gd name="T64" fmla="*/ 0 h 52"/>
                    <a:gd name="T65" fmla="*/ 2 w 2"/>
                    <a:gd name="T66" fmla="*/ 52 h 5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" h="52">
                      <a:moveTo>
                        <a:pt x="2" y="50"/>
                      </a:moveTo>
                      <a:lnTo>
                        <a:pt x="2" y="50"/>
                      </a:lnTo>
                      <a:lnTo>
                        <a:pt x="2" y="44"/>
                      </a:lnTo>
                      <a:lnTo>
                        <a:pt x="2" y="39"/>
                      </a:lnTo>
                      <a:lnTo>
                        <a:pt x="2" y="31"/>
                      </a:lnTo>
                      <a:lnTo>
                        <a:pt x="2" y="26"/>
                      </a:lnTo>
                      <a:lnTo>
                        <a:pt x="2" y="21"/>
                      </a:lnTo>
                      <a:lnTo>
                        <a:pt x="2" y="13"/>
                      </a:lnTo>
                      <a:lnTo>
                        <a:pt x="2" y="8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8"/>
                      </a:lnTo>
                      <a:lnTo>
                        <a:pt x="0" y="13"/>
                      </a:lnTo>
                      <a:lnTo>
                        <a:pt x="0" y="21"/>
                      </a:lnTo>
                      <a:lnTo>
                        <a:pt x="0" y="26"/>
                      </a:lnTo>
                      <a:lnTo>
                        <a:pt x="0" y="31"/>
                      </a:lnTo>
                      <a:lnTo>
                        <a:pt x="0" y="39"/>
                      </a:lnTo>
                      <a:lnTo>
                        <a:pt x="0" y="44"/>
                      </a:lnTo>
                      <a:lnTo>
                        <a:pt x="0" y="52"/>
                      </a:lnTo>
                      <a:lnTo>
                        <a:pt x="2" y="5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33" name="Freeform 32"/>
                <p:cNvSpPr>
                  <a:spLocks/>
                </p:cNvSpPr>
                <p:nvPr/>
              </p:nvSpPr>
              <p:spPr bwMode="auto">
                <a:xfrm>
                  <a:off x="2266" y="1886"/>
                  <a:ext cx="10" cy="18"/>
                </a:xfrm>
                <a:custGeom>
                  <a:avLst/>
                  <a:gdLst>
                    <a:gd name="T0" fmla="*/ 10 w 10"/>
                    <a:gd name="T1" fmla="*/ 15 h 18"/>
                    <a:gd name="T2" fmla="*/ 10 w 10"/>
                    <a:gd name="T3" fmla="*/ 15 h 18"/>
                    <a:gd name="T4" fmla="*/ 10 w 10"/>
                    <a:gd name="T5" fmla="*/ 15 h 18"/>
                    <a:gd name="T6" fmla="*/ 8 w 10"/>
                    <a:gd name="T7" fmla="*/ 13 h 18"/>
                    <a:gd name="T8" fmla="*/ 8 w 10"/>
                    <a:gd name="T9" fmla="*/ 13 h 18"/>
                    <a:gd name="T10" fmla="*/ 5 w 10"/>
                    <a:gd name="T11" fmla="*/ 10 h 18"/>
                    <a:gd name="T12" fmla="*/ 5 w 10"/>
                    <a:gd name="T13" fmla="*/ 8 h 18"/>
                    <a:gd name="T14" fmla="*/ 5 w 10"/>
                    <a:gd name="T15" fmla="*/ 5 h 18"/>
                    <a:gd name="T16" fmla="*/ 5 w 10"/>
                    <a:gd name="T17" fmla="*/ 2 h 18"/>
                    <a:gd name="T18" fmla="*/ 2 w 10"/>
                    <a:gd name="T19" fmla="*/ 0 h 18"/>
                    <a:gd name="T20" fmla="*/ 0 w 10"/>
                    <a:gd name="T21" fmla="*/ 2 h 18"/>
                    <a:gd name="T22" fmla="*/ 0 w 10"/>
                    <a:gd name="T23" fmla="*/ 2 h 18"/>
                    <a:gd name="T24" fmla="*/ 0 w 10"/>
                    <a:gd name="T25" fmla="*/ 5 h 18"/>
                    <a:gd name="T26" fmla="*/ 2 w 10"/>
                    <a:gd name="T27" fmla="*/ 10 h 18"/>
                    <a:gd name="T28" fmla="*/ 2 w 10"/>
                    <a:gd name="T29" fmla="*/ 13 h 18"/>
                    <a:gd name="T30" fmla="*/ 5 w 10"/>
                    <a:gd name="T31" fmla="*/ 15 h 18"/>
                    <a:gd name="T32" fmla="*/ 5 w 10"/>
                    <a:gd name="T33" fmla="*/ 15 h 18"/>
                    <a:gd name="T34" fmla="*/ 8 w 10"/>
                    <a:gd name="T35" fmla="*/ 18 h 18"/>
                    <a:gd name="T36" fmla="*/ 10 w 10"/>
                    <a:gd name="T37" fmla="*/ 18 h 18"/>
                    <a:gd name="T38" fmla="*/ 10 w 10"/>
                    <a:gd name="T39" fmla="*/ 18 h 18"/>
                    <a:gd name="T40" fmla="*/ 10 w 10"/>
                    <a:gd name="T41" fmla="*/ 15 h 1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0"/>
                    <a:gd name="T64" fmla="*/ 0 h 18"/>
                    <a:gd name="T65" fmla="*/ 10 w 10"/>
                    <a:gd name="T66" fmla="*/ 18 h 1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0" h="18">
                      <a:moveTo>
                        <a:pt x="10" y="15"/>
                      </a:moveTo>
                      <a:lnTo>
                        <a:pt x="10" y="15"/>
                      </a:lnTo>
                      <a:lnTo>
                        <a:pt x="8" y="13"/>
                      </a:lnTo>
                      <a:lnTo>
                        <a:pt x="5" y="10"/>
                      </a:lnTo>
                      <a:lnTo>
                        <a:pt x="5" y="8"/>
                      </a:lnTo>
                      <a:lnTo>
                        <a:pt x="5" y="5"/>
                      </a:lnTo>
                      <a:lnTo>
                        <a:pt x="5" y="2"/>
                      </a:lnTo>
                      <a:lnTo>
                        <a:pt x="2" y="0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2" y="10"/>
                      </a:lnTo>
                      <a:lnTo>
                        <a:pt x="2" y="13"/>
                      </a:lnTo>
                      <a:lnTo>
                        <a:pt x="5" y="15"/>
                      </a:lnTo>
                      <a:lnTo>
                        <a:pt x="8" y="18"/>
                      </a:lnTo>
                      <a:lnTo>
                        <a:pt x="10" y="18"/>
                      </a:lnTo>
                      <a:lnTo>
                        <a:pt x="10" y="1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34" name="Freeform 33"/>
                <p:cNvSpPr>
                  <a:spLocks/>
                </p:cNvSpPr>
                <p:nvPr/>
              </p:nvSpPr>
              <p:spPr bwMode="auto">
                <a:xfrm>
                  <a:off x="2276" y="1901"/>
                  <a:ext cx="154" cy="8"/>
                </a:xfrm>
                <a:custGeom>
                  <a:avLst/>
                  <a:gdLst>
                    <a:gd name="T0" fmla="*/ 154 w 154"/>
                    <a:gd name="T1" fmla="*/ 3 h 8"/>
                    <a:gd name="T2" fmla="*/ 154 w 154"/>
                    <a:gd name="T3" fmla="*/ 3 h 8"/>
                    <a:gd name="T4" fmla="*/ 134 w 154"/>
                    <a:gd name="T5" fmla="*/ 3 h 8"/>
                    <a:gd name="T6" fmla="*/ 115 w 154"/>
                    <a:gd name="T7" fmla="*/ 3 h 8"/>
                    <a:gd name="T8" fmla="*/ 97 w 154"/>
                    <a:gd name="T9" fmla="*/ 3 h 8"/>
                    <a:gd name="T10" fmla="*/ 79 w 154"/>
                    <a:gd name="T11" fmla="*/ 3 h 8"/>
                    <a:gd name="T12" fmla="*/ 58 w 154"/>
                    <a:gd name="T13" fmla="*/ 3 h 8"/>
                    <a:gd name="T14" fmla="*/ 39 w 154"/>
                    <a:gd name="T15" fmla="*/ 3 h 8"/>
                    <a:gd name="T16" fmla="*/ 21 w 154"/>
                    <a:gd name="T17" fmla="*/ 3 h 8"/>
                    <a:gd name="T18" fmla="*/ 0 w 154"/>
                    <a:gd name="T19" fmla="*/ 0 h 8"/>
                    <a:gd name="T20" fmla="*/ 0 w 154"/>
                    <a:gd name="T21" fmla="*/ 3 h 8"/>
                    <a:gd name="T22" fmla="*/ 21 w 154"/>
                    <a:gd name="T23" fmla="*/ 6 h 8"/>
                    <a:gd name="T24" fmla="*/ 39 w 154"/>
                    <a:gd name="T25" fmla="*/ 6 h 8"/>
                    <a:gd name="T26" fmla="*/ 58 w 154"/>
                    <a:gd name="T27" fmla="*/ 8 h 8"/>
                    <a:gd name="T28" fmla="*/ 79 w 154"/>
                    <a:gd name="T29" fmla="*/ 8 h 8"/>
                    <a:gd name="T30" fmla="*/ 97 w 154"/>
                    <a:gd name="T31" fmla="*/ 8 h 8"/>
                    <a:gd name="T32" fmla="*/ 115 w 154"/>
                    <a:gd name="T33" fmla="*/ 8 h 8"/>
                    <a:gd name="T34" fmla="*/ 134 w 154"/>
                    <a:gd name="T35" fmla="*/ 6 h 8"/>
                    <a:gd name="T36" fmla="*/ 154 w 154"/>
                    <a:gd name="T37" fmla="*/ 6 h 8"/>
                    <a:gd name="T38" fmla="*/ 154 w 154"/>
                    <a:gd name="T39" fmla="*/ 6 h 8"/>
                    <a:gd name="T40" fmla="*/ 154 w 154"/>
                    <a:gd name="T41" fmla="*/ 3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54"/>
                    <a:gd name="T64" fmla="*/ 0 h 8"/>
                    <a:gd name="T65" fmla="*/ 154 w 154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54" h="8">
                      <a:moveTo>
                        <a:pt x="154" y="3"/>
                      </a:moveTo>
                      <a:lnTo>
                        <a:pt x="154" y="3"/>
                      </a:lnTo>
                      <a:lnTo>
                        <a:pt x="134" y="3"/>
                      </a:lnTo>
                      <a:lnTo>
                        <a:pt x="115" y="3"/>
                      </a:lnTo>
                      <a:lnTo>
                        <a:pt x="97" y="3"/>
                      </a:lnTo>
                      <a:lnTo>
                        <a:pt x="79" y="3"/>
                      </a:lnTo>
                      <a:lnTo>
                        <a:pt x="58" y="3"/>
                      </a:lnTo>
                      <a:lnTo>
                        <a:pt x="39" y="3"/>
                      </a:lnTo>
                      <a:lnTo>
                        <a:pt x="21" y="3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21" y="6"/>
                      </a:lnTo>
                      <a:lnTo>
                        <a:pt x="39" y="6"/>
                      </a:lnTo>
                      <a:lnTo>
                        <a:pt x="58" y="8"/>
                      </a:lnTo>
                      <a:lnTo>
                        <a:pt x="79" y="8"/>
                      </a:lnTo>
                      <a:lnTo>
                        <a:pt x="97" y="8"/>
                      </a:lnTo>
                      <a:lnTo>
                        <a:pt x="115" y="8"/>
                      </a:lnTo>
                      <a:lnTo>
                        <a:pt x="134" y="6"/>
                      </a:lnTo>
                      <a:lnTo>
                        <a:pt x="154" y="6"/>
                      </a:lnTo>
                      <a:lnTo>
                        <a:pt x="154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35" name="Freeform 34"/>
                <p:cNvSpPr>
                  <a:spLocks/>
                </p:cNvSpPr>
                <p:nvPr/>
              </p:nvSpPr>
              <p:spPr bwMode="auto">
                <a:xfrm>
                  <a:off x="2430" y="1904"/>
                  <a:ext cx="87" cy="8"/>
                </a:xfrm>
                <a:custGeom>
                  <a:avLst/>
                  <a:gdLst>
                    <a:gd name="T0" fmla="*/ 87 w 87"/>
                    <a:gd name="T1" fmla="*/ 5 h 8"/>
                    <a:gd name="T2" fmla="*/ 87 w 87"/>
                    <a:gd name="T3" fmla="*/ 5 h 8"/>
                    <a:gd name="T4" fmla="*/ 74 w 87"/>
                    <a:gd name="T5" fmla="*/ 5 h 8"/>
                    <a:gd name="T6" fmla="*/ 63 w 87"/>
                    <a:gd name="T7" fmla="*/ 3 h 8"/>
                    <a:gd name="T8" fmla="*/ 53 w 87"/>
                    <a:gd name="T9" fmla="*/ 3 h 8"/>
                    <a:gd name="T10" fmla="*/ 42 w 87"/>
                    <a:gd name="T11" fmla="*/ 3 h 8"/>
                    <a:gd name="T12" fmla="*/ 32 w 87"/>
                    <a:gd name="T13" fmla="*/ 3 h 8"/>
                    <a:gd name="T14" fmla="*/ 21 w 87"/>
                    <a:gd name="T15" fmla="*/ 0 h 8"/>
                    <a:gd name="T16" fmla="*/ 11 w 87"/>
                    <a:gd name="T17" fmla="*/ 0 h 8"/>
                    <a:gd name="T18" fmla="*/ 0 w 87"/>
                    <a:gd name="T19" fmla="*/ 0 h 8"/>
                    <a:gd name="T20" fmla="*/ 0 w 87"/>
                    <a:gd name="T21" fmla="*/ 3 h 8"/>
                    <a:gd name="T22" fmla="*/ 11 w 87"/>
                    <a:gd name="T23" fmla="*/ 5 h 8"/>
                    <a:gd name="T24" fmla="*/ 21 w 87"/>
                    <a:gd name="T25" fmla="*/ 5 h 8"/>
                    <a:gd name="T26" fmla="*/ 32 w 87"/>
                    <a:gd name="T27" fmla="*/ 5 h 8"/>
                    <a:gd name="T28" fmla="*/ 42 w 87"/>
                    <a:gd name="T29" fmla="*/ 5 h 8"/>
                    <a:gd name="T30" fmla="*/ 53 w 87"/>
                    <a:gd name="T31" fmla="*/ 8 h 8"/>
                    <a:gd name="T32" fmla="*/ 63 w 87"/>
                    <a:gd name="T33" fmla="*/ 8 h 8"/>
                    <a:gd name="T34" fmla="*/ 74 w 87"/>
                    <a:gd name="T35" fmla="*/ 8 h 8"/>
                    <a:gd name="T36" fmla="*/ 87 w 87"/>
                    <a:gd name="T37" fmla="*/ 8 h 8"/>
                    <a:gd name="T38" fmla="*/ 87 w 87"/>
                    <a:gd name="T39" fmla="*/ 8 h 8"/>
                    <a:gd name="T40" fmla="*/ 87 w 87"/>
                    <a:gd name="T41" fmla="*/ 5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87"/>
                    <a:gd name="T64" fmla="*/ 0 h 8"/>
                    <a:gd name="T65" fmla="*/ 87 w 87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87" h="8">
                      <a:moveTo>
                        <a:pt x="87" y="5"/>
                      </a:moveTo>
                      <a:lnTo>
                        <a:pt x="87" y="5"/>
                      </a:lnTo>
                      <a:lnTo>
                        <a:pt x="74" y="5"/>
                      </a:lnTo>
                      <a:lnTo>
                        <a:pt x="63" y="3"/>
                      </a:lnTo>
                      <a:lnTo>
                        <a:pt x="53" y="3"/>
                      </a:lnTo>
                      <a:lnTo>
                        <a:pt x="42" y="3"/>
                      </a:lnTo>
                      <a:lnTo>
                        <a:pt x="32" y="3"/>
                      </a:lnTo>
                      <a:lnTo>
                        <a:pt x="21" y="0"/>
                      </a:lnTo>
                      <a:lnTo>
                        <a:pt x="11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11" y="5"/>
                      </a:lnTo>
                      <a:lnTo>
                        <a:pt x="21" y="5"/>
                      </a:lnTo>
                      <a:lnTo>
                        <a:pt x="32" y="5"/>
                      </a:lnTo>
                      <a:lnTo>
                        <a:pt x="42" y="5"/>
                      </a:lnTo>
                      <a:lnTo>
                        <a:pt x="53" y="8"/>
                      </a:lnTo>
                      <a:lnTo>
                        <a:pt x="63" y="8"/>
                      </a:lnTo>
                      <a:lnTo>
                        <a:pt x="74" y="8"/>
                      </a:lnTo>
                      <a:lnTo>
                        <a:pt x="87" y="8"/>
                      </a:lnTo>
                      <a:lnTo>
                        <a:pt x="87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36" name="Freeform 35"/>
                <p:cNvSpPr>
                  <a:spLocks/>
                </p:cNvSpPr>
                <p:nvPr/>
              </p:nvSpPr>
              <p:spPr bwMode="auto">
                <a:xfrm>
                  <a:off x="2517" y="1899"/>
                  <a:ext cx="70" cy="16"/>
                </a:xfrm>
                <a:custGeom>
                  <a:avLst/>
                  <a:gdLst>
                    <a:gd name="T0" fmla="*/ 68 w 70"/>
                    <a:gd name="T1" fmla="*/ 0 h 16"/>
                    <a:gd name="T2" fmla="*/ 68 w 70"/>
                    <a:gd name="T3" fmla="*/ 0 h 16"/>
                    <a:gd name="T4" fmla="*/ 60 w 70"/>
                    <a:gd name="T5" fmla="*/ 5 h 16"/>
                    <a:gd name="T6" fmla="*/ 52 w 70"/>
                    <a:gd name="T7" fmla="*/ 8 h 16"/>
                    <a:gd name="T8" fmla="*/ 44 w 70"/>
                    <a:gd name="T9" fmla="*/ 10 h 16"/>
                    <a:gd name="T10" fmla="*/ 36 w 70"/>
                    <a:gd name="T11" fmla="*/ 10 h 16"/>
                    <a:gd name="T12" fmla="*/ 26 w 70"/>
                    <a:gd name="T13" fmla="*/ 10 h 16"/>
                    <a:gd name="T14" fmla="*/ 18 w 70"/>
                    <a:gd name="T15" fmla="*/ 10 h 16"/>
                    <a:gd name="T16" fmla="*/ 8 w 70"/>
                    <a:gd name="T17" fmla="*/ 10 h 16"/>
                    <a:gd name="T18" fmla="*/ 0 w 70"/>
                    <a:gd name="T19" fmla="*/ 10 h 16"/>
                    <a:gd name="T20" fmla="*/ 0 w 70"/>
                    <a:gd name="T21" fmla="*/ 13 h 16"/>
                    <a:gd name="T22" fmla="*/ 8 w 70"/>
                    <a:gd name="T23" fmla="*/ 13 h 16"/>
                    <a:gd name="T24" fmla="*/ 18 w 70"/>
                    <a:gd name="T25" fmla="*/ 13 h 16"/>
                    <a:gd name="T26" fmla="*/ 26 w 70"/>
                    <a:gd name="T27" fmla="*/ 16 h 16"/>
                    <a:gd name="T28" fmla="*/ 36 w 70"/>
                    <a:gd name="T29" fmla="*/ 16 h 16"/>
                    <a:gd name="T30" fmla="*/ 44 w 70"/>
                    <a:gd name="T31" fmla="*/ 13 h 16"/>
                    <a:gd name="T32" fmla="*/ 52 w 70"/>
                    <a:gd name="T33" fmla="*/ 13 h 16"/>
                    <a:gd name="T34" fmla="*/ 60 w 70"/>
                    <a:gd name="T35" fmla="*/ 8 h 16"/>
                    <a:gd name="T36" fmla="*/ 70 w 70"/>
                    <a:gd name="T37" fmla="*/ 2 h 16"/>
                    <a:gd name="T38" fmla="*/ 70 w 70"/>
                    <a:gd name="T39" fmla="*/ 2 h 16"/>
                    <a:gd name="T40" fmla="*/ 68 w 70"/>
                    <a:gd name="T41" fmla="*/ 0 h 1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0"/>
                    <a:gd name="T64" fmla="*/ 0 h 16"/>
                    <a:gd name="T65" fmla="*/ 70 w 70"/>
                    <a:gd name="T66" fmla="*/ 16 h 1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0" h="16">
                      <a:moveTo>
                        <a:pt x="68" y="0"/>
                      </a:moveTo>
                      <a:lnTo>
                        <a:pt x="68" y="0"/>
                      </a:lnTo>
                      <a:lnTo>
                        <a:pt x="60" y="5"/>
                      </a:lnTo>
                      <a:lnTo>
                        <a:pt x="52" y="8"/>
                      </a:lnTo>
                      <a:lnTo>
                        <a:pt x="44" y="10"/>
                      </a:lnTo>
                      <a:lnTo>
                        <a:pt x="36" y="10"/>
                      </a:lnTo>
                      <a:lnTo>
                        <a:pt x="26" y="10"/>
                      </a:lnTo>
                      <a:lnTo>
                        <a:pt x="18" y="10"/>
                      </a:lnTo>
                      <a:lnTo>
                        <a:pt x="8" y="10"/>
                      </a:lnTo>
                      <a:lnTo>
                        <a:pt x="0" y="10"/>
                      </a:lnTo>
                      <a:lnTo>
                        <a:pt x="0" y="13"/>
                      </a:lnTo>
                      <a:lnTo>
                        <a:pt x="8" y="13"/>
                      </a:lnTo>
                      <a:lnTo>
                        <a:pt x="18" y="13"/>
                      </a:lnTo>
                      <a:lnTo>
                        <a:pt x="26" y="16"/>
                      </a:lnTo>
                      <a:lnTo>
                        <a:pt x="36" y="16"/>
                      </a:lnTo>
                      <a:lnTo>
                        <a:pt x="44" y="13"/>
                      </a:lnTo>
                      <a:lnTo>
                        <a:pt x="52" y="13"/>
                      </a:lnTo>
                      <a:lnTo>
                        <a:pt x="60" y="8"/>
                      </a:lnTo>
                      <a:lnTo>
                        <a:pt x="70" y="2"/>
                      </a:lnTo>
                      <a:lnTo>
                        <a:pt x="68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37" name="Freeform 36"/>
                <p:cNvSpPr>
                  <a:spLocks/>
                </p:cNvSpPr>
                <p:nvPr/>
              </p:nvSpPr>
              <p:spPr bwMode="auto">
                <a:xfrm>
                  <a:off x="2585" y="1831"/>
                  <a:ext cx="21" cy="70"/>
                </a:xfrm>
                <a:custGeom>
                  <a:avLst/>
                  <a:gdLst>
                    <a:gd name="T0" fmla="*/ 13 w 21"/>
                    <a:gd name="T1" fmla="*/ 2 h 70"/>
                    <a:gd name="T2" fmla="*/ 13 w 21"/>
                    <a:gd name="T3" fmla="*/ 2 h 70"/>
                    <a:gd name="T4" fmla="*/ 16 w 21"/>
                    <a:gd name="T5" fmla="*/ 8 h 70"/>
                    <a:gd name="T6" fmla="*/ 16 w 21"/>
                    <a:gd name="T7" fmla="*/ 15 h 70"/>
                    <a:gd name="T8" fmla="*/ 16 w 21"/>
                    <a:gd name="T9" fmla="*/ 23 h 70"/>
                    <a:gd name="T10" fmla="*/ 16 w 21"/>
                    <a:gd name="T11" fmla="*/ 34 h 70"/>
                    <a:gd name="T12" fmla="*/ 13 w 21"/>
                    <a:gd name="T13" fmla="*/ 44 h 70"/>
                    <a:gd name="T14" fmla="*/ 10 w 21"/>
                    <a:gd name="T15" fmla="*/ 55 h 70"/>
                    <a:gd name="T16" fmla="*/ 5 w 21"/>
                    <a:gd name="T17" fmla="*/ 63 h 70"/>
                    <a:gd name="T18" fmla="*/ 0 w 21"/>
                    <a:gd name="T19" fmla="*/ 68 h 70"/>
                    <a:gd name="T20" fmla="*/ 2 w 21"/>
                    <a:gd name="T21" fmla="*/ 70 h 70"/>
                    <a:gd name="T22" fmla="*/ 8 w 21"/>
                    <a:gd name="T23" fmla="*/ 63 h 70"/>
                    <a:gd name="T24" fmla="*/ 13 w 21"/>
                    <a:gd name="T25" fmla="*/ 55 h 70"/>
                    <a:gd name="T26" fmla="*/ 16 w 21"/>
                    <a:gd name="T27" fmla="*/ 44 h 70"/>
                    <a:gd name="T28" fmla="*/ 18 w 21"/>
                    <a:gd name="T29" fmla="*/ 34 h 70"/>
                    <a:gd name="T30" fmla="*/ 21 w 21"/>
                    <a:gd name="T31" fmla="*/ 23 h 70"/>
                    <a:gd name="T32" fmla="*/ 21 w 21"/>
                    <a:gd name="T33" fmla="*/ 15 h 70"/>
                    <a:gd name="T34" fmla="*/ 18 w 21"/>
                    <a:gd name="T35" fmla="*/ 8 h 70"/>
                    <a:gd name="T36" fmla="*/ 18 w 21"/>
                    <a:gd name="T37" fmla="*/ 0 h 70"/>
                    <a:gd name="T38" fmla="*/ 18 w 21"/>
                    <a:gd name="T39" fmla="*/ 0 h 70"/>
                    <a:gd name="T40" fmla="*/ 13 w 21"/>
                    <a:gd name="T41" fmla="*/ 2 h 7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70"/>
                    <a:gd name="T65" fmla="*/ 21 w 21"/>
                    <a:gd name="T66" fmla="*/ 70 h 7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70">
                      <a:moveTo>
                        <a:pt x="13" y="2"/>
                      </a:moveTo>
                      <a:lnTo>
                        <a:pt x="13" y="2"/>
                      </a:lnTo>
                      <a:lnTo>
                        <a:pt x="16" y="8"/>
                      </a:lnTo>
                      <a:lnTo>
                        <a:pt x="16" y="15"/>
                      </a:lnTo>
                      <a:lnTo>
                        <a:pt x="16" y="23"/>
                      </a:lnTo>
                      <a:lnTo>
                        <a:pt x="16" y="34"/>
                      </a:lnTo>
                      <a:lnTo>
                        <a:pt x="13" y="44"/>
                      </a:lnTo>
                      <a:lnTo>
                        <a:pt x="10" y="55"/>
                      </a:lnTo>
                      <a:lnTo>
                        <a:pt x="5" y="63"/>
                      </a:lnTo>
                      <a:lnTo>
                        <a:pt x="0" y="68"/>
                      </a:lnTo>
                      <a:lnTo>
                        <a:pt x="2" y="70"/>
                      </a:lnTo>
                      <a:lnTo>
                        <a:pt x="8" y="63"/>
                      </a:lnTo>
                      <a:lnTo>
                        <a:pt x="13" y="55"/>
                      </a:lnTo>
                      <a:lnTo>
                        <a:pt x="16" y="44"/>
                      </a:lnTo>
                      <a:lnTo>
                        <a:pt x="18" y="34"/>
                      </a:lnTo>
                      <a:lnTo>
                        <a:pt x="21" y="23"/>
                      </a:lnTo>
                      <a:lnTo>
                        <a:pt x="21" y="15"/>
                      </a:lnTo>
                      <a:lnTo>
                        <a:pt x="18" y="8"/>
                      </a:lnTo>
                      <a:lnTo>
                        <a:pt x="18" y="0"/>
                      </a:lnTo>
                      <a:lnTo>
                        <a:pt x="13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38" name="Freeform 37"/>
                <p:cNvSpPr>
                  <a:spLocks/>
                </p:cNvSpPr>
                <p:nvPr/>
              </p:nvSpPr>
              <p:spPr bwMode="auto">
                <a:xfrm>
                  <a:off x="2546" y="1820"/>
                  <a:ext cx="57" cy="13"/>
                </a:xfrm>
                <a:custGeom>
                  <a:avLst/>
                  <a:gdLst>
                    <a:gd name="T0" fmla="*/ 0 w 57"/>
                    <a:gd name="T1" fmla="*/ 3 h 13"/>
                    <a:gd name="T2" fmla="*/ 0 w 57"/>
                    <a:gd name="T3" fmla="*/ 3 h 13"/>
                    <a:gd name="T4" fmla="*/ 5 w 57"/>
                    <a:gd name="T5" fmla="*/ 3 h 13"/>
                    <a:gd name="T6" fmla="*/ 13 w 57"/>
                    <a:gd name="T7" fmla="*/ 3 h 13"/>
                    <a:gd name="T8" fmla="*/ 21 w 57"/>
                    <a:gd name="T9" fmla="*/ 3 h 13"/>
                    <a:gd name="T10" fmla="*/ 28 w 57"/>
                    <a:gd name="T11" fmla="*/ 5 h 13"/>
                    <a:gd name="T12" fmla="*/ 36 w 57"/>
                    <a:gd name="T13" fmla="*/ 5 h 13"/>
                    <a:gd name="T14" fmla="*/ 44 w 57"/>
                    <a:gd name="T15" fmla="*/ 8 h 13"/>
                    <a:gd name="T16" fmla="*/ 49 w 57"/>
                    <a:gd name="T17" fmla="*/ 11 h 13"/>
                    <a:gd name="T18" fmla="*/ 52 w 57"/>
                    <a:gd name="T19" fmla="*/ 13 h 13"/>
                    <a:gd name="T20" fmla="*/ 57 w 57"/>
                    <a:gd name="T21" fmla="*/ 11 h 13"/>
                    <a:gd name="T22" fmla="*/ 52 w 57"/>
                    <a:gd name="T23" fmla="*/ 8 h 13"/>
                    <a:gd name="T24" fmla="*/ 47 w 57"/>
                    <a:gd name="T25" fmla="*/ 5 h 13"/>
                    <a:gd name="T26" fmla="*/ 39 w 57"/>
                    <a:gd name="T27" fmla="*/ 3 h 13"/>
                    <a:gd name="T28" fmla="*/ 28 w 57"/>
                    <a:gd name="T29" fmla="*/ 0 h 13"/>
                    <a:gd name="T30" fmla="*/ 21 w 57"/>
                    <a:gd name="T31" fmla="*/ 0 h 13"/>
                    <a:gd name="T32" fmla="*/ 13 w 57"/>
                    <a:gd name="T33" fmla="*/ 0 h 13"/>
                    <a:gd name="T34" fmla="*/ 5 w 57"/>
                    <a:gd name="T35" fmla="*/ 0 h 13"/>
                    <a:gd name="T36" fmla="*/ 0 w 57"/>
                    <a:gd name="T37" fmla="*/ 0 h 13"/>
                    <a:gd name="T38" fmla="*/ 0 w 57"/>
                    <a:gd name="T39" fmla="*/ 0 h 13"/>
                    <a:gd name="T40" fmla="*/ 0 w 57"/>
                    <a:gd name="T41" fmla="*/ 3 h 1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7"/>
                    <a:gd name="T64" fmla="*/ 0 h 13"/>
                    <a:gd name="T65" fmla="*/ 57 w 57"/>
                    <a:gd name="T66" fmla="*/ 13 h 1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7" h="13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5" y="3"/>
                      </a:lnTo>
                      <a:lnTo>
                        <a:pt x="13" y="3"/>
                      </a:lnTo>
                      <a:lnTo>
                        <a:pt x="21" y="3"/>
                      </a:lnTo>
                      <a:lnTo>
                        <a:pt x="28" y="5"/>
                      </a:lnTo>
                      <a:lnTo>
                        <a:pt x="36" y="5"/>
                      </a:lnTo>
                      <a:lnTo>
                        <a:pt x="44" y="8"/>
                      </a:lnTo>
                      <a:lnTo>
                        <a:pt x="49" y="11"/>
                      </a:lnTo>
                      <a:lnTo>
                        <a:pt x="52" y="13"/>
                      </a:lnTo>
                      <a:lnTo>
                        <a:pt x="57" y="11"/>
                      </a:lnTo>
                      <a:lnTo>
                        <a:pt x="52" y="8"/>
                      </a:lnTo>
                      <a:lnTo>
                        <a:pt x="47" y="5"/>
                      </a:lnTo>
                      <a:lnTo>
                        <a:pt x="39" y="3"/>
                      </a:lnTo>
                      <a:lnTo>
                        <a:pt x="28" y="0"/>
                      </a:lnTo>
                      <a:lnTo>
                        <a:pt x="21" y="0"/>
                      </a:lnTo>
                      <a:lnTo>
                        <a:pt x="13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39" name="Freeform 38"/>
                <p:cNvSpPr>
                  <a:spLocks/>
                </p:cNvSpPr>
                <p:nvPr/>
              </p:nvSpPr>
              <p:spPr bwMode="auto">
                <a:xfrm>
                  <a:off x="2266" y="1820"/>
                  <a:ext cx="280" cy="19"/>
                </a:xfrm>
                <a:custGeom>
                  <a:avLst/>
                  <a:gdLst>
                    <a:gd name="T0" fmla="*/ 2 w 280"/>
                    <a:gd name="T1" fmla="*/ 16 h 19"/>
                    <a:gd name="T2" fmla="*/ 0 w 280"/>
                    <a:gd name="T3" fmla="*/ 19 h 19"/>
                    <a:gd name="T4" fmla="*/ 13 w 280"/>
                    <a:gd name="T5" fmla="*/ 19 h 19"/>
                    <a:gd name="T6" fmla="*/ 42 w 280"/>
                    <a:gd name="T7" fmla="*/ 16 h 19"/>
                    <a:gd name="T8" fmla="*/ 86 w 280"/>
                    <a:gd name="T9" fmla="*/ 13 h 19"/>
                    <a:gd name="T10" fmla="*/ 136 w 280"/>
                    <a:gd name="T11" fmla="*/ 11 h 19"/>
                    <a:gd name="T12" fmla="*/ 188 w 280"/>
                    <a:gd name="T13" fmla="*/ 8 h 19"/>
                    <a:gd name="T14" fmla="*/ 233 w 280"/>
                    <a:gd name="T15" fmla="*/ 5 h 19"/>
                    <a:gd name="T16" fmla="*/ 267 w 280"/>
                    <a:gd name="T17" fmla="*/ 3 h 19"/>
                    <a:gd name="T18" fmla="*/ 280 w 280"/>
                    <a:gd name="T19" fmla="*/ 3 h 19"/>
                    <a:gd name="T20" fmla="*/ 280 w 280"/>
                    <a:gd name="T21" fmla="*/ 0 h 19"/>
                    <a:gd name="T22" fmla="*/ 267 w 280"/>
                    <a:gd name="T23" fmla="*/ 0 h 19"/>
                    <a:gd name="T24" fmla="*/ 233 w 280"/>
                    <a:gd name="T25" fmla="*/ 3 h 19"/>
                    <a:gd name="T26" fmla="*/ 188 w 280"/>
                    <a:gd name="T27" fmla="*/ 5 h 19"/>
                    <a:gd name="T28" fmla="*/ 136 w 280"/>
                    <a:gd name="T29" fmla="*/ 8 h 19"/>
                    <a:gd name="T30" fmla="*/ 86 w 280"/>
                    <a:gd name="T31" fmla="*/ 11 h 19"/>
                    <a:gd name="T32" fmla="*/ 42 w 280"/>
                    <a:gd name="T33" fmla="*/ 13 h 19"/>
                    <a:gd name="T34" fmla="*/ 13 w 280"/>
                    <a:gd name="T35" fmla="*/ 16 h 19"/>
                    <a:gd name="T36" fmla="*/ 0 w 280"/>
                    <a:gd name="T37" fmla="*/ 16 h 19"/>
                    <a:gd name="T38" fmla="*/ 0 w 280"/>
                    <a:gd name="T39" fmla="*/ 16 h 19"/>
                    <a:gd name="T40" fmla="*/ 2 w 280"/>
                    <a:gd name="T41" fmla="*/ 16 h 1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80"/>
                    <a:gd name="T64" fmla="*/ 0 h 19"/>
                    <a:gd name="T65" fmla="*/ 280 w 280"/>
                    <a:gd name="T66" fmla="*/ 19 h 1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80" h="19">
                      <a:moveTo>
                        <a:pt x="2" y="16"/>
                      </a:moveTo>
                      <a:lnTo>
                        <a:pt x="0" y="19"/>
                      </a:lnTo>
                      <a:lnTo>
                        <a:pt x="13" y="19"/>
                      </a:lnTo>
                      <a:lnTo>
                        <a:pt x="42" y="16"/>
                      </a:lnTo>
                      <a:lnTo>
                        <a:pt x="86" y="13"/>
                      </a:lnTo>
                      <a:lnTo>
                        <a:pt x="136" y="11"/>
                      </a:lnTo>
                      <a:lnTo>
                        <a:pt x="188" y="8"/>
                      </a:lnTo>
                      <a:lnTo>
                        <a:pt x="233" y="5"/>
                      </a:lnTo>
                      <a:lnTo>
                        <a:pt x="267" y="3"/>
                      </a:lnTo>
                      <a:lnTo>
                        <a:pt x="280" y="3"/>
                      </a:lnTo>
                      <a:lnTo>
                        <a:pt x="280" y="0"/>
                      </a:lnTo>
                      <a:lnTo>
                        <a:pt x="267" y="0"/>
                      </a:lnTo>
                      <a:lnTo>
                        <a:pt x="233" y="3"/>
                      </a:lnTo>
                      <a:lnTo>
                        <a:pt x="188" y="5"/>
                      </a:lnTo>
                      <a:lnTo>
                        <a:pt x="136" y="8"/>
                      </a:lnTo>
                      <a:lnTo>
                        <a:pt x="86" y="11"/>
                      </a:lnTo>
                      <a:lnTo>
                        <a:pt x="42" y="13"/>
                      </a:lnTo>
                      <a:lnTo>
                        <a:pt x="13" y="16"/>
                      </a:lnTo>
                      <a:lnTo>
                        <a:pt x="0" y="16"/>
                      </a:lnTo>
                      <a:lnTo>
                        <a:pt x="2" y="16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40" name="Freeform 39"/>
                <p:cNvSpPr>
                  <a:spLocks/>
                </p:cNvSpPr>
                <p:nvPr/>
              </p:nvSpPr>
              <p:spPr bwMode="auto">
                <a:xfrm>
                  <a:off x="2232" y="1925"/>
                  <a:ext cx="374" cy="89"/>
                </a:xfrm>
                <a:custGeom>
                  <a:avLst/>
                  <a:gdLst>
                    <a:gd name="T0" fmla="*/ 65 w 374"/>
                    <a:gd name="T1" fmla="*/ 10 h 89"/>
                    <a:gd name="T2" fmla="*/ 49 w 374"/>
                    <a:gd name="T3" fmla="*/ 16 h 89"/>
                    <a:gd name="T4" fmla="*/ 34 w 374"/>
                    <a:gd name="T5" fmla="*/ 29 h 89"/>
                    <a:gd name="T6" fmla="*/ 18 w 374"/>
                    <a:gd name="T7" fmla="*/ 42 h 89"/>
                    <a:gd name="T8" fmla="*/ 5 w 374"/>
                    <a:gd name="T9" fmla="*/ 52 h 89"/>
                    <a:gd name="T10" fmla="*/ 2 w 374"/>
                    <a:gd name="T11" fmla="*/ 55 h 89"/>
                    <a:gd name="T12" fmla="*/ 0 w 374"/>
                    <a:gd name="T13" fmla="*/ 60 h 89"/>
                    <a:gd name="T14" fmla="*/ 2 w 374"/>
                    <a:gd name="T15" fmla="*/ 65 h 89"/>
                    <a:gd name="T16" fmla="*/ 10 w 374"/>
                    <a:gd name="T17" fmla="*/ 71 h 89"/>
                    <a:gd name="T18" fmla="*/ 23 w 374"/>
                    <a:gd name="T19" fmla="*/ 76 h 89"/>
                    <a:gd name="T20" fmla="*/ 47 w 374"/>
                    <a:gd name="T21" fmla="*/ 81 h 89"/>
                    <a:gd name="T22" fmla="*/ 73 w 374"/>
                    <a:gd name="T23" fmla="*/ 84 h 89"/>
                    <a:gd name="T24" fmla="*/ 104 w 374"/>
                    <a:gd name="T25" fmla="*/ 84 h 89"/>
                    <a:gd name="T26" fmla="*/ 138 w 374"/>
                    <a:gd name="T27" fmla="*/ 86 h 89"/>
                    <a:gd name="T28" fmla="*/ 175 w 374"/>
                    <a:gd name="T29" fmla="*/ 86 h 89"/>
                    <a:gd name="T30" fmla="*/ 209 w 374"/>
                    <a:gd name="T31" fmla="*/ 89 h 89"/>
                    <a:gd name="T32" fmla="*/ 243 w 374"/>
                    <a:gd name="T33" fmla="*/ 89 h 89"/>
                    <a:gd name="T34" fmla="*/ 274 w 374"/>
                    <a:gd name="T35" fmla="*/ 89 h 89"/>
                    <a:gd name="T36" fmla="*/ 308 w 374"/>
                    <a:gd name="T37" fmla="*/ 86 h 89"/>
                    <a:gd name="T38" fmla="*/ 337 w 374"/>
                    <a:gd name="T39" fmla="*/ 84 h 89"/>
                    <a:gd name="T40" fmla="*/ 366 w 374"/>
                    <a:gd name="T41" fmla="*/ 73 h 89"/>
                    <a:gd name="T42" fmla="*/ 371 w 374"/>
                    <a:gd name="T43" fmla="*/ 71 h 89"/>
                    <a:gd name="T44" fmla="*/ 374 w 374"/>
                    <a:gd name="T45" fmla="*/ 65 h 89"/>
                    <a:gd name="T46" fmla="*/ 374 w 374"/>
                    <a:gd name="T47" fmla="*/ 55 h 89"/>
                    <a:gd name="T48" fmla="*/ 371 w 374"/>
                    <a:gd name="T49" fmla="*/ 42 h 89"/>
                    <a:gd name="T50" fmla="*/ 366 w 374"/>
                    <a:gd name="T51" fmla="*/ 29 h 89"/>
                    <a:gd name="T52" fmla="*/ 363 w 374"/>
                    <a:gd name="T53" fmla="*/ 21 h 89"/>
                    <a:gd name="T54" fmla="*/ 358 w 374"/>
                    <a:gd name="T55" fmla="*/ 13 h 89"/>
                    <a:gd name="T56" fmla="*/ 350 w 374"/>
                    <a:gd name="T57" fmla="*/ 8 h 89"/>
                    <a:gd name="T58" fmla="*/ 340 w 374"/>
                    <a:gd name="T59" fmla="*/ 5 h 89"/>
                    <a:gd name="T60" fmla="*/ 272 w 374"/>
                    <a:gd name="T61" fmla="*/ 0 h 89"/>
                    <a:gd name="T62" fmla="*/ 204 w 374"/>
                    <a:gd name="T63" fmla="*/ 0 h 89"/>
                    <a:gd name="T64" fmla="*/ 133 w 374"/>
                    <a:gd name="T65" fmla="*/ 3 h 89"/>
                    <a:gd name="T66" fmla="*/ 65 w 374"/>
                    <a:gd name="T67" fmla="*/ 10 h 89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374"/>
                    <a:gd name="T103" fmla="*/ 0 h 89"/>
                    <a:gd name="T104" fmla="*/ 374 w 374"/>
                    <a:gd name="T105" fmla="*/ 89 h 89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374" h="89">
                      <a:moveTo>
                        <a:pt x="65" y="10"/>
                      </a:moveTo>
                      <a:lnTo>
                        <a:pt x="49" y="16"/>
                      </a:lnTo>
                      <a:lnTo>
                        <a:pt x="34" y="29"/>
                      </a:lnTo>
                      <a:lnTo>
                        <a:pt x="18" y="42"/>
                      </a:lnTo>
                      <a:lnTo>
                        <a:pt x="5" y="52"/>
                      </a:lnTo>
                      <a:lnTo>
                        <a:pt x="2" y="55"/>
                      </a:lnTo>
                      <a:lnTo>
                        <a:pt x="0" y="60"/>
                      </a:lnTo>
                      <a:lnTo>
                        <a:pt x="2" y="65"/>
                      </a:lnTo>
                      <a:lnTo>
                        <a:pt x="10" y="71"/>
                      </a:lnTo>
                      <a:lnTo>
                        <a:pt x="23" y="76"/>
                      </a:lnTo>
                      <a:lnTo>
                        <a:pt x="47" y="81"/>
                      </a:lnTo>
                      <a:lnTo>
                        <a:pt x="73" y="84"/>
                      </a:lnTo>
                      <a:lnTo>
                        <a:pt x="104" y="84"/>
                      </a:lnTo>
                      <a:lnTo>
                        <a:pt x="138" y="86"/>
                      </a:lnTo>
                      <a:lnTo>
                        <a:pt x="175" y="86"/>
                      </a:lnTo>
                      <a:lnTo>
                        <a:pt x="209" y="89"/>
                      </a:lnTo>
                      <a:lnTo>
                        <a:pt x="243" y="89"/>
                      </a:lnTo>
                      <a:lnTo>
                        <a:pt x="274" y="89"/>
                      </a:lnTo>
                      <a:lnTo>
                        <a:pt x="308" y="86"/>
                      </a:lnTo>
                      <a:lnTo>
                        <a:pt x="337" y="84"/>
                      </a:lnTo>
                      <a:lnTo>
                        <a:pt x="366" y="73"/>
                      </a:lnTo>
                      <a:lnTo>
                        <a:pt x="371" y="71"/>
                      </a:lnTo>
                      <a:lnTo>
                        <a:pt x="374" y="65"/>
                      </a:lnTo>
                      <a:lnTo>
                        <a:pt x="374" y="55"/>
                      </a:lnTo>
                      <a:lnTo>
                        <a:pt x="371" y="42"/>
                      </a:lnTo>
                      <a:lnTo>
                        <a:pt x="366" y="29"/>
                      </a:lnTo>
                      <a:lnTo>
                        <a:pt x="363" y="21"/>
                      </a:lnTo>
                      <a:lnTo>
                        <a:pt x="358" y="13"/>
                      </a:lnTo>
                      <a:lnTo>
                        <a:pt x="350" y="8"/>
                      </a:lnTo>
                      <a:lnTo>
                        <a:pt x="340" y="5"/>
                      </a:lnTo>
                      <a:lnTo>
                        <a:pt x="272" y="0"/>
                      </a:lnTo>
                      <a:lnTo>
                        <a:pt x="204" y="0"/>
                      </a:lnTo>
                      <a:lnTo>
                        <a:pt x="133" y="3"/>
                      </a:lnTo>
                      <a:lnTo>
                        <a:pt x="65" y="10"/>
                      </a:lnTo>
                      <a:close/>
                    </a:path>
                  </a:pathLst>
                </a:custGeom>
                <a:solidFill>
                  <a:srgbClr val="504A5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41" name="Freeform 40"/>
                <p:cNvSpPr>
                  <a:spLocks/>
                </p:cNvSpPr>
                <p:nvPr/>
              </p:nvSpPr>
              <p:spPr bwMode="auto">
                <a:xfrm>
                  <a:off x="2237" y="1928"/>
                  <a:ext cx="369" cy="70"/>
                </a:xfrm>
                <a:custGeom>
                  <a:avLst/>
                  <a:gdLst>
                    <a:gd name="T0" fmla="*/ 60 w 369"/>
                    <a:gd name="T1" fmla="*/ 5 h 70"/>
                    <a:gd name="T2" fmla="*/ 47 w 369"/>
                    <a:gd name="T3" fmla="*/ 10 h 70"/>
                    <a:gd name="T4" fmla="*/ 34 w 369"/>
                    <a:gd name="T5" fmla="*/ 15 h 70"/>
                    <a:gd name="T6" fmla="*/ 16 w 369"/>
                    <a:gd name="T7" fmla="*/ 34 h 70"/>
                    <a:gd name="T8" fmla="*/ 8 w 369"/>
                    <a:gd name="T9" fmla="*/ 42 h 70"/>
                    <a:gd name="T10" fmla="*/ 0 w 369"/>
                    <a:gd name="T11" fmla="*/ 47 h 70"/>
                    <a:gd name="T12" fmla="*/ 0 w 369"/>
                    <a:gd name="T13" fmla="*/ 55 h 70"/>
                    <a:gd name="T14" fmla="*/ 0 w 369"/>
                    <a:gd name="T15" fmla="*/ 55 h 70"/>
                    <a:gd name="T16" fmla="*/ 5 w 369"/>
                    <a:gd name="T17" fmla="*/ 57 h 70"/>
                    <a:gd name="T18" fmla="*/ 65 w 369"/>
                    <a:gd name="T19" fmla="*/ 62 h 70"/>
                    <a:gd name="T20" fmla="*/ 120 w 369"/>
                    <a:gd name="T21" fmla="*/ 68 h 70"/>
                    <a:gd name="T22" fmla="*/ 178 w 369"/>
                    <a:gd name="T23" fmla="*/ 70 h 70"/>
                    <a:gd name="T24" fmla="*/ 238 w 369"/>
                    <a:gd name="T25" fmla="*/ 70 h 70"/>
                    <a:gd name="T26" fmla="*/ 303 w 369"/>
                    <a:gd name="T27" fmla="*/ 68 h 70"/>
                    <a:gd name="T28" fmla="*/ 332 w 369"/>
                    <a:gd name="T29" fmla="*/ 65 h 70"/>
                    <a:gd name="T30" fmla="*/ 361 w 369"/>
                    <a:gd name="T31" fmla="*/ 57 h 70"/>
                    <a:gd name="T32" fmla="*/ 366 w 369"/>
                    <a:gd name="T33" fmla="*/ 55 h 70"/>
                    <a:gd name="T34" fmla="*/ 369 w 369"/>
                    <a:gd name="T35" fmla="*/ 52 h 70"/>
                    <a:gd name="T36" fmla="*/ 366 w 369"/>
                    <a:gd name="T37" fmla="*/ 42 h 70"/>
                    <a:gd name="T38" fmla="*/ 361 w 369"/>
                    <a:gd name="T39" fmla="*/ 31 h 70"/>
                    <a:gd name="T40" fmla="*/ 356 w 369"/>
                    <a:gd name="T41" fmla="*/ 21 h 70"/>
                    <a:gd name="T42" fmla="*/ 350 w 369"/>
                    <a:gd name="T43" fmla="*/ 7 h 70"/>
                    <a:gd name="T44" fmla="*/ 345 w 369"/>
                    <a:gd name="T45" fmla="*/ 5 h 70"/>
                    <a:gd name="T46" fmla="*/ 335 w 369"/>
                    <a:gd name="T47" fmla="*/ 2 h 70"/>
                    <a:gd name="T48" fmla="*/ 199 w 369"/>
                    <a:gd name="T49" fmla="*/ 0 h 70"/>
                    <a:gd name="T50" fmla="*/ 128 w 369"/>
                    <a:gd name="T51" fmla="*/ 0 h 70"/>
                    <a:gd name="T52" fmla="*/ 60 w 369"/>
                    <a:gd name="T53" fmla="*/ 5 h 7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69"/>
                    <a:gd name="T82" fmla="*/ 0 h 70"/>
                    <a:gd name="T83" fmla="*/ 369 w 369"/>
                    <a:gd name="T84" fmla="*/ 70 h 7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69" h="70">
                      <a:moveTo>
                        <a:pt x="60" y="5"/>
                      </a:moveTo>
                      <a:lnTo>
                        <a:pt x="47" y="10"/>
                      </a:lnTo>
                      <a:lnTo>
                        <a:pt x="34" y="15"/>
                      </a:lnTo>
                      <a:lnTo>
                        <a:pt x="16" y="34"/>
                      </a:lnTo>
                      <a:lnTo>
                        <a:pt x="8" y="42"/>
                      </a:lnTo>
                      <a:lnTo>
                        <a:pt x="0" y="47"/>
                      </a:lnTo>
                      <a:lnTo>
                        <a:pt x="0" y="55"/>
                      </a:lnTo>
                      <a:lnTo>
                        <a:pt x="5" y="57"/>
                      </a:lnTo>
                      <a:lnTo>
                        <a:pt x="65" y="62"/>
                      </a:lnTo>
                      <a:lnTo>
                        <a:pt x="120" y="68"/>
                      </a:lnTo>
                      <a:lnTo>
                        <a:pt x="178" y="70"/>
                      </a:lnTo>
                      <a:lnTo>
                        <a:pt x="238" y="70"/>
                      </a:lnTo>
                      <a:lnTo>
                        <a:pt x="303" y="68"/>
                      </a:lnTo>
                      <a:lnTo>
                        <a:pt x="332" y="65"/>
                      </a:lnTo>
                      <a:lnTo>
                        <a:pt x="361" y="57"/>
                      </a:lnTo>
                      <a:lnTo>
                        <a:pt x="366" y="55"/>
                      </a:lnTo>
                      <a:lnTo>
                        <a:pt x="369" y="52"/>
                      </a:lnTo>
                      <a:lnTo>
                        <a:pt x="366" y="42"/>
                      </a:lnTo>
                      <a:lnTo>
                        <a:pt x="361" y="31"/>
                      </a:lnTo>
                      <a:lnTo>
                        <a:pt x="356" y="21"/>
                      </a:lnTo>
                      <a:lnTo>
                        <a:pt x="350" y="7"/>
                      </a:lnTo>
                      <a:lnTo>
                        <a:pt x="345" y="5"/>
                      </a:lnTo>
                      <a:lnTo>
                        <a:pt x="335" y="2"/>
                      </a:lnTo>
                      <a:lnTo>
                        <a:pt x="199" y="0"/>
                      </a:lnTo>
                      <a:lnTo>
                        <a:pt x="128" y="0"/>
                      </a:lnTo>
                      <a:lnTo>
                        <a:pt x="60" y="5"/>
                      </a:lnTo>
                      <a:close/>
                    </a:path>
                  </a:pathLst>
                </a:custGeom>
                <a:solidFill>
                  <a:srgbClr val="BCB1D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42" name="Freeform 41"/>
                <p:cNvSpPr>
                  <a:spLocks/>
                </p:cNvSpPr>
                <p:nvPr/>
              </p:nvSpPr>
              <p:spPr bwMode="auto">
                <a:xfrm>
                  <a:off x="2294" y="1938"/>
                  <a:ext cx="8" cy="8"/>
                </a:xfrm>
                <a:custGeom>
                  <a:avLst/>
                  <a:gdLst>
                    <a:gd name="T0" fmla="*/ 3 w 8"/>
                    <a:gd name="T1" fmla="*/ 3 h 8"/>
                    <a:gd name="T2" fmla="*/ 3 w 8"/>
                    <a:gd name="T3" fmla="*/ 3 h 8"/>
                    <a:gd name="T4" fmla="*/ 0 w 8"/>
                    <a:gd name="T5" fmla="*/ 5 h 8"/>
                    <a:gd name="T6" fmla="*/ 0 w 8"/>
                    <a:gd name="T7" fmla="*/ 5 h 8"/>
                    <a:gd name="T8" fmla="*/ 3 w 8"/>
                    <a:gd name="T9" fmla="*/ 8 h 8"/>
                    <a:gd name="T10" fmla="*/ 6 w 8"/>
                    <a:gd name="T11" fmla="*/ 8 h 8"/>
                    <a:gd name="T12" fmla="*/ 8 w 8"/>
                    <a:gd name="T13" fmla="*/ 8 h 8"/>
                    <a:gd name="T14" fmla="*/ 8 w 8"/>
                    <a:gd name="T15" fmla="*/ 5 h 8"/>
                    <a:gd name="T16" fmla="*/ 8 w 8"/>
                    <a:gd name="T17" fmla="*/ 5 h 8"/>
                    <a:gd name="T18" fmla="*/ 8 w 8"/>
                    <a:gd name="T19" fmla="*/ 3 h 8"/>
                    <a:gd name="T20" fmla="*/ 8 w 8"/>
                    <a:gd name="T21" fmla="*/ 3 h 8"/>
                    <a:gd name="T22" fmla="*/ 8 w 8"/>
                    <a:gd name="T23" fmla="*/ 0 h 8"/>
                    <a:gd name="T24" fmla="*/ 6 w 8"/>
                    <a:gd name="T25" fmla="*/ 0 h 8"/>
                    <a:gd name="T26" fmla="*/ 3 w 8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3" y="3"/>
                      </a:moveTo>
                      <a:lnTo>
                        <a:pt x="3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6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43" name="Freeform 42"/>
                <p:cNvSpPr>
                  <a:spLocks/>
                </p:cNvSpPr>
                <p:nvPr/>
              </p:nvSpPr>
              <p:spPr bwMode="auto">
                <a:xfrm>
                  <a:off x="2284" y="1946"/>
                  <a:ext cx="10" cy="8"/>
                </a:xfrm>
                <a:custGeom>
                  <a:avLst/>
                  <a:gdLst>
                    <a:gd name="T0" fmla="*/ 3 w 10"/>
                    <a:gd name="T1" fmla="*/ 0 h 8"/>
                    <a:gd name="T2" fmla="*/ 3 w 10"/>
                    <a:gd name="T3" fmla="*/ 3 h 8"/>
                    <a:gd name="T4" fmla="*/ 3 w 10"/>
                    <a:gd name="T5" fmla="*/ 3 h 8"/>
                    <a:gd name="T6" fmla="*/ 0 w 10"/>
                    <a:gd name="T7" fmla="*/ 5 h 8"/>
                    <a:gd name="T8" fmla="*/ 0 w 10"/>
                    <a:gd name="T9" fmla="*/ 5 h 8"/>
                    <a:gd name="T10" fmla="*/ 3 w 10"/>
                    <a:gd name="T11" fmla="*/ 8 h 8"/>
                    <a:gd name="T12" fmla="*/ 5 w 10"/>
                    <a:gd name="T13" fmla="*/ 8 h 8"/>
                    <a:gd name="T14" fmla="*/ 8 w 10"/>
                    <a:gd name="T15" fmla="*/ 8 h 8"/>
                    <a:gd name="T16" fmla="*/ 8 w 10"/>
                    <a:gd name="T17" fmla="*/ 5 h 8"/>
                    <a:gd name="T18" fmla="*/ 8 w 10"/>
                    <a:gd name="T19" fmla="*/ 5 h 8"/>
                    <a:gd name="T20" fmla="*/ 10 w 10"/>
                    <a:gd name="T21" fmla="*/ 3 h 8"/>
                    <a:gd name="T22" fmla="*/ 10 w 10"/>
                    <a:gd name="T23" fmla="*/ 3 h 8"/>
                    <a:gd name="T24" fmla="*/ 10 w 10"/>
                    <a:gd name="T25" fmla="*/ 0 h 8"/>
                    <a:gd name="T26" fmla="*/ 3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44" name="Freeform 43"/>
                <p:cNvSpPr>
                  <a:spLocks/>
                </p:cNvSpPr>
                <p:nvPr/>
              </p:nvSpPr>
              <p:spPr bwMode="auto">
                <a:xfrm>
                  <a:off x="2274" y="1954"/>
                  <a:ext cx="10" cy="8"/>
                </a:xfrm>
                <a:custGeom>
                  <a:avLst/>
                  <a:gdLst>
                    <a:gd name="T0" fmla="*/ 2 w 10"/>
                    <a:gd name="T1" fmla="*/ 2 h 8"/>
                    <a:gd name="T2" fmla="*/ 2 w 10"/>
                    <a:gd name="T3" fmla="*/ 2 h 8"/>
                    <a:gd name="T4" fmla="*/ 0 w 10"/>
                    <a:gd name="T5" fmla="*/ 5 h 8"/>
                    <a:gd name="T6" fmla="*/ 0 w 10"/>
                    <a:gd name="T7" fmla="*/ 5 h 8"/>
                    <a:gd name="T8" fmla="*/ 0 w 10"/>
                    <a:gd name="T9" fmla="*/ 8 h 8"/>
                    <a:gd name="T10" fmla="*/ 2 w 10"/>
                    <a:gd name="T11" fmla="*/ 8 h 8"/>
                    <a:gd name="T12" fmla="*/ 5 w 10"/>
                    <a:gd name="T13" fmla="*/ 8 h 8"/>
                    <a:gd name="T14" fmla="*/ 7 w 10"/>
                    <a:gd name="T15" fmla="*/ 8 h 8"/>
                    <a:gd name="T16" fmla="*/ 7 w 10"/>
                    <a:gd name="T17" fmla="*/ 8 h 8"/>
                    <a:gd name="T18" fmla="*/ 7 w 10"/>
                    <a:gd name="T19" fmla="*/ 5 h 8"/>
                    <a:gd name="T20" fmla="*/ 10 w 10"/>
                    <a:gd name="T21" fmla="*/ 2 h 8"/>
                    <a:gd name="T22" fmla="*/ 10 w 10"/>
                    <a:gd name="T23" fmla="*/ 2 h 8"/>
                    <a:gd name="T24" fmla="*/ 7 w 10"/>
                    <a:gd name="T25" fmla="*/ 0 h 8"/>
                    <a:gd name="T26" fmla="*/ 2 w 10"/>
                    <a:gd name="T27" fmla="*/ 2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2" y="2"/>
                      </a:moveTo>
                      <a:lnTo>
                        <a:pt x="2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7" y="5"/>
                      </a:lnTo>
                      <a:lnTo>
                        <a:pt x="10" y="2"/>
                      </a:lnTo>
                      <a:lnTo>
                        <a:pt x="7" y="0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45" name="Freeform 44"/>
                <p:cNvSpPr>
                  <a:spLocks/>
                </p:cNvSpPr>
                <p:nvPr/>
              </p:nvSpPr>
              <p:spPr bwMode="auto">
                <a:xfrm>
                  <a:off x="2260" y="1964"/>
                  <a:ext cx="11" cy="8"/>
                </a:xfrm>
                <a:custGeom>
                  <a:avLst/>
                  <a:gdLst>
                    <a:gd name="T0" fmla="*/ 6 w 11"/>
                    <a:gd name="T1" fmla="*/ 0 h 8"/>
                    <a:gd name="T2" fmla="*/ 6 w 11"/>
                    <a:gd name="T3" fmla="*/ 3 h 8"/>
                    <a:gd name="T4" fmla="*/ 3 w 11"/>
                    <a:gd name="T5" fmla="*/ 3 h 8"/>
                    <a:gd name="T6" fmla="*/ 3 w 11"/>
                    <a:gd name="T7" fmla="*/ 6 h 8"/>
                    <a:gd name="T8" fmla="*/ 0 w 11"/>
                    <a:gd name="T9" fmla="*/ 6 h 8"/>
                    <a:gd name="T10" fmla="*/ 3 w 11"/>
                    <a:gd name="T11" fmla="*/ 8 h 8"/>
                    <a:gd name="T12" fmla="*/ 6 w 11"/>
                    <a:gd name="T13" fmla="*/ 8 h 8"/>
                    <a:gd name="T14" fmla="*/ 8 w 11"/>
                    <a:gd name="T15" fmla="*/ 8 h 8"/>
                    <a:gd name="T16" fmla="*/ 11 w 11"/>
                    <a:gd name="T17" fmla="*/ 6 h 8"/>
                    <a:gd name="T18" fmla="*/ 11 w 11"/>
                    <a:gd name="T19" fmla="*/ 6 h 8"/>
                    <a:gd name="T20" fmla="*/ 11 w 11"/>
                    <a:gd name="T21" fmla="*/ 3 h 8"/>
                    <a:gd name="T22" fmla="*/ 11 w 11"/>
                    <a:gd name="T23" fmla="*/ 0 h 8"/>
                    <a:gd name="T24" fmla="*/ 11 w 11"/>
                    <a:gd name="T25" fmla="*/ 0 h 8"/>
                    <a:gd name="T26" fmla="*/ 8 w 11"/>
                    <a:gd name="T27" fmla="*/ 0 h 8"/>
                    <a:gd name="T28" fmla="*/ 6 w 11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8"/>
                    <a:gd name="T47" fmla="*/ 11 w 11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8">
                      <a:moveTo>
                        <a:pt x="6" y="0"/>
                      </a:moveTo>
                      <a:lnTo>
                        <a:pt x="6" y="3"/>
                      </a:lnTo>
                      <a:lnTo>
                        <a:pt x="3" y="3"/>
                      </a:lnTo>
                      <a:lnTo>
                        <a:pt x="3" y="6"/>
                      </a:lnTo>
                      <a:lnTo>
                        <a:pt x="0" y="6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1" y="6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46" name="Freeform 45"/>
                <p:cNvSpPr>
                  <a:spLocks/>
                </p:cNvSpPr>
                <p:nvPr/>
              </p:nvSpPr>
              <p:spPr bwMode="auto">
                <a:xfrm>
                  <a:off x="2250" y="1972"/>
                  <a:ext cx="10" cy="11"/>
                </a:xfrm>
                <a:custGeom>
                  <a:avLst/>
                  <a:gdLst>
                    <a:gd name="T0" fmla="*/ 3 w 10"/>
                    <a:gd name="T1" fmla="*/ 3 h 11"/>
                    <a:gd name="T2" fmla="*/ 3 w 10"/>
                    <a:gd name="T3" fmla="*/ 5 h 11"/>
                    <a:gd name="T4" fmla="*/ 0 w 10"/>
                    <a:gd name="T5" fmla="*/ 5 h 11"/>
                    <a:gd name="T6" fmla="*/ 0 w 10"/>
                    <a:gd name="T7" fmla="*/ 8 h 11"/>
                    <a:gd name="T8" fmla="*/ 0 w 10"/>
                    <a:gd name="T9" fmla="*/ 8 h 11"/>
                    <a:gd name="T10" fmla="*/ 3 w 10"/>
                    <a:gd name="T11" fmla="*/ 11 h 11"/>
                    <a:gd name="T12" fmla="*/ 3 w 10"/>
                    <a:gd name="T13" fmla="*/ 11 h 11"/>
                    <a:gd name="T14" fmla="*/ 5 w 10"/>
                    <a:gd name="T15" fmla="*/ 11 h 11"/>
                    <a:gd name="T16" fmla="*/ 8 w 10"/>
                    <a:gd name="T17" fmla="*/ 8 h 11"/>
                    <a:gd name="T18" fmla="*/ 8 w 10"/>
                    <a:gd name="T19" fmla="*/ 8 h 11"/>
                    <a:gd name="T20" fmla="*/ 10 w 10"/>
                    <a:gd name="T21" fmla="*/ 5 h 11"/>
                    <a:gd name="T22" fmla="*/ 10 w 10"/>
                    <a:gd name="T23" fmla="*/ 3 h 11"/>
                    <a:gd name="T24" fmla="*/ 10 w 10"/>
                    <a:gd name="T25" fmla="*/ 3 h 11"/>
                    <a:gd name="T26" fmla="*/ 8 w 10"/>
                    <a:gd name="T27" fmla="*/ 0 h 11"/>
                    <a:gd name="T28" fmla="*/ 3 w 10"/>
                    <a:gd name="T29" fmla="*/ 3 h 1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11"/>
                    <a:gd name="T47" fmla="*/ 10 w 10"/>
                    <a:gd name="T48" fmla="*/ 11 h 1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11">
                      <a:moveTo>
                        <a:pt x="3" y="3"/>
                      </a:move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3" y="11"/>
                      </a:lnTo>
                      <a:lnTo>
                        <a:pt x="5" y="11"/>
                      </a:lnTo>
                      <a:lnTo>
                        <a:pt x="8" y="8"/>
                      </a:lnTo>
                      <a:lnTo>
                        <a:pt x="10" y="5"/>
                      </a:lnTo>
                      <a:lnTo>
                        <a:pt x="10" y="3"/>
                      </a:lnTo>
                      <a:lnTo>
                        <a:pt x="8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47" name="Freeform 46"/>
                <p:cNvSpPr>
                  <a:spLocks/>
                </p:cNvSpPr>
                <p:nvPr/>
              </p:nvSpPr>
              <p:spPr bwMode="auto">
                <a:xfrm>
                  <a:off x="2308" y="1938"/>
                  <a:ext cx="7" cy="8"/>
                </a:xfrm>
                <a:custGeom>
                  <a:avLst/>
                  <a:gdLst>
                    <a:gd name="T0" fmla="*/ 2 w 7"/>
                    <a:gd name="T1" fmla="*/ 3 h 8"/>
                    <a:gd name="T2" fmla="*/ 0 w 7"/>
                    <a:gd name="T3" fmla="*/ 3 h 8"/>
                    <a:gd name="T4" fmla="*/ 0 w 7"/>
                    <a:gd name="T5" fmla="*/ 3 h 8"/>
                    <a:gd name="T6" fmla="*/ 0 w 7"/>
                    <a:gd name="T7" fmla="*/ 5 h 8"/>
                    <a:gd name="T8" fmla="*/ 0 w 7"/>
                    <a:gd name="T9" fmla="*/ 5 h 8"/>
                    <a:gd name="T10" fmla="*/ 2 w 7"/>
                    <a:gd name="T11" fmla="*/ 8 h 8"/>
                    <a:gd name="T12" fmla="*/ 2 w 7"/>
                    <a:gd name="T13" fmla="*/ 8 h 8"/>
                    <a:gd name="T14" fmla="*/ 5 w 7"/>
                    <a:gd name="T15" fmla="*/ 8 h 8"/>
                    <a:gd name="T16" fmla="*/ 7 w 7"/>
                    <a:gd name="T17" fmla="*/ 5 h 8"/>
                    <a:gd name="T18" fmla="*/ 7 w 7"/>
                    <a:gd name="T19" fmla="*/ 5 h 8"/>
                    <a:gd name="T20" fmla="*/ 7 w 7"/>
                    <a:gd name="T21" fmla="*/ 3 h 8"/>
                    <a:gd name="T22" fmla="*/ 7 w 7"/>
                    <a:gd name="T23" fmla="*/ 3 h 8"/>
                    <a:gd name="T24" fmla="*/ 7 w 7"/>
                    <a:gd name="T25" fmla="*/ 0 h 8"/>
                    <a:gd name="T26" fmla="*/ 5 w 7"/>
                    <a:gd name="T27" fmla="*/ 0 h 8"/>
                    <a:gd name="T28" fmla="*/ 2 w 7"/>
                    <a:gd name="T29" fmla="*/ 3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7"/>
                    <a:gd name="T46" fmla="*/ 0 h 8"/>
                    <a:gd name="T47" fmla="*/ 7 w 7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7" h="8">
                      <a:moveTo>
                        <a:pt x="2" y="3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7" y="5"/>
                      </a:lnTo>
                      <a:lnTo>
                        <a:pt x="7" y="3"/>
                      </a:lnTo>
                      <a:lnTo>
                        <a:pt x="7" y="0"/>
                      </a:lnTo>
                      <a:lnTo>
                        <a:pt x="5" y="0"/>
                      </a:lnTo>
                      <a:lnTo>
                        <a:pt x="2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48" name="Freeform 47"/>
                <p:cNvSpPr>
                  <a:spLocks/>
                </p:cNvSpPr>
                <p:nvPr/>
              </p:nvSpPr>
              <p:spPr bwMode="auto">
                <a:xfrm>
                  <a:off x="2297" y="1946"/>
                  <a:ext cx="8" cy="8"/>
                </a:xfrm>
                <a:custGeom>
                  <a:avLst/>
                  <a:gdLst>
                    <a:gd name="T0" fmla="*/ 3 w 8"/>
                    <a:gd name="T1" fmla="*/ 0 h 8"/>
                    <a:gd name="T2" fmla="*/ 3 w 8"/>
                    <a:gd name="T3" fmla="*/ 3 h 8"/>
                    <a:gd name="T4" fmla="*/ 0 w 8"/>
                    <a:gd name="T5" fmla="*/ 3 h 8"/>
                    <a:gd name="T6" fmla="*/ 0 w 8"/>
                    <a:gd name="T7" fmla="*/ 5 h 8"/>
                    <a:gd name="T8" fmla="*/ 0 w 8"/>
                    <a:gd name="T9" fmla="*/ 5 h 8"/>
                    <a:gd name="T10" fmla="*/ 3 w 8"/>
                    <a:gd name="T11" fmla="*/ 8 h 8"/>
                    <a:gd name="T12" fmla="*/ 5 w 8"/>
                    <a:gd name="T13" fmla="*/ 8 h 8"/>
                    <a:gd name="T14" fmla="*/ 5 w 8"/>
                    <a:gd name="T15" fmla="*/ 8 h 8"/>
                    <a:gd name="T16" fmla="*/ 8 w 8"/>
                    <a:gd name="T17" fmla="*/ 5 h 8"/>
                    <a:gd name="T18" fmla="*/ 8 w 8"/>
                    <a:gd name="T19" fmla="*/ 5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5 w 8"/>
                    <a:gd name="T27" fmla="*/ 0 h 8"/>
                    <a:gd name="T28" fmla="*/ 3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49" name="Freeform 48"/>
                <p:cNvSpPr>
                  <a:spLocks/>
                </p:cNvSpPr>
                <p:nvPr/>
              </p:nvSpPr>
              <p:spPr bwMode="auto">
                <a:xfrm>
                  <a:off x="2287" y="1954"/>
                  <a:ext cx="7" cy="8"/>
                </a:xfrm>
                <a:custGeom>
                  <a:avLst/>
                  <a:gdLst>
                    <a:gd name="T0" fmla="*/ 2 w 7"/>
                    <a:gd name="T1" fmla="*/ 2 h 8"/>
                    <a:gd name="T2" fmla="*/ 2 w 7"/>
                    <a:gd name="T3" fmla="*/ 2 h 8"/>
                    <a:gd name="T4" fmla="*/ 0 w 7"/>
                    <a:gd name="T5" fmla="*/ 5 h 8"/>
                    <a:gd name="T6" fmla="*/ 0 w 7"/>
                    <a:gd name="T7" fmla="*/ 5 h 8"/>
                    <a:gd name="T8" fmla="*/ 0 w 7"/>
                    <a:gd name="T9" fmla="*/ 8 h 8"/>
                    <a:gd name="T10" fmla="*/ 2 w 7"/>
                    <a:gd name="T11" fmla="*/ 8 h 8"/>
                    <a:gd name="T12" fmla="*/ 5 w 7"/>
                    <a:gd name="T13" fmla="*/ 8 h 8"/>
                    <a:gd name="T14" fmla="*/ 5 w 7"/>
                    <a:gd name="T15" fmla="*/ 8 h 8"/>
                    <a:gd name="T16" fmla="*/ 7 w 7"/>
                    <a:gd name="T17" fmla="*/ 8 h 8"/>
                    <a:gd name="T18" fmla="*/ 7 w 7"/>
                    <a:gd name="T19" fmla="*/ 5 h 8"/>
                    <a:gd name="T20" fmla="*/ 7 w 7"/>
                    <a:gd name="T21" fmla="*/ 2 h 8"/>
                    <a:gd name="T22" fmla="*/ 7 w 7"/>
                    <a:gd name="T23" fmla="*/ 2 h 8"/>
                    <a:gd name="T24" fmla="*/ 7 w 7"/>
                    <a:gd name="T25" fmla="*/ 2 h 8"/>
                    <a:gd name="T26" fmla="*/ 5 w 7"/>
                    <a:gd name="T27" fmla="*/ 0 h 8"/>
                    <a:gd name="T28" fmla="*/ 2 w 7"/>
                    <a:gd name="T29" fmla="*/ 2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7"/>
                    <a:gd name="T46" fmla="*/ 0 h 8"/>
                    <a:gd name="T47" fmla="*/ 7 w 7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7" h="8">
                      <a:moveTo>
                        <a:pt x="2" y="2"/>
                      </a:moveTo>
                      <a:lnTo>
                        <a:pt x="2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7" y="5"/>
                      </a:lnTo>
                      <a:lnTo>
                        <a:pt x="7" y="2"/>
                      </a:lnTo>
                      <a:lnTo>
                        <a:pt x="5" y="0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50" name="Freeform 49"/>
                <p:cNvSpPr>
                  <a:spLocks/>
                </p:cNvSpPr>
                <p:nvPr/>
              </p:nvSpPr>
              <p:spPr bwMode="auto">
                <a:xfrm>
                  <a:off x="2274" y="1964"/>
                  <a:ext cx="10" cy="8"/>
                </a:xfrm>
                <a:custGeom>
                  <a:avLst/>
                  <a:gdLst>
                    <a:gd name="T0" fmla="*/ 5 w 10"/>
                    <a:gd name="T1" fmla="*/ 0 h 8"/>
                    <a:gd name="T2" fmla="*/ 5 w 10"/>
                    <a:gd name="T3" fmla="*/ 3 h 8"/>
                    <a:gd name="T4" fmla="*/ 2 w 10"/>
                    <a:gd name="T5" fmla="*/ 3 h 8"/>
                    <a:gd name="T6" fmla="*/ 2 w 10"/>
                    <a:gd name="T7" fmla="*/ 6 h 8"/>
                    <a:gd name="T8" fmla="*/ 0 w 10"/>
                    <a:gd name="T9" fmla="*/ 6 h 8"/>
                    <a:gd name="T10" fmla="*/ 2 w 10"/>
                    <a:gd name="T11" fmla="*/ 8 h 8"/>
                    <a:gd name="T12" fmla="*/ 5 w 10"/>
                    <a:gd name="T13" fmla="*/ 8 h 8"/>
                    <a:gd name="T14" fmla="*/ 7 w 10"/>
                    <a:gd name="T15" fmla="*/ 8 h 8"/>
                    <a:gd name="T16" fmla="*/ 10 w 10"/>
                    <a:gd name="T17" fmla="*/ 6 h 8"/>
                    <a:gd name="T18" fmla="*/ 10 w 10"/>
                    <a:gd name="T19" fmla="*/ 6 h 8"/>
                    <a:gd name="T20" fmla="*/ 10 w 10"/>
                    <a:gd name="T21" fmla="*/ 3 h 8"/>
                    <a:gd name="T22" fmla="*/ 10 w 10"/>
                    <a:gd name="T23" fmla="*/ 3 h 8"/>
                    <a:gd name="T24" fmla="*/ 10 w 10"/>
                    <a:gd name="T25" fmla="*/ 0 h 8"/>
                    <a:gd name="T26" fmla="*/ 7 w 10"/>
                    <a:gd name="T27" fmla="*/ 0 h 8"/>
                    <a:gd name="T28" fmla="*/ 5 w 10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8"/>
                    <a:gd name="T47" fmla="*/ 10 w 10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8">
                      <a:moveTo>
                        <a:pt x="5" y="0"/>
                      </a:moveTo>
                      <a:lnTo>
                        <a:pt x="5" y="3"/>
                      </a:lnTo>
                      <a:lnTo>
                        <a:pt x="2" y="3"/>
                      </a:lnTo>
                      <a:lnTo>
                        <a:pt x="2" y="6"/>
                      </a:lnTo>
                      <a:lnTo>
                        <a:pt x="0" y="6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10" y="6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7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51" name="Freeform 50"/>
                <p:cNvSpPr>
                  <a:spLocks/>
                </p:cNvSpPr>
                <p:nvPr/>
              </p:nvSpPr>
              <p:spPr bwMode="auto">
                <a:xfrm>
                  <a:off x="2263" y="1975"/>
                  <a:ext cx="11" cy="8"/>
                </a:xfrm>
                <a:custGeom>
                  <a:avLst/>
                  <a:gdLst>
                    <a:gd name="T0" fmla="*/ 3 w 11"/>
                    <a:gd name="T1" fmla="*/ 0 h 8"/>
                    <a:gd name="T2" fmla="*/ 3 w 11"/>
                    <a:gd name="T3" fmla="*/ 2 h 8"/>
                    <a:gd name="T4" fmla="*/ 0 w 11"/>
                    <a:gd name="T5" fmla="*/ 2 h 8"/>
                    <a:gd name="T6" fmla="*/ 0 w 11"/>
                    <a:gd name="T7" fmla="*/ 5 h 8"/>
                    <a:gd name="T8" fmla="*/ 0 w 11"/>
                    <a:gd name="T9" fmla="*/ 5 h 8"/>
                    <a:gd name="T10" fmla="*/ 3 w 11"/>
                    <a:gd name="T11" fmla="*/ 8 h 8"/>
                    <a:gd name="T12" fmla="*/ 3 w 11"/>
                    <a:gd name="T13" fmla="*/ 8 h 8"/>
                    <a:gd name="T14" fmla="*/ 5 w 11"/>
                    <a:gd name="T15" fmla="*/ 8 h 8"/>
                    <a:gd name="T16" fmla="*/ 8 w 11"/>
                    <a:gd name="T17" fmla="*/ 5 h 8"/>
                    <a:gd name="T18" fmla="*/ 8 w 11"/>
                    <a:gd name="T19" fmla="*/ 5 h 8"/>
                    <a:gd name="T20" fmla="*/ 8 w 11"/>
                    <a:gd name="T21" fmla="*/ 2 h 8"/>
                    <a:gd name="T22" fmla="*/ 11 w 11"/>
                    <a:gd name="T23" fmla="*/ 0 h 8"/>
                    <a:gd name="T24" fmla="*/ 11 w 11"/>
                    <a:gd name="T25" fmla="*/ 0 h 8"/>
                    <a:gd name="T26" fmla="*/ 3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3" y="0"/>
                      </a:moveTo>
                      <a:lnTo>
                        <a:pt x="3" y="2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5"/>
                      </a:lnTo>
                      <a:lnTo>
                        <a:pt x="8" y="2"/>
                      </a:lnTo>
                      <a:lnTo>
                        <a:pt x="11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52" name="Freeform 51"/>
                <p:cNvSpPr>
                  <a:spLocks/>
                </p:cNvSpPr>
                <p:nvPr/>
              </p:nvSpPr>
              <p:spPr bwMode="auto">
                <a:xfrm>
                  <a:off x="2318" y="1938"/>
                  <a:ext cx="10" cy="8"/>
                </a:xfrm>
                <a:custGeom>
                  <a:avLst/>
                  <a:gdLst>
                    <a:gd name="T0" fmla="*/ 3 w 10"/>
                    <a:gd name="T1" fmla="*/ 0 h 8"/>
                    <a:gd name="T2" fmla="*/ 3 w 10"/>
                    <a:gd name="T3" fmla="*/ 3 h 8"/>
                    <a:gd name="T4" fmla="*/ 3 w 10"/>
                    <a:gd name="T5" fmla="*/ 3 h 8"/>
                    <a:gd name="T6" fmla="*/ 0 w 10"/>
                    <a:gd name="T7" fmla="*/ 5 h 8"/>
                    <a:gd name="T8" fmla="*/ 0 w 10"/>
                    <a:gd name="T9" fmla="*/ 5 h 8"/>
                    <a:gd name="T10" fmla="*/ 3 w 10"/>
                    <a:gd name="T11" fmla="*/ 5 h 8"/>
                    <a:gd name="T12" fmla="*/ 5 w 10"/>
                    <a:gd name="T13" fmla="*/ 8 h 8"/>
                    <a:gd name="T14" fmla="*/ 8 w 10"/>
                    <a:gd name="T15" fmla="*/ 8 h 8"/>
                    <a:gd name="T16" fmla="*/ 8 w 10"/>
                    <a:gd name="T17" fmla="*/ 5 h 8"/>
                    <a:gd name="T18" fmla="*/ 10 w 10"/>
                    <a:gd name="T19" fmla="*/ 5 h 8"/>
                    <a:gd name="T20" fmla="*/ 10 w 10"/>
                    <a:gd name="T21" fmla="*/ 3 h 8"/>
                    <a:gd name="T22" fmla="*/ 10 w 10"/>
                    <a:gd name="T23" fmla="*/ 3 h 8"/>
                    <a:gd name="T24" fmla="*/ 10 w 10"/>
                    <a:gd name="T25" fmla="*/ 0 h 8"/>
                    <a:gd name="T26" fmla="*/ 3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53" name="Freeform 52"/>
                <p:cNvSpPr>
                  <a:spLocks/>
                </p:cNvSpPr>
                <p:nvPr/>
              </p:nvSpPr>
              <p:spPr bwMode="auto">
                <a:xfrm>
                  <a:off x="2310" y="1946"/>
                  <a:ext cx="8" cy="8"/>
                </a:xfrm>
                <a:custGeom>
                  <a:avLst/>
                  <a:gdLst>
                    <a:gd name="T0" fmla="*/ 3 w 8"/>
                    <a:gd name="T1" fmla="*/ 0 h 8"/>
                    <a:gd name="T2" fmla="*/ 0 w 8"/>
                    <a:gd name="T3" fmla="*/ 3 h 8"/>
                    <a:gd name="T4" fmla="*/ 0 w 8"/>
                    <a:gd name="T5" fmla="*/ 3 h 8"/>
                    <a:gd name="T6" fmla="*/ 0 w 8"/>
                    <a:gd name="T7" fmla="*/ 5 h 8"/>
                    <a:gd name="T8" fmla="*/ 0 w 8"/>
                    <a:gd name="T9" fmla="*/ 5 h 8"/>
                    <a:gd name="T10" fmla="*/ 3 w 8"/>
                    <a:gd name="T11" fmla="*/ 8 h 8"/>
                    <a:gd name="T12" fmla="*/ 5 w 8"/>
                    <a:gd name="T13" fmla="*/ 8 h 8"/>
                    <a:gd name="T14" fmla="*/ 5 w 8"/>
                    <a:gd name="T15" fmla="*/ 8 h 8"/>
                    <a:gd name="T16" fmla="*/ 8 w 8"/>
                    <a:gd name="T17" fmla="*/ 5 h 8"/>
                    <a:gd name="T18" fmla="*/ 8 w 8"/>
                    <a:gd name="T19" fmla="*/ 5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5 w 8"/>
                    <a:gd name="T27" fmla="*/ 0 h 8"/>
                    <a:gd name="T28" fmla="*/ 3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54" name="Freeform 53"/>
                <p:cNvSpPr>
                  <a:spLocks/>
                </p:cNvSpPr>
                <p:nvPr/>
              </p:nvSpPr>
              <p:spPr bwMode="auto">
                <a:xfrm>
                  <a:off x="2300" y="1954"/>
                  <a:ext cx="8" cy="8"/>
                </a:xfrm>
                <a:custGeom>
                  <a:avLst/>
                  <a:gdLst>
                    <a:gd name="T0" fmla="*/ 2 w 8"/>
                    <a:gd name="T1" fmla="*/ 2 h 8"/>
                    <a:gd name="T2" fmla="*/ 2 w 8"/>
                    <a:gd name="T3" fmla="*/ 2 h 8"/>
                    <a:gd name="T4" fmla="*/ 0 w 8"/>
                    <a:gd name="T5" fmla="*/ 5 h 8"/>
                    <a:gd name="T6" fmla="*/ 0 w 8"/>
                    <a:gd name="T7" fmla="*/ 8 h 8"/>
                    <a:gd name="T8" fmla="*/ 0 w 8"/>
                    <a:gd name="T9" fmla="*/ 8 h 8"/>
                    <a:gd name="T10" fmla="*/ 2 w 8"/>
                    <a:gd name="T11" fmla="*/ 8 h 8"/>
                    <a:gd name="T12" fmla="*/ 5 w 8"/>
                    <a:gd name="T13" fmla="*/ 8 h 8"/>
                    <a:gd name="T14" fmla="*/ 5 w 8"/>
                    <a:gd name="T15" fmla="*/ 8 h 8"/>
                    <a:gd name="T16" fmla="*/ 8 w 8"/>
                    <a:gd name="T17" fmla="*/ 8 h 8"/>
                    <a:gd name="T18" fmla="*/ 8 w 8"/>
                    <a:gd name="T19" fmla="*/ 5 h 8"/>
                    <a:gd name="T20" fmla="*/ 8 w 8"/>
                    <a:gd name="T21" fmla="*/ 2 h 8"/>
                    <a:gd name="T22" fmla="*/ 8 w 8"/>
                    <a:gd name="T23" fmla="*/ 2 h 8"/>
                    <a:gd name="T24" fmla="*/ 5 w 8"/>
                    <a:gd name="T25" fmla="*/ 0 h 8"/>
                    <a:gd name="T26" fmla="*/ 2 w 8"/>
                    <a:gd name="T27" fmla="*/ 2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2" y="2"/>
                      </a:moveTo>
                      <a:lnTo>
                        <a:pt x="2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8" y="2"/>
                      </a:lnTo>
                      <a:lnTo>
                        <a:pt x="5" y="0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55" name="Freeform 54"/>
                <p:cNvSpPr>
                  <a:spLocks/>
                </p:cNvSpPr>
                <p:nvPr/>
              </p:nvSpPr>
              <p:spPr bwMode="auto">
                <a:xfrm>
                  <a:off x="2287" y="1964"/>
                  <a:ext cx="10" cy="8"/>
                </a:xfrm>
                <a:custGeom>
                  <a:avLst/>
                  <a:gdLst>
                    <a:gd name="T0" fmla="*/ 5 w 10"/>
                    <a:gd name="T1" fmla="*/ 0 h 8"/>
                    <a:gd name="T2" fmla="*/ 2 w 10"/>
                    <a:gd name="T3" fmla="*/ 3 h 8"/>
                    <a:gd name="T4" fmla="*/ 2 w 10"/>
                    <a:gd name="T5" fmla="*/ 3 h 8"/>
                    <a:gd name="T6" fmla="*/ 2 w 10"/>
                    <a:gd name="T7" fmla="*/ 6 h 8"/>
                    <a:gd name="T8" fmla="*/ 0 w 10"/>
                    <a:gd name="T9" fmla="*/ 6 h 8"/>
                    <a:gd name="T10" fmla="*/ 2 w 10"/>
                    <a:gd name="T11" fmla="*/ 8 h 8"/>
                    <a:gd name="T12" fmla="*/ 5 w 10"/>
                    <a:gd name="T13" fmla="*/ 8 h 8"/>
                    <a:gd name="T14" fmla="*/ 7 w 10"/>
                    <a:gd name="T15" fmla="*/ 8 h 8"/>
                    <a:gd name="T16" fmla="*/ 10 w 10"/>
                    <a:gd name="T17" fmla="*/ 6 h 8"/>
                    <a:gd name="T18" fmla="*/ 10 w 10"/>
                    <a:gd name="T19" fmla="*/ 6 h 8"/>
                    <a:gd name="T20" fmla="*/ 10 w 10"/>
                    <a:gd name="T21" fmla="*/ 3 h 8"/>
                    <a:gd name="T22" fmla="*/ 10 w 10"/>
                    <a:gd name="T23" fmla="*/ 3 h 8"/>
                    <a:gd name="T24" fmla="*/ 10 w 10"/>
                    <a:gd name="T25" fmla="*/ 0 h 8"/>
                    <a:gd name="T26" fmla="*/ 7 w 10"/>
                    <a:gd name="T27" fmla="*/ 0 h 8"/>
                    <a:gd name="T28" fmla="*/ 5 w 10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8"/>
                    <a:gd name="T47" fmla="*/ 10 w 10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8">
                      <a:moveTo>
                        <a:pt x="5" y="0"/>
                      </a:moveTo>
                      <a:lnTo>
                        <a:pt x="2" y="3"/>
                      </a:lnTo>
                      <a:lnTo>
                        <a:pt x="2" y="6"/>
                      </a:lnTo>
                      <a:lnTo>
                        <a:pt x="0" y="6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10" y="6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7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56" name="Freeform 55"/>
                <p:cNvSpPr>
                  <a:spLocks/>
                </p:cNvSpPr>
                <p:nvPr/>
              </p:nvSpPr>
              <p:spPr bwMode="auto">
                <a:xfrm>
                  <a:off x="2276" y="1975"/>
                  <a:ext cx="11" cy="8"/>
                </a:xfrm>
                <a:custGeom>
                  <a:avLst/>
                  <a:gdLst>
                    <a:gd name="T0" fmla="*/ 3 w 11"/>
                    <a:gd name="T1" fmla="*/ 0 h 8"/>
                    <a:gd name="T2" fmla="*/ 3 w 11"/>
                    <a:gd name="T3" fmla="*/ 2 h 8"/>
                    <a:gd name="T4" fmla="*/ 0 w 11"/>
                    <a:gd name="T5" fmla="*/ 2 h 8"/>
                    <a:gd name="T6" fmla="*/ 0 w 11"/>
                    <a:gd name="T7" fmla="*/ 5 h 8"/>
                    <a:gd name="T8" fmla="*/ 0 w 11"/>
                    <a:gd name="T9" fmla="*/ 5 h 8"/>
                    <a:gd name="T10" fmla="*/ 3 w 11"/>
                    <a:gd name="T11" fmla="*/ 8 h 8"/>
                    <a:gd name="T12" fmla="*/ 5 w 11"/>
                    <a:gd name="T13" fmla="*/ 8 h 8"/>
                    <a:gd name="T14" fmla="*/ 8 w 11"/>
                    <a:gd name="T15" fmla="*/ 8 h 8"/>
                    <a:gd name="T16" fmla="*/ 8 w 11"/>
                    <a:gd name="T17" fmla="*/ 8 h 8"/>
                    <a:gd name="T18" fmla="*/ 11 w 11"/>
                    <a:gd name="T19" fmla="*/ 5 h 8"/>
                    <a:gd name="T20" fmla="*/ 11 w 11"/>
                    <a:gd name="T21" fmla="*/ 2 h 8"/>
                    <a:gd name="T22" fmla="*/ 11 w 11"/>
                    <a:gd name="T23" fmla="*/ 2 h 8"/>
                    <a:gd name="T24" fmla="*/ 11 w 11"/>
                    <a:gd name="T25" fmla="*/ 0 h 8"/>
                    <a:gd name="T26" fmla="*/ 3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3" y="0"/>
                      </a:moveTo>
                      <a:lnTo>
                        <a:pt x="3" y="2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5"/>
                      </a:lnTo>
                      <a:lnTo>
                        <a:pt x="11" y="2"/>
                      </a:lnTo>
                      <a:lnTo>
                        <a:pt x="11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57" name="Freeform 56"/>
                <p:cNvSpPr>
                  <a:spLocks/>
                </p:cNvSpPr>
                <p:nvPr/>
              </p:nvSpPr>
              <p:spPr bwMode="auto">
                <a:xfrm>
                  <a:off x="2331" y="1938"/>
                  <a:ext cx="8" cy="5"/>
                </a:xfrm>
                <a:custGeom>
                  <a:avLst/>
                  <a:gdLst>
                    <a:gd name="T0" fmla="*/ 3 w 8"/>
                    <a:gd name="T1" fmla="*/ 0 h 5"/>
                    <a:gd name="T2" fmla="*/ 3 w 8"/>
                    <a:gd name="T3" fmla="*/ 3 h 5"/>
                    <a:gd name="T4" fmla="*/ 0 w 8"/>
                    <a:gd name="T5" fmla="*/ 3 h 5"/>
                    <a:gd name="T6" fmla="*/ 0 w 8"/>
                    <a:gd name="T7" fmla="*/ 5 h 5"/>
                    <a:gd name="T8" fmla="*/ 0 w 8"/>
                    <a:gd name="T9" fmla="*/ 5 h 5"/>
                    <a:gd name="T10" fmla="*/ 3 w 8"/>
                    <a:gd name="T11" fmla="*/ 5 h 5"/>
                    <a:gd name="T12" fmla="*/ 5 w 8"/>
                    <a:gd name="T13" fmla="*/ 5 h 5"/>
                    <a:gd name="T14" fmla="*/ 8 w 8"/>
                    <a:gd name="T15" fmla="*/ 5 h 5"/>
                    <a:gd name="T16" fmla="*/ 8 w 8"/>
                    <a:gd name="T17" fmla="*/ 5 h 5"/>
                    <a:gd name="T18" fmla="*/ 8 w 8"/>
                    <a:gd name="T19" fmla="*/ 5 h 5"/>
                    <a:gd name="T20" fmla="*/ 8 w 8"/>
                    <a:gd name="T21" fmla="*/ 3 h 5"/>
                    <a:gd name="T22" fmla="*/ 8 w 8"/>
                    <a:gd name="T23" fmla="*/ 3 h 5"/>
                    <a:gd name="T24" fmla="*/ 8 w 8"/>
                    <a:gd name="T25" fmla="*/ 0 h 5"/>
                    <a:gd name="T26" fmla="*/ 5 w 8"/>
                    <a:gd name="T27" fmla="*/ 0 h 5"/>
                    <a:gd name="T28" fmla="*/ 3 w 8"/>
                    <a:gd name="T29" fmla="*/ 0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5"/>
                    <a:gd name="T47" fmla="*/ 8 w 8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5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58" name="Freeform 57"/>
                <p:cNvSpPr>
                  <a:spLocks/>
                </p:cNvSpPr>
                <p:nvPr/>
              </p:nvSpPr>
              <p:spPr bwMode="auto">
                <a:xfrm>
                  <a:off x="2323" y="1946"/>
                  <a:ext cx="8" cy="8"/>
                </a:xfrm>
                <a:custGeom>
                  <a:avLst/>
                  <a:gdLst>
                    <a:gd name="T0" fmla="*/ 0 w 8"/>
                    <a:gd name="T1" fmla="*/ 0 h 8"/>
                    <a:gd name="T2" fmla="*/ 0 w 8"/>
                    <a:gd name="T3" fmla="*/ 3 h 8"/>
                    <a:gd name="T4" fmla="*/ 0 w 8"/>
                    <a:gd name="T5" fmla="*/ 3 h 8"/>
                    <a:gd name="T6" fmla="*/ 0 w 8"/>
                    <a:gd name="T7" fmla="*/ 5 h 8"/>
                    <a:gd name="T8" fmla="*/ 0 w 8"/>
                    <a:gd name="T9" fmla="*/ 5 h 8"/>
                    <a:gd name="T10" fmla="*/ 3 w 8"/>
                    <a:gd name="T11" fmla="*/ 8 h 8"/>
                    <a:gd name="T12" fmla="*/ 5 w 8"/>
                    <a:gd name="T13" fmla="*/ 8 h 8"/>
                    <a:gd name="T14" fmla="*/ 5 w 8"/>
                    <a:gd name="T15" fmla="*/ 8 h 8"/>
                    <a:gd name="T16" fmla="*/ 8 w 8"/>
                    <a:gd name="T17" fmla="*/ 5 h 8"/>
                    <a:gd name="T18" fmla="*/ 8 w 8"/>
                    <a:gd name="T19" fmla="*/ 5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0 w 8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59" name="Freeform 58"/>
                <p:cNvSpPr>
                  <a:spLocks/>
                </p:cNvSpPr>
                <p:nvPr/>
              </p:nvSpPr>
              <p:spPr bwMode="auto">
                <a:xfrm>
                  <a:off x="2313" y="1954"/>
                  <a:ext cx="8" cy="8"/>
                </a:xfrm>
                <a:custGeom>
                  <a:avLst/>
                  <a:gdLst>
                    <a:gd name="T0" fmla="*/ 2 w 8"/>
                    <a:gd name="T1" fmla="*/ 2 h 8"/>
                    <a:gd name="T2" fmla="*/ 2 w 8"/>
                    <a:gd name="T3" fmla="*/ 2 h 8"/>
                    <a:gd name="T4" fmla="*/ 0 w 8"/>
                    <a:gd name="T5" fmla="*/ 5 h 8"/>
                    <a:gd name="T6" fmla="*/ 0 w 8"/>
                    <a:gd name="T7" fmla="*/ 8 h 8"/>
                    <a:gd name="T8" fmla="*/ 0 w 8"/>
                    <a:gd name="T9" fmla="*/ 8 h 8"/>
                    <a:gd name="T10" fmla="*/ 2 w 8"/>
                    <a:gd name="T11" fmla="*/ 8 h 8"/>
                    <a:gd name="T12" fmla="*/ 5 w 8"/>
                    <a:gd name="T13" fmla="*/ 8 h 8"/>
                    <a:gd name="T14" fmla="*/ 8 w 8"/>
                    <a:gd name="T15" fmla="*/ 8 h 8"/>
                    <a:gd name="T16" fmla="*/ 8 w 8"/>
                    <a:gd name="T17" fmla="*/ 8 h 8"/>
                    <a:gd name="T18" fmla="*/ 8 w 8"/>
                    <a:gd name="T19" fmla="*/ 5 h 8"/>
                    <a:gd name="T20" fmla="*/ 8 w 8"/>
                    <a:gd name="T21" fmla="*/ 2 h 8"/>
                    <a:gd name="T22" fmla="*/ 8 w 8"/>
                    <a:gd name="T23" fmla="*/ 2 h 8"/>
                    <a:gd name="T24" fmla="*/ 5 w 8"/>
                    <a:gd name="T25" fmla="*/ 0 h 8"/>
                    <a:gd name="T26" fmla="*/ 2 w 8"/>
                    <a:gd name="T27" fmla="*/ 2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2" y="2"/>
                      </a:moveTo>
                      <a:lnTo>
                        <a:pt x="2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8" y="2"/>
                      </a:lnTo>
                      <a:lnTo>
                        <a:pt x="5" y="0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60" name="Freeform 59"/>
                <p:cNvSpPr>
                  <a:spLocks/>
                </p:cNvSpPr>
                <p:nvPr/>
              </p:nvSpPr>
              <p:spPr bwMode="auto">
                <a:xfrm>
                  <a:off x="2302" y="1964"/>
                  <a:ext cx="8" cy="8"/>
                </a:xfrm>
                <a:custGeom>
                  <a:avLst/>
                  <a:gdLst>
                    <a:gd name="T0" fmla="*/ 3 w 8"/>
                    <a:gd name="T1" fmla="*/ 0 h 8"/>
                    <a:gd name="T2" fmla="*/ 3 w 8"/>
                    <a:gd name="T3" fmla="*/ 3 h 8"/>
                    <a:gd name="T4" fmla="*/ 0 w 8"/>
                    <a:gd name="T5" fmla="*/ 6 h 8"/>
                    <a:gd name="T6" fmla="*/ 0 w 8"/>
                    <a:gd name="T7" fmla="*/ 6 h 8"/>
                    <a:gd name="T8" fmla="*/ 0 w 8"/>
                    <a:gd name="T9" fmla="*/ 6 h 8"/>
                    <a:gd name="T10" fmla="*/ 3 w 8"/>
                    <a:gd name="T11" fmla="*/ 8 h 8"/>
                    <a:gd name="T12" fmla="*/ 6 w 8"/>
                    <a:gd name="T13" fmla="*/ 8 h 8"/>
                    <a:gd name="T14" fmla="*/ 6 w 8"/>
                    <a:gd name="T15" fmla="*/ 8 h 8"/>
                    <a:gd name="T16" fmla="*/ 8 w 8"/>
                    <a:gd name="T17" fmla="*/ 8 h 8"/>
                    <a:gd name="T18" fmla="*/ 8 w 8"/>
                    <a:gd name="T19" fmla="*/ 6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6 w 8"/>
                    <a:gd name="T27" fmla="*/ 0 h 8"/>
                    <a:gd name="T28" fmla="*/ 3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6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8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6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61" name="Freeform 60"/>
                <p:cNvSpPr>
                  <a:spLocks/>
                </p:cNvSpPr>
                <p:nvPr/>
              </p:nvSpPr>
              <p:spPr bwMode="auto">
                <a:xfrm>
                  <a:off x="2289" y="1975"/>
                  <a:ext cx="11" cy="8"/>
                </a:xfrm>
                <a:custGeom>
                  <a:avLst/>
                  <a:gdLst>
                    <a:gd name="T0" fmla="*/ 3 w 11"/>
                    <a:gd name="T1" fmla="*/ 0 h 8"/>
                    <a:gd name="T2" fmla="*/ 3 w 11"/>
                    <a:gd name="T3" fmla="*/ 2 h 8"/>
                    <a:gd name="T4" fmla="*/ 3 w 11"/>
                    <a:gd name="T5" fmla="*/ 5 h 8"/>
                    <a:gd name="T6" fmla="*/ 0 w 11"/>
                    <a:gd name="T7" fmla="*/ 5 h 8"/>
                    <a:gd name="T8" fmla="*/ 0 w 11"/>
                    <a:gd name="T9" fmla="*/ 8 h 8"/>
                    <a:gd name="T10" fmla="*/ 3 w 11"/>
                    <a:gd name="T11" fmla="*/ 8 h 8"/>
                    <a:gd name="T12" fmla="*/ 5 w 11"/>
                    <a:gd name="T13" fmla="*/ 8 h 8"/>
                    <a:gd name="T14" fmla="*/ 8 w 11"/>
                    <a:gd name="T15" fmla="*/ 8 h 8"/>
                    <a:gd name="T16" fmla="*/ 11 w 11"/>
                    <a:gd name="T17" fmla="*/ 8 h 8"/>
                    <a:gd name="T18" fmla="*/ 11 w 11"/>
                    <a:gd name="T19" fmla="*/ 5 h 8"/>
                    <a:gd name="T20" fmla="*/ 11 w 11"/>
                    <a:gd name="T21" fmla="*/ 2 h 8"/>
                    <a:gd name="T22" fmla="*/ 11 w 11"/>
                    <a:gd name="T23" fmla="*/ 2 h 8"/>
                    <a:gd name="T24" fmla="*/ 11 w 11"/>
                    <a:gd name="T25" fmla="*/ 0 h 8"/>
                    <a:gd name="T26" fmla="*/ 3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3" y="0"/>
                      </a:moveTo>
                      <a:lnTo>
                        <a:pt x="3" y="2"/>
                      </a:ln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2"/>
                      </a:lnTo>
                      <a:lnTo>
                        <a:pt x="11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62" name="Freeform 61"/>
                <p:cNvSpPr>
                  <a:spLocks/>
                </p:cNvSpPr>
                <p:nvPr/>
              </p:nvSpPr>
              <p:spPr bwMode="auto">
                <a:xfrm>
                  <a:off x="2344" y="1938"/>
                  <a:ext cx="8" cy="5"/>
                </a:xfrm>
                <a:custGeom>
                  <a:avLst/>
                  <a:gdLst>
                    <a:gd name="T0" fmla="*/ 3 w 8"/>
                    <a:gd name="T1" fmla="*/ 0 h 5"/>
                    <a:gd name="T2" fmla="*/ 0 w 8"/>
                    <a:gd name="T3" fmla="*/ 3 h 5"/>
                    <a:gd name="T4" fmla="*/ 0 w 8"/>
                    <a:gd name="T5" fmla="*/ 3 h 5"/>
                    <a:gd name="T6" fmla="*/ 0 w 8"/>
                    <a:gd name="T7" fmla="*/ 5 h 5"/>
                    <a:gd name="T8" fmla="*/ 0 w 8"/>
                    <a:gd name="T9" fmla="*/ 5 h 5"/>
                    <a:gd name="T10" fmla="*/ 3 w 8"/>
                    <a:gd name="T11" fmla="*/ 5 h 5"/>
                    <a:gd name="T12" fmla="*/ 5 w 8"/>
                    <a:gd name="T13" fmla="*/ 5 h 5"/>
                    <a:gd name="T14" fmla="*/ 8 w 8"/>
                    <a:gd name="T15" fmla="*/ 5 h 5"/>
                    <a:gd name="T16" fmla="*/ 8 w 8"/>
                    <a:gd name="T17" fmla="*/ 5 h 5"/>
                    <a:gd name="T18" fmla="*/ 8 w 8"/>
                    <a:gd name="T19" fmla="*/ 5 h 5"/>
                    <a:gd name="T20" fmla="*/ 8 w 8"/>
                    <a:gd name="T21" fmla="*/ 3 h 5"/>
                    <a:gd name="T22" fmla="*/ 8 w 8"/>
                    <a:gd name="T23" fmla="*/ 3 h 5"/>
                    <a:gd name="T24" fmla="*/ 8 w 8"/>
                    <a:gd name="T25" fmla="*/ 0 h 5"/>
                    <a:gd name="T26" fmla="*/ 5 w 8"/>
                    <a:gd name="T27" fmla="*/ 0 h 5"/>
                    <a:gd name="T28" fmla="*/ 3 w 8"/>
                    <a:gd name="T29" fmla="*/ 0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5"/>
                    <a:gd name="T47" fmla="*/ 8 w 8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5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63" name="Freeform 62"/>
                <p:cNvSpPr>
                  <a:spLocks/>
                </p:cNvSpPr>
                <p:nvPr/>
              </p:nvSpPr>
              <p:spPr bwMode="auto">
                <a:xfrm>
                  <a:off x="2336" y="1946"/>
                  <a:ext cx="8" cy="8"/>
                </a:xfrm>
                <a:custGeom>
                  <a:avLst/>
                  <a:gdLst>
                    <a:gd name="T0" fmla="*/ 0 w 8"/>
                    <a:gd name="T1" fmla="*/ 0 h 8"/>
                    <a:gd name="T2" fmla="*/ 0 w 8"/>
                    <a:gd name="T3" fmla="*/ 3 h 8"/>
                    <a:gd name="T4" fmla="*/ 0 w 8"/>
                    <a:gd name="T5" fmla="*/ 3 h 8"/>
                    <a:gd name="T6" fmla="*/ 0 w 8"/>
                    <a:gd name="T7" fmla="*/ 5 h 8"/>
                    <a:gd name="T8" fmla="*/ 0 w 8"/>
                    <a:gd name="T9" fmla="*/ 5 h 8"/>
                    <a:gd name="T10" fmla="*/ 3 w 8"/>
                    <a:gd name="T11" fmla="*/ 8 h 8"/>
                    <a:gd name="T12" fmla="*/ 6 w 8"/>
                    <a:gd name="T13" fmla="*/ 8 h 8"/>
                    <a:gd name="T14" fmla="*/ 6 w 8"/>
                    <a:gd name="T15" fmla="*/ 8 h 8"/>
                    <a:gd name="T16" fmla="*/ 8 w 8"/>
                    <a:gd name="T17" fmla="*/ 5 h 8"/>
                    <a:gd name="T18" fmla="*/ 8 w 8"/>
                    <a:gd name="T19" fmla="*/ 5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0 w 8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64" name="Freeform 63"/>
                <p:cNvSpPr>
                  <a:spLocks/>
                </p:cNvSpPr>
                <p:nvPr/>
              </p:nvSpPr>
              <p:spPr bwMode="auto">
                <a:xfrm>
                  <a:off x="2326" y="1954"/>
                  <a:ext cx="8" cy="8"/>
                </a:xfrm>
                <a:custGeom>
                  <a:avLst/>
                  <a:gdLst>
                    <a:gd name="T0" fmla="*/ 2 w 8"/>
                    <a:gd name="T1" fmla="*/ 2 h 8"/>
                    <a:gd name="T2" fmla="*/ 2 w 8"/>
                    <a:gd name="T3" fmla="*/ 5 h 8"/>
                    <a:gd name="T4" fmla="*/ 0 w 8"/>
                    <a:gd name="T5" fmla="*/ 5 h 8"/>
                    <a:gd name="T6" fmla="*/ 0 w 8"/>
                    <a:gd name="T7" fmla="*/ 8 h 8"/>
                    <a:gd name="T8" fmla="*/ 0 w 8"/>
                    <a:gd name="T9" fmla="*/ 8 h 8"/>
                    <a:gd name="T10" fmla="*/ 2 w 8"/>
                    <a:gd name="T11" fmla="*/ 8 h 8"/>
                    <a:gd name="T12" fmla="*/ 5 w 8"/>
                    <a:gd name="T13" fmla="*/ 8 h 8"/>
                    <a:gd name="T14" fmla="*/ 8 w 8"/>
                    <a:gd name="T15" fmla="*/ 8 h 8"/>
                    <a:gd name="T16" fmla="*/ 8 w 8"/>
                    <a:gd name="T17" fmla="*/ 8 h 8"/>
                    <a:gd name="T18" fmla="*/ 8 w 8"/>
                    <a:gd name="T19" fmla="*/ 5 h 8"/>
                    <a:gd name="T20" fmla="*/ 8 w 8"/>
                    <a:gd name="T21" fmla="*/ 2 h 8"/>
                    <a:gd name="T22" fmla="*/ 8 w 8"/>
                    <a:gd name="T23" fmla="*/ 2 h 8"/>
                    <a:gd name="T24" fmla="*/ 5 w 8"/>
                    <a:gd name="T25" fmla="*/ 0 h 8"/>
                    <a:gd name="T26" fmla="*/ 2 w 8"/>
                    <a:gd name="T27" fmla="*/ 2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2" y="2"/>
                      </a:moveTo>
                      <a:lnTo>
                        <a:pt x="2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8" y="2"/>
                      </a:lnTo>
                      <a:lnTo>
                        <a:pt x="5" y="0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65" name="Freeform 64"/>
                <p:cNvSpPr>
                  <a:spLocks/>
                </p:cNvSpPr>
                <p:nvPr/>
              </p:nvSpPr>
              <p:spPr bwMode="auto">
                <a:xfrm>
                  <a:off x="2315" y="1964"/>
                  <a:ext cx="11" cy="8"/>
                </a:xfrm>
                <a:custGeom>
                  <a:avLst/>
                  <a:gdLst>
                    <a:gd name="T0" fmla="*/ 3 w 11"/>
                    <a:gd name="T1" fmla="*/ 0 h 8"/>
                    <a:gd name="T2" fmla="*/ 3 w 11"/>
                    <a:gd name="T3" fmla="*/ 3 h 8"/>
                    <a:gd name="T4" fmla="*/ 0 w 11"/>
                    <a:gd name="T5" fmla="*/ 6 h 8"/>
                    <a:gd name="T6" fmla="*/ 0 w 11"/>
                    <a:gd name="T7" fmla="*/ 6 h 8"/>
                    <a:gd name="T8" fmla="*/ 0 w 11"/>
                    <a:gd name="T9" fmla="*/ 8 h 8"/>
                    <a:gd name="T10" fmla="*/ 3 w 11"/>
                    <a:gd name="T11" fmla="*/ 8 h 8"/>
                    <a:gd name="T12" fmla="*/ 6 w 11"/>
                    <a:gd name="T13" fmla="*/ 8 h 8"/>
                    <a:gd name="T14" fmla="*/ 8 w 11"/>
                    <a:gd name="T15" fmla="*/ 8 h 8"/>
                    <a:gd name="T16" fmla="*/ 8 w 11"/>
                    <a:gd name="T17" fmla="*/ 8 h 8"/>
                    <a:gd name="T18" fmla="*/ 11 w 11"/>
                    <a:gd name="T19" fmla="*/ 6 h 8"/>
                    <a:gd name="T20" fmla="*/ 11 w 11"/>
                    <a:gd name="T21" fmla="*/ 3 h 8"/>
                    <a:gd name="T22" fmla="*/ 11 w 11"/>
                    <a:gd name="T23" fmla="*/ 3 h 8"/>
                    <a:gd name="T24" fmla="*/ 11 w 11"/>
                    <a:gd name="T25" fmla="*/ 0 h 8"/>
                    <a:gd name="T26" fmla="*/ 3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1" y="6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66" name="Freeform 65"/>
                <p:cNvSpPr>
                  <a:spLocks/>
                </p:cNvSpPr>
                <p:nvPr/>
              </p:nvSpPr>
              <p:spPr bwMode="auto">
                <a:xfrm>
                  <a:off x="2305" y="1975"/>
                  <a:ext cx="10" cy="8"/>
                </a:xfrm>
                <a:custGeom>
                  <a:avLst/>
                  <a:gdLst>
                    <a:gd name="T0" fmla="*/ 3 w 10"/>
                    <a:gd name="T1" fmla="*/ 0 h 8"/>
                    <a:gd name="T2" fmla="*/ 3 w 10"/>
                    <a:gd name="T3" fmla="*/ 2 h 8"/>
                    <a:gd name="T4" fmla="*/ 0 w 10"/>
                    <a:gd name="T5" fmla="*/ 5 h 8"/>
                    <a:gd name="T6" fmla="*/ 0 w 10"/>
                    <a:gd name="T7" fmla="*/ 8 h 8"/>
                    <a:gd name="T8" fmla="*/ 0 w 10"/>
                    <a:gd name="T9" fmla="*/ 8 h 8"/>
                    <a:gd name="T10" fmla="*/ 3 w 10"/>
                    <a:gd name="T11" fmla="*/ 8 h 8"/>
                    <a:gd name="T12" fmla="*/ 5 w 10"/>
                    <a:gd name="T13" fmla="*/ 8 h 8"/>
                    <a:gd name="T14" fmla="*/ 8 w 10"/>
                    <a:gd name="T15" fmla="*/ 8 h 8"/>
                    <a:gd name="T16" fmla="*/ 8 w 10"/>
                    <a:gd name="T17" fmla="*/ 8 h 8"/>
                    <a:gd name="T18" fmla="*/ 8 w 10"/>
                    <a:gd name="T19" fmla="*/ 5 h 8"/>
                    <a:gd name="T20" fmla="*/ 10 w 10"/>
                    <a:gd name="T21" fmla="*/ 2 h 8"/>
                    <a:gd name="T22" fmla="*/ 10 w 10"/>
                    <a:gd name="T23" fmla="*/ 2 h 8"/>
                    <a:gd name="T24" fmla="*/ 10 w 10"/>
                    <a:gd name="T25" fmla="*/ 0 h 8"/>
                    <a:gd name="T26" fmla="*/ 3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3" y="0"/>
                      </a:moveTo>
                      <a:lnTo>
                        <a:pt x="3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10" y="2"/>
                      </a:lnTo>
                      <a:lnTo>
                        <a:pt x="1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67" name="Freeform 66"/>
                <p:cNvSpPr>
                  <a:spLocks/>
                </p:cNvSpPr>
                <p:nvPr/>
              </p:nvSpPr>
              <p:spPr bwMode="auto">
                <a:xfrm>
                  <a:off x="2357" y="1938"/>
                  <a:ext cx="8" cy="5"/>
                </a:xfrm>
                <a:custGeom>
                  <a:avLst/>
                  <a:gdLst>
                    <a:gd name="T0" fmla="*/ 3 w 8"/>
                    <a:gd name="T1" fmla="*/ 0 h 5"/>
                    <a:gd name="T2" fmla="*/ 0 w 8"/>
                    <a:gd name="T3" fmla="*/ 3 h 5"/>
                    <a:gd name="T4" fmla="*/ 0 w 8"/>
                    <a:gd name="T5" fmla="*/ 3 h 5"/>
                    <a:gd name="T6" fmla="*/ 0 w 8"/>
                    <a:gd name="T7" fmla="*/ 5 h 5"/>
                    <a:gd name="T8" fmla="*/ 0 w 8"/>
                    <a:gd name="T9" fmla="*/ 5 h 5"/>
                    <a:gd name="T10" fmla="*/ 3 w 8"/>
                    <a:gd name="T11" fmla="*/ 5 h 5"/>
                    <a:gd name="T12" fmla="*/ 5 w 8"/>
                    <a:gd name="T13" fmla="*/ 5 h 5"/>
                    <a:gd name="T14" fmla="*/ 8 w 8"/>
                    <a:gd name="T15" fmla="*/ 5 h 5"/>
                    <a:gd name="T16" fmla="*/ 8 w 8"/>
                    <a:gd name="T17" fmla="*/ 5 h 5"/>
                    <a:gd name="T18" fmla="*/ 8 w 8"/>
                    <a:gd name="T19" fmla="*/ 5 h 5"/>
                    <a:gd name="T20" fmla="*/ 8 w 8"/>
                    <a:gd name="T21" fmla="*/ 3 h 5"/>
                    <a:gd name="T22" fmla="*/ 8 w 8"/>
                    <a:gd name="T23" fmla="*/ 3 h 5"/>
                    <a:gd name="T24" fmla="*/ 8 w 8"/>
                    <a:gd name="T25" fmla="*/ 0 h 5"/>
                    <a:gd name="T26" fmla="*/ 5 w 8"/>
                    <a:gd name="T27" fmla="*/ 0 h 5"/>
                    <a:gd name="T28" fmla="*/ 3 w 8"/>
                    <a:gd name="T29" fmla="*/ 0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5"/>
                    <a:gd name="T47" fmla="*/ 8 w 8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5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68" name="Freeform 67"/>
                <p:cNvSpPr>
                  <a:spLocks/>
                </p:cNvSpPr>
                <p:nvPr/>
              </p:nvSpPr>
              <p:spPr bwMode="auto">
                <a:xfrm>
                  <a:off x="2349" y="1946"/>
                  <a:ext cx="8" cy="8"/>
                </a:xfrm>
                <a:custGeom>
                  <a:avLst/>
                  <a:gdLst>
                    <a:gd name="T0" fmla="*/ 0 w 8"/>
                    <a:gd name="T1" fmla="*/ 0 h 8"/>
                    <a:gd name="T2" fmla="*/ 0 w 8"/>
                    <a:gd name="T3" fmla="*/ 3 h 8"/>
                    <a:gd name="T4" fmla="*/ 0 w 8"/>
                    <a:gd name="T5" fmla="*/ 3 h 8"/>
                    <a:gd name="T6" fmla="*/ 0 w 8"/>
                    <a:gd name="T7" fmla="*/ 5 h 8"/>
                    <a:gd name="T8" fmla="*/ 0 w 8"/>
                    <a:gd name="T9" fmla="*/ 5 h 8"/>
                    <a:gd name="T10" fmla="*/ 3 w 8"/>
                    <a:gd name="T11" fmla="*/ 8 h 8"/>
                    <a:gd name="T12" fmla="*/ 6 w 8"/>
                    <a:gd name="T13" fmla="*/ 8 h 8"/>
                    <a:gd name="T14" fmla="*/ 8 w 8"/>
                    <a:gd name="T15" fmla="*/ 8 h 8"/>
                    <a:gd name="T16" fmla="*/ 8 w 8"/>
                    <a:gd name="T17" fmla="*/ 5 h 8"/>
                    <a:gd name="T18" fmla="*/ 8 w 8"/>
                    <a:gd name="T19" fmla="*/ 5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0 w 8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69" name="Freeform 68"/>
                <p:cNvSpPr>
                  <a:spLocks/>
                </p:cNvSpPr>
                <p:nvPr/>
              </p:nvSpPr>
              <p:spPr bwMode="auto">
                <a:xfrm>
                  <a:off x="2339" y="1954"/>
                  <a:ext cx="10" cy="8"/>
                </a:xfrm>
                <a:custGeom>
                  <a:avLst/>
                  <a:gdLst>
                    <a:gd name="T0" fmla="*/ 3 w 10"/>
                    <a:gd name="T1" fmla="*/ 2 h 8"/>
                    <a:gd name="T2" fmla="*/ 3 w 10"/>
                    <a:gd name="T3" fmla="*/ 5 h 8"/>
                    <a:gd name="T4" fmla="*/ 0 w 10"/>
                    <a:gd name="T5" fmla="*/ 5 h 8"/>
                    <a:gd name="T6" fmla="*/ 0 w 10"/>
                    <a:gd name="T7" fmla="*/ 8 h 8"/>
                    <a:gd name="T8" fmla="*/ 0 w 10"/>
                    <a:gd name="T9" fmla="*/ 8 h 8"/>
                    <a:gd name="T10" fmla="*/ 3 w 10"/>
                    <a:gd name="T11" fmla="*/ 8 h 8"/>
                    <a:gd name="T12" fmla="*/ 5 w 10"/>
                    <a:gd name="T13" fmla="*/ 8 h 8"/>
                    <a:gd name="T14" fmla="*/ 8 w 10"/>
                    <a:gd name="T15" fmla="*/ 8 h 8"/>
                    <a:gd name="T16" fmla="*/ 10 w 10"/>
                    <a:gd name="T17" fmla="*/ 8 h 8"/>
                    <a:gd name="T18" fmla="*/ 10 w 10"/>
                    <a:gd name="T19" fmla="*/ 5 h 8"/>
                    <a:gd name="T20" fmla="*/ 10 w 10"/>
                    <a:gd name="T21" fmla="*/ 2 h 8"/>
                    <a:gd name="T22" fmla="*/ 10 w 10"/>
                    <a:gd name="T23" fmla="*/ 2 h 8"/>
                    <a:gd name="T24" fmla="*/ 8 w 10"/>
                    <a:gd name="T25" fmla="*/ 0 h 8"/>
                    <a:gd name="T26" fmla="*/ 3 w 10"/>
                    <a:gd name="T27" fmla="*/ 2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3" y="2"/>
                      </a:move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10" y="2"/>
                      </a:lnTo>
                      <a:lnTo>
                        <a:pt x="8" y="0"/>
                      </a:lnTo>
                      <a:lnTo>
                        <a:pt x="3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70" name="Freeform 69"/>
                <p:cNvSpPr>
                  <a:spLocks/>
                </p:cNvSpPr>
                <p:nvPr/>
              </p:nvSpPr>
              <p:spPr bwMode="auto">
                <a:xfrm>
                  <a:off x="2328" y="1964"/>
                  <a:ext cx="11" cy="8"/>
                </a:xfrm>
                <a:custGeom>
                  <a:avLst/>
                  <a:gdLst>
                    <a:gd name="T0" fmla="*/ 3 w 11"/>
                    <a:gd name="T1" fmla="*/ 3 h 8"/>
                    <a:gd name="T2" fmla="*/ 3 w 11"/>
                    <a:gd name="T3" fmla="*/ 3 h 8"/>
                    <a:gd name="T4" fmla="*/ 3 w 11"/>
                    <a:gd name="T5" fmla="*/ 6 h 8"/>
                    <a:gd name="T6" fmla="*/ 3 w 11"/>
                    <a:gd name="T7" fmla="*/ 8 h 8"/>
                    <a:gd name="T8" fmla="*/ 0 w 11"/>
                    <a:gd name="T9" fmla="*/ 8 h 8"/>
                    <a:gd name="T10" fmla="*/ 8 w 11"/>
                    <a:gd name="T11" fmla="*/ 8 h 8"/>
                    <a:gd name="T12" fmla="*/ 11 w 11"/>
                    <a:gd name="T13" fmla="*/ 8 h 8"/>
                    <a:gd name="T14" fmla="*/ 11 w 11"/>
                    <a:gd name="T15" fmla="*/ 8 h 8"/>
                    <a:gd name="T16" fmla="*/ 11 w 11"/>
                    <a:gd name="T17" fmla="*/ 6 h 8"/>
                    <a:gd name="T18" fmla="*/ 11 w 11"/>
                    <a:gd name="T19" fmla="*/ 3 h 8"/>
                    <a:gd name="T20" fmla="*/ 11 w 11"/>
                    <a:gd name="T21" fmla="*/ 3 h 8"/>
                    <a:gd name="T22" fmla="*/ 11 w 11"/>
                    <a:gd name="T23" fmla="*/ 0 h 8"/>
                    <a:gd name="T24" fmla="*/ 8 w 11"/>
                    <a:gd name="T25" fmla="*/ 0 h 8"/>
                    <a:gd name="T26" fmla="*/ 3 w 11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3" y="3"/>
                      </a:moveTo>
                      <a:lnTo>
                        <a:pt x="3" y="3"/>
                      </a:lnTo>
                      <a:lnTo>
                        <a:pt x="3" y="6"/>
                      </a:lnTo>
                      <a:lnTo>
                        <a:pt x="3" y="8"/>
                      </a:lnTo>
                      <a:lnTo>
                        <a:pt x="0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6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71" name="Freeform 70"/>
                <p:cNvSpPr>
                  <a:spLocks/>
                </p:cNvSpPr>
                <p:nvPr/>
              </p:nvSpPr>
              <p:spPr bwMode="auto">
                <a:xfrm>
                  <a:off x="2318" y="1975"/>
                  <a:ext cx="10" cy="10"/>
                </a:xfrm>
                <a:custGeom>
                  <a:avLst/>
                  <a:gdLst>
                    <a:gd name="T0" fmla="*/ 3 w 10"/>
                    <a:gd name="T1" fmla="*/ 2 h 10"/>
                    <a:gd name="T2" fmla="*/ 3 w 10"/>
                    <a:gd name="T3" fmla="*/ 2 h 10"/>
                    <a:gd name="T4" fmla="*/ 3 w 10"/>
                    <a:gd name="T5" fmla="*/ 5 h 10"/>
                    <a:gd name="T6" fmla="*/ 0 w 10"/>
                    <a:gd name="T7" fmla="*/ 8 h 10"/>
                    <a:gd name="T8" fmla="*/ 0 w 10"/>
                    <a:gd name="T9" fmla="*/ 8 h 10"/>
                    <a:gd name="T10" fmla="*/ 5 w 10"/>
                    <a:gd name="T11" fmla="*/ 10 h 10"/>
                    <a:gd name="T12" fmla="*/ 8 w 10"/>
                    <a:gd name="T13" fmla="*/ 10 h 10"/>
                    <a:gd name="T14" fmla="*/ 10 w 10"/>
                    <a:gd name="T15" fmla="*/ 10 h 10"/>
                    <a:gd name="T16" fmla="*/ 10 w 10"/>
                    <a:gd name="T17" fmla="*/ 8 h 10"/>
                    <a:gd name="T18" fmla="*/ 10 w 10"/>
                    <a:gd name="T19" fmla="*/ 5 h 10"/>
                    <a:gd name="T20" fmla="*/ 10 w 10"/>
                    <a:gd name="T21" fmla="*/ 2 h 10"/>
                    <a:gd name="T22" fmla="*/ 10 w 10"/>
                    <a:gd name="T23" fmla="*/ 2 h 10"/>
                    <a:gd name="T24" fmla="*/ 10 w 10"/>
                    <a:gd name="T25" fmla="*/ 0 h 10"/>
                    <a:gd name="T26" fmla="*/ 8 w 10"/>
                    <a:gd name="T27" fmla="*/ 0 h 10"/>
                    <a:gd name="T28" fmla="*/ 3 w 10"/>
                    <a:gd name="T29" fmla="*/ 2 h 10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10"/>
                    <a:gd name="T47" fmla="*/ 10 w 10"/>
                    <a:gd name="T48" fmla="*/ 10 h 10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10">
                      <a:moveTo>
                        <a:pt x="3" y="2"/>
                      </a:moveTo>
                      <a:lnTo>
                        <a:pt x="3" y="2"/>
                      </a:lnTo>
                      <a:lnTo>
                        <a:pt x="3" y="5"/>
                      </a:lnTo>
                      <a:lnTo>
                        <a:pt x="0" y="8"/>
                      </a:lnTo>
                      <a:lnTo>
                        <a:pt x="5" y="10"/>
                      </a:lnTo>
                      <a:lnTo>
                        <a:pt x="8" y="10"/>
                      </a:lnTo>
                      <a:lnTo>
                        <a:pt x="10" y="10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10" y="2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3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72" name="Freeform 71"/>
                <p:cNvSpPr>
                  <a:spLocks/>
                </p:cNvSpPr>
                <p:nvPr/>
              </p:nvSpPr>
              <p:spPr bwMode="auto">
                <a:xfrm>
                  <a:off x="2370" y="1938"/>
                  <a:ext cx="11" cy="5"/>
                </a:xfrm>
                <a:custGeom>
                  <a:avLst/>
                  <a:gdLst>
                    <a:gd name="T0" fmla="*/ 3 w 11"/>
                    <a:gd name="T1" fmla="*/ 0 h 5"/>
                    <a:gd name="T2" fmla="*/ 0 w 11"/>
                    <a:gd name="T3" fmla="*/ 3 h 5"/>
                    <a:gd name="T4" fmla="*/ 0 w 11"/>
                    <a:gd name="T5" fmla="*/ 3 h 5"/>
                    <a:gd name="T6" fmla="*/ 0 w 11"/>
                    <a:gd name="T7" fmla="*/ 5 h 5"/>
                    <a:gd name="T8" fmla="*/ 0 w 11"/>
                    <a:gd name="T9" fmla="*/ 5 h 5"/>
                    <a:gd name="T10" fmla="*/ 3 w 11"/>
                    <a:gd name="T11" fmla="*/ 5 h 5"/>
                    <a:gd name="T12" fmla="*/ 6 w 11"/>
                    <a:gd name="T13" fmla="*/ 5 h 5"/>
                    <a:gd name="T14" fmla="*/ 8 w 11"/>
                    <a:gd name="T15" fmla="*/ 5 h 5"/>
                    <a:gd name="T16" fmla="*/ 11 w 11"/>
                    <a:gd name="T17" fmla="*/ 5 h 5"/>
                    <a:gd name="T18" fmla="*/ 11 w 11"/>
                    <a:gd name="T19" fmla="*/ 5 h 5"/>
                    <a:gd name="T20" fmla="*/ 8 w 11"/>
                    <a:gd name="T21" fmla="*/ 3 h 5"/>
                    <a:gd name="T22" fmla="*/ 8 w 11"/>
                    <a:gd name="T23" fmla="*/ 3 h 5"/>
                    <a:gd name="T24" fmla="*/ 8 w 11"/>
                    <a:gd name="T25" fmla="*/ 0 h 5"/>
                    <a:gd name="T26" fmla="*/ 6 w 11"/>
                    <a:gd name="T27" fmla="*/ 0 h 5"/>
                    <a:gd name="T28" fmla="*/ 3 w 11"/>
                    <a:gd name="T29" fmla="*/ 0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5"/>
                    <a:gd name="T47" fmla="*/ 11 w 11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5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6" y="5"/>
                      </a:lnTo>
                      <a:lnTo>
                        <a:pt x="8" y="5"/>
                      </a:lnTo>
                      <a:lnTo>
                        <a:pt x="11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6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73" name="Freeform 72"/>
                <p:cNvSpPr>
                  <a:spLocks/>
                </p:cNvSpPr>
                <p:nvPr/>
              </p:nvSpPr>
              <p:spPr bwMode="auto">
                <a:xfrm>
                  <a:off x="2362" y="1946"/>
                  <a:ext cx="11" cy="8"/>
                </a:xfrm>
                <a:custGeom>
                  <a:avLst/>
                  <a:gdLst>
                    <a:gd name="T0" fmla="*/ 3 w 11"/>
                    <a:gd name="T1" fmla="*/ 0 h 8"/>
                    <a:gd name="T2" fmla="*/ 0 w 11"/>
                    <a:gd name="T3" fmla="*/ 3 h 8"/>
                    <a:gd name="T4" fmla="*/ 0 w 11"/>
                    <a:gd name="T5" fmla="*/ 3 h 8"/>
                    <a:gd name="T6" fmla="*/ 0 w 11"/>
                    <a:gd name="T7" fmla="*/ 5 h 8"/>
                    <a:gd name="T8" fmla="*/ 0 w 11"/>
                    <a:gd name="T9" fmla="*/ 5 h 8"/>
                    <a:gd name="T10" fmla="*/ 3 w 11"/>
                    <a:gd name="T11" fmla="*/ 8 h 8"/>
                    <a:gd name="T12" fmla="*/ 6 w 11"/>
                    <a:gd name="T13" fmla="*/ 8 h 8"/>
                    <a:gd name="T14" fmla="*/ 8 w 11"/>
                    <a:gd name="T15" fmla="*/ 8 h 8"/>
                    <a:gd name="T16" fmla="*/ 11 w 11"/>
                    <a:gd name="T17" fmla="*/ 5 h 8"/>
                    <a:gd name="T18" fmla="*/ 11 w 11"/>
                    <a:gd name="T19" fmla="*/ 5 h 8"/>
                    <a:gd name="T20" fmla="*/ 8 w 11"/>
                    <a:gd name="T21" fmla="*/ 3 h 8"/>
                    <a:gd name="T22" fmla="*/ 8 w 11"/>
                    <a:gd name="T23" fmla="*/ 3 h 8"/>
                    <a:gd name="T24" fmla="*/ 8 w 11"/>
                    <a:gd name="T25" fmla="*/ 0 h 8"/>
                    <a:gd name="T26" fmla="*/ 6 w 11"/>
                    <a:gd name="T27" fmla="*/ 0 h 8"/>
                    <a:gd name="T28" fmla="*/ 3 w 11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8"/>
                    <a:gd name="T47" fmla="*/ 11 w 11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8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1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6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74" name="Freeform 73"/>
                <p:cNvSpPr>
                  <a:spLocks/>
                </p:cNvSpPr>
                <p:nvPr/>
              </p:nvSpPr>
              <p:spPr bwMode="auto">
                <a:xfrm>
                  <a:off x="2355" y="1956"/>
                  <a:ext cx="7" cy="6"/>
                </a:xfrm>
                <a:custGeom>
                  <a:avLst/>
                  <a:gdLst>
                    <a:gd name="T0" fmla="*/ 0 w 7"/>
                    <a:gd name="T1" fmla="*/ 0 h 6"/>
                    <a:gd name="T2" fmla="*/ 0 w 7"/>
                    <a:gd name="T3" fmla="*/ 3 h 6"/>
                    <a:gd name="T4" fmla="*/ 0 w 7"/>
                    <a:gd name="T5" fmla="*/ 3 h 6"/>
                    <a:gd name="T6" fmla="*/ 0 w 7"/>
                    <a:gd name="T7" fmla="*/ 6 h 6"/>
                    <a:gd name="T8" fmla="*/ 0 w 7"/>
                    <a:gd name="T9" fmla="*/ 6 h 6"/>
                    <a:gd name="T10" fmla="*/ 2 w 7"/>
                    <a:gd name="T11" fmla="*/ 6 h 6"/>
                    <a:gd name="T12" fmla="*/ 5 w 7"/>
                    <a:gd name="T13" fmla="*/ 6 h 6"/>
                    <a:gd name="T14" fmla="*/ 7 w 7"/>
                    <a:gd name="T15" fmla="*/ 6 h 6"/>
                    <a:gd name="T16" fmla="*/ 7 w 7"/>
                    <a:gd name="T17" fmla="*/ 6 h 6"/>
                    <a:gd name="T18" fmla="*/ 7 w 7"/>
                    <a:gd name="T19" fmla="*/ 6 h 6"/>
                    <a:gd name="T20" fmla="*/ 7 w 7"/>
                    <a:gd name="T21" fmla="*/ 3 h 6"/>
                    <a:gd name="T22" fmla="*/ 7 w 7"/>
                    <a:gd name="T23" fmla="*/ 0 h 6"/>
                    <a:gd name="T24" fmla="*/ 7 w 7"/>
                    <a:gd name="T25" fmla="*/ 0 h 6"/>
                    <a:gd name="T26" fmla="*/ 0 w 7"/>
                    <a:gd name="T27" fmla="*/ 0 h 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7"/>
                    <a:gd name="T43" fmla="*/ 0 h 6"/>
                    <a:gd name="T44" fmla="*/ 7 w 7"/>
                    <a:gd name="T45" fmla="*/ 6 h 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7" h="6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2" y="6"/>
                      </a:lnTo>
                      <a:lnTo>
                        <a:pt x="5" y="6"/>
                      </a:lnTo>
                      <a:lnTo>
                        <a:pt x="7" y="6"/>
                      </a:lnTo>
                      <a:lnTo>
                        <a:pt x="7" y="3"/>
                      </a:lnTo>
                      <a:lnTo>
                        <a:pt x="7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75" name="Freeform 74"/>
                <p:cNvSpPr>
                  <a:spLocks/>
                </p:cNvSpPr>
                <p:nvPr/>
              </p:nvSpPr>
              <p:spPr bwMode="auto">
                <a:xfrm>
                  <a:off x="2344" y="1964"/>
                  <a:ext cx="11" cy="8"/>
                </a:xfrm>
                <a:custGeom>
                  <a:avLst/>
                  <a:gdLst>
                    <a:gd name="T0" fmla="*/ 3 w 11"/>
                    <a:gd name="T1" fmla="*/ 3 h 8"/>
                    <a:gd name="T2" fmla="*/ 3 w 11"/>
                    <a:gd name="T3" fmla="*/ 3 h 8"/>
                    <a:gd name="T4" fmla="*/ 0 w 11"/>
                    <a:gd name="T5" fmla="*/ 6 h 8"/>
                    <a:gd name="T6" fmla="*/ 0 w 11"/>
                    <a:gd name="T7" fmla="*/ 8 h 8"/>
                    <a:gd name="T8" fmla="*/ 0 w 11"/>
                    <a:gd name="T9" fmla="*/ 8 h 8"/>
                    <a:gd name="T10" fmla="*/ 3 w 11"/>
                    <a:gd name="T11" fmla="*/ 8 h 8"/>
                    <a:gd name="T12" fmla="*/ 5 w 11"/>
                    <a:gd name="T13" fmla="*/ 8 h 8"/>
                    <a:gd name="T14" fmla="*/ 8 w 11"/>
                    <a:gd name="T15" fmla="*/ 8 h 8"/>
                    <a:gd name="T16" fmla="*/ 11 w 11"/>
                    <a:gd name="T17" fmla="*/ 8 h 8"/>
                    <a:gd name="T18" fmla="*/ 11 w 11"/>
                    <a:gd name="T19" fmla="*/ 6 h 8"/>
                    <a:gd name="T20" fmla="*/ 11 w 11"/>
                    <a:gd name="T21" fmla="*/ 3 h 8"/>
                    <a:gd name="T22" fmla="*/ 11 w 11"/>
                    <a:gd name="T23" fmla="*/ 3 h 8"/>
                    <a:gd name="T24" fmla="*/ 11 w 11"/>
                    <a:gd name="T25" fmla="*/ 0 h 8"/>
                    <a:gd name="T26" fmla="*/ 8 w 11"/>
                    <a:gd name="T27" fmla="*/ 0 h 8"/>
                    <a:gd name="T28" fmla="*/ 3 w 11"/>
                    <a:gd name="T29" fmla="*/ 3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8"/>
                    <a:gd name="T47" fmla="*/ 11 w 11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8">
                      <a:moveTo>
                        <a:pt x="3" y="3"/>
                      </a:moveTo>
                      <a:lnTo>
                        <a:pt x="3" y="3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6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76" name="Freeform 75"/>
                <p:cNvSpPr>
                  <a:spLocks/>
                </p:cNvSpPr>
                <p:nvPr/>
              </p:nvSpPr>
              <p:spPr bwMode="auto">
                <a:xfrm>
                  <a:off x="2334" y="1975"/>
                  <a:ext cx="10" cy="10"/>
                </a:xfrm>
                <a:custGeom>
                  <a:avLst/>
                  <a:gdLst>
                    <a:gd name="T0" fmla="*/ 2 w 10"/>
                    <a:gd name="T1" fmla="*/ 2 h 10"/>
                    <a:gd name="T2" fmla="*/ 2 w 10"/>
                    <a:gd name="T3" fmla="*/ 5 h 10"/>
                    <a:gd name="T4" fmla="*/ 0 w 10"/>
                    <a:gd name="T5" fmla="*/ 5 h 10"/>
                    <a:gd name="T6" fmla="*/ 0 w 10"/>
                    <a:gd name="T7" fmla="*/ 8 h 10"/>
                    <a:gd name="T8" fmla="*/ 0 w 10"/>
                    <a:gd name="T9" fmla="*/ 8 h 10"/>
                    <a:gd name="T10" fmla="*/ 5 w 10"/>
                    <a:gd name="T11" fmla="*/ 10 h 10"/>
                    <a:gd name="T12" fmla="*/ 8 w 10"/>
                    <a:gd name="T13" fmla="*/ 10 h 10"/>
                    <a:gd name="T14" fmla="*/ 10 w 10"/>
                    <a:gd name="T15" fmla="*/ 10 h 10"/>
                    <a:gd name="T16" fmla="*/ 10 w 10"/>
                    <a:gd name="T17" fmla="*/ 8 h 10"/>
                    <a:gd name="T18" fmla="*/ 10 w 10"/>
                    <a:gd name="T19" fmla="*/ 8 h 10"/>
                    <a:gd name="T20" fmla="*/ 10 w 10"/>
                    <a:gd name="T21" fmla="*/ 5 h 10"/>
                    <a:gd name="T22" fmla="*/ 10 w 10"/>
                    <a:gd name="T23" fmla="*/ 2 h 10"/>
                    <a:gd name="T24" fmla="*/ 10 w 10"/>
                    <a:gd name="T25" fmla="*/ 2 h 10"/>
                    <a:gd name="T26" fmla="*/ 8 w 10"/>
                    <a:gd name="T27" fmla="*/ 0 h 10"/>
                    <a:gd name="T28" fmla="*/ 2 w 10"/>
                    <a:gd name="T29" fmla="*/ 2 h 10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10"/>
                    <a:gd name="T47" fmla="*/ 10 w 10"/>
                    <a:gd name="T48" fmla="*/ 10 h 10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10">
                      <a:moveTo>
                        <a:pt x="2" y="2"/>
                      </a:moveTo>
                      <a:lnTo>
                        <a:pt x="2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5" y="10"/>
                      </a:lnTo>
                      <a:lnTo>
                        <a:pt x="8" y="10"/>
                      </a:lnTo>
                      <a:lnTo>
                        <a:pt x="10" y="10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10" y="2"/>
                      </a:lnTo>
                      <a:lnTo>
                        <a:pt x="8" y="0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77" name="Freeform 76"/>
                <p:cNvSpPr>
                  <a:spLocks/>
                </p:cNvSpPr>
                <p:nvPr/>
              </p:nvSpPr>
              <p:spPr bwMode="auto">
                <a:xfrm>
                  <a:off x="2383" y="1938"/>
                  <a:ext cx="11" cy="5"/>
                </a:xfrm>
                <a:custGeom>
                  <a:avLst/>
                  <a:gdLst>
                    <a:gd name="T0" fmla="*/ 3 w 11"/>
                    <a:gd name="T1" fmla="*/ 0 h 5"/>
                    <a:gd name="T2" fmla="*/ 3 w 11"/>
                    <a:gd name="T3" fmla="*/ 3 h 5"/>
                    <a:gd name="T4" fmla="*/ 3 w 11"/>
                    <a:gd name="T5" fmla="*/ 3 h 5"/>
                    <a:gd name="T6" fmla="*/ 0 w 11"/>
                    <a:gd name="T7" fmla="*/ 5 h 5"/>
                    <a:gd name="T8" fmla="*/ 0 w 11"/>
                    <a:gd name="T9" fmla="*/ 5 h 5"/>
                    <a:gd name="T10" fmla="*/ 8 w 11"/>
                    <a:gd name="T11" fmla="*/ 5 h 5"/>
                    <a:gd name="T12" fmla="*/ 11 w 11"/>
                    <a:gd name="T13" fmla="*/ 5 h 5"/>
                    <a:gd name="T14" fmla="*/ 11 w 11"/>
                    <a:gd name="T15" fmla="*/ 5 h 5"/>
                    <a:gd name="T16" fmla="*/ 11 w 11"/>
                    <a:gd name="T17" fmla="*/ 5 h 5"/>
                    <a:gd name="T18" fmla="*/ 11 w 11"/>
                    <a:gd name="T19" fmla="*/ 3 h 5"/>
                    <a:gd name="T20" fmla="*/ 11 w 11"/>
                    <a:gd name="T21" fmla="*/ 0 h 5"/>
                    <a:gd name="T22" fmla="*/ 8 w 11"/>
                    <a:gd name="T23" fmla="*/ 0 h 5"/>
                    <a:gd name="T24" fmla="*/ 6 w 11"/>
                    <a:gd name="T25" fmla="*/ 0 h 5"/>
                    <a:gd name="T26" fmla="*/ 3 w 11"/>
                    <a:gd name="T27" fmla="*/ 0 h 5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5"/>
                    <a:gd name="T44" fmla="*/ 11 w 11"/>
                    <a:gd name="T45" fmla="*/ 5 h 5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5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5"/>
                      </a:lnTo>
                      <a:lnTo>
                        <a:pt x="8" y="5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6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78" name="Freeform 77"/>
                <p:cNvSpPr>
                  <a:spLocks/>
                </p:cNvSpPr>
                <p:nvPr/>
              </p:nvSpPr>
              <p:spPr bwMode="auto">
                <a:xfrm>
                  <a:off x="2378" y="1946"/>
                  <a:ext cx="8" cy="8"/>
                </a:xfrm>
                <a:custGeom>
                  <a:avLst/>
                  <a:gdLst>
                    <a:gd name="T0" fmla="*/ 0 w 8"/>
                    <a:gd name="T1" fmla="*/ 0 h 8"/>
                    <a:gd name="T2" fmla="*/ 0 w 8"/>
                    <a:gd name="T3" fmla="*/ 3 h 8"/>
                    <a:gd name="T4" fmla="*/ 0 w 8"/>
                    <a:gd name="T5" fmla="*/ 3 h 8"/>
                    <a:gd name="T6" fmla="*/ 0 w 8"/>
                    <a:gd name="T7" fmla="*/ 5 h 8"/>
                    <a:gd name="T8" fmla="*/ 0 w 8"/>
                    <a:gd name="T9" fmla="*/ 5 h 8"/>
                    <a:gd name="T10" fmla="*/ 3 w 8"/>
                    <a:gd name="T11" fmla="*/ 8 h 8"/>
                    <a:gd name="T12" fmla="*/ 5 w 8"/>
                    <a:gd name="T13" fmla="*/ 8 h 8"/>
                    <a:gd name="T14" fmla="*/ 8 w 8"/>
                    <a:gd name="T15" fmla="*/ 8 h 8"/>
                    <a:gd name="T16" fmla="*/ 8 w 8"/>
                    <a:gd name="T17" fmla="*/ 5 h 8"/>
                    <a:gd name="T18" fmla="*/ 8 w 8"/>
                    <a:gd name="T19" fmla="*/ 5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0 w 8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79" name="Freeform 78"/>
                <p:cNvSpPr>
                  <a:spLocks/>
                </p:cNvSpPr>
                <p:nvPr/>
              </p:nvSpPr>
              <p:spPr bwMode="auto">
                <a:xfrm>
                  <a:off x="2368" y="1956"/>
                  <a:ext cx="10" cy="8"/>
                </a:xfrm>
                <a:custGeom>
                  <a:avLst/>
                  <a:gdLst>
                    <a:gd name="T0" fmla="*/ 2 w 10"/>
                    <a:gd name="T1" fmla="*/ 0 h 8"/>
                    <a:gd name="T2" fmla="*/ 2 w 10"/>
                    <a:gd name="T3" fmla="*/ 3 h 8"/>
                    <a:gd name="T4" fmla="*/ 0 w 10"/>
                    <a:gd name="T5" fmla="*/ 3 h 8"/>
                    <a:gd name="T6" fmla="*/ 0 w 10"/>
                    <a:gd name="T7" fmla="*/ 6 h 8"/>
                    <a:gd name="T8" fmla="*/ 0 w 10"/>
                    <a:gd name="T9" fmla="*/ 6 h 8"/>
                    <a:gd name="T10" fmla="*/ 5 w 10"/>
                    <a:gd name="T11" fmla="*/ 6 h 8"/>
                    <a:gd name="T12" fmla="*/ 8 w 10"/>
                    <a:gd name="T13" fmla="*/ 8 h 8"/>
                    <a:gd name="T14" fmla="*/ 10 w 10"/>
                    <a:gd name="T15" fmla="*/ 8 h 8"/>
                    <a:gd name="T16" fmla="*/ 10 w 10"/>
                    <a:gd name="T17" fmla="*/ 6 h 8"/>
                    <a:gd name="T18" fmla="*/ 10 w 10"/>
                    <a:gd name="T19" fmla="*/ 6 h 8"/>
                    <a:gd name="T20" fmla="*/ 10 w 10"/>
                    <a:gd name="T21" fmla="*/ 3 h 8"/>
                    <a:gd name="T22" fmla="*/ 10 w 10"/>
                    <a:gd name="T23" fmla="*/ 0 h 8"/>
                    <a:gd name="T24" fmla="*/ 10 w 10"/>
                    <a:gd name="T25" fmla="*/ 0 h 8"/>
                    <a:gd name="T26" fmla="*/ 2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2" y="0"/>
                      </a:moveTo>
                      <a:lnTo>
                        <a:pt x="2" y="3"/>
                      </a:ln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5" y="6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80" name="Freeform 79"/>
                <p:cNvSpPr>
                  <a:spLocks/>
                </p:cNvSpPr>
                <p:nvPr/>
              </p:nvSpPr>
              <p:spPr bwMode="auto">
                <a:xfrm>
                  <a:off x="2360" y="1964"/>
                  <a:ext cx="10" cy="11"/>
                </a:xfrm>
                <a:custGeom>
                  <a:avLst/>
                  <a:gdLst>
                    <a:gd name="T0" fmla="*/ 2 w 10"/>
                    <a:gd name="T1" fmla="*/ 3 h 11"/>
                    <a:gd name="T2" fmla="*/ 0 w 10"/>
                    <a:gd name="T3" fmla="*/ 6 h 11"/>
                    <a:gd name="T4" fmla="*/ 0 w 10"/>
                    <a:gd name="T5" fmla="*/ 6 h 11"/>
                    <a:gd name="T6" fmla="*/ 0 w 10"/>
                    <a:gd name="T7" fmla="*/ 8 h 11"/>
                    <a:gd name="T8" fmla="*/ 0 w 10"/>
                    <a:gd name="T9" fmla="*/ 8 h 11"/>
                    <a:gd name="T10" fmla="*/ 2 w 10"/>
                    <a:gd name="T11" fmla="*/ 11 h 11"/>
                    <a:gd name="T12" fmla="*/ 5 w 10"/>
                    <a:gd name="T13" fmla="*/ 11 h 11"/>
                    <a:gd name="T14" fmla="*/ 8 w 10"/>
                    <a:gd name="T15" fmla="*/ 11 h 11"/>
                    <a:gd name="T16" fmla="*/ 10 w 10"/>
                    <a:gd name="T17" fmla="*/ 8 h 11"/>
                    <a:gd name="T18" fmla="*/ 10 w 10"/>
                    <a:gd name="T19" fmla="*/ 6 h 11"/>
                    <a:gd name="T20" fmla="*/ 10 w 10"/>
                    <a:gd name="T21" fmla="*/ 3 h 11"/>
                    <a:gd name="T22" fmla="*/ 10 w 10"/>
                    <a:gd name="T23" fmla="*/ 3 h 11"/>
                    <a:gd name="T24" fmla="*/ 8 w 10"/>
                    <a:gd name="T25" fmla="*/ 3 h 11"/>
                    <a:gd name="T26" fmla="*/ 5 w 10"/>
                    <a:gd name="T27" fmla="*/ 0 h 11"/>
                    <a:gd name="T28" fmla="*/ 2 w 10"/>
                    <a:gd name="T29" fmla="*/ 3 h 1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11"/>
                    <a:gd name="T47" fmla="*/ 10 w 10"/>
                    <a:gd name="T48" fmla="*/ 11 h 1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11">
                      <a:moveTo>
                        <a:pt x="2" y="3"/>
                      </a:move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2" y="11"/>
                      </a:lnTo>
                      <a:lnTo>
                        <a:pt x="5" y="11"/>
                      </a:lnTo>
                      <a:lnTo>
                        <a:pt x="8" y="11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10" y="3"/>
                      </a:lnTo>
                      <a:lnTo>
                        <a:pt x="8" y="3"/>
                      </a:lnTo>
                      <a:lnTo>
                        <a:pt x="5" y="0"/>
                      </a:lnTo>
                      <a:lnTo>
                        <a:pt x="2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81" name="Freeform 80"/>
                <p:cNvSpPr>
                  <a:spLocks/>
                </p:cNvSpPr>
                <p:nvPr/>
              </p:nvSpPr>
              <p:spPr bwMode="auto">
                <a:xfrm>
                  <a:off x="2349" y="1975"/>
                  <a:ext cx="11" cy="10"/>
                </a:xfrm>
                <a:custGeom>
                  <a:avLst/>
                  <a:gdLst>
                    <a:gd name="T0" fmla="*/ 3 w 11"/>
                    <a:gd name="T1" fmla="*/ 2 h 10"/>
                    <a:gd name="T2" fmla="*/ 3 w 11"/>
                    <a:gd name="T3" fmla="*/ 5 h 10"/>
                    <a:gd name="T4" fmla="*/ 0 w 11"/>
                    <a:gd name="T5" fmla="*/ 5 h 10"/>
                    <a:gd name="T6" fmla="*/ 0 w 11"/>
                    <a:gd name="T7" fmla="*/ 8 h 10"/>
                    <a:gd name="T8" fmla="*/ 0 w 11"/>
                    <a:gd name="T9" fmla="*/ 8 h 10"/>
                    <a:gd name="T10" fmla="*/ 6 w 11"/>
                    <a:gd name="T11" fmla="*/ 10 h 10"/>
                    <a:gd name="T12" fmla="*/ 8 w 11"/>
                    <a:gd name="T13" fmla="*/ 10 h 10"/>
                    <a:gd name="T14" fmla="*/ 11 w 11"/>
                    <a:gd name="T15" fmla="*/ 10 h 10"/>
                    <a:gd name="T16" fmla="*/ 11 w 11"/>
                    <a:gd name="T17" fmla="*/ 10 h 10"/>
                    <a:gd name="T18" fmla="*/ 11 w 11"/>
                    <a:gd name="T19" fmla="*/ 8 h 10"/>
                    <a:gd name="T20" fmla="*/ 11 w 11"/>
                    <a:gd name="T21" fmla="*/ 5 h 10"/>
                    <a:gd name="T22" fmla="*/ 11 w 11"/>
                    <a:gd name="T23" fmla="*/ 2 h 10"/>
                    <a:gd name="T24" fmla="*/ 11 w 11"/>
                    <a:gd name="T25" fmla="*/ 2 h 10"/>
                    <a:gd name="T26" fmla="*/ 8 w 11"/>
                    <a:gd name="T27" fmla="*/ 0 h 10"/>
                    <a:gd name="T28" fmla="*/ 3 w 11"/>
                    <a:gd name="T29" fmla="*/ 2 h 10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10"/>
                    <a:gd name="T47" fmla="*/ 11 w 11"/>
                    <a:gd name="T48" fmla="*/ 10 h 10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10">
                      <a:moveTo>
                        <a:pt x="3" y="2"/>
                      </a:move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6" y="10"/>
                      </a:lnTo>
                      <a:lnTo>
                        <a:pt x="8" y="10"/>
                      </a:lnTo>
                      <a:lnTo>
                        <a:pt x="11" y="10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2"/>
                      </a:lnTo>
                      <a:lnTo>
                        <a:pt x="8" y="0"/>
                      </a:lnTo>
                      <a:lnTo>
                        <a:pt x="3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82" name="Freeform 81"/>
                <p:cNvSpPr>
                  <a:spLocks/>
                </p:cNvSpPr>
                <p:nvPr/>
              </p:nvSpPr>
              <p:spPr bwMode="auto">
                <a:xfrm>
                  <a:off x="2399" y="1938"/>
                  <a:ext cx="11" cy="5"/>
                </a:xfrm>
                <a:custGeom>
                  <a:avLst/>
                  <a:gdLst>
                    <a:gd name="T0" fmla="*/ 0 w 11"/>
                    <a:gd name="T1" fmla="*/ 0 h 5"/>
                    <a:gd name="T2" fmla="*/ 0 w 11"/>
                    <a:gd name="T3" fmla="*/ 3 h 5"/>
                    <a:gd name="T4" fmla="*/ 0 w 11"/>
                    <a:gd name="T5" fmla="*/ 3 h 5"/>
                    <a:gd name="T6" fmla="*/ 0 w 11"/>
                    <a:gd name="T7" fmla="*/ 5 h 5"/>
                    <a:gd name="T8" fmla="*/ 0 w 11"/>
                    <a:gd name="T9" fmla="*/ 5 h 5"/>
                    <a:gd name="T10" fmla="*/ 3 w 11"/>
                    <a:gd name="T11" fmla="*/ 5 h 5"/>
                    <a:gd name="T12" fmla="*/ 5 w 11"/>
                    <a:gd name="T13" fmla="*/ 5 h 5"/>
                    <a:gd name="T14" fmla="*/ 8 w 11"/>
                    <a:gd name="T15" fmla="*/ 5 h 5"/>
                    <a:gd name="T16" fmla="*/ 11 w 11"/>
                    <a:gd name="T17" fmla="*/ 5 h 5"/>
                    <a:gd name="T18" fmla="*/ 11 w 11"/>
                    <a:gd name="T19" fmla="*/ 5 h 5"/>
                    <a:gd name="T20" fmla="*/ 8 w 11"/>
                    <a:gd name="T21" fmla="*/ 3 h 5"/>
                    <a:gd name="T22" fmla="*/ 8 w 11"/>
                    <a:gd name="T23" fmla="*/ 0 h 5"/>
                    <a:gd name="T24" fmla="*/ 8 w 11"/>
                    <a:gd name="T25" fmla="*/ 0 h 5"/>
                    <a:gd name="T26" fmla="*/ 0 w 11"/>
                    <a:gd name="T27" fmla="*/ 0 h 5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5"/>
                    <a:gd name="T44" fmla="*/ 11 w 11"/>
                    <a:gd name="T45" fmla="*/ 5 h 5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5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11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83" name="Freeform 82"/>
                <p:cNvSpPr>
                  <a:spLocks/>
                </p:cNvSpPr>
                <p:nvPr/>
              </p:nvSpPr>
              <p:spPr bwMode="auto">
                <a:xfrm>
                  <a:off x="2391" y="1946"/>
                  <a:ext cx="11" cy="8"/>
                </a:xfrm>
                <a:custGeom>
                  <a:avLst/>
                  <a:gdLst>
                    <a:gd name="T0" fmla="*/ 0 w 11"/>
                    <a:gd name="T1" fmla="*/ 0 h 8"/>
                    <a:gd name="T2" fmla="*/ 0 w 11"/>
                    <a:gd name="T3" fmla="*/ 3 h 8"/>
                    <a:gd name="T4" fmla="*/ 0 w 11"/>
                    <a:gd name="T5" fmla="*/ 3 h 8"/>
                    <a:gd name="T6" fmla="*/ 0 w 11"/>
                    <a:gd name="T7" fmla="*/ 5 h 8"/>
                    <a:gd name="T8" fmla="*/ 0 w 11"/>
                    <a:gd name="T9" fmla="*/ 5 h 8"/>
                    <a:gd name="T10" fmla="*/ 5 w 11"/>
                    <a:gd name="T11" fmla="*/ 8 h 8"/>
                    <a:gd name="T12" fmla="*/ 8 w 11"/>
                    <a:gd name="T13" fmla="*/ 8 h 8"/>
                    <a:gd name="T14" fmla="*/ 11 w 11"/>
                    <a:gd name="T15" fmla="*/ 8 h 8"/>
                    <a:gd name="T16" fmla="*/ 11 w 11"/>
                    <a:gd name="T17" fmla="*/ 5 h 8"/>
                    <a:gd name="T18" fmla="*/ 11 w 11"/>
                    <a:gd name="T19" fmla="*/ 5 h 8"/>
                    <a:gd name="T20" fmla="*/ 11 w 11"/>
                    <a:gd name="T21" fmla="*/ 3 h 8"/>
                    <a:gd name="T22" fmla="*/ 8 w 11"/>
                    <a:gd name="T23" fmla="*/ 3 h 8"/>
                    <a:gd name="T24" fmla="*/ 8 w 11"/>
                    <a:gd name="T25" fmla="*/ 0 h 8"/>
                    <a:gd name="T26" fmla="*/ 0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84" name="Freeform 83"/>
                <p:cNvSpPr>
                  <a:spLocks/>
                </p:cNvSpPr>
                <p:nvPr/>
              </p:nvSpPr>
              <p:spPr bwMode="auto">
                <a:xfrm>
                  <a:off x="2383" y="1956"/>
                  <a:ext cx="11" cy="8"/>
                </a:xfrm>
                <a:custGeom>
                  <a:avLst/>
                  <a:gdLst>
                    <a:gd name="T0" fmla="*/ 3 w 11"/>
                    <a:gd name="T1" fmla="*/ 0 h 8"/>
                    <a:gd name="T2" fmla="*/ 0 w 11"/>
                    <a:gd name="T3" fmla="*/ 3 h 8"/>
                    <a:gd name="T4" fmla="*/ 0 w 11"/>
                    <a:gd name="T5" fmla="*/ 3 h 8"/>
                    <a:gd name="T6" fmla="*/ 0 w 11"/>
                    <a:gd name="T7" fmla="*/ 6 h 8"/>
                    <a:gd name="T8" fmla="*/ 0 w 11"/>
                    <a:gd name="T9" fmla="*/ 6 h 8"/>
                    <a:gd name="T10" fmla="*/ 6 w 11"/>
                    <a:gd name="T11" fmla="*/ 8 h 8"/>
                    <a:gd name="T12" fmla="*/ 8 w 11"/>
                    <a:gd name="T13" fmla="*/ 8 h 8"/>
                    <a:gd name="T14" fmla="*/ 11 w 11"/>
                    <a:gd name="T15" fmla="*/ 8 h 8"/>
                    <a:gd name="T16" fmla="*/ 11 w 11"/>
                    <a:gd name="T17" fmla="*/ 6 h 8"/>
                    <a:gd name="T18" fmla="*/ 11 w 11"/>
                    <a:gd name="T19" fmla="*/ 6 h 8"/>
                    <a:gd name="T20" fmla="*/ 11 w 11"/>
                    <a:gd name="T21" fmla="*/ 3 h 8"/>
                    <a:gd name="T22" fmla="*/ 11 w 11"/>
                    <a:gd name="T23" fmla="*/ 0 h 8"/>
                    <a:gd name="T24" fmla="*/ 8 w 11"/>
                    <a:gd name="T25" fmla="*/ 0 h 8"/>
                    <a:gd name="T26" fmla="*/ 6 w 11"/>
                    <a:gd name="T27" fmla="*/ 0 h 8"/>
                    <a:gd name="T28" fmla="*/ 3 w 11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8"/>
                    <a:gd name="T47" fmla="*/ 11 w 11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8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6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6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85" name="Freeform 84"/>
                <p:cNvSpPr>
                  <a:spLocks/>
                </p:cNvSpPr>
                <p:nvPr/>
              </p:nvSpPr>
              <p:spPr bwMode="auto">
                <a:xfrm>
                  <a:off x="2376" y="1964"/>
                  <a:ext cx="10" cy="11"/>
                </a:xfrm>
                <a:custGeom>
                  <a:avLst/>
                  <a:gdLst>
                    <a:gd name="T0" fmla="*/ 0 w 10"/>
                    <a:gd name="T1" fmla="*/ 3 h 11"/>
                    <a:gd name="T2" fmla="*/ 0 w 10"/>
                    <a:gd name="T3" fmla="*/ 6 h 11"/>
                    <a:gd name="T4" fmla="*/ 0 w 10"/>
                    <a:gd name="T5" fmla="*/ 6 h 11"/>
                    <a:gd name="T6" fmla="*/ 0 w 10"/>
                    <a:gd name="T7" fmla="*/ 8 h 11"/>
                    <a:gd name="T8" fmla="*/ 0 w 10"/>
                    <a:gd name="T9" fmla="*/ 8 h 11"/>
                    <a:gd name="T10" fmla="*/ 5 w 10"/>
                    <a:gd name="T11" fmla="*/ 11 h 11"/>
                    <a:gd name="T12" fmla="*/ 7 w 10"/>
                    <a:gd name="T13" fmla="*/ 11 h 11"/>
                    <a:gd name="T14" fmla="*/ 10 w 10"/>
                    <a:gd name="T15" fmla="*/ 11 h 11"/>
                    <a:gd name="T16" fmla="*/ 10 w 10"/>
                    <a:gd name="T17" fmla="*/ 8 h 11"/>
                    <a:gd name="T18" fmla="*/ 10 w 10"/>
                    <a:gd name="T19" fmla="*/ 8 h 11"/>
                    <a:gd name="T20" fmla="*/ 10 w 10"/>
                    <a:gd name="T21" fmla="*/ 6 h 11"/>
                    <a:gd name="T22" fmla="*/ 10 w 10"/>
                    <a:gd name="T23" fmla="*/ 3 h 11"/>
                    <a:gd name="T24" fmla="*/ 7 w 10"/>
                    <a:gd name="T25" fmla="*/ 3 h 11"/>
                    <a:gd name="T26" fmla="*/ 5 w 10"/>
                    <a:gd name="T27" fmla="*/ 0 h 11"/>
                    <a:gd name="T28" fmla="*/ 0 w 10"/>
                    <a:gd name="T29" fmla="*/ 3 h 1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11"/>
                    <a:gd name="T47" fmla="*/ 10 w 10"/>
                    <a:gd name="T48" fmla="*/ 11 h 1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11">
                      <a:moveTo>
                        <a:pt x="0" y="3"/>
                      </a:move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5" y="11"/>
                      </a:lnTo>
                      <a:lnTo>
                        <a:pt x="7" y="11"/>
                      </a:lnTo>
                      <a:lnTo>
                        <a:pt x="10" y="11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10" y="3"/>
                      </a:lnTo>
                      <a:lnTo>
                        <a:pt x="7" y="3"/>
                      </a:lnTo>
                      <a:lnTo>
                        <a:pt x="5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86" name="Freeform 85"/>
                <p:cNvSpPr>
                  <a:spLocks/>
                </p:cNvSpPr>
                <p:nvPr/>
              </p:nvSpPr>
              <p:spPr bwMode="auto">
                <a:xfrm>
                  <a:off x="2368" y="1977"/>
                  <a:ext cx="10" cy="8"/>
                </a:xfrm>
                <a:custGeom>
                  <a:avLst/>
                  <a:gdLst>
                    <a:gd name="T0" fmla="*/ 0 w 10"/>
                    <a:gd name="T1" fmla="*/ 0 h 8"/>
                    <a:gd name="T2" fmla="*/ 0 w 10"/>
                    <a:gd name="T3" fmla="*/ 3 h 8"/>
                    <a:gd name="T4" fmla="*/ 0 w 10"/>
                    <a:gd name="T5" fmla="*/ 3 h 8"/>
                    <a:gd name="T6" fmla="*/ 0 w 10"/>
                    <a:gd name="T7" fmla="*/ 6 h 8"/>
                    <a:gd name="T8" fmla="*/ 0 w 10"/>
                    <a:gd name="T9" fmla="*/ 8 h 8"/>
                    <a:gd name="T10" fmla="*/ 2 w 10"/>
                    <a:gd name="T11" fmla="*/ 8 h 8"/>
                    <a:gd name="T12" fmla="*/ 5 w 10"/>
                    <a:gd name="T13" fmla="*/ 8 h 8"/>
                    <a:gd name="T14" fmla="*/ 8 w 10"/>
                    <a:gd name="T15" fmla="*/ 8 h 8"/>
                    <a:gd name="T16" fmla="*/ 10 w 10"/>
                    <a:gd name="T17" fmla="*/ 8 h 8"/>
                    <a:gd name="T18" fmla="*/ 10 w 10"/>
                    <a:gd name="T19" fmla="*/ 6 h 8"/>
                    <a:gd name="T20" fmla="*/ 8 w 10"/>
                    <a:gd name="T21" fmla="*/ 3 h 8"/>
                    <a:gd name="T22" fmla="*/ 8 w 10"/>
                    <a:gd name="T23" fmla="*/ 3 h 8"/>
                    <a:gd name="T24" fmla="*/ 8 w 10"/>
                    <a:gd name="T25" fmla="*/ 0 h 8"/>
                    <a:gd name="T26" fmla="*/ 0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87" name="Freeform 86"/>
                <p:cNvSpPr>
                  <a:spLocks/>
                </p:cNvSpPr>
                <p:nvPr/>
              </p:nvSpPr>
              <p:spPr bwMode="auto">
                <a:xfrm>
                  <a:off x="2412" y="1938"/>
                  <a:ext cx="11" cy="5"/>
                </a:xfrm>
                <a:custGeom>
                  <a:avLst/>
                  <a:gdLst>
                    <a:gd name="T0" fmla="*/ 3 w 11"/>
                    <a:gd name="T1" fmla="*/ 0 h 5"/>
                    <a:gd name="T2" fmla="*/ 3 w 11"/>
                    <a:gd name="T3" fmla="*/ 3 h 5"/>
                    <a:gd name="T4" fmla="*/ 0 w 11"/>
                    <a:gd name="T5" fmla="*/ 3 h 5"/>
                    <a:gd name="T6" fmla="*/ 0 w 11"/>
                    <a:gd name="T7" fmla="*/ 5 h 5"/>
                    <a:gd name="T8" fmla="*/ 3 w 11"/>
                    <a:gd name="T9" fmla="*/ 5 h 5"/>
                    <a:gd name="T10" fmla="*/ 5 w 11"/>
                    <a:gd name="T11" fmla="*/ 5 h 5"/>
                    <a:gd name="T12" fmla="*/ 8 w 11"/>
                    <a:gd name="T13" fmla="*/ 5 h 5"/>
                    <a:gd name="T14" fmla="*/ 11 w 11"/>
                    <a:gd name="T15" fmla="*/ 5 h 5"/>
                    <a:gd name="T16" fmla="*/ 11 w 11"/>
                    <a:gd name="T17" fmla="*/ 5 h 5"/>
                    <a:gd name="T18" fmla="*/ 11 w 11"/>
                    <a:gd name="T19" fmla="*/ 5 h 5"/>
                    <a:gd name="T20" fmla="*/ 11 w 11"/>
                    <a:gd name="T21" fmla="*/ 3 h 5"/>
                    <a:gd name="T22" fmla="*/ 11 w 11"/>
                    <a:gd name="T23" fmla="*/ 0 h 5"/>
                    <a:gd name="T24" fmla="*/ 8 w 11"/>
                    <a:gd name="T25" fmla="*/ 0 h 5"/>
                    <a:gd name="T26" fmla="*/ 5 w 11"/>
                    <a:gd name="T27" fmla="*/ 0 h 5"/>
                    <a:gd name="T28" fmla="*/ 3 w 11"/>
                    <a:gd name="T29" fmla="*/ 0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5"/>
                    <a:gd name="T47" fmla="*/ 11 w 11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5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88" name="Freeform 87"/>
                <p:cNvSpPr>
                  <a:spLocks/>
                </p:cNvSpPr>
                <p:nvPr/>
              </p:nvSpPr>
              <p:spPr bwMode="auto">
                <a:xfrm>
                  <a:off x="2407" y="1946"/>
                  <a:ext cx="10" cy="8"/>
                </a:xfrm>
                <a:custGeom>
                  <a:avLst/>
                  <a:gdLst>
                    <a:gd name="T0" fmla="*/ 0 w 10"/>
                    <a:gd name="T1" fmla="*/ 0 h 8"/>
                    <a:gd name="T2" fmla="*/ 0 w 10"/>
                    <a:gd name="T3" fmla="*/ 3 h 8"/>
                    <a:gd name="T4" fmla="*/ 0 w 10"/>
                    <a:gd name="T5" fmla="*/ 3 h 8"/>
                    <a:gd name="T6" fmla="*/ 0 w 10"/>
                    <a:gd name="T7" fmla="*/ 5 h 8"/>
                    <a:gd name="T8" fmla="*/ 0 w 10"/>
                    <a:gd name="T9" fmla="*/ 5 h 8"/>
                    <a:gd name="T10" fmla="*/ 5 w 10"/>
                    <a:gd name="T11" fmla="*/ 8 h 8"/>
                    <a:gd name="T12" fmla="*/ 8 w 10"/>
                    <a:gd name="T13" fmla="*/ 8 h 8"/>
                    <a:gd name="T14" fmla="*/ 10 w 10"/>
                    <a:gd name="T15" fmla="*/ 8 h 8"/>
                    <a:gd name="T16" fmla="*/ 10 w 10"/>
                    <a:gd name="T17" fmla="*/ 5 h 8"/>
                    <a:gd name="T18" fmla="*/ 10 w 10"/>
                    <a:gd name="T19" fmla="*/ 5 h 8"/>
                    <a:gd name="T20" fmla="*/ 8 w 10"/>
                    <a:gd name="T21" fmla="*/ 3 h 8"/>
                    <a:gd name="T22" fmla="*/ 8 w 10"/>
                    <a:gd name="T23" fmla="*/ 3 h 8"/>
                    <a:gd name="T24" fmla="*/ 8 w 10"/>
                    <a:gd name="T25" fmla="*/ 0 h 8"/>
                    <a:gd name="T26" fmla="*/ 0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89" name="Freeform 88"/>
                <p:cNvSpPr>
                  <a:spLocks/>
                </p:cNvSpPr>
                <p:nvPr/>
              </p:nvSpPr>
              <p:spPr bwMode="auto">
                <a:xfrm>
                  <a:off x="2399" y="1956"/>
                  <a:ext cx="11" cy="8"/>
                </a:xfrm>
                <a:custGeom>
                  <a:avLst/>
                  <a:gdLst>
                    <a:gd name="T0" fmla="*/ 0 w 11"/>
                    <a:gd name="T1" fmla="*/ 0 h 8"/>
                    <a:gd name="T2" fmla="*/ 0 w 11"/>
                    <a:gd name="T3" fmla="*/ 3 h 8"/>
                    <a:gd name="T4" fmla="*/ 0 w 11"/>
                    <a:gd name="T5" fmla="*/ 3 h 8"/>
                    <a:gd name="T6" fmla="*/ 0 w 11"/>
                    <a:gd name="T7" fmla="*/ 6 h 8"/>
                    <a:gd name="T8" fmla="*/ 0 w 11"/>
                    <a:gd name="T9" fmla="*/ 6 h 8"/>
                    <a:gd name="T10" fmla="*/ 5 w 11"/>
                    <a:gd name="T11" fmla="*/ 8 h 8"/>
                    <a:gd name="T12" fmla="*/ 8 w 11"/>
                    <a:gd name="T13" fmla="*/ 8 h 8"/>
                    <a:gd name="T14" fmla="*/ 11 w 11"/>
                    <a:gd name="T15" fmla="*/ 8 h 8"/>
                    <a:gd name="T16" fmla="*/ 11 w 11"/>
                    <a:gd name="T17" fmla="*/ 6 h 8"/>
                    <a:gd name="T18" fmla="*/ 11 w 11"/>
                    <a:gd name="T19" fmla="*/ 6 h 8"/>
                    <a:gd name="T20" fmla="*/ 11 w 11"/>
                    <a:gd name="T21" fmla="*/ 3 h 8"/>
                    <a:gd name="T22" fmla="*/ 11 w 11"/>
                    <a:gd name="T23" fmla="*/ 0 h 8"/>
                    <a:gd name="T24" fmla="*/ 8 w 11"/>
                    <a:gd name="T25" fmla="*/ 0 h 8"/>
                    <a:gd name="T26" fmla="*/ 0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6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90" name="Freeform 89"/>
                <p:cNvSpPr>
                  <a:spLocks/>
                </p:cNvSpPr>
                <p:nvPr/>
              </p:nvSpPr>
              <p:spPr bwMode="auto">
                <a:xfrm>
                  <a:off x="2391" y="1967"/>
                  <a:ext cx="11" cy="8"/>
                </a:xfrm>
                <a:custGeom>
                  <a:avLst/>
                  <a:gdLst>
                    <a:gd name="T0" fmla="*/ 3 w 11"/>
                    <a:gd name="T1" fmla="*/ 0 h 8"/>
                    <a:gd name="T2" fmla="*/ 0 w 11"/>
                    <a:gd name="T3" fmla="*/ 3 h 8"/>
                    <a:gd name="T4" fmla="*/ 0 w 11"/>
                    <a:gd name="T5" fmla="*/ 3 h 8"/>
                    <a:gd name="T6" fmla="*/ 0 w 11"/>
                    <a:gd name="T7" fmla="*/ 5 h 8"/>
                    <a:gd name="T8" fmla="*/ 0 w 11"/>
                    <a:gd name="T9" fmla="*/ 5 h 8"/>
                    <a:gd name="T10" fmla="*/ 5 w 11"/>
                    <a:gd name="T11" fmla="*/ 8 h 8"/>
                    <a:gd name="T12" fmla="*/ 8 w 11"/>
                    <a:gd name="T13" fmla="*/ 8 h 8"/>
                    <a:gd name="T14" fmla="*/ 11 w 11"/>
                    <a:gd name="T15" fmla="*/ 8 h 8"/>
                    <a:gd name="T16" fmla="*/ 11 w 11"/>
                    <a:gd name="T17" fmla="*/ 5 h 8"/>
                    <a:gd name="T18" fmla="*/ 11 w 11"/>
                    <a:gd name="T19" fmla="*/ 5 h 8"/>
                    <a:gd name="T20" fmla="*/ 11 w 11"/>
                    <a:gd name="T21" fmla="*/ 3 h 8"/>
                    <a:gd name="T22" fmla="*/ 11 w 11"/>
                    <a:gd name="T23" fmla="*/ 0 h 8"/>
                    <a:gd name="T24" fmla="*/ 11 w 11"/>
                    <a:gd name="T25" fmla="*/ 0 h 8"/>
                    <a:gd name="T26" fmla="*/ 5 w 11"/>
                    <a:gd name="T27" fmla="*/ 0 h 8"/>
                    <a:gd name="T28" fmla="*/ 3 w 11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8"/>
                    <a:gd name="T47" fmla="*/ 11 w 11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8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91" name="Freeform 90"/>
                <p:cNvSpPr>
                  <a:spLocks/>
                </p:cNvSpPr>
                <p:nvPr/>
              </p:nvSpPr>
              <p:spPr bwMode="auto">
                <a:xfrm>
                  <a:off x="2383" y="1977"/>
                  <a:ext cx="11" cy="11"/>
                </a:xfrm>
                <a:custGeom>
                  <a:avLst/>
                  <a:gdLst>
                    <a:gd name="T0" fmla="*/ 0 w 11"/>
                    <a:gd name="T1" fmla="*/ 0 h 11"/>
                    <a:gd name="T2" fmla="*/ 0 w 11"/>
                    <a:gd name="T3" fmla="*/ 3 h 11"/>
                    <a:gd name="T4" fmla="*/ 0 w 11"/>
                    <a:gd name="T5" fmla="*/ 6 h 11"/>
                    <a:gd name="T6" fmla="*/ 0 w 11"/>
                    <a:gd name="T7" fmla="*/ 8 h 11"/>
                    <a:gd name="T8" fmla="*/ 0 w 11"/>
                    <a:gd name="T9" fmla="*/ 8 h 11"/>
                    <a:gd name="T10" fmla="*/ 6 w 11"/>
                    <a:gd name="T11" fmla="*/ 11 h 11"/>
                    <a:gd name="T12" fmla="*/ 8 w 11"/>
                    <a:gd name="T13" fmla="*/ 11 h 11"/>
                    <a:gd name="T14" fmla="*/ 11 w 11"/>
                    <a:gd name="T15" fmla="*/ 11 h 11"/>
                    <a:gd name="T16" fmla="*/ 11 w 11"/>
                    <a:gd name="T17" fmla="*/ 8 h 11"/>
                    <a:gd name="T18" fmla="*/ 11 w 11"/>
                    <a:gd name="T19" fmla="*/ 6 h 11"/>
                    <a:gd name="T20" fmla="*/ 11 w 11"/>
                    <a:gd name="T21" fmla="*/ 3 h 11"/>
                    <a:gd name="T22" fmla="*/ 11 w 11"/>
                    <a:gd name="T23" fmla="*/ 3 h 11"/>
                    <a:gd name="T24" fmla="*/ 11 w 11"/>
                    <a:gd name="T25" fmla="*/ 0 h 11"/>
                    <a:gd name="T26" fmla="*/ 6 w 11"/>
                    <a:gd name="T27" fmla="*/ 0 h 11"/>
                    <a:gd name="T28" fmla="*/ 0 w 11"/>
                    <a:gd name="T29" fmla="*/ 0 h 1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11"/>
                    <a:gd name="T47" fmla="*/ 11 w 11"/>
                    <a:gd name="T48" fmla="*/ 11 h 1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11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6" y="11"/>
                      </a:lnTo>
                      <a:lnTo>
                        <a:pt x="8" y="11"/>
                      </a:lnTo>
                      <a:lnTo>
                        <a:pt x="11" y="11"/>
                      </a:lnTo>
                      <a:lnTo>
                        <a:pt x="11" y="8"/>
                      </a:lnTo>
                      <a:lnTo>
                        <a:pt x="11" y="6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6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92" name="Freeform 91"/>
                <p:cNvSpPr>
                  <a:spLocks/>
                </p:cNvSpPr>
                <p:nvPr/>
              </p:nvSpPr>
              <p:spPr bwMode="auto">
                <a:xfrm>
                  <a:off x="2428" y="1938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3 h 5"/>
                    <a:gd name="T4" fmla="*/ 0 w 10"/>
                    <a:gd name="T5" fmla="*/ 3 h 5"/>
                    <a:gd name="T6" fmla="*/ 0 w 10"/>
                    <a:gd name="T7" fmla="*/ 5 h 5"/>
                    <a:gd name="T8" fmla="*/ 0 w 10"/>
                    <a:gd name="T9" fmla="*/ 5 h 5"/>
                    <a:gd name="T10" fmla="*/ 8 w 10"/>
                    <a:gd name="T11" fmla="*/ 5 h 5"/>
                    <a:gd name="T12" fmla="*/ 10 w 10"/>
                    <a:gd name="T13" fmla="*/ 5 h 5"/>
                    <a:gd name="T14" fmla="*/ 10 w 10"/>
                    <a:gd name="T15" fmla="*/ 5 h 5"/>
                    <a:gd name="T16" fmla="*/ 10 w 10"/>
                    <a:gd name="T17" fmla="*/ 5 h 5"/>
                    <a:gd name="T18" fmla="*/ 10 w 10"/>
                    <a:gd name="T19" fmla="*/ 3 h 5"/>
                    <a:gd name="T20" fmla="*/ 8 w 10"/>
                    <a:gd name="T21" fmla="*/ 0 h 5"/>
                    <a:gd name="T22" fmla="*/ 8 w 10"/>
                    <a:gd name="T23" fmla="*/ 0 h 5"/>
                    <a:gd name="T24" fmla="*/ 0 w 10"/>
                    <a:gd name="T25" fmla="*/ 0 h 5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0"/>
                    <a:gd name="T40" fmla="*/ 0 h 5"/>
                    <a:gd name="T41" fmla="*/ 10 w 10"/>
                    <a:gd name="T42" fmla="*/ 5 h 5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0" h="5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10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93" name="Freeform 92"/>
                <p:cNvSpPr>
                  <a:spLocks/>
                </p:cNvSpPr>
                <p:nvPr/>
              </p:nvSpPr>
              <p:spPr bwMode="auto">
                <a:xfrm>
                  <a:off x="2423" y="1946"/>
                  <a:ext cx="10" cy="8"/>
                </a:xfrm>
                <a:custGeom>
                  <a:avLst/>
                  <a:gdLst>
                    <a:gd name="T0" fmla="*/ 0 w 10"/>
                    <a:gd name="T1" fmla="*/ 0 h 8"/>
                    <a:gd name="T2" fmla="*/ 0 w 10"/>
                    <a:gd name="T3" fmla="*/ 3 h 8"/>
                    <a:gd name="T4" fmla="*/ 0 w 10"/>
                    <a:gd name="T5" fmla="*/ 3 h 8"/>
                    <a:gd name="T6" fmla="*/ 0 w 10"/>
                    <a:gd name="T7" fmla="*/ 5 h 8"/>
                    <a:gd name="T8" fmla="*/ 0 w 10"/>
                    <a:gd name="T9" fmla="*/ 5 h 8"/>
                    <a:gd name="T10" fmla="*/ 5 w 10"/>
                    <a:gd name="T11" fmla="*/ 8 h 8"/>
                    <a:gd name="T12" fmla="*/ 7 w 10"/>
                    <a:gd name="T13" fmla="*/ 8 h 8"/>
                    <a:gd name="T14" fmla="*/ 10 w 10"/>
                    <a:gd name="T15" fmla="*/ 8 h 8"/>
                    <a:gd name="T16" fmla="*/ 10 w 10"/>
                    <a:gd name="T17" fmla="*/ 5 h 8"/>
                    <a:gd name="T18" fmla="*/ 10 w 10"/>
                    <a:gd name="T19" fmla="*/ 5 h 8"/>
                    <a:gd name="T20" fmla="*/ 7 w 10"/>
                    <a:gd name="T21" fmla="*/ 3 h 8"/>
                    <a:gd name="T22" fmla="*/ 7 w 10"/>
                    <a:gd name="T23" fmla="*/ 3 h 8"/>
                    <a:gd name="T24" fmla="*/ 7 w 10"/>
                    <a:gd name="T25" fmla="*/ 0 h 8"/>
                    <a:gd name="T26" fmla="*/ 0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7" y="3"/>
                      </a:lnTo>
                      <a:lnTo>
                        <a:pt x="7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94" name="Freeform 93"/>
                <p:cNvSpPr>
                  <a:spLocks/>
                </p:cNvSpPr>
                <p:nvPr/>
              </p:nvSpPr>
              <p:spPr bwMode="auto">
                <a:xfrm>
                  <a:off x="2415" y="1956"/>
                  <a:ext cx="10" cy="8"/>
                </a:xfrm>
                <a:custGeom>
                  <a:avLst/>
                  <a:gdLst>
                    <a:gd name="T0" fmla="*/ 0 w 10"/>
                    <a:gd name="T1" fmla="*/ 0 h 8"/>
                    <a:gd name="T2" fmla="*/ 0 w 10"/>
                    <a:gd name="T3" fmla="*/ 3 h 8"/>
                    <a:gd name="T4" fmla="*/ 0 w 10"/>
                    <a:gd name="T5" fmla="*/ 3 h 8"/>
                    <a:gd name="T6" fmla="*/ 0 w 10"/>
                    <a:gd name="T7" fmla="*/ 6 h 8"/>
                    <a:gd name="T8" fmla="*/ 0 w 10"/>
                    <a:gd name="T9" fmla="*/ 6 h 8"/>
                    <a:gd name="T10" fmla="*/ 5 w 10"/>
                    <a:gd name="T11" fmla="*/ 8 h 8"/>
                    <a:gd name="T12" fmla="*/ 8 w 10"/>
                    <a:gd name="T13" fmla="*/ 8 h 8"/>
                    <a:gd name="T14" fmla="*/ 10 w 10"/>
                    <a:gd name="T15" fmla="*/ 8 h 8"/>
                    <a:gd name="T16" fmla="*/ 10 w 10"/>
                    <a:gd name="T17" fmla="*/ 6 h 8"/>
                    <a:gd name="T18" fmla="*/ 10 w 10"/>
                    <a:gd name="T19" fmla="*/ 6 h 8"/>
                    <a:gd name="T20" fmla="*/ 10 w 10"/>
                    <a:gd name="T21" fmla="*/ 3 h 8"/>
                    <a:gd name="T22" fmla="*/ 10 w 10"/>
                    <a:gd name="T23" fmla="*/ 0 h 8"/>
                    <a:gd name="T24" fmla="*/ 8 w 10"/>
                    <a:gd name="T25" fmla="*/ 0 h 8"/>
                    <a:gd name="T26" fmla="*/ 0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95" name="Freeform 94"/>
                <p:cNvSpPr>
                  <a:spLocks/>
                </p:cNvSpPr>
                <p:nvPr/>
              </p:nvSpPr>
              <p:spPr bwMode="auto">
                <a:xfrm>
                  <a:off x="2410" y="1967"/>
                  <a:ext cx="10" cy="8"/>
                </a:xfrm>
                <a:custGeom>
                  <a:avLst/>
                  <a:gdLst>
                    <a:gd name="T0" fmla="*/ 0 w 10"/>
                    <a:gd name="T1" fmla="*/ 0 h 8"/>
                    <a:gd name="T2" fmla="*/ 0 w 10"/>
                    <a:gd name="T3" fmla="*/ 3 h 8"/>
                    <a:gd name="T4" fmla="*/ 0 w 10"/>
                    <a:gd name="T5" fmla="*/ 3 h 8"/>
                    <a:gd name="T6" fmla="*/ 0 w 10"/>
                    <a:gd name="T7" fmla="*/ 5 h 8"/>
                    <a:gd name="T8" fmla="*/ 0 w 10"/>
                    <a:gd name="T9" fmla="*/ 5 h 8"/>
                    <a:gd name="T10" fmla="*/ 5 w 10"/>
                    <a:gd name="T11" fmla="*/ 8 h 8"/>
                    <a:gd name="T12" fmla="*/ 7 w 10"/>
                    <a:gd name="T13" fmla="*/ 8 h 8"/>
                    <a:gd name="T14" fmla="*/ 10 w 10"/>
                    <a:gd name="T15" fmla="*/ 8 h 8"/>
                    <a:gd name="T16" fmla="*/ 10 w 10"/>
                    <a:gd name="T17" fmla="*/ 8 h 8"/>
                    <a:gd name="T18" fmla="*/ 10 w 10"/>
                    <a:gd name="T19" fmla="*/ 5 h 8"/>
                    <a:gd name="T20" fmla="*/ 7 w 10"/>
                    <a:gd name="T21" fmla="*/ 3 h 8"/>
                    <a:gd name="T22" fmla="*/ 7 w 10"/>
                    <a:gd name="T23" fmla="*/ 0 h 8"/>
                    <a:gd name="T24" fmla="*/ 7 w 10"/>
                    <a:gd name="T25" fmla="*/ 0 h 8"/>
                    <a:gd name="T26" fmla="*/ 0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7" y="3"/>
                      </a:lnTo>
                      <a:lnTo>
                        <a:pt x="7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96" name="Freeform 95"/>
                <p:cNvSpPr>
                  <a:spLocks/>
                </p:cNvSpPr>
                <p:nvPr/>
              </p:nvSpPr>
              <p:spPr bwMode="auto">
                <a:xfrm>
                  <a:off x="2402" y="1977"/>
                  <a:ext cx="10" cy="11"/>
                </a:xfrm>
                <a:custGeom>
                  <a:avLst/>
                  <a:gdLst>
                    <a:gd name="T0" fmla="*/ 0 w 10"/>
                    <a:gd name="T1" fmla="*/ 0 h 11"/>
                    <a:gd name="T2" fmla="*/ 0 w 10"/>
                    <a:gd name="T3" fmla="*/ 3 h 11"/>
                    <a:gd name="T4" fmla="*/ 0 w 10"/>
                    <a:gd name="T5" fmla="*/ 6 h 11"/>
                    <a:gd name="T6" fmla="*/ 0 w 10"/>
                    <a:gd name="T7" fmla="*/ 8 h 11"/>
                    <a:gd name="T8" fmla="*/ 0 w 10"/>
                    <a:gd name="T9" fmla="*/ 8 h 11"/>
                    <a:gd name="T10" fmla="*/ 5 w 10"/>
                    <a:gd name="T11" fmla="*/ 11 h 11"/>
                    <a:gd name="T12" fmla="*/ 8 w 10"/>
                    <a:gd name="T13" fmla="*/ 11 h 11"/>
                    <a:gd name="T14" fmla="*/ 10 w 10"/>
                    <a:gd name="T15" fmla="*/ 11 h 11"/>
                    <a:gd name="T16" fmla="*/ 10 w 10"/>
                    <a:gd name="T17" fmla="*/ 8 h 11"/>
                    <a:gd name="T18" fmla="*/ 10 w 10"/>
                    <a:gd name="T19" fmla="*/ 6 h 11"/>
                    <a:gd name="T20" fmla="*/ 10 w 10"/>
                    <a:gd name="T21" fmla="*/ 3 h 11"/>
                    <a:gd name="T22" fmla="*/ 8 w 10"/>
                    <a:gd name="T23" fmla="*/ 3 h 11"/>
                    <a:gd name="T24" fmla="*/ 8 w 10"/>
                    <a:gd name="T25" fmla="*/ 0 h 11"/>
                    <a:gd name="T26" fmla="*/ 0 w 10"/>
                    <a:gd name="T27" fmla="*/ 0 h 11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11"/>
                    <a:gd name="T44" fmla="*/ 10 w 10"/>
                    <a:gd name="T45" fmla="*/ 11 h 11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11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5" y="11"/>
                      </a:lnTo>
                      <a:lnTo>
                        <a:pt x="8" y="11"/>
                      </a:lnTo>
                      <a:lnTo>
                        <a:pt x="10" y="11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10" y="3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97" name="Freeform 96"/>
                <p:cNvSpPr>
                  <a:spLocks/>
                </p:cNvSpPr>
                <p:nvPr/>
              </p:nvSpPr>
              <p:spPr bwMode="auto">
                <a:xfrm>
                  <a:off x="2444" y="1938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3 h 5"/>
                    <a:gd name="T4" fmla="*/ 0 w 10"/>
                    <a:gd name="T5" fmla="*/ 3 h 5"/>
                    <a:gd name="T6" fmla="*/ 0 w 10"/>
                    <a:gd name="T7" fmla="*/ 5 h 5"/>
                    <a:gd name="T8" fmla="*/ 0 w 10"/>
                    <a:gd name="T9" fmla="*/ 5 h 5"/>
                    <a:gd name="T10" fmla="*/ 7 w 10"/>
                    <a:gd name="T11" fmla="*/ 5 h 5"/>
                    <a:gd name="T12" fmla="*/ 10 w 10"/>
                    <a:gd name="T13" fmla="*/ 5 h 5"/>
                    <a:gd name="T14" fmla="*/ 10 w 10"/>
                    <a:gd name="T15" fmla="*/ 5 h 5"/>
                    <a:gd name="T16" fmla="*/ 10 w 10"/>
                    <a:gd name="T17" fmla="*/ 5 h 5"/>
                    <a:gd name="T18" fmla="*/ 7 w 10"/>
                    <a:gd name="T19" fmla="*/ 3 h 5"/>
                    <a:gd name="T20" fmla="*/ 7 w 10"/>
                    <a:gd name="T21" fmla="*/ 0 h 5"/>
                    <a:gd name="T22" fmla="*/ 7 w 10"/>
                    <a:gd name="T23" fmla="*/ 0 h 5"/>
                    <a:gd name="T24" fmla="*/ 0 w 10"/>
                    <a:gd name="T25" fmla="*/ 0 h 5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0"/>
                    <a:gd name="T40" fmla="*/ 0 h 5"/>
                    <a:gd name="T41" fmla="*/ 10 w 10"/>
                    <a:gd name="T42" fmla="*/ 5 h 5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0" h="5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7" y="5"/>
                      </a:lnTo>
                      <a:lnTo>
                        <a:pt x="10" y="5"/>
                      </a:lnTo>
                      <a:lnTo>
                        <a:pt x="7" y="3"/>
                      </a:lnTo>
                      <a:lnTo>
                        <a:pt x="7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98" name="Freeform 97"/>
                <p:cNvSpPr>
                  <a:spLocks/>
                </p:cNvSpPr>
                <p:nvPr/>
              </p:nvSpPr>
              <p:spPr bwMode="auto">
                <a:xfrm>
                  <a:off x="2438" y="1946"/>
                  <a:ext cx="11" cy="8"/>
                </a:xfrm>
                <a:custGeom>
                  <a:avLst/>
                  <a:gdLst>
                    <a:gd name="T0" fmla="*/ 0 w 11"/>
                    <a:gd name="T1" fmla="*/ 0 h 8"/>
                    <a:gd name="T2" fmla="*/ 0 w 11"/>
                    <a:gd name="T3" fmla="*/ 3 h 8"/>
                    <a:gd name="T4" fmla="*/ 0 w 11"/>
                    <a:gd name="T5" fmla="*/ 3 h 8"/>
                    <a:gd name="T6" fmla="*/ 0 w 11"/>
                    <a:gd name="T7" fmla="*/ 5 h 8"/>
                    <a:gd name="T8" fmla="*/ 0 w 11"/>
                    <a:gd name="T9" fmla="*/ 5 h 8"/>
                    <a:gd name="T10" fmla="*/ 6 w 11"/>
                    <a:gd name="T11" fmla="*/ 8 h 8"/>
                    <a:gd name="T12" fmla="*/ 8 w 11"/>
                    <a:gd name="T13" fmla="*/ 8 h 8"/>
                    <a:gd name="T14" fmla="*/ 11 w 11"/>
                    <a:gd name="T15" fmla="*/ 8 h 8"/>
                    <a:gd name="T16" fmla="*/ 11 w 11"/>
                    <a:gd name="T17" fmla="*/ 5 h 8"/>
                    <a:gd name="T18" fmla="*/ 11 w 11"/>
                    <a:gd name="T19" fmla="*/ 5 h 8"/>
                    <a:gd name="T20" fmla="*/ 8 w 11"/>
                    <a:gd name="T21" fmla="*/ 3 h 8"/>
                    <a:gd name="T22" fmla="*/ 8 w 11"/>
                    <a:gd name="T23" fmla="*/ 3 h 8"/>
                    <a:gd name="T24" fmla="*/ 8 w 11"/>
                    <a:gd name="T25" fmla="*/ 0 h 8"/>
                    <a:gd name="T26" fmla="*/ 0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99" name="Freeform 98"/>
                <p:cNvSpPr>
                  <a:spLocks/>
                </p:cNvSpPr>
                <p:nvPr/>
              </p:nvSpPr>
              <p:spPr bwMode="auto">
                <a:xfrm>
                  <a:off x="2433" y="1956"/>
                  <a:ext cx="11" cy="8"/>
                </a:xfrm>
                <a:custGeom>
                  <a:avLst/>
                  <a:gdLst>
                    <a:gd name="T0" fmla="*/ 0 w 11"/>
                    <a:gd name="T1" fmla="*/ 0 h 8"/>
                    <a:gd name="T2" fmla="*/ 0 w 11"/>
                    <a:gd name="T3" fmla="*/ 3 h 8"/>
                    <a:gd name="T4" fmla="*/ 0 w 11"/>
                    <a:gd name="T5" fmla="*/ 3 h 8"/>
                    <a:gd name="T6" fmla="*/ 0 w 11"/>
                    <a:gd name="T7" fmla="*/ 6 h 8"/>
                    <a:gd name="T8" fmla="*/ 0 w 11"/>
                    <a:gd name="T9" fmla="*/ 6 h 8"/>
                    <a:gd name="T10" fmla="*/ 5 w 11"/>
                    <a:gd name="T11" fmla="*/ 8 h 8"/>
                    <a:gd name="T12" fmla="*/ 8 w 11"/>
                    <a:gd name="T13" fmla="*/ 8 h 8"/>
                    <a:gd name="T14" fmla="*/ 11 w 11"/>
                    <a:gd name="T15" fmla="*/ 8 h 8"/>
                    <a:gd name="T16" fmla="*/ 11 w 11"/>
                    <a:gd name="T17" fmla="*/ 6 h 8"/>
                    <a:gd name="T18" fmla="*/ 11 w 11"/>
                    <a:gd name="T19" fmla="*/ 6 h 8"/>
                    <a:gd name="T20" fmla="*/ 8 w 11"/>
                    <a:gd name="T21" fmla="*/ 3 h 8"/>
                    <a:gd name="T22" fmla="*/ 8 w 11"/>
                    <a:gd name="T23" fmla="*/ 0 h 8"/>
                    <a:gd name="T24" fmla="*/ 8 w 11"/>
                    <a:gd name="T25" fmla="*/ 0 h 8"/>
                    <a:gd name="T26" fmla="*/ 0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00" name="Freeform 99"/>
                <p:cNvSpPr>
                  <a:spLocks/>
                </p:cNvSpPr>
                <p:nvPr/>
              </p:nvSpPr>
              <p:spPr bwMode="auto">
                <a:xfrm>
                  <a:off x="2425" y="1967"/>
                  <a:ext cx="13" cy="8"/>
                </a:xfrm>
                <a:custGeom>
                  <a:avLst/>
                  <a:gdLst>
                    <a:gd name="T0" fmla="*/ 0 w 13"/>
                    <a:gd name="T1" fmla="*/ 0 h 8"/>
                    <a:gd name="T2" fmla="*/ 0 w 13"/>
                    <a:gd name="T3" fmla="*/ 3 h 8"/>
                    <a:gd name="T4" fmla="*/ 0 w 13"/>
                    <a:gd name="T5" fmla="*/ 3 h 8"/>
                    <a:gd name="T6" fmla="*/ 0 w 13"/>
                    <a:gd name="T7" fmla="*/ 5 h 8"/>
                    <a:gd name="T8" fmla="*/ 0 w 13"/>
                    <a:gd name="T9" fmla="*/ 8 h 8"/>
                    <a:gd name="T10" fmla="*/ 8 w 13"/>
                    <a:gd name="T11" fmla="*/ 8 h 8"/>
                    <a:gd name="T12" fmla="*/ 11 w 13"/>
                    <a:gd name="T13" fmla="*/ 8 h 8"/>
                    <a:gd name="T14" fmla="*/ 13 w 13"/>
                    <a:gd name="T15" fmla="*/ 8 h 8"/>
                    <a:gd name="T16" fmla="*/ 13 w 13"/>
                    <a:gd name="T17" fmla="*/ 5 h 8"/>
                    <a:gd name="T18" fmla="*/ 11 w 13"/>
                    <a:gd name="T19" fmla="*/ 3 h 8"/>
                    <a:gd name="T20" fmla="*/ 11 w 13"/>
                    <a:gd name="T21" fmla="*/ 3 h 8"/>
                    <a:gd name="T22" fmla="*/ 8 w 13"/>
                    <a:gd name="T23" fmla="*/ 0 h 8"/>
                    <a:gd name="T24" fmla="*/ 0 w 13"/>
                    <a:gd name="T25" fmla="*/ 0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3"/>
                    <a:gd name="T40" fmla="*/ 0 h 8"/>
                    <a:gd name="T41" fmla="*/ 13 w 13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3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3" y="8"/>
                      </a:lnTo>
                      <a:lnTo>
                        <a:pt x="13" y="5"/>
                      </a:lnTo>
                      <a:lnTo>
                        <a:pt x="11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01" name="Freeform 100"/>
                <p:cNvSpPr>
                  <a:spLocks/>
                </p:cNvSpPr>
                <p:nvPr/>
              </p:nvSpPr>
              <p:spPr bwMode="auto">
                <a:xfrm>
                  <a:off x="2417" y="1977"/>
                  <a:ext cx="13" cy="11"/>
                </a:xfrm>
                <a:custGeom>
                  <a:avLst/>
                  <a:gdLst>
                    <a:gd name="T0" fmla="*/ 3 w 13"/>
                    <a:gd name="T1" fmla="*/ 3 h 11"/>
                    <a:gd name="T2" fmla="*/ 3 w 13"/>
                    <a:gd name="T3" fmla="*/ 6 h 11"/>
                    <a:gd name="T4" fmla="*/ 0 w 13"/>
                    <a:gd name="T5" fmla="*/ 6 h 11"/>
                    <a:gd name="T6" fmla="*/ 0 w 13"/>
                    <a:gd name="T7" fmla="*/ 8 h 11"/>
                    <a:gd name="T8" fmla="*/ 3 w 13"/>
                    <a:gd name="T9" fmla="*/ 8 h 11"/>
                    <a:gd name="T10" fmla="*/ 8 w 13"/>
                    <a:gd name="T11" fmla="*/ 11 h 11"/>
                    <a:gd name="T12" fmla="*/ 11 w 13"/>
                    <a:gd name="T13" fmla="*/ 11 h 11"/>
                    <a:gd name="T14" fmla="*/ 13 w 13"/>
                    <a:gd name="T15" fmla="*/ 11 h 11"/>
                    <a:gd name="T16" fmla="*/ 13 w 13"/>
                    <a:gd name="T17" fmla="*/ 8 h 11"/>
                    <a:gd name="T18" fmla="*/ 13 w 13"/>
                    <a:gd name="T19" fmla="*/ 8 h 11"/>
                    <a:gd name="T20" fmla="*/ 13 w 13"/>
                    <a:gd name="T21" fmla="*/ 6 h 11"/>
                    <a:gd name="T22" fmla="*/ 11 w 13"/>
                    <a:gd name="T23" fmla="*/ 3 h 11"/>
                    <a:gd name="T24" fmla="*/ 11 w 13"/>
                    <a:gd name="T25" fmla="*/ 0 h 11"/>
                    <a:gd name="T26" fmla="*/ 8 w 13"/>
                    <a:gd name="T27" fmla="*/ 0 h 11"/>
                    <a:gd name="T28" fmla="*/ 3 w 13"/>
                    <a:gd name="T29" fmla="*/ 3 h 1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3"/>
                    <a:gd name="T46" fmla="*/ 0 h 11"/>
                    <a:gd name="T47" fmla="*/ 13 w 13"/>
                    <a:gd name="T48" fmla="*/ 11 h 1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3" h="11">
                      <a:moveTo>
                        <a:pt x="3" y="3"/>
                      </a:moveTo>
                      <a:lnTo>
                        <a:pt x="3" y="6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8" y="11"/>
                      </a:lnTo>
                      <a:lnTo>
                        <a:pt x="11" y="11"/>
                      </a:lnTo>
                      <a:lnTo>
                        <a:pt x="13" y="11"/>
                      </a:lnTo>
                      <a:lnTo>
                        <a:pt x="13" y="8"/>
                      </a:lnTo>
                      <a:lnTo>
                        <a:pt x="13" y="6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02" name="Freeform 101"/>
                <p:cNvSpPr>
                  <a:spLocks/>
                </p:cNvSpPr>
                <p:nvPr/>
              </p:nvSpPr>
              <p:spPr bwMode="auto">
                <a:xfrm>
                  <a:off x="2459" y="1938"/>
                  <a:ext cx="11" cy="5"/>
                </a:xfrm>
                <a:custGeom>
                  <a:avLst/>
                  <a:gdLst>
                    <a:gd name="T0" fmla="*/ 0 w 11"/>
                    <a:gd name="T1" fmla="*/ 0 h 5"/>
                    <a:gd name="T2" fmla="*/ 0 w 11"/>
                    <a:gd name="T3" fmla="*/ 3 h 5"/>
                    <a:gd name="T4" fmla="*/ 0 w 11"/>
                    <a:gd name="T5" fmla="*/ 3 h 5"/>
                    <a:gd name="T6" fmla="*/ 0 w 11"/>
                    <a:gd name="T7" fmla="*/ 5 h 5"/>
                    <a:gd name="T8" fmla="*/ 0 w 11"/>
                    <a:gd name="T9" fmla="*/ 5 h 5"/>
                    <a:gd name="T10" fmla="*/ 8 w 11"/>
                    <a:gd name="T11" fmla="*/ 5 h 5"/>
                    <a:gd name="T12" fmla="*/ 11 w 11"/>
                    <a:gd name="T13" fmla="*/ 5 h 5"/>
                    <a:gd name="T14" fmla="*/ 11 w 11"/>
                    <a:gd name="T15" fmla="*/ 5 h 5"/>
                    <a:gd name="T16" fmla="*/ 11 w 11"/>
                    <a:gd name="T17" fmla="*/ 3 h 5"/>
                    <a:gd name="T18" fmla="*/ 8 w 11"/>
                    <a:gd name="T19" fmla="*/ 0 h 5"/>
                    <a:gd name="T20" fmla="*/ 8 w 11"/>
                    <a:gd name="T21" fmla="*/ 0 h 5"/>
                    <a:gd name="T22" fmla="*/ 0 w 11"/>
                    <a:gd name="T23" fmla="*/ 0 h 5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11"/>
                    <a:gd name="T37" fmla="*/ 0 h 5"/>
                    <a:gd name="T38" fmla="*/ 11 w 11"/>
                    <a:gd name="T39" fmla="*/ 5 h 5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11" h="5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8" y="5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03" name="Freeform 102"/>
                <p:cNvSpPr>
                  <a:spLocks/>
                </p:cNvSpPr>
                <p:nvPr/>
              </p:nvSpPr>
              <p:spPr bwMode="auto">
                <a:xfrm>
                  <a:off x="2454" y="1946"/>
                  <a:ext cx="13" cy="8"/>
                </a:xfrm>
                <a:custGeom>
                  <a:avLst/>
                  <a:gdLst>
                    <a:gd name="T0" fmla="*/ 0 w 13"/>
                    <a:gd name="T1" fmla="*/ 0 h 8"/>
                    <a:gd name="T2" fmla="*/ 0 w 13"/>
                    <a:gd name="T3" fmla="*/ 3 h 8"/>
                    <a:gd name="T4" fmla="*/ 0 w 13"/>
                    <a:gd name="T5" fmla="*/ 3 h 8"/>
                    <a:gd name="T6" fmla="*/ 0 w 13"/>
                    <a:gd name="T7" fmla="*/ 5 h 8"/>
                    <a:gd name="T8" fmla="*/ 3 w 13"/>
                    <a:gd name="T9" fmla="*/ 5 h 8"/>
                    <a:gd name="T10" fmla="*/ 8 w 13"/>
                    <a:gd name="T11" fmla="*/ 8 h 8"/>
                    <a:gd name="T12" fmla="*/ 11 w 13"/>
                    <a:gd name="T13" fmla="*/ 8 h 8"/>
                    <a:gd name="T14" fmla="*/ 13 w 13"/>
                    <a:gd name="T15" fmla="*/ 8 h 8"/>
                    <a:gd name="T16" fmla="*/ 13 w 13"/>
                    <a:gd name="T17" fmla="*/ 5 h 8"/>
                    <a:gd name="T18" fmla="*/ 13 w 13"/>
                    <a:gd name="T19" fmla="*/ 5 h 8"/>
                    <a:gd name="T20" fmla="*/ 11 w 13"/>
                    <a:gd name="T21" fmla="*/ 3 h 8"/>
                    <a:gd name="T22" fmla="*/ 11 w 13"/>
                    <a:gd name="T23" fmla="*/ 3 h 8"/>
                    <a:gd name="T24" fmla="*/ 8 w 13"/>
                    <a:gd name="T25" fmla="*/ 0 h 8"/>
                    <a:gd name="T26" fmla="*/ 0 w 13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3"/>
                    <a:gd name="T43" fmla="*/ 0 h 8"/>
                    <a:gd name="T44" fmla="*/ 13 w 13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3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3" y="8"/>
                      </a:lnTo>
                      <a:lnTo>
                        <a:pt x="13" y="5"/>
                      </a:lnTo>
                      <a:lnTo>
                        <a:pt x="11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04" name="Freeform 103"/>
                <p:cNvSpPr>
                  <a:spLocks/>
                </p:cNvSpPr>
                <p:nvPr/>
              </p:nvSpPr>
              <p:spPr bwMode="auto">
                <a:xfrm>
                  <a:off x="2449" y="1956"/>
                  <a:ext cx="13" cy="8"/>
                </a:xfrm>
                <a:custGeom>
                  <a:avLst/>
                  <a:gdLst>
                    <a:gd name="T0" fmla="*/ 0 w 13"/>
                    <a:gd name="T1" fmla="*/ 0 h 8"/>
                    <a:gd name="T2" fmla="*/ 0 w 13"/>
                    <a:gd name="T3" fmla="*/ 3 h 8"/>
                    <a:gd name="T4" fmla="*/ 0 w 13"/>
                    <a:gd name="T5" fmla="*/ 3 h 8"/>
                    <a:gd name="T6" fmla="*/ 0 w 13"/>
                    <a:gd name="T7" fmla="*/ 6 h 8"/>
                    <a:gd name="T8" fmla="*/ 0 w 13"/>
                    <a:gd name="T9" fmla="*/ 6 h 8"/>
                    <a:gd name="T10" fmla="*/ 5 w 13"/>
                    <a:gd name="T11" fmla="*/ 8 h 8"/>
                    <a:gd name="T12" fmla="*/ 10 w 13"/>
                    <a:gd name="T13" fmla="*/ 8 h 8"/>
                    <a:gd name="T14" fmla="*/ 13 w 13"/>
                    <a:gd name="T15" fmla="*/ 8 h 8"/>
                    <a:gd name="T16" fmla="*/ 13 w 13"/>
                    <a:gd name="T17" fmla="*/ 6 h 8"/>
                    <a:gd name="T18" fmla="*/ 13 w 13"/>
                    <a:gd name="T19" fmla="*/ 6 h 8"/>
                    <a:gd name="T20" fmla="*/ 10 w 13"/>
                    <a:gd name="T21" fmla="*/ 3 h 8"/>
                    <a:gd name="T22" fmla="*/ 10 w 13"/>
                    <a:gd name="T23" fmla="*/ 3 h 8"/>
                    <a:gd name="T24" fmla="*/ 8 w 13"/>
                    <a:gd name="T25" fmla="*/ 0 h 8"/>
                    <a:gd name="T26" fmla="*/ 0 w 13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3"/>
                    <a:gd name="T43" fmla="*/ 0 h 8"/>
                    <a:gd name="T44" fmla="*/ 13 w 13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3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5" y="8"/>
                      </a:lnTo>
                      <a:lnTo>
                        <a:pt x="10" y="8"/>
                      </a:lnTo>
                      <a:lnTo>
                        <a:pt x="13" y="8"/>
                      </a:lnTo>
                      <a:lnTo>
                        <a:pt x="13" y="6"/>
                      </a:lnTo>
                      <a:lnTo>
                        <a:pt x="10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05" name="Freeform 104"/>
                <p:cNvSpPr>
                  <a:spLocks/>
                </p:cNvSpPr>
                <p:nvPr/>
              </p:nvSpPr>
              <p:spPr bwMode="auto">
                <a:xfrm>
                  <a:off x="2444" y="1967"/>
                  <a:ext cx="13" cy="8"/>
                </a:xfrm>
                <a:custGeom>
                  <a:avLst/>
                  <a:gdLst>
                    <a:gd name="T0" fmla="*/ 0 w 13"/>
                    <a:gd name="T1" fmla="*/ 0 h 8"/>
                    <a:gd name="T2" fmla="*/ 0 w 13"/>
                    <a:gd name="T3" fmla="*/ 3 h 8"/>
                    <a:gd name="T4" fmla="*/ 0 w 13"/>
                    <a:gd name="T5" fmla="*/ 5 h 8"/>
                    <a:gd name="T6" fmla="*/ 0 w 13"/>
                    <a:gd name="T7" fmla="*/ 8 h 8"/>
                    <a:gd name="T8" fmla="*/ 0 w 13"/>
                    <a:gd name="T9" fmla="*/ 8 h 8"/>
                    <a:gd name="T10" fmla="*/ 7 w 13"/>
                    <a:gd name="T11" fmla="*/ 8 h 8"/>
                    <a:gd name="T12" fmla="*/ 10 w 13"/>
                    <a:gd name="T13" fmla="*/ 8 h 8"/>
                    <a:gd name="T14" fmla="*/ 13 w 13"/>
                    <a:gd name="T15" fmla="*/ 8 h 8"/>
                    <a:gd name="T16" fmla="*/ 13 w 13"/>
                    <a:gd name="T17" fmla="*/ 5 h 8"/>
                    <a:gd name="T18" fmla="*/ 10 w 13"/>
                    <a:gd name="T19" fmla="*/ 3 h 8"/>
                    <a:gd name="T20" fmla="*/ 10 w 13"/>
                    <a:gd name="T21" fmla="*/ 3 h 8"/>
                    <a:gd name="T22" fmla="*/ 7 w 13"/>
                    <a:gd name="T23" fmla="*/ 0 h 8"/>
                    <a:gd name="T24" fmla="*/ 0 w 13"/>
                    <a:gd name="T25" fmla="*/ 0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3"/>
                    <a:gd name="T40" fmla="*/ 0 h 8"/>
                    <a:gd name="T41" fmla="*/ 13 w 13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3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7" y="8"/>
                      </a:lnTo>
                      <a:lnTo>
                        <a:pt x="10" y="8"/>
                      </a:lnTo>
                      <a:lnTo>
                        <a:pt x="13" y="8"/>
                      </a:lnTo>
                      <a:lnTo>
                        <a:pt x="13" y="5"/>
                      </a:lnTo>
                      <a:lnTo>
                        <a:pt x="10" y="3"/>
                      </a:lnTo>
                      <a:lnTo>
                        <a:pt x="7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06" name="Freeform 105"/>
                <p:cNvSpPr>
                  <a:spLocks/>
                </p:cNvSpPr>
                <p:nvPr/>
              </p:nvSpPr>
              <p:spPr bwMode="auto">
                <a:xfrm>
                  <a:off x="2438" y="1977"/>
                  <a:ext cx="13" cy="11"/>
                </a:xfrm>
                <a:custGeom>
                  <a:avLst/>
                  <a:gdLst>
                    <a:gd name="T0" fmla="*/ 0 w 13"/>
                    <a:gd name="T1" fmla="*/ 3 h 11"/>
                    <a:gd name="T2" fmla="*/ 0 w 13"/>
                    <a:gd name="T3" fmla="*/ 6 h 11"/>
                    <a:gd name="T4" fmla="*/ 0 w 13"/>
                    <a:gd name="T5" fmla="*/ 6 h 11"/>
                    <a:gd name="T6" fmla="*/ 0 w 13"/>
                    <a:gd name="T7" fmla="*/ 8 h 11"/>
                    <a:gd name="T8" fmla="*/ 0 w 13"/>
                    <a:gd name="T9" fmla="*/ 11 h 11"/>
                    <a:gd name="T10" fmla="*/ 8 w 13"/>
                    <a:gd name="T11" fmla="*/ 11 h 11"/>
                    <a:gd name="T12" fmla="*/ 11 w 13"/>
                    <a:gd name="T13" fmla="*/ 11 h 11"/>
                    <a:gd name="T14" fmla="*/ 13 w 13"/>
                    <a:gd name="T15" fmla="*/ 11 h 11"/>
                    <a:gd name="T16" fmla="*/ 13 w 13"/>
                    <a:gd name="T17" fmla="*/ 8 h 11"/>
                    <a:gd name="T18" fmla="*/ 11 w 13"/>
                    <a:gd name="T19" fmla="*/ 6 h 11"/>
                    <a:gd name="T20" fmla="*/ 8 w 13"/>
                    <a:gd name="T21" fmla="*/ 3 h 11"/>
                    <a:gd name="T22" fmla="*/ 8 w 13"/>
                    <a:gd name="T23" fmla="*/ 3 h 11"/>
                    <a:gd name="T24" fmla="*/ 6 w 13"/>
                    <a:gd name="T25" fmla="*/ 0 h 11"/>
                    <a:gd name="T26" fmla="*/ 0 w 13"/>
                    <a:gd name="T27" fmla="*/ 3 h 11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3"/>
                    <a:gd name="T43" fmla="*/ 0 h 11"/>
                    <a:gd name="T44" fmla="*/ 13 w 13"/>
                    <a:gd name="T45" fmla="*/ 11 h 11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3" h="11">
                      <a:moveTo>
                        <a:pt x="0" y="3"/>
                      </a:move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0" y="11"/>
                      </a:lnTo>
                      <a:lnTo>
                        <a:pt x="8" y="11"/>
                      </a:lnTo>
                      <a:lnTo>
                        <a:pt x="11" y="11"/>
                      </a:lnTo>
                      <a:lnTo>
                        <a:pt x="13" y="11"/>
                      </a:lnTo>
                      <a:lnTo>
                        <a:pt x="13" y="8"/>
                      </a:lnTo>
                      <a:lnTo>
                        <a:pt x="11" y="6"/>
                      </a:lnTo>
                      <a:lnTo>
                        <a:pt x="8" y="3"/>
                      </a:lnTo>
                      <a:lnTo>
                        <a:pt x="6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07" name="Freeform 106"/>
                <p:cNvSpPr>
                  <a:spLocks/>
                </p:cNvSpPr>
                <p:nvPr/>
              </p:nvSpPr>
              <p:spPr bwMode="auto">
                <a:xfrm>
                  <a:off x="2567" y="1938"/>
                  <a:ext cx="7" cy="8"/>
                </a:xfrm>
                <a:custGeom>
                  <a:avLst/>
                  <a:gdLst>
                    <a:gd name="T0" fmla="*/ 7 w 7"/>
                    <a:gd name="T1" fmla="*/ 3 h 8"/>
                    <a:gd name="T2" fmla="*/ 7 w 7"/>
                    <a:gd name="T3" fmla="*/ 3 h 8"/>
                    <a:gd name="T4" fmla="*/ 7 w 7"/>
                    <a:gd name="T5" fmla="*/ 5 h 8"/>
                    <a:gd name="T6" fmla="*/ 7 w 7"/>
                    <a:gd name="T7" fmla="*/ 5 h 8"/>
                    <a:gd name="T8" fmla="*/ 5 w 7"/>
                    <a:gd name="T9" fmla="*/ 8 h 8"/>
                    <a:gd name="T10" fmla="*/ 2 w 7"/>
                    <a:gd name="T11" fmla="*/ 8 h 8"/>
                    <a:gd name="T12" fmla="*/ 2 w 7"/>
                    <a:gd name="T13" fmla="*/ 8 h 8"/>
                    <a:gd name="T14" fmla="*/ 0 w 7"/>
                    <a:gd name="T15" fmla="*/ 5 h 8"/>
                    <a:gd name="T16" fmla="*/ 0 w 7"/>
                    <a:gd name="T17" fmla="*/ 5 h 8"/>
                    <a:gd name="T18" fmla="*/ 0 w 7"/>
                    <a:gd name="T19" fmla="*/ 3 h 8"/>
                    <a:gd name="T20" fmla="*/ 2 w 7"/>
                    <a:gd name="T21" fmla="*/ 3 h 8"/>
                    <a:gd name="T22" fmla="*/ 2 w 7"/>
                    <a:gd name="T23" fmla="*/ 3 h 8"/>
                    <a:gd name="T24" fmla="*/ 5 w 7"/>
                    <a:gd name="T25" fmla="*/ 0 h 8"/>
                    <a:gd name="T26" fmla="*/ 7 w 7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7"/>
                    <a:gd name="T43" fmla="*/ 0 h 8"/>
                    <a:gd name="T44" fmla="*/ 7 w 7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7" h="8">
                      <a:moveTo>
                        <a:pt x="7" y="3"/>
                      </a:moveTo>
                      <a:lnTo>
                        <a:pt x="7" y="3"/>
                      </a:lnTo>
                      <a:lnTo>
                        <a:pt x="7" y="5"/>
                      </a:lnTo>
                      <a:lnTo>
                        <a:pt x="5" y="8"/>
                      </a:lnTo>
                      <a:lnTo>
                        <a:pt x="2" y="8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2" y="3"/>
                      </a:lnTo>
                      <a:lnTo>
                        <a:pt x="5" y="0"/>
                      </a:lnTo>
                      <a:lnTo>
                        <a:pt x="7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08" name="Freeform 107"/>
                <p:cNvSpPr>
                  <a:spLocks/>
                </p:cNvSpPr>
                <p:nvPr/>
              </p:nvSpPr>
              <p:spPr bwMode="auto">
                <a:xfrm>
                  <a:off x="2572" y="1946"/>
                  <a:ext cx="8" cy="8"/>
                </a:xfrm>
                <a:custGeom>
                  <a:avLst/>
                  <a:gdLst>
                    <a:gd name="T0" fmla="*/ 8 w 8"/>
                    <a:gd name="T1" fmla="*/ 3 h 8"/>
                    <a:gd name="T2" fmla="*/ 8 w 8"/>
                    <a:gd name="T3" fmla="*/ 3 h 8"/>
                    <a:gd name="T4" fmla="*/ 8 w 8"/>
                    <a:gd name="T5" fmla="*/ 5 h 8"/>
                    <a:gd name="T6" fmla="*/ 8 w 8"/>
                    <a:gd name="T7" fmla="*/ 5 h 8"/>
                    <a:gd name="T8" fmla="*/ 5 w 8"/>
                    <a:gd name="T9" fmla="*/ 8 h 8"/>
                    <a:gd name="T10" fmla="*/ 2 w 8"/>
                    <a:gd name="T11" fmla="*/ 8 h 8"/>
                    <a:gd name="T12" fmla="*/ 2 w 8"/>
                    <a:gd name="T13" fmla="*/ 8 h 8"/>
                    <a:gd name="T14" fmla="*/ 0 w 8"/>
                    <a:gd name="T15" fmla="*/ 5 h 8"/>
                    <a:gd name="T16" fmla="*/ 0 w 8"/>
                    <a:gd name="T17" fmla="*/ 5 h 8"/>
                    <a:gd name="T18" fmla="*/ 0 w 8"/>
                    <a:gd name="T19" fmla="*/ 3 h 8"/>
                    <a:gd name="T20" fmla="*/ 0 w 8"/>
                    <a:gd name="T21" fmla="*/ 3 h 8"/>
                    <a:gd name="T22" fmla="*/ 2 w 8"/>
                    <a:gd name="T23" fmla="*/ 3 h 8"/>
                    <a:gd name="T24" fmla="*/ 5 w 8"/>
                    <a:gd name="T25" fmla="*/ 0 h 8"/>
                    <a:gd name="T26" fmla="*/ 8 w 8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8" y="3"/>
                      </a:moveTo>
                      <a:lnTo>
                        <a:pt x="8" y="3"/>
                      </a:lnTo>
                      <a:lnTo>
                        <a:pt x="8" y="5"/>
                      </a:lnTo>
                      <a:lnTo>
                        <a:pt x="5" y="8"/>
                      </a:lnTo>
                      <a:lnTo>
                        <a:pt x="2" y="8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2" y="3"/>
                      </a:lnTo>
                      <a:lnTo>
                        <a:pt x="5" y="0"/>
                      </a:lnTo>
                      <a:lnTo>
                        <a:pt x="8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09" name="Freeform 108"/>
                <p:cNvSpPr>
                  <a:spLocks/>
                </p:cNvSpPr>
                <p:nvPr/>
              </p:nvSpPr>
              <p:spPr bwMode="auto">
                <a:xfrm>
                  <a:off x="2577" y="1956"/>
                  <a:ext cx="8" cy="6"/>
                </a:xfrm>
                <a:custGeom>
                  <a:avLst/>
                  <a:gdLst>
                    <a:gd name="T0" fmla="*/ 8 w 8"/>
                    <a:gd name="T1" fmla="*/ 0 h 6"/>
                    <a:gd name="T2" fmla="*/ 8 w 8"/>
                    <a:gd name="T3" fmla="*/ 3 h 6"/>
                    <a:gd name="T4" fmla="*/ 8 w 8"/>
                    <a:gd name="T5" fmla="*/ 3 h 6"/>
                    <a:gd name="T6" fmla="*/ 8 w 8"/>
                    <a:gd name="T7" fmla="*/ 6 h 6"/>
                    <a:gd name="T8" fmla="*/ 8 w 8"/>
                    <a:gd name="T9" fmla="*/ 6 h 6"/>
                    <a:gd name="T10" fmla="*/ 5 w 8"/>
                    <a:gd name="T11" fmla="*/ 6 h 6"/>
                    <a:gd name="T12" fmla="*/ 3 w 8"/>
                    <a:gd name="T13" fmla="*/ 6 h 6"/>
                    <a:gd name="T14" fmla="*/ 3 w 8"/>
                    <a:gd name="T15" fmla="*/ 6 h 6"/>
                    <a:gd name="T16" fmla="*/ 0 w 8"/>
                    <a:gd name="T17" fmla="*/ 6 h 6"/>
                    <a:gd name="T18" fmla="*/ 0 w 8"/>
                    <a:gd name="T19" fmla="*/ 3 h 6"/>
                    <a:gd name="T20" fmla="*/ 0 w 8"/>
                    <a:gd name="T21" fmla="*/ 0 h 6"/>
                    <a:gd name="T22" fmla="*/ 0 w 8"/>
                    <a:gd name="T23" fmla="*/ 0 h 6"/>
                    <a:gd name="T24" fmla="*/ 3 w 8"/>
                    <a:gd name="T25" fmla="*/ 0 h 6"/>
                    <a:gd name="T26" fmla="*/ 5 w 8"/>
                    <a:gd name="T27" fmla="*/ 0 h 6"/>
                    <a:gd name="T28" fmla="*/ 8 w 8"/>
                    <a:gd name="T29" fmla="*/ 0 h 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6"/>
                    <a:gd name="T47" fmla="*/ 8 w 8"/>
                    <a:gd name="T48" fmla="*/ 6 h 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6">
                      <a:moveTo>
                        <a:pt x="8" y="0"/>
                      </a:moveTo>
                      <a:lnTo>
                        <a:pt x="8" y="3"/>
                      </a:lnTo>
                      <a:lnTo>
                        <a:pt x="8" y="6"/>
                      </a:lnTo>
                      <a:lnTo>
                        <a:pt x="5" y="6"/>
                      </a:lnTo>
                      <a:lnTo>
                        <a:pt x="3" y="6"/>
                      </a:lnTo>
                      <a:lnTo>
                        <a:pt x="0" y="6"/>
                      </a:lnTo>
                      <a:lnTo>
                        <a:pt x="0" y="3"/>
                      </a:lnTo>
                      <a:lnTo>
                        <a:pt x="0" y="0"/>
                      </a:lnTo>
                      <a:lnTo>
                        <a:pt x="3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10" name="Freeform 109"/>
                <p:cNvSpPr>
                  <a:spLocks/>
                </p:cNvSpPr>
                <p:nvPr/>
              </p:nvSpPr>
              <p:spPr bwMode="auto">
                <a:xfrm>
                  <a:off x="2582" y="1964"/>
                  <a:ext cx="8" cy="8"/>
                </a:xfrm>
                <a:custGeom>
                  <a:avLst/>
                  <a:gdLst>
                    <a:gd name="T0" fmla="*/ 8 w 8"/>
                    <a:gd name="T1" fmla="*/ 0 h 8"/>
                    <a:gd name="T2" fmla="*/ 8 w 8"/>
                    <a:gd name="T3" fmla="*/ 3 h 8"/>
                    <a:gd name="T4" fmla="*/ 8 w 8"/>
                    <a:gd name="T5" fmla="*/ 3 h 8"/>
                    <a:gd name="T6" fmla="*/ 8 w 8"/>
                    <a:gd name="T7" fmla="*/ 6 h 8"/>
                    <a:gd name="T8" fmla="*/ 8 w 8"/>
                    <a:gd name="T9" fmla="*/ 6 h 8"/>
                    <a:gd name="T10" fmla="*/ 5 w 8"/>
                    <a:gd name="T11" fmla="*/ 8 h 8"/>
                    <a:gd name="T12" fmla="*/ 3 w 8"/>
                    <a:gd name="T13" fmla="*/ 8 h 8"/>
                    <a:gd name="T14" fmla="*/ 3 w 8"/>
                    <a:gd name="T15" fmla="*/ 8 h 8"/>
                    <a:gd name="T16" fmla="*/ 0 w 8"/>
                    <a:gd name="T17" fmla="*/ 6 h 8"/>
                    <a:gd name="T18" fmla="*/ 0 w 8"/>
                    <a:gd name="T19" fmla="*/ 6 h 8"/>
                    <a:gd name="T20" fmla="*/ 0 w 8"/>
                    <a:gd name="T21" fmla="*/ 3 h 8"/>
                    <a:gd name="T22" fmla="*/ 3 w 8"/>
                    <a:gd name="T23" fmla="*/ 3 h 8"/>
                    <a:gd name="T24" fmla="*/ 3 w 8"/>
                    <a:gd name="T25" fmla="*/ 0 h 8"/>
                    <a:gd name="T26" fmla="*/ 5 w 8"/>
                    <a:gd name="T27" fmla="*/ 0 h 8"/>
                    <a:gd name="T28" fmla="*/ 8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8" y="0"/>
                      </a:moveTo>
                      <a:lnTo>
                        <a:pt x="8" y="3"/>
                      </a:lnTo>
                      <a:lnTo>
                        <a:pt x="8" y="6"/>
                      </a:lnTo>
                      <a:lnTo>
                        <a:pt x="5" y="8"/>
                      </a:lnTo>
                      <a:lnTo>
                        <a:pt x="3" y="8"/>
                      </a:lnTo>
                      <a:lnTo>
                        <a:pt x="0" y="6"/>
                      </a:lnTo>
                      <a:lnTo>
                        <a:pt x="0" y="3"/>
                      </a:lnTo>
                      <a:lnTo>
                        <a:pt x="3" y="3"/>
                      </a:lnTo>
                      <a:lnTo>
                        <a:pt x="3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11" name="Freeform 110"/>
                <p:cNvSpPr>
                  <a:spLocks/>
                </p:cNvSpPr>
                <p:nvPr/>
              </p:nvSpPr>
              <p:spPr bwMode="auto">
                <a:xfrm>
                  <a:off x="2590" y="1975"/>
                  <a:ext cx="8" cy="8"/>
                </a:xfrm>
                <a:custGeom>
                  <a:avLst/>
                  <a:gdLst>
                    <a:gd name="T0" fmla="*/ 5 w 8"/>
                    <a:gd name="T1" fmla="*/ 0 h 8"/>
                    <a:gd name="T2" fmla="*/ 8 w 8"/>
                    <a:gd name="T3" fmla="*/ 2 h 8"/>
                    <a:gd name="T4" fmla="*/ 8 w 8"/>
                    <a:gd name="T5" fmla="*/ 2 h 8"/>
                    <a:gd name="T6" fmla="*/ 8 w 8"/>
                    <a:gd name="T7" fmla="*/ 5 h 8"/>
                    <a:gd name="T8" fmla="*/ 8 w 8"/>
                    <a:gd name="T9" fmla="*/ 5 h 8"/>
                    <a:gd name="T10" fmla="*/ 5 w 8"/>
                    <a:gd name="T11" fmla="*/ 8 h 8"/>
                    <a:gd name="T12" fmla="*/ 3 w 8"/>
                    <a:gd name="T13" fmla="*/ 8 h 8"/>
                    <a:gd name="T14" fmla="*/ 0 w 8"/>
                    <a:gd name="T15" fmla="*/ 8 h 8"/>
                    <a:gd name="T16" fmla="*/ 0 w 8"/>
                    <a:gd name="T17" fmla="*/ 5 h 8"/>
                    <a:gd name="T18" fmla="*/ 0 w 8"/>
                    <a:gd name="T19" fmla="*/ 5 h 8"/>
                    <a:gd name="T20" fmla="*/ 0 w 8"/>
                    <a:gd name="T21" fmla="*/ 2 h 8"/>
                    <a:gd name="T22" fmla="*/ 0 w 8"/>
                    <a:gd name="T23" fmla="*/ 0 h 8"/>
                    <a:gd name="T24" fmla="*/ 0 w 8"/>
                    <a:gd name="T25" fmla="*/ 0 h 8"/>
                    <a:gd name="T26" fmla="*/ 3 w 8"/>
                    <a:gd name="T27" fmla="*/ 0 h 8"/>
                    <a:gd name="T28" fmla="*/ 5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5" y="0"/>
                      </a:moveTo>
                      <a:lnTo>
                        <a:pt x="8" y="2"/>
                      </a:lnTo>
                      <a:lnTo>
                        <a:pt x="8" y="5"/>
                      </a:lnTo>
                      <a:lnTo>
                        <a:pt x="5" y="8"/>
                      </a:lnTo>
                      <a:lnTo>
                        <a:pt x="3" y="8"/>
                      </a:lnTo>
                      <a:lnTo>
                        <a:pt x="0" y="8"/>
                      </a:lnTo>
                      <a:lnTo>
                        <a:pt x="0" y="5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3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12" name="Freeform 111"/>
                <p:cNvSpPr>
                  <a:spLocks/>
                </p:cNvSpPr>
                <p:nvPr/>
              </p:nvSpPr>
              <p:spPr bwMode="auto">
                <a:xfrm>
                  <a:off x="2553" y="1938"/>
                  <a:ext cx="8" cy="8"/>
                </a:xfrm>
                <a:custGeom>
                  <a:avLst/>
                  <a:gdLst>
                    <a:gd name="T0" fmla="*/ 8 w 8"/>
                    <a:gd name="T1" fmla="*/ 3 h 8"/>
                    <a:gd name="T2" fmla="*/ 8 w 8"/>
                    <a:gd name="T3" fmla="*/ 3 h 8"/>
                    <a:gd name="T4" fmla="*/ 8 w 8"/>
                    <a:gd name="T5" fmla="*/ 5 h 8"/>
                    <a:gd name="T6" fmla="*/ 8 w 8"/>
                    <a:gd name="T7" fmla="*/ 5 h 8"/>
                    <a:gd name="T8" fmla="*/ 6 w 8"/>
                    <a:gd name="T9" fmla="*/ 8 h 8"/>
                    <a:gd name="T10" fmla="*/ 3 w 8"/>
                    <a:gd name="T11" fmla="*/ 8 h 8"/>
                    <a:gd name="T12" fmla="*/ 3 w 8"/>
                    <a:gd name="T13" fmla="*/ 8 h 8"/>
                    <a:gd name="T14" fmla="*/ 0 w 8"/>
                    <a:gd name="T15" fmla="*/ 5 h 8"/>
                    <a:gd name="T16" fmla="*/ 3 w 8"/>
                    <a:gd name="T17" fmla="*/ 5 h 8"/>
                    <a:gd name="T18" fmla="*/ 3 w 8"/>
                    <a:gd name="T19" fmla="*/ 3 h 8"/>
                    <a:gd name="T20" fmla="*/ 3 w 8"/>
                    <a:gd name="T21" fmla="*/ 3 h 8"/>
                    <a:gd name="T22" fmla="*/ 6 w 8"/>
                    <a:gd name="T23" fmla="*/ 0 h 8"/>
                    <a:gd name="T24" fmla="*/ 8 w 8"/>
                    <a:gd name="T25" fmla="*/ 3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8"/>
                    <a:gd name="T40" fmla="*/ 0 h 8"/>
                    <a:gd name="T41" fmla="*/ 8 w 8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8" h="8">
                      <a:moveTo>
                        <a:pt x="8" y="3"/>
                      </a:moveTo>
                      <a:lnTo>
                        <a:pt x="8" y="3"/>
                      </a:lnTo>
                      <a:lnTo>
                        <a:pt x="8" y="5"/>
                      </a:lnTo>
                      <a:lnTo>
                        <a:pt x="6" y="8"/>
                      </a:lnTo>
                      <a:lnTo>
                        <a:pt x="3" y="8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3" y="3"/>
                      </a:lnTo>
                      <a:lnTo>
                        <a:pt x="6" y="0"/>
                      </a:lnTo>
                      <a:lnTo>
                        <a:pt x="8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13" name="Freeform 112"/>
                <p:cNvSpPr>
                  <a:spLocks/>
                </p:cNvSpPr>
                <p:nvPr/>
              </p:nvSpPr>
              <p:spPr bwMode="auto">
                <a:xfrm>
                  <a:off x="2559" y="1946"/>
                  <a:ext cx="8" cy="8"/>
                </a:xfrm>
                <a:custGeom>
                  <a:avLst/>
                  <a:gdLst>
                    <a:gd name="T0" fmla="*/ 8 w 8"/>
                    <a:gd name="T1" fmla="*/ 3 h 8"/>
                    <a:gd name="T2" fmla="*/ 8 w 8"/>
                    <a:gd name="T3" fmla="*/ 3 h 8"/>
                    <a:gd name="T4" fmla="*/ 8 w 8"/>
                    <a:gd name="T5" fmla="*/ 5 h 8"/>
                    <a:gd name="T6" fmla="*/ 8 w 8"/>
                    <a:gd name="T7" fmla="*/ 5 h 8"/>
                    <a:gd name="T8" fmla="*/ 5 w 8"/>
                    <a:gd name="T9" fmla="*/ 8 h 8"/>
                    <a:gd name="T10" fmla="*/ 2 w 8"/>
                    <a:gd name="T11" fmla="*/ 8 h 8"/>
                    <a:gd name="T12" fmla="*/ 2 w 8"/>
                    <a:gd name="T13" fmla="*/ 8 h 8"/>
                    <a:gd name="T14" fmla="*/ 0 w 8"/>
                    <a:gd name="T15" fmla="*/ 5 h 8"/>
                    <a:gd name="T16" fmla="*/ 0 w 8"/>
                    <a:gd name="T17" fmla="*/ 5 h 8"/>
                    <a:gd name="T18" fmla="*/ 2 w 8"/>
                    <a:gd name="T19" fmla="*/ 3 h 8"/>
                    <a:gd name="T20" fmla="*/ 2 w 8"/>
                    <a:gd name="T21" fmla="*/ 3 h 8"/>
                    <a:gd name="T22" fmla="*/ 5 w 8"/>
                    <a:gd name="T23" fmla="*/ 0 h 8"/>
                    <a:gd name="T24" fmla="*/ 8 w 8"/>
                    <a:gd name="T25" fmla="*/ 3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8"/>
                    <a:gd name="T40" fmla="*/ 0 h 8"/>
                    <a:gd name="T41" fmla="*/ 8 w 8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8" h="8">
                      <a:moveTo>
                        <a:pt x="8" y="3"/>
                      </a:moveTo>
                      <a:lnTo>
                        <a:pt x="8" y="3"/>
                      </a:lnTo>
                      <a:lnTo>
                        <a:pt x="8" y="5"/>
                      </a:lnTo>
                      <a:lnTo>
                        <a:pt x="5" y="8"/>
                      </a:lnTo>
                      <a:lnTo>
                        <a:pt x="2" y="8"/>
                      </a:lnTo>
                      <a:lnTo>
                        <a:pt x="0" y="5"/>
                      </a:lnTo>
                      <a:lnTo>
                        <a:pt x="2" y="3"/>
                      </a:lnTo>
                      <a:lnTo>
                        <a:pt x="5" y="0"/>
                      </a:lnTo>
                      <a:lnTo>
                        <a:pt x="8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14" name="Freeform 113"/>
                <p:cNvSpPr>
                  <a:spLocks/>
                </p:cNvSpPr>
                <p:nvPr/>
              </p:nvSpPr>
              <p:spPr bwMode="auto">
                <a:xfrm>
                  <a:off x="2564" y="1956"/>
                  <a:ext cx="8" cy="6"/>
                </a:xfrm>
                <a:custGeom>
                  <a:avLst/>
                  <a:gdLst>
                    <a:gd name="T0" fmla="*/ 8 w 8"/>
                    <a:gd name="T1" fmla="*/ 0 h 6"/>
                    <a:gd name="T2" fmla="*/ 8 w 8"/>
                    <a:gd name="T3" fmla="*/ 3 h 6"/>
                    <a:gd name="T4" fmla="*/ 8 w 8"/>
                    <a:gd name="T5" fmla="*/ 3 h 6"/>
                    <a:gd name="T6" fmla="*/ 8 w 8"/>
                    <a:gd name="T7" fmla="*/ 6 h 6"/>
                    <a:gd name="T8" fmla="*/ 8 w 8"/>
                    <a:gd name="T9" fmla="*/ 6 h 6"/>
                    <a:gd name="T10" fmla="*/ 5 w 8"/>
                    <a:gd name="T11" fmla="*/ 6 h 6"/>
                    <a:gd name="T12" fmla="*/ 3 w 8"/>
                    <a:gd name="T13" fmla="*/ 6 h 6"/>
                    <a:gd name="T14" fmla="*/ 3 w 8"/>
                    <a:gd name="T15" fmla="*/ 6 h 6"/>
                    <a:gd name="T16" fmla="*/ 0 w 8"/>
                    <a:gd name="T17" fmla="*/ 6 h 6"/>
                    <a:gd name="T18" fmla="*/ 0 w 8"/>
                    <a:gd name="T19" fmla="*/ 3 h 6"/>
                    <a:gd name="T20" fmla="*/ 0 w 8"/>
                    <a:gd name="T21" fmla="*/ 0 h 6"/>
                    <a:gd name="T22" fmla="*/ 3 w 8"/>
                    <a:gd name="T23" fmla="*/ 0 h 6"/>
                    <a:gd name="T24" fmla="*/ 3 w 8"/>
                    <a:gd name="T25" fmla="*/ 0 h 6"/>
                    <a:gd name="T26" fmla="*/ 5 w 8"/>
                    <a:gd name="T27" fmla="*/ 0 h 6"/>
                    <a:gd name="T28" fmla="*/ 8 w 8"/>
                    <a:gd name="T29" fmla="*/ 0 h 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6"/>
                    <a:gd name="T47" fmla="*/ 8 w 8"/>
                    <a:gd name="T48" fmla="*/ 6 h 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6">
                      <a:moveTo>
                        <a:pt x="8" y="0"/>
                      </a:moveTo>
                      <a:lnTo>
                        <a:pt x="8" y="3"/>
                      </a:lnTo>
                      <a:lnTo>
                        <a:pt x="8" y="6"/>
                      </a:lnTo>
                      <a:lnTo>
                        <a:pt x="5" y="6"/>
                      </a:lnTo>
                      <a:lnTo>
                        <a:pt x="3" y="6"/>
                      </a:lnTo>
                      <a:lnTo>
                        <a:pt x="0" y="6"/>
                      </a:lnTo>
                      <a:lnTo>
                        <a:pt x="0" y="3"/>
                      </a:lnTo>
                      <a:lnTo>
                        <a:pt x="0" y="0"/>
                      </a:lnTo>
                      <a:lnTo>
                        <a:pt x="3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15" name="Freeform 114"/>
                <p:cNvSpPr>
                  <a:spLocks/>
                </p:cNvSpPr>
                <p:nvPr/>
              </p:nvSpPr>
              <p:spPr bwMode="auto">
                <a:xfrm>
                  <a:off x="2569" y="1964"/>
                  <a:ext cx="8" cy="8"/>
                </a:xfrm>
                <a:custGeom>
                  <a:avLst/>
                  <a:gdLst>
                    <a:gd name="T0" fmla="*/ 8 w 8"/>
                    <a:gd name="T1" fmla="*/ 0 h 8"/>
                    <a:gd name="T2" fmla="*/ 8 w 8"/>
                    <a:gd name="T3" fmla="*/ 3 h 8"/>
                    <a:gd name="T4" fmla="*/ 8 w 8"/>
                    <a:gd name="T5" fmla="*/ 6 h 8"/>
                    <a:gd name="T6" fmla="*/ 8 w 8"/>
                    <a:gd name="T7" fmla="*/ 6 h 8"/>
                    <a:gd name="T8" fmla="*/ 8 w 8"/>
                    <a:gd name="T9" fmla="*/ 6 h 8"/>
                    <a:gd name="T10" fmla="*/ 5 w 8"/>
                    <a:gd name="T11" fmla="*/ 8 h 8"/>
                    <a:gd name="T12" fmla="*/ 3 w 8"/>
                    <a:gd name="T13" fmla="*/ 8 h 8"/>
                    <a:gd name="T14" fmla="*/ 3 w 8"/>
                    <a:gd name="T15" fmla="*/ 8 h 8"/>
                    <a:gd name="T16" fmla="*/ 0 w 8"/>
                    <a:gd name="T17" fmla="*/ 8 h 8"/>
                    <a:gd name="T18" fmla="*/ 0 w 8"/>
                    <a:gd name="T19" fmla="*/ 6 h 8"/>
                    <a:gd name="T20" fmla="*/ 3 w 8"/>
                    <a:gd name="T21" fmla="*/ 3 h 8"/>
                    <a:gd name="T22" fmla="*/ 3 w 8"/>
                    <a:gd name="T23" fmla="*/ 3 h 8"/>
                    <a:gd name="T24" fmla="*/ 3 w 8"/>
                    <a:gd name="T25" fmla="*/ 0 h 8"/>
                    <a:gd name="T26" fmla="*/ 5 w 8"/>
                    <a:gd name="T27" fmla="*/ 0 h 8"/>
                    <a:gd name="T28" fmla="*/ 8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8" y="0"/>
                      </a:moveTo>
                      <a:lnTo>
                        <a:pt x="8" y="3"/>
                      </a:lnTo>
                      <a:lnTo>
                        <a:pt x="8" y="6"/>
                      </a:lnTo>
                      <a:lnTo>
                        <a:pt x="5" y="8"/>
                      </a:lnTo>
                      <a:lnTo>
                        <a:pt x="3" y="8"/>
                      </a:lnTo>
                      <a:lnTo>
                        <a:pt x="0" y="8"/>
                      </a:lnTo>
                      <a:lnTo>
                        <a:pt x="0" y="6"/>
                      </a:lnTo>
                      <a:lnTo>
                        <a:pt x="3" y="3"/>
                      </a:lnTo>
                      <a:lnTo>
                        <a:pt x="3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16" name="Freeform 115"/>
                <p:cNvSpPr>
                  <a:spLocks/>
                </p:cNvSpPr>
                <p:nvPr/>
              </p:nvSpPr>
              <p:spPr bwMode="auto">
                <a:xfrm>
                  <a:off x="2574" y="1975"/>
                  <a:ext cx="11" cy="8"/>
                </a:xfrm>
                <a:custGeom>
                  <a:avLst/>
                  <a:gdLst>
                    <a:gd name="T0" fmla="*/ 11 w 11"/>
                    <a:gd name="T1" fmla="*/ 0 h 8"/>
                    <a:gd name="T2" fmla="*/ 11 w 11"/>
                    <a:gd name="T3" fmla="*/ 2 h 8"/>
                    <a:gd name="T4" fmla="*/ 11 w 11"/>
                    <a:gd name="T5" fmla="*/ 2 h 8"/>
                    <a:gd name="T6" fmla="*/ 11 w 11"/>
                    <a:gd name="T7" fmla="*/ 5 h 8"/>
                    <a:gd name="T8" fmla="*/ 11 w 11"/>
                    <a:gd name="T9" fmla="*/ 5 h 8"/>
                    <a:gd name="T10" fmla="*/ 8 w 11"/>
                    <a:gd name="T11" fmla="*/ 8 h 8"/>
                    <a:gd name="T12" fmla="*/ 3 w 11"/>
                    <a:gd name="T13" fmla="*/ 8 h 8"/>
                    <a:gd name="T14" fmla="*/ 3 w 11"/>
                    <a:gd name="T15" fmla="*/ 8 h 8"/>
                    <a:gd name="T16" fmla="*/ 0 w 11"/>
                    <a:gd name="T17" fmla="*/ 8 h 8"/>
                    <a:gd name="T18" fmla="*/ 3 w 11"/>
                    <a:gd name="T19" fmla="*/ 5 h 8"/>
                    <a:gd name="T20" fmla="*/ 3 w 11"/>
                    <a:gd name="T21" fmla="*/ 2 h 8"/>
                    <a:gd name="T22" fmla="*/ 3 w 11"/>
                    <a:gd name="T23" fmla="*/ 2 h 8"/>
                    <a:gd name="T24" fmla="*/ 3 w 11"/>
                    <a:gd name="T25" fmla="*/ 0 h 8"/>
                    <a:gd name="T26" fmla="*/ 11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11" y="0"/>
                      </a:moveTo>
                      <a:lnTo>
                        <a:pt x="11" y="2"/>
                      </a:lnTo>
                      <a:lnTo>
                        <a:pt x="11" y="5"/>
                      </a:lnTo>
                      <a:lnTo>
                        <a:pt x="8" y="8"/>
                      </a:lnTo>
                      <a:lnTo>
                        <a:pt x="3" y="8"/>
                      </a:lnTo>
                      <a:lnTo>
                        <a:pt x="0" y="8"/>
                      </a:lnTo>
                      <a:lnTo>
                        <a:pt x="3" y="5"/>
                      </a:lnTo>
                      <a:lnTo>
                        <a:pt x="3" y="2"/>
                      </a:lnTo>
                      <a:lnTo>
                        <a:pt x="3" y="0"/>
                      </a:lnTo>
                      <a:lnTo>
                        <a:pt x="11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17" name="Freeform 116"/>
                <p:cNvSpPr>
                  <a:spLocks/>
                </p:cNvSpPr>
                <p:nvPr/>
              </p:nvSpPr>
              <p:spPr bwMode="auto">
                <a:xfrm>
                  <a:off x="2543" y="1938"/>
                  <a:ext cx="8" cy="8"/>
                </a:xfrm>
                <a:custGeom>
                  <a:avLst/>
                  <a:gdLst>
                    <a:gd name="T0" fmla="*/ 8 w 8"/>
                    <a:gd name="T1" fmla="*/ 3 h 8"/>
                    <a:gd name="T2" fmla="*/ 8 w 8"/>
                    <a:gd name="T3" fmla="*/ 3 h 8"/>
                    <a:gd name="T4" fmla="*/ 8 w 8"/>
                    <a:gd name="T5" fmla="*/ 5 h 8"/>
                    <a:gd name="T6" fmla="*/ 8 w 8"/>
                    <a:gd name="T7" fmla="*/ 5 h 8"/>
                    <a:gd name="T8" fmla="*/ 5 w 8"/>
                    <a:gd name="T9" fmla="*/ 8 h 8"/>
                    <a:gd name="T10" fmla="*/ 3 w 8"/>
                    <a:gd name="T11" fmla="*/ 8 h 8"/>
                    <a:gd name="T12" fmla="*/ 0 w 8"/>
                    <a:gd name="T13" fmla="*/ 8 h 8"/>
                    <a:gd name="T14" fmla="*/ 0 w 8"/>
                    <a:gd name="T15" fmla="*/ 5 h 8"/>
                    <a:gd name="T16" fmla="*/ 0 w 8"/>
                    <a:gd name="T17" fmla="*/ 5 h 8"/>
                    <a:gd name="T18" fmla="*/ 0 w 8"/>
                    <a:gd name="T19" fmla="*/ 3 h 8"/>
                    <a:gd name="T20" fmla="*/ 0 w 8"/>
                    <a:gd name="T21" fmla="*/ 3 h 8"/>
                    <a:gd name="T22" fmla="*/ 3 w 8"/>
                    <a:gd name="T23" fmla="*/ 3 h 8"/>
                    <a:gd name="T24" fmla="*/ 5 w 8"/>
                    <a:gd name="T25" fmla="*/ 0 h 8"/>
                    <a:gd name="T26" fmla="*/ 8 w 8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8" y="3"/>
                      </a:moveTo>
                      <a:lnTo>
                        <a:pt x="8" y="3"/>
                      </a:lnTo>
                      <a:lnTo>
                        <a:pt x="8" y="5"/>
                      </a:lnTo>
                      <a:lnTo>
                        <a:pt x="5" y="8"/>
                      </a:lnTo>
                      <a:lnTo>
                        <a:pt x="3" y="8"/>
                      </a:lnTo>
                      <a:lnTo>
                        <a:pt x="0" y="8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3" y="3"/>
                      </a:lnTo>
                      <a:lnTo>
                        <a:pt x="5" y="0"/>
                      </a:lnTo>
                      <a:lnTo>
                        <a:pt x="8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18" name="Freeform 117"/>
                <p:cNvSpPr>
                  <a:spLocks/>
                </p:cNvSpPr>
                <p:nvPr/>
              </p:nvSpPr>
              <p:spPr bwMode="auto">
                <a:xfrm>
                  <a:off x="2546" y="1946"/>
                  <a:ext cx="10" cy="8"/>
                </a:xfrm>
                <a:custGeom>
                  <a:avLst/>
                  <a:gdLst>
                    <a:gd name="T0" fmla="*/ 10 w 10"/>
                    <a:gd name="T1" fmla="*/ 3 h 8"/>
                    <a:gd name="T2" fmla="*/ 10 w 10"/>
                    <a:gd name="T3" fmla="*/ 3 h 8"/>
                    <a:gd name="T4" fmla="*/ 10 w 10"/>
                    <a:gd name="T5" fmla="*/ 5 h 8"/>
                    <a:gd name="T6" fmla="*/ 10 w 10"/>
                    <a:gd name="T7" fmla="*/ 5 h 8"/>
                    <a:gd name="T8" fmla="*/ 7 w 10"/>
                    <a:gd name="T9" fmla="*/ 5 h 8"/>
                    <a:gd name="T10" fmla="*/ 5 w 10"/>
                    <a:gd name="T11" fmla="*/ 8 h 8"/>
                    <a:gd name="T12" fmla="*/ 2 w 10"/>
                    <a:gd name="T13" fmla="*/ 8 h 8"/>
                    <a:gd name="T14" fmla="*/ 2 w 10"/>
                    <a:gd name="T15" fmla="*/ 8 h 8"/>
                    <a:gd name="T16" fmla="*/ 0 w 10"/>
                    <a:gd name="T17" fmla="*/ 5 h 8"/>
                    <a:gd name="T18" fmla="*/ 2 w 10"/>
                    <a:gd name="T19" fmla="*/ 5 h 8"/>
                    <a:gd name="T20" fmla="*/ 2 w 10"/>
                    <a:gd name="T21" fmla="*/ 3 h 8"/>
                    <a:gd name="T22" fmla="*/ 2 w 10"/>
                    <a:gd name="T23" fmla="*/ 3 h 8"/>
                    <a:gd name="T24" fmla="*/ 7 w 10"/>
                    <a:gd name="T25" fmla="*/ 0 h 8"/>
                    <a:gd name="T26" fmla="*/ 10 w 10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10" y="3"/>
                      </a:moveTo>
                      <a:lnTo>
                        <a:pt x="10" y="3"/>
                      </a:lnTo>
                      <a:lnTo>
                        <a:pt x="10" y="5"/>
                      </a:lnTo>
                      <a:lnTo>
                        <a:pt x="7" y="5"/>
                      </a:lnTo>
                      <a:lnTo>
                        <a:pt x="5" y="8"/>
                      </a:lnTo>
                      <a:lnTo>
                        <a:pt x="2" y="8"/>
                      </a:lnTo>
                      <a:lnTo>
                        <a:pt x="0" y="5"/>
                      </a:ln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7" y="0"/>
                      </a:lnTo>
                      <a:lnTo>
                        <a:pt x="10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19" name="Freeform 118"/>
                <p:cNvSpPr>
                  <a:spLocks/>
                </p:cNvSpPr>
                <p:nvPr/>
              </p:nvSpPr>
              <p:spPr bwMode="auto">
                <a:xfrm>
                  <a:off x="2551" y="1956"/>
                  <a:ext cx="8" cy="6"/>
                </a:xfrm>
                <a:custGeom>
                  <a:avLst/>
                  <a:gdLst>
                    <a:gd name="T0" fmla="*/ 8 w 8"/>
                    <a:gd name="T1" fmla="*/ 0 h 6"/>
                    <a:gd name="T2" fmla="*/ 8 w 8"/>
                    <a:gd name="T3" fmla="*/ 3 h 6"/>
                    <a:gd name="T4" fmla="*/ 8 w 8"/>
                    <a:gd name="T5" fmla="*/ 3 h 6"/>
                    <a:gd name="T6" fmla="*/ 8 w 8"/>
                    <a:gd name="T7" fmla="*/ 6 h 6"/>
                    <a:gd name="T8" fmla="*/ 8 w 8"/>
                    <a:gd name="T9" fmla="*/ 6 h 6"/>
                    <a:gd name="T10" fmla="*/ 5 w 8"/>
                    <a:gd name="T11" fmla="*/ 6 h 6"/>
                    <a:gd name="T12" fmla="*/ 2 w 8"/>
                    <a:gd name="T13" fmla="*/ 6 h 6"/>
                    <a:gd name="T14" fmla="*/ 2 w 8"/>
                    <a:gd name="T15" fmla="*/ 6 h 6"/>
                    <a:gd name="T16" fmla="*/ 0 w 8"/>
                    <a:gd name="T17" fmla="*/ 6 h 6"/>
                    <a:gd name="T18" fmla="*/ 0 w 8"/>
                    <a:gd name="T19" fmla="*/ 6 h 6"/>
                    <a:gd name="T20" fmla="*/ 2 w 8"/>
                    <a:gd name="T21" fmla="*/ 3 h 6"/>
                    <a:gd name="T22" fmla="*/ 2 w 8"/>
                    <a:gd name="T23" fmla="*/ 0 h 6"/>
                    <a:gd name="T24" fmla="*/ 2 w 8"/>
                    <a:gd name="T25" fmla="*/ 0 h 6"/>
                    <a:gd name="T26" fmla="*/ 5 w 8"/>
                    <a:gd name="T27" fmla="*/ 0 h 6"/>
                    <a:gd name="T28" fmla="*/ 8 w 8"/>
                    <a:gd name="T29" fmla="*/ 0 h 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6"/>
                    <a:gd name="T47" fmla="*/ 8 w 8"/>
                    <a:gd name="T48" fmla="*/ 6 h 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6">
                      <a:moveTo>
                        <a:pt x="8" y="0"/>
                      </a:moveTo>
                      <a:lnTo>
                        <a:pt x="8" y="3"/>
                      </a:lnTo>
                      <a:lnTo>
                        <a:pt x="8" y="6"/>
                      </a:lnTo>
                      <a:lnTo>
                        <a:pt x="5" y="6"/>
                      </a:lnTo>
                      <a:lnTo>
                        <a:pt x="2" y="6"/>
                      </a:lnTo>
                      <a:lnTo>
                        <a:pt x="0" y="6"/>
                      </a:lnTo>
                      <a:lnTo>
                        <a:pt x="2" y="3"/>
                      </a:lnTo>
                      <a:lnTo>
                        <a:pt x="2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20" name="Freeform 119"/>
                <p:cNvSpPr>
                  <a:spLocks/>
                </p:cNvSpPr>
                <p:nvPr/>
              </p:nvSpPr>
              <p:spPr bwMode="auto">
                <a:xfrm>
                  <a:off x="2556" y="1964"/>
                  <a:ext cx="8" cy="8"/>
                </a:xfrm>
                <a:custGeom>
                  <a:avLst/>
                  <a:gdLst>
                    <a:gd name="T0" fmla="*/ 8 w 8"/>
                    <a:gd name="T1" fmla="*/ 0 h 8"/>
                    <a:gd name="T2" fmla="*/ 8 w 8"/>
                    <a:gd name="T3" fmla="*/ 3 h 8"/>
                    <a:gd name="T4" fmla="*/ 8 w 8"/>
                    <a:gd name="T5" fmla="*/ 6 h 8"/>
                    <a:gd name="T6" fmla="*/ 8 w 8"/>
                    <a:gd name="T7" fmla="*/ 6 h 8"/>
                    <a:gd name="T8" fmla="*/ 8 w 8"/>
                    <a:gd name="T9" fmla="*/ 8 h 8"/>
                    <a:gd name="T10" fmla="*/ 5 w 8"/>
                    <a:gd name="T11" fmla="*/ 8 h 8"/>
                    <a:gd name="T12" fmla="*/ 3 w 8"/>
                    <a:gd name="T13" fmla="*/ 8 h 8"/>
                    <a:gd name="T14" fmla="*/ 3 w 8"/>
                    <a:gd name="T15" fmla="*/ 8 h 8"/>
                    <a:gd name="T16" fmla="*/ 0 w 8"/>
                    <a:gd name="T17" fmla="*/ 8 h 8"/>
                    <a:gd name="T18" fmla="*/ 0 w 8"/>
                    <a:gd name="T19" fmla="*/ 6 h 8"/>
                    <a:gd name="T20" fmla="*/ 0 w 8"/>
                    <a:gd name="T21" fmla="*/ 3 h 8"/>
                    <a:gd name="T22" fmla="*/ 3 w 8"/>
                    <a:gd name="T23" fmla="*/ 3 h 8"/>
                    <a:gd name="T24" fmla="*/ 3 w 8"/>
                    <a:gd name="T25" fmla="*/ 0 h 8"/>
                    <a:gd name="T26" fmla="*/ 5 w 8"/>
                    <a:gd name="T27" fmla="*/ 0 h 8"/>
                    <a:gd name="T28" fmla="*/ 8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8" y="0"/>
                      </a:moveTo>
                      <a:lnTo>
                        <a:pt x="8" y="3"/>
                      </a:lnTo>
                      <a:lnTo>
                        <a:pt x="8" y="6"/>
                      </a:lnTo>
                      <a:lnTo>
                        <a:pt x="8" y="8"/>
                      </a:lnTo>
                      <a:lnTo>
                        <a:pt x="5" y="8"/>
                      </a:lnTo>
                      <a:lnTo>
                        <a:pt x="3" y="8"/>
                      </a:lnTo>
                      <a:lnTo>
                        <a:pt x="0" y="8"/>
                      </a:lnTo>
                      <a:lnTo>
                        <a:pt x="0" y="6"/>
                      </a:lnTo>
                      <a:lnTo>
                        <a:pt x="0" y="3"/>
                      </a:lnTo>
                      <a:lnTo>
                        <a:pt x="3" y="3"/>
                      </a:lnTo>
                      <a:lnTo>
                        <a:pt x="3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21" name="Freeform 120"/>
                <p:cNvSpPr>
                  <a:spLocks/>
                </p:cNvSpPr>
                <p:nvPr/>
              </p:nvSpPr>
              <p:spPr bwMode="auto">
                <a:xfrm>
                  <a:off x="2561" y="1975"/>
                  <a:ext cx="11" cy="8"/>
                </a:xfrm>
                <a:custGeom>
                  <a:avLst/>
                  <a:gdLst>
                    <a:gd name="T0" fmla="*/ 8 w 11"/>
                    <a:gd name="T1" fmla="*/ 0 h 8"/>
                    <a:gd name="T2" fmla="*/ 11 w 11"/>
                    <a:gd name="T3" fmla="*/ 2 h 8"/>
                    <a:gd name="T4" fmla="*/ 11 w 11"/>
                    <a:gd name="T5" fmla="*/ 5 h 8"/>
                    <a:gd name="T6" fmla="*/ 11 w 11"/>
                    <a:gd name="T7" fmla="*/ 5 h 8"/>
                    <a:gd name="T8" fmla="*/ 8 w 11"/>
                    <a:gd name="T9" fmla="*/ 8 h 8"/>
                    <a:gd name="T10" fmla="*/ 6 w 11"/>
                    <a:gd name="T11" fmla="*/ 8 h 8"/>
                    <a:gd name="T12" fmla="*/ 3 w 11"/>
                    <a:gd name="T13" fmla="*/ 8 h 8"/>
                    <a:gd name="T14" fmla="*/ 3 w 11"/>
                    <a:gd name="T15" fmla="*/ 8 h 8"/>
                    <a:gd name="T16" fmla="*/ 0 w 11"/>
                    <a:gd name="T17" fmla="*/ 8 h 8"/>
                    <a:gd name="T18" fmla="*/ 0 w 11"/>
                    <a:gd name="T19" fmla="*/ 5 h 8"/>
                    <a:gd name="T20" fmla="*/ 0 w 11"/>
                    <a:gd name="T21" fmla="*/ 2 h 8"/>
                    <a:gd name="T22" fmla="*/ 3 w 11"/>
                    <a:gd name="T23" fmla="*/ 2 h 8"/>
                    <a:gd name="T24" fmla="*/ 3 w 11"/>
                    <a:gd name="T25" fmla="*/ 0 h 8"/>
                    <a:gd name="T26" fmla="*/ 6 w 11"/>
                    <a:gd name="T27" fmla="*/ 0 h 8"/>
                    <a:gd name="T28" fmla="*/ 8 w 11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8"/>
                    <a:gd name="T47" fmla="*/ 11 w 11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8">
                      <a:moveTo>
                        <a:pt x="8" y="0"/>
                      </a:moveTo>
                      <a:lnTo>
                        <a:pt x="11" y="2"/>
                      </a:lnTo>
                      <a:lnTo>
                        <a:pt x="11" y="5"/>
                      </a:lnTo>
                      <a:lnTo>
                        <a:pt x="8" y="8"/>
                      </a:lnTo>
                      <a:lnTo>
                        <a:pt x="6" y="8"/>
                      </a:lnTo>
                      <a:lnTo>
                        <a:pt x="3" y="8"/>
                      </a:lnTo>
                      <a:lnTo>
                        <a:pt x="0" y="8"/>
                      </a:lnTo>
                      <a:lnTo>
                        <a:pt x="0" y="5"/>
                      </a:lnTo>
                      <a:lnTo>
                        <a:pt x="0" y="2"/>
                      </a:lnTo>
                      <a:lnTo>
                        <a:pt x="3" y="2"/>
                      </a:lnTo>
                      <a:lnTo>
                        <a:pt x="3" y="0"/>
                      </a:lnTo>
                      <a:lnTo>
                        <a:pt x="6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22" name="Freeform 121"/>
                <p:cNvSpPr>
                  <a:spLocks/>
                </p:cNvSpPr>
                <p:nvPr/>
              </p:nvSpPr>
              <p:spPr bwMode="auto">
                <a:xfrm>
                  <a:off x="2627" y="1896"/>
                  <a:ext cx="76" cy="84"/>
                </a:xfrm>
                <a:custGeom>
                  <a:avLst/>
                  <a:gdLst>
                    <a:gd name="T0" fmla="*/ 42 w 76"/>
                    <a:gd name="T1" fmla="*/ 0 h 84"/>
                    <a:gd name="T2" fmla="*/ 36 w 76"/>
                    <a:gd name="T3" fmla="*/ 0 h 84"/>
                    <a:gd name="T4" fmla="*/ 28 w 76"/>
                    <a:gd name="T5" fmla="*/ 0 h 84"/>
                    <a:gd name="T6" fmla="*/ 21 w 76"/>
                    <a:gd name="T7" fmla="*/ 3 h 84"/>
                    <a:gd name="T8" fmla="*/ 13 w 76"/>
                    <a:gd name="T9" fmla="*/ 8 h 84"/>
                    <a:gd name="T10" fmla="*/ 10 w 76"/>
                    <a:gd name="T11" fmla="*/ 13 h 84"/>
                    <a:gd name="T12" fmla="*/ 5 w 76"/>
                    <a:gd name="T13" fmla="*/ 21 h 84"/>
                    <a:gd name="T14" fmla="*/ 0 w 76"/>
                    <a:gd name="T15" fmla="*/ 34 h 84"/>
                    <a:gd name="T16" fmla="*/ 0 w 76"/>
                    <a:gd name="T17" fmla="*/ 50 h 84"/>
                    <a:gd name="T18" fmla="*/ 0 w 76"/>
                    <a:gd name="T19" fmla="*/ 55 h 84"/>
                    <a:gd name="T20" fmla="*/ 2 w 76"/>
                    <a:gd name="T21" fmla="*/ 63 h 84"/>
                    <a:gd name="T22" fmla="*/ 8 w 76"/>
                    <a:gd name="T23" fmla="*/ 74 h 84"/>
                    <a:gd name="T24" fmla="*/ 18 w 76"/>
                    <a:gd name="T25" fmla="*/ 81 h 84"/>
                    <a:gd name="T26" fmla="*/ 28 w 76"/>
                    <a:gd name="T27" fmla="*/ 84 h 84"/>
                    <a:gd name="T28" fmla="*/ 39 w 76"/>
                    <a:gd name="T29" fmla="*/ 81 h 84"/>
                    <a:gd name="T30" fmla="*/ 49 w 76"/>
                    <a:gd name="T31" fmla="*/ 74 h 84"/>
                    <a:gd name="T32" fmla="*/ 60 w 76"/>
                    <a:gd name="T33" fmla="*/ 63 h 84"/>
                    <a:gd name="T34" fmla="*/ 70 w 76"/>
                    <a:gd name="T35" fmla="*/ 50 h 84"/>
                    <a:gd name="T36" fmla="*/ 76 w 76"/>
                    <a:gd name="T37" fmla="*/ 34 h 84"/>
                    <a:gd name="T38" fmla="*/ 73 w 76"/>
                    <a:gd name="T39" fmla="*/ 21 h 84"/>
                    <a:gd name="T40" fmla="*/ 68 w 76"/>
                    <a:gd name="T41" fmla="*/ 8 h 84"/>
                    <a:gd name="T42" fmla="*/ 55 w 76"/>
                    <a:gd name="T43" fmla="*/ 3 h 84"/>
                    <a:gd name="T44" fmla="*/ 42 w 76"/>
                    <a:gd name="T45" fmla="*/ 0 h 84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76"/>
                    <a:gd name="T70" fmla="*/ 0 h 84"/>
                    <a:gd name="T71" fmla="*/ 76 w 76"/>
                    <a:gd name="T72" fmla="*/ 84 h 84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76" h="84">
                      <a:moveTo>
                        <a:pt x="42" y="0"/>
                      </a:moveTo>
                      <a:lnTo>
                        <a:pt x="36" y="0"/>
                      </a:lnTo>
                      <a:lnTo>
                        <a:pt x="28" y="0"/>
                      </a:lnTo>
                      <a:lnTo>
                        <a:pt x="21" y="3"/>
                      </a:lnTo>
                      <a:lnTo>
                        <a:pt x="13" y="8"/>
                      </a:lnTo>
                      <a:lnTo>
                        <a:pt x="10" y="13"/>
                      </a:lnTo>
                      <a:lnTo>
                        <a:pt x="5" y="21"/>
                      </a:lnTo>
                      <a:lnTo>
                        <a:pt x="0" y="34"/>
                      </a:lnTo>
                      <a:lnTo>
                        <a:pt x="0" y="50"/>
                      </a:lnTo>
                      <a:lnTo>
                        <a:pt x="0" y="55"/>
                      </a:lnTo>
                      <a:lnTo>
                        <a:pt x="2" y="63"/>
                      </a:lnTo>
                      <a:lnTo>
                        <a:pt x="8" y="74"/>
                      </a:lnTo>
                      <a:lnTo>
                        <a:pt x="18" y="81"/>
                      </a:lnTo>
                      <a:lnTo>
                        <a:pt x="28" y="84"/>
                      </a:lnTo>
                      <a:lnTo>
                        <a:pt x="39" y="81"/>
                      </a:lnTo>
                      <a:lnTo>
                        <a:pt x="49" y="74"/>
                      </a:lnTo>
                      <a:lnTo>
                        <a:pt x="60" y="63"/>
                      </a:lnTo>
                      <a:lnTo>
                        <a:pt x="70" y="50"/>
                      </a:lnTo>
                      <a:lnTo>
                        <a:pt x="76" y="34"/>
                      </a:lnTo>
                      <a:lnTo>
                        <a:pt x="73" y="21"/>
                      </a:lnTo>
                      <a:lnTo>
                        <a:pt x="68" y="8"/>
                      </a:lnTo>
                      <a:lnTo>
                        <a:pt x="55" y="3"/>
                      </a:lnTo>
                      <a:lnTo>
                        <a:pt x="42" y="0"/>
                      </a:lnTo>
                      <a:close/>
                    </a:path>
                  </a:pathLst>
                </a:custGeom>
                <a:solidFill>
                  <a:srgbClr val="92ADB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23" name="Freeform 122"/>
                <p:cNvSpPr>
                  <a:spLocks/>
                </p:cNvSpPr>
                <p:nvPr/>
              </p:nvSpPr>
              <p:spPr bwMode="auto">
                <a:xfrm>
                  <a:off x="2640" y="1894"/>
                  <a:ext cx="29" cy="10"/>
                </a:xfrm>
                <a:custGeom>
                  <a:avLst/>
                  <a:gdLst>
                    <a:gd name="T0" fmla="*/ 2 w 29"/>
                    <a:gd name="T1" fmla="*/ 10 h 10"/>
                    <a:gd name="T2" fmla="*/ 2 w 29"/>
                    <a:gd name="T3" fmla="*/ 10 h 10"/>
                    <a:gd name="T4" fmla="*/ 5 w 29"/>
                    <a:gd name="T5" fmla="*/ 7 h 10"/>
                    <a:gd name="T6" fmla="*/ 8 w 29"/>
                    <a:gd name="T7" fmla="*/ 5 h 10"/>
                    <a:gd name="T8" fmla="*/ 10 w 29"/>
                    <a:gd name="T9" fmla="*/ 5 h 10"/>
                    <a:gd name="T10" fmla="*/ 15 w 29"/>
                    <a:gd name="T11" fmla="*/ 5 h 10"/>
                    <a:gd name="T12" fmla="*/ 18 w 29"/>
                    <a:gd name="T13" fmla="*/ 5 h 10"/>
                    <a:gd name="T14" fmla="*/ 23 w 29"/>
                    <a:gd name="T15" fmla="*/ 2 h 10"/>
                    <a:gd name="T16" fmla="*/ 26 w 29"/>
                    <a:gd name="T17" fmla="*/ 5 h 10"/>
                    <a:gd name="T18" fmla="*/ 29 w 29"/>
                    <a:gd name="T19" fmla="*/ 5 h 10"/>
                    <a:gd name="T20" fmla="*/ 29 w 29"/>
                    <a:gd name="T21" fmla="*/ 0 h 10"/>
                    <a:gd name="T22" fmla="*/ 26 w 29"/>
                    <a:gd name="T23" fmla="*/ 0 h 10"/>
                    <a:gd name="T24" fmla="*/ 23 w 29"/>
                    <a:gd name="T25" fmla="*/ 0 h 10"/>
                    <a:gd name="T26" fmla="*/ 18 w 29"/>
                    <a:gd name="T27" fmla="*/ 0 h 10"/>
                    <a:gd name="T28" fmla="*/ 15 w 29"/>
                    <a:gd name="T29" fmla="*/ 0 h 10"/>
                    <a:gd name="T30" fmla="*/ 10 w 29"/>
                    <a:gd name="T31" fmla="*/ 2 h 10"/>
                    <a:gd name="T32" fmla="*/ 5 w 29"/>
                    <a:gd name="T33" fmla="*/ 2 h 10"/>
                    <a:gd name="T34" fmla="*/ 2 w 29"/>
                    <a:gd name="T35" fmla="*/ 5 h 10"/>
                    <a:gd name="T36" fmla="*/ 0 w 29"/>
                    <a:gd name="T37" fmla="*/ 7 h 10"/>
                    <a:gd name="T38" fmla="*/ 0 w 29"/>
                    <a:gd name="T39" fmla="*/ 7 h 10"/>
                    <a:gd name="T40" fmla="*/ 2 w 29"/>
                    <a:gd name="T41" fmla="*/ 10 h 1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9"/>
                    <a:gd name="T64" fmla="*/ 0 h 10"/>
                    <a:gd name="T65" fmla="*/ 29 w 29"/>
                    <a:gd name="T66" fmla="*/ 10 h 1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9" h="10">
                      <a:moveTo>
                        <a:pt x="2" y="10"/>
                      </a:moveTo>
                      <a:lnTo>
                        <a:pt x="2" y="10"/>
                      </a:lnTo>
                      <a:lnTo>
                        <a:pt x="5" y="7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15" y="5"/>
                      </a:lnTo>
                      <a:lnTo>
                        <a:pt x="18" y="5"/>
                      </a:lnTo>
                      <a:lnTo>
                        <a:pt x="23" y="2"/>
                      </a:lnTo>
                      <a:lnTo>
                        <a:pt x="26" y="5"/>
                      </a:lnTo>
                      <a:lnTo>
                        <a:pt x="29" y="5"/>
                      </a:lnTo>
                      <a:lnTo>
                        <a:pt x="29" y="0"/>
                      </a:lnTo>
                      <a:lnTo>
                        <a:pt x="26" y="0"/>
                      </a:lnTo>
                      <a:lnTo>
                        <a:pt x="23" y="0"/>
                      </a:lnTo>
                      <a:lnTo>
                        <a:pt x="18" y="0"/>
                      </a:lnTo>
                      <a:lnTo>
                        <a:pt x="15" y="0"/>
                      </a:lnTo>
                      <a:lnTo>
                        <a:pt x="10" y="2"/>
                      </a:lnTo>
                      <a:lnTo>
                        <a:pt x="5" y="2"/>
                      </a:lnTo>
                      <a:lnTo>
                        <a:pt x="2" y="5"/>
                      </a:lnTo>
                      <a:lnTo>
                        <a:pt x="0" y="7"/>
                      </a:lnTo>
                      <a:lnTo>
                        <a:pt x="2" y="1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24" name="Freeform 123"/>
                <p:cNvSpPr>
                  <a:spLocks/>
                </p:cNvSpPr>
                <p:nvPr/>
              </p:nvSpPr>
              <p:spPr bwMode="auto">
                <a:xfrm>
                  <a:off x="2627" y="1901"/>
                  <a:ext cx="15" cy="29"/>
                </a:xfrm>
                <a:custGeom>
                  <a:avLst/>
                  <a:gdLst>
                    <a:gd name="T0" fmla="*/ 2 w 15"/>
                    <a:gd name="T1" fmla="*/ 29 h 29"/>
                    <a:gd name="T2" fmla="*/ 2 w 15"/>
                    <a:gd name="T3" fmla="*/ 29 h 29"/>
                    <a:gd name="T4" fmla="*/ 2 w 15"/>
                    <a:gd name="T5" fmla="*/ 27 h 29"/>
                    <a:gd name="T6" fmla="*/ 5 w 15"/>
                    <a:gd name="T7" fmla="*/ 24 h 29"/>
                    <a:gd name="T8" fmla="*/ 5 w 15"/>
                    <a:gd name="T9" fmla="*/ 19 h 29"/>
                    <a:gd name="T10" fmla="*/ 8 w 15"/>
                    <a:gd name="T11" fmla="*/ 16 h 29"/>
                    <a:gd name="T12" fmla="*/ 8 w 15"/>
                    <a:gd name="T13" fmla="*/ 11 h 29"/>
                    <a:gd name="T14" fmla="*/ 10 w 15"/>
                    <a:gd name="T15" fmla="*/ 8 h 29"/>
                    <a:gd name="T16" fmla="*/ 13 w 15"/>
                    <a:gd name="T17" fmla="*/ 6 h 29"/>
                    <a:gd name="T18" fmla="*/ 15 w 15"/>
                    <a:gd name="T19" fmla="*/ 3 h 29"/>
                    <a:gd name="T20" fmla="*/ 13 w 15"/>
                    <a:gd name="T21" fmla="*/ 0 h 29"/>
                    <a:gd name="T22" fmla="*/ 10 w 15"/>
                    <a:gd name="T23" fmla="*/ 3 h 29"/>
                    <a:gd name="T24" fmla="*/ 8 w 15"/>
                    <a:gd name="T25" fmla="*/ 6 h 29"/>
                    <a:gd name="T26" fmla="*/ 5 w 15"/>
                    <a:gd name="T27" fmla="*/ 11 h 29"/>
                    <a:gd name="T28" fmla="*/ 5 w 15"/>
                    <a:gd name="T29" fmla="*/ 14 h 29"/>
                    <a:gd name="T30" fmla="*/ 2 w 15"/>
                    <a:gd name="T31" fmla="*/ 19 h 29"/>
                    <a:gd name="T32" fmla="*/ 0 w 15"/>
                    <a:gd name="T33" fmla="*/ 21 h 29"/>
                    <a:gd name="T34" fmla="*/ 0 w 15"/>
                    <a:gd name="T35" fmla="*/ 27 h 29"/>
                    <a:gd name="T36" fmla="*/ 0 w 15"/>
                    <a:gd name="T37" fmla="*/ 29 h 29"/>
                    <a:gd name="T38" fmla="*/ 0 w 15"/>
                    <a:gd name="T39" fmla="*/ 29 h 29"/>
                    <a:gd name="T40" fmla="*/ 2 w 15"/>
                    <a:gd name="T41" fmla="*/ 29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5"/>
                    <a:gd name="T64" fmla="*/ 0 h 29"/>
                    <a:gd name="T65" fmla="*/ 15 w 15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5" h="29">
                      <a:moveTo>
                        <a:pt x="2" y="29"/>
                      </a:moveTo>
                      <a:lnTo>
                        <a:pt x="2" y="29"/>
                      </a:lnTo>
                      <a:lnTo>
                        <a:pt x="2" y="27"/>
                      </a:lnTo>
                      <a:lnTo>
                        <a:pt x="5" y="24"/>
                      </a:lnTo>
                      <a:lnTo>
                        <a:pt x="5" y="19"/>
                      </a:lnTo>
                      <a:lnTo>
                        <a:pt x="8" y="16"/>
                      </a:lnTo>
                      <a:lnTo>
                        <a:pt x="8" y="11"/>
                      </a:lnTo>
                      <a:lnTo>
                        <a:pt x="10" y="8"/>
                      </a:lnTo>
                      <a:lnTo>
                        <a:pt x="13" y="6"/>
                      </a:lnTo>
                      <a:lnTo>
                        <a:pt x="15" y="3"/>
                      </a:lnTo>
                      <a:lnTo>
                        <a:pt x="13" y="0"/>
                      </a:lnTo>
                      <a:lnTo>
                        <a:pt x="10" y="3"/>
                      </a:lnTo>
                      <a:lnTo>
                        <a:pt x="8" y="6"/>
                      </a:lnTo>
                      <a:lnTo>
                        <a:pt x="5" y="11"/>
                      </a:lnTo>
                      <a:lnTo>
                        <a:pt x="5" y="14"/>
                      </a:lnTo>
                      <a:lnTo>
                        <a:pt x="2" y="19"/>
                      </a:lnTo>
                      <a:lnTo>
                        <a:pt x="0" y="21"/>
                      </a:lnTo>
                      <a:lnTo>
                        <a:pt x="0" y="27"/>
                      </a:lnTo>
                      <a:lnTo>
                        <a:pt x="0" y="29"/>
                      </a:lnTo>
                      <a:lnTo>
                        <a:pt x="2" y="29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25" name="Freeform 124"/>
                <p:cNvSpPr>
                  <a:spLocks/>
                </p:cNvSpPr>
                <p:nvPr/>
              </p:nvSpPr>
              <p:spPr bwMode="auto">
                <a:xfrm>
                  <a:off x="2624" y="1930"/>
                  <a:ext cx="5" cy="29"/>
                </a:xfrm>
                <a:custGeom>
                  <a:avLst/>
                  <a:gdLst>
                    <a:gd name="T0" fmla="*/ 5 w 5"/>
                    <a:gd name="T1" fmla="*/ 29 h 29"/>
                    <a:gd name="T2" fmla="*/ 5 w 5"/>
                    <a:gd name="T3" fmla="*/ 29 h 29"/>
                    <a:gd name="T4" fmla="*/ 5 w 5"/>
                    <a:gd name="T5" fmla="*/ 24 h 29"/>
                    <a:gd name="T6" fmla="*/ 5 w 5"/>
                    <a:gd name="T7" fmla="*/ 21 h 29"/>
                    <a:gd name="T8" fmla="*/ 5 w 5"/>
                    <a:gd name="T9" fmla="*/ 19 h 29"/>
                    <a:gd name="T10" fmla="*/ 5 w 5"/>
                    <a:gd name="T11" fmla="*/ 16 h 29"/>
                    <a:gd name="T12" fmla="*/ 5 w 5"/>
                    <a:gd name="T13" fmla="*/ 11 h 29"/>
                    <a:gd name="T14" fmla="*/ 5 w 5"/>
                    <a:gd name="T15" fmla="*/ 8 h 29"/>
                    <a:gd name="T16" fmla="*/ 5 w 5"/>
                    <a:gd name="T17" fmla="*/ 5 h 29"/>
                    <a:gd name="T18" fmla="*/ 5 w 5"/>
                    <a:gd name="T19" fmla="*/ 0 h 29"/>
                    <a:gd name="T20" fmla="*/ 3 w 5"/>
                    <a:gd name="T21" fmla="*/ 0 h 29"/>
                    <a:gd name="T22" fmla="*/ 3 w 5"/>
                    <a:gd name="T23" fmla="*/ 3 h 29"/>
                    <a:gd name="T24" fmla="*/ 0 w 5"/>
                    <a:gd name="T25" fmla="*/ 8 h 29"/>
                    <a:gd name="T26" fmla="*/ 0 w 5"/>
                    <a:gd name="T27" fmla="*/ 11 h 29"/>
                    <a:gd name="T28" fmla="*/ 0 w 5"/>
                    <a:gd name="T29" fmla="*/ 16 h 29"/>
                    <a:gd name="T30" fmla="*/ 0 w 5"/>
                    <a:gd name="T31" fmla="*/ 19 h 29"/>
                    <a:gd name="T32" fmla="*/ 0 w 5"/>
                    <a:gd name="T33" fmla="*/ 21 h 29"/>
                    <a:gd name="T34" fmla="*/ 3 w 5"/>
                    <a:gd name="T35" fmla="*/ 26 h 29"/>
                    <a:gd name="T36" fmla="*/ 3 w 5"/>
                    <a:gd name="T37" fmla="*/ 29 h 29"/>
                    <a:gd name="T38" fmla="*/ 3 w 5"/>
                    <a:gd name="T39" fmla="*/ 29 h 29"/>
                    <a:gd name="T40" fmla="*/ 5 w 5"/>
                    <a:gd name="T41" fmla="*/ 29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"/>
                    <a:gd name="T64" fmla="*/ 0 h 29"/>
                    <a:gd name="T65" fmla="*/ 5 w 5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" h="29">
                      <a:moveTo>
                        <a:pt x="5" y="29"/>
                      </a:moveTo>
                      <a:lnTo>
                        <a:pt x="5" y="29"/>
                      </a:lnTo>
                      <a:lnTo>
                        <a:pt x="5" y="24"/>
                      </a:lnTo>
                      <a:lnTo>
                        <a:pt x="5" y="21"/>
                      </a:lnTo>
                      <a:lnTo>
                        <a:pt x="5" y="19"/>
                      </a:lnTo>
                      <a:lnTo>
                        <a:pt x="5" y="16"/>
                      </a:lnTo>
                      <a:lnTo>
                        <a:pt x="5" y="11"/>
                      </a:lnTo>
                      <a:lnTo>
                        <a:pt x="5" y="8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3" y="0"/>
                      </a:lnTo>
                      <a:lnTo>
                        <a:pt x="3" y="3"/>
                      </a:lnTo>
                      <a:lnTo>
                        <a:pt x="0" y="8"/>
                      </a:lnTo>
                      <a:lnTo>
                        <a:pt x="0" y="11"/>
                      </a:lnTo>
                      <a:lnTo>
                        <a:pt x="0" y="16"/>
                      </a:lnTo>
                      <a:lnTo>
                        <a:pt x="0" y="19"/>
                      </a:lnTo>
                      <a:lnTo>
                        <a:pt x="0" y="21"/>
                      </a:lnTo>
                      <a:lnTo>
                        <a:pt x="3" y="26"/>
                      </a:lnTo>
                      <a:lnTo>
                        <a:pt x="3" y="29"/>
                      </a:lnTo>
                      <a:lnTo>
                        <a:pt x="5" y="29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26" name="Freeform 125"/>
                <p:cNvSpPr>
                  <a:spLocks/>
                </p:cNvSpPr>
                <p:nvPr/>
              </p:nvSpPr>
              <p:spPr bwMode="auto">
                <a:xfrm>
                  <a:off x="2627" y="1959"/>
                  <a:ext cx="21" cy="18"/>
                </a:xfrm>
                <a:custGeom>
                  <a:avLst/>
                  <a:gdLst>
                    <a:gd name="T0" fmla="*/ 21 w 21"/>
                    <a:gd name="T1" fmla="*/ 16 h 18"/>
                    <a:gd name="T2" fmla="*/ 21 w 21"/>
                    <a:gd name="T3" fmla="*/ 16 h 18"/>
                    <a:gd name="T4" fmla="*/ 18 w 21"/>
                    <a:gd name="T5" fmla="*/ 13 h 18"/>
                    <a:gd name="T6" fmla="*/ 15 w 21"/>
                    <a:gd name="T7" fmla="*/ 13 h 18"/>
                    <a:gd name="T8" fmla="*/ 13 w 21"/>
                    <a:gd name="T9" fmla="*/ 11 h 18"/>
                    <a:gd name="T10" fmla="*/ 10 w 21"/>
                    <a:gd name="T11" fmla="*/ 8 h 18"/>
                    <a:gd name="T12" fmla="*/ 8 w 21"/>
                    <a:gd name="T13" fmla="*/ 5 h 18"/>
                    <a:gd name="T14" fmla="*/ 5 w 21"/>
                    <a:gd name="T15" fmla="*/ 5 h 18"/>
                    <a:gd name="T16" fmla="*/ 5 w 21"/>
                    <a:gd name="T17" fmla="*/ 3 h 18"/>
                    <a:gd name="T18" fmla="*/ 2 w 21"/>
                    <a:gd name="T19" fmla="*/ 0 h 18"/>
                    <a:gd name="T20" fmla="*/ 0 w 21"/>
                    <a:gd name="T21" fmla="*/ 0 h 18"/>
                    <a:gd name="T22" fmla="*/ 0 w 21"/>
                    <a:gd name="T23" fmla="*/ 3 h 18"/>
                    <a:gd name="T24" fmla="*/ 2 w 21"/>
                    <a:gd name="T25" fmla="*/ 5 h 18"/>
                    <a:gd name="T26" fmla="*/ 5 w 21"/>
                    <a:gd name="T27" fmla="*/ 8 h 18"/>
                    <a:gd name="T28" fmla="*/ 8 w 21"/>
                    <a:gd name="T29" fmla="*/ 11 h 18"/>
                    <a:gd name="T30" fmla="*/ 10 w 21"/>
                    <a:gd name="T31" fmla="*/ 13 h 18"/>
                    <a:gd name="T32" fmla="*/ 13 w 21"/>
                    <a:gd name="T33" fmla="*/ 16 h 18"/>
                    <a:gd name="T34" fmla="*/ 15 w 21"/>
                    <a:gd name="T35" fmla="*/ 18 h 18"/>
                    <a:gd name="T36" fmla="*/ 18 w 21"/>
                    <a:gd name="T37" fmla="*/ 18 h 18"/>
                    <a:gd name="T38" fmla="*/ 18 w 21"/>
                    <a:gd name="T39" fmla="*/ 18 h 18"/>
                    <a:gd name="T40" fmla="*/ 21 w 21"/>
                    <a:gd name="T41" fmla="*/ 16 h 1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18"/>
                    <a:gd name="T65" fmla="*/ 21 w 21"/>
                    <a:gd name="T66" fmla="*/ 18 h 1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18">
                      <a:moveTo>
                        <a:pt x="21" y="16"/>
                      </a:moveTo>
                      <a:lnTo>
                        <a:pt x="21" y="16"/>
                      </a:lnTo>
                      <a:lnTo>
                        <a:pt x="18" y="13"/>
                      </a:lnTo>
                      <a:lnTo>
                        <a:pt x="15" y="13"/>
                      </a:lnTo>
                      <a:lnTo>
                        <a:pt x="13" y="11"/>
                      </a:lnTo>
                      <a:lnTo>
                        <a:pt x="10" y="8"/>
                      </a:lnTo>
                      <a:lnTo>
                        <a:pt x="8" y="5"/>
                      </a:lnTo>
                      <a:lnTo>
                        <a:pt x="5" y="5"/>
                      </a:lnTo>
                      <a:lnTo>
                        <a:pt x="5" y="3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2" y="5"/>
                      </a:lnTo>
                      <a:lnTo>
                        <a:pt x="5" y="8"/>
                      </a:lnTo>
                      <a:lnTo>
                        <a:pt x="8" y="11"/>
                      </a:lnTo>
                      <a:lnTo>
                        <a:pt x="10" y="13"/>
                      </a:lnTo>
                      <a:lnTo>
                        <a:pt x="13" y="16"/>
                      </a:lnTo>
                      <a:lnTo>
                        <a:pt x="15" y="18"/>
                      </a:lnTo>
                      <a:lnTo>
                        <a:pt x="18" y="18"/>
                      </a:lnTo>
                      <a:lnTo>
                        <a:pt x="21" y="16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27" name="Freeform 126"/>
                <p:cNvSpPr>
                  <a:spLocks/>
                </p:cNvSpPr>
                <p:nvPr/>
              </p:nvSpPr>
              <p:spPr bwMode="auto">
                <a:xfrm>
                  <a:off x="2645" y="1975"/>
                  <a:ext cx="21" cy="8"/>
                </a:xfrm>
                <a:custGeom>
                  <a:avLst/>
                  <a:gdLst>
                    <a:gd name="T0" fmla="*/ 18 w 21"/>
                    <a:gd name="T1" fmla="*/ 2 h 8"/>
                    <a:gd name="T2" fmla="*/ 18 w 21"/>
                    <a:gd name="T3" fmla="*/ 2 h 8"/>
                    <a:gd name="T4" fmla="*/ 18 w 21"/>
                    <a:gd name="T5" fmla="*/ 2 h 8"/>
                    <a:gd name="T6" fmla="*/ 16 w 21"/>
                    <a:gd name="T7" fmla="*/ 2 h 8"/>
                    <a:gd name="T8" fmla="*/ 13 w 21"/>
                    <a:gd name="T9" fmla="*/ 2 h 8"/>
                    <a:gd name="T10" fmla="*/ 10 w 21"/>
                    <a:gd name="T11" fmla="*/ 2 h 8"/>
                    <a:gd name="T12" fmla="*/ 8 w 21"/>
                    <a:gd name="T13" fmla="*/ 2 h 8"/>
                    <a:gd name="T14" fmla="*/ 5 w 21"/>
                    <a:gd name="T15" fmla="*/ 2 h 8"/>
                    <a:gd name="T16" fmla="*/ 3 w 21"/>
                    <a:gd name="T17" fmla="*/ 0 h 8"/>
                    <a:gd name="T18" fmla="*/ 3 w 21"/>
                    <a:gd name="T19" fmla="*/ 0 h 8"/>
                    <a:gd name="T20" fmla="*/ 0 w 21"/>
                    <a:gd name="T21" fmla="*/ 2 h 8"/>
                    <a:gd name="T22" fmla="*/ 3 w 21"/>
                    <a:gd name="T23" fmla="*/ 5 h 8"/>
                    <a:gd name="T24" fmla="*/ 5 w 21"/>
                    <a:gd name="T25" fmla="*/ 5 h 8"/>
                    <a:gd name="T26" fmla="*/ 8 w 21"/>
                    <a:gd name="T27" fmla="*/ 5 h 8"/>
                    <a:gd name="T28" fmla="*/ 10 w 21"/>
                    <a:gd name="T29" fmla="*/ 5 h 8"/>
                    <a:gd name="T30" fmla="*/ 13 w 21"/>
                    <a:gd name="T31" fmla="*/ 8 h 8"/>
                    <a:gd name="T32" fmla="*/ 16 w 21"/>
                    <a:gd name="T33" fmla="*/ 5 h 8"/>
                    <a:gd name="T34" fmla="*/ 18 w 21"/>
                    <a:gd name="T35" fmla="*/ 5 h 8"/>
                    <a:gd name="T36" fmla="*/ 21 w 21"/>
                    <a:gd name="T37" fmla="*/ 5 h 8"/>
                    <a:gd name="T38" fmla="*/ 21 w 21"/>
                    <a:gd name="T39" fmla="*/ 5 h 8"/>
                    <a:gd name="T40" fmla="*/ 18 w 21"/>
                    <a:gd name="T41" fmla="*/ 2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8"/>
                    <a:gd name="T65" fmla="*/ 21 w 21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8">
                      <a:moveTo>
                        <a:pt x="18" y="2"/>
                      </a:moveTo>
                      <a:lnTo>
                        <a:pt x="18" y="2"/>
                      </a:lnTo>
                      <a:lnTo>
                        <a:pt x="16" y="2"/>
                      </a:lnTo>
                      <a:lnTo>
                        <a:pt x="13" y="2"/>
                      </a:lnTo>
                      <a:lnTo>
                        <a:pt x="10" y="2"/>
                      </a:lnTo>
                      <a:lnTo>
                        <a:pt x="8" y="2"/>
                      </a:lnTo>
                      <a:lnTo>
                        <a:pt x="5" y="2"/>
                      </a:lnTo>
                      <a:lnTo>
                        <a:pt x="3" y="0"/>
                      </a:lnTo>
                      <a:lnTo>
                        <a:pt x="0" y="2"/>
                      </a:lnTo>
                      <a:lnTo>
                        <a:pt x="3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13" y="8"/>
                      </a:lnTo>
                      <a:lnTo>
                        <a:pt x="16" y="5"/>
                      </a:lnTo>
                      <a:lnTo>
                        <a:pt x="18" y="5"/>
                      </a:lnTo>
                      <a:lnTo>
                        <a:pt x="21" y="5"/>
                      </a:lnTo>
                      <a:lnTo>
                        <a:pt x="18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28" name="Freeform 127"/>
                <p:cNvSpPr>
                  <a:spLocks/>
                </p:cNvSpPr>
                <p:nvPr/>
              </p:nvSpPr>
              <p:spPr bwMode="auto">
                <a:xfrm>
                  <a:off x="2663" y="1956"/>
                  <a:ext cx="26" cy="24"/>
                </a:xfrm>
                <a:custGeom>
                  <a:avLst/>
                  <a:gdLst>
                    <a:gd name="T0" fmla="*/ 21 w 26"/>
                    <a:gd name="T1" fmla="*/ 0 h 24"/>
                    <a:gd name="T2" fmla="*/ 21 w 26"/>
                    <a:gd name="T3" fmla="*/ 0 h 24"/>
                    <a:gd name="T4" fmla="*/ 21 w 26"/>
                    <a:gd name="T5" fmla="*/ 6 h 24"/>
                    <a:gd name="T6" fmla="*/ 19 w 26"/>
                    <a:gd name="T7" fmla="*/ 8 h 24"/>
                    <a:gd name="T8" fmla="*/ 16 w 26"/>
                    <a:gd name="T9" fmla="*/ 11 h 24"/>
                    <a:gd name="T10" fmla="*/ 13 w 26"/>
                    <a:gd name="T11" fmla="*/ 14 h 24"/>
                    <a:gd name="T12" fmla="*/ 11 w 26"/>
                    <a:gd name="T13" fmla="*/ 16 h 24"/>
                    <a:gd name="T14" fmla="*/ 8 w 26"/>
                    <a:gd name="T15" fmla="*/ 16 h 24"/>
                    <a:gd name="T16" fmla="*/ 6 w 26"/>
                    <a:gd name="T17" fmla="*/ 19 h 24"/>
                    <a:gd name="T18" fmla="*/ 0 w 26"/>
                    <a:gd name="T19" fmla="*/ 21 h 24"/>
                    <a:gd name="T20" fmla="*/ 3 w 26"/>
                    <a:gd name="T21" fmla="*/ 24 h 24"/>
                    <a:gd name="T22" fmla="*/ 6 w 26"/>
                    <a:gd name="T23" fmla="*/ 21 h 24"/>
                    <a:gd name="T24" fmla="*/ 11 w 26"/>
                    <a:gd name="T25" fmla="*/ 21 h 24"/>
                    <a:gd name="T26" fmla="*/ 13 w 26"/>
                    <a:gd name="T27" fmla="*/ 19 h 24"/>
                    <a:gd name="T28" fmla="*/ 16 w 26"/>
                    <a:gd name="T29" fmla="*/ 16 h 24"/>
                    <a:gd name="T30" fmla="*/ 19 w 26"/>
                    <a:gd name="T31" fmla="*/ 14 h 24"/>
                    <a:gd name="T32" fmla="*/ 21 w 26"/>
                    <a:gd name="T33" fmla="*/ 11 h 24"/>
                    <a:gd name="T34" fmla="*/ 24 w 26"/>
                    <a:gd name="T35" fmla="*/ 6 h 24"/>
                    <a:gd name="T36" fmla="*/ 26 w 26"/>
                    <a:gd name="T37" fmla="*/ 3 h 24"/>
                    <a:gd name="T38" fmla="*/ 26 w 26"/>
                    <a:gd name="T39" fmla="*/ 3 h 24"/>
                    <a:gd name="T40" fmla="*/ 21 w 26"/>
                    <a:gd name="T41" fmla="*/ 0 h 2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6"/>
                    <a:gd name="T64" fmla="*/ 0 h 24"/>
                    <a:gd name="T65" fmla="*/ 26 w 26"/>
                    <a:gd name="T66" fmla="*/ 24 h 2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6" h="24">
                      <a:moveTo>
                        <a:pt x="21" y="0"/>
                      </a:moveTo>
                      <a:lnTo>
                        <a:pt x="21" y="0"/>
                      </a:lnTo>
                      <a:lnTo>
                        <a:pt x="21" y="6"/>
                      </a:lnTo>
                      <a:lnTo>
                        <a:pt x="19" y="8"/>
                      </a:lnTo>
                      <a:lnTo>
                        <a:pt x="16" y="11"/>
                      </a:lnTo>
                      <a:lnTo>
                        <a:pt x="13" y="14"/>
                      </a:lnTo>
                      <a:lnTo>
                        <a:pt x="11" y="16"/>
                      </a:lnTo>
                      <a:lnTo>
                        <a:pt x="8" y="16"/>
                      </a:lnTo>
                      <a:lnTo>
                        <a:pt x="6" y="19"/>
                      </a:lnTo>
                      <a:lnTo>
                        <a:pt x="0" y="21"/>
                      </a:lnTo>
                      <a:lnTo>
                        <a:pt x="3" y="24"/>
                      </a:lnTo>
                      <a:lnTo>
                        <a:pt x="6" y="21"/>
                      </a:lnTo>
                      <a:lnTo>
                        <a:pt x="11" y="21"/>
                      </a:lnTo>
                      <a:lnTo>
                        <a:pt x="13" y="19"/>
                      </a:lnTo>
                      <a:lnTo>
                        <a:pt x="16" y="16"/>
                      </a:lnTo>
                      <a:lnTo>
                        <a:pt x="19" y="14"/>
                      </a:lnTo>
                      <a:lnTo>
                        <a:pt x="21" y="11"/>
                      </a:lnTo>
                      <a:lnTo>
                        <a:pt x="24" y="6"/>
                      </a:lnTo>
                      <a:lnTo>
                        <a:pt x="26" y="3"/>
                      </a:lnTo>
                      <a:lnTo>
                        <a:pt x="21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29" name="Freeform 128"/>
                <p:cNvSpPr>
                  <a:spLocks/>
                </p:cNvSpPr>
                <p:nvPr/>
              </p:nvSpPr>
              <p:spPr bwMode="auto">
                <a:xfrm>
                  <a:off x="2684" y="1930"/>
                  <a:ext cx="21" cy="29"/>
                </a:xfrm>
                <a:custGeom>
                  <a:avLst/>
                  <a:gdLst>
                    <a:gd name="T0" fmla="*/ 16 w 21"/>
                    <a:gd name="T1" fmla="*/ 0 h 29"/>
                    <a:gd name="T2" fmla="*/ 16 w 21"/>
                    <a:gd name="T3" fmla="*/ 0 h 29"/>
                    <a:gd name="T4" fmla="*/ 16 w 21"/>
                    <a:gd name="T5" fmla="*/ 3 h 29"/>
                    <a:gd name="T6" fmla="*/ 13 w 21"/>
                    <a:gd name="T7" fmla="*/ 8 h 29"/>
                    <a:gd name="T8" fmla="*/ 13 w 21"/>
                    <a:gd name="T9" fmla="*/ 11 h 29"/>
                    <a:gd name="T10" fmla="*/ 11 w 21"/>
                    <a:gd name="T11" fmla="*/ 13 h 29"/>
                    <a:gd name="T12" fmla="*/ 8 w 21"/>
                    <a:gd name="T13" fmla="*/ 19 h 29"/>
                    <a:gd name="T14" fmla="*/ 5 w 21"/>
                    <a:gd name="T15" fmla="*/ 21 h 29"/>
                    <a:gd name="T16" fmla="*/ 3 w 21"/>
                    <a:gd name="T17" fmla="*/ 24 h 29"/>
                    <a:gd name="T18" fmla="*/ 0 w 21"/>
                    <a:gd name="T19" fmla="*/ 26 h 29"/>
                    <a:gd name="T20" fmla="*/ 5 w 21"/>
                    <a:gd name="T21" fmla="*/ 29 h 29"/>
                    <a:gd name="T22" fmla="*/ 8 w 21"/>
                    <a:gd name="T23" fmla="*/ 26 h 29"/>
                    <a:gd name="T24" fmla="*/ 8 w 21"/>
                    <a:gd name="T25" fmla="*/ 24 h 29"/>
                    <a:gd name="T26" fmla="*/ 11 w 21"/>
                    <a:gd name="T27" fmla="*/ 21 h 29"/>
                    <a:gd name="T28" fmla="*/ 13 w 21"/>
                    <a:gd name="T29" fmla="*/ 16 h 29"/>
                    <a:gd name="T30" fmla="*/ 16 w 21"/>
                    <a:gd name="T31" fmla="*/ 13 h 29"/>
                    <a:gd name="T32" fmla="*/ 19 w 21"/>
                    <a:gd name="T33" fmla="*/ 8 h 29"/>
                    <a:gd name="T34" fmla="*/ 19 w 21"/>
                    <a:gd name="T35" fmla="*/ 5 h 29"/>
                    <a:gd name="T36" fmla="*/ 21 w 21"/>
                    <a:gd name="T37" fmla="*/ 0 h 29"/>
                    <a:gd name="T38" fmla="*/ 21 w 21"/>
                    <a:gd name="T39" fmla="*/ 0 h 29"/>
                    <a:gd name="T40" fmla="*/ 16 w 21"/>
                    <a:gd name="T41" fmla="*/ 0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29"/>
                    <a:gd name="T65" fmla="*/ 21 w 21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29">
                      <a:moveTo>
                        <a:pt x="16" y="0"/>
                      </a:moveTo>
                      <a:lnTo>
                        <a:pt x="16" y="0"/>
                      </a:lnTo>
                      <a:lnTo>
                        <a:pt x="16" y="3"/>
                      </a:lnTo>
                      <a:lnTo>
                        <a:pt x="13" y="8"/>
                      </a:lnTo>
                      <a:lnTo>
                        <a:pt x="13" y="11"/>
                      </a:lnTo>
                      <a:lnTo>
                        <a:pt x="11" y="13"/>
                      </a:lnTo>
                      <a:lnTo>
                        <a:pt x="8" y="19"/>
                      </a:lnTo>
                      <a:lnTo>
                        <a:pt x="5" y="21"/>
                      </a:lnTo>
                      <a:lnTo>
                        <a:pt x="3" y="24"/>
                      </a:lnTo>
                      <a:lnTo>
                        <a:pt x="0" y="26"/>
                      </a:lnTo>
                      <a:lnTo>
                        <a:pt x="5" y="29"/>
                      </a:lnTo>
                      <a:lnTo>
                        <a:pt x="8" y="26"/>
                      </a:lnTo>
                      <a:lnTo>
                        <a:pt x="8" y="24"/>
                      </a:lnTo>
                      <a:lnTo>
                        <a:pt x="11" y="21"/>
                      </a:lnTo>
                      <a:lnTo>
                        <a:pt x="13" y="16"/>
                      </a:lnTo>
                      <a:lnTo>
                        <a:pt x="16" y="13"/>
                      </a:lnTo>
                      <a:lnTo>
                        <a:pt x="19" y="8"/>
                      </a:lnTo>
                      <a:lnTo>
                        <a:pt x="19" y="5"/>
                      </a:lnTo>
                      <a:lnTo>
                        <a:pt x="21" y="0"/>
                      </a:lnTo>
                      <a:lnTo>
                        <a:pt x="16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30" name="Freeform 129"/>
                <p:cNvSpPr>
                  <a:spLocks/>
                </p:cNvSpPr>
                <p:nvPr/>
              </p:nvSpPr>
              <p:spPr bwMode="auto">
                <a:xfrm>
                  <a:off x="2692" y="1904"/>
                  <a:ext cx="13" cy="26"/>
                </a:xfrm>
                <a:custGeom>
                  <a:avLst/>
                  <a:gdLst>
                    <a:gd name="T0" fmla="*/ 0 w 13"/>
                    <a:gd name="T1" fmla="*/ 3 h 26"/>
                    <a:gd name="T2" fmla="*/ 0 w 13"/>
                    <a:gd name="T3" fmla="*/ 3 h 26"/>
                    <a:gd name="T4" fmla="*/ 3 w 13"/>
                    <a:gd name="T5" fmla="*/ 5 h 26"/>
                    <a:gd name="T6" fmla="*/ 5 w 13"/>
                    <a:gd name="T7" fmla="*/ 8 h 26"/>
                    <a:gd name="T8" fmla="*/ 5 w 13"/>
                    <a:gd name="T9" fmla="*/ 11 h 26"/>
                    <a:gd name="T10" fmla="*/ 8 w 13"/>
                    <a:gd name="T11" fmla="*/ 13 h 26"/>
                    <a:gd name="T12" fmla="*/ 8 w 13"/>
                    <a:gd name="T13" fmla="*/ 16 h 26"/>
                    <a:gd name="T14" fmla="*/ 8 w 13"/>
                    <a:gd name="T15" fmla="*/ 21 h 26"/>
                    <a:gd name="T16" fmla="*/ 8 w 13"/>
                    <a:gd name="T17" fmla="*/ 24 h 26"/>
                    <a:gd name="T18" fmla="*/ 8 w 13"/>
                    <a:gd name="T19" fmla="*/ 26 h 26"/>
                    <a:gd name="T20" fmla="*/ 13 w 13"/>
                    <a:gd name="T21" fmla="*/ 26 h 26"/>
                    <a:gd name="T22" fmla="*/ 13 w 13"/>
                    <a:gd name="T23" fmla="*/ 24 h 26"/>
                    <a:gd name="T24" fmla="*/ 13 w 13"/>
                    <a:gd name="T25" fmla="*/ 18 h 26"/>
                    <a:gd name="T26" fmla="*/ 11 w 13"/>
                    <a:gd name="T27" fmla="*/ 16 h 26"/>
                    <a:gd name="T28" fmla="*/ 11 w 13"/>
                    <a:gd name="T29" fmla="*/ 13 h 26"/>
                    <a:gd name="T30" fmla="*/ 8 w 13"/>
                    <a:gd name="T31" fmla="*/ 8 h 26"/>
                    <a:gd name="T32" fmla="*/ 8 w 13"/>
                    <a:gd name="T33" fmla="*/ 5 h 26"/>
                    <a:gd name="T34" fmla="*/ 5 w 13"/>
                    <a:gd name="T35" fmla="*/ 3 h 26"/>
                    <a:gd name="T36" fmla="*/ 3 w 13"/>
                    <a:gd name="T37" fmla="*/ 0 h 26"/>
                    <a:gd name="T38" fmla="*/ 3 w 13"/>
                    <a:gd name="T39" fmla="*/ 0 h 26"/>
                    <a:gd name="T40" fmla="*/ 0 w 13"/>
                    <a:gd name="T41" fmla="*/ 3 h 2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"/>
                    <a:gd name="T64" fmla="*/ 0 h 26"/>
                    <a:gd name="T65" fmla="*/ 13 w 13"/>
                    <a:gd name="T66" fmla="*/ 26 h 2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" h="26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3" y="5"/>
                      </a:lnTo>
                      <a:lnTo>
                        <a:pt x="5" y="8"/>
                      </a:lnTo>
                      <a:lnTo>
                        <a:pt x="5" y="11"/>
                      </a:lnTo>
                      <a:lnTo>
                        <a:pt x="8" y="13"/>
                      </a:lnTo>
                      <a:lnTo>
                        <a:pt x="8" y="16"/>
                      </a:lnTo>
                      <a:lnTo>
                        <a:pt x="8" y="21"/>
                      </a:lnTo>
                      <a:lnTo>
                        <a:pt x="8" y="24"/>
                      </a:lnTo>
                      <a:lnTo>
                        <a:pt x="8" y="26"/>
                      </a:lnTo>
                      <a:lnTo>
                        <a:pt x="13" y="26"/>
                      </a:lnTo>
                      <a:lnTo>
                        <a:pt x="13" y="24"/>
                      </a:lnTo>
                      <a:lnTo>
                        <a:pt x="13" y="18"/>
                      </a:lnTo>
                      <a:lnTo>
                        <a:pt x="11" y="16"/>
                      </a:lnTo>
                      <a:lnTo>
                        <a:pt x="11" y="13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5" y="3"/>
                      </a:lnTo>
                      <a:lnTo>
                        <a:pt x="3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31" name="Freeform 130"/>
                <p:cNvSpPr>
                  <a:spLocks/>
                </p:cNvSpPr>
                <p:nvPr/>
              </p:nvSpPr>
              <p:spPr bwMode="auto">
                <a:xfrm>
                  <a:off x="2669" y="1894"/>
                  <a:ext cx="26" cy="13"/>
                </a:xfrm>
                <a:custGeom>
                  <a:avLst/>
                  <a:gdLst>
                    <a:gd name="T0" fmla="*/ 0 w 26"/>
                    <a:gd name="T1" fmla="*/ 5 h 13"/>
                    <a:gd name="T2" fmla="*/ 0 w 26"/>
                    <a:gd name="T3" fmla="*/ 5 h 13"/>
                    <a:gd name="T4" fmla="*/ 2 w 26"/>
                    <a:gd name="T5" fmla="*/ 5 h 13"/>
                    <a:gd name="T6" fmla="*/ 5 w 26"/>
                    <a:gd name="T7" fmla="*/ 5 h 13"/>
                    <a:gd name="T8" fmla="*/ 7 w 26"/>
                    <a:gd name="T9" fmla="*/ 5 h 13"/>
                    <a:gd name="T10" fmla="*/ 13 w 26"/>
                    <a:gd name="T11" fmla="*/ 5 h 13"/>
                    <a:gd name="T12" fmla="*/ 15 w 26"/>
                    <a:gd name="T13" fmla="*/ 7 h 13"/>
                    <a:gd name="T14" fmla="*/ 18 w 26"/>
                    <a:gd name="T15" fmla="*/ 7 h 13"/>
                    <a:gd name="T16" fmla="*/ 20 w 26"/>
                    <a:gd name="T17" fmla="*/ 10 h 13"/>
                    <a:gd name="T18" fmla="*/ 23 w 26"/>
                    <a:gd name="T19" fmla="*/ 13 h 13"/>
                    <a:gd name="T20" fmla="*/ 26 w 26"/>
                    <a:gd name="T21" fmla="*/ 10 h 13"/>
                    <a:gd name="T22" fmla="*/ 23 w 26"/>
                    <a:gd name="T23" fmla="*/ 7 h 13"/>
                    <a:gd name="T24" fmla="*/ 20 w 26"/>
                    <a:gd name="T25" fmla="*/ 5 h 13"/>
                    <a:gd name="T26" fmla="*/ 15 w 26"/>
                    <a:gd name="T27" fmla="*/ 2 h 13"/>
                    <a:gd name="T28" fmla="*/ 13 w 26"/>
                    <a:gd name="T29" fmla="*/ 2 h 13"/>
                    <a:gd name="T30" fmla="*/ 10 w 26"/>
                    <a:gd name="T31" fmla="*/ 2 h 13"/>
                    <a:gd name="T32" fmla="*/ 5 w 26"/>
                    <a:gd name="T33" fmla="*/ 0 h 13"/>
                    <a:gd name="T34" fmla="*/ 2 w 26"/>
                    <a:gd name="T35" fmla="*/ 0 h 13"/>
                    <a:gd name="T36" fmla="*/ 0 w 26"/>
                    <a:gd name="T37" fmla="*/ 0 h 13"/>
                    <a:gd name="T38" fmla="*/ 0 w 26"/>
                    <a:gd name="T39" fmla="*/ 0 h 13"/>
                    <a:gd name="T40" fmla="*/ 0 w 26"/>
                    <a:gd name="T41" fmla="*/ 5 h 1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6"/>
                    <a:gd name="T64" fmla="*/ 0 h 13"/>
                    <a:gd name="T65" fmla="*/ 26 w 26"/>
                    <a:gd name="T66" fmla="*/ 13 h 1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6" h="13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2" y="5"/>
                      </a:lnTo>
                      <a:lnTo>
                        <a:pt x="5" y="5"/>
                      </a:lnTo>
                      <a:lnTo>
                        <a:pt x="7" y="5"/>
                      </a:lnTo>
                      <a:lnTo>
                        <a:pt x="13" y="5"/>
                      </a:lnTo>
                      <a:lnTo>
                        <a:pt x="15" y="7"/>
                      </a:lnTo>
                      <a:lnTo>
                        <a:pt x="18" y="7"/>
                      </a:lnTo>
                      <a:lnTo>
                        <a:pt x="20" y="10"/>
                      </a:lnTo>
                      <a:lnTo>
                        <a:pt x="23" y="13"/>
                      </a:lnTo>
                      <a:lnTo>
                        <a:pt x="26" y="10"/>
                      </a:lnTo>
                      <a:lnTo>
                        <a:pt x="23" y="7"/>
                      </a:lnTo>
                      <a:lnTo>
                        <a:pt x="20" y="5"/>
                      </a:lnTo>
                      <a:lnTo>
                        <a:pt x="15" y="2"/>
                      </a:lnTo>
                      <a:lnTo>
                        <a:pt x="13" y="2"/>
                      </a:lnTo>
                      <a:lnTo>
                        <a:pt x="10" y="2"/>
                      </a:lnTo>
                      <a:lnTo>
                        <a:pt x="5" y="0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32" name="Freeform 131"/>
                <p:cNvSpPr>
                  <a:spLocks/>
                </p:cNvSpPr>
                <p:nvPr/>
              </p:nvSpPr>
              <p:spPr bwMode="auto">
                <a:xfrm>
                  <a:off x="2658" y="1896"/>
                  <a:ext cx="45" cy="76"/>
                </a:xfrm>
                <a:custGeom>
                  <a:avLst/>
                  <a:gdLst>
                    <a:gd name="T0" fmla="*/ 16 w 45"/>
                    <a:gd name="T1" fmla="*/ 76 h 76"/>
                    <a:gd name="T2" fmla="*/ 24 w 45"/>
                    <a:gd name="T3" fmla="*/ 71 h 76"/>
                    <a:gd name="T4" fmla="*/ 29 w 45"/>
                    <a:gd name="T5" fmla="*/ 63 h 76"/>
                    <a:gd name="T6" fmla="*/ 39 w 45"/>
                    <a:gd name="T7" fmla="*/ 50 h 76"/>
                    <a:gd name="T8" fmla="*/ 45 w 45"/>
                    <a:gd name="T9" fmla="*/ 34 h 76"/>
                    <a:gd name="T10" fmla="*/ 42 w 45"/>
                    <a:gd name="T11" fmla="*/ 21 h 76"/>
                    <a:gd name="T12" fmla="*/ 37 w 45"/>
                    <a:gd name="T13" fmla="*/ 8 h 76"/>
                    <a:gd name="T14" fmla="*/ 26 w 45"/>
                    <a:gd name="T15" fmla="*/ 3 h 76"/>
                    <a:gd name="T16" fmla="*/ 16 w 45"/>
                    <a:gd name="T17" fmla="*/ 0 h 76"/>
                    <a:gd name="T18" fmla="*/ 16 w 45"/>
                    <a:gd name="T19" fmla="*/ 3 h 76"/>
                    <a:gd name="T20" fmla="*/ 13 w 45"/>
                    <a:gd name="T21" fmla="*/ 3 h 76"/>
                    <a:gd name="T22" fmla="*/ 5 w 45"/>
                    <a:gd name="T23" fmla="*/ 19 h 76"/>
                    <a:gd name="T24" fmla="*/ 3 w 45"/>
                    <a:gd name="T25" fmla="*/ 24 h 76"/>
                    <a:gd name="T26" fmla="*/ 0 w 45"/>
                    <a:gd name="T27" fmla="*/ 32 h 76"/>
                    <a:gd name="T28" fmla="*/ 0 w 45"/>
                    <a:gd name="T29" fmla="*/ 47 h 76"/>
                    <a:gd name="T30" fmla="*/ 0 w 45"/>
                    <a:gd name="T31" fmla="*/ 60 h 76"/>
                    <a:gd name="T32" fmla="*/ 8 w 45"/>
                    <a:gd name="T33" fmla="*/ 68 h 76"/>
                    <a:gd name="T34" fmla="*/ 16 w 45"/>
                    <a:gd name="T35" fmla="*/ 76 h 7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45"/>
                    <a:gd name="T55" fmla="*/ 0 h 76"/>
                    <a:gd name="T56" fmla="*/ 45 w 45"/>
                    <a:gd name="T57" fmla="*/ 76 h 76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45" h="76">
                      <a:moveTo>
                        <a:pt x="16" y="76"/>
                      </a:moveTo>
                      <a:lnTo>
                        <a:pt x="24" y="71"/>
                      </a:lnTo>
                      <a:lnTo>
                        <a:pt x="29" y="63"/>
                      </a:lnTo>
                      <a:lnTo>
                        <a:pt x="39" y="50"/>
                      </a:lnTo>
                      <a:lnTo>
                        <a:pt x="45" y="34"/>
                      </a:lnTo>
                      <a:lnTo>
                        <a:pt x="42" y="21"/>
                      </a:lnTo>
                      <a:lnTo>
                        <a:pt x="37" y="8"/>
                      </a:lnTo>
                      <a:lnTo>
                        <a:pt x="26" y="3"/>
                      </a:lnTo>
                      <a:lnTo>
                        <a:pt x="16" y="0"/>
                      </a:lnTo>
                      <a:lnTo>
                        <a:pt x="16" y="3"/>
                      </a:lnTo>
                      <a:lnTo>
                        <a:pt x="13" y="3"/>
                      </a:lnTo>
                      <a:lnTo>
                        <a:pt x="5" y="19"/>
                      </a:lnTo>
                      <a:lnTo>
                        <a:pt x="3" y="24"/>
                      </a:lnTo>
                      <a:lnTo>
                        <a:pt x="0" y="32"/>
                      </a:lnTo>
                      <a:lnTo>
                        <a:pt x="0" y="47"/>
                      </a:lnTo>
                      <a:lnTo>
                        <a:pt x="0" y="60"/>
                      </a:lnTo>
                      <a:lnTo>
                        <a:pt x="8" y="68"/>
                      </a:lnTo>
                      <a:lnTo>
                        <a:pt x="16" y="76"/>
                      </a:lnTo>
                      <a:close/>
                    </a:path>
                  </a:pathLst>
                </a:custGeom>
                <a:solidFill>
                  <a:srgbClr val="92ADB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33" name="Freeform 132"/>
                <p:cNvSpPr>
                  <a:spLocks/>
                </p:cNvSpPr>
                <p:nvPr/>
              </p:nvSpPr>
              <p:spPr bwMode="auto">
                <a:xfrm>
                  <a:off x="2674" y="1956"/>
                  <a:ext cx="15" cy="19"/>
                </a:xfrm>
                <a:custGeom>
                  <a:avLst/>
                  <a:gdLst>
                    <a:gd name="T0" fmla="*/ 10 w 15"/>
                    <a:gd name="T1" fmla="*/ 0 h 19"/>
                    <a:gd name="T2" fmla="*/ 10 w 15"/>
                    <a:gd name="T3" fmla="*/ 0 h 19"/>
                    <a:gd name="T4" fmla="*/ 10 w 15"/>
                    <a:gd name="T5" fmla="*/ 3 h 19"/>
                    <a:gd name="T6" fmla="*/ 8 w 15"/>
                    <a:gd name="T7" fmla="*/ 6 h 19"/>
                    <a:gd name="T8" fmla="*/ 8 w 15"/>
                    <a:gd name="T9" fmla="*/ 8 h 19"/>
                    <a:gd name="T10" fmla="*/ 5 w 15"/>
                    <a:gd name="T11" fmla="*/ 8 h 19"/>
                    <a:gd name="T12" fmla="*/ 5 w 15"/>
                    <a:gd name="T13" fmla="*/ 11 h 19"/>
                    <a:gd name="T14" fmla="*/ 2 w 15"/>
                    <a:gd name="T15" fmla="*/ 11 h 19"/>
                    <a:gd name="T16" fmla="*/ 2 w 15"/>
                    <a:gd name="T17" fmla="*/ 14 h 19"/>
                    <a:gd name="T18" fmla="*/ 0 w 15"/>
                    <a:gd name="T19" fmla="*/ 16 h 19"/>
                    <a:gd name="T20" fmla="*/ 2 w 15"/>
                    <a:gd name="T21" fmla="*/ 19 h 19"/>
                    <a:gd name="T22" fmla="*/ 2 w 15"/>
                    <a:gd name="T23" fmla="*/ 16 h 19"/>
                    <a:gd name="T24" fmla="*/ 5 w 15"/>
                    <a:gd name="T25" fmla="*/ 14 h 19"/>
                    <a:gd name="T26" fmla="*/ 8 w 15"/>
                    <a:gd name="T27" fmla="*/ 14 h 19"/>
                    <a:gd name="T28" fmla="*/ 8 w 15"/>
                    <a:gd name="T29" fmla="*/ 11 h 19"/>
                    <a:gd name="T30" fmla="*/ 10 w 15"/>
                    <a:gd name="T31" fmla="*/ 8 h 19"/>
                    <a:gd name="T32" fmla="*/ 10 w 15"/>
                    <a:gd name="T33" fmla="*/ 8 h 19"/>
                    <a:gd name="T34" fmla="*/ 13 w 15"/>
                    <a:gd name="T35" fmla="*/ 6 h 19"/>
                    <a:gd name="T36" fmla="*/ 15 w 15"/>
                    <a:gd name="T37" fmla="*/ 3 h 19"/>
                    <a:gd name="T38" fmla="*/ 15 w 15"/>
                    <a:gd name="T39" fmla="*/ 3 h 19"/>
                    <a:gd name="T40" fmla="*/ 10 w 15"/>
                    <a:gd name="T41" fmla="*/ 0 h 1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5"/>
                    <a:gd name="T64" fmla="*/ 0 h 19"/>
                    <a:gd name="T65" fmla="*/ 15 w 15"/>
                    <a:gd name="T66" fmla="*/ 19 h 1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5" h="19">
                      <a:moveTo>
                        <a:pt x="10" y="0"/>
                      </a:moveTo>
                      <a:lnTo>
                        <a:pt x="10" y="0"/>
                      </a:lnTo>
                      <a:lnTo>
                        <a:pt x="10" y="3"/>
                      </a:lnTo>
                      <a:lnTo>
                        <a:pt x="8" y="6"/>
                      </a:lnTo>
                      <a:lnTo>
                        <a:pt x="8" y="8"/>
                      </a:lnTo>
                      <a:lnTo>
                        <a:pt x="5" y="8"/>
                      </a:lnTo>
                      <a:lnTo>
                        <a:pt x="5" y="11"/>
                      </a:lnTo>
                      <a:lnTo>
                        <a:pt x="2" y="11"/>
                      </a:lnTo>
                      <a:lnTo>
                        <a:pt x="2" y="14"/>
                      </a:lnTo>
                      <a:lnTo>
                        <a:pt x="0" y="16"/>
                      </a:lnTo>
                      <a:lnTo>
                        <a:pt x="2" y="19"/>
                      </a:lnTo>
                      <a:lnTo>
                        <a:pt x="2" y="16"/>
                      </a:lnTo>
                      <a:lnTo>
                        <a:pt x="5" y="14"/>
                      </a:lnTo>
                      <a:lnTo>
                        <a:pt x="8" y="14"/>
                      </a:lnTo>
                      <a:lnTo>
                        <a:pt x="8" y="11"/>
                      </a:lnTo>
                      <a:lnTo>
                        <a:pt x="10" y="8"/>
                      </a:lnTo>
                      <a:lnTo>
                        <a:pt x="13" y="6"/>
                      </a:lnTo>
                      <a:lnTo>
                        <a:pt x="15" y="3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34" name="Freeform 133"/>
                <p:cNvSpPr>
                  <a:spLocks/>
                </p:cNvSpPr>
                <p:nvPr/>
              </p:nvSpPr>
              <p:spPr bwMode="auto">
                <a:xfrm>
                  <a:off x="2684" y="1930"/>
                  <a:ext cx="21" cy="29"/>
                </a:xfrm>
                <a:custGeom>
                  <a:avLst/>
                  <a:gdLst>
                    <a:gd name="T0" fmla="*/ 16 w 21"/>
                    <a:gd name="T1" fmla="*/ 0 h 29"/>
                    <a:gd name="T2" fmla="*/ 16 w 21"/>
                    <a:gd name="T3" fmla="*/ 0 h 29"/>
                    <a:gd name="T4" fmla="*/ 16 w 21"/>
                    <a:gd name="T5" fmla="*/ 3 h 29"/>
                    <a:gd name="T6" fmla="*/ 13 w 21"/>
                    <a:gd name="T7" fmla="*/ 8 h 29"/>
                    <a:gd name="T8" fmla="*/ 13 w 21"/>
                    <a:gd name="T9" fmla="*/ 11 h 29"/>
                    <a:gd name="T10" fmla="*/ 11 w 21"/>
                    <a:gd name="T11" fmla="*/ 13 h 29"/>
                    <a:gd name="T12" fmla="*/ 8 w 21"/>
                    <a:gd name="T13" fmla="*/ 19 h 29"/>
                    <a:gd name="T14" fmla="*/ 5 w 21"/>
                    <a:gd name="T15" fmla="*/ 21 h 29"/>
                    <a:gd name="T16" fmla="*/ 3 w 21"/>
                    <a:gd name="T17" fmla="*/ 24 h 29"/>
                    <a:gd name="T18" fmla="*/ 0 w 21"/>
                    <a:gd name="T19" fmla="*/ 26 h 29"/>
                    <a:gd name="T20" fmla="*/ 5 w 21"/>
                    <a:gd name="T21" fmla="*/ 29 h 29"/>
                    <a:gd name="T22" fmla="*/ 8 w 21"/>
                    <a:gd name="T23" fmla="*/ 26 h 29"/>
                    <a:gd name="T24" fmla="*/ 8 w 21"/>
                    <a:gd name="T25" fmla="*/ 24 h 29"/>
                    <a:gd name="T26" fmla="*/ 11 w 21"/>
                    <a:gd name="T27" fmla="*/ 21 h 29"/>
                    <a:gd name="T28" fmla="*/ 13 w 21"/>
                    <a:gd name="T29" fmla="*/ 16 h 29"/>
                    <a:gd name="T30" fmla="*/ 16 w 21"/>
                    <a:gd name="T31" fmla="*/ 13 h 29"/>
                    <a:gd name="T32" fmla="*/ 19 w 21"/>
                    <a:gd name="T33" fmla="*/ 8 h 29"/>
                    <a:gd name="T34" fmla="*/ 19 w 21"/>
                    <a:gd name="T35" fmla="*/ 5 h 29"/>
                    <a:gd name="T36" fmla="*/ 21 w 21"/>
                    <a:gd name="T37" fmla="*/ 0 h 29"/>
                    <a:gd name="T38" fmla="*/ 21 w 21"/>
                    <a:gd name="T39" fmla="*/ 0 h 29"/>
                    <a:gd name="T40" fmla="*/ 16 w 21"/>
                    <a:gd name="T41" fmla="*/ 0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29"/>
                    <a:gd name="T65" fmla="*/ 21 w 21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29">
                      <a:moveTo>
                        <a:pt x="16" y="0"/>
                      </a:moveTo>
                      <a:lnTo>
                        <a:pt x="16" y="0"/>
                      </a:lnTo>
                      <a:lnTo>
                        <a:pt x="16" y="3"/>
                      </a:lnTo>
                      <a:lnTo>
                        <a:pt x="13" y="8"/>
                      </a:lnTo>
                      <a:lnTo>
                        <a:pt x="13" y="11"/>
                      </a:lnTo>
                      <a:lnTo>
                        <a:pt x="11" y="13"/>
                      </a:lnTo>
                      <a:lnTo>
                        <a:pt x="8" y="19"/>
                      </a:lnTo>
                      <a:lnTo>
                        <a:pt x="5" y="21"/>
                      </a:lnTo>
                      <a:lnTo>
                        <a:pt x="3" y="24"/>
                      </a:lnTo>
                      <a:lnTo>
                        <a:pt x="0" y="26"/>
                      </a:lnTo>
                      <a:lnTo>
                        <a:pt x="5" y="29"/>
                      </a:lnTo>
                      <a:lnTo>
                        <a:pt x="8" y="26"/>
                      </a:lnTo>
                      <a:lnTo>
                        <a:pt x="8" y="24"/>
                      </a:lnTo>
                      <a:lnTo>
                        <a:pt x="11" y="21"/>
                      </a:lnTo>
                      <a:lnTo>
                        <a:pt x="13" y="16"/>
                      </a:lnTo>
                      <a:lnTo>
                        <a:pt x="16" y="13"/>
                      </a:lnTo>
                      <a:lnTo>
                        <a:pt x="19" y="8"/>
                      </a:lnTo>
                      <a:lnTo>
                        <a:pt x="19" y="5"/>
                      </a:lnTo>
                      <a:lnTo>
                        <a:pt x="21" y="0"/>
                      </a:lnTo>
                      <a:lnTo>
                        <a:pt x="16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35" name="Freeform 134"/>
                <p:cNvSpPr>
                  <a:spLocks/>
                </p:cNvSpPr>
                <p:nvPr/>
              </p:nvSpPr>
              <p:spPr bwMode="auto">
                <a:xfrm>
                  <a:off x="2692" y="1904"/>
                  <a:ext cx="13" cy="26"/>
                </a:xfrm>
                <a:custGeom>
                  <a:avLst/>
                  <a:gdLst>
                    <a:gd name="T0" fmla="*/ 0 w 13"/>
                    <a:gd name="T1" fmla="*/ 3 h 26"/>
                    <a:gd name="T2" fmla="*/ 0 w 13"/>
                    <a:gd name="T3" fmla="*/ 3 h 26"/>
                    <a:gd name="T4" fmla="*/ 3 w 13"/>
                    <a:gd name="T5" fmla="*/ 5 h 26"/>
                    <a:gd name="T6" fmla="*/ 5 w 13"/>
                    <a:gd name="T7" fmla="*/ 8 h 26"/>
                    <a:gd name="T8" fmla="*/ 5 w 13"/>
                    <a:gd name="T9" fmla="*/ 11 h 26"/>
                    <a:gd name="T10" fmla="*/ 8 w 13"/>
                    <a:gd name="T11" fmla="*/ 13 h 26"/>
                    <a:gd name="T12" fmla="*/ 8 w 13"/>
                    <a:gd name="T13" fmla="*/ 16 h 26"/>
                    <a:gd name="T14" fmla="*/ 8 w 13"/>
                    <a:gd name="T15" fmla="*/ 21 h 26"/>
                    <a:gd name="T16" fmla="*/ 8 w 13"/>
                    <a:gd name="T17" fmla="*/ 24 h 26"/>
                    <a:gd name="T18" fmla="*/ 8 w 13"/>
                    <a:gd name="T19" fmla="*/ 26 h 26"/>
                    <a:gd name="T20" fmla="*/ 13 w 13"/>
                    <a:gd name="T21" fmla="*/ 26 h 26"/>
                    <a:gd name="T22" fmla="*/ 13 w 13"/>
                    <a:gd name="T23" fmla="*/ 24 h 26"/>
                    <a:gd name="T24" fmla="*/ 13 w 13"/>
                    <a:gd name="T25" fmla="*/ 18 h 26"/>
                    <a:gd name="T26" fmla="*/ 11 w 13"/>
                    <a:gd name="T27" fmla="*/ 16 h 26"/>
                    <a:gd name="T28" fmla="*/ 11 w 13"/>
                    <a:gd name="T29" fmla="*/ 13 h 26"/>
                    <a:gd name="T30" fmla="*/ 8 w 13"/>
                    <a:gd name="T31" fmla="*/ 8 h 26"/>
                    <a:gd name="T32" fmla="*/ 8 w 13"/>
                    <a:gd name="T33" fmla="*/ 5 h 26"/>
                    <a:gd name="T34" fmla="*/ 5 w 13"/>
                    <a:gd name="T35" fmla="*/ 3 h 26"/>
                    <a:gd name="T36" fmla="*/ 3 w 13"/>
                    <a:gd name="T37" fmla="*/ 0 h 26"/>
                    <a:gd name="T38" fmla="*/ 3 w 13"/>
                    <a:gd name="T39" fmla="*/ 0 h 26"/>
                    <a:gd name="T40" fmla="*/ 0 w 13"/>
                    <a:gd name="T41" fmla="*/ 3 h 2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"/>
                    <a:gd name="T64" fmla="*/ 0 h 26"/>
                    <a:gd name="T65" fmla="*/ 13 w 13"/>
                    <a:gd name="T66" fmla="*/ 26 h 2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" h="26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3" y="5"/>
                      </a:lnTo>
                      <a:lnTo>
                        <a:pt x="5" y="8"/>
                      </a:lnTo>
                      <a:lnTo>
                        <a:pt x="5" y="11"/>
                      </a:lnTo>
                      <a:lnTo>
                        <a:pt x="8" y="13"/>
                      </a:lnTo>
                      <a:lnTo>
                        <a:pt x="8" y="16"/>
                      </a:lnTo>
                      <a:lnTo>
                        <a:pt x="8" y="21"/>
                      </a:lnTo>
                      <a:lnTo>
                        <a:pt x="8" y="24"/>
                      </a:lnTo>
                      <a:lnTo>
                        <a:pt x="8" y="26"/>
                      </a:lnTo>
                      <a:lnTo>
                        <a:pt x="13" y="26"/>
                      </a:lnTo>
                      <a:lnTo>
                        <a:pt x="13" y="24"/>
                      </a:lnTo>
                      <a:lnTo>
                        <a:pt x="13" y="18"/>
                      </a:lnTo>
                      <a:lnTo>
                        <a:pt x="11" y="16"/>
                      </a:lnTo>
                      <a:lnTo>
                        <a:pt x="11" y="13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5" y="3"/>
                      </a:lnTo>
                      <a:lnTo>
                        <a:pt x="3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36" name="Freeform 135"/>
                <p:cNvSpPr>
                  <a:spLocks/>
                </p:cNvSpPr>
                <p:nvPr/>
              </p:nvSpPr>
              <p:spPr bwMode="auto">
                <a:xfrm>
                  <a:off x="2674" y="1894"/>
                  <a:ext cx="21" cy="13"/>
                </a:xfrm>
                <a:custGeom>
                  <a:avLst/>
                  <a:gdLst>
                    <a:gd name="T0" fmla="*/ 2 w 21"/>
                    <a:gd name="T1" fmla="*/ 5 h 13"/>
                    <a:gd name="T2" fmla="*/ 0 w 21"/>
                    <a:gd name="T3" fmla="*/ 5 h 13"/>
                    <a:gd name="T4" fmla="*/ 2 w 21"/>
                    <a:gd name="T5" fmla="*/ 5 h 13"/>
                    <a:gd name="T6" fmla="*/ 5 w 21"/>
                    <a:gd name="T7" fmla="*/ 5 h 13"/>
                    <a:gd name="T8" fmla="*/ 8 w 21"/>
                    <a:gd name="T9" fmla="*/ 5 h 13"/>
                    <a:gd name="T10" fmla="*/ 10 w 21"/>
                    <a:gd name="T11" fmla="*/ 7 h 13"/>
                    <a:gd name="T12" fmla="*/ 13 w 21"/>
                    <a:gd name="T13" fmla="*/ 7 h 13"/>
                    <a:gd name="T14" fmla="*/ 15 w 21"/>
                    <a:gd name="T15" fmla="*/ 10 h 13"/>
                    <a:gd name="T16" fmla="*/ 15 w 21"/>
                    <a:gd name="T17" fmla="*/ 10 h 13"/>
                    <a:gd name="T18" fmla="*/ 18 w 21"/>
                    <a:gd name="T19" fmla="*/ 13 h 13"/>
                    <a:gd name="T20" fmla="*/ 21 w 21"/>
                    <a:gd name="T21" fmla="*/ 10 h 13"/>
                    <a:gd name="T22" fmla="*/ 18 w 21"/>
                    <a:gd name="T23" fmla="*/ 7 h 13"/>
                    <a:gd name="T24" fmla="*/ 15 w 21"/>
                    <a:gd name="T25" fmla="*/ 5 h 13"/>
                    <a:gd name="T26" fmla="*/ 13 w 21"/>
                    <a:gd name="T27" fmla="*/ 5 h 13"/>
                    <a:gd name="T28" fmla="*/ 10 w 21"/>
                    <a:gd name="T29" fmla="*/ 2 h 13"/>
                    <a:gd name="T30" fmla="*/ 8 w 21"/>
                    <a:gd name="T31" fmla="*/ 2 h 13"/>
                    <a:gd name="T32" fmla="*/ 5 w 21"/>
                    <a:gd name="T33" fmla="*/ 2 h 13"/>
                    <a:gd name="T34" fmla="*/ 2 w 21"/>
                    <a:gd name="T35" fmla="*/ 2 h 13"/>
                    <a:gd name="T36" fmla="*/ 0 w 21"/>
                    <a:gd name="T37" fmla="*/ 0 h 13"/>
                    <a:gd name="T38" fmla="*/ 0 w 21"/>
                    <a:gd name="T39" fmla="*/ 2 h 13"/>
                    <a:gd name="T40" fmla="*/ 2 w 21"/>
                    <a:gd name="T41" fmla="*/ 5 h 1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13"/>
                    <a:gd name="T65" fmla="*/ 21 w 21"/>
                    <a:gd name="T66" fmla="*/ 13 h 1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13">
                      <a:moveTo>
                        <a:pt x="2" y="5"/>
                      </a:moveTo>
                      <a:lnTo>
                        <a:pt x="0" y="5"/>
                      </a:lnTo>
                      <a:lnTo>
                        <a:pt x="2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10" y="7"/>
                      </a:lnTo>
                      <a:lnTo>
                        <a:pt x="13" y="7"/>
                      </a:lnTo>
                      <a:lnTo>
                        <a:pt x="15" y="10"/>
                      </a:lnTo>
                      <a:lnTo>
                        <a:pt x="18" y="13"/>
                      </a:lnTo>
                      <a:lnTo>
                        <a:pt x="21" y="10"/>
                      </a:lnTo>
                      <a:lnTo>
                        <a:pt x="18" y="7"/>
                      </a:lnTo>
                      <a:lnTo>
                        <a:pt x="15" y="5"/>
                      </a:lnTo>
                      <a:lnTo>
                        <a:pt x="13" y="5"/>
                      </a:lnTo>
                      <a:lnTo>
                        <a:pt x="10" y="2"/>
                      </a:lnTo>
                      <a:lnTo>
                        <a:pt x="8" y="2"/>
                      </a:lnTo>
                      <a:lnTo>
                        <a:pt x="5" y="2"/>
                      </a:lnTo>
                      <a:lnTo>
                        <a:pt x="2" y="2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2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37" name="Freeform 136"/>
                <p:cNvSpPr>
                  <a:spLocks/>
                </p:cNvSpPr>
                <p:nvPr/>
              </p:nvSpPr>
              <p:spPr bwMode="auto">
                <a:xfrm>
                  <a:off x="2669" y="1896"/>
                  <a:ext cx="7" cy="5"/>
                </a:xfrm>
                <a:custGeom>
                  <a:avLst/>
                  <a:gdLst>
                    <a:gd name="T0" fmla="*/ 2 w 7"/>
                    <a:gd name="T1" fmla="*/ 5 h 5"/>
                    <a:gd name="T2" fmla="*/ 2 w 7"/>
                    <a:gd name="T3" fmla="*/ 5 h 5"/>
                    <a:gd name="T4" fmla="*/ 2 w 7"/>
                    <a:gd name="T5" fmla="*/ 5 h 5"/>
                    <a:gd name="T6" fmla="*/ 2 w 7"/>
                    <a:gd name="T7" fmla="*/ 5 h 5"/>
                    <a:gd name="T8" fmla="*/ 5 w 7"/>
                    <a:gd name="T9" fmla="*/ 3 h 5"/>
                    <a:gd name="T10" fmla="*/ 5 w 7"/>
                    <a:gd name="T11" fmla="*/ 3 h 5"/>
                    <a:gd name="T12" fmla="*/ 5 w 7"/>
                    <a:gd name="T13" fmla="*/ 3 h 5"/>
                    <a:gd name="T14" fmla="*/ 5 w 7"/>
                    <a:gd name="T15" fmla="*/ 3 h 5"/>
                    <a:gd name="T16" fmla="*/ 5 w 7"/>
                    <a:gd name="T17" fmla="*/ 3 h 5"/>
                    <a:gd name="T18" fmla="*/ 7 w 7"/>
                    <a:gd name="T19" fmla="*/ 3 h 5"/>
                    <a:gd name="T20" fmla="*/ 5 w 7"/>
                    <a:gd name="T21" fmla="*/ 0 h 5"/>
                    <a:gd name="T22" fmla="*/ 5 w 7"/>
                    <a:gd name="T23" fmla="*/ 0 h 5"/>
                    <a:gd name="T24" fmla="*/ 2 w 7"/>
                    <a:gd name="T25" fmla="*/ 0 h 5"/>
                    <a:gd name="T26" fmla="*/ 2 w 7"/>
                    <a:gd name="T27" fmla="*/ 0 h 5"/>
                    <a:gd name="T28" fmla="*/ 2 w 7"/>
                    <a:gd name="T29" fmla="*/ 0 h 5"/>
                    <a:gd name="T30" fmla="*/ 2 w 7"/>
                    <a:gd name="T31" fmla="*/ 0 h 5"/>
                    <a:gd name="T32" fmla="*/ 0 w 7"/>
                    <a:gd name="T33" fmla="*/ 3 h 5"/>
                    <a:gd name="T34" fmla="*/ 0 w 7"/>
                    <a:gd name="T35" fmla="*/ 3 h 5"/>
                    <a:gd name="T36" fmla="*/ 0 w 7"/>
                    <a:gd name="T37" fmla="*/ 3 h 5"/>
                    <a:gd name="T38" fmla="*/ 0 w 7"/>
                    <a:gd name="T39" fmla="*/ 3 h 5"/>
                    <a:gd name="T40" fmla="*/ 2 w 7"/>
                    <a:gd name="T41" fmla="*/ 5 h 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"/>
                    <a:gd name="T64" fmla="*/ 0 h 5"/>
                    <a:gd name="T65" fmla="*/ 7 w 7"/>
                    <a:gd name="T66" fmla="*/ 5 h 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" h="5">
                      <a:moveTo>
                        <a:pt x="2" y="5"/>
                      </a:moveTo>
                      <a:lnTo>
                        <a:pt x="2" y="5"/>
                      </a:lnTo>
                      <a:lnTo>
                        <a:pt x="5" y="3"/>
                      </a:lnTo>
                      <a:lnTo>
                        <a:pt x="7" y="3"/>
                      </a:lnTo>
                      <a:lnTo>
                        <a:pt x="5" y="0"/>
                      </a:lnTo>
                      <a:lnTo>
                        <a:pt x="2" y="0"/>
                      </a:lnTo>
                      <a:lnTo>
                        <a:pt x="0" y="3"/>
                      </a:lnTo>
                      <a:lnTo>
                        <a:pt x="2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38" name="Freeform 137"/>
                <p:cNvSpPr>
                  <a:spLocks/>
                </p:cNvSpPr>
                <p:nvPr/>
              </p:nvSpPr>
              <p:spPr bwMode="auto">
                <a:xfrm>
                  <a:off x="2655" y="1899"/>
                  <a:ext cx="16" cy="29"/>
                </a:xfrm>
                <a:custGeom>
                  <a:avLst/>
                  <a:gdLst>
                    <a:gd name="T0" fmla="*/ 6 w 16"/>
                    <a:gd name="T1" fmla="*/ 29 h 29"/>
                    <a:gd name="T2" fmla="*/ 6 w 16"/>
                    <a:gd name="T3" fmla="*/ 29 h 29"/>
                    <a:gd name="T4" fmla="*/ 6 w 16"/>
                    <a:gd name="T5" fmla="*/ 26 h 29"/>
                    <a:gd name="T6" fmla="*/ 6 w 16"/>
                    <a:gd name="T7" fmla="*/ 21 h 29"/>
                    <a:gd name="T8" fmla="*/ 8 w 16"/>
                    <a:gd name="T9" fmla="*/ 18 h 29"/>
                    <a:gd name="T10" fmla="*/ 8 w 16"/>
                    <a:gd name="T11" fmla="*/ 16 h 29"/>
                    <a:gd name="T12" fmla="*/ 11 w 16"/>
                    <a:gd name="T13" fmla="*/ 10 h 29"/>
                    <a:gd name="T14" fmla="*/ 14 w 16"/>
                    <a:gd name="T15" fmla="*/ 8 h 29"/>
                    <a:gd name="T16" fmla="*/ 14 w 16"/>
                    <a:gd name="T17" fmla="*/ 5 h 29"/>
                    <a:gd name="T18" fmla="*/ 16 w 16"/>
                    <a:gd name="T19" fmla="*/ 2 h 29"/>
                    <a:gd name="T20" fmla="*/ 14 w 16"/>
                    <a:gd name="T21" fmla="*/ 0 h 29"/>
                    <a:gd name="T22" fmla="*/ 11 w 16"/>
                    <a:gd name="T23" fmla="*/ 2 h 29"/>
                    <a:gd name="T24" fmla="*/ 11 w 16"/>
                    <a:gd name="T25" fmla="*/ 5 h 29"/>
                    <a:gd name="T26" fmla="*/ 8 w 16"/>
                    <a:gd name="T27" fmla="*/ 10 h 29"/>
                    <a:gd name="T28" fmla="*/ 6 w 16"/>
                    <a:gd name="T29" fmla="*/ 13 h 29"/>
                    <a:gd name="T30" fmla="*/ 3 w 16"/>
                    <a:gd name="T31" fmla="*/ 18 h 29"/>
                    <a:gd name="T32" fmla="*/ 3 w 16"/>
                    <a:gd name="T33" fmla="*/ 21 h 29"/>
                    <a:gd name="T34" fmla="*/ 0 w 16"/>
                    <a:gd name="T35" fmla="*/ 26 h 29"/>
                    <a:gd name="T36" fmla="*/ 0 w 16"/>
                    <a:gd name="T37" fmla="*/ 29 h 29"/>
                    <a:gd name="T38" fmla="*/ 0 w 16"/>
                    <a:gd name="T39" fmla="*/ 29 h 29"/>
                    <a:gd name="T40" fmla="*/ 6 w 16"/>
                    <a:gd name="T41" fmla="*/ 29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29"/>
                    <a:gd name="T65" fmla="*/ 16 w 16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29">
                      <a:moveTo>
                        <a:pt x="6" y="29"/>
                      </a:moveTo>
                      <a:lnTo>
                        <a:pt x="6" y="29"/>
                      </a:lnTo>
                      <a:lnTo>
                        <a:pt x="6" y="26"/>
                      </a:lnTo>
                      <a:lnTo>
                        <a:pt x="6" y="21"/>
                      </a:lnTo>
                      <a:lnTo>
                        <a:pt x="8" y="18"/>
                      </a:lnTo>
                      <a:lnTo>
                        <a:pt x="8" y="16"/>
                      </a:lnTo>
                      <a:lnTo>
                        <a:pt x="11" y="10"/>
                      </a:lnTo>
                      <a:lnTo>
                        <a:pt x="14" y="8"/>
                      </a:lnTo>
                      <a:lnTo>
                        <a:pt x="14" y="5"/>
                      </a:lnTo>
                      <a:lnTo>
                        <a:pt x="16" y="2"/>
                      </a:lnTo>
                      <a:lnTo>
                        <a:pt x="14" y="0"/>
                      </a:lnTo>
                      <a:lnTo>
                        <a:pt x="11" y="2"/>
                      </a:lnTo>
                      <a:lnTo>
                        <a:pt x="11" y="5"/>
                      </a:lnTo>
                      <a:lnTo>
                        <a:pt x="8" y="10"/>
                      </a:lnTo>
                      <a:lnTo>
                        <a:pt x="6" y="13"/>
                      </a:lnTo>
                      <a:lnTo>
                        <a:pt x="3" y="18"/>
                      </a:lnTo>
                      <a:lnTo>
                        <a:pt x="3" y="21"/>
                      </a:lnTo>
                      <a:lnTo>
                        <a:pt x="0" y="26"/>
                      </a:lnTo>
                      <a:lnTo>
                        <a:pt x="0" y="29"/>
                      </a:lnTo>
                      <a:lnTo>
                        <a:pt x="6" y="29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39" name="Freeform 138"/>
                <p:cNvSpPr>
                  <a:spLocks/>
                </p:cNvSpPr>
                <p:nvPr/>
              </p:nvSpPr>
              <p:spPr bwMode="auto">
                <a:xfrm>
                  <a:off x="2655" y="1928"/>
                  <a:ext cx="6" cy="28"/>
                </a:xfrm>
                <a:custGeom>
                  <a:avLst/>
                  <a:gdLst>
                    <a:gd name="T0" fmla="*/ 6 w 6"/>
                    <a:gd name="T1" fmla="*/ 26 h 28"/>
                    <a:gd name="T2" fmla="*/ 6 w 6"/>
                    <a:gd name="T3" fmla="*/ 26 h 28"/>
                    <a:gd name="T4" fmla="*/ 3 w 6"/>
                    <a:gd name="T5" fmla="*/ 23 h 28"/>
                    <a:gd name="T6" fmla="*/ 3 w 6"/>
                    <a:gd name="T7" fmla="*/ 21 h 28"/>
                    <a:gd name="T8" fmla="*/ 3 w 6"/>
                    <a:gd name="T9" fmla="*/ 18 h 28"/>
                    <a:gd name="T10" fmla="*/ 3 w 6"/>
                    <a:gd name="T11" fmla="*/ 13 h 28"/>
                    <a:gd name="T12" fmla="*/ 3 w 6"/>
                    <a:gd name="T13" fmla="*/ 10 h 28"/>
                    <a:gd name="T14" fmla="*/ 3 w 6"/>
                    <a:gd name="T15" fmla="*/ 7 h 28"/>
                    <a:gd name="T16" fmla="*/ 3 w 6"/>
                    <a:gd name="T17" fmla="*/ 2 h 28"/>
                    <a:gd name="T18" fmla="*/ 6 w 6"/>
                    <a:gd name="T19" fmla="*/ 0 h 28"/>
                    <a:gd name="T20" fmla="*/ 0 w 6"/>
                    <a:gd name="T21" fmla="*/ 0 h 28"/>
                    <a:gd name="T22" fmla="*/ 0 w 6"/>
                    <a:gd name="T23" fmla="*/ 2 h 28"/>
                    <a:gd name="T24" fmla="*/ 0 w 6"/>
                    <a:gd name="T25" fmla="*/ 7 h 28"/>
                    <a:gd name="T26" fmla="*/ 0 w 6"/>
                    <a:gd name="T27" fmla="*/ 10 h 28"/>
                    <a:gd name="T28" fmla="*/ 0 w 6"/>
                    <a:gd name="T29" fmla="*/ 13 h 28"/>
                    <a:gd name="T30" fmla="*/ 0 w 6"/>
                    <a:gd name="T31" fmla="*/ 18 h 28"/>
                    <a:gd name="T32" fmla="*/ 0 w 6"/>
                    <a:gd name="T33" fmla="*/ 21 h 28"/>
                    <a:gd name="T34" fmla="*/ 0 w 6"/>
                    <a:gd name="T35" fmla="*/ 26 h 28"/>
                    <a:gd name="T36" fmla="*/ 3 w 6"/>
                    <a:gd name="T37" fmla="*/ 28 h 28"/>
                    <a:gd name="T38" fmla="*/ 3 w 6"/>
                    <a:gd name="T39" fmla="*/ 28 h 28"/>
                    <a:gd name="T40" fmla="*/ 6 w 6"/>
                    <a:gd name="T41" fmla="*/ 26 h 2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6"/>
                    <a:gd name="T64" fmla="*/ 0 h 28"/>
                    <a:gd name="T65" fmla="*/ 6 w 6"/>
                    <a:gd name="T66" fmla="*/ 28 h 2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6" h="28">
                      <a:moveTo>
                        <a:pt x="6" y="26"/>
                      </a:moveTo>
                      <a:lnTo>
                        <a:pt x="6" y="26"/>
                      </a:lnTo>
                      <a:lnTo>
                        <a:pt x="3" y="23"/>
                      </a:lnTo>
                      <a:lnTo>
                        <a:pt x="3" y="21"/>
                      </a:lnTo>
                      <a:lnTo>
                        <a:pt x="3" y="18"/>
                      </a:lnTo>
                      <a:lnTo>
                        <a:pt x="3" y="13"/>
                      </a:lnTo>
                      <a:lnTo>
                        <a:pt x="3" y="10"/>
                      </a:lnTo>
                      <a:lnTo>
                        <a:pt x="3" y="7"/>
                      </a:lnTo>
                      <a:lnTo>
                        <a:pt x="3" y="2"/>
                      </a:lnTo>
                      <a:lnTo>
                        <a:pt x="6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7"/>
                      </a:lnTo>
                      <a:lnTo>
                        <a:pt x="0" y="10"/>
                      </a:lnTo>
                      <a:lnTo>
                        <a:pt x="0" y="13"/>
                      </a:lnTo>
                      <a:lnTo>
                        <a:pt x="0" y="18"/>
                      </a:lnTo>
                      <a:lnTo>
                        <a:pt x="0" y="21"/>
                      </a:lnTo>
                      <a:lnTo>
                        <a:pt x="0" y="26"/>
                      </a:lnTo>
                      <a:lnTo>
                        <a:pt x="3" y="28"/>
                      </a:lnTo>
                      <a:lnTo>
                        <a:pt x="6" y="26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40" name="Freeform 139"/>
                <p:cNvSpPr>
                  <a:spLocks/>
                </p:cNvSpPr>
                <p:nvPr/>
              </p:nvSpPr>
              <p:spPr bwMode="auto">
                <a:xfrm>
                  <a:off x="2658" y="1954"/>
                  <a:ext cx="18" cy="21"/>
                </a:xfrm>
                <a:custGeom>
                  <a:avLst/>
                  <a:gdLst>
                    <a:gd name="T0" fmla="*/ 16 w 18"/>
                    <a:gd name="T1" fmla="*/ 18 h 21"/>
                    <a:gd name="T2" fmla="*/ 18 w 18"/>
                    <a:gd name="T3" fmla="*/ 16 h 21"/>
                    <a:gd name="T4" fmla="*/ 16 w 18"/>
                    <a:gd name="T5" fmla="*/ 16 h 21"/>
                    <a:gd name="T6" fmla="*/ 13 w 18"/>
                    <a:gd name="T7" fmla="*/ 13 h 21"/>
                    <a:gd name="T8" fmla="*/ 11 w 18"/>
                    <a:gd name="T9" fmla="*/ 13 h 21"/>
                    <a:gd name="T10" fmla="*/ 8 w 18"/>
                    <a:gd name="T11" fmla="*/ 10 h 21"/>
                    <a:gd name="T12" fmla="*/ 5 w 18"/>
                    <a:gd name="T13" fmla="*/ 8 h 21"/>
                    <a:gd name="T14" fmla="*/ 5 w 18"/>
                    <a:gd name="T15" fmla="*/ 5 h 21"/>
                    <a:gd name="T16" fmla="*/ 3 w 18"/>
                    <a:gd name="T17" fmla="*/ 2 h 21"/>
                    <a:gd name="T18" fmla="*/ 3 w 18"/>
                    <a:gd name="T19" fmla="*/ 0 h 21"/>
                    <a:gd name="T20" fmla="*/ 0 w 18"/>
                    <a:gd name="T21" fmla="*/ 2 h 21"/>
                    <a:gd name="T22" fmla="*/ 0 w 18"/>
                    <a:gd name="T23" fmla="*/ 5 h 21"/>
                    <a:gd name="T24" fmla="*/ 3 w 18"/>
                    <a:gd name="T25" fmla="*/ 8 h 21"/>
                    <a:gd name="T26" fmla="*/ 3 w 18"/>
                    <a:gd name="T27" fmla="*/ 10 h 21"/>
                    <a:gd name="T28" fmla="*/ 5 w 18"/>
                    <a:gd name="T29" fmla="*/ 13 h 21"/>
                    <a:gd name="T30" fmla="*/ 8 w 18"/>
                    <a:gd name="T31" fmla="*/ 16 h 21"/>
                    <a:gd name="T32" fmla="*/ 11 w 18"/>
                    <a:gd name="T33" fmla="*/ 16 h 21"/>
                    <a:gd name="T34" fmla="*/ 13 w 18"/>
                    <a:gd name="T35" fmla="*/ 18 h 21"/>
                    <a:gd name="T36" fmla="*/ 16 w 18"/>
                    <a:gd name="T37" fmla="*/ 21 h 21"/>
                    <a:gd name="T38" fmla="*/ 18 w 18"/>
                    <a:gd name="T39" fmla="*/ 21 h 21"/>
                    <a:gd name="T40" fmla="*/ 16 w 18"/>
                    <a:gd name="T41" fmla="*/ 21 h 21"/>
                    <a:gd name="T42" fmla="*/ 16 w 18"/>
                    <a:gd name="T43" fmla="*/ 21 h 21"/>
                    <a:gd name="T44" fmla="*/ 18 w 18"/>
                    <a:gd name="T45" fmla="*/ 21 h 21"/>
                    <a:gd name="T46" fmla="*/ 16 w 18"/>
                    <a:gd name="T47" fmla="*/ 18 h 21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18"/>
                    <a:gd name="T73" fmla="*/ 0 h 21"/>
                    <a:gd name="T74" fmla="*/ 18 w 18"/>
                    <a:gd name="T75" fmla="*/ 21 h 21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18" h="21">
                      <a:moveTo>
                        <a:pt x="16" y="18"/>
                      </a:moveTo>
                      <a:lnTo>
                        <a:pt x="18" y="16"/>
                      </a:lnTo>
                      <a:lnTo>
                        <a:pt x="16" y="16"/>
                      </a:lnTo>
                      <a:lnTo>
                        <a:pt x="13" y="13"/>
                      </a:lnTo>
                      <a:lnTo>
                        <a:pt x="11" y="13"/>
                      </a:lnTo>
                      <a:lnTo>
                        <a:pt x="8" y="10"/>
                      </a:lnTo>
                      <a:lnTo>
                        <a:pt x="5" y="8"/>
                      </a:lnTo>
                      <a:lnTo>
                        <a:pt x="5" y="5"/>
                      </a:lnTo>
                      <a:lnTo>
                        <a:pt x="3" y="2"/>
                      </a:lnTo>
                      <a:lnTo>
                        <a:pt x="3" y="0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3" y="10"/>
                      </a:lnTo>
                      <a:lnTo>
                        <a:pt x="5" y="13"/>
                      </a:lnTo>
                      <a:lnTo>
                        <a:pt x="8" y="16"/>
                      </a:lnTo>
                      <a:lnTo>
                        <a:pt x="11" y="16"/>
                      </a:lnTo>
                      <a:lnTo>
                        <a:pt x="13" y="18"/>
                      </a:lnTo>
                      <a:lnTo>
                        <a:pt x="16" y="21"/>
                      </a:lnTo>
                      <a:lnTo>
                        <a:pt x="18" y="21"/>
                      </a:lnTo>
                      <a:lnTo>
                        <a:pt x="16" y="21"/>
                      </a:lnTo>
                      <a:lnTo>
                        <a:pt x="18" y="21"/>
                      </a:lnTo>
                      <a:lnTo>
                        <a:pt x="16" y="18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41" name="Freeform 140"/>
                <p:cNvSpPr>
                  <a:spLocks/>
                </p:cNvSpPr>
                <p:nvPr/>
              </p:nvSpPr>
              <p:spPr bwMode="auto">
                <a:xfrm>
                  <a:off x="2451" y="1859"/>
                  <a:ext cx="129" cy="35"/>
                </a:xfrm>
                <a:custGeom>
                  <a:avLst/>
                  <a:gdLst>
                    <a:gd name="T0" fmla="*/ 0 w 129"/>
                    <a:gd name="T1" fmla="*/ 6 h 35"/>
                    <a:gd name="T2" fmla="*/ 0 w 129"/>
                    <a:gd name="T3" fmla="*/ 16 h 35"/>
                    <a:gd name="T4" fmla="*/ 3 w 129"/>
                    <a:gd name="T5" fmla="*/ 27 h 35"/>
                    <a:gd name="T6" fmla="*/ 3 w 129"/>
                    <a:gd name="T7" fmla="*/ 29 h 35"/>
                    <a:gd name="T8" fmla="*/ 6 w 129"/>
                    <a:gd name="T9" fmla="*/ 32 h 35"/>
                    <a:gd name="T10" fmla="*/ 34 w 129"/>
                    <a:gd name="T11" fmla="*/ 35 h 35"/>
                    <a:gd name="T12" fmla="*/ 63 w 129"/>
                    <a:gd name="T13" fmla="*/ 35 h 35"/>
                    <a:gd name="T14" fmla="*/ 95 w 129"/>
                    <a:gd name="T15" fmla="*/ 35 h 35"/>
                    <a:gd name="T16" fmla="*/ 108 w 129"/>
                    <a:gd name="T17" fmla="*/ 35 h 35"/>
                    <a:gd name="T18" fmla="*/ 116 w 129"/>
                    <a:gd name="T19" fmla="*/ 35 h 35"/>
                    <a:gd name="T20" fmla="*/ 121 w 129"/>
                    <a:gd name="T21" fmla="*/ 32 h 35"/>
                    <a:gd name="T22" fmla="*/ 126 w 129"/>
                    <a:gd name="T23" fmla="*/ 27 h 35"/>
                    <a:gd name="T24" fmla="*/ 129 w 129"/>
                    <a:gd name="T25" fmla="*/ 19 h 35"/>
                    <a:gd name="T26" fmla="*/ 129 w 129"/>
                    <a:gd name="T27" fmla="*/ 11 h 35"/>
                    <a:gd name="T28" fmla="*/ 129 w 129"/>
                    <a:gd name="T29" fmla="*/ 6 h 35"/>
                    <a:gd name="T30" fmla="*/ 126 w 129"/>
                    <a:gd name="T31" fmla="*/ 3 h 35"/>
                    <a:gd name="T32" fmla="*/ 118 w 129"/>
                    <a:gd name="T33" fmla="*/ 0 h 35"/>
                    <a:gd name="T34" fmla="*/ 113 w 129"/>
                    <a:gd name="T35" fmla="*/ 0 h 35"/>
                    <a:gd name="T36" fmla="*/ 108 w 129"/>
                    <a:gd name="T37" fmla="*/ 0 h 35"/>
                    <a:gd name="T38" fmla="*/ 102 w 129"/>
                    <a:gd name="T39" fmla="*/ 0 h 35"/>
                    <a:gd name="T40" fmla="*/ 89 w 129"/>
                    <a:gd name="T41" fmla="*/ 0 h 35"/>
                    <a:gd name="T42" fmla="*/ 71 w 129"/>
                    <a:gd name="T43" fmla="*/ 3 h 35"/>
                    <a:gd name="T44" fmla="*/ 53 w 129"/>
                    <a:gd name="T45" fmla="*/ 3 h 35"/>
                    <a:gd name="T46" fmla="*/ 32 w 129"/>
                    <a:gd name="T47" fmla="*/ 3 h 35"/>
                    <a:gd name="T48" fmla="*/ 16 w 129"/>
                    <a:gd name="T49" fmla="*/ 6 h 35"/>
                    <a:gd name="T50" fmla="*/ 6 w 129"/>
                    <a:gd name="T51" fmla="*/ 6 h 35"/>
                    <a:gd name="T52" fmla="*/ 0 w 129"/>
                    <a:gd name="T53" fmla="*/ 6 h 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129"/>
                    <a:gd name="T82" fmla="*/ 0 h 35"/>
                    <a:gd name="T83" fmla="*/ 129 w 129"/>
                    <a:gd name="T84" fmla="*/ 35 h 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129" h="35">
                      <a:moveTo>
                        <a:pt x="0" y="6"/>
                      </a:moveTo>
                      <a:lnTo>
                        <a:pt x="0" y="16"/>
                      </a:lnTo>
                      <a:lnTo>
                        <a:pt x="3" y="27"/>
                      </a:lnTo>
                      <a:lnTo>
                        <a:pt x="3" y="29"/>
                      </a:lnTo>
                      <a:lnTo>
                        <a:pt x="6" y="32"/>
                      </a:lnTo>
                      <a:lnTo>
                        <a:pt x="34" y="35"/>
                      </a:lnTo>
                      <a:lnTo>
                        <a:pt x="63" y="35"/>
                      </a:lnTo>
                      <a:lnTo>
                        <a:pt x="95" y="35"/>
                      </a:lnTo>
                      <a:lnTo>
                        <a:pt x="108" y="35"/>
                      </a:lnTo>
                      <a:lnTo>
                        <a:pt x="116" y="35"/>
                      </a:lnTo>
                      <a:lnTo>
                        <a:pt x="121" y="32"/>
                      </a:lnTo>
                      <a:lnTo>
                        <a:pt x="126" y="27"/>
                      </a:lnTo>
                      <a:lnTo>
                        <a:pt x="129" y="19"/>
                      </a:lnTo>
                      <a:lnTo>
                        <a:pt x="129" y="11"/>
                      </a:lnTo>
                      <a:lnTo>
                        <a:pt x="129" y="6"/>
                      </a:lnTo>
                      <a:lnTo>
                        <a:pt x="126" y="3"/>
                      </a:lnTo>
                      <a:lnTo>
                        <a:pt x="118" y="0"/>
                      </a:lnTo>
                      <a:lnTo>
                        <a:pt x="113" y="0"/>
                      </a:lnTo>
                      <a:lnTo>
                        <a:pt x="108" y="0"/>
                      </a:lnTo>
                      <a:lnTo>
                        <a:pt x="102" y="0"/>
                      </a:lnTo>
                      <a:lnTo>
                        <a:pt x="89" y="0"/>
                      </a:lnTo>
                      <a:lnTo>
                        <a:pt x="71" y="3"/>
                      </a:lnTo>
                      <a:lnTo>
                        <a:pt x="53" y="3"/>
                      </a:lnTo>
                      <a:lnTo>
                        <a:pt x="32" y="3"/>
                      </a:lnTo>
                      <a:lnTo>
                        <a:pt x="16" y="6"/>
                      </a:lnTo>
                      <a:lnTo>
                        <a:pt x="6" y="6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92ADB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42" name="Freeform 141"/>
                <p:cNvSpPr>
                  <a:spLocks/>
                </p:cNvSpPr>
                <p:nvPr/>
              </p:nvSpPr>
              <p:spPr bwMode="auto">
                <a:xfrm>
                  <a:off x="2451" y="1865"/>
                  <a:ext cx="3" cy="21"/>
                </a:xfrm>
                <a:custGeom>
                  <a:avLst/>
                  <a:gdLst>
                    <a:gd name="T0" fmla="*/ 3 w 3"/>
                    <a:gd name="T1" fmla="*/ 21 h 21"/>
                    <a:gd name="T2" fmla="*/ 3 w 3"/>
                    <a:gd name="T3" fmla="*/ 21 h 21"/>
                    <a:gd name="T4" fmla="*/ 3 w 3"/>
                    <a:gd name="T5" fmla="*/ 18 h 21"/>
                    <a:gd name="T6" fmla="*/ 3 w 3"/>
                    <a:gd name="T7" fmla="*/ 15 h 21"/>
                    <a:gd name="T8" fmla="*/ 3 w 3"/>
                    <a:gd name="T9" fmla="*/ 13 h 21"/>
                    <a:gd name="T10" fmla="*/ 3 w 3"/>
                    <a:gd name="T11" fmla="*/ 10 h 21"/>
                    <a:gd name="T12" fmla="*/ 3 w 3"/>
                    <a:gd name="T13" fmla="*/ 8 h 21"/>
                    <a:gd name="T14" fmla="*/ 3 w 3"/>
                    <a:gd name="T15" fmla="*/ 5 h 21"/>
                    <a:gd name="T16" fmla="*/ 3 w 3"/>
                    <a:gd name="T17" fmla="*/ 2 h 21"/>
                    <a:gd name="T18" fmla="*/ 3 w 3"/>
                    <a:gd name="T19" fmla="*/ 0 h 21"/>
                    <a:gd name="T20" fmla="*/ 0 w 3"/>
                    <a:gd name="T21" fmla="*/ 0 h 21"/>
                    <a:gd name="T22" fmla="*/ 0 w 3"/>
                    <a:gd name="T23" fmla="*/ 2 h 21"/>
                    <a:gd name="T24" fmla="*/ 0 w 3"/>
                    <a:gd name="T25" fmla="*/ 5 h 21"/>
                    <a:gd name="T26" fmla="*/ 0 w 3"/>
                    <a:gd name="T27" fmla="*/ 8 h 21"/>
                    <a:gd name="T28" fmla="*/ 0 w 3"/>
                    <a:gd name="T29" fmla="*/ 10 h 21"/>
                    <a:gd name="T30" fmla="*/ 0 w 3"/>
                    <a:gd name="T31" fmla="*/ 13 h 21"/>
                    <a:gd name="T32" fmla="*/ 0 w 3"/>
                    <a:gd name="T33" fmla="*/ 15 h 21"/>
                    <a:gd name="T34" fmla="*/ 0 w 3"/>
                    <a:gd name="T35" fmla="*/ 18 h 21"/>
                    <a:gd name="T36" fmla="*/ 0 w 3"/>
                    <a:gd name="T37" fmla="*/ 21 h 21"/>
                    <a:gd name="T38" fmla="*/ 0 w 3"/>
                    <a:gd name="T39" fmla="*/ 21 h 21"/>
                    <a:gd name="T40" fmla="*/ 3 w 3"/>
                    <a:gd name="T41" fmla="*/ 21 h 2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"/>
                    <a:gd name="T64" fmla="*/ 0 h 21"/>
                    <a:gd name="T65" fmla="*/ 3 w 3"/>
                    <a:gd name="T66" fmla="*/ 21 h 2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" h="21">
                      <a:moveTo>
                        <a:pt x="3" y="21"/>
                      </a:moveTo>
                      <a:lnTo>
                        <a:pt x="3" y="21"/>
                      </a:lnTo>
                      <a:lnTo>
                        <a:pt x="3" y="18"/>
                      </a:lnTo>
                      <a:lnTo>
                        <a:pt x="3" y="15"/>
                      </a:lnTo>
                      <a:lnTo>
                        <a:pt x="3" y="13"/>
                      </a:lnTo>
                      <a:lnTo>
                        <a:pt x="3" y="10"/>
                      </a:lnTo>
                      <a:lnTo>
                        <a:pt x="3" y="8"/>
                      </a:lnTo>
                      <a:lnTo>
                        <a:pt x="3" y="5"/>
                      </a:lnTo>
                      <a:lnTo>
                        <a:pt x="3" y="2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0" y="10"/>
                      </a:lnTo>
                      <a:lnTo>
                        <a:pt x="0" y="13"/>
                      </a:lnTo>
                      <a:lnTo>
                        <a:pt x="0" y="15"/>
                      </a:lnTo>
                      <a:lnTo>
                        <a:pt x="0" y="18"/>
                      </a:lnTo>
                      <a:lnTo>
                        <a:pt x="0" y="21"/>
                      </a:lnTo>
                      <a:lnTo>
                        <a:pt x="3" y="21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43" name="Freeform 142"/>
                <p:cNvSpPr>
                  <a:spLocks/>
                </p:cNvSpPr>
                <p:nvPr/>
              </p:nvSpPr>
              <p:spPr bwMode="auto">
                <a:xfrm>
                  <a:off x="2451" y="1886"/>
                  <a:ext cx="6" cy="8"/>
                </a:xfrm>
                <a:custGeom>
                  <a:avLst/>
                  <a:gdLst>
                    <a:gd name="T0" fmla="*/ 6 w 6"/>
                    <a:gd name="T1" fmla="*/ 2 h 8"/>
                    <a:gd name="T2" fmla="*/ 6 w 6"/>
                    <a:gd name="T3" fmla="*/ 2 h 8"/>
                    <a:gd name="T4" fmla="*/ 6 w 6"/>
                    <a:gd name="T5" fmla="*/ 2 h 8"/>
                    <a:gd name="T6" fmla="*/ 6 w 6"/>
                    <a:gd name="T7" fmla="*/ 2 h 8"/>
                    <a:gd name="T8" fmla="*/ 6 w 6"/>
                    <a:gd name="T9" fmla="*/ 2 h 8"/>
                    <a:gd name="T10" fmla="*/ 6 w 6"/>
                    <a:gd name="T11" fmla="*/ 2 h 8"/>
                    <a:gd name="T12" fmla="*/ 3 w 6"/>
                    <a:gd name="T13" fmla="*/ 2 h 8"/>
                    <a:gd name="T14" fmla="*/ 3 w 6"/>
                    <a:gd name="T15" fmla="*/ 0 h 8"/>
                    <a:gd name="T16" fmla="*/ 3 w 6"/>
                    <a:gd name="T17" fmla="*/ 0 h 8"/>
                    <a:gd name="T18" fmla="*/ 3 w 6"/>
                    <a:gd name="T19" fmla="*/ 0 h 8"/>
                    <a:gd name="T20" fmla="*/ 0 w 6"/>
                    <a:gd name="T21" fmla="*/ 0 h 8"/>
                    <a:gd name="T22" fmla="*/ 0 w 6"/>
                    <a:gd name="T23" fmla="*/ 0 h 8"/>
                    <a:gd name="T24" fmla="*/ 0 w 6"/>
                    <a:gd name="T25" fmla="*/ 2 h 8"/>
                    <a:gd name="T26" fmla="*/ 0 w 6"/>
                    <a:gd name="T27" fmla="*/ 2 h 8"/>
                    <a:gd name="T28" fmla="*/ 0 w 6"/>
                    <a:gd name="T29" fmla="*/ 2 h 8"/>
                    <a:gd name="T30" fmla="*/ 0 w 6"/>
                    <a:gd name="T31" fmla="*/ 5 h 8"/>
                    <a:gd name="T32" fmla="*/ 3 w 6"/>
                    <a:gd name="T33" fmla="*/ 5 h 8"/>
                    <a:gd name="T34" fmla="*/ 3 w 6"/>
                    <a:gd name="T35" fmla="*/ 8 h 8"/>
                    <a:gd name="T36" fmla="*/ 6 w 6"/>
                    <a:gd name="T37" fmla="*/ 8 h 8"/>
                    <a:gd name="T38" fmla="*/ 6 w 6"/>
                    <a:gd name="T39" fmla="*/ 8 h 8"/>
                    <a:gd name="T40" fmla="*/ 6 w 6"/>
                    <a:gd name="T41" fmla="*/ 2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6"/>
                    <a:gd name="T64" fmla="*/ 0 h 8"/>
                    <a:gd name="T65" fmla="*/ 6 w 6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6" h="8">
                      <a:moveTo>
                        <a:pt x="6" y="2"/>
                      </a:moveTo>
                      <a:lnTo>
                        <a:pt x="6" y="2"/>
                      </a:lnTo>
                      <a:lnTo>
                        <a:pt x="3" y="2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6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44" name="Freeform 143"/>
                <p:cNvSpPr>
                  <a:spLocks/>
                </p:cNvSpPr>
                <p:nvPr/>
              </p:nvSpPr>
              <p:spPr bwMode="auto">
                <a:xfrm>
                  <a:off x="2457" y="1888"/>
                  <a:ext cx="57" cy="6"/>
                </a:xfrm>
                <a:custGeom>
                  <a:avLst/>
                  <a:gdLst>
                    <a:gd name="T0" fmla="*/ 57 w 57"/>
                    <a:gd name="T1" fmla="*/ 3 h 6"/>
                    <a:gd name="T2" fmla="*/ 57 w 57"/>
                    <a:gd name="T3" fmla="*/ 3 h 6"/>
                    <a:gd name="T4" fmla="*/ 49 w 57"/>
                    <a:gd name="T5" fmla="*/ 3 h 6"/>
                    <a:gd name="T6" fmla="*/ 42 w 57"/>
                    <a:gd name="T7" fmla="*/ 3 h 6"/>
                    <a:gd name="T8" fmla="*/ 36 w 57"/>
                    <a:gd name="T9" fmla="*/ 3 h 6"/>
                    <a:gd name="T10" fmla="*/ 28 w 57"/>
                    <a:gd name="T11" fmla="*/ 3 h 6"/>
                    <a:gd name="T12" fmla="*/ 21 w 57"/>
                    <a:gd name="T13" fmla="*/ 3 h 6"/>
                    <a:gd name="T14" fmla="*/ 13 w 57"/>
                    <a:gd name="T15" fmla="*/ 3 h 6"/>
                    <a:gd name="T16" fmla="*/ 8 w 57"/>
                    <a:gd name="T17" fmla="*/ 3 h 6"/>
                    <a:gd name="T18" fmla="*/ 0 w 57"/>
                    <a:gd name="T19" fmla="*/ 0 h 6"/>
                    <a:gd name="T20" fmla="*/ 0 w 57"/>
                    <a:gd name="T21" fmla="*/ 6 h 6"/>
                    <a:gd name="T22" fmla="*/ 8 w 57"/>
                    <a:gd name="T23" fmla="*/ 6 h 6"/>
                    <a:gd name="T24" fmla="*/ 13 w 57"/>
                    <a:gd name="T25" fmla="*/ 6 h 6"/>
                    <a:gd name="T26" fmla="*/ 21 w 57"/>
                    <a:gd name="T27" fmla="*/ 6 h 6"/>
                    <a:gd name="T28" fmla="*/ 28 w 57"/>
                    <a:gd name="T29" fmla="*/ 6 h 6"/>
                    <a:gd name="T30" fmla="*/ 36 w 57"/>
                    <a:gd name="T31" fmla="*/ 6 h 6"/>
                    <a:gd name="T32" fmla="*/ 42 w 57"/>
                    <a:gd name="T33" fmla="*/ 6 h 6"/>
                    <a:gd name="T34" fmla="*/ 49 w 57"/>
                    <a:gd name="T35" fmla="*/ 6 h 6"/>
                    <a:gd name="T36" fmla="*/ 57 w 57"/>
                    <a:gd name="T37" fmla="*/ 6 h 6"/>
                    <a:gd name="T38" fmla="*/ 57 w 57"/>
                    <a:gd name="T39" fmla="*/ 6 h 6"/>
                    <a:gd name="T40" fmla="*/ 57 w 57"/>
                    <a:gd name="T41" fmla="*/ 3 h 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7"/>
                    <a:gd name="T64" fmla="*/ 0 h 6"/>
                    <a:gd name="T65" fmla="*/ 57 w 57"/>
                    <a:gd name="T66" fmla="*/ 6 h 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7" h="6">
                      <a:moveTo>
                        <a:pt x="57" y="3"/>
                      </a:moveTo>
                      <a:lnTo>
                        <a:pt x="57" y="3"/>
                      </a:lnTo>
                      <a:lnTo>
                        <a:pt x="49" y="3"/>
                      </a:lnTo>
                      <a:lnTo>
                        <a:pt x="42" y="3"/>
                      </a:lnTo>
                      <a:lnTo>
                        <a:pt x="36" y="3"/>
                      </a:lnTo>
                      <a:lnTo>
                        <a:pt x="28" y="3"/>
                      </a:lnTo>
                      <a:lnTo>
                        <a:pt x="21" y="3"/>
                      </a:lnTo>
                      <a:lnTo>
                        <a:pt x="13" y="3"/>
                      </a:lnTo>
                      <a:lnTo>
                        <a:pt x="8" y="3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8" y="6"/>
                      </a:lnTo>
                      <a:lnTo>
                        <a:pt x="13" y="6"/>
                      </a:lnTo>
                      <a:lnTo>
                        <a:pt x="21" y="6"/>
                      </a:lnTo>
                      <a:lnTo>
                        <a:pt x="28" y="6"/>
                      </a:lnTo>
                      <a:lnTo>
                        <a:pt x="36" y="6"/>
                      </a:lnTo>
                      <a:lnTo>
                        <a:pt x="42" y="6"/>
                      </a:lnTo>
                      <a:lnTo>
                        <a:pt x="49" y="6"/>
                      </a:lnTo>
                      <a:lnTo>
                        <a:pt x="57" y="6"/>
                      </a:lnTo>
                      <a:lnTo>
                        <a:pt x="57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45" name="Freeform 144"/>
                <p:cNvSpPr>
                  <a:spLocks/>
                </p:cNvSpPr>
                <p:nvPr/>
              </p:nvSpPr>
              <p:spPr bwMode="auto">
                <a:xfrm>
                  <a:off x="2514" y="1891"/>
                  <a:ext cx="32" cy="5"/>
                </a:xfrm>
                <a:custGeom>
                  <a:avLst/>
                  <a:gdLst>
                    <a:gd name="T0" fmla="*/ 32 w 32"/>
                    <a:gd name="T1" fmla="*/ 3 h 5"/>
                    <a:gd name="T2" fmla="*/ 32 w 32"/>
                    <a:gd name="T3" fmla="*/ 3 h 5"/>
                    <a:gd name="T4" fmla="*/ 29 w 32"/>
                    <a:gd name="T5" fmla="*/ 3 h 5"/>
                    <a:gd name="T6" fmla="*/ 24 w 32"/>
                    <a:gd name="T7" fmla="*/ 0 h 5"/>
                    <a:gd name="T8" fmla="*/ 21 w 32"/>
                    <a:gd name="T9" fmla="*/ 0 h 5"/>
                    <a:gd name="T10" fmla="*/ 16 w 32"/>
                    <a:gd name="T11" fmla="*/ 0 h 5"/>
                    <a:gd name="T12" fmla="*/ 13 w 32"/>
                    <a:gd name="T13" fmla="*/ 0 h 5"/>
                    <a:gd name="T14" fmla="*/ 8 w 32"/>
                    <a:gd name="T15" fmla="*/ 0 h 5"/>
                    <a:gd name="T16" fmla="*/ 5 w 32"/>
                    <a:gd name="T17" fmla="*/ 0 h 5"/>
                    <a:gd name="T18" fmla="*/ 0 w 32"/>
                    <a:gd name="T19" fmla="*/ 0 h 5"/>
                    <a:gd name="T20" fmla="*/ 0 w 32"/>
                    <a:gd name="T21" fmla="*/ 3 h 5"/>
                    <a:gd name="T22" fmla="*/ 5 w 32"/>
                    <a:gd name="T23" fmla="*/ 3 h 5"/>
                    <a:gd name="T24" fmla="*/ 8 w 32"/>
                    <a:gd name="T25" fmla="*/ 3 h 5"/>
                    <a:gd name="T26" fmla="*/ 13 w 32"/>
                    <a:gd name="T27" fmla="*/ 3 h 5"/>
                    <a:gd name="T28" fmla="*/ 16 w 32"/>
                    <a:gd name="T29" fmla="*/ 5 h 5"/>
                    <a:gd name="T30" fmla="*/ 21 w 32"/>
                    <a:gd name="T31" fmla="*/ 5 h 5"/>
                    <a:gd name="T32" fmla="*/ 24 w 32"/>
                    <a:gd name="T33" fmla="*/ 5 h 5"/>
                    <a:gd name="T34" fmla="*/ 29 w 32"/>
                    <a:gd name="T35" fmla="*/ 5 h 5"/>
                    <a:gd name="T36" fmla="*/ 32 w 32"/>
                    <a:gd name="T37" fmla="*/ 5 h 5"/>
                    <a:gd name="T38" fmla="*/ 32 w 32"/>
                    <a:gd name="T39" fmla="*/ 5 h 5"/>
                    <a:gd name="T40" fmla="*/ 32 w 32"/>
                    <a:gd name="T41" fmla="*/ 3 h 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2"/>
                    <a:gd name="T64" fmla="*/ 0 h 5"/>
                    <a:gd name="T65" fmla="*/ 32 w 32"/>
                    <a:gd name="T66" fmla="*/ 5 h 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2" h="5">
                      <a:moveTo>
                        <a:pt x="32" y="3"/>
                      </a:moveTo>
                      <a:lnTo>
                        <a:pt x="32" y="3"/>
                      </a:lnTo>
                      <a:lnTo>
                        <a:pt x="29" y="3"/>
                      </a:lnTo>
                      <a:lnTo>
                        <a:pt x="24" y="0"/>
                      </a:lnTo>
                      <a:lnTo>
                        <a:pt x="21" y="0"/>
                      </a:lnTo>
                      <a:lnTo>
                        <a:pt x="16" y="0"/>
                      </a:lnTo>
                      <a:lnTo>
                        <a:pt x="13" y="0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5" y="3"/>
                      </a:lnTo>
                      <a:lnTo>
                        <a:pt x="8" y="3"/>
                      </a:lnTo>
                      <a:lnTo>
                        <a:pt x="13" y="3"/>
                      </a:lnTo>
                      <a:lnTo>
                        <a:pt x="16" y="5"/>
                      </a:lnTo>
                      <a:lnTo>
                        <a:pt x="21" y="5"/>
                      </a:lnTo>
                      <a:lnTo>
                        <a:pt x="24" y="5"/>
                      </a:lnTo>
                      <a:lnTo>
                        <a:pt x="29" y="5"/>
                      </a:lnTo>
                      <a:lnTo>
                        <a:pt x="32" y="5"/>
                      </a:lnTo>
                      <a:lnTo>
                        <a:pt x="32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46" name="Freeform 145"/>
                <p:cNvSpPr>
                  <a:spLocks/>
                </p:cNvSpPr>
                <p:nvPr/>
              </p:nvSpPr>
              <p:spPr bwMode="auto">
                <a:xfrm>
                  <a:off x="2546" y="1888"/>
                  <a:ext cx="28" cy="8"/>
                </a:xfrm>
                <a:custGeom>
                  <a:avLst/>
                  <a:gdLst>
                    <a:gd name="T0" fmla="*/ 26 w 28"/>
                    <a:gd name="T1" fmla="*/ 0 h 8"/>
                    <a:gd name="T2" fmla="*/ 26 w 28"/>
                    <a:gd name="T3" fmla="*/ 0 h 8"/>
                    <a:gd name="T4" fmla="*/ 23 w 28"/>
                    <a:gd name="T5" fmla="*/ 3 h 8"/>
                    <a:gd name="T6" fmla="*/ 21 w 28"/>
                    <a:gd name="T7" fmla="*/ 3 h 8"/>
                    <a:gd name="T8" fmla="*/ 18 w 28"/>
                    <a:gd name="T9" fmla="*/ 6 h 8"/>
                    <a:gd name="T10" fmla="*/ 15 w 28"/>
                    <a:gd name="T11" fmla="*/ 6 h 8"/>
                    <a:gd name="T12" fmla="*/ 10 w 28"/>
                    <a:gd name="T13" fmla="*/ 6 h 8"/>
                    <a:gd name="T14" fmla="*/ 7 w 28"/>
                    <a:gd name="T15" fmla="*/ 6 h 8"/>
                    <a:gd name="T16" fmla="*/ 5 w 28"/>
                    <a:gd name="T17" fmla="*/ 6 h 8"/>
                    <a:gd name="T18" fmla="*/ 0 w 28"/>
                    <a:gd name="T19" fmla="*/ 6 h 8"/>
                    <a:gd name="T20" fmla="*/ 0 w 28"/>
                    <a:gd name="T21" fmla="*/ 8 h 8"/>
                    <a:gd name="T22" fmla="*/ 5 w 28"/>
                    <a:gd name="T23" fmla="*/ 8 h 8"/>
                    <a:gd name="T24" fmla="*/ 7 w 28"/>
                    <a:gd name="T25" fmla="*/ 8 h 8"/>
                    <a:gd name="T26" fmla="*/ 10 w 28"/>
                    <a:gd name="T27" fmla="*/ 8 h 8"/>
                    <a:gd name="T28" fmla="*/ 15 w 28"/>
                    <a:gd name="T29" fmla="*/ 8 h 8"/>
                    <a:gd name="T30" fmla="*/ 18 w 28"/>
                    <a:gd name="T31" fmla="*/ 8 h 8"/>
                    <a:gd name="T32" fmla="*/ 21 w 28"/>
                    <a:gd name="T33" fmla="*/ 8 h 8"/>
                    <a:gd name="T34" fmla="*/ 23 w 28"/>
                    <a:gd name="T35" fmla="*/ 6 h 8"/>
                    <a:gd name="T36" fmla="*/ 28 w 28"/>
                    <a:gd name="T37" fmla="*/ 3 h 8"/>
                    <a:gd name="T38" fmla="*/ 28 w 28"/>
                    <a:gd name="T39" fmla="*/ 3 h 8"/>
                    <a:gd name="T40" fmla="*/ 26 w 28"/>
                    <a:gd name="T41" fmla="*/ 0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8"/>
                    <a:gd name="T64" fmla="*/ 0 h 8"/>
                    <a:gd name="T65" fmla="*/ 28 w 28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8" h="8">
                      <a:moveTo>
                        <a:pt x="26" y="0"/>
                      </a:moveTo>
                      <a:lnTo>
                        <a:pt x="26" y="0"/>
                      </a:lnTo>
                      <a:lnTo>
                        <a:pt x="23" y="3"/>
                      </a:lnTo>
                      <a:lnTo>
                        <a:pt x="21" y="3"/>
                      </a:lnTo>
                      <a:lnTo>
                        <a:pt x="18" y="6"/>
                      </a:lnTo>
                      <a:lnTo>
                        <a:pt x="15" y="6"/>
                      </a:lnTo>
                      <a:lnTo>
                        <a:pt x="10" y="6"/>
                      </a:lnTo>
                      <a:lnTo>
                        <a:pt x="7" y="6"/>
                      </a:lnTo>
                      <a:lnTo>
                        <a:pt x="5" y="6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10" y="8"/>
                      </a:lnTo>
                      <a:lnTo>
                        <a:pt x="15" y="8"/>
                      </a:lnTo>
                      <a:lnTo>
                        <a:pt x="18" y="8"/>
                      </a:lnTo>
                      <a:lnTo>
                        <a:pt x="21" y="8"/>
                      </a:lnTo>
                      <a:lnTo>
                        <a:pt x="23" y="6"/>
                      </a:lnTo>
                      <a:lnTo>
                        <a:pt x="28" y="3"/>
                      </a:lnTo>
                      <a:lnTo>
                        <a:pt x="26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47" name="Freeform 146"/>
                <p:cNvSpPr>
                  <a:spLocks/>
                </p:cNvSpPr>
                <p:nvPr/>
              </p:nvSpPr>
              <p:spPr bwMode="auto">
                <a:xfrm>
                  <a:off x="2572" y="1862"/>
                  <a:ext cx="10" cy="29"/>
                </a:xfrm>
                <a:custGeom>
                  <a:avLst/>
                  <a:gdLst>
                    <a:gd name="T0" fmla="*/ 5 w 10"/>
                    <a:gd name="T1" fmla="*/ 3 h 29"/>
                    <a:gd name="T2" fmla="*/ 5 w 10"/>
                    <a:gd name="T3" fmla="*/ 3 h 29"/>
                    <a:gd name="T4" fmla="*/ 5 w 10"/>
                    <a:gd name="T5" fmla="*/ 3 h 29"/>
                    <a:gd name="T6" fmla="*/ 5 w 10"/>
                    <a:gd name="T7" fmla="*/ 8 h 29"/>
                    <a:gd name="T8" fmla="*/ 5 w 10"/>
                    <a:gd name="T9" fmla="*/ 11 h 29"/>
                    <a:gd name="T10" fmla="*/ 5 w 10"/>
                    <a:gd name="T11" fmla="*/ 13 h 29"/>
                    <a:gd name="T12" fmla="*/ 5 w 10"/>
                    <a:gd name="T13" fmla="*/ 18 h 29"/>
                    <a:gd name="T14" fmla="*/ 2 w 10"/>
                    <a:gd name="T15" fmla="*/ 21 h 29"/>
                    <a:gd name="T16" fmla="*/ 2 w 10"/>
                    <a:gd name="T17" fmla="*/ 24 h 29"/>
                    <a:gd name="T18" fmla="*/ 0 w 10"/>
                    <a:gd name="T19" fmla="*/ 26 h 29"/>
                    <a:gd name="T20" fmla="*/ 2 w 10"/>
                    <a:gd name="T21" fmla="*/ 29 h 29"/>
                    <a:gd name="T22" fmla="*/ 5 w 10"/>
                    <a:gd name="T23" fmla="*/ 26 h 29"/>
                    <a:gd name="T24" fmla="*/ 5 w 10"/>
                    <a:gd name="T25" fmla="*/ 24 h 29"/>
                    <a:gd name="T26" fmla="*/ 8 w 10"/>
                    <a:gd name="T27" fmla="*/ 18 h 29"/>
                    <a:gd name="T28" fmla="*/ 8 w 10"/>
                    <a:gd name="T29" fmla="*/ 16 h 29"/>
                    <a:gd name="T30" fmla="*/ 10 w 10"/>
                    <a:gd name="T31" fmla="*/ 11 h 29"/>
                    <a:gd name="T32" fmla="*/ 10 w 10"/>
                    <a:gd name="T33" fmla="*/ 8 h 29"/>
                    <a:gd name="T34" fmla="*/ 8 w 10"/>
                    <a:gd name="T35" fmla="*/ 3 h 29"/>
                    <a:gd name="T36" fmla="*/ 8 w 10"/>
                    <a:gd name="T37" fmla="*/ 0 h 29"/>
                    <a:gd name="T38" fmla="*/ 8 w 10"/>
                    <a:gd name="T39" fmla="*/ 0 h 29"/>
                    <a:gd name="T40" fmla="*/ 5 w 10"/>
                    <a:gd name="T41" fmla="*/ 3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0"/>
                    <a:gd name="T64" fmla="*/ 0 h 29"/>
                    <a:gd name="T65" fmla="*/ 10 w 10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0" h="29">
                      <a:moveTo>
                        <a:pt x="5" y="3"/>
                      </a:moveTo>
                      <a:lnTo>
                        <a:pt x="5" y="3"/>
                      </a:lnTo>
                      <a:lnTo>
                        <a:pt x="5" y="8"/>
                      </a:lnTo>
                      <a:lnTo>
                        <a:pt x="5" y="11"/>
                      </a:lnTo>
                      <a:lnTo>
                        <a:pt x="5" y="13"/>
                      </a:lnTo>
                      <a:lnTo>
                        <a:pt x="5" y="18"/>
                      </a:lnTo>
                      <a:lnTo>
                        <a:pt x="2" y="21"/>
                      </a:lnTo>
                      <a:lnTo>
                        <a:pt x="2" y="24"/>
                      </a:lnTo>
                      <a:lnTo>
                        <a:pt x="0" y="26"/>
                      </a:lnTo>
                      <a:lnTo>
                        <a:pt x="2" y="29"/>
                      </a:lnTo>
                      <a:lnTo>
                        <a:pt x="5" y="26"/>
                      </a:lnTo>
                      <a:lnTo>
                        <a:pt x="5" y="24"/>
                      </a:lnTo>
                      <a:lnTo>
                        <a:pt x="8" y="18"/>
                      </a:lnTo>
                      <a:lnTo>
                        <a:pt x="8" y="16"/>
                      </a:lnTo>
                      <a:lnTo>
                        <a:pt x="10" y="11"/>
                      </a:lnTo>
                      <a:lnTo>
                        <a:pt x="10" y="8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48" name="Freeform 147"/>
                <p:cNvSpPr>
                  <a:spLocks/>
                </p:cNvSpPr>
                <p:nvPr/>
              </p:nvSpPr>
              <p:spPr bwMode="auto">
                <a:xfrm>
                  <a:off x="2559" y="1857"/>
                  <a:ext cx="21" cy="8"/>
                </a:xfrm>
                <a:custGeom>
                  <a:avLst/>
                  <a:gdLst>
                    <a:gd name="T0" fmla="*/ 0 w 21"/>
                    <a:gd name="T1" fmla="*/ 2 h 8"/>
                    <a:gd name="T2" fmla="*/ 0 w 21"/>
                    <a:gd name="T3" fmla="*/ 2 h 8"/>
                    <a:gd name="T4" fmla="*/ 0 w 21"/>
                    <a:gd name="T5" fmla="*/ 2 h 8"/>
                    <a:gd name="T6" fmla="*/ 2 w 21"/>
                    <a:gd name="T7" fmla="*/ 2 h 8"/>
                    <a:gd name="T8" fmla="*/ 8 w 21"/>
                    <a:gd name="T9" fmla="*/ 5 h 8"/>
                    <a:gd name="T10" fmla="*/ 10 w 21"/>
                    <a:gd name="T11" fmla="*/ 5 h 8"/>
                    <a:gd name="T12" fmla="*/ 13 w 21"/>
                    <a:gd name="T13" fmla="*/ 5 h 8"/>
                    <a:gd name="T14" fmla="*/ 15 w 21"/>
                    <a:gd name="T15" fmla="*/ 5 h 8"/>
                    <a:gd name="T16" fmla="*/ 18 w 21"/>
                    <a:gd name="T17" fmla="*/ 5 h 8"/>
                    <a:gd name="T18" fmla="*/ 18 w 21"/>
                    <a:gd name="T19" fmla="*/ 8 h 8"/>
                    <a:gd name="T20" fmla="*/ 21 w 21"/>
                    <a:gd name="T21" fmla="*/ 5 h 8"/>
                    <a:gd name="T22" fmla="*/ 18 w 21"/>
                    <a:gd name="T23" fmla="*/ 2 h 8"/>
                    <a:gd name="T24" fmla="*/ 15 w 21"/>
                    <a:gd name="T25" fmla="*/ 2 h 8"/>
                    <a:gd name="T26" fmla="*/ 13 w 21"/>
                    <a:gd name="T27" fmla="*/ 2 h 8"/>
                    <a:gd name="T28" fmla="*/ 10 w 21"/>
                    <a:gd name="T29" fmla="*/ 0 h 8"/>
                    <a:gd name="T30" fmla="*/ 8 w 21"/>
                    <a:gd name="T31" fmla="*/ 0 h 8"/>
                    <a:gd name="T32" fmla="*/ 2 w 21"/>
                    <a:gd name="T33" fmla="*/ 0 h 8"/>
                    <a:gd name="T34" fmla="*/ 0 w 21"/>
                    <a:gd name="T35" fmla="*/ 0 h 8"/>
                    <a:gd name="T36" fmla="*/ 0 w 21"/>
                    <a:gd name="T37" fmla="*/ 0 h 8"/>
                    <a:gd name="T38" fmla="*/ 0 w 21"/>
                    <a:gd name="T39" fmla="*/ 0 h 8"/>
                    <a:gd name="T40" fmla="*/ 0 w 21"/>
                    <a:gd name="T41" fmla="*/ 2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8"/>
                    <a:gd name="T65" fmla="*/ 21 w 21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8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2" y="2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13" y="5"/>
                      </a:lnTo>
                      <a:lnTo>
                        <a:pt x="15" y="5"/>
                      </a:lnTo>
                      <a:lnTo>
                        <a:pt x="18" y="5"/>
                      </a:lnTo>
                      <a:lnTo>
                        <a:pt x="18" y="8"/>
                      </a:lnTo>
                      <a:lnTo>
                        <a:pt x="21" y="5"/>
                      </a:lnTo>
                      <a:lnTo>
                        <a:pt x="18" y="2"/>
                      </a:lnTo>
                      <a:lnTo>
                        <a:pt x="15" y="2"/>
                      </a:lnTo>
                      <a:lnTo>
                        <a:pt x="13" y="2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49" name="Freeform 148"/>
                <p:cNvSpPr>
                  <a:spLocks/>
                </p:cNvSpPr>
                <p:nvPr/>
              </p:nvSpPr>
              <p:spPr bwMode="auto">
                <a:xfrm>
                  <a:off x="2451" y="1857"/>
                  <a:ext cx="108" cy="10"/>
                </a:xfrm>
                <a:custGeom>
                  <a:avLst/>
                  <a:gdLst>
                    <a:gd name="T0" fmla="*/ 3 w 108"/>
                    <a:gd name="T1" fmla="*/ 8 h 10"/>
                    <a:gd name="T2" fmla="*/ 0 w 108"/>
                    <a:gd name="T3" fmla="*/ 10 h 10"/>
                    <a:gd name="T4" fmla="*/ 6 w 108"/>
                    <a:gd name="T5" fmla="*/ 10 h 10"/>
                    <a:gd name="T6" fmla="*/ 16 w 108"/>
                    <a:gd name="T7" fmla="*/ 8 h 10"/>
                    <a:gd name="T8" fmla="*/ 34 w 108"/>
                    <a:gd name="T9" fmla="*/ 8 h 10"/>
                    <a:gd name="T10" fmla="*/ 53 w 108"/>
                    <a:gd name="T11" fmla="*/ 8 h 10"/>
                    <a:gd name="T12" fmla="*/ 71 w 108"/>
                    <a:gd name="T13" fmla="*/ 5 h 10"/>
                    <a:gd name="T14" fmla="*/ 89 w 108"/>
                    <a:gd name="T15" fmla="*/ 5 h 10"/>
                    <a:gd name="T16" fmla="*/ 102 w 108"/>
                    <a:gd name="T17" fmla="*/ 5 h 10"/>
                    <a:gd name="T18" fmla="*/ 108 w 108"/>
                    <a:gd name="T19" fmla="*/ 2 h 10"/>
                    <a:gd name="T20" fmla="*/ 108 w 108"/>
                    <a:gd name="T21" fmla="*/ 0 h 10"/>
                    <a:gd name="T22" fmla="*/ 102 w 108"/>
                    <a:gd name="T23" fmla="*/ 0 h 10"/>
                    <a:gd name="T24" fmla="*/ 89 w 108"/>
                    <a:gd name="T25" fmla="*/ 0 h 10"/>
                    <a:gd name="T26" fmla="*/ 71 w 108"/>
                    <a:gd name="T27" fmla="*/ 2 h 10"/>
                    <a:gd name="T28" fmla="*/ 53 w 108"/>
                    <a:gd name="T29" fmla="*/ 2 h 10"/>
                    <a:gd name="T30" fmla="*/ 34 w 108"/>
                    <a:gd name="T31" fmla="*/ 5 h 10"/>
                    <a:gd name="T32" fmla="*/ 16 w 108"/>
                    <a:gd name="T33" fmla="*/ 5 h 10"/>
                    <a:gd name="T34" fmla="*/ 6 w 108"/>
                    <a:gd name="T35" fmla="*/ 5 h 10"/>
                    <a:gd name="T36" fmla="*/ 0 w 108"/>
                    <a:gd name="T37" fmla="*/ 8 h 10"/>
                    <a:gd name="T38" fmla="*/ 0 w 108"/>
                    <a:gd name="T39" fmla="*/ 8 h 10"/>
                    <a:gd name="T40" fmla="*/ 3 w 108"/>
                    <a:gd name="T41" fmla="*/ 8 h 1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08"/>
                    <a:gd name="T64" fmla="*/ 0 h 10"/>
                    <a:gd name="T65" fmla="*/ 108 w 108"/>
                    <a:gd name="T66" fmla="*/ 10 h 1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08" h="10">
                      <a:moveTo>
                        <a:pt x="3" y="8"/>
                      </a:moveTo>
                      <a:lnTo>
                        <a:pt x="0" y="10"/>
                      </a:lnTo>
                      <a:lnTo>
                        <a:pt x="6" y="10"/>
                      </a:lnTo>
                      <a:lnTo>
                        <a:pt x="16" y="8"/>
                      </a:lnTo>
                      <a:lnTo>
                        <a:pt x="34" y="8"/>
                      </a:lnTo>
                      <a:lnTo>
                        <a:pt x="53" y="8"/>
                      </a:lnTo>
                      <a:lnTo>
                        <a:pt x="71" y="5"/>
                      </a:lnTo>
                      <a:lnTo>
                        <a:pt x="89" y="5"/>
                      </a:lnTo>
                      <a:lnTo>
                        <a:pt x="102" y="5"/>
                      </a:lnTo>
                      <a:lnTo>
                        <a:pt x="108" y="2"/>
                      </a:lnTo>
                      <a:lnTo>
                        <a:pt x="108" y="0"/>
                      </a:lnTo>
                      <a:lnTo>
                        <a:pt x="102" y="0"/>
                      </a:lnTo>
                      <a:lnTo>
                        <a:pt x="89" y="0"/>
                      </a:lnTo>
                      <a:lnTo>
                        <a:pt x="71" y="2"/>
                      </a:lnTo>
                      <a:lnTo>
                        <a:pt x="53" y="2"/>
                      </a:lnTo>
                      <a:lnTo>
                        <a:pt x="34" y="5"/>
                      </a:lnTo>
                      <a:lnTo>
                        <a:pt x="16" y="5"/>
                      </a:lnTo>
                      <a:lnTo>
                        <a:pt x="6" y="5"/>
                      </a:lnTo>
                      <a:lnTo>
                        <a:pt x="0" y="8"/>
                      </a:lnTo>
                      <a:lnTo>
                        <a:pt x="3" y="8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50" name="Rectangle 149"/>
                <p:cNvSpPr>
                  <a:spLocks noChangeArrowheads="1"/>
                </p:cNvSpPr>
                <p:nvPr/>
              </p:nvSpPr>
              <p:spPr bwMode="auto">
                <a:xfrm>
                  <a:off x="2470" y="1875"/>
                  <a:ext cx="91" cy="5"/>
                </a:xfrm>
                <a:prstGeom prst="rect">
                  <a:avLst/>
                </a:prstGeom>
                <a:solidFill>
                  <a:srgbClr val="504A5D"/>
                </a:solidFill>
                <a:ln w="0">
                  <a:solidFill>
                    <a:srgbClr val="25221E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de-DE" altLang="de-DE"/>
                </a:p>
              </p:txBody>
            </p:sp>
            <p:sp>
              <p:nvSpPr>
                <p:cNvPr id="19651" name="Freeform 150"/>
                <p:cNvSpPr>
                  <a:spLocks/>
                </p:cNvSpPr>
                <p:nvPr/>
              </p:nvSpPr>
              <p:spPr bwMode="auto">
                <a:xfrm>
                  <a:off x="2266" y="1784"/>
                  <a:ext cx="337" cy="70"/>
                </a:xfrm>
                <a:custGeom>
                  <a:avLst/>
                  <a:gdLst>
                    <a:gd name="T0" fmla="*/ 55 w 337"/>
                    <a:gd name="T1" fmla="*/ 7 h 70"/>
                    <a:gd name="T2" fmla="*/ 42 w 337"/>
                    <a:gd name="T3" fmla="*/ 10 h 70"/>
                    <a:gd name="T4" fmla="*/ 31 w 337"/>
                    <a:gd name="T5" fmla="*/ 18 h 70"/>
                    <a:gd name="T6" fmla="*/ 23 w 337"/>
                    <a:gd name="T7" fmla="*/ 28 h 70"/>
                    <a:gd name="T8" fmla="*/ 13 w 337"/>
                    <a:gd name="T9" fmla="*/ 36 h 70"/>
                    <a:gd name="T10" fmla="*/ 5 w 337"/>
                    <a:gd name="T11" fmla="*/ 41 h 70"/>
                    <a:gd name="T12" fmla="*/ 0 w 337"/>
                    <a:gd name="T13" fmla="*/ 47 h 70"/>
                    <a:gd name="T14" fmla="*/ 0 w 337"/>
                    <a:gd name="T15" fmla="*/ 55 h 70"/>
                    <a:gd name="T16" fmla="*/ 0 w 337"/>
                    <a:gd name="T17" fmla="*/ 55 h 70"/>
                    <a:gd name="T18" fmla="*/ 5 w 337"/>
                    <a:gd name="T19" fmla="*/ 57 h 70"/>
                    <a:gd name="T20" fmla="*/ 57 w 337"/>
                    <a:gd name="T21" fmla="*/ 65 h 70"/>
                    <a:gd name="T22" fmla="*/ 110 w 337"/>
                    <a:gd name="T23" fmla="*/ 68 h 70"/>
                    <a:gd name="T24" fmla="*/ 162 w 337"/>
                    <a:gd name="T25" fmla="*/ 70 h 70"/>
                    <a:gd name="T26" fmla="*/ 217 w 337"/>
                    <a:gd name="T27" fmla="*/ 70 h 70"/>
                    <a:gd name="T28" fmla="*/ 274 w 337"/>
                    <a:gd name="T29" fmla="*/ 70 h 70"/>
                    <a:gd name="T30" fmla="*/ 303 w 337"/>
                    <a:gd name="T31" fmla="*/ 65 h 70"/>
                    <a:gd name="T32" fmla="*/ 329 w 337"/>
                    <a:gd name="T33" fmla="*/ 60 h 70"/>
                    <a:gd name="T34" fmla="*/ 335 w 337"/>
                    <a:gd name="T35" fmla="*/ 57 h 70"/>
                    <a:gd name="T36" fmla="*/ 337 w 337"/>
                    <a:gd name="T37" fmla="*/ 52 h 70"/>
                    <a:gd name="T38" fmla="*/ 335 w 337"/>
                    <a:gd name="T39" fmla="*/ 41 h 70"/>
                    <a:gd name="T40" fmla="*/ 329 w 337"/>
                    <a:gd name="T41" fmla="*/ 31 h 70"/>
                    <a:gd name="T42" fmla="*/ 324 w 337"/>
                    <a:gd name="T43" fmla="*/ 23 h 70"/>
                    <a:gd name="T44" fmla="*/ 319 w 337"/>
                    <a:gd name="T45" fmla="*/ 10 h 70"/>
                    <a:gd name="T46" fmla="*/ 314 w 337"/>
                    <a:gd name="T47" fmla="*/ 5 h 70"/>
                    <a:gd name="T48" fmla="*/ 306 w 337"/>
                    <a:gd name="T49" fmla="*/ 2 h 70"/>
                    <a:gd name="T50" fmla="*/ 243 w 337"/>
                    <a:gd name="T51" fmla="*/ 0 h 70"/>
                    <a:gd name="T52" fmla="*/ 180 w 337"/>
                    <a:gd name="T53" fmla="*/ 0 h 70"/>
                    <a:gd name="T54" fmla="*/ 117 w 337"/>
                    <a:gd name="T55" fmla="*/ 2 h 70"/>
                    <a:gd name="T56" fmla="*/ 55 w 337"/>
                    <a:gd name="T57" fmla="*/ 7 h 70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337"/>
                    <a:gd name="T88" fmla="*/ 0 h 70"/>
                    <a:gd name="T89" fmla="*/ 337 w 337"/>
                    <a:gd name="T90" fmla="*/ 70 h 70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337" h="70">
                      <a:moveTo>
                        <a:pt x="55" y="7"/>
                      </a:moveTo>
                      <a:lnTo>
                        <a:pt x="42" y="10"/>
                      </a:lnTo>
                      <a:lnTo>
                        <a:pt x="31" y="18"/>
                      </a:lnTo>
                      <a:lnTo>
                        <a:pt x="23" y="28"/>
                      </a:lnTo>
                      <a:lnTo>
                        <a:pt x="13" y="36"/>
                      </a:lnTo>
                      <a:lnTo>
                        <a:pt x="5" y="41"/>
                      </a:lnTo>
                      <a:lnTo>
                        <a:pt x="0" y="47"/>
                      </a:lnTo>
                      <a:lnTo>
                        <a:pt x="0" y="55"/>
                      </a:lnTo>
                      <a:lnTo>
                        <a:pt x="5" y="57"/>
                      </a:lnTo>
                      <a:lnTo>
                        <a:pt x="57" y="65"/>
                      </a:lnTo>
                      <a:lnTo>
                        <a:pt x="110" y="68"/>
                      </a:lnTo>
                      <a:lnTo>
                        <a:pt x="162" y="70"/>
                      </a:lnTo>
                      <a:lnTo>
                        <a:pt x="217" y="70"/>
                      </a:lnTo>
                      <a:lnTo>
                        <a:pt x="274" y="70"/>
                      </a:lnTo>
                      <a:lnTo>
                        <a:pt x="303" y="65"/>
                      </a:lnTo>
                      <a:lnTo>
                        <a:pt x="329" y="60"/>
                      </a:lnTo>
                      <a:lnTo>
                        <a:pt x="335" y="57"/>
                      </a:lnTo>
                      <a:lnTo>
                        <a:pt x="337" y="52"/>
                      </a:lnTo>
                      <a:lnTo>
                        <a:pt x="335" y="41"/>
                      </a:lnTo>
                      <a:lnTo>
                        <a:pt x="329" y="31"/>
                      </a:lnTo>
                      <a:lnTo>
                        <a:pt x="324" y="23"/>
                      </a:lnTo>
                      <a:lnTo>
                        <a:pt x="319" y="10"/>
                      </a:lnTo>
                      <a:lnTo>
                        <a:pt x="314" y="5"/>
                      </a:lnTo>
                      <a:lnTo>
                        <a:pt x="306" y="2"/>
                      </a:lnTo>
                      <a:lnTo>
                        <a:pt x="243" y="0"/>
                      </a:lnTo>
                      <a:lnTo>
                        <a:pt x="180" y="0"/>
                      </a:lnTo>
                      <a:lnTo>
                        <a:pt x="117" y="2"/>
                      </a:lnTo>
                      <a:lnTo>
                        <a:pt x="55" y="7"/>
                      </a:lnTo>
                      <a:close/>
                    </a:path>
                  </a:pathLst>
                </a:custGeom>
                <a:solidFill>
                  <a:srgbClr val="61BFF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52" name="Freeform 151"/>
                <p:cNvSpPr>
                  <a:spLocks/>
                </p:cNvSpPr>
                <p:nvPr/>
              </p:nvSpPr>
              <p:spPr bwMode="auto">
                <a:xfrm>
                  <a:off x="2279" y="1789"/>
                  <a:ext cx="42" cy="31"/>
                </a:xfrm>
                <a:custGeom>
                  <a:avLst/>
                  <a:gdLst>
                    <a:gd name="T0" fmla="*/ 2 w 42"/>
                    <a:gd name="T1" fmla="*/ 31 h 31"/>
                    <a:gd name="T2" fmla="*/ 2 w 42"/>
                    <a:gd name="T3" fmla="*/ 31 h 31"/>
                    <a:gd name="T4" fmla="*/ 8 w 42"/>
                    <a:gd name="T5" fmla="*/ 29 h 31"/>
                    <a:gd name="T6" fmla="*/ 10 w 42"/>
                    <a:gd name="T7" fmla="*/ 23 h 31"/>
                    <a:gd name="T8" fmla="*/ 15 w 42"/>
                    <a:gd name="T9" fmla="*/ 18 h 31"/>
                    <a:gd name="T10" fmla="*/ 21 w 42"/>
                    <a:gd name="T11" fmla="*/ 15 h 31"/>
                    <a:gd name="T12" fmla="*/ 23 w 42"/>
                    <a:gd name="T13" fmla="*/ 10 h 31"/>
                    <a:gd name="T14" fmla="*/ 31 w 42"/>
                    <a:gd name="T15" fmla="*/ 8 h 31"/>
                    <a:gd name="T16" fmla="*/ 36 w 42"/>
                    <a:gd name="T17" fmla="*/ 5 h 31"/>
                    <a:gd name="T18" fmla="*/ 42 w 42"/>
                    <a:gd name="T19" fmla="*/ 2 h 31"/>
                    <a:gd name="T20" fmla="*/ 42 w 42"/>
                    <a:gd name="T21" fmla="*/ 0 h 31"/>
                    <a:gd name="T22" fmla="*/ 34 w 42"/>
                    <a:gd name="T23" fmla="*/ 0 h 31"/>
                    <a:gd name="T24" fmla="*/ 29 w 42"/>
                    <a:gd name="T25" fmla="*/ 5 h 31"/>
                    <a:gd name="T26" fmla="*/ 23 w 42"/>
                    <a:gd name="T27" fmla="*/ 8 h 31"/>
                    <a:gd name="T28" fmla="*/ 18 w 42"/>
                    <a:gd name="T29" fmla="*/ 10 h 31"/>
                    <a:gd name="T30" fmla="*/ 13 w 42"/>
                    <a:gd name="T31" fmla="*/ 15 h 31"/>
                    <a:gd name="T32" fmla="*/ 8 w 42"/>
                    <a:gd name="T33" fmla="*/ 21 h 31"/>
                    <a:gd name="T34" fmla="*/ 5 w 42"/>
                    <a:gd name="T35" fmla="*/ 26 h 31"/>
                    <a:gd name="T36" fmla="*/ 0 w 42"/>
                    <a:gd name="T37" fmla="*/ 29 h 31"/>
                    <a:gd name="T38" fmla="*/ 0 w 42"/>
                    <a:gd name="T39" fmla="*/ 29 h 31"/>
                    <a:gd name="T40" fmla="*/ 2 w 42"/>
                    <a:gd name="T41" fmla="*/ 31 h 3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2"/>
                    <a:gd name="T64" fmla="*/ 0 h 31"/>
                    <a:gd name="T65" fmla="*/ 42 w 42"/>
                    <a:gd name="T66" fmla="*/ 31 h 3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2" h="31">
                      <a:moveTo>
                        <a:pt x="2" y="31"/>
                      </a:moveTo>
                      <a:lnTo>
                        <a:pt x="2" y="31"/>
                      </a:lnTo>
                      <a:lnTo>
                        <a:pt x="8" y="29"/>
                      </a:lnTo>
                      <a:lnTo>
                        <a:pt x="10" y="23"/>
                      </a:lnTo>
                      <a:lnTo>
                        <a:pt x="15" y="18"/>
                      </a:lnTo>
                      <a:lnTo>
                        <a:pt x="21" y="15"/>
                      </a:lnTo>
                      <a:lnTo>
                        <a:pt x="23" y="10"/>
                      </a:lnTo>
                      <a:lnTo>
                        <a:pt x="31" y="8"/>
                      </a:lnTo>
                      <a:lnTo>
                        <a:pt x="36" y="5"/>
                      </a:lnTo>
                      <a:lnTo>
                        <a:pt x="42" y="2"/>
                      </a:lnTo>
                      <a:lnTo>
                        <a:pt x="42" y="0"/>
                      </a:lnTo>
                      <a:lnTo>
                        <a:pt x="34" y="0"/>
                      </a:lnTo>
                      <a:lnTo>
                        <a:pt x="29" y="5"/>
                      </a:lnTo>
                      <a:lnTo>
                        <a:pt x="23" y="8"/>
                      </a:lnTo>
                      <a:lnTo>
                        <a:pt x="18" y="10"/>
                      </a:lnTo>
                      <a:lnTo>
                        <a:pt x="13" y="15"/>
                      </a:lnTo>
                      <a:lnTo>
                        <a:pt x="8" y="21"/>
                      </a:lnTo>
                      <a:lnTo>
                        <a:pt x="5" y="26"/>
                      </a:lnTo>
                      <a:lnTo>
                        <a:pt x="0" y="29"/>
                      </a:lnTo>
                      <a:lnTo>
                        <a:pt x="2" y="31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53" name="Freeform 152"/>
                <p:cNvSpPr>
                  <a:spLocks/>
                </p:cNvSpPr>
                <p:nvPr/>
              </p:nvSpPr>
              <p:spPr bwMode="auto">
                <a:xfrm>
                  <a:off x="2263" y="1818"/>
                  <a:ext cx="18" cy="26"/>
                </a:xfrm>
                <a:custGeom>
                  <a:avLst/>
                  <a:gdLst>
                    <a:gd name="T0" fmla="*/ 8 w 18"/>
                    <a:gd name="T1" fmla="*/ 21 h 26"/>
                    <a:gd name="T2" fmla="*/ 8 w 18"/>
                    <a:gd name="T3" fmla="*/ 21 h 26"/>
                    <a:gd name="T4" fmla="*/ 5 w 18"/>
                    <a:gd name="T5" fmla="*/ 21 h 26"/>
                    <a:gd name="T6" fmla="*/ 3 w 18"/>
                    <a:gd name="T7" fmla="*/ 21 h 26"/>
                    <a:gd name="T8" fmla="*/ 3 w 18"/>
                    <a:gd name="T9" fmla="*/ 18 h 26"/>
                    <a:gd name="T10" fmla="*/ 5 w 18"/>
                    <a:gd name="T11" fmla="*/ 15 h 26"/>
                    <a:gd name="T12" fmla="*/ 8 w 18"/>
                    <a:gd name="T13" fmla="*/ 13 h 26"/>
                    <a:gd name="T14" fmla="*/ 11 w 18"/>
                    <a:gd name="T15" fmla="*/ 10 h 26"/>
                    <a:gd name="T16" fmla="*/ 13 w 18"/>
                    <a:gd name="T17" fmla="*/ 5 h 26"/>
                    <a:gd name="T18" fmla="*/ 18 w 18"/>
                    <a:gd name="T19" fmla="*/ 2 h 26"/>
                    <a:gd name="T20" fmla="*/ 16 w 18"/>
                    <a:gd name="T21" fmla="*/ 0 h 26"/>
                    <a:gd name="T22" fmla="*/ 11 w 18"/>
                    <a:gd name="T23" fmla="*/ 2 h 26"/>
                    <a:gd name="T24" fmla="*/ 8 w 18"/>
                    <a:gd name="T25" fmla="*/ 7 h 26"/>
                    <a:gd name="T26" fmla="*/ 5 w 18"/>
                    <a:gd name="T27" fmla="*/ 10 h 26"/>
                    <a:gd name="T28" fmla="*/ 3 w 18"/>
                    <a:gd name="T29" fmla="*/ 13 h 26"/>
                    <a:gd name="T30" fmla="*/ 0 w 18"/>
                    <a:gd name="T31" fmla="*/ 18 h 26"/>
                    <a:gd name="T32" fmla="*/ 0 w 18"/>
                    <a:gd name="T33" fmla="*/ 21 h 26"/>
                    <a:gd name="T34" fmla="*/ 3 w 18"/>
                    <a:gd name="T35" fmla="*/ 23 h 26"/>
                    <a:gd name="T36" fmla="*/ 8 w 18"/>
                    <a:gd name="T37" fmla="*/ 26 h 26"/>
                    <a:gd name="T38" fmla="*/ 8 w 18"/>
                    <a:gd name="T39" fmla="*/ 26 h 26"/>
                    <a:gd name="T40" fmla="*/ 8 w 18"/>
                    <a:gd name="T41" fmla="*/ 21 h 2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8"/>
                    <a:gd name="T64" fmla="*/ 0 h 26"/>
                    <a:gd name="T65" fmla="*/ 18 w 18"/>
                    <a:gd name="T66" fmla="*/ 26 h 2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8" h="26">
                      <a:moveTo>
                        <a:pt x="8" y="21"/>
                      </a:moveTo>
                      <a:lnTo>
                        <a:pt x="8" y="21"/>
                      </a:lnTo>
                      <a:lnTo>
                        <a:pt x="5" y="21"/>
                      </a:lnTo>
                      <a:lnTo>
                        <a:pt x="3" y="21"/>
                      </a:lnTo>
                      <a:lnTo>
                        <a:pt x="3" y="18"/>
                      </a:lnTo>
                      <a:lnTo>
                        <a:pt x="5" y="15"/>
                      </a:lnTo>
                      <a:lnTo>
                        <a:pt x="8" y="13"/>
                      </a:lnTo>
                      <a:lnTo>
                        <a:pt x="11" y="10"/>
                      </a:lnTo>
                      <a:lnTo>
                        <a:pt x="13" y="5"/>
                      </a:lnTo>
                      <a:lnTo>
                        <a:pt x="18" y="2"/>
                      </a:lnTo>
                      <a:lnTo>
                        <a:pt x="16" y="0"/>
                      </a:lnTo>
                      <a:lnTo>
                        <a:pt x="11" y="2"/>
                      </a:lnTo>
                      <a:lnTo>
                        <a:pt x="8" y="7"/>
                      </a:lnTo>
                      <a:lnTo>
                        <a:pt x="5" y="10"/>
                      </a:lnTo>
                      <a:lnTo>
                        <a:pt x="3" y="13"/>
                      </a:lnTo>
                      <a:lnTo>
                        <a:pt x="0" y="18"/>
                      </a:lnTo>
                      <a:lnTo>
                        <a:pt x="0" y="21"/>
                      </a:lnTo>
                      <a:lnTo>
                        <a:pt x="3" y="23"/>
                      </a:lnTo>
                      <a:lnTo>
                        <a:pt x="8" y="26"/>
                      </a:lnTo>
                      <a:lnTo>
                        <a:pt x="8" y="21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54" name="Freeform 153"/>
                <p:cNvSpPr>
                  <a:spLocks/>
                </p:cNvSpPr>
                <p:nvPr/>
              </p:nvSpPr>
              <p:spPr bwMode="auto">
                <a:xfrm>
                  <a:off x="2271" y="1839"/>
                  <a:ext cx="212" cy="18"/>
                </a:xfrm>
                <a:custGeom>
                  <a:avLst/>
                  <a:gdLst>
                    <a:gd name="T0" fmla="*/ 212 w 212"/>
                    <a:gd name="T1" fmla="*/ 13 h 18"/>
                    <a:gd name="T2" fmla="*/ 212 w 212"/>
                    <a:gd name="T3" fmla="*/ 13 h 18"/>
                    <a:gd name="T4" fmla="*/ 183 w 212"/>
                    <a:gd name="T5" fmla="*/ 13 h 18"/>
                    <a:gd name="T6" fmla="*/ 157 w 212"/>
                    <a:gd name="T7" fmla="*/ 13 h 18"/>
                    <a:gd name="T8" fmla="*/ 131 w 212"/>
                    <a:gd name="T9" fmla="*/ 13 h 18"/>
                    <a:gd name="T10" fmla="*/ 105 w 212"/>
                    <a:gd name="T11" fmla="*/ 10 h 18"/>
                    <a:gd name="T12" fmla="*/ 78 w 212"/>
                    <a:gd name="T13" fmla="*/ 10 h 18"/>
                    <a:gd name="T14" fmla="*/ 52 w 212"/>
                    <a:gd name="T15" fmla="*/ 7 h 18"/>
                    <a:gd name="T16" fmla="*/ 26 w 212"/>
                    <a:gd name="T17" fmla="*/ 5 h 18"/>
                    <a:gd name="T18" fmla="*/ 0 w 212"/>
                    <a:gd name="T19" fmla="*/ 0 h 18"/>
                    <a:gd name="T20" fmla="*/ 0 w 212"/>
                    <a:gd name="T21" fmla="*/ 5 h 18"/>
                    <a:gd name="T22" fmla="*/ 26 w 212"/>
                    <a:gd name="T23" fmla="*/ 7 h 18"/>
                    <a:gd name="T24" fmla="*/ 52 w 212"/>
                    <a:gd name="T25" fmla="*/ 10 h 18"/>
                    <a:gd name="T26" fmla="*/ 78 w 212"/>
                    <a:gd name="T27" fmla="*/ 13 h 18"/>
                    <a:gd name="T28" fmla="*/ 105 w 212"/>
                    <a:gd name="T29" fmla="*/ 15 h 18"/>
                    <a:gd name="T30" fmla="*/ 131 w 212"/>
                    <a:gd name="T31" fmla="*/ 15 h 18"/>
                    <a:gd name="T32" fmla="*/ 157 w 212"/>
                    <a:gd name="T33" fmla="*/ 18 h 18"/>
                    <a:gd name="T34" fmla="*/ 183 w 212"/>
                    <a:gd name="T35" fmla="*/ 18 h 18"/>
                    <a:gd name="T36" fmla="*/ 212 w 212"/>
                    <a:gd name="T37" fmla="*/ 18 h 18"/>
                    <a:gd name="T38" fmla="*/ 212 w 212"/>
                    <a:gd name="T39" fmla="*/ 18 h 18"/>
                    <a:gd name="T40" fmla="*/ 212 w 212"/>
                    <a:gd name="T41" fmla="*/ 13 h 1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2"/>
                    <a:gd name="T64" fmla="*/ 0 h 18"/>
                    <a:gd name="T65" fmla="*/ 212 w 212"/>
                    <a:gd name="T66" fmla="*/ 18 h 1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2" h="18">
                      <a:moveTo>
                        <a:pt x="212" y="13"/>
                      </a:moveTo>
                      <a:lnTo>
                        <a:pt x="212" y="13"/>
                      </a:lnTo>
                      <a:lnTo>
                        <a:pt x="183" y="13"/>
                      </a:lnTo>
                      <a:lnTo>
                        <a:pt x="157" y="13"/>
                      </a:lnTo>
                      <a:lnTo>
                        <a:pt x="131" y="13"/>
                      </a:lnTo>
                      <a:lnTo>
                        <a:pt x="105" y="10"/>
                      </a:lnTo>
                      <a:lnTo>
                        <a:pt x="78" y="10"/>
                      </a:lnTo>
                      <a:lnTo>
                        <a:pt x="52" y="7"/>
                      </a:lnTo>
                      <a:lnTo>
                        <a:pt x="26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26" y="7"/>
                      </a:lnTo>
                      <a:lnTo>
                        <a:pt x="52" y="10"/>
                      </a:lnTo>
                      <a:lnTo>
                        <a:pt x="78" y="13"/>
                      </a:lnTo>
                      <a:lnTo>
                        <a:pt x="105" y="15"/>
                      </a:lnTo>
                      <a:lnTo>
                        <a:pt x="131" y="15"/>
                      </a:lnTo>
                      <a:lnTo>
                        <a:pt x="157" y="18"/>
                      </a:lnTo>
                      <a:lnTo>
                        <a:pt x="183" y="18"/>
                      </a:lnTo>
                      <a:lnTo>
                        <a:pt x="212" y="18"/>
                      </a:lnTo>
                      <a:lnTo>
                        <a:pt x="212" y="1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55" name="Freeform 154"/>
                <p:cNvSpPr>
                  <a:spLocks/>
                </p:cNvSpPr>
                <p:nvPr/>
              </p:nvSpPr>
              <p:spPr bwMode="auto">
                <a:xfrm>
                  <a:off x="2483" y="1841"/>
                  <a:ext cx="112" cy="16"/>
                </a:xfrm>
                <a:custGeom>
                  <a:avLst/>
                  <a:gdLst>
                    <a:gd name="T0" fmla="*/ 112 w 112"/>
                    <a:gd name="T1" fmla="*/ 0 h 16"/>
                    <a:gd name="T2" fmla="*/ 112 w 112"/>
                    <a:gd name="T3" fmla="*/ 0 h 16"/>
                    <a:gd name="T4" fmla="*/ 99 w 112"/>
                    <a:gd name="T5" fmla="*/ 5 h 16"/>
                    <a:gd name="T6" fmla="*/ 86 w 112"/>
                    <a:gd name="T7" fmla="*/ 8 h 16"/>
                    <a:gd name="T8" fmla="*/ 70 w 112"/>
                    <a:gd name="T9" fmla="*/ 8 h 16"/>
                    <a:gd name="T10" fmla="*/ 57 w 112"/>
                    <a:gd name="T11" fmla="*/ 11 h 16"/>
                    <a:gd name="T12" fmla="*/ 42 w 112"/>
                    <a:gd name="T13" fmla="*/ 11 h 16"/>
                    <a:gd name="T14" fmla="*/ 29 w 112"/>
                    <a:gd name="T15" fmla="*/ 11 h 16"/>
                    <a:gd name="T16" fmla="*/ 13 w 112"/>
                    <a:gd name="T17" fmla="*/ 13 h 16"/>
                    <a:gd name="T18" fmla="*/ 0 w 112"/>
                    <a:gd name="T19" fmla="*/ 11 h 16"/>
                    <a:gd name="T20" fmla="*/ 0 w 112"/>
                    <a:gd name="T21" fmla="*/ 16 h 16"/>
                    <a:gd name="T22" fmla="*/ 13 w 112"/>
                    <a:gd name="T23" fmla="*/ 16 h 16"/>
                    <a:gd name="T24" fmla="*/ 29 w 112"/>
                    <a:gd name="T25" fmla="*/ 16 h 16"/>
                    <a:gd name="T26" fmla="*/ 44 w 112"/>
                    <a:gd name="T27" fmla="*/ 16 h 16"/>
                    <a:gd name="T28" fmla="*/ 57 w 112"/>
                    <a:gd name="T29" fmla="*/ 13 h 16"/>
                    <a:gd name="T30" fmla="*/ 73 w 112"/>
                    <a:gd name="T31" fmla="*/ 13 h 16"/>
                    <a:gd name="T32" fmla="*/ 86 w 112"/>
                    <a:gd name="T33" fmla="*/ 11 h 16"/>
                    <a:gd name="T34" fmla="*/ 99 w 112"/>
                    <a:gd name="T35" fmla="*/ 8 h 16"/>
                    <a:gd name="T36" fmla="*/ 112 w 112"/>
                    <a:gd name="T37" fmla="*/ 3 h 16"/>
                    <a:gd name="T38" fmla="*/ 112 w 112"/>
                    <a:gd name="T39" fmla="*/ 3 h 16"/>
                    <a:gd name="T40" fmla="*/ 112 w 112"/>
                    <a:gd name="T41" fmla="*/ 0 h 1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2"/>
                    <a:gd name="T64" fmla="*/ 0 h 16"/>
                    <a:gd name="T65" fmla="*/ 112 w 112"/>
                    <a:gd name="T66" fmla="*/ 16 h 1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2" h="16">
                      <a:moveTo>
                        <a:pt x="112" y="0"/>
                      </a:moveTo>
                      <a:lnTo>
                        <a:pt x="112" y="0"/>
                      </a:lnTo>
                      <a:lnTo>
                        <a:pt x="99" y="5"/>
                      </a:lnTo>
                      <a:lnTo>
                        <a:pt x="86" y="8"/>
                      </a:lnTo>
                      <a:lnTo>
                        <a:pt x="70" y="8"/>
                      </a:lnTo>
                      <a:lnTo>
                        <a:pt x="57" y="11"/>
                      </a:lnTo>
                      <a:lnTo>
                        <a:pt x="42" y="11"/>
                      </a:lnTo>
                      <a:lnTo>
                        <a:pt x="29" y="11"/>
                      </a:lnTo>
                      <a:lnTo>
                        <a:pt x="13" y="13"/>
                      </a:lnTo>
                      <a:lnTo>
                        <a:pt x="0" y="11"/>
                      </a:lnTo>
                      <a:lnTo>
                        <a:pt x="0" y="16"/>
                      </a:lnTo>
                      <a:lnTo>
                        <a:pt x="13" y="16"/>
                      </a:lnTo>
                      <a:lnTo>
                        <a:pt x="29" y="16"/>
                      </a:lnTo>
                      <a:lnTo>
                        <a:pt x="44" y="16"/>
                      </a:lnTo>
                      <a:lnTo>
                        <a:pt x="57" y="13"/>
                      </a:lnTo>
                      <a:lnTo>
                        <a:pt x="73" y="13"/>
                      </a:lnTo>
                      <a:lnTo>
                        <a:pt x="86" y="11"/>
                      </a:lnTo>
                      <a:lnTo>
                        <a:pt x="99" y="8"/>
                      </a:lnTo>
                      <a:lnTo>
                        <a:pt x="112" y="3"/>
                      </a:lnTo>
                      <a:lnTo>
                        <a:pt x="112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56" name="Freeform 155"/>
                <p:cNvSpPr>
                  <a:spLocks/>
                </p:cNvSpPr>
                <p:nvPr/>
              </p:nvSpPr>
              <p:spPr bwMode="auto">
                <a:xfrm>
                  <a:off x="2587" y="1804"/>
                  <a:ext cx="16" cy="40"/>
                </a:xfrm>
                <a:custGeom>
                  <a:avLst/>
                  <a:gdLst>
                    <a:gd name="T0" fmla="*/ 0 w 16"/>
                    <a:gd name="T1" fmla="*/ 3 h 40"/>
                    <a:gd name="T2" fmla="*/ 0 w 16"/>
                    <a:gd name="T3" fmla="*/ 3 h 40"/>
                    <a:gd name="T4" fmla="*/ 3 w 16"/>
                    <a:gd name="T5" fmla="*/ 8 h 40"/>
                    <a:gd name="T6" fmla="*/ 6 w 16"/>
                    <a:gd name="T7" fmla="*/ 14 h 40"/>
                    <a:gd name="T8" fmla="*/ 8 w 16"/>
                    <a:gd name="T9" fmla="*/ 19 h 40"/>
                    <a:gd name="T10" fmla="*/ 11 w 16"/>
                    <a:gd name="T11" fmla="*/ 24 h 40"/>
                    <a:gd name="T12" fmla="*/ 14 w 16"/>
                    <a:gd name="T13" fmla="*/ 29 h 40"/>
                    <a:gd name="T14" fmla="*/ 14 w 16"/>
                    <a:gd name="T15" fmla="*/ 32 h 40"/>
                    <a:gd name="T16" fmla="*/ 11 w 16"/>
                    <a:gd name="T17" fmla="*/ 35 h 40"/>
                    <a:gd name="T18" fmla="*/ 8 w 16"/>
                    <a:gd name="T19" fmla="*/ 37 h 40"/>
                    <a:gd name="T20" fmla="*/ 8 w 16"/>
                    <a:gd name="T21" fmla="*/ 40 h 40"/>
                    <a:gd name="T22" fmla="*/ 14 w 16"/>
                    <a:gd name="T23" fmla="*/ 37 h 40"/>
                    <a:gd name="T24" fmla="*/ 16 w 16"/>
                    <a:gd name="T25" fmla="*/ 32 h 40"/>
                    <a:gd name="T26" fmla="*/ 16 w 16"/>
                    <a:gd name="T27" fmla="*/ 27 h 40"/>
                    <a:gd name="T28" fmla="*/ 16 w 16"/>
                    <a:gd name="T29" fmla="*/ 21 h 40"/>
                    <a:gd name="T30" fmla="*/ 14 w 16"/>
                    <a:gd name="T31" fmla="*/ 16 h 40"/>
                    <a:gd name="T32" fmla="*/ 11 w 16"/>
                    <a:gd name="T33" fmla="*/ 11 h 40"/>
                    <a:gd name="T34" fmla="*/ 6 w 16"/>
                    <a:gd name="T35" fmla="*/ 6 h 40"/>
                    <a:gd name="T36" fmla="*/ 6 w 16"/>
                    <a:gd name="T37" fmla="*/ 0 h 40"/>
                    <a:gd name="T38" fmla="*/ 6 w 16"/>
                    <a:gd name="T39" fmla="*/ 0 h 40"/>
                    <a:gd name="T40" fmla="*/ 0 w 16"/>
                    <a:gd name="T41" fmla="*/ 3 h 4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40"/>
                    <a:gd name="T65" fmla="*/ 16 w 16"/>
                    <a:gd name="T66" fmla="*/ 40 h 4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40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3" y="8"/>
                      </a:lnTo>
                      <a:lnTo>
                        <a:pt x="6" y="14"/>
                      </a:lnTo>
                      <a:lnTo>
                        <a:pt x="8" y="19"/>
                      </a:lnTo>
                      <a:lnTo>
                        <a:pt x="11" y="24"/>
                      </a:lnTo>
                      <a:lnTo>
                        <a:pt x="14" y="29"/>
                      </a:lnTo>
                      <a:lnTo>
                        <a:pt x="14" y="32"/>
                      </a:lnTo>
                      <a:lnTo>
                        <a:pt x="11" y="35"/>
                      </a:lnTo>
                      <a:lnTo>
                        <a:pt x="8" y="37"/>
                      </a:lnTo>
                      <a:lnTo>
                        <a:pt x="8" y="40"/>
                      </a:lnTo>
                      <a:lnTo>
                        <a:pt x="14" y="37"/>
                      </a:lnTo>
                      <a:lnTo>
                        <a:pt x="16" y="32"/>
                      </a:lnTo>
                      <a:lnTo>
                        <a:pt x="16" y="27"/>
                      </a:lnTo>
                      <a:lnTo>
                        <a:pt x="16" y="21"/>
                      </a:lnTo>
                      <a:lnTo>
                        <a:pt x="14" y="16"/>
                      </a:lnTo>
                      <a:lnTo>
                        <a:pt x="11" y="11"/>
                      </a:lnTo>
                      <a:lnTo>
                        <a:pt x="6" y="6"/>
                      </a:lnTo>
                      <a:lnTo>
                        <a:pt x="6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57" name="Freeform 156"/>
                <p:cNvSpPr>
                  <a:spLocks/>
                </p:cNvSpPr>
                <p:nvPr/>
              </p:nvSpPr>
              <p:spPr bwMode="auto">
                <a:xfrm>
                  <a:off x="2572" y="1784"/>
                  <a:ext cx="21" cy="23"/>
                </a:xfrm>
                <a:custGeom>
                  <a:avLst/>
                  <a:gdLst>
                    <a:gd name="T0" fmla="*/ 0 w 21"/>
                    <a:gd name="T1" fmla="*/ 5 h 23"/>
                    <a:gd name="T2" fmla="*/ 0 w 21"/>
                    <a:gd name="T3" fmla="*/ 5 h 23"/>
                    <a:gd name="T4" fmla="*/ 2 w 21"/>
                    <a:gd name="T5" fmla="*/ 5 h 23"/>
                    <a:gd name="T6" fmla="*/ 5 w 21"/>
                    <a:gd name="T7" fmla="*/ 5 h 23"/>
                    <a:gd name="T8" fmla="*/ 8 w 21"/>
                    <a:gd name="T9" fmla="*/ 7 h 23"/>
                    <a:gd name="T10" fmla="*/ 10 w 21"/>
                    <a:gd name="T11" fmla="*/ 10 h 23"/>
                    <a:gd name="T12" fmla="*/ 13 w 21"/>
                    <a:gd name="T13" fmla="*/ 13 h 23"/>
                    <a:gd name="T14" fmla="*/ 13 w 21"/>
                    <a:gd name="T15" fmla="*/ 18 h 23"/>
                    <a:gd name="T16" fmla="*/ 15 w 21"/>
                    <a:gd name="T17" fmla="*/ 20 h 23"/>
                    <a:gd name="T18" fmla="*/ 15 w 21"/>
                    <a:gd name="T19" fmla="*/ 23 h 23"/>
                    <a:gd name="T20" fmla="*/ 21 w 21"/>
                    <a:gd name="T21" fmla="*/ 20 h 23"/>
                    <a:gd name="T22" fmla="*/ 18 w 21"/>
                    <a:gd name="T23" fmla="*/ 18 h 23"/>
                    <a:gd name="T24" fmla="*/ 18 w 21"/>
                    <a:gd name="T25" fmla="*/ 15 h 23"/>
                    <a:gd name="T26" fmla="*/ 15 w 21"/>
                    <a:gd name="T27" fmla="*/ 13 h 23"/>
                    <a:gd name="T28" fmla="*/ 13 w 21"/>
                    <a:gd name="T29" fmla="*/ 7 h 23"/>
                    <a:gd name="T30" fmla="*/ 10 w 21"/>
                    <a:gd name="T31" fmla="*/ 5 h 23"/>
                    <a:gd name="T32" fmla="*/ 8 w 21"/>
                    <a:gd name="T33" fmla="*/ 2 h 23"/>
                    <a:gd name="T34" fmla="*/ 5 w 21"/>
                    <a:gd name="T35" fmla="*/ 0 h 23"/>
                    <a:gd name="T36" fmla="*/ 0 w 21"/>
                    <a:gd name="T37" fmla="*/ 0 h 23"/>
                    <a:gd name="T38" fmla="*/ 0 w 21"/>
                    <a:gd name="T39" fmla="*/ 0 h 23"/>
                    <a:gd name="T40" fmla="*/ 0 w 21"/>
                    <a:gd name="T41" fmla="*/ 5 h 2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23"/>
                    <a:gd name="T65" fmla="*/ 21 w 21"/>
                    <a:gd name="T66" fmla="*/ 23 h 2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23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2" y="5"/>
                      </a:lnTo>
                      <a:lnTo>
                        <a:pt x="5" y="5"/>
                      </a:lnTo>
                      <a:lnTo>
                        <a:pt x="8" y="7"/>
                      </a:lnTo>
                      <a:lnTo>
                        <a:pt x="10" y="10"/>
                      </a:lnTo>
                      <a:lnTo>
                        <a:pt x="13" y="13"/>
                      </a:lnTo>
                      <a:lnTo>
                        <a:pt x="13" y="18"/>
                      </a:lnTo>
                      <a:lnTo>
                        <a:pt x="15" y="20"/>
                      </a:lnTo>
                      <a:lnTo>
                        <a:pt x="15" y="23"/>
                      </a:lnTo>
                      <a:lnTo>
                        <a:pt x="21" y="20"/>
                      </a:lnTo>
                      <a:lnTo>
                        <a:pt x="18" y="18"/>
                      </a:lnTo>
                      <a:lnTo>
                        <a:pt x="18" y="15"/>
                      </a:lnTo>
                      <a:lnTo>
                        <a:pt x="15" y="13"/>
                      </a:lnTo>
                      <a:lnTo>
                        <a:pt x="13" y="7"/>
                      </a:lnTo>
                      <a:lnTo>
                        <a:pt x="10" y="5"/>
                      </a:lnTo>
                      <a:lnTo>
                        <a:pt x="8" y="2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58" name="Freeform 157"/>
                <p:cNvSpPr>
                  <a:spLocks/>
                </p:cNvSpPr>
                <p:nvPr/>
              </p:nvSpPr>
              <p:spPr bwMode="auto">
                <a:xfrm>
                  <a:off x="2321" y="1781"/>
                  <a:ext cx="251" cy="10"/>
                </a:xfrm>
                <a:custGeom>
                  <a:avLst/>
                  <a:gdLst>
                    <a:gd name="T0" fmla="*/ 0 w 251"/>
                    <a:gd name="T1" fmla="*/ 10 h 10"/>
                    <a:gd name="T2" fmla="*/ 0 w 251"/>
                    <a:gd name="T3" fmla="*/ 10 h 10"/>
                    <a:gd name="T4" fmla="*/ 31 w 251"/>
                    <a:gd name="T5" fmla="*/ 8 h 10"/>
                    <a:gd name="T6" fmla="*/ 62 w 251"/>
                    <a:gd name="T7" fmla="*/ 5 h 10"/>
                    <a:gd name="T8" fmla="*/ 94 w 251"/>
                    <a:gd name="T9" fmla="*/ 5 h 10"/>
                    <a:gd name="T10" fmla="*/ 125 w 251"/>
                    <a:gd name="T11" fmla="*/ 3 h 10"/>
                    <a:gd name="T12" fmla="*/ 157 w 251"/>
                    <a:gd name="T13" fmla="*/ 3 h 10"/>
                    <a:gd name="T14" fmla="*/ 188 w 251"/>
                    <a:gd name="T15" fmla="*/ 3 h 10"/>
                    <a:gd name="T16" fmla="*/ 219 w 251"/>
                    <a:gd name="T17" fmla="*/ 5 h 10"/>
                    <a:gd name="T18" fmla="*/ 251 w 251"/>
                    <a:gd name="T19" fmla="*/ 8 h 10"/>
                    <a:gd name="T20" fmla="*/ 251 w 251"/>
                    <a:gd name="T21" fmla="*/ 3 h 10"/>
                    <a:gd name="T22" fmla="*/ 219 w 251"/>
                    <a:gd name="T23" fmla="*/ 3 h 10"/>
                    <a:gd name="T24" fmla="*/ 188 w 251"/>
                    <a:gd name="T25" fmla="*/ 0 h 10"/>
                    <a:gd name="T26" fmla="*/ 157 w 251"/>
                    <a:gd name="T27" fmla="*/ 0 h 10"/>
                    <a:gd name="T28" fmla="*/ 125 w 251"/>
                    <a:gd name="T29" fmla="*/ 0 h 10"/>
                    <a:gd name="T30" fmla="*/ 94 w 251"/>
                    <a:gd name="T31" fmla="*/ 0 h 10"/>
                    <a:gd name="T32" fmla="*/ 62 w 251"/>
                    <a:gd name="T33" fmla="*/ 3 h 10"/>
                    <a:gd name="T34" fmla="*/ 31 w 251"/>
                    <a:gd name="T35" fmla="*/ 5 h 10"/>
                    <a:gd name="T36" fmla="*/ 0 w 251"/>
                    <a:gd name="T37" fmla="*/ 8 h 10"/>
                    <a:gd name="T38" fmla="*/ 0 w 251"/>
                    <a:gd name="T39" fmla="*/ 8 h 10"/>
                    <a:gd name="T40" fmla="*/ 0 w 251"/>
                    <a:gd name="T41" fmla="*/ 10 h 1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51"/>
                    <a:gd name="T64" fmla="*/ 0 h 10"/>
                    <a:gd name="T65" fmla="*/ 251 w 251"/>
                    <a:gd name="T66" fmla="*/ 10 h 1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51" h="10">
                      <a:moveTo>
                        <a:pt x="0" y="10"/>
                      </a:moveTo>
                      <a:lnTo>
                        <a:pt x="0" y="10"/>
                      </a:lnTo>
                      <a:lnTo>
                        <a:pt x="31" y="8"/>
                      </a:lnTo>
                      <a:lnTo>
                        <a:pt x="62" y="5"/>
                      </a:lnTo>
                      <a:lnTo>
                        <a:pt x="94" y="5"/>
                      </a:lnTo>
                      <a:lnTo>
                        <a:pt x="125" y="3"/>
                      </a:lnTo>
                      <a:lnTo>
                        <a:pt x="157" y="3"/>
                      </a:lnTo>
                      <a:lnTo>
                        <a:pt x="188" y="3"/>
                      </a:lnTo>
                      <a:lnTo>
                        <a:pt x="219" y="5"/>
                      </a:lnTo>
                      <a:lnTo>
                        <a:pt x="251" y="8"/>
                      </a:lnTo>
                      <a:lnTo>
                        <a:pt x="251" y="3"/>
                      </a:lnTo>
                      <a:lnTo>
                        <a:pt x="219" y="3"/>
                      </a:lnTo>
                      <a:lnTo>
                        <a:pt x="188" y="0"/>
                      </a:lnTo>
                      <a:lnTo>
                        <a:pt x="157" y="0"/>
                      </a:lnTo>
                      <a:lnTo>
                        <a:pt x="125" y="0"/>
                      </a:lnTo>
                      <a:lnTo>
                        <a:pt x="94" y="0"/>
                      </a:lnTo>
                      <a:lnTo>
                        <a:pt x="62" y="3"/>
                      </a:lnTo>
                      <a:lnTo>
                        <a:pt x="31" y="5"/>
                      </a:lnTo>
                      <a:lnTo>
                        <a:pt x="0" y="8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59" name="Freeform 158"/>
                <p:cNvSpPr>
                  <a:spLocks/>
                </p:cNvSpPr>
                <p:nvPr/>
              </p:nvSpPr>
              <p:spPr bwMode="auto">
                <a:xfrm>
                  <a:off x="2360" y="1791"/>
                  <a:ext cx="154" cy="50"/>
                </a:xfrm>
                <a:custGeom>
                  <a:avLst/>
                  <a:gdLst>
                    <a:gd name="T0" fmla="*/ 76 w 154"/>
                    <a:gd name="T1" fmla="*/ 0 h 50"/>
                    <a:gd name="T2" fmla="*/ 105 w 154"/>
                    <a:gd name="T3" fmla="*/ 3 h 50"/>
                    <a:gd name="T4" fmla="*/ 131 w 154"/>
                    <a:gd name="T5" fmla="*/ 8 h 50"/>
                    <a:gd name="T6" fmla="*/ 141 w 154"/>
                    <a:gd name="T7" fmla="*/ 11 h 50"/>
                    <a:gd name="T8" fmla="*/ 149 w 154"/>
                    <a:gd name="T9" fmla="*/ 16 h 50"/>
                    <a:gd name="T10" fmla="*/ 152 w 154"/>
                    <a:gd name="T11" fmla="*/ 21 h 50"/>
                    <a:gd name="T12" fmla="*/ 154 w 154"/>
                    <a:gd name="T13" fmla="*/ 27 h 50"/>
                    <a:gd name="T14" fmla="*/ 152 w 154"/>
                    <a:gd name="T15" fmla="*/ 32 h 50"/>
                    <a:gd name="T16" fmla="*/ 149 w 154"/>
                    <a:gd name="T17" fmla="*/ 37 h 50"/>
                    <a:gd name="T18" fmla="*/ 141 w 154"/>
                    <a:gd name="T19" fmla="*/ 40 h 50"/>
                    <a:gd name="T20" fmla="*/ 131 w 154"/>
                    <a:gd name="T21" fmla="*/ 42 h 50"/>
                    <a:gd name="T22" fmla="*/ 105 w 154"/>
                    <a:gd name="T23" fmla="*/ 48 h 50"/>
                    <a:gd name="T24" fmla="*/ 76 w 154"/>
                    <a:gd name="T25" fmla="*/ 50 h 50"/>
                    <a:gd name="T26" fmla="*/ 47 w 154"/>
                    <a:gd name="T27" fmla="*/ 48 h 50"/>
                    <a:gd name="T28" fmla="*/ 23 w 154"/>
                    <a:gd name="T29" fmla="*/ 42 h 50"/>
                    <a:gd name="T30" fmla="*/ 5 w 154"/>
                    <a:gd name="T31" fmla="*/ 37 h 50"/>
                    <a:gd name="T32" fmla="*/ 2 w 154"/>
                    <a:gd name="T33" fmla="*/ 32 h 50"/>
                    <a:gd name="T34" fmla="*/ 0 w 154"/>
                    <a:gd name="T35" fmla="*/ 27 h 50"/>
                    <a:gd name="T36" fmla="*/ 2 w 154"/>
                    <a:gd name="T37" fmla="*/ 21 h 50"/>
                    <a:gd name="T38" fmla="*/ 5 w 154"/>
                    <a:gd name="T39" fmla="*/ 16 h 50"/>
                    <a:gd name="T40" fmla="*/ 23 w 154"/>
                    <a:gd name="T41" fmla="*/ 8 h 50"/>
                    <a:gd name="T42" fmla="*/ 47 w 154"/>
                    <a:gd name="T43" fmla="*/ 3 h 50"/>
                    <a:gd name="T44" fmla="*/ 76 w 154"/>
                    <a:gd name="T45" fmla="*/ 0 h 50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154"/>
                    <a:gd name="T70" fmla="*/ 0 h 50"/>
                    <a:gd name="T71" fmla="*/ 154 w 154"/>
                    <a:gd name="T72" fmla="*/ 50 h 50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154" h="50">
                      <a:moveTo>
                        <a:pt x="76" y="0"/>
                      </a:moveTo>
                      <a:lnTo>
                        <a:pt x="105" y="3"/>
                      </a:lnTo>
                      <a:lnTo>
                        <a:pt x="131" y="8"/>
                      </a:lnTo>
                      <a:lnTo>
                        <a:pt x="141" y="11"/>
                      </a:lnTo>
                      <a:lnTo>
                        <a:pt x="149" y="16"/>
                      </a:lnTo>
                      <a:lnTo>
                        <a:pt x="152" y="21"/>
                      </a:lnTo>
                      <a:lnTo>
                        <a:pt x="154" y="27"/>
                      </a:lnTo>
                      <a:lnTo>
                        <a:pt x="152" y="32"/>
                      </a:lnTo>
                      <a:lnTo>
                        <a:pt x="149" y="37"/>
                      </a:lnTo>
                      <a:lnTo>
                        <a:pt x="141" y="40"/>
                      </a:lnTo>
                      <a:lnTo>
                        <a:pt x="131" y="42"/>
                      </a:lnTo>
                      <a:lnTo>
                        <a:pt x="105" y="48"/>
                      </a:lnTo>
                      <a:lnTo>
                        <a:pt x="76" y="50"/>
                      </a:lnTo>
                      <a:lnTo>
                        <a:pt x="47" y="48"/>
                      </a:lnTo>
                      <a:lnTo>
                        <a:pt x="23" y="42"/>
                      </a:lnTo>
                      <a:lnTo>
                        <a:pt x="5" y="37"/>
                      </a:lnTo>
                      <a:lnTo>
                        <a:pt x="2" y="32"/>
                      </a:lnTo>
                      <a:lnTo>
                        <a:pt x="0" y="27"/>
                      </a:lnTo>
                      <a:lnTo>
                        <a:pt x="2" y="21"/>
                      </a:lnTo>
                      <a:lnTo>
                        <a:pt x="5" y="16"/>
                      </a:lnTo>
                      <a:lnTo>
                        <a:pt x="23" y="8"/>
                      </a:lnTo>
                      <a:lnTo>
                        <a:pt x="47" y="3"/>
                      </a:lnTo>
                      <a:lnTo>
                        <a:pt x="76" y="0"/>
                      </a:lnTo>
                      <a:close/>
                    </a:path>
                  </a:pathLst>
                </a:custGeom>
                <a:solidFill>
                  <a:srgbClr val="606E85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60" name="Freeform 159"/>
                <p:cNvSpPr>
                  <a:spLocks/>
                </p:cNvSpPr>
                <p:nvPr/>
              </p:nvSpPr>
              <p:spPr bwMode="auto">
                <a:xfrm>
                  <a:off x="2315" y="1595"/>
                  <a:ext cx="254" cy="233"/>
                </a:xfrm>
                <a:custGeom>
                  <a:avLst/>
                  <a:gdLst>
                    <a:gd name="T0" fmla="*/ 8 w 254"/>
                    <a:gd name="T1" fmla="*/ 191 h 233"/>
                    <a:gd name="T2" fmla="*/ 3 w 254"/>
                    <a:gd name="T3" fmla="*/ 154 h 233"/>
                    <a:gd name="T4" fmla="*/ 0 w 254"/>
                    <a:gd name="T5" fmla="*/ 115 h 233"/>
                    <a:gd name="T6" fmla="*/ 0 w 254"/>
                    <a:gd name="T7" fmla="*/ 39 h 233"/>
                    <a:gd name="T8" fmla="*/ 3 w 254"/>
                    <a:gd name="T9" fmla="*/ 23 h 233"/>
                    <a:gd name="T10" fmla="*/ 8 w 254"/>
                    <a:gd name="T11" fmla="*/ 16 h 233"/>
                    <a:gd name="T12" fmla="*/ 13 w 254"/>
                    <a:gd name="T13" fmla="*/ 13 h 233"/>
                    <a:gd name="T14" fmla="*/ 40 w 254"/>
                    <a:gd name="T15" fmla="*/ 8 h 233"/>
                    <a:gd name="T16" fmla="*/ 66 w 254"/>
                    <a:gd name="T17" fmla="*/ 3 h 233"/>
                    <a:gd name="T18" fmla="*/ 121 w 254"/>
                    <a:gd name="T19" fmla="*/ 0 h 233"/>
                    <a:gd name="T20" fmla="*/ 178 w 254"/>
                    <a:gd name="T21" fmla="*/ 0 h 233"/>
                    <a:gd name="T22" fmla="*/ 204 w 254"/>
                    <a:gd name="T23" fmla="*/ 3 h 233"/>
                    <a:gd name="T24" fmla="*/ 233 w 254"/>
                    <a:gd name="T25" fmla="*/ 8 h 233"/>
                    <a:gd name="T26" fmla="*/ 241 w 254"/>
                    <a:gd name="T27" fmla="*/ 13 h 233"/>
                    <a:gd name="T28" fmla="*/ 249 w 254"/>
                    <a:gd name="T29" fmla="*/ 21 h 233"/>
                    <a:gd name="T30" fmla="*/ 254 w 254"/>
                    <a:gd name="T31" fmla="*/ 39 h 233"/>
                    <a:gd name="T32" fmla="*/ 254 w 254"/>
                    <a:gd name="T33" fmla="*/ 65 h 233"/>
                    <a:gd name="T34" fmla="*/ 254 w 254"/>
                    <a:gd name="T35" fmla="*/ 92 h 233"/>
                    <a:gd name="T36" fmla="*/ 249 w 254"/>
                    <a:gd name="T37" fmla="*/ 147 h 233"/>
                    <a:gd name="T38" fmla="*/ 246 w 254"/>
                    <a:gd name="T39" fmla="*/ 178 h 233"/>
                    <a:gd name="T40" fmla="*/ 241 w 254"/>
                    <a:gd name="T41" fmla="*/ 194 h 233"/>
                    <a:gd name="T42" fmla="*/ 236 w 254"/>
                    <a:gd name="T43" fmla="*/ 207 h 233"/>
                    <a:gd name="T44" fmla="*/ 220 w 254"/>
                    <a:gd name="T45" fmla="*/ 225 h 233"/>
                    <a:gd name="T46" fmla="*/ 212 w 254"/>
                    <a:gd name="T47" fmla="*/ 230 h 233"/>
                    <a:gd name="T48" fmla="*/ 202 w 254"/>
                    <a:gd name="T49" fmla="*/ 233 h 233"/>
                    <a:gd name="T50" fmla="*/ 121 w 254"/>
                    <a:gd name="T51" fmla="*/ 233 h 233"/>
                    <a:gd name="T52" fmla="*/ 79 w 254"/>
                    <a:gd name="T53" fmla="*/ 230 h 233"/>
                    <a:gd name="T54" fmla="*/ 37 w 254"/>
                    <a:gd name="T55" fmla="*/ 225 h 233"/>
                    <a:gd name="T56" fmla="*/ 27 w 254"/>
                    <a:gd name="T57" fmla="*/ 220 h 233"/>
                    <a:gd name="T58" fmla="*/ 19 w 254"/>
                    <a:gd name="T59" fmla="*/ 212 h 233"/>
                    <a:gd name="T60" fmla="*/ 11 w 254"/>
                    <a:gd name="T61" fmla="*/ 202 h 233"/>
                    <a:gd name="T62" fmla="*/ 8 w 254"/>
                    <a:gd name="T63" fmla="*/ 191 h 233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254"/>
                    <a:gd name="T97" fmla="*/ 0 h 233"/>
                    <a:gd name="T98" fmla="*/ 254 w 254"/>
                    <a:gd name="T99" fmla="*/ 233 h 233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254" h="233">
                      <a:moveTo>
                        <a:pt x="8" y="191"/>
                      </a:moveTo>
                      <a:lnTo>
                        <a:pt x="3" y="154"/>
                      </a:lnTo>
                      <a:lnTo>
                        <a:pt x="0" y="115"/>
                      </a:lnTo>
                      <a:lnTo>
                        <a:pt x="0" y="39"/>
                      </a:lnTo>
                      <a:lnTo>
                        <a:pt x="3" y="23"/>
                      </a:lnTo>
                      <a:lnTo>
                        <a:pt x="8" y="16"/>
                      </a:lnTo>
                      <a:lnTo>
                        <a:pt x="13" y="13"/>
                      </a:lnTo>
                      <a:lnTo>
                        <a:pt x="40" y="8"/>
                      </a:lnTo>
                      <a:lnTo>
                        <a:pt x="66" y="3"/>
                      </a:lnTo>
                      <a:lnTo>
                        <a:pt x="121" y="0"/>
                      </a:lnTo>
                      <a:lnTo>
                        <a:pt x="178" y="0"/>
                      </a:lnTo>
                      <a:lnTo>
                        <a:pt x="204" y="3"/>
                      </a:lnTo>
                      <a:lnTo>
                        <a:pt x="233" y="8"/>
                      </a:lnTo>
                      <a:lnTo>
                        <a:pt x="241" y="13"/>
                      </a:lnTo>
                      <a:lnTo>
                        <a:pt x="249" y="21"/>
                      </a:lnTo>
                      <a:lnTo>
                        <a:pt x="254" y="39"/>
                      </a:lnTo>
                      <a:lnTo>
                        <a:pt x="254" y="65"/>
                      </a:lnTo>
                      <a:lnTo>
                        <a:pt x="254" y="92"/>
                      </a:lnTo>
                      <a:lnTo>
                        <a:pt x="249" y="147"/>
                      </a:lnTo>
                      <a:lnTo>
                        <a:pt x="246" y="178"/>
                      </a:lnTo>
                      <a:lnTo>
                        <a:pt x="241" y="194"/>
                      </a:lnTo>
                      <a:lnTo>
                        <a:pt x="236" y="207"/>
                      </a:lnTo>
                      <a:lnTo>
                        <a:pt x="220" y="225"/>
                      </a:lnTo>
                      <a:lnTo>
                        <a:pt x="212" y="230"/>
                      </a:lnTo>
                      <a:lnTo>
                        <a:pt x="202" y="233"/>
                      </a:lnTo>
                      <a:lnTo>
                        <a:pt x="121" y="233"/>
                      </a:lnTo>
                      <a:lnTo>
                        <a:pt x="79" y="230"/>
                      </a:lnTo>
                      <a:lnTo>
                        <a:pt x="37" y="225"/>
                      </a:lnTo>
                      <a:lnTo>
                        <a:pt x="27" y="220"/>
                      </a:lnTo>
                      <a:lnTo>
                        <a:pt x="19" y="212"/>
                      </a:lnTo>
                      <a:lnTo>
                        <a:pt x="11" y="202"/>
                      </a:lnTo>
                      <a:lnTo>
                        <a:pt x="8" y="191"/>
                      </a:lnTo>
                      <a:close/>
                    </a:path>
                  </a:pathLst>
                </a:custGeom>
                <a:solidFill>
                  <a:srgbClr val="92ADBE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61" name="Freeform 160"/>
                <p:cNvSpPr>
                  <a:spLocks/>
                </p:cNvSpPr>
                <p:nvPr/>
              </p:nvSpPr>
              <p:spPr bwMode="auto">
                <a:xfrm>
                  <a:off x="2328" y="1618"/>
                  <a:ext cx="228" cy="171"/>
                </a:xfrm>
                <a:custGeom>
                  <a:avLst/>
                  <a:gdLst>
                    <a:gd name="T0" fmla="*/ 8 w 228"/>
                    <a:gd name="T1" fmla="*/ 139 h 171"/>
                    <a:gd name="T2" fmla="*/ 3 w 228"/>
                    <a:gd name="T3" fmla="*/ 113 h 171"/>
                    <a:gd name="T4" fmla="*/ 0 w 228"/>
                    <a:gd name="T5" fmla="*/ 84 h 171"/>
                    <a:gd name="T6" fmla="*/ 0 w 228"/>
                    <a:gd name="T7" fmla="*/ 29 h 171"/>
                    <a:gd name="T8" fmla="*/ 3 w 228"/>
                    <a:gd name="T9" fmla="*/ 19 h 171"/>
                    <a:gd name="T10" fmla="*/ 11 w 228"/>
                    <a:gd name="T11" fmla="*/ 11 h 171"/>
                    <a:gd name="T12" fmla="*/ 34 w 228"/>
                    <a:gd name="T13" fmla="*/ 6 h 171"/>
                    <a:gd name="T14" fmla="*/ 61 w 228"/>
                    <a:gd name="T15" fmla="*/ 3 h 171"/>
                    <a:gd name="T16" fmla="*/ 108 w 228"/>
                    <a:gd name="T17" fmla="*/ 0 h 171"/>
                    <a:gd name="T18" fmla="*/ 160 w 228"/>
                    <a:gd name="T19" fmla="*/ 0 h 171"/>
                    <a:gd name="T20" fmla="*/ 210 w 228"/>
                    <a:gd name="T21" fmla="*/ 6 h 171"/>
                    <a:gd name="T22" fmla="*/ 218 w 228"/>
                    <a:gd name="T23" fmla="*/ 8 h 171"/>
                    <a:gd name="T24" fmla="*/ 223 w 228"/>
                    <a:gd name="T25" fmla="*/ 16 h 171"/>
                    <a:gd name="T26" fmla="*/ 228 w 228"/>
                    <a:gd name="T27" fmla="*/ 29 h 171"/>
                    <a:gd name="T28" fmla="*/ 228 w 228"/>
                    <a:gd name="T29" fmla="*/ 50 h 171"/>
                    <a:gd name="T30" fmla="*/ 228 w 228"/>
                    <a:gd name="T31" fmla="*/ 69 h 171"/>
                    <a:gd name="T32" fmla="*/ 223 w 228"/>
                    <a:gd name="T33" fmla="*/ 108 h 171"/>
                    <a:gd name="T34" fmla="*/ 220 w 228"/>
                    <a:gd name="T35" fmla="*/ 131 h 171"/>
                    <a:gd name="T36" fmla="*/ 218 w 228"/>
                    <a:gd name="T37" fmla="*/ 142 h 171"/>
                    <a:gd name="T38" fmla="*/ 212 w 228"/>
                    <a:gd name="T39" fmla="*/ 152 h 171"/>
                    <a:gd name="T40" fmla="*/ 197 w 228"/>
                    <a:gd name="T41" fmla="*/ 163 h 171"/>
                    <a:gd name="T42" fmla="*/ 189 w 228"/>
                    <a:gd name="T43" fmla="*/ 168 h 171"/>
                    <a:gd name="T44" fmla="*/ 181 w 228"/>
                    <a:gd name="T45" fmla="*/ 168 h 171"/>
                    <a:gd name="T46" fmla="*/ 144 w 228"/>
                    <a:gd name="T47" fmla="*/ 171 h 171"/>
                    <a:gd name="T48" fmla="*/ 108 w 228"/>
                    <a:gd name="T49" fmla="*/ 171 h 171"/>
                    <a:gd name="T50" fmla="*/ 34 w 228"/>
                    <a:gd name="T51" fmla="*/ 163 h 171"/>
                    <a:gd name="T52" fmla="*/ 27 w 228"/>
                    <a:gd name="T53" fmla="*/ 160 h 171"/>
                    <a:gd name="T54" fmla="*/ 19 w 228"/>
                    <a:gd name="T55" fmla="*/ 155 h 171"/>
                    <a:gd name="T56" fmla="*/ 11 w 228"/>
                    <a:gd name="T57" fmla="*/ 147 h 171"/>
                    <a:gd name="T58" fmla="*/ 8 w 228"/>
                    <a:gd name="T59" fmla="*/ 139 h 171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w 228"/>
                    <a:gd name="T91" fmla="*/ 0 h 171"/>
                    <a:gd name="T92" fmla="*/ 228 w 228"/>
                    <a:gd name="T93" fmla="*/ 171 h 171"/>
                  </a:gdLst>
                  <a:ahLst/>
                  <a:cxnLst>
                    <a:cxn ang="T60">
                      <a:pos x="T0" y="T1"/>
                    </a:cxn>
                    <a:cxn ang="T61">
                      <a:pos x="T2" y="T3"/>
                    </a:cxn>
                    <a:cxn ang="T62">
                      <a:pos x="T4" y="T5"/>
                    </a:cxn>
                    <a:cxn ang="T63">
                      <a:pos x="T6" y="T7"/>
                    </a:cxn>
                    <a:cxn ang="T64">
                      <a:pos x="T8" y="T9"/>
                    </a:cxn>
                    <a:cxn ang="T65">
                      <a:pos x="T10" y="T11"/>
                    </a:cxn>
                    <a:cxn ang="T66">
                      <a:pos x="T12" y="T13"/>
                    </a:cxn>
                    <a:cxn ang="T67">
                      <a:pos x="T14" y="T15"/>
                    </a:cxn>
                    <a:cxn ang="T68">
                      <a:pos x="T16" y="T17"/>
                    </a:cxn>
                    <a:cxn ang="T69">
                      <a:pos x="T18" y="T19"/>
                    </a:cxn>
                    <a:cxn ang="T70">
                      <a:pos x="T20" y="T21"/>
                    </a:cxn>
                    <a:cxn ang="T71">
                      <a:pos x="T22" y="T23"/>
                    </a:cxn>
                    <a:cxn ang="T72">
                      <a:pos x="T24" y="T25"/>
                    </a:cxn>
                    <a:cxn ang="T73">
                      <a:pos x="T26" y="T27"/>
                    </a:cxn>
                    <a:cxn ang="T74">
                      <a:pos x="T28" y="T29"/>
                    </a:cxn>
                    <a:cxn ang="T75">
                      <a:pos x="T30" y="T31"/>
                    </a:cxn>
                    <a:cxn ang="T76">
                      <a:pos x="T32" y="T33"/>
                    </a:cxn>
                    <a:cxn ang="T77">
                      <a:pos x="T34" y="T35"/>
                    </a:cxn>
                    <a:cxn ang="T78">
                      <a:pos x="T36" y="T37"/>
                    </a:cxn>
                    <a:cxn ang="T79">
                      <a:pos x="T38" y="T39"/>
                    </a:cxn>
                    <a:cxn ang="T80">
                      <a:pos x="T40" y="T41"/>
                    </a:cxn>
                    <a:cxn ang="T81">
                      <a:pos x="T42" y="T43"/>
                    </a:cxn>
                    <a:cxn ang="T82">
                      <a:pos x="T44" y="T45"/>
                    </a:cxn>
                    <a:cxn ang="T83">
                      <a:pos x="T46" y="T47"/>
                    </a:cxn>
                    <a:cxn ang="T84">
                      <a:pos x="T48" y="T49"/>
                    </a:cxn>
                    <a:cxn ang="T85">
                      <a:pos x="T50" y="T51"/>
                    </a:cxn>
                    <a:cxn ang="T86">
                      <a:pos x="T52" y="T53"/>
                    </a:cxn>
                    <a:cxn ang="T87">
                      <a:pos x="T54" y="T55"/>
                    </a:cxn>
                    <a:cxn ang="T88">
                      <a:pos x="T56" y="T57"/>
                    </a:cxn>
                    <a:cxn ang="T89">
                      <a:pos x="T58" y="T59"/>
                    </a:cxn>
                  </a:cxnLst>
                  <a:rect l="T90" t="T91" r="T92" b="T93"/>
                  <a:pathLst>
                    <a:path w="228" h="171">
                      <a:moveTo>
                        <a:pt x="8" y="139"/>
                      </a:moveTo>
                      <a:lnTo>
                        <a:pt x="3" y="113"/>
                      </a:lnTo>
                      <a:lnTo>
                        <a:pt x="0" y="84"/>
                      </a:lnTo>
                      <a:lnTo>
                        <a:pt x="0" y="29"/>
                      </a:lnTo>
                      <a:lnTo>
                        <a:pt x="3" y="19"/>
                      </a:lnTo>
                      <a:lnTo>
                        <a:pt x="11" y="11"/>
                      </a:lnTo>
                      <a:lnTo>
                        <a:pt x="34" y="6"/>
                      </a:lnTo>
                      <a:lnTo>
                        <a:pt x="61" y="3"/>
                      </a:lnTo>
                      <a:lnTo>
                        <a:pt x="108" y="0"/>
                      </a:lnTo>
                      <a:lnTo>
                        <a:pt x="160" y="0"/>
                      </a:lnTo>
                      <a:lnTo>
                        <a:pt x="210" y="6"/>
                      </a:lnTo>
                      <a:lnTo>
                        <a:pt x="218" y="8"/>
                      </a:lnTo>
                      <a:lnTo>
                        <a:pt x="223" y="16"/>
                      </a:lnTo>
                      <a:lnTo>
                        <a:pt x="228" y="29"/>
                      </a:lnTo>
                      <a:lnTo>
                        <a:pt x="228" y="50"/>
                      </a:lnTo>
                      <a:lnTo>
                        <a:pt x="228" y="69"/>
                      </a:lnTo>
                      <a:lnTo>
                        <a:pt x="223" y="108"/>
                      </a:lnTo>
                      <a:lnTo>
                        <a:pt x="220" y="131"/>
                      </a:lnTo>
                      <a:lnTo>
                        <a:pt x="218" y="142"/>
                      </a:lnTo>
                      <a:lnTo>
                        <a:pt x="212" y="152"/>
                      </a:lnTo>
                      <a:lnTo>
                        <a:pt x="197" y="163"/>
                      </a:lnTo>
                      <a:lnTo>
                        <a:pt x="189" y="168"/>
                      </a:lnTo>
                      <a:lnTo>
                        <a:pt x="181" y="168"/>
                      </a:lnTo>
                      <a:lnTo>
                        <a:pt x="144" y="171"/>
                      </a:lnTo>
                      <a:lnTo>
                        <a:pt x="108" y="171"/>
                      </a:lnTo>
                      <a:lnTo>
                        <a:pt x="34" y="163"/>
                      </a:lnTo>
                      <a:lnTo>
                        <a:pt x="27" y="160"/>
                      </a:lnTo>
                      <a:lnTo>
                        <a:pt x="19" y="155"/>
                      </a:lnTo>
                      <a:lnTo>
                        <a:pt x="11" y="147"/>
                      </a:lnTo>
                      <a:lnTo>
                        <a:pt x="8" y="13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62" name="Freeform 161"/>
                <p:cNvSpPr>
                  <a:spLocks/>
                </p:cNvSpPr>
                <p:nvPr/>
              </p:nvSpPr>
              <p:spPr bwMode="auto">
                <a:xfrm>
                  <a:off x="2449" y="1802"/>
                  <a:ext cx="18" cy="10"/>
                </a:xfrm>
                <a:custGeom>
                  <a:avLst/>
                  <a:gdLst>
                    <a:gd name="T0" fmla="*/ 10 w 18"/>
                    <a:gd name="T1" fmla="*/ 0 h 10"/>
                    <a:gd name="T2" fmla="*/ 16 w 18"/>
                    <a:gd name="T3" fmla="*/ 2 h 10"/>
                    <a:gd name="T4" fmla="*/ 18 w 18"/>
                    <a:gd name="T5" fmla="*/ 5 h 10"/>
                    <a:gd name="T6" fmla="*/ 16 w 18"/>
                    <a:gd name="T7" fmla="*/ 8 h 10"/>
                    <a:gd name="T8" fmla="*/ 10 w 18"/>
                    <a:gd name="T9" fmla="*/ 10 h 10"/>
                    <a:gd name="T10" fmla="*/ 2 w 18"/>
                    <a:gd name="T11" fmla="*/ 8 h 10"/>
                    <a:gd name="T12" fmla="*/ 0 w 18"/>
                    <a:gd name="T13" fmla="*/ 5 h 10"/>
                    <a:gd name="T14" fmla="*/ 2 w 18"/>
                    <a:gd name="T15" fmla="*/ 2 h 10"/>
                    <a:gd name="T16" fmla="*/ 10 w 18"/>
                    <a:gd name="T17" fmla="*/ 0 h 1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"/>
                    <a:gd name="T28" fmla="*/ 0 h 10"/>
                    <a:gd name="T29" fmla="*/ 18 w 18"/>
                    <a:gd name="T30" fmla="*/ 10 h 10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" h="10">
                      <a:moveTo>
                        <a:pt x="10" y="0"/>
                      </a:moveTo>
                      <a:lnTo>
                        <a:pt x="16" y="2"/>
                      </a:lnTo>
                      <a:lnTo>
                        <a:pt x="18" y="5"/>
                      </a:lnTo>
                      <a:lnTo>
                        <a:pt x="16" y="8"/>
                      </a:lnTo>
                      <a:lnTo>
                        <a:pt x="10" y="10"/>
                      </a:lnTo>
                      <a:lnTo>
                        <a:pt x="2" y="8"/>
                      </a:lnTo>
                      <a:lnTo>
                        <a:pt x="0" y="5"/>
                      </a:lnTo>
                      <a:lnTo>
                        <a:pt x="2" y="2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FDFA00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63" name="Freeform 162"/>
                <p:cNvSpPr>
                  <a:spLocks/>
                </p:cNvSpPr>
                <p:nvPr/>
              </p:nvSpPr>
              <p:spPr bwMode="auto">
                <a:xfrm>
                  <a:off x="2475" y="1802"/>
                  <a:ext cx="18" cy="10"/>
                </a:xfrm>
                <a:custGeom>
                  <a:avLst/>
                  <a:gdLst>
                    <a:gd name="T0" fmla="*/ 10 w 18"/>
                    <a:gd name="T1" fmla="*/ 0 h 10"/>
                    <a:gd name="T2" fmla="*/ 16 w 18"/>
                    <a:gd name="T3" fmla="*/ 2 h 10"/>
                    <a:gd name="T4" fmla="*/ 18 w 18"/>
                    <a:gd name="T5" fmla="*/ 5 h 10"/>
                    <a:gd name="T6" fmla="*/ 16 w 18"/>
                    <a:gd name="T7" fmla="*/ 8 h 10"/>
                    <a:gd name="T8" fmla="*/ 10 w 18"/>
                    <a:gd name="T9" fmla="*/ 10 h 10"/>
                    <a:gd name="T10" fmla="*/ 3 w 18"/>
                    <a:gd name="T11" fmla="*/ 8 h 10"/>
                    <a:gd name="T12" fmla="*/ 0 w 18"/>
                    <a:gd name="T13" fmla="*/ 5 h 10"/>
                    <a:gd name="T14" fmla="*/ 3 w 18"/>
                    <a:gd name="T15" fmla="*/ 2 h 10"/>
                    <a:gd name="T16" fmla="*/ 10 w 18"/>
                    <a:gd name="T17" fmla="*/ 0 h 1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"/>
                    <a:gd name="T28" fmla="*/ 0 h 10"/>
                    <a:gd name="T29" fmla="*/ 18 w 18"/>
                    <a:gd name="T30" fmla="*/ 10 h 10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" h="10">
                      <a:moveTo>
                        <a:pt x="10" y="0"/>
                      </a:moveTo>
                      <a:lnTo>
                        <a:pt x="16" y="2"/>
                      </a:lnTo>
                      <a:lnTo>
                        <a:pt x="18" y="5"/>
                      </a:lnTo>
                      <a:lnTo>
                        <a:pt x="16" y="8"/>
                      </a:lnTo>
                      <a:lnTo>
                        <a:pt x="10" y="10"/>
                      </a:lnTo>
                      <a:lnTo>
                        <a:pt x="3" y="8"/>
                      </a:lnTo>
                      <a:lnTo>
                        <a:pt x="0" y="5"/>
                      </a:lnTo>
                      <a:lnTo>
                        <a:pt x="3" y="2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0089E0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64" name="Freeform 163"/>
                <p:cNvSpPr>
                  <a:spLocks/>
                </p:cNvSpPr>
                <p:nvPr/>
              </p:nvSpPr>
              <p:spPr bwMode="auto">
                <a:xfrm>
                  <a:off x="2501" y="1802"/>
                  <a:ext cx="18" cy="10"/>
                </a:xfrm>
                <a:custGeom>
                  <a:avLst/>
                  <a:gdLst>
                    <a:gd name="T0" fmla="*/ 8 w 18"/>
                    <a:gd name="T1" fmla="*/ 0 h 10"/>
                    <a:gd name="T2" fmla="*/ 16 w 18"/>
                    <a:gd name="T3" fmla="*/ 2 h 10"/>
                    <a:gd name="T4" fmla="*/ 18 w 18"/>
                    <a:gd name="T5" fmla="*/ 5 h 10"/>
                    <a:gd name="T6" fmla="*/ 16 w 18"/>
                    <a:gd name="T7" fmla="*/ 8 h 10"/>
                    <a:gd name="T8" fmla="*/ 8 w 18"/>
                    <a:gd name="T9" fmla="*/ 10 h 10"/>
                    <a:gd name="T10" fmla="*/ 3 w 18"/>
                    <a:gd name="T11" fmla="*/ 8 h 10"/>
                    <a:gd name="T12" fmla="*/ 0 w 18"/>
                    <a:gd name="T13" fmla="*/ 5 h 10"/>
                    <a:gd name="T14" fmla="*/ 3 w 18"/>
                    <a:gd name="T15" fmla="*/ 2 h 10"/>
                    <a:gd name="T16" fmla="*/ 8 w 18"/>
                    <a:gd name="T17" fmla="*/ 0 h 1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"/>
                    <a:gd name="T28" fmla="*/ 0 h 10"/>
                    <a:gd name="T29" fmla="*/ 18 w 18"/>
                    <a:gd name="T30" fmla="*/ 10 h 10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" h="10">
                      <a:moveTo>
                        <a:pt x="8" y="0"/>
                      </a:moveTo>
                      <a:lnTo>
                        <a:pt x="16" y="2"/>
                      </a:lnTo>
                      <a:lnTo>
                        <a:pt x="18" y="5"/>
                      </a:lnTo>
                      <a:lnTo>
                        <a:pt x="16" y="8"/>
                      </a:lnTo>
                      <a:lnTo>
                        <a:pt x="8" y="10"/>
                      </a:lnTo>
                      <a:lnTo>
                        <a:pt x="3" y="8"/>
                      </a:lnTo>
                      <a:lnTo>
                        <a:pt x="0" y="5"/>
                      </a:lnTo>
                      <a:lnTo>
                        <a:pt x="3" y="2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0089E0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65" name="Freeform 164"/>
                <p:cNvSpPr>
                  <a:spLocks/>
                </p:cNvSpPr>
                <p:nvPr/>
              </p:nvSpPr>
              <p:spPr bwMode="auto">
                <a:xfrm>
                  <a:off x="2339" y="1629"/>
                  <a:ext cx="204" cy="152"/>
                </a:xfrm>
                <a:custGeom>
                  <a:avLst/>
                  <a:gdLst>
                    <a:gd name="T0" fmla="*/ 8 w 204"/>
                    <a:gd name="T1" fmla="*/ 123 h 152"/>
                    <a:gd name="T2" fmla="*/ 3 w 204"/>
                    <a:gd name="T3" fmla="*/ 100 h 152"/>
                    <a:gd name="T4" fmla="*/ 0 w 204"/>
                    <a:gd name="T5" fmla="*/ 73 h 152"/>
                    <a:gd name="T6" fmla="*/ 0 w 204"/>
                    <a:gd name="T7" fmla="*/ 24 h 152"/>
                    <a:gd name="T8" fmla="*/ 5 w 204"/>
                    <a:gd name="T9" fmla="*/ 13 h 152"/>
                    <a:gd name="T10" fmla="*/ 8 w 204"/>
                    <a:gd name="T11" fmla="*/ 10 h 152"/>
                    <a:gd name="T12" fmla="*/ 10 w 204"/>
                    <a:gd name="T13" fmla="*/ 8 h 152"/>
                    <a:gd name="T14" fmla="*/ 31 w 204"/>
                    <a:gd name="T15" fmla="*/ 3 h 152"/>
                    <a:gd name="T16" fmla="*/ 55 w 204"/>
                    <a:gd name="T17" fmla="*/ 0 h 152"/>
                    <a:gd name="T18" fmla="*/ 97 w 204"/>
                    <a:gd name="T19" fmla="*/ 0 h 152"/>
                    <a:gd name="T20" fmla="*/ 144 w 204"/>
                    <a:gd name="T21" fmla="*/ 0 h 152"/>
                    <a:gd name="T22" fmla="*/ 167 w 204"/>
                    <a:gd name="T23" fmla="*/ 0 h 152"/>
                    <a:gd name="T24" fmla="*/ 188 w 204"/>
                    <a:gd name="T25" fmla="*/ 5 h 152"/>
                    <a:gd name="T26" fmla="*/ 196 w 204"/>
                    <a:gd name="T27" fmla="*/ 8 h 152"/>
                    <a:gd name="T28" fmla="*/ 201 w 204"/>
                    <a:gd name="T29" fmla="*/ 10 h 152"/>
                    <a:gd name="T30" fmla="*/ 204 w 204"/>
                    <a:gd name="T31" fmla="*/ 24 h 152"/>
                    <a:gd name="T32" fmla="*/ 204 w 204"/>
                    <a:gd name="T33" fmla="*/ 60 h 152"/>
                    <a:gd name="T34" fmla="*/ 201 w 204"/>
                    <a:gd name="T35" fmla="*/ 94 h 152"/>
                    <a:gd name="T36" fmla="*/ 199 w 204"/>
                    <a:gd name="T37" fmla="*/ 115 h 152"/>
                    <a:gd name="T38" fmla="*/ 196 w 204"/>
                    <a:gd name="T39" fmla="*/ 126 h 152"/>
                    <a:gd name="T40" fmla="*/ 191 w 204"/>
                    <a:gd name="T41" fmla="*/ 134 h 152"/>
                    <a:gd name="T42" fmla="*/ 186 w 204"/>
                    <a:gd name="T43" fmla="*/ 139 h 152"/>
                    <a:gd name="T44" fmla="*/ 178 w 204"/>
                    <a:gd name="T45" fmla="*/ 144 h 152"/>
                    <a:gd name="T46" fmla="*/ 170 w 204"/>
                    <a:gd name="T47" fmla="*/ 149 h 152"/>
                    <a:gd name="T48" fmla="*/ 162 w 204"/>
                    <a:gd name="T49" fmla="*/ 149 h 152"/>
                    <a:gd name="T50" fmla="*/ 97 w 204"/>
                    <a:gd name="T51" fmla="*/ 152 h 152"/>
                    <a:gd name="T52" fmla="*/ 63 w 204"/>
                    <a:gd name="T53" fmla="*/ 149 h 152"/>
                    <a:gd name="T54" fmla="*/ 31 w 204"/>
                    <a:gd name="T55" fmla="*/ 144 h 152"/>
                    <a:gd name="T56" fmla="*/ 23 w 204"/>
                    <a:gd name="T57" fmla="*/ 141 h 152"/>
                    <a:gd name="T58" fmla="*/ 16 w 204"/>
                    <a:gd name="T59" fmla="*/ 139 h 152"/>
                    <a:gd name="T60" fmla="*/ 10 w 204"/>
                    <a:gd name="T61" fmla="*/ 131 h 152"/>
                    <a:gd name="T62" fmla="*/ 8 w 204"/>
                    <a:gd name="T63" fmla="*/ 123 h 152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204"/>
                    <a:gd name="T97" fmla="*/ 0 h 152"/>
                    <a:gd name="T98" fmla="*/ 204 w 204"/>
                    <a:gd name="T99" fmla="*/ 152 h 152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204" h="152">
                      <a:moveTo>
                        <a:pt x="8" y="123"/>
                      </a:moveTo>
                      <a:lnTo>
                        <a:pt x="3" y="100"/>
                      </a:lnTo>
                      <a:lnTo>
                        <a:pt x="0" y="73"/>
                      </a:lnTo>
                      <a:lnTo>
                        <a:pt x="0" y="24"/>
                      </a:lnTo>
                      <a:lnTo>
                        <a:pt x="5" y="13"/>
                      </a:lnTo>
                      <a:lnTo>
                        <a:pt x="8" y="10"/>
                      </a:lnTo>
                      <a:lnTo>
                        <a:pt x="10" y="8"/>
                      </a:lnTo>
                      <a:lnTo>
                        <a:pt x="31" y="3"/>
                      </a:lnTo>
                      <a:lnTo>
                        <a:pt x="55" y="0"/>
                      </a:lnTo>
                      <a:lnTo>
                        <a:pt x="97" y="0"/>
                      </a:lnTo>
                      <a:lnTo>
                        <a:pt x="144" y="0"/>
                      </a:lnTo>
                      <a:lnTo>
                        <a:pt x="167" y="0"/>
                      </a:lnTo>
                      <a:lnTo>
                        <a:pt x="188" y="5"/>
                      </a:lnTo>
                      <a:lnTo>
                        <a:pt x="196" y="8"/>
                      </a:lnTo>
                      <a:lnTo>
                        <a:pt x="201" y="10"/>
                      </a:lnTo>
                      <a:lnTo>
                        <a:pt x="204" y="24"/>
                      </a:lnTo>
                      <a:lnTo>
                        <a:pt x="204" y="60"/>
                      </a:lnTo>
                      <a:lnTo>
                        <a:pt x="201" y="94"/>
                      </a:lnTo>
                      <a:lnTo>
                        <a:pt x="199" y="115"/>
                      </a:lnTo>
                      <a:lnTo>
                        <a:pt x="196" y="126"/>
                      </a:lnTo>
                      <a:lnTo>
                        <a:pt x="191" y="134"/>
                      </a:lnTo>
                      <a:lnTo>
                        <a:pt x="186" y="139"/>
                      </a:lnTo>
                      <a:lnTo>
                        <a:pt x="178" y="144"/>
                      </a:lnTo>
                      <a:lnTo>
                        <a:pt x="170" y="149"/>
                      </a:lnTo>
                      <a:lnTo>
                        <a:pt x="162" y="149"/>
                      </a:lnTo>
                      <a:lnTo>
                        <a:pt x="97" y="152"/>
                      </a:lnTo>
                      <a:lnTo>
                        <a:pt x="63" y="149"/>
                      </a:lnTo>
                      <a:lnTo>
                        <a:pt x="31" y="144"/>
                      </a:lnTo>
                      <a:lnTo>
                        <a:pt x="23" y="141"/>
                      </a:lnTo>
                      <a:lnTo>
                        <a:pt x="16" y="139"/>
                      </a:lnTo>
                      <a:lnTo>
                        <a:pt x="10" y="131"/>
                      </a:lnTo>
                      <a:lnTo>
                        <a:pt x="8" y="123"/>
                      </a:lnTo>
                      <a:close/>
                    </a:path>
                  </a:pathLst>
                </a:custGeom>
                <a:solidFill>
                  <a:srgbClr val="00AEC4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66" name="Freeform 165"/>
                <p:cNvSpPr>
                  <a:spLocks/>
                </p:cNvSpPr>
                <p:nvPr/>
              </p:nvSpPr>
              <p:spPr bwMode="auto">
                <a:xfrm>
                  <a:off x="2391" y="1653"/>
                  <a:ext cx="118" cy="91"/>
                </a:xfrm>
                <a:custGeom>
                  <a:avLst/>
                  <a:gdLst>
                    <a:gd name="T0" fmla="*/ 3 w 118"/>
                    <a:gd name="T1" fmla="*/ 73 h 91"/>
                    <a:gd name="T2" fmla="*/ 0 w 118"/>
                    <a:gd name="T3" fmla="*/ 44 h 91"/>
                    <a:gd name="T4" fmla="*/ 0 w 118"/>
                    <a:gd name="T5" fmla="*/ 15 h 91"/>
                    <a:gd name="T6" fmla="*/ 3 w 118"/>
                    <a:gd name="T7" fmla="*/ 10 h 91"/>
                    <a:gd name="T8" fmla="*/ 5 w 118"/>
                    <a:gd name="T9" fmla="*/ 5 h 91"/>
                    <a:gd name="T10" fmla="*/ 32 w 118"/>
                    <a:gd name="T11" fmla="*/ 2 h 91"/>
                    <a:gd name="T12" fmla="*/ 58 w 118"/>
                    <a:gd name="T13" fmla="*/ 0 h 91"/>
                    <a:gd name="T14" fmla="*/ 84 w 118"/>
                    <a:gd name="T15" fmla="*/ 0 h 91"/>
                    <a:gd name="T16" fmla="*/ 110 w 118"/>
                    <a:gd name="T17" fmla="*/ 5 h 91"/>
                    <a:gd name="T18" fmla="*/ 115 w 118"/>
                    <a:gd name="T19" fmla="*/ 7 h 91"/>
                    <a:gd name="T20" fmla="*/ 118 w 118"/>
                    <a:gd name="T21" fmla="*/ 15 h 91"/>
                    <a:gd name="T22" fmla="*/ 118 w 118"/>
                    <a:gd name="T23" fmla="*/ 36 h 91"/>
                    <a:gd name="T24" fmla="*/ 115 w 118"/>
                    <a:gd name="T25" fmla="*/ 57 h 91"/>
                    <a:gd name="T26" fmla="*/ 115 w 118"/>
                    <a:gd name="T27" fmla="*/ 68 h 91"/>
                    <a:gd name="T28" fmla="*/ 110 w 118"/>
                    <a:gd name="T29" fmla="*/ 78 h 91"/>
                    <a:gd name="T30" fmla="*/ 105 w 118"/>
                    <a:gd name="T31" fmla="*/ 86 h 91"/>
                    <a:gd name="T32" fmla="*/ 94 w 118"/>
                    <a:gd name="T33" fmla="*/ 89 h 91"/>
                    <a:gd name="T34" fmla="*/ 55 w 118"/>
                    <a:gd name="T35" fmla="*/ 91 h 91"/>
                    <a:gd name="T36" fmla="*/ 19 w 118"/>
                    <a:gd name="T37" fmla="*/ 86 h 91"/>
                    <a:gd name="T38" fmla="*/ 8 w 118"/>
                    <a:gd name="T39" fmla="*/ 81 h 91"/>
                    <a:gd name="T40" fmla="*/ 3 w 118"/>
                    <a:gd name="T41" fmla="*/ 73 h 9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8"/>
                    <a:gd name="T64" fmla="*/ 0 h 91"/>
                    <a:gd name="T65" fmla="*/ 118 w 118"/>
                    <a:gd name="T66" fmla="*/ 91 h 9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8" h="91">
                      <a:moveTo>
                        <a:pt x="3" y="73"/>
                      </a:moveTo>
                      <a:lnTo>
                        <a:pt x="0" y="44"/>
                      </a:lnTo>
                      <a:lnTo>
                        <a:pt x="0" y="15"/>
                      </a:lnTo>
                      <a:lnTo>
                        <a:pt x="3" y="10"/>
                      </a:lnTo>
                      <a:lnTo>
                        <a:pt x="5" y="5"/>
                      </a:lnTo>
                      <a:lnTo>
                        <a:pt x="32" y="2"/>
                      </a:lnTo>
                      <a:lnTo>
                        <a:pt x="58" y="0"/>
                      </a:lnTo>
                      <a:lnTo>
                        <a:pt x="84" y="0"/>
                      </a:lnTo>
                      <a:lnTo>
                        <a:pt x="110" y="5"/>
                      </a:lnTo>
                      <a:lnTo>
                        <a:pt x="115" y="7"/>
                      </a:lnTo>
                      <a:lnTo>
                        <a:pt x="118" y="15"/>
                      </a:lnTo>
                      <a:lnTo>
                        <a:pt x="118" y="36"/>
                      </a:lnTo>
                      <a:lnTo>
                        <a:pt x="115" y="57"/>
                      </a:lnTo>
                      <a:lnTo>
                        <a:pt x="115" y="68"/>
                      </a:lnTo>
                      <a:lnTo>
                        <a:pt x="110" y="78"/>
                      </a:lnTo>
                      <a:lnTo>
                        <a:pt x="105" y="86"/>
                      </a:lnTo>
                      <a:lnTo>
                        <a:pt x="94" y="89"/>
                      </a:lnTo>
                      <a:lnTo>
                        <a:pt x="55" y="91"/>
                      </a:lnTo>
                      <a:lnTo>
                        <a:pt x="19" y="86"/>
                      </a:lnTo>
                      <a:lnTo>
                        <a:pt x="8" y="81"/>
                      </a:lnTo>
                      <a:lnTo>
                        <a:pt x="3" y="73"/>
                      </a:lnTo>
                      <a:close/>
                    </a:path>
                  </a:pathLst>
                </a:custGeom>
                <a:solidFill>
                  <a:srgbClr val="7CC7D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67" name="Freeform 166"/>
                <p:cNvSpPr>
                  <a:spLocks/>
                </p:cNvSpPr>
                <p:nvPr/>
              </p:nvSpPr>
              <p:spPr bwMode="auto">
                <a:xfrm>
                  <a:off x="2352" y="1637"/>
                  <a:ext cx="183" cy="136"/>
                </a:xfrm>
                <a:custGeom>
                  <a:avLst/>
                  <a:gdLst>
                    <a:gd name="T0" fmla="*/ 5 w 183"/>
                    <a:gd name="T1" fmla="*/ 118 h 136"/>
                    <a:gd name="T2" fmla="*/ 0 w 183"/>
                    <a:gd name="T3" fmla="*/ 94 h 136"/>
                    <a:gd name="T4" fmla="*/ 0 w 183"/>
                    <a:gd name="T5" fmla="*/ 71 h 136"/>
                    <a:gd name="T6" fmla="*/ 0 w 183"/>
                    <a:gd name="T7" fmla="*/ 23 h 136"/>
                    <a:gd name="T8" fmla="*/ 3 w 183"/>
                    <a:gd name="T9" fmla="*/ 16 h 136"/>
                    <a:gd name="T10" fmla="*/ 8 w 183"/>
                    <a:gd name="T11" fmla="*/ 8 h 136"/>
                    <a:gd name="T12" fmla="*/ 29 w 183"/>
                    <a:gd name="T13" fmla="*/ 2 h 136"/>
                    <a:gd name="T14" fmla="*/ 50 w 183"/>
                    <a:gd name="T15" fmla="*/ 0 h 136"/>
                    <a:gd name="T16" fmla="*/ 89 w 183"/>
                    <a:gd name="T17" fmla="*/ 0 h 136"/>
                    <a:gd name="T18" fmla="*/ 131 w 183"/>
                    <a:gd name="T19" fmla="*/ 0 h 136"/>
                    <a:gd name="T20" fmla="*/ 152 w 183"/>
                    <a:gd name="T21" fmla="*/ 0 h 136"/>
                    <a:gd name="T22" fmla="*/ 173 w 183"/>
                    <a:gd name="T23" fmla="*/ 5 h 136"/>
                    <a:gd name="T24" fmla="*/ 178 w 183"/>
                    <a:gd name="T25" fmla="*/ 8 h 136"/>
                    <a:gd name="T26" fmla="*/ 183 w 183"/>
                    <a:gd name="T27" fmla="*/ 10 h 136"/>
                    <a:gd name="T28" fmla="*/ 144 w 183"/>
                    <a:gd name="T29" fmla="*/ 5 h 136"/>
                    <a:gd name="T30" fmla="*/ 102 w 183"/>
                    <a:gd name="T31" fmla="*/ 5 h 136"/>
                    <a:gd name="T32" fmla="*/ 63 w 183"/>
                    <a:gd name="T33" fmla="*/ 8 h 136"/>
                    <a:gd name="T34" fmla="*/ 21 w 183"/>
                    <a:gd name="T35" fmla="*/ 13 h 136"/>
                    <a:gd name="T36" fmla="*/ 16 w 183"/>
                    <a:gd name="T37" fmla="*/ 21 h 136"/>
                    <a:gd name="T38" fmla="*/ 13 w 183"/>
                    <a:gd name="T39" fmla="*/ 29 h 136"/>
                    <a:gd name="T40" fmla="*/ 13 w 183"/>
                    <a:gd name="T41" fmla="*/ 76 h 136"/>
                    <a:gd name="T42" fmla="*/ 13 w 183"/>
                    <a:gd name="T43" fmla="*/ 99 h 136"/>
                    <a:gd name="T44" fmla="*/ 18 w 183"/>
                    <a:gd name="T45" fmla="*/ 123 h 136"/>
                    <a:gd name="T46" fmla="*/ 21 w 183"/>
                    <a:gd name="T47" fmla="*/ 131 h 136"/>
                    <a:gd name="T48" fmla="*/ 29 w 183"/>
                    <a:gd name="T49" fmla="*/ 136 h 136"/>
                    <a:gd name="T50" fmla="*/ 29 w 183"/>
                    <a:gd name="T51" fmla="*/ 136 h 136"/>
                    <a:gd name="T52" fmla="*/ 26 w 183"/>
                    <a:gd name="T53" fmla="*/ 136 h 136"/>
                    <a:gd name="T54" fmla="*/ 13 w 183"/>
                    <a:gd name="T55" fmla="*/ 128 h 136"/>
                    <a:gd name="T56" fmla="*/ 5 w 183"/>
                    <a:gd name="T57" fmla="*/ 118 h 1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183"/>
                    <a:gd name="T88" fmla="*/ 0 h 136"/>
                    <a:gd name="T89" fmla="*/ 183 w 183"/>
                    <a:gd name="T90" fmla="*/ 136 h 1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183" h="136">
                      <a:moveTo>
                        <a:pt x="5" y="118"/>
                      </a:moveTo>
                      <a:lnTo>
                        <a:pt x="0" y="94"/>
                      </a:lnTo>
                      <a:lnTo>
                        <a:pt x="0" y="71"/>
                      </a:lnTo>
                      <a:lnTo>
                        <a:pt x="0" y="23"/>
                      </a:lnTo>
                      <a:lnTo>
                        <a:pt x="3" y="16"/>
                      </a:lnTo>
                      <a:lnTo>
                        <a:pt x="8" y="8"/>
                      </a:lnTo>
                      <a:lnTo>
                        <a:pt x="29" y="2"/>
                      </a:lnTo>
                      <a:lnTo>
                        <a:pt x="50" y="0"/>
                      </a:lnTo>
                      <a:lnTo>
                        <a:pt x="89" y="0"/>
                      </a:lnTo>
                      <a:lnTo>
                        <a:pt x="131" y="0"/>
                      </a:lnTo>
                      <a:lnTo>
                        <a:pt x="152" y="0"/>
                      </a:lnTo>
                      <a:lnTo>
                        <a:pt x="173" y="5"/>
                      </a:lnTo>
                      <a:lnTo>
                        <a:pt x="178" y="8"/>
                      </a:lnTo>
                      <a:lnTo>
                        <a:pt x="183" y="10"/>
                      </a:lnTo>
                      <a:lnTo>
                        <a:pt x="144" y="5"/>
                      </a:lnTo>
                      <a:lnTo>
                        <a:pt x="102" y="5"/>
                      </a:lnTo>
                      <a:lnTo>
                        <a:pt x="63" y="8"/>
                      </a:lnTo>
                      <a:lnTo>
                        <a:pt x="21" y="13"/>
                      </a:lnTo>
                      <a:lnTo>
                        <a:pt x="16" y="21"/>
                      </a:lnTo>
                      <a:lnTo>
                        <a:pt x="13" y="29"/>
                      </a:lnTo>
                      <a:lnTo>
                        <a:pt x="13" y="76"/>
                      </a:lnTo>
                      <a:lnTo>
                        <a:pt x="13" y="99"/>
                      </a:lnTo>
                      <a:lnTo>
                        <a:pt x="18" y="123"/>
                      </a:lnTo>
                      <a:lnTo>
                        <a:pt x="21" y="131"/>
                      </a:lnTo>
                      <a:lnTo>
                        <a:pt x="29" y="136"/>
                      </a:lnTo>
                      <a:lnTo>
                        <a:pt x="26" y="136"/>
                      </a:lnTo>
                      <a:lnTo>
                        <a:pt x="13" y="128"/>
                      </a:lnTo>
                      <a:lnTo>
                        <a:pt x="5" y="118"/>
                      </a:lnTo>
                      <a:close/>
                    </a:path>
                  </a:pathLst>
                </a:custGeom>
                <a:solidFill>
                  <a:srgbClr val="61BFF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68" name="Freeform 167"/>
                <p:cNvSpPr>
                  <a:spLocks/>
                </p:cNvSpPr>
                <p:nvPr/>
              </p:nvSpPr>
              <p:spPr bwMode="auto">
                <a:xfrm>
                  <a:off x="2627" y="1915"/>
                  <a:ext cx="65" cy="65"/>
                </a:xfrm>
                <a:custGeom>
                  <a:avLst/>
                  <a:gdLst>
                    <a:gd name="T0" fmla="*/ 2 w 65"/>
                    <a:gd name="T1" fmla="*/ 10 h 65"/>
                    <a:gd name="T2" fmla="*/ 2 w 65"/>
                    <a:gd name="T3" fmla="*/ 13 h 65"/>
                    <a:gd name="T4" fmla="*/ 0 w 65"/>
                    <a:gd name="T5" fmla="*/ 15 h 65"/>
                    <a:gd name="T6" fmla="*/ 0 w 65"/>
                    <a:gd name="T7" fmla="*/ 31 h 65"/>
                    <a:gd name="T8" fmla="*/ 0 w 65"/>
                    <a:gd name="T9" fmla="*/ 36 h 65"/>
                    <a:gd name="T10" fmla="*/ 2 w 65"/>
                    <a:gd name="T11" fmla="*/ 44 h 65"/>
                    <a:gd name="T12" fmla="*/ 8 w 65"/>
                    <a:gd name="T13" fmla="*/ 55 h 65"/>
                    <a:gd name="T14" fmla="*/ 18 w 65"/>
                    <a:gd name="T15" fmla="*/ 62 h 65"/>
                    <a:gd name="T16" fmla="*/ 28 w 65"/>
                    <a:gd name="T17" fmla="*/ 65 h 65"/>
                    <a:gd name="T18" fmla="*/ 39 w 65"/>
                    <a:gd name="T19" fmla="*/ 62 h 65"/>
                    <a:gd name="T20" fmla="*/ 49 w 65"/>
                    <a:gd name="T21" fmla="*/ 55 h 65"/>
                    <a:gd name="T22" fmla="*/ 60 w 65"/>
                    <a:gd name="T23" fmla="*/ 44 h 65"/>
                    <a:gd name="T24" fmla="*/ 62 w 65"/>
                    <a:gd name="T25" fmla="*/ 41 h 65"/>
                    <a:gd name="T26" fmla="*/ 65 w 65"/>
                    <a:gd name="T27" fmla="*/ 36 h 65"/>
                    <a:gd name="T28" fmla="*/ 65 w 65"/>
                    <a:gd name="T29" fmla="*/ 36 h 65"/>
                    <a:gd name="T30" fmla="*/ 65 w 65"/>
                    <a:gd name="T31" fmla="*/ 34 h 65"/>
                    <a:gd name="T32" fmla="*/ 65 w 65"/>
                    <a:gd name="T33" fmla="*/ 28 h 65"/>
                    <a:gd name="T34" fmla="*/ 65 w 65"/>
                    <a:gd name="T35" fmla="*/ 20 h 65"/>
                    <a:gd name="T36" fmla="*/ 57 w 65"/>
                    <a:gd name="T37" fmla="*/ 10 h 65"/>
                    <a:gd name="T38" fmla="*/ 44 w 65"/>
                    <a:gd name="T39" fmla="*/ 2 h 65"/>
                    <a:gd name="T40" fmla="*/ 31 w 65"/>
                    <a:gd name="T41" fmla="*/ 0 h 65"/>
                    <a:gd name="T42" fmla="*/ 26 w 65"/>
                    <a:gd name="T43" fmla="*/ 0 h 65"/>
                    <a:gd name="T44" fmla="*/ 18 w 65"/>
                    <a:gd name="T45" fmla="*/ 0 h 65"/>
                    <a:gd name="T46" fmla="*/ 10 w 65"/>
                    <a:gd name="T47" fmla="*/ 2 h 65"/>
                    <a:gd name="T48" fmla="*/ 2 w 65"/>
                    <a:gd name="T49" fmla="*/ 7 h 65"/>
                    <a:gd name="T50" fmla="*/ 2 w 65"/>
                    <a:gd name="T51" fmla="*/ 7 h 65"/>
                    <a:gd name="T52" fmla="*/ 2 w 65"/>
                    <a:gd name="T53" fmla="*/ 10 h 6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65"/>
                    <a:gd name="T82" fmla="*/ 0 h 65"/>
                    <a:gd name="T83" fmla="*/ 65 w 65"/>
                    <a:gd name="T84" fmla="*/ 65 h 6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65" h="65">
                      <a:moveTo>
                        <a:pt x="2" y="10"/>
                      </a:moveTo>
                      <a:lnTo>
                        <a:pt x="2" y="13"/>
                      </a:lnTo>
                      <a:lnTo>
                        <a:pt x="0" y="15"/>
                      </a:lnTo>
                      <a:lnTo>
                        <a:pt x="0" y="31"/>
                      </a:lnTo>
                      <a:lnTo>
                        <a:pt x="0" y="36"/>
                      </a:lnTo>
                      <a:lnTo>
                        <a:pt x="2" y="44"/>
                      </a:lnTo>
                      <a:lnTo>
                        <a:pt x="8" y="55"/>
                      </a:lnTo>
                      <a:lnTo>
                        <a:pt x="18" y="62"/>
                      </a:lnTo>
                      <a:lnTo>
                        <a:pt x="28" y="65"/>
                      </a:lnTo>
                      <a:lnTo>
                        <a:pt x="39" y="62"/>
                      </a:lnTo>
                      <a:lnTo>
                        <a:pt x="49" y="55"/>
                      </a:lnTo>
                      <a:lnTo>
                        <a:pt x="60" y="44"/>
                      </a:lnTo>
                      <a:lnTo>
                        <a:pt x="62" y="41"/>
                      </a:lnTo>
                      <a:lnTo>
                        <a:pt x="65" y="36"/>
                      </a:lnTo>
                      <a:lnTo>
                        <a:pt x="65" y="34"/>
                      </a:lnTo>
                      <a:lnTo>
                        <a:pt x="65" y="28"/>
                      </a:lnTo>
                      <a:lnTo>
                        <a:pt x="65" y="20"/>
                      </a:lnTo>
                      <a:lnTo>
                        <a:pt x="57" y="10"/>
                      </a:lnTo>
                      <a:lnTo>
                        <a:pt x="44" y="2"/>
                      </a:lnTo>
                      <a:lnTo>
                        <a:pt x="31" y="0"/>
                      </a:lnTo>
                      <a:lnTo>
                        <a:pt x="26" y="0"/>
                      </a:lnTo>
                      <a:lnTo>
                        <a:pt x="18" y="0"/>
                      </a:lnTo>
                      <a:lnTo>
                        <a:pt x="10" y="2"/>
                      </a:lnTo>
                      <a:lnTo>
                        <a:pt x="2" y="7"/>
                      </a:lnTo>
                      <a:lnTo>
                        <a:pt x="2" y="10"/>
                      </a:lnTo>
                      <a:close/>
                    </a:path>
                  </a:pathLst>
                </a:custGeom>
                <a:solidFill>
                  <a:srgbClr val="75879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69" name="Freeform 168"/>
                <p:cNvSpPr>
                  <a:spLocks/>
                </p:cNvSpPr>
                <p:nvPr/>
              </p:nvSpPr>
              <p:spPr bwMode="auto">
                <a:xfrm>
                  <a:off x="2627" y="1922"/>
                  <a:ext cx="5" cy="8"/>
                </a:xfrm>
                <a:custGeom>
                  <a:avLst/>
                  <a:gdLst>
                    <a:gd name="T0" fmla="*/ 2 w 5"/>
                    <a:gd name="T1" fmla="*/ 8 h 8"/>
                    <a:gd name="T2" fmla="*/ 2 w 5"/>
                    <a:gd name="T3" fmla="*/ 8 h 8"/>
                    <a:gd name="T4" fmla="*/ 2 w 5"/>
                    <a:gd name="T5" fmla="*/ 8 h 8"/>
                    <a:gd name="T6" fmla="*/ 2 w 5"/>
                    <a:gd name="T7" fmla="*/ 8 h 8"/>
                    <a:gd name="T8" fmla="*/ 2 w 5"/>
                    <a:gd name="T9" fmla="*/ 6 h 8"/>
                    <a:gd name="T10" fmla="*/ 2 w 5"/>
                    <a:gd name="T11" fmla="*/ 6 h 8"/>
                    <a:gd name="T12" fmla="*/ 2 w 5"/>
                    <a:gd name="T13" fmla="*/ 6 h 8"/>
                    <a:gd name="T14" fmla="*/ 2 w 5"/>
                    <a:gd name="T15" fmla="*/ 3 h 8"/>
                    <a:gd name="T16" fmla="*/ 2 w 5"/>
                    <a:gd name="T17" fmla="*/ 3 h 8"/>
                    <a:gd name="T18" fmla="*/ 5 w 5"/>
                    <a:gd name="T19" fmla="*/ 3 h 8"/>
                    <a:gd name="T20" fmla="*/ 0 w 5"/>
                    <a:gd name="T21" fmla="*/ 0 h 8"/>
                    <a:gd name="T22" fmla="*/ 0 w 5"/>
                    <a:gd name="T23" fmla="*/ 3 h 8"/>
                    <a:gd name="T24" fmla="*/ 0 w 5"/>
                    <a:gd name="T25" fmla="*/ 3 h 8"/>
                    <a:gd name="T26" fmla="*/ 0 w 5"/>
                    <a:gd name="T27" fmla="*/ 3 h 8"/>
                    <a:gd name="T28" fmla="*/ 0 w 5"/>
                    <a:gd name="T29" fmla="*/ 6 h 8"/>
                    <a:gd name="T30" fmla="*/ 0 w 5"/>
                    <a:gd name="T31" fmla="*/ 6 h 8"/>
                    <a:gd name="T32" fmla="*/ 0 w 5"/>
                    <a:gd name="T33" fmla="*/ 6 h 8"/>
                    <a:gd name="T34" fmla="*/ 0 w 5"/>
                    <a:gd name="T35" fmla="*/ 8 h 8"/>
                    <a:gd name="T36" fmla="*/ 0 w 5"/>
                    <a:gd name="T37" fmla="*/ 8 h 8"/>
                    <a:gd name="T38" fmla="*/ 0 w 5"/>
                    <a:gd name="T39" fmla="*/ 8 h 8"/>
                    <a:gd name="T40" fmla="*/ 2 w 5"/>
                    <a:gd name="T41" fmla="*/ 8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"/>
                    <a:gd name="T64" fmla="*/ 0 h 8"/>
                    <a:gd name="T65" fmla="*/ 5 w 5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" h="8">
                      <a:moveTo>
                        <a:pt x="2" y="8"/>
                      </a:moveTo>
                      <a:lnTo>
                        <a:pt x="2" y="8"/>
                      </a:lnTo>
                      <a:lnTo>
                        <a:pt x="2" y="6"/>
                      </a:lnTo>
                      <a:lnTo>
                        <a:pt x="2" y="3"/>
                      </a:lnTo>
                      <a:lnTo>
                        <a:pt x="5" y="3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2" y="8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70" name="Freeform 169"/>
                <p:cNvSpPr>
                  <a:spLocks/>
                </p:cNvSpPr>
                <p:nvPr/>
              </p:nvSpPr>
              <p:spPr bwMode="auto">
                <a:xfrm>
                  <a:off x="2624" y="1930"/>
                  <a:ext cx="5" cy="29"/>
                </a:xfrm>
                <a:custGeom>
                  <a:avLst/>
                  <a:gdLst>
                    <a:gd name="T0" fmla="*/ 5 w 5"/>
                    <a:gd name="T1" fmla="*/ 29 h 29"/>
                    <a:gd name="T2" fmla="*/ 5 w 5"/>
                    <a:gd name="T3" fmla="*/ 29 h 29"/>
                    <a:gd name="T4" fmla="*/ 5 w 5"/>
                    <a:gd name="T5" fmla="*/ 24 h 29"/>
                    <a:gd name="T6" fmla="*/ 5 w 5"/>
                    <a:gd name="T7" fmla="*/ 21 h 29"/>
                    <a:gd name="T8" fmla="*/ 5 w 5"/>
                    <a:gd name="T9" fmla="*/ 19 h 29"/>
                    <a:gd name="T10" fmla="*/ 5 w 5"/>
                    <a:gd name="T11" fmla="*/ 16 h 29"/>
                    <a:gd name="T12" fmla="*/ 5 w 5"/>
                    <a:gd name="T13" fmla="*/ 11 h 29"/>
                    <a:gd name="T14" fmla="*/ 5 w 5"/>
                    <a:gd name="T15" fmla="*/ 8 h 29"/>
                    <a:gd name="T16" fmla="*/ 5 w 5"/>
                    <a:gd name="T17" fmla="*/ 5 h 29"/>
                    <a:gd name="T18" fmla="*/ 5 w 5"/>
                    <a:gd name="T19" fmla="*/ 0 h 29"/>
                    <a:gd name="T20" fmla="*/ 3 w 5"/>
                    <a:gd name="T21" fmla="*/ 0 h 29"/>
                    <a:gd name="T22" fmla="*/ 3 w 5"/>
                    <a:gd name="T23" fmla="*/ 3 h 29"/>
                    <a:gd name="T24" fmla="*/ 0 w 5"/>
                    <a:gd name="T25" fmla="*/ 8 h 29"/>
                    <a:gd name="T26" fmla="*/ 0 w 5"/>
                    <a:gd name="T27" fmla="*/ 11 h 29"/>
                    <a:gd name="T28" fmla="*/ 0 w 5"/>
                    <a:gd name="T29" fmla="*/ 16 h 29"/>
                    <a:gd name="T30" fmla="*/ 0 w 5"/>
                    <a:gd name="T31" fmla="*/ 19 h 29"/>
                    <a:gd name="T32" fmla="*/ 0 w 5"/>
                    <a:gd name="T33" fmla="*/ 21 h 29"/>
                    <a:gd name="T34" fmla="*/ 3 w 5"/>
                    <a:gd name="T35" fmla="*/ 26 h 29"/>
                    <a:gd name="T36" fmla="*/ 3 w 5"/>
                    <a:gd name="T37" fmla="*/ 29 h 29"/>
                    <a:gd name="T38" fmla="*/ 3 w 5"/>
                    <a:gd name="T39" fmla="*/ 29 h 29"/>
                    <a:gd name="T40" fmla="*/ 5 w 5"/>
                    <a:gd name="T41" fmla="*/ 29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"/>
                    <a:gd name="T64" fmla="*/ 0 h 29"/>
                    <a:gd name="T65" fmla="*/ 5 w 5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" h="29">
                      <a:moveTo>
                        <a:pt x="5" y="29"/>
                      </a:moveTo>
                      <a:lnTo>
                        <a:pt x="5" y="29"/>
                      </a:lnTo>
                      <a:lnTo>
                        <a:pt x="5" y="24"/>
                      </a:lnTo>
                      <a:lnTo>
                        <a:pt x="5" y="21"/>
                      </a:lnTo>
                      <a:lnTo>
                        <a:pt x="5" y="19"/>
                      </a:lnTo>
                      <a:lnTo>
                        <a:pt x="5" y="16"/>
                      </a:lnTo>
                      <a:lnTo>
                        <a:pt x="5" y="11"/>
                      </a:lnTo>
                      <a:lnTo>
                        <a:pt x="5" y="8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3" y="0"/>
                      </a:lnTo>
                      <a:lnTo>
                        <a:pt x="3" y="3"/>
                      </a:lnTo>
                      <a:lnTo>
                        <a:pt x="0" y="8"/>
                      </a:lnTo>
                      <a:lnTo>
                        <a:pt x="0" y="11"/>
                      </a:lnTo>
                      <a:lnTo>
                        <a:pt x="0" y="16"/>
                      </a:lnTo>
                      <a:lnTo>
                        <a:pt x="0" y="19"/>
                      </a:lnTo>
                      <a:lnTo>
                        <a:pt x="0" y="21"/>
                      </a:lnTo>
                      <a:lnTo>
                        <a:pt x="3" y="26"/>
                      </a:lnTo>
                      <a:lnTo>
                        <a:pt x="3" y="29"/>
                      </a:lnTo>
                      <a:lnTo>
                        <a:pt x="5" y="29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71" name="Freeform 170"/>
                <p:cNvSpPr>
                  <a:spLocks/>
                </p:cNvSpPr>
                <p:nvPr/>
              </p:nvSpPr>
              <p:spPr bwMode="auto">
                <a:xfrm>
                  <a:off x="2627" y="1959"/>
                  <a:ext cx="21" cy="18"/>
                </a:xfrm>
                <a:custGeom>
                  <a:avLst/>
                  <a:gdLst>
                    <a:gd name="T0" fmla="*/ 21 w 21"/>
                    <a:gd name="T1" fmla="*/ 16 h 18"/>
                    <a:gd name="T2" fmla="*/ 21 w 21"/>
                    <a:gd name="T3" fmla="*/ 16 h 18"/>
                    <a:gd name="T4" fmla="*/ 18 w 21"/>
                    <a:gd name="T5" fmla="*/ 13 h 18"/>
                    <a:gd name="T6" fmla="*/ 15 w 21"/>
                    <a:gd name="T7" fmla="*/ 13 h 18"/>
                    <a:gd name="T8" fmla="*/ 13 w 21"/>
                    <a:gd name="T9" fmla="*/ 11 h 18"/>
                    <a:gd name="T10" fmla="*/ 10 w 21"/>
                    <a:gd name="T11" fmla="*/ 8 h 18"/>
                    <a:gd name="T12" fmla="*/ 8 w 21"/>
                    <a:gd name="T13" fmla="*/ 5 h 18"/>
                    <a:gd name="T14" fmla="*/ 5 w 21"/>
                    <a:gd name="T15" fmla="*/ 5 h 18"/>
                    <a:gd name="T16" fmla="*/ 5 w 21"/>
                    <a:gd name="T17" fmla="*/ 3 h 18"/>
                    <a:gd name="T18" fmla="*/ 2 w 21"/>
                    <a:gd name="T19" fmla="*/ 0 h 18"/>
                    <a:gd name="T20" fmla="*/ 0 w 21"/>
                    <a:gd name="T21" fmla="*/ 0 h 18"/>
                    <a:gd name="T22" fmla="*/ 0 w 21"/>
                    <a:gd name="T23" fmla="*/ 3 h 18"/>
                    <a:gd name="T24" fmla="*/ 2 w 21"/>
                    <a:gd name="T25" fmla="*/ 5 h 18"/>
                    <a:gd name="T26" fmla="*/ 5 w 21"/>
                    <a:gd name="T27" fmla="*/ 8 h 18"/>
                    <a:gd name="T28" fmla="*/ 8 w 21"/>
                    <a:gd name="T29" fmla="*/ 11 h 18"/>
                    <a:gd name="T30" fmla="*/ 10 w 21"/>
                    <a:gd name="T31" fmla="*/ 13 h 18"/>
                    <a:gd name="T32" fmla="*/ 13 w 21"/>
                    <a:gd name="T33" fmla="*/ 16 h 18"/>
                    <a:gd name="T34" fmla="*/ 15 w 21"/>
                    <a:gd name="T35" fmla="*/ 18 h 18"/>
                    <a:gd name="T36" fmla="*/ 18 w 21"/>
                    <a:gd name="T37" fmla="*/ 18 h 18"/>
                    <a:gd name="T38" fmla="*/ 18 w 21"/>
                    <a:gd name="T39" fmla="*/ 18 h 18"/>
                    <a:gd name="T40" fmla="*/ 21 w 21"/>
                    <a:gd name="T41" fmla="*/ 16 h 1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18"/>
                    <a:gd name="T65" fmla="*/ 21 w 21"/>
                    <a:gd name="T66" fmla="*/ 18 h 1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18">
                      <a:moveTo>
                        <a:pt x="21" y="16"/>
                      </a:moveTo>
                      <a:lnTo>
                        <a:pt x="21" y="16"/>
                      </a:lnTo>
                      <a:lnTo>
                        <a:pt x="18" y="13"/>
                      </a:lnTo>
                      <a:lnTo>
                        <a:pt x="15" y="13"/>
                      </a:lnTo>
                      <a:lnTo>
                        <a:pt x="13" y="11"/>
                      </a:lnTo>
                      <a:lnTo>
                        <a:pt x="10" y="8"/>
                      </a:lnTo>
                      <a:lnTo>
                        <a:pt x="8" y="5"/>
                      </a:lnTo>
                      <a:lnTo>
                        <a:pt x="5" y="5"/>
                      </a:lnTo>
                      <a:lnTo>
                        <a:pt x="5" y="3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2" y="5"/>
                      </a:lnTo>
                      <a:lnTo>
                        <a:pt x="5" y="8"/>
                      </a:lnTo>
                      <a:lnTo>
                        <a:pt x="8" y="11"/>
                      </a:lnTo>
                      <a:lnTo>
                        <a:pt x="10" y="13"/>
                      </a:lnTo>
                      <a:lnTo>
                        <a:pt x="13" y="16"/>
                      </a:lnTo>
                      <a:lnTo>
                        <a:pt x="15" y="18"/>
                      </a:lnTo>
                      <a:lnTo>
                        <a:pt x="18" y="18"/>
                      </a:lnTo>
                      <a:lnTo>
                        <a:pt x="21" y="16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72" name="Freeform 171"/>
                <p:cNvSpPr>
                  <a:spLocks/>
                </p:cNvSpPr>
                <p:nvPr/>
              </p:nvSpPr>
              <p:spPr bwMode="auto">
                <a:xfrm>
                  <a:off x="2645" y="1975"/>
                  <a:ext cx="21" cy="8"/>
                </a:xfrm>
                <a:custGeom>
                  <a:avLst/>
                  <a:gdLst>
                    <a:gd name="T0" fmla="*/ 18 w 21"/>
                    <a:gd name="T1" fmla="*/ 2 h 8"/>
                    <a:gd name="T2" fmla="*/ 18 w 21"/>
                    <a:gd name="T3" fmla="*/ 2 h 8"/>
                    <a:gd name="T4" fmla="*/ 18 w 21"/>
                    <a:gd name="T5" fmla="*/ 2 h 8"/>
                    <a:gd name="T6" fmla="*/ 16 w 21"/>
                    <a:gd name="T7" fmla="*/ 2 h 8"/>
                    <a:gd name="T8" fmla="*/ 13 w 21"/>
                    <a:gd name="T9" fmla="*/ 2 h 8"/>
                    <a:gd name="T10" fmla="*/ 10 w 21"/>
                    <a:gd name="T11" fmla="*/ 2 h 8"/>
                    <a:gd name="T12" fmla="*/ 8 w 21"/>
                    <a:gd name="T13" fmla="*/ 2 h 8"/>
                    <a:gd name="T14" fmla="*/ 5 w 21"/>
                    <a:gd name="T15" fmla="*/ 2 h 8"/>
                    <a:gd name="T16" fmla="*/ 3 w 21"/>
                    <a:gd name="T17" fmla="*/ 0 h 8"/>
                    <a:gd name="T18" fmla="*/ 3 w 21"/>
                    <a:gd name="T19" fmla="*/ 0 h 8"/>
                    <a:gd name="T20" fmla="*/ 0 w 21"/>
                    <a:gd name="T21" fmla="*/ 2 h 8"/>
                    <a:gd name="T22" fmla="*/ 3 w 21"/>
                    <a:gd name="T23" fmla="*/ 5 h 8"/>
                    <a:gd name="T24" fmla="*/ 5 w 21"/>
                    <a:gd name="T25" fmla="*/ 5 h 8"/>
                    <a:gd name="T26" fmla="*/ 8 w 21"/>
                    <a:gd name="T27" fmla="*/ 5 h 8"/>
                    <a:gd name="T28" fmla="*/ 10 w 21"/>
                    <a:gd name="T29" fmla="*/ 5 h 8"/>
                    <a:gd name="T30" fmla="*/ 13 w 21"/>
                    <a:gd name="T31" fmla="*/ 8 h 8"/>
                    <a:gd name="T32" fmla="*/ 16 w 21"/>
                    <a:gd name="T33" fmla="*/ 5 h 8"/>
                    <a:gd name="T34" fmla="*/ 18 w 21"/>
                    <a:gd name="T35" fmla="*/ 5 h 8"/>
                    <a:gd name="T36" fmla="*/ 21 w 21"/>
                    <a:gd name="T37" fmla="*/ 5 h 8"/>
                    <a:gd name="T38" fmla="*/ 21 w 21"/>
                    <a:gd name="T39" fmla="*/ 5 h 8"/>
                    <a:gd name="T40" fmla="*/ 18 w 21"/>
                    <a:gd name="T41" fmla="*/ 2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8"/>
                    <a:gd name="T65" fmla="*/ 21 w 21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8">
                      <a:moveTo>
                        <a:pt x="18" y="2"/>
                      </a:moveTo>
                      <a:lnTo>
                        <a:pt x="18" y="2"/>
                      </a:lnTo>
                      <a:lnTo>
                        <a:pt x="16" y="2"/>
                      </a:lnTo>
                      <a:lnTo>
                        <a:pt x="13" y="2"/>
                      </a:lnTo>
                      <a:lnTo>
                        <a:pt x="10" y="2"/>
                      </a:lnTo>
                      <a:lnTo>
                        <a:pt x="8" y="2"/>
                      </a:lnTo>
                      <a:lnTo>
                        <a:pt x="5" y="2"/>
                      </a:lnTo>
                      <a:lnTo>
                        <a:pt x="3" y="0"/>
                      </a:lnTo>
                      <a:lnTo>
                        <a:pt x="0" y="2"/>
                      </a:lnTo>
                      <a:lnTo>
                        <a:pt x="3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13" y="8"/>
                      </a:lnTo>
                      <a:lnTo>
                        <a:pt x="16" y="5"/>
                      </a:lnTo>
                      <a:lnTo>
                        <a:pt x="18" y="5"/>
                      </a:lnTo>
                      <a:lnTo>
                        <a:pt x="21" y="5"/>
                      </a:lnTo>
                      <a:lnTo>
                        <a:pt x="18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73" name="Freeform 172"/>
                <p:cNvSpPr>
                  <a:spLocks/>
                </p:cNvSpPr>
                <p:nvPr/>
              </p:nvSpPr>
              <p:spPr bwMode="auto">
                <a:xfrm>
                  <a:off x="2663" y="1956"/>
                  <a:ext cx="26" cy="24"/>
                </a:xfrm>
                <a:custGeom>
                  <a:avLst/>
                  <a:gdLst>
                    <a:gd name="T0" fmla="*/ 21 w 26"/>
                    <a:gd name="T1" fmla="*/ 0 h 24"/>
                    <a:gd name="T2" fmla="*/ 21 w 26"/>
                    <a:gd name="T3" fmla="*/ 0 h 24"/>
                    <a:gd name="T4" fmla="*/ 21 w 26"/>
                    <a:gd name="T5" fmla="*/ 6 h 24"/>
                    <a:gd name="T6" fmla="*/ 19 w 26"/>
                    <a:gd name="T7" fmla="*/ 8 h 24"/>
                    <a:gd name="T8" fmla="*/ 16 w 26"/>
                    <a:gd name="T9" fmla="*/ 11 h 24"/>
                    <a:gd name="T10" fmla="*/ 13 w 26"/>
                    <a:gd name="T11" fmla="*/ 14 h 24"/>
                    <a:gd name="T12" fmla="*/ 11 w 26"/>
                    <a:gd name="T13" fmla="*/ 16 h 24"/>
                    <a:gd name="T14" fmla="*/ 8 w 26"/>
                    <a:gd name="T15" fmla="*/ 16 h 24"/>
                    <a:gd name="T16" fmla="*/ 6 w 26"/>
                    <a:gd name="T17" fmla="*/ 19 h 24"/>
                    <a:gd name="T18" fmla="*/ 0 w 26"/>
                    <a:gd name="T19" fmla="*/ 21 h 24"/>
                    <a:gd name="T20" fmla="*/ 3 w 26"/>
                    <a:gd name="T21" fmla="*/ 24 h 24"/>
                    <a:gd name="T22" fmla="*/ 6 w 26"/>
                    <a:gd name="T23" fmla="*/ 21 h 24"/>
                    <a:gd name="T24" fmla="*/ 11 w 26"/>
                    <a:gd name="T25" fmla="*/ 21 h 24"/>
                    <a:gd name="T26" fmla="*/ 13 w 26"/>
                    <a:gd name="T27" fmla="*/ 19 h 24"/>
                    <a:gd name="T28" fmla="*/ 16 w 26"/>
                    <a:gd name="T29" fmla="*/ 16 h 24"/>
                    <a:gd name="T30" fmla="*/ 19 w 26"/>
                    <a:gd name="T31" fmla="*/ 14 h 24"/>
                    <a:gd name="T32" fmla="*/ 21 w 26"/>
                    <a:gd name="T33" fmla="*/ 11 h 24"/>
                    <a:gd name="T34" fmla="*/ 24 w 26"/>
                    <a:gd name="T35" fmla="*/ 6 h 24"/>
                    <a:gd name="T36" fmla="*/ 26 w 26"/>
                    <a:gd name="T37" fmla="*/ 3 h 24"/>
                    <a:gd name="T38" fmla="*/ 26 w 26"/>
                    <a:gd name="T39" fmla="*/ 3 h 24"/>
                    <a:gd name="T40" fmla="*/ 21 w 26"/>
                    <a:gd name="T41" fmla="*/ 0 h 2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6"/>
                    <a:gd name="T64" fmla="*/ 0 h 24"/>
                    <a:gd name="T65" fmla="*/ 26 w 26"/>
                    <a:gd name="T66" fmla="*/ 24 h 2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6" h="24">
                      <a:moveTo>
                        <a:pt x="21" y="0"/>
                      </a:moveTo>
                      <a:lnTo>
                        <a:pt x="21" y="0"/>
                      </a:lnTo>
                      <a:lnTo>
                        <a:pt x="21" y="6"/>
                      </a:lnTo>
                      <a:lnTo>
                        <a:pt x="19" y="8"/>
                      </a:lnTo>
                      <a:lnTo>
                        <a:pt x="16" y="11"/>
                      </a:lnTo>
                      <a:lnTo>
                        <a:pt x="13" y="14"/>
                      </a:lnTo>
                      <a:lnTo>
                        <a:pt x="11" y="16"/>
                      </a:lnTo>
                      <a:lnTo>
                        <a:pt x="8" y="16"/>
                      </a:lnTo>
                      <a:lnTo>
                        <a:pt x="6" y="19"/>
                      </a:lnTo>
                      <a:lnTo>
                        <a:pt x="0" y="21"/>
                      </a:lnTo>
                      <a:lnTo>
                        <a:pt x="3" y="24"/>
                      </a:lnTo>
                      <a:lnTo>
                        <a:pt x="6" y="21"/>
                      </a:lnTo>
                      <a:lnTo>
                        <a:pt x="11" y="21"/>
                      </a:lnTo>
                      <a:lnTo>
                        <a:pt x="13" y="19"/>
                      </a:lnTo>
                      <a:lnTo>
                        <a:pt x="16" y="16"/>
                      </a:lnTo>
                      <a:lnTo>
                        <a:pt x="19" y="14"/>
                      </a:lnTo>
                      <a:lnTo>
                        <a:pt x="21" y="11"/>
                      </a:lnTo>
                      <a:lnTo>
                        <a:pt x="24" y="6"/>
                      </a:lnTo>
                      <a:lnTo>
                        <a:pt x="26" y="3"/>
                      </a:lnTo>
                      <a:lnTo>
                        <a:pt x="21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74" name="Freeform 173"/>
                <p:cNvSpPr>
                  <a:spLocks/>
                </p:cNvSpPr>
                <p:nvPr/>
              </p:nvSpPr>
              <p:spPr bwMode="auto">
                <a:xfrm>
                  <a:off x="2684" y="1951"/>
                  <a:ext cx="11" cy="8"/>
                </a:xfrm>
                <a:custGeom>
                  <a:avLst/>
                  <a:gdLst>
                    <a:gd name="T0" fmla="*/ 5 w 11"/>
                    <a:gd name="T1" fmla="*/ 0 h 8"/>
                    <a:gd name="T2" fmla="*/ 8 w 11"/>
                    <a:gd name="T3" fmla="*/ 0 h 8"/>
                    <a:gd name="T4" fmla="*/ 5 w 11"/>
                    <a:gd name="T5" fmla="*/ 0 h 8"/>
                    <a:gd name="T6" fmla="*/ 5 w 11"/>
                    <a:gd name="T7" fmla="*/ 0 h 8"/>
                    <a:gd name="T8" fmla="*/ 5 w 11"/>
                    <a:gd name="T9" fmla="*/ 3 h 8"/>
                    <a:gd name="T10" fmla="*/ 5 w 11"/>
                    <a:gd name="T11" fmla="*/ 3 h 8"/>
                    <a:gd name="T12" fmla="*/ 3 w 11"/>
                    <a:gd name="T13" fmla="*/ 3 h 8"/>
                    <a:gd name="T14" fmla="*/ 3 w 11"/>
                    <a:gd name="T15" fmla="*/ 5 h 8"/>
                    <a:gd name="T16" fmla="*/ 3 w 11"/>
                    <a:gd name="T17" fmla="*/ 5 h 8"/>
                    <a:gd name="T18" fmla="*/ 0 w 11"/>
                    <a:gd name="T19" fmla="*/ 5 h 8"/>
                    <a:gd name="T20" fmla="*/ 5 w 11"/>
                    <a:gd name="T21" fmla="*/ 8 h 8"/>
                    <a:gd name="T22" fmla="*/ 5 w 11"/>
                    <a:gd name="T23" fmla="*/ 8 h 8"/>
                    <a:gd name="T24" fmla="*/ 5 w 11"/>
                    <a:gd name="T25" fmla="*/ 8 h 8"/>
                    <a:gd name="T26" fmla="*/ 5 w 11"/>
                    <a:gd name="T27" fmla="*/ 5 h 8"/>
                    <a:gd name="T28" fmla="*/ 8 w 11"/>
                    <a:gd name="T29" fmla="*/ 5 h 8"/>
                    <a:gd name="T30" fmla="*/ 8 w 11"/>
                    <a:gd name="T31" fmla="*/ 5 h 8"/>
                    <a:gd name="T32" fmla="*/ 8 w 11"/>
                    <a:gd name="T33" fmla="*/ 3 h 8"/>
                    <a:gd name="T34" fmla="*/ 8 w 11"/>
                    <a:gd name="T35" fmla="*/ 3 h 8"/>
                    <a:gd name="T36" fmla="*/ 11 w 11"/>
                    <a:gd name="T37" fmla="*/ 0 h 8"/>
                    <a:gd name="T38" fmla="*/ 11 w 11"/>
                    <a:gd name="T39" fmla="*/ 0 h 8"/>
                    <a:gd name="T40" fmla="*/ 5 w 11"/>
                    <a:gd name="T41" fmla="*/ 0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"/>
                    <a:gd name="T64" fmla="*/ 0 h 8"/>
                    <a:gd name="T65" fmla="*/ 11 w 11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" h="8">
                      <a:moveTo>
                        <a:pt x="5" y="0"/>
                      </a:move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5" y="3"/>
                      </a:lnTo>
                      <a:lnTo>
                        <a:pt x="3" y="3"/>
                      </a:ln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11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75" name="Freeform 174"/>
                <p:cNvSpPr>
                  <a:spLocks/>
                </p:cNvSpPr>
                <p:nvPr/>
              </p:nvSpPr>
              <p:spPr bwMode="auto">
                <a:xfrm>
                  <a:off x="2689" y="1949"/>
                  <a:ext cx="6" cy="2"/>
                </a:xfrm>
                <a:custGeom>
                  <a:avLst/>
                  <a:gdLst>
                    <a:gd name="T0" fmla="*/ 3 w 6"/>
                    <a:gd name="T1" fmla="*/ 0 h 2"/>
                    <a:gd name="T2" fmla="*/ 3 w 6"/>
                    <a:gd name="T3" fmla="*/ 0 h 2"/>
                    <a:gd name="T4" fmla="*/ 3 w 6"/>
                    <a:gd name="T5" fmla="*/ 0 h 2"/>
                    <a:gd name="T6" fmla="*/ 3 w 6"/>
                    <a:gd name="T7" fmla="*/ 2 h 2"/>
                    <a:gd name="T8" fmla="*/ 3 w 6"/>
                    <a:gd name="T9" fmla="*/ 2 h 2"/>
                    <a:gd name="T10" fmla="*/ 3 w 6"/>
                    <a:gd name="T11" fmla="*/ 2 h 2"/>
                    <a:gd name="T12" fmla="*/ 3 w 6"/>
                    <a:gd name="T13" fmla="*/ 2 h 2"/>
                    <a:gd name="T14" fmla="*/ 3 w 6"/>
                    <a:gd name="T15" fmla="*/ 2 h 2"/>
                    <a:gd name="T16" fmla="*/ 0 w 6"/>
                    <a:gd name="T17" fmla="*/ 2 h 2"/>
                    <a:gd name="T18" fmla="*/ 0 w 6"/>
                    <a:gd name="T19" fmla="*/ 2 h 2"/>
                    <a:gd name="T20" fmla="*/ 6 w 6"/>
                    <a:gd name="T21" fmla="*/ 2 h 2"/>
                    <a:gd name="T22" fmla="*/ 6 w 6"/>
                    <a:gd name="T23" fmla="*/ 2 h 2"/>
                    <a:gd name="T24" fmla="*/ 6 w 6"/>
                    <a:gd name="T25" fmla="*/ 2 h 2"/>
                    <a:gd name="T26" fmla="*/ 6 w 6"/>
                    <a:gd name="T27" fmla="*/ 2 h 2"/>
                    <a:gd name="T28" fmla="*/ 6 w 6"/>
                    <a:gd name="T29" fmla="*/ 2 h 2"/>
                    <a:gd name="T30" fmla="*/ 6 w 6"/>
                    <a:gd name="T31" fmla="*/ 2 h 2"/>
                    <a:gd name="T32" fmla="*/ 6 w 6"/>
                    <a:gd name="T33" fmla="*/ 2 h 2"/>
                    <a:gd name="T34" fmla="*/ 6 w 6"/>
                    <a:gd name="T35" fmla="*/ 2 h 2"/>
                    <a:gd name="T36" fmla="*/ 6 w 6"/>
                    <a:gd name="T37" fmla="*/ 2 h 2"/>
                    <a:gd name="T38" fmla="*/ 6 w 6"/>
                    <a:gd name="T39" fmla="*/ 2 h 2"/>
                    <a:gd name="T40" fmla="*/ 3 w 6"/>
                    <a:gd name="T41" fmla="*/ 0 h 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6"/>
                    <a:gd name="T64" fmla="*/ 0 h 2"/>
                    <a:gd name="T65" fmla="*/ 6 w 6"/>
                    <a:gd name="T66" fmla="*/ 2 h 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6" h="2">
                      <a:moveTo>
                        <a:pt x="3" y="0"/>
                      </a:moveTo>
                      <a:lnTo>
                        <a:pt x="3" y="0"/>
                      </a:lnTo>
                      <a:lnTo>
                        <a:pt x="3" y="2"/>
                      </a:lnTo>
                      <a:lnTo>
                        <a:pt x="0" y="2"/>
                      </a:lnTo>
                      <a:lnTo>
                        <a:pt x="6" y="2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76" name="Freeform 175"/>
                <p:cNvSpPr>
                  <a:spLocks/>
                </p:cNvSpPr>
                <p:nvPr/>
              </p:nvSpPr>
              <p:spPr bwMode="auto">
                <a:xfrm>
                  <a:off x="2682" y="1922"/>
                  <a:ext cx="13" cy="29"/>
                </a:xfrm>
                <a:custGeom>
                  <a:avLst/>
                  <a:gdLst>
                    <a:gd name="T0" fmla="*/ 0 w 13"/>
                    <a:gd name="T1" fmla="*/ 3 h 29"/>
                    <a:gd name="T2" fmla="*/ 0 w 13"/>
                    <a:gd name="T3" fmla="*/ 3 h 29"/>
                    <a:gd name="T4" fmla="*/ 2 w 13"/>
                    <a:gd name="T5" fmla="*/ 6 h 29"/>
                    <a:gd name="T6" fmla="*/ 5 w 13"/>
                    <a:gd name="T7" fmla="*/ 8 h 29"/>
                    <a:gd name="T8" fmla="*/ 7 w 13"/>
                    <a:gd name="T9" fmla="*/ 11 h 29"/>
                    <a:gd name="T10" fmla="*/ 7 w 13"/>
                    <a:gd name="T11" fmla="*/ 13 h 29"/>
                    <a:gd name="T12" fmla="*/ 7 w 13"/>
                    <a:gd name="T13" fmla="*/ 19 h 29"/>
                    <a:gd name="T14" fmla="*/ 10 w 13"/>
                    <a:gd name="T15" fmla="*/ 21 h 29"/>
                    <a:gd name="T16" fmla="*/ 10 w 13"/>
                    <a:gd name="T17" fmla="*/ 24 h 29"/>
                    <a:gd name="T18" fmla="*/ 10 w 13"/>
                    <a:gd name="T19" fmla="*/ 27 h 29"/>
                    <a:gd name="T20" fmla="*/ 13 w 13"/>
                    <a:gd name="T21" fmla="*/ 29 h 29"/>
                    <a:gd name="T22" fmla="*/ 13 w 13"/>
                    <a:gd name="T23" fmla="*/ 24 h 29"/>
                    <a:gd name="T24" fmla="*/ 13 w 13"/>
                    <a:gd name="T25" fmla="*/ 21 h 29"/>
                    <a:gd name="T26" fmla="*/ 13 w 13"/>
                    <a:gd name="T27" fmla="*/ 16 h 29"/>
                    <a:gd name="T28" fmla="*/ 10 w 13"/>
                    <a:gd name="T29" fmla="*/ 13 h 29"/>
                    <a:gd name="T30" fmla="*/ 10 w 13"/>
                    <a:gd name="T31" fmla="*/ 11 h 29"/>
                    <a:gd name="T32" fmla="*/ 7 w 13"/>
                    <a:gd name="T33" fmla="*/ 6 h 29"/>
                    <a:gd name="T34" fmla="*/ 5 w 13"/>
                    <a:gd name="T35" fmla="*/ 3 h 29"/>
                    <a:gd name="T36" fmla="*/ 2 w 13"/>
                    <a:gd name="T37" fmla="*/ 0 h 29"/>
                    <a:gd name="T38" fmla="*/ 2 w 13"/>
                    <a:gd name="T39" fmla="*/ 0 h 29"/>
                    <a:gd name="T40" fmla="*/ 0 w 13"/>
                    <a:gd name="T41" fmla="*/ 3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"/>
                    <a:gd name="T64" fmla="*/ 0 h 29"/>
                    <a:gd name="T65" fmla="*/ 13 w 13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" h="29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2" y="6"/>
                      </a:lnTo>
                      <a:lnTo>
                        <a:pt x="5" y="8"/>
                      </a:lnTo>
                      <a:lnTo>
                        <a:pt x="7" y="11"/>
                      </a:lnTo>
                      <a:lnTo>
                        <a:pt x="7" y="13"/>
                      </a:lnTo>
                      <a:lnTo>
                        <a:pt x="7" y="19"/>
                      </a:lnTo>
                      <a:lnTo>
                        <a:pt x="10" y="21"/>
                      </a:lnTo>
                      <a:lnTo>
                        <a:pt x="10" y="24"/>
                      </a:lnTo>
                      <a:lnTo>
                        <a:pt x="10" y="27"/>
                      </a:lnTo>
                      <a:lnTo>
                        <a:pt x="13" y="29"/>
                      </a:lnTo>
                      <a:lnTo>
                        <a:pt x="13" y="24"/>
                      </a:lnTo>
                      <a:lnTo>
                        <a:pt x="13" y="21"/>
                      </a:lnTo>
                      <a:lnTo>
                        <a:pt x="13" y="16"/>
                      </a:lnTo>
                      <a:lnTo>
                        <a:pt x="10" y="13"/>
                      </a:lnTo>
                      <a:lnTo>
                        <a:pt x="10" y="11"/>
                      </a:lnTo>
                      <a:lnTo>
                        <a:pt x="7" y="6"/>
                      </a:lnTo>
                      <a:lnTo>
                        <a:pt x="5" y="3"/>
                      </a:lnTo>
                      <a:lnTo>
                        <a:pt x="2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77" name="Freeform 176"/>
                <p:cNvSpPr>
                  <a:spLocks/>
                </p:cNvSpPr>
                <p:nvPr/>
              </p:nvSpPr>
              <p:spPr bwMode="auto">
                <a:xfrm>
                  <a:off x="2658" y="1915"/>
                  <a:ext cx="26" cy="10"/>
                </a:xfrm>
                <a:custGeom>
                  <a:avLst/>
                  <a:gdLst>
                    <a:gd name="T0" fmla="*/ 0 w 26"/>
                    <a:gd name="T1" fmla="*/ 2 h 10"/>
                    <a:gd name="T2" fmla="*/ 0 w 26"/>
                    <a:gd name="T3" fmla="*/ 2 h 10"/>
                    <a:gd name="T4" fmla="*/ 3 w 26"/>
                    <a:gd name="T5" fmla="*/ 2 h 10"/>
                    <a:gd name="T6" fmla="*/ 8 w 26"/>
                    <a:gd name="T7" fmla="*/ 2 h 10"/>
                    <a:gd name="T8" fmla="*/ 11 w 26"/>
                    <a:gd name="T9" fmla="*/ 2 h 10"/>
                    <a:gd name="T10" fmla="*/ 13 w 26"/>
                    <a:gd name="T11" fmla="*/ 5 h 10"/>
                    <a:gd name="T12" fmla="*/ 16 w 26"/>
                    <a:gd name="T13" fmla="*/ 5 h 10"/>
                    <a:gd name="T14" fmla="*/ 18 w 26"/>
                    <a:gd name="T15" fmla="*/ 7 h 10"/>
                    <a:gd name="T16" fmla="*/ 24 w 26"/>
                    <a:gd name="T17" fmla="*/ 7 h 10"/>
                    <a:gd name="T18" fmla="*/ 24 w 26"/>
                    <a:gd name="T19" fmla="*/ 10 h 10"/>
                    <a:gd name="T20" fmla="*/ 26 w 26"/>
                    <a:gd name="T21" fmla="*/ 7 h 10"/>
                    <a:gd name="T22" fmla="*/ 24 w 26"/>
                    <a:gd name="T23" fmla="*/ 5 h 10"/>
                    <a:gd name="T24" fmla="*/ 21 w 26"/>
                    <a:gd name="T25" fmla="*/ 2 h 10"/>
                    <a:gd name="T26" fmla="*/ 18 w 26"/>
                    <a:gd name="T27" fmla="*/ 2 h 10"/>
                    <a:gd name="T28" fmla="*/ 16 w 26"/>
                    <a:gd name="T29" fmla="*/ 0 h 10"/>
                    <a:gd name="T30" fmla="*/ 11 w 26"/>
                    <a:gd name="T31" fmla="*/ 0 h 10"/>
                    <a:gd name="T32" fmla="*/ 8 w 26"/>
                    <a:gd name="T33" fmla="*/ 0 h 10"/>
                    <a:gd name="T34" fmla="*/ 3 w 26"/>
                    <a:gd name="T35" fmla="*/ 0 h 10"/>
                    <a:gd name="T36" fmla="*/ 0 w 26"/>
                    <a:gd name="T37" fmla="*/ 0 h 10"/>
                    <a:gd name="T38" fmla="*/ 0 w 26"/>
                    <a:gd name="T39" fmla="*/ 0 h 10"/>
                    <a:gd name="T40" fmla="*/ 0 w 26"/>
                    <a:gd name="T41" fmla="*/ 2 h 1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6"/>
                    <a:gd name="T64" fmla="*/ 0 h 10"/>
                    <a:gd name="T65" fmla="*/ 26 w 26"/>
                    <a:gd name="T66" fmla="*/ 10 h 1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6" h="10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3" y="2"/>
                      </a:lnTo>
                      <a:lnTo>
                        <a:pt x="8" y="2"/>
                      </a:lnTo>
                      <a:lnTo>
                        <a:pt x="11" y="2"/>
                      </a:lnTo>
                      <a:lnTo>
                        <a:pt x="13" y="5"/>
                      </a:lnTo>
                      <a:lnTo>
                        <a:pt x="16" y="5"/>
                      </a:lnTo>
                      <a:lnTo>
                        <a:pt x="18" y="7"/>
                      </a:lnTo>
                      <a:lnTo>
                        <a:pt x="24" y="7"/>
                      </a:lnTo>
                      <a:lnTo>
                        <a:pt x="24" y="10"/>
                      </a:lnTo>
                      <a:lnTo>
                        <a:pt x="26" y="7"/>
                      </a:lnTo>
                      <a:lnTo>
                        <a:pt x="24" y="5"/>
                      </a:lnTo>
                      <a:lnTo>
                        <a:pt x="21" y="2"/>
                      </a:lnTo>
                      <a:lnTo>
                        <a:pt x="18" y="2"/>
                      </a:lnTo>
                      <a:lnTo>
                        <a:pt x="16" y="0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78" name="Freeform 177"/>
                <p:cNvSpPr>
                  <a:spLocks/>
                </p:cNvSpPr>
                <p:nvPr/>
              </p:nvSpPr>
              <p:spPr bwMode="auto">
                <a:xfrm>
                  <a:off x="2629" y="1912"/>
                  <a:ext cx="29" cy="10"/>
                </a:xfrm>
                <a:custGeom>
                  <a:avLst/>
                  <a:gdLst>
                    <a:gd name="T0" fmla="*/ 3 w 29"/>
                    <a:gd name="T1" fmla="*/ 10 h 10"/>
                    <a:gd name="T2" fmla="*/ 3 w 29"/>
                    <a:gd name="T3" fmla="*/ 10 h 10"/>
                    <a:gd name="T4" fmla="*/ 6 w 29"/>
                    <a:gd name="T5" fmla="*/ 8 h 10"/>
                    <a:gd name="T6" fmla="*/ 8 w 29"/>
                    <a:gd name="T7" fmla="*/ 8 h 10"/>
                    <a:gd name="T8" fmla="*/ 13 w 29"/>
                    <a:gd name="T9" fmla="*/ 5 h 10"/>
                    <a:gd name="T10" fmla="*/ 16 w 29"/>
                    <a:gd name="T11" fmla="*/ 5 h 10"/>
                    <a:gd name="T12" fmla="*/ 21 w 29"/>
                    <a:gd name="T13" fmla="*/ 5 h 10"/>
                    <a:gd name="T14" fmla="*/ 24 w 29"/>
                    <a:gd name="T15" fmla="*/ 5 h 10"/>
                    <a:gd name="T16" fmla="*/ 26 w 29"/>
                    <a:gd name="T17" fmla="*/ 5 h 10"/>
                    <a:gd name="T18" fmla="*/ 29 w 29"/>
                    <a:gd name="T19" fmla="*/ 5 h 10"/>
                    <a:gd name="T20" fmla="*/ 29 w 29"/>
                    <a:gd name="T21" fmla="*/ 3 h 10"/>
                    <a:gd name="T22" fmla="*/ 26 w 29"/>
                    <a:gd name="T23" fmla="*/ 0 h 10"/>
                    <a:gd name="T24" fmla="*/ 24 w 29"/>
                    <a:gd name="T25" fmla="*/ 0 h 10"/>
                    <a:gd name="T26" fmla="*/ 21 w 29"/>
                    <a:gd name="T27" fmla="*/ 3 h 10"/>
                    <a:gd name="T28" fmla="*/ 16 w 29"/>
                    <a:gd name="T29" fmla="*/ 3 h 10"/>
                    <a:gd name="T30" fmla="*/ 11 w 29"/>
                    <a:gd name="T31" fmla="*/ 3 h 10"/>
                    <a:gd name="T32" fmla="*/ 8 w 29"/>
                    <a:gd name="T33" fmla="*/ 5 h 10"/>
                    <a:gd name="T34" fmla="*/ 3 w 29"/>
                    <a:gd name="T35" fmla="*/ 5 h 10"/>
                    <a:gd name="T36" fmla="*/ 0 w 29"/>
                    <a:gd name="T37" fmla="*/ 10 h 10"/>
                    <a:gd name="T38" fmla="*/ 0 w 29"/>
                    <a:gd name="T39" fmla="*/ 10 h 10"/>
                    <a:gd name="T40" fmla="*/ 3 w 29"/>
                    <a:gd name="T41" fmla="*/ 10 h 1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9"/>
                    <a:gd name="T64" fmla="*/ 0 h 10"/>
                    <a:gd name="T65" fmla="*/ 29 w 29"/>
                    <a:gd name="T66" fmla="*/ 10 h 1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9" h="10">
                      <a:moveTo>
                        <a:pt x="3" y="10"/>
                      </a:moveTo>
                      <a:lnTo>
                        <a:pt x="3" y="10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3" y="5"/>
                      </a:lnTo>
                      <a:lnTo>
                        <a:pt x="16" y="5"/>
                      </a:lnTo>
                      <a:lnTo>
                        <a:pt x="21" y="5"/>
                      </a:lnTo>
                      <a:lnTo>
                        <a:pt x="24" y="5"/>
                      </a:lnTo>
                      <a:lnTo>
                        <a:pt x="26" y="5"/>
                      </a:lnTo>
                      <a:lnTo>
                        <a:pt x="29" y="5"/>
                      </a:lnTo>
                      <a:lnTo>
                        <a:pt x="29" y="3"/>
                      </a:lnTo>
                      <a:lnTo>
                        <a:pt x="26" y="0"/>
                      </a:lnTo>
                      <a:lnTo>
                        <a:pt x="24" y="0"/>
                      </a:lnTo>
                      <a:lnTo>
                        <a:pt x="21" y="3"/>
                      </a:lnTo>
                      <a:lnTo>
                        <a:pt x="16" y="3"/>
                      </a:lnTo>
                      <a:lnTo>
                        <a:pt x="11" y="3"/>
                      </a:lnTo>
                      <a:lnTo>
                        <a:pt x="8" y="5"/>
                      </a:lnTo>
                      <a:lnTo>
                        <a:pt x="3" y="5"/>
                      </a:lnTo>
                      <a:lnTo>
                        <a:pt x="0" y="10"/>
                      </a:lnTo>
                      <a:lnTo>
                        <a:pt x="3" y="1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79" name="Freeform 178"/>
                <p:cNvSpPr>
                  <a:spLocks/>
                </p:cNvSpPr>
                <p:nvPr/>
              </p:nvSpPr>
              <p:spPr bwMode="auto">
                <a:xfrm>
                  <a:off x="2627" y="1922"/>
                  <a:ext cx="5" cy="3"/>
                </a:xfrm>
                <a:custGeom>
                  <a:avLst/>
                  <a:gdLst>
                    <a:gd name="T0" fmla="*/ 5 w 5"/>
                    <a:gd name="T1" fmla="*/ 3 h 3"/>
                    <a:gd name="T2" fmla="*/ 2 w 5"/>
                    <a:gd name="T3" fmla="*/ 3 h 3"/>
                    <a:gd name="T4" fmla="*/ 5 w 5"/>
                    <a:gd name="T5" fmla="*/ 3 h 3"/>
                    <a:gd name="T6" fmla="*/ 5 w 5"/>
                    <a:gd name="T7" fmla="*/ 3 h 3"/>
                    <a:gd name="T8" fmla="*/ 5 w 5"/>
                    <a:gd name="T9" fmla="*/ 3 h 3"/>
                    <a:gd name="T10" fmla="*/ 5 w 5"/>
                    <a:gd name="T11" fmla="*/ 3 h 3"/>
                    <a:gd name="T12" fmla="*/ 5 w 5"/>
                    <a:gd name="T13" fmla="*/ 3 h 3"/>
                    <a:gd name="T14" fmla="*/ 5 w 5"/>
                    <a:gd name="T15" fmla="*/ 3 h 3"/>
                    <a:gd name="T16" fmla="*/ 5 w 5"/>
                    <a:gd name="T17" fmla="*/ 0 h 3"/>
                    <a:gd name="T18" fmla="*/ 5 w 5"/>
                    <a:gd name="T19" fmla="*/ 0 h 3"/>
                    <a:gd name="T20" fmla="*/ 2 w 5"/>
                    <a:gd name="T21" fmla="*/ 0 h 3"/>
                    <a:gd name="T22" fmla="*/ 2 w 5"/>
                    <a:gd name="T23" fmla="*/ 0 h 3"/>
                    <a:gd name="T24" fmla="*/ 2 w 5"/>
                    <a:gd name="T25" fmla="*/ 0 h 3"/>
                    <a:gd name="T26" fmla="*/ 2 w 5"/>
                    <a:gd name="T27" fmla="*/ 0 h 3"/>
                    <a:gd name="T28" fmla="*/ 2 w 5"/>
                    <a:gd name="T29" fmla="*/ 0 h 3"/>
                    <a:gd name="T30" fmla="*/ 2 w 5"/>
                    <a:gd name="T31" fmla="*/ 0 h 3"/>
                    <a:gd name="T32" fmla="*/ 2 w 5"/>
                    <a:gd name="T33" fmla="*/ 0 h 3"/>
                    <a:gd name="T34" fmla="*/ 0 w 5"/>
                    <a:gd name="T35" fmla="*/ 0 h 3"/>
                    <a:gd name="T36" fmla="*/ 0 w 5"/>
                    <a:gd name="T37" fmla="*/ 0 h 3"/>
                    <a:gd name="T38" fmla="*/ 0 w 5"/>
                    <a:gd name="T39" fmla="*/ 0 h 3"/>
                    <a:gd name="T40" fmla="*/ 5 w 5"/>
                    <a:gd name="T41" fmla="*/ 3 h 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"/>
                    <a:gd name="T64" fmla="*/ 0 h 3"/>
                    <a:gd name="T65" fmla="*/ 5 w 5"/>
                    <a:gd name="T66" fmla="*/ 3 h 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" h="3">
                      <a:moveTo>
                        <a:pt x="5" y="3"/>
                      </a:moveTo>
                      <a:lnTo>
                        <a:pt x="2" y="3"/>
                      </a:lnTo>
                      <a:lnTo>
                        <a:pt x="5" y="3"/>
                      </a:lnTo>
                      <a:lnTo>
                        <a:pt x="5" y="0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5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680" name="Freeform 179"/>
                <p:cNvSpPr>
                  <a:spLocks/>
                </p:cNvSpPr>
                <p:nvPr/>
              </p:nvSpPr>
              <p:spPr bwMode="auto">
                <a:xfrm>
                  <a:off x="2640" y="1925"/>
                  <a:ext cx="47" cy="50"/>
                </a:xfrm>
                <a:custGeom>
                  <a:avLst/>
                  <a:gdLst>
                    <a:gd name="T0" fmla="*/ 0 w 47"/>
                    <a:gd name="T1" fmla="*/ 37 h 50"/>
                    <a:gd name="T2" fmla="*/ 0 w 47"/>
                    <a:gd name="T3" fmla="*/ 37 h 50"/>
                    <a:gd name="T4" fmla="*/ 2 w 47"/>
                    <a:gd name="T5" fmla="*/ 45 h 50"/>
                    <a:gd name="T6" fmla="*/ 10 w 47"/>
                    <a:gd name="T7" fmla="*/ 50 h 50"/>
                    <a:gd name="T8" fmla="*/ 15 w 47"/>
                    <a:gd name="T9" fmla="*/ 50 h 50"/>
                    <a:gd name="T10" fmla="*/ 23 w 47"/>
                    <a:gd name="T11" fmla="*/ 50 h 50"/>
                    <a:gd name="T12" fmla="*/ 31 w 47"/>
                    <a:gd name="T13" fmla="*/ 45 h 50"/>
                    <a:gd name="T14" fmla="*/ 36 w 47"/>
                    <a:gd name="T15" fmla="*/ 37 h 50"/>
                    <a:gd name="T16" fmla="*/ 42 w 47"/>
                    <a:gd name="T17" fmla="*/ 29 h 50"/>
                    <a:gd name="T18" fmla="*/ 47 w 47"/>
                    <a:gd name="T19" fmla="*/ 18 h 50"/>
                    <a:gd name="T20" fmla="*/ 44 w 47"/>
                    <a:gd name="T21" fmla="*/ 10 h 50"/>
                    <a:gd name="T22" fmla="*/ 42 w 47"/>
                    <a:gd name="T23" fmla="*/ 3 h 50"/>
                    <a:gd name="T24" fmla="*/ 39 w 47"/>
                    <a:gd name="T25" fmla="*/ 0 h 50"/>
                    <a:gd name="T26" fmla="*/ 34 w 47"/>
                    <a:gd name="T27" fmla="*/ 0 h 50"/>
                    <a:gd name="T28" fmla="*/ 36 w 47"/>
                    <a:gd name="T29" fmla="*/ 0 h 50"/>
                    <a:gd name="T30" fmla="*/ 39 w 47"/>
                    <a:gd name="T31" fmla="*/ 3 h 50"/>
                    <a:gd name="T32" fmla="*/ 42 w 47"/>
                    <a:gd name="T33" fmla="*/ 10 h 50"/>
                    <a:gd name="T34" fmla="*/ 44 w 47"/>
                    <a:gd name="T35" fmla="*/ 18 h 50"/>
                    <a:gd name="T36" fmla="*/ 42 w 47"/>
                    <a:gd name="T37" fmla="*/ 26 h 50"/>
                    <a:gd name="T38" fmla="*/ 34 w 47"/>
                    <a:gd name="T39" fmla="*/ 34 h 50"/>
                    <a:gd name="T40" fmla="*/ 29 w 47"/>
                    <a:gd name="T41" fmla="*/ 42 h 50"/>
                    <a:gd name="T42" fmla="*/ 21 w 47"/>
                    <a:gd name="T43" fmla="*/ 47 h 50"/>
                    <a:gd name="T44" fmla="*/ 15 w 47"/>
                    <a:gd name="T45" fmla="*/ 47 h 50"/>
                    <a:gd name="T46" fmla="*/ 10 w 47"/>
                    <a:gd name="T47" fmla="*/ 47 h 50"/>
                    <a:gd name="T48" fmla="*/ 2 w 47"/>
                    <a:gd name="T49" fmla="*/ 42 h 50"/>
                    <a:gd name="T50" fmla="*/ 0 w 47"/>
                    <a:gd name="T51" fmla="*/ 37 h 50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47"/>
                    <a:gd name="T79" fmla="*/ 0 h 50"/>
                    <a:gd name="T80" fmla="*/ 47 w 47"/>
                    <a:gd name="T81" fmla="*/ 50 h 50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47" h="50">
                      <a:moveTo>
                        <a:pt x="0" y="37"/>
                      </a:moveTo>
                      <a:lnTo>
                        <a:pt x="0" y="37"/>
                      </a:lnTo>
                      <a:lnTo>
                        <a:pt x="2" y="45"/>
                      </a:lnTo>
                      <a:lnTo>
                        <a:pt x="10" y="50"/>
                      </a:lnTo>
                      <a:lnTo>
                        <a:pt x="15" y="50"/>
                      </a:lnTo>
                      <a:lnTo>
                        <a:pt x="23" y="50"/>
                      </a:lnTo>
                      <a:lnTo>
                        <a:pt x="31" y="45"/>
                      </a:lnTo>
                      <a:lnTo>
                        <a:pt x="36" y="37"/>
                      </a:lnTo>
                      <a:lnTo>
                        <a:pt x="42" y="29"/>
                      </a:lnTo>
                      <a:lnTo>
                        <a:pt x="47" y="18"/>
                      </a:lnTo>
                      <a:lnTo>
                        <a:pt x="44" y="10"/>
                      </a:lnTo>
                      <a:lnTo>
                        <a:pt x="42" y="3"/>
                      </a:lnTo>
                      <a:lnTo>
                        <a:pt x="39" y="0"/>
                      </a:lnTo>
                      <a:lnTo>
                        <a:pt x="34" y="0"/>
                      </a:lnTo>
                      <a:lnTo>
                        <a:pt x="36" y="0"/>
                      </a:lnTo>
                      <a:lnTo>
                        <a:pt x="39" y="3"/>
                      </a:lnTo>
                      <a:lnTo>
                        <a:pt x="42" y="10"/>
                      </a:lnTo>
                      <a:lnTo>
                        <a:pt x="44" y="18"/>
                      </a:lnTo>
                      <a:lnTo>
                        <a:pt x="42" y="26"/>
                      </a:lnTo>
                      <a:lnTo>
                        <a:pt x="34" y="34"/>
                      </a:lnTo>
                      <a:lnTo>
                        <a:pt x="29" y="42"/>
                      </a:lnTo>
                      <a:lnTo>
                        <a:pt x="21" y="47"/>
                      </a:lnTo>
                      <a:lnTo>
                        <a:pt x="15" y="47"/>
                      </a:lnTo>
                      <a:lnTo>
                        <a:pt x="10" y="47"/>
                      </a:lnTo>
                      <a:lnTo>
                        <a:pt x="2" y="42"/>
                      </a:lnTo>
                      <a:lnTo>
                        <a:pt x="0" y="37"/>
                      </a:lnTo>
                      <a:close/>
                    </a:path>
                  </a:pathLst>
                </a:custGeom>
                <a:solidFill>
                  <a:srgbClr val="BFD7E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</p:grpSp>
          <p:sp>
            <p:nvSpPr>
              <p:cNvPr id="19514" name="Rectangle 181"/>
              <p:cNvSpPr>
                <a:spLocks noChangeArrowheads="1"/>
              </p:cNvSpPr>
              <p:nvPr/>
            </p:nvSpPr>
            <p:spPr bwMode="auto">
              <a:xfrm>
                <a:off x="2127" y="1446"/>
                <a:ext cx="611" cy="1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9515" name="Rectangle 182"/>
              <p:cNvSpPr>
                <a:spLocks noChangeArrowheads="1"/>
              </p:cNvSpPr>
              <p:nvPr/>
            </p:nvSpPr>
            <p:spPr bwMode="auto">
              <a:xfrm>
                <a:off x="2182" y="1458"/>
                <a:ext cx="607" cy="1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r>
                  <a:rPr lang="en-GB" altLang="de-DE" sz="1400">
                    <a:solidFill>
                      <a:srgbClr val="000000"/>
                    </a:solidFill>
                    <a:latin typeface="Comic Sans MS" pitchFamily="66" charset="0"/>
                  </a:rPr>
                  <a:t>Engineering</a:t>
                </a:r>
                <a:endParaRPr lang="en-GB" altLang="de-DE" sz="1400"/>
              </a:p>
            </p:txBody>
          </p:sp>
        </p:grpSp>
        <p:grpSp>
          <p:nvGrpSpPr>
            <p:cNvPr id="15373" name="Group 352"/>
            <p:cNvGrpSpPr>
              <a:grpSpLocks/>
            </p:cNvGrpSpPr>
            <p:nvPr/>
          </p:nvGrpSpPr>
          <p:grpSpPr bwMode="auto">
            <a:xfrm>
              <a:off x="3064" y="1436"/>
              <a:ext cx="672" cy="578"/>
              <a:chOff x="3064" y="1436"/>
              <a:chExt cx="672" cy="578"/>
            </a:xfrm>
          </p:grpSpPr>
          <p:grpSp>
            <p:nvGrpSpPr>
              <p:cNvPr id="19345" name="Group 349"/>
              <p:cNvGrpSpPr>
                <a:grpSpLocks/>
              </p:cNvGrpSpPr>
              <p:nvPr/>
            </p:nvGrpSpPr>
            <p:grpSpPr bwMode="auto">
              <a:xfrm>
                <a:off x="3147" y="1595"/>
                <a:ext cx="589" cy="419"/>
                <a:chOff x="3147" y="1595"/>
                <a:chExt cx="589" cy="419"/>
              </a:xfrm>
            </p:grpSpPr>
            <p:sp>
              <p:nvSpPr>
                <p:cNvPr id="19348" name="Freeform 184"/>
                <p:cNvSpPr>
                  <a:spLocks/>
                </p:cNvSpPr>
                <p:nvPr/>
              </p:nvSpPr>
              <p:spPr bwMode="auto">
                <a:xfrm>
                  <a:off x="3448" y="1770"/>
                  <a:ext cx="58" cy="34"/>
                </a:xfrm>
                <a:custGeom>
                  <a:avLst/>
                  <a:gdLst>
                    <a:gd name="T0" fmla="*/ 55 w 58"/>
                    <a:gd name="T1" fmla="*/ 0 h 34"/>
                    <a:gd name="T2" fmla="*/ 55 w 58"/>
                    <a:gd name="T3" fmla="*/ 0 h 34"/>
                    <a:gd name="T4" fmla="*/ 47 w 58"/>
                    <a:gd name="T5" fmla="*/ 3 h 34"/>
                    <a:gd name="T6" fmla="*/ 42 w 58"/>
                    <a:gd name="T7" fmla="*/ 6 h 34"/>
                    <a:gd name="T8" fmla="*/ 34 w 58"/>
                    <a:gd name="T9" fmla="*/ 11 h 34"/>
                    <a:gd name="T10" fmla="*/ 26 w 58"/>
                    <a:gd name="T11" fmla="*/ 14 h 34"/>
                    <a:gd name="T12" fmla="*/ 21 w 58"/>
                    <a:gd name="T13" fmla="*/ 19 h 34"/>
                    <a:gd name="T14" fmla="*/ 13 w 58"/>
                    <a:gd name="T15" fmla="*/ 24 h 34"/>
                    <a:gd name="T16" fmla="*/ 8 w 58"/>
                    <a:gd name="T17" fmla="*/ 29 h 34"/>
                    <a:gd name="T18" fmla="*/ 0 w 58"/>
                    <a:gd name="T19" fmla="*/ 32 h 34"/>
                    <a:gd name="T20" fmla="*/ 3 w 58"/>
                    <a:gd name="T21" fmla="*/ 34 h 34"/>
                    <a:gd name="T22" fmla="*/ 10 w 58"/>
                    <a:gd name="T23" fmla="*/ 32 h 34"/>
                    <a:gd name="T24" fmla="*/ 16 w 58"/>
                    <a:gd name="T25" fmla="*/ 27 h 34"/>
                    <a:gd name="T26" fmla="*/ 24 w 58"/>
                    <a:gd name="T27" fmla="*/ 21 h 34"/>
                    <a:gd name="T28" fmla="*/ 29 w 58"/>
                    <a:gd name="T29" fmla="*/ 19 h 34"/>
                    <a:gd name="T30" fmla="*/ 37 w 58"/>
                    <a:gd name="T31" fmla="*/ 14 h 34"/>
                    <a:gd name="T32" fmla="*/ 42 w 58"/>
                    <a:gd name="T33" fmla="*/ 8 h 34"/>
                    <a:gd name="T34" fmla="*/ 50 w 58"/>
                    <a:gd name="T35" fmla="*/ 6 h 34"/>
                    <a:gd name="T36" fmla="*/ 58 w 58"/>
                    <a:gd name="T37" fmla="*/ 3 h 34"/>
                    <a:gd name="T38" fmla="*/ 58 w 58"/>
                    <a:gd name="T39" fmla="*/ 3 h 34"/>
                    <a:gd name="T40" fmla="*/ 55 w 58"/>
                    <a:gd name="T41" fmla="*/ 0 h 3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8"/>
                    <a:gd name="T64" fmla="*/ 0 h 34"/>
                    <a:gd name="T65" fmla="*/ 58 w 58"/>
                    <a:gd name="T66" fmla="*/ 34 h 3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8" h="34">
                      <a:moveTo>
                        <a:pt x="55" y="0"/>
                      </a:moveTo>
                      <a:lnTo>
                        <a:pt x="55" y="0"/>
                      </a:lnTo>
                      <a:lnTo>
                        <a:pt x="47" y="3"/>
                      </a:lnTo>
                      <a:lnTo>
                        <a:pt x="42" y="6"/>
                      </a:lnTo>
                      <a:lnTo>
                        <a:pt x="34" y="11"/>
                      </a:lnTo>
                      <a:lnTo>
                        <a:pt x="26" y="14"/>
                      </a:lnTo>
                      <a:lnTo>
                        <a:pt x="21" y="19"/>
                      </a:lnTo>
                      <a:lnTo>
                        <a:pt x="13" y="24"/>
                      </a:lnTo>
                      <a:lnTo>
                        <a:pt x="8" y="29"/>
                      </a:lnTo>
                      <a:lnTo>
                        <a:pt x="0" y="32"/>
                      </a:lnTo>
                      <a:lnTo>
                        <a:pt x="3" y="34"/>
                      </a:lnTo>
                      <a:lnTo>
                        <a:pt x="10" y="32"/>
                      </a:lnTo>
                      <a:lnTo>
                        <a:pt x="16" y="27"/>
                      </a:lnTo>
                      <a:lnTo>
                        <a:pt x="24" y="21"/>
                      </a:lnTo>
                      <a:lnTo>
                        <a:pt x="29" y="19"/>
                      </a:lnTo>
                      <a:lnTo>
                        <a:pt x="37" y="14"/>
                      </a:lnTo>
                      <a:lnTo>
                        <a:pt x="42" y="8"/>
                      </a:lnTo>
                      <a:lnTo>
                        <a:pt x="50" y="6"/>
                      </a:lnTo>
                      <a:lnTo>
                        <a:pt x="58" y="3"/>
                      </a:lnTo>
                      <a:lnTo>
                        <a:pt x="55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49" name="Freeform 185"/>
                <p:cNvSpPr>
                  <a:spLocks/>
                </p:cNvSpPr>
                <p:nvPr/>
              </p:nvSpPr>
              <p:spPr bwMode="auto">
                <a:xfrm>
                  <a:off x="3503" y="1768"/>
                  <a:ext cx="47" cy="8"/>
                </a:xfrm>
                <a:custGeom>
                  <a:avLst/>
                  <a:gdLst>
                    <a:gd name="T0" fmla="*/ 47 w 47"/>
                    <a:gd name="T1" fmla="*/ 5 h 8"/>
                    <a:gd name="T2" fmla="*/ 47 w 47"/>
                    <a:gd name="T3" fmla="*/ 5 h 8"/>
                    <a:gd name="T4" fmla="*/ 42 w 47"/>
                    <a:gd name="T5" fmla="*/ 2 h 8"/>
                    <a:gd name="T6" fmla="*/ 37 w 47"/>
                    <a:gd name="T7" fmla="*/ 2 h 8"/>
                    <a:gd name="T8" fmla="*/ 31 w 47"/>
                    <a:gd name="T9" fmla="*/ 0 h 8"/>
                    <a:gd name="T10" fmla="*/ 23 w 47"/>
                    <a:gd name="T11" fmla="*/ 0 h 8"/>
                    <a:gd name="T12" fmla="*/ 18 w 47"/>
                    <a:gd name="T13" fmla="*/ 0 h 8"/>
                    <a:gd name="T14" fmla="*/ 13 w 47"/>
                    <a:gd name="T15" fmla="*/ 0 h 8"/>
                    <a:gd name="T16" fmla="*/ 8 w 47"/>
                    <a:gd name="T17" fmla="*/ 0 h 8"/>
                    <a:gd name="T18" fmla="*/ 0 w 47"/>
                    <a:gd name="T19" fmla="*/ 2 h 8"/>
                    <a:gd name="T20" fmla="*/ 3 w 47"/>
                    <a:gd name="T21" fmla="*/ 5 h 8"/>
                    <a:gd name="T22" fmla="*/ 8 w 47"/>
                    <a:gd name="T23" fmla="*/ 5 h 8"/>
                    <a:gd name="T24" fmla="*/ 13 w 47"/>
                    <a:gd name="T25" fmla="*/ 2 h 8"/>
                    <a:gd name="T26" fmla="*/ 18 w 47"/>
                    <a:gd name="T27" fmla="*/ 2 h 8"/>
                    <a:gd name="T28" fmla="*/ 23 w 47"/>
                    <a:gd name="T29" fmla="*/ 2 h 8"/>
                    <a:gd name="T30" fmla="*/ 31 w 47"/>
                    <a:gd name="T31" fmla="*/ 5 h 8"/>
                    <a:gd name="T32" fmla="*/ 37 w 47"/>
                    <a:gd name="T33" fmla="*/ 5 h 8"/>
                    <a:gd name="T34" fmla="*/ 42 w 47"/>
                    <a:gd name="T35" fmla="*/ 5 h 8"/>
                    <a:gd name="T36" fmla="*/ 47 w 47"/>
                    <a:gd name="T37" fmla="*/ 8 h 8"/>
                    <a:gd name="T38" fmla="*/ 47 w 47"/>
                    <a:gd name="T39" fmla="*/ 8 h 8"/>
                    <a:gd name="T40" fmla="*/ 47 w 47"/>
                    <a:gd name="T41" fmla="*/ 5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7"/>
                    <a:gd name="T64" fmla="*/ 0 h 8"/>
                    <a:gd name="T65" fmla="*/ 47 w 47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7" h="8">
                      <a:moveTo>
                        <a:pt x="47" y="5"/>
                      </a:moveTo>
                      <a:lnTo>
                        <a:pt x="47" y="5"/>
                      </a:lnTo>
                      <a:lnTo>
                        <a:pt x="42" y="2"/>
                      </a:lnTo>
                      <a:lnTo>
                        <a:pt x="37" y="2"/>
                      </a:lnTo>
                      <a:lnTo>
                        <a:pt x="31" y="0"/>
                      </a:lnTo>
                      <a:lnTo>
                        <a:pt x="23" y="0"/>
                      </a:lnTo>
                      <a:lnTo>
                        <a:pt x="18" y="0"/>
                      </a:lnTo>
                      <a:lnTo>
                        <a:pt x="13" y="0"/>
                      </a:lnTo>
                      <a:lnTo>
                        <a:pt x="8" y="0"/>
                      </a:lnTo>
                      <a:lnTo>
                        <a:pt x="0" y="2"/>
                      </a:lnTo>
                      <a:lnTo>
                        <a:pt x="3" y="5"/>
                      </a:lnTo>
                      <a:lnTo>
                        <a:pt x="8" y="5"/>
                      </a:lnTo>
                      <a:lnTo>
                        <a:pt x="13" y="2"/>
                      </a:lnTo>
                      <a:lnTo>
                        <a:pt x="18" y="2"/>
                      </a:lnTo>
                      <a:lnTo>
                        <a:pt x="23" y="2"/>
                      </a:lnTo>
                      <a:lnTo>
                        <a:pt x="31" y="5"/>
                      </a:lnTo>
                      <a:lnTo>
                        <a:pt x="37" y="5"/>
                      </a:lnTo>
                      <a:lnTo>
                        <a:pt x="42" y="5"/>
                      </a:lnTo>
                      <a:lnTo>
                        <a:pt x="47" y="8"/>
                      </a:lnTo>
                      <a:lnTo>
                        <a:pt x="47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50" name="Freeform 186"/>
                <p:cNvSpPr>
                  <a:spLocks/>
                </p:cNvSpPr>
                <p:nvPr/>
              </p:nvSpPr>
              <p:spPr bwMode="auto">
                <a:xfrm>
                  <a:off x="3550" y="1773"/>
                  <a:ext cx="26" cy="21"/>
                </a:xfrm>
                <a:custGeom>
                  <a:avLst/>
                  <a:gdLst>
                    <a:gd name="T0" fmla="*/ 26 w 26"/>
                    <a:gd name="T1" fmla="*/ 18 h 21"/>
                    <a:gd name="T2" fmla="*/ 26 w 26"/>
                    <a:gd name="T3" fmla="*/ 18 h 21"/>
                    <a:gd name="T4" fmla="*/ 26 w 26"/>
                    <a:gd name="T5" fmla="*/ 16 h 21"/>
                    <a:gd name="T6" fmla="*/ 24 w 26"/>
                    <a:gd name="T7" fmla="*/ 13 h 21"/>
                    <a:gd name="T8" fmla="*/ 21 w 26"/>
                    <a:gd name="T9" fmla="*/ 11 h 21"/>
                    <a:gd name="T10" fmla="*/ 16 w 26"/>
                    <a:gd name="T11" fmla="*/ 8 h 21"/>
                    <a:gd name="T12" fmla="*/ 13 w 26"/>
                    <a:gd name="T13" fmla="*/ 5 h 21"/>
                    <a:gd name="T14" fmla="*/ 8 w 26"/>
                    <a:gd name="T15" fmla="*/ 3 h 21"/>
                    <a:gd name="T16" fmla="*/ 5 w 26"/>
                    <a:gd name="T17" fmla="*/ 0 h 21"/>
                    <a:gd name="T18" fmla="*/ 0 w 26"/>
                    <a:gd name="T19" fmla="*/ 0 h 21"/>
                    <a:gd name="T20" fmla="*/ 0 w 26"/>
                    <a:gd name="T21" fmla="*/ 3 h 21"/>
                    <a:gd name="T22" fmla="*/ 3 w 26"/>
                    <a:gd name="T23" fmla="*/ 5 h 21"/>
                    <a:gd name="T24" fmla="*/ 8 w 26"/>
                    <a:gd name="T25" fmla="*/ 5 h 21"/>
                    <a:gd name="T26" fmla="*/ 10 w 26"/>
                    <a:gd name="T27" fmla="*/ 8 h 21"/>
                    <a:gd name="T28" fmla="*/ 13 w 26"/>
                    <a:gd name="T29" fmla="*/ 11 h 21"/>
                    <a:gd name="T30" fmla="*/ 18 w 26"/>
                    <a:gd name="T31" fmla="*/ 13 h 21"/>
                    <a:gd name="T32" fmla="*/ 21 w 26"/>
                    <a:gd name="T33" fmla="*/ 16 h 21"/>
                    <a:gd name="T34" fmla="*/ 24 w 26"/>
                    <a:gd name="T35" fmla="*/ 18 h 21"/>
                    <a:gd name="T36" fmla="*/ 24 w 26"/>
                    <a:gd name="T37" fmla="*/ 21 h 21"/>
                    <a:gd name="T38" fmla="*/ 24 w 26"/>
                    <a:gd name="T39" fmla="*/ 21 h 21"/>
                    <a:gd name="T40" fmla="*/ 26 w 26"/>
                    <a:gd name="T41" fmla="*/ 18 h 2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6"/>
                    <a:gd name="T64" fmla="*/ 0 h 21"/>
                    <a:gd name="T65" fmla="*/ 26 w 26"/>
                    <a:gd name="T66" fmla="*/ 21 h 2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6" h="21">
                      <a:moveTo>
                        <a:pt x="26" y="18"/>
                      </a:moveTo>
                      <a:lnTo>
                        <a:pt x="26" y="18"/>
                      </a:lnTo>
                      <a:lnTo>
                        <a:pt x="26" y="16"/>
                      </a:lnTo>
                      <a:lnTo>
                        <a:pt x="24" y="13"/>
                      </a:lnTo>
                      <a:lnTo>
                        <a:pt x="21" y="11"/>
                      </a:lnTo>
                      <a:lnTo>
                        <a:pt x="16" y="8"/>
                      </a:lnTo>
                      <a:lnTo>
                        <a:pt x="13" y="5"/>
                      </a:lnTo>
                      <a:lnTo>
                        <a:pt x="8" y="3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3" y="5"/>
                      </a:lnTo>
                      <a:lnTo>
                        <a:pt x="8" y="5"/>
                      </a:lnTo>
                      <a:lnTo>
                        <a:pt x="10" y="8"/>
                      </a:lnTo>
                      <a:lnTo>
                        <a:pt x="13" y="11"/>
                      </a:lnTo>
                      <a:lnTo>
                        <a:pt x="18" y="13"/>
                      </a:lnTo>
                      <a:lnTo>
                        <a:pt x="21" y="16"/>
                      </a:lnTo>
                      <a:lnTo>
                        <a:pt x="24" y="18"/>
                      </a:lnTo>
                      <a:lnTo>
                        <a:pt x="24" y="21"/>
                      </a:lnTo>
                      <a:lnTo>
                        <a:pt x="26" y="18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51" name="Freeform 187"/>
                <p:cNvSpPr>
                  <a:spLocks/>
                </p:cNvSpPr>
                <p:nvPr/>
              </p:nvSpPr>
              <p:spPr bwMode="auto">
                <a:xfrm>
                  <a:off x="3566" y="1791"/>
                  <a:ext cx="13" cy="24"/>
                </a:xfrm>
                <a:custGeom>
                  <a:avLst/>
                  <a:gdLst>
                    <a:gd name="T0" fmla="*/ 2 w 13"/>
                    <a:gd name="T1" fmla="*/ 24 h 24"/>
                    <a:gd name="T2" fmla="*/ 2 w 13"/>
                    <a:gd name="T3" fmla="*/ 24 h 24"/>
                    <a:gd name="T4" fmla="*/ 5 w 13"/>
                    <a:gd name="T5" fmla="*/ 21 h 24"/>
                    <a:gd name="T6" fmla="*/ 5 w 13"/>
                    <a:gd name="T7" fmla="*/ 19 h 24"/>
                    <a:gd name="T8" fmla="*/ 8 w 13"/>
                    <a:gd name="T9" fmla="*/ 16 h 24"/>
                    <a:gd name="T10" fmla="*/ 8 w 13"/>
                    <a:gd name="T11" fmla="*/ 13 h 24"/>
                    <a:gd name="T12" fmla="*/ 10 w 13"/>
                    <a:gd name="T13" fmla="*/ 11 h 24"/>
                    <a:gd name="T14" fmla="*/ 13 w 13"/>
                    <a:gd name="T15" fmla="*/ 8 h 24"/>
                    <a:gd name="T16" fmla="*/ 13 w 13"/>
                    <a:gd name="T17" fmla="*/ 6 h 24"/>
                    <a:gd name="T18" fmla="*/ 10 w 13"/>
                    <a:gd name="T19" fmla="*/ 0 h 24"/>
                    <a:gd name="T20" fmla="*/ 8 w 13"/>
                    <a:gd name="T21" fmla="*/ 3 h 24"/>
                    <a:gd name="T22" fmla="*/ 8 w 13"/>
                    <a:gd name="T23" fmla="*/ 6 h 24"/>
                    <a:gd name="T24" fmla="*/ 8 w 13"/>
                    <a:gd name="T25" fmla="*/ 6 h 24"/>
                    <a:gd name="T26" fmla="*/ 8 w 13"/>
                    <a:gd name="T27" fmla="*/ 8 h 24"/>
                    <a:gd name="T28" fmla="*/ 5 w 13"/>
                    <a:gd name="T29" fmla="*/ 11 h 24"/>
                    <a:gd name="T30" fmla="*/ 5 w 13"/>
                    <a:gd name="T31" fmla="*/ 13 h 24"/>
                    <a:gd name="T32" fmla="*/ 2 w 13"/>
                    <a:gd name="T33" fmla="*/ 16 h 24"/>
                    <a:gd name="T34" fmla="*/ 0 w 13"/>
                    <a:gd name="T35" fmla="*/ 19 h 24"/>
                    <a:gd name="T36" fmla="*/ 0 w 13"/>
                    <a:gd name="T37" fmla="*/ 21 h 24"/>
                    <a:gd name="T38" fmla="*/ 0 w 13"/>
                    <a:gd name="T39" fmla="*/ 21 h 24"/>
                    <a:gd name="T40" fmla="*/ 2 w 13"/>
                    <a:gd name="T41" fmla="*/ 24 h 2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"/>
                    <a:gd name="T64" fmla="*/ 0 h 24"/>
                    <a:gd name="T65" fmla="*/ 13 w 13"/>
                    <a:gd name="T66" fmla="*/ 24 h 2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" h="24">
                      <a:moveTo>
                        <a:pt x="2" y="24"/>
                      </a:moveTo>
                      <a:lnTo>
                        <a:pt x="2" y="24"/>
                      </a:lnTo>
                      <a:lnTo>
                        <a:pt x="5" y="21"/>
                      </a:lnTo>
                      <a:lnTo>
                        <a:pt x="5" y="19"/>
                      </a:lnTo>
                      <a:lnTo>
                        <a:pt x="8" y="16"/>
                      </a:lnTo>
                      <a:lnTo>
                        <a:pt x="8" y="13"/>
                      </a:lnTo>
                      <a:lnTo>
                        <a:pt x="10" y="11"/>
                      </a:lnTo>
                      <a:lnTo>
                        <a:pt x="13" y="8"/>
                      </a:lnTo>
                      <a:lnTo>
                        <a:pt x="13" y="6"/>
                      </a:lnTo>
                      <a:lnTo>
                        <a:pt x="10" y="0"/>
                      </a:lnTo>
                      <a:lnTo>
                        <a:pt x="8" y="3"/>
                      </a:lnTo>
                      <a:lnTo>
                        <a:pt x="8" y="6"/>
                      </a:lnTo>
                      <a:lnTo>
                        <a:pt x="8" y="8"/>
                      </a:lnTo>
                      <a:lnTo>
                        <a:pt x="5" y="11"/>
                      </a:lnTo>
                      <a:lnTo>
                        <a:pt x="5" y="13"/>
                      </a:lnTo>
                      <a:lnTo>
                        <a:pt x="2" y="16"/>
                      </a:lnTo>
                      <a:lnTo>
                        <a:pt x="0" y="19"/>
                      </a:lnTo>
                      <a:lnTo>
                        <a:pt x="0" y="21"/>
                      </a:lnTo>
                      <a:lnTo>
                        <a:pt x="2" y="24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52" name="Freeform 188"/>
                <p:cNvSpPr>
                  <a:spLocks/>
                </p:cNvSpPr>
                <p:nvPr/>
              </p:nvSpPr>
              <p:spPr bwMode="auto">
                <a:xfrm>
                  <a:off x="3560" y="1812"/>
                  <a:ext cx="8" cy="24"/>
                </a:xfrm>
                <a:custGeom>
                  <a:avLst/>
                  <a:gdLst>
                    <a:gd name="T0" fmla="*/ 6 w 8"/>
                    <a:gd name="T1" fmla="*/ 21 h 24"/>
                    <a:gd name="T2" fmla="*/ 6 w 8"/>
                    <a:gd name="T3" fmla="*/ 21 h 24"/>
                    <a:gd name="T4" fmla="*/ 6 w 8"/>
                    <a:gd name="T5" fmla="*/ 21 h 24"/>
                    <a:gd name="T6" fmla="*/ 6 w 8"/>
                    <a:gd name="T7" fmla="*/ 19 h 24"/>
                    <a:gd name="T8" fmla="*/ 6 w 8"/>
                    <a:gd name="T9" fmla="*/ 16 h 24"/>
                    <a:gd name="T10" fmla="*/ 6 w 8"/>
                    <a:gd name="T11" fmla="*/ 13 h 24"/>
                    <a:gd name="T12" fmla="*/ 6 w 8"/>
                    <a:gd name="T13" fmla="*/ 11 h 24"/>
                    <a:gd name="T14" fmla="*/ 6 w 8"/>
                    <a:gd name="T15" fmla="*/ 8 h 24"/>
                    <a:gd name="T16" fmla="*/ 8 w 8"/>
                    <a:gd name="T17" fmla="*/ 6 h 24"/>
                    <a:gd name="T18" fmla="*/ 8 w 8"/>
                    <a:gd name="T19" fmla="*/ 3 h 24"/>
                    <a:gd name="T20" fmla="*/ 6 w 8"/>
                    <a:gd name="T21" fmla="*/ 0 h 24"/>
                    <a:gd name="T22" fmla="*/ 6 w 8"/>
                    <a:gd name="T23" fmla="*/ 3 h 24"/>
                    <a:gd name="T24" fmla="*/ 3 w 8"/>
                    <a:gd name="T25" fmla="*/ 8 h 24"/>
                    <a:gd name="T26" fmla="*/ 3 w 8"/>
                    <a:gd name="T27" fmla="*/ 11 h 24"/>
                    <a:gd name="T28" fmla="*/ 0 w 8"/>
                    <a:gd name="T29" fmla="*/ 13 h 24"/>
                    <a:gd name="T30" fmla="*/ 0 w 8"/>
                    <a:gd name="T31" fmla="*/ 16 h 24"/>
                    <a:gd name="T32" fmla="*/ 0 w 8"/>
                    <a:gd name="T33" fmla="*/ 19 h 24"/>
                    <a:gd name="T34" fmla="*/ 3 w 8"/>
                    <a:gd name="T35" fmla="*/ 21 h 24"/>
                    <a:gd name="T36" fmla="*/ 3 w 8"/>
                    <a:gd name="T37" fmla="*/ 24 h 24"/>
                    <a:gd name="T38" fmla="*/ 3 w 8"/>
                    <a:gd name="T39" fmla="*/ 24 h 24"/>
                    <a:gd name="T40" fmla="*/ 6 w 8"/>
                    <a:gd name="T41" fmla="*/ 21 h 2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8"/>
                    <a:gd name="T64" fmla="*/ 0 h 24"/>
                    <a:gd name="T65" fmla="*/ 8 w 8"/>
                    <a:gd name="T66" fmla="*/ 24 h 2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8" h="24">
                      <a:moveTo>
                        <a:pt x="6" y="21"/>
                      </a:moveTo>
                      <a:lnTo>
                        <a:pt x="6" y="21"/>
                      </a:lnTo>
                      <a:lnTo>
                        <a:pt x="6" y="19"/>
                      </a:lnTo>
                      <a:lnTo>
                        <a:pt x="6" y="16"/>
                      </a:lnTo>
                      <a:lnTo>
                        <a:pt x="6" y="13"/>
                      </a:lnTo>
                      <a:lnTo>
                        <a:pt x="6" y="11"/>
                      </a:lnTo>
                      <a:lnTo>
                        <a:pt x="6" y="8"/>
                      </a:lnTo>
                      <a:lnTo>
                        <a:pt x="8" y="6"/>
                      </a:lnTo>
                      <a:lnTo>
                        <a:pt x="8" y="3"/>
                      </a:lnTo>
                      <a:lnTo>
                        <a:pt x="6" y="0"/>
                      </a:lnTo>
                      <a:lnTo>
                        <a:pt x="6" y="3"/>
                      </a:lnTo>
                      <a:lnTo>
                        <a:pt x="3" y="8"/>
                      </a:lnTo>
                      <a:lnTo>
                        <a:pt x="3" y="11"/>
                      </a:lnTo>
                      <a:lnTo>
                        <a:pt x="0" y="13"/>
                      </a:lnTo>
                      <a:lnTo>
                        <a:pt x="0" y="16"/>
                      </a:lnTo>
                      <a:lnTo>
                        <a:pt x="0" y="19"/>
                      </a:lnTo>
                      <a:lnTo>
                        <a:pt x="3" y="21"/>
                      </a:lnTo>
                      <a:lnTo>
                        <a:pt x="3" y="24"/>
                      </a:lnTo>
                      <a:lnTo>
                        <a:pt x="6" y="21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53" name="Freeform 189"/>
                <p:cNvSpPr>
                  <a:spLocks/>
                </p:cNvSpPr>
                <p:nvPr/>
              </p:nvSpPr>
              <p:spPr bwMode="auto">
                <a:xfrm>
                  <a:off x="3563" y="1831"/>
                  <a:ext cx="34" cy="8"/>
                </a:xfrm>
                <a:custGeom>
                  <a:avLst/>
                  <a:gdLst>
                    <a:gd name="T0" fmla="*/ 34 w 34"/>
                    <a:gd name="T1" fmla="*/ 0 h 8"/>
                    <a:gd name="T2" fmla="*/ 34 w 34"/>
                    <a:gd name="T3" fmla="*/ 0 h 8"/>
                    <a:gd name="T4" fmla="*/ 29 w 34"/>
                    <a:gd name="T5" fmla="*/ 2 h 8"/>
                    <a:gd name="T6" fmla="*/ 26 w 34"/>
                    <a:gd name="T7" fmla="*/ 2 h 8"/>
                    <a:gd name="T8" fmla="*/ 21 w 34"/>
                    <a:gd name="T9" fmla="*/ 2 h 8"/>
                    <a:gd name="T10" fmla="*/ 16 w 34"/>
                    <a:gd name="T11" fmla="*/ 5 h 8"/>
                    <a:gd name="T12" fmla="*/ 13 w 34"/>
                    <a:gd name="T13" fmla="*/ 5 h 8"/>
                    <a:gd name="T14" fmla="*/ 11 w 34"/>
                    <a:gd name="T15" fmla="*/ 5 h 8"/>
                    <a:gd name="T16" fmla="*/ 5 w 34"/>
                    <a:gd name="T17" fmla="*/ 5 h 8"/>
                    <a:gd name="T18" fmla="*/ 3 w 34"/>
                    <a:gd name="T19" fmla="*/ 2 h 8"/>
                    <a:gd name="T20" fmla="*/ 0 w 34"/>
                    <a:gd name="T21" fmla="*/ 5 h 8"/>
                    <a:gd name="T22" fmla="*/ 5 w 34"/>
                    <a:gd name="T23" fmla="*/ 8 h 8"/>
                    <a:gd name="T24" fmla="*/ 8 w 34"/>
                    <a:gd name="T25" fmla="*/ 8 h 8"/>
                    <a:gd name="T26" fmla="*/ 13 w 34"/>
                    <a:gd name="T27" fmla="*/ 8 h 8"/>
                    <a:gd name="T28" fmla="*/ 18 w 34"/>
                    <a:gd name="T29" fmla="*/ 8 h 8"/>
                    <a:gd name="T30" fmla="*/ 21 w 34"/>
                    <a:gd name="T31" fmla="*/ 8 h 8"/>
                    <a:gd name="T32" fmla="*/ 26 w 34"/>
                    <a:gd name="T33" fmla="*/ 5 h 8"/>
                    <a:gd name="T34" fmla="*/ 29 w 34"/>
                    <a:gd name="T35" fmla="*/ 5 h 8"/>
                    <a:gd name="T36" fmla="*/ 34 w 34"/>
                    <a:gd name="T37" fmla="*/ 5 h 8"/>
                    <a:gd name="T38" fmla="*/ 34 w 34"/>
                    <a:gd name="T39" fmla="*/ 5 h 8"/>
                    <a:gd name="T40" fmla="*/ 34 w 34"/>
                    <a:gd name="T41" fmla="*/ 0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4"/>
                    <a:gd name="T64" fmla="*/ 0 h 8"/>
                    <a:gd name="T65" fmla="*/ 34 w 34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4" h="8">
                      <a:moveTo>
                        <a:pt x="34" y="0"/>
                      </a:moveTo>
                      <a:lnTo>
                        <a:pt x="34" y="0"/>
                      </a:lnTo>
                      <a:lnTo>
                        <a:pt x="29" y="2"/>
                      </a:lnTo>
                      <a:lnTo>
                        <a:pt x="26" y="2"/>
                      </a:lnTo>
                      <a:lnTo>
                        <a:pt x="21" y="2"/>
                      </a:lnTo>
                      <a:lnTo>
                        <a:pt x="16" y="5"/>
                      </a:lnTo>
                      <a:lnTo>
                        <a:pt x="13" y="5"/>
                      </a:lnTo>
                      <a:lnTo>
                        <a:pt x="11" y="5"/>
                      </a:lnTo>
                      <a:lnTo>
                        <a:pt x="5" y="5"/>
                      </a:lnTo>
                      <a:lnTo>
                        <a:pt x="3" y="2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3" y="8"/>
                      </a:lnTo>
                      <a:lnTo>
                        <a:pt x="18" y="8"/>
                      </a:lnTo>
                      <a:lnTo>
                        <a:pt x="21" y="8"/>
                      </a:lnTo>
                      <a:lnTo>
                        <a:pt x="26" y="5"/>
                      </a:lnTo>
                      <a:lnTo>
                        <a:pt x="29" y="5"/>
                      </a:lnTo>
                      <a:lnTo>
                        <a:pt x="34" y="5"/>
                      </a:lnTo>
                      <a:lnTo>
                        <a:pt x="34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54" name="Freeform 190"/>
                <p:cNvSpPr>
                  <a:spLocks/>
                </p:cNvSpPr>
                <p:nvPr/>
              </p:nvSpPr>
              <p:spPr bwMode="auto">
                <a:xfrm>
                  <a:off x="3597" y="1820"/>
                  <a:ext cx="34" cy="16"/>
                </a:xfrm>
                <a:custGeom>
                  <a:avLst/>
                  <a:gdLst>
                    <a:gd name="T0" fmla="*/ 34 w 34"/>
                    <a:gd name="T1" fmla="*/ 0 h 16"/>
                    <a:gd name="T2" fmla="*/ 34 w 34"/>
                    <a:gd name="T3" fmla="*/ 0 h 16"/>
                    <a:gd name="T4" fmla="*/ 29 w 34"/>
                    <a:gd name="T5" fmla="*/ 0 h 16"/>
                    <a:gd name="T6" fmla="*/ 24 w 34"/>
                    <a:gd name="T7" fmla="*/ 3 h 16"/>
                    <a:gd name="T8" fmla="*/ 21 w 34"/>
                    <a:gd name="T9" fmla="*/ 3 h 16"/>
                    <a:gd name="T10" fmla="*/ 16 w 34"/>
                    <a:gd name="T11" fmla="*/ 5 h 16"/>
                    <a:gd name="T12" fmla="*/ 11 w 34"/>
                    <a:gd name="T13" fmla="*/ 8 h 16"/>
                    <a:gd name="T14" fmla="*/ 8 w 34"/>
                    <a:gd name="T15" fmla="*/ 8 h 16"/>
                    <a:gd name="T16" fmla="*/ 3 w 34"/>
                    <a:gd name="T17" fmla="*/ 11 h 16"/>
                    <a:gd name="T18" fmla="*/ 0 w 34"/>
                    <a:gd name="T19" fmla="*/ 11 h 16"/>
                    <a:gd name="T20" fmla="*/ 0 w 34"/>
                    <a:gd name="T21" fmla="*/ 16 h 16"/>
                    <a:gd name="T22" fmla="*/ 5 w 34"/>
                    <a:gd name="T23" fmla="*/ 13 h 16"/>
                    <a:gd name="T24" fmla="*/ 8 w 34"/>
                    <a:gd name="T25" fmla="*/ 13 h 16"/>
                    <a:gd name="T26" fmla="*/ 13 w 34"/>
                    <a:gd name="T27" fmla="*/ 11 h 16"/>
                    <a:gd name="T28" fmla="*/ 16 w 34"/>
                    <a:gd name="T29" fmla="*/ 8 h 16"/>
                    <a:gd name="T30" fmla="*/ 21 w 34"/>
                    <a:gd name="T31" fmla="*/ 8 h 16"/>
                    <a:gd name="T32" fmla="*/ 26 w 34"/>
                    <a:gd name="T33" fmla="*/ 5 h 16"/>
                    <a:gd name="T34" fmla="*/ 29 w 34"/>
                    <a:gd name="T35" fmla="*/ 5 h 16"/>
                    <a:gd name="T36" fmla="*/ 34 w 34"/>
                    <a:gd name="T37" fmla="*/ 5 h 16"/>
                    <a:gd name="T38" fmla="*/ 34 w 34"/>
                    <a:gd name="T39" fmla="*/ 5 h 16"/>
                    <a:gd name="T40" fmla="*/ 34 w 34"/>
                    <a:gd name="T41" fmla="*/ 0 h 1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4"/>
                    <a:gd name="T64" fmla="*/ 0 h 16"/>
                    <a:gd name="T65" fmla="*/ 34 w 34"/>
                    <a:gd name="T66" fmla="*/ 16 h 1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4" h="16">
                      <a:moveTo>
                        <a:pt x="34" y="0"/>
                      </a:moveTo>
                      <a:lnTo>
                        <a:pt x="34" y="0"/>
                      </a:lnTo>
                      <a:lnTo>
                        <a:pt x="29" y="0"/>
                      </a:lnTo>
                      <a:lnTo>
                        <a:pt x="24" y="3"/>
                      </a:lnTo>
                      <a:lnTo>
                        <a:pt x="21" y="3"/>
                      </a:lnTo>
                      <a:lnTo>
                        <a:pt x="16" y="5"/>
                      </a:lnTo>
                      <a:lnTo>
                        <a:pt x="11" y="8"/>
                      </a:lnTo>
                      <a:lnTo>
                        <a:pt x="8" y="8"/>
                      </a:lnTo>
                      <a:lnTo>
                        <a:pt x="3" y="11"/>
                      </a:lnTo>
                      <a:lnTo>
                        <a:pt x="0" y="11"/>
                      </a:lnTo>
                      <a:lnTo>
                        <a:pt x="0" y="16"/>
                      </a:lnTo>
                      <a:lnTo>
                        <a:pt x="5" y="13"/>
                      </a:lnTo>
                      <a:lnTo>
                        <a:pt x="8" y="13"/>
                      </a:lnTo>
                      <a:lnTo>
                        <a:pt x="13" y="11"/>
                      </a:lnTo>
                      <a:lnTo>
                        <a:pt x="16" y="8"/>
                      </a:lnTo>
                      <a:lnTo>
                        <a:pt x="21" y="8"/>
                      </a:lnTo>
                      <a:lnTo>
                        <a:pt x="26" y="5"/>
                      </a:lnTo>
                      <a:lnTo>
                        <a:pt x="29" y="5"/>
                      </a:lnTo>
                      <a:lnTo>
                        <a:pt x="34" y="5"/>
                      </a:lnTo>
                      <a:lnTo>
                        <a:pt x="34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55" name="Freeform 191"/>
                <p:cNvSpPr>
                  <a:spLocks/>
                </p:cNvSpPr>
                <p:nvPr/>
              </p:nvSpPr>
              <p:spPr bwMode="auto">
                <a:xfrm>
                  <a:off x="3631" y="1820"/>
                  <a:ext cx="63" cy="13"/>
                </a:xfrm>
                <a:custGeom>
                  <a:avLst/>
                  <a:gdLst>
                    <a:gd name="T0" fmla="*/ 63 w 63"/>
                    <a:gd name="T1" fmla="*/ 8 h 13"/>
                    <a:gd name="T2" fmla="*/ 63 w 63"/>
                    <a:gd name="T3" fmla="*/ 8 h 13"/>
                    <a:gd name="T4" fmla="*/ 55 w 63"/>
                    <a:gd name="T5" fmla="*/ 5 h 13"/>
                    <a:gd name="T6" fmla="*/ 47 w 63"/>
                    <a:gd name="T7" fmla="*/ 3 h 13"/>
                    <a:gd name="T8" fmla="*/ 39 w 63"/>
                    <a:gd name="T9" fmla="*/ 0 h 13"/>
                    <a:gd name="T10" fmla="*/ 32 w 63"/>
                    <a:gd name="T11" fmla="*/ 0 h 13"/>
                    <a:gd name="T12" fmla="*/ 24 w 63"/>
                    <a:gd name="T13" fmla="*/ 0 h 13"/>
                    <a:gd name="T14" fmla="*/ 16 w 63"/>
                    <a:gd name="T15" fmla="*/ 0 h 13"/>
                    <a:gd name="T16" fmla="*/ 8 w 63"/>
                    <a:gd name="T17" fmla="*/ 0 h 13"/>
                    <a:gd name="T18" fmla="*/ 0 w 63"/>
                    <a:gd name="T19" fmla="*/ 0 h 13"/>
                    <a:gd name="T20" fmla="*/ 0 w 63"/>
                    <a:gd name="T21" fmla="*/ 5 h 13"/>
                    <a:gd name="T22" fmla="*/ 8 w 63"/>
                    <a:gd name="T23" fmla="*/ 3 h 13"/>
                    <a:gd name="T24" fmla="*/ 16 w 63"/>
                    <a:gd name="T25" fmla="*/ 3 h 13"/>
                    <a:gd name="T26" fmla="*/ 24 w 63"/>
                    <a:gd name="T27" fmla="*/ 3 h 13"/>
                    <a:gd name="T28" fmla="*/ 32 w 63"/>
                    <a:gd name="T29" fmla="*/ 3 h 13"/>
                    <a:gd name="T30" fmla="*/ 39 w 63"/>
                    <a:gd name="T31" fmla="*/ 5 h 13"/>
                    <a:gd name="T32" fmla="*/ 47 w 63"/>
                    <a:gd name="T33" fmla="*/ 5 h 13"/>
                    <a:gd name="T34" fmla="*/ 55 w 63"/>
                    <a:gd name="T35" fmla="*/ 8 h 13"/>
                    <a:gd name="T36" fmla="*/ 60 w 63"/>
                    <a:gd name="T37" fmla="*/ 13 h 13"/>
                    <a:gd name="T38" fmla="*/ 60 w 63"/>
                    <a:gd name="T39" fmla="*/ 13 h 13"/>
                    <a:gd name="T40" fmla="*/ 63 w 63"/>
                    <a:gd name="T41" fmla="*/ 8 h 1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63"/>
                    <a:gd name="T64" fmla="*/ 0 h 13"/>
                    <a:gd name="T65" fmla="*/ 63 w 63"/>
                    <a:gd name="T66" fmla="*/ 13 h 1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63" h="13">
                      <a:moveTo>
                        <a:pt x="63" y="8"/>
                      </a:moveTo>
                      <a:lnTo>
                        <a:pt x="63" y="8"/>
                      </a:lnTo>
                      <a:lnTo>
                        <a:pt x="55" y="5"/>
                      </a:lnTo>
                      <a:lnTo>
                        <a:pt x="47" y="3"/>
                      </a:lnTo>
                      <a:lnTo>
                        <a:pt x="39" y="0"/>
                      </a:lnTo>
                      <a:lnTo>
                        <a:pt x="32" y="0"/>
                      </a:lnTo>
                      <a:lnTo>
                        <a:pt x="24" y="0"/>
                      </a:lnTo>
                      <a:lnTo>
                        <a:pt x="16" y="0"/>
                      </a:lnTo>
                      <a:lnTo>
                        <a:pt x="8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8" y="3"/>
                      </a:lnTo>
                      <a:lnTo>
                        <a:pt x="16" y="3"/>
                      </a:lnTo>
                      <a:lnTo>
                        <a:pt x="24" y="3"/>
                      </a:lnTo>
                      <a:lnTo>
                        <a:pt x="32" y="3"/>
                      </a:lnTo>
                      <a:lnTo>
                        <a:pt x="39" y="5"/>
                      </a:lnTo>
                      <a:lnTo>
                        <a:pt x="47" y="5"/>
                      </a:lnTo>
                      <a:lnTo>
                        <a:pt x="55" y="8"/>
                      </a:lnTo>
                      <a:lnTo>
                        <a:pt x="60" y="13"/>
                      </a:lnTo>
                      <a:lnTo>
                        <a:pt x="63" y="8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56" name="Freeform 192"/>
                <p:cNvSpPr>
                  <a:spLocks/>
                </p:cNvSpPr>
                <p:nvPr/>
              </p:nvSpPr>
              <p:spPr bwMode="auto">
                <a:xfrm>
                  <a:off x="3691" y="1828"/>
                  <a:ext cx="45" cy="60"/>
                </a:xfrm>
                <a:custGeom>
                  <a:avLst/>
                  <a:gdLst>
                    <a:gd name="T0" fmla="*/ 45 w 45"/>
                    <a:gd name="T1" fmla="*/ 60 h 60"/>
                    <a:gd name="T2" fmla="*/ 45 w 45"/>
                    <a:gd name="T3" fmla="*/ 60 h 60"/>
                    <a:gd name="T4" fmla="*/ 45 w 45"/>
                    <a:gd name="T5" fmla="*/ 50 h 60"/>
                    <a:gd name="T6" fmla="*/ 40 w 45"/>
                    <a:gd name="T7" fmla="*/ 42 h 60"/>
                    <a:gd name="T8" fmla="*/ 37 w 45"/>
                    <a:gd name="T9" fmla="*/ 34 h 60"/>
                    <a:gd name="T10" fmla="*/ 32 w 45"/>
                    <a:gd name="T11" fmla="*/ 26 h 60"/>
                    <a:gd name="T12" fmla="*/ 24 w 45"/>
                    <a:gd name="T13" fmla="*/ 18 h 60"/>
                    <a:gd name="T14" fmla="*/ 19 w 45"/>
                    <a:gd name="T15" fmla="*/ 13 h 60"/>
                    <a:gd name="T16" fmla="*/ 11 w 45"/>
                    <a:gd name="T17" fmla="*/ 5 h 60"/>
                    <a:gd name="T18" fmla="*/ 3 w 45"/>
                    <a:gd name="T19" fmla="*/ 0 h 60"/>
                    <a:gd name="T20" fmla="*/ 0 w 45"/>
                    <a:gd name="T21" fmla="*/ 5 h 60"/>
                    <a:gd name="T22" fmla="*/ 8 w 45"/>
                    <a:gd name="T23" fmla="*/ 11 h 60"/>
                    <a:gd name="T24" fmla="*/ 16 w 45"/>
                    <a:gd name="T25" fmla="*/ 16 h 60"/>
                    <a:gd name="T26" fmla="*/ 21 w 45"/>
                    <a:gd name="T27" fmla="*/ 21 h 60"/>
                    <a:gd name="T28" fmla="*/ 29 w 45"/>
                    <a:gd name="T29" fmla="*/ 29 h 60"/>
                    <a:gd name="T30" fmla="*/ 34 w 45"/>
                    <a:gd name="T31" fmla="*/ 37 h 60"/>
                    <a:gd name="T32" fmla="*/ 37 w 45"/>
                    <a:gd name="T33" fmla="*/ 45 h 60"/>
                    <a:gd name="T34" fmla="*/ 40 w 45"/>
                    <a:gd name="T35" fmla="*/ 52 h 60"/>
                    <a:gd name="T36" fmla="*/ 42 w 45"/>
                    <a:gd name="T37" fmla="*/ 60 h 60"/>
                    <a:gd name="T38" fmla="*/ 42 w 45"/>
                    <a:gd name="T39" fmla="*/ 60 h 60"/>
                    <a:gd name="T40" fmla="*/ 45 w 45"/>
                    <a:gd name="T41" fmla="*/ 60 h 6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5"/>
                    <a:gd name="T64" fmla="*/ 0 h 60"/>
                    <a:gd name="T65" fmla="*/ 45 w 45"/>
                    <a:gd name="T66" fmla="*/ 60 h 6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5" h="60">
                      <a:moveTo>
                        <a:pt x="45" y="60"/>
                      </a:moveTo>
                      <a:lnTo>
                        <a:pt x="45" y="60"/>
                      </a:lnTo>
                      <a:lnTo>
                        <a:pt x="45" y="50"/>
                      </a:lnTo>
                      <a:lnTo>
                        <a:pt x="40" y="42"/>
                      </a:lnTo>
                      <a:lnTo>
                        <a:pt x="37" y="34"/>
                      </a:lnTo>
                      <a:lnTo>
                        <a:pt x="32" y="26"/>
                      </a:lnTo>
                      <a:lnTo>
                        <a:pt x="24" y="18"/>
                      </a:lnTo>
                      <a:lnTo>
                        <a:pt x="19" y="13"/>
                      </a:lnTo>
                      <a:lnTo>
                        <a:pt x="11" y="5"/>
                      </a:lnTo>
                      <a:lnTo>
                        <a:pt x="3" y="0"/>
                      </a:lnTo>
                      <a:lnTo>
                        <a:pt x="0" y="5"/>
                      </a:lnTo>
                      <a:lnTo>
                        <a:pt x="8" y="11"/>
                      </a:lnTo>
                      <a:lnTo>
                        <a:pt x="16" y="16"/>
                      </a:lnTo>
                      <a:lnTo>
                        <a:pt x="21" y="21"/>
                      </a:lnTo>
                      <a:lnTo>
                        <a:pt x="29" y="29"/>
                      </a:lnTo>
                      <a:lnTo>
                        <a:pt x="34" y="37"/>
                      </a:lnTo>
                      <a:lnTo>
                        <a:pt x="37" y="45"/>
                      </a:lnTo>
                      <a:lnTo>
                        <a:pt x="40" y="52"/>
                      </a:lnTo>
                      <a:lnTo>
                        <a:pt x="42" y="60"/>
                      </a:lnTo>
                      <a:lnTo>
                        <a:pt x="45" y="6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57" name="Freeform 193"/>
                <p:cNvSpPr>
                  <a:spLocks/>
                </p:cNvSpPr>
                <p:nvPr/>
              </p:nvSpPr>
              <p:spPr bwMode="auto">
                <a:xfrm>
                  <a:off x="3707" y="1888"/>
                  <a:ext cx="29" cy="37"/>
                </a:xfrm>
                <a:custGeom>
                  <a:avLst/>
                  <a:gdLst>
                    <a:gd name="T0" fmla="*/ 3 w 29"/>
                    <a:gd name="T1" fmla="*/ 37 h 37"/>
                    <a:gd name="T2" fmla="*/ 3 w 29"/>
                    <a:gd name="T3" fmla="*/ 37 h 37"/>
                    <a:gd name="T4" fmla="*/ 8 w 29"/>
                    <a:gd name="T5" fmla="*/ 34 h 37"/>
                    <a:gd name="T6" fmla="*/ 13 w 29"/>
                    <a:gd name="T7" fmla="*/ 29 h 37"/>
                    <a:gd name="T8" fmla="*/ 18 w 29"/>
                    <a:gd name="T9" fmla="*/ 27 h 37"/>
                    <a:gd name="T10" fmla="*/ 21 w 29"/>
                    <a:gd name="T11" fmla="*/ 21 h 37"/>
                    <a:gd name="T12" fmla="*/ 26 w 29"/>
                    <a:gd name="T13" fmla="*/ 16 h 37"/>
                    <a:gd name="T14" fmla="*/ 29 w 29"/>
                    <a:gd name="T15" fmla="*/ 11 h 37"/>
                    <a:gd name="T16" fmla="*/ 29 w 29"/>
                    <a:gd name="T17" fmla="*/ 6 h 37"/>
                    <a:gd name="T18" fmla="*/ 29 w 29"/>
                    <a:gd name="T19" fmla="*/ 0 h 37"/>
                    <a:gd name="T20" fmla="*/ 26 w 29"/>
                    <a:gd name="T21" fmla="*/ 0 h 37"/>
                    <a:gd name="T22" fmla="*/ 26 w 29"/>
                    <a:gd name="T23" fmla="*/ 6 h 37"/>
                    <a:gd name="T24" fmla="*/ 26 w 29"/>
                    <a:gd name="T25" fmla="*/ 11 h 37"/>
                    <a:gd name="T26" fmla="*/ 24 w 29"/>
                    <a:gd name="T27" fmla="*/ 13 h 37"/>
                    <a:gd name="T28" fmla="*/ 18 w 29"/>
                    <a:gd name="T29" fmla="*/ 19 h 37"/>
                    <a:gd name="T30" fmla="*/ 16 w 29"/>
                    <a:gd name="T31" fmla="*/ 24 h 37"/>
                    <a:gd name="T32" fmla="*/ 10 w 29"/>
                    <a:gd name="T33" fmla="*/ 27 h 37"/>
                    <a:gd name="T34" fmla="*/ 5 w 29"/>
                    <a:gd name="T35" fmla="*/ 32 h 37"/>
                    <a:gd name="T36" fmla="*/ 0 w 29"/>
                    <a:gd name="T37" fmla="*/ 34 h 37"/>
                    <a:gd name="T38" fmla="*/ 0 w 29"/>
                    <a:gd name="T39" fmla="*/ 34 h 37"/>
                    <a:gd name="T40" fmla="*/ 3 w 29"/>
                    <a:gd name="T41" fmla="*/ 37 h 3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9"/>
                    <a:gd name="T64" fmla="*/ 0 h 37"/>
                    <a:gd name="T65" fmla="*/ 29 w 29"/>
                    <a:gd name="T66" fmla="*/ 37 h 37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9" h="37">
                      <a:moveTo>
                        <a:pt x="3" y="37"/>
                      </a:moveTo>
                      <a:lnTo>
                        <a:pt x="3" y="37"/>
                      </a:lnTo>
                      <a:lnTo>
                        <a:pt x="8" y="34"/>
                      </a:lnTo>
                      <a:lnTo>
                        <a:pt x="13" y="29"/>
                      </a:lnTo>
                      <a:lnTo>
                        <a:pt x="18" y="27"/>
                      </a:lnTo>
                      <a:lnTo>
                        <a:pt x="21" y="21"/>
                      </a:lnTo>
                      <a:lnTo>
                        <a:pt x="26" y="16"/>
                      </a:lnTo>
                      <a:lnTo>
                        <a:pt x="29" y="11"/>
                      </a:lnTo>
                      <a:lnTo>
                        <a:pt x="29" y="6"/>
                      </a:lnTo>
                      <a:lnTo>
                        <a:pt x="29" y="0"/>
                      </a:lnTo>
                      <a:lnTo>
                        <a:pt x="26" y="0"/>
                      </a:lnTo>
                      <a:lnTo>
                        <a:pt x="26" y="6"/>
                      </a:lnTo>
                      <a:lnTo>
                        <a:pt x="26" y="11"/>
                      </a:lnTo>
                      <a:lnTo>
                        <a:pt x="24" y="13"/>
                      </a:lnTo>
                      <a:lnTo>
                        <a:pt x="18" y="19"/>
                      </a:lnTo>
                      <a:lnTo>
                        <a:pt x="16" y="24"/>
                      </a:lnTo>
                      <a:lnTo>
                        <a:pt x="10" y="27"/>
                      </a:lnTo>
                      <a:lnTo>
                        <a:pt x="5" y="32"/>
                      </a:lnTo>
                      <a:lnTo>
                        <a:pt x="0" y="34"/>
                      </a:lnTo>
                      <a:lnTo>
                        <a:pt x="3" y="37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58" name="Freeform 194"/>
                <p:cNvSpPr>
                  <a:spLocks/>
                </p:cNvSpPr>
                <p:nvPr/>
              </p:nvSpPr>
              <p:spPr bwMode="auto">
                <a:xfrm>
                  <a:off x="3670" y="1920"/>
                  <a:ext cx="40" cy="8"/>
                </a:xfrm>
                <a:custGeom>
                  <a:avLst/>
                  <a:gdLst>
                    <a:gd name="T0" fmla="*/ 0 w 40"/>
                    <a:gd name="T1" fmla="*/ 2 h 8"/>
                    <a:gd name="T2" fmla="*/ 0 w 40"/>
                    <a:gd name="T3" fmla="*/ 2 h 8"/>
                    <a:gd name="T4" fmla="*/ 6 w 40"/>
                    <a:gd name="T5" fmla="*/ 5 h 8"/>
                    <a:gd name="T6" fmla="*/ 11 w 40"/>
                    <a:gd name="T7" fmla="*/ 8 h 8"/>
                    <a:gd name="T8" fmla="*/ 16 w 40"/>
                    <a:gd name="T9" fmla="*/ 8 h 8"/>
                    <a:gd name="T10" fmla="*/ 19 w 40"/>
                    <a:gd name="T11" fmla="*/ 8 h 8"/>
                    <a:gd name="T12" fmla="*/ 24 w 40"/>
                    <a:gd name="T13" fmla="*/ 8 h 8"/>
                    <a:gd name="T14" fmla="*/ 29 w 40"/>
                    <a:gd name="T15" fmla="*/ 8 h 8"/>
                    <a:gd name="T16" fmla="*/ 34 w 40"/>
                    <a:gd name="T17" fmla="*/ 8 h 8"/>
                    <a:gd name="T18" fmla="*/ 40 w 40"/>
                    <a:gd name="T19" fmla="*/ 5 h 8"/>
                    <a:gd name="T20" fmla="*/ 37 w 40"/>
                    <a:gd name="T21" fmla="*/ 2 h 8"/>
                    <a:gd name="T22" fmla="*/ 34 w 40"/>
                    <a:gd name="T23" fmla="*/ 2 h 8"/>
                    <a:gd name="T24" fmla="*/ 29 w 40"/>
                    <a:gd name="T25" fmla="*/ 5 h 8"/>
                    <a:gd name="T26" fmla="*/ 24 w 40"/>
                    <a:gd name="T27" fmla="*/ 5 h 8"/>
                    <a:gd name="T28" fmla="*/ 19 w 40"/>
                    <a:gd name="T29" fmla="*/ 5 h 8"/>
                    <a:gd name="T30" fmla="*/ 16 w 40"/>
                    <a:gd name="T31" fmla="*/ 5 h 8"/>
                    <a:gd name="T32" fmla="*/ 11 w 40"/>
                    <a:gd name="T33" fmla="*/ 2 h 8"/>
                    <a:gd name="T34" fmla="*/ 8 w 40"/>
                    <a:gd name="T35" fmla="*/ 2 h 8"/>
                    <a:gd name="T36" fmla="*/ 3 w 40"/>
                    <a:gd name="T37" fmla="*/ 0 h 8"/>
                    <a:gd name="T38" fmla="*/ 3 w 40"/>
                    <a:gd name="T39" fmla="*/ 0 h 8"/>
                    <a:gd name="T40" fmla="*/ 0 w 40"/>
                    <a:gd name="T41" fmla="*/ 2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0"/>
                    <a:gd name="T64" fmla="*/ 0 h 8"/>
                    <a:gd name="T65" fmla="*/ 40 w 40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0" h="8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6" y="5"/>
                      </a:lnTo>
                      <a:lnTo>
                        <a:pt x="11" y="8"/>
                      </a:lnTo>
                      <a:lnTo>
                        <a:pt x="16" y="8"/>
                      </a:lnTo>
                      <a:lnTo>
                        <a:pt x="19" y="8"/>
                      </a:lnTo>
                      <a:lnTo>
                        <a:pt x="24" y="8"/>
                      </a:lnTo>
                      <a:lnTo>
                        <a:pt x="29" y="8"/>
                      </a:lnTo>
                      <a:lnTo>
                        <a:pt x="34" y="8"/>
                      </a:lnTo>
                      <a:lnTo>
                        <a:pt x="40" y="5"/>
                      </a:lnTo>
                      <a:lnTo>
                        <a:pt x="37" y="2"/>
                      </a:lnTo>
                      <a:lnTo>
                        <a:pt x="34" y="2"/>
                      </a:lnTo>
                      <a:lnTo>
                        <a:pt x="29" y="5"/>
                      </a:lnTo>
                      <a:lnTo>
                        <a:pt x="24" y="5"/>
                      </a:lnTo>
                      <a:lnTo>
                        <a:pt x="19" y="5"/>
                      </a:lnTo>
                      <a:lnTo>
                        <a:pt x="16" y="5"/>
                      </a:lnTo>
                      <a:lnTo>
                        <a:pt x="11" y="2"/>
                      </a:lnTo>
                      <a:lnTo>
                        <a:pt x="8" y="2"/>
                      </a:lnTo>
                      <a:lnTo>
                        <a:pt x="3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59" name="Freeform 195"/>
                <p:cNvSpPr>
                  <a:spLocks/>
                </p:cNvSpPr>
                <p:nvPr/>
              </p:nvSpPr>
              <p:spPr bwMode="auto">
                <a:xfrm>
                  <a:off x="3668" y="1899"/>
                  <a:ext cx="8" cy="23"/>
                </a:xfrm>
                <a:custGeom>
                  <a:avLst/>
                  <a:gdLst>
                    <a:gd name="T0" fmla="*/ 2 w 8"/>
                    <a:gd name="T1" fmla="*/ 0 h 23"/>
                    <a:gd name="T2" fmla="*/ 2 w 8"/>
                    <a:gd name="T3" fmla="*/ 0 h 23"/>
                    <a:gd name="T4" fmla="*/ 2 w 8"/>
                    <a:gd name="T5" fmla="*/ 2 h 23"/>
                    <a:gd name="T6" fmla="*/ 2 w 8"/>
                    <a:gd name="T7" fmla="*/ 5 h 23"/>
                    <a:gd name="T8" fmla="*/ 2 w 8"/>
                    <a:gd name="T9" fmla="*/ 8 h 23"/>
                    <a:gd name="T10" fmla="*/ 2 w 8"/>
                    <a:gd name="T11" fmla="*/ 10 h 23"/>
                    <a:gd name="T12" fmla="*/ 0 w 8"/>
                    <a:gd name="T13" fmla="*/ 16 h 23"/>
                    <a:gd name="T14" fmla="*/ 0 w 8"/>
                    <a:gd name="T15" fmla="*/ 18 h 23"/>
                    <a:gd name="T16" fmla="*/ 0 w 8"/>
                    <a:gd name="T17" fmla="*/ 21 h 23"/>
                    <a:gd name="T18" fmla="*/ 2 w 8"/>
                    <a:gd name="T19" fmla="*/ 23 h 23"/>
                    <a:gd name="T20" fmla="*/ 5 w 8"/>
                    <a:gd name="T21" fmla="*/ 21 h 23"/>
                    <a:gd name="T22" fmla="*/ 5 w 8"/>
                    <a:gd name="T23" fmla="*/ 18 h 23"/>
                    <a:gd name="T24" fmla="*/ 5 w 8"/>
                    <a:gd name="T25" fmla="*/ 18 h 23"/>
                    <a:gd name="T26" fmla="*/ 5 w 8"/>
                    <a:gd name="T27" fmla="*/ 16 h 23"/>
                    <a:gd name="T28" fmla="*/ 5 w 8"/>
                    <a:gd name="T29" fmla="*/ 13 h 23"/>
                    <a:gd name="T30" fmla="*/ 5 w 8"/>
                    <a:gd name="T31" fmla="*/ 8 h 23"/>
                    <a:gd name="T32" fmla="*/ 5 w 8"/>
                    <a:gd name="T33" fmla="*/ 5 h 23"/>
                    <a:gd name="T34" fmla="*/ 8 w 8"/>
                    <a:gd name="T35" fmla="*/ 2 h 23"/>
                    <a:gd name="T36" fmla="*/ 5 w 8"/>
                    <a:gd name="T37" fmla="*/ 0 h 23"/>
                    <a:gd name="T38" fmla="*/ 5 w 8"/>
                    <a:gd name="T39" fmla="*/ 0 h 23"/>
                    <a:gd name="T40" fmla="*/ 2 w 8"/>
                    <a:gd name="T41" fmla="*/ 0 h 2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8"/>
                    <a:gd name="T64" fmla="*/ 0 h 23"/>
                    <a:gd name="T65" fmla="*/ 8 w 8"/>
                    <a:gd name="T66" fmla="*/ 23 h 2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8" h="23">
                      <a:moveTo>
                        <a:pt x="2" y="0"/>
                      </a:moveTo>
                      <a:lnTo>
                        <a:pt x="2" y="0"/>
                      </a:lnTo>
                      <a:lnTo>
                        <a:pt x="2" y="2"/>
                      </a:lnTo>
                      <a:lnTo>
                        <a:pt x="2" y="5"/>
                      </a:lnTo>
                      <a:lnTo>
                        <a:pt x="2" y="8"/>
                      </a:lnTo>
                      <a:lnTo>
                        <a:pt x="2" y="10"/>
                      </a:lnTo>
                      <a:lnTo>
                        <a:pt x="0" y="16"/>
                      </a:lnTo>
                      <a:lnTo>
                        <a:pt x="0" y="18"/>
                      </a:lnTo>
                      <a:lnTo>
                        <a:pt x="0" y="21"/>
                      </a:lnTo>
                      <a:lnTo>
                        <a:pt x="2" y="23"/>
                      </a:lnTo>
                      <a:lnTo>
                        <a:pt x="5" y="21"/>
                      </a:lnTo>
                      <a:lnTo>
                        <a:pt x="5" y="18"/>
                      </a:lnTo>
                      <a:lnTo>
                        <a:pt x="5" y="16"/>
                      </a:lnTo>
                      <a:lnTo>
                        <a:pt x="5" y="13"/>
                      </a:lnTo>
                      <a:lnTo>
                        <a:pt x="5" y="8"/>
                      </a:lnTo>
                      <a:lnTo>
                        <a:pt x="5" y="5"/>
                      </a:lnTo>
                      <a:lnTo>
                        <a:pt x="8" y="2"/>
                      </a:lnTo>
                      <a:lnTo>
                        <a:pt x="5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60" name="Freeform 196"/>
                <p:cNvSpPr>
                  <a:spLocks/>
                </p:cNvSpPr>
                <p:nvPr/>
              </p:nvSpPr>
              <p:spPr bwMode="auto">
                <a:xfrm>
                  <a:off x="3657" y="1878"/>
                  <a:ext cx="16" cy="21"/>
                </a:xfrm>
                <a:custGeom>
                  <a:avLst/>
                  <a:gdLst>
                    <a:gd name="T0" fmla="*/ 0 w 16"/>
                    <a:gd name="T1" fmla="*/ 2 h 21"/>
                    <a:gd name="T2" fmla="*/ 0 w 16"/>
                    <a:gd name="T3" fmla="*/ 2 h 21"/>
                    <a:gd name="T4" fmla="*/ 3 w 16"/>
                    <a:gd name="T5" fmla="*/ 5 h 21"/>
                    <a:gd name="T6" fmla="*/ 6 w 16"/>
                    <a:gd name="T7" fmla="*/ 5 h 21"/>
                    <a:gd name="T8" fmla="*/ 6 w 16"/>
                    <a:gd name="T9" fmla="*/ 8 h 21"/>
                    <a:gd name="T10" fmla="*/ 8 w 16"/>
                    <a:gd name="T11" fmla="*/ 10 h 21"/>
                    <a:gd name="T12" fmla="*/ 11 w 16"/>
                    <a:gd name="T13" fmla="*/ 13 h 21"/>
                    <a:gd name="T14" fmla="*/ 11 w 16"/>
                    <a:gd name="T15" fmla="*/ 16 h 21"/>
                    <a:gd name="T16" fmla="*/ 13 w 16"/>
                    <a:gd name="T17" fmla="*/ 18 h 21"/>
                    <a:gd name="T18" fmla="*/ 13 w 16"/>
                    <a:gd name="T19" fmla="*/ 21 h 21"/>
                    <a:gd name="T20" fmla="*/ 16 w 16"/>
                    <a:gd name="T21" fmla="*/ 21 h 21"/>
                    <a:gd name="T22" fmla="*/ 16 w 16"/>
                    <a:gd name="T23" fmla="*/ 16 h 21"/>
                    <a:gd name="T24" fmla="*/ 13 w 16"/>
                    <a:gd name="T25" fmla="*/ 13 h 21"/>
                    <a:gd name="T26" fmla="*/ 13 w 16"/>
                    <a:gd name="T27" fmla="*/ 10 h 21"/>
                    <a:gd name="T28" fmla="*/ 11 w 16"/>
                    <a:gd name="T29" fmla="*/ 8 h 21"/>
                    <a:gd name="T30" fmla="*/ 8 w 16"/>
                    <a:gd name="T31" fmla="*/ 5 h 21"/>
                    <a:gd name="T32" fmla="*/ 6 w 16"/>
                    <a:gd name="T33" fmla="*/ 2 h 21"/>
                    <a:gd name="T34" fmla="*/ 3 w 16"/>
                    <a:gd name="T35" fmla="*/ 0 h 21"/>
                    <a:gd name="T36" fmla="*/ 0 w 16"/>
                    <a:gd name="T37" fmla="*/ 0 h 21"/>
                    <a:gd name="T38" fmla="*/ 0 w 16"/>
                    <a:gd name="T39" fmla="*/ 0 h 21"/>
                    <a:gd name="T40" fmla="*/ 0 w 16"/>
                    <a:gd name="T41" fmla="*/ 2 h 2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21"/>
                    <a:gd name="T65" fmla="*/ 16 w 16"/>
                    <a:gd name="T66" fmla="*/ 21 h 2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21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3" y="5"/>
                      </a:lnTo>
                      <a:lnTo>
                        <a:pt x="6" y="5"/>
                      </a:lnTo>
                      <a:lnTo>
                        <a:pt x="6" y="8"/>
                      </a:lnTo>
                      <a:lnTo>
                        <a:pt x="8" y="10"/>
                      </a:lnTo>
                      <a:lnTo>
                        <a:pt x="11" y="13"/>
                      </a:lnTo>
                      <a:lnTo>
                        <a:pt x="11" y="16"/>
                      </a:lnTo>
                      <a:lnTo>
                        <a:pt x="13" y="18"/>
                      </a:lnTo>
                      <a:lnTo>
                        <a:pt x="13" y="21"/>
                      </a:lnTo>
                      <a:lnTo>
                        <a:pt x="16" y="21"/>
                      </a:lnTo>
                      <a:lnTo>
                        <a:pt x="16" y="16"/>
                      </a:lnTo>
                      <a:lnTo>
                        <a:pt x="13" y="13"/>
                      </a:lnTo>
                      <a:lnTo>
                        <a:pt x="13" y="10"/>
                      </a:lnTo>
                      <a:lnTo>
                        <a:pt x="11" y="8"/>
                      </a:lnTo>
                      <a:lnTo>
                        <a:pt x="8" y="5"/>
                      </a:lnTo>
                      <a:lnTo>
                        <a:pt x="6" y="2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61" name="Freeform 197"/>
                <p:cNvSpPr>
                  <a:spLocks/>
                </p:cNvSpPr>
                <p:nvPr/>
              </p:nvSpPr>
              <p:spPr bwMode="auto">
                <a:xfrm>
                  <a:off x="3618" y="1873"/>
                  <a:ext cx="39" cy="7"/>
                </a:xfrm>
                <a:custGeom>
                  <a:avLst/>
                  <a:gdLst>
                    <a:gd name="T0" fmla="*/ 3 w 39"/>
                    <a:gd name="T1" fmla="*/ 5 h 7"/>
                    <a:gd name="T2" fmla="*/ 3 w 39"/>
                    <a:gd name="T3" fmla="*/ 5 h 7"/>
                    <a:gd name="T4" fmla="*/ 8 w 39"/>
                    <a:gd name="T5" fmla="*/ 5 h 7"/>
                    <a:gd name="T6" fmla="*/ 10 w 39"/>
                    <a:gd name="T7" fmla="*/ 5 h 7"/>
                    <a:gd name="T8" fmla="*/ 16 w 39"/>
                    <a:gd name="T9" fmla="*/ 5 h 7"/>
                    <a:gd name="T10" fmla="*/ 21 w 39"/>
                    <a:gd name="T11" fmla="*/ 5 h 7"/>
                    <a:gd name="T12" fmla="*/ 26 w 39"/>
                    <a:gd name="T13" fmla="*/ 5 h 7"/>
                    <a:gd name="T14" fmla="*/ 29 w 39"/>
                    <a:gd name="T15" fmla="*/ 5 h 7"/>
                    <a:gd name="T16" fmla="*/ 34 w 39"/>
                    <a:gd name="T17" fmla="*/ 7 h 7"/>
                    <a:gd name="T18" fmla="*/ 39 w 39"/>
                    <a:gd name="T19" fmla="*/ 7 h 7"/>
                    <a:gd name="T20" fmla="*/ 39 w 39"/>
                    <a:gd name="T21" fmla="*/ 5 h 7"/>
                    <a:gd name="T22" fmla="*/ 37 w 39"/>
                    <a:gd name="T23" fmla="*/ 2 h 7"/>
                    <a:gd name="T24" fmla="*/ 31 w 39"/>
                    <a:gd name="T25" fmla="*/ 2 h 7"/>
                    <a:gd name="T26" fmla="*/ 26 w 39"/>
                    <a:gd name="T27" fmla="*/ 0 h 7"/>
                    <a:gd name="T28" fmla="*/ 21 w 39"/>
                    <a:gd name="T29" fmla="*/ 0 h 7"/>
                    <a:gd name="T30" fmla="*/ 16 w 39"/>
                    <a:gd name="T31" fmla="*/ 0 h 7"/>
                    <a:gd name="T32" fmla="*/ 10 w 39"/>
                    <a:gd name="T33" fmla="*/ 0 h 7"/>
                    <a:gd name="T34" fmla="*/ 5 w 39"/>
                    <a:gd name="T35" fmla="*/ 2 h 7"/>
                    <a:gd name="T36" fmla="*/ 0 w 39"/>
                    <a:gd name="T37" fmla="*/ 2 h 7"/>
                    <a:gd name="T38" fmla="*/ 0 w 39"/>
                    <a:gd name="T39" fmla="*/ 2 h 7"/>
                    <a:gd name="T40" fmla="*/ 3 w 39"/>
                    <a:gd name="T41" fmla="*/ 5 h 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9"/>
                    <a:gd name="T64" fmla="*/ 0 h 7"/>
                    <a:gd name="T65" fmla="*/ 39 w 39"/>
                    <a:gd name="T66" fmla="*/ 7 h 7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9" h="7">
                      <a:moveTo>
                        <a:pt x="3" y="5"/>
                      </a:moveTo>
                      <a:lnTo>
                        <a:pt x="3" y="5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16" y="5"/>
                      </a:lnTo>
                      <a:lnTo>
                        <a:pt x="21" y="5"/>
                      </a:lnTo>
                      <a:lnTo>
                        <a:pt x="26" y="5"/>
                      </a:lnTo>
                      <a:lnTo>
                        <a:pt x="29" y="5"/>
                      </a:lnTo>
                      <a:lnTo>
                        <a:pt x="34" y="7"/>
                      </a:lnTo>
                      <a:lnTo>
                        <a:pt x="39" y="7"/>
                      </a:lnTo>
                      <a:lnTo>
                        <a:pt x="39" y="5"/>
                      </a:lnTo>
                      <a:lnTo>
                        <a:pt x="37" y="2"/>
                      </a:lnTo>
                      <a:lnTo>
                        <a:pt x="31" y="2"/>
                      </a:lnTo>
                      <a:lnTo>
                        <a:pt x="26" y="0"/>
                      </a:lnTo>
                      <a:lnTo>
                        <a:pt x="21" y="0"/>
                      </a:lnTo>
                      <a:lnTo>
                        <a:pt x="16" y="0"/>
                      </a:lnTo>
                      <a:lnTo>
                        <a:pt x="10" y="0"/>
                      </a:lnTo>
                      <a:lnTo>
                        <a:pt x="5" y="2"/>
                      </a:lnTo>
                      <a:lnTo>
                        <a:pt x="0" y="2"/>
                      </a:lnTo>
                      <a:lnTo>
                        <a:pt x="3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62" name="Freeform 198"/>
                <p:cNvSpPr>
                  <a:spLocks/>
                </p:cNvSpPr>
                <p:nvPr/>
              </p:nvSpPr>
              <p:spPr bwMode="auto">
                <a:xfrm>
                  <a:off x="3584" y="1875"/>
                  <a:ext cx="37" cy="29"/>
                </a:xfrm>
                <a:custGeom>
                  <a:avLst/>
                  <a:gdLst>
                    <a:gd name="T0" fmla="*/ 3 w 37"/>
                    <a:gd name="T1" fmla="*/ 29 h 29"/>
                    <a:gd name="T2" fmla="*/ 8 w 37"/>
                    <a:gd name="T3" fmla="*/ 26 h 29"/>
                    <a:gd name="T4" fmla="*/ 10 w 37"/>
                    <a:gd name="T5" fmla="*/ 21 h 29"/>
                    <a:gd name="T6" fmla="*/ 16 w 37"/>
                    <a:gd name="T7" fmla="*/ 19 h 29"/>
                    <a:gd name="T8" fmla="*/ 18 w 37"/>
                    <a:gd name="T9" fmla="*/ 13 h 29"/>
                    <a:gd name="T10" fmla="*/ 24 w 37"/>
                    <a:gd name="T11" fmla="*/ 11 h 29"/>
                    <a:gd name="T12" fmla="*/ 26 w 37"/>
                    <a:gd name="T13" fmla="*/ 8 h 29"/>
                    <a:gd name="T14" fmla="*/ 31 w 37"/>
                    <a:gd name="T15" fmla="*/ 5 h 29"/>
                    <a:gd name="T16" fmla="*/ 37 w 37"/>
                    <a:gd name="T17" fmla="*/ 3 h 29"/>
                    <a:gd name="T18" fmla="*/ 34 w 37"/>
                    <a:gd name="T19" fmla="*/ 0 h 29"/>
                    <a:gd name="T20" fmla="*/ 31 w 37"/>
                    <a:gd name="T21" fmla="*/ 3 h 29"/>
                    <a:gd name="T22" fmla="*/ 26 w 37"/>
                    <a:gd name="T23" fmla="*/ 5 h 29"/>
                    <a:gd name="T24" fmla="*/ 21 w 37"/>
                    <a:gd name="T25" fmla="*/ 8 h 29"/>
                    <a:gd name="T26" fmla="*/ 16 w 37"/>
                    <a:gd name="T27" fmla="*/ 11 h 29"/>
                    <a:gd name="T28" fmla="*/ 13 w 37"/>
                    <a:gd name="T29" fmla="*/ 16 h 29"/>
                    <a:gd name="T30" fmla="*/ 8 w 37"/>
                    <a:gd name="T31" fmla="*/ 19 h 29"/>
                    <a:gd name="T32" fmla="*/ 5 w 37"/>
                    <a:gd name="T33" fmla="*/ 24 h 29"/>
                    <a:gd name="T34" fmla="*/ 0 w 37"/>
                    <a:gd name="T35" fmla="*/ 26 h 29"/>
                    <a:gd name="T36" fmla="*/ 3 w 37"/>
                    <a:gd name="T37" fmla="*/ 29 h 29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37"/>
                    <a:gd name="T58" fmla="*/ 0 h 29"/>
                    <a:gd name="T59" fmla="*/ 37 w 37"/>
                    <a:gd name="T60" fmla="*/ 29 h 29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37" h="29">
                      <a:moveTo>
                        <a:pt x="3" y="29"/>
                      </a:moveTo>
                      <a:lnTo>
                        <a:pt x="8" y="26"/>
                      </a:lnTo>
                      <a:lnTo>
                        <a:pt x="10" y="21"/>
                      </a:lnTo>
                      <a:lnTo>
                        <a:pt x="16" y="19"/>
                      </a:lnTo>
                      <a:lnTo>
                        <a:pt x="18" y="13"/>
                      </a:lnTo>
                      <a:lnTo>
                        <a:pt x="24" y="11"/>
                      </a:lnTo>
                      <a:lnTo>
                        <a:pt x="26" y="8"/>
                      </a:lnTo>
                      <a:lnTo>
                        <a:pt x="31" y="5"/>
                      </a:lnTo>
                      <a:lnTo>
                        <a:pt x="37" y="3"/>
                      </a:lnTo>
                      <a:lnTo>
                        <a:pt x="34" y="0"/>
                      </a:lnTo>
                      <a:lnTo>
                        <a:pt x="31" y="3"/>
                      </a:lnTo>
                      <a:lnTo>
                        <a:pt x="26" y="5"/>
                      </a:lnTo>
                      <a:lnTo>
                        <a:pt x="21" y="8"/>
                      </a:lnTo>
                      <a:lnTo>
                        <a:pt x="16" y="11"/>
                      </a:lnTo>
                      <a:lnTo>
                        <a:pt x="13" y="16"/>
                      </a:lnTo>
                      <a:lnTo>
                        <a:pt x="8" y="19"/>
                      </a:lnTo>
                      <a:lnTo>
                        <a:pt x="5" y="24"/>
                      </a:lnTo>
                      <a:lnTo>
                        <a:pt x="0" y="26"/>
                      </a:lnTo>
                      <a:lnTo>
                        <a:pt x="3" y="29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63" name="Freeform 199"/>
                <p:cNvSpPr>
                  <a:spLocks/>
                </p:cNvSpPr>
                <p:nvPr/>
              </p:nvSpPr>
              <p:spPr bwMode="auto">
                <a:xfrm>
                  <a:off x="3181" y="1820"/>
                  <a:ext cx="338" cy="92"/>
                </a:xfrm>
                <a:custGeom>
                  <a:avLst/>
                  <a:gdLst>
                    <a:gd name="T0" fmla="*/ 0 w 338"/>
                    <a:gd name="T1" fmla="*/ 16 h 92"/>
                    <a:gd name="T2" fmla="*/ 0 w 338"/>
                    <a:gd name="T3" fmla="*/ 42 h 92"/>
                    <a:gd name="T4" fmla="*/ 3 w 338"/>
                    <a:gd name="T5" fmla="*/ 66 h 92"/>
                    <a:gd name="T6" fmla="*/ 5 w 338"/>
                    <a:gd name="T7" fmla="*/ 76 h 92"/>
                    <a:gd name="T8" fmla="*/ 11 w 338"/>
                    <a:gd name="T9" fmla="*/ 84 h 92"/>
                    <a:gd name="T10" fmla="*/ 50 w 338"/>
                    <a:gd name="T11" fmla="*/ 87 h 92"/>
                    <a:gd name="T12" fmla="*/ 89 w 338"/>
                    <a:gd name="T13" fmla="*/ 87 h 92"/>
                    <a:gd name="T14" fmla="*/ 126 w 338"/>
                    <a:gd name="T15" fmla="*/ 87 h 92"/>
                    <a:gd name="T16" fmla="*/ 165 w 338"/>
                    <a:gd name="T17" fmla="*/ 87 h 92"/>
                    <a:gd name="T18" fmla="*/ 209 w 338"/>
                    <a:gd name="T19" fmla="*/ 89 h 92"/>
                    <a:gd name="T20" fmla="*/ 251 w 338"/>
                    <a:gd name="T21" fmla="*/ 89 h 92"/>
                    <a:gd name="T22" fmla="*/ 270 w 338"/>
                    <a:gd name="T23" fmla="*/ 92 h 92"/>
                    <a:gd name="T24" fmla="*/ 288 w 338"/>
                    <a:gd name="T25" fmla="*/ 92 h 92"/>
                    <a:gd name="T26" fmla="*/ 304 w 338"/>
                    <a:gd name="T27" fmla="*/ 89 h 92"/>
                    <a:gd name="T28" fmla="*/ 319 w 338"/>
                    <a:gd name="T29" fmla="*/ 81 h 92"/>
                    <a:gd name="T30" fmla="*/ 330 w 338"/>
                    <a:gd name="T31" fmla="*/ 66 h 92"/>
                    <a:gd name="T32" fmla="*/ 335 w 338"/>
                    <a:gd name="T33" fmla="*/ 45 h 92"/>
                    <a:gd name="T34" fmla="*/ 338 w 338"/>
                    <a:gd name="T35" fmla="*/ 26 h 92"/>
                    <a:gd name="T36" fmla="*/ 338 w 338"/>
                    <a:gd name="T37" fmla="*/ 19 h 92"/>
                    <a:gd name="T38" fmla="*/ 335 w 338"/>
                    <a:gd name="T39" fmla="*/ 13 h 92"/>
                    <a:gd name="T40" fmla="*/ 332 w 338"/>
                    <a:gd name="T41" fmla="*/ 8 h 92"/>
                    <a:gd name="T42" fmla="*/ 325 w 338"/>
                    <a:gd name="T43" fmla="*/ 5 h 92"/>
                    <a:gd name="T44" fmla="*/ 309 w 338"/>
                    <a:gd name="T45" fmla="*/ 3 h 92"/>
                    <a:gd name="T46" fmla="*/ 293 w 338"/>
                    <a:gd name="T47" fmla="*/ 0 h 92"/>
                    <a:gd name="T48" fmla="*/ 285 w 338"/>
                    <a:gd name="T49" fmla="*/ 0 h 92"/>
                    <a:gd name="T50" fmla="*/ 280 w 338"/>
                    <a:gd name="T51" fmla="*/ 0 h 92"/>
                    <a:gd name="T52" fmla="*/ 275 w 338"/>
                    <a:gd name="T53" fmla="*/ 0 h 92"/>
                    <a:gd name="T54" fmla="*/ 264 w 338"/>
                    <a:gd name="T55" fmla="*/ 0 h 92"/>
                    <a:gd name="T56" fmla="*/ 251 w 338"/>
                    <a:gd name="T57" fmla="*/ 3 h 92"/>
                    <a:gd name="T58" fmla="*/ 233 w 338"/>
                    <a:gd name="T59" fmla="*/ 3 h 92"/>
                    <a:gd name="T60" fmla="*/ 209 w 338"/>
                    <a:gd name="T61" fmla="*/ 3 h 92"/>
                    <a:gd name="T62" fmla="*/ 186 w 338"/>
                    <a:gd name="T63" fmla="*/ 5 h 92"/>
                    <a:gd name="T64" fmla="*/ 136 w 338"/>
                    <a:gd name="T65" fmla="*/ 8 h 92"/>
                    <a:gd name="T66" fmla="*/ 87 w 338"/>
                    <a:gd name="T67" fmla="*/ 11 h 92"/>
                    <a:gd name="T68" fmla="*/ 63 w 338"/>
                    <a:gd name="T69" fmla="*/ 13 h 92"/>
                    <a:gd name="T70" fmla="*/ 42 w 338"/>
                    <a:gd name="T71" fmla="*/ 13 h 92"/>
                    <a:gd name="T72" fmla="*/ 26 w 338"/>
                    <a:gd name="T73" fmla="*/ 13 h 92"/>
                    <a:gd name="T74" fmla="*/ 11 w 338"/>
                    <a:gd name="T75" fmla="*/ 16 h 92"/>
                    <a:gd name="T76" fmla="*/ 3 w 338"/>
                    <a:gd name="T77" fmla="*/ 16 h 92"/>
                    <a:gd name="T78" fmla="*/ 0 w 338"/>
                    <a:gd name="T79" fmla="*/ 16 h 92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338"/>
                    <a:gd name="T121" fmla="*/ 0 h 92"/>
                    <a:gd name="T122" fmla="*/ 338 w 338"/>
                    <a:gd name="T123" fmla="*/ 92 h 92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338" h="92">
                      <a:moveTo>
                        <a:pt x="0" y="16"/>
                      </a:moveTo>
                      <a:lnTo>
                        <a:pt x="0" y="42"/>
                      </a:lnTo>
                      <a:lnTo>
                        <a:pt x="3" y="66"/>
                      </a:lnTo>
                      <a:lnTo>
                        <a:pt x="5" y="76"/>
                      </a:lnTo>
                      <a:lnTo>
                        <a:pt x="11" y="84"/>
                      </a:lnTo>
                      <a:lnTo>
                        <a:pt x="50" y="87"/>
                      </a:lnTo>
                      <a:lnTo>
                        <a:pt x="89" y="87"/>
                      </a:lnTo>
                      <a:lnTo>
                        <a:pt x="126" y="87"/>
                      </a:lnTo>
                      <a:lnTo>
                        <a:pt x="165" y="87"/>
                      </a:lnTo>
                      <a:lnTo>
                        <a:pt x="209" y="89"/>
                      </a:lnTo>
                      <a:lnTo>
                        <a:pt x="251" y="89"/>
                      </a:lnTo>
                      <a:lnTo>
                        <a:pt x="270" y="92"/>
                      </a:lnTo>
                      <a:lnTo>
                        <a:pt x="288" y="92"/>
                      </a:lnTo>
                      <a:lnTo>
                        <a:pt x="304" y="89"/>
                      </a:lnTo>
                      <a:lnTo>
                        <a:pt x="319" y="81"/>
                      </a:lnTo>
                      <a:lnTo>
                        <a:pt x="330" y="66"/>
                      </a:lnTo>
                      <a:lnTo>
                        <a:pt x="335" y="45"/>
                      </a:lnTo>
                      <a:lnTo>
                        <a:pt x="338" y="26"/>
                      </a:lnTo>
                      <a:lnTo>
                        <a:pt x="338" y="19"/>
                      </a:lnTo>
                      <a:lnTo>
                        <a:pt x="335" y="13"/>
                      </a:lnTo>
                      <a:lnTo>
                        <a:pt x="332" y="8"/>
                      </a:lnTo>
                      <a:lnTo>
                        <a:pt x="325" y="5"/>
                      </a:lnTo>
                      <a:lnTo>
                        <a:pt x="309" y="3"/>
                      </a:lnTo>
                      <a:lnTo>
                        <a:pt x="293" y="0"/>
                      </a:lnTo>
                      <a:lnTo>
                        <a:pt x="285" y="0"/>
                      </a:lnTo>
                      <a:lnTo>
                        <a:pt x="280" y="0"/>
                      </a:lnTo>
                      <a:lnTo>
                        <a:pt x="275" y="0"/>
                      </a:lnTo>
                      <a:lnTo>
                        <a:pt x="264" y="0"/>
                      </a:lnTo>
                      <a:lnTo>
                        <a:pt x="251" y="3"/>
                      </a:lnTo>
                      <a:lnTo>
                        <a:pt x="233" y="3"/>
                      </a:lnTo>
                      <a:lnTo>
                        <a:pt x="209" y="3"/>
                      </a:lnTo>
                      <a:lnTo>
                        <a:pt x="186" y="5"/>
                      </a:lnTo>
                      <a:lnTo>
                        <a:pt x="136" y="8"/>
                      </a:lnTo>
                      <a:lnTo>
                        <a:pt x="87" y="11"/>
                      </a:lnTo>
                      <a:lnTo>
                        <a:pt x="63" y="13"/>
                      </a:lnTo>
                      <a:lnTo>
                        <a:pt x="42" y="13"/>
                      </a:lnTo>
                      <a:lnTo>
                        <a:pt x="26" y="13"/>
                      </a:lnTo>
                      <a:lnTo>
                        <a:pt x="11" y="16"/>
                      </a:lnTo>
                      <a:lnTo>
                        <a:pt x="3" y="16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solidFill>
                  <a:srgbClr val="75879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64" name="Freeform 200"/>
                <p:cNvSpPr>
                  <a:spLocks/>
                </p:cNvSpPr>
                <p:nvPr/>
              </p:nvSpPr>
              <p:spPr bwMode="auto">
                <a:xfrm>
                  <a:off x="3181" y="1836"/>
                  <a:ext cx="3" cy="52"/>
                </a:xfrm>
                <a:custGeom>
                  <a:avLst/>
                  <a:gdLst>
                    <a:gd name="T0" fmla="*/ 3 w 3"/>
                    <a:gd name="T1" fmla="*/ 50 h 52"/>
                    <a:gd name="T2" fmla="*/ 3 w 3"/>
                    <a:gd name="T3" fmla="*/ 50 h 52"/>
                    <a:gd name="T4" fmla="*/ 3 w 3"/>
                    <a:gd name="T5" fmla="*/ 44 h 52"/>
                    <a:gd name="T6" fmla="*/ 3 w 3"/>
                    <a:gd name="T7" fmla="*/ 39 h 52"/>
                    <a:gd name="T8" fmla="*/ 3 w 3"/>
                    <a:gd name="T9" fmla="*/ 31 h 52"/>
                    <a:gd name="T10" fmla="*/ 3 w 3"/>
                    <a:gd name="T11" fmla="*/ 26 h 52"/>
                    <a:gd name="T12" fmla="*/ 3 w 3"/>
                    <a:gd name="T13" fmla="*/ 21 h 52"/>
                    <a:gd name="T14" fmla="*/ 3 w 3"/>
                    <a:gd name="T15" fmla="*/ 13 h 52"/>
                    <a:gd name="T16" fmla="*/ 3 w 3"/>
                    <a:gd name="T17" fmla="*/ 8 h 52"/>
                    <a:gd name="T18" fmla="*/ 3 w 3"/>
                    <a:gd name="T19" fmla="*/ 0 h 52"/>
                    <a:gd name="T20" fmla="*/ 0 w 3"/>
                    <a:gd name="T21" fmla="*/ 0 h 52"/>
                    <a:gd name="T22" fmla="*/ 0 w 3"/>
                    <a:gd name="T23" fmla="*/ 8 h 52"/>
                    <a:gd name="T24" fmla="*/ 0 w 3"/>
                    <a:gd name="T25" fmla="*/ 13 h 52"/>
                    <a:gd name="T26" fmla="*/ 0 w 3"/>
                    <a:gd name="T27" fmla="*/ 21 h 52"/>
                    <a:gd name="T28" fmla="*/ 0 w 3"/>
                    <a:gd name="T29" fmla="*/ 26 h 52"/>
                    <a:gd name="T30" fmla="*/ 0 w 3"/>
                    <a:gd name="T31" fmla="*/ 31 h 52"/>
                    <a:gd name="T32" fmla="*/ 0 w 3"/>
                    <a:gd name="T33" fmla="*/ 39 h 52"/>
                    <a:gd name="T34" fmla="*/ 0 w 3"/>
                    <a:gd name="T35" fmla="*/ 44 h 52"/>
                    <a:gd name="T36" fmla="*/ 0 w 3"/>
                    <a:gd name="T37" fmla="*/ 52 h 52"/>
                    <a:gd name="T38" fmla="*/ 0 w 3"/>
                    <a:gd name="T39" fmla="*/ 52 h 52"/>
                    <a:gd name="T40" fmla="*/ 3 w 3"/>
                    <a:gd name="T41" fmla="*/ 50 h 5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"/>
                    <a:gd name="T64" fmla="*/ 0 h 52"/>
                    <a:gd name="T65" fmla="*/ 3 w 3"/>
                    <a:gd name="T66" fmla="*/ 52 h 5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" h="52">
                      <a:moveTo>
                        <a:pt x="3" y="50"/>
                      </a:moveTo>
                      <a:lnTo>
                        <a:pt x="3" y="50"/>
                      </a:lnTo>
                      <a:lnTo>
                        <a:pt x="3" y="44"/>
                      </a:lnTo>
                      <a:lnTo>
                        <a:pt x="3" y="39"/>
                      </a:lnTo>
                      <a:lnTo>
                        <a:pt x="3" y="31"/>
                      </a:lnTo>
                      <a:lnTo>
                        <a:pt x="3" y="26"/>
                      </a:lnTo>
                      <a:lnTo>
                        <a:pt x="3" y="21"/>
                      </a:lnTo>
                      <a:lnTo>
                        <a:pt x="3" y="13"/>
                      </a:lnTo>
                      <a:lnTo>
                        <a:pt x="3" y="8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8"/>
                      </a:lnTo>
                      <a:lnTo>
                        <a:pt x="0" y="13"/>
                      </a:lnTo>
                      <a:lnTo>
                        <a:pt x="0" y="21"/>
                      </a:lnTo>
                      <a:lnTo>
                        <a:pt x="0" y="26"/>
                      </a:lnTo>
                      <a:lnTo>
                        <a:pt x="0" y="31"/>
                      </a:lnTo>
                      <a:lnTo>
                        <a:pt x="0" y="39"/>
                      </a:lnTo>
                      <a:lnTo>
                        <a:pt x="0" y="44"/>
                      </a:lnTo>
                      <a:lnTo>
                        <a:pt x="0" y="52"/>
                      </a:lnTo>
                      <a:lnTo>
                        <a:pt x="3" y="5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65" name="Freeform 201"/>
                <p:cNvSpPr>
                  <a:spLocks/>
                </p:cNvSpPr>
                <p:nvPr/>
              </p:nvSpPr>
              <p:spPr bwMode="auto">
                <a:xfrm>
                  <a:off x="3181" y="1886"/>
                  <a:ext cx="11" cy="18"/>
                </a:xfrm>
                <a:custGeom>
                  <a:avLst/>
                  <a:gdLst>
                    <a:gd name="T0" fmla="*/ 11 w 11"/>
                    <a:gd name="T1" fmla="*/ 15 h 18"/>
                    <a:gd name="T2" fmla="*/ 11 w 11"/>
                    <a:gd name="T3" fmla="*/ 15 h 18"/>
                    <a:gd name="T4" fmla="*/ 11 w 11"/>
                    <a:gd name="T5" fmla="*/ 15 h 18"/>
                    <a:gd name="T6" fmla="*/ 8 w 11"/>
                    <a:gd name="T7" fmla="*/ 13 h 18"/>
                    <a:gd name="T8" fmla="*/ 8 w 11"/>
                    <a:gd name="T9" fmla="*/ 13 h 18"/>
                    <a:gd name="T10" fmla="*/ 5 w 11"/>
                    <a:gd name="T11" fmla="*/ 10 h 18"/>
                    <a:gd name="T12" fmla="*/ 5 w 11"/>
                    <a:gd name="T13" fmla="*/ 8 h 18"/>
                    <a:gd name="T14" fmla="*/ 5 w 11"/>
                    <a:gd name="T15" fmla="*/ 5 h 18"/>
                    <a:gd name="T16" fmla="*/ 5 w 11"/>
                    <a:gd name="T17" fmla="*/ 2 h 18"/>
                    <a:gd name="T18" fmla="*/ 3 w 11"/>
                    <a:gd name="T19" fmla="*/ 0 h 18"/>
                    <a:gd name="T20" fmla="*/ 0 w 11"/>
                    <a:gd name="T21" fmla="*/ 2 h 18"/>
                    <a:gd name="T22" fmla="*/ 0 w 11"/>
                    <a:gd name="T23" fmla="*/ 2 h 18"/>
                    <a:gd name="T24" fmla="*/ 0 w 11"/>
                    <a:gd name="T25" fmla="*/ 5 h 18"/>
                    <a:gd name="T26" fmla="*/ 3 w 11"/>
                    <a:gd name="T27" fmla="*/ 10 h 18"/>
                    <a:gd name="T28" fmla="*/ 3 w 11"/>
                    <a:gd name="T29" fmla="*/ 13 h 18"/>
                    <a:gd name="T30" fmla="*/ 5 w 11"/>
                    <a:gd name="T31" fmla="*/ 15 h 18"/>
                    <a:gd name="T32" fmla="*/ 5 w 11"/>
                    <a:gd name="T33" fmla="*/ 15 h 18"/>
                    <a:gd name="T34" fmla="*/ 8 w 11"/>
                    <a:gd name="T35" fmla="*/ 18 h 18"/>
                    <a:gd name="T36" fmla="*/ 11 w 11"/>
                    <a:gd name="T37" fmla="*/ 18 h 18"/>
                    <a:gd name="T38" fmla="*/ 11 w 11"/>
                    <a:gd name="T39" fmla="*/ 18 h 18"/>
                    <a:gd name="T40" fmla="*/ 11 w 11"/>
                    <a:gd name="T41" fmla="*/ 15 h 1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"/>
                    <a:gd name="T64" fmla="*/ 0 h 18"/>
                    <a:gd name="T65" fmla="*/ 11 w 11"/>
                    <a:gd name="T66" fmla="*/ 18 h 1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" h="18">
                      <a:moveTo>
                        <a:pt x="11" y="15"/>
                      </a:moveTo>
                      <a:lnTo>
                        <a:pt x="11" y="15"/>
                      </a:lnTo>
                      <a:lnTo>
                        <a:pt x="8" y="13"/>
                      </a:lnTo>
                      <a:lnTo>
                        <a:pt x="5" y="10"/>
                      </a:lnTo>
                      <a:lnTo>
                        <a:pt x="5" y="8"/>
                      </a:lnTo>
                      <a:lnTo>
                        <a:pt x="5" y="5"/>
                      </a:lnTo>
                      <a:lnTo>
                        <a:pt x="5" y="2"/>
                      </a:lnTo>
                      <a:lnTo>
                        <a:pt x="3" y="0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3" y="10"/>
                      </a:lnTo>
                      <a:lnTo>
                        <a:pt x="3" y="13"/>
                      </a:lnTo>
                      <a:lnTo>
                        <a:pt x="5" y="15"/>
                      </a:lnTo>
                      <a:lnTo>
                        <a:pt x="8" y="18"/>
                      </a:lnTo>
                      <a:lnTo>
                        <a:pt x="11" y="18"/>
                      </a:lnTo>
                      <a:lnTo>
                        <a:pt x="11" y="1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66" name="Freeform 202"/>
                <p:cNvSpPr>
                  <a:spLocks/>
                </p:cNvSpPr>
                <p:nvPr/>
              </p:nvSpPr>
              <p:spPr bwMode="auto">
                <a:xfrm>
                  <a:off x="3192" y="1901"/>
                  <a:ext cx="154" cy="8"/>
                </a:xfrm>
                <a:custGeom>
                  <a:avLst/>
                  <a:gdLst>
                    <a:gd name="T0" fmla="*/ 154 w 154"/>
                    <a:gd name="T1" fmla="*/ 3 h 8"/>
                    <a:gd name="T2" fmla="*/ 154 w 154"/>
                    <a:gd name="T3" fmla="*/ 3 h 8"/>
                    <a:gd name="T4" fmla="*/ 133 w 154"/>
                    <a:gd name="T5" fmla="*/ 3 h 8"/>
                    <a:gd name="T6" fmla="*/ 115 w 154"/>
                    <a:gd name="T7" fmla="*/ 3 h 8"/>
                    <a:gd name="T8" fmla="*/ 96 w 154"/>
                    <a:gd name="T9" fmla="*/ 3 h 8"/>
                    <a:gd name="T10" fmla="*/ 78 w 154"/>
                    <a:gd name="T11" fmla="*/ 3 h 8"/>
                    <a:gd name="T12" fmla="*/ 57 w 154"/>
                    <a:gd name="T13" fmla="*/ 3 h 8"/>
                    <a:gd name="T14" fmla="*/ 39 w 154"/>
                    <a:gd name="T15" fmla="*/ 3 h 8"/>
                    <a:gd name="T16" fmla="*/ 21 w 154"/>
                    <a:gd name="T17" fmla="*/ 3 h 8"/>
                    <a:gd name="T18" fmla="*/ 0 w 154"/>
                    <a:gd name="T19" fmla="*/ 0 h 8"/>
                    <a:gd name="T20" fmla="*/ 0 w 154"/>
                    <a:gd name="T21" fmla="*/ 3 h 8"/>
                    <a:gd name="T22" fmla="*/ 21 w 154"/>
                    <a:gd name="T23" fmla="*/ 6 h 8"/>
                    <a:gd name="T24" fmla="*/ 39 w 154"/>
                    <a:gd name="T25" fmla="*/ 6 h 8"/>
                    <a:gd name="T26" fmla="*/ 57 w 154"/>
                    <a:gd name="T27" fmla="*/ 8 h 8"/>
                    <a:gd name="T28" fmla="*/ 78 w 154"/>
                    <a:gd name="T29" fmla="*/ 8 h 8"/>
                    <a:gd name="T30" fmla="*/ 96 w 154"/>
                    <a:gd name="T31" fmla="*/ 8 h 8"/>
                    <a:gd name="T32" fmla="*/ 115 w 154"/>
                    <a:gd name="T33" fmla="*/ 8 h 8"/>
                    <a:gd name="T34" fmla="*/ 133 w 154"/>
                    <a:gd name="T35" fmla="*/ 6 h 8"/>
                    <a:gd name="T36" fmla="*/ 154 w 154"/>
                    <a:gd name="T37" fmla="*/ 6 h 8"/>
                    <a:gd name="T38" fmla="*/ 154 w 154"/>
                    <a:gd name="T39" fmla="*/ 6 h 8"/>
                    <a:gd name="T40" fmla="*/ 154 w 154"/>
                    <a:gd name="T41" fmla="*/ 3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54"/>
                    <a:gd name="T64" fmla="*/ 0 h 8"/>
                    <a:gd name="T65" fmla="*/ 154 w 154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54" h="8">
                      <a:moveTo>
                        <a:pt x="154" y="3"/>
                      </a:moveTo>
                      <a:lnTo>
                        <a:pt x="154" y="3"/>
                      </a:lnTo>
                      <a:lnTo>
                        <a:pt x="133" y="3"/>
                      </a:lnTo>
                      <a:lnTo>
                        <a:pt x="115" y="3"/>
                      </a:lnTo>
                      <a:lnTo>
                        <a:pt x="96" y="3"/>
                      </a:lnTo>
                      <a:lnTo>
                        <a:pt x="78" y="3"/>
                      </a:lnTo>
                      <a:lnTo>
                        <a:pt x="57" y="3"/>
                      </a:lnTo>
                      <a:lnTo>
                        <a:pt x="39" y="3"/>
                      </a:lnTo>
                      <a:lnTo>
                        <a:pt x="21" y="3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21" y="6"/>
                      </a:lnTo>
                      <a:lnTo>
                        <a:pt x="39" y="6"/>
                      </a:lnTo>
                      <a:lnTo>
                        <a:pt x="57" y="8"/>
                      </a:lnTo>
                      <a:lnTo>
                        <a:pt x="78" y="8"/>
                      </a:lnTo>
                      <a:lnTo>
                        <a:pt x="96" y="8"/>
                      </a:lnTo>
                      <a:lnTo>
                        <a:pt x="115" y="8"/>
                      </a:lnTo>
                      <a:lnTo>
                        <a:pt x="133" y="6"/>
                      </a:lnTo>
                      <a:lnTo>
                        <a:pt x="154" y="6"/>
                      </a:lnTo>
                      <a:lnTo>
                        <a:pt x="154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67" name="Freeform 203"/>
                <p:cNvSpPr>
                  <a:spLocks/>
                </p:cNvSpPr>
                <p:nvPr/>
              </p:nvSpPr>
              <p:spPr bwMode="auto">
                <a:xfrm>
                  <a:off x="3346" y="1904"/>
                  <a:ext cx="86" cy="8"/>
                </a:xfrm>
                <a:custGeom>
                  <a:avLst/>
                  <a:gdLst>
                    <a:gd name="T0" fmla="*/ 86 w 86"/>
                    <a:gd name="T1" fmla="*/ 5 h 8"/>
                    <a:gd name="T2" fmla="*/ 86 w 86"/>
                    <a:gd name="T3" fmla="*/ 5 h 8"/>
                    <a:gd name="T4" fmla="*/ 73 w 86"/>
                    <a:gd name="T5" fmla="*/ 5 h 8"/>
                    <a:gd name="T6" fmla="*/ 63 w 86"/>
                    <a:gd name="T7" fmla="*/ 3 h 8"/>
                    <a:gd name="T8" fmla="*/ 52 w 86"/>
                    <a:gd name="T9" fmla="*/ 3 h 8"/>
                    <a:gd name="T10" fmla="*/ 42 w 86"/>
                    <a:gd name="T11" fmla="*/ 3 h 8"/>
                    <a:gd name="T12" fmla="*/ 31 w 86"/>
                    <a:gd name="T13" fmla="*/ 3 h 8"/>
                    <a:gd name="T14" fmla="*/ 21 w 86"/>
                    <a:gd name="T15" fmla="*/ 0 h 8"/>
                    <a:gd name="T16" fmla="*/ 10 w 86"/>
                    <a:gd name="T17" fmla="*/ 0 h 8"/>
                    <a:gd name="T18" fmla="*/ 0 w 86"/>
                    <a:gd name="T19" fmla="*/ 0 h 8"/>
                    <a:gd name="T20" fmla="*/ 0 w 86"/>
                    <a:gd name="T21" fmla="*/ 3 h 8"/>
                    <a:gd name="T22" fmla="*/ 10 w 86"/>
                    <a:gd name="T23" fmla="*/ 5 h 8"/>
                    <a:gd name="T24" fmla="*/ 21 w 86"/>
                    <a:gd name="T25" fmla="*/ 5 h 8"/>
                    <a:gd name="T26" fmla="*/ 31 w 86"/>
                    <a:gd name="T27" fmla="*/ 5 h 8"/>
                    <a:gd name="T28" fmla="*/ 42 w 86"/>
                    <a:gd name="T29" fmla="*/ 5 h 8"/>
                    <a:gd name="T30" fmla="*/ 52 w 86"/>
                    <a:gd name="T31" fmla="*/ 8 h 8"/>
                    <a:gd name="T32" fmla="*/ 63 w 86"/>
                    <a:gd name="T33" fmla="*/ 8 h 8"/>
                    <a:gd name="T34" fmla="*/ 73 w 86"/>
                    <a:gd name="T35" fmla="*/ 8 h 8"/>
                    <a:gd name="T36" fmla="*/ 86 w 86"/>
                    <a:gd name="T37" fmla="*/ 8 h 8"/>
                    <a:gd name="T38" fmla="*/ 86 w 86"/>
                    <a:gd name="T39" fmla="*/ 8 h 8"/>
                    <a:gd name="T40" fmla="*/ 86 w 86"/>
                    <a:gd name="T41" fmla="*/ 5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86"/>
                    <a:gd name="T64" fmla="*/ 0 h 8"/>
                    <a:gd name="T65" fmla="*/ 86 w 86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86" h="8">
                      <a:moveTo>
                        <a:pt x="86" y="5"/>
                      </a:moveTo>
                      <a:lnTo>
                        <a:pt x="86" y="5"/>
                      </a:lnTo>
                      <a:lnTo>
                        <a:pt x="73" y="5"/>
                      </a:lnTo>
                      <a:lnTo>
                        <a:pt x="63" y="3"/>
                      </a:lnTo>
                      <a:lnTo>
                        <a:pt x="52" y="3"/>
                      </a:lnTo>
                      <a:lnTo>
                        <a:pt x="42" y="3"/>
                      </a:lnTo>
                      <a:lnTo>
                        <a:pt x="31" y="3"/>
                      </a:lnTo>
                      <a:lnTo>
                        <a:pt x="21" y="0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10" y="5"/>
                      </a:lnTo>
                      <a:lnTo>
                        <a:pt x="21" y="5"/>
                      </a:lnTo>
                      <a:lnTo>
                        <a:pt x="31" y="5"/>
                      </a:lnTo>
                      <a:lnTo>
                        <a:pt x="42" y="5"/>
                      </a:lnTo>
                      <a:lnTo>
                        <a:pt x="52" y="8"/>
                      </a:lnTo>
                      <a:lnTo>
                        <a:pt x="63" y="8"/>
                      </a:lnTo>
                      <a:lnTo>
                        <a:pt x="73" y="8"/>
                      </a:lnTo>
                      <a:lnTo>
                        <a:pt x="86" y="8"/>
                      </a:lnTo>
                      <a:lnTo>
                        <a:pt x="86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68" name="Freeform 204"/>
                <p:cNvSpPr>
                  <a:spLocks/>
                </p:cNvSpPr>
                <p:nvPr/>
              </p:nvSpPr>
              <p:spPr bwMode="auto">
                <a:xfrm>
                  <a:off x="3432" y="1899"/>
                  <a:ext cx="71" cy="16"/>
                </a:xfrm>
                <a:custGeom>
                  <a:avLst/>
                  <a:gdLst>
                    <a:gd name="T0" fmla="*/ 68 w 71"/>
                    <a:gd name="T1" fmla="*/ 0 h 16"/>
                    <a:gd name="T2" fmla="*/ 68 w 71"/>
                    <a:gd name="T3" fmla="*/ 0 h 16"/>
                    <a:gd name="T4" fmla="*/ 60 w 71"/>
                    <a:gd name="T5" fmla="*/ 5 h 16"/>
                    <a:gd name="T6" fmla="*/ 53 w 71"/>
                    <a:gd name="T7" fmla="*/ 8 h 16"/>
                    <a:gd name="T8" fmla="*/ 45 w 71"/>
                    <a:gd name="T9" fmla="*/ 10 h 16"/>
                    <a:gd name="T10" fmla="*/ 37 w 71"/>
                    <a:gd name="T11" fmla="*/ 10 h 16"/>
                    <a:gd name="T12" fmla="*/ 26 w 71"/>
                    <a:gd name="T13" fmla="*/ 10 h 16"/>
                    <a:gd name="T14" fmla="*/ 19 w 71"/>
                    <a:gd name="T15" fmla="*/ 10 h 16"/>
                    <a:gd name="T16" fmla="*/ 8 w 71"/>
                    <a:gd name="T17" fmla="*/ 10 h 16"/>
                    <a:gd name="T18" fmla="*/ 0 w 71"/>
                    <a:gd name="T19" fmla="*/ 10 h 16"/>
                    <a:gd name="T20" fmla="*/ 0 w 71"/>
                    <a:gd name="T21" fmla="*/ 13 h 16"/>
                    <a:gd name="T22" fmla="*/ 8 w 71"/>
                    <a:gd name="T23" fmla="*/ 13 h 16"/>
                    <a:gd name="T24" fmla="*/ 19 w 71"/>
                    <a:gd name="T25" fmla="*/ 13 h 16"/>
                    <a:gd name="T26" fmla="*/ 26 w 71"/>
                    <a:gd name="T27" fmla="*/ 16 h 16"/>
                    <a:gd name="T28" fmla="*/ 37 w 71"/>
                    <a:gd name="T29" fmla="*/ 16 h 16"/>
                    <a:gd name="T30" fmla="*/ 45 w 71"/>
                    <a:gd name="T31" fmla="*/ 13 h 16"/>
                    <a:gd name="T32" fmla="*/ 53 w 71"/>
                    <a:gd name="T33" fmla="*/ 13 h 16"/>
                    <a:gd name="T34" fmla="*/ 60 w 71"/>
                    <a:gd name="T35" fmla="*/ 8 h 16"/>
                    <a:gd name="T36" fmla="*/ 71 w 71"/>
                    <a:gd name="T37" fmla="*/ 2 h 16"/>
                    <a:gd name="T38" fmla="*/ 71 w 71"/>
                    <a:gd name="T39" fmla="*/ 2 h 16"/>
                    <a:gd name="T40" fmla="*/ 68 w 71"/>
                    <a:gd name="T41" fmla="*/ 0 h 1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1"/>
                    <a:gd name="T64" fmla="*/ 0 h 16"/>
                    <a:gd name="T65" fmla="*/ 71 w 71"/>
                    <a:gd name="T66" fmla="*/ 16 h 1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1" h="16">
                      <a:moveTo>
                        <a:pt x="68" y="0"/>
                      </a:moveTo>
                      <a:lnTo>
                        <a:pt x="68" y="0"/>
                      </a:lnTo>
                      <a:lnTo>
                        <a:pt x="60" y="5"/>
                      </a:lnTo>
                      <a:lnTo>
                        <a:pt x="53" y="8"/>
                      </a:lnTo>
                      <a:lnTo>
                        <a:pt x="45" y="10"/>
                      </a:lnTo>
                      <a:lnTo>
                        <a:pt x="37" y="10"/>
                      </a:lnTo>
                      <a:lnTo>
                        <a:pt x="26" y="10"/>
                      </a:lnTo>
                      <a:lnTo>
                        <a:pt x="19" y="10"/>
                      </a:lnTo>
                      <a:lnTo>
                        <a:pt x="8" y="10"/>
                      </a:lnTo>
                      <a:lnTo>
                        <a:pt x="0" y="10"/>
                      </a:lnTo>
                      <a:lnTo>
                        <a:pt x="0" y="13"/>
                      </a:lnTo>
                      <a:lnTo>
                        <a:pt x="8" y="13"/>
                      </a:lnTo>
                      <a:lnTo>
                        <a:pt x="19" y="13"/>
                      </a:lnTo>
                      <a:lnTo>
                        <a:pt x="26" y="16"/>
                      </a:lnTo>
                      <a:lnTo>
                        <a:pt x="37" y="16"/>
                      </a:lnTo>
                      <a:lnTo>
                        <a:pt x="45" y="13"/>
                      </a:lnTo>
                      <a:lnTo>
                        <a:pt x="53" y="13"/>
                      </a:lnTo>
                      <a:lnTo>
                        <a:pt x="60" y="8"/>
                      </a:lnTo>
                      <a:lnTo>
                        <a:pt x="71" y="2"/>
                      </a:lnTo>
                      <a:lnTo>
                        <a:pt x="68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69" name="Freeform 205"/>
                <p:cNvSpPr>
                  <a:spLocks/>
                </p:cNvSpPr>
                <p:nvPr/>
              </p:nvSpPr>
              <p:spPr bwMode="auto">
                <a:xfrm>
                  <a:off x="3500" y="1831"/>
                  <a:ext cx="21" cy="70"/>
                </a:xfrm>
                <a:custGeom>
                  <a:avLst/>
                  <a:gdLst>
                    <a:gd name="T0" fmla="*/ 13 w 21"/>
                    <a:gd name="T1" fmla="*/ 2 h 70"/>
                    <a:gd name="T2" fmla="*/ 13 w 21"/>
                    <a:gd name="T3" fmla="*/ 2 h 70"/>
                    <a:gd name="T4" fmla="*/ 16 w 21"/>
                    <a:gd name="T5" fmla="*/ 8 h 70"/>
                    <a:gd name="T6" fmla="*/ 16 w 21"/>
                    <a:gd name="T7" fmla="*/ 15 h 70"/>
                    <a:gd name="T8" fmla="*/ 16 w 21"/>
                    <a:gd name="T9" fmla="*/ 23 h 70"/>
                    <a:gd name="T10" fmla="*/ 16 w 21"/>
                    <a:gd name="T11" fmla="*/ 34 h 70"/>
                    <a:gd name="T12" fmla="*/ 13 w 21"/>
                    <a:gd name="T13" fmla="*/ 44 h 70"/>
                    <a:gd name="T14" fmla="*/ 11 w 21"/>
                    <a:gd name="T15" fmla="*/ 55 h 70"/>
                    <a:gd name="T16" fmla="*/ 6 w 21"/>
                    <a:gd name="T17" fmla="*/ 63 h 70"/>
                    <a:gd name="T18" fmla="*/ 0 w 21"/>
                    <a:gd name="T19" fmla="*/ 68 h 70"/>
                    <a:gd name="T20" fmla="*/ 3 w 21"/>
                    <a:gd name="T21" fmla="*/ 70 h 70"/>
                    <a:gd name="T22" fmla="*/ 8 w 21"/>
                    <a:gd name="T23" fmla="*/ 63 h 70"/>
                    <a:gd name="T24" fmla="*/ 13 w 21"/>
                    <a:gd name="T25" fmla="*/ 55 h 70"/>
                    <a:gd name="T26" fmla="*/ 16 w 21"/>
                    <a:gd name="T27" fmla="*/ 44 h 70"/>
                    <a:gd name="T28" fmla="*/ 19 w 21"/>
                    <a:gd name="T29" fmla="*/ 34 h 70"/>
                    <a:gd name="T30" fmla="*/ 21 w 21"/>
                    <a:gd name="T31" fmla="*/ 23 h 70"/>
                    <a:gd name="T32" fmla="*/ 21 w 21"/>
                    <a:gd name="T33" fmla="*/ 15 h 70"/>
                    <a:gd name="T34" fmla="*/ 19 w 21"/>
                    <a:gd name="T35" fmla="*/ 8 h 70"/>
                    <a:gd name="T36" fmla="*/ 19 w 21"/>
                    <a:gd name="T37" fmla="*/ 0 h 70"/>
                    <a:gd name="T38" fmla="*/ 19 w 21"/>
                    <a:gd name="T39" fmla="*/ 0 h 70"/>
                    <a:gd name="T40" fmla="*/ 13 w 21"/>
                    <a:gd name="T41" fmla="*/ 2 h 7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70"/>
                    <a:gd name="T65" fmla="*/ 21 w 21"/>
                    <a:gd name="T66" fmla="*/ 70 h 7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70">
                      <a:moveTo>
                        <a:pt x="13" y="2"/>
                      </a:moveTo>
                      <a:lnTo>
                        <a:pt x="13" y="2"/>
                      </a:lnTo>
                      <a:lnTo>
                        <a:pt x="16" y="8"/>
                      </a:lnTo>
                      <a:lnTo>
                        <a:pt x="16" y="15"/>
                      </a:lnTo>
                      <a:lnTo>
                        <a:pt x="16" y="23"/>
                      </a:lnTo>
                      <a:lnTo>
                        <a:pt x="16" y="34"/>
                      </a:lnTo>
                      <a:lnTo>
                        <a:pt x="13" y="44"/>
                      </a:lnTo>
                      <a:lnTo>
                        <a:pt x="11" y="55"/>
                      </a:lnTo>
                      <a:lnTo>
                        <a:pt x="6" y="63"/>
                      </a:lnTo>
                      <a:lnTo>
                        <a:pt x="0" y="68"/>
                      </a:lnTo>
                      <a:lnTo>
                        <a:pt x="3" y="70"/>
                      </a:lnTo>
                      <a:lnTo>
                        <a:pt x="8" y="63"/>
                      </a:lnTo>
                      <a:lnTo>
                        <a:pt x="13" y="55"/>
                      </a:lnTo>
                      <a:lnTo>
                        <a:pt x="16" y="44"/>
                      </a:lnTo>
                      <a:lnTo>
                        <a:pt x="19" y="34"/>
                      </a:lnTo>
                      <a:lnTo>
                        <a:pt x="21" y="23"/>
                      </a:lnTo>
                      <a:lnTo>
                        <a:pt x="21" y="15"/>
                      </a:lnTo>
                      <a:lnTo>
                        <a:pt x="19" y="8"/>
                      </a:lnTo>
                      <a:lnTo>
                        <a:pt x="19" y="0"/>
                      </a:lnTo>
                      <a:lnTo>
                        <a:pt x="13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70" name="Freeform 206"/>
                <p:cNvSpPr>
                  <a:spLocks/>
                </p:cNvSpPr>
                <p:nvPr/>
              </p:nvSpPr>
              <p:spPr bwMode="auto">
                <a:xfrm>
                  <a:off x="3461" y="1820"/>
                  <a:ext cx="58" cy="13"/>
                </a:xfrm>
                <a:custGeom>
                  <a:avLst/>
                  <a:gdLst>
                    <a:gd name="T0" fmla="*/ 0 w 58"/>
                    <a:gd name="T1" fmla="*/ 3 h 13"/>
                    <a:gd name="T2" fmla="*/ 0 w 58"/>
                    <a:gd name="T3" fmla="*/ 3 h 13"/>
                    <a:gd name="T4" fmla="*/ 5 w 58"/>
                    <a:gd name="T5" fmla="*/ 3 h 13"/>
                    <a:gd name="T6" fmla="*/ 13 w 58"/>
                    <a:gd name="T7" fmla="*/ 3 h 13"/>
                    <a:gd name="T8" fmla="*/ 21 w 58"/>
                    <a:gd name="T9" fmla="*/ 3 h 13"/>
                    <a:gd name="T10" fmla="*/ 29 w 58"/>
                    <a:gd name="T11" fmla="*/ 5 h 13"/>
                    <a:gd name="T12" fmla="*/ 37 w 58"/>
                    <a:gd name="T13" fmla="*/ 5 h 13"/>
                    <a:gd name="T14" fmla="*/ 45 w 58"/>
                    <a:gd name="T15" fmla="*/ 8 h 13"/>
                    <a:gd name="T16" fmla="*/ 50 w 58"/>
                    <a:gd name="T17" fmla="*/ 11 h 13"/>
                    <a:gd name="T18" fmla="*/ 52 w 58"/>
                    <a:gd name="T19" fmla="*/ 13 h 13"/>
                    <a:gd name="T20" fmla="*/ 58 w 58"/>
                    <a:gd name="T21" fmla="*/ 11 h 13"/>
                    <a:gd name="T22" fmla="*/ 52 w 58"/>
                    <a:gd name="T23" fmla="*/ 8 h 13"/>
                    <a:gd name="T24" fmla="*/ 47 w 58"/>
                    <a:gd name="T25" fmla="*/ 5 h 13"/>
                    <a:gd name="T26" fmla="*/ 39 w 58"/>
                    <a:gd name="T27" fmla="*/ 3 h 13"/>
                    <a:gd name="T28" fmla="*/ 29 w 58"/>
                    <a:gd name="T29" fmla="*/ 0 h 13"/>
                    <a:gd name="T30" fmla="*/ 21 w 58"/>
                    <a:gd name="T31" fmla="*/ 0 h 13"/>
                    <a:gd name="T32" fmla="*/ 13 w 58"/>
                    <a:gd name="T33" fmla="*/ 0 h 13"/>
                    <a:gd name="T34" fmla="*/ 5 w 58"/>
                    <a:gd name="T35" fmla="*/ 0 h 13"/>
                    <a:gd name="T36" fmla="*/ 0 w 58"/>
                    <a:gd name="T37" fmla="*/ 0 h 13"/>
                    <a:gd name="T38" fmla="*/ 0 w 58"/>
                    <a:gd name="T39" fmla="*/ 0 h 13"/>
                    <a:gd name="T40" fmla="*/ 0 w 58"/>
                    <a:gd name="T41" fmla="*/ 3 h 1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8"/>
                    <a:gd name="T64" fmla="*/ 0 h 13"/>
                    <a:gd name="T65" fmla="*/ 58 w 58"/>
                    <a:gd name="T66" fmla="*/ 13 h 1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8" h="13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5" y="3"/>
                      </a:lnTo>
                      <a:lnTo>
                        <a:pt x="13" y="3"/>
                      </a:lnTo>
                      <a:lnTo>
                        <a:pt x="21" y="3"/>
                      </a:lnTo>
                      <a:lnTo>
                        <a:pt x="29" y="5"/>
                      </a:lnTo>
                      <a:lnTo>
                        <a:pt x="37" y="5"/>
                      </a:lnTo>
                      <a:lnTo>
                        <a:pt x="45" y="8"/>
                      </a:lnTo>
                      <a:lnTo>
                        <a:pt x="50" y="11"/>
                      </a:lnTo>
                      <a:lnTo>
                        <a:pt x="52" y="13"/>
                      </a:lnTo>
                      <a:lnTo>
                        <a:pt x="58" y="11"/>
                      </a:lnTo>
                      <a:lnTo>
                        <a:pt x="52" y="8"/>
                      </a:lnTo>
                      <a:lnTo>
                        <a:pt x="47" y="5"/>
                      </a:lnTo>
                      <a:lnTo>
                        <a:pt x="39" y="3"/>
                      </a:lnTo>
                      <a:lnTo>
                        <a:pt x="29" y="0"/>
                      </a:lnTo>
                      <a:lnTo>
                        <a:pt x="21" y="0"/>
                      </a:lnTo>
                      <a:lnTo>
                        <a:pt x="13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71" name="Freeform 207"/>
                <p:cNvSpPr>
                  <a:spLocks/>
                </p:cNvSpPr>
                <p:nvPr/>
              </p:nvSpPr>
              <p:spPr bwMode="auto">
                <a:xfrm>
                  <a:off x="3181" y="1820"/>
                  <a:ext cx="280" cy="19"/>
                </a:xfrm>
                <a:custGeom>
                  <a:avLst/>
                  <a:gdLst>
                    <a:gd name="T0" fmla="*/ 3 w 280"/>
                    <a:gd name="T1" fmla="*/ 16 h 19"/>
                    <a:gd name="T2" fmla="*/ 0 w 280"/>
                    <a:gd name="T3" fmla="*/ 19 h 19"/>
                    <a:gd name="T4" fmla="*/ 13 w 280"/>
                    <a:gd name="T5" fmla="*/ 19 h 19"/>
                    <a:gd name="T6" fmla="*/ 42 w 280"/>
                    <a:gd name="T7" fmla="*/ 16 h 19"/>
                    <a:gd name="T8" fmla="*/ 87 w 280"/>
                    <a:gd name="T9" fmla="*/ 13 h 19"/>
                    <a:gd name="T10" fmla="*/ 136 w 280"/>
                    <a:gd name="T11" fmla="*/ 11 h 19"/>
                    <a:gd name="T12" fmla="*/ 189 w 280"/>
                    <a:gd name="T13" fmla="*/ 8 h 19"/>
                    <a:gd name="T14" fmla="*/ 233 w 280"/>
                    <a:gd name="T15" fmla="*/ 5 h 19"/>
                    <a:gd name="T16" fmla="*/ 267 w 280"/>
                    <a:gd name="T17" fmla="*/ 3 h 19"/>
                    <a:gd name="T18" fmla="*/ 280 w 280"/>
                    <a:gd name="T19" fmla="*/ 3 h 19"/>
                    <a:gd name="T20" fmla="*/ 280 w 280"/>
                    <a:gd name="T21" fmla="*/ 0 h 19"/>
                    <a:gd name="T22" fmla="*/ 267 w 280"/>
                    <a:gd name="T23" fmla="*/ 0 h 19"/>
                    <a:gd name="T24" fmla="*/ 233 w 280"/>
                    <a:gd name="T25" fmla="*/ 3 h 19"/>
                    <a:gd name="T26" fmla="*/ 189 w 280"/>
                    <a:gd name="T27" fmla="*/ 5 h 19"/>
                    <a:gd name="T28" fmla="*/ 136 w 280"/>
                    <a:gd name="T29" fmla="*/ 8 h 19"/>
                    <a:gd name="T30" fmla="*/ 87 w 280"/>
                    <a:gd name="T31" fmla="*/ 11 h 19"/>
                    <a:gd name="T32" fmla="*/ 42 w 280"/>
                    <a:gd name="T33" fmla="*/ 13 h 19"/>
                    <a:gd name="T34" fmla="*/ 13 w 280"/>
                    <a:gd name="T35" fmla="*/ 16 h 19"/>
                    <a:gd name="T36" fmla="*/ 0 w 280"/>
                    <a:gd name="T37" fmla="*/ 16 h 19"/>
                    <a:gd name="T38" fmla="*/ 0 w 280"/>
                    <a:gd name="T39" fmla="*/ 16 h 19"/>
                    <a:gd name="T40" fmla="*/ 3 w 280"/>
                    <a:gd name="T41" fmla="*/ 16 h 1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80"/>
                    <a:gd name="T64" fmla="*/ 0 h 19"/>
                    <a:gd name="T65" fmla="*/ 280 w 280"/>
                    <a:gd name="T66" fmla="*/ 19 h 1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80" h="19">
                      <a:moveTo>
                        <a:pt x="3" y="16"/>
                      </a:moveTo>
                      <a:lnTo>
                        <a:pt x="0" y="19"/>
                      </a:lnTo>
                      <a:lnTo>
                        <a:pt x="13" y="19"/>
                      </a:lnTo>
                      <a:lnTo>
                        <a:pt x="42" y="16"/>
                      </a:lnTo>
                      <a:lnTo>
                        <a:pt x="87" y="13"/>
                      </a:lnTo>
                      <a:lnTo>
                        <a:pt x="136" y="11"/>
                      </a:lnTo>
                      <a:lnTo>
                        <a:pt x="189" y="8"/>
                      </a:lnTo>
                      <a:lnTo>
                        <a:pt x="233" y="5"/>
                      </a:lnTo>
                      <a:lnTo>
                        <a:pt x="267" y="3"/>
                      </a:lnTo>
                      <a:lnTo>
                        <a:pt x="280" y="3"/>
                      </a:lnTo>
                      <a:lnTo>
                        <a:pt x="280" y="0"/>
                      </a:lnTo>
                      <a:lnTo>
                        <a:pt x="267" y="0"/>
                      </a:lnTo>
                      <a:lnTo>
                        <a:pt x="233" y="3"/>
                      </a:lnTo>
                      <a:lnTo>
                        <a:pt x="189" y="5"/>
                      </a:lnTo>
                      <a:lnTo>
                        <a:pt x="136" y="8"/>
                      </a:lnTo>
                      <a:lnTo>
                        <a:pt x="87" y="11"/>
                      </a:lnTo>
                      <a:lnTo>
                        <a:pt x="42" y="13"/>
                      </a:lnTo>
                      <a:lnTo>
                        <a:pt x="13" y="16"/>
                      </a:lnTo>
                      <a:lnTo>
                        <a:pt x="0" y="16"/>
                      </a:lnTo>
                      <a:lnTo>
                        <a:pt x="3" y="16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72" name="Freeform 208"/>
                <p:cNvSpPr>
                  <a:spLocks/>
                </p:cNvSpPr>
                <p:nvPr/>
              </p:nvSpPr>
              <p:spPr bwMode="auto">
                <a:xfrm>
                  <a:off x="3147" y="1925"/>
                  <a:ext cx="374" cy="89"/>
                </a:xfrm>
                <a:custGeom>
                  <a:avLst/>
                  <a:gdLst>
                    <a:gd name="T0" fmla="*/ 66 w 374"/>
                    <a:gd name="T1" fmla="*/ 10 h 89"/>
                    <a:gd name="T2" fmla="*/ 50 w 374"/>
                    <a:gd name="T3" fmla="*/ 16 h 89"/>
                    <a:gd name="T4" fmla="*/ 34 w 374"/>
                    <a:gd name="T5" fmla="*/ 29 h 89"/>
                    <a:gd name="T6" fmla="*/ 19 w 374"/>
                    <a:gd name="T7" fmla="*/ 42 h 89"/>
                    <a:gd name="T8" fmla="*/ 5 w 374"/>
                    <a:gd name="T9" fmla="*/ 52 h 89"/>
                    <a:gd name="T10" fmla="*/ 3 w 374"/>
                    <a:gd name="T11" fmla="*/ 55 h 89"/>
                    <a:gd name="T12" fmla="*/ 0 w 374"/>
                    <a:gd name="T13" fmla="*/ 60 h 89"/>
                    <a:gd name="T14" fmla="*/ 3 w 374"/>
                    <a:gd name="T15" fmla="*/ 65 h 89"/>
                    <a:gd name="T16" fmla="*/ 11 w 374"/>
                    <a:gd name="T17" fmla="*/ 71 h 89"/>
                    <a:gd name="T18" fmla="*/ 24 w 374"/>
                    <a:gd name="T19" fmla="*/ 76 h 89"/>
                    <a:gd name="T20" fmla="*/ 47 w 374"/>
                    <a:gd name="T21" fmla="*/ 81 h 89"/>
                    <a:gd name="T22" fmla="*/ 73 w 374"/>
                    <a:gd name="T23" fmla="*/ 84 h 89"/>
                    <a:gd name="T24" fmla="*/ 105 w 374"/>
                    <a:gd name="T25" fmla="*/ 84 h 89"/>
                    <a:gd name="T26" fmla="*/ 139 w 374"/>
                    <a:gd name="T27" fmla="*/ 86 h 89"/>
                    <a:gd name="T28" fmla="*/ 175 w 374"/>
                    <a:gd name="T29" fmla="*/ 86 h 89"/>
                    <a:gd name="T30" fmla="*/ 209 w 374"/>
                    <a:gd name="T31" fmla="*/ 89 h 89"/>
                    <a:gd name="T32" fmla="*/ 243 w 374"/>
                    <a:gd name="T33" fmla="*/ 89 h 89"/>
                    <a:gd name="T34" fmla="*/ 275 w 374"/>
                    <a:gd name="T35" fmla="*/ 89 h 89"/>
                    <a:gd name="T36" fmla="*/ 309 w 374"/>
                    <a:gd name="T37" fmla="*/ 86 h 89"/>
                    <a:gd name="T38" fmla="*/ 338 w 374"/>
                    <a:gd name="T39" fmla="*/ 84 h 89"/>
                    <a:gd name="T40" fmla="*/ 366 w 374"/>
                    <a:gd name="T41" fmla="*/ 73 h 89"/>
                    <a:gd name="T42" fmla="*/ 372 w 374"/>
                    <a:gd name="T43" fmla="*/ 71 h 89"/>
                    <a:gd name="T44" fmla="*/ 374 w 374"/>
                    <a:gd name="T45" fmla="*/ 65 h 89"/>
                    <a:gd name="T46" fmla="*/ 374 w 374"/>
                    <a:gd name="T47" fmla="*/ 55 h 89"/>
                    <a:gd name="T48" fmla="*/ 372 w 374"/>
                    <a:gd name="T49" fmla="*/ 42 h 89"/>
                    <a:gd name="T50" fmla="*/ 366 w 374"/>
                    <a:gd name="T51" fmla="*/ 29 h 89"/>
                    <a:gd name="T52" fmla="*/ 364 w 374"/>
                    <a:gd name="T53" fmla="*/ 21 h 89"/>
                    <a:gd name="T54" fmla="*/ 359 w 374"/>
                    <a:gd name="T55" fmla="*/ 13 h 89"/>
                    <a:gd name="T56" fmla="*/ 351 w 374"/>
                    <a:gd name="T57" fmla="*/ 8 h 89"/>
                    <a:gd name="T58" fmla="*/ 340 w 374"/>
                    <a:gd name="T59" fmla="*/ 5 h 89"/>
                    <a:gd name="T60" fmla="*/ 272 w 374"/>
                    <a:gd name="T61" fmla="*/ 0 h 89"/>
                    <a:gd name="T62" fmla="*/ 204 w 374"/>
                    <a:gd name="T63" fmla="*/ 0 h 89"/>
                    <a:gd name="T64" fmla="*/ 134 w 374"/>
                    <a:gd name="T65" fmla="*/ 3 h 89"/>
                    <a:gd name="T66" fmla="*/ 66 w 374"/>
                    <a:gd name="T67" fmla="*/ 10 h 89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374"/>
                    <a:gd name="T103" fmla="*/ 0 h 89"/>
                    <a:gd name="T104" fmla="*/ 374 w 374"/>
                    <a:gd name="T105" fmla="*/ 89 h 89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374" h="89">
                      <a:moveTo>
                        <a:pt x="66" y="10"/>
                      </a:moveTo>
                      <a:lnTo>
                        <a:pt x="50" y="16"/>
                      </a:lnTo>
                      <a:lnTo>
                        <a:pt x="34" y="29"/>
                      </a:lnTo>
                      <a:lnTo>
                        <a:pt x="19" y="42"/>
                      </a:lnTo>
                      <a:lnTo>
                        <a:pt x="5" y="52"/>
                      </a:lnTo>
                      <a:lnTo>
                        <a:pt x="3" y="55"/>
                      </a:lnTo>
                      <a:lnTo>
                        <a:pt x="0" y="60"/>
                      </a:lnTo>
                      <a:lnTo>
                        <a:pt x="3" y="65"/>
                      </a:lnTo>
                      <a:lnTo>
                        <a:pt x="11" y="71"/>
                      </a:lnTo>
                      <a:lnTo>
                        <a:pt x="24" y="76"/>
                      </a:lnTo>
                      <a:lnTo>
                        <a:pt x="47" y="81"/>
                      </a:lnTo>
                      <a:lnTo>
                        <a:pt x="73" y="84"/>
                      </a:lnTo>
                      <a:lnTo>
                        <a:pt x="105" y="84"/>
                      </a:lnTo>
                      <a:lnTo>
                        <a:pt x="139" y="86"/>
                      </a:lnTo>
                      <a:lnTo>
                        <a:pt x="175" y="86"/>
                      </a:lnTo>
                      <a:lnTo>
                        <a:pt x="209" y="89"/>
                      </a:lnTo>
                      <a:lnTo>
                        <a:pt x="243" y="89"/>
                      </a:lnTo>
                      <a:lnTo>
                        <a:pt x="275" y="89"/>
                      </a:lnTo>
                      <a:lnTo>
                        <a:pt x="309" y="86"/>
                      </a:lnTo>
                      <a:lnTo>
                        <a:pt x="338" y="84"/>
                      </a:lnTo>
                      <a:lnTo>
                        <a:pt x="366" y="73"/>
                      </a:lnTo>
                      <a:lnTo>
                        <a:pt x="372" y="71"/>
                      </a:lnTo>
                      <a:lnTo>
                        <a:pt x="374" y="65"/>
                      </a:lnTo>
                      <a:lnTo>
                        <a:pt x="374" y="55"/>
                      </a:lnTo>
                      <a:lnTo>
                        <a:pt x="372" y="42"/>
                      </a:lnTo>
                      <a:lnTo>
                        <a:pt x="366" y="29"/>
                      </a:lnTo>
                      <a:lnTo>
                        <a:pt x="364" y="21"/>
                      </a:lnTo>
                      <a:lnTo>
                        <a:pt x="359" y="13"/>
                      </a:lnTo>
                      <a:lnTo>
                        <a:pt x="351" y="8"/>
                      </a:lnTo>
                      <a:lnTo>
                        <a:pt x="340" y="5"/>
                      </a:lnTo>
                      <a:lnTo>
                        <a:pt x="272" y="0"/>
                      </a:lnTo>
                      <a:lnTo>
                        <a:pt x="204" y="0"/>
                      </a:lnTo>
                      <a:lnTo>
                        <a:pt x="134" y="3"/>
                      </a:lnTo>
                      <a:lnTo>
                        <a:pt x="66" y="10"/>
                      </a:lnTo>
                      <a:close/>
                    </a:path>
                  </a:pathLst>
                </a:custGeom>
                <a:solidFill>
                  <a:srgbClr val="504A5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73" name="Freeform 209"/>
                <p:cNvSpPr>
                  <a:spLocks/>
                </p:cNvSpPr>
                <p:nvPr/>
              </p:nvSpPr>
              <p:spPr bwMode="auto">
                <a:xfrm>
                  <a:off x="3152" y="1928"/>
                  <a:ext cx="369" cy="70"/>
                </a:xfrm>
                <a:custGeom>
                  <a:avLst/>
                  <a:gdLst>
                    <a:gd name="T0" fmla="*/ 61 w 369"/>
                    <a:gd name="T1" fmla="*/ 5 h 70"/>
                    <a:gd name="T2" fmla="*/ 48 w 369"/>
                    <a:gd name="T3" fmla="*/ 10 h 70"/>
                    <a:gd name="T4" fmla="*/ 34 w 369"/>
                    <a:gd name="T5" fmla="*/ 15 h 70"/>
                    <a:gd name="T6" fmla="*/ 16 w 369"/>
                    <a:gd name="T7" fmla="*/ 34 h 70"/>
                    <a:gd name="T8" fmla="*/ 8 w 369"/>
                    <a:gd name="T9" fmla="*/ 42 h 70"/>
                    <a:gd name="T10" fmla="*/ 0 w 369"/>
                    <a:gd name="T11" fmla="*/ 47 h 70"/>
                    <a:gd name="T12" fmla="*/ 0 w 369"/>
                    <a:gd name="T13" fmla="*/ 55 h 70"/>
                    <a:gd name="T14" fmla="*/ 0 w 369"/>
                    <a:gd name="T15" fmla="*/ 55 h 70"/>
                    <a:gd name="T16" fmla="*/ 6 w 369"/>
                    <a:gd name="T17" fmla="*/ 57 h 70"/>
                    <a:gd name="T18" fmla="*/ 66 w 369"/>
                    <a:gd name="T19" fmla="*/ 62 h 70"/>
                    <a:gd name="T20" fmla="*/ 121 w 369"/>
                    <a:gd name="T21" fmla="*/ 68 h 70"/>
                    <a:gd name="T22" fmla="*/ 178 w 369"/>
                    <a:gd name="T23" fmla="*/ 70 h 70"/>
                    <a:gd name="T24" fmla="*/ 238 w 369"/>
                    <a:gd name="T25" fmla="*/ 70 h 70"/>
                    <a:gd name="T26" fmla="*/ 304 w 369"/>
                    <a:gd name="T27" fmla="*/ 68 h 70"/>
                    <a:gd name="T28" fmla="*/ 333 w 369"/>
                    <a:gd name="T29" fmla="*/ 65 h 70"/>
                    <a:gd name="T30" fmla="*/ 361 w 369"/>
                    <a:gd name="T31" fmla="*/ 57 h 70"/>
                    <a:gd name="T32" fmla="*/ 367 w 369"/>
                    <a:gd name="T33" fmla="*/ 55 h 70"/>
                    <a:gd name="T34" fmla="*/ 369 w 369"/>
                    <a:gd name="T35" fmla="*/ 52 h 70"/>
                    <a:gd name="T36" fmla="*/ 367 w 369"/>
                    <a:gd name="T37" fmla="*/ 42 h 70"/>
                    <a:gd name="T38" fmla="*/ 361 w 369"/>
                    <a:gd name="T39" fmla="*/ 31 h 70"/>
                    <a:gd name="T40" fmla="*/ 356 w 369"/>
                    <a:gd name="T41" fmla="*/ 21 h 70"/>
                    <a:gd name="T42" fmla="*/ 351 w 369"/>
                    <a:gd name="T43" fmla="*/ 7 h 70"/>
                    <a:gd name="T44" fmla="*/ 346 w 369"/>
                    <a:gd name="T45" fmla="*/ 5 h 70"/>
                    <a:gd name="T46" fmla="*/ 335 w 369"/>
                    <a:gd name="T47" fmla="*/ 2 h 70"/>
                    <a:gd name="T48" fmla="*/ 199 w 369"/>
                    <a:gd name="T49" fmla="*/ 0 h 70"/>
                    <a:gd name="T50" fmla="*/ 129 w 369"/>
                    <a:gd name="T51" fmla="*/ 0 h 70"/>
                    <a:gd name="T52" fmla="*/ 61 w 369"/>
                    <a:gd name="T53" fmla="*/ 5 h 7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69"/>
                    <a:gd name="T82" fmla="*/ 0 h 70"/>
                    <a:gd name="T83" fmla="*/ 369 w 369"/>
                    <a:gd name="T84" fmla="*/ 70 h 7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69" h="70">
                      <a:moveTo>
                        <a:pt x="61" y="5"/>
                      </a:moveTo>
                      <a:lnTo>
                        <a:pt x="48" y="10"/>
                      </a:lnTo>
                      <a:lnTo>
                        <a:pt x="34" y="15"/>
                      </a:lnTo>
                      <a:lnTo>
                        <a:pt x="16" y="34"/>
                      </a:lnTo>
                      <a:lnTo>
                        <a:pt x="8" y="42"/>
                      </a:lnTo>
                      <a:lnTo>
                        <a:pt x="0" y="47"/>
                      </a:lnTo>
                      <a:lnTo>
                        <a:pt x="0" y="55"/>
                      </a:lnTo>
                      <a:lnTo>
                        <a:pt x="6" y="57"/>
                      </a:lnTo>
                      <a:lnTo>
                        <a:pt x="66" y="62"/>
                      </a:lnTo>
                      <a:lnTo>
                        <a:pt x="121" y="68"/>
                      </a:lnTo>
                      <a:lnTo>
                        <a:pt x="178" y="70"/>
                      </a:lnTo>
                      <a:lnTo>
                        <a:pt x="238" y="70"/>
                      </a:lnTo>
                      <a:lnTo>
                        <a:pt x="304" y="68"/>
                      </a:lnTo>
                      <a:lnTo>
                        <a:pt x="333" y="65"/>
                      </a:lnTo>
                      <a:lnTo>
                        <a:pt x="361" y="57"/>
                      </a:lnTo>
                      <a:lnTo>
                        <a:pt x="367" y="55"/>
                      </a:lnTo>
                      <a:lnTo>
                        <a:pt x="369" y="52"/>
                      </a:lnTo>
                      <a:lnTo>
                        <a:pt x="367" y="42"/>
                      </a:lnTo>
                      <a:lnTo>
                        <a:pt x="361" y="31"/>
                      </a:lnTo>
                      <a:lnTo>
                        <a:pt x="356" y="21"/>
                      </a:lnTo>
                      <a:lnTo>
                        <a:pt x="351" y="7"/>
                      </a:lnTo>
                      <a:lnTo>
                        <a:pt x="346" y="5"/>
                      </a:lnTo>
                      <a:lnTo>
                        <a:pt x="335" y="2"/>
                      </a:lnTo>
                      <a:lnTo>
                        <a:pt x="199" y="0"/>
                      </a:lnTo>
                      <a:lnTo>
                        <a:pt x="129" y="0"/>
                      </a:lnTo>
                      <a:lnTo>
                        <a:pt x="61" y="5"/>
                      </a:lnTo>
                      <a:close/>
                    </a:path>
                  </a:pathLst>
                </a:custGeom>
                <a:solidFill>
                  <a:srgbClr val="BCB1D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74" name="Freeform 210"/>
                <p:cNvSpPr>
                  <a:spLocks/>
                </p:cNvSpPr>
                <p:nvPr/>
              </p:nvSpPr>
              <p:spPr bwMode="auto">
                <a:xfrm>
                  <a:off x="3210" y="1938"/>
                  <a:ext cx="8" cy="8"/>
                </a:xfrm>
                <a:custGeom>
                  <a:avLst/>
                  <a:gdLst>
                    <a:gd name="T0" fmla="*/ 3 w 8"/>
                    <a:gd name="T1" fmla="*/ 3 h 8"/>
                    <a:gd name="T2" fmla="*/ 3 w 8"/>
                    <a:gd name="T3" fmla="*/ 3 h 8"/>
                    <a:gd name="T4" fmla="*/ 0 w 8"/>
                    <a:gd name="T5" fmla="*/ 5 h 8"/>
                    <a:gd name="T6" fmla="*/ 0 w 8"/>
                    <a:gd name="T7" fmla="*/ 5 h 8"/>
                    <a:gd name="T8" fmla="*/ 3 w 8"/>
                    <a:gd name="T9" fmla="*/ 8 h 8"/>
                    <a:gd name="T10" fmla="*/ 5 w 8"/>
                    <a:gd name="T11" fmla="*/ 8 h 8"/>
                    <a:gd name="T12" fmla="*/ 8 w 8"/>
                    <a:gd name="T13" fmla="*/ 8 h 8"/>
                    <a:gd name="T14" fmla="*/ 8 w 8"/>
                    <a:gd name="T15" fmla="*/ 5 h 8"/>
                    <a:gd name="T16" fmla="*/ 8 w 8"/>
                    <a:gd name="T17" fmla="*/ 5 h 8"/>
                    <a:gd name="T18" fmla="*/ 8 w 8"/>
                    <a:gd name="T19" fmla="*/ 3 h 8"/>
                    <a:gd name="T20" fmla="*/ 8 w 8"/>
                    <a:gd name="T21" fmla="*/ 3 h 8"/>
                    <a:gd name="T22" fmla="*/ 8 w 8"/>
                    <a:gd name="T23" fmla="*/ 0 h 8"/>
                    <a:gd name="T24" fmla="*/ 5 w 8"/>
                    <a:gd name="T25" fmla="*/ 0 h 8"/>
                    <a:gd name="T26" fmla="*/ 3 w 8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3" y="3"/>
                      </a:moveTo>
                      <a:lnTo>
                        <a:pt x="3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75" name="Freeform 211"/>
                <p:cNvSpPr>
                  <a:spLocks/>
                </p:cNvSpPr>
                <p:nvPr/>
              </p:nvSpPr>
              <p:spPr bwMode="auto">
                <a:xfrm>
                  <a:off x="3200" y="1946"/>
                  <a:ext cx="10" cy="8"/>
                </a:xfrm>
                <a:custGeom>
                  <a:avLst/>
                  <a:gdLst>
                    <a:gd name="T0" fmla="*/ 2 w 10"/>
                    <a:gd name="T1" fmla="*/ 0 h 8"/>
                    <a:gd name="T2" fmla="*/ 2 w 10"/>
                    <a:gd name="T3" fmla="*/ 3 h 8"/>
                    <a:gd name="T4" fmla="*/ 2 w 10"/>
                    <a:gd name="T5" fmla="*/ 3 h 8"/>
                    <a:gd name="T6" fmla="*/ 0 w 10"/>
                    <a:gd name="T7" fmla="*/ 5 h 8"/>
                    <a:gd name="T8" fmla="*/ 0 w 10"/>
                    <a:gd name="T9" fmla="*/ 5 h 8"/>
                    <a:gd name="T10" fmla="*/ 2 w 10"/>
                    <a:gd name="T11" fmla="*/ 8 h 8"/>
                    <a:gd name="T12" fmla="*/ 5 w 10"/>
                    <a:gd name="T13" fmla="*/ 8 h 8"/>
                    <a:gd name="T14" fmla="*/ 7 w 10"/>
                    <a:gd name="T15" fmla="*/ 8 h 8"/>
                    <a:gd name="T16" fmla="*/ 7 w 10"/>
                    <a:gd name="T17" fmla="*/ 5 h 8"/>
                    <a:gd name="T18" fmla="*/ 7 w 10"/>
                    <a:gd name="T19" fmla="*/ 5 h 8"/>
                    <a:gd name="T20" fmla="*/ 10 w 10"/>
                    <a:gd name="T21" fmla="*/ 3 h 8"/>
                    <a:gd name="T22" fmla="*/ 10 w 10"/>
                    <a:gd name="T23" fmla="*/ 3 h 8"/>
                    <a:gd name="T24" fmla="*/ 10 w 10"/>
                    <a:gd name="T25" fmla="*/ 0 h 8"/>
                    <a:gd name="T26" fmla="*/ 2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2" y="0"/>
                      </a:moveTo>
                      <a:lnTo>
                        <a:pt x="2" y="3"/>
                      </a:lnTo>
                      <a:lnTo>
                        <a:pt x="0" y="5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7" y="5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76" name="Freeform 212"/>
                <p:cNvSpPr>
                  <a:spLocks/>
                </p:cNvSpPr>
                <p:nvPr/>
              </p:nvSpPr>
              <p:spPr bwMode="auto">
                <a:xfrm>
                  <a:off x="3189" y="1954"/>
                  <a:ext cx="11" cy="8"/>
                </a:xfrm>
                <a:custGeom>
                  <a:avLst/>
                  <a:gdLst>
                    <a:gd name="T0" fmla="*/ 3 w 11"/>
                    <a:gd name="T1" fmla="*/ 2 h 8"/>
                    <a:gd name="T2" fmla="*/ 3 w 11"/>
                    <a:gd name="T3" fmla="*/ 2 h 8"/>
                    <a:gd name="T4" fmla="*/ 0 w 11"/>
                    <a:gd name="T5" fmla="*/ 5 h 8"/>
                    <a:gd name="T6" fmla="*/ 0 w 11"/>
                    <a:gd name="T7" fmla="*/ 5 h 8"/>
                    <a:gd name="T8" fmla="*/ 0 w 11"/>
                    <a:gd name="T9" fmla="*/ 8 h 8"/>
                    <a:gd name="T10" fmla="*/ 3 w 11"/>
                    <a:gd name="T11" fmla="*/ 8 h 8"/>
                    <a:gd name="T12" fmla="*/ 5 w 11"/>
                    <a:gd name="T13" fmla="*/ 8 h 8"/>
                    <a:gd name="T14" fmla="*/ 8 w 11"/>
                    <a:gd name="T15" fmla="*/ 8 h 8"/>
                    <a:gd name="T16" fmla="*/ 8 w 11"/>
                    <a:gd name="T17" fmla="*/ 8 h 8"/>
                    <a:gd name="T18" fmla="*/ 8 w 11"/>
                    <a:gd name="T19" fmla="*/ 5 h 8"/>
                    <a:gd name="T20" fmla="*/ 11 w 11"/>
                    <a:gd name="T21" fmla="*/ 2 h 8"/>
                    <a:gd name="T22" fmla="*/ 11 w 11"/>
                    <a:gd name="T23" fmla="*/ 2 h 8"/>
                    <a:gd name="T24" fmla="*/ 8 w 11"/>
                    <a:gd name="T25" fmla="*/ 0 h 8"/>
                    <a:gd name="T26" fmla="*/ 3 w 11"/>
                    <a:gd name="T27" fmla="*/ 2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3" y="2"/>
                      </a:moveTo>
                      <a:lnTo>
                        <a:pt x="3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11" y="2"/>
                      </a:lnTo>
                      <a:lnTo>
                        <a:pt x="8" y="0"/>
                      </a:lnTo>
                      <a:lnTo>
                        <a:pt x="3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77" name="Freeform 213"/>
                <p:cNvSpPr>
                  <a:spLocks/>
                </p:cNvSpPr>
                <p:nvPr/>
              </p:nvSpPr>
              <p:spPr bwMode="auto">
                <a:xfrm>
                  <a:off x="3176" y="1964"/>
                  <a:ext cx="10" cy="8"/>
                </a:xfrm>
                <a:custGeom>
                  <a:avLst/>
                  <a:gdLst>
                    <a:gd name="T0" fmla="*/ 5 w 10"/>
                    <a:gd name="T1" fmla="*/ 0 h 8"/>
                    <a:gd name="T2" fmla="*/ 5 w 10"/>
                    <a:gd name="T3" fmla="*/ 3 h 8"/>
                    <a:gd name="T4" fmla="*/ 3 w 10"/>
                    <a:gd name="T5" fmla="*/ 3 h 8"/>
                    <a:gd name="T6" fmla="*/ 3 w 10"/>
                    <a:gd name="T7" fmla="*/ 6 h 8"/>
                    <a:gd name="T8" fmla="*/ 0 w 10"/>
                    <a:gd name="T9" fmla="*/ 6 h 8"/>
                    <a:gd name="T10" fmla="*/ 3 w 10"/>
                    <a:gd name="T11" fmla="*/ 8 h 8"/>
                    <a:gd name="T12" fmla="*/ 5 w 10"/>
                    <a:gd name="T13" fmla="*/ 8 h 8"/>
                    <a:gd name="T14" fmla="*/ 8 w 10"/>
                    <a:gd name="T15" fmla="*/ 8 h 8"/>
                    <a:gd name="T16" fmla="*/ 10 w 10"/>
                    <a:gd name="T17" fmla="*/ 6 h 8"/>
                    <a:gd name="T18" fmla="*/ 10 w 10"/>
                    <a:gd name="T19" fmla="*/ 6 h 8"/>
                    <a:gd name="T20" fmla="*/ 10 w 10"/>
                    <a:gd name="T21" fmla="*/ 3 h 8"/>
                    <a:gd name="T22" fmla="*/ 10 w 10"/>
                    <a:gd name="T23" fmla="*/ 0 h 8"/>
                    <a:gd name="T24" fmla="*/ 10 w 10"/>
                    <a:gd name="T25" fmla="*/ 0 h 8"/>
                    <a:gd name="T26" fmla="*/ 8 w 10"/>
                    <a:gd name="T27" fmla="*/ 0 h 8"/>
                    <a:gd name="T28" fmla="*/ 5 w 10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8"/>
                    <a:gd name="T47" fmla="*/ 10 w 10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8">
                      <a:moveTo>
                        <a:pt x="5" y="0"/>
                      </a:moveTo>
                      <a:lnTo>
                        <a:pt x="5" y="3"/>
                      </a:lnTo>
                      <a:lnTo>
                        <a:pt x="3" y="3"/>
                      </a:lnTo>
                      <a:lnTo>
                        <a:pt x="3" y="6"/>
                      </a:lnTo>
                      <a:lnTo>
                        <a:pt x="0" y="6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6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78" name="Freeform 214"/>
                <p:cNvSpPr>
                  <a:spLocks/>
                </p:cNvSpPr>
                <p:nvPr/>
              </p:nvSpPr>
              <p:spPr bwMode="auto">
                <a:xfrm>
                  <a:off x="3166" y="1972"/>
                  <a:ext cx="10" cy="11"/>
                </a:xfrm>
                <a:custGeom>
                  <a:avLst/>
                  <a:gdLst>
                    <a:gd name="T0" fmla="*/ 2 w 10"/>
                    <a:gd name="T1" fmla="*/ 3 h 11"/>
                    <a:gd name="T2" fmla="*/ 2 w 10"/>
                    <a:gd name="T3" fmla="*/ 5 h 11"/>
                    <a:gd name="T4" fmla="*/ 0 w 10"/>
                    <a:gd name="T5" fmla="*/ 5 h 11"/>
                    <a:gd name="T6" fmla="*/ 0 w 10"/>
                    <a:gd name="T7" fmla="*/ 8 h 11"/>
                    <a:gd name="T8" fmla="*/ 0 w 10"/>
                    <a:gd name="T9" fmla="*/ 8 h 11"/>
                    <a:gd name="T10" fmla="*/ 2 w 10"/>
                    <a:gd name="T11" fmla="*/ 11 h 11"/>
                    <a:gd name="T12" fmla="*/ 2 w 10"/>
                    <a:gd name="T13" fmla="*/ 11 h 11"/>
                    <a:gd name="T14" fmla="*/ 5 w 10"/>
                    <a:gd name="T15" fmla="*/ 11 h 11"/>
                    <a:gd name="T16" fmla="*/ 7 w 10"/>
                    <a:gd name="T17" fmla="*/ 8 h 11"/>
                    <a:gd name="T18" fmla="*/ 7 w 10"/>
                    <a:gd name="T19" fmla="*/ 8 h 11"/>
                    <a:gd name="T20" fmla="*/ 10 w 10"/>
                    <a:gd name="T21" fmla="*/ 5 h 11"/>
                    <a:gd name="T22" fmla="*/ 10 w 10"/>
                    <a:gd name="T23" fmla="*/ 3 h 11"/>
                    <a:gd name="T24" fmla="*/ 10 w 10"/>
                    <a:gd name="T25" fmla="*/ 3 h 11"/>
                    <a:gd name="T26" fmla="*/ 7 w 10"/>
                    <a:gd name="T27" fmla="*/ 0 h 11"/>
                    <a:gd name="T28" fmla="*/ 2 w 10"/>
                    <a:gd name="T29" fmla="*/ 3 h 1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11"/>
                    <a:gd name="T47" fmla="*/ 10 w 10"/>
                    <a:gd name="T48" fmla="*/ 11 h 1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11">
                      <a:moveTo>
                        <a:pt x="2" y="3"/>
                      </a:moveTo>
                      <a:lnTo>
                        <a:pt x="2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11"/>
                      </a:lnTo>
                      <a:lnTo>
                        <a:pt x="5" y="11"/>
                      </a:lnTo>
                      <a:lnTo>
                        <a:pt x="7" y="8"/>
                      </a:lnTo>
                      <a:lnTo>
                        <a:pt x="10" y="5"/>
                      </a:lnTo>
                      <a:lnTo>
                        <a:pt x="10" y="3"/>
                      </a:lnTo>
                      <a:lnTo>
                        <a:pt x="7" y="0"/>
                      </a:lnTo>
                      <a:lnTo>
                        <a:pt x="2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79" name="Freeform 215"/>
                <p:cNvSpPr>
                  <a:spLocks/>
                </p:cNvSpPr>
                <p:nvPr/>
              </p:nvSpPr>
              <p:spPr bwMode="auto">
                <a:xfrm>
                  <a:off x="3223" y="1938"/>
                  <a:ext cx="8" cy="8"/>
                </a:xfrm>
                <a:custGeom>
                  <a:avLst/>
                  <a:gdLst>
                    <a:gd name="T0" fmla="*/ 3 w 8"/>
                    <a:gd name="T1" fmla="*/ 3 h 8"/>
                    <a:gd name="T2" fmla="*/ 0 w 8"/>
                    <a:gd name="T3" fmla="*/ 3 h 8"/>
                    <a:gd name="T4" fmla="*/ 0 w 8"/>
                    <a:gd name="T5" fmla="*/ 3 h 8"/>
                    <a:gd name="T6" fmla="*/ 0 w 8"/>
                    <a:gd name="T7" fmla="*/ 5 h 8"/>
                    <a:gd name="T8" fmla="*/ 0 w 8"/>
                    <a:gd name="T9" fmla="*/ 5 h 8"/>
                    <a:gd name="T10" fmla="*/ 3 w 8"/>
                    <a:gd name="T11" fmla="*/ 8 h 8"/>
                    <a:gd name="T12" fmla="*/ 3 w 8"/>
                    <a:gd name="T13" fmla="*/ 8 h 8"/>
                    <a:gd name="T14" fmla="*/ 5 w 8"/>
                    <a:gd name="T15" fmla="*/ 8 h 8"/>
                    <a:gd name="T16" fmla="*/ 8 w 8"/>
                    <a:gd name="T17" fmla="*/ 5 h 8"/>
                    <a:gd name="T18" fmla="*/ 8 w 8"/>
                    <a:gd name="T19" fmla="*/ 5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5 w 8"/>
                    <a:gd name="T27" fmla="*/ 0 h 8"/>
                    <a:gd name="T28" fmla="*/ 3 w 8"/>
                    <a:gd name="T29" fmla="*/ 3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3" y="3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80" name="Freeform 216"/>
                <p:cNvSpPr>
                  <a:spLocks/>
                </p:cNvSpPr>
                <p:nvPr/>
              </p:nvSpPr>
              <p:spPr bwMode="auto">
                <a:xfrm>
                  <a:off x="3213" y="1946"/>
                  <a:ext cx="7" cy="8"/>
                </a:xfrm>
                <a:custGeom>
                  <a:avLst/>
                  <a:gdLst>
                    <a:gd name="T0" fmla="*/ 2 w 7"/>
                    <a:gd name="T1" fmla="*/ 0 h 8"/>
                    <a:gd name="T2" fmla="*/ 2 w 7"/>
                    <a:gd name="T3" fmla="*/ 3 h 8"/>
                    <a:gd name="T4" fmla="*/ 0 w 7"/>
                    <a:gd name="T5" fmla="*/ 3 h 8"/>
                    <a:gd name="T6" fmla="*/ 0 w 7"/>
                    <a:gd name="T7" fmla="*/ 5 h 8"/>
                    <a:gd name="T8" fmla="*/ 0 w 7"/>
                    <a:gd name="T9" fmla="*/ 5 h 8"/>
                    <a:gd name="T10" fmla="*/ 2 w 7"/>
                    <a:gd name="T11" fmla="*/ 8 h 8"/>
                    <a:gd name="T12" fmla="*/ 5 w 7"/>
                    <a:gd name="T13" fmla="*/ 8 h 8"/>
                    <a:gd name="T14" fmla="*/ 5 w 7"/>
                    <a:gd name="T15" fmla="*/ 8 h 8"/>
                    <a:gd name="T16" fmla="*/ 7 w 7"/>
                    <a:gd name="T17" fmla="*/ 5 h 8"/>
                    <a:gd name="T18" fmla="*/ 7 w 7"/>
                    <a:gd name="T19" fmla="*/ 5 h 8"/>
                    <a:gd name="T20" fmla="*/ 7 w 7"/>
                    <a:gd name="T21" fmla="*/ 3 h 8"/>
                    <a:gd name="T22" fmla="*/ 7 w 7"/>
                    <a:gd name="T23" fmla="*/ 3 h 8"/>
                    <a:gd name="T24" fmla="*/ 7 w 7"/>
                    <a:gd name="T25" fmla="*/ 0 h 8"/>
                    <a:gd name="T26" fmla="*/ 5 w 7"/>
                    <a:gd name="T27" fmla="*/ 0 h 8"/>
                    <a:gd name="T28" fmla="*/ 2 w 7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7"/>
                    <a:gd name="T46" fmla="*/ 0 h 8"/>
                    <a:gd name="T47" fmla="*/ 7 w 7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7" h="8">
                      <a:moveTo>
                        <a:pt x="2" y="0"/>
                      </a:moveTo>
                      <a:lnTo>
                        <a:pt x="2" y="3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7" y="5"/>
                      </a:lnTo>
                      <a:lnTo>
                        <a:pt x="7" y="3"/>
                      </a:lnTo>
                      <a:lnTo>
                        <a:pt x="7" y="0"/>
                      </a:lnTo>
                      <a:lnTo>
                        <a:pt x="5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81" name="Freeform 217"/>
                <p:cNvSpPr>
                  <a:spLocks/>
                </p:cNvSpPr>
                <p:nvPr/>
              </p:nvSpPr>
              <p:spPr bwMode="auto">
                <a:xfrm>
                  <a:off x="3202" y="1954"/>
                  <a:ext cx="8" cy="8"/>
                </a:xfrm>
                <a:custGeom>
                  <a:avLst/>
                  <a:gdLst>
                    <a:gd name="T0" fmla="*/ 3 w 8"/>
                    <a:gd name="T1" fmla="*/ 2 h 8"/>
                    <a:gd name="T2" fmla="*/ 3 w 8"/>
                    <a:gd name="T3" fmla="*/ 2 h 8"/>
                    <a:gd name="T4" fmla="*/ 0 w 8"/>
                    <a:gd name="T5" fmla="*/ 5 h 8"/>
                    <a:gd name="T6" fmla="*/ 0 w 8"/>
                    <a:gd name="T7" fmla="*/ 5 h 8"/>
                    <a:gd name="T8" fmla="*/ 0 w 8"/>
                    <a:gd name="T9" fmla="*/ 8 h 8"/>
                    <a:gd name="T10" fmla="*/ 3 w 8"/>
                    <a:gd name="T11" fmla="*/ 8 h 8"/>
                    <a:gd name="T12" fmla="*/ 5 w 8"/>
                    <a:gd name="T13" fmla="*/ 8 h 8"/>
                    <a:gd name="T14" fmla="*/ 5 w 8"/>
                    <a:gd name="T15" fmla="*/ 8 h 8"/>
                    <a:gd name="T16" fmla="*/ 8 w 8"/>
                    <a:gd name="T17" fmla="*/ 8 h 8"/>
                    <a:gd name="T18" fmla="*/ 8 w 8"/>
                    <a:gd name="T19" fmla="*/ 5 h 8"/>
                    <a:gd name="T20" fmla="*/ 8 w 8"/>
                    <a:gd name="T21" fmla="*/ 2 h 8"/>
                    <a:gd name="T22" fmla="*/ 8 w 8"/>
                    <a:gd name="T23" fmla="*/ 2 h 8"/>
                    <a:gd name="T24" fmla="*/ 8 w 8"/>
                    <a:gd name="T25" fmla="*/ 2 h 8"/>
                    <a:gd name="T26" fmla="*/ 5 w 8"/>
                    <a:gd name="T27" fmla="*/ 0 h 8"/>
                    <a:gd name="T28" fmla="*/ 3 w 8"/>
                    <a:gd name="T29" fmla="*/ 2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3" y="2"/>
                      </a:moveTo>
                      <a:lnTo>
                        <a:pt x="3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8" y="2"/>
                      </a:lnTo>
                      <a:lnTo>
                        <a:pt x="5" y="0"/>
                      </a:lnTo>
                      <a:lnTo>
                        <a:pt x="3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82" name="Freeform 218"/>
                <p:cNvSpPr>
                  <a:spLocks/>
                </p:cNvSpPr>
                <p:nvPr/>
              </p:nvSpPr>
              <p:spPr bwMode="auto">
                <a:xfrm>
                  <a:off x="3189" y="1964"/>
                  <a:ext cx="11" cy="8"/>
                </a:xfrm>
                <a:custGeom>
                  <a:avLst/>
                  <a:gdLst>
                    <a:gd name="T0" fmla="*/ 5 w 11"/>
                    <a:gd name="T1" fmla="*/ 0 h 8"/>
                    <a:gd name="T2" fmla="*/ 5 w 11"/>
                    <a:gd name="T3" fmla="*/ 3 h 8"/>
                    <a:gd name="T4" fmla="*/ 3 w 11"/>
                    <a:gd name="T5" fmla="*/ 3 h 8"/>
                    <a:gd name="T6" fmla="*/ 3 w 11"/>
                    <a:gd name="T7" fmla="*/ 6 h 8"/>
                    <a:gd name="T8" fmla="*/ 0 w 11"/>
                    <a:gd name="T9" fmla="*/ 6 h 8"/>
                    <a:gd name="T10" fmla="*/ 3 w 11"/>
                    <a:gd name="T11" fmla="*/ 8 h 8"/>
                    <a:gd name="T12" fmla="*/ 5 w 11"/>
                    <a:gd name="T13" fmla="*/ 8 h 8"/>
                    <a:gd name="T14" fmla="*/ 8 w 11"/>
                    <a:gd name="T15" fmla="*/ 8 h 8"/>
                    <a:gd name="T16" fmla="*/ 11 w 11"/>
                    <a:gd name="T17" fmla="*/ 6 h 8"/>
                    <a:gd name="T18" fmla="*/ 11 w 11"/>
                    <a:gd name="T19" fmla="*/ 6 h 8"/>
                    <a:gd name="T20" fmla="*/ 11 w 11"/>
                    <a:gd name="T21" fmla="*/ 3 h 8"/>
                    <a:gd name="T22" fmla="*/ 11 w 11"/>
                    <a:gd name="T23" fmla="*/ 3 h 8"/>
                    <a:gd name="T24" fmla="*/ 11 w 11"/>
                    <a:gd name="T25" fmla="*/ 0 h 8"/>
                    <a:gd name="T26" fmla="*/ 8 w 11"/>
                    <a:gd name="T27" fmla="*/ 0 h 8"/>
                    <a:gd name="T28" fmla="*/ 5 w 11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8"/>
                    <a:gd name="T47" fmla="*/ 11 w 11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8">
                      <a:moveTo>
                        <a:pt x="5" y="0"/>
                      </a:moveTo>
                      <a:lnTo>
                        <a:pt x="5" y="3"/>
                      </a:lnTo>
                      <a:lnTo>
                        <a:pt x="3" y="3"/>
                      </a:lnTo>
                      <a:lnTo>
                        <a:pt x="3" y="6"/>
                      </a:lnTo>
                      <a:lnTo>
                        <a:pt x="0" y="6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6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83" name="Freeform 219"/>
                <p:cNvSpPr>
                  <a:spLocks/>
                </p:cNvSpPr>
                <p:nvPr/>
              </p:nvSpPr>
              <p:spPr bwMode="auto">
                <a:xfrm>
                  <a:off x="3179" y="1975"/>
                  <a:ext cx="10" cy="8"/>
                </a:xfrm>
                <a:custGeom>
                  <a:avLst/>
                  <a:gdLst>
                    <a:gd name="T0" fmla="*/ 2 w 10"/>
                    <a:gd name="T1" fmla="*/ 0 h 8"/>
                    <a:gd name="T2" fmla="*/ 2 w 10"/>
                    <a:gd name="T3" fmla="*/ 2 h 8"/>
                    <a:gd name="T4" fmla="*/ 0 w 10"/>
                    <a:gd name="T5" fmla="*/ 2 h 8"/>
                    <a:gd name="T6" fmla="*/ 0 w 10"/>
                    <a:gd name="T7" fmla="*/ 5 h 8"/>
                    <a:gd name="T8" fmla="*/ 0 w 10"/>
                    <a:gd name="T9" fmla="*/ 5 h 8"/>
                    <a:gd name="T10" fmla="*/ 2 w 10"/>
                    <a:gd name="T11" fmla="*/ 8 h 8"/>
                    <a:gd name="T12" fmla="*/ 2 w 10"/>
                    <a:gd name="T13" fmla="*/ 8 h 8"/>
                    <a:gd name="T14" fmla="*/ 5 w 10"/>
                    <a:gd name="T15" fmla="*/ 8 h 8"/>
                    <a:gd name="T16" fmla="*/ 7 w 10"/>
                    <a:gd name="T17" fmla="*/ 5 h 8"/>
                    <a:gd name="T18" fmla="*/ 7 w 10"/>
                    <a:gd name="T19" fmla="*/ 5 h 8"/>
                    <a:gd name="T20" fmla="*/ 7 w 10"/>
                    <a:gd name="T21" fmla="*/ 2 h 8"/>
                    <a:gd name="T22" fmla="*/ 10 w 10"/>
                    <a:gd name="T23" fmla="*/ 0 h 8"/>
                    <a:gd name="T24" fmla="*/ 10 w 10"/>
                    <a:gd name="T25" fmla="*/ 0 h 8"/>
                    <a:gd name="T26" fmla="*/ 2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2" y="0"/>
                      </a:moveTo>
                      <a:lnTo>
                        <a:pt x="2" y="2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7" y="5"/>
                      </a:lnTo>
                      <a:lnTo>
                        <a:pt x="7" y="2"/>
                      </a:lnTo>
                      <a:lnTo>
                        <a:pt x="1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84" name="Freeform 220"/>
                <p:cNvSpPr>
                  <a:spLocks/>
                </p:cNvSpPr>
                <p:nvPr/>
              </p:nvSpPr>
              <p:spPr bwMode="auto">
                <a:xfrm>
                  <a:off x="3234" y="1938"/>
                  <a:ext cx="10" cy="8"/>
                </a:xfrm>
                <a:custGeom>
                  <a:avLst/>
                  <a:gdLst>
                    <a:gd name="T0" fmla="*/ 2 w 10"/>
                    <a:gd name="T1" fmla="*/ 0 h 8"/>
                    <a:gd name="T2" fmla="*/ 2 w 10"/>
                    <a:gd name="T3" fmla="*/ 3 h 8"/>
                    <a:gd name="T4" fmla="*/ 2 w 10"/>
                    <a:gd name="T5" fmla="*/ 3 h 8"/>
                    <a:gd name="T6" fmla="*/ 0 w 10"/>
                    <a:gd name="T7" fmla="*/ 5 h 8"/>
                    <a:gd name="T8" fmla="*/ 0 w 10"/>
                    <a:gd name="T9" fmla="*/ 5 h 8"/>
                    <a:gd name="T10" fmla="*/ 2 w 10"/>
                    <a:gd name="T11" fmla="*/ 5 h 8"/>
                    <a:gd name="T12" fmla="*/ 5 w 10"/>
                    <a:gd name="T13" fmla="*/ 8 h 8"/>
                    <a:gd name="T14" fmla="*/ 7 w 10"/>
                    <a:gd name="T15" fmla="*/ 8 h 8"/>
                    <a:gd name="T16" fmla="*/ 7 w 10"/>
                    <a:gd name="T17" fmla="*/ 5 h 8"/>
                    <a:gd name="T18" fmla="*/ 10 w 10"/>
                    <a:gd name="T19" fmla="*/ 5 h 8"/>
                    <a:gd name="T20" fmla="*/ 10 w 10"/>
                    <a:gd name="T21" fmla="*/ 3 h 8"/>
                    <a:gd name="T22" fmla="*/ 10 w 10"/>
                    <a:gd name="T23" fmla="*/ 3 h 8"/>
                    <a:gd name="T24" fmla="*/ 10 w 10"/>
                    <a:gd name="T25" fmla="*/ 0 h 8"/>
                    <a:gd name="T26" fmla="*/ 2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2" y="0"/>
                      </a:moveTo>
                      <a:lnTo>
                        <a:pt x="2" y="3"/>
                      </a:lnTo>
                      <a:lnTo>
                        <a:pt x="0" y="5"/>
                      </a:lnTo>
                      <a:lnTo>
                        <a:pt x="2" y="5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7" y="5"/>
                      </a:lnTo>
                      <a:lnTo>
                        <a:pt x="10" y="5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85" name="Freeform 221"/>
                <p:cNvSpPr>
                  <a:spLocks/>
                </p:cNvSpPr>
                <p:nvPr/>
              </p:nvSpPr>
              <p:spPr bwMode="auto">
                <a:xfrm>
                  <a:off x="3226" y="1946"/>
                  <a:ext cx="8" cy="8"/>
                </a:xfrm>
                <a:custGeom>
                  <a:avLst/>
                  <a:gdLst>
                    <a:gd name="T0" fmla="*/ 2 w 8"/>
                    <a:gd name="T1" fmla="*/ 0 h 8"/>
                    <a:gd name="T2" fmla="*/ 0 w 8"/>
                    <a:gd name="T3" fmla="*/ 3 h 8"/>
                    <a:gd name="T4" fmla="*/ 0 w 8"/>
                    <a:gd name="T5" fmla="*/ 3 h 8"/>
                    <a:gd name="T6" fmla="*/ 0 w 8"/>
                    <a:gd name="T7" fmla="*/ 5 h 8"/>
                    <a:gd name="T8" fmla="*/ 0 w 8"/>
                    <a:gd name="T9" fmla="*/ 5 h 8"/>
                    <a:gd name="T10" fmla="*/ 2 w 8"/>
                    <a:gd name="T11" fmla="*/ 8 h 8"/>
                    <a:gd name="T12" fmla="*/ 5 w 8"/>
                    <a:gd name="T13" fmla="*/ 8 h 8"/>
                    <a:gd name="T14" fmla="*/ 5 w 8"/>
                    <a:gd name="T15" fmla="*/ 8 h 8"/>
                    <a:gd name="T16" fmla="*/ 8 w 8"/>
                    <a:gd name="T17" fmla="*/ 5 h 8"/>
                    <a:gd name="T18" fmla="*/ 8 w 8"/>
                    <a:gd name="T19" fmla="*/ 5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5 w 8"/>
                    <a:gd name="T27" fmla="*/ 0 h 8"/>
                    <a:gd name="T28" fmla="*/ 2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2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86" name="Freeform 222"/>
                <p:cNvSpPr>
                  <a:spLocks/>
                </p:cNvSpPr>
                <p:nvPr/>
              </p:nvSpPr>
              <p:spPr bwMode="auto">
                <a:xfrm>
                  <a:off x="3215" y="1954"/>
                  <a:ext cx="8" cy="8"/>
                </a:xfrm>
                <a:custGeom>
                  <a:avLst/>
                  <a:gdLst>
                    <a:gd name="T0" fmla="*/ 3 w 8"/>
                    <a:gd name="T1" fmla="*/ 2 h 8"/>
                    <a:gd name="T2" fmla="*/ 3 w 8"/>
                    <a:gd name="T3" fmla="*/ 2 h 8"/>
                    <a:gd name="T4" fmla="*/ 0 w 8"/>
                    <a:gd name="T5" fmla="*/ 5 h 8"/>
                    <a:gd name="T6" fmla="*/ 0 w 8"/>
                    <a:gd name="T7" fmla="*/ 8 h 8"/>
                    <a:gd name="T8" fmla="*/ 0 w 8"/>
                    <a:gd name="T9" fmla="*/ 8 h 8"/>
                    <a:gd name="T10" fmla="*/ 3 w 8"/>
                    <a:gd name="T11" fmla="*/ 8 h 8"/>
                    <a:gd name="T12" fmla="*/ 5 w 8"/>
                    <a:gd name="T13" fmla="*/ 8 h 8"/>
                    <a:gd name="T14" fmla="*/ 5 w 8"/>
                    <a:gd name="T15" fmla="*/ 8 h 8"/>
                    <a:gd name="T16" fmla="*/ 8 w 8"/>
                    <a:gd name="T17" fmla="*/ 8 h 8"/>
                    <a:gd name="T18" fmla="*/ 8 w 8"/>
                    <a:gd name="T19" fmla="*/ 5 h 8"/>
                    <a:gd name="T20" fmla="*/ 8 w 8"/>
                    <a:gd name="T21" fmla="*/ 2 h 8"/>
                    <a:gd name="T22" fmla="*/ 8 w 8"/>
                    <a:gd name="T23" fmla="*/ 2 h 8"/>
                    <a:gd name="T24" fmla="*/ 5 w 8"/>
                    <a:gd name="T25" fmla="*/ 0 h 8"/>
                    <a:gd name="T26" fmla="*/ 3 w 8"/>
                    <a:gd name="T27" fmla="*/ 2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3" y="2"/>
                      </a:moveTo>
                      <a:lnTo>
                        <a:pt x="3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8" y="2"/>
                      </a:lnTo>
                      <a:lnTo>
                        <a:pt x="5" y="0"/>
                      </a:lnTo>
                      <a:lnTo>
                        <a:pt x="3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87" name="Freeform 223"/>
                <p:cNvSpPr>
                  <a:spLocks/>
                </p:cNvSpPr>
                <p:nvPr/>
              </p:nvSpPr>
              <p:spPr bwMode="auto">
                <a:xfrm>
                  <a:off x="3202" y="1964"/>
                  <a:ext cx="11" cy="8"/>
                </a:xfrm>
                <a:custGeom>
                  <a:avLst/>
                  <a:gdLst>
                    <a:gd name="T0" fmla="*/ 5 w 11"/>
                    <a:gd name="T1" fmla="*/ 0 h 8"/>
                    <a:gd name="T2" fmla="*/ 3 w 11"/>
                    <a:gd name="T3" fmla="*/ 3 h 8"/>
                    <a:gd name="T4" fmla="*/ 3 w 11"/>
                    <a:gd name="T5" fmla="*/ 3 h 8"/>
                    <a:gd name="T6" fmla="*/ 3 w 11"/>
                    <a:gd name="T7" fmla="*/ 6 h 8"/>
                    <a:gd name="T8" fmla="*/ 0 w 11"/>
                    <a:gd name="T9" fmla="*/ 6 h 8"/>
                    <a:gd name="T10" fmla="*/ 3 w 11"/>
                    <a:gd name="T11" fmla="*/ 8 h 8"/>
                    <a:gd name="T12" fmla="*/ 5 w 11"/>
                    <a:gd name="T13" fmla="*/ 8 h 8"/>
                    <a:gd name="T14" fmla="*/ 8 w 11"/>
                    <a:gd name="T15" fmla="*/ 8 h 8"/>
                    <a:gd name="T16" fmla="*/ 11 w 11"/>
                    <a:gd name="T17" fmla="*/ 6 h 8"/>
                    <a:gd name="T18" fmla="*/ 11 w 11"/>
                    <a:gd name="T19" fmla="*/ 6 h 8"/>
                    <a:gd name="T20" fmla="*/ 11 w 11"/>
                    <a:gd name="T21" fmla="*/ 3 h 8"/>
                    <a:gd name="T22" fmla="*/ 11 w 11"/>
                    <a:gd name="T23" fmla="*/ 3 h 8"/>
                    <a:gd name="T24" fmla="*/ 11 w 11"/>
                    <a:gd name="T25" fmla="*/ 0 h 8"/>
                    <a:gd name="T26" fmla="*/ 8 w 11"/>
                    <a:gd name="T27" fmla="*/ 0 h 8"/>
                    <a:gd name="T28" fmla="*/ 5 w 11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8"/>
                    <a:gd name="T47" fmla="*/ 11 w 11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8">
                      <a:moveTo>
                        <a:pt x="5" y="0"/>
                      </a:moveTo>
                      <a:lnTo>
                        <a:pt x="3" y="3"/>
                      </a:lnTo>
                      <a:lnTo>
                        <a:pt x="3" y="6"/>
                      </a:lnTo>
                      <a:lnTo>
                        <a:pt x="0" y="6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6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88" name="Freeform 224"/>
                <p:cNvSpPr>
                  <a:spLocks/>
                </p:cNvSpPr>
                <p:nvPr/>
              </p:nvSpPr>
              <p:spPr bwMode="auto">
                <a:xfrm>
                  <a:off x="3192" y="1975"/>
                  <a:ext cx="10" cy="8"/>
                </a:xfrm>
                <a:custGeom>
                  <a:avLst/>
                  <a:gdLst>
                    <a:gd name="T0" fmla="*/ 2 w 10"/>
                    <a:gd name="T1" fmla="*/ 0 h 8"/>
                    <a:gd name="T2" fmla="*/ 2 w 10"/>
                    <a:gd name="T3" fmla="*/ 2 h 8"/>
                    <a:gd name="T4" fmla="*/ 0 w 10"/>
                    <a:gd name="T5" fmla="*/ 2 h 8"/>
                    <a:gd name="T6" fmla="*/ 0 w 10"/>
                    <a:gd name="T7" fmla="*/ 5 h 8"/>
                    <a:gd name="T8" fmla="*/ 0 w 10"/>
                    <a:gd name="T9" fmla="*/ 5 h 8"/>
                    <a:gd name="T10" fmla="*/ 2 w 10"/>
                    <a:gd name="T11" fmla="*/ 8 h 8"/>
                    <a:gd name="T12" fmla="*/ 5 w 10"/>
                    <a:gd name="T13" fmla="*/ 8 h 8"/>
                    <a:gd name="T14" fmla="*/ 8 w 10"/>
                    <a:gd name="T15" fmla="*/ 8 h 8"/>
                    <a:gd name="T16" fmla="*/ 8 w 10"/>
                    <a:gd name="T17" fmla="*/ 8 h 8"/>
                    <a:gd name="T18" fmla="*/ 10 w 10"/>
                    <a:gd name="T19" fmla="*/ 5 h 8"/>
                    <a:gd name="T20" fmla="*/ 10 w 10"/>
                    <a:gd name="T21" fmla="*/ 2 h 8"/>
                    <a:gd name="T22" fmla="*/ 10 w 10"/>
                    <a:gd name="T23" fmla="*/ 2 h 8"/>
                    <a:gd name="T24" fmla="*/ 10 w 10"/>
                    <a:gd name="T25" fmla="*/ 0 h 8"/>
                    <a:gd name="T26" fmla="*/ 2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2" y="0"/>
                      </a:moveTo>
                      <a:lnTo>
                        <a:pt x="2" y="2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5"/>
                      </a:lnTo>
                      <a:lnTo>
                        <a:pt x="10" y="2"/>
                      </a:lnTo>
                      <a:lnTo>
                        <a:pt x="1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89" name="Freeform 225"/>
                <p:cNvSpPr>
                  <a:spLocks/>
                </p:cNvSpPr>
                <p:nvPr/>
              </p:nvSpPr>
              <p:spPr bwMode="auto">
                <a:xfrm>
                  <a:off x="3247" y="1938"/>
                  <a:ext cx="7" cy="5"/>
                </a:xfrm>
                <a:custGeom>
                  <a:avLst/>
                  <a:gdLst>
                    <a:gd name="T0" fmla="*/ 2 w 7"/>
                    <a:gd name="T1" fmla="*/ 0 h 5"/>
                    <a:gd name="T2" fmla="*/ 2 w 7"/>
                    <a:gd name="T3" fmla="*/ 3 h 5"/>
                    <a:gd name="T4" fmla="*/ 0 w 7"/>
                    <a:gd name="T5" fmla="*/ 3 h 5"/>
                    <a:gd name="T6" fmla="*/ 0 w 7"/>
                    <a:gd name="T7" fmla="*/ 5 h 5"/>
                    <a:gd name="T8" fmla="*/ 0 w 7"/>
                    <a:gd name="T9" fmla="*/ 5 h 5"/>
                    <a:gd name="T10" fmla="*/ 2 w 7"/>
                    <a:gd name="T11" fmla="*/ 5 h 5"/>
                    <a:gd name="T12" fmla="*/ 5 w 7"/>
                    <a:gd name="T13" fmla="*/ 5 h 5"/>
                    <a:gd name="T14" fmla="*/ 7 w 7"/>
                    <a:gd name="T15" fmla="*/ 5 h 5"/>
                    <a:gd name="T16" fmla="*/ 7 w 7"/>
                    <a:gd name="T17" fmla="*/ 5 h 5"/>
                    <a:gd name="T18" fmla="*/ 7 w 7"/>
                    <a:gd name="T19" fmla="*/ 5 h 5"/>
                    <a:gd name="T20" fmla="*/ 7 w 7"/>
                    <a:gd name="T21" fmla="*/ 3 h 5"/>
                    <a:gd name="T22" fmla="*/ 7 w 7"/>
                    <a:gd name="T23" fmla="*/ 3 h 5"/>
                    <a:gd name="T24" fmla="*/ 7 w 7"/>
                    <a:gd name="T25" fmla="*/ 0 h 5"/>
                    <a:gd name="T26" fmla="*/ 5 w 7"/>
                    <a:gd name="T27" fmla="*/ 0 h 5"/>
                    <a:gd name="T28" fmla="*/ 2 w 7"/>
                    <a:gd name="T29" fmla="*/ 0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7"/>
                    <a:gd name="T46" fmla="*/ 0 h 5"/>
                    <a:gd name="T47" fmla="*/ 7 w 7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7" h="5">
                      <a:moveTo>
                        <a:pt x="2" y="0"/>
                      </a:moveTo>
                      <a:lnTo>
                        <a:pt x="2" y="3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5"/>
                      </a:lnTo>
                      <a:lnTo>
                        <a:pt x="5" y="5"/>
                      </a:lnTo>
                      <a:lnTo>
                        <a:pt x="7" y="5"/>
                      </a:lnTo>
                      <a:lnTo>
                        <a:pt x="7" y="3"/>
                      </a:lnTo>
                      <a:lnTo>
                        <a:pt x="7" y="0"/>
                      </a:lnTo>
                      <a:lnTo>
                        <a:pt x="5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90" name="Freeform 226"/>
                <p:cNvSpPr>
                  <a:spLocks/>
                </p:cNvSpPr>
                <p:nvPr/>
              </p:nvSpPr>
              <p:spPr bwMode="auto">
                <a:xfrm>
                  <a:off x="3239" y="1946"/>
                  <a:ext cx="8" cy="8"/>
                </a:xfrm>
                <a:custGeom>
                  <a:avLst/>
                  <a:gdLst>
                    <a:gd name="T0" fmla="*/ 0 w 8"/>
                    <a:gd name="T1" fmla="*/ 0 h 8"/>
                    <a:gd name="T2" fmla="*/ 0 w 8"/>
                    <a:gd name="T3" fmla="*/ 3 h 8"/>
                    <a:gd name="T4" fmla="*/ 0 w 8"/>
                    <a:gd name="T5" fmla="*/ 3 h 8"/>
                    <a:gd name="T6" fmla="*/ 0 w 8"/>
                    <a:gd name="T7" fmla="*/ 5 h 8"/>
                    <a:gd name="T8" fmla="*/ 0 w 8"/>
                    <a:gd name="T9" fmla="*/ 5 h 8"/>
                    <a:gd name="T10" fmla="*/ 2 w 8"/>
                    <a:gd name="T11" fmla="*/ 8 h 8"/>
                    <a:gd name="T12" fmla="*/ 5 w 8"/>
                    <a:gd name="T13" fmla="*/ 8 h 8"/>
                    <a:gd name="T14" fmla="*/ 5 w 8"/>
                    <a:gd name="T15" fmla="*/ 8 h 8"/>
                    <a:gd name="T16" fmla="*/ 8 w 8"/>
                    <a:gd name="T17" fmla="*/ 5 h 8"/>
                    <a:gd name="T18" fmla="*/ 8 w 8"/>
                    <a:gd name="T19" fmla="*/ 5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0 w 8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91" name="Freeform 227"/>
                <p:cNvSpPr>
                  <a:spLocks/>
                </p:cNvSpPr>
                <p:nvPr/>
              </p:nvSpPr>
              <p:spPr bwMode="auto">
                <a:xfrm>
                  <a:off x="3228" y="1954"/>
                  <a:ext cx="8" cy="8"/>
                </a:xfrm>
                <a:custGeom>
                  <a:avLst/>
                  <a:gdLst>
                    <a:gd name="T0" fmla="*/ 3 w 8"/>
                    <a:gd name="T1" fmla="*/ 2 h 8"/>
                    <a:gd name="T2" fmla="*/ 3 w 8"/>
                    <a:gd name="T3" fmla="*/ 2 h 8"/>
                    <a:gd name="T4" fmla="*/ 0 w 8"/>
                    <a:gd name="T5" fmla="*/ 5 h 8"/>
                    <a:gd name="T6" fmla="*/ 0 w 8"/>
                    <a:gd name="T7" fmla="*/ 8 h 8"/>
                    <a:gd name="T8" fmla="*/ 0 w 8"/>
                    <a:gd name="T9" fmla="*/ 8 h 8"/>
                    <a:gd name="T10" fmla="*/ 3 w 8"/>
                    <a:gd name="T11" fmla="*/ 8 h 8"/>
                    <a:gd name="T12" fmla="*/ 6 w 8"/>
                    <a:gd name="T13" fmla="*/ 8 h 8"/>
                    <a:gd name="T14" fmla="*/ 8 w 8"/>
                    <a:gd name="T15" fmla="*/ 8 h 8"/>
                    <a:gd name="T16" fmla="*/ 8 w 8"/>
                    <a:gd name="T17" fmla="*/ 8 h 8"/>
                    <a:gd name="T18" fmla="*/ 8 w 8"/>
                    <a:gd name="T19" fmla="*/ 5 h 8"/>
                    <a:gd name="T20" fmla="*/ 8 w 8"/>
                    <a:gd name="T21" fmla="*/ 2 h 8"/>
                    <a:gd name="T22" fmla="*/ 8 w 8"/>
                    <a:gd name="T23" fmla="*/ 2 h 8"/>
                    <a:gd name="T24" fmla="*/ 6 w 8"/>
                    <a:gd name="T25" fmla="*/ 0 h 8"/>
                    <a:gd name="T26" fmla="*/ 3 w 8"/>
                    <a:gd name="T27" fmla="*/ 2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3" y="2"/>
                      </a:moveTo>
                      <a:lnTo>
                        <a:pt x="3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8" y="2"/>
                      </a:lnTo>
                      <a:lnTo>
                        <a:pt x="6" y="0"/>
                      </a:lnTo>
                      <a:lnTo>
                        <a:pt x="3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92" name="Freeform 228"/>
                <p:cNvSpPr>
                  <a:spLocks/>
                </p:cNvSpPr>
                <p:nvPr/>
              </p:nvSpPr>
              <p:spPr bwMode="auto">
                <a:xfrm>
                  <a:off x="3218" y="1964"/>
                  <a:ext cx="8" cy="8"/>
                </a:xfrm>
                <a:custGeom>
                  <a:avLst/>
                  <a:gdLst>
                    <a:gd name="T0" fmla="*/ 2 w 8"/>
                    <a:gd name="T1" fmla="*/ 0 h 8"/>
                    <a:gd name="T2" fmla="*/ 2 w 8"/>
                    <a:gd name="T3" fmla="*/ 3 h 8"/>
                    <a:gd name="T4" fmla="*/ 0 w 8"/>
                    <a:gd name="T5" fmla="*/ 6 h 8"/>
                    <a:gd name="T6" fmla="*/ 0 w 8"/>
                    <a:gd name="T7" fmla="*/ 6 h 8"/>
                    <a:gd name="T8" fmla="*/ 0 w 8"/>
                    <a:gd name="T9" fmla="*/ 6 h 8"/>
                    <a:gd name="T10" fmla="*/ 2 w 8"/>
                    <a:gd name="T11" fmla="*/ 8 h 8"/>
                    <a:gd name="T12" fmla="*/ 5 w 8"/>
                    <a:gd name="T13" fmla="*/ 8 h 8"/>
                    <a:gd name="T14" fmla="*/ 5 w 8"/>
                    <a:gd name="T15" fmla="*/ 8 h 8"/>
                    <a:gd name="T16" fmla="*/ 8 w 8"/>
                    <a:gd name="T17" fmla="*/ 8 h 8"/>
                    <a:gd name="T18" fmla="*/ 8 w 8"/>
                    <a:gd name="T19" fmla="*/ 6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5 w 8"/>
                    <a:gd name="T27" fmla="*/ 0 h 8"/>
                    <a:gd name="T28" fmla="*/ 2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2" y="0"/>
                      </a:moveTo>
                      <a:lnTo>
                        <a:pt x="2" y="3"/>
                      </a:lnTo>
                      <a:lnTo>
                        <a:pt x="0" y="6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93" name="Freeform 229"/>
                <p:cNvSpPr>
                  <a:spLocks/>
                </p:cNvSpPr>
                <p:nvPr/>
              </p:nvSpPr>
              <p:spPr bwMode="auto">
                <a:xfrm>
                  <a:off x="3205" y="1975"/>
                  <a:ext cx="10" cy="8"/>
                </a:xfrm>
                <a:custGeom>
                  <a:avLst/>
                  <a:gdLst>
                    <a:gd name="T0" fmla="*/ 2 w 10"/>
                    <a:gd name="T1" fmla="*/ 0 h 8"/>
                    <a:gd name="T2" fmla="*/ 2 w 10"/>
                    <a:gd name="T3" fmla="*/ 2 h 8"/>
                    <a:gd name="T4" fmla="*/ 2 w 10"/>
                    <a:gd name="T5" fmla="*/ 5 h 8"/>
                    <a:gd name="T6" fmla="*/ 0 w 10"/>
                    <a:gd name="T7" fmla="*/ 5 h 8"/>
                    <a:gd name="T8" fmla="*/ 0 w 10"/>
                    <a:gd name="T9" fmla="*/ 8 h 8"/>
                    <a:gd name="T10" fmla="*/ 2 w 10"/>
                    <a:gd name="T11" fmla="*/ 8 h 8"/>
                    <a:gd name="T12" fmla="*/ 5 w 10"/>
                    <a:gd name="T13" fmla="*/ 8 h 8"/>
                    <a:gd name="T14" fmla="*/ 8 w 10"/>
                    <a:gd name="T15" fmla="*/ 8 h 8"/>
                    <a:gd name="T16" fmla="*/ 10 w 10"/>
                    <a:gd name="T17" fmla="*/ 8 h 8"/>
                    <a:gd name="T18" fmla="*/ 10 w 10"/>
                    <a:gd name="T19" fmla="*/ 5 h 8"/>
                    <a:gd name="T20" fmla="*/ 10 w 10"/>
                    <a:gd name="T21" fmla="*/ 2 h 8"/>
                    <a:gd name="T22" fmla="*/ 10 w 10"/>
                    <a:gd name="T23" fmla="*/ 2 h 8"/>
                    <a:gd name="T24" fmla="*/ 10 w 10"/>
                    <a:gd name="T25" fmla="*/ 0 h 8"/>
                    <a:gd name="T26" fmla="*/ 2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2" y="0"/>
                      </a:moveTo>
                      <a:lnTo>
                        <a:pt x="2" y="2"/>
                      </a:lnTo>
                      <a:lnTo>
                        <a:pt x="2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10" y="2"/>
                      </a:lnTo>
                      <a:lnTo>
                        <a:pt x="1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94" name="Freeform 230"/>
                <p:cNvSpPr>
                  <a:spLocks/>
                </p:cNvSpPr>
                <p:nvPr/>
              </p:nvSpPr>
              <p:spPr bwMode="auto">
                <a:xfrm>
                  <a:off x="3260" y="1938"/>
                  <a:ext cx="8" cy="5"/>
                </a:xfrm>
                <a:custGeom>
                  <a:avLst/>
                  <a:gdLst>
                    <a:gd name="T0" fmla="*/ 2 w 8"/>
                    <a:gd name="T1" fmla="*/ 0 h 5"/>
                    <a:gd name="T2" fmla="*/ 0 w 8"/>
                    <a:gd name="T3" fmla="*/ 3 h 5"/>
                    <a:gd name="T4" fmla="*/ 0 w 8"/>
                    <a:gd name="T5" fmla="*/ 3 h 5"/>
                    <a:gd name="T6" fmla="*/ 0 w 8"/>
                    <a:gd name="T7" fmla="*/ 5 h 5"/>
                    <a:gd name="T8" fmla="*/ 0 w 8"/>
                    <a:gd name="T9" fmla="*/ 5 h 5"/>
                    <a:gd name="T10" fmla="*/ 2 w 8"/>
                    <a:gd name="T11" fmla="*/ 5 h 5"/>
                    <a:gd name="T12" fmla="*/ 5 w 8"/>
                    <a:gd name="T13" fmla="*/ 5 h 5"/>
                    <a:gd name="T14" fmla="*/ 8 w 8"/>
                    <a:gd name="T15" fmla="*/ 5 h 5"/>
                    <a:gd name="T16" fmla="*/ 8 w 8"/>
                    <a:gd name="T17" fmla="*/ 5 h 5"/>
                    <a:gd name="T18" fmla="*/ 8 w 8"/>
                    <a:gd name="T19" fmla="*/ 5 h 5"/>
                    <a:gd name="T20" fmla="*/ 8 w 8"/>
                    <a:gd name="T21" fmla="*/ 3 h 5"/>
                    <a:gd name="T22" fmla="*/ 8 w 8"/>
                    <a:gd name="T23" fmla="*/ 3 h 5"/>
                    <a:gd name="T24" fmla="*/ 8 w 8"/>
                    <a:gd name="T25" fmla="*/ 0 h 5"/>
                    <a:gd name="T26" fmla="*/ 5 w 8"/>
                    <a:gd name="T27" fmla="*/ 0 h 5"/>
                    <a:gd name="T28" fmla="*/ 2 w 8"/>
                    <a:gd name="T29" fmla="*/ 0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5"/>
                    <a:gd name="T47" fmla="*/ 8 w 8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5">
                      <a:moveTo>
                        <a:pt x="2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95" name="Freeform 231"/>
                <p:cNvSpPr>
                  <a:spLocks/>
                </p:cNvSpPr>
                <p:nvPr/>
              </p:nvSpPr>
              <p:spPr bwMode="auto">
                <a:xfrm>
                  <a:off x="3252" y="1946"/>
                  <a:ext cx="8" cy="8"/>
                </a:xfrm>
                <a:custGeom>
                  <a:avLst/>
                  <a:gdLst>
                    <a:gd name="T0" fmla="*/ 0 w 8"/>
                    <a:gd name="T1" fmla="*/ 0 h 8"/>
                    <a:gd name="T2" fmla="*/ 0 w 8"/>
                    <a:gd name="T3" fmla="*/ 3 h 8"/>
                    <a:gd name="T4" fmla="*/ 0 w 8"/>
                    <a:gd name="T5" fmla="*/ 3 h 8"/>
                    <a:gd name="T6" fmla="*/ 0 w 8"/>
                    <a:gd name="T7" fmla="*/ 5 h 8"/>
                    <a:gd name="T8" fmla="*/ 0 w 8"/>
                    <a:gd name="T9" fmla="*/ 5 h 8"/>
                    <a:gd name="T10" fmla="*/ 2 w 8"/>
                    <a:gd name="T11" fmla="*/ 8 h 8"/>
                    <a:gd name="T12" fmla="*/ 5 w 8"/>
                    <a:gd name="T13" fmla="*/ 8 h 8"/>
                    <a:gd name="T14" fmla="*/ 5 w 8"/>
                    <a:gd name="T15" fmla="*/ 8 h 8"/>
                    <a:gd name="T16" fmla="*/ 8 w 8"/>
                    <a:gd name="T17" fmla="*/ 5 h 8"/>
                    <a:gd name="T18" fmla="*/ 8 w 8"/>
                    <a:gd name="T19" fmla="*/ 5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0 w 8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96" name="Freeform 232"/>
                <p:cNvSpPr>
                  <a:spLocks/>
                </p:cNvSpPr>
                <p:nvPr/>
              </p:nvSpPr>
              <p:spPr bwMode="auto">
                <a:xfrm>
                  <a:off x="3241" y="1954"/>
                  <a:ext cx="8" cy="8"/>
                </a:xfrm>
                <a:custGeom>
                  <a:avLst/>
                  <a:gdLst>
                    <a:gd name="T0" fmla="*/ 3 w 8"/>
                    <a:gd name="T1" fmla="*/ 2 h 8"/>
                    <a:gd name="T2" fmla="*/ 3 w 8"/>
                    <a:gd name="T3" fmla="*/ 5 h 8"/>
                    <a:gd name="T4" fmla="*/ 0 w 8"/>
                    <a:gd name="T5" fmla="*/ 5 h 8"/>
                    <a:gd name="T6" fmla="*/ 0 w 8"/>
                    <a:gd name="T7" fmla="*/ 8 h 8"/>
                    <a:gd name="T8" fmla="*/ 0 w 8"/>
                    <a:gd name="T9" fmla="*/ 8 h 8"/>
                    <a:gd name="T10" fmla="*/ 3 w 8"/>
                    <a:gd name="T11" fmla="*/ 8 h 8"/>
                    <a:gd name="T12" fmla="*/ 6 w 8"/>
                    <a:gd name="T13" fmla="*/ 8 h 8"/>
                    <a:gd name="T14" fmla="*/ 8 w 8"/>
                    <a:gd name="T15" fmla="*/ 8 h 8"/>
                    <a:gd name="T16" fmla="*/ 8 w 8"/>
                    <a:gd name="T17" fmla="*/ 8 h 8"/>
                    <a:gd name="T18" fmla="*/ 8 w 8"/>
                    <a:gd name="T19" fmla="*/ 5 h 8"/>
                    <a:gd name="T20" fmla="*/ 8 w 8"/>
                    <a:gd name="T21" fmla="*/ 2 h 8"/>
                    <a:gd name="T22" fmla="*/ 8 w 8"/>
                    <a:gd name="T23" fmla="*/ 2 h 8"/>
                    <a:gd name="T24" fmla="*/ 6 w 8"/>
                    <a:gd name="T25" fmla="*/ 0 h 8"/>
                    <a:gd name="T26" fmla="*/ 3 w 8"/>
                    <a:gd name="T27" fmla="*/ 2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3" y="2"/>
                      </a:move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8" y="2"/>
                      </a:lnTo>
                      <a:lnTo>
                        <a:pt x="6" y="0"/>
                      </a:lnTo>
                      <a:lnTo>
                        <a:pt x="3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97" name="Freeform 233"/>
                <p:cNvSpPr>
                  <a:spLocks/>
                </p:cNvSpPr>
                <p:nvPr/>
              </p:nvSpPr>
              <p:spPr bwMode="auto">
                <a:xfrm>
                  <a:off x="3231" y="1964"/>
                  <a:ext cx="10" cy="8"/>
                </a:xfrm>
                <a:custGeom>
                  <a:avLst/>
                  <a:gdLst>
                    <a:gd name="T0" fmla="*/ 3 w 10"/>
                    <a:gd name="T1" fmla="*/ 0 h 8"/>
                    <a:gd name="T2" fmla="*/ 3 w 10"/>
                    <a:gd name="T3" fmla="*/ 3 h 8"/>
                    <a:gd name="T4" fmla="*/ 0 w 10"/>
                    <a:gd name="T5" fmla="*/ 6 h 8"/>
                    <a:gd name="T6" fmla="*/ 0 w 10"/>
                    <a:gd name="T7" fmla="*/ 6 h 8"/>
                    <a:gd name="T8" fmla="*/ 0 w 10"/>
                    <a:gd name="T9" fmla="*/ 8 h 8"/>
                    <a:gd name="T10" fmla="*/ 3 w 10"/>
                    <a:gd name="T11" fmla="*/ 8 h 8"/>
                    <a:gd name="T12" fmla="*/ 5 w 10"/>
                    <a:gd name="T13" fmla="*/ 8 h 8"/>
                    <a:gd name="T14" fmla="*/ 8 w 10"/>
                    <a:gd name="T15" fmla="*/ 8 h 8"/>
                    <a:gd name="T16" fmla="*/ 8 w 10"/>
                    <a:gd name="T17" fmla="*/ 8 h 8"/>
                    <a:gd name="T18" fmla="*/ 10 w 10"/>
                    <a:gd name="T19" fmla="*/ 6 h 8"/>
                    <a:gd name="T20" fmla="*/ 10 w 10"/>
                    <a:gd name="T21" fmla="*/ 3 h 8"/>
                    <a:gd name="T22" fmla="*/ 10 w 10"/>
                    <a:gd name="T23" fmla="*/ 3 h 8"/>
                    <a:gd name="T24" fmla="*/ 10 w 10"/>
                    <a:gd name="T25" fmla="*/ 0 h 8"/>
                    <a:gd name="T26" fmla="*/ 3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6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98" name="Freeform 234"/>
                <p:cNvSpPr>
                  <a:spLocks/>
                </p:cNvSpPr>
                <p:nvPr/>
              </p:nvSpPr>
              <p:spPr bwMode="auto">
                <a:xfrm>
                  <a:off x="3220" y="1975"/>
                  <a:ext cx="11" cy="8"/>
                </a:xfrm>
                <a:custGeom>
                  <a:avLst/>
                  <a:gdLst>
                    <a:gd name="T0" fmla="*/ 3 w 11"/>
                    <a:gd name="T1" fmla="*/ 0 h 8"/>
                    <a:gd name="T2" fmla="*/ 3 w 11"/>
                    <a:gd name="T3" fmla="*/ 2 h 8"/>
                    <a:gd name="T4" fmla="*/ 0 w 11"/>
                    <a:gd name="T5" fmla="*/ 5 h 8"/>
                    <a:gd name="T6" fmla="*/ 0 w 11"/>
                    <a:gd name="T7" fmla="*/ 8 h 8"/>
                    <a:gd name="T8" fmla="*/ 0 w 11"/>
                    <a:gd name="T9" fmla="*/ 8 h 8"/>
                    <a:gd name="T10" fmla="*/ 3 w 11"/>
                    <a:gd name="T11" fmla="*/ 8 h 8"/>
                    <a:gd name="T12" fmla="*/ 6 w 11"/>
                    <a:gd name="T13" fmla="*/ 8 h 8"/>
                    <a:gd name="T14" fmla="*/ 8 w 11"/>
                    <a:gd name="T15" fmla="*/ 8 h 8"/>
                    <a:gd name="T16" fmla="*/ 8 w 11"/>
                    <a:gd name="T17" fmla="*/ 8 h 8"/>
                    <a:gd name="T18" fmla="*/ 8 w 11"/>
                    <a:gd name="T19" fmla="*/ 5 h 8"/>
                    <a:gd name="T20" fmla="*/ 11 w 11"/>
                    <a:gd name="T21" fmla="*/ 2 h 8"/>
                    <a:gd name="T22" fmla="*/ 11 w 11"/>
                    <a:gd name="T23" fmla="*/ 2 h 8"/>
                    <a:gd name="T24" fmla="*/ 11 w 11"/>
                    <a:gd name="T25" fmla="*/ 0 h 8"/>
                    <a:gd name="T26" fmla="*/ 3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3" y="0"/>
                      </a:moveTo>
                      <a:lnTo>
                        <a:pt x="3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11" y="2"/>
                      </a:lnTo>
                      <a:lnTo>
                        <a:pt x="11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99" name="Freeform 235"/>
                <p:cNvSpPr>
                  <a:spLocks/>
                </p:cNvSpPr>
                <p:nvPr/>
              </p:nvSpPr>
              <p:spPr bwMode="auto">
                <a:xfrm>
                  <a:off x="3273" y="1938"/>
                  <a:ext cx="8" cy="5"/>
                </a:xfrm>
                <a:custGeom>
                  <a:avLst/>
                  <a:gdLst>
                    <a:gd name="T0" fmla="*/ 2 w 8"/>
                    <a:gd name="T1" fmla="*/ 0 h 5"/>
                    <a:gd name="T2" fmla="*/ 0 w 8"/>
                    <a:gd name="T3" fmla="*/ 3 h 5"/>
                    <a:gd name="T4" fmla="*/ 0 w 8"/>
                    <a:gd name="T5" fmla="*/ 3 h 5"/>
                    <a:gd name="T6" fmla="*/ 0 w 8"/>
                    <a:gd name="T7" fmla="*/ 5 h 5"/>
                    <a:gd name="T8" fmla="*/ 0 w 8"/>
                    <a:gd name="T9" fmla="*/ 5 h 5"/>
                    <a:gd name="T10" fmla="*/ 2 w 8"/>
                    <a:gd name="T11" fmla="*/ 5 h 5"/>
                    <a:gd name="T12" fmla="*/ 5 w 8"/>
                    <a:gd name="T13" fmla="*/ 5 h 5"/>
                    <a:gd name="T14" fmla="*/ 8 w 8"/>
                    <a:gd name="T15" fmla="*/ 5 h 5"/>
                    <a:gd name="T16" fmla="*/ 8 w 8"/>
                    <a:gd name="T17" fmla="*/ 5 h 5"/>
                    <a:gd name="T18" fmla="*/ 8 w 8"/>
                    <a:gd name="T19" fmla="*/ 5 h 5"/>
                    <a:gd name="T20" fmla="*/ 8 w 8"/>
                    <a:gd name="T21" fmla="*/ 3 h 5"/>
                    <a:gd name="T22" fmla="*/ 8 w 8"/>
                    <a:gd name="T23" fmla="*/ 3 h 5"/>
                    <a:gd name="T24" fmla="*/ 8 w 8"/>
                    <a:gd name="T25" fmla="*/ 0 h 5"/>
                    <a:gd name="T26" fmla="*/ 5 w 8"/>
                    <a:gd name="T27" fmla="*/ 0 h 5"/>
                    <a:gd name="T28" fmla="*/ 2 w 8"/>
                    <a:gd name="T29" fmla="*/ 0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5"/>
                    <a:gd name="T47" fmla="*/ 8 w 8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5">
                      <a:moveTo>
                        <a:pt x="2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00" name="Freeform 236"/>
                <p:cNvSpPr>
                  <a:spLocks/>
                </p:cNvSpPr>
                <p:nvPr/>
              </p:nvSpPr>
              <p:spPr bwMode="auto">
                <a:xfrm>
                  <a:off x="3265" y="1946"/>
                  <a:ext cx="8" cy="8"/>
                </a:xfrm>
                <a:custGeom>
                  <a:avLst/>
                  <a:gdLst>
                    <a:gd name="T0" fmla="*/ 0 w 8"/>
                    <a:gd name="T1" fmla="*/ 0 h 8"/>
                    <a:gd name="T2" fmla="*/ 0 w 8"/>
                    <a:gd name="T3" fmla="*/ 3 h 8"/>
                    <a:gd name="T4" fmla="*/ 0 w 8"/>
                    <a:gd name="T5" fmla="*/ 3 h 8"/>
                    <a:gd name="T6" fmla="*/ 0 w 8"/>
                    <a:gd name="T7" fmla="*/ 5 h 8"/>
                    <a:gd name="T8" fmla="*/ 0 w 8"/>
                    <a:gd name="T9" fmla="*/ 5 h 8"/>
                    <a:gd name="T10" fmla="*/ 3 w 8"/>
                    <a:gd name="T11" fmla="*/ 8 h 8"/>
                    <a:gd name="T12" fmla="*/ 5 w 8"/>
                    <a:gd name="T13" fmla="*/ 8 h 8"/>
                    <a:gd name="T14" fmla="*/ 8 w 8"/>
                    <a:gd name="T15" fmla="*/ 8 h 8"/>
                    <a:gd name="T16" fmla="*/ 8 w 8"/>
                    <a:gd name="T17" fmla="*/ 5 h 8"/>
                    <a:gd name="T18" fmla="*/ 8 w 8"/>
                    <a:gd name="T19" fmla="*/ 5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0 w 8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01" name="Freeform 237"/>
                <p:cNvSpPr>
                  <a:spLocks/>
                </p:cNvSpPr>
                <p:nvPr/>
              </p:nvSpPr>
              <p:spPr bwMode="auto">
                <a:xfrm>
                  <a:off x="3254" y="1954"/>
                  <a:ext cx="11" cy="8"/>
                </a:xfrm>
                <a:custGeom>
                  <a:avLst/>
                  <a:gdLst>
                    <a:gd name="T0" fmla="*/ 3 w 11"/>
                    <a:gd name="T1" fmla="*/ 2 h 8"/>
                    <a:gd name="T2" fmla="*/ 3 w 11"/>
                    <a:gd name="T3" fmla="*/ 5 h 8"/>
                    <a:gd name="T4" fmla="*/ 0 w 11"/>
                    <a:gd name="T5" fmla="*/ 5 h 8"/>
                    <a:gd name="T6" fmla="*/ 0 w 11"/>
                    <a:gd name="T7" fmla="*/ 8 h 8"/>
                    <a:gd name="T8" fmla="*/ 0 w 11"/>
                    <a:gd name="T9" fmla="*/ 8 h 8"/>
                    <a:gd name="T10" fmla="*/ 3 w 11"/>
                    <a:gd name="T11" fmla="*/ 8 h 8"/>
                    <a:gd name="T12" fmla="*/ 6 w 11"/>
                    <a:gd name="T13" fmla="*/ 8 h 8"/>
                    <a:gd name="T14" fmla="*/ 8 w 11"/>
                    <a:gd name="T15" fmla="*/ 8 h 8"/>
                    <a:gd name="T16" fmla="*/ 11 w 11"/>
                    <a:gd name="T17" fmla="*/ 8 h 8"/>
                    <a:gd name="T18" fmla="*/ 11 w 11"/>
                    <a:gd name="T19" fmla="*/ 5 h 8"/>
                    <a:gd name="T20" fmla="*/ 11 w 11"/>
                    <a:gd name="T21" fmla="*/ 2 h 8"/>
                    <a:gd name="T22" fmla="*/ 11 w 11"/>
                    <a:gd name="T23" fmla="*/ 2 h 8"/>
                    <a:gd name="T24" fmla="*/ 8 w 11"/>
                    <a:gd name="T25" fmla="*/ 0 h 8"/>
                    <a:gd name="T26" fmla="*/ 3 w 11"/>
                    <a:gd name="T27" fmla="*/ 2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3" y="2"/>
                      </a:move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2"/>
                      </a:lnTo>
                      <a:lnTo>
                        <a:pt x="8" y="0"/>
                      </a:lnTo>
                      <a:lnTo>
                        <a:pt x="3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02" name="Freeform 238"/>
                <p:cNvSpPr>
                  <a:spLocks/>
                </p:cNvSpPr>
                <p:nvPr/>
              </p:nvSpPr>
              <p:spPr bwMode="auto">
                <a:xfrm>
                  <a:off x="3244" y="1964"/>
                  <a:ext cx="10" cy="8"/>
                </a:xfrm>
                <a:custGeom>
                  <a:avLst/>
                  <a:gdLst>
                    <a:gd name="T0" fmla="*/ 3 w 10"/>
                    <a:gd name="T1" fmla="*/ 3 h 8"/>
                    <a:gd name="T2" fmla="*/ 3 w 10"/>
                    <a:gd name="T3" fmla="*/ 3 h 8"/>
                    <a:gd name="T4" fmla="*/ 3 w 10"/>
                    <a:gd name="T5" fmla="*/ 6 h 8"/>
                    <a:gd name="T6" fmla="*/ 3 w 10"/>
                    <a:gd name="T7" fmla="*/ 8 h 8"/>
                    <a:gd name="T8" fmla="*/ 0 w 10"/>
                    <a:gd name="T9" fmla="*/ 8 h 8"/>
                    <a:gd name="T10" fmla="*/ 8 w 10"/>
                    <a:gd name="T11" fmla="*/ 8 h 8"/>
                    <a:gd name="T12" fmla="*/ 10 w 10"/>
                    <a:gd name="T13" fmla="*/ 8 h 8"/>
                    <a:gd name="T14" fmla="*/ 10 w 10"/>
                    <a:gd name="T15" fmla="*/ 8 h 8"/>
                    <a:gd name="T16" fmla="*/ 10 w 10"/>
                    <a:gd name="T17" fmla="*/ 6 h 8"/>
                    <a:gd name="T18" fmla="*/ 10 w 10"/>
                    <a:gd name="T19" fmla="*/ 3 h 8"/>
                    <a:gd name="T20" fmla="*/ 10 w 10"/>
                    <a:gd name="T21" fmla="*/ 3 h 8"/>
                    <a:gd name="T22" fmla="*/ 10 w 10"/>
                    <a:gd name="T23" fmla="*/ 0 h 8"/>
                    <a:gd name="T24" fmla="*/ 8 w 10"/>
                    <a:gd name="T25" fmla="*/ 0 h 8"/>
                    <a:gd name="T26" fmla="*/ 3 w 10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3" y="3"/>
                      </a:moveTo>
                      <a:lnTo>
                        <a:pt x="3" y="3"/>
                      </a:lnTo>
                      <a:lnTo>
                        <a:pt x="3" y="6"/>
                      </a:lnTo>
                      <a:lnTo>
                        <a:pt x="3" y="8"/>
                      </a:lnTo>
                      <a:lnTo>
                        <a:pt x="0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03" name="Freeform 239"/>
                <p:cNvSpPr>
                  <a:spLocks/>
                </p:cNvSpPr>
                <p:nvPr/>
              </p:nvSpPr>
              <p:spPr bwMode="auto">
                <a:xfrm>
                  <a:off x="3234" y="1975"/>
                  <a:ext cx="10" cy="10"/>
                </a:xfrm>
                <a:custGeom>
                  <a:avLst/>
                  <a:gdLst>
                    <a:gd name="T0" fmla="*/ 2 w 10"/>
                    <a:gd name="T1" fmla="*/ 2 h 10"/>
                    <a:gd name="T2" fmla="*/ 2 w 10"/>
                    <a:gd name="T3" fmla="*/ 2 h 10"/>
                    <a:gd name="T4" fmla="*/ 2 w 10"/>
                    <a:gd name="T5" fmla="*/ 5 h 10"/>
                    <a:gd name="T6" fmla="*/ 0 w 10"/>
                    <a:gd name="T7" fmla="*/ 8 h 10"/>
                    <a:gd name="T8" fmla="*/ 0 w 10"/>
                    <a:gd name="T9" fmla="*/ 8 h 10"/>
                    <a:gd name="T10" fmla="*/ 5 w 10"/>
                    <a:gd name="T11" fmla="*/ 10 h 10"/>
                    <a:gd name="T12" fmla="*/ 7 w 10"/>
                    <a:gd name="T13" fmla="*/ 10 h 10"/>
                    <a:gd name="T14" fmla="*/ 10 w 10"/>
                    <a:gd name="T15" fmla="*/ 10 h 10"/>
                    <a:gd name="T16" fmla="*/ 10 w 10"/>
                    <a:gd name="T17" fmla="*/ 8 h 10"/>
                    <a:gd name="T18" fmla="*/ 10 w 10"/>
                    <a:gd name="T19" fmla="*/ 5 h 10"/>
                    <a:gd name="T20" fmla="*/ 10 w 10"/>
                    <a:gd name="T21" fmla="*/ 2 h 10"/>
                    <a:gd name="T22" fmla="*/ 10 w 10"/>
                    <a:gd name="T23" fmla="*/ 2 h 10"/>
                    <a:gd name="T24" fmla="*/ 10 w 10"/>
                    <a:gd name="T25" fmla="*/ 0 h 10"/>
                    <a:gd name="T26" fmla="*/ 7 w 10"/>
                    <a:gd name="T27" fmla="*/ 0 h 10"/>
                    <a:gd name="T28" fmla="*/ 2 w 10"/>
                    <a:gd name="T29" fmla="*/ 2 h 10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10"/>
                    <a:gd name="T47" fmla="*/ 10 w 10"/>
                    <a:gd name="T48" fmla="*/ 10 h 10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10">
                      <a:moveTo>
                        <a:pt x="2" y="2"/>
                      </a:moveTo>
                      <a:lnTo>
                        <a:pt x="2" y="2"/>
                      </a:lnTo>
                      <a:lnTo>
                        <a:pt x="2" y="5"/>
                      </a:lnTo>
                      <a:lnTo>
                        <a:pt x="0" y="8"/>
                      </a:lnTo>
                      <a:lnTo>
                        <a:pt x="5" y="10"/>
                      </a:lnTo>
                      <a:lnTo>
                        <a:pt x="7" y="10"/>
                      </a:lnTo>
                      <a:lnTo>
                        <a:pt x="10" y="10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10" y="2"/>
                      </a:lnTo>
                      <a:lnTo>
                        <a:pt x="10" y="0"/>
                      </a:lnTo>
                      <a:lnTo>
                        <a:pt x="7" y="0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04" name="Freeform 240"/>
                <p:cNvSpPr>
                  <a:spLocks/>
                </p:cNvSpPr>
                <p:nvPr/>
              </p:nvSpPr>
              <p:spPr bwMode="auto">
                <a:xfrm>
                  <a:off x="3286" y="1938"/>
                  <a:ext cx="10" cy="5"/>
                </a:xfrm>
                <a:custGeom>
                  <a:avLst/>
                  <a:gdLst>
                    <a:gd name="T0" fmla="*/ 2 w 10"/>
                    <a:gd name="T1" fmla="*/ 0 h 5"/>
                    <a:gd name="T2" fmla="*/ 0 w 10"/>
                    <a:gd name="T3" fmla="*/ 3 h 5"/>
                    <a:gd name="T4" fmla="*/ 0 w 10"/>
                    <a:gd name="T5" fmla="*/ 3 h 5"/>
                    <a:gd name="T6" fmla="*/ 0 w 10"/>
                    <a:gd name="T7" fmla="*/ 5 h 5"/>
                    <a:gd name="T8" fmla="*/ 0 w 10"/>
                    <a:gd name="T9" fmla="*/ 5 h 5"/>
                    <a:gd name="T10" fmla="*/ 2 w 10"/>
                    <a:gd name="T11" fmla="*/ 5 h 5"/>
                    <a:gd name="T12" fmla="*/ 5 w 10"/>
                    <a:gd name="T13" fmla="*/ 5 h 5"/>
                    <a:gd name="T14" fmla="*/ 8 w 10"/>
                    <a:gd name="T15" fmla="*/ 5 h 5"/>
                    <a:gd name="T16" fmla="*/ 10 w 10"/>
                    <a:gd name="T17" fmla="*/ 5 h 5"/>
                    <a:gd name="T18" fmla="*/ 10 w 10"/>
                    <a:gd name="T19" fmla="*/ 5 h 5"/>
                    <a:gd name="T20" fmla="*/ 8 w 10"/>
                    <a:gd name="T21" fmla="*/ 3 h 5"/>
                    <a:gd name="T22" fmla="*/ 8 w 10"/>
                    <a:gd name="T23" fmla="*/ 3 h 5"/>
                    <a:gd name="T24" fmla="*/ 8 w 10"/>
                    <a:gd name="T25" fmla="*/ 0 h 5"/>
                    <a:gd name="T26" fmla="*/ 5 w 10"/>
                    <a:gd name="T27" fmla="*/ 0 h 5"/>
                    <a:gd name="T28" fmla="*/ 2 w 10"/>
                    <a:gd name="T29" fmla="*/ 0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5"/>
                    <a:gd name="T47" fmla="*/ 10 w 10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5">
                      <a:moveTo>
                        <a:pt x="2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05" name="Freeform 241"/>
                <p:cNvSpPr>
                  <a:spLocks/>
                </p:cNvSpPr>
                <p:nvPr/>
              </p:nvSpPr>
              <p:spPr bwMode="auto">
                <a:xfrm>
                  <a:off x="3278" y="1946"/>
                  <a:ext cx="10" cy="8"/>
                </a:xfrm>
                <a:custGeom>
                  <a:avLst/>
                  <a:gdLst>
                    <a:gd name="T0" fmla="*/ 3 w 10"/>
                    <a:gd name="T1" fmla="*/ 0 h 8"/>
                    <a:gd name="T2" fmla="*/ 0 w 10"/>
                    <a:gd name="T3" fmla="*/ 3 h 8"/>
                    <a:gd name="T4" fmla="*/ 0 w 10"/>
                    <a:gd name="T5" fmla="*/ 3 h 8"/>
                    <a:gd name="T6" fmla="*/ 0 w 10"/>
                    <a:gd name="T7" fmla="*/ 5 h 8"/>
                    <a:gd name="T8" fmla="*/ 0 w 10"/>
                    <a:gd name="T9" fmla="*/ 5 h 8"/>
                    <a:gd name="T10" fmla="*/ 3 w 10"/>
                    <a:gd name="T11" fmla="*/ 8 h 8"/>
                    <a:gd name="T12" fmla="*/ 5 w 10"/>
                    <a:gd name="T13" fmla="*/ 8 h 8"/>
                    <a:gd name="T14" fmla="*/ 8 w 10"/>
                    <a:gd name="T15" fmla="*/ 8 h 8"/>
                    <a:gd name="T16" fmla="*/ 10 w 10"/>
                    <a:gd name="T17" fmla="*/ 5 h 8"/>
                    <a:gd name="T18" fmla="*/ 10 w 10"/>
                    <a:gd name="T19" fmla="*/ 5 h 8"/>
                    <a:gd name="T20" fmla="*/ 8 w 10"/>
                    <a:gd name="T21" fmla="*/ 3 h 8"/>
                    <a:gd name="T22" fmla="*/ 8 w 10"/>
                    <a:gd name="T23" fmla="*/ 3 h 8"/>
                    <a:gd name="T24" fmla="*/ 8 w 10"/>
                    <a:gd name="T25" fmla="*/ 0 h 8"/>
                    <a:gd name="T26" fmla="*/ 5 w 10"/>
                    <a:gd name="T27" fmla="*/ 0 h 8"/>
                    <a:gd name="T28" fmla="*/ 3 w 10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8"/>
                    <a:gd name="T47" fmla="*/ 10 w 10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8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06" name="Freeform 242"/>
                <p:cNvSpPr>
                  <a:spLocks/>
                </p:cNvSpPr>
                <p:nvPr/>
              </p:nvSpPr>
              <p:spPr bwMode="auto">
                <a:xfrm>
                  <a:off x="3270" y="1956"/>
                  <a:ext cx="8" cy="6"/>
                </a:xfrm>
                <a:custGeom>
                  <a:avLst/>
                  <a:gdLst>
                    <a:gd name="T0" fmla="*/ 0 w 8"/>
                    <a:gd name="T1" fmla="*/ 0 h 6"/>
                    <a:gd name="T2" fmla="*/ 0 w 8"/>
                    <a:gd name="T3" fmla="*/ 3 h 6"/>
                    <a:gd name="T4" fmla="*/ 0 w 8"/>
                    <a:gd name="T5" fmla="*/ 3 h 6"/>
                    <a:gd name="T6" fmla="*/ 0 w 8"/>
                    <a:gd name="T7" fmla="*/ 6 h 6"/>
                    <a:gd name="T8" fmla="*/ 0 w 8"/>
                    <a:gd name="T9" fmla="*/ 6 h 6"/>
                    <a:gd name="T10" fmla="*/ 3 w 8"/>
                    <a:gd name="T11" fmla="*/ 6 h 6"/>
                    <a:gd name="T12" fmla="*/ 5 w 8"/>
                    <a:gd name="T13" fmla="*/ 6 h 6"/>
                    <a:gd name="T14" fmla="*/ 8 w 8"/>
                    <a:gd name="T15" fmla="*/ 6 h 6"/>
                    <a:gd name="T16" fmla="*/ 8 w 8"/>
                    <a:gd name="T17" fmla="*/ 6 h 6"/>
                    <a:gd name="T18" fmla="*/ 8 w 8"/>
                    <a:gd name="T19" fmla="*/ 6 h 6"/>
                    <a:gd name="T20" fmla="*/ 8 w 8"/>
                    <a:gd name="T21" fmla="*/ 3 h 6"/>
                    <a:gd name="T22" fmla="*/ 8 w 8"/>
                    <a:gd name="T23" fmla="*/ 0 h 6"/>
                    <a:gd name="T24" fmla="*/ 8 w 8"/>
                    <a:gd name="T25" fmla="*/ 0 h 6"/>
                    <a:gd name="T26" fmla="*/ 0 w 8"/>
                    <a:gd name="T27" fmla="*/ 0 h 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6"/>
                    <a:gd name="T44" fmla="*/ 8 w 8"/>
                    <a:gd name="T45" fmla="*/ 6 h 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6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3" y="6"/>
                      </a:lnTo>
                      <a:lnTo>
                        <a:pt x="5" y="6"/>
                      </a:lnTo>
                      <a:lnTo>
                        <a:pt x="8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07" name="Freeform 243"/>
                <p:cNvSpPr>
                  <a:spLocks/>
                </p:cNvSpPr>
                <p:nvPr/>
              </p:nvSpPr>
              <p:spPr bwMode="auto">
                <a:xfrm>
                  <a:off x="3260" y="1964"/>
                  <a:ext cx="10" cy="8"/>
                </a:xfrm>
                <a:custGeom>
                  <a:avLst/>
                  <a:gdLst>
                    <a:gd name="T0" fmla="*/ 2 w 10"/>
                    <a:gd name="T1" fmla="*/ 3 h 8"/>
                    <a:gd name="T2" fmla="*/ 2 w 10"/>
                    <a:gd name="T3" fmla="*/ 3 h 8"/>
                    <a:gd name="T4" fmla="*/ 0 w 10"/>
                    <a:gd name="T5" fmla="*/ 6 h 8"/>
                    <a:gd name="T6" fmla="*/ 0 w 10"/>
                    <a:gd name="T7" fmla="*/ 8 h 8"/>
                    <a:gd name="T8" fmla="*/ 0 w 10"/>
                    <a:gd name="T9" fmla="*/ 8 h 8"/>
                    <a:gd name="T10" fmla="*/ 2 w 10"/>
                    <a:gd name="T11" fmla="*/ 8 h 8"/>
                    <a:gd name="T12" fmla="*/ 5 w 10"/>
                    <a:gd name="T13" fmla="*/ 8 h 8"/>
                    <a:gd name="T14" fmla="*/ 8 w 10"/>
                    <a:gd name="T15" fmla="*/ 8 h 8"/>
                    <a:gd name="T16" fmla="*/ 10 w 10"/>
                    <a:gd name="T17" fmla="*/ 8 h 8"/>
                    <a:gd name="T18" fmla="*/ 10 w 10"/>
                    <a:gd name="T19" fmla="*/ 6 h 8"/>
                    <a:gd name="T20" fmla="*/ 10 w 10"/>
                    <a:gd name="T21" fmla="*/ 3 h 8"/>
                    <a:gd name="T22" fmla="*/ 10 w 10"/>
                    <a:gd name="T23" fmla="*/ 3 h 8"/>
                    <a:gd name="T24" fmla="*/ 10 w 10"/>
                    <a:gd name="T25" fmla="*/ 0 h 8"/>
                    <a:gd name="T26" fmla="*/ 8 w 10"/>
                    <a:gd name="T27" fmla="*/ 0 h 8"/>
                    <a:gd name="T28" fmla="*/ 2 w 10"/>
                    <a:gd name="T29" fmla="*/ 3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8"/>
                    <a:gd name="T47" fmla="*/ 10 w 10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8">
                      <a:moveTo>
                        <a:pt x="2" y="3"/>
                      </a:moveTo>
                      <a:lnTo>
                        <a:pt x="2" y="3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2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08" name="Freeform 244"/>
                <p:cNvSpPr>
                  <a:spLocks/>
                </p:cNvSpPr>
                <p:nvPr/>
              </p:nvSpPr>
              <p:spPr bwMode="auto">
                <a:xfrm>
                  <a:off x="3249" y="1975"/>
                  <a:ext cx="11" cy="10"/>
                </a:xfrm>
                <a:custGeom>
                  <a:avLst/>
                  <a:gdLst>
                    <a:gd name="T0" fmla="*/ 3 w 11"/>
                    <a:gd name="T1" fmla="*/ 2 h 10"/>
                    <a:gd name="T2" fmla="*/ 3 w 11"/>
                    <a:gd name="T3" fmla="*/ 5 h 10"/>
                    <a:gd name="T4" fmla="*/ 0 w 11"/>
                    <a:gd name="T5" fmla="*/ 5 h 10"/>
                    <a:gd name="T6" fmla="*/ 0 w 11"/>
                    <a:gd name="T7" fmla="*/ 8 h 10"/>
                    <a:gd name="T8" fmla="*/ 0 w 11"/>
                    <a:gd name="T9" fmla="*/ 8 h 10"/>
                    <a:gd name="T10" fmla="*/ 5 w 11"/>
                    <a:gd name="T11" fmla="*/ 10 h 10"/>
                    <a:gd name="T12" fmla="*/ 8 w 11"/>
                    <a:gd name="T13" fmla="*/ 10 h 10"/>
                    <a:gd name="T14" fmla="*/ 11 w 11"/>
                    <a:gd name="T15" fmla="*/ 10 h 10"/>
                    <a:gd name="T16" fmla="*/ 11 w 11"/>
                    <a:gd name="T17" fmla="*/ 8 h 10"/>
                    <a:gd name="T18" fmla="*/ 11 w 11"/>
                    <a:gd name="T19" fmla="*/ 8 h 10"/>
                    <a:gd name="T20" fmla="*/ 11 w 11"/>
                    <a:gd name="T21" fmla="*/ 5 h 10"/>
                    <a:gd name="T22" fmla="*/ 11 w 11"/>
                    <a:gd name="T23" fmla="*/ 2 h 10"/>
                    <a:gd name="T24" fmla="*/ 11 w 11"/>
                    <a:gd name="T25" fmla="*/ 2 h 10"/>
                    <a:gd name="T26" fmla="*/ 8 w 11"/>
                    <a:gd name="T27" fmla="*/ 0 h 10"/>
                    <a:gd name="T28" fmla="*/ 3 w 11"/>
                    <a:gd name="T29" fmla="*/ 2 h 10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10"/>
                    <a:gd name="T47" fmla="*/ 11 w 11"/>
                    <a:gd name="T48" fmla="*/ 10 h 10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10">
                      <a:moveTo>
                        <a:pt x="3" y="2"/>
                      </a:move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5" y="10"/>
                      </a:lnTo>
                      <a:lnTo>
                        <a:pt x="8" y="10"/>
                      </a:lnTo>
                      <a:lnTo>
                        <a:pt x="11" y="10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2"/>
                      </a:lnTo>
                      <a:lnTo>
                        <a:pt x="8" y="0"/>
                      </a:lnTo>
                      <a:lnTo>
                        <a:pt x="3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09" name="Freeform 245"/>
                <p:cNvSpPr>
                  <a:spLocks/>
                </p:cNvSpPr>
                <p:nvPr/>
              </p:nvSpPr>
              <p:spPr bwMode="auto">
                <a:xfrm>
                  <a:off x="3299" y="1938"/>
                  <a:ext cx="10" cy="5"/>
                </a:xfrm>
                <a:custGeom>
                  <a:avLst/>
                  <a:gdLst>
                    <a:gd name="T0" fmla="*/ 3 w 10"/>
                    <a:gd name="T1" fmla="*/ 0 h 5"/>
                    <a:gd name="T2" fmla="*/ 3 w 10"/>
                    <a:gd name="T3" fmla="*/ 3 h 5"/>
                    <a:gd name="T4" fmla="*/ 3 w 10"/>
                    <a:gd name="T5" fmla="*/ 3 h 5"/>
                    <a:gd name="T6" fmla="*/ 0 w 10"/>
                    <a:gd name="T7" fmla="*/ 5 h 5"/>
                    <a:gd name="T8" fmla="*/ 0 w 10"/>
                    <a:gd name="T9" fmla="*/ 5 h 5"/>
                    <a:gd name="T10" fmla="*/ 8 w 10"/>
                    <a:gd name="T11" fmla="*/ 5 h 5"/>
                    <a:gd name="T12" fmla="*/ 10 w 10"/>
                    <a:gd name="T13" fmla="*/ 5 h 5"/>
                    <a:gd name="T14" fmla="*/ 10 w 10"/>
                    <a:gd name="T15" fmla="*/ 5 h 5"/>
                    <a:gd name="T16" fmla="*/ 10 w 10"/>
                    <a:gd name="T17" fmla="*/ 5 h 5"/>
                    <a:gd name="T18" fmla="*/ 10 w 10"/>
                    <a:gd name="T19" fmla="*/ 3 h 5"/>
                    <a:gd name="T20" fmla="*/ 10 w 10"/>
                    <a:gd name="T21" fmla="*/ 0 h 5"/>
                    <a:gd name="T22" fmla="*/ 8 w 10"/>
                    <a:gd name="T23" fmla="*/ 0 h 5"/>
                    <a:gd name="T24" fmla="*/ 5 w 10"/>
                    <a:gd name="T25" fmla="*/ 0 h 5"/>
                    <a:gd name="T26" fmla="*/ 3 w 10"/>
                    <a:gd name="T27" fmla="*/ 0 h 5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5"/>
                    <a:gd name="T44" fmla="*/ 10 w 10"/>
                    <a:gd name="T45" fmla="*/ 5 h 5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5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5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10" name="Freeform 246"/>
                <p:cNvSpPr>
                  <a:spLocks/>
                </p:cNvSpPr>
                <p:nvPr/>
              </p:nvSpPr>
              <p:spPr bwMode="auto">
                <a:xfrm>
                  <a:off x="3294" y="1946"/>
                  <a:ext cx="8" cy="8"/>
                </a:xfrm>
                <a:custGeom>
                  <a:avLst/>
                  <a:gdLst>
                    <a:gd name="T0" fmla="*/ 0 w 8"/>
                    <a:gd name="T1" fmla="*/ 0 h 8"/>
                    <a:gd name="T2" fmla="*/ 0 w 8"/>
                    <a:gd name="T3" fmla="*/ 3 h 8"/>
                    <a:gd name="T4" fmla="*/ 0 w 8"/>
                    <a:gd name="T5" fmla="*/ 3 h 8"/>
                    <a:gd name="T6" fmla="*/ 0 w 8"/>
                    <a:gd name="T7" fmla="*/ 5 h 8"/>
                    <a:gd name="T8" fmla="*/ 0 w 8"/>
                    <a:gd name="T9" fmla="*/ 5 h 8"/>
                    <a:gd name="T10" fmla="*/ 2 w 8"/>
                    <a:gd name="T11" fmla="*/ 8 h 8"/>
                    <a:gd name="T12" fmla="*/ 5 w 8"/>
                    <a:gd name="T13" fmla="*/ 8 h 8"/>
                    <a:gd name="T14" fmla="*/ 8 w 8"/>
                    <a:gd name="T15" fmla="*/ 8 h 8"/>
                    <a:gd name="T16" fmla="*/ 8 w 8"/>
                    <a:gd name="T17" fmla="*/ 5 h 8"/>
                    <a:gd name="T18" fmla="*/ 8 w 8"/>
                    <a:gd name="T19" fmla="*/ 5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0 w 8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11" name="Freeform 247"/>
                <p:cNvSpPr>
                  <a:spLocks/>
                </p:cNvSpPr>
                <p:nvPr/>
              </p:nvSpPr>
              <p:spPr bwMode="auto">
                <a:xfrm>
                  <a:off x="3283" y="1956"/>
                  <a:ext cx="11" cy="8"/>
                </a:xfrm>
                <a:custGeom>
                  <a:avLst/>
                  <a:gdLst>
                    <a:gd name="T0" fmla="*/ 3 w 11"/>
                    <a:gd name="T1" fmla="*/ 0 h 8"/>
                    <a:gd name="T2" fmla="*/ 3 w 11"/>
                    <a:gd name="T3" fmla="*/ 3 h 8"/>
                    <a:gd name="T4" fmla="*/ 0 w 11"/>
                    <a:gd name="T5" fmla="*/ 3 h 8"/>
                    <a:gd name="T6" fmla="*/ 0 w 11"/>
                    <a:gd name="T7" fmla="*/ 6 h 8"/>
                    <a:gd name="T8" fmla="*/ 0 w 11"/>
                    <a:gd name="T9" fmla="*/ 6 h 8"/>
                    <a:gd name="T10" fmla="*/ 5 w 11"/>
                    <a:gd name="T11" fmla="*/ 6 h 8"/>
                    <a:gd name="T12" fmla="*/ 8 w 11"/>
                    <a:gd name="T13" fmla="*/ 8 h 8"/>
                    <a:gd name="T14" fmla="*/ 11 w 11"/>
                    <a:gd name="T15" fmla="*/ 8 h 8"/>
                    <a:gd name="T16" fmla="*/ 11 w 11"/>
                    <a:gd name="T17" fmla="*/ 6 h 8"/>
                    <a:gd name="T18" fmla="*/ 11 w 11"/>
                    <a:gd name="T19" fmla="*/ 6 h 8"/>
                    <a:gd name="T20" fmla="*/ 11 w 11"/>
                    <a:gd name="T21" fmla="*/ 3 h 8"/>
                    <a:gd name="T22" fmla="*/ 11 w 11"/>
                    <a:gd name="T23" fmla="*/ 0 h 8"/>
                    <a:gd name="T24" fmla="*/ 11 w 11"/>
                    <a:gd name="T25" fmla="*/ 0 h 8"/>
                    <a:gd name="T26" fmla="*/ 3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5" y="6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6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12" name="Freeform 248"/>
                <p:cNvSpPr>
                  <a:spLocks/>
                </p:cNvSpPr>
                <p:nvPr/>
              </p:nvSpPr>
              <p:spPr bwMode="auto">
                <a:xfrm>
                  <a:off x="3275" y="1964"/>
                  <a:ext cx="11" cy="11"/>
                </a:xfrm>
                <a:custGeom>
                  <a:avLst/>
                  <a:gdLst>
                    <a:gd name="T0" fmla="*/ 3 w 11"/>
                    <a:gd name="T1" fmla="*/ 3 h 11"/>
                    <a:gd name="T2" fmla="*/ 0 w 11"/>
                    <a:gd name="T3" fmla="*/ 6 h 11"/>
                    <a:gd name="T4" fmla="*/ 0 w 11"/>
                    <a:gd name="T5" fmla="*/ 6 h 11"/>
                    <a:gd name="T6" fmla="*/ 0 w 11"/>
                    <a:gd name="T7" fmla="*/ 8 h 11"/>
                    <a:gd name="T8" fmla="*/ 0 w 11"/>
                    <a:gd name="T9" fmla="*/ 8 h 11"/>
                    <a:gd name="T10" fmla="*/ 3 w 11"/>
                    <a:gd name="T11" fmla="*/ 11 h 11"/>
                    <a:gd name="T12" fmla="*/ 6 w 11"/>
                    <a:gd name="T13" fmla="*/ 11 h 11"/>
                    <a:gd name="T14" fmla="*/ 8 w 11"/>
                    <a:gd name="T15" fmla="*/ 11 h 11"/>
                    <a:gd name="T16" fmla="*/ 11 w 11"/>
                    <a:gd name="T17" fmla="*/ 8 h 11"/>
                    <a:gd name="T18" fmla="*/ 11 w 11"/>
                    <a:gd name="T19" fmla="*/ 6 h 11"/>
                    <a:gd name="T20" fmla="*/ 11 w 11"/>
                    <a:gd name="T21" fmla="*/ 3 h 11"/>
                    <a:gd name="T22" fmla="*/ 11 w 11"/>
                    <a:gd name="T23" fmla="*/ 3 h 11"/>
                    <a:gd name="T24" fmla="*/ 8 w 11"/>
                    <a:gd name="T25" fmla="*/ 3 h 11"/>
                    <a:gd name="T26" fmla="*/ 6 w 11"/>
                    <a:gd name="T27" fmla="*/ 0 h 11"/>
                    <a:gd name="T28" fmla="*/ 3 w 11"/>
                    <a:gd name="T29" fmla="*/ 3 h 1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11"/>
                    <a:gd name="T47" fmla="*/ 11 w 11"/>
                    <a:gd name="T48" fmla="*/ 11 h 1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11">
                      <a:moveTo>
                        <a:pt x="3" y="3"/>
                      </a:move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3" y="11"/>
                      </a:lnTo>
                      <a:lnTo>
                        <a:pt x="6" y="11"/>
                      </a:lnTo>
                      <a:lnTo>
                        <a:pt x="8" y="11"/>
                      </a:lnTo>
                      <a:lnTo>
                        <a:pt x="11" y="8"/>
                      </a:lnTo>
                      <a:lnTo>
                        <a:pt x="11" y="6"/>
                      </a:lnTo>
                      <a:lnTo>
                        <a:pt x="11" y="3"/>
                      </a:lnTo>
                      <a:lnTo>
                        <a:pt x="8" y="3"/>
                      </a:lnTo>
                      <a:lnTo>
                        <a:pt x="6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13" name="Freeform 249"/>
                <p:cNvSpPr>
                  <a:spLocks/>
                </p:cNvSpPr>
                <p:nvPr/>
              </p:nvSpPr>
              <p:spPr bwMode="auto">
                <a:xfrm>
                  <a:off x="3265" y="1975"/>
                  <a:ext cx="10" cy="10"/>
                </a:xfrm>
                <a:custGeom>
                  <a:avLst/>
                  <a:gdLst>
                    <a:gd name="T0" fmla="*/ 3 w 10"/>
                    <a:gd name="T1" fmla="*/ 2 h 10"/>
                    <a:gd name="T2" fmla="*/ 3 w 10"/>
                    <a:gd name="T3" fmla="*/ 5 h 10"/>
                    <a:gd name="T4" fmla="*/ 0 w 10"/>
                    <a:gd name="T5" fmla="*/ 5 h 10"/>
                    <a:gd name="T6" fmla="*/ 0 w 10"/>
                    <a:gd name="T7" fmla="*/ 8 h 10"/>
                    <a:gd name="T8" fmla="*/ 0 w 10"/>
                    <a:gd name="T9" fmla="*/ 8 h 10"/>
                    <a:gd name="T10" fmla="*/ 5 w 10"/>
                    <a:gd name="T11" fmla="*/ 10 h 10"/>
                    <a:gd name="T12" fmla="*/ 8 w 10"/>
                    <a:gd name="T13" fmla="*/ 10 h 10"/>
                    <a:gd name="T14" fmla="*/ 10 w 10"/>
                    <a:gd name="T15" fmla="*/ 10 h 10"/>
                    <a:gd name="T16" fmla="*/ 10 w 10"/>
                    <a:gd name="T17" fmla="*/ 10 h 10"/>
                    <a:gd name="T18" fmla="*/ 10 w 10"/>
                    <a:gd name="T19" fmla="*/ 8 h 10"/>
                    <a:gd name="T20" fmla="*/ 10 w 10"/>
                    <a:gd name="T21" fmla="*/ 5 h 10"/>
                    <a:gd name="T22" fmla="*/ 10 w 10"/>
                    <a:gd name="T23" fmla="*/ 2 h 10"/>
                    <a:gd name="T24" fmla="*/ 10 w 10"/>
                    <a:gd name="T25" fmla="*/ 2 h 10"/>
                    <a:gd name="T26" fmla="*/ 8 w 10"/>
                    <a:gd name="T27" fmla="*/ 0 h 10"/>
                    <a:gd name="T28" fmla="*/ 3 w 10"/>
                    <a:gd name="T29" fmla="*/ 2 h 10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10"/>
                    <a:gd name="T47" fmla="*/ 10 w 10"/>
                    <a:gd name="T48" fmla="*/ 10 h 10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10">
                      <a:moveTo>
                        <a:pt x="3" y="2"/>
                      </a:move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5" y="10"/>
                      </a:lnTo>
                      <a:lnTo>
                        <a:pt x="8" y="10"/>
                      </a:lnTo>
                      <a:lnTo>
                        <a:pt x="10" y="10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10" y="2"/>
                      </a:lnTo>
                      <a:lnTo>
                        <a:pt x="8" y="0"/>
                      </a:lnTo>
                      <a:lnTo>
                        <a:pt x="3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14" name="Freeform 250"/>
                <p:cNvSpPr>
                  <a:spLocks/>
                </p:cNvSpPr>
                <p:nvPr/>
              </p:nvSpPr>
              <p:spPr bwMode="auto">
                <a:xfrm>
                  <a:off x="3315" y="1938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3 h 5"/>
                    <a:gd name="T4" fmla="*/ 0 w 10"/>
                    <a:gd name="T5" fmla="*/ 3 h 5"/>
                    <a:gd name="T6" fmla="*/ 0 w 10"/>
                    <a:gd name="T7" fmla="*/ 5 h 5"/>
                    <a:gd name="T8" fmla="*/ 0 w 10"/>
                    <a:gd name="T9" fmla="*/ 5 h 5"/>
                    <a:gd name="T10" fmla="*/ 2 w 10"/>
                    <a:gd name="T11" fmla="*/ 5 h 5"/>
                    <a:gd name="T12" fmla="*/ 5 w 10"/>
                    <a:gd name="T13" fmla="*/ 5 h 5"/>
                    <a:gd name="T14" fmla="*/ 7 w 10"/>
                    <a:gd name="T15" fmla="*/ 5 h 5"/>
                    <a:gd name="T16" fmla="*/ 10 w 10"/>
                    <a:gd name="T17" fmla="*/ 5 h 5"/>
                    <a:gd name="T18" fmla="*/ 10 w 10"/>
                    <a:gd name="T19" fmla="*/ 5 h 5"/>
                    <a:gd name="T20" fmla="*/ 7 w 10"/>
                    <a:gd name="T21" fmla="*/ 3 h 5"/>
                    <a:gd name="T22" fmla="*/ 7 w 10"/>
                    <a:gd name="T23" fmla="*/ 0 h 5"/>
                    <a:gd name="T24" fmla="*/ 7 w 10"/>
                    <a:gd name="T25" fmla="*/ 0 h 5"/>
                    <a:gd name="T26" fmla="*/ 0 w 10"/>
                    <a:gd name="T27" fmla="*/ 0 h 5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5"/>
                    <a:gd name="T44" fmla="*/ 10 w 10"/>
                    <a:gd name="T45" fmla="*/ 5 h 5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5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5"/>
                      </a:lnTo>
                      <a:lnTo>
                        <a:pt x="5" y="5"/>
                      </a:lnTo>
                      <a:lnTo>
                        <a:pt x="7" y="5"/>
                      </a:lnTo>
                      <a:lnTo>
                        <a:pt x="10" y="5"/>
                      </a:lnTo>
                      <a:lnTo>
                        <a:pt x="7" y="3"/>
                      </a:lnTo>
                      <a:lnTo>
                        <a:pt x="7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15" name="Freeform 251"/>
                <p:cNvSpPr>
                  <a:spLocks/>
                </p:cNvSpPr>
                <p:nvPr/>
              </p:nvSpPr>
              <p:spPr bwMode="auto">
                <a:xfrm>
                  <a:off x="3307" y="1946"/>
                  <a:ext cx="10" cy="8"/>
                </a:xfrm>
                <a:custGeom>
                  <a:avLst/>
                  <a:gdLst>
                    <a:gd name="T0" fmla="*/ 0 w 10"/>
                    <a:gd name="T1" fmla="*/ 0 h 8"/>
                    <a:gd name="T2" fmla="*/ 0 w 10"/>
                    <a:gd name="T3" fmla="*/ 3 h 8"/>
                    <a:gd name="T4" fmla="*/ 0 w 10"/>
                    <a:gd name="T5" fmla="*/ 3 h 8"/>
                    <a:gd name="T6" fmla="*/ 0 w 10"/>
                    <a:gd name="T7" fmla="*/ 5 h 8"/>
                    <a:gd name="T8" fmla="*/ 0 w 10"/>
                    <a:gd name="T9" fmla="*/ 5 h 8"/>
                    <a:gd name="T10" fmla="*/ 5 w 10"/>
                    <a:gd name="T11" fmla="*/ 8 h 8"/>
                    <a:gd name="T12" fmla="*/ 8 w 10"/>
                    <a:gd name="T13" fmla="*/ 8 h 8"/>
                    <a:gd name="T14" fmla="*/ 10 w 10"/>
                    <a:gd name="T15" fmla="*/ 8 h 8"/>
                    <a:gd name="T16" fmla="*/ 10 w 10"/>
                    <a:gd name="T17" fmla="*/ 5 h 8"/>
                    <a:gd name="T18" fmla="*/ 10 w 10"/>
                    <a:gd name="T19" fmla="*/ 5 h 8"/>
                    <a:gd name="T20" fmla="*/ 10 w 10"/>
                    <a:gd name="T21" fmla="*/ 3 h 8"/>
                    <a:gd name="T22" fmla="*/ 8 w 10"/>
                    <a:gd name="T23" fmla="*/ 3 h 8"/>
                    <a:gd name="T24" fmla="*/ 8 w 10"/>
                    <a:gd name="T25" fmla="*/ 0 h 8"/>
                    <a:gd name="T26" fmla="*/ 0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10" y="3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16" name="Freeform 252"/>
                <p:cNvSpPr>
                  <a:spLocks/>
                </p:cNvSpPr>
                <p:nvPr/>
              </p:nvSpPr>
              <p:spPr bwMode="auto">
                <a:xfrm>
                  <a:off x="3299" y="1956"/>
                  <a:ext cx="10" cy="8"/>
                </a:xfrm>
                <a:custGeom>
                  <a:avLst/>
                  <a:gdLst>
                    <a:gd name="T0" fmla="*/ 3 w 10"/>
                    <a:gd name="T1" fmla="*/ 0 h 8"/>
                    <a:gd name="T2" fmla="*/ 0 w 10"/>
                    <a:gd name="T3" fmla="*/ 3 h 8"/>
                    <a:gd name="T4" fmla="*/ 0 w 10"/>
                    <a:gd name="T5" fmla="*/ 3 h 8"/>
                    <a:gd name="T6" fmla="*/ 0 w 10"/>
                    <a:gd name="T7" fmla="*/ 6 h 8"/>
                    <a:gd name="T8" fmla="*/ 0 w 10"/>
                    <a:gd name="T9" fmla="*/ 6 h 8"/>
                    <a:gd name="T10" fmla="*/ 5 w 10"/>
                    <a:gd name="T11" fmla="*/ 8 h 8"/>
                    <a:gd name="T12" fmla="*/ 8 w 10"/>
                    <a:gd name="T13" fmla="*/ 8 h 8"/>
                    <a:gd name="T14" fmla="*/ 10 w 10"/>
                    <a:gd name="T15" fmla="*/ 8 h 8"/>
                    <a:gd name="T16" fmla="*/ 10 w 10"/>
                    <a:gd name="T17" fmla="*/ 6 h 8"/>
                    <a:gd name="T18" fmla="*/ 10 w 10"/>
                    <a:gd name="T19" fmla="*/ 6 h 8"/>
                    <a:gd name="T20" fmla="*/ 10 w 10"/>
                    <a:gd name="T21" fmla="*/ 3 h 8"/>
                    <a:gd name="T22" fmla="*/ 10 w 10"/>
                    <a:gd name="T23" fmla="*/ 0 h 8"/>
                    <a:gd name="T24" fmla="*/ 8 w 10"/>
                    <a:gd name="T25" fmla="*/ 0 h 8"/>
                    <a:gd name="T26" fmla="*/ 5 w 10"/>
                    <a:gd name="T27" fmla="*/ 0 h 8"/>
                    <a:gd name="T28" fmla="*/ 3 w 10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8"/>
                    <a:gd name="T47" fmla="*/ 10 w 10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8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17" name="Freeform 253"/>
                <p:cNvSpPr>
                  <a:spLocks/>
                </p:cNvSpPr>
                <p:nvPr/>
              </p:nvSpPr>
              <p:spPr bwMode="auto">
                <a:xfrm>
                  <a:off x="3291" y="1964"/>
                  <a:ext cx="11" cy="11"/>
                </a:xfrm>
                <a:custGeom>
                  <a:avLst/>
                  <a:gdLst>
                    <a:gd name="T0" fmla="*/ 0 w 11"/>
                    <a:gd name="T1" fmla="*/ 3 h 11"/>
                    <a:gd name="T2" fmla="*/ 0 w 11"/>
                    <a:gd name="T3" fmla="*/ 6 h 11"/>
                    <a:gd name="T4" fmla="*/ 0 w 11"/>
                    <a:gd name="T5" fmla="*/ 6 h 11"/>
                    <a:gd name="T6" fmla="*/ 0 w 11"/>
                    <a:gd name="T7" fmla="*/ 8 h 11"/>
                    <a:gd name="T8" fmla="*/ 0 w 11"/>
                    <a:gd name="T9" fmla="*/ 8 h 11"/>
                    <a:gd name="T10" fmla="*/ 5 w 11"/>
                    <a:gd name="T11" fmla="*/ 11 h 11"/>
                    <a:gd name="T12" fmla="*/ 8 w 11"/>
                    <a:gd name="T13" fmla="*/ 11 h 11"/>
                    <a:gd name="T14" fmla="*/ 11 w 11"/>
                    <a:gd name="T15" fmla="*/ 11 h 11"/>
                    <a:gd name="T16" fmla="*/ 11 w 11"/>
                    <a:gd name="T17" fmla="*/ 8 h 11"/>
                    <a:gd name="T18" fmla="*/ 11 w 11"/>
                    <a:gd name="T19" fmla="*/ 8 h 11"/>
                    <a:gd name="T20" fmla="*/ 11 w 11"/>
                    <a:gd name="T21" fmla="*/ 6 h 11"/>
                    <a:gd name="T22" fmla="*/ 11 w 11"/>
                    <a:gd name="T23" fmla="*/ 3 h 11"/>
                    <a:gd name="T24" fmla="*/ 8 w 11"/>
                    <a:gd name="T25" fmla="*/ 3 h 11"/>
                    <a:gd name="T26" fmla="*/ 5 w 11"/>
                    <a:gd name="T27" fmla="*/ 0 h 11"/>
                    <a:gd name="T28" fmla="*/ 0 w 11"/>
                    <a:gd name="T29" fmla="*/ 3 h 1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11"/>
                    <a:gd name="T47" fmla="*/ 11 w 11"/>
                    <a:gd name="T48" fmla="*/ 11 h 1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11">
                      <a:moveTo>
                        <a:pt x="0" y="3"/>
                      </a:move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5" y="11"/>
                      </a:lnTo>
                      <a:lnTo>
                        <a:pt x="8" y="11"/>
                      </a:lnTo>
                      <a:lnTo>
                        <a:pt x="11" y="11"/>
                      </a:lnTo>
                      <a:lnTo>
                        <a:pt x="11" y="8"/>
                      </a:lnTo>
                      <a:lnTo>
                        <a:pt x="11" y="6"/>
                      </a:lnTo>
                      <a:lnTo>
                        <a:pt x="11" y="3"/>
                      </a:lnTo>
                      <a:lnTo>
                        <a:pt x="8" y="3"/>
                      </a:lnTo>
                      <a:lnTo>
                        <a:pt x="5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18" name="Freeform 254"/>
                <p:cNvSpPr>
                  <a:spLocks/>
                </p:cNvSpPr>
                <p:nvPr/>
              </p:nvSpPr>
              <p:spPr bwMode="auto">
                <a:xfrm>
                  <a:off x="3283" y="1977"/>
                  <a:ext cx="11" cy="8"/>
                </a:xfrm>
                <a:custGeom>
                  <a:avLst/>
                  <a:gdLst>
                    <a:gd name="T0" fmla="*/ 0 w 11"/>
                    <a:gd name="T1" fmla="*/ 0 h 8"/>
                    <a:gd name="T2" fmla="*/ 0 w 11"/>
                    <a:gd name="T3" fmla="*/ 3 h 8"/>
                    <a:gd name="T4" fmla="*/ 0 w 11"/>
                    <a:gd name="T5" fmla="*/ 3 h 8"/>
                    <a:gd name="T6" fmla="*/ 0 w 11"/>
                    <a:gd name="T7" fmla="*/ 6 h 8"/>
                    <a:gd name="T8" fmla="*/ 0 w 11"/>
                    <a:gd name="T9" fmla="*/ 8 h 8"/>
                    <a:gd name="T10" fmla="*/ 3 w 11"/>
                    <a:gd name="T11" fmla="*/ 8 h 8"/>
                    <a:gd name="T12" fmla="*/ 5 w 11"/>
                    <a:gd name="T13" fmla="*/ 8 h 8"/>
                    <a:gd name="T14" fmla="*/ 8 w 11"/>
                    <a:gd name="T15" fmla="*/ 8 h 8"/>
                    <a:gd name="T16" fmla="*/ 11 w 11"/>
                    <a:gd name="T17" fmla="*/ 8 h 8"/>
                    <a:gd name="T18" fmla="*/ 11 w 11"/>
                    <a:gd name="T19" fmla="*/ 6 h 8"/>
                    <a:gd name="T20" fmla="*/ 8 w 11"/>
                    <a:gd name="T21" fmla="*/ 3 h 8"/>
                    <a:gd name="T22" fmla="*/ 8 w 11"/>
                    <a:gd name="T23" fmla="*/ 3 h 8"/>
                    <a:gd name="T24" fmla="*/ 8 w 11"/>
                    <a:gd name="T25" fmla="*/ 0 h 8"/>
                    <a:gd name="T26" fmla="*/ 0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19" name="Freeform 255"/>
                <p:cNvSpPr>
                  <a:spLocks/>
                </p:cNvSpPr>
                <p:nvPr/>
              </p:nvSpPr>
              <p:spPr bwMode="auto">
                <a:xfrm>
                  <a:off x="3328" y="1938"/>
                  <a:ext cx="10" cy="5"/>
                </a:xfrm>
                <a:custGeom>
                  <a:avLst/>
                  <a:gdLst>
                    <a:gd name="T0" fmla="*/ 2 w 10"/>
                    <a:gd name="T1" fmla="*/ 0 h 5"/>
                    <a:gd name="T2" fmla="*/ 2 w 10"/>
                    <a:gd name="T3" fmla="*/ 3 h 5"/>
                    <a:gd name="T4" fmla="*/ 0 w 10"/>
                    <a:gd name="T5" fmla="*/ 3 h 5"/>
                    <a:gd name="T6" fmla="*/ 0 w 10"/>
                    <a:gd name="T7" fmla="*/ 5 h 5"/>
                    <a:gd name="T8" fmla="*/ 2 w 10"/>
                    <a:gd name="T9" fmla="*/ 5 h 5"/>
                    <a:gd name="T10" fmla="*/ 5 w 10"/>
                    <a:gd name="T11" fmla="*/ 5 h 5"/>
                    <a:gd name="T12" fmla="*/ 8 w 10"/>
                    <a:gd name="T13" fmla="*/ 5 h 5"/>
                    <a:gd name="T14" fmla="*/ 10 w 10"/>
                    <a:gd name="T15" fmla="*/ 5 h 5"/>
                    <a:gd name="T16" fmla="*/ 10 w 10"/>
                    <a:gd name="T17" fmla="*/ 5 h 5"/>
                    <a:gd name="T18" fmla="*/ 10 w 10"/>
                    <a:gd name="T19" fmla="*/ 5 h 5"/>
                    <a:gd name="T20" fmla="*/ 10 w 10"/>
                    <a:gd name="T21" fmla="*/ 3 h 5"/>
                    <a:gd name="T22" fmla="*/ 10 w 10"/>
                    <a:gd name="T23" fmla="*/ 0 h 5"/>
                    <a:gd name="T24" fmla="*/ 8 w 10"/>
                    <a:gd name="T25" fmla="*/ 0 h 5"/>
                    <a:gd name="T26" fmla="*/ 5 w 10"/>
                    <a:gd name="T27" fmla="*/ 0 h 5"/>
                    <a:gd name="T28" fmla="*/ 2 w 10"/>
                    <a:gd name="T29" fmla="*/ 0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5"/>
                    <a:gd name="T47" fmla="*/ 10 w 10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5">
                      <a:moveTo>
                        <a:pt x="2" y="0"/>
                      </a:moveTo>
                      <a:lnTo>
                        <a:pt x="2" y="3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20" name="Freeform 256"/>
                <p:cNvSpPr>
                  <a:spLocks/>
                </p:cNvSpPr>
                <p:nvPr/>
              </p:nvSpPr>
              <p:spPr bwMode="auto">
                <a:xfrm>
                  <a:off x="3322" y="1946"/>
                  <a:ext cx="11" cy="8"/>
                </a:xfrm>
                <a:custGeom>
                  <a:avLst/>
                  <a:gdLst>
                    <a:gd name="T0" fmla="*/ 0 w 11"/>
                    <a:gd name="T1" fmla="*/ 0 h 8"/>
                    <a:gd name="T2" fmla="*/ 0 w 11"/>
                    <a:gd name="T3" fmla="*/ 3 h 8"/>
                    <a:gd name="T4" fmla="*/ 0 w 11"/>
                    <a:gd name="T5" fmla="*/ 3 h 8"/>
                    <a:gd name="T6" fmla="*/ 0 w 11"/>
                    <a:gd name="T7" fmla="*/ 5 h 8"/>
                    <a:gd name="T8" fmla="*/ 0 w 11"/>
                    <a:gd name="T9" fmla="*/ 5 h 8"/>
                    <a:gd name="T10" fmla="*/ 6 w 11"/>
                    <a:gd name="T11" fmla="*/ 8 h 8"/>
                    <a:gd name="T12" fmla="*/ 8 w 11"/>
                    <a:gd name="T13" fmla="*/ 8 h 8"/>
                    <a:gd name="T14" fmla="*/ 11 w 11"/>
                    <a:gd name="T15" fmla="*/ 8 h 8"/>
                    <a:gd name="T16" fmla="*/ 11 w 11"/>
                    <a:gd name="T17" fmla="*/ 5 h 8"/>
                    <a:gd name="T18" fmla="*/ 11 w 11"/>
                    <a:gd name="T19" fmla="*/ 5 h 8"/>
                    <a:gd name="T20" fmla="*/ 8 w 11"/>
                    <a:gd name="T21" fmla="*/ 3 h 8"/>
                    <a:gd name="T22" fmla="*/ 8 w 11"/>
                    <a:gd name="T23" fmla="*/ 3 h 8"/>
                    <a:gd name="T24" fmla="*/ 8 w 11"/>
                    <a:gd name="T25" fmla="*/ 0 h 8"/>
                    <a:gd name="T26" fmla="*/ 0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21" name="Freeform 257"/>
                <p:cNvSpPr>
                  <a:spLocks/>
                </p:cNvSpPr>
                <p:nvPr/>
              </p:nvSpPr>
              <p:spPr bwMode="auto">
                <a:xfrm>
                  <a:off x="3315" y="1956"/>
                  <a:ext cx="10" cy="8"/>
                </a:xfrm>
                <a:custGeom>
                  <a:avLst/>
                  <a:gdLst>
                    <a:gd name="T0" fmla="*/ 0 w 10"/>
                    <a:gd name="T1" fmla="*/ 0 h 8"/>
                    <a:gd name="T2" fmla="*/ 0 w 10"/>
                    <a:gd name="T3" fmla="*/ 3 h 8"/>
                    <a:gd name="T4" fmla="*/ 0 w 10"/>
                    <a:gd name="T5" fmla="*/ 3 h 8"/>
                    <a:gd name="T6" fmla="*/ 0 w 10"/>
                    <a:gd name="T7" fmla="*/ 6 h 8"/>
                    <a:gd name="T8" fmla="*/ 0 w 10"/>
                    <a:gd name="T9" fmla="*/ 6 h 8"/>
                    <a:gd name="T10" fmla="*/ 5 w 10"/>
                    <a:gd name="T11" fmla="*/ 8 h 8"/>
                    <a:gd name="T12" fmla="*/ 7 w 10"/>
                    <a:gd name="T13" fmla="*/ 8 h 8"/>
                    <a:gd name="T14" fmla="*/ 10 w 10"/>
                    <a:gd name="T15" fmla="*/ 8 h 8"/>
                    <a:gd name="T16" fmla="*/ 10 w 10"/>
                    <a:gd name="T17" fmla="*/ 6 h 8"/>
                    <a:gd name="T18" fmla="*/ 10 w 10"/>
                    <a:gd name="T19" fmla="*/ 6 h 8"/>
                    <a:gd name="T20" fmla="*/ 10 w 10"/>
                    <a:gd name="T21" fmla="*/ 3 h 8"/>
                    <a:gd name="T22" fmla="*/ 10 w 10"/>
                    <a:gd name="T23" fmla="*/ 0 h 8"/>
                    <a:gd name="T24" fmla="*/ 7 w 10"/>
                    <a:gd name="T25" fmla="*/ 0 h 8"/>
                    <a:gd name="T26" fmla="*/ 0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7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22" name="Freeform 258"/>
                <p:cNvSpPr>
                  <a:spLocks/>
                </p:cNvSpPr>
                <p:nvPr/>
              </p:nvSpPr>
              <p:spPr bwMode="auto">
                <a:xfrm>
                  <a:off x="3307" y="1967"/>
                  <a:ext cx="10" cy="8"/>
                </a:xfrm>
                <a:custGeom>
                  <a:avLst/>
                  <a:gdLst>
                    <a:gd name="T0" fmla="*/ 2 w 10"/>
                    <a:gd name="T1" fmla="*/ 0 h 8"/>
                    <a:gd name="T2" fmla="*/ 0 w 10"/>
                    <a:gd name="T3" fmla="*/ 3 h 8"/>
                    <a:gd name="T4" fmla="*/ 0 w 10"/>
                    <a:gd name="T5" fmla="*/ 3 h 8"/>
                    <a:gd name="T6" fmla="*/ 0 w 10"/>
                    <a:gd name="T7" fmla="*/ 5 h 8"/>
                    <a:gd name="T8" fmla="*/ 0 w 10"/>
                    <a:gd name="T9" fmla="*/ 5 h 8"/>
                    <a:gd name="T10" fmla="*/ 5 w 10"/>
                    <a:gd name="T11" fmla="*/ 8 h 8"/>
                    <a:gd name="T12" fmla="*/ 8 w 10"/>
                    <a:gd name="T13" fmla="*/ 8 h 8"/>
                    <a:gd name="T14" fmla="*/ 10 w 10"/>
                    <a:gd name="T15" fmla="*/ 8 h 8"/>
                    <a:gd name="T16" fmla="*/ 10 w 10"/>
                    <a:gd name="T17" fmla="*/ 5 h 8"/>
                    <a:gd name="T18" fmla="*/ 10 w 10"/>
                    <a:gd name="T19" fmla="*/ 5 h 8"/>
                    <a:gd name="T20" fmla="*/ 10 w 10"/>
                    <a:gd name="T21" fmla="*/ 3 h 8"/>
                    <a:gd name="T22" fmla="*/ 10 w 10"/>
                    <a:gd name="T23" fmla="*/ 0 h 8"/>
                    <a:gd name="T24" fmla="*/ 10 w 10"/>
                    <a:gd name="T25" fmla="*/ 0 h 8"/>
                    <a:gd name="T26" fmla="*/ 5 w 10"/>
                    <a:gd name="T27" fmla="*/ 0 h 8"/>
                    <a:gd name="T28" fmla="*/ 2 w 10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8"/>
                    <a:gd name="T47" fmla="*/ 10 w 10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8">
                      <a:moveTo>
                        <a:pt x="2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23" name="Freeform 259"/>
                <p:cNvSpPr>
                  <a:spLocks/>
                </p:cNvSpPr>
                <p:nvPr/>
              </p:nvSpPr>
              <p:spPr bwMode="auto">
                <a:xfrm>
                  <a:off x="3299" y="1977"/>
                  <a:ext cx="10" cy="11"/>
                </a:xfrm>
                <a:custGeom>
                  <a:avLst/>
                  <a:gdLst>
                    <a:gd name="T0" fmla="*/ 0 w 10"/>
                    <a:gd name="T1" fmla="*/ 0 h 11"/>
                    <a:gd name="T2" fmla="*/ 0 w 10"/>
                    <a:gd name="T3" fmla="*/ 3 h 11"/>
                    <a:gd name="T4" fmla="*/ 0 w 10"/>
                    <a:gd name="T5" fmla="*/ 6 h 11"/>
                    <a:gd name="T6" fmla="*/ 0 w 10"/>
                    <a:gd name="T7" fmla="*/ 8 h 11"/>
                    <a:gd name="T8" fmla="*/ 0 w 10"/>
                    <a:gd name="T9" fmla="*/ 8 h 11"/>
                    <a:gd name="T10" fmla="*/ 5 w 10"/>
                    <a:gd name="T11" fmla="*/ 11 h 11"/>
                    <a:gd name="T12" fmla="*/ 8 w 10"/>
                    <a:gd name="T13" fmla="*/ 11 h 11"/>
                    <a:gd name="T14" fmla="*/ 10 w 10"/>
                    <a:gd name="T15" fmla="*/ 11 h 11"/>
                    <a:gd name="T16" fmla="*/ 10 w 10"/>
                    <a:gd name="T17" fmla="*/ 8 h 11"/>
                    <a:gd name="T18" fmla="*/ 10 w 10"/>
                    <a:gd name="T19" fmla="*/ 6 h 11"/>
                    <a:gd name="T20" fmla="*/ 10 w 10"/>
                    <a:gd name="T21" fmla="*/ 3 h 11"/>
                    <a:gd name="T22" fmla="*/ 10 w 10"/>
                    <a:gd name="T23" fmla="*/ 3 h 11"/>
                    <a:gd name="T24" fmla="*/ 10 w 10"/>
                    <a:gd name="T25" fmla="*/ 0 h 11"/>
                    <a:gd name="T26" fmla="*/ 5 w 10"/>
                    <a:gd name="T27" fmla="*/ 0 h 11"/>
                    <a:gd name="T28" fmla="*/ 0 w 10"/>
                    <a:gd name="T29" fmla="*/ 0 h 1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11"/>
                    <a:gd name="T47" fmla="*/ 10 w 10"/>
                    <a:gd name="T48" fmla="*/ 11 h 1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11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5" y="11"/>
                      </a:lnTo>
                      <a:lnTo>
                        <a:pt x="8" y="11"/>
                      </a:lnTo>
                      <a:lnTo>
                        <a:pt x="10" y="11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24" name="Freeform 260"/>
                <p:cNvSpPr>
                  <a:spLocks/>
                </p:cNvSpPr>
                <p:nvPr/>
              </p:nvSpPr>
              <p:spPr bwMode="auto">
                <a:xfrm>
                  <a:off x="3343" y="1938"/>
                  <a:ext cx="11" cy="5"/>
                </a:xfrm>
                <a:custGeom>
                  <a:avLst/>
                  <a:gdLst>
                    <a:gd name="T0" fmla="*/ 0 w 11"/>
                    <a:gd name="T1" fmla="*/ 0 h 5"/>
                    <a:gd name="T2" fmla="*/ 0 w 11"/>
                    <a:gd name="T3" fmla="*/ 3 h 5"/>
                    <a:gd name="T4" fmla="*/ 0 w 11"/>
                    <a:gd name="T5" fmla="*/ 3 h 5"/>
                    <a:gd name="T6" fmla="*/ 0 w 11"/>
                    <a:gd name="T7" fmla="*/ 5 h 5"/>
                    <a:gd name="T8" fmla="*/ 0 w 11"/>
                    <a:gd name="T9" fmla="*/ 5 h 5"/>
                    <a:gd name="T10" fmla="*/ 8 w 11"/>
                    <a:gd name="T11" fmla="*/ 5 h 5"/>
                    <a:gd name="T12" fmla="*/ 11 w 11"/>
                    <a:gd name="T13" fmla="*/ 5 h 5"/>
                    <a:gd name="T14" fmla="*/ 11 w 11"/>
                    <a:gd name="T15" fmla="*/ 5 h 5"/>
                    <a:gd name="T16" fmla="*/ 11 w 11"/>
                    <a:gd name="T17" fmla="*/ 5 h 5"/>
                    <a:gd name="T18" fmla="*/ 11 w 11"/>
                    <a:gd name="T19" fmla="*/ 3 h 5"/>
                    <a:gd name="T20" fmla="*/ 8 w 11"/>
                    <a:gd name="T21" fmla="*/ 0 h 5"/>
                    <a:gd name="T22" fmla="*/ 8 w 11"/>
                    <a:gd name="T23" fmla="*/ 0 h 5"/>
                    <a:gd name="T24" fmla="*/ 0 w 11"/>
                    <a:gd name="T25" fmla="*/ 0 h 5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1"/>
                    <a:gd name="T40" fmla="*/ 0 h 5"/>
                    <a:gd name="T41" fmla="*/ 11 w 11"/>
                    <a:gd name="T42" fmla="*/ 5 h 5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1" h="5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8" y="5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25" name="Freeform 261"/>
                <p:cNvSpPr>
                  <a:spLocks/>
                </p:cNvSpPr>
                <p:nvPr/>
              </p:nvSpPr>
              <p:spPr bwMode="auto">
                <a:xfrm>
                  <a:off x="3338" y="1946"/>
                  <a:ext cx="11" cy="8"/>
                </a:xfrm>
                <a:custGeom>
                  <a:avLst/>
                  <a:gdLst>
                    <a:gd name="T0" fmla="*/ 0 w 11"/>
                    <a:gd name="T1" fmla="*/ 0 h 8"/>
                    <a:gd name="T2" fmla="*/ 0 w 11"/>
                    <a:gd name="T3" fmla="*/ 3 h 8"/>
                    <a:gd name="T4" fmla="*/ 0 w 11"/>
                    <a:gd name="T5" fmla="*/ 3 h 8"/>
                    <a:gd name="T6" fmla="*/ 0 w 11"/>
                    <a:gd name="T7" fmla="*/ 5 h 8"/>
                    <a:gd name="T8" fmla="*/ 0 w 11"/>
                    <a:gd name="T9" fmla="*/ 5 h 8"/>
                    <a:gd name="T10" fmla="*/ 5 w 11"/>
                    <a:gd name="T11" fmla="*/ 8 h 8"/>
                    <a:gd name="T12" fmla="*/ 8 w 11"/>
                    <a:gd name="T13" fmla="*/ 8 h 8"/>
                    <a:gd name="T14" fmla="*/ 11 w 11"/>
                    <a:gd name="T15" fmla="*/ 8 h 8"/>
                    <a:gd name="T16" fmla="*/ 11 w 11"/>
                    <a:gd name="T17" fmla="*/ 5 h 8"/>
                    <a:gd name="T18" fmla="*/ 11 w 11"/>
                    <a:gd name="T19" fmla="*/ 5 h 8"/>
                    <a:gd name="T20" fmla="*/ 8 w 11"/>
                    <a:gd name="T21" fmla="*/ 3 h 8"/>
                    <a:gd name="T22" fmla="*/ 8 w 11"/>
                    <a:gd name="T23" fmla="*/ 3 h 8"/>
                    <a:gd name="T24" fmla="*/ 8 w 11"/>
                    <a:gd name="T25" fmla="*/ 0 h 8"/>
                    <a:gd name="T26" fmla="*/ 0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26" name="Freeform 262"/>
                <p:cNvSpPr>
                  <a:spLocks/>
                </p:cNvSpPr>
                <p:nvPr/>
              </p:nvSpPr>
              <p:spPr bwMode="auto">
                <a:xfrm>
                  <a:off x="3330" y="1956"/>
                  <a:ext cx="11" cy="8"/>
                </a:xfrm>
                <a:custGeom>
                  <a:avLst/>
                  <a:gdLst>
                    <a:gd name="T0" fmla="*/ 0 w 11"/>
                    <a:gd name="T1" fmla="*/ 0 h 8"/>
                    <a:gd name="T2" fmla="*/ 0 w 11"/>
                    <a:gd name="T3" fmla="*/ 3 h 8"/>
                    <a:gd name="T4" fmla="*/ 0 w 11"/>
                    <a:gd name="T5" fmla="*/ 3 h 8"/>
                    <a:gd name="T6" fmla="*/ 0 w 11"/>
                    <a:gd name="T7" fmla="*/ 6 h 8"/>
                    <a:gd name="T8" fmla="*/ 0 w 11"/>
                    <a:gd name="T9" fmla="*/ 6 h 8"/>
                    <a:gd name="T10" fmla="*/ 6 w 11"/>
                    <a:gd name="T11" fmla="*/ 8 h 8"/>
                    <a:gd name="T12" fmla="*/ 8 w 11"/>
                    <a:gd name="T13" fmla="*/ 8 h 8"/>
                    <a:gd name="T14" fmla="*/ 11 w 11"/>
                    <a:gd name="T15" fmla="*/ 8 h 8"/>
                    <a:gd name="T16" fmla="*/ 11 w 11"/>
                    <a:gd name="T17" fmla="*/ 6 h 8"/>
                    <a:gd name="T18" fmla="*/ 11 w 11"/>
                    <a:gd name="T19" fmla="*/ 6 h 8"/>
                    <a:gd name="T20" fmla="*/ 11 w 11"/>
                    <a:gd name="T21" fmla="*/ 3 h 8"/>
                    <a:gd name="T22" fmla="*/ 11 w 11"/>
                    <a:gd name="T23" fmla="*/ 0 h 8"/>
                    <a:gd name="T24" fmla="*/ 8 w 11"/>
                    <a:gd name="T25" fmla="*/ 0 h 8"/>
                    <a:gd name="T26" fmla="*/ 0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6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27" name="Freeform 263"/>
                <p:cNvSpPr>
                  <a:spLocks/>
                </p:cNvSpPr>
                <p:nvPr/>
              </p:nvSpPr>
              <p:spPr bwMode="auto">
                <a:xfrm>
                  <a:off x="3325" y="1967"/>
                  <a:ext cx="11" cy="8"/>
                </a:xfrm>
                <a:custGeom>
                  <a:avLst/>
                  <a:gdLst>
                    <a:gd name="T0" fmla="*/ 0 w 11"/>
                    <a:gd name="T1" fmla="*/ 0 h 8"/>
                    <a:gd name="T2" fmla="*/ 0 w 11"/>
                    <a:gd name="T3" fmla="*/ 3 h 8"/>
                    <a:gd name="T4" fmla="*/ 0 w 11"/>
                    <a:gd name="T5" fmla="*/ 3 h 8"/>
                    <a:gd name="T6" fmla="*/ 0 w 11"/>
                    <a:gd name="T7" fmla="*/ 5 h 8"/>
                    <a:gd name="T8" fmla="*/ 0 w 11"/>
                    <a:gd name="T9" fmla="*/ 5 h 8"/>
                    <a:gd name="T10" fmla="*/ 5 w 11"/>
                    <a:gd name="T11" fmla="*/ 8 h 8"/>
                    <a:gd name="T12" fmla="*/ 8 w 11"/>
                    <a:gd name="T13" fmla="*/ 8 h 8"/>
                    <a:gd name="T14" fmla="*/ 11 w 11"/>
                    <a:gd name="T15" fmla="*/ 8 h 8"/>
                    <a:gd name="T16" fmla="*/ 11 w 11"/>
                    <a:gd name="T17" fmla="*/ 8 h 8"/>
                    <a:gd name="T18" fmla="*/ 11 w 11"/>
                    <a:gd name="T19" fmla="*/ 5 h 8"/>
                    <a:gd name="T20" fmla="*/ 8 w 11"/>
                    <a:gd name="T21" fmla="*/ 3 h 8"/>
                    <a:gd name="T22" fmla="*/ 8 w 11"/>
                    <a:gd name="T23" fmla="*/ 0 h 8"/>
                    <a:gd name="T24" fmla="*/ 8 w 11"/>
                    <a:gd name="T25" fmla="*/ 0 h 8"/>
                    <a:gd name="T26" fmla="*/ 0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28" name="Freeform 264"/>
                <p:cNvSpPr>
                  <a:spLocks/>
                </p:cNvSpPr>
                <p:nvPr/>
              </p:nvSpPr>
              <p:spPr bwMode="auto">
                <a:xfrm>
                  <a:off x="3317" y="1977"/>
                  <a:ext cx="11" cy="11"/>
                </a:xfrm>
                <a:custGeom>
                  <a:avLst/>
                  <a:gdLst>
                    <a:gd name="T0" fmla="*/ 0 w 11"/>
                    <a:gd name="T1" fmla="*/ 0 h 11"/>
                    <a:gd name="T2" fmla="*/ 0 w 11"/>
                    <a:gd name="T3" fmla="*/ 3 h 11"/>
                    <a:gd name="T4" fmla="*/ 0 w 11"/>
                    <a:gd name="T5" fmla="*/ 6 h 11"/>
                    <a:gd name="T6" fmla="*/ 0 w 11"/>
                    <a:gd name="T7" fmla="*/ 8 h 11"/>
                    <a:gd name="T8" fmla="*/ 0 w 11"/>
                    <a:gd name="T9" fmla="*/ 8 h 11"/>
                    <a:gd name="T10" fmla="*/ 5 w 11"/>
                    <a:gd name="T11" fmla="*/ 11 h 11"/>
                    <a:gd name="T12" fmla="*/ 8 w 11"/>
                    <a:gd name="T13" fmla="*/ 11 h 11"/>
                    <a:gd name="T14" fmla="*/ 11 w 11"/>
                    <a:gd name="T15" fmla="*/ 11 h 11"/>
                    <a:gd name="T16" fmla="*/ 11 w 11"/>
                    <a:gd name="T17" fmla="*/ 8 h 11"/>
                    <a:gd name="T18" fmla="*/ 11 w 11"/>
                    <a:gd name="T19" fmla="*/ 6 h 11"/>
                    <a:gd name="T20" fmla="*/ 11 w 11"/>
                    <a:gd name="T21" fmla="*/ 3 h 11"/>
                    <a:gd name="T22" fmla="*/ 8 w 11"/>
                    <a:gd name="T23" fmla="*/ 3 h 11"/>
                    <a:gd name="T24" fmla="*/ 8 w 11"/>
                    <a:gd name="T25" fmla="*/ 0 h 11"/>
                    <a:gd name="T26" fmla="*/ 0 w 11"/>
                    <a:gd name="T27" fmla="*/ 0 h 11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11"/>
                    <a:gd name="T44" fmla="*/ 11 w 11"/>
                    <a:gd name="T45" fmla="*/ 11 h 11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11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5" y="11"/>
                      </a:lnTo>
                      <a:lnTo>
                        <a:pt x="8" y="11"/>
                      </a:lnTo>
                      <a:lnTo>
                        <a:pt x="11" y="11"/>
                      </a:lnTo>
                      <a:lnTo>
                        <a:pt x="11" y="8"/>
                      </a:lnTo>
                      <a:lnTo>
                        <a:pt x="11" y="6"/>
                      </a:lnTo>
                      <a:lnTo>
                        <a:pt x="11" y="3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29" name="Freeform 265"/>
                <p:cNvSpPr>
                  <a:spLocks/>
                </p:cNvSpPr>
                <p:nvPr/>
              </p:nvSpPr>
              <p:spPr bwMode="auto">
                <a:xfrm>
                  <a:off x="3359" y="1938"/>
                  <a:ext cx="11" cy="5"/>
                </a:xfrm>
                <a:custGeom>
                  <a:avLst/>
                  <a:gdLst>
                    <a:gd name="T0" fmla="*/ 0 w 11"/>
                    <a:gd name="T1" fmla="*/ 0 h 5"/>
                    <a:gd name="T2" fmla="*/ 0 w 11"/>
                    <a:gd name="T3" fmla="*/ 3 h 5"/>
                    <a:gd name="T4" fmla="*/ 0 w 11"/>
                    <a:gd name="T5" fmla="*/ 3 h 5"/>
                    <a:gd name="T6" fmla="*/ 0 w 11"/>
                    <a:gd name="T7" fmla="*/ 5 h 5"/>
                    <a:gd name="T8" fmla="*/ 0 w 11"/>
                    <a:gd name="T9" fmla="*/ 5 h 5"/>
                    <a:gd name="T10" fmla="*/ 8 w 11"/>
                    <a:gd name="T11" fmla="*/ 5 h 5"/>
                    <a:gd name="T12" fmla="*/ 11 w 11"/>
                    <a:gd name="T13" fmla="*/ 5 h 5"/>
                    <a:gd name="T14" fmla="*/ 11 w 11"/>
                    <a:gd name="T15" fmla="*/ 5 h 5"/>
                    <a:gd name="T16" fmla="*/ 11 w 11"/>
                    <a:gd name="T17" fmla="*/ 5 h 5"/>
                    <a:gd name="T18" fmla="*/ 8 w 11"/>
                    <a:gd name="T19" fmla="*/ 3 h 5"/>
                    <a:gd name="T20" fmla="*/ 8 w 11"/>
                    <a:gd name="T21" fmla="*/ 0 h 5"/>
                    <a:gd name="T22" fmla="*/ 8 w 11"/>
                    <a:gd name="T23" fmla="*/ 0 h 5"/>
                    <a:gd name="T24" fmla="*/ 0 w 11"/>
                    <a:gd name="T25" fmla="*/ 0 h 5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1"/>
                    <a:gd name="T40" fmla="*/ 0 h 5"/>
                    <a:gd name="T41" fmla="*/ 11 w 11"/>
                    <a:gd name="T42" fmla="*/ 5 h 5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1" h="5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8" y="5"/>
                      </a:lnTo>
                      <a:lnTo>
                        <a:pt x="11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30" name="Freeform 266"/>
                <p:cNvSpPr>
                  <a:spLocks/>
                </p:cNvSpPr>
                <p:nvPr/>
              </p:nvSpPr>
              <p:spPr bwMode="auto">
                <a:xfrm>
                  <a:off x="3354" y="1946"/>
                  <a:ext cx="10" cy="8"/>
                </a:xfrm>
                <a:custGeom>
                  <a:avLst/>
                  <a:gdLst>
                    <a:gd name="T0" fmla="*/ 0 w 10"/>
                    <a:gd name="T1" fmla="*/ 0 h 8"/>
                    <a:gd name="T2" fmla="*/ 0 w 10"/>
                    <a:gd name="T3" fmla="*/ 3 h 8"/>
                    <a:gd name="T4" fmla="*/ 0 w 10"/>
                    <a:gd name="T5" fmla="*/ 3 h 8"/>
                    <a:gd name="T6" fmla="*/ 0 w 10"/>
                    <a:gd name="T7" fmla="*/ 5 h 8"/>
                    <a:gd name="T8" fmla="*/ 0 w 10"/>
                    <a:gd name="T9" fmla="*/ 5 h 8"/>
                    <a:gd name="T10" fmla="*/ 5 w 10"/>
                    <a:gd name="T11" fmla="*/ 8 h 8"/>
                    <a:gd name="T12" fmla="*/ 8 w 10"/>
                    <a:gd name="T13" fmla="*/ 8 h 8"/>
                    <a:gd name="T14" fmla="*/ 10 w 10"/>
                    <a:gd name="T15" fmla="*/ 8 h 8"/>
                    <a:gd name="T16" fmla="*/ 10 w 10"/>
                    <a:gd name="T17" fmla="*/ 5 h 8"/>
                    <a:gd name="T18" fmla="*/ 10 w 10"/>
                    <a:gd name="T19" fmla="*/ 5 h 8"/>
                    <a:gd name="T20" fmla="*/ 8 w 10"/>
                    <a:gd name="T21" fmla="*/ 3 h 8"/>
                    <a:gd name="T22" fmla="*/ 8 w 10"/>
                    <a:gd name="T23" fmla="*/ 3 h 8"/>
                    <a:gd name="T24" fmla="*/ 8 w 10"/>
                    <a:gd name="T25" fmla="*/ 0 h 8"/>
                    <a:gd name="T26" fmla="*/ 0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31" name="Freeform 267"/>
                <p:cNvSpPr>
                  <a:spLocks/>
                </p:cNvSpPr>
                <p:nvPr/>
              </p:nvSpPr>
              <p:spPr bwMode="auto">
                <a:xfrm>
                  <a:off x="3349" y="1956"/>
                  <a:ext cx="10" cy="8"/>
                </a:xfrm>
                <a:custGeom>
                  <a:avLst/>
                  <a:gdLst>
                    <a:gd name="T0" fmla="*/ 0 w 10"/>
                    <a:gd name="T1" fmla="*/ 0 h 8"/>
                    <a:gd name="T2" fmla="*/ 0 w 10"/>
                    <a:gd name="T3" fmla="*/ 3 h 8"/>
                    <a:gd name="T4" fmla="*/ 0 w 10"/>
                    <a:gd name="T5" fmla="*/ 3 h 8"/>
                    <a:gd name="T6" fmla="*/ 0 w 10"/>
                    <a:gd name="T7" fmla="*/ 6 h 8"/>
                    <a:gd name="T8" fmla="*/ 0 w 10"/>
                    <a:gd name="T9" fmla="*/ 6 h 8"/>
                    <a:gd name="T10" fmla="*/ 5 w 10"/>
                    <a:gd name="T11" fmla="*/ 8 h 8"/>
                    <a:gd name="T12" fmla="*/ 7 w 10"/>
                    <a:gd name="T13" fmla="*/ 8 h 8"/>
                    <a:gd name="T14" fmla="*/ 10 w 10"/>
                    <a:gd name="T15" fmla="*/ 8 h 8"/>
                    <a:gd name="T16" fmla="*/ 10 w 10"/>
                    <a:gd name="T17" fmla="*/ 6 h 8"/>
                    <a:gd name="T18" fmla="*/ 10 w 10"/>
                    <a:gd name="T19" fmla="*/ 6 h 8"/>
                    <a:gd name="T20" fmla="*/ 7 w 10"/>
                    <a:gd name="T21" fmla="*/ 3 h 8"/>
                    <a:gd name="T22" fmla="*/ 7 w 10"/>
                    <a:gd name="T23" fmla="*/ 0 h 8"/>
                    <a:gd name="T24" fmla="*/ 7 w 10"/>
                    <a:gd name="T25" fmla="*/ 0 h 8"/>
                    <a:gd name="T26" fmla="*/ 0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7" y="3"/>
                      </a:lnTo>
                      <a:lnTo>
                        <a:pt x="7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32" name="Freeform 268"/>
                <p:cNvSpPr>
                  <a:spLocks/>
                </p:cNvSpPr>
                <p:nvPr/>
              </p:nvSpPr>
              <p:spPr bwMode="auto">
                <a:xfrm>
                  <a:off x="3341" y="1967"/>
                  <a:ext cx="13" cy="8"/>
                </a:xfrm>
                <a:custGeom>
                  <a:avLst/>
                  <a:gdLst>
                    <a:gd name="T0" fmla="*/ 0 w 13"/>
                    <a:gd name="T1" fmla="*/ 0 h 8"/>
                    <a:gd name="T2" fmla="*/ 0 w 13"/>
                    <a:gd name="T3" fmla="*/ 3 h 8"/>
                    <a:gd name="T4" fmla="*/ 0 w 13"/>
                    <a:gd name="T5" fmla="*/ 3 h 8"/>
                    <a:gd name="T6" fmla="*/ 0 w 13"/>
                    <a:gd name="T7" fmla="*/ 5 h 8"/>
                    <a:gd name="T8" fmla="*/ 0 w 13"/>
                    <a:gd name="T9" fmla="*/ 8 h 8"/>
                    <a:gd name="T10" fmla="*/ 8 w 13"/>
                    <a:gd name="T11" fmla="*/ 8 h 8"/>
                    <a:gd name="T12" fmla="*/ 10 w 13"/>
                    <a:gd name="T13" fmla="*/ 8 h 8"/>
                    <a:gd name="T14" fmla="*/ 13 w 13"/>
                    <a:gd name="T15" fmla="*/ 8 h 8"/>
                    <a:gd name="T16" fmla="*/ 13 w 13"/>
                    <a:gd name="T17" fmla="*/ 5 h 8"/>
                    <a:gd name="T18" fmla="*/ 10 w 13"/>
                    <a:gd name="T19" fmla="*/ 3 h 8"/>
                    <a:gd name="T20" fmla="*/ 10 w 13"/>
                    <a:gd name="T21" fmla="*/ 3 h 8"/>
                    <a:gd name="T22" fmla="*/ 8 w 13"/>
                    <a:gd name="T23" fmla="*/ 0 h 8"/>
                    <a:gd name="T24" fmla="*/ 0 w 13"/>
                    <a:gd name="T25" fmla="*/ 0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3"/>
                    <a:gd name="T40" fmla="*/ 0 h 8"/>
                    <a:gd name="T41" fmla="*/ 13 w 13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3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3" y="8"/>
                      </a:lnTo>
                      <a:lnTo>
                        <a:pt x="13" y="5"/>
                      </a:lnTo>
                      <a:lnTo>
                        <a:pt x="10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33" name="Freeform 269"/>
                <p:cNvSpPr>
                  <a:spLocks/>
                </p:cNvSpPr>
                <p:nvPr/>
              </p:nvSpPr>
              <p:spPr bwMode="auto">
                <a:xfrm>
                  <a:off x="3333" y="1977"/>
                  <a:ext cx="13" cy="11"/>
                </a:xfrm>
                <a:custGeom>
                  <a:avLst/>
                  <a:gdLst>
                    <a:gd name="T0" fmla="*/ 3 w 13"/>
                    <a:gd name="T1" fmla="*/ 3 h 11"/>
                    <a:gd name="T2" fmla="*/ 3 w 13"/>
                    <a:gd name="T3" fmla="*/ 6 h 11"/>
                    <a:gd name="T4" fmla="*/ 0 w 13"/>
                    <a:gd name="T5" fmla="*/ 6 h 11"/>
                    <a:gd name="T6" fmla="*/ 0 w 13"/>
                    <a:gd name="T7" fmla="*/ 8 h 11"/>
                    <a:gd name="T8" fmla="*/ 3 w 13"/>
                    <a:gd name="T9" fmla="*/ 8 h 11"/>
                    <a:gd name="T10" fmla="*/ 8 w 13"/>
                    <a:gd name="T11" fmla="*/ 11 h 11"/>
                    <a:gd name="T12" fmla="*/ 10 w 13"/>
                    <a:gd name="T13" fmla="*/ 11 h 11"/>
                    <a:gd name="T14" fmla="*/ 13 w 13"/>
                    <a:gd name="T15" fmla="*/ 11 h 11"/>
                    <a:gd name="T16" fmla="*/ 13 w 13"/>
                    <a:gd name="T17" fmla="*/ 8 h 11"/>
                    <a:gd name="T18" fmla="*/ 13 w 13"/>
                    <a:gd name="T19" fmla="*/ 8 h 11"/>
                    <a:gd name="T20" fmla="*/ 13 w 13"/>
                    <a:gd name="T21" fmla="*/ 6 h 11"/>
                    <a:gd name="T22" fmla="*/ 10 w 13"/>
                    <a:gd name="T23" fmla="*/ 3 h 11"/>
                    <a:gd name="T24" fmla="*/ 10 w 13"/>
                    <a:gd name="T25" fmla="*/ 0 h 11"/>
                    <a:gd name="T26" fmla="*/ 8 w 13"/>
                    <a:gd name="T27" fmla="*/ 0 h 11"/>
                    <a:gd name="T28" fmla="*/ 3 w 13"/>
                    <a:gd name="T29" fmla="*/ 3 h 1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3"/>
                    <a:gd name="T46" fmla="*/ 0 h 11"/>
                    <a:gd name="T47" fmla="*/ 13 w 13"/>
                    <a:gd name="T48" fmla="*/ 11 h 1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3" h="11">
                      <a:moveTo>
                        <a:pt x="3" y="3"/>
                      </a:moveTo>
                      <a:lnTo>
                        <a:pt x="3" y="6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8" y="11"/>
                      </a:lnTo>
                      <a:lnTo>
                        <a:pt x="10" y="11"/>
                      </a:lnTo>
                      <a:lnTo>
                        <a:pt x="13" y="11"/>
                      </a:lnTo>
                      <a:lnTo>
                        <a:pt x="13" y="8"/>
                      </a:lnTo>
                      <a:lnTo>
                        <a:pt x="13" y="6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34" name="Freeform 270"/>
                <p:cNvSpPr>
                  <a:spLocks/>
                </p:cNvSpPr>
                <p:nvPr/>
              </p:nvSpPr>
              <p:spPr bwMode="auto">
                <a:xfrm>
                  <a:off x="3375" y="1938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3 h 5"/>
                    <a:gd name="T4" fmla="*/ 0 w 10"/>
                    <a:gd name="T5" fmla="*/ 3 h 5"/>
                    <a:gd name="T6" fmla="*/ 0 w 10"/>
                    <a:gd name="T7" fmla="*/ 5 h 5"/>
                    <a:gd name="T8" fmla="*/ 0 w 10"/>
                    <a:gd name="T9" fmla="*/ 5 h 5"/>
                    <a:gd name="T10" fmla="*/ 8 w 10"/>
                    <a:gd name="T11" fmla="*/ 5 h 5"/>
                    <a:gd name="T12" fmla="*/ 10 w 10"/>
                    <a:gd name="T13" fmla="*/ 5 h 5"/>
                    <a:gd name="T14" fmla="*/ 10 w 10"/>
                    <a:gd name="T15" fmla="*/ 5 h 5"/>
                    <a:gd name="T16" fmla="*/ 10 w 10"/>
                    <a:gd name="T17" fmla="*/ 3 h 5"/>
                    <a:gd name="T18" fmla="*/ 8 w 10"/>
                    <a:gd name="T19" fmla="*/ 0 h 5"/>
                    <a:gd name="T20" fmla="*/ 8 w 10"/>
                    <a:gd name="T21" fmla="*/ 0 h 5"/>
                    <a:gd name="T22" fmla="*/ 0 w 10"/>
                    <a:gd name="T23" fmla="*/ 0 h 5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10"/>
                    <a:gd name="T37" fmla="*/ 0 h 5"/>
                    <a:gd name="T38" fmla="*/ 10 w 10"/>
                    <a:gd name="T39" fmla="*/ 5 h 5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10" h="5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10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35" name="Freeform 271"/>
                <p:cNvSpPr>
                  <a:spLocks/>
                </p:cNvSpPr>
                <p:nvPr/>
              </p:nvSpPr>
              <p:spPr bwMode="auto">
                <a:xfrm>
                  <a:off x="3370" y="1946"/>
                  <a:ext cx="13" cy="8"/>
                </a:xfrm>
                <a:custGeom>
                  <a:avLst/>
                  <a:gdLst>
                    <a:gd name="T0" fmla="*/ 0 w 13"/>
                    <a:gd name="T1" fmla="*/ 0 h 8"/>
                    <a:gd name="T2" fmla="*/ 0 w 13"/>
                    <a:gd name="T3" fmla="*/ 3 h 8"/>
                    <a:gd name="T4" fmla="*/ 0 w 13"/>
                    <a:gd name="T5" fmla="*/ 3 h 8"/>
                    <a:gd name="T6" fmla="*/ 0 w 13"/>
                    <a:gd name="T7" fmla="*/ 5 h 8"/>
                    <a:gd name="T8" fmla="*/ 2 w 13"/>
                    <a:gd name="T9" fmla="*/ 5 h 8"/>
                    <a:gd name="T10" fmla="*/ 7 w 13"/>
                    <a:gd name="T11" fmla="*/ 8 h 8"/>
                    <a:gd name="T12" fmla="*/ 10 w 13"/>
                    <a:gd name="T13" fmla="*/ 8 h 8"/>
                    <a:gd name="T14" fmla="*/ 13 w 13"/>
                    <a:gd name="T15" fmla="*/ 8 h 8"/>
                    <a:gd name="T16" fmla="*/ 13 w 13"/>
                    <a:gd name="T17" fmla="*/ 5 h 8"/>
                    <a:gd name="T18" fmla="*/ 13 w 13"/>
                    <a:gd name="T19" fmla="*/ 5 h 8"/>
                    <a:gd name="T20" fmla="*/ 10 w 13"/>
                    <a:gd name="T21" fmla="*/ 3 h 8"/>
                    <a:gd name="T22" fmla="*/ 10 w 13"/>
                    <a:gd name="T23" fmla="*/ 3 h 8"/>
                    <a:gd name="T24" fmla="*/ 7 w 13"/>
                    <a:gd name="T25" fmla="*/ 0 h 8"/>
                    <a:gd name="T26" fmla="*/ 0 w 13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3"/>
                    <a:gd name="T43" fmla="*/ 0 h 8"/>
                    <a:gd name="T44" fmla="*/ 13 w 13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3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5"/>
                      </a:lnTo>
                      <a:lnTo>
                        <a:pt x="7" y="8"/>
                      </a:lnTo>
                      <a:lnTo>
                        <a:pt x="10" y="8"/>
                      </a:lnTo>
                      <a:lnTo>
                        <a:pt x="13" y="8"/>
                      </a:lnTo>
                      <a:lnTo>
                        <a:pt x="13" y="5"/>
                      </a:lnTo>
                      <a:lnTo>
                        <a:pt x="10" y="3"/>
                      </a:lnTo>
                      <a:lnTo>
                        <a:pt x="7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36" name="Freeform 272"/>
                <p:cNvSpPr>
                  <a:spLocks/>
                </p:cNvSpPr>
                <p:nvPr/>
              </p:nvSpPr>
              <p:spPr bwMode="auto">
                <a:xfrm>
                  <a:off x="3364" y="1956"/>
                  <a:ext cx="13" cy="8"/>
                </a:xfrm>
                <a:custGeom>
                  <a:avLst/>
                  <a:gdLst>
                    <a:gd name="T0" fmla="*/ 0 w 13"/>
                    <a:gd name="T1" fmla="*/ 0 h 8"/>
                    <a:gd name="T2" fmla="*/ 0 w 13"/>
                    <a:gd name="T3" fmla="*/ 3 h 8"/>
                    <a:gd name="T4" fmla="*/ 0 w 13"/>
                    <a:gd name="T5" fmla="*/ 3 h 8"/>
                    <a:gd name="T6" fmla="*/ 0 w 13"/>
                    <a:gd name="T7" fmla="*/ 6 h 8"/>
                    <a:gd name="T8" fmla="*/ 0 w 13"/>
                    <a:gd name="T9" fmla="*/ 6 h 8"/>
                    <a:gd name="T10" fmla="*/ 6 w 13"/>
                    <a:gd name="T11" fmla="*/ 8 h 8"/>
                    <a:gd name="T12" fmla="*/ 11 w 13"/>
                    <a:gd name="T13" fmla="*/ 8 h 8"/>
                    <a:gd name="T14" fmla="*/ 13 w 13"/>
                    <a:gd name="T15" fmla="*/ 8 h 8"/>
                    <a:gd name="T16" fmla="*/ 13 w 13"/>
                    <a:gd name="T17" fmla="*/ 6 h 8"/>
                    <a:gd name="T18" fmla="*/ 13 w 13"/>
                    <a:gd name="T19" fmla="*/ 6 h 8"/>
                    <a:gd name="T20" fmla="*/ 11 w 13"/>
                    <a:gd name="T21" fmla="*/ 3 h 8"/>
                    <a:gd name="T22" fmla="*/ 11 w 13"/>
                    <a:gd name="T23" fmla="*/ 3 h 8"/>
                    <a:gd name="T24" fmla="*/ 8 w 13"/>
                    <a:gd name="T25" fmla="*/ 0 h 8"/>
                    <a:gd name="T26" fmla="*/ 0 w 13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3"/>
                    <a:gd name="T43" fmla="*/ 0 h 8"/>
                    <a:gd name="T44" fmla="*/ 13 w 13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3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6" y="8"/>
                      </a:lnTo>
                      <a:lnTo>
                        <a:pt x="11" y="8"/>
                      </a:lnTo>
                      <a:lnTo>
                        <a:pt x="13" y="8"/>
                      </a:lnTo>
                      <a:lnTo>
                        <a:pt x="13" y="6"/>
                      </a:lnTo>
                      <a:lnTo>
                        <a:pt x="11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37" name="Freeform 273"/>
                <p:cNvSpPr>
                  <a:spLocks/>
                </p:cNvSpPr>
                <p:nvPr/>
              </p:nvSpPr>
              <p:spPr bwMode="auto">
                <a:xfrm>
                  <a:off x="3359" y="1967"/>
                  <a:ext cx="13" cy="8"/>
                </a:xfrm>
                <a:custGeom>
                  <a:avLst/>
                  <a:gdLst>
                    <a:gd name="T0" fmla="*/ 0 w 13"/>
                    <a:gd name="T1" fmla="*/ 0 h 8"/>
                    <a:gd name="T2" fmla="*/ 0 w 13"/>
                    <a:gd name="T3" fmla="*/ 3 h 8"/>
                    <a:gd name="T4" fmla="*/ 0 w 13"/>
                    <a:gd name="T5" fmla="*/ 5 h 8"/>
                    <a:gd name="T6" fmla="*/ 0 w 13"/>
                    <a:gd name="T7" fmla="*/ 8 h 8"/>
                    <a:gd name="T8" fmla="*/ 0 w 13"/>
                    <a:gd name="T9" fmla="*/ 8 h 8"/>
                    <a:gd name="T10" fmla="*/ 8 w 13"/>
                    <a:gd name="T11" fmla="*/ 8 h 8"/>
                    <a:gd name="T12" fmla="*/ 11 w 13"/>
                    <a:gd name="T13" fmla="*/ 8 h 8"/>
                    <a:gd name="T14" fmla="*/ 13 w 13"/>
                    <a:gd name="T15" fmla="*/ 8 h 8"/>
                    <a:gd name="T16" fmla="*/ 13 w 13"/>
                    <a:gd name="T17" fmla="*/ 5 h 8"/>
                    <a:gd name="T18" fmla="*/ 11 w 13"/>
                    <a:gd name="T19" fmla="*/ 3 h 8"/>
                    <a:gd name="T20" fmla="*/ 11 w 13"/>
                    <a:gd name="T21" fmla="*/ 3 h 8"/>
                    <a:gd name="T22" fmla="*/ 8 w 13"/>
                    <a:gd name="T23" fmla="*/ 0 h 8"/>
                    <a:gd name="T24" fmla="*/ 0 w 13"/>
                    <a:gd name="T25" fmla="*/ 0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3"/>
                    <a:gd name="T40" fmla="*/ 0 h 8"/>
                    <a:gd name="T41" fmla="*/ 13 w 13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3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3" y="8"/>
                      </a:lnTo>
                      <a:lnTo>
                        <a:pt x="13" y="5"/>
                      </a:lnTo>
                      <a:lnTo>
                        <a:pt x="11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38" name="Freeform 274"/>
                <p:cNvSpPr>
                  <a:spLocks/>
                </p:cNvSpPr>
                <p:nvPr/>
              </p:nvSpPr>
              <p:spPr bwMode="auto">
                <a:xfrm>
                  <a:off x="3354" y="1977"/>
                  <a:ext cx="13" cy="11"/>
                </a:xfrm>
                <a:custGeom>
                  <a:avLst/>
                  <a:gdLst>
                    <a:gd name="T0" fmla="*/ 0 w 13"/>
                    <a:gd name="T1" fmla="*/ 3 h 11"/>
                    <a:gd name="T2" fmla="*/ 0 w 13"/>
                    <a:gd name="T3" fmla="*/ 6 h 11"/>
                    <a:gd name="T4" fmla="*/ 0 w 13"/>
                    <a:gd name="T5" fmla="*/ 6 h 11"/>
                    <a:gd name="T6" fmla="*/ 0 w 13"/>
                    <a:gd name="T7" fmla="*/ 8 h 11"/>
                    <a:gd name="T8" fmla="*/ 0 w 13"/>
                    <a:gd name="T9" fmla="*/ 11 h 11"/>
                    <a:gd name="T10" fmla="*/ 8 w 13"/>
                    <a:gd name="T11" fmla="*/ 11 h 11"/>
                    <a:gd name="T12" fmla="*/ 10 w 13"/>
                    <a:gd name="T13" fmla="*/ 11 h 11"/>
                    <a:gd name="T14" fmla="*/ 13 w 13"/>
                    <a:gd name="T15" fmla="*/ 11 h 11"/>
                    <a:gd name="T16" fmla="*/ 13 w 13"/>
                    <a:gd name="T17" fmla="*/ 8 h 11"/>
                    <a:gd name="T18" fmla="*/ 10 w 13"/>
                    <a:gd name="T19" fmla="*/ 6 h 11"/>
                    <a:gd name="T20" fmla="*/ 8 w 13"/>
                    <a:gd name="T21" fmla="*/ 3 h 11"/>
                    <a:gd name="T22" fmla="*/ 8 w 13"/>
                    <a:gd name="T23" fmla="*/ 3 h 11"/>
                    <a:gd name="T24" fmla="*/ 5 w 13"/>
                    <a:gd name="T25" fmla="*/ 0 h 11"/>
                    <a:gd name="T26" fmla="*/ 0 w 13"/>
                    <a:gd name="T27" fmla="*/ 3 h 11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3"/>
                    <a:gd name="T43" fmla="*/ 0 h 11"/>
                    <a:gd name="T44" fmla="*/ 13 w 13"/>
                    <a:gd name="T45" fmla="*/ 11 h 11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3" h="11">
                      <a:moveTo>
                        <a:pt x="0" y="3"/>
                      </a:move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0" y="11"/>
                      </a:lnTo>
                      <a:lnTo>
                        <a:pt x="8" y="11"/>
                      </a:lnTo>
                      <a:lnTo>
                        <a:pt x="10" y="11"/>
                      </a:lnTo>
                      <a:lnTo>
                        <a:pt x="13" y="11"/>
                      </a:lnTo>
                      <a:lnTo>
                        <a:pt x="13" y="8"/>
                      </a:lnTo>
                      <a:lnTo>
                        <a:pt x="10" y="6"/>
                      </a:lnTo>
                      <a:lnTo>
                        <a:pt x="8" y="3"/>
                      </a:lnTo>
                      <a:lnTo>
                        <a:pt x="5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39" name="Freeform 275"/>
                <p:cNvSpPr>
                  <a:spLocks/>
                </p:cNvSpPr>
                <p:nvPr/>
              </p:nvSpPr>
              <p:spPr bwMode="auto">
                <a:xfrm>
                  <a:off x="3482" y="1938"/>
                  <a:ext cx="8" cy="8"/>
                </a:xfrm>
                <a:custGeom>
                  <a:avLst/>
                  <a:gdLst>
                    <a:gd name="T0" fmla="*/ 8 w 8"/>
                    <a:gd name="T1" fmla="*/ 3 h 8"/>
                    <a:gd name="T2" fmla="*/ 8 w 8"/>
                    <a:gd name="T3" fmla="*/ 3 h 8"/>
                    <a:gd name="T4" fmla="*/ 8 w 8"/>
                    <a:gd name="T5" fmla="*/ 5 h 8"/>
                    <a:gd name="T6" fmla="*/ 8 w 8"/>
                    <a:gd name="T7" fmla="*/ 5 h 8"/>
                    <a:gd name="T8" fmla="*/ 5 w 8"/>
                    <a:gd name="T9" fmla="*/ 8 h 8"/>
                    <a:gd name="T10" fmla="*/ 3 w 8"/>
                    <a:gd name="T11" fmla="*/ 8 h 8"/>
                    <a:gd name="T12" fmla="*/ 3 w 8"/>
                    <a:gd name="T13" fmla="*/ 8 h 8"/>
                    <a:gd name="T14" fmla="*/ 0 w 8"/>
                    <a:gd name="T15" fmla="*/ 5 h 8"/>
                    <a:gd name="T16" fmla="*/ 0 w 8"/>
                    <a:gd name="T17" fmla="*/ 5 h 8"/>
                    <a:gd name="T18" fmla="*/ 0 w 8"/>
                    <a:gd name="T19" fmla="*/ 3 h 8"/>
                    <a:gd name="T20" fmla="*/ 3 w 8"/>
                    <a:gd name="T21" fmla="*/ 3 h 8"/>
                    <a:gd name="T22" fmla="*/ 3 w 8"/>
                    <a:gd name="T23" fmla="*/ 3 h 8"/>
                    <a:gd name="T24" fmla="*/ 5 w 8"/>
                    <a:gd name="T25" fmla="*/ 0 h 8"/>
                    <a:gd name="T26" fmla="*/ 8 w 8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8" y="3"/>
                      </a:moveTo>
                      <a:lnTo>
                        <a:pt x="8" y="3"/>
                      </a:lnTo>
                      <a:lnTo>
                        <a:pt x="8" y="5"/>
                      </a:lnTo>
                      <a:lnTo>
                        <a:pt x="5" y="8"/>
                      </a:lnTo>
                      <a:lnTo>
                        <a:pt x="3" y="8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3" y="3"/>
                      </a:lnTo>
                      <a:lnTo>
                        <a:pt x="5" y="0"/>
                      </a:lnTo>
                      <a:lnTo>
                        <a:pt x="8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40" name="Freeform 276"/>
                <p:cNvSpPr>
                  <a:spLocks/>
                </p:cNvSpPr>
                <p:nvPr/>
              </p:nvSpPr>
              <p:spPr bwMode="auto">
                <a:xfrm>
                  <a:off x="3487" y="1946"/>
                  <a:ext cx="8" cy="8"/>
                </a:xfrm>
                <a:custGeom>
                  <a:avLst/>
                  <a:gdLst>
                    <a:gd name="T0" fmla="*/ 8 w 8"/>
                    <a:gd name="T1" fmla="*/ 3 h 8"/>
                    <a:gd name="T2" fmla="*/ 8 w 8"/>
                    <a:gd name="T3" fmla="*/ 3 h 8"/>
                    <a:gd name="T4" fmla="*/ 8 w 8"/>
                    <a:gd name="T5" fmla="*/ 5 h 8"/>
                    <a:gd name="T6" fmla="*/ 8 w 8"/>
                    <a:gd name="T7" fmla="*/ 5 h 8"/>
                    <a:gd name="T8" fmla="*/ 5 w 8"/>
                    <a:gd name="T9" fmla="*/ 8 h 8"/>
                    <a:gd name="T10" fmla="*/ 3 w 8"/>
                    <a:gd name="T11" fmla="*/ 8 h 8"/>
                    <a:gd name="T12" fmla="*/ 3 w 8"/>
                    <a:gd name="T13" fmla="*/ 8 h 8"/>
                    <a:gd name="T14" fmla="*/ 0 w 8"/>
                    <a:gd name="T15" fmla="*/ 5 h 8"/>
                    <a:gd name="T16" fmla="*/ 0 w 8"/>
                    <a:gd name="T17" fmla="*/ 5 h 8"/>
                    <a:gd name="T18" fmla="*/ 0 w 8"/>
                    <a:gd name="T19" fmla="*/ 3 h 8"/>
                    <a:gd name="T20" fmla="*/ 0 w 8"/>
                    <a:gd name="T21" fmla="*/ 3 h 8"/>
                    <a:gd name="T22" fmla="*/ 3 w 8"/>
                    <a:gd name="T23" fmla="*/ 3 h 8"/>
                    <a:gd name="T24" fmla="*/ 5 w 8"/>
                    <a:gd name="T25" fmla="*/ 0 h 8"/>
                    <a:gd name="T26" fmla="*/ 8 w 8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8" y="3"/>
                      </a:moveTo>
                      <a:lnTo>
                        <a:pt x="8" y="3"/>
                      </a:lnTo>
                      <a:lnTo>
                        <a:pt x="8" y="5"/>
                      </a:lnTo>
                      <a:lnTo>
                        <a:pt x="5" y="8"/>
                      </a:lnTo>
                      <a:lnTo>
                        <a:pt x="3" y="8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3" y="3"/>
                      </a:lnTo>
                      <a:lnTo>
                        <a:pt x="5" y="0"/>
                      </a:lnTo>
                      <a:lnTo>
                        <a:pt x="8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41" name="Freeform 277"/>
                <p:cNvSpPr>
                  <a:spLocks/>
                </p:cNvSpPr>
                <p:nvPr/>
              </p:nvSpPr>
              <p:spPr bwMode="auto">
                <a:xfrm>
                  <a:off x="3492" y="1956"/>
                  <a:ext cx="8" cy="6"/>
                </a:xfrm>
                <a:custGeom>
                  <a:avLst/>
                  <a:gdLst>
                    <a:gd name="T0" fmla="*/ 8 w 8"/>
                    <a:gd name="T1" fmla="*/ 0 h 6"/>
                    <a:gd name="T2" fmla="*/ 8 w 8"/>
                    <a:gd name="T3" fmla="*/ 3 h 6"/>
                    <a:gd name="T4" fmla="*/ 8 w 8"/>
                    <a:gd name="T5" fmla="*/ 3 h 6"/>
                    <a:gd name="T6" fmla="*/ 8 w 8"/>
                    <a:gd name="T7" fmla="*/ 6 h 6"/>
                    <a:gd name="T8" fmla="*/ 8 w 8"/>
                    <a:gd name="T9" fmla="*/ 6 h 6"/>
                    <a:gd name="T10" fmla="*/ 6 w 8"/>
                    <a:gd name="T11" fmla="*/ 6 h 6"/>
                    <a:gd name="T12" fmla="*/ 3 w 8"/>
                    <a:gd name="T13" fmla="*/ 6 h 6"/>
                    <a:gd name="T14" fmla="*/ 3 w 8"/>
                    <a:gd name="T15" fmla="*/ 6 h 6"/>
                    <a:gd name="T16" fmla="*/ 0 w 8"/>
                    <a:gd name="T17" fmla="*/ 6 h 6"/>
                    <a:gd name="T18" fmla="*/ 0 w 8"/>
                    <a:gd name="T19" fmla="*/ 3 h 6"/>
                    <a:gd name="T20" fmla="*/ 0 w 8"/>
                    <a:gd name="T21" fmla="*/ 0 h 6"/>
                    <a:gd name="T22" fmla="*/ 0 w 8"/>
                    <a:gd name="T23" fmla="*/ 0 h 6"/>
                    <a:gd name="T24" fmla="*/ 3 w 8"/>
                    <a:gd name="T25" fmla="*/ 0 h 6"/>
                    <a:gd name="T26" fmla="*/ 6 w 8"/>
                    <a:gd name="T27" fmla="*/ 0 h 6"/>
                    <a:gd name="T28" fmla="*/ 8 w 8"/>
                    <a:gd name="T29" fmla="*/ 0 h 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6"/>
                    <a:gd name="T47" fmla="*/ 8 w 8"/>
                    <a:gd name="T48" fmla="*/ 6 h 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6">
                      <a:moveTo>
                        <a:pt x="8" y="0"/>
                      </a:moveTo>
                      <a:lnTo>
                        <a:pt x="8" y="3"/>
                      </a:lnTo>
                      <a:lnTo>
                        <a:pt x="8" y="6"/>
                      </a:lnTo>
                      <a:lnTo>
                        <a:pt x="6" y="6"/>
                      </a:lnTo>
                      <a:lnTo>
                        <a:pt x="3" y="6"/>
                      </a:lnTo>
                      <a:lnTo>
                        <a:pt x="0" y="6"/>
                      </a:lnTo>
                      <a:lnTo>
                        <a:pt x="0" y="3"/>
                      </a:lnTo>
                      <a:lnTo>
                        <a:pt x="0" y="0"/>
                      </a:lnTo>
                      <a:lnTo>
                        <a:pt x="3" y="0"/>
                      </a:lnTo>
                      <a:lnTo>
                        <a:pt x="6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42" name="Freeform 278"/>
                <p:cNvSpPr>
                  <a:spLocks/>
                </p:cNvSpPr>
                <p:nvPr/>
              </p:nvSpPr>
              <p:spPr bwMode="auto">
                <a:xfrm>
                  <a:off x="3498" y="1964"/>
                  <a:ext cx="8" cy="8"/>
                </a:xfrm>
                <a:custGeom>
                  <a:avLst/>
                  <a:gdLst>
                    <a:gd name="T0" fmla="*/ 8 w 8"/>
                    <a:gd name="T1" fmla="*/ 0 h 8"/>
                    <a:gd name="T2" fmla="*/ 8 w 8"/>
                    <a:gd name="T3" fmla="*/ 3 h 8"/>
                    <a:gd name="T4" fmla="*/ 8 w 8"/>
                    <a:gd name="T5" fmla="*/ 3 h 8"/>
                    <a:gd name="T6" fmla="*/ 8 w 8"/>
                    <a:gd name="T7" fmla="*/ 6 h 8"/>
                    <a:gd name="T8" fmla="*/ 8 w 8"/>
                    <a:gd name="T9" fmla="*/ 6 h 8"/>
                    <a:gd name="T10" fmla="*/ 5 w 8"/>
                    <a:gd name="T11" fmla="*/ 8 h 8"/>
                    <a:gd name="T12" fmla="*/ 2 w 8"/>
                    <a:gd name="T13" fmla="*/ 8 h 8"/>
                    <a:gd name="T14" fmla="*/ 2 w 8"/>
                    <a:gd name="T15" fmla="*/ 8 h 8"/>
                    <a:gd name="T16" fmla="*/ 0 w 8"/>
                    <a:gd name="T17" fmla="*/ 6 h 8"/>
                    <a:gd name="T18" fmla="*/ 0 w 8"/>
                    <a:gd name="T19" fmla="*/ 6 h 8"/>
                    <a:gd name="T20" fmla="*/ 0 w 8"/>
                    <a:gd name="T21" fmla="*/ 3 h 8"/>
                    <a:gd name="T22" fmla="*/ 2 w 8"/>
                    <a:gd name="T23" fmla="*/ 3 h 8"/>
                    <a:gd name="T24" fmla="*/ 2 w 8"/>
                    <a:gd name="T25" fmla="*/ 0 h 8"/>
                    <a:gd name="T26" fmla="*/ 5 w 8"/>
                    <a:gd name="T27" fmla="*/ 0 h 8"/>
                    <a:gd name="T28" fmla="*/ 8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8" y="0"/>
                      </a:moveTo>
                      <a:lnTo>
                        <a:pt x="8" y="3"/>
                      </a:lnTo>
                      <a:lnTo>
                        <a:pt x="8" y="6"/>
                      </a:lnTo>
                      <a:lnTo>
                        <a:pt x="5" y="8"/>
                      </a:lnTo>
                      <a:lnTo>
                        <a:pt x="2" y="8"/>
                      </a:lnTo>
                      <a:lnTo>
                        <a:pt x="0" y="6"/>
                      </a:lnTo>
                      <a:lnTo>
                        <a:pt x="0" y="3"/>
                      </a:lnTo>
                      <a:lnTo>
                        <a:pt x="2" y="3"/>
                      </a:lnTo>
                      <a:lnTo>
                        <a:pt x="2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43" name="Freeform 279"/>
                <p:cNvSpPr>
                  <a:spLocks/>
                </p:cNvSpPr>
                <p:nvPr/>
              </p:nvSpPr>
              <p:spPr bwMode="auto">
                <a:xfrm>
                  <a:off x="3506" y="1975"/>
                  <a:ext cx="7" cy="8"/>
                </a:xfrm>
                <a:custGeom>
                  <a:avLst/>
                  <a:gdLst>
                    <a:gd name="T0" fmla="*/ 5 w 7"/>
                    <a:gd name="T1" fmla="*/ 0 h 8"/>
                    <a:gd name="T2" fmla="*/ 7 w 7"/>
                    <a:gd name="T3" fmla="*/ 2 h 8"/>
                    <a:gd name="T4" fmla="*/ 7 w 7"/>
                    <a:gd name="T5" fmla="*/ 2 h 8"/>
                    <a:gd name="T6" fmla="*/ 7 w 7"/>
                    <a:gd name="T7" fmla="*/ 5 h 8"/>
                    <a:gd name="T8" fmla="*/ 7 w 7"/>
                    <a:gd name="T9" fmla="*/ 5 h 8"/>
                    <a:gd name="T10" fmla="*/ 5 w 7"/>
                    <a:gd name="T11" fmla="*/ 8 h 8"/>
                    <a:gd name="T12" fmla="*/ 2 w 7"/>
                    <a:gd name="T13" fmla="*/ 8 h 8"/>
                    <a:gd name="T14" fmla="*/ 0 w 7"/>
                    <a:gd name="T15" fmla="*/ 8 h 8"/>
                    <a:gd name="T16" fmla="*/ 0 w 7"/>
                    <a:gd name="T17" fmla="*/ 5 h 8"/>
                    <a:gd name="T18" fmla="*/ 0 w 7"/>
                    <a:gd name="T19" fmla="*/ 5 h 8"/>
                    <a:gd name="T20" fmla="*/ 0 w 7"/>
                    <a:gd name="T21" fmla="*/ 2 h 8"/>
                    <a:gd name="T22" fmla="*/ 0 w 7"/>
                    <a:gd name="T23" fmla="*/ 0 h 8"/>
                    <a:gd name="T24" fmla="*/ 0 w 7"/>
                    <a:gd name="T25" fmla="*/ 0 h 8"/>
                    <a:gd name="T26" fmla="*/ 2 w 7"/>
                    <a:gd name="T27" fmla="*/ 0 h 8"/>
                    <a:gd name="T28" fmla="*/ 5 w 7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7"/>
                    <a:gd name="T46" fmla="*/ 0 h 8"/>
                    <a:gd name="T47" fmla="*/ 7 w 7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7" h="8">
                      <a:moveTo>
                        <a:pt x="5" y="0"/>
                      </a:moveTo>
                      <a:lnTo>
                        <a:pt x="7" y="2"/>
                      </a:lnTo>
                      <a:lnTo>
                        <a:pt x="7" y="5"/>
                      </a:lnTo>
                      <a:lnTo>
                        <a:pt x="5" y="8"/>
                      </a:lnTo>
                      <a:lnTo>
                        <a:pt x="2" y="8"/>
                      </a:lnTo>
                      <a:lnTo>
                        <a:pt x="0" y="8"/>
                      </a:lnTo>
                      <a:lnTo>
                        <a:pt x="0" y="5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44" name="Freeform 280"/>
                <p:cNvSpPr>
                  <a:spLocks/>
                </p:cNvSpPr>
                <p:nvPr/>
              </p:nvSpPr>
              <p:spPr bwMode="auto">
                <a:xfrm>
                  <a:off x="3469" y="1938"/>
                  <a:ext cx="8" cy="8"/>
                </a:xfrm>
                <a:custGeom>
                  <a:avLst/>
                  <a:gdLst>
                    <a:gd name="T0" fmla="*/ 8 w 8"/>
                    <a:gd name="T1" fmla="*/ 3 h 8"/>
                    <a:gd name="T2" fmla="*/ 8 w 8"/>
                    <a:gd name="T3" fmla="*/ 3 h 8"/>
                    <a:gd name="T4" fmla="*/ 8 w 8"/>
                    <a:gd name="T5" fmla="*/ 5 h 8"/>
                    <a:gd name="T6" fmla="*/ 8 w 8"/>
                    <a:gd name="T7" fmla="*/ 5 h 8"/>
                    <a:gd name="T8" fmla="*/ 5 w 8"/>
                    <a:gd name="T9" fmla="*/ 8 h 8"/>
                    <a:gd name="T10" fmla="*/ 3 w 8"/>
                    <a:gd name="T11" fmla="*/ 8 h 8"/>
                    <a:gd name="T12" fmla="*/ 3 w 8"/>
                    <a:gd name="T13" fmla="*/ 8 h 8"/>
                    <a:gd name="T14" fmla="*/ 0 w 8"/>
                    <a:gd name="T15" fmla="*/ 5 h 8"/>
                    <a:gd name="T16" fmla="*/ 3 w 8"/>
                    <a:gd name="T17" fmla="*/ 5 h 8"/>
                    <a:gd name="T18" fmla="*/ 3 w 8"/>
                    <a:gd name="T19" fmla="*/ 3 h 8"/>
                    <a:gd name="T20" fmla="*/ 3 w 8"/>
                    <a:gd name="T21" fmla="*/ 3 h 8"/>
                    <a:gd name="T22" fmla="*/ 5 w 8"/>
                    <a:gd name="T23" fmla="*/ 0 h 8"/>
                    <a:gd name="T24" fmla="*/ 8 w 8"/>
                    <a:gd name="T25" fmla="*/ 3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8"/>
                    <a:gd name="T40" fmla="*/ 0 h 8"/>
                    <a:gd name="T41" fmla="*/ 8 w 8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8" h="8">
                      <a:moveTo>
                        <a:pt x="8" y="3"/>
                      </a:moveTo>
                      <a:lnTo>
                        <a:pt x="8" y="3"/>
                      </a:lnTo>
                      <a:lnTo>
                        <a:pt x="8" y="5"/>
                      </a:lnTo>
                      <a:lnTo>
                        <a:pt x="5" y="8"/>
                      </a:lnTo>
                      <a:lnTo>
                        <a:pt x="3" y="8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3" y="3"/>
                      </a:lnTo>
                      <a:lnTo>
                        <a:pt x="5" y="0"/>
                      </a:lnTo>
                      <a:lnTo>
                        <a:pt x="8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45" name="Freeform 281"/>
                <p:cNvSpPr>
                  <a:spLocks/>
                </p:cNvSpPr>
                <p:nvPr/>
              </p:nvSpPr>
              <p:spPr bwMode="auto">
                <a:xfrm>
                  <a:off x="3474" y="1946"/>
                  <a:ext cx="8" cy="8"/>
                </a:xfrm>
                <a:custGeom>
                  <a:avLst/>
                  <a:gdLst>
                    <a:gd name="T0" fmla="*/ 8 w 8"/>
                    <a:gd name="T1" fmla="*/ 3 h 8"/>
                    <a:gd name="T2" fmla="*/ 8 w 8"/>
                    <a:gd name="T3" fmla="*/ 3 h 8"/>
                    <a:gd name="T4" fmla="*/ 8 w 8"/>
                    <a:gd name="T5" fmla="*/ 5 h 8"/>
                    <a:gd name="T6" fmla="*/ 8 w 8"/>
                    <a:gd name="T7" fmla="*/ 5 h 8"/>
                    <a:gd name="T8" fmla="*/ 5 w 8"/>
                    <a:gd name="T9" fmla="*/ 8 h 8"/>
                    <a:gd name="T10" fmla="*/ 3 w 8"/>
                    <a:gd name="T11" fmla="*/ 8 h 8"/>
                    <a:gd name="T12" fmla="*/ 3 w 8"/>
                    <a:gd name="T13" fmla="*/ 8 h 8"/>
                    <a:gd name="T14" fmla="*/ 0 w 8"/>
                    <a:gd name="T15" fmla="*/ 5 h 8"/>
                    <a:gd name="T16" fmla="*/ 0 w 8"/>
                    <a:gd name="T17" fmla="*/ 5 h 8"/>
                    <a:gd name="T18" fmla="*/ 3 w 8"/>
                    <a:gd name="T19" fmla="*/ 3 h 8"/>
                    <a:gd name="T20" fmla="*/ 3 w 8"/>
                    <a:gd name="T21" fmla="*/ 3 h 8"/>
                    <a:gd name="T22" fmla="*/ 5 w 8"/>
                    <a:gd name="T23" fmla="*/ 0 h 8"/>
                    <a:gd name="T24" fmla="*/ 8 w 8"/>
                    <a:gd name="T25" fmla="*/ 3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8"/>
                    <a:gd name="T40" fmla="*/ 0 h 8"/>
                    <a:gd name="T41" fmla="*/ 8 w 8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8" h="8">
                      <a:moveTo>
                        <a:pt x="8" y="3"/>
                      </a:moveTo>
                      <a:lnTo>
                        <a:pt x="8" y="3"/>
                      </a:lnTo>
                      <a:lnTo>
                        <a:pt x="8" y="5"/>
                      </a:lnTo>
                      <a:lnTo>
                        <a:pt x="5" y="8"/>
                      </a:lnTo>
                      <a:lnTo>
                        <a:pt x="3" y="8"/>
                      </a:lnTo>
                      <a:lnTo>
                        <a:pt x="0" y="5"/>
                      </a:lnTo>
                      <a:lnTo>
                        <a:pt x="3" y="3"/>
                      </a:lnTo>
                      <a:lnTo>
                        <a:pt x="5" y="0"/>
                      </a:lnTo>
                      <a:lnTo>
                        <a:pt x="8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46" name="Freeform 282"/>
                <p:cNvSpPr>
                  <a:spLocks/>
                </p:cNvSpPr>
                <p:nvPr/>
              </p:nvSpPr>
              <p:spPr bwMode="auto">
                <a:xfrm>
                  <a:off x="3479" y="1956"/>
                  <a:ext cx="8" cy="6"/>
                </a:xfrm>
                <a:custGeom>
                  <a:avLst/>
                  <a:gdLst>
                    <a:gd name="T0" fmla="*/ 8 w 8"/>
                    <a:gd name="T1" fmla="*/ 0 h 6"/>
                    <a:gd name="T2" fmla="*/ 8 w 8"/>
                    <a:gd name="T3" fmla="*/ 3 h 6"/>
                    <a:gd name="T4" fmla="*/ 8 w 8"/>
                    <a:gd name="T5" fmla="*/ 3 h 6"/>
                    <a:gd name="T6" fmla="*/ 8 w 8"/>
                    <a:gd name="T7" fmla="*/ 6 h 6"/>
                    <a:gd name="T8" fmla="*/ 8 w 8"/>
                    <a:gd name="T9" fmla="*/ 6 h 6"/>
                    <a:gd name="T10" fmla="*/ 6 w 8"/>
                    <a:gd name="T11" fmla="*/ 6 h 6"/>
                    <a:gd name="T12" fmla="*/ 3 w 8"/>
                    <a:gd name="T13" fmla="*/ 6 h 6"/>
                    <a:gd name="T14" fmla="*/ 3 w 8"/>
                    <a:gd name="T15" fmla="*/ 6 h 6"/>
                    <a:gd name="T16" fmla="*/ 0 w 8"/>
                    <a:gd name="T17" fmla="*/ 6 h 6"/>
                    <a:gd name="T18" fmla="*/ 0 w 8"/>
                    <a:gd name="T19" fmla="*/ 3 h 6"/>
                    <a:gd name="T20" fmla="*/ 0 w 8"/>
                    <a:gd name="T21" fmla="*/ 0 h 6"/>
                    <a:gd name="T22" fmla="*/ 3 w 8"/>
                    <a:gd name="T23" fmla="*/ 0 h 6"/>
                    <a:gd name="T24" fmla="*/ 3 w 8"/>
                    <a:gd name="T25" fmla="*/ 0 h 6"/>
                    <a:gd name="T26" fmla="*/ 6 w 8"/>
                    <a:gd name="T27" fmla="*/ 0 h 6"/>
                    <a:gd name="T28" fmla="*/ 8 w 8"/>
                    <a:gd name="T29" fmla="*/ 0 h 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6"/>
                    <a:gd name="T47" fmla="*/ 8 w 8"/>
                    <a:gd name="T48" fmla="*/ 6 h 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6">
                      <a:moveTo>
                        <a:pt x="8" y="0"/>
                      </a:moveTo>
                      <a:lnTo>
                        <a:pt x="8" y="3"/>
                      </a:lnTo>
                      <a:lnTo>
                        <a:pt x="8" y="6"/>
                      </a:lnTo>
                      <a:lnTo>
                        <a:pt x="6" y="6"/>
                      </a:lnTo>
                      <a:lnTo>
                        <a:pt x="3" y="6"/>
                      </a:lnTo>
                      <a:lnTo>
                        <a:pt x="0" y="6"/>
                      </a:lnTo>
                      <a:lnTo>
                        <a:pt x="0" y="3"/>
                      </a:lnTo>
                      <a:lnTo>
                        <a:pt x="0" y="0"/>
                      </a:lnTo>
                      <a:lnTo>
                        <a:pt x="3" y="0"/>
                      </a:lnTo>
                      <a:lnTo>
                        <a:pt x="6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47" name="Freeform 283"/>
                <p:cNvSpPr>
                  <a:spLocks/>
                </p:cNvSpPr>
                <p:nvPr/>
              </p:nvSpPr>
              <p:spPr bwMode="auto">
                <a:xfrm>
                  <a:off x="3485" y="1964"/>
                  <a:ext cx="7" cy="8"/>
                </a:xfrm>
                <a:custGeom>
                  <a:avLst/>
                  <a:gdLst>
                    <a:gd name="T0" fmla="*/ 7 w 7"/>
                    <a:gd name="T1" fmla="*/ 0 h 8"/>
                    <a:gd name="T2" fmla="*/ 7 w 7"/>
                    <a:gd name="T3" fmla="*/ 3 h 8"/>
                    <a:gd name="T4" fmla="*/ 7 w 7"/>
                    <a:gd name="T5" fmla="*/ 6 h 8"/>
                    <a:gd name="T6" fmla="*/ 7 w 7"/>
                    <a:gd name="T7" fmla="*/ 6 h 8"/>
                    <a:gd name="T8" fmla="*/ 7 w 7"/>
                    <a:gd name="T9" fmla="*/ 6 h 8"/>
                    <a:gd name="T10" fmla="*/ 5 w 7"/>
                    <a:gd name="T11" fmla="*/ 8 h 8"/>
                    <a:gd name="T12" fmla="*/ 2 w 7"/>
                    <a:gd name="T13" fmla="*/ 8 h 8"/>
                    <a:gd name="T14" fmla="*/ 2 w 7"/>
                    <a:gd name="T15" fmla="*/ 8 h 8"/>
                    <a:gd name="T16" fmla="*/ 0 w 7"/>
                    <a:gd name="T17" fmla="*/ 8 h 8"/>
                    <a:gd name="T18" fmla="*/ 0 w 7"/>
                    <a:gd name="T19" fmla="*/ 6 h 8"/>
                    <a:gd name="T20" fmla="*/ 2 w 7"/>
                    <a:gd name="T21" fmla="*/ 3 h 8"/>
                    <a:gd name="T22" fmla="*/ 2 w 7"/>
                    <a:gd name="T23" fmla="*/ 3 h 8"/>
                    <a:gd name="T24" fmla="*/ 2 w 7"/>
                    <a:gd name="T25" fmla="*/ 0 h 8"/>
                    <a:gd name="T26" fmla="*/ 5 w 7"/>
                    <a:gd name="T27" fmla="*/ 0 h 8"/>
                    <a:gd name="T28" fmla="*/ 7 w 7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7"/>
                    <a:gd name="T46" fmla="*/ 0 h 8"/>
                    <a:gd name="T47" fmla="*/ 7 w 7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7" h="8">
                      <a:moveTo>
                        <a:pt x="7" y="0"/>
                      </a:moveTo>
                      <a:lnTo>
                        <a:pt x="7" y="3"/>
                      </a:lnTo>
                      <a:lnTo>
                        <a:pt x="7" y="6"/>
                      </a:lnTo>
                      <a:lnTo>
                        <a:pt x="5" y="8"/>
                      </a:lnTo>
                      <a:lnTo>
                        <a:pt x="2" y="8"/>
                      </a:lnTo>
                      <a:lnTo>
                        <a:pt x="0" y="8"/>
                      </a:lnTo>
                      <a:lnTo>
                        <a:pt x="0" y="6"/>
                      </a:lnTo>
                      <a:lnTo>
                        <a:pt x="2" y="3"/>
                      </a:lnTo>
                      <a:lnTo>
                        <a:pt x="2" y="0"/>
                      </a:lnTo>
                      <a:lnTo>
                        <a:pt x="5" y="0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48" name="Freeform 284"/>
                <p:cNvSpPr>
                  <a:spLocks/>
                </p:cNvSpPr>
                <p:nvPr/>
              </p:nvSpPr>
              <p:spPr bwMode="auto">
                <a:xfrm>
                  <a:off x="3490" y="1975"/>
                  <a:ext cx="10" cy="8"/>
                </a:xfrm>
                <a:custGeom>
                  <a:avLst/>
                  <a:gdLst>
                    <a:gd name="T0" fmla="*/ 10 w 10"/>
                    <a:gd name="T1" fmla="*/ 0 h 8"/>
                    <a:gd name="T2" fmla="*/ 10 w 10"/>
                    <a:gd name="T3" fmla="*/ 2 h 8"/>
                    <a:gd name="T4" fmla="*/ 10 w 10"/>
                    <a:gd name="T5" fmla="*/ 2 h 8"/>
                    <a:gd name="T6" fmla="*/ 10 w 10"/>
                    <a:gd name="T7" fmla="*/ 5 h 8"/>
                    <a:gd name="T8" fmla="*/ 10 w 10"/>
                    <a:gd name="T9" fmla="*/ 5 h 8"/>
                    <a:gd name="T10" fmla="*/ 8 w 10"/>
                    <a:gd name="T11" fmla="*/ 8 h 8"/>
                    <a:gd name="T12" fmla="*/ 2 w 10"/>
                    <a:gd name="T13" fmla="*/ 8 h 8"/>
                    <a:gd name="T14" fmla="*/ 2 w 10"/>
                    <a:gd name="T15" fmla="*/ 8 h 8"/>
                    <a:gd name="T16" fmla="*/ 0 w 10"/>
                    <a:gd name="T17" fmla="*/ 8 h 8"/>
                    <a:gd name="T18" fmla="*/ 2 w 10"/>
                    <a:gd name="T19" fmla="*/ 5 h 8"/>
                    <a:gd name="T20" fmla="*/ 2 w 10"/>
                    <a:gd name="T21" fmla="*/ 2 h 8"/>
                    <a:gd name="T22" fmla="*/ 2 w 10"/>
                    <a:gd name="T23" fmla="*/ 2 h 8"/>
                    <a:gd name="T24" fmla="*/ 2 w 10"/>
                    <a:gd name="T25" fmla="*/ 0 h 8"/>
                    <a:gd name="T26" fmla="*/ 10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10" y="0"/>
                      </a:moveTo>
                      <a:lnTo>
                        <a:pt x="10" y="2"/>
                      </a:lnTo>
                      <a:lnTo>
                        <a:pt x="10" y="5"/>
                      </a:lnTo>
                      <a:lnTo>
                        <a:pt x="8" y="8"/>
                      </a:lnTo>
                      <a:lnTo>
                        <a:pt x="2" y="8"/>
                      </a:lnTo>
                      <a:lnTo>
                        <a:pt x="0" y="8"/>
                      </a:lnTo>
                      <a:lnTo>
                        <a:pt x="2" y="5"/>
                      </a:lnTo>
                      <a:lnTo>
                        <a:pt x="2" y="2"/>
                      </a:lnTo>
                      <a:lnTo>
                        <a:pt x="2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49" name="Freeform 285"/>
                <p:cNvSpPr>
                  <a:spLocks/>
                </p:cNvSpPr>
                <p:nvPr/>
              </p:nvSpPr>
              <p:spPr bwMode="auto">
                <a:xfrm>
                  <a:off x="3458" y="1938"/>
                  <a:ext cx="8" cy="8"/>
                </a:xfrm>
                <a:custGeom>
                  <a:avLst/>
                  <a:gdLst>
                    <a:gd name="T0" fmla="*/ 8 w 8"/>
                    <a:gd name="T1" fmla="*/ 3 h 8"/>
                    <a:gd name="T2" fmla="*/ 8 w 8"/>
                    <a:gd name="T3" fmla="*/ 3 h 8"/>
                    <a:gd name="T4" fmla="*/ 8 w 8"/>
                    <a:gd name="T5" fmla="*/ 5 h 8"/>
                    <a:gd name="T6" fmla="*/ 8 w 8"/>
                    <a:gd name="T7" fmla="*/ 5 h 8"/>
                    <a:gd name="T8" fmla="*/ 6 w 8"/>
                    <a:gd name="T9" fmla="*/ 8 h 8"/>
                    <a:gd name="T10" fmla="*/ 3 w 8"/>
                    <a:gd name="T11" fmla="*/ 8 h 8"/>
                    <a:gd name="T12" fmla="*/ 0 w 8"/>
                    <a:gd name="T13" fmla="*/ 8 h 8"/>
                    <a:gd name="T14" fmla="*/ 0 w 8"/>
                    <a:gd name="T15" fmla="*/ 5 h 8"/>
                    <a:gd name="T16" fmla="*/ 0 w 8"/>
                    <a:gd name="T17" fmla="*/ 5 h 8"/>
                    <a:gd name="T18" fmla="*/ 0 w 8"/>
                    <a:gd name="T19" fmla="*/ 3 h 8"/>
                    <a:gd name="T20" fmla="*/ 0 w 8"/>
                    <a:gd name="T21" fmla="*/ 3 h 8"/>
                    <a:gd name="T22" fmla="*/ 3 w 8"/>
                    <a:gd name="T23" fmla="*/ 3 h 8"/>
                    <a:gd name="T24" fmla="*/ 6 w 8"/>
                    <a:gd name="T25" fmla="*/ 0 h 8"/>
                    <a:gd name="T26" fmla="*/ 8 w 8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8" y="3"/>
                      </a:moveTo>
                      <a:lnTo>
                        <a:pt x="8" y="3"/>
                      </a:lnTo>
                      <a:lnTo>
                        <a:pt x="8" y="5"/>
                      </a:lnTo>
                      <a:lnTo>
                        <a:pt x="6" y="8"/>
                      </a:lnTo>
                      <a:lnTo>
                        <a:pt x="3" y="8"/>
                      </a:lnTo>
                      <a:lnTo>
                        <a:pt x="0" y="8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3" y="3"/>
                      </a:lnTo>
                      <a:lnTo>
                        <a:pt x="6" y="0"/>
                      </a:lnTo>
                      <a:lnTo>
                        <a:pt x="8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50" name="Freeform 286"/>
                <p:cNvSpPr>
                  <a:spLocks/>
                </p:cNvSpPr>
                <p:nvPr/>
              </p:nvSpPr>
              <p:spPr bwMode="auto">
                <a:xfrm>
                  <a:off x="3461" y="1946"/>
                  <a:ext cx="11" cy="8"/>
                </a:xfrm>
                <a:custGeom>
                  <a:avLst/>
                  <a:gdLst>
                    <a:gd name="T0" fmla="*/ 11 w 11"/>
                    <a:gd name="T1" fmla="*/ 3 h 8"/>
                    <a:gd name="T2" fmla="*/ 11 w 11"/>
                    <a:gd name="T3" fmla="*/ 3 h 8"/>
                    <a:gd name="T4" fmla="*/ 11 w 11"/>
                    <a:gd name="T5" fmla="*/ 5 h 8"/>
                    <a:gd name="T6" fmla="*/ 11 w 11"/>
                    <a:gd name="T7" fmla="*/ 5 h 8"/>
                    <a:gd name="T8" fmla="*/ 8 w 11"/>
                    <a:gd name="T9" fmla="*/ 5 h 8"/>
                    <a:gd name="T10" fmla="*/ 5 w 11"/>
                    <a:gd name="T11" fmla="*/ 8 h 8"/>
                    <a:gd name="T12" fmla="*/ 3 w 11"/>
                    <a:gd name="T13" fmla="*/ 8 h 8"/>
                    <a:gd name="T14" fmla="*/ 3 w 11"/>
                    <a:gd name="T15" fmla="*/ 8 h 8"/>
                    <a:gd name="T16" fmla="*/ 0 w 11"/>
                    <a:gd name="T17" fmla="*/ 5 h 8"/>
                    <a:gd name="T18" fmla="*/ 3 w 11"/>
                    <a:gd name="T19" fmla="*/ 5 h 8"/>
                    <a:gd name="T20" fmla="*/ 3 w 11"/>
                    <a:gd name="T21" fmla="*/ 3 h 8"/>
                    <a:gd name="T22" fmla="*/ 3 w 11"/>
                    <a:gd name="T23" fmla="*/ 3 h 8"/>
                    <a:gd name="T24" fmla="*/ 8 w 11"/>
                    <a:gd name="T25" fmla="*/ 0 h 8"/>
                    <a:gd name="T26" fmla="*/ 11 w 11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11" y="3"/>
                      </a:moveTo>
                      <a:lnTo>
                        <a:pt x="11" y="3"/>
                      </a:lnTo>
                      <a:lnTo>
                        <a:pt x="11" y="5"/>
                      </a:lnTo>
                      <a:lnTo>
                        <a:pt x="8" y="5"/>
                      </a:lnTo>
                      <a:lnTo>
                        <a:pt x="5" y="8"/>
                      </a:lnTo>
                      <a:lnTo>
                        <a:pt x="3" y="8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3" y="3"/>
                      </a:lnTo>
                      <a:lnTo>
                        <a:pt x="8" y="0"/>
                      </a:lnTo>
                      <a:lnTo>
                        <a:pt x="11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51" name="Freeform 287"/>
                <p:cNvSpPr>
                  <a:spLocks/>
                </p:cNvSpPr>
                <p:nvPr/>
              </p:nvSpPr>
              <p:spPr bwMode="auto">
                <a:xfrm>
                  <a:off x="3466" y="1956"/>
                  <a:ext cx="8" cy="6"/>
                </a:xfrm>
                <a:custGeom>
                  <a:avLst/>
                  <a:gdLst>
                    <a:gd name="T0" fmla="*/ 8 w 8"/>
                    <a:gd name="T1" fmla="*/ 0 h 6"/>
                    <a:gd name="T2" fmla="*/ 8 w 8"/>
                    <a:gd name="T3" fmla="*/ 3 h 6"/>
                    <a:gd name="T4" fmla="*/ 8 w 8"/>
                    <a:gd name="T5" fmla="*/ 3 h 6"/>
                    <a:gd name="T6" fmla="*/ 8 w 8"/>
                    <a:gd name="T7" fmla="*/ 6 h 6"/>
                    <a:gd name="T8" fmla="*/ 8 w 8"/>
                    <a:gd name="T9" fmla="*/ 6 h 6"/>
                    <a:gd name="T10" fmla="*/ 6 w 8"/>
                    <a:gd name="T11" fmla="*/ 6 h 6"/>
                    <a:gd name="T12" fmla="*/ 3 w 8"/>
                    <a:gd name="T13" fmla="*/ 6 h 6"/>
                    <a:gd name="T14" fmla="*/ 3 w 8"/>
                    <a:gd name="T15" fmla="*/ 6 h 6"/>
                    <a:gd name="T16" fmla="*/ 0 w 8"/>
                    <a:gd name="T17" fmla="*/ 6 h 6"/>
                    <a:gd name="T18" fmla="*/ 0 w 8"/>
                    <a:gd name="T19" fmla="*/ 6 h 6"/>
                    <a:gd name="T20" fmla="*/ 3 w 8"/>
                    <a:gd name="T21" fmla="*/ 3 h 6"/>
                    <a:gd name="T22" fmla="*/ 3 w 8"/>
                    <a:gd name="T23" fmla="*/ 0 h 6"/>
                    <a:gd name="T24" fmla="*/ 3 w 8"/>
                    <a:gd name="T25" fmla="*/ 0 h 6"/>
                    <a:gd name="T26" fmla="*/ 6 w 8"/>
                    <a:gd name="T27" fmla="*/ 0 h 6"/>
                    <a:gd name="T28" fmla="*/ 8 w 8"/>
                    <a:gd name="T29" fmla="*/ 0 h 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6"/>
                    <a:gd name="T47" fmla="*/ 8 w 8"/>
                    <a:gd name="T48" fmla="*/ 6 h 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6">
                      <a:moveTo>
                        <a:pt x="8" y="0"/>
                      </a:moveTo>
                      <a:lnTo>
                        <a:pt x="8" y="3"/>
                      </a:lnTo>
                      <a:lnTo>
                        <a:pt x="8" y="6"/>
                      </a:lnTo>
                      <a:lnTo>
                        <a:pt x="6" y="6"/>
                      </a:lnTo>
                      <a:lnTo>
                        <a:pt x="3" y="6"/>
                      </a:lnTo>
                      <a:lnTo>
                        <a:pt x="0" y="6"/>
                      </a:lnTo>
                      <a:lnTo>
                        <a:pt x="3" y="3"/>
                      </a:lnTo>
                      <a:lnTo>
                        <a:pt x="3" y="0"/>
                      </a:lnTo>
                      <a:lnTo>
                        <a:pt x="6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52" name="Freeform 288"/>
                <p:cNvSpPr>
                  <a:spLocks/>
                </p:cNvSpPr>
                <p:nvPr/>
              </p:nvSpPr>
              <p:spPr bwMode="auto">
                <a:xfrm>
                  <a:off x="3472" y="1964"/>
                  <a:ext cx="7" cy="8"/>
                </a:xfrm>
                <a:custGeom>
                  <a:avLst/>
                  <a:gdLst>
                    <a:gd name="T0" fmla="*/ 7 w 7"/>
                    <a:gd name="T1" fmla="*/ 0 h 8"/>
                    <a:gd name="T2" fmla="*/ 7 w 7"/>
                    <a:gd name="T3" fmla="*/ 3 h 8"/>
                    <a:gd name="T4" fmla="*/ 7 w 7"/>
                    <a:gd name="T5" fmla="*/ 6 h 8"/>
                    <a:gd name="T6" fmla="*/ 7 w 7"/>
                    <a:gd name="T7" fmla="*/ 6 h 8"/>
                    <a:gd name="T8" fmla="*/ 7 w 7"/>
                    <a:gd name="T9" fmla="*/ 8 h 8"/>
                    <a:gd name="T10" fmla="*/ 5 w 7"/>
                    <a:gd name="T11" fmla="*/ 8 h 8"/>
                    <a:gd name="T12" fmla="*/ 2 w 7"/>
                    <a:gd name="T13" fmla="*/ 8 h 8"/>
                    <a:gd name="T14" fmla="*/ 2 w 7"/>
                    <a:gd name="T15" fmla="*/ 8 h 8"/>
                    <a:gd name="T16" fmla="*/ 0 w 7"/>
                    <a:gd name="T17" fmla="*/ 8 h 8"/>
                    <a:gd name="T18" fmla="*/ 0 w 7"/>
                    <a:gd name="T19" fmla="*/ 6 h 8"/>
                    <a:gd name="T20" fmla="*/ 0 w 7"/>
                    <a:gd name="T21" fmla="*/ 3 h 8"/>
                    <a:gd name="T22" fmla="*/ 2 w 7"/>
                    <a:gd name="T23" fmla="*/ 3 h 8"/>
                    <a:gd name="T24" fmla="*/ 2 w 7"/>
                    <a:gd name="T25" fmla="*/ 0 h 8"/>
                    <a:gd name="T26" fmla="*/ 5 w 7"/>
                    <a:gd name="T27" fmla="*/ 0 h 8"/>
                    <a:gd name="T28" fmla="*/ 7 w 7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7"/>
                    <a:gd name="T46" fmla="*/ 0 h 8"/>
                    <a:gd name="T47" fmla="*/ 7 w 7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7" h="8">
                      <a:moveTo>
                        <a:pt x="7" y="0"/>
                      </a:moveTo>
                      <a:lnTo>
                        <a:pt x="7" y="3"/>
                      </a:lnTo>
                      <a:lnTo>
                        <a:pt x="7" y="6"/>
                      </a:lnTo>
                      <a:lnTo>
                        <a:pt x="7" y="8"/>
                      </a:lnTo>
                      <a:lnTo>
                        <a:pt x="5" y="8"/>
                      </a:lnTo>
                      <a:lnTo>
                        <a:pt x="2" y="8"/>
                      </a:lnTo>
                      <a:lnTo>
                        <a:pt x="0" y="8"/>
                      </a:lnTo>
                      <a:lnTo>
                        <a:pt x="0" y="6"/>
                      </a:lnTo>
                      <a:lnTo>
                        <a:pt x="0" y="3"/>
                      </a:lnTo>
                      <a:lnTo>
                        <a:pt x="2" y="3"/>
                      </a:lnTo>
                      <a:lnTo>
                        <a:pt x="2" y="0"/>
                      </a:lnTo>
                      <a:lnTo>
                        <a:pt x="5" y="0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53" name="Freeform 289"/>
                <p:cNvSpPr>
                  <a:spLocks/>
                </p:cNvSpPr>
                <p:nvPr/>
              </p:nvSpPr>
              <p:spPr bwMode="auto">
                <a:xfrm>
                  <a:off x="3477" y="1975"/>
                  <a:ext cx="10" cy="8"/>
                </a:xfrm>
                <a:custGeom>
                  <a:avLst/>
                  <a:gdLst>
                    <a:gd name="T0" fmla="*/ 8 w 10"/>
                    <a:gd name="T1" fmla="*/ 0 h 8"/>
                    <a:gd name="T2" fmla="*/ 10 w 10"/>
                    <a:gd name="T3" fmla="*/ 2 h 8"/>
                    <a:gd name="T4" fmla="*/ 10 w 10"/>
                    <a:gd name="T5" fmla="*/ 5 h 8"/>
                    <a:gd name="T6" fmla="*/ 10 w 10"/>
                    <a:gd name="T7" fmla="*/ 5 h 8"/>
                    <a:gd name="T8" fmla="*/ 8 w 10"/>
                    <a:gd name="T9" fmla="*/ 8 h 8"/>
                    <a:gd name="T10" fmla="*/ 5 w 10"/>
                    <a:gd name="T11" fmla="*/ 8 h 8"/>
                    <a:gd name="T12" fmla="*/ 2 w 10"/>
                    <a:gd name="T13" fmla="*/ 8 h 8"/>
                    <a:gd name="T14" fmla="*/ 2 w 10"/>
                    <a:gd name="T15" fmla="*/ 8 h 8"/>
                    <a:gd name="T16" fmla="*/ 0 w 10"/>
                    <a:gd name="T17" fmla="*/ 8 h 8"/>
                    <a:gd name="T18" fmla="*/ 0 w 10"/>
                    <a:gd name="T19" fmla="*/ 5 h 8"/>
                    <a:gd name="T20" fmla="*/ 0 w 10"/>
                    <a:gd name="T21" fmla="*/ 2 h 8"/>
                    <a:gd name="T22" fmla="*/ 2 w 10"/>
                    <a:gd name="T23" fmla="*/ 2 h 8"/>
                    <a:gd name="T24" fmla="*/ 2 w 10"/>
                    <a:gd name="T25" fmla="*/ 0 h 8"/>
                    <a:gd name="T26" fmla="*/ 5 w 10"/>
                    <a:gd name="T27" fmla="*/ 0 h 8"/>
                    <a:gd name="T28" fmla="*/ 8 w 10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8"/>
                    <a:gd name="T47" fmla="*/ 10 w 10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8">
                      <a:moveTo>
                        <a:pt x="8" y="0"/>
                      </a:moveTo>
                      <a:lnTo>
                        <a:pt x="10" y="2"/>
                      </a:lnTo>
                      <a:lnTo>
                        <a:pt x="10" y="5"/>
                      </a:lnTo>
                      <a:lnTo>
                        <a:pt x="8" y="8"/>
                      </a:lnTo>
                      <a:lnTo>
                        <a:pt x="5" y="8"/>
                      </a:lnTo>
                      <a:lnTo>
                        <a:pt x="2" y="8"/>
                      </a:lnTo>
                      <a:lnTo>
                        <a:pt x="0" y="8"/>
                      </a:lnTo>
                      <a:lnTo>
                        <a:pt x="0" y="5"/>
                      </a:lnTo>
                      <a:lnTo>
                        <a:pt x="0" y="2"/>
                      </a:lnTo>
                      <a:lnTo>
                        <a:pt x="2" y="2"/>
                      </a:lnTo>
                      <a:lnTo>
                        <a:pt x="2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54" name="Freeform 290"/>
                <p:cNvSpPr>
                  <a:spLocks/>
                </p:cNvSpPr>
                <p:nvPr/>
              </p:nvSpPr>
              <p:spPr bwMode="auto">
                <a:xfrm>
                  <a:off x="3542" y="1896"/>
                  <a:ext cx="76" cy="84"/>
                </a:xfrm>
                <a:custGeom>
                  <a:avLst/>
                  <a:gdLst>
                    <a:gd name="T0" fmla="*/ 42 w 76"/>
                    <a:gd name="T1" fmla="*/ 0 h 84"/>
                    <a:gd name="T2" fmla="*/ 37 w 76"/>
                    <a:gd name="T3" fmla="*/ 0 h 84"/>
                    <a:gd name="T4" fmla="*/ 29 w 76"/>
                    <a:gd name="T5" fmla="*/ 0 h 84"/>
                    <a:gd name="T6" fmla="*/ 21 w 76"/>
                    <a:gd name="T7" fmla="*/ 3 h 84"/>
                    <a:gd name="T8" fmla="*/ 13 w 76"/>
                    <a:gd name="T9" fmla="*/ 8 h 84"/>
                    <a:gd name="T10" fmla="*/ 11 w 76"/>
                    <a:gd name="T11" fmla="*/ 13 h 84"/>
                    <a:gd name="T12" fmla="*/ 5 w 76"/>
                    <a:gd name="T13" fmla="*/ 21 h 84"/>
                    <a:gd name="T14" fmla="*/ 0 w 76"/>
                    <a:gd name="T15" fmla="*/ 34 h 84"/>
                    <a:gd name="T16" fmla="*/ 0 w 76"/>
                    <a:gd name="T17" fmla="*/ 50 h 84"/>
                    <a:gd name="T18" fmla="*/ 0 w 76"/>
                    <a:gd name="T19" fmla="*/ 55 h 84"/>
                    <a:gd name="T20" fmla="*/ 3 w 76"/>
                    <a:gd name="T21" fmla="*/ 63 h 84"/>
                    <a:gd name="T22" fmla="*/ 8 w 76"/>
                    <a:gd name="T23" fmla="*/ 74 h 84"/>
                    <a:gd name="T24" fmla="*/ 18 w 76"/>
                    <a:gd name="T25" fmla="*/ 81 h 84"/>
                    <a:gd name="T26" fmla="*/ 29 w 76"/>
                    <a:gd name="T27" fmla="*/ 84 h 84"/>
                    <a:gd name="T28" fmla="*/ 39 w 76"/>
                    <a:gd name="T29" fmla="*/ 81 h 84"/>
                    <a:gd name="T30" fmla="*/ 50 w 76"/>
                    <a:gd name="T31" fmla="*/ 74 h 84"/>
                    <a:gd name="T32" fmla="*/ 60 w 76"/>
                    <a:gd name="T33" fmla="*/ 63 h 84"/>
                    <a:gd name="T34" fmla="*/ 71 w 76"/>
                    <a:gd name="T35" fmla="*/ 50 h 84"/>
                    <a:gd name="T36" fmla="*/ 76 w 76"/>
                    <a:gd name="T37" fmla="*/ 34 h 84"/>
                    <a:gd name="T38" fmla="*/ 73 w 76"/>
                    <a:gd name="T39" fmla="*/ 21 h 84"/>
                    <a:gd name="T40" fmla="*/ 68 w 76"/>
                    <a:gd name="T41" fmla="*/ 8 h 84"/>
                    <a:gd name="T42" fmla="*/ 55 w 76"/>
                    <a:gd name="T43" fmla="*/ 3 h 84"/>
                    <a:gd name="T44" fmla="*/ 42 w 76"/>
                    <a:gd name="T45" fmla="*/ 0 h 84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76"/>
                    <a:gd name="T70" fmla="*/ 0 h 84"/>
                    <a:gd name="T71" fmla="*/ 76 w 76"/>
                    <a:gd name="T72" fmla="*/ 84 h 84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76" h="84">
                      <a:moveTo>
                        <a:pt x="42" y="0"/>
                      </a:moveTo>
                      <a:lnTo>
                        <a:pt x="37" y="0"/>
                      </a:lnTo>
                      <a:lnTo>
                        <a:pt x="29" y="0"/>
                      </a:lnTo>
                      <a:lnTo>
                        <a:pt x="21" y="3"/>
                      </a:lnTo>
                      <a:lnTo>
                        <a:pt x="13" y="8"/>
                      </a:lnTo>
                      <a:lnTo>
                        <a:pt x="11" y="13"/>
                      </a:lnTo>
                      <a:lnTo>
                        <a:pt x="5" y="21"/>
                      </a:lnTo>
                      <a:lnTo>
                        <a:pt x="0" y="34"/>
                      </a:lnTo>
                      <a:lnTo>
                        <a:pt x="0" y="50"/>
                      </a:lnTo>
                      <a:lnTo>
                        <a:pt x="0" y="55"/>
                      </a:lnTo>
                      <a:lnTo>
                        <a:pt x="3" y="63"/>
                      </a:lnTo>
                      <a:lnTo>
                        <a:pt x="8" y="74"/>
                      </a:lnTo>
                      <a:lnTo>
                        <a:pt x="18" y="81"/>
                      </a:lnTo>
                      <a:lnTo>
                        <a:pt x="29" y="84"/>
                      </a:lnTo>
                      <a:lnTo>
                        <a:pt x="39" y="81"/>
                      </a:lnTo>
                      <a:lnTo>
                        <a:pt x="50" y="74"/>
                      </a:lnTo>
                      <a:lnTo>
                        <a:pt x="60" y="63"/>
                      </a:lnTo>
                      <a:lnTo>
                        <a:pt x="71" y="50"/>
                      </a:lnTo>
                      <a:lnTo>
                        <a:pt x="76" y="34"/>
                      </a:lnTo>
                      <a:lnTo>
                        <a:pt x="73" y="21"/>
                      </a:lnTo>
                      <a:lnTo>
                        <a:pt x="68" y="8"/>
                      </a:lnTo>
                      <a:lnTo>
                        <a:pt x="55" y="3"/>
                      </a:lnTo>
                      <a:lnTo>
                        <a:pt x="42" y="0"/>
                      </a:lnTo>
                      <a:close/>
                    </a:path>
                  </a:pathLst>
                </a:custGeom>
                <a:solidFill>
                  <a:srgbClr val="92ADB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55" name="Freeform 291"/>
                <p:cNvSpPr>
                  <a:spLocks/>
                </p:cNvSpPr>
                <p:nvPr/>
              </p:nvSpPr>
              <p:spPr bwMode="auto">
                <a:xfrm>
                  <a:off x="3555" y="1894"/>
                  <a:ext cx="29" cy="10"/>
                </a:xfrm>
                <a:custGeom>
                  <a:avLst/>
                  <a:gdLst>
                    <a:gd name="T0" fmla="*/ 3 w 29"/>
                    <a:gd name="T1" fmla="*/ 10 h 10"/>
                    <a:gd name="T2" fmla="*/ 3 w 29"/>
                    <a:gd name="T3" fmla="*/ 10 h 10"/>
                    <a:gd name="T4" fmla="*/ 5 w 29"/>
                    <a:gd name="T5" fmla="*/ 7 h 10"/>
                    <a:gd name="T6" fmla="*/ 8 w 29"/>
                    <a:gd name="T7" fmla="*/ 5 h 10"/>
                    <a:gd name="T8" fmla="*/ 11 w 29"/>
                    <a:gd name="T9" fmla="*/ 5 h 10"/>
                    <a:gd name="T10" fmla="*/ 16 w 29"/>
                    <a:gd name="T11" fmla="*/ 5 h 10"/>
                    <a:gd name="T12" fmla="*/ 19 w 29"/>
                    <a:gd name="T13" fmla="*/ 5 h 10"/>
                    <a:gd name="T14" fmla="*/ 24 w 29"/>
                    <a:gd name="T15" fmla="*/ 2 h 10"/>
                    <a:gd name="T16" fmla="*/ 26 w 29"/>
                    <a:gd name="T17" fmla="*/ 5 h 10"/>
                    <a:gd name="T18" fmla="*/ 29 w 29"/>
                    <a:gd name="T19" fmla="*/ 5 h 10"/>
                    <a:gd name="T20" fmla="*/ 29 w 29"/>
                    <a:gd name="T21" fmla="*/ 0 h 10"/>
                    <a:gd name="T22" fmla="*/ 26 w 29"/>
                    <a:gd name="T23" fmla="*/ 0 h 10"/>
                    <a:gd name="T24" fmla="*/ 24 w 29"/>
                    <a:gd name="T25" fmla="*/ 0 h 10"/>
                    <a:gd name="T26" fmla="*/ 19 w 29"/>
                    <a:gd name="T27" fmla="*/ 0 h 10"/>
                    <a:gd name="T28" fmla="*/ 16 w 29"/>
                    <a:gd name="T29" fmla="*/ 0 h 10"/>
                    <a:gd name="T30" fmla="*/ 11 w 29"/>
                    <a:gd name="T31" fmla="*/ 2 h 10"/>
                    <a:gd name="T32" fmla="*/ 5 w 29"/>
                    <a:gd name="T33" fmla="*/ 2 h 10"/>
                    <a:gd name="T34" fmla="*/ 3 w 29"/>
                    <a:gd name="T35" fmla="*/ 5 h 10"/>
                    <a:gd name="T36" fmla="*/ 0 w 29"/>
                    <a:gd name="T37" fmla="*/ 7 h 10"/>
                    <a:gd name="T38" fmla="*/ 0 w 29"/>
                    <a:gd name="T39" fmla="*/ 7 h 10"/>
                    <a:gd name="T40" fmla="*/ 3 w 29"/>
                    <a:gd name="T41" fmla="*/ 10 h 1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9"/>
                    <a:gd name="T64" fmla="*/ 0 h 10"/>
                    <a:gd name="T65" fmla="*/ 29 w 29"/>
                    <a:gd name="T66" fmla="*/ 10 h 1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9" h="10">
                      <a:moveTo>
                        <a:pt x="3" y="10"/>
                      </a:moveTo>
                      <a:lnTo>
                        <a:pt x="3" y="10"/>
                      </a:lnTo>
                      <a:lnTo>
                        <a:pt x="5" y="7"/>
                      </a:lnTo>
                      <a:lnTo>
                        <a:pt x="8" y="5"/>
                      </a:lnTo>
                      <a:lnTo>
                        <a:pt x="11" y="5"/>
                      </a:lnTo>
                      <a:lnTo>
                        <a:pt x="16" y="5"/>
                      </a:lnTo>
                      <a:lnTo>
                        <a:pt x="19" y="5"/>
                      </a:lnTo>
                      <a:lnTo>
                        <a:pt x="24" y="2"/>
                      </a:lnTo>
                      <a:lnTo>
                        <a:pt x="26" y="5"/>
                      </a:lnTo>
                      <a:lnTo>
                        <a:pt x="29" y="5"/>
                      </a:lnTo>
                      <a:lnTo>
                        <a:pt x="29" y="0"/>
                      </a:lnTo>
                      <a:lnTo>
                        <a:pt x="26" y="0"/>
                      </a:lnTo>
                      <a:lnTo>
                        <a:pt x="24" y="0"/>
                      </a:lnTo>
                      <a:lnTo>
                        <a:pt x="19" y="0"/>
                      </a:lnTo>
                      <a:lnTo>
                        <a:pt x="16" y="0"/>
                      </a:lnTo>
                      <a:lnTo>
                        <a:pt x="11" y="2"/>
                      </a:lnTo>
                      <a:lnTo>
                        <a:pt x="5" y="2"/>
                      </a:lnTo>
                      <a:lnTo>
                        <a:pt x="3" y="5"/>
                      </a:lnTo>
                      <a:lnTo>
                        <a:pt x="0" y="7"/>
                      </a:lnTo>
                      <a:lnTo>
                        <a:pt x="3" y="1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56" name="Freeform 292"/>
                <p:cNvSpPr>
                  <a:spLocks/>
                </p:cNvSpPr>
                <p:nvPr/>
              </p:nvSpPr>
              <p:spPr bwMode="auto">
                <a:xfrm>
                  <a:off x="3542" y="1901"/>
                  <a:ext cx="16" cy="29"/>
                </a:xfrm>
                <a:custGeom>
                  <a:avLst/>
                  <a:gdLst>
                    <a:gd name="T0" fmla="*/ 3 w 16"/>
                    <a:gd name="T1" fmla="*/ 29 h 29"/>
                    <a:gd name="T2" fmla="*/ 3 w 16"/>
                    <a:gd name="T3" fmla="*/ 29 h 29"/>
                    <a:gd name="T4" fmla="*/ 3 w 16"/>
                    <a:gd name="T5" fmla="*/ 27 h 29"/>
                    <a:gd name="T6" fmla="*/ 5 w 16"/>
                    <a:gd name="T7" fmla="*/ 24 h 29"/>
                    <a:gd name="T8" fmla="*/ 5 w 16"/>
                    <a:gd name="T9" fmla="*/ 19 h 29"/>
                    <a:gd name="T10" fmla="*/ 8 w 16"/>
                    <a:gd name="T11" fmla="*/ 16 h 29"/>
                    <a:gd name="T12" fmla="*/ 8 w 16"/>
                    <a:gd name="T13" fmla="*/ 11 h 29"/>
                    <a:gd name="T14" fmla="*/ 11 w 16"/>
                    <a:gd name="T15" fmla="*/ 8 h 29"/>
                    <a:gd name="T16" fmla="*/ 13 w 16"/>
                    <a:gd name="T17" fmla="*/ 6 h 29"/>
                    <a:gd name="T18" fmla="*/ 16 w 16"/>
                    <a:gd name="T19" fmla="*/ 3 h 29"/>
                    <a:gd name="T20" fmla="*/ 13 w 16"/>
                    <a:gd name="T21" fmla="*/ 0 h 29"/>
                    <a:gd name="T22" fmla="*/ 11 w 16"/>
                    <a:gd name="T23" fmla="*/ 3 h 29"/>
                    <a:gd name="T24" fmla="*/ 8 w 16"/>
                    <a:gd name="T25" fmla="*/ 6 h 29"/>
                    <a:gd name="T26" fmla="*/ 5 w 16"/>
                    <a:gd name="T27" fmla="*/ 11 h 29"/>
                    <a:gd name="T28" fmla="*/ 5 w 16"/>
                    <a:gd name="T29" fmla="*/ 14 h 29"/>
                    <a:gd name="T30" fmla="*/ 3 w 16"/>
                    <a:gd name="T31" fmla="*/ 19 h 29"/>
                    <a:gd name="T32" fmla="*/ 0 w 16"/>
                    <a:gd name="T33" fmla="*/ 21 h 29"/>
                    <a:gd name="T34" fmla="*/ 0 w 16"/>
                    <a:gd name="T35" fmla="*/ 27 h 29"/>
                    <a:gd name="T36" fmla="*/ 0 w 16"/>
                    <a:gd name="T37" fmla="*/ 29 h 29"/>
                    <a:gd name="T38" fmla="*/ 0 w 16"/>
                    <a:gd name="T39" fmla="*/ 29 h 29"/>
                    <a:gd name="T40" fmla="*/ 3 w 16"/>
                    <a:gd name="T41" fmla="*/ 29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29"/>
                    <a:gd name="T65" fmla="*/ 16 w 16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29">
                      <a:moveTo>
                        <a:pt x="3" y="29"/>
                      </a:moveTo>
                      <a:lnTo>
                        <a:pt x="3" y="29"/>
                      </a:lnTo>
                      <a:lnTo>
                        <a:pt x="3" y="27"/>
                      </a:lnTo>
                      <a:lnTo>
                        <a:pt x="5" y="24"/>
                      </a:lnTo>
                      <a:lnTo>
                        <a:pt x="5" y="19"/>
                      </a:lnTo>
                      <a:lnTo>
                        <a:pt x="8" y="16"/>
                      </a:lnTo>
                      <a:lnTo>
                        <a:pt x="8" y="11"/>
                      </a:lnTo>
                      <a:lnTo>
                        <a:pt x="11" y="8"/>
                      </a:lnTo>
                      <a:lnTo>
                        <a:pt x="13" y="6"/>
                      </a:lnTo>
                      <a:lnTo>
                        <a:pt x="16" y="3"/>
                      </a:lnTo>
                      <a:lnTo>
                        <a:pt x="13" y="0"/>
                      </a:lnTo>
                      <a:lnTo>
                        <a:pt x="11" y="3"/>
                      </a:lnTo>
                      <a:lnTo>
                        <a:pt x="8" y="6"/>
                      </a:lnTo>
                      <a:lnTo>
                        <a:pt x="5" y="11"/>
                      </a:lnTo>
                      <a:lnTo>
                        <a:pt x="5" y="14"/>
                      </a:lnTo>
                      <a:lnTo>
                        <a:pt x="3" y="19"/>
                      </a:lnTo>
                      <a:lnTo>
                        <a:pt x="0" y="21"/>
                      </a:lnTo>
                      <a:lnTo>
                        <a:pt x="0" y="27"/>
                      </a:lnTo>
                      <a:lnTo>
                        <a:pt x="0" y="29"/>
                      </a:lnTo>
                      <a:lnTo>
                        <a:pt x="3" y="29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57" name="Freeform 293"/>
                <p:cNvSpPr>
                  <a:spLocks/>
                </p:cNvSpPr>
                <p:nvPr/>
              </p:nvSpPr>
              <p:spPr bwMode="auto">
                <a:xfrm>
                  <a:off x="3540" y="1930"/>
                  <a:ext cx="5" cy="29"/>
                </a:xfrm>
                <a:custGeom>
                  <a:avLst/>
                  <a:gdLst>
                    <a:gd name="T0" fmla="*/ 5 w 5"/>
                    <a:gd name="T1" fmla="*/ 29 h 29"/>
                    <a:gd name="T2" fmla="*/ 5 w 5"/>
                    <a:gd name="T3" fmla="*/ 29 h 29"/>
                    <a:gd name="T4" fmla="*/ 5 w 5"/>
                    <a:gd name="T5" fmla="*/ 24 h 29"/>
                    <a:gd name="T6" fmla="*/ 5 w 5"/>
                    <a:gd name="T7" fmla="*/ 21 h 29"/>
                    <a:gd name="T8" fmla="*/ 5 w 5"/>
                    <a:gd name="T9" fmla="*/ 19 h 29"/>
                    <a:gd name="T10" fmla="*/ 5 w 5"/>
                    <a:gd name="T11" fmla="*/ 16 h 29"/>
                    <a:gd name="T12" fmla="*/ 5 w 5"/>
                    <a:gd name="T13" fmla="*/ 11 h 29"/>
                    <a:gd name="T14" fmla="*/ 5 w 5"/>
                    <a:gd name="T15" fmla="*/ 8 h 29"/>
                    <a:gd name="T16" fmla="*/ 5 w 5"/>
                    <a:gd name="T17" fmla="*/ 5 h 29"/>
                    <a:gd name="T18" fmla="*/ 5 w 5"/>
                    <a:gd name="T19" fmla="*/ 0 h 29"/>
                    <a:gd name="T20" fmla="*/ 2 w 5"/>
                    <a:gd name="T21" fmla="*/ 0 h 29"/>
                    <a:gd name="T22" fmla="*/ 2 w 5"/>
                    <a:gd name="T23" fmla="*/ 3 h 29"/>
                    <a:gd name="T24" fmla="*/ 0 w 5"/>
                    <a:gd name="T25" fmla="*/ 8 h 29"/>
                    <a:gd name="T26" fmla="*/ 0 w 5"/>
                    <a:gd name="T27" fmla="*/ 11 h 29"/>
                    <a:gd name="T28" fmla="*/ 0 w 5"/>
                    <a:gd name="T29" fmla="*/ 16 h 29"/>
                    <a:gd name="T30" fmla="*/ 0 w 5"/>
                    <a:gd name="T31" fmla="*/ 19 h 29"/>
                    <a:gd name="T32" fmla="*/ 0 w 5"/>
                    <a:gd name="T33" fmla="*/ 21 h 29"/>
                    <a:gd name="T34" fmla="*/ 2 w 5"/>
                    <a:gd name="T35" fmla="*/ 26 h 29"/>
                    <a:gd name="T36" fmla="*/ 2 w 5"/>
                    <a:gd name="T37" fmla="*/ 29 h 29"/>
                    <a:gd name="T38" fmla="*/ 2 w 5"/>
                    <a:gd name="T39" fmla="*/ 29 h 29"/>
                    <a:gd name="T40" fmla="*/ 5 w 5"/>
                    <a:gd name="T41" fmla="*/ 29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"/>
                    <a:gd name="T64" fmla="*/ 0 h 29"/>
                    <a:gd name="T65" fmla="*/ 5 w 5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" h="29">
                      <a:moveTo>
                        <a:pt x="5" y="29"/>
                      </a:moveTo>
                      <a:lnTo>
                        <a:pt x="5" y="29"/>
                      </a:lnTo>
                      <a:lnTo>
                        <a:pt x="5" y="24"/>
                      </a:lnTo>
                      <a:lnTo>
                        <a:pt x="5" y="21"/>
                      </a:lnTo>
                      <a:lnTo>
                        <a:pt x="5" y="19"/>
                      </a:lnTo>
                      <a:lnTo>
                        <a:pt x="5" y="16"/>
                      </a:lnTo>
                      <a:lnTo>
                        <a:pt x="5" y="11"/>
                      </a:lnTo>
                      <a:lnTo>
                        <a:pt x="5" y="8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2" y="0"/>
                      </a:lnTo>
                      <a:lnTo>
                        <a:pt x="2" y="3"/>
                      </a:lnTo>
                      <a:lnTo>
                        <a:pt x="0" y="8"/>
                      </a:lnTo>
                      <a:lnTo>
                        <a:pt x="0" y="11"/>
                      </a:lnTo>
                      <a:lnTo>
                        <a:pt x="0" y="16"/>
                      </a:lnTo>
                      <a:lnTo>
                        <a:pt x="0" y="19"/>
                      </a:lnTo>
                      <a:lnTo>
                        <a:pt x="0" y="21"/>
                      </a:lnTo>
                      <a:lnTo>
                        <a:pt x="2" y="26"/>
                      </a:lnTo>
                      <a:lnTo>
                        <a:pt x="2" y="29"/>
                      </a:lnTo>
                      <a:lnTo>
                        <a:pt x="5" y="29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58" name="Freeform 294"/>
                <p:cNvSpPr>
                  <a:spLocks/>
                </p:cNvSpPr>
                <p:nvPr/>
              </p:nvSpPr>
              <p:spPr bwMode="auto">
                <a:xfrm>
                  <a:off x="3542" y="1959"/>
                  <a:ext cx="21" cy="18"/>
                </a:xfrm>
                <a:custGeom>
                  <a:avLst/>
                  <a:gdLst>
                    <a:gd name="T0" fmla="*/ 21 w 21"/>
                    <a:gd name="T1" fmla="*/ 16 h 18"/>
                    <a:gd name="T2" fmla="*/ 21 w 21"/>
                    <a:gd name="T3" fmla="*/ 16 h 18"/>
                    <a:gd name="T4" fmla="*/ 18 w 21"/>
                    <a:gd name="T5" fmla="*/ 13 h 18"/>
                    <a:gd name="T6" fmla="*/ 16 w 21"/>
                    <a:gd name="T7" fmla="*/ 13 h 18"/>
                    <a:gd name="T8" fmla="*/ 13 w 21"/>
                    <a:gd name="T9" fmla="*/ 11 h 18"/>
                    <a:gd name="T10" fmla="*/ 11 w 21"/>
                    <a:gd name="T11" fmla="*/ 8 h 18"/>
                    <a:gd name="T12" fmla="*/ 8 w 21"/>
                    <a:gd name="T13" fmla="*/ 5 h 18"/>
                    <a:gd name="T14" fmla="*/ 5 w 21"/>
                    <a:gd name="T15" fmla="*/ 5 h 18"/>
                    <a:gd name="T16" fmla="*/ 5 w 21"/>
                    <a:gd name="T17" fmla="*/ 3 h 18"/>
                    <a:gd name="T18" fmla="*/ 3 w 21"/>
                    <a:gd name="T19" fmla="*/ 0 h 18"/>
                    <a:gd name="T20" fmla="*/ 0 w 21"/>
                    <a:gd name="T21" fmla="*/ 0 h 18"/>
                    <a:gd name="T22" fmla="*/ 0 w 21"/>
                    <a:gd name="T23" fmla="*/ 3 h 18"/>
                    <a:gd name="T24" fmla="*/ 3 w 21"/>
                    <a:gd name="T25" fmla="*/ 5 h 18"/>
                    <a:gd name="T26" fmla="*/ 5 w 21"/>
                    <a:gd name="T27" fmla="*/ 8 h 18"/>
                    <a:gd name="T28" fmla="*/ 8 w 21"/>
                    <a:gd name="T29" fmla="*/ 11 h 18"/>
                    <a:gd name="T30" fmla="*/ 11 w 21"/>
                    <a:gd name="T31" fmla="*/ 13 h 18"/>
                    <a:gd name="T32" fmla="*/ 13 w 21"/>
                    <a:gd name="T33" fmla="*/ 16 h 18"/>
                    <a:gd name="T34" fmla="*/ 16 w 21"/>
                    <a:gd name="T35" fmla="*/ 18 h 18"/>
                    <a:gd name="T36" fmla="*/ 18 w 21"/>
                    <a:gd name="T37" fmla="*/ 18 h 18"/>
                    <a:gd name="T38" fmla="*/ 18 w 21"/>
                    <a:gd name="T39" fmla="*/ 18 h 18"/>
                    <a:gd name="T40" fmla="*/ 21 w 21"/>
                    <a:gd name="T41" fmla="*/ 16 h 1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18"/>
                    <a:gd name="T65" fmla="*/ 21 w 21"/>
                    <a:gd name="T66" fmla="*/ 18 h 1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18">
                      <a:moveTo>
                        <a:pt x="21" y="16"/>
                      </a:moveTo>
                      <a:lnTo>
                        <a:pt x="21" y="16"/>
                      </a:lnTo>
                      <a:lnTo>
                        <a:pt x="18" y="13"/>
                      </a:lnTo>
                      <a:lnTo>
                        <a:pt x="16" y="13"/>
                      </a:lnTo>
                      <a:lnTo>
                        <a:pt x="13" y="11"/>
                      </a:lnTo>
                      <a:lnTo>
                        <a:pt x="11" y="8"/>
                      </a:lnTo>
                      <a:lnTo>
                        <a:pt x="8" y="5"/>
                      </a:lnTo>
                      <a:lnTo>
                        <a:pt x="5" y="5"/>
                      </a:lnTo>
                      <a:lnTo>
                        <a:pt x="5" y="3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3" y="5"/>
                      </a:lnTo>
                      <a:lnTo>
                        <a:pt x="5" y="8"/>
                      </a:lnTo>
                      <a:lnTo>
                        <a:pt x="8" y="11"/>
                      </a:lnTo>
                      <a:lnTo>
                        <a:pt x="11" y="13"/>
                      </a:lnTo>
                      <a:lnTo>
                        <a:pt x="13" y="16"/>
                      </a:lnTo>
                      <a:lnTo>
                        <a:pt x="16" y="18"/>
                      </a:lnTo>
                      <a:lnTo>
                        <a:pt x="18" y="18"/>
                      </a:lnTo>
                      <a:lnTo>
                        <a:pt x="21" y="16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59" name="Freeform 295"/>
                <p:cNvSpPr>
                  <a:spLocks/>
                </p:cNvSpPr>
                <p:nvPr/>
              </p:nvSpPr>
              <p:spPr bwMode="auto">
                <a:xfrm>
                  <a:off x="3560" y="1975"/>
                  <a:ext cx="21" cy="8"/>
                </a:xfrm>
                <a:custGeom>
                  <a:avLst/>
                  <a:gdLst>
                    <a:gd name="T0" fmla="*/ 19 w 21"/>
                    <a:gd name="T1" fmla="*/ 2 h 8"/>
                    <a:gd name="T2" fmla="*/ 19 w 21"/>
                    <a:gd name="T3" fmla="*/ 2 h 8"/>
                    <a:gd name="T4" fmla="*/ 19 w 21"/>
                    <a:gd name="T5" fmla="*/ 2 h 8"/>
                    <a:gd name="T6" fmla="*/ 16 w 21"/>
                    <a:gd name="T7" fmla="*/ 2 h 8"/>
                    <a:gd name="T8" fmla="*/ 14 w 21"/>
                    <a:gd name="T9" fmla="*/ 2 h 8"/>
                    <a:gd name="T10" fmla="*/ 11 w 21"/>
                    <a:gd name="T11" fmla="*/ 2 h 8"/>
                    <a:gd name="T12" fmla="*/ 8 w 21"/>
                    <a:gd name="T13" fmla="*/ 2 h 8"/>
                    <a:gd name="T14" fmla="*/ 6 w 21"/>
                    <a:gd name="T15" fmla="*/ 2 h 8"/>
                    <a:gd name="T16" fmla="*/ 3 w 21"/>
                    <a:gd name="T17" fmla="*/ 0 h 8"/>
                    <a:gd name="T18" fmla="*/ 3 w 21"/>
                    <a:gd name="T19" fmla="*/ 0 h 8"/>
                    <a:gd name="T20" fmla="*/ 0 w 21"/>
                    <a:gd name="T21" fmla="*/ 2 h 8"/>
                    <a:gd name="T22" fmla="*/ 3 w 21"/>
                    <a:gd name="T23" fmla="*/ 5 h 8"/>
                    <a:gd name="T24" fmla="*/ 6 w 21"/>
                    <a:gd name="T25" fmla="*/ 5 h 8"/>
                    <a:gd name="T26" fmla="*/ 8 w 21"/>
                    <a:gd name="T27" fmla="*/ 5 h 8"/>
                    <a:gd name="T28" fmla="*/ 11 w 21"/>
                    <a:gd name="T29" fmla="*/ 5 h 8"/>
                    <a:gd name="T30" fmla="*/ 14 w 21"/>
                    <a:gd name="T31" fmla="*/ 8 h 8"/>
                    <a:gd name="T32" fmla="*/ 16 w 21"/>
                    <a:gd name="T33" fmla="*/ 5 h 8"/>
                    <a:gd name="T34" fmla="*/ 19 w 21"/>
                    <a:gd name="T35" fmla="*/ 5 h 8"/>
                    <a:gd name="T36" fmla="*/ 21 w 21"/>
                    <a:gd name="T37" fmla="*/ 5 h 8"/>
                    <a:gd name="T38" fmla="*/ 21 w 21"/>
                    <a:gd name="T39" fmla="*/ 5 h 8"/>
                    <a:gd name="T40" fmla="*/ 19 w 21"/>
                    <a:gd name="T41" fmla="*/ 2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8"/>
                    <a:gd name="T65" fmla="*/ 21 w 21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8">
                      <a:moveTo>
                        <a:pt x="19" y="2"/>
                      </a:moveTo>
                      <a:lnTo>
                        <a:pt x="19" y="2"/>
                      </a:lnTo>
                      <a:lnTo>
                        <a:pt x="16" y="2"/>
                      </a:lnTo>
                      <a:lnTo>
                        <a:pt x="14" y="2"/>
                      </a:lnTo>
                      <a:lnTo>
                        <a:pt x="11" y="2"/>
                      </a:lnTo>
                      <a:lnTo>
                        <a:pt x="8" y="2"/>
                      </a:lnTo>
                      <a:lnTo>
                        <a:pt x="6" y="2"/>
                      </a:lnTo>
                      <a:lnTo>
                        <a:pt x="3" y="0"/>
                      </a:lnTo>
                      <a:lnTo>
                        <a:pt x="0" y="2"/>
                      </a:lnTo>
                      <a:lnTo>
                        <a:pt x="3" y="5"/>
                      </a:lnTo>
                      <a:lnTo>
                        <a:pt x="6" y="5"/>
                      </a:lnTo>
                      <a:lnTo>
                        <a:pt x="8" y="5"/>
                      </a:lnTo>
                      <a:lnTo>
                        <a:pt x="11" y="5"/>
                      </a:lnTo>
                      <a:lnTo>
                        <a:pt x="14" y="8"/>
                      </a:lnTo>
                      <a:lnTo>
                        <a:pt x="16" y="5"/>
                      </a:lnTo>
                      <a:lnTo>
                        <a:pt x="19" y="5"/>
                      </a:lnTo>
                      <a:lnTo>
                        <a:pt x="21" y="5"/>
                      </a:lnTo>
                      <a:lnTo>
                        <a:pt x="19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60" name="Freeform 296"/>
                <p:cNvSpPr>
                  <a:spLocks/>
                </p:cNvSpPr>
                <p:nvPr/>
              </p:nvSpPr>
              <p:spPr bwMode="auto">
                <a:xfrm>
                  <a:off x="3579" y="1956"/>
                  <a:ext cx="26" cy="24"/>
                </a:xfrm>
                <a:custGeom>
                  <a:avLst/>
                  <a:gdLst>
                    <a:gd name="T0" fmla="*/ 21 w 26"/>
                    <a:gd name="T1" fmla="*/ 0 h 24"/>
                    <a:gd name="T2" fmla="*/ 21 w 26"/>
                    <a:gd name="T3" fmla="*/ 0 h 24"/>
                    <a:gd name="T4" fmla="*/ 21 w 26"/>
                    <a:gd name="T5" fmla="*/ 6 h 24"/>
                    <a:gd name="T6" fmla="*/ 18 w 26"/>
                    <a:gd name="T7" fmla="*/ 8 h 24"/>
                    <a:gd name="T8" fmla="*/ 15 w 26"/>
                    <a:gd name="T9" fmla="*/ 11 h 24"/>
                    <a:gd name="T10" fmla="*/ 13 w 26"/>
                    <a:gd name="T11" fmla="*/ 14 h 24"/>
                    <a:gd name="T12" fmla="*/ 10 w 26"/>
                    <a:gd name="T13" fmla="*/ 16 h 24"/>
                    <a:gd name="T14" fmla="*/ 8 w 26"/>
                    <a:gd name="T15" fmla="*/ 16 h 24"/>
                    <a:gd name="T16" fmla="*/ 5 w 26"/>
                    <a:gd name="T17" fmla="*/ 19 h 24"/>
                    <a:gd name="T18" fmla="*/ 0 w 26"/>
                    <a:gd name="T19" fmla="*/ 21 h 24"/>
                    <a:gd name="T20" fmla="*/ 2 w 26"/>
                    <a:gd name="T21" fmla="*/ 24 h 24"/>
                    <a:gd name="T22" fmla="*/ 5 w 26"/>
                    <a:gd name="T23" fmla="*/ 21 h 24"/>
                    <a:gd name="T24" fmla="*/ 10 w 26"/>
                    <a:gd name="T25" fmla="*/ 21 h 24"/>
                    <a:gd name="T26" fmla="*/ 13 w 26"/>
                    <a:gd name="T27" fmla="*/ 19 h 24"/>
                    <a:gd name="T28" fmla="*/ 15 w 26"/>
                    <a:gd name="T29" fmla="*/ 16 h 24"/>
                    <a:gd name="T30" fmla="*/ 18 w 26"/>
                    <a:gd name="T31" fmla="*/ 14 h 24"/>
                    <a:gd name="T32" fmla="*/ 21 w 26"/>
                    <a:gd name="T33" fmla="*/ 11 h 24"/>
                    <a:gd name="T34" fmla="*/ 23 w 26"/>
                    <a:gd name="T35" fmla="*/ 6 h 24"/>
                    <a:gd name="T36" fmla="*/ 26 w 26"/>
                    <a:gd name="T37" fmla="*/ 3 h 24"/>
                    <a:gd name="T38" fmla="*/ 26 w 26"/>
                    <a:gd name="T39" fmla="*/ 3 h 24"/>
                    <a:gd name="T40" fmla="*/ 21 w 26"/>
                    <a:gd name="T41" fmla="*/ 0 h 2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6"/>
                    <a:gd name="T64" fmla="*/ 0 h 24"/>
                    <a:gd name="T65" fmla="*/ 26 w 26"/>
                    <a:gd name="T66" fmla="*/ 24 h 2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6" h="24">
                      <a:moveTo>
                        <a:pt x="21" y="0"/>
                      </a:moveTo>
                      <a:lnTo>
                        <a:pt x="21" y="0"/>
                      </a:lnTo>
                      <a:lnTo>
                        <a:pt x="21" y="6"/>
                      </a:lnTo>
                      <a:lnTo>
                        <a:pt x="18" y="8"/>
                      </a:lnTo>
                      <a:lnTo>
                        <a:pt x="15" y="11"/>
                      </a:lnTo>
                      <a:lnTo>
                        <a:pt x="13" y="14"/>
                      </a:lnTo>
                      <a:lnTo>
                        <a:pt x="10" y="16"/>
                      </a:lnTo>
                      <a:lnTo>
                        <a:pt x="8" y="16"/>
                      </a:lnTo>
                      <a:lnTo>
                        <a:pt x="5" y="19"/>
                      </a:lnTo>
                      <a:lnTo>
                        <a:pt x="0" y="21"/>
                      </a:lnTo>
                      <a:lnTo>
                        <a:pt x="2" y="24"/>
                      </a:lnTo>
                      <a:lnTo>
                        <a:pt x="5" y="21"/>
                      </a:lnTo>
                      <a:lnTo>
                        <a:pt x="10" y="21"/>
                      </a:lnTo>
                      <a:lnTo>
                        <a:pt x="13" y="19"/>
                      </a:lnTo>
                      <a:lnTo>
                        <a:pt x="15" y="16"/>
                      </a:lnTo>
                      <a:lnTo>
                        <a:pt x="18" y="14"/>
                      </a:lnTo>
                      <a:lnTo>
                        <a:pt x="21" y="11"/>
                      </a:lnTo>
                      <a:lnTo>
                        <a:pt x="23" y="6"/>
                      </a:lnTo>
                      <a:lnTo>
                        <a:pt x="26" y="3"/>
                      </a:lnTo>
                      <a:lnTo>
                        <a:pt x="21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61" name="Freeform 297"/>
                <p:cNvSpPr>
                  <a:spLocks/>
                </p:cNvSpPr>
                <p:nvPr/>
              </p:nvSpPr>
              <p:spPr bwMode="auto">
                <a:xfrm>
                  <a:off x="3600" y="1930"/>
                  <a:ext cx="21" cy="29"/>
                </a:xfrm>
                <a:custGeom>
                  <a:avLst/>
                  <a:gdLst>
                    <a:gd name="T0" fmla="*/ 15 w 21"/>
                    <a:gd name="T1" fmla="*/ 0 h 29"/>
                    <a:gd name="T2" fmla="*/ 15 w 21"/>
                    <a:gd name="T3" fmla="*/ 0 h 29"/>
                    <a:gd name="T4" fmla="*/ 15 w 21"/>
                    <a:gd name="T5" fmla="*/ 3 h 29"/>
                    <a:gd name="T6" fmla="*/ 13 w 21"/>
                    <a:gd name="T7" fmla="*/ 8 h 29"/>
                    <a:gd name="T8" fmla="*/ 13 w 21"/>
                    <a:gd name="T9" fmla="*/ 11 h 29"/>
                    <a:gd name="T10" fmla="*/ 10 w 21"/>
                    <a:gd name="T11" fmla="*/ 13 h 29"/>
                    <a:gd name="T12" fmla="*/ 8 w 21"/>
                    <a:gd name="T13" fmla="*/ 19 h 29"/>
                    <a:gd name="T14" fmla="*/ 5 w 21"/>
                    <a:gd name="T15" fmla="*/ 21 h 29"/>
                    <a:gd name="T16" fmla="*/ 2 w 21"/>
                    <a:gd name="T17" fmla="*/ 24 h 29"/>
                    <a:gd name="T18" fmla="*/ 0 w 21"/>
                    <a:gd name="T19" fmla="*/ 26 h 29"/>
                    <a:gd name="T20" fmla="*/ 5 w 21"/>
                    <a:gd name="T21" fmla="*/ 29 h 29"/>
                    <a:gd name="T22" fmla="*/ 8 w 21"/>
                    <a:gd name="T23" fmla="*/ 26 h 29"/>
                    <a:gd name="T24" fmla="*/ 8 w 21"/>
                    <a:gd name="T25" fmla="*/ 24 h 29"/>
                    <a:gd name="T26" fmla="*/ 10 w 21"/>
                    <a:gd name="T27" fmla="*/ 21 h 29"/>
                    <a:gd name="T28" fmla="*/ 13 w 21"/>
                    <a:gd name="T29" fmla="*/ 16 h 29"/>
                    <a:gd name="T30" fmla="*/ 15 w 21"/>
                    <a:gd name="T31" fmla="*/ 13 h 29"/>
                    <a:gd name="T32" fmla="*/ 18 w 21"/>
                    <a:gd name="T33" fmla="*/ 8 h 29"/>
                    <a:gd name="T34" fmla="*/ 18 w 21"/>
                    <a:gd name="T35" fmla="*/ 5 h 29"/>
                    <a:gd name="T36" fmla="*/ 21 w 21"/>
                    <a:gd name="T37" fmla="*/ 0 h 29"/>
                    <a:gd name="T38" fmla="*/ 21 w 21"/>
                    <a:gd name="T39" fmla="*/ 0 h 29"/>
                    <a:gd name="T40" fmla="*/ 15 w 21"/>
                    <a:gd name="T41" fmla="*/ 0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29"/>
                    <a:gd name="T65" fmla="*/ 21 w 21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29">
                      <a:moveTo>
                        <a:pt x="15" y="0"/>
                      </a:moveTo>
                      <a:lnTo>
                        <a:pt x="15" y="0"/>
                      </a:lnTo>
                      <a:lnTo>
                        <a:pt x="15" y="3"/>
                      </a:lnTo>
                      <a:lnTo>
                        <a:pt x="13" y="8"/>
                      </a:lnTo>
                      <a:lnTo>
                        <a:pt x="13" y="11"/>
                      </a:lnTo>
                      <a:lnTo>
                        <a:pt x="10" y="13"/>
                      </a:lnTo>
                      <a:lnTo>
                        <a:pt x="8" y="19"/>
                      </a:lnTo>
                      <a:lnTo>
                        <a:pt x="5" y="21"/>
                      </a:lnTo>
                      <a:lnTo>
                        <a:pt x="2" y="24"/>
                      </a:lnTo>
                      <a:lnTo>
                        <a:pt x="0" y="26"/>
                      </a:lnTo>
                      <a:lnTo>
                        <a:pt x="5" y="29"/>
                      </a:lnTo>
                      <a:lnTo>
                        <a:pt x="8" y="26"/>
                      </a:lnTo>
                      <a:lnTo>
                        <a:pt x="8" y="24"/>
                      </a:lnTo>
                      <a:lnTo>
                        <a:pt x="10" y="21"/>
                      </a:lnTo>
                      <a:lnTo>
                        <a:pt x="13" y="16"/>
                      </a:lnTo>
                      <a:lnTo>
                        <a:pt x="15" y="13"/>
                      </a:lnTo>
                      <a:lnTo>
                        <a:pt x="18" y="8"/>
                      </a:lnTo>
                      <a:lnTo>
                        <a:pt x="18" y="5"/>
                      </a:lnTo>
                      <a:lnTo>
                        <a:pt x="21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62" name="Freeform 298"/>
                <p:cNvSpPr>
                  <a:spLocks/>
                </p:cNvSpPr>
                <p:nvPr/>
              </p:nvSpPr>
              <p:spPr bwMode="auto">
                <a:xfrm>
                  <a:off x="3608" y="1904"/>
                  <a:ext cx="13" cy="26"/>
                </a:xfrm>
                <a:custGeom>
                  <a:avLst/>
                  <a:gdLst>
                    <a:gd name="T0" fmla="*/ 0 w 13"/>
                    <a:gd name="T1" fmla="*/ 3 h 26"/>
                    <a:gd name="T2" fmla="*/ 0 w 13"/>
                    <a:gd name="T3" fmla="*/ 3 h 26"/>
                    <a:gd name="T4" fmla="*/ 2 w 13"/>
                    <a:gd name="T5" fmla="*/ 5 h 26"/>
                    <a:gd name="T6" fmla="*/ 5 w 13"/>
                    <a:gd name="T7" fmla="*/ 8 h 26"/>
                    <a:gd name="T8" fmla="*/ 5 w 13"/>
                    <a:gd name="T9" fmla="*/ 11 h 26"/>
                    <a:gd name="T10" fmla="*/ 7 w 13"/>
                    <a:gd name="T11" fmla="*/ 13 h 26"/>
                    <a:gd name="T12" fmla="*/ 7 w 13"/>
                    <a:gd name="T13" fmla="*/ 16 h 26"/>
                    <a:gd name="T14" fmla="*/ 7 w 13"/>
                    <a:gd name="T15" fmla="*/ 21 h 26"/>
                    <a:gd name="T16" fmla="*/ 7 w 13"/>
                    <a:gd name="T17" fmla="*/ 24 h 26"/>
                    <a:gd name="T18" fmla="*/ 7 w 13"/>
                    <a:gd name="T19" fmla="*/ 26 h 26"/>
                    <a:gd name="T20" fmla="*/ 13 w 13"/>
                    <a:gd name="T21" fmla="*/ 26 h 26"/>
                    <a:gd name="T22" fmla="*/ 13 w 13"/>
                    <a:gd name="T23" fmla="*/ 24 h 26"/>
                    <a:gd name="T24" fmla="*/ 13 w 13"/>
                    <a:gd name="T25" fmla="*/ 18 h 26"/>
                    <a:gd name="T26" fmla="*/ 10 w 13"/>
                    <a:gd name="T27" fmla="*/ 16 h 26"/>
                    <a:gd name="T28" fmla="*/ 10 w 13"/>
                    <a:gd name="T29" fmla="*/ 13 h 26"/>
                    <a:gd name="T30" fmla="*/ 7 w 13"/>
                    <a:gd name="T31" fmla="*/ 8 h 26"/>
                    <a:gd name="T32" fmla="*/ 7 w 13"/>
                    <a:gd name="T33" fmla="*/ 5 h 26"/>
                    <a:gd name="T34" fmla="*/ 5 w 13"/>
                    <a:gd name="T35" fmla="*/ 3 h 26"/>
                    <a:gd name="T36" fmla="*/ 2 w 13"/>
                    <a:gd name="T37" fmla="*/ 0 h 26"/>
                    <a:gd name="T38" fmla="*/ 2 w 13"/>
                    <a:gd name="T39" fmla="*/ 0 h 26"/>
                    <a:gd name="T40" fmla="*/ 0 w 13"/>
                    <a:gd name="T41" fmla="*/ 3 h 2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"/>
                    <a:gd name="T64" fmla="*/ 0 h 26"/>
                    <a:gd name="T65" fmla="*/ 13 w 13"/>
                    <a:gd name="T66" fmla="*/ 26 h 2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" h="26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2" y="5"/>
                      </a:lnTo>
                      <a:lnTo>
                        <a:pt x="5" y="8"/>
                      </a:lnTo>
                      <a:lnTo>
                        <a:pt x="5" y="11"/>
                      </a:lnTo>
                      <a:lnTo>
                        <a:pt x="7" y="13"/>
                      </a:lnTo>
                      <a:lnTo>
                        <a:pt x="7" y="16"/>
                      </a:lnTo>
                      <a:lnTo>
                        <a:pt x="7" y="21"/>
                      </a:lnTo>
                      <a:lnTo>
                        <a:pt x="7" y="24"/>
                      </a:lnTo>
                      <a:lnTo>
                        <a:pt x="7" y="26"/>
                      </a:lnTo>
                      <a:lnTo>
                        <a:pt x="13" y="26"/>
                      </a:lnTo>
                      <a:lnTo>
                        <a:pt x="13" y="24"/>
                      </a:lnTo>
                      <a:lnTo>
                        <a:pt x="13" y="18"/>
                      </a:lnTo>
                      <a:lnTo>
                        <a:pt x="10" y="16"/>
                      </a:lnTo>
                      <a:lnTo>
                        <a:pt x="10" y="13"/>
                      </a:lnTo>
                      <a:lnTo>
                        <a:pt x="7" y="8"/>
                      </a:lnTo>
                      <a:lnTo>
                        <a:pt x="7" y="5"/>
                      </a:lnTo>
                      <a:lnTo>
                        <a:pt x="5" y="3"/>
                      </a:lnTo>
                      <a:lnTo>
                        <a:pt x="2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63" name="Freeform 299"/>
                <p:cNvSpPr>
                  <a:spLocks/>
                </p:cNvSpPr>
                <p:nvPr/>
              </p:nvSpPr>
              <p:spPr bwMode="auto">
                <a:xfrm>
                  <a:off x="3584" y="1894"/>
                  <a:ext cx="26" cy="13"/>
                </a:xfrm>
                <a:custGeom>
                  <a:avLst/>
                  <a:gdLst>
                    <a:gd name="T0" fmla="*/ 0 w 26"/>
                    <a:gd name="T1" fmla="*/ 5 h 13"/>
                    <a:gd name="T2" fmla="*/ 0 w 26"/>
                    <a:gd name="T3" fmla="*/ 5 h 13"/>
                    <a:gd name="T4" fmla="*/ 3 w 26"/>
                    <a:gd name="T5" fmla="*/ 5 h 13"/>
                    <a:gd name="T6" fmla="*/ 5 w 26"/>
                    <a:gd name="T7" fmla="*/ 5 h 13"/>
                    <a:gd name="T8" fmla="*/ 8 w 26"/>
                    <a:gd name="T9" fmla="*/ 5 h 13"/>
                    <a:gd name="T10" fmla="*/ 13 w 26"/>
                    <a:gd name="T11" fmla="*/ 5 h 13"/>
                    <a:gd name="T12" fmla="*/ 16 w 26"/>
                    <a:gd name="T13" fmla="*/ 7 h 13"/>
                    <a:gd name="T14" fmla="*/ 18 w 26"/>
                    <a:gd name="T15" fmla="*/ 7 h 13"/>
                    <a:gd name="T16" fmla="*/ 21 w 26"/>
                    <a:gd name="T17" fmla="*/ 10 h 13"/>
                    <a:gd name="T18" fmla="*/ 24 w 26"/>
                    <a:gd name="T19" fmla="*/ 13 h 13"/>
                    <a:gd name="T20" fmla="*/ 26 w 26"/>
                    <a:gd name="T21" fmla="*/ 10 h 13"/>
                    <a:gd name="T22" fmla="*/ 24 w 26"/>
                    <a:gd name="T23" fmla="*/ 7 h 13"/>
                    <a:gd name="T24" fmla="*/ 21 w 26"/>
                    <a:gd name="T25" fmla="*/ 5 h 13"/>
                    <a:gd name="T26" fmla="*/ 16 w 26"/>
                    <a:gd name="T27" fmla="*/ 2 h 13"/>
                    <a:gd name="T28" fmla="*/ 13 w 26"/>
                    <a:gd name="T29" fmla="*/ 2 h 13"/>
                    <a:gd name="T30" fmla="*/ 10 w 26"/>
                    <a:gd name="T31" fmla="*/ 2 h 13"/>
                    <a:gd name="T32" fmla="*/ 5 w 26"/>
                    <a:gd name="T33" fmla="*/ 0 h 13"/>
                    <a:gd name="T34" fmla="*/ 3 w 26"/>
                    <a:gd name="T35" fmla="*/ 0 h 13"/>
                    <a:gd name="T36" fmla="*/ 0 w 26"/>
                    <a:gd name="T37" fmla="*/ 0 h 13"/>
                    <a:gd name="T38" fmla="*/ 0 w 26"/>
                    <a:gd name="T39" fmla="*/ 0 h 13"/>
                    <a:gd name="T40" fmla="*/ 0 w 26"/>
                    <a:gd name="T41" fmla="*/ 5 h 1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6"/>
                    <a:gd name="T64" fmla="*/ 0 h 13"/>
                    <a:gd name="T65" fmla="*/ 26 w 26"/>
                    <a:gd name="T66" fmla="*/ 13 h 1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6" h="13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13" y="5"/>
                      </a:lnTo>
                      <a:lnTo>
                        <a:pt x="16" y="7"/>
                      </a:lnTo>
                      <a:lnTo>
                        <a:pt x="18" y="7"/>
                      </a:lnTo>
                      <a:lnTo>
                        <a:pt x="21" y="10"/>
                      </a:lnTo>
                      <a:lnTo>
                        <a:pt x="24" y="13"/>
                      </a:lnTo>
                      <a:lnTo>
                        <a:pt x="26" y="10"/>
                      </a:lnTo>
                      <a:lnTo>
                        <a:pt x="24" y="7"/>
                      </a:lnTo>
                      <a:lnTo>
                        <a:pt x="21" y="5"/>
                      </a:lnTo>
                      <a:lnTo>
                        <a:pt x="16" y="2"/>
                      </a:lnTo>
                      <a:lnTo>
                        <a:pt x="13" y="2"/>
                      </a:lnTo>
                      <a:lnTo>
                        <a:pt x="10" y="2"/>
                      </a:lnTo>
                      <a:lnTo>
                        <a:pt x="5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64" name="Freeform 300"/>
                <p:cNvSpPr>
                  <a:spLocks/>
                </p:cNvSpPr>
                <p:nvPr/>
              </p:nvSpPr>
              <p:spPr bwMode="auto">
                <a:xfrm>
                  <a:off x="3574" y="1896"/>
                  <a:ext cx="44" cy="76"/>
                </a:xfrm>
                <a:custGeom>
                  <a:avLst/>
                  <a:gdLst>
                    <a:gd name="T0" fmla="*/ 15 w 44"/>
                    <a:gd name="T1" fmla="*/ 76 h 76"/>
                    <a:gd name="T2" fmla="*/ 23 w 44"/>
                    <a:gd name="T3" fmla="*/ 71 h 76"/>
                    <a:gd name="T4" fmla="*/ 28 w 44"/>
                    <a:gd name="T5" fmla="*/ 63 h 76"/>
                    <a:gd name="T6" fmla="*/ 39 w 44"/>
                    <a:gd name="T7" fmla="*/ 50 h 76"/>
                    <a:gd name="T8" fmla="*/ 44 w 44"/>
                    <a:gd name="T9" fmla="*/ 34 h 76"/>
                    <a:gd name="T10" fmla="*/ 41 w 44"/>
                    <a:gd name="T11" fmla="*/ 21 h 76"/>
                    <a:gd name="T12" fmla="*/ 36 w 44"/>
                    <a:gd name="T13" fmla="*/ 8 h 76"/>
                    <a:gd name="T14" fmla="*/ 26 w 44"/>
                    <a:gd name="T15" fmla="*/ 3 h 76"/>
                    <a:gd name="T16" fmla="*/ 15 w 44"/>
                    <a:gd name="T17" fmla="*/ 0 h 76"/>
                    <a:gd name="T18" fmla="*/ 15 w 44"/>
                    <a:gd name="T19" fmla="*/ 3 h 76"/>
                    <a:gd name="T20" fmla="*/ 13 w 44"/>
                    <a:gd name="T21" fmla="*/ 3 h 76"/>
                    <a:gd name="T22" fmla="*/ 5 w 44"/>
                    <a:gd name="T23" fmla="*/ 19 h 76"/>
                    <a:gd name="T24" fmla="*/ 2 w 44"/>
                    <a:gd name="T25" fmla="*/ 24 h 76"/>
                    <a:gd name="T26" fmla="*/ 0 w 44"/>
                    <a:gd name="T27" fmla="*/ 32 h 76"/>
                    <a:gd name="T28" fmla="*/ 0 w 44"/>
                    <a:gd name="T29" fmla="*/ 47 h 76"/>
                    <a:gd name="T30" fmla="*/ 0 w 44"/>
                    <a:gd name="T31" fmla="*/ 60 h 76"/>
                    <a:gd name="T32" fmla="*/ 7 w 44"/>
                    <a:gd name="T33" fmla="*/ 68 h 76"/>
                    <a:gd name="T34" fmla="*/ 15 w 44"/>
                    <a:gd name="T35" fmla="*/ 76 h 7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44"/>
                    <a:gd name="T55" fmla="*/ 0 h 76"/>
                    <a:gd name="T56" fmla="*/ 44 w 44"/>
                    <a:gd name="T57" fmla="*/ 76 h 76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44" h="76">
                      <a:moveTo>
                        <a:pt x="15" y="76"/>
                      </a:moveTo>
                      <a:lnTo>
                        <a:pt x="23" y="71"/>
                      </a:lnTo>
                      <a:lnTo>
                        <a:pt x="28" y="63"/>
                      </a:lnTo>
                      <a:lnTo>
                        <a:pt x="39" y="50"/>
                      </a:lnTo>
                      <a:lnTo>
                        <a:pt x="44" y="34"/>
                      </a:lnTo>
                      <a:lnTo>
                        <a:pt x="41" y="21"/>
                      </a:lnTo>
                      <a:lnTo>
                        <a:pt x="36" y="8"/>
                      </a:lnTo>
                      <a:lnTo>
                        <a:pt x="26" y="3"/>
                      </a:lnTo>
                      <a:lnTo>
                        <a:pt x="15" y="0"/>
                      </a:lnTo>
                      <a:lnTo>
                        <a:pt x="15" y="3"/>
                      </a:lnTo>
                      <a:lnTo>
                        <a:pt x="13" y="3"/>
                      </a:lnTo>
                      <a:lnTo>
                        <a:pt x="5" y="19"/>
                      </a:lnTo>
                      <a:lnTo>
                        <a:pt x="2" y="24"/>
                      </a:lnTo>
                      <a:lnTo>
                        <a:pt x="0" y="32"/>
                      </a:lnTo>
                      <a:lnTo>
                        <a:pt x="0" y="47"/>
                      </a:lnTo>
                      <a:lnTo>
                        <a:pt x="0" y="60"/>
                      </a:lnTo>
                      <a:lnTo>
                        <a:pt x="7" y="68"/>
                      </a:lnTo>
                      <a:lnTo>
                        <a:pt x="15" y="76"/>
                      </a:lnTo>
                      <a:close/>
                    </a:path>
                  </a:pathLst>
                </a:custGeom>
                <a:solidFill>
                  <a:srgbClr val="92ADB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65" name="Freeform 301"/>
                <p:cNvSpPr>
                  <a:spLocks/>
                </p:cNvSpPr>
                <p:nvPr/>
              </p:nvSpPr>
              <p:spPr bwMode="auto">
                <a:xfrm>
                  <a:off x="3589" y="1956"/>
                  <a:ext cx="16" cy="19"/>
                </a:xfrm>
                <a:custGeom>
                  <a:avLst/>
                  <a:gdLst>
                    <a:gd name="T0" fmla="*/ 11 w 16"/>
                    <a:gd name="T1" fmla="*/ 0 h 19"/>
                    <a:gd name="T2" fmla="*/ 11 w 16"/>
                    <a:gd name="T3" fmla="*/ 0 h 19"/>
                    <a:gd name="T4" fmla="*/ 11 w 16"/>
                    <a:gd name="T5" fmla="*/ 3 h 19"/>
                    <a:gd name="T6" fmla="*/ 8 w 16"/>
                    <a:gd name="T7" fmla="*/ 6 h 19"/>
                    <a:gd name="T8" fmla="*/ 8 w 16"/>
                    <a:gd name="T9" fmla="*/ 8 h 19"/>
                    <a:gd name="T10" fmla="*/ 5 w 16"/>
                    <a:gd name="T11" fmla="*/ 8 h 19"/>
                    <a:gd name="T12" fmla="*/ 5 w 16"/>
                    <a:gd name="T13" fmla="*/ 11 h 19"/>
                    <a:gd name="T14" fmla="*/ 3 w 16"/>
                    <a:gd name="T15" fmla="*/ 11 h 19"/>
                    <a:gd name="T16" fmla="*/ 3 w 16"/>
                    <a:gd name="T17" fmla="*/ 14 h 19"/>
                    <a:gd name="T18" fmla="*/ 0 w 16"/>
                    <a:gd name="T19" fmla="*/ 16 h 19"/>
                    <a:gd name="T20" fmla="*/ 3 w 16"/>
                    <a:gd name="T21" fmla="*/ 19 h 19"/>
                    <a:gd name="T22" fmla="*/ 3 w 16"/>
                    <a:gd name="T23" fmla="*/ 16 h 19"/>
                    <a:gd name="T24" fmla="*/ 5 w 16"/>
                    <a:gd name="T25" fmla="*/ 14 h 19"/>
                    <a:gd name="T26" fmla="*/ 8 w 16"/>
                    <a:gd name="T27" fmla="*/ 14 h 19"/>
                    <a:gd name="T28" fmla="*/ 8 w 16"/>
                    <a:gd name="T29" fmla="*/ 11 h 19"/>
                    <a:gd name="T30" fmla="*/ 11 w 16"/>
                    <a:gd name="T31" fmla="*/ 8 h 19"/>
                    <a:gd name="T32" fmla="*/ 11 w 16"/>
                    <a:gd name="T33" fmla="*/ 8 h 19"/>
                    <a:gd name="T34" fmla="*/ 13 w 16"/>
                    <a:gd name="T35" fmla="*/ 6 h 19"/>
                    <a:gd name="T36" fmla="*/ 16 w 16"/>
                    <a:gd name="T37" fmla="*/ 3 h 19"/>
                    <a:gd name="T38" fmla="*/ 16 w 16"/>
                    <a:gd name="T39" fmla="*/ 3 h 19"/>
                    <a:gd name="T40" fmla="*/ 11 w 16"/>
                    <a:gd name="T41" fmla="*/ 0 h 1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19"/>
                    <a:gd name="T65" fmla="*/ 16 w 16"/>
                    <a:gd name="T66" fmla="*/ 19 h 1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19">
                      <a:moveTo>
                        <a:pt x="11" y="0"/>
                      </a:moveTo>
                      <a:lnTo>
                        <a:pt x="11" y="0"/>
                      </a:lnTo>
                      <a:lnTo>
                        <a:pt x="11" y="3"/>
                      </a:lnTo>
                      <a:lnTo>
                        <a:pt x="8" y="6"/>
                      </a:lnTo>
                      <a:lnTo>
                        <a:pt x="8" y="8"/>
                      </a:lnTo>
                      <a:lnTo>
                        <a:pt x="5" y="8"/>
                      </a:lnTo>
                      <a:lnTo>
                        <a:pt x="5" y="11"/>
                      </a:lnTo>
                      <a:lnTo>
                        <a:pt x="3" y="11"/>
                      </a:lnTo>
                      <a:lnTo>
                        <a:pt x="3" y="14"/>
                      </a:lnTo>
                      <a:lnTo>
                        <a:pt x="0" y="16"/>
                      </a:lnTo>
                      <a:lnTo>
                        <a:pt x="3" y="19"/>
                      </a:lnTo>
                      <a:lnTo>
                        <a:pt x="3" y="16"/>
                      </a:lnTo>
                      <a:lnTo>
                        <a:pt x="5" y="14"/>
                      </a:lnTo>
                      <a:lnTo>
                        <a:pt x="8" y="14"/>
                      </a:lnTo>
                      <a:lnTo>
                        <a:pt x="8" y="11"/>
                      </a:lnTo>
                      <a:lnTo>
                        <a:pt x="11" y="8"/>
                      </a:lnTo>
                      <a:lnTo>
                        <a:pt x="13" y="6"/>
                      </a:lnTo>
                      <a:lnTo>
                        <a:pt x="16" y="3"/>
                      </a:lnTo>
                      <a:lnTo>
                        <a:pt x="11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66" name="Freeform 302"/>
                <p:cNvSpPr>
                  <a:spLocks/>
                </p:cNvSpPr>
                <p:nvPr/>
              </p:nvSpPr>
              <p:spPr bwMode="auto">
                <a:xfrm>
                  <a:off x="3600" y="1930"/>
                  <a:ext cx="21" cy="29"/>
                </a:xfrm>
                <a:custGeom>
                  <a:avLst/>
                  <a:gdLst>
                    <a:gd name="T0" fmla="*/ 15 w 21"/>
                    <a:gd name="T1" fmla="*/ 0 h 29"/>
                    <a:gd name="T2" fmla="*/ 15 w 21"/>
                    <a:gd name="T3" fmla="*/ 0 h 29"/>
                    <a:gd name="T4" fmla="*/ 15 w 21"/>
                    <a:gd name="T5" fmla="*/ 3 h 29"/>
                    <a:gd name="T6" fmla="*/ 13 w 21"/>
                    <a:gd name="T7" fmla="*/ 8 h 29"/>
                    <a:gd name="T8" fmla="*/ 13 w 21"/>
                    <a:gd name="T9" fmla="*/ 11 h 29"/>
                    <a:gd name="T10" fmla="*/ 10 w 21"/>
                    <a:gd name="T11" fmla="*/ 13 h 29"/>
                    <a:gd name="T12" fmla="*/ 8 w 21"/>
                    <a:gd name="T13" fmla="*/ 19 h 29"/>
                    <a:gd name="T14" fmla="*/ 5 w 21"/>
                    <a:gd name="T15" fmla="*/ 21 h 29"/>
                    <a:gd name="T16" fmla="*/ 2 w 21"/>
                    <a:gd name="T17" fmla="*/ 24 h 29"/>
                    <a:gd name="T18" fmla="*/ 0 w 21"/>
                    <a:gd name="T19" fmla="*/ 26 h 29"/>
                    <a:gd name="T20" fmla="*/ 5 w 21"/>
                    <a:gd name="T21" fmla="*/ 29 h 29"/>
                    <a:gd name="T22" fmla="*/ 8 w 21"/>
                    <a:gd name="T23" fmla="*/ 26 h 29"/>
                    <a:gd name="T24" fmla="*/ 8 w 21"/>
                    <a:gd name="T25" fmla="*/ 24 h 29"/>
                    <a:gd name="T26" fmla="*/ 10 w 21"/>
                    <a:gd name="T27" fmla="*/ 21 h 29"/>
                    <a:gd name="T28" fmla="*/ 13 w 21"/>
                    <a:gd name="T29" fmla="*/ 16 h 29"/>
                    <a:gd name="T30" fmla="*/ 15 w 21"/>
                    <a:gd name="T31" fmla="*/ 13 h 29"/>
                    <a:gd name="T32" fmla="*/ 18 w 21"/>
                    <a:gd name="T33" fmla="*/ 8 h 29"/>
                    <a:gd name="T34" fmla="*/ 18 w 21"/>
                    <a:gd name="T35" fmla="*/ 5 h 29"/>
                    <a:gd name="T36" fmla="*/ 21 w 21"/>
                    <a:gd name="T37" fmla="*/ 0 h 29"/>
                    <a:gd name="T38" fmla="*/ 21 w 21"/>
                    <a:gd name="T39" fmla="*/ 0 h 29"/>
                    <a:gd name="T40" fmla="*/ 15 w 21"/>
                    <a:gd name="T41" fmla="*/ 0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29"/>
                    <a:gd name="T65" fmla="*/ 21 w 21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29">
                      <a:moveTo>
                        <a:pt x="15" y="0"/>
                      </a:moveTo>
                      <a:lnTo>
                        <a:pt x="15" y="0"/>
                      </a:lnTo>
                      <a:lnTo>
                        <a:pt x="15" y="3"/>
                      </a:lnTo>
                      <a:lnTo>
                        <a:pt x="13" y="8"/>
                      </a:lnTo>
                      <a:lnTo>
                        <a:pt x="13" y="11"/>
                      </a:lnTo>
                      <a:lnTo>
                        <a:pt x="10" y="13"/>
                      </a:lnTo>
                      <a:lnTo>
                        <a:pt x="8" y="19"/>
                      </a:lnTo>
                      <a:lnTo>
                        <a:pt x="5" y="21"/>
                      </a:lnTo>
                      <a:lnTo>
                        <a:pt x="2" y="24"/>
                      </a:lnTo>
                      <a:lnTo>
                        <a:pt x="0" y="26"/>
                      </a:lnTo>
                      <a:lnTo>
                        <a:pt x="5" y="29"/>
                      </a:lnTo>
                      <a:lnTo>
                        <a:pt x="8" y="26"/>
                      </a:lnTo>
                      <a:lnTo>
                        <a:pt x="8" y="24"/>
                      </a:lnTo>
                      <a:lnTo>
                        <a:pt x="10" y="21"/>
                      </a:lnTo>
                      <a:lnTo>
                        <a:pt x="13" y="16"/>
                      </a:lnTo>
                      <a:lnTo>
                        <a:pt x="15" y="13"/>
                      </a:lnTo>
                      <a:lnTo>
                        <a:pt x="18" y="8"/>
                      </a:lnTo>
                      <a:lnTo>
                        <a:pt x="18" y="5"/>
                      </a:lnTo>
                      <a:lnTo>
                        <a:pt x="21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67" name="Freeform 303"/>
                <p:cNvSpPr>
                  <a:spLocks/>
                </p:cNvSpPr>
                <p:nvPr/>
              </p:nvSpPr>
              <p:spPr bwMode="auto">
                <a:xfrm>
                  <a:off x="3608" y="1904"/>
                  <a:ext cx="13" cy="26"/>
                </a:xfrm>
                <a:custGeom>
                  <a:avLst/>
                  <a:gdLst>
                    <a:gd name="T0" fmla="*/ 0 w 13"/>
                    <a:gd name="T1" fmla="*/ 3 h 26"/>
                    <a:gd name="T2" fmla="*/ 0 w 13"/>
                    <a:gd name="T3" fmla="*/ 3 h 26"/>
                    <a:gd name="T4" fmla="*/ 2 w 13"/>
                    <a:gd name="T5" fmla="*/ 5 h 26"/>
                    <a:gd name="T6" fmla="*/ 5 w 13"/>
                    <a:gd name="T7" fmla="*/ 8 h 26"/>
                    <a:gd name="T8" fmla="*/ 5 w 13"/>
                    <a:gd name="T9" fmla="*/ 11 h 26"/>
                    <a:gd name="T10" fmla="*/ 7 w 13"/>
                    <a:gd name="T11" fmla="*/ 13 h 26"/>
                    <a:gd name="T12" fmla="*/ 7 w 13"/>
                    <a:gd name="T13" fmla="*/ 16 h 26"/>
                    <a:gd name="T14" fmla="*/ 7 w 13"/>
                    <a:gd name="T15" fmla="*/ 21 h 26"/>
                    <a:gd name="T16" fmla="*/ 7 w 13"/>
                    <a:gd name="T17" fmla="*/ 24 h 26"/>
                    <a:gd name="T18" fmla="*/ 7 w 13"/>
                    <a:gd name="T19" fmla="*/ 26 h 26"/>
                    <a:gd name="T20" fmla="*/ 13 w 13"/>
                    <a:gd name="T21" fmla="*/ 26 h 26"/>
                    <a:gd name="T22" fmla="*/ 13 w 13"/>
                    <a:gd name="T23" fmla="*/ 24 h 26"/>
                    <a:gd name="T24" fmla="*/ 13 w 13"/>
                    <a:gd name="T25" fmla="*/ 18 h 26"/>
                    <a:gd name="T26" fmla="*/ 10 w 13"/>
                    <a:gd name="T27" fmla="*/ 16 h 26"/>
                    <a:gd name="T28" fmla="*/ 10 w 13"/>
                    <a:gd name="T29" fmla="*/ 13 h 26"/>
                    <a:gd name="T30" fmla="*/ 7 w 13"/>
                    <a:gd name="T31" fmla="*/ 8 h 26"/>
                    <a:gd name="T32" fmla="*/ 7 w 13"/>
                    <a:gd name="T33" fmla="*/ 5 h 26"/>
                    <a:gd name="T34" fmla="*/ 5 w 13"/>
                    <a:gd name="T35" fmla="*/ 3 h 26"/>
                    <a:gd name="T36" fmla="*/ 2 w 13"/>
                    <a:gd name="T37" fmla="*/ 0 h 26"/>
                    <a:gd name="T38" fmla="*/ 2 w 13"/>
                    <a:gd name="T39" fmla="*/ 0 h 26"/>
                    <a:gd name="T40" fmla="*/ 0 w 13"/>
                    <a:gd name="T41" fmla="*/ 3 h 2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"/>
                    <a:gd name="T64" fmla="*/ 0 h 26"/>
                    <a:gd name="T65" fmla="*/ 13 w 13"/>
                    <a:gd name="T66" fmla="*/ 26 h 2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" h="26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2" y="5"/>
                      </a:lnTo>
                      <a:lnTo>
                        <a:pt x="5" y="8"/>
                      </a:lnTo>
                      <a:lnTo>
                        <a:pt x="5" y="11"/>
                      </a:lnTo>
                      <a:lnTo>
                        <a:pt x="7" y="13"/>
                      </a:lnTo>
                      <a:lnTo>
                        <a:pt x="7" y="16"/>
                      </a:lnTo>
                      <a:lnTo>
                        <a:pt x="7" y="21"/>
                      </a:lnTo>
                      <a:lnTo>
                        <a:pt x="7" y="24"/>
                      </a:lnTo>
                      <a:lnTo>
                        <a:pt x="7" y="26"/>
                      </a:lnTo>
                      <a:lnTo>
                        <a:pt x="13" y="26"/>
                      </a:lnTo>
                      <a:lnTo>
                        <a:pt x="13" y="24"/>
                      </a:lnTo>
                      <a:lnTo>
                        <a:pt x="13" y="18"/>
                      </a:lnTo>
                      <a:lnTo>
                        <a:pt x="10" y="16"/>
                      </a:lnTo>
                      <a:lnTo>
                        <a:pt x="10" y="13"/>
                      </a:lnTo>
                      <a:lnTo>
                        <a:pt x="7" y="8"/>
                      </a:lnTo>
                      <a:lnTo>
                        <a:pt x="7" y="5"/>
                      </a:lnTo>
                      <a:lnTo>
                        <a:pt x="5" y="3"/>
                      </a:lnTo>
                      <a:lnTo>
                        <a:pt x="2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68" name="Freeform 304"/>
                <p:cNvSpPr>
                  <a:spLocks/>
                </p:cNvSpPr>
                <p:nvPr/>
              </p:nvSpPr>
              <p:spPr bwMode="auto">
                <a:xfrm>
                  <a:off x="3589" y="1894"/>
                  <a:ext cx="21" cy="13"/>
                </a:xfrm>
                <a:custGeom>
                  <a:avLst/>
                  <a:gdLst>
                    <a:gd name="T0" fmla="*/ 3 w 21"/>
                    <a:gd name="T1" fmla="*/ 5 h 13"/>
                    <a:gd name="T2" fmla="*/ 0 w 21"/>
                    <a:gd name="T3" fmla="*/ 5 h 13"/>
                    <a:gd name="T4" fmla="*/ 3 w 21"/>
                    <a:gd name="T5" fmla="*/ 5 h 13"/>
                    <a:gd name="T6" fmla="*/ 5 w 21"/>
                    <a:gd name="T7" fmla="*/ 5 h 13"/>
                    <a:gd name="T8" fmla="*/ 8 w 21"/>
                    <a:gd name="T9" fmla="*/ 5 h 13"/>
                    <a:gd name="T10" fmla="*/ 11 w 21"/>
                    <a:gd name="T11" fmla="*/ 7 h 13"/>
                    <a:gd name="T12" fmla="*/ 13 w 21"/>
                    <a:gd name="T13" fmla="*/ 7 h 13"/>
                    <a:gd name="T14" fmla="*/ 16 w 21"/>
                    <a:gd name="T15" fmla="*/ 10 h 13"/>
                    <a:gd name="T16" fmla="*/ 16 w 21"/>
                    <a:gd name="T17" fmla="*/ 10 h 13"/>
                    <a:gd name="T18" fmla="*/ 19 w 21"/>
                    <a:gd name="T19" fmla="*/ 13 h 13"/>
                    <a:gd name="T20" fmla="*/ 21 w 21"/>
                    <a:gd name="T21" fmla="*/ 10 h 13"/>
                    <a:gd name="T22" fmla="*/ 19 w 21"/>
                    <a:gd name="T23" fmla="*/ 7 h 13"/>
                    <a:gd name="T24" fmla="*/ 16 w 21"/>
                    <a:gd name="T25" fmla="*/ 5 h 13"/>
                    <a:gd name="T26" fmla="*/ 13 w 21"/>
                    <a:gd name="T27" fmla="*/ 5 h 13"/>
                    <a:gd name="T28" fmla="*/ 11 w 21"/>
                    <a:gd name="T29" fmla="*/ 2 h 13"/>
                    <a:gd name="T30" fmla="*/ 8 w 21"/>
                    <a:gd name="T31" fmla="*/ 2 h 13"/>
                    <a:gd name="T32" fmla="*/ 5 w 21"/>
                    <a:gd name="T33" fmla="*/ 2 h 13"/>
                    <a:gd name="T34" fmla="*/ 3 w 21"/>
                    <a:gd name="T35" fmla="*/ 2 h 13"/>
                    <a:gd name="T36" fmla="*/ 0 w 21"/>
                    <a:gd name="T37" fmla="*/ 0 h 13"/>
                    <a:gd name="T38" fmla="*/ 0 w 21"/>
                    <a:gd name="T39" fmla="*/ 2 h 13"/>
                    <a:gd name="T40" fmla="*/ 3 w 21"/>
                    <a:gd name="T41" fmla="*/ 5 h 1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13"/>
                    <a:gd name="T65" fmla="*/ 21 w 21"/>
                    <a:gd name="T66" fmla="*/ 13 h 1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13">
                      <a:moveTo>
                        <a:pt x="3" y="5"/>
                      </a:move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11" y="7"/>
                      </a:lnTo>
                      <a:lnTo>
                        <a:pt x="13" y="7"/>
                      </a:lnTo>
                      <a:lnTo>
                        <a:pt x="16" y="10"/>
                      </a:lnTo>
                      <a:lnTo>
                        <a:pt x="19" y="13"/>
                      </a:lnTo>
                      <a:lnTo>
                        <a:pt x="21" y="10"/>
                      </a:lnTo>
                      <a:lnTo>
                        <a:pt x="19" y="7"/>
                      </a:lnTo>
                      <a:lnTo>
                        <a:pt x="16" y="5"/>
                      </a:lnTo>
                      <a:lnTo>
                        <a:pt x="13" y="5"/>
                      </a:lnTo>
                      <a:lnTo>
                        <a:pt x="11" y="2"/>
                      </a:lnTo>
                      <a:lnTo>
                        <a:pt x="8" y="2"/>
                      </a:lnTo>
                      <a:lnTo>
                        <a:pt x="5" y="2"/>
                      </a:lnTo>
                      <a:lnTo>
                        <a:pt x="3" y="2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3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69" name="Freeform 305"/>
                <p:cNvSpPr>
                  <a:spLocks/>
                </p:cNvSpPr>
                <p:nvPr/>
              </p:nvSpPr>
              <p:spPr bwMode="auto">
                <a:xfrm>
                  <a:off x="3584" y="1896"/>
                  <a:ext cx="8" cy="5"/>
                </a:xfrm>
                <a:custGeom>
                  <a:avLst/>
                  <a:gdLst>
                    <a:gd name="T0" fmla="*/ 3 w 8"/>
                    <a:gd name="T1" fmla="*/ 5 h 5"/>
                    <a:gd name="T2" fmla="*/ 3 w 8"/>
                    <a:gd name="T3" fmla="*/ 5 h 5"/>
                    <a:gd name="T4" fmla="*/ 3 w 8"/>
                    <a:gd name="T5" fmla="*/ 5 h 5"/>
                    <a:gd name="T6" fmla="*/ 3 w 8"/>
                    <a:gd name="T7" fmla="*/ 5 h 5"/>
                    <a:gd name="T8" fmla="*/ 5 w 8"/>
                    <a:gd name="T9" fmla="*/ 3 h 5"/>
                    <a:gd name="T10" fmla="*/ 5 w 8"/>
                    <a:gd name="T11" fmla="*/ 3 h 5"/>
                    <a:gd name="T12" fmla="*/ 5 w 8"/>
                    <a:gd name="T13" fmla="*/ 3 h 5"/>
                    <a:gd name="T14" fmla="*/ 5 w 8"/>
                    <a:gd name="T15" fmla="*/ 3 h 5"/>
                    <a:gd name="T16" fmla="*/ 5 w 8"/>
                    <a:gd name="T17" fmla="*/ 3 h 5"/>
                    <a:gd name="T18" fmla="*/ 8 w 8"/>
                    <a:gd name="T19" fmla="*/ 3 h 5"/>
                    <a:gd name="T20" fmla="*/ 5 w 8"/>
                    <a:gd name="T21" fmla="*/ 0 h 5"/>
                    <a:gd name="T22" fmla="*/ 5 w 8"/>
                    <a:gd name="T23" fmla="*/ 0 h 5"/>
                    <a:gd name="T24" fmla="*/ 3 w 8"/>
                    <a:gd name="T25" fmla="*/ 0 h 5"/>
                    <a:gd name="T26" fmla="*/ 3 w 8"/>
                    <a:gd name="T27" fmla="*/ 0 h 5"/>
                    <a:gd name="T28" fmla="*/ 3 w 8"/>
                    <a:gd name="T29" fmla="*/ 0 h 5"/>
                    <a:gd name="T30" fmla="*/ 3 w 8"/>
                    <a:gd name="T31" fmla="*/ 0 h 5"/>
                    <a:gd name="T32" fmla="*/ 0 w 8"/>
                    <a:gd name="T33" fmla="*/ 3 h 5"/>
                    <a:gd name="T34" fmla="*/ 0 w 8"/>
                    <a:gd name="T35" fmla="*/ 3 h 5"/>
                    <a:gd name="T36" fmla="*/ 0 w 8"/>
                    <a:gd name="T37" fmla="*/ 3 h 5"/>
                    <a:gd name="T38" fmla="*/ 0 w 8"/>
                    <a:gd name="T39" fmla="*/ 3 h 5"/>
                    <a:gd name="T40" fmla="*/ 3 w 8"/>
                    <a:gd name="T41" fmla="*/ 5 h 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8"/>
                    <a:gd name="T64" fmla="*/ 0 h 5"/>
                    <a:gd name="T65" fmla="*/ 8 w 8"/>
                    <a:gd name="T66" fmla="*/ 5 h 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8" h="5">
                      <a:moveTo>
                        <a:pt x="3" y="5"/>
                      </a:moveTo>
                      <a:lnTo>
                        <a:pt x="3" y="5"/>
                      </a:lnTo>
                      <a:lnTo>
                        <a:pt x="5" y="3"/>
                      </a:lnTo>
                      <a:lnTo>
                        <a:pt x="8" y="3"/>
                      </a:lnTo>
                      <a:lnTo>
                        <a:pt x="5" y="0"/>
                      </a:lnTo>
                      <a:lnTo>
                        <a:pt x="3" y="0"/>
                      </a:lnTo>
                      <a:lnTo>
                        <a:pt x="0" y="3"/>
                      </a:lnTo>
                      <a:lnTo>
                        <a:pt x="3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70" name="Freeform 306"/>
                <p:cNvSpPr>
                  <a:spLocks/>
                </p:cNvSpPr>
                <p:nvPr/>
              </p:nvSpPr>
              <p:spPr bwMode="auto">
                <a:xfrm>
                  <a:off x="3571" y="1899"/>
                  <a:ext cx="16" cy="29"/>
                </a:xfrm>
                <a:custGeom>
                  <a:avLst/>
                  <a:gdLst>
                    <a:gd name="T0" fmla="*/ 5 w 16"/>
                    <a:gd name="T1" fmla="*/ 29 h 29"/>
                    <a:gd name="T2" fmla="*/ 5 w 16"/>
                    <a:gd name="T3" fmla="*/ 29 h 29"/>
                    <a:gd name="T4" fmla="*/ 5 w 16"/>
                    <a:gd name="T5" fmla="*/ 26 h 29"/>
                    <a:gd name="T6" fmla="*/ 5 w 16"/>
                    <a:gd name="T7" fmla="*/ 21 h 29"/>
                    <a:gd name="T8" fmla="*/ 8 w 16"/>
                    <a:gd name="T9" fmla="*/ 18 h 29"/>
                    <a:gd name="T10" fmla="*/ 8 w 16"/>
                    <a:gd name="T11" fmla="*/ 16 h 29"/>
                    <a:gd name="T12" fmla="*/ 10 w 16"/>
                    <a:gd name="T13" fmla="*/ 10 h 29"/>
                    <a:gd name="T14" fmla="*/ 13 w 16"/>
                    <a:gd name="T15" fmla="*/ 8 h 29"/>
                    <a:gd name="T16" fmla="*/ 13 w 16"/>
                    <a:gd name="T17" fmla="*/ 5 h 29"/>
                    <a:gd name="T18" fmla="*/ 16 w 16"/>
                    <a:gd name="T19" fmla="*/ 2 h 29"/>
                    <a:gd name="T20" fmla="*/ 13 w 16"/>
                    <a:gd name="T21" fmla="*/ 0 h 29"/>
                    <a:gd name="T22" fmla="*/ 10 w 16"/>
                    <a:gd name="T23" fmla="*/ 2 h 29"/>
                    <a:gd name="T24" fmla="*/ 10 w 16"/>
                    <a:gd name="T25" fmla="*/ 5 h 29"/>
                    <a:gd name="T26" fmla="*/ 8 w 16"/>
                    <a:gd name="T27" fmla="*/ 10 h 29"/>
                    <a:gd name="T28" fmla="*/ 5 w 16"/>
                    <a:gd name="T29" fmla="*/ 13 h 29"/>
                    <a:gd name="T30" fmla="*/ 3 w 16"/>
                    <a:gd name="T31" fmla="*/ 18 h 29"/>
                    <a:gd name="T32" fmla="*/ 3 w 16"/>
                    <a:gd name="T33" fmla="*/ 21 h 29"/>
                    <a:gd name="T34" fmla="*/ 0 w 16"/>
                    <a:gd name="T35" fmla="*/ 26 h 29"/>
                    <a:gd name="T36" fmla="*/ 0 w 16"/>
                    <a:gd name="T37" fmla="*/ 29 h 29"/>
                    <a:gd name="T38" fmla="*/ 0 w 16"/>
                    <a:gd name="T39" fmla="*/ 29 h 29"/>
                    <a:gd name="T40" fmla="*/ 5 w 16"/>
                    <a:gd name="T41" fmla="*/ 29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29"/>
                    <a:gd name="T65" fmla="*/ 16 w 16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29">
                      <a:moveTo>
                        <a:pt x="5" y="29"/>
                      </a:moveTo>
                      <a:lnTo>
                        <a:pt x="5" y="29"/>
                      </a:lnTo>
                      <a:lnTo>
                        <a:pt x="5" y="26"/>
                      </a:lnTo>
                      <a:lnTo>
                        <a:pt x="5" y="21"/>
                      </a:lnTo>
                      <a:lnTo>
                        <a:pt x="8" y="18"/>
                      </a:lnTo>
                      <a:lnTo>
                        <a:pt x="8" y="16"/>
                      </a:lnTo>
                      <a:lnTo>
                        <a:pt x="10" y="10"/>
                      </a:lnTo>
                      <a:lnTo>
                        <a:pt x="13" y="8"/>
                      </a:lnTo>
                      <a:lnTo>
                        <a:pt x="13" y="5"/>
                      </a:lnTo>
                      <a:lnTo>
                        <a:pt x="16" y="2"/>
                      </a:lnTo>
                      <a:lnTo>
                        <a:pt x="13" y="0"/>
                      </a:lnTo>
                      <a:lnTo>
                        <a:pt x="10" y="2"/>
                      </a:lnTo>
                      <a:lnTo>
                        <a:pt x="10" y="5"/>
                      </a:lnTo>
                      <a:lnTo>
                        <a:pt x="8" y="10"/>
                      </a:lnTo>
                      <a:lnTo>
                        <a:pt x="5" y="13"/>
                      </a:lnTo>
                      <a:lnTo>
                        <a:pt x="3" y="18"/>
                      </a:lnTo>
                      <a:lnTo>
                        <a:pt x="3" y="21"/>
                      </a:lnTo>
                      <a:lnTo>
                        <a:pt x="0" y="26"/>
                      </a:lnTo>
                      <a:lnTo>
                        <a:pt x="0" y="29"/>
                      </a:lnTo>
                      <a:lnTo>
                        <a:pt x="5" y="29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71" name="Freeform 307"/>
                <p:cNvSpPr>
                  <a:spLocks/>
                </p:cNvSpPr>
                <p:nvPr/>
              </p:nvSpPr>
              <p:spPr bwMode="auto">
                <a:xfrm>
                  <a:off x="3571" y="1928"/>
                  <a:ext cx="5" cy="28"/>
                </a:xfrm>
                <a:custGeom>
                  <a:avLst/>
                  <a:gdLst>
                    <a:gd name="T0" fmla="*/ 5 w 5"/>
                    <a:gd name="T1" fmla="*/ 26 h 28"/>
                    <a:gd name="T2" fmla="*/ 5 w 5"/>
                    <a:gd name="T3" fmla="*/ 26 h 28"/>
                    <a:gd name="T4" fmla="*/ 3 w 5"/>
                    <a:gd name="T5" fmla="*/ 23 h 28"/>
                    <a:gd name="T6" fmla="*/ 3 w 5"/>
                    <a:gd name="T7" fmla="*/ 21 h 28"/>
                    <a:gd name="T8" fmla="*/ 3 w 5"/>
                    <a:gd name="T9" fmla="*/ 18 h 28"/>
                    <a:gd name="T10" fmla="*/ 3 w 5"/>
                    <a:gd name="T11" fmla="*/ 13 h 28"/>
                    <a:gd name="T12" fmla="*/ 3 w 5"/>
                    <a:gd name="T13" fmla="*/ 10 h 28"/>
                    <a:gd name="T14" fmla="*/ 3 w 5"/>
                    <a:gd name="T15" fmla="*/ 7 h 28"/>
                    <a:gd name="T16" fmla="*/ 3 w 5"/>
                    <a:gd name="T17" fmla="*/ 2 h 28"/>
                    <a:gd name="T18" fmla="*/ 5 w 5"/>
                    <a:gd name="T19" fmla="*/ 0 h 28"/>
                    <a:gd name="T20" fmla="*/ 0 w 5"/>
                    <a:gd name="T21" fmla="*/ 0 h 28"/>
                    <a:gd name="T22" fmla="*/ 0 w 5"/>
                    <a:gd name="T23" fmla="*/ 2 h 28"/>
                    <a:gd name="T24" fmla="*/ 0 w 5"/>
                    <a:gd name="T25" fmla="*/ 7 h 28"/>
                    <a:gd name="T26" fmla="*/ 0 w 5"/>
                    <a:gd name="T27" fmla="*/ 10 h 28"/>
                    <a:gd name="T28" fmla="*/ 0 w 5"/>
                    <a:gd name="T29" fmla="*/ 13 h 28"/>
                    <a:gd name="T30" fmla="*/ 0 w 5"/>
                    <a:gd name="T31" fmla="*/ 18 h 28"/>
                    <a:gd name="T32" fmla="*/ 0 w 5"/>
                    <a:gd name="T33" fmla="*/ 21 h 28"/>
                    <a:gd name="T34" fmla="*/ 0 w 5"/>
                    <a:gd name="T35" fmla="*/ 26 h 28"/>
                    <a:gd name="T36" fmla="*/ 3 w 5"/>
                    <a:gd name="T37" fmla="*/ 28 h 28"/>
                    <a:gd name="T38" fmla="*/ 3 w 5"/>
                    <a:gd name="T39" fmla="*/ 28 h 28"/>
                    <a:gd name="T40" fmla="*/ 5 w 5"/>
                    <a:gd name="T41" fmla="*/ 26 h 2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"/>
                    <a:gd name="T64" fmla="*/ 0 h 28"/>
                    <a:gd name="T65" fmla="*/ 5 w 5"/>
                    <a:gd name="T66" fmla="*/ 28 h 2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" h="28">
                      <a:moveTo>
                        <a:pt x="5" y="26"/>
                      </a:moveTo>
                      <a:lnTo>
                        <a:pt x="5" y="26"/>
                      </a:lnTo>
                      <a:lnTo>
                        <a:pt x="3" y="23"/>
                      </a:lnTo>
                      <a:lnTo>
                        <a:pt x="3" y="21"/>
                      </a:lnTo>
                      <a:lnTo>
                        <a:pt x="3" y="18"/>
                      </a:lnTo>
                      <a:lnTo>
                        <a:pt x="3" y="13"/>
                      </a:lnTo>
                      <a:lnTo>
                        <a:pt x="3" y="10"/>
                      </a:lnTo>
                      <a:lnTo>
                        <a:pt x="3" y="7"/>
                      </a:lnTo>
                      <a:lnTo>
                        <a:pt x="3" y="2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7"/>
                      </a:lnTo>
                      <a:lnTo>
                        <a:pt x="0" y="10"/>
                      </a:lnTo>
                      <a:lnTo>
                        <a:pt x="0" y="13"/>
                      </a:lnTo>
                      <a:lnTo>
                        <a:pt x="0" y="18"/>
                      </a:lnTo>
                      <a:lnTo>
                        <a:pt x="0" y="21"/>
                      </a:lnTo>
                      <a:lnTo>
                        <a:pt x="0" y="26"/>
                      </a:lnTo>
                      <a:lnTo>
                        <a:pt x="3" y="28"/>
                      </a:lnTo>
                      <a:lnTo>
                        <a:pt x="5" y="26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72" name="Freeform 308"/>
                <p:cNvSpPr>
                  <a:spLocks/>
                </p:cNvSpPr>
                <p:nvPr/>
              </p:nvSpPr>
              <p:spPr bwMode="auto">
                <a:xfrm>
                  <a:off x="3574" y="1954"/>
                  <a:ext cx="18" cy="21"/>
                </a:xfrm>
                <a:custGeom>
                  <a:avLst/>
                  <a:gdLst>
                    <a:gd name="T0" fmla="*/ 15 w 18"/>
                    <a:gd name="T1" fmla="*/ 18 h 21"/>
                    <a:gd name="T2" fmla="*/ 18 w 18"/>
                    <a:gd name="T3" fmla="*/ 16 h 21"/>
                    <a:gd name="T4" fmla="*/ 15 w 18"/>
                    <a:gd name="T5" fmla="*/ 16 h 21"/>
                    <a:gd name="T6" fmla="*/ 13 w 18"/>
                    <a:gd name="T7" fmla="*/ 13 h 21"/>
                    <a:gd name="T8" fmla="*/ 10 w 18"/>
                    <a:gd name="T9" fmla="*/ 13 h 21"/>
                    <a:gd name="T10" fmla="*/ 7 w 18"/>
                    <a:gd name="T11" fmla="*/ 10 h 21"/>
                    <a:gd name="T12" fmla="*/ 5 w 18"/>
                    <a:gd name="T13" fmla="*/ 8 h 21"/>
                    <a:gd name="T14" fmla="*/ 5 w 18"/>
                    <a:gd name="T15" fmla="*/ 5 h 21"/>
                    <a:gd name="T16" fmla="*/ 2 w 18"/>
                    <a:gd name="T17" fmla="*/ 2 h 21"/>
                    <a:gd name="T18" fmla="*/ 2 w 18"/>
                    <a:gd name="T19" fmla="*/ 0 h 21"/>
                    <a:gd name="T20" fmla="*/ 0 w 18"/>
                    <a:gd name="T21" fmla="*/ 2 h 21"/>
                    <a:gd name="T22" fmla="*/ 0 w 18"/>
                    <a:gd name="T23" fmla="*/ 5 h 21"/>
                    <a:gd name="T24" fmla="*/ 2 w 18"/>
                    <a:gd name="T25" fmla="*/ 8 h 21"/>
                    <a:gd name="T26" fmla="*/ 2 w 18"/>
                    <a:gd name="T27" fmla="*/ 10 h 21"/>
                    <a:gd name="T28" fmla="*/ 5 w 18"/>
                    <a:gd name="T29" fmla="*/ 13 h 21"/>
                    <a:gd name="T30" fmla="*/ 7 w 18"/>
                    <a:gd name="T31" fmla="*/ 16 h 21"/>
                    <a:gd name="T32" fmla="*/ 10 w 18"/>
                    <a:gd name="T33" fmla="*/ 16 h 21"/>
                    <a:gd name="T34" fmla="*/ 13 w 18"/>
                    <a:gd name="T35" fmla="*/ 18 h 21"/>
                    <a:gd name="T36" fmla="*/ 15 w 18"/>
                    <a:gd name="T37" fmla="*/ 21 h 21"/>
                    <a:gd name="T38" fmla="*/ 18 w 18"/>
                    <a:gd name="T39" fmla="*/ 21 h 21"/>
                    <a:gd name="T40" fmla="*/ 15 w 18"/>
                    <a:gd name="T41" fmla="*/ 21 h 21"/>
                    <a:gd name="T42" fmla="*/ 15 w 18"/>
                    <a:gd name="T43" fmla="*/ 21 h 21"/>
                    <a:gd name="T44" fmla="*/ 18 w 18"/>
                    <a:gd name="T45" fmla="*/ 21 h 21"/>
                    <a:gd name="T46" fmla="*/ 15 w 18"/>
                    <a:gd name="T47" fmla="*/ 18 h 21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18"/>
                    <a:gd name="T73" fmla="*/ 0 h 21"/>
                    <a:gd name="T74" fmla="*/ 18 w 18"/>
                    <a:gd name="T75" fmla="*/ 21 h 21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18" h="21">
                      <a:moveTo>
                        <a:pt x="15" y="18"/>
                      </a:moveTo>
                      <a:lnTo>
                        <a:pt x="18" y="16"/>
                      </a:lnTo>
                      <a:lnTo>
                        <a:pt x="15" y="16"/>
                      </a:lnTo>
                      <a:lnTo>
                        <a:pt x="13" y="13"/>
                      </a:lnTo>
                      <a:lnTo>
                        <a:pt x="10" y="13"/>
                      </a:lnTo>
                      <a:lnTo>
                        <a:pt x="7" y="10"/>
                      </a:lnTo>
                      <a:lnTo>
                        <a:pt x="5" y="8"/>
                      </a:lnTo>
                      <a:lnTo>
                        <a:pt x="5" y="5"/>
                      </a:lnTo>
                      <a:lnTo>
                        <a:pt x="2" y="2"/>
                      </a:lnTo>
                      <a:lnTo>
                        <a:pt x="2" y="0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2" y="8"/>
                      </a:lnTo>
                      <a:lnTo>
                        <a:pt x="2" y="10"/>
                      </a:lnTo>
                      <a:lnTo>
                        <a:pt x="5" y="13"/>
                      </a:lnTo>
                      <a:lnTo>
                        <a:pt x="7" y="16"/>
                      </a:lnTo>
                      <a:lnTo>
                        <a:pt x="10" y="16"/>
                      </a:lnTo>
                      <a:lnTo>
                        <a:pt x="13" y="18"/>
                      </a:lnTo>
                      <a:lnTo>
                        <a:pt x="15" y="21"/>
                      </a:lnTo>
                      <a:lnTo>
                        <a:pt x="18" y="21"/>
                      </a:lnTo>
                      <a:lnTo>
                        <a:pt x="15" y="21"/>
                      </a:lnTo>
                      <a:lnTo>
                        <a:pt x="18" y="21"/>
                      </a:lnTo>
                      <a:lnTo>
                        <a:pt x="15" y="18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73" name="Freeform 309"/>
                <p:cNvSpPr>
                  <a:spLocks/>
                </p:cNvSpPr>
                <p:nvPr/>
              </p:nvSpPr>
              <p:spPr bwMode="auto">
                <a:xfrm>
                  <a:off x="3367" y="1859"/>
                  <a:ext cx="128" cy="35"/>
                </a:xfrm>
                <a:custGeom>
                  <a:avLst/>
                  <a:gdLst>
                    <a:gd name="T0" fmla="*/ 0 w 128"/>
                    <a:gd name="T1" fmla="*/ 6 h 35"/>
                    <a:gd name="T2" fmla="*/ 0 w 128"/>
                    <a:gd name="T3" fmla="*/ 16 h 35"/>
                    <a:gd name="T4" fmla="*/ 3 w 128"/>
                    <a:gd name="T5" fmla="*/ 27 h 35"/>
                    <a:gd name="T6" fmla="*/ 3 w 128"/>
                    <a:gd name="T7" fmla="*/ 29 h 35"/>
                    <a:gd name="T8" fmla="*/ 5 w 128"/>
                    <a:gd name="T9" fmla="*/ 32 h 35"/>
                    <a:gd name="T10" fmla="*/ 34 w 128"/>
                    <a:gd name="T11" fmla="*/ 35 h 35"/>
                    <a:gd name="T12" fmla="*/ 63 w 128"/>
                    <a:gd name="T13" fmla="*/ 35 h 35"/>
                    <a:gd name="T14" fmla="*/ 94 w 128"/>
                    <a:gd name="T15" fmla="*/ 35 h 35"/>
                    <a:gd name="T16" fmla="*/ 107 w 128"/>
                    <a:gd name="T17" fmla="*/ 35 h 35"/>
                    <a:gd name="T18" fmla="*/ 115 w 128"/>
                    <a:gd name="T19" fmla="*/ 35 h 35"/>
                    <a:gd name="T20" fmla="*/ 120 w 128"/>
                    <a:gd name="T21" fmla="*/ 32 h 35"/>
                    <a:gd name="T22" fmla="*/ 125 w 128"/>
                    <a:gd name="T23" fmla="*/ 27 h 35"/>
                    <a:gd name="T24" fmla="*/ 128 w 128"/>
                    <a:gd name="T25" fmla="*/ 19 h 35"/>
                    <a:gd name="T26" fmla="*/ 128 w 128"/>
                    <a:gd name="T27" fmla="*/ 11 h 35"/>
                    <a:gd name="T28" fmla="*/ 128 w 128"/>
                    <a:gd name="T29" fmla="*/ 6 h 35"/>
                    <a:gd name="T30" fmla="*/ 125 w 128"/>
                    <a:gd name="T31" fmla="*/ 3 h 35"/>
                    <a:gd name="T32" fmla="*/ 118 w 128"/>
                    <a:gd name="T33" fmla="*/ 0 h 35"/>
                    <a:gd name="T34" fmla="*/ 112 w 128"/>
                    <a:gd name="T35" fmla="*/ 0 h 35"/>
                    <a:gd name="T36" fmla="*/ 107 w 128"/>
                    <a:gd name="T37" fmla="*/ 0 h 35"/>
                    <a:gd name="T38" fmla="*/ 102 w 128"/>
                    <a:gd name="T39" fmla="*/ 0 h 35"/>
                    <a:gd name="T40" fmla="*/ 89 w 128"/>
                    <a:gd name="T41" fmla="*/ 0 h 35"/>
                    <a:gd name="T42" fmla="*/ 71 w 128"/>
                    <a:gd name="T43" fmla="*/ 3 h 35"/>
                    <a:gd name="T44" fmla="*/ 52 w 128"/>
                    <a:gd name="T45" fmla="*/ 3 h 35"/>
                    <a:gd name="T46" fmla="*/ 31 w 128"/>
                    <a:gd name="T47" fmla="*/ 3 h 35"/>
                    <a:gd name="T48" fmla="*/ 16 w 128"/>
                    <a:gd name="T49" fmla="*/ 6 h 35"/>
                    <a:gd name="T50" fmla="*/ 5 w 128"/>
                    <a:gd name="T51" fmla="*/ 6 h 35"/>
                    <a:gd name="T52" fmla="*/ 0 w 128"/>
                    <a:gd name="T53" fmla="*/ 6 h 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128"/>
                    <a:gd name="T82" fmla="*/ 0 h 35"/>
                    <a:gd name="T83" fmla="*/ 128 w 128"/>
                    <a:gd name="T84" fmla="*/ 35 h 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128" h="35">
                      <a:moveTo>
                        <a:pt x="0" y="6"/>
                      </a:moveTo>
                      <a:lnTo>
                        <a:pt x="0" y="16"/>
                      </a:lnTo>
                      <a:lnTo>
                        <a:pt x="3" y="27"/>
                      </a:lnTo>
                      <a:lnTo>
                        <a:pt x="3" y="29"/>
                      </a:lnTo>
                      <a:lnTo>
                        <a:pt x="5" y="32"/>
                      </a:lnTo>
                      <a:lnTo>
                        <a:pt x="34" y="35"/>
                      </a:lnTo>
                      <a:lnTo>
                        <a:pt x="63" y="35"/>
                      </a:lnTo>
                      <a:lnTo>
                        <a:pt x="94" y="35"/>
                      </a:lnTo>
                      <a:lnTo>
                        <a:pt x="107" y="35"/>
                      </a:lnTo>
                      <a:lnTo>
                        <a:pt x="115" y="35"/>
                      </a:lnTo>
                      <a:lnTo>
                        <a:pt x="120" y="32"/>
                      </a:lnTo>
                      <a:lnTo>
                        <a:pt x="125" y="27"/>
                      </a:lnTo>
                      <a:lnTo>
                        <a:pt x="128" y="19"/>
                      </a:lnTo>
                      <a:lnTo>
                        <a:pt x="128" y="11"/>
                      </a:lnTo>
                      <a:lnTo>
                        <a:pt x="128" y="6"/>
                      </a:lnTo>
                      <a:lnTo>
                        <a:pt x="125" y="3"/>
                      </a:lnTo>
                      <a:lnTo>
                        <a:pt x="118" y="0"/>
                      </a:lnTo>
                      <a:lnTo>
                        <a:pt x="112" y="0"/>
                      </a:lnTo>
                      <a:lnTo>
                        <a:pt x="107" y="0"/>
                      </a:lnTo>
                      <a:lnTo>
                        <a:pt x="102" y="0"/>
                      </a:lnTo>
                      <a:lnTo>
                        <a:pt x="89" y="0"/>
                      </a:lnTo>
                      <a:lnTo>
                        <a:pt x="71" y="3"/>
                      </a:lnTo>
                      <a:lnTo>
                        <a:pt x="52" y="3"/>
                      </a:lnTo>
                      <a:lnTo>
                        <a:pt x="31" y="3"/>
                      </a:lnTo>
                      <a:lnTo>
                        <a:pt x="16" y="6"/>
                      </a:lnTo>
                      <a:lnTo>
                        <a:pt x="5" y="6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92ADB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74" name="Freeform 310"/>
                <p:cNvSpPr>
                  <a:spLocks/>
                </p:cNvSpPr>
                <p:nvPr/>
              </p:nvSpPr>
              <p:spPr bwMode="auto">
                <a:xfrm>
                  <a:off x="3367" y="1865"/>
                  <a:ext cx="3" cy="21"/>
                </a:xfrm>
                <a:custGeom>
                  <a:avLst/>
                  <a:gdLst>
                    <a:gd name="T0" fmla="*/ 3 w 3"/>
                    <a:gd name="T1" fmla="*/ 21 h 21"/>
                    <a:gd name="T2" fmla="*/ 3 w 3"/>
                    <a:gd name="T3" fmla="*/ 21 h 21"/>
                    <a:gd name="T4" fmla="*/ 3 w 3"/>
                    <a:gd name="T5" fmla="*/ 18 h 21"/>
                    <a:gd name="T6" fmla="*/ 3 w 3"/>
                    <a:gd name="T7" fmla="*/ 15 h 21"/>
                    <a:gd name="T8" fmla="*/ 3 w 3"/>
                    <a:gd name="T9" fmla="*/ 13 h 21"/>
                    <a:gd name="T10" fmla="*/ 3 w 3"/>
                    <a:gd name="T11" fmla="*/ 10 h 21"/>
                    <a:gd name="T12" fmla="*/ 3 w 3"/>
                    <a:gd name="T13" fmla="*/ 8 h 21"/>
                    <a:gd name="T14" fmla="*/ 3 w 3"/>
                    <a:gd name="T15" fmla="*/ 5 h 21"/>
                    <a:gd name="T16" fmla="*/ 3 w 3"/>
                    <a:gd name="T17" fmla="*/ 2 h 21"/>
                    <a:gd name="T18" fmla="*/ 3 w 3"/>
                    <a:gd name="T19" fmla="*/ 0 h 21"/>
                    <a:gd name="T20" fmla="*/ 0 w 3"/>
                    <a:gd name="T21" fmla="*/ 0 h 21"/>
                    <a:gd name="T22" fmla="*/ 0 w 3"/>
                    <a:gd name="T23" fmla="*/ 2 h 21"/>
                    <a:gd name="T24" fmla="*/ 0 w 3"/>
                    <a:gd name="T25" fmla="*/ 5 h 21"/>
                    <a:gd name="T26" fmla="*/ 0 w 3"/>
                    <a:gd name="T27" fmla="*/ 8 h 21"/>
                    <a:gd name="T28" fmla="*/ 0 w 3"/>
                    <a:gd name="T29" fmla="*/ 10 h 21"/>
                    <a:gd name="T30" fmla="*/ 0 w 3"/>
                    <a:gd name="T31" fmla="*/ 13 h 21"/>
                    <a:gd name="T32" fmla="*/ 0 w 3"/>
                    <a:gd name="T33" fmla="*/ 15 h 21"/>
                    <a:gd name="T34" fmla="*/ 0 w 3"/>
                    <a:gd name="T35" fmla="*/ 18 h 21"/>
                    <a:gd name="T36" fmla="*/ 0 w 3"/>
                    <a:gd name="T37" fmla="*/ 21 h 21"/>
                    <a:gd name="T38" fmla="*/ 0 w 3"/>
                    <a:gd name="T39" fmla="*/ 21 h 21"/>
                    <a:gd name="T40" fmla="*/ 3 w 3"/>
                    <a:gd name="T41" fmla="*/ 21 h 2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"/>
                    <a:gd name="T64" fmla="*/ 0 h 21"/>
                    <a:gd name="T65" fmla="*/ 3 w 3"/>
                    <a:gd name="T66" fmla="*/ 21 h 2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" h="21">
                      <a:moveTo>
                        <a:pt x="3" y="21"/>
                      </a:moveTo>
                      <a:lnTo>
                        <a:pt x="3" y="21"/>
                      </a:lnTo>
                      <a:lnTo>
                        <a:pt x="3" y="18"/>
                      </a:lnTo>
                      <a:lnTo>
                        <a:pt x="3" y="15"/>
                      </a:lnTo>
                      <a:lnTo>
                        <a:pt x="3" y="13"/>
                      </a:lnTo>
                      <a:lnTo>
                        <a:pt x="3" y="10"/>
                      </a:lnTo>
                      <a:lnTo>
                        <a:pt x="3" y="8"/>
                      </a:lnTo>
                      <a:lnTo>
                        <a:pt x="3" y="5"/>
                      </a:lnTo>
                      <a:lnTo>
                        <a:pt x="3" y="2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0" y="10"/>
                      </a:lnTo>
                      <a:lnTo>
                        <a:pt x="0" y="13"/>
                      </a:lnTo>
                      <a:lnTo>
                        <a:pt x="0" y="15"/>
                      </a:lnTo>
                      <a:lnTo>
                        <a:pt x="0" y="18"/>
                      </a:lnTo>
                      <a:lnTo>
                        <a:pt x="0" y="21"/>
                      </a:lnTo>
                      <a:lnTo>
                        <a:pt x="3" y="21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75" name="Freeform 311"/>
                <p:cNvSpPr>
                  <a:spLocks/>
                </p:cNvSpPr>
                <p:nvPr/>
              </p:nvSpPr>
              <p:spPr bwMode="auto">
                <a:xfrm>
                  <a:off x="3367" y="1886"/>
                  <a:ext cx="5" cy="8"/>
                </a:xfrm>
                <a:custGeom>
                  <a:avLst/>
                  <a:gdLst>
                    <a:gd name="T0" fmla="*/ 5 w 5"/>
                    <a:gd name="T1" fmla="*/ 2 h 8"/>
                    <a:gd name="T2" fmla="*/ 5 w 5"/>
                    <a:gd name="T3" fmla="*/ 2 h 8"/>
                    <a:gd name="T4" fmla="*/ 5 w 5"/>
                    <a:gd name="T5" fmla="*/ 2 h 8"/>
                    <a:gd name="T6" fmla="*/ 5 w 5"/>
                    <a:gd name="T7" fmla="*/ 2 h 8"/>
                    <a:gd name="T8" fmla="*/ 5 w 5"/>
                    <a:gd name="T9" fmla="*/ 2 h 8"/>
                    <a:gd name="T10" fmla="*/ 5 w 5"/>
                    <a:gd name="T11" fmla="*/ 2 h 8"/>
                    <a:gd name="T12" fmla="*/ 3 w 5"/>
                    <a:gd name="T13" fmla="*/ 2 h 8"/>
                    <a:gd name="T14" fmla="*/ 3 w 5"/>
                    <a:gd name="T15" fmla="*/ 0 h 8"/>
                    <a:gd name="T16" fmla="*/ 3 w 5"/>
                    <a:gd name="T17" fmla="*/ 0 h 8"/>
                    <a:gd name="T18" fmla="*/ 3 w 5"/>
                    <a:gd name="T19" fmla="*/ 0 h 8"/>
                    <a:gd name="T20" fmla="*/ 0 w 5"/>
                    <a:gd name="T21" fmla="*/ 0 h 8"/>
                    <a:gd name="T22" fmla="*/ 0 w 5"/>
                    <a:gd name="T23" fmla="*/ 0 h 8"/>
                    <a:gd name="T24" fmla="*/ 0 w 5"/>
                    <a:gd name="T25" fmla="*/ 2 h 8"/>
                    <a:gd name="T26" fmla="*/ 0 w 5"/>
                    <a:gd name="T27" fmla="*/ 2 h 8"/>
                    <a:gd name="T28" fmla="*/ 0 w 5"/>
                    <a:gd name="T29" fmla="*/ 2 h 8"/>
                    <a:gd name="T30" fmla="*/ 0 w 5"/>
                    <a:gd name="T31" fmla="*/ 5 h 8"/>
                    <a:gd name="T32" fmla="*/ 3 w 5"/>
                    <a:gd name="T33" fmla="*/ 5 h 8"/>
                    <a:gd name="T34" fmla="*/ 3 w 5"/>
                    <a:gd name="T35" fmla="*/ 8 h 8"/>
                    <a:gd name="T36" fmla="*/ 5 w 5"/>
                    <a:gd name="T37" fmla="*/ 8 h 8"/>
                    <a:gd name="T38" fmla="*/ 5 w 5"/>
                    <a:gd name="T39" fmla="*/ 8 h 8"/>
                    <a:gd name="T40" fmla="*/ 5 w 5"/>
                    <a:gd name="T41" fmla="*/ 2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"/>
                    <a:gd name="T64" fmla="*/ 0 h 8"/>
                    <a:gd name="T65" fmla="*/ 5 w 5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" h="8">
                      <a:moveTo>
                        <a:pt x="5" y="2"/>
                      </a:moveTo>
                      <a:lnTo>
                        <a:pt x="5" y="2"/>
                      </a:lnTo>
                      <a:lnTo>
                        <a:pt x="3" y="2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5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76" name="Freeform 312"/>
                <p:cNvSpPr>
                  <a:spLocks/>
                </p:cNvSpPr>
                <p:nvPr/>
              </p:nvSpPr>
              <p:spPr bwMode="auto">
                <a:xfrm>
                  <a:off x="3372" y="1888"/>
                  <a:ext cx="58" cy="6"/>
                </a:xfrm>
                <a:custGeom>
                  <a:avLst/>
                  <a:gdLst>
                    <a:gd name="T0" fmla="*/ 58 w 58"/>
                    <a:gd name="T1" fmla="*/ 3 h 6"/>
                    <a:gd name="T2" fmla="*/ 58 w 58"/>
                    <a:gd name="T3" fmla="*/ 3 h 6"/>
                    <a:gd name="T4" fmla="*/ 50 w 58"/>
                    <a:gd name="T5" fmla="*/ 3 h 6"/>
                    <a:gd name="T6" fmla="*/ 42 w 58"/>
                    <a:gd name="T7" fmla="*/ 3 h 6"/>
                    <a:gd name="T8" fmla="*/ 37 w 58"/>
                    <a:gd name="T9" fmla="*/ 3 h 6"/>
                    <a:gd name="T10" fmla="*/ 29 w 58"/>
                    <a:gd name="T11" fmla="*/ 3 h 6"/>
                    <a:gd name="T12" fmla="*/ 21 w 58"/>
                    <a:gd name="T13" fmla="*/ 3 h 6"/>
                    <a:gd name="T14" fmla="*/ 13 w 58"/>
                    <a:gd name="T15" fmla="*/ 3 h 6"/>
                    <a:gd name="T16" fmla="*/ 8 w 58"/>
                    <a:gd name="T17" fmla="*/ 3 h 6"/>
                    <a:gd name="T18" fmla="*/ 0 w 58"/>
                    <a:gd name="T19" fmla="*/ 0 h 6"/>
                    <a:gd name="T20" fmla="*/ 0 w 58"/>
                    <a:gd name="T21" fmla="*/ 6 h 6"/>
                    <a:gd name="T22" fmla="*/ 8 w 58"/>
                    <a:gd name="T23" fmla="*/ 6 h 6"/>
                    <a:gd name="T24" fmla="*/ 13 w 58"/>
                    <a:gd name="T25" fmla="*/ 6 h 6"/>
                    <a:gd name="T26" fmla="*/ 21 w 58"/>
                    <a:gd name="T27" fmla="*/ 6 h 6"/>
                    <a:gd name="T28" fmla="*/ 29 w 58"/>
                    <a:gd name="T29" fmla="*/ 6 h 6"/>
                    <a:gd name="T30" fmla="*/ 37 w 58"/>
                    <a:gd name="T31" fmla="*/ 6 h 6"/>
                    <a:gd name="T32" fmla="*/ 42 w 58"/>
                    <a:gd name="T33" fmla="*/ 6 h 6"/>
                    <a:gd name="T34" fmla="*/ 50 w 58"/>
                    <a:gd name="T35" fmla="*/ 6 h 6"/>
                    <a:gd name="T36" fmla="*/ 58 w 58"/>
                    <a:gd name="T37" fmla="*/ 6 h 6"/>
                    <a:gd name="T38" fmla="*/ 58 w 58"/>
                    <a:gd name="T39" fmla="*/ 6 h 6"/>
                    <a:gd name="T40" fmla="*/ 58 w 58"/>
                    <a:gd name="T41" fmla="*/ 3 h 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8"/>
                    <a:gd name="T64" fmla="*/ 0 h 6"/>
                    <a:gd name="T65" fmla="*/ 58 w 58"/>
                    <a:gd name="T66" fmla="*/ 6 h 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8" h="6">
                      <a:moveTo>
                        <a:pt x="58" y="3"/>
                      </a:moveTo>
                      <a:lnTo>
                        <a:pt x="58" y="3"/>
                      </a:lnTo>
                      <a:lnTo>
                        <a:pt x="50" y="3"/>
                      </a:lnTo>
                      <a:lnTo>
                        <a:pt x="42" y="3"/>
                      </a:lnTo>
                      <a:lnTo>
                        <a:pt x="37" y="3"/>
                      </a:lnTo>
                      <a:lnTo>
                        <a:pt x="29" y="3"/>
                      </a:lnTo>
                      <a:lnTo>
                        <a:pt x="21" y="3"/>
                      </a:lnTo>
                      <a:lnTo>
                        <a:pt x="13" y="3"/>
                      </a:lnTo>
                      <a:lnTo>
                        <a:pt x="8" y="3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8" y="6"/>
                      </a:lnTo>
                      <a:lnTo>
                        <a:pt x="13" y="6"/>
                      </a:lnTo>
                      <a:lnTo>
                        <a:pt x="21" y="6"/>
                      </a:lnTo>
                      <a:lnTo>
                        <a:pt x="29" y="6"/>
                      </a:lnTo>
                      <a:lnTo>
                        <a:pt x="37" y="6"/>
                      </a:lnTo>
                      <a:lnTo>
                        <a:pt x="42" y="6"/>
                      </a:lnTo>
                      <a:lnTo>
                        <a:pt x="50" y="6"/>
                      </a:lnTo>
                      <a:lnTo>
                        <a:pt x="58" y="6"/>
                      </a:lnTo>
                      <a:lnTo>
                        <a:pt x="58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77" name="Freeform 313"/>
                <p:cNvSpPr>
                  <a:spLocks/>
                </p:cNvSpPr>
                <p:nvPr/>
              </p:nvSpPr>
              <p:spPr bwMode="auto">
                <a:xfrm>
                  <a:off x="3430" y="1891"/>
                  <a:ext cx="31" cy="5"/>
                </a:xfrm>
                <a:custGeom>
                  <a:avLst/>
                  <a:gdLst>
                    <a:gd name="T0" fmla="*/ 31 w 31"/>
                    <a:gd name="T1" fmla="*/ 3 h 5"/>
                    <a:gd name="T2" fmla="*/ 31 w 31"/>
                    <a:gd name="T3" fmla="*/ 3 h 5"/>
                    <a:gd name="T4" fmla="*/ 28 w 31"/>
                    <a:gd name="T5" fmla="*/ 3 h 5"/>
                    <a:gd name="T6" fmla="*/ 23 w 31"/>
                    <a:gd name="T7" fmla="*/ 0 h 5"/>
                    <a:gd name="T8" fmla="*/ 21 w 31"/>
                    <a:gd name="T9" fmla="*/ 0 h 5"/>
                    <a:gd name="T10" fmla="*/ 15 w 31"/>
                    <a:gd name="T11" fmla="*/ 0 h 5"/>
                    <a:gd name="T12" fmla="*/ 13 w 31"/>
                    <a:gd name="T13" fmla="*/ 0 h 5"/>
                    <a:gd name="T14" fmla="*/ 8 w 31"/>
                    <a:gd name="T15" fmla="*/ 0 h 5"/>
                    <a:gd name="T16" fmla="*/ 5 w 31"/>
                    <a:gd name="T17" fmla="*/ 0 h 5"/>
                    <a:gd name="T18" fmla="*/ 0 w 31"/>
                    <a:gd name="T19" fmla="*/ 0 h 5"/>
                    <a:gd name="T20" fmla="*/ 0 w 31"/>
                    <a:gd name="T21" fmla="*/ 3 h 5"/>
                    <a:gd name="T22" fmla="*/ 5 w 31"/>
                    <a:gd name="T23" fmla="*/ 3 h 5"/>
                    <a:gd name="T24" fmla="*/ 8 w 31"/>
                    <a:gd name="T25" fmla="*/ 3 h 5"/>
                    <a:gd name="T26" fmla="*/ 13 w 31"/>
                    <a:gd name="T27" fmla="*/ 3 h 5"/>
                    <a:gd name="T28" fmla="*/ 15 w 31"/>
                    <a:gd name="T29" fmla="*/ 5 h 5"/>
                    <a:gd name="T30" fmla="*/ 21 w 31"/>
                    <a:gd name="T31" fmla="*/ 5 h 5"/>
                    <a:gd name="T32" fmla="*/ 23 w 31"/>
                    <a:gd name="T33" fmla="*/ 5 h 5"/>
                    <a:gd name="T34" fmla="*/ 28 w 31"/>
                    <a:gd name="T35" fmla="*/ 5 h 5"/>
                    <a:gd name="T36" fmla="*/ 31 w 31"/>
                    <a:gd name="T37" fmla="*/ 5 h 5"/>
                    <a:gd name="T38" fmla="*/ 31 w 31"/>
                    <a:gd name="T39" fmla="*/ 5 h 5"/>
                    <a:gd name="T40" fmla="*/ 31 w 31"/>
                    <a:gd name="T41" fmla="*/ 3 h 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1"/>
                    <a:gd name="T64" fmla="*/ 0 h 5"/>
                    <a:gd name="T65" fmla="*/ 31 w 31"/>
                    <a:gd name="T66" fmla="*/ 5 h 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1" h="5">
                      <a:moveTo>
                        <a:pt x="31" y="3"/>
                      </a:moveTo>
                      <a:lnTo>
                        <a:pt x="31" y="3"/>
                      </a:lnTo>
                      <a:lnTo>
                        <a:pt x="28" y="3"/>
                      </a:lnTo>
                      <a:lnTo>
                        <a:pt x="23" y="0"/>
                      </a:lnTo>
                      <a:lnTo>
                        <a:pt x="21" y="0"/>
                      </a:lnTo>
                      <a:lnTo>
                        <a:pt x="15" y="0"/>
                      </a:lnTo>
                      <a:lnTo>
                        <a:pt x="13" y="0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5" y="3"/>
                      </a:lnTo>
                      <a:lnTo>
                        <a:pt x="8" y="3"/>
                      </a:lnTo>
                      <a:lnTo>
                        <a:pt x="13" y="3"/>
                      </a:lnTo>
                      <a:lnTo>
                        <a:pt x="15" y="5"/>
                      </a:lnTo>
                      <a:lnTo>
                        <a:pt x="21" y="5"/>
                      </a:lnTo>
                      <a:lnTo>
                        <a:pt x="23" y="5"/>
                      </a:lnTo>
                      <a:lnTo>
                        <a:pt x="28" y="5"/>
                      </a:lnTo>
                      <a:lnTo>
                        <a:pt x="31" y="5"/>
                      </a:lnTo>
                      <a:lnTo>
                        <a:pt x="31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78" name="Freeform 314"/>
                <p:cNvSpPr>
                  <a:spLocks/>
                </p:cNvSpPr>
                <p:nvPr/>
              </p:nvSpPr>
              <p:spPr bwMode="auto">
                <a:xfrm>
                  <a:off x="3461" y="1888"/>
                  <a:ext cx="29" cy="8"/>
                </a:xfrm>
                <a:custGeom>
                  <a:avLst/>
                  <a:gdLst>
                    <a:gd name="T0" fmla="*/ 26 w 29"/>
                    <a:gd name="T1" fmla="*/ 0 h 8"/>
                    <a:gd name="T2" fmla="*/ 26 w 29"/>
                    <a:gd name="T3" fmla="*/ 0 h 8"/>
                    <a:gd name="T4" fmla="*/ 24 w 29"/>
                    <a:gd name="T5" fmla="*/ 3 h 8"/>
                    <a:gd name="T6" fmla="*/ 21 w 29"/>
                    <a:gd name="T7" fmla="*/ 3 h 8"/>
                    <a:gd name="T8" fmla="*/ 18 w 29"/>
                    <a:gd name="T9" fmla="*/ 6 h 8"/>
                    <a:gd name="T10" fmla="*/ 16 w 29"/>
                    <a:gd name="T11" fmla="*/ 6 h 8"/>
                    <a:gd name="T12" fmla="*/ 11 w 29"/>
                    <a:gd name="T13" fmla="*/ 6 h 8"/>
                    <a:gd name="T14" fmla="*/ 8 w 29"/>
                    <a:gd name="T15" fmla="*/ 6 h 8"/>
                    <a:gd name="T16" fmla="*/ 5 w 29"/>
                    <a:gd name="T17" fmla="*/ 6 h 8"/>
                    <a:gd name="T18" fmla="*/ 0 w 29"/>
                    <a:gd name="T19" fmla="*/ 6 h 8"/>
                    <a:gd name="T20" fmla="*/ 0 w 29"/>
                    <a:gd name="T21" fmla="*/ 8 h 8"/>
                    <a:gd name="T22" fmla="*/ 5 w 29"/>
                    <a:gd name="T23" fmla="*/ 8 h 8"/>
                    <a:gd name="T24" fmla="*/ 8 w 29"/>
                    <a:gd name="T25" fmla="*/ 8 h 8"/>
                    <a:gd name="T26" fmla="*/ 11 w 29"/>
                    <a:gd name="T27" fmla="*/ 8 h 8"/>
                    <a:gd name="T28" fmla="*/ 16 w 29"/>
                    <a:gd name="T29" fmla="*/ 8 h 8"/>
                    <a:gd name="T30" fmla="*/ 18 w 29"/>
                    <a:gd name="T31" fmla="*/ 8 h 8"/>
                    <a:gd name="T32" fmla="*/ 21 w 29"/>
                    <a:gd name="T33" fmla="*/ 8 h 8"/>
                    <a:gd name="T34" fmla="*/ 24 w 29"/>
                    <a:gd name="T35" fmla="*/ 6 h 8"/>
                    <a:gd name="T36" fmla="*/ 29 w 29"/>
                    <a:gd name="T37" fmla="*/ 3 h 8"/>
                    <a:gd name="T38" fmla="*/ 29 w 29"/>
                    <a:gd name="T39" fmla="*/ 3 h 8"/>
                    <a:gd name="T40" fmla="*/ 26 w 29"/>
                    <a:gd name="T41" fmla="*/ 0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9"/>
                    <a:gd name="T64" fmla="*/ 0 h 8"/>
                    <a:gd name="T65" fmla="*/ 29 w 29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9" h="8">
                      <a:moveTo>
                        <a:pt x="26" y="0"/>
                      </a:moveTo>
                      <a:lnTo>
                        <a:pt x="26" y="0"/>
                      </a:lnTo>
                      <a:lnTo>
                        <a:pt x="24" y="3"/>
                      </a:lnTo>
                      <a:lnTo>
                        <a:pt x="21" y="3"/>
                      </a:lnTo>
                      <a:lnTo>
                        <a:pt x="18" y="6"/>
                      </a:lnTo>
                      <a:lnTo>
                        <a:pt x="16" y="6"/>
                      </a:lnTo>
                      <a:lnTo>
                        <a:pt x="11" y="6"/>
                      </a:lnTo>
                      <a:lnTo>
                        <a:pt x="8" y="6"/>
                      </a:lnTo>
                      <a:lnTo>
                        <a:pt x="5" y="6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6" y="8"/>
                      </a:lnTo>
                      <a:lnTo>
                        <a:pt x="18" y="8"/>
                      </a:lnTo>
                      <a:lnTo>
                        <a:pt x="21" y="8"/>
                      </a:lnTo>
                      <a:lnTo>
                        <a:pt x="24" y="6"/>
                      </a:lnTo>
                      <a:lnTo>
                        <a:pt x="29" y="3"/>
                      </a:lnTo>
                      <a:lnTo>
                        <a:pt x="26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79" name="Freeform 315"/>
                <p:cNvSpPr>
                  <a:spLocks/>
                </p:cNvSpPr>
                <p:nvPr/>
              </p:nvSpPr>
              <p:spPr bwMode="auto">
                <a:xfrm>
                  <a:off x="3487" y="1862"/>
                  <a:ext cx="11" cy="29"/>
                </a:xfrm>
                <a:custGeom>
                  <a:avLst/>
                  <a:gdLst>
                    <a:gd name="T0" fmla="*/ 5 w 11"/>
                    <a:gd name="T1" fmla="*/ 3 h 29"/>
                    <a:gd name="T2" fmla="*/ 5 w 11"/>
                    <a:gd name="T3" fmla="*/ 3 h 29"/>
                    <a:gd name="T4" fmla="*/ 5 w 11"/>
                    <a:gd name="T5" fmla="*/ 3 h 29"/>
                    <a:gd name="T6" fmla="*/ 5 w 11"/>
                    <a:gd name="T7" fmla="*/ 8 h 29"/>
                    <a:gd name="T8" fmla="*/ 5 w 11"/>
                    <a:gd name="T9" fmla="*/ 11 h 29"/>
                    <a:gd name="T10" fmla="*/ 5 w 11"/>
                    <a:gd name="T11" fmla="*/ 13 h 29"/>
                    <a:gd name="T12" fmla="*/ 5 w 11"/>
                    <a:gd name="T13" fmla="*/ 18 h 29"/>
                    <a:gd name="T14" fmla="*/ 3 w 11"/>
                    <a:gd name="T15" fmla="*/ 21 h 29"/>
                    <a:gd name="T16" fmla="*/ 3 w 11"/>
                    <a:gd name="T17" fmla="*/ 24 h 29"/>
                    <a:gd name="T18" fmla="*/ 0 w 11"/>
                    <a:gd name="T19" fmla="*/ 26 h 29"/>
                    <a:gd name="T20" fmla="*/ 3 w 11"/>
                    <a:gd name="T21" fmla="*/ 29 h 29"/>
                    <a:gd name="T22" fmla="*/ 5 w 11"/>
                    <a:gd name="T23" fmla="*/ 26 h 29"/>
                    <a:gd name="T24" fmla="*/ 5 w 11"/>
                    <a:gd name="T25" fmla="*/ 24 h 29"/>
                    <a:gd name="T26" fmla="*/ 8 w 11"/>
                    <a:gd name="T27" fmla="*/ 18 h 29"/>
                    <a:gd name="T28" fmla="*/ 8 w 11"/>
                    <a:gd name="T29" fmla="*/ 16 h 29"/>
                    <a:gd name="T30" fmla="*/ 11 w 11"/>
                    <a:gd name="T31" fmla="*/ 11 h 29"/>
                    <a:gd name="T32" fmla="*/ 11 w 11"/>
                    <a:gd name="T33" fmla="*/ 8 h 29"/>
                    <a:gd name="T34" fmla="*/ 8 w 11"/>
                    <a:gd name="T35" fmla="*/ 3 h 29"/>
                    <a:gd name="T36" fmla="*/ 8 w 11"/>
                    <a:gd name="T37" fmla="*/ 0 h 29"/>
                    <a:gd name="T38" fmla="*/ 8 w 11"/>
                    <a:gd name="T39" fmla="*/ 0 h 29"/>
                    <a:gd name="T40" fmla="*/ 5 w 11"/>
                    <a:gd name="T41" fmla="*/ 3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"/>
                    <a:gd name="T64" fmla="*/ 0 h 29"/>
                    <a:gd name="T65" fmla="*/ 11 w 11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" h="29">
                      <a:moveTo>
                        <a:pt x="5" y="3"/>
                      </a:moveTo>
                      <a:lnTo>
                        <a:pt x="5" y="3"/>
                      </a:lnTo>
                      <a:lnTo>
                        <a:pt x="5" y="8"/>
                      </a:lnTo>
                      <a:lnTo>
                        <a:pt x="5" y="11"/>
                      </a:lnTo>
                      <a:lnTo>
                        <a:pt x="5" y="13"/>
                      </a:lnTo>
                      <a:lnTo>
                        <a:pt x="5" y="18"/>
                      </a:lnTo>
                      <a:lnTo>
                        <a:pt x="3" y="21"/>
                      </a:lnTo>
                      <a:lnTo>
                        <a:pt x="3" y="24"/>
                      </a:lnTo>
                      <a:lnTo>
                        <a:pt x="0" y="26"/>
                      </a:lnTo>
                      <a:lnTo>
                        <a:pt x="3" y="29"/>
                      </a:lnTo>
                      <a:lnTo>
                        <a:pt x="5" y="26"/>
                      </a:lnTo>
                      <a:lnTo>
                        <a:pt x="5" y="24"/>
                      </a:lnTo>
                      <a:lnTo>
                        <a:pt x="8" y="18"/>
                      </a:lnTo>
                      <a:lnTo>
                        <a:pt x="8" y="16"/>
                      </a:lnTo>
                      <a:lnTo>
                        <a:pt x="11" y="11"/>
                      </a:lnTo>
                      <a:lnTo>
                        <a:pt x="11" y="8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80" name="Freeform 316"/>
                <p:cNvSpPr>
                  <a:spLocks/>
                </p:cNvSpPr>
                <p:nvPr/>
              </p:nvSpPr>
              <p:spPr bwMode="auto">
                <a:xfrm>
                  <a:off x="3474" y="1857"/>
                  <a:ext cx="21" cy="8"/>
                </a:xfrm>
                <a:custGeom>
                  <a:avLst/>
                  <a:gdLst>
                    <a:gd name="T0" fmla="*/ 0 w 21"/>
                    <a:gd name="T1" fmla="*/ 2 h 8"/>
                    <a:gd name="T2" fmla="*/ 0 w 21"/>
                    <a:gd name="T3" fmla="*/ 2 h 8"/>
                    <a:gd name="T4" fmla="*/ 0 w 21"/>
                    <a:gd name="T5" fmla="*/ 2 h 8"/>
                    <a:gd name="T6" fmla="*/ 3 w 21"/>
                    <a:gd name="T7" fmla="*/ 2 h 8"/>
                    <a:gd name="T8" fmla="*/ 8 w 21"/>
                    <a:gd name="T9" fmla="*/ 5 h 8"/>
                    <a:gd name="T10" fmla="*/ 11 w 21"/>
                    <a:gd name="T11" fmla="*/ 5 h 8"/>
                    <a:gd name="T12" fmla="*/ 13 w 21"/>
                    <a:gd name="T13" fmla="*/ 5 h 8"/>
                    <a:gd name="T14" fmla="*/ 16 w 21"/>
                    <a:gd name="T15" fmla="*/ 5 h 8"/>
                    <a:gd name="T16" fmla="*/ 18 w 21"/>
                    <a:gd name="T17" fmla="*/ 5 h 8"/>
                    <a:gd name="T18" fmla="*/ 18 w 21"/>
                    <a:gd name="T19" fmla="*/ 8 h 8"/>
                    <a:gd name="T20" fmla="*/ 21 w 21"/>
                    <a:gd name="T21" fmla="*/ 5 h 8"/>
                    <a:gd name="T22" fmla="*/ 18 w 21"/>
                    <a:gd name="T23" fmla="*/ 2 h 8"/>
                    <a:gd name="T24" fmla="*/ 16 w 21"/>
                    <a:gd name="T25" fmla="*/ 2 h 8"/>
                    <a:gd name="T26" fmla="*/ 13 w 21"/>
                    <a:gd name="T27" fmla="*/ 2 h 8"/>
                    <a:gd name="T28" fmla="*/ 11 w 21"/>
                    <a:gd name="T29" fmla="*/ 0 h 8"/>
                    <a:gd name="T30" fmla="*/ 8 w 21"/>
                    <a:gd name="T31" fmla="*/ 0 h 8"/>
                    <a:gd name="T32" fmla="*/ 3 w 21"/>
                    <a:gd name="T33" fmla="*/ 0 h 8"/>
                    <a:gd name="T34" fmla="*/ 0 w 21"/>
                    <a:gd name="T35" fmla="*/ 0 h 8"/>
                    <a:gd name="T36" fmla="*/ 0 w 21"/>
                    <a:gd name="T37" fmla="*/ 0 h 8"/>
                    <a:gd name="T38" fmla="*/ 0 w 21"/>
                    <a:gd name="T39" fmla="*/ 0 h 8"/>
                    <a:gd name="T40" fmla="*/ 0 w 21"/>
                    <a:gd name="T41" fmla="*/ 2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8"/>
                    <a:gd name="T65" fmla="*/ 21 w 21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8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3" y="2"/>
                      </a:lnTo>
                      <a:lnTo>
                        <a:pt x="8" y="5"/>
                      </a:lnTo>
                      <a:lnTo>
                        <a:pt x="11" y="5"/>
                      </a:lnTo>
                      <a:lnTo>
                        <a:pt x="13" y="5"/>
                      </a:lnTo>
                      <a:lnTo>
                        <a:pt x="16" y="5"/>
                      </a:lnTo>
                      <a:lnTo>
                        <a:pt x="18" y="5"/>
                      </a:lnTo>
                      <a:lnTo>
                        <a:pt x="18" y="8"/>
                      </a:lnTo>
                      <a:lnTo>
                        <a:pt x="21" y="5"/>
                      </a:lnTo>
                      <a:lnTo>
                        <a:pt x="18" y="2"/>
                      </a:lnTo>
                      <a:lnTo>
                        <a:pt x="16" y="2"/>
                      </a:lnTo>
                      <a:lnTo>
                        <a:pt x="13" y="2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81" name="Freeform 317"/>
                <p:cNvSpPr>
                  <a:spLocks/>
                </p:cNvSpPr>
                <p:nvPr/>
              </p:nvSpPr>
              <p:spPr bwMode="auto">
                <a:xfrm>
                  <a:off x="3367" y="1857"/>
                  <a:ext cx="107" cy="10"/>
                </a:xfrm>
                <a:custGeom>
                  <a:avLst/>
                  <a:gdLst>
                    <a:gd name="T0" fmla="*/ 3 w 107"/>
                    <a:gd name="T1" fmla="*/ 8 h 10"/>
                    <a:gd name="T2" fmla="*/ 0 w 107"/>
                    <a:gd name="T3" fmla="*/ 10 h 10"/>
                    <a:gd name="T4" fmla="*/ 5 w 107"/>
                    <a:gd name="T5" fmla="*/ 10 h 10"/>
                    <a:gd name="T6" fmla="*/ 16 w 107"/>
                    <a:gd name="T7" fmla="*/ 8 h 10"/>
                    <a:gd name="T8" fmla="*/ 34 w 107"/>
                    <a:gd name="T9" fmla="*/ 8 h 10"/>
                    <a:gd name="T10" fmla="*/ 52 w 107"/>
                    <a:gd name="T11" fmla="*/ 8 h 10"/>
                    <a:gd name="T12" fmla="*/ 71 w 107"/>
                    <a:gd name="T13" fmla="*/ 5 h 10"/>
                    <a:gd name="T14" fmla="*/ 89 w 107"/>
                    <a:gd name="T15" fmla="*/ 5 h 10"/>
                    <a:gd name="T16" fmla="*/ 102 w 107"/>
                    <a:gd name="T17" fmla="*/ 5 h 10"/>
                    <a:gd name="T18" fmla="*/ 107 w 107"/>
                    <a:gd name="T19" fmla="*/ 2 h 10"/>
                    <a:gd name="T20" fmla="*/ 107 w 107"/>
                    <a:gd name="T21" fmla="*/ 0 h 10"/>
                    <a:gd name="T22" fmla="*/ 102 w 107"/>
                    <a:gd name="T23" fmla="*/ 0 h 10"/>
                    <a:gd name="T24" fmla="*/ 89 w 107"/>
                    <a:gd name="T25" fmla="*/ 0 h 10"/>
                    <a:gd name="T26" fmla="*/ 71 w 107"/>
                    <a:gd name="T27" fmla="*/ 2 h 10"/>
                    <a:gd name="T28" fmla="*/ 52 w 107"/>
                    <a:gd name="T29" fmla="*/ 2 h 10"/>
                    <a:gd name="T30" fmla="*/ 34 w 107"/>
                    <a:gd name="T31" fmla="*/ 5 h 10"/>
                    <a:gd name="T32" fmla="*/ 16 w 107"/>
                    <a:gd name="T33" fmla="*/ 5 h 10"/>
                    <a:gd name="T34" fmla="*/ 5 w 107"/>
                    <a:gd name="T35" fmla="*/ 5 h 10"/>
                    <a:gd name="T36" fmla="*/ 0 w 107"/>
                    <a:gd name="T37" fmla="*/ 8 h 10"/>
                    <a:gd name="T38" fmla="*/ 0 w 107"/>
                    <a:gd name="T39" fmla="*/ 8 h 10"/>
                    <a:gd name="T40" fmla="*/ 3 w 107"/>
                    <a:gd name="T41" fmla="*/ 8 h 1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07"/>
                    <a:gd name="T64" fmla="*/ 0 h 10"/>
                    <a:gd name="T65" fmla="*/ 107 w 107"/>
                    <a:gd name="T66" fmla="*/ 10 h 1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07" h="10">
                      <a:moveTo>
                        <a:pt x="3" y="8"/>
                      </a:move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16" y="8"/>
                      </a:lnTo>
                      <a:lnTo>
                        <a:pt x="34" y="8"/>
                      </a:lnTo>
                      <a:lnTo>
                        <a:pt x="52" y="8"/>
                      </a:lnTo>
                      <a:lnTo>
                        <a:pt x="71" y="5"/>
                      </a:lnTo>
                      <a:lnTo>
                        <a:pt x="89" y="5"/>
                      </a:lnTo>
                      <a:lnTo>
                        <a:pt x="102" y="5"/>
                      </a:lnTo>
                      <a:lnTo>
                        <a:pt x="107" y="2"/>
                      </a:lnTo>
                      <a:lnTo>
                        <a:pt x="107" y="0"/>
                      </a:lnTo>
                      <a:lnTo>
                        <a:pt x="102" y="0"/>
                      </a:lnTo>
                      <a:lnTo>
                        <a:pt x="89" y="0"/>
                      </a:lnTo>
                      <a:lnTo>
                        <a:pt x="71" y="2"/>
                      </a:lnTo>
                      <a:lnTo>
                        <a:pt x="52" y="2"/>
                      </a:lnTo>
                      <a:lnTo>
                        <a:pt x="34" y="5"/>
                      </a:lnTo>
                      <a:lnTo>
                        <a:pt x="16" y="5"/>
                      </a:lnTo>
                      <a:lnTo>
                        <a:pt x="5" y="5"/>
                      </a:lnTo>
                      <a:lnTo>
                        <a:pt x="0" y="8"/>
                      </a:lnTo>
                      <a:lnTo>
                        <a:pt x="3" y="8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82" name="Rectangle 318"/>
                <p:cNvSpPr>
                  <a:spLocks noChangeArrowheads="1"/>
                </p:cNvSpPr>
                <p:nvPr/>
              </p:nvSpPr>
              <p:spPr bwMode="auto">
                <a:xfrm>
                  <a:off x="3385" y="1875"/>
                  <a:ext cx="92" cy="5"/>
                </a:xfrm>
                <a:prstGeom prst="rect">
                  <a:avLst/>
                </a:prstGeom>
                <a:solidFill>
                  <a:srgbClr val="504A5D"/>
                </a:solidFill>
                <a:ln w="0">
                  <a:solidFill>
                    <a:srgbClr val="25221E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de-DE" altLang="de-DE"/>
                </a:p>
              </p:txBody>
            </p:sp>
            <p:sp>
              <p:nvSpPr>
                <p:cNvPr id="19483" name="Freeform 319"/>
                <p:cNvSpPr>
                  <a:spLocks/>
                </p:cNvSpPr>
                <p:nvPr/>
              </p:nvSpPr>
              <p:spPr bwMode="auto">
                <a:xfrm>
                  <a:off x="3181" y="1784"/>
                  <a:ext cx="338" cy="70"/>
                </a:xfrm>
                <a:custGeom>
                  <a:avLst/>
                  <a:gdLst>
                    <a:gd name="T0" fmla="*/ 55 w 338"/>
                    <a:gd name="T1" fmla="*/ 7 h 70"/>
                    <a:gd name="T2" fmla="*/ 42 w 338"/>
                    <a:gd name="T3" fmla="*/ 10 h 70"/>
                    <a:gd name="T4" fmla="*/ 32 w 338"/>
                    <a:gd name="T5" fmla="*/ 18 h 70"/>
                    <a:gd name="T6" fmla="*/ 24 w 338"/>
                    <a:gd name="T7" fmla="*/ 28 h 70"/>
                    <a:gd name="T8" fmla="*/ 13 w 338"/>
                    <a:gd name="T9" fmla="*/ 36 h 70"/>
                    <a:gd name="T10" fmla="*/ 5 w 338"/>
                    <a:gd name="T11" fmla="*/ 41 h 70"/>
                    <a:gd name="T12" fmla="*/ 0 w 338"/>
                    <a:gd name="T13" fmla="*/ 47 h 70"/>
                    <a:gd name="T14" fmla="*/ 0 w 338"/>
                    <a:gd name="T15" fmla="*/ 55 h 70"/>
                    <a:gd name="T16" fmla="*/ 0 w 338"/>
                    <a:gd name="T17" fmla="*/ 55 h 70"/>
                    <a:gd name="T18" fmla="*/ 5 w 338"/>
                    <a:gd name="T19" fmla="*/ 57 h 70"/>
                    <a:gd name="T20" fmla="*/ 58 w 338"/>
                    <a:gd name="T21" fmla="*/ 65 h 70"/>
                    <a:gd name="T22" fmla="*/ 110 w 338"/>
                    <a:gd name="T23" fmla="*/ 68 h 70"/>
                    <a:gd name="T24" fmla="*/ 162 w 338"/>
                    <a:gd name="T25" fmla="*/ 70 h 70"/>
                    <a:gd name="T26" fmla="*/ 217 w 338"/>
                    <a:gd name="T27" fmla="*/ 70 h 70"/>
                    <a:gd name="T28" fmla="*/ 275 w 338"/>
                    <a:gd name="T29" fmla="*/ 70 h 70"/>
                    <a:gd name="T30" fmla="*/ 304 w 338"/>
                    <a:gd name="T31" fmla="*/ 65 h 70"/>
                    <a:gd name="T32" fmla="*/ 330 w 338"/>
                    <a:gd name="T33" fmla="*/ 60 h 70"/>
                    <a:gd name="T34" fmla="*/ 335 w 338"/>
                    <a:gd name="T35" fmla="*/ 57 h 70"/>
                    <a:gd name="T36" fmla="*/ 338 w 338"/>
                    <a:gd name="T37" fmla="*/ 52 h 70"/>
                    <a:gd name="T38" fmla="*/ 335 w 338"/>
                    <a:gd name="T39" fmla="*/ 41 h 70"/>
                    <a:gd name="T40" fmla="*/ 330 w 338"/>
                    <a:gd name="T41" fmla="*/ 31 h 70"/>
                    <a:gd name="T42" fmla="*/ 325 w 338"/>
                    <a:gd name="T43" fmla="*/ 23 h 70"/>
                    <a:gd name="T44" fmla="*/ 319 w 338"/>
                    <a:gd name="T45" fmla="*/ 10 h 70"/>
                    <a:gd name="T46" fmla="*/ 314 w 338"/>
                    <a:gd name="T47" fmla="*/ 5 h 70"/>
                    <a:gd name="T48" fmla="*/ 306 w 338"/>
                    <a:gd name="T49" fmla="*/ 2 h 70"/>
                    <a:gd name="T50" fmla="*/ 243 w 338"/>
                    <a:gd name="T51" fmla="*/ 0 h 70"/>
                    <a:gd name="T52" fmla="*/ 181 w 338"/>
                    <a:gd name="T53" fmla="*/ 0 h 70"/>
                    <a:gd name="T54" fmla="*/ 118 w 338"/>
                    <a:gd name="T55" fmla="*/ 2 h 70"/>
                    <a:gd name="T56" fmla="*/ 55 w 338"/>
                    <a:gd name="T57" fmla="*/ 7 h 70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338"/>
                    <a:gd name="T88" fmla="*/ 0 h 70"/>
                    <a:gd name="T89" fmla="*/ 338 w 338"/>
                    <a:gd name="T90" fmla="*/ 70 h 70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338" h="70">
                      <a:moveTo>
                        <a:pt x="55" y="7"/>
                      </a:moveTo>
                      <a:lnTo>
                        <a:pt x="42" y="10"/>
                      </a:lnTo>
                      <a:lnTo>
                        <a:pt x="32" y="18"/>
                      </a:lnTo>
                      <a:lnTo>
                        <a:pt x="24" y="28"/>
                      </a:lnTo>
                      <a:lnTo>
                        <a:pt x="13" y="36"/>
                      </a:lnTo>
                      <a:lnTo>
                        <a:pt x="5" y="41"/>
                      </a:lnTo>
                      <a:lnTo>
                        <a:pt x="0" y="47"/>
                      </a:lnTo>
                      <a:lnTo>
                        <a:pt x="0" y="55"/>
                      </a:lnTo>
                      <a:lnTo>
                        <a:pt x="5" y="57"/>
                      </a:lnTo>
                      <a:lnTo>
                        <a:pt x="58" y="65"/>
                      </a:lnTo>
                      <a:lnTo>
                        <a:pt x="110" y="68"/>
                      </a:lnTo>
                      <a:lnTo>
                        <a:pt x="162" y="70"/>
                      </a:lnTo>
                      <a:lnTo>
                        <a:pt x="217" y="70"/>
                      </a:lnTo>
                      <a:lnTo>
                        <a:pt x="275" y="70"/>
                      </a:lnTo>
                      <a:lnTo>
                        <a:pt x="304" y="65"/>
                      </a:lnTo>
                      <a:lnTo>
                        <a:pt x="330" y="60"/>
                      </a:lnTo>
                      <a:lnTo>
                        <a:pt x="335" y="57"/>
                      </a:lnTo>
                      <a:lnTo>
                        <a:pt x="338" y="52"/>
                      </a:lnTo>
                      <a:lnTo>
                        <a:pt x="335" y="41"/>
                      </a:lnTo>
                      <a:lnTo>
                        <a:pt x="330" y="31"/>
                      </a:lnTo>
                      <a:lnTo>
                        <a:pt x="325" y="23"/>
                      </a:lnTo>
                      <a:lnTo>
                        <a:pt x="319" y="10"/>
                      </a:lnTo>
                      <a:lnTo>
                        <a:pt x="314" y="5"/>
                      </a:lnTo>
                      <a:lnTo>
                        <a:pt x="306" y="2"/>
                      </a:lnTo>
                      <a:lnTo>
                        <a:pt x="243" y="0"/>
                      </a:lnTo>
                      <a:lnTo>
                        <a:pt x="181" y="0"/>
                      </a:lnTo>
                      <a:lnTo>
                        <a:pt x="118" y="2"/>
                      </a:lnTo>
                      <a:lnTo>
                        <a:pt x="55" y="7"/>
                      </a:lnTo>
                      <a:close/>
                    </a:path>
                  </a:pathLst>
                </a:custGeom>
                <a:solidFill>
                  <a:srgbClr val="61BFF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84" name="Freeform 320"/>
                <p:cNvSpPr>
                  <a:spLocks/>
                </p:cNvSpPr>
                <p:nvPr/>
              </p:nvSpPr>
              <p:spPr bwMode="auto">
                <a:xfrm>
                  <a:off x="3194" y="1789"/>
                  <a:ext cx="42" cy="31"/>
                </a:xfrm>
                <a:custGeom>
                  <a:avLst/>
                  <a:gdLst>
                    <a:gd name="T0" fmla="*/ 3 w 42"/>
                    <a:gd name="T1" fmla="*/ 31 h 31"/>
                    <a:gd name="T2" fmla="*/ 3 w 42"/>
                    <a:gd name="T3" fmla="*/ 31 h 31"/>
                    <a:gd name="T4" fmla="*/ 8 w 42"/>
                    <a:gd name="T5" fmla="*/ 29 h 31"/>
                    <a:gd name="T6" fmla="*/ 11 w 42"/>
                    <a:gd name="T7" fmla="*/ 23 h 31"/>
                    <a:gd name="T8" fmla="*/ 16 w 42"/>
                    <a:gd name="T9" fmla="*/ 18 h 31"/>
                    <a:gd name="T10" fmla="*/ 21 w 42"/>
                    <a:gd name="T11" fmla="*/ 15 h 31"/>
                    <a:gd name="T12" fmla="*/ 24 w 42"/>
                    <a:gd name="T13" fmla="*/ 10 h 31"/>
                    <a:gd name="T14" fmla="*/ 32 w 42"/>
                    <a:gd name="T15" fmla="*/ 8 h 31"/>
                    <a:gd name="T16" fmla="*/ 37 w 42"/>
                    <a:gd name="T17" fmla="*/ 5 h 31"/>
                    <a:gd name="T18" fmla="*/ 42 w 42"/>
                    <a:gd name="T19" fmla="*/ 2 h 31"/>
                    <a:gd name="T20" fmla="*/ 42 w 42"/>
                    <a:gd name="T21" fmla="*/ 0 h 31"/>
                    <a:gd name="T22" fmla="*/ 34 w 42"/>
                    <a:gd name="T23" fmla="*/ 0 h 31"/>
                    <a:gd name="T24" fmla="*/ 29 w 42"/>
                    <a:gd name="T25" fmla="*/ 5 h 31"/>
                    <a:gd name="T26" fmla="*/ 24 w 42"/>
                    <a:gd name="T27" fmla="*/ 8 h 31"/>
                    <a:gd name="T28" fmla="*/ 19 w 42"/>
                    <a:gd name="T29" fmla="*/ 10 h 31"/>
                    <a:gd name="T30" fmla="*/ 13 w 42"/>
                    <a:gd name="T31" fmla="*/ 15 h 31"/>
                    <a:gd name="T32" fmla="*/ 8 w 42"/>
                    <a:gd name="T33" fmla="*/ 21 h 31"/>
                    <a:gd name="T34" fmla="*/ 6 w 42"/>
                    <a:gd name="T35" fmla="*/ 26 h 31"/>
                    <a:gd name="T36" fmla="*/ 0 w 42"/>
                    <a:gd name="T37" fmla="*/ 29 h 31"/>
                    <a:gd name="T38" fmla="*/ 0 w 42"/>
                    <a:gd name="T39" fmla="*/ 29 h 31"/>
                    <a:gd name="T40" fmla="*/ 3 w 42"/>
                    <a:gd name="T41" fmla="*/ 31 h 3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2"/>
                    <a:gd name="T64" fmla="*/ 0 h 31"/>
                    <a:gd name="T65" fmla="*/ 42 w 42"/>
                    <a:gd name="T66" fmla="*/ 31 h 3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2" h="31">
                      <a:moveTo>
                        <a:pt x="3" y="31"/>
                      </a:moveTo>
                      <a:lnTo>
                        <a:pt x="3" y="31"/>
                      </a:lnTo>
                      <a:lnTo>
                        <a:pt x="8" y="29"/>
                      </a:lnTo>
                      <a:lnTo>
                        <a:pt x="11" y="23"/>
                      </a:lnTo>
                      <a:lnTo>
                        <a:pt x="16" y="18"/>
                      </a:lnTo>
                      <a:lnTo>
                        <a:pt x="21" y="15"/>
                      </a:lnTo>
                      <a:lnTo>
                        <a:pt x="24" y="10"/>
                      </a:lnTo>
                      <a:lnTo>
                        <a:pt x="32" y="8"/>
                      </a:lnTo>
                      <a:lnTo>
                        <a:pt x="37" y="5"/>
                      </a:lnTo>
                      <a:lnTo>
                        <a:pt x="42" y="2"/>
                      </a:lnTo>
                      <a:lnTo>
                        <a:pt x="42" y="0"/>
                      </a:lnTo>
                      <a:lnTo>
                        <a:pt x="34" y="0"/>
                      </a:lnTo>
                      <a:lnTo>
                        <a:pt x="29" y="5"/>
                      </a:lnTo>
                      <a:lnTo>
                        <a:pt x="24" y="8"/>
                      </a:lnTo>
                      <a:lnTo>
                        <a:pt x="19" y="10"/>
                      </a:lnTo>
                      <a:lnTo>
                        <a:pt x="13" y="15"/>
                      </a:lnTo>
                      <a:lnTo>
                        <a:pt x="8" y="21"/>
                      </a:lnTo>
                      <a:lnTo>
                        <a:pt x="6" y="26"/>
                      </a:lnTo>
                      <a:lnTo>
                        <a:pt x="0" y="29"/>
                      </a:lnTo>
                      <a:lnTo>
                        <a:pt x="3" y="31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85" name="Freeform 321"/>
                <p:cNvSpPr>
                  <a:spLocks/>
                </p:cNvSpPr>
                <p:nvPr/>
              </p:nvSpPr>
              <p:spPr bwMode="auto">
                <a:xfrm>
                  <a:off x="3179" y="1818"/>
                  <a:ext cx="18" cy="26"/>
                </a:xfrm>
                <a:custGeom>
                  <a:avLst/>
                  <a:gdLst>
                    <a:gd name="T0" fmla="*/ 7 w 18"/>
                    <a:gd name="T1" fmla="*/ 21 h 26"/>
                    <a:gd name="T2" fmla="*/ 7 w 18"/>
                    <a:gd name="T3" fmla="*/ 21 h 26"/>
                    <a:gd name="T4" fmla="*/ 5 w 18"/>
                    <a:gd name="T5" fmla="*/ 21 h 26"/>
                    <a:gd name="T6" fmla="*/ 2 w 18"/>
                    <a:gd name="T7" fmla="*/ 21 h 26"/>
                    <a:gd name="T8" fmla="*/ 2 w 18"/>
                    <a:gd name="T9" fmla="*/ 18 h 26"/>
                    <a:gd name="T10" fmla="*/ 5 w 18"/>
                    <a:gd name="T11" fmla="*/ 15 h 26"/>
                    <a:gd name="T12" fmla="*/ 7 w 18"/>
                    <a:gd name="T13" fmla="*/ 13 h 26"/>
                    <a:gd name="T14" fmla="*/ 10 w 18"/>
                    <a:gd name="T15" fmla="*/ 10 h 26"/>
                    <a:gd name="T16" fmla="*/ 13 w 18"/>
                    <a:gd name="T17" fmla="*/ 5 h 26"/>
                    <a:gd name="T18" fmla="*/ 18 w 18"/>
                    <a:gd name="T19" fmla="*/ 2 h 26"/>
                    <a:gd name="T20" fmla="*/ 15 w 18"/>
                    <a:gd name="T21" fmla="*/ 0 h 26"/>
                    <a:gd name="T22" fmla="*/ 10 w 18"/>
                    <a:gd name="T23" fmla="*/ 2 h 26"/>
                    <a:gd name="T24" fmla="*/ 7 w 18"/>
                    <a:gd name="T25" fmla="*/ 7 h 26"/>
                    <a:gd name="T26" fmla="*/ 5 w 18"/>
                    <a:gd name="T27" fmla="*/ 10 h 26"/>
                    <a:gd name="T28" fmla="*/ 2 w 18"/>
                    <a:gd name="T29" fmla="*/ 13 h 26"/>
                    <a:gd name="T30" fmla="*/ 0 w 18"/>
                    <a:gd name="T31" fmla="*/ 18 h 26"/>
                    <a:gd name="T32" fmla="*/ 0 w 18"/>
                    <a:gd name="T33" fmla="*/ 21 h 26"/>
                    <a:gd name="T34" fmla="*/ 2 w 18"/>
                    <a:gd name="T35" fmla="*/ 23 h 26"/>
                    <a:gd name="T36" fmla="*/ 7 w 18"/>
                    <a:gd name="T37" fmla="*/ 26 h 26"/>
                    <a:gd name="T38" fmla="*/ 7 w 18"/>
                    <a:gd name="T39" fmla="*/ 26 h 26"/>
                    <a:gd name="T40" fmla="*/ 7 w 18"/>
                    <a:gd name="T41" fmla="*/ 21 h 2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8"/>
                    <a:gd name="T64" fmla="*/ 0 h 26"/>
                    <a:gd name="T65" fmla="*/ 18 w 18"/>
                    <a:gd name="T66" fmla="*/ 26 h 2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8" h="26">
                      <a:moveTo>
                        <a:pt x="7" y="21"/>
                      </a:moveTo>
                      <a:lnTo>
                        <a:pt x="7" y="21"/>
                      </a:lnTo>
                      <a:lnTo>
                        <a:pt x="5" y="21"/>
                      </a:lnTo>
                      <a:lnTo>
                        <a:pt x="2" y="21"/>
                      </a:lnTo>
                      <a:lnTo>
                        <a:pt x="2" y="18"/>
                      </a:lnTo>
                      <a:lnTo>
                        <a:pt x="5" y="15"/>
                      </a:lnTo>
                      <a:lnTo>
                        <a:pt x="7" y="13"/>
                      </a:lnTo>
                      <a:lnTo>
                        <a:pt x="10" y="10"/>
                      </a:lnTo>
                      <a:lnTo>
                        <a:pt x="13" y="5"/>
                      </a:lnTo>
                      <a:lnTo>
                        <a:pt x="18" y="2"/>
                      </a:lnTo>
                      <a:lnTo>
                        <a:pt x="15" y="0"/>
                      </a:lnTo>
                      <a:lnTo>
                        <a:pt x="10" y="2"/>
                      </a:lnTo>
                      <a:lnTo>
                        <a:pt x="7" y="7"/>
                      </a:lnTo>
                      <a:lnTo>
                        <a:pt x="5" y="10"/>
                      </a:lnTo>
                      <a:lnTo>
                        <a:pt x="2" y="13"/>
                      </a:lnTo>
                      <a:lnTo>
                        <a:pt x="0" y="18"/>
                      </a:lnTo>
                      <a:lnTo>
                        <a:pt x="0" y="21"/>
                      </a:lnTo>
                      <a:lnTo>
                        <a:pt x="2" y="23"/>
                      </a:lnTo>
                      <a:lnTo>
                        <a:pt x="7" y="26"/>
                      </a:lnTo>
                      <a:lnTo>
                        <a:pt x="7" y="21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86" name="Freeform 322"/>
                <p:cNvSpPr>
                  <a:spLocks/>
                </p:cNvSpPr>
                <p:nvPr/>
              </p:nvSpPr>
              <p:spPr bwMode="auto">
                <a:xfrm>
                  <a:off x="3186" y="1839"/>
                  <a:ext cx="212" cy="18"/>
                </a:xfrm>
                <a:custGeom>
                  <a:avLst/>
                  <a:gdLst>
                    <a:gd name="T0" fmla="*/ 212 w 212"/>
                    <a:gd name="T1" fmla="*/ 13 h 18"/>
                    <a:gd name="T2" fmla="*/ 212 w 212"/>
                    <a:gd name="T3" fmla="*/ 13 h 18"/>
                    <a:gd name="T4" fmla="*/ 184 w 212"/>
                    <a:gd name="T5" fmla="*/ 13 h 18"/>
                    <a:gd name="T6" fmla="*/ 157 w 212"/>
                    <a:gd name="T7" fmla="*/ 13 h 18"/>
                    <a:gd name="T8" fmla="*/ 131 w 212"/>
                    <a:gd name="T9" fmla="*/ 13 h 18"/>
                    <a:gd name="T10" fmla="*/ 105 w 212"/>
                    <a:gd name="T11" fmla="*/ 10 h 18"/>
                    <a:gd name="T12" fmla="*/ 79 w 212"/>
                    <a:gd name="T13" fmla="*/ 10 h 18"/>
                    <a:gd name="T14" fmla="*/ 53 w 212"/>
                    <a:gd name="T15" fmla="*/ 7 h 18"/>
                    <a:gd name="T16" fmla="*/ 27 w 212"/>
                    <a:gd name="T17" fmla="*/ 5 h 18"/>
                    <a:gd name="T18" fmla="*/ 0 w 212"/>
                    <a:gd name="T19" fmla="*/ 0 h 18"/>
                    <a:gd name="T20" fmla="*/ 0 w 212"/>
                    <a:gd name="T21" fmla="*/ 5 h 18"/>
                    <a:gd name="T22" fmla="*/ 27 w 212"/>
                    <a:gd name="T23" fmla="*/ 7 h 18"/>
                    <a:gd name="T24" fmla="*/ 53 w 212"/>
                    <a:gd name="T25" fmla="*/ 10 h 18"/>
                    <a:gd name="T26" fmla="*/ 79 w 212"/>
                    <a:gd name="T27" fmla="*/ 13 h 18"/>
                    <a:gd name="T28" fmla="*/ 105 w 212"/>
                    <a:gd name="T29" fmla="*/ 15 h 18"/>
                    <a:gd name="T30" fmla="*/ 131 w 212"/>
                    <a:gd name="T31" fmla="*/ 15 h 18"/>
                    <a:gd name="T32" fmla="*/ 157 w 212"/>
                    <a:gd name="T33" fmla="*/ 18 h 18"/>
                    <a:gd name="T34" fmla="*/ 184 w 212"/>
                    <a:gd name="T35" fmla="*/ 18 h 18"/>
                    <a:gd name="T36" fmla="*/ 212 w 212"/>
                    <a:gd name="T37" fmla="*/ 18 h 18"/>
                    <a:gd name="T38" fmla="*/ 212 w 212"/>
                    <a:gd name="T39" fmla="*/ 18 h 18"/>
                    <a:gd name="T40" fmla="*/ 212 w 212"/>
                    <a:gd name="T41" fmla="*/ 13 h 1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2"/>
                    <a:gd name="T64" fmla="*/ 0 h 18"/>
                    <a:gd name="T65" fmla="*/ 212 w 212"/>
                    <a:gd name="T66" fmla="*/ 18 h 1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2" h="18">
                      <a:moveTo>
                        <a:pt x="212" y="13"/>
                      </a:moveTo>
                      <a:lnTo>
                        <a:pt x="212" y="13"/>
                      </a:lnTo>
                      <a:lnTo>
                        <a:pt x="184" y="13"/>
                      </a:lnTo>
                      <a:lnTo>
                        <a:pt x="157" y="13"/>
                      </a:lnTo>
                      <a:lnTo>
                        <a:pt x="131" y="13"/>
                      </a:lnTo>
                      <a:lnTo>
                        <a:pt x="105" y="10"/>
                      </a:lnTo>
                      <a:lnTo>
                        <a:pt x="79" y="10"/>
                      </a:lnTo>
                      <a:lnTo>
                        <a:pt x="53" y="7"/>
                      </a:lnTo>
                      <a:lnTo>
                        <a:pt x="27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27" y="7"/>
                      </a:lnTo>
                      <a:lnTo>
                        <a:pt x="53" y="10"/>
                      </a:lnTo>
                      <a:lnTo>
                        <a:pt x="79" y="13"/>
                      </a:lnTo>
                      <a:lnTo>
                        <a:pt x="105" y="15"/>
                      </a:lnTo>
                      <a:lnTo>
                        <a:pt x="131" y="15"/>
                      </a:lnTo>
                      <a:lnTo>
                        <a:pt x="157" y="18"/>
                      </a:lnTo>
                      <a:lnTo>
                        <a:pt x="184" y="18"/>
                      </a:lnTo>
                      <a:lnTo>
                        <a:pt x="212" y="18"/>
                      </a:lnTo>
                      <a:lnTo>
                        <a:pt x="212" y="1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87" name="Freeform 323"/>
                <p:cNvSpPr>
                  <a:spLocks/>
                </p:cNvSpPr>
                <p:nvPr/>
              </p:nvSpPr>
              <p:spPr bwMode="auto">
                <a:xfrm>
                  <a:off x="3398" y="1841"/>
                  <a:ext cx="113" cy="16"/>
                </a:xfrm>
                <a:custGeom>
                  <a:avLst/>
                  <a:gdLst>
                    <a:gd name="T0" fmla="*/ 113 w 113"/>
                    <a:gd name="T1" fmla="*/ 0 h 16"/>
                    <a:gd name="T2" fmla="*/ 113 w 113"/>
                    <a:gd name="T3" fmla="*/ 0 h 16"/>
                    <a:gd name="T4" fmla="*/ 100 w 113"/>
                    <a:gd name="T5" fmla="*/ 5 h 16"/>
                    <a:gd name="T6" fmla="*/ 87 w 113"/>
                    <a:gd name="T7" fmla="*/ 8 h 16"/>
                    <a:gd name="T8" fmla="*/ 71 w 113"/>
                    <a:gd name="T9" fmla="*/ 8 h 16"/>
                    <a:gd name="T10" fmla="*/ 58 w 113"/>
                    <a:gd name="T11" fmla="*/ 11 h 16"/>
                    <a:gd name="T12" fmla="*/ 42 w 113"/>
                    <a:gd name="T13" fmla="*/ 11 h 16"/>
                    <a:gd name="T14" fmla="*/ 29 w 113"/>
                    <a:gd name="T15" fmla="*/ 11 h 16"/>
                    <a:gd name="T16" fmla="*/ 13 w 113"/>
                    <a:gd name="T17" fmla="*/ 13 h 16"/>
                    <a:gd name="T18" fmla="*/ 0 w 113"/>
                    <a:gd name="T19" fmla="*/ 11 h 16"/>
                    <a:gd name="T20" fmla="*/ 0 w 113"/>
                    <a:gd name="T21" fmla="*/ 16 h 16"/>
                    <a:gd name="T22" fmla="*/ 13 w 113"/>
                    <a:gd name="T23" fmla="*/ 16 h 16"/>
                    <a:gd name="T24" fmla="*/ 29 w 113"/>
                    <a:gd name="T25" fmla="*/ 16 h 16"/>
                    <a:gd name="T26" fmla="*/ 45 w 113"/>
                    <a:gd name="T27" fmla="*/ 16 h 16"/>
                    <a:gd name="T28" fmla="*/ 58 w 113"/>
                    <a:gd name="T29" fmla="*/ 13 h 16"/>
                    <a:gd name="T30" fmla="*/ 74 w 113"/>
                    <a:gd name="T31" fmla="*/ 13 h 16"/>
                    <a:gd name="T32" fmla="*/ 87 w 113"/>
                    <a:gd name="T33" fmla="*/ 11 h 16"/>
                    <a:gd name="T34" fmla="*/ 100 w 113"/>
                    <a:gd name="T35" fmla="*/ 8 h 16"/>
                    <a:gd name="T36" fmla="*/ 113 w 113"/>
                    <a:gd name="T37" fmla="*/ 3 h 16"/>
                    <a:gd name="T38" fmla="*/ 113 w 113"/>
                    <a:gd name="T39" fmla="*/ 3 h 16"/>
                    <a:gd name="T40" fmla="*/ 113 w 113"/>
                    <a:gd name="T41" fmla="*/ 0 h 1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3"/>
                    <a:gd name="T64" fmla="*/ 0 h 16"/>
                    <a:gd name="T65" fmla="*/ 113 w 113"/>
                    <a:gd name="T66" fmla="*/ 16 h 1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3" h="16">
                      <a:moveTo>
                        <a:pt x="113" y="0"/>
                      </a:moveTo>
                      <a:lnTo>
                        <a:pt x="113" y="0"/>
                      </a:lnTo>
                      <a:lnTo>
                        <a:pt x="100" y="5"/>
                      </a:lnTo>
                      <a:lnTo>
                        <a:pt x="87" y="8"/>
                      </a:lnTo>
                      <a:lnTo>
                        <a:pt x="71" y="8"/>
                      </a:lnTo>
                      <a:lnTo>
                        <a:pt x="58" y="11"/>
                      </a:lnTo>
                      <a:lnTo>
                        <a:pt x="42" y="11"/>
                      </a:lnTo>
                      <a:lnTo>
                        <a:pt x="29" y="11"/>
                      </a:lnTo>
                      <a:lnTo>
                        <a:pt x="13" y="13"/>
                      </a:lnTo>
                      <a:lnTo>
                        <a:pt x="0" y="11"/>
                      </a:lnTo>
                      <a:lnTo>
                        <a:pt x="0" y="16"/>
                      </a:lnTo>
                      <a:lnTo>
                        <a:pt x="13" y="16"/>
                      </a:lnTo>
                      <a:lnTo>
                        <a:pt x="29" y="16"/>
                      </a:lnTo>
                      <a:lnTo>
                        <a:pt x="45" y="16"/>
                      </a:lnTo>
                      <a:lnTo>
                        <a:pt x="58" y="13"/>
                      </a:lnTo>
                      <a:lnTo>
                        <a:pt x="74" y="13"/>
                      </a:lnTo>
                      <a:lnTo>
                        <a:pt x="87" y="11"/>
                      </a:lnTo>
                      <a:lnTo>
                        <a:pt x="100" y="8"/>
                      </a:lnTo>
                      <a:lnTo>
                        <a:pt x="113" y="3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88" name="Freeform 324"/>
                <p:cNvSpPr>
                  <a:spLocks/>
                </p:cNvSpPr>
                <p:nvPr/>
              </p:nvSpPr>
              <p:spPr bwMode="auto">
                <a:xfrm>
                  <a:off x="3503" y="1804"/>
                  <a:ext cx="16" cy="40"/>
                </a:xfrm>
                <a:custGeom>
                  <a:avLst/>
                  <a:gdLst>
                    <a:gd name="T0" fmla="*/ 0 w 16"/>
                    <a:gd name="T1" fmla="*/ 3 h 40"/>
                    <a:gd name="T2" fmla="*/ 0 w 16"/>
                    <a:gd name="T3" fmla="*/ 3 h 40"/>
                    <a:gd name="T4" fmla="*/ 3 w 16"/>
                    <a:gd name="T5" fmla="*/ 8 h 40"/>
                    <a:gd name="T6" fmla="*/ 5 w 16"/>
                    <a:gd name="T7" fmla="*/ 14 h 40"/>
                    <a:gd name="T8" fmla="*/ 8 w 16"/>
                    <a:gd name="T9" fmla="*/ 19 h 40"/>
                    <a:gd name="T10" fmla="*/ 10 w 16"/>
                    <a:gd name="T11" fmla="*/ 24 h 40"/>
                    <a:gd name="T12" fmla="*/ 13 w 16"/>
                    <a:gd name="T13" fmla="*/ 29 h 40"/>
                    <a:gd name="T14" fmla="*/ 13 w 16"/>
                    <a:gd name="T15" fmla="*/ 32 h 40"/>
                    <a:gd name="T16" fmla="*/ 10 w 16"/>
                    <a:gd name="T17" fmla="*/ 35 h 40"/>
                    <a:gd name="T18" fmla="*/ 8 w 16"/>
                    <a:gd name="T19" fmla="*/ 37 h 40"/>
                    <a:gd name="T20" fmla="*/ 8 w 16"/>
                    <a:gd name="T21" fmla="*/ 40 h 40"/>
                    <a:gd name="T22" fmla="*/ 13 w 16"/>
                    <a:gd name="T23" fmla="*/ 37 h 40"/>
                    <a:gd name="T24" fmla="*/ 16 w 16"/>
                    <a:gd name="T25" fmla="*/ 32 h 40"/>
                    <a:gd name="T26" fmla="*/ 16 w 16"/>
                    <a:gd name="T27" fmla="*/ 27 h 40"/>
                    <a:gd name="T28" fmla="*/ 16 w 16"/>
                    <a:gd name="T29" fmla="*/ 21 h 40"/>
                    <a:gd name="T30" fmla="*/ 13 w 16"/>
                    <a:gd name="T31" fmla="*/ 16 h 40"/>
                    <a:gd name="T32" fmla="*/ 10 w 16"/>
                    <a:gd name="T33" fmla="*/ 11 h 40"/>
                    <a:gd name="T34" fmla="*/ 5 w 16"/>
                    <a:gd name="T35" fmla="*/ 6 h 40"/>
                    <a:gd name="T36" fmla="*/ 5 w 16"/>
                    <a:gd name="T37" fmla="*/ 0 h 40"/>
                    <a:gd name="T38" fmla="*/ 5 w 16"/>
                    <a:gd name="T39" fmla="*/ 0 h 40"/>
                    <a:gd name="T40" fmla="*/ 0 w 16"/>
                    <a:gd name="T41" fmla="*/ 3 h 4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40"/>
                    <a:gd name="T65" fmla="*/ 16 w 16"/>
                    <a:gd name="T66" fmla="*/ 40 h 4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40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3" y="8"/>
                      </a:lnTo>
                      <a:lnTo>
                        <a:pt x="5" y="14"/>
                      </a:lnTo>
                      <a:lnTo>
                        <a:pt x="8" y="19"/>
                      </a:lnTo>
                      <a:lnTo>
                        <a:pt x="10" y="24"/>
                      </a:lnTo>
                      <a:lnTo>
                        <a:pt x="13" y="29"/>
                      </a:lnTo>
                      <a:lnTo>
                        <a:pt x="13" y="32"/>
                      </a:lnTo>
                      <a:lnTo>
                        <a:pt x="10" y="35"/>
                      </a:lnTo>
                      <a:lnTo>
                        <a:pt x="8" y="37"/>
                      </a:lnTo>
                      <a:lnTo>
                        <a:pt x="8" y="40"/>
                      </a:lnTo>
                      <a:lnTo>
                        <a:pt x="13" y="37"/>
                      </a:lnTo>
                      <a:lnTo>
                        <a:pt x="16" y="32"/>
                      </a:lnTo>
                      <a:lnTo>
                        <a:pt x="16" y="27"/>
                      </a:lnTo>
                      <a:lnTo>
                        <a:pt x="16" y="21"/>
                      </a:lnTo>
                      <a:lnTo>
                        <a:pt x="13" y="16"/>
                      </a:lnTo>
                      <a:lnTo>
                        <a:pt x="10" y="11"/>
                      </a:lnTo>
                      <a:lnTo>
                        <a:pt x="5" y="6"/>
                      </a:lnTo>
                      <a:lnTo>
                        <a:pt x="5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89" name="Freeform 325"/>
                <p:cNvSpPr>
                  <a:spLocks/>
                </p:cNvSpPr>
                <p:nvPr/>
              </p:nvSpPr>
              <p:spPr bwMode="auto">
                <a:xfrm>
                  <a:off x="3487" y="1784"/>
                  <a:ext cx="21" cy="23"/>
                </a:xfrm>
                <a:custGeom>
                  <a:avLst/>
                  <a:gdLst>
                    <a:gd name="T0" fmla="*/ 0 w 21"/>
                    <a:gd name="T1" fmla="*/ 5 h 23"/>
                    <a:gd name="T2" fmla="*/ 0 w 21"/>
                    <a:gd name="T3" fmla="*/ 5 h 23"/>
                    <a:gd name="T4" fmla="*/ 3 w 21"/>
                    <a:gd name="T5" fmla="*/ 5 h 23"/>
                    <a:gd name="T6" fmla="*/ 5 w 21"/>
                    <a:gd name="T7" fmla="*/ 5 h 23"/>
                    <a:gd name="T8" fmla="*/ 8 w 21"/>
                    <a:gd name="T9" fmla="*/ 7 h 23"/>
                    <a:gd name="T10" fmla="*/ 11 w 21"/>
                    <a:gd name="T11" fmla="*/ 10 h 23"/>
                    <a:gd name="T12" fmla="*/ 13 w 21"/>
                    <a:gd name="T13" fmla="*/ 13 h 23"/>
                    <a:gd name="T14" fmla="*/ 13 w 21"/>
                    <a:gd name="T15" fmla="*/ 18 h 23"/>
                    <a:gd name="T16" fmla="*/ 16 w 21"/>
                    <a:gd name="T17" fmla="*/ 20 h 23"/>
                    <a:gd name="T18" fmla="*/ 16 w 21"/>
                    <a:gd name="T19" fmla="*/ 23 h 23"/>
                    <a:gd name="T20" fmla="*/ 21 w 21"/>
                    <a:gd name="T21" fmla="*/ 20 h 23"/>
                    <a:gd name="T22" fmla="*/ 19 w 21"/>
                    <a:gd name="T23" fmla="*/ 18 h 23"/>
                    <a:gd name="T24" fmla="*/ 19 w 21"/>
                    <a:gd name="T25" fmla="*/ 15 h 23"/>
                    <a:gd name="T26" fmla="*/ 16 w 21"/>
                    <a:gd name="T27" fmla="*/ 13 h 23"/>
                    <a:gd name="T28" fmla="*/ 13 w 21"/>
                    <a:gd name="T29" fmla="*/ 7 h 23"/>
                    <a:gd name="T30" fmla="*/ 11 w 21"/>
                    <a:gd name="T31" fmla="*/ 5 h 23"/>
                    <a:gd name="T32" fmla="*/ 8 w 21"/>
                    <a:gd name="T33" fmla="*/ 2 h 23"/>
                    <a:gd name="T34" fmla="*/ 5 w 21"/>
                    <a:gd name="T35" fmla="*/ 0 h 23"/>
                    <a:gd name="T36" fmla="*/ 0 w 21"/>
                    <a:gd name="T37" fmla="*/ 0 h 23"/>
                    <a:gd name="T38" fmla="*/ 0 w 21"/>
                    <a:gd name="T39" fmla="*/ 0 h 23"/>
                    <a:gd name="T40" fmla="*/ 0 w 21"/>
                    <a:gd name="T41" fmla="*/ 5 h 2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23"/>
                    <a:gd name="T65" fmla="*/ 21 w 21"/>
                    <a:gd name="T66" fmla="*/ 23 h 2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23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5" y="5"/>
                      </a:lnTo>
                      <a:lnTo>
                        <a:pt x="8" y="7"/>
                      </a:lnTo>
                      <a:lnTo>
                        <a:pt x="11" y="10"/>
                      </a:lnTo>
                      <a:lnTo>
                        <a:pt x="13" y="13"/>
                      </a:lnTo>
                      <a:lnTo>
                        <a:pt x="13" y="18"/>
                      </a:lnTo>
                      <a:lnTo>
                        <a:pt x="16" y="20"/>
                      </a:lnTo>
                      <a:lnTo>
                        <a:pt x="16" y="23"/>
                      </a:lnTo>
                      <a:lnTo>
                        <a:pt x="21" y="20"/>
                      </a:lnTo>
                      <a:lnTo>
                        <a:pt x="19" y="18"/>
                      </a:lnTo>
                      <a:lnTo>
                        <a:pt x="19" y="15"/>
                      </a:lnTo>
                      <a:lnTo>
                        <a:pt x="16" y="13"/>
                      </a:lnTo>
                      <a:lnTo>
                        <a:pt x="13" y="7"/>
                      </a:lnTo>
                      <a:lnTo>
                        <a:pt x="11" y="5"/>
                      </a:lnTo>
                      <a:lnTo>
                        <a:pt x="8" y="2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90" name="Freeform 326"/>
                <p:cNvSpPr>
                  <a:spLocks/>
                </p:cNvSpPr>
                <p:nvPr/>
              </p:nvSpPr>
              <p:spPr bwMode="auto">
                <a:xfrm>
                  <a:off x="3236" y="1781"/>
                  <a:ext cx="251" cy="10"/>
                </a:xfrm>
                <a:custGeom>
                  <a:avLst/>
                  <a:gdLst>
                    <a:gd name="T0" fmla="*/ 0 w 251"/>
                    <a:gd name="T1" fmla="*/ 10 h 10"/>
                    <a:gd name="T2" fmla="*/ 0 w 251"/>
                    <a:gd name="T3" fmla="*/ 10 h 10"/>
                    <a:gd name="T4" fmla="*/ 32 w 251"/>
                    <a:gd name="T5" fmla="*/ 8 h 10"/>
                    <a:gd name="T6" fmla="*/ 63 w 251"/>
                    <a:gd name="T7" fmla="*/ 5 h 10"/>
                    <a:gd name="T8" fmla="*/ 94 w 251"/>
                    <a:gd name="T9" fmla="*/ 5 h 10"/>
                    <a:gd name="T10" fmla="*/ 126 w 251"/>
                    <a:gd name="T11" fmla="*/ 3 h 10"/>
                    <a:gd name="T12" fmla="*/ 157 w 251"/>
                    <a:gd name="T13" fmla="*/ 3 h 10"/>
                    <a:gd name="T14" fmla="*/ 188 w 251"/>
                    <a:gd name="T15" fmla="*/ 3 h 10"/>
                    <a:gd name="T16" fmla="*/ 220 w 251"/>
                    <a:gd name="T17" fmla="*/ 5 h 10"/>
                    <a:gd name="T18" fmla="*/ 251 w 251"/>
                    <a:gd name="T19" fmla="*/ 8 h 10"/>
                    <a:gd name="T20" fmla="*/ 251 w 251"/>
                    <a:gd name="T21" fmla="*/ 3 h 10"/>
                    <a:gd name="T22" fmla="*/ 220 w 251"/>
                    <a:gd name="T23" fmla="*/ 3 h 10"/>
                    <a:gd name="T24" fmla="*/ 188 w 251"/>
                    <a:gd name="T25" fmla="*/ 0 h 10"/>
                    <a:gd name="T26" fmla="*/ 157 w 251"/>
                    <a:gd name="T27" fmla="*/ 0 h 10"/>
                    <a:gd name="T28" fmla="*/ 126 w 251"/>
                    <a:gd name="T29" fmla="*/ 0 h 10"/>
                    <a:gd name="T30" fmla="*/ 94 w 251"/>
                    <a:gd name="T31" fmla="*/ 0 h 10"/>
                    <a:gd name="T32" fmla="*/ 63 w 251"/>
                    <a:gd name="T33" fmla="*/ 3 h 10"/>
                    <a:gd name="T34" fmla="*/ 32 w 251"/>
                    <a:gd name="T35" fmla="*/ 5 h 10"/>
                    <a:gd name="T36" fmla="*/ 0 w 251"/>
                    <a:gd name="T37" fmla="*/ 8 h 10"/>
                    <a:gd name="T38" fmla="*/ 0 w 251"/>
                    <a:gd name="T39" fmla="*/ 8 h 10"/>
                    <a:gd name="T40" fmla="*/ 0 w 251"/>
                    <a:gd name="T41" fmla="*/ 10 h 1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51"/>
                    <a:gd name="T64" fmla="*/ 0 h 10"/>
                    <a:gd name="T65" fmla="*/ 251 w 251"/>
                    <a:gd name="T66" fmla="*/ 10 h 1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51" h="10">
                      <a:moveTo>
                        <a:pt x="0" y="10"/>
                      </a:moveTo>
                      <a:lnTo>
                        <a:pt x="0" y="10"/>
                      </a:lnTo>
                      <a:lnTo>
                        <a:pt x="32" y="8"/>
                      </a:lnTo>
                      <a:lnTo>
                        <a:pt x="63" y="5"/>
                      </a:lnTo>
                      <a:lnTo>
                        <a:pt x="94" y="5"/>
                      </a:lnTo>
                      <a:lnTo>
                        <a:pt x="126" y="3"/>
                      </a:lnTo>
                      <a:lnTo>
                        <a:pt x="157" y="3"/>
                      </a:lnTo>
                      <a:lnTo>
                        <a:pt x="188" y="3"/>
                      </a:lnTo>
                      <a:lnTo>
                        <a:pt x="220" y="5"/>
                      </a:lnTo>
                      <a:lnTo>
                        <a:pt x="251" y="8"/>
                      </a:lnTo>
                      <a:lnTo>
                        <a:pt x="251" y="3"/>
                      </a:lnTo>
                      <a:lnTo>
                        <a:pt x="220" y="3"/>
                      </a:lnTo>
                      <a:lnTo>
                        <a:pt x="188" y="0"/>
                      </a:lnTo>
                      <a:lnTo>
                        <a:pt x="157" y="0"/>
                      </a:lnTo>
                      <a:lnTo>
                        <a:pt x="126" y="0"/>
                      </a:lnTo>
                      <a:lnTo>
                        <a:pt x="94" y="0"/>
                      </a:lnTo>
                      <a:lnTo>
                        <a:pt x="63" y="3"/>
                      </a:lnTo>
                      <a:lnTo>
                        <a:pt x="32" y="5"/>
                      </a:lnTo>
                      <a:lnTo>
                        <a:pt x="0" y="8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91" name="Freeform 327"/>
                <p:cNvSpPr>
                  <a:spLocks/>
                </p:cNvSpPr>
                <p:nvPr/>
              </p:nvSpPr>
              <p:spPr bwMode="auto">
                <a:xfrm>
                  <a:off x="3275" y="1791"/>
                  <a:ext cx="155" cy="50"/>
                </a:xfrm>
                <a:custGeom>
                  <a:avLst/>
                  <a:gdLst>
                    <a:gd name="T0" fmla="*/ 76 w 155"/>
                    <a:gd name="T1" fmla="*/ 0 h 50"/>
                    <a:gd name="T2" fmla="*/ 105 w 155"/>
                    <a:gd name="T3" fmla="*/ 3 h 50"/>
                    <a:gd name="T4" fmla="*/ 131 w 155"/>
                    <a:gd name="T5" fmla="*/ 8 h 50"/>
                    <a:gd name="T6" fmla="*/ 142 w 155"/>
                    <a:gd name="T7" fmla="*/ 11 h 50"/>
                    <a:gd name="T8" fmla="*/ 149 w 155"/>
                    <a:gd name="T9" fmla="*/ 16 h 50"/>
                    <a:gd name="T10" fmla="*/ 152 w 155"/>
                    <a:gd name="T11" fmla="*/ 21 h 50"/>
                    <a:gd name="T12" fmla="*/ 155 w 155"/>
                    <a:gd name="T13" fmla="*/ 27 h 50"/>
                    <a:gd name="T14" fmla="*/ 152 w 155"/>
                    <a:gd name="T15" fmla="*/ 32 h 50"/>
                    <a:gd name="T16" fmla="*/ 149 w 155"/>
                    <a:gd name="T17" fmla="*/ 37 h 50"/>
                    <a:gd name="T18" fmla="*/ 142 w 155"/>
                    <a:gd name="T19" fmla="*/ 40 h 50"/>
                    <a:gd name="T20" fmla="*/ 131 w 155"/>
                    <a:gd name="T21" fmla="*/ 42 h 50"/>
                    <a:gd name="T22" fmla="*/ 105 w 155"/>
                    <a:gd name="T23" fmla="*/ 48 h 50"/>
                    <a:gd name="T24" fmla="*/ 76 w 155"/>
                    <a:gd name="T25" fmla="*/ 50 h 50"/>
                    <a:gd name="T26" fmla="*/ 47 w 155"/>
                    <a:gd name="T27" fmla="*/ 48 h 50"/>
                    <a:gd name="T28" fmla="*/ 24 w 155"/>
                    <a:gd name="T29" fmla="*/ 42 h 50"/>
                    <a:gd name="T30" fmla="*/ 6 w 155"/>
                    <a:gd name="T31" fmla="*/ 37 h 50"/>
                    <a:gd name="T32" fmla="*/ 3 w 155"/>
                    <a:gd name="T33" fmla="*/ 32 h 50"/>
                    <a:gd name="T34" fmla="*/ 0 w 155"/>
                    <a:gd name="T35" fmla="*/ 27 h 50"/>
                    <a:gd name="T36" fmla="*/ 3 w 155"/>
                    <a:gd name="T37" fmla="*/ 21 h 50"/>
                    <a:gd name="T38" fmla="*/ 6 w 155"/>
                    <a:gd name="T39" fmla="*/ 16 h 50"/>
                    <a:gd name="T40" fmla="*/ 24 w 155"/>
                    <a:gd name="T41" fmla="*/ 8 h 50"/>
                    <a:gd name="T42" fmla="*/ 47 w 155"/>
                    <a:gd name="T43" fmla="*/ 3 h 50"/>
                    <a:gd name="T44" fmla="*/ 76 w 155"/>
                    <a:gd name="T45" fmla="*/ 0 h 50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155"/>
                    <a:gd name="T70" fmla="*/ 0 h 50"/>
                    <a:gd name="T71" fmla="*/ 155 w 155"/>
                    <a:gd name="T72" fmla="*/ 50 h 50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155" h="50">
                      <a:moveTo>
                        <a:pt x="76" y="0"/>
                      </a:moveTo>
                      <a:lnTo>
                        <a:pt x="105" y="3"/>
                      </a:lnTo>
                      <a:lnTo>
                        <a:pt x="131" y="8"/>
                      </a:lnTo>
                      <a:lnTo>
                        <a:pt x="142" y="11"/>
                      </a:lnTo>
                      <a:lnTo>
                        <a:pt x="149" y="16"/>
                      </a:lnTo>
                      <a:lnTo>
                        <a:pt x="152" y="21"/>
                      </a:lnTo>
                      <a:lnTo>
                        <a:pt x="155" y="27"/>
                      </a:lnTo>
                      <a:lnTo>
                        <a:pt x="152" y="32"/>
                      </a:lnTo>
                      <a:lnTo>
                        <a:pt x="149" y="37"/>
                      </a:lnTo>
                      <a:lnTo>
                        <a:pt x="142" y="40"/>
                      </a:lnTo>
                      <a:lnTo>
                        <a:pt x="131" y="42"/>
                      </a:lnTo>
                      <a:lnTo>
                        <a:pt x="105" y="48"/>
                      </a:lnTo>
                      <a:lnTo>
                        <a:pt x="76" y="50"/>
                      </a:lnTo>
                      <a:lnTo>
                        <a:pt x="47" y="48"/>
                      </a:lnTo>
                      <a:lnTo>
                        <a:pt x="24" y="42"/>
                      </a:lnTo>
                      <a:lnTo>
                        <a:pt x="6" y="37"/>
                      </a:lnTo>
                      <a:lnTo>
                        <a:pt x="3" y="32"/>
                      </a:lnTo>
                      <a:lnTo>
                        <a:pt x="0" y="27"/>
                      </a:lnTo>
                      <a:lnTo>
                        <a:pt x="3" y="21"/>
                      </a:lnTo>
                      <a:lnTo>
                        <a:pt x="6" y="16"/>
                      </a:lnTo>
                      <a:lnTo>
                        <a:pt x="24" y="8"/>
                      </a:lnTo>
                      <a:lnTo>
                        <a:pt x="47" y="3"/>
                      </a:lnTo>
                      <a:lnTo>
                        <a:pt x="76" y="0"/>
                      </a:lnTo>
                      <a:close/>
                    </a:path>
                  </a:pathLst>
                </a:custGeom>
                <a:solidFill>
                  <a:srgbClr val="606E85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92" name="Freeform 328"/>
                <p:cNvSpPr>
                  <a:spLocks/>
                </p:cNvSpPr>
                <p:nvPr/>
              </p:nvSpPr>
              <p:spPr bwMode="auto">
                <a:xfrm>
                  <a:off x="3231" y="1595"/>
                  <a:ext cx="254" cy="233"/>
                </a:xfrm>
                <a:custGeom>
                  <a:avLst/>
                  <a:gdLst>
                    <a:gd name="T0" fmla="*/ 8 w 254"/>
                    <a:gd name="T1" fmla="*/ 191 h 233"/>
                    <a:gd name="T2" fmla="*/ 3 w 254"/>
                    <a:gd name="T3" fmla="*/ 154 h 233"/>
                    <a:gd name="T4" fmla="*/ 0 w 254"/>
                    <a:gd name="T5" fmla="*/ 115 h 233"/>
                    <a:gd name="T6" fmla="*/ 0 w 254"/>
                    <a:gd name="T7" fmla="*/ 39 h 233"/>
                    <a:gd name="T8" fmla="*/ 3 w 254"/>
                    <a:gd name="T9" fmla="*/ 23 h 233"/>
                    <a:gd name="T10" fmla="*/ 8 w 254"/>
                    <a:gd name="T11" fmla="*/ 16 h 233"/>
                    <a:gd name="T12" fmla="*/ 13 w 254"/>
                    <a:gd name="T13" fmla="*/ 13 h 233"/>
                    <a:gd name="T14" fmla="*/ 39 w 254"/>
                    <a:gd name="T15" fmla="*/ 8 h 233"/>
                    <a:gd name="T16" fmla="*/ 65 w 254"/>
                    <a:gd name="T17" fmla="*/ 3 h 233"/>
                    <a:gd name="T18" fmla="*/ 120 w 254"/>
                    <a:gd name="T19" fmla="*/ 0 h 233"/>
                    <a:gd name="T20" fmla="*/ 178 w 254"/>
                    <a:gd name="T21" fmla="*/ 0 h 233"/>
                    <a:gd name="T22" fmla="*/ 204 w 254"/>
                    <a:gd name="T23" fmla="*/ 3 h 233"/>
                    <a:gd name="T24" fmla="*/ 233 w 254"/>
                    <a:gd name="T25" fmla="*/ 8 h 233"/>
                    <a:gd name="T26" fmla="*/ 241 w 254"/>
                    <a:gd name="T27" fmla="*/ 13 h 233"/>
                    <a:gd name="T28" fmla="*/ 248 w 254"/>
                    <a:gd name="T29" fmla="*/ 21 h 233"/>
                    <a:gd name="T30" fmla="*/ 254 w 254"/>
                    <a:gd name="T31" fmla="*/ 39 h 233"/>
                    <a:gd name="T32" fmla="*/ 254 w 254"/>
                    <a:gd name="T33" fmla="*/ 65 h 233"/>
                    <a:gd name="T34" fmla="*/ 254 w 254"/>
                    <a:gd name="T35" fmla="*/ 92 h 233"/>
                    <a:gd name="T36" fmla="*/ 248 w 254"/>
                    <a:gd name="T37" fmla="*/ 147 h 233"/>
                    <a:gd name="T38" fmla="*/ 246 w 254"/>
                    <a:gd name="T39" fmla="*/ 178 h 233"/>
                    <a:gd name="T40" fmla="*/ 241 w 254"/>
                    <a:gd name="T41" fmla="*/ 194 h 233"/>
                    <a:gd name="T42" fmla="*/ 235 w 254"/>
                    <a:gd name="T43" fmla="*/ 207 h 233"/>
                    <a:gd name="T44" fmla="*/ 220 w 254"/>
                    <a:gd name="T45" fmla="*/ 225 h 233"/>
                    <a:gd name="T46" fmla="*/ 212 w 254"/>
                    <a:gd name="T47" fmla="*/ 230 h 233"/>
                    <a:gd name="T48" fmla="*/ 201 w 254"/>
                    <a:gd name="T49" fmla="*/ 233 h 233"/>
                    <a:gd name="T50" fmla="*/ 120 w 254"/>
                    <a:gd name="T51" fmla="*/ 233 h 233"/>
                    <a:gd name="T52" fmla="*/ 78 w 254"/>
                    <a:gd name="T53" fmla="*/ 230 h 233"/>
                    <a:gd name="T54" fmla="*/ 37 w 254"/>
                    <a:gd name="T55" fmla="*/ 225 h 233"/>
                    <a:gd name="T56" fmla="*/ 26 w 254"/>
                    <a:gd name="T57" fmla="*/ 220 h 233"/>
                    <a:gd name="T58" fmla="*/ 18 w 254"/>
                    <a:gd name="T59" fmla="*/ 212 h 233"/>
                    <a:gd name="T60" fmla="*/ 10 w 254"/>
                    <a:gd name="T61" fmla="*/ 202 h 233"/>
                    <a:gd name="T62" fmla="*/ 8 w 254"/>
                    <a:gd name="T63" fmla="*/ 191 h 233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254"/>
                    <a:gd name="T97" fmla="*/ 0 h 233"/>
                    <a:gd name="T98" fmla="*/ 254 w 254"/>
                    <a:gd name="T99" fmla="*/ 233 h 233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254" h="233">
                      <a:moveTo>
                        <a:pt x="8" y="191"/>
                      </a:moveTo>
                      <a:lnTo>
                        <a:pt x="3" y="154"/>
                      </a:lnTo>
                      <a:lnTo>
                        <a:pt x="0" y="115"/>
                      </a:lnTo>
                      <a:lnTo>
                        <a:pt x="0" y="39"/>
                      </a:lnTo>
                      <a:lnTo>
                        <a:pt x="3" y="23"/>
                      </a:lnTo>
                      <a:lnTo>
                        <a:pt x="8" y="16"/>
                      </a:lnTo>
                      <a:lnTo>
                        <a:pt x="13" y="13"/>
                      </a:lnTo>
                      <a:lnTo>
                        <a:pt x="39" y="8"/>
                      </a:lnTo>
                      <a:lnTo>
                        <a:pt x="65" y="3"/>
                      </a:lnTo>
                      <a:lnTo>
                        <a:pt x="120" y="0"/>
                      </a:lnTo>
                      <a:lnTo>
                        <a:pt x="178" y="0"/>
                      </a:lnTo>
                      <a:lnTo>
                        <a:pt x="204" y="3"/>
                      </a:lnTo>
                      <a:lnTo>
                        <a:pt x="233" y="8"/>
                      </a:lnTo>
                      <a:lnTo>
                        <a:pt x="241" y="13"/>
                      </a:lnTo>
                      <a:lnTo>
                        <a:pt x="248" y="21"/>
                      </a:lnTo>
                      <a:lnTo>
                        <a:pt x="254" y="39"/>
                      </a:lnTo>
                      <a:lnTo>
                        <a:pt x="254" y="65"/>
                      </a:lnTo>
                      <a:lnTo>
                        <a:pt x="254" y="92"/>
                      </a:lnTo>
                      <a:lnTo>
                        <a:pt x="248" y="147"/>
                      </a:lnTo>
                      <a:lnTo>
                        <a:pt x="246" y="178"/>
                      </a:lnTo>
                      <a:lnTo>
                        <a:pt x="241" y="194"/>
                      </a:lnTo>
                      <a:lnTo>
                        <a:pt x="235" y="207"/>
                      </a:lnTo>
                      <a:lnTo>
                        <a:pt x="220" y="225"/>
                      </a:lnTo>
                      <a:lnTo>
                        <a:pt x="212" y="230"/>
                      </a:lnTo>
                      <a:lnTo>
                        <a:pt x="201" y="233"/>
                      </a:lnTo>
                      <a:lnTo>
                        <a:pt x="120" y="233"/>
                      </a:lnTo>
                      <a:lnTo>
                        <a:pt x="78" y="230"/>
                      </a:lnTo>
                      <a:lnTo>
                        <a:pt x="37" y="225"/>
                      </a:lnTo>
                      <a:lnTo>
                        <a:pt x="26" y="220"/>
                      </a:lnTo>
                      <a:lnTo>
                        <a:pt x="18" y="212"/>
                      </a:lnTo>
                      <a:lnTo>
                        <a:pt x="10" y="202"/>
                      </a:lnTo>
                      <a:lnTo>
                        <a:pt x="8" y="191"/>
                      </a:lnTo>
                      <a:close/>
                    </a:path>
                  </a:pathLst>
                </a:custGeom>
                <a:solidFill>
                  <a:srgbClr val="92ADBE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93" name="Freeform 329"/>
                <p:cNvSpPr>
                  <a:spLocks/>
                </p:cNvSpPr>
                <p:nvPr/>
              </p:nvSpPr>
              <p:spPr bwMode="auto">
                <a:xfrm>
                  <a:off x="3244" y="1618"/>
                  <a:ext cx="228" cy="171"/>
                </a:xfrm>
                <a:custGeom>
                  <a:avLst/>
                  <a:gdLst>
                    <a:gd name="T0" fmla="*/ 8 w 228"/>
                    <a:gd name="T1" fmla="*/ 139 h 171"/>
                    <a:gd name="T2" fmla="*/ 3 w 228"/>
                    <a:gd name="T3" fmla="*/ 113 h 171"/>
                    <a:gd name="T4" fmla="*/ 0 w 228"/>
                    <a:gd name="T5" fmla="*/ 84 h 171"/>
                    <a:gd name="T6" fmla="*/ 0 w 228"/>
                    <a:gd name="T7" fmla="*/ 29 h 171"/>
                    <a:gd name="T8" fmla="*/ 3 w 228"/>
                    <a:gd name="T9" fmla="*/ 19 h 171"/>
                    <a:gd name="T10" fmla="*/ 10 w 228"/>
                    <a:gd name="T11" fmla="*/ 11 h 171"/>
                    <a:gd name="T12" fmla="*/ 34 w 228"/>
                    <a:gd name="T13" fmla="*/ 6 h 171"/>
                    <a:gd name="T14" fmla="*/ 60 w 228"/>
                    <a:gd name="T15" fmla="*/ 3 h 171"/>
                    <a:gd name="T16" fmla="*/ 107 w 228"/>
                    <a:gd name="T17" fmla="*/ 0 h 171"/>
                    <a:gd name="T18" fmla="*/ 160 w 228"/>
                    <a:gd name="T19" fmla="*/ 0 h 171"/>
                    <a:gd name="T20" fmla="*/ 209 w 228"/>
                    <a:gd name="T21" fmla="*/ 6 h 171"/>
                    <a:gd name="T22" fmla="*/ 217 w 228"/>
                    <a:gd name="T23" fmla="*/ 8 h 171"/>
                    <a:gd name="T24" fmla="*/ 222 w 228"/>
                    <a:gd name="T25" fmla="*/ 16 h 171"/>
                    <a:gd name="T26" fmla="*/ 228 w 228"/>
                    <a:gd name="T27" fmla="*/ 29 h 171"/>
                    <a:gd name="T28" fmla="*/ 228 w 228"/>
                    <a:gd name="T29" fmla="*/ 50 h 171"/>
                    <a:gd name="T30" fmla="*/ 228 w 228"/>
                    <a:gd name="T31" fmla="*/ 69 h 171"/>
                    <a:gd name="T32" fmla="*/ 222 w 228"/>
                    <a:gd name="T33" fmla="*/ 108 h 171"/>
                    <a:gd name="T34" fmla="*/ 220 w 228"/>
                    <a:gd name="T35" fmla="*/ 131 h 171"/>
                    <a:gd name="T36" fmla="*/ 217 w 228"/>
                    <a:gd name="T37" fmla="*/ 142 h 171"/>
                    <a:gd name="T38" fmla="*/ 212 w 228"/>
                    <a:gd name="T39" fmla="*/ 152 h 171"/>
                    <a:gd name="T40" fmla="*/ 196 w 228"/>
                    <a:gd name="T41" fmla="*/ 163 h 171"/>
                    <a:gd name="T42" fmla="*/ 188 w 228"/>
                    <a:gd name="T43" fmla="*/ 168 h 171"/>
                    <a:gd name="T44" fmla="*/ 180 w 228"/>
                    <a:gd name="T45" fmla="*/ 168 h 171"/>
                    <a:gd name="T46" fmla="*/ 144 w 228"/>
                    <a:gd name="T47" fmla="*/ 171 h 171"/>
                    <a:gd name="T48" fmla="*/ 107 w 228"/>
                    <a:gd name="T49" fmla="*/ 171 h 171"/>
                    <a:gd name="T50" fmla="*/ 34 w 228"/>
                    <a:gd name="T51" fmla="*/ 163 h 171"/>
                    <a:gd name="T52" fmla="*/ 26 w 228"/>
                    <a:gd name="T53" fmla="*/ 160 h 171"/>
                    <a:gd name="T54" fmla="*/ 18 w 228"/>
                    <a:gd name="T55" fmla="*/ 155 h 171"/>
                    <a:gd name="T56" fmla="*/ 10 w 228"/>
                    <a:gd name="T57" fmla="*/ 147 h 171"/>
                    <a:gd name="T58" fmla="*/ 8 w 228"/>
                    <a:gd name="T59" fmla="*/ 139 h 171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w 228"/>
                    <a:gd name="T91" fmla="*/ 0 h 171"/>
                    <a:gd name="T92" fmla="*/ 228 w 228"/>
                    <a:gd name="T93" fmla="*/ 171 h 171"/>
                  </a:gdLst>
                  <a:ahLst/>
                  <a:cxnLst>
                    <a:cxn ang="T60">
                      <a:pos x="T0" y="T1"/>
                    </a:cxn>
                    <a:cxn ang="T61">
                      <a:pos x="T2" y="T3"/>
                    </a:cxn>
                    <a:cxn ang="T62">
                      <a:pos x="T4" y="T5"/>
                    </a:cxn>
                    <a:cxn ang="T63">
                      <a:pos x="T6" y="T7"/>
                    </a:cxn>
                    <a:cxn ang="T64">
                      <a:pos x="T8" y="T9"/>
                    </a:cxn>
                    <a:cxn ang="T65">
                      <a:pos x="T10" y="T11"/>
                    </a:cxn>
                    <a:cxn ang="T66">
                      <a:pos x="T12" y="T13"/>
                    </a:cxn>
                    <a:cxn ang="T67">
                      <a:pos x="T14" y="T15"/>
                    </a:cxn>
                    <a:cxn ang="T68">
                      <a:pos x="T16" y="T17"/>
                    </a:cxn>
                    <a:cxn ang="T69">
                      <a:pos x="T18" y="T19"/>
                    </a:cxn>
                    <a:cxn ang="T70">
                      <a:pos x="T20" y="T21"/>
                    </a:cxn>
                    <a:cxn ang="T71">
                      <a:pos x="T22" y="T23"/>
                    </a:cxn>
                    <a:cxn ang="T72">
                      <a:pos x="T24" y="T25"/>
                    </a:cxn>
                    <a:cxn ang="T73">
                      <a:pos x="T26" y="T27"/>
                    </a:cxn>
                    <a:cxn ang="T74">
                      <a:pos x="T28" y="T29"/>
                    </a:cxn>
                    <a:cxn ang="T75">
                      <a:pos x="T30" y="T31"/>
                    </a:cxn>
                    <a:cxn ang="T76">
                      <a:pos x="T32" y="T33"/>
                    </a:cxn>
                    <a:cxn ang="T77">
                      <a:pos x="T34" y="T35"/>
                    </a:cxn>
                    <a:cxn ang="T78">
                      <a:pos x="T36" y="T37"/>
                    </a:cxn>
                    <a:cxn ang="T79">
                      <a:pos x="T38" y="T39"/>
                    </a:cxn>
                    <a:cxn ang="T80">
                      <a:pos x="T40" y="T41"/>
                    </a:cxn>
                    <a:cxn ang="T81">
                      <a:pos x="T42" y="T43"/>
                    </a:cxn>
                    <a:cxn ang="T82">
                      <a:pos x="T44" y="T45"/>
                    </a:cxn>
                    <a:cxn ang="T83">
                      <a:pos x="T46" y="T47"/>
                    </a:cxn>
                    <a:cxn ang="T84">
                      <a:pos x="T48" y="T49"/>
                    </a:cxn>
                    <a:cxn ang="T85">
                      <a:pos x="T50" y="T51"/>
                    </a:cxn>
                    <a:cxn ang="T86">
                      <a:pos x="T52" y="T53"/>
                    </a:cxn>
                    <a:cxn ang="T87">
                      <a:pos x="T54" y="T55"/>
                    </a:cxn>
                    <a:cxn ang="T88">
                      <a:pos x="T56" y="T57"/>
                    </a:cxn>
                    <a:cxn ang="T89">
                      <a:pos x="T58" y="T59"/>
                    </a:cxn>
                  </a:cxnLst>
                  <a:rect l="T90" t="T91" r="T92" b="T93"/>
                  <a:pathLst>
                    <a:path w="228" h="171">
                      <a:moveTo>
                        <a:pt x="8" y="139"/>
                      </a:moveTo>
                      <a:lnTo>
                        <a:pt x="3" y="113"/>
                      </a:lnTo>
                      <a:lnTo>
                        <a:pt x="0" y="84"/>
                      </a:lnTo>
                      <a:lnTo>
                        <a:pt x="0" y="29"/>
                      </a:lnTo>
                      <a:lnTo>
                        <a:pt x="3" y="19"/>
                      </a:lnTo>
                      <a:lnTo>
                        <a:pt x="10" y="11"/>
                      </a:lnTo>
                      <a:lnTo>
                        <a:pt x="34" y="6"/>
                      </a:lnTo>
                      <a:lnTo>
                        <a:pt x="60" y="3"/>
                      </a:lnTo>
                      <a:lnTo>
                        <a:pt x="107" y="0"/>
                      </a:lnTo>
                      <a:lnTo>
                        <a:pt x="160" y="0"/>
                      </a:lnTo>
                      <a:lnTo>
                        <a:pt x="209" y="6"/>
                      </a:lnTo>
                      <a:lnTo>
                        <a:pt x="217" y="8"/>
                      </a:lnTo>
                      <a:lnTo>
                        <a:pt x="222" y="16"/>
                      </a:lnTo>
                      <a:lnTo>
                        <a:pt x="228" y="29"/>
                      </a:lnTo>
                      <a:lnTo>
                        <a:pt x="228" y="50"/>
                      </a:lnTo>
                      <a:lnTo>
                        <a:pt x="228" y="69"/>
                      </a:lnTo>
                      <a:lnTo>
                        <a:pt x="222" y="108"/>
                      </a:lnTo>
                      <a:lnTo>
                        <a:pt x="220" y="131"/>
                      </a:lnTo>
                      <a:lnTo>
                        <a:pt x="217" y="142"/>
                      </a:lnTo>
                      <a:lnTo>
                        <a:pt x="212" y="152"/>
                      </a:lnTo>
                      <a:lnTo>
                        <a:pt x="196" y="163"/>
                      </a:lnTo>
                      <a:lnTo>
                        <a:pt x="188" y="168"/>
                      </a:lnTo>
                      <a:lnTo>
                        <a:pt x="180" y="168"/>
                      </a:lnTo>
                      <a:lnTo>
                        <a:pt x="144" y="171"/>
                      </a:lnTo>
                      <a:lnTo>
                        <a:pt x="107" y="171"/>
                      </a:lnTo>
                      <a:lnTo>
                        <a:pt x="34" y="163"/>
                      </a:lnTo>
                      <a:lnTo>
                        <a:pt x="26" y="160"/>
                      </a:lnTo>
                      <a:lnTo>
                        <a:pt x="18" y="155"/>
                      </a:lnTo>
                      <a:lnTo>
                        <a:pt x="10" y="147"/>
                      </a:lnTo>
                      <a:lnTo>
                        <a:pt x="8" y="13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94" name="Freeform 330"/>
                <p:cNvSpPr>
                  <a:spLocks/>
                </p:cNvSpPr>
                <p:nvPr/>
              </p:nvSpPr>
              <p:spPr bwMode="auto">
                <a:xfrm>
                  <a:off x="3364" y="1802"/>
                  <a:ext cx="19" cy="10"/>
                </a:xfrm>
                <a:custGeom>
                  <a:avLst/>
                  <a:gdLst>
                    <a:gd name="T0" fmla="*/ 11 w 19"/>
                    <a:gd name="T1" fmla="*/ 0 h 10"/>
                    <a:gd name="T2" fmla="*/ 16 w 19"/>
                    <a:gd name="T3" fmla="*/ 2 h 10"/>
                    <a:gd name="T4" fmla="*/ 19 w 19"/>
                    <a:gd name="T5" fmla="*/ 5 h 10"/>
                    <a:gd name="T6" fmla="*/ 16 w 19"/>
                    <a:gd name="T7" fmla="*/ 8 h 10"/>
                    <a:gd name="T8" fmla="*/ 11 w 19"/>
                    <a:gd name="T9" fmla="*/ 10 h 10"/>
                    <a:gd name="T10" fmla="*/ 3 w 19"/>
                    <a:gd name="T11" fmla="*/ 8 h 10"/>
                    <a:gd name="T12" fmla="*/ 0 w 19"/>
                    <a:gd name="T13" fmla="*/ 5 h 10"/>
                    <a:gd name="T14" fmla="*/ 3 w 19"/>
                    <a:gd name="T15" fmla="*/ 2 h 10"/>
                    <a:gd name="T16" fmla="*/ 11 w 19"/>
                    <a:gd name="T17" fmla="*/ 0 h 1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9"/>
                    <a:gd name="T28" fmla="*/ 0 h 10"/>
                    <a:gd name="T29" fmla="*/ 19 w 19"/>
                    <a:gd name="T30" fmla="*/ 10 h 10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9" h="10">
                      <a:moveTo>
                        <a:pt x="11" y="0"/>
                      </a:moveTo>
                      <a:lnTo>
                        <a:pt x="16" y="2"/>
                      </a:lnTo>
                      <a:lnTo>
                        <a:pt x="19" y="5"/>
                      </a:lnTo>
                      <a:lnTo>
                        <a:pt x="16" y="8"/>
                      </a:lnTo>
                      <a:lnTo>
                        <a:pt x="11" y="10"/>
                      </a:lnTo>
                      <a:lnTo>
                        <a:pt x="3" y="8"/>
                      </a:lnTo>
                      <a:lnTo>
                        <a:pt x="0" y="5"/>
                      </a:lnTo>
                      <a:lnTo>
                        <a:pt x="3" y="2"/>
                      </a:lnTo>
                      <a:lnTo>
                        <a:pt x="11" y="0"/>
                      </a:lnTo>
                      <a:close/>
                    </a:path>
                  </a:pathLst>
                </a:custGeom>
                <a:solidFill>
                  <a:srgbClr val="FDFA00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95" name="Freeform 331"/>
                <p:cNvSpPr>
                  <a:spLocks/>
                </p:cNvSpPr>
                <p:nvPr/>
              </p:nvSpPr>
              <p:spPr bwMode="auto">
                <a:xfrm>
                  <a:off x="3390" y="1802"/>
                  <a:ext cx="19" cy="10"/>
                </a:xfrm>
                <a:custGeom>
                  <a:avLst/>
                  <a:gdLst>
                    <a:gd name="T0" fmla="*/ 11 w 19"/>
                    <a:gd name="T1" fmla="*/ 0 h 10"/>
                    <a:gd name="T2" fmla="*/ 16 w 19"/>
                    <a:gd name="T3" fmla="*/ 2 h 10"/>
                    <a:gd name="T4" fmla="*/ 19 w 19"/>
                    <a:gd name="T5" fmla="*/ 5 h 10"/>
                    <a:gd name="T6" fmla="*/ 16 w 19"/>
                    <a:gd name="T7" fmla="*/ 8 h 10"/>
                    <a:gd name="T8" fmla="*/ 11 w 19"/>
                    <a:gd name="T9" fmla="*/ 10 h 10"/>
                    <a:gd name="T10" fmla="*/ 3 w 19"/>
                    <a:gd name="T11" fmla="*/ 8 h 10"/>
                    <a:gd name="T12" fmla="*/ 0 w 19"/>
                    <a:gd name="T13" fmla="*/ 5 h 10"/>
                    <a:gd name="T14" fmla="*/ 3 w 19"/>
                    <a:gd name="T15" fmla="*/ 2 h 10"/>
                    <a:gd name="T16" fmla="*/ 11 w 19"/>
                    <a:gd name="T17" fmla="*/ 0 h 1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9"/>
                    <a:gd name="T28" fmla="*/ 0 h 10"/>
                    <a:gd name="T29" fmla="*/ 19 w 19"/>
                    <a:gd name="T30" fmla="*/ 10 h 10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9" h="10">
                      <a:moveTo>
                        <a:pt x="11" y="0"/>
                      </a:moveTo>
                      <a:lnTo>
                        <a:pt x="16" y="2"/>
                      </a:lnTo>
                      <a:lnTo>
                        <a:pt x="19" y="5"/>
                      </a:lnTo>
                      <a:lnTo>
                        <a:pt x="16" y="8"/>
                      </a:lnTo>
                      <a:lnTo>
                        <a:pt x="11" y="10"/>
                      </a:lnTo>
                      <a:lnTo>
                        <a:pt x="3" y="8"/>
                      </a:lnTo>
                      <a:lnTo>
                        <a:pt x="0" y="5"/>
                      </a:lnTo>
                      <a:lnTo>
                        <a:pt x="3" y="2"/>
                      </a:lnTo>
                      <a:lnTo>
                        <a:pt x="11" y="0"/>
                      </a:lnTo>
                      <a:close/>
                    </a:path>
                  </a:pathLst>
                </a:custGeom>
                <a:solidFill>
                  <a:srgbClr val="0089E0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96" name="Freeform 332"/>
                <p:cNvSpPr>
                  <a:spLocks/>
                </p:cNvSpPr>
                <p:nvPr/>
              </p:nvSpPr>
              <p:spPr bwMode="auto">
                <a:xfrm>
                  <a:off x="3417" y="1802"/>
                  <a:ext cx="18" cy="10"/>
                </a:xfrm>
                <a:custGeom>
                  <a:avLst/>
                  <a:gdLst>
                    <a:gd name="T0" fmla="*/ 7 w 18"/>
                    <a:gd name="T1" fmla="*/ 0 h 10"/>
                    <a:gd name="T2" fmla="*/ 15 w 18"/>
                    <a:gd name="T3" fmla="*/ 2 h 10"/>
                    <a:gd name="T4" fmla="*/ 18 w 18"/>
                    <a:gd name="T5" fmla="*/ 5 h 10"/>
                    <a:gd name="T6" fmla="*/ 15 w 18"/>
                    <a:gd name="T7" fmla="*/ 8 h 10"/>
                    <a:gd name="T8" fmla="*/ 7 w 18"/>
                    <a:gd name="T9" fmla="*/ 10 h 10"/>
                    <a:gd name="T10" fmla="*/ 2 w 18"/>
                    <a:gd name="T11" fmla="*/ 8 h 10"/>
                    <a:gd name="T12" fmla="*/ 0 w 18"/>
                    <a:gd name="T13" fmla="*/ 5 h 10"/>
                    <a:gd name="T14" fmla="*/ 2 w 18"/>
                    <a:gd name="T15" fmla="*/ 2 h 10"/>
                    <a:gd name="T16" fmla="*/ 7 w 18"/>
                    <a:gd name="T17" fmla="*/ 0 h 1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"/>
                    <a:gd name="T28" fmla="*/ 0 h 10"/>
                    <a:gd name="T29" fmla="*/ 18 w 18"/>
                    <a:gd name="T30" fmla="*/ 10 h 10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" h="10">
                      <a:moveTo>
                        <a:pt x="7" y="0"/>
                      </a:moveTo>
                      <a:lnTo>
                        <a:pt x="15" y="2"/>
                      </a:lnTo>
                      <a:lnTo>
                        <a:pt x="18" y="5"/>
                      </a:lnTo>
                      <a:lnTo>
                        <a:pt x="15" y="8"/>
                      </a:lnTo>
                      <a:lnTo>
                        <a:pt x="7" y="10"/>
                      </a:lnTo>
                      <a:lnTo>
                        <a:pt x="2" y="8"/>
                      </a:lnTo>
                      <a:lnTo>
                        <a:pt x="0" y="5"/>
                      </a:lnTo>
                      <a:lnTo>
                        <a:pt x="2" y="2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0089E0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97" name="Freeform 333"/>
                <p:cNvSpPr>
                  <a:spLocks/>
                </p:cNvSpPr>
                <p:nvPr/>
              </p:nvSpPr>
              <p:spPr bwMode="auto">
                <a:xfrm>
                  <a:off x="3254" y="1629"/>
                  <a:ext cx="204" cy="152"/>
                </a:xfrm>
                <a:custGeom>
                  <a:avLst/>
                  <a:gdLst>
                    <a:gd name="T0" fmla="*/ 8 w 204"/>
                    <a:gd name="T1" fmla="*/ 123 h 152"/>
                    <a:gd name="T2" fmla="*/ 3 w 204"/>
                    <a:gd name="T3" fmla="*/ 100 h 152"/>
                    <a:gd name="T4" fmla="*/ 0 w 204"/>
                    <a:gd name="T5" fmla="*/ 73 h 152"/>
                    <a:gd name="T6" fmla="*/ 0 w 204"/>
                    <a:gd name="T7" fmla="*/ 24 h 152"/>
                    <a:gd name="T8" fmla="*/ 6 w 204"/>
                    <a:gd name="T9" fmla="*/ 13 h 152"/>
                    <a:gd name="T10" fmla="*/ 8 w 204"/>
                    <a:gd name="T11" fmla="*/ 10 h 152"/>
                    <a:gd name="T12" fmla="*/ 11 w 204"/>
                    <a:gd name="T13" fmla="*/ 8 h 152"/>
                    <a:gd name="T14" fmla="*/ 32 w 204"/>
                    <a:gd name="T15" fmla="*/ 3 h 152"/>
                    <a:gd name="T16" fmla="*/ 55 w 204"/>
                    <a:gd name="T17" fmla="*/ 0 h 152"/>
                    <a:gd name="T18" fmla="*/ 97 w 204"/>
                    <a:gd name="T19" fmla="*/ 0 h 152"/>
                    <a:gd name="T20" fmla="*/ 144 w 204"/>
                    <a:gd name="T21" fmla="*/ 0 h 152"/>
                    <a:gd name="T22" fmla="*/ 168 w 204"/>
                    <a:gd name="T23" fmla="*/ 0 h 152"/>
                    <a:gd name="T24" fmla="*/ 189 w 204"/>
                    <a:gd name="T25" fmla="*/ 5 h 152"/>
                    <a:gd name="T26" fmla="*/ 197 w 204"/>
                    <a:gd name="T27" fmla="*/ 8 h 152"/>
                    <a:gd name="T28" fmla="*/ 202 w 204"/>
                    <a:gd name="T29" fmla="*/ 10 h 152"/>
                    <a:gd name="T30" fmla="*/ 204 w 204"/>
                    <a:gd name="T31" fmla="*/ 24 h 152"/>
                    <a:gd name="T32" fmla="*/ 204 w 204"/>
                    <a:gd name="T33" fmla="*/ 60 h 152"/>
                    <a:gd name="T34" fmla="*/ 202 w 204"/>
                    <a:gd name="T35" fmla="*/ 94 h 152"/>
                    <a:gd name="T36" fmla="*/ 199 w 204"/>
                    <a:gd name="T37" fmla="*/ 115 h 152"/>
                    <a:gd name="T38" fmla="*/ 197 w 204"/>
                    <a:gd name="T39" fmla="*/ 126 h 152"/>
                    <a:gd name="T40" fmla="*/ 191 w 204"/>
                    <a:gd name="T41" fmla="*/ 134 h 152"/>
                    <a:gd name="T42" fmla="*/ 186 w 204"/>
                    <a:gd name="T43" fmla="*/ 139 h 152"/>
                    <a:gd name="T44" fmla="*/ 178 w 204"/>
                    <a:gd name="T45" fmla="*/ 144 h 152"/>
                    <a:gd name="T46" fmla="*/ 170 w 204"/>
                    <a:gd name="T47" fmla="*/ 149 h 152"/>
                    <a:gd name="T48" fmla="*/ 163 w 204"/>
                    <a:gd name="T49" fmla="*/ 149 h 152"/>
                    <a:gd name="T50" fmla="*/ 97 w 204"/>
                    <a:gd name="T51" fmla="*/ 152 h 152"/>
                    <a:gd name="T52" fmla="*/ 63 w 204"/>
                    <a:gd name="T53" fmla="*/ 149 h 152"/>
                    <a:gd name="T54" fmla="*/ 32 w 204"/>
                    <a:gd name="T55" fmla="*/ 144 h 152"/>
                    <a:gd name="T56" fmla="*/ 24 w 204"/>
                    <a:gd name="T57" fmla="*/ 141 h 152"/>
                    <a:gd name="T58" fmla="*/ 16 w 204"/>
                    <a:gd name="T59" fmla="*/ 139 h 152"/>
                    <a:gd name="T60" fmla="*/ 11 w 204"/>
                    <a:gd name="T61" fmla="*/ 131 h 152"/>
                    <a:gd name="T62" fmla="*/ 8 w 204"/>
                    <a:gd name="T63" fmla="*/ 123 h 152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204"/>
                    <a:gd name="T97" fmla="*/ 0 h 152"/>
                    <a:gd name="T98" fmla="*/ 204 w 204"/>
                    <a:gd name="T99" fmla="*/ 152 h 152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204" h="152">
                      <a:moveTo>
                        <a:pt x="8" y="123"/>
                      </a:moveTo>
                      <a:lnTo>
                        <a:pt x="3" y="100"/>
                      </a:lnTo>
                      <a:lnTo>
                        <a:pt x="0" y="73"/>
                      </a:lnTo>
                      <a:lnTo>
                        <a:pt x="0" y="24"/>
                      </a:lnTo>
                      <a:lnTo>
                        <a:pt x="6" y="13"/>
                      </a:lnTo>
                      <a:lnTo>
                        <a:pt x="8" y="10"/>
                      </a:lnTo>
                      <a:lnTo>
                        <a:pt x="11" y="8"/>
                      </a:lnTo>
                      <a:lnTo>
                        <a:pt x="32" y="3"/>
                      </a:lnTo>
                      <a:lnTo>
                        <a:pt x="55" y="0"/>
                      </a:lnTo>
                      <a:lnTo>
                        <a:pt x="97" y="0"/>
                      </a:lnTo>
                      <a:lnTo>
                        <a:pt x="144" y="0"/>
                      </a:lnTo>
                      <a:lnTo>
                        <a:pt x="168" y="0"/>
                      </a:lnTo>
                      <a:lnTo>
                        <a:pt x="189" y="5"/>
                      </a:lnTo>
                      <a:lnTo>
                        <a:pt x="197" y="8"/>
                      </a:lnTo>
                      <a:lnTo>
                        <a:pt x="202" y="10"/>
                      </a:lnTo>
                      <a:lnTo>
                        <a:pt x="204" y="24"/>
                      </a:lnTo>
                      <a:lnTo>
                        <a:pt x="204" y="60"/>
                      </a:lnTo>
                      <a:lnTo>
                        <a:pt x="202" y="94"/>
                      </a:lnTo>
                      <a:lnTo>
                        <a:pt x="199" y="115"/>
                      </a:lnTo>
                      <a:lnTo>
                        <a:pt x="197" y="126"/>
                      </a:lnTo>
                      <a:lnTo>
                        <a:pt x="191" y="134"/>
                      </a:lnTo>
                      <a:lnTo>
                        <a:pt x="186" y="139"/>
                      </a:lnTo>
                      <a:lnTo>
                        <a:pt x="178" y="144"/>
                      </a:lnTo>
                      <a:lnTo>
                        <a:pt x="170" y="149"/>
                      </a:lnTo>
                      <a:lnTo>
                        <a:pt x="163" y="149"/>
                      </a:lnTo>
                      <a:lnTo>
                        <a:pt x="97" y="152"/>
                      </a:lnTo>
                      <a:lnTo>
                        <a:pt x="63" y="149"/>
                      </a:lnTo>
                      <a:lnTo>
                        <a:pt x="32" y="144"/>
                      </a:lnTo>
                      <a:lnTo>
                        <a:pt x="24" y="141"/>
                      </a:lnTo>
                      <a:lnTo>
                        <a:pt x="16" y="139"/>
                      </a:lnTo>
                      <a:lnTo>
                        <a:pt x="11" y="131"/>
                      </a:lnTo>
                      <a:lnTo>
                        <a:pt x="8" y="123"/>
                      </a:lnTo>
                      <a:close/>
                    </a:path>
                  </a:pathLst>
                </a:custGeom>
                <a:solidFill>
                  <a:srgbClr val="00AEC4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98" name="Freeform 334"/>
                <p:cNvSpPr>
                  <a:spLocks/>
                </p:cNvSpPr>
                <p:nvPr/>
              </p:nvSpPr>
              <p:spPr bwMode="auto">
                <a:xfrm>
                  <a:off x="3307" y="1653"/>
                  <a:ext cx="117" cy="91"/>
                </a:xfrm>
                <a:custGeom>
                  <a:avLst/>
                  <a:gdLst>
                    <a:gd name="T0" fmla="*/ 2 w 117"/>
                    <a:gd name="T1" fmla="*/ 73 h 91"/>
                    <a:gd name="T2" fmla="*/ 0 w 117"/>
                    <a:gd name="T3" fmla="*/ 44 h 91"/>
                    <a:gd name="T4" fmla="*/ 0 w 117"/>
                    <a:gd name="T5" fmla="*/ 15 h 91"/>
                    <a:gd name="T6" fmla="*/ 2 w 117"/>
                    <a:gd name="T7" fmla="*/ 10 h 91"/>
                    <a:gd name="T8" fmla="*/ 5 w 117"/>
                    <a:gd name="T9" fmla="*/ 5 h 91"/>
                    <a:gd name="T10" fmla="*/ 31 w 117"/>
                    <a:gd name="T11" fmla="*/ 2 h 91"/>
                    <a:gd name="T12" fmla="*/ 57 w 117"/>
                    <a:gd name="T13" fmla="*/ 0 h 91"/>
                    <a:gd name="T14" fmla="*/ 83 w 117"/>
                    <a:gd name="T15" fmla="*/ 0 h 91"/>
                    <a:gd name="T16" fmla="*/ 110 w 117"/>
                    <a:gd name="T17" fmla="*/ 5 h 91"/>
                    <a:gd name="T18" fmla="*/ 115 w 117"/>
                    <a:gd name="T19" fmla="*/ 7 h 91"/>
                    <a:gd name="T20" fmla="*/ 117 w 117"/>
                    <a:gd name="T21" fmla="*/ 15 h 91"/>
                    <a:gd name="T22" fmla="*/ 117 w 117"/>
                    <a:gd name="T23" fmla="*/ 36 h 91"/>
                    <a:gd name="T24" fmla="*/ 115 w 117"/>
                    <a:gd name="T25" fmla="*/ 57 h 91"/>
                    <a:gd name="T26" fmla="*/ 115 w 117"/>
                    <a:gd name="T27" fmla="*/ 68 h 91"/>
                    <a:gd name="T28" fmla="*/ 110 w 117"/>
                    <a:gd name="T29" fmla="*/ 78 h 91"/>
                    <a:gd name="T30" fmla="*/ 104 w 117"/>
                    <a:gd name="T31" fmla="*/ 86 h 91"/>
                    <a:gd name="T32" fmla="*/ 94 w 117"/>
                    <a:gd name="T33" fmla="*/ 89 h 91"/>
                    <a:gd name="T34" fmla="*/ 55 w 117"/>
                    <a:gd name="T35" fmla="*/ 91 h 91"/>
                    <a:gd name="T36" fmla="*/ 18 w 117"/>
                    <a:gd name="T37" fmla="*/ 86 h 91"/>
                    <a:gd name="T38" fmla="*/ 8 w 117"/>
                    <a:gd name="T39" fmla="*/ 81 h 91"/>
                    <a:gd name="T40" fmla="*/ 2 w 117"/>
                    <a:gd name="T41" fmla="*/ 73 h 9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7"/>
                    <a:gd name="T64" fmla="*/ 0 h 91"/>
                    <a:gd name="T65" fmla="*/ 117 w 117"/>
                    <a:gd name="T66" fmla="*/ 91 h 9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7" h="91">
                      <a:moveTo>
                        <a:pt x="2" y="73"/>
                      </a:moveTo>
                      <a:lnTo>
                        <a:pt x="0" y="44"/>
                      </a:lnTo>
                      <a:lnTo>
                        <a:pt x="0" y="15"/>
                      </a:lnTo>
                      <a:lnTo>
                        <a:pt x="2" y="10"/>
                      </a:lnTo>
                      <a:lnTo>
                        <a:pt x="5" y="5"/>
                      </a:lnTo>
                      <a:lnTo>
                        <a:pt x="31" y="2"/>
                      </a:lnTo>
                      <a:lnTo>
                        <a:pt x="57" y="0"/>
                      </a:lnTo>
                      <a:lnTo>
                        <a:pt x="83" y="0"/>
                      </a:lnTo>
                      <a:lnTo>
                        <a:pt x="110" y="5"/>
                      </a:lnTo>
                      <a:lnTo>
                        <a:pt x="115" y="7"/>
                      </a:lnTo>
                      <a:lnTo>
                        <a:pt x="117" y="15"/>
                      </a:lnTo>
                      <a:lnTo>
                        <a:pt x="117" y="36"/>
                      </a:lnTo>
                      <a:lnTo>
                        <a:pt x="115" y="57"/>
                      </a:lnTo>
                      <a:lnTo>
                        <a:pt x="115" y="68"/>
                      </a:lnTo>
                      <a:lnTo>
                        <a:pt x="110" y="78"/>
                      </a:lnTo>
                      <a:lnTo>
                        <a:pt x="104" y="86"/>
                      </a:lnTo>
                      <a:lnTo>
                        <a:pt x="94" y="89"/>
                      </a:lnTo>
                      <a:lnTo>
                        <a:pt x="55" y="91"/>
                      </a:lnTo>
                      <a:lnTo>
                        <a:pt x="18" y="86"/>
                      </a:lnTo>
                      <a:lnTo>
                        <a:pt x="8" y="81"/>
                      </a:lnTo>
                      <a:lnTo>
                        <a:pt x="2" y="73"/>
                      </a:lnTo>
                      <a:close/>
                    </a:path>
                  </a:pathLst>
                </a:custGeom>
                <a:solidFill>
                  <a:srgbClr val="7CC7D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499" name="Freeform 335"/>
                <p:cNvSpPr>
                  <a:spLocks/>
                </p:cNvSpPr>
                <p:nvPr/>
              </p:nvSpPr>
              <p:spPr bwMode="auto">
                <a:xfrm>
                  <a:off x="3268" y="1637"/>
                  <a:ext cx="183" cy="136"/>
                </a:xfrm>
                <a:custGeom>
                  <a:avLst/>
                  <a:gdLst>
                    <a:gd name="T0" fmla="*/ 5 w 183"/>
                    <a:gd name="T1" fmla="*/ 118 h 136"/>
                    <a:gd name="T2" fmla="*/ 0 w 183"/>
                    <a:gd name="T3" fmla="*/ 94 h 136"/>
                    <a:gd name="T4" fmla="*/ 0 w 183"/>
                    <a:gd name="T5" fmla="*/ 71 h 136"/>
                    <a:gd name="T6" fmla="*/ 0 w 183"/>
                    <a:gd name="T7" fmla="*/ 23 h 136"/>
                    <a:gd name="T8" fmla="*/ 2 w 183"/>
                    <a:gd name="T9" fmla="*/ 16 h 136"/>
                    <a:gd name="T10" fmla="*/ 7 w 183"/>
                    <a:gd name="T11" fmla="*/ 8 h 136"/>
                    <a:gd name="T12" fmla="*/ 28 w 183"/>
                    <a:gd name="T13" fmla="*/ 2 h 136"/>
                    <a:gd name="T14" fmla="*/ 49 w 183"/>
                    <a:gd name="T15" fmla="*/ 0 h 136"/>
                    <a:gd name="T16" fmla="*/ 88 w 183"/>
                    <a:gd name="T17" fmla="*/ 0 h 136"/>
                    <a:gd name="T18" fmla="*/ 130 w 183"/>
                    <a:gd name="T19" fmla="*/ 0 h 136"/>
                    <a:gd name="T20" fmla="*/ 151 w 183"/>
                    <a:gd name="T21" fmla="*/ 0 h 136"/>
                    <a:gd name="T22" fmla="*/ 172 w 183"/>
                    <a:gd name="T23" fmla="*/ 5 h 136"/>
                    <a:gd name="T24" fmla="*/ 177 w 183"/>
                    <a:gd name="T25" fmla="*/ 8 h 136"/>
                    <a:gd name="T26" fmla="*/ 183 w 183"/>
                    <a:gd name="T27" fmla="*/ 10 h 136"/>
                    <a:gd name="T28" fmla="*/ 143 w 183"/>
                    <a:gd name="T29" fmla="*/ 5 h 136"/>
                    <a:gd name="T30" fmla="*/ 102 w 183"/>
                    <a:gd name="T31" fmla="*/ 5 h 136"/>
                    <a:gd name="T32" fmla="*/ 62 w 183"/>
                    <a:gd name="T33" fmla="*/ 8 h 136"/>
                    <a:gd name="T34" fmla="*/ 20 w 183"/>
                    <a:gd name="T35" fmla="*/ 13 h 136"/>
                    <a:gd name="T36" fmla="*/ 15 w 183"/>
                    <a:gd name="T37" fmla="*/ 21 h 136"/>
                    <a:gd name="T38" fmla="*/ 13 w 183"/>
                    <a:gd name="T39" fmla="*/ 29 h 136"/>
                    <a:gd name="T40" fmla="*/ 13 w 183"/>
                    <a:gd name="T41" fmla="*/ 76 h 136"/>
                    <a:gd name="T42" fmla="*/ 13 w 183"/>
                    <a:gd name="T43" fmla="*/ 99 h 136"/>
                    <a:gd name="T44" fmla="*/ 18 w 183"/>
                    <a:gd name="T45" fmla="*/ 123 h 136"/>
                    <a:gd name="T46" fmla="*/ 20 w 183"/>
                    <a:gd name="T47" fmla="*/ 131 h 136"/>
                    <a:gd name="T48" fmla="*/ 28 w 183"/>
                    <a:gd name="T49" fmla="*/ 136 h 136"/>
                    <a:gd name="T50" fmla="*/ 28 w 183"/>
                    <a:gd name="T51" fmla="*/ 136 h 136"/>
                    <a:gd name="T52" fmla="*/ 26 w 183"/>
                    <a:gd name="T53" fmla="*/ 136 h 136"/>
                    <a:gd name="T54" fmla="*/ 13 w 183"/>
                    <a:gd name="T55" fmla="*/ 128 h 136"/>
                    <a:gd name="T56" fmla="*/ 5 w 183"/>
                    <a:gd name="T57" fmla="*/ 118 h 1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183"/>
                    <a:gd name="T88" fmla="*/ 0 h 136"/>
                    <a:gd name="T89" fmla="*/ 183 w 183"/>
                    <a:gd name="T90" fmla="*/ 136 h 1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183" h="136">
                      <a:moveTo>
                        <a:pt x="5" y="118"/>
                      </a:moveTo>
                      <a:lnTo>
                        <a:pt x="0" y="94"/>
                      </a:lnTo>
                      <a:lnTo>
                        <a:pt x="0" y="71"/>
                      </a:lnTo>
                      <a:lnTo>
                        <a:pt x="0" y="23"/>
                      </a:lnTo>
                      <a:lnTo>
                        <a:pt x="2" y="16"/>
                      </a:lnTo>
                      <a:lnTo>
                        <a:pt x="7" y="8"/>
                      </a:lnTo>
                      <a:lnTo>
                        <a:pt x="28" y="2"/>
                      </a:lnTo>
                      <a:lnTo>
                        <a:pt x="49" y="0"/>
                      </a:lnTo>
                      <a:lnTo>
                        <a:pt x="88" y="0"/>
                      </a:lnTo>
                      <a:lnTo>
                        <a:pt x="130" y="0"/>
                      </a:lnTo>
                      <a:lnTo>
                        <a:pt x="151" y="0"/>
                      </a:lnTo>
                      <a:lnTo>
                        <a:pt x="172" y="5"/>
                      </a:lnTo>
                      <a:lnTo>
                        <a:pt x="177" y="8"/>
                      </a:lnTo>
                      <a:lnTo>
                        <a:pt x="183" y="10"/>
                      </a:lnTo>
                      <a:lnTo>
                        <a:pt x="143" y="5"/>
                      </a:lnTo>
                      <a:lnTo>
                        <a:pt x="102" y="5"/>
                      </a:lnTo>
                      <a:lnTo>
                        <a:pt x="62" y="8"/>
                      </a:lnTo>
                      <a:lnTo>
                        <a:pt x="20" y="13"/>
                      </a:lnTo>
                      <a:lnTo>
                        <a:pt x="15" y="21"/>
                      </a:lnTo>
                      <a:lnTo>
                        <a:pt x="13" y="29"/>
                      </a:lnTo>
                      <a:lnTo>
                        <a:pt x="13" y="76"/>
                      </a:lnTo>
                      <a:lnTo>
                        <a:pt x="13" y="99"/>
                      </a:lnTo>
                      <a:lnTo>
                        <a:pt x="18" y="123"/>
                      </a:lnTo>
                      <a:lnTo>
                        <a:pt x="20" y="131"/>
                      </a:lnTo>
                      <a:lnTo>
                        <a:pt x="28" y="136"/>
                      </a:lnTo>
                      <a:lnTo>
                        <a:pt x="26" y="136"/>
                      </a:lnTo>
                      <a:lnTo>
                        <a:pt x="13" y="128"/>
                      </a:lnTo>
                      <a:lnTo>
                        <a:pt x="5" y="118"/>
                      </a:lnTo>
                      <a:close/>
                    </a:path>
                  </a:pathLst>
                </a:custGeom>
                <a:solidFill>
                  <a:srgbClr val="61BFF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00" name="Freeform 336"/>
                <p:cNvSpPr>
                  <a:spLocks/>
                </p:cNvSpPr>
                <p:nvPr/>
              </p:nvSpPr>
              <p:spPr bwMode="auto">
                <a:xfrm>
                  <a:off x="3542" y="1915"/>
                  <a:ext cx="66" cy="65"/>
                </a:xfrm>
                <a:custGeom>
                  <a:avLst/>
                  <a:gdLst>
                    <a:gd name="T0" fmla="*/ 3 w 66"/>
                    <a:gd name="T1" fmla="*/ 10 h 65"/>
                    <a:gd name="T2" fmla="*/ 3 w 66"/>
                    <a:gd name="T3" fmla="*/ 13 h 65"/>
                    <a:gd name="T4" fmla="*/ 0 w 66"/>
                    <a:gd name="T5" fmla="*/ 15 h 65"/>
                    <a:gd name="T6" fmla="*/ 0 w 66"/>
                    <a:gd name="T7" fmla="*/ 31 h 65"/>
                    <a:gd name="T8" fmla="*/ 0 w 66"/>
                    <a:gd name="T9" fmla="*/ 36 h 65"/>
                    <a:gd name="T10" fmla="*/ 3 w 66"/>
                    <a:gd name="T11" fmla="*/ 44 h 65"/>
                    <a:gd name="T12" fmla="*/ 8 w 66"/>
                    <a:gd name="T13" fmla="*/ 55 h 65"/>
                    <a:gd name="T14" fmla="*/ 18 w 66"/>
                    <a:gd name="T15" fmla="*/ 62 h 65"/>
                    <a:gd name="T16" fmla="*/ 29 w 66"/>
                    <a:gd name="T17" fmla="*/ 65 h 65"/>
                    <a:gd name="T18" fmla="*/ 39 w 66"/>
                    <a:gd name="T19" fmla="*/ 62 h 65"/>
                    <a:gd name="T20" fmla="*/ 50 w 66"/>
                    <a:gd name="T21" fmla="*/ 55 h 65"/>
                    <a:gd name="T22" fmla="*/ 60 w 66"/>
                    <a:gd name="T23" fmla="*/ 44 h 65"/>
                    <a:gd name="T24" fmla="*/ 63 w 66"/>
                    <a:gd name="T25" fmla="*/ 41 h 65"/>
                    <a:gd name="T26" fmla="*/ 66 w 66"/>
                    <a:gd name="T27" fmla="*/ 36 h 65"/>
                    <a:gd name="T28" fmla="*/ 66 w 66"/>
                    <a:gd name="T29" fmla="*/ 36 h 65"/>
                    <a:gd name="T30" fmla="*/ 66 w 66"/>
                    <a:gd name="T31" fmla="*/ 34 h 65"/>
                    <a:gd name="T32" fmla="*/ 66 w 66"/>
                    <a:gd name="T33" fmla="*/ 28 h 65"/>
                    <a:gd name="T34" fmla="*/ 66 w 66"/>
                    <a:gd name="T35" fmla="*/ 20 h 65"/>
                    <a:gd name="T36" fmla="*/ 58 w 66"/>
                    <a:gd name="T37" fmla="*/ 10 h 65"/>
                    <a:gd name="T38" fmla="*/ 45 w 66"/>
                    <a:gd name="T39" fmla="*/ 2 h 65"/>
                    <a:gd name="T40" fmla="*/ 32 w 66"/>
                    <a:gd name="T41" fmla="*/ 0 h 65"/>
                    <a:gd name="T42" fmla="*/ 26 w 66"/>
                    <a:gd name="T43" fmla="*/ 0 h 65"/>
                    <a:gd name="T44" fmla="*/ 18 w 66"/>
                    <a:gd name="T45" fmla="*/ 0 h 65"/>
                    <a:gd name="T46" fmla="*/ 11 w 66"/>
                    <a:gd name="T47" fmla="*/ 2 h 65"/>
                    <a:gd name="T48" fmla="*/ 3 w 66"/>
                    <a:gd name="T49" fmla="*/ 7 h 65"/>
                    <a:gd name="T50" fmla="*/ 3 w 66"/>
                    <a:gd name="T51" fmla="*/ 7 h 65"/>
                    <a:gd name="T52" fmla="*/ 3 w 66"/>
                    <a:gd name="T53" fmla="*/ 10 h 6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66"/>
                    <a:gd name="T82" fmla="*/ 0 h 65"/>
                    <a:gd name="T83" fmla="*/ 66 w 66"/>
                    <a:gd name="T84" fmla="*/ 65 h 6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66" h="65">
                      <a:moveTo>
                        <a:pt x="3" y="10"/>
                      </a:moveTo>
                      <a:lnTo>
                        <a:pt x="3" y="13"/>
                      </a:lnTo>
                      <a:lnTo>
                        <a:pt x="0" y="15"/>
                      </a:lnTo>
                      <a:lnTo>
                        <a:pt x="0" y="31"/>
                      </a:lnTo>
                      <a:lnTo>
                        <a:pt x="0" y="36"/>
                      </a:lnTo>
                      <a:lnTo>
                        <a:pt x="3" y="44"/>
                      </a:lnTo>
                      <a:lnTo>
                        <a:pt x="8" y="55"/>
                      </a:lnTo>
                      <a:lnTo>
                        <a:pt x="18" y="62"/>
                      </a:lnTo>
                      <a:lnTo>
                        <a:pt x="29" y="65"/>
                      </a:lnTo>
                      <a:lnTo>
                        <a:pt x="39" y="62"/>
                      </a:lnTo>
                      <a:lnTo>
                        <a:pt x="50" y="55"/>
                      </a:lnTo>
                      <a:lnTo>
                        <a:pt x="60" y="44"/>
                      </a:lnTo>
                      <a:lnTo>
                        <a:pt x="63" y="41"/>
                      </a:lnTo>
                      <a:lnTo>
                        <a:pt x="66" y="36"/>
                      </a:lnTo>
                      <a:lnTo>
                        <a:pt x="66" y="34"/>
                      </a:lnTo>
                      <a:lnTo>
                        <a:pt x="66" y="28"/>
                      </a:lnTo>
                      <a:lnTo>
                        <a:pt x="66" y="20"/>
                      </a:lnTo>
                      <a:lnTo>
                        <a:pt x="58" y="10"/>
                      </a:lnTo>
                      <a:lnTo>
                        <a:pt x="45" y="2"/>
                      </a:lnTo>
                      <a:lnTo>
                        <a:pt x="32" y="0"/>
                      </a:lnTo>
                      <a:lnTo>
                        <a:pt x="26" y="0"/>
                      </a:lnTo>
                      <a:lnTo>
                        <a:pt x="18" y="0"/>
                      </a:lnTo>
                      <a:lnTo>
                        <a:pt x="11" y="2"/>
                      </a:lnTo>
                      <a:lnTo>
                        <a:pt x="3" y="7"/>
                      </a:lnTo>
                      <a:lnTo>
                        <a:pt x="3" y="10"/>
                      </a:lnTo>
                      <a:close/>
                    </a:path>
                  </a:pathLst>
                </a:custGeom>
                <a:solidFill>
                  <a:srgbClr val="75879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01" name="Freeform 337"/>
                <p:cNvSpPr>
                  <a:spLocks/>
                </p:cNvSpPr>
                <p:nvPr/>
              </p:nvSpPr>
              <p:spPr bwMode="auto">
                <a:xfrm>
                  <a:off x="3542" y="1922"/>
                  <a:ext cx="5" cy="8"/>
                </a:xfrm>
                <a:custGeom>
                  <a:avLst/>
                  <a:gdLst>
                    <a:gd name="T0" fmla="*/ 3 w 5"/>
                    <a:gd name="T1" fmla="*/ 8 h 8"/>
                    <a:gd name="T2" fmla="*/ 3 w 5"/>
                    <a:gd name="T3" fmla="*/ 8 h 8"/>
                    <a:gd name="T4" fmla="*/ 3 w 5"/>
                    <a:gd name="T5" fmla="*/ 8 h 8"/>
                    <a:gd name="T6" fmla="*/ 3 w 5"/>
                    <a:gd name="T7" fmla="*/ 8 h 8"/>
                    <a:gd name="T8" fmla="*/ 3 w 5"/>
                    <a:gd name="T9" fmla="*/ 6 h 8"/>
                    <a:gd name="T10" fmla="*/ 3 w 5"/>
                    <a:gd name="T11" fmla="*/ 6 h 8"/>
                    <a:gd name="T12" fmla="*/ 3 w 5"/>
                    <a:gd name="T13" fmla="*/ 6 h 8"/>
                    <a:gd name="T14" fmla="*/ 3 w 5"/>
                    <a:gd name="T15" fmla="*/ 3 h 8"/>
                    <a:gd name="T16" fmla="*/ 3 w 5"/>
                    <a:gd name="T17" fmla="*/ 3 h 8"/>
                    <a:gd name="T18" fmla="*/ 5 w 5"/>
                    <a:gd name="T19" fmla="*/ 3 h 8"/>
                    <a:gd name="T20" fmla="*/ 0 w 5"/>
                    <a:gd name="T21" fmla="*/ 0 h 8"/>
                    <a:gd name="T22" fmla="*/ 0 w 5"/>
                    <a:gd name="T23" fmla="*/ 3 h 8"/>
                    <a:gd name="T24" fmla="*/ 0 w 5"/>
                    <a:gd name="T25" fmla="*/ 3 h 8"/>
                    <a:gd name="T26" fmla="*/ 0 w 5"/>
                    <a:gd name="T27" fmla="*/ 3 h 8"/>
                    <a:gd name="T28" fmla="*/ 0 w 5"/>
                    <a:gd name="T29" fmla="*/ 6 h 8"/>
                    <a:gd name="T30" fmla="*/ 0 w 5"/>
                    <a:gd name="T31" fmla="*/ 6 h 8"/>
                    <a:gd name="T32" fmla="*/ 0 w 5"/>
                    <a:gd name="T33" fmla="*/ 6 h 8"/>
                    <a:gd name="T34" fmla="*/ 0 w 5"/>
                    <a:gd name="T35" fmla="*/ 8 h 8"/>
                    <a:gd name="T36" fmla="*/ 0 w 5"/>
                    <a:gd name="T37" fmla="*/ 8 h 8"/>
                    <a:gd name="T38" fmla="*/ 0 w 5"/>
                    <a:gd name="T39" fmla="*/ 8 h 8"/>
                    <a:gd name="T40" fmla="*/ 3 w 5"/>
                    <a:gd name="T41" fmla="*/ 8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"/>
                    <a:gd name="T64" fmla="*/ 0 h 8"/>
                    <a:gd name="T65" fmla="*/ 5 w 5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" h="8">
                      <a:moveTo>
                        <a:pt x="3" y="8"/>
                      </a:moveTo>
                      <a:lnTo>
                        <a:pt x="3" y="8"/>
                      </a:lnTo>
                      <a:lnTo>
                        <a:pt x="3" y="6"/>
                      </a:lnTo>
                      <a:lnTo>
                        <a:pt x="3" y="3"/>
                      </a:lnTo>
                      <a:lnTo>
                        <a:pt x="5" y="3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3" y="8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02" name="Freeform 338"/>
                <p:cNvSpPr>
                  <a:spLocks/>
                </p:cNvSpPr>
                <p:nvPr/>
              </p:nvSpPr>
              <p:spPr bwMode="auto">
                <a:xfrm>
                  <a:off x="3540" y="1930"/>
                  <a:ext cx="5" cy="29"/>
                </a:xfrm>
                <a:custGeom>
                  <a:avLst/>
                  <a:gdLst>
                    <a:gd name="T0" fmla="*/ 5 w 5"/>
                    <a:gd name="T1" fmla="*/ 29 h 29"/>
                    <a:gd name="T2" fmla="*/ 5 w 5"/>
                    <a:gd name="T3" fmla="*/ 29 h 29"/>
                    <a:gd name="T4" fmla="*/ 5 w 5"/>
                    <a:gd name="T5" fmla="*/ 24 h 29"/>
                    <a:gd name="T6" fmla="*/ 5 w 5"/>
                    <a:gd name="T7" fmla="*/ 21 h 29"/>
                    <a:gd name="T8" fmla="*/ 5 w 5"/>
                    <a:gd name="T9" fmla="*/ 19 h 29"/>
                    <a:gd name="T10" fmla="*/ 5 w 5"/>
                    <a:gd name="T11" fmla="*/ 16 h 29"/>
                    <a:gd name="T12" fmla="*/ 5 w 5"/>
                    <a:gd name="T13" fmla="*/ 11 h 29"/>
                    <a:gd name="T14" fmla="*/ 5 w 5"/>
                    <a:gd name="T15" fmla="*/ 8 h 29"/>
                    <a:gd name="T16" fmla="*/ 5 w 5"/>
                    <a:gd name="T17" fmla="*/ 5 h 29"/>
                    <a:gd name="T18" fmla="*/ 5 w 5"/>
                    <a:gd name="T19" fmla="*/ 0 h 29"/>
                    <a:gd name="T20" fmla="*/ 2 w 5"/>
                    <a:gd name="T21" fmla="*/ 0 h 29"/>
                    <a:gd name="T22" fmla="*/ 2 w 5"/>
                    <a:gd name="T23" fmla="*/ 3 h 29"/>
                    <a:gd name="T24" fmla="*/ 0 w 5"/>
                    <a:gd name="T25" fmla="*/ 8 h 29"/>
                    <a:gd name="T26" fmla="*/ 0 w 5"/>
                    <a:gd name="T27" fmla="*/ 11 h 29"/>
                    <a:gd name="T28" fmla="*/ 0 w 5"/>
                    <a:gd name="T29" fmla="*/ 16 h 29"/>
                    <a:gd name="T30" fmla="*/ 0 w 5"/>
                    <a:gd name="T31" fmla="*/ 19 h 29"/>
                    <a:gd name="T32" fmla="*/ 0 w 5"/>
                    <a:gd name="T33" fmla="*/ 21 h 29"/>
                    <a:gd name="T34" fmla="*/ 2 w 5"/>
                    <a:gd name="T35" fmla="*/ 26 h 29"/>
                    <a:gd name="T36" fmla="*/ 2 w 5"/>
                    <a:gd name="T37" fmla="*/ 29 h 29"/>
                    <a:gd name="T38" fmla="*/ 2 w 5"/>
                    <a:gd name="T39" fmla="*/ 29 h 29"/>
                    <a:gd name="T40" fmla="*/ 5 w 5"/>
                    <a:gd name="T41" fmla="*/ 29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"/>
                    <a:gd name="T64" fmla="*/ 0 h 29"/>
                    <a:gd name="T65" fmla="*/ 5 w 5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" h="29">
                      <a:moveTo>
                        <a:pt x="5" y="29"/>
                      </a:moveTo>
                      <a:lnTo>
                        <a:pt x="5" y="29"/>
                      </a:lnTo>
                      <a:lnTo>
                        <a:pt x="5" y="24"/>
                      </a:lnTo>
                      <a:lnTo>
                        <a:pt x="5" y="21"/>
                      </a:lnTo>
                      <a:lnTo>
                        <a:pt x="5" y="19"/>
                      </a:lnTo>
                      <a:lnTo>
                        <a:pt x="5" y="16"/>
                      </a:lnTo>
                      <a:lnTo>
                        <a:pt x="5" y="11"/>
                      </a:lnTo>
                      <a:lnTo>
                        <a:pt x="5" y="8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2" y="0"/>
                      </a:lnTo>
                      <a:lnTo>
                        <a:pt x="2" y="3"/>
                      </a:lnTo>
                      <a:lnTo>
                        <a:pt x="0" y="8"/>
                      </a:lnTo>
                      <a:lnTo>
                        <a:pt x="0" y="11"/>
                      </a:lnTo>
                      <a:lnTo>
                        <a:pt x="0" y="16"/>
                      </a:lnTo>
                      <a:lnTo>
                        <a:pt x="0" y="19"/>
                      </a:lnTo>
                      <a:lnTo>
                        <a:pt x="0" y="21"/>
                      </a:lnTo>
                      <a:lnTo>
                        <a:pt x="2" y="26"/>
                      </a:lnTo>
                      <a:lnTo>
                        <a:pt x="2" y="29"/>
                      </a:lnTo>
                      <a:lnTo>
                        <a:pt x="5" y="29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03" name="Freeform 339"/>
                <p:cNvSpPr>
                  <a:spLocks/>
                </p:cNvSpPr>
                <p:nvPr/>
              </p:nvSpPr>
              <p:spPr bwMode="auto">
                <a:xfrm>
                  <a:off x="3542" y="1959"/>
                  <a:ext cx="21" cy="18"/>
                </a:xfrm>
                <a:custGeom>
                  <a:avLst/>
                  <a:gdLst>
                    <a:gd name="T0" fmla="*/ 21 w 21"/>
                    <a:gd name="T1" fmla="*/ 16 h 18"/>
                    <a:gd name="T2" fmla="*/ 21 w 21"/>
                    <a:gd name="T3" fmla="*/ 16 h 18"/>
                    <a:gd name="T4" fmla="*/ 18 w 21"/>
                    <a:gd name="T5" fmla="*/ 13 h 18"/>
                    <a:gd name="T6" fmla="*/ 16 w 21"/>
                    <a:gd name="T7" fmla="*/ 13 h 18"/>
                    <a:gd name="T8" fmla="*/ 13 w 21"/>
                    <a:gd name="T9" fmla="*/ 11 h 18"/>
                    <a:gd name="T10" fmla="*/ 11 w 21"/>
                    <a:gd name="T11" fmla="*/ 8 h 18"/>
                    <a:gd name="T12" fmla="*/ 8 w 21"/>
                    <a:gd name="T13" fmla="*/ 5 h 18"/>
                    <a:gd name="T14" fmla="*/ 5 w 21"/>
                    <a:gd name="T15" fmla="*/ 5 h 18"/>
                    <a:gd name="T16" fmla="*/ 5 w 21"/>
                    <a:gd name="T17" fmla="*/ 3 h 18"/>
                    <a:gd name="T18" fmla="*/ 3 w 21"/>
                    <a:gd name="T19" fmla="*/ 0 h 18"/>
                    <a:gd name="T20" fmla="*/ 0 w 21"/>
                    <a:gd name="T21" fmla="*/ 0 h 18"/>
                    <a:gd name="T22" fmla="*/ 0 w 21"/>
                    <a:gd name="T23" fmla="*/ 3 h 18"/>
                    <a:gd name="T24" fmla="*/ 3 w 21"/>
                    <a:gd name="T25" fmla="*/ 5 h 18"/>
                    <a:gd name="T26" fmla="*/ 5 w 21"/>
                    <a:gd name="T27" fmla="*/ 8 h 18"/>
                    <a:gd name="T28" fmla="*/ 8 w 21"/>
                    <a:gd name="T29" fmla="*/ 11 h 18"/>
                    <a:gd name="T30" fmla="*/ 11 w 21"/>
                    <a:gd name="T31" fmla="*/ 13 h 18"/>
                    <a:gd name="T32" fmla="*/ 13 w 21"/>
                    <a:gd name="T33" fmla="*/ 16 h 18"/>
                    <a:gd name="T34" fmla="*/ 16 w 21"/>
                    <a:gd name="T35" fmla="*/ 18 h 18"/>
                    <a:gd name="T36" fmla="*/ 18 w 21"/>
                    <a:gd name="T37" fmla="*/ 18 h 18"/>
                    <a:gd name="T38" fmla="*/ 18 w 21"/>
                    <a:gd name="T39" fmla="*/ 18 h 18"/>
                    <a:gd name="T40" fmla="*/ 21 w 21"/>
                    <a:gd name="T41" fmla="*/ 16 h 1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18"/>
                    <a:gd name="T65" fmla="*/ 21 w 21"/>
                    <a:gd name="T66" fmla="*/ 18 h 1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18">
                      <a:moveTo>
                        <a:pt x="21" y="16"/>
                      </a:moveTo>
                      <a:lnTo>
                        <a:pt x="21" y="16"/>
                      </a:lnTo>
                      <a:lnTo>
                        <a:pt x="18" y="13"/>
                      </a:lnTo>
                      <a:lnTo>
                        <a:pt x="16" y="13"/>
                      </a:lnTo>
                      <a:lnTo>
                        <a:pt x="13" y="11"/>
                      </a:lnTo>
                      <a:lnTo>
                        <a:pt x="11" y="8"/>
                      </a:lnTo>
                      <a:lnTo>
                        <a:pt x="8" y="5"/>
                      </a:lnTo>
                      <a:lnTo>
                        <a:pt x="5" y="5"/>
                      </a:lnTo>
                      <a:lnTo>
                        <a:pt x="5" y="3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3" y="5"/>
                      </a:lnTo>
                      <a:lnTo>
                        <a:pt x="5" y="8"/>
                      </a:lnTo>
                      <a:lnTo>
                        <a:pt x="8" y="11"/>
                      </a:lnTo>
                      <a:lnTo>
                        <a:pt x="11" y="13"/>
                      </a:lnTo>
                      <a:lnTo>
                        <a:pt x="13" y="16"/>
                      </a:lnTo>
                      <a:lnTo>
                        <a:pt x="16" y="18"/>
                      </a:lnTo>
                      <a:lnTo>
                        <a:pt x="18" y="18"/>
                      </a:lnTo>
                      <a:lnTo>
                        <a:pt x="21" y="16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04" name="Freeform 340"/>
                <p:cNvSpPr>
                  <a:spLocks/>
                </p:cNvSpPr>
                <p:nvPr/>
              </p:nvSpPr>
              <p:spPr bwMode="auto">
                <a:xfrm>
                  <a:off x="3560" y="1975"/>
                  <a:ext cx="21" cy="8"/>
                </a:xfrm>
                <a:custGeom>
                  <a:avLst/>
                  <a:gdLst>
                    <a:gd name="T0" fmla="*/ 19 w 21"/>
                    <a:gd name="T1" fmla="*/ 2 h 8"/>
                    <a:gd name="T2" fmla="*/ 19 w 21"/>
                    <a:gd name="T3" fmla="*/ 2 h 8"/>
                    <a:gd name="T4" fmla="*/ 19 w 21"/>
                    <a:gd name="T5" fmla="*/ 2 h 8"/>
                    <a:gd name="T6" fmla="*/ 16 w 21"/>
                    <a:gd name="T7" fmla="*/ 2 h 8"/>
                    <a:gd name="T8" fmla="*/ 14 w 21"/>
                    <a:gd name="T9" fmla="*/ 2 h 8"/>
                    <a:gd name="T10" fmla="*/ 11 w 21"/>
                    <a:gd name="T11" fmla="*/ 2 h 8"/>
                    <a:gd name="T12" fmla="*/ 8 w 21"/>
                    <a:gd name="T13" fmla="*/ 2 h 8"/>
                    <a:gd name="T14" fmla="*/ 6 w 21"/>
                    <a:gd name="T15" fmla="*/ 2 h 8"/>
                    <a:gd name="T16" fmla="*/ 3 w 21"/>
                    <a:gd name="T17" fmla="*/ 0 h 8"/>
                    <a:gd name="T18" fmla="*/ 3 w 21"/>
                    <a:gd name="T19" fmla="*/ 0 h 8"/>
                    <a:gd name="T20" fmla="*/ 0 w 21"/>
                    <a:gd name="T21" fmla="*/ 2 h 8"/>
                    <a:gd name="T22" fmla="*/ 3 w 21"/>
                    <a:gd name="T23" fmla="*/ 5 h 8"/>
                    <a:gd name="T24" fmla="*/ 6 w 21"/>
                    <a:gd name="T25" fmla="*/ 5 h 8"/>
                    <a:gd name="T26" fmla="*/ 8 w 21"/>
                    <a:gd name="T27" fmla="*/ 5 h 8"/>
                    <a:gd name="T28" fmla="*/ 11 w 21"/>
                    <a:gd name="T29" fmla="*/ 5 h 8"/>
                    <a:gd name="T30" fmla="*/ 14 w 21"/>
                    <a:gd name="T31" fmla="*/ 8 h 8"/>
                    <a:gd name="T32" fmla="*/ 16 w 21"/>
                    <a:gd name="T33" fmla="*/ 5 h 8"/>
                    <a:gd name="T34" fmla="*/ 19 w 21"/>
                    <a:gd name="T35" fmla="*/ 5 h 8"/>
                    <a:gd name="T36" fmla="*/ 21 w 21"/>
                    <a:gd name="T37" fmla="*/ 5 h 8"/>
                    <a:gd name="T38" fmla="*/ 21 w 21"/>
                    <a:gd name="T39" fmla="*/ 5 h 8"/>
                    <a:gd name="T40" fmla="*/ 19 w 21"/>
                    <a:gd name="T41" fmla="*/ 2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8"/>
                    <a:gd name="T65" fmla="*/ 21 w 21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8">
                      <a:moveTo>
                        <a:pt x="19" y="2"/>
                      </a:moveTo>
                      <a:lnTo>
                        <a:pt x="19" y="2"/>
                      </a:lnTo>
                      <a:lnTo>
                        <a:pt x="16" y="2"/>
                      </a:lnTo>
                      <a:lnTo>
                        <a:pt x="14" y="2"/>
                      </a:lnTo>
                      <a:lnTo>
                        <a:pt x="11" y="2"/>
                      </a:lnTo>
                      <a:lnTo>
                        <a:pt x="8" y="2"/>
                      </a:lnTo>
                      <a:lnTo>
                        <a:pt x="6" y="2"/>
                      </a:lnTo>
                      <a:lnTo>
                        <a:pt x="3" y="0"/>
                      </a:lnTo>
                      <a:lnTo>
                        <a:pt x="0" y="2"/>
                      </a:lnTo>
                      <a:lnTo>
                        <a:pt x="3" y="5"/>
                      </a:lnTo>
                      <a:lnTo>
                        <a:pt x="6" y="5"/>
                      </a:lnTo>
                      <a:lnTo>
                        <a:pt x="8" y="5"/>
                      </a:lnTo>
                      <a:lnTo>
                        <a:pt x="11" y="5"/>
                      </a:lnTo>
                      <a:lnTo>
                        <a:pt x="14" y="8"/>
                      </a:lnTo>
                      <a:lnTo>
                        <a:pt x="16" y="5"/>
                      </a:lnTo>
                      <a:lnTo>
                        <a:pt x="19" y="5"/>
                      </a:lnTo>
                      <a:lnTo>
                        <a:pt x="21" y="5"/>
                      </a:lnTo>
                      <a:lnTo>
                        <a:pt x="19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05" name="Freeform 341"/>
                <p:cNvSpPr>
                  <a:spLocks/>
                </p:cNvSpPr>
                <p:nvPr/>
              </p:nvSpPr>
              <p:spPr bwMode="auto">
                <a:xfrm>
                  <a:off x="3579" y="1956"/>
                  <a:ext cx="26" cy="24"/>
                </a:xfrm>
                <a:custGeom>
                  <a:avLst/>
                  <a:gdLst>
                    <a:gd name="T0" fmla="*/ 21 w 26"/>
                    <a:gd name="T1" fmla="*/ 0 h 24"/>
                    <a:gd name="T2" fmla="*/ 21 w 26"/>
                    <a:gd name="T3" fmla="*/ 0 h 24"/>
                    <a:gd name="T4" fmla="*/ 21 w 26"/>
                    <a:gd name="T5" fmla="*/ 6 h 24"/>
                    <a:gd name="T6" fmla="*/ 18 w 26"/>
                    <a:gd name="T7" fmla="*/ 8 h 24"/>
                    <a:gd name="T8" fmla="*/ 15 w 26"/>
                    <a:gd name="T9" fmla="*/ 11 h 24"/>
                    <a:gd name="T10" fmla="*/ 13 w 26"/>
                    <a:gd name="T11" fmla="*/ 14 h 24"/>
                    <a:gd name="T12" fmla="*/ 10 w 26"/>
                    <a:gd name="T13" fmla="*/ 16 h 24"/>
                    <a:gd name="T14" fmla="*/ 8 w 26"/>
                    <a:gd name="T15" fmla="*/ 16 h 24"/>
                    <a:gd name="T16" fmla="*/ 5 w 26"/>
                    <a:gd name="T17" fmla="*/ 19 h 24"/>
                    <a:gd name="T18" fmla="*/ 0 w 26"/>
                    <a:gd name="T19" fmla="*/ 21 h 24"/>
                    <a:gd name="T20" fmla="*/ 2 w 26"/>
                    <a:gd name="T21" fmla="*/ 24 h 24"/>
                    <a:gd name="T22" fmla="*/ 5 w 26"/>
                    <a:gd name="T23" fmla="*/ 21 h 24"/>
                    <a:gd name="T24" fmla="*/ 10 w 26"/>
                    <a:gd name="T25" fmla="*/ 21 h 24"/>
                    <a:gd name="T26" fmla="*/ 13 w 26"/>
                    <a:gd name="T27" fmla="*/ 19 h 24"/>
                    <a:gd name="T28" fmla="*/ 15 w 26"/>
                    <a:gd name="T29" fmla="*/ 16 h 24"/>
                    <a:gd name="T30" fmla="*/ 18 w 26"/>
                    <a:gd name="T31" fmla="*/ 14 h 24"/>
                    <a:gd name="T32" fmla="*/ 21 w 26"/>
                    <a:gd name="T33" fmla="*/ 11 h 24"/>
                    <a:gd name="T34" fmla="*/ 23 w 26"/>
                    <a:gd name="T35" fmla="*/ 6 h 24"/>
                    <a:gd name="T36" fmla="*/ 26 w 26"/>
                    <a:gd name="T37" fmla="*/ 3 h 24"/>
                    <a:gd name="T38" fmla="*/ 26 w 26"/>
                    <a:gd name="T39" fmla="*/ 3 h 24"/>
                    <a:gd name="T40" fmla="*/ 21 w 26"/>
                    <a:gd name="T41" fmla="*/ 0 h 2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6"/>
                    <a:gd name="T64" fmla="*/ 0 h 24"/>
                    <a:gd name="T65" fmla="*/ 26 w 26"/>
                    <a:gd name="T66" fmla="*/ 24 h 2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6" h="24">
                      <a:moveTo>
                        <a:pt x="21" y="0"/>
                      </a:moveTo>
                      <a:lnTo>
                        <a:pt x="21" y="0"/>
                      </a:lnTo>
                      <a:lnTo>
                        <a:pt x="21" y="6"/>
                      </a:lnTo>
                      <a:lnTo>
                        <a:pt x="18" y="8"/>
                      </a:lnTo>
                      <a:lnTo>
                        <a:pt x="15" y="11"/>
                      </a:lnTo>
                      <a:lnTo>
                        <a:pt x="13" y="14"/>
                      </a:lnTo>
                      <a:lnTo>
                        <a:pt x="10" y="16"/>
                      </a:lnTo>
                      <a:lnTo>
                        <a:pt x="8" y="16"/>
                      </a:lnTo>
                      <a:lnTo>
                        <a:pt x="5" y="19"/>
                      </a:lnTo>
                      <a:lnTo>
                        <a:pt x="0" y="21"/>
                      </a:lnTo>
                      <a:lnTo>
                        <a:pt x="2" y="24"/>
                      </a:lnTo>
                      <a:lnTo>
                        <a:pt x="5" y="21"/>
                      </a:lnTo>
                      <a:lnTo>
                        <a:pt x="10" y="21"/>
                      </a:lnTo>
                      <a:lnTo>
                        <a:pt x="13" y="19"/>
                      </a:lnTo>
                      <a:lnTo>
                        <a:pt x="15" y="16"/>
                      </a:lnTo>
                      <a:lnTo>
                        <a:pt x="18" y="14"/>
                      </a:lnTo>
                      <a:lnTo>
                        <a:pt x="21" y="11"/>
                      </a:lnTo>
                      <a:lnTo>
                        <a:pt x="23" y="6"/>
                      </a:lnTo>
                      <a:lnTo>
                        <a:pt x="26" y="3"/>
                      </a:lnTo>
                      <a:lnTo>
                        <a:pt x="21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06" name="Freeform 342"/>
                <p:cNvSpPr>
                  <a:spLocks/>
                </p:cNvSpPr>
                <p:nvPr/>
              </p:nvSpPr>
              <p:spPr bwMode="auto">
                <a:xfrm>
                  <a:off x="3600" y="1951"/>
                  <a:ext cx="10" cy="8"/>
                </a:xfrm>
                <a:custGeom>
                  <a:avLst/>
                  <a:gdLst>
                    <a:gd name="T0" fmla="*/ 5 w 10"/>
                    <a:gd name="T1" fmla="*/ 0 h 8"/>
                    <a:gd name="T2" fmla="*/ 8 w 10"/>
                    <a:gd name="T3" fmla="*/ 0 h 8"/>
                    <a:gd name="T4" fmla="*/ 5 w 10"/>
                    <a:gd name="T5" fmla="*/ 0 h 8"/>
                    <a:gd name="T6" fmla="*/ 5 w 10"/>
                    <a:gd name="T7" fmla="*/ 0 h 8"/>
                    <a:gd name="T8" fmla="*/ 5 w 10"/>
                    <a:gd name="T9" fmla="*/ 3 h 8"/>
                    <a:gd name="T10" fmla="*/ 5 w 10"/>
                    <a:gd name="T11" fmla="*/ 3 h 8"/>
                    <a:gd name="T12" fmla="*/ 2 w 10"/>
                    <a:gd name="T13" fmla="*/ 3 h 8"/>
                    <a:gd name="T14" fmla="*/ 2 w 10"/>
                    <a:gd name="T15" fmla="*/ 5 h 8"/>
                    <a:gd name="T16" fmla="*/ 2 w 10"/>
                    <a:gd name="T17" fmla="*/ 5 h 8"/>
                    <a:gd name="T18" fmla="*/ 0 w 10"/>
                    <a:gd name="T19" fmla="*/ 5 h 8"/>
                    <a:gd name="T20" fmla="*/ 5 w 10"/>
                    <a:gd name="T21" fmla="*/ 8 h 8"/>
                    <a:gd name="T22" fmla="*/ 5 w 10"/>
                    <a:gd name="T23" fmla="*/ 8 h 8"/>
                    <a:gd name="T24" fmla="*/ 5 w 10"/>
                    <a:gd name="T25" fmla="*/ 8 h 8"/>
                    <a:gd name="T26" fmla="*/ 5 w 10"/>
                    <a:gd name="T27" fmla="*/ 5 h 8"/>
                    <a:gd name="T28" fmla="*/ 8 w 10"/>
                    <a:gd name="T29" fmla="*/ 5 h 8"/>
                    <a:gd name="T30" fmla="*/ 8 w 10"/>
                    <a:gd name="T31" fmla="*/ 5 h 8"/>
                    <a:gd name="T32" fmla="*/ 8 w 10"/>
                    <a:gd name="T33" fmla="*/ 3 h 8"/>
                    <a:gd name="T34" fmla="*/ 8 w 10"/>
                    <a:gd name="T35" fmla="*/ 3 h 8"/>
                    <a:gd name="T36" fmla="*/ 10 w 10"/>
                    <a:gd name="T37" fmla="*/ 0 h 8"/>
                    <a:gd name="T38" fmla="*/ 10 w 10"/>
                    <a:gd name="T39" fmla="*/ 0 h 8"/>
                    <a:gd name="T40" fmla="*/ 5 w 10"/>
                    <a:gd name="T41" fmla="*/ 0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0"/>
                    <a:gd name="T64" fmla="*/ 0 h 8"/>
                    <a:gd name="T65" fmla="*/ 10 w 10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0" h="8">
                      <a:moveTo>
                        <a:pt x="5" y="0"/>
                      </a:move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5" y="3"/>
                      </a:lnTo>
                      <a:lnTo>
                        <a:pt x="2" y="3"/>
                      </a:lnTo>
                      <a:lnTo>
                        <a:pt x="2" y="5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1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07" name="Freeform 343"/>
                <p:cNvSpPr>
                  <a:spLocks/>
                </p:cNvSpPr>
                <p:nvPr/>
              </p:nvSpPr>
              <p:spPr bwMode="auto">
                <a:xfrm>
                  <a:off x="3605" y="1949"/>
                  <a:ext cx="5" cy="2"/>
                </a:xfrm>
                <a:custGeom>
                  <a:avLst/>
                  <a:gdLst>
                    <a:gd name="T0" fmla="*/ 3 w 5"/>
                    <a:gd name="T1" fmla="*/ 0 h 2"/>
                    <a:gd name="T2" fmla="*/ 3 w 5"/>
                    <a:gd name="T3" fmla="*/ 0 h 2"/>
                    <a:gd name="T4" fmla="*/ 3 w 5"/>
                    <a:gd name="T5" fmla="*/ 0 h 2"/>
                    <a:gd name="T6" fmla="*/ 3 w 5"/>
                    <a:gd name="T7" fmla="*/ 2 h 2"/>
                    <a:gd name="T8" fmla="*/ 3 w 5"/>
                    <a:gd name="T9" fmla="*/ 2 h 2"/>
                    <a:gd name="T10" fmla="*/ 3 w 5"/>
                    <a:gd name="T11" fmla="*/ 2 h 2"/>
                    <a:gd name="T12" fmla="*/ 3 w 5"/>
                    <a:gd name="T13" fmla="*/ 2 h 2"/>
                    <a:gd name="T14" fmla="*/ 3 w 5"/>
                    <a:gd name="T15" fmla="*/ 2 h 2"/>
                    <a:gd name="T16" fmla="*/ 0 w 5"/>
                    <a:gd name="T17" fmla="*/ 2 h 2"/>
                    <a:gd name="T18" fmla="*/ 0 w 5"/>
                    <a:gd name="T19" fmla="*/ 2 h 2"/>
                    <a:gd name="T20" fmla="*/ 5 w 5"/>
                    <a:gd name="T21" fmla="*/ 2 h 2"/>
                    <a:gd name="T22" fmla="*/ 5 w 5"/>
                    <a:gd name="T23" fmla="*/ 2 h 2"/>
                    <a:gd name="T24" fmla="*/ 5 w 5"/>
                    <a:gd name="T25" fmla="*/ 2 h 2"/>
                    <a:gd name="T26" fmla="*/ 5 w 5"/>
                    <a:gd name="T27" fmla="*/ 2 h 2"/>
                    <a:gd name="T28" fmla="*/ 5 w 5"/>
                    <a:gd name="T29" fmla="*/ 2 h 2"/>
                    <a:gd name="T30" fmla="*/ 5 w 5"/>
                    <a:gd name="T31" fmla="*/ 2 h 2"/>
                    <a:gd name="T32" fmla="*/ 5 w 5"/>
                    <a:gd name="T33" fmla="*/ 2 h 2"/>
                    <a:gd name="T34" fmla="*/ 5 w 5"/>
                    <a:gd name="T35" fmla="*/ 2 h 2"/>
                    <a:gd name="T36" fmla="*/ 5 w 5"/>
                    <a:gd name="T37" fmla="*/ 2 h 2"/>
                    <a:gd name="T38" fmla="*/ 5 w 5"/>
                    <a:gd name="T39" fmla="*/ 2 h 2"/>
                    <a:gd name="T40" fmla="*/ 3 w 5"/>
                    <a:gd name="T41" fmla="*/ 0 h 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"/>
                    <a:gd name="T64" fmla="*/ 0 h 2"/>
                    <a:gd name="T65" fmla="*/ 5 w 5"/>
                    <a:gd name="T66" fmla="*/ 2 h 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" h="2">
                      <a:moveTo>
                        <a:pt x="3" y="0"/>
                      </a:moveTo>
                      <a:lnTo>
                        <a:pt x="3" y="0"/>
                      </a:lnTo>
                      <a:lnTo>
                        <a:pt x="3" y="2"/>
                      </a:lnTo>
                      <a:lnTo>
                        <a:pt x="0" y="2"/>
                      </a:lnTo>
                      <a:lnTo>
                        <a:pt x="5" y="2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08" name="Freeform 344"/>
                <p:cNvSpPr>
                  <a:spLocks/>
                </p:cNvSpPr>
                <p:nvPr/>
              </p:nvSpPr>
              <p:spPr bwMode="auto">
                <a:xfrm>
                  <a:off x="3597" y="1922"/>
                  <a:ext cx="13" cy="29"/>
                </a:xfrm>
                <a:custGeom>
                  <a:avLst/>
                  <a:gdLst>
                    <a:gd name="T0" fmla="*/ 0 w 13"/>
                    <a:gd name="T1" fmla="*/ 3 h 29"/>
                    <a:gd name="T2" fmla="*/ 0 w 13"/>
                    <a:gd name="T3" fmla="*/ 3 h 29"/>
                    <a:gd name="T4" fmla="*/ 3 w 13"/>
                    <a:gd name="T5" fmla="*/ 6 h 29"/>
                    <a:gd name="T6" fmla="*/ 5 w 13"/>
                    <a:gd name="T7" fmla="*/ 8 h 29"/>
                    <a:gd name="T8" fmla="*/ 8 w 13"/>
                    <a:gd name="T9" fmla="*/ 11 h 29"/>
                    <a:gd name="T10" fmla="*/ 8 w 13"/>
                    <a:gd name="T11" fmla="*/ 13 h 29"/>
                    <a:gd name="T12" fmla="*/ 8 w 13"/>
                    <a:gd name="T13" fmla="*/ 19 h 29"/>
                    <a:gd name="T14" fmla="*/ 11 w 13"/>
                    <a:gd name="T15" fmla="*/ 21 h 29"/>
                    <a:gd name="T16" fmla="*/ 11 w 13"/>
                    <a:gd name="T17" fmla="*/ 24 h 29"/>
                    <a:gd name="T18" fmla="*/ 11 w 13"/>
                    <a:gd name="T19" fmla="*/ 27 h 29"/>
                    <a:gd name="T20" fmla="*/ 13 w 13"/>
                    <a:gd name="T21" fmla="*/ 29 h 29"/>
                    <a:gd name="T22" fmla="*/ 13 w 13"/>
                    <a:gd name="T23" fmla="*/ 24 h 29"/>
                    <a:gd name="T24" fmla="*/ 13 w 13"/>
                    <a:gd name="T25" fmla="*/ 21 h 29"/>
                    <a:gd name="T26" fmla="*/ 13 w 13"/>
                    <a:gd name="T27" fmla="*/ 16 h 29"/>
                    <a:gd name="T28" fmla="*/ 11 w 13"/>
                    <a:gd name="T29" fmla="*/ 13 h 29"/>
                    <a:gd name="T30" fmla="*/ 11 w 13"/>
                    <a:gd name="T31" fmla="*/ 11 h 29"/>
                    <a:gd name="T32" fmla="*/ 8 w 13"/>
                    <a:gd name="T33" fmla="*/ 6 h 29"/>
                    <a:gd name="T34" fmla="*/ 5 w 13"/>
                    <a:gd name="T35" fmla="*/ 3 h 29"/>
                    <a:gd name="T36" fmla="*/ 3 w 13"/>
                    <a:gd name="T37" fmla="*/ 0 h 29"/>
                    <a:gd name="T38" fmla="*/ 3 w 13"/>
                    <a:gd name="T39" fmla="*/ 0 h 29"/>
                    <a:gd name="T40" fmla="*/ 0 w 13"/>
                    <a:gd name="T41" fmla="*/ 3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"/>
                    <a:gd name="T64" fmla="*/ 0 h 29"/>
                    <a:gd name="T65" fmla="*/ 13 w 13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" h="29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3" y="6"/>
                      </a:lnTo>
                      <a:lnTo>
                        <a:pt x="5" y="8"/>
                      </a:lnTo>
                      <a:lnTo>
                        <a:pt x="8" y="11"/>
                      </a:lnTo>
                      <a:lnTo>
                        <a:pt x="8" y="13"/>
                      </a:lnTo>
                      <a:lnTo>
                        <a:pt x="8" y="19"/>
                      </a:lnTo>
                      <a:lnTo>
                        <a:pt x="11" y="21"/>
                      </a:lnTo>
                      <a:lnTo>
                        <a:pt x="11" y="24"/>
                      </a:lnTo>
                      <a:lnTo>
                        <a:pt x="11" y="27"/>
                      </a:lnTo>
                      <a:lnTo>
                        <a:pt x="13" y="29"/>
                      </a:lnTo>
                      <a:lnTo>
                        <a:pt x="13" y="24"/>
                      </a:lnTo>
                      <a:lnTo>
                        <a:pt x="13" y="21"/>
                      </a:lnTo>
                      <a:lnTo>
                        <a:pt x="13" y="16"/>
                      </a:lnTo>
                      <a:lnTo>
                        <a:pt x="11" y="13"/>
                      </a:lnTo>
                      <a:lnTo>
                        <a:pt x="11" y="11"/>
                      </a:lnTo>
                      <a:lnTo>
                        <a:pt x="8" y="6"/>
                      </a:lnTo>
                      <a:lnTo>
                        <a:pt x="5" y="3"/>
                      </a:lnTo>
                      <a:lnTo>
                        <a:pt x="3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09" name="Freeform 345"/>
                <p:cNvSpPr>
                  <a:spLocks/>
                </p:cNvSpPr>
                <p:nvPr/>
              </p:nvSpPr>
              <p:spPr bwMode="auto">
                <a:xfrm>
                  <a:off x="3574" y="1915"/>
                  <a:ext cx="26" cy="10"/>
                </a:xfrm>
                <a:custGeom>
                  <a:avLst/>
                  <a:gdLst>
                    <a:gd name="T0" fmla="*/ 0 w 26"/>
                    <a:gd name="T1" fmla="*/ 2 h 10"/>
                    <a:gd name="T2" fmla="*/ 0 w 26"/>
                    <a:gd name="T3" fmla="*/ 2 h 10"/>
                    <a:gd name="T4" fmla="*/ 2 w 26"/>
                    <a:gd name="T5" fmla="*/ 2 h 10"/>
                    <a:gd name="T6" fmla="*/ 7 w 26"/>
                    <a:gd name="T7" fmla="*/ 2 h 10"/>
                    <a:gd name="T8" fmla="*/ 10 w 26"/>
                    <a:gd name="T9" fmla="*/ 2 h 10"/>
                    <a:gd name="T10" fmla="*/ 13 w 26"/>
                    <a:gd name="T11" fmla="*/ 5 h 10"/>
                    <a:gd name="T12" fmla="*/ 15 w 26"/>
                    <a:gd name="T13" fmla="*/ 5 h 10"/>
                    <a:gd name="T14" fmla="*/ 18 w 26"/>
                    <a:gd name="T15" fmla="*/ 7 h 10"/>
                    <a:gd name="T16" fmla="*/ 23 w 26"/>
                    <a:gd name="T17" fmla="*/ 7 h 10"/>
                    <a:gd name="T18" fmla="*/ 23 w 26"/>
                    <a:gd name="T19" fmla="*/ 10 h 10"/>
                    <a:gd name="T20" fmla="*/ 26 w 26"/>
                    <a:gd name="T21" fmla="*/ 7 h 10"/>
                    <a:gd name="T22" fmla="*/ 23 w 26"/>
                    <a:gd name="T23" fmla="*/ 5 h 10"/>
                    <a:gd name="T24" fmla="*/ 20 w 26"/>
                    <a:gd name="T25" fmla="*/ 2 h 10"/>
                    <a:gd name="T26" fmla="*/ 18 w 26"/>
                    <a:gd name="T27" fmla="*/ 2 h 10"/>
                    <a:gd name="T28" fmla="*/ 15 w 26"/>
                    <a:gd name="T29" fmla="*/ 0 h 10"/>
                    <a:gd name="T30" fmla="*/ 10 w 26"/>
                    <a:gd name="T31" fmla="*/ 0 h 10"/>
                    <a:gd name="T32" fmla="*/ 7 w 26"/>
                    <a:gd name="T33" fmla="*/ 0 h 10"/>
                    <a:gd name="T34" fmla="*/ 2 w 26"/>
                    <a:gd name="T35" fmla="*/ 0 h 10"/>
                    <a:gd name="T36" fmla="*/ 0 w 26"/>
                    <a:gd name="T37" fmla="*/ 0 h 10"/>
                    <a:gd name="T38" fmla="*/ 0 w 26"/>
                    <a:gd name="T39" fmla="*/ 0 h 10"/>
                    <a:gd name="T40" fmla="*/ 0 w 26"/>
                    <a:gd name="T41" fmla="*/ 2 h 1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6"/>
                    <a:gd name="T64" fmla="*/ 0 h 10"/>
                    <a:gd name="T65" fmla="*/ 26 w 26"/>
                    <a:gd name="T66" fmla="*/ 10 h 1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6" h="10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2" y="2"/>
                      </a:lnTo>
                      <a:lnTo>
                        <a:pt x="7" y="2"/>
                      </a:lnTo>
                      <a:lnTo>
                        <a:pt x="10" y="2"/>
                      </a:lnTo>
                      <a:lnTo>
                        <a:pt x="13" y="5"/>
                      </a:lnTo>
                      <a:lnTo>
                        <a:pt x="15" y="5"/>
                      </a:lnTo>
                      <a:lnTo>
                        <a:pt x="18" y="7"/>
                      </a:lnTo>
                      <a:lnTo>
                        <a:pt x="23" y="7"/>
                      </a:lnTo>
                      <a:lnTo>
                        <a:pt x="23" y="10"/>
                      </a:lnTo>
                      <a:lnTo>
                        <a:pt x="26" y="7"/>
                      </a:lnTo>
                      <a:lnTo>
                        <a:pt x="23" y="5"/>
                      </a:lnTo>
                      <a:lnTo>
                        <a:pt x="20" y="2"/>
                      </a:lnTo>
                      <a:lnTo>
                        <a:pt x="18" y="2"/>
                      </a:ln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7" y="0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10" name="Freeform 346"/>
                <p:cNvSpPr>
                  <a:spLocks/>
                </p:cNvSpPr>
                <p:nvPr/>
              </p:nvSpPr>
              <p:spPr bwMode="auto">
                <a:xfrm>
                  <a:off x="3545" y="1912"/>
                  <a:ext cx="29" cy="10"/>
                </a:xfrm>
                <a:custGeom>
                  <a:avLst/>
                  <a:gdLst>
                    <a:gd name="T0" fmla="*/ 2 w 29"/>
                    <a:gd name="T1" fmla="*/ 10 h 10"/>
                    <a:gd name="T2" fmla="*/ 2 w 29"/>
                    <a:gd name="T3" fmla="*/ 10 h 10"/>
                    <a:gd name="T4" fmla="*/ 5 w 29"/>
                    <a:gd name="T5" fmla="*/ 8 h 10"/>
                    <a:gd name="T6" fmla="*/ 8 w 29"/>
                    <a:gd name="T7" fmla="*/ 8 h 10"/>
                    <a:gd name="T8" fmla="*/ 13 w 29"/>
                    <a:gd name="T9" fmla="*/ 5 h 10"/>
                    <a:gd name="T10" fmla="*/ 15 w 29"/>
                    <a:gd name="T11" fmla="*/ 5 h 10"/>
                    <a:gd name="T12" fmla="*/ 21 w 29"/>
                    <a:gd name="T13" fmla="*/ 5 h 10"/>
                    <a:gd name="T14" fmla="*/ 23 w 29"/>
                    <a:gd name="T15" fmla="*/ 5 h 10"/>
                    <a:gd name="T16" fmla="*/ 26 w 29"/>
                    <a:gd name="T17" fmla="*/ 5 h 10"/>
                    <a:gd name="T18" fmla="*/ 29 w 29"/>
                    <a:gd name="T19" fmla="*/ 5 h 10"/>
                    <a:gd name="T20" fmla="*/ 29 w 29"/>
                    <a:gd name="T21" fmla="*/ 3 h 10"/>
                    <a:gd name="T22" fmla="*/ 26 w 29"/>
                    <a:gd name="T23" fmla="*/ 0 h 10"/>
                    <a:gd name="T24" fmla="*/ 23 w 29"/>
                    <a:gd name="T25" fmla="*/ 0 h 10"/>
                    <a:gd name="T26" fmla="*/ 21 w 29"/>
                    <a:gd name="T27" fmla="*/ 3 h 10"/>
                    <a:gd name="T28" fmla="*/ 15 w 29"/>
                    <a:gd name="T29" fmla="*/ 3 h 10"/>
                    <a:gd name="T30" fmla="*/ 10 w 29"/>
                    <a:gd name="T31" fmla="*/ 3 h 10"/>
                    <a:gd name="T32" fmla="*/ 8 w 29"/>
                    <a:gd name="T33" fmla="*/ 5 h 10"/>
                    <a:gd name="T34" fmla="*/ 2 w 29"/>
                    <a:gd name="T35" fmla="*/ 5 h 10"/>
                    <a:gd name="T36" fmla="*/ 0 w 29"/>
                    <a:gd name="T37" fmla="*/ 10 h 10"/>
                    <a:gd name="T38" fmla="*/ 0 w 29"/>
                    <a:gd name="T39" fmla="*/ 10 h 10"/>
                    <a:gd name="T40" fmla="*/ 2 w 29"/>
                    <a:gd name="T41" fmla="*/ 10 h 1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9"/>
                    <a:gd name="T64" fmla="*/ 0 h 10"/>
                    <a:gd name="T65" fmla="*/ 29 w 29"/>
                    <a:gd name="T66" fmla="*/ 10 h 1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9" h="10">
                      <a:moveTo>
                        <a:pt x="2" y="10"/>
                      </a:moveTo>
                      <a:lnTo>
                        <a:pt x="2" y="10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3" y="5"/>
                      </a:lnTo>
                      <a:lnTo>
                        <a:pt x="15" y="5"/>
                      </a:lnTo>
                      <a:lnTo>
                        <a:pt x="21" y="5"/>
                      </a:lnTo>
                      <a:lnTo>
                        <a:pt x="23" y="5"/>
                      </a:lnTo>
                      <a:lnTo>
                        <a:pt x="26" y="5"/>
                      </a:lnTo>
                      <a:lnTo>
                        <a:pt x="29" y="5"/>
                      </a:lnTo>
                      <a:lnTo>
                        <a:pt x="29" y="3"/>
                      </a:lnTo>
                      <a:lnTo>
                        <a:pt x="26" y="0"/>
                      </a:lnTo>
                      <a:lnTo>
                        <a:pt x="23" y="0"/>
                      </a:lnTo>
                      <a:lnTo>
                        <a:pt x="21" y="3"/>
                      </a:lnTo>
                      <a:lnTo>
                        <a:pt x="15" y="3"/>
                      </a:lnTo>
                      <a:lnTo>
                        <a:pt x="10" y="3"/>
                      </a:lnTo>
                      <a:lnTo>
                        <a:pt x="8" y="5"/>
                      </a:lnTo>
                      <a:lnTo>
                        <a:pt x="2" y="5"/>
                      </a:lnTo>
                      <a:lnTo>
                        <a:pt x="0" y="10"/>
                      </a:lnTo>
                      <a:lnTo>
                        <a:pt x="2" y="1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11" name="Freeform 347"/>
                <p:cNvSpPr>
                  <a:spLocks/>
                </p:cNvSpPr>
                <p:nvPr/>
              </p:nvSpPr>
              <p:spPr bwMode="auto">
                <a:xfrm>
                  <a:off x="3542" y="1922"/>
                  <a:ext cx="5" cy="3"/>
                </a:xfrm>
                <a:custGeom>
                  <a:avLst/>
                  <a:gdLst>
                    <a:gd name="T0" fmla="*/ 5 w 5"/>
                    <a:gd name="T1" fmla="*/ 3 h 3"/>
                    <a:gd name="T2" fmla="*/ 3 w 5"/>
                    <a:gd name="T3" fmla="*/ 3 h 3"/>
                    <a:gd name="T4" fmla="*/ 5 w 5"/>
                    <a:gd name="T5" fmla="*/ 3 h 3"/>
                    <a:gd name="T6" fmla="*/ 5 w 5"/>
                    <a:gd name="T7" fmla="*/ 3 h 3"/>
                    <a:gd name="T8" fmla="*/ 5 w 5"/>
                    <a:gd name="T9" fmla="*/ 3 h 3"/>
                    <a:gd name="T10" fmla="*/ 5 w 5"/>
                    <a:gd name="T11" fmla="*/ 3 h 3"/>
                    <a:gd name="T12" fmla="*/ 5 w 5"/>
                    <a:gd name="T13" fmla="*/ 3 h 3"/>
                    <a:gd name="T14" fmla="*/ 5 w 5"/>
                    <a:gd name="T15" fmla="*/ 3 h 3"/>
                    <a:gd name="T16" fmla="*/ 5 w 5"/>
                    <a:gd name="T17" fmla="*/ 0 h 3"/>
                    <a:gd name="T18" fmla="*/ 5 w 5"/>
                    <a:gd name="T19" fmla="*/ 0 h 3"/>
                    <a:gd name="T20" fmla="*/ 3 w 5"/>
                    <a:gd name="T21" fmla="*/ 0 h 3"/>
                    <a:gd name="T22" fmla="*/ 3 w 5"/>
                    <a:gd name="T23" fmla="*/ 0 h 3"/>
                    <a:gd name="T24" fmla="*/ 3 w 5"/>
                    <a:gd name="T25" fmla="*/ 0 h 3"/>
                    <a:gd name="T26" fmla="*/ 3 w 5"/>
                    <a:gd name="T27" fmla="*/ 0 h 3"/>
                    <a:gd name="T28" fmla="*/ 3 w 5"/>
                    <a:gd name="T29" fmla="*/ 0 h 3"/>
                    <a:gd name="T30" fmla="*/ 3 w 5"/>
                    <a:gd name="T31" fmla="*/ 0 h 3"/>
                    <a:gd name="T32" fmla="*/ 3 w 5"/>
                    <a:gd name="T33" fmla="*/ 0 h 3"/>
                    <a:gd name="T34" fmla="*/ 0 w 5"/>
                    <a:gd name="T35" fmla="*/ 0 h 3"/>
                    <a:gd name="T36" fmla="*/ 0 w 5"/>
                    <a:gd name="T37" fmla="*/ 0 h 3"/>
                    <a:gd name="T38" fmla="*/ 0 w 5"/>
                    <a:gd name="T39" fmla="*/ 0 h 3"/>
                    <a:gd name="T40" fmla="*/ 5 w 5"/>
                    <a:gd name="T41" fmla="*/ 3 h 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"/>
                    <a:gd name="T64" fmla="*/ 0 h 3"/>
                    <a:gd name="T65" fmla="*/ 5 w 5"/>
                    <a:gd name="T66" fmla="*/ 3 h 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" h="3">
                      <a:moveTo>
                        <a:pt x="5" y="3"/>
                      </a:moveTo>
                      <a:lnTo>
                        <a:pt x="3" y="3"/>
                      </a:lnTo>
                      <a:lnTo>
                        <a:pt x="5" y="3"/>
                      </a:lnTo>
                      <a:lnTo>
                        <a:pt x="5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5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512" name="Freeform 348"/>
                <p:cNvSpPr>
                  <a:spLocks/>
                </p:cNvSpPr>
                <p:nvPr/>
              </p:nvSpPr>
              <p:spPr bwMode="auto">
                <a:xfrm>
                  <a:off x="3555" y="1925"/>
                  <a:ext cx="47" cy="50"/>
                </a:xfrm>
                <a:custGeom>
                  <a:avLst/>
                  <a:gdLst>
                    <a:gd name="T0" fmla="*/ 0 w 47"/>
                    <a:gd name="T1" fmla="*/ 37 h 50"/>
                    <a:gd name="T2" fmla="*/ 0 w 47"/>
                    <a:gd name="T3" fmla="*/ 37 h 50"/>
                    <a:gd name="T4" fmla="*/ 3 w 47"/>
                    <a:gd name="T5" fmla="*/ 45 h 50"/>
                    <a:gd name="T6" fmla="*/ 11 w 47"/>
                    <a:gd name="T7" fmla="*/ 50 h 50"/>
                    <a:gd name="T8" fmla="*/ 16 w 47"/>
                    <a:gd name="T9" fmla="*/ 50 h 50"/>
                    <a:gd name="T10" fmla="*/ 24 w 47"/>
                    <a:gd name="T11" fmla="*/ 50 h 50"/>
                    <a:gd name="T12" fmla="*/ 32 w 47"/>
                    <a:gd name="T13" fmla="*/ 45 h 50"/>
                    <a:gd name="T14" fmla="*/ 37 w 47"/>
                    <a:gd name="T15" fmla="*/ 37 h 50"/>
                    <a:gd name="T16" fmla="*/ 42 w 47"/>
                    <a:gd name="T17" fmla="*/ 29 h 50"/>
                    <a:gd name="T18" fmla="*/ 47 w 47"/>
                    <a:gd name="T19" fmla="*/ 18 h 50"/>
                    <a:gd name="T20" fmla="*/ 45 w 47"/>
                    <a:gd name="T21" fmla="*/ 10 h 50"/>
                    <a:gd name="T22" fmla="*/ 42 w 47"/>
                    <a:gd name="T23" fmla="*/ 3 h 50"/>
                    <a:gd name="T24" fmla="*/ 39 w 47"/>
                    <a:gd name="T25" fmla="*/ 0 h 50"/>
                    <a:gd name="T26" fmla="*/ 34 w 47"/>
                    <a:gd name="T27" fmla="*/ 0 h 50"/>
                    <a:gd name="T28" fmla="*/ 37 w 47"/>
                    <a:gd name="T29" fmla="*/ 0 h 50"/>
                    <a:gd name="T30" fmla="*/ 39 w 47"/>
                    <a:gd name="T31" fmla="*/ 3 h 50"/>
                    <a:gd name="T32" fmla="*/ 42 w 47"/>
                    <a:gd name="T33" fmla="*/ 10 h 50"/>
                    <a:gd name="T34" fmla="*/ 45 w 47"/>
                    <a:gd name="T35" fmla="*/ 18 h 50"/>
                    <a:gd name="T36" fmla="*/ 42 w 47"/>
                    <a:gd name="T37" fmla="*/ 26 h 50"/>
                    <a:gd name="T38" fmla="*/ 34 w 47"/>
                    <a:gd name="T39" fmla="*/ 34 h 50"/>
                    <a:gd name="T40" fmla="*/ 29 w 47"/>
                    <a:gd name="T41" fmla="*/ 42 h 50"/>
                    <a:gd name="T42" fmla="*/ 21 w 47"/>
                    <a:gd name="T43" fmla="*/ 47 h 50"/>
                    <a:gd name="T44" fmla="*/ 16 w 47"/>
                    <a:gd name="T45" fmla="*/ 47 h 50"/>
                    <a:gd name="T46" fmla="*/ 11 w 47"/>
                    <a:gd name="T47" fmla="*/ 47 h 50"/>
                    <a:gd name="T48" fmla="*/ 3 w 47"/>
                    <a:gd name="T49" fmla="*/ 42 h 50"/>
                    <a:gd name="T50" fmla="*/ 0 w 47"/>
                    <a:gd name="T51" fmla="*/ 37 h 50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47"/>
                    <a:gd name="T79" fmla="*/ 0 h 50"/>
                    <a:gd name="T80" fmla="*/ 47 w 47"/>
                    <a:gd name="T81" fmla="*/ 50 h 50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47" h="50">
                      <a:moveTo>
                        <a:pt x="0" y="37"/>
                      </a:moveTo>
                      <a:lnTo>
                        <a:pt x="0" y="37"/>
                      </a:lnTo>
                      <a:lnTo>
                        <a:pt x="3" y="45"/>
                      </a:lnTo>
                      <a:lnTo>
                        <a:pt x="11" y="50"/>
                      </a:lnTo>
                      <a:lnTo>
                        <a:pt x="16" y="50"/>
                      </a:lnTo>
                      <a:lnTo>
                        <a:pt x="24" y="50"/>
                      </a:lnTo>
                      <a:lnTo>
                        <a:pt x="32" y="45"/>
                      </a:lnTo>
                      <a:lnTo>
                        <a:pt x="37" y="37"/>
                      </a:lnTo>
                      <a:lnTo>
                        <a:pt x="42" y="29"/>
                      </a:lnTo>
                      <a:lnTo>
                        <a:pt x="47" y="18"/>
                      </a:lnTo>
                      <a:lnTo>
                        <a:pt x="45" y="10"/>
                      </a:lnTo>
                      <a:lnTo>
                        <a:pt x="42" y="3"/>
                      </a:lnTo>
                      <a:lnTo>
                        <a:pt x="39" y="0"/>
                      </a:lnTo>
                      <a:lnTo>
                        <a:pt x="34" y="0"/>
                      </a:lnTo>
                      <a:lnTo>
                        <a:pt x="37" y="0"/>
                      </a:lnTo>
                      <a:lnTo>
                        <a:pt x="39" y="3"/>
                      </a:lnTo>
                      <a:lnTo>
                        <a:pt x="42" y="10"/>
                      </a:lnTo>
                      <a:lnTo>
                        <a:pt x="45" y="18"/>
                      </a:lnTo>
                      <a:lnTo>
                        <a:pt x="42" y="26"/>
                      </a:lnTo>
                      <a:lnTo>
                        <a:pt x="34" y="34"/>
                      </a:lnTo>
                      <a:lnTo>
                        <a:pt x="29" y="42"/>
                      </a:lnTo>
                      <a:lnTo>
                        <a:pt x="21" y="47"/>
                      </a:lnTo>
                      <a:lnTo>
                        <a:pt x="16" y="47"/>
                      </a:lnTo>
                      <a:lnTo>
                        <a:pt x="11" y="47"/>
                      </a:lnTo>
                      <a:lnTo>
                        <a:pt x="3" y="42"/>
                      </a:lnTo>
                      <a:lnTo>
                        <a:pt x="0" y="37"/>
                      </a:lnTo>
                      <a:close/>
                    </a:path>
                  </a:pathLst>
                </a:custGeom>
                <a:solidFill>
                  <a:srgbClr val="BFD7E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</p:grpSp>
          <p:sp>
            <p:nvSpPr>
              <p:cNvPr id="19346" name="Rectangle 350"/>
              <p:cNvSpPr>
                <a:spLocks noChangeArrowheads="1"/>
              </p:cNvSpPr>
              <p:nvPr/>
            </p:nvSpPr>
            <p:spPr bwMode="auto">
              <a:xfrm>
                <a:off x="3064" y="1436"/>
                <a:ext cx="592" cy="1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9347" name="Rectangle 351"/>
              <p:cNvSpPr>
                <a:spLocks noChangeArrowheads="1"/>
              </p:cNvSpPr>
              <p:nvPr/>
            </p:nvSpPr>
            <p:spPr bwMode="auto">
              <a:xfrm>
                <a:off x="3120" y="1448"/>
                <a:ext cx="585" cy="1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r>
                  <a:rPr lang="en-GB" altLang="de-DE" sz="1400">
                    <a:solidFill>
                      <a:srgbClr val="000000"/>
                    </a:solidFill>
                    <a:latin typeface="Comic Sans MS" pitchFamily="66" charset="0"/>
                  </a:rPr>
                  <a:t>Operations</a:t>
                </a:r>
                <a:endParaRPr lang="en-GB" altLang="de-DE" sz="1400"/>
              </a:p>
            </p:txBody>
          </p:sp>
        </p:grpSp>
        <p:grpSp>
          <p:nvGrpSpPr>
            <p:cNvPr id="15374" name="Group 522"/>
            <p:cNvGrpSpPr>
              <a:grpSpLocks/>
            </p:cNvGrpSpPr>
            <p:nvPr/>
          </p:nvGrpSpPr>
          <p:grpSpPr bwMode="auto">
            <a:xfrm>
              <a:off x="3666" y="1857"/>
              <a:ext cx="773" cy="676"/>
              <a:chOff x="3666" y="1857"/>
              <a:chExt cx="773" cy="676"/>
            </a:xfrm>
          </p:grpSpPr>
          <p:grpSp>
            <p:nvGrpSpPr>
              <p:cNvPr id="19176" name="Group 518"/>
              <p:cNvGrpSpPr>
                <a:grpSpLocks/>
              </p:cNvGrpSpPr>
              <p:nvPr/>
            </p:nvGrpSpPr>
            <p:grpSpPr bwMode="auto">
              <a:xfrm>
                <a:off x="3827" y="2114"/>
                <a:ext cx="589" cy="419"/>
                <a:chOff x="3827" y="2114"/>
                <a:chExt cx="589" cy="419"/>
              </a:xfrm>
            </p:grpSpPr>
            <p:sp>
              <p:nvSpPr>
                <p:cNvPr id="19180" name="Freeform 353"/>
                <p:cNvSpPr>
                  <a:spLocks/>
                </p:cNvSpPr>
                <p:nvPr/>
              </p:nvSpPr>
              <p:spPr bwMode="auto">
                <a:xfrm>
                  <a:off x="4128" y="2289"/>
                  <a:ext cx="58" cy="34"/>
                </a:xfrm>
                <a:custGeom>
                  <a:avLst/>
                  <a:gdLst>
                    <a:gd name="T0" fmla="*/ 55 w 58"/>
                    <a:gd name="T1" fmla="*/ 0 h 34"/>
                    <a:gd name="T2" fmla="*/ 55 w 58"/>
                    <a:gd name="T3" fmla="*/ 0 h 34"/>
                    <a:gd name="T4" fmla="*/ 47 w 58"/>
                    <a:gd name="T5" fmla="*/ 3 h 34"/>
                    <a:gd name="T6" fmla="*/ 42 w 58"/>
                    <a:gd name="T7" fmla="*/ 5 h 34"/>
                    <a:gd name="T8" fmla="*/ 34 w 58"/>
                    <a:gd name="T9" fmla="*/ 11 h 34"/>
                    <a:gd name="T10" fmla="*/ 26 w 58"/>
                    <a:gd name="T11" fmla="*/ 13 h 34"/>
                    <a:gd name="T12" fmla="*/ 21 w 58"/>
                    <a:gd name="T13" fmla="*/ 18 h 34"/>
                    <a:gd name="T14" fmla="*/ 13 w 58"/>
                    <a:gd name="T15" fmla="*/ 24 h 34"/>
                    <a:gd name="T16" fmla="*/ 8 w 58"/>
                    <a:gd name="T17" fmla="*/ 29 h 34"/>
                    <a:gd name="T18" fmla="*/ 0 w 58"/>
                    <a:gd name="T19" fmla="*/ 32 h 34"/>
                    <a:gd name="T20" fmla="*/ 3 w 58"/>
                    <a:gd name="T21" fmla="*/ 34 h 34"/>
                    <a:gd name="T22" fmla="*/ 11 w 58"/>
                    <a:gd name="T23" fmla="*/ 32 h 34"/>
                    <a:gd name="T24" fmla="*/ 16 w 58"/>
                    <a:gd name="T25" fmla="*/ 26 h 34"/>
                    <a:gd name="T26" fmla="*/ 24 w 58"/>
                    <a:gd name="T27" fmla="*/ 21 h 34"/>
                    <a:gd name="T28" fmla="*/ 29 w 58"/>
                    <a:gd name="T29" fmla="*/ 18 h 34"/>
                    <a:gd name="T30" fmla="*/ 37 w 58"/>
                    <a:gd name="T31" fmla="*/ 13 h 34"/>
                    <a:gd name="T32" fmla="*/ 42 w 58"/>
                    <a:gd name="T33" fmla="*/ 8 h 34"/>
                    <a:gd name="T34" fmla="*/ 50 w 58"/>
                    <a:gd name="T35" fmla="*/ 5 h 34"/>
                    <a:gd name="T36" fmla="*/ 58 w 58"/>
                    <a:gd name="T37" fmla="*/ 3 h 34"/>
                    <a:gd name="T38" fmla="*/ 58 w 58"/>
                    <a:gd name="T39" fmla="*/ 3 h 34"/>
                    <a:gd name="T40" fmla="*/ 55 w 58"/>
                    <a:gd name="T41" fmla="*/ 0 h 3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8"/>
                    <a:gd name="T64" fmla="*/ 0 h 34"/>
                    <a:gd name="T65" fmla="*/ 58 w 58"/>
                    <a:gd name="T66" fmla="*/ 34 h 3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8" h="34">
                      <a:moveTo>
                        <a:pt x="55" y="0"/>
                      </a:moveTo>
                      <a:lnTo>
                        <a:pt x="55" y="0"/>
                      </a:lnTo>
                      <a:lnTo>
                        <a:pt x="47" y="3"/>
                      </a:lnTo>
                      <a:lnTo>
                        <a:pt x="42" y="5"/>
                      </a:lnTo>
                      <a:lnTo>
                        <a:pt x="34" y="11"/>
                      </a:lnTo>
                      <a:lnTo>
                        <a:pt x="26" y="13"/>
                      </a:lnTo>
                      <a:lnTo>
                        <a:pt x="21" y="18"/>
                      </a:lnTo>
                      <a:lnTo>
                        <a:pt x="13" y="24"/>
                      </a:lnTo>
                      <a:lnTo>
                        <a:pt x="8" y="29"/>
                      </a:lnTo>
                      <a:lnTo>
                        <a:pt x="0" y="32"/>
                      </a:lnTo>
                      <a:lnTo>
                        <a:pt x="3" y="34"/>
                      </a:lnTo>
                      <a:lnTo>
                        <a:pt x="11" y="32"/>
                      </a:lnTo>
                      <a:lnTo>
                        <a:pt x="16" y="26"/>
                      </a:lnTo>
                      <a:lnTo>
                        <a:pt x="24" y="21"/>
                      </a:lnTo>
                      <a:lnTo>
                        <a:pt x="29" y="18"/>
                      </a:lnTo>
                      <a:lnTo>
                        <a:pt x="37" y="13"/>
                      </a:lnTo>
                      <a:lnTo>
                        <a:pt x="42" y="8"/>
                      </a:lnTo>
                      <a:lnTo>
                        <a:pt x="50" y="5"/>
                      </a:lnTo>
                      <a:lnTo>
                        <a:pt x="58" y="3"/>
                      </a:lnTo>
                      <a:lnTo>
                        <a:pt x="55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81" name="Freeform 354"/>
                <p:cNvSpPr>
                  <a:spLocks/>
                </p:cNvSpPr>
                <p:nvPr/>
              </p:nvSpPr>
              <p:spPr bwMode="auto">
                <a:xfrm>
                  <a:off x="4183" y="2286"/>
                  <a:ext cx="47" cy="8"/>
                </a:xfrm>
                <a:custGeom>
                  <a:avLst/>
                  <a:gdLst>
                    <a:gd name="T0" fmla="*/ 47 w 47"/>
                    <a:gd name="T1" fmla="*/ 6 h 8"/>
                    <a:gd name="T2" fmla="*/ 47 w 47"/>
                    <a:gd name="T3" fmla="*/ 6 h 8"/>
                    <a:gd name="T4" fmla="*/ 42 w 47"/>
                    <a:gd name="T5" fmla="*/ 3 h 8"/>
                    <a:gd name="T6" fmla="*/ 37 w 47"/>
                    <a:gd name="T7" fmla="*/ 3 h 8"/>
                    <a:gd name="T8" fmla="*/ 31 w 47"/>
                    <a:gd name="T9" fmla="*/ 0 h 8"/>
                    <a:gd name="T10" fmla="*/ 24 w 47"/>
                    <a:gd name="T11" fmla="*/ 0 h 8"/>
                    <a:gd name="T12" fmla="*/ 18 w 47"/>
                    <a:gd name="T13" fmla="*/ 0 h 8"/>
                    <a:gd name="T14" fmla="*/ 13 w 47"/>
                    <a:gd name="T15" fmla="*/ 0 h 8"/>
                    <a:gd name="T16" fmla="*/ 8 w 47"/>
                    <a:gd name="T17" fmla="*/ 0 h 8"/>
                    <a:gd name="T18" fmla="*/ 0 w 47"/>
                    <a:gd name="T19" fmla="*/ 3 h 8"/>
                    <a:gd name="T20" fmla="*/ 3 w 47"/>
                    <a:gd name="T21" fmla="*/ 6 h 8"/>
                    <a:gd name="T22" fmla="*/ 8 w 47"/>
                    <a:gd name="T23" fmla="*/ 6 h 8"/>
                    <a:gd name="T24" fmla="*/ 13 w 47"/>
                    <a:gd name="T25" fmla="*/ 3 h 8"/>
                    <a:gd name="T26" fmla="*/ 18 w 47"/>
                    <a:gd name="T27" fmla="*/ 3 h 8"/>
                    <a:gd name="T28" fmla="*/ 24 w 47"/>
                    <a:gd name="T29" fmla="*/ 3 h 8"/>
                    <a:gd name="T30" fmla="*/ 31 w 47"/>
                    <a:gd name="T31" fmla="*/ 6 h 8"/>
                    <a:gd name="T32" fmla="*/ 37 w 47"/>
                    <a:gd name="T33" fmla="*/ 6 h 8"/>
                    <a:gd name="T34" fmla="*/ 42 w 47"/>
                    <a:gd name="T35" fmla="*/ 6 h 8"/>
                    <a:gd name="T36" fmla="*/ 47 w 47"/>
                    <a:gd name="T37" fmla="*/ 8 h 8"/>
                    <a:gd name="T38" fmla="*/ 47 w 47"/>
                    <a:gd name="T39" fmla="*/ 8 h 8"/>
                    <a:gd name="T40" fmla="*/ 47 w 47"/>
                    <a:gd name="T41" fmla="*/ 6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7"/>
                    <a:gd name="T64" fmla="*/ 0 h 8"/>
                    <a:gd name="T65" fmla="*/ 47 w 47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7" h="8">
                      <a:moveTo>
                        <a:pt x="47" y="6"/>
                      </a:moveTo>
                      <a:lnTo>
                        <a:pt x="47" y="6"/>
                      </a:lnTo>
                      <a:lnTo>
                        <a:pt x="42" y="3"/>
                      </a:lnTo>
                      <a:lnTo>
                        <a:pt x="37" y="3"/>
                      </a:lnTo>
                      <a:lnTo>
                        <a:pt x="31" y="0"/>
                      </a:lnTo>
                      <a:lnTo>
                        <a:pt x="24" y="0"/>
                      </a:lnTo>
                      <a:lnTo>
                        <a:pt x="18" y="0"/>
                      </a:lnTo>
                      <a:lnTo>
                        <a:pt x="13" y="0"/>
                      </a:lnTo>
                      <a:lnTo>
                        <a:pt x="8" y="0"/>
                      </a:lnTo>
                      <a:lnTo>
                        <a:pt x="0" y="3"/>
                      </a:lnTo>
                      <a:lnTo>
                        <a:pt x="3" y="6"/>
                      </a:lnTo>
                      <a:lnTo>
                        <a:pt x="8" y="6"/>
                      </a:lnTo>
                      <a:lnTo>
                        <a:pt x="13" y="3"/>
                      </a:lnTo>
                      <a:lnTo>
                        <a:pt x="18" y="3"/>
                      </a:lnTo>
                      <a:lnTo>
                        <a:pt x="24" y="3"/>
                      </a:lnTo>
                      <a:lnTo>
                        <a:pt x="31" y="6"/>
                      </a:lnTo>
                      <a:lnTo>
                        <a:pt x="37" y="6"/>
                      </a:lnTo>
                      <a:lnTo>
                        <a:pt x="42" y="6"/>
                      </a:lnTo>
                      <a:lnTo>
                        <a:pt x="47" y="8"/>
                      </a:lnTo>
                      <a:lnTo>
                        <a:pt x="47" y="6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82" name="Freeform 355"/>
                <p:cNvSpPr>
                  <a:spLocks/>
                </p:cNvSpPr>
                <p:nvPr/>
              </p:nvSpPr>
              <p:spPr bwMode="auto">
                <a:xfrm>
                  <a:off x="4230" y="2292"/>
                  <a:ext cx="26" cy="21"/>
                </a:xfrm>
                <a:custGeom>
                  <a:avLst/>
                  <a:gdLst>
                    <a:gd name="T0" fmla="*/ 26 w 26"/>
                    <a:gd name="T1" fmla="*/ 18 h 21"/>
                    <a:gd name="T2" fmla="*/ 26 w 26"/>
                    <a:gd name="T3" fmla="*/ 18 h 21"/>
                    <a:gd name="T4" fmla="*/ 26 w 26"/>
                    <a:gd name="T5" fmla="*/ 15 h 21"/>
                    <a:gd name="T6" fmla="*/ 24 w 26"/>
                    <a:gd name="T7" fmla="*/ 13 h 21"/>
                    <a:gd name="T8" fmla="*/ 21 w 26"/>
                    <a:gd name="T9" fmla="*/ 10 h 21"/>
                    <a:gd name="T10" fmla="*/ 16 w 26"/>
                    <a:gd name="T11" fmla="*/ 8 h 21"/>
                    <a:gd name="T12" fmla="*/ 13 w 26"/>
                    <a:gd name="T13" fmla="*/ 5 h 21"/>
                    <a:gd name="T14" fmla="*/ 8 w 26"/>
                    <a:gd name="T15" fmla="*/ 2 h 21"/>
                    <a:gd name="T16" fmla="*/ 5 w 26"/>
                    <a:gd name="T17" fmla="*/ 0 h 21"/>
                    <a:gd name="T18" fmla="*/ 0 w 26"/>
                    <a:gd name="T19" fmla="*/ 0 h 21"/>
                    <a:gd name="T20" fmla="*/ 0 w 26"/>
                    <a:gd name="T21" fmla="*/ 2 h 21"/>
                    <a:gd name="T22" fmla="*/ 3 w 26"/>
                    <a:gd name="T23" fmla="*/ 5 h 21"/>
                    <a:gd name="T24" fmla="*/ 8 w 26"/>
                    <a:gd name="T25" fmla="*/ 5 h 21"/>
                    <a:gd name="T26" fmla="*/ 11 w 26"/>
                    <a:gd name="T27" fmla="*/ 8 h 21"/>
                    <a:gd name="T28" fmla="*/ 13 w 26"/>
                    <a:gd name="T29" fmla="*/ 10 h 21"/>
                    <a:gd name="T30" fmla="*/ 18 w 26"/>
                    <a:gd name="T31" fmla="*/ 13 h 21"/>
                    <a:gd name="T32" fmla="*/ 21 w 26"/>
                    <a:gd name="T33" fmla="*/ 15 h 21"/>
                    <a:gd name="T34" fmla="*/ 24 w 26"/>
                    <a:gd name="T35" fmla="*/ 18 h 21"/>
                    <a:gd name="T36" fmla="*/ 24 w 26"/>
                    <a:gd name="T37" fmla="*/ 21 h 21"/>
                    <a:gd name="T38" fmla="*/ 24 w 26"/>
                    <a:gd name="T39" fmla="*/ 21 h 21"/>
                    <a:gd name="T40" fmla="*/ 26 w 26"/>
                    <a:gd name="T41" fmla="*/ 18 h 2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6"/>
                    <a:gd name="T64" fmla="*/ 0 h 21"/>
                    <a:gd name="T65" fmla="*/ 26 w 26"/>
                    <a:gd name="T66" fmla="*/ 21 h 2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6" h="21">
                      <a:moveTo>
                        <a:pt x="26" y="18"/>
                      </a:moveTo>
                      <a:lnTo>
                        <a:pt x="26" y="18"/>
                      </a:lnTo>
                      <a:lnTo>
                        <a:pt x="26" y="15"/>
                      </a:lnTo>
                      <a:lnTo>
                        <a:pt x="24" y="13"/>
                      </a:lnTo>
                      <a:lnTo>
                        <a:pt x="21" y="10"/>
                      </a:lnTo>
                      <a:lnTo>
                        <a:pt x="16" y="8"/>
                      </a:lnTo>
                      <a:lnTo>
                        <a:pt x="13" y="5"/>
                      </a:lnTo>
                      <a:lnTo>
                        <a:pt x="8" y="2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3" y="5"/>
                      </a:lnTo>
                      <a:lnTo>
                        <a:pt x="8" y="5"/>
                      </a:lnTo>
                      <a:lnTo>
                        <a:pt x="11" y="8"/>
                      </a:lnTo>
                      <a:lnTo>
                        <a:pt x="13" y="10"/>
                      </a:lnTo>
                      <a:lnTo>
                        <a:pt x="18" y="13"/>
                      </a:lnTo>
                      <a:lnTo>
                        <a:pt x="21" y="15"/>
                      </a:lnTo>
                      <a:lnTo>
                        <a:pt x="24" y="18"/>
                      </a:lnTo>
                      <a:lnTo>
                        <a:pt x="24" y="21"/>
                      </a:lnTo>
                      <a:lnTo>
                        <a:pt x="26" y="18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83" name="Freeform 356"/>
                <p:cNvSpPr>
                  <a:spLocks/>
                </p:cNvSpPr>
                <p:nvPr/>
              </p:nvSpPr>
              <p:spPr bwMode="auto">
                <a:xfrm>
                  <a:off x="4246" y="2310"/>
                  <a:ext cx="13" cy="24"/>
                </a:xfrm>
                <a:custGeom>
                  <a:avLst/>
                  <a:gdLst>
                    <a:gd name="T0" fmla="*/ 2 w 13"/>
                    <a:gd name="T1" fmla="*/ 24 h 24"/>
                    <a:gd name="T2" fmla="*/ 2 w 13"/>
                    <a:gd name="T3" fmla="*/ 24 h 24"/>
                    <a:gd name="T4" fmla="*/ 5 w 13"/>
                    <a:gd name="T5" fmla="*/ 21 h 24"/>
                    <a:gd name="T6" fmla="*/ 5 w 13"/>
                    <a:gd name="T7" fmla="*/ 18 h 24"/>
                    <a:gd name="T8" fmla="*/ 8 w 13"/>
                    <a:gd name="T9" fmla="*/ 16 h 24"/>
                    <a:gd name="T10" fmla="*/ 8 w 13"/>
                    <a:gd name="T11" fmla="*/ 13 h 24"/>
                    <a:gd name="T12" fmla="*/ 10 w 13"/>
                    <a:gd name="T13" fmla="*/ 11 h 24"/>
                    <a:gd name="T14" fmla="*/ 13 w 13"/>
                    <a:gd name="T15" fmla="*/ 8 h 24"/>
                    <a:gd name="T16" fmla="*/ 13 w 13"/>
                    <a:gd name="T17" fmla="*/ 5 h 24"/>
                    <a:gd name="T18" fmla="*/ 10 w 13"/>
                    <a:gd name="T19" fmla="*/ 0 h 24"/>
                    <a:gd name="T20" fmla="*/ 8 w 13"/>
                    <a:gd name="T21" fmla="*/ 3 h 24"/>
                    <a:gd name="T22" fmla="*/ 8 w 13"/>
                    <a:gd name="T23" fmla="*/ 5 h 24"/>
                    <a:gd name="T24" fmla="*/ 8 w 13"/>
                    <a:gd name="T25" fmla="*/ 5 h 24"/>
                    <a:gd name="T26" fmla="*/ 8 w 13"/>
                    <a:gd name="T27" fmla="*/ 8 h 24"/>
                    <a:gd name="T28" fmla="*/ 5 w 13"/>
                    <a:gd name="T29" fmla="*/ 11 h 24"/>
                    <a:gd name="T30" fmla="*/ 5 w 13"/>
                    <a:gd name="T31" fmla="*/ 13 h 24"/>
                    <a:gd name="T32" fmla="*/ 2 w 13"/>
                    <a:gd name="T33" fmla="*/ 16 h 24"/>
                    <a:gd name="T34" fmla="*/ 0 w 13"/>
                    <a:gd name="T35" fmla="*/ 18 h 24"/>
                    <a:gd name="T36" fmla="*/ 0 w 13"/>
                    <a:gd name="T37" fmla="*/ 21 h 24"/>
                    <a:gd name="T38" fmla="*/ 0 w 13"/>
                    <a:gd name="T39" fmla="*/ 21 h 24"/>
                    <a:gd name="T40" fmla="*/ 2 w 13"/>
                    <a:gd name="T41" fmla="*/ 24 h 2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"/>
                    <a:gd name="T64" fmla="*/ 0 h 24"/>
                    <a:gd name="T65" fmla="*/ 13 w 13"/>
                    <a:gd name="T66" fmla="*/ 24 h 2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" h="24">
                      <a:moveTo>
                        <a:pt x="2" y="24"/>
                      </a:moveTo>
                      <a:lnTo>
                        <a:pt x="2" y="24"/>
                      </a:lnTo>
                      <a:lnTo>
                        <a:pt x="5" y="21"/>
                      </a:lnTo>
                      <a:lnTo>
                        <a:pt x="5" y="18"/>
                      </a:lnTo>
                      <a:lnTo>
                        <a:pt x="8" y="16"/>
                      </a:lnTo>
                      <a:lnTo>
                        <a:pt x="8" y="13"/>
                      </a:lnTo>
                      <a:lnTo>
                        <a:pt x="10" y="11"/>
                      </a:lnTo>
                      <a:lnTo>
                        <a:pt x="13" y="8"/>
                      </a:lnTo>
                      <a:lnTo>
                        <a:pt x="13" y="5"/>
                      </a:lnTo>
                      <a:lnTo>
                        <a:pt x="10" y="0"/>
                      </a:lnTo>
                      <a:lnTo>
                        <a:pt x="8" y="3"/>
                      </a:lnTo>
                      <a:lnTo>
                        <a:pt x="8" y="5"/>
                      </a:lnTo>
                      <a:lnTo>
                        <a:pt x="8" y="8"/>
                      </a:lnTo>
                      <a:lnTo>
                        <a:pt x="5" y="11"/>
                      </a:lnTo>
                      <a:lnTo>
                        <a:pt x="5" y="13"/>
                      </a:lnTo>
                      <a:lnTo>
                        <a:pt x="2" y="16"/>
                      </a:lnTo>
                      <a:lnTo>
                        <a:pt x="0" y="18"/>
                      </a:lnTo>
                      <a:lnTo>
                        <a:pt x="0" y="21"/>
                      </a:lnTo>
                      <a:lnTo>
                        <a:pt x="2" y="24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84" name="Freeform 357"/>
                <p:cNvSpPr>
                  <a:spLocks/>
                </p:cNvSpPr>
                <p:nvPr/>
              </p:nvSpPr>
              <p:spPr bwMode="auto">
                <a:xfrm>
                  <a:off x="4241" y="2331"/>
                  <a:ext cx="7" cy="24"/>
                </a:xfrm>
                <a:custGeom>
                  <a:avLst/>
                  <a:gdLst>
                    <a:gd name="T0" fmla="*/ 5 w 7"/>
                    <a:gd name="T1" fmla="*/ 21 h 24"/>
                    <a:gd name="T2" fmla="*/ 5 w 7"/>
                    <a:gd name="T3" fmla="*/ 21 h 24"/>
                    <a:gd name="T4" fmla="*/ 5 w 7"/>
                    <a:gd name="T5" fmla="*/ 21 h 24"/>
                    <a:gd name="T6" fmla="*/ 5 w 7"/>
                    <a:gd name="T7" fmla="*/ 18 h 24"/>
                    <a:gd name="T8" fmla="*/ 5 w 7"/>
                    <a:gd name="T9" fmla="*/ 16 h 24"/>
                    <a:gd name="T10" fmla="*/ 5 w 7"/>
                    <a:gd name="T11" fmla="*/ 13 h 24"/>
                    <a:gd name="T12" fmla="*/ 5 w 7"/>
                    <a:gd name="T13" fmla="*/ 11 h 24"/>
                    <a:gd name="T14" fmla="*/ 5 w 7"/>
                    <a:gd name="T15" fmla="*/ 8 h 24"/>
                    <a:gd name="T16" fmla="*/ 7 w 7"/>
                    <a:gd name="T17" fmla="*/ 5 h 24"/>
                    <a:gd name="T18" fmla="*/ 7 w 7"/>
                    <a:gd name="T19" fmla="*/ 3 h 24"/>
                    <a:gd name="T20" fmla="*/ 5 w 7"/>
                    <a:gd name="T21" fmla="*/ 0 h 24"/>
                    <a:gd name="T22" fmla="*/ 5 w 7"/>
                    <a:gd name="T23" fmla="*/ 3 h 24"/>
                    <a:gd name="T24" fmla="*/ 2 w 7"/>
                    <a:gd name="T25" fmla="*/ 8 h 24"/>
                    <a:gd name="T26" fmla="*/ 2 w 7"/>
                    <a:gd name="T27" fmla="*/ 11 h 24"/>
                    <a:gd name="T28" fmla="*/ 0 w 7"/>
                    <a:gd name="T29" fmla="*/ 13 h 24"/>
                    <a:gd name="T30" fmla="*/ 0 w 7"/>
                    <a:gd name="T31" fmla="*/ 16 h 24"/>
                    <a:gd name="T32" fmla="*/ 0 w 7"/>
                    <a:gd name="T33" fmla="*/ 18 h 24"/>
                    <a:gd name="T34" fmla="*/ 2 w 7"/>
                    <a:gd name="T35" fmla="*/ 21 h 24"/>
                    <a:gd name="T36" fmla="*/ 2 w 7"/>
                    <a:gd name="T37" fmla="*/ 24 h 24"/>
                    <a:gd name="T38" fmla="*/ 2 w 7"/>
                    <a:gd name="T39" fmla="*/ 24 h 24"/>
                    <a:gd name="T40" fmla="*/ 5 w 7"/>
                    <a:gd name="T41" fmla="*/ 21 h 2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"/>
                    <a:gd name="T64" fmla="*/ 0 h 24"/>
                    <a:gd name="T65" fmla="*/ 7 w 7"/>
                    <a:gd name="T66" fmla="*/ 24 h 2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" h="24">
                      <a:moveTo>
                        <a:pt x="5" y="21"/>
                      </a:moveTo>
                      <a:lnTo>
                        <a:pt x="5" y="21"/>
                      </a:lnTo>
                      <a:lnTo>
                        <a:pt x="5" y="18"/>
                      </a:lnTo>
                      <a:lnTo>
                        <a:pt x="5" y="16"/>
                      </a:lnTo>
                      <a:lnTo>
                        <a:pt x="5" y="13"/>
                      </a:lnTo>
                      <a:lnTo>
                        <a:pt x="5" y="11"/>
                      </a:lnTo>
                      <a:lnTo>
                        <a:pt x="5" y="8"/>
                      </a:lnTo>
                      <a:lnTo>
                        <a:pt x="7" y="5"/>
                      </a:lnTo>
                      <a:lnTo>
                        <a:pt x="7" y="3"/>
                      </a:lnTo>
                      <a:lnTo>
                        <a:pt x="5" y="0"/>
                      </a:lnTo>
                      <a:lnTo>
                        <a:pt x="5" y="3"/>
                      </a:lnTo>
                      <a:lnTo>
                        <a:pt x="2" y="8"/>
                      </a:lnTo>
                      <a:lnTo>
                        <a:pt x="2" y="11"/>
                      </a:lnTo>
                      <a:lnTo>
                        <a:pt x="0" y="13"/>
                      </a:lnTo>
                      <a:lnTo>
                        <a:pt x="0" y="16"/>
                      </a:lnTo>
                      <a:lnTo>
                        <a:pt x="0" y="18"/>
                      </a:lnTo>
                      <a:lnTo>
                        <a:pt x="2" y="21"/>
                      </a:lnTo>
                      <a:lnTo>
                        <a:pt x="2" y="24"/>
                      </a:lnTo>
                      <a:lnTo>
                        <a:pt x="5" y="21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85" name="Freeform 358"/>
                <p:cNvSpPr>
                  <a:spLocks/>
                </p:cNvSpPr>
                <p:nvPr/>
              </p:nvSpPr>
              <p:spPr bwMode="auto">
                <a:xfrm>
                  <a:off x="4243" y="2349"/>
                  <a:ext cx="34" cy="8"/>
                </a:xfrm>
                <a:custGeom>
                  <a:avLst/>
                  <a:gdLst>
                    <a:gd name="T0" fmla="*/ 34 w 34"/>
                    <a:gd name="T1" fmla="*/ 0 h 8"/>
                    <a:gd name="T2" fmla="*/ 34 w 34"/>
                    <a:gd name="T3" fmla="*/ 0 h 8"/>
                    <a:gd name="T4" fmla="*/ 29 w 34"/>
                    <a:gd name="T5" fmla="*/ 3 h 8"/>
                    <a:gd name="T6" fmla="*/ 26 w 34"/>
                    <a:gd name="T7" fmla="*/ 3 h 8"/>
                    <a:gd name="T8" fmla="*/ 21 w 34"/>
                    <a:gd name="T9" fmla="*/ 3 h 8"/>
                    <a:gd name="T10" fmla="*/ 16 w 34"/>
                    <a:gd name="T11" fmla="*/ 6 h 8"/>
                    <a:gd name="T12" fmla="*/ 13 w 34"/>
                    <a:gd name="T13" fmla="*/ 6 h 8"/>
                    <a:gd name="T14" fmla="*/ 11 w 34"/>
                    <a:gd name="T15" fmla="*/ 6 h 8"/>
                    <a:gd name="T16" fmla="*/ 5 w 34"/>
                    <a:gd name="T17" fmla="*/ 6 h 8"/>
                    <a:gd name="T18" fmla="*/ 3 w 34"/>
                    <a:gd name="T19" fmla="*/ 3 h 8"/>
                    <a:gd name="T20" fmla="*/ 0 w 34"/>
                    <a:gd name="T21" fmla="*/ 6 h 8"/>
                    <a:gd name="T22" fmla="*/ 5 w 34"/>
                    <a:gd name="T23" fmla="*/ 8 h 8"/>
                    <a:gd name="T24" fmla="*/ 8 w 34"/>
                    <a:gd name="T25" fmla="*/ 8 h 8"/>
                    <a:gd name="T26" fmla="*/ 13 w 34"/>
                    <a:gd name="T27" fmla="*/ 8 h 8"/>
                    <a:gd name="T28" fmla="*/ 19 w 34"/>
                    <a:gd name="T29" fmla="*/ 8 h 8"/>
                    <a:gd name="T30" fmla="*/ 21 w 34"/>
                    <a:gd name="T31" fmla="*/ 8 h 8"/>
                    <a:gd name="T32" fmla="*/ 26 w 34"/>
                    <a:gd name="T33" fmla="*/ 6 h 8"/>
                    <a:gd name="T34" fmla="*/ 29 w 34"/>
                    <a:gd name="T35" fmla="*/ 6 h 8"/>
                    <a:gd name="T36" fmla="*/ 34 w 34"/>
                    <a:gd name="T37" fmla="*/ 6 h 8"/>
                    <a:gd name="T38" fmla="*/ 34 w 34"/>
                    <a:gd name="T39" fmla="*/ 6 h 8"/>
                    <a:gd name="T40" fmla="*/ 34 w 34"/>
                    <a:gd name="T41" fmla="*/ 0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4"/>
                    <a:gd name="T64" fmla="*/ 0 h 8"/>
                    <a:gd name="T65" fmla="*/ 34 w 34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4" h="8">
                      <a:moveTo>
                        <a:pt x="34" y="0"/>
                      </a:moveTo>
                      <a:lnTo>
                        <a:pt x="34" y="0"/>
                      </a:lnTo>
                      <a:lnTo>
                        <a:pt x="29" y="3"/>
                      </a:lnTo>
                      <a:lnTo>
                        <a:pt x="26" y="3"/>
                      </a:lnTo>
                      <a:lnTo>
                        <a:pt x="21" y="3"/>
                      </a:lnTo>
                      <a:lnTo>
                        <a:pt x="16" y="6"/>
                      </a:lnTo>
                      <a:lnTo>
                        <a:pt x="13" y="6"/>
                      </a:lnTo>
                      <a:lnTo>
                        <a:pt x="11" y="6"/>
                      </a:lnTo>
                      <a:lnTo>
                        <a:pt x="5" y="6"/>
                      </a:lnTo>
                      <a:lnTo>
                        <a:pt x="3" y="3"/>
                      </a:lnTo>
                      <a:lnTo>
                        <a:pt x="0" y="6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3" y="8"/>
                      </a:lnTo>
                      <a:lnTo>
                        <a:pt x="19" y="8"/>
                      </a:lnTo>
                      <a:lnTo>
                        <a:pt x="21" y="8"/>
                      </a:lnTo>
                      <a:lnTo>
                        <a:pt x="26" y="6"/>
                      </a:lnTo>
                      <a:lnTo>
                        <a:pt x="29" y="6"/>
                      </a:lnTo>
                      <a:lnTo>
                        <a:pt x="34" y="6"/>
                      </a:lnTo>
                      <a:lnTo>
                        <a:pt x="34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86" name="Freeform 359"/>
                <p:cNvSpPr>
                  <a:spLocks/>
                </p:cNvSpPr>
                <p:nvPr/>
              </p:nvSpPr>
              <p:spPr bwMode="auto">
                <a:xfrm>
                  <a:off x="4277" y="2339"/>
                  <a:ext cx="34" cy="16"/>
                </a:xfrm>
                <a:custGeom>
                  <a:avLst/>
                  <a:gdLst>
                    <a:gd name="T0" fmla="*/ 34 w 34"/>
                    <a:gd name="T1" fmla="*/ 0 h 16"/>
                    <a:gd name="T2" fmla="*/ 34 w 34"/>
                    <a:gd name="T3" fmla="*/ 0 h 16"/>
                    <a:gd name="T4" fmla="*/ 29 w 34"/>
                    <a:gd name="T5" fmla="*/ 0 h 16"/>
                    <a:gd name="T6" fmla="*/ 24 w 34"/>
                    <a:gd name="T7" fmla="*/ 3 h 16"/>
                    <a:gd name="T8" fmla="*/ 21 w 34"/>
                    <a:gd name="T9" fmla="*/ 3 h 16"/>
                    <a:gd name="T10" fmla="*/ 16 w 34"/>
                    <a:gd name="T11" fmla="*/ 5 h 16"/>
                    <a:gd name="T12" fmla="*/ 11 w 34"/>
                    <a:gd name="T13" fmla="*/ 8 h 16"/>
                    <a:gd name="T14" fmla="*/ 8 w 34"/>
                    <a:gd name="T15" fmla="*/ 8 h 16"/>
                    <a:gd name="T16" fmla="*/ 3 w 34"/>
                    <a:gd name="T17" fmla="*/ 10 h 16"/>
                    <a:gd name="T18" fmla="*/ 0 w 34"/>
                    <a:gd name="T19" fmla="*/ 10 h 16"/>
                    <a:gd name="T20" fmla="*/ 0 w 34"/>
                    <a:gd name="T21" fmla="*/ 16 h 16"/>
                    <a:gd name="T22" fmla="*/ 5 w 34"/>
                    <a:gd name="T23" fmla="*/ 13 h 16"/>
                    <a:gd name="T24" fmla="*/ 8 w 34"/>
                    <a:gd name="T25" fmla="*/ 13 h 16"/>
                    <a:gd name="T26" fmla="*/ 13 w 34"/>
                    <a:gd name="T27" fmla="*/ 10 h 16"/>
                    <a:gd name="T28" fmla="*/ 16 w 34"/>
                    <a:gd name="T29" fmla="*/ 8 h 16"/>
                    <a:gd name="T30" fmla="*/ 21 w 34"/>
                    <a:gd name="T31" fmla="*/ 8 h 16"/>
                    <a:gd name="T32" fmla="*/ 26 w 34"/>
                    <a:gd name="T33" fmla="*/ 5 h 16"/>
                    <a:gd name="T34" fmla="*/ 29 w 34"/>
                    <a:gd name="T35" fmla="*/ 5 h 16"/>
                    <a:gd name="T36" fmla="*/ 34 w 34"/>
                    <a:gd name="T37" fmla="*/ 5 h 16"/>
                    <a:gd name="T38" fmla="*/ 34 w 34"/>
                    <a:gd name="T39" fmla="*/ 5 h 16"/>
                    <a:gd name="T40" fmla="*/ 34 w 34"/>
                    <a:gd name="T41" fmla="*/ 0 h 1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4"/>
                    <a:gd name="T64" fmla="*/ 0 h 16"/>
                    <a:gd name="T65" fmla="*/ 34 w 34"/>
                    <a:gd name="T66" fmla="*/ 16 h 1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4" h="16">
                      <a:moveTo>
                        <a:pt x="34" y="0"/>
                      </a:moveTo>
                      <a:lnTo>
                        <a:pt x="34" y="0"/>
                      </a:lnTo>
                      <a:lnTo>
                        <a:pt x="29" y="0"/>
                      </a:lnTo>
                      <a:lnTo>
                        <a:pt x="24" y="3"/>
                      </a:lnTo>
                      <a:lnTo>
                        <a:pt x="21" y="3"/>
                      </a:lnTo>
                      <a:lnTo>
                        <a:pt x="16" y="5"/>
                      </a:lnTo>
                      <a:lnTo>
                        <a:pt x="11" y="8"/>
                      </a:lnTo>
                      <a:lnTo>
                        <a:pt x="8" y="8"/>
                      </a:lnTo>
                      <a:lnTo>
                        <a:pt x="3" y="10"/>
                      </a:lnTo>
                      <a:lnTo>
                        <a:pt x="0" y="10"/>
                      </a:lnTo>
                      <a:lnTo>
                        <a:pt x="0" y="16"/>
                      </a:lnTo>
                      <a:lnTo>
                        <a:pt x="5" y="13"/>
                      </a:lnTo>
                      <a:lnTo>
                        <a:pt x="8" y="13"/>
                      </a:lnTo>
                      <a:lnTo>
                        <a:pt x="13" y="10"/>
                      </a:lnTo>
                      <a:lnTo>
                        <a:pt x="16" y="8"/>
                      </a:lnTo>
                      <a:lnTo>
                        <a:pt x="21" y="8"/>
                      </a:lnTo>
                      <a:lnTo>
                        <a:pt x="26" y="5"/>
                      </a:lnTo>
                      <a:lnTo>
                        <a:pt x="29" y="5"/>
                      </a:lnTo>
                      <a:lnTo>
                        <a:pt x="34" y="5"/>
                      </a:lnTo>
                      <a:lnTo>
                        <a:pt x="34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87" name="Freeform 360"/>
                <p:cNvSpPr>
                  <a:spLocks/>
                </p:cNvSpPr>
                <p:nvPr/>
              </p:nvSpPr>
              <p:spPr bwMode="auto">
                <a:xfrm>
                  <a:off x="4311" y="2339"/>
                  <a:ext cx="63" cy="13"/>
                </a:xfrm>
                <a:custGeom>
                  <a:avLst/>
                  <a:gdLst>
                    <a:gd name="T0" fmla="*/ 63 w 63"/>
                    <a:gd name="T1" fmla="*/ 8 h 13"/>
                    <a:gd name="T2" fmla="*/ 63 w 63"/>
                    <a:gd name="T3" fmla="*/ 8 h 13"/>
                    <a:gd name="T4" fmla="*/ 55 w 63"/>
                    <a:gd name="T5" fmla="*/ 5 h 13"/>
                    <a:gd name="T6" fmla="*/ 47 w 63"/>
                    <a:gd name="T7" fmla="*/ 3 h 13"/>
                    <a:gd name="T8" fmla="*/ 39 w 63"/>
                    <a:gd name="T9" fmla="*/ 0 h 13"/>
                    <a:gd name="T10" fmla="*/ 32 w 63"/>
                    <a:gd name="T11" fmla="*/ 0 h 13"/>
                    <a:gd name="T12" fmla="*/ 24 w 63"/>
                    <a:gd name="T13" fmla="*/ 0 h 13"/>
                    <a:gd name="T14" fmla="*/ 16 w 63"/>
                    <a:gd name="T15" fmla="*/ 0 h 13"/>
                    <a:gd name="T16" fmla="*/ 8 w 63"/>
                    <a:gd name="T17" fmla="*/ 0 h 13"/>
                    <a:gd name="T18" fmla="*/ 0 w 63"/>
                    <a:gd name="T19" fmla="*/ 0 h 13"/>
                    <a:gd name="T20" fmla="*/ 0 w 63"/>
                    <a:gd name="T21" fmla="*/ 5 h 13"/>
                    <a:gd name="T22" fmla="*/ 8 w 63"/>
                    <a:gd name="T23" fmla="*/ 3 h 13"/>
                    <a:gd name="T24" fmla="*/ 16 w 63"/>
                    <a:gd name="T25" fmla="*/ 3 h 13"/>
                    <a:gd name="T26" fmla="*/ 24 w 63"/>
                    <a:gd name="T27" fmla="*/ 3 h 13"/>
                    <a:gd name="T28" fmla="*/ 32 w 63"/>
                    <a:gd name="T29" fmla="*/ 3 h 13"/>
                    <a:gd name="T30" fmla="*/ 39 w 63"/>
                    <a:gd name="T31" fmla="*/ 5 h 13"/>
                    <a:gd name="T32" fmla="*/ 47 w 63"/>
                    <a:gd name="T33" fmla="*/ 5 h 13"/>
                    <a:gd name="T34" fmla="*/ 55 w 63"/>
                    <a:gd name="T35" fmla="*/ 8 h 13"/>
                    <a:gd name="T36" fmla="*/ 60 w 63"/>
                    <a:gd name="T37" fmla="*/ 13 h 13"/>
                    <a:gd name="T38" fmla="*/ 60 w 63"/>
                    <a:gd name="T39" fmla="*/ 13 h 13"/>
                    <a:gd name="T40" fmla="*/ 63 w 63"/>
                    <a:gd name="T41" fmla="*/ 8 h 1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63"/>
                    <a:gd name="T64" fmla="*/ 0 h 13"/>
                    <a:gd name="T65" fmla="*/ 63 w 63"/>
                    <a:gd name="T66" fmla="*/ 13 h 1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63" h="13">
                      <a:moveTo>
                        <a:pt x="63" y="8"/>
                      </a:moveTo>
                      <a:lnTo>
                        <a:pt x="63" y="8"/>
                      </a:lnTo>
                      <a:lnTo>
                        <a:pt x="55" y="5"/>
                      </a:lnTo>
                      <a:lnTo>
                        <a:pt x="47" y="3"/>
                      </a:lnTo>
                      <a:lnTo>
                        <a:pt x="39" y="0"/>
                      </a:lnTo>
                      <a:lnTo>
                        <a:pt x="32" y="0"/>
                      </a:lnTo>
                      <a:lnTo>
                        <a:pt x="24" y="0"/>
                      </a:lnTo>
                      <a:lnTo>
                        <a:pt x="16" y="0"/>
                      </a:lnTo>
                      <a:lnTo>
                        <a:pt x="8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8" y="3"/>
                      </a:lnTo>
                      <a:lnTo>
                        <a:pt x="16" y="3"/>
                      </a:lnTo>
                      <a:lnTo>
                        <a:pt x="24" y="3"/>
                      </a:lnTo>
                      <a:lnTo>
                        <a:pt x="32" y="3"/>
                      </a:lnTo>
                      <a:lnTo>
                        <a:pt x="39" y="5"/>
                      </a:lnTo>
                      <a:lnTo>
                        <a:pt x="47" y="5"/>
                      </a:lnTo>
                      <a:lnTo>
                        <a:pt x="55" y="8"/>
                      </a:lnTo>
                      <a:lnTo>
                        <a:pt x="60" y="13"/>
                      </a:lnTo>
                      <a:lnTo>
                        <a:pt x="63" y="8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88" name="Freeform 361"/>
                <p:cNvSpPr>
                  <a:spLocks/>
                </p:cNvSpPr>
                <p:nvPr/>
              </p:nvSpPr>
              <p:spPr bwMode="auto">
                <a:xfrm>
                  <a:off x="4371" y="2347"/>
                  <a:ext cx="45" cy="60"/>
                </a:xfrm>
                <a:custGeom>
                  <a:avLst/>
                  <a:gdLst>
                    <a:gd name="T0" fmla="*/ 45 w 45"/>
                    <a:gd name="T1" fmla="*/ 60 h 60"/>
                    <a:gd name="T2" fmla="*/ 45 w 45"/>
                    <a:gd name="T3" fmla="*/ 60 h 60"/>
                    <a:gd name="T4" fmla="*/ 45 w 45"/>
                    <a:gd name="T5" fmla="*/ 50 h 60"/>
                    <a:gd name="T6" fmla="*/ 40 w 45"/>
                    <a:gd name="T7" fmla="*/ 42 h 60"/>
                    <a:gd name="T8" fmla="*/ 37 w 45"/>
                    <a:gd name="T9" fmla="*/ 34 h 60"/>
                    <a:gd name="T10" fmla="*/ 32 w 45"/>
                    <a:gd name="T11" fmla="*/ 26 h 60"/>
                    <a:gd name="T12" fmla="*/ 24 w 45"/>
                    <a:gd name="T13" fmla="*/ 18 h 60"/>
                    <a:gd name="T14" fmla="*/ 19 w 45"/>
                    <a:gd name="T15" fmla="*/ 13 h 60"/>
                    <a:gd name="T16" fmla="*/ 11 w 45"/>
                    <a:gd name="T17" fmla="*/ 5 h 60"/>
                    <a:gd name="T18" fmla="*/ 3 w 45"/>
                    <a:gd name="T19" fmla="*/ 0 h 60"/>
                    <a:gd name="T20" fmla="*/ 0 w 45"/>
                    <a:gd name="T21" fmla="*/ 5 h 60"/>
                    <a:gd name="T22" fmla="*/ 8 w 45"/>
                    <a:gd name="T23" fmla="*/ 10 h 60"/>
                    <a:gd name="T24" fmla="*/ 16 w 45"/>
                    <a:gd name="T25" fmla="*/ 15 h 60"/>
                    <a:gd name="T26" fmla="*/ 21 w 45"/>
                    <a:gd name="T27" fmla="*/ 21 h 60"/>
                    <a:gd name="T28" fmla="*/ 29 w 45"/>
                    <a:gd name="T29" fmla="*/ 29 h 60"/>
                    <a:gd name="T30" fmla="*/ 34 w 45"/>
                    <a:gd name="T31" fmla="*/ 36 h 60"/>
                    <a:gd name="T32" fmla="*/ 37 w 45"/>
                    <a:gd name="T33" fmla="*/ 44 h 60"/>
                    <a:gd name="T34" fmla="*/ 40 w 45"/>
                    <a:gd name="T35" fmla="*/ 52 h 60"/>
                    <a:gd name="T36" fmla="*/ 42 w 45"/>
                    <a:gd name="T37" fmla="*/ 60 h 60"/>
                    <a:gd name="T38" fmla="*/ 42 w 45"/>
                    <a:gd name="T39" fmla="*/ 60 h 60"/>
                    <a:gd name="T40" fmla="*/ 45 w 45"/>
                    <a:gd name="T41" fmla="*/ 60 h 6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5"/>
                    <a:gd name="T64" fmla="*/ 0 h 60"/>
                    <a:gd name="T65" fmla="*/ 45 w 45"/>
                    <a:gd name="T66" fmla="*/ 60 h 6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5" h="60">
                      <a:moveTo>
                        <a:pt x="45" y="60"/>
                      </a:moveTo>
                      <a:lnTo>
                        <a:pt x="45" y="60"/>
                      </a:lnTo>
                      <a:lnTo>
                        <a:pt x="45" y="50"/>
                      </a:lnTo>
                      <a:lnTo>
                        <a:pt x="40" y="42"/>
                      </a:lnTo>
                      <a:lnTo>
                        <a:pt x="37" y="34"/>
                      </a:lnTo>
                      <a:lnTo>
                        <a:pt x="32" y="26"/>
                      </a:lnTo>
                      <a:lnTo>
                        <a:pt x="24" y="18"/>
                      </a:lnTo>
                      <a:lnTo>
                        <a:pt x="19" y="13"/>
                      </a:lnTo>
                      <a:lnTo>
                        <a:pt x="11" y="5"/>
                      </a:lnTo>
                      <a:lnTo>
                        <a:pt x="3" y="0"/>
                      </a:lnTo>
                      <a:lnTo>
                        <a:pt x="0" y="5"/>
                      </a:lnTo>
                      <a:lnTo>
                        <a:pt x="8" y="10"/>
                      </a:lnTo>
                      <a:lnTo>
                        <a:pt x="16" y="15"/>
                      </a:lnTo>
                      <a:lnTo>
                        <a:pt x="21" y="21"/>
                      </a:lnTo>
                      <a:lnTo>
                        <a:pt x="29" y="29"/>
                      </a:lnTo>
                      <a:lnTo>
                        <a:pt x="34" y="36"/>
                      </a:lnTo>
                      <a:lnTo>
                        <a:pt x="37" y="44"/>
                      </a:lnTo>
                      <a:lnTo>
                        <a:pt x="40" y="52"/>
                      </a:lnTo>
                      <a:lnTo>
                        <a:pt x="42" y="60"/>
                      </a:lnTo>
                      <a:lnTo>
                        <a:pt x="45" y="6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89" name="Freeform 362"/>
                <p:cNvSpPr>
                  <a:spLocks/>
                </p:cNvSpPr>
                <p:nvPr/>
              </p:nvSpPr>
              <p:spPr bwMode="auto">
                <a:xfrm>
                  <a:off x="4387" y="2407"/>
                  <a:ext cx="29" cy="37"/>
                </a:xfrm>
                <a:custGeom>
                  <a:avLst/>
                  <a:gdLst>
                    <a:gd name="T0" fmla="*/ 3 w 29"/>
                    <a:gd name="T1" fmla="*/ 37 h 37"/>
                    <a:gd name="T2" fmla="*/ 3 w 29"/>
                    <a:gd name="T3" fmla="*/ 37 h 37"/>
                    <a:gd name="T4" fmla="*/ 8 w 29"/>
                    <a:gd name="T5" fmla="*/ 34 h 37"/>
                    <a:gd name="T6" fmla="*/ 13 w 29"/>
                    <a:gd name="T7" fmla="*/ 29 h 37"/>
                    <a:gd name="T8" fmla="*/ 18 w 29"/>
                    <a:gd name="T9" fmla="*/ 26 h 37"/>
                    <a:gd name="T10" fmla="*/ 21 w 29"/>
                    <a:gd name="T11" fmla="*/ 21 h 37"/>
                    <a:gd name="T12" fmla="*/ 26 w 29"/>
                    <a:gd name="T13" fmla="*/ 16 h 37"/>
                    <a:gd name="T14" fmla="*/ 29 w 29"/>
                    <a:gd name="T15" fmla="*/ 10 h 37"/>
                    <a:gd name="T16" fmla="*/ 29 w 29"/>
                    <a:gd name="T17" fmla="*/ 5 h 37"/>
                    <a:gd name="T18" fmla="*/ 29 w 29"/>
                    <a:gd name="T19" fmla="*/ 0 h 37"/>
                    <a:gd name="T20" fmla="*/ 26 w 29"/>
                    <a:gd name="T21" fmla="*/ 0 h 37"/>
                    <a:gd name="T22" fmla="*/ 26 w 29"/>
                    <a:gd name="T23" fmla="*/ 5 h 37"/>
                    <a:gd name="T24" fmla="*/ 26 w 29"/>
                    <a:gd name="T25" fmla="*/ 10 h 37"/>
                    <a:gd name="T26" fmla="*/ 24 w 29"/>
                    <a:gd name="T27" fmla="*/ 13 h 37"/>
                    <a:gd name="T28" fmla="*/ 18 w 29"/>
                    <a:gd name="T29" fmla="*/ 18 h 37"/>
                    <a:gd name="T30" fmla="*/ 16 w 29"/>
                    <a:gd name="T31" fmla="*/ 24 h 37"/>
                    <a:gd name="T32" fmla="*/ 11 w 29"/>
                    <a:gd name="T33" fmla="*/ 26 h 37"/>
                    <a:gd name="T34" fmla="*/ 5 w 29"/>
                    <a:gd name="T35" fmla="*/ 31 h 37"/>
                    <a:gd name="T36" fmla="*/ 0 w 29"/>
                    <a:gd name="T37" fmla="*/ 34 h 37"/>
                    <a:gd name="T38" fmla="*/ 0 w 29"/>
                    <a:gd name="T39" fmla="*/ 34 h 37"/>
                    <a:gd name="T40" fmla="*/ 3 w 29"/>
                    <a:gd name="T41" fmla="*/ 37 h 3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9"/>
                    <a:gd name="T64" fmla="*/ 0 h 37"/>
                    <a:gd name="T65" fmla="*/ 29 w 29"/>
                    <a:gd name="T66" fmla="*/ 37 h 37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9" h="37">
                      <a:moveTo>
                        <a:pt x="3" y="37"/>
                      </a:moveTo>
                      <a:lnTo>
                        <a:pt x="3" y="37"/>
                      </a:lnTo>
                      <a:lnTo>
                        <a:pt x="8" y="34"/>
                      </a:lnTo>
                      <a:lnTo>
                        <a:pt x="13" y="29"/>
                      </a:lnTo>
                      <a:lnTo>
                        <a:pt x="18" y="26"/>
                      </a:lnTo>
                      <a:lnTo>
                        <a:pt x="21" y="21"/>
                      </a:lnTo>
                      <a:lnTo>
                        <a:pt x="26" y="16"/>
                      </a:lnTo>
                      <a:lnTo>
                        <a:pt x="29" y="10"/>
                      </a:lnTo>
                      <a:lnTo>
                        <a:pt x="29" y="5"/>
                      </a:lnTo>
                      <a:lnTo>
                        <a:pt x="29" y="0"/>
                      </a:lnTo>
                      <a:lnTo>
                        <a:pt x="26" y="0"/>
                      </a:lnTo>
                      <a:lnTo>
                        <a:pt x="26" y="5"/>
                      </a:lnTo>
                      <a:lnTo>
                        <a:pt x="26" y="10"/>
                      </a:lnTo>
                      <a:lnTo>
                        <a:pt x="24" y="13"/>
                      </a:lnTo>
                      <a:lnTo>
                        <a:pt x="18" y="18"/>
                      </a:lnTo>
                      <a:lnTo>
                        <a:pt x="16" y="24"/>
                      </a:lnTo>
                      <a:lnTo>
                        <a:pt x="11" y="26"/>
                      </a:lnTo>
                      <a:lnTo>
                        <a:pt x="5" y="31"/>
                      </a:lnTo>
                      <a:lnTo>
                        <a:pt x="0" y="34"/>
                      </a:lnTo>
                      <a:lnTo>
                        <a:pt x="3" y="37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90" name="Freeform 363"/>
                <p:cNvSpPr>
                  <a:spLocks/>
                </p:cNvSpPr>
                <p:nvPr/>
              </p:nvSpPr>
              <p:spPr bwMode="auto">
                <a:xfrm>
                  <a:off x="4350" y="2438"/>
                  <a:ext cx="40" cy="8"/>
                </a:xfrm>
                <a:custGeom>
                  <a:avLst/>
                  <a:gdLst>
                    <a:gd name="T0" fmla="*/ 0 w 40"/>
                    <a:gd name="T1" fmla="*/ 3 h 8"/>
                    <a:gd name="T2" fmla="*/ 0 w 40"/>
                    <a:gd name="T3" fmla="*/ 3 h 8"/>
                    <a:gd name="T4" fmla="*/ 6 w 40"/>
                    <a:gd name="T5" fmla="*/ 6 h 8"/>
                    <a:gd name="T6" fmla="*/ 11 w 40"/>
                    <a:gd name="T7" fmla="*/ 8 h 8"/>
                    <a:gd name="T8" fmla="*/ 16 w 40"/>
                    <a:gd name="T9" fmla="*/ 8 h 8"/>
                    <a:gd name="T10" fmla="*/ 19 w 40"/>
                    <a:gd name="T11" fmla="*/ 8 h 8"/>
                    <a:gd name="T12" fmla="*/ 24 w 40"/>
                    <a:gd name="T13" fmla="*/ 8 h 8"/>
                    <a:gd name="T14" fmla="*/ 29 w 40"/>
                    <a:gd name="T15" fmla="*/ 8 h 8"/>
                    <a:gd name="T16" fmla="*/ 34 w 40"/>
                    <a:gd name="T17" fmla="*/ 8 h 8"/>
                    <a:gd name="T18" fmla="*/ 40 w 40"/>
                    <a:gd name="T19" fmla="*/ 6 h 8"/>
                    <a:gd name="T20" fmla="*/ 37 w 40"/>
                    <a:gd name="T21" fmla="*/ 3 h 8"/>
                    <a:gd name="T22" fmla="*/ 34 w 40"/>
                    <a:gd name="T23" fmla="*/ 3 h 8"/>
                    <a:gd name="T24" fmla="*/ 29 w 40"/>
                    <a:gd name="T25" fmla="*/ 6 h 8"/>
                    <a:gd name="T26" fmla="*/ 24 w 40"/>
                    <a:gd name="T27" fmla="*/ 6 h 8"/>
                    <a:gd name="T28" fmla="*/ 19 w 40"/>
                    <a:gd name="T29" fmla="*/ 6 h 8"/>
                    <a:gd name="T30" fmla="*/ 16 w 40"/>
                    <a:gd name="T31" fmla="*/ 6 h 8"/>
                    <a:gd name="T32" fmla="*/ 11 w 40"/>
                    <a:gd name="T33" fmla="*/ 3 h 8"/>
                    <a:gd name="T34" fmla="*/ 8 w 40"/>
                    <a:gd name="T35" fmla="*/ 3 h 8"/>
                    <a:gd name="T36" fmla="*/ 3 w 40"/>
                    <a:gd name="T37" fmla="*/ 0 h 8"/>
                    <a:gd name="T38" fmla="*/ 3 w 40"/>
                    <a:gd name="T39" fmla="*/ 0 h 8"/>
                    <a:gd name="T40" fmla="*/ 0 w 40"/>
                    <a:gd name="T41" fmla="*/ 3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0"/>
                    <a:gd name="T64" fmla="*/ 0 h 8"/>
                    <a:gd name="T65" fmla="*/ 40 w 40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0" h="8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6" y="6"/>
                      </a:lnTo>
                      <a:lnTo>
                        <a:pt x="11" y="8"/>
                      </a:lnTo>
                      <a:lnTo>
                        <a:pt x="16" y="8"/>
                      </a:lnTo>
                      <a:lnTo>
                        <a:pt x="19" y="8"/>
                      </a:lnTo>
                      <a:lnTo>
                        <a:pt x="24" y="8"/>
                      </a:lnTo>
                      <a:lnTo>
                        <a:pt x="29" y="8"/>
                      </a:lnTo>
                      <a:lnTo>
                        <a:pt x="34" y="8"/>
                      </a:lnTo>
                      <a:lnTo>
                        <a:pt x="40" y="6"/>
                      </a:lnTo>
                      <a:lnTo>
                        <a:pt x="37" y="3"/>
                      </a:lnTo>
                      <a:lnTo>
                        <a:pt x="34" y="3"/>
                      </a:lnTo>
                      <a:lnTo>
                        <a:pt x="29" y="6"/>
                      </a:lnTo>
                      <a:lnTo>
                        <a:pt x="24" y="6"/>
                      </a:lnTo>
                      <a:lnTo>
                        <a:pt x="19" y="6"/>
                      </a:lnTo>
                      <a:lnTo>
                        <a:pt x="16" y="6"/>
                      </a:lnTo>
                      <a:lnTo>
                        <a:pt x="11" y="3"/>
                      </a:lnTo>
                      <a:lnTo>
                        <a:pt x="8" y="3"/>
                      </a:lnTo>
                      <a:lnTo>
                        <a:pt x="3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91" name="Freeform 364"/>
                <p:cNvSpPr>
                  <a:spLocks/>
                </p:cNvSpPr>
                <p:nvPr/>
              </p:nvSpPr>
              <p:spPr bwMode="auto">
                <a:xfrm>
                  <a:off x="4348" y="2417"/>
                  <a:ext cx="8" cy="24"/>
                </a:xfrm>
                <a:custGeom>
                  <a:avLst/>
                  <a:gdLst>
                    <a:gd name="T0" fmla="*/ 2 w 8"/>
                    <a:gd name="T1" fmla="*/ 0 h 24"/>
                    <a:gd name="T2" fmla="*/ 2 w 8"/>
                    <a:gd name="T3" fmla="*/ 0 h 24"/>
                    <a:gd name="T4" fmla="*/ 2 w 8"/>
                    <a:gd name="T5" fmla="*/ 3 h 24"/>
                    <a:gd name="T6" fmla="*/ 2 w 8"/>
                    <a:gd name="T7" fmla="*/ 6 h 24"/>
                    <a:gd name="T8" fmla="*/ 2 w 8"/>
                    <a:gd name="T9" fmla="*/ 8 h 24"/>
                    <a:gd name="T10" fmla="*/ 2 w 8"/>
                    <a:gd name="T11" fmla="*/ 11 h 24"/>
                    <a:gd name="T12" fmla="*/ 0 w 8"/>
                    <a:gd name="T13" fmla="*/ 16 h 24"/>
                    <a:gd name="T14" fmla="*/ 0 w 8"/>
                    <a:gd name="T15" fmla="*/ 19 h 24"/>
                    <a:gd name="T16" fmla="*/ 0 w 8"/>
                    <a:gd name="T17" fmla="*/ 21 h 24"/>
                    <a:gd name="T18" fmla="*/ 2 w 8"/>
                    <a:gd name="T19" fmla="*/ 24 h 24"/>
                    <a:gd name="T20" fmla="*/ 5 w 8"/>
                    <a:gd name="T21" fmla="*/ 21 h 24"/>
                    <a:gd name="T22" fmla="*/ 5 w 8"/>
                    <a:gd name="T23" fmla="*/ 19 h 24"/>
                    <a:gd name="T24" fmla="*/ 5 w 8"/>
                    <a:gd name="T25" fmla="*/ 19 h 24"/>
                    <a:gd name="T26" fmla="*/ 5 w 8"/>
                    <a:gd name="T27" fmla="*/ 16 h 24"/>
                    <a:gd name="T28" fmla="*/ 5 w 8"/>
                    <a:gd name="T29" fmla="*/ 14 h 24"/>
                    <a:gd name="T30" fmla="*/ 5 w 8"/>
                    <a:gd name="T31" fmla="*/ 8 h 24"/>
                    <a:gd name="T32" fmla="*/ 5 w 8"/>
                    <a:gd name="T33" fmla="*/ 6 h 24"/>
                    <a:gd name="T34" fmla="*/ 8 w 8"/>
                    <a:gd name="T35" fmla="*/ 3 h 24"/>
                    <a:gd name="T36" fmla="*/ 5 w 8"/>
                    <a:gd name="T37" fmla="*/ 0 h 24"/>
                    <a:gd name="T38" fmla="*/ 5 w 8"/>
                    <a:gd name="T39" fmla="*/ 0 h 24"/>
                    <a:gd name="T40" fmla="*/ 2 w 8"/>
                    <a:gd name="T41" fmla="*/ 0 h 2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8"/>
                    <a:gd name="T64" fmla="*/ 0 h 24"/>
                    <a:gd name="T65" fmla="*/ 8 w 8"/>
                    <a:gd name="T66" fmla="*/ 24 h 2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8" h="24">
                      <a:moveTo>
                        <a:pt x="2" y="0"/>
                      </a:moveTo>
                      <a:lnTo>
                        <a:pt x="2" y="0"/>
                      </a:lnTo>
                      <a:lnTo>
                        <a:pt x="2" y="3"/>
                      </a:lnTo>
                      <a:lnTo>
                        <a:pt x="2" y="6"/>
                      </a:lnTo>
                      <a:lnTo>
                        <a:pt x="2" y="8"/>
                      </a:lnTo>
                      <a:lnTo>
                        <a:pt x="2" y="11"/>
                      </a:lnTo>
                      <a:lnTo>
                        <a:pt x="0" y="16"/>
                      </a:lnTo>
                      <a:lnTo>
                        <a:pt x="0" y="19"/>
                      </a:lnTo>
                      <a:lnTo>
                        <a:pt x="0" y="21"/>
                      </a:lnTo>
                      <a:lnTo>
                        <a:pt x="2" y="24"/>
                      </a:lnTo>
                      <a:lnTo>
                        <a:pt x="5" y="21"/>
                      </a:lnTo>
                      <a:lnTo>
                        <a:pt x="5" y="19"/>
                      </a:lnTo>
                      <a:lnTo>
                        <a:pt x="5" y="16"/>
                      </a:lnTo>
                      <a:lnTo>
                        <a:pt x="5" y="14"/>
                      </a:lnTo>
                      <a:lnTo>
                        <a:pt x="5" y="8"/>
                      </a:lnTo>
                      <a:lnTo>
                        <a:pt x="5" y="6"/>
                      </a:lnTo>
                      <a:lnTo>
                        <a:pt x="8" y="3"/>
                      </a:lnTo>
                      <a:lnTo>
                        <a:pt x="5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92" name="Freeform 365"/>
                <p:cNvSpPr>
                  <a:spLocks/>
                </p:cNvSpPr>
                <p:nvPr/>
              </p:nvSpPr>
              <p:spPr bwMode="auto">
                <a:xfrm>
                  <a:off x="4337" y="2397"/>
                  <a:ext cx="16" cy="20"/>
                </a:xfrm>
                <a:custGeom>
                  <a:avLst/>
                  <a:gdLst>
                    <a:gd name="T0" fmla="*/ 0 w 16"/>
                    <a:gd name="T1" fmla="*/ 2 h 20"/>
                    <a:gd name="T2" fmla="*/ 0 w 16"/>
                    <a:gd name="T3" fmla="*/ 2 h 20"/>
                    <a:gd name="T4" fmla="*/ 3 w 16"/>
                    <a:gd name="T5" fmla="*/ 5 h 20"/>
                    <a:gd name="T6" fmla="*/ 6 w 16"/>
                    <a:gd name="T7" fmla="*/ 5 h 20"/>
                    <a:gd name="T8" fmla="*/ 6 w 16"/>
                    <a:gd name="T9" fmla="*/ 7 h 20"/>
                    <a:gd name="T10" fmla="*/ 8 w 16"/>
                    <a:gd name="T11" fmla="*/ 10 h 20"/>
                    <a:gd name="T12" fmla="*/ 11 w 16"/>
                    <a:gd name="T13" fmla="*/ 13 h 20"/>
                    <a:gd name="T14" fmla="*/ 11 w 16"/>
                    <a:gd name="T15" fmla="*/ 15 h 20"/>
                    <a:gd name="T16" fmla="*/ 13 w 16"/>
                    <a:gd name="T17" fmla="*/ 18 h 20"/>
                    <a:gd name="T18" fmla="*/ 13 w 16"/>
                    <a:gd name="T19" fmla="*/ 20 h 20"/>
                    <a:gd name="T20" fmla="*/ 16 w 16"/>
                    <a:gd name="T21" fmla="*/ 20 h 20"/>
                    <a:gd name="T22" fmla="*/ 16 w 16"/>
                    <a:gd name="T23" fmla="*/ 15 h 20"/>
                    <a:gd name="T24" fmla="*/ 13 w 16"/>
                    <a:gd name="T25" fmla="*/ 13 h 20"/>
                    <a:gd name="T26" fmla="*/ 13 w 16"/>
                    <a:gd name="T27" fmla="*/ 10 h 20"/>
                    <a:gd name="T28" fmla="*/ 11 w 16"/>
                    <a:gd name="T29" fmla="*/ 7 h 20"/>
                    <a:gd name="T30" fmla="*/ 8 w 16"/>
                    <a:gd name="T31" fmla="*/ 5 h 20"/>
                    <a:gd name="T32" fmla="*/ 6 w 16"/>
                    <a:gd name="T33" fmla="*/ 2 h 20"/>
                    <a:gd name="T34" fmla="*/ 3 w 16"/>
                    <a:gd name="T35" fmla="*/ 0 h 20"/>
                    <a:gd name="T36" fmla="*/ 0 w 16"/>
                    <a:gd name="T37" fmla="*/ 0 h 20"/>
                    <a:gd name="T38" fmla="*/ 0 w 16"/>
                    <a:gd name="T39" fmla="*/ 0 h 20"/>
                    <a:gd name="T40" fmla="*/ 0 w 16"/>
                    <a:gd name="T41" fmla="*/ 2 h 2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20"/>
                    <a:gd name="T65" fmla="*/ 16 w 16"/>
                    <a:gd name="T66" fmla="*/ 20 h 2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20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3" y="5"/>
                      </a:lnTo>
                      <a:lnTo>
                        <a:pt x="6" y="5"/>
                      </a:lnTo>
                      <a:lnTo>
                        <a:pt x="6" y="7"/>
                      </a:lnTo>
                      <a:lnTo>
                        <a:pt x="8" y="10"/>
                      </a:lnTo>
                      <a:lnTo>
                        <a:pt x="11" y="13"/>
                      </a:lnTo>
                      <a:lnTo>
                        <a:pt x="11" y="15"/>
                      </a:lnTo>
                      <a:lnTo>
                        <a:pt x="13" y="18"/>
                      </a:lnTo>
                      <a:lnTo>
                        <a:pt x="13" y="20"/>
                      </a:lnTo>
                      <a:lnTo>
                        <a:pt x="16" y="20"/>
                      </a:lnTo>
                      <a:lnTo>
                        <a:pt x="16" y="15"/>
                      </a:lnTo>
                      <a:lnTo>
                        <a:pt x="13" y="13"/>
                      </a:lnTo>
                      <a:lnTo>
                        <a:pt x="13" y="10"/>
                      </a:lnTo>
                      <a:lnTo>
                        <a:pt x="11" y="7"/>
                      </a:lnTo>
                      <a:lnTo>
                        <a:pt x="8" y="5"/>
                      </a:lnTo>
                      <a:lnTo>
                        <a:pt x="6" y="2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93" name="Freeform 366"/>
                <p:cNvSpPr>
                  <a:spLocks/>
                </p:cNvSpPr>
                <p:nvPr/>
              </p:nvSpPr>
              <p:spPr bwMode="auto">
                <a:xfrm>
                  <a:off x="4298" y="2391"/>
                  <a:ext cx="39" cy="8"/>
                </a:xfrm>
                <a:custGeom>
                  <a:avLst/>
                  <a:gdLst>
                    <a:gd name="T0" fmla="*/ 3 w 39"/>
                    <a:gd name="T1" fmla="*/ 6 h 8"/>
                    <a:gd name="T2" fmla="*/ 3 w 39"/>
                    <a:gd name="T3" fmla="*/ 6 h 8"/>
                    <a:gd name="T4" fmla="*/ 8 w 39"/>
                    <a:gd name="T5" fmla="*/ 6 h 8"/>
                    <a:gd name="T6" fmla="*/ 11 w 39"/>
                    <a:gd name="T7" fmla="*/ 6 h 8"/>
                    <a:gd name="T8" fmla="*/ 16 w 39"/>
                    <a:gd name="T9" fmla="*/ 6 h 8"/>
                    <a:gd name="T10" fmla="*/ 21 w 39"/>
                    <a:gd name="T11" fmla="*/ 6 h 8"/>
                    <a:gd name="T12" fmla="*/ 26 w 39"/>
                    <a:gd name="T13" fmla="*/ 6 h 8"/>
                    <a:gd name="T14" fmla="*/ 29 w 39"/>
                    <a:gd name="T15" fmla="*/ 6 h 8"/>
                    <a:gd name="T16" fmla="*/ 34 w 39"/>
                    <a:gd name="T17" fmla="*/ 8 h 8"/>
                    <a:gd name="T18" fmla="*/ 39 w 39"/>
                    <a:gd name="T19" fmla="*/ 8 h 8"/>
                    <a:gd name="T20" fmla="*/ 39 w 39"/>
                    <a:gd name="T21" fmla="*/ 6 h 8"/>
                    <a:gd name="T22" fmla="*/ 37 w 39"/>
                    <a:gd name="T23" fmla="*/ 3 h 8"/>
                    <a:gd name="T24" fmla="*/ 32 w 39"/>
                    <a:gd name="T25" fmla="*/ 3 h 8"/>
                    <a:gd name="T26" fmla="*/ 26 w 39"/>
                    <a:gd name="T27" fmla="*/ 0 h 8"/>
                    <a:gd name="T28" fmla="*/ 21 w 39"/>
                    <a:gd name="T29" fmla="*/ 0 h 8"/>
                    <a:gd name="T30" fmla="*/ 16 w 39"/>
                    <a:gd name="T31" fmla="*/ 0 h 8"/>
                    <a:gd name="T32" fmla="*/ 11 w 39"/>
                    <a:gd name="T33" fmla="*/ 0 h 8"/>
                    <a:gd name="T34" fmla="*/ 5 w 39"/>
                    <a:gd name="T35" fmla="*/ 3 h 8"/>
                    <a:gd name="T36" fmla="*/ 0 w 39"/>
                    <a:gd name="T37" fmla="*/ 3 h 8"/>
                    <a:gd name="T38" fmla="*/ 0 w 39"/>
                    <a:gd name="T39" fmla="*/ 3 h 8"/>
                    <a:gd name="T40" fmla="*/ 3 w 39"/>
                    <a:gd name="T41" fmla="*/ 6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9"/>
                    <a:gd name="T64" fmla="*/ 0 h 8"/>
                    <a:gd name="T65" fmla="*/ 39 w 39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9" h="8">
                      <a:moveTo>
                        <a:pt x="3" y="6"/>
                      </a:moveTo>
                      <a:lnTo>
                        <a:pt x="3" y="6"/>
                      </a:lnTo>
                      <a:lnTo>
                        <a:pt x="8" y="6"/>
                      </a:lnTo>
                      <a:lnTo>
                        <a:pt x="11" y="6"/>
                      </a:lnTo>
                      <a:lnTo>
                        <a:pt x="16" y="6"/>
                      </a:lnTo>
                      <a:lnTo>
                        <a:pt x="21" y="6"/>
                      </a:lnTo>
                      <a:lnTo>
                        <a:pt x="26" y="6"/>
                      </a:lnTo>
                      <a:lnTo>
                        <a:pt x="29" y="6"/>
                      </a:lnTo>
                      <a:lnTo>
                        <a:pt x="34" y="8"/>
                      </a:lnTo>
                      <a:lnTo>
                        <a:pt x="39" y="8"/>
                      </a:lnTo>
                      <a:lnTo>
                        <a:pt x="39" y="6"/>
                      </a:lnTo>
                      <a:lnTo>
                        <a:pt x="37" y="3"/>
                      </a:lnTo>
                      <a:lnTo>
                        <a:pt x="32" y="3"/>
                      </a:lnTo>
                      <a:lnTo>
                        <a:pt x="26" y="0"/>
                      </a:lnTo>
                      <a:lnTo>
                        <a:pt x="21" y="0"/>
                      </a:lnTo>
                      <a:lnTo>
                        <a:pt x="16" y="0"/>
                      </a:lnTo>
                      <a:lnTo>
                        <a:pt x="11" y="0"/>
                      </a:lnTo>
                      <a:lnTo>
                        <a:pt x="5" y="3"/>
                      </a:lnTo>
                      <a:lnTo>
                        <a:pt x="0" y="3"/>
                      </a:lnTo>
                      <a:lnTo>
                        <a:pt x="3" y="6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94" name="Freeform 367"/>
                <p:cNvSpPr>
                  <a:spLocks/>
                </p:cNvSpPr>
                <p:nvPr/>
              </p:nvSpPr>
              <p:spPr bwMode="auto">
                <a:xfrm>
                  <a:off x="4264" y="2394"/>
                  <a:ext cx="37" cy="29"/>
                </a:xfrm>
                <a:custGeom>
                  <a:avLst/>
                  <a:gdLst>
                    <a:gd name="T0" fmla="*/ 3 w 37"/>
                    <a:gd name="T1" fmla="*/ 29 h 29"/>
                    <a:gd name="T2" fmla="*/ 8 w 37"/>
                    <a:gd name="T3" fmla="*/ 26 h 29"/>
                    <a:gd name="T4" fmla="*/ 11 w 37"/>
                    <a:gd name="T5" fmla="*/ 21 h 29"/>
                    <a:gd name="T6" fmla="*/ 16 w 37"/>
                    <a:gd name="T7" fmla="*/ 18 h 29"/>
                    <a:gd name="T8" fmla="*/ 18 w 37"/>
                    <a:gd name="T9" fmla="*/ 13 h 29"/>
                    <a:gd name="T10" fmla="*/ 24 w 37"/>
                    <a:gd name="T11" fmla="*/ 10 h 29"/>
                    <a:gd name="T12" fmla="*/ 26 w 37"/>
                    <a:gd name="T13" fmla="*/ 8 h 29"/>
                    <a:gd name="T14" fmla="*/ 32 w 37"/>
                    <a:gd name="T15" fmla="*/ 5 h 29"/>
                    <a:gd name="T16" fmla="*/ 37 w 37"/>
                    <a:gd name="T17" fmla="*/ 3 h 29"/>
                    <a:gd name="T18" fmla="*/ 34 w 37"/>
                    <a:gd name="T19" fmla="*/ 0 h 29"/>
                    <a:gd name="T20" fmla="*/ 32 w 37"/>
                    <a:gd name="T21" fmla="*/ 3 h 29"/>
                    <a:gd name="T22" fmla="*/ 26 w 37"/>
                    <a:gd name="T23" fmla="*/ 5 h 29"/>
                    <a:gd name="T24" fmla="*/ 21 w 37"/>
                    <a:gd name="T25" fmla="*/ 8 h 29"/>
                    <a:gd name="T26" fmla="*/ 16 w 37"/>
                    <a:gd name="T27" fmla="*/ 10 h 29"/>
                    <a:gd name="T28" fmla="*/ 13 w 37"/>
                    <a:gd name="T29" fmla="*/ 16 h 29"/>
                    <a:gd name="T30" fmla="*/ 8 w 37"/>
                    <a:gd name="T31" fmla="*/ 18 h 29"/>
                    <a:gd name="T32" fmla="*/ 5 w 37"/>
                    <a:gd name="T33" fmla="*/ 23 h 29"/>
                    <a:gd name="T34" fmla="*/ 0 w 37"/>
                    <a:gd name="T35" fmla="*/ 26 h 29"/>
                    <a:gd name="T36" fmla="*/ 3 w 37"/>
                    <a:gd name="T37" fmla="*/ 29 h 29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37"/>
                    <a:gd name="T58" fmla="*/ 0 h 29"/>
                    <a:gd name="T59" fmla="*/ 37 w 37"/>
                    <a:gd name="T60" fmla="*/ 29 h 29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37" h="29">
                      <a:moveTo>
                        <a:pt x="3" y="29"/>
                      </a:moveTo>
                      <a:lnTo>
                        <a:pt x="8" y="26"/>
                      </a:lnTo>
                      <a:lnTo>
                        <a:pt x="11" y="21"/>
                      </a:lnTo>
                      <a:lnTo>
                        <a:pt x="16" y="18"/>
                      </a:lnTo>
                      <a:lnTo>
                        <a:pt x="18" y="13"/>
                      </a:lnTo>
                      <a:lnTo>
                        <a:pt x="24" y="10"/>
                      </a:lnTo>
                      <a:lnTo>
                        <a:pt x="26" y="8"/>
                      </a:lnTo>
                      <a:lnTo>
                        <a:pt x="32" y="5"/>
                      </a:lnTo>
                      <a:lnTo>
                        <a:pt x="37" y="3"/>
                      </a:lnTo>
                      <a:lnTo>
                        <a:pt x="34" y="0"/>
                      </a:lnTo>
                      <a:lnTo>
                        <a:pt x="32" y="3"/>
                      </a:lnTo>
                      <a:lnTo>
                        <a:pt x="26" y="5"/>
                      </a:lnTo>
                      <a:lnTo>
                        <a:pt x="21" y="8"/>
                      </a:lnTo>
                      <a:lnTo>
                        <a:pt x="16" y="10"/>
                      </a:lnTo>
                      <a:lnTo>
                        <a:pt x="13" y="16"/>
                      </a:lnTo>
                      <a:lnTo>
                        <a:pt x="8" y="18"/>
                      </a:lnTo>
                      <a:lnTo>
                        <a:pt x="5" y="23"/>
                      </a:lnTo>
                      <a:lnTo>
                        <a:pt x="0" y="26"/>
                      </a:lnTo>
                      <a:lnTo>
                        <a:pt x="3" y="29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95" name="Freeform 368"/>
                <p:cNvSpPr>
                  <a:spLocks/>
                </p:cNvSpPr>
                <p:nvPr/>
              </p:nvSpPr>
              <p:spPr bwMode="auto">
                <a:xfrm>
                  <a:off x="3861" y="2339"/>
                  <a:ext cx="338" cy="92"/>
                </a:xfrm>
                <a:custGeom>
                  <a:avLst/>
                  <a:gdLst>
                    <a:gd name="T0" fmla="*/ 0 w 338"/>
                    <a:gd name="T1" fmla="*/ 16 h 92"/>
                    <a:gd name="T2" fmla="*/ 0 w 338"/>
                    <a:gd name="T3" fmla="*/ 42 h 92"/>
                    <a:gd name="T4" fmla="*/ 3 w 338"/>
                    <a:gd name="T5" fmla="*/ 65 h 92"/>
                    <a:gd name="T6" fmla="*/ 6 w 338"/>
                    <a:gd name="T7" fmla="*/ 76 h 92"/>
                    <a:gd name="T8" fmla="*/ 11 w 338"/>
                    <a:gd name="T9" fmla="*/ 84 h 92"/>
                    <a:gd name="T10" fmla="*/ 50 w 338"/>
                    <a:gd name="T11" fmla="*/ 86 h 92"/>
                    <a:gd name="T12" fmla="*/ 89 w 338"/>
                    <a:gd name="T13" fmla="*/ 86 h 92"/>
                    <a:gd name="T14" fmla="*/ 126 w 338"/>
                    <a:gd name="T15" fmla="*/ 86 h 92"/>
                    <a:gd name="T16" fmla="*/ 165 w 338"/>
                    <a:gd name="T17" fmla="*/ 86 h 92"/>
                    <a:gd name="T18" fmla="*/ 210 w 338"/>
                    <a:gd name="T19" fmla="*/ 89 h 92"/>
                    <a:gd name="T20" fmla="*/ 251 w 338"/>
                    <a:gd name="T21" fmla="*/ 89 h 92"/>
                    <a:gd name="T22" fmla="*/ 270 w 338"/>
                    <a:gd name="T23" fmla="*/ 92 h 92"/>
                    <a:gd name="T24" fmla="*/ 288 w 338"/>
                    <a:gd name="T25" fmla="*/ 92 h 92"/>
                    <a:gd name="T26" fmla="*/ 304 w 338"/>
                    <a:gd name="T27" fmla="*/ 89 h 92"/>
                    <a:gd name="T28" fmla="*/ 319 w 338"/>
                    <a:gd name="T29" fmla="*/ 81 h 92"/>
                    <a:gd name="T30" fmla="*/ 330 w 338"/>
                    <a:gd name="T31" fmla="*/ 65 h 92"/>
                    <a:gd name="T32" fmla="*/ 335 w 338"/>
                    <a:gd name="T33" fmla="*/ 44 h 92"/>
                    <a:gd name="T34" fmla="*/ 338 w 338"/>
                    <a:gd name="T35" fmla="*/ 26 h 92"/>
                    <a:gd name="T36" fmla="*/ 338 w 338"/>
                    <a:gd name="T37" fmla="*/ 18 h 92"/>
                    <a:gd name="T38" fmla="*/ 335 w 338"/>
                    <a:gd name="T39" fmla="*/ 13 h 92"/>
                    <a:gd name="T40" fmla="*/ 332 w 338"/>
                    <a:gd name="T41" fmla="*/ 8 h 92"/>
                    <a:gd name="T42" fmla="*/ 325 w 338"/>
                    <a:gd name="T43" fmla="*/ 5 h 92"/>
                    <a:gd name="T44" fmla="*/ 309 w 338"/>
                    <a:gd name="T45" fmla="*/ 3 h 92"/>
                    <a:gd name="T46" fmla="*/ 293 w 338"/>
                    <a:gd name="T47" fmla="*/ 0 h 92"/>
                    <a:gd name="T48" fmla="*/ 285 w 338"/>
                    <a:gd name="T49" fmla="*/ 0 h 92"/>
                    <a:gd name="T50" fmla="*/ 280 w 338"/>
                    <a:gd name="T51" fmla="*/ 0 h 92"/>
                    <a:gd name="T52" fmla="*/ 275 w 338"/>
                    <a:gd name="T53" fmla="*/ 0 h 92"/>
                    <a:gd name="T54" fmla="*/ 264 w 338"/>
                    <a:gd name="T55" fmla="*/ 0 h 92"/>
                    <a:gd name="T56" fmla="*/ 251 w 338"/>
                    <a:gd name="T57" fmla="*/ 3 h 92"/>
                    <a:gd name="T58" fmla="*/ 233 w 338"/>
                    <a:gd name="T59" fmla="*/ 3 h 92"/>
                    <a:gd name="T60" fmla="*/ 210 w 338"/>
                    <a:gd name="T61" fmla="*/ 3 h 92"/>
                    <a:gd name="T62" fmla="*/ 186 w 338"/>
                    <a:gd name="T63" fmla="*/ 5 h 92"/>
                    <a:gd name="T64" fmla="*/ 136 w 338"/>
                    <a:gd name="T65" fmla="*/ 8 h 92"/>
                    <a:gd name="T66" fmla="*/ 87 w 338"/>
                    <a:gd name="T67" fmla="*/ 10 h 92"/>
                    <a:gd name="T68" fmla="*/ 63 w 338"/>
                    <a:gd name="T69" fmla="*/ 13 h 92"/>
                    <a:gd name="T70" fmla="*/ 42 w 338"/>
                    <a:gd name="T71" fmla="*/ 13 h 92"/>
                    <a:gd name="T72" fmla="*/ 26 w 338"/>
                    <a:gd name="T73" fmla="*/ 13 h 92"/>
                    <a:gd name="T74" fmla="*/ 11 w 338"/>
                    <a:gd name="T75" fmla="*/ 16 h 92"/>
                    <a:gd name="T76" fmla="*/ 3 w 338"/>
                    <a:gd name="T77" fmla="*/ 16 h 92"/>
                    <a:gd name="T78" fmla="*/ 0 w 338"/>
                    <a:gd name="T79" fmla="*/ 16 h 92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338"/>
                    <a:gd name="T121" fmla="*/ 0 h 92"/>
                    <a:gd name="T122" fmla="*/ 338 w 338"/>
                    <a:gd name="T123" fmla="*/ 92 h 92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338" h="92">
                      <a:moveTo>
                        <a:pt x="0" y="16"/>
                      </a:moveTo>
                      <a:lnTo>
                        <a:pt x="0" y="42"/>
                      </a:lnTo>
                      <a:lnTo>
                        <a:pt x="3" y="65"/>
                      </a:lnTo>
                      <a:lnTo>
                        <a:pt x="6" y="76"/>
                      </a:lnTo>
                      <a:lnTo>
                        <a:pt x="11" y="84"/>
                      </a:lnTo>
                      <a:lnTo>
                        <a:pt x="50" y="86"/>
                      </a:lnTo>
                      <a:lnTo>
                        <a:pt x="89" y="86"/>
                      </a:lnTo>
                      <a:lnTo>
                        <a:pt x="126" y="86"/>
                      </a:lnTo>
                      <a:lnTo>
                        <a:pt x="165" y="86"/>
                      </a:lnTo>
                      <a:lnTo>
                        <a:pt x="210" y="89"/>
                      </a:lnTo>
                      <a:lnTo>
                        <a:pt x="251" y="89"/>
                      </a:lnTo>
                      <a:lnTo>
                        <a:pt x="270" y="92"/>
                      </a:lnTo>
                      <a:lnTo>
                        <a:pt x="288" y="92"/>
                      </a:lnTo>
                      <a:lnTo>
                        <a:pt x="304" y="89"/>
                      </a:lnTo>
                      <a:lnTo>
                        <a:pt x="319" y="81"/>
                      </a:lnTo>
                      <a:lnTo>
                        <a:pt x="330" y="65"/>
                      </a:lnTo>
                      <a:lnTo>
                        <a:pt x="335" y="44"/>
                      </a:lnTo>
                      <a:lnTo>
                        <a:pt x="338" y="26"/>
                      </a:lnTo>
                      <a:lnTo>
                        <a:pt x="338" y="18"/>
                      </a:lnTo>
                      <a:lnTo>
                        <a:pt x="335" y="13"/>
                      </a:lnTo>
                      <a:lnTo>
                        <a:pt x="332" y="8"/>
                      </a:lnTo>
                      <a:lnTo>
                        <a:pt x="325" y="5"/>
                      </a:lnTo>
                      <a:lnTo>
                        <a:pt x="309" y="3"/>
                      </a:lnTo>
                      <a:lnTo>
                        <a:pt x="293" y="0"/>
                      </a:lnTo>
                      <a:lnTo>
                        <a:pt x="285" y="0"/>
                      </a:lnTo>
                      <a:lnTo>
                        <a:pt x="280" y="0"/>
                      </a:lnTo>
                      <a:lnTo>
                        <a:pt x="275" y="0"/>
                      </a:lnTo>
                      <a:lnTo>
                        <a:pt x="264" y="0"/>
                      </a:lnTo>
                      <a:lnTo>
                        <a:pt x="251" y="3"/>
                      </a:lnTo>
                      <a:lnTo>
                        <a:pt x="233" y="3"/>
                      </a:lnTo>
                      <a:lnTo>
                        <a:pt x="210" y="3"/>
                      </a:lnTo>
                      <a:lnTo>
                        <a:pt x="186" y="5"/>
                      </a:lnTo>
                      <a:lnTo>
                        <a:pt x="136" y="8"/>
                      </a:lnTo>
                      <a:lnTo>
                        <a:pt x="87" y="10"/>
                      </a:lnTo>
                      <a:lnTo>
                        <a:pt x="63" y="13"/>
                      </a:lnTo>
                      <a:lnTo>
                        <a:pt x="42" y="13"/>
                      </a:lnTo>
                      <a:lnTo>
                        <a:pt x="26" y="13"/>
                      </a:lnTo>
                      <a:lnTo>
                        <a:pt x="11" y="16"/>
                      </a:lnTo>
                      <a:lnTo>
                        <a:pt x="3" y="16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solidFill>
                  <a:srgbClr val="75879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96" name="Freeform 369"/>
                <p:cNvSpPr>
                  <a:spLocks/>
                </p:cNvSpPr>
                <p:nvPr/>
              </p:nvSpPr>
              <p:spPr bwMode="auto">
                <a:xfrm>
                  <a:off x="3861" y="2355"/>
                  <a:ext cx="3" cy="52"/>
                </a:xfrm>
                <a:custGeom>
                  <a:avLst/>
                  <a:gdLst>
                    <a:gd name="T0" fmla="*/ 3 w 3"/>
                    <a:gd name="T1" fmla="*/ 49 h 52"/>
                    <a:gd name="T2" fmla="*/ 3 w 3"/>
                    <a:gd name="T3" fmla="*/ 49 h 52"/>
                    <a:gd name="T4" fmla="*/ 3 w 3"/>
                    <a:gd name="T5" fmla="*/ 44 h 52"/>
                    <a:gd name="T6" fmla="*/ 3 w 3"/>
                    <a:gd name="T7" fmla="*/ 39 h 52"/>
                    <a:gd name="T8" fmla="*/ 3 w 3"/>
                    <a:gd name="T9" fmla="*/ 31 h 52"/>
                    <a:gd name="T10" fmla="*/ 3 w 3"/>
                    <a:gd name="T11" fmla="*/ 26 h 52"/>
                    <a:gd name="T12" fmla="*/ 3 w 3"/>
                    <a:gd name="T13" fmla="*/ 21 h 52"/>
                    <a:gd name="T14" fmla="*/ 3 w 3"/>
                    <a:gd name="T15" fmla="*/ 13 h 52"/>
                    <a:gd name="T16" fmla="*/ 3 w 3"/>
                    <a:gd name="T17" fmla="*/ 7 h 52"/>
                    <a:gd name="T18" fmla="*/ 3 w 3"/>
                    <a:gd name="T19" fmla="*/ 0 h 52"/>
                    <a:gd name="T20" fmla="*/ 0 w 3"/>
                    <a:gd name="T21" fmla="*/ 0 h 52"/>
                    <a:gd name="T22" fmla="*/ 0 w 3"/>
                    <a:gd name="T23" fmla="*/ 7 h 52"/>
                    <a:gd name="T24" fmla="*/ 0 w 3"/>
                    <a:gd name="T25" fmla="*/ 13 h 52"/>
                    <a:gd name="T26" fmla="*/ 0 w 3"/>
                    <a:gd name="T27" fmla="*/ 21 h 52"/>
                    <a:gd name="T28" fmla="*/ 0 w 3"/>
                    <a:gd name="T29" fmla="*/ 26 h 52"/>
                    <a:gd name="T30" fmla="*/ 0 w 3"/>
                    <a:gd name="T31" fmla="*/ 31 h 52"/>
                    <a:gd name="T32" fmla="*/ 0 w 3"/>
                    <a:gd name="T33" fmla="*/ 39 h 52"/>
                    <a:gd name="T34" fmla="*/ 0 w 3"/>
                    <a:gd name="T35" fmla="*/ 44 h 52"/>
                    <a:gd name="T36" fmla="*/ 0 w 3"/>
                    <a:gd name="T37" fmla="*/ 52 h 52"/>
                    <a:gd name="T38" fmla="*/ 0 w 3"/>
                    <a:gd name="T39" fmla="*/ 52 h 52"/>
                    <a:gd name="T40" fmla="*/ 3 w 3"/>
                    <a:gd name="T41" fmla="*/ 49 h 5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"/>
                    <a:gd name="T64" fmla="*/ 0 h 52"/>
                    <a:gd name="T65" fmla="*/ 3 w 3"/>
                    <a:gd name="T66" fmla="*/ 52 h 5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" h="52">
                      <a:moveTo>
                        <a:pt x="3" y="49"/>
                      </a:moveTo>
                      <a:lnTo>
                        <a:pt x="3" y="49"/>
                      </a:lnTo>
                      <a:lnTo>
                        <a:pt x="3" y="44"/>
                      </a:lnTo>
                      <a:lnTo>
                        <a:pt x="3" y="39"/>
                      </a:lnTo>
                      <a:lnTo>
                        <a:pt x="3" y="31"/>
                      </a:lnTo>
                      <a:lnTo>
                        <a:pt x="3" y="26"/>
                      </a:lnTo>
                      <a:lnTo>
                        <a:pt x="3" y="21"/>
                      </a:lnTo>
                      <a:lnTo>
                        <a:pt x="3" y="13"/>
                      </a:lnTo>
                      <a:lnTo>
                        <a:pt x="3" y="7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7"/>
                      </a:lnTo>
                      <a:lnTo>
                        <a:pt x="0" y="13"/>
                      </a:lnTo>
                      <a:lnTo>
                        <a:pt x="0" y="21"/>
                      </a:lnTo>
                      <a:lnTo>
                        <a:pt x="0" y="26"/>
                      </a:lnTo>
                      <a:lnTo>
                        <a:pt x="0" y="31"/>
                      </a:lnTo>
                      <a:lnTo>
                        <a:pt x="0" y="39"/>
                      </a:lnTo>
                      <a:lnTo>
                        <a:pt x="0" y="44"/>
                      </a:lnTo>
                      <a:lnTo>
                        <a:pt x="0" y="52"/>
                      </a:lnTo>
                      <a:lnTo>
                        <a:pt x="3" y="49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97" name="Freeform 370"/>
                <p:cNvSpPr>
                  <a:spLocks/>
                </p:cNvSpPr>
                <p:nvPr/>
              </p:nvSpPr>
              <p:spPr bwMode="auto">
                <a:xfrm>
                  <a:off x="3861" y="2404"/>
                  <a:ext cx="11" cy="19"/>
                </a:xfrm>
                <a:custGeom>
                  <a:avLst/>
                  <a:gdLst>
                    <a:gd name="T0" fmla="*/ 11 w 11"/>
                    <a:gd name="T1" fmla="*/ 16 h 19"/>
                    <a:gd name="T2" fmla="*/ 11 w 11"/>
                    <a:gd name="T3" fmla="*/ 16 h 19"/>
                    <a:gd name="T4" fmla="*/ 11 w 11"/>
                    <a:gd name="T5" fmla="*/ 16 h 19"/>
                    <a:gd name="T6" fmla="*/ 8 w 11"/>
                    <a:gd name="T7" fmla="*/ 13 h 19"/>
                    <a:gd name="T8" fmla="*/ 8 w 11"/>
                    <a:gd name="T9" fmla="*/ 13 h 19"/>
                    <a:gd name="T10" fmla="*/ 6 w 11"/>
                    <a:gd name="T11" fmla="*/ 11 h 19"/>
                    <a:gd name="T12" fmla="*/ 6 w 11"/>
                    <a:gd name="T13" fmla="*/ 8 h 19"/>
                    <a:gd name="T14" fmla="*/ 6 w 11"/>
                    <a:gd name="T15" fmla="*/ 6 h 19"/>
                    <a:gd name="T16" fmla="*/ 6 w 11"/>
                    <a:gd name="T17" fmla="*/ 3 h 19"/>
                    <a:gd name="T18" fmla="*/ 3 w 11"/>
                    <a:gd name="T19" fmla="*/ 0 h 19"/>
                    <a:gd name="T20" fmla="*/ 0 w 11"/>
                    <a:gd name="T21" fmla="*/ 3 h 19"/>
                    <a:gd name="T22" fmla="*/ 0 w 11"/>
                    <a:gd name="T23" fmla="*/ 3 h 19"/>
                    <a:gd name="T24" fmla="*/ 0 w 11"/>
                    <a:gd name="T25" fmla="*/ 6 h 19"/>
                    <a:gd name="T26" fmla="*/ 3 w 11"/>
                    <a:gd name="T27" fmla="*/ 11 h 19"/>
                    <a:gd name="T28" fmla="*/ 3 w 11"/>
                    <a:gd name="T29" fmla="*/ 13 h 19"/>
                    <a:gd name="T30" fmla="*/ 6 w 11"/>
                    <a:gd name="T31" fmla="*/ 16 h 19"/>
                    <a:gd name="T32" fmla="*/ 6 w 11"/>
                    <a:gd name="T33" fmla="*/ 16 h 19"/>
                    <a:gd name="T34" fmla="*/ 8 w 11"/>
                    <a:gd name="T35" fmla="*/ 19 h 19"/>
                    <a:gd name="T36" fmla="*/ 11 w 11"/>
                    <a:gd name="T37" fmla="*/ 19 h 19"/>
                    <a:gd name="T38" fmla="*/ 11 w 11"/>
                    <a:gd name="T39" fmla="*/ 19 h 19"/>
                    <a:gd name="T40" fmla="*/ 11 w 11"/>
                    <a:gd name="T41" fmla="*/ 16 h 1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"/>
                    <a:gd name="T64" fmla="*/ 0 h 19"/>
                    <a:gd name="T65" fmla="*/ 11 w 11"/>
                    <a:gd name="T66" fmla="*/ 19 h 1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" h="19">
                      <a:moveTo>
                        <a:pt x="11" y="16"/>
                      </a:moveTo>
                      <a:lnTo>
                        <a:pt x="11" y="16"/>
                      </a:lnTo>
                      <a:lnTo>
                        <a:pt x="8" y="13"/>
                      </a:lnTo>
                      <a:lnTo>
                        <a:pt x="6" y="11"/>
                      </a:lnTo>
                      <a:lnTo>
                        <a:pt x="6" y="8"/>
                      </a:lnTo>
                      <a:lnTo>
                        <a:pt x="6" y="6"/>
                      </a:lnTo>
                      <a:lnTo>
                        <a:pt x="6" y="3"/>
                      </a:lnTo>
                      <a:lnTo>
                        <a:pt x="3" y="0"/>
                      </a:ln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3" y="11"/>
                      </a:lnTo>
                      <a:lnTo>
                        <a:pt x="3" y="13"/>
                      </a:lnTo>
                      <a:lnTo>
                        <a:pt x="6" y="16"/>
                      </a:lnTo>
                      <a:lnTo>
                        <a:pt x="8" y="19"/>
                      </a:lnTo>
                      <a:lnTo>
                        <a:pt x="11" y="19"/>
                      </a:lnTo>
                      <a:lnTo>
                        <a:pt x="11" y="16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98" name="Freeform 371"/>
                <p:cNvSpPr>
                  <a:spLocks/>
                </p:cNvSpPr>
                <p:nvPr/>
              </p:nvSpPr>
              <p:spPr bwMode="auto">
                <a:xfrm>
                  <a:off x="3872" y="2420"/>
                  <a:ext cx="154" cy="8"/>
                </a:xfrm>
                <a:custGeom>
                  <a:avLst/>
                  <a:gdLst>
                    <a:gd name="T0" fmla="*/ 154 w 154"/>
                    <a:gd name="T1" fmla="*/ 3 h 8"/>
                    <a:gd name="T2" fmla="*/ 154 w 154"/>
                    <a:gd name="T3" fmla="*/ 3 h 8"/>
                    <a:gd name="T4" fmla="*/ 133 w 154"/>
                    <a:gd name="T5" fmla="*/ 3 h 8"/>
                    <a:gd name="T6" fmla="*/ 115 w 154"/>
                    <a:gd name="T7" fmla="*/ 3 h 8"/>
                    <a:gd name="T8" fmla="*/ 97 w 154"/>
                    <a:gd name="T9" fmla="*/ 3 h 8"/>
                    <a:gd name="T10" fmla="*/ 78 w 154"/>
                    <a:gd name="T11" fmla="*/ 3 h 8"/>
                    <a:gd name="T12" fmla="*/ 57 w 154"/>
                    <a:gd name="T13" fmla="*/ 3 h 8"/>
                    <a:gd name="T14" fmla="*/ 39 w 154"/>
                    <a:gd name="T15" fmla="*/ 3 h 8"/>
                    <a:gd name="T16" fmla="*/ 21 w 154"/>
                    <a:gd name="T17" fmla="*/ 3 h 8"/>
                    <a:gd name="T18" fmla="*/ 0 w 154"/>
                    <a:gd name="T19" fmla="*/ 0 h 8"/>
                    <a:gd name="T20" fmla="*/ 0 w 154"/>
                    <a:gd name="T21" fmla="*/ 3 h 8"/>
                    <a:gd name="T22" fmla="*/ 21 w 154"/>
                    <a:gd name="T23" fmla="*/ 5 h 8"/>
                    <a:gd name="T24" fmla="*/ 39 w 154"/>
                    <a:gd name="T25" fmla="*/ 5 h 8"/>
                    <a:gd name="T26" fmla="*/ 57 w 154"/>
                    <a:gd name="T27" fmla="*/ 8 h 8"/>
                    <a:gd name="T28" fmla="*/ 78 w 154"/>
                    <a:gd name="T29" fmla="*/ 8 h 8"/>
                    <a:gd name="T30" fmla="*/ 97 w 154"/>
                    <a:gd name="T31" fmla="*/ 8 h 8"/>
                    <a:gd name="T32" fmla="*/ 115 w 154"/>
                    <a:gd name="T33" fmla="*/ 8 h 8"/>
                    <a:gd name="T34" fmla="*/ 133 w 154"/>
                    <a:gd name="T35" fmla="*/ 5 h 8"/>
                    <a:gd name="T36" fmla="*/ 154 w 154"/>
                    <a:gd name="T37" fmla="*/ 5 h 8"/>
                    <a:gd name="T38" fmla="*/ 154 w 154"/>
                    <a:gd name="T39" fmla="*/ 5 h 8"/>
                    <a:gd name="T40" fmla="*/ 154 w 154"/>
                    <a:gd name="T41" fmla="*/ 3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54"/>
                    <a:gd name="T64" fmla="*/ 0 h 8"/>
                    <a:gd name="T65" fmla="*/ 154 w 154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54" h="8">
                      <a:moveTo>
                        <a:pt x="154" y="3"/>
                      </a:moveTo>
                      <a:lnTo>
                        <a:pt x="154" y="3"/>
                      </a:lnTo>
                      <a:lnTo>
                        <a:pt x="133" y="3"/>
                      </a:lnTo>
                      <a:lnTo>
                        <a:pt x="115" y="3"/>
                      </a:lnTo>
                      <a:lnTo>
                        <a:pt x="97" y="3"/>
                      </a:lnTo>
                      <a:lnTo>
                        <a:pt x="78" y="3"/>
                      </a:lnTo>
                      <a:lnTo>
                        <a:pt x="57" y="3"/>
                      </a:lnTo>
                      <a:lnTo>
                        <a:pt x="39" y="3"/>
                      </a:lnTo>
                      <a:lnTo>
                        <a:pt x="21" y="3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21" y="5"/>
                      </a:lnTo>
                      <a:lnTo>
                        <a:pt x="39" y="5"/>
                      </a:lnTo>
                      <a:lnTo>
                        <a:pt x="57" y="8"/>
                      </a:lnTo>
                      <a:lnTo>
                        <a:pt x="78" y="8"/>
                      </a:lnTo>
                      <a:lnTo>
                        <a:pt x="97" y="8"/>
                      </a:lnTo>
                      <a:lnTo>
                        <a:pt x="115" y="8"/>
                      </a:lnTo>
                      <a:lnTo>
                        <a:pt x="133" y="5"/>
                      </a:lnTo>
                      <a:lnTo>
                        <a:pt x="154" y="5"/>
                      </a:lnTo>
                      <a:lnTo>
                        <a:pt x="154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99" name="Freeform 372"/>
                <p:cNvSpPr>
                  <a:spLocks/>
                </p:cNvSpPr>
                <p:nvPr/>
              </p:nvSpPr>
              <p:spPr bwMode="auto">
                <a:xfrm>
                  <a:off x="4026" y="2423"/>
                  <a:ext cx="86" cy="8"/>
                </a:xfrm>
                <a:custGeom>
                  <a:avLst/>
                  <a:gdLst>
                    <a:gd name="T0" fmla="*/ 86 w 86"/>
                    <a:gd name="T1" fmla="*/ 5 h 8"/>
                    <a:gd name="T2" fmla="*/ 86 w 86"/>
                    <a:gd name="T3" fmla="*/ 5 h 8"/>
                    <a:gd name="T4" fmla="*/ 73 w 86"/>
                    <a:gd name="T5" fmla="*/ 5 h 8"/>
                    <a:gd name="T6" fmla="*/ 63 w 86"/>
                    <a:gd name="T7" fmla="*/ 2 h 8"/>
                    <a:gd name="T8" fmla="*/ 52 w 86"/>
                    <a:gd name="T9" fmla="*/ 2 h 8"/>
                    <a:gd name="T10" fmla="*/ 42 w 86"/>
                    <a:gd name="T11" fmla="*/ 2 h 8"/>
                    <a:gd name="T12" fmla="*/ 31 w 86"/>
                    <a:gd name="T13" fmla="*/ 2 h 8"/>
                    <a:gd name="T14" fmla="*/ 21 w 86"/>
                    <a:gd name="T15" fmla="*/ 0 h 8"/>
                    <a:gd name="T16" fmla="*/ 11 w 86"/>
                    <a:gd name="T17" fmla="*/ 0 h 8"/>
                    <a:gd name="T18" fmla="*/ 0 w 86"/>
                    <a:gd name="T19" fmla="*/ 0 h 8"/>
                    <a:gd name="T20" fmla="*/ 0 w 86"/>
                    <a:gd name="T21" fmla="*/ 2 h 8"/>
                    <a:gd name="T22" fmla="*/ 11 w 86"/>
                    <a:gd name="T23" fmla="*/ 5 h 8"/>
                    <a:gd name="T24" fmla="*/ 21 w 86"/>
                    <a:gd name="T25" fmla="*/ 5 h 8"/>
                    <a:gd name="T26" fmla="*/ 31 w 86"/>
                    <a:gd name="T27" fmla="*/ 5 h 8"/>
                    <a:gd name="T28" fmla="*/ 42 w 86"/>
                    <a:gd name="T29" fmla="*/ 5 h 8"/>
                    <a:gd name="T30" fmla="*/ 52 w 86"/>
                    <a:gd name="T31" fmla="*/ 8 h 8"/>
                    <a:gd name="T32" fmla="*/ 63 w 86"/>
                    <a:gd name="T33" fmla="*/ 8 h 8"/>
                    <a:gd name="T34" fmla="*/ 73 w 86"/>
                    <a:gd name="T35" fmla="*/ 8 h 8"/>
                    <a:gd name="T36" fmla="*/ 86 w 86"/>
                    <a:gd name="T37" fmla="*/ 8 h 8"/>
                    <a:gd name="T38" fmla="*/ 86 w 86"/>
                    <a:gd name="T39" fmla="*/ 8 h 8"/>
                    <a:gd name="T40" fmla="*/ 86 w 86"/>
                    <a:gd name="T41" fmla="*/ 5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86"/>
                    <a:gd name="T64" fmla="*/ 0 h 8"/>
                    <a:gd name="T65" fmla="*/ 86 w 86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86" h="8">
                      <a:moveTo>
                        <a:pt x="86" y="5"/>
                      </a:moveTo>
                      <a:lnTo>
                        <a:pt x="86" y="5"/>
                      </a:lnTo>
                      <a:lnTo>
                        <a:pt x="73" y="5"/>
                      </a:lnTo>
                      <a:lnTo>
                        <a:pt x="63" y="2"/>
                      </a:lnTo>
                      <a:lnTo>
                        <a:pt x="52" y="2"/>
                      </a:lnTo>
                      <a:lnTo>
                        <a:pt x="42" y="2"/>
                      </a:lnTo>
                      <a:lnTo>
                        <a:pt x="31" y="2"/>
                      </a:lnTo>
                      <a:lnTo>
                        <a:pt x="21" y="0"/>
                      </a:lnTo>
                      <a:lnTo>
                        <a:pt x="11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11" y="5"/>
                      </a:lnTo>
                      <a:lnTo>
                        <a:pt x="21" y="5"/>
                      </a:lnTo>
                      <a:lnTo>
                        <a:pt x="31" y="5"/>
                      </a:lnTo>
                      <a:lnTo>
                        <a:pt x="42" y="5"/>
                      </a:lnTo>
                      <a:lnTo>
                        <a:pt x="52" y="8"/>
                      </a:lnTo>
                      <a:lnTo>
                        <a:pt x="63" y="8"/>
                      </a:lnTo>
                      <a:lnTo>
                        <a:pt x="73" y="8"/>
                      </a:lnTo>
                      <a:lnTo>
                        <a:pt x="86" y="8"/>
                      </a:lnTo>
                      <a:lnTo>
                        <a:pt x="86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00" name="Freeform 373"/>
                <p:cNvSpPr>
                  <a:spLocks/>
                </p:cNvSpPr>
                <p:nvPr/>
              </p:nvSpPr>
              <p:spPr bwMode="auto">
                <a:xfrm>
                  <a:off x="4112" y="2417"/>
                  <a:ext cx="71" cy="16"/>
                </a:xfrm>
                <a:custGeom>
                  <a:avLst/>
                  <a:gdLst>
                    <a:gd name="T0" fmla="*/ 68 w 71"/>
                    <a:gd name="T1" fmla="*/ 0 h 16"/>
                    <a:gd name="T2" fmla="*/ 68 w 71"/>
                    <a:gd name="T3" fmla="*/ 0 h 16"/>
                    <a:gd name="T4" fmla="*/ 61 w 71"/>
                    <a:gd name="T5" fmla="*/ 6 h 16"/>
                    <a:gd name="T6" fmla="*/ 53 w 71"/>
                    <a:gd name="T7" fmla="*/ 8 h 16"/>
                    <a:gd name="T8" fmla="*/ 45 w 71"/>
                    <a:gd name="T9" fmla="*/ 11 h 16"/>
                    <a:gd name="T10" fmla="*/ 37 w 71"/>
                    <a:gd name="T11" fmla="*/ 11 h 16"/>
                    <a:gd name="T12" fmla="*/ 27 w 71"/>
                    <a:gd name="T13" fmla="*/ 11 h 16"/>
                    <a:gd name="T14" fmla="*/ 19 w 71"/>
                    <a:gd name="T15" fmla="*/ 11 h 16"/>
                    <a:gd name="T16" fmla="*/ 8 w 71"/>
                    <a:gd name="T17" fmla="*/ 11 h 16"/>
                    <a:gd name="T18" fmla="*/ 0 w 71"/>
                    <a:gd name="T19" fmla="*/ 11 h 16"/>
                    <a:gd name="T20" fmla="*/ 0 w 71"/>
                    <a:gd name="T21" fmla="*/ 14 h 16"/>
                    <a:gd name="T22" fmla="*/ 8 w 71"/>
                    <a:gd name="T23" fmla="*/ 14 h 16"/>
                    <a:gd name="T24" fmla="*/ 19 w 71"/>
                    <a:gd name="T25" fmla="*/ 14 h 16"/>
                    <a:gd name="T26" fmla="*/ 27 w 71"/>
                    <a:gd name="T27" fmla="*/ 16 h 16"/>
                    <a:gd name="T28" fmla="*/ 37 w 71"/>
                    <a:gd name="T29" fmla="*/ 16 h 16"/>
                    <a:gd name="T30" fmla="*/ 45 w 71"/>
                    <a:gd name="T31" fmla="*/ 14 h 16"/>
                    <a:gd name="T32" fmla="*/ 53 w 71"/>
                    <a:gd name="T33" fmla="*/ 14 h 16"/>
                    <a:gd name="T34" fmla="*/ 61 w 71"/>
                    <a:gd name="T35" fmla="*/ 8 h 16"/>
                    <a:gd name="T36" fmla="*/ 71 w 71"/>
                    <a:gd name="T37" fmla="*/ 3 h 16"/>
                    <a:gd name="T38" fmla="*/ 71 w 71"/>
                    <a:gd name="T39" fmla="*/ 3 h 16"/>
                    <a:gd name="T40" fmla="*/ 68 w 71"/>
                    <a:gd name="T41" fmla="*/ 0 h 1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1"/>
                    <a:gd name="T64" fmla="*/ 0 h 16"/>
                    <a:gd name="T65" fmla="*/ 71 w 71"/>
                    <a:gd name="T66" fmla="*/ 16 h 1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1" h="16">
                      <a:moveTo>
                        <a:pt x="68" y="0"/>
                      </a:moveTo>
                      <a:lnTo>
                        <a:pt x="68" y="0"/>
                      </a:lnTo>
                      <a:lnTo>
                        <a:pt x="61" y="6"/>
                      </a:lnTo>
                      <a:lnTo>
                        <a:pt x="53" y="8"/>
                      </a:lnTo>
                      <a:lnTo>
                        <a:pt x="45" y="11"/>
                      </a:lnTo>
                      <a:lnTo>
                        <a:pt x="37" y="11"/>
                      </a:lnTo>
                      <a:lnTo>
                        <a:pt x="27" y="11"/>
                      </a:lnTo>
                      <a:lnTo>
                        <a:pt x="19" y="11"/>
                      </a:lnTo>
                      <a:lnTo>
                        <a:pt x="8" y="11"/>
                      </a:lnTo>
                      <a:lnTo>
                        <a:pt x="0" y="11"/>
                      </a:lnTo>
                      <a:lnTo>
                        <a:pt x="0" y="14"/>
                      </a:lnTo>
                      <a:lnTo>
                        <a:pt x="8" y="14"/>
                      </a:lnTo>
                      <a:lnTo>
                        <a:pt x="19" y="14"/>
                      </a:lnTo>
                      <a:lnTo>
                        <a:pt x="27" y="16"/>
                      </a:lnTo>
                      <a:lnTo>
                        <a:pt x="37" y="16"/>
                      </a:lnTo>
                      <a:lnTo>
                        <a:pt x="45" y="14"/>
                      </a:lnTo>
                      <a:lnTo>
                        <a:pt x="53" y="14"/>
                      </a:lnTo>
                      <a:lnTo>
                        <a:pt x="61" y="8"/>
                      </a:lnTo>
                      <a:lnTo>
                        <a:pt x="71" y="3"/>
                      </a:lnTo>
                      <a:lnTo>
                        <a:pt x="68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01" name="Freeform 374"/>
                <p:cNvSpPr>
                  <a:spLocks/>
                </p:cNvSpPr>
                <p:nvPr/>
              </p:nvSpPr>
              <p:spPr bwMode="auto">
                <a:xfrm>
                  <a:off x="4180" y="2349"/>
                  <a:ext cx="21" cy="71"/>
                </a:xfrm>
                <a:custGeom>
                  <a:avLst/>
                  <a:gdLst>
                    <a:gd name="T0" fmla="*/ 13 w 21"/>
                    <a:gd name="T1" fmla="*/ 3 h 71"/>
                    <a:gd name="T2" fmla="*/ 13 w 21"/>
                    <a:gd name="T3" fmla="*/ 3 h 71"/>
                    <a:gd name="T4" fmla="*/ 16 w 21"/>
                    <a:gd name="T5" fmla="*/ 8 h 71"/>
                    <a:gd name="T6" fmla="*/ 16 w 21"/>
                    <a:gd name="T7" fmla="*/ 16 h 71"/>
                    <a:gd name="T8" fmla="*/ 16 w 21"/>
                    <a:gd name="T9" fmla="*/ 24 h 71"/>
                    <a:gd name="T10" fmla="*/ 16 w 21"/>
                    <a:gd name="T11" fmla="*/ 34 h 71"/>
                    <a:gd name="T12" fmla="*/ 13 w 21"/>
                    <a:gd name="T13" fmla="*/ 45 h 71"/>
                    <a:gd name="T14" fmla="*/ 11 w 21"/>
                    <a:gd name="T15" fmla="*/ 55 h 71"/>
                    <a:gd name="T16" fmla="*/ 6 w 21"/>
                    <a:gd name="T17" fmla="*/ 63 h 71"/>
                    <a:gd name="T18" fmla="*/ 0 w 21"/>
                    <a:gd name="T19" fmla="*/ 68 h 71"/>
                    <a:gd name="T20" fmla="*/ 3 w 21"/>
                    <a:gd name="T21" fmla="*/ 71 h 71"/>
                    <a:gd name="T22" fmla="*/ 8 w 21"/>
                    <a:gd name="T23" fmla="*/ 63 h 71"/>
                    <a:gd name="T24" fmla="*/ 13 w 21"/>
                    <a:gd name="T25" fmla="*/ 55 h 71"/>
                    <a:gd name="T26" fmla="*/ 16 w 21"/>
                    <a:gd name="T27" fmla="*/ 45 h 71"/>
                    <a:gd name="T28" fmla="*/ 19 w 21"/>
                    <a:gd name="T29" fmla="*/ 34 h 71"/>
                    <a:gd name="T30" fmla="*/ 21 w 21"/>
                    <a:gd name="T31" fmla="*/ 24 h 71"/>
                    <a:gd name="T32" fmla="*/ 21 w 21"/>
                    <a:gd name="T33" fmla="*/ 16 h 71"/>
                    <a:gd name="T34" fmla="*/ 19 w 21"/>
                    <a:gd name="T35" fmla="*/ 8 h 71"/>
                    <a:gd name="T36" fmla="*/ 19 w 21"/>
                    <a:gd name="T37" fmla="*/ 0 h 71"/>
                    <a:gd name="T38" fmla="*/ 19 w 21"/>
                    <a:gd name="T39" fmla="*/ 0 h 71"/>
                    <a:gd name="T40" fmla="*/ 13 w 21"/>
                    <a:gd name="T41" fmla="*/ 3 h 7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71"/>
                    <a:gd name="T65" fmla="*/ 21 w 21"/>
                    <a:gd name="T66" fmla="*/ 71 h 7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71">
                      <a:moveTo>
                        <a:pt x="13" y="3"/>
                      </a:moveTo>
                      <a:lnTo>
                        <a:pt x="13" y="3"/>
                      </a:lnTo>
                      <a:lnTo>
                        <a:pt x="16" y="8"/>
                      </a:lnTo>
                      <a:lnTo>
                        <a:pt x="16" y="16"/>
                      </a:lnTo>
                      <a:lnTo>
                        <a:pt x="16" y="24"/>
                      </a:lnTo>
                      <a:lnTo>
                        <a:pt x="16" y="34"/>
                      </a:lnTo>
                      <a:lnTo>
                        <a:pt x="13" y="45"/>
                      </a:lnTo>
                      <a:lnTo>
                        <a:pt x="11" y="55"/>
                      </a:lnTo>
                      <a:lnTo>
                        <a:pt x="6" y="63"/>
                      </a:lnTo>
                      <a:lnTo>
                        <a:pt x="0" y="68"/>
                      </a:lnTo>
                      <a:lnTo>
                        <a:pt x="3" y="71"/>
                      </a:lnTo>
                      <a:lnTo>
                        <a:pt x="8" y="63"/>
                      </a:lnTo>
                      <a:lnTo>
                        <a:pt x="13" y="55"/>
                      </a:lnTo>
                      <a:lnTo>
                        <a:pt x="16" y="45"/>
                      </a:lnTo>
                      <a:lnTo>
                        <a:pt x="19" y="34"/>
                      </a:lnTo>
                      <a:lnTo>
                        <a:pt x="21" y="24"/>
                      </a:lnTo>
                      <a:lnTo>
                        <a:pt x="21" y="16"/>
                      </a:lnTo>
                      <a:lnTo>
                        <a:pt x="19" y="8"/>
                      </a:lnTo>
                      <a:lnTo>
                        <a:pt x="19" y="0"/>
                      </a:lnTo>
                      <a:lnTo>
                        <a:pt x="13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02" name="Freeform 375"/>
                <p:cNvSpPr>
                  <a:spLocks/>
                </p:cNvSpPr>
                <p:nvPr/>
              </p:nvSpPr>
              <p:spPr bwMode="auto">
                <a:xfrm>
                  <a:off x="4141" y="2339"/>
                  <a:ext cx="58" cy="13"/>
                </a:xfrm>
                <a:custGeom>
                  <a:avLst/>
                  <a:gdLst>
                    <a:gd name="T0" fmla="*/ 0 w 58"/>
                    <a:gd name="T1" fmla="*/ 3 h 13"/>
                    <a:gd name="T2" fmla="*/ 0 w 58"/>
                    <a:gd name="T3" fmla="*/ 3 h 13"/>
                    <a:gd name="T4" fmla="*/ 5 w 58"/>
                    <a:gd name="T5" fmla="*/ 3 h 13"/>
                    <a:gd name="T6" fmla="*/ 13 w 58"/>
                    <a:gd name="T7" fmla="*/ 3 h 13"/>
                    <a:gd name="T8" fmla="*/ 21 w 58"/>
                    <a:gd name="T9" fmla="*/ 3 h 13"/>
                    <a:gd name="T10" fmla="*/ 29 w 58"/>
                    <a:gd name="T11" fmla="*/ 5 h 13"/>
                    <a:gd name="T12" fmla="*/ 37 w 58"/>
                    <a:gd name="T13" fmla="*/ 5 h 13"/>
                    <a:gd name="T14" fmla="*/ 45 w 58"/>
                    <a:gd name="T15" fmla="*/ 8 h 13"/>
                    <a:gd name="T16" fmla="*/ 50 w 58"/>
                    <a:gd name="T17" fmla="*/ 10 h 13"/>
                    <a:gd name="T18" fmla="*/ 52 w 58"/>
                    <a:gd name="T19" fmla="*/ 13 h 13"/>
                    <a:gd name="T20" fmla="*/ 58 w 58"/>
                    <a:gd name="T21" fmla="*/ 10 h 13"/>
                    <a:gd name="T22" fmla="*/ 52 w 58"/>
                    <a:gd name="T23" fmla="*/ 8 h 13"/>
                    <a:gd name="T24" fmla="*/ 47 w 58"/>
                    <a:gd name="T25" fmla="*/ 5 h 13"/>
                    <a:gd name="T26" fmla="*/ 39 w 58"/>
                    <a:gd name="T27" fmla="*/ 3 h 13"/>
                    <a:gd name="T28" fmla="*/ 29 w 58"/>
                    <a:gd name="T29" fmla="*/ 0 h 13"/>
                    <a:gd name="T30" fmla="*/ 21 w 58"/>
                    <a:gd name="T31" fmla="*/ 0 h 13"/>
                    <a:gd name="T32" fmla="*/ 13 w 58"/>
                    <a:gd name="T33" fmla="*/ 0 h 13"/>
                    <a:gd name="T34" fmla="*/ 5 w 58"/>
                    <a:gd name="T35" fmla="*/ 0 h 13"/>
                    <a:gd name="T36" fmla="*/ 0 w 58"/>
                    <a:gd name="T37" fmla="*/ 0 h 13"/>
                    <a:gd name="T38" fmla="*/ 0 w 58"/>
                    <a:gd name="T39" fmla="*/ 0 h 13"/>
                    <a:gd name="T40" fmla="*/ 0 w 58"/>
                    <a:gd name="T41" fmla="*/ 3 h 1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8"/>
                    <a:gd name="T64" fmla="*/ 0 h 13"/>
                    <a:gd name="T65" fmla="*/ 58 w 58"/>
                    <a:gd name="T66" fmla="*/ 13 h 1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8" h="13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5" y="3"/>
                      </a:lnTo>
                      <a:lnTo>
                        <a:pt x="13" y="3"/>
                      </a:lnTo>
                      <a:lnTo>
                        <a:pt x="21" y="3"/>
                      </a:lnTo>
                      <a:lnTo>
                        <a:pt x="29" y="5"/>
                      </a:lnTo>
                      <a:lnTo>
                        <a:pt x="37" y="5"/>
                      </a:lnTo>
                      <a:lnTo>
                        <a:pt x="45" y="8"/>
                      </a:lnTo>
                      <a:lnTo>
                        <a:pt x="50" y="10"/>
                      </a:lnTo>
                      <a:lnTo>
                        <a:pt x="52" y="13"/>
                      </a:lnTo>
                      <a:lnTo>
                        <a:pt x="58" y="10"/>
                      </a:lnTo>
                      <a:lnTo>
                        <a:pt x="52" y="8"/>
                      </a:lnTo>
                      <a:lnTo>
                        <a:pt x="47" y="5"/>
                      </a:lnTo>
                      <a:lnTo>
                        <a:pt x="39" y="3"/>
                      </a:lnTo>
                      <a:lnTo>
                        <a:pt x="29" y="0"/>
                      </a:lnTo>
                      <a:lnTo>
                        <a:pt x="21" y="0"/>
                      </a:lnTo>
                      <a:lnTo>
                        <a:pt x="13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03" name="Freeform 376"/>
                <p:cNvSpPr>
                  <a:spLocks/>
                </p:cNvSpPr>
                <p:nvPr/>
              </p:nvSpPr>
              <p:spPr bwMode="auto">
                <a:xfrm>
                  <a:off x="3861" y="2339"/>
                  <a:ext cx="280" cy="18"/>
                </a:xfrm>
                <a:custGeom>
                  <a:avLst/>
                  <a:gdLst>
                    <a:gd name="T0" fmla="*/ 3 w 280"/>
                    <a:gd name="T1" fmla="*/ 16 h 18"/>
                    <a:gd name="T2" fmla="*/ 0 w 280"/>
                    <a:gd name="T3" fmla="*/ 18 h 18"/>
                    <a:gd name="T4" fmla="*/ 13 w 280"/>
                    <a:gd name="T5" fmla="*/ 18 h 18"/>
                    <a:gd name="T6" fmla="*/ 42 w 280"/>
                    <a:gd name="T7" fmla="*/ 16 h 18"/>
                    <a:gd name="T8" fmla="*/ 87 w 280"/>
                    <a:gd name="T9" fmla="*/ 13 h 18"/>
                    <a:gd name="T10" fmla="*/ 136 w 280"/>
                    <a:gd name="T11" fmla="*/ 10 h 18"/>
                    <a:gd name="T12" fmla="*/ 189 w 280"/>
                    <a:gd name="T13" fmla="*/ 8 h 18"/>
                    <a:gd name="T14" fmla="*/ 233 w 280"/>
                    <a:gd name="T15" fmla="*/ 5 h 18"/>
                    <a:gd name="T16" fmla="*/ 267 w 280"/>
                    <a:gd name="T17" fmla="*/ 3 h 18"/>
                    <a:gd name="T18" fmla="*/ 280 w 280"/>
                    <a:gd name="T19" fmla="*/ 3 h 18"/>
                    <a:gd name="T20" fmla="*/ 280 w 280"/>
                    <a:gd name="T21" fmla="*/ 0 h 18"/>
                    <a:gd name="T22" fmla="*/ 267 w 280"/>
                    <a:gd name="T23" fmla="*/ 0 h 18"/>
                    <a:gd name="T24" fmla="*/ 233 w 280"/>
                    <a:gd name="T25" fmla="*/ 3 h 18"/>
                    <a:gd name="T26" fmla="*/ 189 w 280"/>
                    <a:gd name="T27" fmla="*/ 5 h 18"/>
                    <a:gd name="T28" fmla="*/ 136 w 280"/>
                    <a:gd name="T29" fmla="*/ 8 h 18"/>
                    <a:gd name="T30" fmla="*/ 87 w 280"/>
                    <a:gd name="T31" fmla="*/ 10 h 18"/>
                    <a:gd name="T32" fmla="*/ 42 w 280"/>
                    <a:gd name="T33" fmla="*/ 13 h 18"/>
                    <a:gd name="T34" fmla="*/ 13 w 280"/>
                    <a:gd name="T35" fmla="*/ 16 h 18"/>
                    <a:gd name="T36" fmla="*/ 0 w 280"/>
                    <a:gd name="T37" fmla="*/ 16 h 18"/>
                    <a:gd name="T38" fmla="*/ 0 w 280"/>
                    <a:gd name="T39" fmla="*/ 16 h 18"/>
                    <a:gd name="T40" fmla="*/ 3 w 280"/>
                    <a:gd name="T41" fmla="*/ 16 h 1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80"/>
                    <a:gd name="T64" fmla="*/ 0 h 18"/>
                    <a:gd name="T65" fmla="*/ 280 w 280"/>
                    <a:gd name="T66" fmla="*/ 18 h 1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80" h="18">
                      <a:moveTo>
                        <a:pt x="3" y="16"/>
                      </a:moveTo>
                      <a:lnTo>
                        <a:pt x="0" y="18"/>
                      </a:lnTo>
                      <a:lnTo>
                        <a:pt x="13" y="18"/>
                      </a:lnTo>
                      <a:lnTo>
                        <a:pt x="42" y="16"/>
                      </a:lnTo>
                      <a:lnTo>
                        <a:pt x="87" y="13"/>
                      </a:lnTo>
                      <a:lnTo>
                        <a:pt x="136" y="10"/>
                      </a:lnTo>
                      <a:lnTo>
                        <a:pt x="189" y="8"/>
                      </a:lnTo>
                      <a:lnTo>
                        <a:pt x="233" y="5"/>
                      </a:lnTo>
                      <a:lnTo>
                        <a:pt x="267" y="3"/>
                      </a:lnTo>
                      <a:lnTo>
                        <a:pt x="280" y="3"/>
                      </a:lnTo>
                      <a:lnTo>
                        <a:pt x="280" y="0"/>
                      </a:lnTo>
                      <a:lnTo>
                        <a:pt x="267" y="0"/>
                      </a:lnTo>
                      <a:lnTo>
                        <a:pt x="233" y="3"/>
                      </a:lnTo>
                      <a:lnTo>
                        <a:pt x="189" y="5"/>
                      </a:lnTo>
                      <a:lnTo>
                        <a:pt x="136" y="8"/>
                      </a:lnTo>
                      <a:lnTo>
                        <a:pt x="87" y="10"/>
                      </a:lnTo>
                      <a:lnTo>
                        <a:pt x="42" y="13"/>
                      </a:lnTo>
                      <a:lnTo>
                        <a:pt x="13" y="16"/>
                      </a:lnTo>
                      <a:lnTo>
                        <a:pt x="0" y="16"/>
                      </a:lnTo>
                      <a:lnTo>
                        <a:pt x="3" y="16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04" name="Freeform 377"/>
                <p:cNvSpPr>
                  <a:spLocks/>
                </p:cNvSpPr>
                <p:nvPr/>
              </p:nvSpPr>
              <p:spPr bwMode="auto">
                <a:xfrm>
                  <a:off x="3827" y="2444"/>
                  <a:ext cx="374" cy="89"/>
                </a:xfrm>
                <a:custGeom>
                  <a:avLst/>
                  <a:gdLst>
                    <a:gd name="T0" fmla="*/ 66 w 374"/>
                    <a:gd name="T1" fmla="*/ 10 h 89"/>
                    <a:gd name="T2" fmla="*/ 50 w 374"/>
                    <a:gd name="T3" fmla="*/ 15 h 89"/>
                    <a:gd name="T4" fmla="*/ 34 w 374"/>
                    <a:gd name="T5" fmla="*/ 28 h 89"/>
                    <a:gd name="T6" fmla="*/ 19 w 374"/>
                    <a:gd name="T7" fmla="*/ 42 h 89"/>
                    <a:gd name="T8" fmla="*/ 6 w 374"/>
                    <a:gd name="T9" fmla="*/ 52 h 89"/>
                    <a:gd name="T10" fmla="*/ 3 w 374"/>
                    <a:gd name="T11" fmla="*/ 55 h 89"/>
                    <a:gd name="T12" fmla="*/ 0 w 374"/>
                    <a:gd name="T13" fmla="*/ 60 h 89"/>
                    <a:gd name="T14" fmla="*/ 3 w 374"/>
                    <a:gd name="T15" fmla="*/ 65 h 89"/>
                    <a:gd name="T16" fmla="*/ 11 w 374"/>
                    <a:gd name="T17" fmla="*/ 70 h 89"/>
                    <a:gd name="T18" fmla="*/ 24 w 374"/>
                    <a:gd name="T19" fmla="*/ 76 h 89"/>
                    <a:gd name="T20" fmla="*/ 47 w 374"/>
                    <a:gd name="T21" fmla="*/ 81 h 89"/>
                    <a:gd name="T22" fmla="*/ 74 w 374"/>
                    <a:gd name="T23" fmla="*/ 84 h 89"/>
                    <a:gd name="T24" fmla="*/ 105 w 374"/>
                    <a:gd name="T25" fmla="*/ 84 h 89"/>
                    <a:gd name="T26" fmla="*/ 139 w 374"/>
                    <a:gd name="T27" fmla="*/ 86 h 89"/>
                    <a:gd name="T28" fmla="*/ 176 w 374"/>
                    <a:gd name="T29" fmla="*/ 86 h 89"/>
                    <a:gd name="T30" fmla="*/ 210 w 374"/>
                    <a:gd name="T31" fmla="*/ 89 h 89"/>
                    <a:gd name="T32" fmla="*/ 244 w 374"/>
                    <a:gd name="T33" fmla="*/ 89 h 89"/>
                    <a:gd name="T34" fmla="*/ 275 w 374"/>
                    <a:gd name="T35" fmla="*/ 89 h 89"/>
                    <a:gd name="T36" fmla="*/ 309 w 374"/>
                    <a:gd name="T37" fmla="*/ 86 h 89"/>
                    <a:gd name="T38" fmla="*/ 338 w 374"/>
                    <a:gd name="T39" fmla="*/ 84 h 89"/>
                    <a:gd name="T40" fmla="*/ 366 w 374"/>
                    <a:gd name="T41" fmla="*/ 73 h 89"/>
                    <a:gd name="T42" fmla="*/ 372 w 374"/>
                    <a:gd name="T43" fmla="*/ 70 h 89"/>
                    <a:gd name="T44" fmla="*/ 374 w 374"/>
                    <a:gd name="T45" fmla="*/ 65 h 89"/>
                    <a:gd name="T46" fmla="*/ 374 w 374"/>
                    <a:gd name="T47" fmla="*/ 55 h 89"/>
                    <a:gd name="T48" fmla="*/ 372 w 374"/>
                    <a:gd name="T49" fmla="*/ 42 h 89"/>
                    <a:gd name="T50" fmla="*/ 366 w 374"/>
                    <a:gd name="T51" fmla="*/ 28 h 89"/>
                    <a:gd name="T52" fmla="*/ 364 w 374"/>
                    <a:gd name="T53" fmla="*/ 21 h 89"/>
                    <a:gd name="T54" fmla="*/ 359 w 374"/>
                    <a:gd name="T55" fmla="*/ 13 h 89"/>
                    <a:gd name="T56" fmla="*/ 351 w 374"/>
                    <a:gd name="T57" fmla="*/ 8 h 89"/>
                    <a:gd name="T58" fmla="*/ 340 w 374"/>
                    <a:gd name="T59" fmla="*/ 5 h 89"/>
                    <a:gd name="T60" fmla="*/ 272 w 374"/>
                    <a:gd name="T61" fmla="*/ 0 h 89"/>
                    <a:gd name="T62" fmla="*/ 204 w 374"/>
                    <a:gd name="T63" fmla="*/ 0 h 89"/>
                    <a:gd name="T64" fmla="*/ 134 w 374"/>
                    <a:gd name="T65" fmla="*/ 2 h 89"/>
                    <a:gd name="T66" fmla="*/ 66 w 374"/>
                    <a:gd name="T67" fmla="*/ 10 h 89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374"/>
                    <a:gd name="T103" fmla="*/ 0 h 89"/>
                    <a:gd name="T104" fmla="*/ 374 w 374"/>
                    <a:gd name="T105" fmla="*/ 89 h 89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374" h="89">
                      <a:moveTo>
                        <a:pt x="66" y="10"/>
                      </a:moveTo>
                      <a:lnTo>
                        <a:pt x="50" y="15"/>
                      </a:lnTo>
                      <a:lnTo>
                        <a:pt x="34" y="28"/>
                      </a:lnTo>
                      <a:lnTo>
                        <a:pt x="19" y="42"/>
                      </a:lnTo>
                      <a:lnTo>
                        <a:pt x="6" y="52"/>
                      </a:lnTo>
                      <a:lnTo>
                        <a:pt x="3" y="55"/>
                      </a:lnTo>
                      <a:lnTo>
                        <a:pt x="0" y="60"/>
                      </a:lnTo>
                      <a:lnTo>
                        <a:pt x="3" y="65"/>
                      </a:lnTo>
                      <a:lnTo>
                        <a:pt x="11" y="70"/>
                      </a:lnTo>
                      <a:lnTo>
                        <a:pt x="24" y="76"/>
                      </a:lnTo>
                      <a:lnTo>
                        <a:pt x="47" y="81"/>
                      </a:lnTo>
                      <a:lnTo>
                        <a:pt x="74" y="84"/>
                      </a:lnTo>
                      <a:lnTo>
                        <a:pt x="105" y="84"/>
                      </a:lnTo>
                      <a:lnTo>
                        <a:pt x="139" y="86"/>
                      </a:lnTo>
                      <a:lnTo>
                        <a:pt x="176" y="86"/>
                      </a:lnTo>
                      <a:lnTo>
                        <a:pt x="210" y="89"/>
                      </a:lnTo>
                      <a:lnTo>
                        <a:pt x="244" y="89"/>
                      </a:lnTo>
                      <a:lnTo>
                        <a:pt x="275" y="89"/>
                      </a:lnTo>
                      <a:lnTo>
                        <a:pt x="309" y="86"/>
                      </a:lnTo>
                      <a:lnTo>
                        <a:pt x="338" y="84"/>
                      </a:lnTo>
                      <a:lnTo>
                        <a:pt x="366" y="73"/>
                      </a:lnTo>
                      <a:lnTo>
                        <a:pt x="372" y="70"/>
                      </a:lnTo>
                      <a:lnTo>
                        <a:pt x="374" y="65"/>
                      </a:lnTo>
                      <a:lnTo>
                        <a:pt x="374" y="55"/>
                      </a:lnTo>
                      <a:lnTo>
                        <a:pt x="372" y="42"/>
                      </a:lnTo>
                      <a:lnTo>
                        <a:pt x="366" y="28"/>
                      </a:lnTo>
                      <a:lnTo>
                        <a:pt x="364" y="21"/>
                      </a:lnTo>
                      <a:lnTo>
                        <a:pt x="359" y="13"/>
                      </a:lnTo>
                      <a:lnTo>
                        <a:pt x="351" y="8"/>
                      </a:lnTo>
                      <a:lnTo>
                        <a:pt x="340" y="5"/>
                      </a:lnTo>
                      <a:lnTo>
                        <a:pt x="272" y="0"/>
                      </a:lnTo>
                      <a:lnTo>
                        <a:pt x="204" y="0"/>
                      </a:lnTo>
                      <a:lnTo>
                        <a:pt x="134" y="2"/>
                      </a:lnTo>
                      <a:lnTo>
                        <a:pt x="66" y="10"/>
                      </a:lnTo>
                      <a:close/>
                    </a:path>
                  </a:pathLst>
                </a:custGeom>
                <a:solidFill>
                  <a:srgbClr val="504A5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05" name="Freeform 378"/>
                <p:cNvSpPr>
                  <a:spLocks/>
                </p:cNvSpPr>
                <p:nvPr/>
              </p:nvSpPr>
              <p:spPr bwMode="auto">
                <a:xfrm>
                  <a:off x="3833" y="2446"/>
                  <a:ext cx="368" cy="71"/>
                </a:xfrm>
                <a:custGeom>
                  <a:avLst/>
                  <a:gdLst>
                    <a:gd name="T0" fmla="*/ 60 w 368"/>
                    <a:gd name="T1" fmla="*/ 6 h 71"/>
                    <a:gd name="T2" fmla="*/ 47 w 368"/>
                    <a:gd name="T3" fmla="*/ 11 h 71"/>
                    <a:gd name="T4" fmla="*/ 34 w 368"/>
                    <a:gd name="T5" fmla="*/ 16 h 71"/>
                    <a:gd name="T6" fmla="*/ 15 w 368"/>
                    <a:gd name="T7" fmla="*/ 34 h 71"/>
                    <a:gd name="T8" fmla="*/ 7 w 368"/>
                    <a:gd name="T9" fmla="*/ 42 h 71"/>
                    <a:gd name="T10" fmla="*/ 0 w 368"/>
                    <a:gd name="T11" fmla="*/ 47 h 71"/>
                    <a:gd name="T12" fmla="*/ 0 w 368"/>
                    <a:gd name="T13" fmla="*/ 55 h 71"/>
                    <a:gd name="T14" fmla="*/ 0 w 368"/>
                    <a:gd name="T15" fmla="*/ 55 h 71"/>
                    <a:gd name="T16" fmla="*/ 5 w 368"/>
                    <a:gd name="T17" fmla="*/ 58 h 71"/>
                    <a:gd name="T18" fmla="*/ 65 w 368"/>
                    <a:gd name="T19" fmla="*/ 63 h 71"/>
                    <a:gd name="T20" fmla="*/ 120 w 368"/>
                    <a:gd name="T21" fmla="*/ 68 h 71"/>
                    <a:gd name="T22" fmla="*/ 177 w 368"/>
                    <a:gd name="T23" fmla="*/ 71 h 71"/>
                    <a:gd name="T24" fmla="*/ 238 w 368"/>
                    <a:gd name="T25" fmla="*/ 71 h 71"/>
                    <a:gd name="T26" fmla="*/ 303 w 368"/>
                    <a:gd name="T27" fmla="*/ 68 h 71"/>
                    <a:gd name="T28" fmla="*/ 332 w 368"/>
                    <a:gd name="T29" fmla="*/ 66 h 71"/>
                    <a:gd name="T30" fmla="*/ 360 w 368"/>
                    <a:gd name="T31" fmla="*/ 58 h 71"/>
                    <a:gd name="T32" fmla="*/ 366 w 368"/>
                    <a:gd name="T33" fmla="*/ 55 h 71"/>
                    <a:gd name="T34" fmla="*/ 368 w 368"/>
                    <a:gd name="T35" fmla="*/ 53 h 71"/>
                    <a:gd name="T36" fmla="*/ 366 w 368"/>
                    <a:gd name="T37" fmla="*/ 42 h 71"/>
                    <a:gd name="T38" fmla="*/ 360 w 368"/>
                    <a:gd name="T39" fmla="*/ 32 h 71"/>
                    <a:gd name="T40" fmla="*/ 355 w 368"/>
                    <a:gd name="T41" fmla="*/ 21 h 71"/>
                    <a:gd name="T42" fmla="*/ 350 w 368"/>
                    <a:gd name="T43" fmla="*/ 8 h 71"/>
                    <a:gd name="T44" fmla="*/ 345 w 368"/>
                    <a:gd name="T45" fmla="*/ 6 h 71"/>
                    <a:gd name="T46" fmla="*/ 334 w 368"/>
                    <a:gd name="T47" fmla="*/ 3 h 71"/>
                    <a:gd name="T48" fmla="*/ 198 w 368"/>
                    <a:gd name="T49" fmla="*/ 0 h 71"/>
                    <a:gd name="T50" fmla="*/ 128 w 368"/>
                    <a:gd name="T51" fmla="*/ 0 h 71"/>
                    <a:gd name="T52" fmla="*/ 60 w 368"/>
                    <a:gd name="T53" fmla="*/ 6 h 71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68"/>
                    <a:gd name="T82" fmla="*/ 0 h 71"/>
                    <a:gd name="T83" fmla="*/ 368 w 368"/>
                    <a:gd name="T84" fmla="*/ 71 h 71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68" h="71">
                      <a:moveTo>
                        <a:pt x="60" y="6"/>
                      </a:moveTo>
                      <a:lnTo>
                        <a:pt x="47" y="11"/>
                      </a:lnTo>
                      <a:lnTo>
                        <a:pt x="34" y="16"/>
                      </a:lnTo>
                      <a:lnTo>
                        <a:pt x="15" y="34"/>
                      </a:lnTo>
                      <a:lnTo>
                        <a:pt x="7" y="42"/>
                      </a:lnTo>
                      <a:lnTo>
                        <a:pt x="0" y="47"/>
                      </a:lnTo>
                      <a:lnTo>
                        <a:pt x="0" y="55"/>
                      </a:lnTo>
                      <a:lnTo>
                        <a:pt x="5" y="58"/>
                      </a:lnTo>
                      <a:lnTo>
                        <a:pt x="65" y="63"/>
                      </a:lnTo>
                      <a:lnTo>
                        <a:pt x="120" y="68"/>
                      </a:lnTo>
                      <a:lnTo>
                        <a:pt x="177" y="71"/>
                      </a:lnTo>
                      <a:lnTo>
                        <a:pt x="238" y="71"/>
                      </a:lnTo>
                      <a:lnTo>
                        <a:pt x="303" y="68"/>
                      </a:lnTo>
                      <a:lnTo>
                        <a:pt x="332" y="66"/>
                      </a:lnTo>
                      <a:lnTo>
                        <a:pt x="360" y="58"/>
                      </a:lnTo>
                      <a:lnTo>
                        <a:pt x="366" y="55"/>
                      </a:lnTo>
                      <a:lnTo>
                        <a:pt x="368" y="53"/>
                      </a:lnTo>
                      <a:lnTo>
                        <a:pt x="366" y="42"/>
                      </a:lnTo>
                      <a:lnTo>
                        <a:pt x="360" y="32"/>
                      </a:lnTo>
                      <a:lnTo>
                        <a:pt x="355" y="21"/>
                      </a:lnTo>
                      <a:lnTo>
                        <a:pt x="350" y="8"/>
                      </a:lnTo>
                      <a:lnTo>
                        <a:pt x="345" y="6"/>
                      </a:lnTo>
                      <a:lnTo>
                        <a:pt x="334" y="3"/>
                      </a:lnTo>
                      <a:lnTo>
                        <a:pt x="198" y="0"/>
                      </a:lnTo>
                      <a:lnTo>
                        <a:pt x="128" y="0"/>
                      </a:lnTo>
                      <a:lnTo>
                        <a:pt x="60" y="6"/>
                      </a:lnTo>
                      <a:close/>
                    </a:path>
                  </a:pathLst>
                </a:custGeom>
                <a:solidFill>
                  <a:srgbClr val="BCB1D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06" name="Freeform 379"/>
                <p:cNvSpPr>
                  <a:spLocks/>
                </p:cNvSpPr>
                <p:nvPr/>
              </p:nvSpPr>
              <p:spPr bwMode="auto">
                <a:xfrm>
                  <a:off x="3890" y="2457"/>
                  <a:ext cx="8" cy="8"/>
                </a:xfrm>
                <a:custGeom>
                  <a:avLst/>
                  <a:gdLst>
                    <a:gd name="T0" fmla="*/ 3 w 8"/>
                    <a:gd name="T1" fmla="*/ 2 h 8"/>
                    <a:gd name="T2" fmla="*/ 3 w 8"/>
                    <a:gd name="T3" fmla="*/ 2 h 8"/>
                    <a:gd name="T4" fmla="*/ 0 w 8"/>
                    <a:gd name="T5" fmla="*/ 5 h 8"/>
                    <a:gd name="T6" fmla="*/ 0 w 8"/>
                    <a:gd name="T7" fmla="*/ 5 h 8"/>
                    <a:gd name="T8" fmla="*/ 3 w 8"/>
                    <a:gd name="T9" fmla="*/ 8 h 8"/>
                    <a:gd name="T10" fmla="*/ 5 w 8"/>
                    <a:gd name="T11" fmla="*/ 8 h 8"/>
                    <a:gd name="T12" fmla="*/ 8 w 8"/>
                    <a:gd name="T13" fmla="*/ 8 h 8"/>
                    <a:gd name="T14" fmla="*/ 8 w 8"/>
                    <a:gd name="T15" fmla="*/ 5 h 8"/>
                    <a:gd name="T16" fmla="*/ 8 w 8"/>
                    <a:gd name="T17" fmla="*/ 5 h 8"/>
                    <a:gd name="T18" fmla="*/ 8 w 8"/>
                    <a:gd name="T19" fmla="*/ 2 h 8"/>
                    <a:gd name="T20" fmla="*/ 8 w 8"/>
                    <a:gd name="T21" fmla="*/ 2 h 8"/>
                    <a:gd name="T22" fmla="*/ 8 w 8"/>
                    <a:gd name="T23" fmla="*/ 0 h 8"/>
                    <a:gd name="T24" fmla="*/ 5 w 8"/>
                    <a:gd name="T25" fmla="*/ 0 h 8"/>
                    <a:gd name="T26" fmla="*/ 3 w 8"/>
                    <a:gd name="T27" fmla="*/ 2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3" y="2"/>
                      </a:moveTo>
                      <a:lnTo>
                        <a:pt x="3" y="2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8" y="2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07" name="Freeform 380"/>
                <p:cNvSpPr>
                  <a:spLocks/>
                </p:cNvSpPr>
                <p:nvPr/>
              </p:nvSpPr>
              <p:spPr bwMode="auto">
                <a:xfrm>
                  <a:off x="3880" y="2465"/>
                  <a:ext cx="10" cy="7"/>
                </a:xfrm>
                <a:custGeom>
                  <a:avLst/>
                  <a:gdLst>
                    <a:gd name="T0" fmla="*/ 2 w 10"/>
                    <a:gd name="T1" fmla="*/ 0 h 7"/>
                    <a:gd name="T2" fmla="*/ 2 w 10"/>
                    <a:gd name="T3" fmla="*/ 2 h 7"/>
                    <a:gd name="T4" fmla="*/ 2 w 10"/>
                    <a:gd name="T5" fmla="*/ 2 h 7"/>
                    <a:gd name="T6" fmla="*/ 0 w 10"/>
                    <a:gd name="T7" fmla="*/ 5 h 7"/>
                    <a:gd name="T8" fmla="*/ 0 w 10"/>
                    <a:gd name="T9" fmla="*/ 5 h 7"/>
                    <a:gd name="T10" fmla="*/ 2 w 10"/>
                    <a:gd name="T11" fmla="*/ 7 h 7"/>
                    <a:gd name="T12" fmla="*/ 5 w 10"/>
                    <a:gd name="T13" fmla="*/ 7 h 7"/>
                    <a:gd name="T14" fmla="*/ 7 w 10"/>
                    <a:gd name="T15" fmla="*/ 7 h 7"/>
                    <a:gd name="T16" fmla="*/ 7 w 10"/>
                    <a:gd name="T17" fmla="*/ 5 h 7"/>
                    <a:gd name="T18" fmla="*/ 7 w 10"/>
                    <a:gd name="T19" fmla="*/ 5 h 7"/>
                    <a:gd name="T20" fmla="*/ 10 w 10"/>
                    <a:gd name="T21" fmla="*/ 2 h 7"/>
                    <a:gd name="T22" fmla="*/ 10 w 10"/>
                    <a:gd name="T23" fmla="*/ 2 h 7"/>
                    <a:gd name="T24" fmla="*/ 10 w 10"/>
                    <a:gd name="T25" fmla="*/ 0 h 7"/>
                    <a:gd name="T26" fmla="*/ 2 w 10"/>
                    <a:gd name="T27" fmla="*/ 0 h 7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7"/>
                    <a:gd name="T44" fmla="*/ 10 w 10"/>
                    <a:gd name="T45" fmla="*/ 7 h 7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7">
                      <a:moveTo>
                        <a:pt x="2" y="0"/>
                      </a:moveTo>
                      <a:lnTo>
                        <a:pt x="2" y="2"/>
                      </a:lnTo>
                      <a:lnTo>
                        <a:pt x="0" y="5"/>
                      </a:lnTo>
                      <a:lnTo>
                        <a:pt x="2" y="7"/>
                      </a:lnTo>
                      <a:lnTo>
                        <a:pt x="5" y="7"/>
                      </a:lnTo>
                      <a:lnTo>
                        <a:pt x="7" y="7"/>
                      </a:lnTo>
                      <a:lnTo>
                        <a:pt x="7" y="5"/>
                      </a:lnTo>
                      <a:lnTo>
                        <a:pt x="10" y="2"/>
                      </a:lnTo>
                      <a:lnTo>
                        <a:pt x="1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08" name="Freeform 381"/>
                <p:cNvSpPr>
                  <a:spLocks/>
                </p:cNvSpPr>
                <p:nvPr/>
              </p:nvSpPr>
              <p:spPr bwMode="auto">
                <a:xfrm>
                  <a:off x="3869" y="2472"/>
                  <a:ext cx="11" cy="8"/>
                </a:xfrm>
                <a:custGeom>
                  <a:avLst/>
                  <a:gdLst>
                    <a:gd name="T0" fmla="*/ 3 w 11"/>
                    <a:gd name="T1" fmla="*/ 3 h 8"/>
                    <a:gd name="T2" fmla="*/ 3 w 11"/>
                    <a:gd name="T3" fmla="*/ 3 h 8"/>
                    <a:gd name="T4" fmla="*/ 0 w 11"/>
                    <a:gd name="T5" fmla="*/ 6 h 8"/>
                    <a:gd name="T6" fmla="*/ 0 w 11"/>
                    <a:gd name="T7" fmla="*/ 6 h 8"/>
                    <a:gd name="T8" fmla="*/ 0 w 11"/>
                    <a:gd name="T9" fmla="*/ 8 h 8"/>
                    <a:gd name="T10" fmla="*/ 3 w 11"/>
                    <a:gd name="T11" fmla="*/ 8 h 8"/>
                    <a:gd name="T12" fmla="*/ 5 w 11"/>
                    <a:gd name="T13" fmla="*/ 8 h 8"/>
                    <a:gd name="T14" fmla="*/ 8 w 11"/>
                    <a:gd name="T15" fmla="*/ 8 h 8"/>
                    <a:gd name="T16" fmla="*/ 8 w 11"/>
                    <a:gd name="T17" fmla="*/ 8 h 8"/>
                    <a:gd name="T18" fmla="*/ 8 w 11"/>
                    <a:gd name="T19" fmla="*/ 6 h 8"/>
                    <a:gd name="T20" fmla="*/ 11 w 11"/>
                    <a:gd name="T21" fmla="*/ 3 h 8"/>
                    <a:gd name="T22" fmla="*/ 11 w 11"/>
                    <a:gd name="T23" fmla="*/ 3 h 8"/>
                    <a:gd name="T24" fmla="*/ 8 w 11"/>
                    <a:gd name="T25" fmla="*/ 0 h 8"/>
                    <a:gd name="T26" fmla="*/ 3 w 11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3" y="3"/>
                      </a:moveTo>
                      <a:lnTo>
                        <a:pt x="3" y="3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6"/>
                      </a:lnTo>
                      <a:lnTo>
                        <a:pt x="11" y="3"/>
                      </a:lnTo>
                      <a:lnTo>
                        <a:pt x="8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09" name="Freeform 382"/>
                <p:cNvSpPr>
                  <a:spLocks/>
                </p:cNvSpPr>
                <p:nvPr/>
              </p:nvSpPr>
              <p:spPr bwMode="auto">
                <a:xfrm>
                  <a:off x="3856" y="2483"/>
                  <a:ext cx="11" cy="8"/>
                </a:xfrm>
                <a:custGeom>
                  <a:avLst/>
                  <a:gdLst>
                    <a:gd name="T0" fmla="*/ 5 w 11"/>
                    <a:gd name="T1" fmla="*/ 0 h 8"/>
                    <a:gd name="T2" fmla="*/ 5 w 11"/>
                    <a:gd name="T3" fmla="*/ 3 h 8"/>
                    <a:gd name="T4" fmla="*/ 3 w 11"/>
                    <a:gd name="T5" fmla="*/ 3 h 8"/>
                    <a:gd name="T6" fmla="*/ 3 w 11"/>
                    <a:gd name="T7" fmla="*/ 5 h 8"/>
                    <a:gd name="T8" fmla="*/ 0 w 11"/>
                    <a:gd name="T9" fmla="*/ 5 h 8"/>
                    <a:gd name="T10" fmla="*/ 3 w 11"/>
                    <a:gd name="T11" fmla="*/ 8 h 8"/>
                    <a:gd name="T12" fmla="*/ 5 w 11"/>
                    <a:gd name="T13" fmla="*/ 8 h 8"/>
                    <a:gd name="T14" fmla="*/ 8 w 11"/>
                    <a:gd name="T15" fmla="*/ 8 h 8"/>
                    <a:gd name="T16" fmla="*/ 11 w 11"/>
                    <a:gd name="T17" fmla="*/ 5 h 8"/>
                    <a:gd name="T18" fmla="*/ 11 w 11"/>
                    <a:gd name="T19" fmla="*/ 5 h 8"/>
                    <a:gd name="T20" fmla="*/ 11 w 11"/>
                    <a:gd name="T21" fmla="*/ 3 h 8"/>
                    <a:gd name="T22" fmla="*/ 11 w 11"/>
                    <a:gd name="T23" fmla="*/ 0 h 8"/>
                    <a:gd name="T24" fmla="*/ 11 w 11"/>
                    <a:gd name="T25" fmla="*/ 0 h 8"/>
                    <a:gd name="T26" fmla="*/ 8 w 11"/>
                    <a:gd name="T27" fmla="*/ 0 h 8"/>
                    <a:gd name="T28" fmla="*/ 5 w 11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8"/>
                    <a:gd name="T47" fmla="*/ 11 w 11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8">
                      <a:moveTo>
                        <a:pt x="5" y="0"/>
                      </a:moveTo>
                      <a:lnTo>
                        <a:pt x="5" y="3"/>
                      </a:lnTo>
                      <a:lnTo>
                        <a:pt x="3" y="3"/>
                      </a:ln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10" name="Freeform 383"/>
                <p:cNvSpPr>
                  <a:spLocks/>
                </p:cNvSpPr>
                <p:nvPr/>
              </p:nvSpPr>
              <p:spPr bwMode="auto">
                <a:xfrm>
                  <a:off x="3846" y="2491"/>
                  <a:ext cx="10" cy="10"/>
                </a:xfrm>
                <a:custGeom>
                  <a:avLst/>
                  <a:gdLst>
                    <a:gd name="T0" fmla="*/ 2 w 10"/>
                    <a:gd name="T1" fmla="*/ 2 h 10"/>
                    <a:gd name="T2" fmla="*/ 2 w 10"/>
                    <a:gd name="T3" fmla="*/ 5 h 10"/>
                    <a:gd name="T4" fmla="*/ 0 w 10"/>
                    <a:gd name="T5" fmla="*/ 5 h 10"/>
                    <a:gd name="T6" fmla="*/ 0 w 10"/>
                    <a:gd name="T7" fmla="*/ 8 h 10"/>
                    <a:gd name="T8" fmla="*/ 0 w 10"/>
                    <a:gd name="T9" fmla="*/ 8 h 10"/>
                    <a:gd name="T10" fmla="*/ 2 w 10"/>
                    <a:gd name="T11" fmla="*/ 10 h 10"/>
                    <a:gd name="T12" fmla="*/ 2 w 10"/>
                    <a:gd name="T13" fmla="*/ 10 h 10"/>
                    <a:gd name="T14" fmla="*/ 5 w 10"/>
                    <a:gd name="T15" fmla="*/ 10 h 10"/>
                    <a:gd name="T16" fmla="*/ 7 w 10"/>
                    <a:gd name="T17" fmla="*/ 8 h 10"/>
                    <a:gd name="T18" fmla="*/ 7 w 10"/>
                    <a:gd name="T19" fmla="*/ 8 h 10"/>
                    <a:gd name="T20" fmla="*/ 10 w 10"/>
                    <a:gd name="T21" fmla="*/ 5 h 10"/>
                    <a:gd name="T22" fmla="*/ 10 w 10"/>
                    <a:gd name="T23" fmla="*/ 2 h 10"/>
                    <a:gd name="T24" fmla="*/ 10 w 10"/>
                    <a:gd name="T25" fmla="*/ 2 h 10"/>
                    <a:gd name="T26" fmla="*/ 7 w 10"/>
                    <a:gd name="T27" fmla="*/ 0 h 10"/>
                    <a:gd name="T28" fmla="*/ 2 w 10"/>
                    <a:gd name="T29" fmla="*/ 2 h 10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10"/>
                    <a:gd name="T47" fmla="*/ 10 w 10"/>
                    <a:gd name="T48" fmla="*/ 10 h 10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10">
                      <a:moveTo>
                        <a:pt x="2" y="2"/>
                      </a:moveTo>
                      <a:lnTo>
                        <a:pt x="2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10"/>
                      </a:lnTo>
                      <a:lnTo>
                        <a:pt x="5" y="10"/>
                      </a:lnTo>
                      <a:lnTo>
                        <a:pt x="7" y="8"/>
                      </a:lnTo>
                      <a:lnTo>
                        <a:pt x="10" y="5"/>
                      </a:lnTo>
                      <a:lnTo>
                        <a:pt x="10" y="2"/>
                      </a:lnTo>
                      <a:lnTo>
                        <a:pt x="7" y="0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11" name="Freeform 384"/>
                <p:cNvSpPr>
                  <a:spLocks/>
                </p:cNvSpPr>
                <p:nvPr/>
              </p:nvSpPr>
              <p:spPr bwMode="auto">
                <a:xfrm>
                  <a:off x="3903" y="2457"/>
                  <a:ext cx="8" cy="8"/>
                </a:xfrm>
                <a:custGeom>
                  <a:avLst/>
                  <a:gdLst>
                    <a:gd name="T0" fmla="*/ 3 w 8"/>
                    <a:gd name="T1" fmla="*/ 2 h 8"/>
                    <a:gd name="T2" fmla="*/ 0 w 8"/>
                    <a:gd name="T3" fmla="*/ 2 h 8"/>
                    <a:gd name="T4" fmla="*/ 0 w 8"/>
                    <a:gd name="T5" fmla="*/ 2 h 8"/>
                    <a:gd name="T6" fmla="*/ 0 w 8"/>
                    <a:gd name="T7" fmla="*/ 5 h 8"/>
                    <a:gd name="T8" fmla="*/ 0 w 8"/>
                    <a:gd name="T9" fmla="*/ 5 h 8"/>
                    <a:gd name="T10" fmla="*/ 3 w 8"/>
                    <a:gd name="T11" fmla="*/ 8 h 8"/>
                    <a:gd name="T12" fmla="*/ 3 w 8"/>
                    <a:gd name="T13" fmla="*/ 8 h 8"/>
                    <a:gd name="T14" fmla="*/ 5 w 8"/>
                    <a:gd name="T15" fmla="*/ 8 h 8"/>
                    <a:gd name="T16" fmla="*/ 8 w 8"/>
                    <a:gd name="T17" fmla="*/ 5 h 8"/>
                    <a:gd name="T18" fmla="*/ 8 w 8"/>
                    <a:gd name="T19" fmla="*/ 5 h 8"/>
                    <a:gd name="T20" fmla="*/ 8 w 8"/>
                    <a:gd name="T21" fmla="*/ 2 h 8"/>
                    <a:gd name="T22" fmla="*/ 8 w 8"/>
                    <a:gd name="T23" fmla="*/ 2 h 8"/>
                    <a:gd name="T24" fmla="*/ 8 w 8"/>
                    <a:gd name="T25" fmla="*/ 0 h 8"/>
                    <a:gd name="T26" fmla="*/ 5 w 8"/>
                    <a:gd name="T27" fmla="*/ 0 h 8"/>
                    <a:gd name="T28" fmla="*/ 3 w 8"/>
                    <a:gd name="T29" fmla="*/ 2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3" y="2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5"/>
                      </a:lnTo>
                      <a:lnTo>
                        <a:pt x="8" y="2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12" name="Freeform 385"/>
                <p:cNvSpPr>
                  <a:spLocks/>
                </p:cNvSpPr>
                <p:nvPr/>
              </p:nvSpPr>
              <p:spPr bwMode="auto">
                <a:xfrm>
                  <a:off x="3893" y="2465"/>
                  <a:ext cx="8" cy="7"/>
                </a:xfrm>
                <a:custGeom>
                  <a:avLst/>
                  <a:gdLst>
                    <a:gd name="T0" fmla="*/ 2 w 8"/>
                    <a:gd name="T1" fmla="*/ 0 h 7"/>
                    <a:gd name="T2" fmla="*/ 2 w 8"/>
                    <a:gd name="T3" fmla="*/ 2 h 7"/>
                    <a:gd name="T4" fmla="*/ 0 w 8"/>
                    <a:gd name="T5" fmla="*/ 2 h 7"/>
                    <a:gd name="T6" fmla="*/ 0 w 8"/>
                    <a:gd name="T7" fmla="*/ 5 h 7"/>
                    <a:gd name="T8" fmla="*/ 0 w 8"/>
                    <a:gd name="T9" fmla="*/ 5 h 7"/>
                    <a:gd name="T10" fmla="*/ 2 w 8"/>
                    <a:gd name="T11" fmla="*/ 7 h 7"/>
                    <a:gd name="T12" fmla="*/ 5 w 8"/>
                    <a:gd name="T13" fmla="*/ 7 h 7"/>
                    <a:gd name="T14" fmla="*/ 5 w 8"/>
                    <a:gd name="T15" fmla="*/ 7 h 7"/>
                    <a:gd name="T16" fmla="*/ 8 w 8"/>
                    <a:gd name="T17" fmla="*/ 5 h 7"/>
                    <a:gd name="T18" fmla="*/ 8 w 8"/>
                    <a:gd name="T19" fmla="*/ 5 h 7"/>
                    <a:gd name="T20" fmla="*/ 8 w 8"/>
                    <a:gd name="T21" fmla="*/ 2 h 7"/>
                    <a:gd name="T22" fmla="*/ 8 w 8"/>
                    <a:gd name="T23" fmla="*/ 2 h 7"/>
                    <a:gd name="T24" fmla="*/ 8 w 8"/>
                    <a:gd name="T25" fmla="*/ 0 h 7"/>
                    <a:gd name="T26" fmla="*/ 5 w 8"/>
                    <a:gd name="T27" fmla="*/ 0 h 7"/>
                    <a:gd name="T28" fmla="*/ 2 w 8"/>
                    <a:gd name="T29" fmla="*/ 0 h 7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7"/>
                    <a:gd name="T47" fmla="*/ 8 w 8"/>
                    <a:gd name="T48" fmla="*/ 7 h 7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7">
                      <a:moveTo>
                        <a:pt x="2" y="0"/>
                      </a:moveTo>
                      <a:lnTo>
                        <a:pt x="2" y="2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2" y="7"/>
                      </a:lnTo>
                      <a:lnTo>
                        <a:pt x="5" y="7"/>
                      </a:lnTo>
                      <a:lnTo>
                        <a:pt x="8" y="5"/>
                      </a:lnTo>
                      <a:lnTo>
                        <a:pt x="8" y="2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13" name="Freeform 386"/>
                <p:cNvSpPr>
                  <a:spLocks/>
                </p:cNvSpPr>
                <p:nvPr/>
              </p:nvSpPr>
              <p:spPr bwMode="auto">
                <a:xfrm>
                  <a:off x="3882" y="2472"/>
                  <a:ext cx="8" cy="8"/>
                </a:xfrm>
                <a:custGeom>
                  <a:avLst/>
                  <a:gdLst>
                    <a:gd name="T0" fmla="*/ 3 w 8"/>
                    <a:gd name="T1" fmla="*/ 3 h 8"/>
                    <a:gd name="T2" fmla="*/ 3 w 8"/>
                    <a:gd name="T3" fmla="*/ 3 h 8"/>
                    <a:gd name="T4" fmla="*/ 0 w 8"/>
                    <a:gd name="T5" fmla="*/ 6 h 8"/>
                    <a:gd name="T6" fmla="*/ 0 w 8"/>
                    <a:gd name="T7" fmla="*/ 6 h 8"/>
                    <a:gd name="T8" fmla="*/ 0 w 8"/>
                    <a:gd name="T9" fmla="*/ 8 h 8"/>
                    <a:gd name="T10" fmla="*/ 3 w 8"/>
                    <a:gd name="T11" fmla="*/ 8 h 8"/>
                    <a:gd name="T12" fmla="*/ 5 w 8"/>
                    <a:gd name="T13" fmla="*/ 8 h 8"/>
                    <a:gd name="T14" fmla="*/ 5 w 8"/>
                    <a:gd name="T15" fmla="*/ 8 h 8"/>
                    <a:gd name="T16" fmla="*/ 8 w 8"/>
                    <a:gd name="T17" fmla="*/ 8 h 8"/>
                    <a:gd name="T18" fmla="*/ 8 w 8"/>
                    <a:gd name="T19" fmla="*/ 6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3 h 8"/>
                    <a:gd name="T26" fmla="*/ 5 w 8"/>
                    <a:gd name="T27" fmla="*/ 0 h 8"/>
                    <a:gd name="T28" fmla="*/ 3 w 8"/>
                    <a:gd name="T29" fmla="*/ 3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3" y="3"/>
                      </a:moveTo>
                      <a:lnTo>
                        <a:pt x="3" y="3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6"/>
                      </a:lnTo>
                      <a:lnTo>
                        <a:pt x="8" y="3"/>
                      </a:lnTo>
                      <a:lnTo>
                        <a:pt x="5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14" name="Freeform 387"/>
                <p:cNvSpPr>
                  <a:spLocks/>
                </p:cNvSpPr>
                <p:nvPr/>
              </p:nvSpPr>
              <p:spPr bwMode="auto">
                <a:xfrm>
                  <a:off x="3869" y="2483"/>
                  <a:ext cx="11" cy="8"/>
                </a:xfrm>
                <a:custGeom>
                  <a:avLst/>
                  <a:gdLst>
                    <a:gd name="T0" fmla="*/ 5 w 11"/>
                    <a:gd name="T1" fmla="*/ 0 h 8"/>
                    <a:gd name="T2" fmla="*/ 5 w 11"/>
                    <a:gd name="T3" fmla="*/ 3 h 8"/>
                    <a:gd name="T4" fmla="*/ 3 w 11"/>
                    <a:gd name="T5" fmla="*/ 3 h 8"/>
                    <a:gd name="T6" fmla="*/ 3 w 11"/>
                    <a:gd name="T7" fmla="*/ 5 h 8"/>
                    <a:gd name="T8" fmla="*/ 0 w 11"/>
                    <a:gd name="T9" fmla="*/ 5 h 8"/>
                    <a:gd name="T10" fmla="*/ 3 w 11"/>
                    <a:gd name="T11" fmla="*/ 8 h 8"/>
                    <a:gd name="T12" fmla="*/ 5 w 11"/>
                    <a:gd name="T13" fmla="*/ 8 h 8"/>
                    <a:gd name="T14" fmla="*/ 8 w 11"/>
                    <a:gd name="T15" fmla="*/ 8 h 8"/>
                    <a:gd name="T16" fmla="*/ 11 w 11"/>
                    <a:gd name="T17" fmla="*/ 5 h 8"/>
                    <a:gd name="T18" fmla="*/ 11 w 11"/>
                    <a:gd name="T19" fmla="*/ 5 h 8"/>
                    <a:gd name="T20" fmla="*/ 11 w 11"/>
                    <a:gd name="T21" fmla="*/ 3 h 8"/>
                    <a:gd name="T22" fmla="*/ 11 w 11"/>
                    <a:gd name="T23" fmla="*/ 3 h 8"/>
                    <a:gd name="T24" fmla="*/ 11 w 11"/>
                    <a:gd name="T25" fmla="*/ 0 h 8"/>
                    <a:gd name="T26" fmla="*/ 8 w 11"/>
                    <a:gd name="T27" fmla="*/ 0 h 8"/>
                    <a:gd name="T28" fmla="*/ 5 w 11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8"/>
                    <a:gd name="T47" fmla="*/ 11 w 11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8">
                      <a:moveTo>
                        <a:pt x="5" y="0"/>
                      </a:moveTo>
                      <a:lnTo>
                        <a:pt x="5" y="3"/>
                      </a:lnTo>
                      <a:lnTo>
                        <a:pt x="3" y="3"/>
                      </a:ln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15" name="Freeform 388"/>
                <p:cNvSpPr>
                  <a:spLocks/>
                </p:cNvSpPr>
                <p:nvPr/>
              </p:nvSpPr>
              <p:spPr bwMode="auto">
                <a:xfrm>
                  <a:off x="3859" y="2493"/>
                  <a:ext cx="10" cy="8"/>
                </a:xfrm>
                <a:custGeom>
                  <a:avLst/>
                  <a:gdLst>
                    <a:gd name="T0" fmla="*/ 2 w 10"/>
                    <a:gd name="T1" fmla="*/ 0 h 8"/>
                    <a:gd name="T2" fmla="*/ 2 w 10"/>
                    <a:gd name="T3" fmla="*/ 3 h 8"/>
                    <a:gd name="T4" fmla="*/ 0 w 10"/>
                    <a:gd name="T5" fmla="*/ 3 h 8"/>
                    <a:gd name="T6" fmla="*/ 0 w 10"/>
                    <a:gd name="T7" fmla="*/ 6 h 8"/>
                    <a:gd name="T8" fmla="*/ 0 w 10"/>
                    <a:gd name="T9" fmla="*/ 6 h 8"/>
                    <a:gd name="T10" fmla="*/ 2 w 10"/>
                    <a:gd name="T11" fmla="*/ 8 h 8"/>
                    <a:gd name="T12" fmla="*/ 2 w 10"/>
                    <a:gd name="T13" fmla="*/ 8 h 8"/>
                    <a:gd name="T14" fmla="*/ 5 w 10"/>
                    <a:gd name="T15" fmla="*/ 8 h 8"/>
                    <a:gd name="T16" fmla="*/ 8 w 10"/>
                    <a:gd name="T17" fmla="*/ 6 h 8"/>
                    <a:gd name="T18" fmla="*/ 8 w 10"/>
                    <a:gd name="T19" fmla="*/ 6 h 8"/>
                    <a:gd name="T20" fmla="*/ 8 w 10"/>
                    <a:gd name="T21" fmla="*/ 3 h 8"/>
                    <a:gd name="T22" fmla="*/ 10 w 10"/>
                    <a:gd name="T23" fmla="*/ 0 h 8"/>
                    <a:gd name="T24" fmla="*/ 10 w 10"/>
                    <a:gd name="T25" fmla="*/ 0 h 8"/>
                    <a:gd name="T26" fmla="*/ 2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2" y="0"/>
                      </a:moveTo>
                      <a:lnTo>
                        <a:pt x="2" y="3"/>
                      </a:ln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8" y="6"/>
                      </a:lnTo>
                      <a:lnTo>
                        <a:pt x="8" y="3"/>
                      </a:lnTo>
                      <a:lnTo>
                        <a:pt x="1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16" name="Freeform 389"/>
                <p:cNvSpPr>
                  <a:spLocks/>
                </p:cNvSpPr>
                <p:nvPr/>
              </p:nvSpPr>
              <p:spPr bwMode="auto">
                <a:xfrm>
                  <a:off x="3914" y="2457"/>
                  <a:ext cx="10" cy="8"/>
                </a:xfrm>
                <a:custGeom>
                  <a:avLst/>
                  <a:gdLst>
                    <a:gd name="T0" fmla="*/ 2 w 10"/>
                    <a:gd name="T1" fmla="*/ 0 h 8"/>
                    <a:gd name="T2" fmla="*/ 2 w 10"/>
                    <a:gd name="T3" fmla="*/ 2 h 8"/>
                    <a:gd name="T4" fmla="*/ 2 w 10"/>
                    <a:gd name="T5" fmla="*/ 2 h 8"/>
                    <a:gd name="T6" fmla="*/ 0 w 10"/>
                    <a:gd name="T7" fmla="*/ 5 h 8"/>
                    <a:gd name="T8" fmla="*/ 0 w 10"/>
                    <a:gd name="T9" fmla="*/ 5 h 8"/>
                    <a:gd name="T10" fmla="*/ 2 w 10"/>
                    <a:gd name="T11" fmla="*/ 5 h 8"/>
                    <a:gd name="T12" fmla="*/ 5 w 10"/>
                    <a:gd name="T13" fmla="*/ 8 h 8"/>
                    <a:gd name="T14" fmla="*/ 7 w 10"/>
                    <a:gd name="T15" fmla="*/ 8 h 8"/>
                    <a:gd name="T16" fmla="*/ 7 w 10"/>
                    <a:gd name="T17" fmla="*/ 5 h 8"/>
                    <a:gd name="T18" fmla="*/ 10 w 10"/>
                    <a:gd name="T19" fmla="*/ 5 h 8"/>
                    <a:gd name="T20" fmla="*/ 10 w 10"/>
                    <a:gd name="T21" fmla="*/ 2 h 8"/>
                    <a:gd name="T22" fmla="*/ 10 w 10"/>
                    <a:gd name="T23" fmla="*/ 2 h 8"/>
                    <a:gd name="T24" fmla="*/ 10 w 10"/>
                    <a:gd name="T25" fmla="*/ 0 h 8"/>
                    <a:gd name="T26" fmla="*/ 2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2" y="0"/>
                      </a:moveTo>
                      <a:lnTo>
                        <a:pt x="2" y="2"/>
                      </a:lnTo>
                      <a:lnTo>
                        <a:pt x="0" y="5"/>
                      </a:lnTo>
                      <a:lnTo>
                        <a:pt x="2" y="5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7" y="5"/>
                      </a:lnTo>
                      <a:lnTo>
                        <a:pt x="10" y="5"/>
                      </a:lnTo>
                      <a:lnTo>
                        <a:pt x="10" y="2"/>
                      </a:lnTo>
                      <a:lnTo>
                        <a:pt x="1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17" name="Freeform 390"/>
                <p:cNvSpPr>
                  <a:spLocks/>
                </p:cNvSpPr>
                <p:nvPr/>
              </p:nvSpPr>
              <p:spPr bwMode="auto">
                <a:xfrm>
                  <a:off x="3906" y="2465"/>
                  <a:ext cx="8" cy="7"/>
                </a:xfrm>
                <a:custGeom>
                  <a:avLst/>
                  <a:gdLst>
                    <a:gd name="T0" fmla="*/ 2 w 8"/>
                    <a:gd name="T1" fmla="*/ 0 h 7"/>
                    <a:gd name="T2" fmla="*/ 0 w 8"/>
                    <a:gd name="T3" fmla="*/ 2 h 7"/>
                    <a:gd name="T4" fmla="*/ 0 w 8"/>
                    <a:gd name="T5" fmla="*/ 2 h 7"/>
                    <a:gd name="T6" fmla="*/ 0 w 8"/>
                    <a:gd name="T7" fmla="*/ 5 h 7"/>
                    <a:gd name="T8" fmla="*/ 0 w 8"/>
                    <a:gd name="T9" fmla="*/ 5 h 7"/>
                    <a:gd name="T10" fmla="*/ 2 w 8"/>
                    <a:gd name="T11" fmla="*/ 7 h 7"/>
                    <a:gd name="T12" fmla="*/ 5 w 8"/>
                    <a:gd name="T13" fmla="*/ 7 h 7"/>
                    <a:gd name="T14" fmla="*/ 5 w 8"/>
                    <a:gd name="T15" fmla="*/ 7 h 7"/>
                    <a:gd name="T16" fmla="*/ 8 w 8"/>
                    <a:gd name="T17" fmla="*/ 5 h 7"/>
                    <a:gd name="T18" fmla="*/ 8 w 8"/>
                    <a:gd name="T19" fmla="*/ 5 h 7"/>
                    <a:gd name="T20" fmla="*/ 8 w 8"/>
                    <a:gd name="T21" fmla="*/ 2 h 7"/>
                    <a:gd name="T22" fmla="*/ 8 w 8"/>
                    <a:gd name="T23" fmla="*/ 2 h 7"/>
                    <a:gd name="T24" fmla="*/ 8 w 8"/>
                    <a:gd name="T25" fmla="*/ 0 h 7"/>
                    <a:gd name="T26" fmla="*/ 5 w 8"/>
                    <a:gd name="T27" fmla="*/ 0 h 7"/>
                    <a:gd name="T28" fmla="*/ 2 w 8"/>
                    <a:gd name="T29" fmla="*/ 0 h 7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7"/>
                    <a:gd name="T47" fmla="*/ 8 w 8"/>
                    <a:gd name="T48" fmla="*/ 7 h 7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7">
                      <a:moveTo>
                        <a:pt x="2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2" y="7"/>
                      </a:lnTo>
                      <a:lnTo>
                        <a:pt x="5" y="7"/>
                      </a:lnTo>
                      <a:lnTo>
                        <a:pt x="8" y="5"/>
                      </a:lnTo>
                      <a:lnTo>
                        <a:pt x="8" y="2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18" name="Freeform 391"/>
                <p:cNvSpPr>
                  <a:spLocks/>
                </p:cNvSpPr>
                <p:nvPr/>
              </p:nvSpPr>
              <p:spPr bwMode="auto">
                <a:xfrm>
                  <a:off x="3895" y="2472"/>
                  <a:ext cx="8" cy="8"/>
                </a:xfrm>
                <a:custGeom>
                  <a:avLst/>
                  <a:gdLst>
                    <a:gd name="T0" fmla="*/ 3 w 8"/>
                    <a:gd name="T1" fmla="*/ 3 h 8"/>
                    <a:gd name="T2" fmla="*/ 3 w 8"/>
                    <a:gd name="T3" fmla="*/ 3 h 8"/>
                    <a:gd name="T4" fmla="*/ 0 w 8"/>
                    <a:gd name="T5" fmla="*/ 6 h 8"/>
                    <a:gd name="T6" fmla="*/ 0 w 8"/>
                    <a:gd name="T7" fmla="*/ 8 h 8"/>
                    <a:gd name="T8" fmla="*/ 0 w 8"/>
                    <a:gd name="T9" fmla="*/ 8 h 8"/>
                    <a:gd name="T10" fmla="*/ 3 w 8"/>
                    <a:gd name="T11" fmla="*/ 8 h 8"/>
                    <a:gd name="T12" fmla="*/ 6 w 8"/>
                    <a:gd name="T13" fmla="*/ 8 h 8"/>
                    <a:gd name="T14" fmla="*/ 6 w 8"/>
                    <a:gd name="T15" fmla="*/ 8 h 8"/>
                    <a:gd name="T16" fmla="*/ 8 w 8"/>
                    <a:gd name="T17" fmla="*/ 8 h 8"/>
                    <a:gd name="T18" fmla="*/ 8 w 8"/>
                    <a:gd name="T19" fmla="*/ 6 h 8"/>
                    <a:gd name="T20" fmla="*/ 8 w 8"/>
                    <a:gd name="T21" fmla="*/ 3 h 8"/>
                    <a:gd name="T22" fmla="*/ 8 w 8"/>
                    <a:gd name="T23" fmla="*/ 3 h 8"/>
                    <a:gd name="T24" fmla="*/ 6 w 8"/>
                    <a:gd name="T25" fmla="*/ 0 h 8"/>
                    <a:gd name="T26" fmla="*/ 3 w 8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3" y="3"/>
                      </a:moveTo>
                      <a:lnTo>
                        <a:pt x="3" y="3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8" y="6"/>
                      </a:lnTo>
                      <a:lnTo>
                        <a:pt x="8" y="3"/>
                      </a:lnTo>
                      <a:lnTo>
                        <a:pt x="6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19" name="Freeform 392"/>
                <p:cNvSpPr>
                  <a:spLocks/>
                </p:cNvSpPr>
                <p:nvPr/>
              </p:nvSpPr>
              <p:spPr bwMode="auto">
                <a:xfrm>
                  <a:off x="3882" y="2483"/>
                  <a:ext cx="11" cy="8"/>
                </a:xfrm>
                <a:custGeom>
                  <a:avLst/>
                  <a:gdLst>
                    <a:gd name="T0" fmla="*/ 5 w 11"/>
                    <a:gd name="T1" fmla="*/ 0 h 8"/>
                    <a:gd name="T2" fmla="*/ 3 w 11"/>
                    <a:gd name="T3" fmla="*/ 3 h 8"/>
                    <a:gd name="T4" fmla="*/ 3 w 11"/>
                    <a:gd name="T5" fmla="*/ 3 h 8"/>
                    <a:gd name="T6" fmla="*/ 3 w 11"/>
                    <a:gd name="T7" fmla="*/ 5 h 8"/>
                    <a:gd name="T8" fmla="*/ 0 w 11"/>
                    <a:gd name="T9" fmla="*/ 5 h 8"/>
                    <a:gd name="T10" fmla="*/ 3 w 11"/>
                    <a:gd name="T11" fmla="*/ 8 h 8"/>
                    <a:gd name="T12" fmla="*/ 5 w 11"/>
                    <a:gd name="T13" fmla="*/ 8 h 8"/>
                    <a:gd name="T14" fmla="*/ 8 w 11"/>
                    <a:gd name="T15" fmla="*/ 8 h 8"/>
                    <a:gd name="T16" fmla="*/ 11 w 11"/>
                    <a:gd name="T17" fmla="*/ 5 h 8"/>
                    <a:gd name="T18" fmla="*/ 11 w 11"/>
                    <a:gd name="T19" fmla="*/ 5 h 8"/>
                    <a:gd name="T20" fmla="*/ 11 w 11"/>
                    <a:gd name="T21" fmla="*/ 3 h 8"/>
                    <a:gd name="T22" fmla="*/ 11 w 11"/>
                    <a:gd name="T23" fmla="*/ 3 h 8"/>
                    <a:gd name="T24" fmla="*/ 11 w 11"/>
                    <a:gd name="T25" fmla="*/ 0 h 8"/>
                    <a:gd name="T26" fmla="*/ 8 w 11"/>
                    <a:gd name="T27" fmla="*/ 0 h 8"/>
                    <a:gd name="T28" fmla="*/ 5 w 11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8"/>
                    <a:gd name="T47" fmla="*/ 11 w 11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8">
                      <a:moveTo>
                        <a:pt x="5" y="0"/>
                      </a:moveTo>
                      <a:lnTo>
                        <a:pt x="3" y="3"/>
                      </a:ln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20" name="Freeform 393"/>
                <p:cNvSpPr>
                  <a:spLocks/>
                </p:cNvSpPr>
                <p:nvPr/>
              </p:nvSpPr>
              <p:spPr bwMode="auto">
                <a:xfrm>
                  <a:off x="3872" y="2493"/>
                  <a:ext cx="10" cy="8"/>
                </a:xfrm>
                <a:custGeom>
                  <a:avLst/>
                  <a:gdLst>
                    <a:gd name="T0" fmla="*/ 2 w 10"/>
                    <a:gd name="T1" fmla="*/ 0 h 8"/>
                    <a:gd name="T2" fmla="*/ 2 w 10"/>
                    <a:gd name="T3" fmla="*/ 3 h 8"/>
                    <a:gd name="T4" fmla="*/ 0 w 10"/>
                    <a:gd name="T5" fmla="*/ 3 h 8"/>
                    <a:gd name="T6" fmla="*/ 0 w 10"/>
                    <a:gd name="T7" fmla="*/ 6 h 8"/>
                    <a:gd name="T8" fmla="*/ 0 w 10"/>
                    <a:gd name="T9" fmla="*/ 6 h 8"/>
                    <a:gd name="T10" fmla="*/ 2 w 10"/>
                    <a:gd name="T11" fmla="*/ 8 h 8"/>
                    <a:gd name="T12" fmla="*/ 5 w 10"/>
                    <a:gd name="T13" fmla="*/ 8 h 8"/>
                    <a:gd name="T14" fmla="*/ 8 w 10"/>
                    <a:gd name="T15" fmla="*/ 8 h 8"/>
                    <a:gd name="T16" fmla="*/ 8 w 10"/>
                    <a:gd name="T17" fmla="*/ 8 h 8"/>
                    <a:gd name="T18" fmla="*/ 10 w 10"/>
                    <a:gd name="T19" fmla="*/ 6 h 8"/>
                    <a:gd name="T20" fmla="*/ 10 w 10"/>
                    <a:gd name="T21" fmla="*/ 3 h 8"/>
                    <a:gd name="T22" fmla="*/ 10 w 10"/>
                    <a:gd name="T23" fmla="*/ 3 h 8"/>
                    <a:gd name="T24" fmla="*/ 10 w 10"/>
                    <a:gd name="T25" fmla="*/ 0 h 8"/>
                    <a:gd name="T26" fmla="*/ 2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2" y="0"/>
                      </a:moveTo>
                      <a:lnTo>
                        <a:pt x="2" y="3"/>
                      </a:ln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6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21" name="Freeform 394"/>
                <p:cNvSpPr>
                  <a:spLocks/>
                </p:cNvSpPr>
                <p:nvPr/>
              </p:nvSpPr>
              <p:spPr bwMode="auto">
                <a:xfrm>
                  <a:off x="3927" y="2457"/>
                  <a:ext cx="8" cy="5"/>
                </a:xfrm>
                <a:custGeom>
                  <a:avLst/>
                  <a:gdLst>
                    <a:gd name="T0" fmla="*/ 2 w 8"/>
                    <a:gd name="T1" fmla="*/ 0 h 5"/>
                    <a:gd name="T2" fmla="*/ 2 w 8"/>
                    <a:gd name="T3" fmla="*/ 2 h 5"/>
                    <a:gd name="T4" fmla="*/ 0 w 8"/>
                    <a:gd name="T5" fmla="*/ 2 h 5"/>
                    <a:gd name="T6" fmla="*/ 0 w 8"/>
                    <a:gd name="T7" fmla="*/ 5 h 5"/>
                    <a:gd name="T8" fmla="*/ 0 w 8"/>
                    <a:gd name="T9" fmla="*/ 5 h 5"/>
                    <a:gd name="T10" fmla="*/ 2 w 8"/>
                    <a:gd name="T11" fmla="*/ 5 h 5"/>
                    <a:gd name="T12" fmla="*/ 5 w 8"/>
                    <a:gd name="T13" fmla="*/ 5 h 5"/>
                    <a:gd name="T14" fmla="*/ 8 w 8"/>
                    <a:gd name="T15" fmla="*/ 5 h 5"/>
                    <a:gd name="T16" fmla="*/ 8 w 8"/>
                    <a:gd name="T17" fmla="*/ 5 h 5"/>
                    <a:gd name="T18" fmla="*/ 8 w 8"/>
                    <a:gd name="T19" fmla="*/ 5 h 5"/>
                    <a:gd name="T20" fmla="*/ 8 w 8"/>
                    <a:gd name="T21" fmla="*/ 2 h 5"/>
                    <a:gd name="T22" fmla="*/ 8 w 8"/>
                    <a:gd name="T23" fmla="*/ 2 h 5"/>
                    <a:gd name="T24" fmla="*/ 8 w 8"/>
                    <a:gd name="T25" fmla="*/ 0 h 5"/>
                    <a:gd name="T26" fmla="*/ 5 w 8"/>
                    <a:gd name="T27" fmla="*/ 0 h 5"/>
                    <a:gd name="T28" fmla="*/ 2 w 8"/>
                    <a:gd name="T29" fmla="*/ 0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5"/>
                    <a:gd name="T47" fmla="*/ 8 w 8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5">
                      <a:moveTo>
                        <a:pt x="2" y="0"/>
                      </a:moveTo>
                      <a:lnTo>
                        <a:pt x="2" y="2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2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8" y="2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22" name="Freeform 395"/>
                <p:cNvSpPr>
                  <a:spLocks/>
                </p:cNvSpPr>
                <p:nvPr/>
              </p:nvSpPr>
              <p:spPr bwMode="auto">
                <a:xfrm>
                  <a:off x="3919" y="2465"/>
                  <a:ext cx="8" cy="7"/>
                </a:xfrm>
                <a:custGeom>
                  <a:avLst/>
                  <a:gdLst>
                    <a:gd name="T0" fmla="*/ 0 w 8"/>
                    <a:gd name="T1" fmla="*/ 0 h 7"/>
                    <a:gd name="T2" fmla="*/ 0 w 8"/>
                    <a:gd name="T3" fmla="*/ 2 h 7"/>
                    <a:gd name="T4" fmla="*/ 0 w 8"/>
                    <a:gd name="T5" fmla="*/ 2 h 7"/>
                    <a:gd name="T6" fmla="*/ 0 w 8"/>
                    <a:gd name="T7" fmla="*/ 5 h 7"/>
                    <a:gd name="T8" fmla="*/ 0 w 8"/>
                    <a:gd name="T9" fmla="*/ 5 h 7"/>
                    <a:gd name="T10" fmla="*/ 2 w 8"/>
                    <a:gd name="T11" fmla="*/ 7 h 7"/>
                    <a:gd name="T12" fmla="*/ 5 w 8"/>
                    <a:gd name="T13" fmla="*/ 7 h 7"/>
                    <a:gd name="T14" fmla="*/ 5 w 8"/>
                    <a:gd name="T15" fmla="*/ 7 h 7"/>
                    <a:gd name="T16" fmla="*/ 8 w 8"/>
                    <a:gd name="T17" fmla="*/ 5 h 7"/>
                    <a:gd name="T18" fmla="*/ 8 w 8"/>
                    <a:gd name="T19" fmla="*/ 5 h 7"/>
                    <a:gd name="T20" fmla="*/ 8 w 8"/>
                    <a:gd name="T21" fmla="*/ 2 h 7"/>
                    <a:gd name="T22" fmla="*/ 8 w 8"/>
                    <a:gd name="T23" fmla="*/ 2 h 7"/>
                    <a:gd name="T24" fmla="*/ 8 w 8"/>
                    <a:gd name="T25" fmla="*/ 0 h 7"/>
                    <a:gd name="T26" fmla="*/ 0 w 8"/>
                    <a:gd name="T27" fmla="*/ 0 h 7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7"/>
                    <a:gd name="T44" fmla="*/ 8 w 8"/>
                    <a:gd name="T45" fmla="*/ 7 h 7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7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2" y="7"/>
                      </a:lnTo>
                      <a:lnTo>
                        <a:pt x="5" y="7"/>
                      </a:lnTo>
                      <a:lnTo>
                        <a:pt x="8" y="5"/>
                      </a:lnTo>
                      <a:lnTo>
                        <a:pt x="8" y="2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23" name="Freeform 396"/>
                <p:cNvSpPr>
                  <a:spLocks/>
                </p:cNvSpPr>
                <p:nvPr/>
              </p:nvSpPr>
              <p:spPr bwMode="auto">
                <a:xfrm>
                  <a:off x="3908" y="2472"/>
                  <a:ext cx="8" cy="8"/>
                </a:xfrm>
                <a:custGeom>
                  <a:avLst/>
                  <a:gdLst>
                    <a:gd name="T0" fmla="*/ 3 w 8"/>
                    <a:gd name="T1" fmla="*/ 3 h 8"/>
                    <a:gd name="T2" fmla="*/ 3 w 8"/>
                    <a:gd name="T3" fmla="*/ 3 h 8"/>
                    <a:gd name="T4" fmla="*/ 0 w 8"/>
                    <a:gd name="T5" fmla="*/ 6 h 8"/>
                    <a:gd name="T6" fmla="*/ 0 w 8"/>
                    <a:gd name="T7" fmla="*/ 8 h 8"/>
                    <a:gd name="T8" fmla="*/ 0 w 8"/>
                    <a:gd name="T9" fmla="*/ 8 h 8"/>
                    <a:gd name="T10" fmla="*/ 3 w 8"/>
                    <a:gd name="T11" fmla="*/ 8 h 8"/>
                    <a:gd name="T12" fmla="*/ 6 w 8"/>
                    <a:gd name="T13" fmla="*/ 8 h 8"/>
                    <a:gd name="T14" fmla="*/ 8 w 8"/>
                    <a:gd name="T15" fmla="*/ 8 h 8"/>
                    <a:gd name="T16" fmla="*/ 8 w 8"/>
                    <a:gd name="T17" fmla="*/ 8 h 8"/>
                    <a:gd name="T18" fmla="*/ 8 w 8"/>
                    <a:gd name="T19" fmla="*/ 6 h 8"/>
                    <a:gd name="T20" fmla="*/ 8 w 8"/>
                    <a:gd name="T21" fmla="*/ 3 h 8"/>
                    <a:gd name="T22" fmla="*/ 8 w 8"/>
                    <a:gd name="T23" fmla="*/ 3 h 8"/>
                    <a:gd name="T24" fmla="*/ 6 w 8"/>
                    <a:gd name="T25" fmla="*/ 0 h 8"/>
                    <a:gd name="T26" fmla="*/ 3 w 8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3" y="3"/>
                      </a:moveTo>
                      <a:lnTo>
                        <a:pt x="3" y="3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8" y="6"/>
                      </a:lnTo>
                      <a:lnTo>
                        <a:pt x="8" y="3"/>
                      </a:lnTo>
                      <a:lnTo>
                        <a:pt x="6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24" name="Freeform 397"/>
                <p:cNvSpPr>
                  <a:spLocks/>
                </p:cNvSpPr>
                <p:nvPr/>
              </p:nvSpPr>
              <p:spPr bwMode="auto">
                <a:xfrm>
                  <a:off x="3898" y="2483"/>
                  <a:ext cx="8" cy="8"/>
                </a:xfrm>
                <a:custGeom>
                  <a:avLst/>
                  <a:gdLst>
                    <a:gd name="T0" fmla="*/ 3 w 8"/>
                    <a:gd name="T1" fmla="*/ 0 h 8"/>
                    <a:gd name="T2" fmla="*/ 3 w 8"/>
                    <a:gd name="T3" fmla="*/ 3 h 8"/>
                    <a:gd name="T4" fmla="*/ 0 w 8"/>
                    <a:gd name="T5" fmla="*/ 5 h 8"/>
                    <a:gd name="T6" fmla="*/ 0 w 8"/>
                    <a:gd name="T7" fmla="*/ 5 h 8"/>
                    <a:gd name="T8" fmla="*/ 0 w 8"/>
                    <a:gd name="T9" fmla="*/ 5 h 8"/>
                    <a:gd name="T10" fmla="*/ 3 w 8"/>
                    <a:gd name="T11" fmla="*/ 8 h 8"/>
                    <a:gd name="T12" fmla="*/ 5 w 8"/>
                    <a:gd name="T13" fmla="*/ 8 h 8"/>
                    <a:gd name="T14" fmla="*/ 5 w 8"/>
                    <a:gd name="T15" fmla="*/ 8 h 8"/>
                    <a:gd name="T16" fmla="*/ 8 w 8"/>
                    <a:gd name="T17" fmla="*/ 8 h 8"/>
                    <a:gd name="T18" fmla="*/ 8 w 8"/>
                    <a:gd name="T19" fmla="*/ 5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5 w 8"/>
                    <a:gd name="T27" fmla="*/ 0 h 8"/>
                    <a:gd name="T28" fmla="*/ 3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25" name="Freeform 398"/>
                <p:cNvSpPr>
                  <a:spLocks/>
                </p:cNvSpPr>
                <p:nvPr/>
              </p:nvSpPr>
              <p:spPr bwMode="auto">
                <a:xfrm>
                  <a:off x="3885" y="2493"/>
                  <a:ext cx="10" cy="8"/>
                </a:xfrm>
                <a:custGeom>
                  <a:avLst/>
                  <a:gdLst>
                    <a:gd name="T0" fmla="*/ 2 w 10"/>
                    <a:gd name="T1" fmla="*/ 0 h 8"/>
                    <a:gd name="T2" fmla="*/ 2 w 10"/>
                    <a:gd name="T3" fmla="*/ 3 h 8"/>
                    <a:gd name="T4" fmla="*/ 2 w 10"/>
                    <a:gd name="T5" fmla="*/ 6 h 8"/>
                    <a:gd name="T6" fmla="*/ 0 w 10"/>
                    <a:gd name="T7" fmla="*/ 6 h 8"/>
                    <a:gd name="T8" fmla="*/ 0 w 10"/>
                    <a:gd name="T9" fmla="*/ 8 h 8"/>
                    <a:gd name="T10" fmla="*/ 2 w 10"/>
                    <a:gd name="T11" fmla="*/ 8 h 8"/>
                    <a:gd name="T12" fmla="*/ 5 w 10"/>
                    <a:gd name="T13" fmla="*/ 8 h 8"/>
                    <a:gd name="T14" fmla="*/ 8 w 10"/>
                    <a:gd name="T15" fmla="*/ 8 h 8"/>
                    <a:gd name="T16" fmla="*/ 10 w 10"/>
                    <a:gd name="T17" fmla="*/ 8 h 8"/>
                    <a:gd name="T18" fmla="*/ 10 w 10"/>
                    <a:gd name="T19" fmla="*/ 6 h 8"/>
                    <a:gd name="T20" fmla="*/ 10 w 10"/>
                    <a:gd name="T21" fmla="*/ 3 h 8"/>
                    <a:gd name="T22" fmla="*/ 10 w 10"/>
                    <a:gd name="T23" fmla="*/ 3 h 8"/>
                    <a:gd name="T24" fmla="*/ 10 w 10"/>
                    <a:gd name="T25" fmla="*/ 0 h 8"/>
                    <a:gd name="T26" fmla="*/ 2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2" y="0"/>
                      </a:moveTo>
                      <a:lnTo>
                        <a:pt x="2" y="3"/>
                      </a:lnTo>
                      <a:lnTo>
                        <a:pt x="2" y="6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26" name="Freeform 399"/>
                <p:cNvSpPr>
                  <a:spLocks/>
                </p:cNvSpPr>
                <p:nvPr/>
              </p:nvSpPr>
              <p:spPr bwMode="auto">
                <a:xfrm>
                  <a:off x="3940" y="2457"/>
                  <a:ext cx="8" cy="5"/>
                </a:xfrm>
                <a:custGeom>
                  <a:avLst/>
                  <a:gdLst>
                    <a:gd name="T0" fmla="*/ 2 w 8"/>
                    <a:gd name="T1" fmla="*/ 0 h 5"/>
                    <a:gd name="T2" fmla="*/ 0 w 8"/>
                    <a:gd name="T3" fmla="*/ 2 h 5"/>
                    <a:gd name="T4" fmla="*/ 0 w 8"/>
                    <a:gd name="T5" fmla="*/ 2 h 5"/>
                    <a:gd name="T6" fmla="*/ 0 w 8"/>
                    <a:gd name="T7" fmla="*/ 5 h 5"/>
                    <a:gd name="T8" fmla="*/ 0 w 8"/>
                    <a:gd name="T9" fmla="*/ 5 h 5"/>
                    <a:gd name="T10" fmla="*/ 2 w 8"/>
                    <a:gd name="T11" fmla="*/ 5 h 5"/>
                    <a:gd name="T12" fmla="*/ 5 w 8"/>
                    <a:gd name="T13" fmla="*/ 5 h 5"/>
                    <a:gd name="T14" fmla="*/ 8 w 8"/>
                    <a:gd name="T15" fmla="*/ 5 h 5"/>
                    <a:gd name="T16" fmla="*/ 8 w 8"/>
                    <a:gd name="T17" fmla="*/ 5 h 5"/>
                    <a:gd name="T18" fmla="*/ 8 w 8"/>
                    <a:gd name="T19" fmla="*/ 5 h 5"/>
                    <a:gd name="T20" fmla="*/ 8 w 8"/>
                    <a:gd name="T21" fmla="*/ 2 h 5"/>
                    <a:gd name="T22" fmla="*/ 8 w 8"/>
                    <a:gd name="T23" fmla="*/ 2 h 5"/>
                    <a:gd name="T24" fmla="*/ 8 w 8"/>
                    <a:gd name="T25" fmla="*/ 0 h 5"/>
                    <a:gd name="T26" fmla="*/ 5 w 8"/>
                    <a:gd name="T27" fmla="*/ 0 h 5"/>
                    <a:gd name="T28" fmla="*/ 2 w 8"/>
                    <a:gd name="T29" fmla="*/ 0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5"/>
                    <a:gd name="T47" fmla="*/ 8 w 8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5">
                      <a:moveTo>
                        <a:pt x="2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2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8" y="2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27" name="Freeform 400"/>
                <p:cNvSpPr>
                  <a:spLocks/>
                </p:cNvSpPr>
                <p:nvPr/>
              </p:nvSpPr>
              <p:spPr bwMode="auto">
                <a:xfrm>
                  <a:off x="3932" y="2465"/>
                  <a:ext cx="8" cy="7"/>
                </a:xfrm>
                <a:custGeom>
                  <a:avLst/>
                  <a:gdLst>
                    <a:gd name="T0" fmla="*/ 0 w 8"/>
                    <a:gd name="T1" fmla="*/ 0 h 7"/>
                    <a:gd name="T2" fmla="*/ 0 w 8"/>
                    <a:gd name="T3" fmla="*/ 2 h 7"/>
                    <a:gd name="T4" fmla="*/ 0 w 8"/>
                    <a:gd name="T5" fmla="*/ 2 h 7"/>
                    <a:gd name="T6" fmla="*/ 0 w 8"/>
                    <a:gd name="T7" fmla="*/ 5 h 7"/>
                    <a:gd name="T8" fmla="*/ 0 w 8"/>
                    <a:gd name="T9" fmla="*/ 5 h 7"/>
                    <a:gd name="T10" fmla="*/ 3 w 8"/>
                    <a:gd name="T11" fmla="*/ 7 h 7"/>
                    <a:gd name="T12" fmla="*/ 5 w 8"/>
                    <a:gd name="T13" fmla="*/ 7 h 7"/>
                    <a:gd name="T14" fmla="*/ 5 w 8"/>
                    <a:gd name="T15" fmla="*/ 7 h 7"/>
                    <a:gd name="T16" fmla="*/ 8 w 8"/>
                    <a:gd name="T17" fmla="*/ 5 h 7"/>
                    <a:gd name="T18" fmla="*/ 8 w 8"/>
                    <a:gd name="T19" fmla="*/ 5 h 7"/>
                    <a:gd name="T20" fmla="*/ 8 w 8"/>
                    <a:gd name="T21" fmla="*/ 2 h 7"/>
                    <a:gd name="T22" fmla="*/ 8 w 8"/>
                    <a:gd name="T23" fmla="*/ 2 h 7"/>
                    <a:gd name="T24" fmla="*/ 8 w 8"/>
                    <a:gd name="T25" fmla="*/ 0 h 7"/>
                    <a:gd name="T26" fmla="*/ 0 w 8"/>
                    <a:gd name="T27" fmla="*/ 0 h 7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7"/>
                    <a:gd name="T44" fmla="*/ 8 w 8"/>
                    <a:gd name="T45" fmla="*/ 7 h 7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7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3" y="7"/>
                      </a:lnTo>
                      <a:lnTo>
                        <a:pt x="5" y="7"/>
                      </a:lnTo>
                      <a:lnTo>
                        <a:pt x="8" y="5"/>
                      </a:lnTo>
                      <a:lnTo>
                        <a:pt x="8" y="2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28" name="Freeform 401"/>
                <p:cNvSpPr>
                  <a:spLocks/>
                </p:cNvSpPr>
                <p:nvPr/>
              </p:nvSpPr>
              <p:spPr bwMode="auto">
                <a:xfrm>
                  <a:off x="3921" y="2472"/>
                  <a:ext cx="8" cy="8"/>
                </a:xfrm>
                <a:custGeom>
                  <a:avLst/>
                  <a:gdLst>
                    <a:gd name="T0" fmla="*/ 3 w 8"/>
                    <a:gd name="T1" fmla="*/ 3 h 8"/>
                    <a:gd name="T2" fmla="*/ 3 w 8"/>
                    <a:gd name="T3" fmla="*/ 6 h 8"/>
                    <a:gd name="T4" fmla="*/ 0 w 8"/>
                    <a:gd name="T5" fmla="*/ 6 h 8"/>
                    <a:gd name="T6" fmla="*/ 0 w 8"/>
                    <a:gd name="T7" fmla="*/ 8 h 8"/>
                    <a:gd name="T8" fmla="*/ 0 w 8"/>
                    <a:gd name="T9" fmla="*/ 8 h 8"/>
                    <a:gd name="T10" fmla="*/ 3 w 8"/>
                    <a:gd name="T11" fmla="*/ 8 h 8"/>
                    <a:gd name="T12" fmla="*/ 6 w 8"/>
                    <a:gd name="T13" fmla="*/ 8 h 8"/>
                    <a:gd name="T14" fmla="*/ 8 w 8"/>
                    <a:gd name="T15" fmla="*/ 8 h 8"/>
                    <a:gd name="T16" fmla="*/ 8 w 8"/>
                    <a:gd name="T17" fmla="*/ 8 h 8"/>
                    <a:gd name="T18" fmla="*/ 8 w 8"/>
                    <a:gd name="T19" fmla="*/ 6 h 8"/>
                    <a:gd name="T20" fmla="*/ 8 w 8"/>
                    <a:gd name="T21" fmla="*/ 3 h 8"/>
                    <a:gd name="T22" fmla="*/ 8 w 8"/>
                    <a:gd name="T23" fmla="*/ 3 h 8"/>
                    <a:gd name="T24" fmla="*/ 6 w 8"/>
                    <a:gd name="T25" fmla="*/ 0 h 8"/>
                    <a:gd name="T26" fmla="*/ 3 w 8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3" y="3"/>
                      </a:moveTo>
                      <a:lnTo>
                        <a:pt x="3" y="6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8" y="6"/>
                      </a:lnTo>
                      <a:lnTo>
                        <a:pt x="8" y="3"/>
                      </a:lnTo>
                      <a:lnTo>
                        <a:pt x="6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29" name="Freeform 402"/>
                <p:cNvSpPr>
                  <a:spLocks/>
                </p:cNvSpPr>
                <p:nvPr/>
              </p:nvSpPr>
              <p:spPr bwMode="auto">
                <a:xfrm>
                  <a:off x="3911" y="2483"/>
                  <a:ext cx="10" cy="8"/>
                </a:xfrm>
                <a:custGeom>
                  <a:avLst/>
                  <a:gdLst>
                    <a:gd name="T0" fmla="*/ 3 w 10"/>
                    <a:gd name="T1" fmla="*/ 0 h 8"/>
                    <a:gd name="T2" fmla="*/ 3 w 10"/>
                    <a:gd name="T3" fmla="*/ 3 h 8"/>
                    <a:gd name="T4" fmla="*/ 0 w 10"/>
                    <a:gd name="T5" fmla="*/ 5 h 8"/>
                    <a:gd name="T6" fmla="*/ 0 w 10"/>
                    <a:gd name="T7" fmla="*/ 5 h 8"/>
                    <a:gd name="T8" fmla="*/ 0 w 10"/>
                    <a:gd name="T9" fmla="*/ 8 h 8"/>
                    <a:gd name="T10" fmla="*/ 3 w 10"/>
                    <a:gd name="T11" fmla="*/ 8 h 8"/>
                    <a:gd name="T12" fmla="*/ 5 w 10"/>
                    <a:gd name="T13" fmla="*/ 8 h 8"/>
                    <a:gd name="T14" fmla="*/ 8 w 10"/>
                    <a:gd name="T15" fmla="*/ 8 h 8"/>
                    <a:gd name="T16" fmla="*/ 8 w 10"/>
                    <a:gd name="T17" fmla="*/ 8 h 8"/>
                    <a:gd name="T18" fmla="*/ 10 w 10"/>
                    <a:gd name="T19" fmla="*/ 5 h 8"/>
                    <a:gd name="T20" fmla="*/ 10 w 10"/>
                    <a:gd name="T21" fmla="*/ 3 h 8"/>
                    <a:gd name="T22" fmla="*/ 10 w 10"/>
                    <a:gd name="T23" fmla="*/ 3 h 8"/>
                    <a:gd name="T24" fmla="*/ 10 w 10"/>
                    <a:gd name="T25" fmla="*/ 0 h 8"/>
                    <a:gd name="T26" fmla="*/ 3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5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30" name="Freeform 403"/>
                <p:cNvSpPr>
                  <a:spLocks/>
                </p:cNvSpPr>
                <p:nvPr/>
              </p:nvSpPr>
              <p:spPr bwMode="auto">
                <a:xfrm>
                  <a:off x="3901" y="2493"/>
                  <a:ext cx="10" cy="8"/>
                </a:xfrm>
                <a:custGeom>
                  <a:avLst/>
                  <a:gdLst>
                    <a:gd name="T0" fmla="*/ 2 w 10"/>
                    <a:gd name="T1" fmla="*/ 0 h 8"/>
                    <a:gd name="T2" fmla="*/ 2 w 10"/>
                    <a:gd name="T3" fmla="*/ 3 h 8"/>
                    <a:gd name="T4" fmla="*/ 0 w 10"/>
                    <a:gd name="T5" fmla="*/ 6 h 8"/>
                    <a:gd name="T6" fmla="*/ 0 w 10"/>
                    <a:gd name="T7" fmla="*/ 8 h 8"/>
                    <a:gd name="T8" fmla="*/ 0 w 10"/>
                    <a:gd name="T9" fmla="*/ 8 h 8"/>
                    <a:gd name="T10" fmla="*/ 2 w 10"/>
                    <a:gd name="T11" fmla="*/ 8 h 8"/>
                    <a:gd name="T12" fmla="*/ 5 w 10"/>
                    <a:gd name="T13" fmla="*/ 8 h 8"/>
                    <a:gd name="T14" fmla="*/ 7 w 10"/>
                    <a:gd name="T15" fmla="*/ 8 h 8"/>
                    <a:gd name="T16" fmla="*/ 7 w 10"/>
                    <a:gd name="T17" fmla="*/ 8 h 8"/>
                    <a:gd name="T18" fmla="*/ 7 w 10"/>
                    <a:gd name="T19" fmla="*/ 6 h 8"/>
                    <a:gd name="T20" fmla="*/ 10 w 10"/>
                    <a:gd name="T21" fmla="*/ 3 h 8"/>
                    <a:gd name="T22" fmla="*/ 10 w 10"/>
                    <a:gd name="T23" fmla="*/ 3 h 8"/>
                    <a:gd name="T24" fmla="*/ 10 w 10"/>
                    <a:gd name="T25" fmla="*/ 0 h 8"/>
                    <a:gd name="T26" fmla="*/ 2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2" y="0"/>
                      </a:moveTo>
                      <a:lnTo>
                        <a:pt x="2" y="3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7" y="6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31" name="Freeform 404"/>
                <p:cNvSpPr>
                  <a:spLocks/>
                </p:cNvSpPr>
                <p:nvPr/>
              </p:nvSpPr>
              <p:spPr bwMode="auto">
                <a:xfrm>
                  <a:off x="3953" y="2457"/>
                  <a:ext cx="8" cy="5"/>
                </a:xfrm>
                <a:custGeom>
                  <a:avLst/>
                  <a:gdLst>
                    <a:gd name="T0" fmla="*/ 2 w 8"/>
                    <a:gd name="T1" fmla="*/ 0 h 5"/>
                    <a:gd name="T2" fmla="*/ 0 w 8"/>
                    <a:gd name="T3" fmla="*/ 2 h 5"/>
                    <a:gd name="T4" fmla="*/ 0 w 8"/>
                    <a:gd name="T5" fmla="*/ 2 h 5"/>
                    <a:gd name="T6" fmla="*/ 0 w 8"/>
                    <a:gd name="T7" fmla="*/ 5 h 5"/>
                    <a:gd name="T8" fmla="*/ 0 w 8"/>
                    <a:gd name="T9" fmla="*/ 5 h 5"/>
                    <a:gd name="T10" fmla="*/ 2 w 8"/>
                    <a:gd name="T11" fmla="*/ 5 h 5"/>
                    <a:gd name="T12" fmla="*/ 5 w 8"/>
                    <a:gd name="T13" fmla="*/ 5 h 5"/>
                    <a:gd name="T14" fmla="*/ 8 w 8"/>
                    <a:gd name="T15" fmla="*/ 5 h 5"/>
                    <a:gd name="T16" fmla="*/ 8 w 8"/>
                    <a:gd name="T17" fmla="*/ 5 h 5"/>
                    <a:gd name="T18" fmla="*/ 8 w 8"/>
                    <a:gd name="T19" fmla="*/ 5 h 5"/>
                    <a:gd name="T20" fmla="*/ 8 w 8"/>
                    <a:gd name="T21" fmla="*/ 2 h 5"/>
                    <a:gd name="T22" fmla="*/ 8 w 8"/>
                    <a:gd name="T23" fmla="*/ 2 h 5"/>
                    <a:gd name="T24" fmla="*/ 8 w 8"/>
                    <a:gd name="T25" fmla="*/ 0 h 5"/>
                    <a:gd name="T26" fmla="*/ 5 w 8"/>
                    <a:gd name="T27" fmla="*/ 0 h 5"/>
                    <a:gd name="T28" fmla="*/ 2 w 8"/>
                    <a:gd name="T29" fmla="*/ 0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5"/>
                    <a:gd name="T47" fmla="*/ 8 w 8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5">
                      <a:moveTo>
                        <a:pt x="2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2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8" y="2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32" name="Freeform 405"/>
                <p:cNvSpPr>
                  <a:spLocks/>
                </p:cNvSpPr>
                <p:nvPr/>
              </p:nvSpPr>
              <p:spPr bwMode="auto">
                <a:xfrm>
                  <a:off x="3945" y="2465"/>
                  <a:ext cx="8" cy="7"/>
                </a:xfrm>
                <a:custGeom>
                  <a:avLst/>
                  <a:gdLst>
                    <a:gd name="T0" fmla="*/ 0 w 8"/>
                    <a:gd name="T1" fmla="*/ 0 h 7"/>
                    <a:gd name="T2" fmla="*/ 0 w 8"/>
                    <a:gd name="T3" fmla="*/ 2 h 7"/>
                    <a:gd name="T4" fmla="*/ 0 w 8"/>
                    <a:gd name="T5" fmla="*/ 2 h 7"/>
                    <a:gd name="T6" fmla="*/ 0 w 8"/>
                    <a:gd name="T7" fmla="*/ 5 h 7"/>
                    <a:gd name="T8" fmla="*/ 0 w 8"/>
                    <a:gd name="T9" fmla="*/ 5 h 7"/>
                    <a:gd name="T10" fmla="*/ 3 w 8"/>
                    <a:gd name="T11" fmla="*/ 7 h 7"/>
                    <a:gd name="T12" fmla="*/ 5 w 8"/>
                    <a:gd name="T13" fmla="*/ 7 h 7"/>
                    <a:gd name="T14" fmla="*/ 8 w 8"/>
                    <a:gd name="T15" fmla="*/ 7 h 7"/>
                    <a:gd name="T16" fmla="*/ 8 w 8"/>
                    <a:gd name="T17" fmla="*/ 5 h 7"/>
                    <a:gd name="T18" fmla="*/ 8 w 8"/>
                    <a:gd name="T19" fmla="*/ 5 h 7"/>
                    <a:gd name="T20" fmla="*/ 8 w 8"/>
                    <a:gd name="T21" fmla="*/ 2 h 7"/>
                    <a:gd name="T22" fmla="*/ 8 w 8"/>
                    <a:gd name="T23" fmla="*/ 2 h 7"/>
                    <a:gd name="T24" fmla="*/ 8 w 8"/>
                    <a:gd name="T25" fmla="*/ 0 h 7"/>
                    <a:gd name="T26" fmla="*/ 0 w 8"/>
                    <a:gd name="T27" fmla="*/ 0 h 7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7"/>
                    <a:gd name="T44" fmla="*/ 8 w 8"/>
                    <a:gd name="T45" fmla="*/ 7 h 7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7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3" y="7"/>
                      </a:lnTo>
                      <a:lnTo>
                        <a:pt x="5" y="7"/>
                      </a:lnTo>
                      <a:lnTo>
                        <a:pt x="8" y="7"/>
                      </a:lnTo>
                      <a:lnTo>
                        <a:pt x="8" y="5"/>
                      </a:lnTo>
                      <a:lnTo>
                        <a:pt x="8" y="2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33" name="Freeform 406"/>
                <p:cNvSpPr>
                  <a:spLocks/>
                </p:cNvSpPr>
                <p:nvPr/>
              </p:nvSpPr>
              <p:spPr bwMode="auto">
                <a:xfrm>
                  <a:off x="3935" y="2472"/>
                  <a:ext cx="10" cy="8"/>
                </a:xfrm>
                <a:custGeom>
                  <a:avLst/>
                  <a:gdLst>
                    <a:gd name="T0" fmla="*/ 2 w 10"/>
                    <a:gd name="T1" fmla="*/ 3 h 8"/>
                    <a:gd name="T2" fmla="*/ 2 w 10"/>
                    <a:gd name="T3" fmla="*/ 6 h 8"/>
                    <a:gd name="T4" fmla="*/ 0 w 10"/>
                    <a:gd name="T5" fmla="*/ 6 h 8"/>
                    <a:gd name="T6" fmla="*/ 0 w 10"/>
                    <a:gd name="T7" fmla="*/ 8 h 8"/>
                    <a:gd name="T8" fmla="*/ 0 w 10"/>
                    <a:gd name="T9" fmla="*/ 8 h 8"/>
                    <a:gd name="T10" fmla="*/ 2 w 10"/>
                    <a:gd name="T11" fmla="*/ 8 h 8"/>
                    <a:gd name="T12" fmla="*/ 5 w 10"/>
                    <a:gd name="T13" fmla="*/ 8 h 8"/>
                    <a:gd name="T14" fmla="*/ 7 w 10"/>
                    <a:gd name="T15" fmla="*/ 8 h 8"/>
                    <a:gd name="T16" fmla="*/ 10 w 10"/>
                    <a:gd name="T17" fmla="*/ 8 h 8"/>
                    <a:gd name="T18" fmla="*/ 10 w 10"/>
                    <a:gd name="T19" fmla="*/ 6 h 8"/>
                    <a:gd name="T20" fmla="*/ 10 w 10"/>
                    <a:gd name="T21" fmla="*/ 3 h 8"/>
                    <a:gd name="T22" fmla="*/ 10 w 10"/>
                    <a:gd name="T23" fmla="*/ 3 h 8"/>
                    <a:gd name="T24" fmla="*/ 7 w 10"/>
                    <a:gd name="T25" fmla="*/ 0 h 8"/>
                    <a:gd name="T26" fmla="*/ 2 w 10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2" y="3"/>
                      </a:moveTo>
                      <a:lnTo>
                        <a:pt x="2" y="6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10" y="3"/>
                      </a:lnTo>
                      <a:lnTo>
                        <a:pt x="7" y="0"/>
                      </a:lnTo>
                      <a:lnTo>
                        <a:pt x="2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34" name="Freeform 407"/>
                <p:cNvSpPr>
                  <a:spLocks/>
                </p:cNvSpPr>
                <p:nvPr/>
              </p:nvSpPr>
              <p:spPr bwMode="auto">
                <a:xfrm>
                  <a:off x="3924" y="2483"/>
                  <a:ext cx="11" cy="8"/>
                </a:xfrm>
                <a:custGeom>
                  <a:avLst/>
                  <a:gdLst>
                    <a:gd name="T0" fmla="*/ 3 w 11"/>
                    <a:gd name="T1" fmla="*/ 3 h 8"/>
                    <a:gd name="T2" fmla="*/ 3 w 11"/>
                    <a:gd name="T3" fmla="*/ 3 h 8"/>
                    <a:gd name="T4" fmla="*/ 3 w 11"/>
                    <a:gd name="T5" fmla="*/ 5 h 8"/>
                    <a:gd name="T6" fmla="*/ 3 w 11"/>
                    <a:gd name="T7" fmla="*/ 8 h 8"/>
                    <a:gd name="T8" fmla="*/ 0 w 11"/>
                    <a:gd name="T9" fmla="*/ 8 h 8"/>
                    <a:gd name="T10" fmla="*/ 8 w 11"/>
                    <a:gd name="T11" fmla="*/ 8 h 8"/>
                    <a:gd name="T12" fmla="*/ 11 w 11"/>
                    <a:gd name="T13" fmla="*/ 8 h 8"/>
                    <a:gd name="T14" fmla="*/ 11 w 11"/>
                    <a:gd name="T15" fmla="*/ 8 h 8"/>
                    <a:gd name="T16" fmla="*/ 11 w 11"/>
                    <a:gd name="T17" fmla="*/ 5 h 8"/>
                    <a:gd name="T18" fmla="*/ 11 w 11"/>
                    <a:gd name="T19" fmla="*/ 3 h 8"/>
                    <a:gd name="T20" fmla="*/ 11 w 11"/>
                    <a:gd name="T21" fmla="*/ 3 h 8"/>
                    <a:gd name="T22" fmla="*/ 11 w 11"/>
                    <a:gd name="T23" fmla="*/ 0 h 8"/>
                    <a:gd name="T24" fmla="*/ 8 w 11"/>
                    <a:gd name="T25" fmla="*/ 0 h 8"/>
                    <a:gd name="T26" fmla="*/ 3 w 11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3" y="3"/>
                      </a:moveTo>
                      <a:lnTo>
                        <a:pt x="3" y="3"/>
                      </a:lnTo>
                      <a:lnTo>
                        <a:pt x="3" y="5"/>
                      </a:lnTo>
                      <a:lnTo>
                        <a:pt x="3" y="8"/>
                      </a:lnTo>
                      <a:lnTo>
                        <a:pt x="0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35" name="Freeform 408"/>
                <p:cNvSpPr>
                  <a:spLocks/>
                </p:cNvSpPr>
                <p:nvPr/>
              </p:nvSpPr>
              <p:spPr bwMode="auto">
                <a:xfrm>
                  <a:off x="3914" y="2493"/>
                  <a:ext cx="10" cy="11"/>
                </a:xfrm>
                <a:custGeom>
                  <a:avLst/>
                  <a:gdLst>
                    <a:gd name="T0" fmla="*/ 2 w 10"/>
                    <a:gd name="T1" fmla="*/ 3 h 11"/>
                    <a:gd name="T2" fmla="*/ 2 w 10"/>
                    <a:gd name="T3" fmla="*/ 3 h 11"/>
                    <a:gd name="T4" fmla="*/ 2 w 10"/>
                    <a:gd name="T5" fmla="*/ 6 h 11"/>
                    <a:gd name="T6" fmla="*/ 0 w 10"/>
                    <a:gd name="T7" fmla="*/ 8 h 11"/>
                    <a:gd name="T8" fmla="*/ 0 w 10"/>
                    <a:gd name="T9" fmla="*/ 8 h 11"/>
                    <a:gd name="T10" fmla="*/ 5 w 10"/>
                    <a:gd name="T11" fmla="*/ 11 h 11"/>
                    <a:gd name="T12" fmla="*/ 7 w 10"/>
                    <a:gd name="T13" fmla="*/ 11 h 11"/>
                    <a:gd name="T14" fmla="*/ 10 w 10"/>
                    <a:gd name="T15" fmla="*/ 11 h 11"/>
                    <a:gd name="T16" fmla="*/ 10 w 10"/>
                    <a:gd name="T17" fmla="*/ 8 h 11"/>
                    <a:gd name="T18" fmla="*/ 10 w 10"/>
                    <a:gd name="T19" fmla="*/ 6 h 11"/>
                    <a:gd name="T20" fmla="*/ 10 w 10"/>
                    <a:gd name="T21" fmla="*/ 3 h 11"/>
                    <a:gd name="T22" fmla="*/ 10 w 10"/>
                    <a:gd name="T23" fmla="*/ 3 h 11"/>
                    <a:gd name="T24" fmla="*/ 10 w 10"/>
                    <a:gd name="T25" fmla="*/ 0 h 11"/>
                    <a:gd name="T26" fmla="*/ 7 w 10"/>
                    <a:gd name="T27" fmla="*/ 0 h 11"/>
                    <a:gd name="T28" fmla="*/ 2 w 10"/>
                    <a:gd name="T29" fmla="*/ 3 h 1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11"/>
                    <a:gd name="T47" fmla="*/ 10 w 10"/>
                    <a:gd name="T48" fmla="*/ 11 h 1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11">
                      <a:moveTo>
                        <a:pt x="2" y="3"/>
                      </a:moveTo>
                      <a:lnTo>
                        <a:pt x="2" y="3"/>
                      </a:lnTo>
                      <a:lnTo>
                        <a:pt x="2" y="6"/>
                      </a:lnTo>
                      <a:lnTo>
                        <a:pt x="0" y="8"/>
                      </a:lnTo>
                      <a:lnTo>
                        <a:pt x="5" y="11"/>
                      </a:lnTo>
                      <a:lnTo>
                        <a:pt x="7" y="11"/>
                      </a:lnTo>
                      <a:lnTo>
                        <a:pt x="10" y="11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7" y="0"/>
                      </a:lnTo>
                      <a:lnTo>
                        <a:pt x="2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36" name="Freeform 409"/>
                <p:cNvSpPr>
                  <a:spLocks/>
                </p:cNvSpPr>
                <p:nvPr/>
              </p:nvSpPr>
              <p:spPr bwMode="auto">
                <a:xfrm>
                  <a:off x="3966" y="2457"/>
                  <a:ext cx="10" cy="5"/>
                </a:xfrm>
                <a:custGeom>
                  <a:avLst/>
                  <a:gdLst>
                    <a:gd name="T0" fmla="*/ 3 w 10"/>
                    <a:gd name="T1" fmla="*/ 0 h 5"/>
                    <a:gd name="T2" fmla="*/ 0 w 10"/>
                    <a:gd name="T3" fmla="*/ 2 h 5"/>
                    <a:gd name="T4" fmla="*/ 0 w 10"/>
                    <a:gd name="T5" fmla="*/ 2 h 5"/>
                    <a:gd name="T6" fmla="*/ 0 w 10"/>
                    <a:gd name="T7" fmla="*/ 5 h 5"/>
                    <a:gd name="T8" fmla="*/ 0 w 10"/>
                    <a:gd name="T9" fmla="*/ 5 h 5"/>
                    <a:gd name="T10" fmla="*/ 3 w 10"/>
                    <a:gd name="T11" fmla="*/ 5 h 5"/>
                    <a:gd name="T12" fmla="*/ 5 w 10"/>
                    <a:gd name="T13" fmla="*/ 5 h 5"/>
                    <a:gd name="T14" fmla="*/ 8 w 10"/>
                    <a:gd name="T15" fmla="*/ 5 h 5"/>
                    <a:gd name="T16" fmla="*/ 10 w 10"/>
                    <a:gd name="T17" fmla="*/ 5 h 5"/>
                    <a:gd name="T18" fmla="*/ 10 w 10"/>
                    <a:gd name="T19" fmla="*/ 5 h 5"/>
                    <a:gd name="T20" fmla="*/ 8 w 10"/>
                    <a:gd name="T21" fmla="*/ 2 h 5"/>
                    <a:gd name="T22" fmla="*/ 8 w 10"/>
                    <a:gd name="T23" fmla="*/ 2 h 5"/>
                    <a:gd name="T24" fmla="*/ 8 w 10"/>
                    <a:gd name="T25" fmla="*/ 0 h 5"/>
                    <a:gd name="T26" fmla="*/ 5 w 10"/>
                    <a:gd name="T27" fmla="*/ 0 h 5"/>
                    <a:gd name="T28" fmla="*/ 3 w 10"/>
                    <a:gd name="T29" fmla="*/ 0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5"/>
                    <a:gd name="T47" fmla="*/ 10 w 10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5">
                      <a:moveTo>
                        <a:pt x="3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8" y="2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37" name="Freeform 410"/>
                <p:cNvSpPr>
                  <a:spLocks/>
                </p:cNvSpPr>
                <p:nvPr/>
              </p:nvSpPr>
              <p:spPr bwMode="auto">
                <a:xfrm>
                  <a:off x="3958" y="2465"/>
                  <a:ext cx="11" cy="7"/>
                </a:xfrm>
                <a:custGeom>
                  <a:avLst/>
                  <a:gdLst>
                    <a:gd name="T0" fmla="*/ 3 w 11"/>
                    <a:gd name="T1" fmla="*/ 0 h 7"/>
                    <a:gd name="T2" fmla="*/ 0 w 11"/>
                    <a:gd name="T3" fmla="*/ 2 h 7"/>
                    <a:gd name="T4" fmla="*/ 0 w 11"/>
                    <a:gd name="T5" fmla="*/ 2 h 7"/>
                    <a:gd name="T6" fmla="*/ 0 w 11"/>
                    <a:gd name="T7" fmla="*/ 5 h 7"/>
                    <a:gd name="T8" fmla="*/ 0 w 11"/>
                    <a:gd name="T9" fmla="*/ 5 h 7"/>
                    <a:gd name="T10" fmla="*/ 3 w 11"/>
                    <a:gd name="T11" fmla="*/ 7 h 7"/>
                    <a:gd name="T12" fmla="*/ 5 w 11"/>
                    <a:gd name="T13" fmla="*/ 7 h 7"/>
                    <a:gd name="T14" fmla="*/ 8 w 11"/>
                    <a:gd name="T15" fmla="*/ 7 h 7"/>
                    <a:gd name="T16" fmla="*/ 11 w 11"/>
                    <a:gd name="T17" fmla="*/ 5 h 7"/>
                    <a:gd name="T18" fmla="*/ 11 w 11"/>
                    <a:gd name="T19" fmla="*/ 5 h 7"/>
                    <a:gd name="T20" fmla="*/ 8 w 11"/>
                    <a:gd name="T21" fmla="*/ 2 h 7"/>
                    <a:gd name="T22" fmla="*/ 8 w 11"/>
                    <a:gd name="T23" fmla="*/ 2 h 7"/>
                    <a:gd name="T24" fmla="*/ 8 w 11"/>
                    <a:gd name="T25" fmla="*/ 0 h 7"/>
                    <a:gd name="T26" fmla="*/ 5 w 11"/>
                    <a:gd name="T27" fmla="*/ 0 h 7"/>
                    <a:gd name="T28" fmla="*/ 3 w 11"/>
                    <a:gd name="T29" fmla="*/ 0 h 7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7"/>
                    <a:gd name="T47" fmla="*/ 11 w 11"/>
                    <a:gd name="T48" fmla="*/ 7 h 7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7">
                      <a:moveTo>
                        <a:pt x="3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3" y="7"/>
                      </a:lnTo>
                      <a:lnTo>
                        <a:pt x="5" y="7"/>
                      </a:lnTo>
                      <a:lnTo>
                        <a:pt x="8" y="7"/>
                      </a:lnTo>
                      <a:lnTo>
                        <a:pt x="11" y="5"/>
                      </a:lnTo>
                      <a:lnTo>
                        <a:pt x="8" y="2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38" name="Freeform 411"/>
                <p:cNvSpPr>
                  <a:spLocks/>
                </p:cNvSpPr>
                <p:nvPr/>
              </p:nvSpPr>
              <p:spPr bwMode="auto">
                <a:xfrm>
                  <a:off x="3950" y="2475"/>
                  <a:ext cx="8" cy="5"/>
                </a:xfrm>
                <a:custGeom>
                  <a:avLst/>
                  <a:gdLst>
                    <a:gd name="T0" fmla="*/ 0 w 8"/>
                    <a:gd name="T1" fmla="*/ 0 h 5"/>
                    <a:gd name="T2" fmla="*/ 0 w 8"/>
                    <a:gd name="T3" fmla="*/ 3 h 5"/>
                    <a:gd name="T4" fmla="*/ 0 w 8"/>
                    <a:gd name="T5" fmla="*/ 3 h 5"/>
                    <a:gd name="T6" fmla="*/ 0 w 8"/>
                    <a:gd name="T7" fmla="*/ 5 h 5"/>
                    <a:gd name="T8" fmla="*/ 0 w 8"/>
                    <a:gd name="T9" fmla="*/ 5 h 5"/>
                    <a:gd name="T10" fmla="*/ 3 w 8"/>
                    <a:gd name="T11" fmla="*/ 5 h 5"/>
                    <a:gd name="T12" fmla="*/ 5 w 8"/>
                    <a:gd name="T13" fmla="*/ 5 h 5"/>
                    <a:gd name="T14" fmla="*/ 8 w 8"/>
                    <a:gd name="T15" fmla="*/ 5 h 5"/>
                    <a:gd name="T16" fmla="*/ 8 w 8"/>
                    <a:gd name="T17" fmla="*/ 5 h 5"/>
                    <a:gd name="T18" fmla="*/ 8 w 8"/>
                    <a:gd name="T19" fmla="*/ 5 h 5"/>
                    <a:gd name="T20" fmla="*/ 8 w 8"/>
                    <a:gd name="T21" fmla="*/ 3 h 5"/>
                    <a:gd name="T22" fmla="*/ 8 w 8"/>
                    <a:gd name="T23" fmla="*/ 0 h 5"/>
                    <a:gd name="T24" fmla="*/ 8 w 8"/>
                    <a:gd name="T25" fmla="*/ 0 h 5"/>
                    <a:gd name="T26" fmla="*/ 0 w 8"/>
                    <a:gd name="T27" fmla="*/ 0 h 5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5"/>
                    <a:gd name="T44" fmla="*/ 8 w 8"/>
                    <a:gd name="T45" fmla="*/ 5 h 5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5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39" name="Freeform 412"/>
                <p:cNvSpPr>
                  <a:spLocks/>
                </p:cNvSpPr>
                <p:nvPr/>
              </p:nvSpPr>
              <p:spPr bwMode="auto">
                <a:xfrm>
                  <a:off x="3940" y="2483"/>
                  <a:ext cx="10" cy="8"/>
                </a:xfrm>
                <a:custGeom>
                  <a:avLst/>
                  <a:gdLst>
                    <a:gd name="T0" fmla="*/ 2 w 10"/>
                    <a:gd name="T1" fmla="*/ 3 h 8"/>
                    <a:gd name="T2" fmla="*/ 2 w 10"/>
                    <a:gd name="T3" fmla="*/ 3 h 8"/>
                    <a:gd name="T4" fmla="*/ 0 w 10"/>
                    <a:gd name="T5" fmla="*/ 5 h 8"/>
                    <a:gd name="T6" fmla="*/ 0 w 10"/>
                    <a:gd name="T7" fmla="*/ 8 h 8"/>
                    <a:gd name="T8" fmla="*/ 0 w 10"/>
                    <a:gd name="T9" fmla="*/ 8 h 8"/>
                    <a:gd name="T10" fmla="*/ 2 w 10"/>
                    <a:gd name="T11" fmla="*/ 8 h 8"/>
                    <a:gd name="T12" fmla="*/ 5 w 10"/>
                    <a:gd name="T13" fmla="*/ 8 h 8"/>
                    <a:gd name="T14" fmla="*/ 8 w 10"/>
                    <a:gd name="T15" fmla="*/ 8 h 8"/>
                    <a:gd name="T16" fmla="*/ 10 w 10"/>
                    <a:gd name="T17" fmla="*/ 8 h 8"/>
                    <a:gd name="T18" fmla="*/ 10 w 10"/>
                    <a:gd name="T19" fmla="*/ 5 h 8"/>
                    <a:gd name="T20" fmla="*/ 10 w 10"/>
                    <a:gd name="T21" fmla="*/ 3 h 8"/>
                    <a:gd name="T22" fmla="*/ 10 w 10"/>
                    <a:gd name="T23" fmla="*/ 3 h 8"/>
                    <a:gd name="T24" fmla="*/ 10 w 10"/>
                    <a:gd name="T25" fmla="*/ 0 h 8"/>
                    <a:gd name="T26" fmla="*/ 8 w 10"/>
                    <a:gd name="T27" fmla="*/ 0 h 8"/>
                    <a:gd name="T28" fmla="*/ 2 w 10"/>
                    <a:gd name="T29" fmla="*/ 3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8"/>
                    <a:gd name="T47" fmla="*/ 10 w 10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8">
                      <a:moveTo>
                        <a:pt x="2" y="3"/>
                      </a:moveTo>
                      <a:lnTo>
                        <a:pt x="2" y="3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2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40" name="Freeform 413"/>
                <p:cNvSpPr>
                  <a:spLocks/>
                </p:cNvSpPr>
                <p:nvPr/>
              </p:nvSpPr>
              <p:spPr bwMode="auto">
                <a:xfrm>
                  <a:off x="3929" y="2493"/>
                  <a:ext cx="11" cy="11"/>
                </a:xfrm>
                <a:custGeom>
                  <a:avLst/>
                  <a:gdLst>
                    <a:gd name="T0" fmla="*/ 3 w 11"/>
                    <a:gd name="T1" fmla="*/ 3 h 11"/>
                    <a:gd name="T2" fmla="*/ 3 w 11"/>
                    <a:gd name="T3" fmla="*/ 6 h 11"/>
                    <a:gd name="T4" fmla="*/ 0 w 11"/>
                    <a:gd name="T5" fmla="*/ 6 h 11"/>
                    <a:gd name="T6" fmla="*/ 0 w 11"/>
                    <a:gd name="T7" fmla="*/ 8 h 11"/>
                    <a:gd name="T8" fmla="*/ 0 w 11"/>
                    <a:gd name="T9" fmla="*/ 8 h 11"/>
                    <a:gd name="T10" fmla="*/ 6 w 11"/>
                    <a:gd name="T11" fmla="*/ 11 h 11"/>
                    <a:gd name="T12" fmla="*/ 8 w 11"/>
                    <a:gd name="T13" fmla="*/ 11 h 11"/>
                    <a:gd name="T14" fmla="*/ 11 w 11"/>
                    <a:gd name="T15" fmla="*/ 11 h 11"/>
                    <a:gd name="T16" fmla="*/ 11 w 11"/>
                    <a:gd name="T17" fmla="*/ 8 h 11"/>
                    <a:gd name="T18" fmla="*/ 11 w 11"/>
                    <a:gd name="T19" fmla="*/ 8 h 11"/>
                    <a:gd name="T20" fmla="*/ 11 w 11"/>
                    <a:gd name="T21" fmla="*/ 6 h 11"/>
                    <a:gd name="T22" fmla="*/ 11 w 11"/>
                    <a:gd name="T23" fmla="*/ 3 h 11"/>
                    <a:gd name="T24" fmla="*/ 11 w 11"/>
                    <a:gd name="T25" fmla="*/ 3 h 11"/>
                    <a:gd name="T26" fmla="*/ 8 w 11"/>
                    <a:gd name="T27" fmla="*/ 0 h 11"/>
                    <a:gd name="T28" fmla="*/ 3 w 11"/>
                    <a:gd name="T29" fmla="*/ 3 h 1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11"/>
                    <a:gd name="T47" fmla="*/ 11 w 11"/>
                    <a:gd name="T48" fmla="*/ 11 h 1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11">
                      <a:moveTo>
                        <a:pt x="3" y="3"/>
                      </a:moveTo>
                      <a:lnTo>
                        <a:pt x="3" y="6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6" y="11"/>
                      </a:lnTo>
                      <a:lnTo>
                        <a:pt x="8" y="11"/>
                      </a:lnTo>
                      <a:lnTo>
                        <a:pt x="11" y="11"/>
                      </a:lnTo>
                      <a:lnTo>
                        <a:pt x="11" y="8"/>
                      </a:lnTo>
                      <a:lnTo>
                        <a:pt x="11" y="6"/>
                      </a:lnTo>
                      <a:lnTo>
                        <a:pt x="11" y="3"/>
                      </a:lnTo>
                      <a:lnTo>
                        <a:pt x="8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41" name="Freeform 414"/>
                <p:cNvSpPr>
                  <a:spLocks/>
                </p:cNvSpPr>
                <p:nvPr/>
              </p:nvSpPr>
              <p:spPr bwMode="auto">
                <a:xfrm>
                  <a:off x="3979" y="2457"/>
                  <a:ext cx="10" cy="5"/>
                </a:xfrm>
                <a:custGeom>
                  <a:avLst/>
                  <a:gdLst>
                    <a:gd name="T0" fmla="*/ 3 w 10"/>
                    <a:gd name="T1" fmla="*/ 0 h 5"/>
                    <a:gd name="T2" fmla="*/ 3 w 10"/>
                    <a:gd name="T3" fmla="*/ 2 h 5"/>
                    <a:gd name="T4" fmla="*/ 3 w 10"/>
                    <a:gd name="T5" fmla="*/ 2 h 5"/>
                    <a:gd name="T6" fmla="*/ 0 w 10"/>
                    <a:gd name="T7" fmla="*/ 5 h 5"/>
                    <a:gd name="T8" fmla="*/ 0 w 10"/>
                    <a:gd name="T9" fmla="*/ 5 h 5"/>
                    <a:gd name="T10" fmla="*/ 8 w 10"/>
                    <a:gd name="T11" fmla="*/ 5 h 5"/>
                    <a:gd name="T12" fmla="*/ 10 w 10"/>
                    <a:gd name="T13" fmla="*/ 5 h 5"/>
                    <a:gd name="T14" fmla="*/ 10 w 10"/>
                    <a:gd name="T15" fmla="*/ 5 h 5"/>
                    <a:gd name="T16" fmla="*/ 10 w 10"/>
                    <a:gd name="T17" fmla="*/ 5 h 5"/>
                    <a:gd name="T18" fmla="*/ 10 w 10"/>
                    <a:gd name="T19" fmla="*/ 2 h 5"/>
                    <a:gd name="T20" fmla="*/ 10 w 10"/>
                    <a:gd name="T21" fmla="*/ 0 h 5"/>
                    <a:gd name="T22" fmla="*/ 8 w 10"/>
                    <a:gd name="T23" fmla="*/ 0 h 5"/>
                    <a:gd name="T24" fmla="*/ 5 w 10"/>
                    <a:gd name="T25" fmla="*/ 0 h 5"/>
                    <a:gd name="T26" fmla="*/ 3 w 10"/>
                    <a:gd name="T27" fmla="*/ 0 h 5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5"/>
                    <a:gd name="T44" fmla="*/ 10 w 10"/>
                    <a:gd name="T45" fmla="*/ 5 h 5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5">
                      <a:moveTo>
                        <a:pt x="3" y="0"/>
                      </a:moveTo>
                      <a:lnTo>
                        <a:pt x="3" y="2"/>
                      </a:lnTo>
                      <a:lnTo>
                        <a:pt x="0" y="5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10" y="2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42" name="Freeform 415"/>
                <p:cNvSpPr>
                  <a:spLocks/>
                </p:cNvSpPr>
                <p:nvPr/>
              </p:nvSpPr>
              <p:spPr bwMode="auto">
                <a:xfrm>
                  <a:off x="3974" y="2465"/>
                  <a:ext cx="8" cy="7"/>
                </a:xfrm>
                <a:custGeom>
                  <a:avLst/>
                  <a:gdLst>
                    <a:gd name="T0" fmla="*/ 0 w 8"/>
                    <a:gd name="T1" fmla="*/ 0 h 7"/>
                    <a:gd name="T2" fmla="*/ 0 w 8"/>
                    <a:gd name="T3" fmla="*/ 2 h 7"/>
                    <a:gd name="T4" fmla="*/ 0 w 8"/>
                    <a:gd name="T5" fmla="*/ 2 h 7"/>
                    <a:gd name="T6" fmla="*/ 0 w 8"/>
                    <a:gd name="T7" fmla="*/ 5 h 7"/>
                    <a:gd name="T8" fmla="*/ 0 w 8"/>
                    <a:gd name="T9" fmla="*/ 5 h 7"/>
                    <a:gd name="T10" fmla="*/ 2 w 8"/>
                    <a:gd name="T11" fmla="*/ 7 h 7"/>
                    <a:gd name="T12" fmla="*/ 5 w 8"/>
                    <a:gd name="T13" fmla="*/ 7 h 7"/>
                    <a:gd name="T14" fmla="*/ 8 w 8"/>
                    <a:gd name="T15" fmla="*/ 7 h 7"/>
                    <a:gd name="T16" fmla="*/ 8 w 8"/>
                    <a:gd name="T17" fmla="*/ 5 h 7"/>
                    <a:gd name="T18" fmla="*/ 8 w 8"/>
                    <a:gd name="T19" fmla="*/ 5 h 7"/>
                    <a:gd name="T20" fmla="*/ 8 w 8"/>
                    <a:gd name="T21" fmla="*/ 2 h 7"/>
                    <a:gd name="T22" fmla="*/ 8 w 8"/>
                    <a:gd name="T23" fmla="*/ 2 h 7"/>
                    <a:gd name="T24" fmla="*/ 8 w 8"/>
                    <a:gd name="T25" fmla="*/ 0 h 7"/>
                    <a:gd name="T26" fmla="*/ 0 w 8"/>
                    <a:gd name="T27" fmla="*/ 0 h 7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7"/>
                    <a:gd name="T44" fmla="*/ 8 w 8"/>
                    <a:gd name="T45" fmla="*/ 7 h 7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7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2" y="7"/>
                      </a:lnTo>
                      <a:lnTo>
                        <a:pt x="5" y="7"/>
                      </a:lnTo>
                      <a:lnTo>
                        <a:pt x="8" y="7"/>
                      </a:lnTo>
                      <a:lnTo>
                        <a:pt x="8" y="5"/>
                      </a:lnTo>
                      <a:lnTo>
                        <a:pt x="8" y="2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43" name="Freeform 416"/>
                <p:cNvSpPr>
                  <a:spLocks/>
                </p:cNvSpPr>
                <p:nvPr/>
              </p:nvSpPr>
              <p:spPr bwMode="auto">
                <a:xfrm>
                  <a:off x="3963" y="2475"/>
                  <a:ext cx="11" cy="8"/>
                </a:xfrm>
                <a:custGeom>
                  <a:avLst/>
                  <a:gdLst>
                    <a:gd name="T0" fmla="*/ 3 w 11"/>
                    <a:gd name="T1" fmla="*/ 0 h 8"/>
                    <a:gd name="T2" fmla="*/ 3 w 11"/>
                    <a:gd name="T3" fmla="*/ 3 h 8"/>
                    <a:gd name="T4" fmla="*/ 0 w 11"/>
                    <a:gd name="T5" fmla="*/ 3 h 8"/>
                    <a:gd name="T6" fmla="*/ 0 w 11"/>
                    <a:gd name="T7" fmla="*/ 5 h 8"/>
                    <a:gd name="T8" fmla="*/ 0 w 11"/>
                    <a:gd name="T9" fmla="*/ 5 h 8"/>
                    <a:gd name="T10" fmla="*/ 6 w 11"/>
                    <a:gd name="T11" fmla="*/ 5 h 8"/>
                    <a:gd name="T12" fmla="*/ 8 w 11"/>
                    <a:gd name="T13" fmla="*/ 8 h 8"/>
                    <a:gd name="T14" fmla="*/ 11 w 11"/>
                    <a:gd name="T15" fmla="*/ 8 h 8"/>
                    <a:gd name="T16" fmla="*/ 11 w 11"/>
                    <a:gd name="T17" fmla="*/ 5 h 8"/>
                    <a:gd name="T18" fmla="*/ 11 w 11"/>
                    <a:gd name="T19" fmla="*/ 5 h 8"/>
                    <a:gd name="T20" fmla="*/ 11 w 11"/>
                    <a:gd name="T21" fmla="*/ 3 h 8"/>
                    <a:gd name="T22" fmla="*/ 11 w 11"/>
                    <a:gd name="T23" fmla="*/ 0 h 8"/>
                    <a:gd name="T24" fmla="*/ 11 w 11"/>
                    <a:gd name="T25" fmla="*/ 0 h 8"/>
                    <a:gd name="T26" fmla="*/ 3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6" y="5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44" name="Freeform 417"/>
                <p:cNvSpPr>
                  <a:spLocks/>
                </p:cNvSpPr>
                <p:nvPr/>
              </p:nvSpPr>
              <p:spPr bwMode="auto">
                <a:xfrm>
                  <a:off x="3955" y="2483"/>
                  <a:ext cx="11" cy="10"/>
                </a:xfrm>
                <a:custGeom>
                  <a:avLst/>
                  <a:gdLst>
                    <a:gd name="T0" fmla="*/ 3 w 11"/>
                    <a:gd name="T1" fmla="*/ 3 h 10"/>
                    <a:gd name="T2" fmla="*/ 0 w 11"/>
                    <a:gd name="T3" fmla="*/ 5 h 10"/>
                    <a:gd name="T4" fmla="*/ 0 w 11"/>
                    <a:gd name="T5" fmla="*/ 5 h 10"/>
                    <a:gd name="T6" fmla="*/ 0 w 11"/>
                    <a:gd name="T7" fmla="*/ 8 h 10"/>
                    <a:gd name="T8" fmla="*/ 0 w 11"/>
                    <a:gd name="T9" fmla="*/ 8 h 10"/>
                    <a:gd name="T10" fmla="*/ 3 w 11"/>
                    <a:gd name="T11" fmla="*/ 10 h 10"/>
                    <a:gd name="T12" fmla="*/ 6 w 11"/>
                    <a:gd name="T13" fmla="*/ 10 h 10"/>
                    <a:gd name="T14" fmla="*/ 8 w 11"/>
                    <a:gd name="T15" fmla="*/ 10 h 10"/>
                    <a:gd name="T16" fmla="*/ 11 w 11"/>
                    <a:gd name="T17" fmla="*/ 8 h 10"/>
                    <a:gd name="T18" fmla="*/ 11 w 11"/>
                    <a:gd name="T19" fmla="*/ 5 h 10"/>
                    <a:gd name="T20" fmla="*/ 11 w 11"/>
                    <a:gd name="T21" fmla="*/ 3 h 10"/>
                    <a:gd name="T22" fmla="*/ 11 w 11"/>
                    <a:gd name="T23" fmla="*/ 3 h 10"/>
                    <a:gd name="T24" fmla="*/ 8 w 11"/>
                    <a:gd name="T25" fmla="*/ 3 h 10"/>
                    <a:gd name="T26" fmla="*/ 6 w 11"/>
                    <a:gd name="T27" fmla="*/ 0 h 10"/>
                    <a:gd name="T28" fmla="*/ 3 w 11"/>
                    <a:gd name="T29" fmla="*/ 3 h 10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10"/>
                    <a:gd name="T47" fmla="*/ 11 w 11"/>
                    <a:gd name="T48" fmla="*/ 10 h 10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10">
                      <a:moveTo>
                        <a:pt x="3" y="3"/>
                      </a:move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3" y="10"/>
                      </a:lnTo>
                      <a:lnTo>
                        <a:pt x="6" y="10"/>
                      </a:lnTo>
                      <a:lnTo>
                        <a:pt x="8" y="10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8" y="3"/>
                      </a:lnTo>
                      <a:lnTo>
                        <a:pt x="6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45" name="Freeform 418"/>
                <p:cNvSpPr>
                  <a:spLocks/>
                </p:cNvSpPr>
                <p:nvPr/>
              </p:nvSpPr>
              <p:spPr bwMode="auto">
                <a:xfrm>
                  <a:off x="3945" y="2493"/>
                  <a:ext cx="10" cy="11"/>
                </a:xfrm>
                <a:custGeom>
                  <a:avLst/>
                  <a:gdLst>
                    <a:gd name="T0" fmla="*/ 3 w 10"/>
                    <a:gd name="T1" fmla="*/ 3 h 11"/>
                    <a:gd name="T2" fmla="*/ 3 w 10"/>
                    <a:gd name="T3" fmla="*/ 6 h 11"/>
                    <a:gd name="T4" fmla="*/ 0 w 10"/>
                    <a:gd name="T5" fmla="*/ 6 h 11"/>
                    <a:gd name="T6" fmla="*/ 0 w 10"/>
                    <a:gd name="T7" fmla="*/ 8 h 11"/>
                    <a:gd name="T8" fmla="*/ 0 w 10"/>
                    <a:gd name="T9" fmla="*/ 8 h 11"/>
                    <a:gd name="T10" fmla="*/ 5 w 10"/>
                    <a:gd name="T11" fmla="*/ 11 h 11"/>
                    <a:gd name="T12" fmla="*/ 8 w 10"/>
                    <a:gd name="T13" fmla="*/ 11 h 11"/>
                    <a:gd name="T14" fmla="*/ 10 w 10"/>
                    <a:gd name="T15" fmla="*/ 11 h 11"/>
                    <a:gd name="T16" fmla="*/ 10 w 10"/>
                    <a:gd name="T17" fmla="*/ 11 h 11"/>
                    <a:gd name="T18" fmla="*/ 10 w 10"/>
                    <a:gd name="T19" fmla="*/ 8 h 11"/>
                    <a:gd name="T20" fmla="*/ 10 w 10"/>
                    <a:gd name="T21" fmla="*/ 6 h 11"/>
                    <a:gd name="T22" fmla="*/ 10 w 10"/>
                    <a:gd name="T23" fmla="*/ 3 h 11"/>
                    <a:gd name="T24" fmla="*/ 10 w 10"/>
                    <a:gd name="T25" fmla="*/ 3 h 11"/>
                    <a:gd name="T26" fmla="*/ 8 w 10"/>
                    <a:gd name="T27" fmla="*/ 0 h 11"/>
                    <a:gd name="T28" fmla="*/ 3 w 10"/>
                    <a:gd name="T29" fmla="*/ 3 h 1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11"/>
                    <a:gd name="T47" fmla="*/ 10 w 10"/>
                    <a:gd name="T48" fmla="*/ 11 h 1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11">
                      <a:moveTo>
                        <a:pt x="3" y="3"/>
                      </a:moveTo>
                      <a:lnTo>
                        <a:pt x="3" y="6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5" y="11"/>
                      </a:lnTo>
                      <a:lnTo>
                        <a:pt x="8" y="11"/>
                      </a:lnTo>
                      <a:lnTo>
                        <a:pt x="10" y="11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10" y="3"/>
                      </a:lnTo>
                      <a:lnTo>
                        <a:pt x="8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46" name="Freeform 419"/>
                <p:cNvSpPr>
                  <a:spLocks/>
                </p:cNvSpPr>
                <p:nvPr/>
              </p:nvSpPr>
              <p:spPr bwMode="auto">
                <a:xfrm>
                  <a:off x="3995" y="2457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2 h 5"/>
                    <a:gd name="T4" fmla="*/ 0 w 10"/>
                    <a:gd name="T5" fmla="*/ 2 h 5"/>
                    <a:gd name="T6" fmla="*/ 0 w 10"/>
                    <a:gd name="T7" fmla="*/ 5 h 5"/>
                    <a:gd name="T8" fmla="*/ 0 w 10"/>
                    <a:gd name="T9" fmla="*/ 5 h 5"/>
                    <a:gd name="T10" fmla="*/ 2 w 10"/>
                    <a:gd name="T11" fmla="*/ 5 h 5"/>
                    <a:gd name="T12" fmla="*/ 5 w 10"/>
                    <a:gd name="T13" fmla="*/ 5 h 5"/>
                    <a:gd name="T14" fmla="*/ 8 w 10"/>
                    <a:gd name="T15" fmla="*/ 5 h 5"/>
                    <a:gd name="T16" fmla="*/ 10 w 10"/>
                    <a:gd name="T17" fmla="*/ 5 h 5"/>
                    <a:gd name="T18" fmla="*/ 10 w 10"/>
                    <a:gd name="T19" fmla="*/ 5 h 5"/>
                    <a:gd name="T20" fmla="*/ 8 w 10"/>
                    <a:gd name="T21" fmla="*/ 2 h 5"/>
                    <a:gd name="T22" fmla="*/ 8 w 10"/>
                    <a:gd name="T23" fmla="*/ 0 h 5"/>
                    <a:gd name="T24" fmla="*/ 8 w 10"/>
                    <a:gd name="T25" fmla="*/ 0 h 5"/>
                    <a:gd name="T26" fmla="*/ 0 w 10"/>
                    <a:gd name="T27" fmla="*/ 0 h 5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5"/>
                    <a:gd name="T44" fmla="*/ 10 w 10"/>
                    <a:gd name="T45" fmla="*/ 5 h 5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5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2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8" y="2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47" name="Freeform 420"/>
                <p:cNvSpPr>
                  <a:spLocks/>
                </p:cNvSpPr>
                <p:nvPr/>
              </p:nvSpPr>
              <p:spPr bwMode="auto">
                <a:xfrm>
                  <a:off x="3987" y="2465"/>
                  <a:ext cx="10" cy="7"/>
                </a:xfrm>
                <a:custGeom>
                  <a:avLst/>
                  <a:gdLst>
                    <a:gd name="T0" fmla="*/ 0 w 10"/>
                    <a:gd name="T1" fmla="*/ 0 h 7"/>
                    <a:gd name="T2" fmla="*/ 0 w 10"/>
                    <a:gd name="T3" fmla="*/ 2 h 7"/>
                    <a:gd name="T4" fmla="*/ 0 w 10"/>
                    <a:gd name="T5" fmla="*/ 2 h 7"/>
                    <a:gd name="T6" fmla="*/ 0 w 10"/>
                    <a:gd name="T7" fmla="*/ 5 h 7"/>
                    <a:gd name="T8" fmla="*/ 0 w 10"/>
                    <a:gd name="T9" fmla="*/ 5 h 7"/>
                    <a:gd name="T10" fmla="*/ 5 w 10"/>
                    <a:gd name="T11" fmla="*/ 7 h 7"/>
                    <a:gd name="T12" fmla="*/ 8 w 10"/>
                    <a:gd name="T13" fmla="*/ 7 h 7"/>
                    <a:gd name="T14" fmla="*/ 10 w 10"/>
                    <a:gd name="T15" fmla="*/ 7 h 7"/>
                    <a:gd name="T16" fmla="*/ 10 w 10"/>
                    <a:gd name="T17" fmla="*/ 5 h 7"/>
                    <a:gd name="T18" fmla="*/ 10 w 10"/>
                    <a:gd name="T19" fmla="*/ 5 h 7"/>
                    <a:gd name="T20" fmla="*/ 10 w 10"/>
                    <a:gd name="T21" fmla="*/ 2 h 7"/>
                    <a:gd name="T22" fmla="*/ 8 w 10"/>
                    <a:gd name="T23" fmla="*/ 2 h 7"/>
                    <a:gd name="T24" fmla="*/ 8 w 10"/>
                    <a:gd name="T25" fmla="*/ 0 h 7"/>
                    <a:gd name="T26" fmla="*/ 0 w 10"/>
                    <a:gd name="T27" fmla="*/ 0 h 7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7"/>
                    <a:gd name="T44" fmla="*/ 10 w 10"/>
                    <a:gd name="T45" fmla="*/ 7 h 7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7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5" y="7"/>
                      </a:lnTo>
                      <a:lnTo>
                        <a:pt x="8" y="7"/>
                      </a:lnTo>
                      <a:lnTo>
                        <a:pt x="10" y="7"/>
                      </a:lnTo>
                      <a:lnTo>
                        <a:pt x="10" y="5"/>
                      </a:lnTo>
                      <a:lnTo>
                        <a:pt x="10" y="2"/>
                      </a:lnTo>
                      <a:lnTo>
                        <a:pt x="8" y="2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48" name="Freeform 421"/>
                <p:cNvSpPr>
                  <a:spLocks/>
                </p:cNvSpPr>
                <p:nvPr/>
              </p:nvSpPr>
              <p:spPr bwMode="auto">
                <a:xfrm>
                  <a:off x="3979" y="2475"/>
                  <a:ext cx="10" cy="8"/>
                </a:xfrm>
                <a:custGeom>
                  <a:avLst/>
                  <a:gdLst>
                    <a:gd name="T0" fmla="*/ 3 w 10"/>
                    <a:gd name="T1" fmla="*/ 0 h 8"/>
                    <a:gd name="T2" fmla="*/ 0 w 10"/>
                    <a:gd name="T3" fmla="*/ 3 h 8"/>
                    <a:gd name="T4" fmla="*/ 0 w 10"/>
                    <a:gd name="T5" fmla="*/ 3 h 8"/>
                    <a:gd name="T6" fmla="*/ 0 w 10"/>
                    <a:gd name="T7" fmla="*/ 5 h 8"/>
                    <a:gd name="T8" fmla="*/ 0 w 10"/>
                    <a:gd name="T9" fmla="*/ 5 h 8"/>
                    <a:gd name="T10" fmla="*/ 5 w 10"/>
                    <a:gd name="T11" fmla="*/ 8 h 8"/>
                    <a:gd name="T12" fmla="*/ 8 w 10"/>
                    <a:gd name="T13" fmla="*/ 8 h 8"/>
                    <a:gd name="T14" fmla="*/ 10 w 10"/>
                    <a:gd name="T15" fmla="*/ 8 h 8"/>
                    <a:gd name="T16" fmla="*/ 10 w 10"/>
                    <a:gd name="T17" fmla="*/ 5 h 8"/>
                    <a:gd name="T18" fmla="*/ 10 w 10"/>
                    <a:gd name="T19" fmla="*/ 5 h 8"/>
                    <a:gd name="T20" fmla="*/ 10 w 10"/>
                    <a:gd name="T21" fmla="*/ 3 h 8"/>
                    <a:gd name="T22" fmla="*/ 10 w 10"/>
                    <a:gd name="T23" fmla="*/ 0 h 8"/>
                    <a:gd name="T24" fmla="*/ 8 w 10"/>
                    <a:gd name="T25" fmla="*/ 0 h 8"/>
                    <a:gd name="T26" fmla="*/ 5 w 10"/>
                    <a:gd name="T27" fmla="*/ 0 h 8"/>
                    <a:gd name="T28" fmla="*/ 3 w 10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8"/>
                    <a:gd name="T47" fmla="*/ 10 w 10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8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49" name="Freeform 422"/>
                <p:cNvSpPr>
                  <a:spLocks/>
                </p:cNvSpPr>
                <p:nvPr/>
              </p:nvSpPr>
              <p:spPr bwMode="auto">
                <a:xfrm>
                  <a:off x="3971" y="2483"/>
                  <a:ext cx="11" cy="10"/>
                </a:xfrm>
                <a:custGeom>
                  <a:avLst/>
                  <a:gdLst>
                    <a:gd name="T0" fmla="*/ 0 w 11"/>
                    <a:gd name="T1" fmla="*/ 3 h 10"/>
                    <a:gd name="T2" fmla="*/ 0 w 11"/>
                    <a:gd name="T3" fmla="*/ 5 h 10"/>
                    <a:gd name="T4" fmla="*/ 0 w 11"/>
                    <a:gd name="T5" fmla="*/ 5 h 10"/>
                    <a:gd name="T6" fmla="*/ 0 w 11"/>
                    <a:gd name="T7" fmla="*/ 8 h 10"/>
                    <a:gd name="T8" fmla="*/ 0 w 11"/>
                    <a:gd name="T9" fmla="*/ 8 h 10"/>
                    <a:gd name="T10" fmla="*/ 5 w 11"/>
                    <a:gd name="T11" fmla="*/ 10 h 10"/>
                    <a:gd name="T12" fmla="*/ 8 w 11"/>
                    <a:gd name="T13" fmla="*/ 10 h 10"/>
                    <a:gd name="T14" fmla="*/ 11 w 11"/>
                    <a:gd name="T15" fmla="*/ 10 h 10"/>
                    <a:gd name="T16" fmla="*/ 11 w 11"/>
                    <a:gd name="T17" fmla="*/ 8 h 10"/>
                    <a:gd name="T18" fmla="*/ 11 w 11"/>
                    <a:gd name="T19" fmla="*/ 8 h 10"/>
                    <a:gd name="T20" fmla="*/ 11 w 11"/>
                    <a:gd name="T21" fmla="*/ 5 h 10"/>
                    <a:gd name="T22" fmla="*/ 11 w 11"/>
                    <a:gd name="T23" fmla="*/ 3 h 10"/>
                    <a:gd name="T24" fmla="*/ 8 w 11"/>
                    <a:gd name="T25" fmla="*/ 3 h 10"/>
                    <a:gd name="T26" fmla="*/ 5 w 11"/>
                    <a:gd name="T27" fmla="*/ 0 h 10"/>
                    <a:gd name="T28" fmla="*/ 0 w 11"/>
                    <a:gd name="T29" fmla="*/ 3 h 10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10"/>
                    <a:gd name="T47" fmla="*/ 11 w 11"/>
                    <a:gd name="T48" fmla="*/ 10 h 10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10">
                      <a:moveTo>
                        <a:pt x="0" y="3"/>
                      </a:move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5" y="10"/>
                      </a:lnTo>
                      <a:lnTo>
                        <a:pt x="8" y="10"/>
                      </a:lnTo>
                      <a:lnTo>
                        <a:pt x="11" y="10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8" y="3"/>
                      </a:lnTo>
                      <a:lnTo>
                        <a:pt x="5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50" name="Freeform 423"/>
                <p:cNvSpPr>
                  <a:spLocks/>
                </p:cNvSpPr>
                <p:nvPr/>
              </p:nvSpPr>
              <p:spPr bwMode="auto">
                <a:xfrm>
                  <a:off x="3963" y="2496"/>
                  <a:ext cx="11" cy="8"/>
                </a:xfrm>
                <a:custGeom>
                  <a:avLst/>
                  <a:gdLst>
                    <a:gd name="T0" fmla="*/ 0 w 11"/>
                    <a:gd name="T1" fmla="*/ 0 h 8"/>
                    <a:gd name="T2" fmla="*/ 0 w 11"/>
                    <a:gd name="T3" fmla="*/ 3 h 8"/>
                    <a:gd name="T4" fmla="*/ 0 w 11"/>
                    <a:gd name="T5" fmla="*/ 3 h 8"/>
                    <a:gd name="T6" fmla="*/ 0 w 11"/>
                    <a:gd name="T7" fmla="*/ 5 h 8"/>
                    <a:gd name="T8" fmla="*/ 0 w 11"/>
                    <a:gd name="T9" fmla="*/ 8 h 8"/>
                    <a:gd name="T10" fmla="*/ 3 w 11"/>
                    <a:gd name="T11" fmla="*/ 8 h 8"/>
                    <a:gd name="T12" fmla="*/ 6 w 11"/>
                    <a:gd name="T13" fmla="*/ 8 h 8"/>
                    <a:gd name="T14" fmla="*/ 8 w 11"/>
                    <a:gd name="T15" fmla="*/ 8 h 8"/>
                    <a:gd name="T16" fmla="*/ 11 w 11"/>
                    <a:gd name="T17" fmla="*/ 8 h 8"/>
                    <a:gd name="T18" fmla="*/ 11 w 11"/>
                    <a:gd name="T19" fmla="*/ 5 h 8"/>
                    <a:gd name="T20" fmla="*/ 8 w 11"/>
                    <a:gd name="T21" fmla="*/ 3 h 8"/>
                    <a:gd name="T22" fmla="*/ 8 w 11"/>
                    <a:gd name="T23" fmla="*/ 3 h 8"/>
                    <a:gd name="T24" fmla="*/ 8 w 11"/>
                    <a:gd name="T25" fmla="*/ 0 h 8"/>
                    <a:gd name="T26" fmla="*/ 0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51" name="Freeform 424"/>
                <p:cNvSpPr>
                  <a:spLocks/>
                </p:cNvSpPr>
                <p:nvPr/>
              </p:nvSpPr>
              <p:spPr bwMode="auto">
                <a:xfrm>
                  <a:off x="4008" y="2457"/>
                  <a:ext cx="10" cy="5"/>
                </a:xfrm>
                <a:custGeom>
                  <a:avLst/>
                  <a:gdLst>
                    <a:gd name="T0" fmla="*/ 2 w 10"/>
                    <a:gd name="T1" fmla="*/ 0 h 5"/>
                    <a:gd name="T2" fmla="*/ 2 w 10"/>
                    <a:gd name="T3" fmla="*/ 2 h 5"/>
                    <a:gd name="T4" fmla="*/ 0 w 10"/>
                    <a:gd name="T5" fmla="*/ 2 h 5"/>
                    <a:gd name="T6" fmla="*/ 0 w 10"/>
                    <a:gd name="T7" fmla="*/ 5 h 5"/>
                    <a:gd name="T8" fmla="*/ 2 w 10"/>
                    <a:gd name="T9" fmla="*/ 5 h 5"/>
                    <a:gd name="T10" fmla="*/ 5 w 10"/>
                    <a:gd name="T11" fmla="*/ 5 h 5"/>
                    <a:gd name="T12" fmla="*/ 8 w 10"/>
                    <a:gd name="T13" fmla="*/ 5 h 5"/>
                    <a:gd name="T14" fmla="*/ 10 w 10"/>
                    <a:gd name="T15" fmla="*/ 5 h 5"/>
                    <a:gd name="T16" fmla="*/ 10 w 10"/>
                    <a:gd name="T17" fmla="*/ 5 h 5"/>
                    <a:gd name="T18" fmla="*/ 10 w 10"/>
                    <a:gd name="T19" fmla="*/ 5 h 5"/>
                    <a:gd name="T20" fmla="*/ 10 w 10"/>
                    <a:gd name="T21" fmla="*/ 2 h 5"/>
                    <a:gd name="T22" fmla="*/ 10 w 10"/>
                    <a:gd name="T23" fmla="*/ 0 h 5"/>
                    <a:gd name="T24" fmla="*/ 8 w 10"/>
                    <a:gd name="T25" fmla="*/ 0 h 5"/>
                    <a:gd name="T26" fmla="*/ 5 w 10"/>
                    <a:gd name="T27" fmla="*/ 0 h 5"/>
                    <a:gd name="T28" fmla="*/ 2 w 10"/>
                    <a:gd name="T29" fmla="*/ 0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5"/>
                    <a:gd name="T47" fmla="*/ 10 w 10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5">
                      <a:moveTo>
                        <a:pt x="2" y="0"/>
                      </a:moveTo>
                      <a:lnTo>
                        <a:pt x="2" y="2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2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10" y="2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52" name="Freeform 425"/>
                <p:cNvSpPr>
                  <a:spLocks/>
                </p:cNvSpPr>
                <p:nvPr/>
              </p:nvSpPr>
              <p:spPr bwMode="auto">
                <a:xfrm>
                  <a:off x="4003" y="2465"/>
                  <a:ext cx="10" cy="7"/>
                </a:xfrm>
                <a:custGeom>
                  <a:avLst/>
                  <a:gdLst>
                    <a:gd name="T0" fmla="*/ 0 w 10"/>
                    <a:gd name="T1" fmla="*/ 0 h 7"/>
                    <a:gd name="T2" fmla="*/ 0 w 10"/>
                    <a:gd name="T3" fmla="*/ 2 h 7"/>
                    <a:gd name="T4" fmla="*/ 0 w 10"/>
                    <a:gd name="T5" fmla="*/ 2 h 7"/>
                    <a:gd name="T6" fmla="*/ 0 w 10"/>
                    <a:gd name="T7" fmla="*/ 5 h 7"/>
                    <a:gd name="T8" fmla="*/ 0 w 10"/>
                    <a:gd name="T9" fmla="*/ 5 h 7"/>
                    <a:gd name="T10" fmla="*/ 5 w 10"/>
                    <a:gd name="T11" fmla="*/ 7 h 7"/>
                    <a:gd name="T12" fmla="*/ 7 w 10"/>
                    <a:gd name="T13" fmla="*/ 7 h 7"/>
                    <a:gd name="T14" fmla="*/ 10 w 10"/>
                    <a:gd name="T15" fmla="*/ 7 h 7"/>
                    <a:gd name="T16" fmla="*/ 10 w 10"/>
                    <a:gd name="T17" fmla="*/ 5 h 7"/>
                    <a:gd name="T18" fmla="*/ 10 w 10"/>
                    <a:gd name="T19" fmla="*/ 5 h 7"/>
                    <a:gd name="T20" fmla="*/ 7 w 10"/>
                    <a:gd name="T21" fmla="*/ 2 h 7"/>
                    <a:gd name="T22" fmla="*/ 7 w 10"/>
                    <a:gd name="T23" fmla="*/ 2 h 7"/>
                    <a:gd name="T24" fmla="*/ 7 w 10"/>
                    <a:gd name="T25" fmla="*/ 0 h 7"/>
                    <a:gd name="T26" fmla="*/ 0 w 10"/>
                    <a:gd name="T27" fmla="*/ 0 h 7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7"/>
                    <a:gd name="T44" fmla="*/ 10 w 10"/>
                    <a:gd name="T45" fmla="*/ 7 h 7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7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5" y="7"/>
                      </a:lnTo>
                      <a:lnTo>
                        <a:pt x="7" y="7"/>
                      </a:lnTo>
                      <a:lnTo>
                        <a:pt x="10" y="7"/>
                      </a:lnTo>
                      <a:lnTo>
                        <a:pt x="10" y="5"/>
                      </a:lnTo>
                      <a:lnTo>
                        <a:pt x="7" y="2"/>
                      </a:lnTo>
                      <a:lnTo>
                        <a:pt x="7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53" name="Freeform 426"/>
                <p:cNvSpPr>
                  <a:spLocks/>
                </p:cNvSpPr>
                <p:nvPr/>
              </p:nvSpPr>
              <p:spPr bwMode="auto">
                <a:xfrm>
                  <a:off x="3995" y="2475"/>
                  <a:ext cx="10" cy="8"/>
                </a:xfrm>
                <a:custGeom>
                  <a:avLst/>
                  <a:gdLst>
                    <a:gd name="T0" fmla="*/ 0 w 10"/>
                    <a:gd name="T1" fmla="*/ 0 h 8"/>
                    <a:gd name="T2" fmla="*/ 0 w 10"/>
                    <a:gd name="T3" fmla="*/ 3 h 8"/>
                    <a:gd name="T4" fmla="*/ 0 w 10"/>
                    <a:gd name="T5" fmla="*/ 3 h 8"/>
                    <a:gd name="T6" fmla="*/ 0 w 10"/>
                    <a:gd name="T7" fmla="*/ 5 h 8"/>
                    <a:gd name="T8" fmla="*/ 0 w 10"/>
                    <a:gd name="T9" fmla="*/ 5 h 8"/>
                    <a:gd name="T10" fmla="*/ 5 w 10"/>
                    <a:gd name="T11" fmla="*/ 8 h 8"/>
                    <a:gd name="T12" fmla="*/ 8 w 10"/>
                    <a:gd name="T13" fmla="*/ 8 h 8"/>
                    <a:gd name="T14" fmla="*/ 10 w 10"/>
                    <a:gd name="T15" fmla="*/ 8 h 8"/>
                    <a:gd name="T16" fmla="*/ 10 w 10"/>
                    <a:gd name="T17" fmla="*/ 5 h 8"/>
                    <a:gd name="T18" fmla="*/ 10 w 10"/>
                    <a:gd name="T19" fmla="*/ 5 h 8"/>
                    <a:gd name="T20" fmla="*/ 10 w 10"/>
                    <a:gd name="T21" fmla="*/ 3 h 8"/>
                    <a:gd name="T22" fmla="*/ 10 w 10"/>
                    <a:gd name="T23" fmla="*/ 0 h 8"/>
                    <a:gd name="T24" fmla="*/ 8 w 10"/>
                    <a:gd name="T25" fmla="*/ 0 h 8"/>
                    <a:gd name="T26" fmla="*/ 0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54" name="Freeform 427"/>
                <p:cNvSpPr>
                  <a:spLocks/>
                </p:cNvSpPr>
                <p:nvPr/>
              </p:nvSpPr>
              <p:spPr bwMode="auto">
                <a:xfrm>
                  <a:off x="3987" y="2486"/>
                  <a:ext cx="10" cy="7"/>
                </a:xfrm>
                <a:custGeom>
                  <a:avLst/>
                  <a:gdLst>
                    <a:gd name="T0" fmla="*/ 2 w 10"/>
                    <a:gd name="T1" fmla="*/ 0 h 7"/>
                    <a:gd name="T2" fmla="*/ 0 w 10"/>
                    <a:gd name="T3" fmla="*/ 2 h 7"/>
                    <a:gd name="T4" fmla="*/ 0 w 10"/>
                    <a:gd name="T5" fmla="*/ 2 h 7"/>
                    <a:gd name="T6" fmla="*/ 0 w 10"/>
                    <a:gd name="T7" fmla="*/ 5 h 7"/>
                    <a:gd name="T8" fmla="*/ 0 w 10"/>
                    <a:gd name="T9" fmla="*/ 5 h 7"/>
                    <a:gd name="T10" fmla="*/ 5 w 10"/>
                    <a:gd name="T11" fmla="*/ 7 h 7"/>
                    <a:gd name="T12" fmla="*/ 8 w 10"/>
                    <a:gd name="T13" fmla="*/ 7 h 7"/>
                    <a:gd name="T14" fmla="*/ 10 w 10"/>
                    <a:gd name="T15" fmla="*/ 7 h 7"/>
                    <a:gd name="T16" fmla="*/ 10 w 10"/>
                    <a:gd name="T17" fmla="*/ 5 h 7"/>
                    <a:gd name="T18" fmla="*/ 10 w 10"/>
                    <a:gd name="T19" fmla="*/ 5 h 7"/>
                    <a:gd name="T20" fmla="*/ 10 w 10"/>
                    <a:gd name="T21" fmla="*/ 2 h 7"/>
                    <a:gd name="T22" fmla="*/ 10 w 10"/>
                    <a:gd name="T23" fmla="*/ 0 h 7"/>
                    <a:gd name="T24" fmla="*/ 10 w 10"/>
                    <a:gd name="T25" fmla="*/ 0 h 7"/>
                    <a:gd name="T26" fmla="*/ 5 w 10"/>
                    <a:gd name="T27" fmla="*/ 0 h 7"/>
                    <a:gd name="T28" fmla="*/ 2 w 10"/>
                    <a:gd name="T29" fmla="*/ 0 h 7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7"/>
                    <a:gd name="T47" fmla="*/ 10 w 10"/>
                    <a:gd name="T48" fmla="*/ 7 h 7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7">
                      <a:moveTo>
                        <a:pt x="2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5" y="7"/>
                      </a:lnTo>
                      <a:lnTo>
                        <a:pt x="8" y="7"/>
                      </a:lnTo>
                      <a:lnTo>
                        <a:pt x="10" y="7"/>
                      </a:lnTo>
                      <a:lnTo>
                        <a:pt x="10" y="5"/>
                      </a:lnTo>
                      <a:lnTo>
                        <a:pt x="10" y="2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55" name="Freeform 428"/>
                <p:cNvSpPr>
                  <a:spLocks/>
                </p:cNvSpPr>
                <p:nvPr/>
              </p:nvSpPr>
              <p:spPr bwMode="auto">
                <a:xfrm>
                  <a:off x="3979" y="2496"/>
                  <a:ext cx="10" cy="11"/>
                </a:xfrm>
                <a:custGeom>
                  <a:avLst/>
                  <a:gdLst>
                    <a:gd name="T0" fmla="*/ 0 w 10"/>
                    <a:gd name="T1" fmla="*/ 0 h 11"/>
                    <a:gd name="T2" fmla="*/ 0 w 10"/>
                    <a:gd name="T3" fmla="*/ 3 h 11"/>
                    <a:gd name="T4" fmla="*/ 0 w 10"/>
                    <a:gd name="T5" fmla="*/ 5 h 11"/>
                    <a:gd name="T6" fmla="*/ 0 w 10"/>
                    <a:gd name="T7" fmla="*/ 8 h 11"/>
                    <a:gd name="T8" fmla="*/ 0 w 10"/>
                    <a:gd name="T9" fmla="*/ 8 h 11"/>
                    <a:gd name="T10" fmla="*/ 5 w 10"/>
                    <a:gd name="T11" fmla="*/ 11 h 11"/>
                    <a:gd name="T12" fmla="*/ 8 w 10"/>
                    <a:gd name="T13" fmla="*/ 11 h 11"/>
                    <a:gd name="T14" fmla="*/ 10 w 10"/>
                    <a:gd name="T15" fmla="*/ 11 h 11"/>
                    <a:gd name="T16" fmla="*/ 10 w 10"/>
                    <a:gd name="T17" fmla="*/ 8 h 11"/>
                    <a:gd name="T18" fmla="*/ 10 w 10"/>
                    <a:gd name="T19" fmla="*/ 5 h 11"/>
                    <a:gd name="T20" fmla="*/ 10 w 10"/>
                    <a:gd name="T21" fmla="*/ 3 h 11"/>
                    <a:gd name="T22" fmla="*/ 10 w 10"/>
                    <a:gd name="T23" fmla="*/ 3 h 11"/>
                    <a:gd name="T24" fmla="*/ 10 w 10"/>
                    <a:gd name="T25" fmla="*/ 0 h 11"/>
                    <a:gd name="T26" fmla="*/ 5 w 10"/>
                    <a:gd name="T27" fmla="*/ 0 h 11"/>
                    <a:gd name="T28" fmla="*/ 0 w 10"/>
                    <a:gd name="T29" fmla="*/ 0 h 1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11"/>
                    <a:gd name="T47" fmla="*/ 10 w 10"/>
                    <a:gd name="T48" fmla="*/ 11 h 1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11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5" y="11"/>
                      </a:lnTo>
                      <a:lnTo>
                        <a:pt x="8" y="11"/>
                      </a:lnTo>
                      <a:lnTo>
                        <a:pt x="10" y="11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56" name="Freeform 429"/>
                <p:cNvSpPr>
                  <a:spLocks/>
                </p:cNvSpPr>
                <p:nvPr/>
              </p:nvSpPr>
              <p:spPr bwMode="auto">
                <a:xfrm>
                  <a:off x="4023" y="2457"/>
                  <a:ext cx="11" cy="5"/>
                </a:xfrm>
                <a:custGeom>
                  <a:avLst/>
                  <a:gdLst>
                    <a:gd name="T0" fmla="*/ 0 w 11"/>
                    <a:gd name="T1" fmla="*/ 0 h 5"/>
                    <a:gd name="T2" fmla="*/ 0 w 11"/>
                    <a:gd name="T3" fmla="*/ 2 h 5"/>
                    <a:gd name="T4" fmla="*/ 0 w 11"/>
                    <a:gd name="T5" fmla="*/ 2 h 5"/>
                    <a:gd name="T6" fmla="*/ 0 w 11"/>
                    <a:gd name="T7" fmla="*/ 5 h 5"/>
                    <a:gd name="T8" fmla="*/ 0 w 11"/>
                    <a:gd name="T9" fmla="*/ 5 h 5"/>
                    <a:gd name="T10" fmla="*/ 8 w 11"/>
                    <a:gd name="T11" fmla="*/ 5 h 5"/>
                    <a:gd name="T12" fmla="*/ 11 w 11"/>
                    <a:gd name="T13" fmla="*/ 5 h 5"/>
                    <a:gd name="T14" fmla="*/ 11 w 11"/>
                    <a:gd name="T15" fmla="*/ 5 h 5"/>
                    <a:gd name="T16" fmla="*/ 11 w 11"/>
                    <a:gd name="T17" fmla="*/ 5 h 5"/>
                    <a:gd name="T18" fmla="*/ 11 w 11"/>
                    <a:gd name="T19" fmla="*/ 2 h 5"/>
                    <a:gd name="T20" fmla="*/ 8 w 11"/>
                    <a:gd name="T21" fmla="*/ 0 h 5"/>
                    <a:gd name="T22" fmla="*/ 8 w 11"/>
                    <a:gd name="T23" fmla="*/ 0 h 5"/>
                    <a:gd name="T24" fmla="*/ 0 w 11"/>
                    <a:gd name="T25" fmla="*/ 0 h 5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1"/>
                    <a:gd name="T40" fmla="*/ 0 h 5"/>
                    <a:gd name="T41" fmla="*/ 11 w 11"/>
                    <a:gd name="T42" fmla="*/ 5 h 5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1" h="5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8" y="5"/>
                      </a:lnTo>
                      <a:lnTo>
                        <a:pt x="11" y="5"/>
                      </a:lnTo>
                      <a:lnTo>
                        <a:pt x="11" y="2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57" name="Freeform 430"/>
                <p:cNvSpPr>
                  <a:spLocks/>
                </p:cNvSpPr>
                <p:nvPr/>
              </p:nvSpPr>
              <p:spPr bwMode="auto">
                <a:xfrm>
                  <a:off x="4018" y="2465"/>
                  <a:ext cx="11" cy="7"/>
                </a:xfrm>
                <a:custGeom>
                  <a:avLst/>
                  <a:gdLst>
                    <a:gd name="T0" fmla="*/ 0 w 11"/>
                    <a:gd name="T1" fmla="*/ 0 h 7"/>
                    <a:gd name="T2" fmla="*/ 0 w 11"/>
                    <a:gd name="T3" fmla="*/ 2 h 7"/>
                    <a:gd name="T4" fmla="*/ 0 w 11"/>
                    <a:gd name="T5" fmla="*/ 2 h 7"/>
                    <a:gd name="T6" fmla="*/ 0 w 11"/>
                    <a:gd name="T7" fmla="*/ 5 h 7"/>
                    <a:gd name="T8" fmla="*/ 0 w 11"/>
                    <a:gd name="T9" fmla="*/ 5 h 7"/>
                    <a:gd name="T10" fmla="*/ 5 w 11"/>
                    <a:gd name="T11" fmla="*/ 7 h 7"/>
                    <a:gd name="T12" fmla="*/ 8 w 11"/>
                    <a:gd name="T13" fmla="*/ 7 h 7"/>
                    <a:gd name="T14" fmla="*/ 11 w 11"/>
                    <a:gd name="T15" fmla="*/ 7 h 7"/>
                    <a:gd name="T16" fmla="*/ 11 w 11"/>
                    <a:gd name="T17" fmla="*/ 5 h 7"/>
                    <a:gd name="T18" fmla="*/ 11 w 11"/>
                    <a:gd name="T19" fmla="*/ 5 h 7"/>
                    <a:gd name="T20" fmla="*/ 8 w 11"/>
                    <a:gd name="T21" fmla="*/ 2 h 7"/>
                    <a:gd name="T22" fmla="*/ 8 w 11"/>
                    <a:gd name="T23" fmla="*/ 2 h 7"/>
                    <a:gd name="T24" fmla="*/ 8 w 11"/>
                    <a:gd name="T25" fmla="*/ 0 h 7"/>
                    <a:gd name="T26" fmla="*/ 0 w 11"/>
                    <a:gd name="T27" fmla="*/ 0 h 7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7"/>
                    <a:gd name="T44" fmla="*/ 11 w 11"/>
                    <a:gd name="T45" fmla="*/ 7 h 7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7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5" y="7"/>
                      </a:lnTo>
                      <a:lnTo>
                        <a:pt x="8" y="7"/>
                      </a:lnTo>
                      <a:lnTo>
                        <a:pt x="11" y="7"/>
                      </a:lnTo>
                      <a:lnTo>
                        <a:pt x="11" y="5"/>
                      </a:lnTo>
                      <a:lnTo>
                        <a:pt x="8" y="2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58" name="Freeform 431"/>
                <p:cNvSpPr>
                  <a:spLocks/>
                </p:cNvSpPr>
                <p:nvPr/>
              </p:nvSpPr>
              <p:spPr bwMode="auto">
                <a:xfrm>
                  <a:off x="4010" y="2475"/>
                  <a:ext cx="11" cy="8"/>
                </a:xfrm>
                <a:custGeom>
                  <a:avLst/>
                  <a:gdLst>
                    <a:gd name="T0" fmla="*/ 0 w 11"/>
                    <a:gd name="T1" fmla="*/ 0 h 8"/>
                    <a:gd name="T2" fmla="*/ 0 w 11"/>
                    <a:gd name="T3" fmla="*/ 3 h 8"/>
                    <a:gd name="T4" fmla="*/ 0 w 11"/>
                    <a:gd name="T5" fmla="*/ 3 h 8"/>
                    <a:gd name="T6" fmla="*/ 0 w 11"/>
                    <a:gd name="T7" fmla="*/ 5 h 8"/>
                    <a:gd name="T8" fmla="*/ 0 w 11"/>
                    <a:gd name="T9" fmla="*/ 5 h 8"/>
                    <a:gd name="T10" fmla="*/ 6 w 11"/>
                    <a:gd name="T11" fmla="*/ 8 h 8"/>
                    <a:gd name="T12" fmla="*/ 8 w 11"/>
                    <a:gd name="T13" fmla="*/ 8 h 8"/>
                    <a:gd name="T14" fmla="*/ 11 w 11"/>
                    <a:gd name="T15" fmla="*/ 8 h 8"/>
                    <a:gd name="T16" fmla="*/ 11 w 11"/>
                    <a:gd name="T17" fmla="*/ 5 h 8"/>
                    <a:gd name="T18" fmla="*/ 11 w 11"/>
                    <a:gd name="T19" fmla="*/ 5 h 8"/>
                    <a:gd name="T20" fmla="*/ 11 w 11"/>
                    <a:gd name="T21" fmla="*/ 3 h 8"/>
                    <a:gd name="T22" fmla="*/ 11 w 11"/>
                    <a:gd name="T23" fmla="*/ 0 h 8"/>
                    <a:gd name="T24" fmla="*/ 8 w 11"/>
                    <a:gd name="T25" fmla="*/ 0 h 8"/>
                    <a:gd name="T26" fmla="*/ 0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59" name="Freeform 432"/>
                <p:cNvSpPr>
                  <a:spLocks/>
                </p:cNvSpPr>
                <p:nvPr/>
              </p:nvSpPr>
              <p:spPr bwMode="auto">
                <a:xfrm>
                  <a:off x="4005" y="2486"/>
                  <a:ext cx="11" cy="7"/>
                </a:xfrm>
                <a:custGeom>
                  <a:avLst/>
                  <a:gdLst>
                    <a:gd name="T0" fmla="*/ 0 w 11"/>
                    <a:gd name="T1" fmla="*/ 0 h 7"/>
                    <a:gd name="T2" fmla="*/ 0 w 11"/>
                    <a:gd name="T3" fmla="*/ 2 h 7"/>
                    <a:gd name="T4" fmla="*/ 0 w 11"/>
                    <a:gd name="T5" fmla="*/ 2 h 7"/>
                    <a:gd name="T6" fmla="*/ 0 w 11"/>
                    <a:gd name="T7" fmla="*/ 5 h 7"/>
                    <a:gd name="T8" fmla="*/ 0 w 11"/>
                    <a:gd name="T9" fmla="*/ 5 h 7"/>
                    <a:gd name="T10" fmla="*/ 5 w 11"/>
                    <a:gd name="T11" fmla="*/ 7 h 7"/>
                    <a:gd name="T12" fmla="*/ 8 w 11"/>
                    <a:gd name="T13" fmla="*/ 7 h 7"/>
                    <a:gd name="T14" fmla="*/ 11 w 11"/>
                    <a:gd name="T15" fmla="*/ 7 h 7"/>
                    <a:gd name="T16" fmla="*/ 11 w 11"/>
                    <a:gd name="T17" fmla="*/ 7 h 7"/>
                    <a:gd name="T18" fmla="*/ 11 w 11"/>
                    <a:gd name="T19" fmla="*/ 5 h 7"/>
                    <a:gd name="T20" fmla="*/ 8 w 11"/>
                    <a:gd name="T21" fmla="*/ 2 h 7"/>
                    <a:gd name="T22" fmla="*/ 8 w 11"/>
                    <a:gd name="T23" fmla="*/ 0 h 7"/>
                    <a:gd name="T24" fmla="*/ 8 w 11"/>
                    <a:gd name="T25" fmla="*/ 0 h 7"/>
                    <a:gd name="T26" fmla="*/ 0 w 11"/>
                    <a:gd name="T27" fmla="*/ 0 h 7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7"/>
                    <a:gd name="T44" fmla="*/ 11 w 11"/>
                    <a:gd name="T45" fmla="*/ 7 h 7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7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5" y="7"/>
                      </a:lnTo>
                      <a:lnTo>
                        <a:pt x="8" y="7"/>
                      </a:lnTo>
                      <a:lnTo>
                        <a:pt x="11" y="7"/>
                      </a:lnTo>
                      <a:lnTo>
                        <a:pt x="11" y="5"/>
                      </a:lnTo>
                      <a:lnTo>
                        <a:pt x="8" y="2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60" name="Freeform 433"/>
                <p:cNvSpPr>
                  <a:spLocks/>
                </p:cNvSpPr>
                <p:nvPr/>
              </p:nvSpPr>
              <p:spPr bwMode="auto">
                <a:xfrm>
                  <a:off x="3997" y="2496"/>
                  <a:ext cx="11" cy="11"/>
                </a:xfrm>
                <a:custGeom>
                  <a:avLst/>
                  <a:gdLst>
                    <a:gd name="T0" fmla="*/ 0 w 11"/>
                    <a:gd name="T1" fmla="*/ 0 h 11"/>
                    <a:gd name="T2" fmla="*/ 0 w 11"/>
                    <a:gd name="T3" fmla="*/ 3 h 11"/>
                    <a:gd name="T4" fmla="*/ 0 w 11"/>
                    <a:gd name="T5" fmla="*/ 5 h 11"/>
                    <a:gd name="T6" fmla="*/ 0 w 11"/>
                    <a:gd name="T7" fmla="*/ 8 h 11"/>
                    <a:gd name="T8" fmla="*/ 0 w 11"/>
                    <a:gd name="T9" fmla="*/ 8 h 11"/>
                    <a:gd name="T10" fmla="*/ 6 w 11"/>
                    <a:gd name="T11" fmla="*/ 11 h 11"/>
                    <a:gd name="T12" fmla="*/ 8 w 11"/>
                    <a:gd name="T13" fmla="*/ 11 h 11"/>
                    <a:gd name="T14" fmla="*/ 11 w 11"/>
                    <a:gd name="T15" fmla="*/ 11 h 11"/>
                    <a:gd name="T16" fmla="*/ 11 w 11"/>
                    <a:gd name="T17" fmla="*/ 8 h 11"/>
                    <a:gd name="T18" fmla="*/ 11 w 11"/>
                    <a:gd name="T19" fmla="*/ 5 h 11"/>
                    <a:gd name="T20" fmla="*/ 11 w 11"/>
                    <a:gd name="T21" fmla="*/ 3 h 11"/>
                    <a:gd name="T22" fmla="*/ 8 w 11"/>
                    <a:gd name="T23" fmla="*/ 3 h 11"/>
                    <a:gd name="T24" fmla="*/ 8 w 11"/>
                    <a:gd name="T25" fmla="*/ 0 h 11"/>
                    <a:gd name="T26" fmla="*/ 0 w 11"/>
                    <a:gd name="T27" fmla="*/ 0 h 11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11"/>
                    <a:gd name="T44" fmla="*/ 11 w 11"/>
                    <a:gd name="T45" fmla="*/ 11 h 11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11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6" y="11"/>
                      </a:lnTo>
                      <a:lnTo>
                        <a:pt x="8" y="11"/>
                      </a:lnTo>
                      <a:lnTo>
                        <a:pt x="11" y="11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61" name="Freeform 434"/>
                <p:cNvSpPr>
                  <a:spLocks/>
                </p:cNvSpPr>
                <p:nvPr/>
              </p:nvSpPr>
              <p:spPr bwMode="auto">
                <a:xfrm>
                  <a:off x="4039" y="2457"/>
                  <a:ext cx="11" cy="5"/>
                </a:xfrm>
                <a:custGeom>
                  <a:avLst/>
                  <a:gdLst>
                    <a:gd name="T0" fmla="*/ 0 w 11"/>
                    <a:gd name="T1" fmla="*/ 0 h 5"/>
                    <a:gd name="T2" fmla="*/ 0 w 11"/>
                    <a:gd name="T3" fmla="*/ 2 h 5"/>
                    <a:gd name="T4" fmla="*/ 0 w 11"/>
                    <a:gd name="T5" fmla="*/ 2 h 5"/>
                    <a:gd name="T6" fmla="*/ 0 w 11"/>
                    <a:gd name="T7" fmla="*/ 5 h 5"/>
                    <a:gd name="T8" fmla="*/ 0 w 11"/>
                    <a:gd name="T9" fmla="*/ 5 h 5"/>
                    <a:gd name="T10" fmla="*/ 8 w 11"/>
                    <a:gd name="T11" fmla="*/ 5 h 5"/>
                    <a:gd name="T12" fmla="*/ 11 w 11"/>
                    <a:gd name="T13" fmla="*/ 5 h 5"/>
                    <a:gd name="T14" fmla="*/ 11 w 11"/>
                    <a:gd name="T15" fmla="*/ 5 h 5"/>
                    <a:gd name="T16" fmla="*/ 11 w 11"/>
                    <a:gd name="T17" fmla="*/ 5 h 5"/>
                    <a:gd name="T18" fmla="*/ 8 w 11"/>
                    <a:gd name="T19" fmla="*/ 2 h 5"/>
                    <a:gd name="T20" fmla="*/ 8 w 11"/>
                    <a:gd name="T21" fmla="*/ 0 h 5"/>
                    <a:gd name="T22" fmla="*/ 8 w 11"/>
                    <a:gd name="T23" fmla="*/ 0 h 5"/>
                    <a:gd name="T24" fmla="*/ 0 w 11"/>
                    <a:gd name="T25" fmla="*/ 0 h 5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1"/>
                    <a:gd name="T40" fmla="*/ 0 h 5"/>
                    <a:gd name="T41" fmla="*/ 11 w 11"/>
                    <a:gd name="T42" fmla="*/ 5 h 5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1" h="5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8" y="5"/>
                      </a:lnTo>
                      <a:lnTo>
                        <a:pt x="11" y="5"/>
                      </a:lnTo>
                      <a:lnTo>
                        <a:pt x="8" y="2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62" name="Freeform 435"/>
                <p:cNvSpPr>
                  <a:spLocks/>
                </p:cNvSpPr>
                <p:nvPr/>
              </p:nvSpPr>
              <p:spPr bwMode="auto">
                <a:xfrm>
                  <a:off x="4034" y="2465"/>
                  <a:ext cx="10" cy="7"/>
                </a:xfrm>
                <a:custGeom>
                  <a:avLst/>
                  <a:gdLst>
                    <a:gd name="T0" fmla="*/ 0 w 10"/>
                    <a:gd name="T1" fmla="*/ 0 h 7"/>
                    <a:gd name="T2" fmla="*/ 0 w 10"/>
                    <a:gd name="T3" fmla="*/ 2 h 7"/>
                    <a:gd name="T4" fmla="*/ 0 w 10"/>
                    <a:gd name="T5" fmla="*/ 2 h 7"/>
                    <a:gd name="T6" fmla="*/ 0 w 10"/>
                    <a:gd name="T7" fmla="*/ 5 h 7"/>
                    <a:gd name="T8" fmla="*/ 0 w 10"/>
                    <a:gd name="T9" fmla="*/ 5 h 7"/>
                    <a:gd name="T10" fmla="*/ 5 w 10"/>
                    <a:gd name="T11" fmla="*/ 7 h 7"/>
                    <a:gd name="T12" fmla="*/ 8 w 10"/>
                    <a:gd name="T13" fmla="*/ 7 h 7"/>
                    <a:gd name="T14" fmla="*/ 10 w 10"/>
                    <a:gd name="T15" fmla="*/ 7 h 7"/>
                    <a:gd name="T16" fmla="*/ 10 w 10"/>
                    <a:gd name="T17" fmla="*/ 5 h 7"/>
                    <a:gd name="T18" fmla="*/ 10 w 10"/>
                    <a:gd name="T19" fmla="*/ 5 h 7"/>
                    <a:gd name="T20" fmla="*/ 8 w 10"/>
                    <a:gd name="T21" fmla="*/ 2 h 7"/>
                    <a:gd name="T22" fmla="*/ 8 w 10"/>
                    <a:gd name="T23" fmla="*/ 2 h 7"/>
                    <a:gd name="T24" fmla="*/ 8 w 10"/>
                    <a:gd name="T25" fmla="*/ 0 h 7"/>
                    <a:gd name="T26" fmla="*/ 0 w 10"/>
                    <a:gd name="T27" fmla="*/ 0 h 7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7"/>
                    <a:gd name="T44" fmla="*/ 10 w 10"/>
                    <a:gd name="T45" fmla="*/ 7 h 7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7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5" y="7"/>
                      </a:lnTo>
                      <a:lnTo>
                        <a:pt x="8" y="7"/>
                      </a:lnTo>
                      <a:lnTo>
                        <a:pt x="10" y="7"/>
                      </a:lnTo>
                      <a:lnTo>
                        <a:pt x="10" y="5"/>
                      </a:lnTo>
                      <a:lnTo>
                        <a:pt x="8" y="2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63" name="Freeform 436"/>
                <p:cNvSpPr>
                  <a:spLocks/>
                </p:cNvSpPr>
                <p:nvPr/>
              </p:nvSpPr>
              <p:spPr bwMode="auto">
                <a:xfrm>
                  <a:off x="4029" y="2475"/>
                  <a:ext cx="10" cy="8"/>
                </a:xfrm>
                <a:custGeom>
                  <a:avLst/>
                  <a:gdLst>
                    <a:gd name="T0" fmla="*/ 0 w 10"/>
                    <a:gd name="T1" fmla="*/ 0 h 8"/>
                    <a:gd name="T2" fmla="*/ 0 w 10"/>
                    <a:gd name="T3" fmla="*/ 3 h 8"/>
                    <a:gd name="T4" fmla="*/ 0 w 10"/>
                    <a:gd name="T5" fmla="*/ 3 h 8"/>
                    <a:gd name="T6" fmla="*/ 0 w 10"/>
                    <a:gd name="T7" fmla="*/ 5 h 8"/>
                    <a:gd name="T8" fmla="*/ 0 w 10"/>
                    <a:gd name="T9" fmla="*/ 5 h 8"/>
                    <a:gd name="T10" fmla="*/ 5 w 10"/>
                    <a:gd name="T11" fmla="*/ 8 h 8"/>
                    <a:gd name="T12" fmla="*/ 8 w 10"/>
                    <a:gd name="T13" fmla="*/ 8 h 8"/>
                    <a:gd name="T14" fmla="*/ 10 w 10"/>
                    <a:gd name="T15" fmla="*/ 8 h 8"/>
                    <a:gd name="T16" fmla="*/ 10 w 10"/>
                    <a:gd name="T17" fmla="*/ 5 h 8"/>
                    <a:gd name="T18" fmla="*/ 10 w 10"/>
                    <a:gd name="T19" fmla="*/ 5 h 8"/>
                    <a:gd name="T20" fmla="*/ 8 w 10"/>
                    <a:gd name="T21" fmla="*/ 3 h 8"/>
                    <a:gd name="T22" fmla="*/ 8 w 10"/>
                    <a:gd name="T23" fmla="*/ 0 h 8"/>
                    <a:gd name="T24" fmla="*/ 8 w 10"/>
                    <a:gd name="T25" fmla="*/ 0 h 8"/>
                    <a:gd name="T26" fmla="*/ 0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64" name="Freeform 437"/>
                <p:cNvSpPr>
                  <a:spLocks/>
                </p:cNvSpPr>
                <p:nvPr/>
              </p:nvSpPr>
              <p:spPr bwMode="auto">
                <a:xfrm>
                  <a:off x="4021" y="2486"/>
                  <a:ext cx="13" cy="7"/>
                </a:xfrm>
                <a:custGeom>
                  <a:avLst/>
                  <a:gdLst>
                    <a:gd name="T0" fmla="*/ 0 w 13"/>
                    <a:gd name="T1" fmla="*/ 0 h 7"/>
                    <a:gd name="T2" fmla="*/ 0 w 13"/>
                    <a:gd name="T3" fmla="*/ 2 h 7"/>
                    <a:gd name="T4" fmla="*/ 0 w 13"/>
                    <a:gd name="T5" fmla="*/ 2 h 7"/>
                    <a:gd name="T6" fmla="*/ 0 w 13"/>
                    <a:gd name="T7" fmla="*/ 5 h 7"/>
                    <a:gd name="T8" fmla="*/ 0 w 13"/>
                    <a:gd name="T9" fmla="*/ 7 h 7"/>
                    <a:gd name="T10" fmla="*/ 8 w 13"/>
                    <a:gd name="T11" fmla="*/ 7 h 7"/>
                    <a:gd name="T12" fmla="*/ 10 w 13"/>
                    <a:gd name="T13" fmla="*/ 7 h 7"/>
                    <a:gd name="T14" fmla="*/ 13 w 13"/>
                    <a:gd name="T15" fmla="*/ 7 h 7"/>
                    <a:gd name="T16" fmla="*/ 13 w 13"/>
                    <a:gd name="T17" fmla="*/ 5 h 7"/>
                    <a:gd name="T18" fmla="*/ 10 w 13"/>
                    <a:gd name="T19" fmla="*/ 2 h 7"/>
                    <a:gd name="T20" fmla="*/ 10 w 13"/>
                    <a:gd name="T21" fmla="*/ 2 h 7"/>
                    <a:gd name="T22" fmla="*/ 8 w 13"/>
                    <a:gd name="T23" fmla="*/ 0 h 7"/>
                    <a:gd name="T24" fmla="*/ 0 w 13"/>
                    <a:gd name="T25" fmla="*/ 0 h 7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3"/>
                    <a:gd name="T40" fmla="*/ 0 h 7"/>
                    <a:gd name="T41" fmla="*/ 13 w 13"/>
                    <a:gd name="T42" fmla="*/ 7 h 7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3" h="7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0" y="7"/>
                      </a:lnTo>
                      <a:lnTo>
                        <a:pt x="8" y="7"/>
                      </a:lnTo>
                      <a:lnTo>
                        <a:pt x="10" y="7"/>
                      </a:lnTo>
                      <a:lnTo>
                        <a:pt x="13" y="7"/>
                      </a:lnTo>
                      <a:lnTo>
                        <a:pt x="13" y="5"/>
                      </a:lnTo>
                      <a:lnTo>
                        <a:pt x="10" y="2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65" name="Freeform 438"/>
                <p:cNvSpPr>
                  <a:spLocks/>
                </p:cNvSpPr>
                <p:nvPr/>
              </p:nvSpPr>
              <p:spPr bwMode="auto">
                <a:xfrm>
                  <a:off x="4013" y="2496"/>
                  <a:ext cx="13" cy="11"/>
                </a:xfrm>
                <a:custGeom>
                  <a:avLst/>
                  <a:gdLst>
                    <a:gd name="T0" fmla="*/ 3 w 13"/>
                    <a:gd name="T1" fmla="*/ 3 h 11"/>
                    <a:gd name="T2" fmla="*/ 3 w 13"/>
                    <a:gd name="T3" fmla="*/ 5 h 11"/>
                    <a:gd name="T4" fmla="*/ 0 w 13"/>
                    <a:gd name="T5" fmla="*/ 5 h 11"/>
                    <a:gd name="T6" fmla="*/ 0 w 13"/>
                    <a:gd name="T7" fmla="*/ 8 h 11"/>
                    <a:gd name="T8" fmla="*/ 3 w 13"/>
                    <a:gd name="T9" fmla="*/ 8 h 11"/>
                    <a:gd name="T10" fmla="*/ 8 w 13"/>
                    <a:gd name="T11" fmla="*/ 11 h 11"/>
                    <a:gd name="T12" fmla="*/ 10 w 13"/>
                    <a:gd name="T13" fmla="*/ 11 h 11"/>
                    <a:gd name="T14" fmla="*/ 13 w 13"/>
                    <a:gd name="T15" fmla="*/ 11 h 11"/>
                    <a:gd name="T16" fmla="*/ 13 w 13"/>
                    <a:gd name="T17" fmla="*/ 8 h 11"/>
                    <a:gd name="T18" fmla="*/ 13 w 13"/>
                    <a:gd name="T19" fmla="*/ 8 h 11"/>
                    <a:gd name="T20" fmla="*/ 13 w 13"/>
                    <a:gd name="T21" fmla="*/ 5 h 11"/>
                    <a:gd name="T22" fmla="*/ 10 w 13"/>
                    <a:gd name="T23" fmla="*/ 3 h 11"/>
                    <a:gd name="T24" fmla="*/ 10 w 13"/>
                    <a:gd name="T25" fmla="*/ 0 h 11"/>
                    <a:gd name="T26" fmla="*/ 8 w 13"/>
                    <a:gd name="T27" fmla="*/ 0 h 11"/>
                    <a:gd name="T28" fmla="*/ 3 w 13"/>
                    <a:gd name="T29" fmla="*/ 3 h 1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3"/>
                    <a:gd name="T46" fmla="*/ 0 h 11"/>
                    <a:gd name="T47" fmla="*/ 13 w 13"/>
                    <a:gd name="T48" fmla="*/ 11 h 1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3" h="11">
                      <a:moveTo>
                        <a:pt x="3" y="3"/>
                      </a:move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8" y="11"/>
                      </a:lnTo>
                      <a:lnTo>
                        <a:pt x="10" y="11"/>
                      </a:lnTo>
                      <a:lnTo>
                        <a:pt x="13" y="11"/>
                      </a:lnTo>
                      <a:lnTo>
                        <a:pt x="13" y="8"/>
                      </a:lnTo>
                      <a:lnTo>
                        <a:pt x="13" y="5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66" name="Freeform 439"/>
                <p:cNvSpPr>
                  <a:spLocks/>
                </p:cNvSpPr>
                <p:nvPr/>
              </p:nvSpPr>
              <p:spPr bwMode="auto">
                <a:xfrm>
                  <a:off x="4055" y="2457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2 h 5"/>
                    <a:gd name="T4" fmla="*/ 0 w 10"/>
                    <a:gd name="T5" fmla="*/ 2 h 5"/>
                    <a:gd name="T6" fmla="*/ 0 w 10"/>
                    <a:gd name="T7" fmla="*/ 5 h 5"/>
                    <a:gd name="T8" fmla="*/ 0 w 10"/>
                    <a:gd name="T9" fmla="*/ 5 h 5"/>
                    <a:gd name="T10" fmla="*/ 8 w 10"/>
                    <a:gd name="T11" fmla="*/ 5 h 5"/>
                    <a:gd name="T12" fmla="*/ 10 w 10"/>
                    <a:gd name="T13" fmla="*/ 5 h 5"/>
                    <a:gd name="T14" fmla="*/ 10 w 10"/>
                    <a:gd name="T15" fmla="*/ 5 h 5"/>
                    <a:gd name="T16" fmla="*/ 10 w 10"/>
                    <a:gd name="T17" fmla="*/ 2 h 5"/>
                    <a:gd name="T18" fmla="*/ 8 w 10"/>
                    <a:gd name="T19" fmla="*/ 0 h 5"/>
                    <a:gd name="T20" fmla="*/ 8 w 10"/>
                    <a:gd name="T21" fmla="*/ 0 h 5"/>
                    <a:gd name="T22" fmla="*/ 0 w 10"/>
                    <a:gd name="T23" fmla="*/ 0 h 5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10"/>
                    <a:gd name="T37" fmla="*/ 0 h 5"/>
                    <a:gd name="T38" fmla="*/ 10 w 10"/>
                    <a:gd name="T39" fmla="*/ 5 h 5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10" h="5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10" y="2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67" name="Freeform 440"/>
                <p:cNvSpPr>
                  <a:spLocks/>
                </p:cNvSpPr>
                <p:nvPr/>
              </p:nvSpPr>
              <p:spPr bwMode="auto">
                <a:xfrm>
                  <a:off x="4050" y="2465"/>
                  <a:ext cx="13" cy="7"/>
                </a:xfrm>
                <a:custGeom>
                  <a:avLst/>
                  <a:gdLst>
                    <a:gd name="T0" fmla="*/ 0 w 13"/>
                    <a:gd name="T1" fmla="*/ 0 h 7"/>
                    <a:gd name="T2" fmla="*/ 0 w 13"/>
                    <a:gd name="T3" fmla="*/ 2 h 7"/>
                    <a:gd name="T4" fmla="*/ 0 w 13"/>
                    <a:gd name="T5" fmla="*/ 2 h 7"/>
                    <a:gd name="T6" fmla="*/ 0 w 13"/>
                    <a:gd name="T7" fmla="*/ 5 h 7"/>
                    <a:gd name="T8" fmla="*/ 2 w 13"/>
                    <a:gd name="T9" fmla="*/ 5 h 7"/>
                    <a:gd name="T10" fmla="*/ 7 w 13"/>
                    <a:gd name="T11" fmla="*/ 7 h 7"/>
                    <a:gd name="T12" fmla="*/ 10 w 13"/>
                    <a:gd name="T13" fmla="*/ 7 h 7"/>
                    <a:gd name="T14" fmla="*/ 13 w 13"/>
                    <a:gd name="T15" fmla="*/ 7 h 7"/>
                    <a:gd name="T16" fmla="*/ 13 w 13"/>
                    <a:gd name="T17" fmla="*/ 5 h 7"/>
                    <a:gd name="T18" fmla="*/ 13 w 13"/>
                    <a:gd name="T19" fmla="*/ 5 h 7"/>
                    <a:gd name="T20" fmla="*/ 10 w 13"/>
                    <a:gd name="T21" fmla="*/ 2 h 7"/>
                    <a:gd name="T22" fmla="*/ 10 w 13"/>
                    <a:gd name="T23" fmla="*/ 2 h 7"/>
                    <a:gd name="T24" fmla="*/ 7 w 13"/>
                    <a:gd name="T25" fmla="*/ 0 h 7"/>
                    <a:gd name="T26" fmla="*/ 0 w 13"/>
                    <a:gd name="T27" fmla="*/ 0 h 7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3"/>
                    <a:gd name="T43" fmla="*/ 0 h 7"/>
                    <a:gd name="T44" fmla="*/ 13 w 13"/>
                    <a:gd name="T45" fmla="*/ 7 h 7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3" h="7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2" y="5"/>
                      </a:lnTo>
                      <a:lnTo>
                        <a:pt x="7" y="7"/>
                      </a:lnTo>
                      <a:lnTo>
                        <a:pt x="10" y="7"/>
                      </a:lnTo>
                      <a:lnTo>
                        <a:pt x="13" y="7"/>
                      </a:lnTo>
                      <a:lnTo>
                        <a:pt x="13" y="5"/>
                      </a:lnTo>
                      <a:lnTo>
                        <a:pt x="10" y="2"/>
                      </a:lnTo>
                      <a:lnTo>
                        <a:pt x="7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68" name="Freeform 441"/>
                <p:cNvSpPr>
                  <a:spLocks/>
                </p:cNvSpPr>
                <p:nvPr/>
              </p:nvSpPr>
              <p:spPr bwMode="auto">
                <a:xfrm>
                  <a:off x="4044" y="2475"/>
                  <a:ext cx="13" cy="8"/>
                </a:xfrm>
                <a:custGeom>
                  <a:avLst/>
                  <a:gdLst>
                    <a:gd name="T0" fmla="*/ 0 w 13"/>
                    <a:gd name="T1" fmla="*/ 0 h 8"/>
                    <a:gd name="T2" fmla="*/ 0 w 13"/>
                    <a:gd name="T3" fmla="*/ 3 h 8"/>
                    <a:gd name="T4" fmla="*/ 0 w 13"/>
                    <a:gd name="T5" fmla="*/ 3 h 8"/>
                    <a:gd name="T6" fmla="*/ 0 w 13"/>
                    <a:gd name="T7" fmla="*/ 5 h 8"/>
                    <a:gd name="T8" fmla="*/ 0 w 13"/>
                    <a:gd name="T9" fmla="*/ 5 h 8"/>
                    <a:gd name="T10" fmla="*/ 6 w 13"/>
                    <a:gd name="T11" fmla="*/ 8 h 8"/>
                    <a:gd name="T12" fmla="*/ 11 w 13"/>
                    <a:gd name="T13" fmla="*/ 8 h 8"/>
                    <a:gd name="T14" fmla="*/ 13 w 13"/>
                    <a:gd name="T15" fmla="*/ 8 h 8"/>
                    <a:gd name="T16" fmla="*/ 13 w 13"/>
                    <a:gd name="T17" fmla="*/ 5 h 8"/>
                    <a:gd name="T18" fmla="*/ 13 w 13"/>
                    <a:gd name="T19" fmla="*/ 5 h 8"/>
                    <a:gd name="T20" fmla="*/ 11 w 13"/>
                    <a:gd name="T21" fmla="*/ 3 h 8"/>
                    <a:gd name="T22" fmla="*/ 11 w 13"/>
                    <a:gd name="T23" fmla="*/ 3 h 8"/>
                    <a:gd name="T24" fmla="*/ 8 w 13"/>
                    <a:gd name="T25" fmla="*/ 0 h 8"/>
                    <a:gd name="T26" fmla="*/ 0 w 13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3"/>
                    <a:gd name="T43" fmla="*/ 0 h 8"/>
                    <a:gd name="T44" fmla="*/ 13 w 13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3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6" y="8"/>
                      </a:lnTo>
                      <a:lnTo>
                        <a:pt x="11" y="8"/>
                      </a:lnTo>
                      <a:lnTo>
                        <a:pt x="13" y="8"/>
                      </a:lnTo>
                      <a:lnTo>
                        <a:pt x="13" y="5"/>
                      </a:lnTo>
                      <a:lnTo>
                        <a:pt x="11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69" name="Freeform 442"/>
                <p:cNvSpPr>
                  <a:spLocks/>
                </p:cNvSpPr>
                <p:nvPr/>
              </p:nvSpPr>
              <p:spPr bwMode="auto">
                <a:xfrm>
                  <a:off x="4039" y="2486"/>
                  <a:ext cx="13" cy="7"/>
                </a:xfrm>
                <a:custGeom>
                  <a:avLst/>
                  <a:gdLst>
                    <a:gd name="T0" fmla="*/ 0 w 13"/>
                    <a:gd name="T1" fmla="*/ 0 h 7"/>
                    <a:gd name="T2" fmla="*/ 0 w 13"/>
                    <a:gd name="T3" fmla="*/ 2 h 7"/>
                    <a:gd name="T4" fmla="*/ 0 w 13"/>
                    <a:gd name="T5" fmla="*/ 5 h 7"/>
                    <a:gd name="T6" fmla="*/ 0 w 13"/>
                    <a:gd name="T7" fmla="*/ 7 h 7"/>
                    <a:gd name="T8" fmla="*/ 0 w 13"/>
                    <a:gd name="T9" fmla="*/ 7 h 7"/>
                    <a:gd name="T10" fmla="*/ 8 w 13"/>
                    <a:gd name="T11" fmla="*/ 7 h 7"/>
                    <a:gd name="T12" fmla="*/ 11 w 13"/>
                    <a:gd name="T13" fmla="*/ 7 h 7"/>
                    <a:gd name="T14" fmla="*/ 13 w 13"/>
                    <a:gd name="T15" fmla="*/ 7 h 7"/>
                    <a:gd name="T16" fmla="*/ 13 w 13"/>
                    <a:gd name="T17" fmla="*/ 5 h 7"/>
                    <a:gd name="T18" fmla="*/ 11 w 13"/>
                    <a:gd name="T19" fmla="*/ 2 h 7"/>
                    <a:gd name="T20" fmla="*/ 11 w 13"/>
                    <a:gd name="T21" fmla="*/ 2 h 7"/>
                    <a:gd name="T22" fmla="*/ 8 w 13"/>
                    <a:gd name="T23" fmla="*/ 0 h 7"/>
                    <a:gd name="T24" fmla="*/ 0 w 13"/>
                    <a:gd name="T25" fmla="*/ 0 h 7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3"/>
                    <a:gd name="T40" fmla="*/ 0 h 7"/>
                    <a:gd name="T41" fmla="*/ 13 w 13"/>
                    <a:gd name="T42" fmla="*/ 7 h 7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3" h="7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0" y="7"/>
                      </a:lnTo>
                      <a:lnTo>
                        <a:pt x="8" y="7"/>
                      </a:lnTo>
                      <a:lnTo>
                        <a:pt x="11" y="7"/>
                      </a:lnTo>
                      <a:lnTo>
                        <a:pt x="13" y="7"/>
                      </a:lnTo>
                      <a:lnTo>
                        <a:pt x="13" y="5"/>
                      </a:lnTo>
                      <a:lnTo>
                        <a:pt x="11" y="2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70" name="Freeform 443"/>
                <p:cNvSpPr>
                  <a:spLocks/>
                </p:cNvSpPr>
                <p:nvPr/>
              </p:nvSpPr>
              <p:spPr bwMode="auto">
                <a:xfrm>
                  <a:off x="4034" y="2496"/>
                  <a:ext cx="13" cy="11"/>
                </a:xfrm>
                <a:custGeom>
                  <a:avLst/>
                  <a:gdLst>
                    <a:gd name="T0" fmla="*/ 0 w 13"/>
                    <a:gd name="T1" fmla="*/ 3 h 11"/>
                    <a:gd name="T2" fmla="*/ 0 w 13"/>
                    <a:gd name="T3" fmla="*/ 5 h 11"/>
                    <a:gd name="T4" fmla="*/ 0 w 13"/>
                    <a:gd name="T5" fmla="*/ 5 h 11"/>
                    <a:gd name="T6" fmla="*/ 0 w 13"/>
                    <a:gd name="T7" fmla="*/ 8 h 11"/>
                    <a:gd name="T8" fmla="*/ 0 w 13"/>
                    <a:gd name="T9" fmla="*/ 11 h 11"/>
                    <a:gd name="T10" fmla="*/ 8 w 13"/>
                    <a:gd name="T11" fmla="*/ 11 h 11"/>
                    <a:gd name="T12" fmla="*/ 10 w 13"/>
                    <a:gd name="T13" fmla="*/ 11 h 11"/>
                    <a:gd name="T14" fmla="*/ 13 w 13"/>
                    <a:gd name="T15" fmla="*/ 11 h 11"/>
                    <a:gd name="T16" fmla="*/ 13 w 13"/>
                    <a:gd name="T17" fmla="*/ 8 h 11"/>
                    <a:gd name="T18" fmla="*/ 10 w 13"/>
                    <a:gd name="T19" fmla="*/ 5 h 11"/>
                    <a:gd name="T20" fmla="*/ 8 w 13"/>
                    <a:gd name="T21" fmla="*/ 3 h 11"/>
                    <a:gd name="T22" fmla="*/ 8 w 13"/>
                    <a:gd name="T23" fmla="*/ 3 h 11"/>
                    <a:gd name="T24" fmla="*/ 5 w 13"/>
                    <a:gd name="T25" fmla="*/ 0 h 11"/>
                    <a:gd name="T26" fmla="*/ 0 w 13"/>
                    <a:gd name="T27" fmla="*/ 3 h 11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3"/>
                    <a:gd name="T43" fmla="*/ 0 h 11"/>
                    <a:gd name="T44" fmla="*/ 13 w 13"/>
                    <a:gd name="T45" fmla="*/ 11 h 11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3" h="11">
                      <a:moveTo>
                        <a:pt x="0" y="3"/>
                      </a:move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0" y="11"/>
                      </a:lnTo>
                      <a:lnTo>
                        <a:pt x="8" y="11"/>
                      </a:lnTo>
                      <a:lnTo>
                        <a:pt x="10" y="11"/>
                      </a:lnTo>
                      <a:lnTo>
                        <a:pt x="13" y="11"/>
                      </a:lnTo>
                      <a:lnTo>
                        <a:pt x="13" y="8"/>
                      </a:lnTo>
                      <a:lnTo>
                        <a:pt x="10" y="5"/>
                      </a:lnTo>
                      <a:lnTo>
                        <a:pt x="8" y="3"/>
                      </a:lnTo>
                      <a:lnTo>
                        <a:pt x="5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71" name="Freeform 444"/>
                <p:cNvSpPr>
                  <a:spLocks/>
                </p:cNvSpPr>
                <p:nvPr/>
              </p:nvSpPr>
              <p:spPr bwMode="auto">
                <a:xfrm>
                  <a:off x="4162" y="2457"/>
                  <a:ext cx="8" cy="8"/>
                </a:xfrm>
                <a:custGeom>
                  <a:avLst/>
                  <a:gdLst>
                    <a:gd name="T0" fmla="*/ 8 w 8"/>
                    <a:gd name="T1" fmla="*/ 2 h 8"/>
                    <a:gd name="T2" fmla="*/ 8 w 8"/>
                    <a:gd name="T3" fmla="*/ 2 h 8"/>
                    <a:gd name="T4" fmla="*/ 8 w 8"/>
                    <a:gd name="T5" fmla="*/ 5 h 8"/>
                    <a:gd name="T6" fmla="*/ 8 w 8"/>
                    <a:gd name="T7" fmla="*/ 5 h 8"/>
                    <a:gd name="T8" fmla="*/ 5 w 8"/>
                    <a:gd name="T9" fmla="*/ 8 h 8"/>
                    <a:gd name="T10" fmla="*/ 3 w 8"/>
                    <a:gd name="T11" fmla="*/ 8 h 8"/>
                    <a:gd name="T12" fmla="*/ 3 w 8"/>
                    <a:gd name="T13" fmla="*/ 8 h 8"/>
                    <a:gd name="T14" fmla="*/ 0 w 8"/>
                    <a:gd name="T15" fmla="*/ 5 h 8"/>
                    <a:gd name="T16" fmla="*/ 0 w 8"/>
                    <a:gd name="T17" fmla="*/ 5 h 8"/>
                    <a:gd name="T18" fmla="*/ 0 w 8"/>
                    <a:gd name="T19" fmla="*/ 2 h 8"/>
                    <a:gd name="T20" fmla="*/ 3 w 8"/>
                    <a:gd name="T21" fmla="*/ 2 h 8"/>
                    <a:gd name="T22" fmla="*/ 3 w 8"/>
                    <a:gd name="T23" fmla="*/ 2 h 8"/>
                    <a:gd name="T24" fmla="*/ 5 w 8"/>
                    <a:gd name="T25" fmla="*/ 0 h 8"/>
                    <a:gd name="T26" fmla="*/ 8 w 8"/>
                    <a:gd name="T27" fmla="*/ 2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8" y="2"/>
                      </a:moveTo>
                      <a:lnTo>
                        <a:pt x="8" y="2"/>
                      </a:lnTo>
                      <a:lnTo>
                        <a:pt x="8" y="5"/>
                      </a:lnTo>
                      <a:lnTo>
                        <a:pt x="5" y="8"/>
                      </a:lnTo>
                      <a:lnTo>
                        <a:pt x="3" y="8"/>
                      </a:lnTo>
                      <a:lnTo>
                        <a:pt x="0" y="5"/>
                      </a:lnTo>
                      <a:lnTo>
                        <a:pt x="0" y="2"/>
                      </a:lnTo>
                      <a:lnTo>
                        <a:pt x="3" y="2"/>
                      </a:lnTo>
                      <a:lnTo>
                        <a:pt x="5" y="0"/>
                      </a:lnTo>
                      <a:lnTo>
                        <a:pt x="8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72" name="Freeform 445"/>
                <p:cNvSpPr>
                  <a:spLocks/>
                </p:cNvSpPr>
                <p:nvPr/>
              </p:nvSpPr>
              <p:spPr bwMode="auto">
                <a:xfrm>
                  <a:off x="4167" y="2465"/>
                  <a:ext cx="8" cy="7"/>
                </a:xfrm>
                <a:custGeom>
                  <a:avLst/>
                  <a:gdLst>
                    <a:gd name="T0" fmla="*/ 8 w 8"/>
                    <a:gd name="T1" fmla="*/ 2 h 7"/>
                    <a:gd name="T2" fmla="*/ 8 w 8"/>
                    <a:gd name="T3" fmla="*/ 2 h 7"/>
                    <a:gd name="T4" fmla="*/ 8 w 8"/>
                    <a:gd name="T5" fmla="*/ 5 h 7"/>
                    <a:gd name="T6" fmla="*/ 8 w 8"/>
                    <a:gd name="T7" fmla="*/ 5 h 7"/>
                    <a:gd name="T8" fmla="*/ 6 w 8"/>
                    <a:gd name="T9" fmla="*/ 7 h 7"/>
                    <a:gd name="T10" fmla="*/ 3 w 8"/>
                    <a:gd name="T11" fmla="*/ 7 h 7"/>
                    <a:gd name="T12" fmla="*/ 3 w 8"/>
                    <a:gd name="T13" fmla="*/ 7 h 7"/>
                    <a:gd name="T14" fmla="*/ 0 w 8"/>
                    <a:gd name="T15" fmla="*/ 5 h 7"/>
                    <a:gd name="T16" fmla="*/ 0 w 8"/>
                    <a:gd name="T17" fmla="*/ 5 h 7"/>
                    <a:gd name="T18" fmla="*/ 0 w 8"/>
                    <a:gd name="T19" fmla="*/ 2 h 7"/>
                    <a:gd name="T20" fmla="*/ 0 w 8"/>
                    <a:gd name="T21" fmla="*/ 2 h 7"/>
                    <a:gd name="T22" fmla="*/ 3 w 8"/>
                    <a:gd name="T23" fmla="*/ 2 h 7"/>
                    <a:gd name="T24" fmla="*/ 6 w 8"/>
                    <a:gd name="T25" fmla="*/ 0 h 7"/>
                    <a:gd name="T26" fmla="*/ 8 w 8"/>
                    <a:gd name="T27" fmla="*/ 2 h 7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7"/>
                    <a:gd name="T44" fmla="*/ 8 w 8"/>
                    <a:gd name="T45" fmla="*/ 7 h 7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7">
                      <a:moveTo>
                        <a:pt x="8" y="2"/>
                      </a:moveTo>
                      <a:lnTo>
                        <a:pt x="8" y="2"/>
                      </a:lnTo>
                      <a:lnTo>
                        <a:pt x="8" y="5"/>
                      </a:lnTo>
                      <a:lnTo>
                        <a:pt x="6" y="7"/>
                      </a:lnTo>
                      <a:lnTo>
                        <a:pt x="3" y="7"/>
                      </a:lnTo>
                      <a:lnTo>
                        <a:pt x="0" y="5"/>
                      </a:lnTo>
                      <a:lnTo>
                        <a:pt x="0" y="2"/>
                      </a:lnTo>
                      <a:lnTo>
                        <a:pt x="3" y="2"/>
                      </a:lnTo>
                      <a:lnTo>
                        <a:pt x="6" y="0"/>
                      </a:lnTo>
                      <a:lnTo>
                        <a:pt x="8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73" name="Freeform 446"/>
                <p:cNvSpPr>
                  <a:spLocks/>
                </p:cNvSpPr>
                <p:nvPr/>
              </p:nvSpPr>
              <p:spPr bwMode="auto">
                <a:xfrm>
                  <a:off x="4173" y="2475"/>
                  <a:ext cx="7" cy="5"/>
                </a:xfrm>
                <a:custGeom>
                  <a:avLst/>
                  <a:gdLst>
                    <a:gd name="T0" fmla="*/ 7 w 7"/>
                    <a:gd name="T1" fmla="*/ 0 h 5"/>
                    <a:gd name="T2" fmla="*/ 7 w 7"/>
                    <a:gd name="T3" fmla="*/ 3 h 5"/>
                    <a:gd name="T4" fmla="*/ 7 w 7"/>
                    <a:gd name="T5" fmla="*/ 3 h 5"/>
                    <a:gd name="T6" fmla="*/ 7 w 7"/>
                    <a:gd name="T7" fmla="*/ 5 h 5"/>
                    <a:gd name="T8" fmla="*/ 7 w 7"/>
                    <a:gd name="T9" fmla="*/ 5 h 5"/>
                    <a:gd name="T10" fmla="*/ 5 w 7"/>
                    <a:gd name="T11" fmla="*/ 5 h 5"/>
                    <a:gd name="T12" fmla="*/ 2 w 7"/>
                    <a:gd name="T13" fmla="*/ 5 h 5"/>
                    <a:gd name="T14" fmla="*/ 2 w 7"/>
                    <a:gd name="T15" fmla="*/ 5 h 5"/>
                    <a:gd name="T16" fmla="*/ 0 w 7"/>
                    <a:gd name="T17" fmla="*/ 5 h 5"/>
                    <a:gd name="T18" fmla="*/ 0 w 7"/>
                    <a:gd name="T19" fmla="*/ 3 h 5"/>
                    <a:gd name="T20" fmla="*/ 0 w 7"/>
                    <a:gd name="T21" fmla="*/ 0 h 5"/>
                    <a:gd name="T22" fmla="*/ 0 w 7"/>
                    <a:gd name="T23" fmla="*/ 0 h 5"/>
                    <a:gd name="T24" fmla="*/ 2 w 7"/>
                    <a:gd name="T25" fmla="*/ 0 h 5"/>
                    <a:gd name="T26" fmla="*/ 5 w 7"/>
                    <a:gd name="T27" fmla="*/ 0 h 5"/>
                    <a:gd name="T28" fmla="*/ 7 w 7"/>
                    <a:gd name="T29" fmla="*/ 0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7"/>
                    <a:gd name="T46" fmla="*/ 0 h 5"/>
                    <a:gd name="T47" fmla="*/ 7 w 7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7" h="5">
                      <a:moveTo>
                        <a:pt x="7" y="0"/>
                      </a:moveTo>
                      <a:lnTo>
                        <a:pt x="7" y="3"/>
                      </a:lnTo>
                      <a:lnTo>
                        <a:pt x="7" y="5"/>
                      </a:lnTo>
                      <a:lnTo>
                        <a:pt x="5" y="5"/>
                      </a:lnTo>
                      <a:lnTo>
                        <a:pt x="2" y="5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5" y="0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74" name="Freeform 447"/>
                <p:cNvSpPr>
                  <a:spLocks/>
                </p:cNvSpPr>
                <p:nvPr/>
              </p:nvSpPr>
              <p:spPr bwMode="auto">
                <a:xfrm>
                  <a:off x="4178" y="2483"/>
                  <a:ext cx="8" cy="8"/>
                </a:xfrm>
                <a:custGeom>
                  <a:avLst/>
                  <a:gdLst>
                    <a:gd name="T0" fmla="*/ 8 w 8"/>
                    <a:gd name="T1" fmla="*/ 0 h 8"/>
                    <a:gd name="T2" fmla="*/ 8 w 8"/>
                    <a:gd name="T3" fmla="*/ 3 h 8"/>
                    <a:gd name="T4" fmla="*/ 8 w 8"/>
                    <a:gd name="T5" fmla="*/ 3 h 8"/>
                    <a:gd name="T6" fmla="*/ 8 w 8"/>
                    <a:gd name="T7" fmla="*/ 5 h 8"/>
                    <a:gd name="T8" fmla="*/ 8 w 8"/>
                    <a:gd name="T9" fmla="*/ 5 h 8"/>
                    <a:gd name="T10" fmla="*/ 5 w 8"/>
                    <a:gd name="T11" fmla="*/ 8 h 8"/>
                    <a:gd name="T12" fmla="*/ 2 w 8"/>
                    <a:gd name="T13" fmla="*/ 8 h 8"/>
                    <a:gd name="T14" fmla="*/ 2 w 8"/>
                    <a:gd name="T15" fmla="*/ 8 h 8"/>
                    <a:gd name="T16" fmla="*/ 0 w 8"/>
                    <a:gd name="T17" fmla="*/ 5 h 8"/>
                    <a:gd name="T18" fmla="*/ 0 w 8"/>
                    <a:gd name="T19" fmla="*/ 5 h 8"/>
                    <a:gd name="T20" fmla="*/ 0 w 8"/>
                    <a:gd name="T21" fmla="*/ 3 h 8"/>
                    <a:gd name="T22" fmla="*/ 2 w 8"/>
                    <a:gd name="T23" fmla="*/ 3 h 8"/>
                    <a:gd name="T24" fmla="*/ 2 w 8"/>
                    <a:gd name="T25" fmla="*/ 0 h 8"/>
                    <a:gd name="T26" fmla="*/ 5 w 8"/>
                    <a:gd name="T27" fmla="*/ 0 h 8"/>
                    <a:gd name="T28" fmla="*/ 8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8" y="0"/>
                      </a:moveTo>
                      <a:lnTo>
                        <a:pt x="8" y="3"/>
                      </a:lnTo>
                      <a:lnTo>
                        <a:pt x="8" y="5"/>
                      </a:lnTo>
                      <a:lnTo>
                        <a:pt x="5" y="8"/>
                      </a:lnTo>
                      <a:lnTo>
                        <a:pt x="2" y="8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2" y="3"/>
                      </a:lnTo>
                      <a:lnTo>
                        <a:pt x="2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75" name="Freeform 448"/>
                <p:cNvSpPr>
                  <a:spLocks/>
                </p:cNvSpPr>
                <p:nvPr/>
              </p:nvSpPr>
              <p:spPr bwMode="auto">
                <a:xfrm>
                  <a:off x="4186" y="2493"/>
                  <a:ext cx="7" cy="8"/>
                </a:xfrm>
                <a:custGeom>
                  <a:avLst/>
                  <a:gdLst>
                    <a:gd name="T0" fmla="*/ 5 w 7"/>
                    <a:gd name="T1" fmla="*/ 0 h 8"/>
                    <a:gd name="T2" fmla="*/ 7 w 7"/>
                    <a:gd name="T3" fmla="*/ 3 h 8"/>
                    <a:gd name="T4" fmla="*/ 7 w 7"/>
                    <a:gd name="T5" fmla="*/ 3 h 8"/>
                    <a:gd name="T6" fmla="*/ 7 w 7"/>
                    <a:gd name="T7" fmla="*/ 6 h 8"/>
                    <a:gd name="T8" fmla="*/ 7 w 7"/>
                    <a:gd name="T9" fmla="*/ 6 h 8"/>
                    <a:gd name="T10" fmla="*/ 5 w 7"/>
                    <a:gd name="T11" fmla="*/ 8 h 8"/>
                    <a:gd name="T12" fmla="*/ 2 w 7"/>
                    <a:gd name="T13" fmla="*/ 8 h 8"/>
                    <a:gd name="T14" fmla="*/ 0 w 7"/>
                    <a:gd name="T15" fmla="*/ 8 h 8"/>
                    <a:gd name="T16" fmla="*/ 0 w 7"/>
                    <a:gd name="T17" fmla="*/ 6 h 8"/>
                    <a:gd name="T18" fmla="*/ 0 w 7"/>
                    <a:gd name="T19" fmla="*/ 6 h 8"/>
                    <a:gd name="T20" fmla="*/ 0 w 7"/>
                    <a:gd name="T21" fmla="*/ 3 h 8"/>
                    <a:gd name="T22" fmla="*/ 0 w 7"/>
                    <a:gd name="T23" fmla="*/ 0 h 8"/>
                    <a:gd name="T24" fmla="*/ 0 w 7"/>
                    <a:gd name="T25" fmla="*/ 0 h 8"/>
                    <a:gd name="T26" fmla="*/ 2 w 7"/>
                    <a:gd name="T27" fmla="*/ 0 h 8"/>
                    <a:gd name="T28" fmla="*/ 5 w 7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7"/>
                    <a:gd name="T46" fmla="*/ 0 h 8"/>
                    <a:gd name="T47" fmla="*/ 7 w 7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7" h="8">
                      <a:moveTo>
                        <a:pt x="5" y="0"/>
                      </a:moveTo>
                      <a:lnTo>
                        <a:pt x="7" y="3"/>
                      </a:lnTo>
                      <a:lnTo>
                        <a:pt x="7" y="6"/>
                      </a:lnTo>
                      <a:lnTo>
                        <a:pt x="5" y="8"/>
                      </a:lnTo>
                      <a:lnTo>
                        <a:pt x="2" y="8"/>
                      </a:lnTo>
                      <a:lnTo>
                        <a:pt x="0" y="8"/>
                      </a:lnTo>
                      <a:lnTo>
                        <a:pt x="0" y="6"/>
                      </a:lnTo>
                      <a:lnTo>
                        <a:pt x="0" y="3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76" name="Freeform 449"/>
                <p:cNvSpPr>
                  <a:spLocks/>
                </p:cNvSpPr>
                <p:nvPr/>
              </p:nvSpPr>
              <p:spPr bwMode="auto">
                <a:xfrm>
                  <a:off x="4149" y="2457"/>
                  <a:ext cx="8" cy="8"/>
                </a:xfrm>
                <a:custGeom>
                  <a:avLst/>
                  <a:gdLst>
                    <a:gd name="T0" fmla="*/ 8 w 8"/>
                    <a:gd name="T1" fmla="*/ 2 h 8"/>
                    <a:gd name="T2" fmla="*/ 8 w 8"/>
                    <a:gd name="T3" fmla="*/ 2 h 8"/>
                    <a:gd name="T4" fmla="*/ 8 w 8"/>
                    <a:gd name="T5" fmla="*/ 5 h 8"/>
                    <a:gd name="T6" fmla="*/ 8 w 8"/>
                    <a:gd name="T7" fmla="*/ 5 h 8"/>
                    <a:gd name="T8" fmla="*/ 5 w 8"/>
                    <a:gd name="T9" fmla="*/ 8 h 8"/>
                    <a:gd name="T10" fmla="*/ 3 w 8"/>
                    <a:gd name="T11" fmla="*/ 8 h 8"/>
                    <a:gd name="T12" fmla="*/ 3 w 8"/>
                    <a:gd name="T13" fmla="*/ 8 h 8"/>
                    <a:gd name="T14" fmla="*/ 0 w 8"/>
                    <a:gd name="T15" fmla="*/ 5 h 8"/>
                    <a:gd name="T16" fmla="*/ 3 w 8"/>
                    <a:gd name="T17" fmla="*/ 5 h 8"/>
                    <a:gd name="T18" fmla="*/ 3 w 8"/>
                    <a:gd name="T19" fmla="*/ 2 h 8"/>
                    <a:gd name="T20" fmla="*/ 3 w 8"/>
                    <a:gd name="T21" fmla="*/ 2 h 8"/>
                    <a:gd name="T22" fmla="*/ 5 w 8"/>
                    <a:gd name="T23" fmla="*/ 0 h 8"/>
                    <a:gd name="T24" fmla="*/ 8 w 8"/>
                    <a:gd name="T25" fmla="*/ 2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8"/>
                    <a:gd name="T40" fmla="*/ 0 h 8"/>
                    <a:gd name="T41" fmla="*/ 8 w 8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8" h="8">
                      <a:moveTo>
                        <a:pt x="8" y="2"/>
                      </a:moveTo>
                      <a:lnTo>
                        <a:pt x="8" y="2"/>
                      </a:lnTo>
                      <a:lnTo>
                        <a:pt x="8" y="5"/>
                      </a:lnTo>
                      <a:lnTo>
                        <a:pt x="5" y="8"/>
                      </a:lnTo>
                      <a:lnTo>
                        <a:pt x="3" y="8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3" y="2"/>
                      </a:lnTo>
                      <a:lnTo>
                        <a:pt x="5" y="0"/>
                      </a:lnTo>
                      <a:lnTo>
                        <a:pt x="8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77" name="Freeform 450"/>
                <p:cNvSpPr>
                  <a:spLocks/>
                </p:cNvSpPr>
                <p:nvPr/>
              </p:nvSpPr>
              <p:spPr bwMode="auto">
                <a:xfrm>
                  <a:off x="4154" y="2465"/>
                  <a:ext cx="8" cy="7"/>
                </a:xfrm>
                <a:custGeom>
                  <a:avLst/>
                  <a:gdLst>
                    <a:gd name="T0" fmla="*/ 8 w 8"/>
                    <a:gd name="T1" fmla="*/ 2 h 7"/>
                    <a:gd name="T2" fmla="*/ 8 w 8"/>
                    <a:gd name="T3" fmla="*/ 2 h 7"/>
                    <a:gd name="T4" fmla="*/ 8 w 8"/>
                    <a:gd name="T5" fmla="*/ 5 h 7"/>
                    <a:gd name="T6" fmla="*/ 8 w 8"/>
                    <a:gd name="T7" fmla="*/ 5 h 7"/>
                    <a:gd name="T8" fmla="*/ 5 w 8"/>
                    <a:gd name="T9" fmla="*/ 7 h 7"/>
                    <a:gd name="T10" fmla="*/ 3 w 8"/>
                    <a:gd name="T11" fmla="*/ 7 h 7"/>
                    <a:gd name="T12" fmla="*/ 3 w 8"/>
                    <a:gd name="T13" fmla="*/ 7 h 7"/>
                    <a:gd name="T14" fmla="*/ 0 w 8"/>
                    <a:gd name="T15" fmla="*/ 5 h 7"/>
                    <a:gd name="T16" fmla="*/ 0 w 8"/>
                    <a:gd name="T17" fmla="*/ 5 h 7"/>
                    <a:gd name="T18" fmla="*/ 3 w 8"/>
                    <a:gd name="T19" fmla="*/ 2 h 7"/>
                    <a:gd name="T20" fmla="*/ 3 w 8"/>
                    <a:gd name="T21" fmla="*/ 2 h 7"/>
                    <a:gd name="T22" fmla="*/ 5 w 8"/>
                    <a:gd name="T23" fmla="*/ 0 h 7"/>
                    <a:gd name="T24" fmla="*/ 8 w 8"/>
                    <a:gd name="T25" fmla="*/ 2 h 7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8"/>
                    <a:gd name="T40" fmla="*/ 0 h 7"/>
                    <a:gd name="T41" fmla="*/ 8 w 8"/>
                    <a:gd name="T42" fmla="*/ 7 h 7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8" h="7">
                      <a:moveTo>
                        <a:pt x="8" y="2"/>
                      </a:moveTo>
                      <a:lnTo>
                        <a:pt x="8" y="2"/>
                      </a:lnTo>
                      <a:lnTo>
                        <a:pt x="8" y="5"/>
                      </a:lnTo>
                      <a:lnTo>
                        <a:pt x="5" y="7"/>
                      </a:lnTo>
                      <a:lnTo>
                        <a:pt x="3" y="7"/>
                      </a:lnTo>
                      <a:lnTo>
                        <a:pt x="0" y="5"/>
                      </a:lnTo>
                      <a:lnTo>
                        <a:pt x="3" y="2"/>
                      </a:lnTo>
                      <a:lnTo>
                        <a:pt x="5" y="0"/>
                      </a:lnTo>
                      <a:lnTo>
                        <a:pt x="8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78" name="Freeform 451"/>
                <p:cNvSpPr>
                  <a:spLocks/>
                </p:cNvSpPr>
                <p:nvPr/>
              </p:nvSpPr>
              <p:spPr bwMode="auto">
                <a:xfrm>
                  <a:off x="4159" y="2475"/>
                  <a:ext cx="8" cy="5"/>
                </a:xfrm>
                <a:custGeom>
                  <a:avLst/>
                  <a:gdLst>
                    <a:gd name="T0" fmla="*/ 8 w 8"/>
                    <a:gd name="T1" fmla="*/ 0 h 5"/>
                    <a:gd name="T2" fmla="*/ 8 w 8"/>
                    <a:gd name="T3" fmla="*/ 3 h 5"/>
                    <a:gd name="T4" fmla="*/ 8 w 8"/>
                    <a:gd name="T5" fmla="*/ 3 h 5"/>
                    <a:gd name="T6" fmla="*/ 8 w 8"/>
                    <a:gd name="T7" fmla="*/ 5 h 5"/>
                    <a:gd name="T8" fmla="*/ 8 w 8"/>
                    <a:gd name="T9" fmla="*/ 5 h 5"/>
                    <a:gd name="T10" fmla="*/ 6 w 8"/>
                    <a:gd name="T11" fmla="*/ 5 h 5"/>
                    <a:gd name="T12" fmla="*/ 3 w 8"/>
                    <a:gd name="T13" fmla="*/ 5 h 5"/>
                    <a:gd name="T14" fmla="*/ 3 w 8"/>
                    <a:gd name="T15" fmla="*/ 5 h 5"/>
                    <a:gd name="T16" fmla="*/ 0 w 8"/>
                    <a:gd name="T17" fmla="*/ 5 h 5"/>
                    <a:gd name="T18" fmla="*/ 0 w 8"/>
                    <a:gd name="T19" fmla="*/ 3 h 5"/>
                    <a:gd name="T20" fmla="*/ 0 w 8"/>
                    <a:gd name="T21" fmla="*/ 0 h 5"/>
                    <a:gd name="T22" fmla="*/ 3 w 8"/>
                    <a:gd name="T23" fmla="*/ 0 h 5"/>
                    <a:gd name="T24" fmla="*/ 3 w 8"/>
                    <a:gd name="T25" fmla="*/ 0 h 5"/>
                    <a:gd name="T26" fmla="*/ 6 w 8"/>
                    <a:gd name="T27" fmla="*/ 0 h 5"/>
                    <a:gd name="T28" fmla="*/ 8 w 8"/>
                    <a:gd name="T29" fmla="*/ 0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5"/>
                    <a:gd name="T47" fmla="*/ 8 w 8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5">
                      <a:moveTo>
                        <a:pt x="8" y="0"/>
                      </a:moveTo>
                      <a:lnTo>
                        <a:pt x="8" y="3"/>
                      </a:lnTo>
                      <a:lnTo>
                        <a:pt x="8" y="5"/>
                      </a:lnTo>
                      <a:lnTo>
                        <a:pt x="6" y="5"/>
                      </a:ln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0" y="0"/>
                      </a:lnTo>
                      <a:lnTo>
                        <a:pt x="3" y="0"/>
                      </a:lnTo>
                      <a:lnTo>
                        <a:pt x="6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79" name="Freeform 452"/>
                <p:cNvSpPr>
                  <a:spLocks/>
                </p:cNvSpPr>
                <p:nvPr/>
              </p:nvSpPr>
              <p:spPr bwMode="auto">
                <a:xfrm>
                  <a:off x="4165" y="2483"/>
                  <a:ext cx="8" cy="8"/>
                </a:xfrm>
                <a:custGeom>
                  <a:avLst/>
                  <a:gdLst>
                    <a:gd name="T0" fmla="*/ 8 w 8"/>
                    <a:gd name="T1" fmla="*/ 0 h 8"/>
                    <a:gd name="T2" fmla="*/ 8 w 8"/>
                    <a:gd name="T3" fmla="*/ 3 h 8"/>
                    <a:gd name="T4" fmla="*/ 8 w 8"/>
                    <a:gd name="T5" fmla="*/ 5 h 8"/>
                    <a:gd name="T6" fmla="*/ 8 w 8"/>
                    <a:gd name="T7" fmla="*/ 5 h 8"/>
                    <a:gd name="T8" fmla="*/ 8 w 8"/>
                    <a:gd name="T9" fmla="*/ 5 h 8"/>
                    <a:gd name="T10" fmla="*/ 5 w 8"/>
                    <a:gd name="T11" fmla="*/ 8 h 8"/>
                    <a:gd name="T12" fmla="*/ 2 w 8"/>
                    <a:gd name="T13" fmla="*/ 8 h 8"/>
                    <a:gd name="T14" fmla="*/ 2 w 8"/>
                    <a:gd name="T15" fmla="*/ 8 h 8"/>
                    <a:gd name="T16" fmla="*/ 0 w 8"/>
                    <a:gd name="T17" fmla="*/ 8 h 8"/>
                    <a:gd name="T18" fmla="*/ 0 w 8"/>
                    <a:gd name="T19" fmla="*/ 5 h 8"/>
                    <a:gd name="T20" fmla="*/ 2 w 8"/>
                    <a:gd name="T21" fmla="*/ 3 h 8"/>
                    <a:gd name="T22" fmla="*/ 2 w 8"/>
                    <a:gd name="T23" fmla="*/ 3 h 8"/>
                    <a:gd name="T24" fmla="*/ 2 w 8"/>
                    <a:gd name="T25" fmla="*/ 0 h 8"/>
                    <a:gd name="T26" fmla="*/ 5 w 8"/>
                    <a:gd name="T27" fmla="*/ 0 h 8"/>
                    <a:gd name="T28" fmla="*/ 8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8" y="0"/>
                      </a:moveTo>
                      <a:lnTo>
                        <a:pt x="8" y="3"/>
                      </a:lnTo>
                      <a:lnTo>
                        <a:pt x="8" y="5"/>
                      </a:lnTo>
                      <a:lnTo>
                        <a:pt x="5" y="8"/>
                      </a:lnTo>
                      <a:lnTo>
                        <a:pt x="2" y="8"/>
                      </a:lnTo>
                      <a:lnTo>
                        <a:pt x="0" y="8"/>
                      </a:lnTo>
                      <a:lnTo>
                        <a:pt x="0" y="5"/>
                      </a:lnTo>
                      <a:lnTo>
                        <a:pt x="2" y="3"/>
                      </a:lnTo>
                      <a:lnTo>
                        <a:pt x="2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80" name="Freeform 453"/>
                <p:cNvSpPr>
                  <a:spLocks/>
                </p:cNvSpPr>
                <p:nvPr/>
              </p:nvSpPr>
              <p:spPr bwMode="auto">
                <a:xfrm>
                  <a:off x="4170" y="2493"/>
                  <a:ext cx="10" cy="8"/>
                </a:xfrm>
                <a:custGeom>
                  <a:avLst/>
                  <a:gdLst>
                    <a:gd name="T0" fmla="*/ 10 w 10"/>
                    <a:gd name="T1" fmla="*/ 0 h 8"/>
                    <a:gd name="T2" fmla="*/ 10 w 10"/>
                    <a:gd name="T3" fmla="*/ 3 h 8"/>
                    <a:gd name="T4" fmla="*/ 10 w 10"/>
                    <a:gd name="T5" fmla="*/ 3 h 8"/>
                    <a:gd name="T6" fmla="*/ 10 w 10"/>
                    <a:gd name="T7" fmla="*/ 6 h 8"/>
                    <a:gd name="T8" fmla="*/ 10 w 10"/>
                    <a:gd name="T9" fmla="*/ 6 h 8"/>
                    <a:gd name="T10" fmla="*/ 8 w 10"/>
                    <a:gd name="T11" fmla="*/ 8 h 8"/>
                    <a:gd name="T12" fmla="*/ 3 w 10"/>
                    <a:gd name="T13" fmla="*/ 8 h 8"/>
                    <a:gd name="T14" fmla="*/ 3 w 10"/>
                    <a:gd name="T15" fmla="*/ 8 h 8"/>
                    <a:gd name="T16" fmla="*/ 0 w 10"/>
                    <a:gd name="T17" fmla="*/ 8 h 8"/>
                    <a:gd name="T18" fmla="*/ 3 w 10"/>
                    <a:gd name="T19" fmla="*/ 6 h 8"/>
                    <a:gd name="T20" fmla="*/ 3 w 10"/>
                    <a:gd name="T21" fmla="*/ 3 h 8"/>
                    <a:gd name="T22" fmla="*/ 3 w 10"/>
                    <a:gd name="T23" fmla="*/ 3 h 8"/>
                    <a:gd name="T24" fmla="*/ 3 w 10"/>
                    <a:gd name="T25" fmla="*/ 0 h 8"/>
                    <a:gd name="T26" fmla="*/ 10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10" y="0"/>
                      </a:moveTo>
                      <a:lnTo>
                        <a:pt x="10" y="3"/>
                      </a:lnTo>
                      <a:lnTo>
                        <a:pt x="10" y="6"/>
                      </a:lnTo>
                      <a:lnTo>
                        <a:pt x="8" y="8"/>
                      </a:lnTo>
                      <a:lnTo>
                        <a:pt x="3" y="8"/>
                      </a:lnTo>
                      <a:lnTo>
                        <a:pt x="0" y="8"/>
                      </a:lnTo>
                      <a:lnTo>
                        <a:pt x="3" y="6"/>
                      </a:lnTo>
                      <a:lnTo>
                        <a:pt x="3" y="3"/>
                      </a:lnTo>
                      <a:lnTo>
                        <a:pt x="3" y="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81" name="Freeform 454"/>
                <p:cNvSpPr>
                  <a:spLocks/>
                </p:cNvSpPr>
                <p:nvPr/>
              </p:nvSpPr>
              <p:spPr bwMode="auto">
                <a:xfrm>
                  <a:off x="4139" y="2457"/>
                  <a:ext cx="7" cy="8"/>
                </a:xfrm>
                <a:custGeom>
                  <a:avLst/>
                  <a:gdLst>
                    <a:gd name="T0" fmla="*/ 7 w 7"/>
                    <a:gd name="T1" fmla="*/ 2 h 8"/>
                    <a:gd name="T2" fmla="*/ 7 w 7"/>
                    <a:gd name="T3" fmla="*/ 2 h 8"/>
                    <a:gd name="T4" fmla="*/ 7 w 7"/>
                    <a:gd name="T5" fmla="*/ 5 h 8"/>
                    <a:gd name="T6" fmla="*/ 7 w 7"/>
                    <a:gd name="T7" fmla="*/ 5 h 8"/>
                    <a:gd name="T8" fmla="*/ 5 w 7"/>
                    <a:gd name="T9" fmla="*/ 8 h 8"/>
                    <a:gd name="T10" fmla="*/ 2 w 7"/>
                    <a:gd name="T11" fmla="*/ 8 h 8"/>
                    <a:gd name="T12" fmla="*/ 0 w 7"/>
                    <a:gd name="T13" fmla="*/ 8 h 8"/>
                    <a:gd name="T14" fmla="*/ 0 w 7"/>
                    <a:gd name="T15" fmla="*/ 5 h 8"/>
                    <a:gd name="T16" fmla="*/ 0 w 7"/>
                    <a:gd name="T17" fmla="*/ 5 h 8"/>
                    <a:gd name="T18" fmla="*/ 0 w 7"/>
                    <a:gd name="T19" fmla="*/ 2 h 8"/>
                    <a:gd name="T20" fmla="*/ 0 w 7"/>
                    <a:gd name="T21" fmla="*/ 2 h 8"/>
                    <a:gd name="T22" fmla="*/ 2 w 7"/>
                    <a:gd name="T23" fmla="*/ 2 h 8"/>
                    <a:gd name="T24" fmla="*/ 5 w 7"/>
                    <a:gd name="T25" fmla="*/ 0 h 8"/>
                    <a:gd name="T26" fmla="*/ 7 w 7"/>
                    <a:gd name="T27" fmla="*/ 2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7"/>
                    <a:gd name="T43" fmla="*/ 0 h 8"/>
                    <a:gd name="T44" fmla="*/ 7 w 7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7" h="8">
                      <a:moveTo>
                        <a:pt x="7" y="2"/>
                      </a:moveTo>
                      <a:lnTo>
                        <a:pt x="7" y="2"/>
                      </a:lnTo>
                      <a:lnTo>
                        <a:pt x="7" y="5"/>
                      </a:lnTo>
                      <a:lnTo>
                        <a:pt x="5" y="8"/>
                      </a:lnTo>
                      <a:lnTo>
                        <a:pt x="2" y="8"/>
                      </a:lnTo>
                      <a:lnTo>
                        <a:pt x="0" y="8"/>
                      </a:lnTo>
                      <a:lnTo>
                        <a:pt x="0" y="5"/>
                      </a:lnTo>
                      <a:lnTo>
                        <a:pt x="0" y="2"/>
                      </a:lnTo>
                      <a:lnTo>
                        <a:pt x="2" y="2"/>
                      </a:lnTo>
                      <a:lnTo>
                        <a:pt x="5" y="0"/>
                      </a:lnTo>
                      <a:lnTo>
                        <a:pt x="7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82" name="Freeform 455"/>
                <p:cNvSpPr>
                  <a:spLocks/>
                </p:cNvSpPr>
                <p:nvPr/>
              </p:nvSpPr>
              <p:spPr bwMode="auto">
                <a:xfrm>
                  <a:off x="4141" y="2465"/>
                  <a:ext cx="11" cy="7"/>
                </a:xfrm>
                <a:custGeom>
                  <a:avLst/>
                  <a:gdLst>
                    <a:gd name="T0" fmla="*/ 11 w 11"/>
                    <a:gd name="T1" fmla="*/ 2 h 7"/>
                    <a:gd name="T2" fmla="*/ 11 w 11"/>
                    <a:gd name="T3" fmla="*/ 2 h 7"/>
                    <a:gd name="T4" fmla="*/ 11 w 11"/>
                    <a:gd name="T5" fmla="*/ 5 h 7"/>
                    <a:gd name="T6" fmla="*/ 11 w 11"/>
                    <a:gd name="T7" fmla="*/ 5 h 7"/>
                    <a:gd name="T8" fmla="*/ 8 w 11"/>
                    <a:gd name="T9" fmla="*/ 5 h 7"/>
                    <a:gd name="T10" fmla="*/ 5 w 11"/>
                    <a:gd name="T11" fmla="*/ 7 h 7"/>
                    <a:gd name="T12" fmla="*/ 3 w 11"/>
                    <a:gd name="T13" fmla="*/ 7 h 7"/>
                    <a:gd name="T14" fmla="*/ 3 w 11"/>
                    <a:gd name="T15" fmla="*/ 7 h 7"/>
                    <a:gd name="T16" fmla="*/ 0 w 11"/>
                    <a:gd name="T17" fmla="*/ 5 h 7"/>
                    <a:gd name="T18" fmla="*/ 3 w 11"/>
                    <a:gd name="T19" fmla="*/ 5 h 7"/>
                    <a:gd name="T20" fmla="*/ 3 w 11"/>
                    <a:gd name="T21" fmla="*/ 2 h 7"/>
                    <a:gd name="T22" fmla="*/ 3 w 11"/>
                    <a:gd name="T23" fmla="*/ 2 h 7"/>
                    <a:gd name="T24" fmla="*/ 8 w 11"/>
                    <a:gd name="T25" fmla="*/ 0 h 7"/>
                    <a:gd name="T26" fmla="*/ 11 w 11"/>
                    <a:gd name="T27" fmla="*/ 2 h 7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7"/>
                    <a:gd name="T44" fmla="*/ 11 w 11"/>
                    <a:gd name="T45" fmla="*/ 7 h 7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7">
                      <a:moveTo>
                        <a:pt x="11" y="2"/>
                      </a:moveTo>
                      <a:lnTo>
                        <a:pt x="11" y="2"/>
                      </a:lnTo>
                      <a:lnTo>
                        <a:pt x="11" y="5"/>
                      </a:lnTo>
                      <a:lnTo>
                        <a:pt x="8" y="5"/>
                      </a:lnTo>
                      <a:lnTo>
                        <a:pt x="5" y="7"/>
                      </a:lnTo>
                      <a:lnTo>
                        <a:pt x="3" y="7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3" y="2"/>
                      </a:lnTo>
                      <a:lnTo>
                        <a:pt x="8" y="0"/>
                      </a:lnTo>
                      <a:lnTo>
                        <a:pt x="11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83" name="Freeform 456"/>
                <p:cNvSpPr>
                  <a:spLocks/>
                </p:cNvSpPr>
                <p:nvPr/>
              </p:nvSpPr>
              <p:spPr bwMode="auto">
                <a:xfrm>
                  <a:off x="4146" y="2475"/>
                  <a:ext cx="8" cy="5"/>
                </a:xfrm>
                <a:custGeom>
                  <a:avLst/>
                  <a:gdLst>
                    <a:gd name="T0" fmla="*/ 8 w 8"/>
                    <a:gd name="T1" fmla="*/ 0 h 5"/>
                    <a:gd name="T2" fmla="*/ 8 w 8"/>
                    <a:gd name="T3" fmla="*/ 3 h 5"/>
                    <a:gd name="T4" fmla="*/ 8 w 8"/>
                    <a:gd name="T5" fmla="*/ 3 h 5"/>
                    <a:gd name="T6" fmla="*/ 8 w 8"/>
                    <a:gd name="T7" fmla="*/ 5 h 5"/>
                    <a:gd name="T8" fmla="*/ 8 w 8"/>
                    <a:gd name="T9" fmla="*/ 5 h 5"/>
                    <a:gd name="T10" fmla="*/ 6 w 8"/>
                    <a:gd name="T11" fmla="*/ 5 h 5"/>
                    <a:gd name="T12" fmla="*/ 3 w 8"/>
                    <a:gd name="T13" fmla="*/ 5 h 5"/>
                    <a:gd name="T14" fmla="*/ 3 w 8"/>
                    <a:gd name="T15" fmla="*/ 5 h 5"/>
                    <a:gd name="T16" fmla="*/ 0 w 8"/>
                    <a:gd name="T17" fmla="*/ 5 h 5"/>
                    <a:gd name="T18" fmla="*/ 0 w 8"/>
                    <a:gd name="T19" fmla="*/ 5 h 5"/>
                    <a:gd name="T20" fmla="*/ 3 w 8"/>
                    <a:gd name="T21" fmla="*/ 3 h 5"/>
                    <a:gd name="T22" fmla="*/ 3 w 8"/>
                    <a:gd name="T23" fmla="*/ 0 h 5"/>
                    <a:gd name="T24" fmla="*/ 3 w 8"/>
                    <a:gd name="T25" fmla="*/ 0 h 5"/>
                    <a:gd name="T26" fmla="*/ 6 w 8"/>
                    <a:gd name="T27" fmla="*/ 0 h 5"/>
                    <a:gd name="T28" fmla="*/ 8 w 8"/>
                    <a:gd name="T29" fmla="*/ 0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5"/>
                    <a:gd name="T47" fmla="*/ 8 w 8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5">
                      <a:moveTo>
                        <a:pt x="8" y="0"/>
                      </a:moveTo>
                      <a:lnTo>
                        <a:pt x="8" y="3"/>
                      </a:lnTo>
                      <a:lnTo>
                        <a:pt x="8" y="5"/>
                      </a:lnTo>
                      <a:lnTo>
                        <a:pt x="6" y="5"/>
                      </a:ln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3" y="3"/>
                      </a:lnTo>
                      <a:lnTo>
                        <a:pt x="3" y="0"/>
                      </a:lnTo>
                      <a:lnTo>
                        <a:pt x="6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84" name="Freeform 457"/>
                <p:cNvSpPr>
                  <a:spLocks/>
                </p:cNvSpPr>
                <p:nvPr/>
              </p:nvSpPr>
              <p:spPr bwMode="auto">
                <a:xfrm>
                  <a:off x="4152" y="2483"/>
                  <a:ext cx="7" cy="8"/>
                </a:xfrm>
                <a:custGeom>
                  <a:avLst/>
                  <a:gdLst>
                    <a:gd name="T0" fmla="*/ 7 w 7"/>
                    <a:gd name="T1" fmla="*/ 0 h 8"/>
                    <a:gd name="T2" fmla="*/ 7 w 7"/>
                    <a:gd name="T3" fmla="*/ 3 h 8"/>
                    <a:gd name="T4" fmla="*/ 7 w 7"/>
                    <a:gd name="T5" fmla="*/ 5 h 8"/>
                    <a:gd name="T6" fmla="*/ 7 w 7"/>
                    <a:gd name="T7" fmla="*/ 5 h 8"/>
                    <a:gd name="T8" fmla="*/ 7 w 7"/>
                    <a:gd name="T9" fmla="*/ 8 h 8"/>
                    <a:gd name="T10" fmla="*/ 5 w 7"/>
                    <a:gd name="T11" fmla="*/ 8 h 8"/>
                    <a:gd name="T12" fmla="*/ 2 w 7"/>
                    <a:gd name="T13" fmla="*/ 8 h 8"/>
                    <a:gd name="T14" fmla="*/ 2 w 7"/>
                    <a:gd name="T15" fmla="*/ 8 h 8"/>
                    <a:gd name="T16" fmla="*/ 0 w 7"/>
                    <a:gd name="T17" fmla="*/ 8 h 8"/>
                    <a:gd name="T18" fmla="*/ 0 w 7"/>
                    <a:gd name="T19" fmla="*/ 5 h 8"/>
                    <a:gd name="T20" fmla="*/ 0 w 7"/>
                    <a:gd name="T21" fmla="*/ 3 h 8"/>
                    <a:gd name="T22" fmla="*/ 2 w 7"/>
                    <a:gd name="T23" fmla="*/ 3 h 8"/>
                    <a:gd name="T24" fmla="*/ 2 w 7"/>
                    <a:gd name="T25" fmla="*/ 0 h 8"/>
                    <a:gd name="T26" fmla="*/ 5 w 7"/>
                    <a:gd name="T27" fmla="*/ 0 h 8"/>
                    <a:gd name="T28" fmla="*/ 7 w 7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7"/>
                    <a:gd name="T46" fmla="*/ 0 h 8"/>
                    <a:gd name="T47" fmla="*/ 7 w 7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7" h="8">
                      <a:moveTo>
                        <a:pt x="7" y="0"/>
                      </a:moveTo>
                      <a:lnTo>
                        <a:pt x="7" y="3"/>
                      </a:lnTo>
                      <a:lnTo>
                        <a:pt x="7" y="5"/>
                      </a:lnTo>
                      <a:lnTo>
                        <a:pt x="7" y="8"/>
                      </a:lnTo>
                      <a:lnTo>
                        <a:pt x="5" y="8"/>
                      </a:lnTo>
                      <a:lnTo>
                        <a:pt x="2" y="8"/>
                      </a:lnTo>
                      <a:lnTo>
                        <a:pt x="0" y="8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2" y="3"/>
                      </a:lnTo>
                      <a:lnTo>
                        <a:pt x="2" y="0"/>
                      </a:lnTo>
                      <a:lnTo>
                        <a:pt x="5" y="0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85" name="Freeform 458"/>
                <p:cNvSpPr>
                  <a:spLocks/>
                </p:cNvSpPr>
                <p:nvPr/>
              </p:nvSpPr>
              <p:spPr bwMode="auto">
                <a:xfrm>
                  <a:off x="4157" y="2493"/>
                  <a:ext cx="10" cy="8"/>
                </a:xfrm>
                <a:custGeom>
                  <a:avLst/>
                  <a:gdLst>
                    <a:gd name="T0" fmla="*/ 8 w 10"/>
                    <a:gd name="T1" fmla="*/ 0 h 8"/>
                    <a:gd name="T2" fmla="*/ 10 w 10"/>
                    <a:gd name="T3" fmla="*/ 3 h 8"/>
                    <a:gd name="T4" fmla="*/ 10 w 10"/>
                    <a:gd name="T5" fmla="*/ 6 h 8"/>
                    <a:gd name="T6" fmla="*/ 10 w 10"/>
                    <a:gd name="T7" fmla="*/ 6 h 8"/>
                    <a:gd name="T8" fmla="*/ 8 w 10"/>
                    <a:gd name="T9" fmla="*/ 8 h 8"/>
                    <a:gd name="T10" fmla="*/ 5 w 10"/>
                    <a:gd name="T11" fmla="*/ 8 h 8"/>
                    <a:gd name="T12" fmla="*/ 2 w 10"/>
                    <a:gd name="T13" fmla="*/ 8 h 8"/>
                    <a:gd name="T14" fmla="*/ 2 w 10"/>
                    <a:gd name="T15" fmla="*/ 8 h 8"/>
                    <a:gd name="T16" fmla="*/ 0 w 10"/>
                    <a:gd name="T17" fmla="*/ 8 h 8"/>
                    <a:gd name="T18" fmla="*/ 0 w 10"/>
                    <a:gd name="T19" fmla="*/ 6 h 8"/>
                    <a:gd name="T20" fmla="*/ 0 w 10"/>
                    <a:gd name="T21" fmla="*/ 3 h 8"/>
                    <a:gd name="T22" fmla="*/ 2 w 10"/>
                    <a:gd name="T23" fmla="*/ 3 h 8"/>
                    <a:gd name="T24" fmla="*/ 2 w 10"/>
                    <a:gd name="T25" fmla="*/ 0 h 8"/>
                    <a:gd name="T26" fmla="*/ 5 w 10"/>
                    <a:gd name="T27" fmla="*/ 0 h 8"/>
                    <a:gd name="T28" fmla="*/ 8 w 10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8"/>
                    <a:gd name="T47" fmla="*/ 10 w 10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8">
                      <a:moveTo>
                        <a:pt x="8" y="0"/>
                      </a:moveTo>
                      <a:lnTo>
                        <a:pt x="10" y="3"/>
                      </a:lnTo>
                      <a:lnTo>
                        <a:pt x="10" y="6"/>
                      </a:lnTo>
                      <a:lnTo>
                        <a:pt x="8" y="8"/>
                      </a:lnTo>
                      <a:lnTo>
                        <a:pt x="5" y="8"/>
                      </a:lnTo>
                      <a:lnTo>
                        <a:pt x="2" y="8"/>
                      </a:lnTo>
                      <a:lnTo>
                        <a:pt x="0" y="8"/>
                      </a:lnTo>
                      <a:lnTo>
                        <a:pt x="0" y="6"/>
                      </a:lnTo>
                      <a:lnTo>
                        <a:pt x="0" y="3"/>
                      </a:lnTo>
                      <a:lnTo>
                        <a:pt x="2" y="3"/>
                      </a:lnTo>
                      <a:lnTo>
                        <a:pt x="2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86" name="Freeform 459"/>
                <p:cNvSpPr>
                  <a:spLocks/>
                </p:cNvSpPr>
                <p:nvPr/>
              </p:nvSpPr>
              <p:spPr bwMode="auto">
                <a:xfrm>
                  <a:off x="4222" y="2415"/>
                  <a:ext cx="76" cy="84"/>
                </a:xfrm>
                <a:custGeom>
                  <a:avLst/>
                  <a:gdLst>
                    <a:gd name="T0" fmla="*/ 42 w 76"/>
                    <a:gd name="T1" fmla="*/ 0 h 84"/>
                    <a:gd name="T2" fmla="*/ 37 w 76"/>
                    <a:gd name="T3" fmla="*/ 0 h 84"/>
                    <a:gd name="T4" fmla="*/ 29 w 76"/>
                    <a:gd name="T5" fmla="*/ 0 h 84"/>
                    <a:gd name="T6" fmla="*/ 21 w 76"/>
                    <a:gd name="T7" fmla="*/ 2 h 84"/>
                    <a:gd name="T8" fmla="*/ 13 w 76"/>
                    <a:gd name="T9" fmla="*/ 8 h 84"/>
                    <a:gd name="T10" fmla="*/ 11 w 76"/>
                    <a:gd name="T11" fmla="*/ 13 h 84"/>
                    <a:gd name="T12" fmla="*/ 5 w 76"/>
                    <a:gd name="T13" fmla="*/ 21 h 84"/>
                    <a:gd name="T14" fmla="*/ 0 w 76"/>
                    <a:gd name="T15" fmla="*/ 34 h 84"/>
                    <a:gd name="T16" fmla="*/ 0 w 76"/>
                    <a:gd name="T17" fmla="*/ 50 h 84"/>
                    <a:gd name="T18" fmla="*/ 0 w 76"/>
                    <a:gd name="T19" fmla="*/ 55 h 84"/>
                    <a:gd name="T20" fmla="*/ 3 w 76"/>
                    <a:gd name="T21" fmla="*/ 63 h 84"/>
                    <a:gd name="T22" fmla="*/ 8 w 76"/>
                    <a:gd name="T23" fmla="*/ 73 h 84"/>
                    <a:gd name="T24" fmla="*/ 19 w 76"/>
                    <a:gd name="T25" fmla="*/ 81 h 84"/>
                    <a:gd name="T26" fmla="*/ 29 w 76"/>
                    <a:gd name="T27" fmla="*/ 84 h 84"/>
                    <a:gd name="T28" fmla="*/ 40 w 76"/>
                    <a:gd name="T29" fmla="*/ 81 h 84"/>
                    <a:gd name="T30" fmla="*/ 50 w 76"/>
                    <a:gd name="T31" fmla="*/ 73 h 84"/>
                    <a:gd name="T32" fmla="*/ 60 w 76"/>
                    <a:gd name="T33" fmla="*/ 63 h 84"/>
                    <a:gd name="T34" fmla="*/ 71 w 76"/>
                    <a:gd name="T35" fmla="*/ 50 h 84"/>
                    <a:gd name="T36" fmla="*/ 76 w 76"/>
                    <a:gd name="T37" fmla="*/ 34 h 84"/>
                    <a:gd name="T38" fmla="*/ 74 w 76"/>
                    <a:gd name="T39" fmla="*/ 21 h 84"/>
                    <a:gd name="T40" fmla="*/ 68 w 76"/>
                    <a:gd name="T41" fmla="*/ 8 h 84"/>
                    <a:gd name="T42" fmla="*/ 55 w 76"/>
                    <a:gd name="T43" fmla="*/ 2 h 84"/>
                    <a:gd name="T44" fmla="*/ 42 w 76"/>
                    <a:gd name="T45" fmla="*/ 0 h 84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76"/>
                    <a:gd name="T70" fmla="*/ 0 h 84"/>
                    <a:gd name="T71" fmla="*/ 76 w 76"/>
                    <a:gd name="T72" fmla="*/ 84 h 84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76" h="84">
                      <a:moveTo>
                        <a:pt x="42" y="0"/>
                      </a:moveTo>
                      <a:lnTo>
                        <a:pt x="37" y="0"/>
                      </a:lnTo>
                      <a:lnTo>
                        <a:pt x="29" y="0"/>
                      </a:lnTo>
                      <a:lnTo>
                        <a:pt x="21" y="2"/>
                      </a:lnTo>
                      <a:lnTo>
                        <a:pt x="13" y="8"/>
                      </a:lnTo>
                      <a:lnTo>
                        <a:pt x="11" y="13"/>
                      </a:lnTo>
                      <a:lnTo>
                        <a:pt x="5" y="21"/>
                      </a:lnTo>
                      <a:lnTo>
                        <a:pt x="0" y="34"/>
                      </a:lnTo>
                      <a:lnTo>
                        <a:pt x="0" y="50"/>
                      </a:lnTo>
                      <a:lnTo>
                        <a:pt x="0" y="55"/>
                      </a:lnTo>
                      <a:lnTo>
                        <a:pt x="3" y="63"/>
                      </a:lnTo>
                      <a:lnTo>
                        <a:pt x="8" y="73"/>
                      </a:lnTo>
                      <a:lnTo>
                        <a:pt x="19" y="81"/>
                      </a:lnTo>
                      <a:lnTo>
                        <a:pt x="29" y="84"/>
                      </a:lnTo>
                      <a:lnTo>
                        <a:pt x="40" y="81"/>
                      </a:lnTo>
                      <a:lnTo>
                        <a:pt x="50" y="73"/>
                      </a:lnTo>
                      <a:lnTo>
                        <a:pt x="60" y="63"/>
                      </a:lnTo>
                      <a:lnTo>
                        <a:pt x="71" y="50"/>
                      </a:lnTo>
                      <a:lnTo>
                        <a:pt x="76" y="34"/>
                      </a:lnTo>
                      <a:lnTo>
                        <a:pt x="74" y="21"/>
                      </a:lnTo>
                      <a:lnTo>
                        <a:pt x="68" y="8"/>
                      </a:lnTo>
                      <a:lnTo>
                        <a:pt x="55" y="2"/>
                      </a:lnTo>
                      <a:lnTo>
                        <a:pt x="42" y="0"/>
                      </a:lnTo>
                      <a:close/>
                    </a:path>
                  </a:pathLst>
                </a:custGeom>
                <a:solidFill>
                  <a:srgbClr val="92ADB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87" name="Freeform 460"/>
                <p:cNvSpPr>
                  <a:spLocks/>
                </p:cNvSpPr>
                <p:nvPr/>
              </p:nvSpPr>
              <p:spPr bwMode="auto">
                <a:xfrm>
                  <a:off x="4235" y="2412"/>
                  <a:ext cx="29" cy="11"/>
                </a:xfrm>
                <a:custGeom>
                  <a:avLst/>
                  <a:gdLst>
                    <a:gd name="T0" fmla="*/ 3 w 29"/>
                    <a:gd name="T1" fmla="*/ 11 h 11"/>
                    <a:gd name="T2" fmla="*/ 3 w 29"/>
                    <a:gd name="T3" fmla="*/ 11 h 11"/>
                    <a:gd name="T4" fmla="*/ 6 w 29"/>
                    <a:gd name="T5" fmla="*/ 8 h 11"/>
                    <a:gd name="T6" fmla="*/ 8 w 29"/>
                    <a:gd name="T7" fmla="*/ 5 h 11"/>
                    <a:gd name="T8" fmla="*/ 11 w 29"/>
                    <a:gd name="T9" fmla="*/ 5 h 11"/>
                    <a:gd name="T10" fmla="*/ 16 w 29"/>
                    <a:gd name="T11" fmla="*/ 5 h 11"/>
                    <a:gd name="T12" fmla="*/ 19 w 29"/>
                    <a:gd name="T13" fmla="*/ 5 h 11"/>
                    <a:gd name="T14" fmla="*/ 24 w 29"/>
                    <a:gd name="T15" fmla="*/ 3 h 11"/>
                    <a:gd name="T16" fmla="*/ 27 w 29"/>
                    <a:gd name="T17" fmla="*/ 5 h 11"/>
                    <a:gd name="T18" fmla="*/ 29 w 29"/>
                    <a:gd name="T19" fmla="*/ 5 h 11"/>
                    <a:gd name="T20" fmla="*/ 29 w 29"/>
                    <a:gd name="T21" fmla="*/ 0 h 11"/>
                    <a:gd name="T22" fmla="*/ 27 w 29"/>
                    <a:gd name="T23" fmla="*/ 0 h 11"/>
                    <a:gd name="T24" fmla="*/ 24 w 29"/>
                    <a:gd name="T25" fmla="*/ 0 h 11"/>
                    <a:gd name="T26" fmla="*/ 19 w 29"/>
                    <a:gd name="T27" fmla="*/ 0 h 11"/>
                    <a:gd name="T28" fmla="*/ 16 w 29"/>
                    <a:gd name="T29" fmla="*/ 0 h 11"/>
                    <a:gd name="T30" fmla="*/ 11 w 29"/>
                    <a:gd name="T31" fmla="*/ 3 h 11"/>
                    <a:gd name="T32" fmla="*/ 6 w 29"/>
                    <a:gd name="T33" fmla="*/ 3 h 11"/>
                    <a:gd name="T34" fmla="*/ 3 w 29"/>
                    <a:gd name="T35" fmla="*/ 5 h 11"/>
                    <a:gd name="T36" fmla="*/ 0 w 29"/>
                    <a:gd name="T37" fmla="*/ 8 h 11"/>
                    <a:gd name="T38" fmla="*/ 0 w 29"/>
                    <a:gd name="T39" fmla="*/ 8 h 11"/>
                    <a:gd name="T40" fmla="*/ 3 w 29"/>
                    <a:gd name="T41" fmla="*/ 11 h 1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9"/>
                    <a:gd name="T64" fmla="*/ 0 h 11"/>
                    <a:gd name="T65" fmla="*/ 29 w 29"/>
                    <a:gd name="T66" fmla="*/ 11 h 1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9" h="11">
                      <a:moveTo>
                        <a:pt x="3" y="11"/>
                      </a:moveTo>
                      <a:lnTo>
                        <a:pt x="3" y="11"/>
                      </a:lnTo>
                      <a:lnTo>
                        <a:pt x="6" y="8"/>
                      </a:lnTo>
                      <a:lnTo>
                        <a:pt x="8" y="5"/>
                      </a:lnTo>
                      <a:lnTo>
                        <a:pt x="11" y="5"/>
                      </a:lnTo>
                      <a:lnTo>
                        <a:pt x="16" y="5"/>
                      </a:lnTo>
                      <a:lnTo>
                        <a:pt x="19" y="5"/>
                      </a:lnTo>
                      <a:lnTo>
                        <a:pt x="24" y="3"/>
                      </a:lnTo>
                      <a:lnTo>
                        <a:pt x="27" y="5"/>
                      </a:lnTo>
                      <a:lnTo>
                        <a:pt x="29" y="5"/>
                      </a:lnTo>
                      <a:lnTo>
                        <a:pt x="29" y="0"/>
                      </a:lnTo>
                      <a:lnTo>
                        <a:pt x="27" y="0"/>
                      </a:lnTo>
                      <a:lnTo>
                        <a:pt x="24" y="0"/>
                      </a:lnTo>
                      <a:lnTo>
                        <a:pt x="19" y="0"/>
                      </a:lnTo>
                      <a:lnTo>
                        <a:pt x="16" y="0"/>
                      </a:lnTo>
                      <a:lnTo>
                        <a:pt x="11" y="3"/>
                      </a:lnTo>
                      <a:lnTo>
                        <a:pt x="6" y="3"/>
                      </a:lnTo>
                      <a:lnTo>
                        <a:pt x="3" y="5"/>
                      </a:lnTo>
                      <a:lnTo>
                        <a:pt x="0" y="8"/>
                      </a:lnTo>
                      <a:lnTo>
                        <a:pt x="3" y="11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88" name="Freeform 461"/>
                <p:cNvSpPr>
                  <a:spLocks/>
                </p:cNvSpPr>
                <p:nvPr/>
              </p:nvSpPr>
              <p:spPr bwMode="auto">
                <a:xfrm>
                  <a:off x="4222" y="2420"/>
                  <a:ext cx="16" cy="29"/>
                </a:xfrm>
                <a:custGeom>
                  <a:avLst/>
                  <a:gdLst>
                    <a:gd name="T0" fmla="*/ 3 w 16"/>
                    <a:gd name="T1" fmla="*/ 29 h 29"/>
                    <a:gd name="T2" fmla="*/ 3 w 16"/>
                    <a:gd name="T3" fmla="*/ 29 h 29"/>
                    <a:gd name="T4" fmla="*/ 3 w 16"/>
                    <a:gd name="T5" fmla="*/ 26 h 29"/>
                    <a:gd name="T6" fmla="*/ 5 w 16"/>
                    <a:gd name="T7" fmla="*/ 24 h 29"/>
                    <a:gd name="T8" fmla="*/ 5 w 16"/>
                    <a:gd name="T9" fmla="*/ 18 h 29"/>
                    <a:gd name="T10" fmla="*/ 8 w 16"/>
                    <a:gd name="T11" fmla="*/ 16 h 29"/>
                    <a:gd name="T12" fmla="*/ 8 w 16"/>
                    <a:gd name="T13" fmla="*/ 11 h 29"/>
                    <a:gd name="T14" fmla="*/ 11 w 16"/>
                    <a:gd name="T15" fmla="*/ 8 h 29"/>
                    <a:gd name="T16" fmla="*/ 13 w 16"/>
                    <a:gd name="T17" fmla="*/ 5 h 29"/>
                    <a:gd name="T18" fmla="*/ 16 w 16"/>
                    <a:gd name="T19" fmla="*/ 3 h 29"/>
                    <a:gd name="T20" fmla="*/ 13 w 16"/>
                    <a:gd name="T21" fmla="*/ 0 h 29"/>
                    <a:gd name="T22" fmla="*/ 11 w 16"/>
                    <a:gd name="T23" fmla="*/ 3 h 29"/>
                    <a:gd name="T24" fmla="*/ 8 w 16"/>
                    <a:gd name="T25" fmla="*/ 5 h 29"/>
                    <a:gd name="T26" fmla="*/ 5 w 16"/>
                    <a:gd name="T27" fmla="*/ 11 h 29"/>
                    <a:gd name="T28" fmla="*/ 5 w 16"/>
                    <a:gd name="T29" fmla="*/ 13 h 29"/>
                    <a:gd name="T30" fmla="*/ 3 w 16"/>
                    <a:gd name="T31" fmla="*/ 18 h 29"/>
                    <a:gd name="T32" fmla="*/ 0 w 16"/>
                    <a:gd name="T33" fmla="*/ 21 h 29"/>
                    <a:gd name="T34" fmla="*/ 0 w 16"/>
                    <a:gd name="T35" fmla="*/ 26 h 29"/>
                    <a:gd name="T36" fmla="*/ 0 w 16"/>
                    <a:gd name="T37" fmla="*/ 29 h 29"/>
                    <a:gd name="T38" fmla="*/ 0 w 16"/>
                    <a:gd name="T39" fmla="*/ 29 h 29"/>
                    <a:gd name="T40" fmla="*/ 3 w 16"/>
                    <a:gd name="T41" fmla="*/ 29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29"/>
                    <a:gd name="T65" fmla="*/ 16 w 16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29">
                      <a:moveTo>
                        <a:pt x="3" y="29"/>
                      </a:moveTo>
                      <a:lnTo>
                        <a:pt x="3" y="29"/>
                      </a:lnTo>
                      <a:lnTo>
                        <a:pt x="3" y="26"/>
                      </a:lnTo>
                      <a:lnTo>
                        <a:pt x="5" y="24"/>
                      </a:lnTo>
                      <a:lnTo>
                        <a:pt x="5" y="18"/>
                      </a:lnTo>
                      <a:lnTo>
                        <a:pt x="8" y="16"/>
                      </a:lnTo>
                      <a:lnTo>
                        <a:pt x="8" y="11"/>
                      </a:lnTo>
                      <a:lnTo>
                        <a:pt x="11" y="8"/>
                      </a:lnTo>
                      <a:lnTo>
                        <a:pt x="13" y="5"/>
                      </a:lnTo>
                      <a:lnTo>
                        <a:pt x="16" y="3"/>
                      </a:lnTo>
                      <a:lnTo>
                        <a:pt x="13" y="0"/>
                      </a:lnTo>
                      <a:lnTo>
                        <a:pt x="11" y="3"/>
                      </a:lnTo>
                      <a:lnTo>
                        <a:pt x="8" y="5"/>
                      </a:lnTo>
                      <a:lnTo>
                        <a:pt x="5" y="11"/>
                      </a:lnTo>
                      <a:lnTo>
                        <a:pt x="5" y="13"/>
                      </a:lnTo>
                      <a:lnTo>
                        <a:pt x="3" y="18"/>
                      </a:lnTo>
                      <a:lnTo>
                        <a:pt x="0" y="21"/>
                      </a:lnTo>
                      <a:lnTo>
                        <a:pt x="0" y="26"/>
                      </a:lnTo>
                      <a:lnTo>
                        <a:pt x="0" y="29"/>
                      </a:lnTo>
                      <a:lnTo>
                        <a:pt x="3" y="29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89" name="Freeform 462"/>
                <p:cNvSpPr>
                  <a:spLocks/>
                </p:cNvSpPr>
                <p:nvPr/>
              </p:nvSpPr>
              <p:spPr bwMode="auto">
                <a:xfrm>
                  <a:off x="4220" y="2449"/>
                  <a:ext cx="5" cy="29"/>
                </a:xfrm>
                <a:custGeom>
                  <a:avLst/>
                  <a:gdLst>
                    <a:gd name="T0" fmla="*/ 5 w 5"/>
                    <a:gd name="T1" fmla="*/ 29 h 29"/>
                    <a:gd name="T2" fmla="*/ 5 w 5"/>
                    <a:gd name="T3" fmla="*/ 29 h 29"/>
                    <a:gd name="T4" fmla="*/ 5 w 5"/>
                    <a:gd name="T5" fmla="*/ 23 h 29"/>
                    <a:gd name="T6" fmla="*/ 5 w 5"/>
                    <a:gd name="T7" fmla="*/ 21 h 29"/>
                    <a:gd name="T8" fmla="*/ 5 w 5"/>
                    <a:gd name="T9" fmla="*/ 18 h 29"/>
                    <a:gd name="T10" fmla="*/ 5 w 5"/>
                    <a:gd name="T11" fmla="*/ 16 h 29"/>
                    <a:gd name="T12" fmla="*/ 5 w 5"/>
                    <a:gd name="T13" fmla="*/ 10 h 29"/>
                    <a:gd name="T14" fmla="*/ 5 w 5"/>
                    <a:gd name="T15" fmla="*/ 8 h 29"/>
                    <a:gd name="T16" fmla="*/ 5 w 5"/>
                    <a:gd name="T17" fmla="*/ 5 h 29"/>
                    <a:gd name="T18" fmla="*/ 5 w 5"/>
                    <a:gd name="T19" fmla="*/ 0 h 29"/>
                    <a:gd name="T20" fmla="*/ 2 w 5"/>
                    <a:gd name="T21" fmla="*/ 0 h 29"/>
                    <a:gd name="T22" fmla="*/ 2 w 5"/>
                    <a:gd name="T23" fmla="*/ 3 h 29"/>
                    <a:gd name="T24" fmla="*/ 0 w 5"/>
                    <a:gd name="T25" fmla="*/ 8 h 29"/>
                    <a:gd name="T26" fmla="*/ 0 w 5"/>
                    <a:gd name="T27" fmla="*/ 10 h 29"/>
                    <a:gd name="T28" fmla="*/ 0 w 5"/>
                    <a:gd name="T29" fmla="*/ 16 h 29"/>
                    <a:gd name="T30" fmla="*/ 0 w 5"/>
                    <a:gd name="T31" fmla="*/ 18 h 29"/>
                    <a:gd name="T32" fmla="*/ 0 w 5"/>
                    <a:gd name="T33" fmla="*/ 21 h 29"/>
                    <a:gd name="T34" fmla="*/ 2 w 5"/>
                    <a:gd name="T35" fmla="*/ 26 h 29"/>
                    <a:gd name="T36" fmla="*/ 2 w 5"/>
                    <a:gd name="T37" fmla="*/ 29 h 29"/>
                    <a:gd name="T38" fmla="*/ 2 w 5"/>
                    <a:gd name="T39" fmla="*/ 29 h 29"/>
                    <a:gd name="T40" fmla="*/ 5 w 5"/>
                    <a:gd name="T41" fmla="*/ 29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"/>
                    <a:gd name="T64" fmla="*/ 0 h 29"/>
                    <a:gd name="T65" fmla="*/ 5 w 5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" h="29">
                      <a:moveTo>
                        <a:pt x="5" y="29"/>
                      </a:moveTo>
                      <a:lnTo>
                        <a:pt x="5" y="29"/>
                      </a:lnTo>
                      <a:lnTo>
                        <a:pt x="5" y="23"/>
                      </a:lnTo>
                      <a:lnTo>
                        <a:pt x="5" y="21"/>
                      </a:lnTo>
                      <a:lnTo>
                        <a:pt x="5" y="18"/>
                      </a:lnTo>
                      <a:lnTo>
                        <a:pt x="5" y="16"/>
                      </a:lnTo>
                      <a:lnTo>
                        <a:pt x="5" y="10"/>
                      </a:lnTo>
                      <a:lnTo>
                        <a:pt x="5" y="8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2" y="0"/>
                      </a:lnTo>
                      <a:lnTo>
                        <a:pt x="2" y="3"/>
                      </a:lnTo>
                      <a:lnTo>
                        <a:pt x="0" y="8"/>
                      </a:lnTo>
                      <a:lnTo>
                        <a:pt x="0" y="10"/>
                      </a:lnTo>
                      <a:lnTo>
                        <a:pt x="0" y="16"/>
                      </a:lnTo>
                      <a:lnTo>
                        <a:pt x="0" y="18"/>
                      </a:lnTo>
                      <a:lnTo>
                        <a:pt x="0" y="21"/>
                      </a:lnTo>
                      <a:lnTo>
                        <a:pt x="2" y="26"/>
                      </a:lnTo>
                      <a:lnTo>
                        <a:pt x="2" y="29"/>
                      </a:lnTo>
                      <a:lnTo>
                        <a:pt x="5" y="29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90" name="Freeform 463"/>
                <p:cNvSpPr>
                  <a:spLocks/>
                </p:cNvSpPr>
                <p:nvPr/>
              </p:nvSpPr>
              <p:spPr bwMode="auto">
                <a:xfrm>
                  <a:off x="4222" y="2478"/>
                  <a:ext cx="21" cy="18"/>
                </a:xfrm>
                <a:custGeom>
                  <a:avLst/>
                  <a:gdLst>
                    <a:gd name="T0" fmla="*/ 21 w 21"/>
                    <a:gd name="T1" fmla="*/ 15 h 18"/>
                    <a:gd name="T2" fmla="*/ 21 w 21"/>
                    <a:gd name="T3" fmla="*/ 15 h 18"/>
                    <a:gd name="T4" fmla="*/ 19 w 21"/>
                    <a:gd name="T5" fmla="*/ 13 h 18"/>
                    <a:gd name="T6" fmla="*/ 16 w 21"/>
                    <a:gd name="T7" fmla="*/ 13 h 18"/>
                    <a:gd name="T8" fmla="*/ 13 w 21"/>
                    <a:gd name="T9" fmla="*/ 10 h 18"/>
                    <a:gd name="T10" fmla="*/ 11 w 21"/>
                    <a:gd name="T11" fmla="*/ 8 h 18"/>
                    <a:gd name="T12" fmla="*/ 8 w 21"/>
                    <a:gd name="T13" fmla="*/ 5 h 18"/>
                    <a:gd name="T14" fmla="*/ 5 w 21"/>
                    <a:gd name="T15" fmla="*/ 5 h 18"/>
                    <a:gd name="T16" fmla="*/ 5 w 21"/>
                    <a:gd name="T17" fmla="*/ 2 h 18"/>
                    <a:gd name="T18" fmla="*/ 3 w 21"/>
                    <a:gd name="T19" fmla="*/ 0 h 18"/>
                    <a:gd name="T20" fmla="*/ 0 w 21"/>
                    <a:gd name="T21" fmla="*/ 0 h 18"/>
                    <a:gd name="T22" fmla="*/ 0 w 21"/>
                    <a:gd name="T23" fmla="*/ 2 h 18"/>
                    <a:gd name="T24" fmla="*/ 3 w 21"/>
                    <a:gd name="T25" fmla="*/ 5 h 18"/>
                    <a:gd name="T26" fmla="*/ 5 w 21"/>
                    <a:gd name="T27" fmla="*/ 8 h 18"/>
                    <a:gd name="T28" fmla="*/ 8 w 21"/>
                    <a:gd name="T29" fmla="*/ 10 h 18"/>
                    <a:gd name="T30" fmla="*/ 11 w 21"/>
                    <a:gd name="T31" fmla="*/ 13 h 18"/>
                    <a:gd name="T32" fmla="*/ 13 w 21"/>
                    <a:gd name="T33" fmla="*/ 15 h 18"/>
                    <a:gd name="T34" fmla="*/ 16 w 21"/>
                    <a:gd name="T35" fmla="*/ 18 h 18"/>
                    <a:gd name="T36" fmla="*/ 19 w 21"/>
                    <a:gd name="T37" fmla="*/ 18 h 18"/>
                    <a:gd name="T38" fmla="*/ 19 w 21"/>
                    <a:gd name="T39" fmla="*/ 18 h 18"/>
                    <a:gd name="T40" fmla="*/ 21 w 21"/>
                    <a:gd name="T41" fmla="*/ 15 h 1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18"/>
                    <a:gd name="T65" fmla="*/ 21 w 21"/>
                    <a:gd name="T66" fmla="*/ 18 h 1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18">
                      <a:moveTo>
                        <a:pt x="21" y="15"/>
                      </a:moveTo>
                      <a:lnTo>
                        <a:pt x="21" y="15"/>
                      </a:lnTo>
                      <a:lnTo>
                        <a:pt x="19" y="13"/>
                      </a:lnTo>
                      <a:lnTo>
                        <a:pt x="16" y="13"/>
                      </a:lnTo>
                      <a:lnTo>
                        <a:pt x="13" y="10"/>
                      </a:lnTo>
                      <a:lnTo>
                        <a:pt x="11" y="8"/>
                      </a:lnTo>
                      <a:lnTo>
                        <a:pt x="8" y="5"/>
                      </a:lnTo>
                      <a:lnTo>
                        <a:pt x="5" y="5"/>
                      </a:lnTo>
                      <a:lnTo>
                        <a:pt x="5" y="2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3" y="5"/>
                      </a:lnTo>
                      <a:lnTo>
                        <a:pt x="5" y="8"/>
                      </a:lnTo>
                      <a:lnTo>
                        <a:pt x="8" y="10"/>
                      </a:lnTo>
                      <a:lnTo>
                        <a:pt x="11" y="13"/>
                      </a:lnTo>
                      <a:lnTo>
                        <a:pt x="13" y="15"/>
                      </a:lnTo>
                      <a:lnTo>
                        <a:pt x="16" y="18"/>
                      </a:lnTo>
                      <a:lnTo>
                        <a:pt x="19" y="18"/>
                      </a:lnTo>
                      <a:lnTo>
                        <a:pt x="21" y="1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91" name="Freeform 464"/>
                <p:cNvSpPr>
                  <a:spLocks/>
                </p:cNvSpPr>
                <p:nvPr/>
              </p:nvSpPr>
              <p:spPr bwMode="auto">
                <a:xfrm>
                  <a:off x="4241" y="2493"/>
                  <a:ext cx="21" cy="8"/>
                </a:xfrm>
                <a:custGeom>
                  <a:avLst/>
                  <a:gdLst>
                    <a:gd name="T0" fmla="*/ 18 w 21"/>
                    <a:gd name="T1" fmla="*/ 3 h 8"/>
                    <a:gd name="T2" fmla="*/ 18 w 21"/>
                    <a:gd name="T3" fmla="*/ 3 h 8"/>
                    <a:gd name="T4" fmla="*/ 18 w 21"/>
                    <a:gd name="T5" fmla="*/ 3 h 8"/>
                    <a:gd name="T6" fmla="*/ 15 w 21"/>
                    <a:gd name="T7" fmla="*/ 3 h 8"/>
                    <a:gd name="T8" fmla="*/ 13 w 21"/>
                    <a:gd name="T9" fmla="*/ 3 h 8"/>
                    <a:gd name="T10" fmla="*/ 10 w 21"/>
                    <a:gd name="T11" fmla="*/ 3 h 8"/>
                    <a:gd name="T12" fmla="*/ 7 w 21"/>
                    <a:gd name="T13" fmla="*/ 3 h 8"/>
                    <a:gd name="T14" fmla="*/ 5 w 21"/>
                    <a:gd name="T15" fmla="*/ 3 h 8"/>
                    <a:gd name="T16" fmla="*/ 2 w 21"/>
                    <a:gd name="T17" fmla="*/ 0 h 8"/>
                    <a:gd name="T18" fmla="*/ 2 w 21"/>
                    <a:gd name="T19" fmla="*/ 0 h 8"/>
                    <a:gd name="T20" fmla="*/ 0 w 21"/>
                    <a:gd name="T21" fmla="*/ 3 h 8"/>
                    <a:gd name="T22" fmla="*/ 2 w 21"/>
                    <a:gd name="T23" fmla="*/ 6 h 8"/>
                    <a:gd name="T24" fmla="*/ 5 w 21"/>
                    <a:gd name="T25" fmla="*/ 6 h 8"/>
                    <a:gd name="T26" fmla="*/ 7 w 21"/>
                    <a:gd name="T27" fmla="*/ 6 h 8"/>
                    <a:gd name="T28" fmla="*/ 10 w 21"/>
                    <a:gd name="T29" fmla="*/ 6 h 8"/>
                    <a:gd name="T30" fmla="*/ 13 w 21"/>
                    <a:gd name="T31" fmla="*/ 8 h 8"/>
                    <a:gd name="T32" fmla="*/ 15 w 21"/>
                    <a:gd name="T33" fmla="*/ 6 h 8"/>
                    <a:gd name="T34" fmla="*/ 18 w 21"/>
                    <a:gd name="T35" fmla="*/ 6 h 8"/>
                    <a:gd name="T36" fmla="*/ 21 w 21"/>
                    <a:gd name="T37" fmla="*/ 6 h 8"/>
                    <a:gd name="T38" fmla="*/ 21 w 21"/>
                    <a:gd name="T39" fmla="*/ 6 h 8"/>
                    <a:gd name="T40" fmla="*/ 18 w 21"/>
                    <a:gd name="T41" fmla="*/ 3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8"/>
                    <a:gd name="T65" fmla="*/ 21 w 21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8">
                      <a:moveTo>
                        <a:pt x="18" y="3"/>
                      </a:moveTo>
                      <a:lnTo>
                        <a:pt x="18" y="3"/>
                      </a:lnTo>
                      <a:lnTo>
                        <a:pt x="15" y="3"/>
                      </a:lnTo>
                      <a:lnTo>
                        <a:pt x="13" y="3"/>
                      </a:lnTo>
                      <a:lnTo>
                        <a:pt x="10" y="3"/>
                      </a:lnTo>
                      <a:lnTo>
                        <a:pt x="7" y="3"/>
                      </a:lnTo>
                      <a:lnTo>
                        <a:pt x="5" y="3"/>
                      </a:lnTo>
                      <a:lnTo>
                        <a:pt x="2" y="0"/>
                      </a:lnTo>
                      <a:lnTo>
                        <a:pt x="0" y="3"/>
                      </a:lnTo>
                      <a:lnTo>
                        <a:pt x="2" y="6"/>
                      </a:lnTo>
                      <a:lnTo>
                        <a:pt x="5" y="6"/>
                      </a:lnTo>
                      <a:lnTo>
                        <a:pt x="7" y="6"/>
                      </a:lnTo>
                      <a:lnTo>
                        <a:pt x="10" y="6"/>
                      </a:lnTo>
                      <a:lnTo>
                        <a:pt x="13" y="8"/>
                      </a:lnTo>
                      <a:lnTo>
                        <a:pt x="15" y="6"/>
                      </a:lnTo>
                      <a:lnTo>
                        <a:pt x="18" y="6"/>
                      </a:lnTo>
                      <a:lnTo>
                        <a:pt x="21" y="6"/>
                      </a:lnTo>
                      <a:lnTo>
                        <a:pt x="18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92" name="Freeform 465"/>
                <p:cNvSpPr>
                  <a:spLocks/>
                </p:cNvSpPr>
                <p:nvPr/>
              </p:nvSpPr>
              <p:spPr bwMode="auto">
                <a:xfrm>
                  <a:off x="4259" y="2475"/>
                  <a:ext cx="26" cy="24"/>
                </a:xfrm>
                <a:custGeom>
                  <a:avLst/>
                  <a:gdLst>
                    <a:gd name="T0" fmla="*/ 21 w 26"/>
                    <a:gd name="T1" fmla="*/ 0 h 24"/>
                    <a:gd name="T2" fmla="*/ 21 w 26"/>
                    <a:gd name="T3" fmla="*/ 0 h 24"/>
                    <a:gd name="T4" fmla="*/ 21 w 26"/>
                    <a:gd name="T5" fmla="*/ 5 h 24"/>
                    <a:gd name="T6" fmla="*/ 18 w 26"/>
                    <a:gd name="T7" fmla="*/ 8 h 24"/>
                    <a:gd name="T8" fmla="*/ 16 w 26"/>
                    <a:gd name="T9" fmla="*/ 11 h 24"/>
                    <a:gd name="T10" fmla="*/ 13 w 26"/>
                    <a:gd name="T11" fmla="*/ 13 h 24"/>
                    <a:gd name="T12" fmla="*/ 10 w 26"/>
                    <a:gd name="T13" fmla="*/ 16 h 24"/>
                    <a:gd name="T14" fmla="*/ 8 w 26"/>
                    <a:gd name="T15" fmla="*/ 16 h 24"/>
                    <a:gd name="T16" fmla="*/ 5 w 26"/>
                    <a:gd name="T17" fmla="*/ 18 h 24"/>
                    <a:gd name="T18" fmla="*/ 0 w 26"/>
                    <a:gd name="T19" fmla="*/ 21 h 24"/>
                    <a:gd name="T20" fmla="*/ 3 w 26"/>
                    <a:gd name="T21" fmla="*/ 24 h 24"/>
                    <a:gd name="T22" fmla="*/ 5 w 26"/>
                    <a:gd name="T23" fmla="*/ 21 h 24"/>
                    <a:gd name="T24" fmla="*/ 10 w 26"/>
                    <a:gd name="T25" fmla="*/ 21 h 24"/>
                    <a:gd name="T26" fmla="*/ 13 w 26"/>
                    <a:gd name="T27" fmla="*/ 18 h 24"/>
                    <a:gd name="T28" fmla="*/ 16 w 26"/>
                    <a:gd name="T29" fmla="*/ 16 h 24"/>
                    <a:gd name="T30" fmla="*/ 18 w 26"/>
                    <a:gd name="T31" fmla="*/ 13 h 24"/>
                    <a:gd name="T32" fmla="*/ 21 w 26"/>
                    <a:gd name="T33" fmla="*/ 11 h 24"/>
                    <a:gd name="T34" fmla="*/ 23 w 26"/>
                    <a:gd name="T35" fmla="*/ 5 h 24"/>
                    <a:gd name="T36" fmla="*/ 26 w 26"/>
                    <a:gd name="T37" fmla="*/ 3 h 24"/>
                    <a:gd name="T38" fmla="*/ 26 w 26"/>
                    <a:gd name="T39" fmla="*/ 3 h 24"/>
                    <a:gd name="T40" fmla="*/ 21 w 26"/>
                    <a:gd name="T41" fmla="*/ 0 h 2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6"/>
                    <a:gd name="T64" fmla="*/ 0 h 24"/>
                    <a:gd name="T65" fmla="*/ 26 w 26"/>
                    <a:gd name="T66" fmla="*/ 24 h 2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6" h="24">
                      <a:moveTo>
                        <a:pt x="21" y="0"/>
                      </a:moveTo>
                      <a:lnTo>
                        <a:pt x="21" y="0"/>
                      </a:lnTo>
                      <a:lnTo>
                        <a:pt x="21" y="5"/>
                      </a:lnTo>
                      <a:lnTo>
                        <a:pt x="18" y="8"/>
                      </a:lnTo>
                      <a:lnTo>
                        <a:pt x="16" y="11"/>
                      </a:lnTo>
                      <a:lnTo>
                        <a:pt x="13" y="13"/>
                      </a:lnTo>
                      <a:lnTo>
                        <a:pt x="10" y="16"/>
                      </a:lnTo>
                      <a:lnTo>
                        <a:pt x="8" y="16"/>
                      </a:lnTo>
                      <a:lnTo>
                        <a:pt x="5" y="18"/>
                      </a:lnTo>
                      <a:lnTo>
                        <a:pt x="0" y="21"/>
                      </a:lnTo>
                      <a:lnTo>
                        <a:pt x="3" y="24"/>
                      </a:lnTo>
                      <a:lnTo>
                        <a:pt x="5" y="21"/>
                      </a:lnTo>
                      <a:lnTo>
                        <a:pt x="10" y="21"/>
                      </a:lnTo>
                      <a:lnTo>
                        <a:pt x="13" y="18"/>
                      </a:lnTo>
                      <a:lnTo>
                        <a:pt x="16" y="16"/>
                      </a:lnTo>
                      <a:lnTo>
                        <a:pt x="18" y="13"/>
                      </a:lnTo>
                      <a:lnTo>
                        <a:pt x="21" y="11"/>
                      </a:lnTo>
                      <a:lnTo>
                        <a:pt x="23" y="5"/>
                      </a:lnTo>
                      <a:lnTo>
                        <a:pt x="26" y="3"/>
                      </a:lnTo>
                      <a:lnTo>
                        <a:pt x="21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93" name="Freeform 466"/>
                <p:cNvSpPr>
                  <a:spLocks/>
                </p:cNvSpPr>
                <p:nvPr/>
              </p:nvSpPr>
              <p:spPr bwMode="auto">
                <a:xfrm>
                  <a:off x="4280" y="2449"/>
                  <a:ext cx="21" cy="29"/>
                </a:xfrm>
                <a:custGeom>
                  <a:avLst/>
                  <a:gdLst>
                    <a:gd name="T0" fmla="*/ 16 w 21"/>
                    <a:gd name="T1" fmla="*/ 0 h 29"/>
                    <a:gd name="T2" fmla="*/ 16 w 21"/>
                    <a:gd name="T3" fmla="*/ 0 h 29"/>
                    <a:gd name="T4" fmla="*/ 16 w 21"/>
                    <a:gd name="T5" fmla="*/ 3 h 29"/>
                    <a:gd name="T6" fmla="*/ 13 w 21"/>
                    <a:gd name="T7" fmla="*/ 8 h 29"/>
                    <a:gd name="T8" fmla="*/ 13 w 21"/>
                    <a:gd name="T9" fmla="*/ 10 h 29"/>
                    <a:gd name="T10" fmla="*/ 10 w 21"/>
                    <a:gd name="T11" fmla="*/ 13 h 29"/>
                    <a:gd name="T12" fmla="*/ 8 w 21"/>
                    <a:gd name="T13" fmla="*/ 18 h 29"/>
                    <a:gd name="T14" fmla="*/ 5 w 21"/>
                    <a:gd name="T15" fmla="*/ 21 h 29"/>
                    <a:gd name="T16" fmla="*/ 2 w 21"/>
                    <a:gd name="T17" fmla="*/ 23 h 29"/>
                    <a:gd name="T18" fmla="*/ 0 w 21"/>
                    <a:gd name="T19" fmla="*/ 26 h 29"/>
                    <a:gd name="T20" fmla="*/ 5 w 21"/>
                    <a:gd name="T21" fmla="*/ 29 h 29"/>
                    <a:gd name="T22" fmla="*/ 8 w 21"/>
                    <a:gd name="T23" fmla="*/ 26 h 29"/>
                    <a:gd name="T24" fmla="*/ 8 w 21"/>
                    <a:gd name="T25" fmla="*/ 23 h 29"/>
                    <a:gd name="T26" fmla="*/ 10 w 21"/>
                    <a:gd name="T27" fmla="*/ 21 h 29"/>
                    <a:gd name="T28" fmla="*/ 13 w 21"/>
                    <a:gd name="T29" fmla="*/ 16 h 29"/>
                    <a:gd name="T30" fmla="*/ 16 w 21"/>
                    <a:gd name="T31" fmla="*/ 13 h 29"/>
                    <a:gd name="T32" fmla="*/ 18 w 21"/>
                    <a:gd name="T33" fmla="*/ 8 h 29"/>
                    <a:gd name="T34" fmla="*/ 18 w 21"/>
                    <a:gd name="T35" fmla="*/ 5 h 29"/>
                    <a:gd name="T36" fmla="*/ 21 w 21"/>
                    <a:gd name="T37" fmla="*/ 0 h 29"/>
                    <a:gd name="T38" fmla="*/ 21 w 21"/>
                    <a:gd name="T39" fmla="*/ 0 h 29"/>
                    <a:gd name="T40" fmla="*/ 16 w 21"/>
                    <a:gd name="T41" fmla="*/ 0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29"/>
                    <a:gd name="T65" fmla="*/ 21 w 21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29">
                      <a:moveTo>
                        <a:pt x="16" y="0"/>
                      </a:moveTo>
                      <a:lnTo>
                        <a:pt x="16" y="0"/>
                      </a:lnTo>
                      <a:lnTo>
                        <a:pt x="16" y="3"/>
                      </a:lnTo>
                      <a:lnTo>
                        <a:pt x="13" y="8"/>
                      </a:lnTo>
                      <a:lnTo>
                        <a:pt x="13" y="10"/>
                      </a:lnTo>
                      <a:lnTo>
                        <a:pt x="10" y="13"/>
                      </a:lnTo>
                      <a:lnTo>
                        <a:pt x="8" y="18"/>
                      </a:lnTo>
                      <a:lnTo>
                        <a:pt x="5" y="21"/>
                      </a:lnTo>
                      <a:lnTo>
                        <a:pt x="2" y="23"/>
                      </a:lnTo>
                      <a:lnTo>
                        <a:pt x="0" y="26"/>
                      </a:lnTo>
                      <a:lnTo>
                        <a:pt x="5" y="29"/>
                      </a:lnTo>
                      <a:lnTo>
                        <a:pt x="8" y="26"/>
                      </a:lnTo>
                      <a:lnTo>
                        <a:pt x="8" y="23"/>
                      </a:lnTo>
                      <a:lnTo>
                        <a:pt x="10" y="21"/>
                      </a:lnTo>
                      <a:lnTo>
                        <a:pt x="13" y="16"/>
                      </a:lnTo>
                      <a:lnTo>
                        <a:pt x="16" y="13"/>
                      </a:lnTo>
                      <a:lnTo>
                        <a:pt x="18" y="8"/>
                      </a:lnTo>
                      <a:lnTo>
                        <a:pt x="18" y="5"/>
                      </a:lnTo>
                      <a:lnTo>
                        <a:pt x="21" y="0"/>
                      </a:lnTo>
                      <a:lnTo>
                        <a:pt x="16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94" name="Freeform 467"/>
                <p:cNvSpPr>
                  <a:spLocks/>
                </p:cNvSpPr>
                <p:nvPr/>
              </p:nvSpPr>
              <p:spPr bwMode="auto">
                <a:xfrm>
                  <a:off x="4288" y="2423"/>
                  <a:ext cx="13" cy="26"/>
                </a:xfrm>
                <a:custGeom>
                  <a:avLst/>
                  <a:gdLst>
                    <a:gd name="T0" fmla="*/ 0 w 13"/>
                    <a:gd name="T1" fmla="*/ 2 h 26"/>
                    <a:gd name="T2" fmla="*/ 0 w 13"/>
                    <a:gd name="T3" fmla="*/ 2 h 26"/>
                    <a:gd name="T4" fmla="*/ 2 w 13"/>
                    <a:gd name="T5" fmla="*/ 5 h 26"/>
                    <a:gd name="T6" fmla="*/ 5 w 13"/>
                    <a:gd name="T7" fmla="*/ 8 h 26"/>
                    <a:gd name="T8" fmla="*/ 5 w 13"/>
                    <a:gd name="T9" fmla="*/ 10 h 26"/>
                    <a:gd name="T10" fmla="*/ 8 w 13"/>
                    <a:gd name="T11" fmla="*/ 13 h 26"/>
                    <a:gd name="T12" fmla="*/ 8 w 13"/>
                    <a:gd name="T13" fmla="*/ 15 h 26"/>
                    <a:gd name="T14" fmla="*/ 8 w 13"/>
                    <a:gd name="T15" fmla="*/ 21 h 26"/>
                    <a:gd name="T16" fmla="*/ 8 w 13"/>
                    <a:gd name="T17" fmla="*/ 23 h 26"/>
                    <a:gd name="T18" fmla="*/ 8 w 13"/>
                    <a:gd name="T19" fmla="*/ 26 h 26"/>
                    <a:gd name="T20" fmla="*/ 13 w 13"/>
                    <a:gd name="T21" fmla="*/ 26 h 26"/>
                    <a:gd name="T22" fmla="*/ 13 w 13"/>
                    <a:gd name="T23" fmla="*/ 23 h 26"/>
                    <a:gd name="T24" fmla="*/ 13 w 13"/>
                    <a:gd name="T25" fmla="*/ 18 h 26"/>
                    <a:gd name="T26" fmla="*/ 10 w 13"/>
                    <a:gd name="T27" fmla="*/ 15 h 26"/>
                    <a:gd name="T28" fmla="*/ 10 w 13"/>
                    <a:gd name="T29" fmla="*/ 13 h 26"/>
                    <a:gd name="T30" fmla="*/ 8 w 13"/>
                    <a:gd name="T31" fmla="*/ 8 h 26"/>
                    <a:gd name="T32" fmla="*/ 8 w 13"/>
                    <a:gd name="T33" fmla="*/ 5 h 26"/>
                    <a:gd name="T34" fmla="*/ 5 w 13"/>
                    <a:gd name="T35" fmla="*/ 2 h 26"/>
                    <a:gd name="T36" fmla="*/ 2 w 13"/>
                    <a:gd name="T37" fmla="*/ 0 h 26"/>
                    <a:gd name="T38" fmla="*/ 2 w 13"/>
                    <a:gd name="T39" fmla="*/ 0 h 26"/>
                    <a:gd name="T40" fmla="*/ 0 w 13"/>
                    <a:gd name="T41" fmla="*/ 2 h 2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"/>
                    <a:gd name="T64" fmla="*/ 0 h 26"/>
                    <a:gd name="T65" fmla="*/ 13 w 13"/>
                    <a:gd name="T66" fmla="*/ 26 h 2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" h="26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2" y="5"/>
                      </a:lnTo>
                      <a:lnTo>
                        <a:pt x="5" y="8"/>
                      </a:lnTo>
                      <a:lnTo>
                        <a:pt x="5" y="10"/>
                      </a:lnTo>
                      <a:lnTo>
                        <a:pt x="8" y="13"/>
                      </a:lnTo>
                      <a:lnTo>
                        <a:pt x="8" y="15"/>
                      </a:lnTo>
                      <a:lnTo>
                        <a:pt x="8" y="21"/>
                      </a:lnTo>
                      <a:lnTo>
                        <a:pt x="8" y="23"/>
                      </a:lnTo>
                      <a:lnTo>
                        <a:pt x="8" y="26"/>
                      </a:lnTo>
                      <a:lnTo>
                        <a:pt x="13" y="26"/>
                      </a:lnTo>
                      <a:lnTo>
                        <a:pt x="13" y="23"/>
                      </a:lnTo>
                      <a:lnTo>
                        <a:pt x="13" y="18"/>
                      </a:lnTo>
                      <a:lnTo>
                        <a:pt x="10" y="15"/>
                      </a:lnTo>
                      <a:lnTo>
                        <a:pt x="10" y="13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5" y="2"/>
                      </a:lnTo>
                      <a:lnTo>
                        <a:pt x="2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95" name="Freeform 468"/>
                <p:cNvSpPr>
                  <a:spLocks/>
                </p:cNvSpPr>
                <p:nvPr/>
              </p:nvSpPr>
              <p:spPr bwMode="auto">
                <a:xfrm>
                  <a:off x="4264" y="2412"/>
                  <a:ext cx="26" cy="13"/>
                </a:xfrm>
                <a:custGeom>
                  <a:avLst/>
                  <a:gdLst>
                    <a:gd name="T0" fmla="*/ 0 w 26"/>
                    <a:gd name="T1" fmla="*/ 5 h 13"/>
                    <a:gd name="T2" fmla="*/ 0 w 26"/>
                    <a:gd name="T3" fmla="*/ 5 h 13"/>
                    <a:gd name="T4" fmla="*/ 3 w 26"/>
                    <a:gd name="T5" fmla="*/ 5 h 13"/>
                    <a:gd name="T6" fmla="*/ 5 w 26"/>
                    <a:gd name="T7" fmla="*/ 5 h 13"/>
                    <a:gd name="T8" fmla="*/ 8 w 26"/>
                    <a:gd name="T9" fmla="*/ 5 h 13"/>
                    <a:gd name="T10" fmla="*/ 13 w 26"/>
                    <a:gd name="T11" fmla="*/ 5 h 13"/>
                    <a:gd name="T12" fmla="*/ 16 w 26"/>
                    <a:gd name="T13" fmla="*/ 8 h 13"/>
                    <a:gd name="T14" fmla="*/ 18 w 26"/>
                    <a:gd name="T15" fmla="*/ 8 h 13"/>
                    <a:gd name="T16" fmla="*/ 21 w 26"/>
                    <a:gd name="T17" fmla="*/ 11 h 13"/>
                    <a:gd name="T18" fmla="*/ 24 w 26"/>
                    <a:gd name="T19" fmla="*/ 13 h 13"/>
                    <a:gd name="T20" fmla="*/ 26 w 26"/>
                    <a:gd name="T21" fmla="*/ 11 h 13"/>
                    <a:gd name="T22" fmla="*/ 24 w 26"/>
                    <a:gd name="T23" fmla="*/ 8 h 13"/>
                    <a:gd name="T24" fmla="*/ 21 w 26"/>
                    <a:gd name="T25" fmla="*/ 5 h 13"/>
                    <a:gd name="T26" fmla="*/ 16 w 26"/>
                    <a:gd name="T27" fmla="*/ 3 h 13"/>
                    <a:gd name="T28" fmla="*/ 13 w 26"/>
                    <a:gd name="T29" fmla="*/ 3 h 13"/>
                    <a:gd name="T30" fmla="*/ 11 w 26"/>
                    <a:gd name="T31" fmla="*/ 3 h 13"/>
                    <a:gd name="T32" fmla="*/ 5 w 26"/>
                    <a:gd name="T33" fmla="*/ 0 h 13"/>
                    <a:gd name="T34" fmla="*/ 3 w 26"/>
                    <a:gd name="T35" fmla="*/ 0 h 13"/>
                    <a:gd name="T36" fmla="*/ 0 w 26"/>
                    <a:gd name="T37" fmla="*/ 0 h 13"/>
                    <a:gd name="T38" fmla="*/ 0 w 26"/>
                    <a:gd name="T39" fmla="*/ 0 h 13"/>
                    <a:gd name="T40" fmla="*/ 0 w 26"/>
                    <a:gd name="T41" fmla="*/ 5 h 1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6"/>
                    <a:gd name="T64" fmla="*/ 0 h 13"/>
                    <a:gd name="T65" fmla="*/ 26 w 26"/>
                    <a:gd name="T66" fmla="*/ 13 h 1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6" h="13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13" y="5"/>
                      </a:lnTo>
                      <a:lnTo>
                        <a:pt x="16" y="8"/>
                      </a:lnTo>
                      <a:lnTo>
                        <a:pt x="18" y="8"/>
                      </a:lnTo>
                      <a:lnTo>
                        <a:pt x="21" y="11"/>
                      </a:lnTo>
                      <a:lnTo>
                        <a:pt x="24" y="13"/>
                      </a:lnTo>
                      <a:lnTo>
                        <a:pt x="26" y="11"/>
                      </a:lnTo>
                      <a:lnTo>
                        <a:pt x="24" y="8"/>
                      </a:lnTo>
                      <a:lnTo>
                        <a:pt x="21" y="5"/>
                      </a:lnTo>
                      <a:lnTo>
                        <a:pt x="16" y="3"/>
                      </a:lnTo>
                      <a:lnTo>
                        <a:pt x="13" y="3"/>
                      </a:lnTo>
                      <a:lnTo>
                        <a:pt x="11" y="3"/>
                      </a:lnTo>
                      <a:lnTo>
                        <a:pt x="5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96" name="Freeform 469"/>
                <p:cNvSpPr>
                  <a:spLocks/>
                </p:cNvSpPr>
                <p:nvPr/>
              </p:nvSpPr>
              <p:spPr bwMode="auto">
                <a:xfrm>
                  <a:off x="4254" y="2415"/>
                  <a:ext cx="44" cy="76"/>
                </a:xfrm>
                <a:custGeom>
                  <a:avLst/>
                  <a:gdLst>
                    <a:gd name="T0" fmla="*/ 15 w 44"/>
                    <a:gd name="T1" fmla="*/ 76 h 76"/>
                    <a:gd name="T2" fmla="*/ 23 w 44"/>
                    <a:gd name="T3" fmla="*/ 71 h 76"/>
                    <a:gd name="T4" fmla="*/ 28 w 44"/>
                    <a:gd name="T5" fmla="*/ 63 h 76"/>
                    <a:gd name="T6" fmla="*/ 39 w 44"/>
                    <a:gd name="T7" fmla="*/ 50 h 76"/>
                    <a:gd name="T8" fmla="*/ 44 w 44"/>
                    <a:gd name="T9" fmla="*/ 34 h 76"/>
                    <a:gd name="T10" fmla="*/ 42 w 44"/>
                    <a:gd name="T11" fmla="*/ 21 h 76"/>
                    <a:gd name="T12" fmla="*/ 36 w 44"/>
                    <a:gd name="T13" fmla="*/ 8 h 76"/>
                    <a:gd name="T14" fmla="*/ 26 w 44"/>
                    <a:gd name="T15" fmla="*/ 2 h 76"/>
                    <a:gd name="T16" fmla="*/ 15 w 44"/>
                    <a:gd name="T17" fmla="*/ 0 h 76"/>
                    <a:gd name="T18" fmla="*/ 15 w 44"/>
                    <a:gd name="T19" fmla="*/ 2 h 76"/>
                    <a:gd name="T20" fmla="*/ 13 w 44"/>
                    <a:gd name="T21" fmla="*/ 2 h 76"/>
                    <a:gd name="T22" fmla="*/ 5 w 44"/>
                    <a:gd name="T23" fmla="*/ 18 h 76"/>
                    <a:gd name="T24" fmla="*/ 2 w 44"/>
                    <a:gd name="T25" fmla="*/ 23 h 76"/>
                    <a:gd name="T26" fmla="*/ 0 w 44"/>
                    <a:gd name="T27" fmla="*/ 31 h 76"/>
                    <a:gd name="T28" fmla="*/ 0 w 44"/>
                    <a:gd name="T29" fmla="*/ 47 h 76"/>
                    <a:gd name="T30" fmla="*/ 0 w 44"/>
                    <a:gd name="T31" fmla="*/ 60 h 76"/>
                    <a:gd name="T32" fmla="*/ 8 w 44"/>
                    <a:gd name="T33" fmla="*/ 68 h 76"/>
                    <a:gd name="T34" fmla="*/ 15 w 44"/>
                    <a:gd name="T35" fmla="*/ 76 h 7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44"/>
                    <a:gd name="T55" fmla="*/ 0 h 76"/>
                    <a:gd name="T56" fmla="*/ 44 w 44"/>
                    <a:gd name="T57" fmla="*/ 76 h 76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44" h="76">
                      <a:moveTo>
                        <a:pt x="15" y="76"/>
                      </a:moveTo>
                      <a:lnTo>
                        <a:pt x="23" y="71"/>
                      </a:lnTo>
                      <a:lnTo>
                        <a:pt x="28" y="63"/>
                      </a:lnTo>
                      <a:lnTo>
                        <a:pt x="39" y="50"/>
                      </a:lnTo>
                      <a:lnTo>
                        <a:pt x="44" y="34"/>
                      </a:lnTo>
                      <a:lnTo>
                        <a:pt x="42" y="21"/>
                      </a:lnTo>
                      <a:lnTo>
                        <a:pt x="36" y="8"/>
                      </a:lnTo>
                      <a:lnTo>
                        <a:pt x="26" y="2"/>
                      </a:lnTo>
                      <a:lnTo>
                        <a:pt x="15" y="0"/>
                      </a:lnTo>
                      <a:lnTo>
                        <a:pt x="15" y="2"/>
                      </a:lnTo>
                      <a:lnTo>
                        <a:pt x="13" y="2"/>
                      </a:lnTo>
                      <a:lnTo>
                        <a:pt x="5" y="18"/>
                      </a:lnTo>
                      <a:lnTo>
                        <a:pt x="2" y="23"/>
                      </a:lnTo>
                      <a:lnTo>
                        <a:pt x="0" y="31"/>
                      </a:lnTo>
                      <a:lnTo>
                        <a:pt x="0" y="47"/>
                      </a:lnTo>
                      <a:lnTo>
                        <a:pt x="0" y="60"/>
                      </a:lnTo>
                      <a:lnTo>
                        <a:pt x="8" y="68"/>
                      </a:lnTo>
                      <a:lnTo>
                        <a:pt x="15" y="76"/>
                      </a:lnTo>
                      <a:close/>
                    </a:path>
                  </a:pathLst>
                </a:custGeom>
                <a:solidFill>
                  <a:srgbClr val="92ADB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97" name="Freeform 470"/>
                <p:cNvSpPr>
                  <a:spLocks/>
                </p:cNvSpPr>
                <p:nvPr/>
              </p:nvSpPr>
              <p:spPr bwMode="auto">
                <a:xfrm>
                  <a:off x="4269" y="2475"/>
                  <a:ext cx="16" cy="18"/>
                </a:xfrm>
                <a:custGeom>
                  <a:avLst/>
                  <a:gdLst>
                    <a:gd name="T0" fmla="*/ 11 w 16"/>
                    <a:gd name="T1" fmla="*/ 0 h 18"/>
                    <a:gd name="T2" fmla="*/ 11 w 16"/>
                    <a:gd name="T3" fmla="*/ 0 h 18"/>
                    <a:gd name="T4" fmla="*/ 11 w 16"/>
                    <a:gd name="T5" fmla="*/ 3 h 18"/>
                    <a:gd name="T6" fmla="*/ 8 w 16"/>
                    <a:gd name="T7" fmla="*/ 5 h 18"/>
                    <a:gd name="T8" fmla="*/ 8 w 16"/>
                    <a:gd name="T9" fmla="*/ 8 h 18"/>
                    <a:gd name="T10" fmla="*/ 6 w 16"/>
                    <a:gd name="T11" fmla="*/ 8 h 18"/>
                    <a:gd name="T12" fmla="*/ 6 w 16"/>
                    <a:gd name="T13" fmla="*/ 11 h 18"/>
                    <a:gd name="T14" fmla="*/ 3 w 16"/>
                    <a:gd name="T15" fmla="*/ 11 h 18"/>
                    <a:gd name="T16" fmla="*/ 3 w 16"/>
                    <a:gd name="T17" fmla="*/ 13 h 18"/>
                    <a:gd name="T18" fmla="*/ 0 w 16"/>
                    <a:gd name="T19" fmla="*/ 16 h 18"/>
                    <a:gd name="T20" fmla="*/ 3 w 16"/>
                    <a:gd name="T21" fmla="*/ 18 h 18"/>
                    <a:gd name="T22" fmla="*/ 3 w 16"/>
                    <a:gd name="T23" fmla="*/ 16 h 18"/>
                    <a:gd name="T24" fmla="*/ 6 w 16"/>
                    <a:gd name="T25" fmla="*/ 13 h 18"/>
                    <a:gd name="T26" fmla="*/ 8 w 16"/>
                    <a:gd name="T27" fmla="*/ 13 h 18"/>
                    <a:gd name="T28" fmla="*/ 8 w 16"/>
                    <a:gd name="T29" fmla="*/ 11 h 18"/>
                    <a:gd name="T30" fmla="*/ 11 w 16"/>
                    <a:gd name="T31" fmla="*/ 8 h 18"/>
                    <a:gd name="T32" fmla="*/ 11 w 16"/>
                    <a:gd name="T33" fmla="*/ 8 h 18"/>
                    <a:gd name="T34" fmla="*/ 13 w 16"/>
                    <a:gd name="T35" fmla="*/ 5 h 18"/>
                    <a:gd name="T36" fmla="*/ 16 w 16"/>
                    <a:gd name="T37" fmla="*/ 3 h 18"/>
                    <a:gd name="T38" fmla="*/ 16 w 16"/>
                    <a:gd name="T39" fmla="*/ 3 h 18"/>
                    <a:gd name="T40" fmla="*/ 11 w 16"/>
                    <a:gd name="T41" fmla="*/ 0 h 1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18"/>
                    <a:gd name="T65" fmla="*/ 16 w 16"/>
                    <a:gd name="T66" fmla="*/ 18 h 1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18">
                      <a:moveTo>
                        <a:pt x="11" y="0"/>
                      </a:moveTo>
                      <a:lnTo>
                        <a:pt x="11" y="0"/>
                      </a:lnTo>
                      <a:lnTo>
                        <a:pt x="11" y="3"/>
                      </a:lnTo>
                      <a:lnTo>
                        <a:pt x="8" y="5"/>
                      </a:lnTo>
                      <a:lnTo>
                        <a:pt x="8" y="8"/>
                      </a:lnTo>
                      <a:lnTo>
                        <a:pt x="6" y="8"/>
                      </a:lnTo>
                      <a:lnTo>
                        <a:pt x="6" y="11"/>
                      </a:lnTo>
                      <a:lnTo>
                        <a:pt x="3" y="11"/>
                      </a:lnTo>
                      <a:lnTo>
                        <a:pt x="3" y="13"/>
                      </a:lnTo>
                      <a:lnTo>
                        <a:pt x="0" y="16"/>
                      </a:lnTo>
                      <a:lnTo>
                        <a:pt x="3" y="18"/>
                      </a:lnTo>
                      <a:lnTo>
                        <a:pt x="3" y="16"/>
                      </a:lnTo>
                      <a:lnTo>
                        <a:pt x="6" y="13"/>
                      </a:lnTo>
                      <a:lnTo>
                        <a:pt x="8" y="13"/>
                      </a:lnTo>
                      <a:lnTo>
                        <a:pt x="8" y="11"/>
                      </a:lnTo>
                      <a:lnTo>
                        <a:pt x="11" y="8"/>
                      </a:lnTo>
                      <a:lnTo>
                        <a:pt x="13" y="5"/>
                      </a:lnTo>
                      <a:lnTo>
                        <a:pt x="16" y="3"/>
                      </a:lnTo>
                      <a:lnTo>
                        <a:pt x="11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98" name="Freeform 471"/>
                <p:cNvSpPr>
                  <a:spLocks/>
                </p:cNvSpPr>
                <p:nvPr/>
              </p:nvSpPr>
              <p:spPr bwMode="auto">
                <a:xfrm>
                  <a:off x="4280" y="2449"/>
                  <a:ext cx="21" cy="29"/>
                </a:xfrm>
                <a:custGeom>
                  <a:avLst/>
                  <a:gdLst>
                    <a:gd name="T0" fmla="*/ 16 w 21"/>
                    <a:gd name="T1" fmla="*/ 0 h 29"/>
                    <a:gd name="T2" fmla="*/ 16 w 21"/>
                    <a:gd name="T3" fmla="*/ 0 h 29"/>
                    <a:gd name="T4" fmla="*/ 16 w 21"/>
                    <a:gd name="T5" fmla="*/ 3 h 29"/>
                    <a:gd name="T6" fmla="*/ 13 w 21"/>
                    <a:gd name="T7" fmla="*/ 8 h 29"/>
                    <a:gd name="T8" fmla="*/ 13 w 21"/>
                    <a:gd name="T9" fmla="*/ 10 h 29"/>
                    <a:gd name="T10" fmla="*/ 10 w 21"/>
                    <a:gd name="T11" fmla="*/ 13 h 29"/>
                    <a:gd name="T12" fmla="*/ 8 w 21"/>
                    <a:gd name="T13" fmla="*/ 18 h 29"/>
                    <a:gd name="T14" fmla="*/ 5 w 21"/>
                    <a:gd name="T15" fmla="*/ 21 h 29"/>
                    <a:gd name="T16" fmla="*/ 2 w 21"/>
                    <a:gd name="T17" fmla="*/ 23 h 29"/>
                    <a:gd name="T18" fmla="*/ 0 w 21"/>
                    <a:gd name="T19" fmla="*/ 26 h 29"/>
                    <a:gd name="T20" fmla="*/ 5 w 21"/>
                    <a:gd name="T21" fmla="*/ 29 h 29"/>
                    <a:gd name="T22" fmla="*/ 8 w 21"/>
                    <a:gd name="T23" fmla="*/ 26 h 29"/>
                    <a:gd name="T24" fmla="*/ 8 w 21"/>
                    <a:gd name="T25" fmla="*/ 23 h 29"/>
                    <a:gd name="T26" fmla="*/ 10 w 21"/>
                    <a:gd name="T27" fmla="*/ 21 h 29"/>
                    <a:gd name="T28" fmla="*/ 13 w 21"/>
                    <a:gd name="T29" fmla="*/ 16 h 29"/>
                    <a:gd name="T30" fmla="*/ 16 w 21"/>
                    <a:gd name="T31" fmla="*/ 13 h 29"/>
                    <a:gd name="T32" fmla="*/ 18 w 21"/>
                    <a:gd name="T33" fmla="*/ 8 h 29"/>
                    <a:gd name="T34" fmla="*/ 18 w 21"/>
                    <a:gd name="T35" fmla="*/ 5 h 29"/>
                    <a:gd name="T36" fmla="*/ 21 w 21"/>
                    <a:gd name="T37" fmla="*/ 0 h 29"/>
                    <a:gd name="T38" fmla="*/ 21 w 21"/>
                    <a:gd name="T39" fmla="*/ 0 h 29"/>
                    <a:gd name="T40" fmla="*/ 16 w 21"/>
                    <a:gd name="T41" fmla="*/ 0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29"/>
                    <a:gd name="T65" fmla="*/ 21 w 21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29">
                      <a:moveTo>
                        <a:pt x="16" y="0"/>
                      </a:moveTo>
                      <a:lnTo>
                        <a:pt x="16" y="0"/>
                      </a:lnTo>
                      <a:lnTo>
                        <a:pt x="16" y="3"/>
                      </a:lnTo>
                      <a:lnTo>
                        <a:pt x="13" y="8"/>
                      </a:lnTo>
                      <a:lnTo>
                        <a:pt x="13" y="10"/>
                      </a:lnTo>
                      <a:lnTo>
                        <a:pt x="10" y="13"/>
                      </a:lnTo>
                      <a:lnTo>
                        <a:pt x="8" y="18"/>
                      </a:lnTo>
                      <a:lnTo>
                        <a:pt x="5" y="21"/>
                      </a:lnTo>
                      <a:lnTo>
                        <a:pt x="2" y="23"/>
                      </a:lnTo>
                      <a:lnTo>
                        <a:pt x="0" y="26"/>
                      </a:lnTo>
                      <a:lnTo>
                        <a:pt x="5" y="29"/>
                      </a:lnTo>
                      <a:lnTo>
                        <a:pt x="8" y="26"/>
                      </a:lnTo>
                      <a:lnTo>
                        <a:pt x="8" y="23"/>
                      </a:lnTo>
                      <a:lnTo>
                        <a:pt x="10" y="21"/>
                      </a:lnTo>
                      <a:lnTo>
                        <a:pt x="13" y="16"/>
                      </a:lnTo>
                      <a:lnTo>
                        <a:pt x="16" y="13"/>
                      </a:lnTo>
                      <a:lnTo>
                        <a:pt x="18" y="8"/>
                      </a:lnTo>
                      <a:lnTo>
                        <a:pt x="18" y="5"/>
                      </a:lnTo>
                      <a:lnTo>
                        <a:pt x="21" y="0"/>
                      </a:lnTo>
                      <a:lnTo>
                        <a:pt x="16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299" name="Freeform 472"/>
                <p:cNvSpPr>
                  <a:spLocks/>
                </p:cNvSpPr>
                <p:nvPr/>
              </p:nvSpPr>
              <p:spPr bwMode="auto">
                <a:xfrm>
                  <a:off x="4288" y="2423"/>
                  <a:ext cx="13" cy="26"/>
                </a:xfrm>
                <a:custGeom>
                  <a:avLst/>
                  <a:gdLst>
                    <a:gd name="T0" fmla="*/ 0 w 13"/>
                    <a:gd name="T1" fmla="*/ 2 h 26"/>
                    <a:gd name="T2" fmla="*/ 0 w 13"/>
                    <a:gd name="T3" fmla="*/ 2 h 26"/>
                    <a:gd name="T4" fmla="*/ 2 w 13"/>
                    <a:gd name="T5" fmla="*/ 5 h 26"/>
                    <a:gd name="T6" fmla="*/ 5 w 13"/>
                    <a:gd name="T7" fmla="*/ 8 h 26"/>
                    <a:gd name="T8" fmla="*/ 5 w 13"/>
                    <a:gd name="T9" fmla="*/ 10 h 26"/>
                    <a:gd name="T10" fmla="*/ 8 w 13"/>
                    <a:gd name="T11" fmla="*/ 13 h 26"/>
                    <a:gd name="T12" fmla="*/ 8 w 13"/>
                    <a:gd name="T13" fmla="*/ 15 h 26"/>
                    <a:gd name="T14" fmla="*/ 8 w 13"/>
                    <a:gd name="T15" fmla="*/ 21 h 26"/>
                    <a:gd name="T16" fmla="*/ 8 w 13"/>
                    <a:gd name="T17" fmla="*/ 23 h 26"/>
                    <a:gd name="T18" fmla="*/ 8 w 13"/>
                    <a:gd name="T19" fmla="*/ 26 h 26"/>
                    <a:gd name="T20" fmla="*/ 13 w 13"/>
                    <a:gd name="T21" fmla="*/ 26 h 26"/>
                    <a:gd name="T22" fmla="*/ 13 w 13"/>
                    <a:gd name="T23" fmla="*/ 23 h 26"/>
                    <a:gd name="T24" fmla="*/ 13 w 13"/>
                    <a:gd name="T25" fmla="*/ 18 h 26"/>
                    <a:gd name="T26" fmla="*/ 10 w 13"/>
                    <a:gd name="T27" fmla="*/ 15 h 26"/>
                    <a:gd name="T28" fmla="*/ 10 w 13"/>
                    <a:gd name="T29" fmla="*/ 13 h 26"/>
                    <a:gd name="T30" fmla="*/ 8 w 13"/>
                    <a:gd name="T31" fmla="*/ 8 h 26"/>
                    <a:gd name="T32" fmla="*/ 8 w 13"/>
                    <a:gd name="T33" fmla="*/ 5 h 26"/>
                    <a:gd name="T34" fmla="*/ 5 w 13"/>
                    <a:gd name="T35" fmla="*/ 2 h 26"/>
                    <a:gd name="T36" fmla="*/ 2 w 13"/>
                    <a:gd name="T37" fmla="*/ 0 h 26"/>
                    <a:gd name="T38" fmla="*/ 2 w 13"/>
                    <a:gd name="T39" fmla="*/ 0 h 26"/>
                    <a:gd name="T40" fmla="*/ 0 w 13"/>
                    <a:gd name="T41" fmla="*/ 2 h 2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"/>
                    <a:gd name="T64" fmla="*/ 0 h 26"/>
                    <a:gd name="T65" fmla="*/ 13 w 13"/>
                    <a:gd name="T66" fmla="*/ 26 h 2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" h="26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2" y="5"/>
                      </a:lnTo>
                      <a:lnTo>
                        <a:pt x="5" y="8"/>
                      </a:lnTo>
                      <a:lnTo>
                        <a:pt x="5" y="10"/>
                      </a:lnTo>
                      <a:lnTo>
                        <a:pt x="8" y="13"/>
                      </a:lnTo>
                      <a:lnTo>
                        <a:pt x="8" y="15"/>
                      </a:lnTo>
                      <a:lnTo>
                        <a:pt x="8" y="21"/>
                      </a:lnTo>
                      <a:lnTo>
                        <a:pt x="8" y="23"/>
                      </a:lnTo>
                      <a:lnTo>
                        <a:pt x="8" y="26"/>
                      </a:lnTo>
                      <a:lnTo>
                        <a:pt x="13" y="26"/>
                      </a:lnTo>
                      <a:lnTo>
                        <a:pt x="13" y="23"/>
                      </a:lnTo>
                      <a:lnTo>
                        <a:pt x="13" y="18"/>
                      </a:lnTo>
                      <a:lnTo>
                        <a:pt x="10" y="15"/>
                      </a:lnTo>
                      <a:lnTo>
                        <a:pt x="10" y="13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5" y="2"/>
                      </a:lnTo>
                      <a:lnTo>
                        <a:pt x="2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00" name="Freeform 473"/>
                <p:cNvSpPr>
                  <a:spLocks/>
                </p:cNvSpPr>
                <p:nvPr/>
              </p:nvSpPr>
              <p:spPr bwMode="auto">
                <a:xfrm>
                  <a:off x="4269" y="2412"/>
                  <a:ext cx="21" cy="13"/>
                </a:xfrm>
                <a:custGeom>
                  <a:avLst/>
                  <a:gdLst>
                    <a:gd name="T0" fmla="*/ 3 w 21"/>
                    <a:gd name="T1" fmla="*/ 5 h 13"/>
                    <a:gd name="T2" fmla="*/ 0 w 21"/>
                    <a:gd name="T3" fmla="*/ 5 h 13"/>
                    <a:gd name="T4" fmla="*/ 3 w 21"/>
                    <a:gd name="T5" fmla="*/ 5 h 13"/>
                    <a:gd name="T6" fmla="*/ 6 w 21"/>
                    <a:gd name="T7" fmla="*/ 5 h 13"/>
                    <a:gd name="T8" fmla="*/ 8 w 21"/>
                    <a:gd name="T9" fmla="*/ 5 h 13"/>
                    <a:gd name="T10" fmla="*/ 11 w 21"/>
                    <a:gd name="T11" fmla="*/ 8 h 13"/>
                    <a:gd name="T12" fmla="*/ 13 w 21"/>
                    <a:gd name="T13" fmla="*/ 8 h 13"/>
                    <a:gd name="T14" fmla="*/ 16 w 21"/>
                    <a:gd name="T15" fmla="*/ 11 h 13"/>
                    <a:gd name="T16" fmla="*/ 16 w 21"/>
                    <a:gd name="T17" fmla="*/ 11 h 13"/>
                    <a:gd name="T18" fmla="*/ 19 w 21"/>
                    <a:gd name="T19" fmla="*/ 13 h 13"/>
                    <a:gd name="T20" fmla="*/ 21 w 21"/>
                    <a:gd name="T21" fmla="*/ 11 h 13"/>
                    <a:gd name="T22" fmla="*/ 19 w 21"/>
                    <a:gd name="T23" fmla="*/ 8 h 13"/>
                    <a:gd name="T24" fmla="*/ 16 w 21"/>
                    <a:gd name="T25" fmla="*/ 5 h 13"/>
                    <a:gd name="T26" fmla="*/ 13 w 21"/>
                    <a:gd name="T27" fmla="*/ 5 h 13"/>
                    <a:gd name="T28" fmla="*/ 11 w 21"/>
                    <a:gd name="T29" fmla="*/ 3 h 13"/>
                    <a:gd name="T30" fmla="*/ 8 w 21"/>
                    <a:gd name="T31" fmla="*/ 3 h 13"/>
                    <a:gd name="T32" fmla="*/ 6 w 21"/>
                    <a:gd name="T33" fmla="*/ 3 h 13"/>
                    <a:gd name="T34" fmla="*/ 3 w 21"/>
                    <a:gd name="T35" fmla="*/ 3 h 13"/>
                    <a:gd name="T36" fmla="*/ 0 w 21"/>
                    <a:gd name="T37" fmla="*/ 0 h 13"/>
                    <a:gd name="T38" fmla="*/ 0 w 21"/>
                    <a:gd name="T39" fmla="*/ 3 h 13"/>
                    <a:gd name="T40" fmla="*/ 3 w 21"/>
                    <a:gd name="T41" fmla="*/ 5 h 1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13"/>
                    <a:gd name="T65" fmla="*/ 21 w 21"/>
                    <a:gd name="T66" fmla="*/ 13 h 1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13">
                      <a:moveTo>
                        <a:pt x="3" y="5"/>
                      </a:move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6" y="5"/>
                      </a:lnTo>
                      <a:lnTo>
                        <a:pt x="8" y="5"/>
                      </a:lnTo>
                      <a:lnTo>
                        <a:pt x="11" y="8"/>
                      </a:lnTo>
                      <a:lnTo>
                        <a:pt x="13" y="8"/>
                      </a:lnTo>
                      <a:lnTo>
                        <a:pt x="16" y="11"/>
                      </a:lnTo>
                      <a:lnTo>
                        <a:pt x="19" y="13"/>
                      </a:lnTo>
                      <a:lnTo>
                        <a:pt x="21" y="11"/>
                      </a:lnTo>
                      <a:lnTo>
                        <a:pt x="19" y="8"/>
                      </a:lnTo>
                      <a:lnTo>
                        <a:pt x="16" y="5"/>
                      </a:lnTo>
                      <a:lnTo>
                        <a:pt x="13" y="5"/>
                      </a:lnTo>
                      <a:lnTo>
                        <a:pt x="11" y="3"/>
                      </a:lnTo>
                      <a:lnTo>
                        <a:pt x="8" y="3"/>
                      </a:lnTo>
                      <a:lnTo>
                        <a:pt x="6" y="3"/>
                      </a:lnTo>
                      <a:lnTo>
                        <a:pt x="3" y="3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3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01" name="Freeform 474"/>
                <p:cNvSpPr>
                  <a:spLocks/>
                </p:cNvSpPr>
                <p:nvPr/>
              </p:nvSpPr>
              <p:spPr bwMode="auto">
                <a:xfrm>
                  <a:off x="4264" y="2415"/>
                  <a:ext cx="8" cy="5"/>
                </a:xfrm>
                <a:custGeom>
                  <a:avLst/>
                  <a:gdLst>
                    <a:gd name="T0" fmla="*/ 3 w 8"/>
                    <a:gd name="T1" fmla="*/ 5 h 5"/>
                    <a:gd name="T2" fmla="*/ 3 w 8"/>
                    <a:gd name="T3" fmla="*/ 5 h 5"/>
                    <a:gd name="T4" fmla="*/ 3 w 8"/>
                    <a:gd name="T5" fmla="*/ 5 h 5"/>
                    <a:gd name="T6" fmla="*/ 3 w 8"/>
                    <a:gd name="T7" fmla="*/ 5 h 5"/>
                    <a:gd name="T8" fmla="*/ 5 w 8"/>
                    <a:gd name="T9" fmla="*/ 2 h 5"/>
                    <a:gd name="T10" fmla="*/ 5 w 8"/>
                    <a:gd name="T11" fmla="*/ 2 h 5"/>
                    <a:gd name="T12" fmla="*/ 5 w 8"/>
                    <a:gd name="T13" fmla="*/ 2 h 5"/>
                    <a:gd name="T14" fmla="*/ 5 w 8"/>
                    <a:gd name="T15" fmla="*/ 2 h 5"/>
                    <a:gd name="T16" fmla="*/ 5 w 8"/>
                    <a:gd name="T17" fmla="*/ 2 h 5"/>
                    <a:gd name="T18" fmla="*/ 8 w 8"/>
                    <a:gd name="T19" fmla="*/ 2 h 5"/>
                    <a:gd name="T20" fmla="*/ 5 w 8"/>
                    <a:gd name="T21" fmla="*/ 0 h 5"/>
                    <a:gd name="T22" fmla="*/ 5 w 8"/>
                    <a:gd name="T23" fmla="*/ 0 h 5"/>
                    <a:gd name="T24" fmla="*/ 3 w 8"/>
                    <a:gd name="T25" fmla="*/ 0 h 5"/>
                    <a:gd name="T26" fmla="*/ 3 w 8"/>
                    <a:gd name="T27" fmla="*/ 0 h 5"/>
                    <a:gd name="T28" fmla="*/ 3 w 8"/>
                    <a:gd name="T29" fmla="*/ 0 h 5"/>
                    <a:gd name="T30" fmla="*/ 3 w 8"/>
                    <a:gd name="T31" fmla="*/ 0 h 5"/>
                    <a:gd name="T32" fmla="*/ 0 w 8"/>
                    <a:gd name="T33" fmla="*/ 2 h 5"/>
                    <a:gd name="T34" fmla="*/ 0 w 8"/>
                    <a:gd name="T35" fmla="*/ 2 h 5"/>
                    <a:gd name="T36" fmla="*/ 0 w 8"/>
                    <a:gd name="T37" fmla="*/ 2 h 5"/>
                    <a:gd name="T38" fmla="*/ 0 w 8"/>
                    <a:gd name="T39" fmla="*/ 2 h 5"/>
                    <a:gd name="T40" fmla="*/ 3 w 8"/>
                    <a:gd name="T41" fmla="*/ 5 h 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8"/>
                    <a:gd name="T64" fmla="*/ 0 h 5"/>
                    <a:gd name="T65" fmla="*/ 8 w 8"/>
                    <a:gd name="T66" fmla="*/ 5 h 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8" h="5">
                      <a:moveTo>
                        <a:pt x="3" y="5"/>
                      </a:moveTo>
                      <a:lnTo>
                        <a:pt x="3" y="5"/>
                      </a:lnTo>
                      <a:lnTo>
                        <a:pt x="5" y="2"/>
                      </a:lnTo>
                      <a:lnTo>
                        <a:pt x="8" y="2"/>
                      </a:lnTo>
                      <a:lnTo>
                        <a:pt x="5" y="0"/>
                      </a:lnTo>
                      <a:lnTo>
                        <a:pt x="3" y="0"/>
                      </a:lnTo>
                      <a:lnTo>
                        <a:pt x="0" y="2"/>
                      </a:lnTo>
                      <a:lnTo>
                        <a:pt x="3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02" name="Freeform 475"/>
                <p:cNvSpPr>
                  <a:spLocks/>
                </p:cNvSpPr>
                <p:nvPr/>
              </p:nvSpPr>
              <p:spPr bwMode="auto">
                <a:xfrm>
                  <a:off x="4251" y="2417"/>
                  <a:ext cx="16" cy="29"/>
                </a:xfrm>
                <a:custGeom>
                  <a:avLst/>
                  <a:gdLst>
                    <a:gd name="T0" fmla="*/ 5 w 16"/>
                    <a:gd name="T1" fmla="*/ 29 h 29"/>
                    <a:gd name="T2" fmla="*/ 5 w 16"/>
                    <a:gd name="T3" fmla="*/ 29 h 29"/>
                    <a:gd name="T4" fmla="*/ 5 w 16"/>
                    <a:gd name="T5" fmla="*/ 27 h 29"/>
                    <a:gd name="T6" fmla="*/ 5 w 16"/>
                    <a:gd name="T7" fmla="*/ 21 h 29"/>
                    <a:gd name="T8" fmla="*/ 8 w 16"/>
                    <a:gd name="T9" fmla="*/ 19 h 29"/>
                    <a:gd name="T10" fmla="*/ 8 w 16"/>
                    <a:gd name="T11" fmla="*/ 16 h 29"/>
                    <a:gd name="T12" fmla="*/ 11 w 16"/>
                    <a:gd name="T13" fmla="*/ 11 h 29"/>
                    <a:gd name="T14" fmla="*/ 13 w 16"/>
                    <a:gd name="T15" fmla="*/ 8 h 29"/>
                    <a:gd name="T16" fmla="*/ 13 w 16"/>
                    <a:gd name="T17" fmla="*/ 6 h 29"/>
                    <a:gd name="T18" fmla="*/ 16 w 16"/>
                    <a:gd name="T19" fmla="*/ 3 h 29"/>
                    <a:gd name="T20" fmla="*/ 13 w 16"/>
                    <a:gd name="T21" fmla="*/ 0 h 29"/>
                    <a:gd name="T22" fmla="*/ 11 w 16"/>
                    <a:gd name="T23" fmla="*/ 3 h 29"/>
                    <a:gd name="T24" fmla="*/ 11 w 16"/>
                    <a:gd name="T25" fmla="*/ 6 h 29"/>
                    <a:gd name="T26" fmla="*/ 8 w 16"/>
                    <a:gd name="T27" fmla="*/ 11 h 29"/>
                    <a:gd name="T28" fmla="*/ 5 w 16"/>
                    <a:gd name="T29" fmla="*/ 14 h 29"/>
                    <a:gd name="T30" fmla="*/ 3 w 16"/>
                    <a:gd name="T31" fmla="*/ 19 h 29"/>
                    <a:gd name="T32" fmla="*/ 3 w 16"/>
                    <a:gd name="T33" fmla="*/ 21 h 29"/>
                    <a:gd name="T34" fmla="*/ 0 w 16"/>
                    <a:gd name="T35" fmla="*/ 27 h 29"/>
                    <a:gd name="T36" fmla="*/ 0 w 16"/>
                    <a:gd name="T37" fmla="*/ 29 h 29"/>
                    <a:gd name="T38" fmla="*/ 0 w 16"/>
                    <a:gd name="T39" fmla="*/ 29 h 29"/>
                    <a:gd name="T40" fmla="*/ 5 w 16"/>
                    <a:gd name="T41" fmla="*/ 29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29"/>
                    <a:gd name="T65" fmla="*/ 16 w 16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29">
                      <a:moveTo>
                        <a:pt x="5" y="29"/>
                      </a:moveTo>
                      <a:lnTo>
                        <a:pt x="5" y="29"/>
                      </a:lnTo>
                      <a:lnTo>
                        <a:pt x="5" y="27"/>
                      </a:lnTo>
                      <a:lnTo>
                        <a:pt x="5" y="21"/>
                      </a:lnTo>
                      <a:lnTo>
                        <a:pt x="8" y="19"/>
                      </a:lnTo>
                      <a:lnTo>
                        <a:pt x="8" y="16"/>
                      </a:lnTo>
                      <a:lnTo>
                        <a:pt x="11" y="11"/>
                      </a:lnTo>
                      <a:lnTo>
                        <a:pt x="13" y="8"/>
                      </a:lnTo>
                      <a:lnTo>
                        <a:pt x="13" y="6"/>
                      </a:lnTo>
                      <a:lnTo>
                        <a:pt x="16" y="3"/>
                      </a:lnTo>
                      <a:lnTo>
                        <a:pt x="13" y="0"/>
                      </a:lnTo>
                      <a:lnTo>
                        <a:pt x="11" y="3"/>
                      </a:lnTo>
                      <a:lnTo>
                        <a:pt x="11" y="6"/>
                      </a:lnTo>
                      <a:lnTo>
                        <a:pt x="8" y="11"/>
                      </a:lnTo>
                      <a:lnTo>
                        <a:pt x="5" y="14"/>
                      </a:lnTo>
                      <a:lnTo>
                        <a:pt x="3" y="19"/>
                      </a:lnTo>
                      <a:lnTo>
                        <a:pt x="3" y="21"/>
                      </a:lnTo>
                      <a:lnTo>
                        <a:pt x="0" y="27"/>
                      </a:lnTo>
                      <a:lnTo>
                        <a:pt x="0" y="29"/>
                      </a:lnTo>
                      <a:lnTo>
                        <a:pt x="5" y="29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03" name="Freeform 476"/>
                <p:cNvSpPr>
                  <a:spLocks/>
                </p:cNvSpPr>
                <p:nvPr/>
              </p:nvSpPr>
              <p:spPr bwMode="auto">
                <a:xfrm>
                  <a:off x="4251" y="2446"/>
                  <a:ext cx="5" cy="29"/>
                </a:xfrm>
                <a:custGeom>
                  <a:avLst/>
                  <a:gdLst>
                    <a:gd name="T0" fmla="*/ 5 w 5"/>
                    <a:gd name="T1" fmla="*/ 26 h 29"/>
                    <a:gd name="T2" fmla="*/ 5 w 5"/>
                    <a:gd name="T3" fmla="*/ 26 h 29"/>
                    <a:gd name="T4" fmla="*/ 3 w 5"/>
                    <a:gd name="T5" fmla="*/ 24 h 29"/>
                    <a:gd name="T6" fmla="*/ 3 w 5"/>
                    <a:gd name="T7" fmla="*/ 21 h 29"/>
                    <a:gd name="T8" fmla="*/ 3 w 5"/>
                    <a:gd name="T9" fmla="*/ 19 h 29"/>
                    <a:gd name="T10" fmla="*/ 3 w 5"/>
                    <a:gd name="T11" fmla="*/ 13 h 29"/>
                    <a:gd name="T12" fmla="*/ 3 w 5"/>
                    <a:gd name="T13" fmla="*/ 11 h 29"/>
                    <a:gd name="T14" fmla="*/ 3 w 5"/>
                    <a:gd name="T15" fmla="*/ 8 h 29"/>
                    <a:gd name="T16" fmla="*/ 3 w 5"/>
                    <a:gd name="T17" fmla="*/ 3 h 29"/>
                    <a:gd name="T18" fmla="*/ 5 w 5"/>
                    <a:gd name="T19" fmla="*/ 0 h 29"/>
                    <a:gd name="T20" fmla="*/ 0 w 5"/>
                    <a:gd name="T21" fmla="*/ 0 h 29"/>
                    <a:gd name="T22" fmla="*/ 0 w 5"/>
                    <a:gd name="T23" fmla="*/ 3 h 29"/>
                    <a:gd name="T24" fmla="*/ 0 w 5"/>
                    <a:gd name="T25" fmla="*/ 8 h 29"/>
                    <a:gd name="T26" fmla="*/ 0 w 5"/>
                    <a:gd name="T27" fmla="*/ 11 h 29"/>
                    <a:gd name="T28" fmla="*/ 0 w 5"/>
                    <a:gd name="T29" fmla="*/ 13 h 29"/>
                    <a:gd name="T30" fmla="*/ 0 w 5"/>
                    <a:gd name="T31" fmla="*/ 19 h 29"/>
                    <a:gd name="T32" fmla="*/ 0 w 5"/>
                    <a:gd name="T33" fmla="*/ 21 h 29"/>
                    <a:gd name="T34" fmla="*/ 0 w 5"/>
                    <a:gd name="T35" fmla="*/ 26 h 29"/>
                    <a:gd name="T36" fmla="*/ 3 w 5"/>
                    <a:gd name="T37" fmla="*/ 29 h 29"/>
                    <a:gd name="T38" fmla="*/ 3 w 5"/>
                    <a:gd name="T39" fmla="*/ 29 h 29"/>
                    <a:gd name="T40" fmla="*/ 5 w 5"/>
                    <a:gd name="T41" fmla="*/ 26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"/>
                    <a:gd name="T64" fmla="*/ 0 h 29"/>
                    <a:gd name="T65" fmla="*/ 5 w 5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" h="29">
                      <a:moveTo>
                        <a:pt x="5" y="26"/>
                      </a:moveTo>
                      <a:lnTo>
                        <a:pt x="5" y="26"/>
                      </a:lnTo>
                      <a:lnTo>
                        <a:pt x="3" y="24"/>
                      </a:lnTo>
                      <a:lnTo>
                        <a:pt x="3" y="21"/>
                      </a:lnTo>
                      <a:lnTo>
                        <a:pt x="3" y="19"/>
                      </a:lnTo>
                      <a:lnTo>
                        <a:pt x="3" y="13"/>
                      </a:lnTo>
                      <a:lnTo>
                        <a:pt x="3" y="11"/>
                      </a:lnTo>
                      <a:lnTo>
                        <a:pt x="3" y="8"/>
                      </a:lnTo>
                      <a:lnTo>
                        <a:pt x="3" y="3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0" y="8"/>
                      </a:lnTo>
                      <a:lnTo>
                        <a:pt x="0" y="11"/>
                      </a:lnTo>
                      <a:lnTo>
                        <a:pt x="0" y="13"/>
                      </a:lnTo>
                      <a:lnTo>
                        <a:pt x="0" y="19"/>
                      </a:lnTo>
                      <a:lnTo>
                        <a:pt x="0" y="21"/>
                      </a:lnTo>
                      <a:lnTo>
                        <a:pt x="0" y="26"/>
                      </a:lnTo>
                      <a:lnTo>
                        <a:pt x="3" y="29"/>
                      </a:lnTo>
                      <a:lnTo>
                        <a:pt x="5" y="26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04" name="Freeform 477"/>
                <p:cNvSpPr>
                  <a:spLocks/>
                </p:cNvSpPr>
                <p:nvPr/>
              </p:nvSpPr>
              <p:spPr bwMode="auto">
                <a:xfrm>
                  <a:off x="4254" y="2472"/>
                  <a:ext cx="18" cy="21"/>
                </a:xfrm>
                <a:custGeom>
                  <a:avLst/>
                  <a:gdLst>
                    <a:gd name="T0" fmla="*/ 15 w 18"/>
                    <a:gd name="T1" fmla="*/ 19 h 21"/>
                    <a:gd name="T2" fmla="*/ 18 w 18"/>
                    <a:gd name="T3" fmla="*/ 16 h 21"/>
                    <a:gd name="T4" fmla="*/ 15 w 18"/>
                    <a:gd name="T5" fmla="*/ 16 h 21"/>
                    <a:gd name="T6" fmla="*/ 13 w 18"/>
                    <a:gd name="T7" fmla="*/ 14 h 21"/>
                    <a:gd name="T8" fmla="*/ 10 w 18"/>
                    <a:gd name="T9" fmla="*/ 14 h 21"/>
                    <a:gd name="T10" fmla="*/ 8 w 18"/>
                    <a:gd name="T11" fmla="*/ 11 h 21"/>
                    <a:gd name="T12" fmla="*/ 5 w 18"/>
                    <a:gd name="T13" fmla="*/ 8 h 21"/>
                    <a:gd name="T14" fmla="*/ 5 w 18"/>
                    <a:gd name="T15" fmla="*/ 6 h 21"/>
                    <a:gd name="T16" fmla="*/ 2 w 18"/>
                    <a:gd name="T17" fmla="*/ 3 h 21"/>
                    <a:gd name="T18" fmla="*/ 2 w 18"/>
                    <a:gd name="T19" fmla="*/ 0 h 21"/>
                    <a:gd name="T20" fmla="*/ 0 w 18"/>
                    <a:gd name="T21" fmla="*/ 3 h 21"/>
                    <a:gd name="T22" fmla="*/ 0 w 18"/>
                    <a:gd name="T23" fmla="*/ 6 h 21"/>
                    <a:gd name="T24" fmla="*/ 2 w 18"/>
                    <a:gd name="T25" fmla="*/ 8 h 21"/>
                    <a:gd name="T26" fmla="*/ 2 w 18"/>
                    <a:gd name="T27" fmla="*/ 11 h 21"/>
                    <a:gd name="T28" fmla="*/ 5 w 18"/>
                    <a:gd name="T29" fmla="*/ 14 h 21"/>
                    <a:gd name="T30" fmla="*/ 8 w 18"/>
                    <a:gd name="T31" fmla="*/ 16 h 21"/>
                    <a:gd name="T32" fmla="*/ 10 w 18"/>
                    <a:gd name="T33" fmla="*/ 16 h 21"/>
                    <a:gd name="T34" fmla="*/ 13 w 18"/>
                    <a:gd name="T35" fmla="*/ 19 h 21"/>
                    <a:gd name="T36" fmla="*/ 15 w 18"/>
                    <a:gd name="T37" fmla="*/ 21 h 21"/>
                    <a:gd name="T38" fmla="*/ 18 w 18"/>
                    <a:gd name="T39" fmla="*/ 21 h 21"/>
                    <a:gd name="T40" fmla="*/ 15 w 18"/>
                    <a:gd name="T41" fmla="*/ 21 h 21"/>
                    <a:gd name="T42" fmla="*/ 15 w 18"/>
                    <a:gd name="T43" fmla="*/ 21 h 21"/>
                    <a:gd name="T44" fmla="*/ 18 w 18"/>
                    <a:gd name="T45" fmla="*/ 21 h 21"/>
                    <a:gd name="T46" fmla="*/ 15 w 18"/>
                    <a:gd name="T47" fmla="*/ 19 h 21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18"/>
                    <a:gd name="T73" fmla="*/ 0 h 21"/>
                    <a:gd name="T74" fmla="*/ 18 w 18"/>
                    <a:gd name="T75" fmla="*/ 21 h 21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18" h="21">
                      <a:moveTo>
                        <a:pt x="15" y="19"/>
                      </a:moveTo>
                      <a:lnTo>
                        <a:pt x="18" y="16"/>
                      </a:lnTo>
                      <a:lnTo>
                        <a:pt x="15" y="16"/>
                      </a:lnTo>
                      <a:lnTo>
                        <a:pt x="13" y="14"/>
                      </a:lnTo>
                      <a:lnTo>
                        <a:pt x="10" y="14"/>
                      </a:lnTo>
                      <a:lnTo>
                        <a:pt x="8" y="11"/>
                      </a:lnTo>
                      <a:lnTo>
                        <a:pt x="5" y="8"/>
                      </a:lnTo>
                      <a:lnTo>
                        <a:pt x="5" y="6"/>
                      </a:lnTo>
                      <a:lnTo>
                        <a:pt x="2" y="3"/>
                      </a:lnTo>
                      <a:lnTo>
                        <a:pt x="2" y="0"/>
                      </a:ln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2" y="8"/>
                      </a:lnTo>
                      <a:lnTo>
                        <a:pt x="2" y="11"/>
                      </a:lnTo>
                      <a:lnTo>
                        <a:pt x="5" y="14"/>
                      </a:lnTo>
                      <a:lnTo>
                        <a:pt x="8" y="16"/>
                      </a:lnTo>
                      <a:lnTo>
                        <a:pt x="10" y="16"/>
                      </a:lnTo>
                      <a:lnTo>
                        <a:pt x="13" y="19"/>
                      </a:lnTo>
                      <a:lnTo>
                        <a:pt x="15" y="21"/>
                      </a:lnTo>
                      <a:lnTo>
                        <a:pt x="18" y="21"/>
                      </a:lnTo>
                      <a:lnTo>
                        <a:pt x="15" y="21"/>
                      </a:lnTo>
                      <a:lnTo>
                        <a:pt x="18" y="21"/>
                      </a:lnTo>
                      <a:lnTo>
                        <a:pt x="15" y="19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05" name="Freeform 478"/>
                <p:cNvSpPr>
                  <a:spLocks/>
                </p:cNvSpPr>
                <p:nvPr/>
              </p:nvSpPr>
              <p:spPr bwMode="auto">
                <a:xfrm>
                  <a:off x="4047" y="2378"/>
                  <a:ext cx="128" cy="34"/>
                </a:xfrm>
                <a:custGeom>
                  <a:avLst/>
                  <a:gdLst>
                    <a:gd name="T0" fmla="*/ 0 w 128"/>
                    <a:gd name="T1" fmla="*/ 5 h 34"/>
                    <a:gd name="T2" fmla="*/ 0 w 128"/>
                    <a:gd name="T3" fmla="*/ 16 h 34"/>
                    <a:gd name="T4" fmla="*/ 3 w 128"/>
                    <a:gd name="T5" fmla="*/ 26 h 34"/>
                    <a:gd name="T6" fmla="*/ 3 w 128"/>
                    <a:gd name="T7" fmla="*/ 29 h 34"/>
                    <a:gd name="T8" fmla="*/ 5 w 128"/>
                    <a:gd name="T9" fmla="*/ 32 h 34"/>
                    <a:gd name="T10" fmla="*/ 34 w 128"/>
                    <a:gd name="T11" fmla="*/ 34 h 34"/>
                    <a:gd name="T12" fmla="*/ 63 w 128"/>
                    <a:gd name="T13" fmla="*/ 34 h 34"/>
                    <a:gd name="T14" fmla="*/ 94 w 128"/>
                    <a:gd name="T15" fmla="*/ 34 h 34"/>
                    <a:gd name="T16" fmla="*/ 107 w 128"/>
                    <a:gd name="T17" fmla="*/ 34 h 34"/>
                    <a:gd name="T18" fmla="*/ 115 w 128"/>
                    <a:gd name="T19" fmla="*/ 34 h 34"/>
                    <a:gd name="T20" fmla="*/ 120 w 128"/>
                    <a:gd name="T21" fmla="*/ 32 h 34"/>
                    <a:gd name="T22" fmla="*/ 126 w 128"/>
                    <a:gd name="T23" fmla="*/ 26 h 34"/>
                    <a:gd name="T24" fmla="*/ 128 w 128"/>
                    <a:gd name="T25" fmla="*/ 19 h 34"/>
                    <a:gd name="T26" fmla="*/ 128 w 128"/>
                    <a:gd name="T27" fmla="*/ 11 h 34"/>
                    <a:gd name="T28" fmla="*/ 128 w 128"/>
                    <a:gd name="T29" fmla="*/ 5 h 34"/>
                    <a:gd name="T30" fmla="*/ 126 w 128"/>
                    <a:gd name="T31" fmla="*/ 3 h 34"/>
                    <a:gd name="T32" fmla="*/ 118 w 128"/>
                    <a:gd name="T33" fmla="*/ 0 h 34"/>
                    <a:gd name="T34" fmla="*/ 112 w 128"/>
                    <a:gd name="T35" fmla="*/ 0 h 34"/>
                    <a:gd name="T36" fmla="*/ 107 w 128"/>
                    <a:gd name="T37" fmla="*/ 0 h 34"/>
                    <a:gd name="T38" fmla="*/ 102 w 128"/>
                    <a:gd name="T39" fmla="*/ 0 h 34"/>
                    <a:gd name="T40" fmla="*/ 89 w 128"/>
                    <a:gd name="T41" fmla="*/ 0 h 34"/>
                    <a:gd name="T42" fmla="*/ 71 w 128"/>
                    <a:gd name="T43" fmla="*/ 3 h 34"/>
                    <a:gd name="T44" fmla="*/ 52 w 128"/>
                    <a:gd name="T45" fmla="*/ 3 h 34"/>
                    <a:gd name="T46" fmla="*/ 31 w 128"/>
                    <a:gd name="T47" fmla="*/ 3 h 34"/>
                    <a:gd name="T48" fmla="*/ 16 w 128"/>
                    <a:gd name="T49" fmla="*/ 5 h 34"/>
                    <a:gd name="T50" fmla="*/ 5 w 128"/>
                    <a:gd name="T51" fmla="*/ 5 h 34"/>
                    <a:gd name="T52" fmla="*/ 0 w 128"/>
                    <a:gd name="T53" fmla="*/ 5 h 34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128"/>
                    <a:gd name="T82" fmla="*/ 0 h 34"/>
                    <a:gd name="T83" fmla="*/ 128 w 128"/>
                    <a:gd name="T84" fmla="*/ 34 h 34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128" h="34">
                      <a:moveTo>
                        <a:pt x="0" y="5"/>
                      </a:moveTo>
                      <a:lnTo>
                        <a:pt x="0" y="16"/>
                      </a:lnTo>
                      <a:lnTo>
                        <a:pt x="3" y="26"/>
                      </a:lnTo>
                      <a:lnTo>
                        <a:pt x="3" y="29"/>
                      </a:lnTo>
                      <a:lnTo>
                        <a:pt x="5" y="32"/>
                      </a:lnTo>
                      <a:lnTo>
                        <a:pt x="34" y="34"/>
                      </a:lnTo>
                      <a:lnTo>
                        <a:pt x="63" y="34"/>
                      </a:lnTo>
                      <a:lnTo>
                        <a:pt x="94" y="34"/>
                      </a:lnTo>
                      <a:lnTo>
                        <a:pt x="107" y="34"/>
                      </a:lnTo>
                      <a:lnTo>
                        <a:pt x="115" y="34"/>
                      </a:lnTo>
                      <a:lnTo>
                        <a:pt x="120" y="32"/>
                      </a:lnTo>
                      <a:lnTo>
                        <a:pt x="126" y="26"/>
                      </a:lnTo>
                      <a:lnTo>
                        <a:pt x="128" y="19"/>
                      </a:lnTo>
                      <a:lnTo>
                        <a:pt x="128" y="11"/>
                      </a:lnTo>
                      <a:lnTo>
                        <a:pt x="128" y="5"/>
                      </a:lnTo>
                      <a:lnTo>
                        <a:pt x="126" y="3"/>
                      </a:lnTo>
                      <a:lnTo>
                        <a:pt x="118" y="0"/>
                      </a:lnTo>
                      <a:lnTo>
                        <a:pt x="112" y="0"/>
                      </a:lnTo>
                      <a:lnTo>
                        <a:pt x="107" y="0"/>
                      </a:lnTo>
                      <a:lnTo>
                        <a:pt x="102" y="0"/>
                      </a:lnTo>
                      <a:lnTo>
                        <a:pt x="89" y="0"/>
                      </a:lnTo>
                      <a:lnTo>
                        <a:pt x="71" y="3"/>
                      </a:lnTo>
                      <a:lnTo>
                        <a:pt x="52" y="3"/>
                      </a:lnTo>
                      <a:lnTo>
                        <a:pt x="31" y="3"/>
                      </a:lnTo>
                      <a:lnTo>
                        <a:pt x="16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92ADB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06" name="Freeform 479"/>
                <p:cNvSpPr>
                  <a:spLocks/>
                </p:cNvSpPr>
                <p:nvPr/>
              </p:nvSpPr>
              <p:spPr bwMode="auto">
                <a:xfrm>
                  <a:off x="4047" y="2383"/>
                  <a:ext cx="3" cy="21"/>
                </a:xfrm>
                <a:custGeom>
                  <a:avLst/>
                  <a:gdLst>
                    <a:gd name="T0" fmla="*/ 3 w 3"/>
                    <a:gd name="T1" fmla="*/ 21 h 21"/>
                    <a:gd name="T2" fmla="*/ 3 w 3"/>
                    <a:gd name="T3" fmla="*/ 21 h 21"/>
                    <a:gd name="T4" fmla="*/ 3 w 3"/>
                    <a:gd name="T5" fmla="*/ 19 h 21"/>
                    <a:gd name="T6" fmla="*/ 3 w 3"/>
                    <a:gd name="T7" fmla="*/ 16 h 21"/>
                    <a:gd name="T8" fmla="*/ 3 w 3"/>
                    <a:gd name="T9" fmla="*/ 14 h 21"/>
                    <a:gd name="T10" fmla="*/ 3 w 3"/>
                    <a:gd name="T11" fmla="*/ 11 h 21"/>
                    <a:gd name="T12" fmla="*/ 3 w 3"/>
                    <a:gd name="T13" fmla="*/ 8 h 21"/>
                    <a:gd name="T14" fmla="*/ 3 w 3"/>
                    <a:gd name="T15" fmla="*/ 6 h 21"/>
                    <a:gd name="T16" fmla="*/ 3 w 3"/>
                    <a:gd name="T17" fmla="*/ 3 h 21"/>
                    <a:gd name="T18" fmla="*/ 3 w 3"/>
                    <a:gd name="T19" fmla="*/ 0 h 21"/>
                    <a:gd name="T20" fmla="*/ 0 w 3"/>
                    <a:gd name="T21" fmla="*/ 0 h 21"/>
                    <a:gd name="T22" fmla="*/ 0 w 3"/>
                    <a:gd name="T23" fmla="*/ 3 h 21"/>
                    <a:gd name="T24" fmla="*/ 0 w 3"/>
                    <a:gd name="T25" fmla="*/ 6 h 21"/>
                    <a:gd name="T26" fmla="*/ 0 w 3"/>
                    <a:gd name="T27" fmla="*/ 8 h 21"/>
                    <a:gd name="T28" fmla="*/ 0 w 3"/>
                    <a:gd name="T29" fmla="*/ 11 h 21"/>
                    <a:gd name="T30" fmla="*/ 0 w 3"/>
                    <a:gd name="T31" fmla="*/ 14 h 21"/>
                    <a:gd name="T32" fmla="*/ 0 w 3"/>
                    <a:gd name="T33" fmla="*/ 16 h 21"/>
                    <a:gd name="T34" fmla="*/ 0 w 3"/>
                    <a:gd name="T35" fmla="*/ 19 h 21"/>
                    <a:gd name="T36" fmla="*/ 0 w 3"/>
                    <a:gd name="T37" fmla="*/ 21 h 21"/>
                    <a:gd name="T38" fmla="*/ 0 w 3"/>
                    <a:gd name="T39" fmla="*/ 21 h 21"/>
                    <a:gd name="T40" fmla="*/ 3 w 3"/>
                    <a:gd name="T41" fmla="*/ 21 h 2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"/>
                    <a:gd name="T64" fmla="*/ 0 h 21"/>
                    <a:gd name="T65" fmla="*/ 3 w 3"/>
                    <a:gd name="T66" fmla="*/ 21 h 2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" h="21">
                      <a:moveTo>
                        <a:pt x="3" y="21"/>
                      </a:moveTo>
                      <a:lnTo>
                        <a:pt x="3" y="21"/>
                      </a:lnTo>
                      <a:lnTo>
                        <a:pt x="3" y="19"/>
                      </a:lnTo>
                      <a:lnTo>
                        <a:pt x="3" y="16"/>
                      </a:lnTo>
                      <a:lnTo>
                        <a:pt x="3" y="14"/>
                      </a:lnTo>
                      <a:lnTo>
                        <a:pt x="3" y="11"/>
                      </a:lnTo>
                      <a:lnTo>
                        <a:pt x="3" y="8"/>
                      </a:lnTo>
                      <a:lnTo>
                        <a:pt x="3" y="6"/>
                      </a:lnTo>
                      <a:lnTo>
                        <a:pt x="3" y="3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0" y="11"/>
                      </a:lnTo>
                      <a:lnTo>
                        <a:pt x="0" y="14"/>
                      </a:lnTo>
                      <a:lnTo>
                        <a:pt x="0" y="16"/>
                      </a:lnTo>
                      <a:lnTo>
                        <a:pt x="0" y="19"/>
                      </a:lnTo>
                      <a:lnTo>
                        <a:pt x="0" y="21"/>
                      </a:lnTo>
                      <a:lnTo>
                        <a:pt x="3" y="21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07" name="Freeform 480"/>
                <p:cNvSpPr>
                  <a:spLocks/>
                </p:cNvSpPr>
                <p:nvPr/>
              </p:nvSpPr>
              <p:spPr bwMode="auto">
                <a:xfrm>
                  <a:off x="4047" y="2404"/>
                  <a:ext cx="5" cy="8"/>
                </a:xfrm>
                <a:custGeom>
                  <a:avLst/>
                  <a:gdLst>
                    <a:gd name="T0" fmla="*/ 5 w 5"/>
                    <a:gd name="T1" fmla="*/ 3 h 8"/>
                    <a:gd name="T2" fmla="*/ 5 w 5"/>
                    <a:gd name="T3" fmla="*/ 3 h 8"/>
                    <a:gd name="T4" fmla="*/ 5 w 5"/>
                    <a:gd name="T5" fmla="*/ 3 h 8"/>
                    <a:gd name="T6" fmla="*/ 5 w 5"/>
                    <a:gd name="T7" fmla="*/ 3 h 8"/>
                    <a:gd name="T8" fmla="*/ 5 w 5"/>
                    <a:gd name="T9" fmla="*/ 3 h 8"/>
                    <a:gd name="T10" fmla="*/ 5 w 5"/>
                    <a:gd name="T11" fmla="*/ 3 h 8"/>
                    <a:gd name="T12" fmla="*/ 3 w 5"/>
                    <a:gd name="T13" fmla="*/ 3 h 8"/>
                    <a:gd name="T14" fmla="*/ 3 w 5"/>
                    <a:gd name="T15" fmla="*/ 0 h 8"/>
                    <a:gd name="T16" fmla="*/ 3 w 5"/>
                    <a:gd name="T17" fmla="*/ 0 h 8"/>
                    <a:gd name="T18" fmla="*/ 3 w 5"/>
                    <a:gd name="T19" fmla="*/ 0 h 8"/>
                    <a:gd name="T20" fmla="*/ 0 w 5"/>
                    <a:gd name="T21" fmla="*/ 0 h 8"/>
                    <a:gd name="T22" fmla="*/ 0 w 5"/>
                    <a:gd name="T23" fmla="*/ 0 h 8"/>
                    <a:gd name="T24" fmla="*/ 0 w 5"/>
                    <a:gd name="T25" fmla="*/ 3 h 8"/>
                    <a:gd name="T26" fmla="*/ 0 w 5"/>
                    <a:gd name="T27" fmla="*/ 3 h 8"/>
                    <a:gd name="T28" fmla="*/ 0 w 5"/>
                    <a:gd name="T29" fmla="*/ 3 h 8"/>
                    <a:gd name="T30" fmla="*/ 0 w 5"/>
                    <a:gd name="T31" fmla="*/ 6 h 8"/>
                    <a:gd name="T32" fmla="*/ 3 w 5"/>
                    <a:gd name="T33" fmla="*/ 6 h 8"/>
                    <a:gd name="T34" fmla="*/ 3 w 5"/>
                    <a:gd name="T35" fmla="*/ 8 h 8"/>
                    <a:gd name="T36" fmla="*/ 5 w 5"/>
                    <a:gd name="T37" fmla="*/ 8 h 8"/>
                    <a:gd name="T38" fmla="*/ 5 w 5"/>
                    <a:gd name="T39" fmla="*/ 8 h 8"/>
                    <a:gd name="T40" fmla="*/ 5 w 5"/>
                    <a:gd name="T41" fmla="*/ 3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"/>
                    <a:gd name="T64" fmla="*/ 0 h 8"/>
                    <a:gd name="T65" fmla="*/ 5 w 5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" h="8">
                      <a:moveTo>
                        <a:pt x="5" y="3"/>
                      </a:moveTo>
                      <a:lnTo>
                        <a:pt x="5" y="3"/>
                      </a:lnTo>
                      <a:lnTo>
                        <a:pt x="3" y="3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3" y="6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5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08" name="Freeform 481"/>
                <p:cNvSpPr>
                  <a:spLocks/>
                </p:cNvSpPr>
                <p:nvPr/>
              </p:nvSpPr>
              <p:spPr bwMode="auto">
                <a:xfrm>
                  <a:off x="4052" y="2407"/>
                  <a:ext cx="58" cy="5"/>
                </a:xfrm>
                <a:custGeom>
                  <a:avLst/>
                  <a:gdLst>
                    <a:gd name="T0" fmla="*/ 58 w 58"/>
                    <a:gd name="T1" fmla="*/ 3 h 5"/>
                    <a:gd name="T2" fmla="*/ 58 w 58"/>
                    <a:gd name="T3" fmla="*/ 3 h 5"/>
                    <a:gd name="T4" fmla="*/ 50 w 58"/>
                    <a:gd name="T5" fmla="*/ 3 h 5"/>
                    <a:gd name="T6" fmla="*/ 42 w 58"/>
                    <a:gd name="T7" fmla="*/ 3 h 5"/>
                    <a:gd name="T8" fmla="*/ 37 w 58"/>
                    <a:gd name="T9" fmla="*/ 3 h 5"/>
                    <a:gd name="T10" fmla="*/ 29 w 58"/>
                    <a:gd name="T11" fmla="*/ 3 h 5"/>
                    <a:gd name="T12" fmla="*/ 21 w 58"/>
                    <a:gd name="T13" fmla="*/ 3 h 5"/>
                    <a:gd name="T14" fmla="*/ 13 w 58"/>
                    <a:gd name="T15" fmla="*/ 3 h 5"/>
                    <a:gd name="T16" fmla="*/ 8 w 58"/>
                    <a:gd name="T17" fmla="*/ 3 h 5"/>
                    <a:gd name="T18" fmla="*/ 0 w 58"/>
                    <a:gd name="T19" fmla="*/ 0 h 5"/>
                    <a:gd name="T20" fmla="*/ 0 w 58"/>
                    <a:gd name="T21" fmla="*/ 5 h 5"/>
                    <a:gd name="T22" fmla="*/ 8 w 58"/>
                    <a:gd name="T23" fmla="*/ 5 h 5"/>
                    <a:gd name="T24" fmla="*/ 13 w 58"/>
                    <a:gd name="T25" fmla="*/ 5 h 5"/>
                    <a:gd name="T26" fmla="*/ 21 w 58"/>
                    <a:gd name="T27" fmla="*/ 5 h 5"/>
                    <a:gd name="T28" fmla="*/ 29 w 58"/>
                    <a:gd name="T29" fmla="*/ 5 h 5"/>
                    <a:gd name="T30" fmla="*/ 37 w 58"/>
                    <a:gd name="T31" fmla="*/ 5 h 5"/>
                    <a:gd name="T32" fmla="*/ 42 w 58"/>
                    <a:gd name="T33" fmla="*/ 5 h 5"/>
                    <a:gd name="T34" fmla="*/ 50 w 58"/>
                    <a:gd name="T35" fmla="*/ 5 h 5"/>
                    <a:gd name="T36" fmla="*/ 58 w 58"/>
                    <a:gd name="T37" fmla="*/ 5 h 5"/>
                    <a:gd name="T38" fmla="*/ 58 w 58"/>
                    <a:gd name="T39" fmla="*/ 5 h 5"/>
                    <a:gd name="T40" fmla="*/ 58 w 58"/>
                    <a:gd name="T41" fmla="*/ 3 h 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8"/>
                    <a:gd name="T64" fmla="*/ 0 h 5"/>
                    <a:gd name="T65" fmla="*/ 58 w 58"/>
                    <a:gd name="T66" fmla="*/ 5 h 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8" h="5">
                      <a:moveTo>
                        <a:pt x="58" y="3"/>
                      </a:moveTo>
                      <a:lnTo>
                        <a:pt x="58" y="3"/>
                      </a:lnTo>
                      <a:lnTo>
                        <a:pt x="50" y="3"/>
                      </a:lnTo>
                      <a:lnTo>
                        <a:pt x="42" y="3"/>
                      </a:lnTo>
                      <a:lnTo>
                        <a:pt x="37" y="3"/>
                      </a:lnTo>
                      <a:lnTo>
                        <a:pt x="29" y="3"/>
                      </a:lnTo>
                      <a:lnTo>
                        <a:pt x="21" y="3"/>
                      </a:lnTo>
                      <a:lnTo>
                        <a:pt x="13" y="3"/>
                      </a:lnTo>
                      <a:lnTo>
                        <a:pt x="8" y="3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8" y="5"/>
                      </a:lnTo>
                      <a:lnTo>
                        <a:pt x="13" y="5"/>
                      </a:lnTo>
                      <a:lnTo>
                        <a:pt x="21" y="5"/>
                      </a:lnTo>
                      <a:lnTo>
                        <a:pt x="29" y="5"/>
                      </a:lnTo>
                      <a:lnTo>
                        <a:pt x="37" y="5"/>
                      </a:lnTo>
                      <a:lnTo>
                        <a:pt x="42" y="5"/>
                      </a:lnTo>
                      <a:lnTo>
                        <a:pt x="50" y="5"/>
                      </a:lnTo>
                      <a:lnTo>
                        <a:pt x="58" y="5"/>
                      </a:lnTo>
                      <a:lnTo>
                        <a:pt x="58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09" name="Freeform 482"/>
                <p:cNvSpPr>
                  <a:spLocks/>
                </p:cNvSpPr>
                <p:nvPr/>
              </p:nvSpPr>
              <p:spPr bwMode="auto">
                <a:xfrm>
                  <a:off x="4110" y="2410"/>
                  <a:ext cx="31" cy="5"/>
                </a:xfrm>
                <a:custGeom>
                  <a:avLst/>
                  <a:gdLst>
                    <a:gd name="T0" fmla="*/ 31 w 31"/>
                    <a:gd name="T1" fmla="*/ 2 h 5"/>
                    <a:gd name="T2" fmla="*/ 31 w 31"/>
                    <a:gd name="T3" fmla="*/ 2 h 5"/>
                    <a:gd name="T4" fmla="*/ 29 w 31"/>
                    <a:gd name="T5" fmla="*/ 2 h 5"/>
                    <a:gd name="T6" fmla="*/ 23 w 31"/>
                    <a:gd name="T7" fmla="*/ 0 h 5"/>
                    <a:gd name="T8" fmla="*/ 21 w 31"/>
                    <a:gd name="T9" fmla="*/ 0 h 5"/>
                    <a:gd name="T10" fmla="*/ 15 w 31"/>
                    <a:gd name="T11" fmla="*/ 0 h 5"/>
                    <a:gd name="T12" fmla="*/ 13 w 31"/>
                    <a:gd name="T13" fmla="*/ 0 h 5"/>
                    <a:gd name="T14" fmla="*/ 8 w 31"/>
                    <a:gd name="T15" fmla="*/ 0 h 5"/>
                    <a:gd name="T16" fmla="*/ 5 w 31"/>
                    <a:gd name="T17" fmla="*/ 0 h 5"/>
                    <a:gd name="T18" fmla="*/ 0 w 31"/>
                    <a:gd name="T19" fmla="*/ 0 h 5"/>
                    <a:gd name="T20" fmla="*/ 0 w 31"/>
                    <a:gd name="T21" fmla="*/ 2 h 5"/>
                    <a:gd name="T22" fmla="*/ 5 w 31"/>
                    <a:gd name="T23" fmla="*/ 2 h 5"/>
                    <a:gd name="T24" fmla="*/ 8 w 31"/>
                    <a:gd name="T25" fmla="*/ 2 h 5"/>
                    <a:gd name="T26" fmla="*/ 13 w 31"/>
                    <a:gd name="T27" fmla="*/ 2 h 5"/>
                    <a:gd name="T28" fmla="*/ 15 w 31"/>
                    <a:gd name="T29" fmla="*/ 5 h 5"/>
                    <a:gd name="T30" fmla="*/ 21 w 31"/>
                    <a:gd name="T31" fmla="*/ 5 h 5"/>
                    <a:gd name="T32" fmla="*/ 23 w 31"/>
                    <a:gd name="T33" fmla="*/ 5 h 5"/>
                    <a:gd name="T34" fmla="*/ 29 w 31"/>
                    <a:gd name="T35" fmla="*/ 5 h 5"/>
                    <a:gd name="T36" fmla="*/ 31 w 31"/>
                    <a:gd name="T37" fmla="*/ 5 h 5"/>
                    <a:gd name="T38" fmla="*/ 31 w 31"/>
                    <a:gd name="T39" fmla="*/ 5 h 5"/>
                    <a:gd name="T40" fmla="*/ 31 w 31"/>
                    <a:gd name="T41" fmla="*/ 2 h 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1"/>
                    <a:gd name="T64" fmla="*/ 0 h 5"/>
                    <a:gd name="T65" fmla="*/ 31 w 31"/>
                    <a:gd name="T66" fmla="*/ 5 h 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1" h="5">
                      <a:moveTo>
                        <a:pt x="31" y="2"/>
                      </a:moveTo>
                      <a:lnTo>
                        <a:pt x="31" y="2"/>
                      </a:lnTo>
                      <a:lnTo>
                        <a:pt x="29" y="2"/>
                      </a:lnTo>
                      <a:lnTo>
                        <a:pt x="23" y="0"/>
                      </a:lnTo>
                      <a:lnTo>
                        <a:pt x="21" y="0"/>
                      </a:lnTo>
                      <a:lnTo>
                        <a:pt x="15" y="0"/>
                      </a:lnTo>
                      <a:lnTo>
                        <a:pt x="13" y="0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5" y="2"/>
                      </a:lnTo>
                      <a:lnTo>
                        <a:pt x="8" y="2"/>
                      </a:lnTo>
                      <a:lnTo>
                        <a:pt x="13" y="2"/>
                      </a:lnTo>
                      <a:lnTo>
                        <a:pt x="15" y="5"/>
                      </a:lnTo>
                      <a:lnTo>
                        <a:pt x="21" y="5"/>
                      </a:lnTo>
                      <a:lnTo>
                        <a:pt x="23" y="5"/>
                      </a:lnTo>
                      <a:lnTo>
                        <a:pt x="29" y="5"/>
                      </a:lnTo>
                      <a:lnTo>
                        <a:pt x="31" y="5"/>
                      </a:lnTo>
                      <a:lnTo>
                        <a:pt x="31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10" name="Freeform 483"/>
                <p:cNvSpPr>
                  <a:spLocks/>
                </p:cNvSpPr>
                <p:nvPr/>
              </p:nvSpPr>
              <p:spPr bwMode="auto">
                <a:xfrm>
                  <a:off x="4141" y="2407"/>
                  <a:ext cx="29" cy="8"/>
                </a:xfrm>
                <a:custGeom>
                  <a:avLst/>
                  <a:gdLst>
                    <a:gd name="T0" fmla="*/ 26 w 29"/>
                    <a:gd name="T1" fmla="*/ 0 h 8"/>
                    <a:gd name="T2" fmla="*/ 26 w 29"/>
                    <a:gd name="T3" fmla="*/ 0 h 8"/>
                    <a:gd name="T4" fmla="*/ 24 w 29"/>
                    <a:gd name="T5" fmla="*/ 3 h 8"/>
                    <a:gd name="T6" fmla="*/ 21 w 29"/>
                    <a:gd name="T7" fmla="*/ 3 h 8"/>
                    <a:gd name="T8" fmla="*/ 18 w 29"/>
                    <a:gd name="T9" fmla="*/ 5 h 8"/>
                    <a:gd name="T10" fmla="*/ 16 w 29"/>
                    <a:gd name="T11" fmla="*/ 5 h 8"/>
                    <a:gd name="T12" fmla="*/ 11 w 29"/>
                    <a:gd name="T13" fmla="*/ 5 h 8"/>
                    <a:gd name="T14" fmla="*/ 8 w 29"/>
                    <a:gd name="T15" fmla="*/ 5 h 8"/>
                    <a:gd name="T16" fmla="*/ 5 w 29"/>
                    <a:gd name="T17" fmla="*/ 5 h 8"/>
                    <a:gd name="T18" fmla="*/ 0 w 29"/>
                    <a:gd name="T19" fmla="*/ 5 h 8"/>
                    <a:gd name="T20" fmla="*/ 0 w 29"/>
                    <a:gd name="T21" fmla="*/ 8 h 8"/>
                    <a:gd name="T22" fmla="*/ 5 w 29"/>
                    <a:gd name="T23" fmla="*/ 8 h 8"/>
                    <a:gd name="T24" fmla="*/ 8 w 29"/>
                    <a:gd name="T25" fmla="*/ 8 h 8"/>
                    <a:gd name="T26" fmla="*/ 11 w 29"/>
                    <a:gd name="T27" fmla="*/ 8 h 8"/>
                    <a:gd name="T28" fmla="*/ 16 w 29"/>
                    <a:gd name="T29" fmla="*/ 8 h 8"/>
                    <a:gd name="T30" fmla="*/ 18 w 29"/>
                    <a:gd name="T31" fmla="*/ 8 h 8"/>
                    <a:gd name="T32" fmla="*/ 21 w 29"/>
                    <a:gd name="T33" fmla="*/ 8 h 8"/>
                    <a:gd name="T34" fmla="*/ 24 w 29"/>
                    <a:gd name="T35" fmla="*/ 5 h 8"/>
                    <a:gd name="T36" fmla="*/ 29 w 29"/>
                    <a:gd name="T37" fmla="*/ 3 h 8"/>
                    <a:gd name="T38" fmla="*/ 29 w 29"/>
                    <a:gd name="T39" fmla="*/ 3 h 8"/>
                    <a:gd name="T40" fmla="*/ 26 w 29"/>
                    <a:gd name="T41" fmla="*/ 0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9"/>
                    <a:gd name="T64" fmla="*/ 0 h 8"/>
                    <a:gd name="T65" fmla="*/ 29 w 29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9" h="8">
                      <a:moveTo>
                        <a:pt x="26" y="0"/>
                      </a:moveTo>
                      <a:lnTo>
                        <a:pt x="26" y="0"/>
                      </a:lnTo>
                      <a:lnTo>
                        <a:pt x="24" y="3"/>
                      </a:lnTo>
                      <a:lnTo>
                        <a:pt x="21" y="3"/>
                      </a:lnTo>
                      <a:lnTo>
                        <a:pt x="18" y="5"/>
                      </a:lnTo>
                      <a:lnTo>
                        <a:pt x="16" y="5"/>
                      </a:lnTo>
                      <a:lnTo>
                        <a:pt x="11" y="5"/>
                      </a:lnTo>
                      <a:lnTo>
                        <a:pt x="8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6" y="8"/>
                      </a:lnTo>
                      <a:lnTo>
                        <a:pt x="18" y="8"/>
                      </a:lnTo>
                      <a:lnTo>
                        <a:pt x="21" y="8"/>
                      </a:lnTo>
                      <a:lnTo>
                        <a:pt x="24" y="5"/>
                      </a:lnTo>
                      <a:lnTo>
                        <a:pt x="29" y="3"/>
                      </a:lnTo>
                      <a:lnTo>
                        <a:pt x="26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11" name="Freeform 484"/>
                <p:cNvSpPr>
                  <a:spLocks/>
                </p:cNvSpPr>
                <p:nvPr/>
              </p:nvSpPr>
              <p:spPr bwMode="auto">
                <a:xfrm>
                  <a:off x="4167" y="2381"/>
                  <a:ext cx="11" cy="29"/>
                </a:xfrm>
                <a:custGeom>
                  <a:avLst/>
                  <a:gdLst>
                    <a:gd name="T0" fmla="*/ 6 w 11"/>
                    <a:gd name="T1" fmla="*/ 2 h 29"/>
                    <a:gd name="T2" fmla="*/ 6 w 11"/>
                    <a:gd name="T3" fmla="*/ 2 h 29"/>
                    <a:gd name="T4" fmla="*/ 6 w 11"/>
                    <a:gd name="T5" fmla="*/ 2 h 29"/>
                    <a:gd name="T6" fmla="*/ 6 w 11"/>
                    <a:gd name="T7" fmla="*/ 8 h 29"/>
                    <a:gd name="T8" fmla="*/ 6 w 11"/>
                    <a:gd name="T9" fmla="*/ 10 h 29"/>
                    <a:gd name="T10" fmla="*/ 6 w 11"/>
                    <a:gd name="T11" fmla="*/ 13 h 29"/>
                    <a:gd name="T12" fmla="*/ 6 w 11"/>
                    <a:gd name="T13" fmla="*/ 18 h 29"/>
                    <a:gd name="T14" fmla="*/ 3 w 11"/>
                    <a:gd name="T15" fmla="*/ 21 h 29"/>
                    <a:gd name="T16" fmla="*/ 3 w 11"/>
                    <a:gd name="T17" fmla="*/ 23 h 29"/>
                    <a:gd name="T18" fmla="*/ 0 w 11"/>
                    <a:gd name="T19" fmla="*/ 26 h 29"/>
                    <a:gd name="T20" fmla="*/ 3 w 11"/>
                    <a:gd name="T21" fmla="*/ 29 h 29"/>
                    <a:gd name="T22" fmla="*/ 6 w 11"/>
                    <a:gd name="T23" fmla="*/ 26 h 29"/>
                    <a:gd name="T24" fmla="*/ 6 w 11"/>
                    <a:gd name="T25" fmla="*/ 23 h 29"/>
                    <a:gd name="T26" fmla="*/ 8 w 11"/>
                    <a:gd name="T27" fmla="*/ 18 h 29"/>
                    <a:gd name="T28" fmla="*/ 8 w 11"/>
                    <a:gd name="T29" fmla="*/ 16 h 29"/>
                    <a:gd name="T30" fmla="*/ 11 w 11"/>
                    <a:gd name="T31" fmla="*/ 10 h 29"/>
                    <a:gd name="T32" fmla="*/ 11 w 11"/>
                    <a:gd name="T33" fmla="*/ 8 h 29"/>
                    <a:gd name="T34" fmla="*/ 8 w 11"/>
                    <a:gd name="T35" fmla="*/ 2 h 29"/>
                    <a:gd name="T36" fmla="*/ 8 w 11"/>
                    <a:gd name="T37" fmla="*/ 0 h 29"/>
                    <a:gd name="T38" fmla="*/ 8 w 11"/>
                    <a:gd name="T39" fmla="*/ 0 h 29"/>
                    <a:gd name="T40" fmla="*/ 6 w 11"/>
                    <a:gd name="T41" fmla="*/ 2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"/>
                    <a:gd name="T64" fmla="*/ 0 h 29"/>
                    <a:gd name="T65" fmla="*/ 11 w 11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" h="29">
                      <a:moveTo>
                        <a:pt x="6" y="2"/>
                      </a:moveTo>
                      <a:lnTo>
                        <a:pt x="6" y="2"/>
                      </a:lnTo>
                      <a:lnTo>
                        <a:pt x="6" y="8"/>
                      </a:lnTo>
                      <a:lnTo>
                        <a:pt x="6" y="10"/>
                      </a:lnTo>
                      <a:lnTo>
                        <a:pt x="6" y="13"/>
                      </a:lnTo>
                      <a:lnTo>
                        <a:pt x="6" y="18"/>
                      </a:lnTo>
                      <a:lnTo>
                        <a:pt x="3" y="21"/>
                      </a:lnTo>
                      <a:lnTo>
                        <a:pt x="3" y="23"/>
                      </a:lnTo>
                      <a:lnTo>
                        <a:pt x="0" y="26"/>
                      </a:lnTo>
                      <a:lnTo>
                        <a:pt x="3" y="29"/>
                      </a:lnTo>
                      <a:lnTo>
                        <a:pt x="6" y="26"/>
                      </a:lnTo>
                      <a:lnTo>
                        <a:pt x="6" y="23"/>
                      </a:lnTo>
                      <a:lnTo>
                        <a:pt x="8" y="18"/>
                      </a:lnTo>
                      <a:lnTo>
                        <a:pt x="8" y="16"/>
                      </a:lnTo>
                      <a:lnTo>
                        <a:pt x="11" y="10"/>
                      </a:lnTo>
                      <a:lnTo>
                        <a:pt x="11" y="8"/>
                      </a:lnTo>
                      <a:lnTo>
                        <a:pt x="8" y="2"/>
                      </a:lnTo>
                      <a:lnTo>
                        <a:pt x="8" y="0"/>
                      </a:lnTo>
                      <a:lnTo>
                        <a:pt x="6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12" name="Freeform 485"/>
                <p:cNvSpPr>
                  <a:spLocks/>
                </p:cNvSpPr>
                <p:nvPr/>
              </p:nvSpPr>
              <p:spPr bwMode="auto">
                <a:xfrm>
                  <a:off x="4154" y="2376"/>
                  <a:ext cx="21" cy="7"/>
                </a:xfrm>
                <a:custGeom>
                  <a:avLst/>
                  <a:gdLst>
                    <a:gd name="T0" fmla="*/ 0 w 21"/>
                    <a:gd name="T1" fmla="*/ 2 h 7"/>
                    <a:gd name="T2" fmla="*/ 0 w 21"/>
                    <a:gd name="T3" fmla="*/ 2 h 7"/>
                    <a:gd name="T4" fmla="*/ 0 w 21"/>
                    <a:gd name="T5" fmla="*/ 2 h 7"/>
                    <a:gd name="T6" fmla="*/ 3 w 21"/>
                    <a:gd name="T7" fmla="*/ 2 h 7"/>
                    <a:gd name="T8" fmla="*/ 8 w 21"/>
                    <a:gd name="T9" fmla="*/ 5 h 7"/>
                    <a:gd name="T10" fmla="*/ 11 w 21"/>
                    <a:gd name="T11" fmla="*/ 5 h 7"/>
                    <a:gd name="T12" fmla="*/ 13 w 21"/>
                    <a:gd name="T13" fmla="*/ 5 h 7"/>
                    <a:gd name="T14" fmla="*/ 16 w 21"/>
                    <a:gd name="T15" fmla="*/ 5 h 7"/>
                    <a:gd name="T16" fmla="*/ 19 w 21"/>
                    <a:gd name="T17" fmla="*/ 5 h 7"/>
                    <a:gd name="T18" fmla="*/ 19 w 21"/>
                    <a:gd name="T19" fmla="*/ 7 h 7"/>
                    <a:gd name="T20" fmla="*/ 21 w 21"/>
                    <a:gd name="T21" fmla="*/ 5 h 7"/>
                    <a:gd name="T22" fmla="*/ 19 w 21"/>
                    <a:gd name="T23" fmla="*/ 2 h 7"/>
                    <a:gd name="T24" fmla="*/ 16 w 21"/>
                    <a:gd name="T25" fmla="*/ 2 h 7"/>
                    <a:gd name="T26" fmla="*/ 13 w 21"/>
                    <a:gd name="T27" fmla="*/ 2 h 7"/>
                    <a:gd name="T28" fmla="*/ 11 w 21"/>
                    <a:gd name="T29" fmla="*/ 0 h 7"/>
                    <a:gd name="T30" fmla="*/ 8 w 21"/>
                    <a:gd name="T31" fmla="*/ 0 h 7"/>
                    <a:gd name="T32" fmla="*/ 3 w 21"/>
                    <a:gd name="T33" fmla="*/ 0 h 7"/>
                    <a:gd name="T34" fmla="*/ 0 w 21"/>
                    <a:gd name="T35" fmla="*/ 0 h 7"/>
                    <a:gd name="T36" fmla="*/ 0 w 21"/>
                    <a:gd name="T37" fmla="*/ 0 h 7"/>
                    <a:gd name="T38" fmla="*/ 0 w 21"/>
                    <a:gd name="T39" fmla="*/ 0 h 7"/>
                    <a:gd name="T40" fmla="*/ 0 w 21"/>
                    <a:gd name="T41" fmla="*/ 2 h 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7"/>
                    <a:gd name="T65" fmla="*/ 21 w 21"/>
                    <a:gd name="T66" fmla="*/ 7 h 7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7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3" y="2"/>
                      </a:lnTo>
                      <a:lnTo>
                        <a:pt x="8" y="5"/>
                      </a:lnTo>
                      <a:lnTo>
                        <a:pt x="11" y="5"/>
                      </a:lnTo>
                      <a:lnTo>
                        <a:pt x="13" y="5"/>
                      </a:lnTo>
                      <a:lnTo>
                        <a:pt x="16" y="5"/>
                      </a:lnTo>
                      <a:lnTo>
                        <a:pt x="19" y="5"/>
                      </a:lnTo>
                      <a:lnTo>
                        <a:pt x="19" y="7"/>
                      </a:lnTo>
                      <a:lnTo>
                        <a:pt x="21" y="5"/>
                      </a:lnTo>
                      <a:lnTo>
                        <a:pt x="19" y="2"/>
                      </a:lnTo>
                      <a:lnTo>
                        <a:pt x="16" y="2"/>
                      </a:lnTo>
                      <a:lnTo>
                        <a:pt x="13" y="2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13" name="Freeform 486"/>
                <p:cNvSpPr>
                  <a:spLocks/>
                </p:cNvSpPr>
                <p:nvPr/>
              </p:nvSpPr>
              <p:spPr bwMode="auto">
                <a:xfrm>
                  <a:off x="4047" y="2376"/>
                  <a:ext cx="107" cy="10"/>
                </a:xfrm>
                <a:custGeom>
                  <a:avLst/>
                  <a:gdLst>
                    <a:gd name="T0" fmla="*/ 3 w 107"/>
                    <a:gd name="T1" fmla="*/ 7 h 10"/>
                    <a:gd name="T2" fmla="*/ 0 w 107"/>
                    <a:gd name="T3" fmla="*/ 10 h 10"/>
                    <a:gd name="T4" fmla="*/ 5 w 107"/>
                    <a:gd name="T5" fmla="*/ 10 h 10"/>
                    <a:gd name="T6" fmla="*/ 16 w 107"/>
                    <a:gd name="T7" fmla="*/ 7 h 10"/>
                    <a:gd name="T8" fmla="*/ 34 w 107"/>
                    <a:gd name="T9" fmla="*/ 7 h 10"/>
                    <a:gd name="T10" fmla="*/ 52 w 107"/>
                    <a:gd name="T11" fmla="*/ 7 h 10"/>
                    <a:gd name="T12" fmla="*/ 71 w 107"/>
                    <a:gd name="T13" fmla="*/ 5 h 10"/>
                    <a:gd name="T14" fmla="*/ 89 w 107"/>
                    <a:gd name="T15" fmla="*/ 5 h 10"/>
                    <a:gd name="T16" fmla="*/ 102 w 107"/>
                    <a:gd name="T17" fmla="*/ 5 h 10"/>
                    <a:gd name="T18" fmla="*/ 107 w 107"/>
                    <a:gd name="T19" fmla="*/ 2 h 10"/>
                    <a:gd name="T20" fmla="*/ 107 w 107"/>
                    <a:gd name="T21" fmla="*/ 0 h 10"/>
                    <a:gd name="T22" fmla="*/ 102 w 107"/>
                    <a:gd name="T23" fmla="*/ 0 h 10"/>
                    <a:gd name="T24" fmla="*/ 89 w 107"/>
                    <a:gd name="T25" fmla="*/ 0 h 10"/>
                    <a:gd name="T26" fmla="*/ 71 w 107"/>
                    <a:gd name="T27" fmla="*/ 2 h 10"/>
                    <a:gd name="T28" fmla="*/ 52 w 107"/>
                    <a:gd name="T29" fmla="*/ 2 h 10"/>
                    <a:gd name="T30" fmla="*/ 34 w 107"/>
                    <a:gd name="T31" fmla="*/ 5 h 10"/>
                    <a:gd name="T32" fmla="*/ 16 w 107"/>
                    <a:gd name="T33" fmla="*/ 5 h 10"/>
                    <a:gd name="T34" fmla="*/ 5 w 107"/>
                    <a:gd name="T35" fmla="*/ 5 h 10"/>
                    <a:gd name="T36" fmla="*/ 0 w 107"/>
                    <a:gd name="T37" fmla="*/ 7 h 10"/>
                    <a:gd name="T38" fmla="*/ 0 w 107"/>
                    <a:gd name="T39" fmla="*/ 7 h 10"/>
                    <a:gd name="T40" fmla="*/ 3 w 107"/>
                    <a:gd name="T41" fmla="*/ 7 h 1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07"/>
                    <a:gd name="T64" fmla="*/ 0 h 10"/>
                    <a:gd name="T65" fmla="*/ 107 w 107"/>
                    <a:gd name="T66" fmla="*/ 10 h 1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07" h="10">
                      <a:moveTo>
                        <a:pt x="3" y="7"/>
                      </a:moveTo>
                      <a:lnTo>
                        <a:pt x="0" y="10"/>
                      </a:lnTo>
                      <a:lnTo>
                        <a:pt x="5" y="10"/>
                      </a:lnTo>
                      <a:lnTo>
                        <a:pt x="16" y="7"/>
                      </a:lnTo>
                      <a:lnTo>
                        <a:pt x="34" y="7"/>
                      </a:lnTo>
                      <a:lnTo>
                        <a:pt x="52" y="7"/>
                      </a:lnTo>
                      <a:lnTo>
                        <a:pt x="71" y="5"/>
                      </a:lnTo>
                      <a:lnTo>
                        <a:pt x="89" y="5"/>
                      </a:lnTo>
                      <a:lnTo>
                        <a:pt x="102" y="5"/>
                      </a:lnTo>
                      <a:lnTo>
                        <a:pt x="107" y="2"/>
                      </a:lnTo>
                      <a:lnTo>
                        <a:pt x="107" y="0"/>
                      </a:lnTo>
                      <a:lnTo>
                        <a:pt x="102" y="0"/>
                      </a:lnTo>
                      <a:lnTo>
                        <a:pt x="89" y="0"/>
                      </a:lnTo>
                      <a:lnTo>
                        <a:pt x="71" y="2"/>
                      </a:lnTo>
                      <a:lnTo>
                        <a:pt x="52" y="2"/>
                      </a:lnTo>
                      <a:lnTo>
                        <a:pt x="34" y="5"/>
                      </a:lnTo>
                      <a:lnTo>
                        <a:pt x="16" y="5"/>
                      </a:lnTo>
                      <a:lnTo>
                        <a:pt x="5" y="5"/>
                      </a:lnTo>
                      <a:lnTo>
                        <a:pt x="0" y="7"/>
                      </a:lnTo>
                      <a:lnTo>
                        <a:pt x="3" y="7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14" name="Rectangle 487"/>
                <p:cNvSpPr>
                  <a:spLocks noChangeArrowheads="1"/>
                </p:cNvSpPr>
                <p:nvPr/>
              </p:nvSpPr>
              <p:spPr bwMode="auto">
                <a:xfrm>
                  <a:off x="4065" y="2394"/>
                  <a:ext cx="92" cy="5"/>
                </a:xfrm>
                <a:prstGeom prst="rect">
                  <a:avLst/>
                </a:prstGeom>
                <a:solidFill>
                  <a:srgbClr val="504A5D"/>
                </a:solidFill>
                <a:ln w="0">
                  <a:solidFill>
                    <a:srgbClr val="25221E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de-DE" altLang="de-DE"/>
                </a:p>
              </p:txBody>
            </p:sp>
            <p:sp>
              <p:nvSpPr>
                <p:cNvPr id="19315" name="Freeform 488"/>
                <p:cNvSpPr>
                  <a:spLocks/>
                </p:cNvSpPr>
                <p:nvPr/>
              </p:nvSpPr>
              <p:spPr bwMode="auto">
                <a:xfrm>
                  <a:off x="3861" y="2302"/>
                  <a:ext cx="338" cy="71"/>
                </a:xfrm>
                <a:custGeom>
                  <a:avLst/>
                  <a:gdLst>
                    <a:gd name="T0" fmla="*/ 55 w 338"/>
                    <a:gd name="T1" fmla="*/ 8 h 71"/>
                    <a:gd name="T2" fmla="*/ 42 w 338"/>
                    <a:gd name="T3" fmla="*/ 11 h 71"/>
                    <a:gd name="T4" fmla="*/ 32 w 338"/>
                    <a:gd name="T5" fmla="*/ 19 h 71"/>
                    <a:gd name="T6" fmla="*/ 24 w 338"/>
                    <a:gd name="T7" fmla="*/ 29 h 71"/>
                    <a:gd name="T8" fmla="*/ 13 w 338"/>
                    <a:gd name="T9" fmla="*/ 37 h 71"/>
                    <a:gd name="T10" fmla="*/ 6 w 338"/>
                    <a:gd name="T11" fmla="*/ 42 h 71"/>
                    <a:gd name="T12" fmla="*/ 0 w 338"/>
                    <a:gd name="T13" fmla="*/ 47 h 71"/>
                    <a:gd name="T14" fmla="*/ 0 w 338"/>
                    <a:gd name="T15" fmla="*/ 55 h 71"/>
                    <a:gd name="T16" fmla="*/ 0 w 338"/>
                    <a:gd name="T17" fmla="*/ 55 h 71"/>
                    <a:gd name="T18" fmla="*/ 6 w 338"/>
                    <a:gd name="T19" fmla="*/ 58 h 71"/>
                    <a:gd name="T20" fmla="*/ 58 w 338"/>
                    <a:gd name="T21" fmla="*/ 66 h 71"/>
                    <a:gd name="T22" fmla="*/ 110 w 338"/>
                    <a:gd name="T23" fmla="*/ 68 h 71"/>
                    <a:gd name="T24" fmla="*/ 162 w 338"/>
                    <a:gd name="T25" fmla="*/ 71 h 71"/>
                    <a:gd name="T26" fmla="*/ 217 w 338"/>
                    <a:gd name="T27" fmla="*/ 71 h 71"/>
                    <a:gd name="T28" fmla="*/ 275 w 338"/>
                    <a:gd name="T29" fmla="*/ 71 h 71"/>
                    <a:gd name="T30" fmla="*/ 304 w 338"/>
                    <a:gd name="T31" fmla="*/ 66 h 71"/>
                    <a:gd name="T32" fmla="*/ 330 w 338"/>
                    <a:gd name="T33" fmla="*/ 60 h 71"/>
                    <a:gd name="T34" fmla="*/ 335 w 338"/>
                    <a:gd name="T35" fmla="*/ 58 h 71"/>
                    <a:gd name="T36" fmla="*/ 338 w 338"/>
                    <a:gd name="T37" fmla="*/ 53 h 71"/>
                    <a:gd name="T38" fmla="*/ 335 w 338"/>
                    <a:gd name="T39" fmla="*/ 42 h 71"/>
                    <a:gd name="T40" fmla="*/ 330 w 338"/>
                    <a:gd name="T41" fmla="*/ 32 h 71"/>
                    <a:gd name="T42" fmla="*/ 325 w 338"/>
                    <a:gd name="T43" fmla="*/ 24 h 71"/>
                    <a:gd name="T44" fmla="*/ 319 w 338"/>
                    <a:gd name="T45" fmla="*/ 11 h 71"/>
                    <a:gd name="T46" fmla="*/ 314 w 338"/>
                    <a:gd name="T47" fmla="*/ 5 h 71"/>
                    <a:gd name="T48" fmla="*/ 306 w 338"/>
                    <a:gd name="T49" fmla="*/ 3 h 71"/>
                    <a:gd name="T50" fmla="*/ 244 w 338"/>
                    <a:gd name="T51" fmla="*/ 0 h 71"/>
                    <a:gd name="T52" fmla="*/ 181 w 338"/>
                    <a:gd name="T53" fmla="*/ 0 h 71"/>
                    <a:gd name="T54" fmla="*/ 118 w 338"/>
                    <a:gd name="T55" fmla="*/ 3 h 71"/>
                    <a:gd name="T56" fmla="*/ 55 w 338"/>
                    <a:gd name="T57" fmla="*/ 8 h 71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338"/>
                    <a:gd name="T88" fmla="*/ 0 h 71"/>
                    <a:gd name="T89" fmla="*/ 338 w 338"/>
                    <a:gd name="T90" fmla="*/ 71 h 71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338" h="71">
                      <a:moveTo>
                        <a:pt x="55" y="8"/>
                      </a:moveTo>
                      <a:lnTo>
                        <a:pt x="42" y="11"/>
                      </a:lnTo>
                      <a:lnTo>
                        <a:pt x="32" y="19"/>
                      </a:lnTo>
                      <a:lnTo>
                        <a:pt x="24" y="29"/>
                      </a:lnTo>
                      <a:lnTo>
                        <a:pt x="13" y="37"/>
                      </a:lnTo>
                      <a:lnTo>
                        <a:pt x="6" y="42"/>
                      </a:lnTo>
                      <a:lnTo>
                        <a:pt x="0" y="47"/>
                      </a:lnTo>
                      <a:lnTo>
                        <a:pt x="0" y="55"/>
                      </a:lnTo>
                      <a:lnTo>
                        <a:pt x="6" y="58"/>
                      </a:lnTo>
                      <a:lnTo>
                        <a:pt x="58" y="66"/>
                      </a:lnTo>
                      <a:lnTo>
                        <a:pt x="110" y="68"/>
                      </a:lnTo>
                      <a:lnTo>
                        <a:pt x="162" y="71"/>
                      </a:lnTo>
                      <a:lnTo>
                        <a:pt x="217" y="71"/>
                      </a:lnTo>
                      <a:lnTo>
                        <a:pt x="275" y="71"/>
                      </a:lnTo>
                      <a:lnTo>
                        <a:pt x="304" y="66"/>
                      </a:lnTo>
                      <a:lnTo>
                        <a:pt x="330" y="60"/>
                      </a:lnTo>
                      <a:lnTo>
                        <a:pt x="335" y="58"/>
                      </a:lnTo>
                      <a:lnTo>
                        <a:pt x="338" y="53"/>
                      </a:lnTo>
                      <a:lnTo>
                        <a:pt x="335" y="42"/>
                      </a:lnTo>
                      <a:lnTo>
                        <a:pt x="330" y="32"/>
                      </a:lnTo>
                      <a:lnTo>
                        <a:pt x="325" y="24"/>
                      </a:lnTo>
                      <a:lnTo>
                        <a:pt x="319" y="11"/>
                      </a:lnTo>
                      <a:lnTo>
                        <a:pt x="314" y="5"/>
                      </a:lnTo>
                      <a:lnTo>
                        <a:pt x="306" y="3"/>
                      </a:lnTo>
                      <a:lnTo>
                        <a:pt x="244" y="0"/>
                      </a:lnTo>
                      <a:lnTo>
                        <a:pt x="181" y="0"/>
                      </a:lnTo>
                      <a:lnTo>
                        <a:pt x="118" y="3"/>
                      </a:lnTo>
                      <a:lnTo>
                        <a:pt x="55" y="8"/>
                      </a:lnTo>
                      <a:close/>
                    </a:path>
                  </a:pathLst>
                </a:custGeom>
                <a:solidFill>
                  <a:srgbClr val="61BFF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16" name="Freeform 489"/>
                <p:cNvSpPr>
                  <a:spLocks/>
                </p:cNvSpPr>
                <p:nvPr/>
              </p:nvSpPr>
              <p:spPr bwMode="auto">
                <a:xfrm>
                  <a:off x="3874" y="2307"/>
                  <a:ext cx="42" cy="32"/>
                </a:xfrm>
                <a:custGeom>
                  <a:avLst/>
                  <a:gdLst>
                    <a:gd name="T0" fmla="*/ 3 w 42"/>
                    <a:gd name="T1" fmla="*/ 32 h 32"/>
                    <a:gd name="T2" fmla="*/ 3 w 42"/>
                    <a:gd name="T3" fmla="*/ 32 h 32"/>
                    <a:gd name="T4" fmla="*/ 8 w 42"/>
                    <a:gd name="T5" fmla="*/ 29 h 32"/>
                    <a:gd name="T6" fmla="*/ 11 w 42"/>
                    <a:gd name="T7" fmla="*/ 24 h 32"/>
                    <a:gd name="T8" fmla="*/ 16 w 42"/>
                    <a:gd name="T9" fmla="*/ 19 h 32"/>
                    <a:gd name="T10" fmla="*/ 21 w 42"/>
                    <a:gd name="T11" fmla="*/ 16 h 32"/>
                    <a:gd name="T12" fmla="*/ 24 w 42"/>
                    <a:gd name="T13" fmla="*/ 11 h 32"/>
                    <a:gd name="T14" fmla="*/ 32 w 42"/>
                    <a:gd name="T15" fmla="*/ 8 h 32"/>
                    <a:gd name="T16" fmla="*/ 37 w 42"/>
                    <a:gd name="T17" fmla="*/ 6 h 32"/>
                    <a:gd name="T18" fmla="*/ 42 w 42"/>
                    <a:gd name="T19" fmla="*/ 3 h 32"/>
                    <a:gd name="T20" fmla="*/ 42 w 42"/>
                    <a:gd name="T21" fmla="*/ 0 h 32"/>
                    <a:gd name="T22" fmla="*/ 34 w 42"/>
                    <a:gd name="T23" fmla="*/ 0 h 32"/>
                    <a:gd name="T24" fmla="*/ 29 w 42"/>
                    <a:gd name="T25" fmla="*/ 6 h 32"/>
                    <a:gd name="T26" fmla="*/ 24 w 42"/>
                    <a:gd name="T27" fmla="*/ 8 h 32"/>
                    <a:gd name="T28" fmla="*/ 19 w 42"/>
                    <a:gd name="T29" fmla="*/ 11 h 32"/>
                    <a:gd name="T30" fmla="*/ 13 w 42"/>
                    <a:gd name="T31" fmla="*/ 16 h 32"/>
                    <a:gd name="T32" fmla="*/ 8 w 42"/>
                    <a:gd name="T33" fmla="*/ 21 h 32"/>
                    <a:gd name="T34" fmla="*/ 6 w 42"/>
                    <a:gd name="T35" fmla="*/ 27 h 32"/>
                    <a:gd name="T36" fmla="*/ 0 w 42"/>
                    <a:gd name="T37" fmla="*/ 29 h 32"/>
                    <a:gd name="T38" fmla="*/ 0 w 42"/>
                    <a:gd name="T39" fmla="*/ 29 h 32"/>
                    <a:gd name="T40" fmla="*/ 3 w 42"/>
                    <a:gd name="T41" fmla="*/ 32 h 3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2"/>
                    <a:gd name="T64" fmla="*/ 0 h 32"/>
                    <a:gd name="T65" fmla="*/ 42 w 42"/>
                    <a:gd name="T66" fmla="*/ 32 h 3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2" h="32">
                      <a:moveTo>
                        <a:pt x="3" y="32"/>
                      </a:moveTo>
                      <a:lnTo>
                        <a:pt x="3" y="32"/>
                      </a:lnTo>
                      <a:lnTo>
                        <a:pt x="8" y="29"/>
                      </a:lnTo>
                      <a:lnTo>
                        <a:pt x="11" y="24"/>
                      </a:lnTo>
                      <a:lnTo>
                        <a:pt x="16" y="19"/>
                      </a:lnTo>
                      <a:lnTo>
                        <a:pt x="21" y="16"/>
                      </a:lnTo>
                      <a:lnTo>
                        <a:pt x="24" y="11"/>
                      </a:lnTo>
                      <a:lnTo>
                        <a:pt x="32" y="8"/>
                      </a:lnTo>
                      <a:lnTo>
                        <a:pt x="37" y="6"/>
                      </a:lnTo>
                      <a:lnTo>
                        <a:pt x="42" y="3"/>
                      </a:lnTo>
                      <a:lnTo>
                        <a:pt x="42" y="0"/>
                      </a:lnTo>
                      <a:lnTo>
                        <a:pt x="34" y="0"/>
                      </a:lnTo>
                      <a:lnTo>
                        <a:pt x="29" y="6"/>
                      </a:lnTo>
                      <a:lnTo>
                        <a:pt x="24" y="8"/>
                      </a:lnTo>
                      <a:lnTo>
                        <a:pt x="19" y="11"/>
                      </a:lnTo>
                      <a:lnTo>
                        <a:pt x="13" y="16"/>
                      </a:lnTo>
                      <a:lnTo>
                        <a:pt x="8" y="21"/>
                      </a:lnTo>
                      <a:lnTo>
                        <a:pt x="6" y="27"/>
                      </a:lnTo>
                      <a:lnTo>
                        <a:pt x="0" y="29"/>
                      </a:lnTo>
                      <a:lnTo>
                        <a:pt x="3" y="3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17" name="Freeform 490"/>
                <p:cNvSpPr>
                  <a:spLocks/>
                </p:cNvSpPr>
                <p:nvPr/>
              </p:nvSpPr>
              <p:spPr bwMode="auto">
                <a:xfrm>
                  <a:off x="3859" y="2336"/>
                  <a:ext cx="18" cy="26"/>
                </a:xfrm>
                <a:custGeom>
                  <a:avLst/>
                  <a:gdLst>
                    <a:gd name="T0" fmla="*/ 8 w 18"/>
                    <a:gd name="T1" fmla="*/ 21 h 26"/>
                    <a:gd name="T2" fmla="*/ 8 w 18"/>
                    <a:gd name="T3" fmla="*/ 21 h 26"/>
                    <a:gd name="T4" fmla="*/ 5 w 18"/>
                    <a:gd name="T5" fmla="*/ 21 h 26"/>
                    <a:gd name="T6" fmla="*/ 2 w 18"/>
                    <a:gd name="T7" fmla="*/ 21 h 26"/>
                    <a:gd name="T8" fmla="*/ 2 w 18"/>
                    <a:gd name="T9" fmla="*/ 19 h 26"/>
                    <a:gd name="T10" fmla="*/ 5 w 18"/>
                    <a:gd name="T11" fmla="*/ 16 h 26"/>
                    <a:gd name="T12" fmla="*/ 8 w 18"/>
                    <a:gd name="T13" fmla="*/ 13 h 26"/>
                    <a:gd name="T14" fmla="*/ 10 w 18"/>
                    <a:gd name="T15" fmla="*/ 11 h 26"/>
                    <a:gd name="T16" fmla="*/ 13 w 18"/>
                    <a:gd name="T17" fmla="*/ 6 h 26"/>
                    <a:gd name="T18" fmla="*/ 18 w 18"/>
                    <a:gd name="T19" fmla="*/ 3 h 26"/>
                    <a:gd name="T20" fmla="*/ 15 w 18"/>
                    <a:gd name="T21" fmla="*/ 0 h 26"/>
                    <a:gd name="T22" fmla="*/ 10 w 18"/>
                    <a:gd name="T23" fmla="*/ 3 h 26"/>
                    <a:gd name="T24" fmla="*/ 8 w 18"/>
                    <a:gd name="T25" fmla="*/ 8 h 26"/>
                    <a:gd name="T26" fmla="*/ 5 w 18"/>
                    <a:gd name="T27" fmla="*/ 11 h 26"/>
                    <a:gd name="T28" fmla="*/ 2 w 18"/>
                    <a:gd name="T29" fmla="*/ 13 h 26"/>
                    <a:gd name="T30" fmla="*/ 0 w 18"/>
                    <a:gd name="T31" fmla="*/ 19 h 26"/>
                    <a:gd name="T32" fmla="*/ 0 w 18"/>
                    <a:gd name="T33" fmla="*/ 21 h 26"/>
                    <a:gd name="T34" fmla="*/ 2 w 18"/>
                    <a:gd name="T35" fmla="*/ 24 h 26"/>
                    <a:gd name="T36" fmla="*/ 8 w 18"/>
                    <a:gd name="T37" fmla="*/ 26 h 26"/>
                    <a:gd name="T38" fmla="*/ 8 w 18"/>
                    <a:gd name="T39" fmla="*/ 26 h 26"/>
                    <a:gd name="T40" fmla="*/ 8 w 18"/>
                    <a:gd name="T41" fmla="*/ 21 h 2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8"/>
                    <a:gd name="T64" fmla="*/ 0 h 26"/>
                    <a:gd name="T65" fmla="*/ 18 w 18"/>
                    <a:gd name="T66" fmla="*/ 26 h 2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8" h="26">
                      <a:moveTo>
                        <a:pt x="8" y="21"/>
                      </a:moveTo>
                      <a:lnTo>
                        <a:pt x="8" y="21"/>
                      </a:lnTo>
                      <a:lnTo>
                        <a:pt x="5" y="21"/>
                      </a:lnTo>
                      <a:lnTo>
                        <a:pt x="2" y="21"/>
                      </a:lnTo>
                      <a:lnTo>
                        <a:pt x="2" y="19"/>
                      </a:lnTo>
                      <a:lnTo>
                        <a:pt x="5" y="16"/>
                      </a:lnTo>
                      <a:lnTo>
                        <a:pt x="8" y="13"/>
                      </a:lnTo>
                      <a:lnTo>
                        <a:pt x="10" y="11"/>
                      </a:lnTo>
                      <a:lnTo>
                        <a:pt x="13" y="6"/>
                      </a:lnTo>
                      <a:lnTo>
                        <a:pt x="18" y="3"/>
                      </a:lnTo>
                      <a:lnTo>
                        <a:pt x="15" y="0"/>
                      </a:lnTo>
                      <a:lnTo>
                        <a:pt x="10" y="3"/>
                      </a:lnTo>
                      <a:lnTo>
                        <a:pt x="8" y="8"/>
                      </a:lnTo>
                      <a:lnTo>
                        <a:pt x="5" y="11"/>
                      </a:lnTo>
                      <a:lnTo>
                        <a:pt x="2" y="13"/>
                      </a:lnTo>
                      <a:lnTo>
                        <a:pt x="0" y="19"/>
                      </a:lnTo>
                      <a:lnTo>
                        <a:pt x="0" y="21"/>
                      </a:lnTo>
                      <a:lnTo>
                        <a:pt x="2" y="24"/>
                      </a:lnTo>
                      <a:lnTo>
                        <a:pt x="8" y="26"/>
                      </a:lnTo>
                      <a:lnTo>
                        <a:pt x="8" y="21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18" name="Freeform 491"/>
                <p:cNvSpPr>
                  <a:spLocks/>
                </p:cNvSpPr>
                <p:nvPr/>
              </p:nvSpPr>
              <p:spPr bwMode="auto">
                <a:xfrm>
                  <a:off x="3867" y="2357"/>
                  <a:ext cx="211" cy="19"/>
                </a:xfrm>
                <a:custGeom>
                  <a:avLst/>
                  <a:gdLst>
                    <a:gd name="T0" fmla="*/ 211 w 211"/>
                    <a:gd name="T1" fmla="*/ 13 h 19"/>
                    <a:gd name="T2" fmla="*/ 211 w 211"/>
                    <a:gd name="T3" fmla="*/ 13 h 19"/>
                    <a:gd name="T4" fmla="*/ 183 w 211"/>
                    <a:gd name="T5" fmla="*/ 13 h 19"/>
                    <a:gd name="T6" fmla="*/ 156 w 211"/>
                    <a:gd name="T7" fmla="*/ 13 h 19"/>
                    <a:gd name="T8" fmla="*/ 130 w 211"/>
                    <a:gd name="T9" fmla="*/ 13 h 19"/>
                    <a:gd name="T10" fmla="*/ 104 w 211"/>
                    <a:gd name="T11" fmla="*/ 11 h 19"/>
                    <a:gd name="T12" fmla="*/ 78 w 211"/>
                    <a:gd name="T13" fmla="*/ 11 h 19"/>
                    <a:gd name="T14" fmla="*/ 52 w 211"/>
                    <a:gd name="T15" fmla="*/ 8 h 19"/>
                    <a:gd name="T16" fmla="*/ 26 w 211"/>
                    <a:gd name="T17" fmla="*/ 5 h 19"/>
                    <a:gd name="T18" fmla="*/ 0 w 211"/>
                    <a:gd name="T19" fmla="*/ 0 h 19"/>
                    <a:gd name="T20" fmla="*/ 0 w 211"/>
                    <a:gd name="T21" fmla="*/ 5 h 19"/>
                    <a:gd name="T22" fmla="*/ 26 w 211"/>
                    <a:gd name="T23" fmla="*/ 8 h 19"/>
                    <a:gd name="T24" fmla="*/ 52 w 211"/>
                    <a:gd name="T25" fmla="*/ 11 h 19"/>
                    <a:gd name="T26" fmla="*/ 78 w 211"/>
                    <a:gd name="T27" fmla="*/ 13 h 19"/>
                    <a:gd name="T28" fmla="*/ 104 w 211"/>
                    <a:gd name="T29" fmla="*/ 16 h 19"/>
                    <a:gd name="T30" fmla="*/ 130 w 211"/>
                    <a:gd name="T31" fmla="*/ 16 h 19"/>
                    <a:gd name="T32" fmla="*/ 156 w 211"/>
                    <a:gd name="T33" fmla="*/ 19 h 19"/>
                    <a:gd name="T34" fmla="*/ 183 w 211"/>
                    <a:gd name="T35" fmla="*/ 19 h 19"/>
                    <a:gd name="T36" fmla="*/ 211 w 211"/>
                    <a:gd name="T37" fmla="*/ 19 h 19"/>
                    <a:gd name="T38" fmla="*/ 211 w 211"/>
                    <a:gd name="T39" fmla="*/ 19 h 19"/>
                    <a:gd name="T40" fmla="*/ 211 w 211"/>
                    <a:gd name="T41" fmla="*/ 13 h 1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1"/>
                    <a:gd name="T64" fmla="*/ 0 h 19"/>
                    <a:gd name="T65" fmla="*/ 211 w 211"/>
                    <a:gd name="T66" fmla="*/ 19 h 1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1" h="19">
                      <a:moveTo>
                        <a:pt x="211" y="13"/>
                      </a:moveTo>
                      <a:lnTo>
                        <a:pt x="211" y="13"/>
                      </a:lnTo>
                      <a:lnTo>
                        <a:pt x="183" y="13"/>
                      </a:lnTo>
                      <a:lnTo>
                        <a:pt x="156" y="13"/>
                      </a:lnTo>
                      <a:lnTo>
                        <a:pt x="130" y="13"/>
                      </a:lnTo>
                      <a:lnTo>
                        <a:pt x="104" y="11"/>
                      </a:lnTo>
                      <a:lnTo>
                        <a:pt x="78" y="11"/>
                      </a:lnTo>
                      <a:lnTo>
                        <a:pt x="52" y="8"/>
                      </a:lnTo>
                      <a:lnTo>
                        <a:pt x="26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26" y="8"/>
                      </a:lnTo>
                      <a:lnTo>
                        <a:pt x="52" y="11"/>
                      </a:lnTo>
                      <a:lnTo>
                        <a:pt x="78" y="13"/>
                      </a:lnTo>
                      <a:lnTo>
                        <a:pt x="104" y="16"/>
                      </a:lnTo>
                      <a:lnTo>
                        <a:pt x="130" y="16"/>
                      </a:lnTo>
                      <a:lnTo>
                        <a:pt x="156" y="19"/>
                      </a:lnTo>
                      <a:lnTo>
                        <a:pt x="183" y="19"/>
                      </a:lnTo>
                      <a:lnTo>
                        <a:pt x="211" y="19"/>
                      </a:lnTo>
                      <a:lnTo>
                        <a:pt x="211" y="1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19" name="Freeform 492"/>
                <p:cNvSpPr>
                  <a:spLocks/>
                </p:cNvSpPr>
                <p:nvPr/>
              </p:nvSpPr>
              <p:spPr bwMode="auto">
                <a:xfrm>
                  <a:off x="4078" y="2360"/>
                  <a:ext cx="113" cy="16"/>
                </a:xfrm>
                <a:custGeom>
                  <a:avLst/>
                  <a:gdLst>
                    <a:gd name="T0" fmla="*/ 113 w 113"/>
                    <a:gd name="T1" fmla="*/ 0 h 16"/>
                    <a:gd name="T2" fmla="*/ 113 w 113"/>
                    <a:gd name="T3" fmla="*/ 0 h 16"/>
                    <a:gd name="T4" fmla="*/ 100 w 113"/>
                    <a:gd name="T5" fmla="*/ 5 h 16"/>
                    <a:gd name="T6" fmla="*/ 87 w 113"/>
                    <a:gd name="T7" fmla="*/ 8 h 16"/>
                    <a:gd name="T8" fmla="*/ 71 w 113"/>
                    <a:gd name="T9" fmla="*/ 8 h 16"/>
                    <a:gd name="T10" fmla="*/ 58 w 113"/>
                    <a:gd name="T11" fmla="*/ 10 h 16"/>
                    <a:gd name="T12" fmla="*/ 42 w 113"/>
                    <a:gd name="T13" fmla="*/ 10 h 16"/>
                    <a:gd name="T14" fmla="*/ 29 w 113"/>
                    <a:gd name="T15" fmla="*/ 10 h 16"/>
                    <a:gd name="T16" fmla="*/ 13 w 113"/>
                    <a:gd name="T17" fmla="*/ 13 h 16"/>
                    <a:gd name="T18" fmla="*/ 0 w 113"/>
                    <a:gd name="T19" fmla="*/ 10 h 16"/>
                    <a:gd name="T20" fmla="*/ 0 w 113"/>
                    <a:gd name="T21" fmla="*/ 16 h 16"/>
                    <a:gd name="T22" fmla="*/ 13 w 113"/>
                    <a:gd name="T23" fmla="*/ 16 h 16"/>
                    <a:gd name="T24" fmla="*/ 29 w 113"/>
                    <a:gd name="T25" fmla="*/ 16 h 16"/>
                    <a:gd name="T26" fmla="*/ 45 w 113"/>
                    <a:gd name="T27" fmla="*/ 16 h 16"/>
                    <a:gd name="T28" fmla="*/ 58 w 113"/>
                    <a:gd name="T29" fmla="*/ 13 h 16"/>
                    <a:gd name="T30" fmla="*/ 74 w 113"/>
                    <a:gd name="T31" fmla="*/ 13 h 16"/>
                    <a:gd name="T32" fmla="*/ 87 w 113"/>
                    <a:gd name="T33" fmla="*/ 10 h 16"/>
                    <a:gd name="T34" fmla="*/ 100 w 113"/>
                    <a:gd name="T35" fmla="*/ 8 h 16"/>
                    <a:gd name="T36" fmla="*/ 113 w 113"/>
                    <a:gd name="T37" fmla="*/ 2 h 16"/>
                    <a:gd name="T38" fmla="*/ 113 w 113"/>
                    <a:gd name="T39" fmla="*/ 2 h 16"/>
                    <a:gd name="T40" fmla="*/ 113 w 113"/>
                    <a:gd name="T41" fmla="*/ 0 h 1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3"/>
                    <a:gd name="T64" fmla="*/ 0 h 16"/>
                    <a:gd name="T65" fmla="*/ 113 w 113"/>
                    <a:gd name="T66" fmla="*/ 16 h 1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3" h="16">
                      <a:moveTo>
                        <a:pt x="113" y="0"/>
                      </a:moveTo>
                      <a:lnTo>
                        <a:pt x="113" y="0"/>
                      </a:lnTo>
                      <a:lnTo>
                        <a:pt x="100" y="5"/>
                      </a:lnTo>
                      <a:lnTo>
                        <a:pt x="87" y="8"/>
                      </a:lnTo>
                      <a:lnTo>
                        <a:pt x="71" y="8"/>
                      </a:lnTo>
                      <a:lnTo>
                        <a:pt x="58" y="10"/>
                      </a:lnTo>
                      <a:lnTo>
                        <a:pt x="42" y="10"/>
                      </a:lnTo>
                      <a:lnTo>
                        <a:pt x="29" y="10"/>
                      </a:lnTo>
                      <a:lnTo>
                        <a:pt x="13" y="13"/>
                      </a:lnTo>
                      <a:lnTo>
                        <a:pt x="0" y="10"/>
                      </a:lnTo>
                      <a:lnTo>
                        <a:pt x="0" y="16"/>
                      </a:lnTo>
                      <a:lnTo>
                        <a:pt x="13" y="16"/>
                      </a:lnTo>
                      <a:lnTo>
                        <a:pt x="29" y="16"/>
                      </a:lnTo>
                      <a:lnTo>
                        <a:pt x="45" y="16"/>
                      </a:lnTo>
                      <a:lnTo>
                        <a:pt x="58" y="13"/>
                      </a:lnTo>
                      <a:lnTo>
                        <a:pt x="74" y="13"/>
                      </a:lnTo>
                      <a:lnTo>
                        <a:pt x="87" y="10"/>
                      </a:lnTo>
                      <a:lnTo>
                        <a:pt x="100" y="8"/>
                      </a:lnTo>
                      <a:lnTo>
                        <a:pt x="113" y="2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20" name="Freeform 493"/>
                <p:cNvSpPr>
                  <a:spLocks/>
                </p:cNvSpPr>
                <p:nvPr/>
              </p:nvSpPr>
              <p:spPr bwMode="auto">
                <a:xfrm>
                  <a:off x="4183" y="2323"/>
                  <a:ext cx="16" cy="39"/>
                </a:xfrm>
                <a:custGeom>
                  <a:avLst/>
                  <a:gdLst>
                    <a:gd name="T0" fmla="*/ 0 w 16"/>
                    <a:gd name="T1" fmla="*/ 3 h 39"/>
                    <a:gd name="T2" fmla="*/ 0 w 16"/>
                    <a:gd name="T3" fmla="*/ 3 h 39"/>
                    <a:gd name="T4" fmla="*/ 3 w 16"/>
                    <a:gd name="T5" fmla="*/ 8 h 39"/>
                    <a:gd name="T6" fmla="*/ 5 w 16"/>
                    <a:gd name="T7" fmla="*/ 13 h 39"/>
                    <a:gd name="T8" fmla="*/ 8 w 16"/>
                    <a:gd name="T9" fmla="*/ 19 h 39"/>
                    <a:gd name="T10" fmla="*/ 10 w 16"/>
                    <a:gd name="T11" fmla="*/ 24 h 39"/>
                    <a:gd name="T12" fmla="*/ 13 w 16"/>
                    <a:gd name="T13" fmla="*/ 29 h 39"/>
                    <a:gd name="T14" fmla="*/ 13 w 16"/>
                    <a:gd name="T15" fmla="*/ 32 h 39"/>
                    <a:gd name="T16" fmla="*/ 10 w 16"/>
                    <a:gd name="T17" fmla="*/ 34 h 39"/>
                    <a:gd name="T18" fmla="*/ 8 w 16"/>
                    <a:gd name="T19" fmla="*/ 37 h 39"/>
                    <a:gd name="T20" fmla="*/ 8 w 16"/>
                    <a:gd name="T21" fmla="*/ 39 h 39"/>
                    <a:gd name="T22" fmla="*/ 13 w 16"/>
                    <a:gd name="T23" fmla="*/ 37 h 39"/>
                    <a:gd name="T24" fmla="*/ 16 w 16"/>
                    <a:gd name="T25" fmla="*/ 32 h 39"/>
                    <a:gd name="T26" fmla="*/ 16 w 16"/>
                    <a:gd name="T27" fmla="*/ 26 h 39"/>
                    <a:gd name="T28" fmla="*/ 16 w 16"/>
                    <a:gd name="T29" fmla="*/ 21 h 39"/>
                    <a:gd name="T30" fmla="*/ 13 w 16"/>
                    <a:gd name="T31" fmla="*/ 16 h 39"/>
                    <a:gd name="T32" fmla="*/ 10 w 16"/>
                    <a:gd name="T33" fmla="*/ 11 h 39"/>
                    <a:gd name="T34" fmla="*/ 5 w 16"/>
                    <a:gd name="T35" fmla="*/ 5 h 39"/>
                    <a:gd name="T36" fmla="*/ 5 w 16"/>
                    <a:gd name="T37" fmla="*/ 0 h 39"/>
                    <a:gd name="T38" fmla="*/ 5 w 16"/>
                    <a:gd name="T39" fmla="*/ 0 h 39"/>
                    <a:gd name="T40" fmla="*/ 0 w 16"/>
                    <a:gd name="T41" fmla="*/ 3 h 3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39"/>
                    <a:gd name="T65" fmla="*/ 16 w 16"/>
                    <a:gd name="T66" fmla="*/ 39 h 3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39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3" y="8"/>
                      </a:lnTo>
                      <a:lnTo>
                        <a:pt x="5" y="13"/>
                      </a:lnTo>
                      <a:lnTo>
                        <a:pt x="8" y="19"/>
                      </a:lnTo>
                      <a:lnTo>
                        <a:pt x="10" y="24"/>
                      </a:lnTo>
                      <a:lnTo>
                        <a:pt x="13" y="29"/>
                      </a:lnTo>
                      <a:lnTo>
                        <a:pt x="13" y="32"/>
                      </a:lnTo>
                      <a:lnTo>
                        <a:pt x="10" y="34"/>
                      </a:lnTo>
                      <a:lnTo>
                        <a:pt x="8" y="37"/>
                      </a:lnTo>
                      <a:lnTo>
                        <a:pt x="8" y="39"/>
                      </a:lnTo>
                      <a:lnTo>
                        <a:pt x="13" y="37"/>
                      </a:lnTo>
                      <a:lnTo>
                        <a:pt x="16" y="32"/>
                      </a:lnTo>
                      <a:lnTo>
                        <a:pt x="16" y="26"/>
                      </a:lnTo>
                      <a:lnTo>
                        <a:pt x="16" y="21"/>
                      </a:lnTo>
                      <a:lnTo>
                        <a:pt x="13" y="16"/>
                      </a:lnTo>
                      <a:lnTo>
                        <a:pt x="10" y="11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21" name="Freeform 494"/>
                <p:cNvSpPr>
                  <a:spLocks/>
                </p:cNvSpPr>
                <p:nvPr/>
              </p:nvSpPr>
              <p:spPr bwMode="auto">
                <a:xfrm>
                  <a:off x="4167" y="2302"/>
                  <a:ext cx="21" cy="24"/>
                </a:xfrm>
                <a:custGeom>
                  <a:avLst/>
                  <a:gdLst>
                    <a:gd name="T0" fmla="*/ 0 w 21"/>
                    <a:gd name="T1" fmla="*/ 5 h 24"/>
                    <a:gd name="T2" fmla="*/ 0 w 21"/>
                    <a:gd name="T3" fmla="*/ 5 h 24"/>
                    <a:gd name="T4" fmla="*/ 3 w 21"/>
                    <a:gd name="T5" fmla="*/ 5 h 24"/>
                    <a:gd name="T6" fmla="*/ 6 w 21"/>
                    <a:gd name="T7" fmla="*/ 5 h 24"/>
                    <a:gd name="T8" fmla="*/ 8 w 21"/>
                    <a:gd name="T9" fmla="*/ 8 h 24"/>
                    <a:gd name="T10" fmla="*/ 11 w 21"/>
                    <a:gd name="T11" fmla="*/ 11 h 24"/>
                    <a:gd name="T12" fmla="*/ 13 w 21"/>
                    <a:gd name="T13" fmla="*/ 13 h 24"/>
                    <a:gd name="T14" fmla="*/ 13 w 21"/>
                    <a:gd name="T15" fmla="*/ 19 h 24"/>
                    <a:gd name="T16" fmla="*/ 16 w 21"/>
                    <a:gd name="T17" fmla="*/ 21 h 24"/>
                    <a:gd name="T18" fmla="*/ 16 w 21"/>
                    <a:gd name="T19" fmla="*/ 24 h 24"/>
                    <a:gd name="T20" fmla="*/ 21 w 21"/>
                    <a:gd name="T21" fmla="*/ 21 h 24"/>
                    <a:gd name="T22" fmla="*/ 19 w 21"/>
                    <a:gd name="T23" fmla="*/ 19 h 24"/>
                    <a:gd name="T24" fmla="*/ 19 w 21"/>
                    <a:gd name="T25" fmla="*/ 16 h 24"/>
                    <a:gd name="T26" fmla="*/ 16 w 21"/>
                    <a:gd name="T27" fmla="*/ 13 h 24"/>
                    <a:gd name="T28" fmla="*/ 13 w 21"/>
                    <a:gd name="T29" fmla="*/ 8 h 24"/>
                    <a:gd name="T30" fmla="*/ 11 w 21"/>
                    <a:gd name="T31" fmla="*/ 5 h 24"/>
                    <a:gd name="T32" fmla="*/ 8 w 21"/>
                    <a:gd name="T33" fmla="*/ 3 h 24"/>
                    <a:gd name="T34" fmla="*/ 6 w 21"/>
                    <a:gd name="T35" fmla="*/ 0 h 24"/>
                    <a:gd name="T36" fmla="*/ 0 w 21"/>
                    <a:gd name="T37" fmla="*/ 0 h 24"/>
                    <a:gd name="T38" fmla="*/ 0 w 21"/>
                    <a:gd name="T39" fmla="*/ 0 h 24"/>
                    <a:gd name="T40" fmla="*/ 0 w 21"/>
                    <a:gd name="T41" fmla="*/ 5 h 2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24"/>
                    <a:gd name="T65" fmla="*/ 21 w 21"/>
                    <a:gd name="T66" fmla="*/ 24 h 2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24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6" y="5"/>
                      </a:lnTo>
                      <a:lnTo>
                        <a:pt x="8" y="8"/>
                      </a:lnTo>
                      <a:lnTo>
                        <a:pt x="11" y="11"/>
                      </a:lnTo>
                      <a:lnTo>
                        <a:pt x="13" y="13"/>
                      </a:lnTo>
                      <a:lnTo>
                        <a:pt x="13" y="19"/>
                      </a:lnTo>
                      <a:lnTo>
                        <a:pt x="16" y="21"/>
                      </a:lnTo>
                      <a:lnTo>
                        <a:pt x="16" y="24"/>
                      </a:lnTo>
                      <a:lnTo>
                        <a:pt x="21" y="21"/>
                      </a:lnTo>
                      <a:lnTo>
                        <a:pt x="19" y="19"/>
                      </a:lnTo>
                      <a:lnTo>
                        <a:pt x="19" y="16"/>
                      </a:lnTo>
                      <a:lnTo>
                        <a:pt x="16" y="13"/>
                      </a:lnTo>
                      <a:lnTo>
                        <a:pt x="13" y="8"/>
                      </a:lnTo>
                      <a:lnTo>
                        <a:pt x="11" y="5"/>
                      </a:lnTo>
                      <a:lnTo>
                        <a:pt x="8" y="3"/>
                      </a:lnTo>
                      <a:lnTo>
                        <a:pt x="6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22" name="Freeform 495"/>
                <p:cNvSpPr>
                  <a:spLocks/>
                </p:cNvSpPr>
                <p:nvPr/>
              </p:nvSpPr>
              <p:spPr bwMode="auto">
                <a:xfrm>
                  <a:off x="3916" y="2300"/>
                  <a:ext cx="251" cy="10"/>
                </a:xfrm>
                <a:custGeom>
                  <a:avLst/>
                  <a:gdLst>
                    <a:gd name="T0" fmla="*/ 0 w 251"/>
                    <a:gd name="T1" fmla="*/ 10 h 10"/>
                    <a:gd name="T2" fmla="*/ 0 w 251"/>
                    <a:gd name="T3" fmla="*/ 10 h 10"/>
                    <a:gd name="T4" fmla="*/ 32 w 251"/>
                    <a:gd name="T5" fmla="*/ 7 h 10"/>
                    <a:gd name="T6" fmla="*/ 63 w 251"/>
                    <a:gd name="T7" fmla="*/ 5 h 10"/>
                    <a:gd name="T8" fmla="*/ 94 w 251"/>
                    <a:gd name="T9" fmla="*/ 5 h 10"/>
                    <a:gd name="T10" fmla="*/ 126 w 251"/>
                    <a:gd name="T11" fmla="*/ 2 h 10"/>
                    <a:gd name="T12" fmla="*/ 157 w 251"/>
                    <a:gd name="T13" fmla="*/ 2 h 10"/>
                    <a:gd name="T14" fmla="*/ 189 w 251"/>
                    <a:gd name="T15" fmla="*/ 2 h 10"/>
                    <a:gd name="T16" fmla="*/ 220 w 251"/>
                    <a:gd name="T17" fmla="*/ 5 h 10"/>
                    <a:gd name="T18" fmla="*/ 251 w 251"/>
                    <a:gd name="T19" fmla="*/ 7 h 10"/>
                    <a:gd name="T20" fmla="*/ 251 w 251"/>
                    <a:gd name="T21" fmla="*/ 2 h 10"/>
                    <a:gd name="T22" fmla="*/ 220 w 251"/>
                    <a:gd name="T23" fmla="*/ 2 h 10"/>
                    <a:gd name="T24" fmla="*/ 189 w 251"/>
                    <a:gd name="T25" fmla="*/ 0 h 10"/>
                    <a:gd name="T26" fmla="*/ 157 w 251"/>
                    <a:gd name="T27" fmla="*/ 0 h 10"/>
                    <a:gd name="T28" fmla="*/ 126 w 251"/>
                    <a:gd name="T29" fmla="*/ 0 h 10"/>
                    <a:gd name="T30" fmla="*/ 94 w 251"/>
                    <a:gd name="T31" fmla="*/ 0 h 10"/>
                    <a:gd name="T32" fmla="*/ 63 w 251"/>
                    <a:gd name="T33" fmla="*/ 2 h 10"/>
                    <a:gd name="T34" fmla="*/ 32 w 251"/>
                    <a:gd name="T35" fmla="*/ 5 h 10"/>
                    <a:gd name="T36" fmla="*/ 0 w 251"/>
                    <a:gd name="T37" fmla="*/ 7 h 10"/>
                    <a:gd name="T38" fmla="*/ 0 w 251"/>
                    <a:gd name="T39" fmla="*/ 7 h 10"/>
                    <a:gd name="T40" fmla="*/ 0 w 251"/>
                    <a:gd name="T41" fmla="*/ 10 h 1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51"/>
                    <a:gd name="T64" fmla="*/ 0 h 10"/>
                    <a:gd name="T65" fmla="*/ 251 w 251"/>
                    <a:gd name="T66" fmla="*/ 10 h 1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51" h="10">
                      <a:moveTo>
                        <a:pt x="0" y="10"/>
                      </a:moveTo>
                      <a:lnTo>
                        <a:pt x="0" y="10"/>
                      </a:lnTo>
                      <a:lnTo>
                        <a:pt x="32" y="7"/>
                      </a:lnTo>
                      <a:lnTo>
                        <a:pt x="63" y="5"/>
                      </a:lnTo>
                      <a:lnTo>
                        <a:pt x="94" y="5"/>
                      </a:lnTo>
                      <a:lnTo>
                        <a:pt x="126" y="2"/>
                      </a:lnTo>
                      <a:lnTo>
                        <a:pt x="157" y="2"/>
                      </a:lnTo>
                      <a:lnTo>
                        <a:pt x="189" y="2"/>
                      </a:lnTo>
                      <a:lnTo>
                        <a:pt x="220" y="5"/>
                      </a:lnTo>
                      <a:lnTo>
                        <a:pt x="251" y="7"/>
                      </a:lnTo>
                      <a:lnTo>
                        <a:pt x="251" y="2"/>
                      </a:lnTo>
                      <a:lnTo>
                        <a:pt x="220" y="2"/>
                      </a:lnTo>
                      <a:lnTo>
                        <a:pt x="189" y="0"/>
                      </a:lnTo>
                      <a:lnTo>
                        <a:pt x="157" y="0"/>
                      </a:lnTo>
                      <a:lnTo>
                        <a:pt x="126" y="0"/>
                      </a:lnTo>
                      <a:lnTo>
                        <a:pt x="94" y="0"/>
                      </a:lnTo>
                      <a:lnTo>
                        <a:pt x="63" y="2"/>
                      </a:lnTo>
                      <a:lnTo>
                        <a:pt x="32" y="5"/>
                      </a:lnTo>
                      <a:lnTo>
                        <a:pt x="0" y="7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23" name="Freeform 496"/>
                <p:cNvSpPr>
                  <a:spLocks/>
                </p:cNvSpPr>
                <p:nvPr/>
              </p:nvSpPr>
              <p:spPr bwMode="auto">
                <a:xfrm>
                  <a:off x="3955" y="2310"/>
                  <a:ext cx="155" cy="50"/>
                </a:xfrm>
                <a:custGeom>
                  <a:avLst/>
                  <a:gdLst>
                    <a:gd name="T0" fmla="*/ 76 w 155"/>
                    <a:gd name="T1" fmla="*/ 0 h 50"/>
                    <a:gd name="T2" fmla="*/ 105 w 155"/>
                    <a:gd name="T3" fmla="*/ 3 h 50"/>
                    <a:gd name="T4" fmla="*/ 131 w 155"/>
                    <a:gd name="T5" fmla="*/ 8 h 50"/>
                    <a:gd name="T6" fmla="*/ 142 w 155"/>
                    <a:gd name="T7" fmla="*/ 11 h 50"/>
                    <a:gd name="T8" fmla="*/ 150 w 155"/>
                    <a:gd name="T9" fmla="*/ 16 h 50"/>
                    <a:gd name="T10" fmla="*/ 152 w 155"/>
                    <a:gd name="T11" fmla="*/ 21 h 50"/>
                    <a:gd name="T12" fmla="*/ 155 w 155"/>
                    <a:gd name="T13" fmla="*/ 26 h 50"/>
                    <a:gd name="T14" fmla="*/ 152 w 155"/>
                    <a:gd name="T15" fmla="*/ 32 h 50"/>
                    <a:gd name="T16" fmla="*/ 150 w 155"/>
                    <a:gd name="T17" fmla="*/ 37 h 50"/>
                    <a:gd name="T18" fmla="*/ 142 w 155"/>
                    <a:gd name="T19" fmla="*/ 39 h 50"/>
                    <a:gd name="T20" fmla="*/ 131 w 155"/>
                    <a:gd name="T21" fmla="*/ 42 h 50"/>
                    <a:gd name="T22" fmla="*/ 105 w 155"/>
                    <a:gd name="T23" fmla="*/ 47 h 50"/>
                    <a:gd name="T24" fmla="*/ 76 w 155"/>
                    <a:gd name="T25" fmla="*/ 50 h 50"/>
                    <a:gd name="T26" fmla="*/ 48 w 155"/>
                    <a:gd name="T27" fmla="*/ 47 h 50"/>
                    <a:gd name="T28" fmla="*/ 24 w 155"/>
                    <a:gd name="T29" fmla="*/ 42 h 50"/>
                    <a:gd name="T30" fmla="*/ 6 w 155"/>
                    <a:gd name="T31" fmla="*/ 37 h 50"/>
                    <a:gd name="T32" fmla="*/ 3 w 155"/>
                    <a:gd name="T33" fmla="*/ 32 h 50"/>
                    <a:gd name="T34" fmla="*/ 0 w 155"/>
                    <a:gd name="T35" fmla="*/ 26 h 50"/>
                    <a:gd name="T36" fmla="*/ 3 w 155"/>
                    <a:gd name="T37" fmla="*/ 21 h 50"/>
                    <a:gd name="T38" fmla="*/ 6 w 155"/>
                    <a:gd name="T39" fmla="*/ 16 h 50"/>
                    <a:gd name="T40" fmla="*/ 24 w 155"/>
                    <a:gd name="T41" fmla="*/ 8 h 50"/>
                    <a:gd name="T42" fmla="*/ 48 w 155"/>
                    <a:gd name="T43" fmla="*/ 3 h 50"/>
                    <a:gd name="T44" fmla="*/ 76 w 155"/>
                    <a:gd name="T45" fmla="*/ 0 h 50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155"/>
                    <a:gd name="T70" fmla="*/ 0 h 50"/>
                    <a:gd name="T71" fmla="*/ 155 w 155"/>
                    <a:gd name="T72" fmla="*/ 50 h 50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155" h="50">
                      <a:moveTo>
                        <a:pt x="76" y="0"/>
                      </a:moveTo>
                      <a:lnTo>
                        <a:pt x="105" y="3"/>
                      </a:lnTo>
                      <a:lnTo>
                        <a:pt x="131" y="8"/>
                      </a:lnTo>
                      <a:lnTo>
                        <a:pt x="142" y="11"/>
                      </a:lnTo>
                      <a:lnTo>
                        <a:pt x="150" y="16"/>
                      </a:lnTo>
                      <a:lnTo>
                        <a:pt x="152" y="21"/>
                      </a:lnTo>
                      <a:lnTo>
                        <a:pt x="155" y="26"/>
                      </a:lnTo>
                      <a:lnTo>
                        <a:pt x="152" y="32"/>
                      </a:lnTo>
                      <a:lnTo>
                        <a:pt x="150" y="37"/>
                      </a:lnTo>
                      <a:lnTo>
                        <a:pt x="142" y="39"/>
                      </a:lnTo>
                      <a:lnTo>
                        <a:pt x="131" y="42"/>
                      </a:lnTo>
                      <a:lnTo>
                        <a:pt x="105" y="47"/>
                      </a:lnTo>
                      <a:lnTo>
                        <a:pt x="76" y="50"/>
                      </a:lnTo>
                      <a:lnTo>
                        <a:pt x="48" y="47"/>
                      </a:lnTo>
                      <a:lnTo>
                        <a:pt x="24" y="42"/>
                      </a:lnTo>
                      <a:lnTo>
                        <a:pt x="6" y="37"/>
                      </a:lnTo>
                      <a:lnTo>
                        <a:pt x="3" y="32"/>
                      </a:lnTo>
                      <a:lnTo>
                        <a:pt x="0" y="26"/>
                      </a:lnTo>
                      <a:lnTo>
                        <a:pt x="3" y="21"/>
                      </a:lnTo>
                      <a:lnTo>
                        <a:pt x="6" y="16"/>
                      </a:lnTo>
                      <a:lnTo>
                        <a:pt x="24" y="8"/>
                      </a:lnTo>
                      <a:lnTo>
                        <a:pt x="48" y="3"/>
                      </a:lnTo>
                      <a:lnTo>
                        <a:pt x="76" y="0"/>
                      </a:lnTo>
                      <a:close/>
                    </a:path>
                  </a:pathLst>
                </a:custGeom>
                <a:solidFill>
                  <a:srgbClr val="606E85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24" name="Freeform 497"/>
                <p:cNvSpPr>
                  <a:spLocks/>
                </p:cNvSpPr>
                <p:nvPr/>
              </p:nvSpPr>
              <p:spPr bwMode="auto">
                <a:xfrm>
                  <a:off x="3911" y="2114"/>
                  <a:ext cx="254" cy="233"/>
                </a:xfrm>
                <a:custGeom>
                  <a:avLst/>
                  <a:gdLst>
                    <a:gd name="T0" fmla="*/ 8 w 254"/>
                    <a:gd name="T1" fmla="*/ 191 h 233"/>
                    <a:gd name="T2" fmla="*/ 3 w 254"/>
                    <a:gd name="T3" fmla="*/ 154 h 233"/>
                    <a:gd name="T4" fmla="*/ 0 w 254"/>
                    <a:gd name="T5" fmla="*/ 115 h 233"/>
                    <a:gd name="T6" fmla="*/ 0 w 254"/>
                    <a:gd name="T7" fmla="*/ 39 h 233"/>
                    <a:gd name="T8" fmla="*/ 3 w 254"/>
                    <a:gd name="T9" fmla="*/ 23 h 233"/>
                    <a:gd name="T10" fmla="*/ 8 w 254"/>
                    <a:gd name="T11" fmla="*/ 15 h 233"/>
                    <a:gd name="T12" fmla="*/ 13 w 254"/>
                    <a:gd name="T13" fmla="*/ 13 h 233"/>
                    <a:gd name="T14" fmla="*/ 39 w 254"/>
                    <a:gd name="T15" fmla="*/ 7 h 233"/>
                    <a:gd name="T16" fmla="*/ 65 w 254"/>
                    <a:gd name="T17" fmla="*/ 2 h 233"/>
                    <a:gd name="T18" fmla="*/ 120 w 254"/>
                    <a:gd name="T19" fmla="*/ 0 h 233"/>
                    <a:gd name="T20" fmla="*/ 178 w 254"/>
                    <a:gd name="T21" fmla="*/ 0 h 233"/>
                    <a:gd name="T22" fmla="*/ 204 w 254"/>
                    <a:gd name="T23" fmla="*/ 2 h 233"/>
                    <a:gd name="T24" fmla="*/ 233 w 254"/>
                    <a:gd name="T25" fmla="*/ 7 h 233"/>
                    <a:gd name="T26" fmla="*/ 241 w 254"/>
                    <a:gd name="T27" fmla="*/ 13 h 233"/>
                    <a:gd name="T28" fmla="*/ 248 w 254"/>
                    <a:gd name="T29" fmla="*/ 21 h 233"/>
                    <a:gd name="T30" fmla="*/ 254 w 254"/>
                    <a:gd name="T31" fmla="*/ 39 h 233"/>
                    <a:gd name="T32" fmla="*/ 254 w 254"/>
                    <a:gd name="T33" fmla="*/ 65 h 233"/>
                    <a:gd name="T34" fmla="*/ 254 w 254"/>
                    <a:gd name="T35" fmla="*/ 91 h 233"/>
                    <a:gd name="T36" fmla="*/ 248 w 254"/>
                    <a:gd name="T37" fmla="*/ 146 h 233"/>
                    <a:gd name="T38" fmla="*/ 246 w 254"/>
                    <a:gd name="T39" fmla="*/ 178 h 233"/>
                    <a:gd name="T40" fmla="*/ 241 w 254"/>
                    <a:gd name="T41" fmla="*/ 193 h 233"/>
                    <a:gd name="T42" fmla="*/ 235 w 254"/>
                    <a:gd name="T43" fmla="*/ 207 h 233"/>
                    <a:gd name="T44" fmla="*/ 220 w 254"/>
                    <a:gd name="T45" fmla="*/ 225 h 233"/>
                    <a:gd name="T46" fmla="*/ 212 w 254"/>
                    <a:gd name="T47" fmla="*/ 230 h 233"/>
                    <a:gd name="T48" fmla="*/ 201 w 254"/>
                    <a:gd name="T49" fmla="*/ 233 h 233"/>
                    <a:gd name="T50" fmla="*/ 120 w 254"/>
                    <a:gd name="T51" fmla="*/ 233 h 233"/>
                    <a:gd name="T52" fmla="*/ 78 w 254"/>
                    <a:gd name="T53" fmla="*/ 230 h 233"/>
                    <a:gd name="T54" fmla="*/ 37 w 254"/>
                    <a:gd name="T55" fmla="*/ 225 h 233"/>
                    <a:gd name="T56" fmla="*/ 26 w 254"/>
                    <a:gd name="T57" fmla="*/ 220 h 233"/>
                    <a:gd name="T58" fmla="*/ 18 w 254"/>
                    <a:gd name="T59" fmla="*/ 212 h 233"/>
                    <a:gd name="T60" fmla="*/ 10 w 254"/>
                    <a:gd name="T61" fmla="*/ 201 h 233"/>
                    <a:gd name="T62" fmla="*/ 8 w 254"/>
                    <a:gd name="T63" fmla="*/ 191 h 233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254"/>
                    <a:gd name="T97" fmla="*/ 0 h 233"/>
                    <a:gd name="T98" fmla="*/ 254 w 254"/>
                    <a:gd name="T99" fmla="*/ 233 h 233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254" h="233">
                      <a:moveTo>
                        <a:pt x="8" y="191"/>
                      </a:moveTo>
                      <a:lnTo>
                        <a:pt x="3" y="154"/>
                      </a:lnTo>
                      <a:lnTo>
                        <a:pt x="0" y="115"/>
                      </a:lnTo>
                      <a:lnTo>
                        <a:pt x="0" y="39"/>
                      </a:lnTo>
                      <a:lnTo>
                        <a:pt x="3" y="23"/>
                      </a:lnTo>
                      <a:lnTo>
                        <a:pt x="8" y="15"/>
                      </a:lnTo>
                      <a:lnTo>
                        <a:pt x="13" y="13"/>
                      </a:lnTo>
                      <a:lnTo>
                        <a:pt x="39" y="7"/>
                      </a:lnTo>
                      <a:lnTo>
                        <a:pt x="65" y="2"/>
                      </a:lnTo>
                      <a:lnTo>
                        <a:pt x="120" y="0"/>
                      </a:lnTo>
                      <a:lnTo>
                        <a:pt x="178" y="0"/>
                      </a:lnTo>
                      <a:lnTo>
                        <a:pt x="204" y="2"/>
                      </a:lnTo>
                      <a:lnTo>
                        <a:pt x="233" y="7"/>
                      </a:lnTo>
                      <a:lnTo>
                        <a:pt x="241" y="13"/>
                      </a:lnTo>
                      <a:lnTo>
                        <a:pt x="248" y="21"/>
                      </a:lnTo>
                      <a:lnTo>
                        <a:pt x="254" y="39"/>
                      </a:lnTo>
                      <a:lnTo>
                        <a:pt x="254" y="65"/>
                      </a:lnTo>
                      <a:lnTo>
                        <a:pt x="254" y="91"/>
                      </a:lnTo>
                      <a:lnTo>
                        <a:pt x="248" y="146"/>
                      </a:lnTo>
                      <a:lnTo>
                        <a:pt x="246" y="178"/>
                      </a:lnTo>
                      <a:lnTo>
                        <a:pt x="241" y="193"/>
                      </a:lnTo>
                      <a:lnTo>
                        <a:pt x="235" y="207"/>
                      </a:lnTo>
                      <a:lnTo>
                        <a:pt x="220" y="225"/>
                      </a:lnTo>
                      <a:lnTo>
                        <a:pt x="212" y="230"/>
                      </a:lnTo>
                      <a:lnTo>
                        <a:pt x="201" y="233"/>
                      </a:lnTo>
                      <a:lnTo>
                        <a:pt x="120" y="233"/>
                      </a:lnTo>
                      <a:lnTo>
                        <a:pt x="78" y="230"/>
                      </a:lnTo>
                      <a:lnTo>
                        <a:pt x="37" y="225"/>
                      </a:lnTo>
                      <a:lnTo>
                        <a:pt x="26" y="220"/>
                      </a:lnTo>
                      <a:lnTo>
                        <a:pt x="18" y="212"/>
                      </a:lnTo>
                      <a:lnTo>
                        <a:pt x="10" y="201"/>
                      </a:lnTo>
                      <a:lnTo>
                        <a:pt x="8" y="191"/>
                      </a:lnTo>
                      <a:close/>
                    </a:path>
                  </a:pathLst>
                </a:custGeom>
                <a:solidFill>
                  <a:srgbClr val="92ADBE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25" name="Freeform 498"/>
                <p:cNvSpPr>
                  <a:spLocks/>
                </p:cNvSpPr>
                <p:nvPr/>
              </p:nvSpPr>
              <p:spPr bwMode="auto">
                <a:xfrm>
                  <a:off x="3924" y="2137"/>
                  <a:ext cx="228" cy="170"/>
                </a:xfrm>
                <a:custGeom>
                  <a:avLst/>
                  <a:gdLst>
                    <a:gd name="T0" fmla="*/ 8 w 228"/>
                    <a:gd name="T1" fmla="*/ 139 h 170"/>
                    <a:gd name="T2" fmla="*/ 3 w 228"/>
                    <a:gd name="T3" fmla="*/ 113 h 170"/>
                    <a:gd name="T4" fmla="*/ 0 w 228"/>
                    <a:gd name="T5" fmla="*/ 84 h 170"/>
                    <a:gd name="T6" fmla="*/ 0 w 228"/>
                    <a:gd name="T7" fmla="*/ 29 h 170"/>
                    <a:gd name="T8" fmla="*/ 3 w 228"/>
                    <a:gd name="T9" fmla="*/ 19 h 170"/>
                    <a:gd name="T10" fmla="*/ 11 w 228"/>
                    <a:gd name="T11" fmla="*/ 11 h 170"/>
                    <a:gd name="T12" fmla="*/ 34 w 228"/>
                    <a:gd name="T13" fmla="*/ 5 h 170"/>
                    <a:gd name="T14" fmla="*/ 60 w 228"/>
                    <a:gd name="T15" fmla="*/ 3 h 170"/>
                    <a:gd name="T16" fmla="*/ 107 w 228"/>
                    <a:gd name="T17" fmla="*/ 0 h 170"/>
                    <a:gd name="T18" fmla="*/ 160 w 228"/>
                    <a:gd name="T19" fmla="*/ 0 h 170"/>
                    <a:gd name="T20" fmla="*/ 209 w 228"/>
                    <a:gd name="T21" fmla="*/ 5 h 170"/>
                    <a:gd name="T22" fmla="*/ 217 w 228"/>
                    <a:gd name="T23" fmla="*/ 8 h 170"/>
                    <a:gd name="T24" fmla="*/ 222 w 228"/>
                    <a:gd name="T25" fmla="*/ 16 h 170"/>
                    <a:gd name="T26" fmla="*/ 228 w 228"/>
                    <a:gd name="T27" fmla="*/ 29 h 170"/>
                    <a:gd name="T28" fmla="*/ 228 w 228"/>
                    <a:gd name="T29" fmla="*/ 50 h 170"/>
                    <a:gd name="T30" fmla="*/ 228 w 228"/>
                    <a:gd name="T31" fmla="*/ 68 h 170"/>
                    <a:gd name="T32" fmla="*/ 222 w 228"/>
                    <a:gd name="T33" fmla="*/ 108 h 170"/>
                    <a:gd name="T34" fmla="*/ 220 w 228"/>
                    <a:gd name="T35" fmla="*/ 131 h 170"/>
                    <a:gd name="T36" fmla="*/ 217 w 228"/>
                    <a:gd name="T37" fmla="*/ 142 h 170"/>
                    <a:gd name="T38" fmla="*/ 212 w 228"/>
                    <a:gd name="T39" fmla="*/ 152 h 170"/>
                    <a:gd name="T40" fmla="*/ 196 w 228"/>
                    <a:gd name="T41" fmla="*/ 163 h 170"/>
                    <a:gd name="T42" fmla="*/ 188 w 228"/>
                    <a:gd name="T43" fmla="*/ 168 h 170"/>
                    <a:gd name="T44" fmla="*/ 181 w 228"/>
                    <a:gd name="T45" fmla="*/ 168 h 170"/>
                    <a:gd name="T46" fmla="*/ 144 w 228"/>
                    <a:gd name="T47" fmla="*/ 170 h 170"/>
                    <a:gd name="T48" fmla="*/ 107 w 228"/>
                    <a:gd name="T49" fmla="*/ 170 h 170"/>
                    <a:gd name="T50" fmla="*/ 34 w 228"/>
                    <a:gd name="T51" fmla="*/ 163 h 170"/>
                    <a:gd name="T52" fmla="*/ 26 w 228"/>
                    <a:gd name="T53" fmla="*/ 160 h 170"/>
                    <a:gd name="T54" fmla="*/ 18 w 228"/>
                    <a:gd name="T55" fmla="*/ 155 h 170"/>
                    <a:gd name="T56" fmla="*/ 11 w 228"/>
                    <a:gd name="T57" fmla="*/ 147 h 170"/>
                    <a:gd name="T58" fmla="*/ 8 w 228"/>
                    <a:gd name="T59" fmla="*/ 139 h 170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w 228"/>
                    <a:gd name="T91" fmla="*/ 0 h 170"/>
                    <a:gd name="T92" fmla="*/ 228 w 228"/>
                    <a:gd name="T93" fmla="*/ 170 h 170"/>
                  </a:gdLst>
                  <a:ahLst/>
                  <a:cxnLst>
                    <a:cxn ang="T60">
                      <a:pos x="T0" y="T1"/>
                    </a:cxn>
                    <a:cxn ang="T61">
                      <a:pos x="T2" y="T3"/>
                    </a:cxn>
                    <a:cxn ang="T62">
                      <a:pos x="T4" y="T5"/>
                    </a:cxn>
                    <a:cxn ang="T63">
                      <a:pos x="T6" y="T7"/>
                    </a:cxn>
                    <a:cxn ang="T64">
                      <a:pos x="T8" y="T9"/>
                    </a:cxn>
                    <a:cxn ang="T65">
                      <a:pos x="T10" y="T11"/>
                    </a:cxn>
                    <a:cxn ang="T66">
                      <a:pos x="T12" y="T13"/>
                    </a:cxn>
                    <a:cxn ang="T67">
                      <a:pos x="T14" y="T15"/>
                    </a:cxn>
                    <a:cxn ang="T68">
                      <a:pos x="T16" y="T17"/>
                    </a:cxn>
                    <a:cxn ang="T69">
                      <a:pos x="T18" y="T19"/>
                    </a:cxn>
                    <a:cxn ang="T70">
                      <a:pos x="T20" y="T21"/>
                    </a:cxn>
                    <a:cxn ang="T71">
                      <a:pos x="T22" y="T23"/>
                    </a:cxn>
                    <a:cxn ang="T72">
                      <a:pos x="T24" y="T25"/>
                    </a:cxn>
                    <a:cxn ang="T73">
                      <a:pos x="T26" y="T27"/>
                    </a:cxn>
                    <a:cxn ang="T74">
                      <a:pos x="T28" y="T29"/>
                    </a:cxn>
                    <a:cxn ang="T75">
                      <a:pos x="T30" y="T31"/>
                    </a:cxn>
                    <a:cxn ang="T76">
                      <a:pos x="T32" y="T33"/>
                    </a:cxn>
                    <a:cxn ang="T77">
                      <a:pos x="T34" y="T35"/>
                    </a:cxn>
                    <a:cxn ang="T78">
                      <a:pos x="T36" y="T37"/>
                    </a:cxn>
                    <a:cxn ang="T79">
                      <a:pos x="T38" y="T39"/>
                    </a:cxn>
                    <a:cxn ang="T80">
                      <a:pos x="T40" y="T41"/>
                    </a:cxn>
                    <a:cxn ang="T81">
                      <a:pos x="T42" y="T43"/>
                    </a:cxn>
                    <a:cxn ang="T82">
                      <a:pos x="T44" y="T45"/>
                    </a:cxn>
                    <a:cxn ang="T83">
                      <a:pos x="T46" y="T47"/>
                    </a:cxn>
                    <a:cxn ang="T84">
                      <a:pos x="T48" y="T49"/>
                    </a:cxn>
                    <a:cxn ang="T85">
                      <a:pos x="T50" y="T51"/>
                    </a:cxn>
                    <a:cxn ang="T86">
                      <a:pos x="T52" y="T53"/>
                    </a:cxn>
                    <a:cxn ang="T87">
                      <a:pos x="T54" y="T55"/>
                    </a:cxn>
                    <a:cxn ang="T88">
                      <a:pos x="T56" y="T57"/>
                    </a:cxn>
                    <a:cxn ang="T89">
                      <a:pos x="T58" y="T59"/>
                    </a:cxn>
                  </a:cxnLst>
                  <a:rect l="T90" t="T91" r="T92" b="T93"/>
                  <a:pathLst>
                    <a:path w="228" h="170">
                      <a:moveTo>
                        <a:pt x="8" y="139"/>
                      </a:moveTo>
                      <a:lnTo>
                        <a:pt x="3" y="113"/>
                      </a:lnTo>
                      <a:lnTo>
                        <a:pt x="0" y="84"/>
                      </a:lnTo>
                      <a:lnTo>
                        <a:pt x="0" y="29"/>
                      </a:lnTo>
                      <a:lnTo>
                        <a:pt x="3" y="19"/>
                      </a:lnTo>
                      <a:lnTo>
                        <a:pt x="11" y="11"/>
                      </a:lnTo>
                      <a:lnTo>
                        <a:pt x="34" y="5"/>
                      </a:lnTo>
                      <a:lnTo>
                        <a:pt x="60" y="3"/>
                      </a:lnTo>
                      <a:lnTo>
                        <a:pt x="107" y="0"/>
                      </a:lnTo>
                      <a:lnTo>
                        <a:pt x="160" y="0"/>
                      </a:lnTo>
                      <a:lnTo>
                        <a:pt x="209" y="5"/>
                      </a:lnTo>
                      <a:lnTo>
                        <a:pt x="217" y="8"/>
                      </a:lnTo>
                      <a:lnTo>
                        <a:pt x="222" y="16"/>
                      </a:lnTo>
                      <a:lnTo>
                        <a:pt x="228" y="29"/>
                      </a:lnTo>
                      <a:lnTo>
                        <a:pt x="228" y="50"/>
                      </a:lnTo>
                      <a:lnTo>
                        <a:pt x="228" y="68"/>
                      </a:lnTo>
                      <a:lnTo>
                        <a:pt x="222" y="108"/>
                      </a:lnTo>
                      <a:lnTo>
                        <a:pt x="220" y="131"/>
                      </a:lnTo>
                      <a:lnTo>
                        <a:pt x="217" y="142"/>
                      </a:lnTo>
                      <a:lnTo>
                        <a:pt x="212" y="152"/>
                      </a:lnTo>
                      <a:lnTo>
                        <a:pt x="196" y="163"/>
                      </a:lnTo>
                      <a:lnTo>
                        <a:pt x="188" y="168"/>
                      </a:lnTo>
                      <a:lnTo>
                        <a:pt x="181" y="168"/>
                      </a:lnTo>
                      <a:lnTo>
                        <a:pt x="144" y="170"/>
                      </a:lnTo>
                      <a:lnTo>
                        <a:pt x="107" y="170"/>
                      </a:lnTo>
                      <a:lnTo>
                        <a:pt x="34" y="163"/>
                      </a:lnTo>
                      <a:lnTo>
                        <a:pt x="26" y="160"/>
                      </a:lnTo>
                      <a:lnTo>
                        <a:pt x="18" y="155"/>
                      </a:lnTo>
                      <a:lnTo>
                        <a:pt x="11" y="147"/>
                      </a:lnTo>
                      <a:lnTo>
                        <a:pt x="8" y="13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26" name="Freeform 499"/>
                <p:cNvSpPr>
                  <a:spLocks/>
                </p:cNvSpPr>
                <p:nvPr/>
              </p:nvSpPr>
              <p:spPr bwMode="auto">
                <a:xfrm>
                  <a:off x="4044" y="2321"/>
                  <a:ext cx="19" cy="10"/>
                </a:xfrm>
                <a:custGeom>
                  <a:avLst/>
                  <a:gdLst>
                    <a:gd name="T0" fmla="*/ 11 w 19"/>
                    <a:gd name="T1" fmla="*/ 0 h 10"/>
                    <a:gd name="T2" fmla="*/ 16 w 19"/>
                    <a:gd name="T3" fmla="*/ 2 h 10"/>
                    <a:gd name="T4" fmla="*/ 19 w 19"/>
                    <a:gd name="T5" fmla="*/ 5 h 10"/>
                    <a:gd name="T6" fmla="*/ 16 w 19"/>
                    <a:gd name="T7" fmla="*/ 7 h 10"/>
                    <a:gd name="T8" fmla="*/ 11 w 19"/>
                    <a:gd name="T9" fmla="*/ 10 h 10"/>
                    <a:gd name="T10" fmla="*/ 3 w 19"/>
                    <a:gd name="T11" fmla="*/ 7 h 10"/>
                    <a:gd name="T12" fmla="*/ 0 w 19"/>
                    <a:gd name="T13" fmla="*/ 5 h 10"/>
                    <a:gd name="T14" fmla="*/ 3 w 19"/>
                    <a:gd name="T15" fmla="*/ 2 h 10"/>
                    <a:gd name="T16" fmla="*/ 11 w 19"/>
                    <a:gd name="T17" fmla="*/ 0 h 1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9"/>
                    <a:gd name="T28" fmla="*/ 0 h 10"/>
                    <a:gd name="T29" fmla="*/ 19 w 19"/>
                    <a:gd name="T30" fmla="*/ 10 h 10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9" h="10">
                      <a:moveTo>
                        <a:pt x="11" y="0"/>
                      </a:moveTo>
                      <a:lnTo>
                        <a:pt x="16" y="2"/>
                      </a:lnTo>
                      <a:lnTo>
                        <a:pt x="19" y="5"/>
                      </a:lnTo>
                      <a:lnTo>
                        <a:pt x="16" y="7"/>
                      </a:lnTo>
                      <a:lnTo>
                        <a:pt x="11" y="10"/>
                      </a:lnTo>
                      <a:lnTo>
                        <a:pt x="3" y="7"/>
                      </a:lnTo>
                      <a:lnTo>
                        <a:pt x="0" y="5"/>
                      </a:lnTo>
                      <a:lnTo>
                        <a:pt x="3" y="2"/>
                      </a:lnTo>
                      <a:lnTo>
                        <a:pt x="11" y="0"/>
                      </a:lnTo>
                      <a:close/>
                    </a:path>
                  </a:pathLst>
                </a:custGeom>
                <a:solidFill>
                  <a:srgbClr val="FDFA00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27" name="Freeform 500"/>
                <p:cNvSpPr>
                  <a:spLocks/>
                </p:cNvSpPr>
                <p:nvPr/>
              </p:nvSpPr>
              <p:spPr bwMode="auto">
                <a:xfrm>
                  <a:off x="4071" y="2321"/>
                  <a:ext cx="18" cy="10"/>
                </a:xfrm>
                <a:custGeom>
                  <a:avLst/>
                  <a:gdLst>
                    <a:gd name="T0" fmla="*/ 10 w 18"/>
                    <a:gd name="T1" fmla="*/ 0 h 10"/>
                    <a:gd name="T2" fmla="*/ 15 w 18"/>
                    <a:gd name="T3" fmla="*/ 2 h 10"/>
                    <a:gd name="T4" fmla="*/ 18 w 18"/>
                    <a:gd name="T5" fmla="*/ 5 h 10"/>
                    <a:gd name="T6" fmla="*/ 15 w 18"/>
                    <a:gd name="T7" fmla="*/ 7 h 10"/>
                    <a:gd name="T8" fmla="*/ 10 w 18"/>
                    <a:gd name="T9" fmla="*/ 10 h 10"/>
                    <a:gd name="T10" fmla="*/ 2 w 18"/>
                    <a:gd name="T11" fmla="*/ 7 h 10"/>
                    <a:gd name="T12" fmla="*/ 0 w 18"/>
                    <a:gd name="T13" fmla="*/ 5 h 10"/>
                    <a:gd name="T14" fmla="*/ 2 w 18"/>
                    <a:gd name="T15" fmla="*/ 2 h 10"/>
                    <a:gd name="T16" fmla="*/ 10 w 18"/>
                    <a:gd name="T17" fmla="*/ 0 h 1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"/>
                    <a:gd name="T28" fmla="*/ 0 h 10"/>
                    <a:gd name="T29" fmla="*/ 18 w 18"/>
                    <a:gd name="T30" fmla="*/ 10 h 10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" h="10">
                      <a:moveTo>
                        <a:pt x="10" y="0"/>
                      </a:moveTo>
                      <a:lnTo>
                        <a:pt x="15" y="2"/>
                      </a:lnTo>
                      <a:lnTo>
                        <a:pt x="18" y="5"/>
                      </a:lnTo>
                      <a:lnTo>
                        <a:pt x="15" y="7"/>
                      </a:lnTo>
                      <a:lnTo>
                        <a:pt x="10" y="10"/>
                      </a:lnTo>
                      <a:lnTo>
                        <a:pt x="2" y="7"/>
                      </a:lnTo>
                      <a:lnTo>
                        <a:pt x="0" y="5"/>
                      </a:lnTo>
                      <a:lnTo>
                        <a:pt x="2" y="2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0089E0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28" name="Freeform 501"/>
                <p:cNvSpPr>
                  <a:spLocks/>
                </p:cNvSpPr>
                <p:nvPr/>
              </p:nvSpPr>
              <p:spPr bwMode="auto">
                <a:xfrm>
                  <a:off x="4097" y="2321"/>
                  <a:ext cx="18" cy="10"/>
                </a:xfrm>
                <a:custGeom>
                  <a:avLst/>
                  <a:gdLst>
                    <a:gd name="T0" fmla="*/ 8 w 18"/>
                    <a:gd name="T1" fmla="*/ 0 h 10"/>
                    <a:gd name="T2" fmla="*/ 15 w 18"/>
                    <a:gd name="T3" fmla="*/ 2 h 10"/>
                    <a:gd name="T4" fmla="*/ 18 w 18"/>
                    <a:gd name="T5" fmla="*/ 5 h 10"/>
                    <a:gd name="T6" fmla="*/ 15 w 18"/>
                    <a:gd name="T7" fmla="*/ 7 h 10"/>
                    <a:gd name="T8" fmla="*/ 8 w 18"/>
                    <a:gd name="T9" fmla="*/ 10 h 10"/>
                    <a:gd name="T10" fmla="*/ 2 w 18"/>
                    <a:gd name="T11" fmla="*/ 7 h 10"/>
                    <a:gd name="T12" fmla="*/ 0 w 18"/>
                    <a:gd name="T13" fmla="*/ 5 h 10"/>
                    <a:gd name="T14" fmla="*/ 2 w 18"/>
                    <a:gd name="T15" fmla="*/ 2 h 10"/>
                    <a:gd name="T16" fmla="*/ 8 w 18"/>
                    <a:gd name="T17" fmla="*/ 0 h 1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"/>
                    <a:gd name="T28" fmla="*/ 0 h 10"/>
                    <a:gd name="T29" fmla="*/ 18 w 18"/>
                    <a:gd name="T30" fmla="*/ 10 h 10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" h="10">
                      <a:moveTo>
                        <a:pt x="8" y="0"/>
                      </a:moveTo>
                      <a:lnTo>
                        <a:pt x="15" y="2"/>
                      </a:lnTo>
                      <a:lnTo>
                        <a:pt x="18" y="5"/>
                      </a:lnTo>
                      <a:lnTo>
                        <a:pt x="15" y="7"/>
                      </a:lnTo>
                      <a:lnTo>
                        <a:pt x="8" y="10"/>
                      </a:lnTo>
                      <a:lnTo>
                        <a:pt x="2" y="7"/>
                      </a:lnTo>
                      <a:lnTo>
                        <a:pt x="0" y="5"/>
                      </a:lnTo>
                      <a:lnTo>
                        <a:pt x="2" y="2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0089E0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29" name="Freeform 502"/>
                <p:cNvSpPr>
                  <a:spLocks/>
                </p:cNvSpPr>
                <p:nvPr/>
              </p:nvSpPr>
              <p:spPr bwMode="auto">
                <a:xfrm>
                  <a:off x="3935" y="2148"/>
                  <a:ext cx="204" cy="152"/>
                </a:xfrm>
                <a:custGeom>
                  <a:avLst/>
                  <a:gdLst>
                    <a:gd name="T0" fmla="*/ 7 w 204"/>
                    <a:gd name="T1" fmla="*/ 123 h 152"/>
                    <a:gd name="T2" fmla="*/ 2 w 204"/>
                    <a:gd name="T3" fmla="*/ 99 h 152"/>
                    <a:gd name="T4" fmla="*/ 0 w 204"/>
                    <a:gd name="T5" fmla="*/ 73 h 152"/>
                    <a:gd name="T6" fmla="*/ 0 w 204"/>
                    <a:gd name="T7" fmla="*/ 23 h 152"/>
                    <a:gd name="T8" fmla="*/ 5 w 204"/>
                    <a:gd name="T9" fmla="*/ 13 h 152"/>
                    <a:gd name="T10" fmla="*/ 7 w 204"/>
                    <a:gd name="T11" fmla="*/ 10 h 152"/>
                    <a:gd name="T12" fmla="*/ 10 w 204"/>
                    <a:gd name="T13" fmla="*/ 8 h 152"/>
                    <a:gd name="T14" fmla="*/ 31 w 204"/>
                    <a:gd name="T15" fmla="*/ 2 h 152"/>
                    <a:gd name="T16" fmla="*/ 54 w 204"/>
                    <a:gd name="T17" fmla="*/ 0 h 152"/>
                    <a:gd name="T18" fmla="*/ 96 w 204"/>
                    <a:gd name="T19" fmla="*/ 0 h 152"/>
                    <a:gd name="T20" fmla="*/ 143 w 204"/>
                    <a:gd name="T21" fmla="*/ 0 h 152"/>
                    <a:gd name="T22" fmla="*/ 167 w 204"/>
                    <a:gd name="T23" fmla="*/ 0 h 152"/>
                    <a:gd name="T24" fmla="*/ 188 w 204"/>
                    <a:gd name="T25" fmla="*/ 5 h 152"/>
                    <a:gd name="T26" fmla="*/ 196 w 204"/>
                    <a:gd name="T27" fmla="*/ 8 h 152"/>
                    <a:gd name="T28" fmla="*/ 201 w 204"/>
                    <a:gd name="T29" fmla="*/ 10 h 152"/>
                    <a:gd name="T30" fmla="*/ 204 w 204"/>
                    <a:gd name="T31" fmla="*/ 23 h 152"/>
                    <a:gd name="T32" fmla="*/ 204 w 204"/>
                    <a:gd name="T33" fmla="*/ 60 h 152"/>
                    <a:gd name="T34" fmla="*/ 201 w 204"/>
                    <a:gd name="T35" fmla="*/ 94 h 152"/>
                    <a:gd name="T36" fmla="*/ 198 w 204"/>
                    <a:gd name="T37" fmla="*/ 115 h 152"/>
                    <a:gd name="T38" fmla="*/ 196 w 204"/>
                    <a:gd name="T39" fmla="*/ 125 h 152"/>
                    <a:gd name="T40" fmla="*/ 190 w 204"/>
                    <a:gd name="T41" fmla="*/ 133 h 152"/>
                    <a:gd name="T42" fmla="*/ 185 w 204"/>
                    <a:gd name="T43" fmla="*/ 138 h 152"/>
                    <a:gd name="T44" fmla="*/ 177 w 204"/>
                    <a:gd name="T45" fmla="*/ 144 h 152"/>
                    <a:gd name="T46" fmla="*/ 170 w 204"/>
                    <a:gd name="T47" fmla="*/ 149 h 152"/>
                    <a:gd name="T48" fmla="*/ 162 w 204"/>
                    <a:gd name="T49" fmla="*/ 149 h 152"/>
                    <a:gd name="T50" fmla="*/ 96 w 204"/>
                    <a:gd name="T51" fmla="*/ 152 h 152"/>
                    <a:gd name="T52" fmla="*/ 62 w 204"/>
                    <a:gd name="T53" fmla="*/ 149 h 152"/>
                    <a:gd name="T54" fmla="*/ 31 w 204"/>
                    <a:gd name="T55" fmla="*/ 144 h 152"/>
                    <a:gd name="T56" fmla="*/ 23 w 204"/>
                    <a:gd name="T57" fmla="*/ 141 h 152"/>
                    <a:gd name="T58" fmla="*/ 15 w 204"/>
                    <a:gd name="T59" fmla="*/ 138 h 152"/>
                    <a:gd name="T60" fmla="*/ 10 w 204"/>
                    <a:gd name="T61" fmla="*/ 131 h 152"/>
                    <a:gd name="T62" fmla="*/ 7 w 204"/>
                    <a:gd name="T63" fmla="*/ 123 h 152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204"/>
                    <a:gd name="T97" fmla="*/ 0 h 152"/>
                    <a:gd name="T98" fmla="*/ 204 w 204"/>
                    <a:gd name="T99" fmla="*/ 152 h 152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204" h="152">
                      <a:moveTo>
                        <a:pt x="7" y="123"/>
                      </a:moveTo>
                      <a:lnTo>
                        <a:pt x="2" y="99"/>
                      </a:lnTo>
                      <a:lnTo>
                        <a:pt x="0" y="73"/>
                      </a:lnTo>
                      <a:lnTo>
                        <a:pt x="0" y="23"/>
                      </a:lnTo>
                      <a:lnTo>
                        <a:pt x="5" y="13"/>
                      </a:lnTo>
                      <a:lnTo>
                        <a:pt x="7" y="10"/>
                      </a:lnTo>
                      <a:lnTo>
                        <a:pt x="10" y="8"/>
                      </a:lnTo>
                      <a:lnTo>
                        <a:pt x="31" y="2"/>
                      </a:lnTo>
                      <a:lnTo>
                        <a:pt x="54" y="0"/>
                      </a:lnTo>
                      <a:lnTo>
                        <a:pt x="96" y="0"/>
                      </a:lnTo>
                      <a:lnTo>
                        <a:pt x="143" y="0"/>
                      </a:lnTo>
                      <a:lnTo>
                        <a:pt x="167" y="0"/>
                      </a:lnTo>
                      <a:lnTo>
                        <a:pt x="188" y="5"/>
                      </a:lnTo>
                      <a:lnTo>
                        <a:pt x="196" y="8"/>
                      </a:lnTo>
                      <a:lnTo>
                        <a:pt x="201" y="10"/>
                      </a:lnTo>
                      <a:lnTo>
                        <a:pt x="204" y="23"/>
                      </a:lnTo>
                      <a:lnTo>
                        <a:pt x="204" y="60"/>
                      </a:lnTo>
                      <a:lnTo>
                        <a:pt x="201" y="94"/>
                      </a:lnTo>
                      <a:lnTo>
                        <a:pt x="198" y="115"/>
                      </a:lnTo>
                      <a:lnTo>
                        <a:pt x="196" y="125"/>
                      </a:lnTo>
                      <a:lnTo>
                        <a:pt x="190" y="133"/>
                      </a:lnTo>
                      <a:lnTo>
                        <a:pt x="185" y="138"/>
                      </a:lnTo>
                      <a:lnTo>
                        <a:pt x="177" y="144"/>
                      </a:lnTo>
                      <a:lnTo>
                        <a:pt x="170" y="149"/>
                      </a:lnTo>
                      <a:lnTo>
                        <a:pt x="162" y="149"/>
                      </a:lnTo>
                      <a:lnTo>
                        <a:pt x="96" y="152"/>
                      </a:lnTo>
                      <a:lnTo>
                        <a:pt x="62" y="149"/>
                      </a:lnTo>
                      <a:lnTo>
                        <a:pt x="31" y="144"/>
                      </a:lnTo>
                      <a:lnTo>
                        <a:pt x="23" y="141"/>
                      </a:lnTo>
                      <a:lnTo>
                        <a:pt x="15" y="138"/>
                      </a:lnTo>
                      <a:lnTo>
                        <a:pt x="10" y="131"/>
                      </a:lnTo>
                      <a:lnTo>
                        <a:pt x="7" y="123"/>
                      </a:lnTo>
                      <a:close/>
                    </a:path>
                  </a:pathLst>
                </a:custGeom>
                <a:solidFill>
                  <a:srgbClr val="00AEC4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30" name="Freeform 503"/>
                <p:cNvSpPr>
                  <a:spLocks/>
                </p:cNvSpPr>
                <p:nvPr/>
              </p:nvSpPr>
              <p:spPr bwMode="auto">
                <a:xfrm>
                  <a:off x="3987" y="2171"/>
                  <a:ext cx="118" cy="92"/>
                </a:xfrm>
                <a:custGeom>
                  <a:avLst/>
                  <a:gdLst>
                    <a:gd name="T0" fmla="*/ 2 w 118"/>
                    <a:gd name="T1" fmla="*/ 74 h 92"/>
                    <a:gd name="T2" fmla="*/ 0 w 118"/>
                    <a:gd name="T3" fmla="*/ 45 h 92"/>
                    <a:gd name="T4" fmla="*/ 0 w 118"/>
                    <a:gd name="T5" fmla="*/ 16 h 92"/>
                    <a:gd name="T6" fmla="*/ 2 w 118"/>
                    <a:gd name="T7" fmla="*/ 11 h 92"/>
                    <a:gd name="T8" fmla="*/ 5 w 118"/>
                    <a:gd name="T9" fmla="*/ 5 h 92"/>
                    <a:gd name="T10" fmla="*/ 31 w 118"/>
                    <a:gd name="T11" fmla="*/ 3 h 92"/>
                    <a:gd name="T12" fmla="*/ 57 w 118"/>
                    <a:gd name="T13" fmla="*/ 0 h 92"/>
                    <a:gd name="T14" fmla="*/ 84 w 118"/>
                    <a:gd name="T15" fmla="*/ 0 h 92"/>
                    <a:gd name="T16" fmla="*/ 110 w 118"/>
                    <a:gd name="T17" fmla="*/ 5 h 92"/>
                    <a:gd name="T18" fmla="*/ 115 w 118"/>
                    <a:gd name="T19" fmla="*/ 8 h 92"/>
                    <a:gd name="T20" fmla="*/ 118 w 118"/>
                    <a:gd name="T21" fmla="*/ 16 h 92"/>
                    <a:gd name="T22" fmla="*/ 118 w 118"/>
                    <a:gd name="T23" fmla="*/ 37 h 92"/>
                    <a:gd name="T24" fmla="*/ 115 w 118"/>
                    <a:gd name="T25" fmla="*/ 58 h 92"/>
                    <a:gd name="T26" fmla="*/ 115 w 118"/>
                    <a:gd name="T27" fmla="*/ 68 h 92"/>
                    <a:gd name="T28" fmla="*/ 110 w 118"/>
                    <a:gd name="T29" fmla="*/ 79 h 92"/>
                    <a:gd name="T30" fmla="*/ 104 w 118"/>
                    <a:gd name="T31" fmla="*/ 87 h 92"/>
                    <a:gd name="T32" fmla="*/ 94 w 118"/>
                    <a:gd name="T33" fmla="*/ 89 h 92"/>
                    <a:gd name="T34" fmla="*/ 55 w 118"/>
                    <a:gd name="T35" fmla="*/ 92 h 92"/>
                    <a:gd name="T36" fmla="*/ 18 w 118"/>
                    <a:gd name="T37" fmla="*/ 87 h 92"/>
                    <a:gd name="T38" fmla="*/ 8 w 118"/>
                    <a:gd name="T39" fmla="*/ 81 h 92"/>
                    <a:gd name="T40" fmla="*/ 2 w 118"/>
                    <a:gd name="T41" fmla="*/ 74 h 9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8"/>
                    <a:gd name="T64" fmla="*/ 0 h 92"/>
                    <a:gd name="T65" fmla="*/ 118 w 118"/>
                    <a:gd name="T66" fmla="*/ 92 h 9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8" h="92">
                      <a:moveTo>
                        <a:pt x="2" y="74"/>
                      </a:moveTo>
                      <a:lnTo>
                        <a:pt x="0" y="45"/>
                      </a:lnTo>
                      <a:lnTo>
                        <a:pt x="0" y="16"/>
                      </a:lnTo>
                      <a:lnTo>
                        <a:pt x="2" y="11"/>
                      </a:lnTo>
                      <a:lnTo>
                        <a:pt x="5" y="5"/>
                      </a:lnTo>
                      <a:lnTo>
                        <a:pt x="31" y="3"/>
                      </a:lnTo>
                      <a:lnTo>
                        <a:pt x="57" y="0"/>
                      </a:lnTo>
                      <a:lnTo>
                        <a:pt x="84" y="0"/>
                      </a:lnTo>
                      <a:lnTo>
                        <a:pt x="110" y="5"/>
                      </a:lnTo>
                      <a:lnTo>
                        <a:pt x="115" y="8"/>
                      </a:lnTo>
                      <a:lnTo>
                        <a:pt x="118" y="16"/>
                      </a:lnTo>
                      <a:lnTo>
                        <a:pt x="118" y="37"/>
                      </a:lnTo>
                      <a:lnTo>
                        <a:pt x="115" y="58"/>
                      </a:lnTo>
                      <a:lnTo>
                        <a:pt x="115" y="68"/>
                      </a:lnTo>
                      <a:lnTo>
                        <a:pt x="110" y="79"/>
                      </a:lnTo>
                      <a:lnTo>
                        <a:pt x="104" y="87"/>
                      </a:lnTo>
                      <a:lnTo>
                        <a:pt x="94" y="89"/>
                      </a:lnTo>
                      <a:lnTo>
                        <a:pt x="55" y="92"/>
                      </a:lnTo>
                      <a:lnTo>
                        <a:pt x="18" y="87"/>
                      </a:lnTo>
                      <a:lnTo>
                        <a:pt x="8" y="81"/>
                      </a:lnTo>
                      <a:lnTo>
                        <a:pt x="2" y="74"/>
                      </a:lnTo>
                      <a:close/>
                    </a:path>
                  </a:pathLst>
                </a:custGeom>
                <a:solidFill>
                  <a:srgbClr val="7CC7D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31" name="Freeform 504"/>
                <p:cNvSpPr>
                  <a:spLocks/>
                </p:cNvSpPr>
                <p:nvPr/>
              </p:nvSpPr>
              <p:spPr bwMode="auto">
                <a:xfrm>
                  <a:off x="3948" y="2156"/>
                  <a:ext cx="183" cy="136"/>
                </a:xfrm>
                <a:custGeom>
                  <a:avLst/>
                  <a:gdLst>
                    <a:gd name="T0" fmla="*/ 5 w 183"/>
                    <a:gd name="T1" fmla="*/ 117 h 136"/>
                    <a:gd name="T2" fmla="*/ 0 w 183"/>
                    <a:gd name="T3" fmla="*/ 94 h 136"/>
                    <a:gd name="T4" fmla="*/ 0 w 183"/>
                    <a:gd name="T5" fmla="*/ 70 h 136"/>
                    <a:gd name="T6" fmla="*/ 0 w 183"/>
                    <a:gd name="T7" fmla="*/ 23 h 136"/>
                    <a:gd name="T8" fmla="*/ 2 w 183"/>
                    <a:gd name="T9" fmla="*/ 15 h 136"/>
                    <a:gd name="T10" fmla="*/ 7 w 183"/>
                    <a:gd name="T11" fmla="*/ 7 h 136"/>
                    <a:gd name="T12" fmla="*/ 28 w 183"/>
                    <a:gd name="T13" fmla="*/ 2 h 136"/>
                    <a:gd name="T14" fmla="*/ 49 w 183"/>
                    <a:gd name="T15" fmla="*/ 0 h 136"/>
                    <a:gd name="T16" fmla="*/ 89 w 183"/>
                    <a:gd name="T17" fmla="*/ 0 h 136"/>
                    <a:gd name="T18" fmla="*/ 130 w 183"/>
                    <a:gd name="T19" fmla="*/ 0 h 136"/>
                    <a:gd name="T20" fmla="*/ 151 w 183"/>
                    <a:gd name="T21" fmla="*/ 0 h 136"/>
                    <a:gd name="T22" fmla="*/ 172 w 183"/>
                    <a:gd name="T23" fmla="*/ 5 h 136"/>
                    <a:gd name="T24" fmla="*/ 177 w 183"/>
                    <a:gd name="T25" fmla="*/ 7 h 136"/>
                    <a:gd name="T26" fmla="*/ 183 w 183"/>
                    <a:gd name="T27" fmla="*/ 10 h 136"/>
                    <a:gd name="T28" fmla="*/ 143 w 183"/>
                    <a:gd name="T29" fmla="*/ 5 h 136"/>
                    <a:gd name="T30" fmla="*/ 102 w 183"/>
                    <a:gd name="T31" fmla="*/ 5 h 136"/>
                    <a:gd name="T32" fmla="*/ 62 w 183"/>
                    <a:gd name="T33" fmla="*/ 7 h 136"/>
                    <a:gd name="T34" fmla="*/ 21 w 183"/>
                    <a:gd name="T35" fmla="*/ 13 h 136"/>
                    <a:gd name="T36" fmla="*/ 15 w 183"/>
                    <a:gd name="T37" fmla="*/ 20 h 136"/>
                    <a:gd name="T38" fmla="*/ 13 w 183"/>
                    <a:gd name="T39" fmla="*/ 28 h 136"/>
                    <a:gd name="T40" fmla="*/ 13 w 183"/>
                    <a:gd name="T41" fmla="*/ 75 h 136"/>
                    <a:gd name="T42" fmla="*/ 13 w 183"/>
                    <a:gd name="T43" fmla="*/ 99 h 136"/>
                    <a:gd name="T44" fmla="*/ 18 w 183"/>
                    <a:gd name="T45" fmla="*/ 123 h 136"/>
                    <a:gd name="T46" fmla="*/ 21 w 183"/>
                    <a:gd name="T47" fmla="*/ 130 h 136"/>
                    <a:gd name="T48" fmla="*/ 28 w 183"/>
                    <a:gd name="T49" fmla="*/ 136 h 136"/>
                    <a:gd name="T50" fmla="*/ 28 w 183"/>
                    <a:gd name="T51" fmla="*/ 136 h 136"/>
                    <a:gd name="T52" fmla="*/ 26 w 183"/>
                    <a:gd name="T53" fmla="*/ 136 h 136"/>
                    <a:gd name="T54" fmla="*/ 13 w 183"/>
                    <a:gd name="T55" fmla="*/ 128 h 136"/>
                    <a:gd name="T56" fmla="*/ 5 w 183"/>
                    <a:gd name="T57" fmla="*/ 117 h 1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183"/>
                    <a:gd name="T88" fmla="*/ 0 h 136"/>
                    <a:gd name="T89" fmla="*/ 183 w 183"/>
                    <a:gd name="T90" fmla="*/ 136 h 1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183" h="136">
                      <a:moveTo>
                        <a:pt x="5" y="117"/>
                      </a:moveTo>
                      <a:lnTo>
                        <a:pt x="0" y="94"/>
                      </a:lnTo>
                      <a:lnTo>
                        <a:pt x="0" y="70"/>
                      </a:lnTo>
                      <a:lnTo>
                        <a:pt x="0" y="23"/>
                      </a:lnTo>
                      <a:lnTo>
                        <a:pt x="2" y="15"/>
                      </a:lnTo>
                      <a:lnTo>
                        <a:pt x="7" y="7"/>
                      </a:lnTo>
                      <a:lnTo>
                        <a:pt x="28" y="2"/>
                      </a:lnTo>
                      <a:lnTo>
                        <a:pt x="49" y="0"/>
                      </a:lnTo>
                      <a:lnTo>
                        <a:pt x="89" y="0"/>
                      </a:lnTo>
                      <a:lnTo>
                        <a:pt x="130" y="0"/>
                      </a:lnTo>
                      <a:lnTo>
                        <a:pt x="151" y="0"/>
                      </a:lnTo>
                      <a:lnTo>
                        <a:pt x="172" y="5"/>
                      </a:lnTo>
                      <a:lnTo>
                        <a:pt x="177" y="7"/>
                      </a:lnTo>
                      <a:lnTo>
                        <a:pt x="183" y="10"/>
                      </a:lnTo>
                      <a:lnTo>
                        <a:pt x="143" y="5"/>
                      </a:lnTo>
                      <a:lnTo>
                        <a:pt x="102" y="5"/>
                      </a:lnTo>
                      <a:lnTo>
                        <a:pt x="62" y="7"/>
                      </a:lnTo>
                      <a:lnTo>
                        <a:pt x="21" y="13"/>
                      </a:lnTo>
                      <a:lnTo>
                        <a:pt x="15" y="20"/>
                      </a:lnTo>
                      <a:lnTo>
                        <a:pt x="13" y="28"/>
                      </a:lnTo>
                      <a:lnTo>
                        <a:pt x="13" y="75"/>
                      </a:lnTo>
                      <a:lnTo>
                        <a:pt x="13" y="99"/>
                      </a:lnTo>
                      <a:lnTo>
                        <a:pt x="18" y="123"/>
                      </a:lnTo>
                      <a:lnTo>
                        <a:pt x="21" y="130"/>
                      </a:lnTo>
                      <a:lnTo>
                        <a:pt x="28" y="136"/>
                      </a:lnTo>
                      <a:lnTo>
                        <a:pt x="26" y="136"/>
                      </a:lnTo>
                      <a:lnTo>
                        <a:pt x="13" y="128"/>
                      </a:lnTo>
                      <a:lnTo>
                        <a:pt x="5" y="117"/>
                      </a:lnTo>
                      <a:close/>
                    </a:path>
                  </a:pathLst>
                </a:custGeom>
                <a:solidFill>
                  <a:srgbClr val="61BFF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32" name="Freeform 505"/>
                <p:cNvSpPr>
                  <a:spLocks/>
                </p:cNvSpPr>
                <p:nvPr/>
              </p:nvSpPr>
              <p:spPr bwMode="auto">
                <a:xfrm>
                  <a:off x="4222" y="2433"/>
                  <a:ext cx="66" cy="66"/>
                </a:xfrm>
                <a:custGeom>
                  <a:avLst/>
                  <a:gdLst>
                    <a:gd name="T0" fmla="*/ 3 w 66"/>
                    <a:gd name="T1" fmla="*/ 11 h 66"/>
                    <a:gd name="T2" fmla="*/ 3 w 66"/>
                    <a:gd name="T3" fmla="*/ 13 h 66"/>
                    <a:gd name="T4" fmla="*/ 0 w 66"/>
                    <a:gd name="T5" fmla="*/ 16 h 66"/>
                    <a:gd name="T6" fmla="*/ 0 w 66"/>
                    <a:gd name="T7" fmla="*/ 32 h 66"/>
                    <a:gd name="T8" fmla="*/ 0 w 66"/>
                    <a:gd name="T9" fmla="*/ 37 h 66"/>
                    <a:gd name="T10" fmla="*/ 3 w 66"/>
                    <a:gd name="T11" fmla="*/ 45 h 66"/>
                    <a:gd name="T12" fmla="*/ 8 w 66"/>
                    <a:gd name="T13" fmla="*/ 55 h 66"/>
                    <a:gd name="T14" fmla="*/ 19 w 66"/>
                    <a:gd name="T15" fmla="*/ 63 h 66"/>
                    <a:gd name="T16" fmla="*/ 29 w 66"/>
                    <a:gd name="T17" fmla="*/ 66 h 66"/>
                    <a:gd name="T18" fmla="*/ 40 w 66"/>
                    <a:gd name="T19" fmla="*/ 63 h 66"/>
                    <a:gd name="T20" fmla="*/ 50 w 66"/>
                    <a:gd name="T21" fmla="*/ 55 h 66"/>
                    <a:gd name="T22" fmla="*/ 60 w 66"/>
                    <a:gd name="T23" fmla="*/ 45 h 66"/>
                    <a:gd name="T24" fmla="*/ 63 w 66"/>
                    <a:gd name="T25" fmla="*/ 42 h 66"/>
                    <a:gd name="T26" fmla="*/ 66 w 66"/>
                    <a:gd name="T27" fmla="*/ 37 h 66"/>
                    <a:gd name="T28" fmla="*/ 66 w 66"/>
                    <a:gd name="T29" fmla="*/ 37 h 66"/>
                    <a:gd name="T30" fmla="*/ 66 w 66"/>
                    <a:gd name="T31" fmla="*/ 34 h 66"/>
                    <a:gd name="T32" fmla="*/ 66 w 66"/>
                    <a:gd name="T33" fmla="*/ 29 h 66"/>
                    <a:gd name="T34" fmla="*/ 66 w 66"/>
                    <a:gd name="T35" fmla="*/ 21 h 66"/>
                    <a:gd name="T36" fmla="*/ 58 w 66"/>
                    <a:gd name="T37" fmla="*/ 11 h 66"/>
                    <a:gd name="T38" fmla="*/ 45 w 66"/>
                    <a:gd name="T39" fmla="*/ 3 h 66"/>
                    <a:gd name="T40" fmla="*/ 32 w 66"/>
                    <a:gd name="T41" fmla="*/ 0 h 66"/>
                    <a:gd name="T42" fmla="*/ 26 w 66"/>
                    <a:gd name="T43" fmla="*/ 0 h 66"/>
                    <a:gd name="T44" fmla="*/ 19 w 66"/>
                    <a:gd name="T45" fmla="*/ 0 h 66"/>
                    <a:gd name="T46" fmla="*/ 11 w 66"/>
                    <a:gd name="T47" fmla="*/ 3 h 66"/>
                    <a:gd name="T48" fmla="*/ 3 w 66"/>
                    <a:gd name="T49" fmla="*/ 8 h 66"/>
                    <a:gd name="T50" fmla="*/ 3 w 66"/>
                    <a:gd name="T51" fmla="*/ 8 h 66"/>
                    <a:gd name="T52" fmla="*/ 3 w 66"/>
                    <a:gd name="T53" fmla="*/ 11 h 6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66"/>
                    <a:gd name="T82" fmla="*/ 0 h 66"/>
                    <a:gd name="T83" fmla="*/ 66 w 66"/>
                    <a:gd name="T84" fmla="*/ 66 h 6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66" h="66">
                      <a:moveTo>
                        <a:pt x="3" y="11"/>
                      </a:moveTo>
                      <a:lnTo>
                        <a:pt x="3" y="13"/>
                      </a:lnTo>
                      <a:lnTo>
                        <a:pt x="0" y="16"/>
                      </a:lnTo>
                      <a:lnTo>
                        <a:pt x="0" y="32"/>
                      </a:lnTo>
                      <a:lnTo>
                        <a:pt x="0" y="37"/>
                      </a:lnTo>
                      <a:lnTo>
                        <a:pt x="3" y="45"/>
                      </a:lnTo>
                      <a:lnTo>
                        <a:pt x="8" y="55"/>
                      </a:lnTo>
                      <a:lnTo>
                        <a:pt x="19" y="63"/>
                      </a:lnTo>
                      <a:lnTo>
                        <a:pt x="29" y="66"/>
                      </a:lnTo>
                      <a:lnTo>
                        <a:pt x="40" y="63"/>
                      </a:lnTo>
                      <a:lnTo>
                        <a:pt x="50" y="55"/>
                      </a:lnTo>
                      <a:lnTo>
                        <a:pt x="60" y="45"/>
                      </a:lnTo>
                      <a:lnTo>
                        <a:pt x="63" y="42"/>
                      </a:lnTo>
                      <a:lnTo>
                        <a:pt x="66" y="37"/>
                      </a:lnTo>
                      <a:lnTo>
                        <a:pt x="66" y="34"/>
                      </a:lnTo>
                      <a:lnTo>
                        <a:pt x="66" y="29"/>
                      </a:lnTo>
                      <a:lnTo>
                        <a:pt x="66" y="21"/>
                      </a:lnTo>
                      <a:lnTo>
                        <a:pt x="58" y="11"/>
                      </a:lnTo>
                      <a:lnTo>
                        <a:pt x="45" y="3"/>
                      </a:lnTo>
                      <a:lnTo>
                        <a:pt x="32" y="0"/>
                      </a:lnTo>
                      <a:lnTo>
                        <a:pt x="26" y="0"/>
                      </a:lnTo>
                      <a:lnTo>
                        <a:pt x="19" y="0"/>
                      </a:lnTo>
                      <a:lnTo>
                        <a:pt x="11" y="3"/>
                      </a:lnTo>
                      <a:lnTo>
                        <a:pt x="3" y="8"/>
                      </a:lnTo>
                      <a:lnTo>
                        <a:pt x="3" y="11"/>
                      </a:lnTo>
                      <a:close/>
                    </a:path>
                  </a:pathLst>
                </a:custGeom>
                <a:solidFill>
                  <a:srgbClr val="75879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33" name="Freeform 506"/>
                <p:cNvSpPr>
                  <a:spLocks/>
                </p:cNvSpPr>
                <p:nvPr/>
              </p:nvSpPr>
              <p:spPr bwMode="auto">
                <a:xfrm>
                  <a:off x="4222" y="2441"/>
                  <a:ext cx="5" cy="8"/>
                </a:xfrm>
                <a:custGeom>
                  <a:avLst/>
                  <a:gdLst>
                    <a:gd name="T0" fmla="*/ 3 w 5"/>
                    <a:gd name="T1" fmla="*/ 8 h 8"/>
                    <a:gd name="T2" fmla="*/ 3 w 5"/>
                    <a:gd name="T3" fmla="*/ 8 h 8"/>
                    <a:gd name="T4" fmla="*/ 3 w 5"/>
                    <a:gd name="T5" fmla="*/ 8 h 8"/>
                    <a:gd name="T6" fmla="*/ 3 w 5"/>
                    <a:gd name="T7" fmla="*/ 8 h 8"/>
                    <a:gd name="T8" fmla="*/ 3 w 5"/>
                    <a:gd name="T9" fmla="*/ 5 h 8"/>
                    <a:gd name="T10" fmla="*/ 3 w 5"/>
                    <a:gd name="T11" fmla="*/ 5 h 8"/>
                    <a:gd name="T12" fmla="*/ 3 w 5"/>
                    <a:gd name="T13" fmla="*/ 5 h 8"/>
                    <a:gd name="T14" fmla="*/ 3 w 5"/>
                    <a:gd name="T15" fmla="*/ 3 h 8"/>
                    <a:gd name="T16" fmla="*/ 3 w 5"/>
                    <a:gd name="T17" fmla="*/ 3 h 8"/>
                    <a:gd name="T18" fmla="*/ 5 w 5"/>
                    <a:gd name="T19" fmla="*/ 3 h 8"/>
                    <a:gd name="T20" fmla="*/ 0 w 5"/>
                    <a:gd name="T21" fmla="*/ 0 h 8"/>
                    <a:gd name="T22" fmla="*/ 0 w 5"/>
                    <a:gd name="T23" fmla="*/ 3 h 8"/>
                    <a:gd name="T24" fmla="*/ 0 w 5"/>
                    <a:gd name="T25" fmla="*/ 3 h 8"/>
                    <a:gd name="T26" fmla="*/ 0 w 5"/>
                    <a:gd name="T27" fmla="*/ 3 h 8"/>
                    <a:gd name="T28" fmla="*/ 0 w 5"/>
                    <a:gd name="T29" fmla="*/ 5 h 8"/>
                    <a:gd name="T30" fmla="*/ 0 w 5"/>
                    <a:gd name="T31" fmla="*/ 5 h 8"/>
                    <a:gd name="T32" fmla="*/ 0 w 5"/>
                    <a:gd name="T33" fmla="*/ 5 h 8"/>
                    <a:gd name="T34" fmla="*/ 0 w 5"/>
                    <a:gd name="T35" fmla="*/ 8 h 8"/>
                    <a:gd name="T36" fmla="*/ 0 w 5"/>
                    <a:gd name="T37" fmla="*/ 8 h 8"/>
                    <a:gd name="T38" fmla="*/ 0 w 5"/>
                    <a:gd name="T39" fmla="*/ 8 h 8"/>
                    <a:gd name="T40" fmla="*/ 3 w 5"/>
                    <a:gd name="T41" fmla="*/ 8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"/>
                    <a:gd name="T64" fmla="*/ 0 h 8"/>
                    <a:gd name="T65" fmla="*/ 5 w 5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" h="8">
                      <a:moveTo>
                        <a:pt x="3" y="8"/>
                      </a:moveTo>
                      <a:lnTo>
                        <a:pt x="3" y="8"/>
                      </a:lnTo>
                      <a:lnTo>
                        <a:pt x="3" y="5"/>
                      </a:lnTo>
                      <a:lnTo>
                        <a:pt x="3" y="3"/>
                      </a:lnTo>
                      <a:lnTo>
                        <a:pt x="5" y="3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3" y="8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34" name="Freeform 507"/>
                <p:cNvSpPr>
                  <a:spLocks/>
                </p:cNvSpPr>
                <p:nvPr/>
              </p:nvSpPr>
              <p:spPr bwMode="auto">
                <a:xfrm>
                  <a:off x="4220" y="2449"/>
                  <a:ext cx="5" cy="29"/>
                </a:xfrm>
                <a:custGeom>
                  <a:avLst/>
                  <a:gdLst>
                    <a:gd name="T0" fmla="*/ 5 w 5"/>
                    <a:gd name="T1" fmla="*/ 29 h 29"/>
                    <a:gd name="T2" fmla="*/ 5 w 5"/>
                    <a:gd name="T3" fmla="*/ 29 h 29"/>
                    <a:gd name="T4" fmla="*/ 5 w 5"/>
                    <a:gd name="T5" fmla="*/ 23 h 29"/>
                    <a:gd name="T6" fmla="*/ 5 w 5"/>
                    <a:gd name="T7" fmla="*/ 21 h 29"/>
                    <a:gd name="T8" fmla="*/ 5 w 5"/>
                    <a:gd name="T9" fmla="*/ 18 h 29"/>
                    <a:gd name="T10" fmla="*/ 5 w 5"/>
                    <a:gd name="T11" fmla="*/ 16 h 29"/>
                    <a:gd name="T12" fmla="*/ 5 w 5"/>
                    <a:gd name="T13" fmla="*/ 10 h 29"/>
                    <a:gd name="T14" fmla="*/ 5 w 5"/>
                    <a:gd name="T15" fmla="*/ 8 h 29"/>
                    <a:gd name="T16" fmla="*/ 5 w 5"/>
                    <a:gd name="T17" fmla="*/ 5 h 29"/>
                    <a:gd name="T18" fmla="*/ 5 w 5"/>
                    <a:gd name="T19" fmla="*/ 0 h 29"/>
                    <a:gd name="T20" fmla="*/ 2 w 5"/>
                    <a:gd name="T21" fmla="*/ 0 h 29"/>
                    <a:gd name="T22" fmla="*/ 2 w 5"/>
                    <a:gd name="T23" fmla="*/ 3 h 29"/>
                    <a:gd name="T24" fmla="*/ 0 w 5"/>
                    <a:gd name="T25" fmla="*/ 8 h 29"/>
                    <a:gd name="T26" fmla="*/ 0 w 5"/>
                    <a:gd name="T27" fmla="*/ 10 h 29"/>
                    <a:gd name="T28" fmla="*/ 0 w 5"/>
                    <a:gd name="T29" fmla="*/ 16 h 29"/>
                    <a:gd name="T30" fmla="*/ 0 w 5"/>
                    <a:gd name="T31" fmla="*/ 18 h 29"/>
                    <a:gd name="T32" fmla="*/ 0 w 5"/>
                    <a:gd name="T33" fmla="*/ 21 h 29"/>
                    <a:gd name="T34" fmla="*/ 2 w 5"/>
                    <a:gd name="T35" fmla="*/ 26 h 29"/>
                    <a:gd name="T36" fmla="*/ 2 w 5"/>
                    <a:gd name="T37" fmla="*/ 29 h 29"/>
                    <a:gd name="T38" fmla="*/ 2 w 5"/>
                    <a:gd name="T39" fmla="*/ 29 h 29"/>
                    <a:gd name="T40" fmla="*/ 5 w 5"/>
                    <a:gd name="T41" fmla="*/ 29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"/>
                    <a:gd name="T64" fmla="*/ 0 h 29"/>
                    <a:gd name="T65" fmla="*/ 5 w 5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" h="29">
                      <a:moveTo>
                        <a:pt x="5" y="29"/>
                      </a:moveTo>
                      <a:lnTo>
                        <a:pt x="5" y="29"/>
                      </a:lnTo>
                      <a:lnTo>
                        <a:pt x="5" y="23"/>
                      </a:lnTo>
                      <a:lnTo>
                        <a:pt x="5" y="21"/>
                      </a:lnTo>
                      <a:lnTo>
                        <a:pt x="5" y="18"/>
                      </a:lnTo>
                      <a:lnTo>
                        <a:pt x="5" y="16"/>
                      </a:lnTo>
                      <a:lnTo>
                        <a:pt x="5" y="10"/>
                      </a:lnTo>
                      <a:lnTo>
                        <a:pt x="5" y="8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2" y="0"/>
                      </a:lnTo>
                      <a:lnTo>
                        <a:pt x="2" y="3"/>
                      </a:lnTo>
                      <a:lnTo>
                        <a:pt x="0" y="8"/>
                      </a:lnTo>
                      <a:lnTo>
                        <a:pt x="0" y="10"/>
                      </a:lnTo>
                      <a:lnTo>
                        <a:pt x="0" y="16"/>
                      </a:lnTo>
                      <a:lnTo>
                        <a:pt x="0" y="18"/>
                      </a:lnTo>
                      <a:lnTo>
                        <a:pt x="0" y="21"/>
                      </a:lnTo>
                      <a:lnTo>
                        <a:pt x="2" y="26"/>
                      </a:lnTo>
                      <a:lnTo>
                        <a:pt x="2" y="29"/>
                      </a:lnTo>
                      <a:lnTo>
                        <a:pt x="5" y="29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35" name="Freeform 508"/>
                <p:cNvSpPr>
                  <a:spLocks/>
                </p:cNvSpPr>
                <p:nvPr/>
              </p:nvSpPr>
              <p:spPr bwMode="auto">
                <a:xfrm>
                  <a:off x="4222" y="2478"/>
                  <a:ext cx="21" cy="18"/>
                </a:xfrm>
                <a:custGeom>
                  <a:avLst/>
                  <a:gdLst>
                    <a:gd name="T0" fmla="*/ 21 w 21"/>
                    <a:gd name="T1" fmla="*/ 15 h 18"/>
                    <a:gd name="T2" fmla="*/ 21 w 21"/>
                    <a:gd name="T3" fmla="*/ 15 h 18"/>
                    <a:gd name="T4" fmla="*/ 19 w 21"/>
                    <a:gd name="T5" fmla="*/ 13 h 18"/>
                    <a:gd name="T6" fmla="*/ 16 w 21"/>
                    <a:gd name="T7" fmla="*/ 13 h 18"/>
                    <a:gd name="T8" fmla="*/ 13 w 21"/>
                    <a:gd name="T9" fmla="*/ 10 h 18"/>
                    <a:gd name="T10" fmla="*/ 11 w 21"/>
                    <a:gd name="T11" fmla="*/ 8 h 18"/>
                    <a:gd name="T12" fmla="*/ 8 w 21"/>
                    <a:gd name="T13" fmla="*/ 5 h 18"/>
                    <a:gd name="T14" fmla="*/ 5 w 21"/>
                    <a:gd name="T15" fmla="*/ 5 h 18"/>
                    <a:gd name="T16" fmla="*/ 5 w 21"/>
                    <a:gd name="T17" fmla="*/ 2 h 18"/>
                    <a:gd name="T18" fmla="*/ 3 w 21"/>
                    <a:gd name="T19" fmla="*/ 0 h 18"/>
                    <a:gd name="T20" fmla="*/ 0 w 21"/>
                    <a:gd name="T21" fmla="*/ 0 h 18"/>
                    <a:gd name="T22" fmla="*/ 0 w 21"/>
                    <a:gd name="T23" fmla="*/ 2 h 18"/>
                    <a:gd name="T24" fmla="*/ 3 w 21"/>
                    <a:gd name="T25" fmla="*/ 5 h 18"/>
                    <a:gd name="T26" fmla="*/ 5 w 21"/>
                    <a:gd name="T27" fmla="*/ 8 h 18"/>
                    <a:gd name="T28" fmla="*/ 8 w 21"/>
                    <a:gd name="T29" fmla="*/ 10 h 18"/>
                    <a:gd name="T30" fmla="*/ 11 w 21"/>
                    <a:gd name="T31" fmla="*/ 13 h 18"/>
                    <a:gd name="T32" fmla="*/ 13 w 21"/>
                    <a:gd name="T33" fmla="*/ 15 h 18"/>
                    <a:gd name="T34" fmla="*/ 16 w 21"/>
                    <a:gd name="T35" fmla="*/ 18 h 18"/>
                    <a:gd name="T36" fmla="*/ 19 w 21"/>
                    <a:gd name="T37" fmla="*/ 18 h 18"/>
                    <a:gd name="T38" fmla="*/ 19 w 21"/>
                    <a:gd name="T39" fmla="*/ 18 h 18"/>
                    <a:gd name="T40" fmla="*/ 21 w 21"/>
                    <a:gd name="T41" fmla="*/ 15 h 1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18"/>
                    <a:gd name="T65" fmla="*/ 21 w 21"/>
                    <a:gd name="T66" fmla="*/ 18 h 1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18">
                      <a:moveTo>
                        <a:pt x="21" y="15"/>
                      </a:moveTo>
                      <a:lnTo>
                        <a:pt x="21" y="15"/>
                      </a:lnTo>
                      <a:lnTo>
                        <a:pt x="19" y="13"/>
                      </a:lnTo>
                      <a:lnTo>
                        <a:pt x="16" y="13"/>
                      </a:lnTo>
                      <a:lnTo>
                        <a:pt x="13" y="10"/>
                      </a:lnTo>
                      <a:lnTo>
                        <a:pt x="11" y="8"/>
                      </a:lnTo>
                      <a:lnTo>
                        <a:pt x="8" y="5"/>
                      </a:lnTo>
                      <a:lnTo>
                        <a:pt x="5" y="5"/>
                      </a:lnTo>
                      <a:lnTo>
                        <a:pt x="5" y="2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3" y="5"/>
                      </a:lnTo>
                      <a:lnTo>
                        <a:pt x="5" y="8"/>
                      </a:lnTo>
                      <a:lnTo>
                        <a:pt x="8" y="10"/>
                      </a:lnTo>
                      <a:lnTo>
                        <a:pt x="11" y="13"/>
                      </a:lnTo>
                      <a:lnTo>
                        <a:pt x="13" y="15"/>
                      </a:lnTo>
                      <a:lnTo>
                        <a:pt x="16" y="18"/>
                      </a:lnTo>
                      <a:lnTo>
                        <a:pt x="19" y="18"/>
                      </a:lnTo>
                      <a:lnTo>
                        <a:pt x="21" y="1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36" name="Freeform 509"/>
                <p:cNvSpPr>
                  <a:spLocks/>
                </p:cNvSpPr>
                <p:nvPr/>
              </p:nvSpPr>
              <p:spPr bwMode="auto">
                <a:xfrm>
                  <a:off x="4241" y="2493"/>
                  <a:ext cx="21" cy="8"/>
                </a:xfrm>
                <a:custGeom>
                  <a:avLst/>
                  <a:gdLst>
                    <a:gd name="T0" fmla="*/ 18 w 21"/>
                    <a:gd name="T1" fmla="*/ 3 h 8"/>
                    <a:gd name="T2" fmla="*/ 18 w 21"/>
                    <a:gd name="T3" fmla="*/ 3 h 8"/>
                    <a:gd name="T4" fmla="*/ 18 w 21"/>
                    <a:gd name="T5" fmla="*/ 3 h 8"/>
                    <a:gd name="T6" fmla="*/ 15 w 21"/>
                    <a:gd name="T7" fmla="*/ 3 h 8"/>
                    <a:gd name="T8" fmla="*/ 13 w 21"/>
                    <a:gd name="T9" fmla="*/ 3 h 8"/>
                    <a:gd name="T10" fmla="*/ 10 w 21"/>
                    <a:gd name="T11" fmla="*/ 3 h 8"/>
                    <a:gd name="T12" fmla="*/ 7 w 21"/>
                    <a:gd name="T13" fmla="*/ 3 h 8"/>
                    <a:gd name="T14" fmla="*/ 5 w 21"/>
                    <a:gd name="T15" fmla="*/ 3 h 8"/>
                    <a:gd name="T16" fmla="*/ 2 w 21"/>
                    <a:gd name="T17" fmla="*/ 0 h 8"/>
                    <a:gd name="T18" fmla="*/ 2 w 21"/>
                    <a:gd name="T19" fmla="*/ 0 h 8"/>
                    <a:gd name="T20" fmla="*/ 0 w 21"/>
                    <a:gd name="T21" fmla="*/ 3 h 8"/>
                    <a:gd name="T22" fmla="*/ 2 w 21"/>
                    <a:gd name="T23" fmla="*/ 6 h 8"/>
                    <a:gd name="T24" fmla="*/ 5 w 21"/>
                    <a:gd name="T25" fmla="*/ 6 h 8"/>
                    <a:gd name="T26" fmla="*/ 7 w 21"/>
                    <a:gd name="T27" fmla="*/ 6 h 8"/>
                    <a:gd name="T28" fmla="*/ 10 w 21"/>
                    <a:gd name="T29" fmla="*/ 6 h 8"/>
                    <a:gd name="T30" fmla="*/ 13 w 21"/>
                    <a:gd name="T31" fmla="*/ 8 h 8"/>
                    <a:gd name="T32" fmla="*/ 15 w 21"/>
                    <a:gd name="T33" fmla="*/ 6 h 8"/>
                    <a:gd name="T34" fmla="*/ 18 w 21"/>
                    <a:gd name="T35" fmla="*/ 6 h 8"/>
                    <a:gd name="T36" fmla="*/ 21 w 21"/>
                    <a:gd name="T37" fmla="*/ 6 h 8"/>
                    <a:gd name="T38" fmla="*/ 21 w 21"/>
                    <a:gd name="T39" fmla="*/ 6 h 8"/>
                    <a:gd name="T40" fmla="*/ 18 w 21"/>
                    <a:gd name="T41" fmla="*/ 3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8"/>
                    <a:gd name="T65" fmla="*/ 21 w 21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8">
                      <a:moveTo>
                        <a:pt x="18" y="3"/>
                      </a:moveTo>
                      <a:lnTo>
                        <a:pt x="18" y="3"/>
                      </a:lnTo>
                      <a:lnTo>
                        <a:pt x="15" y="3"/>
                      </a:lnTo>
                      <a:lnTo>
                        <a:pt x="13" y="3"/>
                      </a:lnTo>
                      <a:lnTo>
                        <a:pt x="10" y="3"/>
                      </a:lnTo>
                      <a:lnTo>
                        <a:pt x="7" y="3"/>
                      </a:lnTo>
                      <a:lnTo>
                        <a:pt x="5" y="3"/>
                      </a:lnTo>
                      <a:lnTo>
                        <a:pt x="2" y="0"/>
                      </a:lnTo>
                      <a:lnTo>
                        <a:pt x="0" y="3"/>
                      </a:lnTo>
                      <a:lnTo>
                        <a:pt x="2" y="6"/>
                      </a:lnTo>
                      <a:lnTo>
                        <a:pt x="5" y="6"/>
                      </a:lnTo>
                      <a:lnTo>
                        <a:pt x="7" y="6"/>
                      </a:lnTo>
                      <a:lnTo>
                        <a:pt x="10" y="6"/>
                      </a:lnTo>
                      <a:lnTo>
                        <a:pt x="13" y="8"/>
                      </a:lnTo>
                      <a:lnTo>
                        <a:pt x="15" y="6"/>
                      </a:lnTo>
                      <a:lnTo>
                        <a:pt x="18" y="6"/>
                      </a:lnTo>
                      <a:lnTo>
                        <a:pt x="21" y="6"/>
                      </a:lnTo>
                      <a:lnTo>
                        <a:pt x="18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37" name="Freeform 510"/>
                <p:cNvSpPr>
                  <a:spLocks/>
                </p:cNvSpPr>
                <p:nvPr/>
              </p:nvSpPr>
              <p:spPr bwMode="auto">
                <a:xfrm>
                  <a:off x="4259" y="2475"/>
                  <a:ext cx="26" cy="24"/>
                </a:xfrm>
                <a:custGeom>
                  <a:avLst/>
                  <a:gdLst>
                    <a:gd name="T0" fmla="*/ 21 w 26"/>
                    <a:gd name="T1" fmla="*/ 0 h 24"/>
                    <a:gd name="T2" fmla="*/ 21 w 26"/>
                    <a:gd name="T3" fmla="*/ 0 h 24"/>
                    <a:gd name="T4" fmla="*/ 21 w 26"/>
                    <a:gd name="T5" fmla="*/ 5 h 24"/>
                    <a:gd name="T6" fmla="*/ 18 w 26"/>
                    <a:gd name="T7" fmla="*/ 8 h 24"/>
                    <a:gd name="T8" fmla="*/ 16 w 26"/>
                    <a:gd name="T9" fmla="*/ 11 h 24"/>
                    <a:gd name="T10" fmla="*/ 13 w 26"/>
                    <a:gd name="T11" fmla="*/ 13 h 24"/>
                    <a:gd name="T12" fmla="*/ 10 w 26"/>
                    <a:gd name="T13" fmla="*/ 16 h 24"/>
                    <a:gd name="T14" fmla="*/ 8 w 26"/>
                    <a:gd name="T15" fmla="*/ 16 h 24"/>
                    <a:gd name="T16" fmla="*/ 5 w 26"/>
                    <a:gd name="T17" fmla="*/ 18 h 24"/>
                    <a:gd name="T18" fmla="*/ 0 w 26"/>
                    <a:gd name="T19" fmla="*/ 21 h 24"/>
                    <a:gd name="T20" fmla="*/ 3 w 26"/>
                    <a:gd name="T21" fmla="*/ 24 h 24"/>
                    <a:gd name="T22" fmla="*/ 5 w 26"/>
                    <a:gd name="T23" fmla="*/ 21 h 24"/>
                    <a:gd name="T24" fmla="*/ 10 w 26"/>
                    <a:gd name="T25" fmla="*/ 21 h 24"/>
                    <a:gd name="T26" fmla="*/ 13 w 26"/>
                    <a:gd name="T27" fmla="*/ 18 h 24"/>
                    <a:gd name="T28" fmla="*/ 16 w 26"/>
                    <a:gd name="T29" fmla="*/ 16 h 24"/>
                    <a:gd name="T30" fmla="*/ 18 w 26"/>
                    <a:gd name="T31" fmla="*/ 13 h 24"/>
                    <a:gd name="T32" fmla="*/ 21 w 26"/>
                    <a:gd name="T33" fmla="*/ 11 h 24"/>
                    <a:gd name="T34" fmla="*/ 23 w 26"/>
                    <a:gd name="T35" fmla="*/ 5 h 24"/>
                    <a:gd name="T36" fmla="*/ 26 w 26"/>
                    <a:gd name="T37" fmla="*/ 3 h 24"/>
                    <a:gd name="T38" fmla="*/ 26 w 26"/>
                    <a:gd name="T39" fmla="*/ 3 h 24"/>
                    <a:gd name="T40" fmla="*/ 21 w 26"/>
                    <a:gd name="T41" fmla="*/ 0 h 2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6"/>
                    <a:gd name="T64" fmla="*/ 0 h 24"/>
                    <a:gd name="T65" fmla="*/ 26 w 26"/>
                    <a:gd name="T66" fmla="*/ 24 h 2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6" h="24">
                      <a:moveTo>
                        <a:pt x="21" y="0"/>
                      </a:moveTo>
                      <a:lnTo>
                        <a:pt x="21" y="0"/>
                      </a:lnTo>
                      <a:lnTo>
                        <a:pt x="21" y="5"/>
                      </a:lnTo>
                      <a:lnTo>
                        <a:pt x="18" y="8"/>
                      </a:lnTo>
                      <a:lnTo>
                        <a:pt x="16" y="11"/>
                      </a:lnTo>
                      <a:lnTo>
                        <a:pt x="13" y="13"/>
                      </a:lnTo>
                      <a:lnTo>
                        <a:pt x="10" y="16"/>
                      </a:lnTo>
                      <a:lnTo>
                        <a:pt x="8" y="16"/>
                      </a:lnTo>
                      <a:lnTo>
                        <a:pt x="5" y="18"/>
                      </a:lnTo>
                      <a:lnTo>
                        <a:pt x="0" y="21"/>
                      </a:lnTo>
                      <a:lnTo>
                        <a:pt x="3" y="24"/>
                      </a:lnTo>
                      <a:lnTo>
                        <a:pt x="5" y="21"/>
                      </a:lnTo>
                      <a:lnTo>
                        <a:pt x="10" y="21"/>
                      </a:lnTo>
                      <a:lnTo>
                        <a:pt x="13" y="18"/>
                      </a:lnTo>
                      <a:lnTo>
                        <a:pt x="16" y="16"/>
                      </a:lnTo>
                      <a:lnTo>
                        <a:pt x="18" y="13"/>
                      </a:lnTo>
                      <a:lnTo>
                        <a:pt x="21" y="11"/>
                      </a:lnTo>
                      <a:lnTo>
                        <a:pt x="23" y="5"/>
                      </a:lnTo>
                      <a:lnTo>
                        <a:pt x="26" y="3"/>
                      </a:lnTo>
                      <a:lnTo>
                        <a:pt x="21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38" name="Freeform 511"/>
                <p:cNvSpPr>
                  <a:spLocks/>
                </p:cNvSpPr>
                <p:nvPr/>
              </p:nvSpPr>
              <p:spPr bwMode="auto">
                <a:xfrm>
                  <a:off x="4280" y="2470"/>
                  <a:ext cx="10" cy="8"/>
                </a:xfrm>
                <a:custGeom>
                  <a:avLst/>
                  <a:gdLst>
                    <a:gd name="T0" fmla="*/ 5 w 10"/>
                    <a:gd name="T1" fmla="*/ 0 h 8"/>
                    <a:gd name="T2" fmla="*/ 8 w 10"/>
                    <a:gd name="T3" fmla="*/ 0 h 8"/>
                    <a:gd name="T4" fmla="*/ 5 w 10"/>
                    <a:gd name="T5" fmla="*/ 0 h 8"/>
                    <a:gd name="T6" fmla="*/ 5 w 10"/>
                    <a:gd name="T7" fmla="*/ 0 h 8"/>
                    <a:gd name="T8" fmla="*/ 5 w 10"/>
                    <a:gd name="T9" fmla="*/ 2 h 8"/>
                    <a:gd name="T10" fmla="*/ 5 w 10"/>
                    <a:gd name="T11" fmla="*/ 2 h 8"/>
                    <a:gd name="T12" fmla="*/ 2 w 10"/>
                    <a:gd name="T13" fmla="*/ 2 h 8"/>
                    <a:gd name="T14" fmla="*/ 2 w 10"/>
                    <a:gd name="T15" fmla="*/ 5 h 8"/>
                    <a:gd name="T16" fmla="*/ 2 w 10"/>
                    <a:gd name="T17" fmla="*/ 5 h 8"/>
                    <a:gd name="T18" fmla="*/ 0 w 10"/>
                    <a:gd name="T19" fmla="*/ 5 h 8"/>
                    <a:gd name="T20" fmla="*/ 5 w 10"/>
                    <a:gd name="T21" fmla="*/ 8 h 8"/>
                    <a:gd name="T22" fmla="*/ 5 w 10"/>
                    <a:gd name="T23" fmla="*/ 8 h 8"/>
                    <a:gd name="T24" fmla="*/ 5 w 10"/>
                    <a:gd name="T25" fmla="*/ 8 h 8"/>
                    <a:gd name="T26" fmla="*/ 5 w 10"/>
                    <a:gd name="T27" fmla="*/ 5 h 8"/>
                    <a:gd name="T28" fmla="*/ 8 w 10"/>
                    <a:gd name="T29" fmla="*/ 5 h 8"/>
                    <a:gd name="T30" fmla="*/ 8 w 10"/>
                    <a:gd name="T31" fmla="*/ 5 h 8"/>
                    <a:gd name="T32" fmla="*/ 8 w 10"/>
                    <a:gd name="T33" fmla="*/ 2 h 8"/>
                    <a:gd name="T34" fmla="*/ 8 w 10"/>
                    <a:gd name="T35" fmla="*/ 2 h 8"/>
                    <a:gd name="T36" fmla="*/ 10 w 10"/>
                    <a:gd name="T37" fmla="*/ 0 h 8"/>
                    <a:gd name="T38" fmla="*/ 10 w 10"/>
                    <a:gd name="T39" fmla="*/ 0 h 8"/>
                    <a:gd name="T40" fmla="*/ 5 w 10"/>
                    <a:gd name="T41" fmla="*/ 0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0"/>
                    <a:gd name="T64" fmla="*/ 0 h 8"/>
                    <a:gd name="T65" fmla="*/ 10 w 10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0" h="8">
                      <a:moveTo>
                        <a:pt x="5" y="0"/>
                      </a:move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5" y="2"/>
                      </a:lnTo>
                      <a:lnTo>
                        <a:pt x="2" y="2"/>
                      </a:lnTo>
                      <a:lnTo>
                        <a:pt x="2" y="5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8" y="2"/>
                      </a:lnTo>
                      <a:lnTo>
                        <a:pt x="1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39" name="Freeform 512"/>
                <p:cNvSpPr>
                  <a:spLocks/>
                </p:cNvSpPr>
                <p:nvPr/>
              </p:nvSpPr>
              <p:spPr bwMode="auto">
                <a:xfrm>
                  <a:off x="4285" y="2467"/>
                  <a:ext cx="5" cy="3"/>
                </a:xfrm>
                <a:custGeom>
                  <a:avLst/>
                  <a:gdLst>
                    <a:gd name="T0" fmla="*/ 3 w 5"/>
                    <a:gd name="T1" fmla="*/ 0 h 3"/>
                    <a:gd name="T2" fmla="*/ 3 w 5"/>
                    <a:gd name="T3" fmla="*/ 0 h 3"/>
                    <a:gd name="T4" fmla="*/ 3 w 5"/>
                    <a:gd name="T5" fmla="*/ 0 h 3"/>
                    <a:gd name="T6" fmla="*/ 3 w 5"/>
                    <a:gd name="T7" fmla="*/ 3 h 3"/>
                    <a:gd name="T8" fmla="*/ 3 w 5"/>
                    <a:gd name="T9" fmla="*/ 3 h 3"/>
                    <a:gd name="T10" fmla="*/ 3 w 5"/>
                    <a:gd name="T11" fmla="*/ 3 h 3"/>
                    <a:gd name="T12" fmla="*/ 3 w 5"/>
                    <a:gd name="T13" fmla="*/ 3 h 3"/>
                    <a:gd name="T14" fmla="*/ 3 w 5"/>
                    <a:gd name="T15" fmla="*/ 3 h 3"/>
                    <a:gd name="T16" fmla="*/ 0 w 5"/>
                    <a:gd name="T17" fmla="*/ 3 h 3"/>
                    <a:gd name="T18" fmla="*/ 0 w 5"/>
                    <a:gd name="T19" fmla="*/ 3 h 3"/>
                    <a:gd name="T20" fmla="*/ 5 w 5"/>
                    <a:gd name="T21" fmla="*/ 3 h 3"/>
                    <a:gd name="T22" fmla="*/ 5 w 5"/>
                    <a:gd name="T23" fmla="*/ 3 h 3"/>
                    <a:gd name="T24" fmla="*/ 5 w 5"/>
                    <a:gd name="T25" fmla="*/ 3 h 3"/>
                    <a:gd name="T26" fmla="*/ 5 w 5"/>
                    <a:gd name="T27" fmla="*/ 3 h 3"/>
                    <a:gd name="T28" fmla="*/ 5 w 5"/>
                    <a:gd name="T29" fmla="*/ 3 h 3"/>
                    <a:gd name="T30" fmla="*/ 5 w 5"/>
                    <a:gd name="T31" fmla="*/ 3 h 3"/>
                    <a:gd name="T32" fmla="*/ 5 w 5"/>
                    <a:gd name="T33" fmla="*/ 3 h 3"/>
                    <a:gd name="T34" fmla="*/ 5 w 5"/>
                    <a:gd name="T35" fmla="*/ 3 h 3"/>
                    <a:gd name="T36" fmla="*/ 5 w 5"/>
                    <a:gd name="T37" fmla="*/ 3 h 3"/>
                    <a:gd name="T38" fmla="*/ 5 w 5"/>
                    <a:gd name="T39" fmla="*/ 3 h 3"/>
                    <a:gd name="T40" fmla="*/ 3 w 5"/>
                    <a:gd name="T41" fmla="*/ 0 h 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"/>
                    <a:gd name="T64" fmla="*/ 0 h 3"/>
                    <a:gd name="T65" fmla="*/ 5 w 5"/>
                    <a:gd name="T66" fmla="*/ 3 h 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" h="3">
                      <a:moveTo>
                        <a:pt x="3" y="0"/>
                      </a:moveTo>
                      <a:lnTo>
                        <a:pt x="3" y="0"/>
                      </a:lnTo>
                      <a:lnTo>
                        <a:pt x="3" y="3"/>
                      </a:lnTo>
                      <a:lnTo>
                        <a:pt x="0" y="3"/>
                      </a:lnTo>
                      <a:lnTo>
                        <a:pt x="5" y="3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40" name="Freeform 513"/>
                <p:cNvSpPr>
                  <a:spLocks/>
                </p:cNvSpPr>
                <p:nvPr/>
              </p:nvSpPr>
              <p:spPr bwMode="auto">
                <a:xfrm>
                  <a:off x="4277" y="2441"/>
                  <a:ext cx="13" cy="29"/>
                </a:xfrm>
                <a:custGeom>
                  <a:avLst/>
                  <a:gdLst>
                    <a:gd name="T0" fmla="*/ 0 w 13"/>
                    <a:gd name="T1" fmla="*/ 3 h 29"/>
                    <a:gd name="T2" fmla="*/ 0 w 13"/>
                    <a:gd name="T3" fmla="*/ 3 h 29"/>
                    <a:gd name="T4" fmla="*/ 3 w 13"/>
                    <a:gd name="T5" fmla="*/ 5 h 29"/>
                    <a:gd name="T6" fmla="*/ 5 w 13"/>
                    <a:gd name="T7" fmla="*/ 8 h 29"/>
                    <a:gd name="T8" fmla="*/ 8 w 13"/>
                    <a:gd name="T9" fmla="*/ 11 h 29"/>
                    <a:gd name="T10" fmla="*/ 8 w 13"/>
                    <a:gd name="T11" fmla="*/ 13 h 29"/>
                    <a:gd name="T12" fmla="*/ 8 w 13"/>
                    <a:gd name="T13" fmla="*/ 18 h 29"/>
                    <a:gd name="T14" fmla="*/ 11 w 13"/>
                    <a:gd name="T15" fmla="*/ 21 h 29"/>
                    <a:gd name="T16" fmla="*/ 11 w 13"/>
                    <a:gd name="T17" fmla="*/ 24 h 29"/>
                    <a:gd name="T18" fmla="*/ 11 w 13"/>
                    <a:gd name="T19" fmla="*/ 26 h 29"/>
                    <a:gd name="T20" fmla="*/ 13 w 13"/>
                    <a:gd name="T21" fmla="*/ 29 h 29"/>
                    <a:gd name="T22" fmla="*/ 13 w 13"/>
                    <a:gd name="T23" fmla="*/ 24 h 29"/>
                    <a:gd name="T24" fmla="*/ 13 w 13"/>
                    <a:gd name="T25" fmla="*/ 21 h 29"/>
                    <a:gd name="T26" fmla="*/ 13 w 13"/>
                    <a:gd name="T27" fmla="*/ 16 h 29"/>
                    <a:gd name="T28" fmla="*/ 11 w 13"/>
                    <a:gd name="T29" fmla="*/ 13 h 29"/>
                    <a:gd name="T30" fmla="*/ 11 w 13"/>
                    <a:gd name="T31" fmla="*/ 11 h 29"/>
                    <a:gd name="T32" fmla="*/ 8 w 13"/>
                    <a:gd name="T33" fmla="*/ 5 h 29"/>
                    <a:gd name="T34" fmla="*/ 5 w 13"/>
                    <a:gd name="T35" fmla="*/ 3 h 29"/>
                    <a:gd name="T36" fmla="*/ 3 w 13"/>
                    <a:gd name="T37" fmla="*/ 0 h 29"/>
                    <a:gd name="T38" fmla="*/ 3 w 13"/>
                    <a:gd name="T39" fmla="*/ 0 h 29"/>
                    <a:gd name="T40" fmla="*/ 0 w 13"/>
                    <a:gd name="T41" fmla="*/ 3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"/>
                    <a:gd name="T64" fmla="*/ 0 h 29"/>
                    <a:gd name="T65" fmla="*/ 13 w 13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" h="29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3" y="5"/>
                      </a:lnTo>
                      <a:lnTo>
                        <a:pt x="5" y="8"/>
                      </a:lnTo>
                      <a:lnTo>
                        <a:pt x="8" y="11"/>
                      </a:lnTo>
                      <a:lnTo>
                        <a:pt x="8" y="13"/>
                      </a:lnTo>
                      <a:lnTo>
                        <a:pt x="8" y="18"/>
                      </a:lnTo>
                      <a:lnTo>
                        <a:pt x="11" y="21"/>
                      </a:lnTo>
                      <a:lnTo>
                        <a:pt x="11" y="24"/>
                      </a:lnTo>
                      <a:lnTo>
                        <a:pt x="11" y="26"/>
                      </a:lnTo>
                      <a:lnTo>
                        <a:pt x="13" y="29"/>
                      </a:lnTo>
                      <a:lnTo>
                        <a:pt x="13" y="24"/>
                      </a:lnTo>
                      <a:lnTo>
                        <a:pt x="13" y="21"/>
                      </a:lnTo>
                      <a:lnTo>
                        <a:pt x="13" y="16"/>
                      </a:lnTo>
                      <a:lnTo>
                        <a:pt x="11" y="13"/>
                      </a:lnTo>
                      <a:lnTo>
                        <a:pt x="11" y="11"/>
                      </a:lnTo>
                      <a:lnTo>
                        <a:pt x="8" y="5"/>
                      </a:lnTo>
                      <a:lnTo>
                        <a:pt x="5" y="3"/>
                      </a:lnTo>
                      <a:lnTo>
                        <a:pt x="3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41" name="Freeform 514"/>
                <p:cNvSpPr>
                  <a:spLocks/>
                </p:cNvSpPr>
                <p:nvPr/>
              </p:nvSpPr>
              <p:spPr bwMode="auto">
                <a:xfrm>
                  <a:off x="4254" y="2433"/>
                  <a:ext cx="26" cy="11"/>
                </a:xfrm>
                <a:custGeom>
                  <a:avLst/>
                  <a:gdLst>
                    <a:gd name="T0" fmla="*/ 0 w 26"/>
                    <a:gd name="T1" fmla="*/ 3 h 11"/>
                    <a:gd name="T2" fmla="*/ 0 w 26"/>
                    <a:gd name="T3" fmla="*/ 3 h 11"/>
                    <a:gd name="T4" fmla="*/ 2 w 26"/>
                    <a:gd name="T5" fmla="*/ 3 h 11"/>
                    <a:gd name="T6" fmla="*/ 8 w 26"/>
                    <a:gd name="T7" fmla="*/ 3 h 11"/>
                    <a:gd name="T8" fmla="*/ 10 w 26"/>
                    <a:gd name="T9" fmla="*/ 3 h 11"/>
                    <a:gd name="T10" fmla="*/ 13 w 26"/>
                    <a:gd name="T11" fmla="*/ 5 h 11"/>
                    <a:gd name="T12" fmla="*/ 15 w 26"/>
                    <a:gd name="T13" fmla="*/ 5 h 11"/>
                    <a:gd name="T14" fmla="*/ 18 w 26"/>
                    <a:gd name="T15" fmla="*/ 8 h 11"/>
                    <a:gd name="T16" fmla="*/ 23 w 26"/>
                    <a:gd name="T17" fmla="*/ 8 h 11"/>
                    <a:gd name="T18" fmla="*/ 23 w 26"/>
                    <a:gd name="T19" fmla="*/ 11 h 11"/>
                    <a:gd name="T20" fmla="*/ 26 w 26"/>
                    <a:gd name="T21" fmla="*/ 8 h 11"/>
                    <a:gd name="T22" fmla="*/ 23 w 26"/>
                    <a:gd name="T23" fmla="*/ 5 h 11"/>
                    <a:gd name="T24" fmla="*/ 21 w 26"/>
                    <a:gd name="T25" fmla="*/ 3 h 11"/>
                    <a:gd name="T26" fmla="*/ 18 w 26"/>
                    <a:gd name="T27" fmla="*/ 3 h 11"/>
                    <a:gd name="T28" fmla="*/ 15 w 26"/>
                    <a:gd name="T29" fmla="*/ 0 h 11"/>
                    <a:gd name="T30" fmla="*/ 10 w 26"/>
                    <a:gd name="T31" fmla="*/ 0 h 11"/>
                    <a:gd name="T32" fmla="*/ 8 w 26"/>
                    <a:gd name="T33" fmla="*/ 0 h 11"/>
                    <a:gd name="T34" fmla="*/ 2 w 26"/>
                    <a:gd name="T35" fmla="*/ 0 h 11"/>
                    <a:gd name="T36" fmla="*/ 0 w 26"/>
                    <a:gd name="T37" fmla="*/ 0 h 11"/>
                    <a:gd name="T38" fmla="*/ 0 w 26"/>
                    <a:gd name="T39" fmla="*/ 0 h 11"/>
                    <a:gd name="T40" fmla="*/ 0 w 26"/>
                    <a:gd name="T41" fmla="*/ 3 h 1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6"/>
                    <a:gd name="T64" fmla="*/ 0 h 11"/>
                    <a:gd name="T65" fmla="*/ 26 w 26"/>
                    <a:gd name="T66" fmla="*/ 11 h 1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6" h="11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2" y="3"/>
                      </a:lnTo>
                      <a:lnTo>
                        <a:pt x="8" y="3"/>
                      </a:lnTo>
                      <a:lnTo>
                        <a:pt x="10" y="3"/>
                      </a:lnTo>
                      <a:lnTo>
                        <a:pt x="13" y="5"/>
                      </a:lnTo>
                      <a:lnTo>
                        <a:pt x="15" y="5"/>
                      </a:lnTo>
                      <a:lnTo>
                        <a:pt x="18" y="8"/>
                      </a:lnTo>
                      <a:lnTo>
                        <a:pt x="23" y="8"/>
                      </a:lnTo>
                      <a:lnTo>
                        <a:pt x="23" y="11"/>
                      </a:lnTo>
                      <a:lnTo>
                        <a:pt x="26" y="8"/>
                      </a:lnTo>
                      <a:lnTo>
                        <a:pt x="23" y="5"/>
                      </a:lnTo>
                      <a:lnTo>
                        <a:pt x="21" y="3"/>
                      </a:lnTo>
                      <a:lnTo>
                        <a:pt x="18" y="3"/>
                      </a:ln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42" name="Freeform 515"/>
                <p:cNvSpPr>
                  <a:spLocks/>
                </p:cNvSpPr>
                <p:nvPr/>
              </p:nvSpPr>
              <p:spPr bwMode="auto">
                <a:xfrm>
                  <a:off x="4225" y="2431"/>
                  <a:ext cx="29" cy="10"/>
                </a:xfrm>
                <a:custGeom>
                  <a:avLst/>
                  <a:gdLst>
                    <a:gd name="T0" fmla="*/ 2 w 29"/>
                    <a:gd name="T1" fmla="*/ 10 h 10"/>
                    <a:gd name="T2" fmla="*/ 2 w 29"/>
                    <a:gd name="T3" fmla="*/ 10 h 10"/>
                    <a:gd name="T4" fmla="*/ 5 w 29"/>
                    <a:gd name="T5" fmla="*/ 7 h 10"/>
                    <a:gd name="T6" fmla="*/ 8 w 29"/>
                    <a:gd name="T7" fmla="*/ 7 h 10"/>
                    <a:gd name="T8" fmla="*/ 13 w 29"/>
                    <a:gd name="T9" fmla="*/ 5 h 10"/>
                    <a:gd name="T10" fmla="*/ 16 w 29"/>
                    <a:gd name="T11" fmla="*/ 5 h 10"/>
                    <a:gd name="T12" fmla="*/ 21 w 29"/>
                    <a:gd name="T13" fmla="*/ 5 h 10"/>
                    <a:gd name="T14" fmla="*/ 23 w 29"/>
                    <a:gd name="T15" fmla="*/ 5 h 10"/>
                    <a:gd name="T16" fmla="*/ 26 w 29"/>
                    <a:gd name="T17" fmla="*/ 5 h 10"/>
                    <a:gd name="T18" fmla="*/ 29 w 29"/>
                    <a:gd name="T19" fmla="*/ 5 h 10"/>
                    <a:gd name="T20" fmla="*/ 29 w 29"/>
                    <a:gd name="T21" fmla="*/ 2 h 10"/>
                    <a:gd name="T22" fmla="*/ 26 w 29"/>
                    <a:gd name="T23" fmla="*/ 0 h 10"/>
                    <a:gd name="T24" fmla="*/ 23 w 29"/>
                    <a:gd name="T25" fmla="*/ 0 h 10"/>
                    <a:gd name="T26" fmla="*/ 21 w 29"/>
                    <a:gd name="T27" fmla="*/ 2 h 10"/>
                    <a:gd name="T28" fmla="*/ 16 w 29"/>
                    <a:gd name="T29" fmla="*/ 2 h 10"/>
                    <a:gd name="T30" fmla="*/ 10 w 29"/>
                    <a:gd name="T31" fmla="*/ 2 h 10"/>
                    <a:gd name="T32" fmla="*/ 8 w 29"/>
                    <a:gd name="T33" fmla="*/ 5 h 10"/>
                    <a:gd name="T34" fmla="*/ 2 w 29"/>
                    <a:gd name="T35" fmla="*/ 5 h 10"/>
                    <a:gd name="T36" fmla="*/ 0 w 29"/>
                    <a:gd name="T37" fmla="*/ 10 h 10"/>
                    <a:gd name="T38" fmla="*/ 0 w 29"/>
                    <a:gd name="T39" fmla="*/ 10 h 10"/>
                    <a:gd name="T40" fmla="*/ 2 w 29"/>
                    <a:gd name="T41" fmla="*/ 10 h 1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9"/>
                    <a:gd name="T64" fmla="*/ 0 h 10"/>
                    <a:gd name="T65" fmla="*/ 29 w 29"/>
                    <a:gd name="T66" fmla="*/ 10 h 1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9" h="10">
                      <a:moveTo>
                        <a:pt x="2" y="10"/>
                      </a:moveTo>
                      <a:lnTo>
                        <a:pt x="2" y="10"/>
                      </a:lnTo>
                      <a:lnTo>
                        <a:pt x="5" y="7"/>
                      </a:lnTo>
                      <a:lnTo>
                        <a:pt x="8" y="7"/>
                      </a:lnTo>
                      <a:lnTo>
                        <a:pt x="13" y="5"/>
                      </a:lnTo>
                      <a:lnTo>
                        <a:pt x="16" y="5"/>
                      </a:lnTo>
                      <a:lnTo>
                        <a:pt x="21" y="5"/>
                      </a:lnTo>
                      <a:lnTo>
                        <a:pt x="23" y="5"/>
                      </a:lnTo>
                      <a:lnTo>
                        <a:pt x="26" y="5"/>
                      </a:lnTo>
                      <a:lnTo>
                        <a:pt x="29" y="5"/>
                      </a:lnTo>
                      <a:lnTo>
                        <a:pt x="29" y="2"/>
                      </a:lnTo>
                      <a:lnTo>
                        <a:pt x="26" y="0"/>
                      </a:lnTo>
                      <a:lnTo>
                        <a:pt x="23" y="0"/>
                      </a:lnTo>
                      <a:lnTo>
                        <a:pt x="21" y="2"/>
                      </a:lnTo>
                      <a:lnTo>
                        <a:pt x="16" y="2"/>
                      </a:lnTo>
                      <a:lnTo>
                        <a:pt x="10" y="2"/>
                      </a:lnTo>
                      <a:lnTo>
                        <a:pt x="8" y="5"/>
                      </a:lnTo>
                      <a:lnTo>
                        <a:pt x="2" y="5"/>
                      </a:lnTo>
                      <a:lnTo>
                        <a:pt x="0" y="10"/>
                      </a:lnTo>
                      <a:lnTo>
                        <a:pt x="2" y="1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43" name="Freeform 516"/>
                <p:cNvSpPr>
                  <a:spLocks/>
                </p:cNvSpPr>
                <p:nvPr/>
              </p:nvSpPr>
              <p:spPr bwMode="auto">
                <a:xfrm>
                  <a:off x="4222" y="2441"/>
                  <a:ext cx="5" cy="3"/>
                </a:xfrm>
                <a:custGeom>
                  <a:avLst/>
                  <a:gdLst>
                    <a:gd name="T0" fmla="*/ 5 w 5"/>
                    <a:gd name="T1" fmla="*/ 3 h 3"/>
                    <a:gd name="T2" fmla="*/ 3 w 5"/>
                    <a:gd name="T3" fmla="*/ 3 h 3"/>
                    <a:gd name="T4" fmla="*/ 5 w 5"/>
                    <a:gd name="T5" fmla="*/ 3 h 3"/>
                    <a:gd name="T6" fmla="*/ 5 w 5"/>
                    <a:gd name="T7" fmla="*/ 3 h 3"/>
                    <a:gd name="T8" fmla="*/ 5 w 5"/>
                    <a:gd name="T9" fmla="*/ 3 h 3"/>
                    <a:gd name="T10" fmla="*/ 5 w 5"/>
                    <a:gd name="T11" fmla="*/ 3 h 3"/>
                    <a:gd name="T12" fmla="*/ 5 w 5"/>
                    <a:gd name="T13" fmla="*/ 3 h 3"/>
                    <a:gd name="T14" fmla="*/ 5 w 5"/>
                    <a:gd name="T15" fmla="*/ 3 h 3"/>
                    <a:gd name="T16" fmla="*/ 5 w 5"/>
                    <a:gd name="T17" fmla="*/ 0 h 3"/>
                    <a:gd name="T18" fmla="*/ 5 w 5"/>
                    <a:gd name="T19" fmla="*/ 0 h 3"/>
                    <a:gd name="T20" fmla="*/ 3 w 5"/>
                    <a:gd name="T21" fmla="*/ 0 h 3"/>
                    <a:gd name="T22" fmla="*/ 3 w 5"/>
                    <a:gd name="T23" fmla="*/ 0 h 3"/>
                    <a:gd name="T24" fmla="*/ 3 w 5"/>
                    <a:gd name="T25" fmla="*/ 0 h 3"/>
                    <a:gd name="T26" fmla="*/ 3 w 5"/>
                    <a:gd name="T27" fmla="*/ 0 h 3"/>
                    <a:gd name="T28" fmla="*/ 3 w 5"/>
                    <a:gd name="T29" fmla="*/ 0 h 3"/>
                    <a:gd name="T30" fmla="*/ 3 w 5"/>
                    <a:gd name="T31" fmla="*/ 0 h 3"/>
                    <a:gd name="T32" fmla="*/ 3 w 5"/>
                    <a:gd name="T33" fmla="*/ 0 h 3"/>
                    <a:gd name="T34" fmla="*/ 0 w 5"/>
                    <a:gd name="T35" fmla="*/ 0 h 3"/>
                    <a:gd name="T36" fmla="*/ 0 w 5"/>
                    <a:gd name="T37" fmla="*/ 0 h 3"/>
                    <a:gd name="T38" fmla="*/ 0 w 5"/>
                    <a:gd name="T39" fmla="*/ 0 h 3"/>
                    <a:gd name="T40" fmla="*/ 5 w 5"/>
                    <a:gd name="T41" fmla="*/ 3 h 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"/>
                    <a:gd name="T64" fmla="*/ 0 h 3"/>
                    <a:gd name="T65" fmla="*/ 5 w 5"/>
                    <a:gd name="T66" fmla="*/ 3 h 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" h="3">
                      <a:moveTo>
                        <a:pt x="5" y="3"/>
                      </a:moveTo>
                      <a:lnTo>
                        <a:pt x="3" y="3"/>
                      </a:lnTo>
                      <a:lnTo>
                        <a:pt x="5" y="3"/>
                      </a:lnTo>
                      <a:lnTo>
                        <a:pt x="5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5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344" name="Freeform 517"/>
                <p:cNvSpPr>
                  <a:spLocks/>
                </p:cNvSpPr>
                <p:nvPr/>
              </p:nvSpPr>
              <p:spPr bwMode="auto">
                <a:xfrm>
                  <a:off x="4235" y="2444"/>
                  <a:ext cx="47" cy="49"/>
                </a:xfrm>
                <a:custGeom>
                  <a:avLst/>
                  <a:gdLst>
                    <a:gd name="T0" fmla="*/ 0 w 47"/>
                    <a:gd name="T1" fmla="*/ 36 h 49"/>
                    <a:gd name="T2" fmla="*/ 0 w 47"/>
                    <a:gd name="T3" fmla="*/ 36 h 49"/>
                    <a:gd name="T4" fmla="*/ 3 w 47"/>
                    <a:gd name="T5" fmla="*/ 44 h 49"/>
                    <a:gd name="T6" fmla="*/ 11 w 47"/>
                    <a:gd name="T7" fmla="*/ 49 h 49"/>
                    <a:gd name="T8" fmla="*/ 16 w 47"/>
                    <a:gd name="T9" fmla="*/ 49 h 49"/>
                    <a:gd name="T10" fmla="*/ 24 w 47"/>
                    <a:gd name="T11" fmla="*/ 49 h 49"/>
                    <a:gd name="T12" fmla="*/ 32 w 47"/>
                    <a:gd name="T13" fmla="*/ 44 h 49"/>
                    <a:gd name="T14" fmla="*/ 37 w 47"/>
                    <a:gd name="T15" fmla="*/ 36 h 49"/>
                    <a:gd name="T16" fmla="*/ 42 w 47"/>
                    <a:gd name="T17" fmla="*/ 28 h 49"/>
                    <a:gd name="T18" fmla="*/ 47 w 47"/>
                    <a:gd name="T19" fmla="*/ 18 h 49"/>
                    <a:gd name="T20" fmla="*/ 45 w 47"/>
                    <a:gd name="T21" fmla="*/ 10 h 49"/>
                    <a:gd name="T22" fmla="*/ 42 w 47"/>
                    <a:gd name="T23" fmla="*/ 2 h 49"/>
                    <a:gd name="T24" fmla="*/ 40 w 47"/>
                    <a:gd name="T25" fmla="*/ 0 h 49"/>
                    <a:gd name="T26" fmla="*/ 34 w 47"/>
                    <a:gd name="T27" fmla="*/ 0 h 49"/>
                    <a:gd name="T28" fmla="*/ 37 w 47"/>
                    <a:gd name="T29" fmla="*/ 0 h 49"/>
                    <a:gd name="T30" fmla="*/ 40 w 47"/>
                    <a:gd name="T31" fmla="*/ 2 h 49"/>
                    <a:gd name="T32" fmla="*/ 42 w 47"/>
                    <a:gd name="T33" fmla="*/ 10 h 49"/>
                    <a:gd name="T34" fmla="*/ 45 w 47"/>
                    <a:gd name="T35" fmla="*/ 18 h 49"/>
                    <a:gd name="T36" fmla="*/ 42 w 47"/>
                    <a:gd name="T37" fmla="*/ 26 h 49"/>
                    <a:gd name="T38" fmla="*/ 34 w 47"/>
                    <a:gd name="T39" fmla="*/ 34 h 49"/>
                    <a:gd name="T40" fmla="*/ 29 w 47"/>
                    <a:gd name="T41" fmla="*/ 42 h 49"/>
                    <a:gd name="T42" fmla="*/ 21 w 47"/>
                    <a:gd name="T43" fmla="*/ 47 h 49"/>
                    <a:gd name="T44" fmla="*/ 16 w 47"/>
                    <a:gd name="T45" fmla="*/ 47 h 49"/>
                    <a:gd name="T46" fmla="*/ 11 w 47"/>
                    <a:gd name="T47" fmla="*/ 47 h 49"/>
                    <a:gd name="T48" fmla="*/ 3 w 47"/>
                    <a:gd name="T49" fmla="*/ 42 h 49"/>
                    <a:gd name="T50" fmla="*/ 0 w 47"/>
                    <a:gd name="T51" fmla="*/ 36 h 49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47"/>
                    <a:gd name="T79" fmla="*/ 0 h 49"/>
                    <a:gd name="T80" fmla="*/ 47 w 47"/>
                    <a:gd name="T81" fmla="*/ 49 h 49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47" h="49">
                      <a:moveTo>
                        <a:pt x="0" y="36"/>
                      </a:moveTo>
                      <a:lnTo>
                        <a:pt x="0" y="36"/>
                      </a:lnTo>
                      <a:lnTo>
                        <a:pt x="3" y="44"/>
                      </a:lnTo>
                      <a:lnTo>
                        <a:pt x="11" y="49"/>
                      </a:lnTo>
                      <a:lnTo>
                        <a:pt x="16" y="49"/>
                      </a:lnTo>
                      <a:lnTo>
                        <a:pt x="24" y="49"/>
                      </a:lnTo>
                      <a:lnTo>
                        <a:pt x="32" y="44"/>
                      </a:lnTo>
                      <a:lnTo>
                        <a:pt x="37" y="36"/>
                      </a:lnTo>
                      <a:lnTo>
                        <a:pt x="42" y="28"/>
                      </a:lnTo>
                      <a:lnTo>
                        <a:pt x="47" y="18"/>
                      </a:lnTo>
                      <a:lnTo>
                        <a:pt x="45" y="10"/>
                      </a:lnTo>
                      <a:lnTo>
                        <a:pt x="42" y="2"/>
                      </a:lnTo>
                      <a:lnTo>
                        <a:pt x="40" y="0"/>
                      </a:lnTo>
                      <a:lnTo>
                        <a:pt x="34" y="0"/>
                      </a:lnTo>
                      <a:lnTo>
                        <a:pt x="37" y="0"/>
                      </a:lnTo>
                      <a:lnTo>
                        <a:pt x="40" y="2"/>
                      </a:lnTo>
                      <a:lnTo>
                        <a:pt x="42" y="10"/>
                      </a:lnTo>
                      <a:lnTo>
                        <a:pt x="45" y="18"/>
                      </a:lnTo>
                      <a:lnTo>
                        <a:pt x="42" y="26"/>
                      </a:lnTo>
                      <a:lnTo>
                        <a:pt x="34" y="34"/>
                      </a:lnTo>
                      <a:lnTo>
                        <a:pt x="29" y="42"/>
                      </a:lnTo>
                      <a:lnTo>
                        <a:pt x="21" y="47"/>
                      </a:lnTo>
                      <a:lnTo>
                        <a:pt x="16" y="47"/>
                      </a:lnTo>
                      <a:lnTo>
                        <a:pt x="11" y="47"/>
                      </a:lnTo>
                      <a:lnTo>
                        <a:pt x="3" y="4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solidFill>
                  <a:srgbClr val="BFD7E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</p:grpSp>
          <p:sp>
            <p:nvSpPr>
              <p:cNvPr id="19177" name="Rectangle 519"/>
              <p:cNvSpPr>
                <a:spLocks noChangeArrowheads="1"/>
              </p:cNvSpPr>
              <p:nvPr/>
            </p:nvSpPr>
            <p:spPr bwMode="auto">
              <a:xfrm>
                <a:off x="3666" y="1857"/>
                <a:ext cx="773" cy="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9178" name="Rectangle 520"/>
              <p:cNvSpPr>
                <a:spLocks noChangeArrowheads="1"/>
              </p:cNvSpPr>
              <p:nvPr/>
            </p:nvSpPr>
            <p:spPr bwMode="auto">
              <a:xfrm>
                <a:off x="3883" y="1869"/>
                <a:ext cx="460" cy="1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r>
                  <a:rPr lang="en-GB" altLang="de-DE" sz="1400">
                    <a:solidFill>
                      <a:srgbClr val="000000"/>
                    </a:solidFill>
                    <a:latin typeface="Comic Sans MS" pitchFamily="66" charset="0"/>
                  </a:rPr>
                  <a:t>Sales &amp; </a:t>
                </a:r>
                <a:endParaRPr lang="en-GB" altLang="de-DE" sz="1400"/>
              </a:p>
            </p:txBody>
          </p:sp>
          <p:sp>
            <p:nvSpPr>
              <p:cNvPr id="19179" name="Rectangle 521"/>
              <p:cNvSpPr>
                <a:spLocks noChangeArrowheads="1"/>
              </p:cNvSpPr>
              <p:nvPr/>
            </p:nvSpPr>
            <p:spPr bwMode="auto">
              <a:xfrm>
                <a:off x="3829" y="1980"/>
                <a:ext cx="540" cy="1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r>
                  <a:rPr lang="en-GB" altLang="de-DE" sz="1400">
                    <a:solidFill>
                      <a:srgbClr val="000000"/>
                    </a:solidFill>
                    <a:latin typeface="Comic Sans MS" pitchFamily="66" charset="0"/>
                  </a:rPr>
                  <a:t>Marketing</a:t>
                </a:r>
                <a:endParaRPr lang="en-GB" altLang="de-DE" sz="1400"/>
              </a:p>
            </p:txBody>
          </p:sp>
        </p:grpSp>
        <p:grpSp>
          <p:nvGrpSpPr>
            <p:cNvPr id="15375" name="Group 692"/>
            <p:cNvGrpSpPr>
              <a:grpSpLocks/>
            </p:cNvGrpSpPr>
            <p:nvPr/>
          </p:nvGrpSpPr>
          <p:grpSpPr bwMode="auto">
            <a:xfrm>
              <a:off x="1406" y="1873"/>
              <a:ext cx="773" cy="675"/>
              <a:chOff x="1406" y="1873"/>
              <a:chExt cx="773" cy="675"/>
            </a:xfrm>
          </p:grpSpPr>
          <p:grpSp>
            <p:nvGrpSpPr>
              <p:cNvPr id="19007" name="Group 688"/>
              <p:cNvGrpSpPr>
                <a:grpSpLocks/>
              </p:cNvGrpSpPr>
              <p:nvPr/>
            </p:nvGrpSpPr>
            <p:grpSpPr bwMode="auto">
              <a:xfrm>
                <a:off x="1552" y="2129"/>
                <a:ext cx="588" cy="419"/>
                <a:chOff x="1552" y="2129"/>
                <a:chExt cx="588" cy="419"/>
              </a:xfrm>
            </p:grpSpPr>
            <p:sp>
              <p:nvSpPr>
                <p:cNvPr id="19011" name="Freeform 523"/>
                <p:cNvSpPr>
                  <a:spLocks/>
                </p:cNvSpPr>
                <p:nvPr/>
              </p:nvSpPr>
              <p:spPr bwMode="auto">
                <a:xfrm>
                  <a:off x="1852" y="2305"/>
                  <a:ext cx="58" cy="34"/>
                </a:xfrm>
                <a:custGeom>
                  <a:avLst/>
                  <a:gdLst>
                    <a:gd name="T0" fmla="*/ 55 w 58"/>
                    <a:gd name="T1" fmla="*/ 0 h 34"/>
                    <a:gd name="T2" fmla="*/ 55 w 58"/>
                    <a:gd name="T3" fmla="*/ 0 h 34"/>
                    <a:gd name="T4" fmla="*/ 48 w 58"/>
                    <a:gd name="T5" fmla="*/ 2 h 34"/>
                    <a:gd name="T6" fmla="*/ 42 w 58"/>
                    <a:gd name="T7" fmla="*/ 5 h 34"/>
                    <a:gd name="T8" fmla="*/ 34 w 58"/>
                    <a:gd name="T9" fmla="*/ 10 h 34"/>
                    <a:gd name="T10" fmla="*/ 27 w 58"/>
                    <a:gd name="T11" fmla="*/ 13 h 34"/>
                    <a:gd name="T12" fmla="*/ 21 w 58"/>
                    <a:gd name="T13" fmla="*/ 18 h 34"/>
                    <a:gd name="T14" fmla="*/ 14 w 58"/>
                    <a:gd name="T15" fmla="*/ 23 h 34"/>
                    <a:gd name="T16" fmla="*/ 8 w 58"/>
                    <a:gd name="T17" fmla="*/ 29 h 34"/>
                    <a:gd name="T18" fmla="*/ 0 w 58"/>
                    <a:gd name="T19" fmla="*/ 31 h 34"/>
                    <a:gd name="T20" fmla="*/ 3 w 58"/>
                    <a:gd name="T21" fmla="*/ 34 h 34"/>
                    <a:gd name="T22" fmla="*/ 11 w 58"/>
                    <a:gd name="T23" fmla="*/ 31 h 34"/>
                    <a:gd name="T24" fmla="*/ 16 w 58"/>
                    <a:gd name="T25" fmla="*/ 26 h 34"/>
                    <a:gd name="T26" fmla="*/ 24 w 58"/>
                    <a:gd name="T27" fmla="*/ 21 h 34"/>
                    <a:gd name="T28" fmla="*/ 29 w 58"/>
                    <a:gd name="T29" fmla="*/ 18 h 34"/>
                    <a:gd name="T30" fmla="*/ 37 w 58"/>
                    <a:gd name="T31" fmla="*/ 13 h 34"/>
                    <a:gd name="T32" fmla="*/ 42 w 58"/>
                    <a:gd name="T33" fmla="*/ 8 h 34"/>
                    <a:gd name="T34" fmla="*/ 50 w 58"/>
                    <a:gd name="T35" fmla="*/ 5 h 34"/>
                    <a:gd name="T36" fmla="*/ 58 w 58"/>
                    <a:gd name="T37" fmla="*/ 2 h 34"/>
                    <a:gd name="T38" fmla="*/ 58 w 58"/>
                    <a:gd name="T39" fmla="*/ 2 h 34"/>
                    <a:gd name="T40" fmla="*/ 55 w 58"/>
                    <a:gd name="T41" fmla="*/ 0 h 3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8"/>
                    <a:gd name="T64" fmla="*/ 0 h 34"/>
                    <a:gd name="T65" fmla="*/ 58 w 58"/>
                    <a:gd name="T66" fmla="*/ 34 h 3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8" h="34">
                      <a:moveTo>
                        <a:pt x="55" y="0"/>
                      </a:moveTo>
                      <a:lnTo>
                        <a:pt x="55" y="0"/>
                      </a:lnTo>
                      <a:lnTo>
                        <a:pt x="48" y="2"/>
                      </a:lnTo>
                      <a:lnTo>
                        <a:pt x="42" y="5"/>
                      </a:lnTo>
                      <a:lnTo>
                        <a:pt x="34" y="10"/>
                      </a:lnTo>
                      <a:lnTo>
                        <a:pt x="27" y="13"/>
                      </a:lnTo>
                      <a:lnTo>
                        <a:pt x="21" y="18"/>
                      </a:lnTo>
                      <a:lnTo>
                        <a:pt x="14" y="23"/>
                      </a:lnTo>
                      <a:lnTo>
                        <a:pt x="8" y="29"/>
                      </a:lnTo>
                      <a:lnTo>
                        <a:pt x="0" y="31"/>
                      </a:lnTo>
                      <a:lnTo>
                        <a:pt x="3" y="34"/>
                      </a:lnTo>
                      <a:lnTo>
                        <a:pt x="11" y="31"/>
                      </a:lnTo>
                      <a:lnTo>
                        <a:pt x="16" y="26"/>
                      </a:lnTo>
                      <a:lnTo>
                        <a:pt x="24" y="21"/>
                      </a:lnTo>
                      <a:lnTo>
                        <a:pt x="29" y="18"/>
                      </a:lnTo>
                      <a:lnTo>
                        <a:pt x="37" y="13"/>
                      </a:lnTo>
                      <a:lnTo>
                        <a:pt x="42" y="8"/>
                      </a:lnTo>
                      <a:lnTo>
                        <a:pt x="50" y="5"/>
                      </a:lnTo>
                      <a:lnTo>
                        <a:pt x="58" y="2"/>
                      </a:lnTo>
                      <a:lnTo>
                        <a:pt x="55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12" name="Freeform 524"/>
                <p:cNvSpPr>
                  <a:spLocks/>
                </p:cNvSpPr>
                <p:nvPr/>
              </p:nvSpPr>
              <p:spPr bwMode="auto">
                <a:xfrm>
                  <a:off x="1907" y="2302"/>
                  <a:ext cx="47" cy="8"/>
                </a:xfrm>
                <a:custGeom>
                  <a:avLst/>
                  <a:gdLst>
                    <a:gd name="T0" fmla="*/ 47 w 47"/>
                    <a:gd name="T1" fmla="*/ 5 h 8"/>
                    <a:gd name="T2" fmla="*/ 47 w 47"/>
                    <a:gd name="T3" fmla="*/ 5 h 8"/>
                    <a:gd name="T4" fmla="*/ 42 w 47"/>
                    <a:gd name="T5" fmla="*/ 3 h 8"/>
                    <a:gd name="T6" fmla="*/ 37 w 47"/>
                    <a:gd name="T7" fmla="*/ 3 h 8"/>
                    <a:gd name="T8" fmla="*/ 32 w 47"/>
                    <a:gd name="T9" fmla="*/ 0 h 8"/>
                    <a:gd name="T10" fmla="*/ 24 w 47"/>
                    <a:gd name="T11" fmla="*/ 0 h 8"/>
                    <a:gd name="T12" fmla="*/ 19 w 47"/>
                    <a:gd name="T13" fmla="*/ 0 h 8"/>
                    <a:gd name="T14" fmla="*/ 13 w 47"/>
                    <a:gd name="T15" fmla="*/ 0 h 8"/>
                    <a:gd name="T16" fmla="*/ 8 w 47"/>
                    <a:gd name="T17" fmla="*/ 0 h 8"/>
                    <a:gd name="T18" fmla="*/ 0 w 47"/>
                    <a:gd name="T19" fmla="*/ 3 h 8"/>
                    <a:gd name="T20" fmla="*/ 3 w 47"/>
                    <a:gd name="T21" fmla="*/ 5 h 8"/>
                    <a:gd name="T22" fmla="*/ 8 w 47"/>
                    <a:gd name="T23" fmla="*/ 5 h 8"/>
                    <a:gd name="T24" fmla="*/ 13 w 47"/>
                    <a:gd name="T25" fmla="*/ 3 h 8"/>
                    <a:gd name="T26" fmla="*/ 19 w 47"/>
                    <a:gd name="T27" fmla="*/ 3 h 8"/>
                    <a:gd name="T28" fmla="*/ 24 w 47"/>
                    <a:gd name="T29" fmla="*/ 3 h 8"/>
                    <a:gd name="T30" fmla="*/ 32 w 47"/>
                    <a:gd name="T31" fmla="*/ 5 h 8"/>
                    <a:gd name="T32" fmla="*/ 37 w 47"/>
                    <a:gd name="T33" fmla="*/ 5 h 8"/>
                    <a:gd name="T34" fmla="*/ 42 w 47"/>
                    <a:gd name="T35" fmla="*/ 5 h 8"/>
                    <a:gd name="T36" fmla="*/ 47 w 47"/>
                    <a:gd name="T37" fmla="*/ 8 h 8"/>
                    <a:gd name="T38" fmla="*/ 47 w 47"/>
                    <a:gd name="T39" fmla="*/ 8 h 8"/>
                    <a:gd name="T40" fmla="*/ 47 w 47"/>
                    <a:gd name="T41" fmla="*/ 5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7"/>
                    <a:gd name="T64" fmla="*/ 0 h 8"/>
                    <a:gd name="T65" fmla="*/ 47 w 47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7" h="8">
                      <a:moveTo>
                        <a:pt x="47" y="5"/>
                      </a:moveTo>
                      <a:lnTo>
                        <a:pt x="47" y="5"/>
                      </a:lnTo>
                      <a:lnTo>
                        <a:pt x="42" y="3"/>
                      </a:lnTo>
                      <a:lnTo>
                        <a:pt x="37" y="3"/>
                      </a:lnTo>
                      <a:lnTo>
                        <a:pt x="32" y="0"/>
                      </a:lnTo>
                      <a:lnTo>
                        <a:pt x="24" y="0"/>
                      </a:lnTo>
                      <a:lnTo>
                        <a:pt x="19" y="0"/>
                      </a:lnTo>
                      <a:lnTo>
                        <a:pt x="13" y="0"/>
                      </a:lnTo>
                      <a:lnTo>
                        <a:pt x="8" y="0"/>
                      </a:lnTo>
                      <a:lnTo>
                        <a:pt x="0" y="3"/>
                      </a:lnTo>
                      <a:lnTo>
                        <a:pt x="3" y="5"/>
                      </a:lnTo>
                      <a:lnTo>
                        <a:pt x="8" y="5"/>
                      </a:lnTo>
                      <a:lnTo>
                        <a:pt x="13" y="3"/>
                      </a:lnTo>
                      <a:lnTo>
                        <a:pt x="19" y="3"/>
                      </a:lnTo>
                      <a:lnTo>
                        <a:pt x="24" y="3"/>
                      </a:lnTo>
                      <a:lnTo>
                        <a:pt x="32" y="5"/>
                      </a:lnTo>
                      <a:lnTo>
                        <a:pt x="37" y="5"/>
                      </a:lnTo>
                      <a:lnTo>
                        <a:pt x="42" y="5"/>
                      </a:lnTo>
                      <a:lnTo>
                        <a:pt x="47" y="8"/>
                      </a:lnTo>
                      <a:lnTo>
                        <a:pt x="47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13" name="Freeform 525"/>
                <p:cNvSpPr>
                  <a:spLocks/>
                </p:cNvSpPr>
                <p:nvPr/>
              </p:nvSpPr>
              <p:spPr bwMode="auto">
                <a:xfrm>
                  <a:off x="1954" y="2307"/>
                  <a:ext cx="27" cy="21"/>
                </a:xfrm>
                <a:custGeom>
                  <a:avLst/>
                  <a:gdLst>
                    <a:gd name="T0" fmla="*/ 27 w 27"/>
                    <a:gd name="T1" fmla="*/ 19 h 21"/>
                    <a:gd name="T2" fmla="*/ 27 w 27"/>
                    <a:gd name="T3" fmla="*/ 19 h 21"/>
                    <a:gd name="T4" fmla="*/ 27 w 27"/>
                    <a:gd name="T5" fmla="*/ 16 h 21"/>
                    <a:gd name="T6" fmla="*/ 24 w 27"/>
                    <a:gd name="T7" fmla="*/ 14 h 21"/>
                    <a:gd name="T8" fmla="*/ 21 w 27"/>
                    <a:gd name="T9" fmla="*/ 11 h 21"/>
                    <a:gd name="T10" fmla="*/ 16 w 27"/>
                    <a:gd name="T11" fmla="*/ 8 h 21"/>
                    <a:gd name="T12" fmla="*/ 14 w 27"/>
                    <a:gd name="T13" fmla="*/ 6 h 21"/>
                    <a:gd name="T14" fmla="*/ 8 w 27"/>
                    <a:gd name="T15" fmla="*/ 3 h 21"/>
                    <a:gd name="T16" fmla="*/ 6 w 27"/>
                    <a:gd name="T17" fmla="*/ 0 h 21"/>
                    <a:gd name="T18" fmla="*/ 0 w 27"/>
                    <a:gd name="T19" fmla="*/ 0 h 21"/>
                    <a:gd name="T20" fmla="*/ 0 w 27"/>
                    <a:gd name="T21" fmla="*/ 3 h 21"/>
                    <a:gd name="T22" fmla="*/ 3 w 27"/>
                    <a:gd name="T23" fmla="*/ 6 h 21"/>
                    <a:gd name="T24" fmla="*/ 8 w 27"/>
                    <a:gd name="T25" fmla="*/ 6 h 21"/>
                    <a:gd name="T26" fmla="*/ 11 w 27"/>
                    <a:gd name="T27" fmla="*/ 8 h 21"/>
                    <a:gd name="T28" fmla="*/ 14 w 27"/>
                    <a:gd name="T29" fmla="*/ 11 h 21"/>
                    <a:gd name="T30" fmla="*/ 19 w 27"/>
                    <a:gd name="T31" fmla="*/ 14 h 21"/>
                    <a:gd name="T32" fmla="*/ 21 w 27"/>
                    <a:gd name="T33" fmla="*/ 16 h 21"/>
                    <a:gd name="T34" fmla="*/ 24 w 27"/>
                    <a:gd name="T35" fmla="*/ 19 h 21"/>
                    <a:gd name="T36" fmla="*/ 24 w 27"/>
                    <a:gd name="T37" fmla="*/ 21 h 21"/>
                    <a:gd name="T38" fmla="*/ 24 w 27"/>
                    <a:gd name="T39" fmla="*/ 21 h 21"/>
                    <a:gd name="T40" fmla="*/ 27 w 27"/>
                    <a:gd name="T41" fmla="*/ 19 h 2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7"/>
                    <a:gd name="T64" fmla="*/ 0 h 21"/>
                    <a:gd name="T65" fmla="*/ 27 w 27"/>
                    <a:gd name="T66" fmla="*/ 21 h 2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7" h="21">
                      <a:moveTo>
                        <a:pt x="27" y="19"/>
                      </a:moveTo>
                      <a:lnTo>
                        <a:pt x="27" y="19"/>
                      </a:lnTo>
                      <a:lnTo>
                        <a:pt x="27" y="16"/>
                      </a:lnTo>
                      <a:lnTo>
                        <a:pt x="24" y="14"/>
                      </a:lnTo>
                      <a:lnTo>
                        <a:pt x="21" y="11"/>
                      </a:lnTo>
                      <a:lnTo>
                        <a:pt x="16" y="8"/>
                      </a:lnTo>
                      <a:lnTo>
                        <a:pt x="14" y="6"/>
                      </a:lnTo>
                      <a:lnTo>
                        <a:pt x="8" y="3"/>
                      </a:lnTo>
                      <a:lnTo>
                        <a:pt x="6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3" y="6"/>
                      </a:lnTo>
                      <a:lnTo>
                        <a:pt x="8" y="6"/>
                      </a:lnTo>
                      <a:lnTo>
                        <a:pt x="11" y="8"/>
                      </a:lnTo>
                      <a:lnTo>
                        <a:pt x="14" y="11"/>
                      </a:lnTo>
                      <a:lnTo>
                        <a:pt x="19" y="14"/>
                      </a:lnTo>
                      <a:lnTo>
                        <a:pt x="21" y="16"/>
                      </a:lnTo>
                      <a:lnTo>
                        <a:pt x="24" y="19"/>
                      </a:lnTo>
                      <a:lnTo>
                        <a:pt x="24" y="21"/>
                      </a:lnTo>
                      <a:lnTo>
                        <a:pt x="27" y="19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14" name="Freeform 526"/>
                <p:cNvSpPr>
                  <a:spLocks/>
                </p:cNvSpPr>
                <p:nvPr/>
              </p:nvSpPr>
              <p:spPr bwMode="auto">
                <a:xfrm>
                  <a:off x="1970" y="2326"/>
                  <a:ext cx="13" cy="23"/>
                </a:xfrm>
                <a:custGeom>
                  <a:avLst/>
                  <a:gdLst>
                    <a:gd name="T0" fmla="*/ 3 w 13"/>
                    <a:gd name="T1" fmla="*/ 23 h 23"/>
                    <a:gd name="T2" fmla="*/ 3 w 13"/>
                    <a:gd name="T3" fmla="*/ 23 h 23"/>
                    <a:gd name="T4" fmla="*/ 5 w 13"/>
                    <a:gd name="T5" fmla="*/ 21 h 23"/>
                    <a:gd name="T6" fmla="*/ 5 w 13"/>
                    <a:gd name="T7" fmla="*/ 18 h 23"/>
                    <a:gd name="T8" fmla="*/ 8 w 13"/>
                    <a:gd name="T9" fmla="*/ 16 h 23"/>
                    <a:gd name="T10" fmla="*/ 8 w 13"/>
                    <a:gd name="T11" fmla="*/ 13 h 23"/>
                    <a:gd name="T12" fmla="*/ 11 w 13"/>
                    <a:gd name="T13" fmla="*/ 10 h 23"/>
                    <a:gd name="T14" fmla="*/ 13 w 13"/>
                    <a:gd name="T15" fmla="*/ 8 h 23"/>
                    <a:gd name="T16" fmla="*/ 13 w 13"/>
                    <a:gd name="T17" fmla="*/ 5 h 23"/>
                    <a:gd name="T18" fmla="*/ 11 w 13"/>
                    <a:gd name="T19" fmla="*/ 0 h 23"/>
                    <a:gd name="T20" fmla="*/ 8 w 13"/>
                    <a:gd name="T21" fmla="*/ 2 h 23"/>
                    <a:gd name="T22" fmla="*/ 8 w 13"/>
                    <a:gd name="T23" fmla="*/ 5 h 23"/>
                    <a:gd name="T24" fmla="*/ 8 w 13"/>
                    <a:gd name="T25" fmla="*/ 5 h 23"/>
                    <a:gd name="T26" fmla="*/ 8 w 13"/>
                    <a:gd name="T27" fmla="*/ 8 h 23"/>
                    <a:gd name="T28" fmla="*/ 5 w 13"/>
                    <a:gd name="T29" fmla="*/ 10 h 23"/>
                    <a:gd name="T30" fmla="*/ 5 w 13"/>
                    <a:gd name="T31" fmla="*/ 13 h 23"/>
                    <a:gd name="T32" fmla="*/ 3 w 13"/>
                    <a:gd name="T33" fmla="*/ 16 h 23"/>
                    <a:gd name="T34" fmla="*/ 0 w 13"/>
                    <a:gd name="T35" fmla="*/ 18 h 23"/>
                    <a:gd name="T36" fmla="*/ 0 w 13"/>
                    <a:gd name="T37" fmla="*/ 21 h 23"/>
                    <a:gd name="T38" fmla="*/ 0 w 13"/>
                    <a:gd name="T39" fmla="*/ 21 h 23"/>
                    <a:gd name="T40" fmla="*/ 3 w 13"/>
                    <a:gd name="T41" fmla="*/ 23 h 2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"/>
                    <a:gd name="T64" fmla="*/ 0 h 23"/>
                    <a:gd name="T65" fmla="*/ 13 w 13"/>
                    <a:gd name="T66" fmla="*/ 23 h 2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" h="23">
                      <a:moveTo>
                        <a:pt x="3" y="23"/>
                      </a:moveTo>
                      <a:lnTo>
                        <a:pt x="3" y="23"/>
                      </a:lnTo>
                      <a:lnTo>
                        <a:pt x="5" y="21"/>
                      </a:lnTo>
                      <a:lnTo>
                        <a:pt x="5" y="18"/>
                      </a:lnTo>
                      <a:lnTo>
                        <a:pt x="8" y="16"/>
                      </a:lnTo>
                      <a:lnTo>
                        <a:pt x="8" y="13"/>
                      </a:lnTo>
                      <a:lnTo>
                        <a:pt x="11" y="10"/>
                      </a:lnTo>
                      <a:lnTo>
                        <a:pt x="13" y="8"/>
                      </a:lnTo>
                      <a:lnTo>
                        <a:pt x="13" y="5"/>
                      </a:lnTo>
                      <a:lnTo>
                        <a:pt x="11" y="0"/>
                      </a:lnTo>
                      <a:lnTo>
                        <a:pt x="8" y="2"/>
                      </a:lnTo>
                      <a:lnTo>
                        <a:pt x="8" y="5"/>
                      </a:lnTo>
                      <a:lnTo>
                        <a:pt x="8" y="8"/>
                      </a:lnTo>
                      <a:lnTo>
                        <a:pt x="5" y="10"/>
                      </a:lnTo>
                      <a:lnTo>
                        <a:pt x="5" y="13"/>
                      </a:lnTo>
                      <a:lnTo>
                        <a:pt x="3" y="16"/>
                      </a:lnTo>
                      <a:lnTo>
                        <a:pt x="0" y="18"/>
                      </a:lnTo>
                      <a:lnTo>
                        <a:pt x="0" y="21"/>
                      </a:lnTo>
                      <a:lnTo>
                        <a:pt x="3" y="2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15" name="Freeform 527"/>
                <p:cNvSpPr>
                  <a:spLocks/>
                </p:cNvSpPr>
                <p:nvPr/>
              </p:nvSpPr>
              <p:spPr bwMode="auto">
                <a:xfrm>
                  <a:off x="1965" y="2347"/>
                  <a:ext cx="8" cy="23"/>
                </a:xfrm>
                <a:custGeom>
                  <a:avLst/>
                  <a:gdLst>
                    <a:gd name="T0" fmla="*/ 5 w 8"/>
                    <a:gd name="T1" fmla="*/ 21 h 23"/>
                    <a:gd name="T2" fmla="*/ 5 w 8"/>
                    <a:gd name="T3" fmla="*/ 21 h 23"/>
                    <a:gd name="T4" fmla="*/ 5 w 8"/>
                    <a:gd name="T5" fmla="*/ 21 h 23"/>
                    <a:gd name="T6" fmla="*/ 5 w 8"/>
                    <a:gd name="T7" fmla="*/ 18 h 23"/>
                    <a:gd name="T8" fmla="*/ 5 w 8"/>
                    <a:gd name="T9" fmla="*/ 15 h 23"/>
                    <a:gd name="T10" fmla="*/ 5 w 8"/>
                    <a:gd name="T11" fmla="*/ 13 h 23"/>
                    <a:gd name="T12" fmla="*/ 5 w 8"/>
                    <a:gd name="T13" fmla="*/ 10 h 23"/>
                    <a:gd name="T14" fmla="*/ 5 w 8"/>
                    <a:gd name="T15" fmla="*/ 8 h 23"/>
                    <a:gd name="T16" fmla="*/ 8 w 8"/>
                    <a:gd name="T17" fmla="*/ 5 h 23"/>
                    <a:gd name="T18" fmla="*/ 8 w 8"/>
                    <a:gd name="T19" fmla="*/ 2 h 23"/>
                    <a:gd name="T20" fmla="*/ 5 w 8"/>
                    <a:gd name="T21" fmla="*/ 0 h 23"/>
                    <a:gd name="T22" fmla="*/ 5 w 8"/>
                    <a:gd name="T23" fmla="*/ 2 h 23"/>
                    <a:gd name="T24" fmla="*/ 3 w 8"/>
                    <a:gd name="T25" fmla="*/ 8 h 23"/>
                    <a:gd name="T26" fmla="*/ 3 w 8"/>
                    <a:gd name="T27" fmla="*/ 10 h 23"/>
                    <a:gd name="T28" fmla="*/ 0 w 8"/>
                    <a:gd name="T29" fmla="*/ 13 h 23"/>
                    <a:gd name="T30" fmla="*/ 0 w 8"/>
                    <a:gd name="T31" fmla="*/ 15 h 23"/>
                    <a:gd name="T32" fmla="*/ 0 w 8"/>
                    <a:gd name="T33" fmla="*/ 18 h 23"/>
                    <a:gd name="T34" fmla="*/ 3 w 8"/>
                    <a:gd name="T35" fmla="*/ 21 h 23"/>
                    <a:gd name="T36" fmla="*/ 3 w 8"/>
                    <a:gd name="T37" fmla="*/ 23 h 23"/>
                    <a:gd name="T38" fmla="*/ 3 w 8"/>
                    <a:gd name="T39" fmla="*/ 23 h 23"/>
                    <a:gd name="T40" fmla="*/ 5 w 8"/>
                    <a:gd name="T41" fmla="*/ 21 h 2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8"/>
                    <a:gd name="T64" fmla="*/ 0 h 23"/>
                    <a:gd name="T65" fmla="*/ 8 w 8"/>
                    <a:gd name="T66" fmla="*/ 23 h 2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8" h="23">
                      <a:moveTo>
                        <a:pt x="5" y="21"/>
                      </a:moveTo>
                      <a:lnTo>
                        <a:pt x="5" y="21"/>
                      </a:lnTo>
                      <a:lnTo>
                        <a:pt x="5" y="18"/>
                      </a:lnTo>
                      <a:lnTo>
                        <a:pt x="5" y="15"/>
                      </a:lnTo>
                      <a:lnTo>
                        <a:pt x="5" y="13"/>
                      </a:lnTo>
                      <a:lnTo>
                        <a:pt x="5" y="10"/>
                      </a:lnTo>
                      <a:lnTo>
                        <a:pt x="5" y="8"/>
                      </a:lnTo>
                      <a:lnTo>
                        <a:pt x="8" y="5"/>
                      </a:lnTo>
                      <a:lnTo>
                        <a:pt x="8" y="2"/>
                      </a:lnTo>
                      <a:lnTo>
                        <a:pt x="5" y="0"/>
                      </a:lnTo>
                      <a:lnTo>
                        <a:pt x="5" y="2"/>
                      </a:lnTo>
                      <a:lnTo>
                        <a:pt x="3" y="8"/>
                      </a:lnTo>
                      <a:lnTo>
                        <a:pt x="3" y="10"/>
                      </a:lnTo>
                      <a:lnTo>
                        <a:pt x="0" y="13"/>
                      </a:lnTo>
                      <a:lnTo>
                        <a:pt x="0" y="15"/>
                      </a:lnTo>
                      <a:lnTo>
                        <a:pt x="0" y="18"/>
                      </a:lnTo>
                      <a:lnTo>
                        <a:pt x="3" y="21"/>
                      </a:lnTo>
                      <a:lnTo>
                        <a:pt x="3" y="23"/>
                      </a:lnTo>
                      <a:lnTo>
                        <a:pt x="5" y="21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16" name="Freeform 528"/>
                <p:cNvSpPr>
                  <a:spLocks/>
                </p:cNvSpPr>
                <p:nvPr/>
              </p:nvSpPr>
              <p:spPr bwMode="auto">
                <a:xfrm>
                  <a:off x="1968" y="2365"/>
                  <a:ext cx="34" cy="8"/>
                </a:xfrm>
                <a:custGeom>
                  <a:avLst/>
                  <a:gdLst>
                    <a:gd name="T0" fmla="*/ 34 w 34"/>
                    <a:gd name="T1" fmla="*/ 0 h 8"/>
                    <a:gd name="T2" fmla="*/ 34 w 34"/>
                    <a:gd name="T3" fmla="*/ 0 h 8"/>
                    <a:gd name="T4" fmla="*/ 28 w 34"/>
                    <a:gd name="T5" fmla="*/ 3 h 8"/>
                    <a:gd name="T6" fmla="*/ 26 w 34"/>
                    <a:gd name="T7" fmla="*/ 3 h 8"/>
                    <a:gd name="T8" fmla="*/ 20 w 34"/>
                    <a:gd name="T9" fmla="*/ 3 h 8"/>
                    <a:gd name="T10" fmla="*/ 15 w 34"/>
                    <a:gd name="T11" fmla="*/ 5 h 8"/>
                    <a:gd name="T12" fmla="*/ 13 w 34"/>
                    <a:gd name="T13" fmla="*/ 5 h 8"/>
                    <a:gd name="T14" fmla="*/ 10 w 34"/>
                    <a:gd name="T15" fmla="*/ 5 h 8"/>
                    <a:gd name="T16" fmla="*/ 5 w 34"/>
                    <a:gd name="T17" fmla="*/ 5 h 8"/>
                    <a:gd name="T18" fmla="*/ 2 w 34"/>
                    <a:gd name="T19" fmla="*/ 3 h 8"/>
                    <a:gd name="T20" fmla="*/ 0 w 34"/>
                    <a:gd name="T21" fmla="*/ 5 h 8"/>
                    <a:gd name="T22" fmla="*/ 5 w 34"/>
                    <a:gd name="T23" fmla="*/ 8 h 8"/>
                    <a:gd name="T24" fmla="*/ 7 w 34"/>
                    <a:gd name="T25" fmla="*/ 8 h 8"/>
                    <a:gd name="T26" fmla="*/ 13 w 34"/>
                    <a:gd name="T27" fmla="*/ 8 h 8"/>
                    <a:gd name="T28" fmla="*/ 18 w 34"/>
                    <a:gd name="T29" fmla="*/ 8 h 8"/>
                    <a:gd name="T30" fmla="*/ 20 w 34"/>
                    <a:gd name="T31" fmla="*/ 8 h 8"/>
                    <a:gd name="T32" fmla="*/ 26 w 34"/>
                    <a:gd name="T33" fmla="*/ 5 h 8"/>
                    <a:gd name="T34" fmla="*/ 28 w 34"/>
                    <a:gd name="T35" fmla="*/ 5 h 8"/>
                    <a:gd name="T36" fmla="*/ 34 w 34"/>
                    <a:gd name="T37" fmla="*/ 5 h 8"/>
                    <a:gd name="T38" fmla="*/ 34 w 34"/>
                    <a:gd name="T39" fmla="*/ 5 h 8"/>
                    <a:gd name="T40" fmla="*/ 34 w 34"/>
                    <a:gd name="T41" fmla="*/ 0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4"/>
                    <a:gd name="T64" fmla="*/ 0 h 8"/>
                    <a:gd name="T65" fmla="*/ 34 w 34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4" h="8">
                      <a:moveTo>
                        <a:pt x="34" y="0"/>
                      </a:moveTo>
                      <a:lnTo>
                        <a:pt x="34" y="0"/>
                      </a:lnTo>
                      <a:lnTo>
                        <a:pt x="28" y="3"/>
                      </a:lnTo>
                      <a:lnTo>
                        <a:pt x="26" y="3"/>
                      </a:lnTo>
                      <a:lnTo>
                        <a:pt x="20" y="3"/>
                      </a:lnTo>
                      <a:lnTo>
                        <a:pt x="15" y="5"/>
                      </a:lnTo>
                      <a:lnTo>
                        <a:pt x="13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2" y="3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13" y="8"/>
                      </a:lnTo>
                      <a:lnTo>
                        <a:pt x="18" y="8"/>
                      </a:lnTo>
                      <a:lnTo>
                        <a:pt x="20" y="8"/>
                      </a:lnTo>
                      <a:lnTo>
                        <a:pt x="26" y="5"/>
                      </a:lnTo>
                      <a:lnTo>
                        <a:pt x="28" y="5"/>
                      </a:lnTo>
                      <a:lnTo>
                        <a:pt x="34" y="5"/>
                      </a:lnTo>
                      <a:lnTo>
                        <a:pt x="34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17" name="Freeform 529"/>
                <p:cNvSpPr>
                  <a:spLocks/>
                </p:cNvSpPr>
                <p:nvPr/>
              </p:nvSpPr>
              <p:spPr bwMode="auto">
                <a:xfrm>
                  <a:off x="2002" y="2355"/>
                  <a:ext cx="34" cy="15"/>
                </a:xfrm>
                <a:custGeom>
                  <a:avLst/>
                  <a:gdLst>
                    <a:gd name="T0" fmla="*/ 34 w 34"/>
                    <a:gd name="T1" fmla="*/ 0 h 15"/>
                    <a:gd name="T2" fmla="*/ 34 w 34"/>
                    <a:gd name="T3" fmla="*/ 0 h 15"/>
                    <a:gd name="T4" fmla="*/ 28 w 34"/>
                    <a:gd name="T5" fmla="*/ 0 h 15"/>
                    <a:gd name="T6" fmla="*/ 23 w 34"/>
                    <a:gd name="T7" fmla="*/ 2 h 15"/>
                    <a:gd name="T8" fmla="*/ 20 w 34"/>
                    <a:gd name="T9" fmla="*/ 2 h 15"/>
                    <a:gd name="T10" fmla="*/ 15 w 34"/>
                    <a:gd name="T11" fmla="*/ 5 h 15"/>
                    <a:gd name="T12" fmla="*/ 10 w 34"/>
                    <a:gd name="T13" fmla="*/ 7 h 15"/>
                    <a:gd name="T14" fmla="*/ 7 w 34"/>
                    <a:gd name="T15" fmla="*/ 7 h 15"/>
                    <a:gd name="T16" fmla="*/ 2 w 34"/>
                    <a:gd name="T17" fmla="*/ 10 h 15"/>
                    <a:gd name="T18" fmla="*/ 0 w 34"/>
                    <a:gd name="T19" fmla="*/ 10 h 15"/>
                    <a:gd name="T20" fmla="*/ 0 w 34"/>
                    <a:gd name="T21" fmla="*/ 15 h 15"/>
                    <a:gd name="T22" fmla="*/ 5 w 34"/>
                    <a:gd name="T23" fmla="*/ 13 h 15"/>
                    <a:gd name="T24" fmla="*/ 7 w 34"/>
                    <a:gd name="T25" fmla="*/ 13 h 15"/>
                    <a:gd name="T26" fmla="*/ 13 w 34"/>
                    <a:gd name="T27" fmla="*/ 10 h 15"/>
                    <a:gd name="T28" fmla="*/ 15 w 34"/>
                    <a:gd name="T29" fmla="*/ 7 h 15"/>
                    <a:gd name="T30" fmla="*/ 20 w 34"/>
                    <a:gd name="T31" fmla="*/ 7 h 15"/>
                    <a:gd name="T32" fmla="*/ 26 w 34"/>
                    <a:gd name="T33" fmla="*/ 5 h 15"/>
                    <a:gd name="T34" fmla="*/ 28 w 34"/>
                    <a:gd name="T35" fmla="*/ 5 h 15"/>
                    <a:gd name="T36" fmla="*/ 34 w 34"/>
                    <a:gd name="T37" fmla="*/ 5 h 15"/>
                    <a:gd name="T38" fmla="*/ 34 w 34"/>
                    <a:gd name="T39" fmla="*/ 5 h 15"/>
                    <a:gd name="T40" fmla="*/ 34 w 34"/>
                    <a:gd name="T41" fmla="*/ 0 h 1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4"/>
                    <a:gd name="T64" fmla="*/ 0 h 15"/>
                    <a:gd name="T65" fmla="*/ 34 w 34"/>
                    <a:gd name="T66" fmla="*/ 15 h 1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4" h="15">
                      <a:moveTo>
                        <a:pt x="34" y="0"/>
                      </a:moveTo>
                      <a:lnTo>
                        <a:pt x="34" y="0"/>
                      </a:lnTo>
                      <a:lnTo>
                        <a:pt x="28" y="0"/>
                      </a:lnTo>
                      <a:lnTo>
                        <a:pt x="23" y="2"/>
                      </a:lnTo>
                      <a:lnTo>
                        <a:pt x="20" y="2"/>
                      </a:lnTo>
                      <a:lnTo>
                        <a:pt x="15" y="5"/>
                      </a:lnTo>
                      <a:lnTo>
                        <a:pt x="10" y="7"/>
                      </a:lnTo>
                      <a:lnTo>
                        <a:pt x="7" y="7"/>
                      </a:lnTo>
                      <a:lnTo>
                        <a:pt x="2" y="10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5" y="13"/>
                      </a:lnTo>
                      <a:lnTo>
                        <a:pt x="7" y="13"/>
                      </a:lnTo>
                      <a:lnTo>
                        <a:pt x="13" y="10"/>
                      </a:lnTo>
                      <a:lnTo>
                        <a:pt x="15" y="7"/>
                      </a:lnTo>
                      <a:lnTo>
                        <a:pt x="20" y="7"/>
                      </a:lnTo>
                      <a:lnTo>
                        <a:pt x="26" y="5"/>
                      </a:lnTo>
                      <a:lnTo>
                        <a:pt x="28" y="5"/>
                      </a:lnTo>
                      <a:lnTo>
                        <a:pt x="34" y="5"/>
                      </a:lnTo>
                      <a:lnTo>
                        <a:pt x="34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18" name="Freeform 530"/>
                <p:cNvSpPr>
                  <a:spLocks/>
                </p:cNvSpPr>
                <p:nvPr/>
              </p:nvSpPr>
              <p:spPr bwMode="auto">
                <a:xfrm>
                  <a:off x="2036" y="2355"/>
                  <a:ext cx="62" cy="13"/>
                </a:xfrm>
                <a:custGeom>
                  <a:avLst/>
                  <a:gdLst>
                    <a:gd name="T0" fmla="*/ 62 w 62"/>
                    <a:gd name="T1" fmla="*/ 7 h 13"/>
                    <a:gd name="T2" fmla="*/ 62 w 62"/>
                    <a:gd name="T3" fmla="*/ 7 h 13"/>
                    <a:gd name="T4" fmla="*/ 54 w 62"/>
                    <a:gd name="T5" fmla="*/ 5 h 13"/>
                    <a:gd name="T6" fmla="*/ 47 w 62"/>
                    <a:gd name="T7" fmla="*/ 2 h 13"/>
                    <a:gd name="T8" fmla="*/ 39 w 62"/>
                    <a:gd name="T9" fmla="*/ 0 h 13"/>
                    <a:gd name="T10" fmla="*/ 31 w 62"/>
                    <a:gd name="T11" fmla="*/ 0 h 13"/>
                    <a:gd name="T12" fmla="*/ 23 w 62"/>
                    <a:gd name="T13" fmla="*/ 0 h 13"/>
                    <a:gd name="T14" fmla="*/ 15 w 62"/>
                    <a:gd name="T15" fmla="*/ 0 h 13"/>
                    <a:gd name="T16" fmla="*/ 7 w 62"/>
                    <a:gd name="T17" fmla="*/ 0 h 13"/>
                    <a:gd name="T18" fmla="*/ 0 w 62"/>
                    <a:gd name="T19" fmla="*/ 0 h 13"/>
                    <a:gd name="T20" fmla="*/ 0 w 62"/>
                    <a:gd name="T21" fmla="*/ 5 h 13"/>
                    <a:gd name="T22" fmla="*/ 7 w 62"/>
                    <a:gd name="T23" fmla="*/ 2 h 13"/>
                    <a:gd name="T24" fmla="*/ 15 w 62"/>
                    <a:gd name="T25" fmla="*/ 2 h 13"/>
                    <a:gd name="T26" fmla="*/ 23 w 62"/>
                    <a:gd name="T27" fmla="*/ 2 h 13"/>
                    <a:gd name="T28" fmla="*/ 31 w 62"/>
                    <a:gd name="T29" fmla="*/ 2 h 13"/>
                    <a:gd name="T30" fmla="*/ 39 w 62"/>
                    <a:gd name="T31" fmla="*/ 5 h 13"/>
                    <a:gd name="T32" fmla="*/ 47 w 62"/>
                    <a:gd name="T33" fmla="*/ 5 h 13"/>
                    <a:gd name="T34" fmla="*/ 54 w 62"/>
                    <a:gd name="T35" fmla="*/ 7 h 13"/>
                    <a:gd name="T36" fmla="*/ 60 w 62"/>
                    <a:gd name="T37" fmla="*/ 13 h 13"/>
                    <a:gd name="T38" fmla="*/ 60 w 62"/>
                    <a:gd name="T39" fmla="*/ 13 h 13"/>
                    <a:gd name="T40" fmla="*/ 62 w 62"/>
                    <a:gd name="T41" fmla="*/ 7 h 1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62"/>
                    <a:gd name="T64" fmla="*/ 0 h 13"/>
                    <a:gd name="T65" fmla="*/ 62 w 62"/>
                    <a:gd name="T66" fmla="*/ 13 h 1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62" h="13">
                      <a:moveTo>
                        <a:pt x="62" y="7"/>
                      </a:moveTo>
                      <a:lnTo>
                        <a:pt x="62" y="7"/>
                      </a:lnTo>
                      <a:lnTo>
                        <a:pt x="54" y="5"/>
                      </a:lnTo>
                      <a:lnTo>
                        <a:pt x="47" y="2"/>
                      </a:lnTo>
                      <a:lnTo>
                        <a:pt x="39" y="0"/>
                      </a:lnTo>
                      <a:lnTo>
                        <a:pt x="31" y="0"/>
                      </a:lnTo>
                      <a:lnTo>
                        <a:pt x="23" y="0"/>
                      </a:lnTo>
                      <a:lnTo>
                        <a:pt x="15" y="0"/>
                      </a:lnTo>
                      <a:lnTo>
                        <a:pt x="7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7" y="2"/>
                      </a:lnTo>
                      <a:lnTo>
                        <a:pt x="15" y="2"/>
                      </a:lnTo>
                      <a:lnTo>
                        <a:pt x="23" y="2"/>
                      </a:lnTo>
                      <a:lnTo>
                        <a:pt x="31" y="2"/>
                      </a:lnTo>
                      <a:lnTo>
                        <a:pt x="39" y="5"/>
                      </a:lnTo>
                      <a:lnTo>
                        <a:pt x="47" y="5"/>
                      </a:lnTo>
                      <a:lnTo>
                        <a:pt x="54" y="7"/>
                      </a:lnTo>
                      <a:lnTo>
                        <a:pt x="60" y="13"/>
                      </a:lnTo>
                      <a:lnTo>
                        <a:pt x="62" y="7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19" name="Freeform 531"/>
                <p:cNvSpPr>
                  <a:spLocks/>
                </p:cNvSpPr>
                <p:nvPr/>
              </p:nvSpPr>
              <p:spPr bwMode="auto">
                <a:xfrm>
                  <a:off x="2096" y="2362"/>
                  <a:ext cx="44" cy="61"/>
                </a:xfrm>
                <a:custGeom>
                  <a:avLst/>
                  <a:gdLst>
                    <a:gd name="T0" fmla="*/ 44 w 44"/>
                    <a:gd name="T1" fmla="*/ 61 h 61"/>
                    <a:gd name="T2" fmla="*/ 44 w 44"/>
                    <a:gd name="T3" fmla="*/ 61 h 61"/>
                    <a:gd name="T4" fmla="*/ 44 w 44"/>
                    <a:gd name="T5" fmla="*/ 50 h 61"/>
                    <a:gd name="T6" fmla="*/ 39 w 44"/>
                    <a:gd name="T7" fmla="*/ 42 h 61"/>
                    <a:gd name="T8" fmla="*/ 36 w 44"/>
                    <a:gd name="T9" fmla="*/ 35 h 61"/>
                    <a:gd name="T10" fmla="*/ 31 w 44"/>
                    <a:gd name="T11" fmla="*/ 27 h 61"/>
                    <a:gd name="T12" fmla="*/ 23 w 44"/>
                    <a:gd name="T13" fmla="*/ 19 h 61"/>
                    <a:gd name="T14" fmla="*/ 18 w 44"/>
                    <a:gd name="T15" fmla="*/ 14 h 61"/>
                    <a:gd name="T16" fmla="*/ 10 w 44"/>
                    <a:gd name="T17" fmla="*/ 6 h 61"/>
                    <a:gd name="T18" fmla="*/ 2 w 44"/>
                    <a:gd name="T19" fmla="*/ 0 h 61"/>
                    <a:gd name="T20" fmla="*/ 0 w 44"/>
                    <a:gd name="T21" fmla="*/ 6 h 61"/>
                    <a:gd name="T22" fmla="*/ 8 w 44"/>
                    <a:gd name="T23" fmla="*/ 11 h 61"/>
                    <a:gd name="T24" fmla="*/ 15 w 44"/>
                    <a:gd name="T25" fmla="*/ 16 h 61"/>
                    <a:gd name="T26" fmla="*/ 21 w 44"/>
                    <a:gd name="T27" fmla="*/ 21 h 61"/>
                    <a:gd name="T28" fmla="*/ 28 w 44"/>
                    <a:gd name="T29" fmla="*/ 29 h 61"/>
                    <a:gd name="T30" fmla="*/ 34 w 44"/>
                    <a:gd name="T31" fmla="*/ 37 h 61"/>
                    <a:gd name="T32" fmla="*/ 36 w 44"/>
                    <a:gd name="T33" fmla="*/ 45 h 61"/>
                    <a:gd name="T34" fmla="*/ 39 w 44"/>
                    <a:gd name="T35" fmla="*/ 53 h 61"/>
                    <a:gd name="T36" fmla="*/ 42 w 44"/>
                    <a:gd name="T37" fmla="*/ 61 h 61"/>
                    <a:gd name="T38" fmla="*/ 42 w 44"/>
                    <a:gd name="T39" fmla="*/ 61 h 61"/>
                    <a:gd name="T40" fmla="*/ 44 w 44"/>
                    <a:gd name="T41" fmla="*/ 61 h 6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4"/>
                    <a:gd name="T64" fmla="*/ 0 h 61"/>
                    <a:gd name="T65" fmla="*/ 44 w 44"/>
                    <a:gd name="T66" fmla="*/ 61 h 6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4" h="61">
                      <a:moveTo>
                        <a:pt x="44" y="61"/>
                      </a:moveTo>
                      <a:lnTo>
                        <a:pt x="44" y="61"/>
                      </a:lnTo>
                      <a:lnTo>
                        <a:pt x="44" y="50"/>
                      </a:lnTo>
                      <a:lnTo>
                        <a:pt x="39" y="42"/>
                      </a:lnTo>
                      <a:lnTo>
                        <a:pt x="36" y="35"/>
                      </a:lnTo>
                      <a:lnTo>
                        <a:pt x="31" y="27"/>
                      </a:lnTo>
                      <a:lnTo>
                        <a:pt x="23" y="19"/>
                      </a:lnTo>
                      <a:lnTo>
                        <a:pt x="18" y="14"/>
                      </a:lnTo>
                      <a:lnTo>
                        <a:pt x="10" y="6"/>
                      </a:lnTo>
                      <a:lnTo>
                        <a:pt x="2" y="0"/>
                      </a:lnTo>
                      <a:lnTo>
                        <a:pt x="0" y="6"/>
                      </a:lnTo>
                      <a:lnTo>
                        <a:pt x="8" y="11"/>
                      </a:lnTo>
                      <a:lnTo>
                        <a:pt x="15" y="16"/>
                      </a:lnTo>
                      <a:lnTo>
                        <a:pt x="21" y="21"/>
                      </a:lnTo>
                      <a:lnTo>
                        <a:pt x="28" y="29"/>
                      </a:lnTo>
                      <a:lnTo>
                        <a:pt x="34" y="37"/>
                      </a:lnTo>
                      <a:lnTo>
                        <a:pt x="36" y="45"/>
                      </a:lnTo>
                      <a:lnTo>
                        <a:pt x="39" y="53"/>
                      </a:lnTo>
                      <a:lnTo>
                        <a:pt x="42" y="61"/>
                      </a:lnTo>
                      <a:lnTo>
                        <a:pt x="44" y="61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20" name="Freeform 532"/>
                <p:cNvSpPr>
                  <a:spLocks/>
                </p:cNvSpPr>
                <p:nvPr/>
              </p:nvSpPr>
              <p:spPr bwMode="auto">
                <a:xfrm>
                  <a:off x="2111" y="2423"/>
                  <a:ext cx="29" cy="36"/>
                </a:xfrm>
                <a:custGeom>
                  <a:avLst/>
                  <a:gdLst>
                    <a:gd name="T0" fmla="*/ 3 w 29"/>
                    <a:gd name="T1" fmla="*/ 36 h 36"/>
                    <a:gd name="T2" fmla="*/ 3 w 29"/>
                    <a:gd name="T3" fmla="*/ 36 h 36"/>
                    <a:gd name="T4" fmla="*/ 8 w 29"/>
                    <a:gd name="T5" fmla="*/ 34 h 36"/>
                    <a:gd name="T6" fmla="*/ 13 w 29"/>
                    <a:gd name="T7" fmla="*/ 29 h 36"/>
                    <a:gd name="T8" fmla="*/ 19 w 29"/>
                    <a:gd name="T9" fmla="*/ 26 h 36"/>
                    <a:gd name="T10" fmla="*/ 21 w 29"/>
                    <a:gd name="T11" fmla="*/ 21 h 36"/>
                    <a:gd name="T12" fmla="*/ 27 w 29"/>
                    <a:gd name="T13" fmla="*/ 15 h 36"/>
                    <a:gd name="T14" fmla="*/ 29 w 29"/>
                    <a:gd name="T15" fmla="*/ 10 h 36"/>
                    <a:gd name="T16" fmla="*/ 29 w 29"/>
                    <a:gd name="T17" fmla="*/ 5 h 36"/>
                    <a:gd name="T18" fmla="*/ 29 w 29"/>
                    <a:gd name="T19" fmla="*/ 0 h 36"/>
                    <a:gd name="T20" fmla="*/ 27 w 29"/>
                    <a:gd name="T21" fmla="*/ 0 h 36"/>
                    <a:gd name="T22" fmla="*/ 27 w 29"/>
                    <a:gd name="T23" fmla="*/ 5 h 36"/>
                    <a:gd name="T24" fmla="*/ 27 w 29"/>
                    <a:gd name="T25" fmla="*/ 10 h 36"/>
                    <a:gd name="T26" fmla="*/ 24 w 29"/>
                    <a:gd name="T27" fmla="*/ 13 h 36"/>
                    <a:gd name="T28" fmla="*/ 19 w 29"/>
                    <a:gd name="T29" fmla="*/ 18 h 36"/>
                    <a:gd name="T30" fmla="*/ 16 w 29"/>
                    <a:gd name="T31" fmla="*/ 23 h 36"/>
                    <a:gd name="T32" fmla="*/ 11 w 29"/>
                    <a:gd name="T33" fmla="*/ 26 h 36"/>
                    <a:gd name="T34" fmla="*/ 6 w 29"/>
                    <a:gd name="T35" fmla="*/ 31 h 36"/>
                    <a:gd name="T36" fmla="*/ 0 w 29"/>
                    <a:gd name="T37" fmla="*/ 34 h 36"/>
                    <a:gd name="T38" fmla="*/ 0 w 29"/>
                    <a:gd name="T39" fmla="*/ 34 h 36"/>
                    <a:gd name="T40" fmla="*/ 3 w 29"/>
                    <a:gd name="T41" fmla="*/ 36 h 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9"/>
                    <a:gd name="T64" fmla="*/ 0 h 36"/>
                    <a:gd name="T65" fmla="*/ 29 w 29"/>
                    <a:gd name="T66" fmla="*/ 36 h 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9" h="36">
                      <a:moveTo>
                        <a:pt x="3" y="36"/>
                      </a:moveTo>
                      <a:lnTo>
                        <a:pt x="3" y="36"/>
                      </a:lnTo>
                      <a:lnTo>
                        <a:pt x="8" y="34"/>
                      </a:lnTo>
                      <a:lnTo>
                        <a:pt x="13" y="29"/>
                      </a:lnTo>
                      <a:lnTo>
                        <a:pt x="19" y="26"/>
                      </a:lnTo>
                      <a:lnTo>
                        <a:pt x="21" y="21"/>
                      </a:lnTo>
                      <a:lnTo>
                        <a:pt x="27" y="15"/>
                      </a:lnTo>
                      <a:lnTo>
                        <a:pt x="29" y="10"/>
                      </a:lnTo>
                      <a:lnTo>
                        <a:pt x="29" y="5"/>
                      </a:lnTo>
                      <a:lnTo>
                        <a:pt x="29" y="0"/>
                      </a:lnTo>
                      <a:lnTo>
                        <a:pt x="27" y="0"/>
                      </a:lnTo>
                      <a:lnTo>
                        <a:pt x="27" y="5"/>
                      </a:lnTo>
                      <a:lnTo>
                        <a:pt x="27" y="10"/>
                      </a:lnTo>
                      <a:lnTo>
                        <a:pt x="24" y="13"/>
                      </a:lnTo>
                      <a:lnTo>
                        <a:pt x="19" y="18"/>
                      </a:lnTo>
                      <a:lnTo>
                        <a:pt x="16" y="23"/>
                      </a:lnTo>
                      <a:lnTo>
                        <a:pt x="11" y="26"/>
                      </a:lnTo>
                      <a:lnTo>
                        <a:pt x="6" y="31"/>
                      </a:lnTo>
                      <a:lnTo>
                        <a:pt x="0" y="34"/>
                      </a:lnTo>
                      <a:lnTo>
                        <a:pt x="3" y="36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21" name="Freeform 533"/>
                <p:cNvSpPr>
                  <a:spLocks/>
                </p:cNvSpPr>
                <p:nvPr/>
              </p:nvSpPr>
              <p:spPr bwMode="auto">
                <a:xfrm>
                  <a:off x="2075" y="2454"/>
                  <a:ext cx="39" cy="8"/>
                </a:xfrm>
                <a:custGeom>
                  <a:avLst/>
                  <a:gdLst>
                    <a:gd name="T0" fmla="*/ 0 w 39"/>
                    <a:gd name="T1" fmla="*/ 3 h 8"/>
                    <a:gd name="T2" fmla="*/ 0 w 39"/>
                    <a:gd name="T3" fmla="*/ 3 h 8"/>
                    <a:gd name="T4" fmla="*/ 5 w 39"/>
                    <a:gd name="T5" fmla="*/ 5 h 8"/>
                    <a:gd name="T6" fmla="*/ 10 w 39"/>
                    <a:gd name="T7" fmla="*/ 8 h 8"/>
                    <a:gd name="T8" fmla="*/ 15 w 39"/>
                    <a:gd name="T9" fmla="*/ 8 h 8"/>
                    <a:gd name="T10" fmla="*/ 18 w 39"/>
                    <a:gd name="T11" fmla="*/ 8 h 8"/>
                    <a:gd name="T12" fmla="*/ 23 w 39"/>
                    <a:gd name="T13" fmla="*/ 8 h 8"/>
                    <a:gd name="T14" fmla="*/ 29 w 39"/>
                    <a:gd name="T15" fmla="*/ 8 h 8"/>
                    <a:gd name="T16" fmla="*/ 34 w 39"/>
                    <a:gd name="T17" fmla="*/ 8 h 8"/>
                    <a:gd name="T18" fmla="*/ 39 w 39"/>
                    <a:gd name="T19" fmla="*/ 5 h 8"/>
                    <a:gd name="T20" fmla="*/ 36 w 39"/>
                    <a:gd name="T21" fmla="*/ 3 h 8"/>
                    <a:gd name="T22" fmla="*/ 34 w 39"/>
                    <a:gd name="T23" fmla="*/ 3 h 8"/>
                    <a:gd name="T24" fmla="*/ 29 w 39"/>
                    <a:gd name="T25" fmla="*/ 5 h 8"/>
                    <a:gd name="T26" fmla="*/ 23 w 39"/>
                    <a:gd name="T27" fmla="*/ 5 h 8"/>
                    <a:gd name="T28" fmla="*/ 18 w 39"/>
                    <a:gd name="T29" fmla="*/ 5 h 8"/>
                    <a:gd name="T30" fmla="*/ 15 w 39"/>
                    <a:gd name="T31" fmla="*/ 5 h 8"/>
                    <a:gd name="T32" fmla="*/ 10 w 39"/>
                    <a:gd name="T33" fmla="*/ 3 h 8"/>
                    <a:gd name="T34" fmla="*/ 8 w 39"/>
                    <a:gd name="T35" fmla="*/ 3 h 8"/>
                    <a:gd name="T36" fmla="*/ 2 w 39"/>
                    <a:gd name="T37" fmla="*/ 0 h 8"/>
                    <a:gd name="T38" fmla="*/ 2 w 39"/>
                    <a:gd name="T39" fmla="*/ 0 h 8"/>
                    <a:gd name="T40" fmla="*/ 0 w 39"/>
                    <a:gd name="T41" fmla="*/ 3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9"/>
                    <a:gd name="T64" fmla="*/ 0 h 8"/>
                    <a:gd name="T65" fmla="*/ 39 w 39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9" h="8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5" y="5"/>
                      </a:lnTo>
                      <a:lnTo>
                        <a:pt x="10" y="8"/>
                      </a:lnTo>
                      <a:lnTo>
                        <a:pt x="15" y="8"/>
                      </a:lnTo>
                      <a:lnTo>
                        <a:pt x="18" y="8"/>
                      </a:lnTo>
                      <a:lnTo>
                        <a:pt x="23" y="8"/>
                      </a:lnTo>
                      <a:lnTo>
                        <a:pt x="29" y="8"/>
                      </a:lnTo>
                      <a:lnTo>
                        <a:pt x="34" y="8"/>
                      </a:lnTo>
                      <a:lnTo>
                        <a:pt x="39" y="5"/>
                      </a:lnTo>
                      <a:lnTo>
                        <a:pt x="36" y="3"/>
                      </a:lnTo>
                      <a:lnTo>
                        <a:pt x="34" y="3"/>
                      </a:lnTo>
                      <a:lnTo>
                        <a:pt x="29" y="5"/>
                      </a:lnTo>
                      <a:lnTo>
                        <a:pt x="23" y="5"/>
                      </a:lnTo>
                      <a:lnTo>
                        <a:pt x="18" y="5"/>
                      </a:lnTo>
                      <a:lnTo>
                        <a:pt x="15" y="5"/>
                      </a:lnTo>
                      <a:lnTo>
                        <a:pt x="10" y="3"/>
                      </a:lnTo>
                      <a:lnTo>
                        <a:pt x="8" y="3"/>
                      </a:lnTo>
                      <a:lnTo>
                        <a:pt x="2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22" name="Freeform 534"/>
                <p:cNvSpPr>
                  <a:spLocks/>
                </p:cNvSpPr>
                <p:nvPr/>
              </p:nvSpPr>
              <p:spPr bwMode="auto">
                <a:xfrm>
                  <a:off x="2072" y="2433"/>
                  <a:ext cx="8" cy="24"/>
                </a:xfrm>
                <a:custGeom>
                  <a:avLst/>
                  <a:gdLst>
                    <a:gd name="T0" fmla="*/ 3 w 8"/>
                    <a:gd name="T1" fmla="*/ 0 h 24"/>
                    <a:gd name="T2" fmla="*/ 3 w 8"/>
                    <a:gd name="T3" fmla="*/ 0 h 24"/>
                    <a:gd name="T4" fmla="*/ 3 w 8"/>
                    <a:gd name="T5" fmla="*/ 3 h 24"/>
                    <a:gd name="T6" fmla="*/ 3 w 8"/>
                    <a:gd name="T7" fmla="*/ 5 h 24"/>
                    <a:gd name="T8" fmla="*/ 3 w 8"/>
                    <a:gd name="T9" fmla="*/ 8 h 24"/>
                    <a:gd name="T10" fmla="*/ 3 w 8"/>
                    <a:gd name="T11" fmla="*/ 11 h 24"/>
                    <a:gd name="T12" fmla="*/ 0 w 8"/>
                    <a:gd name="T13" fmla="*/ 16 h 24"/>
                    <a:gd name="T14" fmla="*/ 0 w 8"/>
                    <a:gd name="T15" fmla="*/ 19 h 24"/>
                    <a:gd name="T16" fmla="*/ 0 w 8"/>
                    <a:gd name="T17" fmla="*/ 21 h 24"/>
                    <a:gd name="T18" fmla="*/ 3 w 8"/>
                    <a:gd name="T19" fmla="*/ 24 h 24"/>
                    <a:gd name="T20" fmla="*/ 5 w 8"/>
                    <a:gd name="T21" fmla="*/ 21 h 24"/>
                    <a:gd name="T22" fmla="*/ 5 w 8"/>
                    <a:gd name="T23" fmla="*/ 19 h 24"/>
                    <a:gd name="T24" fmla="*/ 5 w 8"/>
                    <a:gd name="T25" fmla="*/ 19 h 24"/>
                    <a:gd name="T26" fmla="*/ 5 w 8"/>
                    <a:gd name="T27" fmla="*/ 16 h 24"/>
                    <a:gd name="T28" fmla="*/ 5 w 8"/>
                    <a:gd name="T29" fmla="*/ 13 h 24"/>
                    <a:gd name="T30" fmla="*/ 5 w 8"/>
                    <a:gd name="T31" fmla="*/ 8 h 24"/>
                    <a:gd name="T32" fmla="*/ 5 w 8"/>
                    <a:gd name="T33" fmla="*/ 5 h 24"/>
                    <a:gd name="T34" fmla="*/ 8 w 8"/>
                    <a:gd name="T35" fmla="*/ 3 h 24"/>
                    <a:gd name="T36" fmla="*/ 5 w 8"/>
                    <a:gd name="T37" fmla="*/ 0 h 24"/>
                    <a:gd name="T38" fmla="*/ 5 w 8"/>
                    <a:gd name="T39" fmla="*/ 0 h 24"/>
                    <a:gd name="T40" fmla="*/ 3 w 8"/>
                    <a:gd name="T41" fmla="*/ 0 h 2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8"/>
                    <a:gd name="T64" fmla="*/ 0 h 24"/>
                    <a:gd name="T65" fmla="*/ 8 w 8"/>
                    <a:gd name="T66" fmla="*/ 24 h 2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8" h="24">
                      <a:moveTo>
                        <a:pt x="3" y="0"/>
                      </a:moveTo>
                      <a:lnTo>
                        <a:pt x="3" y="0"/>
                      </a:lnTo>
                      <a:lnTo>
                        <a:pt x="3" y="3"/>
                      </a:lnTo>
                      <a:lnTo>
                        <a:pt x="3" y="5"/>
                      </a:lnTo>
                      <a:lnTo>
                        <a:pt x="3" y="8"/>
                      </a:lnTo>
                      <a:lnTo>
                        <a:pt x="3" y="11"/>
                      </a:lnTo>
                      <a:lnTo>
                        <a:pt x="0" y="16"/>
                      </a:lnTo>
                      <a:lnTo>
                        <a:pt x="0" y="19"/>
                      </a:lnTo>
                      <a:lnTo>
                        <a:pt x="0" y="21"/>
                      </a:lnTo>
                      <a:lnTo>
                        <a:pt x="3" y="24"/>
                      </a:lnTo>
                      <a:lnTo>
                        <a:pt x="5" y="21"/>
                      </a:lnTo>
                      <a:lnTo>
                        <a:pt x="5" y="19"/>
                      </a:lnTo>
                      <a:lnTo>
                        <a:pt x="5" y="16"/>
                      </a:lnTo>
                      <a:lnTo>
                        <a:pt x="5" y="13"/>
                      </a:lnTo>
                      <a:lnTo>
                        <a:pt x="5" y="8"/>
                      </a:lnTo>
                      <a:lnTo>
                        <a:pt x="5" y="5"/>
                      </a:lnTo>
                      <a:lnTo>
                        <a:pt x="8" y="3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23" name="Freeform 535"/>
                <p:cNvSpPr>
                  <a:spLocks/>
                </p:cNvSpPr>
                <p:nvPr/>
              </p:nvSpPr>
              <p:spPr bwMode="auto">
                <a:xfrm>
                  <a:off x="2062" y="2412"/>
                  <a:ext cx="15" cy="21"/>
                </a:xfrm>
                <a:custGeom>
                  <a:avLst/>
                  <a:gdLst>
                    <a:gd name="T0" fmla="*/ 0 w 15"/>
                    <a:gd name="T1" fmla="*/ 3 h 21"/>
                    <a:gd name="T2" fmla="*/ 0 w 15"/>
                    <a:gd name="T3" fmla="*/ 3 h 21"/>
                    <a:gd name="T4" fmla="*/ 2 w 15"/>
                    <a:gd name="T5" fmla="*/ 5 h 21"/>
                    <a:gd name="T6" fmla="*/ 5 w 15"/>
                    <a:gd name="T7" fmla="*/ 5 h 21"/>
                    <a:gd name="T8" fmla="*/ 5 w 15"/>
                    <a:gd name="T9" fmla="*/ 8 h 21"/>
                    <a:gd name="T10" fmla="*/ 8 w 15"/>
                    <a:gd name="T11" fmla="*/ 11 h 21"/>
                    <a:gd name="T12" fmla="*/ 10 w 15"/>
                    <a:gd name="T13" fmla="*/ 13 h 21"/>
                    <a:gd name="T14" fmla="*/ 10 w 15"/>
                    <a:gd name="T15" fmla="*/ 16 h 21"/>
                    <a:gd name="T16" fmla="*/ 13 w 15"/>
                    <a:gd name="T17" fmla="*/ 19 h 21"/>
                    <a:gd name="T18" fmla="*/ 13 w 15"/>
                    <a:gd name="T19" fmla="*/ 21 h 21"/>
                    <a:gd name="T20" fmla="*/ 15 w 15"/>
                    <a:gd name="T21" fmla="*/ 21 h 21"/>
                    <a:gd name="T22" fmla="*/ 15 w 15"/>
                    <a:gd name="T23" fmla="*/ 16 h 21"/>
                    <a:gd name="T24" fmla="*/ 13 w 15"/>
                    <a:gd name="T25" fmla="*/ 13 h 21"/>
                    <a:gd name="T26" fmla="*/ 13 w 15"/>
                    <a:gd name="T27" fmla="*/ 11 h 21"/>
                    <a:gd name="T28" fmla="*/ 10 w 15"/>
                    <a:gd name="T29" fmla="*/ 8 h 21"/>
                    <a:gd name="T30" fmla="*/ 8 w 15"/>
                    <a:gd name="T31" fmla="*/ 5 h 21"/>
                    <a:gd name="T32" fmla="*/ 5 w 15"/>
                    <a:gd name="T33" fmla="*/ 3 h 21"/>
                    <a:gd name="T34" fmla="*/ 2 w 15"/>
                    <a:gd name="T35" fmla="*/ 0 h 21"/>
                    <a:gd name="T36" fmla="*/ 0 w 15"/>
                    <a:gd name="T37" fmla="*/ 0 h 21"/>
                    <a:gd name="T38" fmla="*/ 0 w 15"/>
                    <a:gd name="T39" fmla="*/ 0 h 21"/>
                    <a:gd name="T40" fmla="*/ 0 w 15"/>
                    <a:gd name="T41" fmla="*/ 3 h 2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5"/>
                    <a:gd name="T64" fmla="*/ 0 h 21"/>
                    <a:gd name="T65" fmla="*/ 15 w 15"/>
                    <a:gd name="T66" fmla="*/ 21 h 2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5" h="21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2" y="5"/>
                      </a:lnTo>
                      <a:lnTo>
                        <a:pt x="5" y="5"/>
                      </a:lnTo>
                      <a:lnTo>
                        <a:pt x="5" y="8"/>
                      </a:lnTo>
                      <a:lnTo>
                        <a:pt x="8" y="11"/>
                      </a:lnTo>
                      <a:lnTo>
                        <a:pt x="10" y="13"/>
                      </a:lnTo>
                      <a:lnTo>
                        <a:pt x="10" y="16"/>
                      </a:lnTo>
                      <a:lnTo>
                        <a:pt x="13" y="19"/>
                      </a:lnTo>
                      <a:lnTo>
                        <a:pt x="13" y="21"/>
                      </a:lnTo>
                      <a:lnTo>
                        <a:pt x="15" y="21"/>
                      </a:lnTo>
                      <a:lnTo>
                        <a:pt x="15" y="16"/>
                      </a:lnTo>
                      <a:lnTo>
                        <a:pt x="13" y="13"/>
                      </a:lnTo>
                      <a:lnTo>
                        <a:pt x="13" y="11"/>
                      </a:lnTo>
                      <a:lnTo>
                        <a:pt x="10" y="8"/>
                      </a:lnTo>
                      <a:lnTo>
                        <a:pt x="8" y="5"/>
                      </a:lnTo>
                      <a:lnTo>
                        <a:pt x="5" y="3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24" name="Freeform 536"/>
                <p:cNvSpPr>
                  <a:spLocks/>
                </p:cNvSpPr>
                <p:nvPr/>
              </p:nvSpPr>
              <p:spPr bwMode="auto">
                <a:xfrm>
                  <a:off x="2022" y="2407"/>
                  <a:ext cx="40" cy="8"/>
                </a:xfrm>
                <a:custGeom>
                  <a:avLst/>
                  <a:gdLst>
                    <a:gd name="T0" fmla="*/ 3 w 40"/>
                    <a:gd name="T1" fmla="*/ 5 h 8"/>
                    <a:gd name="T2" fmla="*/ 3 w 40"/>
                    <a:gd name="T3" fmla="*/ 5 h 8"/>
                    <a:gd name="T4" fmla="*/ 8 w 40"/>
                    <a:gd name="T5" fmla="*/ 5 h 8"/>
                    <a:gd name="T6" fmla="*/ 11 w 40"/>
                    <a:gd name="T7" fmla="*/ 5 h 8"/>
                    <a:gd name="T8" fmla="*/ 16 w 40"/>
                    <a:gd name="T9" fmla="*/ 5 h 8"/>
                    <a:gd name="T10" fmla="*/ 21 w 40"/>
                    <a:gd name="T11" fmla="*/ 5 h 8"/>
                    <a:gd name="T12" fmla="*/ 27 w 40"/>
                    <a:gd name="T13" fmla="*/ 5 h 8"/>
                    <a:gd name="T14" fmla="*/ 29 w 40"/>
                    <a:gd name="T15" fmla="*/ 5 h 8"/>
                    <a:gd name="T16" fmla="*/ 34 w 40"/>
                    <a:gd name="T17" fmla="*/ 8 h 8"/>
                    <a:gd name="T18" fmla="*/ 40 w 40"/>
                    <a:gd name="T19" fmla="*/ 8 h 8"/>
                    <a:gd name="T20" fmla="*/ 40 w 40"/>
                    <a:gd name="T21" fmla="*/ 5 h 8"/>
                    <a:gd name="T22" fmla="*/ 37 w 40"/>
                    <a:gd name="T23" fmla="*/ 3 h 8"/>
                    <a:gd name="T24" fmla="*/ 32 w 40"/>
                    <a:gd name="T25" fmla="*/ 3 h 8"/>
                    <a:gd name="T26" fmla="*/ 27 w 40"/>
                    <a:gd name="T27" fmla="*/ 0 h 8"/>
                    <a:gd name="T28" fmla="*/ 21 w 40"/>
                    <a:gd name="T29" fmla="*/ 0 h 8"/>
                    <a:gd name="T30" fmla="*/ 16 w 40"/>
                    <a:gd name="T31" fmla="*/ 0 h 8"/>
                    <a:gd name="T32" fmla="*/ 11 w 40"/>
                    <a:gd name="T33" fmla="*/ 0 h 8"/>
                    <a:gd name="T34" fmla="*/ 6 w 40"/>
                    <a:gd name="T35" fmla="*/ 3 h 8"/>
                    <a:gd name="T36" fmla="*/ 0 w 40"/>
                    <a:gd name="T37" fmla="*/ 3 h 8"/>
                    <a:gd name="T38" fmla="*/ 0 w 40"/>
                    <a:gd name="T39" fmla="*/ 3 h 8"/>
                    <a:gd name="T40" fmla="*/ 3 w 40"/>
                    <a:gd name="T41" fmla="*/ 5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0"/>
                    <a:gd name="T64" fmla="*/ 0 h 8"/>
                    <a:gd name="T65" fmla="*/ 40 w 40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0" h="8">
                      <a:moveTo>
                        <a:pt x="3" y="5"/>
                      </a:moveTo>
                      <a:lnTo>
                        <a:pt x="3" y="5"/>
                      </a:lnTo>
                      <a:lnTo>
                        <a:pt x="8" y="5"/>
                      </a:lnTo>
                      <a:lnTo>
                        <a:pt x="11" y="5"/>
                      </a:lnTo>
                      <a:lnTo>
                        <a:pt x="16" y="5"/>
                      </a:lnTo>
                      <a:lnTo>
                        <a:pt x="21" y="5"/>
                      </a:lnTo>
                      <a:lnTo>
                        <a:pt x="27" y="5"/>
                      </a:lnTo>
                      <a:lnTo>
                        <a:pt x="29" y="5"/>
                      </a:lnTo>
                      <a:lnTo>
                        <a:pt x="34" y="8"/>
                      </a:lnTo>
                      <a:lnTo>
                        <a:pt x="40" y="8"/>
                      </a:lnTo>
                      <a:lnTo>
                        <a:pt x="40" y="5"/>
                      </a:lnTo>
                      <a:lnTo>
                        <a:pt x="37" y="3"/>
                      </a:lnTo>
                      <a:lnTo>
                        <a:pt x="32" y="3"/>
                      </a:lnTo>
                      <a:lnTo>
                        <a:pt x="27" y="0"/>
                      </a:lnTo>
                      <a:lnTo>
                        <a:pt x="21" y="0"/>
                      </a:lnTo>
                      <a:lnTo>
                        <a:pt x="16" y="0"/>
                      </a:lnTo>
                      <a:lnTo>
                        <a:pt x="11" y="0"/>
                      </a:lnTo>
                      <a:lnTo>
                        <a:pt x="6" y="3"/>
                      </a:lnTo>
                      <a:lnTo>
                        <a:pt x="0" y="3"/>
                      </a:lnTo>
                      <a:lnTo>
                        <a:pt x="3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25" name="Freeform 537"/>
                <p:cNvSpPr>
                  <a:spLocks/>
                </p:cNvSpPr>
                <p:nvPr/>
              </p:nvSpPr>
              <p:spPr bwMode="auto">
                <a:xfrm>
                  <a:off x="1988" y="2410"/>
                  <a:ext cx="37" cy="28"/>
                </a:xfrm>
                <a:custGeom>
                  <a:avLst/>
                  <a:gdLst>
                    <a:gd name="T0" fmla="*/ 3 w 37"/>
                    <a:gd name="T1" fmla="*/ 28 h 28"/>
                    <a:gd name="T2" fmla="*/ 8 w 37"/>
                    <a:gd name="T3" fmla="*/ 26 h 28"/>
                    <a:gd name="T4" fmla="*/ 11 w 37"/>
                    <a:gd name="T5" fmla="*/ 21 h 28"/>
                    <a:gd name="T6" fmla="*/ 16 w 37"/>
                    <a:gd name="T7" fmla="*/ 18 h 28"/>
                    <a:gd name="T8" fmla="*/ 19 w 37"/>
                    <a:gd name="T9" fmla="*/ 13 h 28"/>
                    <a:gd name="T10" fmla="*/ 24 w 37"/>
                    <a:gd name="T11" fmla="*/ 10 h 28"/>
                    <a:gd name="T12" fmla="*/ 27 w 37"/>
                    <a:gd name="T13" fmla="*/ 7 h 28"/>
                    <a:gd name="T14" fmla="*/ 32 w 37"/>
                    <a:gd name="T15" fmla="*/ 5 h 28"/>
                    <a:gd name="T16" fmla="*/ 37 w 37"/>
                    <a:gd name="T17" fmla="*/ 2 h 28"/>
                    <a:gd name="T18" fmla="*/ 34 w 37"/>
                    <a:gd name="T19" fmla="*/ 0 h 28"/>
                    <a:gd name="T20" fmla="*/ 32 w 37"/>
                    <a:gd name="T21" fmla="*/ 2 h 28"/>
                    <a:gd name="T22" fmla="*/ 27 w 37"/>
                    <a:gd name="T23" fmla="*/ 5 h 28"/>
                    <a:gd name="T24" fmla="*/ 21 w 37"/>
                    <a:gd name="T25" fmla="*/ 7 h 28"/>
                    <a:gd name="T26" fmla="*/ 16 w 37"/>
                    <a:gd name="T27" fmla="*/ 10 h 28"/>
                    <a:gd name="T28" fmla="*/ 14 w 37"/>
                    <a:gd name="T29" fmla="*/ 15 h 28"/>
                    <a:gd name="T30" fmla="*/ 8 w 37"/>
                    <a:gd name="T31" fmla="*/ 18 h 28"/>
                    <a:gd name="T32" fmla="*/ 6 w 37"/>
                    <a:gd name="T33" fmla="*/ 23 h 28"/>
                    <a:gd name="T34" fmla="*/ 0 w 37"/>
                    <a:gd name="T35" fmla="*/ 26 h 28"/>
                    <a:gd name="T36" fmla="*/ 3 w 37"/>
                    <a:gd name="T37" fmla="*/ 28 h 28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37"/>
                    <a:gd name="T58" fmla="*/ 0 h 28"/>
                    <a:gd name="T59" fmla="*/ 37 w 37"/>
                    <a:gd name="T60" fmla="*/ 28 h 28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37" h="28">
                      <a:moveTo>
                        <a:pt x="3" y="28"/>
                      </a:moveTo>
                      <a:lnTo>
                        <a:pt x="8" y="26"/>
                      </a:lnTo>
                      <a:lnTo>
                        <a:pt x="11" y="21"/>
                      </a:lnTo>
                      <a:lnTo>
                        <a:pt x="16" y="18"/>
                      </a:lnTo>
                      <a:lnTo>
                        <a:pt x="19" y="13"/>
                      </a:lnTo>
                      <a:lnTo>
                        <a:pt x="24" y="10"/>
                      </a:lnTo>
                      <a:lnTo>
                        <a:pt x="27" y="7"/>
                      </a:lnTo>
                      <a:lnTo>
                        <a:pt x="32" y="5"/>
                      </a:lnTo>
                      <a:lnTo>
                        <a:pt x="37" y="2"/>
                      </a:lnTo>
                      <a:lnTo>
                        <a:pt x="34" y="0"/>
                      </a:lnTo>
                      <a:lnTo>
                        <a:pt x="32" y="2"/>
                      </a:lnTo>
                      <a:lnTo>
                        <a:pt x="27" y="5"/>
                      </a:lnTo>
                      <a:lnTo>
                        <a:pt x="21" y="7"/>
                      </a:lnTo>
                      <a:lnTo>
                        <a:pt x="16" y="10"/>
                      </a:lnTo>
                      <a:lnTo>
                        <a:pt x="14" y="15"/>
                      </a:lnTo>
                      <a:lnTo>
                        <a:pt x="8" y="18"/>
                      </a:lnTo>
                      <a:lnTo>
                        <a:pt x="6" y="23"/>
                      </a:lnTo>
                      <a:lnTo>
                        <a:pt x="0" y="26"/>
                      </a:lnTo>
                      <a:lnTo>
                        <a:pt x="3" y="28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26" name="Freeform 538"/>
                <p:cNvSpPr>
                  <a:spLocks/>
                </p:cNvSpPr>
                <p:nvPr/>
              </p:nvSpPr>
              <p:spPr bwMode="auto">
                <a:xfrm>
                  <a:off x="1586" y="2355"/>
                  <a:ext cx="337" cy="91"/>
                </a:xfrm>
                <a:custGeom>
                  <a:avLst/>
                  <a:gdLst>
                    <a:gd name="T0" fmla="*/ 0 w 337"/>
                    <a:gd name="T1" fmla="*/ 15 h 91"/>
                    <a:gd name="T2" fmla="*/ 0 w 337"/>
                    <a:gd name="T3" fmla="*/ 42 h 91"/>
                    <a:gd name="T4" fmla="*/ 2 w 337"/>
                    <a:gd name="T5" fmla="*/ 65 h 91"/>
                    <a:gd name="T6" fmla="*/ 5 w 337"/>
                    <a:gd name="T7" fmla="*/ 76 h 91"/>
                    <a:gd name="T8" fmla="*/ 10 w 337"/>
                    <a:gd name="T9" fmla="*/ 83 h 91"/>
                    <a:gd name="T10" fmla="*/ 49 w 337"/>
                    <a:gd name="T11" fmla="*/ 86 h 91"/>
                    <a:gd name="T12" fmla="*/ 89 w 337"/>
                    <a:gd name="T13" fmla="*/ 86 h 91"/>
                    <a:gd name="T14" fmla="*/ 125 w 337"/>
                    <a:gd name="T15" fmla="*/ 86 h 91"/>
                    <a:gd name="T16" fmla="*/ 164 w 337"/>
                    <a:gd name="T17" fmla="*/ 86 h 91"/>
                    <a:gd name="T18" fmla="*/ 209 w 337"/>
                    <a:gd name="T19" fmla="*/ 89 h 91"/>
                    <a:gd name="T20" fmla="*/ 251 w 337"/>
                    <a:gd name="T21" fmla="*/ 89 h 91"/>
                    <a:gd name="T22" fmla="*/ 269 w 337"/>
                    <a:gd name="T23" fmla="*/ 91 h 91"/>
                    <a:gd name="T24" fmla="*/ 287 w 337"/>
                    <a:gd name="T25" fmla="*/ 91 h 91"/>
                    <a:gd name="T26" fmla="*/ 303 w 337"/>
                    <a:gd name="T27" fmla="*/ 89 h 91"/>
                    <a:gd name="T28" fmla="*/ 319 w 337"/>
                    <a:gd name="T29" fmla="*/ 81 h 91"/>
                    <a:gd name="T30" fmla="*/ 329 w 337"/>
                    <a:gd name="T31" fmla="*/ 65 h 91"/>
                    <a:gd name="T32" fmla="*/ 334 w 337"/>
                    <a:gd name="T33" fmla="*/ 44 h 91"/>
                    <a:gd name="T34" fmla="*/ 337 w 337"/>
                    <a:gd name="T35" fmla="*/ 26 h 91"/>
                    <a:gd name="T36" fmla="*/ 337 w 337"/>
                    <a:gd name="T37" fmla="*/ 18 h 91"/>
                    <a:gd name="T38" fmla="*/ 334 w 337"/>
                    <a:gd name="T39" fmla="*/ 13 h 91"/>
                    <a:gd name="T40" fmla="*/ 332 w 337"/>
                    <a:gd name="T41" fmla="*/ 7 h 91"/>
                    <a:gd name="T42" fmla="*/ 324 w 337"/>
                    <a:gd name="T43" fmla="*/ 5 h 91"/>
                    <a:gd name="T44" fmla="*/ 308 w 337"/>
                    <a:gd name="T45" fmla="*/ 2 h 91"/>
                    <a:gd name="T46" fmla="*/ 293 w 337"/>
                    <a:gd name="T47" fmla="*/ 0 h 91"/>
                    <a:gd name="T48" fmla="*/ 285 w 337"/>
                    <a:gd name="T49" fmla="*/ 0 h 91"/>
                    <a:gd name="T50" fmla="*/ 280 w 337"/>
                    <a:gd name="T51" fmla="*/ 0 h 91"/>
                    <a:gd name="T52" fmla="*/ 274 w 337"/>
                    <a:gd name="T53" fmla="*/ 0 h 91"/>
                    <a:gd name="T54" fmla="*/ 264 w 337"/>
                    <a:gd name="T55" fmla="*/ 0 h 91"/>
                    <a:gd name="T56" fmla="*/ 251 w 337"/>
                    <a:gd name="T57" fmla="*/ 2 h 91"/>
                    <a:gd name="T58" fmla="*/ 232 w 337"/>
                    <a:gd name="T59" fmla="*/ 2 h 91"/>
                    <a:gd name="T60" fmla="*/ 209 w 337"/>
                    <a:gd name="T61" fmla="*/ 2 h 91"/>
                    <a:gd name="T62" fmla="*/ 185 w 337"/>
                    <a:gd name="T63" fmla="*/ 5 h 91"/>
                    <a:gd name="T64" fmla="*/ 136 w 337"/>
                    <a:gd name="T65" fmla="*/ 7 h 91"/>
                    <a:gd name="T66" fmla="*/ 86 w 337"/>
                    <a:gd name="T67" fmla="*/ 10 h 91"/>
                    <a:gd name="T68" fmla="*/ 62 w 337"/>
                    <a:gd name="T69" fmla="*/ 13 h 91"/>
                    <a:gd name="T70" fmla="*/ 41 w 337"/>
                    <a:gd name="T71" fmla="*/ 13 h 91"/>
                    <a:gd name="T72" fmla="*/ 26 w 337"/>
                    <a:gd name="T73" fmla="*/ 13 h 91"/>
                    <a:gd name="T74" fmla="*/ 10 w 337"/>
                    <a:gd name="T75" fmla="*/ 15 h 91"/>
                    <a:gd name="T76" fmla="*/ 2 w 337"/>
                    <a:gd name="T77" fmla="*/ 15 h 91"/>
                    <a:gd name="T78" fmla="*/ 0 w 337"/>
                    <a:gd name="T79" fmla="*/ 15 h 91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337"/>
                    <a:gd name="T121" fmla="*/ 0 h 91"/>
                    <a:gd name="T122" fmla="*/ 337 w 337"/>
                    <a:gd name="T123" fmla="*/ 91 h 91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337" h="91">
                      <a:moveTo>
                        <a:pt x="0" y="15"/>
                      </a:moveTo>
                      <a:lnTo>
                        <a:pt x="0" y="42"/>
                      </a:lnTo>
                      <a:lnTo>
                        <a:pt x="2" y="65"/>
                      </a:lnTo>
                      <a:lnTo>
                        <a:pt x="5" y="76"/>
                      </a:lnTo>
                      <a:lnTo>
                        <a:pt x="10" y="83"/>
                      </a:lnTo>
                      <a:lnTo>
                        <a:pt x="49" y="86"/>
                      </a:lnTo>
                      <a:lnTo>
                        <a:pt x="89" y="86"/>
                      </a:lnTo>
                      <a:lnTo>
                        <a:pt x="125" y="86"/>
                      </a:lnTo>
                      <a:lnTo>
                        <a:pt x="164" y="86"/>
                      </a:lnTo>
                      <a:lnTo>
                        <a:pt x="209" y="89"/>
                      </a:lnTo>
                      <a:lnTo>
                        <a:pt x="251" y="89"/>
                      </a:lnTo>
                      <a:lnTo>
                        <a:pt x="269" y="91"/>
                      </a:lnTo>
                      <a:lnTo>
                        <a:pt x="287" y="91"/>
                      </a:lnTo>
                      <a:lnTo>
                        <a:pt x="303" y="89"/>
                      </a:lnTo>
                      <a:lnTo>
                        <a:pt x="319" y="81"/>
                      </a:lnTo>
                      <a:lnTo>
                        <a:pt x="329" y="65"/>
                      </a:lnTo>
                      <a:lnTo>
                        <a:pt x="334" y="44"/>
                      </a:lnTo>
                      <a:lnTo>
                        <a:pt x="337" y="26"/>
                      </a:lnTo>
                      <a:lnTo>
                        <a:pt x="337" y="18"/>
                      </a:lnTo>
                      <a:lnTo>
                        <a:pt x="334" y="13"/>
                      </a:lnTo>
                      <a:lnTo>
                        <a:pt x="332" y="7"/>
                      </a:lnTo>
                      <a:lnTo>
                        <a:pt x="324" y="5"/>
                      </a:lnTo>
                      <a:lnTo>
                        <a:pt x="308" y="2"/>
                      </a:lnTo>
                      <a:lnTo>
                        <a:pt x="293" y="0"/>
                      </a:lnTo>
                      <a:lnTo>
                        <a:pt x="285" y="0"/>
                      </a:lnTo>
                      <a:lnTo>
                        <a:pt x="280" y="0"/>
                      </a:lnTo>
                      <a:lnTo>
                        <a:pt x="274" y="0"/>
                      </a:lnTo>
                      <a:lnTo>
                        <a:pt x="264" y="0"/>
                      </a:lnTo>
                      <a:lnTo>
                        <a:pt x="251" y="2"/>
                      </a:lnTo>
                      <a:lnTo>
                        <a:pt x="232" y="2"/>
                      </a:lnTo>
                      <a:lnTo>
                        <a:pt x="209" y="2"/>
                      </a:lnTo>
                      <a:lnTo>
                        <a:pt x="185" y="5"/>
                      </a:lnTo>
                      <a:lnTo>
                        <a:pt x="136" y="7"/>
                      </a:lnTo>
                      <a:lnTo>
                        <a:pt x="86" y="10"/>
                      </a:lnTo>
                      <a:lnTo>
                        <a:pt x="62" y="13"/>
                      </a:lnTo>
                      <a:lnTo>
                        <a:pt x="41" y="13"/>
                      </a:lnTo>
                      <a:lnTo>
                        <a:pt x="26" y="13"/>
                      </a:lnTo>
                      <a:lnTo>
                        <a:pt x="10" y="15"/>
                      </a:lnTo>
                      <a:lnTo>
                        <a:pt x="2" y="15"/>
                      </a:lnTo>
                      <a:lnTo>
                        <a:pt x="0" y="15"/>
                      </a:lnTo>
                      <a:close/>
                    </a:path>
                  </a:pathLst>
                </a:custGeom>
                <a:solidFill>
                  <a:srgbClr val="75879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27" name="Freeform 539"/>
                <p:cNvSpPr>
                  <a:spLocks/>
                </p:cNvSpPr>
                <p:nvPr/>
              </p:nvSpPr>
              <p:spPr bwMode="auto">
                <a:xfrm>
                  <a:off x="1586" y="2370"/>
                  <a:ext cx="2" cy="53"/>
                </a:xfrm>
                <a:custGeom>
                  <a:avLst/>
                  <a:gdLst>
                    <a:gd name="T0" fmla="*/ 2 w 2"/>
                    <a:gd name="T1" fmla="*/ 50 h 53"/>
                    <a:gd name="T2" fmla="*/ 2 w 2"/>
                    <a:gd name="T3" fmla="*/ 50 h 53"/>
                    <a:gd name="T4" fmla="*/ 2 w 2"/>
                    <a:gd name="T5" fmla="*/ 45 h 53"/>
                    <a:gd name="T6" fmla="*/ 2 w 2"/>
                    <a:gd name="T7" fmla="*/ 40 h 53"/>
                    <a:gd name="T8" fmla="*/ 2 w 2"/>
                    <a:gd name="T9" fmla="*/ 32 h 53"/>
                    <a:gd name="T10" fmla="*/ 2 w 2"/>
                    <a:gd name="T11" fmla="*/ 27 h 53"/>
                    <a:gd name="T12" fmla="*/ 2 w 2"/>
                    <a:gd name="T13" fmla="*/ 21 h 53"/>
                    <a:gd name="T14" fmla="*/ 2 w 2"/>
                    <a:gd name="T15" fmla="*/ 13 h 53"/>
                    <a:gd name="T16" fmla="*/ 2 w 2"/>
                    <a:gd name="T17" fmla="*/ 8 h 53"/>
                    <a:gd name="T18" fmla="*/ 2 w 2"/>
                    <a:gd name="T19" fmla="*/ 0 h 53"/>
                    <a:gd name="T20" fmla="*/ 0 w 2"/>
                    <a:gd name="T21" fmla="*/ 0 h 53"/>
                    <a:gd name="T22" fmla="*/ 0 w 2"/>
                    <a:gd name="T23" fmla="*/ 8 h 53"/>
                    <a:gd name="T24" fmla="*/ 0 w 2"/>
                    <a:gd name="T25" fmla="*/ 13 h 53"/>
                    <a:gd name="T26" fmla="*/ 0 w 2"/>
                    <a:gd name="T27" fmla="*/ 21 h 53"/>
                    <a:gd name="T28" fmla="*/ 0 w 2"/>
                    <a:gd name="T29" fmla="*/ 27 h 53"/>
                    <a:gd name="T30" fmla="*/ 0 w 2"/>
                    <a:gd name="T31" fmla="*/ 32 h 53"/>
                    <a:gd name="T32" fmla="*/ 0 w 2"/>
                    <a:gd name="T33" fmla="*/ 40 h 53"/>
                    <a:gd name="T34" fmla="*/ 0 w 2"/>
                    <a:gd name="T35" fmla="*/ 45 h 53"/>
                    <a:gd name="T36" fmla="*/ 0 w 2"/>
                    <a:gd name="T37" fmla="*/ 53 h 53"/>
                    <a:gd name="T38" fmla="*/ 0 w 2"/>
                    <a:gd name="T39" fmla="*/ 53 h 53"/>
                    <a:gd name="T40" fmla="*/ 2 w 2"/>
                    <a:gd name="T41" fmla="*/ 50 h 5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"/>
                    <a:gd name="T64" fmla="*/ 0 h 53"/>
                    <a:gd name="T65" fmla="*/ 2 w 2"/>
                    <a:gd name="T66" fmla="*/ 53 h 5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" h="53">
                      <a:moveTo>
                        <a:pt x="2" y="50"/>
                      </a:moveTo>
                      <a:lnTo>
                        <a:pt x="2" y="50"/>
                      </a:lnTo>
                      <a:lnTo>
                        <a:pt x="2" y="45"/>
                      </a:lnTo>
                      <a:lnTo>
                        <a:pt x="2" y="40"/>
                      </a:lnTo>
                      <a:lnTo>
                        <a:pt x="2" y="32"/>
                      </a:lnTo>
                      <a:lnTo>
                        <a:pt x="2" y="27"/>
                      </a:lnTo>
                      <a:lnTo>
                        <a:pt x="2" y="21"/>
                      </a:lnTo>
                      <a:lnTo>
                        <a:pt x="2" y="13"/>
                      </a:lnTo>
                      <a:lnTo>
                        <a:pt x="2" y="8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8"/>
                      </a:lnTo>
                      <a:lnTo>
                        <a:pt x="0" y="13"/>
                      </a:lnTo>
                      <a:lnTo>
                        <a:pt x="0" y="21"/>
                      </a:lnTo>
                      <a:lnTo>
                        <a:pt x="0" y="27"/>
                      </a:lnTo>
                      <a:lnTo>
                        <a:pt x="0" y="32"/>
                      </a:lnTo>
                      <a:lnTo>
                        <a:pt x="0" y="40"/>
                      </a:lnTo>
                      <a:lnTo>
                        <a:pt x="0" y="45"/>
                      </a:lnTo>
                      <a:lnTo>
                        <a:pt x="0" y="53"/>
                      </a:lnTo>
                      <a:lnTo>
                        <a:pt x="2" y="5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28" name="Freeform 540"/>
                <p:cNvSpPr>
                  <a:spLocks/>
                </p:cNvSpPr>
                <p:nvPr/>
              </p:nvSpPr>
              <p:spPr bwMode="auto">
                <a:xfrm>
                  <a:off x="1586" y="2420"/>
                  <a:ext cx="10" cy="18"/>
                </a:xfrm>
                <a:custGeom>
                  <a:avLst/>
                  <a:gdLst>
                    <a:gd name="T0" fmla="*/ 10 w 10"/>
                    <a:gd name="T1" fmla="*/ 16 h 18"/>
                    <a:gd name="T2" fmla="*/ 10 w 10"/>
                    <a:gd name="T3" fmla="*/ 16 h 18"/>
                    <a:gd name="T4" fmla="*/ 10 w 10"/>
                    <a:gd name="T5" fmla="*/ 16 h 18"/>
                    <a:gd name="T6" fmla="*/ 7 w 10"/>
                    <a:gd name="T7" fmla="*/ 13 h 18"/>
                    <a:gd name="T8" fmla="*/ 7 w 10"/>
                    <a:gd name="T9" fmla="*/ 13 h 18"/>
                    <a:gd name="T10" fmla="*/ 5 w 10"/>
                    <a:gd name="T11" fmla="*/ 11 h 18"/>
                    <a:gd name="T12" fmla="*/ 5 w 10"/>
                    <a:gd name="T13" fmla="*/ 8 h 18"/>
                    <a:gd name="T14" fmla="*/ 5 w 10"/>
                    <a:gd name="T15" fmla="*/ 5 h 18"/>
                    <a:gd name="T16" fmla="*/ 5 w 10"/>
                    <a:gd name="T17" fmla="*/ 3 h 18"/>
                    <a:gd name="T18" fmla="*/ 2 w 10"/>
                    <a:gd name="T19" fmla="*/ 0 h 18"/>
                    <a:gd name="T20" fmla="*/ 0 w 10"/>
                    <a:gd name="T21" fmla="*/ 3 h 18"/>
                    <a:gd name="T22" fmla="*/ 0 w 10"/>
                    <a:gd name="T23" fmla="*/ 3 h 18"/>
                    <a:gd name="T24" fmla="*/ 0 w 10"/>
                    <a:gd name="T25" fmla="*/ 5 h 18"/>
                    <a:gd name="T26" fmla="*/ 2 w 10"/>
                    <a:gd name="T27" fmla="*/ 11 h 18"/>
                    <a:gd name="T28" fmla="*/ 2 w 10"/>
                    <a:gd name="T29" fmla="*/ 13 h 18"/>
                    <a:gd name="T30" fmla="*/ 5 w 10"/>
                    <a:gd name="T31" fmla="*/ 16 h 18"/>
                    <a:gd name="T32" fmla="*/ 5 w 10"/>
                    <a:gd name="T33" fmla="*/ 16 h 18"/>
                    <a:gd name="T34" fmla="*/ 7 w 10"/>
                    <a:gd name="T35" fmla="*/ 18 h 18"/>
                    <a:gd name="T36" fmla="*/ 10 w 10"/>
                    <a:gd name="T37" fmla="*/ 18 h 18"/>
                    <a:gd name="T38" fmla="*/ 10 w 10"/>
                    <a:gd name="T39" fmla="*/ 18 h 18"/>
                    <a:gd name="T40" fmla="*/ 10 w 10"/>
                    <a:gd name="T41" fmla="*/ 16 h 1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0"/>
                    <a:gd name="T64" fmla="*/ 0 h 18"/>
                    <a:gd name="T65" fmla="*/ 10 w 10"/>
                    <a:gd name="T66" fmla="*/ 18 h 1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0" h="18">
                      <a:moveTo>
                        <a:pt x="10" y="16"/>
                      </a:moveTo>
                      <a:lnTo>
                        <a:pt x="10" y="16"/>
                      </a:lnTo>
                      <a:lnTo>
                        <a:pt x="7" y="13"/>
                      </a:lnTo>
                      <a:lnTo>
                        <a:pt x="5" y="11"/>
                      </a:lnTo>
                      <a:lnTo>
                        <a:pt x="5" y="8"/>
                      </a:lnTo>
                      <a:lnTo>
                        <a:pt x="5" y="5"/>
                      </a:lnTo>
                      <a:lnTo>
                        <a:pt x="5" y="3"/>
                      </a:lnTo>
                      <a:lnTo>
                        <a:pt x="2" y="0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11"/>
                      </a:lnTo>
                      <a:lnTo>
                        <a:pt x="2" y="13"/>
                      </a:lnTo>
                      <a:lnTo>
                        <a:pt x="5" y="16"/>
                      </a:lnTo>
                      <a:lnTo>
                        <a:pt x="7" y="18"/>
                      </a:lnTo>
                      <a:lnTo>
                        <a:pt x="10" y="18"/>
                      </a:lnTo>
                      <a:lnTo>
                        <a:pt x="10" y="16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29" name="Freeform 541"/>
                <p:cNvSpPr>
                  <a:spLocks/>
                </p:cNvSpPr>
                <p:nvPr/>
              </p:nvSpPr>
              <p:spPr bwMode="auto">
                <a:xfrm>
                  <a:off x="1596" y="2436"/>
                  <a:ext cx="154" cy="8"/>
                </a:xfrm>
                <a:custGeom>
                  <a:avLst/>
                  <a:gdLst>
                    <a:gd name="T0" fmla="*/ 154 w 154"/>
                    <a:gd name="T1" fmla="*/ 2 h 8"/>
                    <a:gd name="T2" fmla="*/ 154 w 154"/>
                    <a:gd name="T3" fmla="*/ 2 h 8"/>
                    <a:gd name="T4" fmla="*/ 133 w 154"/>
                    <a:gd name="T5" fmla="*/ 2 h 8"/>
                    <a:gd name="T6" fmla="*/ 115 w 154"/>
                    <a:gd name="T7" fmla="*/ 2 h 8"/>
                    <a:gd name="T8" fmla="*/ 97 w 154"/>
                    <a:gd name="T9" fmla="*/ 2 h 8"/>
                    <a:gd name="T10" fmla="*/ 79 w 154"/>
                    <a:gd name="T11" fmla="*/ 2 h 8"/>
                    <a:gd name="T12" fmla="*/ 58 w 154"/>
                    <a:gd name="T13" fmla="*/ 2 h 8"/>
                    <a:gd name="T14" fmla="*/ 39 w 154"/>
                    <a:gd name="T15" fmla="*/ 2 h 8"/>
                    <a:gd name="T16" fmla="*/ 21 w 154"/>
                    <a:gd name="T17" fmla="*/ 2 h 8"/>
                    <a:gd name="T18" fmla="*/ 0 w 154"/>
                    <a:gd name="T19" fmla="*/ 0 h 8"/>
                    <a:gd name="T20" fmla="*/ 0 w 154"/>
                    <a:gd name="T21" fmla="*/ 2 h 8"/>
                    <a:gd name="T22" fmla="*/ 21 w 154"/>
                    <a:gd name="T23" fmla="*/ 5 h 8"/>
                    <a:gd name="T24" fmla="*/ 39 w 154"/>
                    <a:gd name="T25" fmla="*/ 5 h 8"/>
                    <a:gd name="T26" fmla="*/ 58 w 154"/>
                    <a:gd name="T27" fmla="*/ 8 h 8"/>
                    <a:gd name="T28" fmla="*/ 79 w 154"/>
                    <a:gd name="T29" fmla="*/ 8 h 8"/>
                    <a:gd name="T30" fmla="*/ 97 w 154"/>
                    <a:gd name="T31" fmla="*/ 8 h 8"/>
                    <a:gd name="T32" fmla="*/ 115 w 154"/>
                    <a:gd name="T33" fmla="*/ 8 h 8"/>
                    <a:gd name="T34" fmla="*/ 133 w 154"/>
                    <a:gd name="T35" fmla="*/ 5 h 8"/>
                    <a:gd name="T36" fmla="*/ 154 w 154"/>
                    <a:gd name="T37" fmla="*/ 5 h 8"/>
                    <a:gd name="T38" fmla="*/ 154 w 154"/>
                    <a:gd name="T39" fmla="*/ 5 h 8"/>
                    <a:gd name="T40" fmla="*/ 154 w 154"/>
                    <a:gd name="T41" fmla="*/ 2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54"/>
                    <a:gd name="T64" fmla="*/ 0 h 8"/>
                    <a:gd name="T65" fmla="*/ 154 w 154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54" h="8">
                      <a:moveTo>
                        <a:pt x="154" y="2"/>
                      </a:moveTo>
                      <a:lnTo>
                        <a:pt x="154" y="2"/>
                      </a:lnTo>
                      <a:lnTo>
                        <a:pt x="133" y="2"/>
                      </a:lnTo>
                      <a:lnTo>
                        <a:pt x="115" y="2"/>
                      </a:lnTo>
                      <a:lnTo>
                        <a:pt x="97" y="2"/>
                      </a:lnTo>
                      <a:lnTo>
                        <a:pt x="79" y="2"/>
                      </a:lnTo>
                      <a:lnTo>
                        <a:pt x="58" y="2"/>
                      </a:lnTo>
                      <a:lnTo>
                        <a:pt x="39" y="2"/>
                      </a:lnTo>
                      <a:lnTo>
                        <a:pt x="21" y="2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21" y="5"/>
                      </a:lnTo>
                      <a:lnTo>
                        <a:pt x="39" y="5"/>
                      </a:lnTo>
                      <a:lnTo>
                        <a:pt x="58" y="8"/>
                      </a:lnTo>
                      <a:lnTo>
                        <a:pt x="79" y="8"/>
                      </a:lnTo>
                      <a:lnTo>
                        <a:pt x="97" y="8"/>
                      </a:lnTo>
                      <a:lnTo>
                        <a:pt x="115" y="8"/>
                      </a:lnTo>
                      <a:lnTo>
                        <a:pt x="133" y="5"/>
                      </a:lnTo>
                      <a:lnTo>
                        <a:pt x="154" y="5"/>
                      </a:lnTo>
                      <a:lnTo>
                        <a:pt x="154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30" name="Freeform 542"/>
                <p:cNvSpPr>
                  <a:spLocks/>
                </p:cNvSpPr>
                <p:nvPr/>
              </p:nvSpPr>
              <p:spPr bwMode="auto">
                <a:xfrm>
                  <a:off x="1750" y="2438"/>
                  <a:ext cx="87" cy="8"/>
                </a:xfrm>
                <a:custGeom>
                  <a:avLst/>
                  <a:gdLst>
                    <a:gd name="T0" fmla="*/ 87 w 87"/>
                    <a:gd name="T1" fmla="*/ 6 h 8"/>
                    <a:gd name="T2" fmla="*/ 87 w 87"/>
                    <a:gd name="T3" fmla="*/ 6 h 8"/>
                    <a:gd name="T4" fmla="*/ 74 w 87"/>
                    <a:gd name="T5" fmla="*/ 6 h 8"/>
                    <a:gd name="T6" fmla="*/ 63 w 87"/>
                    <a:gd name="T7" fmla="*/ 3 h 8"/>
                    <a:gd name="T8" fmla="*/ 53 w 87"/>
                    <a:gd name="T9" fmla="*/ 3 h 8"/>
                    <a:gd name="T10" fmla="*/ 42 w 87"/>
                    <a:gd name="T11" fmla="*/ 3 h 8"/>
                    <a:gd name="T12" fmla="*/ 32 w 87"/>
                    <a:gd name="T13" fmla="*/ 3 h 8"/>
                    <a:gd name="T14" fmla="*/ 21 w 87"/>
                    <a:gd name="T15" fmla="*/ 0 h 8"/>
                    <a:gd name="T16" fmla="*/ 11 w 87"/>
                    <a:gd name="T17" fmla="*/ 0 h 8"/>
                    <a:gd name="T18" fmla="*/ 0 w 87"/>
                    <a:gd name="T19" fmla="*/ 0 h 8"/>
                    <a:gd name="T20" fmla="*/ 0 w 87"/>
                    <a:gd name="T21" fmla="*/ 3 h 8"/>
                    <a:gd name="T22" fmla="*/ 11 w 87"/>
                    <a:gd name="T23" fmla="*/ 6 h 8"/>
                    <a:gd name="T24" fmla="*/ 21 w 87"/>
                    <a:gd name="T25" fmla="*/ 6 h 8"/>
                    <a:gd name="T26" fmla="*/ 32 w 87"/>
                    <a:gd name="T27" fmla="*/ 6 h 8"/>
                    <a:gd name="T28" fmla="*/ 42 w 87"/>
                    <a:gd name="T29" fmla="*/ 6 h 8"/>
                    <a:gd name="T30" fmla="*/ 53 w 87"/>
                    <a:gd name="T31" fmla="*/ 8 h 8"/>
                    <a:gd name="T32" fmla="*/ 63 w 87"/>
                    <a:gd name="T33" fmla="*/ 8 h 8"/>
                    <a:gd name="T34" fmla="*/ 74 w 87"/>
                    <a:gd name="T35" fmla="*/ 8 h 8"/>
                    <a:gd name="T36" fmla="*/ 87 w 87"/>
                    <a:gd name="T37" fmla="*/ 8 h 8"/>
                    <a:gd name="T38" fmla="*/ 87 w 87"/>
                    <a:gd name="T39" fmla="*/ 8 h 8"/>
                    <a:gd name="T40" fmla="*/ 87 w 87"/>
                    <a:gd name="T41" fmla="*/ 6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87"/>
                    <a:gd name="T64" fmla="*/ 0 h 8"/>
                    <a:gd name="T65" fmla="*/ 87 w 87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87" h="8">
                      <a:moveTo>
                        <a:pt x="87" y="6"/>
                      </a:moveTo>
                      <a:lnTo>
                        <a:pt x="87" y="6"/>
                      </a:lnTo>
                      <a:lnTo>
                        <a:pt x="74" y="6"/>
                      </a:lnTo>
                      <a:lnTo>
                        <a:pt x="63" y="3"/>
                      </a:lnTo>
                      <a:lnTo>
                        <a:pt x="53" y="3"/>
                      </a:lnTo>
                      <a:lnTo>
                        <a:pt x="42" y="3"/>
                      </a:lnTo>
                      <a:lnTo>
                        <a:pt x="32" y="3"/>
                      </a:lnTo>
                      <a:lnTo>
                        <a:pt x="21" y="0"/>
                      </a:lnTo>
                      <a:lnTo>
                        <a:pt x="11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11" y="6"/>
                      </a:lnTo>
                      <a:lnTo>
                        <a:pt x="21" y="6"/>
                      </a:lnTo>
                      <a:lnTo>
                        <a:pt x="32" y="6"/>
                      </a:lnTo>
                      <a:lnTo>
                        <a:pt x="42" y="6"/>
                      </a:lnTo>
                      <a:lnTo>
                        <a:pt x="53" y="8"/>
                      </a:lnTo>
                      <a:lnTo>
                        <a:pt x="63" y="8"/>
                      </a:lnTo>
                      <a:lnTo>
                        <a:pt x="74" y="8"/>
                      </a:lnTo>
                      <a:lnTo>
                        <a:pt x="87" y="8"/>
                      </a:lnTo>
                      <a:lnTo>
                        <a:pt x="87" y="6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31" name="Freeform 543"/>
                <p:cNvSpPr>
                  <a:spLocks/>
                </p:cNvSpPr>
                <p:nvPr/>
              </p:nvSpPr>
              <p:spPr bwMode="auto">
                <a:xfrm>
                  <a:off x="1837" y="2433"/>
                  <a:ext cx="70" cy="16"/>
                </a:xfrm>
                <a:custGeom>
                  <a:avLst/>
                  <a:gdLst>
                    <a:gd name="T0" fmla="*/ 68 w 70"/>
                    <a:gd name="T1" fmla="*/ 0 h 16"/>
                    <a:gd name="T2" fmla="*/ 68 w 70"/>
                    <a:gd name="T3" fmla="*/ 0 h 16"/>
                    <a:gd name="T4" fmla="*/ 60 w 70"/>
                    <a:gd name="T5" fmla="*/ 5 h 16"/>
                    <a:gd name="T6" fmla="*/ 52 w 70"/>
                    <a:gd name="T7" fmla="*/ 8 h 16"/>
                    <a:gd name="T8" fmla="*/ 44 w 70"/>
                    <a:gd name="T9" fmla="*/ 11 h 16"/>
                    <a:gd name="T10" fmla="*/ 36 w 70"/>
                    <a:gd name="T11" fmla="*/ 11 h 16"/>
                    <a:gd name="T12" fmla="*/ 26 w 70"/>
                    <a:gd name="T13" fmla="*/ 11 h 16"/>
                    <a:gd name="T14" fmla="*/ 18 w 70"/>
                    <a:gd name="T15" fmla="*/ 11 h 16"/>
                    <a:gd name="T16" fmla="*/ 8 w 70"/>
                    <a:gd name="T17" fmla="*/ 11 h 16"/>
                    <a:gd name="T18" fmla="*/ 0 w 70"/>
                    <a:gd name="T19" fmla="*/ 11 h 16"/>
                    <a:gd name="T20" fmla="*/ 0 w 70"/>
                    <a:gd name="T21" fmla="*/ 13 h 16"/>
                    <a:gd name="T22" fmla="*/ 8 w 70"/>
                    <a:gd name="T23" fmla="*/ 13 h 16"/>
                    <a:gd name="T24" fmla="*/ 18 w 70"/>
                    <a:gd name="T25" fmla="*/ 13 h 16"/>
                    <a:gd name="T26" fmla="*/ 26 w 70"/>
                    <a:gd name="T27" fmla="*/ 16 h 16"/>
                    <a:gd name="T28" fmla="*/ 36 w 70"/>
                    <a:gd name="T29" fmla="*/ 16 h 16"/>
                    <a:gd name="T30" fmla="*/ 44 w 70"/>
                    <a:gd name="T31" fmla="*/ 13 h 16"/>
                    <a:gd name="T32" fmla="*/ 52 w 70"/>
                    <a:gd name="T33" fmla="*/ 13 h 16"/>
                    <a:gd name="T34" fmla="*/ 60 w 70"/>
                    <a:gd name="T35" fmla="*/ 8 h 16"/>
                    <a:gd name="T36" fmla="*/ 70 w 70"/>
                    <a:gd name="T37" fmla="*/ 3 h 16"/>
                    <a:gd name="T38" fmla="*/ 70 w 70"/>
                    <a:gd name="T39" fmla="*/ 3 h 16"/>
                    <a:gd name="T40" fmla="*/ 68 w 70"/>
                    <a:gd name="T41" fmla="*/ 0 h 1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0"/>
                    <a:gd name="T64" fmla="*/ 0 h 16"/>
                    <a:gd name="T65" fmla="*/ 70 w 70"/>
                    <a:gd name="T66" fmla="*/ 16 h 1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0" h="16">
                      <a:moveTo>
                        <a:pt x="68" y="0"/>
                      </a:moveTo>
                      <a:lnTo>
                        <a:pt x="68" y="0"/>
                      </a:lnTo>
                      <a:lnTo>
                        <a:pt x="60" y="5"/>
                      </a:lnTo>
                      <a:lnTo>
                        <a:pt x="52" y="8"/>
                      </a:lnTo>
                      <a:lnTo>
                        <a:pt x="44" y="11"/>
                      </a:lnTo>
                      <a:lnTo>
                        <a:pt x="36" y="11"/>
                      </a:lnTo>
                      <a:lnTo>
                        <a:pt x="26" y="11"/>
                      </a:lnTo>
                      <a:lnTo>
                        <a:pt x="18" y="11"/>
                      </a:lnTo>
                      <a:lnTo>
                        <a:pt x="8" y="11"/>
                      </a:lnTo>
                      <a:lnTo>
                        <a:pt x="0" y="11"/>
                      </a:lnTo>
                      <a:lnTo>
                        <a:pt x="0" y="13"/>
                      </a:lnTo>
                      <a:lnTo>
                        <a:pt x="8" y="13"/>
                      </a:lnTo>
                      <a:lnTo>
                        <a:pt x="18" y="13"/>
                      </a:lnTo>
                      <a:lnTo>
                        <a:pt x="26" y="16"/>
                      </a:lnTo>
                      <a:lnTo>
                        <a:pt x="36" y="16"/>
                      </a:lnTo>
                      <a:lnTo>
                        <a:pt x="44" y="13"/>
                      </a:lnTo>
                      <a:lnTo>
                        <a:pt x="52" y="13"/>
                      </a:lnTo>
                      <a:lnTo>
                        <a:pt x="60" y="8"/>
                      </a:lnTo>
                      <a:lnTo>
                        <a:pt x="70" y="3"/>
                      </a:lnTo>
                      <a:lnTo>
                        <a:pt x="68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32" name="Freeform 544"/>
                <p:cNvSpPr>
                  <a:spLocks/>
                </p:cNvSpPr>
                <p:nvPr/>
              </p:nvSpPr>
              <p:spPr bwMode="auto">
                <a:xfrm>
                  <a:off x="1905" y="2365"/>
                  <a:ext cx="21" cy="71"/>
                </a:xfrm>
                <a:custGeom>
                  <a:avLst/>
                  <a:gdLst>
                    <a:gd name="T0" fmla="*/ 13 w 21"/>
                    <a:gd name="T1" fmla="*/ 3 h 71"/>
                    <a:gd name="T2" fmla="*/ 13 w 21"/>
                    <a:gd name="T3" fmla="*/ 3 h 71"/>
                    <a:gd name="T4" fmla="*/ 15 w 21"/>
                    <a:gd name="T5" fmla="*/ 8 h 71"/>
                    <a:gd name="T6" fmla="*/ 15 w 21"/>
                    <a:gd name="T7" fmla="*/ 16 h 71"/>
                    <a:gd name="T8" fmla="*/ 15 w 21"/>
                    <a:gd name="T9" fmla="*/ 24 h 71"/>
                    <a:gd name="T10" fmla="*/ 15 w 21"/>
                    <a:gd name="T11" fmla="*/ 34 h 71"/>
                    <a:gd name="T12" fmla="*/ 13 w 21"/>
                    <a:gd name="T13" fmla="*/ 45 h 71"/>
                    <a:gd name="T14" fmla="*/ 10 w 21"/>
                    <a:gd name="T15" fmla="*/ 55 h 71"/>
                    <a:gd name="T16" fmla="*/ 5 w 21"/>
                    <a:gd name="T17" fmla="*/ 63 h 71"/>
                    <a:gd name="T18" fmla="*/ 0 w 21"/>
                    <a:gd name="T19" fmla="*/ 68 h 71"/>
                    <a:gd name="T20" fmla="*/ 2 w 21"/>
                    <a:gd name="T21" fmla="*/ 71 h 71"/>
                    <a:gd name="T22" fmla="*/ 8 w 21"/>
                    <a:gd name="T23" fmla="*/ 63 h 71"/>
                    <a:gd name="T24" fmla="*/ 13 w 21"/>
                    <a:gd name="T25" fmla="*/ 55 h 71"/>
                    <a:gd name="T26" fmla="*/ 15 w 21"/>
                    <a:gd name="T27" fmla="*/ 45 h 71"/>
                    <a:gd name="T28" fmla="*/ 18 w 21"/>
                    <a:gd name="T29" fmla="*/ 34 h 71"/>
                    <a:gd name="T30" fmla="*/ 21 w 21"/>
                    <a:gd name="T31" fmla="*/ 24 h 71"/>
                    <a:gd name="T32" fmla="*/ 21 w 21"/>
                    <a:gd name="T33" fmla="*/ 16 h 71"/>
                    <a:gd name="T34" fmla="*/ 18 w 21"/>
                    <a:gd name="T35" fmla="*/ 8 h 71"/>
                    <a:gd name="T36" fmla="*/ 18 w 21"/>
                    <a:gd name="T37" fmla="*/ 0 h 71"/>
                    <a:gd name="T38" fmla="*/ 18 w 21"/>
                    <a:gd name="T39" fmla="*/ 0 h 71"/>
                    <a:gd name="T40" fmla="*/ 13 w 21"/>
                    <a:gd name="T41" fmla="*/ 3 h 7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71"/>
                    <a:gd name="T65" fmla="*/ 21 w 21"/>
                    <a:gd name="T66" fmla="*/ 71 h 7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71">
                      <a:moveTo>
                        <a:pt x="13" y="3"/>
                      </a:moveTo>
                      <a:lnTo>
                        <a:pt x="13" y="3"/>
                      </a:lnTo>
                      <a:lnTo>
                        <a:pt x="15" y="8"/>
                      </a:lnTo>
                      <a:lnTo>
                        <a:pt x="15" y="16"/>
                      </a:lnTo>
                      <a:lnTo>
                        <a:pt x="15" y="24"/>
                      </a:lnTo>
                      <a:lnTo>
                        <a:pt x="15" y="34"/>
                      </a:lnTo>
                      <a:lnTo>
                        <a:pt x="13" y="45"/>
                      </a:lnTo>
                      <a:lnTo>
                        <a:pt x="10" y="55"/>
                      </a:lnTo>
                      <a:lnTo>
                        <a:pt x="5" y="63"/>
                      </a:lnTo>
                      <a:lnTo>
                        <a:pt x="0" y="68"/>
                      </a:lnTo>
                      <a:lnTo>
                        <a:pt x="2" y="71"/>
                      </a:lnTo>
                      <a:lnTo>
                        <a:pt x="8" y="63"/>
                      </a:lnTo>
                      <a:lnTo>
                        <a:pt x="13" y="55"/>
                      </a:lnTo>
                      <a:lnTo>
                        <a:pt x="15" y="45"/>
                      </a:lnTo>
                      <a:lnTo>
                        <a:pt x="18" y="34"/>
                      </a:lnTo>
                      <a:lnTo>
                        <a:pt x="21" y="24"/>
                      </a:lnTo>
                      <a:lnTo>
                        <a:pt x="21" y="16"/>
                      </a:lnTo>
                      <a:lnTo>
                        <a:pt x="18" y="8"/>
                      </a:lnTo>
                      <a:lnTo>
                        <a:pt x="18" y="0"/>
                      </a:lnTo>
                      <a:lnTo>
                        <a:pt x="13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33" name="Freeform 545"/>
                <p:cNvSpPr>
                  <a:spLocks/>
                </p:cNvSpPr>
                <p:nvPr/>
              </p:nvSpPr>
              <p:spPr bwMode="auto">
                <a:xfrm>
                  <a:off x="1866" y="2355"/>
                  <a:ext cx="57" cy="13"/>
                </a:xfrm>
                <a:custGeom>
                  <a:avLst/>
                  <a:gdLst>
                    <a:gd name="T0" fmla="*/ 0 w 57"/>
                    <a:gd name="T1" fmla="*/ 2 h 13"/>
                    <a:gd name="T2" fmla="*/ 0 w 57"/>
                    <a:gd name="T3" fmla="*/ 2 h 13"/>
                    <a:gd name="T4" fmla="*/ 5 w 57"/>
                    <a:gd name="T5" fmla="*/ 2 h 13"/>
                    <a:gd name="T6" fmla="*/ 13 w 57"/>
                    <a:gd name="T7" fmla="*/ 2 h 13"/>
                    <a:gd name="T8" fmla="*/ 20 w 57"/>
                    <a:gd name="T9" fmla="*/ 2 h 13"/>
                    <a:gd name="T10" fmla="*/ 28 w 57"/>
                    <a:gd name="T11" fmla="*/ 5 h 13"/>
                    <a:gd name="T12" fmla="*/ 36 w 57"/>
                    <a:gd name="T13" fmla="*/ 5 h 13"/>
                    <a:gd name="T14" fmla="*/ 44 w 57"/>
                    <a:gd name="T15" fmla="*/ 7 h 13"/>
                    <a:gd name="T16" fmla="*/ 49 w 57"/>
                    <a:gd name="T17" fmla="*/ 10 h 13"/>
                    <a:gd name="T18" fmla="*/ 52 w 57"/>
                    <a:gd name="T19" fmla="*/ 13 h 13"/>
                    <a:gd name="T20" fmla="*/ 57 w 57"/>
                    <a:gd name="T21" fmla="*/ 10 h 13"/>
                    <a:gd name="T22" fmla="*/ 52 w 57"/>
                    <a:gd name="T23" fmla="*/ 7 h 13"/>
                    <a:gd name="T24" fmla="*/ 47 w 57"/>
                    <a:gd name="T25" fmla="*/ 5 h 13"/>
                    <a:gd name="T26" fmla="*/ 39 w 57"/>
                    <a:gd name="T27" fmla="*/ 2 h 13"/>
                    <a:gd name="T28" fmla="*/ 28 w 57"/>
                    <a:gd name="T29" fmla="*/ 0 h 13"/>
                    <a:gd name="T30" fmla="*/ 20 w 57"/>
                    <a:gd name="T31" fmla="*/ 0 h 13"/>
                    <a:gd name="T32" fmla="*/ 13 w 57"/>
                    <a:gd name="T33" fmla="*/ 0 h 13"/>
                    <a:gd name="T34" fmla="*/ 5 w 57"/>
                    <a:gd name="T35" fmla="*/ 0 h 13"/>
                    <a:gd name="T36" fmla="*/ 0 w 57"/>
                    <a:gd name="T37" fmla="*/ 0 h 13"/>
                    <a:gd name="T38" fmla="*/ 0 w 57"/>
                    <a:gd name="T39" fmla="*/ 0 h 13"/>
                    <a:gd name="T40" fmla="*/ 0 w 57"/>
                    <a:gd name="T41" fmla="*/ 2 h 1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7"/>
                    <a:gd name="T64" fmla="*/ 0 h 13"/>
                    <a:gd name="T65" fmla="*/ 57 w 57"/>
                    <a:gd name="T66" fmla="*/ 13 h 1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7" h="13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5" y="2"/>
                      </a:lnTo>
                      <a:lnTo>
                        <a:pt x="13" y="2"/>
                      </a:lnTo>
                      <a:lnTo>
                        <a:pt x="20" y="2"/>
                      </a:lnTo>
                      <a:lnTo>
                        <a:pt x="28" y="5"/>
                      </a:lnTo>
                      <a:lnTo>
                        <a:pt x="36" y="5"/>
                      </a:lnTo>
                      <a:lnTo>
                        <a:pt x="44" y="7"/>
                      </a:lnTo>
                      <a:lnTo>
                        <a:pt x="49" y="10"/>
                      </a:lnTo>
                      <a:lnTo>
                        <a:pt x="52" y="13"/>
                      </a:lnTo>
                      <a:lnTo>
                        <a:pt x="57" y="10"/>
                      </a:lnTo>
                      <a:lnTo>
                        <a:pt x="52" y="7"/>
                      </a:lnTo>
                      <a:lnTo>
                        <a:pt x="47" y="5"/>
                      </a:lnTo>
                      <a:lnTo>
                        <a:pt x="39" y="2"/>
                      </a:lnTo>
                      <a:lnTo>
                        <a:pt x="28" y="0"/>
                      </a:lnTo>
                      <a:lnTo>
                        <a:pt x="20" y="0"/>
                      </a:lnTo>
                      <a:lnTo>
                        <a:pt x="13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34" name="Freeform 546"/>
                <p:cNvSpPr>
                  <a:spLocks/>
                </p:cNvSpPr>
                <p:nvPr/>
              </p:nvSpPr>
              <p:spPr bwMode="auto">
                <a:xfrm>
                  <a:off x="1586" y="2355"/>
                  <a:ext cx="280" cy="18"/>
                </a:xfrm>
                <a:custGeom>
                  <a:avLst/>
                  <a:gdLst>
                    <a:gd name="T0" fmla="*/ 2 w 280"/>
                    <a:gd name="T1" fmla="*/ 15 h 18"/>
                    <a:gd name="T2" fmla="*/ 0 w 280"/>
                    <a:gd name="T3" fmla="*/ 18 h 18"/>
                    <a:gd name="T4" fmla="*/ 13 w 280"/>
                    <a:gd name="T5" fmla="*/ 18 h 18"/>
                    <a:gd name="T6" fmla="*/ 41 w 280"/>
                    <a:gd name="T7" fmla="*/ 15 h 18"/>
                    <a:gd name="T8" fmla="*/ 86 w 280"/>
                    <a:gd name="T9" fmla="*/ 13 h 18"/>
                    <a:gd name="T10" fmla="*/ 136 w 280"/>
                    <a:gd name="T11" fmla="*/ 10 h 18"/>
                    <a:gd name="T12" fmla="*/ 188 w 280"/>
                    <a:gd name="T13" fmla="*/ 7 h 18"/>
                    <a:gd name="T14" fmla="*/ 232 w 280"/>
                    <a:gd name="T15" fmla="*/ 5 h 18"/>
                    <a:gd name="T16" fmla="*/ 266 w 280"/>
                    <a:gd name="T17" fmla="*/ 2 h 18"/>
                    <a:gd name="T18" fmla="*/ 280 w 280"/>
                    <a:gd name="T19" fmla="*/ 2 h 18"/>
                    <a:gd name="T20" fmla="*/ 280 w 280"/>
                    <a:gd name="T21" fmla="*/ 0 h 18"/>
                    <a:gd name="T22" fmla="*/ 266 w 280"/>
                    <a:gd name="T23" fmla="*/ 0 h 18"/>
                    <a:gd name="T24" fmla="*/ 232 w 280"/>
                    <a:gd name="T25" fmla="*/ 2 h 18"/>
                    <a:gd name="T26" fmla="*/ 188 w 280"/>
                    <a:gd name="T27" fmla="*/ 5 h 18"/>
                    <a:gd name="T28" fmla="*/ 136 w 280"/>
                    <a:gd name="T29" fmla="*/ 7 h 18"/>
                    <a:gd name="T30" fmla="*/ 86 w 280"/>
                    <a:gd name="T31" fmla="*/ 10 h 18"/>
                    <a:gd name="T32" fmla="*/ 41 w 280"/>
                    <a:gd name="T33" fmla="*/ 13 h 18"/>
                    <a:gd name="T34" fmla="*/ 13 w 280"/>
                    <a:gd name="T35" fmla="*/ 15 h 18"/>
                    <a:gd name="T36" fmla="*/ 0 w 280"/>
                    <a:gd name="T37" fmla="*/ 15 h 18"/>
                    <a:gd name="T38" fmla="*/ 0 w 280"/>
                    <a:gd name="T39" fmla="*/ 15 h 18"/>
                    <a:gd name="T40" fmla="*/ 2 w 280"/>
                    <a:gd name="T41" fmla="*/ 15 h 1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80"/>
                    <a:gd name="T64" fmla="*/ 0 h 18"/>
                    <a:gd name="T65" fmla="*/ 280 w 280"/>
                    <a:gd name="T66" fmla="*/ 18 h 1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80" h="18">
                      <a:moveTo>
                        <a:pt x="2" y="15"/>
                      </a:moveTo>
                      <a:lnTo>
                        <a:pt x="0" y="18"/>
                      </a:lnTo>
                      <a:lnTo>
                        <a:pt x="13" y="18"/>
                      </a:lnTo>
                      <a:lnTo>
                        <a:pt x="41" y="15"/>
                      </a:lnTo>
                      <a:lnTo>
                        <a:pt x="86" y="13"/>
                      </a:lnTo>
                      <a:lnTo>
                        <a:pt x="136" y="10"/>
                      </a:lnTo>
                      <a:lnTo>
                        <a:pt x="188" y="7"/>
                      </a:lnTo>
                      <a:lnTo>
                        <a:pt x="232" y="5"/>
                      </a:lnTo>
                      <a:lnTo>
                        <a:pt x="266" y="2"/>
                      </a:lnTo>
                      <a:lnTo>
                        <a:pt x="280" y="2"/>
                      </a:lnTo>
                      <a:lnTo>
                        <a:pt x="280" y="0"/>
                      </a:lnTo>
                      <a:lnTo>
                        <a:pt x="266" y="0"/>
                      </a:lnTo>
                      <a:lnTo>
                        <a:pt x="232" y="2"/>
                      </a:lnTo>
                      <a:lnTo>
                        <a:pt x="188" y="5"/>
                      </a:lnTo>
                      <a:lnTo>
                        <a:pt x="136" y="7"/>
                      </a:lnTo>
                      <a:lnTo>
                        <a:pt x="86" y="10"/>
                      </a:lnTo>
                      <a:lnTo>
                        <a:pt x="41" y="13"/>
                      </a:lnTo>
                      <a:lnTo>
                        <a:pt x="13" y="15"/>
                      </a:lnTo>
                      <a:lnTo>
                        <a:pt x="0" y="15"/>
                      </a:lnTo>
                      <a:lnTo>
                        <a:pt x="2" y="1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35" name="Freeform 547"/>
                <p:cNvSpPr>
                  <a:spLocks/>
                </p:cNvSpPr>
                <p:nvPr/>
              </p:nvSpPr>
              <p:spPr bwMode="auto">
                <a:xfrm>
                  <a:off x="1552" y="2459"/>
                  <a:ext cx="374" cy="89"/>
                </a:xfrm>
                <a:custGeom>
                  <a:avLst/>
                  <a:gdLst>
                    <a:gd name="T0" fmla="*/ 65 w 374"/>
                    <a:gd name="T1" fmla="*/ 11 h 89"/>
                    <a:gd name="T2" fmla="*/ 49 w 374"/>
                    <a:gd name="T3" fmla="*/ 16 h 89"/>
                    <a:gd name="T4" fmla="*/ 34 w 374"/>
                    <a:gd name="T5" fmla="*/ 29 h 89"/>
                    <a:gd name="T6" fmla="*/ 18 w 374"/>
                    <a:gd name="T7" fmla="*/ 42 h 89"/>
                    <a:gd name="T8" fmla="*/ 5 w 374"/>
                    <a:gd name="T9" fmla="*/ 53 h 89"/>
                    <a:gd name="T10" fmla="*/ 2 w 374"/>
                    <a:gd name="T11" fmla="*/ 55 h 89"/>
                    <a:gd name="T12" fmla="*/ 0 w 374"/>
                    <a:gd name="T13" fmla="*/ 61 h 89"/>
                    <a:gd name="T14" fmla="*/ 2 w 374"/>
                    <a:gd name="T15" fmla="*/ 66 h 89"/>
                    <a:gd name="T16" fmla="*/ 10 w 374"/>
                    <a:gd name="T17" fmla="*/ 71 h 89"/>
                    <a:gd name="T18" fmla="*/ 23 w 374"/>
                    <a:gd name="T19" fmla="*/ 76 h 89"/>
                    <a:gd name="T20" fmla="*/ 47 w 374"/>
                    <a:gd name="T21" fmla="*/ 82 h 89"/>
                    <a:gd name="T22" fmla="*/ 73 w 374"/>
                    <a:gd name="T23" fmla="*/ 84 h 89"/>
                    <a:gd name="T24" fmla="*/ 104 w 374"/>
                    <a:gd name="T25" fmla="*/ 84 h 89"/>
                    <a:gd name="T26" fmla="*/ 138 w 374"/>
                    <a:gd name="T27" fmla="*/ 87 h 89"/>
                    <a:gd name="T28" fmla="*/ 175 w 374"/>
                    <a:gd name="T29" fmla="*/ 87 h 89"/>
                    <a:gd name="T30" fmla="*/ 209 w 374"/>
                    <a:gd name="T31" fmla="*/ 89 h 89"/>
                    <a:gd name="T32" fmla="*/ 243 w 374"/>
                    <a:gd name="T33" fmla="*/ 89 h 89"/>
                    <a:gd name="T34" fmla="*/ 274 w 374"/>
                    <a:gd name="T35" fmla="*/ 89 h 89"/>
                    <a:gd name="T36" fmla="*/ 308 w 374"/>
                    <a:gd name="T37" fmla="*/ 87 h 89"/>
                    <a:gd name="T38" fmla="*/ 337 w 374"/>
                    <a:gd name="T39" fmla="*/ 84 h 89"/>
                    <a:gd name="T40" fmla="*/ 366 w 374"/>
                    <a:gd name="T41" fmla="*/ 74 h 89"/>
                    <a:gd name="T42" fmla="*/ 371 w 374"/>
                    <a:gd name="T43" fmla="*/ 71 h 89"/>
                    <a:gd name="T44" fmla="*/ 374 w 374"/>
                    <a:gd name="T45" fmla="*/ 66 h 89"/>
                    <a:gd name="T46" fmla="*/ 374 w 374"/>
                    <a:gd name="T47" fmla="*/ 55 h 89"/>
                    <a:gd name="T48" fmla="*/ 371 w 374"/>
                    <a:gd name="T49" fmla="*/ 42 h 89"/>
                    <a:gd name="T50" fmla="*/ 366 w 374"/>
                    <a:gd name="T51" fmla="*/ 29 h 89"/>
                    <a:gd name="T52" fmla="*/ 363 w 374"/>
                    <a:gd name="T53" fmla="*/ 21 h 89"/>
                    <a:gd name="T54" fmla="*/ 358 w 374"/>
                    <a:gd name="T55" fmla="*/ 13 h 89"/>
                    <a:gd name="T56" fmla="*/ 350 w 374"/>
                    <a:gd name="T57" fmla="*/ 8 h 89"/>
                    <a:gd name="T58" fmla="*/ 340 w 374"/>
                    <a:gd name="T59" fmla="*/ 6 h 89"/>
                    <a:gd name="T60" fmla="*/ 272 w 374"/>
                    <a:gd name="T61" fmla="*/ 0 h 89"/>
                    <a:gd name="T62" fmla="*/ 204 w 374"/>
                    <a:gd name="T63" fmla="*/ 0 h 89"/>
                    <a:gd name="T64" fmla="*/ 133 w 374"/>
                    <a:gd name="T65" fmla="*/ 3 h 89"/>
                    <a:gd name="T66" fmla="*/ 65 w 374"/>
                    <a:gd name="T67" fmla="*/ 11 h 89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374"/>
                    <a:gd name="T103" fmla="*/ 0 h 89"/>
                    <a:gd name="T104" fmla="*/ 374 w 374"/>
                    <a:gd name="T105" fmla="*/ 89 h 89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374" h="89">
                      <a:moveTo>
                        <a:pt x="65" y="11"/>
                      </a:moveTo>
                      <a:lnTo>
                        <a:pt x="49" y="16"/>
                      </a:lnTo>
                      <a:lnTo>
                        <a:pt x="34" y="29"/>
                      </a:lnTo>
                      <a:lnTo>
                        <a:pt x="18" y="42"/>
                      </a:lnTo>
                      <a:lnTo>
                        <a:pt x="5" y="53"/>
                      </a:lnTo>
                      <a:lnTo>
                        <a:pt x="2" y="55"/>
                      </a:lnTo>
                      <a:lnTo>
                        <a:pt x="0" y="61"/>
                      </a:lnTo>
                      <a:lnTo>
                        <a:pt x="2" y="66"/>
                      </a:lnTo>
                      <a:lnTo>
                        <a:pt x="10" y="71"/>
                      </a:lnTo>
                      <a:lnTo>
                        <a:pt x="23" y="76"/>
                      </a:lnTo>
                      <a:lnTo>
                        <a:pt x="47" y="82"/>
                      </a:lnTo>
                      <a:lnTo>
                        <a:pt x="73" y="84"/>
                      </a:lnTo>
                      <a:lnTo>
                        <a:pt x="104" y="84"/>
                      </a:lnTo>
                      <a:lnTo>
                        <a:pt x="138" y="87"/>
                      </a:lnTo>
                      <a:lnTo>
                        <a:pt x="175" y="87"/>
                      </a:lnTo>
                      <a:lnTo>
                        <a:pt x="209" y="89"/>
                      </a:lnTo>
                      <a:lnTo>
                        <a:pt x="243" y="89"/>
                      </a:lnTo>
                      <a:lnTo>
                        <a:pt x="274" y="89"/>
                      </a:lnTo>
                      <a:lnTo>
                        <a:pt x="308" y="87"/>
                      </a:lnTo>
                      <a:lnTo>
                        <a:pt x="337" y="84"/>
                      </a:lnTo>
                      <a:lnTo>
                        <a:pt x="366" y="74"/>
                      </a:lnTo>
                      <a:lnTo>
                        <a:pt x="371" y="71"/>
                      </a:lnTo>
                      <a:lnTo>
                        <a:pt x="374" y="66"/>
                      </a:lnTo>
                      <a:lnTo>
                        <a:pt x="374" y="55"/>
                      </a:lnTo>
                      <a:lnTo>
                        <a:pt x="371" y="42"/>
                      </a:lnTo>
                      <a:lnTo>
                        <a:pt x="366" y="29"/>
                      </a:lnTo>
                      <a:lnTo>
                        <a:pt x="363" y="21"/>
                      </a:lnTo>
                      <a:lnTo>
                        <a:pt x="358" y="13"/>
                      </a:lnTo>
                      <a:lnTo>
                        <a:pt x="350" y="8"/>
                      </a:lnTo>
                      <a:lnTo>
                        <a:pt x="340" y="6"/>
                      </a:lnTo>
                      <a:lnTo>
                        <a:pt x="272" y="0"/>
                      </a:lnTo>
                      <a:lnTo>
                        <a:pt x="204" y="0"/>
                      </a:lnTo>
                      <a:lnTo>
                        <a:pt x="133" y="3"/>
                      </a:lnTo>
                      <a:lnTo>
                        <a:pt x="65" y="11"/>
                      </a:lnTo>
                      <a:close/>
                    </a:path>
                  </a:pathLst>
                </a:custGeom>
                <a:solidFill>
                  <a:srgbClr val="504A5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36" name="Freeform 548"/>
                <p:cNvSpPr>
                  <a:spLocks/>
                </p:cNvSpPr>
                <p:nvPr/>
              </p:nvSpPr>
              <p:spPr bwMode="auto">
                <a:xfrm>
                  <a:off x="1557" y="2462"/>
                  <a:ext cx="369" cy="71"/>
                </a:xfrm>
                <a:custGeom>
                  <a:avLst/>
                  <a:gdLst>
                    <a:gd name="T0" fmla="*/ 60 w 369"/>
                    <a:gd name="T1" fmla="*/ 5 h 71"/>
                    <a:gd name="T2" fmla="*/ 47 w 369"/>
                    <a:gd name="T3" fmla="*/ 10 h 71"/>
                    <a:gd name="T4" fmla="*/ 34 w 369"/>
                    <a:gd name="T5" fmla="*/ 16 h 71"/>
                    <a:gd name="T6" fmla="*/ 16 w 369"/>
                    <a:gd name="T7" fmla="*/ 34 h 71"/>
                    <a:gd name="T8" fmla="*/ 8 w 369"/>
                    <a:gd name="T9" fmla="*/ 42 h 71"/>
                    <a:gd name="T10" fmla="*/ 0 w 369"/>
                    <a:gd name="T11" fmla="*/ 47 h 71"/>
                    <a:gd name="T12" fmla="*/ 0 w 369"/>
                    <a:gd name="T13" fmla="*/ 55 h 71"/>
                    <a:gd name="T14" fmla="*/ 0 w 369"/>
                    <a:gd name="T15" fmla="*/ 55 h 71"/>
                    <a:gd name="T16" fmla="*/ 5 w 369"/>
                    <a:gd name="T17" fmla="*/ 58 h 71"/>
                    <a:gd name="T18" fmla="*/ 65 w 369"/>
                    <a:gd name="T19" fmla="*/ 63 h 71"/>
                    <a:gd name="T20" fmla="*/ 120 w 369"/>
                    <a:gd name="T21" fmla="*/ 68 h 71"/>
                    <a:gd name="T22" fmla="*/ 178 w 369"/>
                    <a:gd name="T23" fmla="*/ 71 h 71"/>
                    <a:gd name="T24" fmla="*/ 238 w 369"/>
                    <a:gd name="T25" fmla="*/ 71 h 71"/>
                    <a:gd name="T26" fmla="*/ 303 w 369"/>
                    <a:gd name="T27" fmla="*/ 68 h 71"/>
                    <a:gd name="T28" fmla="*/ 332 w 369"/>
                    <a:gd name="T29" fmla="*/ 66 h 71"/>
                    <a:gd name="T30" fmla="*/ 361 w 369"/>
                    <a:gd name="T31" fmla="*/ 58 h 71"/>
                    <a:gd name="T32" fmla="*/ 366 w 369"/>
                    <a:gd name="T33" fmla="*/ 55 h 71"/>
                    <a:gd name="T34" fmla="*/ 369 w 369"/>
                    <a:gd name="T35" fmla="*/ 52 h 71"/>
                    <a:gd name="T36" fmla="*/ 366 w 369"/>
                    <a:gd name="T37" fmla="*/ 42 h 71"/>
                    <a:gd name="T38" fmla="*/ 361 w 369"/>
                    <a:gd name="T39" fmla="*/ 31 h 71"/>
                    <a:gd name="T40" fmla="*/ 356 w 369"/>
                    <a:gd name="T41" fmla="*/ 21 h 71"/>
                    <a:gd name="T42" fmla="*/ 350 w 369"/>
                    <a:gd name="T43" fmla="*/ 8 h 71"/>
                    <a:gd name="T44" fmla="*/ 345 w 369"/>
                    <a:gd name="T45" fmla="*/ 5 h 71"/>
                    <a:gd name="T46" fmla="*/ 335 w 369"/>
                    <a:gd name="T47" fmla="*/ 3 h 71"/>
                    <a:gd name="T48" fmla="*/ 199 w 369"/>
                    <a:gd name="T49" fmla="*/ 0 h 71"/>
                    <a:gd name="T50" fmla="*/ 128 w 369"/>
                    <a:gd name="T51" fmla="*/ 0 h 71"/>
                    <a:gd name="T52" fmla="*/ 60 w 369"/>
                    <a:gd name="T53" fmla="*/ 5 h 71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69"/>
                    <a:gd name="T82" fmla="*/ 0 h 71"/>
                    <a:gd name="T83" fmla="*/ 369 w 369"/>
                    <a:gd name="T84" fmla="*/ 71 h 71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69" h="71">
                      <a:moveTo>
                        <a:pt x="60" y="5"/>
                      </a:moveTo>
                      <a:lnTo>
                        <a:pt x="47" y="10"/>
                      </a:lnTo>
                      <a:lnTo>
                        <a:pt x="34" y="16"/>
                      </a:lnTo>
                      <a:lnTo>
                        <a:pt x="16" y="34"/>
                      </a:lnTo>
                      <a:lnTo>
                        <a:pt x="8" y="42"/>
                      </a:lnTo>
                      <a:lnTo>
                        <a:pt x="0" y="47"/>
                      </a:lnTo>
                      <a:lnTo>
                        <a:pt x="0" y="55"/>
                      </a:lnTo>
                      <a:lnTo>
                        <a:pt x="5" y="58"/>
                      </a:lnTo>
                      <a:lnTo>
                        <a:pt x="65" y="63"/>
                      </a:lnTo>
                      <a:lnTo>
                        <a:pt x="120" y="68"/>
                      </a:lnTo>
                      <a:lnTo>
                        <a:pt x="178" y="71"/>
                      </a:lnTo>
                      <a:lnTo>
                        <a:pt x="238" y="71"/>
                      </a:lnTo>
                      <a:lnTo>
                        <a:pt x="303" y="68"/>
                      </a:lnTo>
                      <a:lnTo>
                        <a:pt x="332" y="66"/>
                      </a:lnTo>
                      <a:lnTo>
                        <a:pt x="361" y="58"/>
                      </a:lnTo>
                      <a:lnTo>
                        <a:pt x="366" y="55"/>
                      </a:lnTo>
                      <a:lnTo>
                        <a:pt x="369" y="52"/>
                      </a:lnTo>
                      <a:lnTo>
                        <a:pt x="366" y="42"/>
                      </a:lnTo>
                      <a:lnTo>
                        <a:pt x="361" y="31"/>
                      </a:lnTo>
                      <a:lnTo>
                        <a:pt x="356" y="21"/>
                      </a:lnTo>
                      <a:lnTo>
                        <a:pt x="350" y="8"/>
                      </a:lnTo>
                      <a:lnTo>
                        <a:pt x="345" y="5"/>
                      </a:lnTo>
                      <a:lnTo>
                        <a:pt x="335" y="3"/>
                      </a:lnTo>
                      <a:lnTo>
                        <a:pt x="199" y="0"/>
                      </a:lnTo>
                      <a:lnTo>
                        <a:pt x="128" y="0"/>
                      </a:lnTo>
                      <a:lnTo>
                        <a:pt x="60" y="5"/>
                      </a:lnTo>
                      <a:close/>
                    </a:path>
                  </a:pathLst>
                </a:custGeom>
                <a:solidFill>
                  <a:srgbClr val="BCB1D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37" name="Freeform 549"/>
                <p:cNvSpPr>
                  <a:spLocks/>
                </p:cNvSpPr>
                <p:nvPr/>
              </p:nvSpPr>
              <p:spPr bwMode="auto">
                <a:xfrm>
                  <a:off x="1614" y="2472"/>
                  <a:ext cx="8" cy="8"/>
                </a:xfrm>
                <a:custGeom>
                  <a:avLst/>
                  <a:gdLst>
                    <a:gd name="T0" fmla="*/ 3 w 8"/>
                    <a:gd name="T1" fmla="*/ 3 h 8"/>
                    <a:gd name="T2" fmla="*/ 3 w 8"/>
                    <a:gd name="T3" fmla="*/ 3 h 8"/>
                    <a:gd name="T4" fmla="*/ 0 w 8"/>
                    <a:gd name="T5" fmla="*/ 6 h 8"/>
                    <a:gd name="T6" fmla="*/ 0 w 8"/>
                    <a:gd name="T7" fmla="*/ 6 h 8"/>
                    <a:gd name="T8" fmla="*/ 3 w 8"/>
                    <a:gd name="T9" fmla="*/ 8 h 8"/>
                    <a:gd name="T10" fmla="*/ 6 w 8"/>
                    <a:gd name="T11" fmla="*/ 8 h 8"/>
                    <a:gd name="T12" fmla="*/ 8 w 8"/>
                    <a:gd name="T13" fmla="*/ 8 h 8"/>
                    <a:gd name="T14" fmla="*/ 8 w 8"/>
                    <a:gd name="T15" fmla="*/ 6 h 8"/>
                    <a:gd name="T16" fmla="*/ 8 w 8"/>
                    <a:gd name="T17" fmla="*/ 6 h 8"/>
                    <a:gd name="T18" fmla="*/ 8 w 8"/>
                    <a:gd name="T19" fmla="*/ 3 h 8"/>
                    <a:gd name="T20" fmla="*/ 8 w 8"/>
                    <a:gd name="T21" fmla="*/ 3 h 8"/>
                    <a:gd name="T22" fmla="*/ 8 w 8"/>
                    <a:gd name="T23" fmla="*/ 0 h 8"/>
                    <a:gd name="T24" fmla="*/ 6 w 8"/>
                    <a:gd name="T25" fmla="*/ 0 h 8"/>
                    <a:gd name="T26" fmla="*/ 3 w 8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3" y="3"/>
                      </a:moveTo>
                      <a:lnTo>
                        <a:pt x="3" y="3"/>
                      </a:lnTo>
                      <a:lnTo>
                        <a:pt x="0" y="6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8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6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38" name="Freeform 550"/>
                <p:cNvSpPr>
                  <a:spLocks/>
                </p:cNvSpPr>
                <p:nvPr/>
              </p:nvSpPr>
              <p:spPr bwMode="auto">
                <a:xfrm>
                  <a:off x="1604" y="2480"/>
                  <a:ext cx="10" cy="8"/>
                </a:xfrm>
                <a:custGeom>
                  <a:avLst/>
                  <a:gdLst>
                    <a:gd name="T0" fmla="*/ 3 w 10"/>
                    <a:gd name="T1" fmla="*/ 0 h 8"/>
                    <a:gd name="T2" fmla="*/ 3 w 10"/>
                    <a:gd name="T3" fmla="*/ 3 h 8"/>
                    <a:gd name="T4" fmla="*/ 3 w 10"/>
                    <a:gd name="T5" fmla="*/ 3 h 8"/>
                    <a:gd name="T6" fmla="*/ 0 w 10"/>
                    <a:gd name="T7" fmla="*/ 6 h 8"/>
                    <a:gd name="T8" fmla="*/ 0 w 10"/>
                    <a:gd name="T9" fmla="*/ 6 h 8"/>
                    <a:gd name="T10" fmla="*/ 3 w 10"/>
                    <a:gd name="T11" fmla="*/ 8 h 8"/>
                    <a:gd name="T12" fmla="*/ 5 w 10"/>
                    <a:gd name="T13" fmla="*/ 8 h 8"/>
                    <a:gd name="T14" fmla="*/ 8 w 10"/>
                    <a:gd name="T15" fmla="*/ 8 h 8"/>
                    <a:gd name="T16" fmla="*/ 8 w 10"/>
                    <a:gd name="T17" fmla="*/ 6 h 8"/>
                    <a:gd name="T18" fmla="*/ 8 w 10"/>
                    <a:gd name="T19" fmla="*/ 6 h 8"/>
                    <a:gd name="T20" fmla="*/ 10 w 10"/>
                    <a:gd name="T21" fmla="*/ 3 h 8"/>
                    <a:gd name="T22" fmla="*/ 10 w 10"/>
                    <a:gd name="T23" fmla="*/ 3 h 8"/>
                    <a:gd name="T24" fmla="*/ 10 w 10"/>
                    <a:gd name="T25" fmla="*/ 0 h 8"/>
                    <a:gd name="T26" fmla="*/ 3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6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6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39" name="Freeform 551"/>
                <p:cNvSpPr>
                  <a:spLocks/>
                </p:cNvSpPr>
                <p:nvPr/>
              </p:nvSpPr>
              <p:spPr bwMode="auto">
                <a:xfrm>
                  <a:off x="1593" y="2488"/>
                  <a:ext cx="11" cy="8"/>
                </a:xfrm>
                <a:custGeom>
                  <a:avLst/>
                  <a:gdLst>
                    <a:gd name="T0" fmla="*/ 3 w 11"/>
                    <a:gd name="T1" fmla="*/ 3 h 8"/>
                    <a:gd name="T2" fmla="*/ 3 w 11"/>
                    <a:gd name="T3" fmla="*/ 3 h 8"/>
                    <a:gd name="T4" fmla="*/ 0 w 11"/>
                    <a:gd name="T5" fmla="*/ 5 h 8"/>
                    <a:gd name="T6" fmla="*/ 0 w 11"/>
                    <a:gd name="T7" fmla="*/ 5 h 8"/>
                    <a:gd name="T8" fmla="*/ 0 w 11"/>
                    <a:gd name="T9" fmla="*/ 8 h 8"/>
                    <a:gd name="T10" fmla="*/ 3 w 11"/>
                    <a:gd name="T11" fmla="*/ 8 h 8"/>
                    <a:gd name="T12" fmla="*/ 6 w 11"/>
                    <a:gd name="T13" fmla="*/ 8 h 8"/>
                    <a:gd name="T14" fmla="*/ 8 w 11"/>
                    <a:gd name="T15" fmla="*/ 8 h 8"/>
                    <a:gd name="T16" fmla="*/ 8 w 11"/>
                    <a:gd name="T17" fmla="*/ 8 h 8"/>
                    <a:gd name="T18" fmla="*/ 8 w 11"/>
                    <a:gd name="T19" fmla="*/ 5 h 8"/>
                    <a:gd name="T20" fmla="*/ 11 w 11"/>
                    <a:gd name="T21" fmla="*/ 3 h 8"/>
                    <a:gd name="T22" fmla="*/ 11 w 11"/>
                    <a:gd name="T23" fmla="*/ 3 h 8"/>
                    <a:gd name="T24" fmla="*/ 8 w 11"/>
                    <a:gd name="T25" fmla="*/ 0 h 8"/>
                    <a:gd name="T26" fmla="*/ 3 w 11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3" y="3"/>
                      </a:moveTo>
                      <a:lnTo>
                        <a:pt x="3" y="3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11" y="3"/>
                      </a:lnTo>
                      <a:lnTo>
                        <a:pt x="8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40" name="Freeform 552"/>
                <p:cNvSpPr>
                  <a:spLocks/>
                </p:cNvSpPr>
                <p:nvPr/>
              </p:nvSpPr>
              <p:spPr bwMode="auto">
                <a:xfrm>
                  <a:off x="1580" y="2499"/>
                  <a:ext cx="11" cy="8"/>
                </a:xfrm>
                <a:custGeom>
                  <a:avLst/>
                  <a:gdLst>
                    <a:gd name="T0" fmla="*/ 6 w 11"/>
                    <a:gd name="T1" fmla="*/ 0 h 8"/>
                    <a:gd name="T2" fmla="*/ 6 w 11"/>
                    <a:gd name="T3" fmla="*/ 2 h 8"/>
                    <a:gd name="T4" fmla="*/ 3 w 11"/>
                    <a:gd name="T5" fmla="*/ 2 h 8"/>
                    <a:gd name="T6" fmla="*/ 3 w 11"/>
                    <a:gd name="T7" fmla="*/ 5 h 8"/>
                    <a:gd name="T8" fmla="*/ 0 w 11"/>
                    <a:gd name="T9" fmla="*/ 5 h 8"/>
                    <a:gd name="T10" fmla="*/ 3 w 11"/>
                    <a:gd name="T11" fmla="*/ 8 h 8"/>
                    <a:gd name="T12" fmla="*/ 6 w 11"/>
                    <a:gd name="T13" fmla="*/ 8 h 8"/>
                    <a:gd name="T14" fmla="*/ 8 w 11"/>
                    <a:gd name="T15" fmla="*/ 8 h 8"/>
                    <a:gd name="T16" fmla="*/ 11 w 11"/>
                    <a:gd name="T17" fmla="*/ 5 h 8"/>
                    <a:gd name="T18" fmla="*/ 11 w 11"/>
                    <a:gd name="T19" fmla="*/ 5 h 8"/>
                    <a:gd name="T20" fmla="*/ 11 w 11"/>
                    <a:gd name="T21" fmla="*/ 2 h 8"/>
                    <a:gd name="T22" fmla="*/ 11 w 11"/>
                    <a:gd name="T23" fmla="*/ 0 h 8"/>
                    <a:gd name="T24" fmla="*/ 11 w 11"/>
                    <a:gd name="T25" fmla="*/ 0 h 8"/>
                    <a:gd name="T26" fmla="*/ 8 w 11"/>
                    <a:gd name="T27" fmla="*/ 0 h 8"/>
                    <a:gd name="T28" fmla="*/ 6 w 11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8"/>
                    <a:gd name="T47" fmla="*/ 11 w 11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8">
                      <a:moveTo>
                        <a:pt x="6" y="0"/>
                      </a:moveTo>
                      <a:lnTo>
                        <a:pt x="6" y="2"/>
                      </a:lnTo>
                      <a:lnTo>
                        <a:pt x="3" y="2"/>
                      </a:ln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1" y="5"/>
                      </a:lnTo>
                      <a:lnTo>
                        <a:pt x="11" y="2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41" name="Freeform 553"/>
                <p:cNvSpPr>
                  <a:spLocks/>
                </p:cNvSpPr>
                <p:nvPr/>
              </p:nvSpPr>
              <p:spPr bwMode="auto">
                <a:xfrm>
                  <a:off x="1570" y="2507"/>
                  <a:ext cx="10" cy="10"/>
                </a:xfrm>
                <a:custGeom>
                  <a:avLst/>
                  <a:gdLst>
                    <a:gd name="T0" fmla="*/ 3 w 10"/>
                    <a:gd name="T1" fmla="*/ 2 h 10"/>
                    <a:gd name="T2" fmla="*/ 3 w 10"/>
                    <a:gd name="T3" fmla="*/ 5 h 10"/>
                    <a:gd name="T4" fmla="*/ 0 w 10"/>
                    <a:gd name="T5" fmla="*/ 5 h 10"/>
                    <a:gd name="T6" fmla="*/ 0 w 10"/>
                    <a:gd name="T7" fmla="*/ 7 h 10"/>
                    <a:gd name="T8" fmla="*/ 0 w 10"/>
                    <a:gd name="T9" fmla="*/ 7 h 10"/>
                    <a:gd name="T10" fmla="*/ 3 w 10"/>
                    <a:gd name="T11" fmla="*/ 10 h 10"/>
                    <a:gd name="T12" fmla="*/ 3 w 10"/>
                    <a:gd name="T13" fmla="*/ 10 h 10"/>
                    <a:gd name="T14" fmla="*/ 5 w 10"/>
                    <a:gd name="T15" fmla="*/ 10 h 10"/>
                    <a:gd name="T16" fmla="*/ 8 w 10"/>
                    <a:gd name="T17" fmla="*/ 7 h 10"/>
                    <a:gd name="T18" fmla="*/ 8 w 10"/>
                    <a:gd name="T19" fmla="*/ 7 h 10"/>
                    <a:gd name="T20" fmla="*/ 10 w 10"/>
                    <a:gd name="T21" fmla="*/ 5 h 10"/>
                    <a:gd name="T22" fmla="*/ 10 w 10"/>
                    <a:gd name="T23" fmla="*/ 2 h 10"/>
                    <a:gd name="T24" fmla="*/ 10 w 10"/>
                    <a:gd name="T25" fmla="*/ 2 h 10"/>
                    <a:gd name="T26" fmla="*/ 8 w 10"/>
                    <a:gd name="T27" fmla="*/ 0 h 10"/>
                    <a:gd name="T28" fmla="*/ 3 w 10"/>
                    <a:gd name="T29" fmla="*/ 2 h 10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10"/>
                    <a:gd name="T47" fmla="*/ 10 w 10"/>
                    <a:gd name="T48" fmla="*/ 10 h 10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10">
                      <a:moveTo>
                        <a:pt x="3" y="2"/>
                      </a:move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0" y="7"/>
                      </a:lnTo>
                      <a:lnTo>
                        <a:pt x="3" y="10"/>
                      </a:lnTo>
                      <a:lnTo>
                        <a:pt x="5" y="10"/>
                      </a:lnTo>
                      <a:lnTo>
                        <a:pt x="8" y="7"/>
                      </a:lnTo>
                      <a:lnTo>
                        <a:pt x="10" y="5"/>
                      </a:lnTo>
                      <a:lnTo>
                        <a:pt x="10" y="2"/>
                      </a:lnTo>
                      <a:lnTo>
                        <a:pt x="8" y="0"/>
                      </a:lnTo>
                      <a:lnTo>
                        <a:pt x="3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42" name="Freeform 554"/>
                <p:cNvSpPr>
                  <a:spLocks/>
                </p:cNvSpPr>
                <p:nvPr/>
              </p:nvSpPr>
              <p:spPr bwMode="auto">
                <a:xfrm>
                  <a:off x="1627" y="2472"/>
                  <a:ext cx="8" cy="8"/>
                </a:xfrm>
                <a:custGeom>
                  <a:avLst/>
                  <a:gdLst>
                    <a:gd name="T0" fmla="*/ 3 w 8"/>
                    <a:gd name="T1" fmla="*/ 3 h 8"/>
                    <a:gd name="T2" fmla="*/ 0 w 8"/>
                    <a:gd name="T3" fmla="*/ 3 h 8"/>
                    <a:gd name="T4" fmla="*/ 0 w 8"/>
                    <a:gd name="T5" fmla="*/ 3 h 8"/>
                    <a:gd name="T6" fmla="*/ 0 w 8"/>
                    <a:gd name="T7" fmla="*/ 6 h 8"/>
                    <a:gd name="T8" fmla="*/ 0 w 8"/>
                    <a:gd name="T9" fmla="*/ 6 h 8"/>
                    <a:gd name="T10" fmla="*/ 3 w 8"/>
                    <a:gd name="T11" fmla="*/ 8 h 8"/>
                    <a:gd name="T12" fmla="*/ 3 w 8"/>
                    <a:gd name="T13" fmla="*/ 8 h 8"/>
                    <a:gd name="T14" fmla="*/ 6 w 8"/>
                    <a:gd name="T15" fmla="*/ 8 h 8"/>
                    <a:gd name="T16" fmla="*/ 8 w 8"/>
                    <a:gd name="T17" fmla="*/ 6 h 8"/>
                    <a:gd name="T18" fmla="*/ 8 w 8"/>
                    <a:gd name="T19" fmla="*/ 6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6 w 8"/>
                    <a:gd name="T27" fmla="*/ 0 h 8"/>
                    <a:gd name="T28" fmla="*/ 3 w 8"/>
                    <a:gd name="T29" fmla="*/ 3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3" y="3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6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43" name="Freeform 555"/>
                <p:cNvSpPr>
                  <a:spLocks/>
                </p:cNvSpPr>
                <p:nvPr/>
              </p:nvSpPr>
              <p:spPr bwMode="auto">
                <a:xfrm>
                  <a:off x="1617" y="2480"/>
                  <a:ext cx="8" cy="8"/>
                </a:xfrm>
                <a:custGeom>
                  <a:avLst/>
                  <a:gdLst>
                    <a:gd name="T0" fmla="*/ 3 w 8"/>
                    <a:gd name="T1" fmla="*/ 0 h 8"/>
                    <a:gd name="T2" fmla="*/ 3 w 8"/>
                    <a:gd name="T3" fmla="*/ 3 h 8"/>
                    <a:gd name="T4" fmla="*/ 0 w 8"/>
                    <a:gd name="T5" fmla="*/ 3 h 8"/>
                    <a:gd name="T6" fmla="*/ 0 w 8"/>
                    <a:gd name="T7" fmla="*/ 6 h 8"/>
                    <a:gd name="T8" fmla="*/ 0 w 8"/>
                    <a:gd name="T9" fmla="*/ 6 h 8"/>
                    <a:gd name="T10" fmla="*/ 3 w 8"/>
                    <a:gd name="T11" fmla="*/ 8 h 8"/>
                    <a:gd name="T12" fmla="*/ 5 w 8"/>
                    <a:gd name="T13" fmla="*/ 8 h 8"/>
                    <a:gd name="T14" fmla="*/ 5 w 8"/>
                    <a:gd name="T15" fmla="*/ 8 h 8"/>
                    <a:gd name="T16" fmla="*/ 8 w 8"/>
                    <a:gd name="T17" fmla="*/ 6 h 8"/>
                    <a:gd name="T18" fmla="*/ 8 w 8"/>
                    <a:gd name="T19" fmla="*/ 6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5 w 8"/>
                    <a:gd name="T27" fmla="*/ 0 h 8"/>
                    <a:gd name="T28" fmla="*/ 3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44" name="Freeform 556"/>
                <p:cNvSpPr>
                  <a:spLocks/>
                </p:cNvSpPr>
                <p:nvPr/>
              </p:nvSpPr>
              <p:spPr bwMode="auto">
                <a:xfrm>
                  <a:off x="1607" y="2488"/>
                  <a:ext cx="7" cy="8"/>
                </a:xfrm>
                <a:custGeom>
                  <a:avLst/>
                  <a:gdLst>
                    <a:gd name="T0" fmla="*/ 2 w 7"/>
                    <a:gd name="T1" fmla="*/ 3 h 8"/>
                    <a:gd name="T2" fmla="*/ 2 w 7"/>
                    <a:gd name="T3" fmla="*/ 3 h 8"/>
                    <a:gd name="T4" fmla="*/ 0 w 7"/>
                    <a:gd name="T5" fmla="*/ 5 h 8"/>
                    <a:gd name="T6" fmla="*/ 0 w 7"/>
                    <a:gd name="T7" fmla="*/ 5 h 8"/>
                    <a:gd name="T8" fmla="*/ 0 w 7"/>
                    <a:gd name="T9" fmla="*/ 8 h 8"/>
                    <a:gd name="T10" fmla="*/ 2 w 7"/>
                    <a:gd name="T11" fmla="*/ 8 h 8"/>
                    <a:gd name="T12" fmla="*/ 5 w 7"/>
                    <a:gd name="T13" fmla="*/ 8 h 8"/>
                    <a:gd name="T14" fmla="*/ 5 w 7"/>
                    <a:gd name="T15" fmla="*/ 8 h 8"/>
                    <a:gd name="T16" fmla="*/ 7 w 7"/>
                    <a:gd name="T17" fmla="*/ 8 h 8"/>
                    <a:gd name="T18" fmla="*/ 7 w 7"/>
                    <a:gd name="T19" fmla="*/ 5 h 8"/>
                    <a:gd name="T20" fmla="*/ 7 w 7"/>
                    <a:gd name="T21" fmla="*/ 3 h 8"/>
                    <a:gd name="T22" fmla="*/ 7 w 7"/>
                    <a:gd name="T23" fmla="*/ 3 h 8"/>
                    <a:gd name="T24" fmla="*/ 7 w 7"/>
                    <a:gd name="T25" fmla="*/ 3 h 8"/>
                    <a:gd name="T26" fmla="*/ 5 w 7"/>
                    <a:gd name="T27" fmla="*/ 0 h 8"/>
                    <a:gd name="T28" fmla="*/ 2 w 7"/>
                    <a:gd name="T29" fmla="*/ 3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7"/>
                    <a:gd name="T46" fmla="*/ 0 h 8"/>
                    <a:gd name="T47" fmla="*/ 7 w 7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7" h="8">
                      <a:moveTo>
                        <a:pt x="2" y="3"/>
                      </a:moveTo>
                      <a:lnTo>
                        <a:pt x="2" y="3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7" y="5"/>
                      </a:lnTo>
                      <a:lnTo>
                        <a:pt x="7" y="3"/>
                      </a:lnTo>
                      <a:lnTo>
                        <a:pt x="5" y="0"/>
                      </a:lnTo>
                      <a:lnTo>
                        <a:pt x="2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45" name="Freeform 557"/>
                <p:cNvSpPr>
                  <a:spLocks/>
                </p:cNvSpPr>
                <p:nvPr/>
              </p:nvSpPr>
              <p:spPr bwMode="auto">
                <a:xfrm>
                  <a:off x="1593" y="2499"/>
                  <a:ext cx="11" cy="8"/>
                </a:xfrm>
                <a:custGeom>
                  <a:avLst/>
                  <a:gdLst>
                    <a:gd name="T0" fmla="*/ 6 w 11"/>
                    <a:gd name="T1" fmla="*/ 0 h 8"/>
                    <a:gd name="T2" fmla="*/ 6 w 11"/>
                    <a:gd name="T3" fmla="*/ 2 h 8"/>
                    <a:gd name="T4" fmla="*/ 3 w 11"/>
                    <a:gd name="T5" fmla="*/ 2 h 8"/>
                    <a:gd name="T6" fmla="*/ 3 w 11"/>
                    <a:gd name="T7" fmla="*/ 5 h 8"/>
                    <a:gd name="T8" fmla="*/ 0 w 11"/>
                    <a:gd name="T9" fmla="*/ 5 h 8"/>
                    <a:gd name="T10" fmla="*/ 3 w 11"/>
                    <a:gd name="T11" fmla="*/ 8 h 8"/>
                    <a:gd name="T12" fmla="*/ 6 w 11"/>
                    <a:gd name="T13" fmla="*/ 8 h 8"/>
                    <a:gd name="T14" fmla="*/ 8 w 11"/>
                    <a:gd name="T15" fmla="*/ 8 h 8"/>
                    <a:gd name="T16" fmla="*/ 11 w 11"/>
                    <a:gd name="T17" fmla="*/ 5 h 8"/>
                    <a:gd name="T18" fmla="*/ 11 w 11"/>
                    <a:gd name="T19" fmla="*/ 5 h 8"/>
                    <a:gd name="T20" fmla="*/ 11 w 11"/>
                    <a:gd name="T21" fmla="*/ 2 h 8"/>
                    <a:gd name="T22" fmla="*/ 11 w 11"/>
                    <a:gd name="T23" fmla="*/ 2 h 8"/>
                    <a:gd name="T24" fmla="*/ 11 w 11"/>
                    <a:gd name="T25" fmla="*/ 0 h 8"/>
                    <a:gd name="T26" fmla="*/ 8 w 11"/>
                    <a:gd name="T27" fmla="*/ 0 h 8"/>
                    <a:gd name="T28" fmla="*/ 6 w 11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8"/>
                    <a:gd name="T47" fmla="*/ 11 w 11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8">
                      <a:moveTo>
                        <a:pt x="6" y="0"/>
                      </a:moveTo>
                      <a:lnTo>
                        <a:pt x="6" y="2"/>
                      </a:lnTo>
                      <a:lnTo>
                        <a:pt x="3" y="2"/>
                      </a:ln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1" y="5"/>
                      </a:lnTo>
                      <a:lnTo>
                        <a:pt x="11" y="2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46" name="Freeform 558"/>
                <p:cNvSpPr>
                  <a:spLocks/>
                </p:cNvSpPr>
                <p:nvPr/>
              </p:nvSpPr>
              <p:spPr bwMode="auto">
                <a:xfrm>
                  <a:off x="1583" y="2509"/>
                  <a:ext cx="10" cy="8"/>
                </a:xfrm>
                <a:custGeom>
                  <a:avLst/>
                  <a:gdLst>
                    <a:gd name="T0" fmla="*/ 3 w 10"/>
                    <a:gd name="T1" fmla="*/ 0 h 8"/>
                    <a:gd name="T2" fmla="*/ 3 w 10"/>
                    <a:gd name="T3" fmla="*/ 3 h 8"/>
                    <a:gd name="T4" fmla="*/ 0 w 10"/>
                    <a:gd name="T5" fmla="*/ 3 h 8"/>
                    <a:gd name="T6" fmla="*/ 0 w 10"/>
                    <a:gd name="T7" fmla="*/ 5 h 8"/>
                    <a:gd name="T8" fmla="*/ 0 w 10"/>
                    <a:gd name="T9" fmla="*/ 5 h 8"/>
                    <a:gd name="T10" fmla="*/ 3 w 10"/>
                    <a:gd name="T11" fmla="*/ 8 h 8"/>
                    <a:gd name="T12" fmla="*/ 3 w 10"/>
                    <a:gd name="T13" fmla="*/ 8 h 8"/>
                    <a:gd name="T14" fmla="*/ 5 w 10"/>
                    <a:gd name="T15" fmla="*/ 8 h 8"/>
                    <a:gd name="T16" fmla="*/ 8 w 10"/>
                    <a:gd name="T17" fmla="*/ 5 h 8"/>
                    <a:gd name="T18" fmla="*/ 8 w 10"/>
                    <a:gd name="T19" fmla="*/ 5 h 8"/>
                    <a:gd name="T20" fmla="*/ 8 w 10"/>
                    <a:gd name="T21" fmla="*/ 3 h 8"/>
                    <a:gd name="T22" fmla="*/ 10 w 10"/>
                    <a:gd name="T23" fmla="*/ 0 h 8"/>
                    <a:gd name="T24" fmla="*/ 10 w 10"/>
                    <a:gd name="T25" fmla="*/ 0 h 8"/>
                    <a:gd name="T26" fmla="*/ 3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1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47" name="Freeform 559"/>
                <p:cNvSpPr>
                  <a:spLocks/>
                </p:cNvSpPr>
                <p:nvPr/>
              </p:nvSpPr>
              <p:spPr bwMode="auto">
                <a:xfrm>
                  <a:off x="1638" y="2472"/>
                  <a:ext cx="10" cy="8"/>
                </a:xfrm>
                <a:custGeom>
                  <a:avLst/>
                  <a:gdLst>
                    <a:gd name="T0" fmla="*/ 3 w 10"/>
                    <a:gd name="T1" fmla="*/ 0 h 8"/>
                    <a:gd name="T2" fmla="*/ 3 w 10"/>
                    <a:gd name="T3" fmla="*/ 3 h 8"/>
                    <a:gd name="T4" fmla="*/ 3 w 10"/>
                    <a:gd name="T5" fmla="*/ 3 h 8"/>
                    <a:gd name="T6" fmla="*/ 0 w 10"/>
                    <a:gd name="T7" fmla="*/ 6 h 8"/>
                    <a:gd name="T8" fmla="*/ 0 w 10"/>
                    <a:gd name="T9" fmla="*/ 6 h 8"/>
                    <a:gd name="T10" fmla="*/ 3 w 10"/>
                    <a:gd name="T11" fmla="*/ 6 h 8"/>
                    <a:gd name="T12" fmla="*/ 5 w 10"/>
                    <a:gd name="T13" fmla="*/ 8 h 8"/>
                    <a:gd name="T14" fmla="*/ 8 w 10"/>
                    <a:gd name="T15" fmla="*/ 8 h 8"/>
                    <a:gd name="T16" fmla="*/ 8 w 10"/>
                    <a:gd name="T17" fmla="*/ 6 h 8"/>
                    <a:gd name="T18" fmla="*/ 10 w 10"/>
                    <a:gd name="T19" fmla="*/ 6 h 8"/>
                    <a:gd name="T20" fmla="*/ 10 w 10"/>
                    <a:gd name="T21" fmla="*/ 3 h 8"/>
                    <a:gd name="T22" fmla="*/ 10 w 10"/>
                    <a:gd name="T23" fmla="*/ 3 h 8"/>
                    <a:gd name="T24" fmla="*/ 10 w 10"/>
                    <a:gd name="T25" fmla="*/ 0 h 8"/>
                    <a:gd name="T26" fmla="*/ 3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6"/>
                      </a:lnTo>
                      <a:lnTo>
                        <a:pt x="3" y="6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6"/>
                      </a:lnTo>
                      <a:lnTo>
                        <a:pt x="10" y="6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48" name="Freeform 560"/>
                <p:cNvSpPr>
                  <a:spLocks/>
                </p:cNvSpPr>
                <p:nvPr/>
              </p:nvSpPr>
              <p:spPr bwMode="auto">
                <a:xfrm>
                  <a:off x="1630" y="2480"/>
                  <a:ext cx="8" cy="8"/>
                </a:xfrm>
                <a:custGeom>
                  <a:avLst/>
                  <a:gdLst>
                    <a:gd name="T0" fmla="*/ 3 w 8"/>
                    <a:gd name="T1" fmla="*/ 0 h 8"/>
                    <a:gd name="T2" fmla="*/ 0 w 8"/>
                    <a:gd name="T3" fmla="*/ 3 h 8"/>
                    <a:gd name="T4" fmla="*/ 0 w 8"/>
                    <a:gd name="T5" fmla="*/ 3 h 8"/>
                    <a:gd name="T6" fmla="*/ 0 w 8"/>
                    <a:gd name="T7" fmla="*/ 6 h 8"/>
                    <a:gd name="T8" fmla="*/ 0 w 8"/>
                    <a:gd name="T9" fmla="*/ 6 h 8"/>
                    <a:gd name="T10" fmla="*/ 3 w 8"/>
                    <a:gd name="T11" fmla="*/ 8 h 8"/>
                    <a:gd name="T12" fmla="*/ 5 w 8"/>
                    <a:gd name="T13" fmla="*/ 8 h 8"/>
                    <a:gd name="T14" fmla="*/ 5 w 8"/>
                    <a:gd name="T15" fmla="*/ 8 h 8"/>
                    <a:gd name="T16" fmla="*/ 8 w 8"/>
                    <a:gd name="T17" fmla="*/ 6 h 8"/>
                    <a:gd name="T18" fmla="*/ 8 w 8"/>
                    <a:gd name="T19" fmla="*/ 6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5 w 8"/>
                    <a:gd name="T27" fmla="*/ 0 h 8"/>
                    <a:gd name="T28" fmla="*/ 3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49" name="Freeform 561"/>
                <p:cNvSpPr>
                  <a:spLocks/>
                </p:cNvSpPr>
                <p:nvPr/>
              </p:nvSpPr>
              <p:spPr bwMode="auto">
                <a:xfrm>
                  <a:off x="1620" y="2488"/>
                  <a:ext cx="7" cy="8"/>
                </a:xfrm>
                <a:custGeom>
                  <a:avLst/>
                  <a:gdLst>
                    <a:gd name="T0" fmla="*/ 2 w 7"/>
                    <a:gd name="T1" fmla="*/ 3 h 8"/>
                    <a:gd name="T2" fmla="*/ 2 w 7"/>
                    <a:gd name="T3" fmla="*/ 3 h 8"/>
                    <a:gd name="T4" fmla="*/ 0 w 7"/>
                    <a:gd name="T5" fmla="*/ 5 h 8"/>
                    <a:gd name="T6" fmla="*/ 0 w 7"/>
                    <a:gd name="T7" fmla="*/ 8 h 8"/>
                    <a:gd name="T8" fmla="*/ 0 w 7"/>
                    <a:gd name="T9" fmla="*/ 8 h 8"/>
                    <a:gd name="T10" fmla="*/ 2 w 7"/>
                    <a:gd name="T11" fmla="*/ 8 h 8"/>
                    <a:gd name="T12" fmla="*/ 5 w 7"/>
                    <a:gd name="T13" fmla="*/ 8 h 8"/>
                    <a:gd name="T14" fmla="*/ 5 w 7"/>
                    <a:gd name="T15" fmla="*/ 8 h 8"/>
                    <a:gd name="T16" fmla="*/ 7 w 7"/>
                    <a:gd name="T17" fmla="*/ 8 h 8"/>
                    <a:gd name="T18" fmla="*/ 7 w 7"/>
                    <a:gd name="T19" fmla="*/ 5 h 8"/>
                    <a:gd name="T20" fmla="*/ 7 w 7"/>
                    <a:gd name="T21" fmla="*/ 3 h 8"/>
                    <a:gd name="T22" fmla="*/ 7 w 7"/>
                    <a:gd name="T23" fmla="*/ 3 h 8"/>
                    <a:gd name="T24" fmla="*/ 5 w 7"/>
                    <a:gd name="T25" fmla="*/ 0 h 8"/>
                    <a:gd name="T26" fmla="*/ 2 w 7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7"/>
                    <a:gd name="T43" fmla="*/ 0 h 8"/>
                    <a:gd name="T44" fmla="*/ 7 w 7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7" h="8">
                      <a:moveTo>
                        <a:pt x="2" y="3"/>
                      </a:moveTo>
                      <a:lnTo>
                        <a:pt x="2" y="3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7" y="5"/>
                      </a:lnTo>
                      <a:lnTo>
                        <a:pt x="7" y="3"/>
                      </a:lnTo>
                      <a:lnTo>
                        <a:pt x="5" y="0"/>
                      </a:lnTo>
                      <a:lnTo>
                        <a:pt x="2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50" name="Freeform 562"/>
                <p:cNvSpPr>
                  <a:spLocks/>
                </p:cNvSpPr>
                <p:nvPr/>
              </p:nvSpPr>
              <p:spPr bwMode="auto">
                <a:xfrm>
                  <a:off x="1607" y="2499"/>
                  <a:ext cx="10" cy="8"/>
                </a:xfrm>
                <a:custGeom>
                  <a:avLst/>
                  <a:gdLst>
                    <a:gd name="T0" fmla="*/ 5 w 10"/>
                    <a:gd name="T1" fmla="*/ 0 h 8"/>
                    <a:gd name="T2" fmla="*/ 2 w 10"/>
                    <a:gd name="T3" fmla="*/ 2 h 8"/>
                    <a:gd name="T4" fmla="*/ 2 w 10"/>
                    <a:gd name="T5" fmla="*/ 2 h 8"/>
                    <a:gd name="T6" fmla="*/ 2 w 10"/>
                    <a:gd name="T7" fmla="*/ 5 h 8"/>
                    <a:gd name="T8" fmla="*/ 0 w 10"/>
                    <a:gd name="T9" fmla="*/ 5 h 8"/>
                    <a:gd name="T10" fmla="*/ 2 w 10"/>
                    <a:gd name="T11" fmla="*/ 8 h 8"/>
                    <a:gd name="T12" fmla="*/ 5 w 10"/>
                    <a:gd name="T13" fmla="*/ 8 h 8"/>
                    <a:gd name="T14" fmla="*/ 7 w 10"/>
                    <a:gd name="T15" fmla="*/ 8 h 8"/>
                    <a:gd name="T16" fmla="*/ 10 w 10"/>
                    <a:gd name="T17" fmla="*/ 5 h 8"/>
                    <a:gd name="T18" fmla="*/ 10 w 10"/>
                    <a:gd name="T19" fmla="*/ 5 h 8"/>
                    <a:gd name="T20" fmla="*/ 10 w 10"/>
                    <a:gd name="T21" fmla="*/ 2 h 8"/>
                    <a:gd name="T22" fmla="*/ 10 w 10"/>
                    <a:gd name="T23" fmla="*/ 2 h 8"/>
                    <a:gd name="T24" fmla="*/ 10 w 10"/>
                    <a:gd name="T25" fmla="*/ 0 h 8"/>
                    <a:gd name="T26" fmla="*/ 7 w 10"/>
                    <a:gd name="T27" fmla="*/ 0 h 8"/>
                    <a:gd name="T28" fmla="*/ 5 w 10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8"/>
                    <a:gd name="T47" fmla="*/ 10 w 10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8">
                      <a:moveTo>
                        <a:pt x="5" y="0"/>
                      </a:moveTo>
                      <a:lnTo>
                        <a:pt x="2" y="2"/>
                      </a:lnTo>
                      <a:lnTo>
                        <a:pt x="2" y="5"/>
                      </a:lnTo>
                      <a:lnTo>
                        <a:pt x="0" y="5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10" y="5"/>
                      </a:lnTo>
                      <a:lnTo>
                        <a:pt x="10" y="2"/>
                      </a:lnTo>
                      <a:lnTo>
                        <a:pt x="10" y="0"/>
                      </a:lnTo>
                      <a:lnTo>
                        <a:pt x="7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51" name="Freeform 563"/>
                <p:cNvSpPr>
                  <a:spLocks/>
                </p:cNvSpPr>
                <p:nvPr/>
              </p:nvSpPr>
              <p:spPr bwMode="auto">
                <a:xfrm>
                  <a:off x="1596" y="2509"/>
                  <a:ext cx="11" cy="8"/>
                </a:xfrm>
                <a:custGeom>
                  <a:avLst/>
                  <a:gdLst>
                    <a:gd name="T0" fmla="*/ 3 w 11"/>
                    <a:gd name="T1" fmla="*/ 0 h 8"/>
                    <a:gd name="T2" fmla="*/ 3 w 11"/>
                    <a:gd name="T3" fmla="*/ 3 h 8"/>
                    <a:gd name="T4" fmla="*/ 0 w 11"/>
                    <a:gd name="T5" fmla="*/ 3 h 8"/>
                    <a:gd name="T6" fmla="*/ 0 w 11"/>
                    <a:gd name="T7" fmla="*/ 5 h 8"/>
                    <a:gd name="T8" fmla="*/ 0 w 11"/>
                    <a:gd name="T9" fmla="*/ 5 h 8"/>
                    <a:gd name="T10" fmla="*/ 3 w 11"/>
                    <a:gd name="T11" fmla="*/ 8 h 8"/>
                    <a:gd name="T12" fmla="*/ 5 w 11"/>
                    <a:gd name="T13" fmla="*/ 8 h 8"/>
                    <a:gd name="T14" fmla="*/ 8 w 11"/>
                    <a:gd name="T15" fmla="*/ 8 h 8"/>
                    <a:gd name="T16" fmla="*/ 8 w 11"/>
                    <a:gd name="T17" fmla="*/ 8 h 8"/>
                    <a:gd name="T18" fmla="*/ 11 w 11"/>
                    <a:gd name="T19" fmla="*/ 5 h 8"/>
                    <a:gd name="T20" fmla="*/ 11 w 11"/>
                    <a:gd name="T21" fmla="*/ 3 h 8"/>
                    <a:gd name="T22" fmla="*/ 11 w 11"/>
                    <a:gd name="T23" fmla="*/ 3 h 8"/>
                    <a:gd name="T24" fmla="*/ 11 w 11"/>
                    <a:gd name="T25" fmla="*/ 0 h 8"/>
                    <a:gd name="T26" fmla="*/ 3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52" name="Freeform 564"/>
                <p:cNvSpPr>
                  <a:spLocks/>
                </p:cNvSpPr>
                <p:nvPr/>
              </p:nvSpPr>
              <p:spPr bwMode="auto">
                <a:xfrm>
                  <a:off x="1651" y="2472"/>
                  <a:ext cx="8" cy="6"/>
                </a:xfrm>
                <a:custGeom>
                  <a:avLst/>
                  <a:gdLst>
                    <a:gd name="T0" fmla="*/ 3 w 8"/>
                    <a:gd name="T1" fmla="*/ 0 h 6"/>
                    <a:gd name="T2" fmla="*/ 3 w 8"/>
                    <a:gd name="T3" fmla="*/ 3 h 6"/>
                    <a:gd name="T4" fmla="*/ 0 w 8"/>
                    <a:gd name="T5" fmla="*/ 3 h 6"/>
                    <a:gd name="T6" fmla="*/ 0 w 8"/>
                    <a:gd name="T7" fmla="*/ 6 h 6"/>
                    <a:gd name="T8" fmla="*/ 0 w 8"/>
                    <a:gd name="T9" fmla="*/ 6 h 6"/>
                    <a:gd name="T10" fmla="*/ 3 w 8"/>
                    <a:gd name="T11" fmla="*/ 6 h 6"/>
                    <a:gd name="T12" fmla="*/ 5 w 8"/>
                    <a:gd name="T13" fmla="*/ 6 h 6"/>
                    <a:gd name="T14" fmla="*/ 8 w 8"/>
                    <a:gd name="T15" fmla="*/ 6 h 6"/>
                    <a:gd name="T16" fmla="*/ 8 w 8"/>
                    <a:gd name="T17" fmla="*/ 6 h 6"/>
                    <a:gd name="T18" fmla="*/ 8 w 8"/>
                    <a:gd name="T19" fmla="*/ 6 h 6"/>
                    <a:gd name="T20" fmla="*/ 8 w 8"/>
                    <a:gd name="T21" fmla="*/ 3 h 6"/>
                    <a:gd name="T22" fmla="*/ 8 w 8"/>
                    <a:gd name="T23" fmla="*/ 3 h 6"/>
                    <a:gd name="T24" fmla="*/ 8 w 8"/>
                    <a:gd name="T25" fmla="*/ 0 h 6"/>
                    <a:gd name="T26" fmla="*/ 5 w 8"/>
                    <a:gd name="T27" fmla="*/ 0 h 6"/>
                    <a:gd name="T28" fmla="*/ 3 w 8"/>
                    <a:gd name="T29" fmla="*/ 0 h 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6"/>
                    <a:gd name="T47" fmla="*/ 8 w 8"/>
                    <a:gd name="T48" fmla="*/ 6 h 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6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3" y="6"/>
                      </a:lnTo>
                      <a:lnTo>
                        <a:pt x="5" y="6"/>
                      </a:lnTo>
                      <a:lnTo>
                        <a:pt x="8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53" name="Freeform 565"/>
                <p:cNvSpPr>
                  <a:spLocks/>
                </p:cNvSpPr>
                <p:nvPr/>
              </p:nvSpPr>
              <p:spPr bwMode="auto">
                <a:xfrm>
                  <a:off x="1643" y="2480"/>
                  <a:ext cx="8" cy="8"/>
                </a:xfrm>
                <a:custGeom>
                  <a:avLst/>
                  <a:gdLst>
                    <a:gd name="T0" fmla="*/ 0 w 8"/>
                    <a:gd name="T1" fmla="*/ 0 h 8"/>
                    <a:gd name="T2" fmla="*/ 0 w 8"/>
                    <a:gd name="T3" fmla="*/ 3 h 8"/>
                    <a:gd name="T4" fmla="*/ 0 w 8"/>
                    <a:gd name="T5" fmla="*/ 3 h 8"/>
                    <a:gd name="T6" fmla="*/ 0 w 8"/>
                    <a:gd name="T7" fmla="*/ 6 h 8"/>
                    <a:gd name="T8" fmla="*/ 0 w 8"/>
                    <a:gd name="T9" fmla="*/ 6 h 8"/>
                    <a:gd name="T10" fmla="*/ 3 w 8"/>
                    <a:gd name="T11" fmla="*/ 8 h 8"/>
                    <a:gd name="T12" fmla="*/ 5 w 8"/>
                    <a:gd name="T13" fmla="*/ 8 h 8"/>
                    <a:gd name="T14" fmla="*/ 5 w 8"/>
                    <a:gd name="T15" fmla="*/ 8 h 8"/>
                    <a:gd name="T16" fmla="*/ 8 w 8"/>
                    <a:gd name="T17" fmla="*/ 6 h 8"/>
                    <a:gd name="T18" fmla="*/ 8 w 8"/>
                    <a:gd name="T19" fmla="*/ 6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0 w 8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54" name="Freeform 566"/>
                <p:cNvSpPr>
                  <a:spLocks/>
                </p:cNvSpPr>
                <p:nvPr/>
              </p:nvSpPr>
              <p:spPr bwMode="auto">
                <a:xfrm>
                  <a:off x="1633" y="2488"/>
                  <a:ext cx="8" cy="8"/>
                </a:xfrm>
                <a:custGeom>
                  <a:avLst/>
                  <a:gdLst>
                    <a:gd name="T0" fmla="*/ 2 w 8"/>
                    <a:gd name="T1" fmla="*/ 3 h 8"/>
                    <a:gd name="T2" fmla="*/ 2 w 8"/>
                    <a:gd name="T3" fmla="*/ 3 h 8"/>
                    <a:gd name="T4" fmla="*/ 0 w 8"/>
                    <a:gd name="T5" fmla="*/ 5 h 8"/>
                    <a:gd name="T6" fmla="*/ 0 w 8"/>
                    <a:gd name="T7" fmla="*/ 8 h 8"/>
                    <a:gd name="T8" fmla="*/ 0 w 8"/>
                    <a:gd name="T9" fmla="*/ 8 h 8"/>
                    <a:gd name="T10" fmla="*/ 2 w 8"/>
                    <a:gd name="T11" fmla="*/ 8 h 8"/>
                    <a:gd name="T12" fmla="*/ 5 w 8"/>
                    <a:gd name="T13" fmla="*/ 8 h 8"/>
                    <a:gd name="T14" fmla="*/ 8 w 8"/>
                    <a:gd name="T15" fmla="*/ 8 h 8"/>
                    <a:gd name="T16" fmla="*/ 8 w 8"/>
                    <a:gd name="T17" fmla="*/ 8 h 8"/>
                    <a:gd name="T18" fmla="*/ 8 w 8"/>
                    <a:gd name="T19" fmla="*/ 5 h 8"/>
                    <a:gd name="T20" fmla="*/ 8 w 8"/>
                    <a:gd name="T21" fmla="*/ 3 h 8"/>
                    <a:gd name="T22" fmla="*/ 8 w 8"/>
                    <a:gd name="T23" fmla="*/ 3 h 8"/>
                    <a:gd name="T24" fmla="*/ 5 w 8"/>
                    <a:gd name="T25" fmla="*/ 0 h 8"/>
                    <a:gd name="T26" fmla="*/ 2 w 8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2" y="3"/>
                      </a:moveTo>
                      <a:lnTo>
                        <a:pt x="2" y="3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5" y="0"/>
                      </a:lnTo>
                      <a:lnTo>
                        <a:pt x="2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55" name="Freeform 567"/>
                <p:cNvSpPr>
                  <a:spLocks/>
                </p:cNvSpPr>
                <p:nvPr/>
              </p:nvSpPr>
              <p:spPr bwMode="auto">
                <a:xfrm>
                  <a:off x="1622" y="2499"/>
                  <a:ext cx="8" cy="8"/>
                </a:xfrm>
                <a:custGeom>
                  <a:avLst/>
                  <a:gdLst>
                    <a:gd name="T0" fmla="*/ 3 w 8"/>
                    <a:gd name="T1" fmla="*/ 0 h 8"/>
                    <a:gd name="T2" fmla="*/ 3 w 8"/>
                    <a:gd name="T3" fmla="*/ 2 h 8"/>
                    <a:gd name="T4" fmla="*/ 0 w 8"/>
                    <a:gd name="T5" fmla="*/ 5 h 8"/>
                    <a:gd name="T6" fmla="*/ 0 w 8"/>
                    <a:gd name="T7" fmla="*/ 5 h 8"/>
                    <a:gd name="T8" fmla="*/ 0 w 8"/>
                    <a:gd name="T9" fmla="*/ 5 h 8"/>
                    <a:gd name="T10" fmla="*/ 3 w 8"/>
                    <a:gd name="T11" fmla="*/ 8 h 8"/>
                    <a:gd name="T12" fmla="*/ 5 w 8"/>
                    <a:gd name="T13" fmla="*/ 8 h 8"/>
                    <a:gd name="T14" fmla="*/ 5 w 8"/>
                    <a:gd name="T15" fmla="*/ 8 h 8"/>
                    <a:gd name="T16" fmla="*/ 8 w 8"/>
                    <a:gd name="T17" fmla="*/ 8 h 8"/>
                    <a:gd name="T18" fmla="*/ 8 w 8"/>
                    <a:gd name="T19" fmla="*/ 5 h 8"/>
                    <a:gd name="T20" fmla="*/ 8 w 8"/>
                    <a:gd name="T21" fmla="*/ 2 h 8"/>
                    <a:gd name="T22" fmla="*/ 8 w 8"/>
                    <a:gd name="T23" fmla="*/ 2 h 8"/>
                    <a:gd name="T24" fmla="*/ 8 w 8"/>
                    <a:gd name="T25" fmla="*/ 0 h 8"/>
                    <a:gd name="T26" fmla="*/ 5 w 8"/>
                    <a:gd name="T27" fmla="*/ 0 h 8"/>
                    <a:gd name="T28" fmla="*/ 3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3" y="0"/>
                      </a:moveTo>
                      <a:lnTo>
                        <a:pt x="3" y="2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8" y="2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56" name="Freeform 568"/>
                <p:cNvSpPr>
                  <a:spLocks/>
                </p:cNvSpPr>
                <p:nvPr/>
              </p:nvSpPr>
              <p:spPr bwMode="auto">
                <a:xfrm>
                  <a:off x="1609" y="2509"/>
                  <a:ext cx="11" cy="8"/>
                </a:xfrm>
                <a:custGeom>
                  <a:avLst/>
                  <a:gdLst>
                    <a:gd name="T0" fmla="*/ 3 w 11"/>
                    <a:gd name="T1" fmla="*/ 0 h 8"/>
                    <a:gd name="T2" fmla="*/ 3 w 11"/>
                    <a:gd name="T3" fmla="*/ 3 h 8"/>
                    <a:gd name="T4" fmla="*/ 3 w 11"/>
                    <a:gd name="T5" fmla="*/ 5 h 8"/>
                    <a:gd name="T6" fmla="*/ 0 w 11"/>
                    <a:gd name="T7" fmla="*/ 5 h 8"/>
                    <a:gd name="T8" fmla="*/ 0 w 11"/>
                    <a:gd name="T9" fmla="*/ 8 h 8"/>
                    <a:gd name="T10" fmla="*/ 3 w 11"/>
                    <a:gd name="T11" fmla="*/ 8 h 8"/>
                    <a:gd name="T12" fmla="*/ 5 w 11"/>
                    <a:gd name="T13" fmla="*/ 8 h 8"/>
                    <a:gd name="T14" fmla="*/ 8 w 11"/>
                    <a:gd name="T15" fmla="*/ 8 h 8"/>
                    <a:gd name="T16" fmla="*/ 11 w 11"/>
                    <a:gd name="T17" fmla="*/ 8 h 8"/>
                    <a:gd name="T18" fmla="*/ 11 w 11"/>
                    <a:gd name="T19" fmla="*/ 5 h 8"/>
                    <a:gd name="T20" fmla="*/ 11 w 11"/>
                    <a:gd name="T21" fmla="*/ 3 h 8"/>
                    <a:gd name="T22" fmla="*/ 11 w 11"/>
                    <a:gd name="T23" fmla="*/ 3 h 8"/>
                    <a:gd name="T24" fmla="*/ 11 w 11"/>
                    <a:gd name="T25" fmla="*/ 0 h 8"/>
                    <a:gd name="T26" fmla="*/ 3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57" name="Freeform 569"/>
                <p:cNvSpPr>
                  <a:spLocks/>
                </p:cNvSpPr>
                <p:nvPr/>
              </p:nvSpPr>
              <p:spPr bwMode="auto">
                <a:xfrm>
                  <a:off x="1664" y="2472"/>
                  <a:ext cx="8" cy="6"/>
                </a:xfrm>
                <a:custGeom>
                  <a:avLst/>
                  <a:gdLst>
                    <a:gd name="T0" fmla="*/ 3 w 8"/>
                    <a:gd name="T1" fmla="*/ 0 h 6"/>
                    <a:gd name="T2" fmla="*/ 0 w 8"/>
                    <a:gd name="T3" fmla="*/ 3 h 6"/>
                    <a:gd name="T4" fmla="*/ 0 w 8"/>
                    <a:gd name="T5" fmla="*/ 3 h 6"/>
                    <a:gd name="T6" fmla="*/ 0 w 8"/>
                    <a:gd name="T7" fmla="*/ 6 h 6"/>
                    <a:gd name="T8" fmla="*/ 0 w 8"/>
                    <a:gd name="T9" fmla="*/ 6 h 6"/>
                    <a:gd name="T10" fmla="*/ 3 w 8"/>
                    <a:gd name="T11" fmla="*/ 6 h 6"/>
                    <a:gd name="T12" fmla="*/ 5 w 8"/>
                    <a:gd name="T13" fmla="*/ 6 h 6"/>
                    <a:gd name="T14" fmla="*/ 8 w 8"/>
                    <a:gd name="T15" fmla="*/ 6 h 6"/>
                    <a:gd name="T16" fmla="*/ 8 w 8"/>
                    <a:gd name="T17" fmla="*/ 6 h 6"/>
                    <a:gd name="T18" fmla="*/ 8 w 8"/>
                    <a:gd name="T19" fmla="*/ 6 h 6"/>
                    <a:gd name="T20" fmla="*/ 8 w 8"/>
                    <a:gd name="T21" fmla="*/ 3 h 6"/>
                    <a:gd name="T22" fmla="*/ 8 w 8"/>
                    <a:gd name="T23" fmla="*/ 3 h 6"/>
                    <a:gd name="T24" fmla="*/ 8 w 8"/>
                    <a:gd name="T25" fmla="*/ 0 h 6"/>
                    <a:gd name="T26" fmla="*/ 5 w 8"/>
                    <a:gd name="T27" fmla="*/ 0 h 6"/>
                    <a:gd name="T28" fmla="*/ 3 w 8"/>
                    <a:gd name="T29" fmla="*/ 0 h 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6"/>
                    <a:gd name="T47" fmla="*/ 8 w 8"/>
                    <a:gd name="T48" fmla="*/ 6 h 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6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3" y="6"/>
                      </a:lnTo>
                      <a:lnTo>
                        <a:pt x="5" y="6"/>
                      </a:lnTo>
                      <a:lnTo>
                        <a:pt x="8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58" name="Freeform 570"/>
                <p:cNvSpPr>
                  <a:spLocks/>
                </p:cNvSpPr>
                <p:nvPr/>
              </p:nvSpPr>
              <p:spPr bwMode="auto">
                <a:xfrm>
                  <a:off x="1656" y="2480"/>
                  <a:ext cx="8" cy="8"/>
                </a:xfrm>
                <a:custGeom>
                  <a:avLst/>
                  <a:gdLst>
                    <a:gd name="T0" fmla="*/ 0 w 8"/>
                    <a:gd name="T1" fmla="*/ 0 h 8"/>
                    <a:gd name="T2" fmla="*/ 0 w 8"/>
                    <a:gd name="T3" fmla="*/ 3 h 8"/>
                    <a:gd name="T4" fmla="*/ 0 w 8"/>
                    <a:gd name="T5" fmla="*/ 3 h 8"/>
                    <a:gd name="T6" fmla="*/ 0 w 8"/>
                    <a:gd name="T7" fmla="*/ 6 h 8"/>
                    <a:gd name="T8" fmla="*/ 0 w 8"/>
                    <a:gd name="T9" fmla="*/ 6 h 8"/>
                    <a:gd name="T10" fmla="*/ 3 w 8"/>
                    <a:gd name="T11" fmla="*/ 8 h 8"/>
                    <a:gd name="T12" fmla="*/ 5 w 8"/>
                    <a:gd name="T13" fmla="*/ 8 h 8"/>
                    <a:gd name="T14" fmla="*/ 5 w 8"/>
                    <a:gd name="T15" fmla="*/ 8 h 8"/>
                    <a:gd name="T16" fmla="*/ 8 w 8"/>
                    <a:gd name="T17" fmla="*/ 6 h 8"/>
                    <a:gd name="T18" fmla="*/ 8 w 8"/>
                    <a:gd name="T19" fmla="*/ 6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0 w 8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59" name="Freeform 571"/>
                <p:cNvSpPr>
                  <a:spLocks/>
                </p:cNvSpPr>
                <p:nvPr/>
              </p:nvSpPr>
              <p:spPr bwMode="auto">
                <a:xfrm>
                  <a:off x="1646" y="2488"/>
                  <a:ext cx="8" cy="8"/>
                </a:xfrm>
                <a:custGeom>
                  <a:avLst/>
                  <a:gdLst>
                    <a:gd name="T0" fmla="*/ 2 w 8"/>
                    <a:gd name="T1" fmla="*/ 3 h 8"/>
                    <a:gd name="T2" fmla="*/ 2 w 8"/>
                    <a:gd name="T3" fmla="*/ 5 h 8"/>
                    <a:gd name="T4" fmla="*/ 0 w 8"/>
                    <a:gd name="T5" fmla="*/ 5 h 8"/>
                    <a:gd name="T6" fmla="*/ 0 w 8"/>
                    <a:gd name="T7" fmla="*/ 8 h 8"/>
                    <a:gd name="T8" fmla="*/ 0 w 8"/>
                    <a:gd name="T9" fmla="*/ 8 h 8"/>
                    <a:gd name="T10" fmla="*/ 2 w 8"/>
                    <a:gd name="T11" fmla="*/ 8 h 8"/>
                    <a:gd name="T12" fmla="*/ 5 w 8"/>
                    <a:gd name="T13" fmla="*/ 8 h 8"/>
                    <a:gd name="T14" fmla="*/ 8 w 8"/>
                    <a:gd name="T15" fmla="*/ 8 h 8"/>
                    <a:gd name="T16" fmla="*/ 8 w 8"/>
                    <a:gd name="T17" fmla="*/ 8 h 8"/>
                    <a:gd name="T18" fmla="*/ 8 w 8"/>
                    <a:gd name="T19" fmla="*/ 5 h 8"/>
                    <a:gd name="T20" fmla="*/ 8 w 8"/>
                    <a:gd name="T21" fmla="*/ 3 h 8"/>
                    <a:gd name="T22" fmla="*/ 8 w 8"/>
                    <a:gd name="T23" fmla="*/ 3 h 8"/>
                    <a:gd name="T24" fmla="*/ 5 w 8"/>
                    <a:gd name="T25" fmla="*/ 0 h 8"/>
                    <a:gd name="T26" fmla="*/ 2 w 8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2" y="3"/>
                      </a:moveTo>
                      <a:lnTo>
                        <a:pt x="2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5" y="0"/>
                      </a:lnTo>
                      <a:lnTo>
                        <a:pt x="2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60" name="Freeform 572"/>
                <p:cNvSpPr>
                  <a:spLocks/>
                </p:cNvSpPr>
                <p:nvPr/>
              </p:nvSpPr>
              <p:spPr bwMode="auto">
                <a:xfrm>
                  <a:off x="1635" y="2499"/>
                  <a:ext cx="11" cy="8"/>
                </a:xfrm>
                <a:custGeom>
                  <a:avLst/>
                  <a:gdLst>
                    <a:gd name="T0" fmla="*/ 3 w 11"/>
                    <a:gd name="T1" fmla="*/ 0 h 8"/>
                    <a:gd name="T2" fmla="*/ 3 w 11"/>
                    <a:gd name="T3" fmla="*/ 2 h 8"/>
                    <a:gd name="T4" fmla="*/ 0 w 11"/>
                    <a:gd name="T5" fmla="*/ 5 h 8"/>
                    <a:gd name="T6" fmla="*/ 0 w 11"/>
                    <a:gd name="T7" fmla="*/ 5 h 8"/>
                    <a:gd name="T8" fmla="*/ 0 w 11"/>
                    <a:gd name="T9" fmla="*/ 8 h 8"/>
                    <a:gd name="T10" fmla="*/ 3 w 11"/>
                    <a:gd name="T11" fmla="*/ 8 h 8"/>
                    <a:gd name="T12" fmla="*/ 6 w 11"/>
                    <a:gd name="T13" fmla="*/ 8 h 8"/>
                    <a:gd name="T14" fmla="*/ 8 w 11"/>
                    <a:gd name="T15" fmla="*/ 8 h 8"/>
                    <a:gd name="T16" fmla="*/ 8 w 11"/>
                    <a:gd name="T17" fmla="*/ 8 h 8"/>
                    <a:gd name="T18" fmla="*/ 11 w 11"/>
                    <a:gd name="T19" fmla="*/ 5 h 8"/>
                    <a:gd name="T20" fmla="*/ 11 w 11"/>
                    <a:gd name="T21" fmla="*/ 2 h 8"/>
                    <a:gd name="T22" fmla="*/ 11 w 11"/>
                    <a:gd name="T23" fmla="*/ 2 h 8"/>
                    <a:gd name="T24" fmla="*/ 11 w 11"/>
                    <a:gd name="T25" fmla="*/ 0 h 8"/>
                    <a:gd name="T26" fmla="*/ 3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3" y="0"/>
                      </a:moveTo>
                      <a:lnTo>
                        <a:pt x="3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1" y="5"/>
                      </a:lnTo>
                      <a:lnTo>
                        <a:pt x="11" y="2"/>
                      </a:lnTo>
                      <a:lnTo>
                        <a:pt x="11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61" name="Freeform 573"/>
                <p:cNvSpPr>
                  <a:spLocks/>
                </p:cNvSpPr>
                <p:nvPr/>
              </p:nvSpPr>
              <p:spPr bwMode="auto">
                <a:xfrm>
                  <a:off x="1625" y="2509"/>
                  <a:ext cx="10" cy="8"/>
                </a:xfrm>
                <a:custGeom>
                  <a:avLst/>
                  <a:gdLst>
                    <a:gd name="T0" fmla="*/ 2 w 10"/>
                    <a:gd name="T1" fmla="*/ 0 h 8"/>
                    <a:gd name="T2" fmla="*/ 2 w 10"/>
                    <a:gd name="T3" fmla="*/ 3 h 8"/>
                    <a:gd name="T4" fmla="*/ 0 w 10"/>
                    <a:gd name="T5" fmla="*/ 5 h 8"/>
                    <a:gd name="T6" fmla="*/ 0 w 10"/>
                    <a:gd name="T7" fmla="*/ 8 h 8"/>
                    <a:gd name="T8" fmla="*/ 0 w 10"/>
                    <a:gd name="T9" fmla="*/ 8 h 8"/>
                    <a:gd name="T10" fmla="*/ 2 w 10"/>
                    <a:gd name="T11" fmla="*/ 8 h 8"/>
                    <a:gd name="T12" fmla="*/ 5 w 10"/>
                    <a:gd name="T13" fmla="*/ 8 h 8"/>
                    <a:gd name="T14" fmla="*/ 8 w 10"/>
                    <a:gd name="T15" fmla="*/ 8 h 8"/>
                    <a:gd name="T16" fmla="*/ 8 w 10"/>
                    <a:gd name="T17" fmla="*/ 8 h 8"/>
                    <a:gd name="T18" fmla="*/ 8 w 10"/>
                    <a:gd name="T19" fmla="*/ 5 h 8"/>
                    <a:gd name="T20" fmla="*/ 10 w 10"/>
                    <a:gd name="T21" fmla="*/ 3 h 8"/>
                    <a:gd name="T22" fmla="*/ 10 w 10"/>
                    <a:gd name="T23" fmla="*/ 3 h 8"/>
                    <a:gd name="T24" fmla="*/ 10 w 10"/>
                    <a:gd name="T25" fmla="*/ 0 h 8"/>
                    <a:gd name="T26" fmla="*/ 2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2" y="0"/>
                      </a:moveTo>
                      <a:lnTo>
                        <a:pt x="2" y="3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62" name="Freeform 574"/>
                <p:cNvSpPr>
                  <a:spLocks/>
                </p:cNvSpPr>
                <p:nvPr/>
              </p:nvSpPr>
              <p:spPr bwMode="auto">
                <a:xfrm>
                  <a:off x="1677" y="2472"/>
                  <a:ext cx="8" cy="6"/>
                </a:xfrm>
                <a:custGeom>
                  <a:avLst/>
                  <a:gdLst>
                    <a:gd name="T0" fmla="*/ 3 w 8"/>
                    <a:gd name="T1" fmla="*/ 0 h 6"/>
                    <a:gd name="T2" fmla="*/ 0 w 8"/>
                    <a:gd name="T3" fmla="*/ 3 h 6"/>
                    <a:gd name="T4" fmla="*/ 0 w 8"/>
                    <a:gd name="T5" fmla="*/ 3 h 6"/>
                    <a:gd name="T6" fmla="*/ 0 w 8"/>
                    <a:gd name="T7" fmla="*/ 6 h 6"/>
                    <a:gd name="T8" fmla="*/ 0 w 8"/>
                    <a:gd name="T9" fmla="*/ 6 h 6"/>
                    <a:gd name="T10" fmla="*/ 3 w 8"/>
                    <a:gd name="T11" fmla="*/ 6 h 6"/>
                    <a:gd name="T12" fmla="*/ 5 w 8"/>
                    <a:gd name="T13" fmla="*/ 6 h 6"/>
                    <a:gd name="T14" fmla="*/ 8 w 8"/>
                    <a:gd name="T15" fmla="*/ 6 h 6"/>
                    <a:gd name="T16" fmla="*/ 8 w 8"/>
                    <a:gd name="T17" fmla="*/ 6 h 6"/>
                    <a:gd name="T18" fmla="*/ 8 w 8"/>
                    <a:gd name="T19" fmla="*/ 6 h 6"/>
                    <a:gd name="T20" fmla="*/ 8 w 8"/>
                    <a:gd name="T21" fmla="*/ 3 h 6"/>
                    <a:gd name="T22" fmla="*/ 8 w 8"/>
                    <a:gd name="T23" fmla="*/ 3 h 6"/>
                    <a:gd name="T24" fmla="*/ 8 w 8"/>
                    <a:gd name="T25" fmla="*/ 0 h 6"/>
                    <a:gd name="T26" fmla="*/ 5 w 8"/>
                    <a:gd name="T27" fmla="*/ 0 h 6"/>
                    <a:gd name="T28" fmla="*/ 3 w 8"/>
                    <a:gd name="T29" fmla="*/ 0 h 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6"/>
                    <a:gd name="T47" fmla="*/ 8 w 8"/>
                    <a:gd name="T48" fmla="*/ 6 h 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6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3" y="6"/>
                      </a:lnTo>
                      <a:lnTo>
                        <a:pt x="5" y="6"/>
                      </a:lnTo>
                      <a:lnTo>
                        <a:pt x="8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63" name="Freeform 575"/>
                <p:cNvSpPr>
                  <a:spLocks/>
                </p:cNvSpPr>
                <p:nvPr/>
              </p:nvSpPr>
              <p:spPr bwMode="auto">
                <a:xfrm>
                  <a:off x="1669" y="2480"/>
                  <a:ext cx="8" cy="8"/>
                </a:xfrm>
                <a:custGeom>
                  <a:avLst/>
                  <a:gdLst>
                    <a:gd name="T0" fmla="*/ 0 w 8"/>
                    <a:gd name="T1" fmla="*/ 0 h 8"/>
                    <a:gd name="T2" fmla="*/ 0 w 8"/>
                    <a:gd name="T3" fmla="*/ 3 h 8"/>
                    <a:gd name="T4" fmla="*/ 0 w 8"/>
                    <a:gd name="T5" fmla="*/ 3 h 8"/>
                    <a:gd name="T6" fmla="*/ 0 w 8"/>
                    <a:gd name="T7" fmla="*/ 6 h 8"/>
                    <a:gd name="T8" fmla="*/ 0 w 8"/>
                    <a:gd name="T9" fmla="*/ 6 h 8"/>
                    <a:gd name="T10" fmla="*/ 3 w 8"/>
                    <a:gd name="T11" fmla="*/ 8 h 8"/>
                    <a:gd name="T12" fmla="*/ 6 w 8"/>
                    <a:gd name="T13" fmla="*/ 8 h 8"/>
                    <a:gd name="T14" fmla="*/ 8 w 8"/>
                    <a:gd name="T15" fmla="*/ 8 h 8"/>
                    <a:gd name="T16" fmla="*/ 8 w 8"/>
                    <a:gd name="T17" fmla="*/ 6 h 8"/>
                    <a:gd name="T18" fmla="*/ 8 w 8"/>
                    <a:gd name="T19" fmla="*/ 6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0 w 8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8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64" name="Freeform 576"/>
                <p:cNvSpPr>
                  <a:spLocks/>
                </p:cNvSpPr>
                <p:nvPr/>
              </p:nvSpPr>
              <p:spPr bwMode="auto">
                <a:xfrm>
                  <a:off x="1659" y="2488"/>
                  <a:ext cx="10" cy="8"/>
                </a:xfrm>
                <a:custGeom>
                  <a:avLst/>
                  <a:gdLst>
                    <a:gd name="T0" fmla="*/ 2 w 10"/>
                    <a:gd name="T1" fmla="*/ 3 h 8"/>
                    <a:gd name="T2" fmla="*/ 2 w 10"/>
                    <a:gd name="T3" fmla="*/ 5 h 8"/>
                    <a:gd name="T4" fmla="*/ 0 w 10"/>
                    <a:gd name="T5" fmla="*/ 5 h 8"/>
                    <a:gd name="T6" fmla="*/ 0 w 10"/>
                    <a:gd name="T7" fmla="*/ 8 h 8"/>
                    <a:gd name="T8" fmla="*/ 0 w 10"/>
                    <a:gd name="T9" fmla="*/ 8 h 8"/>
                    <a:gd name="T10" fmla="*/ 2 w 10"/>
                    <a:gd name="T11" fmla="*/ 8 h 8"/>
                    <a:gd name="T12" fmla="*/ 5 w 10"/>
                    <a:gd name="T13" fmla="*/ 8 h 8"/>
                    <a:gd name="T14" fmla="*/ 8 w 10"/>
                    <a:gd name="T15" fmla="*/ 8 h 8"/>
                    <a:gd name="T16" fmla="*/ 10 w 10"/>
                    <a:gd name="T17" fmla="*/ 8 h 8"/>
                    <a:gd name="T18" fmla="*/ 10 w 10"/>
                    <a:gd name="T19" fmla="*/ 5 h 8"/>
                    <a:gd name="T20" fmla="*/ 10 w 10"/>
                    <a:gd name="T21" fmla="*/ 3 h 8"/>
                    <a:gd name="T22" fmla="*/ 10 w 10"/>
                    <a:gd name="T23" fmla="*/ 3 h 8"/>
                    <a:gd name="T24" fmla="*/ 8 w 10"/>
                    <a:gd name="T25" fmla="*/ 0 h 8"/>
                    <a:gd name="T26" fmla="*/ 2 w 10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2" y="3"/>
                      </a:moveTo>
                      <a:lnTo>
                        <a:pt x="2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10" y="3"/>
                      </a:lnTo>
                      <a:lnTo>
                        <a:pt x="8" y="0"/>
                      </a:lnTo>
                      <a:lnTo>
                        <a:pt x="2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65" name="Freeform 577"/>
                <p:cNvSpPr>
                  <a:spLocks/>
                </p:cNvSpPr>
                <p:nvPr/>
              </p:nvSpPr>
              <p:spPr bwMode="auto">
                <a:xfrm>
                  <a:off x="1648" y="2499"/>
                  <a:ext cx="11" cy="8"/>
                </a:xfrm>
                <a:custGeom>
                  <a:avLst/>
                  <a:gdLst>
                    <a:gd name="T0" fmla="*/ 3 w 11"/>
                    <a:gd name="T1" fmla="*/ 2 h 8"/>
                    <a:gd name="T2" fmla="*/ 3 w 11"/>
                    <a:gd name="T3" fmla="*/ 2 h 8"/>
                    <a:gd name="T4" fmla="*/ 3 w 11"/>
                    <a:gd name="T5" fmla="*/ 5 h 8"/>
                    <a:gd name="T6" fmla="*/ 3 w 11"/>
                    <a:gd name="T7" fmla="*/ 8 h 8"/>
                    <a:gd name="T8" fmla="*/ 0 w 11"/>
                    <a:gd name="T9" fmla="*/ 8 h 8"/>
                    <a:gd name="T10" fmla="*/ 8 w 11"/>
                    <a:gd name="T11" fmla="*/ 8 h 8"/>
                    <a:gd name="T12" fmla="*/ 11 w 11"/>
                    <a:gd name="T13" fmla="*/ 8 h 8"/>
                    <a:gd name="T14" fmla="*/ 11 w 11"/>
                    <a:gd name="T15" fmla="*/ 8 h 8"/>
                    <a:gd name="T16" fmla="*/ 11 w 11"/>
                    <a:gd name="T17" fmla="*/ 5 h 8"/>
                    <a:gd name="T18" fmla="*/ 11 w 11"/>
                    <a:gd name="T19" fmla="*/ 2 h 8"/>
                    <a:gd name="T20" fmla="*/ 11 w 11"/>
                    <a:gd name="T21" fmla="*/ 2 h 8"/>
                    <a:gd name="T22" fmla="*/ 11 w 11"/>
                    <a:gd name="T23" fmla="*/ 0 h 8"/>
                    <a:gd name="T24" fmla="*/ 8 w 11"/>
                    <a:gd name="T25" fmla="*/ 0 h 8"/>
                    <a:gd name="T26" fmla="*/ 3 w 11"/>
                    <a:gd name="T27" fmla="*/ 2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3" y="2"/>
                      </a:moveTo>
                      <a:lnTo>
                        <a:pt x="3" y="2"/>
                      </a:lnTo>
                      <a:lnTo>
                        <a:pt x="3" y="5"/>
                      </a:lnTo>
                      <a:lnTo>
                        <a:pt x="3" y="8"/>
                      </a:lnTo>
                      <a:lnTo>
                        <a:pt x="0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2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3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66" name="Freeform 578"/>
                <p:cNvSpPr>
                  <a:spLocks/>
                </p:cNvSpPr>
                <p:nvPr/>
              </p:nvSpPr>
              <p:spPr bwMode="auto">
                <a:xfrm>
                  <a:off x="1638" y="2509"/>
                  <a:ext cx="10" cy="11"/>
                </a:xfrm>
                <a:custGeom>
                  <a:avLst/>
                  <a:gdLst>
                    <a:gd name="T0" fmla="*/ 3 w 10"/>
                    <a:gd name="T1" fmla="*/ 3 h 11"/>
                    <a:gd name="T2" fmla="*/ 3 w 10"/>
                    <a:gd name="T3" fmla="*/ 3 h 11"/>
                    <a:gd name="T4" fmla="*/ 3 w 10"/>
                    <a:gd name="T5" fmla="*/ 5 h 11"/>
                    <a:gd name="T6" fmla="*/ 0 w 10"/>
                    <a:gd name="T7" fmla="*/ 8 h 11"/>
                    <a:gd name="T8" fmla="*/ 0 w 10"/>
                    <a:gd name="T9" fmla="*/ 8 h 11"/>
                    <a:gd name="T10" fmla="*/ 5 w 10"/>
                    <a:gd name="T11" fmla="*/ 11 h 11"/>
                    <a:gd name="T12" fmla="*/ 8 w 10"/>
                    <a:gd name="T13" fmla="*/ 11 h 11"/>
                    <a:gd name="T14" fmla="*/ 10 w 10"/>
                    <a:gd name="T15" fmla="*/ 11 h 11"/>
                    <a:gd name="T16" fmla="*/ 10 w 10"/>
                    <a:gd name="T17" fmla="*/ 8 h 11"/>
                    <a:gd name="T18" fmla="*/ 10 w 10"/>
                    <a:gd name="T19" fmla="*/ 5 h 11"/>
                    <a:gd name="T20" fmla="*/ 10 w 10"/>
                    <a:gd name="T21" fmla="*/ 3 h 11"/>
                    <a:gd name="T22" fmla="*/ 10 w 10"/>
                    <a:gd name="T23" fmla="*/ 3 h 11"/>
                    <a:gd name="T24" fmla="*/ 10 w 10"/>
                    <a:gd name="T25" fmla="*/ 0 h 11"/>
                    <a:gd name="T26" fmla="*/ 8 w 10"/>
                    <a:gd name="T27" fmla="*/ 0 h 11"/>
                    <a:gd name="T28" fmla="*/ 3 w 10"/>
                    <a:gd name="T29" fmla="*/ 3 h 1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11"/>
                    <a:gd name="T47" fmla="*/ 10 w 10"/>
                    <a:gd name="T48" fmla="*/ 11 h 1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11">
                      <a:moveTo>
                        <a:pt x="3" y="3"/>
                      </a:moveTo>
                      <a:lnTo>
                        <a:pt x="3" y="3"/>
                      </a:lnTo>
                      <a:lnTo>
                        <a:pt x="3" y="5"/>
                      </a:lnTo>
                      <a:lnTo>
                        <a:pt x="0" y="8"/>
                      </a:lnTo>
                      <a:lnTo>
                        <a:pt x="5" y="11"/>
                      </a:lnTo>
                      <a:lnTo>
                        <a:pt x="8" y="11"/>
                      </a:lnTo>
                      <a:lnTo>
                        <a:pt x="10" y="11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67" name="Freeform 579"/>
                <p:cNvSpPr>
                  <a:spLocks/>
                </p:cNvSpPr>
                <p:nvPr/>
              </p:nvSpPr>
              <p:spPr bwMode="auto">
                <a:xfrm>
                  <a:off x="1690" y="2472"/>
                  <a:ext cx="11" cy="6"/>
                </a:xfrm>
                <a:custGeom>
                  <a:avLst/>
                  <a:gdLst>
                    <a:gd name="T0" fmla="*/ 3 w 11"/>
                    <a:gd name="T1" fmla="*/ 0 h 6"/>
                    <a:gd name="T2" fmla="*/ 0 w 11"/>
                    <a:gd name="T3" fmla="*/ 3 h 6"/>
                    <a:gd name="T4" fmla="*/ 0 w 11"/>
                    <a:gd name="T5" fmla="*/ 3 h 6"/>
                    <a:gd name="T6" fmla="*/ 0 w 11"/>
                    <a:gd name="T7" fmla="*/ 6 h 6"/>
                    <a:gd name="T8" fmla="*/ 0 w 11"/>
                    <a:gd name="T9" fmla="*/ 6 h 6"/>
                    <a:gd name="T10" fmla="*/ 3 w 11"/>
                    <a:gd name="T11" fmla="*/ 6 h 6"/>
                    <a:gd name="T12" fmla="*/ 5 w 11"/>
                    <a:gd name="T13" fmla="*/ 6 h 6"/>
                    <a:gd name="T14" fmla="*/ 8 w 11"/>
                    <a:gd name="T15" fmla="*/ 6 h 6"/>
                    <a:gd name="T16" fmla="*/ 11 w 11"/>
                    <a:gd name="T17" fmla="*/ 6 h 6"/>
                    <a:gd name="T18" fmla="*/ 11 w 11"/>
                    <a:gd name="T19" fmla="*/ 6 h 6"/>
                    <a:gd name="T20" fmla="*/ 8 w 11"/>
                    <a:gd name="T21" fmla="*/ 3 h 6"/>
                    <a:gd name="T22" fmla="*/ 8 w 11"/>
                    <a:gd name="T23" fmla="*/ 3 h 6"/>
                    <a:gd name="T24" fmla="*/ 8 w 11"/>
                    <a:gd name="T25" fmla="*/ 0 h 6"/>
                    <a:gd name="T26" fmla="*/ 5 w 11"/>
                    <a:gd name="T27" fmla="*/ 0 h 6"/>
                    <a:gd name="T28" fmla="*/ 3 w 11"/>
                    <a:gd name="T29" fmla="*/ 0 h 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6"/>
                    <a:gd name="T47" fmla="*/ 11 w 11"/>
                    <a:gd name="T48" fmla="*/ 6 h 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6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3" y="6"/>
                      </a:lnTo>
                      <a:lnTo>
                        <a:pt x="5" y="6"/>
                      </a:lnTo>
                      <a:lnTo>
                        <a:pt x="8" y="6"/>
                      </a:lnTo>
                      <a:lnTo>
                        <a:pt x="11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68" name="Freeform 580"/>
                <p:cNvSpPr>
                  <a:spLocks/>
                </p:cNvSpPr>
                <p:nvPr/>
              </p:nvSpPr>
              <p:spPr bwMode="auto">
                <a:xfrm>
                  <a:off x="1682" y="2480"/>
                  <a:ext cx="11" cy="8"/>
                </a:xfrm>
                <a:custGeom>
                  <a:avLst/>
                  <a:gdLst>
                    <a:gd name="T0" fmla="*/ 3 w 11"/>
                    <a:gd name="T1" fmla="*/ 0 h 8"/>
                    <a:gd name="T2" fmla="*/ 0 w 11"/>
                    <a:gd name="T3" fmla="*/ 3 h 8"/>
                    <a:gd name="T4" fmla="*/ 0 w 11"/>
                    <a:gd name="T5" fmla="*/ 3 h 8"/>
                    <a:gd name="T6" fmla="*/ 0 w 11"/>
                    <a:gd name="T7" fmla="*/ 6 h 8"/>
                    <a:gd name="T8" fmla="*/ 0 w 11"/>
                    <a:gd name="T9" fmla="*/ 6 h 8"/>
                    <a:gd name="T10" fmla="*/ 3 w 11"/>
                    <a:gd name="T11" fmla="*/ 8 h 8"/>
                    <a:gd name="T12" fmla="*/ 6 w 11"/>
                    <a:gd name="T13" fmla="*/ 8 h 8"/>
                    <a:gd name="T14" fmla="*/ 8 w 11"/>
                    <a:gd name="T15" fmla="*/ 8 h 8"/>
                    <a:gd name="T16" fmla="*/ 11 w 11"/>
                    <a:gd name="T17" fmla="*/ 6 h 8"/>
                    <a:gd name="T18" fmla="*/ 11 w 11"/>
                    <a:gd name="T19" fmla="*/ 6 h 8"/>
                    <a:gd name="T20" fmla="*/ 8 w 11"/>
                    <a:gd name="T21" fmla="*/ 3 h 8"/>
                    <a:gd name="T22" fmla="*/ 8 w 11"/>
                    <a:gd name="T23" fmla="*/ 3 h 8"/>
                    <a:gd name="T24" fmla="*/ 8 w 11"/>
                    <a:gd name="T25" fmla="*/ 0 h 8"/>
                    <a:gd name="T26" fmla="*/ 6 w 11"/>
                    <a:gd name="T27" fmla="*/ 0 h 8"/>
                    <a:gd name="T28" fmla="*/ 3 w 11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8"/>
                    <a:gd name="T47" fmla="*/ 11 w 11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8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1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6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69" name="Freeform 581"/>
                <p:cNvSpPr>
                  <a:spLocks/>
                </p:cNvSpPr>
                <p:nvPr/>
              </p:nvSpPr>
              <p:spPr bwMode="auto">
                <a:xfrm>
                  <a:off x="1675" y="2491"/>
                  <a:ext cx="7" cy="5"/>
                </a:xfrm>
                <a:custGeom>
                  <a:avLst/>
                  <a:gdLst>
                    <a:gd name="T0" fmla="*/ 0 w 7"/>
                    <a:gd name="T1" fmla="*/ 0 h 5"/>
                    <a:gd name="T2" fmla="*/ 0 w 7"/>
                    <a:gd name="T3" fmla="*/ 2 h 5"/>
                    <a:gd name="T4" fmla="*/ 0 w 7"/>
                    <a:gd name="T5" fmla="*/ 2 h 5"/>
                    <a:gd name="T6" fmla="*/ 0 w 7"/>
                    <a:gd name="T7" fmla="*/ 5 h 5"/>
                    <a:gd name="T8" fmla="*/ 0 w 7"/>
                    <a:gd name="T9" fmla="*/ 5 h 5"/>
                    <a:gd name="T10" fmla="*/ 2 w 7"/>
                    <a:gd name="T11" fmla="*/ 5 h 5"/>
                    <a:gd name="T12" fmla="*/ 5 w 7"/>
                    <a:gd name="T13" fmla="*/ 5 h 5"/>
                    <a:gd name="T14" fmla="*/ 7 w 7"/>
                    <a:gd name="T15" fmla="*/ 5 h 5"/>
                    <a:gd name="T16" fmla="*/ 7 w 7"/>
                    <a:gd name="T17" fmla="*/ 5 h 5"/>
                    <a:gd name="T18" fmla="*/ 7 w 7"/>
                    <a:gd name="T19" fmla="*/ 5 h 5"/>
                    <a:gd name="T20" fmla="*/ 7 w 7"/>
                    <a:gd name="T21" fmla="*/ 2 h 5"/>
                    <a:gd name="T22" fmla="*/ 7 w 7"/>
                    <a:gd name="T23" fmla="*/ 0 h 5"/>
                    <a:gd name="T24" fmla="*/ 7 w 7"/>
                    <a:gd name="T25" fmla="*/ 0 h 5"/>
                    <a:gd name="T26" fmla="*/ 0 w 7"/>
                    <a:gd name="T27" fmla="*/ 0 h 5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7"/>
                    <a:gd name="T43" fmla="*/ 0 h 5"/>
                    <a:gd name="T44" fmla="*/ 7 w 7"/>
                    <a:gd name="T45" fmla="*/ 5 h 5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7" h="5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2" y="5"/>
                      </a:lnTo>
                      <a:lnTo>
                        <a:pt x="5" y="5"/>
                      </a:lnTo>
                      <a:lnTo>
                        <a:pt x="7" y="5"/>
                      </a:lnTo>
                      <a:lnTo>
                        <a:pt x="7" y="2"/>
                      </a:lnTo>
                      <a:lnTo>
                        <a:pt x="7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70" name="Freeform 582"/>
                <p:cNvSpPr>
                  <a:spLocks/>
                </p:cNvSpPr>
                <p:nvPr/>
              </p:nvSpPr>
              <p:spPr bwMode="auto">
                <a:xfrm>
                  <a:off x="1664" y="2499"/>
                  <a:ext cx="11" cy="8"/>
                </a:xfrm>
                <a:custGeom>
                  <a:avLst/>
                  <a:gdLst>
                    <a:gd name="T0" fmla="*/ 3 w 11"/>
                    <a:gd name="T1" fmla="*/ 2 h 8"/>
                    <a:gd name="T2" fmla="*/ 3 w 11"/>
                    <a:gd name="T3" fmla="*/ 2 h 8"/>
                    <a:gd name="T4" fmla="*/ 0 w 11"/>
                    <a:gd name="T5" fmla="*/ 5 h 8"/>
                    <a:gd name="T6" fmla="*/ 0 w 11"/>
                    <a:gd name="T7" fmla="*/ 8 h 8"/>
                    <a:gd name="T8" fmla="*/ 0 w 11"/>
                    <a:gd name="T9" fmla="*/ 8 h 8"/>
                    <a:gd name="T10" fmla="*/ 3 w 11"/>
                    <a:gd name="T11" fmla="*/ 8 h 8"/>
                    <a:gd name="T12" fmla="*/ 5 w 11"/>
                    <a:gd name="T13" fmla="*/ 8 h 8"/>
                    <a:gd name="T14" fmla="*/ 8 w 11"/>
                    <a:gd name="T15" fmla="*/ 8 h 8"/>
                    <a:gd name="T16" fmla="*/ 11 w 11"/>
                    <a:gd name="T17" fmla="*/ 8 h 8"/>
                    <a:gd name="T18" fmla="*/ 11 w 11"/>
                    <a:gd name="T19" fmla="*/ 5 h 8"/>
                    <a:gd name="T20" fmla="*/ 11 w 11"/>
                    <a:gd name="T21" fmla="*/ 2 h 8"/>
                    <a:gd name="T22" fmla="*/ 11 w 11"/>
                    <a:gd name="T23" fmla="*/ 2 h 8"/>
                    <a:gd name="T24" fmla="*/ 11 w 11"/>
                    <a:gd name="T25" fmla="*/ 0 h 8"/>
                    <a:gd name="T26" fmla="*/ 8 w 11"/>
                    <a:gd name="T27" fmla="*/ 0 h 8"/>
                    <a:gd name="T28" fmla="*/ 3 w 11"/>
                    <a:gd name="T29" fmla="*/ 2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8"/>
                    <a:gd name="T47" fmla="*/ 11 w 11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8">
                      <a:moveTo>
                        <a:pt x="3" y="2"/>
                      </a:moveTo>
                      <a:lnTo>
                        <a:pt x="3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2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3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71" name="Freeform 583"/>
                <p:cNvSpPr>
                  <a:spLocks/>
                </p:cNvSpPr>
                <p:nvPr/>
              </p:nvSpPr>
              <p:spPr bwMode="auto">
                <a:xfrm>
                  <a:off x="1654" y="2509"/>
                  <a:ext cx="10" cy="11"/>
                </a:xfrm>
                <a:custGeom>
                  <a:avLst/>
                  <a:gdLst>
                    <a:gd name="T0" fmla="*/ 2 w 10"/>
                    <a:gd name="T1" fmla="*/ 3 h 11"/>
                    <a:gd name="T2" fmla="*/ 2 w 10"/>
                    <a:gd name="T3" fmla="*/ 5 h 11"/>
                    <a:gd name="T4" fmla="*/ 0 w 10"/>
                    <a:gd name="T5" fmla="*/ 5 h 11"/>
                    <a:gd name="T6" fmla="*/ 0 w 10"/>
                    <a:gd name="T7" fmla="*/ 8 h 11"/>
                    <a:gd name="T8" fmla="*/ 0 w 10"/>
                    <a:gd name="T9" fmla="*/ 8 h 11"/>
                    <a:gd name="T10" fmla="*/ 5 w 10"/>
                    <a:gd name="T11" fmla="*/ 11 h 11"/>
                    <a:gd name="T12" fmla="*/ 7 w 10"/>
                    <a:gd name="T13" fmla="*/ 11 h 11"/>
                    <a:gd name="T14" fmla="*/ 10 w 10"/>
                    <a:gd name="T15" fmla="*/ 11 h 11"/>
                    <a:gd name="T16" fmla="*/ 10 w 10"/>
                    <a:gd name="T17" fmla="*/ 8 h 11"/>
                    <a:gd name="T18" fmla="*/ 10 w 10"/>
                    <a:gd name="T19" fmla="*/ 8 h 11"/>
                    <a:gd name="T20" fmla="*/ 10 w 10"/>
                    <a:gd name="T21" fmla="*/ 5 h 11"/>
                    <a:gd name="T22" fmla="*/ 10 w 10"/>
                    <a:gd name="T23" fmla="*/ 3 h 11"/>
                    <a:gd name="T24" fmla="*/ 10 w 10"/>
                    <a:gd name="T25" fmla="*/ 3 h 11"/>
                    <a:gd name="T26" fmla="*/ 7 w 10"/>
                    <a:gd name="T27" fmla="*/ 0 h 11"/>
                    <a:gd name="T28" fmla="*/ 2 w 10"/>
                    <a:gd name="T29" fmla="*/ 3 h 1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11"/>
                    <a:gd name="T47" fmla="*/ 10 w 10"/>
                    <a:gd name="T48" fmla="*/ 11 h 1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11">
                      <a:moveTo>
                        <a:pt x="2" y="3"/>
                      </a:moveTo>
                      <a:lnTo>
                        <a:pt x="2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5" y="11"/>
                      </a:lnTo>
                      <a:lnTo>
                        <a:pt x="7" y="11"/>
                      </a:lnTo>
                      <a:lnTo>
                        <a:pt x="10" y="11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10" y="3"/>
                      </a:lnTo>
                      <a:lnTo>
                        <a:pt x="7" y="0"/>
                      </a:lnTo>
                      <a:lnTo>
                        <a:pt x="2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72" name="Freeform 584"/>
                <p:cNvSpPr>
                  <a:spLocks/>
                </p:cNvSpPr>
                <p:nvPr/>
              </p:nvSpPr>
              <p:spPr bwMode="auto">
                <a:xfrm>
                  <a:off x="1703" y="2472"/>
                  <a:ext cx="11" cy="6"/>
                </a:xfrm>
                <a:custGeom>
                  <a:avLst/>
                  <a:gdLst>
                    <a:gd name="T0" fmla="*/ 3 w 11"/>
                    <a:gd name="T1" fmla="*/ 0 h 6"/>
                    <a:gd name="T2" fmla="*/ 3 w 11"/>
                    <a:gd name="T3" fmla="*/ 3 h 6"/>
                    <a:gd name="T4" fmla="*/ 3 w 11"/>
                    <a:gd name="T5" fmla="*/ 3 h 6"/>
                    <a:gd name="T6" fmla="*/ 0 w 11"/>
                    <a:gd name="T7" fmla="*/ 6 h 6"/>
                    <a:gd name="T8" fmla="*/ 0 w 11"/>
                    <a:gd name="T9" fmla="*/ 6 h 6"/>
                    <a:gd name="T10" fmla="*/ 8 w 11"/>
                    <a:gd name="T11" fmla="*/ 6 h 6"/>
                    <a:gd name="T12" fmla="*/ 11 w 11"/>
                    <a:gd name="T13" fmla="*/ 6 h 6"/>
                    <a:gd name="T14" fmla="*/ 11 w 11"/>
                    <a:gd name="T15" fmla="*/ 6 h 6"/>
                    <a:gd name="T16" fmla="*/ 11 w 11"/>
                    <a:gd name="T17" fmla="*/ 6 h 6"/>
                    <a:gd name="T18" fmla="*/ 11 w 11"/>
                    <a:gd name="T19" fmla="*/ 3 h 6"/>
                    <a:gd name="T20" fmla="*/ 11 w 11"/>
                    <a:gd name="T21" fmla="*/ 0 h 6"/>
                    <a:gd name="T22" fmla="*/ 8 w 11"/>
                    <a:gd name="T23" fmla="*/ 0 h 6"/>
                    <a:gd name="T24" fmla="*/ 6 w 11"/>
                    <a:gd name="T25" fmla="*/ 0 h 6"/>
                    <a:gd name="T26" fmla="*/ 3 w 11"/>
                    <a:gd name="T27" fmla="*/ 0 h 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6"/>
                    <a:gd name="T44" fmla="*/ 11 w 11"/>
                    <a:gd name="T45" fmla="*/ 6 h 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6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6"/>
                      </a:lnTo>
                      <a:lnTo>
                        <a:pt x="8" y="6"/>
                      </a:lnTo>
                      <a:lnTo>
                        <a:pt x="11" y="6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6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73" name="Freeform 585"/>
                <p:cNvSpPr>
                  <a:spLocks/>
                </p:cNvSpPr>
                <p:nvPr/>
              </p:nvSpPr>
              <p:spPr bwMode="auto">
                <a:xfrm>
                  <a:off x="1698" y="2480"/>
                  <a:ext cx="8" cy="8"/>
                </a:xfrm>
                <a:custGeom>
                  <a:avLst/>
                  <a:gdLst>
                    <a:gd name="T0" fmla="*/ 0 w 8"/>
                    <a:gd name="T1" fmla="*/ 0 h 8"/>
                    <a:gd name="T2" fmla="*/ 0 w 8"/>
                    <a:gd name="T3" fmla="*/ 3 h 8"/>
                    <a:gd name="T4" fmla="*/ 0 w 8"/>
                    <a:gd name="T5" fmla="*/ 3 h 8"/>
                    <a:gd name="T6" fmla="*/ 0 w 8"/>
                    <a:gd name="T7" fmla="*/ 6 h 8"/>
                    <a:gd name="T8" fmla="*/ 0 w 8"/>
                    <a:gd name="T9" fmla="*/ 6 h 8"/>
                    <a:gd name="T10" fmla="*/ 3 w 8"/>
                    <a:gd name="T11" fmla="*/ 8 h 8"/>
                    <a:gd name="T12" fmla="*/ 5 w 8"/>
                    <a:gd name="T13" fmla="*/ 8 h 8"/>
                    <a:gd name="T14" fmla="*/ 8 w 8"/>
                    <a:gd name="T15" fmla="*/ 8 h 8"/>
                    <a:gd name="T16" fmla="*/ 8 w 8"/>
                    <a:gd name="T17" fmla="*/ 6 h 8"/>
                    <a:gd name="T18" fmla="*/ 8 w 8"/>
                    <a:gd name="T19" fmla="*/ 6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0 w 8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74" name="Freeform 586"/>
                <p:cNvSpPr>
                  <a:spLocks/>
                </p:cNvSpPr>
                <p:nvPr/>
              </p:nvSpPr>
              <p:spPr bwMode="auto">
                <a:xfrm>
                  <a:off x="1688" y="2491"/>
                  <a:ext cx="10" cy="8"/>
                </a:xfrm>
                <a:custGeom>
                  <a:avLst/>
                  <a:gdLst>
                    <a:gd name="T0" fmla="*/ 2 w 10"/>
                    <a:gd name="T1" fmla="*/ 0 h 8"/>
                    <a:gd name="T2" fmla="*/ 2 w 10"/>
                    <a:gd name="T3" fmla="*/ 2 h 8"/>
                    <a:gd name="T4" fmla="*/ 0 w 10"/>
                    <a:gd name="T5" fmla="*/ 2 h 8"/>
                    <a:gd name="T6" fmla="*/ 0 w 10"/>
                    <a:gd name="T7" fmla="*/ 5 h 8"/>
                    <a:gd name="T8" fmla="*/ 0 w 10"/>
                    <a:gd name="T9" fmla="*/ 5 h 8"/>
                    <a:gd name="T10" fmla="*/ 5 w 10"/>
                    <a:gd name="T11" fmla="*/ 5 h 8"/>
                    <a:gd name="T12" fmla="*/ 7 w 10"/>
                    <a:gd name="T13" fmla="*/ 8 h 8"/>
                    <a:gd name="T14" fmla="*/ 10 w 10"/>
                    <a:gd name="T15" fmla="*/ 8 h 8"/>
                    <a:gd name="T16" fmla="*/ 10 w 10"/>
                    <a:gd name="T17" fmla="*/ 5 h 8"/>
                    <a:gd name="T18" fmla="*/ 10 w 10"/>
                    <a:gd name="T19" fmla="*/ 5 h 8"/>
                    <a:gd name="T20" fmla="*/ 10 w 10"/>
                    <a:gd name="T21" fmla="*/ 2 h 8"/>
                    <a:gd name="T22" fmla="*/ 10 w 10"/>
                    <a:gd name="T23" fmla="*/ 0 h 8"/>
                    <a:gd name="T24" fmla="*/ 10 w 10"/>
                    <a:gd name="T25" fmla="*/ 0 h 8"/>
                    <a:gd name="T26" fmla="*/ 2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2" y="0"/>
                      </a:moveTo>
                      <a:lnTo>
                        <a:pt x="2" y="2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7" y="8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10" y="2"/>
                      </a:lnTo>
                      <a:lnTo>
                        <a:pt x="1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75" name="Freeform 587"/>
                <p:cNvSpPr>
                  <a:spLocks/>
                </p:cNvSpPr>
                <p:nvPr/>
              </p:nvSpPr>
              <p:spPr bwMode="auto">
                <a:xfrm>
                  <a:off x="1680" y="2499"/>
                  <a:ext cx="10" cy="10"/>
                </a:xfrm>
                <a:custGeom>
                  <a:avLst/>
                  <a:gdLst>
                    <a:gd name="T0" fmla="*/ 2 w 10"/>
                    <a:gd name="T1" fmla="*/ 2 h 10"/>
                    <a:gd name="T2" fmla="*/ 0 w 10"/>
                    <a:gd name="T3" fmla="*/ 5 h 10"/>
                    <a:gd name="T4" fmla="*/ 0 w 10"/>
                    <a:gd name="T5" fmla="*/ 5 h 10"/>
                    <a:gd name="T6" fmla="*/ 0 w 10"/>
                    <a:gd name="T7" fmla="*/ 8 h 10"/>
                    <a:gd name="T8" fmla="*/ 0 w 10"/>
                    <a:gd name="T9" fmla="*/ 8 h 10"/>
                    <a:gd name="T10" fmla="*/ 2 w 10"/>
                    <a:gd name="T11" fmla="*/ 10 h 10"/>
                    <a:gd name="T12" fmla="*/ 5 w 10"/>
                    <a:gd name="T13" fmla="*/ 10 h 10"/>
                    <a:gd name="T14" fmla="*/ 8 w 10"/>
                    <a:gd name="T15" fmla="*/ 10 h 10"/>
                    <a:gd name="T16" fmla="*/ 10 w 10"/>
                    <a:gd name="T17" fmla="*/ 8 h 10"/>
                    <a:gd name="T18" fmla="*/ 10 w 10"/>
                    <a:gd name="T19" fmla="*/ 5 h 10"/>
                    <a:gd name="T20" fmla="*/ 10 w 10"/>
                    <a:gd name="T21" fmla="*/ 2 h 10"/>
                    <a:gd name="T22" fmla="*/ 10 w 10"/>
                    <a:gd name="T23" fmla="*/ 2 h 10"/>
                    <a:gd name="T24" fmla="*/ 8 w 10"/>
                    <a:gd name="T25" fmla="*/ 2 h 10"/>
                    <a:gd name="T26" fmla="*/ 5 w 10"/>
                    <a:gd name="T27" fmla="*/ 0 h 10"/>
                    <a:gd name="T28" fmla="*/ 2 w 10"/>
                    <a:gd name="T29" fmla="*/ 2 h 10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10"/>
                    <a:gd name="T47" fmla="*/ 10 w 10"/>
                    <a:gd name="T48" fmla="*/ 10 h 10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10">
                      <a:moveTo>
                        <a:pt x="2" y="2"/>
                      </a:move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10"/>
                      </a:lnTo>
                      <a:lnTo>
                        <a:pt x="5" y="10"/>
                      </a:lnTo>
                      <a:lnTo>
                        <a:pt x="8" y="10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10" y="2"/>
                      </a:lnTo>
                      <a:lnTo>
                        <a:pt x="8" y="2"/>
                      </a:lnTo>
                      <a:lnTo>
                        <a:pt x="5" y="0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76" name="Freeform 588"/>
                <p:cNvSpPr>
                  <a:spLocks/>
                </p:cNvSpPr>
                <p:nvPr/>
              </p:nvSpPr>
              <p:spPr bwMode="auto">
                <a:xfrm>
                  <a:off x="1669" y="2509"/>
                  <a:ext cx="11" cy="11"/>
                </a:xfrm>
                <a:custGeom>
                  <a:avLst/>
                  <a:gdLst>
                    <a:gd name="T0" fmla="*/ 3 w 11"/>
                    <a:gd name="T1" fmla="*/ 3 h 11"/>
                    <a:gd name="T2" fmla="*/ 3 w 11"/>
                    <a:gd name="T3" fmla="*/ 5 h 11"/>
                    <a:gd name="T4" fmla="*/ 0 w 11"/>
                    <a:gd name="T5" fmla="*/ 5 h 11"/>
                    <a:gd name="T6" fmla="*/ 0 w 11"/>
                    <a:gd name="T7" fmla="*/ 8 h 11"/>
                    <a:gd name="T8" fmla="*/ 0 w 11"/>
                    <a:gd name="T9" fmla="*/ 8 h 11"/>
                    <a:gd name="T10" fmla="*/ 6 w 11"/>
                    <a:gd name="T11" fmla="*/ 11 h 11"/>
                    <a:gd name="T12" fmla="*/ 8 w 11"/>
                    <a:gd name="T13" fmla="*/ 11 h 11"/>
                    <a:gd name="T14" fmla="*/ 11 w 11"/>
                    <a:gd name="T15" fmla="*/ 11 h 11"/>
                    <a:gd name="T16" fmla="*/ 11 w 11"/>
                    <a:gd name="T17" fmla="*/ 11 h 11"/>
                    <a:gd name="T18" fmla="*/ 11 w 11"/>
                    <a:gd name="T19" fmla="*/ 8 h 11"/>
                    <a:gd name="T20" fmla="*/ 11 w 11"/>
                    <a:gd name="T21" fmla="*/ 5 h 11"/>
                    <a:gd name="T22" fmla="*/ 11 w 11"/>
                    <a:gd name="T23" fmla="*/ 3 h 11"/>
                    <a:gd name="T24" fmla="*/ 11 w 11"/>
                    <a:gd name="T25" fmla="*/ 3 h 11"/>
                    <a:gd name="T26" fmla="*/ 8 w 11"/>
                    <a:gd name="T27" fmla="*/ 0 h 11"/>
                    <a:gd name="T28" fmla="*/ 3 w 11"/>
                    <a:gd name="T29" fmla="*/ 3 h 1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11"/>
                    <a:gd name="T47" fmla="*/ 11 w 11"/>
                    <a:gd name="T48" fmla="*/ 11 h 1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11">
                      <a:moveTo>
                        <a:pt x="3" y="3"/>
                      </a:move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6" y="11"/>
                      </a:lnTo>
                      <a:lnTo>
                        <a:pt x="8" y="11"/>
                      </a:lnTo>
                      <a:lnTo>
                        <a:pt x="11" y="11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8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77" name="Freeform 589"/>
                <p:cNvSpPr>
                  <a:spLocks/>
                </p:cNvSpPr>
                <p:nvPr/>
              </p:nvSpPr>
              <p:spPr bwMode="auto">
                <a:xfrm>
                  <a:off x="1719" y="2472"/>
                  <a:ext cx="10" cy="6"/>
                </a:xfrm>
                <a:custGeom>
                  <a:avLst/>
                  <a:gdLst>
                    <a:gd name="T0" fmla="*/ 0 w 10"/>
                    <a:gd name="T1" fmla="*/ 0 h 6"/>
                    <a:gd name="T2" fmla="*/ 0 w 10"/>
                    <a:gd name="T3" fmla="*/ 3 h 6"/>
                    <a:gd name="T4" fmla="*/ 0 w 10"/>
                    <a:gd name="T5" fmla="*/ 3 h 6"/>
                    <a:gd name="T6" fmla="*/ 0 w 10"/>
                    <a:gd name="T7" fmla="*/ 6 h 6"/>
                    <a:gd name="T8" fmla="*/ 0 w 10"/>
                    <a:gd name="T9" fmla="*/ 6 h 6"/>
                    <a:gd name="T10" fmla="*/ 3 w 10"/>
                    <a:gd name="T11" fmla="*/ 6 h 6"/>
                    <a:gd name="T12" fmla="*/ 5 w 10"/>
                    <a:gd name="T13" fmla="*/ 6 h 6"/>
                    <a:gd name="T14" fmla="*/ 8 w 10"/>
                    <a:gd name="T15" fmla="*/ 6 h 6"/>
                    <a:gd name="T16" fmla="*/ 10 w 10"/>
                    <a:gd name="T17" fmla="*/ 6 h 6"/>
                    <a:gd name="T18" fmla="*/ 10 w 10"/>
                    <a:gd name="T19" fmla="*/ 6 h 6"/>
                    <a:gd name="T20" fmla="*/ 8 w 10"/>
                    <a:gd name="T21" fmla="*/ 3 h 6"/>
                    <a:gd name="T22" fmla="*/ 8 w 10"/>
                    <a:gd name="T23" fmla="*/ 0 h 6"/>
                    <a:gd name="T24" fmla="*/ 8 w 10"/>
                    <a:gd name="T25" fmla="*/ 0 h 6"/>
                    <a:gd name="T26" fmla="*/ 0 w 10"/>
                    <a:gd name="T27" fmla="*/ 0 h 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6"/>
                    <a:gd name="T44" fmla="*/ 10 w 10"/>
                    <a:gd name="T45" fmla="*/ 6 h 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6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3" y="6"/>
                      </a:lnTo>
                      <a:lnTo>
                        <a:pt x="5" y="6"/>
                      </a:lnTo>
                      <a:lnTo>
                        <a:pt x="8" y="6"/>
                      </a:lnTo>
                      <a:lnTo>
                        <a:pt x="10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78" name="Freeform 590"/>
                <p:cNvSpPr>
                  <a:spLocks/>
                </p:cNvSpPr>
                <p:nvPr/>
              </p:nvSpPr>
              <p:spPr bwMode="auto">
                <a:xfrm>
                  <a:off x="1711" y="2480"/>
                  <a:ext cx="11" cy="8"/>
                </a:xfrm>
                <a:custGeom>
                  <a:avLst/>
                  <a:gdLst>
                    <a:gd name="T0" fmla="*/ 0 w 11"/>
                    <a:gd name="T1" fmla="*/ 0 h 8"/>
                    <a:gd name="T2" fmla="*/ 0 w 11"/>
                    <a:gd name="T3" fmla="*/ 3 h 8"/>
                    <a:gd name="T4" fmla="*/ 0 w 11"/>
                    <a:gd name="T5" fmla="*/ 3 h 8"/>
                    <a:gd name="T6" fmla="*/ 0 w 11"/>
                    <a:gd name="T7" fmla="*/ 6 h 8"/>
                    <a:gd name="T8" fmla="*/ 0 w 11"/>
                    <a:gd name="T9" fmla="*/ 6 h 8"/>
                    <a:gd name="T10" fmla="*/ 5 w 11"/>
                    <a:gd name="T11" fmla="*/ 8 h 8"/>
                    <a:gd name="T12" fmla="*/ 8 w 11"/>
                    <a:gd name="T13" fmla="*/ 8 h 8"/>
                    <a:gd name="T14" fmla="*/ 11 w 11"/>
                    <a:gd name="T15" fmla="*/ 8 h 8"/>
                    <a:gd name="T16" fmla="*/ 11 w 11"/>
                    <a:gd name="T17" fmla="*/ 6 h 8"/>
                    <a:gd name="T18" fmla="*/ 11 w 11"/>
                    <a:gd name="T19" fmla="*/ 6 h 8"/>
                    <a:gd name="T20" fmla="*/ 11 w 11"/>
                    <a:gd name="T21" fmla="*/ 3 h 8"/>
                    <a:gd name="T22" fmla="*/ 8 w 11"/>
                    <a:gd name="T23" fmla="*/ 3 h 8"/>
                    <a:gd name="T24" fmla="*/ 8 w 11"/>
                    <a:gd name="T25" fmla="*/ 0 h 8"/>
                    <a:gd name="T26" fmla="*/ 0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6"/>
                      </a:lnTo>
                      <a:lnTo>
                        <a:pt x="11" y="3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79" name="Freeform 591"/>
                <p:cNvSpPr>
                  <a:spLocks/>
                </p:cNvSpPr>
                <p:nvPr/>
              </p:nvSpPr>
              <p:spPr bwMode="auto">
                <a:xfrm>
                  <a:off x="1703" y="2491"/>
                  <a:ext cx="11" cy="8"/>
                </a:xfrm>
                <a:custGeom>
                  <a:avLst/>
                  <a:gdLst>
                    <a:gd name="T0" fmla="*/ 3 w 11"/>
                    <a:gd name="T1" fmla="*/ 0 h 8"/>
                    <a:gd name="T2" fmla="*/ 0 w 11"/>
                    <a:gd name="T3" fmla="*/ 2 h 8"/>
                    <a:gd name="T4" fmla="*/ 0 w 11"/>
                    <a:gd name="T5" fmla="*/ 2 h 8"/>
                    <a:gd name="T6" fmla="*/ 0 w 11"/>
                    <a:gd name="T7" fmla="*/ 5 h 8"/>
                    <a:gd name="T8" fmla="*/ 0 w 11"/>
                    <a:gd name="T9" fmla="*/ 5 h 8"/>
                    <a:gd name="T10" fmla="*/ 6 w 11"/>
                    <a:gd name="T11" fmla="*/ 8 h 8"/>
                    <a:gd name="T12" fmla="*/ 8 w 11"/>
                    <a:gd name="T13" fmla="*/ 8 h 8"/>
                    <a:gd name="T14" fmla="*/ 11 w 11"/>
                    <a:gd name="T15" fmla="*/ 8 h 8"/>
                    <a:gd name="T16" fmla="*/ 11 w 11"/>
                    <a:gd name="T17" fmla="*/ 5 h 8"/>
                    <a:gd name="T18" fmla="*/ 11 w 11"/>
                    <a:gd name="T19" fmla="*/ 5 h 8"/>
                    <a:gd name="T20" fmla="*/ 11 w 11"/>
                    <a:gd name="T21" fmla="*/ 2 h 8"/>
                    <a:gd name="T22" fmla="*/ 11 w 11"/>
                    <a:gd name="T23" fmla="*/ 0 h 8"/>
                    <a:gd name="T24" fmla="*/ 8 w 11"/>
                    <a:gd name="T25" fmla="*/ 0 h 8"/>
                    <a:gd name="T26" fmla="*/ 6 w 11"/>
                    <a:gd name="T27" fmla="*/ 0 h 8"/>
                    <a:gd name="T28" fmla="*/ 3 w 11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8"/>
                    <a:gd name="T47" fmla="*/ 11 w 11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8">
                      <a:moveTo>
                        <a:pt x="3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2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6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80" name="Freeform 592"/>
                <p:cNvSpPr>
                  <a:spLocks/>
                </p:cNvSpPr>
                <p:nvPr/>
              </p:nvSpPr>
              <p:spPr bwMode="auto">
                <a:xfrm>
                  <a:off x="1695" y="2499"/>
                  <a:ext cx="11" cy="10"/>
                </a:xfrm>
                <a:custGeom>
                  <a:avLst/>
                  <a:gdLst>
                    <a:gd name="T0" fmla="*/ 0 w 11"/>
                    <a:gd name="T1" fmla="*/ 2 h 10"/>
                    <a:gd name="T2" fmla="*/ 0 w 11"/>
                    <a:gd name="T3" fmla="*/ 5 h 10"/>
                    <a:gd name="T4" fmla="*/ 0 w 11"/>
                    <a:gd name="T5" fmla="*/ 5 h 10"/>
                    <a:gd name="T6" fmla="*/ 0 w 11"/>
                    <a:gd name="T7" fmla="*/ 8 h 10"/>
                    <a:gd name="T8" fmla="*/ 0 w 11"/>
                    <a:gd name="T9" fmla="*/ 8 h 10"/>
                    <a:gd name="T10" fmla="*/ 6 w 11"/>
                    <a:gd name="T11" fmla="*/ 10 h 10"/>
                    <a:gd name="T12" fmla="*/ 8 w 11"/>
                    <a:gd name="T13" fmla="*/ 10 h 10"/>
                    <a:gd name="T14" fmla="*/ 11 w 11"/>
                    <a:gd name="T15" fmla="*/ 10 h 10"/>
                    <a:gd name="T16" fmla="*/ 11 w 11"/>
                    <a:gd name="T17" fmla="*/ 8 h 10"/>
                    <a:gd name="T18" fmla="*/ 11 w 11"/>
                    <a:gd name="T19" fmla="*/ 8 h 10"/>
                    <a:gd name="T20" fmla="*/ 11 w 11"/>
                    <a:gd name="T21" fmla="*/ 5 h 10"/>
                    <a:gd name="T22" fmla="*/ 11 w 11"/>
                    <a:gd name="T23" fmla="*/ 2 h 10"/>
                    <a:gd name="T24" fmla="*/ 8 w 11"/>
                    <a:gd name="T25" fmla="*/ 2 h 10"/>
                    <a:gd name="T26" fmla="*/ 6 w 11"/>
                    <a:gd name="T27" fmla="*/ 0 h 10"/>
                    <a:gd name="T28" fmla="*/ 0 w 11"/>
                    <a:gd name="T29" fmla="*/ 2 h 10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10"/>
                    <a:gd name="T47" fmla="*/ 11 w 11"/>
                    <a:gd name="T48" fmla="*/ 10 h 10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10">
                      <a:moveTo>
                        <a:pt x="0" y="2"/>
                      </a:move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6" y="10"/>
                      </a:lnTo>
                      <a:lnTo>
                        <a:pt x="8" y="10"/>
                      </a:lnTo>
                      <a:lnTo>
                        <a:pt x="11" y="10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2"/>
                      </a:lnTo>
                      <a:lnTo>
                        <a:pt x="8" y="2"/>
                      </a:lnTo>
                      <a:lnTo>
                        <a:pt x="6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81" name="Freeform 593"/>
                <p:cNvSpPr>
                  <a:spLocks/>
                </p:cNvSpPr>
                <p:nvPr/>
              </p:nvSpPr>
              <p:spPr bwMode="auto">
                <a:xfrm>
                  <a:off x="1688" y="2512"/>
                  <a:ext cx="10" cy="8"/>
                </a:xfrm>
                <a:custGeom>
                  <a:avLst/>
                  <a:gdLst>
                    <a:gd name="T0" fmla="*/ 0 w 10"/>
                    <a:gd name="T1" fmla="*/ 0 h 8"/>
                    <a:gd name="T2" fmla="*/ 0 w 10"/>
                    <a:gd name="T3" fmla="*/ 2 h 8"/>
                    <a:gd name="T4" fmla="*/ 0 w 10"/>
                    <a:gd name="T5" fmla="*/ 2 h 8"/>
                    <a:gd name="T6" fmla="*/ 0 w 10"/>
                    <a:gd name="T7" fmla="*/ 5 h 8"/>
                    <a:gd name="T8" fmla="*/ 0 w 10"/>
                    <a:gd name="T9" fmla="*/ 8 h 8"/>
                    <a:gd name="T10" fmla="*/ 2 w 10"/>
                    <a:gd name="T11" fmla="*/ 8 h 8"/>
                    <a:gd name="T12" fmla="*/ 5 w 10"/>
                    <a:gd name="T13" fmla="*/ 8 h 8"/>
                    <a:gd name="T14" fmla="*/ 7 w 10"/>
                    <a:gd name="T15" fmla="*/ 8 h 8"/>
                    <a:gd name="T16" fmla="*/ 10 w 10"/>
                    <a:gd name="T17" fmla="*/ 8 h 8"/>
                    <a:gd name="T18" fmla="*/ 10 w 10"/>
                    <a:gd name="T19" fmla="*/ 5 h 8"/>
                    <a:gd name="T20" fmla="*/ 7 w 10"/>
                    <a:gd name="T21" fmla="*/ 2 h 8"/>
                    <a:gd name="T22" fmla="*/ 7 w 10"/>
                    <a:gd name="T23" fmla="*/ 2 h 8"/>
                    <a:gd name="T24" fmla="*/ 7 w 10"/>
                    <a:gd name="T25" fmla="*/ 0 h 8"/>
                    <a:gd name="T26" fmla="*/ 0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7" y="2"/>
                      </a:lnTo>
                      <a:lnTo>
                        <a:pt x="7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82" name="Freeform 594"/>
                <p:cNvSpPr>
                  <a:spLocks/>
                </p:cNvSpPr>
                <p:nvPr/>
              </p:nvSpPr>
              <p:spPr bwMode="auto">
                <a:xfrm>
                  <a:off x="1732" y="2472"/>
                  <a:ext cx="11" cy="6"/>
                </a:xfrm>
                <a:custGeom>
                  <a:avLst/>
                  <a:gdLst>
                    <a:gd name="T0" fmla="*/ 3 w 11"/>
                    <a:gd name="T1" fmla="*/ 0 h 6"/>
                    <a:gd name="T2" fmla="*/ 3 w 11"/>
                    <a:gd name="T3" fmla="*/ 3 h 6"/>
                    <a:gd name="T4" fmla="*/ 0 w 11"/>
                    <a:gd name="T5" fmla="*/ 3 h 6"/>
                    <a:gd name="T6" fmla="*/ 0 w 11"/>
                    <a:gd name="T7" fmla="*/ 6 h 6"/>
                    <a:gd name="T8" fmla="*/ 3 w 11"/>
                    <a:gd name="T9" fmla="*/ 6 h 6"/>
                    <a:gd name="T10" fmla="*/ 5 w 11"/>
                    <a:gd name="T11" fmla="*/ 6 h 6"/>
                    <a:gd name="T12" fmla="*/ 8 w 11"/>
                    <a:gd name="T13" fmla="*/ 6 h 6"/>
                    <a:gd name="T14" fmla="*/ 11 w 11"/>
                    <a:gd name="T15" fmla="*/ 6 h 6"/>
                    <a:gd name="T16" fmla="*/ 11 w 11"/>
                    <a:gd name="T17" fmla="*/ 6 h 6"/>
                    <a:gd name="T18" fmla="*/ 11 w 11"/>
                    <a:gd name="T19" fmla="*/ 6 h 6"/>
                    <a:gd name="T20" fmla="*/ 11 w 11"/>
                    <a:gd name="T21" fmla="*/ 3 h 6"/>
                    <a:gd name="T22" fmla="*/ 11 w 11"/>
                    <a:gd name="T23" fmla="*/ 0 h 6"/>
                    <a:gd name="T24" fmla="*/ 8 w 11"/>
                    <a:gd name="T25" fmla="*/ 0 h 6"/>
                    <a:gd name="T26" fmla="*/ 5 w 11"/>
                    <a:gd name="T27" fmla="*/ 0 h 6"/>
                    <a:gd name="T28" fmla="*/ 3 w 11"/>
                    <a:gd name="T29" fmla="*/ 0 h 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6"/>
                    <a:gd name="T47" fmla="*/ 11 w 11"/>
                    <a:gd name="T48" fmla="*/ 6 h 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6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3" y="6"/>
                      </a:lnTo>
                      <a:lnTo>
                        <a:pt x="5" y="6"/>
                      </a:lnTo>
                      <a:lnTo>
                        <a:pt x="8" y="6"/>
                      </a:lnTo>
                      <a:lnTo>
                        <a:pt x="11" y="6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83" name="Freeform 595"/>
                <p:cNvSpPr>
                  <a:spLocks/>
                </p:cNvSpPr>
                <p:nvPr/>
              </p:nvSpPr>
              <p:spPr bwMode="auto">
                <a:xfrm>
                  <a:off x="1727" y="2480"/>
                  <a:ext cx="10" cy="8"/>
                </a:xfrm>
                <a:custGeom>
                  <a:avLst/>
                  <a:gdLst>
                    <a:gd name="T0" fmla="*/ 0 w 10"/>
                    <a:gd name="T1" fmla="*/ 0 h 8"/>
                    <a:gd name="T2" fmla="*/ 0 w 10"/>
                    <a:gd name="T3" fmla="*/ 3 h 8"/>
                    <a:gd name="T4" fmla="*/ 0 w 10"/>
                    <a:gd name="T5" fmla="*/ 3 h 8"/>
                    <a:gd name="T6" fmla="*/ 0 w 10"/>
                    <a:gd name="T7" fmla="*/ 6 h 8"/>
                    <a:gd name="T8" fmla="*/ 0 w 10"/>
                    <a:gd name="T9" fmla="*/ 6 h 8"/>
                    <a:gd name="T10" fmla="*/ 5 w 10"/>
                    <a:gd name="T11" fmla="*/ 8 h 8"/>
                    <a:gd name="T12" fmla="*/ 8 w 10"/>
                    <a:gd name="T13" fmla="*/ 8 h 8"/>
                    <a:gd name="T14" fmla="*/ 10 w 10"/>
                    <a:gd name="T15" fmla="*/ 8 h 8"/>
                    <a:gd name="T16" fmla="*/ 10 w 10"/>
                    <a:gd name="T17" fmla="*/ 6 h 8"/>
                    <a:gd name="T18" fmla="*/ 10 w 10"/>
                    <a:gd name="T19" fmla="*/ 6 h 8"/>
                    <a:gd name="T20" fmla="*/ 8 w 10"/>
                    <a:gd name="T21" fmla="*/ 3 h 8"/>
                    <a:gd name="T22" fmla="*/ 8 w 10"/>
                    <a:gd name="T23" fmla="*/ 3 h 8"/>
                    <a:gd name="T24" fmla="*/ 8 w 10"/>
                    <a:gd name="T25" fmla="*/ 0 h 8"/>
                    <a:gd name="T26" fmla="*/ 0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84" name="Freeform 596"/>
                <p:cNvSpPr>
                  <a:spLocks/>
                </p:cNvSpPr>
                <p:nvPr/>
              </p:nvSpPr>
              <p:spPr bwMode="auto">
                <a:xfrm>
                  <a:off x="1719" y="2491"/>
                  <a:ext cx="10" cy="8"/>
                </a:xfrm>
                <a:custGeom>
                  <a:avLst/>
                  <a:gdLst>
                    <a:gd name="T0" fmla="*/ 0 w 10"/>
                    <a:gd name="T1" fmla="*/ 0 h 8"/>
                    <a:gd name="T2" fmla="*/ 0 w 10"/>
                    <a:gd name="T3" fmla="*/ 2 h 8"/>
                    <a:gd name="T4" fmla="*/ 0 w 10"/>
                    <a:gd name="T5" fmla="*/ 2 h 8"/>
                    <a:gd name="T6" fmla="*/ 0 w 10"/>
                    <a:gd name="T7" fmla="*/ 5 h 8"/>
                    <a:gd name="T8" fmla="*/ 0 w 10"/>
                    <a:gd name="T9" fmla="*/ 5 h 8"/>
                    <a:gd name="T10" fmla="*/ 5 w 10"/>
                    <a:gd name="T11" fmla="*/ 8 h 8"/>
                    <a:gd name="T12" fmla="*/ 8 w 10"/>
                    <a:gd name="T13" fmla="*/ 8 h 8"/>
                    <a:gd name="T14" fmla="*/ 10 w 10"/>
                    <a:gd name="T15" fmla="*/ 8 h 8"/>
                    <a:gd name="T16" fmla="*/ 10 w 10"/>
                    <a:gd name="T17" fmla="*/ 5 h 8"/>
                    <a:gd name="T18" fmla="*/ 10 w 10"/>
                    <a:gd name="T19" fmla="*/ 5 h 8"/>
                    <a:gd name="T20" fmla="*/ 10 w 10"/>
                    <a:gd name="T21" fmla="*/ 2 h 8"/>
                    <a:gd name="T22" fmla="*/ 10 w 10"/>
                    <a:gd name="T23" fmla="*/ 0 h 8"/>
                    <a:gd name="T24" fmla="*/ 8 w 10"/>
                    <a:gd name="T25" fmla="*/ 0 h 8"/>
                    <a:gd name="T26" fmla="*/ 0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10" y="2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85" name="Freeform 597"/>
                <p:cNvSpPr>
                  <a:spLocks/>
                </p:cNvSpPr>
                <p:nvPr/>
              </p:nvSpPr>
              <p:spPr bwMode="auto">
                <a:xfrm>
                  <a:off x="1711" y="2501"/>
                  <a:ext cx="11" cy="8"/>
                </a:xfrm>
                <a:custGeom>
                  <a:avLst/>
                  <a:gdLst>
                    <a:gd name="T0" fmla="*/ 3 w 11"/>
                    <a:gd name="T1" fmla="*/ 0 h 8"/>
                    <a:gd name="T2" fmla="*/ 0 w 11"/>
                    <a:gd name="T3" fmla="*/ 3 h 8"/>
                    <a:gd name="T4" fmla="*/ 0 w 11"/>
                    <a:gd name="T5" fmla="*/ 3 h 8"/>
                    <a:gd name="T6" fmla="*/ 0 w 11"/>
                    <a:gd name="T7" fmla="*/ 6 h 8"/>
                    <a:gd name="T8" fmla="*/ 0 w 11"/>
                    <a:gd name="T9" fmla="*/ 6 h 8"/>
                    <a:gd name="T10" fmla="*/ 5 w 11"/>
                    <a:gd name="T11" fmla="*/ 8 h 8"/>
                    <a:gd name="T12" fmla="*/ 8 w 11"/>
                    <a:gd name="T13" fmla="*/ 8 h 8"/>
                    <a:gd name="T14" fmla="*/ 11 w 11"/>
                    <a:gd name="T15" fmla="*/ 8 h 8"/>
                    <a:gd name="T16" fmla="*/ 11 w 11"/>
                    <a:gd name="T17" fmla="*/ 6 h 8"/>
                    <a:gd name="T18" fmla="*/ 11 w 11"/>
                    <a:gd name="T19" fmla="*/ 6 h 8"/>
                    <a:gd name="T20" fmla="*/ 11 w 11"/>
                    <a:gd name="T21" fmla="*/ 3 h 8"/>
                    <a:gd name="T22" fmla="*/ 11 w 11"/>
                    <a:gd name="T23" fmla="*/ 0 h 8"/>
                    <a:gd name="T24" fmla="*/ 11 w 11"/>
                    <a:gd name="T25" fmla="*/ 0 h 8"/>
                    <a:gd name="T26" fmla="*/ 5 w 11"/>
                    <a:gd name="T27" fmla="*/ 0 h 8"/>
                    <a:gd name="T28" fmla="*/ 3 w 11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8"/>
                    <a:gd name="T47" fmla="*/ 11 w 11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8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6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86" name="Freeform 598"/>
                <p:cNvSpPr>
                  <a:spLocks/>
                </p:cNvSpPr>
                <p:nvPr/>
              </p:nvSpPr>
              <p:spPr bwMode="auto">
                <a:xfrm>
                  <a:off x="1703" y="2512"/>
                  <a:ext cx="11" cy="10"/>
                </a:xfrm>
                <a:custGeom>
                  <a:avLst/>
                  <a:gdLst>
                    <a:gd name="T0" fmla="*/ 0 w 11"/>
                    <a:gd name="T1" fmla="*/ 0 h 10"/>
                    <a:gd name="T2" fmla="*/ 0 w 11"/>
                    <a:gd name="T3" fmla="*/ 2 h 10"/>
                    <a:gd name="T4" fmla="*/ 0 w 11"/>
                    <a:gd name="T5" fmla="*/ 5 h 10"/>
                    <a:gd name="T6" fmla="*/ 0 w 11"/>
                    <a:gd name="T7" fmla="*/ 8 h 10"/>
                    <a:gd name="T8" fmla="*/ 0 w 11"/>
                    <a:gd name="T9" fmla="*/ 8 h 10"/>
                    <a:gd name="T10" fmla="*/ 6 w 11"/>
                    <a:gd name="T11" fmla="*/ 10 h 10"/>
                    <a:gd name="T12" fmla="*/ 8 w 11"/>
                    <a:gd name="T13" fmla="*/ 10 h 10"/>
                    <a:gd name="T14" fmla="*/ 11 w 11"/>
                    <a:gd name="T15" fmla="*/ 10 h 10"/>
                    <a:gd name="T16" fmla="*/ 11 w 11"/>
                    <a:gd name="T17" fmla="*/ 8 h 10"/>
                    <a:gd name="T18" fmla="*/ 11 w 11"/>
                    <a:gd name="T19" fmla="*/ 5 h 10"/>
                    <a:gd name="T20" fmla="*/ 11 w 11"/>
                    <a:gd name="T21" fmla="*/ 2 h 10"/>
                    <a:gd name="T22" fmla="*/ 11 w 11"/>
                    <a:gd name="T23" fmla="*/ 2 h 10"/>
                    <a:gd name="T24" fmla="*/ 11 w 11"/>
                    <a:gd name="T25" fmla="*/ 0 h 10"/>
                    <a:gd name="T26" fmla="*/ 6 w 11"/>
                    <a:gd name="T27" fmla="*/ 0 h 10"/>
                    <a:gd name="T28" fmla="*/ 0 w 11"/>
                    <a:gd name="T29" fmla="*/ 0 h 10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10"/>
                    <a:gd name="T47" fmla="*/ 11 w 11"/>
                    <a:gd name="T48" fmla="*/ 10 h 10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10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6" y="10"/>
                      </a:lnTo>
                      <a:lnTo>
                        <a:pt x="8" y="10"/>
                      </a:lnTo>
                      <a:lnTo>
                        <a:pt x="11" y="10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2"/>
                      </a:lnTo>
                      <a:lnTo>
                        <a:pt x="11" y="0"/>
                      </a:lnTo>
                      <a:lnTo>
                        <a:pt x="6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87" name="Freeform 599"/>
                <p:cNvSpPr>
                  <a:spLocks/>
                </p:cNvSpPr>
                <p:nvPr/>
              </p:nvSpPr>
              <p:spPr bwMode="auto">
                <a:xfrm>
                  <a:off x="1748" y="2472"/>
                  <a:ext cx="10" cy="6"/>
                </a:xfrm>
                <a:custGeom>
                  <a:avLst/>
                  <a:gdLst>
                    <a:gd name="T0" fmla="*/ 0 w 10"/>
                    <a:gd name="T1" fmla="*/ 0 h 6"/>
                    <a:gd name="T2" fmla="*/ 0 w 10"/>
                    <a:gd name="T3" fmla="*/ 3 h 6"/>
                    <a:gd name="T4" fmla="*/ 0 w 10"/>
                    <a:gd name="T5" fmla="*/ 3 h 6"/>
                    <a:gd name="T6" fmla="*/ 0 w 10"/>
                    <a:gd name="T7" fmla="*/ 6 h 6"/>
                    <a:gd name="T8" fmla="*/ 0 w 10"/>
                    <a:gd name="T9" fmla="*/ 6 h 6"/>
                    <a:gd name="T10" fmla="*/ 8 w 10"/>
                    <a:gd name="T11" fmla="*/ 6 h 6"/>
                    <a:gd name="T12" fmla="*/ 10 w 10"/>
                    <a:gd name="T13" fmla="*/ 6 h 6"/>
                    <a:gd name="T14" fmla="*/ 10 w 10"/>
                    <a:gd name="T15" fmla="*/ 6 h 6"/>
                    <a:gd name="T16" fmla="*/ 10 w 10"/>
                    <a:gd name="T17" fmla="*/ 6 h 6"/>
                    <a:gd name="T18" fmla="*/ 10 w 10"/>
                    <a:gd name="T19" fmla="*/ 3 h 6"/>
                    <a:gd name="T20" fmla="*/ 8 w 10"/>
                    <a:gd name="T21" fmla="*/ 0 h 6"/>
                    <a:gd name="T22" fmla="*/ 8 w 10"/>
                    <a:gd name="T23" fmla="*/ 0 h 6"/>
                    <a:gd name="T24" fmla="*/ 0 w 10"/>
                    <a:gd name="T25" fmla="*/ 0 h 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0"/>
                    <a:gd name="T40" fmla="*/ 0 h 6"/>
                    <a:gd name="T41" fmla="*/ 10 w 10"/>
                    <a:gd name="T42" fmla="*/ 6 h 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0" h="6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8" y="6"/>
                      </a:lnTo>
                      <a:lnTo>
                        <a:pt x="10" y="6"/>
                      </a:lnTo>
                      <a:lnTo>
                        <a:pt x="10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88" name="Freeform 600"/>
                <p:cNvSpPr>
                  <a:spLocks/>
                </p:cNvSpPr>
                <p:nvPr/>
              </p:nvSpPr>
              <p:spPr bwMode="auto">
                <a:xfrm>
                  <a:off x="1743" y="2480"/>
                  <a:ext cx="10" cy="8"/>
                </a:xfrm>
                <a:custGeom>
                  <a:avLst/>
                  <a:gdLst>
                    <a:gd name="T0" fmla="*/ 0 w 10"/>
                    <a:gd name="T1" fmla="*/ 0 h 8"/>
                    <a:gd name="T2" fmla="*/ 0 w 10"/>
                    <a:gd name="T3" fmla="*/ 3 h 8"/>
                    <a:gd name="T4" fmla="*/ 0 w 10"/>
                    <a:gd name="T5" fmla="*/ 3 h 8"/>
                    <a:gd name="T6" fmla="*/ 0 w 10"/>
                    <a:gd name="T7" fmla="*/ 6 h 8"/>
                    <a:gd name="T8" fmla="*/ 0 w 10"/>
                    <a:gd name="T9" fmla="*/ 6 h 8"/>
                    <a:gd name="T10" fmla="*/ 5 w 10"/>
                    <a:gd name="T11" fmla="*/ 8 h 8"/>
                    <a:gd name="T12" fmla="*/ 7 w 10"/>
                    <a:gd name="T13" fmla="*/ 8 h 8"/>
                    <a:gd name="T14" fmla="*/ 10 w 10"/>
                    <a:gd name="T15" fmla="*/ 8 h 8"/>
                    <a:gd name="T16" fmla="*/ 10 w 10"/>
                    <a:gd name="T17" fmla="*/ 6 h 8"/>
                    <a:gd name="T18" fmla="*/ 10 w 10"/>
                    <a:gd name="T19" fmla="*/ 6 h 8"/>
                    <a:gd name="T20" fmla="*/ 7 w 10"/>
                    <a:gd name="T21" fmla="*/ 3 h 8"/>
                    <a:gd name="T22" fmla="*/ 7 w 10"/>
                    <a:gd name="T23" fmla="*/ 3 h 8"/>
                    <a:gd name="T24" fmla="*/ 7 w 10"/>
                    <a:gd name="T25" fmla="*/ 0 h 8"/>
                    <a:gd name="T26" fmla="*/ 0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7" y="3"/>
                      </a:lnTo>
                      <a:lnTo>
                        <a:pt x="7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89" name="Freeform 601"/>
                <p:cNvSpPr>
                  <a:spLocks/>
                </p:cNvSpPr>
                <p:nvPr/>
              </p:nvSpPr>
              <p:spPr bwMode="auto">
                <a:xfrm>
                  <a:off x="1735" y="2491"/>
                  <a:ext cx="10" cy="8"/>
                </a:xfrm>
                <a:custGeom>
                  <a:avLst/>
                  <a:gdLst>
                    <a:gd name="T0" fmla="*/ 0 w 10"/>
                    <a:gd name="T1" fmla="*/ 0 h 8"/>
                    <a:gd name="T2" fmla="*/ 0 w 10"/>
                    <a:gd name="T3" fmla="*/ 2 h 8"/>
                    <a:gd name="T4" fmla="*/ 0 w 10"/>
                    <a:gd name="T5" fmla="*/ 2 h 8"/>
                    <a:gd name="T6" fmla="*/ 0 w 10"/>
                    <a:gd name="T7" fmla="*/ 5 h 8"/>
                    <a:gd name="T8" fmla="*/ 0 w 10"/>
                    <a:gd name="T9" fmla="*/ 5 h 8"/>
                    <a:gd name="T10" fmla="*/ 5 w 10"/>
                    <a:gd name="T11" fmla="*/ 8 h 8"/>
                    <a:gd name="T12" fmla="*/ 8 w 10"/>
                    <a:gd name="T13" fmla="*/ 8 h 8"/>
                    <a:gd name="T14" fmla="*/ 10 w 10"/>
                    <a:gd name="T15" fmla="*/ 8 h 8"/>
                    <a:gd name="T16" fmla="*/ 10 w 10"/>
                    <a:gd name="T17" fmla="*/ 5 h 8"/>
                    <a:gd name="T18" fmla="*/ 10 w 10"/>
                    <a:gd name="T19" fmla="*/ 5 h 8"/>
                    <a:gd name="T20" fmla="*/ 10 w 10"/>
                    <a:gd name="T21" fmla="*/ 2 h 8"/>
                    <a:gd name="T22" fmla="*/ 10 w 10"/>
                    <a:gd name="T23" fmla="*/ 0 h 8"/>
                    <a:gd name="T24" fmla="*/ 8 w 10"/>
                    <a:gd name="T25" fmla="*/ 0 h 8"/>
                    <a:gd name="T26" fmla="*/ 0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10" y="2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90" name="Freeform 602"/>
                <p:cNvSpPr>
                  <a:spLocks/>
                </p:cNvSpPr>
                <p:nvPr/>
              </p:nvSpPr>
              <p:spPr bwMode="auto">
                <a:xfrm>
                  <a:off x="1729" y="2501"/>
                  <a:ext cx="11" cy="8"/>
                </a:xfrm>
                <a:custGeom>
                  <a:avLst/>
                  <a:gdLst>
                    <a:gd name="T0" fmla="*/ 0 w 11"/>
                    <a:gd name="T1" fmla="*/ 0 h 8"/>
                    <a:gd name="T2" fmla="*/ 0 w 11"/>
                    <a:gd name="T3" fmla="*/ 3 h 8"/>
                    <a:gd name="T4" fmla="*/ 0 w 11"/>
                    <a:gd name="T5" fmla="*/ 3 h 8"/>
                    <a:gd name="T6" fmla="*/ 0 w 11"/>
                    <a:gd name="T7" fmla="*/ 6 h 8"/>
                    <a:gd name="T8" fmla="*/ 0 w 11"/>
                    <a:gd name="T9" fmla="*/ 6 h 8"/>
                    <a:gd name="T10" fmla="*/ 6 w 11"/>
                    <a:gd name="T11" fmla="*/ 8 h 8"/>
                    <a:gd name="T12" fmla="*/ 8 w 11"/>
                    <a:gd name="T13" fmla="*/ 8 h 8"/>
                    <a:gd name="T14" fmla="*/ 11 w 11"/>
                    <a:gd name="T15" fmla="*/ 8 h 8"/>
                    <a:gd name="T16" fmla="*/ 11 w 11"/>
                    <a:gd name="T17" fmla="*/ 8 h 8"/>
                    <a:gd name="T18" fmla="*/ 11 w 11"/>
                    <a:gd name="T19" fmla="*/ 6 h 8"/>
                    <a:gd name="T20" fmla="*/ 8 w 11"/>
                    <a:gd name="T21" fmla="*/ 3 h 8"/>
                    <a:gd name="T22" fmla="*/ 8 w 11"/>
                    <a:gd name="T23" fmla="*/ 0 h 8"/>
                    <a:gd name="T24" fmla="*/ 8 w 11"/>
                    <a:gd name="T25" fmla="*/ 0 h 8"/>
                    <a:gd name="T26" fmla="*/ 0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91" name="Freeform 603"/>
                <p:cNvSpPr>
                  <a:spLocks/>
                </p:cNvSpPr>
                <p:nvPr/>
              </p:nvSpPr>
              <p:spPr bwMode="auto">
                <a:xfrm>
                  <a:off x="1722" y="2512"/>
                  <a:ext cx="10" cy="10"/>
                </a:xfrm>
                <a:custGeom>
                  <a:avLst/>
                  <a:gdLst>
                    <a:gd name="T0" fmla="*/ 0 w 10"/>
                    <a:gd name="T1" fmla="*/ 0 h 10"/>
                    <a:gd name="T2" fmla="*/ 0 w 10"/>
                    <a:gd name="T3" fmla="*/ 2 h 10"/>
                    <a:gd name="T4" fmla="*/ 0 w 10"/>
                    <a:gd name="T5" fmla="*/ 5 h 10"/>
                    <a:gd name="T6" fmla="*/ 0 w 10"/>
                    <a:gd name="T7" fmla="*/ 8 h 10"/>
                    <a:gd name="T8" fmla="*/ 0 w 10"/>
                    <a:gd name="T9" fmla="*/ 8 h 10"/>
                    <a:gd name="T10" fmla="*/ 5 w 10"/>
                    <a:gd name="T11" fmla="*/ 10 h 10"/>
                    <a:gd name="T12" fmla="*/ 7 w 10"/>
                    <a:gd name="T13" fmla="*/ 10 h 10"/>
                    <a:gd name="T14" fmla="*/ 10 w 10"/>
                    <a:gd name="T15" fmla="*/ 10 h 10"/>
                    <a:gd name="T16" fmla="*/ 10 w 10"/>
                    <a:gd name="T17" fmla="*/ 8 h 10"/>
                    <a:gd name="T18" fmla="*/ 10 w 10"/>
                    <a:gd name="T19" fmla="*/ 5 h 10"/>
                    <a:gd name="T20" fmla="*/ 10 w 10"/>
                    <a:gd name="T21" fmla="*/ 2 h 10"/>
                    <a:gd name="T22" fmla="*/ 7 w 10"/>
                    <a:gd name="T23" fmla="*/ 2 h 10"/>
                    <a:gd name="T24" fmla="*/ 7 w 10"/>
                    <a:gd name="T25" fmla="*/ 0 h 10"/>
                    <a:gd name="T26" fmla="*/ 0 w 10"/>
                    <a:gd name="T27" fmla="*/ 0 h 10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10"/>
                    <a:gd name="T44" fmla="*/ 10 w 10"/>
                    <a:gd name="T45" fmla="*/ 10 h 10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10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5" y="10"/>
                      </a:lnTo>
                      <a:lnTo>
                        <a:pt x="7" y="10"/>
                      </a:lnTo>
                      <a:lnTo>
                        <a:pt x="10" y="10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10" y="2"/>
                      </a:lnTo>
                      <a:lnTo>
                        <a:pt x="7" y="2"/>
                      </a:lnTo>
                      <a:lnTo>
                        <a:pt x="7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92" name="Freeform 604"/>
                <p:cNvSpPr>
                  <a:spLocks/>
                </p:cNvSpPr>
                <p:nvPr/>
              </p:nvSpPr>
              <p:spPr bwMode="auto">
                <a:xfrm>
                  <a:off x="1763" y="2472"/>
                  <a:ext cx="11" cy="6"/>
                </a:xfrm>
                <a:custGeom>
                  <a:avLst/>
                  <a:gdLst>
                    <a:gd name="T0" fmla="*/ 0 w 11"/>
                    <a:gd name="T1" fmla="*/ 0 h 6"/>
                    <a:gd name="T2" fmla="*/ 0 w 11"/>
                    <a:gd name="T3" fmla="*/ 3 h 6"/>
                    <a:gd name="T4" fmla="*/ 0 w 11"/>
                    <a:gd name="T5" fmla="*/ 3 h 6"/>
                    <a:gd name="T6" fmla="*/ 0 w 11"/>
                    <a:gd name="T7" fmla="*/ 6 h 6"/>
                    <a:gd name="T8" fmla="*/ 0 w 11"/>
                    <a:gd name="T9" fmla="*/ 6 h 6"/>
                    <a:gd name="T10" fmla="*/ 8 w 11"/>
                    <a:gd name="T11" fmla="*/ 6 h 6"/>
                    <a:gd name="T12" fmla="*/ 11 w 11"/>
                    <a:gd name="T13" fmla="*/ 6 h 6"/>
                    <a:gd name="T14" fmla="*/ 11 w 11"/>
                    <a:gd name="T15" fmla="*/ 6 h 6"/>
                    <a:gd name="T16" fmla="*/ 11 w 11"/>
                    <a:gd name="T17" fmla="*/ 6 h 6"/>
                    <a:gd name="T18" fmla="*/ 8 w 11"/>
                    <a:gd name="T19" fmla="*/ 3 h 6"/>
                    <a:gd name="T20" fmla="*/ 8 w 11"/>
                    <a:gd name="T21" fmla="*/ 0 h 6"/>
                    <a:gd name="T22" fmla="*/ 8 w 11"/>
                    <a:gd name="T23" fmla="*/ 0 h 6"/>
                    <a:gd name="T24" fmla="*/ 0 w 11"/>
                    <a:gd name="T25" fmla="*/ 0 h 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1"/>
                    <a:gd name="T40" fmla="*/ 0 h 6"/>
                    <a:gd name="T41" fmla="*/ 11 w 11"/>
                    <a:gd name="T42" fmla="*/ 6 h 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1" h="6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8" y="6"/>
                      </a:lnTo>
                      <a:lnTo>
                        <a:pt x="11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93" name="Freeform 605"/>
                <p:cNvSpPr>
                  <a:spLocks/>
                </p:cNvSpPr>
                <p:nvPr/>
              </p:nvSpPr>
              <p:spPr bwMode="auto">
                <a:xfrm>
                  <a:off x="1758" y="2480"/>
                  <a:ext cx="11" cy="8"/>
                </a:xfrm>
                <a:custGeom>
                  <a:avLst/>
                  <a:gdLst>
                    <a:gd name="T0" fmla="*/ 0 w 11"/>
                    <a:gd name="T1" fmla="*/ 0 h 8"/>
                    <a:gd name="T2" fmla="*/ 0 w 11"/>
                    <a:gd name="T3" fmla="*/ 3 h 8"/>
                    <a:gd name="T4" fmla="*/ 0 w 11"/>
                    <a:gd name="T5" fmla="*/ 3 h 8"/>
                    <a:gd name="T6" fmla="*/ 0 w 11"/>
                    <a:gd name="T7" fmla="*/ 6 h 8"/>
                    <a:gd name="T8" fmla="*/ 0 w 11"/>
                    <a:gd name="T9" fmla="*/ 6 h 8"/>
                    <a:gd name="T10" fmla="*/ 5 w 11"/>
                    <a:gd name="T11" fmla="*/ 8 h 8"/>
                    <a:gd name="T12" fmla="*/ 8 w 11"/>
                    <a:gd name="T13" fmla="*/ 8 h 8"/>
                    <a:gd name="T14" fmla="*/ 11 w 11"/>
                    <a:gd name="T15" fmla="*/ 8 h 8"/>
                    <a:gd name="T16" fmla="*/ 11 w 11"/>
                    <a:gd name="T17" fmla="*/ 6 h 8"/>
                    <a:gd name="T18" fmla="*/ 11 w 11"/>
                    <a:gd name="T19" fmla="*/ 6 h 8"/>
                    <a:gd name="T20" fmla="*/ 8 w 11"/>
                    <a:gd name="T21" fmla="*/ 3 h 8"/>
                    <a:gd name="T22" fmla="*/ 8 w 11"/>
                    <a:gd name="T23" fmla="*/ 3 h 8"/>
                    <a:gd name="T24" fmla="*/ 8 w 11"/>
                    <a:gd name="T25" fmla="*/ 0 h 8"/>
                    <a:gd name="T26" fmla="*/ 0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94" name="Freeform 606"/>
                <p:cNvSpPr>
                  <a:spLocks/>
                </p:cNvSpPr>
                <p:nvPr/>
              </p:nvSpPr>
              <p:spPr bwMode="auto">
                <a:xfrm>
                  <a:off x="1753" y="2491"/>
                  <a:ext cx="10" cy="8"/>
                </a:xfrm>
                <a:custGeom>
                  <a:avLst/>
                  <a:gdLst>
                    <a:gd name="T0" fmla="*/ 0 w 10"/>
                    <a:gd name="T1" fmla="*/ 0 h 8"/>
                    <a:gd name="T2" fmla="*/ 0 w 10"/>
                    <a:gd name="T3" fmla="*/ 2 h 8"/>
                    <a:gd name="T4" fmla="*/ 0 w 10"/>
                    <a:gd name="T5" fmla="*/ 2 h 8"/>
                    <a:gd name="T6" fmla="*/ 0 w 10"/>
                    <a:gd name="T7" fmla="*/ 5 h 8"/>
                    <a:gd name="T8" fmla="*/ 0 w 10"/>
                    <a:gd name="T9" fmla="*/ 5 h 8"/>
                    <a:gd name="T10" fmla="*/ 5 w 10"/>
                    <a:gd name="T11" fmla="*/ 8 h 8"/>
                    <a:gd name="T12" fmla="*/ 8 w 10"/>
                    <a:gd name="T13" fmla="*/ 8 h 8"/>
                    <a:gd name="T14" fmla="*/ 10 w 10"/>
                    <a:gd name="T15" fmla="*/ 8 h 8"/>
                    <a:gd name="T16" fmla="*/ 10 w 10"/>
                    <a:gd name="T17" fmla="*/ 5 h 8"/>
                    <a:gd name="T18" fmla="*/ 10 w 10"/>
                    <a:gd name="T19" fmla="*/ 5 h 8"/>
                    <a:gd name="T20" fmla="*/ 8 w 10"/>
                    <a:gd name="T21" fmla="*/ 2 h 8"/>
                    <a:gd name="T22" fmla="*/ 8 w 10"/>
                    <a:gd name="T23" fmla="*/ 0 h 8"/>
                    <a:gd name="T24" fmla="*/ 8 w 10"/>
                    <a:gd name="T25" fmla="*/ 0 h 8"/>
                    <a:gd name="T26" fmla="*/ 0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8" y="2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95" name="Freeform 607"/>
                <p:cNvSpPr>
                  <a:spLocks/>
                </p:cNvSpPr>
                <p:nvPr/>
              </p:nvSpPr>
              <p:spPr bwMode="auto">
                <a:xfrm>
                  <a:off x="1745" y="2501"/>
                  <a:ext cx="13" cy="8"/>
                </a:xfrm>
                <a:custGeom>
                  <a:avLst/>
                  <a:gdLst>
                    <a:gd name="T0" fmla="*/ 0 w 13"/>
                    <a:gd name="T1" fmla="*/ 0 h 8"/>
                    <a:gd name="T2" fmla="*/ 0 w 13"/>
                    <a:gd name="T3" fmla="*/ 3 h 8"/>
                    <a:gd name="T4" fmla="*/ 0 w 13"/>
                    <a:gd name="T5" fmla="*/ 3 h 8"/>
                    <a:gd name="T6" fmla="*/ 0 w 13"/>
                    <a:gd name="T7" fmla="*/ 6 h 8"/>
                    <a:gd name="T8" fmla="*/ 0 w 13"/>
                    <a:gd name="T9" fmla="*/ 8 h 8"/>
                    <a:gd name="T10" fmla="*/ 8 w 13"/>
                    <a:gd name="T11" fmla="*/ 8 h 8"/>
                    <a:gd name="T12" fmla="*/ 11 w 13"/>
                    <a:gd name="T13" fmla="*/ 8 h 8"/>
                    <a:gd name="T14" fmla="*/ 13 w 13"/>
                    <a:gd name="T15" fmla="*/ 8 h 8"/>
                    <a:gd name="T16" fmla="*/ 13 w 13"/>
                    <a:gd name="T17" fmla="*/ 6 h 8"/>
                    <a:gd name="T18" fmla="*/ 11 w 13"/>
                    <a:gd name="T19" fmla="*/ 3 h 8"/>
                    <a:gd name="T20" fmla="*/ 11 w 13"/>
                    <a:gd name="T21" fmla="*/ 3 h 8"/>
                    <a:gd name="T22" fmla="*/ 8 w 13"/>
                    <a:gd name="T23" fmla="*/ 0 h 8"/>
                    <a:gd name="T24" fmla="*/ 0 w 13"/>
                    <a:gd name="T25" fmla="*/ 0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3"/>
                    <a:gd name="T40" fmla="*/ 0 h 8"/>
                    <a:gd name="T41" fmla="*/ 13 w 13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3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3" y="8"/>
                      </a:lnTo>
                      <a:lnTo>
                        <a:pt x="13" y="6"/>
                      </a:lnTo>
                      <a:lnTo>
                        <a:pt x="11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96" name="Freeform 608"/>
                <p:cNvSpPr>
                  <a:spLocks/>
                </p:cNvSpPr>
                <p:nvPr/>
              </p:nvSpPr>
              <p:spPr bwMode="auto">
                <a:xfrm>
                  <a:off x="1737" y="2512"/>
                  <a:ext cx="13" cy="10"/>
                </a:xfrm>
                <a:custGeom>
                  <a:avLst/>
                  <a:gdLst>
                    <a:gd name="T0" fmla="*/ 3 w 13"/>
                    <a:gd name="T1" fmla="*/ 2 h 10"/>
                    <a:gd name="T2" fmla="*/ 3 w 13"/>
                    <a:gd name="T3" fmla="*/ 5 h 10"/>
                    <a:gd name="T4" fmla="*/ 0 w 13"/>
                    <a:gd name="T5" fmla="*/ 5 h 10"/>
                    <a:gd name="T6" fmla="*/ 0 w 13"/>
                    <a:gd name="T7" fmla="*/ 8 h 10"/>
                    <a:gd name="T8" fmla="*/ 3 w 13"/>
                    <a:gd name="T9" fmla="*/ 8 h 10"/>
                    <a:gd name="T10" fmla="*/ 8 w 13"/>
                    <a:gd name="T11" fmla="*/ 10 h 10"/>
                    <a:gd name="T12" fmla="*/ 11 w 13"/>
                    <a:gd name="T13" fmla="*/ 10 h 10"/>
                    <a:gd name="T14" fmla="*/ 13 w 13"/>
                    <a:gd name="T15" fmla="*/ 10 h 10"/>
                    <a:gd name="T16" fmla="*/ 13 w 13"/>
                    <a:gd name="T17" fmla="*/ 8 h 10"/>
                    <a:gd name="T18" fmla="*/ 13 w 13"/>
                    <a:gd name="T19" fmla="*/ 8 h 10"/>
                    <a:gd name="T20" fmla="*/ 13 w 13"/>
                    <a:gd name="T21" fmla="*/ 5 h 10"/>
                    <a:gd name="T22" fmla="*/ 11 w 13"/>
                    <a:gd name="T23" fmla="*/ 2 h 10"/>
                    <a:gd name="T24" fmla="*/ 11 w 13"/>
                    <a:gd name="T25" fmla="*/ 0 h 10"/>
                    <a:gd name="T26" fmla="*/ 8 w 13"/>
                    <a:gd name="T27" fmla="*/ 0 h 10"/>
                    <a:gd name="T28" fmla="*/ 3 w 13"/>
                    <a:gd name="T29" fmla="*/ 2 h 10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3"/>
                    <a:gd name="T46" fmla="*/ 0 h 10"/>
                    <a:gd name="T47" fmla="*/ 13 w 13"/>
                    <a:gd name="T48" fmla="*/ 10 h 10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3" h="10">
                      <a:moveTo>
                        <a:pt x="3" y="2"/>
                      </a:move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8" y="10"/>
                      </a:lnTo>
                      <a:lnTo>
                        <a:pt x="11" y="10"/>
                      </a:lnTo>
                      <a:lnTo>
                        <a:pt x="13" y="10"/>
                      </a:lnTo>
                      <a:lnTo>
                        <a:pt x="13" y="8"/>
                      </a:lnTo>
                      <a:lnTo>
                        <a:pt x="13" y="5"/>
                      </a:lnTo>
                      <a:lnTo>
                        <a:pt x="11" y="2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3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97" name="Freeform 609"/>
                <p:cNvSpPr>
                  <a:spLocks/>
                </p:cNvSpPr>
                <p:nvPr/>
              </p:nvSpPr>
              <p:spPr bwMode="auto">
                <a:xfrm>
                  <a:off x="1779" y="2472"/>
                  <a:ext cx="11" cy="6"/>
                </a:xfrm>
                <a:custGeom>
                  <a:avLst/>
                  <a:gdLst>
                    <a:gd name="T0" fmla="*/ 0 w 11"/>
                    <a:gd name="T1" fmla="*/ 0 h 6"/>
                    <a:gd name="T2" fmla="*/ 0 w 11"/>
                    <a:gd name="T3" fmla="*/ 3 h 6"/>
                    <a:gd name="T4" fmla="*/ 0 w 11"/>
                    <a:gd name="T5" fmla="*/ 3 h 6"/>
                    <a:gd name="T6" fmla="*/ 0 w 11"/>
                    <a:gd name="T7" fmla="*/ 6 h 6"/>
                    <a:gd name="T8" fmla="*/ 0 w 11"/>
                    <a:gd name="T9" fmla="*/ 6 h 6"/>
                    <a:gd name="T10" fmla="*/ 8 w 11"/>
                    <a:gd name="T11" fmla="*/ 6 h 6"/>
                    <a:gd name="T12" fmla="*/ 11 w 11"/>
                    <a:gd name="T13" fmla="*/ 6 h 6"/>
                    <a:gd name="T14" fmla="*/ 11 w 11"/>
                    <a:gd name="T15" fmla="*/ 6 h 6"/>
                    <a:gd name="T16" fmla="*/ 11 w 11"/>
                    <a:gd name="T17" fmla="*/ 3 h 6"/>
                    <a:gd name="T18" fmla="*/ 8 w 11"/>
                    <a:gd name="T19" fmla="*/ 0 h 6"/>
                    <a:gd name="T20" fmla="*/ 8 w 11"/>
                    <a:gd name="T21" fmla="*/ 0 h 6"/>
                    <a:gd name="T22" fmla="*/ 0 w 11"/>
                    <a:gd name="T23" fmla="*/ 0 h 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11"/>
                    <a:gd name="T37" fmla="*/ 0 h 6"/>
                    <a:gd name="T38" fmla="*/ 11 w 11"/>
                    <a:gd name="T39" fmla="*/ 6 h 6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11" h="6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8" y="6"/>
                      </a:lnTo>
                      <a:lnTo>
                        <a:pt x="11" y="6"/>
                      </a:lnTo>
                      <a:lnTo>
                        <a:pt x="11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98" name="Freeform 610"/>
                <p:cNvSpPr>
                  <a:spLocks/>
                </p:cNvSpPr>
                <p:nvPr/>
              </p:nvSpPr>
              <p:spPr bwMode="auto">
                <a:xfrm>
                  <a:off x="1774" y="2480"/>
                  <a:ext cx="13" cy="8"/>
                </a:xfrm>
                <a:custGeom>
                  <a:avLst/>
                  <a:gdLst>
                    <a:gd name="T0" fmla="*/ 0 w 13"/>
                    <a:gd name="T1" fmla="*/ 0 h 8"/>
                    <a:gd name="T2" fmla="*/ 0 w 13"/>
                    <a:gd name="T3" fmla="*/ 3 h 8"/>
                    <a:gd name="T4" fmla="*/ 0 w 13"/>
                    <a:gd name="T5" fmla="*/ 3 h 8"/>
                    <a:gd name="T6" fmla="*/ 0 w 13"/>
                    <a:gd name="T7" fmla="*/ 6 h 8"/>
                    <a:gd name="T8" fmla="*/ 3 w 13"/>
                    <a:gd name="T9" fmla="*/ 6 h 8"/>
                    <a:gd name="T10" fmla="*/ 8 w 13"/>
                    <a:gd name="T11" fmla="*/ 8 h 8"/>
                    <a:gd name="T12" fmla="*/ 10 w 13"/>
                    <a:gd name="T13" fmla="*/ 8 h 8"/>
                    <a:gd name="T14" fmla="*/ 13 w 13"/>
                    <a:gd name="T15" fmla="*/ 8 h 8"/>
                    <a:gd name="T16" fmla="*/ 13 w 13"/>
                    <a:gd name="T17" fmla="*/ 6 h 8"/>
                    <a:gd name="T18" fmla="*/ 13 w 13"/>
                    <a:gd name="T19" fmla="*/ 6 h 8"/>
                    <a:gd name="T20" fmla="*/ 10 w 13"/>
                    <a:gd name="T21" fmla="*/ 3 h 8"/>
                    <a:gd name="T22" fmla="*/ 10 w 13"/>
                    <a:gd name="T23" fmla="*/ 3 h 8"/>
                    <a:gd name="T24" fmla="*/ 8 w 13"/>
                    <a:gd name="T25" fmla="*/ 0 h 8"/>
                    <a:gd name="T26" fmla="*/ 0 w 13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3"/>
                    <a:gd name="T43" fmla="*/ 0 h 8"/>
                    <a:gd name="T44" fmla="*/ 13 w 13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3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3" y="6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3" y="8"/>
                      </a:lnTo>
                      <a:lnTo>
                        <a:pt x="13" y="6"/>
                      </a:lnTo>
                      <a:lnTo>
                        <a:pt x="10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99" name="Freeform 611"/>
                <p:cNvSpPr>
                  <a:spLocks/>
                </p:cNvSpPr>
                <p:nvPr/>
              </p:nvSpPr>
              <p:spPr bwMode="auto">
                <a:xfrm>
                  <a:off x="1769" y="2491"/>
                  <a:ext cx="13" cy="8"/>
                </a:xfrm>
                <a:custGeom>
                  <a:avLst/>
                  <a:gdLst>
                    <a:gd name="T0" fmla="*/ 0 w 13"/>
                    <a:gd name="T1" fmla="*/ 0 h 8"/>
                    <a:gd name="T2" fmla="*/ 0 w 13"/>
                    <a:gd name="T3" fmla="*/ 2 h 8"/>
                    <a:gd name="T4" fmla="*/ 0 w 13"/>
                    <a:gd name="T5" fmla="*/ 2 h 8"/>
                    <a:gd name="T6" fmla="*/ 0 w 13"/>
                    <a:gd name="T7" fmla="*/ 5 h 8"/>
                    <a:gd name="T8" fmla="*/ 0 w 13"/>
                    <a:gd name="T9" fmla="*/ 5 h 8"/>
                    <a:gd name="T10" fmla="*/ 5 w 13"/>
                    <a:gd name="T11" fmla="*/ 8 h 8"/>
                    <a:gd name="T12" fmla="*/ 10 w 13"/>
                    <a:gd name="T13" fmla="*/ 8 h 8"/>
                    <a:gd name="T14" fmla="*/ 13 w 13"/>
                    <a:gd name="T15" fmla="*/ 8 h 8"/>
                    <a:gd name="T16" fmla="*/ 13 w 13"/>
                    <a:gd name="T17" fmla="*/ 5 h 8"/>
                    <a:gd name="T18" fmla="*/ 13 w 13"/>
                    <a:gd name="T19" fmla="*/ 5 h 8"/>
                    <a:gd name="T20" fmla="*/ 10 w 13"/>
                    <a:gd name="T21" fmla="*/ 2 h 8"/>
                    <a:gd name="T22" fmla="*/ 10 w 13"/>
                    <a:gd name="T23" fmla="*/ 2 h 8"/>
                    <a:gd name="T24" fmla="*/ 8 w 13"/>
                    <a:gd name="T25" fmla="*/ 0 h 8"/>
                    <a:gd name="T26" fmla="*/ 0 w 13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3"/>
                    <a:gd name="T43" fmla="*/ 0 h 8"/>
                    <a:gd name="T44" fmla="*/ 13 w 13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3" h="8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10" y="8"/>
                      </a:lnTo>
                      <a:lnTo>
                        <a:pt x="13" y="8"/>
                      </a:lnTo>
                      <a:lnTo>
                        <a:pt x="13" y="5"/>
                      </a:lnTo>
                      <a:lnTo>
                        <a:pt x="10" y="2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00" name="Freeform 612"/>
                <p:cNvSpPr>
                  <a:spLocks/>
                </p:cNvSpPr>
                <p:nvPr/>
              </p:nvSpPr>
              <p:spPr bwMode="auto">
                <a:xfrm>
                  <a:off x="1763" y="2501"/>
                  <a:ext cx="14" cy="8"/>
                </a:xfrm>
                <a:custGeom>
                  <a:avLst/>
                  <a:gdLst>
                    <a:gd name="T0" fmla="*/ 0 w 14"/>
                    <a:gd name="T1" fmla="*/ 0 h 8"/>
                    <a:gd name="T2" fmla="*/ 0 w 14"/>
                    <a:gd name="T3" fmla="*/ 3 h 8"/>
                    <a:gd name="T4" fmla="*/ 0 w 14"/>
                    <a:gd name="T5" fmla="*/ 6 h 8"/>
                    <a:gd name="T6" fmla="*/ 0 w 14"/>
                    <a:gd name="T7" fmla="*/ 8 h 8"/>
                    <a:gd name="T8" fmla="*/ 0 w 14"/>
                    <a:gd name="T9" fmla="*/ 8 h 8"/>
                    <a:gd name="T10" fmla="*/ 8 w 14"/>
                    <a:gd name="T11" fmla="*/ 8 h 8"/>
                    <a:gd name="T12" fmla="*/ 11 w 14"/>
                    <a:gd name="T13" fmla="*/ 8 h 8"/>
                    <a:gd name="T14" fmla="*/ 14 w 14"/>
                    <a:gd name="T15" fmla="*/ 8 h 8"/>
                    <a:gd name="T16" fmla="*/ 14 w 14"/>
                    <a:gd name="T17" fmla="*/ 6 h 8"/>
                    <a:gd name="T18" fmla="*/ 11 w 14"/>
                    <a:gd name="T19" fmla="*/ 3 h 8"/>
                    <a:gd name="T20" fmla="*/ 11 w 14"/>
                    <a:gd name="T21" fmla="*/ 3 h 8"/>
                    <a:gd name="T22" fmla="*/ 8 w 14"/>
                    <a:gd name="T23" fmla="*/ 0 h 8"/>
                    <a:gd name="T24" fmla="*/ 0 w 14"/>
                    <a:gd name="T25" fmla="*/ 0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4"/>
                    <a:gd name="T40" fmla="*/ 0 h 8"/>
                    <a:gd name="T41" fmla="*/ 14 w 14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4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4" y="8"/>
                      </a:lnTo>
                      <a:lnTo>
                        <a:pt x="14" y="6"/>
                      </a:lnTo>
                      <a:lnTo>
                        <a:pt x="11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01" name="Freeform 613"/>
                <p:cNvSpPr>
                  <a:spLocks/>
                </p:cNvSpPr>
                <p:nvPr/>
              </p:nvSpPr>
              <p:spPr bwMode="auto">
                <a:xfrm>
                  <a:off x="1758" y="2512"/>
                  <a:ext cx="13" cy="10"/>
                </a:xfrm>
                <a:custGeom>
                  <a:avLst/>
                  <a:gdLst>
                    <a:gd name="T0" fmla="*/ 0 w 13"/>
                    <a:gd name="T1" fmla="*/ 2 h 10"/>
                    <a:gd name="T2" fmla="*/ 0 w 13"/>
                    <a:gd name="T3" fmla="*/ 5 h 10"/>
                    <a:gd name="T4" fmla="*/ 0 w 13"/>
                    <a:gd name="T5" fmla="*/ 5 h 10"/>
                    <a:gd name="T6" fmla="*/ 0 w 13"/>
                    <a:gd name="T7" fmla="*/ 8 h 10"/>
                    <a:gd name="T8" fmla="*/ 0 w 13"/>
                    <a:gd name="T9" fmla="*/ 10 h 10"/>
                    <a:gd name="T10" fmla="*/ 8 w 13"/>
                    <a:gd name="T11" fmla="*/ 10 h 10"/>
                    <a:gd name="T12" fmla="*/ 11 w 13"/>
                    <a:gd name="T13" fmla="*/ 10 h 10"/>
                    <a:gd name="T14" fmla="*/ 13 w 13"/>
                    <a:gd name="T15" fmla="*/ 10 h 10"/>
                    <a:gd name="T16" fmla="*/ 13 w 13"/>
                    <a:gd name="T17" fmla="*/ 8 h 10"/>
                    <a:gd name="T18" fmla="*/ 11 w 13"/>
                    <a:gd name="T19" fmla="*/ 5 h 10"/>
                    <a:gd name="T20" fmla="*/ 8 w 13"/>
                    <a:gd name="T21" fmla="*/ 2 h 10"/>
                    <a:gd name="T22" fmla="*/ 8 w 13"/>
                    <a:gd name="T23" fmla="*/ 2 h 10"/>
                    <a:gd name="T24" fmla="*/ 5 w 13"/>
                    <a:gd name="T25" fmla="*/ 0 h 10"/>
                    <a:gd name="T26" fmla="*/ 0 w 13"/>
                    <a:gd name="T27" fmla="*/ 2 h 10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3"/>
                    <a:gd name="T43" fmla="*/ 0 h 10"/>
                    <a:gd name="T44" fmla="*/ 13 w 13"/>
                    <a:gd name="T45" fmla="*/ 10 h 10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3" h="10">
                      <a:moveTo>
                        <a:pt x="0" y="2"/>
                      </a:move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0" y="10"/>
                      </a:lnTo>
                      <a:lnTo>
                        <a:pt x="8" y="10"/>
                      </a:lnTo>
                      <a:lnTo>
                        <a:pt x="11" y="10"/>
                      </a:lnTo>
                      <a:lnTo>
                        <a:pt x="13" y="10"/>
                      </a:lnTo>
                      <a:lnTo>
                        <a:pt x="13" y="8"/>
                      </a:lnTo>
                      <a:lnTo>
                        <a:pt x="11" y="5"/>
                      </a:lnTo>
                      <a:lnTo>
                        <a:pt x="8" y="2"/>
                      </a:lnTo>
                      <a:lnTo>
                        <a:pt x="5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02" name="Freeform 614"/>
                <p:cNvSpPr>
                  <a:spLocks/>
                </p:cNvSpPr>
                <p:nvPr/>
              </p:nvSpPr>
              <p:spPr bwMode="auto">
                <a:xfrm>
                  <a:off x="1886" y="2472"/>
                  <a:ext cx="8" cy="8"/>
                </a:xfrm>
                <a:custGeom>
                  <a:avLst/>
                  <a:gdLst>
                    <a:gd name="T0" fmla="*/ 8 w 8"/>
                    <a:gd name="T1" fmla="*/ 3 h 8"/>
                    <a:gd name="T2" fmla="*/ 8 w 8"/>
                    <a:gd name="T3" fmla="*/ 3 h 8"/>
                    <a:gd name="T4" fmla="*/ 8 w 8"/>
                    <a:gd name="T5" fmla="*/ 6 h 8"/>
                    <a:gd name="T6" fmla="*/ 8 w 8"/>
                    <a:gd name="T7" fmla="*/ 6 h 8"/>
                    <a:gd name="T8" fmla="*/ 6 w 8"/>
                    <a:gd name="T9" fmla="*/ 8 h 8"/>
                    <a:gd name="T10" fmla="*/ 3 w 8"/>
                    <a:gd name="T11" fmla="*/ 8 h 8"/>
                    <a:gd name="T12" fmla="*/ 3 w 8"/>
                    <a:gd name="T13" fmla="*/ 8 h 8"/>
                    <a:gd name="T14" fmla="*/ 0 w 8"/>
                    <a:gd name="T15" fmla="*/ 6 h 8"/>
                    <a:gd name="T16" fmla="*/ 0 w 8"/>
                    <a:gd name="T17" fmla="*/ 6 h 8"/>
                    <a:gd name="T18" fmla="*/ 0 w 8"/>
                    <a:gd name="T19" fmla="*/ 3 h 8"/>
                    <a:gd name="T20" fmla="*/ 3 w 8"/>
                    <a:gd name="T21" fmla="*/ 3 h 8"/>
                    <a:gd name="T22" fmla="*/ 3 w 8"/>
                    <a:gd name="T23" fmla="*/ 3 h 8"/>
                    <a:gd name="T24" fmla="*/ 6 w 8"/>
                    <a:gd name="T25" fmla="*/ 0 h 8"/>
                    <a:gd name="T26" fmla="*/ 8 w 8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8" y="3"/>
                      </a:moveTo>
                      <a:lnTo>
                        <a:pt x="8" y="3"/>
                      </a:lnTo>
                      <a:lnTo>
                        <a:pt x="8" y="6"/>
                      </a:lnTo>
                      <a:lnTo>
                        <a:pt x="6" y="8"/>
                      </a:lnTo>
                      <a:lnTo>
                        <a:pt x="3" y="8"/>
                      </a:lnTo>
                      <a:lnTo>
                        <a:pt x="0" y="6"/>
                      </a:lnTo>
                      <a:lnTo>
                        <a:pt x="0" y="3"/>
                      </a:lnTo>
                      <a:lnTo>
                        <a:pt x="3" y="3"/>
                      </a:lnTo>
                      <a:lnTo>
                        <a:pt x="6" y="0"/>
                      </a:lnTo>
                      <a:lnTo>
                        <a:pt x="8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03" name="Freeform 615"/>
                <p:cNvSpPr>
                  <a:spLocks/>
                </p:cNvSpPr>
                <p:nvPr/>
              </p:nvSpPr>
              <p:spPr bwMode="auto">
                <a:xfrm>
                  <a:off x="1892" y="2480"/>
                  <a:ext cx="8" cy="8"/>
                </a:xfrm>
                <a:custGeom>
                  <a:avLst/>
                  <a:gdLst>
                    <a:gd name="T0" fmla="*/ 8 w 8"/>
                    <a:gd name="T1" fmla="*/ 3 h 8"/>
                    <a:gd name="T2" fmla="*/ 8 w 8"/>
                    <a:gd name="T3" fmla="*/ 3 h 8"/>
                    <a:gd name="T4" fmla="*/ 8 w 8"/>
                    <a:gd name="T5" fmla="*/ 6 h 8"/>
                    <a:gd name="T6" fmla="*/ 8 w 8"/>
                    <a:gd name="T7" fmla="*/ 6 h 8"/>
                    <a:gd name="T8" fmla="*/ 5 w 8"/>
                    <a:gd name="T9" fmla="*/ 8 h 8"/>
                    <a:gd name="T10" fmla="*/ 2 w 8"/>
                    <a:gd name="T11" fmla="*/ 8 h 8"/>
                    <a:gd name="T12" fmla="*/ 2 w 8"/>
                    <a:gd name="T13" fmla="*/ 8 h 8"/>
                    <a:gd name="T14" fmla="*/ 0 w 8"/>
                    <a:gd name="T15" fmla="*/ 6 h 8"/>
                    <a:gd name="T16" fmla="*/ 0 w 8"/>
                    <a:gd name="T17" fmla="*/ 6 h 8"/>
                    <a:gd name="T18" fmla="*/ 0 w 8"/>
                    <a:gd name="T19" fmla="*/ 3 h 8"/>
                    <a:gd name="T20" fmla="*/ 0 w 8"/>
                    <a:gd name="T21" fmla="*/ 3 h 8"/>
                    <a:gd name="T22" fmla="*/ 2 w 8"/>
                    <a:gd name="T23" fmla="*/ 3 h 8"/>
                    <a:gd name="T24" fmla="*/ 5 w 8"/>
                    <a:gd name="T25" fmla="*/ 0 h 8"/>
                    <a:gd name="T26" fmla="*/ 8 w 8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8" y="3"/>
                      </a:moveTo>
                      <a:lnTo>
                        <a:pt x="8" y="3"/>
                      </a:lnTo>
                      <a:lnTo>
                        <a:pt x="8" y="6"/>
                      </a:lnTo>
                      <a:lnTo>
                        <a:pt x="5" y="8"/>
                      </a:lnTo>
                      <a:lnTo>
                        <a:pt x="2" y="8"/>
                      </a:lnTo>
                      <a:lnTo>
                        <a:pt x="0" y="6"/>
                      </a:lnTo>
                      <a:lnTo>
                        <a:pt x="0" y="3"/>
                      </a:lnTo>
                      <a:lnTo>
                        <a:pt x="2" y="3"/>
                      </a:lnTo>
                      <a:lnTo>
                        <a:pt x="5" y="0"/>
                      </a:lnTo>
                      <a:lnTo>
                        <a:pt x="8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04" name="Freeform 616"/>
                <p:cNvSpPr>
                  <a:spLocks/>
                </p:cNvSpPr>
                <p:nvPr/>
              </p:nvSpPr>
              <p:spPr bwMode="auto">
                <a:xfrm>
                  <a:off x="1897" y="2491"/>
                  <a:ext cx="8" cy="5"/>
                </a:xfrm>
                <a:custGeom>
                  <a:avLst/>
                  <a:gdLst>
                    <a:gd name="T0" fmla="*/ 8 w 8"/>
                    <a:gd name="T1" fmla="*/ 0 h 5"/>
                    <a:gd name="T2" fmla="*/ 8 w 8"/>
                    <a:gd name="T3" fmla="*/ 2 h 5"/>
                    <a:gd name="T4" fmla="*/ 8 w 8"/>
                    <a:gd name="T5" fmla="*/ 2 h 5"/>
                    <a:gd name="T6" fmla="*/ 8 w 8"/>
                    <a:gd name="T7" fmla="*/ 5 h 5"/>
                    <a:gd name="T8" fmla="*/ 8 w 8"/>
                    <a:gd name="T9" fmla="*/ 5 h 5"/>
                    <a:gd name="T10" fmla="*/ 5 w 8"/>
                    <a:gd name="T11" fmla="*/ 5 h 5"/>
                    <a:gd name="T12" fmla="*/ 3 w 8"/>
                    <a:gd name="T13" fmla="*/ 5 h 5"/>
                    <a:gd name="T14" fmla="*/ 3 w 8"/>
                    <a:gd name="T15" fmla="*/ 5 h 5"/>
                    <a:gd name="T16" fmla="*/ 0 w 8"/>
                    <a:gd name="T17" fmla="*/ 5 h 5"/>
                    <a:gd name="T18" fmla="*/ 0 w 8"/>
                    <a:gd name="T19" fmla="*/ 2 h 5"/>
                    <a:gd name="T20" fmla="*/ 0 w 8"/>
                    <a:gd name="T21" fmla="*/ 0 h 5"/>
                    <a:gd name="T22" fmla="*/ 0 w 8"/>
                    <a:gd name="T23" fmla="*/ 0 h 5"/>
                    <a:gd name="T24" fmla="*/ 3 w 8"/>
                    <a:gd name="T25" fmla="*/ 0 h 5"/>
                    <a:gd name="T26" fmla="*/ 5 w 8"/>
                    <a:gd name="T27" fmla="*/ 0 h 5"/>
                    <a:gd name="T28" fmla="*/ 8 w 8"/>
                    <a:gd name="T29" fmla="*/ 0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5"/>
                    <a:gd name="T47" fmla="*/ 8 w 8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5">
                      <a:moveTo>
                        <a:pt x="8" y="0"/>
                      </a:moveTo>
                      <a:lnTo>
                        <a:pt x="8" y="2"/>
                      </a:lnTo>
                      <a:lnTo>
                        <a:pt x="8" y="5"/>
                      </a:lnTo>
                      <a:lnTo>
                        <a:pt x="5" y="5"/>
                      </a:ln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3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05" name="Freeform 617"/>
                <p:cNvSpPr>
                  <a:spLocks/>
                </p:cNvSpPr>
                <p:nvPr/>
              </p:nvSpPr>
              <p:spPr bwMode="auto">
                <a:xfrm>
                  <a:off x="1902" y="2499"/>
                  <a:ext cx="8" cy="8"/>
                </a:xfrm>
                <a:custGeom>
                  <a:avLst/>
                  <a:gdLst>
                    <a:gd name="T0" fmla="*/ 8 w 8"/>
                    <a:gd name="T1" fmla="*/ 0 h 8"/>
                    <a:gd name="T2" fmla="*/ 8 w 8"/>
                    <a:gd name="T3" fmla="*/ 2 h 8"/>
                    <a:gd name="T4" fmla="*/ 8 w 8"/>
                    <a:gd name="T5" fmla="*/ 2 h 8"/>
                    <a:gd name="T6" fmla="*/ 8 w 8"/>
                    <a:gd name="T7" fmla="*/ 5 h 8"/>
                    <a:gd name="T8" fmla="*/ 8 w 8"/>
                    <a:gd name="T9" fmla="*/ 5 h 8"/>
                    <a:gd name="T10" fmla="*/ 5 w 8"/>
                    <a:gd name="T11" fmla="*/ 8 h 8"/>
                    <a:gd name="T12" fmla="*/ 3 w 8"/>
                    <a:gd name="T13" fmla="*/ 8 h 8"/>
                    <a:gd name="T14" fmla="*/ 3 w 8"/>
                    <a:gd name="T15" fmla="*/ 8 h 8"/>
                    <a:gd name="T16" fmla="*/ 0 w 8"/>
                    <a:gd name="T17" fmla="*/ 5 h 8"/>
                    <a:gd name="T18" fmla="*/ 0 w 8"/>
                    <a:gd name="T19" fmla="*/ 5 h 8"/>
                    <a:gd name="T20" fmla="*/ 0 w 8"/>
                    <a:gd name="T21" fmla="*/ 2 h 8"/>
                    <a:gd name="T22" fmla="*/ 3 w 8"/>
                    <a:gd name="T23" fmla="*/ 2 h 8"/>
                    <a:gd name="T24" fmla="*/ 3 w 8"/>
                    <a:gd name="T25" fmla="*/ 0 h 8"/>
                    <a:gd name="T26" fmla="*/ 5 w 8"/>
                    <a:gd name="T27" fmla="*/ 0 h 8"/>
                    <a:gd name="T28" fmla="*/ 8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8" y="0"/>
                      </a:moveTo>
                      <a:lnTo>
                        <a:pt x="8" y="2"/>
                      </a:lnTo>
                      <a:lnTo>
                        <a:pt x="8" y="5"/>
                      </a:lnTo>
                      <a:lnTo>
                        <a:pt x="5" y="8"/>
                      </a:lnTo>
                      <a:lnTo>
                        <a:pt x="3" y="8"/>
                      </a:lnTo>
                      <a:lnTo>
                        <a:pt x="0" y="5"/>
                      </a:lnTo>
                      <a:lnTo>
                        <a:pt x="0" y="2"/>
                      </a:lnTo>
                      <a:lnTo>
                        <a:pt x="3" y="2"/>
                      </a:lnTo>
                      <a:lnTo>
                        <a:pt x="3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06" name="Freeform 618"/>
                <p:cNvSpPr>
                  <a:spLocks/>
                </p:cNvSpPr>
                <p:nvPr/>
              </p:nvSpPr>
              <p:spPr bwMode="auto">
                <a:xfrm>
                  <a:off x="1910" y="2509"/>
                  <a:ext cx="8" cy="8"/>
                </a:xfrm>
                <a:custGeom>
                  <a:avLst/>
                  <a:gdLst>
                    <a:gd name="T0" fmla="*/ 5 w 8"/>
                    <a:gd name="T1" fmla="*/ 0 h 8"/>
                    <a:gd name="T2" fmla="*/ 8 w 8"/>
                    <a:gd name="T3" fmla="*/ 3 h 8"/>
                    <a:gd name="T4" fmla="*/ 8 w 8"/>
                    <a:gd name="T5" fmla="*/ 3 h 8"/>
                    <a:gd name="T6" fmla="*/ 8 w 8"/>
                    <a:gd name="T7" fmla="*/ 5 h 8"/>
                    <a:gd name="T8" fmla="*/ 8 w 8"/>
                    <a:gd name="T9" fmla="*/ 5 h 8"/>
                    <a:gd name="T10" fmla="*/ 5 w 8"/>
                    <a:gd name="T11" fmla="*/ 8 h 8"/>
                    <a:gd name="T12" fmla="*/ 3 w 8"/>
                    <a:gd name="T13" fmla="*/ 8 h 8"/>
                    <a:gd name="T14" fmla="*/ 0 w 8"/>
                    <a:gd name="T15" fmla="*/ 8 h 8"/>
                    <a:gd name="T16" fmla="*/ 0 w 8"/>
                    <a:gd name="T17" fmla="*/ 5 h 8"/>
                    <a:gd name="T18" fmla="*/ 0 w 8"/>
                    <a:gd name="T19" fmla="*/ 5 h 8"/>
                    <a:gd name="T20" fmla="*/ 0 w 8"/>
                    <a:gd name="T21" fmla="*/ 3 h 8"/>
                    <a:gd name="T22" fmla="*/ 0 w 8"/>
                    <a:gd name="T23" fmla="*/ 0 h 8"/>
                    <a:gd name="T24" fmla="*/ 0 w 8"/>
                    <a:gd name="T25" fmla="*/ 0 h 8"/>
                    <a:gd name="T26" fmla="*/ 3 w 8"/>
                    <a:gd name="T27" fmla="*/ 0 h 8"/>
                    <a:gd name="T28" fmla="*/ 5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5" y="0"/>
                      </a:moveTo>
                      <a:lnTo>
                        <a:pt x="8" y="3"/>
                      </a:lnTo>
                      <a:lnTo>
                        <a:pt x="8" y="5"/>
                      </a:lnTo>
                      <a:lnTo>
                        <a:pt x="5" y="8"/>
                      </a:lnTo>
                      <a:lnTo>
                        <a:pt x="3" y="8"/>
                      </a:lnTo>
                      <a:lnTo>
                        <a:pt x="0" y="8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0" y="0"/>
                      </a:lnTo>
                      <a:lnTo>
                        <a:pt x="3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07" name="Freeform 619"/>
                <p:cNvSpPr>
                  <a:spLocks/>
                </p:cNvSpPr>
                <p:nvPr/>
              </p:nvSpPr>
              <p:spPr bwMode="auto">
                <a:xfrm>
                  <a:off x="1873" y="2472"/>
                  <a:ext cx="8" cy="8"/>
                </a:xfrm>
                <a:custGeom>
                  <a:avLst/>
                  <a:gdLst>
                    <a:gd name="T0" fmla="*/ 8 w 8"/>
                    <a:gd name="T1" fmla="*/ 3 h 8"/>
                    <a:gd name="T2" fmla="*/ 8 w 8"/>
                    <a:gd name="T3" fmla="*/ 3 h 8"/>
                    <a:gd name="T4" fmla="*/ 8 w 8"/>
                    <a:gd name="T5" fmla="*/ 6 h 8"/>
                    <a:gd name="T6" fmla="*/ 8 w 8"/>
                    <a:gd name="T7" fmla="*/ 6 h 8"/>
                    <a:gd name="T8" fmla="*/ 6 w 8"/>
                    <a:gd name="T9" fmla="*/ 8 h 8"/>
                    <a:gd name="T10" fmla="*/ 3 w 8"/>
                    <a:gd name="T11" fmla="*/ 8 h 8"/>
                    <a:gd name="T12" fmla="*/ 3 w 8"/>
                    <a:gd name="T13" fmla="*/ 8 h 8"/>
                    <a:gd name="T14" fmla="*/ 0 w 8"/>
                    <a:gd name="T15" fmla="*/ 6 h 8"/>
                    <a:gd name="T16" fmla="*/ 3 w 8"/>
                    <a:gd name="T17" fmla="*/ 6 h 8"/>
                    <a:gd name="T18" fmla="*/ 3 w 8"/>
                    <a:gd name="T19" fmla="*/ 3 h 8"/>
                    <a:gd name="T20" fmla="*/ 3 w 8"/>
                    <a:gd name="T21" fmla="*/ 3 h 8"/>
                    <a:gd name="T22" fmla="*/ 6 w 8"/>
                    <a:gd name="T23" fmla="*/ 0 h 8"/>
                    <a:gd name="T24" fmla="*/ 8 w 8"/>
                    <a:gd name="T25" fmla="*/ 3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8"/>
                    <a:gd name="T40" fmla="*/ 0 h 8"/>
                    <a:gd name="T41" fmla="*/ 8 w 8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8" h="8">
                      <a:moveTo>
                        <a:pt x="8" y="3"/>
                      </a:moveTo>
                      <a:lnTo>
                        <a:pt x="8" y="3"/>
                      </a:lnTo>
                      <a:lnTo>
                        <a:pt x="8" y="6"/>
                      </a:lnTo>
                      <a:lnTo>
                        <a:pt x="6" y="8"/>
                      </a:lnTo>
                      <a:lnTo>
                        <a:pt x="3" y="8"/>
                      </a:lnTo>
                      <a:lnTo>
                        <a:pt x="0" y="6"/>
                      </a:lnTo>
                      <a:lnTo>
                        <a:pt x="3" y="6"/>
                      </a:lnTo>
                      <a:lnTo>
                        <a:pt x="3" y="3"/>
                      </a:lnTo>
                      <a:lnTo>
                        <a:pt x="6" y="0"/>
                      </a:lnTo>
                      <a:lnTo>
                        <a:pt x="8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08" name="Freeform 620"/>
                <p:cNvSpPr>
                  <a:spLocks/>
                </p:cNvSpPr>
                <p:nvPr/>
              </p:nvSpPr>
              <p:spPr bwMode="auto">
                <a:xfrm>
                  <a:off x="1879" y="2480"/>
                  <a:ext cx="7" cy="8"/>
                </a:xfrm>
                <a:custGeom>
                  <a:avLst/>
                  <a:gdLst>
                    <a:gd name="T0" fmla="*/ 7 w 7"/>
                    <a:gd name="T1" fmla="*/ 3 h 8"/>
                    <a:gd name="T2" fmla="*/ 7 w 7"/>
                    <a:gd name="T3" fmla="*/ 3 h 8"/>
                    <a:gd name="T4" fmla="*/ 7 w 7"/>
                    <a:gd name="T5" fmla="*/ 6 h 8"/>
                    <a:gd name="T6" fmla="*/ 7 w 7"/>
                    <a:gd name="T7" fmla="*/ 6 h 8"/>
                    <a:gd name="T8" fmla="*/ 5 w 7"/>
                    <a:gd name="T9" fmla="*/ 8 h 8"/>
                    <a:gd name="T10" fmla="*/ 2 w 7"/>
                    <a:gd name="T11" fmla="*/ 8 h 8"/>
                    <a:gd name="T12" fmla="*/ 2 w 7"/>
                    <a:gd name="T13" fmla="*/ 8 h 8"/>
                    <a:gd name="T14" fmla="*/ 0 w 7"/>
                    <a:gd name="T15" fmla="*/ 6 h 8"/>
                    <a:gd name="T16" fmla="*/ 0 w 7"/>
                    <a:gd name="T17" fmla="*/ 6 h 8"/>
                    <a:gd name="T18" fmla="*/ 2 w 7"/>
                    <a:gd name="T19" fmla="*/ 3 h 8"/>
                    <a:gd name="T20" fmla="*/ 2 w 7"/>
                    <a:gd name="T21" fmla="*/ 3 h 8"/>
                    <a:gd name="T22" fmla="*/ 5 w 7"/>
                    <a:gd name="T23" fmla="*/ 0 h 8"/>
                    <a:gd name="T24" fmla="*/ 7 w 7"/>
                    <a:gd name="T25" fmla="*/ 3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7"/>
                    <a:gd name="T40" fmla="*/ 0 h 8"/>
                    <a:gd name="T41" fmla="*/ 7 w 7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7" h="8">
                      <a:moveTo>
                        <a:pt x="7" y="3"/>
                      </a:moveTo>
                      <a:lnTo>
                        <a:pt x="7" y="3"/>
                      </a:lnTo>
                      <a:lnTo>
                        <a:pt x="7" y="6"/>
                      </a:lnTo>
                      <a:lnTo>
                        <a:pt x="5" y="8"/>
                      </a:lnTo>
                      <a:lnTo>
                        <a:pt x="2" y="8"/>
                      </a:lnTo>
                      <a:lnTo>
                        <a:pt x="0" y="6"/>
                      </a:lnTo>
                      <a:lnTo>
                        <a:pt x="2" y="3"/>
                      </a:lnTo>
                      <a:lnTo>
                        <a:pt x="5" y="0"/>
                      </a:lnTo>
                      <a:lnTo>
                        <a:pt x="7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09" name="Freeform 621"/>
                <p:cNvSpPr>
                  <a:spLocks/>
                </p:cNvSpPr>
                <p:nvPr/>
              </p:nvSpPr>
              <p:spPr bwMode="auto">
                <a:xfrm>
                  <a:off x="1884" y="2491"/>
                  <a:ext cx="8" cy="5"/>
                </a:xfrm>
                <a:custGeom>
                  <a:avLst/>
                  <a:gdLst>
                    <a:gd name="T0" fmla="*/ 8 w 8"/>
                    <a:gd name="T1" fmla="*/ 0 h 5"/>
                    <a:gd name="T2" fmla="*/ 8 w 8"/>
                    <a:gd name="T3" fmla="*/ 2 h 5"/>
                    <a:gd name="T4" fmla="*/ 8 w 8"/>
                    <a:gd name="T5" fmla="*/ 2 h 5"/>
                    <a:gd name="T6" fmla="*/ 8 w 8"/>
                    <a:gd name="T7" fmla="*/ 5 h 5"/>
                    <a:gd name="T8" fmla="*/ 8 w 8"/>
                    <a:gd name="T9" fmla="*/ 5 h 5"/>
                    <a:gd name="T10" fmla="*/ 5 w 8"/>
                    <a:gd name="T11" fmla="*/ 5 h 5"/>
                    <a:gd name="T12" fmla="*/ 2 w 8"/>
                    <a:gd name="T13" fmla="*/ 5 h 5"/>
                    <a:gd name="T14" fmla="*/ 2 w 8"/>
                    <a:gd name="T15" fmla="*/ 5 h 5"/>
                    <a:gd name="T16" fmla="*/ 0 w 8"/>
                    <a:gd name="T17" fmla="*/ 5 h 5"/>
                    <a:gd name="T18" fmla="*/ 0 w 8"/>
                    <a:gd name="T19" fmla="*/ 2 h 5"/>
                    <a:gd name="T20" fmla="*/ 0 w 8"/>
                    <a:gd name="T21" fmla="*/ 0 h 5"/>
                    <a:gd name="T22" fmla="*/ 2 w 8"/>
                    <a:gd name="T23" fmla="*/ 0 h 5"/>
                    <a:gd name="T24" fmla="*/ 2 w 8"/>
                    <a:gd name="T25" fmla="*/ 0 h 5"/>
                    <a:gd name="T26" fmla="*/ 5 w 8"/>
                    <a:gd name="T27" fmla="*/ 0 h 5"/>
                    <a:gd name="T28" fmla="*/ 8 w 8"/>
                    <a:gd name="T29" fmla="*/ 0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5"/>
                    <a:gd name="T47" fmla="*/ 8 w 8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5">
                      <a:moveTo>
                        <a:pt x="8" y="0"/>
                      </a:moveTo>
                      <a:lnTo>
                        <a:pt x="8" y="2"/>
                      </a:lnTo>
                      <a:lnTo>
                        <a:pt x="8" y="5"/>
                      </a:lnTo>
                      <a:lnTo>
                        <a:pt x="5" y="5"/>
                      </a:lnTo>
                      <a:lnTo>
                        <a:pt x="2" y="5"/>
                      </a:lnTo>
                      <a:lnTo>
                        <a:pt x="0" y="5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10" name="Freeform 622"/>
                <p:cNvSpPr>
                  <a:spLocks/>
                </p:cNvSpPr>
                <p:nvPr/>
              </p:nvSpPr>
              <p:spPr bwMode="auto">
                <a:xfrm>
                  <a:off x="1889" y="2499"/>
                  <a:ext cx="8" cy="8"/>
                </a:xfrm>
                <a:custGeom>
                  <a:avLst/>
                  <a:gdLst>
                    <a:gd name="T0" fmla="*/ 8 w 8"/>
                    <a:gd name="T1" fmla="*/ 0 h 8"/>
                    <a:gd name="T2" fmla="*/ 8 w 8"/>
                    <a:gd name="T3" fmla="*/ 2 h 8"/>
                    <a:gd name="T4" fmla="*/ 8 w 8"/>
                    <a:gd name="T5" fmla="*/ 5 h 8"/>
                    <a:gd name="T6" fmla="*/ 8 w 8"/>
                    <a:gd name="T7" fmla="*/ 5 h 8"/>
                    <a:gd name="T8" fmla="*/ 8 w 8"/>
                    <a:gd name="T9" fmla="*/ 5 h 8"/>
                    <a:gd name="T10" fmla="*/ 5 w 8"/>
                    <a:gd name="T11" fmla="*/ 8 h 8"/>
                    <a:gd name="T12" fmla="*/ 3 w 8"/>
                    <a:gd name="T13" fmla="*/ 8 h 8"/>
                    <a:gd name="T14" fmla="*/ 3 w 8"/>
                    <a:gd name="T15" fmla="*/ 8 h 8"/>
                    <a:gd name="T16" fmla="*/ 0 w 8"/>
                    <a:gd name="T17" fmla="*/ 8 h 8"/>
                    <a:gd name="T18" fmla="*/ 0 w 8"/>
                    <a:gd name="T19" fmla="*/ 5 h 8"/>
                    <a:gd name="T20" fmla="*/ 3 w 8"/>
                    <a:gd name="T21" fmla="*/ 2 h 8"/>
                    <a:gd name="T22" fmla="*/ 3 w 8"/>
                    <a:gd name="T23" fmla="*/ 2 h 8"/>
                    <a:gd name="T24" fmla="*/ 3 w 8"/>
                    <a:gd name="T25" fmla="*/ 0 h 8"/>
                    <a:gd name="T26" fmla="*/ 5 w 8"/>
                    <a:gd name="T27" fmla="*/ 0 h 8"/>
                    <a:gd name="T28" fmla="*/ 8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8" y="0"/>
                      </a:moveTo>
                      <a:lnTo>
                        <a:pt x="8" y="2"/>
                      </a:lnTo>
                      <a:lnTo>
                        <a:pt x="8" y="5"/>
                      </a:lnTo>
                      <a:lnTo>
                        <a:pt x="5" y="8"/>
                      </a:lnTo>
                      <a:lnTo>
                        <a:pt x="3" y="8"/>
                      </a:lnTo>
                      <a:lnTo>
                        <a:pt x="0" y="8"/>
                      </a:lnTo>
                      <a:lnTo>
                        <a:pt x="0" y="5"/>
                      </a:lnTo>
                      <a:lnTo>
                        <a:pt x="3" y="2"/>
                      </a:lnTo>
                      <a:lnTo>
                        <a:pt x="3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11" name="Freeform 623"/>
                <p:cNvSpPr>
                  <a:spLocks/>
                </p:cNvSpPr>
                <p:nvPr/>
              </p:nvSpPr>
              <p:spPr bwMode="auto">
                <a:xfrm>
                  <a:off x="1894" y="2509"/>
                  <a:ext cx="11" cy="8"/>
                </a:xfrm>
                <a:custGeom>
                  <a:avLst/>
                  <a:gdLst>
                    <a:gd name="T0" fmla="*/ 11 w 11"/>
                    <a:gd name="T1" fmla="*/ 0 h 8"/>
                    <a:gd name="T2" fmla="*/ 11 w 11"/>
                    <a:gd name="T3" fmla="*/ 3 h 8"/>
                    <a:gd name="T4" fmla="*/ 11 w 11"/>
                    <a:gd name="T5" fmla="*/ 3 h 8"/>
                    <a:gd name="T6" fmla="*/ 11 w 11"/>
                    <a:gd name="T7" fmla="*/ 5 h 8"/>
                    <a:gd name="T8" fmla="*/ 11 w 11"/>
                    <a:gd name="T9" fmla="*/ 5 h 8"/>
                    <a:gd name="T10" fmla="*/ 8 w 11"/>
                    <a:gd name="T11" fmla="*/ 8 h 8"/>
                    <a:gd name="T12" fmla="*/ 3 w 11"/>
                    <a:gd name="T13" fmla="*/ 8 h 8"/>
                    <a:gd name="T14" fmla="*/ 3 w 11"/>
                    <a:gd name="T15" fmla="*/ 8 h 8"/>
                    <a:gd name="T16" fmla="*/ 0 w 11"/>
                    <a:gd name="T17" fmla="*/ 8 h 8"/>
                    <a:gd name="T18" fmla="*/ 3 w 11"/>
                    <a:gd name="T19" fmla="*/ 5 h 8"/>
                    <a:gd name="T20" fmla="*/ 3 w 11"/>
                    <a:gd name="T21" fmla="*/ 3 h 8"/>
                    <a:gd name="T22" fmla="*/ 3 w 11"/>
                    <a:gd name="T23" fmla="*/ 3 h 8"/>
                    <a:gd name="T24" fmla="*/ 3 w 11"/>
                    <a:gd name="T25" fmla="*/ 0 h 8"/>
                    <a:gd name="T26" fmla="*/ 11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11" y="0"/>
                      </a:moveTo>
                      <a:lnTo>
                        <a:pt x="11" y="3"/>
                      </a:lnTo>
                      <a:lnTo>
                        <a:pt x="11" y="5"/>
                      </a:lnTo>
                      <a:lnTo>
                        <a:pt x="8" y="8"/>
                      </a:lnTo>
                      <a:lnTo>
                        <a:pt x="3" y="8"/>
                      </a:lnTo>
                      <a:lnTo>
                        <a:pt x="0" y="8"/>
                      </a:lnTo>
                      <a:lnTo>
                        <a:pt x="3" y="5"/>
                      </a:lnTo>
                      <a:lnTo>
                        <a:pt x="3" y="3"/>
                      </a:lnTo>
                      <a:lnTo>
                        <a:pt x="3" y="0"/>
                      </a:lnTo>
                      <a:lnTo>
                        <a:pt x="11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12" name="Freeform 624"/>
                <p:cNvSpPr>
                  <a:spLocks/>
                </p:cNvSpPr>
                <p:nvPr/>
              </p:nvSpPr>
              <p:spPr bwMode="auto">
                <a:xfrm>
                  <a:off x="1863" y="2472"/>
                  <a:ext cx="8" cy="8"/>
                </a:xfrm>
                <a:custGeom>
                  <a:avLst/>
                  <a:gdLst>
                    <a:gd name="T0" fmla="*/ 8 w 8"/>
                    <a:gd name="T1" fmla="*/ 3 h 8"/>
                    <a:gd name="T2" fmla="*/ 8 w 8"/>
                    <a:gd name="T3" fmla="*/ 3 h 8"/>
                    <a:gd name="T4" fmla="*/ 8 w 8"/>
                    <a:gd name="T5" fmla="*/ 6 h 8"/>
                    <a:gd name="T6" fmla="*/ 8 w 8"/>
                    <a:gd name="T7" fmla="*/ 6 h 8"/>
                    <a:gd name="T8" fmla="*/ 5 w 8"/>
                    <a:gd name="T9" fmla="*/ 8 h 8"/>
                    <a:gd name="T10" fmla="*/ 3 w 8"/>
                    <a:gd name="T11" fmla="*/ 8 h 8"/>
                    <a:gd name="T12" fmla="*/ 0 w 8"/>
                    <a:gd name="T13" fmla="*/ 8 h 8"/>
                    <a:gd name="T14" fmla="*/ 0 w 8"/>
                    <a:gd name="T15" fmla="*/ 6 h 8"/>
                    <a:gd name="T16" fmla="*/ 0 w 8"/>
                    <a:gd name="T17" fmla="*/ 6 h 8"/>
                    <a:gd name="T18" fmla="*/ 0 w 8"/>
                    <a:gd name="T19" fmla="*/ 3 h 8"/>
                    <a:gd name="T20" fmla="*/ 0 w 8"/>
                    <a:gd name="T21" fmla="*/ 3 h 8"/>
                    <a:gd name="T22" fmla="*/ 3 w 8"/>
                    <a:gd name="T23" fmla="*/ 3 h 8"/>
                    <a:gd name="T24" fmla="*/ 5 w 8"/>
                    <a:gd name="T25" fmla="*/ 0 h 8"/>
                    <a:gd name="T26" fmla="*/ 8 w 8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8" y="3"/>
                      </a:moveTo>
                      <a:lnTo>
                        <a:pt x="8" y="3"/>
                      </a:lnTo>
                      <a:lnTo>
                        <a:pt x="8" y="6"/>
                      </a:lnTo>
                      <a:lnTo>
                        <a:pt x="5" y="8"/>
                      </a:lnTo>
                      <a:lnTo>
                        <a:pt x="3" y="8"/>
                      </a:lnTo>
                      <a:lnTo>
                        <a:pt x="0" y="8"/>
                      </a:lnTo>
                      <a:lnTo>
                        <a:pt x="0" y="6"/>
                      </a:lnTo>
                      <a:lnTo>
                        <a:pt x="0" y="3"/>
                      </a:lnTo>
                      <a:lnTo>
                        <a:pt x="3" y="3"/>
                      </a:lnTo>
                      <a:lnTo>
                        <a:pt x="5" y="0"/>
                      </a:lnTo>
                      <a:lnTo>
                        <a:pt x="8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13" name="Freeform 625"/>
                <p:cNvSpPr>
                  <a:spLocks/>
                </p:cNvSpPr>
                <p:nvPr/>
              </p:nvSpPr>
              <p:spPr bwMode="auto">
                <a:xfrm>
                  <a:off x="1866" y="2480"/>
                  <a:ext cx="10" cy="8"/>
                </a:xfrm>
                <a:custGeom>
                  <a:avLst/>
                  <a:gdLst>
                    <a:gd name="T0" fmla="*/ 10 w 10"/>
                    <a:gd name="T1" fmla="*/ 3 h 8"/>
                    <a:gd name="T2" fmla="*/ 10 w 10"/>
                    <a:gd name="T3" fmla="*/ 3 h 8"/>
                    <a:gd name="T4" fmla="*/ 10 w 10"/>
                    <a:gd name="T5" fmla="*/ 6 h 8"/>
                    <a:gd name="T6" fmla="*/ 10 w 10"/>
                    <a:gd name="T7" fmla="*/ 6 h 8"/>
                    <a:gd name="T8" fmla="*/ 7 w 10"/>
                    <a:gd name="T9" fmla="*/ 6 h 8"/>
                    <a:gd name="T10" fmla="*/ 5 w 10"/>
                    <a:gd name="T11" fmla="*/ 8 h 8"/>
                    <a:gd name="T12" fmla="*/ 2 w 10"/>
                    <a:gd name="T13" fmla="*/ 8 h 8"/>
                    <a:gd name="T14" fmla="*/ 2 w 10"/>
                    <a:gd name="T15" fmla="*/ 8 h 8"/>
                    <a:gd name="T16" fmla="*/ 0 w 10"/>
                    <a:gd name="T17" fmla="*/ 6 h 8"/>
                    <a:gd name="T18" fmla="*/ 2 w 10"/>
                    <a:gd name="T19" fmla="*/ 6 h 8"/>
                    <a:gd name="T20" fmla="*/ 2 w 10"/>
                    <a:gd name="T21" fmla="*/ 3 h 8"/>
                    <a:gd name="T22" fmla="*/ 2 w 10"/>
                    <a:gd name="T23" fmla="*/ 3 h 8"/>
                    <a:gd name="T24" fmla="*/ 7 w 10"/>
                    <a:gd name="T25" fmla="*/ 0 h 8"/>
                    <a:gd name="T26" fmla="*/ 10 w 10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10" y="3"/>
                      </a:moveTo>
                      <a:lnTo>
                        <a:pt x="10" y="3"/>
                      </a:lnTo>
                      <a:lnTo>
                        <a:pt x="10" y="6"/>
                      </a:lnTo>
                      <a:lnTo>
                        <a:pt x="7" y="6"/>
                      </a:lnTo>
                      <a:lnTo>
                        <a:pt x="5" y="8"/>
                      </a:lnTo>
                      <a:lnTo>
                        <a:pt x="2" y="8"/>
                      </a:lnTo>
                      <a:lnTo>
                        <a:pt x="0" y="6"/>
                      </a:lnTo>
                      <a:lnTo>
                        <a:pt x="2" y="6"/>
                      </a:lnTo>
                      <a:lnTo>
                        <a:pt x="2" y="3"/>
                      </a:lnTo>
                      <a:lnTo>
                        <a:pt x="7" y="0"/>
                      </a:lnTo>
                      <a:lnTo>
                        <a:pt x="10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14" name="Freeform 626"/>
                <p:cNvSpPr>
                  <a:spLocks/>
                </p:cNvSpPr>
                <p:nvPr/>
              </p:nvSpPr>
              <p:spPr bwMode="auto">
                <a:xfrm>
                  <a:off x="1871" y="2491"/>
                  <a:ext cx="8" cy="5"/>
                </a:xfrm>
                <a:custGeom>
                  <a:avLst/>
                  <a:gdLst>
                    <a:gd name="T0" fmla="*/ 8 w 8"/>
                    <a:gd name="T1" fmla="*/ 0 h 5"/>
                    <a:gd name="T2" fmla="*/ 8 w 8"/>
                    <a:gd name="T3" fmla="*/ 2 h 5"/>
                    <a:gd name="T4" fmla="*/ 8 w 8"/>
                    <a:gd name="T5" fmla="*/ 2 h 5"/>
                    <a:gd name="T6" fmla="*/ 8 w 8"/>
                    <a:gd name="T7" fmla="*/ 5 h 5"/>
                    <a:gd name="T8" fmla="*/ 8 w 8"/>
                    <a:gd name="T9" fmla="*/ 5 h 5"/>
                    <a:gd name="T10" fmla="*/ 5 w 8"/>
                    <a:gd name="T11" fmla="*/ 5 h 5"/>
                    <a:gd name="T12" fmla="*/ 2 w 8"/>
                    <a:gd name="T13" fmla="*/ 5 h 5"/>
                    <a:gd name="T14" fmla="*/ 2 w 8"/>
                    <a:gd name="T15" fmla="*/ 5 h 5"/>
                    <a:gd name="T16" fmla="*/ 0 w 8"/>
                    <a:gd name="T17" fmla="*/ 5 h 5"/>
                    <a:gd name="T18" fmla="*/ 0 w 8"/>
                    <a:gd name="T19" fmla="*/ 5 h 5"/>
                    <a:gd name="T20" fmla="*/ 2 w 8"/>
                    <a:gd name="T21" fmla="*/ 2 h 5"/>
                    <a:gd name="T22" fmla="*/ 2 w 8"/>
                    <a:gd name="T23" fmla="*/ 0 h 5"/>
                    <a:gd name="T24" fmla="*/ 2 w 8"/>
                    <a:gd name="T25" fmla="*/ 0 h 5"/>
                    <a:gd name="T26" fmla="*/ 5 w 8"/>
                    <a:gd name="T27" fmla="*/ 0 h 5"/>
                    <a:gd name="T28" fmla="*/ 8 w 8"/>
                    <a:gd name="T29" fmla="*/ 0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5"/>
                    <a:gd name="T47" fmla="*/ 8 w 8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5">
                      <a:moveTo>
                        <a:pt x="8" y="0"/>
                      </a:moveTo>
                      <a:lnTo>
                        <a:pt x="8" y="2"/>
                      </a:lnTo>
                      <a:lnTo>
                        <a:pt x="8" y="5"/>
                      </a:lnTo>
                      <a:lnTo>
                        <a:pt x="5" y="5"/>
                      </a:lnTo>
                      <a:lnTo>
                        <a:pt x="2" y="5"/>
                      </a:lnTo>
                      <a:lnTo>
                        <a:pt x="0" y="5"/>
                      </a:lnTo>
                      <a:lnTo>
                        <a:pt x="2" y="2"/>
                      </a:lnTo>
                      <a:lnTo>
                        <a:pt x="2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15" name="Freeform 627"/>
                <p:cNvSpPr>
                  <a:spLocks/>
                </p:cNvSpPr>
                <p:nvPr/>
              </p:nvSpPr>
              <p:spPr bwMode="auto">
                <a:xfrm>
                  <a:off x="1876" y="2499"/>
                  <a:ext cx="8" cy="8"/>
                </a:xfrm>
                <a:custGeom>
                  <a:avLst/>
                  <a:gdLst>
                    <a:gd name="T0" fmla="*/ 8 w 8"/>
                    <a:gd name="T1" fmla="*/ 0 h 8"/>
                    <a:gd name="T2" fmla="*/ 8 w 8"/>
                    <a:gd name="T3" fmla="*/ 2 h 8"/>
                    <a:gd name="T4" fmla="*/ 8 w 8"/>
                    <a:gd name="T5" fmla="*/ 5 h 8"/>
                    <a:gd name="T6" fmla="*/ 8 w 8"/>
                    <a:gd name="T7" fmla="*/ 5 h 8"/>
                    <a:gd name="T8" fmla="*/ 8 w 8"/>
                    <a:gd name="T9" fmla="*/ 8 h 8"/>
                    <a:gd name="T10" fmla="*/ 5 w 8"/>
                    <a:gd name="T11" fmla="*/ 8 h 8"/>
                    <a:gd name="T12" fmla="*/ 3 w 8"/>
                    <a:gd name="T13" fmla="*/ 8 h 8"/>
                    <a:gd name="T14" fmla="*/ 3 w 8"/>
                    <a:gd name="T15" fmla="*/ 8 h 8"/>
                    <a:gd name="T16" fmla="*/ 0 w 8"/>
                    <a:gd name="T17" fmla="*/ 8 h 8"/>
                    <a:gd name="T18" fmla="*/ 0 w 8"/>
                    <a:gd name="T19" fmla="*/ 5 h 8"/>
                    <a:gd name="T20" fmla="*/ 0 w 8"/>
                    <a:gd name="T21" fmla="*/ 2 h 8"/>
                    <a:gd name="T22" fmla="*/ 3 w 8"/>
                    <a:gd name="T23" fmla="*/ 2 h 8"/>
                    <a:gd name="T24" fmla="*/ 3 w 8"/>
                    <a:gd name="T25" fmla="*/ 0 h 8"/>
                    <a:gd name="T26" fmla="*/ 5 w 8"/>
                    <a:gd name="T27" fmla="*/ 0 h 8"/>
                    <a:gd name="T28" fmla="*/ 8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8" y="0"/>
                      </a:moveTo>
                      <a:lnTo>
                        <a:pt x="8" y="2"/>
                      </a:lnTo>
                      <a:lnTo>
                        <a:pt x="8" y="5"/>
                      </a:lnTo>
                      <a:lnTo>
                        <a:pt x="8" y="8"/>
                      </a:lnTo>
                      <a:lnTo>
                        <a:pt x="5" y="8"/>
                      </a:lnTo>
                      <a:lnTo>
                        <a:pt x="3" y="8"/>
                      </a:lnTo>
                      <a:lnTo>
                        <a:pt x="0" y="8"/>
                      </a:lnTo>
                      <a:lnTo>
                        <a:pt x="0" y="5"/>
                      </a:lnTo>
                      <a:lnTo>
                        <a:pt x="0" y="2"/>
                      </a:lnTo>
                      <a:lnTo>
                        <a:pt x="3" y="2"/>
                      </a:lnTo>
                      <a:lnTo>
                        <a:pt x="3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16" name="Freeform 628"/>
                <p:cNvSpPr>
                  <a:spLocks/>
                </p:cNvSpPr>
                <p:nvPr/>
              </p:nvSpPr>
              <p:spPr bwMode="auto">
                <a:xfrm>
                  <a:off x="1881" y="2509"/>
                  <a:ext cx="11" cy="8"/>
                </a:xfrm>
                <a:custGeom>
                  <a:avLst/>
                  <a:gdLst>
                    <a:gd name="T0" fmla="*/ 8 w 11"/>
                    <a:gd name="T1" fmla="*/ 0 h 8"/>
                    <a:gd name="T2" fmla="*/ 11 w 11"/>
                    <a:gd name="T3" fmla="*/ 3 h 8"/>
                    <a:gd name="T4" fmla="*/ 11 w 11"/>
                    <a:gd name="T5" fmla="*/ 5 h 8"/>
                    <a:gd name="T6" fmla="*/ 11 w 11"/>
                    <a:gd name="T7" fmla="*/ 5 h 8"/>
                    <a:gd name="T8" fmla="*/ 8 w 11"/>
                    <a:gd name="T9" fmla="*/ 8 h 8"/>
                    <a:gd name="T10" fmla="*/ 5 w 11"/>
                    <a:gd name="T11" fmla="*/ 8 h 8"/>
                    <a:gd name="T12" fmla="*/ 3 w 11"/>
                    <a:gd name="T13" fmla="*/ 8 h 8"/>
                    <a:gd name="T14" fmla="*/ 3 w 11"/>
                    <a:gd name="T15" fmla="*/ 8 h 8"/>
                    <a:gd name="T16" fmla="*/ 0 w 11"/>
                    <a:gd name="T17" fmla="*/ 8 h 8"/>
                    <a:gd name="T18" fmla="*/ 0 w 11"/>
                    <a:gd name="T19" fmla="*/ 5 h 8"/>
                    <a:gd name="T20" fmla="*/ 0 w 11"/>
                    <a:gd name="T21" fmla="*/ 3 h 8"/>
                    <a:gd name="T22" fmla="*/ 3 w 11"/>
                    <a:gd name="T23" fmla="*/ 3 h 8"/>
                    <a:gd name="T24" fmla="*/ 3 w 11"/>
                    <a:gd name="T25" fmla="*/ 0 h 8"/>
                    <a:gd name="T26" fmla="*/ 5 w 11"/>
                    <a:gd name="T27" fmla="*/ 0 h 8"/>
                    <a:gd name="T28" fmla="*/ 8 w 11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8"/>
                    <a:gd name="T47" fmla="*/ 11 w 11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8">
                      <a:moveTo>
                        <a:pt x="8" y="0"/>
                      </a:moveTo>
                      <a:lnTo>
                        <a:pt x="11" y="3"/>
                      </a:lnTo>
                      <a:lnTo>
                        <a:pt x="11" y="5"/>
                      </a:lnTo>
                      <a:lnTo>
                        <a:pt x="8" y="8"/>
                      </a:lnTo>
                      <a:lnTo>
                        <a:pt x="5" y="8"/>
                      </a:lnTo>
                      <a:lnTo>
                        <a:pt x="3" y="8"/>
                      </a:lnTo>
                      <a:lnTo>
                        <a:pt x="0" y="8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3" y="3"/>
                      </a:lnTo>
                      <a:lnTo>
                        <a:pt x="3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17" name="Freeform 629"/>
                <p:cNvSpPr>
                  <a:spLocks/>
                </p:cNvSpPr>
                <p:nvPr/>
              </p:nvSpPr>
              <p:spPr bwMode="auto">
                <a:xfrm>
                  <a:off x="1947" y="2431"/>
                  <a:ext cx="75" cy="83"/>
                </a:xfrm>
                <a:custGeom>
                  <a:avLst/>
                  <a:gdLst>
                    <a:gd name="T0" fmla="*/ 41 w 75"/>
                    <a:gd name="T1" fmla="*/ 0 h 83"/>
                    <a:gd name="T2" fmla="*/ 36 w 75"/>
                    <a:gd name="T3" fmla="*/ 0 h 83"/>
                    <a:gd name="T4" fmla="*/ 28 w 75"/>
                    <a:gd name="T5" fmla="*/ 0 h 83"/>
                    <a:gd name="T6" fmla="*/ 21 w 75"/>
                    <a:gd name="T7" fmla="*/ 2 h 83"/>
                    <a:gd name="T8" fmla="*/ 13 w 75"/>
                    <a:gd name="T9" fmla="*/ 7 h 83"/>
                    <a:gd name="T10" fmla="*/ 10 w 75"/>
                    <a:gd name="T11" fmla="*/ 13 h 83"/>
                    <a:gd name="T12" fmla="*/ 5 w 75"/>
                    <a:gd name="T13" fmla="*/ 21 h 83"/>
                    <a:gd name="T14" fmla="*/ 0 w 75"/>
                    <a:gd name="T15" fmla="*/ 34 h 83"/>
                    <a:gd name="T16" fmla="*/ 0 w 75"/>
                    <a:gd name="T17" fmla="*/ 49 h 83"/>
                    <a:gd name="T18" fmla="*/ 0 w 75"/>
                    <a:gd name="T19" fmla="*/ 55 h 83"/>
                    <a:gd name="T20" fmla="*/ 2 w 75"/>
                    <a:gd name="T21" fmla="*/ 62 h 83"/>
                    <a:gd name="T22" fmla="*/ 7 w 75"/>
                    <a:gd name="T23" fmla="*/ 73 h 83"/>
                    <a:gd name="T24" fmla="*/ 18 w 75"/>
                    <a:gd name="T25" fmla="*/ 81 h 83"/>
                    <a:gd name="T26" fmla="*/ 28 w 75"/>
                    <a:gd name="T27" fmla="*/ 83 h 83"/>
                    <a:gd name="T28" fmla="*/ 39 w 75"/>
                    <a:gd name="T29" fmla="*/ 81 h 83"/>
                    <a:gd name="T30" fmla="*/ 49 w 75"/>
                    <a:gd name="T31" fmla="*/ 73 h 83"/>
                    <a:gd name="T32" fmla="*/ 60 w 75"/>
                    <a:gd name="T33" fmla="*/ 62 h 83"/>
                    <a:gd name="T34" fmla="*/ 70 w 75"/>
                    <a:gd name="T35" fmla="*/ 49 h 83"/>
                    <a:gd name="T36" fmla="*/ 75 w 75"/>
                    <a:gd name="T37" fmla="*/ 34 h 83"/>
                    <a:gd name="T38" fmla="*/ 73 w 75"/>
                    <a:gd name="T39" fmla="*/ 21 h 83"/>
                    <a:gd name="T40" fmla="*/ 68 w 75"/>
                    <a:gd name="T41" fmla="*/ 7 h 83"/>
                    <a:gd name="T42" fmla="*/ 55 w 75"/>
                    <a:gd name="T43" fmla="*/ 2 h 83"/>
                    <a:gd name="T44" fmla="*/ 41 w 75"/>
                    <a:gd name="T45" fmla="*/ 0 h 83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75"/>
                    <a:gd name="T70" fmla="*/ 0 h 83"/>
                    <a:gd name="T71" fmla="*/ 75 w 75"/>
                    <a:gd name="T72" fmla="*/ 83 h 83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75" h="83">
                      <a:moveTo>
                        <a:pt x="41" y="0"/>
                      </a:moveTo>
                      <a:lnTo>
                        <a:pt x="36" y="0"/>
                      </a:lnTo>
                      <a:lnTo>
                        <a:pt x="28" y="0"/>
                      </a:lnTo>
                      <a:lnTo>
                        <a:pt x="21" y="2"/>
                      </a:lnTo>
                      <a:lnTo>
                        <a:pt x="13" y="7"/>
                      </a:lnTo>
                      <a:lnTo>
                        <a:pt x="10" y="13"/>
                      </a:lnTo>
                      <a:lnTo>
                        <a:pt x="5" y="21"/>
                      </a:lnTo>
                      <a:lnTo>
                        <a:pt x="0" y="34"/>
                      </a:lnTo>
                      <a:lnTo>
                        <a:pt x="0" y="49"/>
                      </a:lnTo>
                      <a:lnTo>
                        <a:pt x="0" y="55"/>
                      </a:lnTo>
                      <a:lnTo>
                        <a:pt x="2" y="62"/>
                      </a:lnTo>
                      <a:lnTo>
                        <a:pt x="7" y="73"/>
                      </a:lnTo>
                      <a:lnTo>
                        <a:pt x="18" y="81"/>
                      </a:lnTo>
                      <a:lnTo>
                        <a:pt x="28" y="83"/>
                      </a:lnTo>
                      <a:lnTo>
                        <a:pt x="39" y="81"/>
                      </a:lnTo>
                      <a:lnTo>
                        <a:pt x="49" y="73"/>
                      </a:lnTo>
                      <a:lnTo>
                        <a:pt x="60" y="62"/>
                      </a:lnTo>
                      <a:lnTo>
                        <a:pt x="70" y="49"/>
                      </a:lnTo>
                      <a:lnTo>
                        <a:pt x="75" y="34"/>
                      </a:lnTo>
                      <a:lnTo>
                        <a:pt x="73" y="21"/>
                      </a:lnTo>
                      <a:lnTo>
                        <a:pt x="68" y="7"/>
                      </a:lnTo>
                      <a:lnTo>
                        <a:pt x="55" y="2"/>
                      </a:lnTo>
                      <a:lnTo>
                        <a:pt x="41" y="0"/>
                      </a:lnTo>
                      <a:close/>
                    </a:path>
                  </a:pathLst>
                </a:custGeom>
                <a:solidFill>
                  <a:srgbClr val="92ADB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18" name="Freeform 630"/>
                <p:cNvSpPr>
                  <a:spLocks/>
                </p:cNvSpPr>
                <p:nvPr/>
              </p:nvSpPr>
              <p:spPr bwMode="auto">
                <a:xfrm>
                  <a:off x="1960" y="2428"/>
                  <a:ext cx="28" cy="10"/>
                </a:xfrm>
                <a:custGeom>
                  <a:avLst/>
                  <a:gdLst>
                    <a:gd name="T0" fmla="*/ 2 w 28"/>
                    <a:gd name="T1" fmla="*/ 10 h 10"/>
                    <a:gd name="T2" fmla="*/ 2 w 28"/>
                    <a:gd name="T3" fmla="*/ 10 h 10"/>
                    <a:gd name="T4" fmla="*/ 5 w 28"/>
                    <a:gd name="T5" fmla="*/ 8 h 10"/>
                    <a:gd name="T6" fmla="*/ 8 w 28"/>
                    <a:gd name="T7" fmla="*/ 5 h 10"/>
                    <a:gd name="T8" fmla="*/ 10 w 28"/>
                    <a:gd name="T9" fmla="*/ 5 h 10"/>
                    <a:gd name="T10" fmla="*/ 15 w 28"/>
                    <a:gd name="T11" fmla="*/ 5 h 10"/>
                    <a:gd name="T12" fmla="*/ 18 w 28"/>
                    <a:gd name="T13" fmla="*/ 5 h 10"/>
                    <a:gd name="T14" fmla="*/ 23 w 28"/>
                    <a:gd name="T15" fmla="*/ 3 h 10"/>
                    <a:gd name="T16" fmla="*/ 26 w 28"/>
                    <a:gd name="T17" fmla="*/ 5 h 10"/>
                    <a:gd name="T18" fmla="*/ 28 w 28"/>
                    <a:gd name="T19" fmla="*/ 5 h 10"/>
                    <a:gd name="T20" fmla="*/ 28 w 28"/>
                    <a:gd name="T21" fmla="*/ 0 h 10"/>
                    <a:gd name="T22" fmla="*/ 26 w 28"/>
                    <a:gd name="T23" fmla="*/ 0 h 10"/>
                    <a:gd name="T24" fmla="*/ 23 w 28"/>
                    <a:gd name="T25" fmla="*/ 0 h 10"/>
                    <a:gd name="T26" fmla="*/ 18 w 28"/>
                    <a:gd name="T27" fmla="*/ 0 h 10"/>
                    <a:gd name="T28" fmla="*/ 15 w 28"/>
                    <a:gd name="T29" fmla="*/ 0 h 10"/>
                    <a:gd name="T30" fmla="*/ 10 w 28"/>
                    <a:gd name="T31" fmla="*/ 3 h 10"/>
                    <a:gd name="T32" fmla="*/ 5 w 28"/>
                    <a:gd name="T33" fmla="*/ 3 h 10"/>
                    <a:gd name="T34" fmla="*/ 2 w 28"/>
                    <a:gd name="T35" fmla="*/ 5 h 10"/>
                    <a:gd name="T36" fmla="*/ 0 w 28"/>
                    <a:gd name="T37" fmla="*/ 8 h 10"/>
                    <a:gd name="T38" fmla="*/ 0 w 28"/>
                    <a:gd name="T39" fmla="*/ 8 h 10"/>
                    <a:gd name="T40" fmla="*/ 2 w 28"/>
                    <a:gd name="T41" fmla="*/ 10 h 1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8"/>
                    <a:gd name="T64" fmla="*/ 0 h 10"/>
                    <a:gd name="T65" fmla="*/ 28 w 28"/>
                    <a:gd name="T66" fmla="*/ 10 h 1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8" h="10">
                      <a:moveTo>
                        <a:pt x="2" y="10"/>
                      </a:moveTo>
                      <a:lnTo>
                        <a:pt x="2" y="10"/>
                      </a:lnTo>
                      <a:lnTo>
                        <a:pt x="5" y="8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15" y="5"/>
                      </a:lnTo>
                      <a:lnTo>
                        <a:pt x="18" y="5"/>
                      </a:lnTo>
                      <a:lnTo>
                        <a:pt x="23" y="3"/>
                      </a:lnTo>
                      <a:lnTo>
                        <a:pt x="26" y="5"/>
                      </a:lnTo>
                      <a:lnTo>
                        <a:pt x="28" y="5"/>
                      </a:lnTo>
                      <a:lnTo>
                        <a:pt x="28" y="0"/>
                      </a:lnTo>
                      <a:lnTo>
                        <a:pt x="26" y="0"/>
                      </a:lnTo>
                      <a:lnTo>
                        <a:pt x="23" y="0"/>
                      </a:lnTo>
                      <a:lnTo>
                        <a:pt x="18" y="0"/>
                      </a:lnTo>
                      <a:lnTo>
                        <a:pt x="15" y="0"/>
                      </a:lnTo>
                      <a:lnTo>
                        <a:pt x="10" y="3"/>
                      </a:lnTo>
                      <a:lnTo>
                        <a:pt x="5" y="3"/>
                      </a:lnTo>
                      <a:lnTo>
                        <a:pt x="2" y="5"/>
                      </a:lnTo>
                      <a:lnTo>
                        <a:pt x="0" y="8"/>
                      </a:lnTo>
                      <a:lnTo>
                        <a:pt x="2" y="1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19" name="Freeform 631"/>
                <p:cNvSpPr>
                  <a:spLocks/>
                </p:cNvSpPr>
                <p:nvPr/>
              </p:nvSpPr>
              <p:spPr bwMode="auto">
                <a:xfrm>
                  <a:off x="1947" y="2436"/>
                  <a:ext cx="15" cy="29"/>
                </a:xfrm>
                <a:custGeom>
                  <a:avLst/>
                  <a:gdLst>
                    <a:gd name="T0" fmla="*/ 2 w 15"/>
                    <a:gd name="T1" fmla="*/ 29 h 29"/>
                    <a:gd name="T2" fmla="*/ 2 w 15"/>
                    <a:gd name="T3" fmla="*/ 29 h 29"/>
                    <a:gd name="T4" fmla="*/ 2 w 15"/>
                    <a:gd name="T5" fmla="*/ 26 h 29"/>
                    <a:gd name="T6" fmla="*/ 5 w 15"/>
                    <a:gd name="T7" fmla="*/ 23 h 29"/>
                    <a:gd name="T8" fmla="*/ 5 w 15"/>
                    <a:gd name="T9" fmla="*/ 18 h 29"/>
                    <a:gd name="T10" fmla="*/ 7 w 15"/>
                    <a:gd name="T11" fmla="*/ 16 h 29"/>
                    <a:gd name="T12" fmla="*/ 7 w 15"/>
                    <a:gd name="T13" fmla="*/ 10 h 29"/>
                    <a:gd name="T14" fmla="*/ 10 w 15"/>
                    <a:gd name="T15" fmla="*/ 8 h 29"/>
                    <a:gd name="T16" fmla="*/ 13 w 15"/>
                    <a:gd name="T17" fmla="*/ 5 h 29"/>
                    <a:gd name="T18" fmla="*/ 15 w 15"/>
                    <a:gd name="T19" fmla="*/ 2 h 29"/>
                    <a:gd name="T20" fmla="*/ 13 w 15"/>
                    <a:gd name="T21" fmla="*/ 0 h 29"/>
                    <a:gd name="T22" fmla="*/ 10 w 15"/>
                    <a:gd name="T23" fmla="*/ 2 h 29"/>
                    <a:gd name="T24" fmla="*/ 7 w 15"/>
                    <a:gd name="T25" fmla="*/ 5 h 29"/>
                    <a:gd name="T26" fmla="*/ 5 w 15"/>
                    <a:gd name="T27" fmla="*/ 10 h 29"/>
                    <a:gd name="T28" fmla="*/ 5 w 15"/>
                    <a:gd name="T29" fmla="*/ 13 h 29"/>
                    <a:gd name="T30" fmla="*/ 2 w 15"/>
                    <a:gd name="T31" fmla="*/ 18 h 29"/>
                    <a:gd name="T32" fmla="*/ 0 w 15"/>
                    <a:gd name="T33" fmla="*/ 21 h 29"/>
                    <a:gd name="T34" fmla="*/ 0 w 15"/>
                    <a:gd name="T35" fmla="*/ 26 h 29"/>
                    <a:gd name="T36" fmla="*/ 0 w 15"/>
                    <a:gd name="T37" fmla="*/ 29 h 29"/>
                    <a:gd name="T38" fmla="*/ 0 w 15"/>
                    <a:gd name="T39" fmla="*/ 29 h 29"/>
                    <a:gd name="T40" fmla="*/ 2 w 15"/>
                    <a:gd name="T41" fmla="*/ 29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5"/>
                    <a:gd name="T64" fmla="*/ 0 h 29"/>
                    <a:gd name="T65" fmla="*/ 15 w 15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5" h="29">
                      <a:moveTo>
                        <a:pt x="2" y="29"/>
                      </a:moveTo>
                      <a:lnTo>
                        <a:pt x="2" y="29"/>
                      </a:lnTo>
                      <a:lnTo>
                        <a:pt x="2" y="26"/>
                      </a:lnTo>
                      <a:lnTo>
                        <a:pt x="5" y="23"/>
                      </a:lnTo>
                      <a:lnTo>
                        <a:pt x="5" y="18"/>
                      </a:lnTo>
                      <a:lnTo>
                        <a:pt x="7" y="16"/>
                      </a:lnTo>
                      <a:lnTo>
                        <a:pt x="7" y="10"/>
                      </a:lnTo>
                      <a:lnTo>
                        <a:pt x="10" y="8"/>
                      </a:lnTo>
                      <a:lnTo>
                        <a:pt x="13" y="5"/>
                      </a:lnTo>
                      <a:lnTo>
                        <a:pt x="15" y="2"/>
                      </a:lnTo>
                      <a:lnTo>
                        <a:pt x="13" y="0"/>
                      </a:lnTo>
                      <a:lnTo>
                        <a:pt x="10" y="2"/>
                      </a:lnTo>
                      <a:lnTo>
                        <a:pt x="7" y="5"/>
                      </a:lnTo>
                      <a:lnTo>
                        <a:pt x="5" y="10"/>
                      </a:lnTo>
                      <a:lnTo>
                        <a:pt x="5" y="13"/>
                      </a:lnTo>
                      <a:lnTo>
                        <a:pt x="2" y="18"/>
                      </a:lnTo>
                      <a:lnTo>
                        <a:pt x="0" y="21"/>
                      </a:lnTo>
                      <a:lnTo>
                        <a:pt x="0" y="26"/>
                      </a:lnTo>
                      <a:lnTo>
                        <a:pt x="0" y="29"/>
                      </a:lnTo>
                      <a:lnTo>
                        <a:pt x="2" y="29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20" name="Freeform 632"/>
                <p:cNvSpPr>
                  <a:spLocks/>
                </p:cNvSpPr>
                <p:nvPr/>
              </p:nvSpPr>
              <p:spPr bwMode="auto">
                <a:xfrm>
                  <a:off x="1944" y="2465"/>
                  <a:ext cx="5" cy="28"/>
                </a:xfrm>
                <a:custGeom>
                  <a:avLst/>
                  <a:gdLst>
                    <a:gd name="T0" fmla="*/ 5 w 5"/>
                    <a:gd name="T1" fmla="*/ 28 h 28"/>
                    <a:gd name="T2" fmla="*/ 5 w 5"/>
                    <a:gd name="T3" fmla="*/ 28 h 28"/>
                    <a:gd name="T4" fmla="*/ 5 w 5"/>
                    <a:gd name="T5" fmla="*/ 23 h 28"/>
                    <a:gd name="T6" fmla="*/ 5 w 5"/>
                    <a:gd name="T7" fmla="*/ 21 h 28"/>
                    <a:gd name="T8" fmla="*/ 5 w 5"/>
                    <a:gd name="T9" fmla="*/ 18 h 28"/>
                    <a:gd name="T10" fmla="*/ 5 w 5"/>
                    <a:gd name="T11" fmla="*/ 15 h 28"/>
                    <a:gd name="T12" fmla="*/ 5 w 5"/>
                    <a:gd name="T13" fmla="*/ 10 h 28"/>
                    <a:gd name="T14" fmla="*/ 5 w 5"/>
                    <a:gd name="T15" fmla="*/ 7 h 28"/>
                    <a:gd name="T16" fmla="*/ 5 w 5"/>
                    <a:gd name="T17" fmla="*/ 5 h 28"/>
                    <a:gd name="T18" fmla="*/ 5 w 5"/>
                    <a:gd name="T19" fmla="*/ 0 h 28"/>
                    <a:gd name="T20" fmla="*/ 3 w 5"/>
                    <a:gd name="T21" fmla="*/ 0 h 28"/>
                    <a:gd name="T22" fmla="*/ 3 w 5"/>
                    <a:gd name="T23" fmla="*/ 2 h 28"/>
                    <a:gd name="T24" fmla="*/ 0 w 5"/>
                    <a:gd name="T25" fmla="*/ 7 h 28"/>
                    <a:gd name="T26" fmla="*/ 0 w 5"/>
                    <a:gd name="T27" fmla="*/ 10 h 28"/>
                    <a:gd name="T28" fmla="*/ 0 w 5"/>
                    <a:gd name="T29" fmla="*/ 15 h 28"/>
                    <a:gd name="T30" fmla="*/ 0 w 5"/>
                    <a:gd name="T31" fmla="*/ 18 h 28"/>
                    <a:gd name="T32" fmla="*/ 0 w 5"/>
                    <a:gd name="T33" fmla="*/ 21 h 28"/>
                    <a:gd name="T34" fmla="*/ 3 w 5"/>
                    <a:gd name="T35" fmla="*/ 26 h 28"/>
                    <a:gd name="T36" fmla="*/ 3 w 5"/>
                    <a:gd name="T37" fmla="*/ 28 h 28"/>
                    <a:gd name="T38" fmla="*/ 3 w 5"/>
                    <a:gd name="T39" fmla="*/ 28 h 28"/>
                    <a:gd name="T40" fmla="*/ 5 w 5"/>
                    <a:gd name="T41" fmla="*/ 28 h 2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"/>
                    <a:gd name="T64" fmla="*/ 0 h 28"/>
                    <a:gd name="T65" fmla="*/ 5 w 5"/>
                    <a:gd name="T66" fmla="*/ 28 h 2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" h="28">
                      <a:moveTo>
                        <a:pt x="5" y="28"/>
                      </a:moveTo>
                      <a:lnTo>
                        <a:pt x="5" y="28"/>
                      </a:lnTo>
                      <a:lnTo>
                        <a:pt x="5" y="23"/>
                      </a:lnTo>
                      <a:lnTo>
                        <a:pt x="5" y="21"/>
                      </a:lnTo>
                      <a:lnTo>
                        <a:pt x="5" y="18"/>
                      </a:lnTo>
                      <a:lnTo>
                        <a:pt x="5" y="15"/>
                      </a:lnTo>
                      <a:lnTo>
                        <a:pt x="5" y="10"/>
                      </a:lnTo>
                      <a:lnTo>
                        <a:pt x="5" y="7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3" y="0"/>
                      </a:lnTo>
                      <a:lnTo>
                        <a:pt x="3" y="2"/>
                      </a:lnTo>
                      <a:lnTo>
                        <a:pt x="0" y="7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0" y="18"/>
                      </a:lnTo>
                      <a:lnTo>
                        <a:pt x="0" y="21"/>
                      </a:lnTo>
                      <a:lnTo>
                        <a:pt x="3" y="26"/>
                      </a:lnTo>
                      <a:lnTo>
                        <a:pt x="3" y="28"/>
                      </a:lnTo>
                      <a:lnTo>
                        <a:pt x="5" y="28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21" name="Freeform 633"/>
                <p:cNvSpPr>
                  <a:spLocks/>
                </p:cNvSpPr>
                <p:nvPr/>
              </p:nvSpPr>
              <p:spPr bwMode="auto">
                <a:xfrm>
                  <a:off x="1947" y="2493"/>
                  <a:ext cx="21" cy="19"/>
                </a:xfrm>
                <a:custGeom>
                  <a:avLst/>
                  <a:gdLst>
                    <a:gd name="T0" fmla="*/ 21 w 21"/>
                    <a:gd name="T1" fmla="*/ 16 h 19"/>
                    <a:gd name="T2" fmla="*/ 21 w 21"/>
                    <a:gd name="T3" fmla="*/ 16 h 19"/>
                    <a:gd name="T4" fmla="*/ 18 w 21"/>
                    <a:gd name="T5" fmla="*/ 14 h 19"/>
                    <a:gd name="T6" fmla="*/ 15 w 21"/>
                    <a:gd name="T7" fmla="*/ 14 h 19"/>
                    <a:gd name="T8" fmla="*/ 13 w 21"/>
                    <a:gd name="T9" fmla="*/ 11 h 19"/>
                    <a:gd name="T10" fmla="*/ 10 w 21"/>
                    <a:gd name="T11" fmla="*/ 8 h 19"/>
                    <a:gd name="T12" fmla="*/ 7 w 21"/>
                    <a:gd name="T13" fmla="*/ 6 h 19"/>
                    <a:gd name="T14" fmla="*/ 5 w 21"/>
                    <a:gd name="T15" fmla="*/ 6 h 19"/>
                    <a:gd name="T16" fmla="*/ 5 w 21"/>
                    <a:gd name="T17" fmla="*/ 3 h 19"/>
                    <a:gd name="T18" fmla="*/ 2 w 21"/>
                    <a:gd name="T19" fmla="*/ 0 h 19"/>
                    <a:gd name="T20" fmla="*/ 0 w 21"/>
                    <a:gd name="T21" fmla="*/ 0 h 19"/>
                    <a:gd name="T22" fmla="*/ 0 w 21"/>
                    <a:gd name="T23" fmla="*/ 3 h 19"/>
                    <a:gd name="T24" fmla="*/ 2 w 21"/>
                    <a:gd name="T25" fmla="*/ 6 h 19"/>
                    <a:gd name="T26" fmla="*/ 5 w 21"/>
                    <a:gd name="T27" fmla="*/ 8 h 19"/>
                    <a:gd name="T28" fmla="*/ 7 w 21"/>
                    <a:gd name="T29" fmla="*/ 11 h 19"/>
                    <a:gd name="T30" fmla="*/ 10 w 21"/>
                    <a:gd name="T31" fmla="*/ 14 h 19"/>
                    <a:gd name="T32" fmla="*/ 13 w 21"/>
                    <a:gd name="T33" fmla="*/ 16 h 19"/>
                    <a:gd name="T34" fmla="*/ 15 w 21"/>
                    <a:gd name="T35" fmla="*/ 19 h 19"/>
                    <a:gd name="T36" fmla="*/ 18 w 21"/>
                    <a:gd name="T37" fmla="*/ 19 h 19"/>
                    <a:gd name="T38" fmla="*/ 18 w 21"/>
                    <a:gd name="T39" fmla="*/ 19 h 19"/>
                    <a:gd name="T40" fmla="*/ 21 w 21"/>
                    <a:gd name="T41" fmla="*/ 16 h 1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19"/>
                    <a:gd name="T65" fmla="*/ 21 w 21"/>
                    <a:gd name="T66" fmla="*/ 19 h 1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19">
                      <a:moveTo>
                        <a:pt x="21" y="16"/>
                      </a:moveTo>
                      <a:lnTo>
                        <a:pt x="21" y="16"/>
                      </a:lnTo>
                      <a:lnTo>
                        <a:pt x="18" y="14"/>
                      </a:lnTo>
                      <a:lnTo>
                        <a:pt x="15" y="14"/>
                      </a:lnTo>
                      <a:lnTo>
                        <a:pt x="13" y="11"/>
                      </a:lnTo>
                      <a:lnTo>
                        <a:pt x="10" y="8"/>
                      </a:lnTo>
                      <a:lnTo>
                        <a:pt x="7" y="6"/>
                      </a:lnTo>
                      <a:lnTo>
                        <a:pt x="5" y="6"/>
                      </a:lnTo>
                      <a:lnTo>
                        <a:pt x="5" y="3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2" y="6"/>
                      </a:lnTo>
                      <a:lnTo>
                        <a:pt x="5" y="8"/>
                      </a:lnTo>
                      <a:lnTo>
                        <a:pt x="7" y="11"/>
                      </a:lnTo>
                      <a:lnTo>
                        <a:pt x="10" y="14"/>
                      </a:lnTo>
                      <a:lnTo>
                        <a:pt x="13" y="16"/>
                      </a:lnTo>
                      <a:lnTo>
                        <a:pt x="15" y="19"/>
                      </a:lnTo>
                      <a:lnTo>
                        <a:pt x="18" y="19"/>
                      </a:lnTo>
                      <a:lnTo>
                        <a:pt x="21" y="16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22" name="Freeform 634"/>
                <p:cNvSpPr>
                  <a:spLocks/>
                </p:cNvSpPr>
                <p:nvPr/>
              </p:nvSpPr>
              <p:spPr bwMode="auto">
                <a:xfrm>
                  <a:off x="1965" y="2509"/>
                  <a:ext cx="21" cy="8"/>
                </a:xfrm>
                <a:custGeom>
                  <a:avLst/>
                  <a:gdLst>
                    <a:gd name="T0" fmla="*/ 18 w 21"/>
                    <a:gd name="T1" fmla="*/ 3 h 8"/>
                    <a:gd name="T2" fmla="*/ 18 w 21"/>
                    <a:gd name="T3" fmla="*/ 3 h 8"/>
                    <a:gd name="T4" fmla="*/ 18 w 21"/>
                    <a:gd name="T5" fmla="*/ 3 h 8"/>
                    <a:gd name="T6" fmla="*/ 16 w 21"/>
                    <a:gd name="T7" fmla="*/ 3 h 8"/>
                    <a:gd name="T8" fmla="*/ 13 w 21"/>
                    <a:gd name="T9" fmla="*/ 3 h 8"/>
                    <a:gd name="T10" fmla="*/ 10 w 21"/>
                    <a:gd name="T11" fmla="*/ 3 h 8"/>
                    <a:gd name="T12" fmla="*/ 8 w 21"/>
                    <a:gd name="T13" fmla="*/ 3 h 8"/>
                    <a:gd name="T14" fmla="*/ 5 w 21"/>
                    <a:gd name="T15" fmla="*/ 3 h 8"/>
                    <a:gd name="T16" fmla="*/ 3 w 21"/>
                    <a:gd name="T17" fmla="*/ 0 h 8"/>
                    <a:gd name="T18" fmla="*/ 3 w 21"/>
                    <a:gd name="T19" fmla="*/ 0 h 8"/>
                    <a:gd name="T20" fmla="*/ 0 w 21"/>
                    <a:gd name="T21" fmla="*/ 3 h 8"/>
                    <a:gd name="T22" fmla="*/ 3 w 21"/>
                    <a:gd name="T23" fmla="*/ 5 h 8"/>
                    <a:gd name="T24" fmla="*/ 5 w 21"/>
                    <a:gd name="T25" fmla="*/ 5 h 8"/>
                    <a:gd name="T26" fmla="*/ 8 w 21"/>
                    <a:gd name="T27" fmla="*/ 5 h 8"/>
                    <a:gd name="T28" fmla="*/ 10 w 21"/>
                    <a:gd name="T29" fmla="*/ 5 h 8"/>
                    <a:gd name="T30" fmla="*/ 13 w 21"/>
                    <a:gd name="T31" fmla="*/ 8 h 8"/>
                    <a:gd name="T32" fmla="*/ 16 w 21"/>
                    <a:gd name="T33" fmla="*/ 5 h 8"/>
                    <a:gd name="T34" fmla="*/ 18 w 21"/>
                    <a:gd name="T35" fmla="*/ 5 h 8"/>
                    <a:gd name="T36" fmla="*/ 21 w 21"/>
                    <a:gd name="T37" fmla="*/ 5 h 8"/>
                    <a:gd name="T38" fmla="*/ 21 w 21"/>
                    <a:gd name="T39" fmla="*/ 5 h 8"/>
                    <a:gd name="T40" fmla="*/ 18 w 21"/>
                    <a:gd name="T41" fmla="*/ 3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8"/>
                    <a:gd name="T65" fmla="*/ 21 w 21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8">
                      <a:moveTo>
                        <a:pt x="18" y="3"/>
                      </a:moveTo>
                      <a:lnTo>
                        <a:pt x="18" y="3"/>
                      </a:lnTo>
                      <a:lnTo>
                        <a:pt x="16" y="3"/>
                      </a:lnTo>
                      <a:lnTo>
                        <a:pt x="13" y="3"/>
                      </a:lnTo>
                      <a:lnTo>
                        <a:pt x="10" y="3"/>
                      </a:lnTo>
                      <a:lnTo>
                        <a:pt x="8" y="3"/>
                      </a:lnTo>
                      <a:lnTo>
                        <a:pt x="5" y="3"/>
                      </a:lnTo>
                      <a:lnTo>
                        <a:pt x="3" y="0"/>
                      </a:lnTo>
                      <a:lnTo>
                        <a:pt x="0" y="3"/>
                      </a:lnTo>
                      <a:lnTo>
                        <a:pt x="3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13" y="8"/>
                      </a:lnTo>
                      <a:lnTo>
                        <a:pt x="16" y="5"/>
                      </a:lnTo>
                      <a:lnTo>
                        <a:pt x="18" y="5"/>
                      </a:lnTo>
                      <a:lnTo>
                        <a:pt x="21" y="5"/>
                      </a:lnTo>
                      <a:lnTo>
                        <a:pt x="18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23" name="Freeform 635"/>
                <p:cNvSpPr>
                  <a:spLocks/>
                </p:cNvSpPr>
                <p:nvPr/>
              </p:nvSpPr>
              <p:spPr bwMode="auto">
                <a:xfrm>
                  <a:off x="1983" y="2491"/>
                  <a:ext cx="26" cy="23"/>
                </a:xfrm>
                <a:custGeom>
                  <a:avLst/>
                  <a:gdLst>
                    <a:gd name="T0" fmla="*/ 21 w 26"/>
                    <a:gd name="T1" fmla="*/ 0 h 23"/>
                    <a:gd name="T2" fmla="*/ 21 w 26"/>
                    <a:gd name="T3" fmla="*/ 0 h 23"/>
                    <a:gd name="T4" fmla="*/ 21 w 26"/>
                    <a:gd name="T5" fmla="*/ 5 h 23"/>
                    <a:gd name="T6" fmla="*/ 19 w 26"/>
                    <a:gd name="T7" fmla="*/ 8 h 23"/>
                    <a:gd name="T8" fmla="*/ 16 w 26"/>
                    <a:gd name="T9" fmla="*/ 10 h 23"/>
                    <a:gd name="T10" fmla="*/ 13 w 26"/>
                    <a:gd name="T11" fmla="*/ 13 h 23"/>
                    <a:gd name="T12" fmla="*/ 11 w 26"/>
                    <a:gd name="T13" fmla="*/ 16 h 23"/>
                    <a:gd name="T14" fmla="*/ 8 w 26"/>
                    <a:gd name="T15" fmla="*/ 16 h 23"/>
                    <a:gd name="T16" fmla="*/ 5 w 26"/>
                    <a:gd name="T17" fmla="*/ 18 h 23"/>
                    <a:gd name="T18" fmla="*/ 0 w 26"/>
                    <a:gd name="T19" fmla="*/ 21 h 23"/>
                    <a:gd name="T20" fmla="*/ 3 w 26"/>
                    <a:gd name="T21" fmla="*/ 23 h 23"/>
                    <a:gd name="T22" fmla="*/ 5 w 26"/>
                    <a:gd name="T23" fmla="*/ 21 h 23"/>
                    <a:gd name="T24" fmla="*/ 11 w 26"/>
                    <a:gd name="T25" fmla="*/ 21 h 23"/>
                    <a:gd name="T26" fmla="*/ 13 w 26"/>
                    <a:gd name="T27" fmla="*/ 18 h 23"/>
                    <a:gd name="T28" fmla="*/ 16 w 26"/>
                    <a:gd name="T29" fmla="*/ 16 h 23"/>
                    <a:gd name="T30" fmla="*/ 19 w 26"/>
                    <a:gd name="T31" fmla="*/ 13 h 23"/>
                    <a:gd name="T32" fmla="*/ 21 w 26"/>
                    <a:gd name="T33" fmla="*/ 10 h 23"/>
                    <a:gd name="T34" fmla="*/ 24 w 26"/>
                    <a:gd name="T35" fmla="*/ 5 h 23"/>
                    <a:gd name="T36" fmla="*/ 26 w 26"/>
                    <a:gd name="T37" fmla="*/ 2 h 23"/>
                    <a:gd name="T38" fmla="*/ 26 w 26"/>
                    <a:gd name="T39" fmla="*/ 2 h 23"/>
                    <a:gd name="T40" fmla="*/ 21 w 26"/>
                    <a:gd name="T41" fmla="*/ 0 h 2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6"/>
                    <a:gd name="T64" fmla="*/ 0 h 23"/>
                    <a:gd name="T65" fmla="*/ 26 w 26"/>
                    <a:gd name="T66" fmla="*/ 23 h 2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6" h="23">
                      <a:moveTo>
                        <a:pt x="21" y="0"/>
                      </a:moveTo>
                      <a:lnTo>
                        <a:pt x="21" y="0"/>
                      </a:lnTo>
                      <a:lnTo>
                        <a:pt x="21" y="5"/>
                      </a:lnTo>
                      <a:lnTo>
                        <a:pt x="19" y="8"/>
                      </a:lnTo>
                      <a:lnTo>
                        <a:pt x="16" y="10"/>
                      </a:lnTo>
                      <a:lnTo>
                        <a:pt x="13" y="13"/>
                      </a:lnTo>
                      <a:lnTo>
                        <a:pt x="11" y="16"/>
                      </a:lnTo>
                      <a:lnTo>
                        <a:pt x="8" y="16"/>
                      </a:lnTo>
                      <a:lnTo>
                        <a:pt x="5" y="18"/>
                      </a:lnTo>
                      <a:lnTo>
                        <a:pt x="0" y="21"/>
                      </a:lnTo>
                      <a:lnTo>
                        <a:pt x="3" y="23"/>
                      </a:lnTo>
                      <a:lnTo>
                        <a:pt x="5" y="21"/>
                      </a:lnTo>
                      <a:lnTo>
                        <a:pt x="11" y="21"/>
                      </a:lnTo>
                      <a:lnTo>
                        <a:pt x="13" y="18"/>
                      </a:lnTo>
                      <a:lnTo>
                        <a:pt x="16" y="16"/>
                      </a:lnTo>
                      <a:lnTo>
                        <a:pt x="19" y="13"/>
                      </a:lnTo>
                      <a:lnTo>
                        <a:pt x="21" y="10"/>
                      </a:lnTo>
                      <a:lnTo>
                        <a:pt x="24" y="5"/>
                      </a:lnTo>
                      <a:lnTo>
                        <a:pt x="26" y="2"/>
                      </a:lnTo>
                      <a:lnTo>
                        <a:pt x="21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24" name="Freeform 636"/>
                <p:cNvSpPr>
                  <a:spLocks/>
                </p:cNvSpPr>
                <p:nvPr/>
              </p:nvSpPr>
              <p:spPr bwMode="auto">
                <a:xfrm>
                  <a:off x="2004" y="2465"/>
                  <a:ext cx="21" cy="28"/>
                </a:xfrm>
                <a:custGeom>
                  <a:avLst/>
                  <a:gdLst>
                    <a:gd name="T0" fmla="*/ 16 w 21"/>
                    <a:gd name="T1" fmla="*/ 0 h 28"/>
                    <a:gd name="T2" fmla="*/ 16 w 21"/>
                    <a:gd name="T3" fmla="*/ 0 h 28"/>
                    <a:gd name="T4" fmla="*/ 16 w 21"/>
                    <a:gd name="T5" fmla="*/ 2 h 28"/>
                    <a:gd name="T6" fmla="*/ 13 w 21"/>
                    <a:gd name="T7" fmla="*/ 7 h 28"/>
                    <a:gd name="T8" fmla="*/ 13 w 21"/>
                    <a:gd name="T9" fmla="*/ 10 h 28"/>
                    <a:gd name="T10" fmla="*/ 11 w 21"/>
                    <a:gd name="T11" fmla="*/ 13 h 28"/>
                    <a:gd name="T12" fmla="*/ 8 w 21"/>
                    <a:gd name="T13" fmla="*/ 18 h 28"/>
                    <a:gd name="T14" fmla="*/ 5 w 21"/>
                    <a:gd name="T15" fmla="*/ 21 h 28"/>
                    <a:gd name="T16" fmla="*/ 3 w 21"/>
                    <a:gd name="T17" fmla="*/ 23 h 28"/>
                    <a:gd name="T18" fmla="*/ 0 w 21"/>
                    <a:gd name="T19" fmla="*/ 26 h 28"/>
                    <a:gd name="T20" fmla="*/ 5 w 21"/>
                    <a:gd name="T21" fmla="*/ 28 h 28"/>
                    <a:gd name="T22" fmla="*/ 8 w 21"/>
                    <a:gd name="T23" fmla="*/ 26 h 28"/>
                    <a:gd name="T24" fmla="*/ 8 w 21"/>
                    <a:gd name="T25" fmla="*/ 23 h 28"/>
                    <a:gd name="T26" fmla="*/ 11 w 21"/>
                    <a:gd name="T27" fmla="*/ 21 h 28"/>
                    <a:gd name="T28" fmla="*/ 13 w 21"/>
                    <a:gd name="T29" fmla="*/ 15 h 28"/>
                    <a:gd name="T30" fmla="*/ 16 w 21"/>
                    <a:gd name="T31" fmla="*/ 13 h 28"/>
                    <a:gd name="T32" fmla="*/ 18 w 21"/>
                    <a:gd name="T33" fmla="*/ 7 h 28"/>
                    <a:gd name="T34" fmla="*/ 18 w 21"/>
                    <a:gd name="T35" fmla="*/ 5 h 28"/>
                    <a:gd name="T36" fmla="*/ 21 w 21"/>
                    <a:gd name="T37" fmla="*/ 0 h 28"/>
                    <a:gd name="T38" fmla="*/ 21 w 21"/>
                    <a:gd name="T39" fmla="*/ 0 h 28"/>
                    <a:gd name="T40" fmla="*/ 16 w 21"/>
                    <a:gd name="T41" fmla="*/ 0 h 2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28"/>
                    <a:gd name="T65" fmla="*/ 21 w 21"/>
                    <a:gd name="T66" fmla="*/ 28 h 2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28">
                      <a:moveTo>
                        <a:pt x="16" y="0"/>
                      </a:moveTo>
                      <a:lnTo>
                        <a:pt x="16" y="0"/>
                      </a:lnTo>
                      <a:lnTo>
                        <a:pt x="16" y="2"/>
                      </a:lnTo>
                      <a:lnTo>
                        <a:pt x="13" y="7"/>
                      </a:lnTo>
                      <a:lnTo>
                        <a:pt x="13" y="10"/>
                      </a:lnTo>
                      <a:lnTo>
                        <a:pt x="11" y="13"/>
                      </a:lnTo>
                      <a:lnTo>
                        <a:pt x="8" y="18"/>
                      </a:lnTo>
                      <a:lnTo>
                        <a:pt x="5" y="21"/>
                      </a:lnTo>
                      <a:lnTo>
                        <a:pt x="3" y="23"/>
                      </a:lnTo>
                      <a:lnTo>
                        <a:pt x="0" y="26"/>
                      </a:lnTo>
                      <a:lnTo>
                        <a:pt x="5" y="28"/>
                      </a:lnTo>
                      <a:lnTo>
                        <a:pt x="8" y="26"/>
                      </a:lnTo>
                      <a:lnTo>
                        <a:pt x="8" y="23"/>
                      </a:lnTo>
                      <a:lnTo>
                        <a:pt x="11" y="21"/>
                      </a:lnTo>
                      <a:lnTo>
                        <a:pt x="13" y="15"/>
                      </a:lnTo>
                      <a:lnTo>
                        <a:pt x="16" y="13"/>
                      </a:lnTo>
                      <a:lnTo>
                        <a:pt x="18" y="7"/>
                      </a:lnTo>
                      <a:lnTo>
                        <a:pt x="18" y="5"/>
                      </a:lnTo>
                      <a:lnTo>
                        <a:pt x="21" y="0"/>
                      </a:lnTo>
                      <a:lnTo>
                        <a:pt x="16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25" name="Freeform 637"/>
                <p:cNvSpPr>
                  <a:spLocks/>
                </p:cNvSpPr>
                <p:nvPr/>
              </p:nvSpPr>
              <p:spPr bwMode="auto">
                <a:xfrm>
                  <a:off x="2012" y="2438"/>
                  <a:ext cx="13" cy="27"/>
                </a:xfrm>
                <a:custGeom>
                  <a:avLst/>
                  <a:gdLst>
                    <a:gd name="T0" fmla="*/ 0 w 13"/>
                    <a:gd name="T1" fmla="*/ 3 h 27"/>
                    <a:gd name="T2" fmla="*/ 0 w 13"/>
                    <a:gd name="T3" fmla="*/ 3 h 27"/>
                    <a:gd name="T4" fmla="*/ 3 w 13"/>
                    <a:gd name="T5" fmla="*/ 6 h 27"/>
                    <a:gd name="T6" fmla="*/ 5 w 13"/>
                    <a:gd name="T7" fmla="*/ 8 h 27"/>
                    <a:gd name="T8" fmla="*/ 5 w 13"/>
                    <a:gd name="T9" fmla="*/ 11 h 27"/>
                    <a:gd name="T10" fmla="*/ 8 w 13"/>
                    <a:gd name="T11" fmla="*/ 14 h 27"/>
                    <a:gd name="T12" fmla="*/ 8 w 13"/>
                    <a:gd name="T13" fmla="*/ 16 h 27"/>
                    <a:gd name="T14" fmla="*/ 8 w 13"/>
                    <a:gd name="T15" fmla="*/ 21 h 27"/>
                    <a:gd name="T16" fmla="*/ 8 w 13"/>
                    <a:gd name="T17" fmla="*/ 24 h 27"/>
                    <a:gd name="T18" fmla="*/ 8 w 13"/>
                    <a:gd name="T19" fmla="*/ 27 h 27"/>
                    <a:gd name="T20" fmla="*/ 13 w 13"/>
                    <a:gd name="T21" fmla="*/ 27 h 27"/>
                    <a:gd name="T22" fmla="*/ 13 w 13"/>
                    <a:gd name="T23" fmla="*/ 24 h 27"/>
                    <a:gd name="T24" fmla="*/ 13 w 13"/>
                    <a:gd name="T25" fmla="*/ 19 h 27"/>
                    <a:gd name="T26" fmla="*/ 10 w 13"/>
                    <a:gd name="T27" fmla="*/ 16 h 27"/>
                    <a:gd name="T28" fmla="*/ 10 w 13"/>
                    <a:gd name="T29" fmla="*/ 14 h 27"/>
                    <a:gd name="T30" fmla="*/ 8 w 13"/>
                    <a:gd name="T31" fmla="*/ 8 h 27"/>
                    <a:gd name="T32" fmla="*/ 8 w 13"/>
                    <a:gd name="T33" fmla="*/ 6 h 27"/>
                    <a:gd name="T34" fmla="*/ 5 w 13"/>
                    <a:gd name="T35" fmla="*/ 3 h 27"/>
                    <a:gd name="T36" fmla="*/ 3 w 13"/>
                    <a:gd name="T37" fmla="*/ 0 h 27"/>
                    <a:gd name="T38" fmla="*/ 3 w 13"/>
                    <a:gd name="T39" fmla="*/ 0 h 27"/>
                    <a:gd name="T40" fmla="*/ 0 w 13"/>
                    <a:gd name="T41" fmla="*/ 3 h 2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"/>
                    <a:gd name="T64" fmla="*/ 0 h 27"/>
                    <a:gd name="T65" fmla="*/ 13 w 13"/>
                    <a:gd name="T66" fmla="*/ 27 h 27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" h="27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3" y="6"/>
                      </a:lnTo>
                      <a:lnTo>
                        <a:pt x="5" y="8"/>
                      </a:lnTo>
                      <a:lnTo>
                        <a:pt x="5" y="11"/>
                      </a:lnTo>
                      <a:lnTo>
                        <a:pt x="8" y="14"/>
                      </a:lnTo>
                      <a:lnTo>
                        <a:pt x="8" y="16"/>
                      </a:lnTo>
                      <a:lnTo>
                        <a:pt x="8" y="21"/>
                      </a:lnTo>
                      <a:lnTo>
                        <a:pt x="8" y="24"/>
                      </a:lnTo>
                      <a:lnTo>
                        <a:pt x="8" y="27"/>
                      </a:lnTo>
                      <a:lnTo>
                        <a:pt x="13" y="27"/>
                      </a:lnTo>
                      <a:lnTo>
                        <a:pt x="13" y="24"/>
                      </a:lnTo>
                      <a:lnTo>
                        <a:pt x="13" y="19"/>
                      </a:lnTo>
                      <a:lnTo>
                        <a:pt x="10" y="16"/>
                      </a:lnTo>
                      <a:lnTo>
                        <a:pt x="10" y="14"/>
                      </a:lnTo>
                      <a:lnTo>
                        <a:pt x="8" y="8"/>
                      </a:lnTo>
                      <a:lnTo>
                        <a:pt x="8" y="6"/>
                      </a:lnTo>
                      <a:lnTo>
                        <a:pt x="5" y="3"/>
                      </a:lnTo>
                      <a:lnTo>
                        <a:pt x="3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26" name="Freeform 638"/>
                <p:cNvSpPr>
                  <a:spLocks/>
                </p:cNvSpPr>
                <p:nvPr/>
              </p:nvSpPr>
              <p:spPr bwMode="auto">
                <a:xfrm>
                  <a:off x="1988" y="2428"/>
                  <a:ext cx="27" cy="13"/>
                </a:xfrm>
                <a:custGeom>
                  <a:avLst/>
                  <a:gdLst>
                    <a:gd name="T0" fmla="*/ 0 w 27"/>
                    <a:gd name="T1" fmla="*/ 5 h 13"/>
                    <a:gd name="T2" fmla="*/ 0 w 27"/>
                    <a:gd name="T3" fmla="*/ 5 h 13"/>
                    <a:gd name="T4" fmla="*/ 3 w 27"/>
                    <a:gd name="T5" fmla="*/ 5 h 13"/>
                    <a:gd name="T6" fmla="*/ 6 w 27"/>
                    <a:gd name="T7" fmla="*/ 5 h 13"/>
                    <a:gd name="T8" fmla="*/ 8 w 27"/>
                    <a:gd name="T9" fmla="*/ 5 h 13"/>
                    <a:gd name="T10" fmla="*/ 14 w 27"/>
                    <a:gd name="T11" fmla="*/ 5 h 13"/>
                    <a:gd name="T12" fmla="*/ 16 w 27"/>
                    <a:gd name="T13" fmla="*/ 8 h 13"/>
                    <a:gd name="T14" fmla="*/ 19 w 27"/>
                    <a:gd name="T15" fmla="*/ 8 h 13"/>
                    <a:gd name="T16" fmla="*/ 21 w 27"/>
                    <a:gd name="T17" fmla="*/ 10 h 13"/>
                    <a:gd name="T18" fmla="*/ 24 w 27"/>
                    <a:gd name="T19" fmla="*/ 13 h 13"/>
                    <a:gd name="T20" fmla="*/ 27 w 27"/>
                    <a:gd name="T21" fmla="*/ 10 h 13"/>
                    <a:gd name="T22" fmla="*/ 24 w 27"/>
                    <a:gd name="T23" fmla="*/ 8 h 13"/>
                    <a:gd name="T24" fmla="*/ 21 w 27"/>
                    <a:gd name="T25" fmla="*/ 5 h 13"/>
                    <a:gd name="T26" fmla="*/ 16 w 27"/>
                    <a:gd name="T27" fmla="*/ 3 h 13"/>
                    <a:gd name="T28" fmla="*/ 14 w 27"/>
                    <a:gd name="T29" fmla="*/ 3 h 13"/>
                    <a:gd name="T30" fmla="*/ 11 w 27"/>
                    <a:gd name="T31" fmla="*/ 3 h 13"/>
                    <a:gd name="T32" fmla="*/ 6 w 27"/>
                    <a:gd name="T33" fmla="*/ 0 h 13"/>
                    <a:gd name="T34" fmla="*/ 3 w 27"/>
                    <a:gd name="T35" fmla="*/ 0 h 13"/>
                    <a:gd name="T36" fmla="*/ 0 w 27"/>
                    <a:gd name="T37" fmla="*/ 0 h 13"/>
                    <a:gd name="T38" fmla="*/ 0 w 27"/>
                    <a:gd name="T39" fmla="*/ 0 h 13"/>
                    <a:gd name="T40" fmla="*/ 0 w 27"/>
                    <a:gd name="T41" fmla="*/ 5 h 1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7"/>
                    <a:gd name="T64" fmla="*/ 0 h 13"/>
                    <a:gd name="T65" fmla="*/ 27 w 27"/>
                    <a:gd name="T66" fmla="*/ 13 h 1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7" h="13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6" y="5"/>
                      </a:lnTo>
                      <a:lnTo>
                        <a:pt x="8" y="5"/>
                      </a:lnTo>
                      <a:lnTo>
                        <a:pt x="14" y="5"/>
                      </a:lnTo>
                      <a:lnTo>
                        <a:pt x="16" y="8"/>
                      </a:lnTo>
                      <a:lnTo>
                        <a:pt x="19" y="8"/>
                      </a:lnTo>
                      <a:lnTo>
                        <a:pt x="21" y="10"/>
                      </a:lnTo>
                      <a:lnTo>
                        <a:pt x="24" y="13"/>
                      </a:lnTo>
                      <a:lnTo>
                        <a:pt x="27" y="10"/>
                      </a:lnTo>
                      <a:lnTo>
                        <a:pt x="24" y="8"/>
                      </a:lnTo>
                      <a:lnTo>
                        <a:pt x="21" y="5"/>
                      </a:lnTo>
                      <a:lnTo>
                        <a:pt x="16" y="3"/>
                      </a:lnTo>
                      <a:lnTo>
                        <a:pt x="14" y="3"/>
                      </a:lnTo>
                      <a:lnTo>
                        <a:pt x="11" y="3"/>
                      </a:lnTo>
                      <a:lnTo>
                        <a:pt x="6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27" name="Freeform 639"/>
                <p:cNvSpPr>
                  <a:spLocks/>
                </p:cNvSpPr>
                <p:nvPr/>
              </p:nvSpPr>
              <p:spPr bwMode="auto">
                <a:xfrm>
                  <a:off x="1978" y="2431"/>
                  <a:ext cx="44" cy="76"/>
                </a:xfrm>
                <a:custGeom>
                  <a:avLst/>
                  <a:gdLst>
                    <a:gd name="T0" fmla="*/ 16 w 44"/>
                    <a:gd name="T1" fmla="*/ 76 h 76"/>
                    <a:gd name="T2" fmla="*/ 24 w 44"/>
                    <a:gd name="T3" fmla="*/ 70 h 76"/>
                    <a:gd name="T4" fmla="*/ 29 w 44"/>
                    <a:gd name="T5" fmla="*/ 62 h 76"/>
                    <a:gd name="T6" fmla="*/ 39 w 44"/>
                    <a:gd name="T7" fmla="*/ 49 h 76"/>
                    <a:gd name="T8" fmla="*/ 44 w 44"/>
                    <a:gd name="T9" fmla="*/ 34 h 76"/>
                    <a:gd name="T10" fmla="*/ 42 w 44"/>
                    <a:gd name="T11" fmla="*/ 21 h 76"/>
                    <a:gd name="T12" fmla="*/ 37 w 44"/>
                    <a:gd name="T13" fmla="*/ 7 h 76"/>
                    <a:gd name="T14" fmla="*/ 26 w 44"/>
                    <a:gd name="T15" fmla="*/ 2 h 76"/>
                    <a:gd name="T16" fmla="*/ 16 w 44"/>
                    <a:gd name="T17" fmla="*/ 0 h 76"/>
                    <a:gd name="T18" fmla="*/ 16 w 44"/>
                    <a:gd name="T19" fmla="*/ 2 h 76"/>
                    <a:gd name="T20" fmla="*/ 13 w 44"/>
                    <a:gd name="T21" fmla="*/ 2 h 76"/>
                    <a:gd name="T22" fmla="*/ 5 w 44"/>
                    <a:gd name="T23" fmla="*/ 18 h 76"/>
                    <a:gd name="T24" fmla="*/ 3 w 44"/>
                    <a:gd name="T25" fmla="*/ 23 h 76"/>
                    <a:gd name="T26" fmla="*/ 0 w 44"/>
                    <a:gd name="T27" fmla="*/ 31 h 76"/>
                    <a:gd name="T28" fmla="*/ 0 w 44"/>
                    <a:gd name="T29" fmla="*/ 47 h 76"/>
                    <a:gd name="T30" fmla="*/ 0 w 44"/>
                    <a:gd name="T31" fmla="*/ 60 h 76"/>
                    <a:gd name="T32" fmla="*/ 8 w 44"/>
                    <a:gd name="T33" fmla="*/ 68 h 76"/>
                    <a:gd name="T34" fmla="*/ 16 w 44"/>
                    <a:gd name="T35" fmla="*/ 76 h 7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44"/>
                    <a:gd name="T55" fmla="*/ 0 h 76"/>
                    <a:gd name="T56" fmla="*/ 44 w 44"/>
                    <a:gd name="T57" fmla="*/ 76 h 76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44" h="76">
                      <a:moveTo>
                        <a:pt x="16" y="76"/>
                      </a:moveTo>
                      <a:lnTo>
                        <a:pt x="24" y="70"/>
                      </a:lnTo>
                      <a:lnTo>
                        <a:pt x="29" y="62"/>
                      </a:lnTo>
                      <a:lnTo>
                        <a:pt x="39" y="49"/>
                      </a:lnTo>
                      <a:lnTo>
                        <a:pt x="44" y="34"/>
                      </a:lnTo>
                      <a:lnTo>
                        <a:pt x="42" y="21"/>
                      </a:lnTo>
                      <a:lnTo>
                        <a:pt x="37" y="7"/>
                      </a:lnTo>
                      <a:lnTo>
                        <a:pt x="26" y="2"/>
                      </a:lnTo>
                      <a:lnTo>
                        <a:pt x="16" y="0"/>
                      </a:lnTo>
                      <a:lnTo>
                        <a:pt x="16" y="2"/>
                      </a:lnTo>
                      <a:lnTo>
                        <a:pt x="13" y="2"/>
                      </a:lnTo>
                      <a:lnTo>
                        <a:pt x="5" y="18"/>
                      </a:lnTo>
                      <a:lnTo>
                        <a:pt x="3" y="23"/>
                      </a:lnTo>
                      <a:lnTo>
                        <a:pt x="0" y="31"/>
                      </a:lnTo>
                      <a:lnTo>
                        <a:pt x="0" y="47"/>
                      </a:lnTo>
                      <a:lnTo>
                        <a:pt x="0" y="60"/>
                      </a:lnTo>
                      <a:lnTo>
                        <a:pt x="8" y="68"/>
                      </a:lnTo>
                      <a:lnTo>
                        <a:pt x="16" y="76"/>
                      </a:lnTo>
                      <a:close/>
                    </a:path>
                  </a:pathLst>
                </a:custGeom>
                <a:solidFill>
                  <a:srgbClr val="92ADB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28" name="Freeform 640"/>
                <p:cNvSpPr>
                  <a:spLocks/>
                </p:cNvSpPr>
                <p:nvPr/>
              </p:nvSpPr>
              <p:spPr bwMode="auto">
                <a:xfrm>
                  <a:off x="1994" y="2491"/>
                  <a:ext cx="15" cy="18"/>
                </a:xfrm>
                <a:custGeom>
                  <a:avLst/>
                  <a:gdLst>
                    <a:gd name="T0" fmla="*/ 10 w 15"/>
                    <a:gd name="T1" fmla="*/ 0 h 18"/>
                    <a:gd name="T2" fmla="*/ 10 w 15"/>
                    <a:gd name="T3" fmla="*/ 0 h 18"/>
                    <a:gd name="T4" fmla="*/ 10 w 15"/>
                    <a:gd name="T5" fmla="*/ 2 h 18"/>
                    <a:gd name="T6" fmla="*/ 8 w 15"/>
                    <a:gd name="T7" fmla="*/ 5 h 18"/>
                    <a:gd name="T8" fmla="*/ 8 w 15"/>
                    <a:gd name="T9" fmla="*/ 8 h 18"/>
                    <a:gd name="T10" fmla="*/ 5 w 15"/>
                    <a:gd name="T11" fmla="*/ 8 h 18"/>
                    <a:gd name="T12" fmla="*/ 5 w 15"/>
                    <a:gd name="T13" fmla="*/ 10 h 18"/>
                    <a:gd name="T14" fmla="*/ 2 w 15"/>
                    <a:gd name="T15" fmla="*/ 10 h 18"/>
                    <a:gd name="T16" fmla="*/ 2 w 15"/>
                    <a:gd name="T17" fmla="*/ 13 h 18"/>
                    <a:gd name="T18" fmla="*/ 0 w 15"/>
                    <a:gd name="T19" fmla="*/ 16 h 18"/>
                    <a:gd name="T20" fmla="*/ 2 w 15"/>
                    <a:gd name="T21" fmla="*/ 18 h 18"/>
                    <a:gd name="T22" fmla="*/ 2 w 15"/>
                    <a:gd name="T23" fmla="*/ 16 h 18"/>
                    <a:gd name="T24" fmla="*/ 5 w 15"/>
                    <a:gd name="T25" fmla="*/ 13 h 18"/>
                    <a:gd name="T26" fmla="*/ 8 w 15"/>
                    <a:gd name="T27" fmla="*/ 13 h 18"/>
                    <a:gd name="T28" fmla="*/ 8 w 15"/>
                    <a:gd name="T29" fmla="*/ 10 h 18"/>
                    <a:gd name="T30" fmla="*/ 10 w 15"/>
                    <a:gd name="T31" fmla="*/ 8 h 18"/>
                    <a:gd name="T32" fmla="*/ 10 w 15"/>
                    <a:gd name="T33" fmla="*/ 8 h 18"/>
                    <a:gd name="T34" fmla="*/ 13 w 15"/>
                    <a:gd name="T35" fmla="*/ 5 h 18"/>
                    <a:gd name="T36" fmla="*/ 15 w 15"/>
                    <a:gd name="T37" fmla="*/ 2 h 18"/>
                    <a:gd name="T38" fmla="*/ 15 w 15"/>
                    <a:gd name="T39" fmla="*/ 2 h 18"/>
                    <a:gd name="T40" fmla="*/ 10 w 15"/>
                    <a:gd name="T41" fmla="*/ 0 h 1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5"/>
                    <a:gd name="T64" fmla="*/ 0 h 18"/>
                    <a:gd name="T65" fmla="*/ 15 w 15"/>
                    <a:gd name="T66" fmla="*/ 18 h 1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5" h="18">
                      <a:moveTo>
                        <a:pt x="10" y="0"/>
                      </a:moveTo>
                      <a:lnTo>
                        <a:pt x="10" y="0"/>
                      </a:lnTo>
                      <a:lnTo>
                        <a:pt x="10" y="2"/>
                      </a:lnTo>
                      <a:lnTo>
                        <a:pt x="8" y="5"/>
                      </a:lnTo>
                      <a:lnTo>
                        <a:pt x="8" y="8"/>
                      </a:lnTo>
                      <a:lnTo>
                        <a:pt x="5" y="8"/>
                      </a:lnTo>
                      <a:lnTo>
                        <a:pt x="5" y="10"/>
                      </a:lnTo>
                      <a:lnTo>
                        <a:pt x="2" y="10"/>
                      </a:lnTo>
                      <a:lnTo>
                        <a:pt x="2" y="13"/>
                      </a:lnTo>
                      <a:lnTo>
                        <a:pt x="0" y="16"/>
                      </a:lnTo>
                      <a:lnTo>
                        <a:pt x="2" y="18"/>
                      </a:lnTo>
                      <a:lnTo>
                        <a:pt x="2" y="16"/>
                      </a:lnTo>
                      <a:lnTo>
                        <a:pt x="5" y="13"/>
                      </a:lnTo>
                      <a:lnTo>
                        <a:pt x="8" y="13"/>
                      </a:lnTo>
                      <a:lnTo>
                        <a:pt x="8" y="10"/>
                      </a:lnTo>
                      <a:lnTo>
                        <a:pt x="10" y="8"/>
                      </a:lnTo>
                      <a:lnTo>
                        <a:pt x="13" y="5"/>
                      </a:lnTo>
                      <a:lnTo>
                        <a:pt x="15" y="2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29" name="Freeform 641"/>
                <p:cNvSpPr>
                  <a:spLocks/>
                </p:cNvSpPr>
                <p:nvPr/>
              </p:nvSpPr>
              <p:spPr bwMode="auto">
                <a:xfrm>
                  <a:off x="2004" y="2465"/>
                  <a:ext cx="21" cy="28"/>
                </a:xfrm>
                <a:custGeom>
                  <a:avLst/>
                  <a:gdLst>
                    <a:gd name="T0" fmla="*/ 16 w 21"/>
                    <a:gd name="T1" fmla="*/ 0 h 28"/>
                    <a:gd name="T2" fmla="*/ 16 w 21"/>
                    <a:gd name="T3" fmla="*/ 0 h 28"/>
                    <a:gd name="T4" fmla="*/ 16 w 21"/>
                    <a:gd name="T5" fmla="*/ 2 h 28"/>
                    <a:gd name="T6" fmla="*/ 13 w 21"/>
                    <a:gd name="T7" fmla="*/ 7 h 28"/>
                    <a:gd name="T8" fmla="*/ 13 w 21"/>
                    <a:gd name="T9" fmla="*/ 10 h 28"/>
                    <a:gd name="T10" fmla="*/ 11 w 21"/>
                    <a:gd name="T11" fmla="*/ 13 h 28"/>
                    <a:gd name="T12" fmla="*/ 8 w 21"/>
                    <a:gd name="T13" fmla="*/ 18 h 28"/>
                    <a:gd name="T14" fmla="*/ 5 w 21"/>
                    <a:gd name="T15" fmla="*/ 21 h 28"/>
                    <a:gd name="T16" fmla="*/ 3 w 21"/>
                    <a:gd name="T17" fmla="*/ 23 h 28"/>
                    <a:gd name="T18" fmla="*/ 0 w 21"/>
                    <a:gd name="T19" fmla="*/ 26 h 28"/>
                    <a:gd name="T20" fmla="*/ 5 w 21"/>
                    <a:gd name="T21" fmla="*/ 28 h 28"/>
                    <a:gd name="T22" fmla="*/ 8 w 21"/>
                    <a:gd name="T23" fmla="*/ 26 h 28"/>
                    <a:gd name="T24" fmla="*/ 8 w 21"/>
                    <a:gd name="T25" fmla="*/ 23 h 28"/>
                    <a:gd name="T26" fmla="*/ 11 w 21"/>
                    <a:gd name="T27" fmla="*/ 21 h 28"/>
                    <a:gd name="T28" fmla="*/ 13 w 21"/>
                    <a:gd name="T29" fmla="*/ 15 h 28"/>
                    <a:gd name="T30" fmla="*/ 16 w 21"/>
                    <a:gd name="T31" fmla="*/ 13 h 28"/>
                    <a:gd name="T32" fmla="*/ 18 w 21"/>
                    <a:gd name="T33" fmla="*/ 7 h 28"/>
                    <a:gd name="T34" fmla="*/ 18 w 21"/>
                    <a:gd name="T35" fmla="*/ 5 h 28"/>
                    <a:gd name="T36" fmla="*/ 21 w 21"/>
                    <a:gd name="T37" fmla="*/ 0 h 28"/>
                    <a:gd name="T38" fmla="*/ 21 w 21"/>
                    <a:gd name="T39" fmla="*/ 0 h 28"/>
                    <a:gd name="T40" fmla="*/ 16 w 21"/>
                    <a:gd name="T41" fmla="*/ 0 h 2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28"/>
                    <a:gd name="T65" fmla="*/ 21 w 21"/>
                    <a:gd name="T66" fmla="*/ 28 h 2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28">
                      <a:moveTo>
                        <a:pt x="16" y="0"/>
                      </a:moveTo>
                      <a:lnTo>
                        <a:pt x="16" y="0"/>
                      </a:lnTo>
                      <a:lnTo>
                        <a:pt x="16" y="2"/>
                      </a:lnTo>
                      <a:lnTo>
                        <a:pt x="13" y="7"/>
                      </a:lnTo>
                      <a:lnTo>
                        <a:pt x="13" y="10"/>
                      </a:lnTo>
                      <a:lnTo>
                        <a:pt x="11" y="13"/>
                      </a:lnTo>
                      <a:lnTo>
                        <a:pt x="8" y="18"/>
                      </a:lnTo>
                      <a:lnTo>
                        <a:pt x="5" y="21"/>
                      </a:lnTo>
                      <a:lnTo>
                        <a:pt x="3" y="23"/>
                      </a:lnTo>
                      <a:lnTo>
                        <a:pt x="0" y="26"/>
                      </a:lnTo>
                      <a:lnTo>
                        <a:pt x="5" y="28"/>
                      </a:lnTo>
                      <a:lnTo>
                        <a:pt x="8" y="26"/>
                      </a:lnTo>
                      <a:lnTo>
                        <a:pt x="8" y="23"/>
                      </a:lnTo>
                      <a:lnTo>
                        <a:pt x="11" y="21"/>
                      </a:lnTo>
                      <a:lnTo>
                        <a:pt x="13" y="15"/>
                      </a:lnTo>
                      <a:lnTo>
                        <a:pt x="16" y="13"/>
                      </a:lnTo>
                      <a:lnTo>
                        <a:pt x="18" y="7"/>
                      </a:lnTo>
                      <a:lnTo>
                        <a:pt x="18" y="5"/>
                      </a:lnTo>
                      <a:lnTo>
                        <a:pt x="21" y="0"/>
                      </a:lnTo>
                      <a:lnTo>
                        <a:pt x="16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30" name="Freeform 642"/>
                <p:cNvSpPr>
                  <a:spLocks/>
                </p:cNvSpPr>
                <p:nvPr/>
              </p:nvSpPr>
              <p:spPr bwMode="auto">
                <a:xfrm>
                  <a:off x="2012" y="2438"/>
                  <a:ext cx="13" cy="27"/>
                </a:xfrm>
                <a:custGeom>
                  <a:avLst/>
                  <a:gdLst>
                    <a:gd name="T0" fmla="*/ 0 w 13"/>
                    <a:gd name="T1" fmla="*/ 3 h 27"/>
                    <a:gd name="T2" fmla="*/ 0 w 13"/>
                    <a:gd name="T3" fmla="*/ 3 h 27"/>
                    <a:gd name="T4" fmla="*/ 3 w 13"/>
                    <a:gd name="T5" fmla="*/ 6 h 27"/>
                    <a:gd name="T6" fmla="*/ 5 w 13"/>
                    <a:gd name="T7" fmla="*/ 8 h 27"/>
                    <a:gd name="T8" fmla="*/ 5 w 13"/>
                    <a:gd name="T9" fmla="*/ 11 h 27"/>
                    <a:gd name="T10" fmla="*/ 8 w 13"/>
                    <a:gd name="T11" fmla="*/ 14 h 27"/>
                    <a:gd name="T12" fmla="*/ 8 w 13"/>
                    <a:gd name="T13" fmla="*/ 16 h 27"/>
                    <a:gd name="T14" fmla="*/ 8 w 13"/>
                    <a:gd name="T15" fmla="*/ 21 h 27"/>
                    <a:gd name="T16" fmla="*/ 8 w 13"/>
                    <a:gd name="T17" fmla="*/ 24 h 27"/>
                    <a:gd name="T18" fmla="*/ 8 w 13"/>
                    <a:gd name="T19" fmla="*/ 27 h 27"/>
                    <a:gd name="T20" fmla="*/ 13 w 13"/>
                    <a:gd name="T21" fmla="*/ 27 h 27"/>
                    <a:gd name="T22" fmla="*/ 13 w 13"/>
                    <a:gd name="T23" fmla="*/ 24 h 27"/>
                    <a:gd name="T24" fmla="*/ 13 w 13"/>
                    <a:gd name="T25" fmla="*/ 19 h 27"/>
                    <a:gd name="T26" fmla="*/ 10 w 13"/>
                    <a:gd name="T27" fmla="*/ 16 h 27"/>
                    <a:gd name="T28" fmla="*/ 10 w 13"/>
                    <a:gd name="T29" fmla="*/ 14 h 27"/>
                    <a:gd name="T30" fmla="*/ 8 w 13"/>
                    <a:gd name="T31" fmla="*/ 8 h 27"/>
                    <a:gd name="T32" fmla="*/ 8 w 13"/>
                    <a:gd name="T33" fmla="*/ 6 h 27"/>
                    <a:gd name="T34" fmla="*/ 5 w 13"/>
                    <a:gd name="T35" fmla="*/ 3 h 27"/>
                    <a:gd name="T36" fmla="*/ 3 w 13"/>
                    <a:gd name="T37" fmla="*/ 0 h 27"/>
                    <a:gd name="T38" fmla="*/ 3 w 13"/>
                    <a:gd name="T39" fmla="*/ 0 h 27"/>
                    <a:gd name="T40" fmla="*/ 0 w 13"/>
                    <a:gd name="T41" fmla="*/ 3 h 2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"/>
                    <a:gd name="T64" fmla="*/ 0 h 27"/>
                    <a:gd name="T65" fmla="*/ 13 w 13"/>
                    <a:gd name="T66" fmla="*/ 27 h 27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" h="27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3" y="6"/>
                      </a:lnTo>
                      <a:lnTo>
                        <a:pt x="5" y="8"/>
                      </a:lnTo>
                      <a:lnTo>
                        <a:pt x="5" y="11"/>
                      </a:lnTo>
                      <a:lnTo>
                        <a:pt x="8" y="14"/>
                      </a:lnTo>
                      <a:lnTo>
                        <a:pt x="8" y="16"/>
                      </a:lnTo>
                      <a:lnTo>
                        <a:pt x="8" y="21"/>
                      </a:lnTo>
                      <a:lnTo>
                        <a:pt x="8" y="24"/>
                      </a:lnTo>
                      <a:lnTo>
                        <a:pt x="8" y="27"/>
                      </a:lnTo>
                      <a:lnTo>
                        <a:pt x="13" y="27"/>
                      </a:lnTo>
                      <a:lnTo>
                        <a:pt x="13" y="24"/>
                      </a:lnTo>
                      <a:lnTo>
                        <a:pt x="13" y="19"/>
                      </a:lnTo>
                      <a:lnTo>
                        <a:pt x="10" y="16"/>
                      </a:lnTo>
                      <a:lnTo>
                        <a:pt x="10" y="14"/>
                      </a:lnTo>
                      <a:lnTo>
                        <a:pt x="8" y="8"/>
                      </a:lnTo>
                      <a:lnTo>
                        <a:pt x="8" y="6"/>
                      </a:lnTo>
                      <a:lnTo>
                        <a:pt x="5" y="3"/>
                      </a:lnTo>
                      <a:lnTo>
                        <a:pt x="3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31" name="Freeform 643"/>
                <p:cNvSpPr>
                  <a:spLocks/>
                </p:cNvSpPr>
                <p:nvPr/>
              </p:nvSpPr>
              <p:spPr bwMode="auto">
                <a:xfrm>
                  <a:off x="1994" y="2428"/>
                  <a:ext cx="21" cy="13"/>
                </a:xfrm>
                <a:custGeom>
                  <a:avLst/>
                  <a:gdLst>
                    <a:gd name="T0" fmla="*/ 2 w 21"/>
                    <a:gd name="T1" fmla="*/ 5 h 13"/>
                    <a:gd name="T2" fmla="*/ 0 w 21"/>
                    <a:gd name="T3" fmla="*/ 5 h 13"/>
                    <a:gd name="T4" fmla="*/ 2 w 21"/>
                    <a:gd name="T5" fmla="*/ 5 h 13"/>
                    <a:gd name="T6" fmla="*/ 5 w 21"/>
                    <a:gd name="T7" fmla="*/ 5 h 13"/>
                    <a:gd name="T8" fmla="*/ 8 w 21"/>
                    <a:gd name="T9" fmla="*/ 5 h 13"/>
                    <a:gd name="T10" fmla="*/ 10 w 21"/>
                    <a:gd name="T11" fmla="*/ 8 h 13"/>
                    <a:gd name="T12" fmla="*/ 13 w 21"/>
                    <a:gd name="T13" fmla="*/ 8 h 13"/>
                    <a:gd name="T14" fmla="*/ 15 w 21"/>
                    <a:gd name="T15" fmla="*/ 10 h 13"/>
                    <a:gd name="T16" fmla="*/ 15 w 21"/>
                    <a:gd name="T17" fmla="*/ 10 h 13"/>
                    <a:gd name="T18" fmla="*/ 18 w 21"/>
                    <a:gd name="T19" fmla="*/ 13 h 13"/>
                    <a:gd name="T20" fmla="*/ 21 w 21"/>
                    <a:gd name="T21" fmla="*/ 10 h 13"/>
                    <a:gd name="T22" fmla="*/ 18 w 21"/>
                    <a:gd name="T23" fmla="*/ 8 h 13"/>
                    <a:gd name="T24" fmla="*/ 15 w 21"/>
                    <a:gd name="T25" fmla="*/ 5 h 13"/>
                    <a:gd name="T26" fmla="*/ 13 w 21"/>
                    <a:gd name="T27" fmla="*/ 5 h 13"/>
                    <a:gd name="T28" fmla="*/ 10 w 21"/>
                    <a:gd name="T29" fmla="*/ 3 h 13"/>
                    <a:gd name="T30" fmla="*/ 8 w 21"/>
                    <a:gd name="T31" fmla="*/ 3 h 13"/>
                    <a:gd name="T32" fmla="*/ 5 w 21"/>
                    <a:gd name="T33" fmla="*/ 3 h 13"/>
                    <a:gd name="T34" fmla="*/ 2 w 21"/>
                    <a:gd name="T35" fmla="*/ 3 h 13"/>
                    <a:gd name="T36" fmla="*/ 0 w 21"/>
                    <a:gd name="T37" fmla="*/ 0 h 13"/>
                    <a:gd name="T38" fmla="*/ 0 w 21"/>
                    <a:gd name="T39" fmla="*/ 3 h 13"/>
                    <a:gd name="T40" fmla="*/ 2 w 21"/>
                    <a:gd name="T41" fmla="*/ 5 h 1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13"/>
                    <a:gd name="T65" fmla="*/ 21 w 21"/>
                    <a:gd name="T66" fmla="*/ 13 h 1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13">
                      <a:moveTo>
                        <a:pt x="2" y="5"/>
                      </a:moveTo>
                      <a:lnTo>
                        <a:pt x="0" y="5"/>
                      </a:lnTo>
                      <a:lnTo>
                        <a:pt x="2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10" y="8"/>
                      </a:lnTo>
                      <a:lnTo>
                        <a:pt x="13" y="8"/>
                      </a:lnTo>
                      <a:lnTo>
                        <a:pt x="15" y="10"/>
                      </a:lnTo>
                      <a:lnTo>
                        <a:pt x="18" y="13"/>
                      </a:lnTo>
                      <a:lnTo>
                        <a:pt x="21" y="10"/>
                      </a:lnTo>
                      <a:lnTo>
                        <a:pt x="18" y="8"/>
                      </a:lnTo>
                      <a:lnTo>
                        <a:pt x="15" y="5"/>
                      </a:lnTo>
                      <a:lnTo>
                        <a:pt x="13" y="5"/>
                      </a:lnTo>
                      <a:lnTo>
                        <a:pt x="10" y="3"/>
                      </a:lnTo>
                      <a:lnTo>
                        <a:pt x="8" y="3"/>
                      </a:lnTo>
                      <a:lnTo>
                        <a:pt x="5" y="3"/>
                      </a:lnTo>
                      <a:lnTo>
                        <a:pt x="2" y="3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2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32" name="Freeform 644"/>
                <p:cNvSpPr>
                  <a:spLocks/>
                </p:cNvSpPr>
                <p:nvPr/>
              </p:nvSpPr>
              <p:spPr bwMode="auto">
                <a:xfrm>
                  <a:off x="1988" y="2431"/>
                  <a:ext cx="8" cy="5"/>
                </a:xfrm>
                <a:custGeom>
                  <a:avLst/>
                  <a:gdLst>
                    <a:gd name="T0" fmla="*/ 3 w 8"/>
                    <a:gd name="T1" fmla="*/ 5 h 5"/>
                    <a:gd name="T2" fmla="*/ 3 w 8"/>
                    <a:gd name="T3" fmla="*/ 5 h 5"/>
                    <a:gd name="T4" fmla="*/ 3 w 8"/>
                    <a:gd name="T5" fmla="*/ 5 h 5"/>
                    <a:gd name="T6" fmla="*/ 3 w 8"/>
                    <a:gd name="T7" fmla="*/ 5 h 5"/>
                    <a:gd name="T8" fmla="*/ 6 w 8"/>
                    <a:gd name="T9" fmla="*/ 2 h 5"/>
                    <a:gd name="T10" fmla="*/ 6 w 8"/>
                    <a:gd name="T11" fmla="*/ 2 h 5"/>
                    <a:gd name="T12" fmla="*/ 6 w 8"/>
                    <a:gd name="T13" fmla="*/ 2 h 5"/>
                    <a:gd name="T14" fmla="*/ 6 w 8"/>
                    <a:gd name="T15" fmla="*/ 2 h 5"/>
                    <a:gd name="T16" fmla="*/ 6 w 8"/>
                    <a:gd name="T17" fmla="*/ 2 h 5"/>
                    <a:gd name="T18" fmla="*/ 8 w 8"/>
                    <a:gd name="T19" fmla="*/ 2 h 5"/>
                    <a:gd name="T20" fmla="*/ 6 w 8"/>
                    <a:gd name="T21" fmla="*/ 0 h 5"/>
                    <a:gd name="T22" fmla="*/ 6 w 8"/>
                    <a:gd name="T23" fmla="*/ 0 h 5"/>
                    <a:gd name="T24" fmla="*/ 3 w 8"/>
                    <a:gd name="T25" fmla="*/ 0 h 5"/>
                    <a:gd name="T26" fmla="*/ 3 w 8"/>
                    <a:gd name="T27" fmla="*/ 0 h 5"/>
                    <a:gd name="T28" fmla="*/ 3 w 8"/>
                    <a:gd name="T29" fmla="*/ 0 h 5"/>
                    <a:gd name="T30" fmla="*/ 3 w 8"/>
                    <a:gd name="T31" fmla="*/ 0 h 5"/>
                    <a:gd name="T32" fmla="*/ 0 w 8"/>
                    <a:gd name="T33" fmla="*/ 2 h 5"/>
                    <a:gd name="T34" fmla="*/ 0 w 8"/>
                    <a:gd name="T35" fmla="*/ 2 h 5"/>
                    <a:gd name="T36" fmla="*/ 0 w 8"/>
                    <a:gd name="T37" fmla="*/ 2 h 5"/>
                    <a:gd name="T38" fmla="*/ 0 w 8"/>
                    <a:gd name="T39" fmla="*/ 2 h 5"/>
                    <a:gd name="T40" fmla="*/ 3 w 8"/>
                    <a:gd name="T41" fmla="*/ 5 h 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8"/>
                    <a:gd name="T64" fmla="*/ 0 h 5"/>
                    <a:gd name="T65" fmla="*/ 8 w 8"/>
                    <a:gd name="T66" fmla="*/ 5 h 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8" h="5">
                      <a:moveTo>
                        <a:pt x="3" y="5"/>
                      </a:moveTo>
                      <a:lnTo>
                        <a:pt x="3" y="5"/>
                      </a:lnTo>
                      <a:lnTo>
                        <a:pt x="6" y="2"/>
                      </a:lnTo>
                      <a:lnTo>
                        <a:pt x="8" y="2"/>
                      </a:lnTo>
                      <a:lnTo>
                        <a:pt x="6" y="0"/>
                      </a:lnTo>
                      <a:lnTo>
                        <a:pt x="3" y="0"/>
                      </a:lnTo>
                      <a:lnTo>
                        <a:pt x="0" y="2"/>
                      </a:lnTo>
                      <a:lnTo>
                        <a:pt x="3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33" name="Freeform 645"/>
                <p:cNvSpPr>
                  <a:spLocks/>
                </p:cNvSpPr>
                <p:nvPr/>
              </p:nvSpPr>
              <p:spPr bwMode="auto">
                <a:xfrm>
                  <a:off x="1975" y="2433"/>
                  <a:ext cx="16" cy="29"/>
                </a:xfrm>
                <a:custGeom>
                  <a:avLst/>
                  <a:gdLst>
                    <a:gd name="T0" fmla="*/ 6 w 16"/>
                    <a:gd name="T1" fmla="*/ 29 h 29"/>
                    <a:gd name="T2" fmla="*/ 6 w 16"/>
                    <a:gd name="T3" fmla="*/ 29 h 29"/>
                    <a:gd name="T4" fmla="*/ 6 w 16"/>
                    <a:gd name="T5" fmla="*/ 26 h 29"/>
                    <a:gd name="T6" fmla="*/ 6 w 16"/>
                    <a:gd name="T7" fmla="*/ 21 h 29"/>
                    <a:gd name="T8" fmla="*/ 8 w 16"/>
                    <a:gd name="T9" fmla="*/ 19 h 29"/>
                    <a:gd name="T10" fmla="*/ 8 w 16"/>
                    <a:gd name="T11" fmla="*/ 16 h 29"/>
                    <a:gd name="T12" fmla="*/ 11 w 16"/>
                    <a:gd name="T13" fmla="*/ 11 h 29"/>
                    <a:gd name="T14" fmla="*/ 13 w 16"/>
                    <a:gd name="T15" fmla="*/ 8 h 29"/>
                    <a:gd name="T16" fmla="*/ 13 w 16"/>
                    <a:gd name="T17" fmla="*/ 5 h 29"/>
                    <a:gd name="T18" fmla="*/ 16 w 16"/>
                    <a:gd name="T19" fmla="*/ 3 h 29"/>
                    <a:gd name="T20" fmla="*/ 13 w 16"/>
                    <a:gd name="T21" fmla="*/ 0 h 29"/>
                    <a:gd name="T22" fmla="*/ 11 w 16"/>
                    <a:gd name="T23" fmla="*/ 3 h 29"/>
                    <a:gd name="T24" fmla="*/ 11 w 16"/>
                    <a:gd name="T25" fmla="*/ 5 h 29"/>
                    <a:gd name="T26" fmla="*/ 8 w 16"/>
                    <a:gd name="T27" fmla="*/ 11 h 29"/>
                    <a:gd name="T28" fmla="*/ 6 w 16"/>
                    <a:gd name="T29" fmla="*/ 13 h 29"/>
                    <a:gd name="T30" fmla="*/ 3 w 16"/>
                    <a:gd name="T31" fmla="*/ 19 h 29"/>
                    <a:gd name="T32" fmla="*/ 3 w 16"/>
                    <a:gd name="T33" fmla="*/ 21 h 29"/>
                    <a:gd name="T34" fmla="*/ 0 w 16"/>
                    <a:gd name="T35" fmla="*/ 26 h 29"/>
                    <a:gd name="T36" fmla="*/ 0 w 16"/>
                    <a:gd name="T37" fmla="*/ 29 h 29"/>
                    <a:gd name="T38" fmla="*/ 0 w 16"/>
                    <a:gd name="T39" fmla="*/ 29 h 29"/>
                    <a:gd name="T40" fmla="*/ 6 w 16"/>
                    <a:gd name="T41" fmla="*/ 29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29"/>
                    <a:gd name="T65" fmla="*/ 16 w 16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29">
                      <a:moveTo>
                        <a:pt x="6" y="29"/>
                      </a:moveTo>
                      <a:lnTo>
                        <a:pt x="6" y="29"/>
                      </a:lnTo>
                      <a:lnTo>
                        <a:pt x="6" y="26"/>
                      </a:lnTo>
                      <a:lnTo>
                        <a:pt x="6" y="21"/>
                      </a:lnTo>
                      <a:lnTo>
                        <a:pt x="8" y="19"/>
                      </a:lnTo>
                      <a:lnTo>
                        <a:pt x="8" y="16"/>
                      </a:lnTo>
                      <a:lnTo>
                        <a:pt x="11" y="11"/>
                      </a:lnTo>
                      <a:lnTo>
                        <a:pt x="13" y="8"/>
                      </a:lnTo>
                      <a:lnTo>
                        <a:pt x="13" y="5"/>
                      </a:lnTo>
                      <a:lnTo>
                        <a:pt x="16" y="3"/>
                      </a:lnTo>
                      <a:lnTo>
                        <a:pt x="13" y="0"/>
                      </a:lnTo>
                      <a:lnTo>
                        <a:pt x="11" y="3"/>
                      </a:lnTo>
                      <a:lnTo>
                        <a:pt x="11" y="5"/>
                      </a:lnTo>
                      <a:lnTo>
                        <a:pt x="8" y="11"/>
                      </a:lnTo>
                      <a:lnTo>
                        <a:pt x="6" y="13"/>
                      </a:lnTo>
                      <a:lnTo>
                        <a:pt x="3" y="19"/>
                      </a:lnTo>
                      <a:lnTo>
                        <a:pt x="3" y="21"/>
                      </a:lnTo>
                      <a:lnTo>
                        <a:pt x="0" y="26"/>
                      </a:lnTo>
                      <a:lnTo>
                        <a:pt x="0" y="29"/>
                      </a:lnTo>
                      <a:lnTo>
                        <a:pt x="6" y="29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34" name="Freeform 646"/>
                <p:cNvSpPr>
                  <a:spLocks/>
                </p:cNvSpPr>
                <p:nvPr/>
              </p:nvSpPr>
              <p:spPr bwMode="auto">
                <a:xfrm>
                  <a:off x="1975" y="2462"/>
                  <a:ext cx="6" cy="29"/>
                </a:xfrm>
                <a:custGeom>
                  <a:avLst/>
                  <a:gdLst>
                    <a:gd name="T0" fmla="*/ 6 w 6"/>
                    <a:gd name="T1" fmla="*/ 26 h 29"/>
                    <a:gd name="T2" fmla="*/ 6 w 6"/>
                    <a:gd name="T3" fmla="*/ 26 h 29"/>
                    <a:gd name="T4" fmla="*/ 3 w 6"/>
                    <a:gd name="T5" fmla="*/ 24 h 29"/>
                    <a:gd name="T6" fmla="*/ 3 w 6"/>
                    <a:gd name="T7" fmla="*/ 21 h 29"/>
                    <a:gd name="T8" fmla="*/ 3 w 6"/>
                    <a:gd name="T9" fmla="*/ 18 h 29"/>
                    <a:gd name="T10" fmla="*/ 3 w 6"/>
                    <a:gd name="T11" fmla="*/ 13 h 29"/>
                    <a:gd name="T12" fmla="*/ 3 w 6"/>
                    <a:gd name="T13" fmla="*/ 10 h 29"/>
                    <a:gd name="T14" fmla="*/ 3 w 6"/>
                    <a:gd name="T15" fmla="*/ 8 h 29"/>
                    <a:gd name="T16" fmla="*/ 3 w 6"/>
                    <a:gd name="T17" fmla="*/ 3 h 29"/>
                    <a:gd name="T18" fmla="*/ 6 w 6"/>
                    <a:gd name="T19" fmla="*/ 0 h 29"/>
                    <a:gd name="T20" fmla="*/ 0 w 6"/>
                    <a:gd name="T21" fmla="*/ 0 h 29"/>
                    <a:gd name="T22" fmla="*/ 0 w 6"/>
                    <a:gd name="T23" fmla="*/ 3 h 29"/>
                    <a:gd name="T24" fmla="*/ 0 w 6"/>
                    <a:gd name="T25" fmla="*/ 8 h 29"/>
                    <a:gd name="T26" fmla="*/ 0 w 6"/>
                    <a:gd name="T27" fmla="*/ 10 h 29"/>
                    <a:gd name="T28" fmla="*/ 0 w 6"/>
                    <a:gd name="T29" fmla="*/ 13 h 29"/>
                    <a:gd name="T30" fmla="*/ 0 w 6"/>
                    <a:gd name="T31" fmla="*/ 18 h 29"/>
                    <a:gd name="T32" fmla="*/ 0 w 6"/>
                    <a:gd name="T33" fmla="*/ 21 h 29"/>
                    <a:gd name="T34" fmla="*/ 0 w 6"/>
                    <a:gd name="T35" fmla="*/ 26 h 29"/>
                    <a:gd name="T36" fmla="*/ 3 w 6"/>
                    <a:gd name="T37" fmla="*/ 29 h 29"/>
                    <a:gd name="T38" fmla="*/ 3 w 6"/>
                    <a:gd name="T39" fmla="*/ 29 h 29"/>
                    <a:gd name="T40" fmla="*/ 6 w 6"/>
                    <a:gd name="T41" fmla="*/ 26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6"/>
                    <a:gd name="T64" fmla="*/ 0 h 29"/>
                    <a:gd name="T65" fmla="*/ 6 w 6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6" h="29">
                      <a:moveTo>
                        <a:pt x="6" y="26"/>
                      </a:moveTo>
                      <a:lnTo>
                        <a:pt x="6" y="26"/>
                      </a:lnTo>
                      <a:lnTo>
                        <a:pt x="3" y="24"/>
                      </a:lnTo>
                      <a:lnTo>
                        <a:pt x="3" y="21"/>
                      </a:lnTo>
                      <a:lnTo>
                        <a:pt x="3" y="18"/>
                      </a:lnTo>
                      <a:lnTo>
                        <a:pt x="3" y="13"/>
                      </a:lnTo>
                      <a:lnTo>
                        <a:pt x="3" y="10"/>
                      </a:lnTo>
                      <a:lnTo>
                        <a:pt x="3" y="8"/>
                      </a:lnTo>
                      <a:lnTo>
                        <a:pt x="3" y="3"/>
                      </a:lnTo>
                      <a:lnTo>
                        <a:pt x="6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0" y="8"/>
                      </a:lnTo>
                      <a:lnTo>
                        <a:pt x="0" y="10"/>
                      </a:lnTo>
                      <a:lnTo>
                        <a:pt x="0" y="13"/>
                      </a:lnTo>
                      <a:lnTo>
                        <a:pt x="0" y="18"/>
                      </a:lnTo>
                      <a:lnTo>
                        <a:pt x="0" y="21"/>
                      </a:lnTo>
                      <a:lnTo>
                        <a:pt x="0" y="26"/>
                      </a:lnTo>
                      <a:lnTo>
                        <a:pt x="3" y="29"/>
                      </a:lnTo>
                      <a:lnTo>
                        <a:pt x="6" y="26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35" name="Freeform 647"/>
                <p:cNvSpPr>
                  <a:spLocks/>
                </p:cNvSpPr>
                <p:nvPr/>
              </p:nvSpPr>
              <p:spPr bwMode="auto">
                <a:xfrm>
                  <a:off x="1978" y="2488"/>
                  <a:ext cx="18" cy="21"/>
                </a:xfrm>
                <a:custGeom>
                  <a:avLst/>
                  <a:gdLst>
                    <a:gd name="T0" fmla="*/ 16 w 18"/>
                    <a:gd name="T1" fmla="*/ 19 h 21"/>
                    <a:gd name="T2" fmla="*/ 18 w 18"/>
                    <a:gd name="T3" fmla="*/ 16 h 21"/>
                    <a:gd name="T4" fmla="*/ 16 w 18"/>
                    <a:gd name="T5" fmla="*/ 16 h 21"/>
                    <a:gd name="T6" fmla="*/ 13 w 18"/>
                    <a:gd name="T7" fmla="*/ 13 h 21"/>
                    <a:gd name="T8" fmla="*/ 10 w 18"/>
                    <a:gd name="T9" fmla="*/ 13 h 21"/>
                    <a:gd name="T10" fmla="*/ 8 w 18"/>
                    <a:gd name="T11" fmla="*/ 11 h 21"/>
                    <a:gd name="T12" fmla="*/ 5 w 18"/>
                    <a:gd name="T13" fmla="*/ 8 h 21"/>
                    <a:gd name="T14" fmla="*/ 5 w 18"/>
                    <a:gd name="T15" fmla="*/ 5 h 21"/>
                    <a:gd name="T16" fmla="*/ 3 w 18"/>
                    <a:gd name="T17" fmla="*/ 3 h 21"/>
                    <a:gd name="T18" fmla="*/ 3 w 18"/>
                    <a:gd name="T19" fmla="*/ 0 h 21"/>
                    <a:gd name="T20" fmla="*/ 0 w 18"/>
                    <a:gd name="T21" fmla="*/ 3 h 21"/>
                    <a:gd name="T22" fmla="*/ 0 w 18"/>
                    <a:gd name="T23" fmla="*/ 5 h 21"/>
                    <a:gd name="T24" fmla="*/ 3 w 18"/>
                    <a:gd name="T25" fmla="*/ 8 h 21"/>
                    <a:gd name="T26" fmla="*/ 3 w 18"/>
                    <a:gd name="T27" fmla="*/ 11 h 21"/>
                    <a:gd name="T28" fmla="*/ 5 w 18"/>
                    <a:gd name="T29" fmla="*/ 13 h 21"/>
                    <a:gd name="T30" fmla="*/ 8 w 18"/>
                    <a:gd name="T31" fmla="*/ 16 h 21"/>
                    <a:gd name="T32" fmla="*/ 10 w 18"/>
                    <a:gd name="T33" fmla="*/ 16 h 21"/>
                    <a:gd name="T34" fmla="*/ 13 w 18"/>
                    <a:gd name="T35" fmla="*/ 19 h 21"/>
                    <a:gd name="T36" fmla="*/ 16 w 18"/>
                    <a:gd name="T37" fmla="*/ 21 h 21"/>
                    <a:gd name="T38" fmla="*/ 18 w 18"/>
                    <a:gd name="T39" fmla="*/ 21 h 21"/>
                    <a:gd name="T40" fmla="*/ 16 w 18"/>
                    <a:gd name="T41" fmla="*/ 21 h 21"/>
                    <a:gd name="T42" fmla="*/ 16 w 18"/>
                    <a:gd name="T43" fmla="*/ 21 h 21"/>
                    <a:gd name="T44" fmla="*/ 18 w 18"/>
                    <a:gd name="T45" fmla="*/ 21 h 21"/>
                    <a:gd name="T46" fmla="*/ 16 w 18"/>
                    <a:gd name="T47" fmla="*/ 19 h 21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18"/>
                    <a:gd name="T73" fmla="*/ 0 h 21"/>
                    <a:gd name="T74" fmla="*/ 18 w 18"/>
                    <a:gd name="T75" fmla="*/ 21 h 21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18" h="21">
                      <a:moveTo>
                        <a:pt x="16" y="19"/>
                      </a:moveTo>
                      <a:lnTo>
                        <a:pt x="18" y="16"/>
                      </a:lnTo>
                      <a:lnTo>
                        <a:pt x="16" y="16"/>
                      </a:lnTo>
                      <a:lnTo>
                        <a:pt x="13" y="13"/>
                      </a:lnTo>
                      <a:lnTo>
                        <a:pt x="10" y="13"/>
                      </a:lnTo>
                      <a:lnTo>
                        <a:pt x="8" y="11"/>
                      </a:lnTo>
                      <a:lnTo>
                        <a:pt x="5" y="8"/>
                      </a:lnTo>
                      <a:lnTo>
                        <a:pt x="5" y="5"/>
                      </a:lnTo>
                      <a:lnTo>
                        <a:pt x="3" y="3"/>
                      </a:lnTo>
                      <a:lnTo>
                        <a:pt x="3" y="0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3" y="11"/>
                      </a:lnTo>
                      <a:lnTo>
                        <a:pt x="5" y="13"/>
                      </a:lnTo>
                      <a:lnTo>
                        <a:pt x="8" y="16"/>
                      </a:lnTo>
                      <a:lnTo>
                        <a:pt x="10" y="16"/>
                      </a:lnTo>
                      <a:lnTo>
                        <a:pt x="13" y="19"/>
                      </a:lnTo>
                      <a:lnTo>
                        <a:pt x="16" y="21"/>
                      </a:lnTo>
                      <a:lnTo>
                        <a:pt x="18" y="21"/>
                      </a:lnTo>
                      <a:lnTo>
                        <a:pt x="16" y="21"/>
                      </a:lnTo>
                      <a:lnTo>
                        <a:pt x="18" y="21"/>
                      </a:lnTo>
                      <a:lnTo>
                        <a:pt x="16" y="19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36" name="Freeform 648"/>
                <p:cNvSpPr>
                  <a:spLocks/>
                </p:cNvSpPr>
                <p:nvPr/>
              </p:nvSpPr>
              <p:spPr bwMode="auto">
                <a:xfrm>
                  <a:off x="1771" y="2394"/>
                  <a:ext cx="129" cy="34"/>
                </a:xfrm>
                <a:custGeom>
                  <a:avLst/>
                  <a:gdLst>
                    <a:gd name="T0" fmla="*/ 0 w 129"/>
                    <a:gd name="T1" fmla="*/ 5 h 34"/>
                    <a:gd name="T2" fmla="*/ 0 w 129"/>
                    <a:gd name="T3" fmla="*/ 16 h 34"/>
                    <a:gd name="T4" fmla="*/ 3 w 129"/>
                    <a:gd name="T5" fmla="*/ 26 h 34"/>
                    <a:gd name="T6" fmla="*/ 3 w 129"/>
                    <a:gd name="T7" fmla="*/ 29 h 34"/>
                    <a:gd name="T8" fmla="*/ 6 w 129"/>
                    <a:gd name="T9" fmla="*/ 31 h 34"/>
                    <a:gd name="T10" fmla="*/ 34 w 129"/>
                    <a:gd name="T11" fmla="*/ 34 h 34"/>
                    <a:gd name="T12" fmla="*/ 63 w 129"/>
                    <a:gd name="T13" fmla="*/ 34 h 34"/>
                    <a:gd name="T14" fmla="*/ 95 w 129"/>
                    <a:gd name="T15" fmla="*/ 34 h 34"/>
                    <a:gd name="T16" fmla="*/ 108 w 129"/>
                    <a:gd name="T17" fmla="*/ 34 h 34"/>
                    <a:gd name="T18" fmla="*/ 115 w 129"/>
                    <a:gd name="T19" fmla="*/ 34 h 34"/>
                    <a:gd name="T20" fmla="*/ 121 w 129"/>
                    <a:gd name="T21" fmla="*/ 31 h 34"/>
                    <a:gd name="T22" fmla="*/ 126 w 129"/>
                    <a:gd name="T23" fmla="*/ 26 h 34"/>
                    <a:gd name="T24" fmla="*/ 129 w 129"/>
                    <a:gd name="T25" fmla="*/ 18 h 34"/>
                    <a:gd name="T26" fmla="*/ 129 w 129"/>
                    <a:gd name="T27" fmla="*/ 10 h 34"/>
                    <a:gd name="T28" fmla="*/ 129 w 129"/>
                    <a:gd name="T29" fmla="*/ 5 h 34"/>
                    <a:gd name="T30" fmla="*/ 126 w 129"/>
                    <a:gd name="T31" fmla="*/ 3 h 34"/>
                    <a:gd name="T32" fmla="*/ 118 w 129"/>
                    <a:gd name="T33" fmla="*/ 0 h 34"/>
                    <a:gd name="T34" fmla="*/ 113 w 129"/>
                    <a:gd name="T35" fmla="*/ 0 h 34"/>
                    <a:gd name="T36" fmla="*/ 108 w 129"/>
                    <a:gd name="T37" fmla="*/ 0 h 34"/>
                    <a:gd name="T38" fmla="*/ 102 w 129"/>
                    <a:gd name="T39" fmla="*/ 0 h 34"/>
                    <a:gd name="T40" fmla="*/ 89 w 129"/>
                    <a:gd name="T41" fmla="*/ 0 h 34"/>
                    <a:gd name="T42" fmla="*/ 71 w 129"/>
                    <a:gd name="T43" fmla="*/ 3 h 34"/>
                    <a:gd name="T44" fmla="*/ 53 w 129"/>
                    <a:gd name="T45" fmla="*/ 3 h 34"/>
                    <a:gd name="T46" fmla="*/ 32 w 129"/>
                    <a:gd name="T47" fmla="*/ 3 h 34"/>
                    <a:gd name="T48" fmla="*/ 16 w 129"/>
                    <a:gd name="T49" fmla="*/ 5 h 34"/>
                    <a:gd name="T50" fmla="*/ 6 w 129"/>
                    <a:gd name="T51" fmla="*/ 5 h 34"/>
                    <a:gd name="T52" fmla="*/ 0 w 129"/>
                    <a:gd name="T53" fmla="*/ 5 h 34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129"/>
                    <a:gd name="T82" fmla="*/ 0 h 34"/>
                    <a:gd name="T83" fmla="*/ 129 w 129"/>
                    <a:gd name="T84" fmla="*/ 34 h 34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129" h="34">
                      <a:moveTo>
                        <a:pt x="0" y="5"/>
                      </a:moveTo>
                      <a:lnTo>
                        <a:pt x="0" y="16"/>
                      </a:lnTo>
                      <a:lnTo>
                        <a:pt x="3" y="26"/>
                      </a:lnTo>
                      <a:lnTo>
                        <a:pt x="3" y="29"/>
                      </a:lnTo>
                      <a:lnTo>
                        <a:pt x="6" y="31"/>
                      </a:lnTo>
                      <a:lnTo>
                        <a:pt x="34" y="34"/>
                      </a:lnTo>
                      <a:lnTo>
                        <a:pt x="63" y="34"/>
                      </a:lnTo>
                      <a:lnTo>
                        <a:pt x="95" y="34"/>
                      </a:lnTo>
                      <a:lnTo>
                        <a:pt x="108" y="34"/>
                      </a:lnTo>
                      <a:lnTo>
                        <a:pt x="115" y="34"/>
                      </a:lnTo>
                      <a:lnTo>
                        <a:pt x="121" y="31"/>
                      </a:lnTo>
                      <a:lnTo>
                        <a:pt x="126" y="26"/>
                      </a:lnTo>
                      <a:lnTo>
                        <a:pt x="129" y="18"/>
                      </a:lnTo>
                      <a:lnTo>
                        <a:pt x="129" y="10"/>
                      </a:lnTo>
                      <a:lnTo>
                        <a:pt x="129" y="5"/>
                      </a:lnTo>
                      <a:lnTo>
                        <a:pt x="126" y="3"/>
                      </a:lnTo>
                      <a:lnTo>
                        <a:pt x="118" y="0"/>
                      </a:lnTo>
                      <a:lnTo>
                        <a:pt x="113" y="0"/>
                      </a:lnTo>
                      <a:lnTo>
                        <a:pt x="108" y="0"/>
                      </a:lnTo>
                      <a:lnTo>
                        <a:pt x="102" y="0"/>
                      </a:lnTo>
                      <a:lnTo>
                        <a:pt x="89" y="0"/>
                      </a:lnTo>
                      <a:lnTo>
                        <a:pt x="71" y="3"/>
                      </a:lnTo>
                      <a:lnTo>
                        <a:pt x="53" y="3"/>
                      </a:lnTo>
                      <a:lnTo>
                        <a:pt x="32" y="3"/>
                      </a:lnTo>
                      <a:lnTo>
                        <a:pt x="16" y="5"/>
                      </a:lnTo>
                      <a:lnTo>
                        <a:pt x="6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92ADB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37" name="Freeform 649"/>
                <p:cNvSpPr>
                  <a:spLocks/>
                </p:cNvSpPr>
                <p:nvPr/>
              </p:nvSpPr>
              <p:spPr bwMode="auto">
                <a:xfrm>
                  <a:off x="1771" y="2399"/>
                  <a:ext cx="3" cy="21"/>
                </a:xfrm>
                <a:custGeom>
                  <a:avLst/>
                  <a:gdLst>
                    <a:gd name="T0" fmla="*/ 3 w 3"/>
                    <a:gd name="T1" fmla="*/ 21 h 21"/>
                    <a:gd name="T2" fmla="*/ 3 w 3"/>
                    <a:gd name="T3" fmla="*/ 21 h 21"/>
                    <a:gd name="T4" fmla="*/ 3 w 3"/>
                    <a:gd name="T5" fmla="*/ 18 h 21"/>
                    <a:gd name="T6" fmla="*/ 3 w 3"/>
                    <a:gd name="T7" fmla="*/ 16 h 21"/>
                    <a:gd name="T8" fmla="*/ 3 w 3"/>
                    <a:gd name="T9" fmla="*/ 13 h 21"/>
                    <a:gd name="T10" fmla="*/ 3 w 3"/>
                    <a:gd name="T11" fmla="*/ 11 h 21"/>
                    <a:gd name="T12" fmla="*/ 3 w 3"/>
                    <a:gd name="T13" fmla="*/ 8 h 21"/>
                    <a:gd name="T14" fmla="*/ 3 w 3"/>
                    <a:gd name="T15" fmla="*/ 5 h 21"/>
                    <a:gd name="T16" fmla="*/ 3 w 3"/>
                    <a:gd name="T17" fmla="*/ 3 h 21"/>
                    <a:gd name="T18" fmla="*/ 3 w 3"/>
                    <a:gd name="T19" fmla="*/ 0 h 21"/>
                    <a:gd name="T20" fmla="*/ 0 w 3"/>
                    <a:gd name="T21" fmla="*/ 0 h 21"/>
                    <a:gd name="T22" fmla="*/ 0 w 3"/>
                    <a:gd name="T23" fmla="*/ 3 h 21"/>
                    <a:gd name="T24" fmla="*/ 0 w 3"/>
                    <a:gd name="T25" fmla="*/ 5 h 21"/>
                    <a:gd name="T26" fmla="*/ 0 w 3"/>
                    <a:gd name="T27" fmla="*/ 8 h 21"/>
                    <a:gd name="T28" fmla="*/ 0 w 3"/>
                    <a:gd name="T29" fmla="*/ 11 h 21"/>
                    <a:gd name="T30" fmla="*/ 0 w 3"/>
                    <a:gd name="T31" fmla="*/ 13 h 21"/>
                    <a:gd name="T32" fmla="*/ 0 w 3"/>
                    <a:gd name="T33" fmla="*/ 16 h 21"/>
                    <a:gd name="T34" fmla="*/ 0 w 3"/>
                    <a:gd name="T35" fmla="*/ 18 h 21"/>
                    <a:gd name="T36" fmla="*/ 0 w 3"/>
                    <a:gd name="T37" fmla="*/ 21 h 21"/>
                    <a:gd name="T38" fmla="*/ 0 w 3"/>
                    <a:gd name="T39" fmla="*/ 21 h 21"/>
                    <a:gd name="T40" fmla="*/ 3 w 3"/>
                    <a:gd name="T41" fmla="*/ 21 h 2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"/>
                    <a:gd name="T64" fmla="*/ 0 h 21"/>
                    <a:gd name="T65" fmla="*/ 3 w 3"/>
                    <a:gd name="T66" fmla="*/ 21 h 2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" h="21">
                      <a:moveTo>
                        <a:pt x="3" y="21"/>
                      </a:moveTo>
                      <a:lnTo>
                        <a:pt x="3" y="21"/>
                      </a:lnTo>
                      <a:lnTo>
                        <a:pt x="3" y="18"/>
                      </a:lnTo>
                      <a:lnTo>
                        <a:pt x="3" y="16"/>
                      </a:lnTo>
                      <a:lnTo>
                        <a:pt x="3" y="13"/>
                      </a:lnTo>
                      <a:lnTo>
                        <a:pt x="3" y="11"/>
                      </a:lnTo>
                      <a:lnTo>
                        <a:pt x="3" y="8"/>
                      </a:lnTo>
                      <a:lnTo>
                        <a:pt x="3" y="5"/>
                      </a:lnTo>
                      <a:lnTo>
                        <a:pt x="3" y="3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0" y="11"/>
                      </a:lnTo>
                      <a:lnTo>
                        <a:pt x="0" y="13"/>
                      </a:lnTo>
                      <a:lnTo>
                        <a:pt x="0" y="16"/>
                      </a:lnTo>
                      <a:lnTo>
                        <a:pt x="0" y="18"/>
                      </a:lnTo>
                      <a:lnTo>
                        <a:pt x="0" y="21"/>
                      </a:lnTo>
                      <a:lnTo>
                        <a:pt x="3" y="21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38" name="Freeform 650"/>
                <p:cNvSpPr>
                  <a:spLocks/>
                </p:cNvSpPr>
                <p:nvPr/>
              </p:nvSpPr>
              <p:spPr bwMode="auto">
                <a:xfrm>
                  <a:off x="1771" y="2420"/>
                  <a:ext cx="6" cy="8"/>
                </a:xfrm>
                <a:custGeom>
                  <a:avLst/>
                  <a:gdLst>
                    <a:gd name="T0" fmla="*/ 6 w 6"/>
                    <a:gd name="T1" fmla="*/ 3 h 8"/>
                    <a:gd name="T2" fmla="*/ 6 w 6"/>
                    <a:gd name="T3" fmla="*/ 3 h 8"/>
                    <a:gd name="T4" fmla="*/ 6 w 6"/>
                    <a:gd name="T5" fmla="*/ 3 h 8"/>
                    <a:gd name="T6" fmla="*/ 6 w 6"/>
                    <a:gd name="T7" fmla="*/ 3 h 8"/>
                    <a:gd name="T8" fmla="*/ 6 w 6"/>
                    <a:gd name="T9" fmla="*/ 3 h 8"/>
                    <a:gd name="T10" fmla="*/ 6 w 6"/>
                    <a:gd name="T11" fmla="*/ 3 h 8"/>
                    <a:gd name="T12" fmla="*/ 3 w 6"/>
                    <a:gd name="T13" fmla="*/ 3 h 8"/>
                    <a:gd name="T14" fmla="*/ 3 w 6"/>
                    <a:gd name="T15" fmla="*/ 0 h 8"/>
                    <a:gd name="T16" fmla="*/ 3 w 6"/>
                    <a:gd name="T17" fmla="*/ 0 h 8"/>
                    <a:gd name="T18" fmla="*/ 3 w 6"/>
                    <a:gd name="T19" fmla="*/ 0 h 8"/>
                    <a:gd name="T20" fmla="*/ 0 w 6"/>
                    <a:gd name="T21" fmla="*/ 0 h 8"/>
                    <a:gd name="T22" fmla="*/ 0 w 6"/>
                    <a:gd name="T23" fmla="*/ 0 h 8"/>
                    <a:gd name="T24" fmla="*/ 0 w 6"/>
                    <a:gd name="T25" fmla="*/ 3 h 8"/>
                    <a:gd name="T26" fmla="*/ 0 w 6"/>
                    <a:gd name="T27" fmla="*/ 3 h 8"/>
                    <a:gd name="T28" fmla="*/ 0 w 6"/>
                    <a:gd name="T29" fmla="*/ 3 h 8"/>
                    <a:gd name="T30" fmla="*/ 0 w 6"/>
                    <a:gd name="T31" fmla="*/ 5 h 8"/>
                    <a:gd name="T32" fmla="*/ 3 w 6"/>
                    <a:gd name="T33" fmla="*/ 5 h 8"/>
                    <a:gd name="T34" fmla="*/ 3 w 6"/>
                    <a:gd name="T35" fmla="*/ 8 h 8"/>
                    <a:gd name="T36" fmla="*/ 6 w 6"/>
                    <a:gd name="T37" fmla="*/ 8 h 8"/>
                    <a:gd name="T38" fmla="*/ 6 w 6"/>
                    <a:gd name="T39" fmla="*/ 8 h 8"/>
                    <a:gd name="T40" fmla="*/ 6 w 6"/>
                    <a:gd name="T41" fmla="*/ 3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6"/>
                    <a:gd name="T64" fmla="*/ 0 h 8"/>
                    <a:gd name="T65" fmla="*/ 6 w 6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6" h="8">
                      <a:moveTo>
                        <a:pt x="6" y="3"/>
                      </a:moveTo>
                      <a:lnTo>
                        <a:pt x="6" y="3"/>
                      </a:lnTo>
                      <a:lnTo>
                        <a:pt x="3" y="3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6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39" name="Freeform 651"/>
                <p:cNvSpPr>
                  <a:spLocks/>
                </p:cNvSpPr>
                <p:nvPr/>
              </p:nvSpPr>
              <p:spPr bwMode="auto">
                <a:xfrm>
                  <a:off x="1777" y="2423"/>
                  <a:ext cx="57" cy="5"/>
                </a:xfrm>
                <a:custGeom>
                  <a:avLst/>
                  <a:gdLst>
                    <a:gd name="T0" fmla="*/ 57 w 57"/>
                    <a:gd name="T1" fmla="*/ 2 h 5"/>
                    <a:gd name="T2" fmla="*/ 57 w 57"/>
                    <a:gd name="T3" fmla="*/ 2 h 5"/>
                    <a:gd name="T4" fmla="*/ 49 w 57"/>
                    <a:gd name="T5" fmla="*/ 2 h 5"/>
                    <a:gd name="T6" fmla="*/ 41 w 57"/>
                    <a:gd name="T7" fmla="*/ 2 h 5"/>
                    <a:gd name="T8" fmla="*/ 36 w 57"/>
                    <a:gd name="T9" fmla="*/ 2 h 5"/>
                    <a:gd name="T10" fmla="*/ 28 w 57"/>
                    <a:gd name="T11" fmla="*/ 2 h 5"/>
                    <a:gd name="T12" fmla="*/ 20 w 57"/>
                    <a:gd name="T13" fmla="*/ 2 h 5"/>
                    <a:gd name="T14" fmla="*/ 13 w 57"/>
                    <a:gd name="T15" fmla="*/ 2 h 5"/>
                    <a:gd name="T16" fmla="*/ 7 w 57"/>
                    <a:gd name="T17" fmla="*/ 2 h 5"/>
                    <a:gd name="T18" fmla="*/ 0 w 57"/>
                    <a:gd name="T19" fmla="*/ 0 h 5"/>
                    <a:gd name="T20" fmla="*/ 0 w 57"/>
                    <a:gd name="T21" fmla="*/ 5 h 5"/>
                    <a:gd name="T22" fmla="*/ 7 w 57"/>
                    <a:gd name="T23" fmla="*/ 5 h 5"/>
                    <a:gd name="T24" fmla="*/ 13 w 57"/>
                    <a:gd name="T25" fmla="*/ 5 h 5"/>
                    <a:gd name="T26" fmla="*/ 20 w 57"/>
                    <a:gd name="T27" fmla="*/ 5 h 5"/>
                    <a:gd name="T28" fmla="*/ 28 w 57"/>
                    <a:gd name="T29" fmla="*/ 5 h 5"/>
                    <a:gd name="T30" fmla="*/ 36 w 57"/>
                    <a:gd name="T31" fmla="*/ 5 h 5"/>
                    <a:gd name="T32" fmla="*/ 41 w 57"/>
                    <a:gd name="T33" fmla="*/ 5 h 5"/>
                    <a:gd name="T34" fmla="*/ 49 w 57"/>
                    <a:gd name="T35" fmla="*/ 5 h 5"/>
                    <a:gd name="T36" fmla="*/ 57 w 57"/>
                    <a:gd name="T37" fmla="*/ 5 h 5"/>
                    <a:gd name="T38" fmla="*/ 57 w 57"/>
                    <a:gd name="T39" fmla="*/ 5 h 5"/>
                    <a:gd name="T40" fmla="*/ 57 w 57"/>
                    <a:gd name="T41" fmla="*/ 2 h 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7"/>
                    <a:gd name="T64" fmla="*/ 0 h 5"/>
                    <a:gd name="T65" fmla="*/ 57 w 57"/>
                    <a:gd name="T66" fmla="*/ 5 h 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7" h="5">
                      <a:moveTo>
                        <a:pt x="57" y="2"/>
                      </a:moveTo>
                      <a:lnTo>
                        <a:pt x="57" y="2"/>
                      </a:lnTo>
                      <a:lnTo>
                        <a:pt x="49" y="2"/>
                      </a:lnTo>
                      <a:lnTo>
                        <a:pt x="41" y="2"/>
                      </a:lnTo>
                      <a:lnTo>
                        <a:pt x="36" y="2"/>
                      </a:lnTo>
                      <a:lnTo>
                        <a:pt x="28" y="2"/>
                      </a:lnTo>
                      <a:lnTo>
                        <a:pt x="20" y="2"/>
                      </a:lnTo>
                      <a:lnTo>
                        <a:pt x="13" y="2"/>
                      </a:lnTo>
                      <a:lnTo>
                        <a:pt x="7" y="2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7" y="5"/>
                      </a:lnTo>
                      <a:lnTo>
                        <a:pt x="13" y="5"/>
                      </a:lnTo>
                      <a:lnTo>
                        <a:pt x="20" y="5"/>
                      </a:lnTo>
                      <a:lnTo>
                        <a:pt x="28" y="5"/>
                      </a:lnTo>
                      <a:lnTo>
                        <a:pt x="36" y="5"/>
                      </a:lnTo>
                      <a:lnTo>
                        <a:pt x="41" y="5"/>
                      </a:lnTo>
                      <a:lnTo>
                        <a:pt x="49" y="5"/>
                      </a:lnTo>
                      <a:lnTo>
                        <a:pt x="57" y="5"/>
                      </a:lnTo>
                      <a:lnTo>
                        <a:pt x="57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40" name="Freeform 652"/>
                <p:cNvSpPr>
                  <a:spLocks/>
                </p:cNvSpPr>
                <p:nvPr/>
              </p:nvSpPr>
              <p:spPr bwMode="auto">
                <a:xfrm>
                  <a:off x="1834" y="2425"/>
                  <a:ext cx="32" cy="6"/>
                </a:xfrm>
                <a:custGeom>
                  <a:avLst/>
                  <a:gdLst>
                    <a:gd name="T0" fmla="*/ 32 w 32"/>
                    <a:gd name="T1" fmla="*/ 3 h 6"/>
                    <a:gd name="T2" fmla="*/ 32 w 32"/>
                    <a:gd name="T3" fmla="*/ 3 h 6"/>
                    <a:gd name="T4" fmla="*/ 29 w 32"/>
                    <a:gd name="T5" fmla="*/ 3 h 6"/>
                    <a:gd name="T6" fmla="*/ 24 w 32"/>
                    <a:gd name="T7" fmla="*/ 0 h 6"/>
                    <a:gd name="T8" fmla="*/ 21 w 32"/>
                    <a:gd name="T9" fmla="*/ 0 h 6"/>
                    <a:gd name="T10" fmla="*/ 16 w 32"/>
                    <a:gd name="T11" fmla="*/ 0 h 6"/>
                    <a:gd name="T12" fmla="*/ 13 w 32"/>
                    <a:gd name="T13" fmla="*/ 0 h 6"/>
                    <a:gd name="T14" fmla="*/ 8 w 32"/>
                    <a:gd name="T15" fmla="*/ 0 h 6"/>
                    <a:gd name="T16" fmla="*/ 5 w 32"/>
                    <a:gd name="T17" fmla="*/ 0 h 6"/>
                    <a:gd name="T18" fmla="*/ 0 w 32"/>
                    <a:gd name="T19" fmla="*/ 0 h 6"/>
                    <a:gd name="T20" fmla="*/ 0 w 32"/>
                    <a:gd name="T21" fmla="*/ 3 h 6"/>
                    <a:gd name="T22" fmla="*/ 5 w 32"/>
                    <a:gd name="T23" fmla="*/ 3 h 6"/>
                    <a:gd name="T24" fmla="*/ 8 w 32"/>
                    <a:gd name="T25" fmla="*/ 3 h 6"/>
                    <a:gd name="T26" fmla="*/ 13 w 32"/>
                    <a:gd name="T27" fmla="*/ 3 h 6"/>
                    <a:gd name="T28" fmla="*/ 16 w 32"/>
                    <a:gd name="T29" fmla="*/ 6 h 6"/>
                    <a:gd name="T30" fmla="*/ 21 w 32"/>
                    <a:gd name="T31" fmla="*/ 6 h 6"/>
                    <a:gd name="T32" fmla="*/ 24 w 32"/>
                    <a:gd name="T33" fmla="*/ 6 h 6"/>
                    <a:gd name="T34" fmla="*/ 29 w 32"/>
                    <a:gd name="T35" fmla="*/ 6 h 6"/>
                    <a:gd name="T36" fmla="*/ 32 w 32"/>
                    <a:gd name="T37" fmla="*/ 6 h 6"/>
                    <a:gd name="T38" fmla="*/ 32 w 32"/>
                    <a:gd name="T39" fmla="*/ 6 h 6"/>
                    <a:gd name="T40" fmla="*/ 32 w 32"/>
                    <a:gd name="T41" fmla="*/ 3 h 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2"/>
                    <a:gd name="T64" fmla="*/ 0 h 6"/>
                    <a:gd name="T65" fmla="*/ 32 w 32"/>
                    <a:gd name="T66" fmla="*/ 6 h 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2" h="6">
                      <a:moveTo>
                        <a:pt x="32" y="3"/>
                      </a:moveTo>
                      <a:lnTo>
                        <a:pt x="32" y="3"/>
                      </a:lnTo>
                      <a:lnTo>
                        <a:pt x="29" y="3"/>
                      </a:lnTo>
                      <a:lnTo>
                        <a:pt x="24" y="0"/>
                      </a:lnTo>
                      <a:lnTo>
                        <a:pt x="21" y="0"/>
                      </a:lnTo>
                      <a:lnTo>
                        <a:pt x="16" y="0"/>
                      </a:lnTo>
                      <a:lnTo>
                        <a:pt x="13" y="0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5" y="3"/>
                      </a:lnTo>
                      <a:lnTo>
                        <a:pt x="8" y="3"/>
                      </a:lnTo>
                      <a:lnTo>
                        <a:pt x="13" y="3"/>
                      </a:lnTo>
                      <a:lnTo>
                        <a:pt x="16" y="6"/>
                      </a:lnTo>
                      <a:lnTo>
                        <a:pt x="21" y="6"/>
                      </a:lnTo>
                      <a:lnTo>
                        <a:pt x="24" y="6"/>
                      </a:lnTo>
                      <a:lnTo>
                        <a:pt x="29" y="6"/>
                      </a:lnTo>
                      <a:lnTo>
                        <a:pt x="32" y="6"/>
                      </a:lnTo>
                      <a:lnTo>
                        <a:pt x="32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41" name="Freeform 653"/>
                <p:cNvSpPr>
                  <a:spLocks/>
                </p:cNvSpPr>
                <p:nvPr/>
              </p:nvSpPr>
              <p:spPr bwMode="auto">
                <a:xfrm>
                  <a:off x="1866" y="2423"/>
                  <a:ext cx="28" cy="8"/>
                </a:xfrm>
                <a:custGeom>
                  <a:avLst/>
                  <a:gdLst>
                    <a:gd name="T0" fmla="*/ 26 w 28"/>
                    <a:gd name="T1" fmla="*/ 0 h 8"/>
                    <a:gd name="T2" fmla="*/ 26 w 28"/>
                    <a:gd name="T3" fmla="*/ 0 h 8"/>
                    <a:gd name="T4" fmla="*/ 23 w 28"/>
                    <a:gd name="T5" fmla="*/ 2 h 8"/>
                    <a:gd name="T6" fmla="*/ 20 w 28"/>
                    <a:gd name="T7" fmla="*/ 2 h 8"/>
                    <a:gd name="T8" fmla="*/ 18 w 28"/>
                    <a:gd name="T9" fmla="*/ 5 h 8"/>
                    <a:gd name="T10" fmla="*/ 15 w 28"/>
                    <a:gd name="T11" fmla="*/ 5 h 8"/>
                    <a:gd name="T12" fmla="*/ 10 w 28"/>
                    <a:gd name="T13" fmla="*/ 5 h 8"/>
                    <a:gd name="T14" fmla="*/ 7 w 28"/>
                    <a:gd name="T15" fmla="*/ 5 h 8"/>
                    <a:gd name="T16" fmla="*/ 5 w 28"/>
                    <a:gd name="T17" fmla="*/ 5 h 8"/>
                    <a:gd name="T18" fmla="*/ 0 w 28"/>
                    <a:gd name="T19" fmla="*/ 5 h 8"/>
                    <a:gd name="T20" fmla="*/ 0 w 28"/>
                    <a:gd name="T21" fmla="*/ 8 h 8"/>
                    <a:gd name="T22" fmla="*/ 5 w 28"/>
                    <a:gd name="T23" fmla="*/ 8 h 8"/>
                    <a:gd name="T24" fmla="*/ 7 w 28"/>
                    <a:gd name="T25" fmla="*/ 8 h 8"/>
                    <a:gd name="T26" fmla="*/ 10 w 28"/>
                    <a:gd name="T27" fmla="*/ 8 h 8"/>
                    <a:gd name="T28" fmla="*/ 15 w 28"/>
                    <a:gd name="T29" fmla="*/ 8 h 8"/>
                    <a:gd name="T30" fmla="*/ 18 w 28"/>
                    <a:gd name="T31" fmla="*/ 8 h 8"/>
                    <a:gd name="T32" fmla="*/ 20 w 28"/>
                    <a:gd name="T33" fmla="*/ 8 h 8"/>
                    <a:gd name="T34" fmla="*/ 23 w 28"/>
                    <a:gd name="T35" fmla="*/ 5 h 8"/>
                    <a:gd name="T36" fmla="*/ 28 w 28"/>
                    <a:gd name="T37" fmla="*/ 2 h 8"/>
                    <a:gd name="T38" fmla="*/ 28 w 28"/>
                    <a:gd name="T39" fmla="*/ 2 h 8"/>
                    <a:gd name="T40" fmla="*/ 26 w 28"/>
                    <a:gd name="T41" fmla="*/ 0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8"/>
                    <a:gd name="T64" fmla="*/ 0 h 8"/>
                    <a:gd name="T65" fmla="*/ 28 w 28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8" h="8">
                      <a:moveTo>
                        <a:pt x="26" y="0"/>
                      </a:moveTo>
                      <a:lnTo>
                        <a:pt x="26" y="0"/>
                      </a:lnTo>
                      <a:lnTo>
                        <a:pt x="23" y="2"/>
                      </a:lnTo>
                      <a:lnTo>
                        <a:pt x="20" y="2"/>
                      </a:lnTo>
                      <a:lnTo>
                        <a:pt x="18" y="5"/>
                      </a:lnTo>
                      <a:lnTo>
                        <a:pt x="15" y="5"/>
                      </a:lnTo>
                      <a:lnTo>
                        <a:pt x="10" y="5"/>
                      </a:lnTo>
                      <a:lnTo>
                        <a:pt x="7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10" y="8"/>
                      </a:lnTo>
                      <a:lnTo>
                        <a:pt x="15" y="8"/>
                      </a:lnTo>
                      <a:lnTo>
                        <a:pt x="18" y="8"/>
                      </a:lnTo>
                      <a:lnTo>
                        <a:pt x="20" y="8"/>
                      </a:lnTo>
                      <a:lnTo>
                        <a:pt x="23" y="5"/>
                      </a:lnTo>
                      <a:lnTo>
                        <a:pt x="28" y="2"/>
                      </a:lnTo>
                      <a:lnTo>
                        <a:pt x="26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42" name="Freeform 654"/>
                <p:cNvSpPr>
                  <a:spLocks/>
                </p:cNvSpPr>
                <p:nvPr/>
              </p:nvSpPr>
              <p:spPr bwMode="auto">
                <a:xfrm>
                  <a:off x="1892" y="2397"/>
                  <a:ext cx="10" cy="28"/>
                </a:xfrm>
                <a:custGeom>
                  <a:avLst/>
                  <a:gdLst>
                    <a:gd name="T0" fmla="*/ 5 w 10"/>
                    <a:gd name="T1" fmla="*/ 2 h 28"/>
                    <a:gd name="T2" fmla="*/ 5 w 10"/>
                    <a:gd name="T3" fmla="*/ 2 h 28"/>
                    <a:gd name="T4" fmla="*/ 5 w 10"/>
                    <a:gd name="T5" fmla="*/ 2 h 28"/>
                    <a:gd name="T6" fmla="*/ 5 w 10"/>
                    <a:gd name="T7" fmla="*/ 7 h 28"/>
                    <a:gd name="T8" fmla="*/ 5 w 10"/>
                    <a:gd name="T9" fmla="*/ 10 h 28"/>
                    <a:gd name="T10" fmla="*/ 5 w 10"/>
                    <a:gd name="T11" fmla="*/ 13 h 28"/>
                    <a:gd name="T12" fmla="*/ 5 w 10"/>
                    <a:gd name="T13" fmla="*/ 18 h 28"/>
                    <a:gd name="T14" fmla="*/ 2 w 10"/>
                    <a:gd name="T15" fmla="*/ 20 h 28"/>
                    <a:gd name="T16" fmla="*/ 2 w 10"/>
                    <a:gd name="T17" fmla="*/ 23 h 28"/>
                    <a:gd name="T18" fmla="*/ 0 w 10"/>
                    <a:gd name="T19" fmla="*/ 26 h 28"/>
                    <a:gd name="T20" fmla="*/ 2 w 10"/>
                    <a:gd name="T21" fmla="*/ 28 h 28"/>
                    <a:gd name="T22" fmla="*/ 5 w 10"/>
                    <a:gd name="T23" fmla="*/ 26 h 28"/>
                    <a:gd name="T24" fmla="*/ 5 w 10"/>
                    <a:gd name="T25" fmla="*/ 23 h 28"/>
                    <a:gd name="T26" fmla="*/ 8 w 10"/>
                    <a:gd name="T27" fmla="*/ 18 h 28"/>
                    <a:gd name="T28" fmla="*/ 8 w 10"/>
                    <a:gd name="T29" fmla="*/ 15 h 28"/>
                    <a:gd name="T30" fmla="*/ 10 w 10"/>
                    <a:gd name="T31" fmla="*/ 10 h 28"/>
                    <a:gd name="T32" fmla="*/ 10 w 10"/>
                    <a:gd name="T33" fmla="*/ 7 h 28"/>
                    <a:gd name="T34" fmla="*/ 8 w 10"/>
                    <a:gd name="T35" fmla="*/ 2 h 28"/>
                    <a:gd name="T36" fmla="*/ 8 w 10"/>
                    <a:gd name="T37" fmla="*/ 0 h 28"/>
                    <a:gd name="T38" fmla="*/ 8 w 10"/>
                    <a:gd name="T39" fmla="*/ 0 h 28"/>
                    <a:gd name="T40" fmla="*/ 5 w 10"/>
                    <a:gd name="T41" fmla="*/ 2 h 2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0"/>
                    <a:gd name="T64" fmla="*/ 0 h 28"/>
                    <a:gd name="T65" fmla="*/ 10 w 10"/>
                    <a:gd name="T66" fmla="*/ 28 h 2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0" h="28">
                      <a:moveTo>
                        <a:pt x="5" y="2"/>
                      </a:moveTo>
                      <a:lnTo>
                        <a:pt x="5" y="2"/>
                      </a:lnTo>
                      <a:lnTo>
                        <a:pt x="5" y="7"/>
                      </a:lnTo>
                      <a:lnTo>
                        <a:pt x="5" y="10"/>
                      </a:lnTo>
                      <a:lnTo>
                        <a:pt x="5" y="13"/>
                      </a:lnTo>
                      <a:lnTo>
                        <a:pt x="5" y="18"/>
                      </a:lnTo>
                      <a:lnTo>
                        <a:pt x="2" y="20"/>
                      </a:lnTo>
                      <a:lnTo>
                        <a:pt x="2" y="23"/>
                      </a:lnTo>
                      <a:lnTo>
                        <a:pt x="0" y="26"/>
                      </a:lnTo>
                      <a:lnTo>
                        <a:pt x="2" y="28"/>
                      </a:lnTo>
                      <a:lnTo>
                        <a:pt x="5" y="26"/>
                      </a:lnTo>
                      <a:lnTo>
                        <a:pt x="5" y="23"/>
                      </a:lnTo>
                      <a:lnTo>
                        <a:pt x="8" y="18"/>
                      </a:lnTo>
                      <a:lnTo>
                        <a:pt x="8" y="15"/>
                      </a:lnTo>
                      <a:lnTo>
                        <a:pt x="10" y="10"/>
                      </a:lnTo>
                      <a:lnTo>
                        <a:pt x="10" y="7"/>
                      </a:lnTo>
                      <a:lnTo>
                        <a:pt x="8" y="2"/>
                      </a:lnTo>
                      <a:lnTo>
                        <a:pt x="8" y="0"/>
                      </a:lnTo>
                      <a:lnTo>
                        <a:pt x="5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43" name="Freeform 655"/>
                <p:cNvSpPr>
                  <a:spLocks/>
                </p:cNvSpPr>
                <p:nvPr/>
              </p:nvSpPr>
              <p:spPr bwMode="auto">
                <a:xfrm>
                  <a:off x="1879" y="2391"/>
                  <a:ext cx="21" cy="8"/>
                </a:xfrm>
                <a:custGeom>
                  <a:avLst/>
                  <a:gdLst>
                    <a:gd name="T0" fmla="*/ 0 w 21"/>
                    <a:gd name="T1" fmla="*/ 3 h 8"/>
                    <a:gd name="T2" fmla="*/ 0 w 21"/>
                    <a:gd name="T3" fmla="*/ 3 h 8"/>
                    <a:gd name="T4" fmla="*/ 0 w 21"/>
                    <a:gd name="T5" fmla="*/ 3 h 8"/>
                    <a:gd name="T6" fmla="*/ 2 w 21"/>
                    <a:gd name="T7" fmla="*/ 3 h 8"/>
                    <a:gd name="T8" fmla="*/ 7 w 21"/>
                    <a:gd name="T9" fmla="*/ 6 h 8"/>
                    <a:gd name="T10" fmla="*/ 10 w 21"/>
                    <a:gd name="T11" fmla="*/ 6 h 8"/>
                    <a:gd name="T12" fmla="*/ 13 w 21"/>
                    <a:gd name="T13" fmla="*/ 6 h 8"/>
                    <a:gd name="T14" fmla="*/ 15 w 21"/>
                    <a:gd name="T15" fmla="*/ 6 h 8"/>
                    <a:gd name="T16" fmla="*/ 18 w 21"/>
                    <a:gd name="T17" fmla="*/ 6 h 8"/>
                    <a:gd name="T18" fmla="*/ 18 w 21"/>
                    <a:gd name="T19" fmla="*/ 8 h 8"/>
                    <a:gd name="T20" fmla="*/ 21 w 21"/>
                    <a:gd name="T21" fmla="*/ 6 h 8"/>
                    <a:gd name="T22" fmla="*/ 18 w 21"/>
                    <a:gd name="T23" fmla="*/ 3 h 8"/>
                    <a:gd name="T24" fmla="*/ 15 w 21"/>
                    <a:gd name="T25" fmla="*/ 3 h 8"/>
                    <a:gd name="T26" fmla="*/ 13 w 21"/>
                    <a:gd name="T27" fmla="*/ 3 h 8"/>
                    <a:gd name="T28" fmla="*/ 10 w 21"/>
                    <a:gd name="T29" fmla="*/ 0 h 8"/>
                    <a:gd name="T30" fmla="*/ 7 w 21"/>
                    <a:gd name="T31" fmla="*/ 0 h 8"/>
                    <a:gd name="T32" fmla="*/ 2 w 21"/>
                    <a:gd name="T33" fmla="*/ 0 h 8"/>
                    <a:gd name="T34" fmla="*/ 0 w 21"/>
                    <a:gd name="T35" fmla="*/ 0 h 8"/>
                    <a:gd name="T36" fmla="*/ 0 w 21"/>
                    <a:gd name="T37" fmla="*/ 0 h 8"/>
                    <a:gd name="T38" fmla="*/ 0 w 21"/>
                    <a:gd name="T39" fmla="*/ 0 h 8"/>
                    <a:gd name="T40" fmla="*/ 0 w 21"/>
                    <a:gd name="T41" fmla="*/ 3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8"/>
                    <a:gd name="T65" fmla="*/ 21 w 21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8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2" y="3"/>
                      </a:lnTo>
                      <a:lnTo>
                        <a:pt x="7" y="6"/>
                      </a:lnTo>
                      <a:lnTo>
                        <a:pt x="10" y="6"/>
                      </a:lnTo>
                      <a:lnTo>
                        <a:pt x="13" y="6"/>
                      </a:lnTo>
                      <a:lnTo>
                        <a:pt x="15" y="6"/>
                      </a:lnTo>
                      <a:lnTo>
                        <a:pt x="18" y="6"/>
                      </a:lnTo>
                      <a:lnTo>
                        <a:pt x="18" y="8"/>
                      </a:lnTo>
                      <a:lnTo>
                        <a:pt x="21" y="6"/>
                      </a:lnTo>
                      <a:lnTo>
                        <a:pt x="18" y="3"/>
                      </a:lnTo>
                      <a:lnTo>
                        <a:pt x="15" y="3"/>
                      </a:lnTo>
                      <a:lnTo>
                        <a:pt x="13" y="3"/>
                      </a:lnTo>
                      <a:lnTo>
                        <a:pt x="10" y="0"/>
                      </a:lnTo>
                      <a:lnTo>
                        <a:pt x="7" y="0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44" name="Freeform 656"/>
                <p:cNvSpPr>
                  <a:spLocks/>
                </p:cNvSpPr>
                <p:nvPr/>
              </p:nvSpPr>
              <p:spPr bwMode="auto">
                <a:xfrm>
                  <a:off x="1771" y="2391"/>
                  <a:ext cx="108" cy="11"/>
                </a:xfrm>
                <a:custGeom>
                  <a:avLst/>
                  <a:gdLst>
                    <a:gd name="T0" fmla="*/ 3 w 108"/>
                    <a:gd name="T1" fmla="*/ 8 h 11"/>
                    <a:gd name="T2" fmla="*/ 0 w 108"/>
                    <a:gd name="T3" fmla="*/ 11 h 11"/>
                    <a:gd name="T4" fmla="*/ 6 w 108"/>
                    <a:gd name="T5" fmla="*/ 11 h 11"/>
                    <a:gd name="T6" fmla="*/ 16 w 108"/>
                    <a:gd name="T7" fmla="*/ 8 h 11"/>
                    <a:gd name="T8" fmla="*/ 34 w 108"/>
                    <a:gd name="T9" fmla="*/ 8 h 11"/>
                    <a:gd name="T10" fmla="*/ 53 w 108"/>
                    <a:gd name="T11" fmla="*/ 8 h 11"/>
                    <a:gd name="T12" fmla="*/ 71 w 108"/>
                    <a:gd name="T13" fmla="*/ 6 h 11"/>
                    <a:gd name="T14" fmla="*/ 89 w 108"/>
                    <a:gd name="T15" fmla="*/ 6 h 11"/>
                    <a:gd name="T16" fmla="*/ 102 w 108"/>
                    <a:gd name="T17" fmla="*/ 6 h 11"/>
                    <a:gd name="T18" fmla="*/ 108 w 108"/>
                    <a:gd name="T19" fmla="*/ 3 h 11"/>
                    <a:gd name="T20" fmla="*/ 108 w 108"/>
                    <a:gd name="T21" fmla="*/ 0 h 11"/>
                    <a:gd name="T22" fmla="*/ 102 w 108"/>
                    <a:gd name="T23" fmla="*/ 0 h 11"/>
                    <a:gd name="T24" fmla="*/ 89 w 108"/>
                    <a:gd name="T25" fmla="*/ 0 h 11"/>
                    <a:gd name="T26" fmla="*/ 71 w 108"/>
                    <a:gd name="T27" fmla="*/ 3 h 11"/>
                    <a:gd name="T28" fmla="*/ 53 w 108"/>
                    <a:gd name="T29" fmla="*/ 3 h 11"/>
                    <a:gd name="T30" fmla="*/ 34 w 108"/>
                    <a:gd name="T31" fmla="*/ 6 h 11"/>
                    <a:gd name="T32" fmla="*/ 16 w 108"/>
                    <a:gd name="T33" fmla="*/ 6 h 11"/>
                    <a:gd name="T34" fmla="*/ 6 w 108"/>
                    <a:gd name="T35" fmla="*/ 6 h 11"/>
                    <a:gd name="T36" fmla="*/ 0 w 108"/>
                    <a:gd name="T37" fmla="*/ 8 h 11"/>
                    <a:gd name="T38" fmla="*/ 0 w 108"/>
                    <a:gd name="T39" fmla="*/ 8 h 11"/>
                    <a:gd name="T40" fmla="*/ 3 w 108"/>
                    <a:gd name="T41" fmla="*/ 8 h 1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08"/>
                    <a:gd name="T64" fmla="*/ 0 h 11"/>
                    <a:gd name="T65" fmla="*/ 108 w 108"/>
                    <a:gd name="T66" fmla="*/ 11 h 1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08" h="11">
                      <a:moveTo>
                        <a:pt x="3" y="8"/>
                      </a:moveTo>
                      <a:lnTo>
                        <a:pt x="0" y="11"/>
                      </a:lnTo>
                      <a:lnTo>
                        <a:pt x="6" y="11"/>
                      </a:lnTo>
                      <a:lnTo>
                        <a:pt x="16" y="8"/>
                      </a:lnTo>
                      <a:lnTo>
                        <a:pt x="34" y="8"/>
                      </a:lnTo>
                      <a:lnTo>
                        <a:pt x="53" y="8"/>
                      </a:lnTo>
                      <a:lnTo>
                        <a:pt x="71" y="6"/>
                      </a:lnTo>
                      <a:lnTo>
                        <a:pt x="89" y="6"/>
                      </a:lnTo>
                      <a:lnTo>
                        <a:pt x="102" y="6"/>
                      </a:lnTo>
                      <a:lnTo>
                        <a:pt x="108" y="3"/>
                      </a:lnTo>
                      <a:lnTo>
                        <a:pt x="108" y="0"/>
                      </a:lnTo>
                      <a:lnTo>
                        <a:pt x="102" y="0"/>
                      </a:lnTo>
                      <a:lnTo>
                        <a:pt x="89" y="0"/>
                      </a:lnTo>
                      <a:lnTo>
                        <a:pt x="71" y="3"/>
                      </a:lnTo>
                      <a:lnTo>
                        <a:pt x="53" y="3"/>
                      </a:lnTo>
                      <a:lnTo>
                        <a:pt x="34" y="6"/>
                      </a:lnTo>
                      <a:lnTo>
                        <a:pt x="16" y="6"/>
                      </a:lnTo>
                      <a:lnTo>
                        <a:pt x="6" y="6"/>
                      </a:lnTo>
                      <a:lnTo>
                        <a:pt x="0" y="8"/>
                      </a:lnTo>
                      <a:lnTo>
                        <a:pt x="3" y="8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45" name="Rectangle 657"/>
                <p:cNvSpPr>
                  <a:spLocks noChangeArrowheads="1"/>
                </p:cNvSpPr>
                <p:nvPr/>
              </p:nvSpPr>
              <p:spPr bwMode="auto">
                <a:xfrm>
                  <a:off x="1790" y="2410"/>
                  <a:ext cx="91" cy="5"/>
                </a:xfrm>
                <a:prstGeom prst="rect">
                  <a:avLst/>
                </a:prstGeom>
                <a:solidFill>
                  <a:srgbClr val="FFFFFF"/>
                </a:solidFill>
                <a:ln w="0">
                  <a:solidFill>
                    <a:srgbClr val="25221E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de-DE" altLang="de-DE"/>
                </a:p>
              </p:txBody>
            </p:sp>
            <p:sp>
              <p:nvSpPr>
                <p:cNvPr id="19146" name="Freeform 658"/>
                <p:cNvSpPr>
                  <a:spLocks/>
                </p:cNvSpPr>
                <p:nvPr/>
              </p:nvSpPr>
              <p:spPr bwMode="auto">
                <a:xfrm>
                  <a:off x="1586" y="2318"/>
                  <a:ext cx="337" cy="71"/>
                </a:xfrm>
                <a:custGeom>
                  <a:avLst/>
                  <a:gdLst>
                    <a:gd name="T0" fmla="*/ 55 w 337"/>
                    <a:gd name="T1" fmla="*/ 8 h 71"/>
                    <a:gd name="T2" fmla="*/ 41 w 337"/>
                    <a:gd name="T3" fmla="*/ 10 h 71"/>
                    <a:gd name="T4" fmla="*/ 31 w 337"/>
                    <a:gd name="T5" fmla="*/ 18 h 71"/>
                    <a:gd name="T6" fmla="*/ 23 w 337"/>
                    <a:gd name="T7" fmla="*/ 29 h 71"/>
                    <a:gd name="T8" fmla="*/ 13 w 337"/>
                    <a:gd name="T9" fmla="*/ 37 h 71"/>
                    <a:gd name="T10" fmla="*/ 5 w 337"/>
                    <a:gd name="T11" fmla="*/ 42 h 71"/>
                    <a:gd name="T12" fmla="*/ 0 w 337"/>
                    <a:gd name="T13" fmla="*/ 47 h 71"/>
                    <a:gd name="T14" fmla="*/ 0 w 337"/>
                    <a:gd name="T15" fmla="*/ 55 h 71"/>
                    <a:gd name="T16" fmla="*/ 0 w 337"/>
                    <a:gd name="T17" fmla="*/ 55 h 71"/>
                    <a:gd name="T18" fmla="*/ 5 w 337"/>
                    <a:gd name="T19" fmla="*/ 58 h 71"/>
                    <a:gd name="T20" fmla="*/ 57 w 337"/>
                    <a:gd name="T21" fmla="*/ 65 h 71"/>
                    <a:gd name="T22" fmla="*/ 109 w 337"/>
                    <a:gd name="T23" fmla="*/ 68 h 71"/>
                    <a:gd name="T24" fmla="*/ 162 w 337"/>
                    <a:gd name="T25" fmla="*/ 71 h 71"/>
                    <a:gd name="T26" fmla="*/ 217 w 337"/>
                    <a:gd name="T27" fmla="*/ 71 h 71"/>
                    <a:gd name="T28" fmla="*/ 274 w 337"/>
                    <a:gd name="T29" fmla="*/ 71 h 71"/>
                    <a:gd name="T30" fmla="*/ 303 w 337"/>
                    <a:gd name="T31" fmla="*/ 65 h 71"/>
                    <a:gd name="T32" fmla="*/ 329 w 337"/>
                    <a:gd name="T33" fmla="*/ 60 h 71"/>
                    <a:gd name="T34" fmla="*/ 334 w 337"/>
                    <a:gd name="T35" fmla="*/ 58 h 71"/>
                    <a:gd name="T36" fmla="*/ 337 w 337"/>
                    <a:gd name="T37" fmla="*/ 52 h 71"/>
                    <a:gd name="T38" fmla="*/ 334 w 337"/>
                    <a:gd name="T39" fmla="*/ 42 h 71"/>
                    <a:gd name="T40" fmla="*/ 329 w 337"/>
                    <a:gd name="T41" fmla="*/ 31 h 71"/>
                    <a:gd name="T42" fmla="*/ 324 w 337"/>
                    <a:gd name="T43" fmla="*/ 24 h 71"/>
                    <a:gd name="T44" fmla="*/ 319 w 337"/>
                    <a:gd name="T45" fmla="*/ 10 h 71"/>
                    <a:gd name="T46" fmla="*/ 314 w 337"/>
                    <a:gd name="T47" fmla="*/ 5 h 71"/>
                    <a:gd name="T48" fmla="*/ 306 w 337"/>
                    <a:gd name="T49" fmla="*/ 3 h 71"/>
                    <a:gd name="T50" fmla="*/ 243 w 337"/>
                    <a:gd name="T51" fmla="*/ 0 h 71"/>
                    <a:gd name="T52" fmla="*/ 180 w 337"/>
                    <a:gd name="T53" fmla="*/ 0 h 71"/>
                    <a:gd name="T54" fmla="*/ 117 w 337"/>
                    <a:gd name="T55" fmla="*/ 3 h 71"/>
                    <a:gd name="T56" fmla="*/ 55 w 337"/>
                    <a:gd name="T57" fmla="*/ 8 h 71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337"/>
                    <a:gd name="T88" fmla="*/ 0 h 71"/>
                    <a:gd name="T89" fmla="*/ 337 w 337"/>
                    <a:gd name="T90" fmla="*/ 71 h 71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337" h="71">
                      <a:moveTo>
                        <a:pt x="55" y="8"/>
                      </a:moveTo>
                      <a:lnTo>
                        <a:pt x="41" y="10"/>
                      </a:lnTo>
                      <a:lnTo>
                        <a:pt x="31" y="18"/>
                      </a:lnTo>
                      <a:lnTo>
                        <a:pt x="23" y="29"/>
                      </a:lnTo>
                      <a:lnTo>
                        <a:pt x="13" y="37"/>
                      </a:lnTo>
                      <a:lnTo>
                        <a:pt x="5" y="42"/>
                      </a:lnTo>
                      <a:lnTo>
                        <a:pt x="0" y="47"/>
                      </a:lnTo>
                      <a:lnTo>
                        <a:pt x="0" y="55"/>
                      </a:lnTo>
                      <a:lnTo>
                        <a:pt x="5" y="58"/>
                      </a:lnTo>
                      <a:lnTo>
                        <a:pt x="57" y="65"/>
                      </a:lnTo>
                      <a:lnTo>
                        <a:pt x="109" y="68"/>
                      </a:lnTo>
                      <a:lnTo>
                        <a:pt x="162" y="71"/>
                      </a:lnTo>
                      <a:lnTo>
                        <a:pt x="217" y="71"/>
                      </a:lnTo>
                      <a:lnTo>
                        <a:pt x="274" y="71"/>
                      </a:lnTo>
                      <a:lnTo>
                        <a:pt x="303" y="65"/>
                      </a:lnTo>
                      <a:lnTo>
                        <a:pt x="329" y="60"/>
                      </a:lnTo>
                      <a:lnTo>
                        <a:pt x="334" y="58"/>
                      </a:lnTo>
                      <a:lnTo>
                        <a:pt x="337" y="52"/>
                      </a:lnTo>
                      <a:lnTo>
                        <a:pt x="334" y="42"/>
                      </a:lnTo>
                      <a:lnTo>
                        <a:pt x="329" y="31"/>
                      </a:lnTo>
                      <a:lnTo>
                        <a:pt x="324" y="24"/>
                      </a:lnTo>
                      <a:lnTo>
                        <a:pt x="319" y="10"/>
                      </a:lnTo>
                      <a:lnTo>
                        <a:pt x="314" y="5"/>
                      </a:lnTo>
                      <a:lnTo>
                        <a:pt x="306" y="3"/>
                      </a:lnTo>
                      <a:lnTo>
                        <a:pt x="243" y="0"/>
                      </a:lnTo>
                      <a:lnTo>
                        <a:pt x="180" y="0"/>
                      </a:lnTo>
                      <a:lnTo>
                        <a:pt x="117" y="3"/>
                      </a:lnTo>
                      <a:lnTo>
                        <a:pt x="55" y="8"/>
                      </a:lnTo>
                      <a:close/>
                    </a:path>
                  </a:pathLst>
                </a:custGeom>
                <a:solidFill>
                  <a:srgbClr val="61BFF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47" name="Freeform 659"/>
                <p:cNvSpPr>
                  <a:spLocks/>
                </p:cNvSpPr>
                <p:nvPr/>
              </p:nvSpPr>
              <p:spPr bwMode="auto">
                <a:xfrm>
                  <a:off x="1599" y="2323"/>
                  <a:ext cx="42" cy="32"/>
                </a:xfrm>
                <a:custGeom>
                  <a:avLst/>
                  <a:gdLst>
                    <a:gd name="T0" fmla="*/ 2 w 42"/>
                    <a:gd name="T1" fmla="*/ 32 h 32"/>
                    <a:gd name="T2" fmla="*/ 2 w 42"/>
                    <a:gd name="T3" fmla="*/ 32 h 32"/>
                    <a:gd name="T4" fmla="*/ 8 w 42"/>
                    <a:gd name="T5" fmla="*/ 29 h 32"/>
                    <a:gd name="T6" fmla="*/ 10 w 42"/>
                    <a:gd name="T7" fmla="*/ 24 h 32"/>
                    <a:gd name="T8" fmla="*/ 15 w 42"/>
                    <a:gd name="T9" fmla="*/ 19 h 32"/>
                    <a:gd name="T10" fmla="*/ 21 w 42"/>
                    <a:gd name="T11" fmla="*/ 16 h 32"/>
                    <a:gd name="T12" fmla="*/ 23 w 42"/>
                    <a:gd name="T13" fmla="*/ 11 h 32"/>
                    <a:gd name="T14" fmla="*/ 31 w 42"/>
                    <a:gd name="T15" fmla="*/ 8 h 32"/>
                    <a:gd name="T16" fmla="*/ 36 w 42"/>
                    <a:gd name="T17" fmla="*/ 5 h 32"/>
                    <a:gd name="T18" fmla="*/ 42 w 42"/>
                    <a:gd name="T19" fmla="*/ 3 h 32"/>
                    <a:gd name="T20" fmla="*/ 42 w 42"/>
                    <a:gd name="T21" fmla="*/ 0 h 32"/>
                    <a:gd name="T22" fmla="*/ 34 w 42"/>
                    <a:gd name="T23" fmla="*/ 0 h 32"/>
                    <a:gd name="T24" fmla="*/ 28 w 42"/>
                    <a:gd name="T25" fmla="*/ 5 h 32"/>
                    <a:gd name="T26" fmla="*/ 23 w 42"/>
                    <a:gd name="T27" fmla="*/ 8 h 32"/>
                    <a:gd name="T28" fmla="*/ 18 w 42"/>
                    <a:gd name="T29" fmla="*/ 11 h 32"/>
                    <a:gd name="T30" fmla="*/ 13 w 42"/>
                    <a:gd name="T31" fmla="*/ 16 h 32"/>
                    <a:gd name="T32" fmla="*/ 8 w 42"/>
                    <a:gd name="T33" fmla="*/ 21 h 32"/>
                    <a:gd name="T34" fmla="*/ 5 w 42"/>
                    <a:gd name="T35" fmla="*/ 26 h 32"/>
                    <a:gd name="T36" fmla="*/ 0 w 42"/>
                    <a:gd name="T37" fmla="*/ 29 h 32"/>
                    <a:gd name="T38" fmla="*/ 0 w 42"/>
                    <a:gd name="T39" fmla="*/ 29 h 32"/>
                    <a:gd name="T40" fmla="*/ 2 w 42"/>
                    <a:gd name="T41" fmla="*/ 32 h 3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2"/>
                    <a:gd name="T64" fmla="*/ 0 h 32"/>
                    <a:gd name="T65" fmla="*/ 42 w 42"/>
                    <a:gd name="T66" fmla="*/ 32 h 3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2" h="32">
                      <a:moveTo>
                        <a:pt x="2" y="32"/>
                      </a:moveTo>
                      <a:lnTo>
                        <a:pt x="2" y="32"/>
                      </a:lnTo>
                      <a:lnTo>
                        <a:pt x="8" y="29"/>
                      </a:lnTo>
                      <a:lnTo>
                        <a:pt x="10" y="24"/>
                      </a:lnTo>
                      <a:lnTo>
                        <a:pt x="15" y="19"/>
                      </a:lnTo>
                      <a:lnTo>
                        <a:pt x="21" y="16"/>
                      </a:lnTo>
                      <a:lnTo>
                        <a:pt x="23" y="11"/>
                      </a:lnTo>
                      <a:lnTo>
                        <a:pt x="31" y="8"/>
                      </a:lnTo>
                      <a:lnTo>
                        <a:pt x="36" y="5"/>
                      </a:lnTo>
                      <a:lnTo>
                        <a:pt x="42" y="3"/>
                      </a:lnTo>
                      <a:lnTo>
                        <a:pt x="42" y="0"/>
                      </a:lnTo>
                      <a:lnTo>
                        <a:pt x="34" y="0"/>
                      </a:lnTo>
                      <a:lnTo>
                        <a:pt x="28" y="5"/>
                      </a:lnTo>
                      <a:lnTo>
                        <a:pt x="23" y="8"/>
                      </a:lnTo>
                      <a:lnTo>
                        <a:pt x="18" y="11"/>
                      </a:lnTo>
                      <a:lnTo>
                        <a:pt x="13" y="16"/>
                      </a:lnTo>
                      <a:lnTo>
                        <a:pt x="8" y="21"/>
                      </a:lnTo>
                      <a:lnTo>
                        <a:pt x="5" y="26"/>
                      </a:lnTo>
                      <a:lnTo>
                        <a:pt x="0" y="29"/>
                      </a:lnTo>
                      <a:lnTo>
                        <a:pt x="2" y="3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48" name="Freeform 660"/>
                <p:cNvSpPr>
                  <a:spLocks/>
                </p:cNvSpPr>
                <p:nvPr/>
              </p:nvSpPr>
              <p:spPr bwMode="auto">
                <a:xfrm>
                  <a:off x="1583" y="2352"/>
                  <a:ext cx="18" cy="26"/>
                </a:xfrm>
                <a:custGeom>
                  <a:avLst/>
                  <a:gdLst>
                    <a:gd name="T0" fmla="*/ 8 w 18"/>
                    <a:gd name="T1" fmla="*/ 21 h 26"/>
                    <a:gd name="T2" fmla="*/ 8 w 18"/>
                    <a:gd name="T3" fmla="*/ 21 h 26"/>
                    <a:gd name="T4" fmla="*/ 5 w 18"/>
                    <a:gd name="T5" fmla="*/ 21 h 26"/>
                    <a:gd name="T6" fmla="*/ 3 w 18"/>
                    <a:gd name="T7" fmla="*/ 21 h 26"/>
                    <a:gd name="T8" fmla="*/ 3 w 18"/>
                    <a:gd name="T9" fmla="*/ 18 h 26"/>
                    <a:gd name="T10" fmla="*/ 5 w 18"/>
                    <a:gd name="T11" fmla="*/ 16 h 26"/>
                    <a:gd name="T12" fmla="*/ 8 w 18"/>
                    <a:gd name="T13" fmla="*/ 13 h 26"/>
                    <a:gd name="T14" fmla="*/ 10 w 18"/>
                    <a:gd name="T15" fmla="*/ 10 h 26"/>
                    <a:gd name="T16" fmla="*/ 13 w 18"/>
                    <a:gd name="T17" fmla="*/ 5 h 26"/>
                    <a:gd name="T18" fmla="*/ 18 w 18"/>
                    <a:gd name="T19" fmla="*/ 3 h 26"/>
                    <a:gd name="T20" fmla="*/ 16 w 18"/>
                    <a:gd name="T21" fmla="*/ 0 h 26"/>
                    <a:gd name="T22" fmla="*/ 10 w 18"/>
                    <a:gd name="T23" fmla="*/ 3 h 26"/>
                    <a:gd name="T24" fmla="*/ 8 w 18"/>
                    <a:gd name="T25" fmla="*/ 8 h 26"/>
                    <a:gd name="T26" fmla="*/ 5 w 18"/>
                    <a:gd name="T27" fmla="*/ 10 h 26"/>
                    <a:gd name="T28" fmla="*/ 3 w 18"/>
                    <a:gd name="T29" fmla="*/ 13 h 26"/>
                    <a:gd name="T30" fmla="*/ 0 w 18"/>
                    <a:gd name="T31" fmla="*/ 18 h 26"/>
                    <a:gd name="T32" fmla="*/ 0 w 18"/>
                    <a:gd name="T33" fmla="*/ 21 h 26"/>
                    <a:gd name="T34" fmla="*/ 3 w 18"/>
                    <a:gd name="T35" fmla="*/ 24 h 26"/>
                    <a:gd name="T36" fmla="*/ 8 w 18"/>
                    <a:gd name="T37" fmla="*/ 26 h 26"/>
                    <a:gd name="T38" fmla="*/ 8 w 18"/>
                    <a:gd name="T39" fmla="*/ 26 h 26"/>
                    <a:gd name="T40" fmla="*/ 8 w 18"/>
                    <a:gd name="T41" fmla="*/ 21 h 2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8"/>
                    <a:gd name="T64" fmla="*/ 0 h 26"/>
                    <a:gd name="T65" fmla="*/ 18 w 18"/>
                    <a:gd name="T66" fmla="*/ 26 h 2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8" h="26">
                      <a:moveTo>
                        <a:pt x="8" y="21"/>
                      </a:moveTo>
                      <a:lnTo>
                        <a:pt x="8" y="21"/>
                      </a:lnTo>
                      <a:lnTo>
                        <a:pt x="5" y="21"/>
                      </a:lnTo>
                      <a:lnTo>
                        <a:pt x="3" y="21"/>
                      </a:lnTo>
                      <a:lnTo>
                        <a:pt x="3" y="18"/>
                      </a:lnTo>
                      <a:lnTo>
                        <a:pt x="5" y="16"/>
                      </a:lnTo>
                      <a:lnTo>
                        <a:pt x="8" y="13"/>
                      </a:lnTo>
                      <a:lnTo>
                        <a:pt x="10" y="10"/>
                      </a:lnTo>
                      <a:lnTo>
                        <a:pt x="13" y="5"/>
                      </a:lnTo>
                      <a:lnTo>
                        <a:pt x="18" y="3"/>
                      </a:lnTo>
                      <a:lnTo>
                        <a:pt x="16" y="0"/>
                      </a:lnTo>
                      <a:lnTo>
                        <a:pt x="10" y="3"/>
                      </a:lnTo>
                      <a:lnTo>
                        <a:pt x="8" y="8"/>
                      </a:lnTo>
                      <a:lnTo>
                        <a:pt x="5" y="10"/>
                      </a:lnTo>
                      <a:lnTo>
                        <a:pt x="3" y="13"/>
                      </a:lnTo>
                      <a:lnTo>
                        <a:pt x="0" y="18"/>
                      </a:lnTo>
                      <a:lnTo>
                        <a:pt x="0" y="21"/>
                      </a:lnTo>
                      <a:lnTo>
                        <a:pt x="3" y="24"/>
                      </a:lnTo>
                      <a:lnTo>
                        <a:pt x="8" y="26"/>
                      </a:lnTo>
                      <a:lnTo>
                        <a:pt x="8" y="21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49" name="Freeform 661"/>
                <p:cNvSpPr>
                  <a:spLocks/>
                </p:cNvSpPr>
                <p:nvPr/>
              </p:nvSpPr>
              <p:spPr bwMode="auto">
                <a:xfrm>
                  <a:off x="1591" y="2373"/>
                  <a:ext cx="212" cy="18"/>
                </a:xfrm>
                <a:custGeom>
                  <a:avLst/>
                  <a:gdLst>
                    <a:gd name="T0" fmla="*/ 212 w 212"/>
                    <a:gd name="T1" fmla="*/ 13 h 18"/>
                    <a:gd name="T2" fmla="*/ 212 w 212"/>
                    <a:gd name="T3" fmla="*/ 13 h 18"/>
                    <a:gd name="T4" fmla="*/ 183 w 212"/>
                    <a:gd name="T5" fmla="*/ 13 h 18"/>
                    <a:gd name="T6" fmla="*/ 157 w 212"/>
                    <a:gd name="T7" fmla="*/ 13 h 18"/>
                    <a:gd name="T8" fmla="*/ 131 w 212"/>
                    <a:gd name="T9" fmla="*/ 13 h 18"/>
                    <a:gd name="T10" fmla="*/ 104 w 212"/>
                    <a:gd name="T11" fmla="*/ 10 h 18"/>
                    <a:gd name="T12" fmla="*/ 78 w 212"/>
                    <a:gd name="T13" fmla="*/ 10 h 18"/>
                    <a:gd name="T14" fmla="*/ 52 w 212"/>
                    <a:gd name="T15" fmla="*/ 8 h 18"/>
                    <a:gd name="T16" fmla="*/ 26 w 212"/>
                    <a:gd name="T17" fmla="*/ 5 h 18"/>
                    <a:gd name="T18" fmla="*/ 0 w 212"/>
                    <a:gd name="T19" fmla="*/ 0 h 18"/>
                    <a:gd name="T20" fmla="*/ 0 w 212"/>
                    <a:gd name="T21" fmla="*/ 5 h 18"/>
                    <a:gd name="T22" fmla="*/ 26 w 212"/>
                    <a:gd name="T23" fmla="*/ 8 h 18"/>
                    <a:gd name="T24" fmla="*/ 52 w 212"/>
                    <a:gd name="T25" fmla="*/ 10 h 18"/>
                    <a:gd name="T26" fmla="*/ 78 w 212"/>
                    <a:gd name="T27" fmla="*/ 13 h 18"/>
                    <a:gd name="T28" fmla="*/ 104 w 212"/>
                    <a:gd name="T29" fmla="*/ 16 h 18"/>
                    <a:gd name="T30" fmla="*/ 131 w 212"/>
                    <a:gd name="T31" fmla="*/ 16 h 18"/>
                    <a:gd name="T32" fmla="*/ 157 w 212"/>
                    <a:gd name="T33" fmla="*/ 18 h 18"/>
                    <a:gd name="T34" fmla="*/ 183 w 212"/>
                    <a:gd name="T35" fmla="*/ 18 h 18"/>
                    <a:gd name="T36" fmla="*/ 212 w 212"/>
                    <a:gd name="T37" fmla="*/ 18 h 18"/>
                    <a:gd name="T38" fmla="*/ 212 w 212"/>
                    <a:gd name="T39" fmla="*/ 18 h 18"/>
                    <a:gd name="T40" fmla="*/ 212 w 212"/>
                    <a:gd name="T41" fmla="*/ 13 h 1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2"/>
                    <a:gd name="T64" fmla="*/ 0 h 18"/>
                    <a:gd name="T65" fmla="*/ 212 w 212"/>
                    <a:gd name="T66" fmla="*/ 18 h 1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2" h="18">
                      <a:moveTo>
                        <a:pt x="212" y="13"/>
                      </a:moveTo>
                      <a:lnTo>
                        <a:pt x="212" y="13"/>
                      </a:lnTo>
                      <a:lnTo>
                        <a:pt x="183" y="13"/>
                      </a:lnTo>
                      <a:lnTo>
                        <a:pt x="157" y="13"/>
                      </a:lnTo>
                      <a:lnTo>
                        <a:pt x="131" y="13"/>
                      </a:lnTo>
                      <a:lnTo>
                        <a:pt x="104" y="10"/>
                      </a:lnTo>
                      <a:lnTo>
                        <a:pt x="78" y="10"/>
                      </a:lnTo>
                      <a:lnTo>
                        <a:pt x="52" y="8"/>
                      </a:lnTo>
                      <a:lnTo>
                        <a:pt x="26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26" y="8"/>
                      </a:lnTo>
                      <a:lnTo>
                        <a:pt x="52" y="10"/>
                      </a:lnTo>
                      <a:lnTo>
                        <a:pt x="78" y="13"/>
                      </a:lnTo>
                      <a:lnTo>
                        <a:pt x="104" y="16"/>
                      </a:lnTo>
                      <a:lnTo>
                        <a:pt x="131" y="16"/>
                      </a:lnTo>
                      <a:lnTo>
                        <a:pt x="157" y="18"/>
                      </a:lnTo>
                      <a:lnTo>
                        <a:pt x="183" y="18"/>
                      </a:lnTo>
                      <a:lnTo>
                        <a:pt x="212" y="18"/>
                      </a:lnTo>
                      <a:lnTo>
                        <a:pt x="212" y="1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50" name="Freeform 662"/>
                <p:cNvSpPr>
                  <a:spLocks/>
                </p:cNvSpPr>
                <p:nvPr/>
              </p:nvSpPr>
              <p:spPr bwMode="auto">
                <a:xfrm>
                  <a:off x="1803" y="2376"/>
                  <a:ext cx="112" cy="15"/>
                </a:xfrm>
                <a:custGeom>
                  <a:avLst/>
                  <a:gdLst>
                    <a:gd name="T0" fmla="*/ 112 w 112"/>
                    <a:gd name="T1" fmla="*/ 0 h 15"/>
                    <a:gd name="T2" fmla="*/ 112 w 112"/>
                    <a:gd name="T3" fmla="*/ 0 h 15"/>
                    <a:gd name="T4" fmla="*/ 99 w 112"/>
                    <a:gd name="T5" fmla="*/ 5 h 15"/>
                    <a:gd name="T6" fmla="*/ 86 w 112"/>
                    <a:gd name="T7" fmla="*/ 7 h 15"/>
                    <a:gd name="T8" fmla="*/ 70 w 112"/>
                    <a:gd name="T9" fmla="*/ 7 h 15"/>
                    <a:gd name="T10" fmla="*/ 57 w 112"/>
                    <a:gd name="T11" fmla="*/ 10 h 15"/>
                    <a:gd name="T12" fmla="*/ 42 w 112"/>
                    <a:gd name="T13" fmla="*/ 10 h 15"/>
                    <a:gd name="T14" fmla="*/ 28 w 112"/>
                    <a:gd name="T15" fmla="*/ 10 h 15"/>
                    <a:gd name="T16" fmla="*/ 13 w 112"/>
                    <a:gd name="T17" fmla="*/ 13 h 15"/>
                    <a:gd name="T18" fmla="*/ 0 w 112"/>
                    <a:gd name="T19" fmla="*/ 10 h 15"/>
                    <a:gd name="T20" fmla="*/ 0 w 112"/>
                    <a:gd name="T21" fmla="*/ 15 h 15"/>
                    <a:gd name="T22" fmla="*/ 13 w 112"/>
                    <a:gd name="T23" fmla="*/ 15 h 15"/>
                    <a:gd name="T24" fmla="*/ 28 w 112"/>
                    <a:gd name="T25" fmla="*/ 15 h 15"/>
                    <a:gd name="T26" fmla="*/ 44 w 112"/>
                    <a:gd name="T27" fmla="*/ 15 h 15"/>
                    <a:gd name="T28" fmla="*/ 57 w 112"/>
                    <a:gd name="T29" fmla="*/ 13 h 15"/>
                    <a:gd name="T30" fmla="*/ 73 w 112"/>
                    <a:gd name="T31" fmla="*/ 13 h 15"/>
                    <a:gd name="T32" fmla="*/ 86 w 112"/>
                    <a:gd name="T33" fmla="*/ 10 h 15"/>
                    <a:gd name="T34" fmla="*/ 99 w 112"/>
                    <a:gd name="T35" fmla="*/ 7 h 15"/>
                    <a:gd name="T36" fmla="*/ 112 w 112"/>
                    <a:gd name="T37" fmla="*/ 2 h 15"/>
                    <a:gd name="T38" fmla="*/ 112 w 112"/>
                    <a:gd name="T39" fmla="*/ 2 h 15"/>
                    <a:gd name="T40" fmla="*/ 112 w 112"/>
                    <a:gd name="T41" fmla="*/ 0 h 1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2"/>
                    <a:gd name="T64" fmla="*/ 0 h 15"/>
                    <a:gd name="T65" fmla="*/ 112 w 112"/>
                    <a:gd name="T66" fmla="*/ 15 h 1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2" h="15">
                      <a:moveTo>
                        <a:pt x="112" y="0"/>
                      </a:moveTo>
                      <a:lnTo>
                        <a:pt x="112" y="0"/>
                      </a:lnTo>
                      <a:lnTo>
                        <a:pt x="99" y="5"/>
                      </a:lnTo>
                      <a:lnTo>
                        <a:pt x="86" y="7"/>
                      </a:lnTo>
                      <a:lnTo>
                        <a:pt x="70" y="7"/>
                      </a:lnTo>
                      <a:lnTo>
                        <a:pt x="57" y="10"/>
                      </a:lnTo>
                      <a:lnTo>
                        <a:pt x="42" y="10"/>
                      </a:lnTo>
                      <a:lnTo>
                        <a:pt x="28" y="10"/>
                      </a:lnTo>
                      <a:lnTo>
                        <a:pt x="13" y="13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13" y="15"/>
                      </a:lnTo>
                      <a:lnTo>
                        <a:pt x="28" y="15"/>
                      </a:lnTo>
                      <a:lnTo>
                        <a:pt x="44" y="15"/>
                      </a:lnTo>
                      <a:lnTo>
                        <a:pt x="57" y="13"/>
                      </a:lnTo>
                      <a:lnTo>
                        <a:pt x="73" y="13"/>
                      </a:lnTo>
                      <a:lnTo>
                        <a:pt x="86" y="10"/>
                      </a:lnTo>
                      <a:lnTo>
                        <a:pt x="99" y="7"/>
                      </a:lnTo>
                      <a:lnTo>
                        <a:pt x="112" y="2"/>
                      </a:lnTo>
                      <a:lnTo>
                        <a:pt x="112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51" name="Freeform 663"/>
                <p:cNvSpPr>
                  <a:spLocks/>
                </p:cNvSpPr>
                <p:nvPr/>
              </p:nvSpPr>
              <p:spPr bwMode="auto">
                <a:xfrm>
                  <a:off x="1907" y="2339"/>
                  <a:ext cx="16" cy="39"/>
                </a:xfrm>
                <a:custGeom>
                  <a:avLst/>
                  <a:gdLst>
                    <a:gd name="T0" fmla="*/ 0 w 16"/>
                    <a:gd name="T1" fmla="*/ 3 h 39"/>
                    <a:gd name="T2" fmla="*/ 0 w 16"/>
                    <a:gd name="T3" fmla="*/ 3 h 39"/>
                    <a:gd name="T4" fmla="*/ 3 w 16"/>
                    <a:gd name="T5" fmla="*/ 8 h 39"/>
                    <a:gd name="T6" fmla="*/ 6 w 16"/>
                    <a:gd name="T7" fmla="*/ 13 h 39"/>
                    <a:gd name="T8" fmla="*/ 8 w 16"/>
                    <a:gd name="T9" fmla="*/ 18 h 39"/>
                    <a:gd name="T10" fmla="*/ 11 w 16"/>
                    <a:gd name="T11" fmla="*/ 23 h 39"/>
                    <a:gd name="T12" fmla="*/ 13 w 16"/>
                    <a:gd name="T13" fmla="*/ 29 h 39"/>
                    <a:gd name="T14" fmla="*/ 13 w 16"/>
                    <a:gd name="T15" fmla="*/ 31 h 39"/>
                    <a:gd name="T16" fmla="*/ 11 w 16"/>
                    <a:gd name="T17" fmla="*/ 34 h 39"/>
                    <a:gd name="T18" fmla="*/ 8 w 16"/>
                    <a:gd name="T19" fmla="*/ 37 h 39"/>
                    <a:gd name="T20" fmla="*/ 8 w 16"/>
                    <a:gd name="T21" fmla="*/ 39 h 39"/>
                    <a:gd name="T22" fmla="*/ 13 w 16"/>
                    <a:gd name="T23" fmla="*/ 37 h 39"/>
                    <a:gd name="T24" fmla="*/ 16 w 16"/>
                    <a:gd name="T25" fmla="*/ 31 h 39"/>
                    <a:gd name="T26" fmla="*/ 16 w 16"/>
                    <a:gd name="T27" fmla="*/ 26 h 39"/>
                    <a:gd name="T28" fmla="*/ 16 w 16"/>
                    <a:gd name="T29" fmla="*/ 21 h 39"/>
                    <a:gd name="T30" fmla="*/ 13 w 16"/>
                    <a:gd name="T31" fmla="*/ 16 h 39"/>
                    <a:gd name="T32" fmla="*/ 11 w 16"/>
                    <a:gd name="T33" fmla="*/ 10 h 39"/>
                    <a:gd name="T34" fmla="*/ 6 w 16"/>
                    <a:gd name="T35" fmla="*/ 5 h 39"/>
                    <a:gd name="T36" fmla="*/ 6 w 16"/>
                    <a:gd name="T37" fmla="*/ 0 h 39"/>
                    <a:gd name="T38" fmla="*/ 6 w 16"/>
                    <a:gd name="T39" fmla="*/ 0 h 39"/>
                    <a:gd name="T40" fmla="*/ 0 w 16"/>
                    <a:gd name="T41" fmla="*/ 3 h 3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39"/>
                    <a:gd name="T65" fmla="*/ 16 w 16"/>
                    <a:gd name="T66" fmla="*/ 39 h 3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39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3" y="8"/>
                      </a:lnTo>
                      <a:lnTo>
                        <a:pt x="6" y="13"/>
                      </a:lnTo>
                      <a:lnTo>
                        <a:pt x="8" y="18"/>
                      </a:lnTo>
                      <a:lnTo>
                        <a:pt x="11" y="23"/>
                      </a:lnTo>
                      <a:lnTo>
                        <a:pt x="13" y="29"/>
                      </a:lnTo>
                      <a:lnTo>
                        <a:pt x="13" y="31"/>
                      </a:lnTo>
                      <a:lnTo>
                        <a:pt x="11" y="34"/>
                      </a:lnTo>
                      <a:lnTo>
                        <a:pt x="8" y="37"/>
                      </a:lnTo>
                      <a:lnTo>
                        <a:pt x="8" y="39"/>
                      </a:lnTo>
                      <a:lnTo>
                        <a:pt x="13" y="37"/>
                      </a:lnTo>
                      <a:lnTo>
                        <a:pt x="16" y="31"/>
                      </a:lnTo>
                      <a:lnTo>
                        <a:pt x="16" y="26"/>
                      </a:lnTo>
                      <a:lnTo>
                        <a:pt x="16" y="21"/>
                      </a:lnTo>
                      <a:lnTo>
                        <a:pt x="13" y="16"/>
                      </a:lnTo>
                      <a:lnTo>
                        <a:pt x="11" y="10"/>
                      </a:lnTo>
                      <a:lnTo>
                        <a:pt x="6" y="5"/>
                      </a:lnTo>
                      <a:lnTo>
                        <a:pt x="6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52" name="Freeform 664"/>
                <p:cNvSpPr>
                  <a:spLocks/>
                </p:cNvSpPr>
                <p:nvPr/>
              </p:nvSpPr>
              <p:spPr bwMode="auto">
                <a:xfrm>
                  <a:off x="1892" y="2318"/>
                  <a:ext cx="21" cy="24"/>
                </a:xfrm>
                <a:custGeom>
                  <a:avLst/>
                  <a:gdLst>
                    <a:gd name="T0" fmla="*/ 0 w 21"/>
                    <a:gd name="T1" fmla="*/ 5 h 24"/>
                    <a:gd name="T2" fmla="*/ 0 w 21"/>
                    <a:gd name="T3" fmla="*/ 5 h 24"/>
                    <a:gd name="T4" fmla="*/ 2 w 21"/>
                    <a:gd name="T5" fmla="*/ 5 h 24"/>
                    <a:gd name="T6" fmla="*/ 5 w 21"/>
                    <a:gd name="T7" fmla="*/ 5 h 24"/>
                    <a:gd name="T8" fmla="*/ 8 w 21"/>
                    <a:gd name="T9" fmla="*/ 8 h 24"/>
                    <a:gd name="T10" fmla="*/ 10 w 21"/>
                    <a:gd name="T11" fmla="*/ 10 h 24"/>
                    <a:gd name="T12" fmla="*/ 13 w 21"/>
                    <a:gd name="T13" fmla="*/ 13 h 24"/>
                    <a:gd name="T14" fmla="*/ 13 w 21"/>
                    <a:gd name="T15" fmla="*/ 18 h 24"/>
                    <a:gd name="T16" fmla="*/ 15 w 21"/>
                    <a:gd name="T17" fmla="*/ 21 h 24"/>
                    <a:gd name="T18" fmla="*/ 15 w 21"/>
                    <a:gd name="T19" fmla="*/ 24 h 24"/>
                    <a:gd name="T20" fmla="*/ 21 w 21"/>
                    <a:gd name="T21" fmla="*/ 21 h 24"/>
                    <a:gd name="T22" fmla="*/ 18 w 21"/>
                    <a:gd name="T23" fmla="*/ 18 h 24"/>
                    <a:gd name="T24" fmla="*/ 18 w 21"/>
                    <a:gd name="T25" fmla="*/ 16 h 24"/>
                    <a:gd name="T26" fmla="*/ 15 w 21"/>
                    <a:gd name="T27" fmla="*/ 13 h 24"/>
                    <a:gd name="T28" fmla="*/ 13 w 21"/>
                    <a:gd name="T29" fmla="*/ 8 h 24"/>
                    <a:gd name="T30" fmla="*/ 10 w 21"/>
                    <a:gd name="T31" fmla="*/ 5 h 24"/>
                    <a:gd name="T32" fmla="*/ 8 w 21"/>
                    <a:gd name="T33" fmla="*/ 3 h 24"/>
                    <a:gd name="T34" fmla="*/ 5 w 21"/>
                    <a:gd name="T35" fmla="*/ 0 h 24"/>
                    <a:gd name="T36" fmla="*/ 0 w 21"/>
                    <a:gd name="T37" fmla="*/ 0 h 24"/>
                    <a:gd name="T38" fmla="*/ 0 w 21"/>
                    <a:gd name="T39" fmla="*/ 0 h 24"/>
                    <a:gd name="T40" fmla="*/ 0 w 21"/>
                    <a:gd name="T41" fmla="*/ 5 h 2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24"/>
                    <a:gd name="T65" fmla="*/ 21 w 21"/>
                    <a:gd name="T66" fmla="*/ 24 h 2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24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2" y="5"/>
                      </a:lnTo>
                      <a:lnTo>
                        <a:pt x="5" y="5"/>
                      </a:lnTo>
                      <a:lnTo>
                        <a:pt x="8" y="8"/>
                      </a:lnTo>
                      <a:lnTo>
                        <a:pt x="10" y="10"/>
                      </a:lnTo>
                      <a:lnTo>
                        <a:pt x="13" y="13"/>
                      </a:lnTo>
                      <a:lnTo>
                        <a:pt x="13" y="18"/>
                      </a:lnTo>
                      <a:lnTo>
                        <a:pt x="15" y="21"/>
                      </a:lnTo>
                      <a:lnTo>
                        <a:pt x="15" y="24"/>
                      </a:lnTo>
                      <a:lnTo>
                        <a:pt x="21" y="21"/>
                      </a:lnTo>
                      <a:lnTo>
                        <a:pt x="18" y="18"/>
                      </a:lnTo>
                      <a:lnTo>
                        <a:pt x="18" y="16"/>
                      </a:lnTo>
                      <a:lnTo>
                        <a:pt x="15" y="13"/>
                      </a:lnTo>
                      <a:lnTo>
                        <a:pt x="13" y="8"/>
                      </a:lnTo>
                      <a:lnTo>
                        <a:pt x="10" y="5"/>
                      </a:lnTo>
                      <a:lnTo>
                        <a:pt x="8" y="3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53" name="Freeform 665"/>
                <p:cNvSpPr>
                  <a:spLocks/>
                </p:cNvSpPr>
                <p:nvPr/>
              </p:nvSpPr>
              <p:spPr bwMode="auto">
                <a:xfrm>
                  <a:off x="1641" y="2315"/>
                  <a:ext cx="251" cy="11"/>
                </a:xfrm>
                <a:custGeom>
                  <a:avLst/>
                  <a:gdLst>
                    <a:gd name="T0" fmla="*/ 0 w 251"/>
                    <a:gd name="T1" fmla="*/ 11 h 11"/>
                    <a:gd name="T2" fmla="*/ 0 w 251"/>
                    <a:gd name="T3" fmla="*/ 11 h 11"/>
                    <a:gd name="T4" fmla="*/ 31 w 251"/>
                    <a:gd name="T5" fmla="*/ 8 h 11"/>
                    <a:gd name="T6" fmla="*/ 62 w 251"/>
                    <a:gd name="T7" fmla="*/ 6 h 11"/>
                    <a:gd name="T8" fmla="*/ 94 w 251"/>
                    <a:gd name="T9" fmla="*/ 6 h 11"/>
                    <a:gd name="T10" fmla="*/ 125 w 251"/>
                    <a:gd name="T11" fmla="*/ 3 h 11"/>
                    <a:gd name="T12" fmla="*/ 156 w 251"/>
                    <a:gd name="T13" fmla="*/ 3 h 11"/>
                    <a:gd name="T14" fmla="*/ 188 w 251"/>
                    <a:gd name="T15" fmla="*/ 3 h 11"/>
                    <a:gd name="T16" fmla="*/ 219 w 251"/>
                    <a:gd name="T17" fmla="*/ 6 h 11"/>
                    <a:gd name="T18" fmla="*/ 251 w 251"/>
                    <a:gd name="T19" fmla="*/ 8 h 11"/>
                    <a:gd name="T20" fmla="*/ 251 w 251"/>
                    <a:gd name="T21" fmla="*/ 3 h 11"/>
                    <a:gd name="T22" fmla="*/ 219 w 251"/>
                    <a:gd name="T23" fmla="*/ 3 h 11"/>
                    <a:gd name="T24" fmla="*/ 188 w 251"/>
                    <a:gd name="T25" fmla="*/ 0 h 11"/>
                    <a:gd name="T26" fmla="*/ 156 w 251"/>
                    <a:gd name="T27" fmla="*/ 0 h 11"/>
                    <a:gd name="T28" fmla="*/ 125 w 251"/>
                    <a:gd name="T29" fmla="*/ 0 h 11"/>
                    <a:gd name="T30" fmla="*/ 94 w 251"/>
                    <a:gd name="T31" fmla="*/ 0 h 11"/>
                    <a:gd name="T32" fmla="*/ 62 w 251"/>
                    <a:gd name="T33" fmla="*/ 3 h 11"/>
                    <a:gd name="T34" fmla="*/ 31 w 251"/>
                    <a:gd name="T35" fmla="*/ 6 h 11"/>
                    <a:gd name="T36" fmla="*/ 0 w 251"/>
                    <a:gd name="T37" fmla="*/ 8 h 11"/>
                    <a:gd name="T38" fmla="*/ 0 w 251"/>
                    <a:gd name="T39" fmla="*/ 8 h 11"/>
                    <a:gd name="T40" fmla="*/ 0 w 251"/>
                    <a:gd name="T41" fmla="*/ 11 h 1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51"/>
                    <a:gd name="T64" fmla="*/ 0 h 11"/>
                    <a:gd name="T65" fmla="*/ 251 w 251"/>
                    <a:gd name="T66" fmla="*/ 11 h 1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51" h="11">
                      <a:moveTo>
                        <a:pt x="0" y="11"/>
                      </a:moveTo>
                      <a:lnTo>
                        <a:pt x="0" y="11"/>
                      </a:lnTo>
                      <a:lnTo>
                        <a:pt x="31" y="8"/>
                      </a:lnTo>
                      <a:lnTo>
                        <a:pt x="62" y="6"/>
                      </a:lnTo>
                      <a:lnTo>
                        <a:pt x="94" y="6"/>
                      </a:lnTo>
                      <a:lnTo>
                        <a:pt x="125" y="3"/>
                      </a:lnTo>
                      <a:lnTo>
                        <a:pt x="156" y="3"/>
                      </a:lnTo>
                      <a:lnTo>
                        <a:pt x="188" y="3"/>
                      </a:lnTo>
                      <a:lnTo>
                        <a:pt x="219" y="6"/>
                      </a:lnTo>
                      <a:lnTo>
                        <a:pt x="251" y="8"/>
                      </a:lnTo>
                      <a:lnTo>
                        <a:pt x="251" y="3"/>
                      </a:lnTo>
                      <a:lnTo>
                        <a:pt x="219" y="3"/>
                      </a:lnTo>
                      <a:lnTo>
                        <a:pt x="188" y="0"/>
                      </a:lnTo>
                      <a:lnTo>
                        <a:pt x="156" y="0"/>
                      </a:lnTo>
                      <a:lnTo>
                        <a:pt x="125" y="0"/>
                      </a:lnTo>
                      <a:lnTo>
                        <a:pt x="94" y="0"/>
                      </a:lnTo>
                      <a:lnTo>
                        <a:pt x="62" y="3"/>
                      </a:lnTo>
                      <a:lnTo>
                        <a:pt x="31" y="6"/>
                      </a:lnTo>
                      <a:lnTo>
                        <a:pt x="0" y="8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54" name="Freeform 666"/>
                <p:cNvSpPr>
                  <a:spLocks/>
                </p:cNvSpPr>
                <p:nvPr/>
              </p:nvSpPr>
              <p:spPr bwMode="auto">
                <a:xfrm>
                  <a:off x="1680" y="2326"/>
                  <a:ext cx="154" cy="50"/>
                </a:xfrm>
                <a:custGeom>
                  <a:avLst/>
                  <a:gdLst>
                    <a:gd name="T0" fmla="*/ 76 w 154"/>
                    <a:gd name="T1" fmla="*/ 0 h 50"/>
                    <a:gd name="T2" fmla="*/ 104 w 154"/>
                    <a:gd name="T3" fmla="*/ 2 h 50"/>
                    <a:gd name="T4" fmla="*/ 131 w 154"/>
                    <a:gd name="T5" fmla="*/ 8 h 50"/>
                    <a:gd name="T6" fmla="*/ 141 w 154"/>
                    <a:gd name="T7" fmla="*/ 10 h 50"/>
                    <a:gd name="T8" fmla="*/ 149 w 154"/>
                    <a:gd name="T9" fmla="*/ 16 h 50"/>
                    <a:gd name="T10" fmla="*/ 151 w 154"/>
                    <a:gd name="T11" fmla="*/ 21 h 50"/>
                    <a:gd name="T12" fmla="*/ 154 w 154"/>
                    <a:gd name="T13" fmla="*/ 26 h 50"/>
                    <a:gd name="T14" fmla="*/ 151 w 154"/>
                    <a:gd name="T15" fmla="*/ 31 h 50"/>
                    <a:gd name="T16" fmla="*/ 149 w 154"/>
                    <a:gd name="T17" fmla="*/ 36 h 50"/>
                    <a:gd name="T18" fmla="*/ 141 w 154"/>
                    <a:gd name="T19" fmla="*/ 39 h 50"/>
                    <a:gd name="T20" fmla="*/ 131 w 154"/>
                    <a:gd name="T21" fmla="*/ 42 h 50"/>
                    <a:gd name="T22" fmla="*/ 104 w 154"/>
                    <a:gd name="T23" fmla="*/ 47 h 50"/>
                    <a:gd name="T24" fmla="*/ 76 w 154"/>
                    <a:gd name="T25" fmla="*/ 50 h 50"/>
                    <a:gd name="T26" fmla="*/ 47 w 154"/>
                    <a:gd name="T27" fmla="*/ 47 h 50"/>
                    <a:gd name="T28" fmla="*/ 23 w 154"/>
                    <a:gd name="T29" fmla="*/ 42 h 50"/>
                    <a:gd name="T30" fmla="*/ 5 w 154"/>
                    <a:gd name="T31" fmla="*/ 36 h 50"/>
                    <a:gd name="T32" fmla="*/ 2 w 154"/>
                    <a:gd name="T33" fmla="*/ 31 h 50"/>
                    <a:gd name="T34" fmla="*/ 0 w 154"/>
                    <a:gd name="T35" fmla="*/ 26 h 50"/>
                    <a:gd name="T36" fmla="*/ 2 w 154"/>
                    <a:gd name="T37" fmla="*/ 21 h 50"/>
                    <a:gd name="T38" fmla="*/ 5 w 154"/>
                    <a:gd name="T39" fmla="*/ 16 h 50"/>
                    <a:gd name="T40" fmla="*/ 23 w 154"/>
                    <a:gd name="T41" fmla="*/ 8 h 50"/>
                    <a:gd name="T42" fmla="*/ 47 w 154"/>
                    <a:gd name="T43" fmla="*/ 2 h 50"/>
                    <a:gd name="T44" fmla="*/ 76 w 154"/>
                    <a:gd name="T45" fmla="*/ 0 h 50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154"/>
                    <a:gd name="T70" fmla="*/ 0 h 50"/>
                    <a:gd name="T71" fmla="*/ 154 w 154"/>
                    <a:gd name="T72" fmla="*/ 50 h 50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154" h="50">
                      <a:moveTo>
                        <a:pt x="76" y="0"/>
                      </a:moveTo>
                      <a:lnTo>
                        <a:pt x="104" y="2"/>
                      </a:lnTo>
                      <a:lnTo>
                        <a:pt x="131" y="8"/>
                      </a:lnTo>
                      <a:lnTo>
                        <a:pt x="141" y="10"/>
                      </a:lnTo>
                      <a:lnTo>
                        <a:pt x="149" y="16"/>
                      </a:lnTo>
                      <a:lnTo>
                        <a:pt x="151" y="21"/>
                      </a:lnTo>
                      <a:lnTo>
                        <a:pt x="154" y="26"/>
                      </a:lnTo>
                      <a:lnTo>
                        <a:pt x="151" y="31"/>
                      </a:lnTo>
                      <a:lnTo>
                        <a:pt x="149" y="36"/>
                      </a:lnTo>
                      <a:lnTo>
                        <a:pt x="141" y="39"/>
                      </a:lnTo>
                      <a:lnTo>
                        <a:pt x="131" y="42"/>
                      </a:lnTo>
                      <a:lnTo>
                        <a:pt x="104" y="47"/>
                      </a:lnTo>
                      <a:lnTo>
                        <a:pt x="76" y="50"/>
                      </a:lnTo>
                      <a:lnTo>
                        <a:pt x="47" y="47"/>
                      </a:lnTo>
                      <a:lnTo>
                        <a:pt x="23" y="42"/>
                      </a:lnTo>
                      <a:lnTo>
                        <a:pt x="5" y="36"/>
                      </a:lnTo>
                      <a:lnTo>
                        <a:pt x="2" y="31"/>
                      </a:lnTo>
                      <a:lnTo>
                        <a:pt x="0" y="26"/>
                      </a:lnTo>
                      <a:lnTo>
                        <a:pt x="2" y="21"/>
                      </a:lnTo>
                      <a:lnTo>
                        <a:pt x="5" y="16"/>
                      </a:lnTo>
                      <a:lnTo>
                        <a:pt x="23" y="8"/>
                      </a:lnTo>
                      <a:lnTo>
                        <a:pt x="47" y="2"/>
                      </a:lnTo>
                      <a:lnTo>
                        <a:pt x="76" y="0"/>
                      </a:lnTo>
                      <a:close/>
                    </a:path>
                  </a:pathLst>
                </a:custGeom>
                <a:solidFill>
                  <a:srgbClr val="606E85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55" name="Freeform 667"/>
                <p:cNvSpPr>
                  <a:spLocks/>
                </p:cNvSpPr>
                <p:nvPr/>
              </p:nvSpPr>
              <p:spPr bwMode="auto">
                <a:xfrm>
                  <a:off x="1635" y="2129"/>
                  <a:ext cx="254" cy="233"/>
                </a:xfrm>
                <a:custGeom>
                  <a:avLst/>
                  <a:gdLst>
                    <a:gd name="T0" fmla="*/ 8 w 254"/>
                    <a:gd name="T1" fmla="*/ 192 h 233"/>
                    <a:gd name="T2" fmla="*/ 3 w 254"/>
                    <a:gd name="T3" fmla="*/ 155 h 233"/>
                    <a:gd name="T4" fmla="*/ 0 w 254"/>
                    <a:gd name="T5" fmla="*/ 116 h 233"/>
                    <a:gd name="T6" fmla="*/ 0 w 254"/>
                    <a:gd name="T7" fmla="*/ 40 h 233"/>
                    <a:gd name="T8" fmla="*/ 3 w 254"/>
                    <a:gd name="T9" fmla="*/ 24 h 233"/>
                    <a:gd name="T10" fmla="*/ 8 w 254"/>
                    <a:gd name="T11" fmla="*/ 16 h 233"/>
                    <a:gd name="T12" fmla="*/ 13 w 254"/>
                    <a:gd name="T13" fmla="*/ 13 h 233"/>
                    <a:gd name="T14" fmla="*/ 40 w 254"/>
                    <a:gd name="T15" fmla="*/ 8 h 233"/>
                    <a:gd name="T16" fmla="*/ 66 w 254"/>
                    <a:gd name="T17" fmla="*/ 3 h 233"/>
                    <a:gd name="T18" fmla="*/ 121 w 254"/>
                    <a:gd name="T19" fmla="*/ 0 h 233"/>
                    <a:gd name="T20" fmla="*/ 178 w 254"/>
                    <a:gd name="T21" fmla="*/ 0 h 233"/>
                    <a:gd name="T22" fmla="*/ 204 w 254"/>
                    <a:gd name="T23" fmla="*/ 3 h 233"/>
                    <a:gd name="T24" fmla="*/ 233 w 254"/>
                    <a:gd name="T25" fmla="*/ 8 h 233"/>
                    <a:gd name="T26" fmla="*/ 241 w 254"/>
                    <a:gd name="T27" fmla="*/ 13 h 233"/>
                    <a:gd name="T28" fmla="*/ 249 w 254"/>
                    <a:gd name="T29" fmla="*/ 21 h 233"/>
                    <a:gd name="T30" fmla="*/ 254 w 254"/>
                    <a:gd name="T31" fmla="*/ 40 h 233"/>
                    <a:gd name="T32" fmla="*/ 254 w 254"/>
                    <a:gd name="T33" fmla="*/ 66 h 233"/>
                    <a:gd name="T34" fmla="*/ 254 w 254"/>
                    <a:gd name="T35" fmla="*/ 92 h 233"/>
                    <a:gd name="T36" fmla="*/ 249 w 254"/>
                    <a:gd name="T37" fmla="*/ 147 h 233"/>
                    <a:gd name="T38" fmla="*/ 246 w 254"/>
                    <a:gd name="T39" fmla="*/ 178 h 233"/>
                    <a:gd name="T40" fmla="*/ 241 w 254"/>
                    <a:gd name="T41" fmla="*/ 194 h 233"/>
                    <a:gd name="T42" fmla="*/ 236 w 254"/>
                    <a:gd name="T43" fmla="*/ 207 h 233"/>
                    <a:gd name="T44" fmla="*/ 220 w 254"/>
                    <a:gd name="T45" fmla="*/ 226 h 233"/>
                    <a:gd name="T46" fmla="*/ 212 w 254"/>
                    <a:gd name="T47" fmla="*/ 231 h 233"/>
                    <a:gd name="T48" fmla="*/ 202 w 254"/>
                    <a:gd name="T49" fmla="*/ 233 h 233"/>
                    <a:gd name="T50" fmla="*/ 121 w 254"/>
                    <a:gd name="T51" fmla="*/ 233 h 233"/>
                    <a:gd name="T52" fmla="*/ 79 w 254"/>
                    <a:gd name="T53" fmla="*/ 231 h 233"/>
                    <a:gd name="T54" fmla="*/ 37 w 254"/>
                    <a:gd name="T55" fmla="*/ 226 h 233"/>
                    <a:gd name="T56" fmla="*/ 26 w 254"/>
                    <a:gd name="T57" fmla="*/ 220 h 233"/>
                    <a:gd name="T58" fmla="*/ 19 w 254"/>
                    <a:gd name="T59" fmla="*/ 213 h 233"/>
                    <a:gd name="T60" fmla="*/ 11 w 254"/>
                    <a:gd name="T61" fmla="*/ 202 h 233"/>
                    <a:gd name="T62" fmla="*/ 8 w 254"/>
                    <a:gd name="T63" fmla="*/ 192 h 233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254"/>
                    <a:gd name="T97" fmla="*/ 0 h 233"/>
                    <a:gd name="T98" fmla="*/ 254 w 254"/>
                    <a:gd name="T99" fmla="*/ 233 h 233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254" h="233">
                      <a:moveTo>
                        <a:pt x="8" y="192"/>
                      </a:moveTo>
                      <a:lnTo>
                        <a:pt x="3" y="155"/>
                      </a:lnTo>
                      <a:lnTo>
                        <a:pt x="0" y="116"/>
                      </a:lnTo>
                      <a:lnTo>
                        <a:pt x="0" y="40"/>
                      </a:lnTo>
                      <a:lnTo>
                        <a:pt x="3" y="24"/>
                      </a:lnTo>
                      <a:lnTo>
                        <a:pt x="8" y="16"/>
                      </a:lnTo>
                      <a:lnTo>
                        <a:pt x="13" y="13"/>
                      </a:lnTo>
                      <a:lnTo>
                        <a:pt x="40" y="8"/>
                      </a:lnTo>
                      <a:lnTo>
                        <a:pt x="66" y="3"/>
                      </a:lnTo>
                      <a:lnTo>
                        <a:pt x="121" y="0"/>
                      </a:lnTo>
                      <a:lnTo>
                        <a:pt x="178" y="0"/>
                      </a:lnTo>
                      <a:lnTo>
                        <a:pt x="204" y="3"/>
                      </a:lnTo>
                      <a:lnTo>
                        <a:pt x="233" y="8"/>
                      </a:lnTo>
                      <a:lnTo>
                        <a:pt x="241" y="13"/>
                      </a:lnTo>
                      <a:lnTo>
                        <a:pt x="249" y="21"/>
                      </a:lnTo>
                      <a:lnTo>
                        <a:pt x="254" y="40"/>
                      </a:lnTo>
                      <a:lnTo>
                        <a:pt x="254" y="66"/>
                      </a:lnTo>
                      <a:lnTo>
                        <a:pt x="254" y="92"/>
                      </a:lnTo>
                      <a:lnTo>
                        <a:pt x="249" y="147"/>
                      </a:lnTo>
                      <a:lnTo>
                        <a:pt x="246" y="178"/>
                      </a:lnTo>
                      <a:lnTo>
                        <a:pt x="241" y="194"/>
                      </a:lnTo>
                      <a:lnTo>
                        <a:pt x="236" y="207"/>
                      </a:lnTo>
                      <a:lnTo>
                        <a:pt x="220" y="226"/>
                      </a:lnTo>
                      <a:lnTo>
                        <a:pt x="212" y="231"/>
                      </a:lnTo>
                      <a:lnTo>
                        <a:pt x="202" y="233"/>
                      </a:lnTo>
                      <a:lnTo>
                        <a:pt x="121" y="233"/>
                      </a:lnTo>
                      <a:lnTo>
                        <a:pt x="79" y="231"/>
                      </a:lnTo>
                      <a:lnTo>
                        <a:pt x="37" y="226"/>
                      </a:lnTo>
                      <a:lnTo>
                        <a:pt x="26" y="220"/>
                      </a:lnTo>
                      <a:lnTo>
                        <a:pt x="19" y="213"/>
                      </a:lnTo>
                      <a:lnTo>
                        <a:pt x="11" y="202"/>
                      </a:lnTo>
                      <a:lnTo>
                        <a:pt x="8" y="192"/>
                      </a:lnTo>
                      <a:close/>
                    </a:path>
                  </a:pathLst>
                </a:custGeom>
                <a:solidFill>
                  <a:srgbClr val="92ADBE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56" name="Freeform 668"/>
                <p:cNvSpPr>
                  <a:spLocks/>
                </p:cNvSpPr>
                <p:nvPr/>
              </p:nvSpPr>
              <p:spPr bwMode="auto">
                <a:xfrm>
                  <a:off x="1648" y="2153"/>
                  <a:ext cx="228" cy="170"/>
                </a:xfrm>
                <a:custGeom>
                  <a:avLst/>
                  <a:gdLst>
                    <a:gd name="T0" fmla="*/ 8 w 228"/>
                    <a:gd name="T1" fmla="*/ 139 h 170"/>
                    <a:gd name="T2" fmla="*/ 3 w 228"/>
                    <a:gd name="T3" fmla="*/ 113 h 170"/>
                    <a:gd name="T4" fmla="*/ 0 w 228"/>
                    <a:gd name="T5" fmla="*/ 84 h 170"/>
                    <a:gd name="T6" fmla="*/ 0 w 228"/>
                    <a:gd name="T7" fmla="*/ 29 h 170"/>
                    <a:gd name="T8" fmla="*/ 3 w 228"/>
                    <a:gd name="T9" fmla="*/ 18 h 170"/>
                    <a:gd name="T10" fmla="*/ 11 w 228"/>
                    <a:gd name="T11" fmla="*/ 10 h 170"/>
                    <a:gd name="T12" fmla="*/ 34 w 228"/>
                    <a:gd name="T13" fmla="*/ 5 h 170"/>
                    <a:gd name="T14" fmla="*/ 61 w 228"/>
                    <a:gd name="T15" fmla="*/ 3 h 170"/>
                    <a:gd name="T16" fmla="*/ 108 w 228"/>
                    <a:gd name="T17" fmla="*/ 0 h 170"/>
                    <a:gd name="T18" fmla="*/ 160 w 228"/>
                    <a:gd name="T19" fmla="*/ 0 h 170"/>
                    <a:gd name="T20" fmla="*/ 210 w 228"/>
                    <a:gd name="T21" fmla="*/ 5 h 170"/>
                    <a:gd name="T22" fmla="*/ 218 w 228"/>
                    <a:gd name="T23" fmla="*/ 8 h 170"/>
                    <a:gd name="T24" fmla="*/ 223 w 228"/>
                    <a:gd name="T25" fmla="*/ 16 h 170"/>
                    <a:gd name="T26" fmla="*/ 228 w 228"/>
                    <a:gd name="T27" fmla="*/ 29 h 170"/>
                    <a:gd name="T28" fmla="*/ 228 w 228"/>
                    <a:gd name="T29" fmla="*/ 50 h 170"/>
                    <a:gd name="T30" fmla="*/ 228 w 228"/>
                    <a:gd name="T31" fmla="*/ 68 h 170"/>
                    <a:gd name="T32" fmla="*/ 223 w 228"/>
                    <a:gd name="T33" fmla="*/ 107 h 170"/>
                    <a:gd name="T34" fmla="*/ 220 w 228"/>
                    <a:gd name="T35" fmla="*/ 131 h 170"/>
                    <a:gd name="T36" fmla="*/ 218 w 228"/>
                    <a:gd name="T37" fmla="*/ 141 h 170"/>
                    <a:gd name="T38" fmla="*/ 212 w 228"/>
                    <a:gd name="T39" fmla="*/ 152 h 170"/>
                    <a:gd name="T40" fmla="*/ 197 w 228"/>
                    <a:gd name="T41" fmla="*/ 162 h 170"/>
                    <a:gd name="T42" fmla="*/ 189 w 228"/>
                    <a:gd name="T43" fmla="*/ 168 h 170"/>
                    <a:gd name="T44" fmla="*/ 181 w 228"/>
                    <a:gd name="T45" fmla="*/ 168 h 170"/>
                    <a:gd name="T46" fmla="*/ 144 w 228"/>
                    <a:gd name="T47" fmla="*/ 170 h 170"/>
                    <a:gd name="T48" fmla="*/ 108 w 228"/>
                    <a:gd name="T49" fmla="*/ 170 h 170"/>
                    <a:gd name="T50" fmla="*/ 34 w 228"/>
                    <a:gd name="T51" fmla="*/ 162 h 170"/>
                    <a:gd name="T52" fmla="*/ 27 w 228"/>
                    <a:gd name="T53" fmla="*/ 160 h 170"/>
                    <a:gd name="T54" fmla="*/ 19 w 228"/>
                    <a:gd name="T55" fmla="*/ 154 h 170"/>
                    <a:gd name="T56" fmla="*/ 11 w 228"/>
                    <a:gd name="T57" fmla="*/ 147 h 170"/>
                    <a:gd name="T58" fmla="*/ 8 w 228"/>
                    <a:gd name="T59" fmla="*/ 139 h 170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w 228"/>
                    <a:gd name="T91" fmla="*/ 0 h 170"/>
                    <a:gd name="T92" fmla="*/ 228 w 228"/>
                    <a:gd name="T93" fmla="*/ 170 h 170"/>
                  </a:gdLst>
                  <a:ahLst/>
                  <a:cxnLst>
                    <a:cxn ang="T60">
                      <a:pos x="T0" y="T1"/>
                    </a:cxn>
                    <a:cxn ang="T61">
                      <a:pos x="T2" y="T3"/>
                    </a:cxn>
                    <a:cxn ang="T62">
                      <a:pos x="T4" y="T5"/>
                    </a:cxn>
                    <a:cxn ang="T63">
                      <a:pos x="T6" y="T7"/>
                    </a:cxn>
                    <a:cxn ang="T64">
                      <a:pos x="T8" y="T9"/>
                    </a:cxn>
                    <a:cxn ang="T65">
                      <a:pos x="T10" y="T11"/>
                    </a:cxn>
                    <a:cxn ang="T66">
                      <a:pos x="T12" y="T13"/>
                    </a:cxn>
                    <a:cxn ang="T67">
                      <a:pos x="T14" y="T15"/>
                    </a:cxn>
                    <a:cxn ang="T68">
                      <a:pos x="T16" y="T17"/>
                    </a:cxn>
                    <a:cxn ang="T69">
                      <a:pos x="T18" y="T19"/>
                    </a:cxn>
                    <a:cxn ang="T70">
                      <a:pos x="T20" y="T21"/>
                    </a:cxn>
                    <a:cxn ang="T71">
                      <a:pos x="T22" y="T23"/>
                    </a:cxn>
                    <a:cxn ang="T72">
                      <a:pos x="T24" y="T25"/>
                    </a:cxn>
                    <a:cxn ang="T73">
                      <a:pos x="T26" y="T27"/>
                    </a:cxn>
                    <a:cxn ang="T74">
                      <a:pos x="T28" y="T29"/>
                    </a:cxn>
                    <a:cxn ang="T75">
                      <a:pos x="T30" y="T31"/>
                    </a:cxn>
                    <a:cxn ang="T76">
                      <a:pos x="T32" y="T33"/>
                    </a:cxn>
                    <a:cxn ang="T77">
                      <a:pos x="T34" y="T35"/>
                    </a:cxn>
                    <a:cxn ang="T78">
                      <a:pos x="T36" y="T37"/>
                    </a:cxn>
                    <a:cxn ang="T79">
                      <a:pos x="T38" y="T39"/>
                    </a:cxn>
                    <a:cxn ang="T80">
                      <a:pos x="T40" y="T41"/>
                    </a:cxn>
                    <a:cxn ang="T81">
                      <a:pos x="T42" y="T43"/>
                    </a:cxn>
                    <a:cxn ang="T82">
                      <a:pos x="T44" y="T45"/>
                    </a:cxn>
                    <a:cxn ang="T83">
                      <a:pos x="T46" y="T47"/>
                    </a:cxn>
                    <a:cxn ang="T84">
                      <a:pos x="T48" y="T49"/>
                    </a:cxn>
                    <a:cxn ang="T85">
                      <a:pos x="T50" y="T51"/>
                    </a:cxn>
                    <a:cxn ang="T86">
                      <a:pos x="T52" y="T53"/>
                    </a:cxn>
                    <a:cxn ang="T87">
                      <a:pos x="T54" y="T55"/>
                    </a:cxn>
                    <a:cxn ang="T88">
                      <a:pos x="T56" y="T57"/>
                    </a:cxn>
                    <a:cxn ang="T89">
                      <a:pos x="T58" y="T59"/>
                    </a:cxn>
                  </a:cxnLst>
                  <a:rect l="T90" t="T91" r="T92" b="T93"/>
                  <a:pathLst>
                    <a:path w="228" h="170">
                      <a:moveTo>
                        <a:pt x="8" y="139"/>
                      </a:moveTo>
                      <a:lnTo>
                        <a:pt x="3" y="113"/>
                      </a:lnTo>
                      <a:lnTo>
                        <a:pt x="0" y="84"/>
                      </a:lnTo>
                      <a:lnTo>
                        <a:pt x="0" y="29"/>
                      </a:lnTo>
                      <a:lnTo>
                        <a:pt x="3" y="18"/>
                      </a:lnTo>
                      <a:lnTo>
                        <a:pt x="11" y="10"/>
                      </a:lnTo>
                      <a:lnTo>
                        <a:pt x="34" y="5"/>
                      </a:lnTo>
                      <a:lnTo>
                        <a:pt x="61" y="3"/>
                      </a:lnTo>
                      <a:lnTo>
                        <a:pt x="108" y="0"/>
                      </a:lnTo>
                      <a:lnTo>
                        <a:pt x="160" y="0"/>
                      </a:lnTo>
                      <a:lnTo>
                        <a:pt x="210" y="5"/>
                      </a:lnTo>
                      <a:lnTo>
                        <a:pt x="218" y="8"/>
                      </a:lnTo>
                      <a:lnTo>
                        <a:pt x="223" y="16"/>
                      </a:lnTo>
                      <a:lnTo>
                        <a:pt x="228" y="29"/>
                      </a:lnTo>
                      <a:lnTo>
                        <a:pt x="228" y="50"/>
                      </a:lnTo>
                      <a:lnTo>
                        <a:pt x="228" y="68"/>
                      </a:lnTo>
                      <a:lnTo>
                        <a:pt x="223" y="107"/>
                      </a:lnTo>
                      <a:lnTo>
                        <a:pt x="220" y="131"/>
                      </a:lnTo>
                      <a:lnTo>
                        <a:pt x="218" y="141"/>
                      </a:lnTo>
                      <a:lnTo>
                        <a:pt x="212" y="152"/>
                      </a:lnTo>
                      <a:lnTo>
                        <a:pt x="197" y="162"/>
                      </a:lnTo>
                      <a:lnTo>
                        <a:pt x="189" y="168"/>
                      </a:lnTo>
                      <a:lnTo>
                        <a:pt x="181" y="168"/>
                      </a:lnTo>
                      <a:lnTo>
                        <a:pt x="144" y="170"/>
                      </a:lnTo>
                      <a:lnTo>
                        <a:pt x="108" y="170"/>
                      </a:lnTo>
                      <a:lnTo>
                        <a:pt x="34" y="162"/>
                      </a:lnTo>
                      <a:lnTo>
                        <a:pt x="27" y="160"/>
                      </a:lnTo>
                      <a:lnTo>
                        <a:pt x="19" y="154"/>
                      </a:lnTo>
                      <a:lnTo>
                        <a:pt x="11" y="147"/>
                      </a:lnTo>
                      <a:lnTo>
                        <a:pt x="8" y="13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57" name="Freeform 669"/>
                <p:cNvSpPr>
                  <a:spLocks/>
                </p:cNvSpPr>
                <p:nvPr/>
              </p:nvSpPr>
              <p:spPr bwMode="auto">
                <a:xfrm>
                  <a:off x="1769" y="2336"/>
                  <a:ext cx="18" cy="11"/>
                </a:xfrm>
                <a:custGeom>
                  <a:avLst/>
                  <a:gdLst>
                    <a:gd name="T0" fmla="*/ 10 w 18"/>
                    <a:gd name="T1" fmla="*/ 0 h 11"/>
                    <a:gd name="T2" fmla="*/ 15 w 18"/>
                    <a:gd name="T3" fmla="*/ 3 h 11"/>
                    <a:gd name="T4" fmla="*/ 18 w 18"/>
                    <a:gd name="T5" fmla="*/ 6 h 11"/>
                    <a:gd name="T6" fmla="*/ 15 w 18"/>
                    <a:gd name="T7" fmla="*/ 8 h 11"/>
                    <a:gd name="T8" fmla="*/ 10 w 18"/>
                    <a:gd name="T9" fmla="*/ 11 h 11"/>
                    <a:gd name="T10" fmla="*/ 2 w 18"/>
                    <a:gd name="T11" fmla="*/ 8 h 11"/>
                    <a:gd name="T12" fmla="*/ 0 w 18"/>
                    <a:gd name="T13" fmla="*/ 6 h 11"/>
                    <a:gd name="T14" fmla="*/ 2 w 18"/>
                    <a:gd name="T15" fmla="*/ 3 h 11"/>
                    <a:gd name="T16" fmla="*/ 10 w 18"/>
                    <a:gd name="T17" fmla="*/ 0 h 11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"/>
                    <a:gd name="T28" fmla="*/ 0 h 11"/>
                    <a:gd name="T29" fmla="*/ 18 w 18"/>
                    <a:gd name="T30" fmla="*/ 11 h 11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" h="11">
                      <a:moveTo>
                        <a:pt x="10" y="0"/>
                      </a:moveTo>
                      <a:lnTo>
                        <a:pt x="15" y="3"/>
                      </a:lnTo>
                      <a:lnTo>
                        <a:pt x="18" y="6"/>
                      </a:lnTo>
                      <a:lnTo>
                        <a:pt x="15" y="8"/>
                      </a:lnTo>
                      <a:lnTo>
                        <a:pt x="10" y="11"/>
                      </a:lnTo>
                      <a:lnTo>
                        <a:pt x="2" y="8"/>
                      </a:lnTo>
                      <a:lnTo>
                        <a:pt x="0" y="6"/>
                      </a:lnTo>
                      <a:lnTo>
                        <a:pt x="2" y="3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FDFA00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58" name="Freeform 670"/>
                <p:cNvSpPr>
                  <a:spLocks/>
                </p:cNvSpPr>
                <p:nvPr/>
              </p:nvSpPr>
              <p:spPr bwMode="auto">
                <a:xfrm>
                  <a:off x="1795" y="2336"/>
                  <a:ext cx="18" cy="11"/>
                </a:xfrm>
                <a:custGeom>
                  <a:avLst/>
                  <a:gdLst>
                    <a:gd name="T0" fmla="*/ 10 w 18"/>
                    <a:gd name="T1" fmla="*/ 0 h 11"/>
                    <a:gd name="T2" fmla="*/ 16 w 18"/>
                    <a:gd name="T3" fmla="*/ 3 h 11"/>
                    <a:gd name="T4" fmla="*/ 18 w 18"/>
                    <a:gd name="T5" fmla="*/ 6 h 11"/>
                    <a:gd name="T6" fmla="*/ 16 w 18"/>
                    <a:gd name="T7" fmla="*/ 8 h 11"/>
                    <a:gd name="T8" fmla="*/ 10 w 18"/>
                    <a:gd name="T9" fmla="*/ 11 h 11"/>
                    <a:gd name="T10" fmla="*/ 2 w 18"/>
                    <a:gd name="T11" fmla="*/ 8 h 11"/>
                    <a:gd name="T12" fmla="*/ 0 w 18"/>
                    <a:gd name="T13" fmla="*/ 6 h 11"/>
                    <a:gd name="T14" fmla="*/ 2 w 18"/>
                    <a:gd name="T15" fmla="*/ 3 h 11"/>
                    <a:gd name="T16" fmla="*/ 10 w 18"/>
                    <a:gd name="T17" fmla="*/ 0 h 11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"/>
                    <a:gd name="T28" fmla="*/ 0 h 11"/>
                    <a:gd name="T29" fmla="*/ 18 w 18"/>
                    <a:gd name="T30" fmla="*/ 11 h 11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" h="11">
                      <a:moveTo>
                        <a:pt x="10" y="0"/>
                      </a:moveTo>
                      <a:lnTo>
                        <a:pt x="16" y="3"/>
                      </a:lnTo>
                      <a:lnTo>
                        <a:pt x="18" y="6"/>
                      </a:lnTo>
                      <a:lnTo>
                        <a:pt x="16" y="8"/>
                      </a:lnTo>
                      <a:lnTo>
                        <a:pt x="10" y="11"/>
                      </a:lnTo>
                      <a:lnTo>
                        <a:pt x="2" y="8"/>
                      </a:lnTo>
                      <a:lnTo>
                        <a:pt x="0" y="6"/>
                      </a:lnTo>
                      <a:lnTo>
                        <a:pt x="2" y="3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0089E0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59" name="Freeform 671"/>
                <p:cNvSpPr>
                  <a:spLocks/>
                </p:cNvSpPr>
                <p:nvPr/>
              </p:nvSpPr>
              <p:spPr bwMode="auto">
                <a:xfrm>
                  <a:off x="1821" y="2336"/>
                  <a:ext cx="18" cy="11"/>
                </a:xfrm>
                <a:custGeom>
                  <a:avLst/>
                  <a:gdLst>
                    <a:gd name="T0" fmla="*/ 8 w 18"/>
                    <a:gd name="T1" fmla="*/ 0 h 11"/>
                    <a:gd name="T2" fmla="*/ 16 w 18"/>
                    <a:gd name="T3" fmla="*/ 3 h 11"/>
                    <a:gd name="T4" fmla="*/ 18 w 18"/>
                    <a:gd name="T5" fmla="*/ 6 h 11"/>
                    <a:gd name="T6" fmla="*/ 16 w 18"/>
                    <a:gd name="T7" fmla="*/ 8 h 11"/>
                    <a:gd name="T8" fmla="*/ 8 w 18"/>
                    <a:gd name="T9" fmla="*/ 11 h 11"/>
                    <a:gd name="T10" fmla="*/ 3 w 18"/>
                    <a:gd name="T11" fmla="*/ 8 h 11"/>
                    <a:gd name="T12" fmla="*/ 0 w 18"/>
                    <a:gd name="T13" fmla="*/ 6 h 11"/>
                    <a:gd name="T14" fmla="*/ 3 w 18"/>
                    <a:gd name="T15" fmla="*/ 3 h 11"/>
                    <a:gd name="T16" fmla="*/ 8 w 18"/>
                    <a:gd name="T17" fmla="*/ 0 h 11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"/>
                    <a:gd name="T28" fmla="*/ 0 h 11"/>
                    <a:gd name="T29" fmla="*/ 18 w 18"/>
                    <a:gd name="T30" fmla="*/ 11 h 11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" h="11">
                      <a:moveTo>
                        <a:pt x="8" y="0"/>
                      </a:moveTo>
                      <a:lnTo>
                        <a:pt x="16" y="3"/>
                      </a:lnTo>
                      <a:lnTo>
                        <a:pt x="18" y="6"/>
                      </a:lnTo>
                      <a:lnTo>
                        <a:pt x="16" y="8"/>
                      </a:lnTo>
                      <a:lnTo>
                        <a:pt x="8" y="11"/>
                      </a:lnTo>
                      <a:lnTo>
                        <a:pt x="3" y="8"/>
                      </a:lnTo>
                      <a:lnTo>
                        <a:pt x="0" y="6"/>
                      </a:lnTo>
                      <a:lnTo>
                        <a:pt x="3" y="3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0089E0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60" name="Freeform 672"/>
                <p:cNvSpPr>
                  <a:spLocks/>
                </p:cNvSpPr>
                <p:nvPr/>
              </p:nvSpPr>
              <p:spPr bwMode="auto">
                <a:xfrm>
                  <a:off x="1659" y="2163"/>
                  <a:ext cx="204" cy="152"/>
                </a:xfrm>
                <a:custGeom>
                  <a:avLst/>
                  <a:gdLst>
                    <a:gd name="T0" fmla="*/ 8 w 204"/>
                    <a:gd name="T1" fmla="*/ 123 h 152"/>
                    <a:gd name="T2" fmla="*/ 2 w 204"/>
                    <a:gd name="T3" fmla="*/ 100 h 152"/>
                    <a:gd name="T4" fmla="*/ 0 w 204"/>
                    <a:gd name="T5" fmla="*/ 74 h 152"/>
                    <a:gd name="T6" fmla="*/ 0 w 204"/>
                    <a:gd name="T7" fmla="*/ 24 h 152"/>
                    <a:gd name="T8" fmla="*/ 5 w 204"/>
                    <a:gd name="T9" fmla="*/ 13 h 152"/>
                    <a:gd name="T10" fmla="*/ 8 w 204"/>
                    <a:gd name="T11" fmla="*/ 11 h 152"/>
                    <a:gd name="T12" fmla="*/ 10 w 204"/>
                    <a:gd name="T13" fmla="*/ 8 h 152"/>
                    <a:gd name="T14" fmla="*/ 31 w 204"/>
                    <a:gd name="T15" fmla="*/ 3 h 152"/>
                    <a:gd name="T16" fmla="*/ 55 w 204"/>
                    <a:gd name="T17" fmla="*/ 0 h 152"/>
                    <a:gd name="T18" fmla="*/ 97 w 204"/>
                    <a:gd name="T19" fmla="*/ 0 h 152"/>
                    <a:gd name="T20" fmla="*/ 144 w 204"/>
                    <a:gd name="T21" fmla="*/ 0 h 152"/>
                    <a:gd name="T22" fmla="*/ 167 w 204"/>
                    <a:gd name="T23" fmla="*/ 0 h 152"/>
                    <a:gd name="T24" fmla="*/ 188 w 204"/>
                    <a:gd name="T25" fmla="*/ 6 h 152"/>
                    <a:gd name="T26" fmla="*/ 196 w 204"/>
                    <a:gd name="T27" fmla="*/ 8 h 152"/>
                    <a:gd name="T28" fmla="*/ 201 w 204"/>
                    <a:gd name="T29" fmla="*/ 11 h 152"/>
                    <a:gd name="T30" fmla="*/ 204 w 204"/>
                    <a:gd name="T31" fmla="*/ 24 h 152"/>
                    <a:gd name="T32" fmla="*/ 204 w 204"/>
                    <a:gd name="T33" fmla="*/ 61 h 152"/>
                    <a:gd name="T34" fmla="*/ 201 w 204"/>
                    <a:gd name="T35" fmla="*/ 95 h 152"/>
                    <a:gd name="T36" fmla="*/ 199 w 204"/>
                    <a:gd name="T37" fmla="*/ 116 h 152"/>
                    <a:gd name="T38" fmla="*/ 196 w 204"/>
                    <a:gd name="T39" fmla="*/ 126 h 152"/>
                    <a:gd name="T40" fmla="*/ 191 w 204"/>
                    <a:gd name="T41" fmla="*/ 134 h 152"/>
                    <a:gd name="T42" fmla="*/ 186 w 204"/>
                    <a:gd name="T43" fmla="*/ 139 h 152"/>
                    <a:gd name="T44" fmla="*/ 178 w 204"/>
                    <a:gd name="T45" fmla="*/ 144 h 152"/>
                    <a:gd name="T46" fmla="*/ 170 w 204"/>
                    <a:gd name="T47" fmla="*/ 150 h 152"/>
                    <a:gd name="T48" fmla="*/ 162 w 204"/>
                    <a:gd name="T49" fmla="*/ 150 h 152"/>
                    <a:gd name="T50" fmla="*/ 97 w 204"/>
                    <a:gd name="T51" fmla="*/ 152 h 152"/>
                    <a:gd name="T52" fmla="*/ 63 w 204"/>
                    <a:gd name="T53" fmla="*/ 150 h 152"/>
                    <a:gd name="T54" fmla="*/ 31 w 204"/>
                    <a:gd name="T55" fmla="*/ 144 h 152"/>
                    <a:gd name="T56" fmla="*/ 23 w 204"/>
                    <a:gd name="T57" fmla="*/ 142 h 152"/>
                    <a:gd name="T58" fmla="*/ 16 w 204"/>
                    <a:gd name="T59" fmla="*/ 139 h 152"/>
                    <a:gd name="T60" fmla="*/ 10 w 204"/>
                    <a:gd name="T61" fmla="*/ 131 h 152"/>
                    <a:gd name="T62" fmla="*/ 8 w 204"/>
                    <a:gd name="T63" fmla="*/ 123 h 152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204"/>
                    <a:gd name="T97" fmla="*/ 0 h 152"/>
                    <a:gd name="T98" fmla="*/ 204 w 204"/>
                    <a:gd name="T99" fmla="*/ 152 h 152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204" h="152">
                      <a:moveTo>
                        <a:pt x="8" y="123"/>
                      </a:moveTo>
                      <a:lnTo>
                        <a:pt x="2" y="100"/>
                      </a:lnTo>
                      <a:lnTo>
                        <a:pt x="0" y="74"/>
                      </a:lnTo>
                      <a:lnTo>
                        <a:pt x="0" y="24"/>
                      </a:lnTo>
                      <a:lnTo>
                        <a:pt x="5" y="13"/>
                      </a:lnTo>
                      <a:lnTo>
                        <a:pt x="8" y="11"/>
                      </a:lnTo>
                      <a:lnTo>
                        <a:pt x="10" y="8"/>
                      </a:lnTo>
                      <a:lnTo>
                        <a:pt x="31" y="3"/>
                      </a:lnTo>
                      <a:lnTo>
                        <a:pt x="55" y="0"/>
                      </a:lnTo>
                      <a:lnTo>
                        <a:pt x="97" y="0"/>
                      </a:lnTo>
                      <a:lnTo>
                        <a:pt x="144" y="0"/>
                      </a:lnTo>
                      <a:lnTo>
                        <a:pt x="167" y="0"/>
                      </a:lnTo>
                      <a:lnTo>
                        <a:pt x="188" y="6"/>
                      </a:lnTo>
                      <a:lnTo>
                        <a:pt x="196" y="8"/>
                      </a:lnTo>
                      <a:lnTo>
                        <a:pt x="201" y="11"/>
                      </a:lnTo>
                      <a:lnTo>
                        <a:pt x="204" y="24"/>
                      </a:lnTo>
                      <a:lnTo>
                        <a:pt x="204" y="61"/>
                      </a:lnTo>
                      <a:lnTo>
                        <a:pt x="201" y="95"/>
                      </a:lnTo>
                      <a:lnTo>
                        <a:pt x="199" y="116"/>
                      </a:lnTo>
                      <a:lnTo>
                        <a:pt x="196" y="126"/>
                      </a:lnTo>
                      <a:lnTo>
                        <a:pt x="191" y="134"/>
                      </a:lnTo>
                      <a:lnTo>
                        <a:pt x="186" y="139"/>
                      </a:lnTo>
                      <a:lnTo>
                        <a:pt x="178" y="144"/>
                      </a:lnTo>
                      <a:lnTo>
                        <a:pt x="170" y="150"/>
                      </a:lnTo>
                      <a:lnTo>
                        <a:pt x="162" y="150"/>
                      </a:lnTo>
                      <a:lnTo>
                        <a:pt x="97" y="152"/>
                      </a:lnTo>
                      <a:lnTo>
                        <a:pt x="63" y="150"/>
                      </a:lnTo>
                      <a:lnTo>
                        <a:pt x="31" y="144"/>
                      </a:lnTo>
                      <a:lnTo>
                        <a:pt x="23" y="142"/>
                      </a:lnTo>
                      <a:lnTo>
                        <a:pt x="16" y="139"/>
                      </a:lnTo>
                      <a:lnTo>
                        <a:pt x="10" y="131"/>
                      </a:lnTo>
                      <a:lnTo>
                        <a:pt x="8" y="123"/>
                      </a:lnTo>
                      <a:close/>
                    </a:path>
                  </a:pathLst>
                </a:custGeom>
                <a:solidFill>
                  <a:srgbClr val="00AEC4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61" name="Freeform 673"/>
                <p:cNvSpPr>
                  <a:spLocks/>
                </p:cNvSpPr>
                <p:nvPr/>
              </p:nvSpPr>
              <p:spPr bwMode="auto">
                <a:xfrm>
                  <a:off x="1711" y="2187"/>
                  <a:ext cx="118" cy="92"/>
                </a:xfrm>
                <a:custGeom>
                  <a:avLst/>
                  <a:gdLst>
                    <a:gd name="T0" fmla="*/ 3 w 118"/>
                    <a:gd name="T1" fmla="*/ 73 h 92"/>
                    <a:gd name="T2" fmla="*/ 0 w 118"/>
                    <a:gd name="T3" fmla="*/ 44 h 92"/>
                    <a:gd name="T4" fmla="*/ 0 w 118"/>
                    <a:gd name="T5" fmla="*/ 16 h 92"/>
                    <a:gd name="T6" fmla="*/ 3 w 118"/>
                    <a:gd name="T7" fmla="*/ 10 h 92"/>
                    <a:gd name="T8" fmla="*/ 5 w 118"/>
                    <a:gd name="T9" fmla="*/ 5 h 92"/>
                    <a:gd name="T10" fmla="*/ 32 w 118"/>
                    <a:gd name="T11" fmla="*/ 3 h 92"/>
                    <a:gd name="T12" fmla="*/ 58 w 118"/>
                    <a:gd name="T13" fmla="*/ 0 h 92"/>
                    <a:gd name="T14" fmla="*/ 84 w 118"/>
                    <a:gd name="T15" fmla="*/ 0 h 92"/>
                    <a:gd name="T16" fmla="*/ 110 w 118"/>
                    <a:gd name="T17" fmla="*/ 5 h 92"/>
                    <a:gd name="T18" fmla="*/ 115 w 118"/>
                    <a:gd name="T19" fmla="*/ 8 h 92"/>
                    <a:gd name="T20" fmla="*/ 118 w 118"/>
                    <a:gd name="T21" fmla="*/ 16 h 92"/>
                    <a:gd name="T22" fmla="*/ 118 w 118"/>
                    <a:gd name="T23" fmla="*/ 37 h 92"/>
                    <a:gd name="T24" fmla="*/ 115 w 118"/>
                    <a:gd name="T25" fmla="*/ 58 h 92"/>
                    <a:gd name="T26" fmla="*/ 115 w 118"/>
                    <a:gd name="T27" fmla="*/ 68 h 92"/>
                    <a:gd name="T28" fmla="*/ 110 w 118"/>
                    <a:gd name="T29" fmla="*/ 79 h 92"/>
                    <a:gd name="T30" fmla="*/ 105 w 118"/>
                    <a:gd name="T31" fmla="*/ 86 h 92"/>
                    <a:gd name="T32" fmla="*/ 94 w 118"/>
                    <a:gd name="T33" fmla="*/ 89 h 92"/>
                    <a:gd name="T34" fmla="*/ 55 w 118"/>
                    <a:gd name="T35" fmla="*/ 92 h 92"/>
                    <a:gd name="T36" fmla="*/ 18 w 118"/>
                    <a:gd name="T37" fmla="*/ 86 h 92"/>
                    <a:gd name="T38" fmla="*/ 8 w 118"/>
                    <a:gd name="T39" fmla="*/ 81 h 92"/>
                    <a:gd name="T40" fmla="*/ 3 w 118"/>
                    <a:gd name="T41" fmla="*/ 73 h 9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8"/>
                    <a:gd name="T64" fmla="*/ 0 h 92"/>
                    <a:gd name="T65" fmla="*/ 118 w 118"/>
                    <a:gd name="T66" fmla="*/ 92 h 9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8" h="92">
                      <a:moveTo>
                        <a:pt x="3" y="73"/>
                      </a:moveTo>
                      <a:lnTo>
                        <a:pt x="0" y="44"/>
                      </a:lnTo>
                      <a:lnTo>
                        <a:pt x="0" y="16"/>
                      </a:lnTo>
                      <a:lnTo>
                        <a:pt x="3" y="10"/>
                      </a:lnTo>
                      <a:lnTo>
                        <a:pt x="5" y="5"/>
                      </a:lnTo>
                      <a:lnTo>
                        <a:pt x="32" y="3"/>
                      </a:lnTo>
                      <a:lnTo>
                        <a:pt x="58" y="0"/>
                      </a:lnTo>
                      <a:lnTo>
                        <a:pt x="84" y="0"/>
                      </a:lnTo>
                      <a:lnTo>
                        <a:pt x="110" y="5"/>
                      </a:lnTo>
                      <a:lnTo>
                        <a:pt x="115" y="8"/>
                      </a:lnTo>
                      <a:lnTo>
                        <a:pt x="118" y="16"/>
                      </a:lnTo>
                      <a:lnTo>
                        <a:pt x="118" y="37"/>
                      </a:lnTo>
                      <a:lnTo>
                        <a:pt x="115" y="58"/>
                      </a:lnTo>
                      <a:lnTo>
                        <a:pt x="115" y="68"/>
                      </a:lnTo>
                      <a:lnTo>
                        <a:pt x="110" y="79"/>
                      </a:lnTo>
                      <a:lnTo>
                        <a:pt x="105" y="86"/>
                      </a:lnTo>
                      <a:lnTo>
                        <a:pt x="94" y="89"/>
                      </a:lnTo>
                      <a:lnTo>
                        <a:pt x="55" y="92"/>
                      </a:lnTo>
                      <a:lnTo>
                        <a:pt x="18" y="86"/>
                      </a:lnTo>
                      <a:lnTo>
                        <a:pt x="8" y="81"/>
                      </a:lnTo>
                      <a:lnTo>
                        <a:pt x="3" y="73"/>
                      </a:lnTo>
                      <a:close/>
                    </a:path>
                  </a:pathLst>
                </a:custGeom>
                <a:solidFill>
                  <a:srgbClr val="7CC7D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62" name="Freeform 674"/>
                <p:cNvSpPr>
                  <a:spLocks/>
                </p:cNvSpPr>
                <p:nvPr/>
              </p:nvSpPr>
              <p:spPr bwMode="auto">
                <a:xfrm>
                  <a:off x="1672" y="2171"/>
                  <a:ext cx="183" cy="136"/>
                </a:xfrm>
                <a:custGeom>
                  <a:avLst/>
                  <a:gdLst>
                    <a:gd name="T0" fmla="*/ 5 w 183"/>
                    <a:gd name="T1" fmla="*/ 118 h 136"/>
                    <a:gd name="T2" fmla="*/ 0 w 183"/>
                    <a:gd name="T3" fmla="*/ 95 h 136"/>
                    <a:gd name="T4" fmla="*/ 0 w 183"/>
                    <a:gd name="T5" fmla="*/ 71 h 136"/>
                    <a:gd name="T6" fmla="*/ 0 w 183"/>
                    <a:gd name="T7" fmla="*/ 24 h 136"/>
                    <a:gd name="T8" fmla="*/ 3 w 183"/>
                    <a:gd name="T9" fmla="*/ 16 h 136"/>
                    <a:gd name="T10" fmla="*/ 8 w 183"/>
                    <a:gd name="T11" fmla="*/ 8 h 136"/>
                    <a:gd name="T12" fmla="*/ 29 w 183"/>
                    <a:gd name="T13" fmla="*/ 3 h 136"/>
                    <a:gd name="T14" fmla="*/ 50 w 183"/>
                    <a:gd name="T15" fmla="*/ 0 h 136"/>
                    <a:gd name="T16" fmla="*/ 89 w 183"/>
                    <a:gd name="T17" fmla="*/ 0 h 136"/>
                    <a:gd name="T18" fmla="*/ 131 w 183"/>
                    <a:gd name="T19" fmla="*/ 0 h 136"/>
                    <a:gd name="T20" fmla="*/ 152 w 183"/>
                    <a:gd name="T21" fmla="*/ 0 h 136"/>
                    <a:gd name="T22" fmla="*/ 173 w 183"/>
                    <a:gd name="T23" fmla="*/ 5 h 136"/>
                    <a:gd name="T24" fmla="*/ 178 w 183"/>
                    <a:gd name="T25" fmla="*/ 8 h 136"/>
                    <a:gd name="T26" fmla="*/ 183 w 183"/>
                    <a:gd name="T27" fmla="*/ 11 h 136"/>
                    <a:gd name="T28" fmla="*/ 144 w 183"/>
                    <a:gd name="T29" fmla="*/ 5 h 136"/>
                    <a:gd name="T30" fmla="*/ 102 w 183"/>
                    <a:gd name="T31" fmla="*/ 5 h 136"/>
                    <a:gd name="T32" fmla="*/ 63 w 183"/>
                    <a:gd name="T33" fmla="*/ 8 h 136"/>
                    <a:gd name="T34" fmla="*/ 21 w 183"/>
                    <a:gd name="T35" fmla="*/ 13 h 136"/>
                    <a:gd name="T36" fmla="*/ 16 w 183"/>
                    <a:gd name="T37" fmla="*/ 21 h 136"/>
                    <a:gd name="T38" fmla="*/ 13 w 183"/>
                    <a:gd name="T39" fmla="*/ 29 h 136"/>
                    <a:gd name="T40" fmla="*/ 13 w 183"/>
                    <a:gd name="T41" fmla="*/ 76 h 136"/>
                    <a:gd name="T42" fmla="*/ 13 w 183"/>
                    <a:gd name="T43" fmla="*/ 100 h 136"/>
                    <a:gd name="T44" fmla="*/ 18 w 183"/>
                    <a:gd name="T45" fmla="*/ 123 h 136"/>
                    <a:gd name="T46" fmla="*/ 21 w 183"/>
                    <a:gd name="T47" fmla="*/ 131 h 136"/>
                    <a:gd name="T48" fmla="*/ 29 w 183"/>
                    <a:gd name="T49" fmla="*/ 136 h 136"/>
                    <a:gd name="T50" fmla="*/ 29 w 183"/>
                    <a:gd name="T51" fmla="*/ 136 h 136"/>
                    <a:gd name="T52" fmla="*/ 26 w 183"/>
                    <a:gd name="T53" fmla="*/ 136 h 136"/>
                    <a:gd name="T54" fmla="*/ 13 w 183"/>
                    <a:gd name="T55" fmla="*/ 129 h 136"/>
                    <a:gd name="T56" fmla="*/ 5 w 183"/>
                    <a:gd name="T57" fmla="*/ 118 h 1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183"/>
                    <a:gd name="T88" fmla="*/ 0 h 136"/>
                    <a:gd name="T89" fmla="*/ 183 w 183"/>
                    <a:gd name="T90" fmla="*/ 136 h 1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183" h="136">
                      <a:moveTo>
                        <a:pt x="5" y="118"/>
                      </a:moveTo>
                      <a:lnTo>
                        <a:pt x="0" y="95"/>
                      </a:lnTo>
                      <a:lnTo>
                        <a:pt x="0" y="71"/>
                      </a:lnTo>
                      <a:lnTo>
                        <a:pt x="0" y="24"/>
                      </a:lnTo>
                      <a:lnTo>
                        <a:pt x="3" y="16"/>
                      </a:lnTo>
                      <a:lnTo>
                        <a:pt x="8" y="8"/>
                      </a:lnTo>
                      <a:lnTo>
                        <a:pt x="29" y="3"/>
                      </a:lnTo>
                      <a:lnTo>
                        <a:pt x="50" y="0"/>
                      </a:lnTo>
                      <a:lnTo>
                        <a:pt x="89" y="0"/>
                      </a:lnTo>
                      <a:lnTo>
                        <a:pt x="131" y="0"/>
                      </a:lnTo>
                      <a:lnTo>
                        <a:pt x="152" y="0"/>
                      </a:lnTo>
                      <a:lnTo>
                        <a:pt x="173" y="5"/>
                      </a:lnTo>
                      <a:lnTo>
                        <a:pt x="178" y="8"/>
                      </a:lnTo>
                      <a:lnTo>
                        <a:pt x="183" y="11"/>
                      </a:lnTo>
                      <a:lnTo>
                        <a:pt x="144" y="5"/>
                      </a:lnTo>
                      <a:lnTo>
                        <a:pt x="102" y="5"/>
                      </a:lnTo>
                      <a:lnTo>
                        <a:pt x="63" y="8"/>
                      </a:lnTo>
                      <a:lnTo>
                        <a:pt x="21" y="13"/>
                      </a:lnTo>
                      <a:lnTo>
                        <a:pt x="16" y="21"/>
                      </a:lnTo>
                      <a:lnTo>
                        <a:pt x="13" y="29"/>
                      </a:lnTo>
                      <a:lnTo>
                        <a:pt x="13" y="76"/>
                      </a:lnTo>
                      <a:lnTo>
                        <a:pt x="13" y="100"/>
                      </a:lnTo>
                      <a:lnTo>
                        <a:pt x="18" y="123"/>
                      </a:lnTo>
                      <a:lnTo>
                        <a:pt x="21" y="131"/>
                      </a:lnTo>
                      <a:lnTo>
                        <a:pt x="29" y="136"/>
                      </a:lnTo>
                      <a:lnTo>
                        <a:pt x="26" y="136"/>
                      </a:lnTo>
                      <a:lnTo>
                        <a:pt x="13" y="129"/>
                      </a:lnTo>
                      <a:lnTo>
                        <a:pt x="5" y="118"/>
                      </a:lnTo>
                      <a:close/>
                    </a:path>
                  </a:pathLst>
                </a:custGeom>
                <a:solidFill>
                  <a:srgbClr val="61BFF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63" name="Freeform 675"/>
                <p:cNvSpPr>
                  <a:spLocks/>
                </p:cNvSpPr>
                <p:nvPr/>
              </p:nvSpPr>
              <p:spPr bwMode="auto">
                <a:xfrm>
                  <a:off x="1947" y="2449"/>
                  <a:ext cx="65" cy="65"/>
                </a:xfrm>
                <a:custGeom>
                  <a:avLst/>
                  <a:gdLst>
                    <a:gd name="T0" fmla="*/ 2 w 65"/>
                    <a:gd name="T1" fmla="*/ 10 h 65"/>
                    <a:gd name="T2" fmla="*/ 2 w 65"/>
                    <a:gd name="T3" fmla="*/ 13 h 65"/>
                    <a:gd name="T4" fmla="*/ 0 w 65"/>
                    <a:gd name="T5" fmla="*/ 16 h 65"/>
                    <a:gd name="T6" fmla="*/ 0 w 65"/>
                    <a:gd name="T7" fmla="*/ 31 h 65"/>
                    <a:gd name="T8" fmla="*/ 0 w 65"/>
                    <a:gd name="T9" fmla="*/ 37 h 65"/>
                    <a:gd name="T10" fmla="*/ 2 w 65"/>
                    <a:gd name="T11" fmla="*/ 44 h 65"/>
                    <a:gd name="T12" fmla="*/ 7 w 65"/>
                    <a:gd name="T13" fmla="*/ 55 h 65"/>
                    <a:gd name="T14" fmla="*/ 18 w 65"/>
                    <a:gd name="T15" fmla="*/ 63 h 65"/>
                    <a:gd name="T16" fmla="*/ 28 w 65"/>
                    <a:gd name="T17" fmla="*/ 65 h 65"/>
                    <a:gd name="T18" fmla="*/ 39 w 65"/>
                    <a:gd name="T19" fmla="*/ 63 h 65"/>
                    <a:gd name="T20" fmla="*/ 49 w 65"/>
                    <a:gd name="T21" fmla="*/ 55 h 65"/>
                    <a:gd name="T22" fmla="*/ 60 w 65"/>
                    <a:gd name="T23" fmla="*/ 44 h 65"/>
                    <a:gd name="T24" fmla="*/ 62 w 65"/>
                    <a:gd name="T25" fmla="*/ 42 h 65"/>
                    <a:gd name="T26" fmla="*/ 65 w 65"/>
                    <a:gd name="T27" fmla="*/ 37 h 65"/>
                    <a:gd name="T28" fmla="*/ 65 w 65"/>
                    <a:gd name="T29" fmla="*/ 37 h 65"/>
                    <a:gd name="T30" fmla="*/ 65 w 65"/>
                    <a:gd name="T31" fmla="*/ 34 h 65"/>
                    <a:gd name="T32" fmla="*/ 65 w 65"/>
                    <a:gd name="T33" fmla="*/ 29 h 65"/>
                    <a:gd name="T34" fmla="*/ 65 w 65"/>
                    <a:gd name="T35" fmla="*/ 21 h 65"/>
                    <a:gd name="T36" fmla="*/ 57 w 65"/>
                    <a:gd name="T37" fmla="*/ 10 h 65"/>
                    <a:gd name="T38" fmla="*/ 44 w 65"/>
                    <a:gd name="T39" fmla="*/ 3 h 65"/>
                    <a:gd name="T40" fmla="*/ 31 w 65"/>
                    <a:gd name="T41" fmla="*/ 0 h 65"/>
                    <a:gd name="T42" fmla="*/ 26 w 65"/>
                    <a:gd name="T43" fmla="*/ 0 h 65"/>
                    <a:gd name="T44" fmla="*/ 18 w 65"/>
                    <a:gd name="T45" fmla="*/ 0 h 65"/>
                    <a:gd name="T46" fmla="*/ 10 w 65"/>
                    <a:gd name="T47" fmla="*/ 3 h 65"/>
                    <a:gd name="T48" fmla="*/ 2 w 65"/>
                    <a:gd name="T49" fmla="*/ 8 h 65"/>
                    <a:gd name="T50" fmla="*/ 2 w 65"/>
                    <a:gd name="T51" fmla="*/ 8 h 65"/>
                    <a:gd name="T52" fmla="*/ 2 w 65"/>
                    <a:gd name="T53" fmla="*/ 10 h 6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65"/>
                    <a:gd name="T82" fmla="*/ 0 h 65"/>
                    <a:gd name="T83" fmla="*/ 65 w 65"/>
                    <a:gd name="T84" fmla="*/ 65 h 6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65" h="65">
                      <a:moveTo>
                        <a:pt x="2" y="10"/>
                      </a:moveTo>
                      <a:lnTo>
                        <a:pt x="2" y="13"/>
                      </a:lnTo>
                      <a:lnTo>
                        <a:pt x="0" y="16"/>
                      </a:lnTo>
                      <a:lnTo>
                        <a:pt x="0" y="31"/>
                      </a:lnTo>
                      <a:lnTo>
                        <a:pt x="0" y="37"/>
                      </a:lnTo>
                      <a:lnTo>
                        <a:pt x="2" y="44"/>
                      </a:lnTo>
                      <a:lnTo>
                        <a:pt x="7" y="55"/>
                      </a:lnTo>
                      <a:lnTo>
                        <a:pt x="18" y="63"/>
                      </a:lnTo>
                      <a:lnTo>
                        <a:pt x="28" y="65"/>
                      </a:lnTo>
                      <a:lnTo>
                        <a:pt x="39" y="63"/>
                      </a:lnTo>
                      <a:lnTo>
                        <a:pt x="49" y="55"/>
                      </a:lnTo>
                      <a:lnTo>
                        <a:pt x="60" y="44"/>
                      </a:lnTo>
                      <a:lnTo>
                        <a:pt x="62" y="42"/>
                      </a:lnTo>
                      <a:lnTo>
                        <a:pt x="65" y="37"/>
                      </a:lnTo>
                      <a:lnTo>
                        <a:pt x="65" y="34"/>
                      </a:lnTo>
                      <a:lnTo>
                        <a:pt x="65" y="29"/>
                      </a:lnTo>
                      <a:lnTo>
                        <a:pt x="65" y="21"/>
                      </a:lnTo>
                      <a:lnTo>
                        <a:pt x="57" y="10"/>
                      </a:lnTo>
                      <a:lnTo>
                        <a:pt x="44" y="3"/>
                      </a:lnTo>
                      <a:lnTo>
                        <a:pt x="31" y="0"/>
                      </a:lnTo>
                      <a:lnTo>
                        <a:pt x="26" y="0"/>
                      </a:lnTo>
                      <a:lnTo>
                        <a:pt x="18" y="0"/>
                      </a:lnTo>
                      <a:lnTo>
                        <a:pt x="10" y="3"/>
                      </a:lnTo>
                      <a:lnTo>
                        <a:pt x="2" y="8"/>
                      </a:lnTo>
                      <a:lnTo>
                        <a:pt x="2" y="10"/>
                      </a:lnTo>
                      <a:close/>
                    </a:path>
                  </a:pathLst>
                </a:custGeom>
                <a:solidFill>
                  <a:srgbClr val="75879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64" name="Freeform 676"/>
                <p:cNvSpPr>
                  <a:spLocks/>
                </p:cNvSpPr>
                <p:nvPr/>
              </p:nvSpPr>
              <p:spPr bwMode="auto">
                <a:xfrm>
                  <a:off x="1947" y="2457"/>
                  <a:ext cx="5" cy="8"/>
                </a:xfrm>
                <a:custGeom>
                  <a:avLst/>
                  <a:gdLst>
                    <a:gd name="T0" fmla="*/ 2 w 5"/>
                    <a:gd name="T1" fmla="*/ 8 h 8"/>
                    <a:gd name="T2" fmla="*/ 2 w 5"/>
                    <a:gd name="T3" fmla="*/ 8 h 8"/>
                    <a:gd name="T4" fmla="*/ 2 w 5"/>
                    <a:gd name="T5" fmla="*/ 8 h 8"/>
                    <a:gd name="T6" fmla="*/ 2 w 5"/>
                    <a:gd name="T7" fmla="*/ 8 h 8"/>
                    <a:gd name="T8" fmla="*/ 2 w 5"/>
                    <a:gd name="T9" fmla="*/ 5 h 8"/>
                    <a:gd name="T10" fmla="*/ 2 w 5"/>
                    <a:gd name="T11" fmla="*/ 5 h 8"/>
                    <a:gd name="T12" fmla="*/ 2 w 5"/>
                    <a:gd name="T13" fmla="*/ 5 h 8"/>
                    <a:gd name="T14" fmla="*/ 2 w 5"/>
                    <a:gd name="T15" fmla="*/ 2 h 8"/>
                    <a:gd name="T16" fmla="*/ 2 w 5"/>
                    <a:gd name="T17" fmla="*/ 2 h 8"/>
                    <a:gd name="T18" fmla="*/ 5 w 5"/>
                    <a:gd name="T19" fmla="*/ 2 h 8"/>
                    <a:gd name="T20" fmla="*/ 0 w 5"/>
                    <a:gd name="T21" fmla="*/ 0 h 8"/>
                    <a:gd name="T22" fmla="*/ 0 w 5"/>
                    <a:gd name="T23" fmla="*/ 2 h 8"/>
                    <a:gd name="T24" fmla="*/ 0 w 5"/>
                    <a:gd name="T25" fmla="*/ 2 h 8"/>
                    <a:gd name="T26" fmla="*/ 0 w 5"/>
                    <a:gd name="T27" fmla="*/ 2 h 8"/>
                    <a:gd name="T28" fmla="*/ 0 w 5"/>
                    <a:gd name="T29" fmla="*/ 5 h 8"/>
                    <a:gd name="T30" fmla="*/ 0 w 5"/>
                    <a:gd name="T31" fmla="*/ 5 h 8"/>
                    <a:gd name="T32" fmla="*/ 0 w 5"/>
                    <a:gd name="T33" fmla="*/ 5 h 8"/>
                    <a:gd name="T34" fmla="*/ 0 w 5"/>
                    <a:gd name="T35" fmla="*/ 8 h 8"/>
                    <a:gd name="T36" fmla="*/ 0 w 5"/>
                    <a:gd name="T37" fmla="*/ 8 h 8"/>
                    <a:gd name="T38" fmla="*/ 0 w 5"/>
                    <a:gd name="T39" fmla="*/ 8 h 8"/>
                    <a:gd name="T40" fmla="*/ 2 w 5"/>
                    <a:gd name="T41" fmla="*/ 8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"/>
                    <a:gd name="T64" fmla="*/ 0 h 8"/>
                    <a:gd name="T65" fmla="*/ 5 w 5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" h="8">
                      <a:moveTo>
                        <a:pt x="2" y="8"/>
                      </a:moveTo>
                      <a:lnTo>
                        <a:pt x="2" y="8"/>
                      </a:lnTo>
                      <a:lnTo>
                        <a:pt x="2" y="5"/>
                      </a:lnTo>
                      <a:lnTo>
                        <a:pt x="2" y="2"/>
                      </a:lnTo>
                      <a:lnTo>
                        <a:pt x="5" y="2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8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65" name="Freeform 677"/>
                <p:cNvSpPr>
                  <a:spLocks/>
                </p:cNvSpPr>
                <p:nvPr/>
              </p:nvSpPr>
              <p:spPr bwMode="auto">
                <a:xfrm>
                  <a:off x="1944" y="2465"/>
                  <a:ext cx="5" cy="28"/>
                </a:xfrm>
                <a:custGeom>
                  <a:avLst/>
                  <a:gdLst>
                    <a:gd name="T0" fmla="*/ 5 w 5"/>
                    <a:gd name="T1" fmla="*/ 28 h 28"/>
                    <a:gd name="T2" fmla="*/ 5 w 5"/>
                    <a:gd name="T3" fmla="*/ 28 h 28"/>
                    <a:gd name="T4" fmla="*/ 5 w 5"/>
                    <a:gd name="T5" fmla="*/ 23 h 28"/>
                    <a:gd name="T6" fmla="*/ 5 w 5"/>
                    <a:gd name="T7" fmla="*/ 21 h 28"/>
                    <a:gd name="T8" fmla="*/ 5 w 5"/>
                    <a:gd name="T9" fmla="*/ 18 h 28"/>
                    <a:gd name="T10" fmla="*/ 5 w 5"/>
                    <a:gd name="T11" fmla="*/ 15 h 28"/>
                    <a:gd name="T12" fmla="*/ 5 w 5"/>
                    <a:gd name="T13" fmla="*/ 10 h 28"/>
                    <a:gd name="T14" fmla="*/ 5 w 5"/>
                    <a:gd name="T15" fmla="*/ 7 h 28"/>
                    <a:gd name="T16" fmla="*/ 5 w 5"/>
                    <a:gd name="T17" fmla="*/ 5 h 28"/>
                    <a:gd name="T18" fmla="*/ 5 w 5"/>
                    <a:gd name="T19" fmla="*/ 0 h 28"/>
                    <a:gd name="T20" fmla="*/ 3 w 5"/>
                    <a:gd name="T21" fmla="*/ 0 h 28"/>
                    <a:gd name="T22" fmla="*/ 3 w 5"/>
                    <a:gd name="T23" fmla="*/ 2 h 28"/>
                    <a:gd name="T24" fmla="*/ 0 w 5"/>
                    <a:gd name="T25" fmla="*/ 7 h 28"/>
                    <a:gd name="T26" fmla="*/ 0 w 5"/>
                    <a:gd name="T27" fmla="*/ 10 h 28"/>
                    <a:gd name="T28" fmla="*/ 0 w 5"/>
                    <a:gd name="T29" fmla="*/ 15 h 28"/>
                    <a:gd name="T30" fmla="*/ 0 w 5"/>
                    <a:gd name="T31" fmla="*/ 18 h 28"/>
                    <a:gd name="T32" fmla="*/ 0 w 5"/>
                    <a:gd name="T33" fmla="*/ 21 h 28"/>
                    <a:gd name="T34" fmla="*/ 3 w 5"/>
                    <a:gd name="T35" fmla="*/ 26 h 28"/>
                    <a:gd name="T36" fmla="*/ 3 w 5"/>
                    <a:gd name="T37" fmla="*/ 28 h 28"/>
                    <a:gd name="T38" fmla="*/ 3 w 5"/>
                    <a:gd name="T39" fmla="*/ 28 h 28"/>
                    <a:gd name="T40" fmla="*/ 5 w 5"/>
                    <a:gd name="T41" fmla="*/ 28 h 2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"/>
                    <a:gd name="T64" fmla="*/ 0 h 28"/>
                    <a:gd name="T65" fmla="*/ 5 w 5"/>
                    <a:gd name="T66" fmla="*/ 28 h 2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" h="28">
                      <a:moveTo>
                        <a:pt x="5" y="28"/>
                      </a:moveTo>
                      <a:lnTo>
                        <a:pt x="5" y="28"/>
                      </a:lnTo>
                      <a:lnTo>
                        <a:pt x="5" y="23"/>
                      </a:lnTo>
                      <a:lnTo>
                        <a:pt x="5" y="21"/>
                      </a:lnTo>
                      <a:lnTo>
                        <a:pt x="5" y="18"/>
                      </a:lnTo>
                      <a:lnTo>
                        <a:pt x="5" y="15"/>
                      </a:lnTo>
                      <a:lnTo>
                        <a:pt x="5" y="10"/>
                      </a:lnTo>
                      <a:lnTo>
                        <a:pt x="5" y="7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3" y="0"/>
                      </a:lnTo>
                      <a:lnTo>
                        <a:pt x="3" y="2"/>
                      </a:lnTo>
                      <a:lnTo>
                        <a:pt x="0" y="7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0" y="18"/>
                      </a:lnTo>
                      <a:lnTo>
                        <a:pt x="0" y="21"/>
                      </a:lnTo>
                      <a:lnTo>
                        <a:pt x="3" y="26"/>
                      </a:lnTo>
                      <a:lnTo>
                        <a:pt x="3" y="28"/>
                      </a:lnTo>
                      <a:lnTo>
                        <a:pt x="5" y="28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66" name="Freeform 678"/>
                <p:cNvSpPr>
                  <a:spLocks/>
                </p:cNvSpPr>
                <p:nvPr/>
              </p:nvSpPr>
              <p:spPr bwMode="auto">
                <a:xfrm>
                  <a:off x="1947" y="2493"/>
                  <a:ext cx="21" cy="19"/>
                </a:xfrm>
                <a:custGeom>
                  <a:avLst/>
                  <a:gdLst>
                    <a:gd name="T0" fmla="*/ 21 w 21"/>
                    <a:gd name="T1" fmla="*/ 16 h 19"/>
                    <a:gd name="T2" fmla="*/ 21 w 21"/>
                    <a:gd name="T3" fmla="*/ 16 h 19"/>
                    <a:gd name="T4" fmla="*/ 18 w 21"/>
                    <a:gd name="T5" fmla="*/ 14 h 19"/>
                    <a:gd name="T6" fmla="*/ 15 w 21"/>
                    <a:gd name="T7" fmla="*/ 14 h 19"/>
                    <a:gd name="T8" fmla="*/ 13 w 21"/>
                    <a:gd name="T9" fmla="*/ 11 h 19"/>
                    <a:gd name="T10" fmla="*/ 10 w 21"/>
                    <a:gd name="T11" fmla="*/ 8 h 19"/>
                    <a:gd name="T12" fmla="*/ 7 w 21"/>
                    <a:gd name="T13" fmla="*/ 6 h 19"/>
                    <a:gd name="T14" fmla="*/ 5 w 21"/>
                    <a:gd name="T15" fmla="*/ 6 h 19"/>
                    <a:gd name="T16" fmla="*/ 5 w 21"/>
                    <a:gd name="T17" fmla="*/ 3 h 19"/>
                    <a:gd name="T18" fmla="*/ 2 w 21"/>
                    <a:gd name="T19" fmla="*/ 0 h 19"/>
                    <a:gd name="T20" fmla="*/ 0 w 21"/>
                    <a:gd name="T21" fmla="*/ 0 h 19"/>
                    <a:gd name="T22" fmla="*/ 0 w 21"/>
                    <a:gd name="T23" fmla="*/ 3 h 19"/>
                    <a:gd name="T24" fmla="*/ 2 w 21"/>
                    <a:gd name="T25" fmla="*/ 6 h 19"/>
                    <a:gd name="T26" fmla="*/ 5 w 21"/>
                    <a:gd name="T27" fmla="*/ 8 h 19"/>
                    <a:gd name="T28" fmla="*/ 7 w 21"/>
                    <a:gd name="T29" fmla="*/ 11 h 19"/>
                    <a:gd name="T30" fmla="*/ 10 w 21"/>
                    <a:gd name="T31" fmla="*/ 14 h 19"/>
                    <a:gd name="T32" fmla="*/ 13 w 21"/>
                    <a:gd name="T33" fmla="*/ 16 h 19"/>
                    <a:gd name="T34" fmla="*/ 15 w 21"/>
                    <a:gd name="T35" fmla="*/ 19 h 19"/>
                    <a:gd name="T36" fmla="*/ 18 w 21"/>
                    <a:gd name="T37" fmla="*/ 19 h 19"/>
                    <a:gd name="T38" fmla="*/ 18 w 21"/>
                    <a:gd name="T39" fmla="*/ 19 h 19"/>
                    <a:gd name="T40" fmla="*/ 21 w 21"/>
                    <a:gd name="T41" fmla="*/ 16 h 1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19"/>
                    <a:gd name="T65" fmla="*/ 21 w 21"/>
                    <a:gd name="T66" fmla="*/ 19 h 1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19">
                      <a:moveTo>
                        <a:pt x="21" y="16"/>
                      </a:moveTo>
                      <a:lnTo>
                        <a:pt x="21" y="16"/>
                      </a:lnTo>
                      <a:lnTo>
                        <a:pt x="18" y="14"/>
                      </a:lnTo>
                      <a:lnTo>
                        <a:pt x="15" y="14"/>
                      </a:lnTo>
                      <a:lnTo>
                        <a:pt x="13" y="11"/>
                      </a:lnTo>
                      <a:lnTo>
                        <a:pt x="10" y="8"/>
                      </a:lnTo>
                      <a:lnTo>
                        <a:pt x="7" y="6"/>
                      </a:lnTo>
                      <a:lnTo>
                        <a:pt x="5" y="6"/>
                      </a:lnTo>
                      <a:lnTo>
                        <a:pt x="5" y="3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2" y="6"/>
                      </a:lnTo>
                      <a:lnTo>
                        <a:pt x="5" y="8"/>
                      </a:lnTo>
                      <a:lnTo>
                        <a:pt x="7" y="11"/>
                      </a:lnTo>
                      <a:lnTo>
                        <a:pt x="10" y="14"/>
                      </a:lnTo>
                      <a:lnTo>
                        <a:pt x="13" y="16"/>
                      </a:lnTo>
                      <a:lnTo>
                        <a:pt x="15" y="19"/>
                      </a:lnTo>
                      <a:lnTo>
                        <a:pt x="18" y="19"/>
                      </a:lnTo>
                      <a:lnTo>
                        <a:pt x="21" y="16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67" name="Freeform 679"/>
                <p:cNvSpPr>
                  <a:spLocks/>
                </p:cNvSpPr>
                <p:nvPr/>
              </p:nvSpPr>
              <p:spPr bwMode="auto">
                <a:xfrm>
                  <a:off x="1965" y="2509"/>
                  <a:ext cx="21" cy="8"/>
                </a:xfrm>
                <a:custGeom>
                  <a:avLst/>
                  <a:gdLst>
                    <a:gd name="T0" fmla="*/ 18 w 21"/>
                    <a:gd name="T1" fmla="*/ 3 h 8"/>
                    <a:gd name="T2" fmla="*/ 18 w 21"/>
                    <a:gd name="T3" fmla="*/ 3 h 8"/>
                    <a:gd name="T4" fmla="*/ 18 w 21"/>
                    <a:gd name="T5" fmla="*/ 3 h 8"/>
                    <a:gd name="T6" fmla="*/ 16 w 21"/>
                    <a:gd name="T7" fmla="*/ 3 h 8"/>
                    <a:gd name="T8" fmla="*/ 13 w 21"/>
                    <a:gd name="T9" fmla="*/ 3 h 8"/>
                    <a:gd name="T10" fmla="*/ 10 w 21"/>
                    <a:gd name="T11" fmla="*/ 3 h 8"/>
                    <a:gd name="T12" fmla="*/ 8 w 21"/>
                    <a:gd name="T13" fmla="*/ 3 h 8"/>
                    <a:gd name="T14" fmla="*/ 5 w 21"/>
                    <a:gd name="T15" fmla="*/ 3 h 8"/>
                    <a:gd name="T16" fmla="*/ 3 w 21"/>
                    <a:gd name="T17" fmla="*/ 0 h 8"/>
                    <a:gd name="T18" fmla="*/ 3 w 21"/>
                    <a:gd name="T19" fmla="*/ 0 h 8"/>
                    <a:gd name="T20" fmla="*/ 0 w 21"/>
                    <a:gd name="T21" fmla="*/ 3 h 8"/>
                    <a:gd name="T22" fmla="*/ 3 w 21"/>
                    <a:gd name="T23" fmla="*/ 5 h 8"/>
                    <a:gd name="T24" fmla="*/ 5 w 21"/>
                    <a:gd name="T25" fmla="*/ 5 h 8"/>
                    <a:gd name="T26" fmla="*/ 8 w 21"/>
                    <a:gd name="T27" fmla="*/ 5 h 8"/>
                    <a:gd name="T28" fmla="*/ 10 w 21"/>
                    <a:gd name="T29" fmla="*/ 5 h 8"/>
                    <a:gd name="T30" fmla="*/ 13 w 21"/>
                    <a:gd name="T31" fmla="*/ 8 h 8"/>
                    <a:gd name="T32" fmla="*/ 16 w 21"/>
                    <a:gd name="T33" fmla="*/ 5 h 8"/>
                    <a:gd name="T34" fmla="*/ 18 w 21"/>
                    <a:gd name="T35" fmla="*/ 5 h 8"/>
                    <a:gd name="T36" fmla="*/ 21 w 21"/>
                    <a:gd name="T37" fmla="*/ 5 h 8"/>
                    <a:gd name="T38" fmla="*/ 21 w 21"/>
                    <a:gd name="T39" fmla="*/ 5 h 8"/>
                    <a:gd name="T40" fmla="*/ 18 w 21"/>
                    <a:gd name="T41" fmla="*/ 3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8"/>
                    <a:gd name="T65" fmla="*/ 21 w 21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8">
                      <a:moveTo>
                        <a:pt x="18" y="3"/>
                      </a:moveTo>
                      <a:lnTo>
                        <a:pt x="18" y="3"/>
                      </a:lnTo>
                      <a:lnTo>
                        <a:pt x="16" y="3"/>
                      </a:lnTo>
                      <a:lnTo>
                        <a:pt x="13" y="3"/>
                      </a:lnTo>
                      <a:lnTo>
                        <a:pt x="10" y="3"/>
                      </a:lnTo>
                      <a:lnTo>
                        <a:pt x="8" y="3"/>
                      </a:lnTo>
                      <a:lnTo>
                        <a:pt x="5" y="3"/>
                      </a:lnTo>
                      <a:lnTo>
                        <a:pt x="3" y="0"/>
                      </a:lnTo>
                      <a:lnTo>
                        <a:pt x="0" y="3"/>
                      </a:lnTo>
                      <a:lnTo>
                        <a:pt x="3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13" y="8"/>
                      </a:lnTo>
                      <a:lnTo>
                        <a:pt x="16" y="5"/>
                      </a:lnTo>
                      <a:lnTo>
                        <a:pt x="18" y="5"/>
                      </a:lnTo>
                      <a:lnTo>
                        <a:pt x="21" y="5"/>
                      </a:lnTo>
                      <a:lnTo>
                        <a:pt x="18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68" name="Freeform 680"/>
                <p:cNvSpPr>
                  <a:spLocks/>
                </p:cNvSpPr>
                <p:nvPr/>
              </p:nvSpPr>
              <p:spPr bwMode="auto">
                <a:xfrm>
                  <a:off x="1983" y="2491"/>
                  <a:ext cx="26" cy="23"/>
                </a:xfrm>
                <a:custGeom>
                  <a:avLst/>
                  <a:gdLst>
                    <a:gd name="T0" fmla="*/ 21 w 26"/>
                    <a:gd name="T1" fmla="*/ 0 h 23"/>
                    <a:gd name="T2" fmla="*/ 21 w 26"/>
                    <a:gd name="T3" fmla="*/ 0 h 23"/>
                    <a:gd name="T4" fmla="*/ 21 w 26"/>
                    <a:gd name="T5" fmla="*/ 5 h 23"/>
                    <a:gd name="T6" fmla="*/ 19 w 26"/>
                    <a:gd name="T7" fmla="*/ 8 h 23"/>
                    <a:gd name="T8" fmla="*/ 16 w 26"/>
                    <a:gd name="T9" fmla="*/ 10 h 23"/>
                    <a:gd name="T10" fmla="*/ 13 w 26"/>
                    <a:gd name="T11" fmla="*/ 13 h 23"/>
                    <a:gd name="T12" fmla="*/ 11 w 26"/>
                    <a:gd name="T13" fmla="*/ 16 h 23"/>
                    <a:gd name="T14" fmla="*/ 8 w 26"/>
                    <a:gd name="T15" fmla="*/ 16 h 23"/>
                    <a:gd name="T16" fmla="*/ 5 w 26"/>
                    <a:gd name="T17" fmla="*/ 18 h 23"/>
                    <a:gd name="T18" fmla="*/ 0 w 26"/>
                    <a:gd name="T19" fmla="*/ 21 h 23"/>
                    <a:gd name="T20" fmla="*/ 3 w 26"/>
                    <a:gd name="T21" fmla="*/ 23 h 23"/>
                    <a:gd name="T22" fmla="*/ 5 w 26"/>
                    <a:gd name="T23" fmla="*/ 21 h 23"/>
                    <a:gd name="T24" fmla="*/ 11 w 26"/>
                    <a:gd name="T25" fmla="*/ 21 h 23"/>
                    <a:gd name="T26" fmla="*/ 13 w 26"/>
                    <a:gd name="T27" fmla="*/ 18 h 23"/>
                    <a:gd name="T28" fmla="*/ 16 w 26"/>
                    <a:gd name="T29" fmla="*/ 16 h 23"/>
                    <a:gd name="T30" fmla="*/ 19 w 26"/>
                    <a:gd name="T31" fmla="*/ 13 h 23"/>
                    <a:gd name="T32" fmla="*/ 21 w 26"/>
                    <a:gd name="T33" fmla="*/ 10 h 23"/>
                    <a:gd name="T34" fmla="*/ 24 w 26"/>
                    <a:gd name="T35" fmla="*/ 5 h 23"/>
                    <a:gd name="T36" fmla="*/ 26 w 26"/>
                    <a:gd name="T37" fmla="*/ 2 h 23"/>
                    <a:gd name="T38" fmla="*/ 26 w 26"/>
                    <a:gd name="T39" fmla="*/ 2 h 23"/>
                    <a:gd name="T40" fmla="*/ 21 w 26"/>
                    <a:gd name="T41" fmla="*/ 0 h 2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6"/>
                    <a:gd name="T64" fmla="*/ 0 h 23"/>
                    <a:gd name="T65" fmla="*/ 26 w 26"/>
                    <a:gd name="T66" fmla="*/ 23 h 2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6" h="23">
                      <a:moveTo>
                        <a:pt x="21" y="0"/>
                      </a:moveTo>
                      <a:lnTo>
                        <a:pt x="21" y="0"/>
                      </a:lnTo>
                      <a:lnTo>
                        <a:pt x="21" y="5"/>
                      </a:lnTo>
                      <a:lnTo>
                        <a:pt x="19" y="8"/>
                      </a:lnTo>
                      <a:lnTo>
                        <a:pt x="16" y="10"/>
                      </a:lnTo>
                      <a:lnTo>
                        <a:pt x="13" y="13"/>
                      </a:lnTo>
                      <a:lnTo>
                        <a:pt x="11" y="16"/>
                      </a:lnTo>
                      <a:lnTo>
                        <a:pt x="8" y="16"/>
                      </a:lnTo>
                      <a:lnTo>
                        <a:pt x="5" y="18"/>
                      </a:lnTo>
                      <a:lnTo>
                        <a:pt x="0" y="21"/>
                      </a:lnTo>
                      <a:lnTo>
                        <a:pt x="3" y="23"/>
                      </a:lnTo>
                      <a:lnTo>
                        <a:pt x="5" y="21"/>
                      </a:lnTo>
                      <a:lnTo>
                        <a:pt x="11" y="21"/>
                      </a:lnTo>
                      <a:lnTo>
                        <a:pt x="13" y="18"/>
                      </a:lnTo>
                      <a:lnTo>
                        <a:pt x="16" y="16"/>
                      </a:lnTo>
                      <a:lnTo>
                        <a:pt x="19" y="13"/>
                      </a:lnTo>
                      <a:lnTo>
                        <a:pt x="21" y="10"/>
                      </a:lnTo>
                      <a:lnTo>
                        <a:pt x="24" y="5"/>
                      </a:lnTo>
                      <a:lnTo>
                        <a:pt x="26" y="2"/>
                      </a:lnTo>
                      <a:lnTo>
                        <a:pt x="21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69" name="Freeform 681"/>
                <p:cNvSpPr>
                  <a:spLocks/>
                </p:cNvSpPr>
                <p:nvPr/>
              </p:nvSpPr>
              <p:spPr bwMode="auto">
                <a:xfrm>
                  <a:off x="2004" y="2486"/>
                  <a:ext cx="11" cy="7"/>
                </a:xfrm>
                <a:custGeom>
                  <a:avLst/>
                  <a:gdLst>
                    <a:gd name="T0" fmla="*/ 5 w 11"/>
                    <a:gd name="T1" fmla="*/ 0 h 7"/>
                    <a:gd name="T2" fmla="*/ 8 w 11"/>
                    <a:gd name="T3" fmla="*/ 0 h 7"/>
                    <a:gd name="T4" fmla="*/ 5 w 11"/>
                    <a:gd name="T5" fmla="*/ 0 h 7"/>
                    <a:gd name="T6" fmla="*/ 5 w 11"/>
                    <a:gd name="T7" fmla="*/ 0 h 7"/>
                    <a:gd name="T8" fmla="*/ 5 w 11"/>
                    <a:gd name="T9" fmla="*/ 2 h 7"/>
                    <a:gd name="T10" fmla="*/ 5 w 11"/>
                    <a:gd name="T11" fmla="*/ 2 h 7"/>
                    <a:gd name="T12" fmla="*/ 3 w 11"/>
                    <a:gd name="T13" fmla="*/ 2 h 7"/>
                    <a:gd name="T14" fmla="*/ 3 w 11"/>
                    <a:gd name="T15" fmla="*/ 5 h 7"/>
                    <a:gd name="T16" fmla="*/ 3 w 11"/>
                    <a:gd name="T17" fmla="*/ 5 h 7"/>
                    <a:gd name="T18" fmla="*/ 0 w 11"/>
                    <a:gd name="T19" fmla="*/ 5 h 7"/>
                    <a:gd name="T20" fmla="*/ 5 w 11"/>
                    <a:gd name="T21" fmla="*/ 7 h 7"/>
                    <a:gd name="T22" fmla="*/ 5 w 11"/>
                    <a:gd name="T23" fmla="*/ 7 h 7"/>
                    <a:gd name="T24" fmla="*/ 5 w 11"/>
                    <a:gd name="T25" fmla="*/ 7 h 7"/>
                    <a:gd name="T26" fmla="*/ 5 w 11"/>
                    <a:gd name="T27" fmla="*/ 5 h 7"/>
                    <a:gd name="T28" fmla="*/ 8 w 11"/>
                    <a:gd name="T29" fmla="*/ 5 h 7"/>
                    <a:gd name="T30" fmla="*/ 8 w 11"/>
                    <a:gd name="T31" fmla="*/ 5 h 7"/>
                    <a:gd name="T32" fmla="*/ 8 w 11"/>
                    <a:gd name="T33" fmla="*/ 2 h 7"/>
                    <a:gd name="T34" fmla="*/ 8 w 11"/>
                    <a:gd name="T35" fmla="*/ 2 h 7"/>
                    <a:gd name="T36" fmla="*/ 11 w 11"/>
                    <a:gd name="T37" fmla="*/ 0 h 7"/>
                    <a:gd name="T38" fmla="*/ 11 w 11"/>
                    <a:gd name="T39" fmla="*/ 0 h 7"/>
                    <a:gd name="T40" fmla="*/ 5 w 11"/>
                    <a:gd name="T41" fmla="*/ 0 h 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"/>
                    <a:gd name="T64" fmla="*/ 0 h 7"/>
                    <a:gd name="T65" fmla="*/ 11 w 11"/>
                    <a:gd name="T66" fmla="*/ 7 h 7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" h="7">
                      <a:moveTo>
                        <a:pt x="5" y="0"/>
                      </a:move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5" y="2"/>
                      </a:lnTo>
                      <a:lnTo>
                        <a:pt x="3" y="2"/>
                      </a:ln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5" y="7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8" y="2"/>
                      </a:lnTo>
                      <a:lnTo>
                        <a:pt x="11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70" name="Freeform 682"/>
                <p:cNvSpPr>
                  <a:spLocks/>
                </p:cNvSpPr>
                <p:nvPr/>
              </p:nvSpPr>
              <p:spPr bwMode="auto">
                <a:xfrm>
                  <a:off x="2009" y="2483"/>
                  <a:ext cx="6" cy="3"/>
                </a:xfrm>
                <a:custGeom>
                  <a:avLst/>
                  <a:gdLst>
                    <a:gd name="T0" fmla="*/ 3 w 6"/>
                    <a:gd name="T1" fmla="*/ 0 h 3"/>
                    <a:gd name="T2" fmla="*/ 3 w 6"/>
                    <a:gd name="T3" fmla="*/ 0 h 3"/>
                    <a:gd name="T4" fmla="*/ 3 w 6"/>
                    <a:gd name="T5" fmla="*/ 0 h 3"/>
                    <a:gd name="T6" fmla="*/ 3 w 6"/>
                    <a:gd name="T7" fmla="*/ 3 h 3"/>
                    <a:gd name="T8" fmla="*/ 3 w 6"/>
                    <a:gd name="T9" fmla="*/ 3 h 3"/>
                    <a:gd name="T10" fmla="*/ 3 w 6"/>
                    <a:gd name="T11" fmla="*/ 3 h 3"/>
                    <a:gd name="T12" fmla="*/ 3 w 6"/>
                    <a:gd name="T13" fmla="*/ 3 h 3"/>
                    <a:gd name="T14" fmla="*/ 3 w 6"/>
                    <a:gd name="T15" fmla="*/ 3 h 3"/>
                    <a:gd name="T16" fmla="*/ 0 w 6"/>
                    <a:gd name="T17" fmla="*/ 3 h 3"/>
                    <a:gd name="T18" fmla="*/ 0 w 6"/>
                    <a:gd name="T19" fmla="*/ 3 h 3"/>
                    <a:gd name="T20" fmla="*/ 6 w 6"/>
                    <a:gd name="T21" fmla="*/ 3 h 3"/>
                    <a:gd name="T22" fmla="*/ 6 w 6"/>
                    <a:gd name="T23" fmla="*/ 3 h 3"/>
                    <a:gd name="T24" fmla="*/ 6 w 6"/>
                    <a:gd name="T25" fmla="*/ 3 h 3"/>
                    <a:gd name="T26" fmla="*/ 6 w 6"/>
                    <a:gd name="T27" fmla="*/ 3 h 3"/>
                    <a:gd name="T28" fmla="*/ 6 w 6"/>
                    <a:gd name="T29" fmla="*/ 3 h 3"/>
                    <a:gd name="T30" fmla="*/ 6 w 6"/>
                    <a:gd name="T31" fmla="*/ 3 h 3"/>
                    <a:gd name="T32" fmla="*/ 6 w 6"/>
                    <a:gd name="T33" fmla="*/ 3 h 3"/>
                    <a:gd name="T34" fmla="*/ 6 w 6"/>
                    <a:gd name="T35" fmla="*/ 3 h 3"/>
                    <a:gd name="T36" fmla="*/ 6 w 6"/>
                    <a:gd name="T37" fmla="*/ 3 h 3"/>
                    <a:gd name="T38" fmla="*/ 6 w 6"/>
                    <a:gd name="T39" fmla="*/ 3 h 3"/>
                    <a:gd name="T40" fmla="*/ 3 w 6"/>
                    <a:gd name="T41" fmla="*/ 0 h 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6"/>
                    <a:gd name="T64" fmla="*/ 0 h 3"/>
                    <a:gd name="T65" fmla="*/ 6 w 6"/>
                    <a:gd name="T66" fmla="*/ 3 h 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6" h="3">
                      <a:moveTo>
                        <a:pt x="3" y="0"/>
                      </a:moveTo>
                      <a:lnTo>
                        <a:pt x="3" y="0"/>
                      </a:lnTo>
                      <a:lnTo>
                        <a:pt x="3" y="3"/>
                      </a:lnTo>
                      <a:lnTo>
                        <a:pt x="0" y="3"/>
                      </a:lnTo>
                      <a:lnTo>
                        <a:pt x="6" y="3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71" name="Freeform 683"/>
                <p:cNvSpPr>
                  <a:spLocks/>
                </p:cNvSpPr>
                <p:nvPr/>
              </p:nvSpPr>
              <p:spPr bwMode="auto">
                <a:xfrm>
                  <a:off x="2002" y="2457"/>
                  <a:ext cx="13" cy="29"/>
                </a:xfrm>
                <a:custGeom>
                  <a:avLst/>
                  <a:gdLst>
                    <a:gd name="T0" fmla="*/ 0 w 13"/>
                    <a:gd name="T1" fmla="*/ 2 h 29"/>
                    <a:gd name="T2" fmla="*/ 0 w 13"/>
                    <a:gd name="T3" fmla="*/ 2 h 29"/>
                    <a:gd name="T4" fmla="*/ 2 w 13"/>
                    <a:gd name="T5" fmla="*/ 5 h 29"/>
                    <a:gd name="T6" fmla="*/ 5 w 13"/>
                    <a:gd name="T7" fmla="*/ 8 h 29"/>
                    <a:gd name="T8" fmla="*/ 7 w 13"/>
                    <a:gd name="T9" fmla="*/ 10 h 29"/>
                    <a:gd name="T10" fmla="*/ 7 w 13"/>
                    <a:gd name="T11" fmla="*/ 13 h 29"/>
                    <a:gd name="T12" fmla="*/ 7 w 13"/>
                    <a:gd name="T13" fmla="*/ 18 h 29"/>
                    <a:gd name="T14" fmla="*/ 10 w 13"/>
                    <a:gd name="T15" fmla="*/ 21 h 29"/>
                    <a:gd name="T16" fmla="*/ 10 w 13"/>
                    <a:gd name="T17" fmla="*/ 23 h 29"/>
                    <a:gd name="T18" fmla="*/ 10 w 13"/>
                    <a:gd name="T19" fmla="*/ 26 h 29"/>
                    <a:gd name="T20" fmla="*/ 13 w 13"/>
                    <a:gd name="T21" fmla="*/ 29 h 29"/>
                    <a:gd name="T22" fmla="*/ 13 w 13"/>
                    <a:gd name="T23" fmla="*/ 23 h 29"/>
                    <a:gd name="T24" fmla="*/ 13 w 13"/>
                    <a:gd name="T25" fmla="*/ 21 h 29"/>
                    <a:gd name="T26" fmla="*/ 13 w 13"/>
                    <a:gd name="T27" fmla="*/ 15 h 29"/>
                    <a:gd name="T28" fmla="*/ 10 w 13"/>
                    <a:gd name="T29" fmla="*/ 13 h 29"/>
                    <a:gd name="T30" fmla="*/ 10 w 13"/>
                    <a:gd name="T31" fmla="*/ 10 h 29"/>
                    <a:gd name="T32" fmla="*/ 7 w 13"/>
                    <a:gd name="T33" fmla="*/ 5 h 29"/>
                    <a:gd name="T34" fmla="*/ 5 w 13"/>
                    <a:gd name="T35" fmla="*/ 2 h 29"/>
                    <a:gd name="T36" fmla="*/ 2 w 13"/>
                    <a:gd name="T37" fmla="*/ 0 h 29"/>
                    <a:gd name="T38" fmla="*/ 2 w 13"/>
                    <a:gd name="T39" fmla="*/ 0 h 29"/>
                    <a:gd name="T40" fmla="*/ 0 w 13"/>
                    <a:gd name="T41" fmla="*/ 2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"/>
                    <a:gd name="T64" fmla="*/ 0 h 29"/>
                    <a:gd name="T65" fmla="*/ 13 w 13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" h="29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2" y="5"/>
                      </a:lnTo>
                      <a:lnTo>
                        <a:pt x="5" y="8"/>
                      </a:lnTo>
                      <a:lnTo>
                        <a:pt x="7" y="10"/>
                      </a:lnTo>
                      <a:lnTo>
                        <a:pt x="7" y="13"/>
                      </a:lnTo>
                      <a:lnTo>
                        <a:pt x="7" y="18"/>
                      </a:lnTo>
                      <a:lnTo>
                        <a:pt x="10" y="21"/>
                      </a:lnTo>
                      <a:lnTo>
                        <a:pt x="10" y="23"/>
                      </a:lnTo>
                      <a:lnTo>
                        <a:pt x="10" y="26"/>
                      </a:lnTo>
                      <a:lnTo>
                        <a:pt x="13" y="29"/>
                      </a:lnTo>
                      <a:lnTo>
                        <a:pt x="13" y="23"/>
                      </a:lnTo>
                      <a:lnTo>
                        <a:pt x="13" y="21"/>
                      </a:lnTo>
                      <a:lnTo>
                        <a:pt x="13" y="15"/>
                      </a:lnTo>
                      <a:lnTo>
                        <a:pt x="10" y="13"/>
                      </a:lnTo>
                      <a:lnTo>
                        <a:pt x="10" y="10"/>
                      </a:lnTo>
                      <a:lnTo>
                        <a:pt x="7" y="5"/>
                      </a:lnTo>
                      <a:lnTo>
                        <a:pt x="5" y="2"/>
                      </a:lnTo>
                      <a:lnTo>
                        <a:pt x="2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72" name="Freeform 684"/>
                <p:cNvSpPr>
                  <a:spLocks/>
                </p:cNvSpPr>
                <p:nvPr/>
              </p:nvSpPr>
              <p:spPr bwMode="auto">
                <a:xfrm>
                  <a:off x="1978" y="2449"/>
                  <a:ext cx="26" cy="10"/>
                </a:xfrm>
                <a:custGeom>
                  <a:avLst/>
                  <a:gdLst>
                    <a:gd name="T0" fmla="*/ 0 w 26"/>
                    <a:gd name="T1" fmla="*/ 3 h 10"/>
                    <a:gd name="T2" fmla="*/ 0 w 26"/>
                    <a:gd name="T3" fmla="*/ 3 h 10"/>
                    <a:gd name="T4" fmla="*/ 3 w 26"/>
                    <a:gd name="T5" fmla="*/ 3 h 10"/>
                    <a:gd name="T6" fmla="*/ 8 w 26"/>
                    <a:gd name="T7" fmla="*/ 3 h 10"/>
                    <a:gd name="T8" fmla="*/ 10 w 26"/>
                    <a:gd name="T9" fmla="*/ 3 h 10"/>
                    <a:gd name="T10" fmla="*/ 13 w 26"/>
                    <a:gd name="T11" fmla="*/ 5 h 10"/>
                    <a:gd name="T12" fmla="*/ 16 w 26"/>
                    <a:gd name="T13" fmla="*/ 5 h 10"/>
                    <a:gd name="T14" fmla="*/ 18 w 26"/>
                    <a:gd name="T15" fmla="*/ 8 h 10"/>
                    <a:gd name="T16" fmla="*/ 24 w 26"/>
                    <a:gd name="T17" fmla="*/ 8 h 10"/>
                    <a:gd name="T18" fmla="*/ 24 w 26"/>
                    <a:gd name="T19" fmla="*/ 10 h 10"/>
                    <a:gd name="T20" fmla="*/ 26 w 26"/>
                    <a:gd name="T21" fmla="*/ 8 h 10"/>
                    <a:gd name="T22" fmla="*/ 24 w 26"/>
                    <a:gd name="T23" fmla="*/ 5 h 10"/>
                    <a:gd name="T24" fmla="*/ 21 w 26"/>
                    <a:gd name="T25" fmla="*/ 3 h 10"/>
                    <a:gd name="T26" fmla="*/ 18 w 26"/>
                    <a:gd name="T27" fmla="*/ 3 h 10"/>
                    <a:gd name="T28" fmla="*/ 16 w 26"/>
                    <a:gd name="T29" fmla="*/ 0 h 10"/>
                    <a:gd name="T30" fmla="*/ 10 w 26"/>
                    <a:gd name="T31" fmla="*/ 0 h 10"/>
                    <a:gd name="T32" fmla="*/ 8 w 26"/>
                    <a:gd name="T33" fmla="*/ 0 h 10"/>
                    <a:gd name="T34" fmla="*/ 3 w 26"/>
                    <a:gd name="T35" fmla="*/ 0 h 10"/>
                    <a:gd name="T36" fmla="*/ 0 w 26"/>
                    <a:gd name="T37" fmla="*/ 0 h 10"/>
                    <a:gd name="T38" fmla="*/ 0 w 26"/>
                    <a:gd name="T39" fmla="*/ 0 h 10"/>
                    <a:gd name="T40" fmla="*/ 0 w 26"/>
                    <a:gd name="T41" fmla="*/ 3 h 1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6"/>
                    <a:gd name="T64" fmla="*/ 0 h 10"/>
                    <a:gd name="T65" fmla="*/ 26 w 26"/>
                    <a:gd name="T66" fmla="*/ 10 h 1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6" h="10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3" y="3"/>
                      </a:lnTo>
                      <a:lnTo>
                        <a:pt x="8" y="3"/>
                      </a:lnTo>
                      <a:lnTo>
                        <a:pt x="10" y="3"/>
                      </a:lnTo>
                      <a:lnTo>
                        <a:pt x="13" y="5"/>
                      </a:lnTo>
                      <a:lnTo>
                        <a:pt x="16" y="5"/>
                      </a:lnTo>
                      <a:lnTo>
                        <a:pt x="18" y="8"/>
                      </a:lnTo>
                      <a:lnTo>
                        <a:pt x="24" y="8"/>
                      </a:lnTo>
                      <a:lnTo>
                        <a:pt x="24" y="10"/>
                      </a:lnTo>
                      <a:lnTo>
                        <a:pt x="26" y="8"/>
                      </a:lnTo>
                      <a:lnTo>
                        <a:pt x="24" y="5"/>
                      </a:lnTo>
                      <a:lnTo>
                        <a:pt x="21" y="3"/>
                      </a:lnTo>
                      <a:lnTo>
                        <a:pt x="18" y="3"/>
                      </a:lnTo>
                      <a:lnTo>
                        <a:pt x="16" y="0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73" name="Freeform 685"/>
                <p:cNvSpPr>
                  <a:spLocks/>
                </p:cNvSpPr>
                <p:nvPr/>
              </p:nvSpPr>
              <p:spPr bwMode="auto">
                <a:xfrm>
                  <a:off x="1949" y="2446"/>
                  <a:ext cx="29" cy="11"/>
                </a:xfrm>
                <a:custGeom>
                  <a:avLst/>
                  <a:gdLst>
                    <a:gd name="T0" fmla="*/ 3 w 29"/>
                    <a:gd name="T1" fmla="*/ 11 h 11"/>
                    <a:gd name="T2" fmla="*/ 3 w 29"/>
                    <a:gd name="T3" fmla="*/ 11 h 11"/>
                    <a:gd name="T4" fmla="*/ 5 w 29"/>
                    <a:gd name="T5" fmla="*/ 8 h 11"/>
                    <a:gd name="T6" fmla="*/ 8 w 29"/>
                    <a:gd name="T7" fmla="*/ 8 h 11"/>
                    <a:gd name="T8" fmla="*/ 13 w 29"/>
                    <a:gd name="T9" fmla="*/ 6 h 11"/>
                    <a:gd name="T10" fmla="*/ 16 w 29"/>
                    <a:gd name="T11" fmla="*/ 6 h 11"/>
                    <a:gd name="T12" fmla="*/ 21 w 29"/>
                    <a:gd name="T13" fmla="*/ 6 h 11"/>
                    <a:gd name="T14" fmla="*/ 24 w 29"/>
                    <a:gd name="T15" fmla="*/ 6 h 11"/>
                    <a:gd name="T16" fmla="*/ 26 w 29"/>
                    <a:gd name="T17" fmla="*/ 6 h 11"/>
                    <a:gd name="T18" fmla="*/ 29 w 29"/>
                    <a:gd name="T19" fmla="*/ 6 h 11"/>
                    <a:gd name="T20" fmla="*/ 29 w 29"/>
                    <a:gd name="T21" fmla="*/ 3 h 11"/>
                    <a:gd name="T22" fmla="*/ 26 w 29"/>
                    <a:gd name="T23" fmla="*/ 0 h 11"/>
                    <a:gd name="T24" fmla="*/ 24 w 29"/>
                    <a:gd name="T25" fmla="*/ 0 h 11"/>
                    <a:gd name="T26" fmla="*/ 21 w 29"/>
                    <a:gd name="T27" fmla="*/ 3 h 11"/>
                    <a:gd name="T28" fmla="*/ 16 w 29"/>
                    <a:gd name="T29" fmla="*/ 3 h 11"/>
                    <a:gd name="T30" fmla="*/ 11 w 29"/>
                    <a:gd name="T31" fmla="*/ 3 h 11"/>
                    <a:gd name="T32" fmla="*/ 8 w 29"/>
                    <a:gd name="T33" fmla="*/ 6 h 11"/>
                    <a:gd name="T34" fmla="*/ 3 w 29"/>
                    <a:gd name="T35" fmla="*/ 6 h 11"/>
                    <a:gd name="T36" fmla="*/ 0 w 29"/>
                    <a:gd name="T37" fmla="*/ 11 h 11"/>
                    <a:gd name="T38" fmla="*/ 0 w 29"/>
                    <a:gd name="T39" fmla="*/ 11 h 11"/>
                    <a:gd name="T40" fmla="*/ 3 w 29"/>
                    <a:gd name="T41" fmla="*/ 11 h 1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9"/>
                    <a:gd name="T64" fmla="*/ 0 h 11"/>
                    <a:gd name="T65" fmla="*/ 29 w 29"/>
                    <a:gd name="T66" fmla="*/ 11 h 1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9" h="11">
                      <a:moveTo>
                        <a:pt x="3" y="11"/>
                      </a:moveTo>
                      <a:lnTo>
                        <a:pt x="3" y="11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3" y="6"/>
                      </a:lnTo>
                      <a:lnTo>
                        <a:pt x="16" y="6"/>
                      </a:lnTo>
                      <a:lnTo>
                        <a:pt x="21" y="6"/>
                      </a:lnTo>
                      <a:lnTo>
                        <a:pt x="24" y="6"/>
                      </a:lnTo>
                      <a:lnTo>
                        <a:pt x="26" y="6"/>
                      </a:lnTo>
                      <a:lnTo>
                        <a:pt x="29" y="6"/>
                      </a:lnTo>
                      <a:lnTo>
                        <a:pt x="29" y="3"/>
                      </a:lnTo>
                      <a:lnTo>
                        <a:pt x="26" y="0"/>
                      </a:lnTo>
                      <a:lnTo>
                        <a:pt x="24" y="0"/>
                      </a:lnTo>
                      <a:lnTo>
                        <a:pt x="21" y="3"/>
                      </a:lnTo>
                      <a:lnTo>
                        <a:pt x="16" y="3"/>
                      </a:lnTo>
                      <a:lnTo>
                        <a:pt x="11" y="3"/>
                      </a:lnTo>
                      <a:lnTo>
                        <a:pt x="8" y="6"/>
                      </a:lnTo>
                      <a:lnTo>
                        <a:pt x="3" y="6"/>
                      </a:lnTo>
                      <a:lnTo>
                        <a:pt x="0" y="11"/>
                      </a:lnTo>
                      <a:lnTo>
                        <a:pt x="3" y="11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74" name="Freeform 686"/>
                <p:cNvSpPr>
                  <a:spLocks/>
                </p:cNvSpPr>
                <p:nvPr/>
              </p:nvSpPr>
              <p:spPr bwMode="auto">
                <a:xfrm>
                  <a:off x="1947" y="2457"/>
                  <a:ext cx="5" cy="2"/>
                </a:xfrm>
                <a:custGeom>
                  <a:avLst/>
                  <a:gdLst>
                    <a:gd name="T0" fmla="*/ 5 w 5"/>
                    <a:gd name="T1" fmla="*/ 2 h 2"/>
                    <a:gd name="T2" fmla="*/ 2 w 5"/>
                    <a:gd name="T3" fmla="*/ 2 h 2"/>
                    <a:gd name="T4" fmla="*/ 5 w 5"/>
                    <a:gd name="T5" fmla="*/ 2 h 2"/>
                    <a:gd name="T6" fmla="*/ 5 w 5"/>
                    <a:gd name="T7" fmla="*/ 2 h 2"/>
                    <a:gd name="T8" fmla="*/ 5 w 5"/>
                    <a:gd name="T9" fmla="*/ 2 h 2"/>
                    <a:gd name="T10" fmla="*/ 5 w 5"/>
                    <a:gd name="T11" fmla="*/ 2 h 2"/>
                    <a:gd name="T12" fmla="*/ 5 w 5"/>
                    <a:gd name="T13" fmla="*/ 2 h 2"/>
                    <a:gd name="T14" fmla="*/ 5 w 5"/>
                    <a:gd name="T15" fmla="*/ 2 h 2"/>
                    <a:gd name="T16" fmla="*/ 5 w 5"/>
                    <a:gd name="T17" fmla="*/ 0 h 2"/>
                    <a:gd name="T18" fmla="*/ 5 w 5"/>
                    <a:gd name="T19" fmla="*/ 0 h 2"/>
                    <a:gd name="T20" fmla="*/ 2 w 5"/>
                    <a:gd name="T21" fmla="*/ 0 h 2"/>
                    <a:gd name="T22" fmla="*/ 2 w 5"/>
                    <a:gd name="T23" fmla="*/ 0 h 2"/>
                    <a:gd name="T24" fmla="*/ 2 w 5"/>
                    <a:gd name="T25" fmla="*/ 0 h 2"/>
                    <a:gd name="T26" fmla="*/ 2 w 5"/>
                    <a:gd name="T27" fmla="*/ 0 h 2"/>
                    <a:gd name="T28" fmla="*/ 2 w 5"/>
                    <a:gd name="T29" fmla="*/ 0 h 2"/>
                    <a:gd name="T30" fmla="*/ 2 w 5"/>
                    <a:gd name="T31" fmla="*/ 0 h 2"/>
                    <a:gd name="T32" fmla="*/ 2 w 5"/>
                    <a:gd name="T33" fmla="*/ 0 h 2"/>
                    <a:gd name="T34" fmla="*/ 0 w 5"/>
                    <a:gd name="T35" fmla="*/ 0 h 2"/>
                    <a:gd name="T36" fmla="*/ 0 w 5"/>
                    <a:gd name="T37" fmla="*/ 0 h 2"/>
                    <a:gd name="T38" fmla="*/ 0 w 5"/>
                    <a:gd name="T39" fmla="*/ 0 h 2"/>
                    <a:gd name="T40" fmla="*/ 5 w 5"/>
                    <a:gd name="T41" fmla="*/ 2 h 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"/>
                    <a:gd name="T64" fmla="*/ 0 h 2"/>
                    <a:gd name="T65" fmla="*/ 5 w 5"/>
                    <a:gd name="T66" fmla="*/ 2 h 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" h="2">
                      <a:moveTo>
                        <a:pt x="5" y="2"/>
                      </a:moveTo>
                      <a:lnTo>
                        <a:pt x="2" y="2"/>
                      </a:lnTo>
                      <a:lnTo>
                        <a:pt x="5" y="2"/>
                      </a:lnTo>
                      <a:lnTo>
                        <a:pt x="5" y="0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5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175" name="Freeform 687"/>
                <p:cNvSpPr>
                  <a:spLocks/>
                </p:cNvSpPr>
                <p:nvPr/>
              </p:nvSpPr>
              <p:spPr bwMode="auto">
                <a:xfrm>
                  <a:off x="1960" y="2459"/>
                  <a:ext cx="47" cy="50"/>
                </a:xfrm>
                <a:custGeom>
                  <a:avLst/>
                  <a:gdLst>
                    <a:gd name="T0" fmla="*/ 0 w 47"/>
                    <a:gd name="T1" fmla="*/ 37 h 50"/>
                    <a:gd name="T2" fmla="*/ 0 w 47"/>
                    <a:gd name="T3" fmla="*/ 37 h 50"/>
                    <a:gd name="T4" fmla="*/ 2 w 47"/>
                    <a:gd name="T5" fmla="*/ 45 h 50"/>
                    <a:gd name="T6" fmla="*/ 10 w 47"/>
                    <a:gd name="T7" fmla="*/ 50 h 50"/>
                    <a:gd name="T8" fmla="*/ 15 w 47"/>
                    <a:gd name="T9" fmla="*/ 50 h 50"/>
                    <a:gd name="T10" fmla="*/ 23 w 47"/>
                    <a:gd name="T11" fmla="*/ 50 h 50"/>
                    <a:gd name="T12" fmla="*/ 31 w 47"/>
                    <a:gd name="T13" fmla="*/ 45 h 50"/>
                    <a:gd name="T14" fmla="*/ 36 w 47"/>
                    <a:gd name="T15" fmla="*/ 37 h 50"/>
                    <a:gd name="T16" fmla="*/ 42 w 47"/>
                    <a:gd name="T17" fmla="*/ 29 h 50"/>
                    <a:gd name="T18" fmla="*/ 47 w 47"/>
                    <a:gd name="T19" fmla="*/ 19 h 50"/>
                    <a:gd name="T20" fmla="*/ 44 w 47"/>
                    <a:gd name="T21" fmla="*/ 11 h 50"/>
                    <a:gd name="T22" fmla="*/ 42 w 47"/>
                    <a:gd name="T23" fmla="*/ 3 h 50"/>
                    <a:gd name="T24" fmla="*/ 39 w 47"/>
                    <a:gd name="T25" fmla="*/ 0 h 50"/>
                    <a:gd name="T26" fmla="*/ 34 w 47"/>
                    <a:gd name="T27" fmla="*/ 0 h 50"/>
                    <a:gd name="T28" fmla="*/ 36 w 47"/>
                    <a:gd name="T29" fmla="*/ 0 h 50"/>
                    <a:gd name="T30" fmla="*/ 39 w 47"/>
                    <a:gd name="T31" fmla="*/ 3 h 50"/>
                    <a:gd name="T32" fmla="*/ 42 w 47"/>
                    <a:gd name="T33" fmla="*/ 11 h 50"/>
                    <a:gd name="T34" fmla="*/ 44 w 47"/>
                    <a:gd name="T35" fmla="*/ 19 h 50"/>
                    <a:gd name="T36" fmla="*/ 42 w 47"/>
                    <a:gd name="T37" fmla="*/ 27 h 50"/>
                    <a:gd name="T38" fmla="*/ 34 w 47"/>
                    <a:gd name="T39" fmla="*/ 34 h 50"/>
                    <a:gd name="T40" fmla="*/ 28 w 47"/>
                    <a:gd name="T41" fmla="*/ 42 h 50"/>
                    <a:gd name="T42" fmla="*/ 21 w 47"/>
                    <a:gd name="T43" fmla="*/ 48 h 50"/>
                    <a:gd name="T44" fmla="*/ 15 w 47"/>
                    <a:gd name="T45" fmla="*/ 48 h 50"/>
                    <a:gd name="T46" fmla="*/ 10 w 47"/>
                    <a:gd name="T47" fmla="*/ 48 h 50"/>
                    <a:gd name="T48" fmla="*/ 2 w 47"/>
                    <a:gd name="T49" fmla="*/ 42 h 50"/>
                    <a:gd name="T50" fmla="*/ 0 w 47"/>
                    <a:gd name="T51" fmla="*/ 37 h 50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47"/>
                    <a:gd name="T79" fmla="*/ 0 h 50"/>
                    <a:gd name="T80" fmla="*/ 47 w 47"/>
                    <a:gd name="T81" fmla="*/ 50 h 50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47" h="50">
                      <a:moveTo>
                        <a:pt x="0" y="37"/>
                      </a:moveTo>
                      <a:lnTo>
                        <a:pt x="0" y="37"/>
                      </a:lnTo>
                      <a:lnTo>
                        <a:pt x="2" y="45"/>
                      </a:lnTo>
                      <a:lnTo>
                        <a:pt x="10" y="50"/>
                      </a:lnTo>
                      <a:lnTo>
                        <a:pt x="15" y="50"/>
                      </a:lnTo>
                      <a:lnTo>
                        <a:pt x="23" y="50"/>
                      </a:lnTo>
                      <a:lnTo>
                        <a:pt x="31" y="45"/>
                      </a:lnTo>
                      <a:lnTo>
                        <a:pt x="36" y="37"/>
                      </a:lnTo>
                      <a:lnTo>
                        <a:pt x="42" y="29"/>
                      </a:lnTo>
                      <a:lnTo>
                        <a:pt x="47" y="19"/>
                      </a:lnTo>
                      <a:lnTo>
                        <a:pt x="44" y="11"/>
                      </a:lnTo>
                      <a:lnTo>
                        <a:pt x="42" y="3"/>
                      </a:lnTo>
                      <a:lnTo>
                        <a:pt x="39" y="0"/>
                      </a:lnTo>
                      <a:lnTo>
                        <a:pt x="34" y="0"/>
                      </a:lnTo>
                      <a:lnTo>
                        <a:pt x="36" y="0"/>
                      </a:lnTo>
                      <a:lnTo>
                        <a:pt x="39" y="3"/>
                      </a:lnTo>
                      <a:lnTo>
                        <a:pt x="42" y="11"/>
                      </a:lnTo>
                      <a:lnTo>
                        <a:pt x="44" y="19"/>
                      </a:lnTo>
                      <a:lnTo>
                        <a:pt x="42" y="27"/>
                      </a:lnTo>
                      <a:lnTo>
                        <a:pt x="34" y="34"/>
                      </a:lnTo>
                      <a:lnTo>
                        <a:pt x="28" y="42"/>
                      </a:lnTo>
                      <a:lnTo>
                        <a:pt x="21" y="48"/>
                      </a:lnTo>
                      <a:lnTo>
                        <a:pt x="15" y="48"/>
                      </a:lnTo>
                      <a:lnTo>
                        <a:pt x="10" y="48"/>
                      </a:lnTo>
                      <a:lnTo>
                        <a:pt x="2" y="42"/>
                      </a:lnTo>
                      <a:lnTo>
                        <a:pt x="0" y="37"/>
                      </a:lnTo>
                      <a:close/>
                    </a:path>
                  </a:pathLst>
                </a:custGeom>
                <a:solidFill>
                  <a:srgbClr val="BFD7E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</p:grpSp>
          <p:sp>
            <p:nvSpPr>
              <p:cNvPr id="19008" name="Rectangle 689"/>
              <p:cNvSpPr>
                <a:spLocks noChangeArrowheads="1"/>
              </p:cNvSpPr>
              <p:nvPr/>
            </p:nvSpPr>
            <p:spPr bwMode="auto">
              <a:xfrm>
                <a:off x="1406" y="1873"/>
                <a:ext cx="773" cy="2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9009" name="Rectangle 690"/>
              <p:cNvSpPr>
                <a:spLocks noChangeArrowheads="1"/>
              </p:cNvSpPr>
              <p:nvPr/>
            </p:nvSpPr>
            <p:spPr bwMode="auto">
              <a:xfrm>
                <a:off x="1647" y="1885"/>
                <a:ext cx="401" cy="1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r>
                  <a:rPr lang="en-GB" altLang="de-DE" sz="1400">
                    <a:solidFill>
                      <a:srgbClr val="000000"/>
                    </a:solidFill>
                    <a:latin typeface="Comic Sans MS" pitchFamily="66" charset="0"/>
                  </a:rPr>
                  <a:t>Human </a:t>
                </a:r>
                <a:endParaRPr lang="en-GB" altLang="de-DE" sz="1400"/>
              </a:p>
            </p:txBody>
          </p:sp>
          <p:sp>
            <p:nvSpPr>
              <p:cNvPr id="19010" name="Rectangle 691"/>
              <p:cNvSpPr>
                <a:spLocks noChangeArrowheads="1"/>
              </p:cNvSpPr>
              <p:nvPr/>
            </p:nvSpPr>
            <p:spPr bwMode="auto">
              <a:xfrm>
                <a:off x="1573" y="1996"/>
                <a:ext cx="537" cy="1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r>
                  <a:rPr lang="en-GB" altLang="de-DE" sz="1400">
                    <a:solidFill>
                      <a:srgbClr val="000000"/>
                    </a:solidFill>
                    <a:latin typeface="Comic Sans MS" pitchFamily="66" charset="0"/>
                  </a:rPr>
                  <a:t>Resources</a:t>
                </a:r>
                <a:endParaRPr lang="en-GB" altLang="de-DE" sz="1400"/>
              </a:p>
            </p:txBody>
          </p:sp>
        </p:grpSp>
        <p:grpSp>
          <p:nvGrpSpPr>
            <p:cNvPr id="15376" name="Group 862"/>
            <p:cNvGrpSpPr>
              <a:grpSpLocks/>
            </p:cNvGrpSpPr>
            <p:nvPr/>
          </p:nvGrpSpPr>
          <p:grpSpPr bwMode="auto">
            <a:xfrm>
              <a:off x="2522" y="3249"/>
              <a:ext cx="868" cy="680"/>
              <a:chOff x="2522" y="3249"/>
              <a:chExt cx="868" cy="680"/>
            </a:xfrm>
          </p:grpSpPr>
          <p:grpSp>
            <p:nvGrpSpPr>
              <p:cNvPr id="18838" name="Group 858"/>
              <p:cNvGrpSpPr>
                <a:grpSpLocks/>
              </p:cNvGrpSpPr>
              <p:nvPr/>
            </p:nvGrpSpPr>
            <p:grpSpPr bwMode="auto">
              <a:xfrm>
                <a:off x="2682" y="3510"/>
                <a:ext cx="588" cy="419"/>
                <a:chOff x="2682" y="3510"/>
                <a:chExt cx="588" cy="419"/>
              </a:xfrm>
            </p:grpSpPr>
            <p:sp>
              <p:nvSpPr>
                <p:cNvPr id="18842" name="Freeform 693"/>
                <p:cNvSpPr>
                  <a:spLocks/>
                </p:cNvSpPr>
                <p:nvPr/>
              </p:nvSpPr>
              <p:spPr bwMode="auto">
                <a:xfrm>
                  <a:off x="2982" y="3685"/>
                  <a:ext cx="58" cy="34"/>
                </a:xfrm>
                <a:custGeom>
                  <a:avLst/>
                  <a:gdLst>
                    <a:gd name="T0" fmla="*/ 55 w 58"/>
                    <a:gd name="T1" fmla="*/ 0 h 34"/>
                    <a:gd name="T2" fmla="*/ 55 w 58"/>
                    <a:gd name="T3" fmla="*/ 0 h 34"/>
                    <a:gd name="T4" fmla="*/ 47 w 58"/>
                    <a:gd name="T5" fmla="*/ 3 h 34"/>
                    <a:gd name="T6" fmla="*/ 42 w 58"/>
                    <a:gd name="T7" fmla="*/ 6 h 34"/>
                    <a:gd name="T8" fmla="*/ 34 w 58"/>
                    <a:gd name="T9" fmla="*/ 11 h 34"/>
                    <a:gd name="T10" fmla="*/ 27 w 58"/>
                    <a:gd name="T11" fmla="*/ 13 h 34"/>
                    <a:gd name="T12" fmla="*/ 21 w 58"/>
                    <a:gd name="T13" fmla="*/ 19 h 34"/>
                    <a:gd name="T14" fmla="*/ 13 w 58"/>
                    <a:gd name="T15" fmla="*/ 24 h 34"/>
                    <a:gd name="T16" fmla="*/ 8 w 58"/>
                    <a:gd name="T17" fmla="*/ 29 h 34"/>
                    <a:gd name="T18" fmla="*/ 0 w 58"/>
                    <a:gd name="T19" fmla="*/ 32 h 34"/>
                    <a:gd name="T20" fmla="*/ 3 w 58"/>
                    <a:gd name="T21" fmla="*/ 34 h 34"/>
                    <a:gd name="T22" fmla="*/ 11 w 58"/>
                    <a:gd name="T23" fmla="*/ 32 h 34"/>
                    <a:gd name="T24" fmla="*/ 16 w 58"/>
                    <a:gd name="T25" fmla="*/ 27 h 34"/>
                    <a:gd name="T26" fmla="*/ 24 w 58"/>
                    <a:gd name="T27" fmla="*/ 21 h 34"/>
                    <a:gd name="T28" fmla="*/ 29 w 58"/>
                    <a:gd name="T29" fmla="*/ 19 h 34"/>
                    <a:gd name="T30" fmla="*/ 37 w 58"/>
                    <a:gd name="T31" fmla="*/ 13 h 34"/>
                    <a:gd name="T32" fmla="*/ 42 w 58"/>
                    <a:gd name="T33" fmla="*/ 8 h 34"/>
                    <a:gd name="T34" fmla="*/ 50 w 58"/>
                    <a:gd name="T35" fmla="*/ 6 h 34"/>
                    <a:gd name="T36" fmla="*/ 58 w 58"/>
                    <a:gd name="T37" fmla="*/ 3 h 34"/>
                    <a:gd name="T38" fmla="*/ 58 w 58"/>
                    <a:gd name="T39" fmla="*/ 3 h 34"/>
                    <a:gd name="T40" fmla="*/ 55 w 58"/>
                    <a:gd name="T41" fmla="*/ 0 h 3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8"/>
                    <a:gd name="T64" fmla="*/ 0 h 34"/>
                    <a:gd name="T65" fmla="*/ 58 w 58"/>
                    <a:gd name="T66" fmla="*/ 34 h 3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8" h="34">
                      <a:moveTo>
                        <a:pt x="55" y="0"/>
                      </a:moveTo>
                      <a:lnTo>
                        <a:pt x="55" y="0"/>
                      </a:lnTo>
                      <a:lnTo>
                        <a:pt x="47" y="3"/>
                      </a:lnTo>
                      <a:lnTo>
                        <a:pt x="42" y="6"/>
                      </a:lnTo>
                      <a:lnTo>
                        <a:pt x="34" y="11"/>
                      </a:lnTo>
                      <a:lnTo>
                        <a:pt x="27" y="13"/>
                      </a:lnTo>
                      <a:lnTo>
                        <a:pt x="21" y="19"/>
                      </a:lnTo>
                      <a:lnTo>
                        <a:pt x="13" y="24"/>
                      </a:lnTo>
                      <a:lnTo>
                        <a:pt x="8" y="29"/>
                      </a:lnTo>
                      <a:lnTo>
                        <a:pt x="0" y="32"/>
                      </a:lnTo>
                      <a:lnTo>
                        <a:pt x="3" y="34"/>
                      </a:lnTo>
                      <a:lnTo>
                        <a:pt x="11" y="32"/>
                      </a:lnTo>
                      <a:lnTo>
                        <a:pt x="16" y="27"/>
                      </a:lnTo>
                      <a:lnTo>
                        <a:pt x="24" y="21"/>
                      </a:lnTo>
                      <a:lnTo>
                        <a:pt x="29" y="19"/>
                      </a:lnTo>
                      <a:lnTo>
                        <a:pt x="37" y="13"/>
                      </a:lnTo>
                      <a:lnTo>
                        <a:pt x="42" y="8"/>
                      </a:lnTo>
                      <a:lnTo>
                        <a:pt x="50" y="6"/>
                      </a:lnTo>
                      <a:lnTo>
                        <a:pt x="58" y="3"/>
                      </a:lnTo>
                      <a:lnTo>
                        <a:pt x="55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43" name="Freeform 694"/>
                <p:cNvSpPr>
                  <a:spLocks/>
                </p:cNvSpPr>
                <p:nvPr/>
              </p:nvSpPr>
              <p:spPr bwMode="auto">
                <a:xfrm>
                  <a:off x="3037" y="3683"/>
                  <a:ext cx="47" cy="8"/>
                </a:xfrm>
                <a:custGeom>
                  <a:avLst/>
                  <a:gdLst>
                    <a:gd name="T0" fmla="*/ 47 w 47"/>
                    <a:gd name="T1" fmla="*/ 5 h 8"/>
                    <a:gd name="T2" fmla="*/ 47 w 47"/>
                    <a:gd name="T3" fmla="*/ 5 h 8"/>
                    <a:gd name="T4" fmla="*/ 42 w 47"/>
                    <a:gd name="T5" fmla="*/ 2 h 8"/>
                    <a:gd name="T6" fmla="*/ 37 w 47"/>
                    <a:gd name="T7" fmla="*/ 2 h 8"/>
                    <a:gd name="T8" fmla="*/ 32 w 47"/>
                    <a:gd name="T9" fmla="*/ 0 h 8"/>
                    <a:gd name="T10" fmla="*/ 24 w 47"/>
                    <a:gd name="T11" fmla="*/ 0 h 8"/>
                    <a:gd name="T12" fmla="*/ 19 w 47"/>
                    <a:gd name="T13" fmla="*/ 0 h 8"/>
                    <a:gd name="T14" fmla="*/ 13 w 47"/>
                    <a:gd name="T15" fmla="*/ 0 h 8"/>
                    <a:gd name="T16" fmla="*/ 8 w 47"/>
                    <a:gd name="T17" fmla="*/ 0 h 8"/>
                    <a:gd name="T18" fmla="*/ 0 w 47"/>
                    <a:gd name="T19" fmla="*/ 2 h 8"/>
                    <a:gd name="T20" fmla="*/ 3 w 47"/>
                    <a:gd name="T21" fmla="*/ 5 h 8"/>
                    <a:gd name="T22" fmla="*/ 8 w 47"/>
                    <a:gd name="T23" fmla="*/ 5 h 8"/>
                    <a:gd name="T24" fmla="*/ 13 w 47"/>
                    <a:gd name="T25" fmla="*/ 2 h 8"/>
                    <a:gd name="T26" fmla="*/ 19 w 47"/>
                    <a:gd name="T27" fmla="*/ 2 h 8"/>
                    <a:gd name="T28" fmla="*/ 24 w 47"/>
                    <a:gd name="T29" fmla="*/ 2 h 8"/>
                    <a:gd name="T30" fmla="*/ 32 w 47"/>
                    <a:gd name="T31" fmla="*/ 5 h 8"/>
                    <a:gd name="T32" fmla="*/ 37 w 47"/>
                    <a:gd name="T33" fmla="*/ 5 h 8"/>
                    <a:gd name="T34" fmla="*/ 42 w 47"/>
                    <a:gd name="T35" fmla="*/ 5 h 8"/>
                    <a:gd name="T36" fmla="*/ 47 w 47"/>
                    <a:gd name="T37" fmla="*/ 8 h 8"/>
                    <a:gd name="T38" fmla="*/ 47 w 47"/>
                    <a:gd name="T39" fmla="*/ 8 h 8"/>
                    <a:gd name="T40" fmla="*/ 47 w 47"/>
                    <a:gd name="T41" fmla="*/ 5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7"/>
                    <a:gd name="T64" fmla="*/ 0 h 8"/>
                    <a:gd name="T65" fmla="*/ 47 w 47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7" h="8">
                      <a:moveTo>
                        <a:pt x="47" y="5"/>
                      </a:moveTo>
                      <a:lnTo>
                        <a:pt x="47" y="5"/>
                      </a:lnTo>
                      <a:lnTo>
                        <a:pt x="42" y="2"/>
                      </a:lnTo>
                      <a:lnTo>
                        <a:pt x="37" y="2"/>
                      </a:lnTo>
                      <a:lnTo>
                        <a:pt x="32" y="0"/>
                      </a:lnTo>
                      <a:lnTo>
                        <a:pt x="24" y="0"/>
                      </a:lnTo>
                      <a:lnTo>
                        <a:pt x="19" y="0"/>
                      </a:lnTo>
                      <a:lnTo>
                        <a:pt x="13" y="0"/>
                      </a:lnTo>
                      <a:lnTo>
                        <a:pt x="8" y="0"/>
                      </a:lnTo>
                      <a:lnTo>
                        <a:pt x="0" y="2"/>
                      </a:lnTo>
                      <a:lnTo>
                        <a:pt x="3" y="5"/>
                      </a:lnTo>
                      <a:lnTo>
                        <a:pt x="8" y="5"/>
                      </a:lnTo>
                      <a:lnTo>
                        <a:pt x="13" y="2"/>
                      </a:lnTo>
                      <a:lnTo>
                        <a:pt x="19" y="2"/>
                      </a:lnTo>
                      <a:lnTo>
                        <a:pt x="24" y="2"/>
                      </a:lnTo>
                      <a:lnTo>
                        <a:pt x="32" y="5"/>
                      </a:lnTo>
                      <a:lnTo>
                        <a:pt x="37" y="5"/>
                      </a:lnTo>
                      <a:lnTo>
                        <a:pt x="42" y="5"/>
                      </a:lnTo>
                      <a:lnTo>
                        <a:pt x="47" y="8"/>
                      </a:lnTo>
                      <a:lnTo>
                        <a:pt x="47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44" name="Freeform 695"/>
                <p:cNvSpPr>
                  <a:spLocks/>
                </p:cNvSpPr>
                <p:nvPr/>
              </p:nvSpPr>
              <p:spPr bwMode="auto">
                <a:xfrm>
                  <a:off x="3084" y="3688"/>
                  <a:ext cx="27" cy="21"/>
                </a:xfrm>
                <a:custGeom>
                  <a:avLst/>
                  <a:gdLst>
                    <a:gd name="T0" fmla="*/ 27 w 27"/>
                    <a:gd name="T1" fmla="*/ 18 h 21"/>
                    <a:gd name="T2" fmla="*/ 27 w 27"/>
                    <a:gd name="T3" fmla="*/ 18 h 21"/>
                    <a:gd name="T4" fmla="*/ 27 w 27"/>
                    <a:gd name="T5" fmla="*/ 16 h 21"/>
                    <a:gd name="T6" fmla="*/ 24 w 27"/>
                    <a:gd name="T7" fmla="*/ 13 h 21"/>
                    <a:gd name="T8" fmla="*/ 21 w 27"/>
                    <a:gd name="T9" fmla="*/ 10 h 21"/>
                    <a:gd name="T10" fmla="*/ 16 w 27"/>
                    <a:gd name="T11" fmla="*/ 8 h 21"/>
                    <a:gd name="T12" fmla="*/ 14 w 27"/>
                    <a:gd name="T13" fmla="*/ 5 h 21"/>
                    <a:gd name="T14" fmla="*/ 8 w 27"/>
                    <a:gd name="T15" fmla="*/ 3 h 21"/>
                    <a:gd name="T16" fmla="*/ 6 w 27"/>
                    <a:gd name="T17" fmla="*/ 0 h 21"/>
                    <a:gd name="T18" fmla="*/ 0 w 27"/>
                    <a:gd name="T19" fmla="*/ 0 h 21"/>
                    <a:gd name="T20" fmla="*/ 0 w 27"/>
                    <a:gd name="T21" fmla="*/ 3 h 21"/>
                    <a:gd name="T22" fmla="*/ 3 w 27"/>
                    <a:gd name="T23" fmla="*/ 5 h 21"/>
                    <a:gd name="T24" fmla="*/ 8 w 27"/>
                    <a:gd name="T25" fmla="*/ 5 h 21"/>
                    <a:gd name="T26" fmla="*/ 11 w 27"/>
                    <a:gd name="T27" fmla="*/ 8 h 21"/>
                    <a:gd name="T28" fmla="*/ 14 w 27"/>
                    <a:gd name="T29" fmla="*/ 10 h 21"/>
                    <a:gd name="T30" fmla="*/ 19 w 27"/>
                    <a:gd name="T31" fmla="*/ 13 h 21"/>
                    <a:gd name="T32" fmla="*/ 21 w 27"/>
                    <a:gd name="T33" fmla="*/ 16 h 21"/>
                    <a:gd name="T34" fmla="*/ 24 w 27"/>
                    <a:gd name="T35" fmla="*/ 18 h 21"/>
                    <a:gd name="T36" fmla="*/ 24 w 27"/>
                    <a:gd name="T37" fmla="*/ 21 h 21"/>
                    <a:gd name="T38" fmla="*/ 24 w 27"/>
                    <a:gd name="T39" fmla="*/ 21 h 21"/>
                    <a:gd name="T40" fmla="*/ 27 w 27"/>
                    <a:gd name="T41" fmla="*/ 18 h 2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7"/>
                    <a:gd name="T64" fmla="*/ 0 h 21"/>
                    <a:gd name="T65" fmla="*/ 27 w 27"/>
                    <a:gd name="T66" fmla="*/ 21 h 2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7" h="21">
                      <a:moveTo>
                        <a:pt x="27" y="18"/>
                      </a:moveTo>
                      <a:lnTo>
                        <a:pt x="27" y="18"/>
                      </a:lnTo>
                      <a:lnTo>
                        <a:pt x="27" y="16"/>
                      </a:lnTo>
                      <a:lnTo>
                        <a:pt x="24" y="13"/>
                      </a:lnTo>
                      <a:lnTo>
                        <a:pt x="21" y="10"/>
                      </a:lnTo>
                      <a:lnTo>
                        <a:pt x="16" y="8"/>
                      </a:lnTo>
                      <a:lnTo>
                        <a:pt x="14" y="5"/>
                      </a:lnTo>
                      <a:lnTo>
                        <a:pt x="8" y="3"/>
                      </a:lnTo>
                      <a:lnTo>
                        <a:pt x="6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3" y="5"/>
                      </a:lnTo>
                      <a:lnTo>
                        <a:pt x="8" y="5"/>
                      </a:lnTo>
                      <a:lnTo>
                        <a:pt x="11" y="8"/>
                      </a:lnTo>
                      <a:lnTo>
                        <a:pt x="14" y="10"/>
                      </a:lnTo>
                      <a:lnTo>
                        <a:pt x="19" y="13"/>
                      </a:lnTo>
                      <a:lnTo>
                        <a:pt x="21" y="16"/>
                      </a:lnTo>
                      <a:lnTo>
                        <a:pt x="24" y="18"/>
                      </a:lnTo>
                      <a:lnTo>
                        <a:pt x="24" y="21"/>
                      </a:lnTo>
                      <a:lnTo>
                        <a:pt x="27" y="18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45" name="Freeform 696"/>
                <p:cNvSpPr>
                  <a:spLocks/>
                </p:cNvSpPr>
                <p:nvPr/>
              </p:nvSpPr>
              <p:spPr bwMode="auto">
                <a:xfrm>
                  <a:off x="3100" y="3706"/>
                  <a:ext cx="13" cy="24"/>
                </a:xfrm>
                <a:custGeom>
                  <a:avLst/>
                  <a:gdLst>
                    <a:gd name="T0" fmla="*/ 3 w 13"/>
                    <a:gd name="T1" fmla="*/ 24 h 24"/>
                    <a:gd name="T2" fmla="*/ 3 w 13"/>
                    <a:gd name="T3" fmla="*/ 24 h 24"/>
                    <a:gd name="T4" fmla="*/ 5 w 13"/>
                    <a:gd name="T5" fmla="*/ 21 h 24"/>
                    <a:gd name="T6" fmla="*/ 5 w 13"/>
                    <a:gd name="T7" fmla="*/ 19 h 24"/>
                    <a:gd name="T8" fmla="*/ 8 w 13"/>
                    <a:gd name="T9" fmla="*/ 16 h 24"/>
                    <a:gd name="T10" fmla="*/ 8 w 13"/>
                    <a:gd name="T11" fmla="*/ 13 h 24"/>
                    <a:gd name="T12" fmla="*/ 11 w 13"/>
                    <a:gd name="T13" fmla="*/ 11 h 24"/>
                    <a:gd name="T14" fmla="*/ 13 w 13"/>
                    <a:gd name="T15" fmla="*/ 8 h 24"/>
                    <a:gd name="T16" fmla="*/ 13 w 13"/>
                    <a:gd name="T17" fmla="*/ 6 h 24"/>
                    <a:gd name="T18" fmla="*/ 11 w 13"/>
                    <a:gd name="T19" fmla="*/ 0 h 24"/>
                    <a:gd name="T20" fmla="*/ 8 w 13"/>
                    <a:gd name="T21" fmla="*/ 3 h 24"/>
                    <a:gd name="T22" fmla="*/ 8 w 13"/>
                    <a:gd name="T23" fmla="*/ 6 h 24"/>
                    <a:gd name="T24" fmla="*/ 8 w 13"/>
                    <a:gd name="T25" fmla="*/ 6 h 24"/>
                    <a:gd name="T26" fmla="*/ 8 w 13"/>
                    <a:gd name="T27" fmla="*/ 8 h 24"/>
                    <a:gd name="T28" fmla="*/ 5 w 13"/>
                    <a:gd name="T29" fmla="*/ 11 h 24"/>
                    <a:gd name="T30" fmla="*/ 5 w 13"/>
                    <a:gd name="T31" fmla="*/ 13 h 24"/>
                    <a:gd name="T32" fmla="*/ 3 w 13"/>
                    <a:gd name="T33" fmla="*/ 16 h 24"/>
                    <a:gd name="T34" fmla="*/ 0 w 13"/>
                    <a:gd name="T35" fmla="*/ 19 h 24"/>
                    <a:gd name="T36" fmla="*/ 0 w 13"/>
                    <a:gd name="T37" fmla="*/ 21 h 24"/>
                    <a:gd name="T38" fmla="*/ 0 w 13"/>
                    <a:gd name="T39" fmla="*/ 21 h 24"/>
                    <a:gd name="T40" fmla="*/ 3 w 13"/>
                    <a:gd name="T41" fmla="*/ 24 h 2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"/>
                    <a:gd name="T64" fmla="*/ 0 h 24"/>
                    <a:gd name="T65" fmla="*/ 13 w 13"/>
                    <a:gd name="T66" fmla="*/ 24 h 2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" h="24">
                      <a:moveTo>
                        <a:pt x="3" y="24"/>
                      </a:moveTo>
                      <a:lnTo>
                        <a:pt x="3" y="24"/>
                      </a:lnTo>
                      <a:lnTo>
                        <a:pt x="5" y="21"/>
                      </a:lnTo>
                      <a:lnTo>
                        <a:pt x="5" y="19"/>
                      </a:lnTo>
                      <a:lnTo>
                        <a:pt x="8" y="16"/>
                      </a:lnTo>
                      <a:lnTo>
                        <a:pt x="8" y="13"/>
                      </a:lnTo>
                      <a:lnTo>
                        <a:pt x="11" y="11"/>
                      </a:lnTo>
                      <a:lnTo>
                        <a:pt x="13" y="8"/>
                      </a:lnTo>
                      <a:lnTo>
                        <a:pt x="13" y="6"/>
                      </a:lnTo>
                      <a:lnTo>
                        <a:pt x="11" y="0"/>
                      </a:lnTo>
                      <a:lnTo>
                        <a:pt x="8" y="3"/>
                      </a:lnTo>
                      <a:lnTo>
                        <a:pt x="8" y="6"/>
                      </a:lnTo>
                      <a:lnTo>
                        <a:pt x="8" y="8"/>
                      </a:lnTo>
                      <a:lnTo>
                        <a:pt x="5" y="11"/>
                      </a:lnTo>
                      <a:lnTo>
                        <a:pt x="5" y="13"/>
                      </a:lnTo>
                      <a:lnTo>
                        <a:pt x="3" y="16"/>
                      </a:lnTo>
                      <a:lnTo>
                        <a:pt x="0" y="19"/>
                      </a:lnTo>
                      <a:lnTo>
                        <a:pt x="0" y="21"/>
                      </a:lnTo>
                      <a:lnTo>
                        <a:pt x="3" y="24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46" name="Freeform 697"/>
                <p:cNvSpPr>
                  <a:spLocks/>
                </p:cNvSpPr>
                <p:nvPr/>
              </p:nvSpPr>
              <p:spPr bwMode="auto">
                <a:xfrm>
                  <a:off x="3095" y="3727"/>
                  <a:ext cx="8" cy="24"/>
                </a:xfrm>
                <a:custGeom>
                  <a:avLst/>
                  <a:gdLst>
                    <a:gd name="T0" fmla="*/ 5 w 8"/>
                    <a:gd name="T1" fmla="*/ 21 h 24"/>
                    <a:gd name="T2" fmla="*/ 5 w 8"/>
                    <a:gd name="T3" fmla="*/ 21 h 24"/>
                    <a:gd name="T4" fmla="*/ 5 w 8"/>
                    <a:gd name="T5" fmla="*/ 21 h 24"/>
                    <a:gd name="T6" fmla="*/ 5 w 8"/>
                    <a:gd name="T7" fmla="*/ 19 h 24"/>
                    <a:gd name="T8" fmla="*/ 5 w 8"/>
                    <a:gd name="T9" fmla="*/ 16 h 24"/>
                    <a:gd name="T10" fmla="*/ 5 w 8"/>
                    <a:gd name="T11" fmla="*/ 13 h 24"/>
                    <a:gd name="T12" fmla="*/ 5 w 8"/>
                    <a:gd name="T13" fmla="*/ 11 h 24"/>
                    <a:gd name="T14" fmla="*/ 5 w 8"/>
                    <a:gd name="T15" fmla="*/ 8 h 24"/>
                    <a:gd name="T16" fmla="*/ 8 w 8"/>
                    <a:gd name="T17" fmla="*/ 6 h 24"/>
                    <a:gd name="T18" fmla="*/ 8 w 8"/>
                    <a:gd name="T19" fmla="*/ 3 h 24"/>
                    <a:gd name="T20" fmla="*/ 5 w 8"/>
                    <a:gd name="T21" fmla="*/ 0 h 24"/>
                    <a:gd name="T22" fmla="*/ 5 w 8"/>
                    <a:gd name="T23" fmla="*/ 3 h 24"/>
                    <a:gd name="T24" fmla="*/ 3 w 8"/>
                    <a:gd name="T25" fmla="*/ 8 h 24"/>
                    <a:gd name="T26" fmla="*/ 3 w 8"/>
                    <a:gd name="T27" fmla="*/ 11 h 24"/>
                    <a:gd name="T28" fmla="*/ 0 w 8"/>
                    <a:gd name="T29" fmla="*/ 13 h 24"/>
                    <a:gd name="T30" fmla="*/ 0 w 8"/>
                    <a:gd name="T31" fmla="*/ 16 h 24"/>
                    <a:gd name="T32" fmla="*/ 0 w 8"/>
                    <a:gd name="T33" fmla="*/ 19 h 24"/>
                    <a:gd name="T34" fmla="*/ 3 w 8"/>
                    <a:gd name="T35" fmla="*/ 21 h 24"/>
                    <a:gd name="T36" fmla="*/ 3 w 8"/>
                    <a:gd name="T37" fmla="*/ 24 h 24"/>
                    <a:gd name="T38" fmla="*/ 3 w 8"/>
                    <a:gd name="T39" fmla="*/ 24 h 24"/>
                    <a:gd name="T40" fmla="*/ 5 w 8"/>
                    <a:gd name="T41" fmla="*/ 21 h 2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8"/>
                    <a:gd name="T64" fmla="*/ 0 h 24"/>
                    <a:gd name="T65" fmla="*/ 8 w 8"/>
                    <a:gd name="T66" fmla="*/ 24 h 2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8" h="24">
                      <a:moveTo>
                        <a:pt x="5" y="21"/>
                      </a:moveTo>
                      <a:lnTo>
                        <a:pt x="5" y="21"/>
                      </a:lnTo>
                      <a:lnTo>
                        <a:pt x="5" y="19"/>
                      </a:lnTo>
                      <a:lnTo>
                        <a:pt x="5" y="16"/>
                      </a:lnTo>
                      <a:lnTo>
                        <a:pt x="5" y="13"/>
                      </a:lnTo>
                      <a:lnTo>
                        <a:pt x="5" y="11"/>
                      </a:lnTo>
                      <a:lnTo>
                        <a:pt x="5" y="8"/>
                      </a:lnTo>
                      <a:lnTo>
                        <a:pt x="8" y="6"/>
                      </a:lnTo>
                      <a:lnTo>
                        <a:pt x="8" y="3"/>
                      </a:lnTo>
                      <a:lnTo>
                        <a:pt x="5" y="0"/>
                      </a:lnTo>
                      <a:lnTo>
                        <a:pt x="5" y="3"/>
                      </a:lnTo>
                      <a:lnTo>
                        <a:pt x="3" y="8"/>
                      </a:lnTo>
                      <a:lnTo>
                        <a:pt x="3" y="11"/>
                      </a:lnTo>
                      <a:lnTo>
                        <a:pt x="0" y="13"/>
                      </a:lnTo>
                      <a:lnTo>
                        <a:pt x="0" y="16"/>
                      </a:lnTo>
                      <a:lnTo>
                        <a:pt x="0" y="19"/>
                      </a:lnTo>
                      <a:lnTo>
                        <a:pt x="3" y="21"/>
                      </a:lnTo>
                      <a:lnTo>
                        <a:pt x="3" y="24"/>
                      </a:lnTo>
                      <a:lnTo>
                        <a:pt x="5" y="21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47" name="Freeform 698"/>
                <p:cNvSpPr>
                  <a:spLocks/>
                </p:cNvSpPr>
                <p:nvPr/>
              </p:nvSpPr>
              <p:spPr bwMode="auto">
                <a:xfrm>
                  <a:off x="3098" y="3746"/>
                  <a:ext cx="34" cy="7"/>
                </a:xfrm>
                <a:custGeom>
                  <a:avLst/>
                  <a:gdLst>
                    <a:gd name="T0" fmla="*/ 34 w 34"/>
                    <a:gd name="T1" fmla="*/ 0 h 7"/>
                    <a:gd name="T2" fmla="*/ 34 w 34"/>
                    <a:gd name="T3" fmla="*/ 0 h 7"/>
                    <a:gd name="T4" fmla="*/ 28 w 34"/>
                    <a:gd name="T5" fmla="*/ 2 h 7"/>
                    <a:gd name="T6" fmla="*/ 26 w 34"/>
                    <a:gd name="T7" fmla="*/ 2 h 7"/>
                    <a:gd name="T8" fmla="*/ 20 w 34"/>
                    <a:gd name="T9" fmla="*/ 2 h 7"/>
                    <a:gd name="T10" fmla="*/ 15 w 34"/>
                    <a:gd name="T11" fmla="*/ 5 h 7"/>
                    <a:gd name="T12" fmla="*/ 13 w 34"/>
                    <a:gd name="T13" fmla="*/ 5 h 7"/>
                    <a:gd name="T14" fmla="*/ 10 w 34"/>
                    <a:gd name="T15" fmla="*/ 5 h 7"/>
                    <a:gd name="T16" fmla="*/ 5 w 34"/>
                    <a:gd name="T17" fmla="*/ 5 h 7"/>
                    <a:gd name="T18" fmla="*/ 2 w 34"/>
                    <a:gd name="T19" fmla="*/ 2 h 7"/>
                    <a:gd name="T20" fmla="*/ 0 w 34"/>
                    <a:gd name="T21" fmla="*/ 5 h 7"/>
                    <a:gd name="T22" fmla="*/ 5 w 34"/>
                    <a:gd name="T23" fmla="*/ 7 h 7"/>
                    <a:gd name="T24" fmla="*/ 7 w 34"/>
                    <a:gd name="T25" fmla="*/ 7 h 7"/>
                    <a:gd name="T26" fmla="*/ 13 w 34"/>
                    <a:gd name="T27" fmla="*/ 7 h 7"/>
                    <a:gd name="T28" fmla="*/ 18 w 34"/>
                    <a:gd name="T29" fmla="*/ 7 h 7"/>
                    <a:gd name="T30" fmla="*/ 20 w 34"/>
                    <a:gd name="T31" fmla="*/ 7 h 7"/>
                    <a:gd name="T32" fmla="*/ 26 w 34"/>
                    <a:gd name="T33" fmla="*/ 5 h 7"/>
                    <a:gd name="T34" fmla="*/ 28 w 34"/>
                    <a:gd name="T35" fmla="*/ 5 h 7"/>
                    <a:gd name="T36" fmla="*/ 34 w 34"/>
                    <a:gd name="T37" fmla="*/ 5 h 7"/>
                    <a:gd name="T38" fmla="*/ 34 w 34"/>
                    <a:gd name="T39" fmla="*/ 5 h 7"/>
                    <a:gd name="T40" fmla="*/ 34 w 34"/>
                    <a:gd name="T41" fmla="*/ 0 h 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4"/>
                    <a:gd name="T64" fmla="*/ 0 h 7"/>
                    <a:gd name="T65" fmla="*/ 34 w 34"/>
                    <a:gd name="T66" fmla="*/ 7 h 7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4" h="7">
                      <a:moveTo>
                        <a:pt x="34" y="0"/>
                      </a:moveTo>
                      <a:lnTo>
                        <a:pt x="34" y="0"/>
                      </a:lnTo>
                      <a:lnTo>
                        <a:pt x="28" y="2"/>
                      </a:lnTo>
                      <a:lnTo>
                        <a:pt x="26" y="2"/>
                      </a:lnTo>
                      <a:lnTo>
                        <a:pt x="20" y="2"/>
                      </a:lnTo>
                      <a:lnTo>
                        <a:pt x="15" y="5"/>
                      </a:lnTo>
                      <a:lnTo>
                        <a:pt x="13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2" y="2"/>
                      </a:lnTo>
                      <a:lnTo>
                        <a:pt x="0" y="5"/>
                      </a:lnTo>
                      <a:lnTo>
                        <a:pt x="5" y="7"/>
                      </a:lnTo>
                      <a:lnTo>
                        <a:pt x="7" y="7"/>
                      </a:lnTo>
                      <a:lnTo>
                        <a:pt x="13" y="7"/>
                      </a:lnTo>
                      <a:lnTo>
                        <a:pt x="18" y="7"/>
                      </a:lnTo>
                      <a:lnTo>
                        <a:pt x="20" y="7"/>
                      </a:lnTo>
                      <a:lnTo>
                        <a:pt x="26" y="5"/>
                      </a:lnTo>
                      <a:lnTo>
                        <a:pt x="28" y="5"/>
                      </a:lnTo>
                      <a:lnTo>
                        <a:pt x="34" y="5"/>
                      </a:lnTo>
                      <a:lnTo>
                        <a:pt x="34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48" name="Freeform 699"/>
                <p:cNvSpPr>
                  <a:spLocks/>
                </p:cNvSpPr>
                <p:nvPr/>
              </p:nvSpPr>
              <p:spPr bwMode="auto">
                <a:xfrm>
                  <a:off x="3132" y="3735"/>
                  <a:ext cx="34" cy="16"/>
                </a:xfrm>
                <a:custGeom>
                  <a:avLst/>
                  <a:gdLst>
                    <a:gd name="T0" fmla="*/ 34 w 34"/>
                    <a:gd name="T1" fmla="*/ 0 h 16"/>
                    <a:gd name="T2" fmla="*/ 34 w 34"/>
                    <a:gd name="T3" fmla="*/ 0 h 16"/>
                    <a:gd name="T4" fmla="*/ 28 w 34"/>
                    <a:gd name="T5" fmla="*/ 0 h 16"/>
                    <a:gd name="T6" fmla="*/ 23 w 34"/>
                    <a:gd name="T7" fmla="*/ 3 h 16"/>
                    <a:gd name="T8" fmla="*/ 20 w 34"/>
                    <a:gd name="T9" fmla="*/ 3 h 16"/>
                    <a:gd name="T10" fmla="*/ 15 w 34"/>
                    <a:gd name="T11" fmla="*/ 5 h 16"/>
                    <a:gd name="T12" fmla="*/ 10 w 34"/>
                    <a:gd name="T13" fmla="*/ 8 h 16"/>
                    <a:gd name="T14" fmla="*/ 7 w 34"/>
                    <a:gd name="T15" fmla="*/ 8 h 16"/>
                    <a:gd name="T16" fmla="*/ 2 w 34"/>
                    <a:gd name="T17" fmla="*/ 11 h 16"/>
                    <a:gd name="T18" fmla="*/ 0 w 34"/>
                    <a:gd name="T19" fmla="*/ 11 h 16"/>
                    <a:gd name="T20" fmla="*/ 0 w 34"/>
                    <a:gd name="T21" fmla="*/ 16 h 16"/>
                    <a:gd name="T22" fmla="*/ 5 w 34"/>
                    <a:gd name="T23" fmla="*/ 13 h 16"/>
                    <a:gd name="T24" fmla="*/ 7 w 34"/>
                    <a:gd name="T25" fmla="*/ 13 h 16"/>
                    <a:gd name="T26" fmla="*/ 13 w 34"/>
                    <a:gd name="T27" fmla="*/ 11 h 16"/>
                    <a:gd name="T28" fmla="*/ 15 w 34"/>
                    <a:gd name="T29" fmla="*/ 8 h 16"/>
                    <a:gd name="T30" fmla="*/ 20 w 34"/>
                    <a:gd name="T31" fmla="*/ 8 h 16"/>
                    <a:gd name="T32" fmla="*/ 26 w 34"/>
                    <a:gd name="T33" fmla="*/ 5 h 16"/>
                    <a:gd name="T34" fmla="*/ 28 w 34"/>
                    <a:gd name="T35" fmla="*/ 5 h 16"/>
                    <a:gd name="T36" fmla="*/ 34 w 34"/>
                    <a:gd name="T37" fmla="*/ 5 h 16"/>
                    <a:gd name="T38" fmla="*/ 34 w 34"/>
                    <a:gd name="T39" fmla="*/ 5 h 16"/>
                    <a:gd name="T40" fmla="*/ 34 w 34"/>
                    <a:gd name="T41" fmla="*/ 0 h 1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4"/>
                    <a:gd name="T64" fmla="*/ 0 h 16"/>
                    <a:gd name="T65" fmla="*/ 34 w 34"/>
                    <a:gd name="T66" fmla="*/ 16 h 1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4" h="16">
                      <a:moveTo>
                        <a:pt x="34" y="0"/>
                      </a:moveTo>
                      <a:lnTo>
                        <a:pt x="34" y="0"/>
                      </a:lnTo>
                      <a:lnTo>
                        <a:pt x="28" y="0"/>
                      </a:lnTo>
                      <a:lnTo>
                        <a:pt x="23" y="3"/>
                      </a:lnTo>
                      <a:lnTo>
                        <a:pt x="20" y="3"/>
                      </a:lnTo>
                      <a:lnTo>
                        <a:pt x="15" y="5"/>
                      </a:lnTo>
                      <a:lnTo>
                        <a:pt x="10" y="8"/>
                      </a:lnTo>
                      <a:lnTo>
                        <a:pt x="7" y="8"/>
                      </a:lnTo>
                      <a:lnTo>
                        <a:pt x="2" y="11"/>
                      </a:lnTo>
                      <a:lnTo>
                        <a:pt x="0" y="11"/>
                      </a:lnTo>
                      <a:lnTo>
                        <a:pt x="0" y="16"/>
                      </a:lnTo>
                      <a:lnTo>
                        <a:pt x="5" y="13"/>
                      </a:lnTo>
                      <a:lnTo>
                        <a:pt x="7" y="13"/>
                      </a:lnTo>
                      <a:lnTo>
                        <a:pt x="13" y="11"/>
                      </a:lnTo>
                      <a:lnTo>
                        <a:pt x="15" y="8"/>
                      </a:lnTo>
                      <a:lnTo>
                        <a:pt x="20" y="8"/>
                      </a:lnTo>
                      <a:lnTo>
                        <a:pt x="26" y="5"/>
                      </a:lnTo>
                      <a:lnTo>
                        <a:pt x="28" y="5"/>
                      </a:lnTo>
                      <a:lnTo>
                        <a:pt x="34" y="5"/>
                      </a:lnTo>
                      <a:lnTo>
                        <a:pt x="34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49" name="Freeform 700"/>
                <p:cNvSpPr>
                  <a:spLocks/>
                </p:cNvSpPr>
                <p:nvPr/>
              </p:nvSpPr>
              <p:spPr bwMode="auto">
                <a:xfrm>
                  <a:off x="3166" y="3735"/>
                  <a:ext cx="62" cy="13"/>
                </a:xfrm>
                <a:custGeom>
                  <a:avLst/>
                  <a:gdLst>
                    <a:gd name="T0" fmla="*/ 62 w 62"/>
                    <a:gd name="T1" fmla="*/ 8 h 13"/>
                    <a:gd name="T2" fmla="*/ 62 w 62"/>
                    <a:gd name="T3" fmla="*/ 8 h 13"/>
                    <a:gd name="T4" fmla="*/ 54 w 62"/>
                    <a:gd name="T5" fmla="*/ 5 h 13"/>
                    <a:gd name="T6" fmla="*/ 47 w 62"/>
                    <a:gd name="T7" fmla="*/ 3 h 13"/>
                    <a:gd name="T8" fmla="*/ 39 w 62"/>
                    <a:gd name="T9" fmla="*/ 0 h 13"/>
                    <a:gd name="T10" fmla="*/ 31 w 62"/>
                    <a:gd name="T11" fmla="*/ 0 h 13"/>
                    <a:gd name="T12" fmla="*/ 23 w 62"/>
                    <a:gd name="T13" fmla="*/ 0 h 13"/>
                    <a:gd name="T14" fmla="*/ 15 w 62"/>
                    <a:gd name="T15" fmla="*/ 0 h 13"/>
                    <a:gd name="T16" fmla="*/ 7 w 62"/>
                    <a:gd name="T17" fmla="*/ 0 h 13"/>
                    <a:gd name="T18" fmla="*/ 0 w 62"/>
                    <a:gd name="T19" fmla="*/ 0 h 13"/>
                    <a:gd name="T20" fmla="*/ 0 w 62"/>
                    <a:gd name="T21" fmla="*/ 5 h 13"/>
                    <a:gd name="T22" fmla="*/ 7 w 62"/>
                    <a:gd name="T23" fmla="*/ 3 h 13"/>
                    <a:gd name="T24" fmla="*/ 15 w 62"/>
                    <a:gd name="T25" fmla="*/ 3 h 13"/>
                    <a:gd name="T26" fmla="*/ 23 w 62"/>
                    <a:gd name="T27" fmla="*/ 3 h 13"/>
                    <a:gd name="T28" fmla="*/ 31 w 62"/>
                    <a:gd name="T29" fmla="*/ 3 h 13"/>
                    <a:gd name="T30" fmla="*/ 39 w 62"/>
                    <a:gd name="T31" fmla="*/ 5 h 13"/>
                    <a:gd name="T32" fmla="*/ 47 w 62"/>
                    <a:gd name="T33" fmla="*/ 5 h 13"/>
                    <a:gd name="T34" fmla="*/ 54 w 62"/>
                    <a:gd name="T35" fmla="*/ 8 h 13"/>
                    <a:gd name="T36" fmla="*/ 60 w 62"/>
                    <a:gd name="T37" fmla="*/ 13 h 13"/>
                    <a:gd name="T38" fmla="*/ 60 w 62"/>
                    <a:gd name="T39" fmla="*/ 13 h 13"/>
                    <a:gd name="T40" fmla="*/ 62 w 62"/>
                    <a:gd name="T41" fmla="*/ 8 h 1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62"/>
                    <a:gd name="T64" fmla="*/ 0 h 13"/>
                    <a:gd name="T65" fmla="*/ 62 w 62"/>
                    <a:gd name="T66" fmla="*/ 13 h 1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62" h="13">
                      <a:moveTo>
                        <a:pt x="62" y="8"/>
                      </a:moveTo>
                      <a:lnTo>
                        <a:pt x="62" y="8"/>
                      </a:lnTo>
                      <a:lnTo>
                        <a:pt x="54" y="5"/>
                      </a:lnTo>
                      <a:lnTo>
                        <a:pt x="47" y="3"/>
                      </a:lnTo>
                      <a:lnTo>
                        <a:pt x="39" y="0"/>
                      </a:lnTo>
                      <a:lnTo>
                        <a:pt x="31" y="0"/>
                      </a:lnTo>
                      <a:lnTo>
                        <a:pt x="23" y="0"/>
                      </a:lnTo>
                      <a:lnTo>
                        <a:pt x="15" y="0"/>
                      </a:lnTo>
                      <a:lnTo>
                        <a:pt x="7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7" y="3"/>
                      </a:lnTo>
                      <a:lnTo>
                        <a:pt x="15" y="3"/>
                      </a:lnTo>
                      <a:lnTo>
                        <a:pt x="23" y="3"/>
                      </a:lnTo>
                      <a:lnTo>
                        <a:pt x="31" y="3"/>
                      </a:lnTo>
                      <a:lnTo>
                        <a:pt x="39" y="5"/>
                      </a:lnTo>
                      <a:lnTo>
                        <a:pt x="47" y="5"/>
                      </a:lnTo>
                      <a:lnTo>
                        <a:pt x="54" y="8"/>
                      </a:lnTo>
                      <a:lnTo>
                        <a:pt x="60" y="13"/>
                      </a:lnTo>
                      <a:lnTo>
                        <a:pt x="62" y="8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50" name="Freeform 701"/>
                <p:cNvSpPr>
                  <a:spLocks/>
                </p:cNvSpPr>
                <p:nvPr/>
              </p:nvSpPr>
              <p:spPr bwMode="auto">
                <a:xfrm>
                  <a:off x="3226" y="3743"/>
                  <a:ext cx="44" cy="60"/>
                </a:xfrm>
                <a:custGeom>
                  <a:avLst/>
                  <a:gdLst>
                    <a:gd name="T0" fmla="*/ 44 w 44"/>
                    <a:gd name="T1" fmla="*/ 60 h 60"/>
                    <a:gd name="T2" fmla="*/ 44 w 44"/>
                    <a:gd name="T3" fmla="*/ 60 h 60"/>
                    <a:gd name="T4" fmla="*/ 44 w 44"/>
                    <a:gd name="T5" fmla="*/ 50 h 60"/>
                    <a:gd name="T6" fmla="*/ 39 w 44"/>
                    <a:gd name="T7" fmla="*/ 42 h 60"/>
                    <a:gd name="T8" fmla="*/ 36 w 44"/>
                    <a:gd name="T9" fmla="*/ 34 h 60"/>
                    <a:gd name="T10" fmla="*/ 31 w 44"/>
                    <a:gd name="T11" fmla="*/ 26 h 60"/>
                    <a:gd name="T12" fmla="*/ 23 w 44"/>
                    <a:gd name="T13" fmla="*/ 18 h 60"/>
                    <a:gd name="T14" fmla="*/ 18 w 44"/>
                    <a:gd name="T15" fmla="*/ 13 h 60"/>
                    <a:gd name="T16" fmla="*/ 10 w 44"/>
                    <a:gd name="T17" fmla="*/ 5 h 60"/>
                    <a:gd name="T18" fmla="*/ 2 w 44"/>
                    <a:gd name="T19" fmla="*/ 0 h 60"/>
                    <a:gd name="T20" fmla="*/ 0 w 44"/>
                    <a:gd name="T21" fmla="*/ 5 h 60"/>
                    <a:gd name="T22" fmla="*/ 8 w 44"/>
                    <a:gd name="T23" fmla="*/ 10 h 60"/>
                    <a:gd name="T24" fmla="*/ 15 w 44"/>
                    <a:gd name="T25" fmla="*/ 16 h 60"/>
                    <a:gd name="T26" fmla="*/ 21 w 44"/>
                    <a:gd name="T27" fmla="*/ 21 h 60"/>
                    <a:gd name="T28" fmla="*/ 28 w 44"/>
                    <a:gd name="T29" fmla="*/ 29 h 60"/>
                    <a:gd name="T30" fmla="*/ 34 w 44"/>
                    <a:gd name="T31" fmla="*/ 37 h 60"/>
                    <a:gd name="T32" fmla="*/ 36 w 44"/>
                    <a:gd name="T33" fmla="*/ 45 h 60"/>
                    <a:gd name="T34" fmla="*/ 39 w 44"/>
                    <a:gd name="T35" fmla="*/ 52 h 60"/>
                    <a:gd name="T36" fmla="*/ 42 w 44"/>
                    <a:gd name="T37" fmla="*/ 60 h 60"/>
                    <a:gd name="T38" fmla="*/ 42 w 44"/>
                    <a:gd name="T39" fmla="*/ 60 h 60"/>
                    <a:gd name="T40" fmla="*/ 44 w 44"/>
                    <a:gd name="T41" fmla="*/ 60 h 6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4"/>
                    <a:gd name="T64" fmla="*/ 0 h 60"/>
                    <a:gd name="T65" fmla="*/ 44 w 44"/>
                    <a:gd name="T66" fmla="*/ 60 h 6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4" h="60">
                      <a:moveTo>
                        <a:pt x="44" y="60"/>
                      </a:moveTo>
                      <a:lnTo>
                        <a:pt x="44" y="60"/>
                      </a:lnTo>
                      <a:lnTo>
                        <a:pt x="44" y="50"/>
                      </a:lnTo>
                      <a:lnTo>
                        <a:pt x="39" y="42"/>
                      </a:lnTo>
                      <a:lnTo>
                        <a:pt x="36" y="34"/>
                      </a:lnTo>
                      <a:lnTo>
                        <a:pt x="31" y="26"/>
                      </a:lnTo>
                      <a:lnTo>
                        <a:pt x="23" y="18"/>
                      </a:lnTo>
                      <a:lnTo>
                        <a:pt x="18" y="13"/>
                      </a:lnTo>
                      <a:lnTo>
                        <a:pt x="10" y="5"/>
                      </a:lnTo>
                      <a:lnTo>
                        <a:pt x="2" y="0"/>
                      </a:lnTo>
                      <a:lnTo>
                        <a:pt x="0" y="5"/>
                      </a:lnTo>
                      <a:lnTo>
                        <a:pt x="8" y="10"/>
                      </a:lnTo>
                      <a:lnTo>
                        <a:pt x="15" y="16"/>
                      </a:lnTo>
                      <a:lnTo>
                        <a:pt x="21" y="21"/>
                      </a:lnTo>
                      <a:lnTo>
                        <a:pt x="28" y="29"/>
                      </a:lnTo>
                      <a:lnTo>
                        <a:pt x="34" y="37"/>
                      </a:lnTo>
                      <a:lnTo>
                        <a:pt x="36" y="45"/>
                      </a:lnTo>
                      <a:lnTo>
                        <a:pt x="39" y="52"/>
                      </a:lnTo>
                      <a:lnTo>
                        <a:pt x="42" y="60"/>
                      </a:lnTo>
                      <a:lnTo>
                        <a:pt x="44" y="6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51" name="Freeform 702"/>
                <p:cNvSpPr>
                  <a:spLocks/>
                </p:cNvSpPr>
                <p:nvPr/>
              </p:nvSpPr>
              <p:spPr bwMode="auto">
                <a:xfrm>
                  <a:off x="3241" y="3803"/>
                  <a:ext cx="29" cy="37"/>
                </a:xfrm>
                <a:custGeom>
                  <a:avLst/>
                  <a:gdLst>
                    <a:gd name="T0" fmla="*/ 3 w 29"/>
                    <a:gd name="T1" fmla="*/ 37 h 37"/>
                    <a:gd name="T2" fmla="*/ 3 w 29"/>
                    <a:gd name="T3" fmla="*/ 37 h 37"/>
                    <a:gd name="T4" fmla="*/ 8 w 29"/>
                    <a:gd name="T5" fmla="*/ 34 h 37"/>
                    <a:gd name="T6" fmla="*/ 13 w 29"/>
                    <a:gd name="T7" fmla="*/ 29 h 37"/>
                    <a:gd name="T8" fmla="*/ 19 w 29"/>
                    <a:gd name="T9" fmla="*/ 26 h 37"/>
                    <a:gd name="T10" fmla="*/ 21 w 29"/>
                    <a:gd name="T11" fmla="*/ 21 h 37"/>
                    <a:gd name="T12" fmla="*/ 27 w 29"/>
                    <a:gd name="T13" fmla="*/ 16 h 37"/>
                    <a:gd name="T14" fmla="*/ 29 w 29"/>
                    <a:gd name="T15" fmla="*/ 11 h 37"/>
                    <a:gd name="T16" fmla="*/ 29 w 29"/>
                    <a:gd name="T17" fmla="*/ 6 h 37"/>
                    <a:gd name="T18" fmla="*/ 29 w 29"/>
                    <a:gd name="T19" fmla="*/ 0 h 37"/>
                    <a:gd name="T20" fmla="*/ 27 w 29"/>
                    <a:gd name="T21" fmla="*/ 0 h 37"/>
                    <a:gd name="T22" fmla="*/ 27 w 29"/>
                    <a:gd name="T23" fmla="*/ 6 h 37"/>
                    <a:gd name="T24" fmla="*/ 27 w 29"/>
                    <a:gd name="T25" fmla="*/ 11 h 37"/>
                    <a:gd name="T26" fmla="*/ 24 w 29"/>
                    <a:gd name="T27" fmla="*/ 13 h 37"/>
                    <a:gd name="T28" fmla="*/ 19 w 29"/>
                    <a:gd name="T29" fmla="*/ 19 h 37"/>
                    <a:gd name="T30" fmla="*/ 16 w 29"/>
                    <a:gd name="T31" fmla="*/ 24 h 37"/>
                    <a:gd name="T32" fmla="*/ 11 w 29"/>
                    <a:gd name="T33" fmla="*/ 26 h 37"/>
                    <a:gd name="T34" fmla="*/ 6 w 29"/>
                    <a:gd name="T35" fmla="*/ 32 h 37"/>
                    <a:gd name="T36" fmla="*/ 0 w 29"/>
                    <a:gd name="T37" fmla="*/ 34 h 37"/>
                    <a:gd name="T38" fmla="*/ 0 w 29"/>
                    <a:gd name="T39" fmla="*/ 34 h 37"/>
                    <a:gd name="T40" fmla="*/ 3 w 29"/>
                    <a:gd name="T41" fmla="*/ 37 h 3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9"/>
                    <a:gd name="T64" fmla="*/ 0 h 37"/>
                    <a:gd name="T65" fmla="*/ 29 w 29"/>
                    <a:gd name="T66" fmla="*/ 37 h 37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9" h="37">
                      <a:moveTo>
                        <a:pt x="3" y="37"/>
                      </a:moveTo>
                      <a:lnTo>
                        <a:pt x="3" y="37"/>
                      </a:lnTo>
                      <a:lnTo>
                        <a:pt x="8" y="34"/>
                      </a:lnTo>
                      <a:lnTo>
                        <a:pt x="13" y="29"/>
                      </a:lnTo>
                      <a:lnTo>
                        <a:pt x="19" y="26"/>
                      </a:lnTo>
                      <a:lnTo>
                        <a:pt x="21" y="21"/>
                      </a:lnTo>
                      <a:lnTo>
                        <a:pt x="27" y="16"/>
                      </a:lnTo>
                      <a:lnTo>
                        <a:pt x="29" y="11"/>
                      </a:lnTo>
                      <a:lnTo>
                        <a:pt x="29" y="6"/>
                      </a:lnTo>
                      <a:lnTo>
                        <a:pt x="29" y="0"/>
                      </a:lnTo>
                      <a:lnTo>
                        <a:pt x="27" y="0"/>
                      </a:lnTo>
                      <a:lnTo>
                        <a:pt x="27" y="6"/>
                      </a:lnTo>
                      <a:lnTo>
                        <a:pt x="27" y="11"/>
                      </a:lnTo>
                      <a:lnTo>
                        <a:pt x="24" y="13"/>
                      </a:lnTo>
                      <a:lnTo>
                        <a:pt x="19" y="19"/>
                      </a:lnTo>
                      <a:lnTo>
                        <a:pt x="16" y="24"/>
                      </a:lnTo>
                      <a:lnTo>
                        <a:pt x="11" y="26"/>
                      </a:lnTo>
                      <a:lnTo>
                        <a:pt x="6" y="32"/>
                      </a:lnTo>
                      <a:lnTo>
                        <a:pt x="0" y="34"/>
                      </a:lnTo>
                      <a:lnTo>
                        <a:pt x="3" y="37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52" name="Freeform 703"/>
                <p:cNvSpPr>
                  <a:spLocks/>
                </p:cNvSpPr>
                <p:nvPr/>
              </p:nvSpPr>
              <p:spPr bwMode="auto">
                <a:xfrm>
                  <a:off x="3205" y="3835"/>
                  <a:ext cx="39" cy="8"/>
                </a:xfrm>
                <a:custGeom>
                  <a:avLst/>
                  <a:gdLst>
                    <a:gd name="T0" fmla="*/ 0 w 39"/>
                    <a:gd name="T1" fmla="*/ 2 h 8"/>
                    <a:gd name="T2" fmla="*/ 0 w 39"/>
                    <a:gd name="T3" fmla="*/ 2 h 8"/>
                    <a:gd name="T4" fmla="*/ 5 w 39"/>
                    <a:gd name="T5" fmla="*/ 5 h 8"/>
                    <a:gd name="T6" fmla="*/ 10 w 39"/>
                    <a:gd name="T7" fmla="*/ 8 h 8"/>
                    <a:gd name="T8" fmla="*/ 15 w 39"/>
                    <a:gd name="T9" fmla="*/ 8 h 8"/>
                    <a:gd name="T10" fmla="*/ 18 w 39"/>
                    <a:gd name="T11" fmla="*/ 8 h 8"/>
                    <a:gd name="T12" fmla="*/ 23 w 39"/>
                    <a:gd name="T13" fmla="*/ 8 h 8"/>
                    <a:gd name="T14" fmla="*/ 29 w 39"/>
                    <a:gd name="T15" fmla="*/ 8 h 8"/>
                    <a:gd name="T16" fmla="*/ 34 w 39"/>
                    <a:gd name="T17" fmla="*/ 8 h 8"/>
                    <a:gd name="T18" fmla="*/ 39 w 39"/>
                    <a:gd name="T19" fmla="*/ 5 h 8"/>
                    <a:gd name="T20" fmla="*/ 36 w 39"/>
                    <a:gd name="T21" fmla="*/ 2 h 8"/>
                    <a:gd name="T22" fmla="*/ 34 w 39"/>
                    <a:gd name="T23" fmla="*/ 2 h 8"/>
                    <a:gd name="T24" fmla="*/ 29 w 39"/>
                    <a:gd name="T25" fmla="*/ 5 h 8"/>
                    <a:gd name="T26" fmla="*/ 23 w 39"/>
                    <a:gd name="T27" fmla="*/ 5 h 8"/>
                    <a:gd name="T28" fmla="*/ 18 w 39"/>
                    <a:gd name="T29" fmla="*/ 5 h 8"/>
                    <a:gd name="T30" fmla="*/ 15 w 39"/>
                    <a:gd name="T31" fmla="*/ 5 h 8"/>
                    <a:gd name="T32" fmla="*/ 10 w 39"/>
                    <a:gd name="T33" fmla="*/ 2 h 8"/>
                    <a:gd name="T34" fmla="*/ 8 w 39"/>
                    <a:gd name="T35" fmla="*/ 2 h 8"/>
                    <a:gd name="T36" fmla="*/ 2 w 39"/>
                    <a:gd name="T37" fmla="*/ 0 h 8"/>
                    <a:gd name="T38" fmla="*/ 2 w 39"/>
                    <a:gd name="T39" fmla="*/ 0 h 8"/>
                    <a:gd name="T40" fmla="*/ 0 w 39"/>
                    <a:gd name="T41" fmla="*/ 2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9"/>
                    <a:gd name="T64" fmla="*/ 0 h 8"/>
                    <a:gd name="T65" fmla="*/ 39 w 39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9" h="8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5" y="5"/>
                      </a:lnTo>
                      <a:lnTo>
                        <a:pt x="10" y="8"/>
                      </a:lnTo>
                      <a:lnTo>
                        <a:pt x="15" y="8"/>
                      </a:lnTo>
                      <a:lnTo>
                        <a:pt x="18" y="8"/>
                      </a:lnTo>
                      <a:lnTo>
                        <a:pt x="23" y="8"/>
                      </a:lnTo>
                      <a:lnTo>
                        <a:pt x="29" y="8"/>
                      </a:lnTo>
                      <a:lnTo>
                        <a:pt x="34" y="8"/>
                      </a:lnTo>
                      <a:lnTo>
                        <a:pt x="39" y="5"/>
                      </a:lnTo>
                      <a:lnTo>
                        <a:pt x="36" y="2"/>
                      </a:lnTo>
                      <a:lnTo>
                        <a:pt x="34" y="2"/>
                      </a:lnTo>
                      <a:lnTo>
                        <a:pt x="29" y="5"/>
                      </a:lnTo>
                      <a:lnTo>
                        <a:pt x="23" y="5"/>
                      </a:lnTo>
                      <a:lnTo>
                        <a:pt x="18" y="5"/>
                      </a:lnTo>
                      <a:lnTo>
                        <a:pt x="15" y="5"/>
                      </a:lnTo>
                      <a:lnTo>
                        <a:pt x="10" y="2"/>
                      </a:lnTo>
                      <a:lnTo>
                        <a:pt x="8" y="2"/>
                      </a:lnTo>
                      <a:lnTo>
                        <a:pt x="2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53" name="Freeform 704"/>
                <p:cNvSpPr>
                  <a:spLocks/>
                </p:cNvSpPr>
                <p:nvPr/>
              </p:nvSpPr>
              <p:spPr bwMode="auto">
                <a:xfrm>
                  <a:off x="3202" y="3814"/>
                  <a:ext cx="8" cy="23"/>
                </a:xfrm>
                <a:custGeom>
                  <a:avLst/>
                  <a:gdLst>
                    <a:gd name="T0" fmla="*/ 3 w 8"/>
                    <a:gd name="T1" fmla="*/ 0 h 23"/>
                    <a:gd name="T2" fmla="*/ 3 w 8"/>
                    <a:gd name="T3" fmla="*/ 0 h 23"/>
                    <a:gd name="T4" fmla="*/ 3 w 8"/>
                    <a:gd name="T5" fmla="*/ 2 h 23"/>
                    <a:gd name="T6" fmla="*/ 3 w 8"/>
                    <a:gd name="T7" fmla="*/ 5 h 23"/>
                    <a:gd name="T8" fmla="*/ 3 w 8"/>
                    <a:gd name="T9" fmla="*/ 8 h 23"/>
                    <a:gd name="T10" fmla="*/ 3 w 8"/>
                    <a:gd name="T11" fmla="*/ 10 h 23"/>
                    <a:gd name="T12" fmla="*/ 0 w 8"/>
                    <a:gd name="T13" fmla="*/ 15 h 23"/>
                    <a:gd name="T14" fmla="*/ 0 w 8"/>
                    <a:gd name="T15" fmla="*/ 18 h 23"/>
                    <a:gd name="T16" fmla="*/ 0 w 8"/>
                    <a:gd name="T17" fmla="*/ 21 h 23"/>
                    <a:gd name="T18" fmla="*/ 3 w 8"/>
                    <a:gd name="T19" fmla="*/ 23 h 23"/>
                    <a:gd name="T20" fmla="*/ 5 w 8"/>
                    <a:gd name="T21" fmla="*/ 21 h 23"/>
                    <a:gd name="T22" fmla="*/ 5 w 8"/>
                    <a:gd name="T23" fmla="*/ 18 h 23"/>
                    <a:gd name="T24" fmla="*/ 5 w 8"/>
                    <a:gd name="T25" fmla="*/ 18 h 23"/>
                    <a:gd name="T26" fmla="*/ 5 w 8"/>
                    <a:gd name="T27" fmla="*/ 15 h 23"/>
                    <a:gd name="T28" fmla="*/ 5 w 8"/>
                    <a:gd name="T29" fmla="*/ 13 h 23"/>
                    <a:gd name="T30" fmla="*/ 5 w 8"/>
                    <a:gd name="T31" fmla="*/ 8 h 23"/>
                    <a:gd name="T32" fmla="*/ 5 w 8"/>
                    <a:gd name="T33" fmla="*/ 5 h 23"/>
                    <a:gd name="T34" fmla="*/ 8 w 8"/>
                    <a:gd name="T35" fmla="*/ 2 h 23"/>
                    <a:gd name="T36" fmla="*/ 5 w 8"/>
                    <a:gd name="T37" fmla="*/ 0 h 23"/>
                    <a:gd name="T38" fmla="*/ 5 w 8"/>
                    <a:gd name="T39" fmla="*/ 0 h 23"/>
                    <a:gd name="T40" fmla="*/ 3 w 8"/>
                    <a:gd name="T41" fmla="*/ 0 h 2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8"/>
                    <a:gd name="T64" fmla="*/ 0 h 23"/>
                    <a:gd name="T65" fmla="*/ 8 w 8"/>
                    <a:gd name="T66" fmla="*/ 23 h 2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8" h="23">
                      <a:moveTo>
                        <a:pt x="3" y="0"/>
                      </a:moveTo>
                      <a:lnTo>
                        <a:pt x="3" y="0"/>
                      </a:lnTo>
                      <a:lnTo>
                        <a:pt x="3" y="2"/>
                      </a:lnTo>
                      <a:lnTo>
                        <a:pt x="3" y="5"/>
                      </a:lnTo>
                      <a:lnTo>
                        <a:pt x="3" y="8"/>
                      </a:lnTo>
                      <a:lnTo>
                        <a:pt x="3" y="10"/>
                      </a:lnTo>
                      <a:lnTo>
                        <a:pt x="0" y="15"/>
                      </a:lnTo>
                      <a:lnTo>
                        <a:pt x="0" y="18"/>
                      </a:lnTo>
                      <a:lnTo>
                        <a:pt x="0" y="21"/>
                      </a:lnTo>
                      <a:lnTo>
                        <a:pt x="3" y="23"/>
                      </a:lnTo>
                      <a:lnTo>
                        <a:pt x="5" y="21"/>
                      </a:lnTo>
                      <a:lnTo>
                        <a:pt x="5" y="18"/>
                      </a:lnTo>
                      <a:lnTo>
                        <a:pt x="5" y="15"/>
                      </a:lnTo>
                      <a:lnTo>
                        <a:pt x="5" y="13"/>
                      </a:lnTo>
                      <a:lnTo>
                        <a:pt x="5" y="8"/>
                      </a:lnTo>
                      <a:lnTo>
                        <a:pt x="5" y="5"/>
                      </a:lnTo>
                      <a:lnTo>
                        <a:pt x="8" y="2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54" name="Freeform 705"/>
                <p:cNvSpPr>
                  <a:spLocks/>
                </p:cNvSpPr>
                <p:nvPr/>
              </p:nvSpPr>
              <p:spPr bwMode="auto">
                <a:xfrm>
                  <a:off x="3192" y="3793"/>
                  <a:ext cx="15" cy="21"/>
                </a:xfrm>
                <a:custGeom>
                  <a:avLst/>
                  <a:gdLst>
                    <a:gd name="T0" fmla="*/ 0 w 15"/>
                    <a:gd name="T1" fmla="*/ 2 h 21"/>
                    <a:gd name="T2" fmla="*/ 0 w 15"/>
                    <a:gd name="T3" fmla="*/ 2 h 21"/>
                    <a:gd name="T4" fmla="*/ 2 w 15"/>
                    <a:gd name="T5" fmla="*/ 5 h 21"/>
                    <a:gd name="T6" fmla="*/ 5 w 15"/>
                    <a:gd name="T7" fmla="*/ 5 h 21"/>
                    <a:gd name="T8" fmla="*/ 5 w 15"/>
                    <a:gd name="T9" fmla="*/ 8 h 21"/>
                    <a:gd name="T10" fmla="*/ 8 w 15"/>
                    <a:gd name="T11" fmla="*/ 10 h 21"/>
                    <a:gd name="T12" fmla="*/ 10 w 15"/>
                    <a:gd name="T13" fmla="*/ 13 h 21"/>
                    <a:gd name="T14" fmla="*/ 10 w 15"/>
                    <a:gd name="T15" fmla="*/ 16 h 21"/>
                    <a:gd name="T16" fmla="*/ 13 w 15"/>
                    <a:gd name="T17" fmla="*/ 18 h 21"/>
                    <a:gd name="T18" fmla="*/ 13 w 15"/>
                    <a:gd name="T19" fmla="*/ 21 h 21"/>
                    <a:gd name="T20" fmla="*/ 15 w 15"/>
                    <a:gd name="T21" fmla="*/ 21 h 21"/>
                    <a:gd name="T22" fmla="*/ 15 w 15"/>
                    <a:gd name="T23" fmla="*/ 16 h 21"/>
                    <a:gd name="T24" fmla="*/ 13 w 15"/>
                    <a:gd name="T25" fmla="*/ 13 h 21"/>
                    <a:gd name="T26" fmla="*/ 13 w 15"/>
                    <a:gd name="T27" fmla="*/ 10 h 21"/>
                    <a:gd name="T28" fmla="*/ 10 w 15"/>
                    <a:gd name="T29" fmla="*/ 8 h 21"/>
                    <a:gd name="T30" fmla="*/ 8 w 15"/>
                    <a:gd name="T31" fmla="*/ 5 h 21"/>
                    <a:gd name="T32" fmla="*/ 5 w 15"/>
                    <a:gd name="T33" fmla="*/ 2 h 21"/>
                    <a:gd name="T34" fmla="*/ 2 w 15"/>
                    <a:gd name="T35" fmla="*/ 0 h 21"/>
                    <a:gd name="T36" fmla="*/ 0 w 15"/>
                    <a:gd name="T37" fmla="*/ 0 h 21"/>
                    <a:gd name="T38" fmla="*/ 0 w 15"/>
                    <a:gd name="T39" fmla="*/ 0 h 21"/>
                    <a:gd name="T40" fmla="*/ 0 w 15"/>
                    <a:gd name="T41" fmla="*/ 2 h 2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5"/>
                    <a:gd name="T64" fmla="*/ 0 h 21"/>
                    <a:gd name="T65" fmla="*/ 15 w 15"/>
                    <a:gd name="T66" fmla="*/ 21 h 2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5" h="21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2" y="5"/>
                      </a:lnTo>
                      <a:lnTo>
                        <a:pt x="5" y="5"/>
                      </a:lnTo>
                      <a:lnTo>
                        <a:pt x="5" y="8"/>
                      </a:lnTo>
                      <a:lnTo>
                        <a:pt x="8" y="10"/>
                      </a:lnTo>
                      <a:lnTo>
                        <a:pt x="10" y="13"/>
                      </a:lnTo>
                      <a:lnTo>
                        <a:pt x="10" y="16"/>
                      </a:lnTo>
                      <a:lnTo>
                        <a:pt x="13" y="18"/>
                      </a:lnTo>
                      <a:lnTo>
                        <a:pt x="13" y="21"/>
                      </a:lnTo>
                      <a:lnTo>
                        <a:pt x="15" y="21"/>
                      </a:lnTo>
                      <a:lnTo>
                        <a:pt x="15" y="16"/>
                      </a:lnTo>
                      <a:lnTo>
                        <a:pt x="13" y="13"/>
                      </a:lnTo>
                      <a:lnTo>
                        <a:pt x="13" y="10"/>
                      </a:lnTo>
                      <a:lnTo>
                        <a:pt x="10" y="8"/>
                      </a:lnTo>
                      <a:lnTo>
                        <a:pt x="8" y="5"/>
                      </a:lnTo>
                      <a:lnTo>
                        <a:pt x="5" y="2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55" name="Freeform 706"/>
                <p:cNvSpPr>
                  <a:spLocks/>
                </p:cNvSpPr>
                <p:nvPr/>
              </p:nvSpPr>
              <p:spPr bwMode="auto">
                <a:xfrm>
                  <a:off x="3152" y="3788"/>
                  <a:ext cx="40" cy="7"/>
                </a:xfrm>
                <a:custGeom>
                  <a:avLst/>
                  <a:gdLst>
                    <a:gd name="T0" fmla="*/ 3 w 40"/>
                    <a:gd name="T1" fmla="*/ 5 h 7"/>
                    <a:gd name="T2" fmla="*/ 3 w 40"/>
                    <a:gd name="T3" fmla="*/ 5 h 7"/>
                    <a:gd name="T4" fmla="*/ 8 w 40"/>
                    <a:gd name="T5" fmla="*/ 5 h 7"/>
                    <a:gd name="T6" fmla="*/ 11 w 40"/>
                    <a:gd name="T7" fmla="*/ 5 h 7"/>
                    <a:gd name="T8" fmla="*/ 16 w 40"/>
                    <a:gd name="T9" fmla="*/ 5 h 7"/>
                    <a:gd name="T10" fmla="*/ 21 w 40"/>
                    <a:gd name="T11" fmla="*/ 5 h 7"/>
                    <a:gd name="T12" fmla="*/ 27 w 40"/>
                    <a:gd name="T13" fmla="*/ 5 h 7"/>
                    <a:gd name="T14" fmla="*/ 29 w 40"/>
                    <a:gd name="T15" fmla="*/ 5 h 7"/>
                    <a:gd name="T16" fmla="*/ 34 w 40"/>
                    <a:gd name="T17" fmla="*/ 7 h 7"/>
                    <a:gd name="T18" fmla="*/ 40 w 40"/>
                    <a:gd name="T19" fmla="*/ 7 h 7"/>
                    <a:gd name="T20" fmla="*/ 40 w 40"/>
                    <a:gd name="T21" fmla="*/ 5 h 7"/>
                    <a:gd name="T22" fmla="*/ 37 w 40"/>
                    <a:gd name="T23" fmla="*/ 2 h 7"/>
                    <a:gd name="T24" fmla="*/ 32 w 40"/>
                    <a:gd name="T25" fmla="*/ 2 h 7"/>
                    <a:gd name="T26" fmla="*/ 27 w 40"/>
                    <a:gd name="T27" fmla="*/ 0 h 7"/>
                    <a:gd name="T28" fmla="*/ 21 w 40"/>
                    <a:gd name="T29" fmla="*/ 0 h 7"/>
                    <a:gd name="T30" fmla="*/ 16 w 40"/>
                    <a:gd name="T31" fmla="*/ 0 h 7"/>
                    <a:gd name="T32" fmla="*/ 11 w 40"/>
                    <a:gd name="T33" fmla="*/ 0 h 7"/>
                    <a:gd name="T34" fmla="*/ 6 w 40"/>
                    <a:gd name="T35" fmla="*/ 2 h 7"/>
                    <a:gd name="T36" fmla="*/ 0 w 40"/>
                    <a:gd name="T37" fmla="*/ 2 h 7"/>
                    <a:gd name="T38" fmla="*/ 0 w 40"/>
                    <a:gd name="T39" fmla="*/ 2 h 7"/>
                    <a:gd name="T40" fmla="*/ 3 w 40"/>
                    <a:gd name="T41" fmla="*/ 5 h 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0"/>
                    <a:gd name="T64" fmla="*/ 0 h 7"/>
                    <a:gd name="T65" fmla="*/ 40 w 40"/>
                    <a:gd name="T66" fmla="*/ 7 h 7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0" h="7">
                      <a:moveTo>
                        <a:pt x="3" y="5"/>
                      </a:moveTo>
                      <a:lnTo>
                        <a:pt x="3" y="5"/>
                      </a:lnTo>
                      <a:lnTo>
                        <a:pt x="8" y="5"/>
                      </a:lnTo>
                      <a:lnTo>
                        <a:pt x="11" y="5"/>
                      </a:lnTo>
                      <a:lnTo>
                        <a:pt x="16" y="5"/>
                      </a:lnTo>
                      <a:lnTo>
                        <a:pt x="21" y="5"/>
                      </a:lnTo>
                      <a:lnTo>
                        <a:pt x="27" y="5"/>
                      </a:lnTo>
                      <a:lnTo>
                        <a:pt x="29" y="5"/>
                      </a:lnTo>
                      <a:lnTo>
                        <a:pt x="34" y="7"/>
                      </a:lnTo>
                      <a:lnTo>
                        <a:pt x="40" y="7"/>
                      </a:lnTo>
                      <a:lnTo>
                        <a:pt x="40" y="5"/>
                      </a:lnTo>
                      <a:lnTo>
                        <a:pt x="37" y="2"/>
                      </a:lnTo>
                      <a:lnTo>
                        <a:pt x="32" y="2"/>
                      </a:lnTo>
                      <a:lnTo>
                        <a:pt x="27" y="0"/>
                      </a:lnTo>
                      <a:lnTo>
                        <a:pt x="21" y="0"/>
                      </a:lnTo>
                      <a:lnTo>
                        <a:pt x="16" y="0"/>
                      </a:lnTo>
                      <a:lnTo>
                        <a:pt x="11" y="0"/>
                      </a:lnTo>
                      <a:lnTo>
                        <a:pt x="6" y="2"/>
                      </a:lnTo>
                      <a:lnTo>
                        <a:pt x="0" y="2"/>
                      </a:lnTo>
                      <a:lnTo>
                        <a:pt x="3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56" name="Freeform 707"/>
                <p:cNvSpPr>
                  <a:spLocks/>
                </p:cNvSpPr>
                <p:nvPr/>
              </p:nvSpPr>
              <p:spPr bwMode="auto">
                <a:xfrm>
                  <a:off x="3118" y="3790"/>
                  <a:ext cx="37" cy="29"/>
                </a:xfrm>
                <a:custGeom>
                  <a:avLst/>
                  <a:gdLst>
                    <a:gd name="T0" fmla="*/ 3 w 37"/>
                    <a:gd name="T1" fmla="*/ 29 h 29"/>
                    <a:gd name="T2" fmla="*/ 8 w 37"/>
                    <a:gd name="T3" fmla="*/ 26 h 29"/>
                    <a:gd name="T4" fmla="*/ 11 w 37"/>
                    <a:gd name="T5" fmla="*/ 21 h 29"/>
                    <a:gd name="T6" fmla="*/ 16 w 37"/>
                    <a:gd name="T7" fmla="*/ 19 h 29"/>
                    <a:gd name="T8" fmla="*/ 19 w 37"/>
                    <a:gd name="T9" fmla="*/ 13 h 29"/>
                    <a:gd name="T10" fmla="*/ 24 w 37"/>
                    <a:gd name="T11" fmla="*/ 11 h 29"/>
                    <a:gd name="T12" fmla="*/ 27 w 37"/>
                    <a:gd name="T13" fmla="*/ 8 h 29"/>
                    <a:gd name="T14" fmla="*/ 32 w 37"/>
                    <a:gd name="T15" fmla="*/ 5 h 29"/>
                    <a:gd name="T16" fmla="*/ 37 w 37"/>
                    <a:gd name="T17" fmla="*/ 3 h 29"/>
                    <a:gd name="T18" fmla="*/ 34 w 37"/>
                    <a:gd name="T19" fmla="*/ 0 h 29"/>
                    <a:gd name="T20" fmla="*/ 32 w 37"/>
                    <a:gd name="T21" fmla="*/ 3 h 29"/>
                    <a:gd name="T22" fmla="*/ 27 w 37"/>
                    <a:gd name="T23" fmla="*/ 5 h 29"/>
                    <a:gd name="T24" fmla="*/ 21 w 37"/>
                    <a:gd name="T25" fmla="*/ 8 h 29"/>
                    <a:gd name="T26" fmla="*/ 16 w 37"/>
                    <a:gd name="T27" fmla="*/ 11 h 29"/>
                    <a:gd name="T28" fmla="*/ 14 w 37"/>
                    <a:gd name="T29" fmla="*/ 16 h 29"/>
                    <a:gd name="T30" fmla="*/ 8 w 37"/>
                    <a:gd name="T31" fmla="*/ 19 h 29"/>
                    <a:gd name="T32" fmla="*/ 6 w 37"/>
                    <a:gd name="T33" fmla="*/ 24 h 29"/>
                    <a:gd name="T34" fmla="*/ 0 w 37"/>
                    <a:gd name="T35" fmla="*/ 26 h 29"/>
                    <a:gd name="T36" fmla="*/ 3 w 37"/>
                    <a:gd name="T37" fmla="*/ 29 h 29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37"/>
                    <a:gd name="T58" fmla="*/ 0 h 29"/>
                    <a:gd name="T59" fmla="*/ 37 w 37"/>
                    <a:gd name="T60" fmla="*/ 29 h 29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37" h="29">
                      <a:moveTo>
                        <a:pt x="3" y="29"/>
                      </a:moveTo>
                      <a:lnTo>
                        <a:pt x="8" y="26"/>
                      </a:lnTo>
                      <a:lnTo>
                        <a:pt x="11" y="21"/>
                      </a:lnTo>
                      <a:lnTo>
                        <a:pt x="16" y="19"/>
                      </a:lnTo>
                      <a:lnTo>
                        <a:pt x="19" y="13"/>
                      </a:lnTo>
                      <a:lnTo>
                        <a:pt x="24" y="11"/>
                      </a:lnTo>
                      <a:lnTo>
                        <a:pt x="27" y="8"/>
                      </a:lnTo>
                      <a:lnTo>
                        <a:pt x="32" y="5"/>
                      </a:lnTo>
                      <a:lnTo>
                        <a:pt x="37" y="3"/>
                      </a:lnTo>
                      <a:lnTo>
                        <a:pt x="34" y="0"/>
                      </a:lnTo>
                      <a:lnTo>
                        <a:pt x="32" y="3"/>
                      </a:lnTo>
                      <a:lnTo>
                        <a:pt x="27" y="5"/>
                      </a:lnTo>
                      <a:lnTo>
                        <a:pt x="21" y="8"/>
                      </a:lnTo>
                      <a:lnTo>
                        <a:pt x="16" y="11"/>
                      </a:lnTo>
                      <a:lnTo>
                        <a:pt x="14" y="16"/>
                      </a:lnTo>
                      <a:lnTo>
                        <a:pt x="8" y="19"/>
                      </a:lnTo>
                      <a:lnTo>
                        <a:pt x="6" y="24"/>
                      </a:lnTo>
                      <a:lnTo>
                        <a:pt x="0" y="26"/>
                      </a:lnTo>
                      <a:lnTo>
                        <a:pt x="3" y="29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57" name="Freeform 708"/>
                <p:cNvSpPr>
                  <a:spLocks/>
                </p:cNvSpPr>
                <p:nvPr/>
              </p:nvSpPr>
              <p:spPr bwMode="auto">
                <a:xfrm>
                  <a:off x="2716" y="3735"/>
                  <a:ext cx="337" cy="92"/>
                </a:xfrm>
                <a:custGeom>
                  <a:avLst/>
                  <a:gdLst>
                    <a:gd name="T0" fmla="*/ 0 w 337"/>
                    <a:gd name="T1" fmla="*/ 16 h 92"/>
                    <a:gd name="T2" fmla="*/ 0 w 337"/>
                    <a:gd name="T3" fmla="*/ 42 h 92"/>
                    <a:gd name="T4" fmla="*/ 2 w 337"/>
                    <a:gd name="T5" fmla="*/ 66 h 92"/>
                    <a:gd name="T6" fmla="*/ 5 w 337"/>
                    <a:gd name="T7" fmla="*/ 76 h 92"/>
                    <a:gd name="T8" fmla="*/ 10 w 337"/>
                    <a:gd name="T9" fmla="*/ 84 h 92"/>
                    <a:gd name="T10" fmla="*/ 49 w 337"/>
                    <a:gd name="T11" fmla="*/ 87 h 92"/>
                    <a:gd name="T12" fmla="*/ 89 w 337"/>
                    <a:gd name="T13" fmla="*/ 87 h 92"/>
                    <a:gd name="T14" fmla="*/ 125 w 337"/>
                    <a:gd name="T15" fmla="*/ 87 h 92"/>
                    <a:gd name="T16" fmla="*/ 164 w 337"/>
                    <a:gd name="T17" fmla="*/ 87 h 92"/>
                    <a:gd name="T18" fmla="*/ 209 w 337"/>
                    <a:gd name="T19" fmla="*/ 89 h 92"/>
                    <a:gd name="T20" fmla="*/ 251 w 337"/>
                    <a:gd name="T21" fmla="*/ 89 h 92"/>
                    <a:gd name="T22" fmla="*/ 269 w 337"/>
                    <a:gd name="T23" fmla="*/ 92 h 92"/>
                    <a:gd name="T24" fmla="*/ 287 w 337"/>
                    <a:gd name="T25" fmla="*/ 92 h 92"/>
                    <a:gd name="T26" fmla="*/ 303 w 337"/>
                    <a:gd name="T27" fmla="*/ 89 h 92"/>
                    <a:gd name="T28" fmla="*/ 319 w 337"/>
                    <a:gd name="T29" fmla="*/ 81 h 92"/>
                    <a:gd name="T30" fmla="*/ 329 w 337"/>
                    <a:gd name="T31" fmla="*/ 66 h 92"/>
                    <a:gd name="T32" fmla="*/ 334 w 337"/>
                    <a:gd name="T33" fmla="*/ 45 h 92"/>
                    <a:gd name="T34" fmla="*/ 337 w 337"/>
                    <a:gd name="T35" fmla="*/ 26 h 92"/>
                    <a:gd name="T36" fmla="*/ 337 w 337"/>
                    <a:gd name="T37" fmla="*/ 18 h 92"/>
                    <a:gd name="T38" fmla="*/ 334 w 337"/>
                    <a:gd name="T39" fmla="*/ 13 h 92"/>
                    <a:gd name="T40" fmla="*/ 332 w 337"/>
                    <a:gd name="T41" fmla="*/ 8 h 92"/>
                    <a:gd name="T42" fmla="*/ 324 w 337"/>
                    <a:gd name="T43" fmla="*/ 5 h 92"/>
                    <a:gd name="T44" fmla="*/ 308 w 337"/>
                    <a:gd name="T45" fmla="*/ 3 h 92"/>
                    <a:gd name="T46" fmla="*/ 293 w 337"/>
                    <a:gd name="T47" fmla="*/ 0 h 92"/>
                    <a:gd name="T48" fmla="*/ 285 w 337"/>
                    <a:gd name="T49" fmla="*/ 0 h 92"/>
                    <a:gd name="T50" fmla="*/ 279 w 337"/>
                    <a:gd name="T51" fmla="*/ 0 h 92"/>
                    <a:gd name="T52" fmla="*/ 274 w 337"/>
                    <a:gd name="T53" fmla="*/ 0 h 92"/>
                    <a:gd name="T54" fmla="*/ 264 w 337"/>
                    <a:gd name="T55" fmla="*/ 0 h 92"/>
                    <a:gd name="T56" fmla="*/ 251 w 337"/>
                    <a:gd name="T57" fmla="*/ 3 h 92"/>
                    <a:gd name="T58" fmla="*/ 232 w 337"/>
                    <a:gd name="T59" fmla="*/ 3 h 92"/>
                    <a:gd name="T60" fmla="*/ 209 w 337"/>
                    <a:gd name="T61" fmla="*/ 3 h 92"/>
                    <a:gd name="T62" fmla="*/ 185 w 337"/>
                    <a:gd name="T63" fmla="*/ 5 h 92"/>
                    <a:gd name="T64" fmla="*/ 136 w 337"/>
                    <a:gd name="T65" fmla="*/ 8 h 92"/>
                    <a:gd name="T66" fmla="*/ 86 w 337"/>
                    <a:gd name="T67" fmla="*/ 11 h 92"/>
                    <a:gd name="T68" fmla="*/ 62 w 337"/>
                    <a:gd name="T69" fmla="*/ 13 h 92"/>
                    <a:gd name="T70" fmla="*/ 41 w 337"/>
                    <a:gd name="T71" fmla="*/ 13 h 92"/>
                    <a:gd name="T72" fmla="*/ 26 w 337"/>
                    <a:gd name="T73" fmla="*/ 13 h 92"/>
                    <a:gd name="T74" fmla="*/ 10 w 337"/>
                    <a:gd name="T75" fmla="*/ 16 h 92"/>
                    <a:gd name="T76" fmla="*/ 2 w 337"/>
                    <a:gd name="T77" fmla="*/ 16 h 92"/>
                    <a:gd name="T78" fmla="*/ 0 w 337"/>
                    <a:gd name="T79" fmla="*/ 16 h 92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337"/>
                    <a:gd name="T121" fmla="*/ 0 h 92"/>
                    <a:gd name="T122" fmla="*/ 337 w 337"/>
                    <a:gd name="T123" fmla="*/ 92 h 92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337" h="92">
                      <a:moveTo>
                        <a:pt x="0" y="16"/>
                      </a:moveTo>
                      <a:lnTo>
                        <a:pt x="0" y="42"/>
                      </a:lnTo>
                      <a:lnTo>
                        <a:pt x="2" y="66"/>
                      </a:lnTo>
                      <a:lnTo>
                        <a:pt x="5" y="76"/>
                      </a:lnTo>
                      <a:lnTo>
                        <a:pt x="10" y="84"/>
                      </a:lnTo>
                      <a:lnTo>
                        <a:pt x="49" y="87"/>
                      </a:lnTo>
                      <a:lnTo>
                        <a:pt x="89" y="87"/>
                      </a:lnTo>
                      <a:lnTo>
                        <a:pt x="125" y="87"/>
                      </a:lnTo>
                      <a:lnTo>
                        <a:pt x="164" y="87"/>
                      </a:lnTo>
                      <a:lnTo>
                        <a:pt x="209" y="89"/>
                      </a:lnTo>
                      <a:lnTo>
                        <a:pt x="251" y="89"/>
                      </a:lnTo>
                      <a:lnTo>
                        <a:pt x="269" y="92"/>
                      </a:lnTo>
                      <a:lnTo>
                        <a:pt x="287" y="92"/>
                      </a:lnTo>
                      <a:lnTo>
                        <a:pt x="303" y="89"/>
                      </a:lnTo>
                      <a:lnTo>
                        <a:pt x="319" y="81"/>
                      </a:lnTo>
                      <a:lnTo>
                        <a:pt x="329" y="66"/>
                      </a:lnTo>
                      <a:lnTo>
                        <a:pt x="334" y="45"/>
                      </a:lnTo>
                      <a:lnTo>
                        <a:pt x="337" y="26"/>
                      </a:lnTo>
                      <a:lnTo>
                        <a:pt x="337" y="18"/>
                      </a:lnTo>
                      <a:lnTo>
                        <a:pt x="334" y="13"/>
                      </a:lnTo>
                      <a:lnTo>
                        <a:pt x="332" y="8"/>
                      </a:lnTo>
                      <a:lnTo>
                        <a:pt x="324" y="5"/>
                      </a:lnTo>
                      <a:lnTo>
                        <a:pt x="308" y="3"/>
                      </a:lnTo>
                      <a:lnTo>
                        <a:pt x="293" y="0"/>
                      </a:lnTo>
                      <a:lnTo>
                        <a:pt x="285" y="0"/>
                      </a:lnTo>
                      <a:lnTo>
                        <a:pt x="279" y="0"/>
                      </a:lnTo>
                      <a:lnTo>
                        <a:pt x="274" y="0"/>
                      </a:lnTo>
                      <a:lnTo>
                        <a:pt x="264" y="0"/>
                      </a:lnTo>
                      <a:lnTo>
                        <a:pt x="251" y="3"/>
                      </a:lnTo>
                      <a:lnTo>
                        <a:pt x="232" y="3"/>
                      </a:lnTo>
                      <a:lnTo>
                        <a:pt x="209" y="3"/>
                      </a:lnTo>
                      <a:lnTo>
                        <a:pt x="185" y="5"/>
                      </a:lnTo>
                      <a:lnTo>
                        <a:pt x="136" y="8"/>
                      </a:lnTo>
                      <a:lnTo>
                        <a:pt x="86" y="11"/>
                      </a:lnTo>
                      <a:lnTo>
                        <a:pt x="62" y="13"/>
                      </a:lnTo>
                      <a:lnTo>
                        <a:pt x="41" y="13"/>
                      </a:lnTo>
                      <a:lnTo>
                        <a:pt x="26" y="13"/>
                      </a:lnTo>
                      <a:lnTo>
                        <a:pt x="10" y="16"/>
                      </a:lnTo>
                      <a:lnTo>
                        <a:pt x="2" y="16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solidFill>
                  <a:srgbClr val="75879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58" name="Freeform 709"/>
                <p:cNvSpPr>
                  <a:spLocks/>
                </p:cNvSpPr>
                <p:nvPr/>
              </p:nvSpPr>
              <p:spPr bwMode="auto">
                <a:xfrm>
                  <a:off x="2716" y="3751"/>
                  <a:ext cx="2" cy="52"/>
                </a:xfrm>
                <a:custGeom>
                  <a:avLst/>
                  <a:gdLst>
                    <a:gd name="T0" fmla="*/ 2 w 2"/>
                    <a:gd name="T1" fmla="*/ 50 h 52"/>
                    <a:gd name="T2" fmla="*/ 2 w 2"/>
                    <a:gd name="T3" fmla="*/ 50 h 52"/>
                    <a:gd name="T4" fmla="*/ 2 w 2"/>
                    <a:gd name="T5" fmla="*/ 44 h 52"/>
                    <a:gd name="T6" fmla="*/ 2 w 2"/>
                    <a:gd name="T7" fmla="*/ 39 h 52"/>
                    <a:gd name="T8" fmla="*/ 2 w 2"/>
                    <a:gd name="T9" fmla="*/ 31 h 52"/>
                    <a:gd name="T10" fmla="*/ 2 w 2"/>
                    <a:gd name="T11" fmla="*/ 26 h 52"/>
                    <a:gd name="T12" fmla="*/ 2 w 2"/>
                    <a:gd name="T13" fmla="*/ 21 h 52"/>
                    <a:gd name="T14" fmla="*/ 2 w 2"/>
                    <a:gd name="T15" fmla="*/ 13 h 52"/>
                    <a:gd name="T16" fmla="*/ 2 w 2"/>
                    <a:gd name="T17" fmla="*/ 8 h 52"/>
                    <a:gd name="T18" fmla="*/ 2 w 2"/>
                    <a:gd name="T19" fmla="*/ 0 h 52"/>
                    <a:gd name="T20" fmla="*/ 0 w 2"/>
                    <a:gd name="T21" fmla="*/ 0 h 52"/>
                    <a:gd name="T22" fmla="*/ 0 w 2"/>
                    <a:gd name="T23" fmla="*/ 8 h 52"/>
                    <a:gd name="T24" fmla="*/ 0 w 2"/>
                    <a:gd name="T25" fmla="*/ 13 h 52"/>
                    <a:gd name="T26" fmla="*/ 0 w 2"/>
                    <a:gd name="T27" fmla="*/ 21 h 52"/>
                    <a:gd name="T28" fmla="*/ 0 w 2"/>
                    <a:gd name="T29" fmla="*/ 26 h 52"/>
                    <a:gd name="T30" fmla="*/ 0 w 2"/>
                    <a:gd name="T31" fmla="*/ 31 h 52"/>
                    <a:gd name="T32" fmla="*/ 0 w 2"/>
                    <a:gd name="T33" fmla="*/ 39 h 52"/>
                    <a:gd name="T34" fmla="*/ 0 w 2"/>
                    <a:gd name="T35" fmla="*/ 44 h 52"/>
                    <a:gd name="T36" fmla="*/ 0 w 2"/>
                    <a:gd name="T37" fmla="*/ 52 h 52"/>
                    <a:gd name="T38" fmla="*/ 0 w 2"/>
                    <a:gd name="T39" fmla="*/ 52 h 52"/>
                    <a:gd name="T40" fmla="*/ 2 w 2"/>
                    <a:gd name="T41" fmla="*/ 50 h 5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"/>
                    <a:gd name="T64" fmla="*/ 0 h 52"/>
                    <a:gd name="T65" fmla="*/ 2 w 2"/>
                    <a:gd name="T66" fmla="*/ 52 h 5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" h="52">
                      <a:moveTo>
                        <a:pt x="2" y="50"/>
                      </a:moveTo>
                      <a:lnTo>
                        <a:pt x="2" y="50"/>
                      </a:lnTo>
                      <a:lnTo>
                        <a:pt x="2" y="44"/>
                      </a:lnTo>
                      <a:lnTo>
                        <a:pt x="2" y="39"/>
                      </a:lnTo>
                      <a:lnTo>
                        <a:pt x="2" y="31"/>
                      </a:lnTo>
                      <a:lnTo>
                        <a:pt x="2" y="26"/>
                      </a:lnTo>
                      <a:lnTo>
                        <a:pt x="2" y="21"/>
                      </a:lnTo>
                      <a:lnTo>
                        <a:pt x="2" y="13"/>
                      </a:lnTo>
                      <a:lnTo>
                        <a:pt x="2" y="8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8"/>
                      </a:lnTo>
                      <a:lnTo>
                        <a:pt x="0" y="13"/>
                      </a:lnTo>
                      <a:lnTo>
                        <a:pt x="0" y="21"/>
                      </a:lnTo>
                      <a:lnTo>
                        <a:pt x="0" y="26"/>
                      </a:lnTo>
                      <a:lnTo>
                        <a:pt x="0" y="31"/>
                      </a:lnTo>
                      <a:lnTo>
                        <a:pt x="0" y="39"/>
                      </a:lnTo>
                      <a:lnTo>
                        <a:pt x="0" y="44"/>
                      </a:lnTo>
                      <a:lnTo>
                        <a:pt x="0" y="52"/>
                      </a:lnTo>
                      <a:lnTo>
                        <a:pt x="2" y="5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59" name="Freeform 710"/>
                <p:cNvSpPr>
                  <a:spLocks/>
                </p:cNvSpPr>
                <p:nvPr/>
              </p:nvSpPr>
              <p:spPr bwMode="auto">
                <a:xfrm>
                  <a:off x="2716" y="3801"/>
                  <a:ext cx="10" cy="18"/>
                </a:xfrm>
                <a:custGeom>
                  <a:avLst/>
                  <a:gdLst>
                    <a:gd name="T0" fmla="*/ 10 w 10"/>
                    <a:gd name="T1" fmla="*/ 15 h 18"/>
                    <a:gd name="T2" fmla="*/ 10 w 10"/>
                    <a:gd name="T3" fmla="*/ 15 h 18"/>
                    <a:gd name="T4" fmla="*/ 10 w 10"/>
                    <a:gd name="T5" fmla="*/ 15 h 18"/>
                    <a:gd name="T6" fmla="*/ 7 w 10"/>
                    <a:gd name="T7" fmla="*/ 13 h 18"/>
                    <a:gd name="T8" fmla="*/ 7 w 10"/>
                    <a:gd name="T9" fmla="*/ 13 h 18"/>
                    <a:gd name="T10" fmla="*/ 5 w 10"/>
                    <a:gd name="T11" fmla="*/ 10 h 18"/>
                    <a:gd name="T12" fmla="*/ 5 w 10"/>
                    <a:gd name="T13" fmla="*/ 8 h 18"/>
                    <a:gd name="T14" fmla="*/ 5 w 10"/>
                    <a:gd name="T15" fmla="*/ 5 h 18"/>
                    <a:gd name="T16" fmla="*/ 5 w 10"/>
                    <a:gd name="T17" fmla="*/ 2 h 18"/>
                    <a:gd name="T18" fmla="*/ 2 w 10"/>
                    <a:gd name="T19" fmla="*/ 0 h 18"/>
                    <a:gd name="T20" fmla="*/ 0 w 10"/>
                    <a:gd name="T21" fmla="*/ 2 h 18"/>
                    <a:gd name="T22" fmla="*/ 0 w 10"/>
                    <a:gd name="T23" fmla="*/ 2 h 18"/>
                    <a:gd name="T24" fmla="*/ 0 w 10"/>
                    <a:gd name="T25" fmla="*/ 5 h 18"/>
                    <a:gd name="T26" fmla="*/ 2 w 10"/>
                    <a:gd name="T27" fmla="*/ 10 h 18"/>
                    <a:gd name="T28" fmla="*/ 2 w 10"/>
                    <a:gd name="T29" fmla="*/ 13 h 18"/>
                    <a:gd name="T30" fmla="*/ 5 w 10"/>
                    <a:gd name="T31" fmla="*/ 15 h 18"/>
                    <a:gd name="T32" fmla="*/ 5 w 10"/>
                    <a:gd name="T33" fmla="*/ 15 h 18"/>
                    <a:gd name="T34" fmla="*/ 7 w 10"/>
                    <a:gd name="T35" fmla="*/ 18 h 18"/>
                    <a:gd name="T36" fmla="*/ 10 w 10"/>
                    <a:gd name="T37" fmla="*/ 18 h 18"/>
                    <a:gd name="T38" fmla="*/ 10 w 10"/>
                    <a:gd name="T39" fmla="*/ 18 h 18"/>
                    <a:gd name="T40" fmla="*/ 10 w 10"/>
                    <a:gd name="T41" fmla="*/ 15 h 1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0"/>
                    <a:gd name="T64" fmla="*/ 0 h 18"/>
                    <a:gd name="T65" fmla="*/ 10 w 10"/>
                    <a:gd name="T66" fmla="*/ 18 h 1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0" h="18">
                      <a:moveTo>
                        <a:pt x="10" y="15"/>
                      </a:moveTo>
                      <a:lnTo>
                        <a:pt x="10" y="15"/>
                      </a:lnTo>
                      <a:lnTo>
                        <a:pt x="7" y="13"/>
                      </a:lnTo>
                      <a:lnTo>
                        <a:pt x="5" y="10"/>
                      </a:lnTo>
                      <a:lnTo>
                        <a:pt x="5" y="8"/>
                      </a:lnTo>
                      <a:lnTo>
                        <a:pt x="5" y="5"/>
                      </a:lnTo>
                      <a:lnTo>
                        <a:pt x="5" y="2"/>
                      </a:lnTo>
                      <a:lnTo>
                        <a:pt x="2" y="0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2" y="10"/>
                      </a:lnTo>
                      <a:lnTo>
                        <a:pt x="2" y="13"/>
                      </a:lnTo>
                      <a:lnTo>
                        <a:pt x="5" y="15"/>
                      </a:lnTo>
                      <a:lnTo>
                        <a:pt x="7" y="18"/>
                      </a:lnTo>
                      <a:lnTo>
                        <a:pt x="10" y="18"/>
                      </a:lnTo>
                      <a:lnTo>
                        <a:pt x="10" y="1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60" name="Freeform 711"/>
                <p:cNvSpPr>
                  <a:spLocks/>
                </p:cNvSpPr>
                <p:nvPr/>
              </p:nvSpPr>
              <p:spPr bwMode="auto">
                <a:xfrm>
                  <a:off x="2726" y="3816"/>
                  <a:ext cx="154" cy="8"/>
                </a:xfrm>
                <a:custGeom>
                  <a:avLst/>
                  <a:gdLst>
                    <a:gd name="T0" fmla="*/ 154 w 154"/>
                    <a:gd name="T1" fmla="*/ 3 h 8"/>
                    <a:gd name="T2" fmla="*/ 154 w 154"/>
                    <a:gd name="T3" fmla="*/ 3 h 8"/>
                    <a:gd name="T4" fmla="*/ 133 w 154"/>
                    <a:gd name="T5" fmla="*/ 3 h 8"/>
                    <a:gd name="T6" fmla="*/ 115 w 154"/>
                    <a:gd name="T7" fmla="*/ 3 h 8"/>
                    <a:gd name="T8" fmla="*/ 97 w 154"/>
                    <a:gd name="T9" fmla="*/ 3 h 8"/>
                    <a:gd name="T10" fmla="*/ 79 w 154"/>
                    <a:gd name="T11" fmla="*/ 3 h 8"/>
                    <a:gd name="T12" fmla="*/ 58 w 154"/>
                    <a:gd name="T13" fmla="*/ 3 h 8"/>
                    <a:gd name="T14" fmla="*/ 39 w 154"/>
                    <a:gd name="T15" fmla="*/ 3 h 8"/>
                    <a:gd name="T16" fmla="*/ 21 w 154"/>
                    <a:gd name="T17" fmla="*/ 3 h 8"/>
                    <a:gd name="T18" fmla="*/ 0 w 154"/>
                    <a:gd name="T19" fmla="*/ 0 h 8"/>
                    <a:gd name="T20" fmla="*/ 0 w 154"/>
                    <a:gd name="T21" fmla="*/ 3 h 8"/>
                    <a:gd name="T22" fmla="*/ 21 w 154"/>
                    <a:gd name="T23" fmla="*/ 6 h 8"/>
                    <a:gd name="T24" fmla="*/ 39 w 154"/>
                    <a:gd name="T25" fmla="*/ 6 h 8"/>
                    <a:gd name="T26" fmla="*/ 58 w 154"/>
                    <a:gd name="T27" fmla="*/ 8 h 8"/>
                    <a:gd name="T28" fmla="*/ 79 w 154"/>
                    <a:gd name="T29" fmla="*/ 8 h 8"/>
                    <a:gd name="T30" fmla="*/ 97 w 154"/>
                    <a:gd name="T31" fmla="*/ 8 h 8"/>
                    <a:gd name="T32" fmla="*/ 115 w 154"/>
                    <a:gd name="T33" fmla="*/ 8 h 8"/>
                    <a:gd name="T34" fmla="*/ 133 w 154"/>
                    <a:gd name="T35" fmla="*/ 6 h 8"/>
                    <a:gd name="T36" fmla="*/ 154 w 154"/>
                    <a:gd name="T37" fmla="*/ 6 h 8"/>
                    <a:gd name="T38" fmla="*/ 154 w 154"/>
                    <a:gd name="T39" fmla="*/ 6 h 8"/>
                    <a:gd name="T40" fmla="*/ 154 w 154"/>
                    <a:gd name="T41" fmla="*/ 3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54"/>
                    <a:gd name="T64" fmla="*/ 0 h 8"/>
                    <a:gd name="T65" fmla="*/ 154 w 154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54" h="8">
                      <a:moveTo>
                        <a:pt x="154" y="3"/>
                      </a:moveTo>
                      <a:lnTo>
                        <a:pt x="154" y="3"/>
                      </a:lnTo>
                      <a:lnTo>
                        <a:pt x="133" y="3"/>
                      </a:lnTo>
                      <a:lnTo>
                        <a:pt x="115" y="3"/>
                      </a:lnTo>
                      <a:lnTo>
                        <a:pt x="97" y="3"/>
                      </a:lnTo>
                      <a:lnTo>
                        <a:pt x="79" y="3"/>
                      </a:lnTo>
                      <a:lnTo>
                        <a:pt x="58" y="3"/>
                      </a:lnTo>
                      <a:lnTo>
                        <a:pt x="39" y="3"/>
                      </a:lnTo>
                      <a:lnTo>
                        <a:pt x="21" y="3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21" y="6"/>
                      </a:lnTo>
                      <a:lnTo>
                        <a:pt x="39" y="6"/>
                      </a:lnTo>
                      <a:lnTo>
                        <a:pt x="58" y="8"/>
                      </a:lnTo>
                      <a:lnTo>
                        <a:pt x="79" y="8"/>
                      </a:lnTo>
                      <a:lnTo>
                        <a:pt x="97" y="8"/>
                      </a:lnTo>
                      <a:lnTo>
                        <a:pt x="115" y="8"/>
                      </a:lnTo>
                      <a:lnTo>
                        <a:pt x="133" y="6"/>
                      </a:lnTo>
                      <a:lnTo>
                        <a:pt x="154" y="6"/>
                      </a:lnTo>
                      <a:lnTo>
                        <a:pt x="154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61" name="Freeform 712"/>
                <p:cNvSpPr>
                  <a:spLocks/>
                </p:cNvSpPr>
                <p:nvPr/>
              </p:nvSpPr>
              <p:spPr bwMode="auto">
                <a:xfrm>
                  <a:off x="2880" y="3819"/>
                  <a:ext cx="87" cy="8"/>
                </a:xfrm>
                <a:custGeom>
                  <a:avLst/>
                  <a:gdLst>
                    <a:gd name="T0" fmla="*/ 87 w 87"/>
                    <a:gd name="T1" fmla="*/ 5 h 8"/>
                    <a:gd name="T2" fmla="*/ 87 w 87"/>
                    <a:gd name="T3" fmla="*/ 5 h 8"/>
                    <a:gd name="T4" fmla="*/ 74 w 87"/>
                    <a:gd name="T5" fmla="*/ 5 h 8"/>
                    <a:gd name="T6" fmla="*/ 63 w 87"/>
                    <a:gd name="T7" fmla="*/ 3 h 8"/>
                    <a:gd name="T8" fmla="*/ 53 w 87"/>
                    <a:gd name="T9" fmla="*/ 3 h 8"/>
                    <a:gd name="T10" fmla="*/ 42 w 87"/>
                    <a:gd name="T11" fmla="*/ 3 h 8"/>
                    <a:gd name="T12" fmla="*/ 32 w 87"/>
                    <a:gd name="T13" fmla="*/ 3 h 8"/>
                    <a:gd name="T14" fmla="*/ 21 w 87"/>
                    <a:gd name="T15" fmla="*/ 0 h 8"/>
                    <a:gd name="T16" fmla="*/ 11 w 87"/>
                    <a:gd name="T17" fmla="*/ 0 h 8"/>
                    <a:gd name="T18" fmla="*/ 0 w 87"/>
                    <a:gd name="T19" fmla="*/ 0 h 8"/>
                    <a:gd name="T20" fmla="*/ 0 w 87"/>
                    <a:gd name="T21" fmla="*/ 3 h 8"/>
                    <a:gd name="T22" fmla="*/ 11 w 87"/>
                    <a:gd name="T23" fmla="*/ 5 h 8"/>
                    <a:gd name="T24" fmla="*/ 21 w 87"/>
                    <a:gd name="T25" fmla="*/ 5 h 8"/>
                    <a:gd name="T26" fmla="*/ 32 w 87"/>
                    <a:gd name="T27" fmla="*/ 5 h 8"/>
                    <a:gd name="T28" fmla="*/ 42 w 87"/>
                    <a:gd name="T29" fmla="*/ 5 h 8"/>
                    <a:gd name="T30" fmla="*/ 53 w 87"/>
                    <a:gd name="T31" fmla="*/ 8 h 8"/>
                    <a:gd name="T32" fmla="*/ 63 w 87"/>
                    <a:gd name="T33" fmla="*/ 8 h 8"/>
                    <a:gd name="T34" fmla="*/ 74 w 87"/>
                    <a:gd name="T35" fmla="*/ 8 h 8"/>
                    <a:gd name="T36" fmla="*/ 87 w 87"/>
                    <a:gd name="T37" fmla="*/ 8 h 8"/>
                    <a:gd name="T38" fmla="*/ 87 w 87"/>
                    <a:gd name="T39" fmla="*/ 8 h 8"/>
                    <a:gd name="T40" fmla="*/ 87 w 87"/>
                    <a:gd name="T41" fmla="*/ 5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87"/>
                    <a:gd name="T64" fmla="*/ 0 h 8"/>
                    <a:gd name="T65" fmla="*/ 87 w 87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87" h="8">
                      <a:moveTo>
                        <a:pt x="87" y="5"/>
                      </a:moveTo>
                      <a:lnTo>
                        <a:pt x="87" y="5"/>
                      </a:lnTo>
                      <a:lnTo>
                        <a:pt x="74" y="5"/>
                      </a:lnTo>
                      <a:lnTo>
                        <a:pt x="63" y="3"/>
                      </a:lnTo>
                      <a:lnTo>
                        <a:pt x="53" y="3"/>
                      </a:lnTo>
                      <a:lnTo>
                        <a:pt x="42" y="3"/>
                      </a:lnTo>
                      <a:lnTo>
                        <a:pt x="32" y="3"/>
                      </a:lnTo>
                      <a:lnTo>
                        <a:pt x="21" y="0"/>
                      </a:lnTo>
                      <a:lnTo>
                        <a:pt x="11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11" y="5"/>
                      </a:lnTo>
                      <a:lnTo>
                        <a:pt x="21" y="5"/>
                      </a:lnTo>
                      <a:lnTo>
                        <a:pt x="32" y="5"/>
                      </a:lnTo>
                      <a:lnTo>
                        <a:pt x="42" y="5"/>
                      </a:lnTo>
                      <a:lnTo>
                        <a:pt x="53" y="8"/>
                      </a:lnTo>
                      <a:lnTo>
                        <a:pt x="63" y="8"/>
                      </a:lnTo>
                      <a:lnTo>
                        <a:pt x="74" y="8"/>
                      </a:lnTo>
                      <a:lnTo>
                        <a:pt x="87" y="8"/>
                      </a:lnTo>
                      <a:lnTo>
                        <a:pt x="87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62" name="Freeform 713"/>
                <p:cNvSpPr>
                  <a:spLocks/>
                </p:cNvSpPr>
                <p:nvPr/>
              </p:nvSpPr>
              <p:spPr bwMode="auto">
                <a:xfrm>
                  <a:off x="2967" y="3814"/>
                  <a:ext cx="70" cy="15"/>
                </a:xfrm>
                <a:custGeom>
                  <a:avLst/>
                  <a:gdLst>
                    <a:gd name="T0" fmla="*/ 68 w 70"/>
                    <a:gd name="T1" fmla="*/ 0 h 15"/>
                    <a:gd name="T2" fmla="*/ 68 w 70"/>
                    <a:gd name="T3" fmla="*/ 0 h 15"/>
                    <a:gd name="T4" fmla="*/ 60 w 70"/>
                    <a:gd name="T5" fmla="*/ 5 h 15"/>
                    <a:gd name="T6" fmla="*/ 52 w 70"/>
                    <a:gd name="T7" fmla="*/ 8 h 15"/>
                    <a:gd name="T8" fmla="*/ 44 w 70"/>
                    <a:gd name="T9" fmla="*/ 10 h 15"/>
                    <a:gd name="T10" fmla="*/ 36 w 70"/>
                    <a:gd name="T11" fmla="*/ 10 h 15"/>
                    <a:gd name="T12" fmla="*/ 26 w 70"/>
                    <a:gd name="T13" fmla="*/ 10 h 15"/>
                    <a:gd name="T14" fmla="*/ 18 w 70"/>
                    <a:gd name="T15" fmla="*/ 10 h 15"/>
                    <a:gd name="T16" fmla="*/ 8 w 70"/>
                    <a:gd name="T17" fmla="*/ 10 h 15"/>
                    <a:gd name="T18" fmla="*/ 0 w 70"/>
                    <a:gd name="T19" fmla="*/ 10 h 15"/>
                    <a:gd name="T20" fmla="*/ 0 w 70"/>
                    <a:gd name="T21" fmla="*/ 13 h 15"/>
                    <a:gd name="T22" fmla="*/ 8 w 70"/>
                    <a:gd name="T23" fmla="*/ 13 h 15"/>
                    <a:gd name="T24" fmla="*/ 18 w 70"/>
                    <a:gd name="T25" fmla="*/ 13 h 15"/>
                    <a:gd name="T26" fmla="*/ 26 w 70"/>
                    <a:gd name="T27" fmla="*/ 15 h 15"/>
                    <a:gd name="T28" fmla="*/ 36 w 70"/>
                    <a:gd name="T29" fmla="*/ 15 h 15"/>
                    <a:gd name="T30" fmla="*/ 44 w 70"/>
                    <a:gd name="T31" fmla="*/ 13 h 15"/>
                    <a:gd name="T32" fmla="*/ 52 w 70"/>
                    <a:gd name="T33" fmla="*/ 13 h 15"/>
                    <a:gd name="T34" fmla="*/ 60 w 70"/>
                    <a:gd name="T35" fmla="*/ 8 h 15"/>
                    <a:gd name="T36" fmla="*/ 70 w 70"/>
                    <a:gd name="T37" fmla="*/ 2 h 15"/>
                    <a:gd name="T38" fmla="*/ 70 w 70"/>
                    <a:gd name="T39" fmla="*/ 2 h 15"/>
                    <a:gd name="T40" fmla="*/ 68 w 70"/>
                    <a:gd name="T41" fmla="*/ 0 h 1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0"/>
                    <a:gd name="T64" fmla="*/ 0 h 15"/>
                    <a:gd name="T65" fmla="*/ 70 w 70"/>
                    <a:gd name="T66" fmla="*/ 15 h 1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0" h="15">
                      <a:moveTo>
                        <a:pt x="68" y="0"/>
                      </a:moveTo>
                      <a:lnTo>
                        <a:pt x="68" y="0"/>
                      </a:lnTo>
                      <a:lnTo>
                        <a:pt x="60" y="5"/>
                      </a:lnTo>
                      <a:lnTo>
                        <a:pt x="52" y="8"/>
                      </a:lnTo>
                      <a:lnTo>
                        <a:pt x="44" y="10"/>
                      </a:lnTo>
                      <a:lnTo>
                        <a:pt x="36" y="10"/>
                      </a:lnTo>
                      <a:lnTo>
                        <a:pt x="26" y="10"/>
                      </a:lnTo>
                      <a:lnTo>
                        <a:pt x="18" y="10"/>
                      </a:lnTo>
                      <a:lnTo>
                        <a:pt x="8" y="10"/>
                      </a:lnTo>
                      <a:lnTo>
                        <a:pt x="0" y="10"/>
                      </a:lnTo>
                      <a:lnTo>
                        <a:pt x="0" y="13"/>
                      </a:lnTo>
                      <a:lnTo>
                        <a:pt x="8" y="13"/>
                      </a:lnTo>
                      <a:lnTo>
                        <a:pt x="18" y="13"/>
                      </a:lnTo>
                      <a:lnTo>
                        <a:pt x="26" y="15"/>
                      </a:lnTo>
                      <a:lnTo>
                        <a:pt x="36" y="15"/>
                      </a:lnTo>
                      <a:lnTo>
                        <a:pt x="44" y="13"/>
                      </a:lnTo>
                      <a:lnTo>
                        <a:pt x="52" y="13"/>
                      </a:lnTo>
                      <a:lnTo>
                        <a:pt x="60" y="8"/>
                      </a:lnTo>
                      <a:lnTo>
                        <a:pt x="70" y="2"/>
                      </a:lnTo>
                      <a:lnTo>
                        <a:pt x="68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63" name="Freeform 714"/>
                <p:cNvSpPr>
                  <a:spLocks/>
                </p:cNvSpPr>
                <p:nvPr/>
              </p:nvSpPr>
              <p:spPr bwMode="auto">
                <a:xfrm>
                  <a:off x="3035" y="3746"/>
                  <a:ext cx="21" cy="70"/>
                </a:xfrm>
                <a:custGeom>
                  <a:avLst/>
                  <a:gdLst>
                    <a:gd name="T0" fmla="*/ 13 w 21"/>
                    <a:gd name="T1" fmla="*/ 2 h 70"/>
                    <a:gd name="T2" fmla="*/ 13 w 21"/>
                    <a:gd name="T3" fmla="*/ 2 h 70"/>
                    <a:gd name="T4" fmla="*/ 15 w 21"/>
                    <a:gd name="T5" fmla="*/ 7 h 70"/>
                    <a:gd name="T6" fmla="*/ 15 w 21"/>
                    <a:gd name="T7" fmla="*/ 15 h 70"/>
                    <a:gd name="T8" fmla="*/ 15 w 21"/>
                    <a:gd name="T9" fmla="*/ 23 h 70"/>
                    <a:gd name="T10" fmla="*/ 15 w 21"/>
                    <a:gd name="T11" fmla="*/ 34 h 70"/>
                    <a:gd name="T12" fmla="*/ 13 w 21"/>
                    <a:gd name="T13" fmla="*/ 44 h 70"/>
                    <a:gd name="T14" fmla="*/ 10 w 21"/>
                    <a:gd name="T15" fmla="*/ 55 h 70"/>
                    <a:gd name="T16" fmla="*/ 5 w 21"/>
                    <a:gd name="T17" fmla="*/ 63 h 70"/>
                    <a:gd name="T18" fmla="*/ 0 w 21"/>
                    <a:gd name="T19" fmla="*/ 68 h 70"/>
                    <a:gd name="T20" fmla="*/ 2 w 21"/>
                    <a:gd name="T21" fmla="*/ 70 h 70"/>
                    <a:gd name="T22" fmla="*/ 8 w 21"/>
                    <a:gd name="T23" fmla="*/ 63 h 70"/>
                    <a:gd name="T24" fmla="*/ 13 w 21"/>
                    <a:gd name="T25" fmla="*/ 55 h 70"/>
                    <a:gd name="T26" fmla="*/ 15 w 21"/>
                    <a:gd name="T27" fmla="*/ 44 h 70"/>
                    <a:gd name="T28" fmla="*/ 18 w 21"/>
                    <a:gd name="T29" fmla="*/ 34 h 70"/>
                    <a:gd name="T30" fmla="*/ 21 w 21"/>
                    <a:gd name="T31" fmla="*/ 23 h 70"/>
                    <a:gd name="T32" fmla="*/ 21 w 21"/>
                    <a:gd name="T33" fmla="*/ 15 h 70"/>
                    <a:gd name="T34" fmla="*/ 18 w 21"/>
                    <a:gd name="T35" fmla="*/ 7 h 70"/>
                    <a:gd name="T36" fmla="*/ 18 w 21"/>
                    <a:gd name="T37" fmla="*/ 0 h 70"/>
                    <a:gd name="T38" fmla="*/ 18 w 21"/>
                    <a:gd name="T39" fmla="*/ 0 h 70"/>
                    <a:gd name="T40" fmla="*/ 13 w 21"/>
                    <a:gd name="T41" fmla="*/ 2 h 7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70"/>
                    <a:gd name="T65" fmla="*/ 21 w 21"/>
                    <a:gd name="T66" fmla="*/ 70 h 7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70">
                      <a:moveTo>
                        <a:pt x="13" y="2"/>
                      </a:moveTo>
                      <a:lnTo>
                        <a:pt x="13" y="2"/>
                      </a:lnTo>
                      <a:lnTo>
                        <a:pt x="15" y="7"/>
                      </a:lnTo>
                      <a:lnTo>
                        <a:pt x="15" y="15"/>
                      </a:lnTo>
                      <a:lnTo>
                        <a:pt x="15" y="23"/>
                      </a:lnTo>
                      <a:lnTo>
                        <a:pt x="15" y="34"/>
                      </a:lnTo>
                      <a:lnTo>
                        <a:pt x="13" y="44"/>
                      </a:lnTo>
                      <a:lnTo>
                        <a:pt x="10" y="55"/>
                      </a:lnTo>
                      <a:lnTo>
                        <a:pt x="5" y="63"/>
                      </a:lnTo>
                      <a:lnTo>
                        <a:pt x="0" y="68"/>
                      </a:lnTo>
                      <a:lnTo>
                        <a:pt x="2" y="70"/>
                      </a:lnTo>
                      <a:lnTo>
                        <a:pt x="8" y="63"/>
                      </a:lnTo>
                      <a:lnTo>
                        <a:pt x="13" y="55"/>
                      </a:lnTo>
                      <a:lnTo>
                        <a:pt x="15" y="44"/>
                      </a:lnTo>
                      <a:lnTo>
                        <a:pt x="18" y="34"/>
                      </a:lnTo>
                      <a:lnTo>
                        <a:pt x="21" y="23"/>
                      </a:lnTo>
                      <a:lnTo>
                        <a:pt x="21" y="15"/>
                      </a:lnTo>
                      <a:lnTo>
                        <a:pt x="18" y="7"/>
                      </a:lnTo>
                      <a:lnTo>
                        <a:pt x="18" y="0"/>
                      </a:lnTo>
                      <a:lnTo>
                        <a:pt x="13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64" name="Freeform 715"/>
                <p:cNvSpPr>
                  <a:spLocks/>
                </p:cNvSpPr>
                <p:nvPr/>
              </p:nvSpPr>
              <p:spPr bwMode="auto">
                <a:xfrm>
                  <a:off x="2995" y="3735"/>
                  <a:ext cx="58" cy="13"/>
                </a:xfrm>
                <a:custGeom>
                  <a:avLst/>
                  <a:gdLst>
                    <a:gd name="T0" fmla="*/ 0 w 58"/>
                    <a:gd name="T1" fmla="*/ 3 h 13"/>
                    <a:gd name="T2" fmla="*/ 0 w 58"/>
                    <a:gd name="T3" fmla="*/ 3 h 13"/>
                    <a:gd name="T4" fmla="*/ 6 w 58"/>
                    <a:gd name="T5" fmla="*/ 3 h 13"/>
                    <a:gd name="T6" fmla="*/ 14 w 58"/>
                    <a:gd name="T7" fmla="*/ 3 h 13"/>
                    <a:gd name="T8" fmla="*/ 21 w 58"/>
                    <a:gd name="T9" fmla="*/ 3 h 13"/>
                    <a:gd name="T10" fmla="*/ 29 w 58"/>
                    <a:gd name="T11" fmla="*/ 5 h 13"/>
                    <a:gd name="T12" fmla="*/ 37 w 58"/>
                    <a:gd name="T13" fmla="*/ 5 h 13"/>
                    <a:gd name="T14" fmla="*/ 45 w 58"/>
                    <a:gd name="T15" fmla="*/ 8 h 13"/>
                    <a:gd name="T16" fmla="*/ 50 w 58"/>
                    <a:gd name="T17" fmla="*/ 11 h 13"/>
                    <a:gd name="T18" fmla="*/ 53 w 58"/>
                    <a:gd name="T19" fmla="*/ 13 h 13"/>
                    <a:gd name="T20" fmla="*/ 58 w 58"/>
                    <a:gd name="T21" fmla="*/ 11 h 13"/>
                    <a:gd name="T22" fmla="*/ 53 w 58"/>
                    <a:gd name="T23" fmla="*/ 8 h 13"/>
                    <a:gd name="T24" fmla="*/ 48 w 58"/>
                    <a:gd name="T25" fmla="*/ 5 h 13"/>
                    <a:gd name="T26" fmla="*/ 40 w 58"/>
                    <a:gd name="T27" fmla="*/ 3 h 13"/>
                    <a:gd name="T28" fmla="*/ 29 w 58"/>
                    <a:gd name="T29" fmla="*/ 0 h 13"/>
                    <a:gd name="T30" fmla="*/ 21 w 58"/>
                    <a:gd name="T31" fmla="*/ 0 h 13"/>
                    <a:gd name="T32" fmla="*/ 14 w 58"/>
                    <a:gd name="T33" fmla="*/ 0 h 13"/>
                    <a:gd name="T34" fmla="*/ 6 w 58"/>
                    <a:gd name="T35" fmla="*/ 0 h 13"/>
                    <a:gd name="T36" fmla="*/ 0 w 58"/>
                    <a:gd name="T37" fmla="*/ 0 h 13"/>
                    <a:gd name="T38" fmla="*/ 0 w 58"/>
                    <a:gd name="T39" fmla="*/ 0 h 13"/>
                    <a:gd name="T40" fmla="*/ 0 w 58"/>
                    <a:gd name="T41" fmla="*/ 3 h 1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8"/>
                    <a:gd name="T64" fmla="*/ 0 h 13"/>
                    <a:gd name="T65" fmla="*/ 58 w 58"/>
                    <a:gd name="T66" fmla="*/ 13 h 1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8" h="13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6" y="3"/>
                      </a:lnTo>
                      <a:lnTo>
                        <a:pt x="14" y="3"/>
                      </a:lnTo>
                      <a:lnTo>
                        <a:pt x="21" y="3"/>
                      </a:lnTo>
                      <a:lnTo>
                        <a:pt x="29" y="5"/>
                      </a:lnTo>
                      <a:lnTo>
                        <a:pt x="37" y="5"/>
                      </a:lnTo>
                      <a:lnTo>
                        <a:pt x="45" y="8"/>
                      </a:lnTo>
                      <a:lnTo>
                        <a:pt x="50" y="11"/>
                      </a:lnTo>
                      <a:lnTo>
                        <a:pt x="53" y="13"/>
                      </a:lnTo>
                      <a:lnTo>
                        <a:pt x="58" y="11"/>
                      </a:lnTo>
                      <a:lnTo>
                        <a:pt x="53" y="8"/>
                      </a:lnTo>
                      <a:lnTo>
                        <a:pt x="48" y="5"/>
                      </a:lnTo>
                      <a:lnTo>
                        <a:pt x="40" y="3"/>
                      </a:lnTo>
                      <a:lnTo>
                        <a:pt x="29" y="0"/>
                      </a:lnTo>
                      <a:lnTo>
                        <a:pt x="21" y="0"/>
                      </a:lnTo>
                      <a:lnTo>
                        <a:pt x="14" y="0"/>
                      </a:lnTo>
                      <a:lnTo>
                        <a:pt x="6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65" name="Freeform 716"/>
                <p:cNvSpPr>
                  <a:spLocks/>
                </p:cNvSpPr>
                <p:nvPr/>
              </p:nvSpPr>
              <p:spPr bwMode="auto">
                <a:xfrm>
                  <a:off x="2716" y="3735"/>
                  <a:ext cx="279" cy="18"/>
                </a:xfrm>
                <a:custGeom>
                  <a:avLst/>
                  <a:gdLst>
                    <a:gd name="T0" fmla="*/ 2 w 279"/>
                    <a:gd name="T1" fmla="*/ 16 h 18"/>
                    <a:gd name="T2" fmla="*/ 0 w 279"/>
                    <a:gd name="T3" fmla="*/ 18 h 18"/>
                    <a:gd name="T4" fmla="*/ 13 w 279"/>
                    <a:gd name="T5" fmla="*/ 18 h 18"/>
                    <a:gd name="T6" fmla="*/ 41 w 279"/>
                    <a:gd name="T7" fmla="*/ 16 h 18"/>
                    <a:gd name="T8" fmla="*/ 86 w 279"/>
                    <a:gd name="T9" fmla="*/ 13 h 18"/>
                    <a:gd name="T10" fmla="*/ 136 w 279"/>
                    <a:gd name="T11" fmla="*/ 11 h 18"/>
                    <a:gd name="T12" fmla="*/ 188 w 279"/>
                    <a:gd name="T13" fmla="*/ 8 h 18"/>
                    <a:gd name="T14" fmla="*/ 232 w 279"/>
                    <a:gd name="T15" fmla="*/ 5 h 18"/>
                    <a:gd name="T16" fmla="*/ 266 w 279"/>
                    <a:gd name="T17" fmla="*/ 3 h 18"/>
                    <a:gd name="T18" fmla="*/ 279 w 279"/>
                    <a:gd name="T19" fmla="*/ 3 h 18"/>
                    <a:gd name="T20" fmla="*/ 279 w 279"/>
                    <a:gd name="T21" fmla="*/ 0 h 18"/>
                    <a:gd name="T22" fmla="*/ 266 w 279"/>
                    <a:gd name="T23" fmla="*/ 0 h 18"/>
                    <a:gd name="T24" fmla="*/ 232 w 279"/>
                    <a:gd name="T25" fmla="*/ 3 h 18"/>
                    <a:gd name="T26" fmla="*/ 188 w 279"/>
                    <a:gd name="T27" fmla="*/ 5 h 18"/>
                    <a:gd name="T28" fmla="*/ 136 w 279"/>
                    <a:gd name="T29" fmla="*/ 8 h 18"/>
                    <a:gd name="T30" fmla="*/ 86 w 279"/>
                    <a:gd name="T31" fmla="*/ 11 h 18"/>
                    <a:gd name="T32" fmla="*/ 41 w 279"/>
                    <a:gd name="T33" fmla="*/ 13 h 18"/>
                    <a:gd name="T34" fmla="*/ 13 w 279"/>
                    <a:gd name="T35" fmla="*/ 16 h 18"/>
                    <a:gd name="T36" fmla="*/ 0 w 279"/>
                    <a:gd name="T37" fmla="*/ 16 h 18"/>
                    <a:gd name="T38" fmla="*/ 0 w 279"/>
                    <a:gd name="T39" fmla="*/ 16 h 18"/>
                    <a:gd name="T40" fmla="*/ 2 w 279"/>
                    <a:gd name="T41" fmla="*/ 16 h 1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79"/>
                    <a:gd name="T64" fmla="*/ 0 h 18"/>
                    <a:gd name="T65" fmla="*/ 279 w 279"/>
                    <a:gd name="T66" fmla="*/ 18 h 1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79" h="18">
                      <a:moveTo>
                        <a:pt x="2" y="16"/>
                      </a:moveTo>
                      <a:lnTo>
                        <a:pt x="0" y="18"/>
                      </a:lnTo>
                      <a:lnTo>
                        <a:pt x="13" y="18"/>
                      </a:lnTo>
                      <a:lnTo>
                        <a:pt x="41" y="16"/>
                      </a:lnTo>
                      <a:lnTo>
                        <a:pt x="86" y="13"/>
                      </a:lnTo>
                      <a:lnTo>
                        <a:pt x="136" y="11"/>
                      </a:lnTo>
                      <a:lnTo>
                        <a:pt x="188" y="8"/>
                      </a:lnTo>
                      <a:lnTo>
                        <a:pt x="232" y="5"/>
                      </a:lnTo>
                      <a:lnTo>
                        <a:pt x="266" y="3"/>
                      </a:lnTo>
                      <a:lnTo>
                        <a:pt x="279" y="3"/>
                      </a:lnTo>
                      <a:lnTo>
                        <a:pt x="279" y="0"/>
                      </a:lnTo>
                      <a:lnTo>
                        <a:pt x="266" y="0"/>
                      </a:lnTo>
                      <a:lnTo>
                        <a:pt x="232" y="3"/>
                      </a:lnTo>
                      <a:lnTo>
                        <a:pt x="188" y="5"/>
                      </a:lnTo>
                      <a:lnTo>
                        <a:pt x="136" y="8"/>
                      </a:lnTo>
                      <a:lnTo>
                        <a:pt x="86" y="11"/>
                      </a:lnTo>
                      <a:lnTo>
                        <a:pt x="41" y="13"/>
                      </a:lnTo>
                      <a:lnTo>
                        <a:pt x="13" y="16"/>
                      </a:lnTo>
                      <a:lnTo>
                        <a:pt x="0" y="16"/>
                      </a:lnTo>
                      <a:lnTo>
                        <a:pt x="2" y="16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66" name="Freeform 717"/>
                <p:cNvSpPr>
                  <a:spLocks/>
                </p:cNvSpPr>
                <p:nvPr/>
              </p:nvSpPr>
              <p:spPr bwMode="auto">
                <a:xfrm>
                  <a:off x="2682" y="3840"/>
                  <a:ext cx="374" cy="89"/>
                </a:xfrm>
                <a:custGeom>
                  <a:avLst/>
                  <a:gdLst>
                    <a:gd name="T0" fmla="*/ 65 w 374"/>
                    <a:gd name="T1" fmla="*/ 10 h 89"/>
                    <a:gd name="T2" fmla="*/ 49 w 374"/>
                    <a:gd name="T3" fmla="*/ 16 h 89"/>
                    <a:gd name="T4" fmla="*/ 34 w 374"/>
                    <a:gd name="T5" fmla="*/ 29 h 89"/>
                    <a:gd name="T6" fmla="*/ 18 w 374"/>
                    <a:gd name="T7" fmla="*/ 42 h 89"/>
                    <a:gd name="T8" fmla="*/ 5 w 374"/>
                    <a:gd name="T9" fmla="*/ 52 h 89"/>
                    <a:gd name="T10" fmla="*/ 2 w 374"/>
                    <a:gd name="T11" fmla="*/ 55 h 89"/>
                    <a:gd name="T12" fmla="*/ 0 w 374"/>
                    <a:gd name="T13" fmla="*/ 60 h 89"/>
                    <a:gd name="T14" fmla="*/ 2 w 374"/>
                    <a:gd name="T15" fmla="*/ 65 h 89"/>
                    <a:gd name="T16" fmla="*/ 10 w 374"/>
                    <a:gd name="T17" fmla="*/ 71 h 89"/>
                    <a:gd name="T18" fmla="*/ 23 w 374"/>
                    <a:gd name="T19" fmla="*/ 76 h 89"/>
                    <a:gd name="T20" fmla="*/ 47 w 374"/>
                    <a:gd name="T21" fmla="*/ 81 h 89"/>
                    <a:gd name="T22" fmla="*/ 73 w 374"/>
                    <a:gd name="T23" fmla="*/ 84 h 89"/>
                    <a:gd name="T24" fmla="*/ 104 w 374"/>
                    <a:gd name="T25" fmla="*/ 84 h 89"/>
                    <a:gd name="T26" fmla="*/ 138 w 374"/>
                    <a:gd name="T27" fmla="*/ 86 h 89"/>
                    <a:gd name="T28" fmla="*/ 175 w 374"/>
                    <a:gd name="T29" fmla="*/ 86 h 89"/>
                    <a:gd name="T30" fmla="*/ 209 w 374"/>
                    <a:gd name="T31" fmla="*/ 89 h 89"/>
                    <a:gd name="T32" fmla="*/ 243 w 374"/>
                    <a:gd name="T33" fmla="*/ 89 h 89"/>
                    <a:gd name="T34" fmla="*/ 274 w 374"/>
                    <a:gd name="T35" fmla="*/ 89 h 89"/>
                    <a:gd name="T36" fmla="*/ 308 w 374"/>
                    <a:gd name="T37" fmla="*/ 86 h 89"/>
                    <a:gd name="T38" fmla="*/ 337 w 374"/>
                    <a:gd name="T39" fmla="*/ 84 h 89"/>
                    <a:gd name="T40" fmla="*/ 366 w 374"/>
                    <a:gd name="T41" fmla="*/ 73 h 89"/>
                    <a:gd name="T42" fmla="*/ 371 w 374"/>
                    <a:gd name="T43" fmla="*/ 71 h 89"/>
                    <a:gd name="T44" fmla="*/ 374 w 374"/>
                    <a:gd name="T45" fmla="*/ 65 h 89"/>
                    <a:gd name="T46" fmla="*/ 374 w 374"/>
                    <a:gd name="T47" fmla="*/ 55 h 89"/>
                    <a:gd name="T48" fmla="*/ 371 w 374"/>
                    <a:gd name="T49" fmla="*/ 42 h 89"/>
                    <a:gd name="T50" fmla="*/ 366 w 374"/>
                    <a:gd name="T51" fmla="*/ 29 h 89"/>
                    <a:gd name="T52" fmla="*/ 363 w 374"/>
                    <a:gd name="T53" fmla="*/ 21 h 89"/>
                    <a:gd name="T54" fmla="*/ 358 w 374"/>
                    <a:gd name="T55" fmla="*/ 13 h 89"/>
                    <a:gd name="T56" fmla="*/ 350 w 374"/>
                    <a:gd name="T57" fmla="*/ 8 h 89"/>
                    <a:gd name="T58" fmla="*/ 340 w 374"/>
                    <a:gd name="T59" fmla="*/ 5 h 89"/>
                    <a:gd name="T60" fmla="*/ 272 w 374"/>
                    <a:gd name="T61" fmla="*/ 0 h 89"/>
                    <a:gd name="T62" fmla="*/ 204 w 374"/>
                    <a:gd name="T63" fmla="*/ 0 h 89"/>
                    <a:gd name="T64" fmla="*/ 133 w 374"/>
                    <a:gd name="T65" fmla="*/ 3 h 89"/>
                    <a:gd name="T66" fmla="*/ 65 w 374"/>
                    <a:gd name="T67" fmla="*/ 10 h 89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374"/>
                    <a:gd name="T103" fmla="*/ 0 h 89"/>
                    <a:gd name="T104" fmla="*/ 374 w 374"/>
                    <a:gd name="T105" fmla="*/ 89 h 89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374" h="89">
                      <a:moveTo>
                        <a:pt x="65" y="10"/>
                      </a:moveTo>
                      <a:lnTo>
                        <a:pt x="49" y="16"/>
                      </a:lnTo>
                      <a:lnTo>
                        <a:pt x="34" y="29"/>
                      </a:lnTo>
                      <a:lnTo>
                        <a:pt x="18" y="42"/>
                      </a:lnTo>
                      <a:lnTo>
                        <a:pt x="5" y="52"/>
                      </a:lnTo>
                      <a:lnTo>
                        <a:pt x="2" y="55"/>
                      </a:lnTo>
                      <a:lnTo>
                        <a:pt x="0" y="60"/>
                      </a:lnTo>
                      <a:lnTo>
                        <a:pt x="2" y="65"/>
                      </a:lnTo>
                      <a:lnTo>
                        <a:pt x="10" y="71"/>
                      </a:lnTo>
                      <a:lnTo>
                        <a:pt x="23" y="76"/>
                      </a:lnTo>
                      <a:lnTo>
                        <a:pt x="47" y="81"/>
                      </a:lnTo>
                      <a:lnTo>
                        <a:pt x="73" y="84"/>
                      </a:lnTo>
                      <a:lnTo>
                        <a:pt x="104" y="84"/>
                      </a:lnTo>
                      <a:lnTo>
                        <a:pt x="138" y="86"/>
                      </a:lnTo>
                      <a:lnTo>
                        <a:pt x="175" y="86"/>
                      </a:lnTo>
                      <a:lnTo>
                        <a:pt x="209" y="89"/>
                      </a:lnTo>
                      <a:lnTo>
                        <a:pt x="243" y="89"/>
                      </a:lnTo>
                      <a:lnTo>
                        <a:pt x="274" y="89"/>
                      </a:lnTo>
                      <a:lnTo>
                        <a:pt x="308" y="86"/>
                      </a:lnTo>
                      <a:lnTo>
                        <a:pt x="337" y="84"/>
                      </a:lnTo>
                      <a:lnTo>
                        <a:pt x="366" y="73"/>
                      </a:lnTo>
                      <a:lnTo>
                        <a:pt x="371" y="71"/>
                      </a:lnTo>
                      <a:lnTo>
                        <a:pt x="374" y="65"/>
                      </a:lnTo>
                      <a:lnTo>
                        <a:pt x="374" y="55"/>
                      </a:lnTo>
                      <a:lnTo>
                        <a:pt x="371" y="42"/>
                      </a:lnTo>
                      <a:lnTo>
                        <a:pt x="366" y="29"/>
                      </a:lnTo>
                      <a:lnTo>
                        <a:pt x="363" y="21"/>
                      </a:lnTo>
                      <a:lnTo>
                        <a:pt x="358" y="13"/>
                      </a:lnTo>
                      <a:lnTo>
                        <a:pt x="350" y="8"/>
                      </a:lnTo>
                      <a:lnTo>
                        <a:pt x="340" y="5"/>
                      </a:lnTo>
                      <a:lnTo>
                        <a:pt x="272" y="0"/>
                      </a:lnTo>
                      <a:lnTo>
                        <a:pt x="204" y="0"/>
                      </a:lnTo>
                      <a:lnTo>
                        <a:pt x="133" y="3"/>
                      </a:lnTo>
                      <a:lnTo>
                        <a:pt x="65" y="10"/>
                      </a:lnTo>
                      <a:close/>
                    </a:path>
                  </a:pathLst>
                </a:custGeom>
                <a:solidFill>
                  <a:srgbClr val="504A5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67" name="Freeform 718"/>
                <p:cNvSpPr>
                  <a:spLocks/>
                </p:cNvSpPr>
                <p:nvPr/>
              </p:nvSpPr>
              <p:spPr bwMode="auto">
                <a:xfrm>
                  <a:off x="2687" y="3843"/>
                  <a:ext cx="369" cy="70"/>
                </a:xfrm>
                <a:custGeom>
                  <a:avLst/>
                  <a:gdLst>
                    <a:gd name="T0" fmla="*/ 60 w 369"/>
                    <a:gd name="T1" fmla="*/ 5 h 70"/>
                    <a:gd name="T2" fmla="*/ 47 w 369"/>
                    <a:gd name="T3" fmla="*/ 10 h 70"/>
                    <a:gd name="T4" fmla="*/ 34 w 369"/>
                    <a:gd name="T5" fmla="*/ 15 h 70"/>
                    <a:gd name="T6" fmla="*/ 16 w 369"/>
                    <a:gd name="T7" fmla="*/ 34 h 70"/>
                    <a:gd name="T8" fmla="*/ 8 w 369"/>
                    <a:gd name="T9" fmla="*/ 41 h 70"/>
                    <a:gd name="T10" fmla="*/ 0 w 369"/>
                    <a:gd name="T11" fmla="*/ 47 h 70"/>
                    <a:gd name="T12" fmla="*/ 0 w 369"/>
                    <a:gd name="T13" fmla="*/ 55 h 70"/>
                    <a:gd name="T14" fmla="*/ 0 w 369"/>
                    <a:gd name="T15" fmla="*/ 55 h 70"/>
                    <a:gd name="T16" fmla="*/ 5 w 369"/>
                    <a:gd name="T17" fmla="*/ 57 h 70"/>
                    <a:gd name="T18" fmla="*/ 65 w 369"/>
                    <a:gd name="T19" fmla="*/ 62 h 70"/>
                    <a:gd name="T20" fmla="*/ 120 w 369"/>
                    <a:gd name="T21" fmla="*/ 68 h 70"/>
                    <a:gd name="T22" fmla="*/ 178 w 369"/>
                    <a:gd name="T23" fmla="*/ 70 h 70"/>
                    <a:gd name="T24" fmla="*/ 238 w 369"/>
                    <a:gd name="T25" fmla="*/ 70 h 70"/>
                    <a:gd name="T26" fmla="*/ 303 w 369"/>
                    <a:gd name="T27" fmla="*/ 68 h 70"/>
                    <a:gd name="T28" fmla="*/ 332 w 369"/>
                    <a:gd name="T29" fmla="*/ 65 h 70"/>
                    <a:gd name="T30" fmla="*/ 361 w 369"/>
                    <a:gd name="T31" fmla="*/ 57 h 70"/>
                    <a:gd name="T32" fmla="*/ 366 w 369"/>
                    <a:gd name="T33" fmla="*/ 55 h 70"/>
                    <a:gd name="T34" fmla="*/ 369 w 369"/>
                    <a:gd name="T35" fmla="*/ 52 h 70"/>
                    <a:gd name="T36" fmla="*/ 366 w 369"/>
                    <a:gd name="T37" fmla="*/ 41 h 70"/>
                    <a:gd name="T38" fmla="*/ 361 w 369"/>
                    <a:gd name="T39" fmla="*/ 31 h 70"/>
                    <a:gd name="T40" fmla="*/ 356 w 369"/>
                    <a:gd name="T41" fmla="*/ 21 h 70"/>
                    <a:gd name="T42" fmla="*/ 350 w 369"/>
                    <a:gd name="T43" fmla="*/ 7 h 70"/>
                    <a:gd name="T44" fmla="*/ 345 w 369"/>
                    <a:gd name="T45" fmla="*/ 5 h 70"/>
                    <a:gd name="T46" fmla="*/ 335 w 369"/>
                    <a:gd name="T47" fmla="*/ 2 h 70"/>
                    <a:gd name="T48" fmla="*/ 199 w 369"/>
                    <a:gd name="T49" fmla="*/ 0 h 70"/>
                    <a:gd name="T50" fmla="*/ 128 w 369"/>
                    <a:gd name="T51" fmla="*/ 0 h 70"/>
                    <a:gd name="T52" fmla="*/ 60 w 369"/>
                    <a:gd name="T53" fmla="*/ 5 h 7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69"/>
                    <a:gd name="T82" fmla="*/ 0 h 70"/>
                    <a:gd name="T83" fmla="*/ 369 w 369"/>
                    <a:gd name="T84" fmla="*/ 70 h 7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69" h="70">
                      <a:moveTo>
                        <a:pt x="60" y="5"/>
                      </a:moveTo>
                      <a:lnTo>
                        <a:pt x="47" y="10"/>
                      </a:lnTo>
                      <a:lnTo>
                        <a:pt x="34" y="15"/>
                      </a:lnTo>
                      <a:lnTo>
                        <a:pt x="16" y="34"/>
                      </a:lnTo>
                      <a:lnTo>
                        <a:pt x="8" y="41"/>
                      </a:lnTo>
                      <a:lnTo>
                        <a:pt x="0" y="47"/>
                      </a:lnTo>
                      <a:lnTo>
                        <a:pt x="0" y="55"/>
                      </a:lnTo>
                      <a:lnTo>
                        <a:pt x="5" y="57"/>
                      </a:lnTo>
                      <a:lnTo>
                        <a:pt x="65" y="62"/>
                      </a:lnTo>
                      <a:lnTo>
                        <a:pt x="120" y="68"/>
                      </a:lnTo>
                      <a:lnTo>
                        <a:pt x="178" y="70"/>
                      </a:lnTo>
                      <a:lnTo>
                        <a:pt x="238" y="70"/>
                      </a:lnTo>
                      <a:lnTo>
                        <a:pt x="303" y="68"/>
                      </a:lnTo>
                      <a:lnTo>
                        <a:pt x="332" y="65"/>
                      </a:lnTo>
                      <a:lnTo>
                        <a:pt x="361" y="57"/>
                      </a:lnTo>
                      <a:lnTo>
                        <a:pt x="366" y="55"/>
                      </a:lnTo>
                      <a:lnTo>
                        <a:pt x="369" y="52"/>
                      </a:lnTo>
                      <a:lnTo>
                        <a:pt x="366" y="41"/>
                      </a:lnTo>
                      <a:lnTo>
                        <a:pt x="361" y="31"/>
                      </a:lnTo>
                      <a:lnTo>
                        <a:pt x="356" y="21"/>
                      </a:lnTo>
                      <a:lnTo>
                        <a:pt x="350" y="7"/>
                      </a:lnTo>
                      <a:lnTo>
                        <a:pt x="345" y="5"/>
                      </a:lnTo>
                      <a:lnTo>
                        <a:pt x="335" y="2"/>
                      </a:lnTo>
                      <a:lnTo>
                        <a:pt x="199" y="0"/>
                      </a:lnTo>
                      <a:lnTo>
                        <a:pt x="128" y="0"/>
                      </a:lnTo>
                      <a:lnTo>
                        <a:pt x="60" y="5"/>
                      </a:lnTo>
                      <a:close/>
                    </a:path>
                  </a:pathLst>
                </a:custGeom>
                <a:solidFill>
                  <a:srgbClr val="BCB1D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68" name="Freeform 719"/>
                <p:cNvSpPr>
                  <a:spLocks/>
                </p:cNvSpPr>
                <p:nvPr/>
              </p:nvSpPr>
              <p:spPr bwMode="auto">
                <a:xfrm>
                  <a:off x="2744" y="3853"/>
                  <a:ext cx="8" cy="8"/>
                </a:xfrm>
                <a:custGeom>
                  <a:avLst/>
                  <a:gdLst>
                    <a:gd name="T0" fmla="*/ 3 w 8"/>
                    <a:gd name="T1" fmla="*/ 3 h 8"/>
                    <a:gd name="T2" fmla="*/ 3 w 8"/>
                    <a:gd name="T3" fmla="*/ 3 h 8"/>
                    <a:gd name="T4" fmla="*/ 0 w 8"/>
                    <a:gd name="T5" fmla="*/ 5 h 8"/>
                    <a:gd name="T6" fmla="*/ 0 w 8"/>
                    <a:gd name="T7" fmla="*/ 5 h 8"/>
                    <a:gd name="T8" fmla="*/ 3 w 8"/>
                    <a:gd name="T9" fmla="*/ 8 h 8"/>
                    <a:gd name="T10" fmla="*/ 6 w 8"/>
                    <a:gd name="T11" fmla="*/ 8 h 8"/>
                    <a:gd name="T12" fmla="*/ 8 w 8"/>
                    <a:gd name="T13" fmla="*/ 8 h 8"/>
                    <a:gd name="T14" fmla="*/ 8 w 8"/>
                    <a:gd name="T15" fmla="*/ 5 h 8"/>
                    <a:gd name="T16" fmla="*/ 8 w 8"/>
                    <a:gd name="T17" fmla="*/ 5 h 8"/>
                    <a:gd name="T18" fmla="*/ 8 w 8"/>
                    <a:gd name="T19" fmla="*/ 3 h 8"/>
                    <a:gd name="T20" fmla="*/ 8 w 8"/>
                    <a:gd name="T21" fmla="*/ 3 h 8"/>
                    <a:gd name="T22" fmla="*/ 8 w 8"/>
                    <a:gd name="T23" fmla="*/ 0 h 8"/>
                    <a:gd name="T24" fmla="*/ 6 w 8"/>
                    <a:gd name="T25" fmla="*/ 0 h 8"/>
                    <a:gd name="T26" fmla="*/ 3 w 8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3" y="3"/>
                      </a:moveTo>
                      <a:lnTo>
                        <a:pt x="3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6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69" name="Freeform 720"/>
                <p:cNvSpPr>
                  <a:spLocks/>
                </p:cNvSpPr>
                <p:nvPr/>
              </p:nvSpPr>
              <p:spPr bwMode="auto">
                <a:xfrm>
                  <a:off x="2734" y="3861"/>
                  <a:ext cx="10" cy="8"/>
                </a:xfrm>
                <a:custGeom>
                  <a:avLst/>
                  <a:gdLst>
                    <a:gd name="T0" fmla="*/ 3 w 10"/>
                    <a:gd name="T1" fmla="*/ 0 h 8"/>
                    <a:gd name="T2" fmla="*/ 3 w 10"/>
                    <a:gd name="T3" fmla="*/ 3 h 8"/>
                    <a:gd name="T4" fmla="*/ 3 w 10"/>
                    <a:gd name="T5" fmla="*/ 3 h 8"/>
                    <a:gd name="T6" fmla="*/ 0 w 10"/>
                    <a:gd name="T7" fmla="*/ 5 h 8"/>
                    <a:gd name="T8" fmla="*/ 0 w 10"/>
                    <a:gd name="T9" fmla="*/ 5 h 8"/>
                    <a:gd name="T10" fmla="*/ 3 w 10"/>
                    <a:gd name="T11" fmla="*/ 8 h 8"/>
                    <a:gd name="T12" fmla="*/ 5 w 10"/>
                    <a:gd name="T13" fmla="*/ 8 h 8"/>
                    <a:gd name="T14" fmla="*/ 8 w 10"/>
                    <a:gd name="T15" fmla="*/ 8 h 8"/>
                    <a:gd name="T16" fmla="*/ 8 w 10"/>
                    <a:gd name="T17" fmla="*/ 5 h 8"/>
                    <a:gd name="T18" fmla="*/ 8 w 10"/>
                    <a:gd name="T19" fmla="*/ 5 h 8"/>
                    <a:gd name="T20" fmla="*/ 10 w 10"/>
                    <a:gd name="T21" fmla="*/ 3 h 8"/>
                    <a:gd name="T22" fmla="*/ 10 w 10"/>
                    <a:gd name="T23" fmla="*/ 3 h 8"/>
                    <a:gd name="T24" fmla="*/ 10 w 10"/>
                    <a:gd name="T25" fmla="*/ 0 h 8"/>
                    <a:gd name="T26" fmla="*/ 3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70" name="Freeform 721"/>
                <p:cNvSpPr>
                  <a:spLocks/>
                </p:cNvSpPr>
                <p:nvPr/>
              </p:nvSpPr>
              <p:spPr bwMode="auto">
                <a:xfrm>
                  <a:off x="2723" y="3869"/>
                  <a:ext cx="11" cy="8"/>
                </a:xfrm>
                <a:custGeom>
                  <a:avLst/>
                  <a:gdLst>
                    <a:gd name="T0" fmla="*/ 3 w 11"/>
                    <a:gd name="T1" fmla="*/ 2 h 8"/>
                    <a:gd name="T2" fmla="*/ 3 w 11"/>
                    <a:gd name="T3" fmla="*/ 2 h 8"/>
                    <a:gd name="T4" fmla="*/ 0 w 11"/>
                    <a:gd name="T5" fmla="*/ 5 h 8"/>
                    <a:gd name="T6" fmla="*/ 0 w 11"/>
                    <a:gd name="T7" fmla="*/ 5 h 8"/>
                    <a:gd name="T8" fmla="*/ 0 w 11"/>
                    <a:gd name="T9" fmla="*/ 8 h 8"/>
                    <a:gd name="T10" fmla="*/ 3 w 11"/>
                    <a:gd name="T11" fmla="*/ 8 h 8"/>
                    <a:gd name="T12" fmla="*/ 6 w 11"/>
                    <a:gd name="T13" fmla="*/ 8 h 8"/>
                    <a:gd name="T14" fmla="*/ 8 w 11"/>
                    <a:gd name="T15" fmla="*/ 8 h 8"/>
                    <a:gd name="T16" fmla="*/ 8 w 11"/>
                    <a:gd name="T17" fmla="*/ 8 h 8"/>
                    <a:gd name="T18" fmla="*/ 8 w 11"/>
                    <a:gd name="T19" fmla="*/ 5 h 8"/>
                    <a:gd name="T20" fmla="*/ 11 w 11"/>
                    <a:gd name="T21" fmla="*/ 2 h 8"/>
                    <a:gd name="T22" fmla="*/ 11 w 11"/>
                    <a:gd name="T23" fmla="*/ 2 h 8"/>
                    <a:gd name="T24" fmla="*/ 8 w 11"/>
                    <a:gd name="T25" fmla="*/ 0 h 8"/>
                    <a:gd name="T26" fmla="*/ 3 w 11"/>
                    <a:gd name="T27" fmla="*/ 2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3" y="2"/>
                      </a:moveTo>
                      <a:lnTo>
                        <a:pt x="3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11" y="2"/>
                      </a:lnTo>
                      <a:lnTo>
                        <a:pt x="8" y="0"/>
                      </a:lnTo>
                      <a:lnTo>
                        <a:pt x="3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71" name="Freeform 722"/>
                <p:cNvSpPr>
                  <a:spLocks/>
                </p:cNvSpPr>
                <p:nvPr/>
              </p:nvSpPr>
              <p:spPr bwMode="auto">
                <a:xfrm>
                  <a:off x="2710" y="3879"/>
                  <a:ext cx="11" cy="8"/>
                </a:xfrm>
                <a:custGeom>
                  <a:avLst/>
                  <a:gdLst>
                    <a:gd name="T0" fmla="*/ 6 w 11"/>
                    <a:gd name="T1" fmla="*/ 0 h 8"/>
                    <a:gd name="T2" fmla="*/ 6 w 11"/>
                    <a:gd name="T3" fmla="*/ 3 h 8"/>
                    <a:gd name="T4" fmla="*/ 3 w 11"/>
                    <a:gd name="T5" fmla="*/ 3 h 8"/>
                    <a:gd name="T6" fmla="*/ 3 w 11"/>
                    <a:gd name="T7" fmla="*/ 5 h 8"/>
                    <a:gd name="T8" fmla="*/ 0 w 11"/>
                    <a:gd name="T9" fmla="*/ 5 h 8"/>
                    <a:gd name="T10" fmla="*/ 3 w 11"/>
                    <a:gd name="T11" fmla="*/ 8 h 8"/>
                    <a:gd name="T12" fmla="*/ 6 w 11"/>
                    <a:gd name="T13" fmla="*/ 8 h 8"/>
                    <a:gd name="T14" fmla="*/ 8 w 11"/>
                    <a:gd name="T15" fmla="*/ 8 h 8"/>
                    <a:gd name="T16" fmla="*/ 11 w 11"/>
                    <a:gd name="T17" fmla="*/ 5 h 8"/>
                    <a:gd name="T18" fmla="*/ 11 w 11"/>
                    <a:gd name="T19" fmla="*/ 5 h 8"/>
                    <a:gd name="T20" fmla="*/ 11 w 11"/>
                    <a:gd name="T21" fmla="*/ 3 h 8"/>
                    <a:gd name="T22" fmla="*/ 11 w 11"/>
                    <a:gd name="T23" fmla="*/ 0 h 8"/>
                    <a:gd name="T24" fmla="*/ 11 w 11"/>
                    <a:gd name="T25" fmla="*/ 0 h 8"/>
                    <a:gd name="T26" fmla="*/ 8 w 11"/>
                    <a:gd name="T27" fmla="*/ 0 h 8"/>
                    <a:gd name="T28" fmla="*/ 6 w 11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8"/>
                    <a:gd name="T47" fmla="*/ 11 w 11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8">
                      <a:moveTo>
                        <a:pt x="6" y="0"/>
                      </a:moveTo>
                      <a:lnTo>
                        <a:pt x="6" y="3"/>
                      </a:lnTo>
                      <a:lnTo>
                        <a:pt x="3" y="3"/>
                      </a:ln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72" name="Freeform 723"/>
                <p:cNvSpPr>
                  <a:spLocks/>
                </p:cNvSpPr>
                <p:nvPr/>
              </p:nvSpPr>
              <p:spPr bwMode="auto">
                <a:xfrm>
                  <a:off x="2700" y="3887"/>
                  <a:ext cx="10" cy="11"/>
                </a:xfrm>
                <a:custGeom>
                  <a:avLst/>
                  <a:gdLst>
                    <a:gd name="T0" fmla="*/ 3 w 10"/>
                    <a:gd name="T1" fmla="*/ 3 h 11"/>
                    <a:gd name="T2" fmla="*/ 3 w 10"/>
                    <a:gd name="T3" fmla="*/ 5 h 11"/>
                    <a:gd name="T4" fmla="*/ 0 w 10"/>
                    <a:gd name="T5" fmla="*/ 5 h 11"/>
                    <a:gd name="T6" fmla="*/ 0 w 10"/>
                    <a:gd name="T7" fmla="*/ 8 h 11"/>
                    <a:gd name="T8" fmla="*/ 0 w 10"/>
                    <a:gd name="T9" fmla="*/ 8 h 11"/>
                    <a:gd name="T10" fmla="*/ 3 w 10"/>
                    <a:gd name="T11" fmla="*/ 11 h 11"/>
                    <a:gd name="T12" fmla="*/ 3 w 10"/>
                    <a:gd name="T13" fmla="*/ 11 h 11"/>
                    <a:gd name="T14" fmla="*/ 5 w 10"/>
                    <a:gd name="T15" fmla="*/ 11 h 11"/>
                    <a:gd name="T16" fmla="*/ 8 w 10"/>
                    <a:gd name="T17" fmla="*/ 8 h 11"/>
                    <a:gd name="T18" fmla="*/ 8 w 10"/>
                    <a:gd name="T19" fmla="*/ 8 h 11"/>
                    <a:gd name="T20" fmla="*/ 10 w 10"/>
                    <a:gd name="T21" fmla="*/ 5 h 11"/>
                    <a:gd name="T22" fmla="*/ 10 w 10"/>
                    <a:gd name="T23" fmla="*/ 3 h 11"/>
                    <a:gd name="T24" fmla="*/ 10 w 10"/>
                    <a:gd name="T25" fmla="*/ 3 h 11"/>
                    <a:gd name="T26" fmla="*/ 8 w 10"/>
                    <a:gd name="T27" fmla="*/ 0 h 11"/>
                    <a:gd name="T28" fmla="*/ 3 w 10"/>
                    <a:gd name="T29" fmla="*/ 3 h 1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11"/>
                    <a:gd name="T47" fmla="*/ 10 w 10"/>
                    <a:gd name="T48" fmla="*/ 11 h 1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11">
                      <a:moveTo>
                        <a:pt x="3" y="3"/>
                      </a:move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3" y="11"/>
                      </a:lnTo>
                      <a:lnTo>
                        <a:pt x="5" y="11"/>
                      </a:lnTo>
                      <a:lnTo>
                        <a:pt x="8" y="8"/>
                      </a:lnTo>
                      <a:lnTo>
                        <a:pt x="10" y="5"/>
                      </a:lnTo>
                      <a:lnTo>
                        <a:pt x="10" y="3"/>
                      </a:lnTo>
                      <a:lnTo>
                        <a:pt x="8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73" name="Freeform 724"/>
                <p:cNvSpPr>
                  <a:spLocks/>
                </p:cNvSpPr>
                <p:nvPr/>
              </p:nvSpPr>
              <p:spPr bwMode="auto">
                <a:xfrm>
                  <a:off x="2757" y="3853"/>
                  <a:ext cx="8" cy="8"/>
                </a:xfrm>
                <a:custGeom>
                  <a:avLst/>
                  <a:gdLst>
                    <a:gd name="T0" fmla="*/ 3 w 8"/>
                    <a:gd name="T1" fmla="*/ 3 h 8"/>
                    <a:gd name="T2" fmla="*/ 0 w 8"/>
                    <a:gd name="T3" fmla="*/ 3 h 8"/>
                    <a:gd name="T4" fmla="*/ 0 w 8"/>
                    <a:gd name="T5" fmla="*/ 3 h 8"/>
                    <a:gd name="T6" fmla="*/ 0 w 8"/>
                    <a:gd name="T7" fmla="*/ 5 h 8"/>
                    <a:gd name="T8" fmla="*/ 0 w 8"/>
                    <a:gd name="T9" fmla="*/ 5 h 8"/>
                    <a:gd name="T10" fmla="*/ 3 w 8"/>
                    <a:gd name="T11" fmla="*/ 8 h 8"/>
                    <a:gd name="T12" fmla="*/ 3 w 8"/>
                    <a:gd name="T13" fmla="*/ 8 h 8"/>
                    <a:gd name="T14" fmla="*/ 6 w 8"/>
                    <a:gd name="T15" fmla="*/ 8 h 8"/>
                    <a:gd name="T16" fmla="*/ 8 w 8"/>
                    <a:gd name="T17" fmla="*/ 5 h 8"/>
                    <a:gd name="T18" fmla="*/ 8 w 8"/>
                    <a:gd name="T19" fmla="*/ 5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6 w 8"/>
                    <a:gd name="T27" fmla="*/ 0 h 8"/>
                    <a:gd name="T28" fmla="*/ 3 w 8"/>
                    <a:gd name="T29" fmla="*/ 3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3" y="3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6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74" name="Freeform 725"/>
                <p:cNvSpPr>
                  <a:spLocks/>
                </p:cNvSpPr>
                <p:nvPr/>
              </p:nvSpPr>
              <p:spPr bwMode="auto">
                <a:xfrm>
                  <a:off x="2747" y="3861"/>
                  <a:ext cx="8" cy="8"/>
                </a:xfrm>
                <a:custGeom>
                  <a:avLst/>
                  <a:gdLst>
                    <a:gd name="T0" fmla="*/ 3 w 8"/>
                    <a:gd name="T1" fmla="*/ 0 h 8"/>
                    <a:gd name="T2" fmla="*/ 3 w 8"/>
                    <a:gd name="T3" fmla="*/ 3 h 8"/>
                    <a:gd name="T4" fmla="*/ 0 w 8"/>
                    <a:gd name="T5" fmla="*/ 3 h 8"/>
                    <a:gd name="T6" fmla="*/ 0 w 8"/>
                    <a:gd name="T7" fmla="*/ 5 h 8"/>
                    <a:gd name="T8" fmla="*/ 0 w 8"/>
                    <a:gd name="T9" fmla="*/ 5 h 8"/>
                    <a:gd name="T10" fmla="*/ 3 w 8"/>
                    <a:gd name="T11" fmla="*/ 8 h 8"/>
                    <a:gd name="T12" fmla="*/ 5 w 8"/>
                    <a:gd name="T13" fmla="*/ 8 h 8"/>
                    <a:gd name="T14" fmla="*/ 5 w 8"/>
                    <a:gd name="T15" fmla="*/ 8 h 8"/>
                    <a:gd name="T16" fmla="*/ 8 w 8"/>
                    <a:gd name="T17" fmla="*/ 5 h 8"/>
                    <a:gd name="T18" fmla="*/ 8 w 8"/>
                    <a:gd name="T19" fmla="*/ 5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5 w 8"/>
                    <a:gd name="T27" fmla="*/ 0 h 8"/>
                    <a:gd name="T28" fmla="*/ 3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75" name="Freeform 726"/>
                <p:cNvSpPr>
                  <a:spLocks/>
                </p:cNvSpPr>
                <p:nvPr/>
              </p:nvSpPr>
              <p:spPr bwMode="auto">
                <a:xfrm>
                  <a:off x="2737" y="3869"/>
                  <a:ext cx="7" cy="8"/>
                </a:xfrm>
                <a:custGeom>
                  <a:avLst/>
                  <a:gdLst>
                    <a:gd name="T0" fmla="*/ 2 w 7"/>
                    <a:gd name="T1" fmla="*/ 2 h 8"/>
                    <a:gd name="T2" fmla="*/ 2 w 7"/>
                    <a:gd name="T3" fmla="*/ 2 h 8"/>
                    <a:gd name="T4" fmla="*/ 0 w 7"/>
                    <a:gd name="T5" fmla="*/ 5 h 8"/>
                    <a:gd name="T6" fmla="*/ 0 w 7"/>
                    <a:gd name="T7" fmla="*/ 5 h 8"/>
                    <a:gd name="T8" fmla="*/ 0 w 7"/>
                    <a:gd name="T9" fmla="*/ 8 h 8"/>
                    <a:gd name="T10" fmla="*/ 2 w 7"/>
                    <a:gd name="T11" fmla="*/ 8 h 8"/>
                    <a:gd name="T12" fmla="*/ 5 w 7"/>
                    <a:gd name="T13" fmla="*/ 8 h 8"/>
                    <a:gd name="T14" fmla="*/ 5 w 7"/>
                    <a:gd name="T15" fmla="*/ 8 h 8"/>
                    <a:gd name="T16" fmla="*/ 7 w 7"/>
                    <a:gd name="T17" fmla="*/ 8 h 8"/>
                    <a:gd name="T18" fmla="*/ 7 w 7"/>
                    <a:gd name="T19" fmla="*/ 5 h 8"/>
                    <a:gd name="T20" fmla="*/ 7 w 7"/>
                    <a:gd name="T21" fmla="*/ 2 h 8"/>
                    <a:gd name="T22" fmla="*/ 7 w 7"/>
                    <a:gd name="T23" fmla="*/ 2 h 8"/>
                    <a:gd name="T24" fmla="*/ 7 w 7"/>
                    <a:gd name="T25" fmla="*/ 2 h 8"/>
                    <a:gd name="T26" fmla="*/ 5 w 7"/>
                    <a:gd name="T27" fmla="*/ 0 h 8"/>
                    <a:gd name="T28" fmla="*/ 2 w 7"/>
                    <a:gd name="T29" fmla="*/ 2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7"/>
                    <a:gd name="T46" fmla="*/ 0 h 8"/>
                    <a:gd name="T47" fmla="*/ 7 w 7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7" h="8">
                      <a:moveTo>
                        <a:pt x="2" y="2"/>
                      </a:moveTo>
                      <a:lnTo>
                        <a:pt x="2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7" y="5"/>
                      </a:lnTo>
                      <a:lnTo>
                        <a:pt x="7" y="2"/>
                      </a:lnTo>
                      <a:lnTo>
                        <a:pt x="5" y="0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76" name="Freeform 727"/>
                <p:cNvSpPr>
                  <a:spLocks/>
                </p:cNvSpPr>
                <p:nvPr/>
              </p:nvSpPr>
              <p:spPr bwMode="auto">
                <a:xfrm>
                  <a:off x="2723" y="3879"/>
                  <a:ext cx="11" cy="8"/>
                </a:xfrm>
                <a:custGeom>
                  <a:avLst/>
                  <a:gdLst>
                    <a:gd name="T0" fmla="*/ 6 w 11"/>
                    <a:gd name="T1" fmla="*/ 0 h 8"/>
                    <a:gd name="T2" fmla="*/ 6 w 11"/>
                    <a:gd name="T3" fmla="*/ 3 h 8"/>
                    <a:gd name="T4" fmla="*/ 3 w 11"/>
                    <a:gd name="T5" fmla="*/ 3 h 8"/>
                    <a:gd name="T6" fmla="*/ 3 w 11"/>
                    <a:gd name="T7" fmla="*/ 5 h 8"/>
                    <a:gd name="T8" fmla="*/ 0 w 11"/>
                    <a:gd name="T9" fmla="*/ 5 h 8"/>
                    <a:gd name="T10" fmla="*/ 3 w 11"/>
                    <a:gd name="T11" fmla="*/ 8 h 8"/>
                    <a:gd name="T12" fmla="*/ 6 w 11"/>
                    <a:gd name="T13" fmla="*/ 8 h 8"/>
                    <a:gd name="T14" fmla="*/ 8 w 11"/>
                    <a:gd name="T15" fmla="*/ 8 h 8"/>
                    <a:gd name="T16" fmla="*/ 11 w 11"/>
                    <a:gd name="T17" fmla="*/ 5 h 8"/>
                    <a:gd name="T18" fmla="*/ 11 w 11"/>
                    <a:gd name="T19" fmla="*/ 5 h 8"/>
                    <a:gd name="T20" fmla="*/ 11 w 11"/>
                    <a:gd name="T21" fmla="*/ 3 h 8"/>
                    <a:gd name="T22" fmla="*/ 11 w 11"/>
                    <a:gd name="T23" fmla="*/ 3 h 8"/>
                    <a:gd name="T24" fmla="*/ 11 w 11"/>
                    <a:gd name="T25" fmla="*/ 0 h 8"/>
                    <a:gd name="T26" fmla="*/ 8 w 11"/>
                    <a:gd name="T27" fmla="*/ 0 h 8"/>
                    <a:gd name="T28" fmla="*/ 6 w 11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8"/>
                    <a:gd name="T47" fmla="*/ 11 w 11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8">
                      <a:moveTo>
                        <a:pt x="6" y="0"/>
                      </a:moveTo>
                      <a:lnTo>
                        <a:pt x="6" y="3"/>
                      </a:lnTo>
                      <a:lnTo>
                        <a:pt x="3" y="3"/>
                      </a:ln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77" name="Freeform 728"/>
                <p:cNvSpPr>
                  <a:spLocks/>
                </p:cNvSpPr>
                <p:nvPr/>
              </p:nvSpPr>
              <p:spPr bwMode="auto">
                <a:xfrm>
                  <a:off x="2713" y="3890"/>
                  <a:ext cx="10" cy="8"/>
                </a:xfrm>
                <a:custGeom>
                  <a:avLst/>
                  <a:gdLst>
                    <a:gd name="T0" fmla="*/ 3 w 10"/>
                    <a:gd name="T1" fmla="*/ 0 h 8"/>
                    <a:gd name="T2" fmla="*/ 3 w 10"/>
                    <a:gd name="T3" fmla="*/ 2 h 8"/>
                    <a:gd name="T4" fmla="*/ 0 w 10"/>
                    <a:gd name="T5" fmla="*/ 2 h 8"/>
                    <a:gd name="T6" fmla="*/ 0 w 10"/>
                    <a:gd name="T7" fmla="*/ 5 h 8"/>
                    <a:gd name="T8" fmla="*/ 0 w 10"/>
                    <a:gd name="T9" fmla="*/ 5 h 8"/>
                    <a:gd name="T10" fmla="*/ 3 w 10"/>
                    <a:gd name="T11" fmla="*/ 8 h 8"/>
                    <a:gd name="T12" fmla="*/ 3 w 10"/>
                    <a:gd name="T13" fmla="*/ 8 h 8"/>
                    <a:gd name="T14" fmla="*/ 5 w 10"/>
                    <a:gd name="T15" fmla="*/ 8 h 8"/>
                    <a:gd name="T16" fmla="*/ 8 w 10"/>
                    <a:gd name="T17" fmla="*/ 5 h 8"/>
                    <a:gd name="T18" fmla="*/ 8 w 10"/>
                    <a:gd name="T19" fmla="*/ 5 h 8"/>
                    <a:gd name="T20" fmla="*/ 8 w 10"/>
                    <a:gd name="T21" fmla="*/ 2 h 8"/>
                    <a:gd name="T22" fmla="*/ 10 w 10"/>
                    <a:gd name="T23" fmla="*/ 0 h 8"/>
                    <a:gd name="T24" fmla="*/ 10 w 10"/>
                    <a:gd name="T25" fmla="*/ 0 h 8"/>
                    <a:gd name="T26" fmla="*/ 3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3" y="0"/>
                      </a:moveTo>
                      <a:lnTo>
                        <a:pt x="3" y="2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5"/>
                      </a:lnTo>
                      <a:lnTo>
                        <a:pt x="8" y="2"/>
                      </a:lnTo>
                      <a:lnTo>
                        <a:pt x="1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78" name="Freeform 729"/>
                <p:cNvSpPr>
                  <a:spLocks/>
                </p:cNvSpPr>
                <p:nvPr/>
              </p:nvSpPr>
              <p:spPr bwMode="auto">
                <a:xfrm>
                  <a:off x="2768" y="3853"/>
                  <a:ext cx="10" cy="8"/>
                </a:xfrm>
                <a:custGeom>
                  <a:avLst/>
                  <a:gdLst>
                    <a:gd name="T0" fmla="*/ 3 w 10"/>
                    <a:gd name="T1" fmla="*/ 0 h 8"/>
                    <a:gd name="T2" fmla="*/ 3 w 10"/>
                    <a:gd name="T3" fmla="*/ 3 h 8"/>
                    <a:gd name="T4" fmla="*/ 3 w 10"/>
                    <a:gd name="T5" fmla="*/ 3 h 8"/>
                    <a:gd name="T6" fmla="*/ 0 w 10"/>
                    <a:gd name="T7" fmla="*/ 5 h 8"/>
                    <a:gd name="T8" fmla="*/ 0 w 10"/>
                    <a:gd name="T9" fmla="*/ 5 h 8"/>
                    <a:gd name="T10" fmla="*/ 3 w 10"/>
                    <a:gd name="T11" fmla="*/ 5 h 8"/>
                    <a:gd name="T12" fmla="*/ 5 w 10"/>
                    <a:gd name="T13" fmla="*/ 8 h 8"/>
                    <a:gd name="T14" fmla="*/ 8 w 10"/>
                    <a:gd name="T15" fmla="*/ 8 h 8"/>
                    <a:gd name="T16" fmla="*/ 8 w 10"/>
                    <a:gd name="T17" fmla="*/ 5 h 8"/>
                    <a:gd name="T18" fmla="*/ 10 w 10"/>
                    <a:gd name="T19" fmla="*/ 5 h 8"/>
                    <a:gd name="T20" fmla="*/ 10 w 10"/>
                    <a:gd name="T21" fmla="*/ 3 h 8"/>
                    <a:gd name="T22" fmla="*/ 10 w 10"/>
                    <a:gd name="T23" fmla="*/ 3 h 8"/>
                    <a:gd name="T24" fmla="*/ 10 w 10"/>
                    <a:gd name="T25" fmla="*/ 0 h 8"/>
                    <a:gd name="T26" fmla="*/ 3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79" name="Freeform 730"/>
                <p:cNvSpPr>
                  <a:spLocks/>
                </p:cNvSpPr>
                <p:nvPr/>
              </p:nvSpPr>
              <p:spPr bwMode="auto">
                <a:xfrm>
                  <a:off x="2760" y="3861"/>
                  <a:ext cx="8" cy="8"/>
                </a:xfrm>
                <a:custGeom>
                  <a:avLst/>
                  <a:gdLst>
                    <a:gd name="T0" fmla="*/ 3 w 8"/>
                    <a:gd name="T1" fmla="*/ 0 h 8"/>
                    <a:gd name="T2" fmla="*/ 0 w 8"/>
                    <a:gd name="T3" fmla="*/ 3 h 8"/>
                    <a:gd name="T4" fmla="*/ 0 w 8"/>
                    <a:gd name="T5" fmla="*/ 3 h 8"/>
                    <a:gd name="T6" fmla="*/ 0 w 8"/>
                    <a:gd name="T7" fmla="*/ 5 h 8"/>
                    <a:gd name="T8" fmla="*/ 0 w 8"/>
                    <a:gd name="T9" fmla="*/ 5 h 8"/>
                    <a:gd name="T10" fmla="*/ 3 w 8"/>
                    <a:gd name="T11" fmla="*/ 8 h 8"/>
                    <a:gd name="T12" fmla="*/ 5 w 8"/>
                    <a:gd name="T13" fmla="*/ 8 h 8"/>
                    <a:gd name="T14" fmla="*/ 5 w 8"/>
                    <a:gd name="T15" fmla="*/ 8 h 8"/>
                    <a:gd name="T16" fmla="*/ 8 w 8"/>
                    <a:gd name="T17" fmla="*/ 5 h 8"/>
                    <a:gd name="T18" fmla="*/ 8 w 8"/>
                    <a:gd name="T19" fmla="*/ 5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5 w 8"/>
                    <a:gd name="T27" fmla="*/ 0 h 8"/>
                    <a:gd name="T28" fmla="*/ 3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80" name="Freeform 731"/>
                <p:cNvSpPr>
                  <a:spLocks/>
                </p:cNvSpPr>
                <p:nvPr/>
              </p:nvSpPr>
              <p:spPr bwMode="auto">
                <a:xfrm>
                  <a:off x="2750" y="3869"/>
                  <a:ext cx="7" cy="8"/>
                </a:xfrm>
                <a:custGeom>
                  <a:avLst/>
                  <a:gdLst>
                    <a:gd name="T0" fmla="*/ 2 w 7"/>
                    <a:gd name="T1" fmla="*/ 2 h 8"/>
                    <a:gd name="T2" fmla="*/ 2 w 7"/>
                    <a:gd name="T3" fmla="*/ 2 h 8"/>
                    <a:gd name="T4" fmla="*/ 0 w 7"/>
                    <a:gd name="T5" fmla="*/ 5 h 8"/>
                    <a:gd name="T6" fmla="*/ 0 w 7"/>
                    <a:gd name="T7" fmla="*/ 8 h 8"/>
                    <a:gd name="T8" fmla="*/ 0 w 7"/>
                    <a:gd name="T9" fmla="*/ 8 h 8"/>
                    <a:gd name="T10" fmla="*/ 2 w 7"/>
                    <a:gd name="T11" fmla="*/ 8 h 8"/>
                    <a:gd name="T12" fmla="*/ 5 w 7"/>
                    <a:gd name="T13" fmla="*/ 8 h 8"/>
                    <a:gd name="T14" fmla="*/ 5 w 7"/>
                    <a:gd name="T15" fmla="*/ 8 h 8"/>
                    <a:gd name="T16" fmla="*/ 7 w 7"/>
                    <a:gd name="T17" fmla="*/ 8 h 8"/>
                    <a:gd name="T18" fmla="*/ 7 w 7"/>
                    <a:gd name="T19" fmla="*/ 5 h 8"/>
                    <a:gd name="T20" fmla="*/ 7 w 7"/>
                    <a:gd name="T21" fmla="*/ 2 h 8"/>
                    <a:gd name="T22" fmla="*/ 7 w 7"/>
                    <a:gd name="T23" fmla="*/ 2 h 8"/>
                    <a:gd name="T24" fmla="*/ 5 w 7"/>
                    <a:gd name="T25" fmla="*/ 0 h 8"/>
                    <a:gd name="T26" fmla="*/ 2 w 7"/>
                    <a:gd name="T27" fmla="*/ 2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7"/>
                    <a:gd name="T43" fmla="*/ 0 h 8"/>
                    <a:gd name="T44" fmla="*/ 7 w 7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7" h="8">
                      <a:moveTo>
                        <a:pt x="2" y="2"/>
                      </a:moveTo>
                      <a:lnTo>
                        <a:pt x="2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7" y="5"/>
                      </a:lnTo>
                      <a:lnTo>
                        <a:pt x="7" y="2"/>
                      </a:lnTo>
                      <a:lnTo>
                        <a:pt x="5" y="0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81" name="Freeform 732"/>
                <p:cNvSpPr>
                  <a:spLocks/>
                </p:cNvSpPr>
                <p:nvPr/>
              </p:nvSpPr>
              <p:spPr bwMode="auto">
                <a:xfrm>
                  <a:off x="2737" y="3879"/>
                  <a:ext cx="10" cy="8"/>
                </a:xfrm>
                <a:custGeom>
                  <a:avLst/>
                  <a:gdLst>
                    <a:gd name="T0" fmla="*/ 5 w 10"/>
                    <a:gd name="T1" fmla="*/ 0 h 8"/>
                    <a:gd name="T2" fmla="*/ 2 w 10"/>
                    <a:gd name="T3" fmla="*/ 3 h 8"/>
                    <a:gd name="T4" fmla="*/ 2 w 10"/>
                    <a:gd name="T5" fmla="*/ 3 h 8"/>
                    <a:gd name="T6" fmla="*/ 2 w 10"/>
                    <a:gd name="T7" fmla="*/ 5 h 8"/>
                    <a:gd name="T8" fmla="*/ 0 w 10"/>
                    <a:gd name="T9" fmla="*/ 5 h 8"/>
                    <a:gd name="T10" fmla="*/ 2 w 10"/>
                    <a:gd name="T11" fmla="*/ 8 h 8"/>
                    <a:gd name="T12" fmla="*/ 5 w 10"/>
                    <a:gd name="T13" fmla="*/ 8 h 8"/>
                    <a:gd name="T14" fmla="*/ 7 w 10"/>
                    <a:gd name="T15" fmla="*/ 8 h 8"/>
                    <a:gd name="T16" fmla="*/ 10 w 10"/>
                    <a:gd name="T17" fmla="*/ 5 h 8"/>
                    <a:gd name="T18" fmla="*/ 10 w 10"/>
                    <a:gd name="T19" fmla="*/ 5 h 8"/>
                    <a:gd name="T20" fmla="*/ 10 w 10"/>
                    <a:gd name="T21" fmla="*/ 3 h 8"/>
                    <a:gd name="T22" fmla="*/ 10 w 10"/>
                    <a:gd name="T23" fmla="*/ 3 h 8"/>
                    <a:gd name="T24" fmla="*/ 10 w 10"/>
                    <a:gd name="T25" fmla="*/ 0 h 8"/>
                    <a:gd name="T26" fmla="*/ 7 w 10"/>
                    <a:gd name="T27" fmla="*/ 0 h 8"/>
                    <a:gd name="T28" fmla="*/ 5 w 10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8"/>
                    <a:gd name="T47" fmla="*/ 10 w 10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8">
                      <a:moveTo>
                        <a:pt x="5" y="0"/>
                      </a:moveTo>
                      <a:lnTo>
                        <a:pt x="2" y="3"/>
                      </a:lnTo>
                      <a:lnTo>
                        <a:pt x="2" y="5"/>
                      </a:lnTo>
                      <a:lnTo>
                        <a:pt x="0" y="5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10" y="5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7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82" name="Freeform 733"/>
                <p:cNvSpPr>
                  <a:spLocks/>
                </p:cNvSpPr>
                <p:nvPr/>
              </p:nvSpPr>
              <p:spPr bwMode="auto">
                <a:xfrm>
                  <a:off x="2726" y="3890"/>
                  <a:ext cx="11" cy="8"/>
                </a:xfrm>
                <a:custGeom>
                  <a:avLst/>
                  <a:gdLst>
                    <a:gd name="T0" fmla="*/ 3 w 11"/>
                    <a:gd name="T1" fmla="*/ 0 h 8"/>
                    <a:gd name="T2" fmla="*/ 3 w 11"/>
                    <a:gd name="T3" fmla="*/ 2 h 8"/>
                    <a:gd name="T4" fmla="*/ 0 w 11"/>
                    <a:gd name="T5" fmla="*/ 2 h 8"/>
                    <a:gd name="T6" fmla="*/ 0 w 11"/>
                    <a:gd name="T7" fmla="*/ 5 h 8"/>
                    <a:gd name="T8" fmla="*/ 0 w 11"/>
                    <a:gd name="T9" fmla="*/ 5 h 8"/>
                    <a:gd name="T10" fmla="*/ 3 w 11"/>
                    <a:gd name="T11" fmla="*/ 8 h 8"/>
                    <a:gd name="T12" fmla="*/ 5 w 11"/>
                    <a:gd name="T13" fmla="*/ 8 h 8"/>
                    <a:gd name="T14" fmla="*/ 8 w 11"/>
                    <a:gd name="T15" fmla="*/ 8 h 8"/>
                    <a:gd name="T16" fmla="*/ 8 w 11"/>
                    <a:gd name="T17" fmla="*/ 8 h 8"/>
                    <a:gd name="T18" fmla="*/ 11 w 11"/>
                    <a:gd name="T19" fmla="*/ 5 h 8"/>
                    <a:gd name="T20" fmla="*/ 11 w 11"/>
                    <a:gd name="T21" fmla="*/ 2 h 8"/>
                    <a:gd name="T22" fmla="*/ 11 w 11"/>
                    <a:gd name="T23" fmla="*/ 2 h 8"/>
                    <a:gd name="T24" fmla="*/ 11 w 11"/>
                    <a:gd name="T25" fmla="*/ 0 h 8"/>
                    <a:gd name="T26" fmla="*/ 3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3" y="0"/>
                      </a:moveTo>
                      <a:lnTo>
                        <a:pt x="3" y="2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5"/>
                      </a:lnTo>
                      <a:lnTo>
                        <a:pt x="11" y="2"/>
                      </a:lnTo>
                      <a:lnTo>
                        <a:pt x="11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83" name="Freeform 734"/>
                <p:cNvSpPr>
                  <a:spLocks/>
                </p:cNvSpPr>
                <p:nvPr/>
              </p:nvSpPr>
              <p:spPr bwMode="auto">
                <a:xfrm>
                  <a:off x="2781" y="3853"/>
                  <a:ext cx="8" cy="5"/>
                </a:xfrm>
                <a:custGeom>
                  <a:avLst/>
                  <a:gdLst>
                    <a:gd name="T0" fmla="*/ 3 w 8"/>
                    <a:gd name="T1" fmla="*/ 0 h 5"/>
                    <a:gd name="T2" fmla="*/ 3 w 8"/>
                    <a:gd name="T3" fmla="*/ 3 h 5"/>
                    <a:gd name="T4" fmla="*/ 0 w 8"/>
                    <a:gd name="T5" fmla="*/ 3 h 5"/>
                    <a:gd name="T6" fmla="*/ 0 w 8"/>
                    <a:gd name="T7" fmla="*/ 5 h 5"/>
                    <a:gd name="T8" fmla="*/ 0 w 8"/>
                    <a:gd name="T9" fmla="*/ 5 h 5"/>
                    <a:gd name="T10" fmla="*/ 3 w 8"/>
                    <a:gd name="T11" fmla="*/ 5 h 5"/>
                    <a:gd name="T12" fmla="*/ 5 w 8"/>
                    <a:gd name="T13" fmla="*/ 5 h 5"/>
                    <a:gd name="T14" fmla="*/ 8 w 8"/>
                    <a:gd name="T15" fmla="*/ 5 h 5"/>
                    <a:gd name="T16" fmla="*/ 8 w 8"/>
                    <a:gd name="T17" fmla="*/ 5 h 5"/>
                    <a:gd name="T18" fmla="*/ 8 w 8"/>
                    <a:gd name="T19" fmla="*/ 5 h 5"/>
                    <a:gd name="T20" fmla="*/ 8 w 8"/>
                    <a:gd name="T21" fmla="*/ 3 h 5"/>
                    <a:gd name="T22" fmla="*/ 8 w 8"/>
                    <a:gd name="T23" fmla="*/ 3 h 5"/>
                    <a:gd name="T24" fmla="*/ 8 w 8"/>
                    <a:gd name="T25" fmla="*/ 0 h 5"/>
                    <a:gd name="T26" fmla="*/ 5 w 8"/>
                    <a:gd name="T27" fmla="*/ 0 h 5"/>
                    <a:gd name="T28" fmla="*/ 3 w 8"/>
                    <a:gd name="T29" fmla="*/ 0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5"/>
                    <a:gd name="T47" fmla="*/ 8 w 8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5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84" name="Freeform 735"/>
                <p:cNvSpPr>
                  <a:spLocks/>
                </p:cNvSpPr>
                <p:nvPr/>
              </p:nvSpPr>
              <p:spPr bwMode="auto">
                <a:xfrm>
                  <a:off x="2773" y="3861"/>
                  <a:ext cx="8" cy="8"/>
                </a:xfrm>
                <a:custGeom>
                  <a:avLst/>
                  <a:gdLst>
                    <a:gd name="T0" fmla="*/ 0 w 8"/>
                    <a:gd name="T1" fmla="*/ 0 h 8"/>
                    <a:gd name="T2" fmla="*/ 0 w 8"/>
                    <a:gd name="T3" fmla="*/ 3 h 8"/>
                    <a:gd name="T4" fmla="*/ 0 w 8"/>
                    <a:gd name="T5" fmla="*/ 3 h 8"/>
                    <a:gd name="T6" fmla="*/ 0 w 8"/>
                    <a:gd name="T7" fmla="*/ 5 h 8"/>
                    <a:gd name="T8" fmla="*/ 0 w 8"/>
                    <a:gd name="T9" fmla="*/ 5 h 8"/>
                    <a:gd name="T10" fmla="*/ 3 w 8"/>
                    <a:gd name="T11" fmla="*/ 8 h 8"/>
                    <a:gd name="T12" fmla="*/ 5 w 8"/>
                    <a:gd name="T13" fmla="*/ 8 h 8"/>
                    <a:gd name="T14" fmla="*/ 5 w 8"/>
                    <a:gd name="T15" fmla="*/ 8 h 8"/>
                    <a:gd name="T16" fmla="*/ 8 w 8"/>
                    <a:gd name="T17" fmla="*/ 5 h 8"/>
                    <a:gd name="T18" fmla="*/ 8 w 8"/>
                    <a:gd name="T19" fmla="*/ 5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0 w 8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85" name="Freeform 736"/>
                <p:cNvSpPr>
                  <a:spLocks/>
                </p:cNvSpPr>
                <p:nvPr/>
              </p:nvSpPr>
              <p:spPr bwMode="auto">
                <a:xfrm>
                  <a:off x="2763" y="3869"/>
                  <a:ext cx="8" cy="8"/>
                </a:xfrm>
                <a:custGeom>
                  <a:avLst/>
                  <a:gdLst>
                    <a:gd name="T0" fmla="*/ 2 w 8"/>
                    <a:gd name="T1" fmla="*/ 2 h 8"/>
                    <a:gd name="T2" fmla="*/ 2 w 8"/>
                    <a:gd name="T3" fmla="*/ 2 h 8"/>
                    <a:gd name="T4" fmla="*/ 0 w 8"/>
                    <a:gd name="T5" fmla="*/ 5 h 8"/>
                    <a:gd name="T6" fmla="*/ 0 w 8"/>
                    <a:gd name="T7" fmla="*/ 8 h 8"/>
                    <a:gd name="T8" fmla="*/ 0 w 8"/>
                    <a:gd name="T9" fmla="*/ 8 h 8"/>
                    <a:gd name="T10" fmla="*/ 2 w 8"/>
                    <a:gd name="T11" fmla="*/ 8 h 8"/>
                    <a:gd name="T12" fmla="*/ 5 w 8"/>
                    <a:gd name="T13" fmla="*/ 8 h 8"/>
                    <a:gd name="T14" fmla="*/ 8 w 8"/>
                    <a:gd name="T15" fmla="*/ 8 h 8"/>
                    <a:gd name="T16" fmla="*/ 8 w 8"/>
                    <a:gd name="T17" fmla="*/ 8 h 8"/>
                    <a:gd name="T18" fmla="*/ 8 w 8"/>
                    <a:gd name="T19" fmla="*/ 5 h 8"/>
                    <a:gd name="T20" fmla="*/ 8 w 8"/>
                    <a:gd name="T21" fmla="*/ 2 h 8"/>
                    <a:gd name="T22" fmla="*/ 8 w 8"/>
                    <a:gd name="T23" fmla="*/ 2 h 8"/>
                    <a:gd name="T24" fmla="*/ 5 w 8"/>
                    <a:gd name="T25" fmla="*/ 0 h 8"/>
                    <a:gd name="T26" fmla="*/ 2 w 8"/>
                    <a:gd name="T27" fmla="*/ 2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2" y="2"/>
                      </a:moveTo>
                      <a:lnTo>
                        <a:pt x="2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8" y="2"/>
                      </a:lnTo>
                      <a:lnTo>
                        <a:pt x="5" y="0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86" name="Freeform 737"/>
                <p:cNvSpPr>
                  <a:spLocks/>
                </p:cNvSpPr>
                <p:nvPr/>
              </p:nvSpPr>
              <p:spPr bwMode="auto">
                <a:xfrm>
                  <a:off x="2752" y="3879"/>
                  <a:ext cx="8" cy="8"/>
                </a:xfrm>
                <a:custGeom>
                  <a:avLst/>
                  <a:gdLst>
                    <a:gd name="T0" fmla="*/ 3 w 8"/>
                    <a:gd name="T1" fmla="*/ 0 h 8"/>
                    <a:gd name="T2" fmla="*/ 3 w 8"/>
                    <a:gd name="T3" fmla="*/ 3 h 8"/>
                    <a:gd name="T4" fmla="*/ 0 w 8"/>
                    <a:gd name="T5" fmla="*/ 5 h 8"/>
                    <a:gd name="T6" fmla="*/ 0 w 8"/>
                    <a:gd name="T7" fmla="*/ 5 h 8"/>
                    <a:gd name="T8" fmla="*/ 0 w 8"/>
                    <a:gd name="T9" fmla="*/ 5 h 8"/>
                    <a:gd name="T10" fmla="*/ 3 w 8"/>
                    <a:gd name="T11" fmla="*/ 8 h 8"/>
                    <a:gd name="T12" fmla="*/ 5 w 8"/>
                    <a:gd name="T13" fmla="*/ 8 h 8"/>
                    <a:gd name="T14" fmla="*/ 5 w 8"/>
                    <a:gd name="T15" fmla="*/ 8 h 8"/>
                    <a:gd name="T16" fmla="*/ 8 w 8"/>
                    <a:gd name="T17" fmla="*/ 8 h 8"/>
                    <a:gd name="T18" fmla="*/ 8 w 8"/>
                    <a:gd name="T19" fmla="*/ 5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5 w 8"/>
                    <a:gd name="T27" fmla="*/ 0 h 8"/>
                    <a:gd name="T28" fmla="*/ 3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87" name="Freeform 738"/>
                <p:cNvSpPr>
                  <a:spLocks/>
                </p:cNvSpPr>
                <p:nvPr/>
              </p:nvSpPr>
              <p:spPr bwMode="auto">
                <a:xfrm>
                  <a:off x="2739" y="3890"/>
                  <a:ext cx="11" cy="8"/>
                </a:xfrm>
                <a:custGeom>
                  <a:avLst/>
                  <a:gdLst>
                    <a:gd name="T0" fmla="*/ 3 w 11"/>
                    <a:gd name="T1" fmla="*/ 0 h 8"/>
                    <a:gd name="T2" fmla="*/ 3 w 11"/>
                    <a:gd name="T3" fmla="*/ 2 h 8"/>
                    <a:gd name="T4" fmla="*/ 3 w 11"/>
                    <a:gd name="T5" fmla="*/ 5 h 8"/>
                    <a:gd name="T6" fmla="*/ 0 w 11"/>
                    <a:gd name="T7" fmla="*/ 5 h 8"/>
                    <a:gd name="T8" fmla="*/ 0 w 11"/>
                    <a:gd name="T9" fmla="*/ 8 h 8"/>
                    <a:gd name="T10" fmla="*/ 3 w 11"/>
                    <a:gd name="T11" fmla="*/ 8 h 8"/>
                    <a:gd name="T12" fmla="*/ 5 w 11"/>
                    <a:gd name="T13" fmla="*/ 8 h 8"/>
                    <a:gd name="T14" fmla="*/ 8 w 11"/>
                    <a:gd name="T15" fmla="*/ 8 h 8"/>
                    <a:gd name="T16" fmla="*/ 11 w 11"/>
                    <a:gd name="T17" fmla="*/ 8 h 8"/>
                    <a:gd name="T18" fmla="*/ 11 w 11"/>
                    <a:gd name="T19" fmla="*/ 5 h 8"/>
                    <a:gd name="T20" fmla="*/ 11 w 11"/>
                    <a:gd name="T21" fmla="*/ 2 h 8"/>
                    <a:gd name="T22" fmla="*/ 11 w 11"/>
                    <a:gd name="T23" fmla="*/ 2 h 8"/>
                    <a:gd name="T24" fmla="*/ 11 w 11"/>
                    <a:gd name="T25" fmla="*/ 0 h 8"/>
                    <a:gd name="T26" fmla="*/ 3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3" y="0"/>
                      </a:moveTo>
                      <a:lnTo>
                        <a:pt x="3" y="2"/>
                      </a:ln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2"/>
                      </a:lnTo>
                      <a:lnTo>
                        <a:pt x="11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88" name="Freeform 739"/>
                <p:cNvSpPr>
                  <a:spLocks/>
                </p:cNvSpPr>
                <p:nvPr/>
              </p:nvSpPr>
              <p:spPr bwMode="auto">
                <a:xfrm>
                  <a:off x="2794" y="3853"/>
                  <a:ext cx="8" cy="5"/>
                </a:xfrm>
                <a:custGeom>
                  <a:avLst/>
                  <a:gdLst>
                    <a:gd name="T0" fmla="*/ 3 w 8"/>
                    <a:gd name="T1" fmla="*/ 0 h 5"/>
                    <a:gd name="T2" fmla="*/ 0 w 8"/>
                    <a:gd name="T3" fmla="*/ 3 h 5"/>
                    <a:gd name="T4" fmla="*/ 0 w 8"/>
                    <a:gd name="T5" fmla="*/ 3 h 5"/>
                    <a:gd name="T6" fmla="*/ 0 w 8"/>
                    <a:gd name="T7" fmla="*/ 5 h 5"/>
                    <a:gd name="T8" fmla="*/ 0 w 8"/>
                    <a:gd name="T9" fmla="*/ 5 h 5"/>
                    <a:gd name="T10" fmla="*/ 3 w 8"/>
                    <a:gd name="T11" fmla="*/ 5 h 5"/>
                    <a:gd name="T12" fmla="*/ 5 w 8"/>
                    <a:gd name="T13" fmla="*/ 5 h 5"/>
                    <a:gd name="T14" fmla="*/ 8 w 8"/>
                    <a:gd name="T15" fmla="*/ 5 h 5"/>
                    <a:gd name="T16" fmla="*/ 8 w 8"/>
                    <a:gd name="T17" fmla="*/ 5 h 5"/>
                    <a:gd name="T18" fmla="*/ 8 w 8"/>
                    <a:gd name="T19" fmla="*/ 5 h 5"/>
                    <a:gd name="T20" fmla="*/ 8 w 8"/>
                    <a:gd name="T21" fmla="*/ 3 h 5"/>
                    <a:gd name="T22" fmla="*/ 8 w 8"/>
                    <a:gd name="T23" fmla="*/ 3 h 5"/>
                    <a:gd name="T24" fmla="*/ 8 w 8"/>
                    <a:gd name="T25" fmla="*/ 0 h 5"/>
                    <a:gd name="T26" fmla="*/ 5 w 8"/>
                    <a:gd name="T27" fmla="*/ 0 h 5"/>
                    <a:gd name="T28" fmla="*/ 3 w 8"/>
                    <a:gd name="T29" fmla="*/ 0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5"/>
                    <a:gd name="T47" fmla="*/ 8 w 8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5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89" name="Freeform 740"/>
                <p:cNvSpPr>
                  <a:spLocks/>
                </p:cNvSpPr>
                <p:nvPr/>
              </p:nvSpPr>
              <p:spPr bwMode="auto">
                <a:xfrm>
                  <a:off x="2786" y="3861"/>
                  <a:ext cx="8" cy="8"/>
                </a:xfrm>
                <a:custGeom>
                  <a:avLst/>
                  <a:gdLst>
                    <a:gd name="T0" fmla="*/ 0 w 8"/>
                    <a:gd name="T1" fmla="*/ 0 h 8"/>
                    <a:gd name="T2" fmla="*/ 0 w 8"/>
                    <a:gd name="T3" fmla="*/ 3 h 8"/>
                    <a:gd name="T4" fmla="*/ 0 w 8"/>
                    <a:gd name="T5" fmla="*/ 3 h 8"/>
                    <a:gd name="T6" fmla="*/ 0 w 8"/>
                    <a:gd name="T7" fmla="*/ 5 h 8"/>
                    <a:gd name="T8" fmla="*/ 0 w 8"/>
                    <a:gd name="T9" fmla="*/ 5 h 8"/>
                    <a:gd name="T10" fmla="*/ 3 w 8"/>
                    <a:gd name="T11" fmla="*/ 8 h 8"/>
                    <a:gd name="T12" fmla="*/ 5 w 8"/>
                    <a:gd name="T13" fmla="*/ 8 h 8"/>
                    <a:gd name="T14" fmla="*/ 5 w 8"/>
                    <a:gd name="T15" fmla="*/ 8 h 8"/>
                    <a:gd name="T16" fmla="*/ 8 w 8"/>
                    <a:gd name="T17" fmla="*/ 5 h 8"/>
                    <a:gd name="T18" fmla="*/ 8 w 8"/>
                    <a:gd name="T19" fmla="*/ 5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0 w 8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90" name="Freeform 741"/>
                <p:cNvSpPr>
                  <a:spLocks/>
                </p:cNvSpPr>
                <p:nvPr/>
              </p:nvSpPr>
              <p:spPr bwMode="auto">
                <a:xfrm>
                  <a:off x="2776" y="3869"/>
                  <a:ext cx="8" cy="8"/>
                </a:xfrm>
                <a:custGeom>
                  <a:avLst/>
                  <a:gdLst>
                    <a:gd name="T0" fmla="*/ 2 w 8"/>
                    <a:gd name="T1" fmla="*/ 2 h 8"/>
                    <a:gd name="T2" fmla="*/ 2 w 8"/>
                    <a:gd name="T3" fmla="*/ 5 h 8"/>
                    <a:gd name="T4" fmla="*/ 0 w 8"/>
                    <a:gd name="T5" fmla="*/ 5 h 8"/>
                    <a:gd name="T6" fmla="*/ 0 w 8"/>
                    <a:gd name="T7" fmla="*/ 8 h 8"/>
                    <a:gd name="T8" fmla="*/ 0 w 8"/>
                    <a:gd name="T9" fmla="*/ 8 h 8"/>
                    <a:gd name="T10" fmla="*/ 2 w 8"/>
                    <a:gd name="T11" fmla="*/ 8 h 8"/>
                    <a:gd name="T12" fmla="*/ 5 w 8"/>
                    <a:gd name="T13" fmla="*/ 8 h 8"/>
                    <a:gd name="T14" fmla="*/ 8 w 8"/>
                    <a:gd name="T15" fmla="*/ 8 h 8"/>
                    <a:gd name="T16" fmla="*/ 8 w 8"/>
                    <a:gd name="T17" fmla="*/ 8 h 8"/>
                    <a:gd name="T18" fmla="*/ 8 w 8"/>
                    <a:gd name="T19" fmla="*/ 5 h 8"/>
                    <a:gd name="T20" fmla="*/ 8 w 8"/>
                    <a:gd name="T21" fmla="*/ 2 h 8"/>
                    <a:gd name="T22" fmla="*/ 8 w 8"/>
                    <a:gd name="T23" fmla="*/ 2 h 8"/>
                    <a:gd name="T24" fmla="*/ 5 w 8"/>
                    <a:gd name="T25" fmla="*/ 0 h 8"/>
                    <a:gd name="T26" fmla="*/ 2 w 8"/>
                    <a:gd name="T27" fmla="*/ 2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2" y="2"/>
                      </a:moveTo>
                      <a:lnTo>
                        <a:pt x="2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8" y="2"/>
                      </a:lnTo>
                      <a:lnTo>
                        <a:pt x="5" y="0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91" name="Freeform 742"/>
                <p:cNvSpPr>
                  <a:spLocks/>
                </p:cNvSpPr>
                <p:nvPr/>
              </p:nvSpPr>
              <p:spPr bwMode="auto">
                <a:xfrm>
                  <a:off x="2765" y="3879"/>
                  <a:ext cx="11" cy="8"/>
                </a:xfrm>
                <a:custGeom>
                  <a:avLst/>
                  <a:gdLst>
                    <a:gd name="T0" fmla="*/ 3 w 11"/>
                    <a:gd name="T1" fmla="*/ 0 h 8"/>
                    <a:gd name="T2" fmla="*/ 3 w 11"/>
                    <a:gd name="T3" fmla="*/ 3 h 8"/>
                    <a:gd name="T4" fmla="*/ 0 w 11"/>
                    <a:gd name="T5" fmla="*/ 5 h 8"/>
                    <a:gd name="T6" fmla="*/ 0 w 11"/>
                    <a:gd name="T7" fmla="*/ 5 h 8"/>
                    <a:gd name="T8" fmla="*/ 0 w 11"/>
                    <a:gd name="T9" fmla="*/ 8 h 8"/>
                    <a:gd name="T10" fmla="*/ 3 w 11"/>
                    <a:gd name="T11" fmla="*/ 8 h 8"/>
                    <a:gd name="T12" fmla="*/ 6 w 11"/>
                    <a:gd name="T13" fmla="*/ 8 h 8"/>
                    <a:gd name="T14" fmla="*/ 8 w 11"/>
                    <a:gd name="T15" fmla="*/ 8 h 8"/>
                    <a:gd name="T16" fmla="*/ 8 w 11"/>
                    <a:gd name="T17" fmla="*/ 8 h 8"/>
                    <a:gd name="T18" fmla="*/ 11 w 11"/>
                    <a:gd name="T19" fmla="*/ 5 h 8"/>
                    <a:gd name="T20" fmla="*/ 11 w 11"/>
                    <a:gd name="T21" fmla="*/ 3 h 8"/>
                    <a:gd name="T22" fmla="*/ 11 w 11"/>
                    <a:gd name="T23" fmla="*/ 3 h 8"/>
                    <a:gd name="T24" fmla="*/ 11 w 11"/>
                    <a:gd name="T25" fmla="*/ 0 h 8"/>
                    <a:gd name="T26" fmla="*/ 3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92" name="Freeform 743"/>
                <p:cNvSpPr>
                  <a:spLocks/>
                </p:cNvSpPr>
                <p:nvPr/>
              </p:nvSpPr>
              <p:spPr bwMode="auto">
                <a:xfrm>
                  <a:off x="2755" y="3890"/>
                  <a:ext cx="10" cy="8"/>
                </a:xfrm>
                <a:custGeom>
                  <a:avLst/>
                  <a:gdLst>
                    <a:gd name="T0" fmla="*/ 2 w 10"/>
                    <a:gd name="T1" fmla="*/ 0 h 8"/>
                    <a:gd name="T2" fmla="*/ 2 w 10"/>
                    <a:gd name="T3" fmla="*/ 2 h 8"/>
                    <a:gd name="T4" fmla="*/ 0 w 10"/>
                    <a:gd name="T5" fmla="*/ 5 h 8"/>
                    <a:gd name="T6" fmla="*/ 0 w 10"/>
                    <a:gd name="T7" fmla="*/ 8 h 8"/>
                    <a:gd name="T8" fmla="*/ 0 w 10"/>
                    <a:gd name="T9" fmla="*/ 8 h 8"/>
                    <a:gd name="T10" fmla="*/ 2 w 10"/>
                    <a:gd name="T11" fmla="*/ 8 h 8"/>
                    <a:gd name="T12" fmla="*/ 5 w 10"/>
                    <a:gd name="T13" fmla="*/ 8 h 8"/>
                    <a:gd name="T14" fmla="*/ 8 w 10"/>
                    <a:gd name="T15" fmla="*/ 8 h 8"/>
                    <a:gd name="T16" fmla="*/ 8 w 10"/>
                    <a:gd name="T17" fmla="*/ 8 h 8"/>
                    <a:gd name="T18" fmla="*/ 8 w 10"/>
                    <a:gd name="T19" fmla="*/ 5 h 8"/>
                    <a:gd name="T20" fmla="*/ 10 w 10"/>
                    <a:gd name="T21" fmla="*/ 2 h 8"/>
                    <a:gd name="T22" fmla="*/ 10 w 10"/>
                    <a:gd name="T23" fmla="*/ 2 h 8"/>
                    <a:gd name="T24" fmla="*/ 10 w 10"/>
                    <a:gd name="T25" fmla="*/ 0 h 8"/>
                    <a:gd name="T26" fmla="*/ 2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2" y="0"/>
                      </a:moveTo>
                      <a:lnTo>
                        <a:pt x="2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10" y="2"/>
                      </a:lnTo>
                      <a:lnTo>
                        <a:pt x="1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93" name="Freeform 744"/>
                <p:cNvSpPr>
                  <a:spLocks/>
                </p:cNvSpPr>
                <p:nvPr/>
              </p:nvSpPr>
              <p:spPr bwMode="auto">
                <a:xfrm>
                  <a:off x="2807" y="3853"/>
                  <a:ext cx="8" cy="5"/>
                </a:xfrm>
                <a:custGeom>
                  <a:avLst/>
                  <a:gdLst>
                    <a:gd name="T0" fmla="*/ 3 w 8"/>
                    <a:gd name="T1" fmla="*/ 0 h 5"/>
                    <a:gd name="T2" fmla="*/ 0 w 8"/>
                    <a:gd name="T3" fmla="*/ 3 h 5"/>
                    <a:gd name="T4" fmla="*/ 0 w 8"/>
                    <a:gd name="T5" fmla="*/ 3 h 5"/>
                    <a:gd name="T6" fmla="*/ 0 w 8"/>
                    <a:gd name="T7" fmla="*/ 5 h 5"/>
                    <a:gd name="T8" fmla="*/ 0 w 8"/>
                    <a:gd name="T9" fmla="*/ 5 h 5"/>
                    <a:gd name="T10" fmla="*/ 3 w 8"/>
                    <a:gd name="T11" fmla="*/ 5 h 5"/>
                    <a:gd name="T12" fmla="*/ 5 w 8"/>
                    <a:gd name="T13" fmla="*/ 5 h 5"/>
                    <a:gd name="T14" fmla="*/ 8 w 8"/>
                    <a:gd name="T15" fmla="*/ 5 h 5"/>
                    <a:gd name="T16" fmla="*/ 8 w 8"/>
                    <a:gd name="T17" fmla="*/ 5 h 5"/>
                    <a:gd name="T18" fmla="*/ 8 w 8"/>
                    <a:gd name="T19" fmla="*/ 5 h 5"/>
                    <a:gd name="T20" fmla="*/ 8 w 8"/>
                    <a:gd name="T21" fmla="*/ 3 h 5"/>
                    <a:gd name="T22" fmla="*/ 8 w 8"/>
                    <a:gd name="T23" fmla="*/ 3 h 5"/>
                    <a:gd name="T24" fmla="*/ 8 w 8"/>
                    <a:gd name="T25" fmla="*/ 0 h 5"/>
                    <a:gd name="T26" fmla="*/ 5 w 8"/>
                    <a:gd name="T27" fmla="*/ 0 h 5"/>
                    <a:gd name="T28" fmla="*/ 3 w 8"/>
                    <a:gd name="T29" fmla="*/ 0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5"/>
                    <a:gd name="T47" fmla="*/ 8 w 8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5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94" name="Freeform 745"/>
                <p:cNvSpPr>
                  <a:spLocks/>
                </p:cNvSpPr>
                <p:nvPr/>
              </p:nvSpPr>
              <p:spPr bwMode="auto">
                <a:xfrm>
                  <a:off x="2799" y="3861"/>
                  <a:ext cx="8" cy="8"/>
                </a:xfrm>
                <a:custGeom>
                  <a:avLst/>
                  <a:gdLst>
                    <a:gd name="T0" fmla="*/ 0 w 8"/>
                    <a:gd name="T1" fmla="*/ 0 h 8"/>
                    <a:gd name="T2" fmla="*/ 0 w 8"/>
                    <a:gd name="T3" fmla="*/ 3 h 8"/>
                    <a:gd name="T4" fmla="*/ 0 w 8"/>
                    <a:gd name="T5" fmla="*/ 3 h 8"/>
                    <a:gd name="T6" fmla="*/ 0 w 8"/>
                    <a:gd name="T7" fmla="*/ 5 h 8"/>
                    <a:gd name="T8" fmla="*/ 0 w 8"/>
                    <a:gd name="T9" fmla="*/ 5 h 8"/>
                    <a:gd name="T10" fmla="*/ 3 w 8"/>
                    <a:gd name="T11" fmla="*/ 8 h 8"/>
                    <a:gd name="T12" fmla="*/ 6 w 8"/>
                    <a:gd name="T13" fmla="*/ 8 h 8"/>
                    <a:gd name="T14" fmla="*/ 8 w 8"/>
                    <a:gd name="T15" fmla="*/ 8 h 8"/>
                    <a:gd name="T16" fmla="*/ 8 w 8"/>
                    <a:gd name="T17" fmla="*/ 5 h 8"/>
                    <a:gd name="T18" fmla="*/ 8 w 8"/>
                    <a:gd name="T19" fmla="*/ 5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0 w 8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95" name="Freeform 746"/>
                <p:cNvSpPr>
                  <a:spLocks/>
                </p:cNvSpPr>
                <p:nvPr/>
              </p:nvSpPr>
              <p:spPr bwMode="auto">
                <a:xfrm>
                  <a:off x="2789" y="3869"/>
                  <a:ext cx="10" cy="8"/>
                </a:xfrm>
                <a:custGeom>
                  <a:avLst/>
                  <a:gdLst>
                    <a:gd name="T0" fmla="*/ 2 w 10"/>
                    <a:gd name="T1" fmla="*/ 2 h 8"/>
                    <a:gd name="T2" fmla="*/ 2 w 10"/>
                    <a:gd name="T3" fmla="*/ 5 h 8"/>
                    <a:gd name="T4" fmla="*/ 0 w 10"/>
                    <a:gd name="T5" fmla="*/ 5 h 8"/>
                    <a:gd name="T6" fmla="*/ 0 w 10"/>
                    <a:gd name="T7" fmla="*/ 8 h 8"/>
                    <a:gd name="T8" fmla="*/ 0 w 10"/>
                    <a:gd name="T9" fmla="*/ 8 h 8"/>
                    <a:gd name="T10" fmla="*/ 2 w 10"/>
                    <a:gd name="T11" fmla="*/ 8 h 8"/>
                    <a:gd name="T12" fmla="*/ 5 w 10"/>
                    <a:gd name="T13" fmla="*/ 8 h 8"/>
                    <a:gd name="T14" fmla="*/ 8 w 10"/>
                    <a:gd name="T15" fmla="*/ 8 h 8"/>
                    <a:gd name="T16" fmla="*/ 10 w 10"/>
                    <a:gd name="T17" fmla="*/ 8 h 8"/>
                    <a:gd name="T18" fmla="*/ 10 w 10"/>
                    <a:gd name="T19" fmla="*/ 5 h 8"/>
                    <a:gd name="T20" fmla="*/ 10 w 10"/>
                    <a:gd name="T21" fmla="*/ 2 h 8"/>
                    <a:gd name="T22" fmla="*/ 10 w 10"/>
                    <a:gd name="T23" fmla="*/ 2 h 8"/>
                    <a:gd name="T24" fmla="*/ 8 w 10"/>
                    <a:gd name="T25" fmla="*/ 0 h 8"/>
                    <a:gd name="T26" fmla="*/ 2 w 10"/>
                    <a:gd name="T27" fmla="*/ 2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2" y="2"/>
                      </a:moveTo>
                      <a:lnTo>
                        <a:pt x="2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10" y="2"/>
                      </a:lnTo>
                      <a:lnTo>
                        <a:pt x="8" y="0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96" name="Freeform 747"/>
                <p:cNvSpPr>
                  <a:spLocks/>
                </p:cNvSpPr>
                <p:nvPr/>
              </p:nvSpPr>
              <p:spPr bwMode="auto">
                <a:xfrm>
                  <a:off x="2778" y="3879"/>
                  <a:ext cx="11" cy="8"/>
                </a:xfrm>
                <a:custGeom>
                  <a:avLst/>
                  <a:gdLst>
                    <a:gd name="T0" fmla="*/ 3 w 11"/>
                    <a:gd name="T1" fmla="*/ 3 h 8"/>
                    <a:gd name="T2" fmla="*/ 3 w 11"/>
                    <a:gd name="T3" fmla="*/ 3 h 8"/>
                    <a:gd name="T4" fmla="*/ 3 w 11"/>
                    <a:gd name="T5" fmla="*/ 5 h 8"/>
                    <a:gd name="T6" fmla="*/ 3 w 11"/>
                    <a:gd name="T7" fmla="*/ 8 h 8"/>
                    <a:gd name="T8" fmla="*/ 0 w 11"/>
                    <a:gd name="T9" fmla="*/ 8 h 8"/>
                    <a:gd name="T10" fmla="*/ 8 w 11"/>
                    <a:gd name="T11" fmla="*/ 8 h 8"/>
                    <a:gd name="T12" fmla="*/ 11 w 11"/>
                    <a:gd name="T13" fmla="*/ 8 h 8"/>
                    <a:gd name="T14" fmla="*/ 11 w 11"/>
                    <a:gd name="T15" fmla="*/ 8 h 8"/>
                    <a:gd name="T16" fmla="*/ 11 w 11"/>
                    <a:gd name="T17" fmla="*/ 5 h 8"/>
                    <a:gd name="T18" fmla="*/ 11 w 11"/>
                    <a:gd name="T19" fmla="*/ 3 h 8"/>
                    <a:gd name="T20" fmla="*/ 11 w 11"/>
                    <a:gd name="T21" fmla="*/ 3 h 8"/>
                    <a:gd name="T22" fmla="*/ 11 w 11"/>
                    <a:gd name="T23" fmla="*/ 0 h 8"/>
                    <a:gd name="T24" fmla="*/ 8 w 11"/>
                    <a:gd name="T25" fmla="*/ 0 h 8"/>
                    <a:gd name="T26" fmla="*/ 3 w 11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3" y="3"/>
                      </a:moveTo>
                      <a:lnTo>
                        <a:pt x="3" y="3"/>
                      </a:lnTo>
                      <a:lnTo>
                        <a:pt x="3" y="5"/>
                      </a:lnTo>
                      <a:lnTo>
                        <a:pt x="3" y="8"/>
                      </a:lnTo>
                      <a:lnTo>
                        <a:pt x="0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97" name="Freeform 748"/>
                <p:cNvSpPr>
                  <a:spLocks/>
                </p:cNvSpPr>
                <p:nvPr/>
              </p:nvSpPr>
              <p:spPr bwMode="auto">
                <a:xfrm>
                  <a:off x="2768" y="3890"/>
                  <a:ext cx="10" cy="10"/>
                </a:xfrm>
                <a:custGeom>
                  <a:avLst/>
                  <a:gdLst>
                    <a:gd name="T0" fmla="*/ 3 w 10"/>
                    <a:gd name="T1" fmla="*/ 2 h 10"/>
                    <a:gd name="T2" fmla="*/ 3 w 10"/>
                    <a:gd name="T3" fmla="*/ 2 h 10"/>
                    <a:gd name="T4" fmla="*/ 3 w 10"/>
                    <a:gd name="T5" fmla="*/ 5 h 10"/>
                    <a:gd name="T6" fmla="*/ 0 w 10"/>
                    <a:gd name="T7" fmla="*/ 8 h 10"/>
                    <a:gd name="T8" fmla="*/ 0 w 10"/>
                    <a:gd name="T9" fmla="*/ 8 h 10"/>
                    <a:gd name="T10" fmla="*/ 5 w 10"/>
                    <a:gd name="T11" fmla="*/ 10 h 10"/>
                    <a:gd name="T12" fmla="*/ 8 w 10"/>
                    <a:gd name="T13" fmla="*/ 10 h 10"/>
                    <a:gd name="T14" fmla="*/ 10 w 10"/>
                    <a:gd name="T15" fmla="*/ 10 h 10"/>
                    <a:gd name="T16" fmla="*/ 10 w 10"/>
                    <a:gd name="T17" fmla="*/ 8 h 10"/>
                    <a:gd name="T18" fmla="*/ 10 w 10"/>
                    <a:gd name="T19" fmla="*/ 5 h 10"/>
                    <a:gd name="T20" fmla="*/ 10 w 10"/>
                    <a:gd name="T21" fmla="*/ 2 h 10"/>
                    <a:gd name="T22" fmla="*/ 10 w 10"/>
                    <a:gd name="T23" fmla="*/ 2 h 10"/>
                    <a:gd name="T24" fmla="*/ 10 w 10"/>
                    <a:gd name="T25" fmla="*/ 0 h 10"/>
                    <a:gd name="T26" fmla="*/ 8 w 10"/>
                    <a:gd name="T27" fmla="*/ 0 h 10"/>
                    <a:gd name="T28" fmla="*/ 3 w 10"/>
                    <a:gd name="T29" fmla="*/ 2 h 10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10"/>
                    <a:gd name="T47" fmla="*/ 10 w 10"/>
                    <a:gd name="T48" fmla="*/ 10 h 10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10">
                      <a:moveTo>
                        <a:pt x="3" y="2"/>
                      </a:moveTo>
                      <a:lnTo>
                        <a:pt x="3" y="2"/>
                      </a:lnTo>
                      <a:lnTo>
                        <a:pt x="3" y="5"/>
                      </a:lnTo>
                      <a:lnTo>
                        <a:pt x="0" y="8"/>
                      </a:lnTo>
                      <a:lnTo>
                        <a:pt x="5" y="10"/>
                      </a:lnTo>
                      <a:lnTo>
                        <a:pt x="8" y="10"/>
                      </a:lnTo>
                      <a:lnTo>
                        <a:pt x="10" y="10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10" y="2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3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98" name="Freeform 749"/>
                <p:cNvSpPr>
                  <a:spLocks/>
                </p:cNvSpPr>
                <p:nvPr/>
              </p:nvSpPr>
              <p:spPr bwMode="auto">
                <a:xfrm>
                  <a:off x="2820" y="3853"/>
                  <a:ext cx="11" cy="5"/>
                </a:xfrm>
                <a:custGeom>
                  <a:avLst/>
                  <a:gdLst>
                    <a:gd name="T0" fmla="*/ 3 w 11"/>
                    <a:gd name="T1" fmla="*/ 0 h 5"/>
                    <a:gd name="T2" fmla="*/ 0 w 11"/>
                    <a:gd name="T3" fmla="*/ 3 h 5"/>
                    <a:gd name="T4" fmla="*/ 0 w 11"/>
                    <a:gd name="T5" fmla="*/ 3 h 5"/>
                    <a:gd name="T6" fmla="*/ 0 w 11"/>
                    <a:gd name="T7" fmla="*/ 5 h 5"/>
                    <a:gd name="T8" fmla="*/ 0 w 11"/>
                    <a:gd name="T9" fmla="*/ 5 h 5"/>
                    <a:gd name="T10" fmla="*/ 3 w 11"/>
                    <a:gd name="T11" fmla="*/ 5 h 5"/>
                    <a:gd name="T12" fmla="*/ 5 w 11"/>
                    <a:gd name="T13" fmla="*/ 5 h 5"/>
                    <a:gd name="T14" fmla="*/ 8 w 11"/>
                    <a:gd name="T15" fmla="*/ 5 h 5"/>
                    <a:gd name="T16" fmla="*/ 11 w 11"/>
                    <a:gd name="T17" fmla="*/ 5 h 5"/>
                    <a:gd name="T18" fmla="*/ 11 w 11"/>
                    <a:gd name="T19" fmla="*/ 5 h 5"/>
                    <a:gd name="T20" fmla="*/ 8 w 11"/>
                    <a:gd name="T21" fmla="*/ 3 h 5"/>
                    <a:gd name="T22" fmla="*/ 8 w 11"/>
                    <a:gd name="T23" fmla="*/ 3 h 5"/>
                    <a:gd name="T24" fmla="*/ 8 w 11"/>
                    <a:gd name="T25" fmla="*/ 0 h 5"/>
                    <a:gd name="T26" fmla="*/ 5 w 11"/>
                    <a:gd name="T27" fmla="*/ 0 h 5"/>
                    <a:gd name="T28" fmla="*/ 3 w 11"/>
                    <a:gd name="T29" fmla="*/ 0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5"/>
                    <a:gd name="T47" fmla="*/ 11 w 11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5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11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99" name="Freeform 750"/>
                <p:cNvSpPr>
                  <a:spLocks/>
                </p:cNvSpPr>
                <p:nvPr/>
              </p:nvSpPr>
              <p:spPr bwMode="auto">
                <a:xfrm>
                  <a:off x="2812" y="3861"/>
                  <a:ext cx="11" cy="8"/>
                </a:xfrm>
                <a:custGeom>
                  <a:avLst/>
                  <a:gdLst>
                    <a:gd name="T0" fmla="*/ 3 w 11"/>
                    <a:gd name="T1" fmla="*/ 0 h 8"/>
                    <a:gd name="T2" fmla="*/ 0 w 11"/>
                    <a:gd name="T3" fmla="*/ 3 h 8"/>
                    <a:gd name="T4" fmla="*/ 0 w 11"/>
                    <a:gd name="T5" fmla="*/ 3 h 8"/>
                    <a:gd name="T6" fmla="*/ 0 w 11"/>
                    <a:gd name="T7" fmla="*/ 5 h 8"/>
                    <a:gd name="T8" fmla="*/ 0 w 11"/>
                    <a:gd name="T9" fmla="*/ 5 h 8"/>
                    <a:gd name="T10" fmla="*/ 3 w 11"/>
                    <a:gd name="T11" fmla="*/ 8 h 8"/>
                    <a:gd name="T12" fmla="*/ 6 w 11"/>
                    <a:gd name="T13" fmla="*/ 8 h 8"/>
                    <a:gd name="T14" fmla="*/ 8 w 11"/>
                    <a:gd name="T15" fmla="*/ 8 h 8"/>
                    <a:gd name="T16" fmla="*/ 11 w 11"/>
                    <a:gd name="T17" fmla="*/ 5 h 8"/>
                    <a:gd name="T18" fmla="*/ 11 w 11"/>
                    <a:gd name="T19" fmla="*/ 5 h 8"/>
                    <a:gd name="T20" fmla="*/ 8 w 11"/>
                    <a:gd name="T21" fmla="*/ 3 h 8"/>
                    <a:gd name="T22" fmla="*/ 8 w 11"/>
                    <a:gd name="T23" fmla="*/ 3 h 8"/>
                    <a:gd name="T24" fmla="*/ 8 w 11"/>
                    <a:gd name="T25" fmla="*/ 0 h 8"/>
                    <a:gd name="T26" fmla="*/ 6 w 11"/>
                    <a:gd name="T27" fmla="*/ 0 h 8"/>
                    <a:gd name="T28" fmla="*/ 3 w 11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8"/>
                    <a:gd name="T47" fmla="*/ 11 w 11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8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1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6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00" name="Freeform 751"/>
                <p:cNvSpPr>
                  <a:spLocks/>
                </p:cNvSpPr>
                <p:nvPr/>
              </p:nvSpPr>
              <p:spPr bwMode="auto">
                <a:xfrm>
                  <a:off x="2805" y="3871"/>
                  <a:ext cx="7" cy="6"/>
                </a:xfrm>
                <a:custGeom>
                  <a:avLst/>
                  <a:gdLst>
                    <a:gd name="T0" fmla="*/ 0 w 7"/>
                    <a:gd name="T1" fmla="*/ 0 h 6"/>
                    <a:gd name="T2" fmla="*/ 0 w 7"/>
                    <a:gd name="T3" fmla="*/ 3 h 6"/>
                    <a:gd name="T4" fmla="*/ 0 w 7"/>
                    <a:gd name="T5" fmla="*/ 3 h 6"/>
                    <a:gd name="T6" fmla="*/ 0 w 7"/>
                    <a:gd name="T7" fmla="*/ 6 h 6"/>
                    <a:gd name="T8" fmla="*/ 0 w 7"/>
                    <a:gd name="T9" fmla="*/ 6 h 6"/>
                    <a:gd name="T10" fmla="*/ 2 w 7"/>
                    <a:gd name="T11" fmla="*/ 6 h 6"/>
                    <a:gd name="T12" fmla="*/ 5 w 7"/>
                    <a:gd name="T13" fmla="*/ 6 h 6"/>
                    <a:gd name="T14" fmla="*/ 7 w 7"/>
                    <a:gd name="T15" fmla="*/ 6 h 6"/>
                    <a:gd name="T16" fmla="*/ 7 w 7"/>
                    <a:gd name="T17" fmla="*/ 6 h 6"/>
                    <a:gd name="T18" fmla="*/ 7 w 7"/>
                    <a:gd name="T19" fmla="*/ 6 h 6"/>
                    <a:gd name="T20" fmla="*/ 7 w 7"/>
                    <a:gd name="T21" fmla="*/ 3 h 6"/>
                    <a:gd name="T22" fmla="*/ 7 w 7"/>
                    <a:gd name="T23" fmla="*/ 0 h 6"/>
                    <a:gd name="T24" fmla="*/ 7 w 7"/>
                    <a:gd name="T25" fmla="*/ 0 h 6"/>
                    <a:gd name="T26" fmla="*/ 0 w 7"/>
                    <a:gd name="T27" fmla="*/ 0 h 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7"/>
                    <a:gd name="T43" fmla="*/ 0 h 6"/>
                    <a:gd name="T44" fmla="*/ 7 w 7"/>
                    <a:gd name="T45" fmla="*/ 6 h 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7" h="6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2" y="6"/>
                      </a:lnTo>
                      <a:lnTo>
                        <a:pt x="5" y="6"/>
                      </a:lnTo>
                      <a:lnTo>
                        <a:pt x="7" y="6"/>
                      </a:lnTo>
                      <a:lnTo>
                        <a:pt x="7" y="3"/>
                      </a:lnTo>
                      <a:lnTo>
                        <a:pt x="7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01" name="Freeform 752"/>
                <p:cNvSpPr>
                  <a:spLocks/>
                </p:cNvSpPr>
                <p:nvPr/>
              </p:nvSpPr>
              <p:spPr bwMode="auto">
                <a:xfrm>
                  <a:off x="2794" y="3879"/>
                  <a:ext cx="11" cy="8"/>
                </a:xfrm>
                <a:custGeom>
                  <a:avLst/>
                  <a:gdLst>
                    <a:gd name="T0" fmla="*/ 3 w 11"/>
                    <a:gd name="T1" fmla="*/ 3 h 8"/>
                    <a:gd name="T2" fmla="*/ 3 w 11"/>
                    <a:gd name="T3" fmla="*/ 3 h 8"/>
                    <a:gd name="T4" fmla="*/ 0 w 11"/>
                    <a:gd name="T5" fmla="*/ 5 h 8"/>
                    <a:gd name="T6" fmla="*/ 0 w 11"/>
                    <a:gd name="T7" fmla="*/ 8 h 8"/>
                    <a:gd name="T8" fmla="*/ 0 w 11"/>
                    <a:gd name="T9" fmla="*/ 8 h 8"/>
                    <a:gd name="T10" fmla="*/ 3 w 11"/>
                    <a:gd name="T11" fmla="*/ 8 h 8"/>
                    <a:gd name="T12" fmla="*/ 5 w 11"/>
                    <a:gd name="T13" fmla="*/ 8 h 8"/>
                    <a:gd name="T14" fmla="*/ 8 w 11"/>
                    <a:gd name="T15" fmla="*/ 8 h 8"/>
                    <a:gd name="T16" fmla="*/ 11 w 11"/>
                    <a:gd name="T17" fmla="*/ 8 h 8"/>
                    <a:gd name="T18" fmla="*/ 11 w 11"/>
                    <a:gd name="T19" fmla="*/ 5 h 8"/>
                    <a:gd name="T20" fmla="*/ 11 w 11"/>
                    <a:gd name="T21" fmla="*/ 3 h 8"/>
                    <a:gd name="T22" fmla="*/ 11 w 11"/>
                    <a:gd name="T23" fmla="*/ 3 h 8"/>
                    <a:gd name="T24" fmla="*/ 11 w 11"/>
                    <a:gd name="T25" fmla="*/ 0 h 8"/>
                    <a:gd name="T26" fmla="*/ 8 w 11"/>
                    <a:gd name="T27" fmla="*/ 0 h 8"/>
                    <a:gd name="T28" fmla="*/ 3 w 11"/>
                    <a:gd name="T29" fmla="*/ 3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8"/>
                    <a:gd name="T47" fmla="*/ 11 w 11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8">
                      <a:moveTo>
                        <a:pt x="3" y="3"/>
                      </a:moveTo>
                      <a:lnTo>
                        <a:pt x="3" y="3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02" name="Freeform 753"/>
                <p:cNvSpPr>
                  <a:spLocks/>
                </p:cNvSpPr>
                <p:nvPr/>
              </p:nvSpPr>
              <p:spPr bwMode="auto">
                <a:xfrm>
                  <a:off x="2784" y="3890"/>
                  <a:ext cx="10" cy="10"/>
                </a:xfrm>
                <a:custGeom>
                  <a:avLst/>
                  <a:gdLst>
                    <a:gd name="T0" fmla="*/ 2 w 10"/>
                    <a:gd name="T1" fmla="*/ 2 h 10"/>
                    <a:gd name="T2" fmla="*/ 2 w 10"/>
                    <a:gd name="T3" fmla="*/ 5 h 10"/>
                    <a:gd name="T4" fmla="*/ 0 w 10"/>
                    <a:gd name="T5" fmla="*/ 5 h 10"/>
                    <a:gd name="T6" fmla="*/ 0 w 10"/>
                    <a:gd name="T7" fmla="*/ 8 h 10"/>
                    <a:gd name="T8" fmla="*/ 0 w 10"/>
                    <a:gd name="T9" fmla="*/ 8 h 10"/>
                    <a:gd name="T10" fmla="*/ 5 w 10"/>
                    <a:gd name="T11" fmla="*/ 10 h 10"/>
                    <a:gd name="T12" fmla="*/ 7 w 10"/>
                    <a:gd name="T13" fmla="*/ 10 h 10"/>
                    <a:gd name="T14" fmla="*/ 10 w 10"/>
                    <a:gd name="T15" fmla="*/ 10 h 10"/>
                    <a:gd name="T16" fmla="*/ 10 w 10"/>
                    <a:gd name="T17" fmla="*/ 8 h 10"/>
                    <a:gd name="T18" fmla="*/ 10 w 10"/>
                    <a:gd name="T19" fmla="*/ 8 h 10"/>
                    <a:gd name="T20" fmla="*/ 10 w 10"/>
                    <a:gd name="T21" fmla="*/ 5 h 10"/>
                    <a:gd name="T22" fmla="*/ 10 w 10"/>
                    <a:gd name="T23" fmla="*/ 2 h 10"/>
                    <a:gd name="T24" fmla="*/ 10 w 10"/>
                    <a:gd name="T25" fmla="*/ 2 h 10"/>
                    <a:gd name="T26" fmla="*/ 7 w 10"/>
                    <a:gd name="T27" fmla="*/ 0 h 10"/>
                    <a:gd name="T28" fmla="*/ 2 w 10"/>
                    <a:gd name="T29" fmla="*/ 2 h 10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10"/>
                    <a:gd name="T47" fmla="*/ 10 w 10"/>
                    <a:gd name="T48" fmla="*/ 10 h 10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10">
                      <a:moveTo>
                        <a:pt x="2" y="2"/>
                      </a:moveTo>
                      <a:lnTo>
                        <a:pt x="2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5" y="10"/>
                      </a:lnTo>
                      <a:lnTo>
                        <a:pt x="7" y="10"/>
                      </a:lnTo>
                      <a:lnTo>
                        <a:pt x="10" y="10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10" y="2"/>
                      </a:lnTo>
                      <a:lnTo>
                        <a:pt x="7" y="0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03" name="Freeform 754"/>
                <p:cNvSpPr>
                  <a:spLocks/>
                </p:cNvSpPr>
                <p:nvPr/>
              </p:nvSpPr>
              <p:spPr bwMode="auto">
                <a:xfrm>
                  <a:off x="2833" y="3853"/>
                  <a:ext cx="11" cy="5"/>
                </a:xfrm>
                <a:custGeom>
                  <a:avLst/>
                  <a:gdLst>
                    <a:gd name="T0" fmla="*/ 3 w 11"/>
                    <a:gd name="T1" fmla="*/ 0 h 5"/>
                    <a:gd name="T2" fmla="*/ 3 w 11"/>
                    <a:gd name="T3" fmla="*/ 3 h 5"/>
                    <a:gd name="T4" fmla="*/ 3 w 11"/>
                    <a:gd name="T5" fmla="*/ 3 h 5"/>
                    <a:gd name="T6" fmla="*/ 0 w 11"/>
                    <a:gd name="T7" fmla="*/ 5 h 5"/>
                    <a:gd name="T8" fmla="*/ 0 w 11"/>
                    <a:gd name="T9" fmla="*/ 5 h 5"/>
                    <a:gd name="T10" fmla="*/ 8 w 11"/>
                    <a:gd name="T11" fmla="*/ 5 h 5"/>
                    <a:gd name="T12" fmla="*/ 11 w 11"/>
                    <a:gd name="T13" fmla="*/ 5 h 5"/>
                    <a:gd name="T14" fmla="*/ 11 w 11"/>
                    <a:gd name="T15" fmla="*/ 5 h 5"/>
                    <a:gd name="T16" fmla="*/ 11 w 11"/>
                    <a:gd name="T17" fmla="*/ 5 h 5"/>
                    <a:gd name="T18" fmla="*/ 11 w 11"/>
                    <a:gd name="T19" fmla="*/ 3 h 5"/>
                    <a:gd name="T20" fmla="*/ 11 w 11"/>
                    <a:gd name="T21" fmla="*/ 0 h 5"/>
                    <a:gd name="T22" fmla="*/ 8 w 11"/>
                    <a:gd name="T23" fmla="*/ 0 h 5"/>
                    <a:gd name="T24" fmla="*/ 6 w 11"/>
                    <a:gd name="T25" fmla="*/ 0 h 5"/>
                    <a:gd name="T26" fmla="*/ 3 w 11"/>
                    <a:gd name="T27" fmla="*/ 0 h 5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5"/>
                    <a:gd name="T44" fmla="*/ 11 w 11"/>
                    <a:gd name="T45" fmla="*/ 5 h 5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5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5"/>
                      </a:lnTo>
                      <a:lnTo>
                        <a:pt x="8" y="5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6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04" name="Freeform 755"/>
                <p:cNvSpPr>
                  <a:spLocks/>
                </p:cNvSpPr>
                <p:nvPr/>
              </p:nvSpPr>
              <p:spPr bwMode="auto">
                <a:xfrm>
                  <a:off x="2828" y="3861"/>
                  <a:ext cx="8" cy="8"/>
                </a:xfrm>
                <a:custGeom>
                  <a:avLst/>
                  <a:gdLst>
                    <a:gd name="T0" fmla="*/ 0 w 8"/>
                    <a:gd name="T1" fmla="*/ 0 h 8"/>
                    <a:gd name="T2" fmla="*/ 0 w 8"/>
                    <a:gd name="T3" fmla="*/ 3 h 8"/>
                    <a:gd name="T4" fmla="*/ 0 w 8"/>
                    <a:gd name="T5" fmla="*/ 3 h 8"/>
                    <a:gd name="T6" fmla="*/ 0 w 8"/>
                    <a:gd name="T7" fmla="*/ 5 h 8"/>
                    <a:gd name="T8" fmla="*/ 0 w 8"/>
                    <a:gd name="T9" fmla="*/ 5 h 8"/>
                    <a:gd name="T10" fmla="*/ 3 w 8"/>
                    <a:gd name="T11" fmla="*/ 8 h 8"/>
                    <a:gd name="T12" fmla="*/ 5 w 8"/>
                    <a:gd name="T13" fmla="*/ 8 h 8"/>
                    <a:gd name="T14" fmla="*/ 8 w 8"/>
                    <a:gd name="T15" fmla="*/ 8 h 8"/>
                    <a:gd name="T16" fmla="*/ 8 w 8"/>
                    <a:gd name="T17" fmla="*/ 5 h 8"/>
                    <a:gd name="T18" fmla="*/ 8 w 8"/>
                    <a:gd name="T19" fmla="*/ 5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0 w 8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05" name="Freeform 756"/>
                <p:cNvSpPr>
                  <a:spLocks/>
                </p:cNvSpPr>
                <p:nvPr/>
              </p:nvSpPr>
              <p:spPr bwMode="auto">
                <a:xfrm>
                  <a:off x="2818" y="3871"/>
                  <a:ext cx="10" cy="8"/>
                </a:xfrm>
                <a:custGeom>
                  <a:avLst/>
                  <a:gdLst>
                    <a:gd name="T0" fmla="*/ 2 w 10"/>
                    <a:gd name="T1" fmla="*/ 0 h 8"/>
                    <a:gd name="T2" fmla="*/ 2 w 10"/>
                    <a:gd name="T3" fmla="*/ 3 h 8"/>
                    <a:gd name="T4" fmla="*/ 0 w 10"/>
                    <a:gd name="T5" fmla="*/ 3 h 8"/>
                    <a:gd name="T6" fmla="*/ 0 w 10"/>
                    <a:gd name="T7" fmla="*/ 6 h 8"/>
                    <a:gd name="T8" fmla="*/ 0 w 10"/>
                    <a:gd name="T9" fmla="*/ 6 h 8"/>
                    <a:gd name="T10" fmla="*/ 5 w 10"/>
                    <a:gd name="T11" fmla="*/ 6 h 8"/>
                    <a:gd name="T12" fmla="*/ 7 w 10"/>
                    <a:gd name="T13" fmla="*/ 8 h 8"/>
                    <a:gd name="T14" fmla="*/ 10 w 10"/>
                    <a:gd name="T15" fmla="*/ 8 h 8"/>
                    <a:gd name="T16" fmla="*/ 10 w 10"/>
                    <a:gd name="T17" fmla="*/ 6 h 8"/>
                    <a:gd name="T18" fmla="*/ 10 w 10"/>
                    <a:gd name="T19" fmla="*/ 6 h 8"/>
                    <a:gd name="T20" fmla="*/ 10 w 10"/>
                    <a:gd name="T21" fmla="*/ 3 h 8"/>
                    <a:gd name="T22" fmla="*/ 10 w 10"/>
                    <a:gd name="T23" fmla="*/ 0 h 8"/>
                    <a:gd name="T24" fmla="*/ 10 w 10"/>
                    <a:gd name="T25" fmla="*/ 0 h 8"/>
                    <a:gd name="T26" fmla="*/ 2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2" y="0"/>
                      </a:moveTo>
                      <a:lnTo>
                        <a:pt x="2" y="3"/>
                      </a:ln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5" y="6"/>
                      </a:lnTo>
                      <a:lnTo>
                        <a:pt x="7" y="8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06" name="Freeform 757"/>
                <p:cNvSpPr>
                  <a:spLocks/>
                </p:cNvSpPr>
                <p:nvPr/>
              </p:nvSpPr>
              <p:spPr bwMode="auto">
                <a:xfrm>
                  <a:off x="2810" y="3879"/>
                  <a:ext cx="10" cy="11"/>
                </a:xfrm>
                <a:custGeom>
                  <a:avLst/>
                  <a:gdLst>
                    <a:gd name="T0" fmla="*/ 2 w 10"/>
                    <a:gd name="T1" fmla="*/ 3 h 11"/>
                    <a:gd name="T2" fmla="*/ 0 w 10"/>
                    <a:gd name="T3" fmla="*/ 5 h 11"/>
                    <a:gd name="T4" fmla="*/ 0 w 10"/>
                    <a:gd name="T5" fmla="*/ 5 h 11"/>
                    <a:gd name="T6" fmla="*/ 0 w 10"/>
                    <a:gd name="T7" fmla="*/ 8 h 11"/>
                    <a:gd name="T8" fmla="*/ 0 w 10"/>
                    <a:gd name="T9" fmla="*/ 8 h 11"/>
                    <a:gd name="T10" fmla="*/ 2 w 10"/>
                    <a:gd name="T11" fmla="*/ 11 h 11"/>
                    <a:gd name="T12" fmla="*/ 5 w 10"/>
                    <a:gd name="T13" fmla="*/ 11 h 11"/>
                    <a:gd name="T14" fmla="*/ 8 w 10"/>
                    <a:gd name="T15" fmla="*/ 11 h 11"/>
                    <a:gd name="T16" fmla="*/ 10 w 10"/>
                    <a:gd name="T17" fmla="*/ 8 h 11"/>
                    <a:gd name="T18" fmla="*/ 10 w 10"/>
                    <a:gd name="T19" fmla="*/ 5 h 11"/>
                    <a:gd name="T20" fmla="*/ 10 w 10"/>
                    <a:gd name="T21" fmla="*/ 3 h 11"/>
                    <a:gd name="T22" fmla="*/ 10 w 10"/>
                    <a:gd name="T23" fmla="*/ 3 h 11"/>
                    <a:gd name="T24" fmla="*/ 8 w 10"/>
                    <a:gd name="T25" fmla="*/ 3 h 11"/>
                    <a:gd name="T26" fmla="*/ 5 w 10"/>
                    <a:gd name="T27" fmla="*/ 0 h 11"/>
                    <a:gd name="T28" fmla="*/ 2 w 10"/>
                    <a:gd name="T29" fmla="*/ 3 h 1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11"/>
                    <a:gd name="T47" fmla="*/ 10 w 10"/>
                    <a:gd name="T48" fmla="*/ 11 h 1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11">
                      <a:moveTo>
                        <a:pt x="2" y="3"/>
                      </a:move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11"/>
                      </a:lnTo>
                      <a:lnTo>
                        <a:pt x="5" y="11"/>
                      </a:lnTo>
                      <a:lnTo>
                        <a:pt x="8" y="11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10" y="3"/>
                      </a:lnTo>
                      <a:lnTo>
                        <a:pt x="8" y="3"/>
                      </a:lnTo>
                      <a:lnTo>
                        <a:pt x="5" y="0"/>
                      </a:lnTo>
                      <a:lnTo>
                        <a:pt x="2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07" name="Freeform 758"/>
                <p:cNvSpPr>
                  <a:spLocks/>
                </p:cNvSpPr>
                <p:nvPr/>
              </p:nvSpPr>
              <p:spPr bwMode="auto">
                <a:xfrm>
                  <a:off x="2799" y="3890"/>
                  <a:ext cx="11" cy="10"/>
                </a:xfrm>
                <a:custGeom>
                  <a:avLst/>
                  <a:gdLst>
                    <a:gd name="T0" fmla="*/ 3 w 11"/>
                    <a:gd name="T1" fmla="*/ 2 h 10"/>
                    <a:gd name="T2" fmla="*/ 3 w 11"/>
                    <a:gd name="T3" fmla="*/ 5 h 10"/>
                    <a:gd name="T4" fmla="*/ 0 w 11"/>
                    <a:gd name="T5" fmla="*/ 5 h 10"/>
                    <a:gd name="T6" fmla="*/ 0 w 11"/>
                    <a:gd name="T7" fmla="*/ 8 h 10"/>
                    <a:gd name="T8" fmla="*/ 0 w 11"/>
                    <a:gd name="T9" fmla="*/ 8 h 10"/>
                    <a:gd name="T10" fmla="*/ 6 w 11"/>
                    <a:gd name="T11" fmla="*/ 10 h 10"/>
                    <a:gd name="T12" fmla="*/ 8 w 11"/>
                    <a:gd name="T13" fmla="*/ 10 h 10"/>
                    <a:gd name="T14" fmla="*/ 11 w 11"/>
                    <a:gd name="T15" fmla="*/ 10 h 10"/>
                    <a:gd name="T16" fmla="*/ 11 w 11"/>
                    <a:gd name="T17" fmla="*/ 10 h 10"/>
                    <a:gd name="T18" fmla="*/ 11 w 11"/>
                    <a:gd name="T19" fmla="*/ 8 h 10"/>
                    <a:gd name="T20" fmla="*/ 11 w 11"/>
                    <a:gd name="T21" fmla="*/ 5 h 10"/>
                    <a:gd name="T22" fmla="*/ 11 w 11"/>
                    <a:gd name="T23" fmla="*/ 2 h 10"/>
                    <a:gd name="T24" fmla="*/ 11 w 11"/>
                    <a:gd name="T25" fmla="*/ 2 h 10"/>
                    <a:gd name="T26" fmla="*/ 8 w 11"/>
                    <a:gd name="T27" fmla="*/ 0 h 10"/>
                    <a:gd name="T28" fmla="*/ 3 w 11"/>
                    <a:gd name="T29" fmla="*/ 2 h 10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10"/>
                    <a:gd name="T47" fmla="*/ 11 w 11"/>
                    <a:gd name="T48" fmla="*/ 10 h 10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10">
                      <a:moveTo>
                        <a:pt x="3" y="2"/>
                      </a:move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6" y="10"/>
                      </a:lnTo>
                      <a:lnTo>
                        <a:pt x="8" y="10"/>
                      </a:lnTo>
                      <a:lnTo>
                        <a:pt x="11" y="10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2"/>
                      </a:lnTo>
                      <a:lnTo>
                        <a:pt x="8" y="0"/>
                      </a:lnTo>
                      <a:lnTo>
                        <a:pt x="3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08" name="Freeform 759"/>
                <p:cNvSpPr>
                  <a:spLocks/>
                </p:cNvSpPr>
                <p:nvPr/>
              </p:nvSpPr>
              <p:spPr bwMode="auto">
                <a:xfrm>
                  <a:off x="2849" y="3853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3 h 5"/>
                    <a:gd name="T4" fmla="*/ 0 w 10"/>
                    <a:gd name="T5" fmla="*/ 3 h 5"/>
                    <a:gd name="T6" fmla="*/ 0 w 10"/>
                    <a:gd name="T7" fmla="*/ 5 h 5"/>
                    <a:gd name="T8" fmla="*/ 0 w 10"/>
                    <a:gd name="T9" fmla="*/ 5 h 5"/>
                    <a:gd name="T10" fmla="*/ 3 w 10"/>
                    <a:gd name="T11" fmla="*/ 5 h 5"/>
                    <a:gd name="T12" fmla="*/ 5 w 10"/>
                    <a:gd name="T13" fmla="*/ 5 h 5"/>
                    <a:gd name="T14" fmla="*/ 8 w 10"/>
                    <a:gd name="T15" fmla="*/ 5 h 5"/>
                    <a:gd name="T16" fmla="*/ 10 w 10"/>
                    <a:gd name="T17" fmla="*/ 5 h 5"/>
                    <a:gd name="T18" fmla="*/ 10 w 10"/>
                    <a:gd name="T19" fmla="*/ 5 h 5"/>
                    <a:gd name="T20" fmla="*/ 8 w 10"/>
                    <a:gd name="T21" fmla="*/ 3 h 5"/>
                    <a:gd name="T22" fmla="*/ 8 w 10"/>
                    <a:gd name="T23" fmla="*/ 0 h 5"/>
                    <a:gd name="T24" fmla="*/ 8 w 10"/>
                    <a:gd name="T25" fmla="*/ 0 h 5"/>
                    <a:gd name="T26" fmla="*/ 0 w 10"/>
                    <a:gd name="T27" fmla="*/ 0 h 5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5"/>
                    <a:gd name="T44" fmla="*/ 10 w 10"/>
                    <a:gd name="T45" fmla="*/ 5 h 5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5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09" name="Freeform 760"/>
                <p:cNvSpPr>
                  <a:spLocks/>
                </p:cNvSpPr>
                <p:nvPr/>
              </p:nvSpPr>
              <p:spPr bwMode="auto">
                <a:xfrm>
                  <a:off x="2841" y="3861"/>
                  <a:ext cx="11" cy="8"/>
                </a:xfrm>
                <a:custGeom>
                  <a:avLst/>
                  <a:gdLst>
                    <a:gd name="T0" fmla="*/ 0 w 11"/>
                    <a:gd name="T1" fmla="*/ 0 h 8"/>
                    <a:gd name="T2" fmla="*/ 0 w 11"/>
                    <a:gd name="T3" fmla="*/ 3 h 8"/>
                    <a:gd name="T4" fmla="*/ 0 w 11"/>
                    <a:gd name="T5" fmla="*/ 3 h 8"/>
                    <a:gd name="T6" fmla="*/ 0 w 11"/>
                    <a:gd name="T7" fmla="*/ 5 h 8"/>
                    <a:gd name="T8" fmla="*/ 0 w 11"/>
                    <a:gd name="T9" fmla="*/ 5 h 8"/>
                    <a:gd name="T10" fmla="*/ 5 w 11"/>
                    <a:gd name="T11" fmla="*/ 8 h 8"/>
                    <a:gd name="T12" fmla="*/ 8 w 11"/>
                    <a:gd name="T13" fmla="*/ 8 h 8"/>
                    <a:gd name="T14" fmla="*/ 11 w 11"/>
                    <a:gd name="T15" fmla="*/ 8 h 8"/>
                    <a:gd name="T16" fmla="*/ 11 w 11"/>
                    <a:gd name="T17" fmla="*/ 5 h 8"/>
                    <a:gd name="T18" fmla="*/ 11 w 11"/>
                    <a:gd name="T19" fmla="*/ 5 h 8"/>
                    <a:gd name="T20" fmla="*/ 11 w 11"/>
                    <a:gd name="T21" fmla="*/ 3 h 8"/>
                    <a:gd name="T22" fmla="*/ 8 w 11"/>
                    <a:gd name="T23" fmla="*/ 3 h 8"/>
                    <a:gd name="T24" fmla="*/ 8 w 11"/>
                    <a:gd name="T25" fmla="*/ 0 h 8"/>
                    <a:gd name="T26" fmla="*/ 0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10" name="Freeform 761"/>
                <p:cNvSpPr>
                  <a:spLocks/>
                </p:cNvSpPr>
                <p:nvPr/>
              </p:nvSpPr>
              <p:spPr bwMode="auto">
                <a:xfrm>
                  <a:off x="2833" y="3871"/>
                  <a:ext cx="11" cy="8"/>
                </a:xfrm>
                <a:custGeom>
                  <a:avLst/>
                  <a:gdLst>
                    <a:gd name="T0" fmla="*/ 3 w 11"/>
                    <a:gd name="T1" fmla="*/ 0 h 8"/>
                    <a:gd name="T2" fmla="*/ 0 w 11"/>
                    <a:gd name="T3" fmla="*/ 3 h 8"/>
                    <a:gd name="T4" fmla="*/ 0 w 11"/>
                    <a:gd name="T5" fmla="*/ 3 h 8"/>
                    <a:gd name="T6" fmla="*/ 0 w 11"/>
                    <a:gd name="T7" fmla="*/ 6 h 8"/>
                    <a:gd name="T8" fmla="*/ 0 w 11"/>
                    <a:gd name="T9" fmla="*/ 6 h 8"/>
                    <a:gd name="T10" fmla="*/ 6 w 11"/>
                    <a:gd name="T11" fmla="*/ 8 h 8"/>
                    <a:gd name="T12" fmla="*/ 8 w 11"/>
                    <a:gd name="T13" fmla="*/ 8 h 8"/>
                    <a:gd name="T14" fmla="*/ 11 w 11"/>
                    <a:gd name="T15" fmla="*/ 8 h 8"/>
                    <a:gd name="T16" fmla="*/ 11 w 11"/>
                    <a:gd name="T17" fmla="*/ 6 h 8"/>
                    <a:gd name="T18" fmla="*/ 11 w 11"/>
                    <a:gd name="T19" fmla="*/ 6 h 8"/>
                    <a:gd name="T20" fmla="*/ 11 w 11"/>
                    <a:gd name="T21" fmla="*/ 3 h 8"/>
                    <a:gd name="T22" fmla="*/ 11 w 11"/>
                    <a:gd name="T23" fmla="*/ 0 h 8"/>
                    <a:gd name="T24" fmla="*/ 8 w 11"/>
                    <a:gd name="T25" fmla="*/ 0 h 8"/>
                    <a:gd name="T26" fmla="*/ 6 w 11"/>
                    <a:gd name="T27" fmla="*/ 0 h 8"/>
                    <a:gd name="T28" fmla="*/ 3 w 11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8"/>
                    <a:gd name="T47" fmla="*/ 11 w 11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8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6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6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11" name="Freeform 762"/>
                <p:cNvSpPr>
                  <a:spLocks/>
                </p:cNvSpPr>
                <p:nvPr/>
              </p:nvSpPr>
              <p:spPr bwMode="auto">
                <a:xfrm>
                  <a:off x="2825" y="3879"/>
                  <a:ext cx="11" cy="11"/>
                </a:xfrm>
                <a:custGeom>
                  <a:avLst/>
                  <a:gdLst>
                    <a:gd name="T0" fmla="*/ 0 w 11"/>
                    <a:gd name="T1" fmla="*/ 3 h 11"/>
                    <a:gd name="T2" fmla="*/ 0 w 11"/>
                    <a:gd name="T3" fmla="*/ 5 h 11"/>
                    <a:gd name="T4" fmla="*/ 0 w 11"/>
                    <a:gd name="T5" fmla="*/ 5 h 11"/>
                    <a:gd name="T6" fmla="*/ 0 w 11"/>
                    <a:gd name="T7" fmla="*/ 8 h 11"/>
                    <a:gd name="T8" fmla="*/ 0 w 11"/>
                    <a:gd name="T9" fmla="*/ 8 h 11"/>
                    <a:gd name="T10" fmla="*/ 6 w 11"/>
                    <a:gd name="T11" fmla="*/ 11 h 11"/>
                    <a:gd name="T12" fmla="*/ 8 w 11"/>
                    <a:gd name="T13" fmla="*/ 11 h 11"/>
                    <a:gd name="T14" fmla="*/ 11 w 11"/>
                    <a:gd name="T15" fmla="*/ 11 h 11"/>
                    <a:gd name="T16" fmla="*/ 11 w 11"/>
                    <a:gd name="T17" fmla="*/ 8 h 11"/>
                    <a:gd name="T18" fmla="*/ 11 w 11"/>
                    <a:gd name="T19" fmla="*/ 8 h 11"/>
                    <a:gd name="T20" fmla="*/ 11 w 11"/>
                    <a:gd name="T21" fmla="*/ 5 h 11"/>
                    <a:gd name="T22" fmla="*/ 11 w 11"/>
                    <a:gd name="T23" fmla="*/ 3 h 11"/>
                    <a:gd name="T24" fmla="*/ 8 w 11"/>
                    <a:gd name="T25" fmla="*/ 3 h 11"/>
                    <a:gd name="T26" fmla="*/ 6 w 11"/>
                    <a:gd name="T27" fmla="*/ 0 h 11"/>
                    <a:gd name="T28" fmla="*/ 0 w 11"/>
                    <a:gd name="T29" fmla="*/ 3 h 1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11"/>
                    <a:gd name="T47" fmla="*/ 11 w 11"/>
                    <a:gd name="T48" fmla="*/ 11 h 1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11">
                      <a:moveTo>
                        <a:pt x="0" y="3"/>
                      </a:move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6" y="11"/>
                      </a:lnTo>
                      <a:lnTo>
                        <a:pt x="8" y="11"/>
                      </a:lnTo>
                      <a:lnTo>
                        <a:pt x="11" y="11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8" y="3"/>
                      </a:lnTo>
                      <a:lnTo>
                        <a:pt x="6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12" name="Freeform 763"/>
                <p:cNvSpPr>
                  <a:spLocks/>
                </p:cNvSpPr>
                <p:nvPr/>
              </p:nvSpPr>
              <p:spPr bwMode="auto">
                <a:xfrm>
                  <a:off x="2818" y="3892"/>
                  <a:ext cx="10" cy="8"/>
                </a:xfrm>
                <a:custGeom>
                  <a:avLst/>
                  <a:gdLst>
                    <a:gd name="T0" fmla="*/ 0 w 10"/>
                    <a:gd name="T1" fmla="*/ 0 h 8"/>
                    <a:gd name="T2" fmla="*/ 0 w 10"/>
                    <a:gd name="T3" fmla="*/ 3 h 8"/>
                    <a:gd name="T4" fmla="*/ 0 w 10"/>
                    <a:gd name="T5" fmla="*/ 3 h 8"/>
                    <a:gd name="T6" fmla="*/ 0 w 10"/>
                    <a:gd name="T7" fmla="*/ 6 h 8"/>
                    <a:gd name="T8" fmla="*/ 0 w 10"/>
                    <a:gd name="T9" fmla="*/ 8 h 8"/>
                    <a:gd name="T10" fmla="*/ 2 w 10"/>
                    <a:gd name="T11" fmla="*/ 8 h 8"/>
                    <a:gd name="T12" fmla="*/ 5 w 10"/>
                    <a:gd name="T13" fmla="*/ 8 h 8"/>
                    <a:gd name="T14" fmla="*/ 7 w 10"/>
                    <a:gd name="T15" fmla="*/ 8 h 8"/>
                    <a:gd name="T16" fmla="*/ 10 w 10"/>
                    <a:gd name="T17" fmla="*/ 8 h 8"/>
                    <a:gd name="T18" fmla="*/ 10 w 10"/>
                    <a:gd name="T19" fmla="*/ 6 h 8"/>
                    <a:gd name="T20" fmla="*/ 7 w 10"/>
                    <a:gd name="T21" fmla="*/ 3 h 8"/>
                    <a:gd name="T22" fmla="*/ 7 w 10"/>
                    <a:gd name="T23" fmla="*/ 3 h 8"/>
                    <a:gd name="T24" fmla="*/ 7 w 10"/>
                    <a:gd name="T25" fmla="*/ 0 h 8"/>
                    <a:gd name="T26" fmla="*/ 0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7" y="3"/>
                      </a:lnTo>
                      <a:lnTo>
                        <a:pt x="7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13" name="Freeform 764"/>
                <p:cNvSpPr>
                  <a:spLocks/>
                </p:cNvSpPr>
                <p:nvPr/>
              </p:nvSpPr>
              <p:spPr bwMode="auto">
                <a:xfrm>
                  <a:off x="2862" y="3853"/>
                  <a:ext cx="11" cy="5"/>
                </a:xfrm>
                <a:custGeom>
                  <a:avLst/>
                  <a:gdLst>
                    <a:gd name="T0" fmla="*/ 3 w 11"/>
                    <a:gd name="T1" fmla="*/ 0 h 5"/>
                    <a:gd name="T2" fmla="*/ 3 w 11"/>
                    <a:gd name="T3" fmla="*/ 3 h 5"/>
                    <a:gd name="T4" fmla="*/ 0 w 11"/>
                    <a:gd name="T5" fmla="*/ 3 h 5"/>
                    <a:gd name="T6" fmla="*/ 0 w 11"/>
                    <a:gd name="T7" fmla="*/ 5 h 5"/>
                    <a:gd name="T8" fmla="*/ 3 w 11"/>
                    <a:gd name="T9" fmla="*/ 5 h 5"/>
                    <a:gd name="T10" fmla="*/ 5 w 11"/>
                    <a:gd name="T11" fmla="*/ 5 h 5"/>
                    <a:gd name="T12" fmla="*/ 8 w 11"/>
                    <a:gd name="T13" fmla="*/ 5 h 5"/>
                    <a:gd name="T14" fmla="*/ 11 w 11"/>
                    <a:gd name="T15" fmla="*/ 5 h 5"/>
                    <a:gd name="T16" fmla="*/ 11 w 11"/>
                    <a:gd name="T17" fmla="*/ 5 h 5"/>
                    <a:gd name="T18" fmla="*/ 11 w 11"/>
                    <a:gd name="T19" fmla="*/ 5 h 5"/>
                    <a:gd name="T20" fmla="*/ 11 w 11"/>
                    <a:gd name="T21" fmla="*/ 3 h 5"/>
                    <a:gd name="T22" fmla="*/ 11 w 11"/>
                    <a:gd name="T23" fmla="*/ 0 h 5"/>
                    <a:gd name="T24" fmla="*/ 8 w 11"/>
                    <a:gd name="T25" fmla="*/ 0 h 5"/>
                    <a:gd name="T26" fmla="*/ 5 w 11"/>
                    <a:gd name="T27" fmla="*/ 0 h 5"/>
                    <a:gd name="T28" fmla="*/ 3 w 11"/>
                    <a:gd name="T29" fmla="*/ 0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5"/>
                    <a:gd name="T47" fmla="*/ 11 w 11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5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14" name="Freeform 765"/>
                <p:cNvSpPr>
                  <a:spLocks/>
                </p:cNvSpPr>
                <p:nvPr/>
              </p:nvSpPr>
              <p:spPr bwMode="auto">
                <a:xfrm>
                  <a:off x="2857" y="3861"/>
                  <a:ext cx="10" cy="8"/>
                </a:xfrm>
                <a:custGeom>
                  <a:avLst/>
                  <a:gdLst>
                    <a:gd name="T0" fmla="*/ 0 w 10"/>
                    <a:gd name="T1" fmla="*/ 0 h 8"/>
                    <a:gd name="T2" fmla="*/ 0 w 10"/>
                    <a:gd name="T3" fmla="*/ 3 h 8"/>
                    <a:gd name="T4" fmla="*/ 0 w 10"/>
                    <a:gd name="T5" fmla="*/ 3 h 8"/>
                    <a:gd name="T6" fmla="*/ 0 w 10"/>
                    <a:gd name="T7" fmla="*/ 5 h 8"/>
                    <a:gd name="T8" fmla="*/ 0 w 10"/>
                    <a:gd name="T9" fmla="*/ 5 h 8"/>
                    <a:gd name="T10" fmla="*/ 5 w 10"/>
                    <a:gd name="T11" fmla="*/ 8 h 8"/>
                    <a:gd name="T12" fmla="*/ 8 w 10"/>
                    <a:gd name="T13" fmla="*/ 8 h 8"/>
                    <a:gd name="T14" fmla="*/ 10 w 10"/>
                    <a:gd name="T15" fmla="*/ 8 h 8"/>
                    <a:gd name="T16" fmla="*/ 10 w 10"/>
                    <a:gd name="T17" fmla="*/ 5 h 8"/>
                    <a:gd name="T18" fmla="*/ 10 w 10"/>
                    <a:gd name="T19" fmla="*/ 5 h 8"/>
                    <a:gd name="T20" fmla="*/ 8 w 10"/>
                    <a:gd name="T21" fmla="*/ 3 h 8"/>
                    <a:gd name="T22" fmla="*/ 8 w 10"/>
                    <a:gd name="T23" fmla="*/ 3 h 8"/>
                    <a:gd name="T24" fmla="*/ 8 w 10"/>
                    <a:gd name="T25" fmla="*/ 0 h 8"/>
                    <a:gd name="T26" fmla="*/ 0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15" name="Freeform 766"/>
                <p:cNvSpPr>
                  <a:spLocks/>
                </p:cNvSpPr>
                <p:nvPr/>
              </p:nvSpPr>
              <p:spPr bwMode="auto">
                <a:xfrm>
                  <a:off x="2849" y="3871"/>
                  <a:ext cx="10" cy="8"/>
                </a:xfrm>
                <a:custGeom>
                  <a:avLst/>
                  <a:gdLst>
                    <a:gd name="T0" fmla="*/ 0 w 10"/>
                    <a:gd name="T1" fmla="*/ 0 h 8"/>
                    <a:gd name="T2" fmla="*/ 0 w 10"/>
                    <a:gd name="T3" fmla="*/ 3 h 8"/>
                    <a:gd name="T4" fmla="*/ 0 w 10"/>
                    <a:gd name="T5" fmla="*/ 3 h 8"/>
                    <a:gd name="T6" fmla="*/ 0 w 10"/>
                    <a:gd name="T7" fmla="*/ 6 h 8"/>
                    <a:gd name="T8" fmla="*/ 0 w 10"/>
                    <a:gd name="T9" fmla="*/ 6 h 8"/>
                    <a:gd name="T10" fmla="*/ 5 w 10"/>
                    <a:gd name="T11" fmla="*/ 8 h 8"/>
                    <a:gd name="T12" fmla="*/ 8 w 10"/>
                    <a:gd name="T13" fmla="*/ 8 h 8"/>
                    <a:gd name="T14" fmla="*/ 10 w 10"/>
                    <a:gd name="T15" fmla="*/ 8 h 8"/>
                    <a:gd name="T16" fmla="*/ 10 w 10"/>
                    <a:gd name="T17" fmla="*/ 6 h 8"/>
                    <a:gd name="T18" fmla="*/ 10 w 10"/>
                    <a:gd name="T19" fmla="*/ 6 h 8"/>
                    <a:gd name="T20" fmla="*/ 10 w 10"/>
                    <a:gd name="T21" fmla="*/ 3 h 8"/>
                    <a:gd name="T22" fmla="*/ 10 w 10"/>
                    <a:gd name="T23" fmla="*/ 0 h 8"/>
                    <a:gd name="T24" fmla="*/ 8 w 10"/>
                    <a:gd name="T25" fmla="*/ 0 h 8"/>
                    <a:gd name="T26" fmla="*/ 0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16" name="Freeform 767"/>
                <p:cNvSpPr>
                  <a:spLocks/>
                </p:cNvSpPr>
                <p:nvPr/>
              </p:nvSpPr>
              <p:spPr bwMode="auto">
                <a:xfrm>
                  <a:off x="2841" y="3882"/>
                  <a:ext cx="11" cy="8"/>
                </a:xfrm>
                <a:custGeom>
                  <a:avLst/>
                  <a:gdLst>
                    <a:gd name="T0" fmla="*/ 3 w 11"/>
                    <a:gd name="T1" fmla="*/ 0 h 8"/>
                    <a:gd name="T2" fmla="*/ 0 w 11"/>
                    <a:gd name="T3" fmla="*/ 2 h 8"/>
                    <a:gd name="T4" fmla="*/ 0 w 11"/>
                    <a:gd name="T5" fmla="*/ 2 h 8"/>
                    <a:gd name="T6" fmla="*/ 0 w 11"/>
                    <a:gd name="T7" fmla="*/ 5 h 8"/>
                    <a:gd name="T8" fmla="*/ 0 w 11"/>
                    <a:gd name="T9" fmla="*/ 5 h 8"/>
                    <a:gd name="T10" fmla="*/ 5 w 11"/>
                    <a:gd name="T11" fmla="*/ 8 h 8"/>
                    <a:gd name="T12" fmla="*/ 8 w 11"/>
                    <a:gd name="T13" fmla="*/ 8 h 8"/>
                    <a:gd name="T14" fmla="*/ 11 w 11"/>
                    <a:gd name="T15" fmla="*/ 8 h 8"/>
                    <a:gd name="T16" fmla="*/ 11 w 11"/>
                    <a:gd name="T17" fmla="*/ 5 h 8"/>
                    <a:gd name="T18" fmla="*/ 11 w 11"/>
                    <a:gd name="T19" fmla="*/ 5 h 8"/>
                    <a:gd name="T20" fmla="*/ 11 w 11"/>
                    <a:gd name="T21" fmla="*/ 2 h 8"/>
                    <a:gd name="T22" fmla="*/ 11 w 11"/>
                    <a:gd name="T23" fmla="*/ 0 h 8"/>
                    <a:gd name="T24" fmla="*/ 11 w 11"/>
                    <a:gd name="T25" fmla="*/ 0 h 8"/>
                    <a:gd name="T26" fmla="*/ 5 w 11"/>
                    <a:gd name="T27" fmla="*/ 0 h 8"/>
                    <a:gd name="T28" fmla="*/ 3 w 11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8"/>
                    <a:gd name="T47" fmla="*/ 11 w 11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8">
                      <a:moveTo>
                        <a:pt x="3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2"/>
                      </a:lnTo>
                      <a:lnTo>
                        <a:pt x="11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17" name="Freeform 768"/>
                <p:cNvSpPr>
                  <a:spLocks/>
                </p:cNvSpPr>
                <p:nvPr/>
              </p:nvSpPr>
              <p:spPr bwMode="auto">
                <a:xfrm>
                  <a:off x="2833" y="3892"/>
                  <a:ext cx="11" cy="11"/>
                </a:xfrm>
                <a:custGeom>
                  <a:avLst/>
                  <a:gdLst>
                    <a:gd name="T0" fmla="*/ 0 w 11"/>
                    <a:gd name="T1" fmla="*/ 0 h 11"/>
                    <a:gd name="T2" fmla="*/ 0 w 11"/>
                    <a:gd name="T3" fmla="*/ 3 h 11"/>
                    <a:gd name="T4" fmla="*/ 0 w 11"/>
                    <a:gd name="T5" fmla="*/ 6 h 11"/>
                    <a:gd name="T6" fmla="*/ 0 w 11"/>
                    <a:gd name="T7" fmla="*/ 8 h 11"/>
                    <a:gd name="T8" fmla="*/ 0 w 11"/>
                    <a:gd name="T9" fmla="*/ 8 h 11"/>
                    <a:gd name="T10" fmla="*/ 6 w 11"/>
                    <a:gd name="T11" fmla="*/ 11 h 11"/>
                    <a:gd name="T12" fmla="*/ 8 w 11"/>
                    <a:gd name="T13" fmla="*/ 11 h 11"/>
                    <a:gd name="T14" fmla="*/ 11 w 11"/>
                    <a:gd name="T15" fmla="*/ 11 h 11"/>
                    <a:gd name="T16" fmla="*/ 11 w 11"/>
                    <a:gd name="T17" fmla="*/ 8 h 11"/>
                    <a:gd name="T18" fmla="*/ 11 w 11"/>
                    <a:gd name="T19" fmla="*/ 6 h 11"/>
                    <a:gd name="T20" fmla="*/ 11 w 11"/>
                    <a:gd name="T21" fmla="*/ 3 h 11"/>
                    <a:gd name="T22" fmla="*/ 11 w 11"/>
                    <a:gd name="T23" fmla="*/ 3 h 11"/>
                    <a:gd name="T24" fmla="*/ 11 w 11"/>
                    <a:gd name="T25" fmla="*/ 0 h 11"/>
                    <a:gd name="T26" fmla="*/ 6 w 11"/>
                    <a:gd name="T27" fmla="*/ 0 h 11"/>
                    <a:gd name="T28" fmla="*/ 0 w 11"/>
                    <a:gd name="T29" fmla="*/ 0 h 1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11"/>
                    <a:gd name="T47" fmla="*/ 11 w 11"/>
                    <a:gd name="T48" fmla="*/ 11 h 1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11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6" y="11"/>
                      </a:lnTo>
                      <a:lnTo>
                        <a:pt x="8" y="11"/>
                      </a:lnTo>
                      <a:lnTo>
                        <a:pt x="11" y="11"/>
                      </a:lnTo>
                      <a:lnTo>
                        <a:pt x="11" y="8"/>
                      </a:lnTo>
                      <a:lnTo>
                        <a:pt x="11" y="6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6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18" name="Freeform 769"/>
                <p:cNvSpPr>
                  <a:spLocks/>
                </p:cNvSpPr>
                <p:nvPr/>
              </p:nvSpPr>
              <p:spPr bwMode="auto">
                <a:xfrm>
                  <a:off x="2878" y="3853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3 h 5"/>
                    <a:gd name="T4" fmla="*/ 0 w 10"/>
                    <a:gd name="T5" fmla="*/ 3 h 5"/>
                    <a:gd name="T6" fmla="*/ 0 w 10"/>
                    <a:gd name="T7" fmla="*/ 5 h 5"/>
                    <a:gd name="T8" fmla="*/ 0 w 10"/>
                    <a:gd name="T9" fmla="*/ 5 h 5"/>
                    <a:gd name="T10" fmla="*/ 8 w 10"/>
                    <a:gd name="T11" fmla="*/ 5 h 5"/>
                    <a:gd name="T12" fmla="*/ 10 w 10"/>
                    <a:gd name="T13" fmla="*/ 5 h 5"/>
                    <a:gd name="T14" fmla="*/ 10 w 10"/>
                    <a:gd name="T15" fmla="*/ 5 h 5"/>
                    <a:gd name="T16" fmla="*/ 10 w 10"/>
                    <a:gd name="T17" fmla="*/ 5 h 5"/>
                    <a:gd name="T18" fmla="*/ 10 w 10"/>
                    <a:gd name="T19" fmla="*/ 3 h 5"/>
                    <a:gd name="T20" fmla="*/ 8 w 10"/>
                    <a:gd name="T21" fmla="*/ 0 h 5"/>
                    <a:gd name="T22" fmla="*/ 8 w 10"/>
                    <a:gd name="T23" fmla="*/ 0 h 5"/>
                    <a:gd name="T24" fmla="*/ 0 w 10"/>
                    <a:gd name="T25" fmla="*/ 0 h 5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0"/>
                    <a:gd name="T40" fmla="*/ 0 h 5"/>
                    <a:gd name="T41" fmla="*/ 10 w 10"/>
                    <a:gd name="T42" fmla="*/ 5 h 5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0" h="5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10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19" name="Freeform 770"/>
                <p:cNvSpPr>
                  <a:spLocks/>
                </p:cNvSpPr>
                <p:nvPr/>
              </p:nvSpPr>
              <p:spPr bwMode="auto">
                <a:xfrm>
                  <a:off x="2873" y="3861"/>
                  <a:ext cx="10" cy="8"/>
                </a:xfrm>
                <a:custGeom>
                  <a:avLst/>
                  <a:gdLst>
                    <a:gd name="T0" fmla="*/ 0 w 10"/>
                    <a:gd name="T1" fmla="*/ 0 h 8"/>
                    <a:gd name="T2" fmla="*/ 0 w 10"/>
                    <a:gd name="T3" fmla="*/ 3 h 8"/>
                    <a:gd name="T4" fmla="*/ 0 w 10"/>
                    <a:gd name="T5" fmla="*/ 3 h 8"/>
                    <a:gd name="T6" fmla="*/ 0 w 10"/>
                    <a:gd name="T7" fmla="*/ 5 h 8"/>
                    <a:gd name="T8" fmla="*/ 0 w 10"/>
                    <a:gd name="T9" fmla="*/ 5 h 8"/>
                    <a:gd name="T10" fmla="*/ 5 w 10"/>
                    <a:gd name="T11" fmla="*/ 8 h 8"/>
                    <a:gd name="T12" fmla="*/ 7 w 10"/>
                    <a:gd name="T13" fmla="*/ 8 h 8"/>
                    <a:gd name="T14" fmla="*/ 10 w 10"/>
                    <a:gd name="T15" fmla="*/ 8 h 8"/>
                    <a:gd name="T16" fmla="*/ 10 w 10"/>
                    <a:gd name="T17" fmla="*/ 5 h 8"/>
                    <a:gd name="T18" fmla="*/ 10 w 10"/>
                    <a:gd name="T19" fmla="*/ 5 h 8"/>
                    <a:gd name="T20" fmla="*/ 7 w 10"/>
                    <a:gd name="T21" fmla="*/ 3 h 8"/>
                    <a:gd name="T22" fmla="*/ 7 w 10"/>
                    <a:gd name="T23" fmla="*/ 3 h 8"/>
                    <a:gd name="T24" fmla="*/ 7 w 10"/>
                    <a:gd name="T25" fmla="*/ 0 h 8"/>
                    <a:gd name="T26" fmla="*/ 0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7" y="3"/>
                      </a:lnTo>
                      <a:lnTo>
                        <a:pt x="7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20" name="Freeform 771"/>
                <p:cNvSpPr>
                  <a:spLocks/>
                </p:cNvSpPr>
                <p:nvPr/>
              </p:nvSpPr>
              <p:spPr bwMode="auto">
                <a:xfrm>
                  <a:off x="2865" y="3871"/>
                  <a:ext cx="10" cy="8"/>
                </a:xfrm>
                <a:custGeom>
                  <a:avLst/>
                  <a:gdLst>
                    <a:gd name="T0" fmla="*/ 0 w 10"/>
                    <a:gd name="T1" fmla="*/ 0 h 8"/>
                    <a:gd name="T2" fmla="*/ 0 w 10"/>
                    <a:gd name="T3" fmla="*/ 3 h 8"/>
                    <a:gd name="T4" fmla="*/ 0 w 10"/>
                    <a:gd name="T5" fmla="*/ 3 h 8"/>
                    <a:gd name="T6" fmla="*/ 0 w 10"/>
                    <a:gd name="T7" fmla="*/ 6 h 8"/>
                    <a:gd name="T8" fmla="*/ 0 w 10"/>
                    <a:gd name="T9" fmla="*/ 6 h 8"/>
                    <a:gd name="T10" fmla="*/ 5 w 10"/>
                    <a:gd name="T11" fmla="*/ 8 h 8"/>
                    <a:gd name="T12" fmla="*/ 8 w 10"/>
                    <a:gd name="T13" fmla="*/ 8 h 8"/>
                    <a:gd name="T14" fmla="*/ 10 w 10"/>
                    <a:gd name="T15" fmla="*/ 8 h 8"/>
                    <a:gd name="T16" fmla="*/ 10 w 10"/>
                    <a:gd name="T17" fmla="*/ 6 h 8"/>
                    <a:gd name="T18" fmla="*/ 10 w 10"/>
                    <a:gd name="T19" fmla="*/ 6 h 8"/>
                    <a:gd name="T20" fmla="*/ 10 w 10"/>
                    <a:gd name="T21" fmla="*/ 3 h 8"/>
                    <a:gd name="T22" fmla="*/ 10 w 10"/>
                    <a:gd name="T23" fmla="*/ 0 h 8"/>
                    <a:gd name="T24" fmla="*/ 8 w 10"/>
                    <a:gd name="T25" fmla="*/ 0 h 8"/>
                    <a:gd name="T26" fmla="*/ 0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21" name="Freeform 772"/>
                <p:cNvSpPr>
                  <a:spLocks/>
                </p:cNvSpPr>
                <p:nvPr/>
              </p:nvSpPr>
              <p:spPr bwMode="auto">
                <a:xfrm>
                  <a:off x="2859" y="3882"/>
                  <a:ext cx="11" cy="8"/>
                </a:xfrm>
                <a:custGeom>
                  <a:avLst/>
                  <a:gdLst>
                    <a:gd name="T0" fmla="*/ 0 w 11"/>
                    <a:gd name="T1" fmla="*/ 0 h 8"/>
                    <a:gd name="T2" fmla="*/ 0 w 11"/>
                    <a:gd name="T3" fmla="*/ 2 h 8"/>
                    <a:gd name="T4" fmla="*/ 0 w 11"/>
                    <a:gd name="T5" fmla="*/ 2 h 8"/>
                    <a:gd name="T6" fmla="*/ 0 w 11"/>
                    <a:gd name="T7" fmla="*/ 5 h 8"/>
                    <a:gd name="T8" fmla="*/ 0 w 11"/>
                    <a:gd name="T9" fmla="*/ 5 h 8"/>
                    <a:gd name="T10" fmla="*/ 6 w 11"/>
                    <a:gd name="T11" fmla="*/ 8 h 8"/>
                    <a:gd name="T12" fmla="*/ 8 w 11"/>
                    <a:gd name="T13" fmla="*/ 8 h 8"/>
                    <a:gd name="T14" fmla="*/ 11 w 11"/>
                    <a:gd name="T15" fmla="*/ 8 h 8"/>
                    <a:gd name="T16" fmla="*/ 11 w 11"/>
                    <a:gd name="T17" fmla="*/ 8 h 8"/>
                    <a:gd name="T18" fmla="*/ 11 w 11"/>
                    <a:gd name="T19" fmla="*/ 5 h 8"/>
                    <a:gd name="T20" fmla="*/ 8 w 11"/>
                    <a:gd name="T21" fmla="*/ 2 h 8"/>
                    <a:gd name="T22" fmla="*/ 8 w 11"/>
                    <a:gd name="T23" fmla="*/ 0 h 8"/>
                    <a:gd name="T24" fmla="*/ 8 w 11"/>
                    <a:gd name="T25" fmla="*/ 0 h 8"/>
                    <a:gd name="T26" fmla="*/ 0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8" y="2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22" name="Freeform 773"/>
                <p:cNvSpPr>
                  <a:spLocks/>
                </p:cNvSpPr>
                <p:nvPr/>
              </p:nvSpPr>
              <p:spPr bwMode="auto">
                <a:xfrm>
                  <a:off x="2852" y="3892"/>
                  <a:ext cx="10" cy="11"/>
                </a:xfrm>
                <a:custGeom>
                  <a:avLst/>
                  <a:gdLst>
                    <a:gd name="T0" fmla="*/ 0 w 10"/>
                    <a:gd name="T1" fmla="*/ 0 h 11"/>
                    <a:gd name="T2" fmla="*/ 0 w 10"/>
                    <a:gd name="T3" fmla="*/ 3 h 11"/>
                    <a:gd name="T4" fmla="*/ 0 w 10"/>
                    <a:gd name="T5" fmla="*/ 6 h 11"/>
                    <a:gd name="T6" fmla="*/ 0 w 10"/>
                    <a:gd name="T7" fmla="*/ 8 h 11"/>
                    <a:gd name="T8" fmla="*/ 0 w 10"/>
                    <a:gd name="T9" fmla="*/ 8 h 11"/>
                    <a:gd name="T10" fmla="*/ 5 w 10"/>
                    <a:gd name="T11" fmla="*/ 11 h 11"/>
                    <a:gd name="T12" fmla="*/ 7 w 10"/>
                    <a:gd name="T13" fmla="*/ 11 h 11"/>
                    <a:gd name="T14" fmla="*/ 10 w 10"/>
                    <a:gd name="T15" fmla="*/ 11 h 11"/>
                    <a:gd name="T16" fmla="*/ 10 w 10"/>
                    <a:gd name="T17" fmla="*/ 8 h 11"/>
                    <a:gd name="T18" fmla="*/ 10 w 10"/>
                    <a:gd name="T19" fmla="*/ 6 h 11"/>
                    <a:gd name="T20" fmla="*/ 10 w 10"/>
                    <a:gd name="T21" fmla="*/ 3 h 11"/>
                    <a:gd name="T22" fmla="*/ 7 w 10"/>
                    <a:gd name="T23" fmla="*/ 3 h 11"/>
                    <a:gd name="T24" fmla="*/ 7 w 10"/>
                    <a:gd name="T25" fmla="*/ 0 h 11"/>
                    <a:gd name="T26" fmla="*/ 0 w 10"/>
                    <a:gd name="T27" fmla="*/ 0 h 11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11"/>
                    <a:gd name="T44" fmla="*/ 10 w 10"/>
                    <a:gd name="T45" fmla="*/ 11 h 11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11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5" y="11"/>
                      </a:lnTo>
                      <a:lnTo>
                        <a:pt x="7" y="11"/>
                      </a:lnTo>
                      <a:lnTo>
                        <a:pt x="10" y="11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10" y="3"/>
                      </a:lnTo>
                      <a:lnTo>
                        <a:pt x="7" y="3"/>
                      </a:lnTo>
                      <a:lnTo>
                        <a:pt x="7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23" name="Freeform 774"/>
                <p:cNvSpPr>
                  <a:spLocks/>
                </p:cNvSpPr>
                <p:nvPr/>
              </p:nvSpPr>
              <p:spPr bwMode="auto">
                <a:xfrm>
                  <a:off x="2893" y="3853"/>
                  <a:ext cx="11" cy="5"/>
                </a:xfrm>
                <a:custGeom>
                  <a:avLst/>
                  <a:gdLst>
                    <a:gd name="T0" fmla="*/ 0 w 11"/>
                    <a:gd name="T1" fmla="*/ 0 h 5"/>
                    <a:gd name="T2" fmla="*/ 0 w 11"/>
                    <a:gd name="T3" fmla="*/ 3 h 5"/>
                    <a:gd name="T4" fmla="*/ 0 w 11"/>
                    <a:gd name="T5" fmla="*/ 3 h 5"/>
                    <a:gd name="T6" fmla="*/ 0 w 11"/>
                    <a:gd name="T7" fmla="*/ 5 h 5"/>
                    <a:gd name="T8" fmla="*/ 0 w 11"/>
                    <a:gd name="T9" fmla="*/ 5 h 5"/>
                    <a:gd name="T10" fmla="*/ 8 w 11"/>
                    <a:gd name="T11" fmla="*/ 5 h 5"/>
                    <a:gd name="T12" fmla="*/ 11 w 11"/>
                    <a:gd name="T13" fmla="*/ 5 h 5"/>
                    <a:gd name="T14" fmla="*/ 11 w 11"/>
                    <a:gd name="T15" fmla="*/ 5 h 5"/>
                    <a:gd name="T16" fmla="*/ 11 w 11"/>
                    <a:gd name="T17" fmla="*/ 5 h 5"/>
                    <a:gd name="T18" fmla="*/ 8 w 11"/>
                    <a:gd name="T19" fmla="*/ 3 h 5"/>
                    <a:gd name="T20" fmla="*/ 8 w 11"/>
                    <a:gd name="T21" fmla="*/ 0 h 5"/>
                    <a:gd name="T22" fmla="*/ 8 w 11"/>
                    <a:gd name="T23" fmla="*/ 0 h 5"/>
                    <a:gd name="T24" fmla="*/ 0 w 11"/>
                    <a:gd name="T25" fmla="*/ 0 h 5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1"/>
                    <a:gd name="T40" fmla="*/ 0 h 5"/>
                    <a:gd name="T41" fmla="*/ 11 w 11"/>
                    <a:gd name="T42" fmla="*/ 5 h 5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1" h="5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8" y="5"/>
                      </a:lnTo>
                      <a:lnTo>
                        <a:pt x="11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24" name="Freeform 775"/>
                <p:cNvSpPr>
                  <a:spLocks/>
                </p:cNvSpPr>
                <p:nvPr/>
              </p:nvSpPr>
              <p:spPr bwMode="auto">
                <a:xfrm>
                  <a:off x="2888" y="3861"/>
                  <a:ext cx="11" cy="8"/>
                </a:xfrm>
                <a:custGeom>
                  <a:avLst/>
                  <a:gdLst>
                    <a:gd name="T0" fmla="*/ 0 w 11"/>
                    <a:gd name="T1" fmla="*/ 0 h 8"/>
                    <a:gd name="T2" fmla="*/ 0 w 11"/>
                    <a:gd name="T3" fmla="*/ 3 h 8"/>
                    <a:gd name="T4" fmla="*/ 0 w 11"/>
                    <a:gd name="T5" fmla="*/ 3 h 8"/>
                    <a:gd name="T6" fmla="*/ 0 w 11"/>
                    <a:gd name="T7" fmla="*/ 5 h 8"/>
                    <a:gd name="T8" fmla="*/ 0 w 11"/>
                    <a:gd name="T9" fmla="*/ 5 h 8"/>
                    <a:gd name="T10" fmla="*/ 5 w 11"/>
                    <a:gd name="T11" fmla="*/ 8 h 8"/>
                    <a:gd name="T12" fmla="*/ 8 w 11"/>
                    <a:gd name="T13" fmla="*/ 8 h 8"/>
                    <a:gd name="T14" fmla="*/ 11 w 11"/>
                    <a:gd name="T15" fmla="*/ 8 h 8"/>
                    <a:gd name="T16" fmla="*/ 11 w 11"/>
                    <a:gd name="T17" fmla="*/ 5 h 8"/>
                    <a:gd name="T18" fmla="*/ 11 w 11"/>
                    <a:gd name="T19" fmla="*/ 5 h 8"/>
                    <a:gd name="T20" fmla="*/ 8 w 11"/>
                    <a:gd name="T21" fmla="*/ 3 h 8"/>
                    <a:gd name="T22" fmla="*/ 8 w 11"/>
                    <a:gd name="T23" fmla="*/ 3 h 8"/>
                    <a:gd name="T24" fmla="*/ 8 w 11"/>
                    <a:gd name="T25" fmla="*/ 0 h 8"/>
                    <a:gd name="T26" fmla="*/ 0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25" name="Freeform 776"/>
                <p:cNvSpPr>
                  <a:spLocks/>
                </p:cNvSpPr>
                <p:nvPr/>
              </p:nvSpPr>
              <p:spPr bwMode="auto">
                <a:xfrm>
                  <a:off x="2883" y="3871"/>
                  <a:ext cx="10" cy="8"/>
                </a:xfrm>
                <a:custGeom>
                  <a:avLst/>
                  <a:gdLst>
                    <a:gd name="T0" fmla="*/ 0 w 10"/>
                    <a:gd name="T1" fmla="*/ 0 h 8"/>
                    <a:gd name="T2" fmla="*/ 0 w 10"/>
                    <a:gd name="T3" fmla="*/ 3 h 8"/>
                    <a:gd name="T4" fmla="*/ 0 w 10"/>
                    <a:gd name="T5" fmla="*/ 3 h 8"/>
                    <a:gd name="T6" fmla="*/ 0 w 10"/>
                    <a:gd name="T7" fmla="*/ 6 h 8"/>
                    <a:gd name="T8" fmla="*/ 0 w 10"/>
                    <a:gd name="T9" fmla="*/ 6 h 8"/>
                    <a:gd name="T10" fmla="*/ 5 w 10"/>
                    <a:gd name="T11" fmla="*/ 8 h 8"/>
                    <a:gd name="T12" fmla="*/ 8 w 10"/>
                    <a:gd name="T13" fmla="*/ 8 h 8"/>
                    <a:gd name="T14" fmla="*/ 10 w 10"/>
                    <a:gd name="T15" fmla="*/ 8 h 8"/>
                    <a:gd name="T16" fmla="*/ 10 w 10"/>
                    <a:gd name="T17" fmla="*/ 6 h 8"/>
                    <a:gd name="T18" fmla="*/ 10 w 10"/>
                    <a:gd name="T19" fmla="*/ 6 h 8"/>
                    <a:gd name="T20" fmla="*/ 8 w 10"/>
                    <a:gd name="T21" fmla="*/ 3 h 8"/>
                    <a:gd name="T22" fmla="*/ 8 w 10"/>
                    <a:gd name="T23" fmla="*/ 0 h 8"/>
                    <a:gd name="T24" fmla="*/ 8 w 10"/>
                    <a:gd name="T25" fmla="*/ 0 h 8"/>
                    <a:gd name="T26" fmla="*/ 0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26" name="Freeform 777"/>
                <p:cNvSpPr>
                  <a:spLocks/>
                </p:cNvSpPr>
                <p:nvPr/>
              </p:nvSpPr>
              <p:spPr bwMode="auto">
                <a:xfrm>
                  <a:off x="2875" y="3882"/>
                  <a:ext cx="13" cy="8"/>
                </a:xfrm>
                <a:custGeom>
                  <a:avLst/>
                  <a:gdLst>
                    <a:gd name="T0" fmla="*/ 0 w 13"/>
                    <a:gd name="T1" fmla="*/ 0 h 8"/>
                    <a:gd name="T2" fmla="*/ 0 w 13"/>
                    <a:gd name="T3" fmla="*/ 2 h 8"/>
                    <a:gd name="T4" fmla="*/ 0 w 13"/>
                    <a:gd name="T5" fmla="*/ 2 h 8"/>
                    <a:gd name="T6" fmla="*/ 0 w 13"/>
                    <a:gd name="T7" fmla="*/ 5 h 8"/>
                    <a:gd name="T8" fmla="*/ 0 w 13"/>
                    <a:gd name="T9" fmla="*/ 8 h 8"/>
                    <a:gd name="T10" fmla="*/ 8 w 13"/>
                    <a:gd name="T11" fmla="*/ 8 h 8"/>
                    <a:gd name="T12" fmla="*/ 11 w 13"/>
                    <a:gd name="T13" fmla="*/ 8 h 8"/>
                    <a:gd name="T14" fmla="*/ 13 w 13"/>
                    <a:gd name="T15" fmla="*/ 8 h 8"/>
                    <a:gd name="T16" fmla="*/ 13 w 13"/>
                    <a:gd name="T17" fmla="*/ 5 h 8"/>
                    <a:gd name="T18" fmla="*/ 11 w 13"/>
                    <a:gd name="T19" fmla="*/ 2 h 8"/>
                    <a:gd name="T20" fmla="*/ 11 w 13"/>
                    <a:gd name="T21" fmla="*/ 2 h 8"/>
                    <a:gd name="T22" fmla="*/ 8 w 13"/>
                    <a:gd name="T23" fmla="*/ 0 h 8"/>
                    <a:gd name="T24" fmla="*/ 0 w 13"/>
                    <a:gd name="T25" fmla="*/ 0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3"/>
                    <a:gd name="T40" fmla="*/ 0 h 8"/>
                    <a:gd name="T41" fmla="*/ 13 w 13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3" h="8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3" y="8"/>
                      </a:lnTo>
                      <a:lnTo>
                        <a:pt x="13" y="5"/>
                      </a:lnTo>
                      <a:lnTo>
                        <a:pt x="11" y="2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27" name="Freeform 778"/>
                <p:cNvSpPr>
                  <a:spLocks/>
                </p:cNvSpPr>
                <p:nvPr/>
              </p:nvSpPr>
              <p:spPr bwMode="auto">
                <a:xfrm>
                  <a:off x="2867" y="3892"/>
                  <a:ext cx="13" cy="11"/>
                </a:xfrm>
                <a:custGeom>
                  <a:avLst/>
                  <a:gdLst>
                    <a:gd name="T0" fmla="*/ 3 w 13"/>
                    <a:gd name="T1" fmla="*/ 3 h 11"/>
                    <a:gd name="T2" fmla="*/ 3 w 13"/>
                    <a:gd name="T3" fmla="*/ 6 h 11"/>
                    <a:gd name="T4" fmla="*/ 0 w 13"/>
                    <a:gd name="T5" fmla="*/ 6 h 11"/>
                    <a:gd name="T6" fmla="*/ 0 w 13"/>
                    <a:gd name="T7" fmla="*/ 8 h 11"/>
                    <a:gd name="T8" fmla="*/ 3 w 13"/>
                    <a:gd name="T9" fmla="*/ 8 h 11"/>
                    <a:gd name="T10" fmla="*/ 8 w 13"/>
                    <a:gd name="T11" fmla="*/ 11 h 11"/>
                    <a:gd name="T12" fmla="*/ 11 w 13"/>
                    <a:gd name="T13" fmla="*/ 11 h 11"/>
                    <a:gd name="T14" fmla="*/ 13 w 13"/>
                    <a:gd name="T15" fmla="*/ 11 h 11"/>
                    <a:gd name="T16" fmla="*/ 13 w 13"/>
                    <a:gd name="T17" fmla="*/ 8 h 11"/>
                    <a:gd name="T18" fmla="*/ 13 w 13"/>
                    <a:gd name="T19" fmla="*/ 8 h 11"/>
                    <a:gd name="T20" fmla="*/ 13 w 13"/>
                    <a:gd name="T21" fmla="*/ 6 h 11"/>
                    <a:gd name="T22" fmla="*/ 11 w 13"/>
                    <a:gd name="T23" fmla="*/ 3 h 11"/>
                    <a:gd name="T24" fmla="*/ 11 w 13"/>
                    <a:gd name="T25" fmla="*/ 0 h 11"/>
                    <a:gd name="T26" fmla="*/ 8 w 13"/>
                    <a:gd name="T27" fmla="*/ 0 h 11"/>
                    <a:gd name="T28" fmla="*/ 3 w 13"/>
                    <a:gd name="T29" fmla="*/ 3 h 1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3"/>
                    <a:gd name="T46" fmla="*/ 0 h 11"/>
                    <a:gd name="T47" fmla="*/ 13 w 13"/>
                    <a:gd name="T48" fmla="*/ 11 h 1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3" h="11">
                      <a:moveTo>
                        <a:pt x="3" y="3"/>
                      </a:moveTo>
                      <a:lnTo>
                        <a:pt x="3" y="6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8" y="11"/>
                      </a:lnTo>
                      <a:lnTo>
                        <a:pt x="11" y="11"/>
                      </a:lnTo>
                      <a:lnTo>
                        <a:pt x="13" y="11"/>
                      </a:lnTo>
                      <a:lnTo>
                        <a:pt x="13" y="8"/>
                      </a:lnTo>
                      <a:lnTo>
                        <a:pt x="13" y="6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28" name="Freeform 779"/>
                <p:cNvSpPr>
                  <a:spLocks/>
                </p:cNvSpPr>
                <p:nvPr/>
              </p:nvSpPr>
              <p:spPr bwMode="auto">
                <a:xfrm>
                  <a:off x="2909" y="3853"/>
                  <a:ext cx="11" cy="5"/>
                </a:xfrm>
                <a:custGeom>
                  <a:avLst/>
                  <a:gdLst>
                    <a:gd name="T0" fmla="*/ 0 w 11"/>
                    <a:gd name="T1" fmla="*/ 0 h 5"/>
                    <a:gd name="T2" fmla="*/ 0 w 11"/>
                    <a:gd name="T3" fmla="*/ 3 h 5"/>
                    <a:gd name="T4" fmla="*/ 0 w 11"/>
                    <a:gd name="T5" fmla="*/ 3 h 5"/>
                    <a:gd name="T6" fmla="*/ 0 w 11"/>
                    <a:gd name="T7" fmla="*/ 5 h 5"/>
                    <a:gd name="T8" fmla="*/ 0 w 11"/>
                    <a:gd name="T9" fmla="*/ 5 h 5"/>
                    <a:gd name="T10" fmla="*/ 8 w 11"/>
                    <a:gd name="T11" fmla="*/ 5 h 5"/>
                    <a:gd name="T12" fmla="*/ 11 w 11"/>
                    <a:gd name="T13" fmla="*/ 5 h 5"/>
                    <a:gd name="T14" fmla="*/ 11 w 11"/>
                    <a:gd name="T15" fmla="*/ 5 h 5"/>
                    <a:gd name="T16" fmla="*/ 11 w 11"/>
                    <a:gd name="T17" fmla="*/ 3 h 5"/>
                    <a:gd name="T18" fmla="*/ 8 w 11"/>
                    <a:gd name="T19" fmla="*/ 0 h 5"/>
                    <a:gd name="T20" fmla="*/ 8 w 11"/>
                    <a:gd name="T21" fmla="*/ 0 h 5"/>
                    <a:gd name="T22" fmla="*/ 0 w 11"/>
                    <a:gd name="T23" fmla="*/ 0 h 5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11"/>
                    <a:gd name="T37" fmla="*/ 0 h 5"/>
                    <a:gd name="T38" fmla="*/ 11 w 11"/>
                    <a:gd name="T39" fmla="*/ 5 h 5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11" h="5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8" y="5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29" name="Freeform 780"/>
                <p:cNvSpPr>
                  <a:spLocks/>
                </p:cNvSpPr>
                <p:nvPr/>
              </p:nvSpPr>
              <p:spPr bwMode="auto">
                <a:xfrm>
                  <a:off x="2904" y="3861"/>
                  <a:ext cx="13" cy="8"/>
                </a:xfrm>
                <a:custGeom>
                  <a:avLst/>
                  <a:gdLst>
                    <a:gd name="T0" fmla="*/ 0 w 13"/>
                    <a:gd name="T1" fmla="*/ 0 h 8"/>
                    <a:gd name="T2" fmla="*/ 0 w 13"/>
                    <a:gd name="T3" fmla="*/ 3 h 8"/>
                    <a:gd name="T4" fmla="*/ 0 w 13"/>
                    <a:gd name="T5" fmla="*/ 3 h 8"/>
                    <a:gd name="T6" fmla="*/ 0 w 13"/>
                    <a:gd name="T7" fmla="*/ 5 h 8"/>
                    <a:gd name="T8" fmla="*/ 3 w 13"/>
                    <a:gd name="T9" fmla="*/ 5 h 8"/>
                    <a:gd name="T10" fmla="*/ 8 w 13"/>
                    <a:gd name="T11" fmla="*/ 8 h 8"/>
                    <a:gd name="T12" fmla="*/ 10 w 13"/>
                    <a:gd name="T13" fmla="*/ 8 h 8"/>
                    <a:gd name="T14" fmla="*/ 13 w 13"/>
                    <a:gd name="T15" fmla="*/ 8 h 8"/>
                    <a:gd name="T16" fmla="*/ 13 w 13"/>
                    <a:gd name="T17" fmla="*/ 5 h 8"/>
                    <a:gd name="T18" fmla="*/ 13 w 13"/>
                    <a:gd name="T19" fmla="*/ 5 h 8"/>
                    <a:gd name="T20" fmla="*/ 10 w 13"/>
                    <a:gd name="T21" fmla="*/ 3 h 8"/>
                    <a:gd name="T22" fmla="*/ 10 w 13"/>
                    <a:gd name="T23" fmla="*/ 3 h 8"/>
                    <a:gd name="T24" fmla="*/ 8 w 13"/>
                    <a:gd name="T25" fmla="*/ 0 h 8"/>
                    <a:gd name="T26" fmla="*/ 0 w 13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3"/>
                    <a:gd name="T43" fmla="*/ 0 h 8"/>
                    <a:gd name="T44" fmla="*/ 13 w 13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3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3" y="8"/>
                      </a:lnTo>
                      <a:lnTo>
                        <a:pt x="13" y="5"/>
                      </a:lnTo>
                      <a:lnTo>
                        <a:pt x="10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30" name="Freeform 781"/>
                <p:cNvSpPr>
                  <a:spLocks/>
                </p:cNvSpPr>
                <p:nvPr/>
              </p:nvSpPr>
              <p:spPr bwMode="auto">
                <a:xfrm>
                  <a:off x="2899" y="3871"/>
                  <a:ext cx="13" cy="8"/>
                </a:xfrm>
                <a:custGeom>
                  <a:avLst/>
                  <a:gdLst>
                    <a:gd name="T0" fmla="*/ 0 w 13"/>
                    <a:gd name="T1" fmla="*/ 0 h 8"/>
                    <a:gd name="T2" fmla="*/ 0 w 13"/>
                    <a:gd name="T3" fmla="*/ 3 h 8"/>
                    <a:gd name="T4" fmla="*/ 0 w 13"/>
                    <a:gd name="T5" fmla="*/ 3 h 8"/>
                    <a:gd name="T6" fmla="*/ 0 w 13"/>
                    <a:gd name="T7" fmla="*/ 6 h 8"/>
                    <a:gd name="T8" fmla="*/ 0 w 13"/>
                    <a:gd name="T9" fmla="*/ 6 h 8"/>
                    <a:gd name="T10" fmla="*/ 5 w 13"/>
                    <a:gd name="T11" fmla="*/ 8 h 8"/>
                    <a:gd name="T12" fmla="*/ 10 w 13"/>
                    <a:gd name="T13" fmla="*/ 8 h 8"/>
                    <a:gd name="T14" fmla="*/ 13 w 13"/>
                    <a:gd name="T15" fmla="*/ 8 h 8"/>
                    <a:gd name="T16" fmla="*/ 13 w 13"/>
                    <a:gd name="T17" fmla="*/ 6 h 8"/>
                    <a:gd name="T18" fmla="*/ 13 w 13"/>
                    <a:gd name="T19" fmla="*/ 6 h 8"/>
                    <a:gd name="T20" fmla="*/ 10 w 13"/>
                    <a:gd name="T21" fmla="*/ 3 h 8"/>
                    <a:gd name="T22" fmla="*/ 10 w 13"/>
                    <a:gd name="T23" fmla="*/ 3 h 8"/>
                    <a:gd name="T24" fmla="*/ 8 w 13"/>
                    <a:gd name="T25" fmla="*/ 0 h 8"/>
                    <a:gd name="T26" fmla="*/ 0 w 13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3"/>
                    <a:gd name="T43" fmla="*/ 0 h 8"/>
                    <a:gd name="T44" fmla="*/ 13 w 13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3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5" y="8"/>
                      </a:lnTo>
                      <a:lnTo>
                        <a:pt x="10" y="8"/>
                      </a:lnTo>
                      <a:lnTo>
                        <a:pt x="13" y="8"/>
                      </a:lnTo>
                      <a:lnTo>
                        <a:pt x="13" y="6"/>
                      </a:lnTo>
                      <a:lnTo>
                        <a:pt x="10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31" name="Freeform 782"/>
                <p:cNvSpPr>
                  <a:spLocks/>
                </p:cNvSpPr>
                <p:nvPr/>
              </p:nvSpPr>
              <p:spPr bwMode="auto">
                <a:xfrm>
                  <a:off x="2893" y="3882"/>
                  <a:ext cx="14" cy="8"/>
                </a:xfrm>
                <a:custGeom>
                  <a:avLst/>
                  <a:gdLst>
                    <a:gd name="T0" fmla="*/ 0 w 14"/>
                    <a:gd name="T1" fmla="*/ 0 h 8"/>
                    <a:gd name="T2" fmla="*/ 0 w 14"/>
                    <a:gd name="T3" fmla="*/ 2 h 8"/>
                    <a:gd name="T4" fmla="*/ 0 w 14"/>
                    <a:gd name="T5" fmla="*/ 5 h 8"/>
                    <a:gd name="T6" fmla="*/ 0 w 14"/>
                    <a:gd name="T7" fmla="*/ 8 h 8"/>
                    <a:gd name="T8" fmla="*/ 0 w 14"/>
                    <a:gd name="T9" fmla="*/ 8 h 8"/>
                    <a:gd name="T10" fmla="*/ 8 w 14"/>
                    <a:gd name="T11" fmla="*/ 8 h 8"/>
                    <a:gd name="T12" fmla="*/ 11 w 14"/>
                    <a:gd name="T13" fmla="*/ 8 h 8"/>
                    <a:gd name="T14" fmla="*/ 14 w 14"/>
                    <a:gd name="T15" fmla="*/ 8 h 8"/>
                    <a:gd name="T16" fmla="*/ 14 w 14"/>
                    <a:gd name="T17" fmla="*/ 5 h 8"/>
                    <a:gd name="T18" fmla="*/ 11 w 14"/>
                    <a:gd name="T19" fmla="*/ 2 h 8"/>
                    <a:gd name="T20" fmla="*/ 11 w 14"/>
                    <a:gd name="T21" fmla="*/ 2 h 8"/>
                    <a:gd name="T22" fmla="*/ 8 w 14"/>
                    <a:gd name="T23" fmla="*/ 0 h 8"/>
                    <a:gd name="T24" fmla="*/ 0 w 14"/>
                    <a:gd name="T25" fmla="*/ 0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4"/>
                    <a:gd name="T40" fmla="*/ 0 h 8"/>
                    <a:gd name="T41" fmla="*/ 14 w 14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4" h="8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4" y="8"/>
                      </a:lnTo>
                      <a:lnTo>
                        <a:pt x="14" y="5"/>
                      </a:lnTo>
                      <a:lnTo>
                        <a:pt x="11" y="2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32" name="Freeform 783"/>
                <p:cNvSpPr>
                  <a:spLocks/>
                </p:cNvSpPr>
                <p:nvPr/>
              </p:nvSpPr>
              <p:spPr bwMode="auto">
                <a:xfrm>
                  <a:off x="2888" y="3892"/>
                  <a:ext cx="13" cy="11"/>
                </a:xfrm>
                <a:custGeom>
                  <a:avLst/>
                  <a:gdLst>
                    <a:gd name="T0" fmla="*/ 0 w 13"/>
                    <a:gd name="T1" fmla="*/ 3 h 11"/>
                    <a:gd name="T2" fmla="*/ 0 w 13"/>
                    <a:gd name="T3" fmla="*/ 6 h 11"/>
                    <a:gd name="T4" fmla="*/ 0 w 13"/>
                    <a:gd name="T5" fmla="*/ 6 h 11"/>
                    <a:gd name="T6" fmla="*/ 0 w 13"/>
                    <a:gd name="T7" fmla="*/ 8 h 11"/>
                    <a:gd name="T8" fmla="*/ 0 w 13"/>
                    <a:gd name="T9" fmla="*/ 11 h 11"/>
                    <a:gd name="T10" fmla="*/ 8 w 13"/>
                    <a:gd name="T11" fmla="*/ 11 h 11"/>
                    <a:gd name="T12" fmla="*/ 11 w 13"/>
                    <a:gd name="T13" fmla="*/ 11 h 11"/>
                    <a:gd name="T14" fmla="*/ 13 w 13"/>
                    <a:gd name="T15" fmla="*/ 11 h 11"/>
                    <a:gd name="T16" fmla="*/ 13 w 13"/>
                    <a:gd name="T17" fmla="*/ 8 h 11"/>
                    <a:gd name="T18" fmla="*/ 11 w 13"/>
                    <a:gd name="T19" fmla="*/ 6 h 11"/>
                    <a:gd name="T20" fmla="*/ 8 w 13"/>
                    <a:gd name="T21" fmla="*/ 3 h 11"/>
                    <a:gd name="T22" fmla="*/ 8 w 13"/>
                    <a:gd name="T23" fmla="*/ 3 h 11"/>
                    <a:gd name="T24" fmla="*/ 5 w 13"/>
                    <a:gd name="T25" fmla="*/ 0 h 11"/>
                    <a:gd name="T26" fmla="*/ 0 w 13"/>
                    <a:gd name="T27" fmla="*/ 3 h 11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3"/>
                    <a:gd name="T43" fmla="*/ 0 h 11"/>
                    <a:gd name="T44" fmla="*/ 13 w 13"/>
                    <a:gd name="T45" fmla="*/ 11 h 11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3" h="11">
                      <a:moveTo>
                        <a:pt x="0" y="3"/>
                      </a:move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0" y="11"/>
                      </a:lnTo>
                      <a:lnTo>
                        <a:pt x="8" y="11"/>
                      </a:lnTo>
                      <a:lnTo>
                        <a:pt x="11" y="11"/>
                      </a:lnTo>
                      <a:lnTo>
                        <a:pt x="13" y="11"/>
                      </a:lnTo>
                      <a:lnTo>
                        <a:pt x="13" y="8"/>
                      </a:lnTo>
                      <a:lnTo>
                        <a:pt x="11" y="6"/>
                      </a:lnTo>
                      <a:lnTo>
                        <a:pt x="8" y="3"/>
                      </a:lnTo>
                      <a:lnTo>
                        <a:pt x="5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33" name="Freeform 784"/>
                <p:cNvSpPr>
                  <a:spLocks/>
                </p:cNvSpPr>
                <p:nvPr/>
              </p:nvSpPr>
              <p:spPr bwMode="auto">
                <a:xfrm>
                  <a:off x="3016" y="3853"/>
                  <a:ext cx="8" cy="8"/>
                </a:xfrm>
                <a:custGeom>
                  <a:avLst/>
                  <a:gdLst>
                    <a:gd name="T0" fmla="*/ 8 w 8"/>
                    <a:gd name="T1" fmla="*/ 3 h 8"/>
                    <a:gd name="T2" fmla="*/ 8 w 8"/>
                    <a:gd name="T3" fmla="*/ 3 h 8"/>
                    <a:gd name="T4" fmla="*/ 8 w 8"/>
                    <a:gd name="T5" fmla="*/ 5 h 8"/>
                    <a:gd name="T6" fmla="*/ 8 w 8"/>
                    <a:gd name="T7" fmla="*/ 5 h 8"/>
                    <a:gd name="T8" fmla="*/ 6 w 8"/>
                    <a:gd name="T9" fmla="*/ 8 h 8"/>
                    <a:gd name="T10" fmla="*/ 3 w 8"/>
                    <a:gd name="T11" fmla="*/ 8 h 8"/>
                    <a:gd name="T12" fmla="*/ 3 w 8"/>
                    <a:gd name="T13" fmla="*/ 8 h 8"/>
                    <a:gd name="T14" fmla="*/ 0 w 8"/>
                    <a:gd name="T15" fmla="*/ 5 h 8"/>
                    <a:gd name="T16" fmla="*/ 0 w 8"/>
                    <a:gd name="T17" fmla="*/ 5 h 8"/>
                    <a:gd name="T18" fmla="*/ 0 w 8"/>
                    <a:gd name="T19" fmla="*/ 3 h 8"/>
                    <a:gd name="T20" fmla="*/ 3 w 8"/>
                    <a:gd name="T21" fmla="*/ 3 h 8"/>
                    <a:gd name="T22" fmla="*/ 3 w 8"/>
                    <a:gd name="T23" fmla="*/ 3 h 8"/>
                    <a:gd name="T24" fmla="*/ 6 w 8"/>
                    <a:gd name="T25" fmla="*/ 0 h 8"/>
                    <a:gd name="T26" fmla="*/ 8 w 8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8" y="3"/>
                      </a:moveTo>
                      <a:lnTo>
                        <a:pt x="8" y="3"/>
                      </a:lnTo>
                      <a:lnTo>
                        <a:pt x="8" y="5"/>
                      </a:lnTo>
                      <a:lnTo>
                        <a:pt x="6" y="8"/>
                      </a:lnTo>
                      <a:lnTo>
                        <a:pt x="3" y="8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3" y="3"/>
                      </a:lnTo>
                      <a:lnTo>
                        <a:pt x="6" y="0"/>
                      </a:lnTo>
                      <a:lnTo>
                        <a:pt x="8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34" name="Freeform 785"/>
                <p:cNvSpPr>
                  <a:spLocks/>
                </p:cNvSpPr>
                <p:nvPr/>
              </p:nvSpPr>
              <p:spPr bwMode="auto">
                <a:xfrm>
                  <a:off x="3022" y="3861"/>
                  <a:ext cx="7" cy="8"/>
                </a:xfrm>
                <a:custGeom>
                  <a:avLst/>
                  <a:gdLst>
                    <a:gd name="T0" fmla="*/ 7 w 7"/>
                    <a:gd name="T1" fmla="*/ 3 h 8"/>
                    <a:gd name="T2" fmla="*/ 7 w 7"/>
                    <a:gd name="T3" fmla="*/ 3 h 8"/>
                    <a:gd name="T4" fmla="*/ 7 w 7"/>
                    <a:gd name="T5" fmla="*/ 5 h 8"/>
                    <a:gd name="T6" fmla="*/ 7 w 7"/>
                    <a:gd name="T7" fmla="*/ 5 h 8"/>
                    <a:gd name="T8" fmla="*/ 5 w 7"/>
                    <a:gd name="T9" fmla="*/ 8 h 8"/>
                    <a:gd name="T10" fmla="*/ 2 w 7"/>
                    <a:gd name="T11" fmla="*/ 8 h 8"/>
                    <a:gd name="T12" fmla="*/ 2 w 7"/>
                    <a:gd name="T13" fmla="*/ 8 h 8"/>
                    <a:gd name="T14" fmla="*/ 0 w 7"/>
                    <a:gd name="T15" fmla="*/ 5 h 8"/>
                    <a:gd name="T16" fmla="*/ 0 w 7"/>
                    <a:gd name="T17" fmla="*/ 5 h 8"/>
                    <a:gd name="T18" fmla="*/ 0 w 7"/>
                    <a:gd name="T19" fmla="*/ 3 h 8"/>
                    <a:gd name="T20" fmla="*/ 0 w 7"/>
                    <a:gd name="T21" fmla="*/ 3 h 8"/>
                    <a:gd name="T22" fmla="*/ 2 w 7"/>
                    <a:gd name="T23" fmla="*/ 3 h 8"/>
                    <a:gd name="T24" fmla="*/ 5 w 7"/>
                    <a:gd name="T25" fmla="*/ 0 h 8"/>
                    <a:gd name="T26" fmla="*/ 7 w 7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7"/>
                    <a:gd name="T43" fmla="*/ 0 h 8"/>
                    <a:gd name="T44" fmla="*/ 7 w 7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7" h="8">
                      <a:moveTo>
                        <a:pt x="7" y="3"/>
                      </a:moveTo>
                      <a:lnTo>
                        <a:pt x="7" y="3"/>
                      </a:lnTo>
                      <a:lnTo>
                        <a:pt x="7" y="5"/>
                      </a:lnTo>
                      <a:lnTo>
                        <a:pt x="5" y="8"/>
                      </a:lnTo>
                      <a:lnTo>
                        <a:pt x="2" y="8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2" y="3"/>
                      </a:lnTo>
                      <a:lnTo>
                        <a:pt x="5" y="0"/>
                      </a:lnTo>
                      <a:lnTo>
                        <a:pt x="7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35" name="Freeform 786"/>
                <p:cNvSpPr>
                  <a:spLocks/>
                </p:cNvSpPr>
                <p:nvPr/>
              </p:nvSpPr>
              <p:spPr bwMode="auto">
                <a:xfrm>
                  <a:off x="3027" y="3871"/>
                  <a:ext cx="8" cy="6"/>
                </a:xfrm>
                <a:custGeom>
                  <a:avLst/>
                  <a:gdLst>
                    <a:gd name="T0" fmla="*/ 8 w 8"/>
                    <a:gd name="T1" fmla="*/ 0 h 6"/>
                    <a:gd name="T2" fmla="*/ 8 w 8"/>
                    <a:gd name="T3" fmla="*/ 3 h 6"/>
                    <a:gd name="T4" fmla="*/ 8 w 8"/>
                    <a:gd name="T5" fmla="*/ 3 h 6"/>
                    <a:gd name="T6" fmla="*/ 8 w 8"/>
                    <a:gd name="T7" fmla="*/ 6 h 6"/>
                    <a:gd name="T8" fmla="*/ 8 w 8"/>
                    <a:gd name="T9" fmla="*/ 6 h 6"/>
                    <a:gd name="T10" fmla="*/ 5 w 8"/>
                    <a:gd name="T11" fmla="*/ 6 h 6"/>
                    <a:gd name="T12" fmla="*/ 2 w 8"/>
                    <a:gd name="T13" fmla="*/ 6 h 6"/>
                    <a:gd name="T14" fmla="*/ 2 w 8"/>
                    <a:gd name="T15" fmla="*/ 6 h 6"/>
                    <a:gd name="T16" fmla="*/ 0 w 8"/>
                    <a:gd name="T17" fmla="*/ 6 h 6"/>
                    <a:gd name="T18" fmla="*/ 0 w 8"/>
                    <a:gd name="T19" fmla="*/ 3 h 6"/>
                    <a:gd name="T20" fmla="*/ 0 w 8"/>
                    <a:gd name="T21" fmla="*/ 0 h 6"/>
                    <a:gd name="T22" fmla="*/ 0 w 8"/>
                    <a:gd name="T23" fmla="*/ 0 h 6"/>
                    <a:gd name="T24" fmla="*/ 2 w 8"/>
                    <a:gd name="T25" fmla="*/ 0 h 6"/>
                    <a:gd name="T26" fmla="*/ 5 w 8"/>
                    <a:gd name="T27" fmla="*/ 0 h 6"/>
                    <a:gd name="T28" fmla="*/ 8 w 8"/>
                    <a:gd name="T29" fmla="*/ 0 h 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6"/>
                    <a:gd name="T47" fmla="*/ 8 w 8"/>
                    <a:gd name="T48" fmla="*/ 6 h 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6">
                      <a:moveTo>
                        <a:pt x="8" y="0"/>
                      </a:moveTo>
                      <a:lnTo>
                        <a:pt x="8" y="3"/>
                      </a:lnTo>
                      <a:lnTo>
                        <a:pt x="8" y="6"/>
                      </a:lnTo>
                      <a:lnTo>
                        <a:pt x="5" y="6"/>
                      </a:lnTo>
                      <a:lnTo>
                        <a:pt x="2" y="6"/>
                      </a:lnTo>
                      <a:lnTo>
                        <a:pt x="0" y="6"/>
                      </a:lnTo>
                      <a:lnTo>
                        <a:pt x="0" y="3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36" name="Freeform 787"/>
                <p:cNvSpPr>
                  <a:spLocks/>
                </p:cNvSpPr>
                <p:nvPr/>
              </p:nvSpPr>
              <p:spPr bwMode="auto">
                <a:xfrm>
                  <a:off x="3032" y="3879"/>
                  <a:ext cx="8" cy="8"/>
                </a:xfrm>
                <a:custGeom>
                  <a:avLst/>
                  <a:gdLst>
                    <a:gd name="T0" fmla="*/ 8 w 8"/>
                    <a:gd name="T1" fmla="*/ 0 h 8"/>
                    <a:gd name="T2" fmla="*/ 8 w 8"/>
                    <a:gd name="T3" fmla="*/ 3 h 8"/>
                    <a:gd name="T4" fmla="*/ 8 w 8"/>
                    <a:gd name="T5" fmla="*/ 3 h 8"/>
                    <a:gd name="T6" fmla="*/ 8 w 8"/>
                    <a:gd name="T7" fmla="*/ 5 h 8"/>
                    <a:gd name="T8" fmla="*/ 8 w 8"/>
                    <a:gd name="T9" fmla="*/ 5 h 8"/>
                    <a:gd name="T10" fmla="*/ 5 w 8"/>
                    <a:gd name="T11" fmla="*/ 8 h 8"/>
                    <a:gd name="T12" fmla="*/ 3 w 8"/>
                    <a:gd name="T13" fmla="*/ 8 h 8"/>
                    <a:gd name="T14" fmla="*/ 3 w 8"/>
                    <a:gd name="T15" fmla="*/ 8 h 8"/>
                    <a:gd name="T16" fmla="*/ 0 w 8"/>
                    <a:gd name="T17" fmla="*/ 5 h 8"/>
                    <a:gd name="T18" fmla="*/ 0 w 8"/>
                    <a:gd name="T19" fmla="*/ 5 h 8"/>
                    <a:gd name="T20" fmla="*/ 0 w 8"/>
                    <a:gd name="T21" fmla="*/ 3 h 8"/>
                    <a:gd name="T22" fmla="*/ 3 w 8"/>
                    <a:gd name="T23" fmla="*/ 3 h 8"/>
                    <a:gd name="T24" fmla="*/ 3 w 8"/>
                    <a:gd name="T25" fmla="*/ 0 h 8"/>
                    <a:gd name="T26" fmla="*/ 5 w 8"/>
                    <a:gd name="T27" fmla="*/ 0 h 8"/>
                    <a:gd name="T28" fmla="*/ 8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8" y="0"/>
                      </a:moveTo>
                      <a:lnTo>
                        <a:pt x="8" y="3"/>
                      </a:lnTo>
                      <a:lnTo>
                        <a:pt x="8" y="5"/>
                      </a:lnTo>
                      <a:lnTo>
                        <a:pt x="5" y="8"/>
                      </a:lnTo>
                      <a:lnTo>
                        <a:pt x="3" y="8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3" y="3"/>
                      </a:lnTo>
                      <a:lnTo>
                        <a:pt x="3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37" name="Freeform 788"/>
                <p:cNvSpPr>
                  <a:spLocks/>
                </p:cNvSpPr>
                <p:nvPr/>
              </p:nvSpPr>
              <p:spPr bwMode="auto">
                <a:xfrm>
                  <a:off x="3040" y="3890"/>
                  <a:ext cx="8" cy="8"/>
                </a:xfrm>
                <a:custGeom>
                  <a:avLst/>
                  <a:gdLst>
                    <a:gd name="T0" fmla="*/ 5 w 8"/>
                    <a:gd name="T1" fmla="*/ 0 h 8"/>
                    <a:gd name="T2" fmla="*/ 8 w 8"/>
                    <a:gd name="T3" fmla="*/ 2 h 8"/>
                    <a:gd name="T4" fmla="*/ 8 w 8"/>
                    <a:gd name="T5" fmla="*/ 2 h 8"/>
                    <a:gd name="T6" fmla="*/ 8 w 8"/>
                    <a:gd name="T7" fmla="*/ 5 h 8"/>
                    <a:gd name="T8" fmla="*/ 8 w 8"/>
                    <a:gd name="T9" fmla="*/ 5 h 8"/>
                    <a:gd name="T10" fmla="*/ 5 w 8"/>
                    <a:gd name="T11" fmla="*/ 8 h 8"/>
                    <a:gd name="T12" fmla="*/ 3 w 8"/>
                    <a:gd name="T13" fmla="*/ 8 h 8"/>
                    <a:gd name="T14" fmla="*/ 0 w 8"/>
                    <a:gd name="T15" fmla="*/ 8 h 8"/>
                    <a:gd name="T16" fmla="*/ 0 w 8"/>
                    <a:gd name="T17" fmla="*/ 5 h 8"/>
                    <a:gd name="T18" fmla="*/ 0 w 8"/>
                    <a:gd name="T19" fmla="*/ 5 h 8"/>
                    <a:gd name="T20" fmla="*/ 0 w 8"/>
                    <a:gd name="T21" fmla="*/ 2 h 8"/>
                    <a:gd name="T22" fmla="*/ 0 w 8"/>
                    <a:gd name="T23" fmla="*/ 0 h 8"/>
                    <a:gd name="T24" fmla="*/ 0 w 8"/>
                    <a:gd name="T25" fmla="*/ 0 h 8"/>
                    <a:gd name="T26" fmla="*/ 3 w 8"/>
                    <a:gd name="T27" fmla="*/ 0 h 8"/>
                    <a:gd name="T28" fmla="*/ 5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5" y="0"/>
                      </a:moveTo>
                      <a:lnTo>
                        <a:pt x="8" y="2"/>
                      </a:lnTo>
                      <a:lnTo>
                        <a:pt x="8" y="5"/>
                      </a:lnTo>
                      <a:lnTo>
                        <a:pt x="5" y="8"/>
                      </a:lnTo>
                      <a:lnTo>
                        <a:pt x="3" y="8"/>
                      </a:lnTo>
                      <a:lnTo>
                        <a:pt x="0" y="8"/>
                      </a:lnTo>
                      <a:lnTo>
                        <a:pt x="0" y="5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3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38" name="Freeform 789"/>
                <p:cNvSpPr>
                  <a:spLocks/>
                </p:cNvSpPr>
                <p:nvPr/>
              </p:nvSpPr>
              <p:spPr bwMode="auto">
                <a:xfrm>
                  <a:off x="3003" y="3853"/>
                  <a:ext cx="8" cy="8"/>
                </a:xfrm>
                <a:custGeom>
                  <a:avLst/>
                  <a:gdLst>
                    <a:gd name="T0" fmla="*/ 8 w 8"/>
                    <a:gd name="T1" fmla="*/ 3 h 8"/>
                    <a:gd name="T2" fmla="*/ 8 w 8"/>
                    <a:gd name="T3" fmla="*/ 3 h 8"/>
                    <a:gd name="T4" fmla="*/ 8 w 8"/>
                    <a:gd name="T5" fmla="*/ 5 h 8"/>
                    <a:gd name="T6" fmla="*/ 8 w 8"/>
                    <a:gd name="T7" fmla="*/ 5 h 8"/>
                    <a:gd name="T8" fmla="*/ 6 w 8"/>
                    <a:gd name="T9" fmla="*/ 8 h 8"/>
                    <a:gd name="T10" fmla="*/ 3 w 8"/>
                    <a:gd name="T11" fmla="*/ 8 h 8"/>
                    <a:gd name="T12" fmla="*/ 3 w 8"/>
                    <a:gd name="T13" fmla="*/ 8 h 8"/>
                    <a:gd name="T14" fmla="*/ 0 w 8"/>
                    <a:gd name="T15" fmla="*/ 5 h 8"/>
                    <a:gd name="T16" fmla="*/ 3 w 8"/>
                    <a:gd name="T17" fmla="*/ 5 h 8"/>
                    <a:gd name="T18" fmla="*/ 3 w 8"/>
                    <a:gd name="T19" fmla="*/ 3 h 8"/>
                    <a:gd name="T20" fmla="*/ 3 w 8"/>
                    <a:gd name="T21" fmla="*/ 3 h 8"/>
                    <a:gd name="T22" fmla="*/ 6 w 8"/>
                    <a:gd name="T23" fmla="*/ 0 h 8"/>
                    <a:gd name="T24" fmla="*/ 8 w 8"/>
                    <a:gd name="T25" fmla="*/ 3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8"/>
                    <a:gd name="T40" fmla="*/ 0 h 8"/>
                    <a:gd name="T41" fmla="*/ 8 w 8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8" h="8">
                      <a:moveTo>
                        <a:pt x="8" y="3"/>
                      </a:moveTo>
                      <a:lnTo>
                        <a:pt x="8" y="3"/>
                      </a:lnTo>
                      <a:lnTo>
                        <a:pt x="8" y="5"/>
                      </a:lnTo>
                      <a:lnTo>
                        <a:pt x="6" y="8"/>
                      </a:lnTo>
                      <a:lnTo>
                        <a:pt x="3" y="8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3" y="3"/>
                      </a:lnTo>
                      <a:lnTo>
                        <a:pt x="6" y="0"/>
                      </a:lnTo>
                      <a:lnTo>
                        <a:pt x="8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39" name="Freeform 790"/>
                <p:cNvSpPr>
                  <a:spLocks/>
                </p:cNvSpPr>
                <p:nvPr/>
              </p:nvSpPr>
              <p:spPr bwMode="auto">
                <a:xfrm>
                  <a:off x="3009" y="3861"/>
                  <a:ext cx="7" cy="8"/>
                </a:xfrm>
                <a:custGeom>
                  <a:avLst/>
                  <a:gdLst>
                    <a:gd name="T0" fmla="*/ 7 w 7"/>
                    <a:gd name="T1" fmla="*/ 3 h 8"/>
                    <a:gd name="T2" fmla="*/ 7 w 7"/>
                    <a:gd name="T3" fmla="*/ 3 h 8"/>
                    <a:gd name="T4" fmla="*/ 7 w 7"/>
                    <a:gd name="T5" fmla="*/ 5 h 8"/>
                    <a:gd name="T6" fmla="*/ 7 w 7"/>
                    <a:gd name="T7" fmla="*/ 5 h 8"/>
                    <a:gd name="T8" fmla="*/ 5 w 7"/>
                    <a:gd name="T9" fmla="*/ 8 h 8"/>
                    <a:gd name="T10" fmla="*/ 2 w 7"/>
                    <a:gd name="T11" fmla="*/ 8 h 8"/>
                    <a:gd name="T12" fmla="*/ 2 w 7"/>
                    <a:gd name="T13" fmla="*/ 8 h 8"/>
                    <a:gd name="T14" fmla="*/ 0 w 7"/>
                    <a:gd name="T15" fmla="*/ 5 h 8"/>
                    <a:gd name="T16" fmla="*/ 0 w 7"/>
                    <a:gd name="T17" fmla="*/ 5 h 8"/>
                    <a:gd name="T18" fmla="*/ 2 w 7"/>
                    <a:gd name="T19" fmla="*/ 3 h 8"/>
                    <a:gd name="T20" fmla="*/ 2 w 7"/>
                    <a:gd name="T21" fmla="*/ 3 h 8"/>
                    <a:gd name="T22" fmla="*/ 5 w 7"/>
                    <a:gd name="T23" fmla="*/ 0 h 8"/>
                    <a:gd name="T24" fmla="*/ 7 w 7"/>
                    <a:gd name="T25" fmla="*/ 3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7"/>
                    <a:gd name="T40" fmla="*/ 0 h 8"/>
                    <a:gd name="T41" fmla="*/ 7 w 7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7" h="8">
                      <a:moveTo>
                        <a:pt x="7" y="3"/>
                      </a:moveTo>
                      <a:lnTo>
                        <a:pt x="7" y="3"/>
                      </a:lnTo>
                      <a:lnTo>
                        <a:pt x="7" y="5"/>
                      </a:lnTo>
                      <a:lnTo>
                        <a:pt x="5" y="8"/>
                      </a:lnTo>
                      <a:lnTo>
                        <a:pt x="2" y="8"/>
                      </a:lnTo>
                      <a:lnTo>
                        <a:pt x="0" y="5"/>
                      </a:lnTo>
                      <a:lnTo>
                        <a:pt x="2" y="3"/>
                      </a:lnTo>
                      <a:lnTo>
                        <a:pt x="5" y="0"/>
                      </a:lnTo>
                      <a:lnTo>
                        <a:pt x="7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40" name="Freeform 791"/>
                <p:cNvSpPr>
                  <a:spLocks/>
                </p:cNvSpPr>
                <p:nvPr/>
              </p:nvSpPr>
              <p:spPr bwMode="auto">
                <a:xfrm>
                  <a:off x="3014" y="3871"/>
                  <a:ext cx="8" cy="6"/>
                </a:xfrm>
                <a:custGeom>
                  <a:avLst/>
                  <a:gdLst>
                    <a:gd name="T0" fmla="*/ 8 w 8"/>
                    <a:gd name="T1" fmla="*/ 0 h 6"/>
                    <a:gd name="T2" fmla="*/ 8 w 8"/>
                    <a:gd name="T3" fmla="*/ 3 h 6"/>
                    <a:gd name="T4" fmla="*/ 8 w 8"/>
                    <a:gd name="T5" fmla="*/ 3 h 6"/>
                    <a:gd name="T6" fmla="*/ 8 w 8"/>
                    <a:gd name="T7" fmla="*/ 6 h 6"/>
                    <a:gd name="T8" fmla="*/ 8 w 8"/>
                    <a:gd name="T9" fmla="*/ 6 h 6"/>
                    <a:gd name="T10" fmla="*/ 5 w 8"/>
                    <a:gd name="T11" fmla="*/ 6 h 6"/>
                    <a:gd name="T12" fmla="*/ 2 w 8"/>
                    <a:gd name="T13" fmla="*/ 6 h 6"/>
                    <a:gd name="T14" fmla="*/ 2 w 8"/>
                    <a:gd name="T15" fmla="*/ 6 h 6"/>
                    <a:gd name="T16" fmla="*/ 0 w 8"/>
                    <a:gd name="T17" fmla="*/ 6 h 6"/>
                    <a:gd name="T18" fmla="*/ 0 w 8"/>
                    <a:gd name="T19" fmla="*/ 3 h 6"/>
                    <a:gd name="T20" fmla="*/ 0 w 8"/>
                    <a:gd name="T21" fmla="*/ 0 h 6"/>
                    <a:gd name="T22" fmla="*/ 2 w 8"/>
                    <a:gd name="T23" fmla="*/ 0 h 6"/>
                    <a:gd name="T24" fmla="*/ 2 w 8"/>
                    <a:gd name="T25" fmla="*/ 0 h 6"/>
                    <a:gd name="T26" fmla="*/ 5 w 8"/>
                    <a:gd name="T27" fmla="*/ 0 h 6"/>
                    <a:gd name="T28" fmla="*/ 8 w 8"/>
                    <a:gd name="T29" fmla="*/ 0 h 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6"/>
                    <a:gd name="T47" fmla="*/ 8 w 8"/>
                    <a:gd name="T48" fmla="*/ 6 h 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6">
                      <a:moveTo>
                        <a:pt x="8" y="0"/>
                      </a:moveTo>
                      <a:lnTo>
                        <a:pt x="8" y="3"/>
                      </a:lnTo>
                      <a:lnTo>
                        <a:pt x="8" y="6"/>
                      </a:lnTo>
                      <a:lnTo>
                        <a:pt x="5" y="6"/>
                      </a:lnTo>
                      <a:lnTo>
                        <a:pt x="2" y="6"/>
                      </a:lnTo>
                      <a:lnTo>
                        <a:pt x="0" y="6"/>
                      </a:lnTo>
                      <a:lnTo>
                        <a:pt x="0" y="3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41" name="Freeform 792"/>
                <p:cNvSpPr>
                  <a:spLocks/>
                </p:cNvSpPr>
                <p:nvPr/>
              </p:nvSpPr>
              <p:spPr bwMode="auto">
                <a:xfrm>
                  <a:off x="3019" y="3879"/>
                  <a:ext cx="8" cy="8"/>
                </a:xfrm>
                <a:custGeom>
                  <a:avLst/>
                  <a:gdLst>
                    <a:gd name="T0" fmla="*/ 8 w 8"/>
                    <a:gd name="T1" fmla="*/ 0 h 8"/>
                    <a:gd name="T2" fmla="*/ 8 w 8"/>
                    <a:gd name="T3" fmla="*/ 3 h 8"/>
                    <a:gd name="T4" fmla="*/ 8 w 8"/>
                    <a:gd name="T5" fmla="*/ 5 h 8"/>
                    <a:gd name="T6" fmla="*/ 8 w 8"/>
                    <a:gd name="T7" fmla="*/ 5 h 8"/>
                    <a:gd name="T8" fmla="*/ 8 w 8"/>
                    <a:gd name="T9" fmla="*/ 5 h 8"/>
                    <a:gd name="T10" fmla="*/ 5 w 8"/>
                    <a:gd name="T11" fmla="*/ 8 h 8"/>
                    <a:gd name="T12" fmla="*/ 3 w 8"/>
                    <a:gd name="T13" fmla="*/ 8 h 8"/>
                    <a:gd name="T14" fmla="*/ 3 w 8"/>
                    <a:gd name="T15" fmla="*/ 8 h 8"/>
                    <a:gd name="T16" fmla="*/ 0 w 8"/>
                    <a:gd name="T17" fmla="*/ 8 h 8"/>
                    <a:gd name="T18" fmla="*/ 0 w 8"/>
                    <a:gd name="T19" fmla="*/ 5 h 8"/>
                    <a:gd name="T20" fmla="*/ 3 w 8"/>
                    <a:gd name="T21" fmla="*/ 3 h 8"/>
                    <a:gd name="T22" fmla="*/ 3 w 8"/>
                    <a:gd name="T23" fmla="*/ 3 h 8"/>
                    <a:gd name="T24" fmla="*/ 3 w 8"/>
                    <a:gd name="T25" fmla="*/ 0 h 8"/>
                    <a:gd name="T26" fmla="*/ 5 w 8"/>
                    <a:gd name="T27" fmla="*/ 0 h 8"/>
                    <a:gd name="T28" fmla="*/ 8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8" y="0"/>
                      </a:moveTo>
                      <a:lnTo>
                        <a:pt x="8" y="3"/>
                      </a:lnTo>
                      <a:lnTo>
                        <a:pt x="8" y="5"/>
                      </a:lnTo>
                      <a:lnTo>
                        <a:pt x="5" y="8"/>
                      </a:lnTo>
                      <a:lnTo>
                        <a:pt x="3" y="8"/>
                      </a:lnTo>
                      <a:lnTo>
                        <a:pt x="0" y="8"/>
                      </a:lnTo>
                      <a:lnTo>
                        <a:pt x="0" y="5"/>
                      </a:lnTo>
                      <a:lnTo>
                        <a:pt x="3" y="3"/>
                      </a:lnTo>
                      <a:lnTo>
                        <a:pt x="3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42" name="Freeform 793"/>
                <p:cNvSpPr>
                  <a:spLocks/>
                </p:cNvSpPr>
                <p:nvPr/>
              </p:nvSpPr>
              <p:spPr bwMode="auto">
                <a:xfrm>
                  <a:off x="3024" y="3890"/>
                  <a:ext cx="11" cy="8"/>
                </a:xfrm>
                <a:custGeom>
                  <a:avLst/>
                  <a:gdLst>
                    <a:gd name="T0" fmla="*/ 11 w 11"/>
                    <a:gd name="T1" fmla="*/ 0 h 8"/>
                    <a:gd name="T2" fmla="*/ 11 w 11"/>
                    <a:gd name="T3" fmla="*/ 2 h 8"/>
                    <a:gd name="T4" fmla="*/ 11 w 11"/>
                    <a:gd name="T5" fmla="*/ 2 h 8"/>
                    <a:gd name="T6" fmla="*/ 11 w 11"/>
                    <a:gd name="T7" fmla="*/ 5 h 8"/>
                    <a:gd name="T8" fmla="*/ 11 w 11"/>
                    <a:gd name="T9" fmla="*/ 5 h 8"/>
                    <a:gd name="T10" fmla="*/ 8 w 11"/>
                    <a:gd name="T11" fmla="*/ 8 h 8"/>
                    <a:gd name="T12" fmla="*/ 3 w 11"/>
                    <a:gd name="T13" fmla="*/ 8 h 8"/>
                    <a:gd name="T14" fmla="*/ 3 w 11"/>
                    <a:gd name="T15" fmla="*/ 8 h 8"/>
                    <a:gd name="T16" fmla="*/ 0 w 11"/>
                    <a:gd name="T17" fmla="*/ 8 h 8"/>
                    <a:gd name="T18" fmla="*/ 3 w 11"/>
                    <a:gd name="T19" fmla="*/ 5 h 8"/>
                    <a:gd name="T20" fmla="*/ 3 w 11"/>
                    <a:gd name="T21" fmla="*/ 2 h 8"/>
                    <a:gd name="T22" fmla="*/ 3 w 11"/>
                    <a:gd name="T23" fmla="*/ 2 h 8"/>
                    <a:gd name="T24" fmla="*/ 3 w 11"/>
                    <a:gd name="T25" fmla="*/ 0 h 8"/>
                    <a:gd name="T26" fmla="*/ 11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11" y="0"/>
                      </a:moveTo>
                      <a:lnTo>
                        <a:pt x="11" y="2"/>
                      </a:lnTo>
                      <a:lnTo>
                        <a:pt x="11" y="5"/>
                      </a:lnTo>
                      <a:lnTo>
                        <a:pt x="8" y="8"/>
                      </a:lnTo>
                      <a:lnTo>
                        <a:pt x="3" y="8"/>
                      </a:lnTo>
                      <a:lnTo>
                        <a:pt x="0" y="8"/>
                      </a:lnTo>
                      <a:lnTo>
                        <a:pt x="3" y="5"/>
                      </a:lnTo>
                      <a:lnTo>
                        <a:pt x="3" y="2"/>
                      </a:lnTo>
                      <a:lnTo>
                        <a:pt x="3" y="0"/>
                      </a:lnTo>
                      <a:lnTo>
                        <a:pt x="11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43" name="Freeform 794"/>
                <p:cNvSpPr>
                  <a:spLocks/>
                </p:cNvSpPr>
                <p:nvPr/>
              </p:nvSpPr>
              <p:spPr bwMode="auto">
                <a:xfrm>
                  <a:off x="2993" y="3853"/>
                  <a:ext cx="8" cy="8"/>
                </a:xfrm>
                <a:custGeom>
                  <a:avLst/>
                  <a:gdLst>
                    <a:gd name="T0" fmla="*/ 8 w 8"/>
                    <a:gd name="T1" fmla="*/ 3 h 8"/>
                    <a:gd name="T2" fmla="*/ 8 w 8"/>
                    <a:gd name="T3" fmla="*/ 3 h 8"/>
                    <a:gd name="T4" fmla="*/ 8 w 8"/>
                    <a:gd name="T5" fmla="*/ 5 h 8"/>
                    <a:gd name="T6" fmla="*/ 8 w 8"/>
                    <a:gd name="T7" fmla="*/ 5 h 8"/>
                    <a:gd name="T8" fmla="*/ 5 w 8"/>
                    <a:gd name="T9" fmla="*/ 8 h 8"/>
                    <a:gd name="T10" fmla="*/ 2 w 8"/>
                    <a:gd name="T11" fmla="*/ 8 h 8"/>
                    <a:gd name="T12" fmla="*/ 0 w 8"/>
                    <a:gd name="T13" fmla="*/ 8 h 8"/>
                    <a:gd name="T14" fmla="*/ 0 w 8"/>
                    <a:gd name="T15" fmla="*/ 5 h 8"/>
                    <a:gd name="T16" fmla="*/ 0 w 8"/>
                    <a:gd name="T17" fmla="*/ 5 h 8"/>
                    <a:gd name="T18" fmla="*/ 0 w 8"/>
                    <a:gd name="T19" fmla="*/ 3 h 8"/>
                    <a:gd name="T20" fmla="*/ 0 w 8"/>
                    <a:gd name="T21" fmla="*/ 3 h 8"/>
                    <a:gd name="T22" fmla="*/ 2 w 8"/>
                    <a:gd name="T23" fmla="*/ 3 h 8"/>
                    <a:gd name="T24" fmla="*/ 5 w 8"/>
                    <a:gd name="T25" fmla="*/ 0 h 8"/>
                    <a:gd name="T26" fmla="*/ 8 w 8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8" y="3"/>
                      </a:moveTo>
                      <a:lnTo>
                        <a:pt x="8" y="3"/>
                      </a:lnTo>
                      <a:lnTo>
                        <a:pt x="8" y="5"/>
                      </a:lnTo>
                      <a:lnTo>
                        <a:pt x="5" y="8"/>
                      </a:lnTo>
                      <a:lnTo>
                        <a:pt x="2" y="8"/>
                      </a:lnTo>
                      <a:lnTo>
                        <a:pt x="0" y="8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2" y="3"/>
                      </a:lnTo>
                      <a:lnTo>
                        <a:pt x="5" y="0"/>
                      </a:lnTo>
                      <a:lnTo>
                        <a:pt x="8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44" name="Freeform 795"/>
                <p:cNvSpPr>
                  <a:spLocks/>
                </p:cNvSpPr>
                <p:nvPr/>
              </p:nvSpPr>
              <p:spPr bwMode="auto">
                <a:xfrm>
                  <a:off x="2995" y="3861"/>
                  <a:ext cx="11" cy="8"/>
                </a:xfrm>
                <a:custGeom>
                  <a:avLst/>
                  <a:gdLst>
                    <a:gd name="T0" fmla="*/ 11 w 11"/>
                    <a:gd name="T1" fmla="*/ 3 h 8"/>
                    <a:gd name="T2" fmla="*/ 11 w 11"/>
                    <a:gd name="T3" fmla="*/ 3 h 8"/>
                    <a:gd name="T4" fmla="*/ 11 w 11"/>
                    <a:gd name="T5" fmla="*/ 5 h 8"/>
                    <a:gd name="T6" fmla="*/ 11 w 11"/>
                    <a:gd name="T7" fmla="*/ 5 h 8"/>
                    <a:gd name="T8" fmla="*/ 8 w 11"/>
                    <a:gd name="T9" fmla="*/ 5 h 8"/>
                    <a:gd name="T10" fmla="*/ 6 w 11"/>
                    <a:gd name="T11" fmla="*/ 8 h 8"/>
                    <a:gd name="T12" fmla="*/ 3 w 11"/>
                    <a:gd name="T13" fmla="*/ 8 h 8"/>
                    <a:gd name="T14" fmla="*/ 3 w 11"/>
                    <a:gd name="T15" fmla="*/ 8 h 8"/>
                    <a:gd name="T16" fmla="*/ 0 w 11"/>
                    <a:gd name="T17" fmla="*/ 5 h 8"/>
                    <a:gd name="T18" fmla="*/ 3 w 11"/>
                    <a:gd name="T19" fmla="*/ 5 h 8"/>
                    <a:gd name="T20" fmla="*/ 3 w 11"/>
                    <a:gd name="T21" fmla="*/ 3 h 8"/>
                    <a:gd name="T22" fmla="*/ 3 w 11"/>
                    <a:gd name="T23" fmla="*/ 3 h 8"/>
                    <a:gd name="T24" fmla="*/ 8 w 11"/>
                    <a:gd name="T25" fmla="*/ 0 h 8"/>
                    <a:gd name="T26" fmla="*/ 11 w 11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11" y="3"/>
                      </a:moveTo>
                      <a:lnTo>
                        <a:pt x="11" y="3"/>
                      </a:lnTo>
                      <a:lnTo>
                        <a:pt x="11" y="5"/>
                      </a:lnTo>
                      <a:lnTo>
                        <a:pt x="8" y="5"/>
                      </a:lnTo>
                      <a:lnTo>
                        <a:pt x="6" y="8"/>
                      </a:lnTo>
                      <a:lnTo>
                        <a:pt x="3" y="8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3" y="3"/>
                      </a:lnTo>
                      <a:lnTo>
                        <a:pt x="8" y="0"/>
                      </a:lnTo>
                      <a:lnTo>
                        <a:pt x="11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45" name="Freeform 796"/>
                <p:cNvSpPr>
                  <a:spLocks/>
                </p:cNvSpPr>
                <p:nvPr/>
              </p:nvSpPr>
              <p:spPr bwMode="auto">
                <a:xfrm>
                  <a:off x="3001" y="3871"/>
                  <a:ext cx="8" cy="6"/>
                </a:xfrm>
                <a:custGeom>
                  <a:avLst/>
                  <a:gdLst>
                    <a:gd name="T0" fmla="*/ 8 w 8"/>
                    <a:gd name="T1" fmla="*/ 0 h 6"/>
                    <a:gd name="T2" fmla="*/ 8 w 8"/>
                    <a:gd name="T3" fmla="*/ 3 h 6"/>
                    <a:gd name="T4" fmla="*/ 8 w 8"/>
                    <a:gd name="T5" fmla="*/ 3 h 6"/>
                    <a:gd name="T6" fmla="*/ 8 w 8"/>
                    <a:gd name="T7" fmla="*/ 6 h 6"/>
                    <a:gd name="T8" fmla="*/ 8 w 8"/>
                    <a:gd name="T9" fmla="*/ 6 h 6"/>
                    <a:gd name="T10" fmla="*/ 5 w 8"/>
                    <a:gd name="T11" fmla="*/ 6 h 6"/>
                    <a:gd name="T12" fmla="*/ 2 w 8"/>
                    <a:gd name="T13" fmla="*/ 6 h 6"/>
                    <a:gd name="T14" fmla="*/ 2 w 8"/>
                    <a:gd name="T15" fmla="*/ 6 h 6"/>
                    <a:gd name="T16" fmla="*/ 0 w 8"/>
                    <a:gd name="T17" fmla="*/ 6 h 6"/>
                    <a:gd name="T18" fmla="*/ 0 w 8"/>
                    <a:gd name="T19" fmla="*/ 6 h 6"/>
                    <a:gd name="T20" fmla="*/ 2 w 8"/>
                    <a:gd name="T21" fmla="*/ 3 h 6"/>
                    <a:gd name="T22" fmla="*/ 2 w 8"/>
                    <a:gd name="T23" fmla="*/ 0 h 6"/>
                    <a:gd name="T24" fmla="*/ 2 w 8"/>
                    <a:gd name="T25" fmla="*/ 0 h 6"/>
                    <a:gd name="T26" fmla="*/ 5 w 8"/>
                    <a:gd name="T27" fmla="*/ 0 h 6"/>
                    <a:gd name="T28" fmla="*/ 8 w 8"/>
                    <a:gd name="T29" fmla="*/ 0 h 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6"/>
                    <a:gd name="T47" fmla="*/ 8 w 8"/>
                    <a:gd name="T48" fmla="*/ 6 h 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6">
                      <a:moveTo>
                        <a:pt x="8" y="0"/>
                      </a:moveTo>
                      <a:lnTo>
                        <a:pt x="8" y="3"/>
                      </a:lnTo>
                      <a:lnTo>
                        <a:pt x="8" y="6"/>
                      </a:lnTo>
                      <a:lnTo>
                        <a:pt x="5" y="6"/>
                      </a:lnTo>
                      <a:lnTo>
                        <a:pt x="2" y="6"/>
                      </a:lnTo>
                      <a:lnTo>
                        <a:pt x="0" y="6"/>
                      </a:lnTo>
                      <a:lnTo>
                        <a:pt x="2" y="3"/>
                      </a:lnTo>
                      <a:lnTo>
                        <a:pt x="2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46" name="Freeform 797"/>
                <p:cNvSpPr>
                  <a:spLocks/>
                </p:cNvSpPr>
                <p:nvPr/>
              </p:nvSpPr>
              <p:spPr bwMode="auto">
                <a:xfrm>
                  <a:off x="3006" y="3879"/>
                  <a:ext cx="8" cy="8"/>
                </a:xfrm>
                <a:custGeom>
                  <a:avLst/>
                  <a:gdLst>
                    <a:gd name="T0" fmla="*/ 8 w 8"/>
                    <a:gd name="T1" fmla="*/ 0 h 8"/>
                    <a:gd name="T2" fmla="*/ 8 w 8"/>
                    <a:gd name="T3" fmla="*/ 3 h 8"/>
                    <a:gd name="T4" fmla="*/ 8 w 8"/>
                    <a:gd name="T5" fmla="*/ 5 h 8"/>
                    <a:gd name="T6" fmla="*/ 8 w 8"/>
                    <a:gd name="T7" fmla="*/ 5 h 8"/>
                    <a:gd name="T8" fmla="*/ 8 w 8"/>
                    <a:gd name="T9" fmla="*/ 8 h 8"/>
                    <a:gd name="T10" fmla="*/ 5 w 8"/>
                    <a:gd name="T11" fmla="*/ 8 h 8"/>
                    <a:gd name="T12" fmla="*/ 3 w 8"/>
                    <a:gd name="T13" fmla="*/ 8 h 8"/>
                    <a:gd name="T14" fmla="*/ 3 w 8"/>
                    <a:gd name="T15" fmla="*/ 8 h 8"/>
                    <a:gd name="T16" fmla="*/ 0 w 8"/>
                    <a:gd name="T17" fmla="*/ 8 h 8"/>
                    <a:gd name="T18" fmla="*/ 0 w 8"/>
                    <a:gd name="T19" fmla="*/ 5 h 8"/>
                    <a:gd name="T20" fmla="*/ 0 w 8"/>
                    <a:gd name="T21" fmla="*/ 3 h 8"/>
                    <a:gd name="T22" fmla="*/ 3 w 8"/>
                    <a:gd name="T23" fmla="*/ 3 h 8"/>
                    <a:gd name="T24" fmla="*/ 3 w 8"/>
                    <a:gd name="T25" fmla="*/ 0 h 8"/>
                    <a:gd name="T26" fmla="*/ 5 w 8"/>
                    <a:gd name="T27" fmla="*/ 0 h 8"/>
                    <a:gd name="T28" fmla="*/ 8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8" y="0"/>
                      </a:moveTo>
                      <a:lnTo>
                        <a:pt x="8" y="3"/>
                      </a:lnTo>
                      <a:lnTo>
                        <a:pt x="8" y="5"/>
                      </a:lnTo>
                      <a:lnTo>
                        <a:pt x="8" y="8"/>
                      </a:lnTo>
                      <a:lnTo>
                        <a:pt x="5" y="8"/>
                      </a:lnTo>
                      <a:lnTo>
                        <a:pt x="3" y="8"/>
                      </a:lnTo>
                      <a:lnTo>
                        <a:pt x="0" y="8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3" y="3"/>
                      </a:lnTo>
                      <a:lnTo>
                        <a:pt x="3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47" name="Freeform 798"/>
                <p:cNvSpPr>
                  <a:spLocks/>
                </p:cNvSpPr>
                <p:nvPr/>
              </p:nvSpPr>
              <p:spPr bwMode="auto">
                <a:xfrm>
                  <a:off x="3011" y="3890"/>
                  <a:ext cx="11" cy="8"/>
                </a:xfrm>
                <a:custGeom>
                  <a:avLst/>
                  <a:gdLst>
                    <a:gd name="T0" fmla="*/ 8 w 11"/>
                    <a:gd name="T1" fmla="*/ 0 h 8"/>
                    <a:gd name="T2" fmla="*/ 11 w 11"/>
                    <a:gd name="T3" fmla="*/ 2 h 8"/>
                    <a:gd name="T4" fmla="*/ 11 w 11"/>
                    <a:gd name="T5" fmla="*/ 5 h 8"/>
                    <a:gd name="T6" fmla="*/ 11 w 11"/>
                    <a:gd name="T7" fmla="*/ 5 h 8"/>
                    <a:gd name="T8" fmla="*/ 8 w 11"/>
                    <a:gd name="T9" fmla="*/ 8 h 8"/>
                    <a:gd name="T10" fmla="*/ 5 w 11"/>
                    <a:gd name="T11" fmla="*/ 8 h 8"/>
                    <a:gd name="T12" fmla="*/ 3 w 11"/>
                    <a:gd name="T13" fmla="*/ 8 h 8"/>
                    <a:gd name="T14" fmla="*/ 3 w 11"/>
                    <a:gd name="T15" fmla="*/ 8 h 8"/>
                    <a:gd name="T16" fmla="*/ 0 w 11"/>
                    <a:gd name="T17" fmla="*/ 8 h 8"/>
                    <a:gd name="T18" fmla="*/ 0 w 11"/>
                    <a:gd name="T19" fmla="*/ 5 h 8"/>
                    <a:gd name="T20" fmla="*/ 0 w 11"/>
                    <a:gd name="T21" fmla="*/ 2 h 8"/>
                    <a:gd name="T22" fmla="*/ 3 w 11"/>
                    <a:gd name="T23" fmla="*/ 2 h 8"/>
                    <a:gd name="T24" fmla="*/ 3 w 11"/>
                    <a:gd name="T25" fmla="*/ 0 h 8"/>
                    <a:gd name="T26" fmla="*/ 5 w 11"/>
                    <a:gd name="T27" fmla="*/ 0 h 8"/>
                    <a:gd name="T28" fmla="*/ 8 w 11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8"/>
                    <a:gd name="T47" fmla="*/ 11 w 11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8">
                      <a:moveTo>
                        <a:pt x="8" y="0"/>
                      </a:moveTo>
                      <a:lnTo>
                        <a:pt x="11" y="2"/>
                      </a:lnTo>
                      <a:lnTo>
                        <a:pt x="11" y="5"/>
                      </a:lnTo>
                      <a:lnTo>
                        <a:pt x="8" y="8"/>
                      </a:lnTo>
                      <a:lnTo>
                        <a:pt x="5" y="8"/>
                      </a:lnTo>
                      <a:lnTo>
                        <a:pt x="3" y="8"/>
                      </a:lnTo>
                      <a:lnTo>
                        <a:pt x="0" y="8"/>
                      </a:lnTo>
                      <a:lnTo>
                        <a:pt x="0" y="5"/>
                      </a:lnTo>
                      <a:lnTo>
                        <a:pt x="0" y="2"/>
                      </a:lnTo>
                      <a:lnTo>
                        <a:pt x="3" y="2"/>
                      </a:lnTo>
                      <a:lnTo>
                        <a:pt x="3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48" name="Freeform 799"/>
                <p:cNvSpPr>
                  <a:spLocks/>
                </p:cNvSpPr>
                <p:nvPr/>
              </p:nvSpPr>
              <p:spPr bwMode="auto">
                <a:xfrm>
                  <a:off x="3077" y="3811"/>
                  <a:ext cx="75" cy="84"/>
                </a:xfrm>
                <a:custGeom>
                  <a:avLst/>
                  <a:gdLst>
                    <a:gd name="T0" fmla="*/ 41 w 75"/>
                    <a:gd name="T1" fmla="*/ 0 h 84"/>
                    <a:gd name="T2" fmla="*/ 36 w 75"/>
                    <a:gd name="T3" fmla="*/ 0 h 84"/>
                    <a:gd name="T4" fmla="*/ 28 w 75"/>
                    <a:gd name="T5" fmla="*/ 0 h 84"/>
                    <a:gd name="T6" fmla="*/ 21 w 75"/>
                    <a:gd name="T7" fmla="*/ 3 h 84"/>
                    <a:gd name="T8" fmla="*/ 13 w 75"/>
                    <a:gd name="T9" fmla="*/ 8 h 84"/>
                    <a:gd name="T10" fmla="*/ 10 w 75"/>
                    <a:gd name="T11" fmla="*/ 13 h 84"/>
                    <a:gd name="T12" fmla="*/ 5 w 75"/>
                    <a:gd name="T13" fmla="*/ 21 h 84"/>
                    <a:gd name="T14" fmla="*/ 0 w 75"/>
                    <a:gd name="T15" fmla="*/ 34 h 84"/>
                    <a:gd name="T16" fmla="*/ 0 w 75"/>
                    <a:gd name="T17" fmla="*/ 50 h 84"/>
                    <a:gd name="T18" fmla="*/ 0 w 75"/>
                    <a:gd name="T19" fmla="*/ 55 h 84"/>
                    <a:gd name="T20" fmla="*/ 2 w 75"/>
                    <a:gd name="T21" fmla="*/ 63 h 84"/>
                    <a:gd name="T22" fmla="*/ 7 w 75"/>
                    <a:gd name="T23" fmla="*/ 73 h 84"/>
                    <a:gd name="T24" fmla="*/ 18 w 75"/>
                    <a:gd name="T25" fmla="*/ 81 h 84"/>
                    <a:gd name="T26" fmla="*/ 28 w 75"/>
                    <a:gd name="T27" fmla="*/ 84 h 84"/>
                    <a:gd name="T28" fmla="*/ 39 w 75"/>
                    <a:gd name="T29" fmla="*/ 81 h 84"/>
                    <a:gd name="T30" fmla="*/ 49 w 75"/>
                    <a:gd name="T31" fmla="*/ 73 h 84"/>
                    <a:gd name="T32" fmla="*/ 60 w 75"/>
                    <a:gd name="T33" fmla="*/ 63 h 84"/>
                    <a:gd name="T34" fmla="*/ 70 w 75"/>
                    <a:gd name="T35" fmla="*/ 50 h 84"/>
                    <a:gd name="T36" fmla="*/ 75 w 75"/>
                    <a:gd name="T37" fmla="*/ 34 h 84"/>
                    <a:gd name="T38" fmla="*/ 73 w 75"/>
                    <a:gd name="T39" fmla="*/ 21 h 84"/>
                    <a:gd name="T40" fmla="*/ 68 w 75"/>
                    <a:gd name="T41" fmla="*/ 8 h 84"/>
                    <a:gd name="T42" fmla="*/ 55 w 75"/>
                    <a:gd name="T43" fmla="*/ 3 h 84"/>
                    <a:gd name="T44" fmla="*/ 41 w 75"/>
                    <a:gd name="T45" fmla="*/ 0 h 84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75"/>
                    <a:gd name="T70" fmla="*/ 0 h 84"/>
                    <a:gd name="T71" fmla="*/ 75 w 75"/>
                    <a:gd name="T72" fmla="*/ 84 h 84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75" h="84">
                      <a:moveTo>
                        <a:pt x="41" y="0"/>
                      </a:moveTo>
                      <a:lnTo>
                        <a:pt x="36" y="0"/>
                      </a:lnTo>
                      <a:lnTo>
                        <a:pt x="28" y="0"/>
                      </a:lnTo>
                      <a:lnTo>
                        <a:pt x="21" y="3"/>
                      </a:lnTo>
                      <a:lnTo>
                        <a:pt x="13" y="8"/>
                      </a:lnTo>
                      <a:lnTo>
                        <a:pt x="10" y="13"/>
                      </a:lnTo>
                      <a:lnTo>
                        <a:pt x="5" y="21"/>
                      </a:lnTo>
                      <a:lnTo>
                        <a:pt x="0" y="34"/>
                      </a:lnTo>
                      <a:lnTo>
                        <a:pt x="0" y="50"/>
                      </a:lnTo>
                      <a:lnTo>
                        <a:pt x="0" y="55"/>
                      </a:lnTo>
                      <a:lnTo>
                        <a:pt x="2" y="63"/>
                      </a:lnTo>
                      <a:lnTo>
                        <a:pt x="7" y="73"/>
                      </a:lnTo>
                      <a:lnTo>
                        <a:pt x="18" y="81"/>
                      </a:lnTo>
                      <a:lnTo>
                        <a:pt x="28" y="84"/>
                      </a:lnTo>
                      <a:lnTo>
                        <a:pt x="39" y="81"/>
                      </a:lnTo>
                      <a:lnTo>
                        <a:pt x="49" y="73"/>
                      </a:lnTo>
                      <a:lnTo>
                        <a:pt x="60" y="63"/>
                      </a:lnTo>
                      <a:lnTo>
                        <a:pt x="70" y="50"/>
                      </a:lnTo>
                      <a:lnTo>
                        <a:pt x="75" y="34"/>
                      </a:lnTo>
                      <a:lnTo>
                        <a:pt x="73" y="21"/>
                      </a:lnTo>
                      <a:lnTo>
                        <a:pt x="68" y="8"/>
                      </a:lnTo>
                      <a:lnTo>
                        <a:pt x="55" y="3"/>
                      </a:lnTo>
                      <a:lnTo>
                        <a:pt x="41" y="0"/>
                      </a:lnTo>
                      <a:close/>
                    </a:path>
                  </a:pathLst>
                </a:custGeom>
                <a:solidFill>
                  <a:srgbClr val="92ADB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49" name="Freeform 800"/>
                <p:cNvSpPr>
                  <a:spLocks/>
                </p:cNvSpPr>
                <p:nvPr/>
              </p:nvSpPr>
              <p:spPr bwMode="auto">
                <a:xfrm>
                  <a:off x="3090" y="3809"/>
                  <a:ext cx="28" cy="10"/>
                </a:xfrm>
                <a:custGeom>
                  <a:avLst/>
                  <a:gdLst>
                    <a:gd name="T0" fmla="*/ 2 w 28"/>
                    <a:gd name="T1" fmla="*/ 10 h 10"/>
                    <a:gd name="T2" fmla="*/ 2 w 28"/>
                    <a:gd name="T3" fmla="*/ 10 h 10"/>
                    <a:gd name="T4" fmla="*/ 5 w 28"/>
                    <a:gd name="T5" fmla="*/ 7 h 10"/>
                    <a:gd name="T6" fmla="*/ 8 w 28"/>
                    <a:gd name="T7" fmla="*/ 5 h 10"/>
                    <a:gd name="T8" fmla="*/ 10 w 28"/>
                    <a:gd name="T9" fmla="*/ 5 h 10"/>
                    <a:gd name="T10" fmla="*/ 15 w 28"/>
                    <a:gd name="T11" fmla="*/ 5 h 10"/>
                    <a:gd name="T12" fmla="*/ 18 w 28"/>
                    <a:gd name="T13" fmla="*/ 5 h 10"/>
                    <a:gd name="T14" fmla="*/ 23 w 28"/>
                    <a:gd name="T15" fmla="*/ 2 h 10"/>
                    <a:gd name="T16" fmla="*/ 26 w 28"/>
                    <a:gd name="T17" fmla="*/ 5 h 10"/>
                    <a:gd name="T18" fmla="*/ 28 w 28"/>
                    <a:gd name="T19" fmla="*/ 5 h 10"/>
                    <a:gd name="T20" fmla="*/ 28 w 28"/>
                    <a:gd name="T21" fmla="*/ 0 h 10"/>
                    <a:gd name="T22" fmla="*/ 26 w 28"/>
                    <a:gd name="T23" fmla="*/ 0 h 10"/>
                    <a:gd name="T24" fmla="*/ 23 w 28"/>
                    <a:gd name="T25" fmla="*/ 0 h 10"/>
                    <a:gd name="T26" fmla="*/ 18 w 28"/>
                    <a:gd name="T27" fmla="*/ 0 h 10"/>
                    <a:gd name="T28" fmla="*/ 15 w 28"/>
                    <a:gd name="T29" fmla="*/ 0 h 10"/>
                    <a:gd name="T30" fmla="*/ 10 w 28"/>
                    <a:gd name="T31" fmla="*/ 2 h 10"/>
                    <a:gd name="T32" fmla="*/ 5 w 28"/>
                    <a:gd name="T33" fmla="*/ 2 h 10"/>
                    <a:gd name="T34" fmla="*/ 2 w 28"/>
                    <a:gd name="T35" fmla="*/ 5 h 10"/>
                    <a:gd name="T36" fmla="*/ 0 w 28"/>
                    <a:gd name="T37" fmla="*/ 7 h 10"/>
                    <a:gd name="T38" fmla="*/ 0 w 28"/>
                    <a:gd name="T39" fmla="*/ 7 h 10"/>
                    <a:gd name="T40" fmla="*/ 2 w 28"/>
                    <a:gd name="T41" fmla="*/ 10 h 1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8"/>
                    <a:gd name="T64" fmla="*/ 0 h 10"/>
                    <a:gd name="T65" fmla="*/ 28 w 28"/>
                    <a:gd name="T66" fmla="*/ 10 h 1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8" h="10">
                      <a:moveTo>
                        <a:pt x="2" y="10"/>
                      </a:moveTo>
                      <a:lnTo>
                        <a:pt x="2" y="10"/>
                      </a:lnTo>
                      <a:lnTo>
                        <a:pt x="5" y="7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15" y="5"/>
                      </a:lnTo>
                      <a:lnTo>
                        <a:pt x="18" y="5"/>
                      </a:lnTo>
                      <a:lnTo>
                        <a:pt x="23" y="2"/>
                      </a:lnTo>
                      <a:lnTo>
                        <a:pt x="26" y="5"/>
                      </a:lnTo>
                      <a:lnTo>
                        <a:pt x="28" y="5"/>
                      </a:lnTo>
                      <a:lnTo>
                        <a:pt x="28" y="0"/>
                      </a:lnTo>
                      <a:lnTo>
                        <a:pt x="26" y="0"/>
                      </a:lnTo>
                      <a:lnTo>
                        <a:pt x="23" y="0"/>
                      </a:lnTo>
                      <a:lnTo>
                        <a:pt x="18" y="0"/>
                      </a:lnTo>
                      <a:lnTo>
                        <a:pt x="15" y="0"/>
                      </a:lnTo>
                      <a:lnTo>
                        <a:pt x="10" y="2"/>
                      </a:lnTo>
                      <a:lnTo>
                        <a:pt x="5" y="2"/>
                      </a:lnTo>
                      <a:lnTo>
                        <a:pt x="2" y="5"/>
                      </a:lnTo>
                      <a:lnTo>
                        <a:pt x="0" y="7"/>
                      </a:lnTo>
                      <a:lnTo>
                        <a:pt x="2" y="1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50" name="Freeform 801"/>
                <p:cNvSpPr>
                  <a:spLocks/>
                </p:cNvSpPr>
                <p:nvPr/>
              </p:nvSpPr>
              <p:spPr bwMode="auto">
                <a:xfrm>
                  <a:off x="3077" y="3816"/>
                  <a:ext cx="15" cy="29"/>
                </a:xfrm>
                <a:custGeom>
                  <a:avLst/>
                  <a:gdLst>
                    <a:gd name="T0" fmla="*/ 2 w 15"/>
                    <a:gd name="T1" fmla="*/ 29 h 29"/>
                    <a:gd name="T2" fmla="*/ 2 w 15"/>
                    <a:gd name="T3" fmla="*/ 29 h 29"/>
                    <a:gd name="T4" fmla="*/ 2 w 15"/>
                    <a:gd name="T5" fmla="*/ 27 h 29"/>
                    <a:gd name="T6" fmla="*/ 5 w 15"/>
                    <a:gd name="T7" fmla="*/ 24 h 29"/>
                    <a:gd name="T8" fmla="*/ 5 w 15"/>
                    <a:gd name="T9" fmla="*/ 19 h 29"/>
                    <a:gd name="T10" fmla="*/ 7 w 15"/>
                    <a:gd name="T11" fmla="*/ 16 h 29"/>
                    <a:gd name="T12" fmla="*/ 7 w 15"/>
                    <a:gd name="T13" fmla="*/ 11 h 29"/>
                    <a:gd name="T14" fmla="*/ 10 w 15"/>
                    <a:gd name="T15" fmla="*/ 8 h 29"/>
                    <a:gd name="T16" fmla="*/ 13 w 15"/>
                    <a:gd name="T17" fmla="*/ 6 h 29"/>
                    <a:gd name="T18" fmla="*/ 15 w 15"/>
                    <a:gd name="T19" fmla="*/ 3 h 29"/>
                    <a:gd name="T20" fmla="*/ 13 w 15"/>
                    <a:gd name="T21" fmla="*/ 0 h 29"/>
                    <a:gd name="T22" fmla="*/ 10 w 15"/>
                    <a:gd name="T23" fmla="*/ 3 h 29"/>
                    <a:gd name="T24" fmla="*/ 7 w 15"/>
                    <a:gd name="T25" fmla="*/ 6 h 29"/>
                    <a:gd name="T26" fmla="*/ 5 w 15"/>
                    <a:gd name="T27" fmla="*/ 11 h 29"/>
                    <a:gd name="T28" fmla="*/ 5 w 15"/>
                    <a:gd name="T29" fmla="*/ 13 h 29"/>
                    <a:gd name="T30" fmla="*/ 2 w 15"/>
                    <a:gd name="T31" fmla="*/ 19 h 29"/>
                    <a:gd name="T32" fmla="*/ 0 w 15"/>
                    <a:gd name="T33" fmla="*/ 21 h 29"/>
                    <a:gd name="T34" fmla="*/ 0 w 15"/>
                    <a:gd name="T35" fmla="*/ 27 h 29"/>
                    <a:gd name="T36" fmla="*/ 0 w 15"/>
                    <a:gd name="T37" fmla="*/ 29 h 29"/>
                    <a:gd name="T38" fmla="*/ 0 w 15"/>
                    <a:gd name="T39" fmla="*/ 29 h 29"/>
                    <a:gd name="T40" fmla="*/ 2 w 15"/>
                    <a:gd name="T41" fmla="*/ 29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5"/>
                    <a:gd name="T64" fmla="*/ 0 h 29"/>
                    <a:gd name="T65" fmla="*/ 15 w 15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5" h="29">
                      <a:moveTo>
                        <a:pt x="2" y="29"/>
                      </a:moveTo>
                      <a:lnTo>
                        <a:pt x="2" y="29"/>
                      </a:lnTo>
                      <a:lnTo>
                        <a:pt x="2" y="27"/>
                      </a:lnTo>
                      <a:lnTo>
                        <a:pt x="5" y="24"/>
                      </a:lnTo>
                      <a:lnTo>
                        <a:pt x="5" y="19"/>
                      </a:lnTo>
                      <a:lnTo>
                        <a:pt x="7" y="16"/>
                      </a:lnTo>
                      <a:lnTo>
                        <a:pt x="7" y="11"/>
                      </a:lnTo>
                      <a:lnTo>
                        <a:pt x="10" y="8"/>
                      </a:lnTo>
                      <a:lnTo>
                        <a:pt x="13" y="6"/>
                      </a:lnTo>
                      <a:lnTo>
                        <a:pt x="15" y="3"/>
                      </a:lnTo>
                      <a:lnTo>
                        <a:pt x="13" y="0"/>
                      </a:lnTo>
                      <a:lnTo>
                        <a:pt x="10" y="3"/>
                      </a:lnTo>
                      <a:lnTo>
                        <a:pt x="7" y="6"/>
                      </a:lnTo>
                      <a:lnTo>
                        <a:pt x="5" y="11"/>
                      </a:lnTo>
                      <a:lnTo>
                        <a:pt x="5" y="13"/>
                      </a:lnTo>
                      <a:lnTo>
                        <a:pt x="2" y="19"/>
                      </a:lnTo>
                      <a:lnTo>
                        <a:pt x="0" y="21"/>
                      </a:lnTo>
                      <a:lnTo>
                        <a:pt x="0" y="27"/>
                      </a:lnTo>
                      <a:lnTo>
                        <a:pt x="0" y="29"/>
                      </a:lnTo>
                      <a:lnTo>
                        <a:pt x="2" y="29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51" name="Freeform 802"/>
                <p:cNvSpPr>
                  <a:spLocks/>
                </p:cNvSpPr>
                <p:nvPr/>
              </p:nvSpPr>
              <p:spPr bwMode="auto">
                <a:xfrm>
                  <a:off x="3074" y="3845"/>
                  <a:ext cx="5" cy="29"/>
                </a:xfrm>
                <a:custGeom>
                  <a:avLst/>
                  <a:gdLst>
                    <a:gd name="T0" fmla="*/ 5 w 5"/>
                    <a:gd name="T1" fmla="*/ 29 h 29"/>
                    <a:gd name="T2" fmla="*/ 5 w 5"/>
                    <a:gd name="T3" fmla="*/ 29 h 29"/>
                    <a:gd name="T4" fmla="*/ 5 w 5"/>
                    <a:gd name="T5" fmla="*/ 24 h 29"/>
                    <a:gd name="T6" fmla="*/ 5 w 5"/>
                    <a:gd name="T7" fmla="*/ 21 h 29"/>
                    <a:gd name="T8" fmla="*/ 5 w 5"/>
                    <a:gd name="T9" fmla="*/ 19 h 29"/>
                    <a:gd name="T10" fmla="*/ 5 w 5"/>
                    <a:gd name="T11" fmla="*/ 16 h 29"/>
                    <a:gd name="T12" fmla="*/ 5 w 5"/>
                    <a:gd name="T13" fmla="*/ 11 h 29"/>
                    <a:gd name="T14" fmla="*/ 5 w 5"/>
                    <a:gd name="T15" fmla="*/ 8 h 29"/>
                    <a:gd name="T16" fmla="*/ 5 w 5"/>
                    <a:gd name="T17" fmla="*/ 5 h 29"/>
                    <a:gd name="T18" fmla="*/ 5 w 5"/>
                    <a:gd name="T19" fmla="*/ 0 h 29"/>
                    <a:gd name="T20" fmla="*/ 3 w 5"/>
                    <a:gd name="T21" fmla="*/ 0 h 29"/>
                    <a:gd name="T22" fmla="*/ 3 w 5"/>
                    <a:gd name="T23" fmla="*/ 3 h 29"/>
                    <a:gd name="T24" fmla="*/ 0 w 5"/>
                    <a:gd name="T25" fmla="*/ 8 h 29"/>
                    <a:gd name="T26" fmla="*/ 0 w 5"/>
                    <a:gd name="T27" fmla="*/ 11 h 29"/>
                    <a:gd name="T28" fmla="*/ 0 w 5"/>
                    <a:gd name="T29" fmla="*/ 16 h 29"/>
                    <a:gd name="T30" fmla="*/ 0 w 5"/>
                    <a:gd name="T31" fmla="*/ 19 h 29"/>
                    <a:gd name="T32" fmla="*/ 0 w 5"/>
                    <a:gd name="T33" fmla="*/ 21 h 29"/>
                    <a:gd name="T34" fmla="*/ 3 w 5"/>
                    <a:gd name="T35" fmla="*/ 26 h 29"/>
                    <a:gd name="T36" fmla="*/ 3 w 5"/>
                    <a:gd name="T37" fmla="*/ 29 h 29"/>
                    <a:gd name="T38" fmla="*/ 3 w 5"/>
                    <a:gd name="T39" fmla="*/ 29 h 29"/>
                    <a:gd name="T40" fmla="*/ 5 w 5"/>
                    <a:gd name="T41" fmla="*/ 29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"/>
                    <a:gd name="T64" fmla="*/ 0 h 29"/>
                    <a:gd name="T65" fmla="*/ 5 w 5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" h="29">
                      <a:moveTo>
                        <a:pt x="5" y="29"/>
                      </a:moveTo>
                      <a:lnTo>
                        <a:pt x="5" y="29"/>
                      </a:lnTo>
                      <a:lnTo>
                        <a:pt x="5" y="24"/>
                      </a:lnTo>
                      <a:lnTo>
                        <a:pt x="5" y="21"/>
                      </a:lnTo>
                      <a:lnTo>
                        <a:pt x="5" y="19"/>
                      </a:lnTo>
                      <a:lnTo>
                        <a:pt x="5" y="16"/>
                      </a:lnTo>
                      <a:lnTo>
                        <a:pt x="5" y="11"/>
                      </a:lnTo>
                      <a:lnTo>
                        <a:pt x="5" y="8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3" y="0"/>
                      </a:lnTo>
                      <a:lnTo>
                        <a:pt x="3" y="3"/>
                      </a:lnTo>
                      <a:lnTo>
                        <a:pt x="0" y="8"/>
                      </a:lnTo>
                      <a:lnTo>
                        <a:pt x="0" y="11"/>
                      </a:lnTo>
                      <a:lnTo>
                        <a:pt x="0" y="16"/>
                      </a:lnTo>
                      <a:lnTo>
                        <a:pt x="0" y="19"/>
                      </a:lnTo>
                      <a:lnTo>
                        <a:pt x="0" y="21"/>
                      </a:lnTo>
                      <a:lnTo>
                        <a:pt x="3" y="26"/>
                      </a:lnTo>
                      <a:lnTo>
                        <a:pt x="3" y="29"/>
                      </a:lnTo>
                      <a:lnTo>
                        <a:pt x="5" y="29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52" name="Freeform 803"/>
                <p:cNvSpPr>
                  <a:spLocks/>
                </p:cNvSpPr>
                <p:nvPr/>
              </p:nvSpPr>
              <p:spPr bwMode="auto">
                <a:xfrm>
                  <a:off x="3077" y="3874"/>
                  <a:ext cx="21" cy="18"/>
                </a:xfrm>
                <a:custGeom>
                  <a:avLst/>
                  <a:gdLst>
                    <a:gd name="T0" fmla="*/ 21 w 21"/>
                    <a:gd name="T1" fmla="*/ 16 h 18"/>
                    <a:gd name="T2" fmla="*/ 21 w 21"/>
                    <a:gd name="T3" fmla="*/ 16 h 18"/>
                    <a:gd name="T4" fmla="*/ 18 w 21"/>
                    <a:gd name="T5" fmla="*/ 13 h 18"/>
                    <a:gd name="T6" fmla="*/ 15 w 21"/>
                    <a:gd name="T7" fmla="*/ 13 h 18"/>
                    <a:gd name="T8" fmla="*/ 13 w 21"/>
                    <a:gd name="T9" fmla="*/ 10 h 18"/>
                    <a:gd name="T10" fmla="*/ 10 w 21"/>
                    <a:gd name="T11" fmla="*/ 8 h 18"/>
                    <a:gd name="T12" fmla="*/ 7 w 21"/>
                    <a:gd name="T13" fmla="*/ 5 h 18"/>
                    <a:gd name="T14" fmla="*/ 5 w 21"/>
                    <a:gd name="T15" fmla="*/ 5 h 18"/>
                    <a:gd name="T16" fmla="*/ 5 w 21"/>
                    <a:gd name="T17" fmla="*/ 3 h 18"/>
                    <a:gd name="T18" fmla="*/ 2 w 21"/>
                    <a:gd name="T19" fmla="*/ 0 h 18"/>
                    <a:gd name="T20" fmla="*/ 0 w 21"/>
                    <a:gd name="T21" fmla="*/ 0 h 18"/>
                    <a:gd name="T22" fmla="*/ 0 w 21"/>
                    <a:gd name="T23" fmla="*/ 3 h 18"/>
                    <a:gd name="T24" fmla="*/ 2 w 21"/>
                    <a:gd name="T25" fmla="*/ 5 h 18"/>
                    <a:gd name="T26" fmla="*/ 5 w 21"/>
                    <a:gd name="T27" fmla="*/ 8 h 18"/>
                    <a:gd name="T28" fmla="*/ 7 w 21"/>
                    <a:gd name="T29" fmla="*/ 10 h 18"/>
                    <a:gd name="T30" fmla="*/ 10 w 21"/>
                    <a:gd name="T31" fmla="*/ 13 h 18"/>
                    <a:gd name="T32" fmla="*/ 13 w 21"/>
                    <a:gd name="T33" fmla="*/ 16 h 18"/>
                    <a:gd name="T34" fmla="*/ 15 w 21"/>
                    <a:gd name="T35" fmla="*/ 18 h 18"/>
                    <a:gd name="T36" fmla="*/ 18 w 21"/>
                    <a:gd name="T37" fmla="*/ 18 h 18"/>
                    <a:gd name="T38" fmla="*/ 18 w 21"/>
                    <a:gd name="T39" fmla="*/ 18 h 18"/>
                    <a:gd name="T40" fmla="*/ 21 w 21"/>
                    <a:gd name="T41" fmla="*/ 16 h 1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18"/>
                    <a:gd name="T65" fmla="*/ 21 w 21"/>
                    <a:gd name="T66" fmla="*/ 18 h 1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18">
                      <a:moveTo>
                        <a:pt x="21" y="16"/>
                      </a:moveTo>
                      <a:lnTo>
                        <a:pt x="21" y="16"/>
                      </a:lnTo>
                      <a:lnTo>
                        <a:pt x="18" y="13"/>
                      </a:lnTo>
                      <a:lnTo>
                        <a:pt x="15" y="13"/>
                      </a:lnTo>
                      <a:lnTo>
                        <a:pt x="13" y="10"/>
                      </a:lnTo>
                      <a:lnTo>
                        <a:pt x="10" y="8"/>
                      </a:lnTo>
                      <a:lnTo>
                        <a:pt x="7" y="5"/>
                      </a:lnTo>
                      <a:lnTo>
                        <a:pt x="5" y="5"/>
                      </a:lnTo>
                      <a:lnTo>
                        <a:pt x="5" y="3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2" y="5"/>
                      </a:lnTo>
                      <a:lnTo>
                        <a:pt x="5" y="8"/>
                      </a:lnTo>
                      <a:lnTo>
                        <a:pt x="7" y="10"/>
                      </a:lnTo>
                      <a:lnTo>
                        <a:pt x="10" y="13"/>
                      </a:lnTo>
                      <a:lnTo>
                        <a:pt x="13" y="16"/>
                      </a:lnTo>
                      <a:lnTo>
                        <a:pt x="15" y="18"/>
                      </a:lnTo>
                      <a:lnTo>
                        <a:pt x="18" y="18"/>
                      </a:lnTo>
                      <a:lnTo>
                        <a:pt x="21" y="16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53" name="Freeform 804"/>
                <p:cNvSpPr>
                  <a:spLocks/>
                </p:cNvSpPr>
                <p:nvPr/>
              </p:nvSpPr>
              <p:spPr bwMode="auto">
                <a:xfrm>
                  <a:off x="3095" y="3890"/>
                  <a:ext cx="21" cy="8"/>
                </a:xfrm>
                <a:custGeom>
                  <a:avLst/>
                  <a:gdLst>
                    <a:gd name="T0" fmla="*/ 18 w 21"/>
                    <a:gd name="T1" fmla="*/ 2 h 8"/>
                    <a:gd name="T2" fmla="*/ 18 w 21"/>
                    <a:gd name="T3" fmla="*/ 2 h 8"/>
                    <a:gd name="T4" fmla="*/ 18 w 21"/>
                    <a:gd name="T5" fmla="*/ 2 h 8"/>
                    <a:gd name="T6" fmla="*/ 16 w 21"/>
                    <a:gd name="T7" fmla="*/ 2 h 8"/>
                    <a:gd name="T8" fmla="*/ 13 w 21"/>
                    <a:gd name="T9" fmla="*/ 2 h 8"/>
                    <a:gd name="T10" fmla="*/ 10 w 21"/>
                    <a:gd name="T11" fmla="*/ 2 h 8"/>
                    <a:gd name="T12" fmla="*/ 8 w 21"/>
                    <a:gd name="T13" fmla="*/ 2 h 8"/>
                    <a:gd name="T14" fmla="*/ 5 w 21"/>
                    <a:gd name="T15" fmla="*/ 2 h 8"/>
                    <a:gd name="T16" fmla="*/ 3 w 21"/>
                    <a:gd name="T17" fmla="*/ 0 h 8"/>
                    <a:gd name="T18" fmla="*/ 3 w 21"/>
                    <a:gd name="T19" fmla="*/ 0 h 8"/>
                    <a:gd name="T20" fmla="*/ 0 w 21"/>
                    <a:gd name="T21" fmla="*/ 2 h 8"/>
                    <a:gd name="T22" fmla="*/ 3 w 21"/>
                    <a:gd name="T23" fmla="*/ 5 h 8"/>
                    <a:gd name="T24" fmla="*/ 5 w 21"/>
                    <a:gd name="T25" fmla="*/ 5 h 8"/>
                    <a:gd name="T26" fmla="*/ 8 w 21"/>
                    <a:gd name="T27" fmla="*/ 5 h 8"/>
                    <a:gd name="T28" fmla="*/ 10 w 21"/>
                    <a:gd name="T29" fmla="*/ 5 h 8"/>
                    <a:gd name="T30" fmla="*/ 13 w 21"/>
                    <a:gd name="T31" fmla="*/ 8 h 8"/>
                    <a:gd name="T32" fmla="*/ 16 w 21"/>
                    <a:gd name="T33" fmla="*/ 5 h 8"/>
                    <a:gd name="T34" fmla="*/ 18 w 21"/>
                    <a:gd name="T35" fmla="*/ 5 h 8"/>
                    <a:gd name="T36" fmla="*/ 21 w 21"/>
                    <a:gd name="T37" fmla="*/ 5 h 8"/>
                    <a:gd name="T38" fmla="*/ 21 w 21"/>
                    <a:gd name="T39" fmla="*/ 5 h 8"/>
                    <a:gd name="T40" fmla="*/ 18 w 21"/>
                    <a:gd name="T41" fmla="*/ 2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8"/>
                    <a:gd name="T65" fmla="*/ 21 w 21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8">
                      <a:moveTo>
                        <a:pt x="18" y="2"/>
                      </a:moveTo>
                      <a:lnTo>
                        <a:pt x="18" y="2"/>
                      </a:lnTo>
                      <a:lnTo>
                        <a:pt x="16" y="2"/>
                      </a:lnTo>
                      <a:lnTo>
                        <a:pt x="13" y="2"/>
                      </a:lnTo>
                      <a:lnTo>
                        <a:pt x="10" y="2"/>
                      </a:lnTo>
                      <a:lnTo>
                        <a:pt x="8" y="2"/>
                      </a:lnTo>
                      <a:lnTo>
                        <a:pt x="5" y="2"/>
                      </a:lnTo>
                      <a:lnTo>
                        <a:pt x="3" y="0"/>
                      </a:lnTo>
                      <a:lnTo>
                        <a:pt x="0" y="2"/>
                      </a:lnTo>
                      <a:lnTo>
                        <a:pt x="3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13" y="8"/>
                      </a:lnTo>
                      <a:lnTo>
                        <a:pt x="16" y="5"/>
                      </a:lnTo>
                      <a:lnTo>
                        <a:pt x="18" y="5"/>
                      </a:lnTo>
                      <a:lnTo>
                        <a:pt x="21" y="5"/>
                      </a:lnTo>
                      <a:lnTo>
                        <a:pt x="18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54" name="Freeform 805"/>
                <p:cNvSpPr>
                  <a:spLocks/>
                </p:cNvSpPr>
                <p:nvPr/>
              </p:nvSpPr>
              <p:spPr bwMode="auto">
                <a:xfrm>
                  <a:off x="3113" y="3871"/>
                  <a:ext cx="26" cy="24"/>
                </a:xfrm>
                <a:custGeom>
                  <a:avLst/>
                  <a:gdLst>
                    <a:gd name="T0" fmla="*/ 21 w 26"/>
                    <a:gd name="T1" fmla="*/ 0 h 24"/>
                    <a:gd name="T2" fmla="*/ 21 w 26"/>
                    <a:gd name="T3" fmla="*/ 0 h 24"/>
                    <a:gd name="T4" fmla="*/ 21 w 26"/>
                    <a:gd name="T5" fmla="*/ 6 h 24"/>
                    <a:gd name="T6" fmla="*/ 19 w 26"/>
                    <a:gd name="T7" fmla="*/ 8 h 24"/>
                    <a:gd name="T8" fmla="*/ 16 w 26"/>
                    <a:gd name="T9" fmla="*/ 11 h 24"/>
                    <a:gd name="T10" fmla="*/ 13 w 26"/>
                    <a:gd name="T11" fmla="*/ 13 h 24"/>
                    <a:gd name="T12" fmla="*/ 11 w 26"/>
                    <a:gd name="T13" fmla="*/ 16 h 24"/>
                    <a:gd name="T14" fmla="*/ 8 w 26"/>
                    <a:gd name="T15" fmla="*/ 16 h 24"/>
                    <a:gd name="T16" fmla="*/ 5 w 26"/>
                    <a:gd name="T17" fmla="*/ 19 h 24"/>
                    <a:gd name="T18" fmla="*/ 0 w 26"/>
                    <a:gd name="T19" fmla="*/ 21 h 24"/>
                    <a:gd name="T20" fmla="*/ 3 w 26"/>
                    <a:gd name="T21" fmla="*/ 24 h 24"/>
                    <a:gd name="T22" fmla="*/ 5 w 26"/>
                    <a:gd name="T23" fmla="*/ 21 h 24"/>
                    <a:gd name="T24" fmla="*/ 11 w 26"/>
                    <a:gd name="T25" fmla="*/ 21 h 24"/>
                    <a:gd name="T26" fmla="*/ 13 w 26"/>
                    <a:gd name="T27" fmla="*/ 19 h 24"/>
                    <a:gd name="T28" fmla="*/ 16 w 26"/>
                    <a:gd name="T29" fmla="*/ 16 h 24"/>
                    <a:gd name="T30" fmla="*/ 19 w 26"/>
                    <a:gd name="T31" fmla="*/ 13 h 24"/>
                    <a:gd name="T32" fmla="*/ 21 w 26"/>
                    <a:gd name="T33" fmla="*/ 11 h 24"/>
                    <a:gd name="T34" fmla="*/ 24 w 26"/>
                    <a:gd name="T35" fmla="*/ 6 h 24"/>
                    <a:gd name="T36" fmla="*/ 26 w 26"/>
                    <a:gd name="T37" fmla="*/ 3 h 24"/>
                    <a:gd name="T38" fmla="*/ 26 w 26"/>
                    <a:gd name="T39" fmla="*/ 3 h 24"/>
                    <a:gd name="T40" fmla="*/ 21 w 26"/>
                    <a:gd name="T41" fmla="*/ 0 h 2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6"/>
                    <a:gd name="T64" fmla="*/ 0 h 24"/>
                    <a:gd name="T65" fmla="*/ 26 w 26"/>
                    <a:gd name="T66" fmla="*/ 24 h 2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6" h="24">
                      <a:moveTo>
                        <a:pt x="21" y="0"/>
                      </a:moveTo>
                      <a:lnTo>
                        <a:pt x="21" y="0"/>
                      </a:lnTo>
                      <a:lnTo>
                        <a:pt x="21" y="6"/>
                      </a:lnTo>
                      <a:lnTo>
                        <a:pt x="19" y="8"/>
                      </a:lnTo>
                      <a:lnTo>
                        <a:pt x="16" y="11"/>
                      </a:lnTo>
                      <a:lnTo>
                        <a:pt x="13" y="13"/>
                      </a:lnTo>
                      <a:lnTo>
                        <a:pt x="11" y="16"/>
                      </a:lnTo>
                      <a:lnTo>
                        <a:pt x="8" y="16"/>
                      </a:lnTo>
                      <a:lnTo>
                        <a:pt x="5" y="19"/>
                      </a:lnTo>
                      <a:lnTo>
                        <a:pt x="0" y="21"/>
                      </a:lnTo>
                      <a:lnTo>
                        <a:pt x="3" y="24"/>
                      </a:lnTo>
                      <a:lnTo>
                        <a:pt x="5" y="21"/>
                      </a:lnTo>
                      <a:lnTo>
                        <a:pt x="11" y="21"/>
                      </a:lnTo>
                      <a:lnTo>
                        <a:pt x="13" y="19"/>
                      </a:lnTo>
                      <a:lnTo>
                        <a:pt x="16" y="16"/>
                      </a:lnTo>
                      <a:lnTo>
                        <a:pt x="19" y="13"/>
                      </a:lnTo>
                      <a:lnTo>
                        <a:pt x="21" y="11"/>
                      </a:lnTo>
                      <a:lnTo>
                        <a:pt x="24" y="6"/>
                      </a:lnTo>
                      <a:lnTo>
                        <a:pt x="26" y="3"/>
                      </a:lnTo>
                      <a:lnTo>
                        <a:pt x="21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55" name="Freeform 806"/>
                <p:cNvSpPr>
                  <a:spLocks/>
                </p:cNvSpPr>
                <p:nvPr/>
              </p:nvSpPr>
              <p:spPr bwMode="auto">
                <a:xfrm>
                  <a:off x="3134" y="3845"/>
                  <a:ext cx="21" cy="29"/>
                </a:xfrm>
                <a:custGeom>
                  <a:avLst/>
                  <a:gdLst>
                    <a:gd name="T0" fmla="*/ 16 w 21"/>
                    <a:gd name="T1" fmla="*/ 0 h 29"/>
                    <a:gd name="T2" fmla="*/ 16 w 21"/>
                    <a:gd name="T3" fmla="*/ 0 h 29"/>
                    <a:gd name="T4" fmla="*/ 16 w 21"/>
                    <a:gd name="T5" fmla="*/ 3 h 29"/>
                    <a:gd name="T6" fmla="*/ 13 w 21"/>
                    <a:gd name="T7" fmla="*/ 8 h 29"/>
                    <a:gd name="T8" fmla="*/ 13 w 21"/>
                    <a:gd name="T9" fmla="*/ 11 h 29"/>
                    <a:gd name="T10" fmla="*/ 11 w 21"/>
                    <a:gd name="T11" fmla="*/ 13 h 29"/>
                    <a:gd name="T12" fmla="*/ 8 w 21"/>
                    <a:gd name="T13" fmla="*/ 19 h 29"/>
                    <a:gd name="T14" fmla="*/ 5 w 21"/>
                    <a:gd name="T15" fmla="*/ 21 h 29"/>
                    <a:gd name="T16" fmla="*/ 3 w 21"/>
                    <a:gd name="T17" fmla="*/ 24 h 29"/>
                    <a:gd name="T18" fmla="*/ 0 w 21"/>
                    <a:gd name="T19" fmla="*/ 26 h 29"/>
                    <a:gd name="T20" fmla="*/ 5 w 21"/>
                    <a:gd name="T21" fmla="*/ 29 h 29"/>
                    <a:gd name="T22" fmla="*/ 8 w 21"/>
                    <a:gd name="T23" fmla="*/ 26 h 29"/>
                    <a:gd name="T24" fmla="*/ 8 w 21"/>
                    <a:gd name="T25" fmla="*/ 24 h 29"/>
                    <a:gd name="T26" fmla="*/ 11 w 21"/>
                    <a:gd name="T27" fmla="*/ 21 h 29"/>
                    <a:gd name="T28" fmla="*/ 13 w 21"/>
                    <a:gd name="T29" fmla="*/ 16 h 29"/>
                    <a:gd name="T30" fmla="*/ 16 w 21"/>
                    <a:gd name="T31" fmla="*/ 13 h 29"/>
                    <a:gd name="T32" fmla="*/ 18 w 21"/>
                    <a:gd name="T33" fmla="*/ 8 h 29"/>
                    <a:gd name="T34" fmla="*/ 18 w 21"/>
                    <a:gd name="T35" fmla="*/ 5 h 29"/>
                    <a:gd name="T36" fmla="*/ 21 w 21"/>
                    <a:gd name="T37" fmla="*/ 0 h 29"/>
                    <a:gd name="T38" fmla="*/ 21 w 21"/>
                    <a:gd name="T39" fmla="*/ 0 h 29"/>
                    <a:gd name="T40" fmla="*/ 16 w 21"/>
                    <a:gd name="T41" fmla="*/ 0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29"/>
                    <a:gd name="T65" fmla="*/ 21 w 21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29">
                      <a:moveTo>
                        <a:pt x="16" y="0"/>
                      </a:moveTo>
                      <a:lnTo>
                        <a:pt x="16" y="0"/>
                      </a:lnTo>
                      <a:lnTo>
                        <a:pt x="16" y="3"/>
                      </a:lnTo>
                      <a:lnTo>
                        <a:pt x="13" y="8"/>
                      </a:lnTo>
                      <a:lnTo>
                        <a:pt x="13" y="11"/>
                      </a:lnTo>
                      <a:lnTo>
                        <a:pt x="11" y="13"/>
                      </a:lnTo>
                      <a:lnTo>
                        <a:pt x="8" y="19"/>
                      </a:lnTo>
                      <a:lnTo>
                        <a:pt x="5" y="21"/>
                      </a:lnTo>
                      <a:lnTo>
                        <a:pt x="3" y="24"/>
                      </a:lnTo>
                      <a:lnTo>
                        <a:pt x="0" y="26"/>
                      </a:lnTo>
                      <a:lnTo>
                        <a:pt x="5" y="29"/>
                      </a:lnTo>
                      <a:lnTo>
                        <a:pt x="8" y="26"/>
                      </a:lnTo>
                      <a:lnTo>
                        <a:pt x="8" y="24"/>
                      </a:lnTo>
                      <a:lnTo>
                        <a:pt x="11" y="21"/>
                      </a:lnTo>
                      <a:lnTo>
                        <a:pt x="13" y="16"/>
                      </a:lnTo>
                      <a:lnTo>
                        <a:pt x="16" y="13"/>
                      </a:lnTo>
                      <a:lnTo>
                        <a:pt x="18" y="8"/>
                      </a:lnTo>
                      <a:lnTo>
                        <a:pt x="18" y="5"/>
                      </a:lnTo>
                      <a:lnTo>
                        <a:pt x="21" y="0"/>
                      </a:lnTo>
                      <a:lnTo>
                        <a:pt x="16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56" name="Freeform 807"/>
                <p:cNvSpPr>
                  <a:spLocks/>
                </p:cNvSpPr>
                <p:nvPr/>
              </p:nvSpPr>
              <p:spPr bwMode="auto">
                <a:xfrm>
                  <a:off x="3142" y="3819"/>
                  <a:ext cx="13" cy="26"/>
                </a:xfrm>
                <a:custGeom>
                  <a:avLst/>
                  <a:gdLst>
                    <a:gd name="T0" fmla="*/ 0 w 13"/>
                    <a:gd name="T1" fmla="*/ 3 h 26"/>
                    <a:gd name="T2" fmla="*/ 0 w 13"/>
                    <a:gd name="T3" fmla="*/ 3 h 26"/>
                    <a:gd name="T4" fmla="*/ 3 w 13"/>
                    <a:gd name="T5" fmla="*/ 5 h 26"/>
                    <a:gd name="T6" fmla="*/ 5 w 13"/>
                    <a:gd name="T7" fmla="*/ 8 h 26"/>
                    <a:gd name="T8" fmla="*/ 5 w 13"/>
                    <a:gd name="T9" fmla="*/ 10 h 26"/>
                    <a:gd name="T10" fmla="*/ 8 w 13"/>
                    <a:gd name="T11" fmla="*/ 13 h 26"/>
                    <a:gd name="T12" fmla="*/ 8 w 13"/>
                    <a:gd name="T13" fmla="*/ 16 h 26"/>
                    <a:gd name="T14" fmla="*/ 8 w 13"/>
                    <a:gd name="T15" fmla="*/ 21 h 26"/>
                    <a:gd name="T16" fmla="*/ 8 w 13"/>
                    <a:gd name="T17" fmla="*/ 24 h 26"/>
                    <a:gd name="T18" fmla="*/ 8 w 13"/>
                    <a:gd name="T19" fmla="*/ 26 h 26"/>
                    <a:gd name="T20" fmla="*/ 13 w 13"/>
                    <a:gd name="T21" fmla="*/ 26 h 26"/>
                    <a:gd name="T22" fmla="*/ 13 w 13"/>
                    <a:gd name="T23" fmla="*/ 24 h 26"/>
                    <a:gd name="T24" fmla="*/ 13 w 13"/>
                    <a:gd name="T25" fmla="*/ 18 h 26"/>
                    <a:gd name="T26" fmla="*/ 10 w 13"/>
                    <a:gd name="T27" fmla="*/ 16 h 26"/>
                    <a:gd name="T28" fmla="*/ 10 w 13"/>
                    <a:gd name="T29" fmla="*/ 13 h 26"/>
                    <a:gd name="T30" fmla="*/ 8 w 13"/>
                    <a:gd name="T31" fmla="*/ 8 h 26"/>
                    <a:gd name="T32" fmla="*/ 8 w 13"/>
                    <a:gd name="T33" fmla="*/ 5 h 26"/>
                    <a:gd name="T34" fmla="*/ 5 w 13"/>
                    <a:gd name="T35" fmla="*/ 3 h 26"/>
                    <a:gd name="T36" fmla="*/ 3 w 13"/>
                    <a:gd name="T37" fmla="*/ 0 h 26"/>
                    <a:gd name="T38" fmla="*/ 3 w 13"/>
                    <a:gd name="T39" fmla="*/ 0 h 26"/>
                    <a:gd name="T40" fmla="*/ 0 w 13"/>
                    <a:gd name="T41" fmla="*/ 3 h 2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"/>
                    <a:gd name="T64" fmla="*/ 0 h 26"/>
                    <a:gd name="T65" fmla="*/ 13 w 13"/>
                    <a:gd name="T66" fmla="*/ 26 h 2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" h="26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3" y="5"/>
                      </a:lnTo>
                      <a:lnTo>
                        <a:pt x="5" y="8"/>
                      </a:lnTo>
                      <a:lnTo>
                        <a:pt x="5" y="10"/>
                      </a:lnTo>
                      <a:lnTo>
                        <a:pt x="8" y="13"/>
                      </a:lnTo>
                      <a:lnTo>
                        <a:pt x="8" y="16"/>
                      </a:lnTo>
                      <a:lnTo>
                        <a:pt x="8" y="21"/>
                      </a:lnTo>
                      <a:lnTo>
                        <a:pt x="8" y="24"/>
                      </a:lnTo>
                      <a:lnTo>
                        <a:pt x="8" y="26"/>
                      </a:lnTo>
                      <a:lnTo>
                        <a:pt x="13" y="26"/>
                      </a:lnTo>
                      <a:lnTo>
                        <a:pt x="13" y="24"/>
                      </a:lnTo>
                      <a:lnTo>
                        <a:pt x="13" y="18"/>
                      </a:lnTo>
                      <a:lnTo>
                        <a:pt x="10" y="16"/>
                      </a:lnTo>
                      <a:lnTo>
                        <a:pt x="10" y="13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5" y="3"/>
                      </a:lnTo>
                      <a:lnTo>
                        <a:pt x="3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57" name="Freeform 808"/>
                <p:cNvSpPr>
                  <a:spLocks/>
                </p:cNvSpPr>
                <p:nvPr/>
              </p:nvSpPr>
              <p:spPr bwMode="auto">
                <a:xfrm>
                  <a:off x="3118" y="3809"/>
                  <a:ext cx="27" cy="13"/>
                </a:xfrm>
                <a:custGeom>
                  <a:avLst/>
                  <a:gdLst>
                    <a:gd name="T0" fmla="*/ 0 w 27"/>
                    <a:gd name="T1" fmla="*/ 5 h 13"/>
                    <a:gd name="T2" fmla="*/ 0 w 27"/>
                    <a:gd name="T3" fmla="*/ 5 h 13"/>
                    <a:gd name="T4" fmla="*/ 3 w 27"/>
                    <a:gd name="T5" fmla="*/ 5 h 13"/>
                    <a:gd name="T6" fmla="*/ 6 w 27"/>
                    <a:gd name="T7" fmla="*/ 5 h 13"/>
                    <a:gd name="T8" fmla="*/ 8 w 27"/>
                    <a:gd name="T9" fmla="*/ 5 h 13"/>
                    <a:gd name="T10" fmla="*/ 14 w 27"/>
                    <a:gd name="T11" fmla="*/ 5 h 13"/>
                    <a:gd name="T12" fmla="*/ 16 w 27"/>
                    <a:gd name="T13" fmla="*/ 7 h 13"/>
                    <a:gd name="T14" fmla="*/ 19 w 27"/>
                    <a:gd name="T15" fmla="*/ 7 h 13"/>
                    <a:gd name="T16" fmla="*/ 21 w 27"/>
                    <a:gd name="T17" fmla="*/ 10 h 13"/>
                    <a:gd name="T18" fmla="*/ 24 w 27"/>
                    <a:gd name="T19" fmla="*/ 13 h 13"/>
                    <a:gd name="T20" fmla="*/ 27 w 27"/>
                    <a:gd name="T21" fmla="*/ 10 h 13"/>
                    <a:gd name="T22" fmla="*/ 24 w 27"/>
                    <a:gd name="T23" fmla="*/ 7 h 13"/>
                    <a:gd name="T24" fmla="*/ 21 w 27"/>
                    <a:gd name="T25" fmla="*/ 5 h 13"/>
                    <a:gd name="T26" fmla="*/ 16 w 27"/>
                    <a:gd name="T27" fmla="*/ 2 h 13"/>
                    <a:gd name="T28" fmla="*/ 14 w 27"/>
                    <a:gd name="T29" fmla="*/ 2 h 13"/>
                    <a:gd name="T30" fmla="*/ 11 w 27"/>
                    <a:gd name="T31" fmla="*/ 2 h 13"/>
                    <a:gd name="T32" fmla="*/ 6 w 27"/>
                    <a:gd name="T33" fmla="*/ 0 h 13"/>
                    <a:gd name="T34" fmla="*/ 3 w 27"/>
                    <a:gd name="T35" fmla="*/ 0 h 13"/>
                    <a:gd name="T36" fmla="*/ 0 w 27"/>
                    <a:gd name="T37" fmla="*/ 0 h 13"/>
                    <a:gd name="T38" fmla="*/ 0 w 27"/>
                    <a:gd name="T39" fmla="*/ 0 h 13"/>
                    <a:gd name="T40" fmla="*/ 0 w 27"/>
                    <a:gd name="T41" fmla="*/ 5 h 1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7"/>
                    <a:gd name="T64" fmla="*/ 0 h 13"/>
                    <a:gd name="T65" fmla="*/ 27 w 27"/>
                    <a:gd name="T66" fmla="*/ 13 h 1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7" h="13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6" y="5"/>
                      </a:lnTo>
                      <a:lnTo>
                        <a:pt x="8" y="5"/>
                      </a:lnTo>
                      <a:lnTo>
                        <a:pt x="14" y="5"/>
                      </a:lnTo>
                      <a:lnTo>
                        <a:pt x="16" y="7"/>
                      </a:lnTo>
                      <a:lnTo>
                        <a:pt x="19" y="7"/>
                      </a:lnTo>
                      <a:lnTo>
                        <a:pt x="21" y="10"/>
                      </a:lnTo>
                      <a:lnTo>
                        <a:pt x="24" y="13"/>
                      </a:lnTo>
                      <a:lnTo>
                        <a:pt x="27" y="10"/>
                      </a:lnTo>
                      <a:lnTo>
                        <a:pt x="24" y="7"/>
                      </a:lnTo>
                      <a:lnTo>
                        <a:pt x="21" y="5"/>
                      </a:lnTo>
                      <a:lnTo>
                        <a:pt x="16" y="2"/>
                      </a:lnTo>
                      <a:lnTo>
                        <a:pt x="14" y="2"/>
                      </a:lnTo>
                      <a:lnTo>
                        <a:pt x="11" y="2"/>
                      </a:lnTo>
                      <a:lnTo>
                        <a:pt x="6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58" name="Freeform 809"/>
                <p:cNvSpPr>
                  <a:spLocks/>
                </p:cNvSpPr>
                <p:nvPr/>
              </p:nvSpPr>
              <p:spPr bwMode="auto">
                <a:xfrm>
                  <a:off x="3108" y="3811"/>
                  <a:ext cx="44" cy="76"/>
                </a:xfrm>
                <a:custGeom>
                  <a:avLst/>
                  <a:gdLst>
                    <a:gd name="T0" fmla="*/ 16 w 44"/>
                    <a:gd name="T1" fmla="*/ 76 h 76"/>
                    <a:gd name="T2" fmla="*/ 24 w 44"/>
                    <a:gd name="T3" fmla="*/ 71 h 76"/>
                    <a:gd name="T4" fmla="*/ 29 w 44"/>
                    <a:gd name="T5" fmla="*/ 63 h 76"/>
                    <a:gd name="T6" fmla="*/ 39 w 44"/>
                    <a:gd name="T7" fmla="*/ 50 h 76"/>
                    <a:gd name="T8" fmla="*/ 44 w 44"/>
                    <a:gd name="T9" fmla="*/ 34 h 76"/>
                    <a:gd name="T10" fmla="*/ 42 w 44"/>
                    <a:gd name="T11" fmla="*/ 21 h 76"/>
                    <a:gd name="T12" fmla="*/ 37 w 44"/>
                    <a:gd name="T13" fmla="*/ 8 h 76"/>
                    <a:gd name="T14" fmla="*/ 26 w 44"/>
                    <a:gd name="T15" fmla="*/ 3 h 76"/>
                    <a:gd name="T16" fmla="*/ 16 w 44"/>
                    <a:gd name="T17" fmla="*/ 0 h 76"/>
                    <a:gd name="T18" fmla="*/ 16 w 44"/>
                    <a:gd name="T19" fmla="*/ 3 h 76"/>
                    <a:gd name="T20" fmla="*/ 13 w 44"/>
                    <a:gd name="T21" fmla="*/ 3 h 76"/>
                    <a:gd name="T22" fmla="*/ 5 w 44"/>
                    <a:gd name="T23" fmla="*/ 18 h 76"/>
                    <a:gd name="T24" fmla="*/ 3 w 44"/>
                    <a:gd name="T25" fmla="*/ 24 h 76"/>
                    <a:gd name="T26" fmla="*/ 0 w 44"/>
                    <a:gd name="T27" fmla="*/ 32 h 76"/>
                    <a:gd name="T28" fmla="*/ 0 w 44"/>
                    <a:gd name="T29" fmla="*/ 47 h 76"/>
                    <a:gd name="T30" fmla="*/ 0 w 44"/>
                    <a:gd name="T31" fmla="*/ 60 h 76"/>
                    <a:gd name="T32" fmla="*/ 8 w 44"/>
                    <a:gd name="T33" fmla="*/ 68 h 76"/>
                    <a:gd name="T34" fmla="*/ 16 w 44"/>
                    <a:gd name="T35" fmla="*/ 76 h 7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44"/>
                    <a:gd name="T55" fmla="*/ 0 h 76"/>
                    <a:gd name="T56" fmla="*/ 44 w 44"/>
                    <a:gd name="T57" fmla="*/ 76 h 76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44" h="76">
                      <a:moveTo>
                        <a:pt x="16" y="76"/>
                      </a:moveTo>
                      <a:lnTo>
                        <a:pt x="24" y="71"/>
                      </a:lnTo>
                      <a:lnTo>
                        <a:pt x="29" y="63"/>
                      </a:lnTo>
                      <a:lnTo>
                        <a:pt x="39" y="50"/>
                      </a:lnTo>
                      <a:lnTo>
                        <a:pt x="44" y="34"/>
                      </a:lnTo>
                      <a:lnTo>
                        <a:pt x="42" y="21"/>
                      </a:lnTo>
                      <a:lnTo>
                        <a:pt x="37" y="8"/>
                      </a:lnTo>
                      <a:lnTo>
                        <a:pt x="26" y="3"/>
                      </a:lnTo>
                      <a:lnTo>
                        <a:pt x="16" y="0"/>
                      </a:lnTo>
                      <a:lnTo>
                        <a:pt x="16" y="3"/>
                      </a:lnTo>
                      <a:lnTo>
                        <a:pt x="13" y="3"/>
                      </a:lnTo>
                      <a:lnTo>
                        <a:pt x="5" y="18"/>
                      </a:lnTo>
                      <a:lnTo>
                        <a:pt x="3" y="24"/>
                      </a:lnTo>
                      <a:lnTo>
                        <a:pt x="0" y="32"/>
                      </a:lnTo>
                      <a:lnTo>
                        <a:pt x="0" y="47"/>
                      </a:lnTo>
                      <a:lnTo>
                        <a:pt x="0" y="60"/>
                      </a:lnTo>
                      <a:lnTo>
                        <a:pt x="8" y="68"/>
                      </a:lnTo>
                      <a:lnTo>
                        <a:pt x="16" y="76"/>
                      </a:lnTo>
                      <a:close/>
                    </a:path>
                  </a:pathLst>
                </a:custGeom>
                <a:solidFill>
                  <a:srgbClr val="92ADB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59" name="Freeform 810"/>
                <p:cNvSpPr>
                  <a:spLocks/>
                </p:cNvSpPr>
                <p:nvPr/>
              </p:nvSpPr>
              <p:spPr bwMode="auto">
                <a:xfrm>
                  <a:off x="3124" y="3871"/>
                  <a:ext cx="15" cy="19"/>
                </a:xfrm>
                <a:custGeom>
                  <a:avLst/>
                  <a:gdLst>
                    <a:gd name="T0" fmla="*/ 10 w 15"/>
                    <a:gd name="T1" fmla="*/ 0 h 19"/>
                    <a:gd name="T2" fmla="*/ 10 w 15"/>
                    <a:gd name="T3" fmla="*/ 0 h 19"/>
                    <a:gd name="T4" fmla="*/ 10 w 15"/>
                    <a:gd name="T5" fmla="*/ 3 h 19"/>
                    <a:gd name="T6" fmla="*/ 8 w 15"/>
                    <a:gd name="T7" fmla="*/ 6 h 19"/>
                    <a:gd name="T8" fmla="*/ 8 w 15"/>
                    <a:gd name="T9" fmla="*/ 8 h 19"/>
                    <a:gd name="T10" fmla="*/ 5 w 15"/>
                    <a:gd name="T11" fmla="*/ 8 h 19"/>
                    <a:gd name="T12" fmla="*/ 5 w 15"/>
                    <a:gd name="T13" fmla="*/ 11 h 19"/>
                    <a:gd name="T14" fmla="*/ 2 w 15"/>
                    <a:gd name="T15" fmla="*/ 11 h 19"/>
                    <a:gd name="T16" fmla="*/ 2 w 15"/>
                    <a:gd name="T17" fmla="*/ 13 h 19"/>
                    <a:gd name="T18" fmla="*/ 0 w 15"/>
                    <a:gd name="T19" fmla="*/ 16 h 19"/>
                    <a:gd name="T20" fmla="*/ 2 w 15"/>
                    <a:gd name="T21" fmla="*/ 19 h 19"/>
                    <a:gd name="T22" fmla="*/ 2 w 15"/>
                    <a:gd name="T23" fmla="*/ 16 h 19"/>
                    <a:gd name="T24" fmla="*/ 5 w 15"/>
                    <a:gd name="T25" fmla="*/ 13 h 19"/>
                    <a:gd name="T26" fmla="*/ 8 w 15"/>
                    <a:gd name="T27" fmla="*/ 13 h 19"/>
                    <a:gd name="T28" fmla="*/ 8 w 15"/>
                    <a:gd name="T29" fmla="*/ 11 h 19"/>
                    <a:gd name="T30" fmla="*/ 10 w 15"/>
                    <a:gd name="T31" fmla="*/ 8 h 19"/>
                    <a:gd name="T32" fmla="*/ 10 w 15"/>
                    <a:gd name="T33" fmla="*/ 8 h 19"/>
                    <a:gd name="T34" fmla="*/ 13 w 15"/>
                    <a:gd name="T35" fmla="*/ 6 h 19"/>
                    <a:gd name="T36" fmla="*/ 15 w 15"/>
                    <a:gd name="T37" fmla="*/ 3 h 19"/>
                    <a:gd name="T38" fmla="*/ 15 w 15"/>
                    <a:gd name="T39" fmla="*/ 3 h 19"/>
                    <a:gd name="T40" fmla="*/ 10 w 15"/>
                    <a:gd name="T41" fmla="*/ 0 h 1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5"/>
                    <a:gd name="T64" fmla="*/ 0 h 19"/>
                    <a:gd name="T65" fmla="*/ 15 w 15"/>
                    <a:gd name="T66" fmla="*/ 19 h 1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5" h="19">
                      <a:moveTo>
                        <a:pt x="10" y="0"/>
                      </a:moveTo>
                      <a:lnTo>
                        <a:pt x="10" y="0"/>
                      </a:lnTo>
                      <a:lnTo>
                        <a:pt x="10" y="3"/>
                      </a:lnTo>
                      <a:lnTo>
                        <a:pt x="8" y="6"/>
                      </a:lnTo>
                      <a:lnTo>
                        <a:pt x="8" y="8"/>
                      </a:lnTo>
                      <a:lnTo>
                        <a:pt x="5" y="8"/>
                      </a:lnTo>
                      <a:lnTo>
                        <a:pt x="5" y="11"/>
                      </a:lnTo>
                      <a:lnTo>
                        <a:pt x="2" y="11"/>
                      </a:lnTo>
                      <a:lnTo>
                        <a:pt x="2" y="13"/>
                      </a:lnTo>
                      <a:lnTo>
                        <a:pt x="0" y="16"/>
                      </a:lnTo>
                      <a:lnTo>
                        <a:pt x="2" y="19"/>
                      </a:lnTo>
                      <a:lnTo>
                        <a:pt x="2" y="16"/>
                      </a:lnTo>
                      <a:lnTo>
                        <a:pt x="5" y="13"/>
                      </a:lnTo>
                      <a:lnTo>
                        <a:pt x="8" y="13"/>
                      </a:lnTo>
                      <a:lnTo>
                        <a:pt x="8" y="11"/>
                      </a:lnTo>
                      <a:lnTo>
                        <a:pt x="10" y="8"/>
                      </a:lnTo>
                      <a:lnTo>
                        <a:pt x="13" y="6"/>
                      </a:lnTo>
                      <a:lnTo>
                        <a:pt x="15" y="3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60" name="Freeform 811"/>
                <p:cNvSpPr>
                  <a:spLocks/>
                </p:cNvSpPr>
                <p:nvPr/>
              </p:nvSpPr>
              <p:spPr bwMode="auto">
                <a:xfrm>
                  <a:off x="3134" y="3845"/>
                  <a:ext cx="21" cy="29"/>
                </a:xfrm>
                <a:custGeom>
                  <a:avLst/>
                  <a:gdLst>
                    <a:gd name="T0" fmla="*/ 16 w 21"/>
                    <a:gd name="T1" fmla="*/ 0 h 29"/>
                    <a:gd name="T2" fmla="*/ 16 w 21"/>
                    <a:gd name="T3" fmla="*/ 0 h 29"/>
                    <a:gd name="T4" fmla="*/ 16 w 21"/>
                    <a:gd name="T5" fmla="*/ 3 h 29"/>
                    <a:gd name="T6" fmla="*/ 13 w 21"/>
                    <a:gd name="T7" fmla="*/ 8 h 29"/>
                    <a:gd name="T8" fmla="*/ 13 w 21"/>
                    <a:gd name="T9" fmla="*/ 11 h 29"/>
                    <a:gd name="T10" fmla="*/ 11 w 21"/>
                    <a:gd name="T11" fmla="*/ 13 h 29"/>
                    <a:gd name="T12" fmla="*/ 8 w 21"/>
                    <a:gd name="T13" fmla="*/ 19 h 29"/>
                    <a:gd name="T14" fmla="*/ 5 w 21"/>
                    <a:gd name="T15" fmla="*/ 21 h 29"/>
                    <a:gd name="T16" fmla="*/ 3 w 21"/>
                    <a:gd name="T17" fmla="*/ 24 h 29"/>
                    <a:gd name="T18" fmla="*/ 0 w 21"/>
                    <a:gd name="T19" fmla="*/ 26 h 29"/>
                    <a:gd name="T20" fmla="*/ 5 w 21"/>
                    <a:gd name="T21" fmla="*/ 29 h 29"/>
                    <a:gd name="T22" fmla="*/ 8 w 21"/>
                    <a:gd name="T23" fmla="*/ 26 h 29"/>
                    <a:gd name="T24" fmla="*/ 8 w 21"/>
                    <a:gd name="T25" fmla="*/ 24 h 29"/>
                    <a:gd name="T26" fmla="*/ 11 w 21"/>
                    <a:gd name="T27" fmla="*/ 21 h 29"/>
                    <a:gd name="T28" fmla="*/ 13 w 21"/>
                    <a:gd name="T29" fmla="*/ 16 h 29"/>
                    <a:gd name="T30" fmla="*/ 16 w 21"/>
                    <a:gd name="T31" fmla="*/ 13 h 29"/>
                    <a:gd name="T32" fmla="*/ 18 w 21"/>
                    <a:gd name="T33" fmla="*/ 8 h 29"/>
                    <a:gd name="T34" fmla="*/ 18 w 21"/>
                    <a:gd name="T35" fmla="*/ 5 h 29"/>
                    <a:gd name="T36" fmla="*/ 21 w 21"/>
                    <a:gd name="T37" fmla="*/ 0 h 29"/>
                    <a:gd name="T38" fmla="*/ 21 w 21"/>
                    <a:gd name="T39" fmla="*/ 0 h 29"/>
                    <a:gd name="T40" fmla="*/ 16 w 21"/>
                    <a:gd name="T41" fmla="*/ 0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29"/>
                    <a:gd name="T65" fmla="*/ 21 w 21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29">
                      <a:moveTo>
                        <a:pt x="16" y="0"/>
                      </a:moveTo>
                      <a:lnTo>
                        <a:pt x="16" y="0"/>
                      </a:lnTo>
                      <a:lnTo>
                        <a:pt x="16" y="3"/>
                      </a:lnTo>
                      <a:lnTo>
                        <a:pt x="13" y="8"/>
                      </a:lnTo>
                      <a:lnTo>
                        <a:pt x="13" y="11"/>
                      </a:lnTo>
                      <a:lnTo>
                        <a:pt x="11" y="13"/>
                      </a:lnTo>
                      <a:lnTo>
                        <a:pt x="8" y="19"/>
                      </a:lnTo>
                      <a:lnTo>
                        <a:pt x="5" y="21"/>
                      </a:lnTo>
                      <a:lnTo>
                        <a:pt x="3" y="24"/>
                      </a:lnTo>
                      <a:lnTo>
                        <a:pt x="0" y="26"/>
                      </a:lnTo>
                      <a:lnTo>
                        <a:pt x="5" y="29"/>
                      </a:lnTo>
                      <a:lnTo>
                        <a:pt x="8" y="26"/>
                      </a:lnTo>
                      <a:lnTo>
                        <a:pt x="8" y="24"/>
                      </a:lnTo>
                      <a:lnTo>
                        <a:pt x="11" y="21"/>
                      </a:lnTo>
                      <a:lnTo>
                        <a:pt x="13" y="16"/>
                      </a:lnTo>
                      <a:lnTo>
                        <a:pt x="16" y="13"/>
                      </a:lnTo>
                      <a:lnTo>
                        <a:pt x="18" y="8"/>
                      </a:lnTo>
                      <a:lnTo>
                        <a:pt x="18" y="5"/>
                      </a:lnTo>
                      <a:lnTo>
                        <a:pt x="21" y="0"/>
                      </a:lnTo>
                      <a:lnTo>
                        <a:pt x="16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61" name="Freeform 812"/>
                <p:cNvSpPr>
                  <a:spLocks/>
                </p:cNvSpPr>
                <p:nvPr/>
              </p:nvSpPr>
              <p:spPr bwMode="auto">
                <a:xfrm>
                  <a:off x="3142" y="3819"/>
                  <a:ext cx="13" cy="26"/>
                </a:xfrm>
                <a:custGeom>
                  <a:avLst/>
                  <a:gdLst>
                    <a:gd name="T0" fmla="*/ 0 w 13"/>
                    <a:gd name="T1" fmla="*/ 3 h 26"/>
                    <a:gd name="T2" fmla="*/ 0 w 13"/>
                    <a:gd name="T3" fmla="*/ 3 h 26"/>
                    <a:gd name="T4" fmla="*/ 3 w 13"/>
                    <a:gd name="T5" fmla="*/ 5 h 26"/>
                    <a:gd name="T6" fmla="*/ 5 w 13"/>
                    <a:gd name="T7" fmla="*/ 8 h 26"/>
                    <a:gd name="T8" fmla="*/ 5 w 13"/>
                    <a:gd name="T9" fmla="*/ 10 h 26"/>
                    <a:gd name="T10" fmla="*/ 8 w 13"/>
                    <a:gd name="T11" fmla="*/ 13 h 26"/>
                    <a:gd name="T12" fmla="*/ 8 w 13"/>
                    <a:gd name="T13" fmla="*/ 16 h 26"/>
                    <a:gd name="T14" fmla="*/ 8 w 13"/>
                    <a:gd name="T15" fmla="*/ 21 h 26"/>
                    <a:gd name="T16" fmla="*/ 8 w 13"/>
                    <a:gd name="T17" fmla="*/ 24 h 26"/>
                    <a:gd name="T18" fmla="*/ 8 w 13"/>
                    <a:gd name="T19" fmla="*/ 26 h 26"/>
                    <a:gd name="T20" fmla="*/ 13 w 13"/>
                    <a:gd name="T21" fmla="*/ 26 h 26"/>
                    <a:gd name="T22" fmla="*/ 13 w 13"/>
                    <a:gd name="T23" fmla="*/ 24 h 26"/>
                    <a:gd name="T24" fmla="*/ 13 w 13"/>
                    <a:gd name="T25" fmla="*/ 18 h 26"/>
                    <a:gd name="T26" fmla="*/ 10 w 13"/>
                    <a:gd name="T27" fmla="*/ 16 h 26"/>
                    <a:gd name="T28" fmla="*/ 10 w 13"/>
                    <a:gd name="T29" fmla="*/ 13 h 26"/>
                    <a:gd name="T30" fmla="*/ 8 w 13"/>
                    <a:gd name="T31" fmla="*/ 8 h 26"/>
                    <a:gd name="T32" fmla="*/ 8 w 13"/>
                    <a:gd name="T33" fmla="*/ 5 h 26"/>
                    <a:gd name="T34" fmla="*/ 5 w 13"/>
                    <a:gd name="T35" fmla="*/ 3 h 26"/>
                    <a:gd name="T36" fmla="*/ 3 w 13"/>
                    <a:gd name="T37" fmla="*/ 0 h 26"/>
                    <a:gd name="T38" fmla="*/ 3 w 13"/>
                    <a:gd name="T39" fmla="*/ 0 h 26"/>
                    <a:gd name="T40" fmla="*/ 0 w 13"/>
                    <a:gd name="T41" fmla="*/ 3 h 2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"/>
                    <a:gd name="T64" fmla="*/ 0 h 26"/>
                    <a:gd name="T65" fmla="*/ 13 w 13"/>
                    <a:gd name="T66" fmla="*/ 26 h 2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" h="26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3" y="5"/>
                      </a:lnTo>
                      <a:lnTo>
                        <a:pt x="5" y="8"/>
                      </a:lnTo>
                      <a:lnTo>
                        <a:pt x="5" y="10"/>
                      </a:lnTo>
                      <a:lnTo>
                        <a:pt x="8" y="13"/>
                      </a:lnTo>
                      <a:lnTo>
                        <a:pt x="8" y="16"/>
                      </a:lnTo>
                      <a:lnTo>
                        <a:pt x="8" y="21"/>
                      </a:lnTo>
                      <a:lnTo>
                        <a:pt x="8" y="24"/>
                      </a:lnTo>
                      <a:lnTo>
                        <a:pt x="8" y="26"/>
                      </a:lnTo>
                      <a:lnTo>
                        <a:pt x="13" y="26"/>
                      </a:lnTo>
                      <a:lnTo>
                        <a:pt x="13" y="24"/>
                      </a:lnTo>
                      <a:lnTo>
                        <a:pt x="13" y="18"/>
                      </a:lnTo>
                      <a:lnTo>
                        <a:pt x="10" y="16"/>
                      </a:lnTo>
                      <a:lnTo>
                        <a:pt x="10" y="13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5" y="3"/>
                      </a:lnTo>
                      <a:lnTo>
                        <a:pt x="3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62" name="Freeform 813"/>
                <p:cNvSpPr>
                  <a:spLocks/>
                </p:cNvSpPr>
                <p:nvPr/>
              </p:nvSpPr>
              <p:spPr bwMode="auto">
                <a:xfrm>
                  <a:off x="3124" y="3809"/>
                  <a:ext cx="21" cy="13"/>
                </a:xfrm>
                <a:custGeom>
                  <a:avLst/>
                  <a:gdLst>
                    <a:gd name="T0" fmla="*/ 2 w 21"/>
                    <a:gd name="T1" fmla="*/ 5 h 13"/>
                    <a:gd name="T2" fmla="*/ 0 w 21"/>
                    <a:gd name="T3" fmla="*/ 5 h 13"/>
                    <a:gd name="T4" fmla="*/ 2 w 21"/>
                    <a:gd name="T5" fmla="*/ 5 h 13"/>
                    <a:gd name="T6" fmla="*/ 5 w 21"/>
                    <a:gd name="T7" fmla="*/ 5 h 13"/>
                    <a:gd name="T8" fmla="*/ 8 w 21"/>
                    <a:gd name="T9" fmla="*/ 5 h 13"/>
                    <a:gd name="T10" fmla="*/ 10 w 21"/>
                    <a:gd name="T11" fmla="*/ 7 h 13"/>
                    <a:gd name="T12" fmla="*/ 13 w 21"/>
                    <a:gd name="T13" fmla="*/ 7 h 13"/>
                    <a:gd name="T14" fmla="*/ 15 w 21"/>
                    <a:gd name="T15" fmla="*/ 10 h 13"/>
                    <a:gd name="T16" fmla="*/ 15 w 21"/>
                    <a:gd name="T17" fmla="*/ 10 h 13"/>
                    <a:gd name="T18" fmla="*/ 18 w 21"/>
                    <a:gd name="T19" fmla="*/ 13 h 13"/>
                    <a:gd name="T20" fmla="*/ 21 w 21"/>
                    <a:gd name="T21" fmla="*/ 10 h 13"/>
                    <a:gd name="T22" fmla="*/ 18 w 21"/>
                    <a:gd name="T23" fmla="*/ 7 h 13"/>
                    <a:gd name="T24" fmla="*/ 15 w 21"/>
                    <a:gd name="T25" fmla="*/ 5 h 13"/>
                    <a:gd name="T26" fmla="*/ 13 w 21"/>
                    <a:gd name="T27" fmla="*/ 5 h 13"/>
                    <a:gd name="T28" fmla="*/ 10 w 21"/>
                    <a:gd name="T29" fmla="*/ 2 h 13"/>
                    <a:gd name="T30" fmla="*/ 8 w 21"/>
                    <a:gd name="T31" fmla="*/ 2 h 13"/>
                    <a:gd name="T32" fmla="*/ 5 w 21"/>
                    <a:gd name="T33" fmla="*/ 2 h 13"/>
                    <a:gd name="T34" fmla="*/ 2 w 21"/>
                    <a:gd name="T35" fmla="*/ 2 h 13"/>
                    <a:gd name="T36" fmla="*/ 0 w 21"/>
                    <a:gd name="T37" fmla="*/ 0 h 13"/>
                    <a:gd name="T38" fmla="*/ 0 w 21"/>
                    <a:gd name="T39" fmla="*/ 2 h 13"/>
                    <a:gd name="T40" fmla="*/ 2 w 21"/>
                    <a:gd name="T41" fmla="*/ 5 h 1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13"/>
                    <a:gd name="T65" fmla="*/ 21 w 21"/>
                    <a:gd name="T66" fmla="*/ 13 h 1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13">
                      <a:moveTo>
                        <a:pt x="2" y="5"/>
                      </a:moveTo>
                      <a:lnTo>
                        <a:pt x="0" y="5"/>
                      </a:lnTo>
                      <a:lnTo>
                        <a:pt x="2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10" y="7"/>
                      </a:lnTo>
                      <a:lnTo>
                        <a:pt x="13" y="7"/>
                      </a:lnTo>
                      <a:lnTo>
                        <a:pt x="15" y="10"/>
                      </a:lnTo>
                      <a:lnTo>
                        <a:pt x="18" y="13"/>
                      </a:lnTo>
                      <a:lnTo>
                        <a:pt x="21" y="10"/>
                      </a:lnTo>
                      <a:lnTo>
                        <a:pt x="18" y="7"/>
                      </a:lnTo>
                      <a:lnTo>
                        <a:pt x="15" y="5"/>
                      </a:lnTo>
                      <a:lnTo>
                        <a:pt x="13" y="5"/>
                      </a:lnTo>
                      <a:lnTo>
                        <a:pt x="10" y="2"/>
                      </a:lnTo>
                      <a:lnTo>
                        <a:pt x="8" y="2"/>
                      </a:lnTo>
                      <a:lnTo>
                        <a:pt x="5" y="2"/>
                      </a:lnTo>
                      <a:lnTo>
                        <a:pt x="2" y="2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2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63" name="Freeform 814"/>
                <p:cNvSpPr>
                  <a:spLocks/>
                </p:cNvSpPr>
                <p:nvPr/>
              </p:nvSpPr>
              <p:spPr bwMode="auto">
                <a:xfrm>
                  <a:off x="3118" y="3811"/>
                  <a:ext cx="8" cy="5"/>
                </a:xfrm>
                <a:custGeom>
                  <a:avLst/>
                  <a:gdLst>
                    <a:gd name="T0" fmla="*/ 3 w 8"/>
                    <a:gd name="T1" fmla="*/ 5 h 5"/>
                    <a:gd name="T2" fmla="*/ 3 w 8"/>
                    <a:gd name="T3" fmla="*/ 5 h 5"/>
                    <a:gd name="T4" fmla="*/ 3 w 8"/>
                    <a:gd name="T5" fmla="*/ 5 h 5"/>
                    <a:gd name="T6" fmla="*/ 3 w 8"/>
                    <a:gd name="T7" fmla="*/ 5 h 5"/>
                    <a:gd name="T8" fmla="*/ 6 w 8"/>
                    <a:gd name="T9" fmla="*/ 3 h 5"/>
                    <a:gd name="T10" fmla="*/ 6 w 8"/>
                    <a:gd name="T11" fmla="*/ 3 h 5"/>
                    <a:gd name="T12" fmla="*/ 6 w 8"/>
                    <a:gd name="T13" fmla="*/ 3 h 5"/>
                    <a:gd name="T14" fmla="*/ 6 w 8"/>
                    <a:gd name="T15" fmla="*/ 3 h 5"/>
                    <a:gd name="T16" fmla="*/ 6 w 8"/>
                    <a:gd name="T17" fmla="*/ 3 h 5"/>
                    <a:gd name="T18" fmla="*/ 8 w 8"/>
                    <a:gd name="T19" fmla="*/ 3 h 5"/>
                    <a:gd name="T20" fmla="*/ 6 w 8"/>
                    <a:gd name="T21" fmla="*/ 0 h 5"/>
                    <a:gd name="T22" fmla="*/ 6 w 8"/>
                    <a:gd name="T23" fmla="*/ 0 h 5"/>
                    <a:gd name="T24" fmla="*/ 3 w 8"/>
                    <a:gd name="T25" fmla="*/ 0 h 5"/>
                    <a:gd name="T26" fmla="*/ 3 w 8"/>
                    <a:gd name="T27" fmla="*/ 0 h 5"/>
                    <a:gd name="T28" fmla="*/ 3 w 8"/>
                    <a:gd name="T29" fmla="*/ 0 h 5"/>
                    <a:gd name="T30" fmla="*/ 3 w 8"/>
                    <a:gd name="T31" fmla="*/ 0 h 5"/>
                    <a:gd name="T32" fmla="*/ 0 w 8"/>
                    <a:gd name="T33" fmla="*/ 3 h 5"/>
                    <a:gd name="T34" fmla="*/ 0 w 8"/>
                    <a:gd name="T35" fmla="*/ 3 h 5"/>
                    <a:gd name="T36" fmla="*/ 0 w 8"/>
                    <a:gd name="T37" fmla="*/ 3 h 5"/>
                    <a:gd name="T38" fmla="*/ 0 w 8"/>
                    <a:gd name="T39" fmla="*/ 3 h 5"/>
                    <a:gd name="T40" fmla="*/ 3 w 8"/>
                    <a:gd name="T41" fmla="*/ 5 h 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8"/>
                    <a:gd name="T64" fmla="*/ 0 h 5"/>
                    <a:gd name="T65" fmla="*/ 8 w 8"/>
                    <a:gd name="T66" fmla="*/ 5 h 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8" h="5">
                      <a:moveTo>
                        <a:pt x="3" y="5"/>
                      </a:moveTo>
                      <a:lnTo>
                        <a:pt x="3" y="5"/>
                      </a:lnTo>
                      <a:lnTo>
                        <a:pt x="6" y="3"/>
                      </a:lnTo>
                      <a:lnTo>
                        <a:pt x="8" y="3"/>
                      </a:lnTo>
                      <a:lnTo>
                        <a:pt x="6" y="0"/>
                      </a:lnTo>
                      <a:lnTo>
                        <a:pt x="3" y="0"/>
                      </a:lnTo>
                      <a:lnTo>
                        <a:pt x="0" y="3"/>
                      </a:lnTo>
                      <a:lnTo>
                        <a:pt x="3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64" name="Freeform 815"/>
                <p:cNvSpPr>
                  <a:spLocks/>
                </p:cNvSpPr>
                <p:nvPr/>
              </p:nvSpPr>
              <p:spPr bwMode="auto">
                <a:xfrm>
                  <a:off x="3105" y="3814"/>
                  <a:ext cx="16" cy="29"/>
                </a:xfrm>
                <a:custGeom>
                  <a:avLst/>
                  <a:gdLst>
                    <a:gd name="T0" fmla="*/ 6 w 16"/>
                    <a:gd name="T1" fmla="*/ 29 h 29"/>
                    <a:gd name="T2" fmla="*/ 6 w 16"/>
                    <a:gd name="T3" fmla="*/ 29 h 29"/>
                    <a:gd name="T4" fmla="*/ 6 w 16"/>
                    <a:gd name="T5" fmla="*/ 26 h 29"/>
                    <a:gd name="T6" fmla="*/ 6 w 16"/>
                    <a:gd name="T7" fmla="*/ 21 h 29"/>
                    <a:gd name="T8" fmla="*/ 8 w 16"/>
                    <a:gd name="T9" fmla="*/ 18 h 29"/>
                    <a:gd name="T10" fmla="*/ 8 w 16"/>
                    <a:gd name="T11" fmla="*/ 15 h 29"/>
                    <a:gd name="T12" fmla="*/ 11 w 16"/>
                    <a:gd name="T13" fmla="*/ 10 h 29"/>
                    <a:gd name="T14" fmla="*/ 13 w 16"/>
                    <a:gd name="T15" fmla="*/ 8 h 29"/>
                    <a:gd name="T16" fmla="*/ 13 w 16"/>
                    <a:gd name="T17" fmla="*/ 5 h 29"/>
                    <a:gd name="T18" fmla="*/ 16 w 16"/>
                    <a:gd name="T19" fmla="*/ 2 h 29"/>
                    <a:gd name="T20" fmla="*/ 13 w 16"/>
                    <a:gd name="T21" fmla="*/ 0 h 29"/>
                    <a:gd name="T22" fmla="*/ 11 w 16"/>
                    <a:gd name="T23" fmla="*/ 2 h 29"/>
                    <a:gd name="T24" fmla="*/ 11 w 16"/>
                    <a:gd name="T25" fmla="*/ 5 h 29"/>
                    <a:gd name="T26" fmla="*/ 8 w 16"/>
                    <a:gd name="T27" fmla="*/ 10 h 29"/>
                    <a:gd name="T28" fmla="*/ 6 w 16"/>
                    <a:gd name="T29" fmla="*/ 13 h 29"/>
                    <a:gd name="T30" fmla="*/ 3 w 16"/>
                    <a:gd name="T31" fmla="*/ 18 h 29"/>
                    <a:gd name="T32" fmla="*/ 3 w 16"/>
                    <a:gd name="T33" fmla="*/ 21 h 29"/>
                    <a:gd name="T34" fmla="*/ 0 w 16"/>
                    <a:gd name="T35" fmla="*/ 26 h 29"/>
                    <a:gd name="T36" fmla="*/ 0 w 16"/>
                    <a:gd name="T37" fmla="*/ 29 h 29"/>
                    <a:gd name="T38" fmla="*/ 0 w 16"/>
                    <a:gd name="T39" fmla="*/ 29 h 29"/>
                    <a:gd name="T40" fmla="*/ 6 w 16"/>
                    <a:gd name="T41" fmla="*/ 29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29"/>
                    <a:gd name="T65" fmla="*/ 16 w 16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29">
                      <a:moveTo>
                        <a:pt x="6" y="29"/>
                      </a:moveTo>
                      <a:lnTo>
                        <a:pt x="6" y="29"/>
                      </a:lnTo>
                      <a:lnTo>
                        <a:pt x="6" y="26"/>
                      </a:lnTo>
                      <a:lnTo>
                        <a:pt x="6" y="21"/>
                      </a:lnTo>
                      <a:lnTo>
                        <a:pt x="8" y="18"/>
                      </a:lnTo>
                      <a:lnTo>
                        <a:pt x="8" y="15"/>
                      </a:lnTo>
                      <a:lnTo>
                        <a:pt x="11" y="10"/>
                      </a:lnTo>
                      <a:lnTo>
                        <a:pt x="13" y="8"/>
                      </a:lnTo>
                      <a:lnTo>
                        <a:pt x="13" y="5"/>
                      </a:lnTo>
                      <a:lnTo>
                        <a:pt x="16" y="2"/>
                      </a:lnTo>
                      <a:lnTo>
                        <a:pt x="13" y="0"/>
                      </a:lnTo>
                      <a:lnTo>
                        <a:pt x="11" y="2"/>
                      </a:lnTo>
                      <a:lnTo>
                        <a:pt x="11" y="5"/>
                      </a:lnTo>
                      <a:lnTo>
                        <a:pt x="8" y="10"/>
                      </a:lnTo>
                      <a:lnTo>
                        <a:pt x="6" y="13"/>
                      </a:lnTo>
                      <a:lnTo>
                        <a:pt x="3" y="18"/>
                      </a:lnTo>
                      <a:lnTo>
                        <a:pt x="3" y="21"/>
                      </a:lnTo>
                      <a:lnTo>
                        <a:pt x="0" y="26"/>
                      </a:lnTo>
                      <a:lnTo>
                        <a:pt x="0" y="29"/>
                      </a:lnTo>
                      <a:lnTo>
                        <a:pt x="6" y="29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65" name="Freeform 816"/>
                <p:cNvSpPr>
                  <a:spLocks/>
                </p:cNvSpPr>
                <p:nvPr/>
              </p:nvSpPr>
              <p:spPr bwMode="auto">
                <a:xfrm>
                  <a:off x="3105" y="3843"/>
                  <a:ext cx="6" cy="28"/>
                </a:xfrm>
                <a:custGeom>
                  <a:avLst/>
                  <a:gdLst>
                    <a:gd name="T0" fmla="*/ 6 w 6"/>
                    <a:gd name="T1" fmla="*/ 26 h 28"/>
                    <a:gd name="T2" fmla="*/ 6 w 6"/>
                    <a:gd name="T3" fmla="*/ 26 h 28"/>
                    <a:gd name="T4" fmla="*/ 3 w 6"/>
                    <a:gd name="T5" fmla="*/ 23 h 28"/>
                    <a:gd name="T6" fmla="*/ 3 w 6"/>
                    <a:gd name="T7" fmla="*/ 21 h 28"/>
                    <a:gd name="T8" fmla="*/ 3 w 6"/>
                    <a:gd name="T9" fmla="*/ 18 h 28"/>
                    <a:gd name="T10" fmla="*/ 3 w 6"/>
                    <a:gd name="T11" fmla="*/ 13 h 28"/>
                    <a:gd name="T12" fmla="*/ 3 w 6"/>
                    <a:gd name="T13" fmla="*/ 10 h 28"/>
                    <a:gd name="T14" fmla="*/ 3 w 6"/>
                    <a:gd name="T15" fmla="*/ 7 h 28"/>
                    <a:gd name="T16" fmla="*/ 3 w 6"/>
                    <a:gd name="T17" fmla="*/ 2 h 28"/>
                    <a:gd name="T18" fmla="*/ 6 w 6"/>
                    <a:gd name="T19" fmla="*/ 0 h 28"/>
                    <a:gd name="T20" fmla="*/ 0 w 6"/>
                    <a:gd name="T21" fmla="*/ 0 h 28"/>
                    <a:gd name="T22" fmla="*/ 0 w 6"/>
                    <a:gd name="T23" fmla="*/ 2 h 28"/>
                    <a:gd name="T24" fmla="*/ 0 w 6"/>
                    <a:gd name="T25" fmla="*/ 7 h 28"/>
                    <a:gd name="T26" fmla="*/ 0 w 6"/>
                    <a:gd name="T27" fmla="*/ 10 h 28"/>
                    <a:gd name="T28" fmla="*/ 0 w 6"/>
                    <a:gd name="T29" fmla="*/ 13 h 28"/>
                    <a:gd name="T30" fmla="*/ 0 w 6"/>
                    <a:gd name="T31" fmla="*/ 18 h 28"/>
                    <a:gd name="T32" fmla="*/ 0 w 6"/>
                    <a:gd name="T33" fmla="*/ 21 h 28"/>
                    <a:gd name="T34" fmla="*/ 0 w 6"/>
                    <a:gd name="T35" fmla="*/ 26 h 28"/>
                    <a:gd name="T36" fmla="*/ 3 w 6"/>
                    <a:gd name="T37" fmla="*/ 28 h 28"/>
                    <a:gd name="T38" fmla="*/ 3 w 6"/>
                    <a:gd name="T39" fmla="*/ 28 h 28"/>
                    <a:gd name="T40" fmla="*/ 6 w 6"/>
                    <a:gd name="T41" fmla="*/ 26 h 2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6"/>
                    <a:gd name="T64" fmla="*/ 0 h 28"/>
                    <a:gd name="T65" fmla="*/ 6 w 6"/>
                    <a:gd name="T66" fmla="*/ 28 h 2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6" h="28">
                      <a:moveTo>
                        <a:pt x="6" y="26"/>
                      </a:moveTo>
                      <a:lnTo>
                        <a:pt x="6" y="26"/>
                      </a:lnTo>
                      <a:lnTo>
                        <a:pt x="3" y="23"/>
                      </a:lnTo>
                      <a:lnTo>
                        <a:pt x="3" y="21"/>
                      </a:lnTo>
                      <a:lnTo>
                        <a:pt x="3" y="18"/>
                      </a:lnTo>
                      <a:lnTo>
                        <a:pt x="3" y="13"/>
                      </a:lnTo>
                      <a:lnTo>
                        <a:pt x="3" y="10"/>
                      </a:lnTo>
                      <a:lnTo>
                        <a:pt x="3" y="7"/>
                      </a:lnTo>
                      <a:lnTo>
                        <a:pt x="3" y="2"/>
                      </a:lnTo>
                      <a:lnTo>
                        <a:pt x="6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7"/>
                      </a:lnTo>
                      <a:lnTo>
                        <a:pt x="0" y="10"/>
                      </a:lnTo>
                      <a:lnTo>
                        <a:pt x="0" y="13"/>
                      </a:lnTo>
                      <a:lnTo>
                        <a:pt x="0" y="18"/>
                      </a:lnTo>
                      <a:lnTo>
                        <a:pt x="0" y="21"/>
                      </a:lnTo>
                      <a:lnTo>
                        <a:pt x="0" y="26"/>
                      </a:lnTo>
                      <a:lnTo>
                        <a:pt x="3" y="28"/>
                      </a:lnTo>
                      <a:lnTo>
                        <a:pt x="6" y="26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66" name="Freeform 817"/>
                <p:cNvSpPr>
                  <a:spLocks/>
                </p:cNvSpPr>
                <p:nvPr/>
              </p:nvSpPr>
              <p:spPr bwMode="auto">
                <a:xfrm>
                  <a:off x="3108" y="3869"/>
                  <a:ext cx="18" cy="21"/>
                </a:xfrm>
                <a:custGeom>
                  <a:avLst/>
                  <a:gdLst>
                    <a:gd name="T0" fmla="*/ 16 w 18"/>
                    <a:gd name="T1" fmla="*/ 18 h 21"/>
                    <a:gd name="T2" fmla="*/ 18 w 18"/>
                    <a:gd name="T3" fmla="*/ 15 h 21"/>
                    <a:gd name="T4" fmla="*/ 16 w 18"/>
                    <a:gd name="T5" fmla="*/ 15 h 21"/>
                    <a:gd name="T6" fmla="*/ 13 w 18"/>
                    <a:gd name="T7" fmla="*/ 13 h 21"/>
                    <a:gd name="T8" fmla="*/ 10 w 18"/>
                    <a:gd name="T9" fmla="*/ 13 h 21"/>
                    <a:gd name="T10" fmla="*/ 8 w 18"/>
                    <a:gd name="T11" fmla="*/ 10 h 21"/>
                    <a:gd name="T12" fmla="*/ 5 w 18"/>
                    <a:gd name="T13" fmla="*/ 8 h 21"/>
                    <a:gd name="T14" fmla="*/ 5 w 18"/>
                    <a:gd name="T15" fmla="*/ 5 h 21"/>
                    <a:gd name="T16" fmla="*/ 3 w 18"/>
                    <a:gd name="T17" fmla="*/ 2 h 21"/>
                    <a:gd name="T18" fmla="*/ 3 w 18"/>
                    <a:gd name="T19" fmla="*/ 0 h 21"/>
                    <a:gd name="T20" fmla="*/ 0 w 18"/>
                    <a:gd name="T21" fmla="*/ 2 h 21"/>
                    <a:gd name="T22" fmla="*/ 0 w 18"/>
                    <a:gd name="T23" fmla="*/ 5 h 21"/>
                    <a:gd name="T24" fmla="*/ 3 w 18"/>
                    <a:gd name="T25" fmla="*/ 8 h 21"/>
                    <a:gd name="T26" fmla="*/ 3 w 18"/>
                    <a:gd name="T27" fmla="*/ 10 h 21"/>
                    <a:gd name="T28" fmla="*/ 5 w 18"/>
                    <a:gd name="T29" fmla="*/ 13 h 21"/>
                    <a:gd name="T30" fmla="*/ 8 w 18"/>
                    <a:gd name="T31" fmla="*/ 15 h 21"/>
                    <a:gd name="T32" fmla="*/ 10 w 18"/>
                    <a:gd name="T33" fmla="*/ 15 h 21"/>
                    <a:gd name="T34" fmla="*/ 13 w 18"/>
                    <a:gd name="T35" fmla="*/ 18 h 21"/>
                    <a:gd name="T36" fmla="*/ 16 w 18"/>
                    <a:gd name="T37" fmla="*/ 21 h 21"/>
                    <a:gd name="T38" fmla="*/ 18 w 18"/>
                    <a:gd name="T39" fmla="*/ 21 h 21"/>
                    <a:gd name="T40" fmla="*/ 16 w 18"/>
                    <a:gd name="T41" fmla="*/ 21 h 21"/>
                    <a:gd name="T42" fmla="*/ 16 w 18"/>
                    <a:gd name="T43" fmla="*/ 21 h 21"/>
                    <a:gd name="T44" fmla="*/ 18 w 18"/>
                    <a:gd name="T45" fmla="*/ 21 h 21"/>
                    <a:gd name="T46" fmla="*/ 16 w 18"/>
                    <a:gd name="T47" fmla="*/ 18 h 21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18"/>
                    <a:gd name="T73" fmla="*/ 0 h 21"/>
                    <a:gd name="T74" fmla="*/ 18 w 18"/>
                    <a:gd name="T75" fmla="*/ 21 h 21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18" h="21">
                      <a:moveTo>
                        <a:pt x="16" y="18"/>
                      </a:moveTo>
                      <a:lnTo>
                        <a:pt x="18" y="15"/>
                      </a:lnTo>
                      <a:lnTo>
                        <a:pt x="16" y="15"/>
                      </a:lnTo>
                      <a:lnTo>
                        <a:pt x="13" y="13"/>
                      </a:lnTo>
                      <a:lnTo>
                        <a:pt x="10" y="13"/>
                      </a:lnTo>
                      <a:lnTo>
                        <a:pt x="8" y="10"/>
                      </a:lnTo>
                      <a:lnTo>
                        <a:pt x="5" y="8"/>
                      </a:lnTo>
                      <a:lnTo>
                        <a:pt x="5" y="5"/>
                      </a:lnTo>
                      <a:lnTo>
                        <a:pt x="3" y="2"/>
                      </a:lnTo>
                      <a:lnTo>
                        <a:pt x="3" y="0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3" y="10"/>
                      </a:lnTo>
                      <a:lnTo>
                        <a:pt x="5" y="13"/>
                      </a:lnTo>
                      <a:lnTo>
                        <a:pt x="8" y="15"/>
                      </a:lnTo>
                      <a:lnTo>
                        <a:pt x="10" y="15"/>
                      </a:lnTo>
                      <a:lnTo>
                        <a:pt x="13" y="18"/>
                      </a:lnTo>
                      <a:lnTo>
                        <a:pt x="16" y="21"/>
                      </a:lnTo>
                      <a:lnTo>
                        <a:pt x="18" y="21"/>
                      </a:lnTo>
                      <a:lnTo>
                        <a:pt x="16" y="21"/>
                      </a:lnTo>
                      <a:lnTo>
                        <a:pt x="18" y="21"/>
                      </a:lnTo>
                      <a:lnTo>
                        <a:pt x="16" y="18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67" name="Freeform 818"/>
                <p:cNvSpPr>
                  <a:spLocks/>
                </p:cNvSpPr>
                <p:nvPr/>
              </p:nvSpPr>
              <p:spPr bwMode="auto">
                <a:xfrm>
                  <a:off x="2901" y="3774"/>
                  <a:ext cx="128" cy="35"/>
                </a:xfrm>
                <a:custGeom>
                  <a:avLst/>
                  <a:gdLst>
                    <a:gd name="T0" fmla="*/ 0 w 128"/>
                    <a:gd name="T1" fmla="*/ 6 h 35"/>
                    <a:gd name="T2" fmla="*/ 0 w 128"/>
                    <a:gd name="T3" fmla="*/ 16 h 35"/>
                    <a:gd name="T4" fmla="*/ 3 w 128"/>
                    <a:gd name="T5" fmla="*/ 27 h 35"/>
                    <a:gd name="T6" fmla="*/ 3 w 128"/>
                    <a:gd name="T7" fmla="*/ 29 h 35"/>
                    <a:gd name="T8" fmla="*/ 6 w 128"/>
                    <a:gd name="T9" fmla="*/ 32 h 35"/>
                    <a:gd name="T10" fmla="*/ 34 w 128"/>
                    <a:gd name="T11" fmla="*/ 35 h 35"/>
                    <a:gd name="T12" fmla="*/ 63 w 128"/>
                    <a:gd name="T13" fmla="*/ 35 h 35"/>
                    <a:gd name="T14" fmla="*/ 94 w 128"/>
                    <a:gd name="T15" fmla="*/ 35 h 35"/>
                    <a:gd name="T16" fmla="*/ 108 w 128"/>
                    <a:gd name="T17" fmla="*/ 35 h 35"/>
                    <a:gd name="T18" fmla="*/ 115 w 128"/>
                    <a:gd name="T19" fmla="*/ 35 h 35"/>
                    <a:gd name="T20" fmla="*/ 121 w 128"/>
                    <a:gd name="T21" fmla="*/ 32 h 35"/>
                    <a:gd name="T22" fmla="*/ 126 w 128"/>
                    <a:gd name="T23" fmla="*/ 27 h 35"/>
                    <a:gd name="T24" fmla="*/ 128 w 128"/>
                    <a:gd name="T25" fmla="*/ 19 h 35"/>
                    <a:gd name="T26" fmla="*/ 128 w 128"/>
                    <a:gd name="T27" fmla="*/ 11 h 35"/>
                    <a:gd name="T28" fmla="*/ 128 w 128"/>
                    <a:gd name="T29" fmla="*/ 6 h 35"/>
                    <a:gd name="T30" fmla="*/ 126 w 128"/>
                    <a:gd name="T31" fmla="*/ 3 h 35"/>
                    <a:gd name="T32" fmla="*/ 118 w 128"/>
                    <a:gd name="T33" fmla="*/ 0 h 35"/>
                    <a:gd name="T34" fmla="*/ 113 w 128"/>
                    <a:gd name="T35" fmla="*/ 0 h 35"/>
                    <a:gd name="T36" fmla="*/ 108 w 128"/>
                    <a:gd name="T37" fmla="*/ 0 h 35"/>
                    <a:gd name="T38" fmla="*/ 102 w 128"/>
                    <a:gd name="T39" fmla="*/ 0 h 35"/>
                    <a:gd name="T40" fmla="*/ 89 w 128"/>
                    <a:gd name="T41" fmla="*/ 0 h 35"/>
                    <a:gd name="T42" fmla="*/ 71 w 128"/>
                    <a:gd name="T43" fmla="*/ 3 h 35"/>
                    <a:gd name="T44" fmla="*/ 53 w 128"/>
                    <a:gd name="T45" fmla="*/ 3 h 35"/>
                    <a:gd name="T46" fmla="*/ 32 w 128"/>
                    <a:gd name="T47" fmla="*/ 3 h 35"/>
                    <a:gd name="T48" fmla="*/ 16 w 128"/>
                    <a:gd name="T49" fmla="*/ 6 h 35"/>
                    <a:gd name="T50" fmla="*/ 6 w 128"/>
                    <a:gd name="T51" fmla="*/ 6 h 35"/>
                    <a:gd name="T52" fmla="*/ 0 w 128"/>
                    <a:gd name="T53" fmla="*/ 6 h 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128"/>
                    <a:gd name="T82" fmla="*/ 0 h 35"/>
                    <a:gd name="T83" fmla="*/ 128 w 128"/>
                    <a:gd name="T84" fmla="*/ 35 h 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128" h="35">
                      <a:moveTo>
                        <a:pt x="0" y="6"/>
                      </a:moveTo>
                      <a:lnTo>
                        <a:pt x="0" y="16"/>
                      </a:lnTo>
                      <a:lnTo>
                        <a:pt x="3" y="27"/>
                      </a:lnTo>
                      <a:lnTo>
                        <a:pt x="3" y="29"/>
                      </a:lnTo>
                      <a:lnTo>
                        <a:pt x="6" y="32"/>
                      </a:lnTo>
                      <a:lnTo>
                        <a:pt x="34" y="35"/>
                      </a:lnTo>
                      <a:lnTo>
                        <a:pt x="63" y="35"/>
                      </a:lnTo>
                      <a:lnTo>
                        <a:pt x="94" y="35"/>
                      </a:lnTo>
                      <a:lnTo>
                        <a:pt x="108" y="35"/>
                      </a:lnTo>
                      <a:lnTo>
                        <a:pt x="115" y="35"/>
                      </a:lnTo>
                      <a:lnTo>
                        <a:pt x="121" y="32"/>
                      </a:lnTo>
                      <a:lnTo>
                        <a:pt x="126" y="27"/>
                      </a:lnTo>
                      <a:lnTo>
                        <a:pt x="128" y="19"/>
                      </a:lnTo>
                      <a:lnTo>
                        <a:pt x="128" y="11"/>
                      </a:lnTo>
                      <a:lnTo>
                        <a:pt x="128" y="6"/>
                      </a:lnTo>
                      <a:lnTo>
                        <a:pt x="126" y="3"/>
                      </a:lnTo>
                      <a:lnTo>
                        <a:pt x="118" y="0"/>
                      </a:lnTo>
                      <a:lnTo>
                        <a:pt x="113" y="0"/>
                      </a:lnTo>
                      <a:lnTo>
                        <a:pt x="108" y="0"/>
                      </a:lnTo>
                      <a:lnTo>
                        <a:pt x="102" y="0"/>
                      </a:lnTo>
                      <a:lnTo>
                        <a:pt x="89" y="0"/>
                      </a:lnTo>
                      <a:lnTo>
                        <a:pt x="71" y="3"/>
                      </a:lnTo>
                      <a:lnTo>
                        <a:pt x="53" y="3"/>
                      </a:lnTo>
                      <a:lnTo>
                        <a:pt x="32" y="3"/>
                      </a:lnTo>
                      <a:lnTo>
                        <a:pt x="16" y="6"/>
                      </a:lnTo>
                      <a:lnTo>
                        <a:pt x="6" y="6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92ADB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68" name="Freeform 819"/>
                <p:cNvSpPr>
                  <a:spLocks/>
                </p:cNvSpPr>
                <p:nvPr/>
              </p:nvSpPr>
              <p:spPr bwMode="auto">
                <a:xfrm>
                  <a:off x="2901" y="3780"/>
                  <a:ext cx="3" cy="21"/>
                </a:xfrm>
                <a:custGeom>
                  <a:avLst/>
                  <a:gdLst>
                    <a:gd name="T0" fmla="*/ 3 w 3"/>
                    <a:gd name="T1" fmla="*/ 21 h 21"/>
                    <a:gd name="T2" fmla="*/ 3 w 3"/>
                    <a:gd name="T3" fmla="*/ 21 h 21"/>
                    <a:gd name="T4" fmla="*/ 3 w 3"/>
                    <a:gd name="T5" fmla="*/ 18 h 21"/>
                    <a:gd name="T6" fmla="*/ 3 w 3"/>
                    <a:gd name="T7" fmla="*/ 15 h 21"/>
                    <a:gd name="T8" fmla="*/ 3 w 3"/>
                    <a:gd name="T9" fmla="*/ 13 h 21"/>
                    <a:gd name="T10" fmla="*/ 3 w 3"/>
                    <a:gd name="T11" fmla="*/ 10 h 21"/>
                    <a:gd name="T12" fmla="*/ 3 w 3"/>
                    <a:gd name="T13" fmla="*/ 8 h 21"/>
                    <a:gd name="T14" fmla="*/ 3 w 3"/>
                    <a:gd name="T15" fmla="*/ 5 h 21"/>
                    <a:gd name="T16" fmla="*/ 3 w 3"/>
                    <a:gd name="T17" fmla="*/ 2 h 21"/>
                    <a:gd name="T18" fmla="*/ 3 w 3"/>
                    <a:gd name="T19" fmla="*/ 0 h 21"/>
                    <a:gd name="T20" fmla="*/ 0 w 3"/>
                    <a:gd name="T21" fmla="*/ 0 h 21"/>
                    <a:gd name="T22" fmla="*/ 0 w 3"/>
                    <a:gd name="T23" fmla="*/ 2 h 21"/>
                    <a:gd name="T24" fmla="*/ 0 w 3"/>
                    <a:gd name="T25" fmla="*/ 5 h 21"/>
                    <a:gd name="T26" fmla="*/ 0 w 3"/>
                    <a:gd name="T27" fmla="*/ 8 h 21"/>
                    <a:gd name="T28" fmla="*/ 0 w 3"/>
                    <a:gd name="T29" fmla="*/ 10 h 21"/>
                    <a:gd name="T30" fmla="*/ 0 w 3"/>
                    <a:gd name="T31" fmla="*/ 13 h 21"/>
                    <a:gd name="T32" fmla="*/ 0 w 3"/>
                    <a:gd name="T33" fmla="*/ 15 h 21"/>
                    <a:gd name="T34" fmla="*/ 0 w 3"/>
                    <a:gd name="T35" fmla="*/ 18 h 21"/>
                    <a:gd name="T36" fmla="*/ 0 w 3"/>
                    <a:gd name="T37" fmla="*/ 21 h 21"/>
                    <a:gd name="T38" fmla="*/ 0 w 3"/>
                    <a:gd name="T39" fmla="*/ 21 h 21"/>
                    <a:gd name="T40" fmla="*/ 3 w 3"/>
                    <a:gd name="T41" fmla="*/ 21 h 2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"/>
                    <a:gd name="T64" fmla="*/ 0 h 21"/>
                    <a:gd name="T65" fmla="*/ 3 w 3"/>
                    <a:gd name="T66" fmla="*/ 21 h 2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" h="21">
                      <a:moveTo>
                        <a:pt x="3" y="21"/>
                      </a:moveTo>
                      <a:lnTo>
                        <a:pt x="3" y="21"/>
                      </a:lnTo>
                      <a:lnTo>
                        <a:pt x="3" y="18"/>
                      </a:lnTo>
                      <a:lnTo>
                        <a:pt x="3" y="15"/>
                      </a:lnTo>
                      <a:lnTo>
                        <a:pt x="3" y="13"/>
                      </a:lnTo>
                      <a:lnTo>
                        <a:pt x="3" y="10"/>
                      </a:lnTo>
                      <a:lnTo>
                        <a:pt x="3" y="8"/>
                      </a:lnTo>
                      <a:lnTo>
                        <a:pt x="3" y="5"/>
                      </a:lnTo>
                      <a:lnTo>
                        <a:pt x="3" y="2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0" y="10"/>
                      </a:lnTo>
                      <a:lnTo>
                        <a:pt x="0" y="13"/>
                      </a:lnTo>
                      <a:lnTo>
                        <a:pt x="0" y="15"/>
                      </a:lnTo>
                      <a:lnTo>
                        <a:pt x="0" y="18"/>
                      </a:lnTo>
                      <a:lnTo>
                        <a:pt x="0" y="21"/>
                      </a:lnTo>
                      <a:lnTo>
                        <a:pt x="3" y="21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69" name="Freeform 820"/>
                <p:cNvSpPr>
                  <a:spLocks/>
                </p:cNvSpPr>
                <p:nvPr/>
              </p:nvSpPr>
              <p:spPr bwMode="auto">
                <a:xfrm>
                  <a:off x="2901" y="3801"/>
                  <a:ext cx="6" cy="8"/>
                </a:xfrm>
                <a:custGeom>
                  <a:avLst/>
                  <a:gdLst>
                    <a:gd name="T0" fmla="*/ 6 w 6"/>
                    <a:gd name="T1" fmla="*/ 2 h 8"/>
                    <a:gd name="T2" fmla="*/ 6 w 6"/>
                    <a:gd name="T3" fmla="*/ 2 h 8"/>
                    <a:gd name="T4" fmla="*/ 6 w 6"/>
                    <a:gd name="T5" fmla="*/ 2 h 8"/>
                    <a:gd name="T6" fmla="*/ 6 w 6"/>
                    <a:gd name="T7" fmla="*/ 2 h 8"/>
                    <a:gd name="T8" fmla="*/ 6 w 6"/>
                    <a:gd name="T9" fmla="*/ 2 h 8"/>
                    <a:gd name="T10" fmla="*/ 6 w 6"/>
                    <a:gd name="T11" fmla="*/ 2 h 8"/>
                    <a:gd name="T12" fmla="*/ 3 w 6"/>
                    <a:gd name="T13" fmla="*/ 2 h 8"/>
                    <a:gd name="T14" fmla="*/ 3 w 6"/>
                    <a:gd name="T15" fmla="*/ 0 h 8"/>
                    <a:gd name="T16" fmla="*/ 3 w 6"/>
                    <a:gd name="T17" fmla="*/ 0 h 8"/>
                    <a:gd name="T18" fmla="*/ 3 w 6"/>
                    <a:gd name="T19" fmla="*/ 0 h 8"/>
                    <a:gd name="T20" fmla="*/ 0 w 6"/>
                    <a:gd name="T21" fmla="*/ 0 h 8"/>
                    <a:gd name="T22" fmla="*/ 0 w 6"/>
                    <a:gd name="T23" fmla="*/ 0 h 8"/>
                    <a:gd name="T24" fmla="*/ 0 w 6"/>
                    <a:gd name="T25" fmla="*/ 2 h 8"/>
                    <a:gd name="T26" fmla="*/ 0 w 6"/>
                    <a:gd name="T27" fmla="*/ 2 h 8"/>
                    <a:gd name="T28" fmla="*/ 0 w 6"/>
                    <a:gd name="T29" fmla="*/ 2 h 8"/>
                    <a:gd name="T30" fmla="*/ 0 w 6"/>
                    <a:gd name="T31" fmla="*/ 5 h 8"/>
                    <a:gd name="T32" fmla="*/ 3 w 6"/>
                    <a:gd name="T33" fmla="*/ 5 h 8"/>
                    <a:gd name="T34" fmla="*/ 3 w 6"/>
                    <a:gd name="T35" fmla="*/ 8 h 8"/>
                    <a:gd name="T36" fmla="*/ 6 w 6"/>
                    <a:gd name="T37" fmla="*/ 8 h 8"/>
                    <a:gd name="T38" fmla="*/ 6 w 6"/>
                    <a:gd name="T39" fmla="*/ 8 h 8"/>
                    <a:gd name="T40" fmla="*/ 6 w 6"/>
                    <a:gd name="T41" fmla="*/ 2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6"/>
                    <a:gd name="T64" fmla="*/ 0 h 8"/>
                    <a:gd name="T65" fmla="*/ 6 w 6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6" h="8">
                      <a:moveTo>
                        <a:pt x="6" y="2"/>
                      </a:moveTo>
                      <a:lnTo>
                        <a:pt x="6" y="2"/>
                      </a:lnTo>
                      <a:lnTo>
                        <a:pt x="3" y="2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6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70" name="Freeform 821"/>
                <p:cNvSpPr>
                  <a:spLocks/>
                </p:cNvSpPr>
                <p:nvPr/>
              </p:nvSpPr>
              <p:spPr bwMode="auto">
                <a:xfrm>
                  <a:off x="2907" y="3803"/>
                  <a:ext cx="57" cy="6"/>
                </a:xfrm>
                <a:custGeom>
                  <a:avLst/>
                  <a:gdLst>
                    <a:gd name="T0" fmla="*/ 57 w 57"/>
                    <a:gd name="T1" fmla="*/ 3 h 6"/>
                    <a:gd name="T2" fmla="*/ 57 w 57"/>
                    <a:gd name="T3" fmla="*/ 3 h 6"/>
                    <a:gd name="T4" fmla="*/ 49 w 57"/>
                    <a:gd name="T5" fmla="*/ 3 h 6"/>
                    <a:gd name="T6" fmla="*/ 41 w 57"/>
                    <a:gd name="T7" fmla="*/ 3 h 6"/>
                    <a:gd name="T8" fmla="*/ 36 w 57"/>
                    <a:gd name="T9" fmla="*/ 3 h 6"/>
                    <a:gd name="T10" fmla="*/ 28 w 57"/>
                    <a:gd name="T11" fmla="*/ 3 h 6"/>
                    <a:gd name="T12" fmla="*/ 20 w 57"/>
                    <a:gd name="T13" fmla="*/ 3 h 6"/>
                    <a:gd name="T14" fmla="*/ 13 w 57"/>
                    <a:gd name="T15" fmla="*/ 3 h 6"/>
                    <a:gd name="T16" fmla="*/ 7 w 57"/>
                    <a:gd name="T17" fmla="*/ 3 h 6"/>
                    <a:gd name="T18" fmla="*/ 0 w 57"/>
                    <a:gd name="T19" fmla="*/ 0 h 6"/>
                    <a:gd name="T20" fmla="*/ 0 w 57"/>
                    <a:gd name="T21" fmla="*/ 6 h 6"/>
                    <a:gd name="T22" fmla="*/ 7 w 57"/>
                    <a:gd name="T23" fmla="*/ 6 h 6"/>
                    <a:gd name="T24" fmla="*/ 13 w 57"/>
                    <a:gd name="T25" fmla="*/ 6 h 6"/>
                    <a:gd name="T26" fmla="*/ 20 w 57"/>
                    <a:gd name="T27" fmla="*/ 6 h 6"/>
                    <a:gd name="T28" fmla="*/ 28 w 57"/>
                    <a:gd name="T29" fmla="*/ 6 h 6"/>
                    <a:gd name="T30" fmla="*/ 36 w 57"/>
                    <a:gd name="T31" fmla="*/ 6 h 6"/>
                    <a:gd name="T32" fmla="*/ 41 w 57"/>
                    <a:gd name="T33" fmla="*/ 6 h 6"/>
                    <a:gd name="T34" fmla="*/ 49 w 57"/>
                    <a:gd name="T35" fmla="*/ 6 h 6"/>
                    <a:gd name="T36" fmla="*/ 57 w 57"/>
                    <a:gd name="T37" fmla="*/ 6 h 6"/>
                    <a:gd name="T38" fmla="*/ 57 w 57"/>
                    <a:gd name="T39" fmla="*/ 6 h 6"/>
                    <a:gd name="T40" fmla="*/ 57 w 57"/>
                    <a:gd name="T41" fmla="*/ 3 h 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7"/>
                    <a:gd name="T64" fmla="*/ 0 h 6"/>
                    <a:gd name="T65" fmla="*/ 57 w 57"/>
                    <a:gd name="T66" fmla="*/ 6 h 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7" h="6">
                      <a:moveTo>
                        <a:pt x="57" y="3"/>
                      </a:moveTo>
                      <a:lnTo>
                        <a:pt x="57" y="3"/>
                      </a:lnTo>
                      <a:lnTo>
                        <a:pt x="49" y="3"/>
                      </a:lnTo>
                      <a:lnTo>
                        <a:pt x="41" y="3"/>
                      </a:lnTo>
                      <a:lnTo>
                        <a:pt x="36" y="3"/>
                      </a:lnTo>
                      <a:lnTo>
                        <a:pt x="28" y="3"/>
                      </a:lnTo>
                      <a:lnTo>
                        <a:pt x="20" y="3"/>
                      </a:lnTo>
                      <a:lnTo>
                        <a:pt x="13" y="3"/>
                      </a:lnTo>
                      <a:lnTo>
                        <a:pt x="7" y="3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7" y="6"/>
                      </a:lnTo>
                      <a:lnTo>
                        <a:pt x="13" y="6"/>
                      </a:lnTo>
                      <a:lnTo>
                        <a:pt x="20" y="6"/>
                      </a:lnTo>
                      <a:lnTo>
                        <a:pt x="28" y="6"/>
                      </a:lnTo>
                      <a:lnTo>
                        <a:pt x="36" y="6"/>
                      </a:lnTo>
                      <a:lnTo>
                        <a:pt x="41" y="6"/>
                      </a:lnTo>
                      <a:lnTo>
                        <a:pt x="49" y="6"/>
                      </a:lnTo>
                      <a:lnTo>
                        <a:pt x="57" y="6"/>
                      </a:lnTo>
                      <a:lnTo>
                        <a:pt x="57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71" name="Freeform 822"/>
                <p:cNvSpPr>
                  <a:spLocks/>
                </p:cNvSpPr>
                <p:nvPr/>
              </p:nvSpPr>
              <p:spPr bwMode="auto">
                <a:xfrm>
                  <a:off x="2964" y="3806"/>
                  <a:ext cx="31" cy="5"/>
                </a:xfrm>
                <a:custGeom>
                  <a:avLst/>
                  <a:gdLst>
                    <a:gd name="T0" fmla="*/ 31 w 31"/>
                    <a:gd name="T1" fmla="*/ 3 h 5"/>
                    <a:gd name="T2" fmla="*/ 31 w 31"/>
                    <a:gd name="T3" fmla="*/ 3 h 5"/>
                    <a:gd name="T4" fmla="*/ 29 w 31"/>
                    <a:gd name="T5" fmla="*/ 3 h 5"/>
                    <a:gd name="T6" fmla="*/ 24 w 31"/>
                    <a:gd name="T7" fmla="*/ 0 h 5"/>
                    <a:gd name="T8" fmla="*/ 21 w 31"/>
                    <a:gd name="T9" fmla="*/ 0 h 5"/>
                    <a:gd name="T10" fmla="*/ 16 w 31"/>
                    <a:gd name="T11" fmla="*/ 0 h 5"/>
                    <a:gd name="T12" fmla="*/ 13 w 31"/>
                    <a:gd name="T13" fmla="*/ 0 h 5"/>
                    <a:gd name="T14" fmla="*/ 8 w 31"/>
                    <a:gd name="T15" fmla="*/ 0 h 5"/>
                    <a:gd name="T16" fmla="*/ 5 w 31"/>
                    <a:gd name="T17" fmla="*/ 0 h 5"/>
                    <a:gd name="T18" fmla="*/ 0 w 31"/>
                    <a:gd name="T19" fmla="*/ 0 h 5"/>
                    <a:gd name="T20" fmla="*/ 0 w 31"/>
                    <a:gd name="T21" fmla="*/ 3 h 5"/>
                    <a:gd name="T22" fmla="*/ 5 w 31"/>
                    <a:gd name="T23" fmla="*/ 3 h 5"/>
                    <a:gd name="T24" fmla="*/ 8 w 31"/>
                    <a:gd name="T25" fmla="*/ 3 h 5"/>
                    <a:gd name="T26" fmla="*/ 13 w 31"/>
                    <a:gd name="T27" fmla="*/ 3 h 5"/>
                    <a:gd name="T28" fmla="*/ 16 w 31"/>
                    <a:gd name="T29" fmla="*/ 5 h 5"/>
                    <a:gd name="T30" fmla="*/ 21 w 31"/>
                    <a:gd name="T31" fmla="*/ 5 h 5"/>
                    <a:gd name="T32" fmla="*/ 24 w 31"/>
                    <a:gd name="T33" fmla="*/ 5 h 5"/>
                    <a:gd name="T34" fmla="*/ 29 w 31"/>
                    <a:gd name="T35" fmla="*/ 5 h 5"/>
                    <a:gd name="T36" fmla="*/ 31 w 31"/>
                    <a:gd name="T37" fmla="*/ 5 h 5"/>
                    <a:gd name="T38" fmla="*/ 31 w 31"/>
                    <a:gd name="T39" fmla="*/ 5 h 5"/>
                    <a:gd name="T40" fmla="*/ 31 w 31"/>
                    <a:gd name="T41" fmla="*/ 3 h 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1"/>
                    <a:gd name="T64" fmla="*/ 0 h 5"/>
                    <a:gd name="T65" fmla="*/ 31 w 31"/>
                    <a:gd name="T66" fmla="*/ 5 h 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1" h="5">
                      <a:moveTo>
                        <a:pt x="31" y="3"/>
                      </a:moveTo>
                      <a:lnTo>
                        <a:pt x="31" y="3"/>
                      </a:lnTo>
                      <a:lnTo>
                        <a:pt x="29" y="3"/>
                      </a:lnTo>
                      <a:lnTo>
                        <a:pt x="24" y="0"/>
                      </a:lnTo>
                      <a:lnTo>
                        <a:pt x="21" y="0"/>
                      </a:lnTo>
                      <a:lnTo>
                        <a:pt x="16" y="0"/>
                      </a:lnTo>
                      <a:lnTo>
                        <a:pt x="13" y="0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5" y="3"/>
                      </a:lnTo>
                      <a:lnTo>
                        <a:pt x="8" y="3"/>
                      </a:lnTo>
                      <a:lnTo>
                        <a:pt x="13" y="3"/>
                      </a:lnTo>
                      <a:lnTo>
                        <a:pt x="16" y="5"/>
                      </a:lnTo>
                      <a:lnTo>
                        <a:pt x="21" y="5"/>
                      </a:lnTo>
                      <a:lnTo>
                        <a:pt x="24" y="5"/>
                      </a:lnTo>
                      <a:lnTo>
                        <a:pt x="29" y="5"/>
                      </a:lnTo>
                      <a:lnTo>
                        <a:pt x="31" y="5"/>
                      </a:lnTo>
                      <a:lnTo>
                        <a:pt x="31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72" name="Freeform 823"/>
                <p:cNvSpPr>
                  <a:spLocks/>
                </p:cNvSpPr>
                <p:nvPr/>
              </p:nvSpPr>
              <p:spPr bwMode="auto">
                <a:xfrm>
                  <a:off x="2995" y="3803"/>
                  <a:ext cx="29" cy="8"/>
                </a:xfrm>
                <a:custGeom>
                  <a:avLst/>
                  <a:gdLst>
                    <a:gd name="T0" fmla="*/ 27 w 29"/>
                    <a:gd name="T1" fmla="*/ 0 h 8"/>
                    <a:gd name="T2" fmla="*/ 27 w 29"/>
                    <a:gd name="T3" fmla="*/ 0 h 8"/>
                    <a:gd name="T4" fmla="*/ 24 w 29"/>
                    <a:gd name="T5" fmla="*/ 3 h 8"/>
                    <a:gd name="T6" fmla="*/ 21 w 29"/>
                    <a:gd name="T7" fmla="*/ 3 h 8"/>
                    <a:gd name="T8" fmla="*/ 19 w 29"/>
                    <a:gd name="T9" fmla="*/ 6 h 8"/>
                    <a:gd name="T10" fmla="*/ 16 w 29"/>
                    <a:gd name="T11" fmla="*/ 6 h 8"/>
                    <a:gd name="T12" fmla="*/ 11 w 29"/>
                    <a:gd name="T13" fmla="*/ 6 h 8"/>
                    <a:gd name="T14" fmla="*/ 8 w 29"/>
                    <a:gd name="T15" fmla="*/ 6 h 8"/>
                    <a:gd name="T16" fmla="*/ 6 w 29"/>
                    <a:gd name="T17" fmla="*/ 6 h 8"/>
                    <a:gd name="T18" fmla="*/ 0 w 29"/>
                    <a:gd name="T19" fmla="*/ 6 h 8"/>
                    <a:gd name="T20" fmla="*/ 0 w 29"/>
                    <a:gd name="T21" fmla="*/ 8 h 8"/>
                    <a:gd name="T22" fmla="*/ 6 w 29"/>
                    <a:gd name="T23" fmla="*/ 8 h 8"/>
                    <a:gd name="T24" fmla="*/ 8 w 29"/>
                    <a:gd name="T25" fmla="*/ 8 h 8"/>
                    <a:gd name="T26" fmla="*/ 11 w 29"/>
                    <a:gd name="T27" fmla="*/ 8 h 8"/>
                    <a:gd name="T28" fmla="*/ 16 w 29"/>
                    <a:gd name="T29" fmla="*/ 8 h 8"/>
                    <a:gd name="T30" fmla="*/ 19 w 29"/>
                    <a:gd name="T31" fmla="*/ 8 h 8"/>
                    <a:gd name="T32" fmla="*/ 21 w 29"/>
                    <a:gd name="T33" fmla="*/ 8 h 8"/>
                    <a:gd name="T34" fmla="*/ 24 w 29"/>
                    <a:gd name="T35" fmla="*/ 6 h 8"/>
                    <a:gd name="T36" fmla="*/ 29 w 29"/>
                    <a:gd name="T37" fmla="*/ 3 h 8"/>
                    <a:gd name="T38" fmla="*/ 29 w 29"/>
                    <a:gd name="T39" fmla="*/ 3 h 8"/>
                    <a:gd name="T40" fmla="*/ 27 w 29"/>
                    <a:gd name="T41" fmla="*/ 0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9"/>
                    <a:gd name="T64" fmla="*/ 0 h 8"/>
                    <a:gd name="T65" fmla="*/ 29 w 29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9" h="8">
                      <a:moveTo>
                        <a:pt x="27" y="0"/>
                      </a:moveTo>
                      <a:lnTo>
                        <a:pt x="27" y="0"/>
                      </a:lnTo>
                      <a:lnTo>
                        <a:pt x="24" y="3"/>
                      </a:lnTo>
                      <a:lnTo>
                        <a:pt x="21" y="3"/>
                      </a:lnTo>
                      <a:lnTo>
                        <a:pt x="19" y="6"/>
                      </a:lnTo>
                      <a:lnTo>
                        <a:pt x="16" y="6"/>
                      </a:lnTo>
                      <a:lnTo>
                        <a:pt x="11" y="6"/>
                      </a:lnTo>
                      <a:lnTo>
                        <a:pt x="8" y="6"/>
                      </a:lnTo>
                      <a:lnTo>
                        <a:pt x="6" y="6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6" y="8"/>
                      </a:lnTo>
                      <a:lnTo>
                        <a:pt x="19" y="8"/>
                      </a:lnTo>
                      <a:lnTo>
                        <a:pt x="21" y="8"/>
                      </a:lnTo>
                      <a:lnTo>
                        <a:pt x="24" y="6"/>
                      </a:lnTo>
                      <a:lnTo>
                        <a:pt x="29" y="3"/>
                      </a:lnTo>
                      <a:lnTo>
                        <a:pt x="27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73" name="Freeform 824"/>
                <p:cNvSpPr>
                  <a:spLocks/>
                </p:cNvSpPr>
                <p:nvPr/>
              </p:nvSpPr>
              <p:spPr bwMode="auto">
                <a:xfrm>
                  <a:off x="3022" y="3777"/>
                  <a:ext cx="10" cy="29"/>
                </a:xfrm>
                <a:custGeom>
                  <a:avLst/>
                  <a:gdLst>
                    <a:gd name="T0" fmla="*/ 5 w 10"/>
                    <a:gd name="T1" fmla="*/ 3 h 29"/>
                    <a:gd name="T2" fmla="*/ 5 w 10"/>
                    <a:gd name="T3" fmla="*/ 3 h 29"/>
                    <a:gd name="T4" fmla="*/ 5 w 10"/>
                    <a:gd name="T5" fmla="*/ 3 h 29"/>
                    <a:gd name="T6" fmla="*/ 5 w 10"/>
                    <a:gd name="T7" fmla="*/ 8 h 29"/>
                    <a:gd name="T8" fmla="*/ 5 w 10"/>
                    <a:gd name="T9" fmla="*/ 11 h 29"/>
                    <a:gd name="T10" fmla="*/ 5 w 10"/>
                    <a:gd name="T11" fmla="*/ 13 h 29"/>
                    <a:gd name="T12" fmla="*/ 5 w 10"/>
                    <a:gd name="T13" fmla="*/ 18 h 29"/>
                    <a:gd name="T14" fmla="*/ 2 w 10"/>
                    <a:gd name="T15" fmla="*/ 21 h 29"/>
                    <a:gd name="T16" fmla="*/ 2 w 10"/>
                    <a:gd name="T17" fmla="*/ 24 h 29"/>
                    <a:gd name="T18" fmla="*/ 0 w 10"/>
                    <a:gd name="T19" fmla="*/ 26 h 29"/>
                    <a:gd name="T20" fmla="*/ 2 w 10"/>
                    <a:gd name="T21" fmla="*/ 29 h 29"/>
                    <a:gd name="T22" fmla="*/ 5 w 10"/>
                    <a:gd name="T23" fmla="*/ 26 h 29"/>
                    <a:gd name="T24" fmla="*/ 5 w 10"/>
                    <a:gd name="T25" fmla="*/ 24 h 29"/>
                    <a:gd name="T26" fmla="*/ 7 w 10"/>
                    <a:gd name="T27" fmla="*/ 18 h 29"/>
                    <a:gd name="T28" fmla="*/ 7 w 10"/>
                    <a:gd name="T29" fmla="*/ 16 h 29"/>
                    <a:gd name="T30" fmla="*/ 10 w 10"/>
                    <a:gd name="T31" fmla="*/ 11 h 29"/>
                    <a:gd name="T32" fmla="*/ 10 w 10"/>
                    <a:gd name="T33" fmla="*/ 8 h 29"/>
                    <a:gd name="T34" fmla="*/ 7 w 10"/>
                    <a:gd name="T35" fmla="*/ 3 h 29"/>
                    <a:gd name="T36" fmla="*/ 7 w 10"/>
                    <a:gd name="T37" fmla="*/ 0 h 29"/>
                    <a:gd name="T38" fmla="*/ 7 w 10"/>
                    <a:gd name="T39" fmla="*/ 0 h 29"/>
                    <a:gd name="T40" fmla="*/ 5 w 10"/>
                    <a:gd name="T41" fmla="*/ 3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0"/>
                    <a:gd name="T64" fmla="*/ 0 h 29"/>
                    <a:gd name="T65" fmla="*/ 10 w 10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0" h="29">
                      <a:moveTo>
                        <a:pt x="5" y="3"/>
                      </a:moveTo>
                      <a:lnTo>
                        <a:pt x="5" y="3"/>
                      </a:lnTo>
                      <a:lnTo>
                        <a:pt x="5" y="8"/>
                      </a:lnTo>
                      <a:lnTo>
                        <a:pt x="5" y="11"/>
                      </a:lnTo>
                      <a:lnTo>
                        <a:pt x="5" y="13"/>
                      </a:lnTo>
                      <a:lnTo>
                        <a:pt x="5" y="18"/>
                      </a:lnTo>
                      <a:lnTo>
                        <a:pt x="2" y="21"/>
                      </a:lnTo>
                      <a:lnTo>
                        <a:pt x="2" y="24"/>
                      </a:lnTo>
                      <a:lnTo>
                        <a:pt x="0" y="26"/>
                      </a:lnTo>
                      <a:lnTo>
                        <a:pt x="2" y="29"/>
                      </a:lnTo>
                      <a:lnTo>
                        <a:pt x="5" y="26"/>
                      </a:lnTo>
                      <a:lnTo>
                        <a:pt x="5" y="24"/>
                      </a:lnTo>
                      <a:lnTo>
                        <a:pt x="7" y="18"/>
                      </a:lnTo>
                      <a:lnTo>
                        <a:pt x="7" y="16"/>
                      </a:lnTo>
                      <a:lnTo>
                        <a:pt x="10" y="11"/>
                      </a:lnTo>
                      <a:lnTo>
                        <a:pt x="10" y="8"/>
                      </a:lnTo>
                      <a:lnTo>
                        <a:pt x="7" y="3"/>
                      </a:lnTo>
                      <a:lnTo>
                        <a:pt x="7" y="0"/>
                      </a:lnTo>
                      <a:lnTo>
                        <a:pt x="5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74" name="Freeform 825"/>
                <p:cNvSpPr>
                  <a:spLocks/>
                </p:cNvSpPr>
                <p:nvPr/>
              </p:nvSpPr>
              <p:spPr bwMode="auto">
                <a:xfrm>
                  <a:off x="3009" y="3772"/>
                  <a:ext cx="20" cy="8"/>
                </a:xfrm>
                <a:custGeom>
                  <a:avLst/>
                  <a:gdLst>
                    <a:gd name="T0" fmla="*/ 0 w 20"/>
                    <a:gd name="T1" fmla="*/ 2 h 8"/>
                    <a:gd name="T2" fmla="*/ 0 w 20"/>
                    <a:gd name="T3" fmla="*/ 2 h 8"/>
                    <a:gd name="T4" fmla="*/ 0 w 20"/>
                    <a:gd name="T5" fmla="*/ 2 h 8"/>
                    <a:gd name="T6" fmla="*/ 2 w 20"/>
                    <a:gd name="T7" fmla="*/ 2 h 8"/>
                    <a:gd name="T8" fmla="*/ 7 w 20"/>
                    <a:gd name="T9" fmla="*/ 5 h 8"/>
                    <a:gd name="T10" fmla="*/ 10 w 20"/>
                    <a:gd name="T11" fmla="*/ 5 h 8"/>
                    <a:gd name="T12" fmla="*/ 13 w 20"/>
                    <a:gd name="T13" fmla="*/ 5 h 8"/>
                    <a:gd name="T14" fmla="*/ 15 w 20"/>
                    <a:gd name="T15" fmla="*/ 5 h 8"/>
                    <a:gd name="T16" fmla="*/ 18 w 20"/>
                    <a:gd name="T17" fmla="*/ 5 h 8"/>
                    <a:gd name="T18" fmla="*/ 18 w 20"/>
                    <a:gd name="T19" fmla="*/ 8 h 8"/>
                    <a:gd name="T20" fmla="*/ 20 w 20"/>
                    <a:gd name="T21" fmla="*/ 5 h 8"/>
                    <a:gd name="T22" fmla="*/ 18 w 20"/>
                    <a:gd name="T23" fmla="*/ 2 h 8"/>
                    <a:gd name="T24" fmla="*/ 15 w 20"/>
                    <a:gd name="T25" fmla="*/ 2 h 8"/>
                    <a:gd name="T26" fmla="*/ 13 w 20"/>
                    <a:gd name="T27" fmla="*/ 2 h 8"/>
                    <a:gd name="T28" fmla="*/ 10 w 20"/>
                    <a:gd name="T29" fmla="*/ 0 h 8"/>
                    <a:gd name="T30" fmla="*/ 7 w 20"/>
                    <a:gd name="T31" fmla="*/ 0 h 8"/>
                    <a:gd name="T32" fmla="*/ 2 w 20"/>
                    <a:gd name="T33" fmla="*/ 0 h 8"/>
                    <a:gd name="T34" fmla="*/ 0 w 20"/>
                    <a:gd name="T35" fmla="*/ 0 h 8"/>
                    <a:gd name="T36" fmla="*/ 0 w 20"/>
                    <a:gd name="T37" fmla="*/ 0 h 8"/>
                    <a:gd name="T38" fmla="*/ 0 w 20"/>
                    <a:gd name="T39" fmla="*/ 0 h 8"/>
                    <a:gd name="T40" fmla="*/ 0 w 20"/>
                    <a:gd name="T41" fmla="*/ 2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0"/>
                    <a:gd name="T64" fmla="*/ 0 h 8"/>
                    <a:gd name="T65" fmla="*/ 20 w 20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0" h="8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2" y="2"/>
                      </a:lnTo>
                      <a:lnTo>
                        <a:pt x="7" y="5"/>
                      </a:lnTo>
                      <a:lnTo>
                        <a:pt x="10" y="5"/>
                      </a:lnTo>
                      <a:lnTo>
                        <a:pt x="13" y="5"/>
                      </a:lnTo>
                      <a:lnTo>
                        <a:pt x="15" y="5"/>
                      </a:lnTo>
                      <a:lnTo>
                        <a:pt x="18" y="5"/>
                      </a:lnTo>
                      <a:lnTo>
                        <a:pt x="18" y="8"/>
                      </a:lnTo>
                      <a:lnTo>
                        <a:pt x="20" y="5"/>
                      </a:lnTo>
                      <a:lnTo>
                        <a:pt x="18" y="2"/>
                      </a:lnTo>
                      <a:lnTo>
                        <a:pt x="15" y="2"/>
                      </a:lnTo>
                      <a:lnTo>
                        <a:pt x="13" y="2"/>
                      </a:lnTo>
                      <a:lnTo>
                        <a:pt x="10" y="0"/>
                      </a:lnTo>
                      <a:lnTo>
                        <a:pt x="7" y="0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75" name="Freeform 826"/>
                <p:cNvSpPr>
                  <a:spLocks/>
                </p:cNvSpPr>
                <p:nvPr/>
              </p:nvSpPr>
              <p:spPr bwMode="auto">
                <a:xfrm>
                  <a:off x="2901" y="3772"/>
                  <a:ext cx="108" cy="10"/>
                </a:xfrm>
                <a:custGeom>
                  <a:avLst/>
                  <a:gdLst>
                    <a:gd name="T0" fmla="*/ 3 w 108"/>
                    <a:gd name="T1" fmla="*/ 8 h 10"/>
                    <a:gd name="T2" fmla="*/ 0 w 108"/>
                    <a:gd name="T3" fmla="*/ 10 h 10"/>
                    <a:gd name="T4" fmla="*/ 6 w 108"/>
                    <a:gd name="T5" fmla="*/ 10 h 10"/>
                    <a:gd name="T6" fmla="*/ 16 w 108"/>
                    <a:gd name="T7" fmla="*/ 8 h 10"/>
                    <a:gd name="T8" fmla="*/ 34 w 108"/>
                    <a:gd name="T9" fmla="*/ 8 h 10"/>
                    <a:gd name="T10" fmla="*/ 53 w 108"/>
                    <a:gd name="T11" fmla="*/ 8 h 10"/>
                    <a:gd name="T12" fmla="*/ 71 w 108"/>
                    <a:gd name="T13" fmla="*/ 5 h 10"/>
                    <a:gd name="T14" fmla="*/ 89 w 108"/>
                    <a:gd name="T15" fmla="*/ 5 h 10"/>
                    <a:gd name="T16" fmla="*/ 102 w 108"/>
                    <a:gd name="T17" fmla="*/ 5 h 10"/>
                    <a:gd name="T18" fmla="*/ 108 w 108"/>
                    <a:gd name="T19" fmla="*/ 2 h 10"/>
                    <a:gd name="T20" fmla="*/ 108 w 108"/>
                    <a:gd name="T21" fmla="*/ 0 h 10"/>
                    <a:gd name="T22" fmla="*/ 102 w 108"/>
                    <a:gd name="T23" fmla="*/ 0 h 10"/>
                    <a:gd name="T24" fmla="*/ 89 w 108"/>
                    <a:gd name="T25" fmla="*/ 0 h 10"/>
                    <a:gd name="T26" fmla="*/ 71 w 108"/>
                    <a:gd name="T27" fmla="*/ 2 h 10"/>
                    <a:gd name="T28" fmla="*/ 53 w 108"/>
                    <a:gd name="T29" fmla="*/ 2 h 10"/>
                    <a:gd name="T30" fmla="*/ 34 w 108"/>
                    <a:gd name="T31" fmla="*/ 5 h 10"/>
                    <a:gd name="T32" fmla="*/ 16 w 108"/>
                    <a:gd name="T33" fmla="*/ 5 h 10"/>
                    <a:gd name="T34" fmla="*/ 6 w 108"/>
                    <a:gd name="T35" fmla="*/ 5 h 10"/>
                    <a:gd name="T36" fmla="*/ 0 w 108"/>
                    <a:gd name="T37" fmla="*/ 8 h 10"/>
                    <a:gd name="T38" fmla="*/ 0 w 108"/>
                    <a:gd name="T39" fmla="*/ 8 h 10"/>
                    <a:gd name="T40" fmla="*/ 3 w 108"/>
                    <a:gd name="T41" fmla="*/ 8 h 1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08"/>
                    <a:gd name="T64" fmla="*/ 0 h 10"/>
                    <a:gd name="T65" fmla="*/ 108 w 108"/>
                    <a:gd name="T66" fmla="*/ 10 h 1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08" h="10">
                      <a:moveTo>
                        <a:pt x="3" y="8"/>
                      </a:moveTo>
                      <a:lnTo>
                        <a:pt x="0" y="10"/>
                      </a:lnTo>
                      <a:lnTo>
                        <a:pt x="6" y="10"/>
                      </a:lnTo>
                      <a:lnTo>
                        <a:pt x="16" y="8"/>
                      </a:lnTo>
                      <a:lnTo>
                        <a:pt x="34" y="8"/>
                      </a:lnTo>
                      <a:lnTo>
                        <a:pt x="53" y="8"/>
                      </a:lnTo>
                      <a:lnTo>
                        <a:pt x="71" y="5"/>
                      </a:lnTo>
                      <a:lnTo>
                        <a:pt x="89" y="5"/>
                      </a:lnTo>
                      <a:lnTo>
                        <a:pt x="102" y="5"/>
                      </a:lnTo>
                      <a:lnTo>
                        <a:pt x="108" y="2"/>
                      </a:lnTo>
                      <a:lnTo>
                        <a:pt x="108" y="0"/>
                      </a:lnTo>
                      <a:lnTo>
                        <a:pt x="102" y="0"/>
                      </a:lnTo>
                      <a:lnTo>
                        <a:pt x="89" y="0"/>
                      </a:lnTo>
                      <a:lnTo>
                        <a:pt x="71" y="2"/>
                      </a:lnTo>
                      <a:lnTo>
                        <a:pt x="53" y="2"/>
                      </a:lnTo>
                      <a:lnTo>
                        <a:pt x="34" y="5"/>
                      </a:lnTo>
                      <a:lnTo>
                        <a:pt x="16" y="5"/>
                      </a:lnTo>
                      <a:lnTo>
                        <a:pt x="6" y="5"/>
                      </a:lnTo>
                      <a:lnTo>
                        <a:pt x="0" y="8"/>
                      </a:lnTo>
                      <a:lnTo>
                        <a:pt x="3" y="8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76" name="Rectangle 827"/>
                <p:cNvSpPr>
                  <a:spLocks noChangeArrowheads="1"/>
                </p:cNvSpPr>
                <p:nvPr/>
              </p:nvSpPr>
              <p:spPr bwMode="auto">
                <a:xfrm>
                  <a:off x="2920" y="3790"/>
                  <a:ext cx="91" cy="5"/>
                </a:xfrm>
                <a:prstGeom prst="rect">
                  <a:avLst/>
                </a:prstGeom>
                <a:solidFill>
                  <a:srgbClr val="FFFFFF"/>
                </a:solidFill>
                <a:ln w="0">
                  <a:solidFill>
                    <a:srgbClr val="25221E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de-DE" altLang="de-DE"/>
                </a:p>
              </p:txBody>
            </p:sp>
            <p:sp>
              <p:nvSpPr>
                <p:cNvPr id="18977" name="Freeform 828"/>
                <p:cNvSpPr>
                  <a:spLocks/>
                </p:cNvSpPr>
                <p:nvPr/>
              </p:nvSpPr>
              <p:spPr bwMode="auto">
                <a:xfrm>
                  <a:off x="2716" y="3698"/>
                  <a:ext cx="337" cy="71"/>
                </a:xfrm>
                <a:custGeom>
                  <a:avLst/>
                  <a:gdLst>
                    <a:gd name="T0" fmla="*/ 55 w 337"/>
                    <a:gd name="T1" fmla="*/ 8 h 71"/>
                    <a:gd name="T2" fmla="*/ 41 w 337"/>
                    <a:gd name="T3" fmla="*/ 11 h 71"/>
                    <a:gd name="T4" fmla="*/ 31 w 337"/>
                    <a:gd name="T5" fmla="*/ 19 h 71"/>
                    <a:gd name="T6" fmla="*/ 23 w 337"/>
                    <a:gd name="T7" fmla="*/ 29 h 71"/>
                    <a:gd name="T8" fmla="*/ 13 w 337"/>
                    <a:gd name="T9" fmla="*/ 37 h 71"/>
                    <a:gd name="T10" fmla="*/ 5 w 337"/>
                    <a:gd name="T11" fmla="*/ 42 h 71"/>
                    <a:gd name="T12" fmla="*/ 0 w 337"/>
                    <a:gd name="T13" fmla="*/ 48 h 71"/>
                    <a:gd name="T14" fmla="*/ 0 w 337"/>
                    <a:gd name="T15" fmla="*/ 55 h 71"/>
                    <a:gd name="T16" fmla="*/ 0 w 337"/>
                    <a:gd name="T17" fmla="*/ 55 h 71"/>
                    <a:gd name="T18" fmla="*/ 5 w 337"/>
                    <a:gd name="T19" fmla="*/ 58 h 71"/>
                    <a:gd name="T20" fmla="*/ 57 w 337"/>
                    <a:gd name="T21" fmla="*/ 66 h 71"/>
                    <a:gd name="T22" fmla="*/ 109 w 337"/>
                    <a:gd name="T23" fmla="*/ 69 h 71"/>
                    <a:gd name="T24" fmla="*/ 162 w 337"/>
                    <a:gd name="T25" fmla="*/ 71 h 71"/>
                    <a:gd name="T26" fmla="*/ 217 w 337"/>
                    <a:gd name="T27" fmla="*/ 71 h 71"/>
                    <a:gd name="T28" fmla="*/ 274 w 337"/>
                    <a:gd name="T29" fmla="*/ 71 h 71"/>
                    <a:gd name="T30" fmla="*/ 303 w 337"/>
                    <a:gd name="T31" fmla="*/ 66 h 71"/>
                    <a:gd name="T32" fmla="*/ 329 w 337"/>
                    <a:gd name="T33" fmla="*/ 61 h 71"/>
                    <a:gd name="T34" fmla="*/ 334 w 337"/>
                    <a:gd name="T35" fmla="*/ 58 h 71"/>
                    <a:gd name="T36" fmla="*/ 337 w 337"/>
                    <a:gd name="T37" fmla="*/ 53 h 71"/>
                    <a:gd name="T38" fmla="*/ 334 w 337"/>
                    <a:gd name="T39" fmla="*/ 42 h 71"/>
                    <a:gd name="T40" fmla="*/ 329 w 337"/>
                    <a:gd name="T41" fmla="*/ 32 h 71"/>
                    <a:gd name="T42" fmla="*/ 324 w 337"/>
                    <a:gd name="T43" fmla="*/ 24 h 71"/>
                    <a:gd name="T44" fmla="*/ 319 w 337"/>
                    <a:gd name="T45" fmla="*/ 11 h 71"/>
                    <a:gd name="T46" fmla="*/ 313 w 337"/>
                    <a:gd name="T47" fmla="*/ 6 h 71"/>
                    <a:gd name="T48" fmla="*/ 306 w 337"/>
                    <a:gd name="T49" fmla="*/ 3 h 71"/>
                    <a:gd name="T50" fmla="*/ 243 w 337"/>
                    <a:gd name="T51" fmla="*/ 0 h 71"/>
                    <a:gd name="T52" fmla="*/ 180 w 337"/>
                    <a:gd name="T53" fmla="*/ 0 h 71"/>
                    <a:gd name="T54" fmla="*/ 117 w 337"/>
                    <a:gd name="T55" fmla="*/ 3 h 71"/>
                    <a:gd name="T56" fmla="*/ 55 w 337"/>
                    <a:gd name="T57" fmla="*/ 8 h 71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337"/>
                    <a:gd name="T88" fmla="*/ 0 h 71"/>
                    <a:gd name="T89" fmla="*/ 337 w 337"/>
                    <a:gd name="T90" fmla="*/ 71 h 71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337" h="71">
                      <a:moveTo>
                        <a:pt x="55" y="8"/>
                      </a:moveTo>
                      <a:lnTo>
                        <a:pt x="41" y="11"/>
                      </a:lnTo>
                      <a:lnTo>
                        <a:pt x="31" y="19"/>
                      </a:lnTo>
                      <a:lnTo>
                        <a:pt x="23" y="29"/>
                      </a:lnTo>
                      <a:lnTo>
                        <a:pt x="13" y="37"/>
                      </a:lnTo>
                      <a:lnTo>
                        <a:pt x="5" y="42"/>
                      </a:lnTo>
                      <a:lnTo>
                        <a:pt x="0" y="48"/>
                      </a:lnTo>
                      <a:lnTo>
                        <a:pt x="0" y="55"/>
                      </a:lnTo>
                      <a:lnTo>
                        <a:pt x="5" y="58"/>
                      </a:lnTo>
                      <a:lnTo>
                        <a:pt x="57" y="66"/>
                      </a:lnTo>
                      <a:lnTo>
                        <a:pt x="109" y="69"/>
                      </a:lnTo>
                      <a:lnTo>
                        <a:pt x="162" y="71"/>
                      </a:lnTo>
                      <a:lnTo>
                        <a:pt x="217" y="71"/>
                      </a:lnTo>
                      <a:lnTo>
                        <a:pt x="274" y="71"/>
                      </a:lnTo>
                      <a:lnTo>
                        <a:pt x="303" y="66"/>
                      </a:lnTo>
                      <a:lnTo>
                        <a:pt x="329" y="61"/>
                      </a:lnTo>
                      <a:lnTo>
                        <a:pt x="334" y="58"/>
                      </a:lnTo>
                      <a:lnTo>
                        <a:pt x="337" y="53"/>
                      </a:lnTo>
                      <a:lnTo>
                        <a:pt x="334" y="42"/>
                      </a:lnTo>
                      <a:lnTo>
                        <a:pt x="329" y="32"/>
                      </a:lnTo>
                      <a:lnTo>
                        <a:pt x="324" y="24"/>
                      </a:lnTo>
                      <a:lnTo>
                        <a:pt x="319" y="11"/>
                      </a:lnTo>
                      <a:lnTo>
                        <a:pt x="313" y="6"/>
                      </a:lnTo>
                      <a:lnTo>
                        <a:pt x="306" y="3"/>
                      </a:lnTo>
                      <a:lnTo>
                        <a:pt x="243" y="0"/>
                      </a:lnTo>
                      <a:lnTo>
                        <a:pt x="180" y="0"/>
                      </a:lnTo>
                      <a:lnTo>
                        <a:pt x="117" y="3"/>
                      </a:lnTo>
                      <a:lnTo>
                        <a:pt x="55" y="8"/>
                      </a:lnTo>
                      <a:close/>
                    </a:path>
                  </a:pathLst>
                </a:custGeom>
                <a:solidFill>
                  <a:srgbClr val="61BFF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78" name="Freeform 829"/>
                <p:cNvSpPr>
                  <a:spLocks/>
                </p:cNvSpPr>
                <p:nvPr/>
              </p:nvSpPr>
              <p:spPr bwMode="auto">
                <a:xfrm>
                  <a:off x="2729" y="3704"/>
                  <a:ext cx="42" cy="31"/>
                </a:xfrm>
                <a:custGeom>
                  <a:avLst/>
                  <a:gdLst>
                    <a:gd name="T0" fmla="*/ 2 w 42"/>
                    <a:gd name="T1" fmla="*/ 31 h 31"/>
                    <a:gd name="T2" fmla="*/ 2 w 42"/>
                    <a:gd name="T3" fmla="*/ 31 h 31"/>
                    <a:gd name="T4" fmla="*/ 8 w 42"/>
                    <a:gd name="T5" fmla="*/ 29 h 31"/>
                    <a:gd name="T6" fmla="*/ 10 w 42"/>
                    <a:gd name="T7" fmla="*/ 23 h 31"/>
                    <a:gd name="T8" fmla="*/ 15 w 42"/>
                    <a:gd name="T9" fmla="*/ 18 h 31"/>
                    <a:gd name="T10" fmla="*/ 21 w 42"/>
                    <a:gd name="T11" fmla="*/ 15 h 31"/>
                    <a:gd name="T12" fmla="*/ 23 w 42"/>
                    <a:gd name="T13" fmla="*/ 10 h 31"/>
                    <a:gd name="T14" fmla="*/ 31 w 42"/>
                    <a:gd name="T15" fmla="*/ 8 h 31"/>
                    <a:gd name="T16" fmla="*/ 36 w 42"/>
                    <a:gd name="T17" fmla="*/ 5 h 31"/>
                    <a:gd name="T18" fmla="*/ 42 w 42"/>
                    <a:gd name="T19" fmla="*/ 2 h 31"/>
                    <a:gd name="T20" fmla="*/ 42 w 42"/>
                    <a:gd name="T21" fmla="*/ 0 h 31"/>
                    <a:gd name="T22" fmla="*/ 34 w 42"/>
                    <a:gd name="T23" fmla="*/ 0 h 31"/>
                    <a:gd name="T24" fmla="*/ 28 w 42"/>
                    <a:gd name="T25" fmla="*/ 5 h 31"/>
                    <a:gd name="T26" fmla="*/ 23 w 42"/>
                    <a:gd name="T27" fmla="*/ 8 h 31"/>
                    <a:gd name="T28" fmla="*/ 18 w 42"/>
                    <a:gd name="T29" fmla="*/ 10 h 31"/>
                    <a:gd name="T30" fmla="*/ 13 w 42"/>
                    <a:gd name="T31" fmla="*/ 15 h 31"/>
                    <a:gd name="T32" fmla="*/ 8 w 42"/>
                    <a:gd name="T33" fmla="*/ 21 h 31"/>
                    <a:gd name="T34" fmla="*/ 5 w 42"/>
                    <a:gd name="T35" fmla="*/ 26 h 31"/>
                    <a:gd name="T36" fmla="*/ 0 w 42"/>
                    <a:gd name="T37" fmla="*/ 29 h 31"/>
                    <a:gd name="T38" fmla="*/ 0 w 42"/>
                    <a:gd name="T39" fmla="*/ 29 h 31"/>
                    <a:gd name="T40" fmla="*/ 2 w 42"/>
                    <a:gd name="T41" fmla="*/ 31 h 3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2"/>
                    <a:gd name="T64" fmla="*/ 0 h 31"/>
                    <a:gd name="T65" fmla="*/ 42 w 42"/>
                    <a:gd name="T66" fmla="*/ 31 h 3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2" h="31">
                      <a:moveTo>
                        <a:pt x="2" y="31"/>
                      </a:moveTo>
                      <a:lnTo>
                        <a:pt x="2" y="31"/>
                      </a:lnTo>
                      <a:lnTo>
                        <a:pt x="8" y="29"/>
                      </a:lnTo>
                      <a:lnTo>
                        <a:pt x="10" y="23"/>
                      </a:lnTo>
                      <a:lnTo>
                        <a:pt x="15" y="18"/>
                      </a:lnTo>
                      <a:lnTo>
                        <a:pt x="21" y="15"/>
                      </a:lnTo>
                      <a:lnTo>
                        <a:pt x="23" y="10"/>
                      </a:lnTo>
                      <a:lnTo>
                        <a:pt x="31" y="8"/>
                      </a:lnTo>
                      <a:lnTo>
                        <a:pt x="36" y="5"/>
                      </a:lnTo>
                      <a:lnTo>
                        <a:pt x="42" y="2"/>
                      </a:lnTo>
                      <a:lnTo>
                        <a:pt x="42" y="0"/>
                      </a:lnTo>
                      <a:lnTo>
                        <a:pt x="34" y="0"/>
                      </a:lnTo>
                      <a:lnTo>
                        <a:pt x="28" y="5"/>
                      </a:lnTo>
                      <a:lnTo>
                        <a:pt x="23" y="8"/>
                      </a:lnTo>
                      <a:lnTo>
                        <a:pt x="18" y="10"/>
                      </a:lnTo>
                      <a:lnTo>
                        <a:pt x="13" y="15"/>
                      </a:lnTo>
                      <a:lnTo>
                        <a:pt x="8" y="21"/>
                      </a:lnTo>
                      <a:lnTo>
                        <a:pt x="5" y="26"/>
                      </a:lnTo>
                      <a:lnTo>
                        <a:pt x="0" y="29"/>
                      </a:lnTo>
                      <a:lnTo>
                        <a:pt x="2" y="31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79" name="Freeform 830"/>
                <p:cNvSpPr>
                  <a:spLocks/>
                </p:cNvSpPr>
                <p:nvPr/>
              </p:nvSpPr>
              <p:spPr bwMode="auto">
                <a:xfrm>
                  <a:off x="2713" y="3733"/>
                  <a:ext cx="18" cy="26"/>
                </a:xfrm>
                <a:custGeom>
                  <a:avLst/>
                  <a:gdLst>
                    <a:gd name="T0" fmla="*/ 8 w 18"/>
                    <a:gd name="T1" fmla="*/ 20 h 26"/>
                    <a:gd name="T2" fmla="*/ 8 w 18"/>
                    <a:gd name="T3" fmla="*/ 20 h 26"/>
                    <a:gd name="T4" fmla="*/ 5 w 18"/>
                    <a:gd name="T5" fmla="*/ 20 h 26"/>
                    <a:gd name="T6" fmla="*/ 3 w 18"/>
                    <a:gd name="T7" fmla="*/ 20 h 26"/>
                    <a:gd name="T8" fmla="*/ 3 w 18"/>
                    <a:gd name="T9" fmla="*/ 18 h 26"/>
                    <a:gd name="T10" fmla="*/ 5 w 18"/>
                    <a:gd name="T11" fmla="*/ 15 h 26"/>
                    <a:gd name="T12" fmla="*/ 8 w 18"/>
                    <a:gd name="T13" fmla="*/ 13 h 26"/>
                    <a:gd name="T14" fmla="*/ 10 w 18"/>
                    <a:gd name="T15" fmla="*/ 10 h 26"/>
                    <a:gd name="T16" fmla="*/ 13 w 18"/>
                    <a:gd name="T17" fmla="*/ 5 h 26"/>
                    <a:gd name="T18" fmla="*/ 18 w 18"/>
                    <a:gd name="T19" fmla="*/ 2 h 26"/>
                    <a:gd name="T20" fmla="*/ 16 w 18"/>
                    <a:gd name="T21" fmla="*/ 0 h 26"/>
                    <a:gd name="T22" fmla="*/ 10 w 18"/>
                    <a:gd name="T23" fmla="*/ 2 h 26"/>
                    <a:gd name="T24" fmla="*/ 8 w 18"/>
                    <a:gd name="T25" fmla="*/ 7 h 26"/>
                    <a:gd name="T26" fmla="*/ 5 w 18"/>
                    <a:gd name="T27" fmla="*/ 10 h 26"/>
                    <a:gd name="T28" fmla="*/ 3 w 18"/>
                    <a:gd name="T29" fmla="*/ 13 h 26"/>
                    <a:gd name="T30" fmla="*/ 0 w 18"/>
                    <a:gd name="T31" fmla="*/ 18 h 26"/>
                    <a:gd name="T32" fmla="*/ 0 w 18"/>
                    <a:gd name="T33" fmla="*/ 20 h 26"/>
                    <a:gd name="T34" fmla="*/ 3 w 18"/>
                    <a:gd name="T35" fmla="*/ 23 h 26"/>
                    <a:gd name="T36" fmla="*/ 8 w 18"/>
                    <a:gd name="T37" fmla="*/ 26 h 26"/>
                    <a:gd name="T38" fmla="*/ 8 w 18"/>
                    <a:gd name="T39" fmla="*/ 26 h 26"/>
                    <a:gd name="T40" fmla="*/ 8 w 18"/>
                    <a:gd name="T41" fmla="*/ 20 h 2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8"/>
                    <a:gd name="T64" fmla="*/ 0 h 26"/>
                    <a:gd name="T65" fmla="*/ 18 w 18"/>
                    <a:gd name="T66" fmla="*/ 26 h 2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8" h="26">
                      <a:moveTo>
                        <a:pt x="8" y="20"/>
                      </a:moveTo>
                      <a:lnTo>
                        <a:pt x="8" y="20"/>
                      </a:lnTo>
                      <a:lnTo>
                        <a:pt x="5" y="20"/>
                      </a:lnTo>
                      <a:lnTo>
                        <a:pt x="3" y="20"/>
                      </a:lnTo>
                      <a:lnTo>
                        <a:pt x="3" y="18"/>
                      </a:lnTo>
                      <a:lnTo>
                        <a:pt x="5" y="15"/>
                      </a:lnTo>
                      <a:lnTo>
                        <a:pt x="8" y="13"/>
                      </a:lnTo>
                      <a:lnTo>
                        <a:pt x="10" y="10"/>
                      </a:lnTo>
                      <a:lnTo>
                        <a:pt x="13" y="5"/>
                      </a:lnTo>
                      <a:lnTo>
                        <a:pt x="18" y="2"/>
                      </a:lnTo>
                      <a:lnTo>
                        <a:pt x="16" y="0"/>
                      </a:lnTo>
                      <a:lnTo>
                        <a:pt x="10" y="2"/>
                      </a:lnTo>
                      <a:lnTo>
                        <a:pt x="8" y="7"/>
                      </a:lnTo>
                      <a:lnTo>
                        <a:pt x="5" y="10"/>
                      </a:lnTo>
                      <a:lnTo>
                        <a:pt x="3" y="13"/>
                      </a:lnTo>
                      <a:lnTo>
                        <a:pt x="0" y="18"/>
                      </a:lnTo>
                      <a:lnTo>
                        <a:pt x="0" y="20"/>
                      </a:lnTo>
                      <a:lnTo>
                        <a:pt x="3" y="23"/>
                      </a:lnTo>
                      <a:lnTo>
                        <a:pt x="8" y="26"/>
                      </a:lnTo>
                      <a:lnTo>
                        <a:pt x="8" y="2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80" name="Freeform 831"/>
                <p:cNvSpPr>
                  <a:spLocks/>
                </p:cNvSpPr>
                <p:nvPr/>
              </p:nvSpPr>
              <p:spPr bwMode="auto">
                <a:xfrm>
                  <a:off x="2721" y="3753"/>
                  <a:ext cx="212" cy="19"/>
                </a:xfrm>
                <a:custGeom>
                  <a:avLst/>
                  <a:gdLst>
                    <a:gd name="T0" fmla="*/ 212 w 212"/>
                    <a:gd name="T1" fmla="*/ 14 h 19"/>
                    <a:gd name="T2" fmla="*/ 212 w 212"/>
                    <a:gd name="T3" fmla="*/ 14 h 19"/>
                    <a:gd name="T4" fmla="*/ 183 w 212"/>
                    <a:gd name="T5" fmla="*/ 14 h 19"/>
                    <a:gd name="T6" fmla="*/ 157 w 212"/>
                    <a:gd name="T7" fmla="*/ 14 h 19"/>
                    <a:gd name="T8" fmla="*/ 131 w 212"/>
                    <a:gd name="T9" fmla="*/ 14 h 19"/>
                    <a:gd name="T10" fmla="*/ 104 w 212"/>
                    <a:gd name="T11" fmla="*/ 11 h 19"/>
                    <a:gd name="T12" fmla="*/ 78 w 212"/>
                    <a:gd name="T13" fmla="*/ 11 h 19"/>
                    <a:gd name="T14" fmla="*/ 52 w 212"/>
                    <a:gd name="T15" fmla="*/ 8 h 19"/>
                    <a:gd name="T16" fmla="*/ 26 w 212"/>
                    <a:gd name="T17" fmla="*/ 6 h 19"/>
                    <a:gd name="T18" fmla="*/ 0 w 212"/>
                    <a:gd name="T19" fmla="*/ 0 h 19"/>
                    <a:gd name="T20" fmla="*/ 0 w 212"/>
                    <a:gd name="T21" fmla="*/ 6 h 19"/>
                    <a:gd name="T22" fmla="*/ 26 w 212"/>
                    <a:gd name="T23" fmla="*/ 8 h 19"/>
                    <a:gd name="T24" fmla="*/ 52 w 212"/>
                    <a:gd name="T25" fmla="*/ 11 h 19"/>
                    <a:gd name="T26" fmla="*/ 78 w 212"/>
                    <a:gd name="T27" fmla="*/ 14 h 19"/>
                    <a:gd name="T28" fmla="*/ 104 w 212"/>
                    <a:gd name="T29" fmla="*/ 16 h 19"/>
                    <a:gd name="T30" fmla="*/ 131 w 212"/>
                    <a:gd name="T31" fmla="*/ 16 h 19"/>
                    <a:gd name="T32" fmla="*/ 157 w 212"/>
                    <a:gd name="T33" fmla="*/ 19 h 19"/>
                    <a:gd name="T34" fmla="*/ 183 w 212"/>
                    <a:gd name="T35" fmla="*/ 19 h 19"/>
                    <a:gd name="T36" fmla="*/ 212 w 212"/>
                    <a:gd name="T37" fmla="*/ 19 h 19"/>
                    <a:gd name="T38" fmla="*/ 212 w 212"/>
                    <a:gd name="T39" fmla="*/ 19 h 19"/>
                    <a:gd name="T40" fmla="*/ 212 w 212"/>
                    <a:gd name="T41" fmla="*/ 14 h 1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2"/>
                    <a:gd name="T64" fmla="*/ 0 h 19"/>
                    <a:gd name="T65" fmla="*/ 212 w 212"/>
                    <a:gd name="T66" fmla="*/ 19 h 1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2" h="19">
                      <a:moveTo>
                        <a:pt x="212" y="14"/>
                      </a:moveTo>
                      <a:lnTo>
                        <a:pt x="212" y="14"/>
                      </a:lnTo>
                      <a:lnTo>
                        <a:pt x="183" y="14"/>
                      </a:lnTo>
                      <a:lnTo>
                        <a:pt x="157" y="14"/>
                      </a:lnTo>
                      <a:lnTo>
                        <a:pt x="131" y="14"/>
                      </a:lnTo>
                      <a:lnTo>
                        <a:pt x="104" y="11"/>
                      </a:lnTo>
                      <a:lnTo>
                        <a:pt x="78" y="11"/>
                      </a:lnTo>
                      <a:lnTo>
                        <a:pt x="52" y="8"/>
                      </a:lnTo>
                      <a:lnTo>
                        <a:pt x="26" y="6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26" y="8"/>
                      </a:lnTo>
                      <a:lnTo>
                        <a:pt x="52" y="11"/>
                      </a:lnTo>
                      <a:lnTo>
                        <a:pt x="78" y="14"/>
                      </a:lnTo>
                      <a:lnTo>
                        <a:pt x="104" y="16"/>
                      </a:lnTo>
                      <a:lnTo>
                        <a:pt x="131" y="16"/>
                      </a:lnTo>
                      <a:lnTo>
                        <a:pt x="157" y="19"/>
                      </a:lnTo>
                      <a:lnTo>
                        <a:pt x="183" y="19"/>
                      </a:lnTo>
                      <a:lnTo>
                        <a:pt x="212" y="19"/>
                      </a:lnTo>
                      <a:lnTo>
                        <a:pt x="212" y="14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81" name="Freeform 832"/>
                <p:cNvSpPr>
                  <a:spLocks/>
                </p:cNvSpPr>
                <p:nvPr/>
              </p:nvSpPr>
              <p:spPr bwMode="auto">
                <a:xfrm>
                  <a:off x="2933" y="3756"/>
                  <a:ext cx="112" cy="16"/>
                </a:xfrm>
                <a:custGeom>
                  <a:avLst/>
                  <a:gdLst>
                    <a:gd name="T0" fmla="*/ 112 w 112"/>
                    <a:gd name="T1" fmla="*/ 0 h 16"/>
                    <a:gd name="T2" fmla="*/ 112 w 112"/>
                    <a:gd name="T3" fmla="*/ 0 h 16"/>
                    <a:gd name="T4" fmla="*/ 99 w 112"/>
                    <a:gd name="T5" fmla="*/ 5 h 16"/>
                    <a:gd name="T6" fmla="*/ 86 w 112"/>
                    <a:gd name="T7" fmla="*/ 8 h 16"/>
                    <a:gd name="T8" fmla="*/ 70 w 112"/>
                    <a:gd name="T9" fmla="*/ 8 h 16"/>
                    <a:gd name="T10" fmla="*/ 57 w 112"/>
                    <a:gd name="T11" fmla="*/ 11 h 16"/>
                    <a:gd name="T12" fmla="*/ 42 w 112"/>
                    <a:gd name="T13" fmla="*/ 11 h 16"/>
                    <a:gd name="T14" fmla="*/ 28 w 112"/>
                    <a:gd name="T15" fmla="*/ 11 h 16"/>
                    <a:gd name="T16" fmla="*/ 13 w 112"/>
                    <a:gd name="T17" fmla="*/ 13 h 16"/>
                    <a:gd name="T18" fmla="*/ 0 w 112"/>
                    <a:gd name="T19" fmla="*/ 11 h 16"/>
                    <a:gd name="T20" fmla="*/ 0 w 112"/>
                    <a:gd name="T21" fmla="*/ 16 h 16"/>
                    <a:gd name="T22" fmla="*/ 13 w 112"/>
                    <a:gd name="T23" fmla="*/ 16 h 16"/>
                    <a:gd name="T24" fmla="*/ 28 w 112"/>
                    <a:gd name="T25" fmla="*/ 16 h 16"/>
                    <a:gd name="T26" fmla="*/ 44 w 112"/>
                    <a:gd name="T27" fmla="*/ 16 h 16"/>
                    <a:gd name="T28" fmla="*/ 57 w 112"/>
                    <a:gd name="T29" fmla="*/ 13 h 16"/>
                    <a:gd name="T30" fmla="*/ 73 w 112"/>
                    <a:gd name="T31" fmla="*/ 13 h 16"/>
                    <a:gd name="T32" fmla="*/ 86 w 112"/>
                    <a:gd name="T33" fmla="*/ 11 h 16"/>
                    <a:gd name="T34" fmla="*/ 99 w 112"/>
                    <a:gd name="T35" fmla="*/ 8 h 16"/>
                    <a:gd name="T36" fmla="*/ 112 w 112"/>
                    <a:gd name="T37" fmla="*/ 3 h 16"/>
                    <a:gd name="T38" fmla="*/ 112 w 112"/>
                    <a:gd name="T39" fmla="*/ 3 h 16"/>
                    <a:gd name="T40" fmla="*/ 112 w 112"/>
                    <a:gd name="T41" fmla="*/ 0 h 1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2"/>
                    <a:gd name="T64" fmla="*/ 0 h 16"/>
                    <a:gd name="T65" fmla="*/ 112 w 112"/>
                    <a:gd name="T66" fmla="*/ 16 h 1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2" h="16">
                      <a:moveTo>
                        <a:pt x="112" y="0"/>
                      </a:moveTo>
                      <a:lnTo>
                        <a:pt x="112" y="0"/>
                      </a:lnTo>
                      <a:lnTo>
                        <a:pt x="99" y="5"/>
                      </a:lnTo>
                      <a:lnTo>
                        <a:pt x="86" y="8"/>
                      </a:lnTo>
                      <a:lnTo>
                        <a:pt x="70" y="8"/>
                      </a:lnTo>
                      <a:lnTo>
                        <a:pt x="57" y="11"/>
                      </a:lnTo>
                      <a:lnTo>
                        <a:pt x="42" y="11"/>
                      </a:lnTo>
                      <a:lnTo>
                        <a:pt x="28" y="11"/>
                      </a:lnTo>
                      <a:lnTo>
                        <a:pt x="13" y="13"/>
                      </a:lnTo>
                      <a:lnTo>
                        <a:pt x="0" y="11"/>
                      </a:lnTo>
                      <a:lnTo>
                        <a:pt x="0" y="16"/>
                      </a:lnTo>
                      <a:lnTo>
                        <a:pt x="13" y="16"/>
                      </a:lnTo>
                      <a:lnTo>
                        <a:pt x="28" y="16"/>
                      </a:lnTo>
                      <a:lnTo>
                        <a:pt x="44" y="16"/>
                      </a:lnTo>
                      <a:lnTo>
                        <a:pt x="57" y="13"/>
                      </a:lnTo>
                      <a:lnTo>
                        <a:pt x="73" y="13"/>
                      </a:lnTo>
                      <a:lnTo>
                        <a:pt x="86" y="11"/>
                      </a:lnTo>
                      <a:lnTo>
                        <a:pt x="99" y="8"/>
                      </a:lnTo>
                      <a:lnTo>
                        <a:pt x="112" y="3"/>
                      </a:lnTo>
                      <a:lnTo>
                        <a:pt x="112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82" name="Freeform 833"/>
                <p:cNvSpPr>
                  <a:spLocks/>
                </p:cNvSpPr>
                <p:nvPr/>
              </p:nvSpPr>
              <p:spPr bwMode="auto">
                <a:xfrm>
                  <a:off x="3037" y="3719"/>
                  <a:ext cx="16" cy="40"/>
                </a:xfrm>
                <a:custGeom>
                  <a:avLst/>
                  <a:gdLst>
                    <a:gd name="T0" fmla="*/ 0 w 16"/>
                    <a:gd name="T1" fmla="*/ 3 h 40"/>
                    <a:gd name="T2" fmla="*/ 0 w 16"/>
                    <a:gd name="T3" fmla="*/ 3 h 40"/>
                    <a:gd name="T4" fmla="*/ 3 w 16"/>
                    <a:gd name="T5" fmla="*/ 8 h 40"/>
                    <a:gd name="T6" fmla="*/ 6 w 16"/>
                    <a:gd name="T7" fmla="*/ 14 h 40"/>
                    <a:gd name="T8" fmla="*/ 8 w 16"/>
                    <a:gd name="T9" fmla="*/ 19 h 40"/>
                    <a:gd name="T10" fmla="*/ 11 w 16"/>
                    <a:gd name="T11" fmla="*/ 24 h 40"/>
                    <a:gd name="T12" fmla="*/ 13 w 16"/>
                    <a:gd name="T13" fmla="*/ 29 h 40"/>
                    <a:gd name="T14" fmla="*/ 13 w 16"/>
                    <a:gd name="T15" fmla="*/ 32 h 40"/>
                    <a:gd name="T16" fmla="*/ 11 w 16"/>
                    <a:gd name="T17" fmla="*/ 34 h 40"/>
                    <a:gd name="T18" fmla="*/ 8 w 16"/>
                    <a:gd name="T19" fmla="*/ 37 h 40"/>
                    <a:gd name="T20" fmla="*/ 8 w 16"/>
                    <a:gd name="T21" fmla="*/ 40 h 40"/>
                    <a:gd name="T22" fmla="*/ 13 w 16"/>
                    <a:gd name="T23" fmla="*/ 37 h 40"/>
                    <a:gd name="T24" fmla="*/ 16 w 16"/>
                    <a:gd name="T25" fmla="*/ 32 h 40"/>
                    <a:gd name="T26" fmla="*/ 16 w 16"/>
                    <a:gd name="T27" fmla="*/ 27 h 40"/>
                    <a:gd name="T28" fmla="*/ 16 w 16"/>
                    <a:gd name="T29" fmla="*/ 21 h 40"/>
                    <a:gd name="T30" fmla="*/ 13 w 16"/>
                    <a:gd name="T31" fmla="*/ 16 h 40"/>
                    <a:gd name="T32" fmla="*/ 11 w 16"/>
                    <a:gd name="T33" fmla="*/ 11 h 40"/>
                    <a:gd name="T34" fmla="*/ 6 w 16"/>
                    <a:gd name="T35" fmla="*/ 6 h 40"/>
                    <a:gd name="T36" fmla="*/ 6 w 16"/>
                    <a:gd name="T37" fmla="*/ 0 h 40"/>
                    <a:gd name="T38" fmla="*/ 6 w 16"/>
                    <a:gd name="T39" fmla="*/ 0 h 40"/>
                    <a:gd name="T40" fmla="*/ 0 w 16"/>
                    <a:gd name="T41" fmla="*/ 3 h 4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40"/>
                    <a:gd name="T65" fmla="*/ 16 w 16"/>
                    <a:gd name="T66" fmla="*/ 40 h 4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40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3" y="8"/>
                      </a:lnTo>
                      <a:lnTo>
                        <a:pt x="6" y="14"/>
                      </a:lnTo>
                      <a:lnTo>
                        <a:pt x="8" y="19"/>
                      </a:lnTo>
                      <a:lnTo>
                        <a:pt x="11" y="24"/>
                      </a:lnTo>
                      <a:lnTo>
                        <a:pt x="13" y="29"/>
                      </a:lnTo>
                      <a:lnTo>
                        <a:pt x="13" y="32"/>
                      </a:lnTo>
                      <a:lnTo>
                        <a:pt x="11" y="34"/>
                      </a:lnTo>
                      <a:lnTo>
                        <a:pt x="8" y="37"/>
                      </a:lnTo>
                      <a:lnTo>
                        <a:pt x="8" y="40"/>
                      </a:lnTo>
                      <a:lnTo>
                        <a:pt x="13" y="37"/>
                      </a:lnTo>
                      <a:lnTo>
                        <a:pt x="16" y="32"/>
                      </a:lnTo>
                      <a:lnTo>
                        <a:pt x="16" y="27"/>
                      </a:lnTo>
                      <a:lnTo>
                        <a:pt x="16" y="21"/>
                      </a:lnTo>
                      <a:lnTo>
                        <a:pt x="13" y="16"/>
                      </a:lnTo>
                      <a:lnTo>
                        <a:pt x="11" y="11"/>
                      </a:lnTo>
                      <a:lnTo>
                        <a:pt x="6" y="6"/>
                      </a:lnTo>
                      <a:lnTo>
                        <a:pt x="6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83" name="Freeform 834"/>
                <p:cNvSpPr>
                  <a:spLocks/>
                </p:cNvSpPr>
                <p:nvPr/>
              </p:nvSpPr>
              <p:spPr bwMode="auto">
                <a:xfrm>
                  <a:off x="3022" y="3698"/>
                  <a:ext cx="21" cy="24"/>
                </a:xfrm>
                <a:custGeom>
                  <a:avLst/>
                  <a:gdLst>
                    <a:gd name="T0" fmla="*/ 0 w 21"/>
                    <a:gd name="T1" fmla="*/ 6 h 24"/>
                    <a:gd name="T2" fmla="*/ 0 w 21"/>
                    <a:gd name="T3" fmla="*/ 6 h 24"/>
                    <a:gd name="T4" fmla="*/ 2 w 21"/>
                    <a:gd name="T5" fmla="*/ 6 h 24"/>
                    <a:gd name="T6" fmla="*/ 5 w 21"/>
                    <a:gd name="T7" fmla="*/ 6 h 24"/>
                    <a:gd name="T8" fmla="*/ 7 w 21"/>
                    <a:gd name="T9" fmla="*/ 8 h 24"/>
                    <a:gd name="T10" fmla="*/ 10 w 21"/>
                    <a:gd name="T11" fmla="*/ 11 h 24"/>
                    <a:gd name="T12" fmla="*/ 13 w 21"/>
                    <a:gd name="T13" fmla="*/ 14 h 24"/>
                    <a:gd name="T14" fmla="*/ 13 w 21"/>
                    <a:gd name="T15" fmla="*/ 19 h 24"/>
                    <a:gd name="T16" fmla="*/ 15 w 21"/>
                    <a:gd name="T17" fmla="*/ 21 h 24"/>
                    <a:gd name="T18" fmla="*/ 15 w 21"/>
                    <a:gd name="T19" fmla="*/ 24 h 24"/>
                    <a:gd name="T20" fmla="*/ 21 w 21"/>
                    <a:gd name="T21" fmla="*/ 21 h 24"/>
                    <a:gd name="T22" fmla="*/ 18 w 21"/>
                    <a:gd name="T23" fmla="*/ 19 h 24"/>
                    <a:gd name="T24" fmla="*/ 18 w 21"/>
                    <a:gd name="T25" fmla="*/ 16 h 24"/>
                    <a:gd name="T26" fmla="*/ 15 w 21"/>
                    <a:gd name="T27" fmla="*/ 14 h 24"/>
                    <a:gd name="T28" fmla="*/ 13 w 21"/>
                    <a:gd name="T29" fmla="*/ 8 h 24"/>
                    <a:gd name="T30" fmla="*/ 10 w 21"/>
                    <a:gd name="T31" fmla="*/ 6 h 24"/>
                    <a:gd name="T32" fmla="*/ 7 w 21"/>
                    <a:gd name="T33" fmla="*/ 3 h 24"/>
                    <a:gd name="T34" fmla="*/ 5 w 21"/>
                    <a:gd name="T35" fmla="*/ 0 h 24"/>
                    <a:gd name="T36" fmla="*/ 0 w 21"/>
                    <a:gd name="T37" fmla="*/ 0 h 24"/>
                    <a:gd name="T38" fmla="*/ 0 w 21"/>
                    <a:gd name="T39" fmla="*/ 0 h 24"/>
                    <a:gd name="T40" fmla="*/ 0 w 21"/>
                    <a:gd name="T41" fmla="*/ 6 h 2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24"/>
                    <a:gd name="T65" fmla="*/ 21 w 21"/>
                    <a:gd name="T66" fmla="*/ 24 h 2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24">
                      <a:moveTo>
                        <a:pt x="0" y="6"/>
                      </a:moveTo>
                      <a:lnTo>
                        <a:pt x="0" y="6"/>
                      </a:lnTo>
                      <a:lnTo>
                        <a:pt x="2" y="6"/>
                      </a:lnTo>
                      <a:lnTo>
                        <a:pt x="5" y="6"/>
                      </a:lnTo>
                      <a:lnTo>
                        <a:pt x="7" y="8"/>
                      </a:lnTo>
                      <a:lnTo>
                        <a:pt x="10" y="11"/>
                      </a:lnTo>
                      <a:lnTo>
                        <a:pt x="13" y="14"/>
                      </a:lnTo>
                      <a:lnTo>
                        <a:pt x="13" y="19"/>
                      </a:lnTo>
                      <a:lnTo>
                        <a:pt x="15" y="21"/>
                      </a:lnTo>
                      <a:lnTo>
                        <a:pt x="15" y="24"/>
                      </a:lnTo>
                      <a:lnTo>
                        <a:pt x="21" y="21"/>
                      </a:lnTo>
                      <a:lnTo>
                        <a:pt x="18" y="19"/>
                      </a:lnTo>
                      <a:lnTo>
                        <a:pt x="18" y="16"/>
                      </a:lnTo>
                      <a:lnTo>
                        <a:pt x="15" y="14"/>
                      </a:lnTo>
                      <a:lnTo>
                        <a:pt x="13" y="8"/>
                      </a:lnTo>
                      <a:lnTo>
                        <a:pt x="10" y="6"/>
                      </a:lnTo>
                      <a:lnTo>
                        <a:pt x="7" y="3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84" name="Freeform 835"/>
                <p:cNvSpPr>
                  <a:spLocks/>
                </p:cNvSpPr>
                <p:nvPr/>
              </p:nvSpPr>
              <p:spPr bwMode="auto">
                <a:xfrm>
                  <a:off x="2771" y="3696"/>
                  <a:ext cx="251" cy="10"/>
                </a:xfrm>
                <a:custGeom>
                  <a:avLst/>
                  <a:gdLst>
                    <a:gd name="T0" fmla="*/ 0 w 251"/>
                    <a:gd name="T1" fmla="*/ 10 h 10"/>
                    <a:gd name="T2" fmla="*/ 0 w 251"/>
                    <a:gd name="T3" fmla="*/ 10 h 10"/>
                    <a:gd name="T4" fmla="*/ 31 w 251"/>
                    <a:gd name="T5" fmla="*/ 8 h 10"/>
                    <a:gd name="T6" fmla="*/ 62 w 251"/>
                    <a:gd name="T7" fmla="*/ 5 h 10"/>
                    <a:gd name="T8" fmla="*/ 94 w 251"/>
                    <a:gd name="T9" fmla="*/ 5 h 10"/>
                    <a:gd name="T10" fmla="*/ 125 w 251"/>
                    <a:gd name="T11" fmla="*/ 2 h 10"/>
                    <a:gd name="T12" fmla="*/ 156 w 251"/>
                    <a:gd name="T13" fmla="*/ 2 h 10"/>
                    <a:gd name="T14" fmla="*/ 188 w 251"/>
                    <a:gd name="T15" fmla="*/ 2 h 10"/>
                    <a:gd name="T16" fmla="*/ 219 w 251"/>
                    <a:gd name="T17" fmla="*/ 5 h 10"/>
                    <a:gd name="T18" fmla="*/ 251 w 251"/>
                    <a:gd name="T19" fmla="*/ 8 h 10"/>
                    <a:gd name="T20" fmla="*/ 251 w 251"/>
                    <a:gd name="T21" fmla="*/ 2 h 10"/>
                    <a:gd name="T22" fmla="*/ 219 w 251"/>
                    <a:gd name="T23" fmla="*/ 2 h 10"/>
                    <a:gd name="T24" fmla="*/ 188 w 251"/>
                    <a:gd name="T25" fmla="*/ 0 h 10"/>
                    <a:gd name="T26" fmla="*/ 156 w 251"/>
                    <a:gd name="T27" fmla="*/ 0 h 10"/>
                    <a:gd name="T28" fmla="*/ 125 w 251"/>
                    <a:gd name="T29" fmla="*/ 0 h 10"/>
                    <a:gd name="T30" fmla="*/ 94 w 251"/>
                    <a:gd name="T31" fmla="*/ 0 h 10"/>
                    <a:gd name="T32" fmla="*/ 62 w 251"/>
                    <a:gd name="T33" fmla="*/ 2 h 10"/>
                    <a:gd name="T34" fmla="*/ 31 w 251"/>
                    <a:gd name="T35" fmla="*/ 5 h 10"/>
                    <a:gd name="T36" fmla="*/ 0 w 251"/>
                    <a:gd name="T37" fmla="*/ 8 h 10"/>
                    <a:gd name="T38" fmla="*/ 0 w 251"/>
                    <a:gd name="T39" fmla="*/ 8 h 10"/>
                    <a:gd name="T40" fmla="*/ 0 w 251"/>
                    <a:gd name="T41" fmla="*/ 10 h 1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51"/>
                    <a:gd name="T64" fmla="*/ 0 h 10"/>
                    <a:gd name="T65" fmla="*/ 251 w 251"/>
                    <a:gd name="T66" fmla="*/ 10 h 1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51" h="10">
                      <a:moveTo>
                        <a:pt x="0" y="10"/>
                      </a:moveTo>
                      <a:lnTo>
                        <a:pt x="0" y="10"/>
                      </a:lnTo>
                      <a:lnTo>
                        <a:pt x="31" y="8"/>
                      </a:lnTo>
                      <a:lnTo>
                        <a:pt x="62" y="5"/>
                      </a:lnTo>
                      <a:lnTo>
                        <a:pt x="94" y="5"/>
                      </a:lnTo>
                      <a:lnTo>
                        <a:pt x="125" y="2"/>
                      </a:lnTo>
                      <a:lnTo>
                        <a:pt x="156" y="2"/>
                      </a:lnTo>
                      <a:lnTo>
                        <a:pt x="188" y="2"/>
                      </a:lnTo>
                      <a:lnTo>
                        <a:pt x="219" y="5"/>
                      </a:lnTo>
                      <a:lnTo>
                        <a:pt x="251" y="8"/>
                      </a:lnTo>
                      <a:lnTo>
                        <a:pt x="251" y="2"/>
                      </a:lnTo>
                      <a:lnTo>
                        <a:pt x="219" y="2"/>
                      </a:lnTo>
                      <a:lnTo>
                        <a:pt x="188" y="0"/>
                      </a:lnTo>
                      <a:lnTo>
                        <a:pt x="156" y="0"/>
                      </a:lnTo>
                      <a:lnTo>
                        <a:pt x="125" y="0"/>
                      </a:lnTo>
                      <a:lnTo>
                        <a:pt x="94" y="0"/>
                      </a:lnTo>
                      <a:lnTo>
                        <a:pt x="62" y="2"/>
                      </a:lnTo>
                      <a:lnTo>
                        <a:pt x="31" y="5"/>
                      </a:lnTo>
                      <a:lnTo>
                        <a:pt x="0" y="8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85" name="Freeform 836"/>
                <p:cNvSpPr>
                  <a:spLocks/>
                </p:cNvSpPr>
                <p:nvPr/>
              </p:nvSpPr>
              <p:spPr bwMode="auto">
                <a:xfrm>
                  <a:off x="2810" y="3706"/>
                  <a:ext cx="154" cy="50"/>
                </a:xfrm>
                <a:custGeom>
                  <a:avLst/>
                  <a:gdLst>
                    <a:gd name="T0" fmla="*/ 76 w 154"/>
                    <a:gd name="T1" fmla="*/ 0 h 50"/>
                    <a:gd name="T2" fmla="*/ 104 w 154"/>
                    <a:gd name="T3" fmla="*/ 3 h 50"/>
                    <a:gd name="T4" fmla="*/ 131 w 154"/>
                    <a:gd name="T5" fmla="*/ 8 h 50"/>
                    <a:gd name="T6" fmla="*/ 141 w 154"/>
                    <a:gd name="T7" fmla="*/ 11 h 50"/>
                    <a:gd name="T8" fmla="*/ 149 w 154"/>
                    <a:gd name="T9" fmla="*/ 16 h 50"/>
                    <a:gd name="T10" fmla="*/ 151 w 154"/>
                    <a:gd name="T11" fmla="*/ 21 h 50"/>
                    <a:gd name="T12" fmla="*/ 154 w 154"/>
                    <a:gd name="T13" fmla="*/ 27 h 50"/>
                    <a:gd name="T14" fmla="*/ 151 w 154"/>
                    <a:gd name="T15" fmla="*/ 32 h 50"/>
                    <a:gd name="T16" fmla="*/ 149 w 154"/>
                    <a:gd name="T17" fmla="*/ 37 h 50"/>
                    <a:gd name="T18" fmla="*/ 141 w 154"/>
                    <a:gd name="T19" fmla="*/ 40 h 50"/>
                    <a:gd name="T20" fmla="*/ 131 w 154"/>
                    <a:gd name="T21" fmla="*/ 42 h 50"/>
                    <a:gd name="T22" fmla="*/ 104 w 154"/>
                    <a:gd name="T23" fmla="*/ 47 h 50"/>
                    <a:gd name="T24" fmla="*/ 76 w 154"/>
                    <a:gd name="T25" fmla="*/ 50 h 50"/>
                    <a:gd name="T26" fmla="*/ 47 w 154"/>
                    <a:gd name="T27" fmla="*/ 47 h 50"/>
                    <a:gd name="T28" fmla="*/ 23 w 154"/>
                    <a:gd name="T29" fmla="*/ 42 h 50"/>
                    <a:gd name="T30" fmla="*/ 5 w 154"/>
                    <a:gd name="T31" fmla="*/ 37 h 50"/>
                    <a:gd name="T32" fmla="*/ 2 w 154"/>
                    <a:gd name="T33" fmla="*/ 32 h 50"/>
                    <a:gd name="T34" fmla="*/ 0 w 154"/>
                    <a:gd name="T35" fmla="*/ 27 h 50"/>
                    <a:gd name="T36" fmla="*/ 2 w 154"/>
                    <a:gd name="T37" fmla="*/ 21 h 50"/>
                    <a:gd name="T38" fmla="*/ 5 w 154"/>
                    <a:gd name="T39" fmla="*/ 16 h 50"/>
                    <a:gd name="T40" fmla="*/ 23 w 154"/>
                    <a:gd name="T41" fmla="*/ 8 h 50"/>
                    <a:gd name="T42" fmla="*/ 47 w 154"/>
                    <a:gd name="T43" fmla="*/ 3 h 50"/>
                    <a:gd name="T44" fmla="*/ 76 w 154"/>
                    <a:gd name="T45" fmla="*/ 0 h 50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154"/>
                    <a:gd name="T70" fmla="*/ 0 h 50"/>
                    <a:gd name="T71" fmla="*/ 154 w 154"/>
                    <a:gd name="T72" fmla="*/ 50 h 50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154" h="50">
                      <a:moveTo>
                        <a:pt x="76" y="0"/>
                      </a:moveTo>
                      <a:lnTo>
                        <a:pt x="104" y="3"/>
                      </a:lnTo>
                      <a:lnTo>
                        <a:pt x="131" y="8"/>
                      </a:lnTo>
                      <a:lnTo>
                        <a:pt x="141" y="11"/>
                      </a:lnTo>
                      <a:lnTo>
                        <a:pt x="149" y="16"/>
                      </a:lnTo>
                      <a:lnTo>
                        <a:pt x="151" y="21"/>
                      </a:lnTo>
                      <a:lnTo>
                        <a:pt x="154" y="27"/>
                      </a:lnTo>
                      <a:lnTo>
                        <a:pt x="151" y="32"/>
                      </a:lnTo>
                      <a:lnTo>
                        <a:pt x="149" y="37"/>
                      </a:lnTo>
                      <a:lnTo>
                        <a:pt x="141" y="40"/>
                      </a:lnTo>
                      <a:lnTo>
                        <a:pt x="131" y="42"/>
                      </a:lnTo>
                      <a:lnTo>
                        <a:pt x="104" y="47"/>
                      </a:lnTo>
                      <a:lnTo>
                        <a:pt x="76" y="50"/>
                      </a:lnTo>
                      <a:lnTo>
                        <a:pt x="47" y="47"/>
                      </a:lnTo>
                      <a:lnTo>
                        <a:pt x="23" y="42"/>
                      </a:lnTo>
                      <a:lnTo>
                        <a:pt x="5" y="37"/>
                      </a:lnTo>
                      <a:lnTo>
                        <a:pt x="2" y="32"/>
                      </a:lnTo>
                      <a:lnTo>
                        <a:pt x="0" y="27"/>
                      </a:lnTo>
                      <a:lnTo>
                        <a:pt x="2" y="21"/>
                      </a:lnTo>
                      <a:lnTo>
                        <a:pt x="5" y="16"/>
                      </a:lnTo>
                      <a:lnTo>
                        <a:pt x="23" y="8"/>
                      </a:lnTo>
                      <a:lnTo>
                        <a:pt x="47" y="3"/>
                      </a:lnTo>
                      <a:lnTo>
                        <a:pt x="76" y="0"/>
                      </a:lnTo>
                      <a:close/>
                    </a:path>
                  </a:pathLst>
                </a:custGeom>
                <a:solidFill>
                  <a:srgbClr val="606E85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86" name="Freeform 837"/>
                <p:cNvSpPr>
                  <a:spLocks/>
                </p:cNvSpPr>
                <p:nvPr/>
              </p:nvSpPr>
              <p:spPr bwMode="auto">
                <a:xfrm>
                  <a:off x="2765" y="3510"/>
                  <a:ext cx="254" cy="233"/>
                </a:xfrm>
                <a:custGeom>
                  <a:avLst/>
                  <a:gdLst>
                    <a:gd name="T0" fmla="*/ 8 w 254"/>
                    <a:gd name="T1" fmla="*/ 191 h 233"/>
                    <a:gd name="T2" fmla="*/ 3 w 254"/>
                    <a:gd name="T3" fmla="*/ 154 h 233"/>
                    <a:gd name="T4" fmla="*/ 0 w 254"/>
                    <a:gd name="T5" fmla="*/ 115 h 233"/>
                    <a:gd name="T6" fmla="*/ 0 w 254"/>
                    <a:gd name="T7" fmla="*/ 39 h 233"/>
                    <a:gd name="T8" fmla="*/ 3 w 254"/>
                    <a:gd name="T9" fmla="*/ 23 h 233"/>
                    <a:gd name="T10" fmla="*/ 8 w 254"/>
                    <a:gd name="T11" fmla="*/ 16 h 233"/>
                    <a:gd name="T12" fmla="*/ 13 w 254"/>
                    <a:gd name="T13" fmla="*/ 13 h 233"/>
                    <a:gd name="T14" fmla="*/ 40 w 254"/>
                    <a:gd name="T15" fmla="*/ 8 h 233"/>
                    <a:gd name="T16" fmla="*/ 66 w 254"/>
                    <a:gd name="T17" fmla="*/ 2 h 233"/>
                    <a:gd name="T18" fmla="*/ 121 w 254"/>
                    <a:gd name="T19" fmla="*/ 0 h 233"/>
                    <a:gd name="T20" fmla="*/ 178 w 254"/>
                    <a:gd name="T21" fmla="*/ 0 h 233"/>
                    <a:gd name="T22" fmla="*/ 204 w 254"/>
                    <a:gd name="T23" fmla="*/ 2 h 233"/>
                    <a:gd name="T24" fmla="*/ 233 w 254"/>
                    <a:gd name="T25" fmla="*/ 8 h 233"/>
                    <a:gd name="T26" fmla="*/ 241 w 254"/>
                    <a:gd name="T27" fmla="*/ 13 h 233"/>
                    <a:gd name="T28" fmla="*/ 249 w 254"/>
                    <a:gd name="T29" fmla="*/ 21 h 233"/>
                    <a:gd name="T30" fmla="*/ 254 w 254"/>
                    <a:gd name="T31" fmla="*/ 39 h 233"/>
                    <a:gd name="T32" fmla="*/ 254 w 254"/>
                    <a:gd name="T33" fmla="*/ 65 h 233"/>
                    <a:gd name="T34" fmla="*/ 254 w 254"/>
                    <a:gd name="T35" fmla="*/ 92 h 233"/>
                    <a:gd name="T36" fmla="*/ 249 w 254"/>
                    <a:gd name="T37" fmla="*/ 147 h 233"/>
                    <a:gd name="T38" fmla="*/ 246 w 254"/>
                    <a:gd name="T39" fmla="*/ 178 h 233"/>
                    <a:gd name="T40" fmla="*/ 241 w 254"/>
                    <a:gd name="T41" fmla="*/ 194 h 233"/>
                    <a:gd name="T42" fmla="*/ 236 w 254"/>
                    <a:gd name="T43" fmla="*/ 207 h 233"/>
                    <a:gd name="T44" fmla="*/ 220 w 254"/>
                    <a:gd name="T45" fmla="*/ 225 h 233"/>
                    <a:gd name="T46" fmla="*/ 212 w 254"/>
                    <a:gd name="T47" fmla="*/ 230 h 233"/>
                    <a:gd name="T48" fmla="*/ 202 w 254"/>
                    <a:gd name="T49" fmla="*/ 233 h 233"/>
                    <a:gd name="T50" fmla="*/ 121 w 254"/>
                    <a:gd name="T51" fmla="*/ 233 h 233"/>
                    <a:gd name="T52" fmla="*/ 79 w 254"/>
                    <a:gd name="T53" fmla="*/ 230 h 233"/>
                    <a:gd name="T54" fmla="*/ 37 w 254"/>
                    <a:gd name="T55" fmla="*/ 225 h 233"/>
                    <a:gd name="T56" fmla="*/ 26 w 254"/>
                    <a:gd name="T57" fmla="*/ 220 h 233"/>
                    <a:gd name="T58" fmla="*/ 19 w 254"/>
                    <a:gd name="T59" fmla="*/ 212 h 233"/>
                    <a:gd name="T60" fmla="*/ 11 w 254"/>
                    <a:gd name="T61" fmla="*/ 202 h 233"/>
                    <a:gd name="T62" fmla="*/ 8 w 254"/>
                    <a:gd name="T63" fmla="*/ 191 h 233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254"/>
                    <a:gd name="T97" fmla="*/ 0 h 233"/>
                    <a:gd name="T98" fmla="*/ 254 w 254"/>
                    <a:gd name="T99" fmla="*/ 233 h 233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254" h="233">
                      <a:moveTo>
                        <a:pt x="8" y="191"/>
                      </a:moveTo>
                      <a:lnTo>
                        <a:pt x="3" y="154"/>
                      </a:lnTo>
                      <a:lnTo>
                        <a:pt x="0" y="115"/>
                      </a:lnTo>
                      <a:lnTo>
                        <a:pt x="0" y="39"/>
                      </a:lnTo>
                      <a:lnTo>
                        <a:pt x="3" y="23"/>
                      </a:lnTo>
                      <a:lnTo>
                        <a:pt x="8" y="16"/>
                      </a:lnTo>
                      <a:lnTo>
                        <a:pt x="13" y="13"/>
                      </a:lnTo>
                      <a:lnTo>
                        <a:pt x="40" y="8"/>
                      </a:lnTo>
                      <a:lnTo>
                        <a:pt x="66" y="2"/>
                      </a:lnTo>
                      <a:lnTo>
                        <a:pt x="121" y="0"/>
                      </a:lnTo>
                      <a:lnTo>
                        <a:pt x="178" y="0"/>
                      </a:lnTo>
                      <a:lnTo>
                        <a:pt x="204" y="2"/>
                      </a:lnTo>
                      <a:lnTo>
                        <a:pt x="233" y="8"/>
                      </a:lnTo>
                      <a:lnTo>
                        <a:pt x="241" y="13"/>
                      </a:lnTo>
                      <a:lnTo>
                        <a:pt x="249" y="21"/>
                      </a:lnTo>
                      <a:lnTo>
                        <a:pt x="254" y="39"/>
                      </a:lnTo>
                      <a:lnTo>
                        <a:pt x="254" y="65"/>
                      </a:lnTo>
                      <a:lnTo>
                        <a:pt x="254" y="92"/>
                      </a:lnTo>
                      <a:lnTo>
                        <a:pt x="249" y="147"/>
                      </a:lnTo>
                      <a:lnTo>
                        <a:pt x="246" y="178"/>
                      </a:lnTo>
                      <a:lnTo>
                        <a:pt x="241" y="194"/>
                      </a:lnTo>
                      <a:lnTo>
                        <a:pt x="236" y="207"/>
                      </a:lnTo>
                      <a:lnTo>
                        <a:pt x="220" y="225"/>
                      </a:lnTo>
                      <a:lnTo>
                        <a:pt x="212" y="230"/>
                      </a:lnTo>
                      <a:lnTo>
                        <a:pt x="202" y="233"/>
                      </a:lnTo>
                      <a:lnTo>
                        <a:pt x="121" y="233"/>
                      </a:lnTo>
                      <a:lnTo>
                        <a:pt x="79" y="230"/>
                      </a:lnTo>
                      <a:lnTo>
                        <a:pt x="37" y="225"/>
                      </a:lnTo>
                      <a:lnTo>
                        <a:pt x="26" y="220"/>
                      </a:lnTo>
                      <a:lnTo>
                        <a:pt x="19" y="212"/>
                      </a:lnTo>
                      <a:lnTo>
                        <a:pt x="11" y="202"/>
                      </a:lnTo>
                      <a:lnTo>
                        <a:pt x="8" y="191"/>
                      </a:lnTo>
                      <a:close/>
                    </a:path>
                  </a:pathLst>
                </a:custGeom>
                <a:solidFill>
                  <a:srgbClr val="92ADBE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87" name="Freeform 838"/>
                <p:cNvSpPr>
                  <a:spLocks/>
                </p:cNvSpPr>
                <p:nvPr/>
              </p:nvSpPr>
              <p:spPr bwMode="auto">
                <a:xfrm>
                  <a:off x="2778" y="3533"/>
                  <a:ext cx="228" cy="171"/>
                </a:xfrm>
                <a:custGeom>
                  <a:avLst/>
                  <a:gdLst>
                    <a:gd name="T0" fmla="*/ 8 w 228"/>
                    <a:gd name="T1" fmla="*/ 139 h 171"/>
                    <a:gd name="T2" fmla="*/ 3 w 228"/>
                    <a:gd name="T3" fmla="*/ 113 h 171"/>
                    <a:gd name="T4" fmla="*/ 0 w 228"/>
                    <a:gd name="T5" fmla="*/ 84 h 171"/>
                    <a:gd name="T6" fmla="*/ 0 w 228"/>
                    <a:gd name="T7" fmla="*/ 29 h 171"/>
                    <a:gd name="T8" fmla="*/ 3 w 228"/>
                    <a:gd name="T9" fmla="*/ 19 h 171"/>
                    <a:gd name="T10" fmla="*/ 11 w 228"/>
                    <a:gd name="T11" fmla="*/ 11 h 171"/>
                    <a:gd name="T12" fmla="*/ 34 w 228"/>
                    <a:gd name="T13" fmla="*/ 6 h 171"/>
                    <a:gd name="T14" fmla="*/ 61 w 228"/>
                    <a:gd name="T15" fmla="*/ 3 h 171"/>
                    <a:gd name="T16" fmla="*/ 108 w 228"/>
                    <a:gd name="T17" fmla="*/ 0 h 171"/>
                    <a:gd name="T18" fmla="*/ 160 w 228"/>
                    <a:gd name="T19" fmla="*/ 0 h 171"/>
                    <a:gd name="T20" fmla="*/ 210 w 228"/>
                    <a:gd name="T21" fmla="*/ 6 h 171"/>
                    <a:gd name="T22" fmla="*/ 217 w 228"/>
                    <a:gd name="T23" fmla="*/ 8 h 171"/>
                    <a:gd name="T24" fmla="*/ 223 w 228"/>
                    <a:gd name="T25" fmla="*/ 16 h 171"/>
                    <a:gd name="T26" fmla="*/ 228 w 228"/>
                    <a:gd name="T27" fmla="*/ 29 h 171"/>
                    <a:gd name="T28" fmla="*/ 228 w 228"/>
                    <a:gd name="T29" fmla="*/ 50 h 171"/>
                    <a:gd name="T30" fmla="*/ 228 w 228"/>
                    <a:gd name="T31" fmla="*/ 69 h 171"/>
                    <a:gd name="T32" fmla="*/ 223 w 228"/>
                    <a:gd name="T33" fmla="*/ 108 h 171"/>
                    <a:gd name="T34" fmla="*/ 220 w 228"/>
                    <a:gd name="T35" fmla="*/ 131 h 171"/>
                    <a:gd name="T36" fmla="*/ 217 w 228"/>
                    <a:gd name="T37" fmla="*/ 142 h 171"/>
                    <a:gd name="T38" fmla="*/ 212 w 228"/>
                    <a:gd name="T39" fmla="*/ 152 h 171"/>
                    <a:gd name="T40" fmla="*/ 197 w 228"/>
                    <a:gd name="T41" fmla="*/ 163 h 171"/>
                    <a:gd name="T42" fmla="*/ 189 w 228"/>
                    <a:gd name="T43" fmla="*/ 168 h 171"/>
                    <a:gd name="T44" fmla="*/ 181 w 228"/>
                    <a:gd name="T45" fmla="*/ 168 h 171"/>
                    <a:gd name="T46" fmla="*/ 144 w 228"/>
                    <a:gd name="T47" fmla="*/ 171 h 171"/>
                    <a:gd name="T48" fmla="*/ 108 w 228"/>
                    <a:gd name="T49" fmla="*/ 171 h 171"/>
                    <a:gd name="T50" fmla="*/ 34 w 228"/>
                    <a:gd name="T51" fmla="*/ 163 h 171"/>
                    <a:gd name="T52" fmla="*/ 27 w 228"/>
                    <a:gd name="T53" fmla="*/ 160 h 171"/>
                    <a:gd name="T54" fmla="*/ 19 w 228"/>
                    <a:gd name="T55" fmla="*/ 155 h 171"/>
                    <a:gd name="T56" fmla="*/ 11 w 228"/>
                    <a:gd name="T57" fmla="*/ 147 h 171"/>
                    <a:gd name="T58" fmla="*/ 8 w 228"/>
                    <a:gd name="T59" fmla="*/ 139 h 171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w 228"/>
                    <a:gd name="T91" fmla="*/ 0 h 171"/>
                    <a:gd name="T92" fmla="*/ 228 w 228"/>
                    <a:gd name="T93" fmla="*/ 171 h 171"/>
                  </a:gdLst>
                  <a:ahLst/>
                  <a:cxnLst>
                    <a:cxn ang="T60">
                      <a:pos x="T0" y="T1"/>
                    </a:cxn>
                    <a:cxn ang="T61">
                      <a:pos x="T2" y="T3"/>
                    </a:cxn>
                    <a:cxn ang="T62">
                      <a:pos x="T4" y="T5"/>
                    </a:cxn>
                    <a:cxn ang="T63">
                      <a:pos x="T6" y="T7"/>
                    </a:cxn>
                    <a:cxn ang="T64">
                      <a:pos x="T8" y="T9"/>
                    </a:cxn>
                    <a:cxn ang="T65">
                      <a:pos x="T10" y="T11"/>
                    </a:cxn>
                    <a:cxn ang="T66">
                      <a:pos x="T12" y="T13"/>
                    </a:cxn>
                    <a:cxn ang="T67">
                      <a:pos x="T14" y="T15"/>
                    </a:cxn>
                    <a:cxn ang="T68">
                      <a:pos x="T16" y="T17"/>
                    </a:cxn>
                    <a:cxn ang="T69">
                      <a:pos x="T18" y="T19"/>
                    </a:cxn>
                    <a:cxn ang="T70">
                      <a:pos x="T20" y="T21"/>
                    </a:cxn>
                    <a:cxn ang="T71">
                      <a:pos x="T22" y="T23"/>
                    </a:cxn>
                    <a:cxn ang="T72">
                      <a:pos x="T24" y="T25"/>
                    </a:cxn>
                    <a:cxn ang="T73">
                      <a:pos x="T26" y="T27"/>
                    </a:cxn>
                    <a:cxn ang="T74">
                      <a:pos x="T28" y="T29"/>
                    </a:cxn>
                    <a:cxn ang="T75">
                      <a:pos x="T30" y="T31"/>
                    </a:cxn>
                    <a:cxn ang="T76">
                      <a:pos x="T32" y="T33"/>
                    </a:cxn>
                    <a:cxn ang="T77">
                      <a:pos x="T34" y="T35"/>
                    </a:cxn>
                    <a:cxn ang="T78">
                      <a:pos x="T36" y="T37"/>
                    </a:cxn>
                    <a:cxn ang="T79">
                      <a:pos x="T38" y="T39"/>
                    </a:cxn>
                    <a:cxn ang="T80">
                      <a:pos x="T40" y="T41"/>
                    </a:cxn>
                    <a:cxn ang="T81">
                      <a:pos x="T42" y="T43"/>
                    </a:cxn>
                    <a:cxn ang="T82">
                      <a:pos x="T44" y="T45"/>
                    </a:cxn>
                    <a:cxn ang="T83">
                      <a:pos x="T46" y="T47"/>
                    </a:cxn>
                    <a:cxn ang="T84">
                      <a:pos x="T48" y="T49"/>
                    </a:cxn>
                    <a:cxn ang="T85">
                      <a:pos x="T50" y="T51"/>
                    </a:cxn>
                    <a:cxn ang="T86">
                      <a:pos x="T52" y="T53"/>
                    </a:cxn>
                    <a:cxn ang="T87">
                      <a:pos x="T54" y="T55"/>
                    </a:cxn>
                    <a:cxn ang="T88">
                      <a:pos x="T56" y="T57"/>
                    </a:cxn>
                    <a:cxn ang="T89">
                      <a:pos x="T58" y="T59"/>
                    </a:cxn>
                  </a:cxnLst>
                  <a:rect l="T90" t="T91" r="T92" b="T93"/>
                  <a:pathLst>
                    <a:path w="228" h="171">
                      <a:moveTo>
                        <a:pt x="8" y="139"/>
                      </a:moveTo>
                      <a:lnTo>
                        <a:pt x="3" y="113"/>
                      </a:lnTo>
                      <a:lnTo>
                        <a:pt x="0" y="84"/>
                      </a:lnTo>
                      <a:lnTo>
                        <a:pt x="0" y="29"/>
                      </a:lnTo>
                      <a:lnTo>
                        <a:pt x="3" y="19"/>
                      </a:lnTo>
                      <a:lnTo>
                        <a:pt x="11" y="11"/>
                      </a:lnTo>
                      <a:lnTo>
                        <a:pt x="34" y="6"/>
                      </a:lnTo>
                      <a:lnTo>
                        <a:pt x="61" y="3"/>
                      </a:lnTo>
                      <a:lnTo>
                        <a:pt x="108" y="0"/>
                      </a:lnTo>
                      <a:lnTo>
                        <a:pt x="160" y="0"/>
                      </a:lnTo>
                      <a:lnTo>
                        <a:pt x="210" y="6"/>
                      </a:lnTo>
                      <a:lnTo>
                        <a:pt x="217" y="8"/>
                      </a:lnTo>
                      <a:lnTo>
                        <a:pt x="223" y="16"/>
                      </a:lnTo>
                      <a:lnTo>
                        <a:pt x="228" y="29"/>
                      </a:lnTo>
                      <a:lnTo>
                        <a:pt x="228" y="50"/>
                      </a:lnTo>
                      <a:lnTo>
                        <a:pt x="228" y="69"/>
                      </a:lnTo>
                      <a:lnTo>
                        <a:pt x="223" y="108"/>
                      </a:lnTo>
                      <a:lnTo>
                        <a:pt x="220" y="131"/>
                      </a:lnTo>
                      <a:lnTo>
                        <a:pt x="217" y="142"/>
                      </a:lnTo>
                      <a:lnTo>
                        <a:pt x="212" y="152"/>
                      </a:lnTo>
                      <a:lnTo>
                        <a:pt x="197" y="163"/>
                      </a:lnTo>
                      <a:lnTo>
                        <a:pt x="189" y="168"/>
                      </a:lnTo>
                      <a:lnTo>
                        <a:pt x="181" y="168"/>
                      </a:lnTo>
                      <a:lnTo>
                        <a:pt x="144" y="171"/>
                      </a:lnTo>
                      <a:lnTo>
                        <a:pt x="108" y="171"/>
                      </a:lnTo>
                      <a:lnTo>
                        <a:pt x="34" y="163"/>
                      </a:lnTo>
                      <a:lnTo>
                        <a:pt x="27" y="160"/>
                      </a:lnTo>
                      <a:lnTo>
                        <a:pt x="19" y="155"/>
                      </a:lnTo>
                      <a:lnTo>
                        <a:pt x="11" y="147"/>
                      </a:lnTo>
                      <a:lnTo>
                        <a:pt x="8" y="13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88" name="Freeform 839"/>
                <p:cNvSpPr>
                  <a:spLocks/>
                </p:cNvSpPr>
                <p:nvPr/>
              </p:nvSpPr>
              <p:spPr bwMode="auto">
                <a:xfrm>
                  <a:off x="2899" y="3717"/>
                  <a:ext cx="18" cy="10"/>
                </a:xfrm>
                <a:custGeom>
                  <a:avLst/>
                  <a:gdLst>
                    <a:gd name="T0" fmla="*/ 10 w 18"/>
                    <a:gd name="T1" fmla="*/ 0 h 10"/>
                    <a:gd name="T2" fmla="*/ 15 w 18"/>
                    <a:gd name="T3" fmla="*/ 2 h 10"/>
                    <a:gd name="T4" fmla="*/ 18 w 18"/>
                    <a:gd name="T5" fmla="*/ 5 h 10"/>
                    <a:gd name="T6" fmla="*/ 15 w 18"/>
                    <a:gd name="T7" fmla="*/ 8 h 10"/>
                    <a:gd name="T8" fmla="*/ 10 w 18"/>
                    <a:gd name="T9" fmla="*/ 10 h 10"/>
                    <a:gd name="T10" fmla="*/ 2 w 18"/>
                    <a:gd name="T11" fmla="*/ 8 h 10"/>
                    <a:gd name="T12" fmla="*/ 0 w 18"/>
                    <a:gd name="T13" fmla="*/ 5 h 10"/>
                    <a:gd name="T14" fmla="*/ 2 w 18"/>
                    <a:gd name="T15" fmla="*/ 2 h 10"/>
                    <a:gd name="T16" fmla="*/ 10 w 18"/>
                    <a:gd name="T17" fmla="*/ 0 h 1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"/>
                    <a:gd name="T28" fmla="*/ 0 h 10"/>
                    <a:gd name="T29" fmla="*/ 18 w 18"/>
                    <a:gd name="T30" fmla="*/ 10 h 10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" h="10">
                      <a:moveTo>
                        <a:pt x="10" y="0"/>
                      </a:moveTo>
                      <a:lnTo>
                        <a:pt x="15" y="2"/>
                      </a:lnTo>
                      <a:lnTo>
                        <a:pt x="18" y="5"/>
                      </a:lnTo>
                      <a:lnTo>
                        <a:pt x="15" y="8"/>
                      </a:lnTo>
                      <a:lnTo>
                        <a:pt x="10" y="10"/>
                      </a:lnTo>
                      <a:lnTo>
                        <a:pt x="2" y="8"/>
                      </a:lnTo>
                      <a:lnTo>
                        <a:pt x="0" y="5"/>
                      </a:lnTo>
                      <a:lnTo>
                        <a:pt x="2" y="2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FDFA00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89" name="Freeform 840"/>
                <p:cNvSpPr>
                  <a:spLocks/>
                </p:cNvSpPr>
                <p:nvPr/>
              </p:nvSpPr>
              <p:spPr bwMode="auto">
                <a:xfrm>
                  <a:off x="2925" y="3717"/>
                  <a:ext cx="18" cy="10"/>
                </a:xfrm>
                <a:custGeom>
                  <a:avLst/>
                  <a:gdLst>
                    <a:gd name="T0" fmla="*/ 10 w 18"/>
                    <a:gd name="T1" fmla="*/ 0 h 10"/>
                    <a:gd name="T2" fmla="*/ 16 w 18"/>
                    <a:gd name="T3" fmla="*/ 2 h 10"/>
                    <a:gd name="T4" fmla="*/ 18 w 18"/>
                    <a:gd name="T5" fmla="*/ 5 h 10"/>
                    <a:gd name="T6" fmla="*/ 16 w 18"/>
                    <a:gd name="T7" fmla="*/ 8 h 10"/>
                    <a:gd name="T8" fmla="*/ 10 w 18"/>
                    <a:gd name="T9" fmla="*/ 10 h 10"/>
                    <a:gd name="T10" fmla="*/ 2 w 18"/>
                    <a:gd name="T11" fmla="*/ 8 h 10"/>
                    <a:gd name="T12" fmla="*/ 0 w 18"/>
                    <a:gd name="T13" fmla="*/ 5 h 10"/>
                    <a:gd name="T14" fmla="*/ 2 w 18"/>
                    <a:gd name="T15" fmla="*/ 2 h 10"/>
                    <a:gd name="T16" fmla="*/ 10 w 18"/>
                    <a:gd name="T17" fmla="*/ 0 h 1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"/>
                    <a:gd name="T28" fmla="*/ 0 h 10"/>
                    <a:gd name="T29" fmla="*/ 18 w 18"/>
                    <a:gd name="T30" fmla="*/ 10 h 10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" h="10">
                      <a:moveTo>
                        <a:pt x="10" y="0"/>
                      </a:moveTo>
                      <a:lnTo>
                        <a:pt x="16" y="2"/>
                      </a:lnTo>
                      <a:lnTo>
                        <a:pt x="18" y="5"/>
                      </a:lnTo>
                      <a:lnTo>
                        <a:pt x="16" y="8"/>
                      </a:lnTo>
                      <a:lnTo>
                        <a:pt x="10" y="10"/>
                      </a:lnTo>
                      <a:lnTo>
                        <a:pt x="2" y="8"/>
                      </a:lnTo>
                      <a:lnTo>
                        <a:pt x="0" y="5"/>
                      </a:lnTo>
                      <a:lnTo>
                        <a:pt x="2" y="2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0089E0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90" name="Freeform 841"/>
                <p:cNvSpPr>
                  <a:spLocks/>
                </p:cNvSpPr>
                <p:nvPr/>
              </p:nvSpPr>
              <p:spPr bwMode="auto">
                <a:xfrm>
                  <a:off x="2951" y="3717"/>
                  <a:ext cx="18" cy="10"/>
                </a:xfrm>
                <a:custGeom>
                  <a:avLst/>
                  <a:gdLst>
                    <a:gd name="T0" fmla="*/ 8 w 18"/>
                    <a:gd name="T1" fmla="*/ 0 h 10"/>
                    <a:gd name="T2" fmla="*/ 16 w 18"/>
                    <a:gd name="T3" fmla="*/ 2 h 10"/>
                    <a:gd name="T4" fmla="*/ 18 w 18"/>
                    <a:gd name="T5" fmla="*/ 5 h 10"/>
                    <a:gd name="T6" fmla="*/ 16 w 18"/>
                    <a:gd name="T7" fmla="*/ 8 h 10"/>
                    <a:gd name="T8" fmla="*/ 8 w 18"/>
                    <a:gd name="T9" fmla="*/ 10 h 10"/>
                    <a:gd name="T10" fmla="*/ 3 w 18"/>
                    <a:gd name="T11" fmla="*/ 8 h 10"/>
                    <a:gd name="T12" fmla="*/ 0 w 18"/>
                    <a:gd name="T13" fmla="*/ 5 h 10"/>
                    <a:gd name="T14" fmla="*/ 3 w 18"/>
                    <a:gd name="T15" fmla="*/ 2 h 10"/>
                    <a:gd name="T16" fmla="*/ 8 w 18"/>
                    <a:gd name="T17" fmla="*/ 0 h 1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"/>
                    <a:gd name="T28" fmla="*/ 0 h 10"/>
                    <a:gd name="T29" fmla="*/ 18 w 18"/>
                    <a:gd name="T30" fmla="*/ 10 h 10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" h="10">
                      <a:moveTo>
                        <a:pt x="8" y="0"/>
                      </a:moveTo>
                      <a:lnTo>
                        <a:pt x="16" y="2"/>
                      </a:lnTo>
                      <a:lnTo>
                        <a:pt x="18" y="5"/>
                      </a:lnTo>
                      <a:lnTo>
                        <a:pt x="16" y="8"/>
                      </a:lnTo>
                      <a:lnTo>
                        <a:pt x="8" y="10"/>
                      </a:lnTo>
                      <a:lnTo>
                        <a:pt x="3" y="8"/>
                      </a:lnTo>
                      <a:lnTo>
                        <a:pt x="0" y="5"/>
                      </a:lnTo>
                      <a:lnTo>
                        <a:pt x="3" y="2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0089E0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91" name="Freeform 842"/>
                <p:cNvSpPr>
                  <a:spLocks/>
                </p:cNvSpPr>
                <p:nvPr/>
              </p:nvSpPr>
              <p:spPr bwMode="auto">
                <a:xfrm>
                  <a:off x="2789" y="3544"/>
                  <a:ext cx="204" cy="152"/>
                </a:xfrm>
                <a:custGeom>
                  <a:avLst/>
                  <a:gdLst>
                    <a:gd name="T0" fmla="*/ 8 w 204"/>
                    <a:gd name="T1" fmla="*/ 123 h 152"/>
                    <a:gd name="T2" fmla="*/ 2 w 204"/>
                    <a:gd name="T3" fmla="*/ 99 h 152"/>
                    <a:gd name="T4" fmla="*/ 0 w 204"/>
                    <a:gd name="T5" fmla="*/ 73 h 152"/>
                    <a:gd name="T6" fmla="*/ 0 w 204"/>
                    <a:gd name="T7" fmla="*/ 23 h 152"/>
                    <a:gd name="T8" fmla="*/ 5 w 204"/>
                    <a:gd name="T9" fmla="*/ 13 h 152"/>
                    <a:gd name="T10" fmla="*/ 8 w 204"/>
                    <a:gd name="T11" fmla="*/ 10 h 152"/>
                    <a:gd name="T12" fmla="*/ 10 w 204"/>
                    <a:gd name="T13" fmla="*/ 8 h 152"/>
                    <a:gd name="T14" fmla="*/ 31 w 204"/>
                    <a:gd name="T15" fmla="*/ 3 h 152"/>
                    <a:gd name="T16" fmla="*/ 55 w 204"/>
                    <a:gd name="T17" fmla="*/ 0 h 152"/>
                    <a:gd name="T18" fmla="*/ 97 w 204"/>
                    <a:gd name="T19" fmla="*/ 0 h 152"/>
                    <a:gd name="T20" fmla="*/ 144 w 204"/>
                    <a:gd name="T21" fmla="*/ 0 h 152"/>
                    <a:gd name="T22" fmla="*/ 167 w 204"/>
                    <a:gd name="T23" fmla="*/ 0 h 152"/>
                    <a:gd name="T24" fmla="*/ 188 w 204"/>
                    <a:gd name="T25" fmla="*/ 5 h 152"/>
                    <a:gd name="T26" fmla="*/ 196 w 204"/>
                    <a:gd name="T27" fmla="*/ 8 h 152"/>
                    <a:gd name="T28" fmla="*/ 201 w 204"/>
                    <a:gd name="T29" fmla="*/ 10 h 152"/>
                    <a:gd name="T30" fmla="*/ 204 w 204"/>
                    <a:gd name="T31" fmla="*/ 23 h 152"/>
                    <a:gd name="T32" fmla="*/ 204 w 204"/>
                    <a:gd name="T33" fmla="*/ 60 h 152"/>
                    <a:gd name="T34" fmla="*/ 201 w 204"/>
                    <a:gd name="T35" fmla="*/ 94 h 152"/>
                    <a:gd name="T36" fmla="*/ 199 w 204"/>
                    <a:gd name="T37" fmla="*/ 115 h 152"/>
                    <a:gd name="T38" fmla="*/ 196 w 204"/>
                    <a:gd name="T39" fmla="*/ 126 h 152"/>
                    <a:gd name="T40" fmla="*/ 191 w 204"/>
                    <a:gd name="T41" fmla="*/ 134 h 152"/>
                    <a:gd name="T42" fmla="*/ 186 w 204"/>
                    <a:gd name="T43" fmla="*/ 139 h 152"/>
                    <a:gd name="T44" fmla="*/ 178 w 204"/>
                    <a:gd name="T45" fmla="*/ 144 h 152"/>
                    <a:gd name="T46" fmla="*/ 170 w 204"/>
                    <a:gd name="T47" fmla="*/ 149 h 152"/>
                    <a:gd name="T48" fmla="*/ 162 w 204"/>
                    <a:gd name="T49" fmla="*/ 149 h 152"/>
                    <a:gd name="T50" fmla="*/ 97 w 204"/>
                    <a:gd name="T51" fmla="*/ 152 h 152"/>
                    <a:gd name="T52" fmla="*/ 63 w 204"/>
                    <a:gd name="T53" fmla="*/ 149 h 152"/>
                    <a:gd name="T54" fmla="*/ 31 w 204"/>
                    <a:gd name="T55" fmla="*/ 144 h 152"/>
                    <a:gd name="T56" fmla="*/ 23 w 204"/>
                    <a:gd name="T57" fmla="*/ 141 h 152"/>
                    <a:gd name="T58" fmla="*/ 16 w 204"/>
                    <a:gd name="T59" fmla="*/ 139 h 152"/>
                    <a:gd name="T60" fmla="*/ 10 w 204"/>
                    <a:gd name="T61" fmla="*/ 131 h 152"/>
                    <a:gd name="T62" fmla="*/ 8 w 204"/>
                    <a:gd name="T63" fmla="*/ 123 h 152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204"/>
                    <a:gd name="T97" fmla="*/ 0 h 152"/>
                    <a:gd name="T98" fmla="*/ 204 w 204"/>
                    <a:gd name="T99" fmla="*/ 152 h 152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204" h="152">
                      <a:moveTo>
                        <a:pt x="8" y="123"/>
                      </a:moveTo>
                      <a:lnTo>
                        <a:pt x="2" y="99"/>
                      </a:lnTo>
                      <a:lnTo>
                        <a:pt x="0" y="73"/>
                      </a:lnTo>
                      <a:lnTo>
                        <a:pt x="0" y="23"/>
                      </a:lnTo>
                      <a:lnTo>
                        <a:pt x="5" y="13"/>
                      </a:lnTo>
                      <a:lnTo>
                        <a:pt x="8" y="10"/>
                      </a:lnTo>
                      <a:lnTo>
                        <a:pt x="10" y="8"/>
                      </a:lnTo>
                      <a:lnTo>
                        <a:pt x="31" y="3"/>
                      </a:lnTo>
                      <a:lnTo>
                        <a:pt x="55" y="0"/>
                      </a:lnTo>
                      <a:lnTo>
                        <a:pt x="97" y="0"/>
                      </a:lnTo>
                      <a:lnTo>
                        <a:pt x="144" y="0"/>
                      </a:lnTo>
                      <a:lnTo>
                        <a:pt x="167" y="0"/>
                      </a:lnTo>
                      <a:lnTo>
                        <a:pt x="188" y="5"/>
                      </a:lnTo>
                      <a:lnTo>
                        <a:pt x="196" y="8"/>
                      </a:lnTo>
                      <a:lnTo>
                        <a:pt x="201" y="10"/>
                      </a:lnTo>
                      <a:lnTo>
                        <a:pt x="204" y="23"/>
                      </a:lnTo>
                      <a:lnTo>
                        <a:pt x="204" y="60"/>
                      </a:lnTo>
                      <a:lnTo>
                        <a:pt x="201" y="94"/>
                      </a:lnTo>
                      <a:lnTo>
                        <a:pt x="199" y="115"/>
                      </a:lnTo>
                      <a:lnTo>
                        <a:pt x="196" y="126"/>
                      </a:lnTo>
                      <a:lnTo>
                        <a:pt x="191" y="134"/>
                      </a:lnTo>
                      <a:lnTo>
                        <a:pt x="186" y="139"/>
                      </a:lnTo>
                      <a:lnTo>
                        <a:pt x="178" y="144"/>
                      </a:lnTo>
                      <a:lnTo>
                        <a:pt x="170" y="149"/>
                      </a:lnTo>
                      <a:lnTo>
                        <a:pt x="162" y="149"/>
                      </a:lnTo>
                      <a:lnTo>
                        <a:pt x="97" y="152"/>
                      </a:lnTo>
                      <a:lnTo>
                        <a:pt x="63" y="149"/>
                      </a:lnTo>
                      <a:lnTo>
                        <a:pt x="31" y="144"/>
                      </a:lnTo>
                      <a:lnTo>
                        <a:pt x="23" y="141"/>
                      </a:lnTo>
                      <a:lnTo>
                        <a:pt x="16" y="139"/>
                      </a:lnTo>
                      <a:lnTo>
                        <a:pt x="10" y="131"/>
                      </a:lnTo>
                      <a:lnTo>
                        <a:pt x="8" y="123"/>
                      </a:lnTo>
                      <a:close/>
                    </a:path>
                  </a:pathLst>
                </a:custGeom>
                <a:solidFill>
                  <a:srgbClr val="00AEC4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92" name="Freeform 843"/>
                <p:cNvSpPr>
                  <a:spLocks/>
                </p:cNvSpPr>
                <p:nvPr/>
              </p:nvSpPr>
              <p:spPr bwMode="auto">
                <a:xfrm>
                  <a:off x="2841" y="3567"/>
                  <a:ext cx="118" cy="92"/>
                </a:xfrm>
                <a:custGeom>
                  <a:avLst/>
                  <a:gdLst>
                    <a:gd name="T0" fmla="*/ 3 w 118"/>
                    <a:gd name="T1" fmla="*/ 74 h 92"/>
                    <a:gd name="T2" fmla="*/ 0 w 118"/>
                    <a:gd name="T3" fmla="*/ 45 h 92"/>
                    <a:gd name="T4" fmla="*/ 0 w 118"/>
                    <a:gd name="T5" fmla="*/ 16 h 92"/>
                    <a:gd name="T6" fmla="*/ 3 w 118"/>
                    <a:gd name="T7" fmla="*/ 11 h 92"/>
                    <a:gd name="T8" fmla="*/ 5 w 118"/>
                    <a:gd name="T9" fmla="*/ 6 h 92"/>
                    <a:gd name="T10" fmla="*/ 32 w 118"/>
                    <a:gd name="T11" fmla="*/ 3 h 92"/>
                    <a:gd name="T12" fmla="*/ 58 w 118"/>
                    <a:gd name="T13" fmla="*/ 0 h 92"/>
                    <a:gd name="T14" fmla="*/ 84 w 118"/>
                    <a:gd name="T15" fmla="*/ 0 h 92"/>
                    <a:gd name="T16" fmla="*/ 110 w 118"/>
                    <a:gd name="T17" fmla="*/ 6 h 92"/>
                    <a:gd name="T18" fmla="*/ 115 w 118"/>
                    <a:gd name="T19" fmla="*/ 8 h 92"/>
                    <a:gd name="T20" fmla="*/ 118 w 118"/>
                    <a:gd name="T21" fmla="*/ 16 h 92"/>
                    <a:gd name="T22" fmla="*/ 118 w 118"/>
                    <a:gd name="T23" fmla="*/ 37 h 92"/>
                    <a:gd name="T24" fmla="*/ 115 w 118"/>
                    <a:gd name="T25" fmla="*/ 58 h 92"/>
                    <a:gd name="T26" fmla="*/ 115 w 118"/>
                    <a:gd name="T27" fmla="*/ 69 h 92"/>
                    <a:gd name="T28" fmla="*/ 110 w 118"/>
                    <a:gd name="T29" fmla="*/ 79 h 92"/>
                    <a:gd name="T30" fmla="*/ 105 w 118"/>
                    <a:gd name="T31" fmla="*/ 87 h 92"/>
                    <a:gd name="T32" fmla="*/ 94 w 118"/>
                    <a:gd name="T33" fmla="*/ 90 h 92"/>
                    <a:gd name="T34" fmla="*/ 55 w 118"/>
                    <a:gd name="T35" fmla="*/ 92 h 92"/>
                    <a:gd name="T36" fmla="*/ 18 w 118"/>
                    <a:gd name="T37" fmla="*/ 87 h 92"/>
                    <a:gd name="T38" fmla="*/ 8 w 118"/>
                    <a:gd name="T39" fmla="*/ 82 h 92"/>
                    <a:gd name="T40" fmla="*/ 3 w 118"/>
                    <a:gd name="T41" fmla="*/ 74 h 9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8"/>
                    <a:gd name="T64" fmla="*/ 0 h 92"/>
                    <a:gd name="T65" fmla="*/ 118 w 118"/>
                    <a:gd name="T66" fmla="*/ 92 h 9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8" h="92">
                      <a:moveTo>
                        <a:pt x="3" y="74"/>
                      </a:moveTo>
                      <a:lnTo>
                        <a:pt x="0" y="45"/>
                      </a:lnTo>
                      <a:lnTo>
                        <a:pt x="0" y="16"/>
                      </a:lnTo>
                      <a:lnTo>
                        <a:pt x="3" y="11"/>
                      </a:lnTo>
                      <a:lnTo>
                        <a:pt x="5" y="6"/>
                      </a:lnTo>
                      <a:lnTo>
                        <a:pt x="32" y="3"/>
                      </a:lnTo>
                      <a:lnTo>
                        <a:pt x="58" y="0"/>
                      </a:lnTo>
                      <a:lnTo>
                        <a:pt x="84" y="0"/>
                      </a:lnTo>
                      <a:lnTo>
                        <a:pt x="110" y="6"/>
                      </a:lnTo>
                      <a:lnTo>
                        <a:pt x="115" y="8"/>
                      </a:lnTo>
                      <a:lnTo>
                        <a:pt x="118" y="16"/>
                      </a:lnTo>
                      <a:lnTo>
                        <a:pt x="118" y="37"/>
                      </a:lnTo>
                      <a:lnTo>
                        <a:pt x="115" y="58"/>
                      </a:lnTo>
                      <a:lnTo>
                        <a:pt x="115" y="69"/>
                      </a:lnTo>
                      <a:lnTo>
                        <a:pt x="110" y="79"/>
                      </a:lnTo>
                      <a:lnTo>
                        <a:pt x="105" y="87"/>
                      </a:lnTo>
                      <a:lnTo>
                        <a:pt x="94" y="90"/>
                      </a:lnTo>
                      <a:lnTo>
                        <a:pt x="55" y="92"/>
                      </a:lnTo>
                      <a:lnTo>
                        <a:pt x="18" y="87"/>
                      </a:lnTo>
                      <a:lnTo>
                        <a:pt x="8" y="82"/>
                      </a:lnTo>
                      <a:lnTo>
                        <a:pt x="3" y="74"/>
                      </a:lnTo>
                      <a:close/>
                    </a:path>
                  </a:pathLst>
                </a:custGeom>
                <a:solidFill>
                  <a:srgbClr val="7CC7D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93" name="Freeform 844"/>
                <p:cNvSpPr>
                  <a:spLocks/>
                </p:cNvSpPr>
                <p:nvPr/>
              </p:nvSpPr>
              <p:spPr bwMode="auto">
                <a:xfrm>
                  <a:off x="2802" y="3552"/>
                  <a:ext cx="183" cy="136"/>
                </a:xfrm>
                <a:custGeom>
                  <a:avLst/>
                  <a:gdLst>
                    <a:gd name="T0" fmla="*/ 5 w 183"/>
                    <a:gd name="T1" fmla="*/ 118 h 136"/>
                    <a:gd name="T2" fmla="*/ 0 w 183"/>
                    <a:gd name="T3" fmla="*/ 94 h 136"/>
                    <a:gd name="T4" fmla="*/ 0 w 183"/>
                    <a:gd name="T5" fmla="*/ 71 h 136"/>
                    <a:gd name="T6" fmla="*/ 0 w 183"/>
                    <a:gd name="T7" fmla="*/ 23 h 136"/>
                    <a:gd name="T8" fmla="*/ 3 w 183"/>
                    <a:gd name="T9" fmla="*/ 15 h 136"/>
                    <a:gd name="T10" fmla="*/ 8 w 183"/>
                    <a:gd name="T11" fmla="*/ 8 h 136"/>
                    <a:gd name="T12" fmla="*/ 29 w 183"/>
                    <a:gd name="T13" fmla="*/ 2 h 136"/>
                    <a:gd name="T14" fmla="*/ 50 w 183"/>
                    <a:gd name="T15" fmla="*/ 0 h 136"/>
                    <a:gd name="T16" fmla="*/ 89 w 183"/>
                    <a:gd name="T17" fmla="*/ 0 h 136"/>
                    <a:gd name="T18" fmla="*/ 131 w 183"/>
                    <a:gd name="T19" fmla="*/ 0 h 136"/>
                    <a:gd name="T20" fmla="*/ 152 w 183"/>
                    <a:gd name="T21" fmla="*/ 0 h 136"/>
                    <a:gd name="T22" fmla="*/ 173 w 183"/>
                    <a:gd name="T23" fmla="*/ 5 h 136"/>
                    <a:gd name="T24" fmla="*/ 178 w 183"/>
                    <a:gd name="T25" fmla="*/ 8 h 136"/>
                    <a:gd name="T26" fmla="*/ 183 w 183"/>
                    <a:gd name="T27" fmla="*/ 10 h 136"/>
                    <a:gd name="T28" fmla="*/ 144 w 183"/>
                    <a:gd name="T29" fmla="*/ 5 h 136"/>
                    <a:gd name="T30" fmla="*/ 102 w 183"/>
                    <a:gd name="T31" fmla="*/ 5 h 136"/>
                    <a:gd name="T32" fmla="*/ 63 w 183"/>
                    <a:gd name="T33" fmla="*/ 8 h 136"/>
                    <a:gd name="T34" fmla="*/ 21 w 183"/>
                    <a:gd name="T35" fmla="*/ 13 h 136"/>
                    <a:gd name="T36" fmla="*/ 16 w 183"/>
                    <a:gd name="T37" fmla="*/ 21 h 136"/>
                    <a:gd name="T38" fmla="*/ 13 w 183"/>
                    <a:gd name="T39" fmla="*/ 29 h 136"/>
                    <a:gd name="T40" fmla="*/ 13 w 183"/>
                    <a:gd name="T41" fmla="*/ 76 h 136"/>
                    <a:gd name="T42" fmla="*/ 13 w 183"/>
                    <a:gd name="T43" fmla="*/ 99 h 136"/>
                    <a:gd name="T44" fmla="*/ 18 w 183"/>
                    <a:gd name="T45" fmla="*/ 123 h 136"/>
                    <a:gd name="T46" fmla="*/ 21 w 183"/>
                    <a:gd name="T47" fmla="*/ 131 h 136"/>
                    <a:gd name="T48" fmla="*/ 29 w 183"/>
                    <a:gd name="T49" fmla="*/ 136 h 136"/>
                    <a:gd name="T50" fmla="*/ 29 w 183"/>
                    <a:gd name="T51" fmla="*/ 136 h 136"/>
                    <a:gd name="T52" fmla="*/ 26 w 183"/>
                    <a:gd name="T53" fmla="*/ 136 h 136"/>
                    <a:gd name="T54" fmla="*/ 13 w 183"/>
                    <a:gd name="T55" fmla="*/ 128 h 136"/>
                    <a:gd name="T56" fmla="*/ 5 w 183"/>
                    <a:gd name="T57" fmla="*/ 118 h 1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183"/>
                    <a:gd name="T88" fmla="*/ 0 h 136"/>
                    <a:gd name="T89" fmla="*/ 183 w 183"/>
                    <a:gd name="T90" fmla="*/ 136 h 1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183" h="136">
                      <a:moveTo>
                        <a:pt x="5" y="118"/>
                      </a:moveTo>
                      <a:lnTo>
                        <a:pt x="0" y="94"/>
                      </a:lnTo>
                      <a:lnTo>
                        <a:pt x="0" y="71"/>
                      </a:lnTo>
                      <a:lnTo>
                        <a:pt x="0" y="23"/>
                      </a:lnTo>
                      <a:lnTo>
                        <a:pt x="3" y="15"/>
                      </a:lnTo>
                      <a:lnTo>
                        <a:pt x="8" y="8"/>
                      </a:lnTo>
                      <a:lnTo>
                        <a:pt x="29" y="2"/>
                      </a:lnTo>
                      <a:lnTo>
                        <a:pt x="50" y="0"/>
                      </a:lnTo>
                      <a:lnTo>
                        <a:pt x="89" y="0"/>
                      </a:lnTo>
                      <a:lnTo>
                        <a:pt x="131" y="0"/>
                      </a:lnTo>
                      <a:lnTo>
                        <a:pt x="152" y="0"/>
                      </a:lnTo>
                      <a:lnTo>
                        <a:pt x="173" y="5"/>
                      </a:lnTo>
                      <a:lnTo>
                        <a:pt x="178" y="8"/>
                      </a:lnTo>
                      <a:lnTo>
                        <a:pt x="183" y="10"/>
                      </a:lnTo>
                      <a:lnTo>
                        <a:pt x="144" y="5"/>
                      </a:lnTo>
                      <a:lnTo>
                        <a:pt x="102" y="5"/>
                      </a:lnTo>
                      <a:lnTo>
                        <a:pt x="63" y="8"/>
                      </a:lnTo>
                      <a:lnTo>
                        <a:pt x="21" y="13"/>
                      </a:lnTo>
                      <a:lnTo>
                        <a:pt x="16" y="21"/>
                      </a:lnTo>
                      <a:lnTo>
                        <a:pt x="13" y="29"/>
                      </a:lnTo>
                      <a:lnTo>
                        <a:pt x="13" y="76"/>
                      </a:lnTo>
                      <a:lnTo>
                        <a:pt x="13" y="99"/>
                      </a:lnTo>
                      <a:lnTo>
                        <a:pt x="18" y="123"/>
                      </a:lnTo>
                      <a:lnTo>
                        <a:pt x="21" y="131"/>
                      </a:lnTo>
                      <a:lnTo>
                        <a:pt x="29" y="136"/>
                      </a:lnTo>
                      <a:lnTo>
                        <a:pt x="26" y="136"/>
                      </a:lnTo>
                      <a:lnTo>
                        <a:pt x="13" y="128"/>
                      </a:lnTo>
                      <a:lnTo>
                        <a:pt x="5" y="118"/>
                      </a:lnTo>
                      <a:close/>
                    </a:path>
                  </a:pathLst>
                </a:custGeom>
                <a:solidFill>
                  <a:srgbClr val="61BFF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94" name="Freeform 845"/>
                <p:cNvSpPr>
                  <a:spLocks/>
                </p:cNvSpPr>
                <p:nvPr/>
              </p:nvSpPr>
              <p:spPr bwMode="auto">
                <a:xfrm>
                  <a:off x="3077" y="3829"/>
                  <a:ext cx="65" cy="66"/>
                </a:xfrm>
                <a:custGeom>
                  <a:avLst/>
                  <a:gdLst>
                    <a:gd name="T0" fmla="*/ 2 w 65"/>
                    <a:gd name="T1" fmla="*/ 11 h 66"/>
                    <a:gd name="T2" fmla="*/ 2 w 65"/>
                    <a:gd name="T3" fmla="*/ 14 h 66"/>
                    <a:gd name="T4" fmla="*/ 0 w 65"/>
                    <a:gd name="T5" fmla="*/ 16 h 66"/>
                    <a:gd name="T6" fmla="*/ 0 w 65"/>
                    <a:gd name="T7" fmla="*/ 32 h 66"/>
                    <a:gd name="T8" fmla="*/ 0 w 65"/>
                    <a:gd name="T9" fmla="*/ 37 h 66"/>
                    <a:gd name="T10" fmla="*/ 2 w 65"/>
                    <a:gd name="T11" fmla="*/ 45 h 66"/>
                    <a:gd name="T12" fmla="*/ 7 w 65"/>
                    <a:gd name="T13" fmla="*/ 55 h 66"/>
                    <a:gd name="T14" fmla="*/ 18 w 65"/>
                    <a:gd name="T15" fmla="*/ 63 h 66"/>
                    <a:gd name="T16" fmla="*/ 28 w 65"/>
                    <a:gd name="T17" fmla="*/ 66 h 66"/>
                    <a:gd name="T18" fmla="*/ 39 w 65"/>
                    <a:gd name="T19" fmla="*/ 63 h 66"/>
                    <a:gd name="T20" fmla="*/ 49 w 65"/>
                    <a:gd name="T21" fmla="*/ 55 h 66"/>
                    <a:gd name="T22" fmla="*/ 60 w 65"/>
                    <a:gd name="T23" fmla="*/ 45 h 66"/>
                    <a:gd name="T24" fmla="*/ 62 w 65"/>
                    <a:gd name="T25" fmla="*/ 42 h 66"/>
                    <a:gd name="T26" fmla="*/ 65 w 65"/>
                    <a:gd name="T27" fmla="*/ 37 h 66"/>
                    <a:gd name="T28" fmla="*/ 65 w 65"/>
                    <a:gd name="T29" fmla="*/ 37 h 66"/>
                    <a:gd name="T30" fmla="*/ 65 w 65"/>
                    <a:gd name="T31" fmla="*/ 35 h 66"/>
                    <a:gd name="T32" fmla="*/ 65 w 65"/>
                    <a:gd name="T33" fmla="*/ 29 h 66"/>
                    <a:gd name="T34" fmla="*/ 65 w 65"/>
                    <a:gd name="T35" fmla="*/ 21 h 66"/>
                    <a:gd name="T36" fmla="*/ 57 w 65"/>
                    <a:gd name="T37" fmla="*/ 11 h 66"/>
                    <a:gd name="T38" fmla="*/ 44 w 65"/>
                    <a:gd name="T39" fmla="*/ 3 h 66"/>
                    <a:gd name="T40" fmla="*/ 31 w 65"/>
                    <a:gd name="T41" fmla="*/ 0 h 66"/>
                    <a:gd name="T42" fmla="*/ 26 w 65"/>
                    <a:gd name="T43" fmla="*/ 0 h 66"/>
                    <a:gd name="T44" fmla="*/ 18 w 65"/>
                    <a:gd name="T45" fmla="*/ 0 h 66"/>
                    <a:gd name="T46" fmla="*/ 10 w 65"/>
                    <a:gd name="T47" fmla="*/ 3 h 66"/>
                    <a:gd name="T48" fmla="*/ 2 w 65"/>
                    <a:gd name="T49" fmla="*/ 8 h 66"/>
                    <a:gd name="T50" fmla="*/ 2 w 65"/>
                    <a:gd name="T51" fmla="*/ 8 h 66"/>
                    <a:gd name="T52" fmla="*/ 2 w 65"/>
                    <a:gd name="T53" fmla="*/ 11 h 6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65"/>
                    <a:gd name="T82" fmla="*/ 0 h 66"/>
                    <a:gd name="T83" fmla="*/ 65 w 65"/>
                    <a:gd name="T84" fmla="*/ 66 h 6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65" h="66">
                      <a:moveTo>
                        <a:pt x="2" y="11"/>
                      </a:moveTo>
                      <a:lnTo>
                        <a:pt x="2" y="14"/>
                      </a:lnTo>
                      <a:lnTo>
                        <a:pt x="0" y="16"/>
                      </a:lnTo>
                      <a:lnTo>
                        <a:pt x="0" y="32"/>
                      </a:lnTo>
                      <a:lnTo>
                        <a:pt x="0" y="37"/>
                      </a:lnTo>
                      <a:lnTo>
                        <a:pt x="2" y="45"/>
                      </a:lnTo>
                      <a:lnTo>
                        <a:pt x="7" y="55"/>
                      </a:lnTo>
                      <a:lnTo>
                        <a:pt x="18" y="63"/>
                      </a:lnTo>
                      <a:lnTo>
                        <a:pt x="28" y="66"/>
                      </a:lnTo>
                      <a:lnTo>
                        <a:pt x="39" y="63"/>
                      </a:lnTo>
                      <a:lnTo>
                        <a:pt x="49" y="55"/>
                      </a:lnTo>
                      <a:lnTo>
                        <a:pt x="60" y="45"/>
                      </a:lnTo>
                      <a:lnTo>
                        <a:pt x="62" y="42"/>
                      </a:lnTo>
                      <a:lnTo>
                        <a:pt x="65" y="37"/>
                      </a:lnTo>
                      <a:lnTo>
                        <a:pt x="65" y="35"/>
                      </a:lnTo>
                      <a:lnTo>
                        <a:pt x="65" y="29"/>
                      </a:lnTo>
                      <a:lnTo>
                        <a:pt x="65" y="21"/>
                      </a:lnTo>
                      <a:lnTo>
                        <a:pt x="57" y="11"/>
                      </a:lnTo>
                      <a:lnTo>
                        <a:pt x="44" y="3"/>
                      </a:lnTo>
                      <a:lnTo>
                        <a:pt x="31" y="0"/>
                      </a:lnTo>
                      <a:lnTo>
                        <a:pt x="26" y="0"/>
                      </a:lnTo>
                      <a:lnTo>
                        <a:pt x="18" y="0"/>
                      </a:lnTo>
                      <a:lnTo>
                        <a:pt x="10" y="3"/>
                      </a:lnTo>
                      <a:lnTo>
                        <a:pt x="2" y="8"/>
                      </a:lnTo>
                      <a:lnTo>
                        <a:pt x="2" y="11"/>
                      </a:lnTo>
                      <a:close/>
                    </a:path>
                  </a:pathLst>
                </a:custGeom>
                <a:solidFill>
                  <a:srgbClr val="75879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95" name="Freeform 846"/>
                <p:cNvSpPr>
                  <a:spLocks/>
                </p:cNvSpPr>
                <p:nvPr/>
              </p:nvSpPr>
              <p:spPr bwMode="auto">
                <a:xfrm>
                  <a:off x="3077" y="3837"/>
                  <a:ext cx="5" cy="8"/>
                </a:xfrm>
                <a:custGeom>
                  <a:avLst/>
                  <a:gdLst>
                    <a:gd name="T0" fmla="*/ 2 w 5"/>
                    <a:gd name="T1" fmla="*/ 8 h 8"/>
                    <a:gd name="T2" fmla="*/ 2 w 5"/>
                    <a:gd name="T3" fmla="*/ 8 h 8"/>
                    <a:gd name="T4" fmla="*/ 2 w 5"/>
                    <a:gd name="T5" fmla="*/ 8 h 8"/>
                    <a:gd name="T6" fmla="*/ 2 w 5"/>
                    <a:gd name="T7" fmla="*/ 8 h 8"/>
                    <a:gd name="T8" fmla="*/ 2 w 5"/>
                    <a:gd name="T9" fmla="*/ 6 h 8"/>
                    <a:gd name="T10" fmla="*/ 2 w 5"/>
                    <a:gd name="T11" fmla="*/ 6 h 8"/>
                    <a:gd name="T12" fmla="*/ 2 w 5"/>
                    <a:gd name="T13" fmla="*/ 6 h 8"/>
                    <a:gd name="T14" fmla="*/ 2 w 5"/>
                    <a:gd name="T15" fmla="*/ 3 h 8"/>
                    <a:gd name="T16" fmla="*/ 2 w 5"/>
                    <a:gd name="T17" fmla="*/ 3 h 8"/>
                    <a:gd name="T18" fmla="*/ 5 w 5"/>
                    <a:gd name="T19" fmla="*/ 3 h 8"/>
                    <a:gd name="T20" fmla="*/ 0 w 5"/>
                    <a:gd name="T21" fmla="*/ 0 h 8"/>
                    <a:gd name="T22" fmla="*/ 0 w 5"/>
                    <a:gd name="T23" fmla="*/ 3 h 8"/>
                    <a:gd name="T24" fmla="*/ 0 w 5"/>
                    <a:gd name="T25" fmla="*/ 3 h 8"/>
                    <a:gd name="T26" fmla="*/ 0 w 5"/>
                    <a:gd name="T27" fmla="*/ 3 h 8"/>
                    <a:gd name="T28" fmla="*/ 0 w 5"/>
                    <a:gd name="T29" fmla="*/ 6 h 8"/>
                    <a:gd name="T30" fmla="*/ 0 w 5"/>
                    <a:gd name="T31" fmla="*/ 6 h 8"/>
                    <a:gd name="T32" fmla="*/ 0 w 5"/>
                    <a:gd name="T33" fmla="*/ 6 h 8"/>
                    <a:gd name="T34" fmla="*/ 0 w 5"/>
                    <a:gd name="T35" fmla="*/ 8 h 8"/>
                    <a:gd name="T36" fmla="*/ 0 w 5"/>
                    <a:gd name="T37" fmla="*/ 8 h 8"/>
                    <a:gd name="T38" fmla="*/ 0 w 5"/>
                    <a:gd name="T39" fmla="*/ 8 h 8"/>
                    <a:gd name="T40" fmla="*/ 2 w 5"/>
                    <a:gd name="T41" fmla="*/ 8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"/>
                    <a:gd name="T64" fmla="*/ 0 h 8"/>
                    <a:gd name="T65" fmla="*/ 5 w 5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" h="8">
                      <a:moveTo>
                        <a:pt x="2" y="8"/>
                      </a:moveTo>
                      <a:lnTo>
                        <a:pt x="2" y="8"/>
                      </a:lnTo>
                      <a:lnTo>
                        <a:pt x="2" y="6"/>
                      </a:lnTo>
                      <a:lnTo>
                        <a:pt x="2" y="3"/>
                      </a:lnTo>
                      <a:lnTo>
                        <a:pt x="5" y="3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2" y="8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96" name="Freeform 847"/>
                <p:cNvSpPr>
                  <a:spLocks/>
                </p:cNvSpPr>
                <p:nvPr/>
              </p:nvSpPr>
              <p:spPr bwMode="auto">
                <a:xfrm>
                  <a:off x="3074" y="3845"/>
                  <a:ext cx="5" cy="29"/>
                </a:xfrm>
                <a:custGeom>
                  <a:avLst/>
                  <a:gdLst>
                    <a:gd name="T0" fmla="*/ 5 w 5"/>
                    <a:gd name="T1" fmla="*/ 29 h 29"/>
                    <a:gd name="T2" fmla="*/ 5 w 5"/>
                    <a:gd name="T3" fmla="*/ 29 h 29"/>
                    <a:gd name="T4" fmla="*/ 5 w 5"/>
                    <a:gd name="T5" fmla="*/ 24 h 29"/>
                    <a:gd name="T6" fmla="*/ 5 w 5"/>
                    <a:gd name="T7" fmla="*/ 21 h 29"/>
                    <a:gd name="T8" fmla="*/ 5 w 5"/>
                    <a:gd name="T9" fmla="*/ 19 h 29"/>
                    <a:gd name="T10" fmla="*/ 5 w 5"/>
                    <a:gd name="T11" fmla="*/ 16 h 29"/>
                    <a:gd name="T12" fmla="*/ 5 w 5"/>
                    <a:gd name="T13" fmla="*/ 11 h 29"/>
                    <a:gd name="T14" fmla="*/ 5 w 5"/>
                    <a:gd name="T15" fmla="*/ 8 h 29"/>
                    <a:gd name="T16" fmla="*/ 5 w 5"/>
                    <a:gd name="T17" fmla="*/ 5 h 29"/>
                    <a:gd name="T18" fmla="*/ 5 w 5"/>
                    <a:gd name="T19" fmla="*/ 0 h 29"/>
                    <a:gd name="T20" fmla="*/ 3 w 5"/>
                    <a:gd name="T21" fmla="*/ 0 h 29"/>
                    <a:gd name="T22" fmla="*/ 3 w 5"/>
                    <a:gd name="T23" fmla="*/ 3 h 29"/>
                    <a:gd name="T24" fmla="*/ 0 w 5"/>
                    <a:gd name="T25" fmla="*/ 8 h 29"/>
                    <a:gd name="T26" fmla="*/ 0 w 5"/>
                    <a:gd name="T27" fmla="*/ 11 h 29"/>
                    <a:gd name="T28" fmla="*/ 0 w 5"/>
                    <a:gd name="T29" fmla="*/ 16 h 29"/>
                    <a:gd name="T30" fmla="*/ 0 w 5"/>
                    <a:gd name="T31" fmla="*/ 19 h 29"/>
                    <a:gd name="T32" fmla="*/ 0 w 5"/>
                    <a:gd name="T33" fmla="*/ 21 h 29"/>
                    <a:gd name="T34" fmla="*/ 3 w 5"/>
                    <a:gd name="T35" fmla="*/ 26 h 29"/>
                    <a:gd name="T36" fmla="*/ 3 w 5"/>
                    <a:gd name="T37" fmla="*/ 29 h 29"/>
                    <a:gd name="T38" fmla="*/ 3 w 5"/>
                    <a:gd name="T39" fmla="*/ 29 h 29"/>
                    <a:gd name="T40" fmla="*/ 5 w 5"/>
                    <a:gd name="T41" fmla="*/ 29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"/>
                    <a:gd name="T64" fmla="*/ 0 h 29"/>
                    <a:gd name="T65" fmla="*/ 5 w 5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" h="29">
                      <a:moveTo>
                        <a:pt x="5" y="29"/>
                      </a:moveTo>
                      <a:lnTo>
                        <a:pt x="5" y="29"/>
                      </a:lnTo>
                      <a:lnTo>
                        <a:pt x="5" y="24"/>
                      </a:lnTo>
                      <a:lnTo>
                        <a:pt x="5" y="21"/>
                      </a:lnTo>
                      <a:lnTo>
                        <a:pt x="5" y="19"/>
                      </a:lnTo>
                      <a:lnTo>
                        <a:pt x="5" y="16"/>
                      </a:lnTo>
                      <a:lnTo>
                        <a:pt x="5" y="11"/>
                      </a:lnTo>
                      <a:lnTo>
                        <a:pt x="5" y="8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3" y="0"/>
                      </a:lnTo>
                      <a:lnTo>
                        <a:pt x="3" y="3"/>
                      </a:lnTo>
                      <a:lnTo>
                        <a:pt x="0" y="8"/>
                      </a:lnTo>
                      <a:lnTo>
                        <a:pt x="0" y="11"/>
                      </a:lnTo>
                      <a:lnTo>
                        <a:pt x="0" y="16"/>
                      </a:lnTo>
                      <a:lnTo>
                        <a:pt x="0" y="19"/>
                      </a:lnTo>
                      <a:lnTo>
                        <a:pt x="0" y="21"/>
                      </a:lnTo>
                      <a:lnTo>
                        <a:pt x="3" y="26"/>
                      </a:lnTo>
                      <a:lnTo>
                        <a:pt x="3" y="29"/>
                      </a:lnTo>
                      <a:lnTo>
                        <a:pt x="5" y="29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97" name="Freeform 848"/>
                <p:cNvSpPr>
                  <a:spLocks/>
                </p:cNvSpPr>
                <p:nvPr/>
              </p:nvSpPr>
              <p:spPr bwMode="auto">
                <a:xfrm>
                  <a:off x="3077" y="3874"/>
                  <a:ext cx="21" cy="18"/>
                </a:xfrm>
                <a:custGeom>
                  <a:avLst/>
                  <a:gdLst>
                    <a:gd name="T0" fmla="*/ 21 w 21"/>
                    <a:gd name="T1" fmla="*/ 16 h 18"/>
                    <a:gd name="T2" fmla="*/ 21 w 21"/>
                    <a:gd name="T3" fmla="*/ 16 h 18"/>
                    <a:gd name="T4" fmla="*/ 18 w 21"/>
                    <a:gd name="T5" fmla="*/ 13 h 18"/>
                    <a:gd name="T6" fmla="*/ 15 w 21"/>
                    <a:gd name="T7" fmla="*/ 13 h 18"/>
                    <a:gd name="T8" fmla="*/ 13 w 21"/>
                    <a:gd name="T9" fmla="*/ 10 h 18"/>
                    <a:gd name="T10" fmla="*/ 10 w 21"/>
                    <a:gd name="T11" fmla="*/ 8 h 18"/>
                    <a:gd name="T12" fmla="*/ 7 w 21"/>
                    <a:gd name="T13" fmla="*/ 5 h 18"/>
                    <a:gd name="T14" fmla="*/ 5 w 21"/>
                    <a:gd name="T15" fmla="*/ 5 h 18"/>
                    <a:gd name="T16" fmla="*/ 5 w 21"/>
                    <a:gd name="T17" fmla="*/ 3 h 18"/>
                    <a:gd name="T18" fmla="*/ 2 w 21"/>
                    <a:gd name="T19" fmla="*/ 0 h 18"/>
                    <a:gd name="T20" fmla="*/ 0 w 21"/>
                    <a:gd name="T21" fmla="*/ 0 h 18"/>
                    <a:gd name="T22" fmla="*/ 0 w 21"/>
                    <a:gd name="T23" fmla="*/ 3 h 18"/>
                    <a:gd name="T24" fmla="*/ 2 w 21"/>
                    <a:gd name="T25" fmla="*/ 5 h 18"/>
                    <a:gd name="T26" fmla="*/ 5 w 21"/>
                    <a:gd name="T27" fmla="*/ 8 h 18"/>
                    <a:gd name="T28" fmla="*/ 7 w 21"/>
                    <a:gd name="T29" fmla="*/ 10 h 18"/>
                    <a:gd name="T30" fmla="*/ 10 w 21"/>
                    <a:gd name="T31" fmla="*/ 13 h 18"/>
                    <a:gd name="T32" fmla="*/ 13 w 21"/>
                    <a:gd name="T33" fmla="*/ 16 h 18"/>
                    <a:gd name="T34" fmla="*/ 15 w 21"/>
                    <a:gd name="T35" fmla="*/ 18 h 18"/>
                    <a:gd name="T36" fmla="*/ 18 w 21"/>
                    <a:gd name="T37" fmla="*/ 18 h 18"/>
                    <a:gd name="T38" fmla="*/ 18 w 21"/>
                    <a:gd name="T39" fmla="*/ 18 h 18"/>
                    <a:gd name="T40" fmla="*/ 21 w 21"/>
                    <a:gd name="T41" fmla="*/ 16 h 1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18"/>
                    <a:gd name="T65" fmla="*/ 21 w 21"/>
                    <a:gd name="T66" fmla="*/ 18 h 1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18">
                      <a:moveTo>
                        <a:pt x="21" y="16"/>
                      </a:moveTo>
                      <a:lnTo>
                        <a:pt x="21" y="16"/>
                      </a:lnTo>
                      <a:lnTo>
                        <a:pt x="18" y="13"/>
                      </a:lnTo>
                      <a:lnTo>
                        <a:pt x="15" y="13"/>
                      </a:lnTo>
                      <a:lnTo>
                        <a:pt x="13" y="10"/>
                      </a:lnTo>
                      <a:lnTo>
                        <a:pt x="10" y="8"/>
                      </a:lnTo>
                      <a:lnTo>
                        <a:pt x="7" y="5"/>
                      </a:lnTo>
                      <a:lnTo>
                        <a:pt x="5" y="5"/>
                      </a:lnTo>
                      <a:lnTo>
                        <a:pt x="5" y="3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2" y="5"/>
                      </a:lnTo>
                      <a:lnTo>
                        <a:pt x="5" y="8"/>
                      </a:lnTo>
                      <a:lnTo>
                        <a:pt x="7" y="10"/>
                      </a:lnTo>
                      <a:lnTo>
                        <a:pt x="10" y="13"/>
                      </a:lnTo>
                      <a:lnTo>
                        <a:pt x="13" y="16"/>
                      </a:lnTo>
                      <a:lnTo>
                        <a:pt x="15" y="18"/>
                      </a:lnTo>
                      <a:lnTo>
                        <a:pt x="18" y="18"/>
                      </a:lnTo>
                      <a:lnTo>
                        <a:pt x="21" y="16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98" name="Freeform 849"/>
                <p:cNvSpPr>
                  <a:spLocks/>
                </p:cNvSpPr>
                <p:nvPr/>
              </p:nvSpPr>
              <p:spPr bwMode="auto">
                <a:xfrm>
                  <a:off x="3095" y="3890"/>
                  <a:ext cx="21" cy="8"/>
                </a:xfrm>
                <a:custGeom>
                  <a:avLst/>
                  <a:gdLst>
                    <a:gd name="T0" fmla="*/ 18 w 21"/>
                    <a:gd name="T1" fmla="*/ 2 h 8"/>
                    <a:gd name="T2" fmla="*/ 18 w 21"/>
                    <a:gd name="T3" fmla="*/ 2 h 8"/>
                    <a:gd name="T4" fmla="*/ 18 w 21"/>
                    <a:gd name="T5" fmla="*/ 2 h 8"/>
                    <a:gd name="T6" fmla="*/ 16 w 21"/>
                    <a:gd name="T7" fmla="*/ 2 h 8"/>
                    <a:gd name="T8" fmla="*/ 13 w 21"/>
                    <a:gd name="T9" fmla="*/ 2 h 8"/>
                    <a:gd name="T10" fmla="*/ 10 w 21"/>
                    <a:gd name="T11" fmla="*/ 2 h 8"/>
                    <a:gd name="T12" fmla="*/ 8 w 21"/>
                    <a:gd name="T13" fmla="*/ 2 h 8"/>
                    <a:gd name="T14" fmla="*/ 5 w 21"/>
                    <a:gd name="T15" fmla="*/ 2 h 8"/>
                    <a:gd name="T16" fmla="*/ 3 w 21"/>
                    <a:gd name="T17" fmla="*/ 0 h 8"/>
                    <a:gd name="T18" fmla="*/ 3 w 21"/>
                    <a:gd name="T19" fmla="*/ 0 h 8"/>
                    <a:gd name="T20" fmla="*/ 0 w 21"/>
                    <a:gd name="T21" fmla="*/ 2 h 8"/>
                    <a:gd name="T22" fmla="*/ 3 w 21"/>
                    <a:gd name="T23" fmla="*/ 5 h 8"/>
                    <a:gd name="T24" fmla="*/ 5 w 21"/>
                    <a:gd name="T25" fmla="*/ 5 h 8"/>
                    <a:gd name="T26" fmla="*/ 8 w 21"/>
                    <a:gd name="T27" fmla="*/ 5 h 8"/>
                    <a:gd name="T28" fmla="*/ 10 w 21"/>
                    <a:gd name="T29" fmla="*/ 5 h 8"/>
                    <a:gd name="T30" fmla="*/ 13 w 21"/>
                    <a:gd name="T31" fmla="*/ 8 h 8"/>
                    <a:gd name="T32" fmla="*/ 16 w 21"/>
                    <a:gd name="T33" fmla="*/ 5 h 8"/>
                    <a:gd name="T34" fmla="*/ 18 w 21"/>
                    <a:gd name="T35" fmla="*/ 5 h 8"/>
                    <a:gd name="T36" fmla="*/ 21 w 21"/>
                    <a:gd name="T37" fmla="*/ 5 h 8"/>
                    <a:gd name="T38" fmla="*/ 21 w 21"/>
                    <a:gd name="T39" fmla="*/ 5 h 8"/>
                    <a:gd name="T40" fmla="*/ 18 w 21"/>
                    <a:gd name="T41" fmla="*/ 2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8"/>
                    <a:gd name="T65" fmla="*/ 21 w 21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8">
                      <a:moveTo>
                        <a:pt x="18" y="2"/>
                      </a:moveTo>
                      <a:lnTo>
                        <a:pt x="18" y="2"/>
                      </a:lnTo>
                      <a:lnTo>
                        <a:pt x="16" y="2"/>
                      </a:lnTo>
                      <a:lnTo>
                        <a:pt x="13" y="2"/>
                      </a:lnTo>
                      <a:lnTo>
                        <a:pt x="10" y="2"/>
                      </a:lnTo>
                      <a:lnTo>
                        <a:pt x="8" y="2"/>
                      </a:lnTo>
                      <a:lnTo>
                        <a:pt x="5" y="2"/>
                      </a:lnTo>
                      <a:lnTo>
                        <a:pt x="3" y="0"/>
                      </a:lnTo>
                      <a:lnTo>
                        <a:pt x="0" y="2"/>
                      </a:lnTo>
                      <a:lnTo>
                        <a:pt x="3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13" y="8"/>
                      </a:lnTo>
                      <a:lnTo>
                        <a:pt x="16" y="5"/>
                      </a:lnTo>
                      <a:lnTo>
                        <a:pt x="18" y="5"/>
                      </a:lnTo>
                      <a:lnTo>
                        <a:pt x="21" y="5"/>
                      </a:lnTo>
                      <a:lnTo>
                        <a:pt x="18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999" name="Freeform 850"/>
                <p:cNvSpPr>
                  <a:spLocks/>
                </p:cNvSpPr>
                <p:nvPr/>
              </p:nvSpPr>
              <p:spPr bwMode="auto">
                <a:xfrm>
                  <a:off x="3113" y="3871"/>
                  <a:ext cx="26" cy="24"/>
                </a:xfrm>
                <a:custGeom>
                  <a:avLst/>
                  <a:gdLst>
                    <a:gd name="T0" fmla="*/ 21 w 26"/>
                    <a:gd name="T1" fmla="*/ 0 h 24"/>
                    <a:gd name="T2" fmla="*/ 21 w 26"/>
                    <a:gd name="T3" fmla="*/ 0 h 24"/>
                    <a:gd name="T4" fmla="*/ 21 w 26"/>
                    <a:gd name="T5" fmla="*/ 6 h 24"/>
                    <a:gd name="T6" fmla="*/ 19 w 26"/>
                    <a:gd name="T7" fmla="*/ 8 h 24"/>
                    <a:gd name="T8" fmla="*/ 16 w 26"/>
                    <a:gd name="T9" fmla="*/ 11 h 24"/>
                    <a:gd name="T10" fmla="*/ 13 w 26"/>
                    <a:gd name="T11" fmla="*/ 13 h 24"/>
                    <a:gd name="T12" fmla="*/ 11 w 26"/>
                    <a:gd name="T13" fmla="*/ 16 h 24"/>
                    <a:gd name="T14" fmla="*/ 8 w 26"/>
                    <a:gd name="T15" fmla="*/ 16 h 24"/>
                    <a:gd name="T16" fmla="*/ 5 w 26"/>
                    <a:gd name="T17" fmla="*/ 19 h 24"/>
                    <a:gd name="T18" fmla="*/ 0 w 26"/>
                    <a:gd name="T19" fmla="*/ 21 h 24"/>
                    <a:gd name="T20" fmla="*/ 3 w 26"/>
                    <a:gd name="T21" fmla="*/ 24 h 24"/>
                    <a:gd name="T22" fmla="*/ 5 w 26"/>
                    <a:gd name="T23" fmla="*/ 21 h 24"/>
                    <a:gd name="T24" fmla="*/ 11 w 26"/>
                    <a:gd name="T25" fmla="*/ 21 h 24"/>
                    <a:gd name="T26" fmla="*/ 13 w 26"/>
                    <a:gd name="T27" fmla="*/ 19 h 24"/>
                    <a:gd name="T28" fmla="*/ 16 w 26"/>
                    <a:gd name="T29" fmla="*/ 16 h 24"/>
                    <a:gd name="T30" fmla="*/ 19 w 26"/>
                    <a:gd name="T31" fmla="*/ 13 h 24"/>
                    <a:gd name="T32" fmla="*/ 21 w 26"/>
                    <a:gd name="T33" fmla="*/ 11 h 24"/>
                    <a:gd name="T34" fmla="*/ 24 w 26"/>
                    <a:gd name="T35" fmla="*/ 6 h 24"/>
                    <a:gd name="T36" fmla="*/ 26 w 26"/>
                    <a:gd name="T37" fmla="*/ 3 h 24"/>
                    <a:gd name="T38" fmla="*/ 26 w 26"/>
                    <a:gd name="T39" fmla="*/ 3 h 24"/>
                    <a:gd name="T40" fmla="*/ 21 w 26"/>
                    <a:gd name="T41" fmla="*/ 0 h 2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6"/>
                    <a:gd name="T64" fmla="*/ 0 h 24"/>
                    <a:gd name="T65" fmla="*/ 26 w 26"/>
                    <a:gd name="T66" fmla="*/ 24 h 2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6" h="24">
                      <a:moveTo>
                        <a:pt x="21" y="0"/>
                      </a:moveTo>
                      <a:lnTo>
                        <a:pt x="21" y="0"/>
                      </a:lnTo>
                      <a:lnTo>
                        <a:pt x="21" y="6"/>
                      </a:lnTo>
                      <a:lnTo>
                        <a:pt x="19" y="8"/>
                      </a:lnTo>
                      <a:lnTo>
                        <a:pt x="16" y="11"/>
                      </a:lnTo>
                      <a:lnTo>
                        <a:pt x="13" y="13"/>
                      </a:lnTo>
                      <a:lnTo>
                        <a:pt x="11" y="16"/>
                      </a:lnTo>
                      <a:lnTo>
                        <a:pt x="8" y="16"/>
                      </a:lnTo>
                      <a:lnTo>
                        <a:pt x="5" y="19"/>
                      </a:lnTo>
                      <a:lnTo>
                        <a:pt x="0" y="21"/>
                      </a:lnTo>
                      <a:lnTo>
                        <a:pt x="3" y="24"/>
                      </a:lnTo>
                      <a:lnTo>
                        <a:pt x="5" y="21"/>
                      </a:lnTo>
                      <a:lnTo>
                        <a:pt x="11" y="21"/>
                      </a:lnTo>
                      <a:lnTo>
                        <a:pt x="13" y="19"/>
                      </a:lnTo>
                      <a:lnTo>
                        <a:pt x="16" y="16"/>
                      </a:lnTo>
                      <a:lnTo>
                        <a:pt x="19" y="13"/>
                      </a:lnTo>
                      <a:lnTo>
                        <a:pt x="21" y="11"/>
                      </a:lnTo>
                      <a:lnTo>
                        <a:pt x="24" y="6"/>
                      </a:lnTo>
                      <a:lnTo>
                        <a:pt x="26" y="3"/>
                      </a:lnTo>
                      <a:lnTo>
                        <a:pt x="21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00" name="Freeform 851"/>
                <p:cNvSpPr>
                  <a:spLocks/>
                </p:cNvSpPr>
                <p:nvPr/>
              </p:nvSpPr>
              <p:spPr bwMode="auto">
                <a:xfrm>
                  <a:off x="3134" y="3866"/>
                  <a:ext cx="11" cy="8"/>
                </a:xfrm>
                <a:custGeom>
                  <a:avLst/>
                  <a:gdLst>
                    <a:gd name="T0" fmla="*/ 5 w 11"/>
                    <a:gd name="T1" fmla="*/ 0 h 8"/>
                    <a:gd name="T2" fmla="*/ 8 w 11"/>
                    <a:gd name="T3" fmla="*/ 0 h 8"/>
                    <a:gd name="T4" fmla="*/ 5 w 11"/>
                    <a:gd name="T5" fmla="*/ 0 h 8"/>
                    <a:gd name="T6" fmla="*/ 5 w 11"/>
                    <a:gd name="T7" fmla="*/ 0 h 8"/>
                    <a:gd name="T8" fmla="*/ 5 w 11"/>
                    <a:gd name="T9" fmla="*/ 3 h 8"/>
                    <a:gd name="T10" fmla="*/ 5 w 11"/>
                    <a:gd name="T11" fmla="*/ 3 h 8"/>
                    <a:gd name="T12" fmla="*/ 3 w 11"/>
                    <a:gd name="T13" fmla="*/ 3 h 8"/>
                    <a:gd name="T14" fmla="*/ 3 w 11"/>
                    <a:gd name="T15" fmla="*/ 5 h 8"/>
                    <a:gd name="T16" fmla="*/ 3 w 11"/>
                    <a:gd name="T17" fmla="*/ 5 h 8"/>
                    <a:gd name="T18" fmla="*/ 0 w 11"/>
                    <a:gd name="T19" fmla="*/ 5 h 8"/>
                    <a:gd name="T20" fmla="*/ 5 w 11"/>
                    <a:gd name="T21" fmla="*/ 8 h 8"/>
                    <a:gd name="T22" fmla="*/ 5 w 11"/>
                    <a:gd name="T23" fmla="*/ 8 h 8"/>
                    <a:gd name="T24" fmla="*/ 5 w 11"/>
                    <a:gd name="T25" fmla="*/ 8 h 8"/>
                    <a:gd name="T26" fmla="*/ 5 w 11"/>
                    <a:gd name="T27" fmla="*/ 5 h 8"/>
                    <a:gd name="T28" fmla="*/ 8 w 11"/>
                    <a:gd name="T29" fmla="*/ 5 h 8"/>
                    <a:gd name="T30" fmla="*/ 8 w 11"/>
                    <a:gd name="T31" fmla="*/ 5 h 8"/>
                    <a:gd name="T32" fmla="*/ 8 w 11"/>
                    <a:gd name="T33" fmla="*/ 3 h 8"/>
                    <a:gd name="T34" fmla="*/ 8 w 11"/>
                    <a:gd name="T35" fmla="*/ 3 h 8"/>
                    <a:gd name="T36" fmla="*/ 11 w 11"/>
                    <a:gd name="T37" fmla="*/ 0 h 8"/>
                    <a:gd name="T38" fmla="*/ 11 w 11"/>
                    <a:gd name="T39" fmla="*/ 0 h 8"/>
                    <a:gd name="T40" fmla="*/ 5 w 11"/>
                    <a:gd name="T41" fmla="*/ 0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"/>
                    <a:gd name="T64" fmla="*/ 0 h 8"/>
                    <a:gd name="T65" fmla="*/ 11 w 11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" h="8">
                      <a:moveTo>
                        <a:pt x="5" y="0"/>
                      </a:move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5" y="3"/>
                      </a:lnTo>
                      <a:lnTo>
                        <a:pt x="3" y="3"/>
                      </a:ln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11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01" name="Freeform 852"/>
                <p:cNvSpPr>
                  <a:spLocks/>
                </p:cNvSpPr>
                <p:nvPr/>
              </p:nvSpPr>
              <p:spPr bwMode="auto">
                <a:xfrm>
                  <a:off x="3139" y="3864"/>
                  <a:ext cx="6" cy="2"/>
                </a:xfrm>
                <a:custGeom>
                  <a:avLst/>
                  <a:gdLst>
                    <a:gd name="T0" fmla="*/ 3 w 6"/>
                    <a:gd name="T1" fmla="*/ 0 h 2"/>
                    <a:gd name="T2" fmla="*/ 3 w 6"/>
                    <a:gd name="T3" fmla="*/ 0 h 2"/>
                    <a:gd name="T4" fmla="*/ 3 w 6"/>
                    <a:gd name="T5" fmla="*/ 0 h 2"/>
                    <a:gd name="T6" fmla="*/ 3 w 6"/>
                    <a:gd name="T7" fmla="*/ 2 h 2"/>
                    <a:gd name="T8" fmla="*/ 3 w 6"/>
                    <a:gd name="T9" fmla="*/ 2 h 2"/>
                    <a:gd name="T10" fmla="*/ 3 w 6"/>
                    <a:gd name="T11" fmla="*/ 2 h 2"/>
                    <a:gd name="T12" fmla="*/ 3 w 6"/>
                    <a:gd name="T13" fmla="*/ 2 h 2"/>
                    <a:gd name="T14" fmla="*/ 3 w 6"/>
                    <a:gd name="T15" fmla="*/ 2 h 2"/>
                    <a:gd name="T16" fmla="*/ 0 w 6"/>
                    <a:gd name="T17" fmla="*/ 2 h 2"/>
                    <a:gd name="T18" fmla="*/ 0 w 6"/>
                    <a:gd name="T19" fmla="*/ 2 h 2"/>
                    <a:gd name="T20" fmla="*/ 6 w 6"/>
                    <a:gd name="T21" fmla="*/ 2 h 2"/>
                    <a:gd name="T22" fmla="*/ 6 w 6"/>
                    <a:gd name="T23" fmla="*/ 2 h 2"/>
                    <a:gd name="T24" fmla="*/ 6 w 6"/>
                    <a:gd name="T25" fmla="*/ 2 h 2"/>
                    <a:gd name="T26" fmla="*/ 6 w 6"/>
                    <a:gd name="T27" fmla="*/ 2 h 2"/>
                    <a:gd name="T28" fmla="*/ 6 w 6"/>
                    <a:gd name="T29" fmla="*/ 2 h 2"/>
                    <a:gd name="T30" fmla="*/ 6 w 6"/>
                    <a:gd name="T31" fmla="*/ 2 h 2"/>
                    <a:gd name="T32" fmla="*/ 6 w 6"/>
                    <a:gd name="T33" fmla="*/ 2 h 2"/>
                    <a:gd name="T34" fmla="*/ 6 w 6"/>
                    <a:gd name="T35" fmla="*/ 2 h 2"/>
                    <a:gd name="T36" fmla="*/ 6 w 6"/>
                    <a:gd name="T37" fmla="*/ 2 h 2"/>
                    <a:gd name="T38" fmla="*/ 6 w 6"/>
                    <a:gd name="T39" fmla="*/ 2 h 2"/>
                    <a:gd name="T40" fmla="*/ 3 w 6"/>
                    <a:gd name="T41" fmla="*/ 0 h 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6"/>
                    <a:gd name="T64" fmla="*/ 0 h 2"/>
                    <a:gd name="T65" fmla="*/ 6 w 6"/>
                    <a:gd name="T66" fmla="*/ 2 h 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6" h="2">
                      <a:moveTo>
                        <a:pt x="3" y="0"/>
                      </a:moveTo>
                      <a:lnTo>
                        <a:pt x="3" y="0"/>
                      </a:lnTo>
                      <a:lnTo>
                        <a:pt x="3" y="2"/>
                      </a:lnTo>
                      <a:lnTo>
                        <a:pt x="0" y="2"/>
                      </a:lnTo>
                      <a:lnTo>
                        <a:pt x="6" y="2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02" name="Freeform 853"/>
                <p:cNvSpPr>
                  <a:spLocks/>
                </p:cNvSpPr>
                <p:nvPr/>
              </p:nvSpPr>
              <p:spPr bwMode="auto">
                <a:xfrm>
                  <a:off x="3132" y="3837"/>
                  <a:ext cx="13" cy="29"/>
                </a:xfrm>
                <a:custGeom>
                  <a:avLst/>
                  <a:gdLst>
                    <a:gd name="T0" fmla="*/ 0 w 13"/>
                    <a:gd name="T1" fmla="*/ 3 h 29"/>
                    <a:gd name="T2" fmla="*/ 0 w 13"/>
                    <a:gd name="T3" fmla="*/ 3 h 29"/>
                    <a:gd name="T4" fmla="*/ 2 w 13"/>
                    <a:gd name="T5" fmla="*/ 6 h 29"/>
                    <a:gd name="T6" fmla="*/ 5 w 13"/>
                    <a:gd name="T7" fmla="*/ 8 h 29"/>
                    <a:gd name="T8" fmla="*/ 7 w 13"/>
                    <a:gd name="T9" fmla="*/ 11 h 29"/>
                    <a:gd name="T10" fmla="*/ 7 w 13"/>
                    <a:gd name="T11" fmla="*/ 13 h 29"/>
                    <a:gd name="T12" fmla="*/ 7 w 13"/>
                    <a:gd name="T13" fmla="*/ 19 h 29"/>
                    <a:gd name="T14" fmla="*/ 10 w 13"/>
                    <a:gd name="T15" fmla="*/ 21 h 29"/>
                    <a:gd name="T16" fmla="*/ 10 w 13"/>
                    <a:gd name="T17" fmla="*/ 24 h 29"/>
                    <a:gd name="T18" fmla="*/ 10 w 13"/>
                    <a:gd name="T19" fmla="*/ 27 h 29"/>
                    <a:gd name="T20" fmla="*/ 13 w 13"/>
                    <a:gd name="T21" fmla="*/ 29 h 29"/>
                    <a:gd name="T22" fmla="*/ 13 w 13"/>
                    <a:gd name="T23" fmla="*/ 24 h 29"/>
                    <a:gd name="T24" fmla="*/ 13 w 13"/>
                    <a:gd name="T25" fmla="*/ 21 h 29"/>
                    <a:gd name="T26" fmla="*/ 13 w 13"/>
                    <a:gd name="T27" fmla="*/ 16 h 29"/>
                    <a:gd name="T28" fmla="*/ 10 w 13"/>
                    <a:gd name="T29" fmla="*/ 13 h 29"/>
                    <a:gd name="T30" fmla="*/ 10 w 13"/>
                    <a:gd name="T31" fmla="*/ 11 h 29"/>
                    <a:gd name="T32" fmla="*/ 7 w 13"/>
                    <a:gd name="T33" fmla="*/ 6 h 29"/>
                    <a:gd name="T34" fmla="*/ 5 w 13"/>
                    <a:gd name="T35" fmla="*/ 3 h 29"/>
                    <a:gd name="T36" fmla="*/ 2 w 13"/>
                    <a:gd name="T37" fmla="*/ 0 h 29"/>
                    <a:gd name="T38" fmla="*/ 2 w 13"/>
                    <a:gd name="T39" fmla="*/ 0 h 29"/>
                    <a:gd name="T40" fmla="*/ 0 w 13"/>
                    <a:gd name="T41" fmla="*/ 3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"/>
                    <a:gd name="T64" fmla="*/ 0 h 29"/>
                    <a:gd name="T65" fmla="*/ 13 w 13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" h="29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2" y="6"/>
                      </a:lnTo>
                      <a:lnTo>
                        <a:pt x="5" y="8"/>
                      </a:lnTo>
                      <a:lnTo>
                        <a:pt x="7" y="11"/>
                      </a:lnTo>
                      <a:lnTo>
                        <a:pt x="7" y="13"/>
                      </a:lnTo>
                      <a:lnTo>
                        <a:pt x="7" y="19"/>
                      </a:lnTo>
                      <a:lnTo>
                        <a:pt x="10" y="21"/>
                      </a:lnTo>
                      <a:lnTo>
                        <a:pt x="10" y="24"/>
                      </a:lnTo>
                      <a:lnTo>
                        <a:pt x="10" y="27"/>
                      </a:lnTo>
                      <a:lnTo>
                        <a:pt x="13" y="29"/>
                      </a:lnTo>
                      <a:lnTo>
                        <a:pt x="13" y="24"/>
                      </a:lnTo>
                      <a:lnTo>
                        <a:pt x="13" y="21"/>
                      </a:lnTo>
                      <a:lnTo>
                        <a:pt x="13" y="16"/>
                      </a:lnTo>
                      <a:lnTo>
                        <a:pt x="10" y="13"/>
                      </a:lnTo>
                      <a:lnTo>
                        <a:pt x="10" y="11"/>
                      </a:lnTo>
                      <a:lnTo>
                        <a:pt x="7" y="6"/>
                      </a:lnTo>
                      <a:lnTo>
                        <a:pt x="5" y="3"/>
                      </a:lnTo>
                      <a:lnTo>
                        <a:pt x="2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03" name="Freeform 854"/>
                <p:cNvSpPr>
                  <a:spLocks/>
                </p:cNvSpPr>
                <p:nvPr/>
              </p:nvSpPr>
              <p:spPr bwMode="auto">
                <a:xfrm>
                  <a:off x="3108" y="3829"/>
                  <a:ext cx="26" cy="11"/>
                </a:xfrm>
                <a:custGeom>
                  <a:avLst/>
                  <a:gdLst>
                    <a:gd name="T0" fmla="*/ 0 w 26"/>
                    <a:gd name="T1" fmla="*/ 3 h 11"/>
                    <a:gd name="T2" fmla="*/ 0 w 26"/>
                    <a:gd name="T3" fmla="*/ 3 h 11"/>
                    <a:gd name="T4" fmla="*/ 3 w 26"/>
                    <a:gd name="T5" fmla="*/ 3 h 11"/>
                    <a:gd name="T6" fmla="*/ 8 w 26"/>
                    <a:gd name="T7" fmla="*/ 3 h 11"/>
                    <a:gd name="T8" fmla="*/ 10 w 26"/>
                    <a:gd name="T9" fmla="*/ 3 h 11"/>
                    <a:gd name="T10" fmla="*/ 13 w 26"/>
                    <a:gd name="T11" fmla="*/ 6 h 11"/>
                    <a:gd name="T12" fmla="*/ 16 w 26"/>
                    <a:gd name="T13" fmla="*/ 6 h 11"/>
                    <a:gd name="T14" fmla="*/ 18 w 26"/>
                    <a:gd name="T15" fmla="*/ 8 h 11"/>
                    <a:gd name="T16" fmla="*/ 24 w 26"/>
                    <a:gd name="T17" fmla="*/ 8 h 11"/>
                    <a:gd name="T18" fmla="*/ 24 w 26"/>
                    <a:gd name="T19" fmla="*/ 11 h 11"/>
                    <a:gd name="T20" fmla="*/ 26 w 26"/>
                    <a:gd name="T21" fmla="*/ 8 h 11"/>
                    <a:gd name="T22" fmla="*/ 24 w 26"/>
                    <a:gd name="T23" fmla="*/ 6 h 11"/>
                    <a:gd name="T24" fmla="*/ 21 w 26"/>
                    <a:gd name="T25" fmla="*/ 3 h 11"/>
                    <a:gd name="T26" fmla="*/ 18 w 26"/>
                    <a:gd name="T27" fmla="*/ 3 h 11"/>
                    <a:gd name="T28" fmla="*/ 16 w 26"/>
                    <a:gd name="T29" fmla="*/ 0 h 11"/>
                    <a:gd name="T30" fmla="*/ 10 w 26"/>
                    <a:gd name="T31" fmla="*/ 0 h 11"/>
                    <a:gd name="T32" fmla="*/ 8 w 26"/>
                    <a:gd name="T33" fmla="*/ 0 h 11"/>
                    <a:gd name="T34" fmla="*/ 3 w 26"/>
                    <a:gd name="T35" fmla="*/ 0 h 11"/>
                    <a:gd name="T36" fmla="*/ 0 w 26"/>
                    <a:gd name="T37" fmla="*/ 0 h 11"/>
                    <a:gd name="T38" fmla="*/ 0 w 26"/>
                    <a:gd name="T39" fmla="*/ 0 h 11"/>
                    <a:gd name="T40" fmla="*/ 0 w 26"/>
                    <a:gd name="T41" fmla="*/ 3 h 1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6"/>
                    <a:gd name="T64" fmla="*/ 0 h 11"/>
                    <a:gd name="T65" fmla="*/ 26 w 26"/>
                    <a:gd name="T66" fmla="*/ 11 h 1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6" h="11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3" y="3"/>
                      </a:lnTo>
                      <a:lnTo>
                        <a:pt x="8" y="3"/>
                      </a:lnTo>
                      <a:lnTo>
                        <a:pt x="10" y="3"/>
                      </a:lnTo>
                      <a:lnTo>
                        <a:pt x="13" y="6"/>
                      </a:lnTo>
                      <a:lnTo>
                        <a:pt x="16" y="6"/>
                      </a:lnTo>
                      <a:lnTo>
                        <a:pt x="18" y="8"/>
                      </a:lnTo>
                      <a:lnTo>
                        <a:pt x="24" y="8"/>
                      </a:lnTo>
                      <a:lnTo>
                        <a:pt x="24" y="11"/>
                      </a:lnTo>
                      <a:lnTo>
                        <a:pt x="26" y="8"/>
                      </a:lnTo>
                      <a:lnTo>
                        <a:pt x="24" y="6"/>
                      </a:lnTo>
                      <a:lnTo>
                        <a:pt x="21" y="3"/>
                      </a:lnTo>
                      <a:lnTo>
                        <a:pt x="18" y="3"/>
                      </a:lnTo>
                      <a:lnTo>
                        <a:pt x="16" y="0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04" name="Freeform 855"/>
                <p:cNvSpPr>
                  <a:spLocks/>
                </p:cNvSpPr>
                <p:nvPr/>
              </p:nvSpPr>
              <p:spPr bwMode="auto">
                <a:xfrm>
                  <a:off x="3079" y="3827"/>
                  <a:ext cx="29" cy="10"/>
                </a:xfrm>
                <a:custGeom>
                  <a:avLst/>
                  <a:gdLst>
                    <a:gd name="T0" fmla="*/ 3 w 29"/>
                    <a:gd name="T1" fmla="*/ 10 h 10"/>
                    <a:gd name="T2" fmla="*/ 3 w 29"/>
                    <a:gd name="T3" fmla="*/ 10 h 10"/>
                    <a:gd name="T4" fmla="*/ 5 w 29"/>
                    <a:gd name="T5" fmla="*/ 8 h 10"/>
                    <a:gd name="T6" fmla="*/ 8 w 29"/>
                    <a:gd name="T7" fmla="*/ 8 h 10"/>
                    <a:gd name="T8" fmla="*/ 13 w 29"/>
                    <a:gd name="T9" fmla="*/ 5 h 10"/>
                    <a:gd name="T10" fmla="*/ 16 w 29"/>
                    <a:gd name="T11" fmla="*/ 5 h 10"/>
                    <a:gd name="T12" fmla="*/ 21 w 29"/>
                    <a:gd name="T13" fmla="*/ 5 h 10"/>
                    <a:gd name="T14" fmla="*/ 24 w 29"/>
                    <a:gd name="T15" fmla="*/ 5 h 10"/>
                    <a:gd name="T16" fmla="*/ 26 w 29"/>
                    <a:gd name="T17" fmla="*/ 5 h 10"/>
                    <a:gd name="T18" fmla="*/ 29 w 29"/>
                    <a:gd name="T19" fmla="*/ 5 h 10"/>
                    <a:gd name="T20" fmla="*/ 29 w 29"/>
                    <a:gd name="T21" fmla="*/ 2 h 10"/>
                    <a:gd name="T22" fmla="*/ 26 w 29"/>
                    <a:gd name="T23" fmla="*/ 0 h 10"/>
                    <a:gd name="T24" fmla="*/ 24 w 29"/>
                    <a:gd name="T25" fmla="*/ 0 h 10"/>
                    <a:gd name="T26" fmla="*/ 21 w 29"/>
                    <a:gd name="T27" fmla="*/ 2 h 10"/>
                    <a:gd name="T28" fmla="*/ 16 w 29"/>
                    <a:gd name="T29" fmla="*/ 2 h 10"/>
                    <a:gd name="T30" fmla="*/ 11 w 29"/>
                    <a:gd name="T31" fmla="*/ 2 h 10"/>
                    <a:gd name="T32" fmla="*/ 8 w 29"/>
                    <a:gd name="T33" fmla="*/ 5 h 10"/>
                    <a:gd name="T34" fmla="*/ 3 w 29"/>
                    <a:gd name="T35" fmla="*/ 5 h 10"/>
                    <a:gd name="T36" fmla="*/ 0 w 29"/>
                    <a:gd name="T37" fmla="*/ 10 h 10"/>
                    <a:gd name="T38" fmla="*/ 0 w 29"/>
                    <a:gd name="T39" fmla="*/ 10 h 10"/>
                    <a:gd name="T40" fmla="*/ 3 w 29"/>
                    <a:gd name="T41" fmla="*/ 10 h 1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9"/>
                    <a:gd name="T64" fmla="*/ 0 h 10"/>
                    <a:gd name="T65" fmla="*/ 29 w 29"/>
                    <a:gd name="T66" fmla="*/ 10 h 1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9" h="10">
                      <a:moveTo>
                        <a:pt x="3" y="10"/>
                      </a:moveTo>
                      <a:lnTo>
                        <a:pt x="3" y="10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3" y="5"/>
                      </a:lnTo>
                      <a:lnTo>
                        <a:pt x="16" y="5"/>
                      </a:lnTo>
                      <a:lnTo>
                        <a:pt x="21" y="5"/>
                      </a:lnTo>
                      <a:lnTo>
                        <a:pt x="24" y="5"/>
                      </a:lnTo>
                      <a:lnTo>
                        <a:pt x="26" y="5"/>
                      </a:lnTo>
                      <a:lnTo>
                        <a:pt x="29" y="5"/>
                      </a:lnTo>
                      <a:lnTo>
                        <a:pt x="29" y="2"/>
                      </a:lnTo>
                      <a:lnTo>
                        <a:pt x="26" y="0"/>
                      </a:lnTo>
                      <a:lnTo>
                        <a:pt x="24" y="0"/>
                      </a:lnTo>
                      <a:lnTo>
                        <a:pt x="21" y="2"/>
                      </a:lnTo>
                      <a:lnTo>
                        <a:pt x="16" y="2"/>
                      </a:lnTo>
                      <a:lnTo>
                        <a:pt x="11" y="2"/>
                      </a:lnTo>
                      <a:lnTo>
                        <a:pt x="8" y="5"/>
                      </a:lnTo>
                      <a:lnTo>
                        <a:pt x="3" y="5"/>
                      </a:lnTo>
                      <a:lnTo>
                        <a:pt x="0" y="10"/>
                      </a:lnTo>
                      <a:lnTo>
                        <a:pt x="3" y="1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05" name="Freeform 856"/>
                <p:cNvSpPr>
                  <a:spLocks/>
                </p:cNvSpPr>
                <p:nvPr/>
              </p:nvSpPr>
              <p:spPr bwMode="auto">
                <a:xfrm>
                  <a:off x="3077" y="3837"/>
                  <a:ext cx="5" cy="3"/>
                </a:xfrm>
                <a:custGeom>
                  <a:avLst/>
                  <a:gdLst>
                    <a:gd name="T0" fmla="*/ 5 w 5"/>
                    <a:gd name="T1" fmla="*/ 3 h 3"/>
                    <a:gd name="T2" fmla="*/ 2 w 5"/>
                    <a:gd name="T3" fmla="*/ 3 h 3"/>
                    <a:gd name="T4" fmla="*/ 5 w 5"/>
                    <a:gd name="T5" fmla="*/ 3 h 3"/>
                    <a:gd name="T6" fmla="*/ 5 w 5"/>
                    <a:gd name="T7" fmla="*/ 3 h 3"/>
                    <a:gd name="T8" fmla="*/ 5 w 5"/>
                    <a:gd name="T9" fmla="*/ 3 h 3"/>
                    <a:gd name="T10" fmla="*/ 5 w 5"/>
                    <a:gd name="T11" fmla="*/ 3 h 3"/>
                    <a:gd name="T12" fmla="*/ 5 w 5"/>
                    <a:gd name="T13" fmla="*/ 3 h 3"/>
                    <a:gd name="T14" fmla="*/ 5 w 5"/>
                    <a:gd name="T15" fmla="*/ 3 h 3"/>
                    <a:gd name="T16" fmla="*/ 5 w 5"/>
                    <a:gd name="T17" fmla="*/ 0 h 3"/>
                    <a:gd name="T18" fmla="*/ 5 w 5"/>
                    <a:gd name="T19" fmla="*/ 0 h 3"/>
                    <a:gd name="T20" fmla="*/ 2 w 5"/>
                    <a:gd name="T21" fmla="*/ 0 h 3"/>
                    <a:gd name="T22" fmla="*/ 2 w 5"/>
                    <a:gd name="T23" fmla="*/ 0 h 3"/>
                    <a:gd name="T24" fmla="*/ 2 w 5"/>
                    <a:gd name="T25" fmla="*/ 0 h 3"/>
                    <a:gd name="T26" fmla="*/ 2 w 5"/>
                    <a:gd name="T27" fmla="*/ 0 h 3"/>
                    <a:gd name="T28" fmla="*/ 2 w 5"/>
                    <a:gd name="T29" fmla="*/ 0 h 3"/>
                    <a:gd name="T30" fmla="*/ 2 w 5"/>
                    <a:gd name="T31" fmla="*/ 0 h 3"/>
                    <a:gd name="T32" fmla="*/ 2 w 5"/>
                    <a:gd name="T33" fmla="*/ 0 h 3"/>
                    <a:gd name="T34" fmla="*/ 0 w 5"/>
                    <a:gd name="T35" fmla="*/ 0 h 3"/>
                    <a:gd name="T36" fmla="*/ 0 w 5"/>
                    <a:gd name="T37" fmla="*/ 0 h 3"/>
                    <a:gd name="T38" fmla="*/ 0 w 5"/>
                    <a:gd name="T39" fmla="*/ 0 h 3"/>
                    <a:gd name="T40" fmla="*/ 5 w 5"/>
                    <a:gd name="T41" fmla="*/ 3 h 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"/>
                    <a:gd name="T64" fmla="*/ 0 h 3"/>
                    <a:gd name="T65" fmla="*/ 5 w 5"/>
                    <a:gd name="T66" fmla="*/ 3 h 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" h="3">
                      <a:moveTo>
                        <a:pt x="5" y="3"/>
                      </a:moveTo>
                      <a:lnTo>
                        <a:pt x="2" y="3"/>
                      </a:lnTo>
                      <a:lnTo>
                        <a:pt x="5" y="3"/>
                      </a:lnTo>
                      <a:lnTo>
                        <a:pt x="5" y="0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5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9006" name="Freeform 857"/>
                <p:cNvSpPr>
                  <a:spLocks/>
                </p:cNvSpPr>
                <p:nvPr/>
              </p:nvSpPr>
              <p:spPr bwMode="auto">
                <a:xfrm>
                  <a:off x="3090" y="3840"/>
                  <a:ext cx="47" cy="50"/>
                </a:xfrm>
                <a:custGeom>
                  <a:avLst/>
                  <a:gdLst>
                    <a:gd name="T0" fmla="*/ 0 w 47"/>
                    <a:gd name="T1" fmla="*/ 37 h 50"/>
                    <a:gd name="T2" fmla="*/ 0 w 47"/>
                    <a:gd name="T3" fmla="*/ 37 h 50"/>
                    <a:gd name="T4" fmla="*/ 2 w 47"/>
                    <a:gd name="T5" fmla="*/ 44 h 50"/>
                    <a:gd name="T6" fmla="*/ 10 w 47"/>
                    <a:gd name="T7" fmla="*/ 50 h 50"/>
                    <a:gd name="T8" fmla="*/ 15 w 47"/>
                    <a:gd name="T9" fmla="*/ 50 h 50"/>
                    <a:gd name="T10" fmla="*/ 23 w 47"/>
                    <a:gd name="T11" fmla="*/ 50 h 50"/>
                    <a:gd name="T12" fmla="*/ 31 w 47"/>
                    <a:gd name="T13" fmla="*/ 44 h 50"/>
                    <a:gd name="T14" fmla="*/ 36 w 47"/>
                    <a:gd name="T15" fmla="*/ 37 h 50"/>
                    <a:gd name="T16" fmla="*/ 42 w 47"/>
                    <a:gd name="T17" fmla="*/ 29 h 50"/>
                    <a:gd name="T18" fmla="*/ 47 w 47"/>
                    <a:gd name="T19" fmla="*/ 18 h 50"/>
                    <a:gd name="T20" fmla="*/ 44 w 47"/>
                    <a:gd name="T21" fmla="*/ 10 h 50"/>
                    <a:gd name="T22" fmla="*/ 42 w 47"/>
                    <a:gd name="T23" fmla="*/ 3 h 50"/>
                    <a:gd name="T24" fmla="*/ 39 w 47"/>
                    <a:gd name="T25" fmla="*/ 0 h 50"/>
                    <a:gd name="T26" fmla="*/ 34 w 47"/>
                    <a:gd name="T27" fmla="*/ 0 h 50"/>
                    <a:gd name="T28" fmla="*/ 36 w 47"/>
                    <a:gd name="T29" fmla="*/ 0 h 50"/>
                    <a:gd name="T30" fmla="*/ 39 w 47"/>
                    <a:gd name="T31" fmla="*/ 3 h 50"/>
                    <a:gd name="T32" fmla="*/ 42 w 47"/>
                    <a:gd name="T33" fmla="*/ 10 h 50"/>
                    <a:gd name="T34" fmla="*/ 44 w 47"/>
                    <a:gd name="T35" fmla="*/ 18 h 50"/>
                    <a:gd name="T36" fmla="*/ 42 w 47"/>
                    <a:gd name="T37" fmla="*/ 26 h 50"/>
                    <a:gd name="T38" fmla="*/ 34 w 47"/>
                    <a:gd name="T39" fmla="*/ 34 h 50"/>
                    <a:gd name="T40" fmla="*/ 28 w 47"/>
                    <a:gd name="T41" fmla="*/ 42 h 50"/>
                    <a:gd name="T42" fmla="*/ 21 w 47"/>
                    <a:gd name="T43" fmla="*/ 47 h 50"/>
                    <a:gd name="T44" fmla="*/ 15 w 47"/>
                    <a:gd name="T45" fmla="*/ 47 h 50"/>
                    <a:gd name="T46" fmla="*/ 10 w 47"/>
                    <a:gd name="T47" fmla="*/ 47 h 50"/>
                    <a:gd name="T48" fmla="*/ 2 w 47"/>
                    <a:gd name="T49" fmla="*/ 42 h 50"/>
                    <a:gd name="T50" fmla="*/ 0 w 47"/>
                    <a:gd name="T51" fmla="*/ 37 h 50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47"/>
                    <a:gd name="T79" fmla="*/ 0 h 50"/>
                    <a:gd name="T80" fmla="*/ 47 w 47"/>
                    <a:gd name="T81" fmla="*/ 50 h 50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47" h="50">
                      <a:moveTo>
                        <a:pt x="0" y="37"/>
                      </a:moveTo>
                      <a:lnTo>
                        <a:pt x="0" y="37"/>
                      </a:lnTo>
                      <a:lnTo>
                        <a:pt x="2" y="44"/>
                      </a:lnTo>
                      <a:lnTo>
                        <a:pt x="10" y="50"/>
                      </a:lnTo>
                      <a:lnTo>
                        <a:pt x="15" y="50"/>
                      </a:lnTo>
                      <a:lnTo>
                        <a:pt x="23" y="50"/>
                      </a:lnTo>
                      <a:lnTo>
                        <a:pt x="31" y="44"/>
                      </a:lnTo>
                      <a:lnTo>
                        <a:pt x="36" y="37"/>
                      </a:lnTo>
                      <a:lnTo>
                        <a:pt x="42" y="29"/>
                      </a:lnTo>
                      <a:lnTo>
                        <a:pt x="47" y="18"/>
                      </a:lnTo>
                      <a:lnTo>
                        <a:pt x="44" y="10"/>
                      </a:lnTo>
                      <a:lnTo>
                        <a:pt x="42" y="3"/>
                      </a:lnTo>
                      <a:lnTo>
                        <a:pt x="39" y="0"/>
                      </a:lnTo>
                      <a:lnTo>
                        <a:pt x="34" y="0"/>
                      </a:lnTo>
                      <a:lnTo>
                        <a:pt x="36" y="0"/>
                      </a:lnTo>
                      <a:lnTo>
                        <a:pt x="39" y="3"/>
                      </a:lnTo>
                      <a:lnTo>
                        <a:pt x="42" y="10"/>
                      </a:lnTo>
                      <a:lnTo>
                        <a:pt x="44" y="18"/>
                      </a:lnTo>
                      <a:lnTo>
                        <a:pt x="42" y="26"/>
                      </a:lnTo>
                      <a:lnTo>
                        <a:pt x="34" y="34"/>
                      </a:lnTo>
                      <a:lnTo>
                        <a:pt x="28" y="42"/>
                      </a:lnTo>
                      <a:lnTo>
                        <a:pt x="21" y="47"/>
                      </a:lnTo>
                      <a:lnTo>
                        <a:pt x="15" y="47"/>
                      </a:lnTo>
                      <a:lnTo>
                        <a:pt x="10" y="47"/>
                      </a:lnTo>
                      <a:lnTo>
                        <a:pt x="2" y="42"/>
                      </a:lnTo>
                      <a:lnTo>
                        <a:pt x="0" y="37"/>
                      </a:lnTo>
                      <a:close/>
                    </a:path>
                  </a:pathLst>
                </a:custGeom>
                <a:solidFill>
                  <a:srgbClr val="BFD7E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</p:grpSp>
          <p:sp>
            <p:nvSpPr>
              <p:cNvPr id="18839" name="Rectangle 859"/>
              <p:cNvSpPr>
                <a:spLocks noChangeArrowheads="1"/>
              </p:cNvSpPr>
              <p:nvPr/>
            </p:nvSpPr>
            <p:spPr bwMode="auto">
              <a:xfrm>
                <a:off x="2522" y="3249"/>
                <a:ext cx="773" cy="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8840" name="Rectangle 860"/>
              <p:cNvSpPr>
                <a:spLocks noChangeArrowheads="1"/>
              </p:cNvSpPr>
              <p:nvPr/>
            </p:nvSpPr>
            <p:spPr bwMode="auto">
              <a:xfrm>
                <a:off x="2607" y="3261"/>
                <a:ext cx="783" cy="1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r>
                  <a:rPr lang="en-GB" altLang="de-DE" sz="1400">
                    <a:solidFill>
                      <a:srgbClr val="000000"/>
                    </a:solidFill>
                    <a:latin typeface="Comic Sans MS" pitchFamily="66" charset="0"/>
                  </a:rPr>
                  <a:t>Headquarters </a:t>
                </a:r>
                <a:endParaRPr lang="en-GB" altLang="de-DE" sz="1400"/>
              </a:p>
            </p:txBody>
          </p:sp>
          <p:sp>
            <p:nvSpPr>
              <p:cNvPr id="18841" name="Rectangle 861"/>
              <p:cNvSpPr>
                <a:spLocks noChangeArrowheads="1"/>
              </p:cNvSpPr>
              <p:nvPr/>
            </p:nvSpPr>
            <p:spPr bwMode="auto">
              <a:xfrm>
                <a:off x="2613" y="3371"/>
                <a:ext cx="723" cy="1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r>
                  <a:rPr lang="en-GB" altLang="de-DE" sz="1400">
                    <a:solidFill>
                      <a:srgbClr val="000000"/>
                    </a:solidFill>
                    <a:latin typeface="Comic Sans MS" pitchFamily="66" charset="0"/>
                  </a:rPr>
                  <a:t>and Branches</a:t>
                </a:r>
                <a:endParaRPr lang="en-GB" altLang="de-DE" sz="1400"/>
              </a:p>
            </p:txBody>
          </p:sp>
        </p:grpSp>
        <p:grpSp>
          <p:nvGrpSpPr>
            <p:cNvPr id="15377" name="Group 2056"/>
            <p:cNvGrpSpPr>
              <a:grpSpLocks/>
            </p:cNvGrpSpPr>
            <p:nvPr/>
          </p:nvGrpSpPr>
          <p:grpSpPr bwMode="auto">
            <a:xfrm>
              <a:off x="1687" y="2930"/>
              <a:ext cx="773" cy="679"/>
              <a:chOff x="1687" y="2930"/>
              <a:chExt cx="773" cy="679"/>
            </a:xfrm>
          </p:grpSpPr>
          <p:grpSp>
            <p:nvGrpSpPr>
              <p:cNvPr id="18669" name="Group 2052"/>
              <p:cNvGrpSpPr>
                <a:grpSpLocks/>
              </p:cNvGrpSpPr>
              <p:nvPr/>
            </p:nvGrpSpPr>
            <p:grpSpPr bwMode="auto">
              <a:xfrm>
                <a:off x="1845" y="3190"/>
                <a:ext cx="588" cy="419"/>
                <a:chOff x="1845" y="3190"/>
                <a:chExt cx="588" cy="419"/>
              </a:xfrm>
            </p:grpSpPr>
            <p:sp>
              <p:nvSpPr>
                <p:cNvPr id="18673" name="Freeform 863"/>
                <p:cNvSpPr>
                  <a:spLocks/>
                </p:cNvSpPr>
                <p:nvPr/>
              </p:nvSpPr>
              <p:spPr bwMode="auto">
                <a:xfrm>
                  <a:off x="2145" y="3366"/>
                  <a:ext cx="58" cy="34"/>
                </a:xfrm>
                <a:custGeom>
                  <a:avLst/>
                  <a:gdLst>
                    <a:gd name="T0" fmla="*/ 55 w 58"/>
                    <a:gd name="T1" fmla="*/ 0 h 34"/>
                    <a:gd name="T2" fmla="*/ 55 w 58"/>
                    <a:gd name="T3" fmla="*/ 0 h 34"/>
                    <a:gd name="T4" fmla="*/ 47 w 58"/>
                    <a:gd name="T5" fmla="*/ 2 h 34"/>
                    <a:gd name="T6" fmla="*/ 42 w 58"/>
                    <a:gd name="T7" fmla="*/ 5 h 34"/>
                    <a:gd name="T8" fmla="*/ 34 w 58"/>
                    <a:gd name="T9" fmla="*/ 10 h 34"/>
                    <a:gd name="T10" fmla="*/ 27 w 58"/>
                    <a:gd name="T11" fmla="*/ 13 h 34"/>
                    <a:gd name="T12" fmla="*/ 21 w 58"/>
                    <a:gd name="T13" fmla="*/ 18 h 34"/>
                    <a:gd name="T14" fmla="*/ 13 w 58"/>
                    <a:gd name="T15" fmla="*/ 23 h 34"/>
                    <a:gd name="T16" fmla="*/ 8 w 58"/>
                    <a:gd name="T17" fmla="*/ 29 h 34"/>
                    <a:gd name="T18" fmla="*/ 0 w 58"/>
                    <a:gd name="T19" fmla="*/ 31 h 34"/>
                    <a:gd name="T20" fmla="*/ 3 w 58"/>
                    <a:gd name="T21" fmla="*/ 34 h 34"/>
                    <a:gd name="T22" fmla="*/ 11 w 58"/>
                    <a:gd name="T23" fmla="*/ 31 h 34"/>
                    <a:gd name="T24" fmla="*/ 16 w 58"/>
                    <a:gd name="T25" fmla="*/ 26 h 34"/>
                    <a:gd name="T26" fmla="*/ 24 w 58"/>
                    <a:gd name="T27" fmla="*/ 21 h 34"/>
                    <a:gd name="T28" fmla="*/ 29 w 58"/>
                    <a:gd name="T29" fmla="*/ 18 h 34"/>
                    <a:gd name="T30" fmla="*/ 37 w 58"/>
                    <a:gd name="T31" fmla="*/ 13 h 34"/>
                    <a:gd name="T32" fmla="*/ 42 w 58"/>
                    <a:gd name="T33" fmla="*/ 8 h 34"/>
                    <a:gd name="T34" fmla="*/ 50 w 58"/>
                    <a:gd name="T35" fmla="*/ 5 h 34"/>
                    <a:gd name="T36" fmla="*/ 58 w 58"/>
                    <a:gd name="T37" fmla="*/ 2 h 34"/>
                    <a:gd name="T38" fmla="*/ 58 w 58"/>
                    <a:gd name="T39" fmla="*/ 2 h 34"/>
                    <a:gd name="T40" fmla="*/ 55 w 58"/>
                    <a:gd name="T41" fmla="*/ 0 h 3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8"/>
                    <a:gd name="T64" fmla="*/ 0 h 34"/>
                    <a:gd name="T65" fmla="*/ 58 w 58"/>
                    <a:gd name="T66" fmla="*/ 34 h 3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8" h="34">
                      <a:moveTo>
                        <a:pt x="55" y="0"/>
                      </a:moveTo>
                      <a:lnTo>
                        <a:pt x="55" y="0"/>
                      </a:lnTo>
                      <a:lnTo>
                        <a:pt x="47" y="2"/>
                      </a:lnTo>
                      <a:lnTo>
                        <a:pt x="42" y="5"/>
                      </a:lnTo>
                      <a:lnTo>
                        <a:pt x="34" y="10"/>
                      </a:lnTo>
                      <a:lnTo>
                        <a:pt x="27" y="13"/>
                      </a:lnTo>
                      <a:lnTo>
                        <a:pt x="21" y="18"/>
                      </a:lnTo>
                      <a:lnTo>
                        <a:pt x="13" y="23"/>
                      </a:lnTo>
                      <a:lnTo>
                        <a:pt x="8" y="29"/>
                      </a:lnTo>
                      <a:lnTo>
                        <a:pt x="0" y="31"/>
                      </a:lnTo>
                      <a:lnTo>
                        <a:pt x="3" y="34"/>
                      </a:lnTo>
                      <a:lnTo>
                        <a:pt x="11" y="31"/>
                      </a:lnTo>
                      <a:lnTo>
                        <a:pt x="16" y="26"/>
                      </a:lnTo>
                      <a:lnTo>
                        <a:pt x="24" y="21"/>
                      </a:lnTo>
                      <a:lnTo>
                        <a:pt x="29" y="18"/>
                      </a:lnTo>
                      <a:lnTo>
                        <a:pt x="37" y="13"/>
                      </a:lnTo>
                      <a:lnTo>
                        <a:pt x="42" y="8"/>
                      </a:lnTo>
                      <a:lnTo>
                        <a:pt x="50" y="5"/>
                      </a:lnTo>
                      <a:lnTo>
                        <a:pt x="58" y="2"/>
                      </a:lnTo>
                      <a:lnTo>
                        <a:pt x="55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74" name="Freeform 864"/>
                <p:cNvSpPr>
                  <a:spLocks/>
                </p:cNvSpPr>
                <p:nvPr/>
              </p:nvSpPr>
              <p:spPr bwMode="auto">
                <a:xfrm>
                  <a:off x="2200" y="3363"/>
                  <a:ext cx="47" cy="8"/>
                </a:xfrm>
                <a:custGeom>
                  <a:avLst/>
                  <a:gdLst>
                    <a:gd name="T0" fmla="*/ 47 w 47"/>
                    <a:gd name="T1" fmla="*/ 5 h 8"/>
                    <a:gd name="T2" fmla="*/ 47 w 47"/>
                    <a:gd name="T3" fmla="*/ 5 h 8"/>
                    <a:gd name="T4" fmla="*/ 42 w 47"/>
                    <a:gd name="T5" fmla="*/ 3 h 8"/>
                    <a:gd name="T6" fmla="*/ 37 w 47"/>
                    <a:gd name="T7" fmla="*/ 3 h 8"/>
                    <a:gd name="T8" fmla="*/ 32 w 47"/>
                    <a:gd name="T9" fmla="*/ 0 h 8"/>
                    <a:gd name="T10" fmla="*/ 24 w 47"/>
                    <a:gd name="T11" fmla="*/ 0 h 8"/>
                    <a:gd name="T12" fmla="*/ 19 w 47"/>
                    <a:gd name="T13" fmla="*/ 0 h 8"/>
                    <a:gd name="T14" fmla="*/ 13 w 47"/>
                    <a:gd name="T15" fmla="*/ 0 h 8"/>
                    <a:gd name="T16" fmla="*/ 8 w 47"/>
                    <a:gd name="T17" fmla="*/ 0 h 8"/>
                    <a:gd name="T18" fmla="*/ 0 w 47"/>
                    <a:gd name="T19" fmla="*/ 3 h 8"/>
                    <a:gd name="T20" fmla="*/ 3 w 47"/>
                    <a:gd name="T21" fmla="*/ 5 h 8"/>
                    <a:gd name="T22" fmla="*/ 8 w 47"/>
                    <a:gd name="T23" fmla="*/ 5 h 8"/>
                    <a:gd name="T24" fmla="*/ 13 w 47"/>
                    <a:gd name="T25" fmla="*/ 3 h 8"/>
                    <a:gd name="T26" fmla="*/ 19 w 47"/>
                    <a:gd name="T27" fmla="*/ 3 h 8"/>
                    <a:gd name="T28" fmla="*/ 24 w 47"/>
                    <a:gd name="T29" fmla="*/ 3 h 8"/>
                    <a:gd name="T30" fmla="*/ 32 w 47"/>
                    <a:gd name="T31" fmla="*/ 5 h 8"/>
                    <a:gd name="T32" fmla="*/ 37 w 47"/>
                    <a:gd name="T33" fmla="*/ 5 h 8"/>
                    <a:gd name="T34" fmla="*/ 42 w 47"/>
                    <a:gd name="T35" fmla="*/ 5 h 8"/>
                    <a:gd name="T36" fmla="*/ 47 w 47"/>
                    <a:gd name="T37" fmla="*/ 8 h 8"/>
                    <a:gd name="T38" fmla="*/ 47 w 47"/>
                    <a:gd name="T39" fmla="*/ 8 h 8"/>
                    <a:gd name="T40" fmla="*/ 47 w 47"/>
                    <a:gd name="T41" fmla="*/ 5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7"/>
                    <a:gd name="T64" fmla="*/ 0 h 8"/>
                    <a:gd name="T65" fmla="*/ 47 w 47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7" h="8">
                      <a:moveTo>
                        <a:pt x="47" y="5"/>
                      </a:moveTo>
                      <a:lnTo>
                        <a:pt x="47" y="5"/>
                      </a:lnTo>
                      <a:lnTo>
                        <a:pt x="42" y="3"/>
                      </a:lnTo>
                      <a:lnTo>
                        <a:pt x="37" y="3"/>
                      </a:lnTo>
                      <a:lnTo>
                        <a:pt x="32" y="0"/>
                      </a:lnTo>
                      <a:lnTo>
                        <a:pt x="24" y="0"/>
                      </a:lnTo>
                      <a:lnTo>
                        <a:pt x="19" y="0"/>
                      </a:lnTo>
                      <a:lnTo>
                        <a:pt x="13" y="0"/>
                      </a:lnTo>
                      <a:lnTo>
                        <a:pt x="8" y="0"/>
                      </a:lnTo>
                      <a:lnTo>
                        <a:pt x="0" y="3"/>
                      </a:lnTo>
                      <a:lnTo>
                        <a:pt x="3" y="5"/>
                      </a:lnTo>
                      <a:lnTo>
                        <a:pt x="8" y="5"/>
                      </a:lnTo>
                      <a:lnTo>
                        <a:pt x="13" y="3"/>
                      </a:lnTo>
                      <a:lnTo>
                        <a:pt x="19" y="3"/>
                      </a:lnTo>
                      <a:lnTo>
                        <a:pt x="24" y="3"/>
                      </a:lnTo>
                      <a:lnTo>
                        <a:pt x="32" y="5"/>
                      </a:lnTo>
                      <a:lnTo>
                        <a:pt x="37" y="5"/>
                      </a:lnTo>
                      <a:lnTo>
                        <a:pt x="42" y="5"/>
                      </a:lnTo>
                      <a:lnTo>
                        <a:pt x="47" y="8"/>
                      </a:lnTo>
                      <a:lnTo>
                        <a:pt x="47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75" name="Freeform 865"/>
                <p:cNvSpPr>
                  <a:spLocks/>
                </p:cNvSpPr>
                <p:nvPr/>
              </p:nvSpPr>
              <p:spPr bwMode="auto">
                <a:xfrm>
                  <a:off x="2247" y="3368"/>
                  <a:ext cx="27" cy="21"/>
                </a:xfrm>
                <a:custGeom>
                  <a:avLst/>
                  <a:gdLst>
                    <a:gd name="T0" fmla="*/ 27 w 27"/>
                    <a:gd name="T1" fmla="*/ 19 h 21"/>
                    <a:gd name="T2" fmla="*/ 27 w 27"/>
                    <a:gd name="T3" fmla="*/ 19 h 21"/>
                    <a:gd name="T4" fmla="*/ 27 w 27"/>
                    <a:gd name="T5" fmla="*/ 16 h 21"/>
                    <a:gd name="T6" fmla="*/ 24 w 27"/>
                    <a:gd name="T7" fmla="*/ 14 h 21"/>
                    <a:gd name="T8" fmla="*/ 21 w 27"/>
                    <a:gd name="T9" fmla="*/ 11 h 21"/>
                    <a:gd name="T10" fmla="*/ 16 w 27"/>
                    <a:gd name="T11" fmla="*/ 8 h 21"/>
                    <a:gd name="T12" fmla="*/ 13 w 27"/>
                    <a:gd name="T13" fmla="*/ 6 h 21"/>
                    <a:gd name="T14" fmla="*/ 8 w 27"/>
                    <a:gd name="T15" fmla="*/ 3 h 21"/>
                    <a:gd name="T16" fmla="*/ 6 w 27"/>
                    <a:gd name="T17" fmla="*/ 0 h 21"/>
                    <a:gd name="T18" fmla="*/ 0 w 27"/>
                    <a:gd name="T19" fmla="*/ 0 h 21"/>
                    <a:gd name="T20" fmla="*/ 0 w 27"/>
                    <a:gd name="T21" fmla="*/ 3 h 21"/>
                    <a:gd name="T22" fmla="*/ 3 w 27"/>
                    <a:gd name="T23" fmla="*/ 6 h 21"/>
                    <a:gd name="T24" fmla="*/ 8 w 27"/>
                    <a:gd name="T25" fmla="*/ 6 h 21"/>
                    <a:gd name="T26" fmla="*/ 11 w 27"/>
                    <a:gd name="T27" fmla="*/ 8 h 21"/>
                    <a:gd name="T28" fmla="*/ 13 w 27"/>
                    <a:gd name="T29" fmla="*/ 11 h 21"/>
                    <a:gd name="T30" fmla="*/ 19 w 27"/>
                    <a:gd name="T31" fmla="*/ 14 h 21"/>
                    <a:gd name="T32" fmla="*/ 21 w 27"/>
                    <a:gd name="T33" fmla="*/ 16 h 21"/>
                    <a:gd name="T34" fmla="*/ 24 w 27"/>
                    <a:gd name="T35" fmla="*/ 19 h 21"/>
                    <a:gd name="T36" fmla="*/ 24 w 27"/>
                    <a:gd name="T37" fmla="*/ 21 h 21"/>
                    <a:gd name="T38" fmla="*/ 24 w 27"/>
                    <a:gd name="T39" fmla="*/ 21 h 21"/>
                    <a:gd name="T40" fmla="*/ 27 w 27"/>
                    <a:gd name="T41" fmla="*/ 19 h 2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7"/>
                    <a:gd name="T64" fmla="*/ 0 h 21"/>
                    <a:gd name="T65" fmla="*/ 27 w 27"/>
                    <a:gd name="T66" fmla="*/ 21 h 2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7" h="21">
                      <a:moveTo>
                        <a:pt x="27" y="19"/>
                      </a:moveTo>
                      <a:lnTo>
                        <a:pt x="27" y="19"/>
                      </a:lnTo>
                      <a:lnTo>
                        <a:pt x="27" y="16"/>
                      </a:lnTo>
                      <a:lnTo>
                        <a:pt x="24" y="14"/>
                      </a:lnTo>
                      <a:lnTo>
                        <a:pt x="21" y="11"/>
                      </a:lnTo>
                      <a:lnTo>
                        <a:pt x="16" y="8"/>
                      </a:lnTo>
                      <a:lnTo>
                        <a:pt x="13" y="6"/>
                      </a:lnTo>
                      <a:lnTo>
                        <a:pt x="8" y="3"/>
                      </a:lnTo>
                      <a:lnTo>
                        <a:pt x="6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3" y="6"/>
                      </a:lnTo>
                      <a:lnTo>
                        <a:pt x="8" y="6"/>
                      </a:lnTo>
                      <a:lnTo>
                        <a:pt x="11" y="8"/>
                      </a:lnTo>
                      <a:lnTo>
                        <a:pt x="13" y="11"/>
                      </a:lnTo>
                      <a:lnTo>
                        <a:pt x="19" y="14"/>
                      </a:lnTo>
                      <a:lnTo>
                        <a:pt x="21" y="16"/>
                      </a:lnTo>
                      <a:lnTo>
                        <a:pt x="24" y="19"/>
                      </a:lnTo>
                      <a:lnTo>
                        <a:pt x="24" y="21"/>
                      </a:lnTo>
                      <a:lnTo>
                        <a:pt x="27" y="19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76" name="Freeform 866"/>
                <p:cNvSpPr>
                  <a:spLocks/>
                </p:cNvSpPr>
                <p:nvPr/>
              </p:nvSpPr>
              <p:spPr bwMode="auto">
                <a:xfrm>
                  <a:off x="2263" y="3387"/>
                  <a:ext cx="13" cy="23"/>
                </a:xfrm>
                <a:custGeom>
                  <a:avLst/>
                  <a:gdLst>
                    <a:gd name="T0" fmla="*/ 3 w 13"/>
                    <a:gd name="T1" fmla="*/ 23 h 23"/>
                    <a:gd name="T2" fmla="*/ 3 w 13"/>
                    <a:gd name="T3" fmla="*/ 23 h 23"/>
                    <a:gd name="T4" fmla="*/ 5 w 13"/>
                    <a:gd name="T5" fmla="*/ 21 h 23"/>
                    <a:gd name="T6" fmla="*/ 5 w 13"/>
                    <a:gd name="T7" fmla="*/ 18 h 23"/>
                    <a:gd name="T8" fmla="*/ 8 w 13"/>
                    <a:gd name="T9" fmla="*/ 15 h 23"/>
                    <a:gd name="T10" fmla="*/ 8 w 13"/>
                    <a:gd name="T11" fmla="*/ 13 h 23"/>
                    <a:gd name="T12" fmla="*/ 11 w 13"/>
                    <a:gd name="T13" fmla="*/ 10 h 23"/>
                    <a:gd name="T14" fmla="*/ 13 w 13"/>
                    <a:gd name="T15" fmla="*/ 8 h 23"/>
                    <a:gd name="T16" fmla="*/ 13 w 13"/>
                    <a:gd name="T17" fmla="*/ 5 h 23"/>
                    <a:gd name="T18" fmla="*/ 11 w 13"/>
                    <a:gd name="T19" fmla="*/ 0 h 23"/>
                    <a:gd name="T20" fmla="*/ 8 w 13"/>
                    <a:gd name="T21" fmla="*/ 2 h 23"/>
                    <a:gd name="T22" fmla="*/ 8 w 13"/>
                    <a:gd name="T23" fmla="*/ 5 h 23"/>
                    <a:gd name="T24" fmla="*/ 8 w 13"/>
                    <a:gd name="T25" fmla="*/ 5 h 23"/>
                    <a:gd name="T26" fmla="*/ 8 w 13"/>
                    <a:gd name="T27" fmla="*/ 8 h 23"/>
                    <a:gd name="T28" fmla="*/ 5 w 13"/>
                    <a:gd name="T29" fmla="*/ 10 h 23"/>
                    <a:gd name="T30" fmla="*/ 5 w 13"/>
                    <a:gd name="T31" fmla="*/ 13 h 23"/>
                    <a:gd name="T32" fmla="*/ 3 w 13"/>
                    <a:gd name="T33" fmla="*/ 15 h 23"/>
                    <a:gd name="T34" fmla="*/ 0 w 13"/>
                    <a:gd name="T35" fmla="*/ 18 h 23"/>
                    <a:gd name="T36" fmla="*/ 0 w 13"/>
                    <a:gd name="T37" fmla="*/ 21 h 23"/>
                    <a:gd name="T38" fmla="*/ 0 w 13"/>
                    <a:gd name="T39" fmla="*/ 21 h 23"/>
                    <a:gd name="T40" fmla="*/ 3 w 13"/>
                    <a:gd name="T41" fmla="*/ 23 h 2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"/>
                    <a:gd name="T64" fmla="*/ 0 h 23"/>
                    <a:gd name="T65" fmla="*/ 13 w 13"/>
                    <a:gd name="T66" fmla="*/ 23 h 2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" h="23">
                      <a:moveTo>
                        <a:pt x="3" y="23"/>
                      </a:moveTo>
                      <a:lnTo>
                        <a:pt x="3" y="23"/>
                      </a:lnTo>
                      <a:lnTo>
                        <a:pt x="5" y="21"/>
                      </a:lnTo>
                      <a:lnTo>
                        <a:pt x="5" y="18"/>
                      </a:lnTo>
                      <a:lnTo>
                        <a:pt x="8" y="15"/>
                      </a:lnTo>
                      <a:lnTo>
                        <a:pt x="8" y="13"/>
                      </a:lnTo>
                      <a:lnTo>
                        <a:pt x="11" y="10"/>
                      </a:lnTo>
                      <a:lnTo>
                        <a:pt x="13" y="8"/>
                      </a:lnTo>
                      <a:lnTo>
                        <a:pt x="13" y="5"/>
                      </a:lnTo>
                      <a:lnTo>
                        <a:pt x="11" y="0"/>
                      </a:lnTo>
                      <a:lnTo>
                        <a:pt x="8" y="2"/>
                      </a:lnTo>
                      <a:lnTo>
                        <a:pt x="8" y="5"/>
                      </a:lnTo>
                      <a:lnTo>
                        <a:pt x="8" y="8"/>
                      </a:lnTo>
                      <a:lnTo>
                        <a:pt x="5" y="10"/>
                      </a:lnTo>
                      <a:lnTo>
                        <a:pt x="5" y="13"/>
                      </a:lnTo>
                      <a:lnTo>
                        <a:pt x="3" y="15"/>
                      </a:lnTo>
                      <a:lnTo>
                        <a:pt x="0" y="18"/>
                      </a:lnTo>
                      <a:lnTo>
                        <a:pt x="0" y="21"/>
                      </a:lnTo>
                      <a:lnTo>
                        <a:pt x="3" y="2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77" name="Freeform 867"/>
                <p:cNvSpPr>
                  <a:spLocks/>
                </p:cNvSpPr>
                <p:nvPr/>
              </p:nvSpPr>
              <p:spPr bwMode="auto">
                <a:xfrm>
                  <a:off x="2258" y="3408"/>
                  <a:ext cx="8" cy="23"/>
                </a:xfrm>
                <a:custGeom>
                  <a:avLst/>
                  <a:gdLst>
                    <a:gd name="T0" fmla="*/ 5 w 8"/>
                    <a:gd name="T1" fmla="*/ 21 h 23"/>
                    <a:gd name="T2" fmla="*/ 5 w 8"/>
                    <a:gd name="T3" fmla="*/ 21 h 23"/>
                    <a:gd name="T4" fmla="*/ 5 w 8"/>
                    <a:gd name="T5" fmla="*/ 21 h 23"/>
                    <a:gd name="T6" fmla="*/ 5 w 8"/>
                    <a:gd name="T7" fmla="*/ 18 h 23"/>
                    <a:gd name="T8" fmla="*/ 5 w 8"/>
                    <a:gd name="T9" fmla="*/ 15 h 23"/>
                    <a:gd name="T10" fmla="*/ 5 w 8"/>
                    <a:gd name="T11" fmla="*/ 13 h 23"/>
                    <a:gd name="T12" fmla="*/ 5 w 8"/>
                    <a:gd name="T13" fmla="*/ 10 h 23"/>
                    <a:gd name="T14" fmla="*/ 5 w 8"/>
                    <a:gd name="T15" fmla="*/ 8 h 23"/>
                    <a:gd name="T16" fmla="*/ 8 w 8"/>
                    <a:gd name="T17" fmla="*/ 5 h 23"/>
                    <a:gd name="T18" fmla="*/ 8 w 8"/>
                    <a:gd name="T19" fmla="*/ 2 h 23"/>
                    <a:gd name="T20" fmla="*/ 5 w 8"/>
                    <a:gd name="T21" fmla="*/ 0 h 23"/>
                    <a:gd name="T22" fmla="*/ 5 w 8"/>
                    <a:gd name="T23" fmla="*/ 2 h 23"/>
                    <a:gd name="T24" fmla="*/ 2 w 8"/>
                    <a:gd name="T25" fmla="*/ 8 h 23"/>
                    <a:gd name="T26" fmla="*/ 2 w 8"/>
                    <a:gd name="T27" fmla="*/ 10 h 23"/>
                    <a:gd name="T28" fmla="*/ 0 w 8"/>
                    <a:gd name="T29" fmla="*/ 13 h 23"/>
                    <a:gd name="T30" fmla="*/ 0 w 8"/>
                    <a:gd name="T31" fmla="*/ 15 h 23"/>
                    <a:gd name="T32" fmla="*/ 0 w 8"/>
                    <a:gd name="T33" fmla="*/ 18 h 23"/>
                    <a:gd name="T34" fmla="*/ 2 w 8"/>
                    <a:gd name="T35" fmla="*/ 21 h 23"/>
                    <a:gd name="T36" fmla="*/ 2 w 8"/>
                    <a:gd name="T37" fmla="*/ 23 h 23"/>
                    <a:gd name="T38" fmla="*/ 2 w 8"/>
                    <a:gd name="T39" fmla="*/ 23 h 23"/>
                    <a:gd name="T40" fmla="*/ 5 w 8"/>
                    <a:gd name="T41" fmla="*/ 21 h 2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8"/>
                    <a:gd name="T64" fmla="*/ 0 h 23"/>
                    <a:gd name="T65" fmla="*/ 8 w 8"/>
                    <a:gd name="T66" fmla="*/ 23 h 2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8" h="23">
                      <a:moveTo>
                        <a:pt x="5" y="21"/>
                      </a:moveTo>
                      <a:lnTo>
                        <a:pt x="5" y="21"/>
                      </a:lnTo>
                      <a:lnTo>
                        <a:pt x="5" y="18"/>
                      </a:lnTo>
                      <a:lnTo>
                        <a:pt x="5" y="15"/>
                      </a:lnTo>
                      <a:lnTo>
                        <a:pt x="5" y="13"/>
                      </a:lnTo>
                      <a:lnTo>
                        <a:pt x="5" y="10"/>
                      </a:lnTo>
                      <a:lnTo>
                        <a:pt x="5" y="8"/>
                      </a:lnTo>
                      <a:lnTo>
                        <a:pt x="8" y="5"/>
                      </a:lnTo>
                      <a:lnTo>
                        <a:pt x="8" y="2"/>
                      </a:lnTo>
                      <a:lnTo>
                        <a:pt x="5" y="0"/>
                      </a:lnTo>
                      <a:lnTo>
                        <a:pt x="5" y="2"/>
                      </a:lnTo>
                      <a:lnTo>
                        <a:pt x="2" y="8"/>
                      </a:lnTo>
                      <a:lnTo>
                        <a:pt x="2" y="10"/>
                      </a:lnTo>
                      <a:lnTo>
                        <a:pt x="0" y="13"/>
                      </a:lnTo>
                      <a:lnTo>
                        <a:pt x="0" y="15"/>
                      </a:lnTo>
                      <a:lnTo>
                        <a:pt x="0" y="18"/>
                      </a:lnTo>
                      <a:lnTo>
                        <a:pt x="2" y="21"/>
                      </a:lnTo>
                      <a:lnTo>
                        <a:pt x="2" y="23"/>
                      </a:lnTo>
                      <a:lnTo>
                        <a:pt x="5" y="21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78" name="Freeform 868"/>
                <p:cNvSpPr>
                  <a:spLocks/>
                </p:cNvSpPr>
                <p:nvPr/>
              </p:nvSpPr>
              <p:spPr bwMode="auto">
                <a:xfrm>
                  <a:off x="2260" y="3426"/>
                  <a:ext cx="34" cy="8"/>
                </a:xfrm>
                <a:custGeom>
                  <a:avLst/>
                  <a:gdLst>
                    <a:gd name="T0" fmla="*/ 34 w 34"/>
                    <a:gd name="T1" fmla="*/ 0 h 8"/>
                    <a:gd name="T2" fmla="*/ 34 w 34"/>
                    <a:gd name="T3" fmla="*/ 0 h 8"/>
                    <a:gd name="T4" fmla="*/ 29 w 34"/>
                    <a:gd name="T5" fmla="*/ 3 h 8"/>
                    <a:gd name="T6" fmla="*/ 27 w 34"/>
                    <a:gd name="T7" fmla="*/ 3 h 8"/>
                    <a:gd name="T8" fmla="*/ 21 w 34"/>
                    <a:gd name="T9" fmla="*/ 3 h 8"/>
                    <a:gd name="T10" fmla="*/ 16 w 34"/>
                    <a:gd name="T11" fmla="*/ 5 h 8"/>
                    <a:gd name="T12" fmla="*/ 14 w 34"/>
                    <a:gd name="T13" fmla="*/ 5 h 8"/>
                    <a:gd name="T14" fmla="*/ 11 w 34"/>
                    <a:gd name="T15" fmla="*/ 5 h 8"/>
                    <a:gd name="T16" fmla="*/ 6 w 34"/>
                    <a:gd name="T17" fmla="*/ 5 h 8"/>
                    <a:gd name="T18" fmla="*/ 3 w 34"/>
                    <a:gd name="T19" fmla="*/ 3 h 8"/>
                    <a:gd name="T20" fmla="*/ 0 w 34"/>
                    <a:gd name="T21" fmla="*/ 5 h 8"/>
                    <a:gd name="T22" fmla="*/ 6 w 34"/>
                    <a:gd name="T23" fmla="*/ 8 h 8"/>
                    <a:gd name="T24" fmla="*/ 8 w 34"/>
                    <a:gd name="T25" fmla="*/ 8 h 8"/>
                    <a:gd name="T26" fmla="*/ 14 w 34"/>
                    <a:gd name="T27" fmla="*/ 8 h 8"/>
                    <a:gd name="T28" fmla="*/ 19 w 34"/>
                    <a:gd name="T29" fmla="*/ 8 h 8"/>
                    <a:gd name="T30" fmla="*/ 21 w 34"/>
                    <a:gd name="T31" fmla="*/ 8 h 8"/>
                    <a:gd name="T32" fmla="*/ 27 w 34"/>
                    <a:gd name="T33" fmla="*/ 5 h 8"/>
                    <a:gd name="T34" fmla="*/ 29 w 34"/>
                    <a:gd name="T35" fmla="*/ 5 h 8"/>
                    <a:gd name="T36" fmla="*/ 34 w 34"/>
                    <a:gd name="T37" fmla="*/ 5 h 8"/>
                    <a:gd name="T38" fmla="*/ 34 w 34"/>
                    <a:gd name="T39" fmla="*/ 5 h 8"/>
                    <a:gd name="T40" fmla="*/ 34 w 34"/>
                    <a:gd name="T41" fmla="*/ 0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4"/>
                    <a:gd name="T64" fmla="*/ 0 h 8"/>
                    <a:gd name="T65" fmla="*/ 34 w 34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4" h="8">
                      <a:moveTo>
                        <a:pt x="34" y="0"/>
                      </a:moveTo>
                      <a:lnTo>
                        <a:pt x="34" y="0"/>
                      </a:lnTo>
                      <a:lnTo>
                        <a:pt x="29" y="3"/>
                      </a:lnTo>
                      <a:lnTo>
                        <a:pt x="27" y="3"/>
                      </a:lnTo>
                      <a:lnTo>
                        <a:pt x="21" y="3"/>
                      </a:lnTo>
                      <a:lnTo>
                        <a:pt x="16" y="5"/>
                      </a:lnTo>
                      <a:lnTo>
                        <a:pt x="14" y="5"/>
                      </a:lnTo>
                      <a:lnTo>
                        <a:pt x="11" y="5"/>
                      </a:lnTo>
                      <a:lnTo>
                        <a:pt x="6" y="5"/>
                      </a:lnTo>
                      <a:lnTo>
                        <a:pt x="3" y="3"/>
                      </a:lnTo>
                      <a:lnTo>
                        <a:pt x="0" y="5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4" y="8"/>
                      </a:lnTo>
                      <a:lnTo>
                        <a:pt x="19" y="8"/>
                      </a:lnTo>
                      <a:lnTo>
                        <a:pt x="21" y="8"/>
                      </a:lnTo>
                      <a:lnTo>
                        <a:pt x="27" y="5"/>
                      </a:lnTo>
                      <a:lnTo>
                        <a:pt x="29" y="5"/>
                      </a:lnTo>
                      <a:lnTo>
                        <a:pt x="34" y="5"/>
                      </a:lnTo>
                      <a:lnTo>
                        <a:pt x="34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79" name="Freeform 869"/>
                <p:cNvSpPr>
                  <a:spLocks/>
                </p:cNvSpPr>
                <p:nvPr/>
              </p:nvSpPr>
              <p:spPr bwMode="auto">
                <a:xfrm>
                  <a:off x="2294" y="3416"/>
                  <a:ext cx="34" cy="15"/>
                </a:xfrm>
                <a:custGeom>
                  <a:avLst/>
                  <a:gdLst>
                    <a:gd name="T0" fmla="*/ 34 w 34"/>
                    <a:gd name="T1" fmla="*/ 0 h 15"/>
                    <a:gd name="T2" fmla="*/ 34 w 34"/>
                    <a:gd name="T3" fmla="*/ 0 h 15"/>
                    <a:gd name="T4" fmla="*/ 29 w 34"/>
                    <a:gd name="T5" fmla="*/ 0 h 15"/>
                    <a:gd name="T6" fmla="*/ 24 w 34"/>
                    <a:gd name="T7" fmla="*/ 2 h 15"/>
                    <a:gd name="T8" fmla="*/ 21 w 34"/>
                    <a:gd name="T9" fmla="*/ 2 h 15"/>
                    <a:gd name="T10" fmla="*/ 16 w 34"/>
                    <a:gd name="T11" fmla="*/ 5 h 15"/>
                    <a:gd name="T12" fmla="*/ 11 w 34"/>
                    <a:gd name="T13" fmla="*/ 7 h 15"/>
                    <a:gd name="T14" fmla="*/ 8 w 34"/>
                    <a:gd name="T15" fmla="*/ 7 h 15"/>
                    <a:gd name="T16" fmla="*/ 3 w 34"/>
                    <a:gd name="T17" fmla="*/ 10 h 15"/>
                    <a:gd name="T18" fmla="*/ 0 w 34"/>
                    <a:gd name="T19" fmla="*/ 10 h 15"/>
                    <a:gd name="T20" fmla="*/ 0 w 34"/>
                    <a:gd name="T21" fmla="*/ 15 h 15"/>
                    <a:gd name="T22" fmla="*/ 6 w 34"/>
                    <a:gd name="T23" fmla="*/ 13 h 15"/>
                    <a:gd name="T24" fmla="*/ 8 w 34"/>
                    <a:gd name="T25" fmla="*/ 13 h 15"/>
                    <a:gd name="T26" fmla="*/ 14 w 34"/>
                    <a:gd name="T27" fmla="*/ 10 h 15"/>
                    <a:gd name="T28" fmla="*/ 16 w 34"/>
                    <a:gd name="T29" fmla="*/ 7 h 15"/>
                    <a:gd name="T30" fmla="*/ 21 w 34"/>
                    <a:gd name="T31" fmla="*/ 7 h 15"/>
                    <a:gd name="T32" fmla="*/ 27 w 34"/>
                    <a:gd name="T33" fmla="*/ 5 h 15"/>
                    <a:gd name="T34" fmla="*/ 29 w 34"/>
                    <a:gd name="T35" fmla="*/ 5 h 15"/>
                    <a:gd name="T36" fmla="*/ 34 w 34"/>
                    <a:gd name="T37" fmla="*/ 5 h 15"/>
                    <a:gd name="T38" fmla="*/ 34 w 34"/>
                    <a:gd name="T39" fmla="*/ 5 h 15"/>
                    <a:gd name="T40" fmla="*/ 34 w 34"/>
                    <a:gd name="T41" fmla="*/ 0 h 1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4"/>
                    <a:gd name="T64" fmla="*/ 0 h 15"/>
                    <a:gd name="T65" fmla="*/ 34 w 34"/>
                    <a:gd name="T66" fmla="*/ 15 h 1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4" h="15">
                      <a:moveTo>
                        <a:pt x="34" y="0"/>
                      </a:moveTo>
                      <a:lnTo>
                        <a:pt x="34" y="0"/>
                      </a:lnTo>
                      <a:lnTo>
                        <a:pt x="29" y="0"/>
                      </a:lnTo>
                      <a:lnTo>
                        <a:pt x="24" y="2"/>
                      </a:lnTo>
                      <a:lnTo>
                        <a:pt x="21" y="2"/>
                      </a:lnTo>
                      <a:lnTo>
                        <a:pt x="16" y="5"/>
                      </a:lnTo>
                      <a:lnTo>
                        <a:pt x="11" y="7"/>
                      </a:lnTo>
                      <a:lnTo>
                        <a:pt x="8" y="7"/>
                      </a:lnTo>
                      <a:lnTo>
                        <a:pt x="3" y="10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6" y="13"/>
                      </a:lnTo>
                      <a:lnTo>
                        <a:pt x="8" y="13"/>
                      </a:lnTo>
                      <a:lnTo>
                        <a:pt x="14" y="10"/>
                      </a:lnTo>
                      <a:lnTo>
                        <a:pt x="16" y="7"/>
                      </a:lnTo>
                      <a:lnTo>
                        <a:pt x="21" y="7"/>
                      </a:lnTo>
                      <a:lnTo>
                        <a:pt x="27" y="5"/>
                      </a:lnTo>
                      <a:lnTo>
                        <a:pt x="29" y="5"/>
                      </a:lnTo>
                      <a:lnTo>
                        <a:pt x="34" y="5"/>
                      </a:lnTo>
                      <a:lnTo>
                        <a:pt x="34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80" name="Freeform 870"/>
                <p:cNvSpPr>
                  <a:spLocks/>
                </p:cNvSpPr>
                <p:nvPr/>
              </p:nvSpPr>
              <p:spPr bwMode="auto">
                <a:xfrm>
                  <a:off x="2328" y="3416"/>
                  <a:ext cx="63" cy="13"/>
                </a:xfrm>
                <a:custGeom>
                  <a:avLst/>
                  <a:gdLst>
                    <a:gd name="T0" fmla="*/ 63 w 63"/>
                    <a:gd name="T1" fmla="*/ 7 h 13"/>
                    <a:gd name="T2" fmla="*/ 63 w 63"/>
                    <a:gd name="T3" fmla="*/ 7 h 13"/>
                    <a:gd name="T4" fmla="*/ 55 w 63"/>
                    <a:gd name="T5" fmla="*/ 5 h 13"/>
                    <a:gd name="T6" fmla="*/ 48 w 63"/>
                    <a:gd name="T7" fmla="*/ 2 h 13"/>
                    <a:gd name="T8" fmla="*/ 40 w 63"/>
                    <a:gd name="T9" fmla="*/ 0 h 13"/>
                    <a:gd name="T10" fmla="*/ 32 w 63"/>
                    <a:gd name="T11" fmla="*/ 0 h 13"/>
                    <a:gd name="T12" fmla="*/ 24 w 63"/>
                    <a:gd name="T13" fmla="*/ 0 h 13"/>
                    <a:gd name="T14" fmla="*/ 16 w 63"/>
                    <a:gd name="T15" fmla="*/ 0 h 13"/>
                    <a:gd name="T16" fmla="*/ 8 w 63"/>
                    <a:gd name="T17" fmla="*/ 0 h 13"/>
                    <a:gd name="T18" fmla="*/ 0 w 63"/>
                    <a:gd name="T19" fmla="*/ 0 h 13"/>
                    <a:gd name="T20" fmla="*/ 0 w 63"/>
                    <a:gd name="T21" fmla="*/ 5 h 13"/>
                    <a:gd name="T22" fmla="*/ 8 w 63"/>
                    <a:gd name="T23" fmla="*/ 2 h 13"/>
                    <a:gd name="T24" fmla="*/ 16 w 63"/>
                    <a:gd name="T25" fmla="*/ 2 h 13"/>
                    <a:gd name="T26" fmla="*/ 24 w 63"/>
                    <a:gd name="T27" fmla="*/ 2 h 13"/>
                    <a:gd name="T28" fmla="*/ 32 w 63"/>
                    <a:gd name="T29" fmla="*/ 2 h 13"/>
                    <a:gd name="T30" fmla="*/ 40 w 63"/>
                    <a:gd name="T31" fmla="*/ 5 h 13"/>
                    <a:gd name="T32" fmla="*/ 48 w 63"/>
                    <a:gd name="T33" fmla="*/ 5 h 13"/>
                    <a:gd name="T34" fmla="*/ 55 w 63"/>
                    <a:gd name="T35" fmla="*/ 7 h 13"/>
                    <a:gd name="T36" fmla="*/ 61 w 63"/>
                    <a:gd name="T37" fmla="*/ 13 h 13"/>
                    <a:gd name="T38" fmla="*/ 61 w 63"/>
                    <a:gd name="T39" fmla="*/ 13 h 13"/>
                    <a:gd name="T40" fmla="*/ 63 w 63"/>
                    <a:gd name="T41" fmla="*/ 7 h 1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63"/>
                    <a:gd name="T64" fmla="*/ 0 h 13"/>
                    <a:gd name="T65" fmla="*/ 63 w 63"/>
                    <a:gd name="T66" fmla="*/ 13 h 1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63" h="13">
                      <a:moveTo>
                        <a:pt x="63" y="7"/>
                      </a:moveTo>
                      <a:lnTo>
                        <a:pt x="63" y="7"/>
                      </a:lnTo>
                      <a:lnTo>
                        <a:pt x="55" y="5"/>
                      </a:lnTo>
                      <a:lnTo>
                        <a:pt x="48" y="2"/>
                      </a:lnTo>
                      <a:lnTo>
                        <a:pt x="40" y="0"/>
                      </a:lnTo>
                      <a:lnTo>
                        <a:pt x="32" y="0"/>
                      </a:lnTo>
                      <a:lnTo>
                        <a:pt x="24" y="0"/>
                      </a:lnTo>
                      <a:lnTo>
                        <a:pt x="16" y="0"/>
                      </a:lnTo>
                      <a:lnTo>
                        <a:pt x="8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8" y="2"/>
                      </a:lnTo>
                      <a:lnTo>
                        <a:pt x="16" y="2"/>
                      </a:lnTo>
                      <a:lnTo>
                        <a:pt x="24" y="2"/>
                      </a:lnTo>
                      <a:lnTo>
                        <a:pt x="32" y="2"/>
                      </a:lnTo>
                      <a:lnTo>
                        <a:pt x="40" y="5"/>
                      </a:lnTo>
                      <a:lnTo>
                        <a:pt x="48" y="5"/>
                      </a:lnTo>
                      <a:lnTo>
                        <a:pt x="55" y="7"/>
                      </a:lnTo>
                      <a:lnTo>
                        <a:pt x="61" y="13"/>
                      </a:lnTo>
                      <a:lnTo>
                        <a:pt x="63" y="7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81" name="Freeform 871"/>
                <p:cNvSpPr>
                  <a:spLocks/>
                </p:cNvSpPr>
                <p:nvPr/>
              </p:nvSpPr>
              <p:spPr bwMode="auto">
                <a:xfrm>
                  <a:off x="2389" y="3423"/>
                  <a:ext cx="44" cy="61"/>
                </a:xfrm>
                <a:custGeom>
                  <a:avLst/>
                  <a:gdLst>
                    <a:gd name="T0" fmla="*/ 44 w 44"/>
                    <a:gd name="T1" fmla="*/ 61 h 61"/>
                    <a:gd name="T2" fmla="*/ 44 w 44"/>
                    <a:gd name="T3" fmla="*/ 61 h 61"/>
                    <a:gd name="T4" fmla="*/ 44 w 44"/>
                    <a:gd name="T5" fmla="*/ 50 h 61"/>
                    <a:gd name="T6" fmla="*/ 39 w 44"/>
                    <a:gd name="T7" fmla="*/ 42 h 61"/>
                    <a:gd name="T8" fmla="*/ 36 w 44"/>
                    <a:gd name="T9" fmla="*/ 34 h 61"/>
                    <a:gd name="T10" fmla="*/ 31 w 44"/>
                    <a:gd name="T11" fmla="*/ 27 h 61"/>
                    <a:gd name="T12" fmla="*/ 23 w 44"/>
                    <a:gd name="T13" fmla="*/ 19 h 61"/>
                    <a:gd name="T14" fmla="*/ 18 w 44"/>
                    <a:gd name="T15" fmla="*/ 14 h 61"/>
                    <a:gd name="T16" fmla="*/ 10 w 44"/>
                    <a:gd name="T17" fmla="*/ 6 h 61"/>
                    <a:gd name="T18" fmla="*/ 2 w 44"/>
                    <a:gd name="T19" fmla="*/ 0 h 61"/>
                    <a:gd name="T20" fmla="*/ 0 w 44"/>
                    <a:gd name="T21" fmla="*/ 6 h 61"/>
                    <a:gd name="T22" fmla="*/ 7 w 44"/>
                    <a:gd name="T23" fmla="*/ 11 h 61"/>
                    <a:gd name="T24" fmla="*/ 15 w 44"/>
                    <a:gd name="T25" fmla="*/ 16 h 61"/>
                    <a:gd name="T26" fmla="*/ 21 w 44"/>
                    <a:gd name="T27" fmla="*/ 21 h 61"/>
                    <a:gd name="T28" fmla="*/ 28 w 44"/>
                    <a:gd name="T29" fmla="*/ 29 h 61"/>
                    <a:gd name="T30" fmla="*/ 34 w 44"/>
                    <a:gd name="T31" fmla="*/ 37 h 61"/>
                    <a:gd name="T32" fmla="*/ 36 w 44"/>
                    <a:gd name="T33" fmla="*/ 45 h 61"/>
                    <a:gd name="T34" fmla="*/ 39 w 44"/>
                    <a:gd name="T35" fmla="*/ 53 h 61"/>
                    <a:gd name="T36" fmla="*/ 41 w 44"/>
                    <a:gd name="T37" fmla="*/ 61 h 61"/>
                    <a:gd name="T38" fmla="*/ 41 w 44"/>
                    <a:gd name="T39" fmla="*/ 61 h 61"/>
                    <a:gd name="T40" fmla="*/ 44 w 44"/>
                    <a:gd name="T41" fmla="*/ 61 h 6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4"/>
                    <a:gd name="T64" fmla="*/ 0 h 61"/>
                    <a:gd name="T65" fmla="*/ 44 w 44"/>
                    <a:gd name="T66" fmla="*/ 61 h 6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4" h="61">
                      <a:moveTo>
                        <a:pt x="44" y="61"/>
                      </a:moveTo>
                      <a:lnTo>
                        <a:pt x="44" y="61"/>
                      </a:lnTo>
                      <a:lnTo>
                        <a:pt x="44" y="50"/>
                      </a:lnTo>
                      <a:lnTo>
                        <a:pt x="39" y="42"/>
                      </a:lnTo>
                      <a:lnTo>
                        <a:pt x="36" y="34"/>
                      </a:lnTo>
                      <a:lnTo>
                        <a:pt x="31" y="27"/>
                      </a:lnTo>
                      <a:lnTo>
                        <a:pt x="23" y="19"/>
                      </a:lnTo>
                      <a:lnTo>
                        <a:pt x="18" y="14"/>
                      </a:lnTo>
                      <a:lnTo>
                        <a:pt x="10" y="6"/>
                      </a:lnTo>
                      <a:lnTo>
                        <a:pt x="2" y="0"/>
                      </a:lnTo>
                      <a:lnTo>
                        <a:pt x="0" y="6"/>
                      </a:lnTo>
                      <a:lnTo>
                        <a:pt x="7" y="11"/>
                      </a:lnTo>
                      <a:lnTo>
                        <a:pt x="15" y="16"/>
                      </a:lnTo>
                      <a:lnTo>
                        <a:pt x="21" y="21"/>
                      </a:lnTo>
                      <a:lnTo>
                        <a:pt x="28" y="29"/>
                      </a:lnTo>
                      <a:lnTo>
                        <a:pt x="34" y="37"/>
                      </a:lnTo>
                      <a:lnTo>
                        <a:pt x="36" y="45"/>
                      </a:lnTo>
                      <a:lnTo>
                        <a:pt x="39" y="53"/>
                      </a:lnTo>
                      <a:lnTo>
                        <a:pt x="41" y="61"/>
                      </a:lnTo>
                      <a:lnTo>
                        <a:pt x="44" y="61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82" name="Freeform 872"/>
                <p:cNvSpPr>
                  <a:spLocks/>
                </p:cNvSpPr>
                <p:nvPr/>
              </p:nvSpPr>
              <p:spPr bwMode="auto">
                <a:xfrm>
                  <a:off x="2404" y="3484"/>
                  <a:ext cx="29" cy="36"/>
                </a:xfrm>
                <a:custGeom>
                  <a:avLst/>
                  <a:gdLst>
                    <a:gd name="T0" fmla="*/ 3 w 29"/>
                    <a:gd name="T1" fmla="*/ 36 h 36"/>
                    <a:gd name="T2" fmla="*/ 3 w 29"/>
                    <a:gd name="T3" fmla="*/ 36 h 36"/>
                    <a:gd name="T4" fmla="*/ 8 w 29"/>
                    <a:gd name="T5" fmla="*/ 34 h 36"/>
                    <a:gd name="T6" fmla="*/ 13 w 29"/>
                    <a:gd name="T7" fmla="*/ 28 h 36"/>
                    <a:gd name="T8" fmla="*/ 19 w 29"/>
                    <a:gd name="T9" fmla="*/ 26 h 36"/>
                    <a:gd name="T10" fmla="*/ 21 w 29"/>
                    <a:gd name="T11" fmla="*/ 21 h 36"/>
                    <a:gd name="T12" fmla="*/ 26 w 29"/>
                    <a:gd name="T13" fmla="*/ 15 h 36"/>
                    <a:gd name="T14" fmla="*/ 29 w 29"/>
                    <a:gd name="T15" fmla="*/ 10 h 36"/>
                    <a:gd name="T16" fmla="*/ 29 w 29"/>
                    <a:gd name="T17" fmla="*/ 5 h 36"/>
                    <a:gd name="T18" fmla="*/ 29 w 29"/>
                    <a:gd name="T19" fmla="*/ 0 h 36"/>
                    <a:gd name="T20" fmla="*/ 26 w 29"/>
                    <a:gd name="T21" fmla="*/ 0 h 36"/>
                    <a:gd name="T22" fmla="*/ 26 w 29"/>
                    <a:gd name="T23" fmla="*/ 5 h 36"/>
                    <a:gd name="T24" fmla="*/ 26 w 29"/>
                    <a:gd name="T25" fmla="*/ 10 h 36"/>
                    <a:gd name="T26" fmla="*/ 24 w 29"/>
                    <a:gd name="T27" fmla="*/ 13 h 36"/>
                    <a:gd name="T28" fmla="*/ 19 w 29"/>
                    <a:gd name="T29" fmla="*/ 18 h 36"/>
                    <a:gd name="T30" fmla="*/ 16 w 29"/>
                    <a:gd name="T31" fmla="*/ 23 h 36"/>
                    <a:gd name="T32" fmla="*/ 11 w 29"/>
                    <a:gd name="T33" fmla="*/ 26 h 36"/>
                    <a:gd name="T34" fmla="*/ 6 w 29"/>
                    <a:gd name="T35" fmla="*/ 31 h 36"/>
                    <a:gd name="T36" fmla="*/ 0 w 29"/>
                    <a:gd name="T37" fmla="*/ 34 h 36"/>
                    <a:gd name="T38" fmla="*/ 0 w 29"/>
                    <a:gd name="T39" fmla="*/ 34 h 36"/>
                    <a:gd name="T40" fmla="*/ 3 w 29"/>
                    <a:gd name="T41" fmla="*/ 36 h 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9"/>
                    <a:gd name="T64" fmla="*/ 0 h 36"/>
                    <a:gd name="T65" fmla="*/ 29 w 29"/>
                    <a:gd name="T66" fmla="*/ 36 h 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9" h="36">
                      <a:moveTo>
                        <a:pt x="3" y="36"/>
                      </a:moveTo>
                      <a:lnTo>
                        <a:pt x="3" y="36"/>
                      </a:lnTo>
                      <a:lnTo>
                        <a:pt x="8" y="34"/>
                      </a:lnTo>
                      <a:lnTo>
                        <a:pt x="13" y="28"/>
                      </a:lnTo>
                      <a:lnTo>
                        <a:pt x="19" y="26"/>
                      </a:lnTo>
                      <a:lnTo>
                        <a:pt x="21" y="21"/>
                      </a:lnTo>
                      <a:lnTo>
                        <a:pt x="26" y="15"/>
                      </a:lnTo>
                      <a:lnTo>
                        <a:pt x="29" y="10"/>
                      </a:lnTo>
                      <a:lnTo>
                        <a:pt x="29" y="5"/>
                      </a:lnTo>
                      <a:lnTo>
                        <a:pt x="29" y="0"/>
                      </a:lnTo>
                      <a:lnTo>
                        <a:pt x="26" y="0"/>
                      </a:lnTo>
                      <a:lnTo>
                        <a:pt x="26" y="5"/>
                      </a:lnTo>
                      <a:lnTo>
                        <a:pt x="26" y="10"/>
                      </a:lnTo>
                      <a:lnTo>
                        <a:pt x="24" y="13"/>
                      </a:lnTo>
                      <a:lnTo>
                        <a:pt x="19" y="18"/>
                      </a:lnTo>
                      <a:lnTo>
                        <a:pt x="16" y="23"/>
                      </a:lnTo>
                      <a:lnTo>
                        <a:pt x="11" y="26"/>
                      </a:lnTo>
                      <a:lnTo>
                        <a:pt x="6" y="31"/>
                      </a:lnTo>
                      <a:lnTo>
                        <a:pt x="0" y="34"/>
                      </a:lnTo>
                      <a:lnTo>
                        <a:pt x="3" y="36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83" name="Freeform 873"/>
                <p:cNvSpPr>
                  <a:spLocks/>
                </p:cNvSpPr>
                <p:nvPr/>
              </p:nvSpPr>
              <p:spPr bwMode="auto">
                <a:xfrm>
                  <a:off x="2368" y="3515"/>
                  <a:ext cx="39" cy="8"/>
                </a:xfrm>
                <a:custGeom>
                  <a:avLst/>
                  <a:gdLst>
                    <a:gd name="T0" fmla="*/ 0 w 39"/>
                    <a:gd name="T1" fmla="*/ 3 h 8"/>
                    <a:gd name="T2" fmla="*/ 0 w 39"/>
                    <a:gd name="T3" fmla="*/ 3 h 8"/>
                    <a:gd name="T4" fmla="*/ 5 w 39"/>
                    <a:gd name="T5" fmla="*/ 5 h 8"/>
                    <a:gd name="T6" fmla="*/ 10 w 39"/>
                    <a:gd name="T7" fmla="*/ 8 h 8"/>
                    <a:gd name="T8" fmla="*/ 15 w 39"/>
                    <a:gd name="T9" fmla="*/ 8 h 8"/>
                    <a:gd name="T10" fmla="*/ 18 w 39"/>
                    <a:gd name="T11" fmla="*/ 8 h 8"/>
                    <a:gd name="T12" fmla="*/ 23 w 39"/>
                    <a:gd name="T13" fmla="*/ 8 h 8"/>
                    <a:gd name="T14" fmla="*/ 28 w 39"/>
                    <a:gd name="T15" fmla="*/ 8 h 8"/>
                    <a:gd name="T16" fmla="*/ 34 w 39"/>
                    <a:gd name="T17" fmla="*/ 8 h 8"/>
                    <a:gd name="T18" fmla="*/ 39 w 39"/>
                    <a:gd name="T19" fmla="*/ 5 h 8"/>
                    <a:gd name="T20" fmla="*/ 36 w 39"/>
                    <a:gd name="T21" fmla="*/ 3 h 8"/>
                    <a:gd name="T22" fmla="*/ 34 w 39"/>
                    <a:gd name="T23" fmla="*/ 3 h 8"/>
                    <a:gd name="T24" fmla="*/ 28 w 39"/>
                    <a:gd name="T25" fmla="*/ 5 h 8"/>
                    <a:gd name="T26" fmla="*/ 23 w 39"/>
                    <a:gd name="T27" fmla="*/ 5 h 8"/>
                    <a:gd name="T28" fmla="*/ 18 w 39"/>
                    <a:gd name="T29" fmla="*/ 5 h 8"/>
                    <a:gd name="T30" fmla="*/ 15 w 39"/>
                    <a:gd name="T31" fmla="*/ 5 h 8"/>
                    <a:gd name="T32" fmla="*/ 10 w 39"/>
                    <a:gd name="T33" fmla="*/ 3 h 8"/>
                    <a:gd name="T34" fmla="*/ 8 w 39"/>
                    <a:gd name="T35" fmla="*/ 3 h 8"/>
                    <a:gd name="T36" fmla="*/ 2 w 39"/>
                    <a:gd name="T37" fmla="*/ 0 h 8"/>
                    <a:gd name="T38" fmla="*/ 2 w 39"/>
                    <a:gd name="T39" fmla="*/ 0 h 8"/>
                    <a:gd name="T40" fmla="*/ 0 w 39"/>
                    <a:gd name="T41" fmla="*/ 3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9"/>
                    <a:gd name="T64" fmla="*/ 0 h 8"/>
                    <a:gd name="T65" fmla="*/ 39 w 39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9" h="8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5" y="5"/>
                      </a:lnTo>
                      <a:lnTo>
                        <a:pt x="10" y="8"/>
                      </a:lnTo>
                      <a:lnTo>
                        <a:pt x="15" y="8"/>
                      </a:lnTo>
                      <a:lnTo>
                        <a:pt x="18" y="8"/>
                      </a:lnTo>
                      <a:lnTo>
                        <a:pt x="23" y="8"/>
                      </a:lnTo>
                      <a:lnTo>
                        <a:pt x="28" y="8"/>
                      </a:lnTo>
                      <a:lnTo>
                        <a:pt x="34" y="8"/>
                      </a:lnTo>
                      <a:lnTo>
                        <a:pt x="39" y="5"/>
                      </a:lnTo>
                      <a:lnTo>
                        <a:pt x="36" y="3"/>
                      </a:lnTo>
                      <a:lnTo>
                        <a:pt x="34" y="3"/>
                      </a:lnTo>
                      <a:lnTo>
                        <a:pt x="28" y="5"/>
                      </a:lnTo>
                      <a:lnTo>
                        <a:pt x="23" y="5"/>
                      </a:lnTo>
                      <a:lnTo>
                        <a:pt x="18" y="5"/>
                      </a:lnTo>
                      <a:lnTo>
                        <a:pt x="15" y="5"/>
                      </a:lnTo>
                      <a:lnTo>
                        <a:pt x="10" y="3"/>
                      </a:lnTo>
                      <a:lnTo>
                        <a:pt x="8" y="3"/>
                      </a:lnTo>
                      <a:lnTo>
                        <a:pt x="2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84" name="Freeform 874"/>
                <p:cNvSpPr>
                  <a:spLocks/>
                </p:cNvSpPr>
                <p:nvPr/>
              </p:nvSpPr>
              <p:spPr bwMode="auto">
                <a:xfrm>
                  <a:off x="2365" y="3494"/>
                  <a:ext cx="8" cy="24"/>
                </a:xfrm>
                <a:custGeom>
                  <a:avLst/>
                  <a:gdLst>
                    <a:gd name="T0" fmla="*/ 3 w 8"/>
                    <a:gd name="T1" fmla="*/ 0 h 24"/>
                    <a:gd name="T2" fmla="*/ 3 w 8"/>
                    <a:gd name="T3" fmla="*/ 0 h 24"/>
                    <a:gd name="T4" fmla="*/ 3 w 8"/>
                    <a:gd name="T5" fmla="*/ 3 h 24"/>
                    <a:gd name="T6" fmla="*/ 3 w 8"/>
                    <a:gd name="T7" fmla="*/ 5 h 24"/>
                    <a:gd name="T8" fmla="*/ 3 w 8"/>
                    <a:gd name="T9" fmla="*/ 8 h 24"/>
                    <a:gd name="T10" fmla="*/ 3 w 8"/>
                    <a:gd name="T11" fmla="*/ 11 h 24"/>
                    <a:gd name="T12" fmla="*/ 0 w 8"/>
                    <a:gd name="T13" fmla="*/ 16 h 24"/>
                    <a:gd name="T14" fmla="*/ 0 w 8"/>
                    <a:gd name="T15" fmla="*/ 18 h 24"/>
                    <a:gd name="T16" fmla="*/ 0 w 8"/>
                    <a:gd name="T17" fmla="*/ 21 h 24"/>
                    <a:gd name="T18" fmla="*/ 3 w 8"/>
                    <a:gd name="T19" fmla="*/ 24 h 24"/>
                    <a:gd name="T20" fmla="*/ 5 w 8"/>
                    <a:gd name="T21" fmla="*/ 21 h 24"/>
                    <a:gd name="T22" fmla="*/ 5 w 8"/>
                    <a:gd name="T23" fmla="*/ 18 h 24"/>
                    <a:gd name="T24" fmla="*/ 5 w 8"/>
                    <a:gd name="T25" fmla="*/ 18 h 24"/>
                    <a:gd name="T26" fmla="*/ 5 w 8"/>
                    <a:gd name="T27" fmla="*/ 16 h 24"/>
                    <a:gd name="T28" fmla="*/ 5 w 8"/>
                    <a:gd name="T29" fmla="*/ 13 h 24"/>
                    <a:gd name="T30" fmla="*/ 5 w 8"/>
                    <a:gd name="T31" fmla="*/ 8 h 24"/>
                    <a:gd name="T32" fmla="*/ 5 w 8"/>
                    <a:gd name="T33" fmla="*/ 5 h 24"/>
                    <a:gd name="T34" fmla="*/ 8 w 8"/>
                    <a:gd name="T35" fmla="*/ 3 h 24"/>
                    <a:gd name="T36" fmla="*/ 5 w 8"/>
                    <a:gd name="T37" fmla="*/ 0 h 24"/>
                    <a:gd name="T38" fmla="*/ 5 w 8"/>
                    <a:gd name="T39" fmla="*/ 0 h 24"/>
                    <a:gd name="T40" fmla="*/ 3 w 8"/>
                    <a:gd name="T41" fmla="*/ 0 h 2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8"/>
                    <a:gd name="T64" fmla="*/ 0 h 24"/>
                    <a:gd name="T65" fmla="*/ 8 w 8"/>
                    <a:gd name="T66" fmla="*/ 24 h 2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8" h="24">
                      <a:moveTo>
                        <a:pt x="3" y="0"/>
                      </a:moveTo>
                      <a:lnTo>
                        <a:pt x="3" y="0"/>
                      </a:lnTo>
                      <a:lnTo>
                        <a:pt x="3" y="3"/>
                      </a:lnTo>
                      <a:lnTo>
                        <a:pt x="3" y="5"/>
                      </a:lnTo>
                      <a:lnTo>
                        <a:pt x="3" y="8"/>
                      </a:lnTo>
                      <a:lnTo>
                        <a:pt x="3" y="11"/>
                      </a:lnTo>
                      <a:lnTo>
                        <a:pt x="0" y="16"/>
                      </a:lnTo>
                      <a:lnTo>
                        <a:pt x="0" y="18"/>
                      </a:lnTo>
                      <a:lnTo>
                        <a:pt x="0" y="21"/>
                      </a:lnTo>
                      <a:lnTo>
                        <a:pt x="3" y="24"/>
                      </a:lnTo>
                      <a:lnTo>
                        <a:pt x="5" y="21"/>
                      </a:lnTo>
                      <a:lnTo>
                        <a:pt x="5" y="18"/>
                      </a:lnTo>
                      <a:lnTo>
                        <a:pt x="5" y="16"/>
                      </a:lnTo>
                      <a:lnTo>
                        <a:pt x="5" y="13"/>
                      </a:lnTo>
                      <a:lnTo>
                        <a:pt x="5" y="8"/>
                      </a:lnTo>
                      <a:lnTo>
                        <a:pt x="5" y="5"/>
                      </a:lnTo>
                      <a:lnTo>
                        <a:pt x="8" y="3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85" name="Freeform 875"/>
                <p:cNvSpPr>
                  <a:spLocks/>
                </p:cNvSpPr>
                <p:nvPr/>
              </p:nvSpPr>
              <p:spPr bwMode="auto">
                <a:xfrm>
                  <a:off x="2355" y="3473"/>
                  <a:ext cx="15" cy="21"/>
                </a:xfrm>
                <a:custGeom>
                  <a:avLst/>
                  <a:gdLst>
                    <a:gd name="T0" fmla="*/ 0 w 15"/>
                    <a:gd name="T1" fmla="*/ 3 h 21"/>
                    <a:gd name="T2" fmla="*/ 0 w 15"/>
                    <a:gd name="T3" fmla="*/ 3 h 21"/>
                    <a:gd name="T4" fmla="*/ 2 w 15"/>
                    <a:gd name="T5" fmla="*/ 5 h 21"/>
                    <a:gd name="T6" fmla="*/ 5 w 15"/>
                    <a:gd name="T7" fmla="*/ 5 h 21"/>
                    <a:gd name="T8" fmla="*/ 5 w 15"/>
                    <a:gd name="T9" fmla="*/ 8 h 21"/>
                    <a:gd name="T10" fmla="*/ 7 w 15"/>
                    <a:gd name="T11" fmla="*/ 11 h 21"/>
                    <a:gd name="T12" fmla="*/ 10 w 15"/>
                    <a:gd name="T13" fmla="*/ 13 h 21"/>
                    <a:gd name="T14" fmla="*/ 10 w 15"/>
                    <a:gd name="T15" fmla="*/ 16 h 21"/>
                    <a:gd name="T16" fmla="*/ 13 w 15"/>
                    <a:gd name="T17" fmla="*/ 19 h 21"/>
                    <a:gd name="T18" fmla="*/ 13 w 15"/>
                    <a:gd name="T19" fmla="*/ 21 h 21"/>
                    <a:gd name="T20" fmla="*/ 15 w 15"/>
                    <a:gd name="T21" fmla="*/ 21 h 21"/>
                    <a:gd name="T22" fmla="*/ 15 w 15"/>
                    <a:gd name="T23" fmla="*/ 16 h 21"/>
                    <a:gd name="T24" fmla="*/ 13 w 15"/>
                    <a:gd name="T25" fmla="*/ 13 h 21"/>
                    <a:gd name="T26" fmla="*/ 13 w 15"/>
                    <a:gd name="T27" fmla="*/ 11 h 21"/>
                    <a:gd name="T28" fmla="*/ 10 w 15"/>
                    <a:gd name="T29" fmla="*/ 8 h 21"/>
                    <a:gd name="T30" fmla="*/ 7 w 15"/>
                    <a:gd name="T31" fmla="*/ 5 h 21"/>
                    <a:gd name="T32" fmla="*/ 5 w 15"/>
                    <a:gd name="T33" fmla="*/ 3 h 21"/>
                    <a:gd name="T34" fmla="*/ 2 w 15"/>
                    <a:gd name="T35" fmla="*/ 0 h 21"/>
                    <a:gd name="T36" fmla="*/ 0 w 15"/>
                    <a:gd name="T37" fmla="*/ 0 h 21"/>
                    <a:gd name="T38" fmla="*/ 0 w 15"/>
                    <a:gd name="T39" fmla="*/ 0 h 21"/>
                    <a:gd name="T40" fmla="*/ 0 w 15"/>
                    <a:gd name="T41" fmla="*/ 3 h 2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5"/>
                    <a:gd name="T64" fmla="*/ 0 h 21"/>
                    <a:gd name="T65" fmla="*/ 15 w 15"/>
                    <a:gd name="T66" fmla="*/ 21 h 2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5" h="21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2" y="5"/>
                      </a:lnTo>
                      <a:lnTo>
                        <a:pt x="5" y="5"/>
                      </a:lnTo>
                      <a:lnTo>
                        <a:pt x="5" y="8"/>
                      </a:lnTo>
                      <a:lnTo>
                        <a:pt x="7" y="11"/>
                      </a:lnTo>
                      <a:lnTo>
                        <a:pt x="10" y="13"/>
                      </a:lnTo>
                      <a:lnTo>
                        <a:pt x="10" y="16"/>
                      </a:lnTo>
                      <a:lnTo>
                        <a:pt x="13" y="19"/>
                      </a:lnTo>
                      <a:lnTo>
                        <a:pt x="13" y="21"/>
                      </a:lnTo>
                      <a:lnTo>
                        <a:pt x="15" y="21"/>
                      </a:lnTo>
                      <a:lnTo>
                        <a:pt x="15" y="16"/>
                      </a:lnTo>
                      <a:lnTo>
                        <a:pt x="13" y="13"/>
                      </a:lnTo>
                      <a:lnTo>
                        <a:pt x="13" y="11"/>
                      </a:lnTo>
                      <a:lnTo>
                        <a:pt x="10" y="8"/>
                      </a:lnTo>
                      <a:lnTo>
                        <a:pt x="7" y="5"/>
                      </a:lnTo>
                      <a:lnTo>
                        <a:pt x="5" y="3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86" name="Freeform 876"/>
                <p:cNvSpPr>
                  <a:spLocks/>
                </p:cNvSpPr>
                <p:nvPr/>
              </p:nvSpPr>
              <p:spPr bwMode="auto">
                <a:xfrm>
                  <a:off x="2315" y="3468"/>
                  <a:ext cx="40" cy="8"/>
                </a:xfrm>
                <a:custGeom>
                  <a:avLst/>
                  <a:gdLst>
                    <a:gd name="T0" fmla="*/ 3 w 40"/>
                    <a:gd name="T1" fmla="*/ 5 h 8"/>
                    <a:gd name="T2" fmla="*/ 3 w 40"/>
                    <a:gd name="T3" fmla="*/ 5 h 8"/>
                    <a:gd name="T4" fmla="*/ 8 w 40"/>
                    <a:gd name="T5" fmla="*/ 5 h 8"/>
                    <a:gd name="T6" fmla="*/ 11 w 40"/>
                    <a:gd name="T7" fmla="*/ 5 h 8"/>
                    <a:gd name="T8" fmla="*/ 16 w 40"/>
                    <a:gd name="T9" fmla="*/ 5 h 8"/>
                    <a:gd name="T10" fmla="*/ 21 w 40"/>
                    <a:gd name="T11" fmla="*/ 5 h 8"/>
                    <a:gd name="T12" fmla="*/ 27 w 40"/>
                    <a:gd name="T13" fmla="*/ 5 h 8"/>
                    <a:gd name="T14" fmla="*/ 29 w 40"/>
                    <a:gd name="T15" fmla="*/ 5 h 8"/>
                    <a:gd name="T16" fmla="*/ 34 w 40"/>
                    <a:gd name="T17" fmla="*/ 8 h 8"/>
                    <a:gd name="T18" fmla="*/ 40 w 40"/>
                    <a:gd name="T19" fmla="*/ 8 h 8"/>
                    <a:gd name="T20" fmla="*/ 40 w 40"/>
                    <a:gd name="T21" fmla="*/ 5 h 8"/>
                    <a:gd name="T22" fmla="*/ 37 w 40"/>
                    <a:gd name="T23" fmla="*/ 3 h 8"/>
                    <a:gd name="T24" fmla="*/ 32 w 40"/>
                    <a:gd name="T25" fmla="*/ 3 h 8"/>
                    <a:gd name="T26" fmla="*/ 27 w 40"/>
                    <a:gd name="T27" fmla="*/ 0 h 8"/>
                    <a:gd name="T28" fmla="*/ 21 w 40"/>
                    <a:gd name="T29" fmla="*/ 0 h 8"/>
                    <a:gd name="T30" fmla="*/ 16 w 40"/>
                    <a:gd name="T31" fmla="*/ 0 h 8"/>
                    <a:gd name="T32" fmla="*/ 11 w 40"/>
                    <a:gd name="T33" fmla="*/ 0 h 8"/>
                    <a:gd name="T34" fmla="*/ 6 w 40"/>
                    <a:gd name="T35" fmla="*/ 3 h 8"/>
                    <a:gd name="T36" fmla="*/ 0 w 40"/>
                    <a:gd name="T37" fmla="*/ 3 h 8"/>
                    <a:gd name="T38" fmla="*/ 0 w 40"/>
                    <a:gd name="T39" fmla="*/ 3 h 8"/>
                    <a:gd name="T40" fmla="*/ 3 w 40"/>
                    <a:gd name="T41" fmla="*/ 5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0"/>
                    <a:gd name="T64" fmla="*/ 0 h 8"/>
                    <a:gd name="T65" fmla="*/ 40 w 40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0" h="8">
                      <a:moveTo>
                        <a:pt x="3" y="5"/>
                      </a:moveTo>
                      <a:lnTo>
                        <a:pt x="3" y="5"/>
                      </a:lnTo>
                      <a:lnTo>
                        <a:pt x="8" y="5"/>
                      </a:lnTo>
                      <a:lnTo>
                        <a:pt x="11" y="5"/>
                      </a:lnTo>
                      <a:lnTo>
                        <a:pt x="16" y="5"/>
                      </a:lnTo>
                      <a:lnTo>
                        <a:pt x="21" y="5"/>
                      </a:lnTo>
                      <a:lnTo>
                        <a:pt x="27" y="5"/>
                      </a:lnTo>
                      <a:lnTo>
                        <a:pt x="29" y="5"/>
                      </a:lnTo>
                      <a:lnTo>
                        <a:pt x="34" y="8"/>
                      </a:lnTo>
                      <a:lnTo>
                        <a:pt x="40" y="8"/>
                      </a:lnTo>
                      <a:lnTo>
                        <a:pt x="40" y="5"/>
                      </a:lnTo>
                      <a:lnTo>
                        <a:pt x="37" y="3"/>
                      </a:lnTo>
                      <a:lnTo>
                        <a:pt x="32" y="3"/>
                      </a:lnTo>
                      <a:lnTo>
                        <a:pt x="27" y="0"/>
                      </a:lnTo>
                      <a:lnTo>
                        <a:pt x="21" y="0"/>
                      </a:lnTo>
                      <a:lnTo>
                        <a:pt x="16" y="0"/>
                      </a:lnTo>
                      <a:lnTo>
                        <a:pt x="11" y="0"/>
                      </a:lnTo>
                      <a:lnTo>
                        <a:pt x="6" y="3"/>
                      </a:lnTo>
                      <a:lnTo>
                        <a:pt x="0" y="3"/>
                      </a:lnTo>
                      <a:lnTo>
                        <a:pt x="3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87" name="Freeform 877"/>
                <p:cNvSpPr>
                  <a:spLocks/>
                </p:cNvSpPr>
                <p:nvPr/>
              </p:nvSpPr>
              <p:spPr bwMode="auto">
                <a:xfrm>
                  <a:off x="2281" y="3471"/>
                  <a:ext cx="37" cy="28"/>
                </a:xfrm>
                <a:custGeom>
                  <a:avLst/>
                  <a:gdLst>
                    <a:gd name="T0" fmla="*/ 3 w 37"/>
                    <a:gd name="T1" fmla="*/ 28 h 28"/>
                    <a:gd name="T2" fmla="*/ 8 w 37"/>
                    <a:gd name="T3" fmla="*/ 26 h 28"/>
                    <a:gd name="T4" fmla="*/ 11 w 37"/>
                    <a:gd name="T5" fmla="*/ 21 h 28"/>
                    <a:gd name="T6" fmla="*/ 16 w 37"/>
                    <a:gd name="T7" fmla="*/ 18 h 28"/>
                    <a:gd name="T8" fmla="*/ 19 w 37"/>
                    <a:gd name="T9" fmla="*/ 13 h 28"/>
                    <a:gd name="T10" fmla="*/ 24 w 37"/>
                    <a:gd name="T11" fmla="*/ 10 h 28"/>
                    <a:gd name="T12" fmla="*/ 27 w 37"/>
                    <a:gd name="T13" fmla="*/ 7 h 28"/>
                    <a:gd name="T14" fmla="*/ 32 w 37"/>
                    <a:gd name="T15" fmla="*/ 5 h 28"/>
                    <a:gd name="T16" fmla="*/ 37 w 37"/>
                    <a:gd name="T17" fmla="*/ 2 h 28"/>
                    <a:gd name="T18" fmla="*/ 34 w 37"/>
                    <a:gd name="T19" fmla="*/ 0 h 28"/>
                    <a:gd name="T20" fmla="*/ 32 w 37"/>
                    <a:gd name="T21" fmla="*/ 2 h 28"/>
                    <a:gd name="T22" fmla="*/ 27 w 37"/>
                    <a:gd name="T23" fmla="*/ 5 h 28"/>
                    <a:gd name="T24" fmla="*/ 21 w 37"/>
                    <a:gd name="T25" fmla="*/ 7 h 28"/>
                    <a:gd name="T26" fmla="*/ 16 w 37"/>
                    <a:gd name="T27" fmla="*/ 10 h 28"/>
                    <a:gd name="T28" fmla="*/ 13 w 37"/>
                    <a:gd name="T29" fmla="*/ 15 h 28"/>
                    <a:gd name="T30" fmla="*/ 8 w 37"/>
                    <a:gd name="T31" fmla="*/ 18 h 28"/>
                    <a:gd name="T32" fmla="*/ 6 w 37"/>
                    <a:gd name="T33" fmla="*/ 23 h 28"/>
                    <a:gd name="T34" fmla="*/ 0 w 37"/>
                    <a:gd name="T35" fmla="*/ 26 h 28"/>
                    <a:gd name="T36" fmla="*/ 3 w 37"/>
                    <a:gd name="T37" fmla="*/ 28 h 28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37"/>
                    <a:gd name="T58" fmla="*/ 0 h 28"/>
                    <a:gd name="T59" fmla="*/ 37 w 37"/>
                    <a:gd name="T60" fmla="*/ 28 h 28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37" h="28">
                      <a:moveTo>
                        <a:pt x="3" y="28"/>
                      </a:moveTo>
                      <a:lnTo>
                        <a:pt x="8" y="26"/>
                      </a:lnTo>
                      <a:lnTo>
                        <a:pt x="11" y="21"/>
                      </a:lnTo>
                      <a:lnTo>
                        <a:pt x="16" y="18"/>
                      </a:lnTo>
                      <a:lnTo>
                        <a:pt x="19" y="13"/>
                      </a:lnTo>
                      <a:lnTo>
                        <a:pt x="24" y="10"/>
                      </a:lnTo>
                      <a:lnTo>
                        <a:pt x="27" y="7"/>
                      </a:lnTo>
                      <a:lnTo>
                        <a:pt x="32" y="5"/>
                      </a:lnTo>
                      <a:lnTo>
                        <a:pt x="37" y="2"/>
                      </a:lnTo>
                      <a:lnTo>
                        <a:pt x="34" y="0"/>
                      </a:lnTo>
                      <a:lnTo>
                        <a:pt x="32" y="2"/>
                      </a:lnTo>
                      <a:lnTo>
                        <a:pt x="27" y="5"/>
                      </a:lnTo>
                      <a:lnTo>
                        <a:pt x="21" y="7"/>
                      </a:lnTo>
                      <a:lnTo>
                        <a:pt x="16" y="10"/>
                      </a:lnTo>
                      <a:lnTo>
                        <a:pt x="13" y="15"/>
                      </a:lnTo>
                      <a:lnTo>
                        <a:pt x="8" y="18"/>
                      </a:lnTo>
                      <a:lnTo>
                        <a:pt x="6" y="23"/>
                      </a:lnTo>
                      <a:lnTo>
                        <a:pt x="0" y="26"/>
                      </a:lnTo>
                      <a:lnTo>
                        <a:pt x="3" y="28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88" name="Freeform 878"/>
                <p:cNvSpPr>
                  <a:spLocks/>
                </p:cNvSpPr>
                <p:nvPr/>
              </p:nvSpPr>
              <p:spPr bwMode="auto">
                <a:xfrm>
                  <a:off x="1879" y="3416"/>
                  <a:ext cx="337" cy="91"/>
                </a:xfrm>
                <a:custGeom>
                  <a:avLst/>
                  <a:gdLst>
                    <a:gd name="T0" fmla="*/ 0 w 337"/>
                    <a:gd name="T1" fmla="*/ 15 h 91"/>
                    <a:gd name="T2" fmla="*/ 0 w 337"/>
                    <a:gd name="T3" fmla="*/ 41 h 91"/>
                    <a:gd name="T4" fmla="*/ 2 w 337"/>
                    <a:gd name="T5" fmla="*/ 65 h 91"/>
                    <a:gd name="T6" fmla="*/ 5 w 337"/>
                    <a:gd name="T7" fmla="*/ 76 h 91"/>
                    <a:gd name="T8" fmla="*/ 10 w 337"/>
                    <a:gd name="T9" fmla="*/ 83 h 91"/>
                    <a:gd name="T10" fmla="*/ 49 w 337"/>
                    <a:gd name="T11" fmla="*/ 86 h 91"/>
                    <a:gd name="T12" fmla="*/ 89 w 337"/>
                    <a:gd name="T13" fmla="*/ 86 h 91"/>
                    <a:gd name="T14" fmla="*/ 125 w 337"/>
                    <a:gd name="T15" fmla="*/ 86 h 91"/>
                    <a:gd name="T16" fmla="*/ 164 w 337"/>
                    <a:gd name="T17" fmla="*/ 86 h 91"/>
                    <a:gd name="T18" fmla="*/ 209 w 337"/>
                    <a:gd name="T19" fmla="*/ 89 h 91"/>
                    <a:gd name="T20" fmla="*/ 251 w 337"/>
                    <a:gd name="T21" fmla="*/ 89 h 91"/>
                    <a:gd name="T22" fmla="*/ 269 w 337"/>
                    <a:gd name="T23" fmla="*/ 91 h 91"/>
                    <a:gd name="T24" fmla="*/ 287 w 337"/>
                    <a:gd name="T25" fmla="*/ 91 h 91"/>
                    <a:gd name="T26" fmla="*/ 303 w 337"/>
                    <a:gd name="T27" fmla="*/ 89 h 91"/>
                    <a:gd name="T28" fmla="*/ 319 w 337"/>
                    <a:gd name="T29" fmla="*/ 81 h 91"/>
                    <a:gd name="T30" fmla="*/ 329 w 337"/>
                    <a:gd name="T31" fmla="*/ 65 h 91"/>
                    <a:gd name="T32" fmla="*/ 334 w 337"/>
                    <a:gd name="T33" fmla="*/ 44 h 91"/>
                    <a:gd name="T34" fmla="*/ 337 w 337"/>
                    <a:gd name="T35" fmla="*/ 26 h 91"/>
                    <a:gd name="T36" fmla="*/ 337 w 337"/>
                    <a:gd name="T37" fmla="*/ 18 h 91"/>
                    <a:gd name="T38" fmla="*/ 334 w 337"/>
                    <a:gd name="T39" fmla="*/ 13 h 91"/>
                    <a:gd name="T40" fmla="*/ 332 w 337"/>
                    <a:gd name="T41" fmla="*/ 7 h 91"/>
                    <a:gd name="T42" fmla="*/ 324 w 337"/>
                    <a:gd name="T43" fmla="*/ 5 h 91"/>
                    <a:gd name="T44" fmla="*/ 308 w 337"/>
                    <a:gd name="T45" fmla="*/ 2 h 91"/>
                    <a:gd name="T46" fmla="*/ 293 w 337"/>
                    <a:gd name="T47" fmla="*/ 0 h 91"/>
                    <a:gd name="T48" fmla="*/ 285 w 337"/>
                    <a:gd name="T49" fmla="*/ 0 h 91"/>
                    <a:gd name="T50" fmla="*/ 279 w 337"/>
                    <a:gd name="T51" fmla="*/ 0 h 91"/>
                    <a:gd name="T52" fmla="*/ 274 w 337"/>
                    <a:gd name="T53" fmla="*/ 0 h 91"/>
                    <a:gd name="T54" fmla="*/ 264 w 337"/>
                    <a:gd name="T55" fmla="*/ 0 h 91"/>
                    <a:gd name="T56" fmla="*/ 251 w 337"/>
                    <a:gd name="T57" fmla="*/ 2 h 91"/>
                    <a:gd name="T58" fmla="*/ 232 w 337"/>
                    <a:gd name="T59" fmla="*/ 2 h 91"/>
                    <a:gd name="T60" fmla="*/ 209 w 337"/>
                    <a:gd name="T61" fmla="*/ 2 h 91"/>
                    <a:gd name="T62" fmla="*/ 185 w 337"/>
                    <a:gd name="T63" fmla="*/ 5 h 91"/>
                    <a:gd name="T64" fmla="*/ 136 w 337"/>
                    <a:gd name="T65" fmla="*/ 7 h 91"/>
                    <a:gd name="T66" fmla="*/ 86 w 337"/>
                    <a:gd name="T67" fmla="*/ 10 h 91"/>
                    <a:gd name="T68" fmla="*/ 62 w 337"/>
                    <a:gd name="T69" fmla="*/ 13 h 91"/>
                    <a:gd name="T70" fmla="*/ 41 w 337"/>
                    <a:gd name="T71" fmla="*/ 13 h 91"/>
                    <a:gd name="T72" fmla="*/ 26 w 337"/>
                    <a:gd name="T73" fmla="*/ 13 h 91"/>
                    <a:gd name="T74" fmla="*/ 10 w 337"/>
                    <a:gd name="T75" fmla="*/ 15 h 91"/>
                    <a:gd name="T76" fmla="*/ 2 w 337"/>
                    <a:gd name="T77" fmla="*/ 15 h 91"/>
                    <a:gd name="T78" fmla="*/ 0 w 337"/>
                    <a:gd name="T79" fmla="*/ 15 h 91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337"/>
                    <a:gd name="T121" fmla="*/ 0 h 91"/>
                    <a:gd name="T122" fmla="*/ 337 w 337"/>
                    <a:gd name="T123" fmla="*/ 91 h 91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337" h="91">
                      <a:moveTo>
                        <a:pt x="0" y="15"/>
                      </a:moveTo>
                      <a:lnTo>
                        <a:pt x="0" y="41"/>
                      </a:lnTo>
                      <a:lnTo>
                        <a:pt x="2" y="65"/>
                      </a:lnTo>
                      <a:lnTo>
                        <a:pt x="5" y="76"/>
                      </a:lnTo>
                      <a:lnTo>
                        <a:pt x="10" y="83"/>
                      </a:lnTo>
                      <a:lnTo>
                        <a:pt x="49" y="86"/>
                      </a:lnTo>
                      <a:lnTo>
                        <a:pt x="89" y="86"/>
                      </a:lnTo>
                      <a:lnTo>
                        <a:pt x="125" y="86"/>
                      </a:lnTo>
                      <a:lnTo>
                        <a:pt x="164" y="86"/>
                      </a:lnTo>
                      <a:lnTo>
                        <a:pt x="209" y="89"/>
                      </a:lnTo>
                      <a:lnTo>
                        <a:pt x="251" y="89"/>
                      </a:lnTo>
                      <a:lnTo>
                        <a:pt x="269" y="91"/>
                      </a:lnTo>
                      <a:lnTo>
                        <a:pt x="287" y="91"/>
                      </a:lnTo>
                      <a:lnTo>
                        <a:pt x="303" y="89"/>
                      </a:lnTo>
                      <a:lnTo>
                        <a:pt x="319" y="81"/>
                      </a:lnTo>
                      <a:lnTo>
                        <a:pt x="329" y="65"/>
                      </a:lnTo>
                      <a:lnTo>
                        <a:pt x="334" y="44"/>
                      </a:lnTo>
                      <a:lnTo>
                        <a:pt x="337" y="26"/>
                      </a:lnTo>
                      <a:lnTo>
                        <a:pt x="337" y="18"/>
                      </a:lnTo>
                      <a:lnTo>
                        <a:pt x="334" y="13"/>
                      </a:lnTo>
                      <a:lnTo>
                        <a:pt x="332" y="7"/>
                      </a:lnTo>
                      <a:lnTo>
                        <a:pt x="324" y="5"/>
                      </a:lnTo>
                      <a:lnTo>
                        <a:pt x="308" y="2"/>
                      </a:lnTo>
                      <a:lnTo>
                        <a:pt x="293" y="0"/>
                      </a:lnTo>
                      <a:lnTo>
                        <a:pt x="285" y="0"/>
                      </a:lnTo>
                      <a:lnTo>
                        <a:pt x="279" y="0"/>
                      </a:lnTo>
                      <a:lnTo>
                        <a:pt x="274" y="0"/>
                      </a:lnTo>
                      <a:lnTo>
                        <a:pt x="264" y="0"/>
                      </a:lnTo>
                      <a:lnTo>
                        <a:pt x="251" y="2"/>
                      </a:lnTo>
                      <a:lnTo>
                        <a:pt x="232" y="2"/>
                      </a:lnTo>
                      <a:lnTo>
                        <a:pt x="209" y="2"/>
                      </a:lnTo>
                      <a:lnTo>
                        <a:pt x="185" y="5"/>
                      </a:lnTo>
                      <a:lnTo>
                        <a:pt x="136" y="7"/>
                      </a:lnTo>
                      <a:lnTo>
                        <a:pt x="86" y="10"/>
                      </a:lnTo>
                      <a:lnTo>
                        <a:pt x="62" y="13"/>
                      </a:lnTo>
                      <a:lnTo>
                        <a:pt x="41" y="13"/>
                      </a:lnTo>
                      <a:lnTo>
                        <a:pt x="26" y="13"/>
                      </a:lnTo>
                      <a:lnTo>
                        <a:pt x="10" y="15"/>
                      </a:lnTo>
                      <a:lnTo>
                        <a:pt x="2" y="15"/>
                      </a:lnTo>
                      <a:lnTo>
                        <a:pt x="0" y="15"/>
                      </a:lnTo>
                      <a:close/>
                    </a:path>
                  </a:pathLst>
                </a:custGeom>
                <a:solidFill>
                  <a:srgbClr val="75879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89" name="Freeform 879"/>
                <p:cNvSpPr>
                  <a:spLocks/>
                </p:cNvSpPr>
                <p:nvPr/>
              </p:nvSpPr>
              <p:spPr bwMode="auto">
                <a:xfrm>
                  <a:off x="1879" y="3431"/>
                  <a:ext cx="2" cy="53"/>
                </a:xfrm>
                <a:custGeom>
                  <a:avLst/>
                  <a:gdLst>
                    <a:gd name="T0" fmla="*/ 2 w 2"/>
                    <a:gd name="T1" fmla="*/ 50 h 53"/>
                    <a:gd name="T2" fmla="*/ 2 w 2"/>
                    <a:gd name="T3" fmla="*/ 50 h 53"/>
                    <a:gd name="T4" fmla="*/ 2 w 2"/>
                    <a:gd name="T5" fmla="*/ 45 h 53"/>
                    <a:gd name="T6" fmla="*/ 2 w 2"/>
                    <a:gd name="T7" fmla="*/ 40 h 53"/>
                    <a:gd name="T8" fmla="*/ 2 w 2"/>
                    <a:gd name="T9" fmla="*/ 32 h 53"/>
                    <a:gd name="T10" fmla="*/ 2 w 2"/>
                    <a:gd name="T11" fmla="*/ 26 h 53"/>
                    <a:gd name="T12" fmla="*/ 2 w 2"/>
                    <a:gd name="T13" fmla="*/ 21 h 53"/>
                    <a:gd name="T14" fmla="*/ 2 w 2"/>
                    <a:gd name="T15" fmla="*/ 13 h 53"/>
                    <a:gd name="T16" fmla="*/ 2 w 2"/>
                    <a:gd name="T17" fmla="*/ 8 h 53"/>
                    <a:gd name="T18" fmla="*/ 2 w 2"/>
                    <a:gd name="T19" fmla="*/ 0 h 53"/>
                    <a:gd name="T20" fmla="*/ 0 w 2"/>
                    <a:gd name="T21" fmla="*/ 0 h 53"/>
                    <a:gd name="T22" fmla="*/ 0 w 2"/>
                    <a:gd name="T23" fmla="*/ 8 h 53"/>
                    <a:gd name="T24" fmla="*/ 0 w 2"/>
                    <a:gd name="T25" fmla="*/ 13 h 53"/>
                    <a:gd name="T26" fmla="*/ 0 w 2"/>
                    <a:gd name="T27" fmla="*/ 21 h 53"/>
                    <a:gd name="T28" fmla="*/ 0 w 2"/>
                    <a:gd name="T29" fmla="*/ 26 h 53"/>
                    <a:gd name="T30" fmla="*/ 0 w 2"/>
                    <a:gd name="T31" fmla="*/ 32 h 53"/>
                    <a:gd name="T32" fmla="*/ 0 w 2"/>
                    <a:gd name="T33" fmla="*/ 40 h 53"/>
                    <a:gd name="T34" fmla="*/ 0 w 2"/>
                    <a:gd name="T35" fmla="*/ 45 h 53"/>
                    <a:gd name="T36" fmla="*/ 0 w 2"/>
                    <a:gd name="T37" fmla="*/ 53 h 53"/>
                    <a:gd name="T38" fmla="*/ 0 w 2"/>
                    <a:gd name="T39" fmla="*/ 53 h 53"/>
                    <a:gd name="T40" fmla="*/ 2 w 2"/>
                    <a:gd name="T41" fmla="*/ 50 h 5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"/>
                    <a:gd name="T64" fmla="*/ 0 h 53"/>
                    <a:gd name="T65" fmla="*/ 2 w 2"/>
                    <a:gd name="T66" fmla="*/ 53 h 5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" h="53">
                      <a:moveTo>
                        <a:pt x="2" y="50"/>
                      </a:moveTo>
                      <a:lnTo>
                        <a:pt x="2" y="50"/>
                      </a:lnTo>
                      <a:lnTo>
                        <a:pt x="2" y="45"/>
                      </a:lnTo>
                      <a:lnTo>
                        <a:pt x="2" y="40"/>
                      </a:lnTo>
                      <a:lnTo>
                        <a:pt x="2" y="32"/>
                      </a:lnTo>
                      <a:lnTo>
                        <a:pt x="2" y="26"/>
                      </a:lnTo>
                      <a:lnTo>
                        <a:pt x="2" y="21"/>
                      </a:lnTo>
                      <a:lnTo>
                        <a:pt x="2" y="13"/>
                      </a:lnTo>
                      <a:lnTo>
                        <a:pt x="2" y="8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8"/>
                      </a:lnTo>
                      <a:lnTo>
                        <a:pt x="0" y="13"/>
                      </a:lnTo>
                      <a:lnTo>
                        <a:pt x="0" y="21"/>
                      </a:lnTo>
                      <a:lnTo>
                        <a:pt x="0" y="26"/>
                      </a:lnTo>
                      <a:lnTo>
                        <a:pt x="0" y="32"/>
                      </a:lnTo>
                      <a:lnTo>
                        <a:pt x="0" y="40"/>
                      </a:lnTo>
                      <a:lnTo>
                        <a:pt x="0" y="45"/>
                      </a:lnTo>
                      <a:lnTo>
                        <a:pt x="0" y="53"/>
                      </a:lnTo>
                      <a:lnTo>
                        <a:pt x="2" y="5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90" name="Freeform 880"/>
                <p:cNvSpPr>
                  <a:spLocks/>
                </p:cNvSpPr>
                <p:nvPr/>
              </p:nvSpPr>
              <p:spPr bwMode="auto">
                <a:xfrm>
                  <a:off x="1879" y="3481"/>
                  <a:ext cx="10" cy="18"/>
                </a:xfrm>
                <a:custGeom>
                  <a:avLst/>
                  <a:gdLst>
                    <a:gd name="T0" fmla="*/ 10 w 10"/>
                    <a:gd name="T1" fmla="*/ 16 h 18"/>
                    <a:gd name="T2" fmla="*/ 10 w 10"/>
                    <a:gd name="T3" fmla="*/ 16 h 18"/>
                    <a:gd name="T4" fmla="*/ 10 w 10"/>
                    <a:gd name="T5" fmla="*/ 16 h 18"/>
                    <a:gd name="T6" fmla="*/ 7 w 10"/>
                    <a:gd name="T7" fmla="*/ 13 h 18"/>
                    <a:gd name="T8" fmla="*/ 7 w 10"/>
                    <a:gd name="T9" fmla="*/ 13 h 18"/>
                    <a:gd name="T10" fmla="*/ 5 w 10"/>
                    <a:gd name="T11" fmla="*/ 11 h 18"/>
                    <a:gd name="T12" fmla="*/ 5 w 10"/>
                    <a:gd name="T13" fmla="*/ 8 h 18"/>
                    <a:gd name="T14" fmla="*/ 5 w 10"/>
                    <a:gd name="T15" fmla="*/ 5 h 18"/>
                    <a:gd name="T16" fmla="*/ 5 w 10"/>
                    <a:gd name="T17" fmla="*/ 3 h 18"/>
                    <a:gd name="T18" fmla="*/ 2 w 10"/>
                    <a:gd name="T19" fmla="*/ 0 h 18"/>
                    <a:gd name="T20" fmla="*/ 0 w 10"/>
                    <a:gd name="T21" fmla="*/ 3 h 18"/>
                    <a:gd name="T22" fmla="*/ 0 w 10"/>
                    <a:gd name="T23" fmla="*/ 3 h 18"/>
                    <a:gd name="T24" fmla="*/ 0 w 10"/>
                    <a:gd name="T25" fmla="*/ 5 h 18"/>
                    <a:gd name="T26" fmla="*/ 2 w 10"/>
                    <a:gd name="T27" fmla="*/ 11 h 18"/>
                    <a:gd name="T28" fmla="*/ 2 w 10"/>
                    <a:gd name="T29" fmla="*/ 13 h 18"/>
                    <a:gd name="T30" fmla="*/ 5 w 10"/>
                    <a:gd name="T31" fmla="*/ 16 h 18"/>
                    <a:gd name="T32" fmla="*/ 5 w 10"/>
                    <a:gd name="T33" fmla="*/ 16 h 18"/>
                    <a:gd name="T34" fmla="*/ 7 w 10"/>
                    <a:gd name="T35" fmla="*/ 18 h 18"/>
                    <a:gd name="T36" fmla="*/ 10 w 10"/>
                    <a:gd name="T37" fmla="*/ 18 h 18"/>
                    <a:gd name="T38" fmla="*/ 10 w 10"/>
                    <a:gd name="T39" fmla="*/ 18 h 18"/>
                    <a:gd name="T40" fmla="*/ 10 w 10"/>
                    <a:gd name="T41" fmla="*/ 16 h 1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0"/>
                    <a:gd name="T64" fmla="*/ 0 h 18"/>
                    <a:gd name="T65" fmla="*/ 10 w 10"/>
                    <a:gd name="T66" fmla="*/ 18 h 1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0" h="18">
                      <a:moveTo>
                        <a:pt x="10" y="16"/>
                      </a:moveTo>
                      <a:lnTo>
                        <a:pt x="10" y="16"/>
                      </a:lnTo>
                      <a:lnTo>
                        <a:pt x="7" y="13"/>
                      </a:lnTo>
                      <a:lnTo>
                        <a:pt x="5" y="11"/>
                      </a:lnTo>
                      <a:lnTo>
                        <a:pt x="5" y="8"/>
                      </a:lnTo>
                      <a:lnTo>
                        <a:pt x="5" y="5"/>
                      </a:lnTo>
                      <a:lnTo>
                        <a:pt x="5" y="3"/>
                      </a:lnTo>
                      <a:lnTo>
                        <a:pt x="2" y="0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11"/>
                      </a:lnTo>
                      <a:lnTo>
                        <a:pt x="2" y="13"/>
                      </a:lnTo>
                      <a:lnTo>
                        <a:pt x="5" y="16"/>
                      </a:lnTo>
                      <a:lnTo>
                        <a:pt x="7" y="18"/>
                      </a:lnTo>
                      <a:lnTo>
                        <a:pt x="10" y="18"/>
                      </a:lnTo>
                      <a:lnTo>
                        <a:pt x="10" y="16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91" name="Freeform 881"/>
                <p:cNvSpPr>
                  <a:spLocks/>
                </p:cNvSpPr>
                <p:nvPr/>
              </p:nvSpPr>
              <p:spPr bwMode="auto">
                <a:xfrm>
                  <a:off x="1889" y="3497"/>
                  <a:ext cx="154" cy="8"/>
                </a:xfrm>
                <a:custGeom>
                  <a:avLst/>
                  <a:gdLst>
                    <a:gd name="T0" fmla="*/ 154 w 154"/>
                    <a:gd name="T1" fmla="*/ 2 h 8"/>
                    <a:gd name="T2" fmla="*/ 154 w 154"/>
                    <a:gd name="T3" fmla="*/ 2 h 8"/>
                    <a:gd name="T4" fmla="*/ 133 w 154"/>
                    <a:gd name="T5" fmla="*/ 2 h 8"/>
                    <a:gd name="T6" fmla="*/ 115 w 154"/>
                    <a:gd name="T7" fmla="*/ 2 h 8"/>
                    <a:gd name="T8" fmla="*/ 97 w 154"/>
                    <a:gd name="T9" fmla="*/ 2 h 8"/>
                    <a:gd name="T10" fmla="*/ 79 w 154"/>
                    <a:gd name="T11" fmla="*/ 2 h 8"/>
                    <a:gd name="T12" fmla="*/ 58 w 154"/>
                    <a:gd name="T13" fmla="*/ 2 h 8"/>
                    <a:gd name="T14" fmla="*/ 39 w 154"/>
                    <a:gd name="T15" fmla="*/ 2 h 8"/>
                    <a:gd name="T16" fmla="*/ 21 w 154"/>
                    <a:gd name="T17" fmla="*/ 2 h 8"/>
                    <a:gd name="T18" fmla="*/ 0 w 154"/>
                    <a:gd name="T19" fmla="*/ 0 h 8"/>
                    <a:gd name="T20" fmla="*/ 0 w 154"/>
                    <a:gd name="T21" fmla="*/ 2 h 8"/>
                    <a:gd name="T22" fmla="*/ 21 w 154"/>
                    <a:gd name="T23" fmla="*/ 5 h 8"/>
                    <a:gd name="T24" fmla="*/ 39 w 154"/>
                    <a:gd name="T25" fmla="*/ 5 h 8"/>
                    <a:gd name="T26" fmla="*/ 58 w 154"/>
                    <a:gd name="T27" fmla="*/ 8 h 8"/>
                    <a:gd name="T28" fmla="*/ 79 w 154"/>
                    <a:gd name="T29" fmla="*/ 8 h 8"/>
                    <a:gd name="T30" fmla="*/ 97 w 154"/>
                    <a:gd name="T31" fmla="*/ 8 h 8"/>
                    <a:gd name="T32" fmla="*/ 115 w 154"/>
                    <a:gd name="T33" fmla="*/ 8 h 8"/>
                    <a:gd name="T34" fmla="*/ 133 w 154"/>
                    <a:gd name="T35" fmla="*/ 5 h 8"/>
                    <a:gd name="T36" fmla="*/ 154 w 154"/>
                    <a:gd name="T37" fmla="*/ 5 h 8"/>
                    <a:gd name="T38" fmla="*/ 154 w 154"/>
                    <a:gd name="T39" fmla="*/ 5 h 8"/>
                    <a:gd name="T40" fmla="*/ 154 w 154"/>
                    <a:gd name="T41" fmla="*/ 2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54"/>
                    <a:gd name="T64" fmla="*/ 0 h 8"/>
                    <a:gd name="T65" fmla="*/ 154 w 154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54" h="8">
                      <a:moveTo>
                        <a:pt x="154" y="2"/>
                      </a:moveTo>
                      <a:lnTo>
                        <a:pt x="154" y="2"/>
                      </a:lnTo>
                      <a:lnTo>
                        <a:pt x="133" y="2"/>
                      </a:lnTo>
                      <a:lnTo>
                        <a:pt x="115" y="2"/>
                      </a:lnTo>
                      <a:lnTo>
                        <a:pt x="97" y="2"/>
                      </a:lnTo>
                      <a:lnTo>
                        <a:pt x="79" y="2"/>
                      </a:lnTo>
                      <a:lnTo>
                        <a:pt x="58" y="2"/>
                      </a:lnTo>
                      <a:lnTo>
                        <a:pt x="39" y="2"/>
                      </a:lnTo>
                      <a:lnTo>
                        <a:pt x="21" y="2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21" y="5"/>
                      </a:lnTo>
                      <a:lnTo>
                        <a:pt x="39" y="5"/>
                      </a:lnTo>
                      <a:lnTo>
                        <a:pt x="58" y="8"/>
                      </a:lnTo>
                      <a:lnTo>
                        <a:pt x="79" y="8"/>
                      </a:lnTo>
                      <a:lnTo>
                        <a:pt x="97" y="8"/>
                      </a:lnTo>
                      <a:lnTo>
                        <a:pt x="115" y="8"/>
                      </a:lnTo>
                      <a:lnTo>
                        <a:pt x="133" y="5"/>
                      </a:lnTo>
                      <a:lnTo>
                        <a:pt x="154" y="5"/>
                      </a:lnTo>
                      <a:lnTo>
                        <a:pt x="154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92" name="Freeform 882"/>
                <p:cNvSpPr>
                  <a:spLocks/>
                </p:cNvSpPr>
                <p:nvPr/>
              </p:nvSpPr>
              <p:spPr bwMode="auto">
                <a:xfrm>
                  <a:off x="2043" y="3499"/>
                  <a:ext cx="87" cy="8"/>
                </a:xfrm>
                <a:custGeom>
                  <a:avLst/>
                  <a:gdLst>
                    <a:gd name="T0" fmla="*/ 87 w 87"/>
                    <a:gd name="T1" fmla="*/ 6 h 8"/>
                    <a:gd name="T2" fmla="*/ 87 w 87"/>
                    <a:gd name="T3" fmla="*/ 6 h 8"/>
                    <a:gd name="T4" fmla="*/ 74 w 87"/>
                    <a:gd name="T5" fmla="*/ 6 h 8"/>
                    <a:gd name="T6" fmla="*/ 63 w 87"/>
                    <a:gd name="T7" fmla="*/ 3 h 8"/>
                    <a:gd name="T8" fmla="*/ 53 w 87"/>
                    <a:gd name="T9" fmla="*/ 3 h 8"/>
                    <a:gd name="T10" fmla="*/ 42 w 87"/>
                    <a:gd name="T11" fmla="*/ 3 h 8"/>
                    <a:gd name="T12" fmla="*/ 32 w 87"/>
                    <a:gd name="T13" fmla="*/ 3 h 8"/>
                    <a:gd name="T14" fmla="*/ 21 w 87"/>
                    <a:gd name="T15" fmla="*/ 0 h 8"/>
                    <a:gd name="T16" fmla="*/ 11 w 87"/>
                    <a:gd name="T17" fmla="*/ 0 h 8"/>
                    <a:gd name="T18" fmla="*/ 0 w 87"/>
                    <a:gd name="T19" fmla="*/ 0 h 8"/>
                    <a:gd name="T20" fmla="*/ 0 w 87"/>
                    <a:gd name="T21" fmla="*/ 3 h 8"/>
                    <a:gd name="T22" fmla="*/ 11 w 87"/>
                    <a:gd name="T23" fmla="*/ 6 h 8"/>
                    <a:gd name="T24" fmla="*/ 21 w 87"/>
                    <a:gd name="T25" fmla="*/ 6 h 8"/>
                    <a:gd name="T26" fmla="*/ 32 w 87"/>
                    <a:gd name="T27" fmla="*/ 6 h 8"/>
                    <a:gd name="T28" fmla="*/ 42 w 87"/>
                    <a:gd name="T29" fmla="*/ 6 h 8"/>
                    <a:gd name="T30" fmla="*/ 53 w 87"/>
                    <a:gd name="T31" fmla="*/ 8 h 8"/>
                    <a:gd name="T32" fmla="*/ 63 w 87"/>
                    <a:gd name="T33" fmla="*/ 8 h 8"/>
                    <a:gd name="T34" fmla="*/ 74 w 87"/>
                    <a:gd name="T35" fmla="*/ 8 h 8"/>
                    <a:gd name="T36" fmla="*/ 87 w 87"/>
                    <a:gd name="T37" fmla="*/ 8 h 8"/>
                    <a:gd name="T38" fmla="*/ 87 w 87"/>
                    <a:gd name="T39" fmla="*/ 8 h 8"/>
                    <a:gd name="T40" fmla="*/ 87 w 87"/>
                    <a:gd name="T41" fmla="*/ 6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87"/>
                    <a:gd name="T64" fmla="*/ 0 h 8"/>
                    <a:gd name="T65" fmla="*/ 87 w 87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87" h="8">
                      <a:moveTo>
                        <a:pt x="87" y="6"/>
                      </a:moveTo>
                      <a:lnTo>
                        <a:pt x="87" y="6"/>
                      </a:lnTo>
                      <a:lnTo>
                        <a:pt x="74" y="6"/>
                      </a:lnTo>
                      <a:lnTo>
                        <a:pt x="63" y="3"/>
                      </a:lnTo>
                      <a:lnTo>
                        <a:pt x="53" y="3"/>
                      </a:lnTo>
                      <a:lnTo>
                        <a:pt x="42" y="3"/>
                      </a:lnTo>
                      <a:lnTo>
                        <a:pt x="32" y="3"/>
                      </a:lnTo>
                      <a:lnTo>
                        <a:pt x="21" y="0"/>
                      </a:lnTo>
                      <a:lnTo>
                        <a:pt x="11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11" y="6"/>
                      </a:lnTo>
                      <a:lnTo>
                        <a:pt x="21" y="6"/>
                      </a:lnTo>
                      <a:lnTo>
                        <a:pt x="32" y="6"/>
                      </a:lnTo>
                      <a:lnTo>
                        <a:pt x="42" y="6"/>
                      </a:lnTo>
                      <a:lnTo>
                        <a:pt x="53" y="8"/>
                      </a:lnTo>
                      <a:lnTo>
                        <a:pt x="63" y="8"/>
                      </a:lnTo>
                      <a:lnTo>
                        <a:pt x="74" y="8"/>
                      </a:lnTo>
                      <a:lnTo>
                        <a:pt x="87" y="8"/>
                      </a:lnTo>
                      <a:lnTo>
                        <a:pt x="87" y="6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93" name="Freeform 883"/>
                <p:cNvSpPr>
                  <a:spLocks/>
                </p:cNvSpPr>
                <p:nvPr/>
              </p:nvSpPr>
              <p:spPr bwMode="auto">
                <a:xfrm>
                  <a:off x="2130" y="3494"/>
                  <a:ext cx="70" cy="16"/>
                </a:xfrm>
                <a:custGeom>
                  <a:avLst/>
                  <a:gdLst>
                    <a:gd name="T0" fmla="*/ 68 w 70"/>
                    <a:gd name="T1" fmla="*/ 0 h 16"/>
                    <a:gd name="T2" fmla="*/ 68 w 70"/>
                    <a:gd name="T3" fmla="*/ 0 h 16"/>
                    <a:gd name="T4" fmla="*/ 60 w 70"/>
                    <a:gd name="T5" fmla="*/ 5 h 16"/>
                    <a:gd name="T6" fmla="*/ 52 w 70"/>
                    <a:gd name="T7" fmla="*/ 8 h 16"/>
                    <a:gd name="T8" fmla="*/ 44 w 70"/>
                    <a:gd name="T9" fmla="*/ 11 h 16"/>
                    <a:gd name="T10" fmla="*/ 36 w 70"/>
                    <a:gd name="T11" fmla="*/ 11 h 16"/>
                    <a:gd name="T12" fmla="*/ 26 w 70"/>
                    <a:gd name="T13" fmla="*/ 11 h 16"/>
                    <a:gd name="T14" fmla="*/ 18 w 70"/>
                    <a:gd name="T15" fmla="*/ 11 h 16"/>
                    <a:gd name="T16" fmla="*/ 8 w 70"/>
                    <a:gd name="T17" fmla="*/ 11 h 16"/>
                    <a:gd name="T18" fmla="*/ 0 w 70"/>
                    <a:gd name="T19" fmla="*/ 11 h 16"/>
                    <a:gd name="T20" fmla="*/ 0 w 70"/>
                    <a:gd name="T21" fmla="*/ 13 h 16"/>
                    <a:gd name="T22" fmla="*/ 8 w 70"/>
                    <a:gd name="T23" fmla="*/ 13 h 16"/>
                    <a:gd name="T24" fmla="*/ 18 w 70"/>
                    <a:gd name="T25" fmla="*/ 13 h 16"/>
                    <a:gd name="T26" fmla="*/ 26 w 70"/>
                    <a:gd name="T27" fmla="*/ 16 h 16"/>
                    <a:gd name="T28" fmla="*/ 36 w 70"/>
                    <a:gd name="T29" fmla="*/ 16 h 16"/>
                    <a:gd name="T30" fmla="*/ 44 w 70"/>
                    <a:gd name="T31" fmla="*/ 13 h 16"/>
                    <a:gd name="T32" fmla="*/ 52 w 70"/>
                    <a:gd name="T33" fmla="*/ 13 h 16"/>
                    <a:gd name="T34" fmla="*/ 60 w 70"/>
                    <a:gd name="T35" fmla="*/ 8 h 16"/>
                    <a:gd name="T36" fmla="*/ 70 w 70"/>
                    <a:gd name="T37" fmla="*/ 3 h 16"/>
                    <a:gd name="T38" fmla="*/ 70 w 70"/>
                    <a:gd name="T39" fmla="*/ 3 h 16"/>
                    <a:gd name="T40" fmla="*/ 68 w 70"/>
                    <a:gd name="T41" fmla="*/ 0 h 1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0"/>
                    <a:gd name="T64" fmla="*/ 0 h 16"/>
                    <a:gd name="T65" fmla="*/ 70 w 70"/>
                    <a:gd name="T66" fmla="*/ 16 h 1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0" h="16">
                      <a:moveTo>
                        <a:pt x="68" y="0"/>
                      </a:moveTo>
                      <a:lnTo>
                        <a:pt x="68" y="0"/>
                      </a:lnTo>
                      <a:lnTo>
                        <a:pt x="60" y="5"/>
                      </a:lnTo>
                      <a:lnTo>
                        <a:pt x="52" y="8"/>
                      </a:lnTo>
                      <a:lnTo>
                        <a:pt x="44" y="11"/>
                      </a:lnTo>
                      <a:lnTo>
                        <a:pt x="36" y="11"/>
                      </a:lnTo>
                      <a:lnTo>
                        <a:pt x="26" y="11"/>
                      </a:lnTo>
                      <a:lnTo>
                        <a:pt x="18" y="11"/>
                      </a:lnTo>
                      <a:lnTo>
                        <a:pt x="8" y="11"/>
                      </a:lnTo>
                      <a:lnTo>
                        <a:pt x="0" y="11"/>
                      </a:lnTo>
                      <a:lnTo>
                        <a:pt x="0" y="13"/>
                      </a:lnTo>
                      <a:lnTo>
                        <a:pt x="8" y="13"/>
                      </a:lnTo>
                      <a:lnTo>
                        <a:pt x="18" y="13"/>
                      </a:lnTo>
                      <a:lnTo>
                        <a:pt x="26" y="16"/>
                      </a:lnTo>
                      <a:lnTo>
                        <a:pt x="36" y="16"/>
                      </a:lnTo>
                      <a:lnTo>
                        <a:pt x="44" y="13"/>
                      </a:lnTo>
                      <a:lnTo>
                        <a:pt x="52" y="13"/>
                      </a:lnTo>
                      <a:lnTo>
                        <a:pt x="60" y="8"/>
                      </a:lnTo>
                      <a:lnTo>
                        <a:pt x="70" y="3"/>
                      </a:lnTo>
                      <a:lnTo>
                        <a:pt x="68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94" name="Freeform 884"/>
                <p:cNvSpPr>
                  <a:spLocks/>
                </p:cNvSpPr>
                <p:nvPr/>
              </p:nvSpPr>
              <p:spPr bwMode="auto">
                <a:xfrm>
                  <a:off x="2198" y="3426"/>
                  <a:ext cx="21" cy="71"/>
                </a:xfrm>
                <a:custGeom>
                  <a:avLst/>
                  <a:gdLst>
                    <a:gd name="T0" fmla="*/ 13 w 21"/>
                    <a:gd name="T1" fmla="*/ 3 h 71"/>
                    <a:gd name="T2" fmla="*/ 13 w 21"/>
                    <a:gd name="T3" fmla="*/ 3 h 71"/>
                    <a:gd name="T4" fmla="*/ 15 w 21"/>
                    <a:gd name="T5" fmla="*/ 8 h 71"/>
                    <a:gd name="T6" fmla="*/ 15 w 21"/>
                    <a:gd name="T7" fmla="*/ 16 h 71"/>
                    <a:gd name="T8" fmla="*/ 15 w 21"/>
                    <a:gd name="T9" fmla="*/ 24 h 71"/>
                    <a:gd name="T10" fmla="*/ 15 w 21"/>
                    <a:gd name="T11" fmla="*/ 34 h 71"/>
                    <a:gd name="T12" fmla="*/ 13 w 21"/>
                    <a:gd name="T13" fmla="*/ 45 h 71"/>
                    <a:gd name="T14" fmla="*/ 10 w 21"/>
                    <a:gd name="T15" fmla="*/ 55 h 71"/>
                    <a:gd name="T16" fmla="*/ 5 w 21"/>
                    <a:gd name="T17" fmla="*/ 63 h 71"/>
                    <a:gd name="T18" fmla="*/ 0 w 21"/>
                    <a:gd name="T19" fmla="*/ 68 h 71"/>
                    <a:gd name="T20" fmla="*/ 2 w 21"/>
                    <a:gd name="T21" fmla="*/ 71 h 71"/>
                    <a:gd name="T22" fmla="*/ 8 w 21"/>
                    <a:gd name="T23" fmla="*/ 63 h 71"/>
                    <a:gd name="T24" fmla="*/ 13 w 21"/>
                    <a:gd name="T25" fmla="*/ 55 h 71"/>
                    <a:gd name="T26" fmla="*/ 15 w 21"/>
                    <a:gd name="T27" fmla="*/ 45 h 71"/>
                    <a:gd name="T28" fmla="*/ 18 w 21"/>
                    <a:gd name="T29" fmla="*/ 34 h 71"/>
                    <a:gd name="T30" fmla="*/ 21 w 21"/>
                    <a:gd name="T31" fmla="*/ 24 h 71"/>
                    <a:gd name="T32" fmla="*/ 21 w 21"/>
                    <a:gd name="T33" fmla="*/ 16 h 71"/>
                    <a:gd name="T34" fmla="*/ 18 w 21"/>
                    <a:gd name="T35" fmla="*/ 8 h 71"/>
                    <a:gd name="T36" fmla="*/ 18 w 21"/>
                    <a:gd name="T37" fmla="*/ 0 h 71"/>
                    <a:gd name="T38" fmla="*/ 18 w 21"/>
                    <a:gd name="T39" fmla="*/ 0 h 71"/>
                    <a:gd name="T40" fmla="*/ 13 w 21"/>
                    <a:gd name="T41" fmla="*/ 3 h 7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71"/>
                    <a:gd name="T65" fmla="*/ 21 w 21"/>
                    <a:gd name="T66" fmla="*/ 71 h 7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71">
                      <a:moveTo>
                        <a:pt x="13" y="3"/>
                      </a:moveTo>
                      <a:lnTo>
                        <a:pt x="13" y="3"/>
                      </a:lnTo>
                      <a:lnTo>
                        <a:pt x="15" y="8"/>
                      </a:lnTo>
                      <a:lnTo>
                        <a:pt x="15" y="16"/>
                      </a:lnTo>
                      <a:lnTo>
                        <a:pt x="15" y="24"/>
                      </a:lnTo>
                      <a:lnTo>
                        <a:pt x="15" y="34"/>
                      </a:lnTo>
                      <a:lnTo>
                        <a:pt x="13" y="45"/>
                      </a:lnTo>
                      <a:lnTo>
                        <a:pt x="10" y="55"/>
                      </a:lnTo>
                      <a:lnTo>
                        <a:pt x="5" y="63"/>
                      </a:lnTo>
                      <a:lnTo>
                        <a:pt x="0" y="68"/>
                      </a:lnTo>
                      <a:lnTo>
                        <a:pt x="2" y="71"/>
                      </a:lnTo>
                      <a:lnTo>
                        <a:pt x="8" y="63"/>
                      </a:lnTo>
                      <a:lnTo>
                        <a:pt x="13" y="55"/>
                      </a:lnTo>
                      <a:lnTo>
                        <a:pt x="15" y="45"/>
                      </a:lnTo>
                      <a:lnTo>
                        <a:pt x="18" y="34"/>
                      </a:lnTo>
                      <a:lnTo>
                        <a:pt x="21" y="24"/>
                      </a:lnTo>
                      <a:lnTo>
                        <a:pt x="21" y="16"/>
                      </a:lnTo>
                      <a:lnTo>
                        <a:pt x="18" y="8"/>
                      </a:lnTo>
                      <a:lnTo>
                        <a:pt x="18" y="0"/>
                      </a:lnTo>
                      <a:lnTo>
                        <a:pt x="13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95" name="Freeform 885"/>
                <p:cNvSpPr>
                  <a:spLocks/>
                </p:cNvSpPr>
                <p:nvPr/>
              </p:nvSpPr>
              <p:spPr bwMode="auto">
                <a:xfrm>
                  <a:off x="2158" y="3416"/>
                  <a:ext cx="58" cy="13"/>
                </a:xfrm>
                <a:custGeom>
                  <a:avLst/>
                  <a:gdLst>
                    <a:gd name="T0" fmla="*/ 0 w 58"/>
                    <a:gd name="T1" fmla="*/ 2 h 13"/>
                    <a:gd name="T2" fmla="*/ 0 w 58"/>
                    <a:gd name="T3" fmla="*/ 2 h 13"/>
                    <a:gd name="T4" fmla="*/ 6 w 58"/>
                    <a:gd name="T5" fmla="*/ 2 h 13"/>
                    <a:gd name="T6" fmla="*/ 14 w 58"/>
                    <a:gd name="T7" fmla="*/ 2 h 13"/>
                    <a:gd name="T8" fmla="*/ 21 w 58"/>
                    <a:gd name="T9" fmla="*/ 2 h 13"/>
                    <a:gd name="T10" fmla="*/ 29 w 58"/>
                    <a:gd name="T11" fmla="*/ 5 h 13"/>
                    <a:gd name="T12" fmla="*/ 37 w 58"/>
                    <a:gd name="T13" fmla="*/ 5 h 13"/>
                    <a:gd name="T14" fmla="*/ 45 w 58"/>
                    <a:gd name="T15" fmla="*/ 7 h 13"/>
                    <a:gd name="T16" fmla="*/ 50 w 58"/>
                    <a:gd name="T17" fmla="*/ 10 h 13"/>
                    <a:gd name="T18" fmla="*/ 53 w 58"/>
                    <a:gd name="T19" fmla="*/ 13 h 13"/>
                    <a:gd name="T20" fmla="*/ 58 w 58"/>
                    <a:gd name="T21" fmla="*/ 10 h 13"/>
                    <a:gd name="T22" fmla="*/ 53 w 58"/>
                    <a:gd name="T23" fmla="*/ 7 h 13"/>
                    <a:gd name="T24" fmla="*/ 48 w 58"/>
                    <a:gd name="T25" fmla="*/ 5 h 13"/>
                    <a:gd name="T26" fmla="*/ 40 w 58"/>
                    <a:gd name="T27" fmla="*/ 2 h 13"/>
                    <a:gd name="T28" fmla="*/ 29 w 58"/>
                    <a:gd name="T29" fmla="*/ 0 h 13"/>
                    <a:gd name="T30" fmla="*/ 21 w 58"/>
                    <a:gd name="T31" fmla="*/ 0 h 13"/>
                    <a:gd name="T32" fmla="*/ 14 w 58"/>
                    <a:gd name="T33" fmla="*/ 0 h 13"/>
                    <a:gd name="T34" fmla="*/ 6 w 58"/>
                    <a:gd name="T35" fmla="*/ 0 h 13"/>
                    <a:gd name="T36" fmla="*/ 0 w 58"/>
                    <a:gd name="T37" fmla="*/ 0 h 13"/>
                    <a:gd name="T38" fmla="*/ 0 w 58"/>
                    <a:gd name="T39" fmla="*/ 0 h 13"/>
                    <a:gd name="T40" fmla="*/ 0 w 58"/>
                    <a:gd name="T41" fmla="*/ 2 h 1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8"/>
                    <a:gd name="T64" fmla="*/ 0 h 13"/>
                    <a:gd name="T65" fmla="*/ 58 w 58"/>
                    <a:gd name="T66" fmla="*/ 13 h 1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8" h="13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6" y="2"/>
                      </a:lnTo>
                      <a:lnTo>
                        <a:pt x="14" y="2"/>
                      </a:lnTo>
                      <a:lnTo>
                        <a:pt x="21" y="2"/>
                      </a:lnTo>
                      <a:lnTo>
                        <a:pt x="29" y="5"/>
                      </a:lnTo>
                      <a:lnTo>
                        <a:pt x="37" y="5"/>
                      </a:lnTo>
                      <a:lnTo>
                        <a:pt x="45" y="7"/>
                      </a:lnTo>
                      <a:lnTo>
                        <a:pt x="50" y="10"/>
                      </a:lnTo>
                      <a:lnTo>
                        <a:pt x="53" y="13"/>
                      </a:lnTo>
                      <a:lnTo>
                        <a:pt x="58" y="10"/>
                      </a:lnTo>
                      <a:lnTo>
                        <a:pt x="53" y="7"/>
                      </a:lnTo>
                      <a:lnTo>
                        <a:pt x="48" y="5"/>
                      </a:lnTo>
                      <a:lnTo>
                        <a:pt x="40" y="2"/>
                      </a:lnTo>
                      <a:lnTo>
                        <a:pt x="29" y="0"/>
                      </a:lnTo>
                      <a:lnTo>
                        <a:pt x="21" y="0"/>
                      </a:lnTo>
                      <a:lnTo>
                        <a:pt x="14" y="0"/>
                      </a:lnTo>
                      <a:lnTo>
                        <a:pt x="6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96" name="Freeform 886"/>
                <p:cNvSpPr>
                  <a:spLocks/>
                </p:cNvSpPr>
                <p:nvPr/>
              </p:nvSpPr>
              <p:spPr bwMode="auto">
                <a:xfrm>
                  <a:off x="1879" y="3416"/>
                  <a:ext cx="279" cy="18"/>
                </a:xfrm>
                <a:custGeom>
                  <a:avLst/>
                  <a:gdLst>
                    <a:gd name="T0" fmla="*/ 2 w 279"/>
                    <a:gd name="T1" fmla="*/ 15 h 18"/>
                    <a:gd name="T2" fmla="*/ 0 w 279"/>
                    <a:gd name="T3" fmla="*/ 18 h 18"/>
                    <a:gd name="T4" fmla="*/ 13 w 279"/>
                    <a:gd name="T5" fmla="*/ 18 h 18"/>
                    <a:gd name="T6" fmla="*/ 41 w 279"/>
                    <a:gd name="T7" fmla="*/ 15 h 18"/>
                    <a:gd name="T8" fmla="*/ 86 w 279"/>
                    <a:gd name="T9" fmla="*/ 13 h 18"/>
                    <a:gd name="T10" fmla="*/ 136 w 279"/>
                    <a:gd name="T11" fmla="*/ 10 h 18"/>
                    <a:gd name="T12" fmla="*/ 188 w 279"/>
                    <a:gd name="T13" fmla="*/ 7 h 18"/>
                    <a:gd name="T14" fmla="*/ 232 w 279"/>
                    <a:gd name="T15" fmla="*/ 5 h 18"/>
                    <a:gd name="T16" fmla="*/ 266 w 279"/>
                    <a:gd name="T17" fmla="*/ 2 h 18"/>
                    <a:gd name="T18" fmla="*/ 279 w 279"/>
                    <a:gd name="T19" fmla="*/ 2 h 18"/>
                    <a:gd name="T20" fmla="*/ 279 w 279"/>
                    <a:gd name="T21" fmla="*/ 0 h 18"/>
                    <a:gd name="T22" fmla="*/ 266 w 279"/>
                    <a:gd name="T23" fmla="*/ 0 h 18"/>
                    <a:gd name="T24" fmla="*/ 232 w 279"/>
                    <a:gd name="T25" fmla="*/ 2 h 18"/>
                    <a:gd name="T26" fmla="*/ 188 w 279"/>
                    <a:gd name="T27" fmla="*/ 5 h 18"/>
                    <a:gd name="T28" fmla="*/ 136 w 279"/>
                    <a:gd name="T29" fmla="*/ 7 h 18"/>
                    <a:gd name="T30" fmla="*/ 86 w 279"/>
                    <a:gd name="T31" fmla="*/ 10 h 18"/>
                    <a:gd name="T32" fmla="*/ 41 w 279"/>
                    <a:gd name="T33" fmla="*/ 13 h 18"/>
                    <a:gd name="T34" fmla="*/ 13 w 279"/>
                    <a:gd name="T35" fmla="*/ 15 h 18"/>
                    <a:gd name="T36" fmla="*/ 0 w 279"/>
                    <a:gd name="T37" fmla="*/ 15 h 18"/>
                    <a:gd name="T38" fmla="*/ 0 w 279"/>
                    <a:gd name="T39" fmla="*/ 15 h 18"/>
                    <a:gd name="T40" fmla="*/ 2 w 279"/>
                    <a:gd name="T41" fmla="*/ 15 h 1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79"/>
                    <a:gd name="T64" fmla="*/ 0 h 18"/>
                    <a:gd name="T65" fmla="*/ 279 w 279"/>
                    <a:gd name="T66" fmla="*/ 18 h 1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79" h="18">
                      <a:moveTo>
                        <a:pt x="2" y="15"/>
                      </a:moveTo>
                      <a:lnTo>
                        <a:pt x="0" y="18"/>
                      </a:lnTo>
                      <a:lnTo>
                        <a:pt x="13" y="18"/>
                      </a:lnTo>
                      <a:lnTo>
                        <a:pt x="41" y="15"/>
                      </a:lnTo>
                      <a:lnTo>
                        <a:pt x="86" y="13"/>
                      </a:lnTo>
                      <a:lnTo>
                        <a:pt x="136" y="10"/>
                      </a:lnTo>
                      <a:lnTo>
                        <a:pt x="188" y="7"/>
                      </a:lnTo>
                      <a:lnTo>
                        <a:pt x="232" y="5"/>
                      </a:lnTo>
                      <a:lnTo>
                        <a:pt x="266" y="2"/>
                      </a:lnTo>
                      <a:lnTo>
                        <a:pt x="279" y="2"/>
                      </a:lnTo>
                      <a:lnTo>
                        <a:pt x="279" y="0"/>
                      </a:lnTo>
                      <a:lnTo>
                        <a:pt x="266" y="0"/>
                      </a:lnTo>
                      <a:lnTo>
                        <a:pt x="232" y="2"/>
                      </a:lnTo>
                      <a:lnTo>
                        <a:pt x="188" y="5"/>
                      </a:lnTo>
                      <a:lnTo>
                        <a:pt x="136" y="7"/>
                      </a:lnTo>
                      <a:lnTo>
                        <a:pt x="86" y="10"/>
                      </a:lnTo>
                      <a:lnTo>
                        <a:pt x="41" y="13"/>
                      </a:lnTo>
                      <a:lnTo>
                        <a:pt x="13" y="15"/>
                      </a:lnTo>
                      <a:lnTo>
                        <a:pt x="0" y="15"/>
                      </a:lnTo>
                      <a:lnTo>
                        <a:pt x="2" y="1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97" name="Freeform 887"/>
                <p:cNvSpPr>
                  <a:spLocks/>
                </p:cNvSpPr>
                <p:nvPr/>
              </p:nvSpPr>
              <p:spPr bwMode="auto">
                <a:xfrm>
                  <a:off x="1845" y="3520"/>
                  <a:ext cx="374" cy="89"/>
                </a:xfrm>
                <a:custGeom>
                  <a:avLst/>
                  <a:gdLst>
                    <a:gd name="T0" fmla="*/ 65 w 374"/>
                    <a:gd name="T1" fmla="*/ 11 h 89"/>
                    <a:gd name="T2" fmla="*/ 49 w 374"/>
                    <a:gd name="T3" fmla="*/ 16 h 89"/>
                    <a:gd name="T4" fmla="*/ 34 w 374"/>
                    <a:gd name="T5" fmla="*/ 29 h 89"/>
                    <a:gd name="T6" fmla="*/ 18 w 374"/>
                    <a:gd name="T7" fmla="*/ 42 h 89"/>
                    <a:gd name="T8" fmla="*/ 5 w 374"/>
                    <a:gd name="T9" fmla="*/ 53 h 89"/>
                    <a:gd name="T10" fmla="*/ 2 w 374"/>
                    <a:gd name="T11" fmla="*/ 55 h 89"/>
                    <a:gd name="T12" fmla="*/ 0 w 374"/>
                    <a:gd name="T13" fmla="*/ 61 h 89"/>
                    <a:gd name="T14" fmla="*/ 2 w 374"/>
                    <a:gd name="T15" fmla="*/ 66 h 89"/>
                    <a:gd name="T16" fmla="*/ 10 w 374"/>
                    <a:gd name="T17" fmla="*/ 71 h 89"/>
                    <a:gd name="T18" fmla="*/ 23 w 374"/>
                    <a:gd name="T19" fmla="*/ 76 h 89"/>
                    <a:gd name="T20" fmla="*/ 47 w 374"/>
                    <a:gd name="T21" fmla="*/ 82 h 89"/>
                    <a:gd name="T22" fmla="*/ 73 w 374"/>
                    <a:gd name="T23" fmla="*/ 84 h 89"/>
                    <a:gd name="T24" fmla="*/ 104 w 374"/>
                    <a:gd name="T25" fmla="*/ 84 h 89"/>
                    <a:gd name="T26" fmla="*/ 138 w 374"/>
                    <a:gd name="T27" fmla="*/ 87 h 89"/>
                    <a:gd name="T28" fmla="*/ 175 w 374"/>
                    <a:gd name="T29" fmla="*/ 87 h 89"/>
                    <a:gd name="T30" fmla="*/ 209 w 374"/>
                    <a:gd name="T31" fmla="*/ 89 h 89"/>
                    <a:gd name="T32" fmla="*/ 243 w 374"/>
                    <a:gd name="T33" fmla="*/ 89 h 89"/>
                    <a:gd name="T34" fmla="*/ 274 w 374"/>
                    <a:gd name="T35" fmla="*/ 89 h 89"/>
                    <a:gd name="T36" fmla="*/ 308 w 374"/>
                    <a:gd name="T37" fmla="*/ 87 h 89"/>
                    <a:gd name="T38" fmla="*/ 337 w 374"/>
                    <a:gd name="T39" fmla="*/ 84 h 89"/>
                    <a:gd name="T40" fmla="*/ 366 w 374"/>
                    <a:gd name="T41" fmla="*/ 74 h 89"/>
                    <a:gd name="T42" fmla="*/ 371 w 374"/>
                    <a:gd name="T43" fmla="*/ 71 h 89"/>
                    <a:gd name="T44" fmla="*/ 374 w 374"/>
                    <a:gd name="T45" fmla="*/ 66 h 89"/>
                    <a:gd name="T46" fmla="*/ 374 w 374"/>
                    <a:gd name="T47" fmla="*/ 55 h 89"/>
                    <a:gd name="T48" fmla="*/ 371 w 374"/>
                    <a:gd name="T49" fmla="*/ 42 h 89"/>
                    <a:gd name="T50" fmla="*/ 366 w 374"/>
                    <a:gd name="T51" fmla="*/ 29 h 89"/>
                    <a:gd name="T52" fmla="*/ 363 w 374"/>
                    <a:gd name="T53" fmla="*/ 21 h 89"/>
                    <a:gd name="T54" fmla="*/ 358 w 374"/>
                    <a:gd name="T55" fmla="*/ 13 h 89"/>
                    <a:gd name="T56" fmla="*/ 350 w 374"/>
                    <a:gd name="T57" fmla="*/ 8 h 89"/>
                    <a:gd name="T58" fmla="*/ 340 w 374"/>
                    <a:gd name="T59" fmla="*/ 6 h 89"/>
                    <a:gd name="T60" fmla="*/ 272 w 374"/>
                    <a:gd name="T61" fmla="*/ 0 h 89"/>
                    <a:gd name="T62" fmla="*/ 204 w 374"/>
                    <a:gd name="T63" fmla="*/ 0 h 89"/>
                    <a:gd name="T64" fmla="*/ 133 w 374"/>
                    <a:gd name="T65" fmla="*/ 3 h 89"/>
                    <a:gd name="T66" fmla="*/ 65 w 374"/>
                    <a:gd name="T67" fmla="*/ 11 h 89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374"/>
                    <a:gd name="T103" fmla="*/ 0 h 89"/>
                    <a:gd name="T104" fmla="*/ 374 w 374"/>
                    <a:gd name="T105" fmla="*/ 89 h 89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374" h="89">
                      <a:moveTo>
                        <a:pt x="65" y="11"/>
                      </a:moveTo>
                      <a:lnTo>
                        <a:pt x="49" y="16"/>
                      </a:lnTo>
                      <a:lnTo>
                        <a:pt x="34" y="29"/>
                      </a:lnTo>
                      <a:lnTo>
                        <a:pt x="18" y="42"/>
                      </a:lnTo>
                      <a:lnTo>
                        <a:pt x="5" y="53"/>
                      </a:lnTo>
                      <a:lnTo>
                        <a:pt x="2" y="55"/>
                      </a:lnTo>
                      <a:lnTo>
                        <a:pt x="0" y="61"/>
                      </a:lnTo>
                      <a:lnTo>
                        <a:pt x="2" y="66"/>
                      </a:lnTo>
                      <a:lnTo>
                        <a:pt x="10" y="71"/>
                      </a:lnTo>
                      <a:lnTo>
                        <a:pt x="23" y="76"/>
                      </a:lnTo>
                      <a:lnTo>
                        <a:pt x="47" y="82"/>
                      </a:lnTo>
                      <a:lnTo>
                        <a:pt x="73" y="84"/>
                      </a:lnTo>
                      <a:lnTo>
                        <a:pt x="104" y="84"/>
                      </a:lnTo>
                      <a:lnTo>
                        <a:pt x="138" y="87"/>
                      </a:lnTo>
                      <a:lnTo>
                        <a:pt x="175" y="87"/>
                      </a:lnTo>
                      <a:lnTo>
                        <a:pt x="209" y="89"/>
                      </a:lnTo>
                      <a:lnTo>
                        <a:pt x="243" y="89"/>
                      </a:lnTo>
                      <a:lnTo>
                        <a:pt x="274" y="89"/>
                      </a:lnTo>
                      <a:lnTo>
                        <a:pt x="308" y="87"/>
                      </a:lnTo>
                      <a:lnTo>
                        <a:pt x="337" y="84"/>
                      </a:lnTo>
                      <a:lnTo>
                        <a:pt x="366" y="74"/>
                      </a:lnTo>
                      <a:lnTo>
                        <a:pt x="371" y="71"/>
                      </a:lnTo>
                      <a:lnTo>
                        <a:pt x="374" y="66"/>
                      </a:lnTo>
                      <a:lnTo>
                        <a:pt x="374" y="55"/>
                      </a:lnTo>
                      <a:lnTo>
                        <a:pt x="371" y="42"/>
                      </a:lnTo>
                      <a:lnTo>
                        <a:pt x="366" y="29"/>
                      </a:lnTo>
                      <a:lnTo>
                        <a:pt x="363" y="21"/>
                      </a:lnTo>
                      <a:lnTo>
                        <a:pt x="358" y="13"/>
                      </a:lnTo>
                      <a:lnTo>
                        <a:pt x="350" y="8"/>
                      </a:lnTo>
                      <a:lnTo>
                        <a:pt x="340" y="6"/>
                      </a:lnTo>
                      <a:lnTo>
                        <a:pt x="272" y="0"/>
                      </a:lnTo>
                      <a:lnTo>
                        <a:pt x="204" y="0"/>
                      </a:lnTo>
                      <a:lnTo>
                        <a:pt x="133" y="3"/>
                      </a:lnTo>
                      <a:lnTo>
                        <a:pt x="65" y="11"/>
                      </a:lnTo>
                      <a:close/>
                    </a:path>
                  </a:pathLst>
                </a:custGeom>
                <a:solidFill>
                  <a:srgbClr val="504A5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98" name="Freeform 888"/>
                <p:cNvSpPr>
                  <a:spLocks/>
                </p:cNvSpPr>
                <p:nvPr/>
              </p:nvSpPr>
              <p:spPr bwMode="auto">
                <a:xfrm>
                  <a:off x="1850" y="3523"/>
                  <a:ext cx="369" cy="71"/>
                </a:xfrm>
                <a:custGeom>
                  <a:avLst/>
                  <a:gdLst>
                    <a:gd name="T0" fmla="*/ 60 w 369"/>
                    <a:gd name="T1" fmla="*/ 5 h 71"/>
                    <a:gd name="T2" fmla="*/ 47 w 369"/>
                    <a:gd name="T3" fmla="*/ 10 h 71"/>
                    <a:gd name="T4" fmla="*/ 34 w 369"/>
                    <a:gd name="T5" fmla="*/ 16 h 71"/>
                    <a:gd name="T6" fmla="*/ 16 w 369"/>
                    <a:gd name="T7" fmla="*/ 34 h 71"/>
                    <a:gd name="T8" fmla="*/ 8 w 369"/>
                    <a:gd name="T9" fmla="*/ 42 h 71"/>
                    <a:gd name="T10" fmla="*/ 0 w 369"/>
                    <a:gd name="T11" fmla="*/ 47 h 71"/>
                    <a:gd name="T12" fmla="*/ 0 w 369"/>
                    <a:gd name="T13" fmla="*/ 55 h 71"/>
                    <a:gd name="T14" fmla="*/ 0 w 369"/>
                    <a:gd name="T15" fmla="*/ 55 h 71"/>
                    <a:gd name="T16" fmla="*/ 5 w 369"/>
                    <a:gd name="T17" fmla="*/ 58 h 71"/>
                    <a:gd name="T18" fmla="*/ 65 w 369"/>
                    <a:gd name="T19" fmla="*/ 63 h 71"/>
                    <a:gd name="T20" fmla="*/ 120 w 369"/>
                    <a:gd name="T21" fmla="*/ 68 h 71"/>
                    <a:gd name="T22" fmla="*/ 178 w 369"/>
                    <a:gd name="T23" fmla="*/ 71 h 71"/>
                    <a:gd name="T24" fmla="*/ 238 w 369"/>
                    <a:gd name="T25" fmla="*/ 71 h 71"/>
                    <a:gd name="T26" fmla="*/ 303 w 369"/>
                    <a:gd name="T27" fmla="*/ 68 h 71"/>
                    <a:gd name="T28" fmla="*/ 332 w 369"/>
                    <a:gd name="T29" fmla="*/ 65 h 71"/>
                    <a:gd name="T30" fmla="*/ 361 w 369"/>
                    <a:gd name="T31" fmla="*/ 58 h 71"/>
                    <a:gd name="T32" fmla="*/ 366 w 369"/>
                    <a:gd name="T33" fmla="*/ 55 h 71"/>
                    <a:gd name="T34" fmla="*/ 369 w 369"/>
                    <a:gd name="T35" fmla="*/ 52 h 71"/>
                    <a:gd name="T36" fmla="*/ 366 w 369"/>
                    <a:gd name="T37" fmla="*/ 42 h 71"/>
                    <a:gd name="T38" fmla="*/ 361 w 369"/>
                    <a:gd name="T39" fmla="*/ 31 h 71"/>
                    <a:gd name="T40" fmla="*/ 356 w 369"/>
                    <a:gd name="T41" fmla="*/ 21 h 71"/>
                    <a:gd name="T42" fmla="*/ 350 w 369"/>
                    <a:gd name="T43" fmla="*/ 8 h 71"/>
                    <a:gd name="T44" fmla="*/ 345 w 369"/>
                    <a:gd name="T45" fmla="*/ 5 h 71"/>
                    <a:gd name="T46" fmla="*/ 335 w 369"/>
                    <a:gd name="T47" fmla="*/ 3 h 71"/>
                    <a:gd name="T48" fmla="*/ 199 w 369"/>
                    <a:gd name="T49" fmla="*/ 0 h 71"/>
                    <a:gd name="T50" fmla="*/ 128 w 369"/>
                    <a:gd name="T51" fmla="*/ 0 h 71"/>
                    <a:gd name="T52" fmla="*/ 60 w 369"/>
                    <a:gd name="T53" fmla="*/ 5 h 71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69"/>
                    <a:gd name="T82" fmla="*/ 0 h 71"/>
                    <a:gd name="T83" fmla="*/ 369 w 369"/>
                    <a:gd name="T84" fmla="*/ 71 h 71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69" h="71">
                      <a:moveTo>
                        <a:pt x="60" y="5"/>
                      </a:moveTo>
                      <a:lnTo>
                        <a:pt x="47" y="10"/>
                      </a:lnTo>
                      <a:lnTo>
                        <a:pt x="34" y="16"/>
                      </a:lnTo>
                      <a:lnTo>
                        <a:pt x="16" y="34"/>
                      </a:lnTo>
                      <a:lnTo>
                        <a:pt x="8" y="42"/>
                      </a:lnTo>
                      <a:lnTo>
                        <a:pt x="0" y="47"/>
                      </a:lnTo>
                      <a:lnTo>
                        <a:pt x="0" y="55"/>
                      </a:lnTo>
                      <a:lnTo>
                        <a:pt x="5" y="58"/>
                      </a:lnTo>
                      <a:lnTo>
                        <a:pt x="65" y="63"/>
                      </a:lnTo>
                      <a:lnTo>
                        <a:pt x="120" y="68"/>
                      </a:lnTo>
                      <a:lnTo>
                        <a:pt x="178" y="71"/>
                      </a:lnTo>
                      <a:lnTo>
                        <a:pt x="238" y="71"/>
                      </a:lnTo>
                      <a:lnTo>
                        <a:pt x="303" y="68"/>
                      </a:lnTo>
                      <a:lnTo>
                        <a:pt x="332" y="65"/>
                      </a:lnTo>
                      <a:lnTo>
                        <a:pt x="361" y="58"/>
                      </a:lnTo>
                      <a:lnTo>
                        <a:pt x="366" y="55"/>
                      </a:lnTo>
                      <a:lnTo>
                        <a:pt x="369" y="52"/>
                      </a:lnTo>
                      <a:lnTo>
                        <a:pt x="366" y="42"/>
                      </a:lnTo>
                      <a:lnTo>
                        <a:pt x="361" y="31"/>
                      </a:lnTo>
                      <a:lnTo>
                        <a:pt x="356" y="21"/>
                      </a:lnTo>
                      <a:lnTo>
                        <a:pt x="350" y="8"/>
                      </a:lnTo>
                      <a:lnTo>
                        <a:pt x="345" y="5"/>
                      </a:lnTo>
                      <a:lnTo>
                        <a:pt x="335" y="3"/>
                      </a:lnTo>
                      <a:lnTo>
                        <a:pt x="199" y="0"/>
                      </a:lnTo>
                      <a:lnTo>
                        <a:pt x="128" y="0"/>
                      </a:lnTo>
                      <a:lnTo>
                        <a:pt x="60" y="5"/>
                      </a:lnTo>
                      <a:close/>
                    </a:path>
                  </a:pathLst>
                </a:custGeom>
                <a:solidFill>
                  <a:srgbClr val="BCB1D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99" name="Freeform 889"/>
                <p:cNvSpPr>
                  <a:spLocks/>
                </p:cNvSpPr>
                <p:nvPr/>
              </p:nvSpPr>
              <p:spPr bwMode="auto">
                <a:xfrm>
                  <a:off x="1907" y="3533"/>
                  <a:ext cx="8" cy="8"/>
                </a:xfrm>
                <a:custGeom>
                  <a:avLst/>
                  <a:gdLst>
                    <a:gd name="T0" fmla="*/ 3 w 8"/>
                    <a:gd name="T1" fmla="*/ 3 h 8"/>
                    <a:gd name="T2" fmla="*/ 3 w 8"/>
                    <a:gd name="T3" fmla="*/ 3 h 8"/>
                    <a:gd name="T4" fmla="*/ 0 w 8"/>
                    <a:gd name="T5" fmla="*/ 6 h 8"/>
                    <a:gd name="T6" fmla="*/ 0 w 8"/>
                    <a:gd name="T7" fmla="*/ 6 h 8"/>
                    <a:gd name="T8" fmla="*/ 3 w 8"/>
                    <a:gd name="T9" fmla="*/ 8 h 8"/>
                    <a:gd name="T10" fmla="*/ 6 w 8"/>
                    <a:gd name="T11" fmla="*/ 8 h 8"/>
                    <a:gd name="T12" fmla="*/ 8 w 8"/>
                    <a:gd name="T13" fmla="*/ 8 h 8"/>
                    <a:gd name="T14" fmla="*/ 8 w 8"/>
                    <a:gd name="T15" fmla="*/ 6 h 8"/>
                    <a:gd name="T16" fmla="*/ 8 w 8"/>
                    <a:gd name="T17" fmla="*/ 6 h 8"/>
                    <a:gd name="T18" fmla="*/ 8 w 8"/>
                    <a:gd name="T19" fmla="*/ 3 h 8"/>
                    <a:gd name="T20" fmla="*/ 8 w 8"/>
                    <a:gd name="T21" fmla="*/ 3 h 8"/>
                    <a:gd name="T22" fmla="*/ 8 w 8"/>
                    <a:gd name="T23" fmla="*/ 0 h 8"/>
                    <a:gd name="T24" fmla="*/ 6 w 8"/>
                    <a:gd name="T25" fmla="*/ 0 h 8"/>
                    <a:gd name="T26" fmla="*/ 3 w 8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3" y="3"/>
                      </a:moveTo>
                      <a:lnTo>
                        <a:pt x="3" y="3"/>
                      </a:lnTo>
                      <a:lnTo>
                        <a:pt x="0" y="6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8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6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00" name="Freeform 890"/>
                <p:cNvSpPr>
                  <a:spLocks/>
                </p:cNvSpPr>
                <p:nvPr/>
              </p:nvSpPr>
              <p:spPr bwMode="auto">
                <a:xfrm>
                  <a:off x="1897" y="3541"/>
                  <a:ext cx="10" cy="8"/>
                </a:xfrm>
                <a:custGeom>
                  <a:avLst/>
                  <a:gdLst>
                    <a:gd name="T0" fmla="*/ 3 w 10"/>
                    <a:gd name="T1" fmla="*/ 0 h 8"/>
                    <a:gd name="T2" fmla="*/ 3 w 10"/>
                    <a:gd name="T3" fmla="*/ 3 h 8"/>
                    <a:gd name="T4" fmla="*/ 3 w 10"/>
                    <a:gd name="T5" fmla="*/ 3 h 8"/>
                    <a:gd name="T6" fmla="*/ 0 w 10"/>
                    <a:gd name="T7" fmla="*/ 6 h 8"/>
                    <a:gd name="T8" fmla="*/ 0 w 10"/>
                    <a:gd name="T9" fmla="*/ 6 h 8"/>
                    <a:gd name="T10" fmla="*/ 3 w 10"/>
                    <a:gd name="T11" fmla="*/ 8 h 8"/>
                    <a:gd name="T12" fmla="*/ 5 w 10"/>
                    <a:gd name="T13" fmla="*/ 8 h 8"/>
                    <a:gd name="T14" fmla="*/ 8 w 10"/>
                    <a:gd name="T15" fmla="*/ 8 h 8"/>
                    <a:gd name="T16" fmla="*/ 8 w 10"/>
                    <a:gd name="T17" fmla="*/ 6 h 8"/>
                    <a:gd name="T18" fmla="*/ 8 w 10"/>
                    <a:gd name="T19" fmla="*/ 6 h 8"/>
                    <a:gd name="T20" fmla="*/ 10 w 10"/>
                    <a:gd name="T21" fmla="*/ 3 h 8"/>
                    <a:gd name="T22" fmla="*/ 10 w 10"/>
                    <a:gd name="T23" fmla="*/ 3 h 8"/>
                    <a:gd name="T24" fmla="*/ 10 w 10"/>
                    <a:gd name="T25" fmla="*/ 0 h 8"/>
                    <a:gd name="T26" fmla="*/ 3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6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6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01" name="Freeform 891"/>
                <p:cNvSpPr>
                  <a:spLocks/>
                </p:cNvSpPr>
                <p:nvPr/>
              </p:nvSpPr>
              <p:spPr bwMode="auto">
                <a:xfrm>
                  <a:off x="1886" y="3549"/>
                  <a:ext cx="11" cy="8"/>
                </a:xfrm>
                <a:custGeom>
                  <a:avLst/>
                  <a:gdLst>
                    <a:gd name="T0" fmla="*/ 3 w 11"/>
                    <a:gd name="T1" fmla="*/ 3 h 8"/>
                    <a:gd name="T2" fmla="*/ 3 w 11"/>
                    <a:gd name="T3" fmla="*/ 3 h 8"/>
                    <a:gd name="T4" fmla="*/ 0 w 11"/>
                    <a:gd name="T5" fmla="*/ 5 h 8"/>
                    <a:gd name="T6" fmla="*/ 0 w 11"/>
                    <a:gd name="T7" fmla="*/ 5 h 8"/>
                    <a:gd name="T8" fmla="*/ 0 w 11"/>
                    <a:gd name="T9" fmla="*/ 8 h 8"/>
                    <a:gd name="T10" fmla="*/ 3 w 11"/>
                    <a:gd name="T11" fmla="*/ 8 h 8"/>
                    <a:gd name="T12" fmla="*/ 6 w 11"/>
                    <a:gd name="T13" fmla="*/ 8 h 8"/>
                    <a:gd name="T14" fmla="*/ 8 w 11"/>
                    <a:gd name="T15" fmla="*/ 8 h 8"/>
                    <a:gd name="T16" fmla="*/ 8 w 11"/>
                    <a:gd name="T17" fmla="*/ 8 h 8"/>
                    <a:gd name="T18" fmla="*/ 8 w 11"/>
                    <a:gd name="T19" fmla="*/ 5 h 8"/>
                    <a:gd name="T20" fmla="*/ 11 w 11"/>
                    <a:gd name="T21" fmla="*/ 3 h 8"/>
                    <a:gd name="T22" fmla="*/ 11 w 11"/>
                    <a:gd name="T23" fmla="*/ 3 h 8"/>
                    <a:gd name="T24" fmla="*/ 8 w 11"/>
                    <a:gd name="T25" fmla="*/ 0 h 8"/>
                    <a:gd name="T26" fmla="*/ 3 w 11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3" y="3"/>
                      </a:moveTo>
                      <a:lnTo>
                        <a:pt x="3" y="3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11" y="3"/>
                      </a:lnTo>
                      <a:lnTo>
                        <a:pt x="8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02" name="Freeform 892"/>
                <p:cNvSpPr>
                  <a:spLocks/>
                </p:cNvSpPr>
                <p:nvPr/>
              </p:nvSpPr>
              <p:spPr bwMode="auto">
                <a:xfrm>
                  <a:off x="1873" y="3560"/>
                  <a:ext cx="11" cy="7"/>
                </a:xfrm>
                <a:custGeom>
                  <a:avLst/>
                  <a:gdLst>
                    <a:gd name="T0" fmla="*/ 6 w 11"/>
                    <a:gd name="T1" fmla="*/ 0 h 7"/>
                    <a:gd name="T2" fmla="*/ 6 w 11"/>
                    <a:gd name="T3" fmla="*/ 2 h 7"/>
                    <a:gd name="T4" fmla="*/ 3 w 11"/>
                    <a:gd name="T5" fmla="*/ 2 h 7"/>
                    <a:gd name="T6" fmla="*/ 3 w 11"/>
                    <a:gd name="T7" fmla="*/ 5 h 7"/>
                    <a:gd name="T8" fmla="*/ 0 w 11"/>
                    <a:gd name="T9" fmla="*/ 5 h 7"/>
                    <a:gd name="T10" fmla="*/ 3 w 11"/>
                    <a:gd name="T11" fmla="*/ 7 h 7"/>
                    <a:gd name="T12" fmla="*/ 6 w 11"/>
                    <a:gd name="T13" fmla="*/ 7 h 7"/>
                    <a:gd name="T14" fmla="*/ 8 w 11"/>
                    <a:gd name="T15" fmla="*/ 7 h 7"/>
                    <a:gd name="T16" fmla="*/ 11 w 11"/>
                    <a:gd name="T17" fmla="*/ 5 h 7"/>
                    <a:gd name="T18" fmla="*/ 11 w 11"/>
                    <a:gd name="T19" fmla="*/ 5 h 7"/>
                    <a:gd name="T20" fmla="*/ 11 w 11"/>
                    <a:gd name="T21" fmla="*/ 2 h 7"/>
                    <a:gd name="T22" fmla="*/ 11 w 11"/>
                    <a:gd name="T23" fmla="*/ 0 h 7"/>
                    <a:gd name="T24" fmla="*/ 11 w 11"/>
                    <a:gd name="T25" fmla="*/ 0 h 7"/>
                    <a:gd name="T26" fmla="*/ 8 w 11"/>
                    <a:gd name="T27" fmla="*/ 0 h 7"/>
                    <a:gd name="T28" fmla="*/ 6 w 11"/>
                    <a:gd name="T29" fmla="*/ 0 h 7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7"/>
                    <a:gd name="T47" fmla="*/ 11 w 11"/>
                    <a:gd name="T48" fmla="*/ 7 h 7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7">
                      <a:moveTo>
                        <a:pt x="6" y="0"/>
                      </a:moveTo>
                      <a:lnTo>
                        <a:pt x="6" y="2"/>
                      </a:lnTo>
                      <a:lnTo>
                        <a:pt x="3" y="2"/>
                      </a:ln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3" y="7"/>
                      </a:lnTo>
                      <a:lnTo>
                        <a:pt x="6" y="7"/>
                      </a:lnTo>
                      <a:lnTo>
                        <a:pt x="8" y="7"/>
                      </a:lnTo>
                      <a:lnTo>
                        <a:pt x="11" y="5"/>
                      </a:lnTo>
                      <a:lnTo>
                        <a:pt x="11" y="2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03" name="Freeform 893"/>
                <p:cNvSpPr>
                  <a:spLocks/>
                </p:cNvSpPr>
                <p:nvPr/>
              </p:nvSpPr>
              <p:spPr bwMode="auto">
                <a:xfrm>
                  <a:off x="1863" y="3567"/>
                  <a:ext cx="10" cy="11"/>
                </a:xfrm>
                <a:custGeom>
                  <a:avLst/>
                  <a:gdLst>
                    <a:gd name="T0" fmla="*/ 3 w 10"/>
                    <a:gd name="T1" fmla="*/ 3 h 11"/>
                    <a:gd name="T2" fmla="*/ 3 w 10"/>
                    <a:gd name="T3" fmla="*/ 6 h 11"/>
                    <a:gd name="T4" fmla="*/ 0 w 10"/>
                    <a:gd name="T5" fmla="*/ 6 h 11"/>
                    <a:gd name="T6" fmla="*/ 0 w 10"/>
                    <a:gd name="T7" fmla="*/ 8 h 11"/>
                    <a:gd name="T8" fmla="*/ 0 w 10"/>
                    <a:gd name="T9" fmla="*/ 8 h 11"/>
                    <a:gd name="T10" fmla="*/ 3 w 10"/>
                    <a:gd name="T11" fmla="*/ 11 h 11"/>
                    <a:gd name="T12" fmla="*/ 3 w 10"/>
                    <a:gd name="T13" fmla="*/ 11 h 11"/>
                    <a:gd name="T14" fmla="*/ 5 w 10"/>
                    <a:gd name="T15" fmla="*/ 11 h 11"/>
                    <a:gd name="T16" fmla="*/ 8 w 10"/>
                    <a:gd name="T17" fmla="*/ 8 h 11"/>
                    <a:gd name="T18" fmla="*/ 8 w 10"/>
                    <a:gd name="T19" fmla="*/ 8 h 11"/>
                    <a:gd name="T20" fmla="*/ 10 w 10"/>
                    <a:gd name="T21" fmla="*/ 6 h 11"/>
                    <a:gd name="T22" fmla="*/ 10 w 10"/>
                    <a:gd name="T23" fmla="*/ 3 h 11"/>
                    <a:gd name="T24" fmla="*/ 10 w 10"/>
                    <a:gd name="T25" fmla="*/ 3 h 11"/>
                    <a:gd name="T26" fmla="*/ 8 w 10"/>
                    <a:gd name="T27" fmla="*/ 0 h 11"/>
                    <a:gd name="T28" fmla="*/ 3 w 10"/>
                    <a:gd name="T29" fmla="*/ 3 h 1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11"/>
                    <a:gd name="T47" fmla="*/ 10 w 10"/>
                    <a:gd name="T48" fmla="*/ 11 h 1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11">
                      <a:moveTo>
                        <a:pt x="3" y="3"/>
                      </a:moveTo>
                      <a:lnTo>
                        <a:pt x="3" y="6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3" y="11"/>
                      </a:lnTo>
                      <a:lnTo>
                        <a:pt x="5" y="11"/>
                      </a:lnTo>
                      <a:lnTo>
                        <a:pt x="8" y="8"/>
                      </a:lnTo>
                      <a:lnTo>
                        <a:pt x="10" y="6"/>
                      </a:lnTo>
                      <a:lnTo>
                        <a:pt x="10" y="3"/>
                      </a:lnTo>
                      <a:lnTo>
                        <a:pt x="8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04" name="Freeform 894"/>
                <p:cNvSpPr>
                  <a:spLocks/>
                </p:cNvSpPr>
                <p:nvPr/>
              </p:nvSpPr>
              <p:spPr bwMode="auto">
                <a:xfrm>
                  <a:off x="1920" y="3533"/>
                  <a:ext cx="8" cy="8"/>
                </a:xfrm>
                <a:custGeom>
                  <a:avLst/>
                  <a:gdLst>
                    <a:gd name="T0" fmla="*/ 3 w 8"/>
                    <a:gd name="T1" fmla="*/ 3 h 8"/>
                    <a:gd name="T2" fmla="*/ 0 w 8"/>
                    <a:gd name="T3" fmla="*/ 3 h 8"/>
                    <a:gd name="T4" fmla="*/ 0 w 8"/>
                    <a:gd name="T5" fmla="*/ 3 h 8"/>
                    <a:gd name="T6" fmla="*/ 0 w 8"/>
                    <a:gd name="T7" fmla="*/ 6 h 8"/>
                    <a:gd name="T8" fmla="*/ 0 w 8"/>
                    <a:gd name="T9" fmla="*/ 6 h 8"/>
                    <a:gd name="T10" fmla="*/ 3 w 8"/>
                    <a:gd name="T11" fmla="*/ 8 h 8"/>
                    <a:gd name="T12" fmla="*/ 3 w 8"/>
                    <a:gd name="T13" fmla="*/ 8 h 8"/>
                    <a:gd name="T14" fmla="*/ 6 w 8"/>
                    <a:gd name="T15" fmla="*/ 8 h 8"/>
                    <a:gd name="T16" fmla="*/ 8 w 8"/>
                    <a:gd name="T17" fmla="*/ 6 h 8"/>
                    <a:gd name="T18" fmla="*/ 8 w 8"/>
                    <a:gd name="T19" fmla="*/ 6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6 w 8"/>
                    <a:gd name="T27" fmla="*/ 0 h 8"/>
                    <a:gd name="T28" fmla="*/ 3 w 8"/>
                    <a:gd name="T29" fmla="*/ 3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3" y="3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6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05" name="Freeform 895"/>
                <p:cNvSpPr>
                  <a:spLocks/>
                </p:cNvSpPr>
                <p:nvPr/>
              </p:nvSpPr>
              <p:spPr bwMode="auto">
                <a:xfrm>
                  <a:off x="1910" y="3541"/>
                  <a:ext cx="8" cy="8"/>
                </a:xfrm>
                <a:custGeom>
                  <a:avLst/>
                  <a:gdLst>
                    <a:gd name="T0" fmla="*/ 3 w 8"/>
                    <a:gd name="T1" fmla="*/ 0 h 8"/>
                    <a:gd name="T2" fmla="*/ 3 w 8"/>
                    <a:gd name="T3" fmla="*/ 3 h 8"/>
                    <a:gd name="T4" fmla="*/ 0 w 8"/>
                    <a:gd name="T5" fmla="*/ 3 h 8"/>
                    <a:gd name="T6" fmla="*/ 0 w 8"/>
                    <a:gd name="T7" fmla="*/ 6 h 8"/>
                    <a:gd name="T8" fmla="*/ 0 w 8"/>
                    <a:gd name="T9" fmla="*/ 6 h 8"/>
                    <a:gd name="T10" fmla="*/ 3 w 8"/>
                    <a:gd name="T11" fmla="*/ 8 h 8"/>
                    <a:gd name="T12" fmla="*/ 5 w 8"/>
                    <a:gd name="T13" fmla="*/ 8 h 8"/>
                    <a:gd name="T14" fmla="*/ 5 w 8"/>
                    <a:gd name="T15" fmla="*/ 8 h 8"/>
                    <a:gd name="T16" fmla="*/ 8 w 8"/>
                    <a:gd name="T17" fmla="*/ 6 h 8"/>
                    <a:gd name="T18" fmla="*/ 8 w 8"/>
                    <a:gd name="T19" fmla="*/ 6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5 w 8"/>
                    <a:gd name="T27" fmla="*/ 0 h 8"/>
                    <a:gd name="T28" fmla="*/ 3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06" name="Freeform 896"/>
                <p:cNvSpPr>
                  <a:spLocks/>
                </p:cNvSpPr>
                <p:nvPr/>
              </p:nvSpPr>
              <p:spPr bwMode="auto">
                <a:xfrm>
                  <a:off x="1900" y="3549"/>
                  <a:ext cx="7" cy="8"/>
                </a:xfrm>
                <a:custGeom>
                  <a:avLst/>
                  <a:gdLst>
                    <a:gd name="T0" fmla="*/ 2 w 7"/>
                    <a:gd name="T1" fmla="*/ 3 h 8"/>
                    <a:gd name="T2" fmla="*/ 2 w 7"/>
                    <a:gd name="T3" fmla="*/ 3 h 8"/>
                    <a:gd name="T4" fmla="*/ 0 w 7"/>
                    <a:gd name="T5" fmla="*/ 5 h 8"/>
                    <a:gd name="T6" fmla="*/ 0 w 7"/>
                    <a:gd name="T7" fmla="*/ 5 h 8"/>
                    <a:gd name="T8" fmla="*/ 0 w 7"/>
                    <a:gd name="T9" fmla="*/ 8 h 8"/>
                    <a:gd name="T10" fmla="*/ 2 w 7"/>
                    <a:gd name="T11" fmla="*/ 8 h 8"/>
                    <a:gd name="T12" fmla="*/ 5 w 7"/>
                    <a:gd name="T13" fmla="*/ 8 h 8"/>
                    <a:gd name="T14" fmla="*/ 5 w 7"/>
                    <a:gd name="T15" fmla="*/ 8 h 8"/>
                    <a:gd name="T16" fmla="*/ 7 w 7"/>
                    <a:gd name="T17" fmla="*/ 8 h 8"/>
                    <a:gd name="T18" fmla="*/ 7 w 7"/>
                    <a:gd name="T19" fmla="*/ 5 h 8"/>
                    <a:gd name="T20" fmla="*/ 7 w 7"/>
                    <a:gd name="T21" fmla="*/ 3 h 8"/>
                    <a:gd name="T22" fmla="*/ 7 w 7"/>
                    <a:gd name="T23" fmla="*/ 3 h 8"/>
                    <a:gd name="T24" fmla="*/ 7 w 7"/>
                    <a:gd name="T25" fmla="*/ 3 h 8"/>
                    <a:gd name="T26" fmla="*/ 5 w 7"/>
                    <a:gd name="T27" fmla="*/ 0 h 8"/>
                    <a:gd name="T28" fmla="*/ 2 w 7"/>
                    <a:gd name="T29" fmla="*/ 3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7"/>
                    <a:gd name="T46" fmla="*/ 0 h 8"/>
                    <a:gd name="T47" fmla="*/ 7 w 7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7" h="8">
                      <a:moveTo>
                        <a:pt x="2" y="3"/>
                      </a:moveTo>
                      <a:lnTo>
                        <a:pt x="2" y="3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7" y="5"/>
                      </a:lnTo>
                      <a:lnTo>
                        <a:pt x="7" y="3"/>
                      </a:lnTo>
                      <a:lnTo>
                        <a:pt x="5" y="0"/>
                      </a:lnTo>
                      <a:lnTo>
                        <a:pt x="2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07" name="Freeform 897"/>
                <p:cNvSpPr>
                  <a:spLocks/>
                </p:cNvSpPr>
                <p:nvPr/>
              </p:nvSpPr>
              <p:spPr bwMode="auto">
                <a:xfrm>
                  <a:off x="1886" y="3560"/>
                  <a:ext cx="11" cy="7"/>
                </a:xfrm>
                <a:custGeom>
                  <a:avLst/>
                  <a:gdLst>
                    <a:gd name="T0" fmla="*/ 6 w 11"/>
                    <a:gd name="T1" fmla="*/ 0 h 7"/>
                    <a:gd name="T2" fmla="*/ 6 w 11"/>
                    <a:gd name="T3" fmla="*/ 2 h 7"/>
                    <a:gd name="T4" fmla="*/ 3 w 11"/>
                    <a:gd name="T5" fmla="*/ 2 h 7"/>
                    <a:gd name="T6" fmla="*/ 3 w 11"/>
                    <a:gd name="T7" fmla="*/ 5 h 7"/>
                    <a:gd name="T8" fmla="*/ 0 w 11"/>
                    <a:gd name="T9" fmla="*/ 5 h 7"/>
                    <a:gd name="T10" fmla="*/ 3 w 11"/>
                    <a:gd name="T11" fmla="*/ 7 h 7"/>
                    <a:gd name="T12" fmla="*/ 6 w 11"/>
                    <a:gd name="T13" fmla="*/ 7 h 7"/>
                    <a:gd name="T14" fmla="*/ 8 w 11"/>
                    <a:gd name="T15" fmla="*/ 7 h 7"/>
                    <a:gd name="T16" fmla="*/ 11 w 11"/>
                    <a:gd name="T17" fmla="*/ 5 h 7"/>
                    <a:gd name="T18" fmla="*/ 11 w 11"/>
                    <a:gd name="T19" fmla="*/ 5 h 7"/>
                    <a:gd name="T20" fmla="*/ 11 w 11"/>
                    <a:gd name="T21" fmla="*/ 2 h 7"/>
                    <a:gd name="T22" fmla="*/ 11 w 11"/>
                    <a:gd name="T23" fmla="*/ 2 h 7"/>
                    <a:gd name="T24" fmla="*/ 11 w 11"/>
                    <a:gd name="T25" fmla="*/ 0 h 7"/>
                    <a:gd name="T26" fmla="*/ 8 w 11"/>
                    <a:gd name="T27" fmla="*/ 0 h 7"/>
                    <a:gd name="T28" fmla="*/ 6 w 11"/>
                    <a:gd name="T29" fmla="*/ 0 h 7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7"/>
                    <a:gd name="T47" fmla="*/ 11 w 11"/>
                    <a:gd name="T48" fmla="*/ 7 h 7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7">
                      <a:moveTo>
                        <a:pt x="6" y="0"/>
                      </a:moveTo>
                      <a:lnTo>
                        <a:pt x="6" y="2"/>
                      </a:lnTo>
                      <a:lnTo>
                        <a:pt x="3" y="2"/>
                      </a:ln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3" y="7"/>
                      </a:lnTo>
                      <a:lnTo>
                        <a:pt x="6" y="7"/>
                      </a:lnTo>
                      <a:lnTo>
                        <a:pt x="8" y="7"/>
                      </a:lnTo>
                      <a:lnTo>
                        <a:pt x="11" y="5"/>
                      </a:lnTo>
                      <a:lnTo>
                        <a:pt x="11" y="2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08" name="Freeform 898"/>
                <p:cNvSpPr>
                  <a:spLocks/>
                </p:cNvSpPr>
                <p:nvPr/>
              </p:nvSpPr>
              <p:spPr bwMode="auto">
                <a:xfrm>
                  <a:off x="1876" y="3570"/>
                  <a:ext cx="10" cy="8"/>
                </a:xfrm>
                <a:custGeom>
                  <a:avLst/>
                  <a:gdLst>
                    <a:gd name="T0" fmla="*/ 3 w 10"/>
                    <a:gd name="T1" fmla="*/ 0 h 8"/>
                    <a:gd name="T2" fmla="*/ 3 w 10"/>
                    <a:gd name="T3" fmla="*/ 3 h 8"/>
                    <a:gd name="T4" fmla="*/ 0 w 10"/>
                    <a:gd name="T5" fmla="*/ 3 h 8"/>
                    <a:gd name="T6" fmla="*/ 0 w 10"/>
                    <a:gd name="T7" fmla="*/ 5 h 8"/>
                    <a:gd name="T8" fmla="*/ 0 w 10"/>
                    <a:gd name="T9" fmla="*/ 5 h 8"/>
                    <a:gd name="T10" fmla="*/ 3 w 10"/>
                    <a:gd name="T11" fmla="*/ 8 h 8"/>
                    <a:gd name="T12" fmla="*/ 3 w 10"/>
                    <a:gd name="T13" fmla="*/ 8 h 8"/>
                    <a:gd name="T14" fmla="*/ 5 w 10"/>
                    <a:gd name="T15" fmla="*/ 8 h 8"/>
                    <a:gd name="T16" fmla="*/ 8 w 10"/>
                    <a:gd name="T17" fmla="*/ 5 h 8"/>
                    <a:gd name="T18" fmla="*/ 8 w 10"/>
                    <a:gd name="T19" fmla="*/ 5 h 8"/>
                    <a:gd name="T20" fmla="*/ 8 w 10"/>
                    <a:gd name="T21" fmla="*/ 3 h 8"/>
                    <a:gd name="T22" fmla="*/ 10 w 10"/>
                    <a:gd name="T23" fmla="*/ 0 h 8"/>
                    <a:gd name="T24" fmla="*/ 10 w 10"/>
                    <a:gd name="T25" fmla="*/ 0 h 8"/>
                    <a:gd name="T26" fmla="*/ 3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1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09" name="Freeform 899"/>
                <p:cNvSpPr>
                  <a:spLocks/>
                </p:cNvSpPr>
                <p:nvPr/>
              </p:nvSpPr>
              <p:spPr bwMode="auto">
                <a:xfrm>
                  <a:off x="1931" y="3533"/>
                  <a:ext cx="10" cy="8"/>
                </a:xfrm>
                <a:custGeom>
                  <a:avLst/>
                  <a:gdLst>
                    <a:gd name="T0" fmla="*/ 3 w 10"/>
                    <a:gd name="T1" fmla="*/ 0 h 8"/>
                    <a:gd name="T2" fmla="*/ 3 w 10"/>
                    <a:gd name="T3" fmla="*/ 3 h 8"/>
                    <a:gd name="T4" fmla="*/ 3 w 10"/>
                    <a:gd name="T5" fmla="*/ 3 h 8"/>
                    <a:gd name="T6" fmla="*/ 0 w 10"/>
                    <a:gd name="T7" fmla="*/ 6 h 8"/>
                    <a:gd name="T8" fmla="*/ 0 w 10"/>
                    <a:gd name="T9" fmla="*/ 6 h 8"/>
                    <a:gd name="T10" fmla="*/ 3 w 10"/>
                    <a:gd name="T11" fmla="*/ 6 h 8"/>
                    <a:gd name="T12" fmla="*/ 5 w 10"/>
                    <a:gd name="T13" fmla="*/ 8 h 8"/>
                    <a:gd name="T14" fmla="*/ 8 w 10"/>
                    <a:gd name="T15" fmla="*/ 8 h 8"/>
                    <a:gd name="T16" fmla="*/ 8 w 10"/>
                    <a:gd name="T17" fmla="*/ 6 h 8"/>
                    <a:gd name="T18" fmla="*/ 10 w 10"/>
                    <a:gd name="T19" fmla="*/ 6 h 8"/>
                    <a:gd name="T20" fmla="*/ 10 w 10"/>
                    <a:gd name="T21" fmla="*/ 3 h 8"/>
                    <a:gd name="T22" fmla="*/ 10 w 10"/>
                    <a:gd name="T23" fmla="*/ 3 h 8"/>
                    <a:gd name="T24" fmla="*/ 10 w 10"/>
                    <a:gd name="T25" fmla="*/ 0 h 8"/>
                    <a:gd name="T26" fmla="*/ 3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6"/>
                      </a:lnTo>
                      <a:lnTo>
                        <a:pt x="3" y="6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6"/>
                      </a:lnTo>
                      <a:lnTo>
                        <a:pt x="10" y="6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10" name="Freeform 900"/>
                <p:cNvSpPr>
                  <a:spLocks/>
                </p:cNvSpPr>
                <p:nvPr/>
              </p:nvSpPr>
              <p:spPr bwMode="auto">
                <a:xfrm>
                  <a:off x="1923" y="3541"/>
                  <a:ext cx="8" cy="8"/>
                </a:xfrm>
                <a:custGeom>
                  <a:avLst/>
                  <a:gdLst>
                    <a:gd name="T0" fmla="*/ 3 w 8"/>
                    <a:gd name="T1" fmla="*/ 0 h 8"/>
                    <a:gd name="T2" fmla="*/ 0 w 8"/>
                    <a:gd name="T3" fmla="*/ 3 h 8"/>
                    <a:gd name="T4" fmla="*/ 0 w 8"/>
                    <a:gd name="T5" fmla="*/ 3 h 8"/>
                    <a:gd name="T6" fmla="*/ 0 w 8"/>
                    <a:gd name="T7" fmla="*/ 6 h 8"/>
                    <a:gd name="T8" fmla="*/ 0 w 8"/>
                    <a:gd name="T9" fmla="*/ 6 h 8"/>
                    <a:gd name="T10" fmla="*/ 3 w 8"/>
                    <a:gd name="T11" fmla="*/ 8 h 8"/>
                    <a:gd name="T12" fmla="*/ 5 w 8"/>
                    <a:gd name="T13" fmla="*/ 8 h 8"/>
                    <a:gd name="T14" fmla="*/ 5 w 8"/>
                    <a:gd name="T15" fmla="*/ 8 h 8"/>
                    <a:gd name="T16" fmla="*/ 8 w 8"/>
                    <a:gd name="T17" fmla="*/ 6 h 8"/>
                    <a:gd name="T18" fmla="*/ 8 w 8"/>
                    <a:gd name="T19" fmla="*/ 6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5 w 8"/>
                    <a:gd name="T27" fmla="*/ 0 h 8"/>
                    <a:gd name="T28" fmla="*/ 3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11" name="Freeform 901"/>
                <p:cNvSpPr>
                  <a:spLocks/>
                </p:cNvSpPr>
                <p:nvPr/>
              </p:nvSpPr>
              <p:spPr bwMode="auto">
                <a:xfrm>
                  <a:off x="1913" y="3549"/>
                  <a:ext cx="7" cy="8"/>
                </a:xfrm>
                <a:custGeom>
                  <a:avLst/>
                  <a:gdLst>
                    <a:gd name="T0" fmla="*/ 2 w 7"/>
                    <a:gd name="T1" fmla="*/ 3 h 8"/>
                    <a:gd name="T2" fmla="*/ 2 w 7"/>
                    <a:gd name="T3" fmla="*/ 3 h 8"/>
                    <a:gd name="T4" fmla="*/ 0 w 7"/>
                    <a:gd name="T5" fmla="*/ 5 h 8"/>
                    <a:gd name="T6" fmla="*/ 0 w 7"/>
                    <a:gd name="T7" fmla="*/ 8 h 8"/>
                    <a:gd name="T8" fmla="*/ 0 w 7"/>
                    <a:gd name="T9" fmla="*/ 8 h 8"/>
                    <a:gd name="T10" fmla="*/ 2 w 7"/>
                    <a:gd name="T11" fmla="*/ 8 h 8"/>
                    <a:gd name="T12" fmla="*/ 5 w 7"/>
                    <a:gd name="T13" fmla="*/ 8 h 8"/>
                    <a:gd name="T14" fmla="*/ 5 w 7"/>
                    <a:gd name="T15" fmla="*/ 8 h 8"/>
                    <a:gd name="T16" fmla="*/ 7 w 7"/>
                    <a:gd name="T17" fmla="*/ 8 h 8"/>
                    <a:gd name="T18" fmla="*/ 7 w 7"/>
                    <a:gd name="T19" fmla="*/ 5 h 8"/>
                    <a:gd name="T20" fmla="*/ 7 w 7"/>
                    <a:gd name="T21" fmla="*/ 3 h 8"/>
                    <a:gd name="T22" fmla="*/ 7 w 7"/>
                    <a:gd name="T23" fmla="*/ 3 h 8"/>
                    <a:gd name="T24" fmla="*/ 5 w 7"/>
                    <a:gd name="T25" fmla="*/ 0 h 8"/>
                    <a:gd name="T26" fmla="*/ 2 w 7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7"/>
                    <a:gd name="T43" fmla="*/ 0 h 8"/>
                    <a:gd name="T44" fmla="*/ 7 w 7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7" h="8">
                      <a:moveTo>
                        <a:pt x="2" y="3"/>
                      </a:moveTo>
                      <a:lnTo>
                        <a:pt x="2" y="3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7" y="5"/>
                      </a:lnTo>
                      <a:lnTo>
                        <a:pt x="7" y="3"/>
                      </a:lnTo>
                      <a:lnTo>
                        <a:pt x="5" y="0"/>
                      </a:lnTo>
                      <a:lnTo>
                        <a:pt x="2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12" name="Freeform 902"/>
                <p:cNvSpPr>
                  <a:spLocks/>
                </p:cNvSpPr>
                <p:nvPr/>
              </p:nvSpPr>
              <p:spPr bwMode="auto">
                <a:xfrm>
                  <a:off x="1900" y="3560"/>
                  <a:ext cx="10" cy="7"/>
                </a:xfrm>
                <a:custGeom>
                  <a:avLst/>
                  <a:gdLst>
                    <a:gd name="T0" fmla="*/ 5 w 10"/>
                    <a:gd name="T1" fmla="*/ 0 h 7"/>
                    <a:gd name="T2" fmla="*/ 2 w 10"/>
                    <a:gd name="T3" fmla="*/ 2 h 7"/>
                    <a:gd name="T4" fmla="*/ 2 w 10"/>
                    <a:gd name="T5" fmla="*/ 2 h 7"/>
                    <a:gd name="T6" fmla="*/ 2 w 10"/>
                    <a:gd name="T7" fmla="*/ 5 h 7"/>
                    <a:gd name="T8" fmla="*/ 0 w 10"/>
                    <a:gd name="T9" fmla="*/ 5 h 7"/>
                    <a:gd name="T10" fmla="*/ 2 w 10"/>
                    <a:gd name="T11" fmla="*/ 7 h 7"/>
                    <a:gd name="T12" fmla="*/ 5 w 10"/>
                    <a:gd name="T13" fmla="*/ 7 h 7"/>
                    <a:gd name="T14" fmla="*/ 7 w 10"/>
                    <a:gd name="T15" fmla="*/ 7 h 7"/>
                    <a:gd name="T16" fmla="*/ 10 w 10"/>
                    <a:gd name="T17" fmla="*/ 5 h 7"/>
                    <a:gd name="T18" fmla="*/ 10 w 10"/>
                    <a:gd name="T19" fmla="*/ 5 h 7"/>
                    <a:gd name="T20" fmla="*/ 10 w 10"/>
                    <a:gd name="T21" fmla="*/ 2 h 7"/>
                    <a:gd name="T22" fmla="*/ 10 w 10"/>
                    <a:gd name="T23" fmla="*/ 2 h 7"/>
                    <a:gd name="T24" fmla="*/ 10 w 10"/>
                    <a:gd name="T25" fmla="*/ 0 h 7"/>
                    <a:gd name="T26" fmla="*/ 7 w 10"/>
                    <a:gd name="T27" fmla="*/ 0 h 7"/>
                    <a:gd name="T28" fmla="*/ 5 w 10"/>
                    <a:gd name="T29" fmla="*/ 0 h 7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7"/>
                    <a:gd name="T47" fmla="*/ 10 w 10"/>
                    <a:gd name="T48" fmla="*/ 7 h 7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7">
                      <a:moveTo>
                        <a:pt x="5" y="0"/>
                      </a:moveTo>
                      <a:lnTo>
                        <a:pt x="2" y="2"/>
                      </a:lnTo>
                      <a:lnTo>
                        <a:pt x="2" y="5"/>
                      </a:lnTo>
                      <a:lnTo>
                        <a:pt x="0" y="5"/>
                      </a:lnTo>
                      <a:lnTo>
                        <a:pt x="2" y="7"/>
                      </a:lnTo>
                      <a:lnTo>
                        <a:pt x="5" y="7"/>
                      </a:lnTo>
                      <a:lnTo>
                        <a:pt x="7" y="7"/>
                      </a:lnTo>
                      <a:lnTo>
                        <a:pt x="10" y="5"/>
                      </a:lnTo>
                      <a:lnTo>
                        <a:pt x="10" y="2"/>
                      </a:lnTo>
                      <a:lnTo>
                        <a:pt x="10" y="0"/>
                      </a:lnTo>
                      <a:lnTo>
                        <a:pt x="7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13" name="Freeform 903"/>
                <p:cNvSpPr>
                  <a:spLocks/>
                </p:cNvSpPr>
                <p:nvPr/>
              </p:nvSpPr>
              <p:spPr bwMode="auto">
                <a:xfrm>
                  <a:off x="1889" y="3570"/>
                  <a:ext cx="11" cy="8"/>
                </a:xfrm>
                <a:custGeom>
                  <a:avLst/>
                  <a:gdLst>
                    <a:gd name="T0" fmla="*/ 3 w 11"/>
                    <a:gd name="T1" fmla="*/ 0 h 8"/>
                    <a:gd name="T2" fmla="*/ 3 w 11"/>
                    <a:gd name="T3" fmla="*/ 3 h 8"/>
                    <a:gd name="T4" fmla="*/ 0 w 11"/>
                    <a:gd name="T5" fmla="*/ 3 h 8"/>
                    <a:gd name="T6" fmla="*/ 0 w 11"/>
                    <a:gd name="T7" fmla="*/ 5 h 8"/>
                    <a:gd name="T8" fmla="*/ 0 w 11"/>
                    <a:gd name="T9" fmla="*/ 5 h 8"/>
                    <a:gd name="T10" fmla="*/ 3 w 11"/>
                    <a:gd name="T11" fmla="*/ 8 h 8"/>
                    <a:gd name="T12" fmla="*/ 5 w 11"/>
                    <a:gd name="T13" fmla="*/ 8 h 8"/>
                    <a:gd name="T14" fmla="*/ 8 w 11"/>
                    <a:gd name="T15" fmla="*/ 8 h 8"/>
                    <a:gd name="T16" fmla="*/ 8 w 11"/>
                    <a:gd name="T17" fmla="*/ 8 h 8"/>
                    <a:gd name="T18" fmla="*/ 11 w 11"/>
                    <a:gd name="T19" fmla="*/ 5 h 8"/>
                    <a:gd name="T20" fmla="*/ 11 w 11"/>
                    <a:gd name="T21" fmla="*/ 3 h 8"/>
                    <a:gd name="T22" fmla="*/ 11 w 11"/>
                    <a:gd name="T23" fmla="*/ 3 h 8"/>
                    <a:gd name="T24" fmla="*/ 11 w 11"/>
                    <a:gd name="T25" fmla="*/ 0 h 8"/>
                    <a:gd name="T26" fmla="*/ 3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14" name="Freeform 904"/>
                <p:cNvSpPr>
                  <a:spLocks/>
                </p:cNvSpPr>
                <p:nvPr/>
              </p:nvSpPr>
              <p:spPr bwMode="auto">
                <a:xfrm>
                  <a:off x="1944" y="3533"/>
                  <a:ext cx="8" cy="6"/>
                </a:xfrm>
                <a:custGeom>
                  <a:avLst/>
                  <a:gdLst>
                    <a:gd name="T0" fmla="*/ 3 w 8"/>
                    <a:gd name="T1" fmla="*/ 0 h 6"/>
                    <a:gd name="T2" fmla="*/ 3 w 8"/>
                    <a:gd name="T3" fmla="*/ 3 h 6"/>
                    <a:gd name="T4" fmla="*/ 0 w 8"/>
                    <a:gd name="T5" fmla="*/ 3 h 6"/>
                    <a:gd name="T6" fmla="*/ 0 w 8"/>
                    <a:gd name="T7" fmla="*/ 6 h 6"/>
                    <a:gd name="T8" fmla="*/ 0 w 8"/>
                    <a:gd name="T9" fmla="*/ 6 h 6"/>
                    <a:gd name="T10" fmla="*/ 3 w 8"/>
                    <a:gd name="T11" fmla="*/ 6 h 6"/>
                    <a:gd name="T12" fmla="*/ 5 w 8"/>
                    <a:gd name="T13" fmla="*/ 6 h 6"/>
                    <a:gd name="T14" fmla="*/ 8 w 8"/>
                    <a:gd name="T15" fmla="*/ 6 h 6"/>
                    <a:gd name="T16" fmla="*/ 8 w 8"/>
                    <a:gd name="T17" fmla="*/ 6 h 6"/>
                    <a:gd name="T18" fmla="*/ 8 w 8"/>
                    <a:gd name="T19" fmla="*/ 6 h 6"/>
                    <a:gd name="T20" fmla="*/ 8 w 8"/>
                    <a:gd name="T21" fmla="*/ 3 h 6"/>
                    <a:gd name="T22" fmla="*/ 8 w 8"/>
                    <a:gd name="T23" fmla="*/ 3 h 6"/>
                    <a:gd name="T24" fmla="*/ 8 w 8"/>
                    <a:gd name="T25" fmla="*/ 0 h 6"/>
                    <a:gd name="T26" fmla="*/ 5 w 8"/>
                    <a:gd name="T27" fmla="*/ 0 h 6"/>
                    <a:gd name="T28" fmla="*/ 3 w 8"/>
                    <a:gd name="T29" fmla="*/ 0 h 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6"/>
                    <a:gd name="T47" fmla="*/ 8 w 8"/>
                    <a:gd name="T48" fmla="*/ 6 h 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6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3" y="6"/>
                      </a:lnTo>
                      <a:lnTo>
                        <a:pt x="5" y="6"/>
                      </a:lnTo>
                      <a:lnTo>
                        <a:pt x="8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15" name="Freeform 905"/>
                <p:cNvSpPr>
                  <a:spLocks/>
                </p:cNvSpPr>
                <p:nvPr/>
              </p:nvSpPr>
              <p:spPr bwMode="auto">
                <a:xfrm>
                  <a:off x="1936" y="3541"/>
                  <a:ext cx="8" cy="8"/>
                </a:xfrm>
                <a:custGeom>
                  <a:avLst/>
                  <a:gdLst>
                    <a:gd name="T0" fmla="*/ 0 w 8"/>
                    <a:gd name="T1" fmla="*/ 0 h 8"/>
                    <a:gd name="T2" fmla="*/ 0 w 8"/>
                    <a:gd name="T3" fmla="*/ 3 h 8"/>
                    <a:gd name="T4" fmla="*/ 0 w 8"/>
                    <a:gd name="T5" fmla="*/ 3 h 8"/>
                    <a:gd name="T6" fmla="*/ 0 w 8"/>
                    <a:gd name="T7" fmla="*/ 6 h 8"/>
                    <a:gd name="T8" fmla="*/ 0 w 8"/>
                    <a:gd name="T9" fmla="*/ 6 h 8"/>
                    <a:gd name="T10" fmla="*/ 3 w 8"/>
                    <a:gd name="T11" fmla="*/ 8 h 8"/>
                    <a:gd name="T12" fmla="*/ 5 w 8"/>
                    <a:gd name="T13" fmla="*/ 8 h 8"/>
                    <a:gd name="T14" fmla="*/ 5 w 8"/>
                    <a:gd name="T15" fmla="*/ 8 h 8"/>
                    <a:gd name="T16" fmla="*/ 8 w 8"/>
                    <a:gd name="T17" fmla="*/ 6 h 8"/>
                    <a:gd name="T18" fmla="*/ 8 w 8"/>
                    <a:gd name="T19" fmla="*/ 6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0 w 8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16" name="Freeform 906"/>
                <p:cNvSpPr>
                  <a:spLocks/>
                </p:cNvSpPr>
                <p:nvPr/>
              </p:nvSpPr>
              <p:spPr bwMode="auto">
                <a:xfrm>
                  <a:off x="1926" y="3549"/>
                  <a:ext cx="8" cy="8"/>
                </a:xfrm>
                <a:custGeom>
                  <a:avLst/>
                  <a:gdLst>
                    <a:gd name="T0" fmla="*/ 2 w 8"/>
                    <a:gd name="T1" fmla="*/ 3 h 8"/>
                    <a:gd name="T2" fmla="*/ 2 w 8"/>
                    <a:gd name="T3" fmla="*/ 3 h 8"/>
                    <a:gd name="T4" fmla="*/ 0 w 8"/>
                    <a:gd name="T5" fmla="*/ 5 h 8"/>
                    <a:gd name="T6" fmla="*/ 0 w 8"/>
                    <a:gd name="T7" fmla="*/ 8 h 8"/>
                    <a:gd name="T8" fmla="*/ 0 w 8"/>
                    <a:gd name="T9" fmla="*/ 8 h 8"/>
                    <a:gd name="T10" fmla="*/ 2 w 8"/>
                    <a:gd name="T11" fmla="*/ 8 h 8"/>
                    <a:gd name="T12" fmla="*/ 5 w 8"/>
                    <a:gd name="T13" fmla="*/ 8 h 8"/>
                    <a:gd name="T14" fmla="*/ 8 w 8"/>
                    <a:gd name="T15" fmla="*/ 8 h 8"/>
                    <a:gd name="T16" fmla="*/ 8 w 8"/>
                    <a:gd name="T17" fmla="*/ 8 h 8"/>
                    <a:gd name="T18" fmla="*/ 8 w 8"/>
                    <a:gd name="T19" fmla="*/ 5 h 8"/>
                    <a:gd name="T20" fmla="*/ 8 w 8"/>
                    <a:gd name="T21" fmla="*/ 3 h 8"/>
                    <a:gd name="T22" fmla="*/ 8 w 8"/>
                    <a:gd name="T23" fmla="*/ 3 h 8"/>
                    <a:gd name="T24" fmla="*/ 5 w 8"/>
                    <a:gd name="T25" fmla="*/ 0 h 8"/>
                    <a:gd name="T26" fmla="*/ 2 w 8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2" y="3"/>
                      </a:moveTo>
                      <a:lnTo>
                        <a:pt x="2" y="3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5" y="0"/>
                      </a:lnTo>
                      <a:lnTo>
                        <a:pt x="2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17" name="Freeform 907"/>
                <p:cNvSpPr>
                  <a:spLocks/>
                </p:cNvSpPr>
                <p:nvPr/>
              </p:nvSpPr>
              <p:spPr bwMode="auto">
                <a:xfrm>
                  <a:off x="1915" y="3560"/>
                  <a:ext cx="8" cy="7"/>
                </a:xfrm>
                <a:custGeom>
                  <a:avLst/>
                  <a:gdLst>
                    <a:gd name="T0" fmla="*/ 3 w 8"/>
                    <a:gd name="T1" fmla="*/ 0 h 7"/>
                    <a:gd name="T2" fmla="*/ 3 w 8"/>
                    <a:gd name="T3" fmla="*/ 2 h 7"/>
                    <a:gd name="T4" fmla="*/ 0 w 8"/>
                    <a:gd name="T5" fmla="*/ 5 h 7"/>
                    <a:gd name="T6" fmla="*/ 0 w 8"/>
                    <a:gd name="T7" fmla="*/ 5 h 7"/>
                    <a:gd name="T8" fmla="*/ 0 w 8"/>
                    <a:gd name="T9" fmla="*/ 5 h 7"/>
                    <a:gd name="T10" fmla="*/ 3 w 8"/>
                    <a:gd name="T11" fmla="*/ 7 h 7"/>
                    <a:gd name="T12" fmla="*/ 5 w 8"/>
                    <a:gd name="T13" fmla="*/ 7 h 7"/>
                    <a:gd name="T14" fmla="*/ 5 w 8"/>
                    <a:gd name="T15" fmla="*/ 7 h 7"/>
                    <a:gd name="T16" fmla="*/ 8 w 8"/>
                    <a:gd name="T17" fmla="*/ 7 h 7"/>
                    <a:gd name="T18" fmla="*/ 8 w 8"/>
                    <a:gd name="T19" fmla="*/ 5 h 7"/>
                    <a:gd name="T20" fmla="*/ 8 w 8"/>
                    <a:gd name="T21" fmla="*/ 2 h 7"/>
                    <a:gd name="T22" fmla="*/ 8 w 8"/>
                    <a:gd name="T23" fmla="*/ 2 h 7"/>
                    <a:gd name="T24" fmla="*/ 8 w 8"/>
                    <a:gd name="T25" fmla="*/ 0 h 7"/>
                    <a:gd name="T26" fmla="*/ 5 w 8"/>
                    <a:gd name="T27" fmla="*/ 0 h 7"/>
                    <a:gd name="T28" fmla="*/ 3 w 8"/>
                    <a:gd name="T29" fmla="*/ 0 h 7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7"/>
                    <a:gd name="T47" fmla="*/ 8 w 8"/>
                    <a:gd name="T48" fmla="*/ 7 h 7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7">
                      <a:moveTo>
                        <a:pt x="3" y="0"/>
                      </a:moveTo>
                      <a:lnTo>
                        <a:pt x="3" y="2"/>
                      </a:lnTo>
                      <a:lnTo>
                        <a:pt x="0" y="5"/>
                      </a:lnTo>
                      <a:lnTo>
                        <a:pt x="3" y="7"/>
                      </a:lnTo>
                      <a:lnTo>
                        <a:pt x="5" y="7"/>
                      </a:lnTo>
                      <a:lnTo>
                        <a:pt x="8" y="7"/>
                      </a:lnTo>
                      <a:lnTo>
                        <a:pt x="8" y="5"/>
                      </a:lnTo>
                      <a:lnTo>
                        <a:pt x="8" y="2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18" name="Freeform 908"/>
                <p:cNvSpPr>
                  <a:spLocks/>
                </p:cNvSpPr>
                <p:nvPr/>
              </p:nvSpPr>
              <p:spPr bwMode="auto">
                <a:xfrm>
                  <a:off x="1902" y="3570"/>
                  <a:ext cx="11" cy="8"/>
                </a:xfrm>
                <a:custGeom>
                  <a:avLst/>
                  <a:gdLst>
                    <a:gd name="T0" fmla="*/ 3 w 11"/>
                    <a:gd name="T1" fmla="*/ 0 h 8"/>
                    <a:gd name="T2" fmla="*/ 3 w 11"/>
                    <a:gd name="T3" fmla="*/ 3 h 8"/>
                    <a:gd name="T4" fmla="*/ 3 w 11"/>
                    <a:gd name="T5" fmla="*/ 5 h 8"/>
                    <a:gd name="T6" fmla="*/ 0 w 11"/>
                    <a:gd name="T7" fmla="*/ 5 h 8"/>
                    <a:gd name="T8" fmla="*/ 0 w 11"/>
                    <a:gd name="T9" fmla="*/ 8 h 8"/>
                    <a:gd name="T10" fmla="*/ 3 w 11"/>
                    <a:gd name="T11" fmla="*/ 8 h 8"/>
                    <a:gd name="T12" fmla="*/ 5 w 11"/>
                    <a:gd name="T13" fmla="*/ 8 h 8"/>
                    <a:gd name="T14" fmla="*/ 8 w 11"/>
                    <a:gd name="T15" fmla="*/ 8 h 8"/>
                    <a:gd name="T16" fmla="*/ 11 w 11"/>
                    <a:gd name="T17" fmla="*/ 8 h 8"/>
                    <a:gd name="T18" fmla="*/ 11 w 11"/>
                    <a:gd name="T19" fmla="*/ 5 h 8"/>
                    <a:gd name="T20" fmla="*/ 11 w 11"/>
                    <a:gd name="T21" fmla="*/ 3 h 8"/>
                    <a:gd name="T22" fmla="*/ 11 w 11"/>
                    <a:gd name="T23" fmla="*/ 3 h 8"/>
                    <a:gd name="T24" fmla="*/ 11 w 11"/>
                    <a:gd name="T25" fmla="*/ 0 h 8"/>
                    <a:gd name="T26" fmla="*/ 3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19" name="Freeform 909"/>
                <p:cNvSpPr>
                  <a:spLocks/>
                </p:cNvSpPr>
                <p:nvPr/>
              </p:nvSpPr>
              <p:spPr bwMode="auto">
                <a:xfrm>
                  <a:off x="1957" y="3533"/>
                  <a:ext cx="8" cy="6"/>
                </a:xfrm>
                <a:custGeom>
                  <a:avLst/>
                  <a:gdLst>
                    <a:gd name="T0" fmla="*/ 3 w 8"/>
                    <a:gd name="T1" fmla="*/ 0 h 6"/>
                    <a:gd name="T2" fmla="*/ 0 w 8"/>
                    <a:gd name="T3" fmla="*/ 3 h 6"/>
                    <a:gd name="T4" fmla="*/ 0 w 8"/>
                    <a:gd name="T5" fmla="*/ 3 h 6"/>
                    <a:gd name="T6" fmla="*/ 0 w 8"/>
                    <a:gd name="T7" fmla="*/ 6 h 6"/>
                    <a:gd name="T8" fmla="*/ 0 w 8"/>
                    <a:gd name="T9" fmla="*/ 6 h 6"/>
                    <a:gd name="T10" fmla="*/ 3 w 8"/>
                    <a:gd name="T11" fmla="*/ 6 h 6"/>
                    <a:gd name="T12" fmla="*/ 5 w 8"/>
                    <a:gd name="T13" fmla="*/ 6 h 6"/>
                    <a:gd name="T14" fmla="*/ 8 w 8"/>
                    <a:gd name="T15" fmla="*/ 6 h 6"/>
                    <a:gd name="T16" fmla="*/ 8 w 8"/>
                    <a:gd name="T17" fmla="*/ 6 h 6"/>
                    <a:gd name="T18" fmla="*/ 8 w 8"/>
                    <a:gd name="T19" fmla="*/ 6 h 6"/>
                    <a:gd name="T20" fmla="*/ 8 w 8"/>
                    <a:gd name="T21" fmla="*/ 3 h 6"/>
                    <a:gd name="T22" fmla="*/ 8 w 8"/>
                    <a:gd name="T23" fmla="*/ 3 h 6"/>
                    <a:gd name="T24" fmla="*/ 8 w 8"/>
                    <a:gd name="T25" fmla="*/ 0 h 6"/>
                    <a:gd name="T26" fmla="*/ 5 w 8"/>
                    <a:gd name="T27" fmla="*/ 0 h 6"/>
                    <a:gd name="T28" fmla="*/ 3 w 8"/>
                    <a:gd name="T29" fmla="*/ 0 h 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6"/>
                    <a:gd name="T47" fmla="*/ 8 w 8"/>
                    <a:gd name="T48" fmla="*/ 6 h 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6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3" y="6"/>
                      </a:lnTo>
                      <a:lnTo>
                        <a:pt x="5" y="6"/>
                      </a:lnTo>
                      <a:lnTo>
                        <a:pt x="8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20" name="Freeform 910"/>
                <p:cNvSpPr>
                  <a:spLocks/>
                </p:cNvSpPr>
                <p:nvPr/>
              </p:nvSpPr>
              <p:spPr bwMode="auto">
                <a:xfrm>
                  <a:off x="1949" y="3541"/>
                  <a:ext cx="8" cy="8"/>
                </a:xfrm>
                <a:custGeom>
                  <a:avLst/>
                  <a:gdLst>
                    <a:gd name="T0" fmla="*/ 0 w 8"/>
                    <a:gd name="T1" fmla="*/ 0 h 8"/>
                    <a:gd name="T2" fmla="*/ 0 w 8"/>
                    <a:gd name="T3" fmla="*/ 3 h 8"/>
                    <a:gd name="T4" fmla="*/ 0 w 8"/>
                    <a:gd name="T5" fmla="*/ 3 h 8"/>
                    <a:gd name="T6" fmla="*/ 0 w 8"/>
                    <a:gd name="T7" fmla="*/ 6 h 8"/>
                    <a:gd name="T8" fmla="*/ 0 w 8"/>
                    <a:gd name="T9" fmla="*/ 6 h 8"/>
                    <a:gd name="T10" fmla="*/ 3 w 8"/>
                    <a:gd name="T11" fmla="*/ 8 h 8"/>
                    <a:gd name="T12" fmla="*/ 5 w 8"/>
                    <a:gd name="T13" fmla="*/ 8 h 8"/>
                    <a:gd name="T14" fmla="*/ 5 w 8"/>
                    <a:gd name="T15" fmla="*/ 8 h 8"/>
                    <a:gd name="T16" fmla="*/ 8 w 8"/>
                    <a:gd name="T17" fmla="*/ 6 h 8"/>
                    <a:gd name="T18" fmla="*/ 8 w 8"/>
                    <a:gd name="T19" fmla="*/ 6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0 w 8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21" name="Freeform 911"/>
                <p:cNvSpPr>
                  <a:spLocks/>
                </p:cNvSpPr>
                <p:nvPr/>
              </p:nvSpPr>
              <p:spPr bwMode="auto">
                <a:xfrm>
                  <a:off x="1939" y="3549"/>
                  <a:ext cx="8" cy="8"/>
                </a:xfrm>
                <a:custGeom>
                  <a:avLst/>
                  <a:gdLst>
                    <a:gd name="T0" fmla="*/ 2 w 8"/>
                    <a:gd name="T1" fmla="*/ 3 h 8"/>
                    <a:gd name="T2" fmla="*/ 2 w 8"/>
                    <a:gd name="T3" fmla="*/ 5 h 8"/>
                    <a:gd name="T4" fmla="*/ 0 w 8"/>
                    <a:gd name="T5" fmla="*/ 5 h 8"/>
                    <a:gd name="T6" fmla="*/ 0 w 8"/>
                    <a:gd name="T7" fmla="*/ 8 h 8"/>
                    <a:gd name="T8" fmla="*/ 0 w 8"/>
                    <a:gd name="T9" fmla="*/ 8 h 8"/>
                    <a:gd name="T10" fmla="*/ 2 w 8"/>
                    <a:gd name="T11" fmla="*/ 8 h 8"/>
                    <a:gd name="T12" fmla="*/ 5 w 8"/>
                    <a:gd name="T13" fmla="*/ 8 h 8"/>
                    <a:gd name="T14" fmla="*/ 8 w 8"/>
                    <a:gd name="T15" fmla="*/ 8 h 8"/>
                    <a:gd name="T16" fmla="*/ 8 w 8"/>
                    <a:gd name="T17" fmla="*/ 8 h 8"/>
                    <a:gd name="T18" fmla="*/ 8 w 8"/>
                    <a:gd name="T19" fmla="*/ 5 h 8"/>
                    <a:gd name="T20" fmla="*/ 8 w 8"/>
                    <a:gd name="T21" fmla="*/ 3 h 8"/>
                    <a:gd name="T22" fmla="*/ 8 w 8"/>
                    <a:gd name="T23" fmla="*/ 3 h 8"/>
                    <a:gd name="T24" fmla="*/ 5 w 8"/>
                    <a:gd name="T25" fmla="*/ 0 h 8"/>
                    <a:gd name="T26" fmla="*/ 2 w 8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2" y="3"/>
                      </a:moveTo>
                      <a:lnTo>
                        <a:pt x="2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5" y="0"/>
                      </a:lnTo>
                      <a:lnTo>
                        <a:pt x="2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22" name="Freeform 912"/>
                <p:cNvSpPr>
                  <a:spLocks/>
                </p:cNvSpPr>
                <p:nvPr/>
              </p:nvSpPr>
              <p:spPr bwMode="auto">
                <a:xfrm>
                  <a:off x="1928" y="3560"/>
                  <a:ext cx="11" cy="7"/>
                </a:xfrm>
                <a:custGeom>
                  <a:avLst/>
                  <a:gdLst>
                    <a:gd name="T0" fmla="*/ 3 w 11"/>
                    <a:gd name="T1" fmla="*/ 0 h 7"/>
                    <a:gd name="T2" fmla="*/ 3 w 11"/>
                    <a:gd name="T3" fmla="*/ 2 h 7"/>
                    <a:gd name="T4" fmla="*/ 0 w 11"/>
                    <a:gd name="T5" fmla="*/ 5 h 7"/>
                    <a:gd name="T6" fmla="*/ 0 w 11"/>
                    <a:gd name="T7" fmla="*/ 5 h 7"/>
                    <a:gd name="T8" fmla="*/ 0 w 11"/>
                    <a:gd name="T9" fmla="*/ 7 h 7"/>
                    <a:gd name="T10" fmla="*/ 3 w 11"/>
                    <a:gd name="T11" fmla="*/ 7 h 7"/>
                    <a:gd name="T12" fmla="*/ 6 w 11"/>
                    <a:gd name="T13" fmla="*/ 7 h 7"/>
                    <a:gd name="T14" fmla="*/ 8 w 11"/>
                    <a:gd name="T15" fmla="*/ 7 h 7"/>
                    <a:gd name="T16" fmla="*/ 8 w 11"/>
                    <a:gd name="T17" fmla="*/ 7 h 7"/>
                    <a:gd name="T18" fmla="*/ 11 w 11"/>
                    <a:gd name="T19" fmla="*/ 5 h 7"/>
                    <a:gd name="T20" fmla="*/ 11 w 11"/>
                    <a:gd name="T21" fmla="*/ 2 h 7"/>
                    <a:gd name="T22" fmla="*/ 11 w 11"/>
                    <a:gd name="T23" fmla="*/ 2 h 7"/>
                    <a:gd name="T24" fmla="*/ 11 w 11"/>
                    <a:gd name="T25" fmla="*/ 0 h 7"/>
                    <a:gd name="T26" fmla="*/ 3 w 11"/>
                    <a:gd name="T27" fmla="*/ 0 h 7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7"/>
                    <a:gd name="T44" fmla="*/ 11 w 11"/>
                    <a:gd name="T45" fmla="*/ 7 h 7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7">
                      <a:moveTo>
                        <a:pt x="3" y="0"/>
                      </a:moveTo>
                      <a:lnTo>
                        <a:pt x="3" y="2"/>
                      </a:lnTo>
                      <a:lnTo>
                        <a:pt x="0" y="5"/>
                      </a:lnTo>
                      <a:lnTo>
                        <a:pt x="0" y="7"/>
                      </a:lnTo>
                      <a:lnTo>
                        <a:pt x="3" y="7"/>
                      </a:lnTo>
                      <a:lnTo>
                        <a:pt x="6" y="7"/>
                      </a:lnTo>
                      <a:lnTo>
                        <a:pt x="8" y="7"/>
                      </a:lnTo>
                      <a:lnTo>
                        <a:pt x="11" y="5"/>
                      </a:lnTo>
                      <a:lnTo>
                        <a:pt x="11" y="2"/>
                      </a:lnTo>
                      <a:lnTo>
                        <a:pt x="11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23" name="Freeform 913"/>
                <p:cNvSpPr>
                  <a:spLocks/>
                </p:cNvSpPr>
                <p:nvPr/>
              </p:nvSpPr>
              <p:spPr bwMode="auto">
                <a:xfrm>
                  <a:off x="1918" y="3570"/>
                  <a:ext cx="10" cy="8"/>
                </a:xfrm>
                <a:custGeom>
                  <a:avLst/>
                  <a:gdLst>
                    <a:gd name="T0" fmla="*/ 2 w 10"/>
                    <a:gd name="T1" fmla="*/ 0 h 8"/>
                    <a:gd name="T2" fmla="*/ 2 w 10"/>
                    <a:gd name="T3" fmla="*/ 3 h 8"/>
                    <a:gd name="T4" fmla="*/ 0 w 10"/>
                    <a:gd name="T5" fmla="*/ 5 h 8"/>
                    <a:gd name="T6" fmla="*/ 0 w 10"/>
                    <a:gd name="T7" fmla="*/ 8 h 8"/>
                    <a:gd name="T8" fmla="*/ 0 w 10"/>
                    <a:gd name="T9" fmla="*/ 8 h 8"/>
                    <a:gd name="T10" fmla="*/ 2 w 10"/>
                    <a:gd name="T11" fmla="*/ 8 h 8"/>
                    <a:gd name="T12" fmla="*/ 5 w 10"/>
                    <a:gd name="T13" fmla="*/ 8 h 8"/>
                    <a:gd name="T14" fmla="*/ 8 w 10"/>
                    <a:gd name="T15" fmla="*/ 8 h 8"/>
                    <a:gd name="T16" fmla="*/ 8 w 10"/>
                    <a:gd name="T17" fmla="*/ 8 h 8"/>
                    <a:gd name="T18" fmla="*/ 8 w 10"/>
                    <a:gd name="T19" fmla="*/ 5 h 8"/>
                    <a:gd name="T20" fmla="*/ 10 w 10"/>
                    <a:gd name="T21" fmla="*/ 3 h 8"/>
                    <a:gd name="T22" fmla="*/ 10 w 10"/>
                    <a:gd name="T23" fmla="*/ 3 h 8"/>
                    <a:gd name="T24" fmla="*/ 10 w 10"/>
                    <a:gd name="T25" fmla="*/ 0 h 8"/>
                    <a:gd name="T26" fmla="*/ 2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2" y="0"/>
                      </a:moveTo>
                      <a:lnTo>
                        <a:pt x="2" y="3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24" name="Freeform 914"/>
                <p:cNvSpPr>
                  <a:spLocks/>
                </p:cNvSpPr>
                <p:nvPr/>
              </p:nvSpPr>
              <p:spPr bwMode="auto">
                <a:xfrm>
                  <a:off x="1970" y="3533"/>
                  <a:ext cx="8" cy="6"/>
                </a:xfrm>
                <a:custGeom>
                  <a:avLst/>
                  <a:gdLst>
                    <a:gd name="T0" fmla="*/ 3 w 8"/>
                    <a:gd name="T1" fmla="*/ 0 h 6"/>
                    <a:gd name="T2" fmla="*/ 0 w 8"/>
                    <a:gd name="T3" fmla="*/ 3 h 6"/>
                    <a:gd name="T4" fmla="*/ 0 w 8"/>
                    <a:gd name="T5" fmla="*/ 3 h 6"/>
                    <a:gd name="T6" fmla="*/ 0 w 8"/>
                    <a:gd name="T7" fmla="*/ 6 h 6"/>
                    <a:gd name="T8" fmla="*/ 0 w 8"/>
                    <a:gd name="T9" fmla="*/ 6 h 6"/>
                    <a:gd name="T10" fmla="*/ 3 w 8"/>
                    <a:gd name="T11" fmla="*/ 6 h 6"/>
                    <a:gd name="T12" fmla="*/ 5 w 8"/>
                    <a:gd name="T13" fmla="*/ 6 h 6"/>
                    <a:gd name="T14" fmla="*/ 8 w 8"/>
                    <a:gd name="T15" fmla="*/ 6 h 6"/>
                    <a:gd name="T16" fmla="*/ 8 w 8"/>
                    <a:gd name="T17" fmla="*/ 6 h 6"/>
                    <a:gd name="T18" fmla="*/ 8 w 8"/>
                    <a:gd name="T19" fmla="*/ 6 h 6"/>
                    <a:gd name="T20" fmla="*/ 8 w 8"/>
                    <a:gd name="T21" fmla="*/ 3 h 6"/>
                    <a:gd name="T22" fmla="*/ 8 w 8"/>
                    <a:gd name="T23" fmla="*/ 3 h 6"/>
                    <a:gd name="T24" fmla="*/ 8 w 8"/>
                    <a:gd name="T25" fmla="*/ 0 h 6"/>
                    <a:gd name="T26" fmla="*/ 5 w 8"/>
                    <a:gd name="T27" fmla="*/ 0 h 6"/>
                    <a:gd name="T28" fmla="*/ 3 w 8"/>
                    <a:gd name="T29" fmla="*/ 0 h 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6"/>
                    <a:gd name="T47" fmla="*/ 8 w 8"/>
                    <a:gd name="T48" fmla="*/ 6 h 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6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3" y="6"/>
                      </a:lnTo>
                      <a:lnTo>
                        <a:pt x="5" y="6"/>
                      </a:lnTo>
                      <a:lnTo>
                        <a:pt x="8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25" name="Freeform 915"/>
                <p:cNvSpPr>
                  <a:spLocks/>
                </p:cNvSpPr>
                <p:nvPr/>
              </p:nvSpPr>
              <p:spPr bwMode="auto">
                <a:xfrm>
                  <a:off x="1962" y="3541"/>
                  <a:ext cx="8" cy="8"/>
                </a:xfrm>
                <a:custGeom>
                  <a:avLst/>
                  <a:gdLst>
                    <a:gd name="T0" fmla="*/ 0 w 8"/>
                    <a:gd name="T1" fmla="*/ 0 h 8"/>
                    <a:gd name="T2" fmla="*/ 0 w 8"/>
                    <a:gd name="T3" fmla="*/ 3 h 8"/>
                    <a:gd name="T4" fmla="*/ 0 w 8"/>
                    <a:gd name="T5" fmla="*/ 3 h 8"/>
                    <a:gd name="T6" fmla="*/ 0 w 8"/>
                    <a:gd name="T7" fmla="*/ 6 h 8"/>
                    <a:gd name="T8" fmla="*/ 0 w 8"/>
                    <a:gd name="T9" fmla="*/ 6 h 8"/>
                    <a:gd name="T10" fmla="*/ 3 w 8"/>
                    <a:gd name="T11" fmla="*/ 8 h 8"/>
                    <a:gd name="T12" fmla="*/ 6 w 8"/>
                    <a:gd name="T13" fmla="*/ 8 h 8"/>
                    <a:gd name="T14" fmla="*/ 8 w 8"/>
                    <a:gd name="T15" fmla="*/ 8 h 8"/>
                    <a:gd name="T16" fmla="*/ 8 w 8"/>
                    <a:gd name="T17" fmla="*/ 6 h 8"/>
                    <a:gd name="T18" fmla="*/ 8 w 8"/>
                    <a:gd name="T19" fmla="*/ 6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0 w 8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8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26" name="Freeform 916"/>
                <p:cNvSpPr>
                  <a:spLocks/>
                </p:cNvSpPr>
                <p:nvPr/>
              </p:nvSpPr>
              <p:spPr bwMode="auto">
                <a:xfrm>
                  <a:off x="1952" y="3549"/>
                  <a:ext cx="10" cy="8"/>
                </a:xfrm>
                <a:custGeom>
                  <a:avLst/>
                  <a:gdLst>
                    <a:gd name="T0" fmla="*/ 2 w 10"/>
                    <a:gd name="T1" fmla="*/ 3 h 8"/>
                    <a:gd name="T2" fmla="*/ 2 w 10"/>
                    <a:gd name="T3" fmla="*/ 5 h 8"/>
                    <a:gd name="T4" fmla="*/ 0 w 10"/>
                    <a:gd name="T5" fmla="*/ 5 h 8"/>
                    <a:gd name="T6" fmla="*/ 0 w 10"/>
                    <a:gd name="T7" fmla="*/ 8 h 8"/>
                    <a:gd name="T8" fmla="*/ 0 w 10"/>
                    <a:gd name="T9" fmla="*/ 8 h 8"/>
                    <a:gd name="T10" fmla="*/ 2 w 10"/>
                    <a:gd name="T11" fmla="*/ 8 h 8"/>
                    <a:gd name="T12" fmla="*/ 5 w 10"/>
                    <a:gd name="T13" fmla="*/ 8 h 8"/>
                    <a:gd name="T14" fmla="*/ 8 w 10"/>
                    <a:gd name="T15" fmla="*/ 8 h 8"/>
                    <a:gd name="T16" fmla="*/ 10 w 10"/>
                    <a:gd name="T17" fmla="*/ 8 h 8"/>
                    <a:gd name="T18" fmla="*/ 10 w 10"/>
                    <a:gd name="T19" fmla="*/ 5 h 8"/>
                    <a:gd name="T20" fmla="*/ 10 w 10"/>
                    <a:gd name="T21" fmla="*/ 3 h 8"/>
                    <a:gd name="T22" fmla="*/ 10 w 10"/>
                    <a:gd name="T23" fmla="*/ 3 h 8"/>
                    <a:gd name="T24" fmla="*/ 8 w 10"/>
                    <a:gd name="T25" fmla="*/ 0 h 8"/>
                    <a:gd name="T26" fmla="*/ 2 w 10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2" y="3"/>
                      </a:moveTo>
                      <a:lnTo>
                        <a:pt x="2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10" y="3"/>
                      </a:lnTo>
                      <a:lnTo>
                        <a:pt x="8" y="0"/>
                      </a:lnTo>
                      <a:lnTo>
                        <a:pt x="2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27" name="Freeform 917"/>
                <p:cNvSpPr>
                  <a:spLocks/>
                </p:cNvSpPr>
                <p:nvPr/>
              </p:nvSpPr>
              <p:spPr bwMode="auto">
                <a:xfrm>
                  <a:off x="1941" y="3560"/>
                  <a:ext cx="11" cy="7"/>
                </a:xfrm>
                <a:custGeom>
                  <a:avLst/>
                  <a:gdLst>
                    <a:gd name="T0" fmla="*/ 3 w 11"/>
                    <a:gd name="T1" fmla="*/ 2 h 7"/>
                    <a:gd name="T2" fmla="*/ 3 w 11"/>
                    <a:gd name="T3" fmla="*/ 2 h 7"/>
                    <a:gd name="T4" fmla="*/ 3 w 11"/>
                    <a:gd name="T5" fmla="*/ 5 h 7"/>
                    <a:gd name="T6" fmla="*/ 3 w 11"/>
                    <a:gd name="T7" fmla="*/ 7 h 7"/>
                    <a:gd name="T8" fmla="*/ 0 w 11"/>
                    <a:gd name="T9" fmla="*/ 7 h 7"/>
                    <a:gd name="T10" fmla="*/ 8 w 11"/>
                    <a:gd name="T11" fmla="*/ 7 h 7"/>
                    <a:gd name="T12" fmla="*/ 11 w 11"/>
                    <a:gd name="T13" fmla="*/ 7 h 7"/>
                    <a:gd name="T14" fmla="*/ 11 w 11"/>
                    <a:gd name="T15" fmla="*/ 7 h 7"/>
                    <a:gd name="T16" fmla="*/ 11 w 11"/>
                    <a:gd name="T17" fmla="*/ 5 h 7"/>
                    <a:gd name="T18" fmla="*/ 11 w 11"/>
                    <a:gd name="T19" fmla="*/ 2 h 7"/>
                    <a:gd name="T20" fmla="*/ 11 w 11"/>
                    <a:gd name="T21" fmla="*/ 2 h 7"/>
                    <a:gd name="T22" fmla="*/ 11 w 11"/>
                    <a:gd name="T23" fmla="*/ 0 h 7"/>
                    <a:gd name="T24" fmla="*/ 8 w 11"/>
                    <a:gd name="T25" fmla="*/ 0 h 7"/>
                    <a:gd name="T26" fmla="*/ 3 w 11"/>
                    <a:gd name="T27" fmla="*/ 2 h 7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7"/>
                    <a:gd name="T44" fmla="*/ 11 w 11"/>
                    <a:gd name="T45" fmla="*/ 7 h 7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7">
                      <a:moveTo>
                        <a:pt x="3" y="2"/>
                      </a:moveTo>
                      <a:lnTo>
                        <a:pt x="3" y="2"/>
                      </a:lnTo>
                      <a:lnTo>
                        <a:pt x="3" y="5"/>
                      </a:lnTo>
                      <a:lnTo>
                        <a:pt x="3" y="7"/>
                      </a:lnTo>
                      <a:lnTo>
                        <a:pt x="0" y="7"/>
                      </a:lnTo>
                      <a:lnTo>
                        <a:pt x="8" y="7"/>
                      </a:lnTo>
                      <a:lnTo>
                        <a:pt x="11" y="7"/>
                      </a:lnTo>
                      <a:lnTo>
                        <a:pt x="11" y="5"/>
                      </a:lnTo>
                      <a:lnTo>
                        <a:pt x="11" y="2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3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28" name="Freeform 918"/>
                <p:cNvSpPr>
                  <a:spLocks/>
                </p:cNvSpPr>
                <p:nvPr/>
              </p:nvSpPr>
              <p:spPr bwMode="auto">
                <a:xfrm>
                  <a:off x="1931" y="3570"/>
                  <a:ext cx="10" cy="11"/>
                </a:xfrm>
                <a:custGeom>
                  <a:avLst/>
                  <a:gdLst>
                    <a:gd name="T0" fmla="*/ 3 w 10"/>
                    <a:gd name="T1" fmla="*/ 3 h 11"/>
                    <a:gd name="T2" fmla="*/ 3 w 10"/>
                    <a:gd name="T3" fmla="*/ 3 h 11"/>
                    <a:gd name="T4" fmla="*/ 3 w 10"/>
                    <a:gd name="T5" fmla="*/ 5 h 11"/>
                    <a:gd name="T6" fmla="*/ 0 w 10"/>
                    <a:gd name="T7" fmla="*/ 8 h 11"/>
                    <a:gd name="T8" fmla="*/ 0 w 10"/>
                    <a:gd name="T9" fmla="*/ 8 h 11"/>
                    <a:gd name="T10" fmla="*/ 5 w 10"/>
                    <a:gd name="T11" fmla="*/ 11 h 11"/>
                    <a:gd name="T12" fmla="*/ 8 w 10"/>
                    <a:gd name="T13" fmla="*/ 11 h 11"/>
                    <a:gd name="T14" fmla="*/ 10 w 10"/>
                    <a:gd name="T15" fmla="*/ 11 h 11"/>
                    <a:gd name="T16" fmla="*/ 10 w 10"/>
                    <a:gd name="T17" fmla="*/ 8 h 11"/>
                    <a:gd name="T18" fmla="*/ 10 w 10"/>
                    <a:gd name="T19" fmla="*/ 5 h 11"/>
                    <a:gd name="T20" fmla="*/ 10 w 10"/>
                    <a:gd name="T21" fmla="*/ 3 h 11"/>
                    <a:gd name="T22" fmla="*/ 10 w 10"/>
                    <a:gd name="T23" fmla="*/ 3 h 11"/>
                    <a:gd name="T24" fmla="*/ 10 w 10"/>
                    <a:gd name="T25" fmla="*/ 0 h 11"/>
                    <a:gd name="T26" fmla="*/ 8 w 10"/>
                    <a:gd name="T27" fmla="*/ 0 h 11"/>
                    <a:gd name="T28" fmla="*/ 3 w 10"/>
                    <a:gd name="T29" fmla="*/ 3 h 1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11"/>
                    <a:gd name="T47" fmla="*/ 10 w 10"/>
                    <a:gd name="T48" fmla="*/ 11 h 1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11">
                      <a:moveTo>
                        <a:pt x="3" y="3"/>
                      </a:moveTo>
                      <a:lnTo>
                        <a:pt x="3" y="3"/>
                      </a:lnTo>
                      <a:lnTo>
                        <a:pt x="3" y="5"/>
                      </a:lnTo>
                      <a:lnTo>
                        <a:pt x="0" y="8"/>
                      </a:lnTo>
                      <a:lnTo>
                        <a:pt x="5" y="11"/>
                      </a:lnTo>
                      <a:lnTo>
                        <a:pt x="8" y="11"/>
                      </a:lnTo>
                      <a:lnTo>
                        <a:pt x="10" y="11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29" name="Freeform 919"/>
                <p:cNvSpPr>
                  <a:spLocks/>
                </p:cNvSpPr>
                <p:nvPr/>
              </p:nvSpPr>
              <p:spPr bwMode="auto">
                <a:xfrm>
                  <a:off x="1983" y="3533"/>
                  <a:ext cx="11" cy="6"/>
                </a:xfrm>
                <a:custGeom>
                  <a:avLst/>
                  <a:gdLst>
                    <a:gd name="T0" fmla="*/ 3 w 11"/>
                    <a:gd name="T1" fmla="*/ 0 h 6"/>
                    <a:gd name="T2" fmla="*/ 0 w 11"/>
                    <a:gd name="T3" fmla="*/ 3 h 6"/>
                    <a:gd name="T4" fmla="*/ 0 w 11"/>
                    <a:gd name="T5" fmla="*/ 3 h 6"/>
                    <a:gd name="T6" fmla="*/ 0 w 11"/>
                    <a:gd name="T7" fmla="*/ 6 h 6"/>
                    <a:gd name="T8" fmla="*/ 0 w 11"/>
                    <a:gd name="T9" fmla="*/ 6 h 6"/>
                    <a:gd name="T10" fmla="*/ 3 w 11"/>
                    <a:gd name="T11" fmla="*/ 6 h 6"/>
                    <a:gd name="T12" fmla="*/ 5 w 11"/>
                    <a:gd name="T13" fmla="*/ 6 h 6"/>
                    <a:gd name="T14" fmla="*/ 8 w 11"/>
                    <a:gd name="T15" fmla="*/ 6 h 6"/>
                    <a:gd name="T16" fmla="*/ 11 w 11"/>
                    <a:gd name="T17" fmla="*/ 6 h 6"/>
                    <a:gd name="T18" fmla="*/ 11 w 11"/>
                    <a:gd name="T19" fmla="*/ 6 h 6"/>
                    <a:gd name="T20" fmla="*/ 8 w 11"/>
                    <a:gd name="T21" fmla="*/ 3 h 6"/>
                    <a:gd name="T22" fmla="*/ 8 w 11"/>
                    <a:gd name="T23" fmla="*/ 3 h 6"/>
                    <a:gd name="T24" fmla="*/ 8 w 11"/>
                    <a:gd name="T25" fmla="*/ 0 h 6"/>
                    <a:gd name="T26" fmla="*/ 5 w 11"/>
                    <a:gd name="T27" fmla="*/ 0 h 6"/>
                    <a:gd name="T28" fmla="*/ 3 w 11"/>
                    <a:gd name="T29" fmla="*/ 0 h 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6"/>
                    <a:gd name="T47" fmla="*/ 11 w 11"/>
                    <a:gd name="T48" fmla="*/ 6 h 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6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3" y="6"/>
                      </a:lnTo>
                      <a:lnTo>
                        <a:pt x="5" y="6"/>
                      </a:lnTo>
                      <a:lnTo>
                        <a:pt x="8" y="6"/>
                      </a:lnTo>
                      <a:lnTo>
                        <a:pt x="11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30" name="Freeform 920"/>
                <p:cNvSpPr>
                  <a:spLocks/>
                </p:cNvSpPr>
                <p:nvPr/>
              </p:nvSpPr>
              <p:spPr bwMode="auto">
                <a:xfrm>
                  <a:off x="1975" y="3541"/>
                  <a:ext cx="11" cy="8"/>
                </a:xfrm>
                <a:custGeom>
                  <a:avLst/>
                  <a:gdLst>
                    <a:gd name="T0" fmla="*/ 3 w 11"/>
                    <a:gd name="T1" fmla="*/ 0 h 8"/>
                    <a:gd name="T2" fmla="*/ 0 w 11"/>
                    <a:gd name="T3" fmla="*/ 3 h 8"/>
                    <a:gd name="T4" fmla="*/ 0 w 11"/>
                    <a:gd name="T5" fmla="*/ 3 h 8"/>
                    <a:gd name="T6" fmla="*/ 0 w 11"/>
                    <a:gd name="T7" fmla="*/ 6 h 8"/>
                    <a:gd name="T8" fmla="*/ 0 w 11"/>
                    <a:gd name="T9" fmla="*/ 6 h 8"/>
                    <a:gd name="T10" fmla="*/ 3 w 11"/>
                    <a:gd name="T11" fmla="*/ 8 h 8"/>
                    <a:gd name="T12" fmla="*/ 6 w 11"/>
                    <a:gd name="T13" fmla="*/ 8 h 8"/>
                    <a:gd name="T14" fmla="*/ 8 w 11"/>
                    <a:gd name="T15" fmla="*/ 8 h 8"/>
                    <a:gd name="T16" fmla="*/ 11 w 11"/>
                    <a:gd name="T17" fmla="*/ 6 h 8"/>
                    <a:gd name="T18" fmla="*/ 11 w 11"/>
                    <a:gd name="T19" fmla="*/ 6 h 8"/>
                    <a:gd name="T20" fmla="*/ 8 w 11"/>
                    <a:gd name="T21" fmla="*/ 3 h 8"/>
                    <a:gd name="T22" fmla="*/ 8 w 11"/>
                    <a:gd name="T23" fmla="*/ 3 h 8"/>
                    <a:gd name="T24" fmla="*/ 8 w 11"/>
                    <a:gd name="T25" fmla="*/ 0 h 8"/>
                    <a:gd name="T26" fmla="*/ 6 w 11"/>
                    <a:gd name="T27" fmla="*/ 0 h 8"/>
                    <a:gd name="T28" fmla="*/ 3 w 11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8"/>
                    <a:gd name="T47" fmla="*/ 11 w 11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8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1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6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31" name="Freeform 921"/>
                <p:cNvSpPr>
                  <a:spLocks/>
                </p:cNvSpPr>
                <p:nvPr/>
              </p:nvSpPr>
              <p:spPr bwMode="auto">
                <a:xfrm>
                  <a:off x="1968" y="3552"/>
                  <a:ext cx="7" cy="5"/>
                </a:xfrm>
                <a:custGeom>
                  <a:avLst/>
                  <a:gdLst>
                    <a:gd name="T0" fmla="*/ 0 w 7"/>
                    <a:gd name="T1" fmla="*/ 0 h 5"/>
                    <a:gd name="T2" fmla="*/ 0 w 7"/>
                    <a:gd name="T3" fmla="*/ 2 h 5"/>
                    <a:gd name="T4" fmla="*/ 0 w 7"/>
                    <a:gd name="T5" fmla="*/ 2 h 5"/>
                    <a:gd name="T6" fmla="*/ 0 w 7"/>
                    <a:gd name="T7" fmla="*/ 5 h 5"/>
                    <a:gd name="T8" fmla="*/ 0 w 7"/>
                    <a:gd name="T9" fmla="*/ 5 h 5"/>
                    <a:gd name="T10" fmla="*/ 2 w 7"/>
                    <a:gd name="T11" fmla="*/ 5 h 5"/>
                    <a:gd name="T12" fmla="*/ 5 w 7"/>
                    <a:gd name="T13" fmla="*/ 5 h 5"/>
                    <a:gd name="T14" fmla="*/ 7 w 7"/>
                    <a:gd name="T15" fmla="*/ 5 h 5"/>
                    <a:gd name="T16" fmla="*/ 7 w 7"/>
                    <a:gd name="T17" fmla="*/ 5 h 5"/>
                    <a:gd name="T18" fmla="*/ 7 w 7"/>
                    <a:gd name="T19" fmla="*/ 5 h 5"/>
                    <a:gd name="T20" fmla="*/ 7 w 7"/>
                    <a:gd name="T21" fmla="*/ 2 h 5"/>
                    <a:gd name="T22" fmla="*/ 7 w 7"/>
                    <a:gd name="T23" fmla="*/ 0 h 5"/>
                    <a:gd name="T24" fmla="*/ 7 w 7"/>
                    <a:gd name="T25" fmla="*/ 0 h 5"/>
                    <a:gd name="T26" fmla="*/ 0 w 7"/>
                    <a:gd name="T27" fmla="*/ 0 h 5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7"/>
                    <a:gd name="T43" fmla="*/ 0 h 5"/>
                    <a:gd name="T44" fmla="*/ 7 w 7"/>
                    <a:gd name="T45" fmla="*/ 5 h 5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7" h="5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2" y="5"/>
                      </a:lnTo>
                      <a:lnTo>
                        <a:pt x="5" y="5"/>
                      </a:lnTo>
                      <a:lnTo>
                        <a:pt x="7" y="5"/>
                      </a:lnTo>
                      <a:lnTo>
                        <a:pt x="7" y="2"/>
                      </a:lnTo>
                      <a:lnTo>
                        <a:pt x="7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32" name="Freeform 922"/>
                <p:cNvSpPr>
                  <a:spLocks/>
                </p:cNvSpPr>
                <p:nvPr/>
              </p:nvSpPr>
              <p:spPr bwMode="auto">
                <a:xfrm>
                  <a:off x="1957" y="3560"/>
                  <a:ext cx="11" cy="7"/>
                </a:xfrm>
                <a:custGeom>
                  <a:avLst/>
                  <a:gdLst>
                    <a:gd name="T0" fmla="*/ 3 w 11"/>
                    <a:gd name="T1" fmla="*/ 2 h 7"/>
                    <a:gd name="T2" fmla="*/ 3 w 11"/>
                    <a:gd name="T3" fmla="*/ 2 h 7"/>
                    <a:gd name="T4" fmla="*/ 0 w 11"/>
                    <a:gd name="T5" fmla="*/ 5 h 7"/>
                    <a:gd name="T6" fmla="*/ 0 w 11"/>
                    <a:gd name="T7" fmla="*/ 7 h 7"/>
                    <a:gd name="T8" fmla="*/ 0 w 11"/>
                    <a:gd name="T9" fmla="*/ 7 h 7"/>
                    <a:gd name="T10" fmla="*/ 3 w 11"/>
                    <a:gd name="T11" fmla="*/ 7 h 7"/>
                    <a:gd name="T12" fmla="*/ 5 w 11"/>
                    <a:gd name="T13" fmla="*/ 7 h 7"/>
                    <a:gd name="T14" fmla="*/ 8 w 11"/>
                    <a:gd name="T15" fmla="*/ 7 h 7"/>
                    <a:gd name="T16" fmla="*/ 11 w 11"/>
                    <a:gd name="T17" fmla="*/ 7 h 7"/>
                    <a:gd name="T18" fmla="*/ 11 w 11"/>
                    <a:gd name="T19" fmla="*/ 5 h 7"/>
                    <a:gd name="T20" fmla="*/ 11 w 11"/>
                    <a:gd name="T21" fmla="*/ 2 h 7"/>
                    <a:gd name="T22" fmla="*/ 11 w 11"/>
                    <a:gd name="T23" fmla="*/ 2 h 7"/>
                    <a:gd name="T24" fmla="*/ 11 w 11"/>
                    <a:gd name="T25" fmla="*/ 0 h 7"/>
                    <a:gd name="T26" fmla="*/ 8 w 11"/>
                    <a:gd name="T27" fmla="*/ 0 h 7"/>
                    <a:gd name="T28" fmla="*/ 3 w 11"/>
                    <a:gd name="T29" fmla="*/ 2 h 7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7"/>
                    <a:gd name="T47" fmla="*/ 11 w 11"/>
                    <a:gd name="T48" fmla="*/ 7 h 7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7">
                      <a:moveTo>
                        <a:pt x="3" y="2"/>
                      </a:moveTo>
                      <a:lnTo>
                        <a:pt x="3" y="2"/>
                      </a:lnTo>
                      <a:lnTo>
                        <a:pt x="0" y="5"/>
                      </a:lnTo>
                      <a:lnTo>
                        <a:pt x="0" y="7"/>
                      </a:lnTo>
                      <a:lnTo>
                        <a:pt x="3" y="7"/>
                      </a:lnTo>
                      <a:lnTo>
                        <a:pt x="5" y="7"/>
                      </a:lnTo>
                      <a:lnTo>
                        <a:pt x="8" y="7"/>
                      </a:lnTo>
                      <a:lnTo>
                        <a:pt x="11" y="7"/>
                      </a:lnTo>
                      <a:lnTo>
                        <a:pt x="11" y="5"/>
                      </a:lnTo>
                      <a:lnTo>
                        <a:pt x="11" y="2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3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33" name="Freeform 923"/>
                <p:cNvSpPr>
                  <a:spLocks/>
                </p:cNvSpPr>
                <p:nvPr/>
              </p:nvSpPr>
              <p:spPr bwMode="auto">
                <a:xfrm>
                  <a:off x="1947" y="3570"/>
                  <a:ext cx="10" cy="11"/>
                </a:xfrm>
                <a:custGeom>
                  <a:avLst/>
                  <a:gdLst>
                    <a:gd name="T0" fmla="*/ 2 w 10"/>
                    <a:gd name="T1" fmla="*/ 3 h 11"/>
                    <a:gd name="T2" fmla="*/ 2 w 10"/>
                    <a:gd name="T3" fmla="*/ 5 h 11"/>
                    <a:gd name="T4" fmla="*/ 0 w 10"/>
                    <a:gd name="T5" fmla="*/ 5 h 11"/>
                    <a:gd name="T6" fmla="*/ 0 w 10"/>
                    <a:gd name="T7" fmla="*/ 8 h 11"/>
                    <a:gd name="T8" fmla="*/ 0 w 10"/>
                    <a:gd name="T9" fmla="*/ 8 h 11"/>
                    <a:gd name="T10" fmla="*/ 5 w 10"/>
                    <a:gd name="T11" fmla="*/ 11 h 11"/>
                    <a:gd name="T12" fmla="*/ 7 w 10"/>
                    <a:gd name="T13" fmla="*/ 11 h 11"/>
                    <a:gd name="T14" fmla="*/ 10 w 10"/>
                    <a:gd name="T15" fmla="*/ 11 h 11"/>
                    <a:gd name="T16" fmla="*/ 10 w 10"/>
                    <a:gd name="T17" fmla="*/ 8 h 11"/>
                    <a:gd name="T18" fmla="*/ 10 w 10"/>
                    <a:gd name="T19" fmla="*/ 8 h 11"/>
                    <a:gd name="T20" fmla="*/ 10 w 10"/>
                    <a:gd name="T21" fmla="*/ 5 h 11"/>
                    <a:gd name="T22" fmla="*/ 10 w 10"/>
                    <a:gd name="T23" fmla="*/ 3 h 11"/>
                    <a:gd name="T24" fmla="*/ 10 w 10"/>
                    <a:gd name="T25" fmla="*/ 3 h 11"/>
                    <a:gd name="T26" fmla="*/ 7 w 10"/>
                    <a:gd name="T27" fmla="*/ 0 h 11"/>
                    <a:gd name="T28" fmla="*/ 2 w 10"/>
                    <a:gd name="T29" fmla="*/ 3 h 1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11"/>
                    <a:gd name="T47" fmla="*/ 10 w 10"/>
                    <a:gd name="T48" fmla="*/ 11 h 1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11">
                      <a:moveTo>
                        <a:pt x="2" y="3"/>
                      </a:moveTo>
                      <a:lnTo>
                        <a:pt x="2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5" y="11"/>
                      </a:lnTo>
                      <a:lnTo>
                        <a:pt x="7" y="11"/>
                      </a:lnTo>
                      <a:lnTo>
                        <a:pt x="10" y="11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10" y="3"/>
                      </a:lnTo>
                      <a:lnTo>
                        <a:pt x="7" y="0"/>
                      </a:lnTo>
                      <a:lnTo>
                        <a:pt x="2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34" name="Freeform 924"/>
                <p:cNvSpPr>
                  <a:spLocks/>
                </p:cNvSpPr>
                <p:nvPr/>
              </p:nvSpPr>
              <p:spPr bwMode="auto">
                <a:xfrm>
                  <a:off x="1996" y="3533"/>
                  <a:ext cx="11" cy="6"/>
                </a:xfrm>
                <a:custGeom>
                  <a:avLst/>
                  <a:gdLst>
                    <a:gd name="T0" fmla="*/ 3 w 11"/>
                    <a:gd name="T1" fmla="*/ 0 h 6"/>
                    <a:gd name="T2" fmla="*/ 3 w 11"/>
                    <a:gd name="T3" fmla="*/ 3 h 6"/>
                    <a:gd name="T4" fmla="*/ 3 w 11"/>
                    <a:gd name="T5" fmla="*/ 3 h 6"/>
                    <a:gd name="T6" fmla="*/ 0 w 11"/>
                    <a:gd name="T7" fmla="*/ 6 h 6"/>
                    <a:gd name="T8" fmla="*/ 0 w 11"/>
                    <a:gd name="T9" fmla="*/ 6 h 6"/>
                    <a:gd name="T10" fmla="*/ 8 w 11"/>
                    <a:gd name="T11" fmla="*/ 6 h 6"/>
                    <a:gd name="T12" fmla="*/ 11 w 11"/>
                    <a:gd name="T13" fmla="*/ 6 h 6"/>
                    <a:gd name="T14" fmla="*/ 11 w 11"/>
                    <a:gd name="T15" fmla="*/ 6 h 6"/>
                    <a:gd name="T16" fmla="*/ 11 w 11"/>
                    <a:gd name="T17" fmla="*/ 6 h 6"/>
                    <a:gd name="T18" fmla="*/ 11 w 11"/>
                    <a:gd name="T19" fmla="*/ 3 h 6"/>
                    <a:gd name="T20" fmla="*/ 11 w 11"/>
                    <a:gd name="T21" fmla="*/ 0 h 6"/>
                    <a:gd name="T22" fmla="*/ 8 w 11"/>
                    <a:gd name="T23" fmla="*/ 0 h 6"/>
                    <a:gd name="T24" fmla="*/ 6 w 11"/>
                    <a:gd name="T25" fmla="*/ 0 h 6"/>
                    <a:gd name="T26" fmla="*/ 3 w 11"/>
                    <a:gd name="T27" fmla="*/ 0 h 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6"/>
                    <a:gd name="T44" fmla="*/ 11 w 11"/>
                    <a:gd name="T45" fmla="*/ 6 h 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6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6"/>
                      </a:lnTo>
                      <a:lnTo>
                        <a:pt x="8" y="6"/>
                      </a:lnTo>
                      <a:lnTo>
                        <a:pt x="11" y="6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6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35" name="Freeform 925"/>
                <p:cNvSpPr>
                  <a:spLocks/>
                </p:cNvSpPr>
                <p:nvPr/>
              </p:nvSpPr>
              <p:spPr bwMode="auto">
                <a:xfrm>
                  <a:off x="1991" y="3541"/>
                  <a:ext cx="8" cy="8"/>
                </a:xfrm>
                <a:custGeom>
                  <a:avLst/>
                  <a:gdLst>
                    <a:gd name="T0" fmla="*/ 0 w 8"/>
                    <a:gd name="T1" fmla="*/ 0 h 8"/>
                    <a:gd name="T2" fmla="*/ 0 w 8"/>
                    <a:gd name="T3" fmla="*/ 3 h 8"/>
                    <a:gd name="T4" fmla="*/ 0 w 8"/>
                    <a:gd name="T5" fmla="*/ 3 h 8"/>
                    <a:gd name="T6" fmla="*/ 0 w 8"/>
                    <a:gd name="T7" fmla="*/ 6 h 8"/>
                    <a:gd name="T8" fmla="*/ 0 w 8"/>
                    <a:gd name="T9" fmla="*/ 6 h 8"/>
                    <a:gd name="T10" fmla="*/ 3 w 8"/>
                    <a:gd name="T11" fmla="*/ 8 h 8"/>
                    <a:gd name="T12" fmla="*/ 5 w 8"/>
                    <a:gd name="T13" fmla="*/ 8 h 8"/>
                    <a:gd name="T14" fmla="*/ 8 w 8"/>
                    <a:gd name="T15" fmla="*/ 8 h 8"/>
                    <a:gd name="T16" fmla="*/ 8 w 8"/>
                    <a:gd name="T17" fmla="*/ 6 h 8"/>
                    <a:gd name="T18" fmla="*/ 8 w 8"/>
                    <a:gd name="T19" fmla="*/ 6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0 w 8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36" name="Freeform 926"/>
                <p:cNvSpPr>
                  <a:spLocks/>
                </p:cNvSpPr>
                <p:nvPr/>
              </p:nvSpPr>
              <p:spPr bwMode="auto">
                <a:xfrm>
                  <a:off x="1981" y="3552"/>
                  <a:ext cx="10" cy="8"/>
                </a:xfrm>
                <a:custGeom>
                  <a:avLst/>
                  <a:gdLst>
                    <a:gd name="T0" fmla="*/ 2 w 10"/>
                    <a:gd name="T1" fmla="*/ 0 h 8"/>
                    <a:gd name="T2" fmla="*/ 2 w 10"/>
                    <a:gd name="T3" fmla="*/ 2 h 8"/>
                    <a:gd name="T4" fmla="*/ 0 w 10"/>
                    <a:gd name="T5" fmla="*/ 2 h 8"/>
                    <a:gd name="T6" fmla="*/ 0 w 10"/>
                    <a:gd name="T7" fmla="*/ 5 h 8"/>
                    <a:gd name="T8" fmla="*/ 0 w 10"/>
                    <a:gd name="T9" fmla="*/ 5 h 8"/>
                    <a:gd name="T10" fmla="*/ 5 w 10"/>
                    <a:gd name="T11" fmla="*/ 5 h 8"/>
                    <a:gd name="T12" fmla="*/ 7 w 10"/>
                    <a:gd name="T13" fmla="*/ 8 h 8"/>
                    <a:gd name="T14" fmla="*/ 10 w 10"/>
                    <a:gd name="T15" fmla="*/ 8 h 8"/>
                    <a:gd name="T16" fmla="*/ 10 w 10"/>
                    <a:gd name="T17" fmla="*/ 5 h 8"/>
                    <a:gd name="T18" fmla="*/ 10 w 10"/>
                    <a:gd name="T19" fmla="*/ 5 h 8"/>
                    <a:gd name="T20" fmla="*/ 10 w 10"/>
                    <a:gd name="T21" fmla="*/ 2 h 8"/>
                    <a:gd name="T22" fmla="*/ 10 w 10"/>
                    <a:gd name="T23" fmla="*/ 0 h 8"/>
                    <a:gd name="T24" fmla="*/ 10 w 10"/>
                    <a:gd name="T25" fmla="*/ 0 h 8"/>
                    <a:gd name="T26" fmla="*/ 2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2" y="0"/>
                      </a:moveTo>
                      <a:lnTo>
                        <a:pt x="2" y="2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5" y="5"/>
                      </a:lnTo>
                      <a:lnTo>
                        <a:pt x="7" y="8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10" y="2"/>
                      </a:lnTo>
                      <a:lnTo>
                        <a:pt x="1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37" name="Freeform 927"/>
                <p:cNvSpPr>
                  <a:spLocks/>
                </p:cNvSpPr>
                <p:nvPr/>
              </p:nvSpPr>
              <p:spPr bwMode="auto">
                <a:xfrm>
                  <a:off x="1973" y="3560"/>
                  <a:ext cx="10" cy="10"/>
                </a:xfrm>
                <a:custGeom>
                  <a:avLst/>
                  <a:gdLst>
                    <a:gd name="T0" fmla="*/ 2 w 10"/>
                    <a:gd name="T1" fmla="*/ 2 h 10"/>
                    <a:gd name="T2" fmla="*/ 0 w 10"/>
                    <a:gd name="T3" fmla="*/ 5 h 10"/>
                    <a:gd name="T4" fmla="*/ 0 w 10"/>
                    <a:gd name="T5" fmla="*/ 5 h 10"/>
                    <a:gd name="T6" fmla="*/ 0 w 10"/>
                    <a:gd name="T7" fmla="*/ 7 h 10"/>
                    <a:gd name="T8" fmla="*/ 0 w 10"/>
                    <a:gd name="T9" fmla="*/ 7 h 10"/>
                    <a:gd name="T10" fmla="*/ 2 w 10"/>
                    <a:gd name="T11" fmla="*/ 10 h 10"/>
                    <a:gd name="T12" fmla="*/ 5 w 10"/>
                    <a:gd name="T13" fmla="*/ 10 h 10"/>
                    <a:gd name="T14" fmla="*/ 8 w 10"/>
                    <a:gd name="T15" fmla="*/ 10 h 10"/>
                    <a:gd name="T16" fmla="*/ 10 w 10"/>
                    <a:gd name="T17" fmla="*/ 7 h 10"/>
                    <a:gd name="T18" fmla="*/ 10 w 10"/>
                    <a:gd name="T19" fmla="*/ 5 h 10"/>
                    <a:gd name="T20" fmla="*/ 10 w 10"/>
                    <a:gd name="T21" fmla="*/ 2 h 10"/>
                    <a:gd name="T22" fmla="*/ 10 w 10"/>
                    <a:gd name="T23" fmla="*/ 2 h 10"/>
                    <a:gd name="T24" fmla="*/ 8 w 10"/>
                    <a:gd name="T25" fmla="*/ 2 h 10"/>
                    <a:gd name="T26" fmla="*/ 5 w 10"/>
                    <a:gd name="T27" fmla="*/ 0 h 10"/>
                    <a:gd name="T28" fmla="*/ 2 w 10"/>
                    <a:gd name="T29" fmla="*/ 2 h 10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10"/>
                    <a:gd name="T47" fmla="*/ 10 w 10"/>
                    <a:gd name="T48" fmla="*/ 10 h 10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10">
                      <a:moveTo>
                        <a:pt x="2" y="2"/>
                      </a:moveTo>
                      <a:lnTo>
                        <a:pt x="0" y="5"/>
                      </a:lnTo>
                      <a:lnTo>
                        <a:pt x="0" y="7"/>
                      </a:lnTo>
                      <a:lnTo>
                        <a:pt x="2" y="10"/>
                      </a:lnTo>
                      <a:lnTo>
                        <a:pt x="5" y="10"/>
                      </a:lnTo>
                      <a:lnTo>
                        <a:pt x="8" y="10"/>
                      </a:lnTo>
                      <a:lnTo>
                        <a:pt x="10" y="7"/>
                      </a:lnTo>
                      <a:lnTo>
                        <a:pt x="10" y="5"/>
                      </a:lnTo>
                      <a:lnTo>
                        <a:pt x="10" y="2"/>
                      </a:lnTo>
                      <a:lnTo>
                        <a:pt x="8" y="2"/>
                      </a:lnTo>
                      <a:lnTo>
                        <a:pt x="5" y="0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38" name="Freeform 928"/>
                <p:cNvSpPr>
                  <a:spLocks/>
                </p:cNvSpPr>
                <p:nvPr/>
              </p:nvSpPr>
              <p:spPr bwMode="auto">
                <a:xfrm>
                  <a:off x="1962" y="3570"/>
                  <a:ext cx="11" cy="11"/>
                </a:xfrm>
                <a:custGeom>
                  <a:avLst/>
                  <a:gdLst>
                    <a:gd name="T0" fmla="*/ 3 w 11"/>
                    <a:gd name="T1" fmla="*/ 3 h 11"/>
                    <a:gd name="T2" fmla="*/ 3 w 11"/>
                    <a:gd name="T3" fmla="*/ 5 h 11"/>
                    <a:gd name="T4" fmla="*/ 0 w 11"/>
                    <a:gd name="T5" fmla="*/ 5 h 11"/>
                    <a:gd name="T6" fmla="*/ 0 w 11"/>
                    <a:gd name="T7" fmla="*/ 8 h 11"/>
                    <a:gd name="T8" fmla="*/ 0 w 11"/>
                    <a:gd name="T9" fmla="*/ 8 h 11"/>
                    <a:gd name="T10" fmla="*/ 6 w 11"/>
                    <a:gd name="T11" fmla="*/ 11 h 11"/>
                    <a:gd name="T12" fmla="*/ 8 w 11"/>
                    <a:gd name="T13" fmla="*/ 11 h 11"/>
                    <a:gd name="T14" fmla="*/ 11 w 11"/>
                    <a:gd name="T15" fmla="*/ 11 h 11"/>
                    <a:gd name="T16" fmla="*/ 11 w 11"/>
                    <a:gd name="T17" fmla="*/ 11 h 11"/>
                    <a:gd name="T18" fmla="*/ 11 w 11"/>
                    <a:gd name="T19" fmla="*/ 8 h 11"/>
                    <a:gd name="T20" fmla="*/ 11 w 11"/>
                    <a:gd name="T21" fmla="*/ 5 h 11"/>
                    <a:gd name="T22" fmla="*/ 11 w 11"/>
                    <a:gd name="T23" fmla="*/ 3 h 11"/>
                    <a:gd name="T24" fmla="*/ 11 w 11"/>
                    <a:gd name="T25" fmla="*/ 3 h 11"/>
                    <a:gd name="T26" fmla="*/ 8 w 11"/>
                    <a:gd name="T27" fmla="*/ 0 h 11"/>
                    <a:gd name="T28" fmla="*/ 3 w 11"/>
                    <a:gd name="T29" fmla="*/ 3 h 1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11"/>
                    <a:gd name="T47" fmla="*/ 11 w 11"/>
                    <a:gd name="T48" fmla="*/ 11 h 1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11">
                      <a:moveTo>
                        <a:pt x="3" y="3"/>
                      </a:move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6" y="11"/>
                      </a:lnTo>
                      <a:lnTo>
                        <a:pt x="8" y="11"/>
                      </a:lnTo>
                      <a:lnTo>
                        <a:pt x="11" y="11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8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39" name="Freeform 929"/>
                <p:cNvSpPr>
                  <a:spLocks/>
                </p:cNvSpPr>
                <p:nvPr/>
              </p:nvSpPr>
              <p:spPr bwMode="auto">
                <a:xfrm>
                  <a:off x="2012" y="3533"/>
                  <a:ext cx="10" cy="6"/>
                </a:xfrm>
                <a:custGeom>
                  <a:avLst/>
                  <a:gdLst>
                    <a:gd name="T0" fmla="*/ 0 w 10"/>
                    <a:gd name="T1" fmla="*/ 0 h 6"/>
                    <a:gd name="T2" fmla="*/ 0 w 10"/>
                    <a:gd name="T3" fmla="*/ 3 h 6"/>
                    <a:gd name="T4" fmla="*/ 0 w 10"/>
                    <a:gd name="T5" fmla="*/ 3 h 6"/>
                    <a:gd name="T6" fmla="*/ 0 w 10"/>
                    <a:gd name="T7" fmla="*/ 6 h 6"/>
                    <a:gd name="T8" fmla="*/ 0 w 10"/>
                    <a:gd name="T9" fmla="*/ 6 h 6"/>
                    <a:gd name="T10" fmla="*/ 3 w 10"/>
                    <a:gd name="T11" fmla="*/ 6 h 6"/>
                    <a:gd name="T12" fmla="*/ 5 w 10"/>
                    <a:gd name="T13" fmla="*/ 6 h 6"/>
                    <a:gd name="T14" fmla="*/ 8 w 10"/>
                    <a:gd name="T15" fmla="*/ 6 h 6"/>
                    <a:gd name="T16" fmla="*/ 10 w 10"/>
                    <a:gd name="T17" fmla="*/ 6 h 6"/>
                    <a:gd name="T18" fmla="*/ 10 w 10"/>
                    <a:gd name="T19" fmla="*/ 6 h 6"/>
                    <a:gd name="T20" fmla="*/ 8 w 10"/>
                    <a:gd name="T21" fmla="*/ 3 h 6"/>
                    <a:gd name="T22" fmla="*/ 8 w 10"/>
                    <a:gd name="T23" fmla="*/ 0 h 6"/>
                    <a:gd name="T24" fmla="*/ 8 w 10"/>
                    <a:gd name="T25" fmla="*/ 0 h 6"/>
                    <a:gd name="T26" fmla="*/ 0 w 10"/>
                    <a:gd name="T27" fmla="*/ 0 h 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6"/>
                    <a:gd name="T44" fmla="*/ 10 w 10"/>
                    <a:gd name="T45" fmla="*/ 6 h 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6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3" y="6"/>
                      </a:lnTo>
                      <a:lnTo>
                        <a:pt x="5" y="6"/>
                      </a:lnTo>
                      <a:lnTo>
                        <a:pt x="8" y="6"/>
                      </a:lnTo>
                      <a:lnTo>
                        <a:pt x="10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40" name="Freeform 930"/>
                <p:cNvSpPr>
                  <a:spLocks/>
                </p:cNvSpPr>
                <p:nvPr/>
              </p:nvSpPr>
              <p:spPr bwMode="auto">
                <a:xfrm>
                  <a:off x="2004" y="3541"/>
                  <a:ext cx="11" cy="8"/>
                </a:xfrm>
                <a:custGeom>
                  <a:avLst/>
                  <a:gdLst>
                    <a:gd name="T0" fmla="*/ 0 w 11"/>
                    <a:gd name="T1" fmla="*/ 0 h 8"/>
                    <a:gd name="T2" fmla="*/ 0 w 11"/>
                    <a:gd name="T3" fmla="*/ 3 h 8"/>
                    <a:gd name="T4" fmla="*/ 0 w 11"/>
                    <a:gd name="T5" fmla="*/ 3 h 8"/>
                    <a:gd name="T6" fmla="*/ 0 w 11"/>
                    <a:gd name="T7" fmla="*/ 6 h 8"/>
                    <a:gd name="T8" fmla="*/ 0 w 11"/>
                    <a:gd name="T9" fmla="*/ 6 h 8"/>
                    <a:gd name="T10" fmla="*/ 5 w 11"/>
                    <a:gd name="T11" fmla="*/ 8 h 8"/>
                    <a:gd name="T12" fmla="*/ 8 w 11"/>
                    <a:gd name="T13" fmla="*/ 8 h 8"/>
                    <a:gd name="T14" fmla="*/ 11 w 11"/>
                    <a:gd name="T15" fmla="*/ 8 h 8"/>
                    <a:gd name="T16" fmla="*/ 11 w 11"/>
                    <a:gd name="T17" fmla="*/ 6 h 8"/>
                    <a:gd name="T18" fmla="*/ 11 w 11"/>
                    <a:gd name="T19" fmla="*/ 6 h 8"/>
                    <a:gd name="T20" fmla="*/ 11 w 11"/>
                    <a:gd name="T21" fmla="*/ 3 h 8"/>
                    <a:gd name="T22" fmla="*/ 8 w 11"/>
                    <a:gd name="T23" fmla="*/ 3 h 8"/>
                    <a:gd name="T24" fmla="*/ 8 w 11"/>
                    <a:gd name="T25" fmla="*/ 0 h 8"/>
                    <a:gd name="T26" fmla="*/ 0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6"/>
                      </a:lnTo>
                      <a:lnTo>
                        <a:pt x="11" y="3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41" name="Freeform 931"/>
                <p:cNvSpPr>
                  <a:spLocks/>
                </p:cNvSpPr>
                <p:nvPr/>
              </p:nvSpPr>
              <p:spPr bwMode="auto">
                <a:xfrm>
                  <a:off x="1996" y="3552"/>
                  <a:ext cx="11" cy="8"/>
                </a:xfrm>
                <a:custGeom>
                  <a:avLst/>
                  <a:gdLst>
                    <a:gd name="T0" fmla="*/ 3 w 11"/>
                    <a:gd name="T1" fmla="*/ 0 h 8"/>
                    <a:gd name="T2" fmla="*/ 0 w 11"/>
                    <a:gd name="T3" fmla="*/ 2 h 8"/>
                    <a:gd name="T4" fmla="*/ 0 w 11"/>
                    <a:gd name="T5" fmla="*/ 2 h 8"/>
                    <a:gd name="T6" fmla="*/ 0 w 11"/>
                    <a:gd name="T7" fmla="*/ 5 h 8"/>
                    <a:gd name="T8" fmla="*/ 0 w 11"/>
                    <a:gd name="T9" fmla="*/ 5 h 8"/>
                    <a:gd name="T10" fmla="*/ 6 w 11"/>
                    <a:gd name="T11" fmla="*/ 8 h 8"/>
                    <a:gd name="T12" fmla="*/ 8 w 11"/>
                    <a:gd name="T13" fmla="*/ 8 h 8"/>
                    <a:gd name="T14" fmla="*/ 11 w 11"/>
                    <a:gd name="T15" fmla="*/ 8 h 8"/>
                    <a:gd name="T16" fmla="*/ 11 w 11"/>
                    <a:gd name="T17" fmla="*/ 5 h 8"/>
                    <a:gd name="T18" fmla="*/ 11 w 11"/>
                    <a:gd name="T19" fmla="*/ 5 h 8"/>
                    <a:gd name="T20" fmla="*/ 11 w 11"/>
                    <a:gd name="T21" fmla="*/ 2 h 8"/>
                    <a:gd name="T22" fmla="*/ 11 w 11"/>
                    <a:gd name="T23" fmla="*/ 0 h 8"/>
                    <a:gd name="T24" fmla="*/ 8 w 11"/>
                    <a:gd name="T25" fmla="*/ 0 h 8"/>
                    <a:gd name="T26" fmla="*/ 6 w 11"/>
                    <a:gd name="T27" fmla="*/ 0 h 8"/>
                    <a:gd name="T28" fmla="*/ 3 w 11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8"/>
                    <a:gd name="T47" fmla="*/ 11 w 11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8">
                      <a:moveTo>
                        <a:pt x="3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2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6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42" name="Freeform 932"/>
                <p:cNvSpPr>
                  <a:spLocks/>
                </p:cNvSpPr>
                <p:nvPr/>
              </p:nvSpPr>
              <p:spPr bwMode="auto">
                <a:xfrm>
                  <a:off x="1988" y="3560"/>
                  <a:ext cx="11" cy="10"/>
                </a:xfrm>
                <a:custGeom>
                  <a:avLst/>
                  <a:gdLst>
                    <a:gd name="T0" fmla="*/ 0 w 11"/>
                    <a:gd name="T1" fmla="*/ 2 h 10"/>
                    <a:gd name="T2" fmla="*/ 0 w 11"/>
                    <a:gd name="T3" fmla="*/ 5 h 10"/>
                    <a:gd name="T4" fmla="*/ 0 w 11"/>
                    <a:gd name="T5" fmla="*/ 5 h 10"/>
                    <a:gd name="T6" fmla="*/ 0 w 11"/>
                    <a:gd name="T7" fmla="*/ 7 h 10"/>
                    <a:gd name="T8" fmla="*/ 0 w 11"/>
                    <a:gd name="T9" fmla="*/ 7 h 10"/>
                    <a:gd name="T10" fmla="*/ 6 w 11"/>
                    <a:gd name="T11" fmla="*/ 10 h 10"/>
                    <a:gd name="T12" fmla="*/ 8 w 11"/>
                    <a:gd name="T13" fmla="*/ 10 h 10"/>
                    <a:gd name="T14" fmla="*/ 11 w 11"/>
                    <a:gd name="T15" fmla="*/ 10 h 10"/>
                    <a:gd name="T16" fmla="*/ 11 w 11"/>
                    <a:gd name="T17" fmla="*/ 7 h 10"/>
                    <a:gd name="T18" fmla="*/ 11 w 11"/>
                    <a:gd name="T19" fmla="*/ 7 h 10"/>
                    <a:gd name="T20" fmla="*/ 11 w 11"/>
                    <a:gd name="T21" fmla="*/ 5 h 10"/>
                    <a:gd name="T22" fmla="*/ 11 w 11"/>
                    <a:gd name="T23" fmla="*/ 2 h 10"/>
                    <a:gd name="T24" fmla="*/ 8 w 11"/>
                    <a:gd name="T25" fmla="*/ 2 h 10"/>
                    <a:gd name="T26" fmla="*/ 6 w 11"/>
                    <a:gd name="T27" fmla="*/ 0 h 10"/>
                    <a:gd name="T28" fmla="*/ 0 w 11"/>
                    <a:gd name="T29" fmla="*/ 2 h 10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10"/>
                    <a:gd name="T47" fmla="*/ 11 w 11"/>
                    <a:gd name="T48" fmla="*/ 10 h 10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10">
                      <a:moveTo>
                        <a:pt x="0" y="2"/>
                      </a:moveTo>
                      <a:lnTo>
                        <a:pt x="0" y="5"/>
                      </a:lnTo>
                      <a:lnTo>
                        <a:pt x="0" y="7"/>
                      </a:lnTo>
                      <a:lnTo>
                        <a:pt x="6" y="10"/>
                      </a:lnTo>
                      <a:lnTo>
                        <a:pt x="8" y="10"/>
                      </a:lnTo>
                      <a:lnTo>
                        <a:pt x="11" y="10"/>
                      </a:lnTo>
                      <a:lnTo>
                        <a:pt x="11" y="7"/>
                      </a:lnTo>
                      <a:lnTo>
                        <a:pt x="11" y="5"/>
                      </a:lnTo>
                      <a:lnTo>
                        <a:pt x="11" y="2"/>
                      </a:lnTo>
                      <a:lnTo>
                        <a:pt x="8" y="2"/>
                      </a:lnTo>
                      <a:lnTo>
                        <a:pt x="6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43" name="Freeform 933"/>
                <p:cNvSpPr>
                  <a:spLocks/>
                </p:cNvSpPr>
                <p:nvPr/>
              </p:nvSpPr>
              <p:spPr bwMode="auto">
                <a:xfrm>
                  <a:off x="1981" y="3573"/>
                  <a:ext cx="10" cy="8"/>
                </a:xfrm>
                <a:custGeom>
                  <a:avLst/>
                  <a:gdLst>
                    <a:gd name="T0" fmla="*/ 0 w 10"/>
                    <a:gd name="T1" fmla="*/ 0 h 8"/>
                    <a:gd name="T2" fmla="*/ 0 w 10"/>
                    <a:gd name="T3" fmla="*/ 2 h 8"/>
                    <a:gd name="T4" fmla="*/ 0 w 10"/>
                    <a:gd name="T5" fmla="*/ 2 h 8"/>
                    <a:gd name="T6" fmla="*/ 0 w 10"/>
                    <a:gd name="T7" fmla="*/ 5 h 8"/>
                    <a:gd name="T8" fmla="*/ 0 w 10"/>
                    <a:gd name="T9" fmla="*/ 8 h 8"/>
                    <a:gd name="T10" fmla="*/ 2 w 10"/>
                    <a:gd name="T11" fmla="*/ 8 h 8"/>
                    <a:gd name="T12" fmla="*/ 5 w 10"/>
                    <a:gd name="T13" fmla="*/ 8 h 8"/>
                    <a:gd name="T14" fmla="*/ 7 w 10"/>
                    <a:gd name="T15" fmla="*/ 8 h 8"/>
                    <a:gd name="T16" fmla="*/ 10 w 10"/>
                    <a:gd name="T17" fmla="*/ 8 h 8"/>
                    <a:gd name="T18" fmla="*/ 10 w 10"/>
                    <a:gd name="T19" fmla="*/ 5 h 8"/>
                    <a:gd name="T20" fmla="*/ 7 w 10"/>
                    <a:gd name="T21" fmla="*/ 2 h 8"/>
                    <a:gd name="T22" fmla="*/ 7 w 10"/>
                    <a:gd name="T23" fmla="*/ 2 h 8"/>
                    <a:gd name="T24" fmla="*/ 7 w 10"/>
                    <a:gd name="T25" fmla="*/ 0 h 8"/>
                    <a:gd name="T26" fmla="*/ 0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7" y="2"/>
                      </a:lnTo>
                      <a:lnTo>
                        <a:pt x="7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44" name="Freeform 934"/>
                <p:cNvSpPr>
                  <a:spLocks/>
                </p:cNvSpPr>
                <p:nvPr/>
              </p:nvSpPr>
              <p:spPr bwMode="auto">
                <a:xfrm>
                  <a:off x="2025" y="3533"/>
                  <a:ext cx="11" cy="6"/>
                </a:xfrm>
                <a:custGeom>
                  <a:avLst/>
                  <a:gdLst>
                    <a:gd name="T0" fmla="*/ 3 w 11"/>
                    <a:gd name="T1" fmla="*/ 0 h 6"/>
                    <a:gd name="T2" fmla="*/ 3 w 11"/>
                    <a:gd name="T3" fmla="*/ 3 h 6"/>
                    <a:gd name="T4" fmla="*/ 0 w 11"/>
                    <a:gd name="T5" fmla="*/ 3 h 6"/>
                    <a:gd name="T6" fmla="*/ 0 w 11"/>
                    <a:gd name="T7" fmla="*/ 6 h 6"/>
                    <a:gd name="T8" fmla="*/ 3 w 11"/>
                    <a:gd name="T9" fmla="*/ 6 h 6"/>
                    <a:gd name="T10" fmla="*/ 5 w 11"/>
                    <a:gd name="T11" fmla="*/ 6 h 6"/>
                    <a:gd name="T12" fmla="*/ 8 w 11"/>
                    <a:gd name="T13" fmla="*/ 6 h 6"/>
                    <a:gd name="T14" fmla="*/ 11 w 11"/>
                    <a:gd name="T15" fmla="*/ 6 h 6"/>
                    <a:gd name="T16" fmla="*/ 11 w 11"/>
                    <a:gd name="T17" fmla="*/ 6 h 6"/>
                    <a:gd name="T18" fmla="*/ 11 w 11"/>
                    <a:gd name="T19" fmla="*/ 6 h 6"/>
                    <a:gd name="T20" fmla="*/ 11 w 11"/>
                    <a:gd name="T21" fmla="*/ 3 h 6"/>
                    <a:gd name="T22" fmla="*/ 11 w 11"/>
                    <a:gd name="T23" fmla="*/ 0 h 6"/>
                    <a:gd name="T24" fmla="*/ 8 w 11"/>
                    <a:gd name="T25" fmla="*/ 0 h 6"/>
                    <a:gd name="T26" fmla="*/ 5 w 11"/>
                    <a:gd name="T27" fmla="*/ 0 h 6"/>
                    <a:gd name="T28" fmla="*/ 3 w 11"/>
                    <a:gd name="T29" fmla="*/ 0 h 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6"/>
                    <a:gd name="T47" fmla="*/ 11 w 11"/>
                    <a:gd name="T48" fmla="*/ 6 h 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6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3" y="6"/>
                      </a:lnTo>
                      <a:lnTo>
                        <a:pt x="5" y="6"/>
                      </a:lnTo>
                      <a:lnTo>
                        <a:pt x="8" y="6"/>
                      </a:lnTo>
                      <a:lnTo>
                        <a:pt x="11" y="6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45" name="Freeform 935"/>
                <p:cNvSpPr>
                  <a:spLocks/>
                </p:cNvSpPr>
                <p:nvPr/>
              </p:nvSpPr>
              <p:spPr bwMode="auto">
                <a:xfrm>
                  <a:off x="2020" y="3541"/>
                  <a:ext cx="10" cy="8"/>
                </a:xfrm>
                <a:custGeom>
                  <a:avLst/>
                  <a:gdLst>
                    <a:gd name="T0" fmla="*/ 0 w 10"/>
                    <a:gd name="T1" fmla="*/ 0 h 8"/>
                    <a:gd name="T2" fmla="*/ 0 w 10"/>
                    <a:gd name="T3" fmla="*/ 3 h 8"/>
                    <a:gd name="T4" fmla="*/ 0 w 10"/>
                    <a:gd name="T5" fmla="*/ 3 h 8"/>
                    <a:gd name="T6" fmla="*/ 0 w 10"/>
                    <a:gd name="T7" fmla="*/ 6 h 8"/>
                    <a:gd name="T8" fmla="*/ 0 w 10"/>
                    <a:gd name="T9" fmla="*/ 6 h 8"/>
                    <a:gd name="T10" fmla="*/ 5 w 10"/>
                    <a:gd name="T11" fmla="*/ 8 h 8"/>
                    <a:gd name="T12" fmla="*/ 8 w 10"/>
                    <a:gd name="T13" fmla="*/ 8 h 8"/>
                    <a:gd name="T14" fmla="*/ 10 w 10"/>
                    <a:gd name="T15" fmla="*/ 8 h 8"/>
                    <a:gd name="T16" fmla="*/ 10 w 10"/>
                    <a:gd name="T17" fmla="*/ 6 h 8"/>
                    <a:gd name="T18" fmla="*/ 10 w 10"/>
                    <a:gd name="T19" fmla="*/ 6 h 8"/>
                    <a:gd name="T20" fmla="*/ 8 w 10"/>
                    <a:gd name="T21" fmla="*/ 3 h 8"/>
                    <a:gd name="T22" fmla="*/ 8 w 10"/>
                    <a:gd name="T23" fmla="*/ 3 h 8"/>
                    <a:gd name="T24" fmla="*/ 8 w 10"/>
                    <a:gd name="T25" fmla="*/ 0 h 8"/>
                    <a:gd name="T26" fmla="*/ 0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46" name="Freeform 936"/>
                <p:cNvSpPr>
                  <a:spLocks/>
                </p:cNvSpPr>
                <p:nvPr/>
              </p:nvSpPr>
              <p:spPr bwMode="auto">
                <a:xfrm>
                  <a:off x="2012" y="3552"/>
                  <a:ext cx="10" cy="8"/>
                </a:xfrm>
                <a:custGeom>
                  <a:avLst/>
                  <a:gdLst>
                    <a:gd name="T0" fmla="*/ 0 w 10"/>
                    <a:gd name="T1" fmla="*/ 0 h 8"/>
                    <a:gd name="T2" fmla="*/ 0 w 10"/>
                    <a:gd name="T3" fmla="*/ 2 h 8"/>
                    <a:gd name="T4" fmla="*/ 0 w 10"/>
                    <a:gd name="T5" fmla="*/ 2 h 8"/>
                    <a:gd name="T6" fmla="*/ 0 w 10"/>
                    <a:gd name="T7" fmla="*/ 5 h 8"/>
                    <a:gd name="T8" fmla="*/ 0 w 10"/>
                    <a:gd name="T9" fmla="*/ 5 h 8"/>
                    <a:gd name="T10" fmla="*/ 5 w 10"/>
                    <a:gd name="T11" fmla="*/ 8 h 8"/>
                    <a:gd name="T12" fmla="*/ 8 w 10"/>
                    <a:gd name="T13" fmla="*/ 8 h 8"/>
                    <a:gd name="T14" fmla="*/ 10 w 10"/>
                    <a:gd name="T15" fmla="*/ 8 h 8"/>
                    <a:gd name="T16" fmla="*/ 10 w 10"/>
                    <a:gd name="T17" fmla="*/ 5 h 8"/>
                    <a:gd name="T18" fmla="*/ 10 w 10"/>
                    <a:gd name="T19" fmla="*/ 5 h 8"/>
                    <a:gd name="T20" fmla="*/ 10 w 10"/>
                    <a:gd name="T21" fmla="*/ 2 h 8"/>
                    <a:gd name="T22" fmla="*/ 10 w 10"/>
                    <a:gd name="T23" fmla="*/ 0 h 8"/>
                    <a:gd name="T24" fmla="*/ 8 w 10"/>
                    <a:gd name="T25" fmla="*/ 0 h 8"/>
                    <a:gd name="T26" fmla="*/ 0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10" y="2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47" name="Freeform 937"/>
                <p:cNvSpPr>
                  <a:spLocks/>
                </p:cNvSpPr>
                <p:nvPr/>
              </p:nvSpPr>
              <p:spPr bwMode="auto">
                <a:xfrm>
                  <a:off x="2004" y="3562"/>
                  <a:ext cx="11" cy="8"/>
                </a:xfrm>
                <a:custGeom>
                  <a:avLst/>
                  <a:gdLst>
                    <a:gd name="T0" fmla="*/ 3 w 11"/>
                    <a:gd name="T1" fmla="*/ 0 h 8"/>
                    <a:gd name="T2" fmla="*/ 0 w 11"/>
                    <a:gd name="T3" fmla="*/ 3 h 8"/>
                    <a:gd name="T4" fmla="*/ 0 w 11"/>
                    <a:gd name="T5" fmla="*/ 3 h 8"/>
                    <a:gd name="T6" fmla="*/ 0 w 11"/>
                    <a:gd name="T7" fmla="*/ 5 h 8"/>
                    <a:gd name="T8" fmla="*/ 0 w 11"/>
                    <a:gd name="T9" fmla="*/ 5 h 8"/>
                    <a:gd name="T10" fmla="*/ 5 w 11"/>
                    <a:gd name="T11" fmla="*/ 8 h 8"/>
                    <a:gd name="T12" fmla="*/ 8 w 11"/>
                    <a:gd name="T13" fmla="*/ 8 h 8"/>
                    <a:gd name="T14" fmla="*/ 11 w 11"/>
                    <a:gd name="T15" fmla="*/ 8 h 8"/>
                    <a:gd name="T16" fmla="*/ 11 w 11"/>
                    <a:gd name="T17" fmla="*/ 5 h 8"/>
                    <a:gd name="T18" fmla="*/ 11 w 11"/>
                    <a:gd name="T19" fmla="*/ 5 h 8"/>
                    <a:gd name="T20" fmla="*/ 11 w 11"/>
                    <a:gd name="T21" fmla="*/ 3 h 8"/>
                    <a:gd name="T22" fmla="*/ 11 w 11"/>
                    <a:gd name="T23" fmla="*/ 0 h 8"/>
                    <a:gd name="T24" fmla="*/ 11 w 11"/>
                    <a:gd name="T25" fmla="*/ 0 h 8"/>
                    <a:gd name="T26" fmla="*/ 5 w 11"/>
                    <a:gd name="T27" fmla="*/ 0 h 8"/>
                    <a:gd name="T28" fmla="*/ 3 w 11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8"/>
                    <a:gd name="T47" fmla="*/ 11 w 11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8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48" name="Freeform 938"/>
                <p:cNvSpPr>
                  <a:spLocks/>
                </p:cNvSpPr>
                <p:nvPr/>
              </p:nvSpPr>
              <p:spPr bwMode="auto">
                <a:xfrm>
                  <a:off x="1996" y="3573"/>
                  <a:ext cx="11" cy="10"/>
                </a:xfrm>
                <a:custGeom>
                  <a:avLst/>
                  <a:gdLst>
                    <a:gd name="T0" fmla="*/ 0 w 11"/>
                    <a:gd name="T1" fmla="*/ 0 h 10"/>
                    <a:gd name="T2" fmla="*/ 0 w 11"/>
                    <a:gd name="T3" fmla="*/ 2 h 10"/>
                    <a:gd name="T4" fmla="*/ 0 w 11"/>
                    <a:gd name="T5" fmla="*/ 5 h 10"/>
                    <a:gd name="T6" fmla="*/ 0 w 11"/>
                    <a:gd name="T7" fmla="*/ 8 h 10"/>
                    <a:gd name="T8" fmla="*/ 0 w 11"/>
                    <a:gd name="T9" fmla="*/ 8 h 10"/>
                    <a:gd name="T10" fmla="*/ 6 w 11"/>
                    <a:gd name="T11" fmla="*/ 10 h 10"/>
                    <a:gd name="T12" fmla="*/ 8 w 11"/>
                    <a:gd name="T13" fmla="*/ 10 h 10"/>
                    <a:gd name="T14" fmla="*/ 11 w 11"/>
                    <a:gd name="T15" fmla="*/ 10 h 10"/>
                    <a:gd name="T16" fmla="*/ 11 w 11"/>
                    <a:gd name="T17" fmla="*/ 8 h 10"/>
                    <a:gd name="T18" fmla="*/ 11 w 11"/>
                    <a:gd name="T19" fmla="*/ 5 h 10"/>
                    <a:gd name="T20" fmla="*/ 11 w 11"/>
                    <a:gd name="T21" fmla="*/ 2 h 10"/>
                    <a:gd name="T22" fmla="*/ 11 w 11"/>
                    <a:gd name="T23" fmla="*/ 2 h 10"/>
                    <a:gd name="T24" fmla="*/ 11 w 11"/>
                    <a:gd name="T25" fmla="*/ 0 h 10"/>
                    <a:gd name="T26" fmla="*/ 6 w 11"/>
                    <a:gd name="T27" fmla="*/ 0 h 10"/>
                    <a:gd name="T28" fmla="*/ 0 w 11"/>
                    <a:gd name="T29" fmla="*/ 0 h 10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10"/>
                    <a:gd name="T47" fmla="*/ 11 w 11"/>
                    <a:gd name="T48" fmla="*/ 10 h 10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10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6" y="10"/>
                      </a:lnTo>
                      <a:lnTo>
                        <a:pt x="8" y="10"/>
                      </a:lnTo>
                      <a:lnTo>
                        <a:pt x="11" y="10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2"/>
                      </a:lnTo>
                      <a:lnTo>
                        <a:pt x="11" y="0"/>
                      </a:lnTo>
                      <a:lnTo>
                        <a:pt x="6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49" name="Freeform 939"/>
                <p:cNvSpPr>
                  <a:spLocks/>
                </p:cNvSpPr>
                <p:nvPr/>
              </p:nvSpPr>
              <p:spPr bwMode="auto">
                <a:xfrm>
                  <a:off x="2041" y="3533"/>
                  <a:ext cx="10" cy="6"/>
                </a:xfrm>
                <a:custGeom>
                  <a:avLst/>
                  <a:gdLst>
                    <a:gd name="T0" fmla="*/ 0 w 10"/>
                    <a:gd name="T1" fmla="*/ 0 h 6"/>
                    <a:gd name="T2" fmla="*/ 0 w 10"/>
                    <a:gd name="T3" fmla="*/ 3 h 6"/>
                    <a:gd name="T4" fmla="*/ 0 w 10"/>
                    <a:gd name="T5" fmla="*/ 3 h 6"/>
                    <a:gd name="T6" fmla="*/ 0 w 10"/>
                    <a:gd name="T7" fmla="*/ 6 h 6"/>
                    <a:gd name="T8" fmla="*/ 0 w 10"/>
                    <a:gd name="T9" fmla="*/ 6 h 6"/>
                    <a:gd name="T10" fmla="*/ 8 w 10"/>
                    <a:gd name="T11" fmla="*/ 6 h 6"/>
                    <a:gd name="T12" fmla="*/ 10 w 10"/>
                    <a:gd name="T13" fmla="*/ 6 h 6"/>
                    <a:gd name="T14" fmla="*/ 10 w 10"/>
                    <a:gd name="T15" fmla="*/ 6 h 6"/>
                    <a:gd name="T16" fmla="*/ 10 w 10"/>
                    <a:gd name="T17" fmla="*/ 6 h 6"/>
                    <a:gd name="T18" fmla="*/ 10 w 10"/>
                    <a:gd name="T19" fmla="*/ 3 h 6"/>
                    <a:gd name="T20" fmla="*/ 8 w 10"/>
                    <a:gd name="T21" fmla="*/ 0 h 6"/>
                    <a:gd name="T22" fmla="*/ 8 w 10"/>
                    <a:gd name="T23" fmla="*/ 0 h 6"/>
                    <a:gd name="T24" fmla="*/ 0 w 10"/>
                    <a:gd name="T25" fmla="*/ 0 h 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0"/>
                    <a:gd name="T40" fmla="*/ 0 h 6"/>
                    <a:gd name="T41" fmla="*/ 10 w 10"/>
                    <a:gd name="T42" fmla="*/ 6 h 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0" h="6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8" y="6"/>
                      </a:lnTo>
                      <a:lnTo>
                        <a:pt x="10" y="6"/>
                      </a:lnTo>
                      <a:lnTo>
                        <a:pt x="10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50" name="Freeform 940"/>
                <p:cNvSpPr>
                  <a:spLocks/>
                </p:cNvSpPr>
                <p:nvPr/>
              </p:nvSpPr>
              <p:spPr bwMode="auto">
                <a:xfrm>
                  <a:off x="2036" y="3541"/>
                  <a:ext cx="10" cy="8"/>
                </a:xfrm>
                <a:custGeom>
                  <a:avLst/>
                  <a:gdLst>
                    <a:gd name="T0" fmla="*/ 0 w 10"/>
                    <a:gd name="T1" fmla="*/ 0 h 8"/>
                    <a:gd name="T2" fmla="*/ 0 w 10"/>
                    <a:gd name="T3" fmla="*/ 3 h 8"/>
                    <a:gd name="T4" fmla="*/ 0 w 10"/>
                    <a:gd name="T5" fmla="*/ 3 h 8"/>
                    <a:gd name="T6" fmla="*/ 0 w 10"/>
                    <a:gd name="T7" fmla="*/ 6 h 8"/>
                    <a:gd name="T8" fmla="*/ 0 w 10"/>
                    <a:gd name="T9" fmla="*/ 6 h 8"/>
                    <a:gd name="T10" fmla="*/ 5 w 10"/>
                    <a:gd name="T11" fmla="*/ 8 h 8"/>
                    <a:gd name="T12" fmla="*/ 7 w 10"/>
                    <a:gd name="T13" fmla="*/ 8 h 8"/>
                    <a:gd name="T14" fmla="*/ 10 w 10"/>
                    <a:gd name="T15" fmla="*/ 8 h 8"/>
                    <a:gd name="T16" fmla="*/ 10 w 10"/>
                    <a:gd name="T17" fmla="*/ 6 h 8"/>
                    <a:gd name="T18" fmla="*/ 10 w 10"/>
                    <a:gd name="T19" fmla="*/ 6 h 8"/>
                    <a:gd name="T20" fmla="*/ 7 w 10"/>
                    <a:gd name="T21" fmla="*/ 3 h 8"/>
                    <a:gd name="T22" fmla="*/ 7 w 10"/>
                    <a:gd name="T23" fmla="*/ 3 h 8"/>
                    <a:gd name="T24" fmla="*/ 7 w 10"/>
                    <a:gd name="T25" fmla="*/ 0 h 8"/>
                    <a:gd name="T26" fmla="*/ 0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7" y="3"/>
                      </a:lnTo>
                      <a:lnTo>
                        <a:pt x="7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51" name="Freeform 941"/>
                <p:cNvSpPr>
                  <a:spLocks/>
                </p:cNvSpPr>
                <p:nvPr/>
              </p:nvSpPr>
              <p:spPr bwMode="auto">
                <a:xfrm>
                  <a:off x="2028" y="3552"/>
                  <a:ext cx="10" cy="8"/>
                </a:xfrm>
                <a:custGeom>
                  <a:avLst/>
                  <a:gdLst>
                    <a:gd name="T0" fmla="*/ 0 w 10"/>
                    <a:gd name="T1" fmla="*/ 0 h 8"/>
                    <a:gd name="T2" fmla="*/ 0 w 10"/>
                    <a:gd name="T3" fmla="*/ 2 h 8"/>
                    <a:gd name="T4" fmla="*/ 0 w 10"/>
                    <a:gd name="T5" fmla="*/ 2 h 8"/>
                    <a:gd name="T6" fmla="*/ 0 w 10"/>
                    <a:gd name="T7" fmla="*/ 5 h 8"/>
                    <a:gd name="T8" fmla="*/ 0 w 10"/>
                    <a:gd name="T9" fmla="*/ 5 h 8"/>
                    <a:gd name="T10" fmla="*/ 5 w 10"/>
                    <a:gd name="T11" fmla="*/ 8 h 8"/>
                    <a:gd name="T12" fmla="*/ 8 w 10"/>
                    <a:gd name="T13" fmla="*/ 8 h 8"/>
                    <a:gd name="T14" fmla="*/ 10 w 10"/>
                    <a:gd name="T15" fmla="*/ 8 h 8"/>
                    <a:gd name="T16" fmla="*/ 10 w 10"/>
                    <a:gd name="T17" fmla="*/ 5 h 8"/>
                    <a:gd name="T18" fmla="*/ 10 w 10"/>
                    <a:gd name="T19" fmla="*/ 5 h 8"/>
                    <a:gd name="T20" fmla="*/ 10 w 10"/>
                    <a:gd name="T21" fmla="*/ 2 h 8"/>
                    <a:gd name="T22" fmla="*/ 10 w 10"/>
                    <a:gd name="T23" fmla="*/ 0 h 8"/>
                    <a:gd name="T24" fmla="*/ 8 w 10"/>
                    <a:gd name="T25" fmla="*/ 0 h 8"/>
                    <a:gd name="T26" fmla="*/ 0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10" y="2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52" name="Freeform 942"/>
                <p:cNvSpPr>
                  <a:spLocks/>
                </p:cNvSpPr>
                <p:nvPr/>
              </p:nvSpPr>
              <p:spPr bwMode="auto">
                <a:xfrm>
                  <a:off x="2022" y="3562"/>
                  <a:ext cx="11" cy="8"/>
                </a:xfrm>
                <a:custGeom>
                  <a:avLst/>
                  <a:gdLst>
                    <a:gd name="T0" fmla="*/ 0 w 11"/>
                    <a:gd name="T1" fmla="*/ 0 h 8"/>
                    <a:gd name="T2" fmla="*/ 0 w 11"/>
                    <a:gd name="T3" fmla="*/ 3 h 8"/>
                    <a:gd name="T4" fmla="*/ 0 w 11"/>
                    <a:gd name="T5" fmla="*/ 3 h 8"/>
                    <a:gd name="T6" fmla="*/ 0 w 11"/>
                    <a:gd name="T7" fmla="*/ 5 h 8"/>
                    <a:gd name="T8" fmla="*/ 0 w 11"/>
                    <a:gd name="T9" fmla="*/ 5 h 8"/>
                    <a:gd name="T10" fmla="*/ 6 w 11"/>
                    <a:gd name="T11" fmla="*/ 8 h 8"/>
                    <a:gd name="T12" fmla="*/ 8 w 11"/>
                    <a:gd name="T13" fmla="*/ 8 h 8"/>
                    <a:gd name="T14" fmla="*/ 11 w 11"/>
                    <a:gd name="T15" fmla="*/ 8 h 8"/>
                    <a:gd name="T16" fmla="*/ 11 w 11"/>
                    <a:gd name="T17" fmla="*/ 8 h 8"/>
                    <a:gd name="T18" fmla="*/ 11 w 11"/>
                    <a:gd name="T19" fmla="*/ 5 h 8"/>
                    <a:gd name="T20" fmla="*/ 8 w 11"/>
                    <a:gd name="T21" fmla="*/ 3 h 8"/>
                    <a:gd name="T22" fmla="*/ 8 w 11"/>
                    <a:gd name="T23" fmla="*/ 0 h 8"/>
                    <a:gd name="T24" fmla="*/ 8 w 11"/>
                    <a:gd name="T25" fmla="*/ 0 h 8"/>
                    <a:gd name="T26" fmla="*/ 0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53" name="Freeform 943"/>
                <p:cNvSpPr>
                  <a:spLocks/>
                </p:cNvSpPr>
                <p:nvPr/>
              </p:nvSpPr>
              <p:spPr bwMode="auto">
                <a:xfrm>
                  <a:off x="2015" y="3573"/>
                  <a:ext cx="10" cy="10"/>
                </a:xfrm>
                <a:custGeom>
                  <a:avLst/>
                  <a:gdLst>
                    <a:gd name="T0" fmla="*/ 0 w 10"/>
                    <a:gd name="T1" fmla="*/ 0 h 10"/>
                    <a:gd name="T2" fmla="*/ 0 w 10"/>
                    <a:gd name="T3" fmla="*/ 2 h 10"/>
                    <a:gd name="T4" fmla="*/ 0 w 10"/>
                    <a:gd name="T5" fmla="*/ 5 h 10"/>
                    <a:gd name="T6" fmla="*/ 0 w 10"/>
                    <a:gd name="T7" fmla="*/ 8 h 10"/>
                    <a:gd name="T8" fmla="*/ 0 w 10"/>
                    <a:gd name="T9" fmla="*/ 8 h 10"/>
                    <a:gd name="T10" fmla="*/ 5 w 10"/>
                    <a:gd name="T11" fmla="*/ 10 h 10"/>
                    <a:gd name="T12" fmla="*/ 7 w 10"/>
                    <a:gd name="T13" fmla="*/ 10 h 10"/>
                    <a:gd name="T14" fmla="*/ 10 w 10"/>
                    <a:gd name="T15" fmla="*/ 10 h 10"/>
                    <a:gd name="T16" fmla="*/ 10 w 10"/>
                    <a:gd name="T17" fmla="*/ 8 h 10"/>
                    <a:gd name="T18" fmla="*/ 10 w 10"/>
                    <a:gd name="T19" fmla="*/ 5 h 10"/>
                    <a:gd name="T20" fmla="*/ 10 w 10"/>
                    <a:gd name="T21" fmla="*/ 2 h 10"/>
                    <a:gd name="T22" fmla="*/ 7 w 10"/>
                    <a:gd name="T23" fmla="*/ 2 h 10"/>
                    <a:gd name="T24" fmla="*/ 7 w 10"/>
                    <a:gd name="T25" fmla="*/ 0 h 10"/>
                    <a:gd name="T26" fmla="*/ 0 w 10"/>
                    <a:gd name="T27" fmla="*/ 0 h 10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10"/>
                    <a:gd name="T44" fmla="*/ 10 w 10"/>
                    <a:gd name="T45" fmla="*/ 10 h 10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10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5" y="10"/>
                      </a:lnTo>
                      <a:lnTo>
                        <a:pt x="7" y="10"/>
                      </a:lnTo>
                      <a:lnTo>
                        <a:pt x="10" y="10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10" y="2"/>
                      </a:lnTo>
                      <a:lnTo>
                        <a:pt x="7" y="2"/>
                      </a:lnTo>
                      <a:lnTo>
                        <a:pt x="7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54" name="Freeform 944"/>
                <p:cNvSpPr>
                  <a:spLocks/>
                </p:cNvSpPr>
                <p:nvPr/>
              </p:nvSpPr>
              <p:spPr bwMode="auto">
                <a:xfrm>
                  <a:off x="2056" y="3533"/>
                  <a:ext cx="11" cy="6"/>
                </a:xfrm>
                <a:custGeom>
                  <a:avLst/>
                  <a:gdLst>
                    <a:gd name="T0" fmla="*/ 0 w 11"/>
                    <a:gd name="T1" fmla="*/ 0 h 6"/>
                    <a:gd name="T2" fmla="*/ 0 w 11"/>
                    <a:gd name="T3" fmla="*/ 3 h 6"/>
                    <a:gd name="T4" fmla="*/ 0 w 11"/>
                    <a:gd name="T5" fmla="*/ 3 h 6"/>
                    <a:gd name="T6" fmla="*/ 0 w 11"/>
                    <a:gd name="T7" fmla="*/ 6 h 6"/>
                    <a:gd name="T8" fmla="*/ 0 w 11"/>
                    <a:gd name="T9" fmla="*/ 6 h 6"/>
                    <a:gd name="T10" fmla="*/ 8 w 11"/>
                    <a:gd name="T11" fmla="*/ 6 h 6"/>
                    <a:gd name="T12" fmla="*/ 11 w 11"/>
                    <a:gd name="T13" fmla="*/ 6 h 6"/>
                    <a:gd name="T14" fmla="*/ 11 w 11"/>
                    <a:gd name="T15" fmla="*/ 6 h 6"/>
                    <a:gd name="T16" fmla="*/ 11 w 11"/>
                    <a:gd name="T17" fmla="*/ 6 h 6"/>
                    <a:gd name="T18" fmla="*/ 8 w 11"/>
                    <a:gd name="T19" fmla="*/ 3 h 6"/>
                    <a:gd name="T20" fmla="*/ 8 w 11"/>
                    <a:gd name="T21" fmla="*/ 0 h 6"/>
                    <a:gd name="T22" fmla="*/ 8 w 11"/>
                    <a:gd name="T23" fmla="*/ 0 h 6"/>
                    <a:gd name="T24" fmla="*/ 0 w 11"/>
                    <a:gd name="T25" fmla="*/ 0 h 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1"/>
                    <a:gd name="T40" fmla="*/ 0 h 6"/>
                    <a:gd name="T41" fmla="*/ 11 w 11"/>
                    <a:gd name="T42" fmla="*/ 6 h 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1" h="6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8" y="6"/>
                      </a:lnTo>
                      <a:lnTo>
                        <a:pt x="11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55" name="Freeform 945"/>
                <p:cNvSpPr>
                  <a:spLocks/>
                </p:cNvSpPr>
                <p:nvPr/>
              </p:nvSpPr>
              <p:spPr bwMode="auto">
                <a:xfrm>
                  <a:off x="2051" y="3541"/>
                  <a:ext cx="11" cy="8"/>
                </a:xfrm>
                <a:custGeom>
                  <a:avLst/>
                  <a:gdLst>
                    <a:gd name="T0" fmla="*/ 0 w 11"/>
                    <a:gd name="T1" fmla="*/ 0 h 8"/>
                    <a:gd name="T2" fmla="*/ 0 w 11"/>
                    <a:gd name="T3" fmla="*/ 3 h 8"/>
                    <a:gd name="T4" fmla="*/ 0 w 11"/>
                    <a:gd name="T5" fmla="*/ 3 h 8"/>
                    <a:gd name="T6" fmla="*/ 0 w 11"/>
                    <a:gd name="T7" fmla="*/ 6 h 8"/>
                    <a:gd name="T8" fmla="*/ 0 w 11"/>
                    <a:gd name="T9" fmla="*/ 6 h 8"/>
                    <a:gd name="T10" fmla="*/ 5 w 11"/>
                    <a:gd name="T11" fmla="*/ 8 h 8"/>
                    <a:gd name="T12" fmla="*/ 8 w 11"/>
                    <a:gd name="T13" fmla="*/ 8 h 8"/>
                    <a:gd name="T14" fmla="*/ 11 w 11"/>
                    <a:gd name="T15" fmla="*/ 8 h 8"/>
                    <a:gd name="T16" fmla="*/ 11 w 11"/>
                    <a:gd name="T17" fmla="*/ 6 h 8"/>
                    <a:gd name="T18" fmla="*/ 11 w 11"/>
                    <a:gd name="T19" fmla="*/ 6 h 8"/>
                    <a:gd name="T20" fmla="*/ 8 w 11"/>
                    <a:gd name="T21" fmla="*/ 3 h 8"/>
                    <a:gd name="T22" fmla="*/ 8 w 11"/>
                    <a:gd name="T23" fmla="*/ 3 h 8"/>
                    <a:gd name="T24" fmla="*/ 8 w 11"/>
                    <a:gd name="T25" fmla="*/ 0 h 8"/>
                    <a:gd name="T26" fmla="*/ 0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56" name="Freeform 946"/>
                <p:cNvSpPr>
                  <a:spLocks/>
                </p:cNvSpPr>
                <p:nvPr/>
              </p:nvSpPr>
              <p:spPr bwMode="auto">
                <a:xfrm>
                  <a:off x="2046" y="3552"/>
                  <a:ext cx="10" cy="8"/>
                </a:xfrm>
                <a:custGeom>
                  <a:avLst/>
                  <a:gdLst>
                    <a:gd name="T0" fmla="*/ 0 w 10"/>
                    <a:gd name="T1" fmla="*/ 0 h 8"/>
                    <a:gd name="T2" fmla="*/ 0 w 10"/>
                    <a:gd name="T3" fmla="*/ 2 h 8"/>
                    <a:gd name="T4" fmla="*/ 0 w 10"/>
                    <a:gd name="T5" fmla="*/ 2 h 8"/>
                    <a:gd name="T6" fmla="*/ 0 w 10"/>
                    <a:gd name="T7" fmla="*/ 5 h 8"/>
                    <a:gd name="T8" fmla="*/ 0 w 10"/>
                    <a:gd name="T9" fmla="*/ 5 h 8"/>
                    <a:gd name="T10" fmla="*/ 5 w 10"/>
                    <a:gd name="T11" fmla="*/ 8 h 8"/>
                    <a:gd name="T12" fmla="*/ 8 w 10"/>
                    <a:gd name="T13" fmla="*/ 8 h 8"/>
                    <a:gd name="T14" fmla="*/ 10 w 10"/>
                    <a:gd name="T15" fmla="*/ 8 h 8"/>
                    <a:gd name="T16" fmla="*/ 10 w 10"/>
                    <a:gd name="T17" fmla="*/ 5 h 8"/>
                    <a:gd name="T18" fmla="*/ 10 w 10"/>
                    <a:gd name="T19" fmla="*/ 5 h 8"/>
                    <a:gd name="T20" fmla="*/ 8 w 10"/>
                    <a:gd name="T21" fmla="*/ 2 h 8"/>
                    <a:gd name="T22" fmla="*/ 8 w 10"/>
                    <a:gd name="T23" fmla="*/ 0 h 8"/>
                    <a:gd name="T24" fmla="*/ 8 w 10"/>
                    <a:gd name="T25" fmla="*/ 0 h 8"/>
                    <a:gd name="T26" fmla="*/ 0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8" y="2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57" name="Freeform 947"/>
                <p:cNvSpPr>
                  <a:spLocks/>
                </p:cNvSpPr>
                <p:nvPr/>
              </p:nvSpPr>
              <p:spPr bwMode="auto">
                <a:xfrm>
                  <a:off x="2038" y="3562"/>
                  <a:ext cx="13" cy="8"/>
                </a:xfrm>
                <a:custGeom>
                  <a:avLst/>
                  <a:gdLst>
                    <a:gd name="T0" fmla="*/ 0 w 13"/>
                    <a:gd name="T1" fmla="*/ 0 h 8"/>
                    <a:gd name="T2" fmla="*/ 0 w 13"/>
                    <a:gd name="T3" fmla="*/ 3 h 8"/>
                    <a:gd name="T4" fmla="*/ 0 w 13"/>
                    <a:gd name="T5" fmla="*/ 3 h 8"/>
                    <a:gd name="T6" fmla="*/ 0 w 13"/>
                    <a:gd name="T7" fmla="*/ 5 h 8"/>
                    <a:gd name="T8" fmla="*/ 0 w 13"/>
                    <a:gd name="T9" fmla="*/ 8 h 8"/>
                    <a:gd name="T10" fmla="*/ 8 w 13"/>
                    <a:gd name="T11" fmla="*/ 8 h 8"/>
                    <a:gd name="T12" fmla="*/ 11 w 13"/>
                    <a:gd name="T13" fmla="*/ 8 h 8"/>
                    <a:gd name="T14" fmla="*/ 13 w 13"/>
                    <a:gd name="T15" fmla="*/ 8 h 8"/>
                    <a:gd name="T16" fmla="*/ 13 w 13"/>
                    <a:gd name="T17" fmla="*/ 5 h 8"/>
                    <a:gd name="T18" fmla="*/ 11 w 13"/>
                    <a:gd name="T19" fmla="*/ 3 h 8"/>
                    <a:gd name="T20" fmla="*/ 11 w 13"/>
                    <a:gd name="T21" fmla="*/ 3 h 8"/>
                    <a:gd name="T22" fmla="*/ 8 w 13"/>
                    <a:gd name="T23" fmla="*/ 0 h 8"/>
                    <a:gd name="T24" fmla="*/ 0 w 13"/>
                    <a:gd name="T25" fmla="*/ 0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3"/>
                    <a:gd name="T40" fmla="*/ 0 h 8"/>
                    <a:gd name="T41" fmla="*/ 13 w 13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3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3" y="8"/>
                      </a:lnTo>
                      <a:lnTo>
                        <a:pt x="13" y="5"/>
                      </a:lnTo>
                      <a:lnTo>
                        <a:pt x="11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58" name="Freeform 948"/>
                <p:cNvSpPr>
                  <a:spLocks/>
                </p:cNvSpPr>
                <p:nvPr/>
              </p:nvSpPr>
              <p:spPr bwMode="auto">
                <a:xfrm>
                  <a:off x="2030" y="3573"/>
                  <a:ext cx="13" cy="10"/>
                </a:xfrm>
                <a:custGeom>
                  <a:avLst/>
                  <a:gdLst>
                    <a:gd name="T0" fmla="*/ 3 w 13"/>
                    <a:gd name="T1" fmla="*/ 2 h 10"/>
                    <a:gd name="T2" fmla="*/ 3 w 13"/>
                    <a:gd name="T3" fmla="*/ 5 h 10"/>
                    <a:gd name="T4" fmla="*/ 0 w 13"/>
                    <a:gd name="T5" fmla="*/ 5 h 10"/>
                    <a:gd name="T6" fmla="*/ 0 w 13"/>
                    <a:gd name="T7" fmla="*/ 8 h 10"/>
                    <a:gd name="T8" fmla="*/ 3 w 13"/>
                    <a:gd name="T9" fmla="*/ 8 h 10"/>
                    <a:gd name="T10" fmla="*/ 8 w 13"/>
                    <a:gd name="T11" fmla="*/ 10 h 10"/>
                    <a:gd name="T12" fmla="*/ 11 w 13"/>
                    <a:gd name="T13" fmla="*/ 10 h 10"/>
                    <a:gd name="T14" fmla="*/ 13 w 13"/>
                    <a:gd name="T15" fmla="*/ 10 h 10"/>
                    <a:gd name="T16" fmla="*/ 13 w 13"/>
                    <a:gd name="T17" fmla="*/ 8 h 10"/>
                    <a:gd name="T18" fmla="*/ 13 w 13"/>
                    <a:gd name="T19" fmla="*/ 8 h 10"/>
                    <a:gd name="T20" fmla="*/ 13 w 13"/>
                    <a:gd name="T21" fmla="*/ 5 h 10"/>
                    <a:gd name="T22" fmla="*/ 11 w 13"/>
                    <a:gd name="T23" fmla="*/ 2 h 10"/>
                    <a:gd name="T24" fmla="*/ 11 w 13"/>
                    <a:gd name="T25" fmla="*/ 0 h 10"/>
                    <a:gd name="T26" fmla="*/ 8 w 13"/>
                    <a:gd name="T27" fmla="*/ 0 h 10"/>
                    <a:gd name="T28" fmla="*/ 3 w 13"/>
                    <a:gd name="T29" fmla="*/ 2 h 10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3"/>
                    <a:gd name="T46" fmla="*/ 0 h 10"/>
                    <a:gd name="T47" fmla="*/ 13 w 13"/>
                    <a:gd name="T48" fmla="*/ 10 h 10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3" h="10">
                      <a:moveTo>
                        <a:pt x="3" y="2"/>
                      </a:move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8" y="10"/>
                      </a:lnTo>
                      <a:lnTo>
                        <a:pt x="11" y="10"/>
                      </a:lnTo>
                      <a:lnTo>
                        <a:pt x="13" y="10"/>
                      </a:lnTo>
                      <a:lnTo>
                        <a:pt x="13" y="8"/>
                      </a:lnTo>
                      <a:lnTo>
                        <a:pt x="13" y="5"/>
                      </a:lnTo>
                      <a:lnTo>
                        <a:pt x="11" y="2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3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59" name="Freeform 949"/>
                <p:cNvSpPr>
                  <a:spLocks/>
                </p:cNvSpPr>
                <p:nvPr/>
              </p:nvSpPr>
              <p:spPr bwMode="auto">
                <a:xfrm>
                  <a:off x="2072" y="3533"/>
                  <a:ext cx="11" cy="6"/>
                </a:xfrm>
                <a:custGeom>
                  <a:avLst/>
                  <a:gdLst>
                    <a:gd name="T0" fmla="*/ 0 w 11"/>
                    <a:gd name="T1" fmla="*/ 0 h 6"/>
                    <a:gd name="T2" fmla="*/ 0 w 11"/>
                    <a:gd name="T3" fmla="*/ 3 h 6"/>
                    <a:gd name="T4" fmla="*/ 0 w 11"/>
                    <a:gd name="T5" fmla="*/ 3 h 6"/>
                    <a:gd name="T6" fmla="*/ 0 w 11"/>
                    <a:gd name="T7" fmla="*/ 6 h 6"/>
                    <a:gd name="T8" fmla="*/ 0 w 11"/>
                    <a:gd name="T9" fmla="*/ 6 h 6"/>
                    <a:gd name="T10" fmla="*/ 8 w 11"/>
                    <a:gd name="T11" fmla="*/ 6 h 6"/>
                    <a:gd name="T12" fmla="*/ 11 w 11"/>
                    <a:gd name="T13" fmla="*/ 6 h 6"/>
                    <a:gd name="T14" fmla="*/ 11 w 11"/>
                    <a:gd name="T15" fmla="*/ 6 h 6"/>
                    <a:gd name="T16" fmla="*/ 11 w 11"/>
                    <a:gd name="T17" fmla="*/ 3 h 6"/>
                    <a:gd name="T18" fmla="*/ 8 w 11"/>
                    <a:gd name="T19" fmla="*/ 0 h 6"/>
                    <a:gd name="T20" fmla="*/ 8 w 11"/>
                    <a:gd name="T21" fmla="*/ 0 h 6"/>
                    <a:gd name="T22" fmla="*/ 0 w 11"/>
                    <a:gd name="T23" fmla="*/ 0 h 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11"/>
                    <a:gd name="T37" fmla="*/ 0 h 6"/>
                    <a:gd name="T38" fmla="*/ 11 w 11"/>
                    <a:gd name="T39" fmla="*/ 6 h 6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11" h="6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8" y="6"/>
                      </a:lnTo>
                      <a:lnTo>
                        <a:pt x="11" y="6"/>
                      </a:lnTo>
                      <a:lnTo>
                        <a:pt x="11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60" name="Freeform 950"/>
                <p:cNvSpPr>
                  <a:spLocks/>
                </p:cNvSpPr>
                <p:nvPr/>
              </p:nvSpPr>
              <p:spPr bwMode="auto">
                <a:xfrm>
                  <a:off x="2067" y="3541"/>
                  <a:ext cx="13" cy="8"/>
                </a:xfrm>
                <a:custGeom>
                  <a:avLst/>
                  <a:gdLst>
                    <a:gd name="T0" fmla="*/ 0 w 13"/>
                    <a:gd name="T1" fmla="*/ 0 h 8"/>
                    <a:gd name="T2" fmla="*/ 0 w 13"/>
                    <a:gd name="T3" fmla="*/ 3 h 8"/>
                    <a:gd name="T4" fmla="*/ 0 w 13"/>
                    <a:gd name="T5" fmla="*/ 3 h 8"/>
                    <a:gd name="T6" fmla="*/ 0 w 13"/>
                    <a:gd name="T7" fmla="*/ 6 h 8"/>
                    <a:gd name="T8" fmla="*/ 3 w 13"/>
                    <a:gd name="T9" fmla="*/ 6 h 8"/>
                    <a:gd name="T10" fmla="*/ 8 w 13"/>
                    <a:gd name="T11" fmla="*/ 8 h 8"/>
                    <a:gd name="T12" fmla="*/ 10 w 13"/>
                    <a:gd name="T13" fmla="*/ 8 h 8"/>
                    <a:gd name="T14" fmla="*/ 13 w 13"/>
                    <a:gd name="T15" fmla="*/ 8 h 8"/>
                    <a:gd name="T16" fmla="*/ 13 w 13"/>
                    <a:gd name="T17" fmla="*/ 6 h 8"/>
                    <a:gd name="T18" fmla="*/ 13 w 13"/>
                    <a:gd name="T19" fmla="*/ 6 h 8"/>
                    <a:gd name="T20" fmla="*/ 10 w 13"/>
                    <a:gd name="T21" fmla="*/ 3 h 8"/>
                    <a:gd name="T22" fmla="*/ 10 w 13"/>
                    <a:gd name="T23" fmla="*/ 3 h 8"/>
                    <a:gd name="T24" fmla="*/ 8 w 13"/>
                    <a:gd name="T25" fmla="*/ 0 h 8"/>
                    <a:gd name="T26" fmla="*/ 0 w 13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3"/>
                    <a:gd name="T43" fmla="*/ 0 h 8"/>
                    <a:gd name="T44" fmla="*/ 13 w 13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3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3" y="6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3" y="8"/>
                      </a:lnTo>
                      <a:lnTo>
                        <a:pt x="13" y="6"/>
                      </a:lnTo>
                      <a:lnTo>
                        <a:pt x="10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61" name="Freeform 951"/>
                <p:cNvSpPr>
                  <a:spLocks/>
                </p:cNvSpPr>
                <p:nvPr/>
              </p:nvSpPr>
              <p:spPr bwMode="auto">
                <a:xfrm>
                  <a:off x="2062" y="3552"/>
                  <a:ext cx="13" cy="8"/>
                </a:xfrm>
                <a:custGeom>
                  <a:avLst/>
                  <a:gdLst>
                    <a:gd name="T0" fmla="*/ 0 w 13"/>
                    <a:gd name="T1" fmla="*/ 0 h 8"/>
                    <a:gd name="T2" fmla="*/ 0 w 13"/>
                    <a:gd name="T3" fmla="*/ 2 h 8"/>
                    <a:gd name="T4" fmla="*/ 0 w 13"/>
                    <a:gd name="T5" fmla="*/ 2 h 8"/>
                    <a:gd name="T6" fmla="*/ 0 w 13"/>
                    <a:gd name="T7" fmla="*/ 5 h 8"/>
                    <a:gd name="T8" fmla="*/ 0 w 13"/>
                    <a:gd name="T9" fmla="*/ 5 h 8"/>
                    <a:gd name="T10" fmla="*/ 5 w 13"/>
                    <a:gd name="T11" fmla="*/ 8 h 8"/>
                    <a:gd name="T12" fmla="*/ 10 w 13"/>
                    <a:gd name="T13" fmla="*/ 8 h 8"/>
                    <a:gd name="T14" fmla="*/ 13 w 13"/>
                    <a:gd name="T15" fmla="*/ 8 h 8"/>
                    <a:gd name="T16" fmla="*/ 13 w 13"/>
                    <a:gd name="T17" fmla="*/ 5 h 8"/>
                    <a:gd name="T18" fmla="*/ 13 w 13"/>
                    <a:gd name="T19" fmla="*/ 5 h 8"/>
                    <a:gd name="T20" fmla="*/ 10 w 13"/>
                    <a:gd name="T21" fmla="*/ 2 h 8"/>
                    <a:gd name="T22" fmla="*/ 10 w 13"/>
                    <a:gd name="T23" fmla="*/ 2 h 8"/>
                    <a:gd name="T24" fmla="*/ 8 w 13"/>
                    <a:gd name="T25" fmla="*/ 0 h 8"/>
                    <a:gd name="T26" fmla="*/ 0 w 13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3"/>
                    <a:gd name="T43" fmla="*/ 0 h 8"/>
                    <a:gd name="T44" fmla="*/ 13 w 13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3" h="8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10" y="8"/>
                      </a:lnTo>
                      <a:lnTo>
                        <a:pt x="13" y="8"/>
                      </a:lnTo>
                      <a:lnTo>
                        <a:pt x="13" y="5"/>
                      </a:lnTo>
                      <a:lnTo>
                        <a:pt x="10" y="2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62" name="Freeform 952"/>
                <p:cNvSpPr>
                  <a:spLocks/>
                </p:cNvSpPr>
                <p:nvPr/>
              </p:nvSpPr>
              <p:spPr bwMode="auto">
                <a:xfrm>
                  <a:off x="2056" y="3562"/>
                  <a:ext cx="14" cy="8"/>
                </a:xfrm>
                <a:custGeom>
                  <a:avLst/>
                  <a:gdLst>
                    <a:gd name="T0" fmla="*/ 0 w 14"/>
                    <a:gd name="T1" fmla="*/ 0 h 8"/>
                    <a:gd name="T2" fmla="*/ 0 w 14"/>
                    <a:gd name="T3" fmla="*/ 3 h 8"/>
                    <a:gd name="T4" fmla="*/ 0 w 14"/>
                    <a:gd name="T5" fmla="*/ 5 h 8"/>
                    <a:gd name="T6" fmla="*/ 0 w 14"/>
                    <a:gd name="T7" fmla="*/ 8 h 8"/>
                    <a:gd name="T8" fmla="*/ 0 w 14"/>
                    <a:gd name="T9" fmla="*/ 8 h 8"/>
                    <a:gd name="T10" fmla="*/ 8 w 14"/>
                    <a:gd name="T11" fmla="*/ 8 h 8"/>
                    <a:gd name="T12" fmla="*/ 11 w 14"/>
                    <a:gd name="T13" fmla="*/ 8 h 8"/>
                    <a:gd name="T14" fmla="*/ 14 w 14"/>
                    <a:gd name="T15" fmla="*/ 8 h 8"/>
                    <a:gd name="T16" fmla="*/ 14 w 14"/>
                    <a:gd name="T17" fmla="*/ 5 h 8"/>
                    <a:gd name="T18" fmla="*/ 11 w 14"/>
                    <a:gd name="T19" fmla="*/ 3 h 8"/>
                    <a:gd name="T20" fmla="*/ 11 w 14"/>
                    <a:gd name="T21" fmla="*/ 3 h 8"/>
                    <a:gd name="T22" fmla="*/ 8 w 14"/>
                    <a:gd name="T23" fmla="*/ 0 h 8"/>
                    <a:gd name="T24" fmla="*/ 0 w 14"/>
                    <a:gd name="T25" fmla="*/ 0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4"/>
                    <a:gd name="T40" fmla="*/ 0 h 8"/>
                    <a:gd name="T41" fmla="*/ 14 w 14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4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4" y="8"/>
                      </a:lnTo>
                      <a:lnTo>
                        <a:pt x="14" y="5"/>
                      </a:lnTo>
                      <a:lnTo>
                        <a:pt x="11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63" name="Freeform 953"/>
                <p:cNvSpPr>
                  <a:spLocks/>
                </p:cNvSpPr>
                <p:nvPr/>
              </p:nvSpPr>
              <p:spPr bwMode="auto">
                <a:xfrm>
                  <a:off x="2051" y="3573"/>
                  <a:ext cx="13" cy="10"/>
                </a:xfrm>
                <a:custGeom>
                  <a:avLst/>
                  <a:gdLst>
                    <a:gd name="T0" fmla="*/ 0 w 13"/>
                    <a:gd name="T1" fmla="*/ 2 h 10"/>
                    <a:gd name="T2" fmla="*/ 0 w 13"/>
                    <a:gd name="T3" fmla="*/ 5 h 10"/>
                    <a:gd name="T4" fmla="*/ 0 w 13"/>
                    <a:gd name="T5" fmla="*/ 5 h 10"/>
                    <a:gd name="T6" fmla="*/ 0 w 13"/>
                    <a:gd name="T7" fmla="*/ 8 h 10"/>
                    <a:gd name="T8" fmla="*/ 0 w 13"/>
                    <a:gd name="T9" fmla="*/ 10 h 10"/>
                    <a:gd name="T10" fmla="*/ 8 w 13"/>
                    <a:gd name="T11" fmla="*/ 10 h 10"/>
                    <a:gd name="T12" fmla="*/ 11 w 13"/>
                    <a:gd name="T13" fmla="*/ 10 h 10"/>
                    <a:gd name="T14" fmla="*/ 13 w 13"/>
                    <a:gd name="T15" fmla="*/ 10 h 10"/>
                    <a:gd name="T16" fmla="*/ 13 w 13"/>
                    <a:gd name="T17" fmla="*/ 8 h 10"/>
                    <a:gd name="T18" fmla="*/ 11 w 13"/>
                    <a:gd name="T19" fmla="*/ 5 h 10"/>
                    <a:gd name="T20" fmla="*/ 8 w 13"/>
                    <a:gd name="T21" fmla="*/ 2 h 10"/>
                    <a:gd name="T22" fmla="*/ 8 w 13"/>
                    <a:gd name="T23" fmla="*/ 2 h 10"/>
                    <a:gd name="T24" fmla="*/ 5 w 13"/>
                    <a:gd name="T25" fmla="*/ 0 h 10"/>
                    <a:gd name="T26" fmla="*/ 0 w 13"/>
                    <a:gd name="T27" fmla="*/ 2 h 10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3"/>
                    <a:gd name="T43" fmla="*/ 0 h 10"/>
                    <a:gd name="T44" fmla="*/ 13 w 13"/>
                    <a:gd name="T45" fmla="*/ 10 h 10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3" h="10">
                      <a:moveTo>
                        <a:pt x="0" y="2"/>
                      </a:move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0" y="10"/>
                      </a:lnTo>
                      <a:lnTo>
                        <a:pt x="8" y="10"/>
                      </a:lnTo>
                      <a:lnTo>
                        <a:pt x="11" y="10"/>
                      </a:lnTo>
                      <a:lnTo>
                        <a:pt x="13" y="10"/>
                      </a:lnTo>
                      <a:lnTo>
                        <a:pt x="13" y="8"/>
                      </a:lnTo>
                      <a:lnTo>
                        <a:pt x="11" y="5"/>
                      </a:lnTo>
                      <a:lnTo>
                        <a:pt x="8" y="2"/>
                      </a:lnTo>
                      <a:lnTo>
                        <a:pt x="5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64" name="Freeform 954"/>
                <p:cNvSpPr>
                  <a:spLocks/>
                </p:cNvSpPr>
                <p:nvPr/>
              </p:nvSpPr>
              <p:spPr bwMode="auto">
                <a:xfrm>
                  <a:off x="2179" y="3533"/>
                  <a:ext cx="8" cy="8"/>
                </a:xfrm>
                <a:custGeom>
                  <a:avLst/>
                  <a:gdLst>
                    <a:gd name="T0" fmla="*/ 8 w 8"/>
                    <a:gd name="T1" fmla="*/ 3 h 8"/>
                    <a:gd name="T2" fmla="*/ 8 w 8"/>
                    <a:gd name="T3" fmla="*/ 3 h 8"/>
                    <a:gd name="T4" fmla="*/ 8 w 8"/>
                    <a:gd name="T5" fmla="*/ 6 h 8"/>
                    <a:gd name="T6" fmla="*/ 8 w 8"/>
                    <a:gd name="T7" fmla="*/ 6 h 8"/>
                    <a:gd name="T8" fmla="*/ 6 w 8"/>
                    <a:gd name="T9" fmla="*/ 8 h 8"/>
                    <a:gd name="T10" fmla="*/ 3 w 8"/>
                    <a:gd name="T11" fmla="*/ 8 h 8"/>
                    <a:gd name="T12" fmla="*/ 3 w 8"/>
                    <a:gd name="T13" fmla="*/ 8 h 8"/>
                    <a:gd name="T14" fmla="*/ 0 w 8"/>
                    <a:gd name="T15" fmla="*/ 6 h 8"/>
                    <a:gd name="T16" fmla="*/ 0 w 8"/>
                    <a:gd name="T17" fmla="*/ 6 h 8"/>
                    <a:gd name="T18" fmla="*/ 0 w 8"/>
                    <a:gd name="T19" fmla="*/ 3 h 8"/>
                    <a:gd name="T20" fmla="*/ 3 w 8"/>
                    <a:gd name="T21" fmla="*/ 3 h 8"/>
                    <a:gd name="T22" fmla="*/ 3 w 8"/>
                    <a:gd name="T23" fmla="*/ 3 h 8"/>
                    <a:gd name="T24" fmla="*/ 6 w 8"/>
                    <a:gd name="T25" fmla="*/ 0 h 8"/>
                    <a:gd name="T26" fmla="*/ 8 w 8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8" y="3"/>
                      </a:moveTo>
                      <a:lnTo>
                        <a:pt x="8" y="3"/>
                      </a:lnTo>
                      <a:lnTo>
                        <a:pt x="8" y="6"/>
                      </a:lnTo>
                      <a:lnTo>
                        <a:pt x="6" y="8"/>
                      </a:lnTo>
                      <a:lnTo>
                        <a:pt x="3" y="8"/>
                      </a:lnTo>
                      <a:lnTo>
                        <a:pt x="0" y="6"/>
                      </a:lnTo>
                      <a:lnTo>
                        <a:pt x="0" y="3"/>
                      </a:lnTo>
                      <a:lnTo>
                        <a:pt x="3" y="3"/>
                      </a:lnTo>
                      <a:lnTo>
                        <a:pt x="6" y="0"/>
                      </a:lnTo>
                      <a:lnTo>
                        <a:pt x="8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65" name="Freeform 955"/>
                <p:cNvSpPr>
                  <a:spLocks/>
                </p:cNvSpPr>
                <p:nvPr/>
              </p:nvSpPr>
              <p:spPr bwMode="auto">
                <a:xfrm>
                  <a:off x="2185" y="3541"/>
                  <a:ext cx="7" cy="8"/>
                </a:xfrm>
                <a:custGeom>
                  <a:avLst/>
                  <a:gdLst>
                    <a:gd name="T0" fmla="*/ 7 w 7"/>
                    <a:gd name="T1" fmla="*/ 3 h 8"/>
                    <a:gd name="T2" fmla="*/ 7 w 7"/>
                    <a:gd name="T3" fmla="*/ 3 h 8"/>
                    <a:gd name="T4" fmla="*/ 7 w 7"/>
                    <a:gd name="T5" fmla="*/ 6 h 8"/>
                    <a:gd name="T6" fmla="*/ 7 w 7"/>
                    <a:gd name="T7" fmla="*/ 6 h 8"/>
                    <a:gd name="T8" fmla="*/ 5 w 7"/>
                    <a:gd name="T9" fmla="*/ 8 h 8"/>
                    <a:gd name="T10" fmla="*/ 2 w 7"/>
                    <a:gd name="T11" fmla="*/ 8 h 8"/>
                    <a:gd name="T12" fmla="*/ 2 w 7"/>
                    <a:gd name="T13" fmla="*/ 8 h 8"/>
                    <a:gd name="T14" fmla="*/ 0 w 7"/>
                    <a:gd name="T15" fmla="*/ 6 h 8"/>
                    <a:gd name="T16" fmla="*/ 0 w 7"/>
                    <a:gd name="T17" fmla="*/ 6 h 8"/>
                    <a:gd name="T18" fmla="*/ 0 w 7"/>
                    <a:gd name="T19" fmla="*/ 3 h 8"/>
                    <a:gd name="T20" fmla="*/ 0 w 7"/>
                    <a:gd name="T21" fmla="*/ 3 h 8"/>
                    <a:gd name="T22" fmla="*/ 2 w 7"/>
                    <a:gd name="T23" fmla="*/ 3 h 8"/>
                    <a:gd name="T24" fmla="*/ 5 w 7"/>
                    <a:gd name="T25" fmla="*/ 0 h 8"/>
                    <a:gd name="T26" fmla="*/ 7 w 7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7"/>
                    <a:gd name="T43" fmla="*/ 0 h 8"/>
                    <a:gd name="T44" fmla="*/ 7 w 7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7" h="8">
                      <a:moveTo>
                        <a:pt x="7" y="3"/>
                      </a:moveTo>
                      <a:lnTo>
                        <a:pt x="7" y="3"/>
                      </a:lnTo>
                      <a:lnTo>
                        <a:pt x="7" y="6"/>
                      </a:lnTo>
                      <a:lnTo>
                        <a:pt x="5" y="8"/>
                      </a:lnTo>
                      <a:lnTo>
                        <a:pt x="2" y="8"/>
                      </a:lnTo>
                      <a:lnTo>
                        <a:pt x="0" y="6"/>
                      </a:lnTo>
                      <a:lnTo>
                        <a:pt x="0" y="3"/>
                      </a:lnTo>
                      <a:lnTo>
                        <a:pt x="2" y="3"/>
                      </a:lnTo>
                      <a:lnTo>
                        <a:pt x="5" y="0"/>
                      </a:lnTo>
                      <a:lnTo>
                        <a:pt x="7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66" name="Freeform 956"/>
                <p:cNvSpPr>
                  <a:spLocks/>
                </p:cNvSpPr>
                <p:nvPr/>
              </p:nvSpPr>
              <p:spPr bwMode="auto">
                <a:xfrm>
                  <a:off x="2190" y="3552"/>
                  <a:ext cx="8" cy="5"/>
                </a:xfrm>
                <a:custGeom>
                  <a:avLst/>
                  <a:gdLst>
                    <a:gd name="T0" fmla="*/ 8 w 8"/>
                    <a:gd name="T1" fmla="*/ 0 h 5"/>
                    <a:gd name="T2" fmla="*/ 8 w 8"/>
                    <a:gd name="T3" fmla="*/ 2 h 5"/>
                    <a:gd name="T4" fmla="*/ 8 w 8"/>
                    <a:gd name="T5" fmla="*/ 2 h 5"/>
                    <a:gd name="T6" fmla="*/ 8 w 8"/>
                    <a:gd name="T7" fmla="*/ 5 h 5"/>
                    <a:gd name="T8" fmla="*/ 8 w 8"/>
                    <a:gd name="T9" fmla="*/ 5 h 5"/>
                    <a:gd name="T10" fmla="*/ 5 w 8"/>
                    <a:gd name="T11" fmla="*/ 5 h 5"/>
                    <a:gd name="T12" fmla="*/ 2 w 8"/>
                    <a:gd name="T13" fmla="*/ 5 h 5"/>
                    <a:gd name="T14" fmla="*/ 2 w 8"/>
                    <a:gd name="T15" fmla="*/ 5 h 5"/>
                    <a:gd name="T16" fmla="*/ 0 w 8"/>
                    <a:gd name="T17" fmla="*/ 5 h 5"/>
                    <a:gd name="T18" fmla="*/ 0 w 8"/>
                    <a:gd name="T19" fmla="*/ 2 h 5"/>
                    <a:gd name="T20" fmla="*/ 0 w 8"/>
                    <a:gd name="T21" fmla="*/ 0 h 5"/>
                    <a:gd name="T22" fmla="*/ 0 w 8"/>
                    <a:gd name="T23" fmla="*/ 0 h 5"/>
                    <a:gd name="T24" fmla="*/ 2 w 8"/>
                    <a:gd name="T25" fmla="*/ 0 h 5"/>
                    <a:gd name="T26" fmla="*/ 5 w 8"/>
                    <a:gd name="T27" fmla="*/ 0 h 5"/>
                    <a:gd name="T28" fmla="*/ 8 w 8"/>
                    <a:gd name="T29" fmla="*/ 0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5"/>
                    <a:gd name="T47" fmla="*/ 8 w 8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5">
                      <a:moveTo>
                        <a:pt x="8" y="0"/>
                      </a:moveTo>
                      <a:lnTo>
                        <a:pt x="8" y="2"/>
                      </a:lnTo>
                      <a:lnTo>
                        <a:pt x="8" y="5"/>
                      </a:lnTo>
                      <a:lnTo>
                        <a:pt x="5" y="5"/>
                      </a:lnTo>
                      <a:lnTo>
                        <a:pt x="2" y="5"/>
                      </a:lnTo>
                      <a:lnTo>
                        <a:pt x="0" y="5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67" name="Freeform 957"/>
                <p:cNvSpPr>
                  <a:spLocks/>
                </p:cNvSpPr>
                <p:nvPr/>
              </p:nvSpPr>
              <p:spPr bwMode="auto">
                <a:xfrm>
                  <a:off x="2195" y="3560"/>
                  <a:ext cx="8" cy="7"/>
                </a:xfrm>
                <a:custGeom>
                  <a:avLst/>
                  <a:gdLst>
                    <a:gd name="T0" fmla="*/ 8 w 8"/>
                    <a:gd name="T1" fmla="*/ 0 h 7"/>
                    <a:gd name="T2" fmla="*/ 8 w 8"/>
                    <a:gd name="T3" fmla="*/ 2 h 7"/>
                    <a:gd name="T4" fmla="*/ 8 w 8"/>
                    <a:gd name="T5" fmla="*/ 2 h 7"/>
                    <a:gd name="T6" fmla="*/ 8 w 8"/>
                    <a:gd name="T7" fmla="*/ 5 h 7"/>
                    <a:gd name="T8" fmla="*/ 8 w 8"/>
                    <a:gd name="T9" fmla="*/ 5 h 7"/>
                    <a:gd name="T10" fmla="*/ 5 w 8"/>
                    <a:gd name="T11" fmla="*/ 7 h 7"/>
                    <a:gd name="T12" fmla="*/ 3 w 8"/>
                    <a:gd name="T13" fmla="*/ 7 h 7"/>
                    <a:gd name="T14" fmla="*/ 3 w 8"/>
                    <a:gd name="T15" fmla="*/ 7 h 7"/>
                    <a:gd name="T16" fmla="*/ 0 w 8"/>
                    <a:gd name="T17" fmla="*/ 5 h 7"/>
                    <a:gd name="T18" fmla="*/ 0 w 8"/>
                    <a:gd name="T19" fmla="*/ 5 h 7"/>
                    <a:gd name="T20" fmla="*/ 0 w 8"/>
                    <a:gd name="T21" fmla="*/ 2 h 7"/>
                    <a:gd name="T22" fmla="*/ 3 w 8"/>
                    <a:gd name="T23" fmla="*/ 2 h 7"/>
                    <a:gd name="T24" fmla="*/ 3 w 8"/>
                    <a:gd name="T25" fmla="*/ 0 h 7"/>
                    <a:gd name="T26" fmla="*/ 5 w 8"/>
                    <a:gd name="T27" fmla="*/ 0 h 7"/>
                    <a:gd name="T28" fmla="*/ 8 w 8"/>
                    <a:gd name="T29" fmla="*/ 0 h 7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7"/>
                    <a:gd name="T47" fmla="*/ 8 w 8"/>
                    <a:gd name="T48" fmla="*/ 7 h 7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7">
                      <a:moveTo>
                        <a:pt x="8" y="0"/>
                      </a:moveTo>
                      <a:lnTo>
                        <a:pt x="8" y="2"/>
                      </a:lnTo>
                      <a:lnTo>
                        <a:pt x="8" y="5"/>
                      </a:lnTo>
                      <a:lnTo>
                        <a:pt x="5" y="7"/>
                      </a:lnTo>
                      <a:lnTo>
                        <a:pt x="3" y="7"/>
                      </a:lnTo>
                      <a:lnTo>
                        <a:pt x="0" y="5"/>
                      </a:lnTo>
                      <a:lnTo>
                        <a:pt x="0" y="2"/>
                      </a:lnTo>
                      <a:lnTo>
                        <a:pt x="3" y="2"/>
                      </a:lnTo>
                      <a:lnTo>
                        <a:pt x="3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68" name="Freeform 958"/>
                <p:cNvSpPr>
                  <a:spLocks/>
                </p:cNvSpPr>
                <p:nvPr/>
              </p:nvSpPr>
              <p:spPr bwMode="auto">
                <a:xfrm>
                  <a:off x="2203" y="3570"/>
                  <a:ext cx="8" cy="8"/>
                </a:xfrm>
                <a:custGeom>
                  <a:avLst/>
                  <a:gdLst>
                    <a:gd name="T0" fmla="*/ 5 w 8"/>
                    <a:gd name="T1" fmla="*/ 0 h 8"/>
                    <a:gd name="T2" fmla="*/ 8 w 8"/>
                    <a:gd name="T3" fmla="*/ 3 h 8"/>
                    <a:gd name="T4" fmla="*/ 8 w 8"/>
                    <a:gd name="T5" fmla="*/ 3 h 8"/>
                    <a:gd name="T6" fmla="*/ 8 w 8"/>
                    <a:gd name="T7" fmla="*/ 5 h 8"/>
                    <a:gd name="T8" fmla="*/ 8 w 8"/>
                    <a:gd name="T9" fmla="*/ 5 h 8"/>
                    <a:gd name="T10" fmla="*/ 5 w 8"/>
                    <a:gd name="T11" fmla="*/ 8 h 8"/>
                    <a:gd name="T12" fmla="*/ 3 w 8"/>
                    <a:gd name="T13" fmla="*/ 8 h 8"/>
                    <a:gd name="T14" fmla="*/ 0 w 8"/>
                    <a:gd name="T15" fmla="*/ 8 h 8"/>
                    <a:gd name="T16" fmla="*/ 0 w 8"/>
                    <a:gd name="T17" fmla="*/ 5 h 8"/>
                    <a:gd name="T18" fmla="*/ 0 w 8"/>
                    <a:gd name="T19" fmla="*/ 5 h 8"/>
                    <a:gd name="T20" fmla="*/ 0 w 8"/>
                    <a:gd name="T21" fmla="*/ 3 h 8"/>
                    <a:gd name="T22" fmla="*/ 0 w 8"/>
                    <a:gd name="T23" fmla="*/ 0 h 8"/>
                    <a:gd name="T24" fmla="*/ 0 w 8"/>
                    <a:gd name="T25" fmla="*/ 0 h 8"/>
                    <a:gd name="T26" fmla="*/ 3 w 8"/>
                    <a:gd name="T27" fmla="*/ 0 h 8"/>
                    <a:gd name="T28" fmla="*/ 5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5" y="0"/>
                      </a:moveTo>
                      <a:lnTo>
                        <a:pt x="8" y="3"/>
                      </a:lnTo>
                      <a:lnTo>
                        <a:pt x="8" y="5"/>
                      </a:lnTo>
                      <a:lnTo>
                        <a:pt x="5" y="8"/>
                      </a:lnTo>
                      <a:lnTo>
                        <a:pt x="3" y="8"/>
                      </a:lnTo>
                      <a:lnTo>
                        <a:pt x="0" y="8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0" y="0"/>
                      </a:lnTo>
                      <a:lnTo>
                        <a:pt x="3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69" name="Freeform 959"/>
                <p:cNvSpPr>
                  <a:spLocks/>
                </p:cNvSpPr>
                <p:nvPr/>
              </p:nvSpPr>
              <p:spPr bwMode="auto">
                <a:xfrm>
                  <a:off x="2166" y="3533"/>
                  <a:ext cx="8" cy="8"/>
                </a:xfrm>
                <a:custGeom>
                  <a:avLst/>
                  <a:gdLst>
                    <a:gd name="T0" fmla="*/ 8 w 8"/>
                    <a:gd name="T1" fmla="*/ 3 h 8"/>
                    <a:gd name="T2" fmla="*/ 8 w 8"/>
                    <a:gd name="T3" fmla="*/ 3 h 8"/>
                    <a:gd name="T4" fmla="*/ 8 w 8"/>
                    <a:gd name="T5" fmla="*/ 6 h 8"/>
                    <a:gd name="T6" fmla="*/ 8 w 8"/>
                    <a:gd name="T7" fmla="*/ 6 h 8"/>
                    <a:gd name="T8" fmla="*/ 6 w 8"/>
                    <a:gd name="T9" fmla="*/ 8 h 8"/>
                    <a:gd name="T10" fmla="*/ 3 w 8"/>
                    <a:gd name="T11" fmla="*/ 8 h 8"/>
                    <a:gd name="T12" fmla="*/ 3 w 8"/>
                    <a:gd name="T13" fmla="*/ 8 h 8"/>
                    <a:gd name="T14" fmla="*/ 0 w 8"/>
                    <a:gd name="T15" fmla="*/ 6 h 8"/>
                    <a:gd name="T16" fmla="*/ 3 w 8"/>
                    <a:gd name="T17" fmla="*/ 6 h 8"/>
                    <a:gd name="T18" fmla="*/ 3 w 8"/>
                    <a:gd name="T19" fmla="*/ 3 h 8"/>
                    <a:gd name="T20" fmla="*/ 3 w 8"/>
                    <a:gd name="T21" fmla="*/ 3 h 8"/>
                    <a:gd name="T22" fmla="*/ 6 w 8"/>
                    <a:gd name="T23" fmla="*/ 0 h 8"/>
                    <a:gd name="T24" fmla="*/ 8 w 8"/>
                    <a:gd name="T25" fmla="*/ 3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8"/>
                    <a:gd name="T40" fmla="*/ 0 h 8"/>
                    <a:gd name="T41" fmla="*/ 8 w 8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8" h="8">
                      <a:moveTo>
                        <a:pt x="8" y="3"/>
                      </a:moveTo>
                      <a:lnTo>
                        <a:pt x="8" y="3"/>
                      </a:lnTo>
                      <a:lnTo>
                        <a:pt x="8" y="6"/>
                      </a:lnTo>
                      <a:lnTo>
                        <a:pt x="6" y="8"/>
                      </a:lnTo>
                      <a:lnTo>
                        <a:pt x="3" y="8"/>
                      </a:lnTo>
                      <a:lnTo>
                        <a:pt x="0" y="6"/>
                      </a:lnTo>
                      <a:lnTo>
                        <a:pt x="3" y="6"/>
                      </a:lnTo>
                      <a:lnTo>
                        <a:pt x="3" y="3"/>
                      </a:lnTo>
                      <a:lnTo>
                        <a:pt x="6" y="0"/>
                      </a:lnTo>
                      <a:lnTo>
                        <a:pt x="8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70" name="Freeform 960"/>
                <p:cNvSpPr>
                  <a:spLocks/>
                </p:cNvSpPr>
                <p:nvPr/>
              </p:nvSpPr>
              <p:spPr bwMode="auto">
                <a:xfrm>
                  <a:off x="2172" y="3541"/>
                  <a:ext cx="7" cy="8"/>
                </a:xfrm>
                <a:custGeom>
                  <a:avLst/>
                  <a:gdLst>
                    <a:gd name="T0" fmla="*/ 7 w 7"/>
                    <a:gd name="T1" fmla="*/ 3 h 8"/>
                    <a:gd name="T2" fmla="*/ 7 w 7"/>
                    <a:gd name="T3" fmla="*/ 3 h 8"/>
                    <a:gd name="T4" fmla="*/ 7 w 7"/>
                    <a:gd name="T5" fmla="*/ 6 h 8"/>
                    <a:gd name="T6" fmla="*/ 7 w 7"/>
                    <a:gd name="T7" fmla="*/ 6 h 8"/>
                    <a:gd name="T8" fmla="*/ 5 w 7"/>
                    <a:gd name="T9" fmla="*/ 8 h 8"/>
                    <a:gd name="T10" fmla="*/ 2 w 7"/>
                    <a:gd name="T11" fmla="*/ 8 h 8"/>
                    <a:gd name="T12" fmla="*/ 2 w 7"/>
                    <a:gd name="T13" fmla="*/ 8 h 8"/>
                    <a:gd name="T14" fmla="*/ 0 w 7"/>
                    <a:gd name="T15" fmla="*/ 6 h 8"/>
                    <a:gd name="T16" fmla="*/ 0 w 7"/>
                    <a:gd name="T17" fmla="*/ 6 h 8"/>
                    <a:gd name="T18" fmla="*/ 2 w 7"/>
                    <a:gd name="T19" fmla="*/ 3 h 8"/>
                    <a:gd name="T20" fmla="*/ 2 w 7"/>
                    <a:gd name="T21" fmla="*/ 3 h 8"/>
                    <a:gd name="T22" fmla="*/ 5 w 7"/>
                    <a:gd name="T23" fmla="*/ 0 h 8"/>
                    <a:gd name="T24" fmla="*/ 7 w 7"/>
                    <a:gd name="T25" fmla="*/ 3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7"/>
                    <a:gd name="T40" fmla="*/ 0 h 8"/>
                    <a:gd name="T41" fmla="*/ 7 w 7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7" h="8">
                      <a:moveTo>
                        <a:pt x="7" y="3"/>
                      </a:moveTo>
                      <a:lnTo>
                        <a:pt x="7" y="3"/>
                      </a:lnTo>
                      <a:lnTo>
                        <a:pt x="7" y="6"/>
                      </a:lnTo>
                      <a:lnTo>
                        <a:pt x="5" y="8"/>
                      </a:lnTo>
                      <a:lnTo>
                        <a:pt x="2" y="8"/>
                      </a:lnTo>
                      <a:lnTo>
                        <a:pt x="0" y="6"/>
                      </a:lnTo>
                      <a:lnTo>
                        <a:pt x="2" y="3"/>
                      </a:lnTo>
                      <a:lnTo>
                        <a:pt x="5" y="0"/>
                      </a:lnTo>
                      <a:lnTo>
                        <a:pt x="7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71" name="Freeform 961"/>
                <p:cNvSpPr>
                  <a:spLocks/>
                </p:cNvSpPr>
                <p:nvPr/>
              </p:nvSpPr>
              <p:spPr bwMode="auto">
                <a:xfrm>
                  <a:off x="2177" y="3552"/>
                  <a:ext cx="8" cy="5"/>
                </a:xfrm>
                <a:custGeom>
                  <a:avLst/>
                  <a:gdLst>
                    <a:gd name="T0" fmla="*/ 8 w 8"/>
                    <a:gd name="T1" fmla="*/ 0 h 5"/>
                    <a:gd name="T2" fmla="*/ 8 w 8"/>
                    <a:gd name="T3" fmla="*/ 2 h 5"/>
                    <a:gd name="T4" fmla="*/ 8 w 8"/>
                    <a:gd name="T5" fmla="*/ 2 h 5"/>
                    <a:gd name="T6" fmla="*/ 8 w 8"/>
                    <a:gd name="T7" fmla="*/ 5 h 5"/>
                    <a:gd name="T8" fmla="*/ 8 w 8"/>
                    <a:gd name="T9" fmla="*/ 5 h 5"/>
                    <a:gd name="T10" fmla="*/ 5 w 8"/>
                    <a:gd name="T11" fmla="*/ 5 h 5"/>
                    <a:gd name="T12" fmla="*/ 2 w 8"/>
                    <a:gd name="T13" fmla="*/ 5 h 5"/>
                    <a:gd name="T14" fmla="*/ 2 w 8"/>
                    <a:gd name="T15" fmla="*/ 5 h 5"/>
                    <a:gd name="T16" fmla="*/ 0 w 8"/>
                    <a:gd name="T17" fmla="*/ 5 h 5"/>
                    <a:gd name="T18" fmla="*/ 0 w 8"/>
                    <a:gd name="T19" fmla="*/ 2 h 5"/>
                    <a:gd name="T20" fmla="*/ 0 w 8"/>
                    <a:gd name="T21" fmla="*/ 0 h 5"/>
                    <a:gd name="T22" fmla="*/ 2 w 8"/>
                    <a:gd name="T23" fmla="*/ 0 h 5"/>
                    <a:gd name="T24" fmla="*/ 2 w 8"/>
                    <a:gd name="T25" fmla="*/ 0 h 5"/>
                    <a:gd name="T26" fmla="*/ 5 w 8"/>
                    <a:gd name="T27" fmla="*/ 0 h 5"/>
                    <a:gd name="T28" fmla="*/ 8 w 8"/>
                    <a:gd name="T29" fmla="*/ 0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5"/>
                    <a:gd name="T47" fmla="*/ 8 w 8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5">
                      <a:moveTo>
                        <a:pt x="8" y="0"/>
                      </a:moveTo>
                      <a:lnTo>
                        <a:pt x="8" y="2"/>
                      </a:lnTo>
                      <a:lnTo>
                        <a:pt x="8" y="5"/>
                      </a:lnTo>
                      <a:lnTo>
                        <a:pt x="5" y="5"/>
                      </a:lnTo>
                      <a:lnTo>
                        <a:pt x="2" y="5"/>
                      </a:lnTo>
                      <a:lnTo>
                        <a:pt x="0" y="5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72" name="Freeform 962"/>
                <p:cNvSpPr>
                  <a:spLocks/>
                </p:cNvSpPr>
                <p:nvPr/>
              </p:nvSpPr>
              <p:spPr bwMode="auto">
                <a:xfrm>
                  <a:off x="2182" y="3560"/>
                  <a:ext cx="8" cy="7"/>
                </a:xfrm>
                <a:custGeom>
                  <a:avLst/>
                  <a:gdLst>
                    <a:gd name="T0" fmla="*/ 8 w 8"/>
                    <a:gd name="T1" fmla="*/ 0 h 7"/>
                    <a:gd name="T2" fmla="*/ 8 w 8"/>
                    <a:gd name="T3" fmla="*/ 2 h 7"/>
                    <a:gd name="T4" fmla="*/ 8 w 8"/>
                    <a:gd name="T5" fmla="*/ 5 h 7"/>
                    <a:gd name="T6" fmla="*/ 8 w 8"/>
                    <a:gd name="T7" fmla="*/ 5 h 7"/>
                    <a:gd name="T8" fmla="*/ 8 w 8"/>
                    <a:gd name="T9" fmla="*/ 5 h 7"/>
                    <a:gd name="T10" fmla="*/ 5 w 8"/>
                    <a:gd name="T11" fmla="*/ 7 h 7"/>
                    <a:gd name="T12" fmla="*/ 3 w 8"/>
                    <a:gd name="T13" fmla="*/ 7 h 7"/>
                    <a:gd name="T14" fmla="*/ 3 w 8"/>
                    <a:gd name="T15" fmla="*/ 7 h 7"/>
                    <a:gd name="T16" fmla="*/ 0 w 8"/>
                    <a:gd name="T17" fmla="*/ 7 h 7"/>
                    <a:gd name="T18" fmla="*/ 0 w 8"/>
                    <a:gd name="T19" fmla="*/ 5 h 7"/>
                    <a:gd name="T20" fmla="*/ 3 w 8"/>
                    <a:gd name="T21" fmla="*/ 2 h 7"/>
                    <a:gd name="T22" fmla="*/ 3 w 8"/>
                    <a:gd name="T23" fmla="*/ 2 h 7"/>
                    <a:gd name="T24" fmla="*/ 3 w 8"/>
                    <a:gd name="T25" fmla="*/ 0 h 7"/>
                    <a:gd name="T26" fmla="*/ 5 w 8"/>
                    <a:gd name="T27" fmla="*/ 0 h 7"/>
                    <a:gd name="T28" fmla="*/ 8 w 8"/>
                    <a:gd name="T29" fmla="*/ 0 h 7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7"/>
                    <a:gd name="T47" fmla="*/ 8 w 8"/>
                    <a:gd name="T48" fmla="*/ 7 h 7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7">
                      <a:moveTo>
                        <a:pt x="8" y="0"/>
                      </a:moveTo>
                      <a:lnTo>
                        <a:pt x="8" y="2"/>
                      </a:lnTo>
                      <a:lnTo>
                        <a:pt x="8" y="5"/>
                      </a:lnTo>
                      <a:lnTo>
                        <a:pt x="5" y="7"/>
                      </a:lnTo>
                      <a:lnTo>
                        <a:pt x="3" y="7"/>
                      </a:lnTo>
                      <a:lnTo>
                        <a:pt x="0" y="7"/>
                      </a:lnTo>
                      <a:lnTo>
                        <a:pt x="0" y="5"/>
                      </a:lnTo>
                      <a:lnTo>
                        <a:pt x="3" y="2"/>
                      </a:lnTo>
                      <a:lnTo>
                        <a:pt x="3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73" name="Freeform 963"/>
                <p:cNvSpPr>
                  <a:spLocks/>
                </p:cNvSpPr>
                <p:nvPr/>
              </p:nvSpPr>
              <p:spPr bwMode="auto">
                <a:xfrm>
                  <a:off x="2187" y="3570"/>
                  <a:ext cx="11" cy="8"/>
                </a:xfrm>
                <a:custGeom>
                  <a:avLst/>
                  <a:gdLst>
                    <a:gd name="T0" fmla="*/ 11 w 11"/>
                    <a:gd name="T1" fmla="*/ 0 h 8"/>
                    <a:gd name="T2" fmla="*/ 11 w 11"/>
                    <a:gd name="T3" fmla="*/ 3 h 8"/>
                    <a:gd name="T4" fmla="*/ 11 w 11"/>
                    <a:gd name="T5" fmla="*/ 3 h 8"/>
                    <a:gd name="T6" fmla="*/ 11 w 11"/>
                    <a:gd name="T7" fmla="*/ 5 h 8"/>
                    <a:gd name="T8" fmla="*/ 11 w 11"/>
                    <a:gd name="T9" fmla="*/ 5 h 8"/>
                    <a:gd name="T10" fmla="*/ 8 w 11"/>
                    <a:gd name="T11" fmla="*/ 8 h 8"/>
                    <a:gd name="T12" fmla="*/ 3 w 11"/>
                    <a:gd name="T13" fmla="*/ 8 h 8"/>
                    <a:gd name="T14" fmla="*/ 3 w 11"/>
                    <a:gd name="T15" fmla="*/ 8 h 8"/>
                    <a:gd name="T16" fmla="*/ 0 w 11"/>
                    <a:gd name="T17" fmla="*/ 8 h 8"/>
                    <a:gd name="T18" fmla="*/ 3 w 11"/>
                    <a:gd name="T19" fmla="*/ 5 h 8"/>
                    <a:gd name="T20" fmla="*/ 3 w 11"/>
                    <a:gd name="T21" fmla="*/ 3 h 8"/>
                    <a:gd name="T22" fmla="*/ 3 w 11"/>
                    <a:gd name="T23" fmla="*/ 3 h 8"/>
                    <a:gd name="T24" fmla="*/ 3 w 11"/>
                    <a:gd name="T25" fmla="*/ 0 h 8"/>
                    <a:gd name="T26" fmla="*/ 11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11" y="0"/>
                      </a:moveTo>
                      <a:lnTo>
                        <a:pt x="11" y="3"/>
                      </a:lnTo>
                      <a:lnTo>
                        <a:pt x="11" y="5"/>
                      </a:lnTo>
                      <a:lnTo>
                        <a:pt x="8" y="8"/>
                      </a:lnTo>
                      <a:lnTo>
                        <a:pt x="3" y="8"/>
                      </a:lnTo>
                      <a:lnTo>
                        <a:pt x="0" y="8"/>
                      </a:lnTo>
                      <a:lnTo>
                        <a:pt x="3" y="5"/>
                      </a:lnTo>
                      <a:lnTo>
                        <a:pt x="3" y="3"/>
                      </a:lnTo>
                      <a:lnTo>
                        <a:pt x="3" y="0"/>
                      </a:lnTo>
                      <a:lnTo>
                        <a:pt x="11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74" name="Freeform 964"/>
                <p:cNvSpPr>
                  <a:spLocks/>
                </p:cNvSpPr>
                <p:nvPr/>
              </p:nvSpPr>
              <p:spPr bwMode="auto">
                <a:xfrm>
                  <a:off x="2156" y="3533"/>
                  <a:ext cx="8" cy="8"/>
                </a:xfrm>
                <a:custGeom>
                  <a:avLst/>
                  <a:gdLst>
                    <a:gd name="T0" fmla="*/ 8 w 8"/>
                    <a:gd name="T1" fmla="*/ 3 h 8"/>
                    <a:gd name="T2" fmla="*/ 8 w 8"/>
                    <a:gd name="T3" fmla="*/ 3 h 8"/>
                    <a:gd name="T4" fmla="*/ 8 w 8"/>
                    <a:gd name="T5" fmla="*/ 6 h 8"/>
                    <a:gd name="T6" fmla="*/ 8 w 8"/>
                    <a:gd name="T7" fmla="*/ 6 h 8"/>
                    <a:gd name="T8" fmla="*/ 5 w 8"/>
                    <a:gd name="T9" fmla="*/ 8 h 8"/>
                    <a:gd name="T10" fmla="*/ 2 w 8"/>
                    <a:gd name="T11" fmla="*/ 8 h 8"/>
                    <a:gd name="T12" fmla="*/ 0 w 8"/>
                    <a:gd name="T13" fmla="*/ 8 h 8"/>
                    <a:gd name="T14" fmla="*/ 0 w 8"/>
                    <a:gd name="T15" fmla="*/ 6 h 8"/>
                    <a:gd name="T16" fmla="*/ 0 w 8"/>
                    <a:gd name="T17" fmla="*/ 6 h 8"/>
                    <a:gd name="T18" fmla="*/ 0 w 8"/>
                    <a:gd name="T19" fmla="*/ 3 h 8"/>
                    <a:gd name="T20" fmla="*/ 0 w 8"/>
                    <a:gd name="T21" fmla="*/ 3 h 8"/>
                    <a:gd name="T22" fmla="*/ 2 w 8"/>
                    <a:gd name="T23" fmla="*/ 3 h 8"/>
                    <a:gd name="T24" fmla="*/ 5 w 8"/>
                    <a:gd name="T25" fmla="*/ 0 h 8"/>
                    <a:gd name="T26" fmla="*/ 8 w 8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8" y="3"/>
                      </a:moveTo>
                      <a:lnTo>
                        <a:pt x="8" y="3"/>
                      </a:lnTo>
                      <a:lnTo>
                        <a:pt x="8" y="6"/>
                      </a:lnTo>
                      <a:lnTo>
                        <a:pt x="5" y="8"/>
                      </a:lnTo>
                      <a:lnTo>
                        <a:pt x="2" y="8"/>
                      </a:lnTo>
                      <a:lnTo>
                        <a:pt x="0" y="8"/>
                      </a:lnTo>
                      <a:lnTo>
                        <a:pt x="0" y="6"/>
                      </a:lnTo>
                      <a:lnTo>
                        <a:pt x="0" y="3"/>
                      </a:lnTo>
                      <a:lnTo>
                        <a:pt x="2" y="3"/>
                      </a:lnTo>
                      <a:lnTo>
                        <a:pt x="5" y="0"/>
                      </a:lnTo>
                      <a:lnTo>
                        <a:pt x="8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75" name="Freeform 965"/>
                <p:cNvSpPr>
                  <a:spLocks/>
                </p:cNvSpPr>
                <p:nvPr/>
              </p:nvSpPr>
              <p:spPr bwMode="auto">
                <a:xfrm>
                  <a:off x="2158" y="3541"/>
                  <a:ext cx="11" cy="8"/>
                </a:xfrm>
                <a:custGeom>
                  <a:avLst/>
                  <a:gdLst>
                    <a:gd name="T0" fmla="*/ 11 w 11"/>
                    <a:gd name="T1" fmla="*/ 3 h 8"/>
                    <a:gd name="T2" fmla="*/ 11 w 11"/>
                    <a:gd name="T3" fmla="*/ 3 h 8"/>
                    <a:gd name="T4" fmla="*/ 11 w 11"/>
                    <a:gd name="T5" fmla="*/ 6 h 8"/>
                    <a:gd name="T6" fmla="*/ 11 w 11"/>
                    <a:gd name="T7" fmla="*/ 6 h 8"/>
                    <a:gd name="T8" fmla="*/ 8 w 11"/>
                    <a:gd name="T9" fmla="*/ 6 h 8"/>
                    <a:gd name="T10" fmla="*/ 6 w 11"/>
                    <a:gd name="T11" fmla="*/ 8 h 8"/>
                    <a:gd name="T12" fmla="*/ 3 w 11"/>
                    <a:gd name="T13" fmla="*/ 8 h 8"/>
                    <a:gd name="T14" fmla="*/ 3 w 11"/>
                    <a:gd name="T15" fmla="*/ 8 h 8"/>
                    <a:gd name="T16" fmla="*/ 0 w 11"/>
                    <a:gd name="T17" fmla="*/ 6 h 8"/>
                    <a:gd name="T18" fmla="*/ 3 w 11"/>
                    <a:gd name="T19" fmla="*/ 6 h 8"/>
                    <a:gd name="T20" fmla="*/ 3 w 11"/>
                    <a:gd name="T21" fmla="*/ 3 h 8"/>
                    <a:gd name="T22" fmla="*/ 3 w 11"/>
                    <a:gd name="T23" fmla="*/ 3 h 8"/>
                    <a:gd name="T24" fmla="*/ 8 w 11"/>
                    <a:gd name="T25" fmla="*/ 0 h 8"/>
                    <a:gd name="T26" fmla="*/ 11 w 11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11" y="3"/>
                      </a:moveTo>
                      <a:lnTo>
                        <a:pt x="11" y="3"/>
                      </a:lnTo>
                      <a:lnTo>
                        <a:pt x="11" y="6"/>
                      </a:lnTo>
                      <a:lnTo>
                        <a:pt x="8" y="6"/>
                      </a:lnTo>
                      <a:lnTo>
                        <a:pt x="6" y="8"/>
                      </a:lnTo>
                      <a:lnTo>
                        <a:pt x="3" y="8"/>
                      </a:lnTo>
                      <a:lnTo>
                        <a:pt x="0" y="6"/>
                      </a:lnTo>
                      <a:lnTo>
                        <a:pt x="3" y="6"/>
                      </a:lnTo>
                      <a:lnTo>
                        <a:pt x="3" y="3"/>
                      </a:lnTo>
                      <a:lnTo>
                        <a:pt x="8" y="0"/>
                      </a:lnTo>
                      <a:lnTo>
                        <a:pt x="11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76" name="Freeform 966"/>
                <p:cNvSpPr>
                  <a:spLocks/>
                </p:cNvSpPr>
                <p:nvPr/>
              </p:nvSpPr>
              <p:spPr bwMode="auto">
                <a:xfrm>
                  <a:off x="2164" y="3552"/>
                  <a:ext cx="8" cy="5"/>
                </a:xfrm>
                <a:custGeom>
                  <a:avLst/>
                  <a:gdLst>
                    <a:gd name="T0" fmla="*/ 8 w 8"/>
                    <a:gd name="T1" fmla="*/ 0 h 5"/>
                    <a:gd name="T2" fmla="*/ 8 w 8"/>
                    <a:gd name="T3" fmla="*/ 2 h 5"/>
                    <a:gd name="T4" fmla="*/ 8 w 8"/>
                    <a:gd name="T5" fmla="*/ 2 h 5"/>
                    <a:gd name="T6" fmla="*/ 8 w 8"/>
                    <a:gd name="T7" fmla="*/ 5 h 5"/>
                    <a:gd name="T8" fmla="*/ 8 w 8"/>
                    <a:gd name="T9" fmla="*/ 5 h 5"/>
                    <a:gd name="T10" fmla="*/ 5 w 8"/>
                    <a:gd name="T11" fmla="*/ 5 h 5"/>
                    <a:gd name="T12" fmla="*/ 2 w 8"/>
                    <a:gd name="T13" fmla="*/ 5 h 5"/>
                    <a:gd name="T14" fmla="*/ 2 w 8"/>
                    <a:gd name="T15" fmla="*/ 5 h 5"/>
                    <a:gd name="T16" fmla="*/ 0 w 8"/>
                    <a:gd name="T17" fmla="*/ 5 h 5"/>
                    <a:gd name="T18" fmla="*/ 0 w 8"/>
                    <a:gd name="T19" fmla="*/ 5 h 5"/>
                    <a:gd name="T20" fmla="*/ 2 w 8"/>
                    <a:gd name="T21" fmla="*/ 2 h 5"/>
                    <a:gd name="T22" fmla="*/ 2 w 8"/>
                    <a:gd name="T23" fmla="*/ 0 h 5"/>
                    <a:gd name="T24" fmla="*/ 2 w 8"/>
                    <a:gd name="T25" fmla="*/ 0 h 5"/>
                    <a:gd name="T26" fmla="*/ 5 w 8"/>
                    <a:gd name="T27" fmla="*/ 0 h 5"/>
                    <a:gd name="T28" fmla="*/ 8 w 8"/>
                    <a:gd name="T29" fmla="*/ 0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5"/>
                    <a:gd name="T47" fmla="*/ 8 w 8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5">
                      <a:moveTo>
                        <a:pt x="8" y="0"/>
                      </a:moveTo>
                      <a:lnTo>
                        <a:pt x="8" y="2"/>
                      </a:lnTo>
                      <a:lnTo>
                        <a:pt x="8" y="5"/>
                      </a:lnTo>
                      <a:lnTo>
                        <a:pt x="5" y="5"/>
                      </a:lnTo>
                      <a:lnTo>
                        <a:pt x="2" y="5"/>
                      </a:lnTo>
                      <a:lnTo>
                        <a:pt x="0" y="5"/>
                      </a:lnTo>
                      <a:lnTo>
                        <a:pt x="2" y="2"/>
                      </a:lnTo>
                      <a:lnTo>
                        <a:pt x="2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77" name="Freeform 967"/>
                <p:cNvSpPr>
                  <a:spLocks/>
                </p:cNvSpPr>
                <p:nvPr/>
              </p:nvSpPr>
              <p:spPr bwMode="auto">
                <a:xfrm>
                  <a:off x="2169" y="3560"/>
                  <a:ext cx="8" cy="7"/>
                </a:xfrm>
                <a:custGeom>
                  <a:avLst/>
                  <a:gdLst>
                    <a:gd name="T0" fmla="*/ 8 w 8"/>
                    <a:gd name="T1" fmla="*/ 0 h 7"/>
                    <a:gd name="T2" fmla="*/ 8 w 8"/>
                    <a:gd name="T3" fmla="*/ 2 h 7"/>
                    <a:gd name="T4" fmla="*/ 8 w 8"/>
                    <a:gd name="T5" fmla="*/ 5 h 7"/>
                    <a:gd name="T6" fmla="*/ 8 w 8"/>
                    <a:gd name="T7" fmla="*/ 5 h 7"/>
                    <a:gd name="T8" fmla="*/ 8 w 8"/>
                    <a:gd name="T9" fmla="*/ 7 h 7"/>
                    <a:gd name="T10" fmla="*/ 5 w 8"/>
                    <a:gd name="T11" fmla="*/ 7 h 7"/>
                    <a:gd name="T12" fmla="*/ 3 w 8"/>
                    <a:gd name="T13" fmla="*/ 7 h 7"/>
                    <a:gd name="T14" fmla="*/ 3 w 8"/>
                    <a:gd name="T15" fmla="*/ 7 h 7"/>
                    <a:gd name="T16" fmla="*/ 0 w 8"/>
                    <a:gd name="T17" fmla="*/ 7 h 7"/>
                    <a:gd name="T18" fmla="*/ 0 w 8"/>
                    <a:gd name="T19" fmla="*/ 5 h 7"/>
                    <a:gd name="T20" fmla="*/ 0 w 8"/>
                    <a:gd name="T21" fmla="*/ 2 h 7"/>
                    <a:gd name="T22" fmla="*/ 3 w 8"/>
                    <a:gd name="T23" fmla="*/ 2 h 7"/>
                    <a:gd name="T24" fmla="*/ 3 w 8"/>
                    <a:gd name="T25" fmla="*/ 0 h 7"/>
                    <a:gd name="T26" fmla="*/ 5 w 8"/>
                    <a:gd name="T27" fmla="*/ 0 h 7"/>
                    <a:gd name="T28" fmla="*/ 8 w 8"/>
                    <a:gd name="T29" fmla="*/ 0 h 7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7"/>
                    <a:gd name="T47" fmla="*/ 8 w 8"/>
                    <a:gd name="T48" fmla="*/ 7 h 7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7">
                      <a:moveTo>
                        <a:pt x="8" y="0"/>
                      </a:moveTo>
                      <a:lnTo>
                        <a:pt x="8" y="2"/>
                      </a:lnTo>
                      <a:lnTo>
                        <a:pt x="8" y="5"/>
                      </a:lnTo>
                      <a:lnTo>
                        <a:pt x="8" y="7"/>
                      </a:lnTo>
                      <a:lnTo>
                        <a:pt x="5" y="7"/>
                      </a:lnTo>
                      <a:lnTo>
                        <a:pt x="3" y="7"/>
                      </a:lnTo>
                      <a:lnTo>
                        <a:pt x="0" y="7"/>
                      </a:lnTo>
                      <a:lnTo>
                        <a:pt x="0" y="5"/>
                      </a:lnTo>
                      <a:lnTo>
                        <a:pt x="0" y="2"/>
                      </a:lnTo>
                      <a:lnTo>
                        <a:pt x="3" y="2"/>
                      </a:lnTo>
                      <a:lnTo>
                        <a:pt x="3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78" name="Freeform 968"/>
                <p:cNvSpPr>
                  <a:spLocks/>
                </p:cNvSpPr>
                <p:nvPr/>
              </p:nvSpPr>
              <p:spPr bwMode="auto">
                <a:xfrm>
                  <a:off x="2174" y="3570"/>
                  <a:ext cx="11" cy="8"/>
                </a:xfrm>
                <a:custGeom>
                  <a:avLst/>
                  <a:gdLst>
                    <a:gd name="T0" fmla="*/ 8 w 11"/>
                    <a:gd name="T1" fmla="*/ 0 h 8"/>
                    <a:gd name="T2" fmla="*/ 11 w 11"/>
                    <a:gd name="T3" fmla="*/ 3 h 8"/>
                    <a:gd name="T4" fmla="*/ 11 w 11"/>
                    <a:gd name="T5" fmla="*/ 5 h 8"/>
                    <a:gd name="T6" fmla="*/ 11 w 11"/>
                    <a:gd name="T7" fmla="*/ 5 h 8"/>
                    <a:gd name="T8" fmla="*/ 8 w 11"/>
                    <a:gd name="T9" fmla="*/ 8 h 8"/>
                    <a:gd name="T10" fmla="*/ 5 w 11"/>
                    <a:gd name="T11" fmla="*/ 8 h 8"/>
                    <a:gd name="T12" fmla="*/ 3 w 11"/>
                    <a:gd name="T13" fmla="*/ 8 h 8"/>
                    <a:gd name="T14" fmla="*/ 3 w 11"/>
                    <a:gd name="T15" fmla="*/ 8 h 8"/>
                    <a:gd name="T16" fmla="*/ 0 w 11"/>
                    <a:gd name="T17" fmla="*/ 8 h 8"/>
                    <a:gd name="T18" fmla="*/ 0 w 11"/>
                    <a:gd name="T19" fmla="*/ 5 h 8"/>
                    <a:gd name="T20" fmla="*/ 0 w 11"/>
                    <a:gd name="T21" fmla="*/ 3 h 8"/>
                    <a:gd name="T22" fmla="*/ 3 w 11"/>
                    <a:gd name="T23" fmla="*/ 3 h 8"/>
                    <a:gd name="T24" fmla="*/ 3 w 11"/>
                    <a:gd name="T25" fmla="*/ 0 h 8"/>
                    <a:gd name="T26" fmla="*/ 5 w 11"/>
                    <a:gd name="T27" fmla="*/ 0 h 8"/>
                    <a:gd name="T28" fmla="*/ 8 w 11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8"/>
                    <a:gd name="T47" fmla="*/ 11 w 11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8">
                      <a:moveTo>
                        <a:pt x="8" y="0"/>
                      </a:moveTo>
                      <a:lnTo>
                        <a:pt x="11" y="3"/>
                      </a:lnTo>
                      <a:lnTo>
                        <a:pt x="11" y="5"/>
                      </a:lnTo>
                      <a:lnTo>
                        <a:pt x="8" y="8"/>
                      </a:lnTo>
                      <a:lnTo>
                        <a:pt x="5" y="8"/>
                      </a:lnTo>
                      <a:lnTo>
                        <a:pt x="3" y="8"/>
                      </a:lnTo>
                      <a:lnTo>
                        <a:pt x="0" y="8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3" y="3"/>
                      </a:lnTo>
                      <a:lnTo>
                        <a:pt x="3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79" name="Freeform 969"/>
                <p:cNvSpPr>
                  <a:spLocks/>
                </p:cNvSpPr>
                <p:nvPr/>
              </p:nvSpPr>
              <p:spPr bwMode="auto">
                <a:xfrm>
                  <a:off x="2240" y="3492"/>
                  <a:ext cx="75" cy="83"/>
                </a:xfrm>
                <a:custGeom>
                  <a:avLst/>
                  <a:gdLst>
                    <a:gd name="T0" fmla="*/ 41 w 75"/>
                    <a:gd name="T1" fmla="*/ 0 h 83"/>
                    <a:gd name="T2" fmla="*/ 36 w 75"/>
                    <a:gd name="T3" fmla="*/ 0 h 83"/>
                    <a:gd name="T4" fmla="*/ 28 w 75"/>
                    <a:gd name="T5" fmla="*/ 0 h 83"/>
                    <a:gd name="T6" fmla="*/ 20 w 75"/>
                    <a:gd name="T7" fmla="*/ 2 h 83"/>
                    <a:gd name="T8" fmla="*/ 13 w 75"/>
                    <a:gd name="T9" fmla="*/ 7 h 83"/>
                    <a:gd name="T10" fmla="*/ 10 w 75"/>
                    <a:gd name="T11" fmla="*/ 13 h 83"/>
                    <a:gd name="T12" fmla="*/ 5 w 75"/>
                    <a:gd name="T13" fmla="*/ 20 h 83"/>
                    <a:gd name="T14" fmla="*/ 0 w 75"/>
                    <a:gd name="T15" fmla="*/ 34 h 83"/>
                    <a:gd name="T16" fmla="*/ 0 w 75"/>
                    <a:gd name="T17" fmla="*/ 49 h 83"/>
                    <a:gd name="T18" fmla="*/ 0 w 75"/>
                    <a:gd name="T19" fmla="*/ 55 h 83"/>
                    <a:gd name="T20" fmla="*/ 2 w 75"/>
                    <a:gd name="T21" fmla="*/ 62 h 83"/>
                    <a:gd name="T22" fmla="*/ 7 w 75"/>
                    <a:gd name="T23" fmla="*/ 73 h 83"/>
                    <a:gd name="T24" fmla="*/ 18 w 75"/>
                    <a:gd name="T25" fmla="*/ 81 h 83"/>
                    <a:gd name="T26" fmla="*/ 28 w 75"/>
                    <a:gd name="T27" fmla="*/ 83 h 83"/>
                    <a:gd name="T28" fmla="*/ 39 w 75"/>
                    <a:gd name="T29" fmla="*/ 81 h 83"/>
                    <a:gd name="T30" fmla="*/ 49 w 75"/>
                    <a:gd name="T31" fmla="*/ 73 h 83"/>
                    <a:gd name="T32" fmla="*/ 60 w 75"/>
                    <a:gd name="T33" fmla="*/ 62 h 83"/>
                    <a:gd name="T34" fmla="*/ 70 w 75"/>
                    <a:gd name="T35" fmla="*/ 49 h 83"/>
                    <a:gd name="T36" fmla="*/ 75 w 75"/>
                    <a:gd name="T37" fmla="*/ 34 h 83"/>
                    <a:gd name="T38" fmla="*/ 73 w 75"/>
                    <a:gd name="T39" fmla="*/ 20 h 83"/>
                    <a:gd name="T40" fmla="*/ 68 w 75"/>
                    <a:gd name="T41" fmla="*/ 7 h 83"/>
                    <a:gd name="T42" fmla="*/ 54 w 75"/>
                    <a:gd name="T43" fmla="*/ 2 h 83"/>
                    <a:gd name="T44" fmla="*/ 41 w 75"/>
                    <a:gd name="T45" fmla="*/ 0 h 83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75"/>
                    <a:gd name="T70" fmla="*/ 0 h 83"/>
                    <a:gd name="T71" fmla="*/ 75 w 75"/>
                    <a:gd name="T72" fmla="*/ 83 h 83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75" h="83">
                      <a:moveTo>
                        <a:pt x="41" y="0"/>
                      </a:moveTo>
                      <a:lnTo>
                        <a:pt x="36" y="0"/>
                      </a:lnTo>
                      <a:lnTo>
                        <a:pt x="28" y="0"/>
                      </a:lnTo>
                      <a:lnTo>
                        <a:pt x="20" y="2"/>
                      </a:lnTo>
                      <a:lnTo>
                        <a:pt x="13" y="7"/>
                      </a:lnTo>
                      <a:lnTo>
                        <a:pt x="10" y="13"/>
                      </a:lnTo>
                      <a:lnTo>
                        <a:pt x="5" y="20"/>
                      </a:lnTo>
                      <a:lnTo>
                        <a:pt x="0" y="34"/>
                      </a:lnTo>
                      <a:lnTo>
                        <a:pt x="0" y="49"/>
                      </a:lnTo>
                      <a:lnTo>
                        <a:pt x="0" y="55"/>
                      </a:lnTo>
                      <a:lnTo>
                        <a:pt x="2" y="62"/>
                      </a:lnTo>
                      <a:lnTo>
                        <a:pt x="7" y="73"/>
                      </a:lnTo>
                      <a:lnTo>
                        <a:pt x="18" y="81"/>
                      </a:lnTo>
                      <a:lnTo>
                        <a:pt x="28" y="83"/>
                      </a:lnTo>
                      <a:lnTo>
                        <a:pt x="39" y="81"/>
                      </a:lnTo>
                      <a:lnTo>
                        <a:pt x="49" y="73"/>
                      </a:lnTo>
                      <a:lnTo>
                        <a:pt x="60" y="62"/>
                      </a:lnTo>
                      <a:lnTo>
                        <a:pt x="70" y="49"/>
                      </a:lnTo>
                      <a:lnTo>
                        <a:pt x="75" y="34"/>
                      </a:lnTo>
                      <a:lnTo>
                        <a:pt x="73" y="20"/>
                      </a:lnTo>
                      <a:lnTo>
                        <a:pt x="68" y="7"/>
                      </a:lnTo>
                      <a:lnTo>
                        <a:pt x="54" y="2"/>
                      </a:lnTo>
                      <a:lnTo>
                        <a:pt x="41" y="0"/>
                      </a:lnTo>
                      <a:close/>
                    </a:path>
                  </a:pathLst>
                </a:custGeom>
                <a:solidFill>
                  <a:srgbClr val="92ADB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80" name="Freeform 970"/>
                <p:cNvSpPr>
                  <a:spLocks/>
                </p:cNvSpPr>
                <p:nvPr/>
              </p:nvSpPr>
              <p:spPr bwMode="auto">
                <a:xfrm>
                  <a:off x="2253" y="3489"/>
                  <a:ext cx="28" cy="10"/>
                </a:xfrm>
                <a:custGeom>
                  <a:avLst/>
                  <a:gdLst>
                    <a:gd name="T0" fmla="*/ 2 w 28"/>
                    <a:gd name="T1" fmla="*/ 10 h 10"/>
                    <a:gd name="T2" fmla="*/ 2 w 28"/>
                    <a:gd name="T3" fmla="*/ 10 h 10"/>
                    <a:gd name="T4" fmla="*/ 5 w 28"/>
                    <a:gd name="T5" fmla="*/ 8 h 10"/>
                    <a:gd name="T6" fmla="*/ 7 w 28"/>
                    <a:gd name="T7" fmla="*/ 5 h 10"/>
                    <a:gd name="T8" fmla="*/ 10 w 28"/>
                    <a:gd name="T9" fmla="*/ 5 h 10"/>
                    <a:gd name="T10" fmla="*/ 15 w 28"/>
                    <a:gd name="T11" fmla="*/ 5 h 10"/>
                    <a:gd name="T12" fmla="*/ 18 w 28"/>
                    <a:gd name="T13" fmla="*/ 5 h 10"/>
                    <a:gd name="T14" fmla="*/ 23 w 28"/>
                    <a:gd name="T15" fmla="*/ 3 h 10"/>
                    <a:gd name="T16" fmla="*/ 26 w 28"/>
                    <a:gd name="T17" fmla="*/ 5 h 10"/>
                    <a:gd name="T18" fmla="*/ 28 w 28"/>
                    <a:gd name="T19" fmla="*/ 5 h 10"/>
                    <a:gd name="T20" fmla="*/ 28 w 28"/>
                    <a:gd name="T21" fmla="*/ 0 h 10"/>
                    <a:gd name="T22" fmla="*/ 26 w 28"/>
                    <a:gd name="T23" fmla="*/ 0 h 10"/>
                    <a:gd name="T24" fmla="*/ 23 w 28"/>
                    <a:gd name="T25" fmla="*/ 0 h 10"/>
                    <a:gd name="T26" fmla="*/ 18 w 28"/>
                    <a:gd name="T27" fmla="*/ 0 h 10"/>
                    <a:gd name="T28" fmla="*/ 15 w 28"/>
                    <a:gd name="T29" fmla="*/ 0 h 10"/>
                    <a:gd name="T30" fmla="*/ 10 w 28"/>
                    <a:gd name="T31" fmla="*/ 3 h 10"/>
                    <a:gd name="T32" fmla="*/ 5 w 28"/>
                    <a:gd name="T33" fmla="*/ 3 h 10"/>
                    <a:gd name="T34" fmla="*/ 2 w 28"/>
                    <a:gd name="T35" fmla="*/ 5 h 10"/>
                    <a:gd name="T36" fmla="*/ 0 w 28"/>
                    <a:gd name="T37" fmla="*/ 8 h 10"/>
                    <a:gd name="T38" fmla="*/ 0 w 28"/>
                    <a:gd name="T39" fmla="*/ 8 h 10"/>
                    <a:gd name="T40" fmla="*/ 2 w 28"/>
                    <a:gd name="T41" fmla="*/ 10 h 1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8"/>
                    <a:gd name="T64" fmla="*/ 0 h 10"/>
                    <a:gd name="T65" fmla="*/ 28 w 28"/>
                    <a:gd name="T66" fmla="*/ 10 h 1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8" h="10">
                      <a:moveTo>
                        <a:pt x="2" y="10"/>
                      </a:moveTo>
                      <a:lnTo>
                        <a:pt x="2" y="10"/>
                      </a:lnTo>
                      <a:lnTo>
                        <a:pt x="5" y="8"/>
                      </a:lnTo>
                      <a:lnTo>
                        <a:pt x="7" y="5"/>
                      </a:lnTo>
                      <a:lnTo>
                        <a:pt x="10" y="5"/>
                      </a:lnTo>
                      <a:lnTo>
                        <a:pt x="15" y="5"/>
                      </a:lnTo>
                      <a:lnTo>
                        <a:pt x="18" y="5"/>
                      </a:lnTo>
                      <a:lnTo>
                        <a:pt x="23" y="3"/>
                      </a:lnTo>
                      <a:lnTo>
                        <a:pt x="26" y="5"/>
                      </a:lnTo>
                      <a:lnTo>
                        <a:pt x="28" y="5"/>
                      </a:lnTo>
                      <a:lnTo>
                        <a:pt x="28" y="0"/>
                      </a:lnTo>
                      <a:lnTo>
                        <a:pt x="26" y="0"/>
                      </a:lnTo>
                      <a:lnTo>
                        <a:pt x="23" y="0"/>
                      </a:lnTo>
                      <a:lnTo>
                        <a:pt x="18" y="0"/>
                      </a:lnTo>
                      <a:lnTo>
                        <a:pt x="15" y="0"/>
                      </a:lnTo>
                      <a:lnTo>
                        <a:pt x="10" y="3"/>
                      </a:lnTo>
                      <a:lnTo>
                        <a:pt x="5" y="3"/>
                      </a:lnTo>
                      <a:lnTo>
                        <a:pt x="2" y="5"/>
                      </a:lnTo>
                      <a:lnTo>
                        <a:pt x="0" y="8"/>
                      </a:lnTo>
                      <a:lnTo>
                        <a:pt x="2" y="1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81" name="Freeform 971"/>
                <p:cNvSpPr>
                  <a:spLocks/>
                </p:cNvSpPr>
                <p:nvPr/>
              </p:nvSpPr>
              <p:spPr bwMode="auto">
                <a:xfrm>
                  <a:off x="2240" y="3497"/>
                  <a:ext cx="15" cy="29"/>
                </a:xfrm>
                <a:custGeom>
                  <a:avLst/>
                  <a:gdLst>
                    <a:gd name="T0" fmla="*/ 2 w 15"/>
                    <a:gd name="T1" fmla="*/ 29 h 29"/>
                    <a:gd name="T2" fmla="*/ 2 w 15"/>
                    <a:gd name="T3" fmla="*/ 29 h 29"/>
                    <a:gd name="T4" fmla="*/ 2 w 15"/>
                    <a:gd name="T5" fmla="*/ 26 h 29"/>
                    <a:gd name="T6" fmla="*/ 5 w 15"/>
                    <a:gd name="T7" fmla="*/ 23 h 29"/>
                    <a:gd name="T8" fmla="*/ 5 w 15"/>
                    <a:gd name="T9" fmla="*/ 18 h 29"/>
                    <a:gd name="T10" fmla="*/ 7 w 15"/>
                    <a:gd name="T11" fmla="*/ 15 h 29"/>
                    <a:gd name="T12" fmla="*/ 7 w 15"/>
                    <a:gd name="T13" fmla="*/ 10 h 29"/>
                    <a:gd name="T14" fmla="*/ 10 w 15"/>
                    <a:gd name="T15" fmla="*/ 8 h 29"/>
                    <a:gd name="T16" fmla="*/ 13 w 15"/>
                    <a:gd name="T17" fmla="*/ 5 h 29"/>
                    <a:gd name="T18" fmla="*/ 15 w 15"/>
                    <a:gd name="T19" fmla="*/ 2 h 29"/>
                    <a:gd name="T20" fmla="*/ 13 w 15"/>
                    <a:gd name="T21" fmla="*/ 0 h 29"/>
                    <a:gd name="T22" fmla="*/ 10 w 15"/>
                    <a:gd name="T23" fmla="*/ 2 h 29"/>
                    <a:gd name="T24" fmla="*/ 7 w 15"/>
                    <a:gd name="T25" fmla="*/ 5 h 29"/>
                    <a:gd name="T26" fmla="*/ 5 w 15"/>
                    <a:gd name="T27" fmla="*/ 10 h 29"/>
                    <a:gd name="T28" fmla="*/ 5 w 15"/>
                    <a:gd name="T29" fmla="*/ 13 h 29"/>
                    <a:gd name="T30" fmla="*/ 2 w 15"/>
                    <a:gd name="T31" fmla="*/ 18 h 29"/>
                    <a:gd name="T32" fmla="*/ 0 w 15"/>
                    <a:gd name="T33" fmla="*/ 21 h 29"/>
                    <a:gd name="T34" fmla="*/ 0 w 15"/>
                    <a:gd name="T35" fmla="*/ 26 h 29"/>
                    <a:gd name="T36" fmla="*/ 0 w 15"/>
                    <a:gd name="T37" fmla="*/ 29 h 29"/>
                    <a:gd name="T38" fmla="*/ 0 w 15"/>
                    <a:gd name="T39" fmla="*/ 29 h 29"/>
                    <a:gd name="T40" fmla="*/ 2 w 15"/>
                    <a:gd name="T41" fmla="*/ 29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5"/>
                    <a:gd name="T64" fmla="*/ 0 h 29"/>
                    <a:gd name="T65" fmla="*/ 15 w 15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5" h="29">
                      <a:moveTo>
                        <a:pt x="2" y="29"/>
                      </a:moveTo>
                      <a:lnTo>
                        <a:pt x="2" y="29"/>
                      </a:lnTo>
                      <a:lnTo>
                        <a:pt x="2" y="26"/>
                      </a:lnTo>
                      <a:lnTo>
                        <a:pt x="5" y="23"/>
                      </a:lnTo>
                      <a:lnTo>
                        <a:pt x="5" y="18"/>
                      </a:lnTo>
                      <a:lnTo>
                        <a:pt x="7" y="15"/>
                      </a:lnTo>
                      <a:lnTo>
                        <a:pt x="7" y="10"/>
                      </a:lnTo>
                      <a:lnTo>
                        <a:pt x="10" y="8"/>
                      </a:lnTo>
                      <a:lnTo>
                        <a:pt x="13" y="5"/>
                      </a:lnTo>
                      <a:lnTo>
                        <a:pt x="15" y="2"/>
                      </a:lnTo>
                      <a:lnTo>
                        <a:pt x="13" y="0"/>
                      </a:lnTo>
                      <a:lnTo>
                        <a:pt x="10" y="2"/>
                      </a:lnTo>
                      <a:lnTo>
                        <a:pt x="7" y="5"/>
                      </a:lnTo>
                      <a:lnTo>
                        <a:pt x="5" y="10"/>
                      </a:lnTo>
                      <a:lnTo>
                        <a:pt x="5" y="13"/>
                      </a:lnTo>
                      <a:lnTo>
                        <a:pt x="2" y="18"/>
                      </a:lnTo>
                      <a:lnTo>
                        <a:pt x="0" y="21"/>
                      </a:lnTo>
                      <a:lnTo>
                        <a:pt x="0" y="26"/>
                      </a:lnTo>
                      <a:lnTo>
                        <a:pt x="0" y="29"/>
                      </a:lnTo>
                      <a:lnTo>
                        <a:pt x="2" y="29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82" name="Freeform 972"/>
                <p:cNvSpPr>
                  <a:spLocks/>
                </p:cNvSpPr>
                <p:nvPr/>
              </p:nvSpPr>
              <p:spPr bwMode="auto">
                <a:xfrm>
                  <a:off x="2237" y="3526"/>
                  <a:ext cx="5" cy="28"/>
                </a:xfrm>
                <a:custGeom>
                  <a:avLst/>
                  <a:gdLst>
                    <a:gd name="T0" fmla="*/ 5 w 5"/>
                    <a:gd name="T1" fmla="*/ 28 h 28"/>
                    <a:gd name="T2" fmla="*/ 5 w 5"/>
                    <a:gd name="T3" fmla="*/ 28 h 28"/>
                    <a:gd name="T4" fmla="*/ 5 w 5"/>
                    <a:gd name="T5" fmla="*/ 23 h 28"/>
                    <a:gd name="T6" fmla="*/ 5 w 5"/>
                    <a:gd name="T7" fmla="*/ 21 h 28"/>
                    <a:gd name="T8" fmla="*/ 5 w 5"/>
                    <a:gd name="T9" fmla="*/ 18 h 28"/>
                    <a:gd name="T10" fmla="*/ 5 w 5"/>
                    <a:gd name="T11" fmla="*/ 15 h 28"/>
                    <a:gd name="T12" fmla="*/ 5 w 5"/>
                    <a:gd name="T13" fmla="*/ 10 h 28"/>
                    <a:gd name="T14" fmla="*/ 5 w 5"/>
                    <a:gd name="T15" fmla="*/ 7 h 28"/>
                    <a:gd name="T16" fmla="*/ 5 w 5"/>
                    <a:gd name="T17" fmla="*/ 5 h 28"/>
                    <a:gd name="T18" fmla="*/ 5 w 5"/>
                    <a:gd name="T19" fmla="*/ 0 h 28"/>
                    <a:gd name="T20" fmla="*/ 3 w 5"/>
                    <a:gd name="T21" fmla="*/ 0 h 28"/>
                    <a:gd name="T22" fmla="*/ 3 w 5"/>
                    <a:gd name="T23" fmla="*/ 2 h 28"/>
                    <a:gd name="T24" fmla="*/ 0 w 5"/>
                    <a:gd name="T25" fmla="*/ 7 h 28"/>
                    <a:gd name="T26" fmla="*/ 0 w 5"/>
                    <a:gd name="T27" fmla="*/ 10 h 28"/>
                    <a:gd name="T28" fmla="*/ 0 w 5"/>
                    <a:gd name="T29" fmla="*/ 15 h 28"/>
                    <a:gd name="T30" fmla="*/ 0 w 5"/>
                    <a:gd name="T31" fmla="*/ 18 h 28"/>
                    <a:gd name="T32" fmla="*/ 0 w 5"/>
                    <a:gd name="T33" fmla="*/ 21 h 28"/>
                    <a:gd name="T34" fmla="*/ 3 w 5"/>
                    <a:gd name="T35" fmla="*/ 26 h 28"/>
                    <a:gd name="T36" fmla="*/ 3 w 5"/>
                    <a:gd name="T37" fmla="*/ 28 h 28"/>
                    <a:gd name="T38" fmla="*/ 3 w 5"/>
                    <a:gd name="T39" fmla="*/ 28 h 28"/>
                    <a:gd name="T40" fmla="*/ 5 w 5"/>
                    <a:gd name="T41" fmla="*/ 28 h 2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"/>
                    <a:gd name="T64" fmla="*/ 0 h 28"/>
                    <a:gd name="T65" fmla="*/ 5 w 5"/>
                    <a:gd name="T66" fmla="*/ 28 h 2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" h="28">
                      <a:moveTo>
                        <a:pt x="5" y="28"/>
                      </a:moveTo>
                      <a:lnTo>
                        <a:pt x="5" y="28"/>
                      </a:lnTo>
                      <a:lnTo>
                        <a:pt x="5" y="23"/>
                      </a:lnTo>
                      <a:lnTo>
                        <a:pt x="5" y="21"/>
                      </a:lnTo>
                      <a:lnTo>
                        <a:pt x="5" y="18"/>
                      </a:lnTo>
                      <a:lnTo>
                        <a:pt x="5" y="15"/>
                      </a:lnTo>
                      <a:lnTo>
                        <a:pt x="5" y="10"/>
                      </a:lnTo>
                      <a:lnTo>
                        <a:pt x="5" y="7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3" y="0"/>
                      </a:lnTo>
                      <a:lnTo>
                        <a:pt x="3" y="2"/>
                      </a:lnTo>
                      <a:lnTo>
                        <a:pt x="0" y="7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0" y="18"/>
                      </a:lnTo>
                      <a:lnTo>
                        <a:pt x="0" y="21"/>
                      </a:lnTo>
                      <a:lnTo>
                        <a:pt x="3" y="26"/>
                      </a:lnTo>
                      <a:lnTo>
                        <a:pt x="3" y="28"/>
                      </a:lnTo>
                      <a:lnTo>
                        <a:pt x="5" y="28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83" name="Freeform 973"/>
                <p:cNvSpPr>
                  <a:spLocks/>
                </p:cNvSpPr>
                <p:nvPr/>
              </p:nvSpPr>
              <p:spPr bwMode="auto">
                <a:xfrm>
                  <a:off x="2240" y="3554"/>
                  <a:ext cx="20" cy="19"/>
                </a:xfrm>
                <a:custGeom>
                  <a:avLst/>
                  <a:gdLst>
                    <a:gd name="T0" fmla="*/ 20 w 20"/>
                    <a:gd name="T1" fmla="*/ 16 h 19"/>
                    <a:gd name="T2" fmla="*/ 20 w 20"/>
                    <a:gd name="T3" fmla="*/ 16 h 19"/>
                    <a:gd name="T4" fmla="*/ 18 w 20"/>
                    <a:gd name="T5" fmla="*/ 13 h 19"/>
                    <a:gd name="T6" fmla="*/ 15 w 20"/>
                    <a:gd name="T7" fmla="*/ 13 h 19"/>
                    <a:gd name="T8" fmla="*/ 13 w 20"/>
                    <a:gd name="T9" fmla="*/ 11 h 19"/>
                    <a:gd name="T10" fmla="*/ 10 w 20"/>
                    <a:gd name="T11" fmla="*/ 8 h 19"/>
                    <a:gd name="T12" fmla="*/ 7 w 20"/>
                    <a:gd name="T13" fmla="*/ 6 h 19"/>
                    <a:gd name="T14" fmla="*/ 5 w 20"/>
                    <a:gd name="T15" fmla="*/ 6 h 19"/>
                    <a:gd name="T16" fmla="*/ 5 w 20"/>
                    <a:gd name="T17" fmla="*/ 3 h 19"/>
                    <a:gd name="T18" fmla="*/ 2 w 20"/>
                    <a:gd name="T19" fmla="*/ 0 h 19"/>
                    <a:gd name="T20" fmla="*/ 0 w 20"/>
                    <a:gd name="T21" fmla="*/ 0 h 19"/>
                    <a:gd name="T22" fmla="*/ 0 w 20"/>
                    <a:gd name="T23" fmla="*/ 3 h 19"/>
                    <a:gd name="T24" fmla="*/ 2 w 20"/>
                    <a:gd name="T25" fmla="*/ 6 h 19"/>
                    <a:gd name="T26" fmla="*/ 5 w 20"/>
                    <a:gd name="T27" fmla="*/ 8 h 19"/>
                    <a:gd name="T28" fmla="*/ 7 w 20"/>
                    <a:gd name="T29" fmla="*/ 11 h 19"/>
                    <a:gd name="T30" fmla="*/ 10 w 20"/>
                    <a:gd name="T31" fmla="*/ 13 h 19"/>
                    <a:gd name="T32" fmla="*/ 13 w 20"/>
                    <a:gd name="T33" fmla="*/ 16 h 19"/>
                    <a:gd name="T34" fmla="*/ 15 w 20"/>
                    <a:gd name="T35" fmla="*/ 19 h 19"/>
                    <a:gd name="T36" fmla="*/ 18 w 20"/>
                    <a:gd name="T37" fmla="*/ 19 h 19"/>
                    <a:gd name="T38" fmla="*/ 18 w 20"/>
                    <a:gd name="T39" fmla="*/ 19 h 19"/>
                    <a:gd name="T40" fmla="*/ 20 w 20"/>
                    <a:gd name="T41" fmla="*/ 16 h 1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0"/>
                    <a:gd name="T64" fmla="*/ 0 h 19"/>
                    <a:gd name="T65" fmla="*/ 20 w 20"/>
                    <a:gd name="T66" fmla="*/ 19 h 1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0" h="19">
                      <a:moveTo>
                        <a:pt x="20" y="16"/>
                      </a:moveTo>
                      <a:lnTo>
                        <a:pt x="20" y="16"/>
                      </a:lnTo>
                      <a:lnTo>
                        <a:pt x="18" y="13"/>
                      </a:lnTo>
                      <a:lnTo>
                        <a:pt x="15" y="13"/>
                      </a:lnTo>
                      <a:lnTo>
                        <a:pt x="13" y="11"/>
                      </a:lnTo>
                      <a:lnTo>
                        <a:pt x="10" y="8"/>
                      </a:lnTo>
                      <a:lnTo>
                        <a:pt x="7" y="6"/>
                      </a:lnTo>
                      <a:lnTo>
                        <a:pt x="5" y="6"/>
                      </a:lnTo>
                      <a:lnTo>
                        <a:pt x="5" y="3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2" y="6"/>
                      </a:lnTo>
                      <a:lnTo>
                        <a:pt x="5" y="8"/>
                      </a:lnTo>
                      <a:lnTo>
                        <a:pt x="7" y="11"/>
                      </a:lnTo>
                      <a:lnTo>
                        <a:pt x="10" y="13"/>
                      </a:lnTo>
                      <a:lnTo>
                        <a:pt x="13" y="16"/>
                      </a:lnTo>
                      <a:lnTo>
                        <a:pt x="15" y="19"/>
                      </a:lnTo>
                      <a:lnTo>
                        <a:pt x="18" y="19"/>
                      </a:lnTo>
                      <a:lnTo>
                        <a:pt x="20" y="16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84" name="Freeform 974"/>
                <p:cNvSpPr>
                  <a:spLocks/>
                </p:cNvSpPr>
                <p:nvPr/>
              </p:nvSpPr>
              <p:spPr bwMode="auto">
                <a:xfrm>
                  <a:off x="2258" y="3570"/>
                  <a:ext cx="21" cy="8"/>
                </a:xfrm>
                <a:custGeom>
                  <a:avLst/>
                  <a:gdLst>
                    <a:gd name="T0" fmla="*/ 18 w 21"/>
                    <a:gd name="T1" fmla="*/ 3 h 8"/>
                    <a:gd name="T2" fmla="*/ 18 w 21"/>
                    <a:gd name="T3" fmla="*/ 3 h 8"/>
                    <a:gd name="T4" fmla="*/ 18 w 21"/>
                    <a:gd name="T5" fmla="*/ 3 h 8"/>
                    <a:gd name="T6" fmla="*/ 16 w 21"/>
                    <a:gd name="T7" fmla="*/ 3 h 8"/>
                    <a:gd name="T8" fmla="*/ 13 w 21"/>
                    <a:gd name="T9" fmla="*/ 3 h 8"/>
                    <a:gd name="T10" fmla="*/ 10 w 21"/>
                    <a:gd name="T11" fmla="*/ 3 h 8"/>
                    <a:gd name="T12" fmla="*/ 8 w 21"/>
                    <a:gd name="T13" fmla="*/ 3 h 8"/>
                    <a:gd name="T14" fmla="*/ 5 w 21"/>
                    <a:gd name="T15" fmla="*/ 3 h 8"/>
                    <a:gd name="T16" fmla="*/ 2 w 21"/>
                    <a:gd name="T17" fmla="*/ 0 h 8"/>
                    <a:gd name="T18" fmla="*/ 2 w 21"/>
                    <a:gd name="T19" fmla="*/ 0 h 8"/>
                    <a:gd name="T20" fmla="*/ 0 w 21"/>
                    <a:gd name="T21" fmla="*/ 3 h 8"/>
                    <a:gd name="T22" fmla="*/ 2 w 21"/>
                    <a:gd name="T23" fmla="*/ 5 h 8"/>
                    <a:gd name="T24" fmla="*/ 5 w 21"/>
                    <a:gd name="T25" fmla="*/ 5 h 8"/>
                    <a:gd name="T26" fmla="*/ 8 w 21"/>
                    <a:gd name="T27" fmla="*/ 5 h 8"/>
                    <a:gd name="T28" fmla="*/ 10 w 21"/>
                    <a:gd name="T29" fmla="*/ 5 h 8"/>
                    <a:gd name="T30" fmla="*/ 13 w 21"/>
                    <a:gd name="T31" fmla="*/ 8 h 8"/>
                    <a:gd name="T32" fmla="*/ 16 w 21"/>
                    <a:gd name="T33" fmla="*/ 5 h 8"/>
                    <a:gd name="T34" fmla="*/ 18 w 21"/>
                    <a:gd name="T35" fmla="*/ 5 h 8"/>
                    <a:gd name="T36" fmla="*/ 21 w 21"/>
                    <a:gd name="T37" fmla="*/ 5 h 8"/>
                    <a:gd name="T38" fmla="*/ 21 w 21"/>
                    <a:gd name="T39" fmla="*/ 5 h 8"/>
                    <a:gd name="T40" fmla="*/ 18 w 21"/>
                    <a:gd name="T41" fmla="*/ 3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8"/>
                    <a:gd name="T65" fmla="*/ 21 w 21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8">
                      <a:moveTo>
                        <a:pt x="18" y="3"/>
                      </a:moveTo>
                      <a:lnTo>
                        <a:pt x="18" y="3"/>
                      </a:lnTo>
                      <a:lnTo>
                        <a:pt x="16" y="3"/>
                      </a:lnTo>
                      <a:lnTo>
                        <a:pt x="13" y="3"/>
                      </a:lnTo>
                      <a:lnTo>
                        <a:pt x="10" y="3"/>
                      </a:lnTo>
                      <a:lnTo>
                        <a:pt x="8" y="3"/>
                      </a:lnTo>
                      <a:lnTo>
                        <a:pt x="5" y="3"/>
                      </a:lnTo>
                      <a:lnTo>
                        <a:pt x="2" y="0"/>
                      </a:lnTo>
                      <a:lnTo>
                        <a:pt x="0" y="3"/>
                      </a:lnTo>
                      <a:lnTo>
                        <a:pt x="2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13" y="8"/>
                      </a:lnTo>
                      <a:lnTo>
                        <a:pt x="16" y="5"/>
                      </a:lnTo>
                      <a:lnTo>
                        <a:pt x="18" y="5"/>
                      </a:lnTo>
                      <a:lnTo>
                        <a:pt x="21" y="5"/>
                      </a:lnTo>
                      <a:lnTo>
                        <a:pt x="18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85" name="Freeform 975"/>
                <p:cNvSpPr>
                  <a:spLocks/>
                </p:cNvSpPr>
                <p:nvPr/>
              </p:nvSpPr>
              <p:spPr bwMode="auto">
                <a:xfrm>
                  <a:off x="2276" y="3552"/>
                  <a:ext cx="26" cy="23"/>
                </a:xfrm>
                <a:custGeom>
                  <a:avLst/>
                  <a:gdLst>
                    <a:gd name="T0" fmla="*/ 21 w 26"/>
                    <a:gd name="T1" fmla="*/ 0 h 23"/>
                    <a:gd name="T2" fmla="*/ 21 w 26"/>
                    <a:gd name="T3" fmla="*/ 0 h 23"/>
                    <a:gd name="T4" fmla="*/ 21 w 26"/>
                    <a:gd name="T5" fmla="*/ 5 h 23"/>
                    <a:gd name="T6" fmla="*/ 18 w 26"/>
                    <a:gd name="T7" fmla="*/ 8 h 23"/>
                    <a:gd name="T8" fmla="*/ 16 w 26"/>
                    <a:gd name="T9" fmla="*/ 10 h 23"/>
                    <a:gd name="T10" fmla="*/ 13 w 26"/>
                    <a:gd name="T11" fmla="*/ 13 h 23"/>
                    <a:gd name="T12" fmla="*/ 11 w 26"/>
                    <a:gd name="T13" fmla="*/ 15 h 23"/>
                    <a:gd name="T14" fmla="*/ 8 w 26"/>
                    <a:gd name="T15" fmla="*/ 15 h 23"/>
                    <a:gd name="T16" fmla="*/ 5 w 26"/>
                    <a:gd name="T17" fmla="*/ 18 h 23"/>
                    <a:gd name="T18" fmla="*/ 0 w 26"/>
                    <a:gd name="T19" fmla="*/ 21 h 23"/>
                    <a:gd name="T20" fmla="*/ 3 w 26"/>
                    <a:gd name="T21" fmla="*/ 23 h 23"/>
                    <a:gd name="T22" fmla="*/ 5 w 26"/>
                    <a:gd name="T23" fmla="*/ 21 h 23"/>
                    <a:gd name="T24" fmla="*/ 11 w 26"/>
                    <a:gd name="T25" fmla="*/ 21 h 23"/>
                    <a:gd name="T26" fmla="*/ 13 w 26"/>
                    <a:gd name="T27" fmla="*/ 18 h 23"/>
                    <a:gd name="T28" fmla="*/ 16 w 26"/>
                    <a:gd name="T29" fmla="*/ 15 h 23"/>
                    <a:gd name="T30" fmla="*/ 18 w 26"/>
                    <a:gd name="T31" fmla="*/ 13 h 23"/>
                    <a:gd name="T32" fmla="*/ 21 w 26"/>
                    <a:gd name="T33" fmla="*/ 10 h 23"/>
                    <a:gd name="T34" fmla="*/ 24 w 26"/>
                    <a:gd name="T35" fmla="*/ 5 h 23"/>
                    <a:gd name="T36" fmla="*/ 26 w 26"/>
                    <a:gd name="T37" fmla="*/ 2 h 23"/>
                    <a:gd name="T38" fmla="*/ 26 w 26"/>
                    <a:gd name="T39" fmla="*/ 2 h 23"/>
                    <a:gd name="T40" fmla="*/ 21 w 26"/>
                    <a:gd name="T41" fmla="*/ 0 h 2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6"/>
                    <a:gd name="T64" fmla="*/ 0 h 23"/>
                    <a:gd name="T65" fmla="*/ 26 w 26"/>
                    <a:gd name="T66" fmla="*/ 23 h 2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6" h="23">
                      <a:moveTo>
                        <a:pt x="21" y="0"/>
                      </a:moveTo>
                      <a:lnTo>
                        <a:pt x="21" y="0"/>
                      </a:lnTo>
                      <a:lnTo>
                        <a:pt x="21" y="5"/>
                      </a:lnTo>
                      <a:lnTo>
                        <a:pt x="18" y="8"/>
                      </a:lnTo>
                      <a:lnTo>
                        <a:pt x="16" y="10"/>
                      </a:lnTo>
                      <a:lnTo>
                        <a:pt x="13" y="13"/>
                      </a:lnTo>
                      <a:lnTo>
                        <a:pt x="11" y="15"/>
                      </a:lnTo>
                      <a:lnTo>
                        <a:pt x="8" y="15"/>
                      </a:lnTo>
                      <a:lnTo>
                        <a:pt x="5" y="18"/>
                      </a:lnTo>
                      <a:lnTo>
                        <a:pt x="0" y="21"/>
                      </a:lnTo>
                      <a:lnTo>
                        <a:pt x="3" y="23"/>
                      </a:lnTo>
                      <a:lnTo>
                        <a:pt x="5" y="21"/>
                      </a:lnTo>
                      <a:lnTo>
                        <a:pt x="11" y="21"/>
                      </a:lnTo>
                      <a:lnTo>
                        <a:pt x="13" y="18"/>
                      </a:lnTo>
                      <a:lnTo>
                        <a:pt x="16" y="15"/>
                      </a:lnTo>
                      <a:lnTo>
                        <a:pt x="18" y="13"/>
                      </a:lnTo>
                      <a:lnTo>
                        <a:pt x="21" y="10"/>
                      </a:lnTo>
                      <a:lnTo>
                        <a:pt x="24" y="5"/>
                      </a:lnTo>
                      <a:lnTo>
                        <a:pt x="26" y="2"/>
                      </a:lnTo>
                      <a:lnTo>
                        <a:pt x="21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86" name="Freeform 976"/>
                <p:cNvSpPr>
                  <a:spLocks/>
                </p:cNvSpPr>
                <p:nvPr/>
              </p:nvSpPr>
              <p:spPr bwMode="auto">
                <a:xfrm>
                  <a:off x="2297" y="3526"/>
                  <a:ext cx="21" cy="28"/>
                </a:xfrm>
                <a:custGeom>
                  <a:avLst/>
                  <a:gdLst>
                    <a:gd name="T0" fmla="*/ 16 w 21"/>
                    <a:gd name="T1" fmla="*/ 0 h 28"/>
                    <a:gd name="T2" fmla="*/ 16 w 21"/>
                    <a:gd name="T3" fmla="*/ 0 h 28"/>
                    <a:gd name="T4" fmla="*/ 16 w 21"/>
                    <a:gd name="T5" fmla="*/ 2 h 28"/>
                    <a:gd name="T6" fmla="*/ 13 w 21"/>
                    <a:gd name="T7" fmla="*/ 7 h 28"/>
                    <a:gd name="T8" fmla="*/ 13 w 21"/>
                    <a:gd name="T9" fmla="*/ 10 h 28"/>
                    <a:gd name="T10" fmla="*/ 11 w 21"/>
                    <a:gd name="T11" fmla="*/ 13 h 28"/>
                    <a:gd name="T12" fmla="*/ 8 w 21"/>
                    <a:gd name="T13" fmla="*/ 18 h 28"/>
                    <a:gd name="T14" fmla="*/ 5 w 21"/>
                    <a:gd name="T15" fmla="*/ 21 h 28"/>
                    <a:gd name="T16" fmla="*/ 3 w 21"/>
                    <a:gd name="T17" fmla="*/ 23 h 28"/>
                    <a:gd name="T18" fmla="*/ 0 w 21"/>
                    <a:gd name="T19" fmla="*/ 26 h 28"/>
                    <a:gd name="T20" fmla="*/ 5 w 21"/>
                    <a:gd name="T21" fmla="*/ 28 h 28"/>
                    <a:gd name="T22" fmla="*/ 8 w 21"/>
                    <a:gd name="T23" fmla="*/ 26 h 28"/>
                    <a:gd name="T24" fmla="*/ 8 w 21"/>
                    <a:gd name="T25" fmla="*/ 23 h 28"/>
                    <a:gd name="T26" fmla="*/ 11 w 21"/>
                    <a:gd name="T27" fmla="*/ 21 h 28"/>
                    <a:gd name="T28" fmla="*/ 13 w 21"/>
                    <a:gd name="T29" fmla="*/ 15 h 28"/>
                    <a:gd name="T30" fmla="*/ 16 w 21"/>
                    <a:gd name="T31" fmla="*/ 13 h 28"/>
                    <a:gd name="T32" fmla="*/ 18 w 21"/>
                    <a:gd name="T33" fmla="*/ 7 h 28"/>
                    <a:gd name="T34" fmla="*/ 18 w 21"/>
                    <a:gd name="T35" fmla="*/ 5 h 28"/>
                    <a:gd name="T36" fmla="*/ 21 w 21"/>
                    <a:gd name="T37" fmla="*/ 0 h 28"/>
                    <a:gd name="T38" fmla="*/ 21 w 21"/>
                    <a:gd name="T39" fmla="*/ 0 h 28"/>
                    <a:gd name="T40" fmla="*/ 16 w 21"/>
                    <a:gd name="T41" fmla="*/ 0 h 2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28"/>
                    <a:gd name="T65" fmla="*/ 21 w 21"/>
                    <a:gd name="T66" fmla="*/ 28 h 2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28">
                      <a:moveTo>
                        <a:pt x="16" y="0"/>
                      </a:moveTo>
                      <a:lnTo>
                        <a:pt x="16" y="0"/>
                      </a:lnTo>
                      <a:lnTo>
                        <a:pt x="16" y="2"/>
                      </a:lnTo>
                      <a:lnTo>
                        <a:pt x="13" y="7"/>
                      </a:lnTo>
                      <a:lnTo>
                        <a:pt x="13" y="10"/>
                      </a:lnTo>
                      <a:lnTo>
                        <a:pt x="11" y="13"/>
                      </a:lnTo>
                      <a:lnTo>
                        <a:pt x="8" y="18"/>
                      </a:lnTo>
                      <a:lnTo>
                        <a:pt x="5" y="21"/>
                      </a:lnTo>
                      <a:lnTo>
                        <a:pt x="3" y="23"/>
                      </a:lnTo>
                      <a:lnTo>
                        <a:pt x="0" y="26"/>
                      </a:lnTo>
                      <a:lnTo>
                        <a:pt x="5" y="28"/>
                      </a:lnTo>
                      <a:lnTo>
                        <a:pt x="8" y="26"/>
                      </a:lnTo>
                      <a:lnTo>
                        <a:pt x="8" y="23"/>
                      </a:lnTo>
                      <a:lnTo>
                        <a:pt x="11" y="21"/>
                      </a:lnTo>
                      <a:lnTo>
                        <a:pt x="13" y="15"/>
                      </a:lnTo>
                      <a:lnTo>
                        <a:pt x="16" y="13"/>
                      </a:lnTo>
                      <a:lnTo>
                        <a:pt x="18" y="7"/>
                      </a:lnTo>
                      <a:lnTo>
                        <a:pt x="18" y="5"/>
                      </a:lnTo>
                      <a:lnTo>
                        <a:pt x="21" y="0"/>
                      </a:lnTo>
                      <a:lnTo>
                        <a:pt x="16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87" name="Freeform 977"/>
                <p:cNvSpPr>
                  <a:spLocks/>
                </p:cNvSpPr>
                <p:nvPr/>
              </p:nvSpPr>
              <p:spPr bwMode="auto">
                <a:xfrm>
                  <a:off x="2305" y="3499"/>
                  <a:ext cx="13" cy="27"/>
                </a:xfrm>
                <a:custGeom>
                  <a:avLst/>
                  <a:gdLst>
                    <a:gd name="T0" fmla="*/ 0 w 13"/>
                    <a:gd name="T1" fmla="*/ 3 h 27"/>
                    <a:gd name="T2" fmla="*/ 0 w 13"/>
                    <a:gd name="T3" fmla="*/ 3 h 27"/>
                    <a:gd name="T4" fmla="*/ 3 w 13"/>
                    <a:gd name="T5" fmla="*/ 6 h 27"/>
                    <a:gd name="T6" fmla="*/ 5 w 13"/>
                    <a:gd name="T7" fmla="*/ 8 h 27"/>
                    <a:gd name="T8" fmla="*/ 5 w 13"/>
                    <a:gd name="T9" fmla="*/ 11 h 27"/>
                    <a:gd name="T10" fmla="*/ 8 w 13"/>
                    <a:gd name="T11" fmla="*/ 13 h 27"/>
                    <a:gd name="T12" fmla="*/ 8 w 13"/>
                    <a:gd name="T13" fmla="*/ 16 h 27"/>
                    <a:gd name="T14" fmla="*/ 8 w 13"/>
                    <a:gd name="T15" fmla="*/ 21 h 27"/>
                    <a:gd name="T16" fmla="*/ 8 w 13"/>
                    <a:gd name="T17" fmla="*/ 24 h 27"/>
                    <a:gd name="T18" fmla="*/ 8 w 13"/>
                    <a:gd name="T19" fmla="*/ 27 h 27"/>
                    <a:gd name="T20" fmla="*/ 13 w 13"/>
                    <a:gd name="T21" fmla="*/ 27 h 27"/>
                    <a:gd name="T22" fmla="*/ 13 w 13"/>
                    <a:gd name="T23" fmla="*/ 24 h 27"/>
                    <a:gd name="T24" fmla="*/ 13 w 13"/>
                    <a:gd name="T25" fmla="*/ 19 h 27"/>
                    <a:gd name="T26" fmla="*/ 10 w 13"/>
                    <a:gd name="T27" fmla="*/ 16 h 27"/>
                    <a:gd name="T28" fmla="*/ 10 w 13"/>
                    <a:gd name="T29" fmla="*/ 13 h 27"/>
                    <a:gd name="T30" fmla="*/ 8 w 13"/>
                    <a:gd name="T31" fmla="*/ 8 h 27"/>
                    <a:gd name="T32" fmla="*/ 8 w 13"/>
                    <a:gd name="T33" fmla="*/ 6 h 27"/>
                    <a:gd name="T34" fmla="*/ 5 w 13"/>
                    <a:gd name="T35" fmla="*/ 3 h 27"/>
                    <a:gd name="T36" fmla="*/ 3 w 13"/>
                    <a:gd name="T37" fmla="*/ 0 h 27"/>
                    <a:gd name="T38" fmla="*/ 3 w 13"/>
                    <a:gd name="T39" fmla="*/ 0 h 27"/>
                    <a:gd name="T40" fmla="*/ 0 w 13"/>
                    <a:gd name="T41" fmla="*/ 3 h 2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"/>
                    <a:gd name="T64" fmla="*/ 0 h 27"/>
                    <a:gd name="T65" fmla="*/ 13 w 13"/>
                    <a:gd name="T66" fmla="*/ 27 h 27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" h="27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3" y="6"/>
                      </a:lnTo>
                      <a:lnTo>
                        <a:pt x="5" y="8"/>
                      </a:lnTo>
                      <a:lnTo>
                        <a:pt x="5" y="11"/>
                      </a:lnTo>
                      <a:lnTo>
                        <a:pt x="8" y="13"/>
                      </a:lnTo>
                      <a:lnTo>
                        <a:pt x="8" y="16"/>
                      </a:lnTo>
                      <a:lnTo>
                        <a:pt x="8" y="21"/>
                      </a:lnTo>
                      <a:lnTo>
                        <a:pt x="8" y="24"/>
                      </a:lnTo>
                      <a:lnTo>
                        <a:pt x="8" y="27"/>
                      </a:lnTo>
                      <a:lnTo>
                        <a:pt x="13" y="27"/>
                      </a:lnTo>
                      <a:lnTo>
                        <a:pt x="13" y="24"/>
                      </a:lnTo>
                      <a:lnTo>
                        <a:pt x="13" y="19"/>
                      </a:lnTo>
                      <a:lnTo>
                        <a:pt x="10" y="16"/>
                      </a:lnTo>
                      <a:lnTo>
                        <a:pt x="10" y="13"/>
                      </a:lnTo>
                      <a:lnTo>
                        <a:pt x="8" y="8"/>
                      </a:lnTo>
                      <a:lnTo>
                        <a:pt x="8" y="6"/>
                      </a:lnTo>
                      <a:lnTo>
                        <a:pt x="5" y="3"/>
                      </a:lnTo>
                      <a:lnTo>
                        <a:pt x="3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88" name="Freeform 978"/>
                <p:cNvSpPr>
                  <a:spLocks/>
                </p:cNvSpPr>
                <p:nvPr/>
              </p:nvSpPr>
              <p:spPr bwMode="auto">
                <a:xfrm>
                  <a:off x="2281" y="3489"/>
                  <a:ext cx="27" cy="13"/>
                </a:xfrm>
                <a:custGeom>
                  <a:avLst/>
                  <a:gdLst>
                    <a:gd name="T0" fmla="*/ 0 w 27"/>
                    <a:gd name="T1" fmla="*/ 5 h 13"/>
                    <a:gd name="T2" fmla="*/ 0 w 27"/>
                    <a:gd name="T3" fmla="*/ 5 h 13"/>
                    <a:gd name="T4" fmla="*/ 3 w 27"/>
                    <a:gd name="T5" fmla="*/ 5 h 13"/>
                    <a:gd name="T6" fmla="*/ 6 w 27"/>
                    <a:gd name="T7" fmla="*/ 5 h 13"/>
                    <a:gd name="T8" fmla="*/ 8 w 27"/>
                    <a:gd name="T9" fmla="*/ 5 h 13"/>
                    <a:gd name="T10" fmla="*/ 13 w 27"/>
                    <a:gd name="T11" fmla="*/ 5 h 13"/>
                    <a:gd name="T12" fmla="*/ 16 w 27"/>
                    <a:gd name="T13" fmla="*/ 8 h 13"/>
                    <a:gd name="T14" fmla="*/ 19 w 27"/>
                    <a:gd name="T15" fmla="*/ 8 h 13"/>
                    <a:gd name="T16" fmla="*/ 21 w 27"/>
                    <a:gd name="T17" fmla="*/ 10 h 13"/>
                    <a:gd name="T18" fmla="*/ 24 w 27"/>
                    <a:gd name="T19" fmla="*/ 13 h 13"/>
                    <a:gd name="T20" fmla="*/ 27 w 27"/>
                    <a:gd name="T21" fmla="*/ 10 h 13"/>
                    <a:gd name="T22" fmla="*/ 24 w 27"/>
                    <a:gd name="T23" fmla="*/ 8 h 13"/>
                    <a:gd name="T24" fmla="*/ 21 w 27"/>
                    <a:gd name="T25" fmla="*/ 5 h 13"/>
                    <a:gd name="T26" fmla="*/ 16 w 27"/>
                    <a:gd name="T27" fmla="*/ 3 h 13"/>
                    <a:gd name="T28" fmla="*/ 13 w 27"/>
                    <a:gd name="T29" fmla="*/ 3 h 13"/>
                    <a:gd name="T30" fmla="*/ 11 w 27"/>
                    <a:gd name="T31" fmla="*/ 3 h 13"/>
                    <a:gd name="T32" fmla="*/ 6 w 27"/>
                    <a:gd name="T33" fmla="*/ 0 h 13"/>
                    <a:gd name="T34" fmla="*/ 3 w 27"/>
                    <a:gd name="T35" fmla="*/ 0 h 13"/>
                    <a:gd name="T36" fmla="*/ 0 w 27"/>
                    <a:gd name="T37" fmla="*/ 0 h 13"/>
                    <a:gd name="T38" fmla="*/ 0 w 27"/>
                    <a:gd name="T39" fmla="*/ 0 h 13"/>
                    <a:gd name="T40" fmla="*/ 0 w 27"/>
                    <a:gd name="T41" fmla="*/ 5 h 1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7"/>
                    <a:gd name="T64" fmla="*/ 0 h 13"/>
                    <a:gd name="T65" fmla="*/ 27 w 27"/>
                    <a:gd name="T66" fmla="*/ 13 h 1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7" h="13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6" y="5"/>
                      </a:lnTo>
                      <a:lnTo>
                        <a:pt x="8" y="5"/>
                      </a:lnTo>
                      <a:lnTo>
                        <a:pt x="13" y="5"/>
                      </a:lnTo>
                      <a:lnTo>
                        <a:pt x="16" y="8"/>
                      </a:lnTo>
                      <a:lnTo>
                        <a:pt x="19" y="8"/>
                      </a:lnTo>
                      <a:lnTo>
                        <a:pt x="21" y="10"/>
                      </a:lnTo>
                      <a:lnTo>
                        <a:pt x="24" y="13"/>
                      </a:lnTo>
                      <a:lnTo>
                        <a:pt x="27" y="10"/>
                      </a:lnTo>
                      <a:lnTo>
                        <a:pt x="24" y="8"/>
                      </a:lnTo>
                      <a:lnTo>
                        <a:pt x="21" y="5"/>
                      </a:lnTo>
                      <a:lnTo>
                        <a:pt x="16" y="3"/>
                      </a:lnTo>
                      <a:lnTo>
                        <a:pt x="13" y="3"/>
                      </a:lnTo>
                      <a:lnTo>
                        <a:pt x="11" y="3"/>
                      </a:lnTo>
                      <a:lnTo>
                        <a:pt x="6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89" name="Freeform 979"/>
                <p:cNvSpPr>
                  <a:spLocks/>
                </p:cNvSpPr>
                <p:nvPr/>
              </p:nvSpPr>
              <p:spPr bwMode="auto">
                <a:xfrm>
                  <a:off x="2271" y="3492"/>
                  <a:ext cx="44" cy="75"/>
                </a:xfrm>
                <a:custGeom>
                  <a:avLst/>
                  <a:gdLst>
                    <a:gd name="T0" fmla="*/ 16 w 44"/>
                    <a:gd name="T1" fmla="*/ 75 h 75"/>
                    <a:gd name="T2" fmla="*/ 23 w 44"/>
                    <a:gd name="T3" fmla="*/ 70 h 75"/>
                    <a:gd name="T4" fmla="*/ 29 w 44"/>
                    <a:gd name="T5" fmla="*/ 62 h 75"/>
                    <a:gd name="T6" fmla="*/ 39 w 44"/>
                    <a:gd name="T7" fmla="*/ 49 h 75"/>
                    <a:gd name="T8" fmla="*/ 44 w 44"/>
                    <a:gd name="T9" fmla="*/ 34 h 75"/>
                    <a:gd name="T10" fmla="*/ 42 w 44"/>
                    <a:gd name="T11" fmla="*/ 20 h 75"/>
                    <a:gd name="T12" fmla="*/ 37 w 44"/>
                    <a:gd name="T13" fmla="*/ 7 h 75"/>
                    <a:gd name="T14" fmla="*/ 26 w 44"/>
                    <a:gd name="T15" fmla="*/ 2 h 75"/>
                    <a:gd name="T16" fmla="*/ 16 w 44"/>
                    <a:gd name="T17" fmla="*/ 0 h 75"/>
                    <a:gd name="T18" fmla="*/ 16 w 44"/>
                    <a:gd name="T19" fmla="*/ 2 h 75"/>
                    <a:gd name="T20" fmla="*/ 13 w 44"/>
                    <a:gd name="T21" fmla="*/ 2 h 75"/>
                    <a:gd name="T22" fmla="*/ 5 w 44"/>
                    <a:gd name="T23" fmla="*/ 18 h 75"/>
                    <a:gd name="T24" fmla="*/ 3 w 44"/>
                    <a:gd name="T25" fmla="*/ 23 h 75"/>
                    <a:gd name="T26" fmla="*/ 0 w 44"/>
                    <a:gd name="T27" fmla="*/ 31 h 75"/>
                    <a:gd name="T28" fmla="*/ 0 w 44"/>
                    <a:gd name="T29" fmla="*/ 47 h 75"/>
                    <a:gd name="T30" fmla="*/ 0 w 44"/>
                    <a:gd name="T31" fmla="*/ 60 h 75"/>
                    <a:gd name="T32" fmla="*/ 8 w 44"/>
                    <a:gd name="T33" fmla="*/ 68 h 75"/>
                    <a:gd name="T34" fmla="*/ 16 w 44"/>
                    <a:gd name="T35" fmla="*/ 75 h 75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44"/>
                    <a:gd name="T55" fmla="*/ 0 h 75"/>
                    <a:gd name="T56" fmla="*/ 44 w 44"/>
                    <a:gd name="T57" fmla="*/ 75 h 75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44" h="75">
                      <a:moveTo>
                        <a:pt x="16" y="75"/>
                      </a:moveTo>
                      <a:lnTo>
                        <a:pt x="23" y="70"/>
                      </a:lnTo>
                      <a:lnTo>
                        <a:pt x="29" y="62"/>
                      </a:lnTo>
                      <a:lnTo>
                        <a:pt x="39" y="49"/>
                      </a:lnTo>
                      <a:lnTo>
                        <a:pt x="44" y="34"/>
                      </a:lnTo>
                      <a:lnTo>
                        <a:pt x="42" y="20"/>
                      </a:lnTo>
                      <a:lnTo>
                        <a:pt x="37" y="7"/>
                      </a:lnTo>
                      <a:lnTo>
                        <a:pt x="26" y="2"/>
                      </a:lnTo>
                      <a:lnTo>
                        <a:pt x="16" y="0"/>
                      </a:lnTo>
                      <a:lnTo>
                        <a:pt x="16" y="2"/>
                      </a:lnTo>
                      <a:lnTo>
                        <a:pt x="13" y="2"/>
                      </a:lnTo>
                      <a:lnTo>
                        <a:pt x="5" y="18"/>
                      </a:lnTo>
                      <a:lnTo>
                        <a:pt x="3" y="23"/>
                      </a:lnTo>
                      <a:lnTo>
                        <a:pt x="0" y="31"/>
                      </a:lnTo>
                      <a:lnTo>
                        <a:pt x="0" y="47"/>
                      </a:lnTo>
                      <a:lnTo>
                        <a:pt x="0" y="60"/>
                      </a:lnTo>
                      <a:lnTo>
                        <a:pt x="8" y="68"/>
                      </a:lnTo>
                      <a:lnTo>
                        <a:pt x="16" y="75"/>
                      </a:lnTo>
                      <a:close/>
                    </a:path>
                  </a:pathLst>
                </a:custGeom>
                <a:solidFill>
                  <a:srgbClr val="92ADB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90" name="Freeform 980"/>
                <p:cNvSpPr>
                  <a:spLocks/>
                </p:cNvSpPr>
                <p:nvPr/>
              </p:nvSpPr>
              <p:spPr bwMode="auto">
                <a:xfrm>
                  <a:off x="2287" y="3552"/>
                  <a:ext cx="15" cy="18"/>
                </a:xfrm>
                <a:custGeom>
                  <a:avLst/>
                  <a:gdLst>
                    <a:gd name="T0" fmla="*/ 10 w 15"/>
                    <a:gd name="T1" fmla="*/ 0 h 18"/>
                    <a:gd name="T2" fmla="*/ 10 w 15"/>
                    <a:gd name="T3" fmla="*/ 0 h 18"/>
                    <a:gd name="T4" fmla="*/ 10 w 15"/>
                    <a:gd name="T5" fmla="*/ 2 h 18"/>
                    <a:gd name="T6" fmla="*/ 7 w 15"/>
                    <a:gd name="T7" fmla="*/ 5 h 18"/>
                    <a:gd name="T8" fmla="*/ 7 w 15"/>
                    <a:gd name="T9" fmla="*/ 8 h 18"/>
                    <a:gd name="T10" fmla="*/ 5 w 15"/>
                    <a:gd name="T11" fmla="*/ 8 h 18"/>
                    <a:gd name="T12" fmla="*/ 5 w 15"/>
                    <a:gd name="T13" fmla="*/ 10 h 18"/>
                    <a:gd name="T14" fmla="*/ 2 w 15"/>
                    <a:gd name="T15" fmla="*/ 10 h 18"/>
                    <a:gd name="T16" fmla="*/ 2 w 15"/>
                    <a:gd name="T17" fmla="*/ 13 h 18"/>
                    <a:gd name="T18" fmla="*/ 0 w 15"/>
                    <a:gd name="T19" fmla="*/ 15 h 18"/>
                    <a:gd name="T20" fmla="*/ 2 w 15"/>
                    <a:gd name="T21" fmla="*/ 18 h 18"/>
                    <a:gd name="T22" fmla="*/ 2 w 15"/>
                    <a:gd name="T23" fmla="*/ 15 h 18"/>
                    <a:gd name="T24" fmla="*/ 5 w 15"/>
                    <a:gd name="T25" fmla="*/ 13 h 18"/>
                    <a:gd name="T26" fmla="*/ 7 w 15"/>
                    <a:gd name="T27" fmla="*/ 13 h 18"/>
                    <a:gd name="T28" fmla="*/ 7 w 15"/>
                    <a:gd name="T29" fmla="*/ 10 h 18"/>
                    <a:gd name="T30" fmla="*/ 10 w 15"/>
                    <a:gd name="T31" fmla="*/ 8 h 18"/>
                    <a:gd name="T32" fmla="*/ 10 w 15"/>
                    <a:gd name="T33" fmla="*/ 8 h 18"/>
                    <a:gd name="T34" fmla="*/ 13 w 15"/>
                    <a:gd name="T35" fmla="*/ 5 h 18"/>
                    <a:gd name="T36" fmla="*/ 15 w 15"/>
                    <a:gd name="T37" fmla="*/ 2 h 18"/>
                    <a:gd name="T38" fmla="*/ 15 w 15"/>
                    <a:gd name="T39" fmla="*/ 2 h 18"/>
                    <a:gd name="T40" fmla="*/ 10 w 15"/>
                    <a:gd name="T41" fmla="*/ 0 h 1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5"/>
                    <a:gd name="T64" fmla="*/ 0 h 18"/>
                    <a:gd name="T65" fmla="*/ 15 w 15"/>
                    <a:gd name="T66" fmla="*/ 18 h 1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5" h="18">
                      <a:moveTo>
                        <a:pt x="10" y="0"/>
                      </a:moveTo>
                      <a:lnTo>
                        <a:pt x="10" y="0"/>
                      </a:lnTo>
                      <a:lnTo>
                        <a:pt x="10" y="2"/>
                      </a:lnTo>
                      <a:lnTo>
                        <a:pt x="7" y="5"/>
                      </a:lnTo>
                      <a:lnTo>
                        <a:pt x="7" y="8"/>
                      </a:lnTo>
                      <a:lnTo>
                        <a:pt x="5" y="8"/>
                      </a:lnTo>
                      <a:lnTo>
                        <a:pt x="5" y="10"/>
                      </a:lnTo>
                      <a:lnTo>
                        <a:pt x="2" y="10"/>
                      </a:lnTo>
                      <a:lnTo>
                        <a:pt x="2" y="13"/>
                      </a:lnTo>
                      <a:lnTo>
                        <a:pt x="0" y="15"/>
                      </a:lnTo>
                      <a:lnTo>
                        <a:pt x="2" y="18"/>
                      </a:lnTo>
                      <a:lnTo>
                        <a:pt x="2" y="15"/>
                      </a:lnTo>
                      <a:lnTo>
                        <a:pt x="5" y="13"/>
                      </a:lnTo>
                      <a:lnTo>
                        <a:pt x="7" y="13"/>
                      </a:lnTo>
                      <a:lnTo>
                        <a:pt x="7" y="10"/>
                      </a:lnTo>
                      <a:lnTo>
                        <a:pt x="10" y="8"/>
                      </a:lnTo>
                      <a:lnTo>
                        <a:pt x="13" y="5"/>
                      </a:lnTo>
                      <a:lnTo>
                        <a:pt x="15" y="2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91" name="Freeform 981"/>
                <p:cNvSpPr>
                  <a:spLocks/>
                </p:cNvSpPr>
                <p:nvPr/>
              </p:nvSpPr>
              <p:spPr bwMode="auto">
                <a:xfrm>
                  <a:off x="2297" y="3526"/>
                  <a:ext cx="21" cy="28"/>
                </a:xfrm>
                <a:custGeom>
                  <a:avLst/>
                  <a:gdLst>
                    <a:gd name="T0" fmla="*/ 16 w 21"/>
                    <a:gd name="T1" fmla="*/ 0 h 28"/>
                    <a:gd name="T2" fmla="*/ 16 w 21"/>
                    <a:gd name="T3" fmla="*/ 0 h 28"/>
                    <a:gd name="T4" fmla="*/ 16 w 21"/>
                    <a:gd name="T5" fmla="*/ 2 h 28"/>
                    <a:gd name="T6" fmla="*/ 13 w 21"/>
                    <a:gd name="T7" fmla="*/ 7 h 28"/>
                    <a:gd name="T8" fmla="*/ 13 w 21"/>
                    <a:gd name="T9" fmla="*/ 10 h 28"/>
                    <a:gd name="T10" fmla="*/ 11 w 21"/>
                    <a:gd name="T11" fmla="*/ 13 h 28"/>
                    <a:gd name="T12" fmla="*/ 8 w 21"/>
                    <a:gd name="T13" fmla="*/ 18 h 28"/>
                    <a:gd name="T14" fmla="*/ 5 w 21"/>
                    <a:gd name="T15" fmla="*/ 21 h 28"/>
                    <a:gd name="T16" fmla="*/ 3 w 21"/>
                    <a:gd name="T17" fmla="*/ 23 h 28"/>
                    <a:gd name="T18" fmla="*/ 0 w 21"/>
                    <a:gd name="T19" fmla="*/ 26 h 28"/>
                    <a:gd name="T20" fmla="*/ 5 w 21"/>
                    <a:gd name="T21" fmla="*/ 28 h 28"/>
                    <a:gd name="T22" fmla="*/ 8 w 21"/>
                    <a:gd name="T23" fmla="*/ 26 h 28"/>
                    <a:gd name="T24" fmla="*/ 8 w 21"/>
                    <a:gd name="T25" fmla="*/ 23 h 28"/>
                    <a:gd name="T26" fmla="*/ 11 w 21"/>
                    <a:gd name="T27" fmla="*/ 21 h 28"/>
                    <a:gd name="T28" fmla="*/ 13 w 21"/>
                    <a:gd name="T29" fmla="*/ 15 h 28"/>
                    <a:gd name="T30" fmla="*/ 16 w 21"/>
                    <a:gd name="T31" fmla="*/ 13 h 28"/>
                    <a:gd name="T32" fmla="*/ 18 w 21"/>
                    <a:gd name="T33" fmla="*/ 7 h 28"/>
                    <a:gd name="T34" fmla="*/ 18 w 21"/>
                    <a:gd name="T35" fmla="*/ 5 h 28"/>
                    <a:gd name="T36" fmla="*/ 21 w 21"/>
                    <a:gd name="T37" fmla="*/ 0 h 28"/>
                    <a:gd name="T38" fmla="*/ 21 w 21"/>
                    <a:gd name="T39" fmla="*/ 0 h 28"/>
                    <a:gd name="T40" fmla="*/ 16 w 21"/>
                    <a:gd name="T41" fmla="*/ 0 h 2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28"/>
                    <a:gd name="T65" fmla="*/ 21 w 21"/>
                    <a:gd name="T66" fmla="*/ 28 h 2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28">
                      <a:moveTo>
                        <a:pt x="16" y="0"/>
                      </a:moveTo>
                      <a:lnTo>
                        <a:pt x="16" y="0"/>
                      </a:lnTo>
                      <a:lnTo>
                        <a:pt x="16" y="2"/>
                      </a:lnTo>
                      <a:lnTo>
                        <a:pt x="13" y="7"/>
                      </a:lnTo>
                      <a:lnTo>
                        <a:pt x="13" y="10"/>
                      </a:lnTo>
                      <a:lnTo>
                        <a:pt x="11" y="13"/>
                      </a:lnTo>
                      <a:lnTo>
                        <a:pt x="8" y="18"/>
                      </a:lnTo>
                      <a:lnTo>
                        <a:pt x="5" y="21"/>
                      </a:lnTo>
                      <a:lnTo>
                        <a:pt x="3" y="23"/>
                      </a:lnTo>
                      <a:lnTo>
                        <a:pt x="0" y="26"/>
                      </a:lnTo>
                      <a:lnTo>
                        <a:pt x="5" y="28"/>
                      </a:lnTo>
                      <a:lnTo>
                        <a:pt x="8" y="26"/>
                      </a:lnTo>
                      <a:lnTo>
                        <a:pt x="8" y="23"/>
                      </a:lnTo>
                      <a:lnTo>
                        <a:pt x="11" y="21"/>
                      </a:lnTo>
                      <a:lnTo>
                        <a:pt x="13" y="15"/>
                      </a:lnTo>
                      <a:lnTo>
                        <a:pt x="16" y="13"/>
                      </a:lnTo>
                      <a:lnTo>
                        <a:pt x="18" y="7"/>
                      </a:lnTo>
                      <a:lnTo>
                        <a:pt x="18" y="5"/>
                      </a:lnTo>
                      <a:lnTo>
                        <a:pt x="21" y="0"/>
                      </a:lnTo>
                      <a:lnTo>
                        <a:pt x="16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92" name="Freeform 982"/>
                <p:cNvSpPr>
                  <a:spLocks/>
                </p:cNvSpPr>
                <p:nvPr/>
              </p:nvSpPr>
              <p:spPr bwMode="auto">
                <a:xfrm>
                  <a:off x="2305" y="3499"/>
                  <a:ext cx="13" cy="27"/>
                </a:xfrm>
                <a:custGeom>
                  <a:avLst/>
                  <a:gdLst>
                    <a:gd name="T0" fmla="*/ 0 w 13"/>
                    <a:gd name="T1" fmla="*/ 3 h 27"/>
                    <a:gd name="T2" fmla="*/ 0 w 13"/>
                    <a:gd name="T3" fmla="*/ 3 h 27"/>
                    <a:gd name="T4" fmla="*/ 3 w 13"/>
                    <a:gd name="T5" fmla="*/ 6 h 27"/>
                    <a:gd name="T6" fmla="*/ 5 w 13"/>
                    <a:gd name="T7" fmla="*/ 8 h 27"/>
                    <a:gd name="T8" fmla="*/ 5 w 13"/>
                    <a:gd name="T9" fmla="*/ 11 h 27"/>
                    <a:gd name="T10" fmla="*/ 8 w 13"/>
                    <a:gd name="T11" fmla="*/ 13 h 27"/>
                    <a:gd name="T12" fmla="*/ 8 w 13"/>
                    <a:gd name="T13" fmla="*/ 16 h 27"/>
                    <a:gd name="T14" fmla="*/ 8 w 13"/>
                    <a:gd name="T15" fmla="*/ 21 h 27"/>
                    <a:gd name="T16" fmla="*/ 8 w 13"/>
                    <a:gd name="T17" fmla="*/ 24 h 27"/>
                    <a:gd name="T18" fmla="*/ 8 w 13"/>
                    <a:gd name="T19" fmla="*/ 27 h 27"/>
                    <a:gd name="T20" fmla="*/ 13 w 13"/>
                    <a:gd name="T21" fmla="*/ 27 h 27"/>
                    <a:gd name="T22" fmla="*/ 13 w 13"/>
                    <a:gd name="T23" fmla="*/ 24 h 27"/>
                    <a:gd name="T24" fmla="*/ 13 w 13"/>
                    <a:gd name="T25" fmla="*/ 19 h 27"/>
                    <a:gd name="T26" fmla="*/ 10 w 13"/>
                    <a:gd name="T27" fmla="*/ 16 h 27"/>
                    <a:gd name="T28" fmla="*/ 10 w 13"/>
                    <a:gd name="T29" fmla="*/ 13 h 27"/>
                    <a:gd name="T30" fmla="*/ 8 w 13"/>
                    <a:gd name="T31" fmla="*/ 8 h 27"/>
                    <a:gd name="T32" fmla="*/ 8 w 13"/>
                    <a:gd name="T33" fmla="*/ 6 h 27"/>
                    <a:gd name="T34" fmla="*/ 5 w 13"/>
                    <a:gd name="T35" fmla="*/ 3 h 27"/>
                    <a:gd name="T36" fmla="*/ 3 w 13"/>
                    <a:gd name="T37" fmla="*/ 0 h 27"/>
                    <a:gd name="T38" fmla="*/ 3 w 13"/>
                    <a:gd name="T39" fmla="*/ 0 h 27"/>
                    <a:gd name="T40" fmla="*/ 0 w 13"/>
                    <a:gd name="T41" fmla="*/ 3 h 2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"/>
                    <a:gd name="T64" fmla="*/ 0 h 27"/>
                    <a:gd name="T65" fmla="*/ 13 w 13"/>
                    <a:gd name="T66" fmla="*/ 27 h 27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" h="27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3" y="6"/>
                      </a:lnTo>
                      <a:lnTo>
                        <a:pt x="5" y="8"/>
                      </a:lnTo>
                      <a:lnTo>
                        <a:pt x="5" y="11"/>
                      </a:lnTo>
                      <a:lnTo>
                        <a:pt x="8" y="13"/>
                      </a:lnTo>
                      <a:lnTo>
                        <a:pt x="8" y="16"/>
                      </a:lnTo>
                      <a:lnTo>
                        <a:pt x="8" y="21"/>
                      </a:lnTo>
                      <a:lnTo>
                        <a:pt x="8" y="24"/>
                      </a:lnTo>
                      <a:lnTo>
                        <a:pt x="8" y="27"/>
                      </a:lnTo>
                      <a:lnTo>
                        <a:pt x="13" y="27"/>
                      </a:lnTo>
                      <a:lnTo>
                        <a:pt x="13" y="24"/>
                      </a:lnTo>
                      <a:lnTo>
                        <a:pt x="13" y="19"/>
                      </a:lnTo>
                      <a:lnTo>
                        <a:pt x="10" y="16"/>
                      </a:lnTo>
                      <a:lnTo>
                        <a:pt x="10" y="13"/>
                      </a:lnTo>
                      <a:lnTo>
                        <a:pt x="8" y="8"/>
                      </a:lnTo>
                      <a:lnTo>
                        <a:pt x="8" y="6"/>
                      </a:lnTo>
                      <a:lnTo>
                        <a:pt x="5" y="3"/>
                      </a:lnTo>
                      <a:lnTo>
                        <a:pt x="3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93" name="Freeform 983"/>
                <p:cNvSpPr>
                  <a:spLocks/>
                </p:cNvSpPr>
                <p:nvPr/>
              </p:nvSpPr>
              <p:spPr bwMode="auto">
                <a:xfrm>
                  <a:off x="2287" y="3489"/>
                  <a:ext cx="21" cy="13"/>
                </a:xfrm>
                <a:custGeom>
                  <a:avLst/>
                  <a:gdLst>
                    <a:gd name="T0" fmla="*/ 2 w 21"/>
                    <a:gd name="T1" fmla="*/ 5 h 13"/>
                    <a:gd name="T2" fmla="*/ 0 w 21"/>
                    <a:gd name="T3" fmla="*/ 5 h 13"/>
                    <a:gd name="T4" fmla="*/ 2 w 21"/>
                    <a:gd name="T5" fmla="*/ 5 h 13"/>
                    <a:gd name="T6" fmla="*/ 5 w 21"/>
                    <a:gd name="T7" fmla="*/ 5 h 13"/>
                    <a:gd name="T8" fmla="*/ 7 w 21"/>
                    <a:gd name="T9" fmla="*/ 5 h 13"/>
                    <a:gd name="T10" fmla="*/ 10 w 21"/>
                    <a:gd name="T11" fmla="*/ 8 h 13"/>
                    <a:gd name="T12" fmla="*/ 13 w 21"/>
                    <a:gd name="T13" fmla="*/ 8 h 13"/>
                    <a:gd name="T14" fmla="*/ 15 w 21"/>
                    <a:gd name="T15" fmla="*/ 10 h 13"/>
                    <a:gd name="T16" fmla="*/ 15 w 21"/>
                    <a:gd name="T17" fmla="*/ 10 h 13"/>
                    <a:gd name="T18" fmla="*/ 18 w 21"/>
                    <a:gd name="T19" fmla="*/ 13 h 13"/>
                    <a:gd name="T20" fmla="*/ 21 w 21"/>
                    <a:gd name="T21" fmla="*/ 10 h 13"/>
                    <a:gd name="T22" fmla="*/ 18 w 21"/>
                    <a:gd name="T23" fmla="*/ 8 h 13"/>
                    <a:gd name="T24" fmla="*/ 15 w 21"/>
                    <a:gd name="T25" fmla="*/ 5 h 13"/>
                    <a:gd name="T26" fmla="*/ 13 w 21"/>
                    <a:gd name="T27" fmla="*/ 5 h 13"/>
                    <a:gd name="T28" fmla="*/ 10 w 21"/>
                    <a:gd name="T29" fmla="*/ 3 h 13"/>
                    <a:gd name="T30" fmla="*/ 7 w 21"/>
                    <a:gd name="T31" fmla="*/ 3 h 13"/>
                    <a:gd name="T32" fmla="*/ 5 w 21"/>
                    <a:gd name="T33" fmla="*/ 3 h 13"/>
                    <a:gd name="T34" fmla="*/ 2 w 21"/>
                    <a:gd name="T35" fmla="*/ 3 h 13"/>
                    <a:gd name="T36" fmla="*/ 0 w 21"/>
                    <a:gd name="T37" fmla="*/ 0 h 13"/>
                    <a:gd name="T38" fmla="*/ 0 w 21"/>
                    <a:gd name="T39" fmla="*/ 3 h 13"/>
                    <a:gd name="T40" fmla="*/ 2 w 21"/>
                    <a:gd name="T41" fmla="*/ 5 h 1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13"/>
                    <a:gd name="T65" fmla="*/ 21 w 21"/>
                    <a:gd name="T66" fmla="*/ 13 h 1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13">
                      <a:moveTo>
                        <a:pt x="2" y="5"/>
                      </a:moveTo>
                      <a:lnTo>
                        <a:pt x="0" y="5"/>
                      </a:lnTo>
                      <a:lnTo>
                        <a:pt x="2" y="5"/>
                      </a:lnTo>
                      <a:lnTo>
                        <a:pt x="5" y="5"/>
                      </a:lnTo>
                      <a:lnTo>
                        <a:pt x="7" y="5"/>
                      </a:lnTo>
                      <a:lnTo>
                        <a:pt x="10" y="8"/>
                      </a:lnTo>
                      <a:lnTo>
                        <a:pt x="13" y="8"/>
                      </a:lnTo>
                      <a:lnTo>
                        <a:pt x="15" y="10"/>
                      </a:lnTo>
                      <a:lnTo>
                        <a:pt x="18" y="13"/>
                      </a:lnTo>
                      <a:lnTo>
                        <a:pt x="21" y="10"/>
                      </a:lnTo>
                      <a:lnTo>
                        <a:pt x="18" y="8"/>
                      </a:lnTo>
                      <a:lnTo>
                        <a:pt x="15" y="5"/>
                      </a:lnTo>
                      <a:lnTo>
                        <a:pt x="13" y="5"/>
                      </a:lnTo>
                      <a:lnTo>
                        <a:pt x="10" y="3"/>
                      </a:lnTo>
                      <a:lnTo>
                        <a:pt x="7" y="3"/>
                      </a:lnTo>
                      <a:lnTo>
                        <a:pt x="5" y="3"/>
                      </a:lnTo>
                      <a:lnTo>
                        <a:pt x="2" y="3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2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94" name="Freeform 984"/>
                <p:cNvSpPr>
                  <a:spLocks/>
                </p:cNvSpPr>
                <p:nvPr/>
              </p:nvSpPr>
              <p:spPr bwMode="auto">
                <a:xfrm>
                  <a:off x="2281" y="3492"/>
                  <a:ext cx="8" cy="5"/>
                </a:xfrm>
                <a:custGeom>
                  <a:avLst/>
                  <a:gdLst>
                    <a:gd name="T0" fmla="*/ 3 w 8"/>
                    <a:gd name="T1" fmla="*/ 5 h 5"/>
                    <a:gd name="T2" fmla="*/ 3 w 8"/>
                    <a:gd name="T3" fmla="*/ 5 h 5"/>
                    <a:gd name="T4" fmla="*/ 3 w 8"/>
                    <a:gd name="T5" fmla="*/ 5 h 5"/>
                    <a:gd name="T6" fmla="*/ 3 w 8"/>
                    <a:gd name="T7" fmla="*/ 5 h 5"/>
                    <a:gd name="T8" fmla="*/ 6 w 8"/>
                    <a:gd name="T9" fmla="*/ 2 h 5"/>
                    <a:gd name="T10" fmla="*/ 6 w 8"/>
                    <a:gd name="T11" fmla="*/ 2 h 5"/>
                    <a:gd name="T12" fmla="*/ 6 w 8"/>
                    <a:gd name="T13" fmla="*/ 2 h 5"/>
                    <a:gd name="T14" fmla="*/ 6 w 8"/>
                    <a:gd name="T15" fmla="*/ 2 h 5"/>
                    <a:gd name="T16" fmla="*/ 6 w 8"/>
                    <a:gd name="T17" fmla="*/ 2 h 5"/>
                    <a:gd name="T18" fmla="*/ 8 w 8"/>
                    <a:gd name="T19" fmla="*/ 2 h 5"/>
                    <a:gd name="T20" fmla="*/ 6 w 8"/>
                    <a:gd name="T21" fmla="*/ 0 h 5"/>
                    <a:gd name="T22" fmla="*/ 6 w 8"/>
                    <a:gd name="T23" fmla="*/ 0 h 5"/>
                    <a:gd name="T24" fmla="*/ 3 w 8"/>
                    <a:gd name="T25" fmla="*/ 0 h 5"/>
                    <a:gd name="T26" fmla="*/ 3 w 8"/>
                    <a:gd name="T27" fmla="*/ 0 h 5"/>
                    <a:gd name="T28" fmla="*/ 3 w 8"/>
                    <a:gd name="T29" fmla="*/ 0 h 5"/>
                    <a:gd name="T30" fmla="*/ 3 w 8"/>
                    <a:gd name="T31" fmla="*/ 0 h 5"/>
                    <a:gd name="T32" fmla="*/ 0 w 8"/>
                    <a:gd name="T33" fmla="*/ 2 h 5"/>
                    <a:gd name="T34" fmla="*/ 0 w 8"/>
                    <a:gd name="T35" fmla="*/ 2 h 5"/>
                    <a:gd name="T36" fmla="*/ 0 w 8"/>
                    <a:gd name="T37" fmla="*/ 2 h 5"/>
                    <a:gd name="T38" fmla="*/ 0 w 8"/>
                    <a:gd name="T39" fmla="*/ 2 h 5"/>
                    <a:gd name="T40" fmla="*/ 3 w 8"/>
                    <a:gd name="T41" fmla="*/ 5 h 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8"/>
                    <a:gd name="T64" fmla="*/ 0 h 5"/>
                    <a:gd name="T65" fmla="*/ 8 w 8"/>
                    <a:gd name="T66" fmla="*/ 5 h 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8" h="5">
                      <a:moveTo>
                        <a:pt x="3" y="5"/>
                      </a:moveTo>
                      <a:lnTo>
                        <a:pt x="3" y="5"/>
                      </a:lnTo>
                      <a:lnTo>
                        <a:pt x="6" y="2"/>
                      </a:lnTo>
                      <a:lnTo>
                        <a:pt x="8" y="2"/>
                      </a:lnTo>
                      <a:lnTo>
                        <a:pt x="6" y="0"/>
                      </a:lnTo>
                      <a:lnTo>
                        <a:pt x="3" y="0"/>
                      </a:lnTo>
                      <a:lnTo>
                        <a:pt x="0" y="2"/>
                      </a:lnTo>
                      <a:lnTo>
                        <a:pt x="3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95" name="Freeform 985"/>
                <p:cNvSpPr>
                  <a:spLocks/>
                </p:cNvSpPr>
                <p:nvPr/>
              </p:nvSpPr>
              <p:spPr bwMode="auto">
                <a:xfrm>
                  <a:off x="2268" y="3494"/>
                  <a:ext cx="16" cy="29"/>
                </a:xfrm>
                <a:custGeom>
                  <a:avLst/>
                  <a:gdLst>
                    <a:gd name="T0" fmla="*/ 6 w 16"/>
                    <a:gd name="T1" fmla="*/ 29 h 29"/>
                    <a:gd name="T2" fmla="*/ 6 w 16"/>
                    <a:gd name="T3" fmla="*/ 29 h 29"/>
                    <a:gd name="T4" fmla="*/ 6 w 16"/>
                    <a:gd name="T5" fmla="*/ 26 h 29"/>
                    <a:gd name="T6" fmla="*/ 6 w 16"/>
                    <a:gd name="T7" fmla="*/ 21 h 29"/>
                    <a:gd name="T8" fmla="*/ 8 w 16"/>
                    <a:gd name="T9" fmla="*/ 18 h 29"/>
                    <a:gd name="T10" fmla="*/ 8 w 16"/>
                    <a:gd name="T11" fmla="*/ 16 h 29"/>
                    <a:gd name="T12" fmla="*/ 11 w 16"/>
                    <a:gd name="T13" fmla="*/ 11 h 29"/>
                    <a:gd name="T14" fmla="*/ 13 w 16"/>
                    <a:gd name="T15" fmla="*/ 8 h 29"/>
                    <a:gd name="T16" fmla="*/ 13 w 16"/>
                    <a:gd name="T17" fmla="*/ 5 h 29"/>
                    <a:gd name="T18" fmla="*/ 16 w 16"/>
                    <a:gd name="T19" fmla="*/ 3 h 29"/>
                    <a:gd name="T20" fmla="*/ 13 w 16"/>
                    <a:gd name="T21" fmla="*/ 0 h 29"/>
                    <a:gd name="T22" fmla="*/ 11 w 16"/>
                    <a:gd name="T23" fmla="*/ 3 h 29"/>
                    <a:gd name="T24" fmla="*/ 11 w 16"/>
                    <a:gd name="T25" fmla="*/ 5 h 29"/>
                    <a:gd name="T26" fmla="*/ 8 w 16"/>
                    <a:gd name="T27" fmla="*/ 11 h 29"/>
                    <a:gd name="T28" fmla="*/ 6 w 16"/>
                    <a:gd name="T29" fmla="*/ 13 h 29"/>
                    <a:gd name="T30" fmla="*/ 3 w 16"/>
                    <a:gd name="T31" fmla="*/ 18 h 29"/>
                    <a:gd name="T32" fmla="*/ 3 w 16"/>
                    <a:gd name="T33" fmla="*/ 21 h 29"/>
                    <a:gd name="T34" fmla="*/ 0 w 16"/>
                    <a:gd name="T35" fmla="*/ 26 h 29"/>
                    <a:gd name="T36" fmla="*/ 0 w 16"/>
                    <a:gd name="T37" fmla="*/ 29 h 29"/>
                    <a:gd name="T38" fmla="*/ 0 w 16"/>
                    <a:gd name="T39" fmla="*/ 29 h 29"/>
                    <a:gd name="T40" fmla="*/ 6 w 16"/>
                    <a:gd name="T41" fmla="*/ 29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29"/>
                    <a:gd name="T65" fmla="*/ 16 w 16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29">
                      <a:moveTo>
                        <a:pt x="6" y="29"/>
                      </a:moveTo>
                      <a:lnTo>
                        <a:pt x="6" y="29"/>
                      </a:lnTo>
                      <a:lnTo>
                        <a:pt x="6" y="26"/>
                      </a:lnTo>
                      <a:lnTo>
                        <a:pt x="6" y="21"/>
                      </a:lnTo>
                      <a:lnTo>
                        <a:pt x="8" y="18"/>
                      </a:lnTo>
                      <a:lnTo>
                        <a:pt x="8" y="16"/>
                      </a:lnTo>
                      <a:lnTo>
                        <a:pt x="11" y="11"/>
                      </a:lnTo>
                      <a:lnTo>
                        <a:pt x="13" y="8"/>
                      </a:lnTo>
                      <a:lnTo>
                        <a:pt x="13" y="5"/>
                      </a:lnTo>
                      <a:lnTo>
                        <a:pt x="16" y="3"/>
                      </a:lnTo>
                      <a:lnTo>
                        <a:pt x="13" y="0"/>
                      </a:lnTo>
                      <a:lnTo>
                        <a:pt x="11" y="3"/>
                      </a:lnTo>
                      <a:lnTo>
                        <a:pt x="11" y="5"/>
                      </a:lnTo>
                      <a:lnTo>
                        <a:pt x="8" y="11"/>
                      </a:lnTo>
                      <a:lnTo>
                        <a:pt x="6" y="13"/>
                      </a:lnTo>
                      <a:lnTo>
                        <a:pt x="3" y="18"/>
                      </a:lnTo>
                      <a:lnTo>
                        <a:pt x="3" y="21"/>
                      </a:lnTo>
                      <a:lnTo>
                        <a:pt x="0" y="26"/>
                      </a:lnTo>
                      <a:lnTo>
                        <a:pt x="0" y="29"/>
                      </a:lnTo>
                      <a:lnTo>
                        <a:pt x="6" y="29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96" name="Freeform 986"/>
                <p:cNvSpPr>
                  <a:spLocks/>
                </p:cNvSpPr>
                <p:nvPr/>
              </p:nvSpPr>
              <p:spPr bwMode="auto">
                <a:xfrm>
                  <a:off x="2268" y="3523"/>
                  <a:ext cx="6" cy="29"/>
                </a:xfrm>
                <a:custGeom>
                  <a:avLst/>
                  <a:gdLst>
                    <a:gd name="T0" fmla="*/ 6 w 6"/>
                    <a:gd name="T1" fmla="*/ 26 h 29"/>
                    <a:gd name="T2" fmla="*/ 6 w 6"/>
                    <a:gd name="T3" fmla="*/ 26 h 29"/>
                    <a:gd name="T4" fmla="*/ 3 w 6"/>
                    <a:gd name="T5" fmla="*/ 24 h 29"/>
                    <a:gd name="T6" fmla="*/ 3 w 6"/>
                    <a:gd name="T7" fmla="*/ 21 h 29"/>
                    <a:gd name="T8" fmla="*/ 3 w 6"/>
                    <a:gd name="T9" fmla="*/ 18 h 29"/>
                    <a:gd name="T10" fmla="*/ 3 w 6"/>
                    <a:gd name="T11" fmla="*/ 13 h 29"/>
                    <a:gd name="T12" fmla="*/ 3 w 6"/>
                    <a:gd name="T13" fmla="*/ 10 h 29"/>
                    <a:gd name="T14" fmla="*/ 3 w 6"/>
                    <a:gd name="T15" fmla="*/ 8 h 29"/>
                    <a:gd name="T16" fmla="*/ 3 w 6"/>
                    <a:gd name="T17" fmla="*/ 3 h 29"/>
                    <a:gd name="T18" fmla="*/ 6 w 6"/>
                    <a:gd name="T19" fmla="*/ 0 h 29"/>
                    <a:gd name="T20" fmla="*/ 0 w 6"/>
                    <a:gd name="T21" fmla="*/ 0 h 29"/>
                    <a:gd name="T22" fmla="*/ 0 w 6"/>
                    <a:gd name="T23" fmla="*/ 3 h 29"/>
                    <a:gd name="T24" fmla="*/ 0 w 6"/>
                    <a:gd name="T25" fmla="*/ 8 h 29"/>
                    <a:gd name="T26" fmla="*/ 0 w 6"/>
                    <a:gd name="T27" fmla="*/ 10 h 29"/>
                    <a:gd name="T28" fmla="*/ 0 w 6"/>
                    <a:gd name="T29" fmla="*/ 13 h 29"/>
                    <a:gd name="T30" fmla="*/ 0 w 6"/>
                    <a:gd name="T31" fmla="*/ 18 h 29"/>
                    <a:gd name="T32" fmla="*/ 0 w 6"/>
                    <a:gd name="T33" fmla="*/ 21 h 29"/>
                    <a:gd name="T34" fmla="*/ 0 w 6"/>
                    <a:gd name="T35" fmla="*/ 26 h 29"/>
                    <a:gd name="T36" fmla="*/ 3 w 6"/>
                    <a:gd name="T37" fmla="*/ 29 h 29"/>
                    <a:gd name="T38" fmla="*/ 3 w 6"/>
                    <a:gd name="T39" fmla="*/ 29 h 29"/>
                    <a:gd name="T40" fmla="*/ 6 w 6"/>
                    <a:gd name="T41" fmla="*/ 26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6"/>
                    <a:gd name="T64" fmla="*/ 0 h 29"/>
                    <a:gd name="T65" fmla="*/ 6 w 6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6" h="29">
                      <a:moveTo>
                        <a:pt x="6" y="26"/>
                      </a:moveTo>
                      <a:lnTo>
                        <a:pt x="6" y="26"/>
                      </a:lnTo>
                      <a:lnTo>
                        <a:pt x="3" y="24"/>
                      </a:lnTo>
                      <a:lnTo>
                        <a:pt x="3" y="21"/>
                      </a:lnTo>
                      <a:lnTo>
                        <a:pt x="3" y="18"/>
                      </a:lnTo>
                      <a:lnTo>
                        <a:pt x="3" y="13"/>
                      </a:lnTo>
                      <a:lnTo>
                        <a:pt x="3" y="10"/>
                      </a:lnTo>
                      <a:lnTo>
                        <a:pt x="3" y="8"/>
                      </a:lnTo>
                      <a:lnTo>
                        <a:pt x="3" y="3"/>
                      </a:lnTo>
                      <a:lnTo>
                        <a:pt x="6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0" y="8"/>
                      </a:lnTo>
                      <a:lnTo>
                        <a:pt x="0" y="10"/>
                      </a:lnTo>
                      <a:lnTo>
                        <a:pt x="0" y="13"/>
                      </a:lnTo>
                      <a:lnTo>
                        <a:pt x="0" y="18"/>
                      </a:lnTo>
                      <a:lnTo>
                        <a:pt x="0" y="21"/>
                      </a:lnTo>
                      <a:lnTo>
                        <a:pt x="0" y="26"/>
                      </a:lnTo>
                      <a:lnTo>
                        <a:pt x="3" y="29"/>
                      </a:lnTo>
                      <a:lnTo>
                        <a:pt x="6" y="26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97" name="Freeform 987"/>
                <p:cNvSpPr>
                  <a:spLocks/>
                </p:cNvSpPr>
                <p:nvPr/>
              </p:nvSpPr>
              <p:spPr bwMode="auto">
                <a:xfrm>
                  <a:off x="2271" y="3549"/>
                  <a:ext cx="18" cy="21"/>
                </a:xfrm>
                <a:custGeom>
                  <a:avLst/>
                  <a:gdLst>
                    <a:gd name="T0" fmla="*/ 16 w 18"/>
                    <a:gd name="T1" fmla="*/ 18 h 21"/>
                    <a:gd name="T2" fmla="*/ 18 w 18"/>
                    <a:gd name="T3" fmla="*/ 16 h 21"/>
                    <a:gd name="T4" fmla="*/ 16 w 18"/>
                    <a:gd name="T5" fmla="*/ 16 h 21"/>
                    <a:gd name="T6" fmla="*/ 13 w 18"/>
                    <a:gd name="T7" fmla="*/ 13 h 21"/>
                    <a:gd name="T8" fmla="*/ 10 w 18"/>
                    <a:gd name="T9" fmla="*/ 13 h 21"/>
                    <a:gd name="T10" fmla="*/ 8 w 18"/>
                    <a:gd name="T11" fmla="*/ 11 h 21"/>
                    <a:gd name="T12" fmla="*/ 5 w 18"/>
                    <a:gd name="T13" fmla="*/ 8 h 21"/>
                    <a:gd name="T14" fmla="*/ 5 w 18"/>
                    <a:gd name="T15" fmla="*/ 5 h 21"/>
                    <a:gd name="T16" fmla="*/ 3 w 18"/>
                    <a:gd name="T17" fmla="*/ 3 h 21"/>
                    <a:gd name="T18" fmla="*/ 3 w 18"/>
                    <a:gd name="T19" fmla="*/ 0 h 21"/>
                    <a:gd name="T20" fmla="*/ 0 w 18"/>
                    <a:gd name="T21" fmla="*/ 3 h 21"/>
                    <a:gd name="T22" fmla="*/ 0 w 18"/>
                    <a:gd name="T23" fmla="*/ 5 h 21"/>
                    <a:gd name="T24" fmla="*/ 3 w 18"/>
                    <a:gd name="T25" fmla="*/ 8 h 21"/>
                    <a:gd name="T26" fmla="*/ 3 w 18"/>
                    <a:gd name="T27" fmla="*/ 11 h 21"/>
                    <a:gd name="T28" fmla="*/ 5 w 18"/>
                    <a:gd name="T29" fmla="*/ 13 h 21"/>
                    <a:gd name="T30" fmla="*/ 8 w 18"/>
                    <a:gd name="T31" fmla="*/ 16 h 21"/>
                    <a:gd name="T32" fmla="*/ 10 w 18"/>
                    <a:gd name="T33" fmla="*/ 16 h 21"/>
                    <a:gd name="T34" fmla="*/ 13 w 18"/>
                    <a:gd name="T35" fmla="*/ 18 h 21"/>
                    <a:gd name="T36" fmla="*/ 16 w 18"/>
                    <a:gd name="T37" fmla="*/ 21 h 21"/>
                    <a:gd name="T38" fmla="*/ 18 w 18"/>
                    <a:gd name="T39" fmla="*/ 21 h 21"/>
                    <a:gd name="T40" fmla="*/ 16 w 18"/>
                    <a:gd name="T41" fmla="*/ 21 h 21"/>
                    <a:gd name="T42" fmla="*/ 16 w 18"/>
                    <a:gd name="T43" fmla="*/ 21 h 21"/>
                    <a:gd name="T44" fmla="*/ 18 w 18"/>
                    <a:gd name="T45" fmla="*/ 21 h 21"/>
                    <a:gd name="T46" fmla="*/ 16 w 18"/>
                    <a:gd name="T47" fmla="*/ 18 h 21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18"/>
                    <a:gd name="T73" fmla="*/ 0 h 21"/>
                    <a:gd name="T74" fmla="*/ 18 w 18"/>
                    <a:gd name="T75" fmla="*/ 21 h 21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18" h="21">
                      <a:moveTo>
                        <a:pt x="16" y="18"/>
                      </a:moveTo>
                      <a:lnTo>
                        <a:pt x="18" y="16"/>
                      </a:lnTo>
                      <a:lnTo>
                        <a:pt x="16" y="16"/>
                      </a:lnTo>
                      <a:lnTo>
                        <a:pt x="13" y="13"/>
                      </a:lnTo>
                      <a:lnTo>
                        <a:pt x="10" y="13"/>
                      </a:lnTo>
                      <a:lnTo>
                        <a:pt x="8" y="11"/>
                      </a:lnTo>
                      <a:lnTo>
                        <a:pt x="5" y="8"/>
                      </a:lnTo>
                      <a:lnTo>
                        <a:pt x="5" y="5"/>
                      </a:lnTo>
                      <a:lnTo>
                        <a:pt x="3" y="3"/>
                      </a:lnTo>
                      <a:lnTo>
                        <a:pt x="3" y="0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3" y="11"/>
                      </a:lnTo>
                      <a:lnTo>
                        <a:pt x="5" y="13"/>
                      </a:lnTo>
                      <a:lnTo>
                        <a:pt x="8" y="16"/>
                      </a:lnTo>
                      <a:lnTo>
                        <a:pt x="10" y="16"/>
                      </a:lnTo>
                      <a:lnTo>
                        <a:pt x="13" y="18"/>
                      </a:lnTo>
                      <a:lnTo>
                        <a:pt x="16" y="21"/>
                      </a:lnTo>
                      <a:lnTo>
                        <a:pt x="18" y="21"/>
                      </a:lnTo>
                      <a:lnTo>
                        <a:pt x="16" y="21"/>
                      </a:lnTo>
                      <a:lnTo>
                        <a:pt x="18" y="21"/>
                      </a:lnTo>
                      <a:lnTo>
                        <a:pt x="16" y="18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98" name="Freeform 988"/>
                <p:cNvSpPr>
                  <a:spLocks/>
                </p:cNvSpPr>
                <p:nvPr/>
              </p:nvSpPr>
              <p:spPr bwMode="auto">
                <a:xfrm>
                  <a:off x="2064" y="3455"/>
                  <a:ext cx="128" cy="34"/>
                </a:xfrm>
                <a:custGeom>
                  <a:avLst/>
                  <a:gdLst>
                    <a:gd name="T0" fmla="*/ 0 w 128"/>
                    <a:gd name="T1" fmla="*/ 5 h 34"/>
                    <a:gd name="T2" fmla="*/ 0 w 128"/>
                    <a:gd name="T3" fmla="*/ 16 h 34"/>
                    <a:gd name="T4" fmla="*/ 3 w 128"/>
                    <a:gd name="T5" fmla="*/ 26 h 34"/>
                    <a:gd name="T6" fmla="*/ 3 w 128"/>
                    <a:gd name="T7" fmla="*/ 29 h 34"/>
                    <a:gd name="T8" fmla="*/ 6 w 128"/>
                    <a:gd name="T9" fmla="*/ 31 h 34"/>
                    <a:gd name="T10" fmla="*/ 34 w 128"/>
                    <a:gd name="T11" fmla="*/ 34 h 34"/>
                    <a:gd name="T12" fmla="*/ 63 w 128"/>
                    <a:gd name="T13" fmla="*/ 34 h 34"/>
                    <a:gd name="T14" fmla="*/ 94 w 128"/>
                    <a:gd name="T15" fmla="*/ 34 h 34"/>
                    <a:gd name="T16" fmla="*/ 108 w 128"/>
                    <a:gd name="T17" fmla="*/ 34 h 34"/>
                    <a:gd name="T18" fmla="*/ 115 w 128"/>
                    <a:gd name="T19" fmla="*/ 34 h 34"/>
                    <a:gd name="T20" fmla="*/ 121 w 128"/>
                    <a:gd name="T21" fmla="*/ 31 h 34"/>
                    <a:gd name="T22" fmla="*/ 126 w 128"/>
                    <a:gd name="T23" fmla="*/ 26 h 34"/>
                    <a:gd name="T24" fmla="*/ 128 w 128"/>
                    <a:gd name="T25" fmla="*/ 18 h 34"/>
                    <a:gd name="T26" fmla="*/ 128 w 128"/>
                    <a:gd name="T27" fmla="*/ 10 h 34"/>
                    <a:gd name="T28" fmla="*/ 128 w 128"/>
                    <a:gd name="T29" fmla="*/ 5 h 34"/>
                    <a:gd name="T30" fmla="*/ 126 w 128"/>
                    <a:gd name="T31" fmla="*/ 2 h 34"/>
                    <a:gd name="T32" fmla="*/ 118 w 128"/>
                    <a:gd name="T33" fmla="*/ 0 h 34"/>
                    <a:gd name="T34" fmla="*/ 113 w 128"/>
                    <a:gd name="T35" fmla="*/ 0 h 34"/>
                    <a:gd name="T36" fmla="*/ 108 w 128"/>
                    <a:gd name="T37" fmla="*/ 0 h 34"/>
                    <a:gd name="T38" fmla="*/ 102 w 128"/>
                    <a:gd name="T39" fmla="*/ 0 h 34"/>
                    <a:gd name="T40" fmla="*/ 89 w 128"/>
                    <a:gd name="T41" fmla="*/ 0 h 34"/>
                    <a:gd name="T42" fmla="*/ 71 w 128"/>
                    <a:gd name="T43" fmla="*/ 2 h 34"/>
                    <a:gd name="T44" fmla="*/ 53 w 128"/>
                    <a:gd name="T45" fmla="*/ 2 h 34"/>
                    <a:gd name="T46" fmla="*/ 32 w 128"/>
                    <a:gd name="T47" fmla="*/ 2 h 34"/>
                    <a:gd name="T48" fmla="*/ 16 w 128"/>
                    <a:gd name="T49" fmla="*/ 5 h 34"/>
                    <a:gd name="T50" fmla="*/ 6 w 128"/>
                    <a:gd name="T51" fmla="*/ 5 h 34"/>
                    <a:gd name="T52" fmla="*/ 0 w 128"/>
                    <a:gd name="T53" fmla="*/ 5 h 34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128"/>
                    <a:gd name="T82" fmla="*/ 0 h 34"/>
                    <a:gd name="T83" fmla="*/ 128 w 128"/>
                    <a:gd name="T84" fmla="*/ 34 h 34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128" h="34">
                      <a:moveTo>
                        <a:pt x="0" y="5"/>
                      </a:moveTo>
                      <a:lnTo>
                        <a:pt x="0" y="16"/>
                      </a:lnTo>
                      <a:lnTo>
                        <a:pt x="3" y="26"/>
                      </a:lnTo>
                      <a:lnTo>
                        <a:pt x="3" y="29"/>
                      </a:lnTo>
                      <a:lnTo>
                        <a:pt x="6" y="31"/>
                      </a:lnTo>
                      <a:lnTo>
                        <a:pt x="34" y="34"/>
                      </a:lnTo>
                      <a:lnTo>
                        <a:pt x="63" y="34"/>
                      </a:lnTo>
                      <a:lnTo>
                        <a:pt x="94" y="34"/>
                      </a:lnTo>
                      <a:lnTo>
                        <a:pt x="108" y="34"/>
                      </a:lnTo>
                      <a:lnTo>
                        <a:pt x="115" y="34"/>
                      </a:lnTo>
                      <a:lnTo>
                        <a:pt x="121" y="31"/>
                      </a:lnTo>
                      <a:lnTo>
                        <a:pt x="126" y="26"/>
                      </a:lnTo>
                      <a:lnTo>
                        <a:pt x="128" y="18"/>
                      </a:lnTo>
                      <a:lnTo>
                        <a:pt x="128" y="10"/>
                      </a:lnTo>
                      <a:lnTo>
                        <a:pt x="128" y="5"/>
                      </a:lnTo>
                      <a:lnTo>
                        <a:pt x="126" y="2"/>
                      </a:lnTo>
                      <a:lnTo>
                        <a:pt x="118" y="0"/>
                      </a:lnTo>
                      <a:lnTo>
                        <a:pt x="113" y="0"/>
                      </a:lnTo>
                      <a:lnTo>
                        <a:pt x="108" y="0"/>
                      </a:lnTo>
                      <a:lnTo>
                        <a:pt x="102" y="0"/>
                      </a:lnTo>
                      <a:lnTo>
                        <a:pt x="89" y="0"/>
                      </a:lnTo>
                      <a:lnTo>
                        <a:pt x="71" y="2"/>
                      </a:lnTo>
                      <a:lnTo>
                        <a:pt x="53" y="2"/>
                      </a:lnTo>
                      <a:lnTo>
                        <a:pt x="32" y="2"/>
                      </a:lnTo>
                      <a:lnTo>
                        <a:pt x="16" y="5"/>
                      </a:lnTo>
                      <a:lnTo>
                        <a:pt x="6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92ADB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799" name="Freeform 989"/>
                <p:cNvSpPr>
                  <a:spLocks/>
                </p:cNvSpPr>
                <p:nvPr/>
              </p:nvSpPr>
              <p:spPr bwMode="auto">
                <a:xfrm>
                  <a:off x="2064" y="3460"/>
                  <a:ext cx="3" cy="21"/>
                </a:xfrm>
                <a:custGeom>
                  <a:avLst/>
                  <a:gdLst>
                    <a:gd name="T0" fmla="*/ 3 w 3"/>
                    <a:gd name="T1" fmla="*/ 21 h 21"/>
                    <a:gd name="T2" fmla="*/ 3 w 3"/>
                    <a:gd name="T3" fmla="*/ 21 h 21"/>
                    <a:gd name="T4" fmla="*/ 3 w 3"/>
                    <a:gd name="T5" fmla="*/ 18 h 21"/>
                    <a:gd name="T6" fmla="*/ 3 w 3"/>
                    <a:gd name="T7" fmla="*/ 16 h 21"/>
                    <a:gd name="T8" fmla="*/ 3 w 3"/>
                    <a:gd name="T9" fmla="*/ 13 h 21"/>
                    <a:gd name="T10" fmla="*/ 3 w 3"/>
                    <a:gd name="T11" fmla="*/ 11 h 21"/>
                    <a:gd name="T12" fmla="*/ 3 w 3"/>
                    <a:gd name="T13" fmla="*/ 8 h 21"/>
                    <a:gd name="T14" fmla="*/ 3 w 3"/>
                    <a:gd name="T15" fmla="*/ 5 h 21"/>
                    <a:gd name="T16" fmla="*/ 3 w 3"/>
                    <a:gd name="T17" fmla="*/ 3 h 21"/>
                    <a:gd name="T18" fmla="*/ 3 w 3"/>
                    <a:gd name="T19" fmla="*/ 0 h 21"/>
                    <a:gd name="T20" fmla="*/ 0 w 3"/>
                    <a:gd name="T21" fmla="*/ 0 h 21"/>
                    <a:gd name="T22" fmla="*/ 0 w 3"/>
                    <a:gd name="T23" fmla="*/ 3 h 21"/>
                    <a:gd name="T24" fmla="*/ 0 w 3"/>
                    <a:gd name="T25" fmla="*/ 5 h 21"/>
                    <a:gd name="T26" fmla="*/ 0 w 3"/>
                    <a:gd name="T27" fmla="*/ 8 h 21"/>
                    <a:gd name="T28" fmla="*/ 0 w 3"/>
                    <a:gd name="T29" fmla="*/ 11 h 21"/>
                    <a:gd name="T30" fmla="*/ 0 w 3"/>
                    <a:gd name="T31" fmla="*/ 13 h 21"/>
                    <a:gd name="T32" fmla="*/ 0 w 3"/>
                    <a:gd name="T33" fmla="*/ 16 h 21"/>
                    <a:gd name="T34" fmla="*/ 0 w 3"/>
                    <a:gd name="T35" fmla="*/ 18 h 21"/>
                    <a:gd name="T36" fmla="*/ 0 w 3"/>
                    <a:gd name="T37" fmla="*/ 21 h 21"/>
                    <a:gd name="T38" fmla="*/ 0 w 3"/>
                    <a:gd name="T39" fmla="*/ 21 h 21"/>
                    <a:gd name="T40" fmla="*/ 3 w 3"/>
                    <a:gd name="T41" fmla="*/ 21 h 2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"/>
                    <a:gd name="T64" fmla="*/ 0 h 21"/>
                    <a:gd name="T65" fmla="*/ 3 w 3"/>
                    <a:gd name="T66" fmla="*/ 21 h 2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" h="21">
                      <a:moveTo>
                        <a:pt x="3" y="21"/>
                      </a:moveTo>
                      <a:lnTo>
                        <a:pt x="3" y="21"/>
                      </a:lnTo>
                      <a:lnTo>
                        <a:pt x="3" y="18"/>
                      </a:lnTo>
                      <a:lnTo>
                        <a:pt x="3" y="16"/>
                      </a:lnTo>
                      <a:lnTo>
                        <a:pt x="3" y="13"/>
                      </a:lnTo>
                      <a:lnTo>
                        <a:pt x="3" y="11"/>
                      </a:lnTo>
                      <a:lnTo>
                        <a:pt x="3" y="8"/>
                      </a:lnTo>
                      <a:lnTo>
                        <a:pt x="3" y="5"/>
                      </a:lnTo>
                      <a:lnTo>
                        <a:pt x="3" y="3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0" y="11"/>
                      </a:lnTo>
                      <a:lnTo>
                        <a:pt x="0" y="13"/>
                      </a:lnTo>
                      <a:lnTo>
                        <a:pt x="0" y="16"/>
                      </a:lnTo>
                      <a:lnTo>
                        <a:pt x="0" y="18"/>
                      </a:lnTo>
                      <a:lnTo>
                        <a:pt x="0" y="21"/>
                      </a:lnTo>
                      <a:lnTo>
                        <a:pt x="3" y="21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00" name="Freeform 990"/>
                <p:cNvSpPr>
                  <a:spLocks/>
                </p:cNvSpPr>
                <p:nvPr/>
              </p:nvSpPr>
              <p:spPr bwMode="auto">
                <a:xfrm>
                  <a:off x="2064" y="3481"/>
                  <a:ext cx="6" cy="8"/>
                </a:xfrm>
                <a:custGeom>
                  <a:avLst/>
                  <a:gdLst>
                    <a:gd name="T0" fmla="*/ 6 w 6"/>
                    <a:gd name="T1" fmla="*/ 3 h 8"/>
                    <a:gd name="T2" fmla="*/ 6 w 6"/>
                    <a:gd name="T3" fmla="*/ 3 h 8"/>
                    <a:gd name="T4" fmla="*/ 6 w 6"/>
                    <a:gd name="T5" fmla="*/ 3 h 8"/>
                    <a:gd name="T6" fmla="*/ 6 w 6"/>
                    <a:gd name="T7" fmla="*/ 3 h 8"/>
                    <a:gd name="T8" fmla="*/ 6 w 6"/>
                    <a:gd name="T9" fmla="*/ 3 h 8"/>
                    <a:gd name="T10" fmla="*/ 6 w 6"/>
                    <a:gd name="T11" fmla="*/ 3 h 8"/>
                    <a:gd name="T12" fmla="*/ 3 w 6"/>
                    <a:gd name="T13" fmla="*/ 3 h 8"/>
                    <a:gd name="T14" fmla="*/ 3 w 6"/>
                    <a:gd name="T15" fmla="*/ 0 h 8"/>
                    <a:gd name="T16" fmla="*/ 3 w 6"/>
                    <a:gd name="T17" fmla="*/ 0 h 8"/>
                    <a:gd name="T18" fmla="*/ 3 w 6"/>
                    <a:gd name="T19" fmla="*/ 0 h 8"/>
                    <a:gd name="T20" fmla="*/ 0 w 6"/>
                    <a:gd name="T21" fmla="*/ 0 h 8"/>
                    <a:gd name="T22" fmla="*/ 0 w 6"/>
                    <a:gd name="T23" fmla="*/ 0 h 8"/>
                    <a:gd name="T24" fmla="*/ 0 w 6"/>
                    <a:gd name="T25" fmla="*/ 3 h 8"/>
                    <a:gd name="T26" fmla="*/ 0 w 6"/>
                    <a:gd name="T27" fmla="*/ 3 h 8"/>
                    <a:gd name="T28" fmla="*/ 0 w 6"/>
                    <a:gd name="T29" fmla="*/ 3 h 8"/>
                    <a:gd name="T30" fmla="*/ 0 w 6"/>
                    <a:gd name="T31" fmla="*/ 5 h 8"/>
                    <a:gd name="T32" fmla="*/ 3 w 6"/>
                    <a:gd name="T33" fmla="*/ 5 h 8"/>
                    <a:gd name="T34" fmla="*/ 3 w 6"/>
                    <a:gd name="T35" fmla="*/ 8 h 8"/>
                    <a:gd name="T36" fmla="*/ 6 w 6"/>
                    <a:gd name="T37" fmla="*/ 8 h 8"/>
                    <a:gd name="T38" fmla="*/ 6 w 6"/>
                    <a:gd name="T39" fmla="*/ 8 h 8"/>
                    <a:gd name="T40" fmla="*/ 6 w 6"/>
                    <a:gd name="T41" fmla="*/ 3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6"/>
                    <a:gd name="T64" fmla="*/ 0 h 8"/>
                    <a:gd name="T65" fmla="*/ 6 w 6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6" h="8">
                      <a:moveTo>
                        <a:pt x="6" y="3"/>
                      </a:moveTo>
                      <a:lnTo>
                        <a:pt x="6" y="3"/>
                      </a:lnTo>
                      <a:lnTo>
                        <a:pt x="3" y="3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6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01" name="Freeform 991"/>
                <p:cNvSpPr>
                  <a:spLocks/>
                </p:cNvSpPr>
                <p:nvPr/>
              </p:nvSpPr>
              <p:spPr bwMode="auto">
                <a:xfrm>
                  <a:off x="2070" y="3484"/>
                  <a:ext cx="57" cy="5"/>
                </a:xfrm>
                <a:custGeom>
                  <a:avLst/>
                  <a:gdLst>
                    <a:gd name="T0" fmla="*/ 57 w 57"/>
                    <a:gd name="T1" fmla="*/ 2 h 5"/>
                    <a:gd name="T2" fmla="*/ 57 w 57"/>
                    <a:gd name="T3" fmla="*/ 2 h 5"/>
                    <a:gd name="T4" fmla="*/ 49 w 57"/>
                    <a:gd name="T5" fmla="*/ 2 h 5"/>
                    <a:gd name="T6" fmla="*/ 41 w 57"/>
                    <a:gd name="T7" fmla="*/ 2 h 5"/>
                    <a:gd name="T8" fmla="*/ 36 w 57"/>
                    <a:gd name="T9" fmla="*/ 2 h 5"/>
                    <a:gd name="T10" fmla="*/ 28 w 57"/>
                    <a:gd name="T11" fmla="*/ 2 h 5"/>
                    <a:gd name="T12" fmla="*/ 20 w 57"/>
                    <a:gd name="T13" fmla="*/ 2 h 5"/>
                    <a:gd name="T14" fmla="*/ 13 w 57"/>
                    <a:gd name="T15" fmla="*/ 2 h 5"/>
                    <a:gd name="T16" fmla="*/ 7 w 57"/>
                    <a:gd name="T17" fmla="*/ 2 h 5"/>
                    <a:gd name="T18" fmla="*/ 0 w 57"/>
                    <a:gd name="T19" fmla="*/ 0 h 5"/>
                    <a:gd name="T20" fmla="*/ 0 w 57"/>
                    <a:gd name="T21" fmla="*/ 5 h 5"/>
                    <a:gd name="T22" fmla="*/ 7 w 57"/>
                    <a:gd name="T23" fmla="*/ 5 h 5"/>
                    <a:gd name="T24" fmla="*/ 13 w 57"/>
                    <a:gd name="T25" fmla="*/ 5 h 5"/>
                    <a:gd name="T26" fmla="*/ 20 w 57"/>
                    <a:gd name="T27" fmla="*/ 5 h 5"/>
                    <a:gd name="T28" fmla="*/ 28 w 57"/>
                    <a:gd name="T29" fmla="*/ 5 h 5"/>
                    <a:gd name="T30" fmla="*/ 36 w 57"/>
                    <a:gd name="T31" fmla="*/ 5 h 5"/>
                    <a:gd name="T32" fmla="*/ 41 w 57"/>
                    <a:gd name="T33" fmla="*/ 5 h 5"/>
                    <a:gd name="T34" fmla="*/ 49 w 57"/>
                    <a:gd name="T35" fmla="*/ 5 h 5"/>
                    <a:gd name="T36" fmla="*/ 57 w 57"/>
                    <a:gd name="T37" fmla="*/ 5 h 5"/>
                    <a:gd name="T38" fmla="*/ 57 w 57"/>
                    <a:gd name="T39" fmla="*/ 5 h 5"/>
                    <a:gd name="T40" fmla="*/ 57 w 57"/>
                    <a:gd name="T41" fmla="*/ 2 h 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7"/>
                    <a:gd name="T64" fmla="*/ 0 h 5"/>
                    <a:gd name="T65" fmla="*/ 57 w 57"/>
                    <a:gd name="T66" fmla="*/ 5 h 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7" h="5">
                      <a:moveTo>
                        <a:pt x="57" y="2"/>
                      </a:moveTo>
                      <a:lnTo>
                        <a:pt x="57" y="2"/>
                      </a:lnTo>
                      <a:lnTo>
                        <a:pt x="49" y="2"/>
                      </a:lnTo>
                      <a:lnTo>
                        <a:pt x="41" y="2"/>
                      </a:lnTo>
                      <a:lnTo>
                        <a:pt x="36" y="2"/>
                      </a:lnTo>
                      <a:lnTo>
                        <a:pt x="28" y="2"/>
                      </a:lnTo>
                      <a:lnTo>
                        <a:pt x="20" y="2"/>
                      </a:lnTo>
                      <a:lnTo>
                        <a:pt x="13" y="2"/>
                      </a:lnTo>
                      <a:lnTo>
                        <a:pt x="7" y="2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7" y="5"/>
                      </a:lnTo>
                      <a:lnTo>
                        <a:pt x="13" y="5"/>
                      </a:lnTo>
                      <a:lnTo>
                        <a:pt x="20" y="5"/>
                      </a:lnTo>
                      <a:lnTo>
                        <a:pt x="28" y="5"/>
                      </a:lnTo>
                      <a:lnTo>
                        <a:pt x="36" y="5"/>
                      </a:lnTo>
                      <a:lnTo>
                        <a:pt x="41" y="5"/>
                      </a:lnTo>
                      <a:lnTo>
                        <a:pt x="49" y="5"/>
                      </a:lnTo>
                      <a:lnTo>
                        <a:pt x="57" y="5"/>
                      </a:lnTo>
                      <a:lnTo>
                        <a:pt x="57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02" name="Freeform 992"/>
                <p:cNvSpPr>
                  <a:spLocks/>
                </p:cNvSpPr>
                <p:nvPr/>
              </p:nvSpPr>
              <p:spPr bwMode="auto">
                <a:xfrm>
                  <a:off x="2127" y="3486"/>
                  <a:ext cx="31" cy="6"/>
                </a:xfrm>
                <a:custGeom>
                  <a:avLst/>
                  <a:gdLst>
                    <a:gd name="T0" fmla="*/ 31 w 31"/>
                    <a:gd name="T1" fmla="*/ 3 h 6"/>
                    <a:gd name="T2" fmla="*/ 31 w 31"/>
                    <a:gd name="T3" fmla="*/ 3 h 6"/>
                    <a:gd name="T4" fmla="*/ 29 w 31"/>
                    <a:gd name="T5" fmla="*/ 3 h 6"/>
                    <a:gd name="T6" fmla="*/ 24 w 31"/>
                    <a:gd name="T7" fmla="*/ 0 h 6"/>
                    <a:gd name="T8" fmla="*/ 21 w 31"/>
                    <a:gd name="T9" fmla="*/ 0 h 6"/>
                    <a:gd name="T10" fmla="*/ 16 w 31"/>
                    <a:gd name="T11" fmla="*/ 0 h 6"/>
                    <a:gd name="T12" fmla="*/ 13 w 31"/>
                    <a:gd name="T13" fmla="*/ 0 h 6"/>
                    <a:gd name="T14" fmla="*/ 8 w 31"/>
                    <a:gd name="T15" fmla="*/ 0 h 6"/>
                    <a:gd name="T16" fmla="*/ 5 w 31"/>
                    <a:gd name="T17" fmla="*/ 0 h 6"/>
                    <a:gd name="T18" fmla="*/ 0 w 31"/>
                    <a:gd name="T19" fmla="*/ 0 h 6"/>
                    <a:gd name="T20" fmla="*/ 0 w 31"/>
                    <a:gd name="T21" fmla="*/ 3 h 6"/>
                    <a:gd name="T22" fmla="*/ 5 w 31"/>
                    <a:gd name="T23" fmla="*/ 3 h 6"/>
                    <a:gd name="T24" fmla="*/ 8 w 31"/>
                    <a:gd name="T25" fmla="*/ 3 h 6"/>
                    <a:gd name="T26" fmla="*/ 13 w 31"/>
                    <a:gd name="T27" fmla="*/ 3 h 6"/>
                    <a:gd name="T28" fmla="*/ 16 w 31"/>
                    <a:gd name="T29" fmla="*/ 6 h 6"/>
                    <a:gd name="T30" fmla="*/ 21 w 31"/>
                    <a:gd name="T31" fmla="*/ 6 h 6"/>
                    <a:gd name="T32" fmla="*/ 24 w 31"/>
                    <a:gd name="T33" fmla="*/ 6 h 6"/>
                    <a:gd name="T34" fmla="*/ 29 w 31"/>
                    <a:gd name="T35" fmla="*/ 6 h 6"/>
                    <a:gd name="T36" fmla="*/ 31 w 31"/>
                    <a:gd name="T37" fmla="*/ 6 h 6"/>
                    <a:gd name="T38" fmla="*/ 31 w 31"/>
                    <a:gd name="T39" fmla="*/ 6 h 6"/>
                    <a:gd name="T40" fmla="*/ 31 w 31"/>
                    <a:gd name="T41" fmla="*/ 3 h 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1"/>
                    <a:gd name="T64" fmla="*/ 0 h 6"/>
                    <a:gd name="T65" fmla="*/ 31 w 31"/>
                    <a:gd name="T66" fmla="*/ 6 h 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1" h="6">
                      <a:moveTo>
                        <a:pt x="31" y="3"/>
                      </a:moveTo>
                      <a:lnTo>
                        <a:pt x="31" y="3"/>
                      </a:lnTo>
                      <a:lnTo>
                        <a:pt x="29" y="3"/>
                      </a:lnTo>
                      <a:lnTo>
                        <a:pt x="24" y="0"/>
                      </a:lnTo>
                      <a:lnTo>
                        <a:pt x="21" y="0"/>
                      </a:lnTo>
                      <a:lnTo>
                        <a:pt x="16" y="0"/>
                      </a:lnTo>
                      <a:lnTo>
                        <a:pt x="13" y="0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5" y="3"/>
                      </a:lnTo>
                      <a:lnTo>
                        <a:pt x="8" y="3"/>
                      </a:lnTo>
                      <a:lnTo>
                        <a:pt x="13" y="3"/>
                      </a:lnTo>
                      <a:lnTo>
                        <a:pt x="16" y="6"/>
                      </a:lnTo>
                      <a:lnTo>
                        <a:pt x="21" y="6"/>
                      </a:lnTo>
                      <a:lnTo>
                        <a:pt x="24" y="6"/>
                      </a:lnTo>
                      <a:lnTo>
                        <a:pt x="29" y="6"/>
                      </a:lnTo>
                      <a:lnTo>
                        <a:pt x="31" y="6"/>
                      </a:lnTo>
                      <a:lnTo>
                        <a:pt x="31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03" name="Freeform 993"/>
                <p:cNvSpPr>
                  <a:spLocks/>
                </p:cNvSpPr>
                <p:nvPr/>
              </p:nvSpPr>
              <p:spPr bwMode="auto">
                <a:xfrm>
                  <a:off x="2158" y="3484"/>
                  <a:ext cx="29" cy="8"/>
                </a:xfrm>
                <a:custGeom>
                  <a:avLst/>
                  <a:gdLst>
                    <a:gd name="T0" fmla="*/ 27 w 29"/>
                    <a:gd name="T1" fmla="*/ 0 h 8"/>
                    <a:gd name="T2" fmla="*/ 27 w 29"/>
                    <a:gd name="T3" fmla="*/ 0 h 8"/>
                    <a:gd name="T4" fmla="*/ 24 w 29"/>
                    <a:gd name="T5" fmla="*/ 2 h 8"/>
                    <a:gd name="T6" fmla="*/ 21 w 29"/>
                    <a:gd name="T7" fmla="*/ 2 h 8"/>
                    <a:gd name="T8" fmla="*/ 19 w 29"/>
                    <a:gd name="T9" fmla="*/ 5 h 8"/>
                    <a:gd name="T10" fmla="*/ 16 w 29"/>
                    <a:gd name="T11" fmla="*/ 5 h 8"/>
                    <a:gd name="T12" fmla="*/ 11 w 29"/>
                    <a:gd name="T13" fmla="*/ 5 h 8"/>
                    <a:gd name="T14" fmla="*/ 8 w 29"/>
                    <a:gd name="T15" fmla="*/ 5 h 8"/>
                    <a:gd name="T16" fmla="*/ 6 w 29"/>
                    <a:gd name="T17" fmla="*/ 5 h 8"/>
                    <a:gd name="T18" fmla="*/ 0 w 29"/>
                    <a:gd name="T19" fmla="*/ 5 h 8"/>
                    <a:gd name="T20" fmla="*/ 0 w 29"/>
                    <a:gd name="T21" fmla="*/ 8 h 8"/>
                    <a:gd name="T22" fmla="*/ 6 w 29"/>
                    <a:gd name="T23" fmla="*/ 8 h 8"/>
                    <a:gd name="T24" fmla="*/ 8 w 29"/>
                    <a:gd name="T25" fmla="*/ 8 h 8"/>
                    <a:gd name="T26" fmla="*/ 11 w 29"/>
                    <a:gd name="T27" fmla="*/ 8 h 8"/>
                    <a:gd name="T28" fmla="*/ 16 w 29"/>
                    <a:gd name="T29" fmla="*/ 8 h 8"/>
                    <a:gd name="T30" fmla="*/ 19 w 29"/>
                    <a:gd name="T31" fmla="*/ 8 h 8"/>
                    <a:gd name="T32" fmla="*/ 21 w 29"/>
                    <a:gd name="T33" fmla="*/ 8 h 8"/>
                    <a:gd name="T34" fmla="*/ 24 w 29"/>
                    <a:gd name="T35" fmla="*/ 5 h 8"/>
                    <a:gd name="T36" fmla="*/ 29 w 29"/>
                    <a:gd name="T37" fmla="*/ 2 h 8"/>
                    <a:gd name="T38" fmla="*/ 29 w 29"/>
                    <a:gd name="T39" fmla="*/ 2 h 8"/>
                    <a:gd name="T40" fmla="*/ 27 w 29"/>
                    <a:gd name="T41" fmla="*/ 0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9"/>
                    <a:gd name="T64" fmla="*/ 0 h 8"/>
                    <a:gd name="T65" fmla="*/ 29 w 29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9" h="8">
                      <a:moveTo>
                        <a:pt x="27" y="0"/>
                      </a:moveTo>
                      <a:lnTo>
                        <a:pt x="27" y="0"/>
                      </a:lnTo>
                      <a:lnTo>
                        <a:pt x="24" y="2"/>
                      </a:lnTo>
                      <a:lnTo>
                        <a:pt x="21" y="2"/>
                      </a:lnTo>
                      <a:lnTo>
                        <a:pt x="19" y="5"/>
                      </a:lnTo>
                      <a:lnTo>
                        <a:pt x="16" y="5"/>
                      </a:lnTo>
                      <a:lnTo>
                        <a:pt x="11" y="5"/>
                      </a:lnTo>
                      <a:lnTo>
                        <a:pt x="8" y="5"/>
                      </a:lnTo>
                      <a:lnTo>
                        <a:pt x="6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6" y="8"/>
                      </a:lnTo>
                      <a:lnTo>
                        <a:pt x="19" y="8"/>
                      </a:lnTo>
                      <a:lnTo>
                        <a:pt x="21" y="8"/>
                      </a:lnTo>
                      <a:lnTo>
                        <a:pt x="24" y="5"/>
                      </a:lnTo>
                      <a:lnTo>
                        <a:pt x="29" y="2"/>
                      </a:lnTo>
                      <a:lnTo>
                        <a:pt x="27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04" name="Freeform 994"/>
                <p:cNvSpPr>
                  <a:spLocks/>
                </p:cNvSpPr>
                <p:nvPr/>
              </p:nvSpPr>
              <p:spPr bwMode="auto">
                <a:xfrm>
                  <a:off x="2185" y="3457"/>
                  <a:ext cx="10" cy="29"/>
                </a:xfrm>
                <a:custGeom>
                  <a:avLst/>
                  <a:gdLst>
                    <a:gd name="T0" fmla="*/ 5 w 10"/>
                    <a:gd name="T1" fmla="*/ 3 h 29"/>
                    <a:gd name="T2" fmla="*/ 5 w 10"/>
                    <a:gd name="T3" fmla="*/ 3 h 29"/>
                    <a:gd name="T4" fmla="*/ 5 w 10"/>
                    <a:gd name="T5" fmla="*/ 3 h 29"/>
                    <a:gd name="T6" fmla="*/ 5 w 10"/>
                    <a:gd name="T7" fmla="*/ 8 h 29"/>
                    <a:gd name="T8" fmla="*/ 5 w 10"/>
                    <a:gd name="T9" fmla="*/ 11 h 29"/>
                    <a:gd name="T10" fmla="*/ 5 w 10"/>
                    <a:gd name="T11" fmla="*/ 14 h 29"/>
                    <a:gd name="T12" fmla="*/ 5 w 10"/>
                    <a:gd name="T13" fmla="*/ 19 h 29"/>
                    <a:gd name="T14" fmla="*/ 2 w 10"/>
                    <a:gd name="T15" fmla="*/ 21 h 29"/>
                    <a:gd name="T16" fmla="*/ 2 w 10"/>
                    <a:gd name="T17" fmla="*/ 24 h 29"/>
                    <a:gd name="T18" fmla="*/ 0 w 10"/>
                    <a:gd name="T19" fmla="*/ 27 h 29"/>
                    <a:gd name="T20" fmla="*/ 2 w 10"/>
                    <a:gd name="T21" fmla="*/ 29 h 29"/>
                    <a:gd name="T22" fmla="*/ 5 w 10"/>
                    <a:gd name="T23" fmla="*/ 27 h 29"/>
                    <a:gd name="T24" fmla="*/ 5 w 10"/>
                    <a:gd name="T25" fmla="*/ 24 h 29"/>
                    <a:gd name="T26" fmla="*/ 7 w 10"/>
                    <a:gd name="T27" fmla="*/ 19 h 29"/>
                    <a:gd name="T28" fmla="*/ 7 w 10"/>
                    <a:gd name="T29" fmla="*/ 16 h 29"/>
                    <a:gd name="T30" fmla="*/ 10 w 10"/>
                    <a:gd name="T31" fmla="*/ 11 h 29"/>
                    <a:gd name="T32" fmla="*/ 10 w 10"/>
                    <a:gd name="T33" fmla="*/ 8 h 29"/>
                    <a:gd name="T34" fmla="*/ 7 w 10"/>
                    <a:gd name="T35" fmla="*/ 3 h 29"/>
                    <a:gd name="T36" fmla="*/ 7 w 10"/>
                    <a:gd name="T37" fmla="*/ 0 h 29"/>
                    <a:gd name="T38" fmla="*/ 7 w 10"/>
                    <a:gd name="T39" fmla="*/ 0 h 29"/>
                    <a:gd name="T40" fmla="*/ 5 w 10"/>
                    <a:gd name="T41" fmla="*/ 3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0"/>
                    <a:gd name="T64" fmla="*/ 0 h 29"/>
                    <a:gd name="T65" fmla="*/ 10 w 10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0" h="29">
                      <a:moveTo>
                        <a:pt x="5" y="3"/>
                      </a:moveTo>
                      <a:lnTo>
                        <a:pt x="5" y="3"/>
                      </a:lnTo>
                      <a:lnTo>
                        <a:pt x="5" y="8"/>
                      </a:lnTo>
                      <a:lnTo>
                        <a:pt x="5" y="11"/>
                      </a:lnTo>
                      <a:lnTo>
                        <a:pt x="5" y="14"/>
                      </a:lnTo>
                      <a:lnTo>
                        <a:pt x="5" y="19"/>
                      </a:lnTo>
                      <a:lnTo>
                        <a:pt x="2" y="21"/>
                      </a:lnTo>
                      <a:lnTo>
                        <a:pt x="2" y="24"/>
                      </a:lnTo>
                      <a:lnTo>
                        <a:pt x="0" y="27"/>
                      </a:lnTo>
                      <a:lnTo>
                        <a:pt x="2" y="29"/>
                      </a:lnTo>
                      <a:lnTo>
                        <a:pt x="5" y="27"/>
                      </a:lnTo>
                      <a:lnTo>
                        <a:pt x="5" y="24"/>
                      </a:lnTo>
                      <a:lnTo>
                        <a:pt x="7" y="19"/>
                      </a:lnTo>
                      <a:lnTo>
                        <a:pt x="7" y="16"/>
                      </a:lnTo>
                      <a:lnTo>
                        <a:pt x="10" y="11"/>
                      </a:lnTo>
                      <a:lnTo>
                        <a:pt x="10" y="8"/>
                      </a:lnTo>
                      <a:lnTo>
                        <a:pt x="7" y="3"/>
                      </a:lnTo>
                      <a:lnTo>
                        <a:pt x="7" y="0"/>
                      </a:lnTo>
                      <a:lnTo>
                        <a:pt x="5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05" name="Freeform 995"/>
                <p:cNvSpPr>
                  <a:spLocks/>
                </p:cNvSpPr>
                <p:nvPr/>
              </p:nvSpPr>
              <p:spPr bwMode="auto">
                <a:xfrm>
                  <a:off x="2172" y="3452"/>
                  <a:ext cx="20" cy="8"/>
                </a:xfrm>
                <a:custGeom>
                  <a:avLst/>
                  <a:gdLst>
                    <a:gd name="T0" fmla="*/ 0 w 20"/>
                    <a:gd name="T1" fmla="*/ 3 h 8"/>
                    <a:gd name="T2" fmla="*/ 0 w 20"/>
                    <a:gd name="T3" fmla="*/ 3 h 8"/>
                    <a:gd name="T4" fmla="*/ 0 w 20"/>
                    <a:gd name="T5" fmla="*/ 3 h 8"/>
                    <a:gd name="T6" fmla="*/ 2 w 20"/>
                    <a:gd name="T7" fmla="*/ 3 h 8"/>
                    <a:gd name="T8" fmla="*/ 7 w 20"/>
                    <a:gd name="T9" fmla="*/ 5 h 8"/>
                    <a:gd name="T10" fmla="*/ 10 w 20"/>
                    <a:gd name="T11" fmla="*/ 5 h 8"/>
                    <a:gd name="T12" fmla="*/ 13 w 20"/>
                    <a:gd name="T13" fmla="*/ 5 h 8"/>
                    <a:gd name="T14" fmla="*/ 15 w 20"/>
                    <a:gd name="T15" fmla="*/ 5 h 8"/>
                    <a:gd name="T16" fmla="*/ 18 w 20"/>
                    <a:gd name="T17" fmla="*/ 5 h 8"/>
                    <a:gd name="T18" fmla="*/ 18 w 20"/>
                    <a:gd name="T19" fmla="*/ 8 h 8"/>
                    <a:gd name="T20" fmla="*/ 20 w 20"/>
                    <a:gd name="T21" fmla="*/ 5 h 8"/>
                    <a:gd name="T22" fmla="*/ 18 w 20"/>
                    <a:gd name="T23" fmla="*/ 3 h 8"/>
                    <a:gd name="T24" fmla="*/ 15 w 20"/>
                    <a:gd name="T25" fmla="*/ 3 h 8"/>
                    <a:gd name="T26" fmla="*/ 13 w 20"/>
                    <a:gd name="T27" fmla="*/ 3 h 8"/>
                    <a:gd name="T28" fmla="*/ 10 w 20"/>
                    <a:gd name="T29" fmla="*/ 0 h 8"/>
                    <a:gd name="T30" fmla="*/ 7 w 20"/>
                    <a:gd name="T31" fmla="*/ 0 h 8"/>
                    <a:gd name="T32" fmla="*/ 2 w 20"/>
                    <a:gd name="T33" fmla="*/ 0 h 8"/>
                    <a:gd name="T34" fmla="*/ 0 w 20"/>
                    <a:gd name="T35" fmla="*/ 0 h 8"/>
                    <a:gd name="T36" fmla="*/ 0 w 20"/>
                    <a:gd name="T37" fmla="*/ 0 h 8"/>
                    <a:gd name="T38" fmla="*/ 0 w 20"/>
                    <a:gd name="T39" fmla="*/ 0 h 8"/>
                    <a:gd name="T40" fmla="*/ 0 w 20"/>
                    <a:gd name="T41" fmla="*/ 3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0"/>
                    <a:gd name="T64" fmla="*/ 0 h 8"/>
                    <a:gd name="T65" fmla="*/ 20 w 20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0" h="8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2" y="3"/>
                      </a:lnTo>
                      <a:lnTo>
                        <a:pt x="7" y="5"/>
                      </a:lnTo>
                      <a:lnTo>
                        <a:pt x="10" y="5"/>
                      </a:lnTo>
                      <a:lnTo>
                        <a:pt x="13" y="5"/>
                      </a:lnTo>
                      <a:lnTo>
                        <a:pt x="15" y="5"/>
                      </a:lnTo>
                      <a:lnTo>
                        <a:pt x="18" y="5"/>
                      </a:lnTo>
                      <a:lnTo>
                        <a:pt x="18" y="8"/>
                      </a:lnTo>
                      <a:lnTo>
                        <a:pt x="20" y="5"/>
                      </a:lnTo>
                      <a:lnTo>
                        <a:pt x="18" y="3"/>
                      </a:lnTo>
                      <a:lnTo>
                        <a:pt x="15" y="3"/>
                      </a:lnTo>
                      <a:lnTo>
                        <a:pt x="13" y="3"/>
                      </a:lnTo>
                      <a:lnTo>
                        <a:pt x="10" y="0"/>
                      </a:lnTo>
                      <a:lnTo>
                        <a:pt x="7" y="0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06" name="Freeform 996"/>
                <p:cNvSpPr>
                  <a:spLocks/>
                </p:cNvSpPr>
                <p:nvPr/>
              </p:nvSpPr>
              <p:spPr bwMode="auto">
                <a:xfrm>
                  <a:off x="2064" y="3452"/>
                  <a:ext cx="108" cy="11"/>
                </a:xfrm>
                <a:custGeom>
                  <a:avLst/>
                  <a:gdLst>
                    <a:gd name="T0" fmla="*/ 3 w 108"/>
                    <a:gd name="T1" fmla="*/ 8 h 11"/>
                    <a:gd name="T2" fmla="*/ 0 w 108"/>
                    <a:gd name="T3" fmla="*/ 11 h 11"/>
                    <a:gd name="T4" fmla="*/ 6 w 108"/>
                    <a:gd name="T5" fmla="*/ 11 h 11"/>
                    <a:gd name="T6" fmla="*/ 16 w 108"/>
                    <a:gd name="T7" fmla="*/ 8 h 11"/>
                    <a:gd name="T8" fmla="*/ 34 w 108"/>
                    <a:gd name="T9" fmla="*/ 8 h 11"/>
                    <a:gd name="T10" fmla="*/ 53 w 108"/>
                    <a:gd name="T11" fmla="*/ 8 h 11"/>
                    <a:gd name="T12" fmla="*/ 71 w 108"/>
                    <a:gd name="T13" fmla="*/ 5 h 11"/>
                    <a:gd name="T14" fmla="*/ 89 w 108"/>
                    <a:gd name="T15" fmla="*/ 5 h 11"/>
                    <a:gd name="T16" fmla="*/ 102 w 108"/>
                    <a:gd name="T17" fmla="*/ 5 h 11"/>
                    <a:gd name="T18" fmla="*/ 108 w 108"/>
                    <a:gd name="T19" fmla="*/ 3 h 11"/>
                    <a:gd name="T20" fmla="*/ 108 w 108"/>
                    <a:gd name="T21" fmla="*/ 0 h 11"/>
                    <a:gd name="T22" fmla="*/ 102 w 108"/>
                    <a:gd name="T23" fmla="*/ 0 h 11"/>
                    <a:gd name="T24" fmla="*/ 89 w 108"/>
                    <a:gd name="T25" fmla="*/ 0 h 11"/>
                    <a:gd name="T26" fmla="*/ 71 w 108"/>
                    <a:gd name="T27" fmla="*/ 3 h 11"/>
                    <a:gd name="T28" fmla="*/ 53 w 108"/>
                    <a:gd name="T29" fmla="*/ 3 h 11"/>
                    <a:gd name="T30" fmla="*/ 34 w 108"/>
                    <a:gd name="T31" fmla="*/ 5 h 11"/>
                    <a:gd name="T32" fmla="*/ 16 w 108"/>
                    <a:gd name="T33" fmla="*/ 5 h 11"/>
                    <a:gd name="T34" fmla="*/ 6 w 108"/>
                    <a:gd name="T35" fmla="*/ 5 h 11"/>
                    <a:gd name="T36" fmla="*/ 0 w 108"/>
                    <a:gd name="T37" fmla="*/ 8 h 11"/>
                    <a:gd name="T38" fmla="*/ 0 w 108"/>
                    <a:gd name="T39" fmla="*/ 8 h 11"/>
                    <a:gd name="T40" fmla="*/ 3 w 108"/>
                    <a:gd name="T41" fmla="*/ 8 h 1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08"/>
                    <a:gd name="T64" fmla="*/ 0 h 11"/>
                    <a:gd name="T65" fmla="*/ 108 w 108"/>
                    <a:gd name="T66" fmla="*/ 11 h 1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08" h="11">
                      <a:moveTo>
                        <a:pt x="3" y="8"/>
                      </a:moveTo>
                      <a:lnTo>
                        <a:pt x="0" y="11"/>
                      </a:lnTo>
                      <a:lnTo>
                        <a:pt x="6" y="11"/>
                      </a:lnTo>
                      <a:lnTo>
                        <a:pt x="16" y="8"/>
                      </a:lnTo>
                      <a:lnTo>
                        <a:pt x="34" y="8"/>
                      </a:lnTo>
                      <a:lnTo>
                        <a:pt x="53" y="8"/>
                      </a:lnTo>
                      <a:lnTo>
                        <a:pt x="71" y="5"/>
                      </a:lnTo>
                      <a:lnTo>
                        <a:pt x="89" y="5"/>
                      </a:lnTo>
                      <a:lnTo>
                        <a:pt x="102" y="5"/>
                      </a:lnTo>
                      <a:lnTo>
                        <a:pt x="108" y="3"/>
                      </a:lnTo>
                      <a:lnTo>
                        <a:pt x="108" y="0"/>
                      </a:lnTo>
                      <a:lnTo>
                        <a:pt x="102" y="0"/>
                      </a:lnTo>
                      <a:lnTo>
                        <a:pt x="89" y="0"/>
                      </a:lnTo>
                      <a:lnTo>
                        <a:pt x="71" y="3"/>
                      </a:lnTo>
                      <a:lnTo>
                        <a:pt x="53" y="3"/>
                      </a:lnTo>
                      <a:lnTo>
                        <a:pt x="34" y="5"/>
                      </a:lnTo>
                      <a:lnTo>
                        <a:pt x="16" y="5"/>
                      </a:lnTo>
                      <a:lnTo>
                        <a:pt x="6" y="5"/>
                      </a:lnTo>
                      <a:lnTo>
                        <a:pt x="0" y="8"/>
                      </a:lnTo>
                      <a:lnTo>
                        <a:pt x="3" y="8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07" name="Rectangle 997"/>
                <p:cNvSpPr>
                  <a:spLocks noChangeArrowheads="1"/>
                </p:cNvSpPr>
                <p:nvPr/>
              </p:nvSpPr>
              <p:spPr bwMode="auto">
                <a:xfrm>
                  <a:off x="2083" y="3471"/>
                  <a:ext cx="91" cy="5"/>
                </a:xfrm>
                <a:prstGeom prst="rect">
                  <a:avLst/>
                </a:prstGeom>
                <a:solidFill>
                  <a:srgbClr val="FFFFFF"/>
                </a:solidFill>
                <a:ln w="0">
                  <a:solidFill>
                    <a:srgbClr val="25221E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de-DE" altLang="de-DE"/>
                </a:p>
              </p:txBody>
            </p:sp>
            <p:sp>
              <p:nvSpPr>
                <p:cNvPr id="18808" name="Freeform 998"/>
                <p:cNvSpPr>
                  <a:spLocks/>
                </p:cNvSpPr>
                <p:nvPr/>
              </p:nvSpPr>
              <p:spPr bwMode="auto">
                <a:xfrm>
                  <a:off x="1879" y="3379"/>
                  <a:ext cx="337" cy="71"/>
                </a:xfrm>
                <a:custGeom>
                  <a:avLst/>
                  <a:gdLst>
                    <a:gd name="T0" fmla="*/ 55 w 337"/>
                    <a:gd name="T1" fmla="*/ 8 h 71"/>
                    <a:gd name="T2" fmla="*/ 41 w 337"/>
                    <a:gd name="T3" fmla="*/ 10 h 71"/>
                    <a:gd name="T4" fmla="*/ 31 w 337"/>
                    <a:gd name="T5" fmla="*/ 18 h 71"/>
                    <a:gd name="T6" fmla="*/ 23 w 337"/>
                    <a:gd name="T7" fmla="*/ 29 h 71"/>
                    <a:gd name="T8" fmla="*/ 13 w 337"/>
                    <a:gd name="T9" fmla="*/ 37 h 71"/>
                    <a:gd name="T10" fmla="*/ 5 w 337"/>
                    <a:gd name="T11" fmla="*/ 42 h 71"/>
                    <a:gd name="T12" fmla="*/ 0 w 337"/>
                    <a:gd name="T13" fmla="*/ 47 h 71"/>
                    <a:gd name="T14" fmla="*/ 0 w 337"/>
                    <a:gd name="T15" fmla="*/ 55 h 71"/>
                    <a:gd name="T16" fmla="*/ 0 w 337"/>
                    <a:gd name="T17" fmla="*/ 55 h 71"/>
                    <a:gd name="T18" fmla="*/ 5 w 337"/>
                    <a:gd name="T19" fmla="*/ 58 h 71"/>
                    <a:gd name="T20" fmla="*/ 57 w 337"/>
                    <a:gd name="T21" fmla="*/ 65 h 71"/>
                    <a:gd name="T22" fmla="*/ 109 w 337"/>
                    <a:gd name="T23" fmla="*/ 68 h 71"/>
                    <a:gd name="T24" fmla="*/ 162 w 337"/>
                    <a:gd name="T25" fmla="*/ 71 h 71"/>
                    <a:gd name="T26" fmla="*/ 217 w 337"/>
                    <a:gd name="T27" fmla="*/ 71 h 71"/>
                    <a:gd name="T28" fmla="*/ 274 w 337"/>
                    <a:gd name="T29" fmla="*/ 71 h 71"/>
                    <a:gd name="T30" fmla="*/ 303 w 337"/>
                    <a:gd name="T31" fmla="*/ 65 h 71"/>
                    <a:gd name="T32" fmla="*/ 329 w 337"/>
                    <a:gd name="T33" fmla="*/ 60 h 71"/>
                    <a:gd name="T34" fmla="*/ 334 w 337"/>
                    <a:gd name="T35" fmla="*/ 58 h 71"/>
                    <a:gd name="T36" fmla="*/ 337 w 337"/>
                    <a:gd name="T37" fmla="*/ 52 h 71"/>
                    <a:gd name="T38" fmla="*/ 334 w 337"/>
                    <a:gd name="T39" fmla="*/ 42 h 71"/>
                    <a:gd name="T40" fmla="*/ 329 w 337"/>
                    <a:gd name="T41" fmla="*/ 31 h 71"/>
                    <a:gd name="T42" fmla="*/ 324 w 337"/>
                    <a:gd name="T43" fmla="*/ 23 h 71"/>
                    <a:gd name="T44" fmla="*/ 319 w 337"/>
                    <a:gd name="T45" fmla="*/ 10 h 71"/>
                    <a:gd name="T46" fmla="*/ 313 w 337"/>
                    <a:gd name="T47" fmla="*/ 5 h 71"/>
                    <a:gd name="T48" fmla="*/ 306 w 337"/>
                    <a:gd name="T49" fmla="*/ 3 h 71"/>
                    <a:gd name="T50" fmla="*/ 243 w 337"/>
                    <a:gd name="T51" fmla="*/ 0 h 71"/>
                    <a:gd name="T52" fmla="*/ 180 w 337"/>
                    <a:gd name="T53" fmla="*/ 0 h 71"/>
                    <a:gd name="T54" fmla="*/ 117 w 337"/>
                    <a:gd name="T55" fmla="*/ 3 h 71"/>
                    <a:gd name="T56" fmla="*/ 55 w 337"/>
                    <a:gd name="T57" fmla="*/ 8 h 71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337"/>
                    <a:gd name="T88" fmla="*/ 0 h 71"/>
                    <a:gd name="T89" fmla="*/ 337 w 337"/>
                    <a:gd name="T90" fmla="*/ 71 h 71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337" h="71">
                      <a:moveTo>
                        <a:pt x="55" y="8"/>
                      </a:moveTo>
                      <a:lnTo>
                        <a:pt x="41" y="10"/>
                      </a:lnTo>
                      <a:lnTo>
                        <a:pt x="31" y="18"/>
                      </a:lnTo>
                      <a:lnTo>
                        <a:pt x="23" y="29"/>
                      </a:lnTo>
                      <a:lnTo>
                        <a:pt x="13" y="37"/>
                      </a:lnTo>
                      <a:lnTo>
                        <a:pt x="5" y="42"/>
                      </a:lnTo>
                      <a:lnTo>
                        <a:pt x="0" y="47"/>
                      </a:lnTo>
                      <a:lnTo>
                        <a:pt x="0" y="55"/>
                      </a:lnTo>
                      <a:lnTo>
                        <a:pt x="5" y="58"/>
                      </a:lnTo>
                      <a:lnTo>
                        <a:pt x="57" y="65"/>
                      </a:lnTo>
                      <a:lnTo>
                        <a:pt x="109" y="68"/>
                      </a:lnTo>
                      <a:lnTo>
                        <a:pt x="162" y="71"/>
                      </a:lnTo>
                      <a:lnTo>
                        <a:pt x="217" y="71"/>
                      </a:lnTo>
                      <a:lnTo>
                        <a:pt x="274" y="71"/>
                      </a:lnTo>
                      <a:lnTo>
                        <a:pt x="303" y="65"/>
                      </a:lnTo>
                      <a:lnTo>
                        <a:pt x="329" y="60"/>
                      </a:lnTo>
                      <a:lnTo>
                        <a:pt x="334" y="58"/>
                      </a:lnTo>
                      <a:lnTo>
                        <a:pt x="337" y="52"/>
                      </a:lnTo>
                      <a:lnTo>
                        <a:pt x="334" y="42"/>
                      </a:lnTo>
                      <a:lnTo>
                        <a:pt x="329" y="31"/>
                      </a:lnTo>
                      <a:lnTo>
                        <a:pt x="324" y="23"/>
                      </a:lnTo>
                      <a:lnTo>
                        <a:pt x="319" y="10"/>
                      </a:lnTo>
                      <a:lnTo>
                        <a:pt x="313" y="5"/>
                      </a:lnTo>
                      <a:lnTo>
                        <a:pt x="306" y="3"/>
                      </a:lnTo>
                      <a:lnTo>
                        <a:pt x="243" y="0"/>
                      </a:lnTo>
                      <a:lnTo>
                        <a:pt x="180" y="0"/>
                      </a:lnTo>
                      <a:lnTo>
                        <a:pt x="117" y="3"/>
                      </a:lnTo>
                      <a:lnTo>
                        <a:pt x="55" y="8"/>
                      </a:lnTo>
                      <a:close/>
                    </a:path>
                  </a:pathLst>
                </a:custGeom>
                <a:solidFill>
                  <a:srgbClr val="61BFF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09" name="Freeform 999"/>
                <p:cNvSpPr>
                  <a:spLocks/>
                </p:cNvSpPr>
                <p:nvPr/>
              </p:nvSpPr>
              <p:spPr bwMode="auto">
                <a:xfrm>
                  <a:off x="1892" y="3384"/>
                  <a:ext cx="42" cy="32"/>
                </a:xfrm>
                <a:custGeom>
                  <a:avLst/>
                  <a:gdLst>
                    <a:gd name="T0" fmla="*/ 2 w 42"/>
                    <a:gd name="T1" fmla="*/ 32 h 32"/>
                    <a:gd name="T2" fmla="*/ 2 w 42"/>
                    <a:gd name="T3" fmla="*/ 32 h 32"/>
                    <a:gd name="T4" fmla="*/ 8 w 42"/>
                    <a:gd name="T5" fmla="*/ 29 h 32"/>
                    <a:gd name="T6" fmla="*/ 10 w 42"/>
                    <a:gd name="T7" fmla="*/ 24 h 32"/>
                    <a:gd name="T8" fmla="*/ 15 w 42"/>
                    <a:gd name="T9" fmla="*/ 18 h 32"/>
                    <a:gd name="T10" fmla="*/ 21 w 42"/>
                    <a:gd name="T11" fmla="*/ 16 h 32"/>
                    <a:gd name="T12" fmla="*/ 23 w 42"/>
                    <a:gd name="T13" fmla="*/ 11 h 32"/>
                    <a:gd name="T14" fmla="*/ 31 w 42"/>
                    <a:gd name="T15" fmla="*/ 8 h 32"/>
                    <a:gd name="T16" fmla="*/ 36 w 42"/>
                    <a:gd name="T17" fmla="*/ 5 h 32"/>
                    <a:gd name="T18" fmla="*/ 42 w 42"/>
                    <a:gd name="T19" fmla="*/ 3 h 32"/>
                    <a:gd name="T20" fmla="*/ 42 w 42"/>
                    <a:gd name="T21" fmla="*/ 0 h 32"/>
                    <a:gd name="T22" fmla="*/ 34 w 42"/>
                    <a:gd name="T23" fmla="*/ 0 h 32"/>
                    <a:gd name="T24" fmla="*/ 28 w 42"/>
                    <a:gd name="T25" fmla="*/ 5 h 32"/>
                    <a:gd name="T26" fmla="*/ 23 w 42"/>
                    <a:gd name="T27" fmla="*/ 8 h 32"/>
                    <a:gd name="T28" fmla="*/ 18 w 42"/>
                    <a:gd name="T29" fmla="*/ 11 h 32"/>
                    <a:gd name="T30" fmla="*/ 13 w 42"/>
                    <a:gd name="T31" fmla="*/ 16 h 32"/>
                    <a:gd name="T32" fmla="*/ 8 w 42"/>
                    <a:gd name="T33" fmla="*/ 21 h 32"/>
                    <a:gd name="T34" fmla="*/ 5 w 42"/>
                    <a:gd name="T35" fmla="*/ 26 h 32"/>
                    <a:gd name="T36" fmla="*/ 0 w 42"/>
                    <a:gd name="T37" fmla="*/ 29 h 32"/>
                    <a:gd name="T38" fmla="*/ 0 w 42"/>
                    <a:gd name="T39" fmla="*/ 29 h 32"/>
                    <a:gd name="T40" fmla="*/ 2 w 42"/>
                    <a:gd name="T41" fmla="*/ 32 h 3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2"/>
                    <a:gd name="T64" fmla="*/ 0 h 32"/>
                    <a:gd name="T65" fmla="*/ 42 w 42"/>
                    <a:gd name="T66" fmla="*/ 32 h 3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2" h="32">
                      <a:moveTo>
                        <a:pt x="2" y="32"/>
                      </a:moveTo>
                      <a:lnTo>
                        <a:pt x="2" y="32"/>
                      </a:lnTo>
                      <a:lnTo>
                        <a:pt x="8" y="29"/>
                      </a:lnTo>
                      <a:lnTo>
                        <a:pt x="10" y="24"/>
                      </a:lnTo>
                      <a:lnTo>
                        <a:pt x="15" y="18"/>
                      </a:lnTo>
                      <a:lnTo>
                        <a:pt x="21" y="16"/>
                      </a:lnTo>
                      <a:lnTo>
                        <a:pt x="23" y="11"/>
                      </a:lnTo>
                      <a:lnTo>
                        <a:pt x="31" y="8"/>
                      </a:lnTo>
                      <a:lnTo>
                        <a:pt x="36" y="5"/>
                      </a:lnTo>
                      <a:lnTo>
                        <a:pt x="42" y="3"/>
                      </a:lnTo>
                      <a:lnTo>
                        <a:pt x="42" y="0"/>
                      </a:lnTo>
                      <a:lnTo>
                        <a:pt x="34" y="0"/>
                      </a:lnTo>
                      <a:lnTo>
                        <a:pt x="28" y="5"/>
                      </a:lnTo>
                      <a:lnTo>
                        <a:pt x="23" y="8"/>
                      </a:lnTo>
                      <a:lnTo>
                        <a:pt x="18" y="11"/>
                      </a:lnTo>
                      <a:lnTo>
                        <a:pt x="13" y="16"/>
                      </a:lnTo>
                      <a:lnTo>
                        <a:pt x="8" y="21"/>
                      </a:lnTo>
                      <a:lnTo>
                        <a:pt x="5" y="26"/>
                      </a:lnTo>
                      <a:lnTo>
                        <a:pt x="0" y="29"/>
                      </a:lnTo>
                      <a:lnTo>
                        <a:pt x="2" y="3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10" name="Freeform 1000"/>
                <p:cNvSpPr>
                  <a:spLocks/>
                </p:cNvSpPr>
                <p:nvPr/>
              </p:nvSpPr>
              <p:spPr bwMode="auto">
                <a:xfrm>
                  <a:off x="1876" y="3413"/>
                  <a:ext cx="18" cy="26"/>
                </a:xfrm>
                <a:custGeom>
                  <a:avLst/>
                  <a:gdLst>
                    <a:gd name="T0" fmla="*/ 8 w 18"/>
                    <a:gd name="T1" fmla="*/ 21 h 26"/>
                    <a:gd name="T2" fmla="*/ 8 w 18"/>
                    <a:gd name="T3" fmla="*/ 21 h 26"/>
                    <a:gd name="T4" fmla="*/ 5 w 18"/>
                    <a:gd name="T5" fmla="*/ 21 h 26"/>
                    <a:gd name="T6" fmla="*/ 3 w 18"/>
                    <a:gd name="T7" fmla="*/ 21 h 26"/>
                    <a:gd name="T8" fmla="*/ 3 w 18"/>
                    <a:gd name="T9" fmla="*/ 18 h 26"/>
                    <a:gd name="T10" fmla="*/ 5 w 18"/>
                    <a:gd name="T11" fmla="*/ 16 h 26"/>
                    <a:gd name="T12" fmla="*/ 8 w 18"/>
                    <a:gd name="T13" fmla="*/ 13 h 26"/>
                    <a:gd name="T14" fmla="*/ 10 w 18"/>
                    <a:gd name="T15" fmla="*/ 10 h 26"/>
                    <a:gd name="T16" fmla="*/ 13 w 18"/>
                    <a:gd name="T17" fmla="*/ 5 h 26"/>
                    <a:gd name="T18" fmla="*/ 18 w 18"/>
                    <a:gd name="T19" fmla="*/ 3 h 26"/>
                    <a:gd name="T20" fmla="*/ 16 w 18"/>
                    <a:gd name="T21" fmla="*/ 0 h 26"/>
                    <a:gd name="T22" fmla="*/ 10 w 18"/>
                    <a:gd name="T23" fmla="*/ 3 h 26"/>
                    <a:gd name="T24" fmla="*/ 8 w 18"/>
                    <a:gd name="T25" fmla="*/ 8 h 26"/>
                    <a:gd name="T26" fmla="*/ 5 w 18"/>
                    <a:gd name="T27" fmla="*/ 10 h 26"/>
                    <a:gd name="T28" fmla="*/ 3 w 18"/>
                    <a:gd name="T29" fmla="*/ 13 h 26"/>
                    <a:gd name="T30" fmla="*/ 0 w 18"/>
                    <a:gd name="T31" fmla="*/ 18 h 26"/>
                    <a:gd name="T32" fmla="*/ 0 w 18"/>
                    <a:gd name="T33" fmla="*/ 21 h 26"/>
                    <a:gd name="T34" fmla="*/ 3 w 18"/>
                    <a:gd name="T35" fmla="*/ 24 h 26"/>
                    <a:gd name="T36" fmla="*/ 8 w 18"/>
                    <a:gd name="T37" fmla="*/ 26 h 26"/>
                    <a:gd name="T38" fmla="*/ 8 w 18"/>
                    <a:gd name="T39" fmla="*/ 26 h 26"/>
                    <a:gd name="T40" fmla="*/ 8 w 18"/>
                    <a:gd name="T41" fmla="*/ 21 h 2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8"/>
                    <a:gd name="T64" fmla="*/ 0 h 26"/>
                    <a:gd name="T65" fmla="*/ 18 w 18"/>
                    <a:gd name="T66" fmla="*/ 26 h 2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8" h="26">
                      <a:moveTo>
                        <a:pt x="8" y="21"/>
                      </a:moveTo>
                      <a:lnTo>
                        <a:pt x="8" y="21"/>
                      </a:lnTo>
                      <a:lnTo>
                        <a:pt x="5" y="21"/>
                      </a:lnTo>
                      <a:lnTo>
                        <a:pt x="3" y="21"/>
                      </a:lnTo>
                      <a:lnTo>
                        <a:pt x="3" y="18"/>
                      </a:lnTo>
                      <a:lnTo>
                        <a:pt x="5" y="16"/>
                      </a:lnTo>
                      <a:lnTo>
                        <a:pt x="8" y="13"/>
                      </a:lnTo>
                      <a:lnTo>
                        <a:pt x="10" y="10"/>
                      </a:lnTo>
                      <a:lnTo>
                        <a:pt x="13" y="5"/>
                      </a:lnTo>
                      <a:lnTo>
                        <a:pt x="18" y="3"/>
                      </a:lnTo>
                      <a:lnTo>
                        <a:pt x="16" y="0"/>
                      </a:lnTo>
                      <a:lnTo>
                        <a:pt x="10" y="3"/>
                      </a:lnTo>
                      <a:lnTo>
                        <a:pt x="8" y="8"/>
                      </a:lnTo>
                      <a:lnTo>
                        <a:pt x="5" y="10"/>
                      </a:lnTo>
                      <a:lnTo>
                        <a:pt x="3" y="13"/>
                      </a:lnTo>
                      <a:lnTo>
                        <a:pt x="0" y="18"/>
                      </a:lnTo>
                      <a:lnTo>
                        <a:pt x="0" y="21"/>
                      </a:lnTo>
                      <a:lnTo>
                        <a:pt x="3" y="24"/>
                      </a:lnTo>
                      <a:lnTo>
                        <a:pt x="8" y="26"/>
                      </a:lnTo>
                      <a:lnTo>
                        <a:pt x="8" y="21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11" name="Freeform 1001"/>
                <p:cNvSpPr>
                  <a:spLocks/>
                </p:cNvSpPr>
                <p:nvPr/>
              </p:nvSpPr>
              <p:spPr bwMode="auto">
                <a:xfrm>
                  <a:off x="1884" y="3434"/>
                  <a:ext cx="212" cy="18"/>
                </a:xfrm>
                <a:custGeom>
                  <a:avLst/>
                  <a:gdLst>
                    <a:gd name="T0" fmla="*/ 212 w 212"/>
                    <a:gd name="T1" fmla="*/ 13 h 18"/>
                    <a:gd name="T2" fmla="*/ 212 w 212"/>
                    <a:gd name="T3" fmla="*/ 13 h 18"/>
                    <a:gd name="T4" fmla="*/ 183 w 212"/>
                    <a:gd name="T5" fmla="*/ 13 h 18"/>
                    <a:gd name="T6" fmla="*/ 157 w 212"/>
                    <a:gd name="T7" fmla="*/ 13 h 18"/>
                    <a:gd name="T8" fmla="*/ 131 w 212"/>
                    <a:gd name="T9" fmla="*/ 13 h 18"/>
                    <a:gd name="T10" fmla="*/ 104 w 212"/>
                    <a:gd name="T11" fmla="*/ 10 h 18"/>
                    <a:gd name="T12" fmla="*/ 78 w 212"/>
                    <a:gd name="T13" fmla="*/ 10 h 18"/>
                    <a:gd name="T14" fmla="*/ 52 w 212"/>
                    <a:gd name="T15" fmla="*/ 8 h 18"/>
                    <a:gd name="T16" fmla="*/ 26 w 212"/>
                    <a:gd name="T17" fmla="*/ 5 h 18"/>
                    <a:gd name="T18" fmla="*/ 0 w 212"/>
                    <a:gd name="T19" fmla="*/ 0 h 18"/>
                    <a:gd name="T20" fmla="*/ 0 w 212"/>
                    <a:gd name="T21" fmla="*/ 5 h 18"/>
                    <a:gd name="T22" fmla="*/ 26 w 212"/>
                    <a:gd name="T23" fmla="*/ 8 h 18"/>
                    <a:gd name="T24" fmla="*/ 52 w 212"/>
                    <a:gd name="T25" fmla="*/ 10 h 18"/>
                    <a:gd name="T26" fmla="*/ 78 w 212"/>
                    <a:gd name="T27" fmla="*/ 13 h 18"/>
                    <a:gd name="T28" fmla="*/ 104 w 212"/>
                    <a:gd name="T29" fmla="*/ 16 h 18"/>
                    <a:gd name="T30" fmla="*/ 131 w 212"/>
                    <a:gd name="T31" fmla="*/ 16 h 18"/>
                    <a:gd name="T32" fmla="*/ 157 w 212"/>
                    <a:gd name="T33" fmla="*/ 18 h 18"/>
                    <a:gd name="T34" fmla="*/ 183 w 212"/>
                    <a:gd name="T35" fmla="*/ 18 h 18"/>
                    <a:gd name="T36" fmla="*/ 212 w 212"/>
                    <a:gd name="T37" fmla="*/ 18 h 18"/>
                    <a:gd name="T38" fmla="*/ 212 w 212"/>
                    <a:gd name="T39" fmla="*/ 18 h 18"/>
                    <a:gd name="T40" fmla="*/ 212 w 212"/>
                    <a:gd name="T41" fmla="*/ 13 h 1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2"/>
                    <a:gd name="T64" fmla="*/ 0 h 18"/>
                    <a:gd name="T65" fmla="*/ 212 w 212"/>
                    <a:gd name="T66" fmla="*/ 18 h 1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2" h="18">
                      <a:moveTo>
                        <a:pt x="212" y="13"/>
                      </a:moveTo>
                      <a:lnTo>
                        <a:pt x="212" y="13"/>
                      </a:lnTo>
                      <a:lnTo>
                        <a:pt x="183" y="13"/>
                      </a:lnTo>
                      <a:lnTo>
                        <a:pt x="157" y="13"/>
                      </a:lnTo>
                      <a:lnTo>
                        <a:pt x="131" y="13"/>
                      </a:lnTo>
                      <a:lnTo>
                        <a:pt x="104" y="10"/>
                      </a:lnTo>
                      <a:lnTo>
                        <a:pt x="78" y="10"/>
                      </a:lnTo>
                      <a:lnTo>
                        <a:pt x="52" y="8"/>
                      </a:lnTo>
                      <a:lnTo>
                        <a:pt x="26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26" y="8"/>
                      </a:lnTo>
                      <a:lnTo>
                        <a:pt x="52" y="10"/>
                      </a:lnTo>
                      <a:lnTo>
                        <a:pt x="78" y="13"/>
                      </a:lnTo>
                      <a:lnTo>
                        <a:pt x="104" y="16"/>
                      </a:lnTo>
                      <a:lnTo>
                        <a:pt x="131" y="16"/>
                      </a:lnTo>
                      <a:lnTo>
                        <a:pt x="157" y="18"/>
                      </a:lnTo>
                      <a:lnTo>
                        <a:pt x="183" y="18"/>
                      </a:lnTo>
                      <a:lnTo>
                        <a:pt x="212" y="18"/>
                      </a:lnTo>
                      <a:lnTo>
                        <a:pt x="212" y="1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12" name="Freeform 1002"/>
                <p:cNvSpPr>
                  <a:spLocks/>
                </p:cNvSpPr>
                <p:nvPr/>
              </p:nvSpPr>
              <p:spPr bwMode="auto">
                <a:xfrm>
                  <a:off x="2096" y="3437"/>
                  <a:ext cx="112" cy="15"/>
                </a:xfrm>
                <a:custGeom>
                  <a:avLst/>
                  <a:gdLst>
                    <a:gd name="T0" fmla="*/ 112 w 112"/>
                    <a:gd name="T1" fmla="*/ 0 h 15"/>
                    <a:gd name="T2" fmla="*/ 112 w 112"/>
                    <a:gd name="T3" fmla="*/ 0 h 15"/>
                    <a:gd name="T4" fmla="*/ 99 w 112"/>
                    <a:gd name="T5" fmla="*/ 5 h 15"/>
                    <a:gd name="T6" fmla="*/ 86 w 112"/>
                    <a:gd name="T7" fmla="*/ 7 h 15"/>
                    <a:gd name="T8" fmla="*/ 70 w 112"/>
                    <a:gd name="T9" fmla="*/ 7 h 15"/>
                    <a:gd name="T10" fmla="*/ 57 w 112"/>
                    <a:gd name="T11" fmla="*/ 10 h 15"/>
                    <a:gd name="T12" fmla="*/ 42 w 112"/>
                    <a:gd name="T13" fmla="*/ 10 h 15"/>
                    <a:gd name="T14" fmla="*/ 28 w 112"/>
                    <a:gd name="T15" fmla="*/ 10 h 15"/>
                    <a:gd name="T16" fmla="*/ 13 w 112"/>
                    <a:gd name="T17" fmla="*/ 13 h 15"/>
                    <a:gd name="T18" fmla="*/ 0 w 112"/>
                    <a:gd name="T19" fmla="*/ 10 h 15"/>
                    <a:gd name="T20" fmla="*/ 0 w 112"/>
                    <a:gd name="T21" fmla="*/ 15 h 15"/>
                    <a:gd name="T22" fmla="*/ 13 w 112"/>
                    <a:gd name="T23" fmla="*/ 15 h 15"/>
                    <a:gd name="T24" fmla="*/ 28 w 112"/>
                    <a:gd name="T25" fmla="*/ 15 h 15"/>
                    <a:gd name="T26" fmla="*/ 44 w 112"/>
                    <a:gd name="T27" fmla="*/ 15 h 15"/>
                    <a:gd name="T28" fmla="*/ 57 w 112"/>
                    <a:gd name="T29" fmla="*/ 13 h 15"/>
                    <a:gd name="T30" fmla="*/ 73 w 112"/>
                    <a:gd name="T31" fmla="*/ 13 h 15"/>
                    <a:gd name="T32" fmla="*/ 86 w 112"/>
                    <a:gd name="T33" fmla="*/ 10 h 15"/>
                    <a:gd name="T34" fmla="*/ 99 w 112"/>
                    <a:gd name="T35" fmla="*/ 7 h 15"/>
                    <a:gd name="T36" fmla="*/ 112 w 112"/>
                    <a:gd name="T37" fmla="*/ 2 h 15"/>
                    <a:gd name="T38" fmla="*/ 112 w 112"/>
                    <a:gd name="T39" fmla="*/ 2 h 15"/>
                    <a:gd name="T40" fmla="*/ 112 w 112"/>
                    <a:gd name="T41" fmla="*/ 0 h 1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2"/>
                    <a:gd name="T64" fmla="*/ 0 h 15"/>
                    <a:gd name="T65" fmla="*/ 112 w 112"/>
                    <a:gd name="T66" fmla="*/ 15 h 1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2" h="15">
                      <a:moveTo>
                        <a:pt x="112" y="0"/>
                      </a:moveTo>
                      <a:lnTo>
                        <a:pt x="112" y="0"/>
                      </a:lnTo>
                      <a:lnTo>
                        <a:pt x="99" y="5"/>
                      </a:lnTo>
                      <a:lnTo>
                        <a:pt x="86" y="7"/>
                      </a:lnTo>
                      <a:lnTo>
                        <a:pt x="70" y="7"/>
                      </a:lnTo>
                      <a:lnTo>
                        <a:pt x="57" y="10"/>
                      </a:lnTo>
                      <a:lnTo>
                        <a:pt x="42" y="10"/>
                      </a:lnTo>
                      <a:lnTo>
                        <a:pt x="28" y="10"/>
                      </a:lnTo>
                      <a:lnTo>
                        <a:pt x="13" y="13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13" y="15"/>
                      </a:lnTo>
                      <a:lnTo>
                        <a:pt x="28" y="15"/>
                      </a:lnTo>
                      <a:lnTo>
                        <a:pt x="44" y="15"/>
                      </a:lnTo>
                      <a:lnTo>
                        <a:pt x="57" y="13"/>
                      </a:lnTo>
                      <a:lnTo>
                        <a:pt x="73" y="13"/>
                      </a:lnTo>
                      <a:lnTo>
                        <a:pt x="86" y="10"/>
                      </a:lnTo>
                      <a:lnTo>
                        <a:pt x="99" y="7"/>
                      </a:lnTo>
                      <a:lnTo>
                        <a:pt x="112" y="2"/>
                      </a:lnTo>
                      <a:lnTo>
                        <a:pt x="112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13" name="Freeform 1003"/>
                <p:cNvSpPr>
                  <a:spLocks/>
                </p:cNvSpPr>
                <p:nvPr/>
              </p:nvSpPr>
              <p:spPr bwMode="auto">
                <a:xfrm>
                  <a:off x="2200" y="3400"/>
                  <a:ext cx="16" cy="39"/>
                </a:xfrm>
                <a:custGeom>
                  <a:avLst/>
                  <a:gdLst>
                    <a:gd name="T0" fmla="*/ 0 w 16"/>
                    <a:gd name="T1" fmla="*/ 2 h 39"/>
                    <a:gd name="T2" fmla="*/ 0 w 16"/>
                    <a:gd name="T3" fmla="*/ 2 h 39"/>
                    <a:gd name="T4" fmla="*/ 3 w 16"/>
                    <a:gd name="T5" fmla="*/ 8 h 39"/>
                    <a:gd name="T6" fmla="*/ 6 w 16"/>
                    <a:gd name="T7" fmla="*/ 13 h 39"/>
                    <a:gd name="T8" fmla="*/ 8 w 16"/>
                    <a:gd name="T9" fmla="*/ 18 h 39"/>
                    <a:gd name="T10" fmla="*/ 11 w 16"/>
                    <a:gd name="T11" fmla="*/ 23 h 39"/>
                    <a:gd name="T12" fmla="*/ 13 w 16"/>
                    <a:gd name="T13" fmla="*/ 29 h 39"/>
                    <a:gd name="T14" fmla="*/ 13 w 16"/>
                    <a:gd name="T15" fmla="*/ 31 h 39"/>
                    <a:gd name="T16" fmla="*/ 11 w 16"/>
                    <a:gd name="T17" fmla="*/ 34 h 39"/>
                    <a:gd name="T18" fmla="*/ 8 w 16"/>
                    <a:gd name="T19" fmla="*/ 37 h 39"/>
                    <a:gd name="T20" fmla="*/ 8 w 16"/>
                    <a:gd name="T21" fmla="*/ 39 h 39"/>
                    <a:gd name="T22" fmla="*/ 13 w 16"/>
                    <a:gd name="T23" fmla="*/ 37 h 39"/>
                    <a:gd name="T24" fmla="*/ 16 w 16"/>
                    <a:gd name="T25" fmla="*/ 31 h 39"/>
                    <a:gd name="T26" fmla="*/ 16 w 16"/>
                    <a:gd name="T27" fmla="*/ 26 h 39"/>
                    <a:gd name="T28" fmla="*/ 16 w 16"/>
                    <a:gd name="T29" fmla="*/ 21 h 39"/>
                    <a:gd name="T30" fmla="*/ 13 w 16"/>
                    <a:gd name="T31" fmla="*/ 16 h 39"/>
                    <a:gd name="T32" fmla="*/ 11 w 16"/>
                    <a:gd name="T33" fmla="*/ 10 h 39"/>
                    <a:gd name="T34" fmla="*/ 6 w 16"/>
                    <a:gd name="T35" fmla="*/ 5 h 39"/>
                    <a:gd name="T36" fmla="*/ 6 w 16"/>
                    <a:gd name="T37" fmla="*/ 0 h 39"/>
                    <a:gd name="T38" fmla="*/ 6 w 16"/>
                    <a:gd name="T39" fmla="*/ 0 h 39"/>
                    <a:gd name="T40" fmla="*/ 0 w 16"/>
                    <a:gd name="T41" fmla="*/ 2 h 3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39"/>
                    <a:gd name="T65" fmla="*/ 16 w 16"/>
                    <a:gd name="T66" fmla="*/ 39 h 3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39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3" y="8"/>
                      </a:lnTo>
                      <a:lnTo>
                        <a:pt x="6" y="13"/>
                      </a:lnTo>
                      <a:lnTo>
                        <a:pt x="8" y="18"/>
                      </a:lnTo>
                      <a:lnTo>
                        <a:pt x="11" y="23"/>
                      </a:lnTo>
                      <a:lnTo>
                        <a:pt x="13" y="29"/>
                      </a:lnTo>
                      <a:lnTo>
                        <a:pt x="13" y="31"/>
                      </a:lnTo>
                      <a:lnTo>
                        <a:pt x="11" y="34"/>
                      </a:lnTo>
                      <a:lnTo>
                        <a:pt x="8" y="37"/>
                      </a:lnTo>
                      <a:lnTo>
                        <a:pt x="8" y="39"/>
                      </a:lnTo>
                      <a:lnTo>
                        <a:pt x="13" y="37"/>
                      </a:lnTo>
                      <a:lnTo>
                        <a:pt x="16" y="31"/>
                      </a:lnTo>
                      <a:lnTo>
                        <a:pt x="16" y="26"/>
                      </a:lnTo>
                      <a:lnTo>
                        <a:pt x="16" y="21"/>
                      </a:lnTo>
                      <a:lnTo>
                        <a:pt x="13" y="16"/>
                      </a:lnTo>
                      <a:lnTo>
                        <a:pt x="11" y="10"/>
                      </a:lnTo>
                      <a:lnTo>
                        <a:pt x="6" y="5"/>
                      </a:lnTo>
                      <a:lnTo>
                        <a:pt x="6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14" name="Freeform 1004"/>
                <p:cNvSpPr>
                  <a:spLocks/>
                </p:cNvSpPr>
                <p:nvPr/>
              </p:nvSpPr>
              <p:spPr bwMode="auto">
                <a:xfrm>
                  <a:off x="2185" y="3379"/>
                  <a:ext cx="21" cy="23"/>
                </a:xfrm>
                <a:custGeom>
                  <a:avLst/>
                  <a:gdLst>
                    <a:gd name="T0" fmla="*/ 0 w 21"/>
                    <a:gd name="T1" fmla="*/ 5 h 23"/>
                    <a:gd name="T2" fmla="*/ 0 w 21"/>
                    <a:gd name="T3" fmla="*/ 5 h 23"/>
                    <a:gd name="T4" fmla="*/ 2 w 21"/>
                    <a:gd name="T5" fmla="*/ 5 h 23"/>
                    <a:gd name="T6" fmla="*/ 5 w 21"/>
                    <a:gd name="T7" fmla="*/ 5 h 23"/>
                    <a:gd name="T8" fmla="*/ 7 w 21"/>
                    <a:gd name="T9" fmla="*/ 8 h 23"/>
                    <a:gd name="T10" fmla="*/ 10 w 21"/>
                    <a:gd name="T11" fmla="*/ 10 h 23"/>
                    <a:gd name="T12" fmla="*/ 13 w 21"/>
                    <a:gd name="T13" fmla="*/ 13 h 23"/>
                    <a:gd name="T14" fmla="*/ 13 w 21"/>
                    <a:gd name="T15" fmla="*/ 18 h 23"/>
                    <a:gd name="T16" fmla="*/ 15 w 21"/>
                    <a:gd name="T17" fmla="*/ 21 h 23"/>
                    <a:gd name="T18" fmla="*/ 15 w 21"/>
                    <a:gd name="T19" fmla="*/ 23 h 23"/>
                    <a:gd name="T20" fmla="*/ 21 w 21"/>
                    <a:gd name="T21" fmla="*/ 21 h 23"/>
                    <a:gd name="T22" fmla="*/ 18 w 21"/>
                    <a:gd name="T23" fmla="*/ 18 h 23"/>
                    <a:gd name="T24" fmla="*/ 18 w 21"/>
                    <a:gd name="T25" fmla="*/ 16 h 23"/>
                    <a:gd name="T26" fmla="*/ 15 w 21"/>
                    <a:gd name="T27" fmla="*/ 13 h 23"/>
                    <a:gd name="T28" fmla="*/ 13 w 21"/>
                    <a:gd name="T29" fmla="*/ 8 h 23"/>
                    <a:gd name="T30" fmla="*/ 10 w 21"/>
                    <a:gd name="T31" fmla="*/ 5 h 23"/>
                    <a:gd name="T32" fmla="*/ 7 w 21"/>
                    <a:gd name="T33" fmla="*/ 3 h 23"/>
                    <a:gd name="T34" fmla="*/ 5 w 21"/>
                    <a:gd name="T35" fmla="*/ 0 h 23"/>
                    <a:gd name="T36" fmla="*/ 0 w 21"/>
                    <a:gd name="T37" fmla="*/ 0 h 23"/>
                    <a:gd name="T38" fmla="*/ 0 w 21"/>
                    <a:gd name="T39" fmla="*/ 0 h 23"/>
                    <a:gd name="T40" fmla="*/ 0 w 21"/>
                    <a:gd name="T41" fmla="*/ 5 h 2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23"/>
                    <a:gd name="T65" fmla="*/ 21 w 21"/>
                    <a:gd name="T66" fmla="*/ 23 h 2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23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2" y="5"/>
                      </a:lnTo>
                      <a:lnTo>
                        <a:pt x="5" y="5"/>
                      </a:lnTo>
                      <a:lnTo>
                        <a:pt x="7" y="8"/>
                      </a:lnTo>
                      <a:lnTo>
                        <a:pt x="10" y="10"/>
                      </a:lnTo>
                      <a:lnTo>
                        <a:pt x="13" y="13"/>
                      </a:lnTo>
                      <a:lnTo>
                        <a:pt x="13" y="18"/>
                      </a:lnTo>
                      <a:lnTo>
                        <a:pt x="15" y="21"/>
                      </a:lnTo>
                      <a:lnTo>
                        <a:pt x="15" y="23"/>
                      </a:lnTo>
                      <a:lnTo>
                        <a:pt x="21" y="21"/>
                      </a:lnTo>
                      <a:lnTo>
                        <a:pt x="18" y="18"/>
                      </a:lnTo>
                      <a:lnTo>
                        <a:pt x="18" y="16"/>
                      </a:lnTo>
                      <a:lnTo>
                        <a:pt x="15" y="13"/>
                      </a:lnTo>
                      <a:lnTo>
                        <a:pt x="13" y="8"/>
                      </a:lnTo>
                      <a:lnTo>
                        <a:pt x="10" y="5"/>
                      </a:lnTo>
                      <a:lnTo>
                        <a:pt x="7" y="3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15" name="Freeform 1005"/>
                <p:cNvSpPr>
                  <a:spLocks/>
                </p:cNvSpPr>
                <p:nvPr/>
              </p:nvSpPr>
              <p:spPr bwMode="auto">
                <a:xfrm>
                  <a:off x="1934" y="3376"/>
                  <a:ext cx="251" cy="11"/>
                </a:xfrm>
                <a:custGeom>
                  <a:avLst/>
                  <a:gdLst>
                    <a:gd name="T0" fmla="*/ 0 w 251"/>
                    <a:gd name="T1" fmla="*/ 11 h 11"/>
                    <a:gd name="T2" fmla="*/ 0 w 251"/>
                    <a:gd name="T3" fmla="*/ 11 h 11"/>
                    <a:gd name="T4" fmla="*/ 31 w 251"/>
                    <a:gd name="T5" fmla="*/ 8 h 11"/>
                    <a:gd name="T6" fmla="*/ 62 w 251"/>
                    <a:gd name="T7" fmla="*/ 6 h 11"/>
                    <a:gd name="T8" fmla="*/ 94 w 251"/>
                    <a:gd name="T9" fmla="*/ 6 h 11"/>
                    <a:gd name="T10" fmla="*/ 125 w 251"/>
                    <a:gd name="T11" fmla="*/ 3 h 11"/>
                    <a:gd name="T12" fmla="*/ 156 w 251"/>
                    <a:gd name="T13" fmla="*/ 3 h 11"/>
                    <a:gd name="T14" fmla="*/ 188 w 251"/>
                    <a:gd name="T15" fmla="*/ 3 h 11"/>
                    <a:gd name="T16" fmla="*/ 219 w 251"/>
                    <a:gd name="T17" fmla="*/ 6 h 11"/>
                    <a:gd name="T18" fmla="*/ 251 w 251"/>
                    <a:gd name="T19" fmla="*/ 8 h 11"/>
                    <a:gd name="T20" fmla="*/ 251 w 251"/>
                    <a:gd name="T21" fmla="*/ 3 h 11"/>
                    <a:gd name="T22" fmla="*/ 219 w 251"/>
                    <a:gd name="T23" fmla="*/ 3 h 11"/>
                    <a:gd name="T24" fmla="*/ 188 w 251"/>
                    <a:gd name="T25" fmla="*/ 0 h 11"/>
                    <a:gd name="T26" fmla="*/ 156 w 251"/>
                    <a:gd name="T27" fmla="*/ 0 h 11"/>
                    <a:gd name="T28" fmla="*/ 125 w 251"/>
                    <a:gd name="T29" fmla="*/ 0 h 11"/>
                    <a:gd name="T30" fmla="*/ 94 w 251"/>
                    <a:gd name="T31" fmla="*/ 0 h 11"/>
                    <a:gd name="T32" fmla="*/ 62 w 251"/>
                    <a:gd name="T33" fmla="*/ 3 h 11"/>
                    <a:gd name="T34" fmla="*/ 31 w 251"/>
                    <a:gd name="T35" fmla="*/ 6 h 11"/>
                    <a:gd name="T36" fmla="*/ 0 w 251"/>
                    <a:gd name="T37" fmla="*/ 8 h 11"/>
                    <a:gd name="T38" fmla="*/ 0 w 251"/>
                    <a:gd name="T39" fmla="*/ 8 h 11"/>
                    <a:gd name="T40" fmla="*/ 0 w 251"/>
                    <a:gd name="T41" fmla="*/ 11 h 1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51"/>
                    <a:gd name="T64" fmla="*/ 0 h 11"/>
                    <a:gd name="T65" fmla="*/ 251 w 251"/>
                    <a:gd name="T66" fmla="*/ 11 h 1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51" h="11">
                      <a:moveTo>
                        <a:pt x="0" y="11"/>
                      </a:moveTo>
                      <a:lnTo>
                        <a:pt x="0" y="11"/>
                      </a:lnTo>
                      <a:lnTo>
                        <a:pt x="31" y="8"/>
                      </a:lnTo>
                      <a:lnTo>
                        <a:pt x="62" y="6"/>
                      </a:lnTo>
                      <a:lnTo>
                        <a:pt x="94" y="6"/>
                      </a:lnTo>
                      <a:lnTo>
                        <a:pt x="125" y="3"/>
                      </a:lnTo>
                      <a:lnTo>
                        <a:pt x="156" y="3"/>
                      </a:lnTo>
                      <a:lnTo>
                        <a:pt x="188" y="3"/>
                      </a:lnTo>
                      <a:lnTo>
                        <a:pt x="219" y="6"/>
                      </a:lnTo>
                      <a:lnTo>
                        <a:pt x="251" y="8"/>
                      </a:lnTo>
                      <a:lnTo>
                        <a:pt x="251" y="3"/>
                      </a:lnTo>
                      <a:lnTo>
                        <a:pt x="219" y="3"/>
                      </a:lnTo>
                      <a:lnTo>
                        <a:pt x="188" y="0"/>
                      </a:lnTo>
                      <a:lnTo>
                        <a:pt x="156" y="0"/>
                      </a:lnTo>
                      <a:lnTo>
                        <a:pt x="125" y="0"/>
                      </a:lnTo>
                      <a:lnTo>
                        <a:pt x="94" y="0"/>
                      </a:lnTo>
                      <a:lnTo>
                        <a:pt x="62" y="3"/>
                      </a:lnTo>
                      <a:lnTo>
                        <a:pt x="31" y="6"/>
                      </a:lnTo>
                      <a:lnTo>
                        <a:pt x="0" y="8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16" name="Freeform 1006"/>
                <p:cNvSpPr>
                  <a:spLocks/>
                </p:cNvSpPr>
                <p:nvPr/>
              </p:nvSpPr>
              <p:spPr bwMode="auto">
                <a:xfrm>
                  <a:off x="1973" y="3387"/>
                  <a:ext cx="154" cy="50"/>
                </a:xfrm>
                <a:custGeom>
                  <a:avLst/>
                  <a:gdLst>
                    <a:gd name="T0" fmla="*/ 76 w 154"/>
                    <a:gd name="T1" fmla="*/ 0 h 50"/>
                    <a:gd name="T2" fmla="*/ 104 w 154"/>
                    <a:gd name="T3" fmla="*/ 2 h 50"/>
                    <a:gd name="T4" fmla="*/ 131 w 154"/>
                    <a:gd name="T5" fmla="*/ 8 h 50"/>
                    <a:gd name="T6" fmla="*/ 141 w 154"/>
                    <a:gd name="T7" fmla="*/ 10 h 50"/>
                    <a:gd name="T8" fmla="*/ 149 w 154"/>
                    <a:gd name="T9" fmla="*/ 15 h 50"/>
                    <a:gd name="T10" fmla="*/ 151 w 154"/>
                    <a:gd name="T11" fmla="*/ 21 h 50"/>
                    <a:gd name="T12" fmla="*/ 154 w 154"/>
                    <a:gd name="T13" fmla="*/ 26 h 50"/>
                    <a:gd name="T14" fmla="*/ 151 w 154"/>
                    <a:gd name="T15" fmla="*/ 31 h 50"/>
                    <a:gd name="T16" fmla="*/ 149 w 154"/>
                    <a:gd name="T17" fmla="*/ 36 h 50"/>
                    <a:gd name="T18" fmla="*/ 141 w 154"/>
                    <a:gd name="T19" fmla="*/ 39 h 50"/>
                    <a:gd name="T20" fmla="*/ 131 w 154"/>
                    <a:gd name="T21" fmla="*/ 42 h 50"/>
                    <a:gd name="T22" fmla="*/ 104 w 154"/>
                    <a:gd name="T23" fmla="*/ 47 h 50"/>
                    <a:gd name="T24" fmla="*/ 76 w 154"/>
                    <a:gd name="T25" fmla="*/ 50 h 50"/>
                    <a:gd name="T26" fmla="*/ 47 w 154"/>
                    <a:gd name="T27" fmla="*/ 47 h 50"/>
                    <a:gd name="T28" fmla="*/ 23 w 154"/>
                    <a:gd name="T29" fmla="*/ 42 h 50"/>
                    <a:gd name="T30" fmla="*/ 5 w 154"/>
                    <a:gd name="T31" fmla="*/ 36 h 50"/>
                    <a:gd name="T32" fmla="*/ 2 w 154"/>
                    <a:gd name="T33" fmla="*/ 31 h 50"/>
                    <a:gd name="T34" fmla="*/ 0 w 154"/>
                    <a:gd name="T35" fmla="*/ 26 h 50"/>
                    <a:gd name="T36" fmla="*/ 2 w 154"/>
                    <a:gd name="T37" fmla="*/ 21 h 50"/>
                    <a:gd name="T38" fmla="*/ 5 w 154"/>
                    <a:gd name="T39" fmla="*/ 15 h 50"/>
                    <a:gd name="T40" fmla="*/ 23 w 154"/>
                    <a:gd name="T41" fmla="*/ 8 h 50"/>
                    <a:gd name="T42" fmla="*/ 47 w 154"/>
                    <a:gd name="T43" fmla="*/ 2 h 50"/>
                    <a:gd name="T44" fmla="*/ 76 w 154"/>
                    <a:gd name="T45" fmla="*/ 0 h 50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154"/>
                    <a:gd name="T70" fmla="*/ 0 h 50"/>
                    <a:gd name="T71" fmla="*/ 154 w 154"/>
                    <a:gd name="T72" fmla="*/ 50 h 50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154" h="50">
                      <a:moveTo>
                        <a:pt x="76" y="0"/>
                      </a:moveTo>
                      <a:lnTo>
                        <a:pt x="104" y="2"/>
                      </a:lnTo>
                      <a:lnTo>
                        <a:pt x="131" y="8"/>
                      </a:lnTo>
                      <a:lnTo>
                        <a:pt x="141" y="10"/>
                      </a:lnTo>
                      <a:lnTo>
                        <a:pt x="149" y="15"/>
                      </a:lnTo>
                      <a:lnTo>
                        <a:pt x="151" y="21"/>
                      </a:lnTo>
                      <a:lnTo>
                        <a:pt x="154" y="26"/>
                      </a:lnTo>
                      <a:lnTo>
                        <a:pt x="151" y="31"/>
                      </a:lnTo>
                      <a:lnTo>
                        <a:pt x="149" y="36"/>
                      </a:lnTo>
                      <a:lnTo>
                        <a:pt x="141" y="39"/>
                      </a:lnTo>
                      <a:lnTo>
                        <a:pt x="131" y="42"/>
                      </a:lnTo>
                      <a:lnTo>
                        <a:pt x="104" y="47"/>
                      </a:lnTo>
                      <a:lnTo>
                        <a:pt x="76" y="50"/>
                      </a:lnTo>
                      <a:lnTo>
                        <a:pt x="47" y="47"/>
                      </a:lnTo>
                      <a:lnTo>
                        <a:pt x="23" y="42"/>
                      </a:lnTo>
                      <a:lnTo>
                        <a:pt x="5" y="36"/>
                      </a:lnTo>
                      <a:lnTo>
                        <a:pt x="2" y="31"/>
                      </a:lnTo>
                      <a:lnTo>
                        <a:pt x="0" y="26"/>
                      </a:lnTo>
                      <a:lnTo>
                        <a:pt x="2" y="21"/>
                      </a:lnTo>
                      <a:lnTo>
                        <a:pt x="5" y="15"/>
                      </a:lnTo>
                      <a:lnTo>
                        <a:pt x="23" y="8"/>
                      </a:lnTo>
                      <a:lnTo>
                        <a:pt x="47" y="2"/>
                      </a:lnTo>
                      <a:lnTo>
                        <a:pt x="76" y="0"/>
                      </a:lnTo>
                      <a:close/>
                    </a:path>
                  </a:pathLst>
                </a:custGeom>
                <a:solidFill>
                  <a:srgbClr val="606E85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17" name="Freeform 1007"/>
                <p:cNvSpPr>
                  <a:spLocks/>
                </p:cNvSpPr>
                <p:nvPr/>
              </p:nvSpPr>
              <p:spPr bwMode="auto">
                <a:xfrm>
                  <a:off x="1928" y="3190"/>
                  <a:ext cx="254" cy="233"/>
                </a:xfrm>
                <a:custGeom>
                  <a:avLst/>
                  <a:gdLst>
                    <a:gd name="T0" fmla="*/ 8 w 254"/>
                    <a:gd name="T1" fmla="*/ 192 h 233"/>
                    <a:gd name="T2" fmla="*/ 3 w 254"/>
                    <a:gd name="T3" fmla="*/ 155 h 233"/>
                    <a:gd name="T4" fmla="*/ 0 w 254"/>
                    <a:gd name="T5" fmla="*/ 116 h 233"/>
                    <a:gd name="T6" fmla="*/ 0 w 254"/>
                    <a:gd name="T7" fmla="*/ 40 h 233"/>
                    <a:gd name="T8" fmla="*/ 3 w 254"/>
                    <a:gd name="T9" fmla="*/ 24 h 233"/>
                    <a:gd name="T10" fmla="*/ 8 w 254"/>
                    <a:gd name="T11" fmla="*/ 16 h 233"/>
                    <a:gd name="T12" fmla="*/ 13 w 254"/>
                    <a:gd name="T13" fmla="*/ 13 h 233"/>
                    <a:gd name="T14" fmla="*/ 40 w 254"/>
                    <a:gd name="T15" fmla="*/ 8 h 233"/>
                    <a:gd name="T16" fmla="*/ 66 w 254"/>
                    <a:gd name="T17" fmla="*/ 3 h 233"/>
                    <a:gd name="T18" fmla="*/ 121 w 254"/>
                    <a:gd name="T19" fmla="*/ 0 h 233"/>
                    <a:gd name="T20" fmla="*/ 178 w 254"/>
                    <a:gd name="T21" fmla="*/ 0 h 233"/>
                    <a:gd name="T22" fmla="*/ 204 w 254"/>
                    <a:gd name="T23" fmla="*/ 3 h 233"/>
                    <a:gd name="T24" fmla="*/ 233 w 254"/>
                    <a:gd name="T25" fmla="*/ 8 h 233"/>
                    <a:gd name="T26" fmla="*/ 241 w 254"/>
                    <a:gd name="T27" fmla="*/ 13 h 233"/>
                    <a:gd name="T28" fmla="*/ 249 w 254"/>
                    <a:gd name="T29" fmla="*/ 21 h 233"/>
                    <a:gd name="T30" fmla="*/ 254 w 254"/>
                    <a:gd name="T31" fmla="*/ 40 h 233"/>
                    <a:gd name="T32" fmla="*/ 254 w 254"/>
                    <a:gd name="T33" fmla="*/ 66 h 233"/>
                    <a:gd name="T34" fmla="*/ 254 w 254"/>
                    <a:gd name="T35" fmla="*/ 92 h 233"/>
                    <a:gd name="T36" fmla="*/ 249 w 254"/>
                    <a:gd name="T37" fmla="*/ 147 h 233"/>
                    <a:gd name="T38" fmla="*/ 246 w 254"/>
                    <a:gd name="T39" fmla="*/ 178 h 233"/>
                    <a:gd name="T40" fmla="*/ 241 w 254"/>
                    <a:gd name="T41" fmla="*/ 194 h 233"/>
                    <a:gd name="T42" fmla="*/ 236 w 254"/>
                    <a:gd name="T43" fmla="*/ 207 h 233"/>
                    <a:gd name="T44" fmla="*/ 220 w 254"/>
                    <a:gd name="T45" fmla="*/ 226 h 233"/>
                    <a:gd name="T46" fmla="*/ 212 w 254"/>
                    <a:gd name="T47" fmla="*/ 231 h 233"/>
                    <a:gd name="T48" fmla="*/ 202 w 254"/>
                    <a:gd name="T49" fmla="*/ 233 h 233"/>
                    <a:gd name="T50" fmla="*/ 121 w 254"/>
                    <a:gd name="T51" fmla="*/ 233 h 233"/>
                    <a:gd name="T52" fmla="*/ 79 w 254"/>
                    <a:gd name="T53" fmla="*/ 231 h 233"/>
                    <a:gd name="T54" fmla="*/ 37 w 254"/>
                    <a:gd name="T55" fmla="*/ 226 h 233"/>
                    <a:gd name="T56" fmla="*/ 26 w 254"/>
                    <a:gd name="T57" fmla="*/ 220 h 233"/>
                    <a:gd name="T58" fmla="*/ 19 w 254"/>
                    <a:gd name="T59" fmla="*/ 212 h 233"/>
                    <a:gd name="T60" fmla="*/ 11 w 254"/>
                    <a:gd name="T61" fmla="*/ 202 h 233"/>
                    <a:gd name="T62" fmla="*/ 8 w 254"/>
                    <a:gd name="T63" fmla="*/ 192 h 233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254"/>
                    <a:gd name="T97" fmla="*/ 0 h 233"/>
                    <a:gd name="T98" fmla="*/ 254 w 254"/>
                    <a:gd name="T99" fmla="*/ 233 h 233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254" h="233">
                      <a:moveTo>
                        <a:pt x="8" y="192"/>
                      </a:moveTo>
                      <a:lnTo>
                        <a:pt x="3" y="155"/>
                      </a:lnTo>
                      <a:lnTo>
                        <a:pt x="0" y="116"/>
                      </a:lnTo>
                      <a:lnTo>
                        <a:pt x="0" y="40"/>
                      </a:lnTo>
                      <a:lnTo>
                        <a:pt x="3" y="24"/>
                      </a:lnTo>
                      <a:lnTo>
                        <a:pt x="8" y="16"/>
                      </a:lnTo>
                      <a:lnTo>
                        <a:pt x="13" y="13"/>
                      </a:lnTo>
                      <a:lnTo>
                        <a:pt x="40" y="8"/>
                      </a:lnTo>
                      <a:lnTo>
                        <a:pt x="66" y="3"/>
                      </a:lnTo>
                      <a:lnTo>
                        <a:pt x="121" y="0"/>
                      </a:lnTo>
                      <a:lnTo>
                        <a:pt x="178" y="0"/>
                      </a:lnTo>
                      <a:lnTo>
                        <a:pt x="204" y="3"/>
                      </a:lnTo>
                      <a:lnTo>
                        <a:pt x="233" y="8"/>
                      </a:lnTo>
                      <a:lnTo>
                        <a:pt x="241" y="13"/>
                      </a:lnTo>
                      <a:lnTo>
                        <a:pt x="249" y="21"/>
                      </a:lnTo>
                      <a:lnTo>
                        <a:pt x="254" y="40"/>
                      </a:lnTo>
                      <a:lnTo>
                        <a:pt x="254" y="66"/>
                      </a:lnTo>
                      <a:lnTo>
                        <a:pt x="254" y="92"/>
                      </a:lnTo>
                      <a:lnTo>
                        <a:pt x="249" y="147"/>
                      </a:lnTo>
                      <a:lnTo>
                        <a:pt x="246" y="178"/>
                      </a:lnTo>
                      <a:lnTo>
                        <a:pt x="241" y="194"/>
                      </a:lnTo>
                      <a:lnTo>
                        <a:pt x="236" y="207"/>
                      </a:lnTo>
                      <a:lnTo>
                        <a:pt x="220" y="226"/>
                      </a:lnTo>
                      <a:lnTo>
                        <a:pt x="212" y="231"/>
                      </a:lnTo>
                      <a:lnTo>
                        <a:pt x="202" y="233"/>
                      </a:lnTo>
                      <a:lnTo>
                        <a:pt x="121" y="233"/>
                      </a:lnTo>
                      <a:lnTo>
                        <a:pt x="79" y="231"/>
                      </a:lnTo>
                      <a:lnTo>
                        <a:pt x="37" y="226"/>
                      </a:lnTo>
                      <a:lnTo>
                        <a:pt x="26" y="220"/>
                      </a:lnTo>
                      <a:lnTo>
                        <a:pt x="19" y="212"/>
                      </a:lnTo>
                      <a:lnTo>
                        <a:pt x="11" y="202"/>
                      </a:lnTo>
                      <a:lnTo>
                        <a:pt x="8" y="192"/>
                      </a:lnTo>
                      <a:close/>
                    </a:path>
                  </a:pathLst>
                </a:custGeom>
                <a:solidFill>
                  <a:srgbClr val="92ADBE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18" name="Freeform 1008"/>
                <p:cNvSpPr>
                  <a:spLocks/>
                </p:cNvSpPr>
                <p:nvPr/>
              </p:nvSpPr>
              <p:spPr bwMode="auto">
                <a:xfrm>
                  <a:off x="1941" y="3214"/>
                  <a:ext cx="228" cy="170"/>
                </a:xfrm>
                <a:custGeom>
                  <a:avLst/>
                  <a:gdLst>
                    <a:gd name="T0" fmla="*/ 8 w 228"/>
                    <a:gd name="T1" fmla="*/ 139 h 170"/>
                    <a:gd name="T2" fmla="*/ 3 w 228"/>
                    <a:gd name="T3" fmla="*/ 112 h 170"/>
                    <a:gd name="T4" fmla="*/ 0 w 228"/>
                    <a:gd name="T5" fmla="*/ 84 h 170"/>
                    <a:gd name="T6" fmla="*/ 0 w 228"/>
                    <a:gd name="T7" fmla="*/ 29 h 170"/>
                    <a:gd name="T8" fmla="*/ 3 w 228"/>
                    <a:gd name="T9" fmla="*/ 18 h 170"/>
                    <a:gd name="T10" fmla="*/ 11 w 228"/>
                    <a:gd name="T11" fmla="*/ 10 h 170"/>
                    <a:gd name="T12" fmla="*/ 34 w 228"/>
                    <a:gd name="T13" fmla="*/ 5 h 170"/>
                    <a:gd name="T14" fmla="*/ 61 w 228"/>
                    <a:gd name="T15" fmla="*/ 2 h 170"/>
                    <a:gd name="T16" fmla="*/ 108 w 228"/>
                    <a:gd name="T17" fmla="*/ 0 h 170"/>
                    <a:gd name="T18" fmla="*/ 160 w 228"/>
                    <a:gd name="T19" fmla="*/ 0 h 170"/>
                    <a:gd name="T20" fmla="*/ 210 w 228"/>
                    <a:gd name="T21" fmla="*/ 5 h 170"/>
                    <a:gd name="T22" fmla="*/ 217 w 228"/>
                    <a:gd name="T23" fmla="*/ 8 h 170"/>
                    <a:gd name="T24" fmla="*/ 223 w 228"/>
                    <a:gd name="T25" fmla="*/ 16 h 170"/>
                    <a:gd name="T26" fmla="*/ 228 w 228"/>
                    <a:gd name="T27" fmla="*/ 29 h 170"/>
                    <a:gd name="T28" fmla="*/ 228 w 228"/>
                    <a:gd name="T29" fmla="*/ 50 h 170"/>
                    <a:gd name="T30" fmla="*/ 228 w 228"/>
                    <a:gd name="T31" fmla="*/ 68 h 170"/>
                    <a:gd name="T32" fmla="*/ 223 w 228"/>
                    <a:gd name="T33" fmla="*/ 107 h 170"/>
                    <a:gd name="T34" fmla="*/ 220 w 228"/>
                    <a:gd name="T35" fmla="*/ 131 h 170"/>
                    <a:gd name="T36" fmla="*/ 217 w 228"/>
                    <a:gd name="T37" fmla="*/ 141 h 170"/>
                    <a:gd name="T38" fmla="*/ 212 w 228"/>
                    <a:gd name="T39" fmla="*/ 152 h 170"/>
                    <a:gd name="T40" fmla="*/ 197 w 228"/>
                    <a:gd name="T41" fmla="*/ 162 h 170"/>
                    <a:gd name="T42" fmla="*/ 189 w 228"/>
                    <a:gd name="T43" fmla="*/ 168 h 170"/>
                    <a:gd name="T44" fmla="*/ 181 w 228"/>
                    <a:gd name="T45" fmla="*/ 168 h 170"/>
                    <a:gd name="T46" fmla="*/ 144 w 228"/>
                    <a:gd name="T47" fmla="*/ 170 h 170"/>
                    <a:gd name="T48" fmla="*/ 108 w 228"/>
                    <a:gd name="T49" fmla="*/ 170 h 170"/>
                    <a:gd name="T50" fmla="*/ 34 w 228"/>
                    <a:gd name="T51" fmla="*/ 162 h 170"/>
                    <a:gd name="T52" fmla="*/ 27 w 228"/>
                    <a:gd name="T53" fmla="*/ 160 h 170"/>
                    <a:gd name="T54" fmla="*/ 19 w 228"/>
                    <a:gd name="T55" fmla="*/ 154 h 170"/>
                    <a:gd name="T56" fmla="*/ 11 w 228"/>
                    <a:gd name="T57" fmla="*/ 147 h 170"/>
                    <a:gd name="T58" fmla="*/ 8 w 228"/>
                    <a:gd name="T59" fmla="*/ 139 h 170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w 228"/>
                    <a:gd name="T91" fmla="*/ 0 h 170"/>
                    <a:gd name="T92" fmla="*/ 228 w 228"/>
                    <a:gd name="T93" fmla="*/ 170 h 170"/>
                  </a:gdLst>
                  <a:ahLst/>
                  <a:cxnLst>
                    <a:cxn ang="T60">
                      <a:pos x="T0" y="T1"/>
                    </a:cxn>
                    <a:cxn ang="T61">
                      <a:pos x="T2" y="T3"/>
                    </a:cxn>
                    <a:cxn ang="T62">
                      <a:pos x="T4" y="T5"/>
                    </a:cxn>
                    <a:cxn ang="T63">
                      <a:pos x="T6" y="T7"/>
                    </a:cxn>
                    <a:cxn ang="T64">
                      <a:pos x="T8" y="T9"/>
                    </a:cxn>
                    <a:cxn ang="T65">
                      <a:pos x="T10" y="T11"/>
                    </a:cxn>
                    <a:cxn ang="T66">
                      <a:pos x="T12" y="T13"/>
                    </a:cxn>
                    <a:cxn ang="T67">
                      <a:pos x="T14" y="T15"/>
                    </a:cxn>
                    <a:cxn ang="T68">
                      <a:pos x="T16" y="T17"/>
                    </a:cxn>
                    <a:cxn ang="T69">
                      <a:pos x="T18" y="T19"/>
                    </a:cxn>
                    <a:cxn ang="T70">
                      <a:pos x="T20" y="T21"/>
                    </a:cxn>
                    <a:cxn ang="T71">
                      <a:pos x="T22" y="T23"/>
                    </a:cxn>
                    <a:cxn ang="T72">
                      <a:pos x="T24" y="T25"/>
                    </a:cxn>
                    <a:cxn ang="T73">
                      <a:pos x="T26" y="T27"/>
                    </a:cxn>
                    <a:cxn ang="T74">
                      <a:pos x="T28" y="T29"/>
                    </a:cxn>
                    <a:cxn ang="T75">
                      <a:pos x="T30" y="T31"/>
                    </a:cxn>
                    <a:cxn ang="T76">
                      <a:pos x="T32" y="T33"/>
                    </a:cxn>
                    <a:cxn ang="T77">
                      <a:pos x="T34" y="T35"/>
                    </a:cxn>
                    <a:cxn ang="T78">
                      <a:pos x="T36" y="T37"/>
                    </a:cxn>
                    <a:cxn ang="T79">
                      <a:pos x="T38" y="T39"/>
                    </a:cxn>
                    <a:cxn ang="T80">
                      <a:pos x="T40" y="T41"/>
                    </a:cxn>
                    <a:cxn ang="T81">
                      <a:pos x="T42" y="T43"/>
                    </a:cxn>
                    <a:cxn ang="T82">
                      <a:pos x="T44" y="T45"/>
                    </a:cxn>
                    <a:cxn ang="T83">
                      <a:pos x="T46" y="T47"/>
                    </a:cxn>
                    <a:cxn ang="T84">
                      <a:pos x="T48" y="T49"/>
                    </a:cxn>
                    <a:cxn ang="T85">
                      <a:pos x="T50" y="T51"/>
                    </a:cxn>
                    <a:cxn ang="T86">
                      <a:pos x="T52" y="T53"/>
                    </a:cxn>
                    <a:cxn ang="T87">
                      <a:pos x="T54" y="T55"/>
                    </a:cxn>
                    <a:cxn ang="T88">
                      <a:pos x="T56" y="T57"/>
                    </a:cxn>
                    <a:cxn ang="T89">
                      <a:pos x="T58" y="T59"/>
                    </a:cxn>
                  </a:cxnLst>
                  <a:rect l="T90" t="T91" r="T92" b="T93"/>
                  <a:pathLst>
                    <a:path w="228" h="170">
                      <a:moveTo>
                        <a:pt x="8" y="139"/>
                      </a:moveTo>
                      <a:lnTo>
                        <a:pt x="3" y="112"/>
                      </a:lnTo>
                      <a:lnTo>
                        <a:pt x="0" y="84"/>
                      </a:lnTo>
                      <a:lnTo>
                        <a:pt x="0" y="29"/>
                      </a:lnTo>
                      <a:lnTo>
                        <a:pt x="3" y="18"/>
                      </a:lnTo>
                      <a:lnTo>
                        <a:pt x="11" y="10"/>
                      </a:lnTo>
                      <a:lnTo>
                        <a:pt x="34" y="5"/>
                      </a:lnTo>
                      <a:lnTo>
                        <a:pt x="61" y="2"/>
                      </a:lnTo>
                      <a:lnTo>
                        <a:pt x="108" y="0"/>
                      </a:lnTo>
                      <a:lnTo>
                        <a:pt x="160" y="0"/>
                      </a:lnTo>
                      <a:lnTo>
                        <a:pt x="210" y="5"/>
                      </a:lnTo>
                      <a:lnTo>
                        <a:pt x="217" y="8"/>
                      </a:lnTo>
                      <a:lnTo>
                        <a:pt x="223" y="16"/>
                      </a:lnTo>
                      <a:lnTo>
                        <a:pt x="228" y="29"/>
                      </a:lnTo>
                      <a:lnTo>
                        <a:pt x="228" y="50"/>
                      </a:lnTo>
                      <a:lnTo>
                        <a:pt x="228" y="68"/>
                      </a:lnTo>
                      <a:lnTo>
                        <a:pt x="223" y="107"/>
                      </a:lnTo>
                      <a:lnTo>
                        <a:pt x="220" y="131"/>
                      </a:lnTo>
                      <a:lnTo>
                        <a:pt x="217" y="141"/>
                      </a:lnTo>
                      <a:lnTo>
                        <a:pt x="212" y="152"/>
                      </a:lnTo>
                      <a:lnTo>
                        <a:pt x="197" y="162"/>
                      </a:lnTo>
                      <a:lnTo>
                        <a:pt x="189" y="168"/>
                      </a:lnTo>
                      <a:lnTo>
                        <a:pt x="181" y="168"/>
                      </a:lnTo>
                      <a:lnTo>
                        <a:pt x="144" y="170"/>
                      </a:lnTo>
                      <a:lnTo>
                        <a:pt x="108" y="170"/>
                      </a:lnTo>
                      <a:lnTo>
                        <a:pt x="34" y="162"/>
                      </a:lnTo>
                      <a:lnTo>
                        <a:pt x="27" y="160"/>
                      </a:lnTo>
                      <a:lnTo>
                        <a:pt x="19" y="154"/>
                      </a:lnTo>
                      <a:lnTo>
                        <a:pt x="11" y="147"/>
                      </a:lnTo>
                      <a:lnTo>
                        <a:pt x="8" y="13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19" name="Freeform 1009"/>
                <p:cNvSpPr>
                  <a:spLocks/>
                </p:cNvSpPr>
                <p:nvPr/>
              </p:nvSpPr>
              <p:spPr bwMode="auto">
                <a:xfrm>
                  <a:off x="2062" y="3397"/>
                  <a:ext cx="18" cy="11"/>
                </a:xfrm>
                <a:custGeom>
                  <a:avLst/>
                  <a:gdLst>
                    <a:gd name="T0" fmla="*/ 10 w 18"/>
                    <a:gd name="T1" fmla="*/ 0 h 11"/>
                    <a:gd name="T2" fmla="*/ 15 w 18"/>
                    <a:gd name="T3" fmla="*/ 3 h 11"/>
                    <a:gd name="T4" fmla="*/ 18 w 18"/>
                    <a:gd name="T5" fmla="*/ 5 h 11"/>
                    <a:gd name="T6" fmla="*/ 15 w 18"/>
                    <a:gd name="T7" fmla="*/ 8 h 11"/>
                    <a:gd name="T8" fmla="*/ 10 w 18"/>
                    <a:gd name="T9" fmla="*/ 11 h 11"/>
                    <a:gd name="T10" fmla="*/ 2 w 18"/>
                    <a:gd name="T11" fmla="*/ 8 h 11"/>
                    <a:gd name="T12" fmla="*/ 0 w 18"/>
                    <a:gd name="T13" fmla="*/ 5 h 11"/>
                    <a:gd name="T14" fmla="*/ 2 w 18"/>
                    <a:gd name="T15" fmla="*/ 3 h 11"/>
                    <a:gd name="T16" fmla="*/ 10 w 18"/>
                    <a:gd name="T17" fmla="*/ 0 h 11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"/>
                    <a:gd name="T28" fmla="*/ 0 h 11"/>
                    <a:gd name="T29" fmla="*/ 18 w 18"/>
                    <a:gd name="T30" fmla="*/ 11 h 11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" h="11">
                      <a:moveTo>
                        <a:pt x="10" y="0"/>
                      </a:moveTo>
                      <a:lnTo>
                        <a:pt x="15" y="3"/>
                      </a:lnTo>
                      <a:lnTo>
                        <a:pt x="18" y="5"/>
                      </a:lnTo>
                      <a:lnTo>
                        <a:pt x="15" y="8"/>
                      </a:lnTo>
                      <a:lnTo>
                        <a:pt x="10" y="11"/>
                      </a:lnTo>
                      <a:lnTo>
                        <a:pt x="2" y="8"/>
                      </a:lnTo>
                      <a:lnTo>
                        <a:pt x="0" y="5"/>
                      </a:lnTo>
                      <a:lnTo>
                        <a:pt x="2" y="3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FDFA00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20" name="Freeform 1010"/>
                <p:cNvSpPr>
                  <a:spLocks/>
                </p:cNvSpPr>
                <p:nvPr/>
              </p:nvSpPr>
              <p:spPr bwMode="auto">
                <a:xfrm>
                  <a:off x="2088" y="3397"/>
                  <a:ext cx="18" cy="11"/>
                </a:xfrm>
                <a:custGeom>
                  <a:avLst/>
                  <a:gdLst>
                    <a:gd name="T0" fmla="*/ 10 w 18"/>
                    <a:gd name="T1" fmla="*/ 0 h 11"/>
                    <a:gd name="T2" fmla="*/ 16 w 18"/>
                    <a:gd name="T3" fmla="*/ 3 h 11"/>
                    <a:gd name="T4" fmla="*/ 18 w 18"/>
                    <a:gd name="T5" fmla="*/ 5 h 11"/>
                    <a:gd name="T6" fmla="*/ 16 w 18"/>
                    <a:gd name="T7" fmla="*/ 8 h 11"/>
                    <a:gd name="T8" fmla="*/ 10 w 18"/>
                    <a:gd name="T9" fmla="*/ 11 h 11"/>
                    <a:gd name="T10" fmla="*/ 2 w 18"/>
                    <a:gd name="T11" fmla="*/ 8 h 11"/>
                    <a:gd name="T12" fmla="*/ 0 w 18"/>
                    <a:gd name="T13" fmla="*/ 5 h 11"/>
                    <a:gd name="T14" fmla="*/ 2 w 18"/>
                    <a:gd name="T15" fmla="*/ 3 h 11"/>
                    <a:gd name="T16" fmla="*/ 10 w 18"/>
                    <a:gd name="T17" fmla="*/ 0 h 11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"/>
                    <a:gd name="T28" fmla="*/ 0 h 11"/>
                    <a:gd name="T29" fmla="*/ 18 w 18"/>
                    <a:gd name="T30" fmla="*/ 11 h 11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" h="11">
                      <a:moveTo>
                        <a:pt x="10" y="0"/>
                      </a:moveTo>
                      <a:lnTo>
                        <a:pt x="16" y="3"/>
                      </a:lnTo>
                      <a:lnTo>
                        <a:pt x="18" y="5"/>
                      </a:lnTo>
                      <a:lnTo>
                        <a:pt x="16" y="8"/>
                      </a:lnTo>
                      <a:lnTo>
                        <a:pt x="10" y="11"/>
                      </a:lnTo>
                      <a:lnTo>
                        <a:pt x="2" y="8"/>
                      </a:lnTo>
                      <a:lnTo>
                        <a:pt x="0" y="5"/>
                      </a:lnTo>
                      <a:lnTo>
                        <a:pt x="2" y="3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0089E0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21" name="Freeform 1011"/>
                <p:cNvSpPr>
                  <a:spLocks/>
                </p:cNvSpPr>
                <p:nvPr/>
              </p:nvSpPr>
              <p:spPr bwMode="auto">
                <a:xfrm>
                  <a:off x="2114" y="3397"/>
                  <a:ext cx="18" cy="11"/>
                </a:xfrm>
                <a:custGeom>
                  <a:avLst/>
                  <a:gdLst>
                    <a:gd name="T0" fmla="*/ 8 w 18"/>
                    <a:gd name="T1" fmla="*/ 0 h 11"/>
                    <a:gd name="T2" fmla="*/ 16 w 18"/>
                    <a:gd name="T3" fmla="*/ 3 h 11"/>
                    <a:gd name="T4" fmla="*/ 18 w 18"/>
                    <a:gd name="T5" fmla="*/ 5 h 11"/>
                    <a:gd name="T6" fmla="*/ 16 w 18"/>
                    <a:gd name="T7" fmla="*/ 8 h 11"/>
                    <a:gd name="T8" fmla="*/ 8 w 18"/>
                    <a:gd name="T9" fmla="*/ 11 h 11"/>
                    <a:gd name="T10" fmla="*/ 3 w 18"/>
                    <a:gd name="T11" fmla="*/ 8 h 11"/>
                    <a:gd name="T12" fmla="*/ 0 w 18"/>
                    <a:gd name="T13" fmla="*/ 5 h 11"/>
                    <a:gd name="T14" fmla="*/ 3 w 18"/>
                    <a:gd name="T15" fmla="*/ 3 h 11"/>
                    <a:gd name="T16" fmla="*/ 8 w 18"/>
                    <a:gd name="T17" fmla="*/ 0 h 11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"/>
                    <a:gd name="T28" fmla="*/ 0 h 11"/>
                    <a:gd name="T29" fmla="*/ 18 w 18"/>
                    <a:gd name="T30" fmla="*/ 11 h 11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" h="11">
                      <a:moveTo>
                        <a:pt x="8" y="0"/>
                      </a:moveTo>
                      <a:lnTo>
                        <a:pt x="16" y="3"/>
                      </a:lnTo>
                      <a:lnTo>
                        <a:pt x="18" y="5"/>
                      </a:lnTo>
                      <a:lnTo>
                        <a:pt x="16" y="8"/>
                      </a:lnTo>
                      <a:lnTo>
                        <a:pt x="8" y="11"/>
                      </a:lnTo>
                      <a:lnTo>
                        <a:pt x="3" y="8"/>
                      </a:lnTo>
                      <a:lnTo>
                        <a:pt x="0" y="5"/>
                      </a:lnTo>
                      <a:lnTo>
                        <a:pt x="3" y="3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0089E0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22" name="Freeform 1012"/>
                <p:cNvSpPr>
                  <a:spLocks/>
                </p:cNvSpPr>
                <p:nvPr/>
              </p:nvSpPr>
              <p:spPr bwMode="auto">
                <a:xfrm>
                  <a:off x="1952" y="3224"/>
                  <a:ext cx="204" cy="152"/>
                </a:xfrm>
                <a:custGeom>
                  <a:avLst/>
                  <a:gdLst>
                    <a:gd name="T0" fmla="*/ 8 w 204"/>
                    <a:gd name="T1" fmla="*/ 123 h 152"/>
                    <a:gd name="T2" fmla="*/ 2 w 204"/>
                    <a:gd name="T3" fmla="*/ 100 h 152"/>
                    <a:gd name="T4" fmla="*/ 0 w 204"/>
                    <a:gd name="T5" fmla="*/ 74 h 152"/>
                    <a:gd name="T6" fmla="*/ 0 w 204"/>
                    <a:gd name="T7" fmla="*/ 24 h 152"/>
                    <a:gd name="T8" fmla="*/ 5 w 204"/>
                    <a:gd name="T9" fmla="*/ 13 h 152"/>
                    <a:gd name="T10" fmla="*/ 8 w 204"/>
                    <a:gd name="T11" fmla="*/ 11 h 152"/>
                    <a:gd name="T12" fmla="*/ 10 w 204"/>
                    <a:gd name="T13" fmla="*/ 8 h 152"/>
                    <a:gd name="T14" fmla="*/ 31 w 204"/>
                    <a:gd name="T15" fmla="*/ 3 h 152"/>
                    <a:gd name="T16" fmla="*/ 55 w 204"/>
                    <a:gd name="T17" fmla="*/ 0 h 152"/>
                    <a:gd name="T18" fmla="*/ 97 w 204"/>
                    <a:gd name="T19" fmla="*/ 0 h 152"/>
                    <a:gd name="T20" fmla="*/ 144 w 204"/>
                    <a:gd name="T21" fmla="*/ 0 h 152"/>
                    <a:gd name="T22" fmla="*/ 167 w 204"/>
                    <a:gd name="T23" fmla="*/ 0 h 152"/>
                    <a:gd name="T24" fmla="*/ 188 w 204"/>
                    <a:gd name="T25" fmla="*/ 6 h 152"/>
                    <a:gd name="T26" fmla="*/ 196 w 204"/>
                    <a:gd name="T27" fmla="*/ 8 h 152"/>
                    <a:gd name="T28" fmla="*/ 201 w 204"/>
                    <a:gd name="T29" fmla="*/ 11 h 152"/>
                    <a:gd name="T30" fmla="*/ 204 w 204"/>
                    <a:gd name="T31" fmla="*/ 24 h 152"/>
                    <a:gd name="T32" fmla="*/ 204 w 204"/>
                    <a:gd name="T33" fmla="*/ 61 h 152"/>
                    <a:gd name="T34" fmla="*/ 201 w 204"/>
                    <a:gd name="T35" fmla="*/ 95 h 152"/>
                    <a:gd name="T36" fmla="*/ 199 w 204"/>
                    <a:gd name="T37" fmla="*/ 116 h 152"/>
                    <a:gd name="T38" fmla="*/ 196 w 204"/>
                    <a:gd name="T39" fmla="*/ 126 h 152"/>
                    <a:gd name="T40" fmla="*/ 191 w 204"/>
                    <a:gd name="T41" fmla="*/ 134 h 152"/>
                    <a:gd name="T42" fmla="*/ 186 w 204"/>
                    <a:gd name="T43" fmla="*/ 139 h 152"/>
                    <a:gd name="T44" fmla="*/ 178 w 204"/>
                    <a:gd name="T45" fmla="*/ 144 h 152"/>
                    <a:gd name="T46" fmla="*/ 170 w 204"/>
                    <a:gd name="T47" fmla="*/ 150 h 152"/>
                    <a:gd name="T48" fmla="*/ 162 w 204"/>
                    <a:gd name="T49" fmla="*/ 150 h 152"/>
                    <a:gd name="T50" fmla="*/ 97 w 204"/>
                    <a:gd name="T51" fmla="*/ 152 h 152"/>
                    <a:gd name="T52" fmla="*/ 63 w 204"/>
                    <a:gd name="T53" fmla="*/ 150 h 152"/>
                    <a:gd name="T54" fmla="*/ 31 w 204"/>
                    <a:gd name="T55" fmla="*/ 144 h 152"/>
                    <a:gd name="T56" fmla="*/ 23 w 204"/>
                    <a:gd name="T57" fmla="*/ 142 h 152"/>
                    <a:gd name="T58" fmla="*/ 16 w 204"/>
                    <a:gd name="T59" fmla="*/ 139 h 152"/>
                    <a:gd name="T60" fmla="*/ 10 w 204"/>
                    <a:gd name="T61" fmla="*/ 131 h 152"/>
                    <a:gd name="T62" fmla="*/ 8 w 204"/>
                    <a:gd name="T63" fmla="*/ 123 h 152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204"/>
                    <a:gd name="T97" fmla="*/ 0 h 152"/>
                    <a:gd name="T98" fmla="*/ 204 w 204"/>
                    <a:gd name="T99" fmla="*/ 152 h 152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204" h="152">
                      <a:moveTo>
                        <a:pt x="8" y="123"/>
                      </a:moveTo>
                      <a:lnTo>
                        <a:pt x="2" y="100"/>
                      </a:lnTo>
                      <a:lnTo>
                        <a:pt x="0" y="74"/>
                      </a:lnTo>
                      <a:lnTo>
                        <a:pt x="0" y="24"/>
                      </a:lnTo>
                      <a:lnTo>
                        <a:pt x="5" y="13"/>
                      </a:lnTo>
                      <a:lnTo>
                        <a:pt x="8" y="11"/>
                      </a:lnTo>
                      <a:lnTo>
                        <a:pt x="10" y="8"/>
                      </a:lnTo>
                      <a:lnTo>
                        <a:pt x="31" y="3"/>
                      </a:lnTo>
                      <a:lnTo>
                        <a:pt x="55" y="0"/>
                      </a:lnTo>
                      <a:lnTo>
                        <a:pt x="97" y="0"/>
                      </a:lnTo>
                      <a:lnTo>
                        <a:pt x="144" y="0"/>
                      </a:lnTo>
                      <a:lnTo>
                        <a:pt x="167" y="0"/>
                      </a:lnTo>
                      <a:lnTo>
                        <a:pt x="188" y="6"/>
                      </a:lnTo>
                      <a:lnTo>
                        <a:pt x="196" y="8"/>
                      </a:lnTo>
                      <a:lnTo>
                        <a:pt x="201" y="11"/>
                      </a:lnTo>
                      <a:lnTo>
                        <a:pt x="204" y="24"/>
                      </a:lnTo>
                      <a:lnTo>
                        <a:pt x="204" y="61"/>
                      </a:lnTo>
                      <a:lnTo>
                        <a:pt x="201" y="95"/>
                      </a:lnTo>
                      <a:lnTo>
                        <a:pt x="199" y="116"/>
                      </a:lnTo>
                      <a:lnTo>
                        <a:pt x="196" y="126"/>
                      </a:lnTo>
                      <a:lnTo>
                        <a:pt x="191" y="134"/>
                      </a:lnTo>
                      <a:lnTo>
                        <a:pt x="186" y="139"/>
                      </a:lnTo>
                      <a:lnTo>
                        <a:pt x="178" y="144"/>
                      </a:lnTo>
                      <a:lnTo>
                        <a:pt x="170" y="150"/>
                      </a:lnTo>
                      <a:lnTo>
                        <a:pt x="162" y="150"/>
                      </a:lnTo>
                      <a:lnTo>
                        <a:pt x="97" y="152"/>
                      </a:lnTo>
                      <a:lnTo>
                        <a:pt x="63" y="150"/>
                      </a:lnTo>
                      <a:lnTo>
                        <a:pt x="31" y="144"/>
                      </a:lnTo>
                      <a:lnTo>
                        <a:pt x="23" y="142"/>
                      </a:lnTo>
                      <a:lnTo>
                        <a:pt x="16" y="139"/>
                      </a:lnTo>
                      <a:lnTo>
                        <a:pt x="10" y="131"/>
                      </a:lnTo>
                      <a:lnTo>
                        <a:pt x="8" y="123"/>
                      </a:lnTo>
                      <a:close/>
                    </a:path>
                  </a:pathLst>
                </a:custGeom>
                <a:solidFill>
                  <a:srgbClr val="00AEC4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23" name="Freeform 1013"/>
                <p:cNvSpPr>
                  <a:spLocks/>
                </p:cNvSpPr>
                <p:nvPr/>
              </p:nvSpPr>
              <p:spPr bwMode="auto">
                <a:xfrm>
                  <a:off x="2004" y="3248"/>
                  <a:ext cx="118" cy="92"/>
                </a:xfrm>
                <a:custGeom>
                  <a:avLst/>
                  <a:gdLst>
                    <a:gd name="T0" fmla="*/ 3 w 118"/>
                    <a:gd name="T1" fmla="*/ 73 h 92"/>
                    <a:gd name="T2" fmla="*/ 0 w 118"/>
                    <a:gd name="T3" fmla="*/ 44 h 92"/>
                    <a:gd name="T4" fmla="*/ 0 w 118"/>
                    <a:gd name="T5" fmla="*/ 16 h 92"/>
                    <a:gd name="T6" fmla="*/ 3 w 118"/>
                    <a:gd name="T7" fmla="*/ 10 h 92"/>
                    <a:gd name="T8" fmla="*/ 5 w 118"/>
                    <a:gd name="T9" fmla="*/ 5 h 92"/>
                    <a:gd name="T10" fmla="*/ 32 w 118"/>
                    <a:gd name="T11" fmla="*/ 3 h 92"/>
                    <a:gd name="T12" fmla="*/ 58 w 118"/>
                    <a:gd name="T13" fmla="*/ 0 h 92"/>
                    <a:gd name="T14" fmla="*/ 84 w 118"/>
                    <a:gd name="T15" fmla="*/ 0 h 92"/>
                    <a:gd name="T16" fmla="*/ 110 w 118"/>
                    <a:gd name="T17" fmla="*/ 5 h 92"/>
                    <a:gd name="T18" fmla="*/ 115 w 118"/>
                    <a:gd name="T19" fmla="*/ 8 h 92"/>
                    <a:gd name="T20" fmla="*/ 118 w 118"/>
                    <a:gd name="T21" fmla="*/ 16 h 92"/>
                    <a:gd name="T22" fmla="*/ 118 w 118"/>
                    <a:gd name="T23" fmla="*/ 37 h 92"/>
                    <a:gd name="T24" fmla="*/ 115 w 118"/>
                    <a:gd name="T25" fmla="*/ 58 h 92"/>
                    <a:gd name="T26" fmla="*/ 115 w 118"/>
                    <a:gd name="T27" fmla="*/ 68 h 92"/>
                    <a:gd name="T28" fmla="*/ 110 w 118"/>
                    <a:gd name="T29" fmla="*/ 78 h 92"/>
                    <a:gd name="T30" fmla="*/ 105 w 118"/>
                    <a:gd name="T31" fmla="*/ 86 h 92"/>
                    <a:gd name="T32" fmla="*/ 94 w 118"/>
                    <a:gd name="T33" fmla="*/ 89 h 92"/>
                    <a:gd name="T34" fmla="*/ 55 w 118"/>
                    <a:gd name="T35" fmla="*/ 92 h 92"/>
                    <a:gd name="T36" fmla="*/ 18 w 118"/>
                    <a:gd name="T37" fmla="*/ 86 h 92"/>
                    <a:gd name="T38" fmla="*/ 8 w 118"/>
                    <a:gd name="T39" fmla="*/ 81 h 92"/>
                    <a:gd name="T40" fmla="*/ 3 w 118"/>
                    <a:gd name="T41" fmla="*/ 73 h 9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8"/>
                    <a:gd name="T64" fmla="*/ 0 h 92"/>
                    <a:gd name="T65" fmla="*/ 118 w 118"/>
                    <a:gd name="T66" fmla="*/ 92 h 9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8" h="92">
                      <a:moveTo>
                        <a:pt x="3" y="73"/>
                      </a:moveTo>
                      <a:lnTo>
                        <a:pt x="0" y="44"/>
                      </a:lnTo>
                      <a:lnTo>
                        <a:pt x="0" y="16"/>
                      </a:lnTo>
                      <a:lnTo>
                        <a:pt x="3" y="10"/>
                      </a:lnTo>
                      <a:lnTo>
                        <a:pt x="5" y="5"/>
                      </a:lnTo>
                      <a:lnTo>
                        <a:pt x="32" y="3"/>
                      </a:lnTo>
                      <a:lnTo>
                        <a:pt x="58" y="0"/>
                      </a:lnTo>
                      <a:lnTo>
                        <a:pt x="84" y="0"/>
                      </a:lnTo>
                      <a:lnTo>
                        <a:pt x="110" y="5"/>
                      </a:lnTo>
                      <a:lnTo>
                        <a:pt x="115" y="8"/>
                      </a:lnTo>
                      <a:lnTo>
                        <a:pt x="118" y="16"/>
                      </a:lnTo>
                      <a:lnTo>
                        <a:pt x="118" y="37"/>
                      </a:lnTo>
                      <a:lnTo>
                        <a:pt x="115" y="58"/>
                      </a:lnTo>
                      <a:lnTo>
                        <a:pt x="115" y="68"/>
                      </a:lnTo>
                      <a:lnTo>
                        <a:pt x="110" y="78"/>
                      </a:lnTo>
                      <a:lnTo>
                        <a:pt x="105" y="86"/>
                      </a:lnTo>
                      <a:lnTo>
                        <a:pt x="94" y="89"/>
                      </a:lnTo>
                      <a:lnTo>
                        <a:pt x="55" y="92"/>
                      </a:lnTo>
                      <a:lnTo>
                        <a:pt x="18" y="86"/>
                      </a:lnTo>
                      <a:lnTo>
                        <a:pt x="8" y="81"/>
                      </a:lnTo>
                      <a:lnTo>
                        <a:pt x="3" y="73"/>
                      </a:lnTo>
                      <a:close/>
                    </a:path>
                  </a:pathLst>
                </a:custGeom>
                <a:solidFill>
                  <a:srgbClr val="7CC7D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24" name="Freeform 1014"/>
                <p:cNvSpPr>
                  <a:spLocks/>
                </p:cNvSpPr>
                <p:nvPr/>
              </p:nvSpPr>
              <p:spPr bwMode="auto">
                <a:xfrm>
                  <a:off x="1965" y="3232"/>
                  <a:ext cx="183" cy="136"/>
                </a:xfrm>
                <a:custGeom>
                  <a:avLst/>
                  <a:gdLst>
                    <a:gd name="T0" fmla="*/ 5 w 183"/>
                    <a:gd name="T1" fmla="*/ 118 h 136"/>
                    <a:gd name="T2" fmla="*/ 0 w 183"/>
                    <a:gd name="T3" fmla="*/ 94 h 136"/>
                    <a:gd name="T4" fmla="*/ 0 w 183"/>
                    <a:gd name="T5" fmla="*/ 71 h 136"/>
                    <a:gd name="T6" fmla="*/ 0 w 183"/>
                    <a:gd name="T7" fmla="*/ 24 h 136"/>
                    <a:gd name="T8" fmla="*/ 3 w 183"/>
                    <a:gd name="T9" fmla="*/ 16 h 136"/>
                    <a:gd name="T10" fmla="*/ 8 w 183"/>
                    <a:gd name="T11" fmla="*/ 8 h 136"/>
                    <a:gd name="T12" fmla="*/ 29 w 183"/>
                    <a:gd name="T13" fmla="*/ 3 h 136"/>
                    <a:gd name="T14" fmla="*/ 50 w 183"/>
                    <a:gd name="T15" fmla="*/ 0 h 136"/>
                    <a:gd name="T16" fmla="*/ 89 w 183"/>
                    <a:gd name="T17" fmla="*/ 0 h 136"/>
                    <a:gd name="T18" fmla="*/ 131 w 183"/>
                    <a:gd name="T19" fmla="*/ 0 h 136"/>
                    <a:gd name="T20" fmla="*/ 152 w 183"/>
                    <a:gd name="T21" fmla="*/ 0 h 136"/>
                    <a:gd name="T22" fmla="*/ 173 w 183"/>
                    <a:gd name="T23" fmla="*/ 5 h 136"/>
                    <a:gd name="T24" fmla="*/ 178 w 183"/>
                    <a:gd name="T25" fmla="*/ 8 h 136"/>
                    <a:gd name="T26" fmla="*/ 183 w 183"/>
                    <a:gd name="T27" fmla="*/ 11 h 136"/>
                    <a:gd name="T28" fmla="*/ 144 w 183"/>
                    <a:gd name="T29" fmla="*/ 5 h 136"/>
                    <a:gd name="T30" fmla="*/ 102 w 183"/>
                    <a:gd name="T31" fmla="*/ 5 h 136"/>
                    <a:gd name="T32" fmla="*/ 63 w 183"/>
                    <a:gd name="T33" fmla="*/ 8 h 136"/>
                    <a:gd name="T34" fmla="*/ 21 w 183"/>
                    <a:gd name="T35" fmla="*/ 13 h 136"/>
                    <a:gd name="T36" fmla="*/ 16 w 183"/>
                    <a:gd name="T37" fmla="*/ 21 h 136"/>
                    <a:gd name="T38" fmla="*/ 13 w 183"/>
                    <a:gd name="T39" fmla="*/ 29 h 136"/>
                    <a:gd name="T40" fmla="*/ 13 w 183"/>
                    <a:gd name="T41" fmla="*/ 76 h 136"/>
                    <a:gd name="T42" fmla="*/ 13 w 183"/>
                    <a:gd name="T43" fmla="*/ 100 h 136"/>
                    <a:gd name="T44" fmla="*/ 18 w 183"/>
                    <a:gd name="T45" fmla="*/ 123 h 136"/>
                    <a:gd name="T46" fmla="*/ 21 w 183"/>
                    <a:gd name="T47" fmla="*/ 131 h 136"/>
                    <a:gd name="T48" fmla="*/ 29 w 183"/>
                    <a:gd name="T49" fmla="*/ 136 h 136"/>
                    <a:gd name="T50" fmla="*/ 29 w 183"/>
                    <a:gd name="T51" fmla="*/ 136 h 136"/>
                    <a:gd name="T52" fmla="*/ 26 w 183"/>
                    <a:gd name="T53" fmla="*/ 136 h 136"/>
                    <a:gd name="T54" fmla="*/ 13 w 183"/>
                    <a:gd name="T55" fmla="*/ 129 h 136"/>
                    <a:gd name="T56" fmla="*/ 5 w 183"/>
                    <a:gd name="T57" fmla="*/ 118 h 1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183"/>
                    <a:gd name="T88" fmla="*/ 0 h 136"/>
                    <a:gd name="T89" fmla="*/ 183 w 183"/>
                    <a:gd name="T90" fmla="*/ 136 h 1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183" h="136">
                      <a:moveTo>
                        <a:pt x="5" y="118"/>
                      </a:moveTo>
                      <a:lnTo>
                        <a:pt x="0" y="94"/>
                      </a:lnTo>
                      <a:lnTo>
                        <a:pt x="0" y="71"/>
                      </a:lnTo>
                      <a:lnTo>
                        <a:pt x="0" y="24"/>
                      </a:lnTo>
                      <a:lnTo>
                        <a:pt x="3" y="16"/>
                      </a:lnTo>
                      <a:lnTo>
                        <a:pt x="8" y="8"/>
                      </a:lnTo>
                      <a:lnTo>
                        <a:pt x="29" y="3"/>
                      </a:lnTo>
                      <a:lnTo>
                        <a:pt x="50" y="0"/>
                      </a:lnTo>
                      <a:lnTo>
                        <a:pt x="89" y="0"/>
                      </a:lnTo>
                      <a:lnTo>
                        <a:pt x="131" y="0"/>
                      </a:lnTo>
                      <a:lnTo>
                        <a:pt x="152" y="0"/>
                      </a:lnTo>
                      <a:lnTo>
                        <a:pt x="173" y="5"/>
                      </a:lnTo>
                      <a:lnTo>
                        <a:pt x="178" y="8"/>
                      </a:lnTo>
                      <a:lnTo>
                        <a:pt x="183" y="11"/>
                      </a:lnTo>
                      <a:lnTo>
                        <a:pt x="144" y="5"/>
                      </a:lnTo>
                      <a:lnTo>
                        <a:pt x="102" y="5"/>
                      </a:lnTo>
                      <a:lnTo>
                        <a:pt x="63" y="8"/>
                      </a:lnTo>
                      <a:lnTo>
                        <a:pt x="21" y="13"/>
                      </a:lnTo>
                      <a:lnTo>
                        <a:pt x="16" y="21"/>
                      </a:lnTo>
                      <a:lnTo>
                        <a:pt x="13" y="29"/>
                      </a:lnTo>
                      <a:lnTo>
                        <a:pt x="13" y="76"/>
                      </a:lnTo>
                      <a:lnTo>
                        <a:pt x="13" y="100"/>
                      </a:lnTo>
                      <a:lnTo>
                        <a:pt x="18" y="123"/>
                      </a:lnTo>
                      <a:lnTo>
                        <a:pt x="21" y="131"/>
                      </a:lnTo>
                      <a:lnTo>
                        <a:pt x="29" y="136"/>
                      </a:lnTo>
                      <a:lnTo>
                        <a:pt x="26" y="136"/>
                      </a:lnTo>
                      <a:lnTo>
                        <a:pt x="13" y="129"/>
                      </a:lnTo>
                      <a:lnTo>
                        <a:pt x="5" y="118"/>
                      </a:lnTo>
                      <a:close/>
                    </a:path>
                  </a:pathLst>
                </a:custGeom>
                <a:solidFill>
                  <a:srgbClr val="61BFF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25" name="Freeform 1015"/>
                <p:cNvSpPr>
                  <a:spLocks/>
                </p:cNvSpPr>
                <p:nvPr/>
              </p:nvSpPr>
              <p:spPr bwMode="auto">
                <a:xfrm>
                  <a:off x="2240" y="3510"/>
                  <a:ext cx="65" cy="65"/>
                </a:xfrm>
                <a:custGeom>
                  <a:avLst/>
                  <a:gdLst>
                    <a:gd name="T0" fmla="*/ 2 w 65"/>
                    <a:gd name="T1" fmla="*/ 10 h 65"/>
                    <a:gd name="T2" fmla="*/ 2 w 65"/>
                    <a:gd name="T3" fmla="*/ 13 h 65"/>
                    <a:gd name="T4" fmla="*/ 0 w 65"/>
                    <a:gd name="T5" fmla="*/ 16 h 65"/>
                    <a:gd name="T6" fmla="*/ 0 w 65"/>
                    <a:gd name="T7" fmla="*/ 31 h 65"/>
                    <a:gd name="T8" fmla="*/ 0 w 65"/>
                    <a:gd name="T9" fmla="*/ 37 h 65"/>
                    <a:gd name="T10" fmla="*/ 2 w 65"/>
                    <a:gd name="T11" fmla="*/ 44 h 65"/>
                    <a:gd name="T12" fmla="*/ 7 w 65"/>
                    <a:gd name="T13" fmla="*/ 55 h 65"/>
                    <a:gd name="T14" fmla="*/ 18 w 65"/>
                    <a:gd name="T15" fmla="*/ 63 h 65"/>
                    <a:gd name="T16" fmla="*/ 28 w 65"/>
                    <a:gd name="T17" fmla="*/ 65 h 65"/>
                    <a:gd name="T18" fmla="*/ 39 w 65"/>
                    <a:gd name="T19" fmla="*/ 63 h 65"/>
                    <a:gd name="T20" fmla="*/ 49 w 65"/>
                    <a:gd name="T21" fmla="*/ 55 h 65"/>
                    <a:gd name="T22" fmla="*/ 60 w 65"/>
                    <a:gd name="T23" fmla="*/ 44 h 65"/>
                    <a:gd name="T24" fmla="*/ 62 w 65"/>
                    <a:gd name="T25" fmla="*/ 42 h 65"/>
                    <a:gd name="T26" fmla="*/ 65 w 65"/>
                    <a:gd name="T27" fmla="*/ 37 h 65"/>
                    <a:gd name="T28" fmla="*/ 65 w 65"/>
                    <a:gd name="T29" fmla="*/ 37 h 65"/>
                    <a:gd name="T30" fmla="*/ 65 w 65"/>
                    <a:gd name="T31" fmla="*/ 34 h 65"/>
                    <a:gd name="T32" fmla="*/ 65 w 65"/>
                    <a:gd name="T33" fmla="*/ 29 h 65"/>
                    <a:gd name="T34" fmla="*/ 65 w 65"/>
                    <a:gd name="T35" fmla="*/ 21 h 65"/>
                    <a:gd name="T36" fmla="*/ 57 w 65"/>
                    <a:gd name="T37" fmla="*/ 10 h 65"/>
                    <a:gd name="T38" fmla="*/ 44 w 65"/>
                    <a:gd name="T39" fmla="*/ 2 h 65"/>
                    <a:gd name="T40" fmla="*/ 31 w 65"/>
                    <a:gd name="T41" fmla="*/ 0 h 65"/>
                    <a:gd name="T42" fmla="*/ 26 w 65"/>
                    <a:gd name="T43" fmla="*/ 0 h 65"/>
                    <a:gd name="T44" fmla="*/ 18 w 65"/>
                    <a:gd name="T45" fmla="*/ 0 h 65"/>
                    <a:gd name="T46" fmla="*/ 10 w 65"/>
                    <a:gd name="T47" fmla="*/ 2 h 65"/>
                    <a:gd name="T48" fmla="*/ 2 w 65"/>
                    <a:gd name="T49" fmla="*/ 8 h 65"/>
                    <a:gd name="T50" fmla="*/ 2 w 65"/>
                    <a:gd name="T51" fmla="*/ 8 h 65"/>
                    <a:gd name="T52" fmla="*/ 2 w 65"/>
                    <a:gd name="T53" fmla="*/ 10 h 6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65"/>
                    <a:gd name="T82" fmla="*/ 0 h 65"/>
                    <a:gd name="T83" fmla="*/ 65 w 65"/>
                    <a:gd name="T84" fmla="*/ 65 h 6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65" h="65">
                      <a:moveTo>
                        <a:pt x="2" y="10"/>
                      </a:moveTo>
                      <a:lnTo>
                        <a:pt x="2" y="13"/>
                      </a:lnTo>
                      <a:lnTo>
                        <a:pt x="0" y="16"/>
                      </a:lnTo>
                      <a:lnTo>
                        <a:pt x="0" y="31"/>
                      </a:lnTo>
                      <a:lnTo>
                        <a:pt x="0" y="37"/>
                      </a:lnTo>
                      <a:lnTo>
                        <a:pt x="2" y="44"/>
                      </a:lnTo>
                      <a:lnTo>
                        <a:pt x="7" y="55"/>
                      </a:lnTo>
                      <a:lnTo>
                        <a:pt x="18" y="63"/>
                      </a:lnTo>
                      <a:lnTo>
                        <a:pt x="28" y="65"/>
                      </a:lnTo>
                      <a:lnTo>
                        <a:pt x="39" y="63"/>
                      </a:lnTo>
                      <a:lnTo>
                        <a:pt x="49" y="55"/>
                      </a:lnTo>
                      <a:lnTo>
                        <a:pt x="60" y="44"/>
                      </a:lnTo>
                      <a:lnTo>
                        <a:pt x="62" y="42"/>
                      </a:lnTo>
                      <a:lnTo>
                        <a:pt x="65" y="37"/>
                      </a:lnTo>
                      <a:lnTo>
                        <a:pt x="65" y="34"/>
                      </a:lnTo>
                      <a:lnTo>
                        <a:pt x="65" y="29"/>
                      </a:lnTo>
                      <a:lnTo>
                        <a:pt x="65" y="21"/>
                      </a:lnTo>
                      <a:lnTo>
                        <a:pt x="57" y="10"/>
                      </a:lnTo>
                      <a:lnTo>
                        <a:pt x="44" y="2"/>
                      </a:lnTo>
                      <a:lnTo>
                        <a:pt x="31" y="0"/>
                      </a:lnTo>
                      <a:lnTo>
                        <a:pt x="26" y="0"/>
                      </a:lnTo>
                      <a:lnTo>
                        <a:pt x="18" y="0"/>
                      </a:lnTo>
                      <a:lnTo>
                        <a:pt x="10" y="2"/>
                      </a:lnTo>
                      <a:lnTo>
                        <a:pt x="2" y="8"/>
                      </a:lnTo>
                      <a:lnTo>
                        <a:pt x="2" y="10"/>
                      </a:lnTo>
                      <a:close/>
                    </a:path>
                  </a:pathLst>
                </a:custGeom>
                <a:solidFill>
                  <a:srgbClr val="75879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26" name="Freeform 1016"/>
                <p:cNvSpPr>
                  <a:spLocks/>
                </p:cNvSpPr>
                <p:nvPr/>
              </p:nvSpPr>
              <p:spPr bwMode="auto">
                <a:xfrm>
                  <a:off x="2240" y="3518"/>
                  <a:ext cx="5" cy="8"/>
                </a:xfrm>
                <a:custGeom>
                  <a:avLst/>
                  <a:gdLst>
                    <a:gd name="T0" fmla="*/ 2 w 5"/>
                    <a:gd name="T1" fmla="*/ 8 h 8"/>
                    <a:gd name="T2" fmla="*/ 2 w 5"/>
                    <a:gd name="T3" fmla="*/ 8 h 8"/>
                    <a:gd name="T4" fmla="*/ 2 w 5"/>
                    <a:gd name="T5" fmla="*/ 8 h 8"/>
                    <a:gd name="T6" fmla="*/ 2 w 5"/>
                    <a:gd name="T7" fmla="*/ 8 h 8"/>
                    <a:gd name="T8" fmla="*/ 2 w 5"/>
                    <a:gd name="T9" fmla="*/ 5 h 8"/>
                    <a:gd name="T10" fmla="*/ 2 w 5"/>
                    <a:gd name="T11" fmla="*/ 5 h 8"/>
                    <a:gd name="T12" fmla="*/ 2 w 5"/>
                    <a:gd name="T13" fmla="*/ 5 h 8"/>
                    <a:gd name="T14" fmla="*/ 2 w 5"/>
                    <a:gd name="T15" fmla="*/ 2 h 8"/>
                    <a:gd name="T16" fmla="*/ 2 w 5"/>
                    <a:gd name="T17" fmla="*/ 2 h 8"/>
                    <a:gd name="T18" fmla="*/ 5 w 5"/>
                    <a:gd name="T19" fmla="*/ 2 h 8"/>
                    <a:gd name="T20" fmla="*/ 0 w 5"/>
                    <a:gd name="T21" fmla="*/ 0 h 8"/>
                    <a:gd name="T22" fmla="*/ 0 w 5"/>
                    <a:gd name="T23" fmla="*/ 2 h 8"/>
                    <a:gd name="T24" fmla="*/ 0 w 5"/>
                    <a:gd name="T25" fmla="*/ 2 h 8"/>
                    <a:gd name="T26" fmla="*/ 0 w 5"/>
                    <a:gd name="T27" fmla="*/ 2 h 8"/>
                    <a:gd name="T28" fmla="*/ 0 w 5"/>
                    <a:gd name="T29" fmla="*/ 5 h 8"/>
                    <a:gd name="T30" fmla="*/ 0 w 5"/>
                    <a:gd name="T31" fmla="*/ 5 h 8"/>
                    <a:gd name="T32" fmla="*/ 0 w 5"/>
                    <a:gd name="T33" fmla="*/ 5 h 8"/>
                    <a:gd name="T34" fmla="*/ 0 w 5"/>
                    <a:gd name="T35" fmla="*/ 8 h 8"/>
                    <a:gd name="T36" fmla="*/ 0 w 5"/>
                    <a:gd name="T37" fmla="*/ 8 h 8"/>
                    <a:gd name="T38" fmla="*/ 0 w 5"/>
                    <a:gd name="T39" fmla="*/ 8 h 8"/>
                    <a:gd name="T40" fmla="*/ 2 w 5"/>
                    <a:gd name="T41" fmla="*/ 8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"/>
                    <a:gd name="T64" fmla="*/ 0 h 8"/>
                    <a:gd name="T65" fmla="*/ 5 w 5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" h="8">
                      <a:moveTo>
                        <a:pt x="2" y="8"/>
                      </a:moveTo>
                      <a:lnTo>
                        <a:pt x="2" y="8"/>
                      </a:lnTo>
                      <a:lnTo>
                        <a:pt x="2" y="5"/>
                      </a:lnTo>
                      <a:lnTo>
                        <a:pt x="2" y="2"/>
                      </a:lnTo>
                      <a:lnTo>
                        <a:pt x="5" y="2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8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27" name="Freeform 1017"/>
                <p:cNvSpPr>
                  <a:spLocks/>
                </p:cNvSpPr>
                <p:nvPr/>
              </p:nvSpPr>
              <p:spPr bwMode="auto">
                <a:xfrm>
                  <a:off x="2237" y="3526"/>
                  <a:ext cx="5" cy="28"/>
                </a:xfrm>
                <a:custGeom>
                  <a:avLst/>
                  <a:gdLst>
                    <a:gd name="T0" fmla="*/ 5 w 5"/>
                    <a:gd name="T1" fmla="*/ 28 h 28"/>
                    <a:gd name="T2" fmla="*/ 5 w 5"/>
                    <a:gd name="T3" fmla="*/ 28 h 28"/>
                    <a:gd name="T4" fmla="*/ 5 w 5"/>
                    <a:gd name="T5" fmla="*/ 23 h 28"/>
                    <a:gd name="T6" fmla="*/ 5 w 5"/>
                    <a:gd name="T7" fmla="*/ 21 h 28"/>
                    <a:gd name="T8" fmla="*/ 5 w 5"/>
                    <a:gd name="T9" fmla="*/ 18 h 28"/>
                    <a:gd name="T10" fmla="*/ 5 w 5"/>
                    <a:gd name="T11" fmla="*/ 15 h 28"/>
                    <a:gd name="T12" fmla="*/ 5 w 5"/>
                    <a:gd name="T13" fmla="*/ 10 h 28"/>
                    <a:gd name="T14" fmla="*/ 5 w 5"/>
                    <a:gd name="T15" fmla="*/ 7 h 28"/>
                    <a:gd name="T16" fmla="*/ 5 w 5"/>
                    <a:gd name="T17" fmla="*/ 5 h 28"/>
                    <a:gd name="T18" fmla="*/ 5 w 5"/>
                    <a:gd name="T19" fmla="*/ 0 h 28"/>
                    <a:gd name="T20" fmla="*/ 3 w 5"/>
                    <a:gd name="T21" fmla="*/ 0 h 28"/>
                    <a:gd name="T22" fmla="*/ 3 w 5"/>
                    <a:gd name="T23" fmla="*/ 2 h 28"/>
                    <a:gd name="T24" fmla="*/ 0 w 5"/>
                    <a:gd name="T25" fmla="*/ 7 h 28"/>
                    <a:gd name="T26" fmla="*/ 0 w 5"/>
                    <a:gd name="T27" fmla="*/ 10 h 28"/>
                    <a:gd name="T28" fmla="*/ 0 w 5"/>
                    <a:gd name="T29" fmla="*/ 15 h 28"/>
                    <a:gd name="T30" fmla="*/ 0 w 5"/>
                    <a:gd name="T31" fmla="*/ 18 h 28"/>
                    <a:gd name="T32" fmla="*/ 0 w 5"/>
                    <a:gd name="T33" fmla="*/ 21 h 28"/>
                    <a:gd name="T34" fmla="*/ 3 w 5"/>
                    <a:gd name="T35" fmla="*/ 26 h 28"/>
                    <a:gd name="T36" fmla="*/ 3 w 5"/>
                    <a:gd name="T37" fmla="*/ 28 h 28"/>
                    <a:gd name="T38" fmla="*/ 3 w 5"/>
                    <a:gd name="T39" fmla="*/ 28 h 28"/>
                    <a:gd name="T40" fmla="*/ 5 w 5"/>
                    <a:gd name="T41" fmla="*/ 28 h 2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"/>
                    <a:gd name="T64" fmla="*/ 0 h 28"/>
                    <a:gd name="T65" fmla="*/ 5 w 5"/>
                    <a:gd name="T66" fmla="*/ 28 h 2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" h="28">
                      <a:moveTo>
                        <a:pt x="5" y="28"/>
                      </a:moveTo>
                      <a:lnTo>
                        <a:pt x="5" y="28"/>
                      </a:lnTo>
                      <a:lnTo>
                        <a:pt x="5" y="23"/>
                      </a:lnTo>
                      <a:lnTo>
                        <a:pt x="5" y="21"/>
                      </a:lnTo>
                      <a:lnTo>
                        <a:pt x="5" y="18"/>
                      </a:lnTo>
                      <a:lnTo>
                        <a:pt x="5" y="15"/>
                      </a:lnTo>
                      <a:lnTo>
                        <a:pt x="5" y="10"/>
                      </a:lnTo>
                      <a:lnTo>
                        <a:pt x="5" y="7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3" y="0"/>
                      </a:lnTo>
                      <a:lnTo>
                        <a:pt x="3" y="2"/>
                      </a:lnTo>
                      <a:lnTo>
                        <a:pt x="0" y="7"/>
                      </a:lnTo>
                      <a:lnTo>
                        <a:pt x="0" y="10"/>
                      </a:lnTo>
                      <a:lnTo>
                        <a:pt x="0" y="15"/>
                      </a:lnTo>
                      <a:lnTo>
                        <a:pt x="0" y="18"/>
                      </a:lnTo>
                      <a:lnTo>
                        <a:pt x="0" y="21"/>
                      </a:lnTo>
                      <a:lnTo>
                        <a:pt x="3" y="26"/>
                      </a:lnTo>
                      <a:lnTo>
                        <a:pt x="3" y="28"/>
                      </a:lnTo>
                      <a:lnTo>
                        <a:pt x="5" y="28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28" name="Freeform 1018"/>
                <p:cNvSpPr>
                  <a:spLocks/>
                </p:cNvSpPr>
                <p:nvPr/>
              </p:nvSpPr>
              <p:spPr bwMode="auto">
                <a:xfrm>
                  <a:off x="2240" y="3554"/>
                  <a:ext cx="20" cy="19"/>
                </a:xfrm>
                <a:custGeom>
                  <a:avLst/>
                  <a:gdLst>
                    <a:gd name="T0" fmla="*/ 20 w 20"/>
                    <a:gd name="T1" fmla="*/ 16 h 19"/>
                    <a:gd name="T2" fmla="*/ 20 w 20"/>
                    <a:gd name="T3" fmla="*/ 16 h 19"/>
                    <a:gd name="T4" fmla="*/ 18 w 20"/>
                    <a:gd name="T5" fmla="*/ 13 h 19"/>
                    <a:gd name="T6" fmla="*/ 15 w 20"/>
                    <a:gd name="T7" fmla="*/ 13 h 19"/>
                    <a:gd name="T8" fmla="*/ 13 w 20"/>
                    <a:gd name="T9" fmla="*/ 11 h 19"/>
                    <a:gd name="T10" fmla="*/ 10 w 20"/>
                    <a:gd name="T11" fmla="*/ 8 h 19"/>
                    <a:gd name="T12" fmla="*/ 7 w 20"/>
                    <a:gd name="T13" fmla="*/ 6 h 19"/>
                    <a:gd name="T14" fmla="*/ 5 w 20"/>
                    <a:gd name="T15" fmla="*/ 6 h 19"/>
                    <a:gd name="T16" fmla="*/ 5 w 20"/>
                    <a:gd name="T17" fmla="*/ 3 h 19"/>
                    <a:gd name="T18" fmla="*/ 2 w 20"/>
                    <a:gd name="T19" fmla="*/ 0 h 19"/>
                    <a:gd name="T20" fmla="*/ 0 w 20"/>
                    <a:gd name="T21" fmla="*/ 0 h 19"/>
                    <a:gd name="T22" fmla="*/ 0 w 20"/>
                    <a:gd name="T23" fmla="*/ 3 h 19"/>
                    <a:gd name="T24" fmla="*/ 2 w 20"/>
                    <a:gd name="T25" fmla="*/ 6 h 19"/>
                    <a:gd name="T26" fmla="*/ 5 w 20"/>
                    <a:gd name="T27" fmla="*/ 8 h 19"/>
                    <a:gd name="T28" fmla="*/ 7 w 20"/>
                    <a:gd name="T29" fmla="*/ 11 h 19"/>
                    <a:gd name="T30" fmla="*/ 10 w 20"/>
                    <a:gd name="T31" fmla="*/ 13 h 19"/>
                    <a:gd name="T32" fmla="*/ 13 w 20"/>
                    <a:gd name="T33" fmla="*/ 16 h 19"/>
                    <a:gd name="T34" fmla="*/ 15 w 20"/>
                    <a:gd name="T35" fmla="*/ 19 h 19"/>
                    <a:gd name="T36" fmla="*/ 18 w 20"/>
                    <a:gd name="T37" fmla="*/ 19 h 19"/>
                    <a:gd name="T38" fmla="*/ 18 w 20"/>
                    <a:gd name="T39" fmla="*/ 19 h 19"/>
                    <a:gd name="T40" fmla="*/ 20 w 20"/>
                    <a:gd name="T41" fmla="*/ 16 h 1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0"/>
                    <a:gd name="T64" fmla="*/ 0 h 19"/>
                    <a:gd name="T65" fmla="*/ 20 w 20"/>
                    <a:gd name="T66" fmla="*/ 19 h 1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0" h="19">
                      <a:moveTo>
                        <a:pt x="20" y="16"/>
                      </a:moveTo>
                      <a:lnTo>
                        <a:pt x="20" y="16"/>
                      </a:lnTo>
                      <a:lnTo>
                        <a:pt x="18" y="13"/>
                      </a:lnTo>
                      <a:lnTo>
                        <a:pt x="15" y="13"/>
                      </a:lnTo>
                      <a:lnTo>
                        <a:pt x="13" y="11"/>
                      </a:lnTo>
                      <a:lnTo>
                        <a:pt x="10" y="8"/>
                      </a:lnTo>
                      <a:lnTo>
                        <a:pt x="7" y="6"/>
                      </a:lnTo>
                      <a:lnTo>
                        <a:pt x="5" y="6"/>
                      </a:lnTo>
                      <a:lnTo>
                        <a:pt x="5" y="3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2" y="6"/>
                      </a:lnTo>
                      <a:lnTo>
                        <a:pt x="5" y="8"/>
                      </a:lnTo>
                      <a:lnTo>
                        <a:pt x="7" y="11"/>
                      </a:lnTo>
                      <a:lnTo>
                        <a:pt x="10" y="13"/>
                      </a:lnTo>
                      <a:lnTo>
                        <a:pt x="13" y="16"/>
                      </a:lnTo>
                      <a:lnTo>
                        <a:pt x="15" y="19"/>
                      </a:lnTo>
                      <a:lnTo>
                        <a:pt x="18" y="19"/>
                      </a:lnTo>
                      <a:lnTo>
                        <a:pt x="20" y="16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29" name="Freeform 1019"/>
                <p:cNvSpPr>
                  <a:spLocks/>
                </p:cNvSpPr>
                <p:nvPr/>
              </p:nvSpPr>
              <p:spPr bwMode="auto">
                <a:xfrm>
                  <a:off x="2258" y="3570"/>
                  <a:ext cx="21" cy="8"/>
                </a:xfrm>
                <a:custGeom>
                  <a:avLst/>
                  <a:gdLst>
                    <a:gd name="T0" fmla="*/ 18 w 21"/>
                    <a:gd name="T1" fmla="*/ 3 h 8"/>
                    <a:gd name="T2" fmla="*/ 18 w 21"/>
                    <a:gd name="T3" fmla="*/ 3 h 8"/>
                    <a:gd name="T4" fmla="*/ 18 w 21"/>
                    <a:gd name="T5" fmla="*/ 3 h 8"/>
                    <a:gd name="T6" fmla="*/ 16 w 21"/>
                    <a:gd name="T7" fmla="*/ 3 h 8"/>
                    <a:gd name="T8" fmla="*/ 13 w 21"/>
                    <a:gd name="T9" fmla="*/ 3 h 8"/>
                    <a:gd name="T10" fmla="*/ 10 w 21"/>
                    <a:gd name="T11" fmla="*/ 3 h 8"/>
                    <a:gd name="T12" fmla="*/ 8 w 21"/>
                    <a:gd name="T13" fmla="*/ 3 h 8"/>
                    <a:gd name="T14" fmla="*/ 5 w 21"/>
                    <a:gd name="T15" fmla="*/ 3 h 8"/>
                    <a:gd name="T16" fmla="*/ 2 w 21"/>
                    <a:gd name="T17" fmla="*/ 0 h 8"/>
                    <a:gd name="T18" fmla="*/ 2 w 21"/>
                    <a:gd name="T19" fmla="*/ 0 h 8"/>
                    <a:gd name="T20" fmla="*/ 0 w 21"/>
                    <a:gd name="T21" fmla="*/ 3 h 8"/>
                    <a:gd name="T22" fmla="*/ 2 w 21"/>
                    <a:gd name="T23" fmla="*/ 5 h 8"/>
                    <a:gd name="T24" fmla="*/ 5 w 21"/>
                    <a:gd name="T25" fmla="*/ 5 h 8"/>
                    <a:gd name="T26" fmla="*/ 8 w 21"/>
                    <a:gd name="T27" fmla="*/ 5 h 8"/>
                    <a:gd name="T28" fmla="*/ 10 w 21"/>
                    <a:gd name="T29" fmla="*/ 5 h 8"/>
                    <a:gd name="T30" fmla="*/ 13 w 21"/>
                    <a:gd name="T31" fmla="*/ 8 h 8"/>
                    <a:gd name="T32" fmla="*/ 16 w 21"/>
                    <a:gd name="T33" fmla="*/ 5 h 8"/>
                    <a:gd name="T34" fmla="*/ 18 w 21"/>
                    <a:gd name="T35" fmla="*/ 5 h 8"/>
                    <a:gd name="T36" fmla="*/ 21 w 21"/>
                    <a:gd name="T37" fmla="*/ 5 h 8"/>
                    <a:gd name="T38" fmla="*/ 21 w 21"/>
                    <a:gd name="T39" fmla="*/ 5 h 8"/>
                    <a:gd name="T40" fmla="*/ 18 w 21"/>
                    <a:gd name="T41" fmla="*/ 3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8"/>
                    <a:gd name="T65" fmla="*/ 21 w 21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8">
                      <a:moveTo>
                        <a:pt x="18" y="3"/>
                      </a:moveTo>
                      <a:lnTo>
                        <a:pt x="18" y="3"/>
                      </a:lnTo>
                      <a:lnTo>
                        <a:pt x="16" y="3"/>
                      </a:lnTo>
                      <a:lnTo>
                        <a:pt x="13" y="3"/>
                      </a:lnTo>
                      <a:lnTo>
                        <a:pt x="10" y="3"/>
                      </a:lnTo>
                      <a:lnTo>
                        <a:pt x="8" y="3"/>
                      </a:lnTo>
                      <a:lnTo>
                        <a:pt x="5" y="3"/>
                      </a:lnTo>
                      <a:lnTo>
                        <a:pt x="2" y="0"/>
                      </a:lnTo>
                      <a:lnTo>
                        <a:pt x="0" y="3"/>
                      </a:lnTo>
                      <a:lnTo>
                        <a:pt x="2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13" y="8"/>
                      </a:lnTo>
                      <a:lnTo>
                        <a:pt x="16" y="5"/>
                      </a:lnTo>
                      <a:lnTo>
                        <a:pt x="18" y="5"/>
                      </a:lnTo>
                      <a:lnTo>
                        <a:pt x="21" y="5"/>
                      </a:lnTo>
                      <a:lnTo>
                        <a:pt x="18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30" name="Freeform 1020"/>
                <p:cNvSpPr>
                  <a:spLocks/>
                </p:cNvSpPr>
                <p:nvPr/>
              </p:nvSpPr>
              <p:spPr bwMode="auto">
                <a:xfrm>
                  <a:off x="2276" y="3552"/>
                  <a:ext cx="26" cy="23"/>
                </a:xfrm>
                <a:custGeom>
                  <a:avLst/>
                  <a:gdLst>
                    <a:gd name="T0" fmla="*/ 21 w 26"/>
                    <a:gd name="T1" fmla="*/ 0 h 23"/>
                    <a:gd name="T2" fmla="*/ 21 w 26"/>
                    <a:gd name="T3" fmla="*/ 0 h 23"/>
                    <a:gd name="T4" fmla="*/ 21 w 26"/>
                    <a:gd name="T5" fmla="*/ 5 h 23"/>
                    <a:gd name="T6" fmla="*/ 18 w 26"/>
                    <a:gd name="T7" fmla="*/ 8 h 23"/>
                    <a:gd name="T8" fmla="*/ 16 w 26"/>
                    <a:gd name="T9" fmla="*/ 10 h 23"/>
                    <a:gd name="T10" fmla="*/ 13 w 26"/>
                    <a:gd name="T11" fmla="*/ 13 h 23"/>
                    <a:gd name="T12" fmla="*/ 11 w 26"/>
                    <a:gd name="T13" fmla="*/ 15 h 23"/>
                    <a:gd name="T14" fmla="*/ 8 w 26"/>
                    <a:gd name="T15" fmla="*/ 15 h 23"/>
                    <a:gd name="T16" fmla="*/ 5 w 26"/>
                    <a:gd name="T17" fmla="*/ 18 h 23"/>
                    <a:gd name="T18" fmla="*/ 0 w 26"/>
                    <a:gd name="T19" fmla="*/ 21 h 23"/>
                    <a:gd name="T20" fmla="*/ 3 w 26"/>
                    <a:gd name="T21" fmla="*/ 23 h 23"/>
                    <a:gd name="T22" fmla="*/ 5 w 26"/>
                    <a:gd name="T23" fmla="*/ 21 h 23"/>
                    <a:gd name="T24" fmla="*/ 11 w 26"/>
                    <a:gd name="T25" fmla="*/ 21 h 23"/>
                    <a:gd name="T26" fmla="*/ 13 w 26"/>
                    <a:gd name="T27" fmla="*/ 18 h 23"/>
                    <a:gd name="T28" fmla="*/ 16 w 26"/>
                    <a:gd name="T29" fmla="*/ 15 h 23"/>
                    <a:gd name="T30" fmla="*/ 18 w 26"/>
                    <a:gd name="T31" fmla="*/ 13 h 23"/>
                    <a:gd name="T32" fmla="*/ 21 w 26"/>
                    <a:gd name="T33" fmla="*/ 10 h 23"/>
                    <a:gd name="T34" fmla="*/ 24 w 26"/>
                    <a:gd name="T35" fmla="*/ 5 h 23"/>
                    <a:gd name="T36" fmla="*/ 26 w 26"/>
                    <a:gd name="T37" fmla="*/ 2 h 23"/>
                    <a:gd name="T38" fmla="*/ 26 w 26"/>
                    <a:gd name="T39" fmla="*/ 2 h 23"/>
                    <a:gd name="T40" fmla="*/ 21 w 26"/>
                    <a:gd name="T41" fmla="*/ 0 h 2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6"/>
                    <a:gd name="T64" fmla="*/ 0 h 23"/>
                    <a:gd name="T65" fmla="*/ 26 w 26"/>
                    <a:gd name="T66" fmla="*/ 23 h 2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6" h="23">
                      <a:moveTo>
                        <a:pt x="21" y="0"/>
                      </a:moveTo>
                      <a:lnTo>
                        <a:pt x="21" y="0"/>
                      </a:lnTo>
                      <a:lnTo>
                        <a:pt x="21" y="5"/>
                      </a:lnTo>
                      <a:lnTo>
                        <a:pt x="18" y="8"/>
                      </a:lnTo>
                      <a:lnTo>
                        <a:pt x="16" y="10"/>
                      </a:lnTo>
                      <a:lnTo>
                        <a:pt x="13" y="13"/>
                      </a:lnTo>
                      <a:lnTo>
                        <a:pt x="11" y="15"/>
                      </a:lnTo>
                      <a:lnTo>
                        <a:pt x="8" y="15"/>
                      </a:lnTo>
                      <a:lnTo>
                        <a:pt x="5" y="18"/>
                      </a:lnTo>
                      <a:lnTo>
                        <a:pt x="0" y="21"/>
                      </a:lnTo>
                      <a:lnTo>
                        <a:pt x="3" y="23"/>
                      </a:lnTo>
                      <a:lnTo>
                        <a:pt x="5" y="21"/>
                      </a:lnTo>
                      <a:lnTo>
                        <a:pt x="11" y="21"/>
                      </a:lnTo>
                      <a:lnTo>
                        <a:pt x="13" y="18"/>
                      </a:lnTo>
                      <a:lnTo>
                        <a:pt x="16" y="15"/>
                      </a:lnTo>
                      <a:lnTo>
                        <a:pt x="18" y="13"/>
                      </a:lnTo>
                      <a:lnTo>
                        <a:pt x="21" y="10"/>
                      </a:lnTo>
                      <a:lnTo>
                        <a:pt x="24" y="5"/>
                      </a:lnTo>
                      <a:lnTo>
                        <a:pt x="26" y="2"/>
                      </a:lnTo>
                      <a:lnTo>
                        <a:pt x="21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31" name="Freeform 1021"/>
                <p:cNvSpPr>
                  <a:spLocks/>
                </p:cNvSpPr>
                <p:nvPr/>
              </p:nvSpPr>
              <p:spPr bwMode="auto">
                <a:xfrm>
                  <a:off x="2297" y="3547"/>
                  <a:ext cx="11" cy="7"/>
                </a:xfrm>
                <a:custGeom>
                  <a:avLst/>
                  <a:gdLst>
                    <a:gd name="T0" fmla="*/ 5 w 11"/>
                    <a:gd name="T1" fmla="*/ 0 h 7"/>
                    <a:gd name="T2" fmla="*/ 8 w 11"/>
                    <a:gd name="T3" fmla="*/ 0 h 7"/>
                    <a:gd name="T4" fmla="*/ 5 w 11"/>
                    <a:gd name="T5" fmla="*/ 0 h 7"/>
                    <a:gd name="T6" fmla="*/ 5 w 11"/>
                    <a:gd name="T7" fmla="*/ 0 h 7"/>
                    <a:gd name="T8" fmla="*/ 5 w 11"/>
                    <a:gd name="T9" fmla="*/ 2 h 7"/>
                    <a:gd name="T10" fmla="*/ 5 w 11"/>
                    <a:gd name="T11" fmla="*/ 2 h 7"/>
                    <a:gd name="T12" fmla="*/ 3 w 11"/>
                    <a:gd name="T13" fmla="*/ 2 h 7"/>
                    <a:gd name="T14" fmla="*/ 3 w 11"/>
                    <a:gd name="T15" fmla="*/ 5 h 7"/>
                    <a:gd name="T16" fmla="*/ 3 w 11"/>
                    <a:gd name="T17" fmla="*/ 5 h 7"/>
                    <a:gd name="T18" fmla="*/ 0 w 11"/>
                    <a:gd name="T19" fmla="*/ 5 h 7"/>
                    <a:gd name="T20" fmla="*/ 5 w 11"/>
                    <a:gd name="T21" fmla="*/ 7 h 7"/>
                    <a:gd name="T22" fmla="*/ 5 w 11"/>
                    <a:gd name="T23" fmla="*/ 7 h 7"/>
                    <a:gd name="T24" fmla="*/ 5 w 11"/>
                    <a:gd name="T25" fmla="*/ 7 h 7"/>
                    <a:gd name="T26" fmla="*/ 5 w 11"/>
                    <a:gd name="T27" fmla="*/ 5 h 7"/>
                    <a:gd name="T28" fmla="*/ 8 w 11"/>
                    <a:gd name="T29" fmla="*/ 5 h 7"/>
                    <a:gd name="T30" fmla="*/ 8 w 11"/>
                    <a:gd name="T31" fmla="*/ 5 h 7"/>
                    <a:gd name="T32" fmla="*/ 8 w 11"/>
                    <a:gd name="T33" fmla="*/ 2 h 7"/>
                    <a:gd name="T34" fmla="*/ 8 w 11"/>
                    <a:gd name="T35" fmla="*/ 2 h 7"/>
                    <a:gd name="T36" fmla="*/ 11 w 11"/>
                    <a:gd name="T37" fmla="*/ 0 h 7"/>
                    <a:gd name="T38" fmla="*/ 11 w 11"/>
                    <a:gd name="T39" fmla="*/ 0 h 7"/>
                    <a:gd name="T40" fmla="*/ 5 w 11"/>
                    <a:gd name="T41" fmla="*/ 0 h 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"/>
                    <a:gd name="T64" fmla="*/ 0 h 7"/>
                    <a:gd name="T65" fmla="*/ 11 w 11"/>
                    <a:gd name="T66" fmla="*/ 7 h 7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" h="7">
                      <a:moveTo>
                        <a:pt x="5" y="0"/>
                      </a:move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5" y="2"/>
                      </a:lnTo>
                      <a:lnTo>
                        <a:pt x="3" y="2"/>
                      </a:ln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5" y="7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8" y="2"/>
                      </a:lnTo>
                      <a:lnTo>
                        <a:pt x="11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32" name="Freeform 1022"/>
                <p:cNvSpPr>
                  <a:spLocks/>
                </p:cNvSpPr>
                <p:nvPr/>
              </p:nvSpPr>
              <p:spPr bwMode="auto">
                <a:xfrm>
                  <a:off x="2302" y="3544"/>
                  <a:ext cx="6" cy="3"/>
                </a:xfrm>
                <a:custGeom>
                  <a:avLst/>
                  <a:gdLst>
                    <a:gd name="T0" fmla="*/ 3 w 6"/>
                    <a:gd name="T1" fmla="*/ 0 h 3"/>
                    <a:gd name="T2" fmla="*/ 3 w 6"/>
                    <a:gd name="T3" fmla="*/ 0 h 3"/>
                    <a:gd name="T4" fmla="*/ 3 w 6"/>
                    <a:gd name="T5" fmla="*/ 0 h 3"/>
                    <a:gd name="T6" fmla="*/ 3 w 6"/>
                    <a:gd name="T7" fmla="*/ 3 h 3"/>
                    <a:gd name="T8" fmla="*/ 3 w 6"/>
                    <a:gd name="T9" fmla="*/ 3 h 3"/>
                    <a:gd name="T10" fmla="*/ 3 w 6"/>
                    <a:gd name="T11" fmla="*/ 3 h 3"/>
                    <a:gd name="T12" fmla="*/ 3 w 6"/>
                    <a:gd name="T13" fmla="*/ 3 h 3"/>
                    <a:gd name="T14" fmla="*/ 3 w 6"/>
                    <a:gd name="T15" fmla="*/ 3 h 3"/>
                    <a:gd name="T16" fmla="*/ 0 w 6"/>
                    <a:gd name="T17" fmla="*/ 3 h 3"/>
                    <a:gd name="T18" fmla="*/ 0 w 6"/>
                    <a:gd name="T19" fmla="*/ 3 h 3"/>
                    <a:gd name="T20" fmla="*/ 6 w 6"/>
                    <a:gd name="T21" fmla="*/ 3 h 3"/>
                    <a:gd name="T22" fmla="*/ 6 w 6"/>
                    <a:gd name="T23" fmla="*/ 3 h 3"/>
                    <a:gd name="T24" fmla="*/ 6 w 6"/>
                    <a:gd name="T25" fmla="*/ 3 h 3"/>
                    <a:gd name="T26" fmla="*/ 6 w 6"/>
                    <a:gd name="T27" fmla="*/ 3 h 3"/>
                    <a:gd name="T28" fmla="*/ 6 w 6"/>
                    <a:gd name="T29" fmla="*/ 3 h 3"/>
                    <a:gd name="T30" fmla="*/ 6 w 6"/>
                    <a:gd name="T31" fmla="*/ 3 h 3"/>
                    <a:gd name="T32" fmla="*/ 6 w 6"/>
                    <a:gd name="T33" fmla="*/ 3 h 3"/>
                    <a:gd name="T34" fmla="*/ 6 w 6"/>
                    <a:gd name="T35" fmla="*/ 3 h 3"/>
                    <a:gd name="T36" fmla="*/ 6 w 6"/>
                    <a:gd name="T37" fmla="*/ 3 h 3"/>
                    <a:gd name="T38" fmla="*/ 6 w 6"/>
                    <a:gd name="T39" fmla="*/ 3 h 3"/>
                    <a:gd name="T40" fmla="*/ 3 w 6"/>
                    <a:gd name="T41" fmla="*/ 0 h 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6"/>
                    <a:gd name="T64" fmla="*/ 0 h 3"/>
                    <a:gd name="T65" fmla="*/ 6 w 6"/>
                    <a:gd name="T66" fmla="*/ 3 h 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6" h="3">
                      <a:moveTo>
                        <a:pt x="3" y="0"/>
                      </a:moveTo>
                      <a:lnTo>
                        <a:pt x="3" y="0"/>
                      </a:lnTo>
                      <a:lnTo>
                        <a:pt x="3" y="3"/>
                      </a:lnTo>
                      <a:lnTo>
                        <a:pt x="0" y="3"/>
                      </a:lnTo>
                      <a:lnTo>
                        <a:pt x="6" y="3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33" name="Freeform 1023"/>
                <p:cNvSpPr>
                  <a:spLocks/>
                </p:cNvSpPr>
                <p:nvPr/>
              </p:nvSpPr>
              <p:spPr bwMode="auto">
                <a:xfrm>
                  <a:off x="2294" y="3518"/>
                  <a:ext cx="14" cy="29"/>
                </a:xfrm>
                <a:custGeom>
                  <a:avLst/>
                  <a:gdLst>
                    <a:gd name="T0" fmla="*/ 0 w 14"/>
                    <a:gd name="T1" fmla="*/ 2 h 29"/>
                    <a:gd name="T2" fmla="*/ 0 w 14"/>
                    <a:gd name="T3" fmla="*/ 2 h 29"/>
                    <a:gd name="T4" fmla="*/ 3 w 14"/>
                    <a:gd name="T5" fmla="*/ 5 h 29"/>
                    <a:gd name="T6" fmla="*/ 6 w 14"/>
                    <a:gd name="T7" fmla="*/ 8 h 29"/>
                    <a:gd name="T8" fmla="*/ 8 w 14"/>
                    <a:gd name="T9" fmla="*/ 10 h 29"/>
                    <a:gd name="T10" fmla="*/ 8 w 14"/>
                    <a:gd name="T11" fmla="*/ 13 h 29"/>
                    <a:gd name="T12" fmla="*/ 8 w 14"/>
                    <a:gd name="T13" fmla="*/ 18 h 29"/>
                    <a:gd name="T14" fmla="*/ 11 w 14"/>
                    <a:gd name="T15" fmla="*/ 21 h 29"/>
                    <a:gd name="T16" fmla="*/ 11 w 14"/>
                    <a:gd name="T17" fmla="*/ 23 h 29"/>
                    <a:gd name="T18" fmla="*/ 11 w 14"/>
                    <a:gd name="T19" fmla="*/ 26 h 29"/>
                    <a:gd name="T20" fmla="*/ 14 w 14"/>
                    <a:gd name="T21" fmla="*/ 29 h 29"/>
                    <a:gd name="T22" fmla="*/ 14 w 14"/>
                    <a:gd name="T23" fmla="*/ 23 h 29"/>
                    <a:gd name="T24" fmla="*/ 14 w 14"/>
                    <a:gd name="T25" fmla="*/ 21 h 29"/>
                    <a:gd name="T26" fmla="*/ 14 w 14"/>
                    <a:gd name="T27" fmla="*/ 15 h 29"/>
                    <a:gd name="T28" fmla="*/ 11 w 14"/>
                    <a:gd name="T29" fmla="*/ 13 h 29"/>
                    <a:gd name="T30" fmla="*/ 11 w 14"/>
                    <a:gd name="T31" fmla="*/ 10 h 29"/>
                    <a:gd name="T32" fmla="*/ 8 w 14"/>
                    <a:gd name="T33" fmla="*/ 5 h 29"/>
                    <a:gd name="T34" fmla="*/ 6 w 14"/>
                    <a:gd name="T35" fmla="*/ 2 h 29"/>
                    <a:gd name="T36" fmla="*/ 3 w 14"/>
                    <a:gd name="T37" fmla="*/ 0 h 29"/>
                    <a:gd name="T38" fmla="*/ 3 w 14"/>
                    <a:gd name="T39" fmla="*/ 0 h 29"/>
                    <a:gd name="T40" fmla="*/ 0 w 14"/>
                    <a:gd name="T41" fmla="*/ 2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4"/>
                    <a:gd name="T64" fmla="*/ 0 h 29"/>
                    <a:gd name="T65" fmla="*/ 14 w 14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4" h="29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3" y="5"/>
                      </a:lnTo>
                      <a:lnTo>
                        <a:pt x="6" y="8"/>
                      </a:lnTo>
                      <a:lnTo>
                        <a:pt x="8" y="10"/>
                      </a:lnTo>
                      <a:lnTo>
                        <a:pt x="8" y="13"/>
                      </a:lnTo>
                      <a:lnTo>
                        <a:pt x="8" y="18"/>
                      </a:lnTo>
                      <a:lnTo>
                        <a:pt x="11" y="21"/>
                      </a:lnTo>
                      <a:lnTo>
                        <a:pt x="11" y="23"/>
                      </a:lnTo>
                      <a:lnTo>
                        <a:pt x="11" y="26"/>
                      </a:lnTo>
                      <a:lnTo>
                        <a:pt x="14" y="29"/>
                      </a:lnTo>
                      <a:lnTo>
                        <a:pt x="14" y="23"/>
                      </a:lnTo>
                      <a:lnTo>
                        <a:pt x="14" y="21"/>
                      </a:lnTo>
                      <a:lnTo>
                        <a:pt x="14" y="15"/>
                      </a:lnTo>
                      <a:lnTo>
                        <a:pt x="11" y="13"/>
                      </a:lnTo>
                      <a:lnTo>
                        <a:pt x="11" y="10"/>
                      </a:lnTo>
                      <a:lnTo>
                        <a:pt x="8" y="5"/>
                      </a:lnTo>
                      <a:lnTo>
                        <a:pt x="6" y="2"/>
                      </a:lnTo>
                      <a:lnTo>
                        <a:pt x="3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34" name="Freeform 2048"/>
                <p:cNvSpPr>
                  <a:spLocks/>
                </p:cNvSpPr>
                <p:nvPr/>
              </p:nvSpPr>
              <p:spPr bwMode="auto">
                <a:xfrm>
                  <a:off x="2271" y="3510"/>
                  <a:ext cx="26" cy="10"/>
                </a:xfrm>
                <a:custGeom>
                  <a:avLst/>
                  <a:gdLst>
                    <a:gd name="T0" fmla="*/ 0 w 26"/>
                    <a:gd name="T1" fmla="*/ 2 h 10"/>
                    <a:gd name="T2" fmla="*/ 0 w 26"/>
                    <a:gd name="T3" fmla="*/ 2 h 10"/>
                    <a:gd name="T4" fmla="*/ 3 w 26"/>
                    <a:gd name="T5" fmla="*/ 2 h 10"/>
                    <a:gd name="T6" fmla="*/ 8 w 26"/>
                    <a:gd name="T7" fmla="*/ 2 h 10"/>
                    <a:gd name="T8" fmla="*/ 10 w 26"/>
                    <a:gd name="T9" fmla="*/ 2 h 10"/>
                    <a:gd name="T10" fmla="*/ 13 w 26"/>
                    <a:gd name="T11" fmla="*/ 5 h 10"/>
                    <a:gd name="T12" fmla="*/ 16 w 26"/>
                    <a:gd name="T13" fmla="*/ 5 h 10"/>
                    <a:gd name="T14" fmla="*/ 18 w 26"/>
                    <a:gd name="T15" fmla="*/ 8 h 10"/>
                    <a:gd name="T16" fmla="*/ 23 w 26"/>
                    <a:gd name="T17" fmla="*/ 8 h 10"/>
                    <a:gd name="T18" fmla="*/ 23 w 26"/>
                    <a:gd name="T19" fmla="*/ 10 h 10"/>
                    <a:gd name="T20" fmla="*/ 26 w 26"/>
                    <a:gd name="T21" fmla="*/ 8 h 10"/>
                    <a:gd name="T22" fmla="*/ 23 w 26"/>
                    <a:gd name="T23" fmla="*/ 5 h 10"/>
                    <a:gd name="T24" fmla="*/ 21 w 26"/>
                    <a:gd name="T25" fmla="*/ 2 h 10"/>
                    <a:gd name="T26" fmla="*/ 18 w 26"/>
                    <a:gd name="T27" fmla="*/ 2 h 10"/>
                    <a:gd name="T28" fmla="*/ 16 w 26"/>
                    <a:gd name="T29" fmla="*/ 0 h 10"/>
                    <a:gd name="T30" fmla="*/ 10 w 26"/>
                    <a:gd name="T31" fmla="*/ 0 h 10"/>
                    <a:gd name="T32" fmla="*/ 8 w 26"/>
                    <a:gd name="T33" fmla="*/ 0 h 10"/>
                    <a:gd name="T34" fmla="*/ 3 w 26"/>
                    <a:gd name="T35" fmla="*/ 0 h 10"/>
                    <a:gd name="T36" fmla="*/ 0 w 26"/>
                    <a:gd name="T37" fmla="*/ 0 h 10"/>
                    <a:gd name="T38" fmla="*/ 0 w 26"/>
                    <a:gd name="T39" fmla="*/ 0 h 10"/>
                    <a:gd name="T40" fmla="*/ 0 w 26"/>
                    <a:gd name="T41" fmla="*/ 2 h 1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6"/>
                    <a:gd name="T64" fmla="*/ 0 h 10"/>
                    <a:gd name="T65" fmla="*/ 26 w 26"/>
                    <a:gd name="T66" fmla="*/ 10 h 1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6" h="10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3" y="2"/>
                      </a:lnTo>
                      <a:lnTo>
                        <a:pt x="8" y="2"/>
                      </a:lnTo>
                      <a:lnTo>
                        <a:pt x="10" y="2"/>
                      </a:lnTo>
                      <a:lnTo>
                        <a:pt x="13" y="5"/>
                      </a:lnTo>
                      <a:lnTo>
                        <a:pt x="16" y="5"/>
                      </a:lnTo>
                      <a:lnTo>
                        <a:pt x="18" y="8"/>
                      </a:lnTo>
                      <a:lnTo>
                        <a:pt x="23" y="8"/>
                      </a:lnTo>
                      <a:lnTo>
                        <a:pt x="23" y="10"/>
                      </a:lnTo>
                      <a:lnTo>
                        <a:pt x="26" y="8"/>
                      </a:lnTo>
                      <a:lnTo>
                        <a:pt x="23" y="5"/>
                      </a:lnTo>
                      <a:lnTo>
                        <a:pt x="21" y="2"/>
                      </a:lnTo>
                      <a:lnTo>
                        <a:pt x="18" y="2"/>
                      </a:lnTo>
                      <a:lnTo>
                        <a:pt x="16" y="0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35" name="Freeform 2049"/>
                <p:cNvSpPr>
                  <a:spLocks/>
                </p:cNvSpPr>
                <p:nvPr/>
              </p:nvSpPr>
              <p:spPr bwMode="auto">
                <a:xfrm>
                  <a:off x="2242" y="3507"/>
                  <a:ext cx="29" cy="11"/>
                </a:xfrm>
                <a:custGeom>
                  <a:avLst/>
                  <a:gdLst>
                    <a:gd name="T0" fmla="*/ 3 w 29"/>
                    <a:gd name="T1" fmla="*/ 11 h 11"/>
                    <a:gd name="T2" fmla="*/ 3 w 29"/>
                    <a:gd name="T3" fmla="*/ 11 h 11"/>
                    <a:gd name="T4" fmla="*/ 5 w 29"/>
                    <a:gd name="T5" fmla="*/ 8 h 11"/>
                    <a:gd name="T6" fmla="*/ 8 w 29"/>
                    <a:gd name="T7" fmla="*/ 8 h 11"/>
                    <a:gd name="T8" fmla="*/ 13 w 29"/>
                    <a:gd name="T9" fmla="*/ 5 h 11"/>
                    <a:gd name="T10" fmla="*/ 16 w 29"/>
                    <a:gd name="T11" fmla="*/ 5 h 11"/>
                    <a:gd name="T12" fmla="*/ 21 w 29"/>
                    <a:gd name="T13" fmla="*/ 5 h 11"/>
                    <a:gd name="T14" fmla="*/ 24 w 29"/>
                    <a:gd name="T15" fmla="*/ 5 h 11"/>
                    <a:gd name="T16" fmla="*/ 26 w 29"/>
                    <a:gd name="T17" fmla="*/ 5 h 11"/>
                    <a:gd name="T18" fmla="*/ 29 w 29"/>
                    <a:gd name="T19" fmla="*/ 5 h 11"/>
                    <a:gd name="T20" fmla="*/ 29 w 29"/>
                    <a:gd name="T21" fmla="*/ 3 h 11"/>
                    <a:gd name="T22" fmla="*/ 26 w 29"/>
                    <a:gd name="T23" fmla="*/ 0 h 11"/>
                    <a:gd name="T24" fmla="*/ 24 w 29"/>
                    <a:gd name="T25" fmla="*/ 0 h 11"/>
                    <a:gd name="T26" fmla="*/ 21 w 29"/>
                    <a:gd name="T27" fmla="*/ 3 h 11"/>
                    <a:gd name="T28" fmla="*/ 16 w 29"/>
                    <a:gd name="T29" fmla="*/ 3 h 11"/>
                    <a:gd name="T30" fmla="*/ 11 w 29"/>
                    <a:gd name="T31" fmla="*/ 3 h 11"/>
                    <a:gd name="T32" fmla="*/ 8 w 29"/>
                    <a:gd name="T33" fmla="*/ 5 h 11"/>
                    <a:gd name="T34" fmla="*/ 3 w 29"/>
                    <a:gd name="T35" fmla="*/ 5 h 11"/>
                    <a:gd name="T36" fmla="*/ 0 w 29"/>
                    <a:gd name="T37" fmla="*/ 11 h 11"/>
                    <a:gd name="T38" fmla="*/ 0 w 29"/>
                    <a:gd name="T39" fmla="*/ 11 h 11"/>
                    <a:gd name="T40" fmla="*/ 3 w 29"/>
                    <a:gd name="T41" fmla="*/ 11 h 1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9"/>
                    <a:gd name="T64" fmla="*/ 0 h 11"/>
                    <a:gd name="T65" fmla="*/ 29 w 29"/>
                    <a:gd name="T66" fmla="*/ 11 h 1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9" h="11">
                      <a:moveTo>
                        <a:pt x="3" y="11"/>
                      </a:moveTo>
                      <a:lnTo>
                        <a:pt x="3" y="11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3" y="5"/>
                      </a:lnTo>
                      <a:lnTo>
                        <a:pt x="16" y="5"/>
                      </a:lnTo>
                      <a:lnTo>
                        <a:pt x="21" y="5"/>
                      </a:lnTo>
                      <a:lnTo>
                        <a:pt x="24" y="5"/>
                      </a:lnTo>
                      <a:lnTo>
                        <a:pt x="26" y="5"/>
                      </a:lnTo>
                      <a:lnTo>
                        <a:pt x="29" y="5"/>
                      </a:lnTo>
                      <a:lnTo>
                        <a:pt x="29" y="3"/>
                      </a:lnTo>
                      <a:lnTo>
                        <a:pt x="26" y="0"/>
                      </a:lnTo>
                      <a:lnTo>
                        <a:pt x="24" y="0"/>
                      </a:lnTo>
                      <a:lnTo>
                        <a:pt x="21" y="3"/>
                      </a:lnTo>
                      <a:lnTo>
                        <a:pt x="16" y="3"/>
                      </a:lnTo>
                      <a:lnTo>
                        <a:pt x="11" y="3"/>
                      </a:lnTo>
                      <a:lnTo>
                        <a:pt x="8" y="5"/>
                      </a:lnTo>
                      <a:lnTo>
                        <a:pt x="3" y="5"/>
                      </a:lnTo>
                      <a:lnTo>
                        <a:pt x="0" y="11"/>
                      </a:lnTo>
                      <a:lnTo>
                        <a:pt x="3" y="11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36" name="Freeform 2050"/>
                <p:cNvSpPr>
                  <a:spLocks/>
                </p:cNvSpPr>
                <p:nvPr/>
              </p:nvSpPr>
              <p:spPr bwMode="auto">
                <a:xfrm>
                  <a:off x="2240" y="3518"/>
                  <a:ext cx="5" cy="2"/>
                </a:xfrm>
                <a:custGeom>
                  <a:avLst/>
                  <a:gdLst>
                    <a:gd name="T0" fmla="*/ 5 w 5"/>
                    <a:gd name="T1" fmla="*/ 2 h 2"/>
                    <a:gd name="T2" fmla="*/ 2 w 5"/>
                    <a:gd name="T3" fmla="*/ 2 h 2"/>
                    <a:gd name="T4" fmla="*/ 5 w 5"/>
                    <a:gd name="T5" fmla="*/ 2 h 2"/>
                    <a:gd name="T6" fmla="*/ 5 w 5"/>
                    <a:gd name="T7" fmla="*/ 2 h 2"/>
                    <a:gd name="T8" fmla="*/ 5 w 5"/>
                    <a:gd name="T9" fmla="*/ 2 h 2"/>
                    <a:gd name="T10" fmla="*/ 5 w 5"/>
                    <a:gd name="T11" fmla="*/ 2 h 2"/>
                    <a:gd name="T12" fmla="*/ 5 w 5"/>
                    <a:gd name="T13" fmla="*/ 2 h 2"/>
                    <a:gd name="T14" fmla="*/ 5 w 5"/>
                    <a:gd name="T15" fmla="*/ 2 h 2"/>
                    <a:gd name="T16" fmla="*/ 5 w 5"/>
                    <a:gd name="T17" fmla="*/ 0 h 2"/>
                    <a:gd name="T18" fmla="*/ 5 w 5"/>
                    <a:gd name="T19" fmla="*/ 0 h 2"/>
                    <a:gd name="T20" fmla="*/ 2 w 5"/>
                    <a:gd name="T21" fmla="*/ 0 h 2"/>
                    <a:gd name="T22" fmla="*/ 2 w 5"/>
                    <a:gd name="T23" fmla="*/ 0 h 2"/>
                    <a:gd name="T24" fmla="*/ 2 w 5"/>
                    <a:gd name="T25" fmla="*/ 0 h 2"/>
                    <a:gd name="T26" fmla="*/ 2 w 5"/>
                    <a:gd name="T27" fmla="*/ 0 h 2"/>
                    <a:gd name="T28" fmla="*/ 2 w 5"/>
                    <a:gd name="T29" fmla="*/ 0 h 2"/>
                    <a:gd name="T30" fmla="*/ 2 w 5"/>
                    <a:gd name="T31" fmla="*/ 0 h 2"/>
                    <a:gd name="T32" fmla="*/ 2 w 5"/>
                    <a:gd name="T33" fmla="*/ 0 h 2"/>
                    <a:gd name="T34" fmla="*/ 0 w 5"/>
                    <a:gd name="T35" fmla="*/ 0 h 2"/>
                    <a:gd name="T36" fmla="*/ 0 w 5"/>
                    <a:gd name="T37" fmla="*/ 0 h 2"/>
                    <a:gd name="T38" fmla="*/ 0 w 5"/>
                    <a:gd name="T39" fmla="*/ 0 h 2"/>
                    <a:gd name="T40" fmla="*/ 5 w 5"/>
                    <a:gd name="T41" fmla="*/ 2 h 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"/>
                    <a:gd name="T64" fmla="*/ 0 h 2"/>
                    <a:gd name="T65" fmla="*/ 5 w 5"/>
                    <a:gd name="T66" fmla="*/ 2 h 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" h="2">
                      <a:moveTo>
                        <a:pt x="5" y="2"/>
                      </a:moveTo>
                      <a:lnTo>
                        <a:pt x="2" y="2"/>
                      </a:lnTo>
                      <a:lnTo>
                        <a:pt x="5" y="2"/>
                      </a:lnTo>
                      <a:lnTo>
                        <a:pt x="5" y="0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5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837" name="Freeform 2051"/>
                <p:cNvSpPr>
                  <a:spLocks/>
                </p:cNvSpPr>
                <p:nvPr/>
              </p:nvSpPr>
              <p:spPr bwMode="auto">
                <a:xfrm>
                  <a:off x="2253" y="3520"/>
                  <a:ext cx="47" cy="50"/>
                </a:xfrm>
                <a:custGeom>
                  <a:avLst/>
                  <a:gdLst>
                    <a:gd name="T0" fmla="*/ 0 w 47"/>
                    <a:gd name="T1" fmla="*/ 37 h 50"/>
                    <a:gd name="T2" fmla="*/ 0 w 47"/>
                    <a:gd name="T3" fmla="*/ 37 h 50"/>
                    <a:gd name="T4" fmla="*/ 2 w 47"/>
                    <a:gd name="T5" fmla="*/ 45 h 50"/>
                    <a:gd name="T6" fmla="*/ 10 w 47"/>
                    <a:gd name="T7" fmla="*/ 50 h 50"/>
                    <a:gd name="T8" fmla="*/ 15 w 47"/>
                    <a:gd name="T9" fmla="*/ 50 h 50"/>
                    <a:gd name="T10" fmla="*/ 23 w 47"/>
                    <a:gd name="T11" fmla="*/ 50 h 50"/>
                    <a:gd name="T12" fmla="*/ 31 w 47"/>
                    <a:gd name="T13" fmla="*/ 45 h 50"/>
                    <a:gd name="T14" fmla="*/ 36 w 47"/>
                    <a:gd name="T15" fmla="*/ 37 h 50"/>
                    <a:gd name="T16" fmla="*/ 41 w 47"/>
                    <a:gd name="T17" fmla="*/ 29 h 50"/>
                    <a:gd name="T18" fmla="*/ 47 w 47"/>
                    <a:gd name="T19" fmla="*/ 19 h 50"/>
                    <a:gd name="T20" fmla="*/ 44 w 47"/>
                    <a:gd name="T21" fmla="*/ 11 h 50"/>
                    <a:gd name="T22" fmla="*/ 41 w 47"/>
                    <a:gd name="T23" fmla="*/ 3 h 50"/>
                    <a:gd name="T24" fmla="*/ 39 w 47"/>
                    <a:gd name="T25" fmla="*/ 0 h 50"/>
                    <a:gd name="T26" fmla="*/ 34 w 47"/>
                    <a:gd name="T27" fmla="*/ 0 h 50"/>
                    <a:gd name="T28" fmla="*/ 36 w 47"/>
                    <a:gd name="T29" fmla="*/ 0 h 50"/>
                    <a:gd name="T30" fmla="*/ 39 w 47"/>
                    <a:gd name="T31" fmla="*/ 3 h 50"/>
                    <a:gd name="T32" fmla="*/ 41 w 47"/>
                    <a:gd name="T33" fmla="*/ 11 h 50"/>
                    <a:gd name="T34" fmla="*/ 44 w 47"/>
                    <a:gd name="T35" fmla="*/ 19 h 50"/>
                    <a:gd name="T36" fmla="*/ 41 w 47"/>
                    <a:gd name="T37" fmla="*/ 27 h 50"/>
                    <a:gd name="T38" fmla="*/ 34 w 47"/>
                    <a:gd name="T39" fmla="*/ 34 h 50"/>
                    <a:gd name="T40" fmla="*/ 28 w 47"/>
                    <a:gd name="T41" fmla="*/ 42 h 50"/>
                    <a:gd name="T42" fmla="*/ 21 w 47"/>
                    <a:gd name="T43" fmla="*/ 47 h 50"/>
                    <a:gd name="T44" fmla="*/ 15 w 47"/>
                    <a:gd name="T45" fmla="*/ 47 h 50"/>
                    <a:gd name="T46" fmla="*/ 10 w 47"/>
                    <a:gd name="T47" fmla="*/ 47 h 50"/>
                    <a:gd name="T48" fmla="*/ 2 w 47"/>
                    <a:gd name="T49" fmla="*/ 42 h 50"/>
                    <a:gd name="T50" fmla="*/ 0 w 47"/>
                    <a:gd name="T51" fmla="*/ 37 h 50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47"/>
                    <a:gd name="T79" fmla="*/ 0 h 50"/>
                    <a:gd name="T80" fmla="*/ 47 w 47"/>
                    <a:gd name="T81" fmla="*/ 50 h 50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47" h="50">
                      <a:moveTo>
                        <a:pt x="0" y="37"/>
                      </a:moveTo>
                      <a:lnTo>
                        <a:pt x="0" y="37"/>
                      </a:lnTo>
                      <a:lnTo>
                        <a:pt x="2" y="45"/>
                      </a:lnTo>
                      <a:lnTo>
                        <a:pt x="10" y="50"/>
                      </a:lnTo>
                      <a:lnTo>
                        <a:pt x="15" y="50"/>
                      </a:lnTo>
                      <a:lnTo>
                        <a:pt x="23" y="50"/>
                      </a:lnTo>
                      <a:lnTo>
                        <a:pt x="31" y="45"/>
                      </a:lnTo>
                      <a:lnTo>
                        <a:pt x="36" y="37"/>
                      </a:lnTo>
                      <a:lnTo>
                        <a:pt x="41" y="29"/>
                      </a:lnTo>
                      <a:lnTo>
                        <a:pt x="47" y="19"/>
                      </a:lnTo>
                      <a:lnTo>
                        <a:pt x="44" y="11"/>
                      </a:lnTo>
                      <a:lnTo>
                        <a:pt x="41" y="3"/>
                      </a:lnTo>
                      <a:lnTo>
                        <a:pt x="39" y="0"/>
                      </a:lnTo>
                      <a:lnTo>
                        <a:pt x="34" y="0"/>
                      </a:lnTo>
                      <a:lnTo>
                        <a:pt x="36" y="0"/>
                      </a:lnTo>
                      <a:lnTo>
                        <a:pt x="39" y="3"/>
                      </a:lnTo>
                      <a:lnTo>
                        <a:pt x="41" y="11"/>
                      </a:lnTo>
                      <a:lnTo>
                        <a:pt x="44" y="19"/>
                      </a:lnTo>
                      <a:lnTo>
                        <a:pt x="41" y="27"/>
                      </a:lnTo>
                      <a:lnTo>
                        <a:pt x="34" y="34"/>
                      </a:lnTo>
                      <a:lnTo>
                        <a:pt x="28" y="42"/>
                      </a:lnTo>
                      <a:lnTo>
                        <a:pt x="21" y="47"/>
                      </a:lnTo>
                      <a:lnTo>
                        <a:pt x="15" y="47"/>
                      </a:lnTo>
                      <a:lnTo>
                        <a:pt x="10" y="47"/>
                      </a:lnTo>
                      <a:lnTo>
                        <a:pt x="2" y="42"/>
                      </a:lnTo>
                      <a:lnTo>
                        <a:pt x="0" y="37"/>
                      </a:lnTo>
                      <a:close/>
                    </a:path>
                  </a:pathLst>
                </a:custGeom>
                <a:solidFill>
                  <a:srgbClr val="BFD7E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</p:grpSp>
          <p:sp>
            <p:nvSpPr>
              <p:cNvPr id="18670" name="Rectangle 2053"/>
              <p:cNvSpPr>
                <a:spLocks noChangeArrowheads="1"/>
              </p:cNvSpPr>
              <p:nvPr/>
            </p:nvSpPr>
            <p:spPr bwMode="auto">
              <a:xfrm>
                <a:off x="1687" y="2930"/>
                <a:ext cx="773" cy="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8671" name="Rectangle 2054"/>
              <p:cNvSpPr>
                <a:spLocks noChangeArrowheads="1"/>
              </p:cNvSpPr>
              <p:nvPr/>
            </p:nvSpPr>
            <p:spPr bwMode="auto">
              <a:xfrm>
                <a:off x="1859" y="2942"/>
                <a:ext cx="571" cy="1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r>
                  <a:rPr lang="en-GB" altLang="de-DE" sz="1400">
                    <a:solidFill>
                      <a:srgbClr val="000000"/>
                    </a:solidFill>
                    <a:latin typeface="Comic Sans MS" pitchFamily="66" charset="0"/>
                  </a:rPr>
                  <a:t>Finance &amp; </a:t>
                </a:r>
                <a:endParaRPr lang="en-GB" altLang="de-DE" sz="1400"/>
              </a:p>
            </p:txBody>
          </p:sp>
          <p:sp>
            <p:nvSpPr>
              <p:cNvPr id="18672" name="Rectangle 2055"/>
              <p:cNvSpPr>
                <a:spLocks noChangeArrowheads="1"/>
              </p:cNvSpPr>
              <p:nvPr/>
            </p:nvSpPr>
            <p:spPr bwMode="auto">
              <a:xfrm>
                <a:off x="1837" y="3052"/>
                <a:ext cx="576" cy="1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r>
                  <a:rPr lang="en-GB" altLang="de-DE" sz="1400">
                    <a:solidFill>
                      <a:srgbClr val="000000"/>
                    </a:solidFill>
                    <a:latin typeface="Comic Sans MS" pitchFamily="66" charset="0"/>
                  </a:rPr>
                  <a:t>Accounting</a:t>
                </a:r>
                <a:endParaRPr lang="en-GB" altLang="de-DE" sz="1400"/>
              </a:p>
            </p:txBody>
          </p:sp>
        </p:grpSp>
        <p:grpSp>
          <p:nvGrpSpPr>
            <p:cNvPr id="15378" name="Group 2225"/>
            <p:cNvGrpSpPr>
              <a:grpSpLocks/>
            </p:cNvGrpSpPr>
            <p:nvPr/>
          </p:nvGrpSpPr>
          <p:grpSpPr bwMode="auto">
            <a:xfrm>
              <a:off x="3357" y="2987"/>
              <a:ext cx="773" cy="625"/>
              <a:chOff x="3357" y="2987"/>
              <a:chExt cx="773" cy="625"/>
            </a:xfrm>
          </p:grpSpPr>
          <p:grpSp>
            <p:nvGrpSpPr>
              <p:cNvPr id="18501" name="Group 2222"/>
              <p:cNvGrpSpPr>
                <a:grpSpLocks/>
              </p:cNvGrpSpPr>
              <p:nvPr/>
            </p:nvGrpSpPr>
            <p:grpSpPr bwMode="auto">
              <a:xfrm>
                <a:off x="3498" y="3193"/>
                <a:ext cx="588" cy="419"/>
                <a:chOff x="3498" y="3193"/>
                <a:chExt cx="588" cy="419"/>
              </a:xfrm>
            </p:grpSpPr>
            <p:sp>
              <p:nvSpPr>
                <p:cNvPr id="18504" name="Freeform 2057"/>
                <p:cNvSpPr>
                  <a:spLocks/>
                </p:cNvSpPr>
                <p:nvPr/>
              </p:nvSpPr>
              <p:spPr bwMode="auto">
                <a:xfrm>
                  <a:off x="3799" y="3368"/>
                  <a:ext cx="57" cy="34"/>
                </a:xfrm>
                <a:custGeom>
                  <a:avLst/>
                  <a:gdLst>
                    <a:gd name="T0" fmla="*/ 54 w 57"/>
                    <a:gd name="T1" fmla="*/ 0 h 34"/>
                    <a:gd name="T2" fmla="*/ 54 w 57"/>
                    <a:gd name="T3" fmla="*/ 0 h 34"/>
                    <a:gd name="T4" fmla="*/ 47 w 57"/>
                    <a:gd name="T5" fmla="*/ 3 h 34"/>
                    <a:gd name="T6" fmla="*/ 41 w 57"/>
                    <a:gd name="T7" fmla="*/ 6 h 34"/>
                    <a:gd name="T8" fmla="*/ 34 w 57"/>
                    <a:gd name="T9" fmla="*/ 11 h 34"/>
                    <a:gd name="T10" fmla="*/ 26 w 57"/>
                    <a:gd name="T11" fmla="*/ 14 h 34"/>
                    <a:gd name="T12" fmla="*/ 20 w 57"/>
                    <a:gd name="T13" fmla="*/ 19 h 34"/>
                    <a:gd name="T14" fmla="*/ 13 w 57"/>
                    <a:gd name="T15" fmla="*/ 24 h 34"/>
                    <a:gd name="T16" fmla="*/ 7 w 57"/>
                    <a:gd name="T17" fmla="*/ 29 h 34"/>
                    <a:gd name="T18" fmla="*/ 0 w 57"/>
                    <a:gd name="T19" fmla="*/ 32 h 34"/>
                    <a:gd name="T20" fmla="*/ 2 w 57"/>
                    <a:gd name="T21" fmla="*/ 34 h 34"/>
                    <a:gd name="T22" fmla="*/ 10 w 57"/>
                    <a:gd name="T23" fmla="*/ 32 h 34"/>
                    <a:gd name="T24" fmla="*/ 15 w 57"/>
                    <a:gd name="T25" fmla="*/ 27 h 34"/>
                    <a:gd name="T26" fmla="*/ 23 w 57"/>
                    <a:gd name="T27" fmla="*/ 21 h 34"/>
                    <a:gd name="T28" fmla="*/ 28 w 57"/>
                    <a:gd name="T29" fmla="*/ 19 h 34"/>
                    <a:gd name="T30" fmla="*/ 36 w 57"/>
                    <a:gd name="T31" fmla="*/ 14 h 34"/>
                    <a:gd name="T32" fmla="*/ 41 w 57"/>
                    <a:gd name="T33" fmla="*/ 8 h 34"/>
                    <a:gd name="T34" fmla="*/ 49 w 57"/>
                    <a:gd name="T35" fmla="*/ 6 h 34"/>
                    <a:gd name="T36" fmla="*/ 57 w 57"/>
                    <a:gd name="T37" fmla="*/ 3 h 34"/>
                    <a:gd name="T38" fmla="*/ 57 w 57"/>
                    <a:gd name="T39" fmla="*/ 3 h 34"/>
                    <a:gd name="T40" fmla="*/ 54 w 57"/>
                    <a:gd name="T41" fmla="*/ 0 h 3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7"/>
                    <a:gd name="T64" fmla="*/ 0 h 34"/>
                    <a:gd name="T65" fmla="*/ 57 w 57"/>
                    <a:gd name="T66" fmla="*/ 34 h 3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7" h="34">
                      <a:moveTo>
                        <a:pt x="54" y="0"/>
                      </a:moveTo>
                      <a:lnTo>
                        <a:pt x="54" y="0"/>
                      </a:lnTo>
                      <a:lnTo>
                        <a:pt x="47" y="3"/>
                      </a:lnTo>
                      <a:lnTo>
                        <a:pt x="41" y="6"/>
                      </a:lnTo>
                      <a:lnTo>
                        <a:pt x="34" y="11"/>
                      </a:lnTo>
                      <a:lnTo>
                        <a:pt x="26" y="14"/>
                      </a:lnTo>
                      <a:lnTo>
                        <a:pt x="20" y="19"/>
                      </a:lnTo>
                      <a:lnTo>
                        <a:pt x="13" y="24"/>
                      </a:lnTo>
                      <a:lnTo>
                        <a:pt x="7" y="29"/>
                      </a:lnTo>
                      <a:lnTo>
                        <a:pt x="0" y="32"/>
                      </a:lnTo>
                      <a:lnTo>
                        <a:pt x="2" y="34"/>
                      </a:lnTo>
                      <a:lnTo>
                        <a:pt x="10" y="32"/>
                      </a:lnTo>
                      <a:lnTo>
                        <a:pt x="15" y="27"/>
                      </a:lnTo>
                      <a:lnTo>
                        <a:pt x="23" y="21"/>
                      </a:lnTo>
                      <a:lnTo>
                        <a:pt x="28" y="19"/>
                      </a:lnTo>
                      <a:lnTo>
                        <a:pt x="36" y="14"/>
                      </a:lnTo>
                      <a:lnTo>
                        <a:pt x="41" y="8"/>
                      </a:lnTo>
                      <a:lnTo>
                        <a:pt x="49" y="6"/>
                      </a:lnTo>
                      <a:lnTo>
                        <a:pt x="57" y="3"/>
                      </a:lnTo>
                      <a:lnTo>
                        <a:pt x="54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05" name="Freeform 2058"/>
                <p:cNvSpPr>
                  <a:spLocks/>
                </p:cNvSpPr>
                <p:nvPr/>
              </p:nvSpPr>
              <p:spPr bwMode="auto">
                <a:xfrm>
                  <a:off x="3853" y="3366"/>
                  <a:ext cx="48" cy="8"/>
                </a:xfrm>
                <a:custGeom>
                  <a:avLst/>
                  <a:gdLst>
                    <a:gd name="T0" fmla="*/ 48 w 48"/>
                    <a:gd name="T1" fmla="*/ 5 h 8"/>
                    <a:gd name="T2" fmla="*/ 48 w 48"/>
                    <a:gd name="T3" fmla="*/ 5 h 8"/>
                    <a:gd name="T4" fmla="*/ 42 w 48"/>
                    <a:gd name="T5" fmla="*/ 2 h 8"/>
                    <a:gd name="T6" fmla="*/ 37 w 48"/>
                    <a:gd name="T7" fmla="*/ 2 h 8"/>
                    <a:gd name="T8" fmla="*/ 32 w 48"/>
                    <a:gd name="T9" fmla="*/ 0 h 8"/>
                    <a:gd name="T10" fmla="*/ 24 w 48"/>
                    <a:gd name="T11" fmla="*/ 0 h 8"/>
                    <a:gd name="T12" fmla="*/ 19 w 48"/>
                    <a:gd name="T13" fmla="*/ 0 h 8"/>
                    <a:gd name="T14" fmla="*/ 14 w 48"/>
                    <a:gd name="T15" fmla="*/ 0 h 8"/>
                    <a:gd name="T16" fmla="*/ 8 w 48"/>
                    <a:gd name="T17" fmla="*/ 0 h 8"/>
                    <a:gd name="T18" fmla="*/ 0 w 48"/>
                    <a:gd name="T19" fmla="*/ 2 h 8"/>
                    <a:gd name="T20" fmla="*/ 3 w 48"/>
                    <a:gd name="T21" fmla="*/ 5 h 8"/>
                    <a:gd name="T22" fmla="*/ 8 w 48"/>
                    <a:gd name="T23" fmla="*/ 5 h 8"/>
                    <a:gd name="T24" fmla="*/ 14 w 48"/>
                    <a:gd name="T25" fmla="*/ 2 h 8"/>
                    <a:gd name="T26" fmla="*/ 19 w 48"/>
                    <a:gd name="T27" fmla="*/ 2 h 8"/>
                    <a:gd name="T28" fmla="*/ 24 w 48"/>
                    <a:gd name="T29" fmla="*/ 2 h 8"/>
                    <a:gd name="T30" fmla="*/ 32 w 48"/>
                    <a:gd name="T31" fmla="*/ 5 h 8"/>
                    <a:gd name="T32" fmla="*/ 37 w 48"/>
                    <a:gd name="T33" fmla="*/ 5 h 8"/>
                    <a:gd name="T34" fmla="*/ 42 w 48"/>
                    <a:gd name="T35" fmla="*/ 5 h 8"/>
                    <a:gd name="T36" fmla="*/ 48 w 48"/>
                    <a:gd name="T37" fmla="*/ 8 h 8"/>
                    <a:gd name="T38" fmla="*/ 48 w 48"/>
                    <a:gd name="T39" fmla="*/ 8 h 8"/>
                    <a:gd name="T40" fmla="*/ 48 w 48"/>
                    <a:gd name="T41" fmla="*/ 5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8"/>
                    <a:gd name="T64" fmla="*/ 0 h 8"/>
                    <a:gd name="T65" fmla="*/ 48 w 48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8" h="8">
                      <a:moveTo>
                        <a:pt x="48" y="5"/>
                      </a:moveTo>
                      <a:lnTo>
                        <a:pt x="48" y="5"/>
                      </a:lnTo>
                      <a:lnTo>
                        <a:pt x="42" y="2"/>
                      </a:lnTo>
                      <a:lnTo>
                        <a:pt x="37" y="2"/>
                      </a:lnTo>
                      <a:lnTo>
                        <a:pt x="32" y="0"/>
                      </a:lnTo>
                      <a:lnTo>
                        <a:pt x="24" y="0"/>
                      </a:lnTo>
                      <a:lnTo>
                        <a:pt x="19" y="0"/>
                      </a:lnTo>
                      <a:lnTo>
                        <a:pt x="14" y="0"/>
                      </a:lnTo>
                      <a:lnTo>
                        <a:pt x="8" y="0"/>
                      </a:lnTo>
                      <a:lnTo>
                        <a:pt x="0" y="2"/>
                      </a:lnTo>
                      <a:lnTo>
                        <a:pt x="3" y="5"/>
                      </a:lnTo>
                      <a:lnTo>
                        <a:pt x="8" y="5"/>
                      </a:lnTo>
                      <a:lnTo>
                        <a:pt x="14" y="2"/>
                      </a:lnTo>
                      <a:lnTo>
                        <a:pt x="19" y="2"/>
                      </a:lnTo>
                      <a:lnTo>
                        <a:pt x="24" y="2"/>
                      </a:lnTo>
                      <a:lnTo>
                        <a:pt x="32" y="5"/>
                      </a:lnTo>
                      <a:lnTo>
                        <a:pt x="37" y="5"/>
                      </a:lnTo>
                      <a:lnTo>
                        <a:pt x="42" y="5"/>
                      </a:lnTo>
                      <a:lnTo>
                        <a:pt x="48" y="8"/>
                      </a:lnTo>
                      <a:lnTo>
                        <a:pt x="48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06" name="Freeform 2059"/>
                <p:cNvSpPr>
                  <a:spLocks/>
                </p:cNvSpPr>
                <p:nvPr/>
              </p:nvSpPr>
              <p:spPr bwMode="auto">
                <a:xfrm>
                  <a:off x="3901" y="3371"/>
                  <a:ext cx="26" cy="21"/>
                </a:xfrm>
                <a:custGeom>
                  <a:avLst/>
                  <a:gdLst>
                    <a:gd name="T0" fmla="*/ 26 w 26"/>
                    <a:gd name="T1" fmla="*/ 18 h 21"/>
                    <a:gd name="T2" fmla="*/ 26 w 26"/>
                    <a:gd name="T3" fmla="*/ 18 h 21"/>
                    <a:gd name="T4" fmla="*/ 26 w 26"/>
                    <a:gd name="T5" fmla="*/ 16 h 21"/>
                    <a:gd name="T6" fmla="*/ 23 w 26"/>
                    <a:gd name="T7" fmla="*/ 13 h 21"/>
                    <a:gd name="T8" fmla="*/ 20 w 26"/>
                    <a:gd name="T9" fmla="*/ 11 h 21"/>
                    <a:gd name="T10" fmla="*/ 15 w 26"/>
                    <a:gd name="T11" fmla="*/ 8 h 21"/>
                    <a:gd name="T12" fmla="*/ 13 w 26"/>
                    <a:gd name="T13" fmla="*/ 5 h 21"/>
                    <a:gd name="T14" fmla="*/ 7 w 26"/>
                    <a:gd name="T15" fmla="*/ 3 h 21"/>
                    <a:gd name="T16" fmla="*/ 5 w 26"/>
                    <a:gd name="T17" fmla="*/ 0 h 21"/>
                    <a:gd name="T18" fmla="*/ 0 w 26"/>
                    <a:gd name="T19" fmla="*/ 0 h 21"/>
                    <a:gd name="T20" fmla="*/ 0 w 26"/>
                    <a:gd name="T21" fmla="*/ 3 h 21"/>
                    <a:gd name="T22" fmla="*/ 2 w 26"/>
                    <a:gd name="T23" fmla="*/ 5 h 21"/>
                    <a:gd name="T24" fmla="*/ 7 w 26"/>
                    <a:gd name="T25" fmla="*/ 5 h 21"/>
                    <a:gd name="T26" fmla="*/ 10 w 26"/>
                    <a:gd name="T27" fmla="*/ 8 h 21"/>
                    <a:gd name="T28" fmla="*/ 13 w 26"/>
                    <a:gd name="T29" fmla="*/ 11 h 21"/>
                    <a:gd name="T30" fmla="*/ 18 w 26"/>
                    <a:gd name="T31" fmla="*/ 13 h 21"/>
                    <a:gd name="T32" fmla="*/ 20 w 26"/>
                    <a:gd name="T33" fmla="*/ 16 h 21"/>
                    <a:gd name="T34" fmla="*/ 23 w 26"/>
                    <a:gd name="T35" fmla="*/ 18 h 21"/>
                    <a:gd name="T36" fmla="*/ 23 w 26"/>
                    <a:gd name="T37" fmla="*/ 21 h 21"/>
                    <a:gd name="T38" fmla="*/ 23 w 26"/>
                    <a:gd name="T39" fmla="*/ 21 h 21"/>
                    <a:gd name="T40" fmla="*/ 26 w 26"/>
                    <a:gd name="T41" fmla="*/ 18 h 2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6"/>
                    <a:gd name="T64" fmla="*/ 0 h 21"/>
                    <a:gd name="T65" fmla="*/ 26 w 26"/>
                    <a:gd name="T66" fmla="*/ 21 h 2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6" h="21">
                      <a:moveTo>
                        <a:pt x="26" y="18"/>
                      </a:moveTo>
                      <a:lnTo>
                        <a:pt x="26" y="18"/>
                      </a:lnTo>
                      <a:lnTo>
                        <a:pt x="26" y="16"/>
                      </a:lnTo>
                      <a:lnTo>
                        <a:pt x="23" y="13"/>
                      </a:lnTo>
                      <a:lnTo>
                        <a:pt x="20" y="11"/>
                      </a:lnTo>
                      <a:lnTo>
                        <a:pt x="15" y="8"/>
                      </a:lnTo>
                      <a:lnTo>
                        <a:pt x="13" y="5"/>
                      </a:lnTo>
                      <a:lnTo>
                        <a:pt x="7" y="3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2" y="5"/>
                      </a:lnTo>
                      <a:lnTo>
                        <a:pt x="7" y="5"/>
                      </a:lnTo>
                      <a:lnTo>
                        <a:pt x="10" y="8"/>
                      </a:lnTo>
                      <a:lnTo>
                        <a:pt x="13" y="11"/>
                      </a:lnTo>
                      <a:lnTo>
                        <a:pt x="18" y="13"/>
                      </a:lnTo>
                      <a:lnTo>
                        <a:pt x="20" y="16"/>
                      </a:lnTo>
                      <a:lnTo>
                        <a:pt x="23" y="18"/>
                      </a:lnTo>
                      <a:lnTo>
                        <a:pt x="23" y="21"/>
                      </a:lnTo>
                      <a:lnTo>
                        <a:pt x="26" y="18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07" name="Freeform 2060"/>
                <p:cNvSpPr>
                  <a:spLocks/>
                </p:cNvSpPr>
                <p:nvPr/>
              </p:nvSpPr>
              <p:spPr bwMode="auto">
                <a:xfrm>
                  <a:off x="3916" y="3389"/>
                  <a:ext cx="13" cy="24"/>
                </a:xfrm>
                <a:custGeom>
                  <a:avLst/>
                  <a:gdLst>
                    <a:gd name="T0" fmla="*/ 3 w 13"/>
                    <a:gd name="T1" fmla="*/ 24 h 24"/>
                    <a:gd name="T2" fmla="*/ 3 w 13"/>
                    <a:gd name="T3" fmla="*/ 24 h 24"/>
                    <a:gd name="T4" fmla="*/ 5 w 13"/>
                    <a:gd name="T5" fmla="*/ 21 h 24"/>
                    <a:gd name="T6" fmla="*/ 5 w 13"/>
                    <a:gd name="T7" fmla="*/ 19 h 24"/>
                    <a:gd name="T8" fmla="*/ 8 w 13"/>
                    <a:gd name="T9" fmla="*/ 16 h 24"/>
                    <a:gd name="T10" fmla="*/ 8 w 13"/>
                    <a:gd name="T11" fmla="*/ 13 h 24"/>
                    <a:gd name="T12" fmla="*/ 11 w 13"/>
                    <a:gd name="T13" fmla="*/ 11 h 24"/>
                    <a:gd name="T14" fmla="*/ 13 w 13"/>
                    <a:gd name="T15" fmla="*/ 8 h 24"/>
                    <a:gd name="T16" fmla="*/ 13 w 13"/>
                    <a:gd name="T17" fmla="*/ 6 h 24"/>
                    <a:gd name="T18" fmla="*/ 11 w 13"/>
                    <a:gd name="T19" fmla="*/ 0 h 24"/>
                    <a:gd name="T20" fmla="*/ 8 w 13"/>
                    <a:gd name="T21" fmla="*/ 3 h 24"/>
                    <a:gd name="T22" fmla="*/ 8 w 13"/>
                    <a:gd name="T23" fmla="*/ 6 h 24"/>
                    <a:gd name="T24" fmla="*/ 8 w 13"/>
                    <a:gd name="T25" fmla="*/ 6 h 24"/>
                    <a:gd name="T26" fmla="*/ 8 w 13"/>
                    <a:gd name="T27" fmla="*/ 8 h 24"/>
                    <a:gd name="T28" fmla="*/ 5 w 13"/>
                    <a:gd name="T29" fmla="*/ 11 h 24"/>
                    <a:gd name="T30" fmla="*/ 5 w 13"/>
                    <a:gd name="T31" fmla="*/ 13 h 24"/>
                    <a:gd name="T32" fmla="*/ 3 w 13"/>
                    <a:gd name="T33" fmla="*/ 16 h 24"/>
                    <a:gd name="T34" fmla="*/ 0 w 13"/>
                    <a:gd name="T35" fmla="*/ 19 h 24"/>
                    <a:gd name="T36" fmla="*/ 0 w 13"/>
                    <a:gd name="T37" fmla="*/ 21 h 24"/>
                    <a:gd name="T38" fmla="*/ 0 w 13"/>
                    <a:gd name="T39" fmla="*/ 21 h 24"/>
                    <a:gd name="T40" fmla="*/ 3 w 13"/>
                    <a:gd name="T41" fmla="*/ 24 h 2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"/>
                    <a:gd name="T64" fmla="*/ 0 h 24"/>
                    <a:gd name="T65" fmla="*/ 13 w 13"/>
                    <a:gd name="T66" fmla="*/ 24 h 2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" h="24">
                      <a:moveTo>
                        <a:pt x="3" y="24"/>
                      </a:moveTo>
                      <a:lnTo>
                        <a:pt x="3" y="24"/>
                      </a:lnTo>
                      <a:lnTo>
                        <a:pt x="5" y="21"/>
                      </a:lnTo>
                      <a:lnTo>
                        <a:pt x="5" y="19"/>
                      </a:lnTo>
                      <a:lnTo>
                        <a:pt x="8" y="16"/>
                      </a:lnTo>
                      <a:lnTo>
                        <a:pt x="8" y="13"/>
                      </a:lnTo>
                      <a:lnTo>
                        <a:pt x="11" y="11"/>
                      </a:lnTo>
                      <a:lnTo>
                        <a:pt x="13" y="8"/>
                      </a:lnTo>
                      <a:lnTo>
                        <a:pt x="13" y="6"/>
                      </a:lnTo>
                      <a:lnTo>
                        <a:pt x="11" y="0"/>
                      </a:lnTo>
                      <a:lnTo>
                        <a:pt x="8" y="3"/>
                      </a:lnTo>
                      <a:lnTo>
                        <a:pt x="8" y="6"/>
                      </a:lnTo>
                      <a:lnTo>
                        <a:pt x="8" y="8"/>
                      </a:lnTo>
                      <a:lnTo>
                        <a:pt x="5" y="11"/>
                      </a:lnTo>
                      <a:lnTo>
                        <a:pt x="5" y="13"/>
                      </a:lnTo>
                      <a:lnTo>
                        <a:pt x="3" y="16"/>
                      </a:lnTo>
                      <a:lnTo>
                        <a:pt x="0" y="19"/>
                      </a:lnTo>
                      <a:lnTo>
                        <a:pt x="0" y="21"/>
                      </a:lnTo>
                      <a:lnTo>
                        <a:pt x="3" y="24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08" name="Freeform 2061"/>
                <p:cNvSpPr>
                  <a:spLocks/>
                </p:cNvSpPr>
                <p:nvPr/>
              </p:nvSpPr>
              <p:spPr bwMode="auto">
                <a:xfrm>
                  <a:off x="3911" y="3410"/>
                  <a:ext cx="8" cy="24"/>
                </a:xfrm>
                <a:custGeom>
                  <a:avLst/>
                  <a:gdLst>
                    <a:gd name="T0" fmla="*/ 5 w 8"/>
                    <a:gd name="T1" fmla="*/ 21 h 24"/>
                    <a:gd name="T2" fmla="*/ 5 w 8"/>
                    <a:gd name="T3" fmla="*/ 21 h 24"/>
                    <a:gd name="T4" fmla="*/ 5 w 8"/>
                    <a:gd name="T5" fmla="*/ 21 h 24"/>
                    <a:gd name="T6" fmla="*/ 5 w 8"/>
                    <a:gd name="T7" fmla="*/ 19 h 24"/>
                    <a:gd name="T8" fmla="*/ 5 w 8"/>
                    <a:gd name="T9" fmla="*/ 16 h 24"/>
                    <a:gd name="T10" fmla="*/ 5 w 8"/>
                    <a:gd name="T11" fmla="*/ 13 h 24"/>
                    <a:gd name="T12" fmla="*/ 5 w 8"/>
                    <a:gd name="T13" fmla="*/ 11 h 24"/>
                    <a:gd name="T14" fmla="*/ 5 w 8"/>
                    <a:gd name="T15" fmla="*/ 8 h 24"/>
                    <a:gd name="T16" fmla="*/ 8 w 8"/>
                    <a:gd name="T17" fmla="*/ 6 h 24"/>
                    <a:gd name="T18" fmla="*/ 8 w 8"/>
                    <a:gd name="T19" fmla="*/ 3 h 24"/>
                    <a:gd name="T20" fmla="*/ 5 w 8"/>
                    <a:gd name="T21" fmla="*/ 0 h 24"/>
                    <a:gd name="T22" fmla="*/ 5 w 8"/>
                    <a:gd name="T23" fmla="*/ 3 h 24"/>
                    <a:gd name="T24" fmla="*/ 3 w 8"/>
                    <a:gd name="T25" fmla="*/ 8 h 24"/>
                    <a:gd name="T26" fmla="*/ 3 w 8"/>
                    <a:gd name="T27" fmla="*/ 11 h 24"/>
                    <a:gd name="T28" fmla="*/ 0 w 8"/>
                    <a:gd name="T29" fmla="*/ 13 h 24"/>
                    <a:gd name="T30" fmla="*/ 0 w 8"/>
                    <a:gd name="T31" fmla="*/ 16 h 24"/>
                    <a:gd name="T32" fmla="*/ 0 w 8"/>
                    <a:gd name="T33" fmla="*/ 19 h 24"/>
                    <a:gd name="T34" fmla="*/ 3 w 8"/>
                    <a:gd name="T35" fmla="*/ 21 h 24"/>
                    <a:gd name="T36" fmla="*/ 3 w 8"/>
                    <a:gd name="T37" fmla="*/ 24 h 24"/>
                    <a:gd name="T38" fmla="*/ 3 w 8"/>
                    <a:gd name="T39" fmla="*/ 24 h 24"/>
                    <a:gd name="T40" fmla="*/ 5 w 8"/>
                    <a:gd name="T41" fmla="*/ 21 h 2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8"/>
                    <a:gd name="T64" fmla="*/ 0 h 24"/>
                    <a:gd name="T65" fmla="*/ 8 w 8"/>
                    <a:gd name="T66" fmla="*/ 24 h 2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8" h="24">
                      <a:moveTo>
                        <a:pt x="5" y="21"/>
                      </a:moveTo>
                      <a:lnTo>
                        <a:pt x="5" y="21"/>
                      </a:lnTo>
                      <a:lnTo>
                        <a:pt x="5" y="19"/>
                      </a:lnTo>
                      <a:lnTo>
                        <a:pt x="5" y="16"/>
                      </a:lnTo>
                      <a:lnTo>
                        <a:pt x="5" y="13"/>
                      </a:lnTo>
                      <a:lnTo>
                        <a:pt x="5" y="11"/>
                      </a:lnTo>
                      <a:lnTo>
                        <a:pt x="5" y="8"/>
                      </a:lnTo>
                      <a:lnTo>
                        <a:pt x="8" y="6"/>
                      </a:lnTo>
                      <a:lnTo>
                        <a:pt x="8" y="3"/>
                      </a:lnTo>
                      <a:lnTo>
                        <a:pt x="5" y="0"/>
                      </a:lnTo>
                      <a:lnTo>
                        <a:pt x="5" y="3"/>
                      </a:lnTo>
                      <a:lnTo>
                        <a:pt x="3" y="8"/>
                      </a:lnTo>
                      <a:lnTo>
                        <a:pt x="3" y="11"/>
                      </a:lnTo>
                      <a:lnTo>
                        <a:pt x="0" y="13"/>
                      </a:lnTo>
                      <a:lnTo>
                        <a:pt x="0" y="16"/>
                      </a:lnTo>
                      <a:lnTo>
                        <a:pt x="0" y="19"/>
                      </a:lnTo>
                      <a:lnTo>
                        <a:pt x="3" y="21"/>
                      </a:lnTo>
                      <a:lnTo>
                        <a:pt x="3" y="24"/>
                      </a:lnTo>
                      <a:lnTo>
                        <a:pt x="5" y="21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09" name="Freeform 2062"/>
                <p:cNvSpPr>
                  <a:spLocks/>
                </p:cNvSpPr>
                <p:nvPr/>
              </p:nvSpPr>
              <p:spPr bwMode="auto">
                <a:xfrm>
                  <a:off x="3914" y="3429"/>
                  <a:ext cx="34" cy="8"/>
                </a:xfrm>
                <a:custGeom>
                  <a:avLst/>
                  <a:gdLst>
                    <a:gd name="T0" fmla="*/ 34 w 34"/>
                    <a:gd name="T1" fmla="*/ 0 h 8"/>
                    <a:gd name="T2" fmla="*/ 34 w 34"/>
                    <a:gd name="T3" fmla="*/ 0 h 8"/>
                    <a:gd name="T4" fmla="*/ 28 w 34"/>
                    <a:gd name="T5" fmla="*/ 2 h 8"/>
                    <a:gd name="T6" fmla="*/ 26 w 34"/>
                    <a:gd name="T7" fmla="*/ 2 h 8"/>
                    <a:gd name="T8" fmla="*/ 21 w 34"/>
                    <a:gd name="T9" fmla="*/ 2 h 8"/>
                    <a:gd name="T10" fmla="*/ 15 w 34"/>
                    <a:gd name="T11" fmla="*/ 5 h 8"/>
                    <a:gd name="T12" fmla="*/ 13 w 34"/>
                    <a:gd name="T13" fmla="*/ 5 h 8"/>
                    <a:gd name="T14" fmla="*/ 10 w 34"/>
                    <a:gd name="T15" fmla="*/ 5 h 8"/>
                    <a:gd name="T16" fmla="*/ 5 w 34"/>
                    <a:gd name="T17" fmla="*/ 5 h 8"/>
                    <a:gd name="T18" fmla="*/ 2 w 34"/>
                    <a:gd name="T19" fmla="*/ 2 h 8"/>
                    <a:gd name="T20" fmla="*/ 0 w 34"/>
                    <a:gd name="T21" fmla="*/ 5 h 8"/>
                    <a:gd name="T22" fmla="*/ 5 w 34"/>
                    <a:gd name="T23" fmla="*/ 8 h 8"/>
                    <a:gd name="T24" fmla="*/ 7 w 34"/>
                    <a:gd name="T25" fmla="*/ 8 h 8"/>
                    <a:gd name="T26" fmla="*/ 13 w 34"/>
                    <a:gd name="T27" fmla="*/ 8 h 8"/>
                    <a:gd name="T28" fmla="*/ 18 w 34"/>
                    <a:gd name="T29" fmla="*/ 8 h 8"/>
                    <a:gd name="T30" fmla="*/ 21 w 34"/>
                    <a:gd name="T31" fmla="*/ 8 h 8"/>
                    <a:gd name="T32" fmla="*/ 26 w 34"/>
                    <a:gd name="T33" fmla="*/ 5 h 8"/>
                    <a:gd name="T34" fmla="*/ 28 w 34"/>
                    <a:gd name="T35" fmla="*/ 5 h 8"/>
                    <a:gd name="T36" fmla="*/ 34 w 34"/>
                    <a:gd name="T37" fmla="*/ 5 h 8"/>
                    <a:gd name="T38" fmla="*/ 34 w 34"/>
                    <a:gd name="T39" fmla="*/ 5 h 8"/>
                    <a:gd name="T40" fmla="*/ 34 w 34"/>
                    <a:gd name="T41" fmla="*/ 0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4"/>
                    <a:gd name="T64" fmla="*/ 0 h 8"/>
                    <a:gd name="T65" fmla="*/ 34 w 34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4" h="8">
                      <a:moveTo>
                        <a:pt x="34" y="0"/>
                      </a:moveTo>
                      <a:lnTo>
                        <a:pt x="34" y="0"/>
                      </a:lnTo>
                      <a:lnTo>
                        <a:pt x="28" y="2"/>
                      </a:lnTo>
                      <a:lnTo>
                        <a:pt x="26" y="2"/>
                      </a:lnTo>
                      <a:lnTo>
                        <a:pt x="21" y="2"/>
                      </a:lnTo>
                      <a:lnTo>
                        <a:pt x="15" y="5"/>
                      </a:lnTo>
                      <a:lnTo>
                        <a:pt x="13" y="5"/>
                      </a:lnTo>
                      <a:lnTo>
                        <a:pt x="10" y="5"/>
                      </a:lnTo>
                      <a:lnTo>
                        <a:pt x="5" y="5"/>
                      </a:lnTo>
                      <a:lnTo>
                        <a:pt x="2" y="2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13" y="8"/>
                      </a:lnTo>
                      <a:lnTo>
                        <a:pt x="18" y="8"/>
                      </a:lnTo>
                      <a:lnTo>
                        <a:pt x="21" y="8"/>
                      </a:lnTo>
                      <a:lnTo>
                        <a:pt x="26" y="5"/>
                      </a:lnTo>
                      <a:lnTo>
                        <a:pt x="28" y="5"/>
                      </a:lnTo>
                      <a:lnTo>
                        <a:pt x="34" y="5"/>
                      </a:lnTo>
                      <a:lnTo>
                        <a:pt x="34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10" name="Freeform 2063"/>
                <p:cNvSpPr>
                  <a:spLocks/>
                </p:cNvSpPr>
                <p:nvPr/>
              </p:nvSpPr>
              <p:spPr bwMode="auto">
                <a:xfrm>
                  <a:off x="3948" y="3418"/>
                  <a:ext cx="34" cy="16"/>
                </a:xfrm>
                <a:custGeom>
                  <a:avLst/>
                  <a:gdLst>
                    <a:gd name="T0" fmla="*/ 34 w 34"/>
                    <a:gd name="T1" fmla="*/ 0 h 16"/>
                    <a:gd name="T2" fmla="*/ 34 w 34"/>
                    <a:gd name="T3" fmla="*/ 0 h 16"/>
                    <a:gd name="T4" fmla="*/ 28 w 34"/>
                    <a:gd name="T5" fmla="*/ 0 h 16"/>
                    <a:gd name="T6" fmla="*/ 23 w 34"/>
                    <a:gd name="T7" fmla="*/ 3 h 16"/>
                    <a:gd name="T8" fmla="*/ 21 w 34"/>
                    <a:gd name="T9" fmla="*/ 3 h 16"/>
                    <a:gd name="T10" fmla="*/ 15 w 34"/>
                    <a:gd name="T11" fmla="*/ 5 h 16"/>
                    <a:gd name="T12" fmla="*/ 10 w 34"/>
                    <a:gd name="T13" fmla="*/ 8 h 16"/>
                    <a:gd name="T14" fmla="*/ 7 w 34"/>
                    <a:gd name="T15" fmla="*/ 8 h 16"/>
                    <a:gd name="T16" fmla="*/ 2 w 34"/>
                    <a:gd name="T17" fmla="*/ 11 h 16"/>
                    <a:gd name="T18" fmla="*/ 0 w 34"/>
                    <a:gd name="T19" fmla="*/ 11 h 16"/>
                    <a:gd name="T20" fmla="*/ 0 w 34"/>
                    <a:gd name="T21" fmla="*/ 16 h 16"/>
                    <a:gd name="T22" fmla="*/ 5 w 34"/>
                    <a:gd name="T23" fmla="*/ 13 h 16"/>
                    <a:gd name="T24" fmla="*/ 7 w 34"/>
                    <a:gd name="T25" fmla="*/ 13 h 16"/>
                    <a:gd name="T26" fmla="*/ 13 w 34"/>
                    <a:gd name="T27" fmla="*/ 11 h 16"/>
                    <a:gd name="T28" fmla="*/ 15 w 34"/>
                    <a:gd name="T29" fmla="*/ 8 h 16"/>
                    <a:gd name="T30" fmla="*/ 21 w 34"/>
                    <a:gd name="T31" fmla="*/ 8 h 16"/>
                    <a:gd name="T32" fmla="*/ 26 w 34"/>
                    <a:gd name="T33" fmla="*/ 5 h 16"/>
                    <a:gd name="T34" fmla="*/ 28 w 34"/>
                    <a:gd name="T35" fmla="*/ 5 h 16"/>
                    <a:gd name="T36" fmla="*/ 34 w 34"/>
                    <a:gd name="T37" fmla="*/ 5 h 16"/>
                    <a:gd name="T38" fmla="*/ 34 w 34"/>
                    <a:gd name="T39" fmla="*/ 5 h 16"/>
                    <a:gd name="T40" fmla="*/ 34 w 34"/>
                    <a:gd name="T41" fmla="*/ 0 h 1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4"/>
                    <a:gd name="T64" fmla="*/ 0 h 16"/>
                    <a:gd name="T65" fmla="*/ 34 w 34"/>
                    <a:gd name="T66" fmla="*/ 16 h 1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4" h="16">
                      <a:moveTo>
                        <a:pt x="34" y="0"/>
                      </a:moveTo>
                      <a:lnTo>
                        <a:pt x="34" y="0"/>
                      </a:lnTo>
                      <a:lnTo>
                        <a:pt x="28" y="0"/>
                      </a:lnTo>
                      <a:lnTo>
                        <a:pt x="23" y="3"/>
                      </a:lnTo>
                      <a:lnTo>
                        <a:pt x="21" y="3"/>
                      </a:lnTo>
                      <a:lnTo>
                        <a:pt x="15" y="5"/>
                      </a:lnTo>
                      <a:lnTo>
                        <a:pt x="10" y="8"/>
                      </a:lnTo>
                      <a:lnTo>
                        <a:pt x="7" y="8"/>
                      </a:lnTo>
                      <a:lnTo>
                        <a:pt x="2" y="11"/>
                      </a:lnTo>
                      <a:lnTo>
                        <a:pt x="0" y="11"/>
                      </a:lnTo>
                      <a:lnTo>
                        <a:pt x="0" y="16"/>
                      </a:lnTo>
                      <a:lnTo>
                        <a:pt x="5" y="13"/>
                      </a:lnTo>
                      <a:lnTo>
                        <a:pt x="7" y="13"/>
                      </a:lnTo>
                      <a:lnTo>
                        <a:pt x="13" y="11"/>
                      </a:lnTo>
                      <a:lnTo>
                        <a:pt x="15" y="8"/>
                      </a:lnTo>
                      <a:lnTo>
                        <a:pt x="21" y="8"/>
                      </a:lnTo>
                      <a:lnTo>
                        <a:pt x="26" y="5"/>
                      </a:lnTo>
                      <a:lnTo>
                        <a:pt x="28" y="5"/>
                      </a:lnTo>
                      <a:lnTo>
                        <a:pt x="34" y="5"/>
                      </a:lnTo>
                      <a:lnTo>
                        <a:pt x="34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11" name="Freeform 2064"/>
                <p:cNvSpPr>
                  <a:spLocks/>
                </p:cNvSpPr>
                <p:nvPr/>
              </p:nvSpPr>
              <p:spPr bwMode="auto">
                <a:xfrm>
                  <a:off x="3982" y="3418"/>
                  <a:ext cx="62" cy="13"/>
                </a:xfrm>
                <a:custGeom>
                  <a:avLst/>
                  <a:gdLst>
                    <a:gd name="T0" fmla="*/ 62 w 62"/>
                    <a:gd name="T1" fmla="*/ 8 h 13"/>
                    <a:gd name="T2" fmla="*/ 62 w 62"/>
                    <a:gd name="T3" fmla="*/ 8 h 13"/>
                    <a:gd name="T4" fmla="*/ 55 w 62"/>
                    <a:gd name="T5" fmla="*/ 5 h 13"/>
                    <a:gd name="T6" fmla="*/ 47 w 62"/>
                    <a:gd name="T7" fmla="*/ 3 h 13"/>
                    <a:gd name="T8" fmla="*/ 39 w 62"/>
                    <a:gd name="T9" fmla="*/ 0 h 13"/>
                    <a:gd name="T10" fmla="*/ 31 w 62"/>
                    <a:gd name="T11" fmla="*/ 0 h 13"/>
                    <a:gd name="T12" fmla="*/ 23 w 62"/>
                    <a:gd name="T13" fmla="*/ 0 h 13"/>
                    <a:gd name="T14" fmla="*/ 15 w 62"/>
                    <a:gd name="T15" fmla="*/ 0 h 13"/>
                    <a:gd name="T16" fmla="*/ 7 w 62"/>
                    <a:gd name="T17" fmla="*/ 0 h 13"/>
                    <a:gd name="T18" fmla="*/ 0 w 62"/>
                    <a:gd name="T19" fmla="*/ 0 h 13"/>
                    <a:gd name="T20" fmla="*/ 0 w 62"/>
                    <a:gd name="T21" fmla="*/ 5 h 13"/>
                    <a:gd name="T22" fmla="*/ 7 w 62"/>
                    <a:gd name="T23" fmla="*/ 3 h 13"/>
                    <a:gd name="T24" fmla="*/ 15 w 62"/>
                    <a:gd name="T25" fmla="*/ 3 h 13"/>
                    <a:gd name="T26" fmla="*/ 23 w 62"/>
                    <a:gd name="T27" fmla="*/ 3 h 13"/>
                    <a:gd name="T28" fmla="*/ 31 w 62"/>
                    <a:gd name="T29" fmla="*/ 3 h 13"/>
                    <a:gd name="T30" fmla="*/ 39 w 62"/>
                    <a:gd name="T31" fmla="*/ 5 h 13"/>
                    <a:gd name="T32" fmla="*/ 47 w 62"/>
                    <a:gd name="T33" fmla="*/ 5 h 13"/>
                    <a:gd name="T34" fmla="*/ 55 w 62"/>
                    <a:gd name="T35" fmla="*/ 8 h 13"/>
                    <a:gd name="T36" fmla="*/ 60 w 62"/>
                    <a:gd name="T37" fmla="*/ 13 h 13"/>
                    <a:gd name="T38" fmla="*/ 60 w 62"/>
                    <a:gd name="T39" fmla="*/ 13 h 13"/>
                    <a:gd name="T40" fmla="*/ 62 w 62"/>
                    <a:gd name="T41" fmla="*/ 8 h 1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62"/>
                    <a:gd name="T64" fmla="*/ 0 h 13"/>
                    <a:gd name="T65" fmla="*/ 62 w 62"/>
                    <a:gd name="T66" fmla="*/ 13 h 1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62" h="13">
                      <a:moveTo>
                        <a:pt x="62" y="8"/>
                      </a:moveTo>
                      <a:lnTo>
                        <a:pt x="62" y="8"/>
                      </a:lnTo>
                      <a:lnTo>
                        <a:pt x="55" y="5"/>
                      </a:lnTo>
                      <a:lnTo>
                        <a:pt x="47" y="3"/>
                      </a:lnTo>
                      <a:lnTo>
                        <a:pt x="39" y="0"/>
                      </a:lnTo>
                      <a:lnTo>
                        <a:pt x="31" y="0"/>
                      </a:lnTo>
                      <a:lnTo>
                        <a:pt x="23" y="0"/>
                      </a:lnTo>
                      <a:lnTo>
                        <a:pt x="15" y="0"/>
                      </a:lnTo>
                      <a:lnTo>
                        <a:pt x="7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7" y="3"/>
                      </a:lnTo>
                      <a:lnTo>
                        <a:pt x="15" y="3"/>
                      </a:lnTo>
                      <a:lnTo>
                        <a:pt x="23" y="3"/>
                      </a:lnTo>
                      <a:lnTo>
                        <a:pt x="31" y="3"/>
                      </a:lnTo>
                      <a:lnTo>
                        <a:pt x="39" y="5"/>
                      </a:lnTo>
                      <a:lnTo>
                        <a:pt x="47" y="5"/>
                      </a:lnTo>
                      <a:lnTo>
                        <a:pt x="55" y="8"/>
                      </a:lnTo>
                      <a:lnTo>
                        <a:pt x="60" y="13"/>
                      </a:lnTo>
                      <a:lnTo>
                        <a:pt x="62" y="8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12" name="Freeform 2065"/>
                <p:cNvSpPr>
                  <a:spLocks/>
                </p:cNvSpPr>
                <p:nvPr/>
              </p:nvSpPr>
              <p:spPr bwMode="auto">
                <a:xfrm>
                  <a:off x="4042" y="3426"/>
                  <a:ext cx="44" cy="60"/>
                </a:xfrm>
                <a:custGeom>
                  <a:avLst/>
                  <a:gdLst>
                    <a:gd name="T0" fmla="*/ 44 w 44"/>
                    <a:gd name="T1" fmla="*/ 60 h 60"/>
                    <a:gd name="T2" fmla="*/ 44 w 44"/>
                    <a:gd name="T3" fmla="*/ 60 h 60"/>
                    <a:gd name="T4" fmla="*/ 44 w 44"/>
                    <a:gd name="T5" fmla="*/ 50 h 60"/>
                    <a:gd name="T6" fmla="*/ 39 w 44"/>
                    <a:gd name="T7" fmla="*/ 42 h 60"/>
                    <a:gd name="T8" fmla="*/ 36 w 44"/>
                    <a:gd name="T9" fmla="*/ 34 h 60"/>
                    <a:gd name="T10" fmla="*/ 31 w 44"/>
                    <a:gd name="T11" fmla="*/ 26 h 60"/>
                    <a:gd name="T12" fmla="*/ 23 w 44"/>
                    <a:gd name="T13" fmla="*/ 18 h 60"/>
                    <a:gd name="T14" fmla="*/ 18 w 44"/>
                    <a:gd name="T15" fmla="*/ 13 h 60"/>
                    <a:gd name="T16" fmla="*/ 10 w 44"/>
                    <a:gd name="T17" fmla="*/ 5 h 60"/>
                    <a:gd name="T18" fmla="*/ 2 w 44"/>
                    <a:gd name="T19" fmla="*/ 0 h 60"/>
                    <a:gd name="T20" fmla="*/ 0 w 44"/>
                    <a:gd name="T21" fmla="*/ 5 h 60"/>
                    <a:gd name="T22" fmla="*/ 8 w 44"/>
                    <a:gd name="T23" fmla="*/ 11 h 60"/>
                    <a:gd name="T24" fmla="*/ 15 w 44"/>
                    <a:gd name="T25" fmla="*/ 16 h 60"/>
                    <a:gd name="T26" fmla="*/ 21 w 44"/>
                    <a:gd name="T27" fmla="*/ 21 h 60"/>
                    <a:gd name="T28" fmla="*/ 29 w 44"/>
                    <a:gd name="T29" fmla="*/ 29 h 60"/>
                    <a:gd name="T30" fmla="*/ 34 w 44"/>
                    <a:gd name="T31" fmla="*/ 37 h 60"/>
                    <a:gd name="T32" fmla="*/ 36 w 44"/>
                    <a:gd name="T33" fmla="*/ 45 h 60"/>
                    <a:gd name="T34" fmla="*/ 39 w 44"/>
                    <a:gd name="T35" fmla="*/ 52 h 60"/>
                    <a:gd name="T36" fmla="*/ 42 w 44"/>
                    <a:gd name="T37" fmla="*/ 60 h 60"/>
                    <a:gd name="T38" fmla="*/ 42 w 44"/>
                    <a:gd name="T39" fmla="*/ 60 h 60"/>
                    <a:gd name="T40" fmla="*/ 44 w 44"/>
                    <a:gd name="T41" fmla="*/ 60 h 6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4"/>
                    <a:gd name="T64" fmla="*/ 0 h 60"/>
                    <a:gd name="T65" fmla="*/ 44 w 44"/>
                    <a:gd name="T66" fmla="*/ 60 h 6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4" h="60">
                      <a:moveTo>
                        <a:pt x="44" y="60"/>
                      </a:moveTo>
                      <a:lnTo>
                        <a:pt x="44" y="60"/>
                      </a:lnTo>
                      <a:lnTo>
                        <a:pt x="44" y="50"/>
                      </a:lnTo>
                      <a:lnTo>
                        <a:pt x="39" y="42"/>
                      </a:lnTo>
                      <a:lnTo>
                        <a:pt x="36" y="34"/>
                      </a:lnTo>
                      <a:lnTo>
                        <a:pt x="31" y="26"/>
                      </a:lnTo>
                      <a:lnTo>
                        <a:pt x="23" y="18"/>
                      </a:lnTo>
                      <a:lnTo>
                        <a:pt x="18" y="13"/>
                      </a:lnTo>
                      <a:lnTo>
                        <a:pt x="10" y="5"/>
                      </a:lnTo>
                      <a:lnTo>
                        <a:pt x="2" y="0"/>
                      </a:lnTo>
                      <a:lnTo>
                        <a:pt x="0" y="5"/>
                      </a:lnTo>
                      <a:lnTo>
                        <a:pt x="8" y="11"/>
                      </a:lnTo>
                      <a:lnTo>
                        <a:pt x="15" y="16"/>
                      </a:lnTo>
                      <a:lnTo>
                        <a:pt x="21" y="21"/>
                      </a:lnTo>
                      <a:lnTo>
                        <a:pt x="29" y="29"/>
                      </a:lnTo>
                      <a:lnTo>
                        <a:pt x="34" y="37"/>
                      </a:lnTo>
                      <a:lnTo>
                        <a:pt x="36" y="45"/>
                      </a:lnTo>
                      <a:lnTo>
                        <a:pt x="39" y="52"/>
                      </a:lnTo>
                      <a:lnTo>
                        <a:pt x="42" y="60"/>
                      </a:lnTo>
                      <a:lnTo>
                        <a:pt x="44" y="6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13" name="Freeform 2066"/>
                <p:cNvSpPr>
                  <a:spLocks/>
                </p:cNvSpPr>
                <p:nvPr/>
              </p:nvSpPr>
              <p:spPr bwMode="auto">
                <a:xfrm>
                  <a:off x="4057" y="3486"/>
                  <a:ext cx="29" cy="37"/>
                </a:xfrm>
                <a:custGeom>
                  <a:avLst/>
                  <a:gdLst>
                    <a:gd name="T0" fmla="*/ 3 w 29"/>
                    <a:gd name="T1" fmla="*/ 37 h 37"/>
                    <a:gd name="T2" fmla="*/ 3 w 29"/>
                    <a:gd name="T3" fmla="*/ 37 h 37"/>
                    <a:gd name="T4" fmla="*/ 8 w 29"/>
                    <a:gd name="T5" fmla="*/ 34 h 37"/>
                    <a:gd name="T6" fmla="*/ 14 w 29"/>
                    <a:gd name="T7" fmla="*/ 29 h 37"/>
                    <a:gd name="T8" fmla="*/ 19 w 29"/>
                    <a:gd name="T9" fmla="*/ 26 h 37"/>
                    <a:gd name="T10" fmla="*/ 21 w 29"/>
                    <a:gd name="T11" fmla="*/ 21 h 37"/>
                    <a:gd name="T12" fmla="*/ 27 w 29"/>
                    <a:gd name="T13" fmla="*/ 16 h 37"/>
                    <a:gd name="T14" fmla="*/ 29 w 29"/>
                    <a:gd name="T15" fmla="*/ 11 h 37"/>
                    <a:gd name="T16" fmla="*/ 29 w 29"/>
                    <a:gd name="T17" fmla="*/ 6 h 37"/>
                    <a:gd name="T18" fmla="*/ 29 w 29"/>
                    <a:gd name="T19" fmla="*/ 0 h 37"/>
                    <a:gd name="T20" fmla="*/ 27 w 29"/>
                    <a:gd name="T21" fmla="*/ 0 h 37"/>
                    <a:gd name="T22" fmla="*/ 27 w 29"/>
                    <a:gd name="T23" fmla="*/ 6 h 37"/>
                    <a:gd name="T24" fmla="*/ 27 w 29"/>
                    <a:gd name="T25" fmla="*/ 11 h 37"/>
                    <a:gd name="T26" fmla="*/ 24 w 29"/>
                    <a:gd name="T27" fmla="*/ 13 h 37"/>
                    <a:gd name="T28" fmla="*/ 19 w 29"/>
                    <a:gd name="T29" fmla="*/ 19 h 37"/>
                    <a:gd name="T30" fmla="*/ 16 w 29"/>
                    <a:gd name="T31" fmla="*/ 24 h 37"/>
                    <a:gd name="T32" fmla="*/ 11 w 29"/>
                    <a:gd name="T33" fmla="*/ 26 h 37"/>
                    <a:gd name="T34" fmla="*/ 6 w 29"/>
                    <a:gd name="T35" fmla="*/ 32 h 37"/>
                    <a:gd name="T36" fmla="*/ 0 w 29"/>
                    <a:gd name="T37" fmla="*/ 34 h 37"/>
                    <a:gd name="T38" fmla="*/ 0 w 29"/>
                    <a:gd name="T39" fmla="*/ 34 h 37"/>
                    <a:gd name="T40" fmla="*/ 3 w 29"/>
                    <a:gd name="T41" fmla="*/ 37 h 3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9"/>
                    <a:gd name="T64" fmla="*/ 0 h 37"/>
                    <a:gd name="T65" fmla="*/ 29 w 29"/>
                    <a:gd name="T66" fmla="*/ 37 h 37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9" h="37">
                      <a:moveTo>
                        <a:pt x="3" y="37"/>
                      </a:moveTo>
                      <a:lnTo>
                        <a:pt x="3" y="37"/>
                      </a:lnTo>
                      <a:lnTo>
                        <a:pt x="8" y="34"/>
                      </a:lnTo>
                      <a:lnTo>
                        <a:pt x="14" y="29"/>
                      </a:lnTo>
                      <a:lnTo>
                        <a:pt x="19" y="26"/>
                      </a:lnTo>
                      <a:lnTo>
                        <a:pt x="21" y="21"/>
                      </a:lnTo>
                      <a:lnTo>
                        <a:pt x="27" y="16"/>
                      </a:lnTo>
                      <a:lnTo>
                        <a:pt x="29" y="11"/>
                      </a:lnTo>
                      <a:lnTo>
                        <a:pt x="29" y="6"/>
                      </a:lnTo>
                      <a:lnTo>
                        <a:pt x="29" y="0"/>
                      </a:lnTo>
                      <a:lnTo>
                        <a:pt x="27" y="0"/>
                      </a:lnTo>
                      <a:lnTo>
                        <a:pt x="27" y="6"/>
                      </a:lnTo>
                      <a:lnTo>
                        <a:pt x="27" y="11"/>
                      </a:lnTo>
                      <a:lnTo>
                        <a:pt x="24" y="13"/>
                      </a:lnTo>
                      <a:lnTo>
                        <a:pt x="19" y="19"/>
                      </a:lnTo>
                      <a:lnTo>
                        <a:pt x="16" y="24"/>
                      </a:lnTo>
                      <a:lnTo>
                        <a:pt x="11" y="26"/>
                      </a:lnTo>
                      <a:lnTo>
                        <a:pt x="6" y="32"/>
                      </a:lnTo>
                      <a:lnTo>
                        <a:pt x="0" y="34"/>
                      </a:lnTo>
                      <a:lnTo>
                        <a:pt x="3" y="37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14" name="Freeform 2067"/>
                <p:cNvSpPr>
                  <a:spLocks/>
                </p:cNvSpPr>
                <p:nvPr/>
              </p:nvSpPr>
              <p:spPr bwMode="auto">
                <a:xfrm>
                  <a:off x="4021" y="3518"/>
                  <a:ext cx="39" cy="8"/>
                </a:xfrm>
                <a:custGeom>
                  <a:avLst/>
                  <a:gdLst>
                    <a:gd name="T0" fmla="*/ 0 w 39"/>
                    <a:gd name="T1" fmla="*/ 2 h 8"/>
                    <a:gd name="T2" fmla="*/ 0 w 39"/>
                    <a:gd name="T3" fmla="*/ 2 h 8"/>
                    <a:gd name="T4" fmla="*/ 5 w 39"/>
                    <a:gd name="T5" fmla="*/ 5 h 8"/>
                    <a:gd name="T6" fmla="*/ 10 w 39"/>
                    <a:gd name="T7" fmla="*/ 8 h 8"/>
                    <a:gd name="T8" fmla="*/ 16 w 39"/>
                    <a:gd name="T9" fmla="*/ 8 h 8"/>
                    <a:gd name="T10" fmla="*/ 18 w 39"/>
                    <a:gd name="T11" fmla="*/ 8 h 8"/>
                    <a:gd name="T12" fmla="*/ 23 w 39"/>
                    <a:gd name="T13" fmla="*/ 8 h 8"/>
                    <a:gd name="T14" fmla="*/ 29 w 39"/>
                    <a:gd name="T15" fmla="*/ 8 h 8"/>
                    <a:gd name="T16" fmla="*/ 34 w 39"/>
                    <a:gd name="T17" fmla="*/ 8 h 8"/>
                    <a:gd name="T18" fmla="*/ 39 w 39"/>
                    <a:gd name="T19" fmla="*/ 5 h 8"/>
                    <a:gd name="T20" fmla="*/ 36 w 39"/>
                    <a:gd name="T21" fmla="*/ 2 h 8"/>
                    <a:gd name="T22" fmla="*/ 34 w 39"/>
                    <a:gd name="T23" fmla="*/ 2 h 8"/>
                    <a:gd name="T24" fmla="*/ 29 w 39"/>
                    <a:gd name="T25" fmla="*/ 5 h 8"/>
                    <a:gd name="T26" fmla="*/ 23 w 39"/>
                    <a:gd name="T27" fmla="*/ 5 h 8"/>
                    <a:gd name="T28" fmla="*/ 18 w 39"/>
                    <a:gd name="T29" fmla="*/ 5 h 8"/>
                    <a:gd name="T30" fmla="*/ 16 w 39"/>
                    <a:gd name="T31" fmla="*/ 5 h 8"/>
                    <a:gd name="T32" fmla="*/ 10 w 39"/>
                    <a:gd name="T33" fmla="*/ 2 h 8"/>
                    <a:gd name="T34" fmla="*/ 8 w 39"/>
                    <a:gd name="T35" fmla="*/ 2 h 8"/>
                    <a:gd name="T36" fmla="*/ 2 w 39"/>
                    <a:gd name="T37" fmla="*/ 0 h 8"/>
                    <a:gd name="T38" fmla="*/ 2 w 39"/>
                    <a:gd name="T39" fmla="*/ 0 h 8"/>
                    <a:gd name="T40" fmla="*/ 0 w 39"/>
                    <a:gd name="T41" fmla="*/ 2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9"/>
                    <a:gd name="T64" fmla="*/ 0 h 8"/>
                    <a:gd name="T65" fmla="*/ 39 w 39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9" h="8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5" y="5"/>
                      </a:lnTo>
                      <a:lnTo>
                        <a:pt x="10" y="8"/>
                      </a:lnTo>
                      <a:lnTo>
                        <a:pt x="16" y="8"/>
                      </a:lnTo>
                      <a:lnTo>
                        <a:pt x="18" y="8"/>
                      </a:lnTo>
                      <a:lnTo>
                        <a:pt x="23" y="8"/>
                      </a:lnTo>
                      <a:lnTo>
                        <a:pt x="29" y="8"/>
                      </a:lnTo>
                      <a:lnTo>
                        <a:pt x="34" y="8"/>
                      </a:lnTo>
                      <a:lnTo>
                        <a:pt x="39" y="5"/>
                      </a:lnTo>
                      <a:lnTo>
                        <a:pt x="36" y="2"/>
                      </a:lnTo>
                      <a:lnTo>
                        <a:pt x="34" y="2"/>
                      </a:lnTo>
                      <a:lnTo>
                        <a:pt x="29" y="5"/>
                      </a:lnTo>
                      <a:lnTo>
                        <a:pt x="23" y="5"/>
                      </a:lnTo>
                      <a:lnTo>
                        <a:pt x="18" y="5"/>
                      </a:lnTo>
                      <a:lnTo>
                        <a:pt x="16" y="5"/>
                      </a:lnTo>
                      <a:lnTo>
                        <a:pt x="10" y="2"/>
                      </a:lnTo>
                      <a:lnTo>
                        <a:pt x="8" y="2"/>
                      </a:lnTo>
                      <a:lnTo>
                        <a:pt x="2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15" name="Freeform 2068"/>
                <p:cNvSpPr>
                  <a:spLocks/>
                </p:cNvSpPr>
                <p:nvPr/>
              </p:nvSpPr>
              <p:spPr bwMode="auto">
                <a:xfrm>
                  <a:off x="4018" y="3497"/>
                  <a:ext cx="8" cy="23"/>
                </a:xfrm>
                <a:custGeom>
                  <a:avLst/>
                  <a:gdLst>
                    <a:gd name="T0" fmla="*/ 3 w 8"/>
                    <a:gd name="T1" fmla="*/ 0 h 23"/>
                    <a:gd name="T2" fmla="*/ 3 w 8"/>
                    <a:gd name="T3" fmla="*/ 0 h 23"/>
                    <a:gd name="T4" fmla="*/ 3 w 8"/>
                    <a:gd name="T5" fmla="*/ 2 h 23"/>
                    <a:gd name="T6" fmla="*/ 3 w 8"/>
                    <a:gd name="T7" fmla="*/ 5 h 23"/>
                    <a:gd name="T8" fmla="*/ 3 w 8"/>
                    <a:gd name="T9" fmla="*/ 8 h 23"/>
                    <a:gd name="T10" fmla="*/ 3 w 8"/>
                    <a:gd name="T11" fmla="*/ 10 h 23"/>
                    <a:gd name="T12" fmla="*/ 0 w 8"/>
                    <a:gd name="T13" fmla="*/ 15 h 23"/>
                    <a:gd name="T14" fmla="*/ 0 w 8"/>
                    <a:gd name="T15" fmla="*/ 18 h 23"/>
                    <a:gd name="T16" fmla="*/ 0 w 8"/>
                    <a:gd name="T17" fmla="*/ 21 h 23"/>
                    <a:gd name="T18" fmla="*/ 3 w 8"/>
                    <a:gd name="T19" fmla="*/ 23 h 23"/>
                    <a:gd name="T20" fmla="*/ 5 w 8"/>
                    <a:gd name="T21" fmla="*/ 21 h 23"/>
                    <a:gd name="T22" fmla="*/ 5 w 8"/>
                    <a:gd name="T23" fmla="*/ 18 h 23"/>
                    <a:gd name="T24" fmla="*/ 5 w 8"/>
                    <a:gd name="T25" fmla="*/ 18 h 23"/>
                    <a:gd name="T26" fmla="*/ 5 w 8"/>
                    <a:gd name="T27" fmla="*/ 15 h 23"/>
                    <a:gd name="T28" fmla="*/ 5 w 8"/>
                    <a:gd name="T29" fmla="*/ 13 h 23"/>
                    <a:gd name="T30" fmla="*/ 5 w 8"/>
                    <a:gd name="T31" fmla="*/ 8 h 23"/>
                    <a:gd name="T32" fmla="*/ 5 w 8"/>
                    <a:gd name="T33" fmla="*/ 5 h 23"/>
                    <a:gd name="T34" fmla="*/ 8 w 8"/>
                    <a:gd name="T35" fmla="*/ 2 h 23"/>
                    <a:gd name="T36" fmla="*/ 5 w 8"/>
                    <a:gd name="T37" fmla="*/ 0 h 23"/>
                    <a:gd name="T38" fmla="*/ 5 w 8"/>
                    <a:gd name="T39" fmla="*/ 0 h 23"/>
                    <a:gd name="T40" fmla="*/ 3 w 8"/>
                    <a:gd name="T41" fmla="*/ 0 h 2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8"/>
                    <a:gd name="T64" fmla="*/ 0 h 23"/>
                    <a:gd name="T65" fmla="*/ 8 w 8"/>
                    <a:gd name="T66" fmla="*/ 23 h 2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8" h="23">
                      <a:moveTo>
                        <a:pt x="3" y="0"/>
                      </a:moveTo>
                      <a:lnTo>
                        <a:pt x="3" y="0"/>
                      </a:lnTo>
                      <a:lnTo>
                        <a:pt x="3" y="2"/>
                      </a:lnTo>
                      <a:lnTo>
                        <a:pt x="3" y="5"/>
                      </a:lnTo>
                      <a:lnTo>
                        <a:pt x="3" y="8"/>
                      </a:lnTo>
                      <a:lnTo>
                        <a:pt x="3" y="10"/>
                      </a:lnTo>
                      <a:lnTo>
                        <a:pt x="0" y="15"/>
                      </a:lnTo>
                      <a:lnTo>
                        <a:pt x="0" y="18"/>
                      </a:lnTo>
                      <a:lnTo>
                        <a:pt x="0" y="21"/>
                      </a:lnTo>
                      <a:lnTo>
                        <a:pt x="3" y="23"/>
                      </a:lnTo>
                      <a:lnTo>
                        <a:pt x="5" y="21"/>
                      </a:lnTo>
                      <a:lnTo>
                        <a:pt x="5" y="18"/>
                      </a:lnTo>
                      <a:lnTo>
                        <a:pt x="5" y="15"/>
                      </a:lnTo>
                      <a:lnTo>
                        <a:pt x="5" y="13"/>
                      </a:lnTo>
                      <a:lnTo>
                        <a:pt x="5" y="8"/>
                      </a:lnTo>
                      <a:lnTo>
                        <a:pt x="5" y="5"/>
                      </a:lnTo>
                      <a:lnTo>
                        <a:pt x="8" y="2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16" name="Freeform 2069"/>
                <p:cNvSpPr>
                  <a:spLocks/>
                </p:cNvSpPr>
                <p:nvPr/>
              </p:nvSpPr>
              <p:spPr bwMode="auto">
                <a:xfrm>
                  <a:off x="4008" y="3476"/>
                  <a:ext cx="15" cy="21"/>
                </a:xfrm>
                <a:custGeom>
                  <a:avLst/>
                  <a:gdLst>
                    <a:gd name="T0" fmla="*/ 0 w 15"/>
                    <a:gd name="T1" fmla="*/ 2 h 21"/>
                    <a:gd name="T2" fmla="*/ 0 w 15"/>
                    <a:gd name="T3" fmla="*/ 2 h 21"/>
                    <a:gd name="T4" fmla="*/ 2 w 15"/>
                    <a:gd name="T5" fmla="*/ 5 h 21"/>
                    <a:gd name="T6" fmla="*/ 5 w 15"/>
                    <a:gd name="T7" fmla="*/ 5 h 21"/>
                    <a:gd name="T8" fmla="*/ 5 w 15"/>
                    <a:gd name="T9" fmla="*/ 8 h 21"/>
                    <a:gd name="T10" fmla="*/ 8 w 15"/>
                    <a:gd name="T11" fmla="*/ 10 h 21"/>
                    <a:gd name="T12" fmla="*/ 10 w 15"/>
                    <a:gd name="T13" fmla="*/ 13 h 21"/>
                    <a:gd name="T14" fmla="*/ 10 w 15"/>
                    <a:gd name="T15" fmla="*/ 16 h 21"/>
                    <a:gd name="T16" fmla="*/ 13 w 15"/>
                    <a:gd name="T17" fmla="*/ 18 h 21"/>
                    <a:gd name="T18" fmla="*/ 13 w 15"/>
                    <a:gd name="T19" fmla="*/ 21 h 21"/>
                    <a:gd name="T20" fmla="*/ 15 w 15"/>
                    <a:gd name="T21" fmla="*/ 21 h 21"/>
                    <a:gd name="T22" fmla="*/ 15 w 15"/>
                    <a:gd name="T23" fmla="*/ 16 h 21"/>
                    <a:gd name="T24" fmla="*/ 13 w 15"/>
                    <a:gd name="T25" fmla="*/ 13 h 21"/>
                    <a:gd name="T26" fmla="*/ 13 w 15"/>
                    <a:gd name="T27" fmla="*/ 10 h 21"/>
                    <a:gd name="T28" fmla="*/ 10 w 15"/>
                    <a:gd name="T29" fmla="*/ 8 h 21"/>
                    <a:gd name="T30" fmla="*/ 8 w 15"/>
                    <a:gd name="T31" fmla="*/ 5 h 21"/>
                    <a:gd name="T32" fmla="*/ 5 w 15"/>
                    <a:gd name="T33" fmla="*/ 2 h 21"/>
                    <a:gd name="T34" fmla="*/ 2 w 15"/>
                    <a:gd name="T35" fmla="*/ 0 h 21"/>
                    <a:gd name="T36" fmla="*/ 0 w 15"/>
                    <a:gd name="T37" fmla="*/ 0 h 21"/>
                    <a:gd name="T38" fmla="*/ 0 w 15"/>
                    <a:gd name="T39" fmla="*/ 0 h 21"/>
                    <a:gd name="T40" fmla="*/ 0 w 15"/>
                    <a:gd name="T41" fmla="*/ 2 h 2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5"/>
                    <a:gd name="T64" fmla="*/ 0 h 21"/>
                    <a:gd name="T65" fmla="*/ 15 w 15"/>
                    <a:gd name="T66" fmla="*/ 21 h 2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5" h="21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2" y="5"/>
                      </a:lnTo>
                      <a:lnTo>
                        <a:pt x="5" y="5"/>
                      </a:lnTo>
                      <a:lnTo>
                        <a:pt x="5" y="8"/>
                      </a:lnTo>
                      <a:lnTo>
                        <a:pt x="8" y="10"/>
                      </a:lnTo>
                      <a:lnTo>
                        <a:pt x="10" y="13"/>
                      </a:lnTo>
                      <a:lnTo>
                        <a:pt x="10" y="16"/>
                      </a:lnTo>
                      <a:lnTo>
                        <a:pt x="13" y="18"/>
                      </a:lnTo>
                      <a:lnTo>
                        <a:pt x="13" y="21"/>
                      </a:lnTo>
                      <a:lnTo>
                        <a:pt x="15" y="21"/>
                      </a:lnTo>
                      <a:lnTo>
                        <a:pt x="15" y="16"/>
                      </a:lnTo>
                      <a:lnTo>
                        <a:pt x="13" y="13"/>
                      </a:lnTo>
                      <a:lnTo>
                        <a:pt x="13" y="10"/>
                      </a:lnTo>
                      <a:lnTo>
                        <a:pt x="10" y="8"/>
                      </a:lnTo>
                      <a:lnTo>
                        <a:pt x="8" y="5"/>
                      </a:lnTo>
                      <a:lnTo>
                        <a:pt x="5" y="2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17" name="Freeform 2070"/>
                <p:cNvSpPr>
                  <a:spLocks/>
                </p:cNvSpPr>
                <p:nvPr/>
              </p:nvSpPr>
              <p:spPr bwMode="auto">
                <a:xfrm>
                  <a:off x="3969" y="3471"/>
                  <a:ext cx="39" cy="7"/>
                </a:xfrm>
                <a:custGeom>
                  <a:avLst/>
                  <a:gdLst>
                    <a:gd name="T0" fmla="*/ 2 w 39"/>
                    <a:gd name="T1" fmla="*/ 5 h 7"/>
                    <a:gd name="T2" fmla="*/ 2 w 39"/>
                    <a:gd name="T3" fmla="*/ 5 h 7"/>
                    <a:gd name="T4" fmla="*/ 7 w 39"/>
                    <a:gd name="T5" fmla="*/ 5 h 7"/>
                    <a:gd name="T6" fmla="*/ 10 w 39"/>
                    <a:gd name="T7" fmla="*/ 5 h 7"/>
                    <a:gd name="T8" fmla="*/ 15 w 39"/>
                    <a:gd name="T9" fmla="*/ 5 h 7"/>
                    <a:gd name="T10" fmla="*/ 20 w 39"/>
                    <a:gd name="T11" fmla="*/ 5 h 7"/>
                    <a:gd name="T12" fmla="*/ 26 w 39"/>
                    <a:gd name="T13" fmla="*/ 5 h 7"/>
                    <a:gd name="T14" fmla="*/ 28 w 39"/>
                    <a:gd name="T15" fmla="*/ 5 h 7"/>
                    <a:gd name="T16" fmla="*/ 34 w 39"/>
                    <a:gd name="T17" fmla="*/ 7 h 7"/>
                    <a:gd name="T18" fmla="*/ 39 w 39"/>
                    <a:gd name="T19" fmla="*/ 7 h 7"/>
                    <a:gd name="T20" fmla="*/ 39 w 39"/>
                    <a:gd name="T21" fmla="*/ 5 h 7"/>
                    <a:gd name="T22" fmla="*/ 36 w 39"/>
                    <a:gd name="T23" fmla="*/ 2 h 7"/>
                    <a:gd name="T24" fmla="*/ 31 w 39"/>
                    <a:gd name="T25" fmla="*/ 2 h 7"/>
                    <a:gd name="T26" fmla="*/ 26 w 39"/>
                    <a:gd name="T27" fmla="*/ 0 h 7"/>
                    <a:gd name="T28" fmla="*/ 20 w 39"/>
                    <a:gd name="T29" fmla="*/ 0 h 7"/>
                    <a:gd name="T30" fmla="*/ 15 w 39"/>
                    <a:gd name="T31" fmla="*/ 0 h 7"/>
                    <a:gd name="T32" fmla="*/ 10 w 39"/>
                    <a:gd name="T33" fmla="*/ 0 h 7"/>
                    <a:gd name="T34" fmla="*/ 5 w 39"/>
                    <a:gd name="T35" fmla="*/ 2 h 7"/>
                    <a:gd name="T36" fmla="*/ 0 w 39"/>
                    <a:gd name="T37" fmla="*/ 2 h 7"/>
                    <a:gd name="T38" fmla="*/ 0 w 39"/>
                    <a:gd name="T39" fmla="*/ 2 h 7"/>
                    <a:gd name="T40" fmla="*/ 2 w 39"/>
                    <a:gd name="T41" fmla="*/ 5 h 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9"/>
                    <a:gd name="T64" fmla="*/ 0 h 7"/>
                    <a:gd name="T65" fmla="*/ 39 w 39"/>
                    <a:gd name="T66" fmla="*/ 7 h 7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9" h="7">
                      <a:moveTo>
                        <a:pt x="2" y="5"/>
                      </a:moveTo>
                      <a:lnTo>
                        <a:pt x="2" y="5"/>
                      </a:lnTo>
                      <a:lnTo>
                        <a:pt x="7" y="5"/>
                      </a:lnTo>
                      <a:lnTo>
                        <a:pt x="10" y="5"/>
                      </a:lnTo>
                      <a:lnTo>
                        <a:pt x="15" y="5"/>
                      </a:lnTo>
                      <a:lnTo>
                        <a:pt x="20" y="5"/>
                      </a:lnTo>
                      <a:lnTo>
                        <a:pt x="26" y="5"/>
                      </a:lnTo>
                      <a:lnTo>
                        <a:pt x="28" y="5"/>
                      </a:lnTo>
                      <a:lnTo>
                        <a:pt x="34" y="7"/>
                      </a:lnTo>
                      <a:lnTo>
                        <a:pt x="39" y="7"/>
                      </a:lnTo>
                      <a:lnTo>
                        <a:pt x="39" y="5"/>
                      </a:lnTo>
                      <a:lnTo>
                        <a:pt x="36" y="2"/>
                      </a:lnTo>
                      <a:lnTo>
                        <a:pt x="31" y="2"/>
                      </a:lnTo>
                      <a:lnTo>
                        <a:pt x="26" y="0"/>
                      </a:lnTo>
                      <a:lnTo>
                        <a:pt x="20" y="0"/>
                      </a:lnTo>
                      <a:lnTo>
                        <a:pt x="15" y="0"/>
                      </a:lnTo>
                      <a:lnTo>
                        <a:pt x="10" y="0"/>
                      </a:lnTo>
                      <a:lnTo>
                        <a:pt x="5" y="2"/>
                      </a:lnTo>
                      <a:lnTo>
                        <a:pt x="0" y="2"/>
                      </a:lnTo>
                      <a:lnTo>
                        <a:pt x="2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18" name="Freeform 2071"/>
                <p:cNvSpPr>
                  <a:spLocks/>
                </p:cNvSpPr>
                <p:nvPr/>
              </p:nvSpPr>
              <p:spPr bwMode="auto">
                <a:xfrm>
                  <a:off x="3935" y="3473"/>
                  <a:ext cx="36" cy="29"/>
                </a:xfrm>
                <a:custGeom>
                  <a:avLst/>
                  <a:gdLst>
                    <a:gd name="T0" fmla="*/ 2 w 36"/>
                    <a:gd name="T1" fmla="*/ 29 h 29"/>
                    <a:gd name="T2" fmla="*/ 7 w 36"/>
                    <a:gd name="T3" fmla="*/ 26 h 29"/>
                    <a:gd name="T4" fmla="*/ 10 w 36"/>
                    <a:gd name="T5" fmla="*/ 21 h 29"/>
                    <a:gd name="T6" fmla="*/ 15 w 36"/>
                    <a:gd name="T7" fmla="*/ 19 h 29"/>
                    <a:gd name="T8" fmla="*/ 18 w 36"/>
                    <a:gd name="T9" fmla="*/ 13 h 29"/>
                    <a:gd name="T10" fmla="*/ 23 w 36"/>
                    <a:gd name="T11" fmla="*/ 11 h 29"/>
                    <a:gd name="T12" fmla="*/ 26 w 36"/>
                    <a:gd name="T13" fmla="*/ 8 h 29"/>
                    <a:gd name="T14" fmla="*/ 31 w 36"/>
                    <a:gd name="T15" fmla="*/ 5 h 29"/>
                    <a:gd name="T16" fmla="*/ 36 w 36"/>
                    <a:gd name="T17" fmla="*/ 3 h 29"/>
                    <a:gd name="T18" fmla="*/ 34 w 36"/>
                    <a:gd name="T19" fmla="*/ 0 h 29"/>
                    <a:gd name="T20" fmla="*/ 31 w 36"/>
                    <a:gd name="T21" fmla="*/ 3 h 29"/>
                    <a:gd name="T22" fmla="*/ 26 w 36"/>
                    <a:gd name="T23" fmla="*/ 5 h 29"/>
                    <a:gd name="T24" fmla="*/ 20 w 36"/>
                    <a:gd name="T25" fmla="*/ 8 h 29"/>
                    <a:gd name="T26" fmla="*/ 15 w 36"/>
                    <a:gd name="T27" fmla="*/ 11 h 29"/>
                    <a:gd name="T28" fmla="*/ 13 w 36"/>
                    <a:gd name="T29" fmla="*/ 16 h 29"/>
                    <a:gd name="T30" fmla="*/ 7 w 36"/>
                    <a:gd name="T31" fmla="*/ 19 h 29"/>
                    <a:gd name="T32" fmla="*/ 5 w 36"/>
                    <a:gd name="T33" fmla="*/ 24 h 29"/>
                    <a:gd name="T34" fmla="*/ 0 w 36"/>
                    <a:gd name="T35" fmla="*/ 26 h 29"/>
                    <a:gd name="T36" fmla="*/ 2 w 36"/>
                    <a:gd name="T37" fmla="*/ 29 h 29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36"/>
                    <a:gd name="T58" fmla="*/ 0 h 29"/>
                    <a:gd name="T59" fmla="*/ 36 w 36"/>
                    <a:gd name="T60" fmla="*/ 29 h 29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36" h="29">
                      <a:moveTo>
                        <a:pt x="2" y="29"/>
                      </a:moveTo>
                      <a:lnTo>
                        <a:pt x="7" y="26"/>
                      </a:lnTo>
                      <a:lnTo>
                        <a:pt x="10" y="21"/>
                      </a:lnTo>
                      <a:lnTo>
                        <a:pt x="15" y="19"/>
                      </a:lnTo>
                      <a:lnTo>
                        <a:pt x="18" y="13"/>
                      </a:lnTo>
                      <a:lnTo>
                        <a:pt x="23" y="11"/>
                      </a:lnTo>
                      <a:lnTo>
                        <a:pt x="26" y="8"/>
                      </a:lnTo>
                      <a:lnTo>
                        <a:pt x="31" y="5"/>
                      </a:lnTo>
                      <a:lnTo>
                        <a:pt x="36" y="3"/>
                      </a:lnTo>
                      <a:lnTo>
                        <a:pt x="34" y="0"/>
                      </a:lnTo>
                      <a:lnTo>
                        <a:pt x="31" y="3"/>
                      </a:lnTo>
                      <a:lnTo>
                        <a:pt x="26" y="5"/>
                      </a:lnTo>
                      <a:lnTo>
                        <a:pt x="20" y="8"/>
                      </a:lnTo>
                      <a:lnTo>
                        <a:pt x="15" y="11"/>
                      </a:lnTo>
                      <a:lnTo>
                        <a:pt x="13" y="16"/>
                      </a:lnTo>
                      <a:lnTo>
                        <a:pt x="7" y="19"/>
                      </a:lnTo>
                      <a:lnTo>
                        <a:pt x="5" y="24"/>
                      </a:lnTo>
                      <a:lnTo>
                        <a:pt x="0" y="26"/>
                      </a:lnTo>
                      <a:lnTo>
                        <a:pt x="2" y="29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19" name="Freeform 2072"/>
                <p:cNvSpPr>
                  <a:spLocks/>
                </p:cNvSpPr>
                <p:nvPr/>
              </p:nvSpPr>
              <p:spPr bwMode="auto">
                <a:xfrm>
                  <a:off x="3532" y="3418"/>
                  <a:ext cx="337" cy="92"/>
                </a:xfrm>
                <a:custGeom>
                  <a:avLst/>
                  <a:gdLst>
                    <a:gd name="T0" fmla="*/ 0 w 337"/>
                    <a:gd name="T1" fmla="*/ 16 h 92"/>
                    <a:gd name="T2" fmla="*/ 0 w 337"/>
                    <a:gd name="T3" fmla="*/ 42 h 92"/>
                    <a:gd name="T4" fmla="*/ 2 w 337"/>
                    <a:gd name="T5" fmla="*/ 66 h 92"/>
                    <a:gd name="T6" fmla="*/ 5 w 337"/>
                    <a:gd name="T7" fmla="*/ 76 h 92"/>
                    <a:gd name="T8" fmla="*/ 10 w 337"/>
                    <a:gd name="T9" fmla="*/ 84 h 92"/>
                    <a:gd name="T10" fmla="*/ 49 w 337"/>
                    <a:gd name="T11" fmla="*/ 87 h 92"/>
                    <a:gd name="T12" fmla="*/ 89 w 337"/>
                    <a:gd name="T13" fmla="*/ 87 h 92"/>
                    <a:gd name="T14" fmla="*/ 125 w 337"/>
                    <a:gd name="T15" fmla="*/ 87 h 92"/>
                    <a:gd name="T16" fmla="*/ 165 w 337"/>
                    <a:gd name="T17" fmla="*/ 87 h 92"/>
                    <a:gd name="T18" fmla="*/ 209 w 337"/>
                    <a:gd name="T19" fmla="*/ 89 h 92"/>
                    <a:gd name="T20" fmla="*/ 251 w 337"/>
                    <a:gd name="T21" fmla="*/ 89 h 92"/>
                    <a:gd name="T22" fmla="*/ 269 w 337"/>
                    <a:gd name="T23" fmla="*/ 92 h 92"/>
                    <a:gd name="T24" fmla="*/ 287 w 337"/>
                    <a:gd name="T25" fmla="*/ 92 h 92"/>
                    <a:gd name="T26" fmla="*/ 303 w 337"/>
                    <a:gd name="T27" fmla="*/ 89 h 92"/>
                    <a:gd name="T28" fmla="*/ 319 w 337"/>
                    <a:gd name="T29" fmla="*/ 81 h 92"/>
                    <a:gd name="T30" fmla="*/ 329 w 337"/>
                    <a:gd name="T31" fmla="*/ 66 h 92"/>
                    <a:gd name="T32" fmla="*/ 335 w 337"/>
                    <a:gd name="T33" fmla="*/ 45 h 92"/>
                    <a:gd name="T34" fmla="*/ 337 w 337"/>
                    <a:gd name="T35" fmla="*/ 26 h 92"/>
                    <a:gd name="T36" fmla="*/ 337 w 337"/>
                    <a:gd name="T37" fmla="*/ 19 h 92"/>
                    <a:gd name="T38" fmla="*/ 335 w 337"/>
                    <a:gd name="T39" fmla="*/ 13 h 92"/>
                    <a:gd name="T40" fmla="*/ 332 w 337"/>
                    <a:gd name="T41" fmla="*/ 8 h 92"/>
                    <a:gd name="T42" fmla="*/ 324 w 337"/>
                    <a:gd name="T43" fmla="*/ 5 h 92"/>
                    <a:gd name="T44" fmla="*/ 308 w 337"/>
                    <a:gd name="T45" fmla="*/ 3 h 92"/>
                    <a:gd name="T46" fmla="*/ 293 w 337"/>
                    <a:gd name="T47" fmla="*/ 0 h 92"/>
                    <a:gd name="T48" fmla="*/ 285 w 337"/>
                    <a:gd name="T49" fmla="*/ 0 h 92"/>
                    <a:gd name="T50" fmla="*/ 280 w 337"/>
                    <a:gd name="T51" fmla="*/ 0 h 92"/>
                    <a:gd name="T52" fmla="*/ 274 w 337"/>
                    <a:gd name="T53" fmla="*/ 0 h 92"/>
                    <a:gd name="T54" fmla="*/ 264 w 337"/>
                    <a:gd name="T55" fmla="*/ 0 h 92"/>
                    <a:gd name="T56" fmla="*/ 251 w 337"/>
                    <a:gd name="T57" fmla="*/ 3 h 92"/>
                    <a:gd name="T58" fmla="*/ 233 w 337"/>
                    <a:gd name="T59" fmla="*/ 3 h 92"/>
                    <a:gd name="T60" fmla="*/ 209 w 337"/>
                    <a:gd name="T61" fmla="*/ 3 h 92"/>
                    <a:gd name="T62" fmla="*/ 185 w 337"/>
                    <a:gd name="T63" fmla="*/ 5 h 92"/>
                    <a:gd name="T64" fmla="*/ 136 w 337"/>
                    <a:gd name="T65" fmla="*/ 8 h 92"/>
                    <a:gd name="T66" fmla="*/ 86 w 337"/>
                    <a:gd name="T67" fmla="*/ 11 h 92"/>
                    <a:gd name="T68" fmla="*/ 62 w 337"/>
                    <a:gd name="T69" fmla="*/ 13 h 92"/>
                    <a:gd name="T70" fmla="*/ 42 w 337"/>
                    <a:gd name="T71" fmla="*/ 13 h 92"/>
                    <a:gd name="T72" fmla="*/ 26 w 337"/>
                    <a:gd name="T73" fmla="*/ 13 h 92"/>
                    <a:gd name="T74" fmla="*/ 10 w 337"/>
                    <a:gd name="T75" fmla="*/ 16 h 92"/>
                    <a:gd name="T76" fmla="*/ 2 w 337"/>
                    <a:gd name="T77" fmla="*/ 16 h 92"/>
                    <a:gd name="T78" fmla="*/ 0 w 337"/>
                    <a:gd name="T79" fmla="*/ 16 h 92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337"/>
                    <a:gd name="T121" fmla="*/ 0 h 92"/>
                    <a:gd name="T122" fmla="*/ 337 w 337"/>
                    <a:gd name="T123" fmla="*/ 92 h 92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337" h="92">
                      <a:moveTo>
                        <a:pt x="0" y="16"/>
                      </a:moveTo>
                      <a:lnTo>
                        <a:pt x="0" y="42"/>
                      </a:lnTo>
                      <a:lnTo>
                        <a:pt x="2" y="66"/>
                      </a:lnTo>
                      <a:lnTo>
                        <a:pt x="5" y="76"/>
                      </a:lnTo>
                      <a:lnTo>
                        <a:pt x="10" y="84"/>
                      </a:lnTo>
                      <a:lnTo>
                        <a:pt x="49" y="87"/>
                      </a:lnTo>
                      <a:lnTo>
                        <a:pt x="89" y="87"/>
                      </a:lnTo>
                      <a:lnTo>
                        <a:pt x="125" y="87"/>
                      </a:lnTo>
                      <a:lnTo>
                        <a:pt x="165" y="87"/>
                      </a:lnTo>
                      <a:lnTo>
                        <a:pt x="209" y="89"/>
                      </a:lnTo>
                      <a:lnTo>
                        <a:pt x="251" y="89"/>
                      </a:lnTo>
                      <a:lnTo>
                        <a:pt x="269" y="92"/>
                      </a:lnTo>
                      <a:lnTo>
                        <a:pt x="287" y="92"/>
                      </a:lnTo>
                      <a:lnTo>
                        <a:pt x="303" y="89"/>
                      </a:lnTo>
                      <a:lnTo>
                        <a:pt x="319" y="81"/>
                      </a:lnTo>
                      <a:lnTo>
                        <a:pt x="329" y="66"/>
                      </a:lnTo>
                      <a:lnTo>
                        <a:pt x="335" y="45"/>
                      </a:lnTo>
                      <a:lnTo>
                        <a:pt x="337" y="26"/>
                      </a:lnTo>
                      <a:lnTo>
                        <a:pt x="337" y="19"/>
                      </a:lnTo>
                      <a:lnTo>
                        <a:pt x="335" y="13"/>
                      </a:lnTo>
                      <a:lnTo>
                        <a:pt x="332" y="8"/>
                      </a:lnTo>
                      <a:lnTo>
                        <a:pt x="324" y="5"/>
                      </a:lnTo>
                      <a:lnTo>
                        <a:pt x="308" y="3"/>
                      </a:lnTo>
                      <a:lnTo>
                        <a:pt x="293" y="0"/>
                      </a:lnTo>
                      <a:lnTo>
                        <a:pt x="285" y="0"/>
                      </a:lnTo>
                      <a:lnTo>
                        <a:pt x="280" y="0"/>
                      </a:lnTo>
                      <a:lnTo>
                        <a:pt x="274" y="0"/>
                      </a:lnTo>
                      <a:lnTo>
                        <a:pt x="264" y="0"/>
                      </a:lnTo>
                      <a:lnTo>
                        <a:pt x="251" y="3"/>
                      </a:lnTo>
                      <a:lnTo>
                        <a:pt x="233" y="3"/>
                      </a:lnTo>
                      <a:lnTo>
                        <a:pt x="209" y="3"/>
                      </a:lnTo>
                      <a:lnTo>
                        <a:pt x="185" y="5"/>
                      </a:lnTo>
                      <a:lnTo>
                        <a:pt x="136" y="8"/>
                      </a:lnTo>
                      <a:lnTo>
                        <a:pt x="86" y="11"/>
                      </a:lnTo>
                      <a:lnTo>
                        <a:pt x="62" y="13"/>
                      </a:lnTo>
                      <a:lnTo>
                        <a:pt x="42" y="13"/>
                      </a:lnTo>
                      <a:lnTo>
                        <a:pt x="26" y="13"/>
                      </a:lnTo>
                      <a:lnTo>
                        <a:pt x="10" y="16"/>
                      </a:lnTo>
                      <a:lnTo>
                        <a:pt x="2" y="16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solidFill>
                  <a:srgbClr val="75879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20" name="Freeform 2073"/>
                <p:cNvSpPr>
                  <a:spLocks/>
                </p:cNvSpPr>
                <p:nvPr/>
              </p:nvSpPr>
              <p:spPr bwMode="auto">
                <a:xfrm>
                  <a:off x="3532" y="3434"/>
                  <a:ext cx="2" cy="52"/>
                </a:xfrm>
                <a:custGeom>
                  <a:avLst/>
                  <a:gdLst>
                    <a:gd name="T0" fmla="*/ 2 w 2"/>
                    <a:gd name="T1" fmla="*/ 50 h 52"/>
                    <a:gd name="T2" fmla="*/ 2 w 2"/>
                    <a:gd name="T3" fmla="*/ 50 h 52"/>
                    <a:gd name="T4" fmla="*/ 2 w 2"/>
                    <a:gd name="T5" fmla="*/ 44 h 52"/>
                    <a:gd name="T6" fmla="*/ 2 w 2"/>
                    <a:gd name="T7" fmla="*/ 39 h 52"/>
                    <a:gd name="T8" fmla="*/ 2 w 2"/>
                    <a:gd name="T9" fmla="*/ 31 h 52"/>
                    <a:gd name="T10" fmla="*/ 2 w 2"/>
                    <a:gd name="T11" fmla="*/ 26 h 52"/>
                    <a:gd name="T12" fmla="*/ 2 w 2"/>
                    <a:gd name="T13" fmla="*/ 21 h 52"/>
                    <a:gd name="T14" fmla="*/ 2 w 2"/>
                    <a:gd name="T15" fmla="*/ 13 h 52"/>
                    <a:gd name="T16" fmla="*/ 2 w 2"/>
                    <a:gd name="T17" fmla="*/ 8 h 52"/>
                    <a:gd name="T18" fmla="*/ 2 w 2"/>
                    <a:gd name="T19" fmla="*/ 0 h 52"/>
                    <a:gd name="T20" fmla="*/ 0 w 2"/>
                    <a:gd name="T21" fmla="*/ 0 h 52"/>
                    <a:gd name="T22" fmla="*/ 0 w 2"/>
                    <a:gd name="T23" fmla="*/ 8 h 52"/>
                    <a:gd name="T24" fmla="*/ 0 w 2"/>
                    <a:gd name="T25" fmla="*/ 13 h 52"/>
                    <a:gd name="T26" fmla="*/ 0 w 2"/>
                    <a:gd name="T27" fmla="*/ 21 h 52"/>
                    <a:gd name="T28" fmla="*/ 0 w 2"/>
                    <a:gd name="T29" fmla="*/ 26 h 52"/>
                    <a:gd name="T30" fmla="*/ 0 w 2"/>
                    <a:gd name="T31" fmla="*/ 31 h 52"/>
                    <a:gd name="T32" fmla="*/ 0 w 2"/>
                    <a:gd name="T33" fmla="*/ 39 h 52"/>
                    <a:gd name="T34" fmla="*/ 0 w 2"/>
                    <a:gd name="T35" fmla="*/ 44 h 52"/>
                    <a:gd name="T36" fmla="*/ 0 w 2"/>
                    <a:gd name="T37" fmla="*/ 52 h 52"/>
                    <a:gd name="T38" fmla="*/ 0 w 2"/>
                    <a:gd name="T39" fmla="*/ 52 h 52"/>
                    <a:gd name="T40" fmla="*/ 2 w 2"/>
                    <a:gd name="T41" fmla="*/ 50 h 5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"/>
                    <a:gd name="T64" fmla="*/ 0 h 52"/>
                    <a:gd name="T65" fmla="*/ 2 w 2"/>
                    <a:gd name="T66" fmla="*/ 52 h 5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" h="52">
                      <a:moveTo>
                        <a:pt x="2" y="50"/>
                      </a:moveTo>
                      <a:lnTo>
                        <a:pt x="2" y="50"/>
                      </a:lnTo>
                      <a:lnTo>
                        <a:pt x="2" y="44"/>
                      </a:lnTo>
                      <a:lnTo>
                        <a:pt x="2" y="39"/>
                      </a:lnTo>
                      <a:lnTo>
                        <a:pt x="2" y="31"/>
                      </a:lnTo>
                      <a:lnTo>
                        <a:pt x="2" y="26"/>
                      </a:lnTo>
                      <a:lnTo>
                        <a:pt x="2" y="21"/>
                      </a:lnTo>
                      <a:lnTo>
                        <a:pt x="2" y="13"/>
                      </a:lnTo>
                      <a:lnTo>
                        <a:pt x="2" y="8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8"/>
                      </a:lnTo>
                      <a:lnTo>
                        <a:pt x="0" y="13"/>
                      </a:lnTo>
                      <a:lnTo>
                        <a:pt x="0" y="21"/>
                      </a:lnTo>
                      <a:lnTo>
                        <a:pt x="0" y="26"/>
                      </a:lnTo>
                      <a:lnTo>
                        <a:pt x="0" y="31"/>
                      </a:lnTo>
                      <a:lnTo>
                        <a:pt x="0" y="39"/>
                      </a:lnTo>
                      <a:lnTo>
                        <a:pt x="0" y="44"/>
                      </a:lnTo>
                      <a:lnTo>
                        <a:pt x="0" y="52"/>
                      </a:lnTo>
                      <a:lnTo>
                        <a:pt x="2" y="5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21" name="Freeform 2074"/>
                <p:cNvSpPr>
                  <a:spLocks/>
                </p:cNvSpPr>
                <p:nvPr/>
              </p:nvSpPr>
              <p:spPr bwMode="auto">
                <a:xfrm>
                  <a:off x="3532" y="3484"/>
                  <a:ext cx="10" cy="18"/>
                </a:xfrm>
                <a:custGeom>
                  <a:avLst/>
                  <a:gdLst>
                    <a:gd name="T0" fmla="*/ 10 w 10"/>
                    <a:gd name="T1" fmla="*/ 15 h 18"/>
                    <a:gd name="T2" fmla="*/ 10 w 10"/>
                    <a:gd name="T3" fmla="*/ 15 h 18"/>
                    <a:gd name="T4" fmla="*/ 10 w 10"/>
                    <a:gd name="T5" fmla="*/ 15 h 18"/>
                    <a:gd name="T6" fmla="*/ 8 w 10"/>
                    <a:gd name="T7" fmla="*/ 13 h 18"/>
                    <a:gd name="T8" fmla="*/ 8 w 10"/>
                    <a:gd name="T9" fmla="*/ 13 h 18"/>
                    <a:gd name="T10" fmla="*/ 5 w 10"/>
                    <a:gd name="T11" fmla="*/ 10 h 18"/>
                    <a:gd name="T12" fmla="*/ 5 w 10"/>
                    <a:gd name="T13" fmla="*/ 8 h 18"/>
                    <a:gd name="T14" fmla="*/ 5 w 10"/>
                    <a:gd name="T15" fmla="*/ 5 h 18"/>
                    <a:gd name="T16" fmla="*/ 5 w 10"/>
                    <a:gd name="T17" fmla="*/ 2 h 18"/>
                    <a:gd name="T18" fmla="*/ 2 w 10"/>
                    <a:gd name="T19" fmla="*/ 0 h 18"/>
                    <a:gd name="T20" fmla="*/ 0 w 10"/>
                    <a:gd name="T21" fmla="*/ 2 h 18"/>
                    <a:gd name="T22" fmla="*/ 0 w 10"/>
                    <a:gd name="T23" fmla="*/ 2 h 18"/>
                    <a:gd name="T24" fmla="*/ 0 w 10"/>
                    <a:gd name="T25" fmla="*/ 5 h 18"/>
                    <a:gd name="T26" fmla="*/ 2 w 10"/>
                    <a:gd name="T27" fmla="*/ 10 h 18"/>
                    <a:gd name="T28" fmla="*/ 2 w 10"/>
                    <a:gd name="T29" fmla="*/ 13 h 18"/>
                    <a:gd name="T30" fmla="*/ 5 w 10"/>
                    <a:gd name="T31" fmla="*/ 15 h 18"/>
                    <a:gd name="T32" fmla="*/ 5 w 10"/>
                    <a:gd name="T33" fmla="*/ 15 h 18"/>
                    <a:gd name="T34" fmla="*/ 8 w 10"/>
                    <a:gd name="T35" fmla="*/ 18 h 18"/>
                    <a:gd name="T36" fmla="*/ 10 w 10"/>
                    <a:gd name="T37" fmla="*/ 18 h 18"/>
                    <a:gd name="T38" fmla="*/ 10 w 10"/>
                    <a:gd name="T39" fmla="*/ 18 h 18"/>
                    <a:gd name="T40" fmla="*/ 10 w 10"/>
                    <a:gd name="T41" fmla="*/ 15 h 1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0"/>
                    <a:gd name="T64" fmla="*/ 0 h 18"/>
                    <a:gd name="T65" fmla="*/ 10 w 10"/>
                    <a:gd name="T66" fmla="*/ 18 h 1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0" h="18">
                      <a:moveTo>
                        <a:pt x="10" y="15"/>
                      </a:moveTo>
                      <a:lnTo>
                        <a:pt x="10" y="15"/>
                      </a:lnTo>
                      <a:lnTo>
                        <a:pt x="8" y="13"/>
                      </a:lnTo>
                      <a:lnTo>
                        <a:pt x="5" y="10"/>
                      </a:lnTo>
                      <a:lnTo>
                        <a:pt x="5" y="8"/>
                      </a:lnTo>
                      <a:lnTo>
                        <a:pt x="5" y="5"/>
                      </a:lnTo>
                      <a:lnTo>
                        <a:pt x="5" y="2"/>
                      </a:lnTo>
                      <a:lnTo>
                        <a:pt x="2" y="0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2" y="10"/>
                      </a:lnTo>
                      <a:lnTo>
                        <a:pt x="2" y="13"/>
                      </a:lnTo>
                      <a:lnTo>
                        <a:pt x="5" y="15"/>
                      </a:lnTo>
                      <a:lnTo>
                        <a:pt x="8" y="18"/>
                      </a:lnTo>
                      <a:lnTo>
                        <a:pt x="10" y="18"/>
                      </a:lnTo>
                      <a:lnTo>
                        <a:pt x="10" y="1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22" name="Freeform 2075"/>
                <p:cNvSpPr>
                  <a:spLocks/>
                </p:cNvSpPr>
                <p:nvPr/>
              </p:nvSpPr>
              <p:spPr bwMode="auto">
                <a:xfrm>
                  <a:off x="3542" y="3499"/>
                  <a:ext cx="155" cy="8"/>
                </a:xfrm>
                <a:custGeom>
                  <a:avLst/>
                  <a:gdLst>
                    <a:gd name="T0" fmla="*/ 155 w 155"/>
                    <a:gd name="T1" fmla="*/ 3 h 8"/>
                    <a:gd name="T2" fmla="*/ 155 w 155"/>
                    <a:gd name="T3" fmla="*/ 3 h 8"/>
                    <a:gd name="T4" fmla="*/ 134 w 155"/>
                    <a:gd name="T5" fmla="*/ 3 h 8"/>
                    <a:gd name="T6" fmla="*/ 115 w 155"/>
                    <a:gd name="T7" fmla="*/ 3 h 8"/>
                    <a:gd name="T8" fmla="*/ 97 w 155"/>
                    <a:gd name="T9" fmla="*/ 3 h 8"/>
                    <a:gd name="T10" fmla="*/ 79 w 155"/>
                    <a:gd name="T11" fmla="*/ 3 h 8"/>
                    <a:gd name="T12" fmla="*/ 58 w 155"/>
                    <a:gd name="T13" fmla="*/ 3 h 8"/>
                    <a:gd name="T14" fmla="*/ 39 w 155"/>
                    <a:gd name="T15" fmla="*/ 3 h 8"/>
                    <a:gd name="T16" fmla="*/ 21 w 155"/>
                    <a:gd name="T17" fmla="*/ 3 h 8"/>
                    <a:gd name="T18" fmla="*/ 0 w 155"/>
                    <a:gd name="T19" fmla="*/ 0 h 8"/>
                    <a:gd name="T20" fmla="*/ 0 w 155"/>
                    <a:gd name="T21" fmla="*/ 3 h 8"/>
                    <a:gd name="T22" fmla="*/ 21 w 155"/>
                    <a:gd name="T23" fmla="*/ 6 h 8"/>
                    <a:gd name="T24" fmla="*/ 39 w 155"/>
                    <a:gd name="T25" fmla="*/ 6 h 8"/>
                    <a:gd name="T26" fmla="*/ 58 w 155"/>
                    <a:gd name="T27" fmla="*/ 8 h 8"/>
                    <a:gd name="T28" fmla="*/ 79 w 155"/>
                    <a:gd name="T29" fmla="*/ 8 h 8"/>
                    <a:gd name="T30" fmla="*/ 97 w 155"/>
                    <a:gd name="T31" fmla="*/ 8 h 8"/>
                    <a:gd name="T32" fmla="*/ 115 w 155"/>
                    <a:gd name="T33" fmla="*/ 8 h 8"/>
                    <a:gd name="T34" fmla="*/ 134 w 155"/>
                    <a:gd name="T35" fmla="*/ 6 h 8"/>
                    <a:gd name="T36" fmla="*/ 155 w 155"/>
                    <a:gd name="T37" fmla="*/ 6 h 8"/>
                    <a:gd name="T38" fmla="*/ 155 w 155"/>
                    <a:gd name="T39" fmla="*/ 6 h 8"/>
                    <a:gd name="T40" fmla="*/ 155 w 155"/>
                    <a:gd name="T41" fmla="*/ 3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55"/>
                    <a:gd name="T64" fmla="*/ 0 h 8"/>
                    <a:gd name="T65" fmla="*/ 155 w 155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55" h="8">
                      <a:moveTo>
                        <a:pt x="155" y="3"/>
                      </a:moveTo>
                      <a:lnTo>
                        <a:pt x="155" y="3"/>
                      </a:lnTo>
                      <a:lnTo>
                        <a:pt x="134" y="3"/>
                      </a:lnTo>
                      <a:lnTo>
                        <a:pt x="115" y="3"/>
                      </a:lnTo>
                      <a:lnTo>
                        <a:pt x="97" y="3"/>
                      </a:lnTo>
                      <a:lnTo>
                        <a:pt x="79" y="3"/>
                      </a:lnTo>
                      <a:lnTo>
                        <a:pt x="58" y="3"/>
                      </a:lnTo>
                      <a:lnTo>
                        <a:pt x="39" y="3"/>
                      </a:lnTo>
                      <a:lnTo>
                        <a:pt x="21" y="3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21" y="6"/>
                      </a:lnTo>
                      <a:lnTo>
                        <a:pt x="39" y="6"/>
                      </a:lnTo>
                      <a:lnTo>
                        <a:pt x="58" y="8"/>
                      </a:lnTo>
                      <a:lnTo>
                        <a:pt x="79" y="8"/>
                      </a:lnTo>
                      <a:lnTo>
                        <a:pt x="97" y="8"/>
                      </a:lnTo>
                      <a:lnTo>
                        <a:pt x="115" y="8"/>
                      </a:lnTo>
                      <a:lnTo>
                        <a:pt x="134" y="6"/>
                      </a:lnTo>
                      <a:lnTo>
                        <a:pt x="155" y="6"/>
                      </a:lnTo>
                      <a:lnTo>
                        <a:pt x="155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23" name="Freeform 2076"/>
                <p:cNvSpPr>
                  <a:spLocks/>
                </p:cNvSpPr>
                <p:nvPr/>
              </p:nvSpPr>
              <p:spPr bwMode="auto">
                <a:xfrm>
                  <a:off x="3697" y="3502"/>
                  <a:ext cx="86" cy="8"/>
                </a:xfrm>
                <a:custGeom>
                  <a:avLst/>
                  <a:gdLst>
                    <a:gd name="T0" fmla="*/ 86 w 86"/>
                    <a:gd name="T1" fmla="*/ 5 h 8"/>
                    <a:gd name="T2" fmla="*/ 86 w 86"/>
                    <a:gd name="T3" fmla="*/ 5 h 8"/>
                    <a:gd name="T4" fmla="*/ 73 w 86"/>
                    <a:gd name="T5" fmla="*/ 5 h 8"/>
                    <a:gd name="T6" fmla="*/ 62 w 86"/>
                    <a:gd name="T7" fmla="*/ 3 h 8"/>
                    <a:gd name="T8" fmla="*/ 52 w 86"/>
                    <a:gd name="T9" fmla="*/ 3 h 8"/>
                    <a:gd name="T10" fmla="*/ 41 w 86"/>
                    <a:gd name="T11" fmla="*/ 3 h 8"/>
                    <a:gd name="T12" fmla="*/ 31 w 86"/>
                    <a:gd name="T13" fmla="*/ 3 h 8"/>
                    <a:gd name="T14" fmla="*/ 20 w 86"/>
                    <a:gd name="T15" fmla="*/ 0 h 8"/>
                    <a:gd name="T16" fmla="*/ 10 w 86"/>
                    <a:gd name="T17" fmla="*/ 0 h 8"/>
                    <a:gd name="T18" fmla="*/ 0 w 86"/>
                    <a:gd name="T19" fmla="*/ 0 h 8"/>
                    <a:gd name="T20" fmla="*/ 0 w 86"/>
                    <a:gd name="T21" fmla="*/ 3 h 8"/>
                    <a:gd name="T22" fmla="*/ 10 w 86"/>
                    <a:gd name="T23" fmla="*/ 5 h 8"/>
                    <a:gd name="T24" fmla="*/ 20 w 86"/>
                    <a:gd name="T25" fmla="*/ 5 h 8"/>
                    <a:gd name="T26" fmla="*/ 31 w 86"/>
                    <a:gd name="T27" fmla="*/ 5 h 8"/>
                    <a:gd name="T28" fmla="*/ 41 w 86"/>
                    <a:gd name="T29" fmla="*/ 5 h 8"/>
                    <a:gd name="T30" fmla="*/ 52 w 86"/>
                    <a:gd name="T31" fmla="*/ 8 h 8"/>
                    <a:gd name="T32" fmla="*/ 62 w 86"/>
                    <a:gd name="T33" fmla="*/ 8 h 8"/>
                    <a:gd name="T34" fmla="*/ 73 w 86"/>
                    <a:gd name="T35" fmla="*/ 8 h 8"/>
                    <a:gd name="T36" fmla="*/ 86 w 86"/>
                    <a:gd name="T37" fmla="*/ 8 h 8"/>
                    <a:gd name="T38" fmla="*/ 86 w 86"/>
                    <a:gd name="T39" fmla="*/ 8 h 8"/>
                    <a:gd name="T40" fmla="*/ 86 w 86"/>
                    <a:gd name="T41" fmla="*/ 5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86"/>
                    <a:gd name="T64" fmla="*/ 0 h 8"/>
                    <a:gd name="T65" fmla="*/ 86 w 86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86" h="8">
                      <a:moveTo>
                        <a:pt x="86" y="5"/>
                      </a:moveTo>
                      <a:lnTo>
                        <a:pt x="86" y="5"/>
                      </a:lnTo>
                      <a:lnTo>
                        <a:pt x="73" y="5"/>
                      </a:lnTo>
                      <a:lnTo>
                        <a:pt x="62" y="3"/>
                      </a:lnTo>
                      <a:lnTo>
                        <a:pt x="52" y="3"/>
                      </a:lnTo>
                      <a:lnTo>
                        <a:pt x="41" y="3"/>
                      </a:lnTo>
                      <a:lnTo>
                        <a:pt x="31" y="3"/>
                      </a:lnTo>
                      <a:lnTo>
                        <a:pt x="20" y="0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10" y="5"/>
                      </a:lnTo>
                      <a:lnTo>
                        <a:pt x="20" y="5"/>
                      </a:lnTo>
                      <a:lnTo>
                        <a:pt x="31" y="5"/>
                      </a:lnTo>
                      <a:lnTo>
                        <a:pt x="41" y="5"/>
                      </a:lnTo>
                      <a:lnTo>
                        <a:pt x="52" y="8"/>
                      </a:lnTo>
                      <a:lnTo>
                        <a:pt x="62" y="8"/>
                      </a:lnTo>
                      <a:lnTo>
                        <a:pt x="73" y="8"/>
                      </a:lnTo>
                      <a:lnTo>
                        <a:pt x="86" y="8"/>
                      </a:lnTo>
                      <a:lnTo>
                        <a:pt x="86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24" name="Freeform 2077"/>
                <p:cNvSpPr>
                  <a:spLocks/>
                </p:cNvSpPr>
                <p:nvPr/>
              </p:nvSpPr>
              <p:spPr bwMode="auto">
                <a:xfrm>
                  <a:off x="3783" y="3497"/>
                  <a:ext cx="70" cy="15"/>
                </a:xfrm>
                <a:custGeom>
                  <a:avLst/>
                  <a:gdLst>
                    <a:gd name="T0" fmla="*/ 68 w 70"/>
                    <a:gd name="T1" fmla="*/ 0 h 15"/>
                    <a:gd name="T2" fmla="*/ 68 w 70"/>
                    <a:gd name="T3" fmla="*/ 0 h 15"/>
                    <a:gd name="T4" fmla="*/ 60 w 70"/>
                    <a:gd name="T5" fmla="*/ 5 h 15"/>
                    <a:gd name="T6" fmla="*/ 52 w 70"/>
                    <a:gd name="T7" fmla="*/ 8 h 15"/>
                    <a:gd name="T8" fmla="*/ 44 w 70"/>
                    <a:gd name="T9" fmla="*/ 10 h 15"/>
                    <a:gd name="T10" fmla="*/ 36 w 70"/>
                    <a:gd name="T11" fmla="*/ 10 h 15"/>
                    <a:gd name="T12" fmla="*/ 26 w 70"/>
                    <a:gd name="T13" fmla="*/ 10 h 15"/>
                    <a:gd name="T14" fmla="*/ 18 w 70"/>
                    <a:gd name="T15" fmla="*/ 10 h 15"/>
                    <a:gd name="T16" fmla="*/ 8 w 70"/>
                    <a:gd name="T17" fmla="*/ 10 h 15"/>
                    <a:gd name="T18" fmla="*/ 0 w 70"/>
                    <a:gd name="T19" fmla="*/ 10 h 15"/>
                    <a:gd name="T20" fmla="*/ 0 w 70"/>
                    <a:gd name="T21" fmla="*/ 13 h 15"/>
                    <a:gd name="T22" fmla="*/ 8 w 70"/>
                    <a:gd name="T23" fmla="*/ 13 h 15"/>
                    <a:gd name="T24" fmla="*/ 18 w 70"/>
                    <a:gd name="T25" fmla="*/ 13 h 15"/>
                    <a:gd name="T26" fmla="*/ 26 w 70"/>
                    <a:gd name="T27" fmla="*/ 15 h 15"/>
                    <a:gd name="T28" fmla="*/ 36 w 70"/>
                    <a:gd name="T29" fmla="*/ 15 h 15"/>
                    <a:gd name="T30" fmla="*/ 44 w 70"/>
                    <a:gd name="T31" fmla="*/ 13 h 15"/>
                    <a:gd name="T32" fmla="*/ 52 w 70"/>
                    <a:gd name="T33" fmla="*/ 13 h 15"/>
                    <a:gd name="T34" fmla="*/ 60 w 70"/>
                    <a:gd name="T35" fmla="*/ 8 h 15"/>
                    <a:gd name="T36" fmla="*/ 70 w 70"/>
                    <a:gd name="T37" fmla="*/ 2 h 15"/>
                    <a:gd name="T38" fmla="*/ 70 w 70"/>
                    <a:gd name="T39" fmla="*/ 2 h 15"/>
                    <a:gd name="T40" fmla="*/ 68 w 70"/>
                    <a:gd name="T41" fmla="*/ 0 h 1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0"/>
                    <a:gd name="T64" fmla="*/ 0 h 15"/>
                    <a:gd name="T65" fmla="*/ 70 w 70"/>
                    <a:gd name="T66" fmla="*/ 15 h 1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0" h="15">
                      <a:moveTo>
                        <a:pt x="68" y="0"/>
                      </a:moveTo>
                      <a:lnTo>
                        <a:pt x="68" y="0"/>
                      </a:lnTo>
                      <a:lnTo>
                        <a:pt x="60" y="5"/>
                      </a:lnTo>
                      <a:lnTo>
                        <a:pt x="52" y="8"/>
                      </a:lnTo>
                      <a:lnTo>
                        <a:pt x="44" y="10"/>
                      </a:lnTo>
                      <a:lnTo>
                        <a:pt x="36" y="10"/>
                      </a:lnTo>
                      <a:lnTo>
                        <a:pt x="26" y="10"/>
                      </a:lnTo>
                      <a:lnTo>
                        <a:pt x="18" y="10"/>
                      </a:lnTo>
                      <a:lnTo>
                        <a:pt x="8" y="10"/>
                      </a:lnTo>
                      <a:lnTo>
                        <a:pt x="0" y="10"/>
                      </a:lnTo>
                      <a:lnTo>
                        <a:pt x="0" y="13"/>
                      </a:lnTo>
                      <a:lnTo>
                        <a:pt x="8" y="13"/>
                      </a:lnTo>
                      <a:lnTo>
                        <a:pt x="18" y="13"/>
                      </a:lnTo>
                      <a:lnTo>
                        <a:pt x="26" y="15"/>
                      </a:lnTo>
                      <a:lnTo>
                        <a:pt x="36" y="15"/>
                      </a:lnTo>
                      <a:lnTo>
                        <a:pt x="44" y="13"/>
                      </a:lnTo>
                      <a:lnTo>
                        <a:pt x="52" y="13"/>
                      </a:lnTo>
                      <a:lnTo>
                        <a:pt x="60" y="8"/>
                      </a:lnTo>
                      <a:lnTo>
                        <a:pt x="70" y="2"/>
                      </a:lnTo>
                      <a:lnTo>
                        <a:pt x="68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25" name="Freeform 2078"/>
                <p:cNvSpPr>
                  <a:spLocks/>
                </p:cNvSpPr>
                <p:nvPr/>
              </p:nvSpPr>
              <p:spPr bwMode="auto">
                <a:xfrm>
                  <a:off x="3851" y="3429"/>
                  <a:ext cx="21" cy="70"/>
                </a:xfrm>
                <a:custGeom>
                  <a:avLst/>
                  <a:gdLst>
                    <a:gd name="T0" fmla="*/ 13 w 21"/>
                    <a:gd name="T1" fmla="*/ 2 h 70"/>
                    <a:gd name="T2" fmla="*/ 13 w 21"/>
                    <a:gd name="T3" fmla="*/ 2 h 70"/>
                    <a:gd name="T4" fmla="*/ 16 w 21"/>
                    <a:gd name="T5" fmla="*/ 8 h 70"/>
                    <a:gd name="T6" fmla="*/ 16 w 21"/>
                    <a:gd name="T7" fmla="*/ 15 h 70"/>
                    <a:gd name="T8" fmla="*/ 16 w 21"/>
                    <a:gd name="T9" fmla="*/ 23 h 70"/>
                    <a:gd name="T10" fmla="*/ 16 w 21"/>
                    <a:gd name="T11" fmla="*/ 34 h 70"/>
                    <a:gd name="T12" fmla="*/ 13 w 21"/>
                    <a:gd name="T13" fmla="*/ 44 h 70"/>
                    <a:gd name="T14" fmla="*/ 10 w 21"/>
                    <a:gd name="T15" fmla="*/ 55 h 70"/>
                    <a:gd name="T16" fmla="*/ 5 w 21"/>
                    <a:gd name="T17" fmla="*/ 63 h 70"/>
                    <a:gd name="T18" fmla="*/ 0 w 21"/>
                    <a:gd name="T19" fmla="*/ 68 h 70"/>
                    <a:gd name="T20" fmla="*/ 2 w 21"/>
                    <a:gd name="T21" fmla="*/ 70 h 70"/>
                    <a:gd name="T22" fmla="*/ 8 w 21"/>
                    <a:gd name="T23" fmla="*/ 63 h 70"/>
                    <a:gd name="T24" fmla="*/ 13 w 21"/>
                    <a:gd name="T25" fmla="*/ 55 h 70"/>
                    <a:gd name="T26" fmla="*/ 16 w 21"/>
                    <a:gd name="T27" fmla="*/ 44 h 70"/>
                    <a:gd name="T28" fmla="*/ 18 w 21"/>
                    <a:gd name="T29" fmla="*/ 34 h 70"/>
                    <a:gd name="T30" fmla="*/ 21 w 21"/>
                    <a:gd name="T31" fmla="*/ 23 h 70"/>
                    <a:gd name="T32" fmla="*/ 21 w 21"/>
                    <a:gd name="T33" fmla="*/ 15 h 70"/>
                    <a:gd name="T34" fmla="*/ 18 w 21"/>
                    <a:gd name="T35" fmla="*/ 8 h 70"/>
                    <a:gd name="T36" fmla="*/ 18 w 21"/>
                    <a:gd name="T37" fmla="*/ 0 h 70"/>
                    <a:gd name="T38" fmla="*/ 18 w 21"/>
                    <a:gd name="T39" fmla="*/ 0 h 70"/>
                    <a:gd name="T40" fmla="*/ 13 w 21"/>
                    <a:gd name="T41" fmla="*/ 2 h 7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70"/>
                    <a:gd name="T65" fmla="*/ 21 w 21"/>
                    <a:gd name="T66" fmla="*/ 70 h 7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70">
                      <a:moveTo>
                        <a:pt x="13" y="2"/>
                      </a:moveTo>
                      <a:lnTo>
                        <a:pt x="13" y="2"/>
                      </a:lnTo>
                      <a:lnTo>
                        <a:pt x="16" y="8"/>
                      </a:lnTo>
                      <a:lnTo>
                        <a:pt x="16" y="15"/>
                      </a:lnTo>
                      <a:lnTo>
                        <a:pt x="16" y="23"/>
                      </a:lnTo>
                      <a:lnTo>
                        <a:pt x="16" y="34"/>
                      </a:lnTo>
                      <a:lnTo>
                        <a:pt x="13" y="44"/>
                      </a:lnTo>
                      <a:lnTo>
                        <a:pt x="10" y="55"/>
                      </a:lnTo>
                      <a:lnTo>
                        <a:pt x="5" y="63"/>
                      </a:lnTo>
                      <a:lnTo>
                        <a:pt x="0" y="68"/>
                      </a:lnTo>
                      <a:lnTo>
                        <a:pt x="2" y="70"/>
                      </a:lnTo>
                      <a:lnTo>
                        <a:pt x="8" y="63"/>
                      </a:lnTo>
                      <a:lnTo>
                        <a:pt x="13" y="55"/>
                      </a:lnTo>
                      <a:lnTo>
                        <a:pt x="16" y="44"/>
                      </a:lnTo>
                      <a:lnTo>
                        <a:pt x="18" y="34"/>
                      </a:lnTo>
                      <a:lnTo>
                        <a:pt x="21" y="23"/>
                      </a:lnTo>
                      <a:lnTo>
                        <a:pt x="21" y="15"/>
                      </a:lnTo>
                      <a:lnTo>
                        <a:pt x="18" y="8"/>
                      </a:lnTo>
                      <a:lnTo>
                        <a:pt x="18" y="0"/>
                      </a:lnTo>
                      <a:lnTo>
                        <a:pt x="13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26" name="Freeform 2079"/>
                <p:cNvSpPr>
                  <a:spLocks/>
                </p:cNvSpPr>
                <p:nvPr/>
              </p:nvSpPr>
              <p:spPr bwMode="auto">
                <a:xfrm>
                  <a:off x="3812" y="3418"/>
                  <a:ext cx="57" cy="13"/>
                </a:xfrm>
                <a:custGeom>
                  <a:avLst/>
                  <a:gdLst>
                    <a:gd name="T0" fmla="*/ 0 w 57"/>
                    <a:gd name="T1" fmla="*/ 3 h 13"/>
                    <a:gd name="T2" fmla="*/ 0 w 57"/>
                    <a:gd name="T3" fmla="*/ 3 h 13"/>
                    <a:gd name="T4" fmla="*/ 5 w 57"/>
                    <a:gd name="T5" fmla="*/ 3 h 13"/>
                    <a:gd name="T6" fmla="*/ 13 w 57"/>
                    <a:gd name="T7" fmla="*/ 3 h 13"/>
                    <a:gd name="T8" fmla="*/ 21 w 57"/>
                    <a:gd name="T9" fmla="*/ 3 h 13"/>
                    <a:gd name="T10" fmla="*/ 28 w 57"/>
                    <a:gd name="T11" fmla="*/ 5 h 13"/>
                    <a:gd name="T12" fmla="*/ 36 w 57"/>
                    <a:gd name="T13" fmla="*/ 5 h 13"/>
                    <a:gd name="T14" fmla="*/ 44 w 57"/>
                    <a:gd name="T15" fmla="*/ 8 h 13"/>
                    <a:gd name="T16" fmla="*/ 49 w 57"/>
                    <a:gd name="T17" fmla="*/ 11 h 13"/>
                    <a:gd name="T18" fmla="*/ 52 w 57"/>
                    <a:gd name="T19" fmla="*/ 13 h 13"/>
                    <a:gd name="T20" fmla="*/ 57 w 57"/>
                    <a:gd name="T21" fmla="*/ 11 h 13"/>
                    <a:gd name="T22" fmla="*/ 52 w 57"/>
                    <a:gd name="T23" fmla="*/ 8 h 13"/>
                    <a:gd name="T24" fmla="*/ 47 w 57"/>
                    <a:gd name="T25" fmla="*/ 5 h 13"/>
                    <a:gd name="T26" fmla="*/ 39 w 57"/>
                    <a:gd name="T27" fmla="*/ 3 h 13"/>
                    <a:gd name="T28" fmla="*/ 28 w 57"/>
                    <a:gd name="T29" fmla="*/ 0 h 13"/>
                    <a:gd name="T30" fmla="*/ 21 w 57"/>
                    <a:gd name="T31" fmla="*/ 0 h 13"/>
                    <a:gd name="T32" fmla="*/ 13 w 57"/>
                    <a:gd name="T33" fmla="*/ 0 h 13"/>
                    <a:gd name="T34" fmla="*/ 5 w 57"/>
                    <a:gd name="T35" fmla="*/ 0 h 13"/>
                    <a:gd name="T36" fmla="*/ 0 w 57"/>
                    <a:gd name="T37" fmla="*/ 0 h 13"/>
                    <a:gd name="T38" fmla="*/ 0 w 57"/>
                    <a:gd name="T39" fmla="*/ 0 h 13"/>
                    <a:gd name="T40" fmla="*/ 0 w 57"/>
                    <a:gd name="T41" fmla="*/ 3 h 1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7"/>
                    <a:gd name="T64" fmla="*/ 0 h 13"/>
                    <a:gd name="T65" fmla="*/ 57 w 57"/>
                    <a:gd name="T66" fmla="*/ 13 h 1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7" h="13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5" y="3"/>
                      </a:lnTo>
                      <a:lnTo>
                        <a:pt x="13" y="3"/>
                      </a:lnTo>
                      <a:lnTo>
                        <a:pt x="21" y="3"/>
                      </a:lnTo>
                      <a:lnTo>
                        <a:pt x="28" y="5"/>
                      </a:lnTo>
                      <a:lnTo>
                        <a:pt x="36" y="5"/>
                      </a:lnTo>
                      <a:lnTo>
                        <a:pt x="44" y="8"/>
                      </a:lnTo>
                      <a:lnTo>
                        <a:pt x="49" y="11"/>
                      </a:lnTo>
                      <a:lnTo>
                        <a:pt x="52" y="13"/>
                      </a:lnTo>
                      <a:lnTo>
                        <a:pt x="57" y="11"/>
                      </a:lnTo>
                      <a:lnTo>
                        <a:pt x="52" y="8"/>
                      </a:lnTo>
                      <a:lnTo>
                        <a:pt x="47" y="5"/>
                      </a:lnTo>
                      <a:lnTo>
                        <a:pt x="39" y="3"/>
                      </a:lnTo>
                      <a:lnTo>
                        <a:pt x="28" y="0"/>
                      </a:lnTo>
                      <a:lnTo>
                        <a:pt x="21" y="0"/>
                      </a:lnTo>
                      <a:lnTo>
                        <a:pt x="13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27" name="Freeform 2080"/>
                <p:cNvSpPr>
                  <a:spLocks/>
                </p:cNvSpPr>
                <p:nvPr/>
              </p:nvSpPr>
              <p:spPr bwMode="auto">
                <a:xfrm>
                  <a:off x="3532" y="3418"/>
                  <a:ext cx="280" cy="19"/>
                </a:xfrm>
                <a:custGeom>
                  <a:avLst/>
                  <a:gdLst>
                    <a:gd name="T0" fmla="*/ 2 w 280"/>
                    <a:gd name="T1" fmla="*/ 16 h 19"/>
                    <a:gd name="T2" fmla="*/ 0 w 280"/>
                    <a:gd name="T3" fmla="*/ 19 h 19"/>
                    <a:gd name="T4" fmla="*/ 13 w 280"/>
                    <a:gd name="T5" fmla="*/ 19 h 19"/>
                    <a:gd name="T6" fmla="*/ 42 w 280"/>
                    <a:gd name="T7" fmla="*/ 16 h 19"/>
                    <a:gd name="T8" fmla="*/ 86 w 280"/>
                    <a:gd name="T9" fmla="*/ 13 h 19"/>
                    <a:gd name="T10" fmla="*/ 136 w 280"/>
                    <a:gd name="T11" fmla="*/ 11 h 19"/>
                    <a:gd name="T12" fmla="*/ 188 w 280"/>
                    <a:gd name="T13" fmla="*/ 8 h 19"/>
                    <a:gd name="T14" fmla="*/ 233 w 280"/>
                    <a:gd name="T15" fmla="*/ 5 h 19"/>
                    <a:gd name="T16" fmla="*/ 267 w 280"/>
                    <a:gd name="T17" fmla="*/ 3 h 19"/>
                    <a:gd name="T18" fmla="*/ 280 w 280"/>
                    <a:gd name="T19" fmla="*/ 3 h 19"/>
                    <a:gd name="T20" fmla="*/ 280 w 280"/>
                    <a:gd name="T21" fmla="*/ 0 h 19"/>
                    <a:gd name="T22" fmla="*/ 267 w 280"/>
                    <a:gd name="T23" fmla="*/ 0 h 19"/>
                    <a:gd name="T24" fmla="*/ 233 w 280"/>
                    <a:gd name="T25" fmla="*/ 3 h 19"/>
                    <a:gd name="T26" fmla="*/ 188 w 280"/>
                    <a:gd name="T27" fmla="*/ 5 h 19"/>
                    <a:gd name="T28" fmla="*/ 136 w 280"/>
                    <a:gd name="T29" fmla="*/ 8 h 19"/>
                    <a:gd name="T30" fmla="*/ 86 w 280"/>
                    <a:gd name="T31" fmla="*/ 11 h 19"/>
                    <a:gd name="T32" fmla="*/ 42 w 280"/>
                    <a:gd name="T33" fmla="*/ 13 h 19"/>
                    <a:gd name="T34" fmla="*/ 13 w 280"/>
                    <a:gd name="T35" fmla="*/ 16 h 19"/>
                    <a:gd name="T36" fmla="*/ 0 w 280"/>
                    <a:gd name="T37" fmla="*/ 16 h 19"/>
                    <a:gd name="T38" fmla="*/ 0 w 280"/>
                    <a:gd name="T39" fmla="*/ 16 h 19"/>
                    <a:gd name="T40" fmla="*/ 2 w 280"/>
                    <a:gd name="T41" fmla="*/ 16 h 1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80"/>
                    <a:gd name="T64" fmla="*/ 0 h 19"/>
                    <a:gd name="T65" fmla="*/ 280 w 280"/>
                    <a:gd name="T66" fmla="*/ 19 h 1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80" h="19">
                      <a:moveTo>
                        <a:pt x="2" y="16"/>
                      </a:moveTo>
                      <a:lnTo>
                        <a:pt x="0" y="19"/>
                      </a:lnTo>
                      <a:lnTo>
                        <a:pt x="13" y="19"/>
                      </a:lnTo>
                      <a:lnTo>
                        <a:pt x="42" y="16"/>
                      </a:lnTo>
                      <a:lnTo>
                        <a:pt x="86" y="13"/>
                      </a:lnTo>
                      <a:lnTo>
                        <a:pt x="136" y="11"/>
                      </a:lnTo>
                      <a:lnTo>
                        <a:pt x="188" y="8"/>
                      </a:lnTo>
                      <a:lnTo>
                        <a:pt x="233" y="5"/>
                      </a:lnTo>
                      <a:lnTo>
                        <a:pt x="267" y="3"/>
                      </a:lnTo>
                      <a:lnTo>
                        <a:pt x="280" y="3"/>
                      </a:lnTo>
                      <a:lnTo>
                        <a:pt x="280" y="0"/>
                      </a:lnTo>
                      <a:lnTo>
                        <a:pt x="267" y="0"/>
                      </a:lnTo>
                      <a:lnTo>
                        <a:pt x="233" y="3"/>
                      </a:lnTo>
                      <a:lnTo>
                        <a:pt x="188" y="5"/>
                      </a:lnTo>
                      <a:lnTo>
                        <a:pt x="136" y="8"/>
                      </a:lnTo>
                      <a:lnTo>
                        <a:pt x="86" y="11"/>
                      </a:lnTo>
                      <a:lnTo>
                        <a:pt x="42" y="13"/>
                      </a:lnTo>
                      <a:lnTo>
                        <a:pt x="13" y="16"/>
                      </a:lnTo>
                      <a:lnTo>
                        <a:pt x="0" y="16"/>
                      </a:lnTo>
                      <a:lnTo>
                        <a:pt x="2" y="16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28" name="Freeform 2081"/>
                <p:cNvSpPr>
                  <a:spLocks/>
                </p:cNvSpPr>
                <p:nvPr/>
              </p:nvSpPr>
              <p:spPr bwMode="auto">
                <a:xfrm>
                  <a:off x="3498" y="3523"/>
                  <a:ext cx="374" cy="89"/>
                </a:xfrm>
                <a:custGeom>
                  <a:avLst/>
                  <a:gdLst>
                    <a:gd name="T0" fmla="*/ 65 w 374"/>
                    <a:gd name="T1" fmla="*/ 10 h 89"/>
                    <a:gd name="T2" fmla="*/ 49 w 374"/>
                    <a:gd name="T3" fmla="*/ 16 h 89"/>
                    <a:gd name="T4" fmla="*/ 34 w 374"/>
                    <a:gd name="T5" fmla="*/ 29 h 89"/>
                    <a:gd name="T6" fmla="*/ 18 w 374"/>
                    <a:gd name="T7" fmla="*/ 42 h 89"/>
                    <a:gd name="T8" fmla="*/ 5 w 374"/>
                    <a:gd name="T9" fmla="*/ 52 h 89"/>
                    <a:gd name="T10" fmla="*/ 2 w 374"/>
                    <a:gd name="T11" fmla="*/ 55 h 89"/>
                    <a:gd name="T12" fmla="*/ 0 w 374"/>
                    <a:gd name="T13" fmla="*/ 60 h 89"/>
                    <a:gd name="T14" fmla="*/ 2 w 374"/>
                    <a:gd name="T15" fmla="*/ 65 h 89"/>
                    <a:gd name="T16" fmla="*/ 10 w 374"/>
                    <a:gd name="T17" fmla="*/ 71 h 89"/>
                    <a:gd name="T18" fmla="*/ 23 w 374"/>
                    <a:gd name="T19" fmla="*/ 76 h 89"/>
                    <a:gd name="T20" fmla="*/ 47 w 374"/>
                    <a:gd name="T21" fmla="*/ 81 h 89"/>
                    <a:gd name="T22" fmla="*/ 73 w 374"/>
                    <a:gd name="T23" fmla="*/ 84 h 89"/>
                    <a:gd name="T24" fmla="*/ 104 w 374"/>
                    <a:gd name="T25" fmla="*/ 84 h 89"/>
                    <a:gd name="T26" fmla="*/ 138 w 374"/>
                    <a:gd name="T27" fmla="*/ 86 h 89"/>
                    <a:gd name="T28" fmla="*/ 175 w 374"/>
                    <a:gd name="T29" fmla="*/ 86 h 89"/>
                    <a:gd name="T30" fmla="*/ 209 w 374"/>
                    <a:gd name="T31" fmla="*/ 89 h 89"/>
                    <a:gd name="T32" fmla="*/ 243 w 374"/>
                    <a:gd name="T33" fmla="*/ 89 h 89"/>
                    <a:gd name="T34" fmla="*/ 274 w 374"/>
                    <a:gd name="T35" fmla="*/ 89 h 89"/>
                    <a:gd name="T36" fmla="*/ 308 w 374"/>
                    <a:gd name="T37" fmla="*/ 86 h 89"/>
                    <a:gd name="T38" fmla="*/ 337 w 374"/>
                    <a:gd name="T39" fmla="*/ 84 h 89"/>
                    <a:gd name="T40" fmla="*/ 366 w 374"/>
                    <a:gd name="T41" fmla="*/ 73 h 89"/>
                    <a:gd name="T42" fmla="*/ 371 w 374"/>
                    <a:gd name="T43" fmla="*/ 71 h 89"/>
                    <a:gd name="T44" fmla="*/ 374 w 374"/>
                    <a:gd name="T45" fmla="*/ 65 h 89"/>
                    <a:gd name="T46" fmla="*/ 374 w 374"/>
                    <a:gd name="T47" fmla="*/ 55 h 89"/>
                    <a:gd name="T48" fmla="*/ 371 w 374"/>
                    <a:gd name="T49" fmla="*/ 42 h 89"/>
                    <a:gd name="T50" fmla="*/ 366 w 374"/>
                    <a:gd name="T51" fmla="*/ 29 h 89"/>
                    <a:gd name="T52" fmla="*/ 363 w 374"/>
                    <a:gd name="T53" fmla="*/ 21 h 89"/>
                    <a:gd name="T54" fmla="*/ 358 w 374"/>
                    <a:gd name="T55" fmla="*/ 13 h 89"/>
                    <a:gd name="T56" fmla="*/ 350 w 374"/>
                    <a:gd name="T57" fmla="*/ 8 h 89"/>
                    <a:gd name="T58" fmla="*/ 340 w 374"/>
                    <a:gd name="T59" fmla="*/ 5 h 89"/>
                    <a:gd name="T60" fmla="*/ 272 w 374"/>
                    <a:gd name="T61" fmla="*/ 0 h 89"/>
                    <a:gd name="T62" fmla="*/ 204 w 374"/>
                    <a:gd name="T63" fmla="*/ 0 h 89"/>
                    <a:gd name="T64" fmla="*/ 133 w 374"/>
                    <a:gd name="T65" fmla="*/ 3 h 89"/>
                    <a:gd name="T66" fmla="*/ 65 w 374"/>
                    <a:gd name="T67" fmla="*/ 10 h 89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374"/>
                    <a:gd name="T103" fmla="*/ 0 h 89"/>
                    <a:gd name="T104" fmla="*/ 374 w 374"/>
                    <a:gd name="T105" fmla="*/ 89 h 89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374" h="89">
                      <a:moveTo>
                        <a:pt x="65" y="10"/>
                      </a:moveTo>
                      <a:lnTo>
                        <a:pt x="49" y="16"/>
                      </a:lnTo>
                      <a:lnTo>
                        <a:pt x="34" y="29"/>
                      </a:lnTo>
                      <a:lnTo>
                        <a:pt x="18" y="42"/>
                      </a:lnTo>
                      <a:lnTo>
                        <a:pt x="5" y="52"/>
                      </a:lnTo>
                      <a:lnTo>
                        <a:pt x="2" y="55"/>
                      </a:lnTo>
                      <a:lnTo>
                        <a:pt x="0" y="60"/>
                      </a:lnTo>
                      <a:lnTo>
                        <a:pt x="2" y="65"/>
                      </a:lnTo>
                      <a:lnTo>
                        <a:pt x="10" y="71"/>
                      </a:lnTo>
                      <a:lnTo>
                        <a:pt x="23" y="76"/>
                      </a:lnTo>
                      <a:lnTo>
                        <a:pt x="47" y="81"/>
                      </a:lnTo>
                      <a:lnTo>
                        <a:pt x="73" y="84"/>
                      </a:lnTo>
                      <a:lnTo>
                        <a:pt x="104" y="84"/>
                      </a:lnTo>
                      <a:lnTo>
                        <a:pt x="138" y="86"/>
                      </a:lnTo>
                      <a:lnTo>
                        <a:pt x="175" y="86"/>
                      </a:lnTo>
                      <a:lnTo>
                        <a:pt x="209" y="89"/>
                      </a:lnTo>
                      <a:lnTo>
                        <a:pt x="243" y="89"/>
                      </a:lnTo>
                      <a:lnTo>
                        <a:pt x="274" y="89"/>
                      </a:lnTo>
                      <a:lnTo>
                        <a:pt x="308" y="86"/>
                      </a:lnTo>
                      <a:lnTo>
                        <a:pt x="337" y="84"/>
                      </a:lnTo>
                      <a:lnTo>
                        <a:pt x="366" y="73"/>
                      </a:lnTo>
                      <a:lnTo>
                        <a:pt x="371" y="71"/>
                      </a:lnTo>
                      <a:lnTo>
                        <a:pt x="374" y="65"/>
                      </a:lnTo>
                      <a:lnTo>
                        <a:pt x="374" y="55"/>
                      </a:lnTo>
                      <a:lnTo>
                        <a:pt x="371" y="42"/>
                      </a:lnTo>
                      <a:lnTo>
                        <a:pt x="366" y="29"/>
                      </a:lnTo>
                      <a:lnTo>
                        <a:pt x="363" y="21"/>
                      </a:lnTo>
                      <a:lnTo>
                        <a:pt x="358" y="13"/>
                      </a:lnTo>
                      <a:lnTo>
                        <a:pt x="350" y="8"/>
                      </a:lnTo>
                      <a:lnTo>
                        <a:pt x="340" y="5"/>
                      </a:lnTo>
                      <a:lnTo>
                        <a:pt x="272" y="0"/>
                      </a:lnTo>
                      <a:lnTo>
                        <a:pt x="204" y="0"/>
                      </a:lnTo>
                      <a:lnTo>
                        <a:pt x="133" y="3"/>
                      </a:lnTo>
                      <a:lnTo>
                        <a:pt x="65" y="10"/>
                      </a:lnTo>
                      <a:close/>
                    </a:path>
                  </a:pathLst>
                </a:custGeom>
                <a:solidFill>
                  <a:srgbClr val="504A5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29" name="Freeform 2082"/>
                <p:cNvSpPr>
                  <a:spLocks/>
                </p:cNvSpPr>
                <p:nvPr/>
              </p:nvSpPr>
              <p:spPr bwMode="auto">
                <a:xfrm>
                  <a:off x="3503" y="3526"/>
                  <a:ext cx="369" cy="70"/>
                </a:xfrm>
                <a:custGeom>
                  <a:avLst/>
                  <a:gdLst>
                    <a:gd name="T0" fmla="*/ 60 w 369"/>
                    <a:gd name="T1" fmla="*/ 5 h 70"/>
                    <a:gd name="T2" fmla="*/ 47 w 369"/>
                    <a:gd name="T3" fmla="*/ 10 h 70"/>
                    <a:gd name="T4" fmla="*/ 34 w 369"/>
                    <a:gd name="T5" fmla="*/ 15 h 70"/>
                    <a:gd name="T6" fmla="*/ 16 w 369"/>
                    <a:gd name="T7" fmla="*/ 34 h 70"/>
                    <a:gd name="T8" fmla="*/ 8 w 369"/>
                    <a:gd name="T9" fmla="*/ 41 h 70"/>
                    <a:gd name="T10" fmla="*/ 0 w 369"/>
                    <a:gd name="T11" fmla="*/ 47 h 70"/>
                    <a:gd name="T12" fmla="*/ 0 w 369"/>
                    <a:gd name="T13" fmla="*/ 55 h 70"/>
                    <a:gd name="T14" fmla="*/ 0 w 369"/>
                    <a:gd name="T15" fmla="*/ 55 h 70"/>
                    <a:gd name="T16" fmla="*/ 5 w 369"/>
                    <a:gd name="T17" fmla="*/ 57 h 70"/>
                    <a:gd name="T18" fmla="*/ 65 w 369"/>
                    <a:gd name="T19" fmla="*/ 62 h 70"/>
                    <a:gd name="T20" fmla="*/ 120 w 369"/>
                    <a:gd name="T21" fmla="*/ 68 h 70"/>
                    <a:gd name="T22" fmla="*/ 178 w 369"/>
                    <a:gd name="T23" fmla="*/ 70 h 70"/>
                    <a:gd name="T24" fmla="*/ 238 w 369"/>
                    <a:gd name="T25" fmla="*/ 70 h 70"/>
                    <a:gd name="T26" fmla="*/ 303 w 369"/>
                    <a:gd name="T27" fmla="*/ 68 h 70"/>
                    <a:gd name="T28" fmla="*/ 332 w 369"/>
                    <a:gd name="T29" fmla="*/ 65 h 70"/>
                    <a:gd name="T30" fmla="*/ 361 w 369"/>
                    <a:gd name="T31" fmla="*/ 57 h 70"/>
                    <a:gd name="T32" fmla="*/ 366 w 369"/>
                    <a:gd name="T33" fmla="*/ 55 h 70"/>
                    <a:gd name="T34" fmla="*/ 369 w 369"/>
                    <a:gd name="T35" fmla="*/ 52 h 70"/>
                    <a:gd name="T36" fmla="*/ 366 w 369"/>
                    <a:gd name="T37" fmla="*/ 41 h 70"/>
                    <a:gd name="T38" fmla="*/ 361 w 369"/>
                    <a:gd name="T39" fmla="*/ 31 h 70"/>
                    <a:gd name="T40" fmla="*/ 356 w 369"/>
                    <a:gd name="T41" fmla="*/ 21 h 70"/>
                    <a:gd name="T42" fmla="*/ 350 w 369"/>
                    <a:gd name="T43" fmla="*/ 7 h 70"/>
                    <a:gd name="T44" fmla="*/ 345 w 369"/>
                    <a:gd name="T45" fmla="*/ 5 h 70"/>
                    <a:gd name="T46" fmla="*/ 335 w 369"/>
                    <a:gd name="T47" fmla="*/ 2 h 70"/>
                    <a:gd name="T48" fmla="*/ 199 w 369"/>
                    <a:gd name="T49" fmla="*/ 0 h 70"/>
                    <a:gd name="T50" fmla="*/ 128 w 369"/>
                    <a:gd name="T51" fmla="*/ 0 h 70"/>
                    <a:gd name="T52" fmla="*/ 60 w 369"/>
                    <a:gd name="T53" fmla="*/ 5 h 7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69"/>
                    <a:gd name="T82" fmla="*/ 0 h 70"/>
                    <a:gd name="T83" fmla="*/ 369 w 369"/>
                    <a:gd name="T84" fmla="*/ 70 h 7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69" h="70">
                      <a:moveTo>
                        <a:pt x="60" y="5"/>
                      </a:moveTo>
                      <a:lnTo>
                        <a:pt x="47" y="10"/>
                      </a:lnTo>
                      <a:lnTo>
                        <a:pt x="34" y="15"/>
                      </a:lnTo>
                      <a:lnTo>
                        <a:pt x="16" y="34"/>
                      </a:lnTo>
                      <a:lnTo>
                        <a:pt x="8" y="41"/>
                      </a:lnTo>
                      <a:lnTo>
                        <a:pt x="0" y="47"/>
                      </a:lnTo>
                      <a:lnTo>
                        <a:pt x="0" y="55"/>
                      </a:lnTo>
                      <a:lnTo>
                        <a:pt x="5" y="57"/>
                      </a:lnTo>
                      <a:lnTo>
                        <a:pt x="65" y="62"/>
                      </a:lnTo>
                      <a:lnTo>
                        <a:pt x="120" y="68"/>
                      </a:lnTo>
                      <a:lnTo>
                        <a:pt x="178" y="70"/>
                      </a:lnTo>
                      <a:lnTo>
                        <a:pt x="238" y="70"/>
                      </a:lnTo>
                      <a:lnTo>
                        <a:pt x="303" y="68"/>
                      </a:lnTo>
                      <a:lnTo>
                        <a:pt x="332" y="65"/>
                      </a:lnTo>
                      <a:lnTo>
                        <a:pt x="361" y="57"/>
                      </a:lnTo>
                      <a:lnTo>
                        <a:pt x="366" y="55"/>
                      </a:lnTo>
                      <a:lnTo>
                        <a:pt x="369" y="52"/>
                      </a:lnTo>
                      <a:lnTo>
                        <a:pt x="366" y="41"/>
                      </a:lnTo>
                      <a:lnTo>
                        <a:pt x="361" y="31"/>
                      </a:lnTo>
                      <a:lnTo>
                        <a:pt x="356" y="21"/>
                      </a:lnTo>
                      <a:lnTo>
                        <a:pt x="350" y="7"/>
                      </a:lnTo>
                      <a:lnTo>
                        <a:pt x="345" y="5"/>
                      </a:lnTo>
                      <a:lnTo>
                        <a:pt x="335" y="2"/>
                      </a:lnTo>
                      <a:lnTo>
                        <a:pt x="199" y="0"/>
                      </a:lnTo>
                      <a:lnTo>
                        <a:pt x="128" y="0"/>
                      </a:lnTo>
                      <a:lnTo>
                        <a:pt x="60" y="5"/>
                      </a:lnTo>
                      <a:close/>
                    </a:path>
                  </a:pathLst>
                </a:custGeom>
                <a:solidFill>
                  <a:srgbClr val="BCB1D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30" name="Freeform 2083"/>
                <p:cNvSpPr>
                  <a:spLocks/>
                </p:cNvSpPr>
                <p:nvPr/>
              </p:nvSpPr>
              <p:spPr bwMode="auto">
                <a:xfrm>
                  <a:off x="3560" y="3536"/>
                  <a:ext cx="8" cy="8"/>
                </a:xfrm>
                <a:custGeom>
                  <a:avLst/>
                  <a:gdLst>
                    <a:gd name="T0" fmla="*/ 3 w 8"/>
                    <a:gd name="T1" fmla="*/ 3 h 8"/>
                    <a:gd name="T2" fmla="*/ 3 w 8"/>
                    <a:gd name="T3" fmla="*/ 3 h 8"/>
                    <a:gd name="T4" fmla="*/ 0 w 8"/>
                    <a:gd name="T5" fmla="*/ 5 h 8"/>
                    <a:gd name="T6" fmla="*/ 0 w 8"/>
                    <a:gd name="T7" fmla="*/ 5 h 8"/>
                    <a:gd name="T8" fmla="*/ 3 w 8"/>
                    <a:gd name="T9" fmla="*/ 8 h 8"/>
                    <a:gd name="T10" fmla="*/ 6 w 8"/>
                    <a:gd name="T11" fmla="*/ 8 h 8"/>
                    <a:gd name="T12" fmla="*/ 8 w 8"/>
                    <a:gd name="T13" fmla="*/ 8 h 8"/>
                    <a:gd name="T14" fmla="*/ 8 w 8"/>
                    <a:gd name="T15" fmla="*/ 5 h 8"/>
                    <a:gd name="T16" fmla="*/ 8 w 8"/>
                    <a:gd name="T17" fmla="*/ 5 h 8"/>
                    <a:gd name="T18" fmla="*/ 8 w 8"/>
                    <a:gd name="T19" fmla="*/ 3 h 8"/>
                    <a:gd name="T20" fmla="*/ 8 w 8"/>
                    <a:gd name="T21" fmla="*/ 3 h 8"/>
                    <a:gd name="T22" fmla="*/ 8 w 8"/>
                    <a:gd name="T23" fmla="*/ 0 h 8"/>
                    <a:gd name="T24" fmla="*/ 6 w 8"/>
                    <a:gd name="T25" fmla="*/ 0 h 8"/>
                    <a:gd name="T26" fmla="*/ 3 w 8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3" y="3"/>
                      </a:moveTo>
                      <a:lnTo>
                        <a:pt x="3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6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31" name="Freeform 2084"/>
                <p:cNvSpPr>
                  <a:spLocks/>
                </p:cNvSpPr>
                <p:nvPr/>
              </p:nvSpPr>
              <p:spPr bwMode="auto">
                <a:xfrm>
                  <a:off x="3550" y="3544"/>
                  <a:ext cx="10" cy="8"/>
                </a:xfrm>
                <a:custGeom>
                  <a:avLst/>
                  <a:gdLst>
                    <a:gd name="T0" fmla="*/ 3 w 10"/>
                    <a:gd name="T1" fmla="*/ 0 h 8"/>
                    <a:gd name="T2" fmla="*/ 3 w 10"/>
                    <a:gd name="T3" fmla="*/ 3 h 8"/>
                    <a:gd name="T4" fmla="*/ 3 w 10"/>
                    <a:gd name="T5" fmla="*/ 3 h 8"/>
                    <a:gd name="T6" fmla="*/ 0 w 10"/>
                    <a:gd name="T7" fmla="*/ 5 h 8"/>
                    <a:gd name="T8" fmla="*/ 0 w 10"/>
                    <a:gd name="T9" fmla="*/ 5 h 8"/>
                    <a:gd name="T10" fmla="*/ 3 w 10"/>
                    <a:gd name="T11" fmla="*/ 8 h 8"/>
                    <a:gd name="T12" fmla="*/ 5 w 10"/>
                    <a:gd name="T13" fmla="*/ 8 h 8"/>
                    <a:gd name="T14" fmla="*/ 8 w 10"/>
                    <a:gd name="T15" fmla="*/ 8 h 8"/>
                    <a:gd name="T16" fmla="*/ 8 w 10"/>
                    <a:gd name="T17" fmla="*/ 5 h 8"/>
                    <a:gd name="T18" fmla="*/ 8 w 10"/>
                    <a:gd name="T19" fmla="*/ 5 h 8"/>
                    <a:gd name="T20" fmla="*/ 10 w 10"/>
                    <a:gd name="T21" fmla="*/ 3 h 8"/>
                    <a:gd name="T22" fmla="*/ 10 w 10"/>
                    <a:gd name="T23" fmla="*/ 3 h 8"/>
                    <a:gd name="T24" fmla="*/ 10 w 10"/>
                    <a:gd name="T25" fmla="*/ 0 h 8"/>
                    <a:gd name="T26" fmla="*/ 3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32" name="Freeform 2085"/>
                <p:cNvSpPr>
                  <a:spLocks/>
                </p:cNvSpPr>
                <p:nvPr/>
              </p:nvSpPr>
              <p:spPr bwMode="auto">
                <a:xfrm>
                  <a:off x="3540" y="3552"/>
                  <a:ext cx="10" cy="8"/>
                </a:xfrm>
                <a:custGeom>
                  <a:avLst/>
                  <a:gdLst>
                    <a:gd name="T0" fmla="*/ 2 w 10"/>
                    <a:gd name="T1" fmla="*/ 2 h 8"/>
                    <a:gd name="T2" fmla="*/ 2 w 10"/>
                    <a:gd name="T3" fmla="*/ 2 h 8"/>
                    <a:gd name="T4" fmla="*/ 0 w 10"/>
                    <a:gd name="T5" fmla="*/ 5 h 8"/>
                    <a:gd name="T6" fmla="*/ 0 w 10"/>
                    <a:gd name="T7" fmla="*/ 5 h 8"/>
                    <a:gd name="T8" fmla="*/ 0 w 10"/>
                    <a:gd name="T9" fmla="*/ 8 h 8"/>
                    <a:gd name="T10" fmla="*/ 2 w 10"/>
                    <a:gd name="T11" fmla="*/ 8 h 8"/>
                    <a:gd name="T12" fmla="*/ 5 w 10"/>
                    <a:gd name="T13" fmla="*/ 8 h 8"/>
                    <a:gd name="T14" fmla="*/ 7 w 10"/>
                    <a:gd name="T15" fmla="*/ 8 h 8"/>
                    <a:gd name="T16" fmla="*/ 7 w 10"/>
                    <a:gd name="T17" fmla="*/ 8 h 8"/>
                    <a:gd name="T18" fmla="*/ 7 w 10"/>
                    <a:gd name="T19" fmla="*/ 5 h 8"/>
                    <a:gd name="T20" fmla="*/ 10 w 10"/>
                    <a:gd name="T21" fmla="*/ 2 h 8"/>
                    <a:gd name="T22" fmla="*/ 10 w 10"/>
                    <a:gd name="T23" fmla="*/ 2 h 8"/>
                    <a:gd name="T24" fmla="*/ 7 w 10"/>
                    <a:gd name="T25" fmla="*/ 0 h 8"/>
                    <a:gd name="T26" fmla="*/ 2 w 10"/>
                    <a:gd name="T27" fmla="*/ 2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2" y="2"/>
                      </a:moveTo>
                      <a:lnTo>
                        <a:pt x="2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7" y="5"/>
                      </a:lnTo>
                      <a:lnTo>
                        <a:pt x="10" y="2"/>
                      </a:lnTo>
                      <a:lnTo>
                        <a:pt x="7" y="0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33" name="Freeform 2086"/>
                <p:cNvSpPr>
                  <a:spLocks/>
                </p:cNvSpPr>
                <p:nvPr/>
              </p:nvSpPr>
              <p:spPr bwMode="auto">
                <a:xfrm>
                  <a:off x="3526" y="3562"/>
                  <a:ext cx="11" cy="8"/>
                </a:xfrm>
                <a:custGeom>
                  <a:avLst/>
                  <a:gdLst>
                    <a:gd name="T0" fmla="*/ 6 w 11"/>
                    <a:gd name="T1" fmla="*/ 0 h 8"/>
                    <a:gd name="T2" fmla="*/ 6 w 11"/>
                    <a:gd name="T3" fmla="*/ 3 h 8"/>
                    <a:gd name="T4" fmla="*/ 3 w 11"/>
                    <a:gd name="T5" fmla="*/ 3 h 8"/>
                    <a:gd name="T6" fmla="*/ 3 w 11"/>
                    <a:gd name="T7" fmla="*/ 5 h 8"/>
                    <a:gd name="T8" fmla="*/ 0 w 11"/>
                    <a:gd name="T9" fmla="*/ 5 h 8"/>
                    <a:gd name="T10" fmla="*/ 3 w 11"/>
                    <a:gd name="T11" fmla="*/ 8 h 8"/>
                    <a:gd name="T12" fmla="*/ 6 w 11"/>
                    <a:gd name="T13" fmla="*/ 8 h 8"/>
                    <a:gd name="T14" fmla="*/ 8 w 11"/>
                    <a:gd name="T15" fmla="*/ 8 h 8"/>
                    <a:gd name="T16" fmla="*/ 11 w 11"/>
                    <a:gd name="T17" fmla="*/ 5 h 8"/>
                    <a:gd name="T18" fmla="*/ 11 w 11"/>
                    <a:gd name="T19" fmla="*/ 5 h 8"/>
                    <a:gd name="T20" fmla="*/ 11 w 11"/>
                    <a:gd name="T21" fmla="*/ 3 h 8"/>
                    <a:gd name="T22" fmla="*/ 11 w 11"/>
                    <a:gd name="T23" fmla="*/ 0 h 8"/>
                    <a:gd name="T24" fmla="*/ 11 w 11"/>
                    <a:gd name="T25" fmla="*/ 0 h 8"/>
                    <a:gd name="T26" fmla="*/ 8 w 11"/>
                    <a:gd name="T27" fmla="*/ 0 h 8"/>
                    <a:gd name="T28" fmla="*/ 6 w 11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8"/>
                    <a:gd name="T47" fmla="*/ 11 w 11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8">
                      <a:moveTo>
                        <a:pt x="6" y="0"/>
                      </a:moveTo>
                      <a:lnTo>
                        <a:pt x="6" y="3"/>
                      </a:lnTo>
                      <a:lnTo>
                        <a:pt x="3" y="3"/>
                      </a:ln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34" name="Freeform 2087"/>
                <p:cNvSpPr>
                  <a:spLocks/>
                </p:cNvSpPr>
                <p:nvPr/>
              </p:nvSpPr>
              <p:spPr bwMode="auto">
                <a:xfrm>
                  <a:off x="3516" y="3570"/>
                  <a:ext cx="10" cy="11"/>
                </a:xfrm>
                <a:custGeom>
                  <a:avLst/>
                  <a:gdLst>
                    <a:gd name="T0" fmla="*/ 3 w 10"/>
                    <a:gd name="T1" fmla="*/ 3 h 11"/>
                    <a:gd name="T2" fmla="*/ 3 w 10"/>
                    <a:gd name="T3" fmla="*/ 5 h 11"/>
                    <a:gd name="T4" fmla="*/ 0 w 10"/>
                    <a:gd name="T5" fmla="*/ 5 h 11"/>
                    <a:gd name="T6" fmla="*/ 0 w 10"/>
                    <a:gd name="T7" fmla="*/ 8 h 11"/>
                    <a:gd name="T8" fmla="*/ 0 w 10"/>
                    <a:gd name="T9" fmla="*/ 8 h 11"/>
                    <a:gd name="T10" fmla="*/ 3 w 10"/>
                    <a:gd name="T11" fmla="*/ 11 h 11"/>
                    <a:gd name="T12" fmla="*/ 3 w 10"/>
                    <a:gd name="T13" fmla="*/ 11 h 11"/>
                    <a:gd name="T14" fmla="*/ 5 w 10"/>
                    <a:gd name="T15" fmla="*/ 11 h 11"/>
                    <a:gd name="T16" fmla="*/ 8 w 10"/>
                    <a:gd name="T17" fmla="*/ 8 h 11"/>
                    <a:gd name="T18" fmla="*/ 8 w 10"/>
                    <a:gd name="T19" fmla="*/ 8 h 11"/>
                    <a:gd name="T20" fmla="*/ 10 w 10"/>
                    <a:gd name="T21" fmla="*/ 5 h 11"/>
                    <a:gd name="T22" fmla="*/ 10 w 10"/>
                    <a:gd name="T23" fmla="*/ 3 h 11"/>
                    <a:gd name="T24" fmla="*/ 10 w 10"/>
                    <a:gd name="T25" fmla="*/ 3 h 11"/>
                    <a:gd name="T26" fmla="*/ 8 w 10"/>
                    <a:gd name="T27" fmla="*/ 0 h 11"/>
                    <a:gd name="T28" fmla="*/ 3 w 10"/>
                    <a:gd name="T29" fmla="*/ 3 h 1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11"/>
                    <a:gd name="T47" fmla="*/ 10 w 10"/>
                    <a:gd name="T48" fmla="*/ 11 h 1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11">
                      <a:moveTo>
                        <a:pt x="3" y="3"/>
                      </a:move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3" y="11"/>
                      </a:lnTo>
                      <a:lnTo>
                        <a:pt x="5" y="11"/>
                      </a:lnTo>
                      <a:lnTo>
                        <a:pt x="8" y="8"/>
                      </a:lnTo>
                      <a:lnTo>
                        <a:pt x="10" y="5"/>
                      </a:lnTo>
                      <a:lnTo>
                        <a:pt x="10" y="3"/>
                      </a:lnTo>
                      <a:lnTo>
                        <a:pt x="8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35" name="Freeform 2088"/>
                <p:cNvSpPr>
                  <a:spLocks/>
                </p:cNvSpPr>
                <p:nvPr/>
              </p:nvSpPr>
              <p:spPr bwMode="auto">
                <a:xfrm>
                  <a:off x="3574" y="3536"/>
                  <a:ext cx="7" cy="8"/>
                </a:xfrm>
                <a:custGeom>
                  <a:avLst/>
                  <a:gdLst>
                    <a:gd name="T0" fmla="*/ 2 w 7"/>
                    <a:gd name="T1" fmla="*/ 3 h 8"/>
                    <a:gd name="T2" fmla="*/ 0 w 7"/>
                    <a:gd name="T3" fmla="*/ 3 h 8"/>
                    <a:gd name="T4" fmla="*/ 0 w 7"/>
                    <a:gd name="T5" fmla="*/ 3 h 8"/>
                    <a:gd name="T6" fmla="*/ 0 w 7"/>
                    <a:gd name="T7" fmla="*/ 5 h 8"/>
                    <a:gd name="T8" fmla="*/ 0 w 7"/>
                    <a:gd name="T9" fmla="*/ 5 h 8"/>
                    <a:gd name="T10" fmla="*/ 2 w 7"/>
                    <a:gd name="T11" fmla="*/ 8 h 8"/>
                    <a:gd name="T12" fmla="*/ 2 w 7"/>
                    <a:gd name="T13" fmla="*/ 8 h 8"/>
                    <a:gd name="T14" fmla="*/ 5 w 7"/>
                    <a:gd name="T15" fmla="*/ 8 h 8"/>
                    <a:gd name="T16" fmla="*/ 7 w 7"/>
                    <a:gd name="T17" fmla="*/ 5 h 8"/>
                    <a:gd name="T18" fmla="*/ 7 w 7"/>
                    <a:gd name="T19" fmla="*/ 5 h 8"/>
                    <a:gd name="T20" fmla="*/ 7 w 7"/>
                    <a:gd name="T21" fmla="*/ 3 h 8"/>
                    <a:gd name="T22" fmla="*/ 7 w 7"/>
                    <a:gd name="T23" fmla="*/ 3 h 8"/>
                    <a:gd name="T24" fmla="*/ 7 w 7"/>
                    <a:gd name="T25" fmla="*/ 0 h 8"/>
                    <a:gd name="T26" fmla="*/ 5 w 7"/>
                    <a:gd name="T27" fmla="*/ 0 h 8"/>
                    <a:gd name="T28" fmla="*/ 2 w 7"/>
                    <a:gd name="T29" fmla="*/ 3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7"/>
                    <a:gd name="T46" fmla="*/ 0 h 8"/>
                    <a:gd name="T47" fmla="*/ 7 w 7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7" h="8">
                      <a:moveTo>
                        <a:pt x="2" y="3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7" y="5"/>
                      </a:lnTo>
                      <a:lnTo>
                        <a:pt x="7" y="3"/>
                      </a:lnTo>
                      <a:lnTo>
                        <a:pt x="7" y="0"/>
                      </a:lnTo>
                      <a:lnTo>
                        <a:pt x="5" y="0"/>
                      </a:lnTo>
                      <a:lnTo>
                        <a:pt x="2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36" name="Freeform 2089"/>
                <p:cNvSpPr>
                  <a:spLocks/>
                </p:cNvSpPr>
                <p:nvPr/>
              </p:nvSpPr>
              <p:spPr bwMode="auto">
                <a:xfrm>
                  <a:off x="3563" y="3544"/>
                  <a:ext cx="8" cy="8"/>
                </a:xfrm>
                <a:custGeom>
                  <a:avLst/>
                  <a:gdLst>
                    <a:gd name="T0" fmla="*/ 3 w 8"/>
                    <a:gd name="T1" fmla="*/ 0 h 8"/>
                    <a:gd name="T2" fmla="*/ 3 w 8"/>
                    <a:gd name="T3" fmla="*/ 3 h 8"/>
                    <a:gd name="T4" fmla="*/ 0 w 8"/>
                    <a:gd name="T5" fmla="*/ 3 h 8"/>
                    <a:gd name="T6" fmla="*/ 0 w 8"/>
                    <a:gd name="T7" fmla="*/ 5 h 8"/>
                    <a:gd name="T8" fmla="*/ 0 w 8"/>
                    <a:gd name="T9" fmla="*/ 5 h 8"/>
                    <a:gd name="T10" fmla="*/ 3 w 8"/>
                    <a:gd name="T11" fmla="*/ 8 h 8"/>
                    <a:gd name="T12" fmla="*/ 5 w 8"/>
                    <a:gd name="T13" fmla="*/ 8 h 8"/>
                    <a:gd name="T14" fmla="*/ 5 w 8"/>
                    <a:gd name="T15" fmla="*/ 8 h 8"/>
                    <a:gd name="T16" fmla="*/ 8 w 8"/>
                    <a:gd name="T17" fmla="*/ 5 h 8"/>
                    <a:gd name="T18" fmla="*/ 8 w 8"/>
                    <a:gd name="T19" fmla="*/ 5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5 w 8"/>
                    <a:gd name="T27" fmla="*/ 0 h 8"/>
                    <a:gd name="T28" fmla="*/ 3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37" name="Freeform 2090"/>
                <p:cNvSpPr>
                  <a:spLocks/>
                </p:cNvSpPr>
                <p:nvPr/>
              </p:nvSpPr>
              <p:spPr bwMode="auto">
                <a:xfrm>
                  <a:off x="3553" y="3552"/>
                  <a:ext cx="7" cy="8"/>
                </a:xfrm>
                <a:custGeom>
                  <a:avLst/>
                  <a:gdLst>
                    <a:gd name="T0" fmla="*/ 2 w 7"/>
                    <a:gd name="T1" fmla="*/ 2 h 8"/>
                    <a:gd name="T2" fmla="*/ 2 w 7"/>
                    <a:gd name="T3" fmla="*/ 2 h 8"/>
                    <a:gd name="T4" fmla="*/ 0 w 7"/>
                    <a:gd name="T5" fmla="*/ 5 h 8"/>
                    <a:gd name="T6" fmla="*/ 0 w 7"/>
                    <a:gd name="T7" fmla="*/ 5 h 8"/>
                    <a:gd name="T8" fmla="*/ 0 w 7"/>
                    <a:gd name="T9" fmla="*/ 8 h 8"/>
                    <a:gd name="T10" fmla="*/ 2 w 7"/>
                    <a:gd name="T11" fmla="*/ 8 h 8"/>
                    <a:gd name="T12" fmla="*/ 5 w 7"/>
                    <a:gd name="T13" fmla="*/ 8 h 8"/>
                    <a:gd name="T14" fmla="*/ 5 w 7"/>
                    <a:gd name="T15" fmla="*/ 8 h 8"/>
                    <a:gd name="T16" fmla="*/ 7 w 7"/>
                    <a:gd name="T17" fmla="*/ 8 h 8"/>
                    <a:gd name="T18" fmla="*/ 7 w 7"/>
                    <a:gd name="T19" fmla="*/ 5 h 8"/>
                    <a:gd name="T20" fmla="*/ 7 w 7"/>
                    <a:gd name="T21" fmla="*/ 2 h 8"/>
                    <a:gd name="T22" fmla="*/ 7 w 7"/>
                    <a:gd name="T23" fmla="*/ 2 h 8"/>
                    <a:gd name="T24" fmla="*/ 7 w 7"/>
                    <a:gd name="T25" fmla="*/ 2 h 8"/>
                    <a:gd name="T26" fmla="*/ 5 w 7"/>
                    <a:gd name="T27" fmla="*/ 0 h 8"/>
                    <a:gd name="T28" fmla="*/ 2 w 7"/>
                    <a:gd name="T29" fmla="*/ 2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7"/>
                    <a:gd name="T46" fmla="*/ 0 h 8"/>
                    <a:gd name="T47" fmla="*/ 7 w 7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7" h="8">
                      <a:moveTo>
                        <a:pt x="2" y="2"/>
                      </a:moveTo>
                      <a:lnTo>
                        <a:pt x="2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7" y="5"/>
                      </a:lnTo>
                      <a:lnTo>
                        <a:pt x="7" y="2"/>
                      </a:lnTo>
                      <a:lnTo>
                        <a:pt x="5" y="0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38" name="Freeform 2091"/>
                <p:cNvSpPr>
                  <a:spLocks/>
                </p:cNvSpPr>
                <p:nvPr/>
              </p:nvSpPr>
              <p:spPr bwMode="auto">
                <a:xfrm>
                  <a:off x="3540" y="3562"/>
                  <a:ext cx="10" cy="8"/>
                </a:xfrm>
                <a:custGeom>
                  <a:avLst/>
                  <a:gdLst>
                    <a:gd name="T0" fmla="*/ 5 w 10"/>
                    <a:gd name="T1" fmla="*/ 0 h 8"/>
                    <a:gd name="T2" fmla="*/ 5 w 10"/>
                    <a:gd name="T3" fmla="*/ 3 h 8"/>
                    <a:gd name="T4" fmla="*/ 2 w 10"/>
                    <a:gd name="T5" fmla="*/ 3 h 8"/>
                    <a:gd name="T6" fmla="*/ 2 w 10"/>
                    <a:gd name="T7" fmla="*/ 5 h 8"/>
                    <a:gd name="T8" fmla="*/ 0 w 10"/>
                    <a:gd name="T9" fmla="*/ 5 h 8"/>
                    <a:gd name="T10" fmla="*/ 2 w 10"/>
                    <a:gd name="T11" fmla="*/ 8 h 8"/>
                    <a:gd name="T12" fmla="*/ 5 w 10"/>
                    <a:gd name="T13" fmla="*/ 8 h 8"/>
                    <a:gd name="T14" fmla="*/ 7 w 10"/>
                    <a:gd name="T15" fmla="*/ 8 h 8"/>
                    <a:gd name="T16" fmla="*/ 10 w 10"/>
                    <a:gd name="T17" fmla="*/ 5 h 8"/>
                    <a:gd name="T18" fmla="*/ 10 w 10"/>
                    <a:gd name="T19" fmla="*/ 5 h 8"/>
                    <a:gd name="T20" fmla="*/ 10 w 10"/>
                    <a:gd name="T21" fmla="*/ 3 h 8"/>
                    <a:gd name="T22" fmla="*/ 10 w 10"/>
                    <a:gd name="T23" fmla="*/ 3 h 8"/>
                    <a:gd name="T24" fmla="*/ 10 w 10"/>
                    <a:gd name="T25" fmla="*/ 0 h 8"/>
                    <a:gd name="T26" fmla="*/ 7 w 10"/>
                    <a:gd name="T27" fmla="*/ 0 h 8"/>
                    <a:gd name="T28" fmla="*/ 5 w 10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8"/>
                    <a:gd name="T47" fmla="*/ 10 w 10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8">
                      <a:moveTo>
                        <a:pt x="5" y="0"/>
                      </a:moveTo>
                      <a:lnTo>
                        <a:pt x="5" y="3"/>
                      </a:lnTo>
                      <a:lnTo>
                        <a:pt x="2" y="3"/>
                      </a:lnTo>
                      <a:lnTo>
                        <a:pt x="2" y="5"/>
                      </a:lnTo>
                      <a:lnTo>
                        <a:pt x="0" y="5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10" y="5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7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39" name="Freeform 2092"/>
                <p:cNvSpPr>
                  <a:spLocks/>
                </p:cNvSpPr>
                <p:nvPr/>
              </p:nvSpPr>
              <p:spPr bwMode="auto">
                <a:xfrm>
                  <a:off x="3529" y="3573"/>
                  <a:ext cx="11" cy="8"/>
                </a:xfrm>
                <a:custGeom>
                  <a:avLst/>
                  <a:gdLst>
                    <a:gd name="T0" fmla="*/ 3 w 11"/>
                    <a:gd name="T1" fmla="*/ 0 h 8"/>
                    <a:gd name="T2" fmla="*/ 3 w 11"/>
                    <a:gd name="T3" fmla="*/ 2 h 8"/>
                    <a:gd name="T4" fmla="*/ 0 w 11"/>
                    <a:gd name="T5" fmla="*/ 2 h 8"/>
                    <a:gd name="T6" fmla="*/ 0 w 11"/>
                    <a:gd name="T7" fmla="*/ 5 h 8"/>
                    <a:gd name="T8" fmla="*/ 0 w 11"/>
                    <a:gd name="T9" fmla="*/ 5 h 8"/>
                    <a:gd name="T10" fmla="*/ 3 w 11"/>
                    <a:gd name="T11" fmla="*/ 8 h 8"/>
                    <a:gd name="T12" fmla="*/ 3 w 11"/>
                    <a:gd name="T13" fmla="*/ 8 h 8"/>
                    <a:gd name="T14" fmla="*/ 5 w 11"/>
                    <a:gd name="T15" fmla="*/ 8 h 8"/>
                    <a:gd name="T16" fmla="*/ 8 w 11"/>
                    <a:gd name="T17" fmla="*/ 5 h 8"/>
                    <a:gd name="T18" fmla="*/ 8 w 11"/>
                    <a:gd name="T19" fmla="*/ 5 h 8"/>
                    <a:gd name="T20" fmla="*/ 8 w 11"/>
                    <a:gd name="T21" fmla="*/ 2 h 8"/>
                    <a:gd name="T22" fmla="*/ 11 w 11"/>
                    <a:gd name="T23" fmla="*/ 0 h 8"/>
                    <a:gd name="T24" fmla="*/ 11 w 11"/>
                    <a:gd name="T25" fmla="*/ 0 h 8"/>
                    <a:gd name="T26" fmla="*/ 3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3" y="0"/>
                      </a:moveTo>
                      <a:lnTo>
                        <a:pt x="3" y="2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5"/>
                      </a:lnTo>
                      <a:lnTo>
                        <a:pt x="8" y="2"/>
                      </a:lnTo>
                      <a:lnTo>
                        <a:pt x="11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40" name="Freeform 2093"/>
                <p:cNvSpPr>
                  <a:spLocks/>
                </p:cNvSpPr>
                <p:nvPr/>
              </p:nvSpPr>
              <p:spPr bwMode="auto">
                <a:xfrm>
                  <a:off x="3584" y="3536"/>
                  <a:ext cx="10" cy="8"/>
                </a:xfrm>
                <a:custGeom>
                  <a:avLst/>
                  <a:gdLst>
                    <a:gd name="T0" fmla="*/ 3 w 10"/>
                    <a:gd name="T1" fmla="*/ 0 h 8"/>
                    <a:gd name="T2" fmla="*/ 3 w 10"/>
                    <a:gd name="T3" fmla="*/ 3 h 8"/>
                    <a:gd name="T4" fmla="*/ 3 w 10"/>
                    <a:gd name="T5" fmla="*/ 3 h 8"/>
                    <a:gd name="T6" fmla="*/ 0 w 10"/>
                    <a:gd name="T7" fmla="*/ 5 h 8"/>
                    <a:gd name="T8" fmla="*/ 0 w 10"/>
                    <a:gd name="T9" fmla="*/ 5 h 8"/>
                    <a:gd name="T10" fmla="*/ 3 w 10"/>
                    <a:gd name="T11" fmla="*/ 5 h 8"/>
                    <a:gd name="T12" fmla="*/ 5 w 10"/>
                    <a:gd name="T13" fmla="*/ 8 h 8"/>
                    <a:gd name="T14" fmla="*/ 8 w 10"/>
                    <a:gd name="T15" fmla="*/ 8 h 8"/>
                    <a:gd name="T16" fmla="*/ 8 w 10"/>
                    <a:gd name="T17" fmla="*/ 5 h 8"/>
                    <a:gd name="T18" fmla="*/ 10 w 10"/>
                    <a:gd name="T19" fmla="*/ 5 h 8"/>
                    <a:gd name="T20" fmla="*/ 10 w 10"/>
                    <a:gd name="T21" fmla="*/ 3 h 8"/>
                    <a:gd name="T22" fmla="*/ 10 w 10"/>
                    <a:gd name="T23" fmla="*/ 3 h 8"/>
                    <a:gd name="T24" fmla="*/ 10 w 10"/>
                    <a:gd name="T25" fmla="*/ 0 h 8"/>
                    <a:gd name="T26" fmla="*/ 3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41" name="Freeform 2094"/>
                <p:cNvSpPr>
                  <a:spLocks/>
                </p:cNvSpPr>
                <p:nvPr/>
              </p:nvSpPr>
              <p:spPr bwMode="auto">
                <a:xfrm>
                  <a:off x="3576" y="3544"/>
                  <a:ext cx="8" cy="8"/>
                </a:xfrm>
                <a:custGeom>
                  <a:avLst/>
                  <a:gdLst>
                    <a:gd name="T0" fmla="*/ 3 w 8"/>
                    <a:gd name="T1" fmla="*/ 0 h 8"/>
                    <a:gd name="T2" fmla="*/ 0 w 8"/>
                    <a:gd name="T3" fmla="*/ 3 h 8"/>
                    <a:gd name="T4" fmla="*/ 0 w 8"/>
                    <a:gd name="T5" fmla="*/ 3 h 8"/>
                    <a:gd name="T6" fmla="*/ 0 w 8"/>
                    <a:gd name="T7" fmla="*/ 5 h 8"/>
                    <a:gd name="T8" fmla="*/ 0 w 8"/>
                    <a:gd name="T9" fmla="*/ 5 h 8"/>
                    <a:gd name="T10" fmla="*/ 3 w 8"/>
                    <a:gd name="T11" fmla="*/ 8 h 8"/>
                    <a:gd name="T12" fmla="*/ 5 w 8"/>
                    <a:gd name="T13" fmla="*/ 8 h 8"/>
                    <a:gd name="T14" fmla="*/ 5 w 8"/>
                    <a:gd name="T15" fmla="*/ 8 h 8"/>
                    <a:gd name="T16" fmla="*/ 8 w 8"/>
                    <a:gd name="T17" fmla="*/ 5 h 8"/>
                    <a:gd name="T18" fmla="*/ 8 w 8"/>
                    <a:gd name="T19" fmla="*/ 5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5 w 8"/>
                    <a:gd name="T27" fmla="*/ 0 h 8"/>
                    <a:gd name="T28" fmla="*/ 3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42" name="Freeform 2095"/>
                <p:cNvSpPr>
                  <a:spLocks/>
                </p:cNvSpPr>
                <p:nvPr/>
              </p:nvSpPr>
              <p:spPr bwMode="auto">
                <a:xfrm>
                  <a:off x="3566" y="3552"/>
                  <a:ext cx="8" cy="8"/>
                </a:xfrm>
                <a:custGeom>
                  <a:avLst/>
                  <a:gdLst>
                    <a:gd name="T0" fmla="*/ 2 w 8"/>
                    <a:gd name="T1" fmla="*/ 2 h 8"/>
                    <a:gd name="T2" fmla="*/ 2 w 8"/>
                    <a:gd name="T3" fmla="*/ 2 h 8"/>
                    <a:gd name="T4" fmla="*/ 0 w 8"/>
                    <a:gd name="T5" fmla="*/ 5 h 8"/>
                    <a:gd name="T6" fmla="*/ 0 w 8"/>
                    <a:gd name="T7" fmla="*/ 8 h 8"/>
                    <a:gd name="T8" fmla="*/ 0 w 8"/>
                    <a:gd name="T9" fmla="*/ 8 h 8"/>
                    <a:gd name="T10" fmla="*/ 2 w 8"/>
                    <a:gd name="T11" fmla="*/ 8 h 8"/>
                    <a:gd name="T12" fmla="*/ 5 w 8"/>
                    <a:gd name="T13" fmla="*/ 8 h 8"/>
                    <a:gd name="T14" fmla="*/ 5 w 8"/>
                    <a:gd name="T15" fmla="*/ 8 h 8"/>
                    <a:gd name="T16" fmla="*/ 8 w 8"/>
                    <a:gd name="T17" fmla="*/ 8 h 8"/>
                    <a:gd name="T18" fmla="*/ 8 w 8"/>
                    <a:gd name="T19" fmla="*/ 5 h 8"/>
                    <a:gd name="T20" fmla="*/ 8 w 8"/>
                    <a:gd name="T21" fmla="*/ 2 h 8"/>
                    <a:gd name="T22" fmla="*/ 8 w 8"/>
                    <a:gd name="T23" fmla="*/ 2 h 8"/>
                    <a:gd name="T24" fmla="*/ 5 w 8"/>
                    <a:gd name="T25" fmla="*/ 0 h 8"/>
                    <a:gd name="T26" fmla="*/ 2 w 8"/>
                    <a:gd name="T27" fmla="*/ 2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2" y="2"/>
                      </a:moveTo>
                      <a:lnTo>
                        <a:pt x="2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8" y="2"/>
                      </a:lnTo>
                      <a:lnTo>
                        <a:pt x="5" y="0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43" name="Freeform 2096"/>
                <p:cNvSpPr>
                  <a:spLocks/>
                </p:cNvSpPr>
                <p:nvPr/>
              </p:nvSpPr>
              <p:spPr bwMode="auto">
                <a:xfrm>
                  <a:off x="3553" y="3562"/>
                  <a:ext cx="10" cy="8"/>
                </a:xfrm>
                <a:custGeom>
                  <a:avLst/>
                  <a:gdLst>
                    <a:gd name="T0" fmla="*/ 5 w 10"/>
                    <a:gd name="T1" fmla="*/ 0 h 8"/>
                    <a:gd name="T2" fmla="*/ 2 w 10"/>
                    <a:gd name="T3" fmla="*/ 3 h 8"/>
                    <a:gd name="T4" fmla="*/ 2 w 10"/>
                    <a:gd name="T5" fmla="*/ 3 h 8"/>
                    <a:gd name="T6" fmla="*/ 2 w 10"/>
                    <a:gd name="T7" fmla="*/ 5 h 8"/>
                    <a:gd name="T8" fmla="*/ 0 w 10"/>
                    <a:gd name="T9" fmla="*/ 5 h 8"/>
                    <a:gd name="T10" fmla="*/ 2 w 10"/>
                    <a:gd name="T11" fmla="*/ 8 h 8"/>
                    <a:gd name="T12" fmla="*/ 5 w 10"/>
                    <a:gd name="T13" fmla="*/ 8 h 8"/>
                    <a:gd name="T14" fmla="*/ 7 w 10"/>
                    <a:gd name="T15" fmla="*/ 8 h 8"/>
                    <a:gd name="T16" fmla="*/ 10 w 10"/>
                    <a:gd name="T17" fmla="*/ 5 h 8"/>
                    <a:gd name="T18" fmla="*/ 10 w 10"/>
                    <a:gd name="T19" fmla="*/ 5 h 8"/>
                    <a:gd name="T20" fmla="*/ 10 w 10"/>
                    <a:gd name="T21" fmla="*/ 3 h 8"/>
                    <a:gd name="T22" fmla="*/ 10 w 10"/>
                    <a:gd name="T23" fmla="*/ 3 h 8"/>
                    <a:gd name="T24" fmla="*/ 10 w 10"/>
                    <a:gd name="T25" fmla="*/ 0 h 8"/>
                    <a:gd name="T26" fmla="*/ 7 w 10"/>
                    <a:gd name="T27" fmla="*/ 0 h 8"/>
                    <a:gd name="T28" fmla="*/ 5 w 10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8"/>
                    <a:gd name="T47" fmla="*/ 10 w 10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8">
                      <a:moveTo>
                        <a:pt x="5" y="0"/>
                      </a:moveTo>
                      <a:lnTo>
                        <a:pt x="2" y="3"/>
                      </a:lnTo>
                      <a:lnTo>
                        <a:pt x="2" y="5"/>
                      </a:lnTo>
                      <a:lnTo>
                        <a:pt x="0" y="5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10" y="5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7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44" name="Freeform 2097"/>
                <p:cNvSpPr>
                  <a:spLocks/>
                </p:cNvSpPr>
                <p:nvPr/>
              </p:nvSpPr>
              <p:spPr bwMode="auto">
                <a:xfrm>
                  <a:off x="3542" y="3573"/>
                  <a:ext cx="11" cy="8"/>
                </a:xfrm>
                <a:custGeom>
                  <a:avLst/>
                  <a:gdLst>
                    <a:gd name="T0" fmla="*/ 3 w 11"/>
                    <a:gd name="T1" fmla="*/ 0 h 8"/>
                    <a:gd name="T2" fmla="*/ 3 w 11"/>
                    <a:gd name="T3" fmla="*/ 2 h 8"/>
                    <a:gd name="T4" fmla="*/ 0 w 11"/>
                    <a:gd name="T5" fmla="*/ 2 h 8"/>
                    <a:gd name="T6" fmla="*/ 0 w 11"/>
                    <a:gd name="T7" fmla="*/ 5 h 8"/>
                    <a:gd name="T8" fmla="*/ 0 w 11"/>
                    <a:gd name="T9" fmla="*/ 5 h 8"/>
                    <a:gd name="T10" fmla="*/ 3 w 11"/>
                    <a:gd name="T11" fmla="*/ 8 h 8"/>
                    <a:gd name="T12" fmla="*/ 5 w 11"/>
                    <a:gd name="T13" fmla="*/ 8 h 8"/>
                    <a:gd name="T14" fmla="*/ 8 w 11"/>
                    <a:gd name="T15" fmla="*/ 8 h 8"/>
                    <a:gd name="T16" fmla="*/ 8 w 11"/>
                    <a:gd name="T17" fmla="*/ 8 h 8"/>
                    <a:gd name="T18" fmla="*/ 11 w 11"/>
                    <a:gd name="T19" fmla="*/ 5 h 8"/>
                    <a:gd name="T20" fmla="*/ 11 w 11"/>
                    <a:gd name="T21" fmla="*/ 2 h 8"/>
                    <a:gd name="T22" fmla="*/ 11 w 11"/>
                    <a:gd name="T23" fmla="*/ 2 h 8"/>
                    <a:gd name="T24" fmla="*/ 11 w 11"/>
                    <a:gd name="T25" fmla="*/ 0 h 8"/>
                    <a:gd name="T26" fmla="*/ 3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3" y="0"/>
                      </a:moveTo>
                      <a:lnTo>
                        <a:pt x="3" y="2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5"/>
                      </a:lnTo>
                      <a:lnTo>
                        <a:pt x="11" y="2"/>
                      </a:lnTo>
                      <a:lnTo>
                        <a:pt x="11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45" name="Freeform 2098"/>
                <p:cNvSpPr>
                  <a:spLocks/>
                </p:cNvSpPr>
                <p:nvPr/>
              </p:nvSpPr>
              <p:spPr bwMode="auto">
                <a:xfrm>
                  <a:off x="3597" y="3536"/>
                  <a:ext cx="8" cy="5"/>
                </a:xfrm>
                <a:custGeom>
                  <a:avLst/>
                  <a:gdLst>
                    <a:gd name="T0" fmla="*/ 3 w 8"/>
                    <a:gd name="T1" fmla="*/ 0 h 5"/>
                    <a:gd name="T2" fmla="*/ 3 w 8"/>
                    <a:gd name="T3" fmla="*/ 3 h 5"/>
                    <a:gd name="T4" fmla="*/ 0 w 8"/>
                    <a:gd name="T5" fmla="*/ 3 h 5"/>
                    <a:gd name="T6" fmla="*/ 0 w 8"/>
                    <a:gd name="T7" fmla="*/ 5 h 5"/>
                    <a:gd name="T8" fmla="*/ 0 w 8"/>
                    <a:gd name="T9" fmla="*/ 5 h 5"/>
                    <a:gd name="T10" fmla="*/ 3 w 8"/>
                    <a:gd name="T11" fmla="*/ 5 h 5"/>
                    <a:gd name="T12" fmla="*/ 5 w 8"/>
                    <a:gd name="T13" fmla="*/ 5 h 5"/>
                    <a:gd name="T14" fmla="*/ 8 w 8"/>
                    <a:gd name="T15" fmla="*/ 5 h 5"/>
                    <a:gd name="T16" fmla="*/ 8 w 8"/>
                    <a:gd name="T17" fmla="*/ 5 h 5"/>
                    <a:gd name="T18" fmla="*/ 8 w 8"/>
                    <a:gd name="T19" fmla="*/ 5 h 5"/>
                    <a:gd name="T20" fmla="*/ 8 w 8"/>
                    <a:gd name="T21" fmla="*/ 3 h 5"/>
                    <a:gd name="T22" fmla="*/ 8 w 8"/>
                    <a:gd name="T23" fmla="*/ 3 h 5"/>
                    <a:gd name="T24" fmla="*/ 8 w 8"/>
                    <a:gd name="T25" fmla="*/ 0 h 5"/>
                    <a:gd name="T26" fmla="*/ 5 w 8"/>
                    <a:gd name="T27" fmla="*/ 0 h 5"/>
                    <a:gd name="T28" fmla="*/ 3 w 8"/>
                    <a:gd name="T29" fmla="*/ 0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5"/>
                    <a:gd name="T47" fmla="*/ 8 w 8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5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46" name="Freeform 2099"/>
                <p:cNvSpPr>
                  <a:spLocks/>
                </p:cNvSpPr>
                <p:nvPr/>
              </p:nvSpPr>
              <p:spPr bwMode="auto">
                <a:xfrm>
                  <a:off x="3589" y="3544"/>
                  <a:ext cx="8" cy="8"/>
                </a:xfrm>
                <a:custGeom>
                  <a:avLst/>
                  <a:gdLst>
                    <a:gd name="T0" fmla="*/ 0 w 8"/>
                    <a:gd name="T1" fmla="*/ 0 h 8"/>
                    <a:gd name="T2" fmla="*/ 0 w 8"/>
                    <a:gd name="T3" fmla="*/ 3 h 8"/>
                    <a:gd name="T4" fmla="*/ 0 w 8"/>
                    <a:gd name="T5" fmla="*/ 3 h 8"/>
                    <a:gd name="T6" fmla="*/ 0 w 8"/>
                    <a:gd name="T7" fmla="*/ 5 h 8"/>
                    <a:gd name="T8" fmla="*/ 0 w 8"/>
                    <a:gd name="T9" fmla="*/ 5 h 8"/>
                    <a:gd name="T10" fmla="*/ 3 w 8"/>
                    <a:gd name="T11" fmla="*/ 8 h 8"/>
                    <a:gd name="T12" fmla="*/ 5 w 8"/>
                    <a:gd name="T13" fmla="*/ 8 h 8"/>
                    <a:gd name="T14" fmla="*/ 5 w 8"/>
                    <a:gd name="T15" fmla="*/ 8 h 8"/>
                    <a:gd name="T16" fmla="*/ 8 w 8"/>
                    <a:gd name="T17" fmla="*/ 5 h 8"/>
                    <a:gd name="T18" fmla="*/ 8 w 8"/>
                    <a:gd name="T19" fmla="*/ 5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0 w 8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47" name="Freeform 2100"/>
                <p:cNvSpPr>
                  <a:spLocks/>
                </p:cNvSpPr>
                <p:nvPr/>
              </p:nvSpPr>
              <p:spPr bwMode="auto">
                <a:xfrm>
                  <a:off x="3579" y="3552"/>
                  <a:ext cx="8" cy="8"/>
                </a:xfrm>
                <a:custGeom>
                  <a:avLst/>
                  <a:gdLst>
                    <a:gd name="T0" fmla="*/ 2 w 8"/>
                    <a:gd name="T1" fmla="*/ 2 h 8"/>
                    <a:gd name="T2" fmla="*/ 2 w 8"/>
                    <a:gd name="T3" fmla="*/ 2 h 8"/>
                    <a:gd name="T4" fmla="*/ 0 w 8"/>
                    <a:gd name="T5" fmla="*/ 5 h 8"/>
                    <a:gd name="T6" fmla="*/ 0 w 8"/>
                    <a:gd name="T7" fmla="*/ 8 h 8"/>
                    <a:gd name="T8" fmla="*/ 0 w 8"/>
                    <a:gd name="T9" fmla="*/ 8 h 8"/>
                    <a:gd name="T10" fmla="*/ 2 w 8"/>
                    <a:gd name="T11" fmla="*/ 8 h 8"/>
                    <a:gd name="T12" fmla="*/ 5 w 8"/>
                    <a:gd name="T13" fmla="*/ 8 h 8"/>
                    <a:gd name="T14" fmla="*/ 8 w 8"/>
                    <a:gd name="T15" fmla="*/ 8 h 8"/>
                    <a:gd name="T16" fmla="*/ 8 w 8"/>
                    <a:gd name="T17" fmla="*/ 8 h 8"/>
                    <a:gd name="T18" fmla="*/ 8 w 8"/>
                    <a:gd name="T19" fmla="*/ 5 h 8"/>
                    <a:gd name="T20" fmla="*/ 8 w 8"/>
                    <a:gd name="T21" fmla="*/ 2 h 8"/>
                    <a:gd name="T22" fmla="*/ 8 w 8"/>
                    <a:gd name="T23" fmla="*/ 2 h 8"/>
                    <a:gd name="T24" fmla="*/ 5 w 8"/>
                    <a:gd name="T25" fmla="*/ 0 h 8"/>
                    <a:gd name="T26" fmla="*/ 2 w 8"/>
                    <a:gd name="T27" fmla="*/ 2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2" y="2"/>
                      </a:moveTo>
                      <a:lnTo>
                        <a:pt x="2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8" y="2"/>
                      </a:lnTo>
                      <a:lnTo>
                        <a:pt x="5" y="0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48" name="Freeform 2101"/>
                <p:cNvSpPr>
                  <a:spLocks/>
                </p:cNvSpPr>
                <p:nvPr/>
              </p:nvSpPr>
              <p:spPr bwMode="auto">
                <a:xfrm>
                  <a:off x="3568" y="3562"/>
                  <a:ext cx="8" cy="8"/>
                </a:xfrm>
                <a:custGeom>
                  <a:avLst/>
                  <a:gdLst>
                    <a:gd name="T0" fmla="*/ 3 w 8"/>
                    <a:gd name="T1" fmla="*/ 0 h 8"/>
                    <a:gd name="T2" fmla="*/ 3 w 8"/>
                    <a:gd name="T3" fmla="*/ 3 h 8"/>
                    <a:gd name="T4" fmla="*/ 0 w 8"/>
                    <a:gd name="T5" fmla="*/ 5 h 8"/>
                    <a:gd name="T6" fmla="*/ 0 w 8"/>
                    <a:gd name="T7" fmla="*/ 5 h 8"/>
                    <a:gd name="T8" fmla="*/ 0 w 8"/>
                    <a:gd name="T9" fmla="*/ 5 h 8"/>
                    <a:gd name="T10" fmla="*/ 3 w 8"/>
                    <a:gd name="T11" fmla="*/ 8 h 8"/>
                    <a:gd name="T12" fmla="*/ 6 w 8"/>
                    <a:gd name="T13" fmla="*/ 8 h 8"/>
                    <a:gd name="T14" fmla="*/ 6 w 8"/>
                    <a:gd name="T15" fmla="*/ 8 h 8"/>
                    <a:gd name="T16" fmla="*/ 8 w 8"/>
                    <a:gd name="T17" fmla="*/ 8 h 8"/>
                    <a:gd name="T18" fmla="*/ 8 w 8"/>
                    <a:gd name="T19" fmla="*/ 5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6 w 8"/>
                    <a:gd name="T27" fmla="*/ 0 h 8"/>
                    <a:gd name="T28" fmla="*/ 3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6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49" name="Freeform 2102"/>
                <p:cNvSpPr>
                  <a:spLocks/>
                </p:cNvSpPr>
                <p:nvPr/>
              </p:nvSpPr>
              <p:spPr bwMode="auto">
                <a:xfrm>
                  <a:off x="3555" y="3573"/>
                  <a:ext cx="11" cy="8"/>
                </a:xfrm>
                <a:custGeom>
                  <a:avLst/>
                  <a:gdLst>
                    <a:gd name="T0" fmla="*/ 3 w 11"/>
                    <a:gd name="T1" fmla="*/ 0 h 8"/>
                    <a:gd name="T2" fmla="*/ 3 w 11"/>
                    <a:gd name="T3" fmla="*/ 2 h 8"/>
                    <a:gd name="T4" fmla="*/ 3 w 11"/>
                    <a:gd name="T5" fmla="*/ 5 h 8"/>
                    <a:gd name="T6" fmla="*/ 0 w 11"/>
                    <a:gd name="T7" fmla="*/ 5 h 8"/>
                    <a:gd name="T8" fmla="*/ 0 w 11"/>
                    <a:gd name="T9" fmla="*/ 8 h 8"/>
                    <a:gd name="T10" fmla="*/ 3 w 11"/>
                    <a:gd name="T11" fmla="*/ 8 h 8"/>
                    <a:gd name="T12" fmla="*/ 5 w 11"/>
                    <a:gd name="T13" fmla="*/ 8 h 8"/>
                    <a:gd name="T14" fmla="*/ 8 w 11"/>
                    <a:gd name="T15" fmla="*/ 8 h 8"/>
                    <a:gd name="T16" fmla="*/ 11 w 11"/>
                    <a:gd name="T17" fmla="*/ 8 h 8"/>
                    <a:gd name="T18" fmla="*/ 11 w 11"/>
                    <a:gd name="T19" fmla="*/ 5 h 8"/>
                    <a:gd name="T20" fmla="*/ 11 w 11"/>
                    <a:gd name="T21" fmla="*/ 2 h 8"/>
                    <a:gd name="T22" fmla="*/ 11 w 11"/>
                    <a:gd name="T23" fmla="*/ 2 h 8"/>
                    <a:gd name="T24" fmla="*/ 11 w 11"/>
                    <a:gd name="T25" fmla="*/ 0 h 8"/>
                    <a:gd name="T26" fmla="*/ 3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3" y="0"/>
                      </a:moveTo>
                      <a:lnTo>
                        <a:pt x="3" y="2"/>
                      </a:ln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2"/>
                      </a:lnTo>
                      <a:lnTo>
                        <a:pt x="11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50" name="Freeform 2103"/>
                <p:cNvSpPr>
                  <a:spLocks/>
                </p:cNvSpPr>
                <p:nvPr/>
              </p:nvSpPr>
              <p:spPr bwMode="auto">
                <a:xfrm>
                  <a:off x="3610" y="3536"/>
                  <a:ext cx="8" cy="5"/>
                </a:xfrm>
                <a:custGeom>
                  <a:avLst/>
                  <a:gdLst>
                    <a:gd name="T0" fmla="*/ 3 w 8"/>
                    <a:gd name="T1" fmla="*/ 0 h 5"/>
                    <a:gd name="T2" fmla="*/ 0 w 8"/>
                    <a:gd name="T3" fmla="*/ 3 h 5"/>
                    <a:gd name="T4" fmla="*/ 0 w 8"/>
                    <a:gd name="T5" fmla="*/ 3 h 5"/>
                    <a:gd name="T6" fmla="*/ 0 w 8"/>
                    <a:gd name="T7" fmla="*/ 5 h 5"/>
                    <a:gd name="T8" fmla="*/ 0 w 8"/>
                    <a:gd name="T9" fmla="*/ 5 h 5"/>
                    <a:gd name="T10" fmla="*/ 3 w 8"/>
                    <a:gd name="T11" fmla="*/ 5 h 5"/>
                    <a:gd name="T12" fmla="*/ 5 w 8"/>
                    <a:gd name="T13" fmla="*/ 5 h 5"/>
                    <a:gd name="T14" fmla="*/ 8 w 8"/>
                    <a:gd name="T15" fmla="*/ 5 h 5"/>
                    <a:gd name="T16" fmla="*/ 8 w 8"/>
                    <a:gd name="T17" fmla="*/ 5 h 5"/>
                    <a:gd name="T18" fmla="*/ 8 w 8"/>
                    <a:gd name="T19" fmla="*/ 5 h 5"/>
                    <a:gd name="T20" fmla="*/ 8 w 8"/>
                    <a:gd name="T21" fmla="*/ 3 h 5"/>
                    <a:gd name="T22" fmla="*/ 8 w 8"/>
                    <a:gd name="T23" fmla="*/ 3 h 5"/>
                    <a:gd name="T24" fmla="*/ 8 w 8"/>
                    <a:gd name="T25" fmla="*/ 0 h 5"/>
                    <a:gd name="T26" fmla="*/ 5 w 8"/>
                    <a:gd name="T27" fmla="*/ 0 h 5"/>
                    <a:gd name="T28" fmla="*/ 3 w 8"/>
                    <a:gd name="T29" fmla="*/ 0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5"/>
                    <a:gd name="T47" fmla="*/ 8 w 8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5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51" name="Freeform 2104"/>
                <p:cNvSpPr>
                  <a:spLocks/>
                </p:cNvSpPr>
                <p:nvPr/>
              </p:nvSpPr>
              <p:spPr bwMode="auto">
                <a:xfrm>
                  <a:off x="3602" y="3544"/>
                  <a:ext cx="8" cy="8"/>
                </a:xfrm>
                <a:custGeom>
                  <a:avLst/>
                  <a:gdLst>
                    <a:gd name="T0" fmla="*/ 0 w 8"/>
                    <a:gd name="T1" fmla="*/ 0 h 8"/>
                    <a:gd name="T2" fmla="*/ 0 w 8"/>
                    <a:gd name="T3" fmla="*/ 3 h 8"/>
                    <a:gd name="T4" fmla="*/ 0 w 8"/>
                    <a:gd name="T5" fmla="*/ 3 h 8"/>
                    <a:gd name="T6" fmla="*/ 0 w 8"/>
                    <a:gd name="T7" fmla="*/ 5 h 8"/>
                    <a:gd name="T8" fmla="*/ 0 w 8"/>
                    <a:gd name="T9" fmla="*/ 5 h 8"/>
                    <a:gd name="T10" fmla="*/ 3 w 8"/>
                    <a:gd name="T11" fmla="*/ 8 h 8"/>
                    <a:gd name="T12" fmla="*/ 6 w 8"/>
                    <a:gd name="T13" fmla="*/ 8 h 8"/>
                    <a:gd name="T14" fmla="*/ 6 w 8"/>
                    <a:gd name="T15" fmla="*/ 8 h 8"/>
                    <a:gd name="T16" fmla="*/ 8 w 8"/>
                    <a:gd name="T17" fmla="*/ 5 h 8"/>
                    <a:gd name="T18" fmla="*/ 8 w 8"/>
                    <a:gd name="T19" fmla="*/ 5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0 w 8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52" name="Freeform 2105"/>
                <p:cNvSpPr>
                  <a:spLocks/>
                </p:cNvSpPr>
                <p:nvPr/>
              </p:nvSpPr>
              <p:spPr bwMode="auto">
                <a:xfrm>
                  <a:off x="3592" y="3552"/>
                  <a:ext cx="8" cy="8"/>
                </a:xfrm>
                <a:custGeom>
                  <a:avLst/>
                  <a:gdLst>
                    <a:gd name="T0" fmla="*/ 2 w 8"/>
                    <a:gd name="T1" fmla="*/ 2 h 8"/>
                    <a:gd name="T2" fmla="*/ 2 w 8"/>
                    <a:gd name="T3" fmla="*/ 5 h 8"/>
                    <a:gd name="T4" fmla="*/ 0 w 8"/>
                    <a:gd name="T5" fmla="*/ 5 h 8"/>
                    <a:gd name="T6" fmla="*/ 0 w 8"/>
                    <a:gd name="T7" fmla="*/ 8 h 8"/>
                    <a:gd name="T8" fmla="*/ 0 w 8"/>
                    <a:gd name="T9" fmla="*/ 8 h 8"/>
                    <a:gd name="T10" fmla="*/ 2 w 8"/>
                    <a:gd name="T11" fmla="*/ 8 h 8"/>
                    <a:gd name="T12" fmla="*/ 5 w 8"/>
                    <a:gd name="T13" fmla="*/ 8 h 8"/>
                    <a:gd name="T14" fmla="*/ 8 w 8"/>
                    <a:gd name="T15" fmla="*/ 8 h 8"/>
                    <a:gd name="T16" fmla="*/ 8 w 8"/>
                    <a:gd name="T17" fmla="*/ 8 h 8"/>
                    <a:gd name="T18" fmla="*/ 8 w 8"/>
                    <a:gd name="T19" fmla="*/ 5 h 8"/>
                    <a:gd name="T20" fmla="*/ 8 w 8"/>
                    <a:gd name="T21" fmla="*/ 2 h 8"/>
                    <a:gd name="T22" fmla="*/ 8 w 8"/>
                    <a:gd name="T23" fmla="*/ 2 h 8"/>
                    <a:gd name="T24" fmla="*/ 5 w 8"/>
                    <a:gd name="T25" fmla="*/ 0 h 8"/>
                    <a:gd name="T26" fmla="*/ 2 w 8"/>
                    <a:gd name="T27" fmla="*/ 2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2" y="2"/>
                      </a:moveTo>
                      <a:lnTo>
                        <a:pt x="2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8" y="2"/>
                      </a:lnTo>
                      <a:lnTo>
                        <a:pt x="5" y="0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53" name="Freeform 2106"/>
                <p:cNvSpPr>
                  <a:spLocks/>
                </p:cNvSpPr>
                <p:nvPr/>
              </p:nvSpPr>
              <p:spPr bwMode="auto">
                <a:xfrm>
                  <a:off x="3581" y="3562"/>
                  <a:ext cx="11" cy="8"/>
                </a:xfrm>
                <a:custGeom>
                  <a:avLst/>
                  <a:gdLst>
                    <a:gd name="T0" fmla="*/ 3 w 11"/>
                    <a:gd name="T1" fmla="*/ 0 h 8"/>
                    <a:gd name="T2" fmla="*/ 3 w 11"/>
                    <a:gd name="T3" fmla="*/ 3 h 8"/>
                    <a:gd name="T4" fmla="*/ 0 w 11"/>
                    <a:gd name="T5" fmla="*/ 5 h 8"/>
                    <a:gd name="T6" fmla="*/ 0 w 11"/>
                    <a:gd name="T7" fmla="*/ 5 h 8"/>
                    <a:gd name="T8" fmla="*/ 0 w 11"/>
                    <a:gd name="T9" fmla="*/ 8 h 8"/>
                    <a:gd name="T10" fmla="*/ 3 w 11"/>
                    <a:gd name="T11" fmla="*/ 8 h 8"/>
                    <a:gd name="T12" fmla="*/ 6 w 11"/>
                    <a:gd name="T13" fmla="*/ 8 h 8"/>
                    <a:gd name="T14" fmla="*/ 8 w 11"/>
                    <a:gd name="T15" fmla="*/ 8 h 8"/>
                    <a:gd name="T16" fmla="*/ 8 w 11"/>
                    <a:gd name="T17" fmla="*/ 8 h 8"/>
                    <a:gd name="T18" fmla="*/ 11 w 11"/>
                    <a:gd name="T19" fmla="*/ 5 h 8"/>
                    <a:gd name="T20" fmla="*/ 11 w 11"/>
                    <a:gd name="T21" fmla="*/ 3 h 8"/>
                    <a:gd name="T22" fmla="*/ 11 w 11"/>
                    <a:gd name="T23" fmla="*/ 3 h 8"/>
                    <a:gd name="T24" fmla="*/ 11 w 11"/>
                    <a:gd name="T25" fmla="*/ 0 h 8"/>
                    <a:gd name="T26" fmla="*/ 3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54" name="Freeform 2107"/>
                <p:cNvSpPr>
                  <a:spLocks/>
                </p:cNvSpPr>
                <p:nvPr/>
              </p:nvSpPr>
              <p:spPr bwMode="auto">
                <a:xfrm>
                  <a:off x="3571" y="3573"/>
                  <a:ext cx="10" cy="8"/>
                </a:xfrm>
                <a:custGeom>
                  <a:avLst/>
                  <a:gdLst>
                    <a:gd name="T0" fmla="*/ 3 w 10"/>
                    <a:gd name="T1" fmla="*/ 0 h 8"/>
                    <a:gd name="T2" fmla="*/ 3 w 10"/>
                    <a:gd name="T3" fmla="*/ 2 h 8"/>
                    <a:gd name="T4" fmla="*/ 0 w 10"/>
                    <a:gd name="T5" fmla="*/ 5 h 8"/>
                    <a:gd name="T6" fmla="*/ 0 w 10"/>
                    <a:gd name="T7" fmla="*/ 8 h 8"/>
                    <a:gd name="T8" fmla="*/ 0 w 10"/>
                    <a:gd name="T9" fmla="*/ 8 h 8"/>
                    <a:gd name="T10" fmla="*/ 3 w 10"/>
                    <a:gd name="T11" fmla="*/ 8 h 8"/>
                    <a:gd name="T12" fmla="*/ 5 w 10"/>
                    <a:gd name="T13" fmla="*/ 8 h 8"/>
                    <a:gd name="T14" fmla="*/ 8 w 10"/>
                    <a:gd name="T15" fmla="*/ 8 h 8"/>
                    <a:gd name="T16" fmla="*/ 8 w 10"/>
                    <a:gd name="T17" fmla="*/ 8 h 8"/>
                    <a:gd name="T18" fmla="*/ 8 w 10"/>
                    <a:gd name="T19" fmla="*/ 5 h 8"/>
                    <a:gd name="T20" fmla="*/ 10 w 10"/>
                    <a:gd name="T21" fmla="*/ 2 h 8"/>
                    <a:gd name="T22" fmla="*/ 10 w 10"/>
                    <a:gd name="T23" fmla="*/ 2 h 8"/>
                    <a:gd name="T24" fmla="*/ 10 w 10"/>
                    <a:gd name="T25" fmla="*/ 0 h 8"/>
                    <a:gd name="T26" fmla="*/ 3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3" y="0"/>
                      </a:moveTo>
                      <a:lnTo>
                        <a:pt x="3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10" y="2"/>
                      </a:lnTo>
                      <a:lnTo>
                        <a:pt x="1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55" name="Freeform 2108"/>
                <p:cNvSpPr>
                  <a:spLocks/>
                </p:cNvSpPr>
                <p:nvPr/>
              </p:nvSpPr>
              <p:spPr bwMode="auto">
                <a:xfrm>
                  <a:off x="3623" y="3536"/>
                  <a:ext cx="8" cy="5"/>
                </a:xfrm>
                <a:custGeom>
                  <a:avLst/>
                  <a:gdLst>
                    <a:gd name="T0" fmla="*/ 3 w 8"/>
                    <a:gd name="T1" fmla="*/ 0 h 5"/>
                    <a:gd name="T2" fmla="*/ 0 w 8"/>
                    <a:gd name="T3" fmla="*/ 3 h 5"/>
                    <a:gd name="T4" fmla="*/ 0 w 8"/>
                    <a:gd name="T5" fmla="*/ 3 h 5"/>
                    <a:gd name="T6" fmla="*/ 0 w 8"/>
                    <a:gd name="T7" fmla="*/ 5 h 5"/>
                    <a:gd name="T8" fmla="*/ 0 w 8"/>
                    <a:gd name="T9" fmla="*/ 5 h 5"/>
                    <a:gd name="T10" fmla="*/ 3 w 8"/>
                    <a:gd name="T11" fmla="*/ 5 h 5"/>
                    <a:gd name="T12" fmla="*/ 5 w 8"/>
                    <a:gd name="T13" fmla="*/ 5 h 5"/>
                    <a:gd name="T14" fmla="*/ 8 w 8"/>
                    <a:gd name="T15" fmla="*/ 5 h 5"/>
                    <a:gd name="T16" fmla="*/ 8 w 8"/>
                    <a:gd name="T17" fmla="*/ 5 h 5"/>
                    <a:gd name="T18" fmla="*/ 8 w 8"/>
                    <a:gd name="T19" fmla="*/ 5 h 5"/>
                    <a:gd name="T20" fmla="*/ 8 w 8"/>
                    <a:gd name="T21" fmla="*/ 3 h 5"/>
                    <a:gd name="T22" fmla="*/ 8 w 8"/>
                    <a:gd name="T23" fmla="*/ 3 h 5"/>
                    <a:gd name="T24" fmla="*/ 8 w 8"/>
                    <a:gd name="T25" fmla="*/ 0 h 5"/>
                    <a:gd name="T26" fmla="*/ 5 w 8"/>
                    <a:gd name="T27" fmla="*/ 0 h 5"/>
                    <a:gd name="T28" fmla="*/ 3 w 8"/>
                    <a:gd name="T29" fmla="*/ 0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5"/>
                    <a:gd name="T47" fmla="*/ 8 w 8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5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56" name="Freeform 2109"/>
                <p:cNvSpPr>
                  <a:spLocks/>
                </p:cNvSpPr>
                <p:nvPr/>
              </p:nvSpPr>
              <p:spPr bwMode="auto">
                <a:xfrm>
                  <a:off x="3615" y="3544"/>
                  <a:ext cx="8" cy="8"/>
                </a:xfrm>
                <a:custGeom>
                  <a:avLst/>
                  <a:gdLst>
                    <a:gd name="T0" fmla="*/ 0 w 8"/>
                    <a:gd name="T1" fmla="*/ 0 h 8"/>
                    <a:gd name="T2" fmla="*/ 0 w 8"/>
                    <a:gd name="T3" fmla="*/ 3 h 8"/>
                    <a:gd name="T4" fmla="*/ 0 w 8"/>
                    <a:gd name="T5" fmla="*/ 3 h 8"/>
                    <a:gd name="T6" fmla="*/ 0 w 8"/>
                    <a:gd name="T7" fmla="*/ 5 h 8"/>
                    <a:gd name="T8" fmla="*/ 0 w 8"/>
                    <a:gd name="T9" fmla="*/ 5 h 8"/>
                    <a:gd name="T10" fmla="*/ 3 w 8"/>
                    <a:gd name="T11" fmla="*/ 8 h 8"/>
                    <a:gd name="T12" fmla="*/ 6 w 8"/>
                    <a:gd name="T13" fmla="*/ 8 h 8"/>
                    <a:gd name="T14" fmla="*/ 8 w 8"/>
                    <a:gd name="T15" fmla="*/ 8 h 8"/>
                    <a:gd name="T16" fmla="*/ 8 w 8"/>
                    <a:gd name="T17" fmla="*/ 5 h 8"/>
                    <a:gd name="T18" fmla="*/ 8 w 8"/>
                    <a:gd name="T19" fmla="*/ 5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0 w 8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57" name="Freeform 2110"/>
                <p:cNvSpPr>
                  <a:spLocks/>
                </p:cNvSpPr>
                <p:nvPr/>
              </p:nvSpPr>
              <p:spPr bwMode="auto">
                <a:xfrm>
                  <a:off x="3605" y="3552"/>
                  <a:ext cx="10" cy="8"/>
                </a:xfrm>
                <a:custGeom>
                  <a:avLst/>
                  <a:gdLst>
                    <a:gd name="T0" fmla="*/ 3 w 10"/>
                    <a:gd name="T1" fmla="*/ 2 h 8"/>
                    <a:gd name="T2" fmla="*/ 3 w 10"/>
                    <a:gd name="T3" fmla="*/ 5 h 8"/>
                    <a:gd name="T4" fmla="*/ 0 w 10"/>
                    <a:gd name="T5" fmla="*/ 5 h 8"/>
                    <a:gd name="T6" fmla="*/ 0 w 10"/>
                    <a:gd name="T7" fmla="*/ 8 h 8"/>
                    <a:gd name="T8" fmla="*/ 0 w 10"/>
                    <a:gd name="T9" fmla="*/ 8 h 8"/>
                    <a:gd name="T10" fmla="*/ 3 w 10"/>
                    <a:gd name="T11" fmla="*/ 8 h 8"/>
                    <a:gd name="T12" fmla="*/ 5 w 10"/>
                    <a:gd name="T13" fmla="*/ 8 h 8"/>
                    <a:gd name="T14" fmla="*/ 8 w 10"/>
                    <a:gd name="T15" fmla="*/ 8 h 8"/>
                    <a:gd name="T16" fmla="*/ 10 w 10"/>
                    <a:gd name="T17" fmla="*/ 8 h 8"/>
                    <a:gd name="T18" fmla="*/ 10 w 10"/>
                    <a:gd name="T19" fmla="*/ 5 h 8"/>
                    <a:gd name="T20" fmla="*/ 10 w 10"/>
                    <a:gd name="T21" fmla="*/ 2 h 8"/>
                    <a:gd name="T22" fmla="*/ 10 w 10"/>
                    <a:gd name="T23" fmla="*/ 2 h 8"/>
                    <a:gd name="T24" fmla="*/ 8 w 10"/>
                    <a:gd name="T25" fmla="*/ 0 h 8"/>
                    <a:gd name="T26" fmla="*/ 3 w 10"/>
                    <a:gd name="T27" fmla="*/ 2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3" y="2"/>
                      </a:move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10" y="2"/>
                      </a:lnTo>
                      <a:lnTo>
                        <a:pt x="8" y="0"/>
                      </a:lnTo>
                      <a:lnTo>
                        <a:pt x="3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58" name="Freeform 2111"/>
                <p:cNvSpPr>
                  <a:spLocks/>
                </p:cNvSpPr>
                <p:nvPr/>
              </p:nvSpPr>
              <p:spPr bwMode="auto">
                <a:xfrm>
                  <a:off x="3594" y="3562"/>
                  <a:ext cx="11" cy="8"/>
                </a:xfrm>
                <a:custGeom>
                  <a:avLst/>
                  <a:gdLst>
                    <a:gd name="T0" fmla="*/ 3 w 11"/>
                    <a:gd name="T1" fmla="*/ 3 h 8"/>
                    <a:gd name="T2" fmla="*/ 3 w 11"/>
                    <a:gd name="T3" fmla="*/ 3 h 8"/>
                    <a:gd name="T4" fmla="*/ 3 w 11"/>
                    <a:gd name="T5" fmla="*/ 5 h 8"/>
                    <a:gd name="T6" fmla="*/ 3 w 11"/>
                    <a:gd name="T7" fmla="*/ 8 h 8"/>
                    <a:gd name="T8" fmla="*/ 0 w 11"/>
                    <a:gd name="T9" fmla="*/ 8 h 8"/>
                    <a:gd name="T10" fmla="*/ 8 w 11"/>
                    <a:gd name="T11" fmla="*/ 8 h 8"/>
                    <a:gd name="T12" fmla="*/ 11 w 11"/>
                    <a:gd name="T13" fmla="*/ 8 h 8"/>
                    <a:gd name="T14" fmla="*/ 11 w 11"/>
                    <a:gd name="T15" fmla="*/ 8 h 8"/>
                    <a:gd name="T16" fmla="*/ 11 w 11"/>
                    <a:gd name="T17" fmla="*/ 5 h 8"/>
                    <a:gd name="T18" fmla="*/ 11 w 11"/>
                    <a:gd name="T19" fmla="*/ 3 h 8"/>
                    <a:gd name="T20" fmla="*/ 11 w 11"/>
                    <a:gd name="T21" fmla="*/ 3 h 8"/>
                    <a:gd name="T22" fmla="*/ 11 w 11"/>
                    <a:gd name="T23" fmla="*/ 0 h 8"/>
                    <a:gd name="T24" fmla="*/ 8 w 11"/>
                    <a:gd name="T25" fmla="*/ 0 h 8"/>
                    <a:gd name="T26" fmla="*/ 3 w 11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3" y="3"/>
                      </a:moveTo>
                      <a:lnTo>
                        <a:pt x="3" y="3"/>
                      </a:lnTo>
                      <a:lnTo>
                        <a:pt x="3" y="5"/>
                      </a:lnTo>
                      <a:lnTo>
                        <a:pt x="3" y="8"/>
                      </a:lnTo>
                      <a:lnTo>
                        <a:pt x="0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59" name="Freeform 2112"/>
                <p:cNvSpPr>
                  <a:spLocks/>
                </p:cNvSpPr>
                <p:nvPr/>
              </p:nvSpPr>
              <p:spPr bwMode="auto">
                <a:xfrm>
                  <a:off x="3584" y="3573"/>
                  <a:ext cx="10" cy="10"/>
                </a:xfrm>
                <a:custGeom>
                  <a:avLst/>
                  <a:gdLst>
                    <a:gd name="T0" fmla="*/ 3 w 10"/>
                    <a:gd name="T1" fmla="*/ 2 h 10"/>
                    <a:gd name="T2" fmla="*/ 3 w 10"/>
                    <a:gd name="T3" fmla="*/ 2 h 10"/>
                    <a:gd name="T4" fmla="*/ 3 w 10"/>
                    <a:gd name="T5" fmla="*/ 5 h 10"/>
                    <a:gd name="T6" fmla="*/ 0 w 10"/>
                    <a:gd name="T7" fmla="*/ 8 h 10"/>
                    <a:gd name="T8" fmla="*/ 0 w 10"/>
                    <a:gd name="T9" fmla="*/ 8 h 10"/>
                    <a:gd name="T10" fmla="*/ 5 w 10"/>
                    <a:gd name="T11" fmla="*/ 10 h 10"/>
                    <a:gd name="T12" fmla="*/ 8 w 10"/>
                    <a:gd name="T13" fmla="*/ 10 h 10"/>
                    <a:gd name="T14" fmla="*/ 10 w 10"/>
                    <a:gd name="T15" fmla="*/ 10 h 10"/>
                    <a:gd name="T16" fmla="*/ 10 w 10"/>
                    <a:gd name="T17" fmla="*/ 8 h 10"/>
                    <a:gd name="T18" fmla="*/ 10 w 10"/>
                    <a:gd name="T19" fmla="*/ 5 h 10"/>
                    <a:gd name="T20" fmla="*/ 10 w 10"/>
                    <a:gd name="T21" fmla="*/ 2 h 10"/>
                    <a:gd name="T22" fmla="*/ 10 w 10"/>
                    <a:gd name="T23" fmla="*/ 2 h 10"/>
                    <a:gd name="T24" fmla="*/ 10 w 10"/>
                    <a:gd name="T25" fmla="*/ 0 h 10"/>
                    <a:gd name="T26" fmla="*/ 8 w 10"/>
                    <a:gd name="T27" fmla="*/ 0 h 10"/>
                    <a:gd name="T28" fmla="*/ 3 w 10"/>
                    <a:gd name="T29" fmla="*/ 2 h 10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10"/>
                    <a:gd name="T47" fmla="*/ 10 w 10"/>
                    <a:gd name="T48" fmla="*/ 10 h 10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10">
                      <a:moveTo>
                        <a:pt x="3" y="2"/>
                      </a:moveTo>
                      <a:lnTo>
                        <a:pt x="3" y="2"/>
                      </a:lnTo>
                      <a:lnTo>
                        <a:pt x="3" y="5"/>
                      </a:lnTo>
                      <a:lnTo>
                        <a:pt x="0" y="8"/>
                      </a:lnTo>
                      <a:lnTo>
                        <a:pt x="5" y="10"/>
                      </a:lnTo>
                      <a:lnTo>
                        <a:pt x="8" y="10"/>
                      </a:lnTo>
                      <a:lnTo>
                        <a:pt x="10" y="10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10" y="2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3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60" name="Freeform 2113"/>
                <p:cNvSpPr>
                  <a:spLocks/>
                </p:cNvSpPr>
                <p:nvPr/>
              </p:nvSpPr>
              <p:spPr bwMode="auto">
                <a:xfrm>
                  <a:off x="3636" y="3536"/>
                  <a:ext cx="11" cy="5"/>
                </a:xfrm>
                <a:custGeom>
                  <a:avLst/>
                  <a:gdLst>
                    <a:gd name="T0" fmla="*/ 3 w 11"/>
                    <a:gd name="T1" fmla="*/ 0 h 5"/>
                    <a:gd name="T2" fmla="*/ 0 w 11"/>
                    <a:gd name="T3" fmla="*/ 3 h 5"/>
                    <a:gd name="T4" fmla="*/ 0 w 11"/>
                    <a:gd name="T5" fmla="*/ 3 h 5"/>
                    <a:gd name="T6" fmla="*/ 0 w 11"/>
                    <a:gd name="T7" fmla="*/ 5 h 5"/>
                    <a:gd name="T8" fmla="*/ 0 w 11"/>
                    <a:gd name="T9" fmla="*/ 5 h 5"/>
                    <a:gd name="T10" fmla="*/ 3 w 11"/>
                    <a:gd name="T11" fmla="*/ 5 h 5"/>
                    <a:gd name="T12" fmla="*/ 6 w 11"/>
                    <a:gd name="T13" fmla="*/ 5 h 5"/>
                    <a:gd name="T14" fmla="*/ 8 w 11"/>
                    <a:gd name="T15" fmla="*/ 5 h 5"/>
                    <a:gd name="T16" fmla="*/ 11 w 11"/>
                    <a:gd name="T17" fmla="*/ 5 h 5"/>
                    <a:gd name="T18" fmla="*/ 11 w 11"/>
                    <a:gd name="T19" fmla="*/ 5 h 5"/>
                    <a:gd name="T20" fmla="*/ 8 w 11"/>
                    <a:gd name="T21" fmla="*/ 3 h 5"/>
                    <a:gd name="T22" fmla="*/ 8 w 11"/>
                    <a:gd name="T23" fmla="*/ 3 h 5"/>
                    <a:gd name="T24" fmla="*/ 8 w 11"/>
                    <a:gd name="T25" fmla="*/ 0 h 5"/>
                    <a:gd name="T26" fmla="*/ 6 w 11"/>
                    <a:gd name="T27" fmla="*/ 0 h 5"/>
                    <a:gd name="T28" fmla="*/ 3 w 11"/>
                    <a:gd name="T29" fmla="*/ 0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5"/>
                    <a:gd name="T47" fmla="*/ 11 w 11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5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6" y="5"/>
                      </a:lnTo>
                      <a:lnTo>
                        <a:pt x="8" y="5"/>
                      </a:lnTo>
                      <a:lnTo>
                        <a:pt x="11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6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61" name="Freeform 2114"/>
                <p:cNvSpPr>
                  <a:spLocks/>
                </p:cNvSpPr>
                <p:nvPr/>
              </p:nvSpPr>
              <p:spPr bwMode="auto">
                <a:xfrm>
                  <a:off x="3628" y="3544"/>
                  <a:ext cx="11" cy="8"/>
                </a:xfrm>
                <a:custGeom>
                  <a:avLst/>
                  <a:gdLst>
                    <a:gd name="T0" fmla="*/ 3 w 11"/>
                    <a:gd name="T1" fmla="*/ 0 h 8"/>
                    <a:gd name="T2" fmla="*/ 0 w 11"/>
                    <a:gd name="T3" fmla="*/ 3 h 8"/>
                    <a:gd name="T4" fmla="*/ 0 w 11"/>
                    <a:gd name="T5" fmla="*/ 3 h 8"/>
                    <a:gd name="T6" fmla="*/ 0 w 11"/>
                    <a:gd name="T7" fmla="*/ 5 h 8"/>
                    <a:gd name="T8" fmla="*/ 0 w 11"/>
                    <a:gd name="T9" fmla="*/ 5 h 8"/>
                    <a:gd name="T10" fmla="*/ 3 w 11"/>
                    <a:gd name="T11" fmla="*/ 8 h 8"/>
                    <a:gd name="T12" fmla="*/ 6 w 11"/>
                    <a:gd name="T13" fmla="*/ 8 h 8"/>
                    <a:gd name="T14" fmla="*/ 8 w 11"/>
                    <a:gd name="T15" fmla="*/ 8 h 8"/>
                    <a:gd name="T16" fmla="*/ 11 w 11"/>
                    <a:gd name="T17" fmla="*/ 5 h 8"/>
                    <a:gd name="T18" fmla="*/ 11 w 11"/>
                    <a:gd name="T19" fmla="*/ 5 h 8"/>
                    <a:gd name="T20" fmla="*/ 8 w 11"/>
                    <a:gd name="T21" fmla="*/ 3 h 8"/>
                    <a:gd name="T22" fmla="*/ 8 w 11"/>
                    <a:gd name="T23" fmla="*/ 3 h 8"/>
                    <a:gd name="T24" fmla="*/ 8 w 11"/>
                    <a:gd name="T25" fmla="*/ 0 h 8"/>
                    <a:gd name="T26" fmla="*/ 6 w 11"/>
                    <a:gd name="T27" fmla="*/ 0 h 8"/>
                    <a:gd name="T28" fmla="*/ 3 w 11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8"/>
                    <a:gd name="T47" fmla="*/ 11 w 11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8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1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6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62" name="Freeform 2115"/>
                <p:cNvSpPr>
                  <a:spLocks/>
                </p:cNvSpPr>
                <p:nvPr/>
              </p:nvSpPr>
              <p:spPr bwMode="auto">
                <a:xfrm>
                  <a:off x="3621" y="3554"/>
                  <a:ext cx="7" cy="6"/>
                </a:xfrm>
                <a:custGeom>
                  <a:avLst/>
                  <a:gdLst>
                    <a:gd name="T0" fmla="*/ 0 w 7"/>
                    <a:gd name="T1" fmla="*/ 0 h 6"/>
                    <a:gd name="T2" fmla="*/ 0 w 7"/>
                    <a:gd name="T3" fmla="*/ 3 h 6"/>
                    <a:gd name="T4" fmla="*/ 0 w 7"/>
                    <a:gd name="T5" fmla="*/ 3 h 6"/>
                    <a:gd name="T6" fmla="*/ 0 w 7"/>
                    <a:gd name="T7" fmla="*/ 6 h 6"/>
                    <a:gd name="T8" fmla="*/ 0 w 7"/>
                    <a:gd name="T9" fmla="*/ 6 h 6"/>
                    <a:gd name="T10" fmla="*/ 2 w 7"/>
                    <a:gd name="T11" fmla="*/ 6 h 6"/>
                    <a:gd name="T12" fmla="*/ 5 w 7"/>
                    <a:gd name="T13" fmla="*/ 6 h 6"/>
                    <a:gd name="T14" fmla="*/ 7 w 7"/>
                    <a:gd name="T15" fmla="*/ 6 h 6"/>
                    <a:gd name="T16" fmla="*/ 7 w 7"/>
                    <a:gd name="T17" fmla="*/ 6 h 6"/>
                    <a:gd name="T18" fmla="*/ 7 w 7"/>
                    <a:gd name="T19" fmla="*/ 6 h 6"/>
                    <a:gd name="T20" fmla="*/ 7 w 7"/>
                    <a:gd name="T21" fmla="*/ 3 h 6"/>
                    <a:gd name="T22" fmla="*/ 7 w 7"/>
                    <a:gd name="T23" fmla="*/ 0 h 6"/>
                    <a:gd name="T24" fmla="*/ 7 w 7"/>
                    <a:gd name="T25" fmla="*/ 0 h 6"/>
                    <a:gd name="T26" fmla="*/ 0 w 7"/>
                    <a:gd name="T27" fmla="*/ 0 h 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7"/>
                    <a:gd name="T43" fmla="*/ 0 h 6"/>
                    <a:gd name="T44" fmla="*/ 7 w 7"/>
                    <a:gd name="T45" fmla="*/ 6 h 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7" h="6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2" y="6"/>
                      </a:lnTo>
                      <a:lnTo>
                        <a:pt x="5" y="6"/>
                      </a:lnTo>
                      <a:lnTo>
                        <a:pt x="7" y="6"/>
                      </a:lnTo>
                      <a:lnTo>
                        <a:pt x="7" y="3"/>
                      </a:lnTo>
                      <a:lnTo>
                        <a:pt x="7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63" name="Freeform 2116"/>
                <p:cNvSpPr>
                  <a:spLocks/>
                </p:cNvSpPr>
                <p:nvPr/>
              </p:nvSpPr>
              <p:spPr bwMode="auto">
                <a:xfrm>
                  <a:off x="3610" y="3562"/>
                  <a:ext cx="11" cy="8"/>
                </a:xfrm>
                <a:custGeom>
                  <a:avLst/>
                  <a:gdLst>
                    <a:gd name="T0" fmla="*/ 3 w 11"/>
                    <a:gd name="T1" fmla="*/ 3 h 8"/>
                    <a:gd name="T2" fmla="*/ 3 w 11"/>
                    <a:gd name="T3" fmla="*/ 3 h 8"/>
                    <a:gd name="T4" fmla="*/ 0 w 11"/>
                    <a:gd name="T5" fmla="*/ 5 h 8"/>
                    <a:gd name="T6" fmla="*/ 0 w 11"/>
                    <a:gd name="T7" fmla="*/ 8 h 8"/>
                    <a:gd name="T8" fmla="*/ 0 w 11"/>
                    <a:gd name="T9" fmla="*/ 8 h 8"/>
                    <a:gd name="T10" fmla="*/ 3 w 11"/>
                    <a:gd name="T11" fmla="*/ 8 h 8"/>
                    <a:gd name="T12" fmla="*/ 5 w 11"/>
                    <a:gd name="T13" fmla="*/ 8 h 8"/>
                    <a:gd name="T14" fmla="*/ 8 w 11"/>
                    <a:gd name="T15" fmla="*/ 8 h 8"/>
                    <a:gd name="T16" fmla="*/ 11 w 11"/>
                    <a:gd name="T17" fmla="*/ 8 h 8"/>
                    <a:gd name="T18" fmla="*/ 11 w 11"/>
                    <a:gd name="T19" fmla="*/ 5 h 8"/>
                    <a:gd name="T20" fmla="*/ 11 w 11"/>
                    <a:gd name="T21" fmla="*/ 3 h 8"/>
                    <a:gd name="T22" fmla="*/ 11 w 11"/>
                    <a:gd name="T23" fmla="*/ 3 h 8"/>
                    <a:gd name="T24" fmla="*/ 11 w 11"/>
                    <a:gd name="T25" fmla="*/ 0 h 8"/>
                    <a:gd name="T26" fmla="*/ 8 w 11"/>
                    <a:gd name="T27" fmla="*/ 0 h 8"/>
                    <a:gd name="T28" fmla="*/ 3 w 11"/>
                    <a:gd name="T29" fmla="*/ 3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8"/>
                    <a:gd name="T47" fmla="*/ 11 w 11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8">
                      <a:moveTo>
                        <a:pt x="3" y="3"/>
                      </a:moveTo>
                      <a:lnTo>
                        <a:pt x="3" y="3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64" name="Freeform 2117"/>
                <p:cNvSpPr>
                  <a:spLocks/>
                </p:cNvSpPr>
                <p:nvPr/>
              </p:nvSpPr>
              <p:spPr bwMode="auto">
                <a:xfrm>
                  <a:off x="3600" y="3573"/>
                  <a:ext cx="10" cy="10"/>
                </a:xfrm>
                <a:custGeom>
                  <a:avLst/>
                  <a:gdLst>
                    <a:gd name="T0" fmla="*/ 2 w 10"/>
                    <a:gd name="T1" fmla="*/ 2 h 10"/>
                    <a:gd name="T2" fmla="*/ 2 w 10"/>
                    <a:gd name="T3" fmla="*/ 5 h 10"/>
                    <a:gd name="T4" fmla="*/ 0 w 10"/>
                    <a:gd name="T5" fmla="*/ 5 h 10"/>
                    <a:gd name="T6" fmla="*/ 0 w 10"/>
                    <a:gd name="T7" fmla="*/ 8 h 10"/>
                    <a:gd name="T8" fmla="*/ 0 w 10"/>
                    <a:gd name="T9" fmla="*/ 8 h 10"/>
                    <a:gd name="T10" fmla="*/ 5 w 10"/>
                    <a:gd name="T11" fmla="*/ 10 h 10"/>
                    <a:gd name="T12" fmla="*/ 8 w 10"/>
                    <a:gd name="T13" fmla="*/ 10 h 10"/>
                    <a:gd name="T14" fmla="*/ 10 w 10"/>
                    <a:gd name="T15" fmla="*/ 10 h 10"/>
                    <a:gd name="T16" fmla="*/ 10 w 10"/>
                    <a:gd name="T17" fmla="*/ 8 h 10"/>
                    <a:gd name="T18" fmla="*/ 10 w 10"/>
                    <a:gd name="T19" fmla="*/ 8 h 10"/>
                    <a:gd name="T20" fmla="*/ 10 w 10"/>
                    <a:gd name="T21" fmla="*/ 5 h 10"/>
                    <a:gd name="T22" fmla="*/ 10 w 10"/>
                    <a:gd name="T23" fmla="*/ 2 h 10"/>
                    <a:gd name="T24" fmla="*/ 10 w 10"/>
                    <a:gd name="T25" fmla="*/ 2 h 10"/>
                    <a:gd name="T26" fmla="*/ 8 w 10"/>
                    <a:gd name="T27" fmla="*/ 0 h 10"/>
                    <a:gd name="T28" fmla="*/ 2 w 10"/>
                    <a:gd name="T29" fmla="*/ 2 h 10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10"/>
                    <a:gd name="T47" fmla="*/ 10 w 10"/>
                    <a:gd name="T48" fmla="*/ 10 h 10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10">
                      <a:moveTo>
                        <a:pt x="2" y="2"/>
                      </a:moveTo>
                      <a:lnTo>
                        <a:pt x="2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5" y="10"/>
                      </a:lnTo>
                      <a:lnTo>
                        <a:pt x="8" y="10"/>
                      </a:lnTo>
                      <a:lnTo>
                        <a:pt x="10" y="10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10" y="2"/>
                      </a:lnTo>
                      <a:lnTo>
                        <a:pt x="8" y="0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65" name="Freeform 2118"/>
                <p:cNvSpPr>
                  <a:spLocks/>
                </p:cNvSpPr>
                <p:nvPr/>
              </p:nvSpPr>
              <p:spPr bwMode="auto">
                <a:xfrm>
                  <a:off x="3649" y="3536"/>
                  <a:ext cx="11" cy="5"/>
                </a:xfrm>
                <a:custGeom>
                  <a:avLst/>
                  <a:gdLst>
                    <a:gd name="T0" fmla="*/ 3 w 11"/>
                    <a:gd name="T1" fmla="*/ 0 h 5"/>
                    <a:gd name="T2" fmla="*/ 3 w 11"/>
                    <a:gd name="T3" fmla="*/ 3 h 5"/>
                    <a:gd name="T4" fmla="*/ 3 w 11"/>
                    <a:gd name="T5" fmla="*/ 3 h 5"/>
                    <a:gd name="T6" fmla="*/ 0 w 11"/>
                    <a:gd name="T7" fmla="*/ 5 h 5"/>
                    <a:gd name="T8" fmla="*/ 0 w 11"/>
                    <a:gd name="T9" fmla="*/ 5 h 5"/>
                    <a:gd name="T10" fmla="*/ 8 w 11"/>
                    <a:gd name="T11" fmla="*/ 5 h 5"/>
                    <a:gd name="T12" fmla="*/ 11 w 11"/>
                    <a:gd name="T13" fmla="*/ 5 h 5"/>
                    <a:gd name="T14" fmla="*/ 11 w 11"/>
                    <a:gd name="T15" fmla="*/ 5 h 5"/>
                    <a:gd name="T16" fmla="*/ 11 w 11"/>
                    <a:gd name="T17" fmla="*/ 5 h 5"/>
                    <a:gd name="T18" fmla="*/ 11 w 11"/>
                    <a:gd name="T19" fmla="*/ 3 h 5"/>
                    <a:gd name="T20" fmla="*/ 11 w 11"/>
                    <a:gd name="T21" fmla="*/ 0 h 5"/>
                    <a:gd name="T22" fmla="*/ 8 w 11"/>
                    <a:gd name="T23" fmla="*/ 0 h 5"/>
                    <a:gd name="T24" fmla="*/ 6 w 11"/>
                    <a:gd name="T25" fmla="*/ 0 h 5"/>
                    <a:gd name="T26" fmla="*/ 3 w 11"/>
                    <a:gd name="T27" fmla="*/ 0 h 5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5"/>
                    <a:gd name="T44" fmla="*/ 11 w 11"/>
                    <a:gd name="T45" fmla="*/ 5 h 5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5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5"/>
                      </a:lnTo>
                      <a:lnTo>
                        <a:pt x="8" y="5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6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66" name="Freeform 2119"/>
                <p:cNvSpPr>
                  <a:spLocks/>
                </p:cNvSpPr>
                <p:nvPr/>
              </p:nvSpPr>
              <p:spPr bwMode="auto">
                <a:xfrm>
                  <a:off x="3644" y="3544"/>
                  <a:ext cx="8" cy="8"/>
                </a:xfrm>
                <a:custGeom>
                  <a:avLst/>
                  <a:gdLst>
                    <a:gd name="T0" fmla="*/ 0 w 8"/>
                    <a:gd name="T1" fmla="*/ 0 h 8"/>
                    <a:gd name="T2" fmla="*/ 0 w 8"/>
                    <a:gd name="T3" fmla="*/ 3 h 8"/>
                    <a:gd name="T4" fmla="*/ 0 w 8"/>
                    <a:gd name="T5" fmla="*/ 3 h 8"/>
                    <a:gd name="T6" fmla="*/ 0 w 8"/>
                    <a:gd name="T7" fmla="*/ 5 h 8"/>
                    <a:gd name="T8" fmla="*/ 0 w 8"/>
                    <a:gd name="T9" fmla="*/ 5 h 8"/>
                    <a:gd name="T10" fmla="*/ 3 w 8"/>
                    <a:gd name="T11" fmla="*/ 8 h 8"/>
                    <a:gd name="T12" fmla="*/ 5 w 8"/>
                    <a:gd name="T13" fmla="*/ 8 h 8"/>
                    <a:gd name="T14" fmla="*/ 8 w 8"/>
                    <a:gd name="T15" fmla="*/ 8 h 8"/>
                    <a:gd name="T16" fmla="*/ 8 w 8"/>
                    <a:gd name="T17" fmla="*/ 5 h 8"/>
                    <a:gd name="T18" fmla="*/ 8 w 8"/>
                    <a:gd name="T19" fmla="*/ 5 h 8"/>
                    <a:gd name="T20" fmla="*/ 8 w 8"/>
                    <a:gd name="T21" fmla="*/ 3 h 8"/>
                    <a:gd name="T22" fmla="*/ 8 w 8"/>
                    <a:gd name="T23" fmla="*/ 3 h 8"/>
                    <a:gd name="T24" fmla="*/ 8 w 8"/>
                    <a:gd name="T25" fmla="*/ 0 h 8"/>
                    <a:gd name="T26" fmla="*/ 0 w 8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67" name="Freeform 2120"/>
                <p:cNvSpPr>
                  <a:spLocks/>
                </p:cNvSpPr>
                <p:nvPr/>
              </p:nvSpPr>
              <p:spPr bwMode="auto">
                <a:xfrm>
                  <a:off x="3634" y="3554"/>
                  <a:ext cx="10" cy="8"/>
                </a:xfrm>
                <a:custGeom>
                  <a:avLst/>
                  <a:gdLst>
                    <a:gd name="T0" fmla="*/ 2 w 10"/>
                    <a:gd name="T1" fmla="*/ 0 h 8"/>
                    <a:gd name="T2" fmla="*/ 2 w 10"/>
                    <a:gd name="T3" fmla="*/ 3 h 8"/>
                    <a:gd name="T4" fmla="*/ 0 w 10"/>
                    <a:gd name="T5" fmla="*/ 3 h 8"/>
                    <a:gd name="T6" fmla="*/ 0 w 10"/>
                    <a:gd name="T7" fmla="*/ 6 h 8"/>
                    <a:gd name="T8" fmla="*/ 0 w 10"/>
                    <a:gd name="T9" fmla="*/ 6 h 8"/>
                    <a:gd name="T10" fmla="*/ 5 w 10"/>
                    <a:gd name="T11" fmla="*/ 6 h 8"/>
                    <a:gd name="T12" fmla="*/ 8 w 10"/>
                    <a:gd name="T13" fmla="*/ 8 h 8"/>
                    <a:gd name="T14" fmla="*/ 10 w 10"/>
                    <a:gd name="T15" fmla="*/ 8 h 8"/>
                    <a:gd name="T16" fmla="*/ 10 w 10"/>
                    <a:gd name="T17" fmla="*/ 6 h 8"/>
                    <a:gd name="T18" fmla="*/ 10 w 10"/>
                    <a:gd name="T19" fmla="*/ 6 h 8"/>
                    <a:gd name="T20" fmla="*/ 10 w 10"/>
                    <a:gd name="T21" fmla="*/ 3 h 8"/>
                    <a:gd name="T22" fmla="*/ 10 w 10"/>
                    <a:gd name="T23" fmla="*/ 0 h 8"/>
                    <a:gd name="T24" fmla="*/ 10 w 10"/>
                    <a:gd name="T25" fmla="*/ 0 h 8"/>
                    <a:gd name="T26" fmla="*/ 2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2" y="0"/>
                      </a:moveTo>
                      <a:lnTo>
                        <a:pt x="2" y="3"/>
                      </a:ln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5" y="6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68" name="Freeform 2121"/>
                <p:cNvSpPr>
                  <a:spLocks/>
                </p:cNvSpPr>
                <p:nvPr/>
              </p:nvSpPr>
              <p:spPr bwMode="auto">
                <a:xfrm>
                  <a:off x="3626" y="3562"/>
                  <a:ext cx="10" cy="11"/>
                </a:xfrm>
                <a:custGeom>
                  <a:avLst/>
                  <a:gdLst>
                    <a:gd name="T0" fmla="*/ 2 w 10"/>
                    <a:gd name="T1" fmla="*/ 3 h 11"/>
                    <a:gd name="T2" fmla="*/ 0 w 10"/>
                    <a:gd name="T3" fmla="*/ 5 h 11"/>
                    <a:gd name="T4" fmla="*/ 0 w 10"/>
                    <a:gd name="T5" fmla="*/ 5 h 11"/>
                    <a:gd name="T6" fmla="*/ 0 w 10"/>
                    <a:gd name="T7" fmla="*/ 8 h 11"/>
                    <a:gd name="T8" fmla="*/ 0 w 10"/>
                    <a:gd name="T9" fmla="*/ 8 h 11"/>
                    <a:gd name="T10" fmla="*/ 2 w 10"/>
                    <a:gd name="T11" fmla="*/ 11 h 11"/>
                    <a:gd name="T12" fmla="*/ 5 w 10"/>
                    <a:gd name="T13" fmla="*/ 11 h 11"/>
                    <a:gd name="T14" fmla="*/ 8 w 10"/>
                    <a:gd name="T15" fmla="*/ 11 h 11"/>
                    <a:gd name="T16" fmla="*/ 10 w 10"/>
                    <a:gd name="T17" fmla="*/ 8 h 11"/>
                    <a:gd name="T18" fmla="*/ 10 w 10"/>
                    <a:gd name="T19" fmla="*/ 5 h 11"/>
                    <a:gd name="T20" fmla="*/ 10 w 10"/>
                    <a:gd name="T21" fmla="*/ 3 h 11"/>
                    <a:gd name="T22" fmla="*/ 10 w 10"/>
                    <a:gd name="T23" fmla="*/ 3 h 11"/>
                    <a:gd name="T24" fmla="*/ 8 w 10"/>
                    <a:gd name="T25" fmla="*/ 3 h 11"/>
                    <a:gd name="T26" fmla="*/ 5 w 10"/>
                    <a:gd name="T27" fmla="*/ 0 h 11"/>
                    <a:gd name="T28" fmla="*/ 2 w 10"/>
                    <a:gd name="T29" fmla="*/ 3 h 1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11"/>
                    <a:gd name="T47" fmla="*/ 10 w 10"/>
                    <a:gd name="T48" fmla="*/ 11 h 1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11">
                      <a:moveTo>
                        <a:pt x="2" y="3"/>
                      </a:move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2" y="11"/>
                      </a:lnTo>
                      <a:lnTo>
                        <a:pt x="5" y="11"/>
                      </a:lnTo>
                      <a:lnTo>
                        <a:pt x="8" y="11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10" y="3"/>
                      </a:lnTo>
                      <a:lnTo>
                        <a:pt x="8" y="3"/>
                      </a:lnTo>
                      <a:lnTo>
                        <a:pt x="5" y="0"/>
                      </a:lnTo>
                      <a:lnTo>
                        <a:pt x="2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69" name="Freeform 2122"/>
                <p:cNvSpPr>
                  <a:spLocks/>
                </p:cNvSpPr>
                <p:nvPr/>
              </p:nvSpPr>
              <p:spPr bwMode="auto">
                <a:xfrm>
                  <a:off x="3615" y="3573"/>
                  <a:ext cx="11" cy="10"/>
                </a:xfrm>
                <a:custGeom>
                  <a:avLst/>
                  <a:gdLst>
                    <a:gd name="T0" fmla="*/ 3 w 11"/>
                    <a:gd name="T1" fmla="*/ 2 h 10"/>
                    <a:gd name="T2" fmla="*/ 3 w 11"/>
                    <a:gd name="T3" fmla="*/ 5 h 10"/>
                    <a:gd name="T4" fmla="*/ 0 w 11"/>
                    <a:gd name="T5" fmla="*/ 5 h 10"/>
                    <a:gd name="T6" fmla="*/ 0 w 11"/>
                    <a:gd name="T7" fmla="*/ 8 h 10"/>
                    <a:gd name="T8" fmla="*/ 0 w 11"/>
                    <a:gd name="T9" fmla="*/ 8 h 10"/>
                    <a:gd name="T10" fmla="*/ 6 w 11"/>
                    <a:gd name="T11" fmla="*/ 10 h 10"/>
                    <a:gd name="T12" fmla="*/ 8 w 11"/>
                    <a:gd name="T13" fmla="*/ 10 h 10"/>
                    <a:gd name="T14" fmla="*/ 11 w 11"/>
                    <a:gd name="T15" fmla="*/ 10 h 10"/>
                    <a:gd name="T16" fmla="*/ 11 w 11"/>
                    <a:gd name="T17" fmla="*/ 10 h 10"/>
                    <a:gd name="T18" fmla="*/ 11 w 11"/>
                    <a:gd name="T19" fmla="*/ 8 h 10"/>
                    <a:gd name="T20" fmla="*/ 11 w 11"/>
                    <a:gd name="T21" fmla="*/ 5 h 10"/>
                    <a:gd name="T22" fmla="*/ 11 w 11"/>
                    <a:gd name="T23" fmla="*/ 2 h 10"/>
                    <a:gd name="T24" fmla="*/ 11 w 11"/>
                    <a:gd name="T25" fmla="*/ 2 h 10"/>
                    <a:gd name="T26" fmla="*/ 8 w 11"/>
                    <a:gd name="T27" fmla="*/ 0 h 10"/>
                    <a:gd name="T28" fmla="*/ 3 w 11"/>
                    <a:gd name="T29" fmla="*/ 2 h 10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10"/>
                    <a:gd name="T47" fmla="*/ 11 w 11"/>
                    <a:gd name="T48" fmla="*/ 10 h 10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10">
                      <a:moveTo>
                        <a:pt x="3" y="2"/>
                      </a:move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6" y="10"/>
                      </a:lnTo>
                      <a:lnTo>
                        <a:pt x="8" y="10"/>
                      </a:lnTo>
                      <a:lnTo>
                        <a:pt x="11" y="10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2"/>
                      </a:lnTo>
                      <a:lnTo>
                        <a:pt x="8" y="0"/>
                      </a:lnTo>
                      <a:lnTo>
                        <a:pt x="3" y="2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70" name="Freeform 2123"/>
                <p:cNvSpPr>
                  <a:spLocks/>
                </p:cNvSpPr>
                <p:nvPr/>
              </p:nvSpPr>
              <p:spPr bwMode="auto">
                <a:xfrm>
                  <a:off x="3665" y="3536"/>
                  <a:ext cx="11" cy="5"/>
                </a:xfrm>
                <a:custGeom>
                  <a:avLst/>
                  <a:gdLst>
                    <a:gd name="T0" fmla="*/ 0 w 11"/>
                    <a:gd name="T1" fmla="*/ 0 h 5"/>
                    <a:gd name="T2" fmla="*/ 0 w 11"/>
                    <a:gd name="T3" fmla="*/ 3 h 5"/>
                    <a:gd name="T4" fmla="*/ 0 w 11"/>
                    <a:gd name="T5" fmla="*/ 3 h 5"/>
                    <a:gd name="T6" fmla="*/ 0 w 11"/>
                    <a:gd name="T7" fmla="*/ 5 h 5"/>
                    <a:gd name="T8" fmla="*/ 0 w 11"/>
                    <a:gd name="T9" fmla="*/ 5 h 5"/>
                    <a:gd name="T10" fmla="*/ 3 w 11"/>
                    <a:gd name="T11" fmla="*/ 5 h 5"/>
                    <a:gd name="T12" fmla="*/ 5 w 11"/>
                    <a:gd name="T13" fmla="*/ 5 h 5"/>
                    <a:gd name="T14" fmla="*/ 8 w 11"/>
                    <a:gd name="T15" fmla="*/ 5 h 5"/>
                    <a:gd name="T16" fmla="*/ 11 w 11"/>
                    <a:gd name="T17" fmla="*/ 5 h 5"/>
                    <a:gd name="T18" fmla="*/ 11 w 11"/>
                    <a:gd name="T19" fmla="*/ 5 h 5"/>
                    <a:gd name="T20" fmla="*/ 8 w 11"/>
                    <a:gd name="T21" fmla="*/ 3 h 5"/>
                    <a:gd name="T22" fmla="*/ 8 w 11"/>
                    <a:gd name="T23" fmla="*/ 0 h 5"/>
                    <a:gd name="T24" fmla="*/ 8 w 11"/>
                    <a:gd name="T25" fmla="*/ 0 h 5"/>
                    <a:gd name="T26" fmla="*/ 0 w 11"/>
                    <a:gd name="T27" fmla="*/ 0 h 5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5"/>
                    <a:gd name="T44" fmla="*/ 11 w 11"/>
                    <a:gd name="T45" fmla="*/ 5 h 5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5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11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71" name="Freeform 2124"/>
                <p:cNvSpPr>
                  <a:spLocks/>
                </p:cNvSpPr>
                <p:nvPr/>
              </p:nvSpPr>
              <p:spPr bwMode="auto">
                <a:xfrm>
                  <a:off x="3657" y="3544"/>
                  <a:ext cx="11" cy="8"/>
                </a:xfrm>
                <a:custGeom>
                  <a:avLst/>
                  <a:gdLst>
                    <a:gd name="T0" fmla="*/ 0 w 11"/>
                    <a:gd name="T1" fmla="*/ 0 h 8"/>
                    <a:gd name="T2" fmla="*/ 0 w 11"/>
                    <a:gd name="T3" fmla="*/ 3 h 8"/>
                    <a:gd name="T4" fmla="*/ 0 w 11"/>
                    <a:gd name="T5" fmla="*/ 3 h 8"/>
                    <a:gd name="T6" fmla="*/ 0 w 11"/>
                    <a:gd name="T7" fmla="*/ 5 h 8"/>
                    <a:gd name="T8" fmla="*/ 0 w 11"/>
                    <a:gd name="T9" fmla="*/ 5 h 8"/>
                    <a:gd name="T10" fmla="*/ 6 w 11"/>
                    <a:gd name="T11" fmla="*/ 8 h 8"/>
                    <a:gd name="T12" fmla="*/ 8 w 11"/>
                    <a:gd name="T13" fmla="*/ 8 h 8"/>
                    <a:gd name="T14" fmla="*/ 11 w 11"/>
                    <a:gd name="T15" fmla="*/ 8 h 8"/>
                    <a:gd name="T16" fmla="*/ 11 w 11"/>
                    <a:gd name="T17" fmla="*/ 5 h 8"/>
                    <a:gd name="T18" fmla="*/ 11 w 11"/>
                    <a:gd name="T19" fmla="*/ 5 h 8"/>
                    <a:gd name="T20" fmla="*/ 11 w 11"/>
                    <a:gd name="T21" fmla="*/ 3 h 8"/>
                    <a:gd name="T22" fmla="*/ 8 w 11"/>
                    <a:gd name="T23" fmla="*/ 3 h 8"/>
                    <a:gd name="T24" fmla="*/ 8 w 11"/>
                    <a:gd name="T25" fmla="*/ 0 h 8"/>
                    <a:gd name="T26" fmla="*/ 0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72" name="Freeform 2125"/>
                <p:cNvSpPr>
                  <a:spLocks/>
                </p:cNvSpPr>
                <p:nvPr/>
              </p:nvSpPr>
              <p:spPr bwMode="auto">
                <a:xfrm>
                  <a:off x="3649" y="3554"/>
                  <a:ext cx="11" cy="8"/>
                </a:xfrm>
                <a:custGeom>
                  <a:avLst/>
                  <a:gdLst>
                    <a:gd name="T0" fmla="*/ 3 w 11"/>
                    <a:gd name="T1" fmla="*/ 0 h 8"/>
                    <a:gd name="T2" fmla="*/ 0 w 11"/>
                    <a:gd name="T3" fmla="*/ 3 h 8"/>
                    <a:gd name="T4" fmla="*/ 0 w 11"/>
                    <a:gd name="T5" fmla="*/ 3 h 8"/>
                    <a:gd name="T6" fmla="*/ 0 w 11"/>
                    <a:gd name="T7" fmla="*/ 6 h 8"/>
                    <a:gd name="T8" fmla="*/ 0 w 11"/>
                    <a:gd name="T9" fmla="*/ 6 h 8"/>
                    <a:gd name="T10" fmla="*/ 6 w 11"/>
                    <a:gd name="T11" fmla="*/ 8 h 8"/>
                    <a:gd name="T12" fmla="*/ 8 w 11"/>
                    <a:gd name="T13" fmla="*/ 8 h 8"/>
                    <a:gd name="T14" fmla="*/ 11 w 11"/>
                    <a:gd name="T15" fmla="*/ 8 h 8"/>
                    <a:gd name="T16" fmla="*/ 11 w 11"/>
                    <a:gd name="T17" fmla="*/ 6 h 8"/>
                    <a:gd name="T18" fmla="*/ 11 w 11"/>
                    <a:gd name="T19" fmla="*/ 6 h 8"/>
                    <a:gd name="T20" fmla="*/ 11 w 11"/>
                    <a:gd name="T21" fmla="*/ 3 h 8"/>
                    <a:gd name="T22" fmla="*/ 11 w 11"/>
                    <a:gd name="T23" fmla="*/ 0 h 8"/>
                    <a:gd name="T24" fmla="*/ 8 w 11"/>
                    <a:gd name="T25" fmla="*/ 0 h 8"/>
                    <a:gd name="T26" fmla="*/ 6 w 11"/>
                    <a:gd name="T27" fmla="*/ 0 h 8"/>
                    <a:gd name="T28" fmla="*/ 3 w 11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8"/>
                    <a:gd name="T47" fmla="*/ 11 w 11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8">
                      <a:moveTo>
                        <a:pt x="3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6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6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73" name="Freeform 2126"/>
                <p:cNvSpPr>
                  <a:spLocks/>
                </p:cNvSpPr>
                <p:nvPr/>
              </p:nvSpPr>
              <p:spPr bwMode="auto">
                <a:xfrm>
                  <a:off x="3642" y="3562"/>
                  <a:ext cx="10" cy="11"/>
                </a:xfrm>
                <a:custGeom>
                  <a:avLst/>
                  <a:gdLst>
                    <a:gd name="T0" fmla="*/ 0 w 10"/>
                    <a:gd name="T1" fmla="*/ 3 h 11"/>
                    <a:gd name="T2" fmla="*/ 0 w 10"/>
                    <a:gd name="T3" fmla="*/ 5 h 11"/>
                    <a:gd name="T4" fmla="*/ 0 w 10"/>
                    <a:gd name="T5" fmla="*/ 5 h 11"/>
                    <a:gd name="T6" fmla="*/ 0 w 10"/>
                    <a:gd name="T7" fmla="*/ 8 h 11"/>
                    <a:gd name="T8" fmla="*/ 0 w 10"/>
                    <a:gd name="T9" fmla="*/ 8 h 11"/>
                    <a:gd name="T10" fmla="*/ 5 w 10"/>
                    <a:gd name="T11" fmla="*/ 11 h 11"/>
                    <a:gd name="T12" fmla="*/ 7 w 10"/>
                    <a:gd name="T13" fmla="*/ 11 h 11"/>
                    <a:gd name="T14" fmla="*/ 10 w 10"/>
                    <a:gd name="T15" fmla="*/ 11 h 11"/>
                    <a:gd name="T16" fmla="*/ 10 w 10"/>
                    <a:gd name="T17" fmla="*/ 8 h 11"/>
                    <a:gd name="T18" fmla="*/ 10 w 10"/>
                    <a:gd name="T19" fmla="*/ 8 h 11"/>
                    <a:gd name="T20" fmla="*/ 10 w 10"/>
                    <a:gd name="T21" fmla="*/ 5 h 11"/>
                    <a:gd name="T22" fmla="*/ 10 w 10"/>
                    <a:gd name="T23" fmla="*/ 3 h 11"/>
                    <a:gd name="T24" fmla="*/ 7 w 10"/>
                    <a:gd name="T25" fmla="*/ 3 h 11"/>
                    <a:gd name="T26" fmla="*/ 5 w 10"/>
                    <a:gd name="T27" fmla="*/ 0 h 11"/>
                    <a:gd name="T28" fmla="*/ 0 w 10"/>
                    <a:gd name="T29" fmla="*/ 3 h 1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0"/>
                    <a:gd name="T46" fmla="*/ 0 h 11"/>
                    <a:gd name="T47" fmla="*/ 10 w 10"/>
                    <a:gd name="T48" fmla="*/ 11 h 1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0" h="11">
                      <a:moveTo>
                        <a:pt x="0" y="3"/>
                      </a:move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5" y="11"/>
                      </a:lnTo>
                      <a:lnTo>
                        <a:pt x="7" y="11"/>
                      </a:lnTo>
                      <a:lnTo>
                        <a:pt x="10" y="11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10" y="3"/>
                      </a:lnTo>
                      <a:lnTo>
                        <a:pt x="7" y="3"/>
                      </a:lnTo>
                      <a:lnTo>
                        <a:pt x="5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74" name="Freeform 2127"/>
                <p:cNvSpPr>
                  <a:spLocks/>
                </p:cNvSpPr>
                <p:nvPr/>
              </p:nvSpPr>
              <p:spPr bwMode="auto">
                <a:xfrm>
                  <a:off x="3634" y="3575"/>
                  <a:ext cx="10" cy="8"/>
                </a:xfrm>
                <a:custGeom>
                  <a:avLst/>
                  <a:gdLst>
                    <a:gd name="T0" fmla="*/ 0 w 10"/>
                    <a:gd name="T1" fmla="*/ 0 h 8"/>
                    <a:gd name="T2" fmla="*/ 0 w 10"/>
                    <a:gd name="T3" fmla="*/ 3 h 8"/>
                    <a:gd name="T4" fmla="*/ 0 w 10"/>
                    <a:gd name="T5" fmla="*/ 3 h 8"/>
                    <a:gd name="T6" fmla="*/ 0 w 10"/>
                    <a:gd name="T7" fmla="*/ 6 h 8"/>
                    <a:gd name="T8" fmla="*/ 0 w 10"/>
                    <a:gd name="T9" fmla="*/ 8 h 8"/>
                    <a:gd name="T10" fmla="*/ 2 w 10"/>
                    <a:gd name="T11" fmla="*/ 8 h 8"/>
                    <a:gd name="T12" fmla="*/ 5 w 10"/>
                    <a:gd name="T13" fmla="*/ 8 h 8"/>
                    <a:gd name="T14" fmla="*/ 8 w 10"/>
                    <a:gd name="T15" fmla="*/ 8 h 8"/>
                    <a:gd name="T16" fmla="*/ 10 w 10"/>
                    <a:gd name="T17" fmla="*/ 8 h 8"/>
                    <a:gd name="T18" fmla="*/ 10 w 10"/>
                    <a:gd name="T19" fmla="*/ 6 h 8"/>
                    <a:gd name="T20" fmla="*/ 8 w 10"/>
                    <a:gd name="T21" fmla="*/ 3 h 8"/>
                    <a:gd name="T22" fmla="*/ 8 w 10"/>
                    <a:gd name="T23" fmla="*/ 3 h 8"/>
                    <a:gd name="T24" fmla="*/ 8 w 10"/>
                    <a:gd name="T25" fmla="*/ 0 h 8"/>
                    <a:gd name="T26" fmla="*/ 0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75" name="Freeform 2128"/>
                <p:cNvSpPr>
                  <a:spLocks/>
                </p:cNvSpPr>
                <p:nvPr/>
              </p:nvSpPr>
              <p:spPr bwMode="auto">
                <a:xfrm>
                  <a:off x="3678" y="3536"/>
                  <a:ext cx="11" cy="5"/>
                </a:xfrm>
                <a:custGeom>
                  <a:avLst/>
                  <a:gdLst>
                    <a:gd name="T0" fmla="*/ 3 w 11"/>
                    <a:gd name="T1" fmla="*/ 0 h 5"/>
                    <a:gd name="T2" fmla="*/ 3 w 11"/>
                    <a:gd name="T3" fmla="*/ 3 h 5"/>
                    <a:gd name="T4" fmla="*/ 0 w 11"/>
                    <a:gd name="T5" fmla="*/ 3 h 5"/>
                    <a:gd name="T6" fmla="*/ 0 w 11"/>
                    <a:gd name="T7" fmla="*/ 5 h 5"/>
                    <a:gd name="T8" fmla="*/ 3 w 11"/>
                    <a:gd name="T9" fmla="*/ 5 h 5"/>
                    <a:gd name="T10" fmla="*/ 5 w 11"/>
                    <a:gd name="T11" fmla="*/ 5 h 5"/>
                    <a:gd name="T12" fmla="*/ 8 w 11"/>
                    <a:gd name="T13" fmla="*/ 5 h 5"/>
                    <a:gd name="T14" fmla="*/ 11 w 11"/>
                    <a:gd name="T15" fmla="*/ 5 h 5"/>
                    <a:gd name="T16" fmla="*/ 11 w 11"/>
                    <a:gd name="T17" fmla="*/ 5 h 5"/>
                    <a:gd name="T18" fmla="*/ 11 w 11"/>
                    <a:gd name="T19" fmla="*/ 5 h 5"/>
                    <a:gd name="T20" fmla="*/ 11 w 11"/>
                    <a:gd name="T21" fmla="*/ 3 h 5"/>
                    <a:gd name="T22" fmla="*/ 11 w 11"/>
                    <a:gd name="T23" fmla="*/ 0 h 5"/>
                    <a:gd name="T24" fmla="*/ 8 w 11"/>
                    <a:gd name="T25" fmla="*/ 0 h 5"/>
                    <a:gd name="T26" fmla="*/ 5 w 11"/>
                    <a:gd name="T27" fmla="*/ 0 h 5"/>
                    <a:gd name="T28" fmla="*/ 3 w 11"/>
                    <a:gd name="T29" fmla="*/ 0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5"/>
                    <a:gd name="T47" fmla="*/ 11 w 11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5">
                      <a:moveTo>
                        <a:pt x="3" y="0"/>
                      </a:moveTo>
                      <a:lnTo>
                        <a:pt x="3" y="3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76" name="Freeform 2129"/>
                <p:cNvSpPr>
                  <a:spLocks/>
                </p:cNvSpPr>
                <p:nvPr/>
              </p:nvSpPr>
              <p:spPr bwMode="auto">
                <a:xfrm>
                  <a:off x="3673" y="3544"/>
                  <a:ext cx="10" cy="8"/>
                </a:xfrm>
                <a:custGeom>
                  <a:avLst/>
                  <a:gdLst>
                    <a:gd name="T0" fmla="*/ 0 w 10"/>
                    <a:gd name="T1" fmla="*/ 0 h 8"/>
                    <a:gd name="T2" fmla="*/ 0 w 10"/>
                    <a:gd name="T3" fmla="*/ 3 h 8"/>
                    <a:gd name="T4" fmla="*/ 0 w 10"/>
                    <a:gd name="T5" fmla="*/ 3 h 8"/>
                    <a:gd name="T6" fmla="*/ 0 w 10"/>
                    <a:gd name="T7" fmla="*/ 5 h 8"/>
                    <a:gd name="T8" fmla="*/ 0 w 10"/>
                    <a:gd name="T9" fmla="*/ 5 h 8"/>
                    <a:gd name="T10" fmla="*/ 5 w 10"/>
                    <a:gd name="T11" fmla="*/ 8 h 8"/>
                    <a:gd name="T12" fmla="*/ 8 w 10"/>
                    <a:gd name="T13" fmla="*/ 8 h 8"/>
                    <a:gd name="T14" fmla="*/ 10 w 10"/>
                    <a:gd name="T15" fmla="*/ 8 h 8"/>
                    <a:gd name="T16" fmla="*/ 10 w 10"/>
                    <a:gd name="T17" fmla="*/ 5 h 8"/>
                    <a:gd name="T18" fmla="*/ 10 w 10"/>
                    <a:gd name="T19" fmla="*/ 5 h 8"/>
                    <a:gd name="T20" fmla="*/ 8 w 10"/>
                    <a:gd name="T21" fmla="*/ 3 h 8"/>
                    <a:gd name="T22" fmla="*/ 8 w 10"/>
                    <a:gd name="T23" fmla="*/ 3 h 8"/>
                    <a:gd name="T24" fmla="*/ 8 w 10"/>
                    <a:gd name="T25" fmla="*/ 0 h 8"/>
                    <a:gd name="T26" fmla="*/ 0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77" name="Freeform 2130"/>
                <p:cNvSpPr>
                  <a:spLocks/>
                </p:cNvSpPr>
                <p:nvPr/>
              </p:nvSpPr>
              <p:spPr bwMode="auto">
                <a:xfrm>
                  <a:off x="3665" y="3554"/>
                  <a:ext cx="11" cy="8"/>
                </a:xfrm>
                <a:custGeom>
                  <a:avLst/>
                  <a:gdLst>
                    <a:gd name="T0" fmla="*/ 0 w 11"/>
                    <a:gd name="T1" fmla="*/ 0 h 8"/>
                    <a:gd name="T2" fmla="*/ 0 w 11"/>
                    <a:gd name="T3" fmla="*/ 3 h 8"/>
                    <a:gd name="T4" fmla="*/ 0 w 11"/>
                    <a:gd name="T5" fmla="*/ 3 h 8"/>
                    <a:gd name="T6" fmla="*/ 0 w 11"/>
                    <a:gd name="T7" fmla="*/ 6 h 8"/>
                    <a:gd name="T8" fmla="*/ 0 w 11"/>
                    <a:gd name="T9" fmla="*/ 6 h 8"/>
                    <a:gd name="T10" fmla="*/ 5 w 11"/>
                    <a:gd name="T11" fmla="*/ 8 h 8"/>
                    <a:gd name="T12" fmla="*/ 8 w 11"/>
                    <a:gd name="T13" fmla="*/ 8 h 8"/>
                    <a:gd name="T14" fmla="*/ 11 w 11"/>
                    <a:gd name="T15" fmla="*/ 8 h 8"/>
                    <a:gd name="T16" fmla="*/ 11 w 11"/>
                    <a:gd name="T17" fmla="*/ 6 h 8"/>
                    <a:gd name="T18" fmla="*/ 11 w 11"/>
                    <a:gd name="T19" fmla="*/ 6 h 8"/>
                    <a:gd name="T20" fmla="*/ 11 w 11"/>
                    <a:gd name="T21" fmla="*/ 3 h 8"/>
                    <a:gd name="T22" fmla="*/ 11 w 11"/>
                    <a:gd name="T23" fmla="*/ 0 h 8"/>
                    <a:gd name="T24" fmla="*/ 8 w 11"/>
                    <a:gd name="T25" fmla="*/ 0 h 8"/>
                    <a:gd name="T26" fmla="*/ 0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6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78" name="Freeform 2131"/>
                <p:cNvSpPr>
                  <a:spLocks/>
                </p:cNvSpPr>
                <p:nvPr/>
              </p:nvSpPr>
              <p:spPr bwMode="auto">
                <a:xfrm>
                  <a:off x="3657" y="3565"/>
                  <a:ext cx="11" cy="8"/>
                </a:xfrm>
                <a:custGeom>
                  <a:avLst/>
                  <a:gdLst>
                    <a:gd name="T0" fmla="*/ 3 w 11"/>
                    <a:gd name="T1" fmla="*/ 0 h 8"/>
                    <a:gd name="T2" fmla="*/ 0 w 11"/>
                    <a:gd name="T3" fmla="*/ 2 h 8"/>
                    <a:gd name="T4" fmla="*/ 0 w 11"/>
                    <a:gd name="T5" fmla="*/ 2 h 8"/>
                    <a:gd name="T6" fmla="*/ 0 w 11"/>
                    <a:gd name="T7" fmla="*/ 5 h 8"/>
                    <a:gd name="T8" fmla="*/ 0 w 11"/>
                    <a:gd name="T9" fmla="*/ 5 h 8"/>
                    <a:gd name="T10" fmla="*/ 6 w 11"/>
                    <a:gd name="T11" fmla="*/ 8 h 8"/>
                    <a:gd name="T12" fmla="*/ 8 w 11"/>
                    <a:gd name="T13" fmla="*/ 8 h 8"/>
                    <a:gd name="T14" fmla="*/ 11 w 11"/>
                    <a:gd name="T15" fmla="*/ 8 h 8"/>
                    <a:gd name="T16" fmla="*/ 11 w 11"/>
                    <a:gd name="T17" fmla="*/ 5 h 8"/>
                    <a:gd name="T18" fmla="*/ 11 w 11"/>
                    <a:gd name="T19" fmla="*/ 5 h 8"/>
                    <a:gd name="T20" fmla="*/ 11 w 11"/>
                    <a:gd name="T21" fmla="*/ 2 h 8"/>
                    <a:gd name="T22" fmla="*/ 11 w 11"/>
                    <a:gd name="T23" fmla="*/ 0 h 8"/>
                    <a:gd name="T24" fmla="*/ 11 w 11"/>
                    <a:gd name="T25" fmla="*/ 0 h 8"/>
                    <a:gd name="T26" fmla="*/ 6 w 11"/>
                    <a:gd name="T27" fmla="*/ 0 h 8"/>
                    <a:gd name="T28" fmla="*/ 3 w 11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8"/>
                    <a:gd name="T47" fmla="*/ 11 w 11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8">
                      <a:moveTo>
                        <a:pt x="3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11" y="2"/>
                      </a:lnTo>
                      <a:lnTo>
                        <a:pt x="11" y="0"/>
                      </a:lnTo>
                      <a:lnTo>
                        <a:pt x="6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79" name="Freeform 2132"/>
                <p:cNvSpPr>
                  <a:spLocks/>
                </p:cNvSpPr>
                <p:nvPr/>
              </p:nvSpPr>
              <p:spPr bwMode="auto">
                <a:xfrm>
                  <a:off x="3649" y="3575"/>
                  <a:ext cx="11" cy="11"/>
                </a:xfrm>
                <a:custGeom>
                  <a:avLst/>
                  <a:gdLst>
                    <a:gd name="T0" fmla="*/ 0 w 11"/>
                    <a:gd name="T1" fmla="*/ 0 h 11"/>
                    <a:gd name="T2" fmla="*/ 0 w 11"/>
                    <a:gd name="T3" fmla="*/ 3 h 11"/>
                    <a:gd name="T4" fmla="*/ 0 w 11"/>
                    <a:gd name="T5" fmla="*/ 6 h 11"/>
                    <a:gd name="T6" fmla="*/ 0 w 11"/>
                    <a:gd name="T7" fmla="*/ 8 h 11"/>
                    <a:gd name="T8" fmla="*/ 0 w 11"/>
                    <a:gd name="T9" fmla="*/ 8 h 11"/>
                    <a:gd name="T10" fmla="*/ 6 w 11"/>
                    <a:gd name="T11" fmla="*/ 11 h 11"/>
                    <a:gd name="T12" fmla="*/ 8 w 11"/>
                    <a:gd name="T13" fmla="*/ 11 h 11"/>
                    <a:gd name="T14" fmla="*/ 11 w 11"/>
                    <a:gd name="T15" fmla="*/ 11 h 11"/>
                    <a:gd name="T16" fmla="*/ 11 w 11"/>
                    <a:gd name="T17" fmla="*/ 8 h 11"/>
                    <a:gd name="T18" fmla="*/ 11 w 11"/>
                    <a:gd name="T19" fmla="*/ 6 h 11"/>
                    <a:gd name="T20" fmla="*/ 11 w 11"/>
                    <a:gd name="T21" fmla="*/ 3 h 11"/>
                    <a:gd name="T22" fmla="*/ 11 w 11"/>
                    <a:gd name="T23" fmla="*/ 3 h 11"/>
                    <a:gd name="T24" fmla="*/ 11 w 11"/>
                    <a:gd name="T25" fmla="*/ 0 h 11"/>
                    <a:gd name="T26" fmla="*/ 6 w 11"/>
                    <a:gd name="T27" fmla="*/ 0 h 11"/>
                    <a:gd name="T28" fmla="*/ 0 w 11"/>
                    <a:gd name="T29" fmla="*/ 0 h 1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11"/>
                    <a:gd name="T47" fmla="*/ 11 w 11"/>
                    <a:gd name="T48" fmla="*/ 11 h 1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11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6" y="11"/>
                      </a:lnTo>
                      <a:lnTo>
                        <a:pt x="8" y="11"/>
                      </a:lnTo>
                      <a:lnTo>
                        <a:pt x="11" y="11"/>
                      </a:lnTo>
                      <a:lnTo>
                        <a:pt x="11" y="8"/>
                      </a:lnTo>
                      <a:lnTo>
                        <a:pt x="11" y="6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6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80" name="Freeform 2133"/>
                <p:cNvSpPr>
                  <a:spLocks/>
                </p:cNvSpPr>
                <p:nvPr/>
              </p:nvSpPr>
              <p:spPr bwMode="auto">
                <a:xfrm>
                  <a:off x="3694" y="3536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3 h 5"/>
                    <a:gd name="T4" fmla="*/ 0 w 10"/>
                    <a:gd name="T5" fmla="*/ 3 h 5"/>
                    <a:gd name="T6" fmla="*/ 0 w 10"/>
                    <a:gd name="T7" fmla="*/ 5 h 5"/>
                    <a:gd name="T8" fmla="*/ 0 w 10"/>
                    <a:gd name="T9" fmla="*/ 5 h 5"/>
                    <a:gd name="T10" fmla="*/ 8 w 10"/>
                    <a:gd name="T11" fmla="*/ 5 h 5"/>
                    <a:gd name="T12" fmla="*/ 10 w 10"/>
                    <a:gd name="T13" fmla="*/ 5 h 5"/>
                    <a:gd name="T14" fmla="*/ 10 w 10"/>
                    <a:gd name="T15" fmla="*/ 5 h 5"/>
                    <a:gd name="T16" fmla="*/ 10 w 10"/>
                    <a:gd name="T17" fmla="*/ 5 h 5"/>
                    <a:gd name="T18" fmla="*/ 10 w 10"/>
                    <a:gd name="T19" fmla="*/ 3 h 5"/>
                    <a:gd name="T20" fmla="*/ 8 w 10"/>
                    <a:gd name="T21" fmla="*/ 0 h 5"/>
                    <a:gd name="T22" fmla="*/ 8 w 10"/>
                    <a:gd name="T23" fmla="*/ 0 h 5"/>
                    <a:gd name="T24" fmla="*/ 0 w 10"/>
                    <a:gd name="T25" fmla="*/ 0 h 5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0"/>
                    <a:gd name="T40" fmla="*/ 0 h 5"/>
                    <a:gd name="T41" fmla="*/ 10 w 10"/>
                    <a:gd name="T42" fmla="*/ 5 h 5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0" h="5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10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81" name="Freeform 2134"/>
                <p:cNvSpPr>
                  <a:spLocks/>
                </p:cNvSpPr>
                <p:nvPr/>
              </p:nvSpPr>
              <p:spPr bwMode="auto">
                <a:xfrm>
                  <a:off x="3689" y="3544"/>
                  <a:ext cx="10" cy="8"/>
                </a:xfrm>
                <a:custGeom>
                  <a:avLst/>
                  <a:gdLst>
                    <a:gd name="T0" fmla="*/ 0 w 10"/>
                    <a:gd name="T1" fmla="*/ 0 h 8"/>
                    <a:gd name="T2" fmla="*/ 0 w 10"/>
                    <a:gd name="T3" fmla="*/ 3 h 8"/>
                    <a:gd name="T4" fmla="*/ 0 w 10"/>
                    <a:gd name="T5" fmla="*/ 3 h 8"/>
                    <a:gd name="T6" fmla="*/ 0 w 10"/>
                    <a:gd name="T7" fmla="*/ 5 h 8"/>
                    <a:gd name="T8" fmla="*/ 0 w 10"/>
                    <a:gd name="T9" fmla="*/ 5 h 8"/>
                    <a:gd name="T10" fmla="*/ 5 w 10"/>
                    <a:gd name="T11" fmla="*/ 8 h 8"/>
                    <a:gd name="T12" fmla="*/ 8 w 10"/>
                    <a:gd name="T13" fmla="*/ 8 h 8"/>
                    <a:gd name="T14" fmla="*/ 10 w 10"/>
                    <a:gd name="T15" fmla="*/ 8 h 8"/>
                    <a:gd name="T16" fmla="*/ 10 w 10"/>
                    <a:gd name="T17" fmla="*/ 5 h 8"/>
                    <a:gd name="T18" fmla="*/ 10 w 10"/>
                    <a:gd name="T19" fmla="*/ 5 h 8"/>
                    <a:gd name="T20" fmla="*/ 8 w 10"/>
                    <a:gd name="T21" fmla="*/ 3 h 8"/>
                    <a:gd name="T22" fmla="*/ 8 w 10"/>
                    <a:gd name="T23" fmla="*/ 3 h 8"/>
                    <a:gd name="T24" fmla="*/ 8 w 10"/>
                    <a:gd name="T25" fmla="*/ 0 h 8"/>
                    <a:gd name="T26" fmla="*/ 0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82" name="Freeform 2135"/>
                <p:cNvSpPr>
                  <a:spLocks/>
                </p:cNvSpPr>
                <p:nvPr/>
              </p:nvSpPr>
              <p:spPr bwMode="auto">
                <a:xfrm>
                  <a:off x="3681" y="3554"/>
                  <a:ext cx="10" cy="8"/>
                </a:xfrm>
                <a:custGeom>
                  <a:avLst/>
                  <a:gdLst>
                    <a:gd name="T0" fmla="*/ 0 w 10"/>
                    <a:gd name="T1" fmla="*/ 0 h 8"/>
                    <a:gd name="T2" fmla="*/ 0 w 10"/>
                    <a:gd name="T3" fmla="*/ 3 h 8"/>
                    <a:gd name="T4" fmla="*/ 0 w 10"/>
                    <a:gd name="T5" fmla="*/ 3 h 8"/>
                    <a:gd name="T6" fmla="*/ 0 w 10"/>
                    <a:gd name="T7" fmla="*/ 6 h 8"/>
                    <a:gd name="T8" fmla="*/ 0 w 10"/>
                    <a:gd name="T9" fmla="*/ 6 h 8"/>
                    <a:gd name="T10" fmla="*/ 5 w 10"/>
                    <a:gd name="T11" fmla="*/ 8 h 8"/>
                    <a:gd name="T12" fmla="*/ 8 w 10"/>
                    <a:gd name="T13" fmla="*/ 8 h 8"/>
                    <a:gd name="T14" fmla="*/ 10 w 10"/>
                    <a:gd name="T15" fmla="*/ 8 h 8"/>
                    <a:gd name="T16" fmla="*/ 10 w 10"/>
                    <a:gd name="T17" fmla="*/ 6 h 8"/>
                    <a:gd name="T18" fmla="*/ 10 w 10"/>
                    <a:gd name="T19" fmla="*/ 6 h 8"/>
                    <a:gd name="T20" fmla="*/ 10 w 10"/>
                    <a:gd name="T21" fmla="*/ 3 h 8"/>
                    <a:gd name="T22" fmla="*/ 10 w 10"/>
                    <a:gd name="T23" fmla="*/ 0 h 8"/>
                    <a:gd name="T24" fmla="*/ 8 w 10"/>
                    <a:gd name="T25" fmla="*/ 0 h 8"/>
                    <a:gd name="T26" fmla="*/ 0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83" name="Freeform 2136"/>
                <p:cNvSpPr>
                  <a:spLocks/>
                </p:cNvSpPr>
                <p:nvPr/>
              </p:nvSpPr>
              <p:spPr bwMode="auto">
                <a:xfrm>
                  <a:off x="3676" y="3565"/>
                  <a:ext cx="10" cy="8"/>
                </a:xfrm>
                <a:custGeom>
                  <a:avLst/>
                  <a:gdLst>
                    <a:gd name="T0" fmla="*/ 0 w 10"/>
                    <a:gd name="T1" fmla="*/ 0 h 8"/>
                    <a:gd name="T2" fmla="*/ 0 w 10"/>
                    <a:gd name="T3" fmla="*/ 2 h 8"/>
                    <a:gd name="T4" fmla="*/ 0 w 10"/>
                    <a:gd name="T5" fmla="*/ 2 h 8"/>
                    <a:gd name="T6" fmla="*/ 0 w 10"/>
                    <a:gd name="T7" fmla="*/ 5 h 8"/>
                    <a:gd name="T8" fmla="*/ 0 w 10"/>
                    <a:gd name="T9" fmla="*/ 5 h 8"/>
                    <a:gd name="T10" fmla="*/ 5 w 10"/>
                    <a:gd name="T11" fmla="*/ 8 h 8"/>
                    <a:gd name="T12" fmla="*/ 7 w 10"/>
                    <a:gd name="T13" fmla="*/ 8 h 8"/>
                    <a:gd name="T14" fmla="*/ 10 w 10"/>
                    <a:gd name="T15" fmla="*/ 8 h 8"/>
                    <a:gd name="T16" fmla="*/ 10 w 10"/>
                    <a:gd name="T17" fmla="*/ 8 h 8"/>
                    <a:gd name="T18" fmla="*/ 10 w 10"/>
                    <a:gd name="T19" fmla="*/ 5 h 8"/>
                    <a:gd name="T20" fmla="*/ 7 w 10"/>
                    <a:gd name="T21" fmla="*/ 2 h 8"/>
                    <a:gd name="T22" fmla="*/ 7 w 10"/>
                    <a:gd name="T23" fmla="*/ 0 h 8"/>
                    <a:gd name="T24" fmla="*/ 7 w 10"/>
                    <a:gd name="T25" fmla="*/ 0 h 8"/>
                    <a:gd name="T26" fmla="*/ 0 w 10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7" y="2"/>
                      </a:lnTo>
                      <a:lnTo>
                        <a:pt x="7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84" name="Freeform 2137"/>
                <p:cNvSpPr>
                  <a:spLocks/>
                </p:cNvSpPr>
                <p:nvPr/>
              </p:nvSpPr>
              <p:spPr bwMode="auto">
                <a:xfrm>
                  <a:off x="3668" y="3575"/>
                  <a:ext cx="10" cy="11"/>
                </a:xfrm>
                <a:custGeom>
                  <a:avLst/>
                  <a:gdLst>
                    <a:gd name="T0" fmla="*/ 0 w 10"/>
                    <a:gd name="T1" fmla="*/ 0 h 11"/>
                    <a:gd name="T2" fmla="*/ 0 w 10"/>
                    <a:gd name="T3" fmla="*/ 3 h 11"/>
                    <a:gd name="T4" fmla="*/ 0 w 10"/>
                    <a:gd name="T5" fmla="*/ 6 h 11"/>
                    <a:gd name="T6" fmla="*/ 0 w 10"/>
                    <a:gd name="T7" fmla="*/ 8 h 11"/>
                    <a:gd name="T8" fmla="*/ 0 w 10"/>
                    <a:gd name="T9" fmla="*/ 8 h 11"/>
                    <a:gd name="T10" fmla="*/ 5 w 10"/>
                    <a:gd name="T11" fmla="*/ 11 h 11"/>
                    <a:gd name="T12" fmla="*/ 8 w 10"/>
                    <a:gd name="T13" fmla="*/ 11 h 11"/>
                    <a:gd name="T14" fmla="*/ 10 w 10"/>
                    <a:gd name="T15" fmla="*/ 11 h 11"/>
                    <a:gd name="T16" fmla="*/ 10 w 10"/>
                    <a:gd name="T17" fmla="*/ 8 h 11"/>
                    <a:gd name="T18" fmla="*/ 10 w 10"/>
                    <a:gd name="T19" fmla="*/ 6 h 11"/>
                    <a:gd name="T20" fmla="*/ 10 w 10"/>
                    <a:gd name="T21" fmla="*/ 3 h 11"/>
                    <a:gd name="T22" fmla="*/ 8 w 10"/>
                    <a:gd name="T23" fmla="*/ 3 h 11"/>
                    <a:gd name="T24" fmla="*/ 8 w 10"/>
                    <a:gd name="T25" fmla="*/ 0 h 11"/>
                    <a:gd name="T26" fmla="*/ 0 w 10"/>
                    <a:gd name="T27" fmla="*/ 0 h 11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11"/>
                    <a:gd name="T44" fmla="*/ 10 w 10"/>
                    <a:gd name="T45" fmla="*/ 11 h 11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11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5" y="11"/>
                      </a:lnTo>
                      <a:lnTo>
                        <a:pt x="8" y="11"/>
                      </a:lnTo>
                      <a:lnTo>
                        <a:pt x="10" y="11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10" y="3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85" name="Freeform 2138"/>
                <p:cNvSpPr>
                  <a:spLocks/>
                </p:cNvSpPr>
                <p:nvPr/>
              </p:nvSpPr>
              <p:spPr bwMode="auto">
                <a:xfrm>
                  <a:off x="3710" y="3536"/>
                  <a:ext cx="10" cy="5"/>
                </a:xfrm>
                <a:custGeom>
                  <a:avLst/>
                  <a:gdLst>
                    <a:gd name="T0" fmla="*/ 0 w 10"/>
                    <a:gd name="T1" fmla="*/ 0 h 5"/>
                    <a:gd name="T2" fmla="*/ 0 w 10"/>
                    <a:gd name="T3" fmla="*/ 3 h 5"/>
                    <a:gd name="T4" fmla="*/ 0 w 10"/>
                    <a:gd name="T5" fmla="*/ 3 h 5"/>
                    <a:gd name="T6" fmla="*/ 0 w 10"/>
                    <a:gd name="T7" fmla="*/ 5 h 5"/>
                    <a:gd name="T8" fmla="*/ 0 w 10"/>
                    <a:gd name="T9" fmla="*/ 5 h 5"/>
                    <a:gd name="T10" fmla="*/ 7 w 10"/>
                    <a:gd name="T11" fmla="*/ 5 h 5"/>
                    <a:gd name="T12" fmla="*/ 10 w 10"/>
                    <a:gd name="T13" fmla="*/ 5 h 5"/>
                    <a:gd name="T14" fmla="*/ 10 w 10"/>
                    <a:gd name="T15" fmla="*/ 5 h 5"/>
                    <a:gd name="T16" fmla="*/ 10 w 10"/>
                    <a:gd name="T17" fmla="*/ 5 h 5"/>
                    <a:gd name="T18" fmla="*/ 7 w 10"/>
                    <a:gd name="T19" fmla="*/ 3 h 5"/>
                    <a:gd name="T20" fmla="*/ 7 w 10"/>
                    <a:gd name="T21" fmla="*/ 0 h 5"/>
                    <a:gd name="T22" fmla="*/ 7 w 10"/>
                    <a:gd name="T23" fmla="*/ 0 h 5"/>
                    <a:gd name="T24" fmla="*/ 0 w 10"/>
                    <a:gd name="T25" fmla="*/ 0 h 5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0"/>
                    <a:gd name="T40" fmla="*/ 0 h 5"/>
                    <a:gd name="T41" fmla="*/ 10 w 10"/>
                    <a:gd name="T42" fmla="*/ 5 h 5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0" h="5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7" y="5"/>
                      </a:lnTo>
                      <a:lnTo>
                        <a:pt x="10" y="5"/>
                      </a:lnTo>
                      <a:lnTo>
                        <a:pt x="7" y="3"/>
                      </a:lnTo>
                      <a:lnTo>
                        <a:pt x="7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86" name="Freeform 2139"/>
                <p:cNvSpPr>
                  <a:spLocks/>
                </p:cNvSpPr>
                <p:nvPr/>
              </p:nvSpPr>
              <p:spPr bwMode="auto">
                <a:xfrm>
                  <a:off x="3704" y="3544"/>
                  <a:ext cx="11" cy="8"/>
                </a:xfrm>
                <a:custGeom>
                  <a:avLst/>
                  <a:gdLst>
                    <a:gd name="T0" fmla="*/ 0 w 11"/>
                    <a:gd name="T1" fmla="*/ 0 h 8"/>
                    <a:gd name="T2" fmla="*/ 0 w 11"/>
                    <a:gd name="T3" fmla="*/ 3 h 8"/>
                    <a:gd name="T4" fmla="*/ 0 w 11"/>
                    <a:gd name="T5" fmla="*/ 3 h 8"/>
                    <a:gd name="T6" fmla="*/ 0 w 11"/>
                    <a:gd name="T7" fmla="*/ 5 h 8"/>
                    <a:gd name="T8" fmla="*/ 0 w 11"/>
                    <a:gd name="T9" fmla="*/ 5 h 8"/>
                    <a:gd name="T10" fmla="*/ 6 w 11"/>
                    <a:gd name="T11" fmla="*/ 8 h 8"/>
                    <a:gd name="T12" fmla="*/ 8 w 11"/>
                    <a:gd name="T13" fmla="*/ 8 h 8"/>
                    <a:gd name="T14" fmla="*/ 11 w 11"/>
                    <a:gd name="T15" fmla="*/ 8 h 8"/>
                    <a:gd name="T16" fmla="*/ 11 w 11"/>
                    <a:gd name="T17" fmla="*/ 5 h 8"/>
                    <a:gd name="T18" fmla="*/ 11 w 11"/>
                    <a:gd name="T19" fmla="*/ 5 h 8"/>
                    <a:gd name="T20" fmla="*/ 8 w 11"/>
                    <a:gd name="T21" fmla="*/ 3 h 8"/>
                    <a:gd name="T22" fmla="*/ 8 w 11"/>
                    <a:gd name="T23" fmla="*/ 3 h 8"/>
                    <a:gd name="T24" fmla="*/ 8 w 11"/>
                    <a:gd name="T25" fmla="*/ 0 h 8"/>
                    <a:gd name="T26" fmla="*/ 0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5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87" name="Freeform 2140"/>
                <p:cNvSpPr>
                  <a:spLocks/>
                </p:cNvSpPr>
                <p:nvPr/>
              </p:nvSpPr>
              <p:spPr bwMode="auto">
                <a:xfrm>
                  <a:off x="3699" y="3554"/>
                  <a:ext cx="11" cy="8"/>
                </a:xfrm>
                <a:custGeom>
                  <a:avLst/>
                  <a:gdLst>
                    <a:gd name="T0" fmla="*/ 0 w 11"/>
                    <a:gd name="T1" fmla="*/ 0 h 8"/>
                    <a:gd name="T2" fmla="*/ 0 w 11"/>
                    <a:gd name="T3" fmla="*/ 3 h 8"/>
                    <a:gd name="T4" fmla="*/ 0 w 11"/>
                    <a:gd name="T5" fmla="*/ 3 h 8"/>
                    <a:gd name="T6" fmla="*/ 0 w 11"/>
                    <a:gd name="T7" fmla="*/ 6 h 8"/>
                    <a:gd name="T8" fmla="*/ 0 w 11"/>
                    <a:gd name="T9" fmla="*/ 6 h 8"/>
                    <a:gd name="T10" fmla="*/ 5 w 11"/>
                    <a:gd name="T11" fmla="*/ 8 h 8"/>
                    <a:gd name="T12" fmla="*/ 8 w 11"/>
                    <a:gd name="T13" fmla="*/ 8 h 8"/>
                    <a:gd name="T14" fmla="*/ 11 w 11"/>
                    <a:gd name="T15" fmla="*/ 8 h 8"/>
                    <a:gd name="T16" fmla="*/ 11 w 11"/>
                    <a:gd name="T17" fmla="*/ 6 h 8"/>
                    <a:gd name="T18" fmla="*/ 11 w 11"/>
                    <a:gd name="T19" fmla="*/ 6 h 8"/>
                    <a:gd name="T20" fmla="*/ 8 w 11"/>
                    <a:gd name="T21" fmla="*/ 3 h 8"/>
                    <a:gd name="T22" fmla="*/ 8 w 11"/>
                    <a:gd name="T23" fmla="*/ 0 h 8"/>
                    <a:gd name="T24" fmla="*/ 8 w 11"/>
                    <a:gd name="T25" fmla="*/ 0 h 8"/>
                    <a:gd name="T26" fmla="*/ 0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5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1" y="6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88" name="Freeform 2141"/>
                <p:cNvSpPr>
                  <a:spLocks/>
                </p:cNvSpPr>
                <p:nvPr/>
              </p:nvSpPr>
              <p:spPr bwMode="auto">
                <a:xfrm>
                  <a:off x="3691" y="3565"/>
                  <a:ext cx="13" cy="8"/>
                </a:xfrm>
                <a:custGeom>
                  <a:avLst/>
                  <a:gdLst>
                    <a:gd name="T0" fmla="*/ 0 w 13"/>
                    <a:gd name="T1" fmla="*/ 0 h 8"/>
                    <a:gd name="T2" fmla="*/ 0 w 13"/>
                    <a:gd name="T3" fmla="*/ 2 h 8"/>
                    <a:gd name="T4" fmla="*/ 0 w 13"/>
                    <a:gd name="T5" fmla="*/ 2 h 8"/>
                    <a:gd name="T6" fmla="*/ 0 w 13"/>
                    <a:gd name="T7" fmla="*/ 5 h 8"/>
                    <a:gd name="T8" fmla="*/ 0 w 13"/>
                    <a:gd name="T9" fmla="*/ 8 h 8"/>
                    <a:gd name="T10" fmla="*/ 8 w 13"/>
                    <a:gd name="T11" fmla="*/ 8 h 8"/>
                    <a:gd name="T12" fmla="*/ 11 w 13"/>
                    <a:gd name="T13" fmla="*/ 8 h 8"/>
                    <a:gd name="T14" fmla="*/ 13 w 13"/>
                    <a:gd name="T15" fmla="*/ 8 h 8"/>
                    <a:gd name="T16" fmla="*/ 13 w 13"/>
                    <a:gd name="T17" fmla="*/ 5 h 8"/>
                    <a:gd name="T18" fmla="*/ 11 w 13"/>
                    <a:gd name="T19" fmla="*/ 2 h 8"/>
                    <a:gd name="T20" fmla="*/ 11 w 13"/>
                    <a:gd name="T21" fmla="*/ 2 h 8"/>
                    <a:gd name="T22" fmla="*/ 8 w 13"/>
                    <a:gd name="T23" fmla="*/ 0 h 8"/>
                    <a:gd name="T24" fmla="*/ 0 w 13"/>
                    <a:gd name="T25" fmla="*/ 0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3"/>
                    <a:gd name="T40" fmla="*/ 0 h 8"/>
                    <a:gd name="T41" fmla="*/ 13 w 13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3" h="8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3" y="8"/>
                      </a:lnTo>
                      <a:lnTo>
                        <a:pt x="13" y="5"/>
                      </a:lnTo>
                      <a:lnTo>
                        <a:pt x="11" y="2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89" name="Freeform 2142"/>
                <p:cNvSpPr>
                  <a:spLocks/>
                </p:cNvSpPr>
                <p:nvPr/>
              </p:nvSpPr>
              <p:spPr bwMode="auto">
                <a:xfrm>
                  <a:off x="3683" y="3575"/>
                  <a:ext cx="14" cy="11"/>
                </a:xfrm>
                <a:custGeom>
                  <a:avLst/>
                  <a:gdLst>
                    <a:gd name="T0" fmla="*/ 3 w 14"/>
                    <a:gd name="T1" fmla="*/ 3 h 11"/>
                    <a:gd name="T2" fmla="*/ 3 w 14"/>
                    <a:gd name="T3" fmla="*/ 6 h 11"/>
                    <a:gd name="T4" fmla="*/ 0 w 14"/>
                    <a:gd name="T5" fmla="*/ 6 h 11"/>
                    <a:gd name="T6" fmla="*/ 0 w 14"/>
                    <a:gd name="T7" fmla="*/ 8 h 11"/>
                    <a:gd name="T8" fmla="*/ 3 w 14"/>
                    <a:gd name="T9" fmla="*/ 8 h 11"/>
                    <a:gd name="T10" fmla="*/ 8 w 14"/>
                    <a:gd name="T11" fmla="*/ 11 h 11"/>
                    <a:gd name="T12" fmla="*/ 11 w 14"/>
                    <a:gd name="T13" fmla="*/ 11 h 11"/>
                    <a:gd name="T14" fmla="*/ 14 w 14"/>
                    <a:gd name="T15" fmla="*/ 11 h 11"/>
                    <a:gd name="T16" fmla="*/ 14 w 14"/>
                    <a:gd name="T17" fmla="*/ 8 h 11"/>
                    <a:gd name="T18" fmla="*/ 14 w 14"/>
                    <a:gd name="T19" fmla="*/ 8 h 11"/>
                    <a:gd name="T20" fmla="*/ 14 w 14"/>
                    <a:gd name="T21" fmla="*/ 6 h 11"/>
                    <a:gd name="T22" fmla="*/ 11 w 14"/>
                    <a:gd name="T23" fmla="*/ 3 h 11"/>
                    <a:gd name="T24" fmla="*/ 11 w 14"/>
                    <a:gd name="T25" fmla="*/ 0 h 11"/>
                    <a:gd name="T26" fmla="*/ 8 w 14"/>
                    <a:gd name="T27" fmla="*/ 0 h 11"/>
                    <a:gd name="T28" fmla="*/ 3 w 14"/>
                    <a:gd name="T29" fmla="*/ 3 h 1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4"/>
                    <a:gd name="T46" fmla="*/ 0 h 11"/>
                    <a:gd name="T47" fmla="*/ 14 w 14"/>
                    <a:gd name="T48" fmla="*/ 11 h 1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4" h="11">
                      <a:moveTo>
                        <a:pt x="3" y="3"/>
                      </a:moveTo>
                      <a:lnTo>
                        <a:pt x="3" y="6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8" y="11"/>
                      </a:lnTo>
                      <a:lnTo>
                        <a:pt x="11" y="11"/>
                      </a:lnTo>
                      <a:lnTo>
                        <a:pt x="14" y="11"/>
                      </a:lnTo>
                      <a:lnTo>
                        <a:pt x="14" y="8"/>
                      </a:lnTo>
                      <a:lnTo>
                        <a:pt x="14" y="6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90" name="Freeform 2143"/>
                <p:cNvSpPr>
                  <a:spLocks/>
                </p:cNvSpPr>
                <p:nvPr/>
              </p:nvSpPr>
              <p:spPr bwMode="auto">
                <a:xfrm>
                  <a:off x="3725" y="3536"/>
                  <a:ext cx="11" cy="5"/>
                </a:xfrm>
                <a:custGeom>
                  <a:avLst/>
                  <a:gdLst>
                    <a:gd name="T0" fmla="*/ 0 w 11"/>
                    <a:gd name="T1" fmla="*/ 0 h 5"/>
                    <a:gd name="T2" fmla="*/ 0 w 11"/>
                    <a:gd name="T3" fmla="*/ 3 h 5"/>
                    <a:gd name="T4" fmla="*/ 0 w 11"/>
                    <a:gd name="T5" fmla="*/ 3 h 5"/>
                    <a:gd name="T6" fmla="*/ 0 w 11"/>
                    <a:gd name="T7" fmla="*/ 5 h 5"/>
                    <a:gd name="T8" fmla="*/ 0 w 11"/>
                    <a:gd name="T9" fmla="*/ 5 h 5"/>
                    <a:gd name="T10" fmla="*/ 8 w 11"/>
                    <a:gd name="T11" fmla="*/ 5 h 5"/>
                    <a:gd name="T12" fmla="*/ 11 w 11"/>
                    <a:gd name="T13" fmla="*/ 5 h 5"/>
                    <a:gd name="T14" fmla="*/ 11 w 11"/>
                    <a:gd name="T15" fmla="*/ 5 h 5"/>
                    <a:gd name="T16" fmla="*/ 11 w 11"/>
                    <a:gd name="T17" fmla="*/ 3 h 5"/>
                    <a:gd name="T18" fmla="*/ 8 w 11"/>
                    <a:gd name="T19" fmla="*/ 0 h 5"/>
                    <a:gd name="T20" fmla="*/ 8 w 11"/>
                    <a:gd name="T21" fmla="*/ 0 h 5"/>
                    <a:gd name="T22" fmla="*/ 0 w 11"/>
                    <a:gd name="T23" fmla="*/ 0 h 5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11"/>
                    <a:gd name="T37" fmla="*/ 0 h 5"/>
                    <a:gd name="T38" fmla="*/ 11 w 11"/>
                    <a:gd name="T39" fmla="*/ 5 h 5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11" h="5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8" y="5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91" name="Freeform 2144"/>
                <p:cNvSpPr>
                  <a:spLocks/>
                </p:cNvSpPr>
                <p:nvPr/>
              </p:nvSpPr>
              <p:spPr bwMode="auto">
                <a:xfrm>
                  <a:off x="3720" y="3544"/>
                  <a:ext cx="13" cy="8"/>
                </a:xfrm>
                <a:custGeom>
                  <a:avLst/>
                  <a:gdLst>
                    <a:gd name="T0" fmla="*/ 0 w 13"/>
                    <a:gd name="T1" fmla="*/ 0 h 8"/>
                    <a:gd name="T2" fmla="*/ 0 w 13"/>
                    <a:gd name="T3" fmla="*/ 3 h 8"/>
                    <a:gd name="T4" fmla="*/ 0 w 13"/>
                    <a:gd name="T5" fmla="*/ 3 h 8"/>
                    <a:gd name="T6" fmla="*/ 0 w 13"/>
                    <a:gd name="T7" fmla="*/ 5 h 8"/>
                    <a:gd name="T8" fmla="*/ 3 w 13"/>
                    <a:gd name="T9" fmla="*/ 5 h 8"/>
                    <a:gd name="T10" fmla="*/ 8 w 13"/>
                    <a:gd name="T11" fmla="*/ 8 h 8"/>
                    <a:gd name="T12" fmla="*/ 11 w 13"/>
                    <a:gd name="T13" fmla="*/ 8 h 8"/>
                    <a:gd name="T14" fmla="*/ 13 w 13"/>
                    <a:gd name="T15" fmla="*/ 8 h 8"/>
                    <a:gd name="T16" fmla="*/ 13 w 13"/>
                    <a:gd name="T17" fmla="*/ 5 h 8"/>
                    <a:gd name="T18" fmla="*/ 13 w 13"/>
                    <a:gd name="T19" fmla="*/ 5 h 8"/>
                    <a:gd name="T20" fmla="*/ 11 w 13"/>
                    <a:gd name="T21" fmla="*/ 3 h 8"/>
                    <a:gd name="T22" fmla="*/ 11 w 13"/>
                    <a:gd name="T23" fmla="*/ 3 h 8"/>
                    <a:gd name="T24" fmla="*/ 8 w 13"/>
                    <a:gd name="T25" fmla="*/ 0 h 8"/>
                    <a:gd name="T26" fmla="*/ 0 w 13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3"/>
                    <a:gd name="T43" fmla="*/ 0 h 8"/>
                    <a:gd name="T44" fmla="*/ 13 w 13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3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8" y="8"/>
                      </a:lnTo>
                      <a:lnTo>
                        <a:pt x="11" y="8"/>
                      </a:lnTo>
                      <a:lnTo>
                        <a:pt x="13" y="8"/>
                      </a:lnTo>
                      <a:lnTo>
                        <a:pt x="13" y="5"/>
                      </a:lnTo>
                      <a:lnTo>
                        <a:pt x="11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92" name="Freeform 2145"/>
                <p:cNvSpPr>
                  <a:spLocks/>
                </p:cNvSpPr>
                <p:nvPr/>
              </p:nvSpPr>
              <p:spPr bwMode="auto">
                <a:xfrm>
                  <a:off x="3715" y="3554"/>
                  <a:ext cx="13" cy="8"/>
                </a:xfrm>
                <a:custGeom>
                  <a:avLst/>
                  <a:gdLst>
                    <a:gd name="T0" fmla="*/ 0 w 13"/>
                    <a:gd name="T1" fmla="*/ 0 h 8"/>
                    <a:gd name="T2" fmla="*/ 0 w 13"/>
                    <a:gd name="T3" fmla="*/ 3 h 8"/>
                    <a:gd name="T4" fmla="*/ 0 w 13"/>
                    <a:gd name="T5" fmla="*/ 3 h 8"/>
                    <a:gd name="T6" fmla="*/ 0 w 13"/>
                    <a:gd name="T7" fmla="*/ 6 h 8"/>
                    <a:gd name="T8" fmla="*/ 0 w 13"/>
                    <a:gd name="T9" fmla="*/ 6 h 8"/>
                    <a:gd name="T10" fmla="*/ 5 w 13"/>
                    <a:gd name="T11" fmla="*/ 8 h 8"/>
                    <a:gd name="T12" fmla="*/ 10 w 13"/>
                    <a:gd name="T13" fmla="*/ 8 h 8"/>
                    <a:gd name="T14" fmla="*/ 13 w 13"/>
                    <a:gd name="T15" fmla="*/ 8 h 8"/>
                    <a:gd name="T16" fmla="*/ 13 w 13"/>
                    <a:gd name="T17" fmla="*/ 6 h 8"/>
                    <a:gd name="T18" fmla="*/ 13 w 13"/>
                    <a:gd name="T19" fmla="*/ 6 h 8"/>
                    <a:gd name="T20" fmla="*/ 10 w 13"/>
                    <a:gd name="T21" fmla="*/ 3 h 8"/>
                    <a:gd name="T22" fmla="*/ 10 w 13"/>
                    <a:gd name="T23" fmla="*/ 3 h 8"/>
                    <a:gd name="T24" fmla="*/ 8 w 13"/>
                    <a:gd name="T25" fmla="*/ 0 h 8"/>
                    <a:gd name="T26" fmla="*/ 0 w 13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3"/>
                    <a:gd name="T43" fmla="*/ 0 h 8"/>
                    <a:gd name="T44" fmla="*/ 13 w 13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3" h="8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5" y="8"/>
                      </a:lnTo>
                      <a:lnTo>
                        <a:pt x="10" y="8"/>
                      </a:lnTo>
                      <a:lnTo>
                        <a:pt x="13" y="8"/>
                      </a:lnTo>
                      <a:lnTo>
                        <a:pt x="13" y="6"/>
                      </a:lnTo>
                      <a:lnTo>
                        <a:pt x="10" y="3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93" name="Freeform 2146"/>
                <p:cNvSpPr>
                  <a:spLocks/>
                </p:cNvSpPr>
                <p:nvPr/>
              </p:nvSpPr>
              <p:spPr bwMode="auto">
                <a:xfrm>
                  <a:off x="3710" y="3565"/>
                  <a:ext cx="13" cy="8"/>
                </a:xfrm>
                <a:custGeom>
                  <a:avLst/>
                  <a:gdLst>
                    <a:gd name="T0" fmla="*/ 0 w 13"/>
                    <a:gd name="T1" fmla="*/ 0 h 8"/>
                    <a:gd name="T2" fmla="*/ 0 w 13"/>
                    <a:gd name="T3" fmla="*/ 2 h 8"/>
                    <a:gd name="T4" fmla="*/ 0 w 13"/>
                    <a:gd name="T5" fmla="*/ 5 h 8"/>
                    <a:gd name="T6" fmla="*/ 0 w 13"/>
                    <a:gd name="T7" fmla="*/ 8 h 8"/>
                    <a:gd name="T8" fmla="*/ 0 w 13"/>
                    <a:gd name="T9" fmla="*/ 8 h 8"/>
                    <a:gd name="T10" fmla="*/ 7 w 13"/>
                    <a:gd name="T11" fmla="*/ 8 h 8"/>
                    <a:gd name="T12" fmla="*/ 10 w 13"/>
                    <a:gd name="T13" fmla="*/ 8 h 8"/>
                    <a:gd name="T14" fmla="*/ 13 w 13"/>
                    <a:gd name="T15" fmla="*/ 8 h 8"/>
                    <a:gd name="T16" fmla="*/ 13 w 13"/>
                    <a:gd name="T17" fmla="*/ 5 h 8"/>
                    <a:gd name="T18" fmla="*/ 10 w 13"/>
                    <a:gd name="T19" fmla="*/ 2 h 8"/>
                    <a:gd name="T20" fmla="*/ 10 w 13"/>
                    <a:gd name="T21" fmla="*/ 2 h 8"/>
                    <a:gd name="T22" fmla="*/ 7 w 13"/>
                    <a:gd name="T23" fmla="*/ 0 h 8"/>
                    <a:gd name="T24" fmla="*/ 0 w 13"/>
                    <a:gd name="T25" fmla="*/ 0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3"/>
                    <a:gd name="T40" fmla="*/ 0 h 8"/>
                    <a:gd name="T41" fmla="*/ 13 w 13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3" h="8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7" y="8"/>
                      </a:lnTo>
                      <a:lnTo>
                        <a:pt x="10" y="8"/>
                      </a:lnTo>
                      <a:lnTo>
                        <a:pt x="13" y="8"/>
                      </a:lnTo>
                      <a:lnTo>
                        <a:pt x="13" y="5"/>
                      </a:lnTo>
                      <a:lnTo>
                        <a:pt x="10" y="2"/>
                      </a:lnTo>
                      <a:lnTo>
                        <a:pt x="7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94" name="Freeform 2147"/>
                <p:cNvSpPr>
                  <a:spLocks/>
                </p:cNvSpPr>
                <p:nvPr/>
              </p:nvSpPr>
              <p:spPr bwMode="auto">
                <a:xfrm>
                  <a:off x="3704" y="3575"/>
                  <a:ext cx="13" cy="11"/>
                </a:xfrm>
                <a:custGeom>
                  <a:avLst/>
                  <a:gdLst>
                    <a:gd name="T0" fmla="*/ 0 w 13"/>
                    <a:gd name="T1" fmla="*/ 3 h 11"/>
                    <a:gd name="T2" fmla="*/ 0 w 13"/>
                    <a:gd name="T3" fmla="*/ 6 h 11"/>
                    <a:gd name="T4" fmla="*/ 0 w 13"/>
                    <a:gd name="T5" fmla="*/ 6 h 11"/>
                    <a:gd name="T6" fmla="*/ 0 w 13"/>
                    <a:gd name="T7" fmla="*/ 8 h 11"/>
                    <a:gd name="T8" fmla="*/ 0 w 13"/>
                    <a:gd name="T9" fmla="*/ 11 h 11"/>
                    <a:gd name="T10" fmla="*/ 8 w 13"/>
                    <a:gd name="T11" fmla="*/ 11 h 11"/>
                    <a:gd name="T12" fmla="*/ 11 w 13"/>
                    <a:gd name="T13" fmla="*/ 11 h 11"/>
                    <a:gd name="T14" fmla="*/ 13 w 13"/>
                    <a:gd name="T15" fmla="*/ 11 h 11"/>
                    <a:gd name="T16" fmla="*/ 13 w 13"/>
                    <a:gd name="T17" fmla="*/ 8 h 11"/>
                    <a:gd name="T18" fmla="*/ 11 w 13"/>
                    <a:gd name="T19" fmla="*/ 6 h 11"/>
                    <a:gd name="T20" fmla="*/ 8 w 13"/>
                    <a:gd name="T21" fmla="*/ 3 h 11"/>
                    <a:gd name="T22" fmla="*/ 8 w 13"/>
                    <a:gd name="T23" fmla="*/ 3 h 11"/>
                    <a:gd name="T24" fmla="*/ 6 w 13"/>
                    <a:gd name="T25" fmla="*/ 0 h 11"/>
                    <a:gd name="T26" fmla="*/ 0 w 13"/>
                    <a:gd name="T27" fmla="*/ 3 h 11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3"/>
                    <a:gd name="T43" fmla="*/ 0 h 11"/>
                    <a:gd name="T44" fmla="*/ 13 w 13"/>
                    <a:gd name="T45" fmla="*/ 11 h 11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3" h="11">
                      <a:moveTo>
                        <a:pt x="0" y="3"/>
                      </a:move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0" y="11"/>
                      </a:lnTo>
                      <a:lnTo>
                        <a:pt x="8" y="11"/>
                      </a:lnTo>
                      <a:lnTo>
                        <a:pt x="11" y="11"/>
                      </a:lnTo>
                      <a:lnTo>
                        <a:pt x="13" y="11"/>
                      </a:lnTo>
                      <a:lnTo>
                        <a:pt x="13" y="8"/>
                      </a:lnTo>
                      <a:lnTo>
                        <a:pt x="11" y="6"/>
                      </a:lnTo>
                      <a:lnTo>
                        <a:pt x="8" y="3"/>
                      </a:lnTo>
                      <a:lnTo>
                        <a:pt x="6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95" name="Freeform 2148"/>
                <p:cNvSpPr>
                  <a:spLocks/>
                </p:cNvSpPr>
                <p:nvPr/>
              </p:nvSpPr>
              <p:spPr bwMode="auto">
                <a:xfrm>
                  <a:off x="3833" y="3536"/>
                  <a:ext cx="7" cy="8"/>
                </a:xfrm>
                <a:custGeom>
                  <a:avLst/>
                  <a:gdLst>
                    <a:gd name="T0" fmla="*/ 7 w 7"/>
                    <a:gd name="T1" fmla="*/ 3 h 8"/>
                    <a:gd name="T2" fmla="*/ 7 w 7"/>
                    <a:gd name="T3" fmla="*/ 3 h 8"/>
                    <a:gd name="T4" fmla="*/ 7 w 7"/>
                    <a:gd name="T5" fmla="*/ 5 h 8"/>
                    <a:gd name="T6" fmla="*/ 7 w 7"/>
                    <a:gd name="T7" fmla="*/ 5 h 8"/>
                    <a:gd name="T8" fmla="*/ 5 w 7"/>
                    <a:gd name="T9" fmla="*/ 8 h 8"/>
                    <a:gd name="T10" fmla="*/ 2 w 7"/>
                    <a:gd name="T11" fmla="*/ 8 h 8"/>
                    <a:gd name="T12" fmla="*/ 2 w 7"/>
                    <a:gd name="T13" fmla="*/ 8 h 8"/>
                    <a:gd name="T14" fmla="*/ 0 w 7"/>
                    <a:gd name="T15" fmla="*/ 5 h 8"/>
                    <a:gd name="T16" fmla="*/ 0 w 7"/>
                    <a:gd name="T17" fmla="*/ 5 h 8"/>
                    <a:gd name="T18" fmla="*/ 0 w 7"/>
                    <a:gd name="T19" fmla="*/ 3 h 8"/>
                    <a:gd name="T20" fmla="*/ 2 w 7"/>
                    <a:gd name="T21" fmla="*/ 3 h 8"/>
                    <a:gd name="T22" fmla="*/ 2 w 7"/>
                    <a:gd name="T23" fmla="*/ 3 h 8"/>
                    <a:gd name="T24" fmla="*/ 5 w 7"/>
                    <a:gd name="T25" fmla="*/ 0 h 8"/>
                    <a:gd name="T26" fmla="*/ 7 w 7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7"/>
                    <a:gd name="T43" fmla="*/ 0 h 8"/>
                    <a:gd name="T44" fmla="*/ 7 w 7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7" h="8">
                      <a:moveTo>
                        <a:pt x="7" y="3"/>
                      </a:moveTo>
                      <a:lnTo>
                        <a:pt x="7" y="3"/>
                      </a:lnTo>
                      <a:lnTo>
                        <a:pt x="7" y="5"/>
                      </a:lnTo>
                      <a:lnTo>
                        <a:pt x="5" y="8"/>
                      </a:lnTo>
                      <a:lnTo>
                        <a:pt x="2" y="8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2" y="3"/>
                      </a:lnTo>
                      <a:lnTo>
                        <a:pt x="5" y="0"/>
                      </a:lnTo>
                      <a:lnTo>
                        <a:pt x="7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96" name="Freeform 2149"/>
                <p:cNvSpPr>
                  <a:spLocks/>
                </p:cNvSpPr>
                <p:nvPr/>
              </p:nvSpPr>
              <p:spPr bwMode="auto">
                <a:xfrm>
                  <a:off x="3838" y="3544"/>
                  <a:ext cx="8" cy="8"/>
                </a:xfrm>
                <a:custGeom>
                  <a:avLst/>
                  <a:gdLst>
                    <a:gd name="T0" fmla="*/ 8 w 8"/>
                    <a:gd name="T1" fmla="*/ 3 h 8"/>
                    <a:gd name="T2" fmla="*/ 8 w 8"/>
                    <a:gd name="T3" fmla="*/ 3 h 8"/>
                    <a:gd name="T4" fmla="*/ 8 w 8"/>
                    <a:gd name="T5" fmla="*/ 5 h 8"/>
                    <a:gd name="T6" fmla="*/ 8 w 8"/>
                    <a:gd name="T7" fmla="*/ 5 h 8"/>
                    <a:gd name="T8" fmla="*/ 5 w 8"/>
                    <a:gd name="T9" fmla="*/ 8 h 8"/>
                    <a:gd name="T10" fmla="*/ 2 w 8"/>
                    <a:gd name="T11" fmla="*/ 8 h 8"/>
                    <a:gd name="T12" fmla="*/ 2 w 8"/>
                    <a:gd name="T13" fmla="*/ 8 h 8"/>
                    <a:gd name="T14" fmla="*/ 0 w 8"/>
                    <a:gd name="T15" fmla="*/ 5 h 8"/>
                    <a:gd name="T16" fmla="*/ 0 w 8"/>
                    <a:gd name="T17" fmla="*/ 5 h 8"/>
                    <a:gd name="T18" fmla="*/ 0 w 8"/>
                    <a:gd name="T19" fmla="*/ 3 h 8"/>
                    <a:gd name="T20" fmla="*/ 0 w 8"/>
                    <a:gd name="T21" fmla="*/ 3 h 8"/>
                    <a:gd name="T22" fmla="*/ 2 w 8"/>
                    <a:gd name="T23" fmla="*/ 3 h 8"/>
                    <a:gd name="T24" fmla="*/ 5 w 8"/>
                    <a:gd name="T25" fmla="*/ 0 h 8"/>
                    <a:gd name="T26" fmla="*/ 8 w 8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8" y="3"/>
                      </a:moveTo>
                      <a:lnTo>
                        <a:pt x="8" y="3"/>
                      </a:lnTo>
                      <a:lnTo>
                        <a:pt x="8" y="5"/>
                      </a:lnTo>
                      <a:lnTo>
                        <a:pt x="5" y="8"/>
                      </a:lnTo>
                      <a:lnTo>
                        <a:pt x="2" y="8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2" y="3"/>
                      </a:lnTo>
                      <a:lnTo>
                        <a:pt x="5" y="0"/>
                      </a:lnTo>
                      <a:lnTo>
                        <a:pt x="8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97" name="Freeform 2150"/>
                <p:cNvSpPr>
                  <a:spLocks/>
                </p:cNvSpPr>
                <p:nvPr/>
              </p:nvSpPr>
              <p:spPr bwMode="auto">
                <a:xfrm>
                  <a:off x="3843" y="3554"/>
                  <a:ext cx="8" cy="6"/>
                </a:xfrm>
                <a:custGeom>
                  <a:avLst/>
                  <a:gdLst>
                    <a:gd name="T0" fmla="*/ 8 w 8"/>
                    <a:gd name="T1" fmla="*/ 0 h 6"/>
                    <a:gd name="T2" fmla="*/ 8 w 8"/>
                    <a:gd name="T3" fmla="*/ 3 h 6"/>
                    <a:gd name="T4" fmla="*/ 8 w 8"/>
                    <a:gd name="T5" fmla="*/ 3 h 6"/>
                    <a:gd name="T6" fmla="*/ 8 w 8"/>
                    <a:gd name="T7" fmla="*/ 6 h 6"/>
                    <a:gd name="T8" fmla="*/ 8 w 8"/>
                    <a:gd name="T9" fmla="*/ 6 h 6"/>
                    <a:gd name="T10" fmla="*/ 5 w 8"/>
                    <a:gd name="T11" fmla="*/ 6 h 6"/>
                    <a:gd name="T12" fmla="*/ 3 w 8"/>
                    <a:gd name="T13" fmla="*/ 6 h 6"/>
                    <a:gd name="T14" fmla="*/ 3 w 8"/>
                    <a:gd name="T15" fmla="*/ 6 h 6"/>
                    <a:gd name="T16" fmla="*/ 0 w 8"/>
                    <a:gd name="T17" fmla="*/ 6 h 6"/>
                    <a:gd name="T18" fmla="*/ 0 w 8"/>
                    <a:gd name="T19" fmla="*/ 3 h 6"/>
                    <a:gd name="T20" fmla="*/ 0 w 8"/>
                    <a:gd name="T21" fmla="*/ 0 h 6"/>
                    <a:gd name="T22" fmla="*/ 0 w 8"/>
                    <a:gd name="T23" fmla="*/ 0 h 6"/>
                    <a:gd name="T24" fmla="*/ 3 w 8"/>
                    <a:gd name="T25" fmla="*/ 0 h 6"/>
                    <a:gd name="T26" fmla="*/ 5 w 8"/>
                    <a:gd name="T27" fmla="*/ 0 h 6"/>
                    <a:gd name="T28" fmla="*/ 8 w 8"/>
                    <a:gd name="T29" fmla="*/ 0 h 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6"/>
                    <a:gd name="T47" fmla="*/ 8 w 8"/>
                    <a:gd name="T48" fmla="*/ 6 h 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6">
                      <a:moveTo>
                        <a:pt x="8" y="0"/>
                      </a:moveTo>
                      <a:lnTo>
                        <a:pt x="8" y="3"/>
                      </a:lnTo>
                      <a:lnTo>
                        <a:pt x="8" y="6"/>
                      </a:lnTo>
                      <a:lnTo>
                        <a:pt x="5" y="6"/>
                      </a:lnTo>
                      <a:lnTo>
                        <a:pt x="3" y="6"/>
                      </a:lnTo>
                      <a:lnTo>
                        <a:pt x="0" y="6"/>
                      </a:lnTo>
                      <a:lnTo>
                        <a:pt x="0" y="3"/>
                      </a:lnTo>
                      <a:lnTo>
                        <a:pt x="0" y="0"/>
                      </a:lnTo>
                      <a:lnTo>
                        <a:pt x="3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98" name="Freeform 2151"/>
                <p:cNvSpPr>
                  <a:spLocks/>
                </p:cNvSpPr>
                <p:nvPr/>
              </p:nvSpPr>
              <p:spPr bwMode="auto">
                <a:xfrm>
                  <a:off x="3848" y="3562"/>
                  <a:ext cx="8" cy="8"/>
                </a:xfrm>
                <a:custGeom>
                  <a:avLst/>
                  <a:gdLst>
                    <a:gd name="T0" fmla="*/ 8 w 8"/>
                    <a:gd name="T1" fmla="*/ 0 h 8"/>
                    <a:gd name="T2" fmla="*/ 8 w 8"/>
                    <a:gd name="T3" fmla="*/ 3 h 8"/>
                    <a:gd name="T4" fmla="*/ 8 w 8"/>
                    <a:gd name="T5" fmla="*/ 3 h 8"/>
                    <a:gd name="T6" fmla="*/ 8 w 8"/>
                    <a:gd name="T7" fmla="*/ 5 h 8"/>
                    <a:gd name="T8" fmla="*/ 8 w 8"/>
                    <a:gd name="T9" fmla="*/ 5 h 8"/>
                    <a:gd name="T10" fmla="*/ 5 w 8"/>
                    <a:gd name="T11" fmla="*/ 8 h 8"/>
                    <a:gd name="T12" fmla="*/ 3 w 8"/>
                    <a:gd name="T13" fmla="*/ 8 h 8"/>
                    <a:gd name="T14" fmla="*/ 3 w 8"/>
                    <a:gd name="T15" fmla="*/ 8 h 8"/>
                    <a:gd name="T16" fmla="*/ 0 w 8"/>
                    <a:gd name="T17" fmla="*/ 5 h 8"/>
                    <a:gd name="T18" fmla="*/ 0 w 8"/>
                    <a:gd name="T19" fmla="*/ 5 h 8"/>
                    <a:gd name="T20" fmla="*/ 0 w 8"/>
                    <a:gd name="T21" fmla="*/ 3 h 8"/>
                    <a:gd name="T22" fmla="*/ 3 w 8"/>
                    <a:gd name="T23" fmla="*/ 3 h 8"/>
                    <a:gd name="T24" fmla="*/ 3 w 8"/>
                    <a:gd name="T25" fmla="*/ 0 h 8"/>
                    <a:gd name="T26" fmla="*/ 5 w 8"/>
                    <a:gd name="T27" fmla="*/ 0 h 8"/>
                    <a:gd name="T28" fmla="*/ 8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8" y="0"/>
                      </a:moveTo>
                      <a:lnTo>
                        <a:pt x="8" y="3"/>
                      </a:lnTo>
                      <a:lnTo>
                        <a:pt x="8" y="5"/>
                      </a:lnTo>
                      <a:lnTo>
                        <a:pt x="5" y="8"/>
                      </a:lnTo>
                      <a:lnTo>
                        <a:pt x="3" y="8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3" y="3"/>
                      </a:lnTo>
                      <a:lnTo>
                        <a:pt x="3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599" name="Freeform 2152"/>
                <p:cNvSpPr>
                  <a:spLocks/>
                </p:cNvSpPr>
                <p:nvPr/>
              </p:nvSpPr>
              <p:spPr bwMode="auto">
                <a:xfrm>
                  <a:off x="3856" y="3573"/>
                  <a:ext cx="8" cy="8"/>
                </a:xfrm>
                <a:custGeom>
                  <a:avLst/>
                  <a:gdLst>
                    <a:gd name="T0" fmla="*/ 5 w 8"/>
                    <a:gd name="T1" fmla="*/ 0 h 8"/>
                    <a:gd name="T2" fmla="*/ 8 w 8"/>
                    <a:gd name="T3" fmla="*/ 2 h 8"/>
                    <a:gd name="T4" fmla="*/ 8 w 8"/>
                    <a:gd name="T5" fmla="*/ 2 h 8"/>
                    <a:gd name="T6" fmla="*/ 8 w 8"/>
                    <a:gd name="T7" fmla="*/ 5 h 8"/>
                    <a:gd name="T8" fmla="*/ 8 w 8"/>
                    <a:gd name="T9" fmla="*/ 5 h 8"/>
                    <a:gd name="T10" fmla="*/ 5 w 8"/>
                    <a:gd name="T11" fmla="*/ 8 h 8"/>
                    <a:gd name="T12" fmla="*/ 3 w 8"/>
                    <a:gd name="T13" fmla="*/ 8 h 8"/>
                    <a:gd name="T14" fmla="*/ 0 w 8"/>
                    <a:gd name="T15" fmla="*/ 8 h 8"/>
                    <a:gd name="T16" fmla="*/ 0 w 8"/>
                    <a:gd name="T17" fmla="*/ 5 h 8"/>
                    <a:gd name="T18" fmla="*/ 0 w 8"/>
                    <a:gd name="T19" fmla="*/ 5 h 8"/>
                    <a:gd name="T20" fmla="*/ 0 w 8"/>
                    <a:gd name="T21" fmla="*/ 2 h 8"/>
                    <a:gd name="T22" fmla="*/ 0 w 8"/>
                    <a:gd name="T23" fmla="*/ 0 h 8"/>
                    <a:gd name="T24" fmla="*/ 0 w 8"/>
                    <a:gd name="T25" fmla="*/ 0 h 8"/>
                    <a:gd name="T26" fmla="*/ 3 w 8"/>
                    <a:gd name="T27" fmla="*/ 0 h 8"/>
                    <a:gd name="T28" fmla="*/ 5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5" y="0"/>
                      </a:moveTo>
                      <a:lnTo>
                        <a:pt x="8" y="2"/>
                      </a:lnTo>
                      <a:lnTo>
                        <a:pt x="8" y="5"/>
                      </a:lnTo>
                      <a:lnTo>
                        <a:pt x="5" y="8"/>
                      </a:lnTo>
                      <a:lnTo>
                        <a:pt x="3" y="8"/>
                      </a:lnTo>
                      <a:lnTo>
                        <a:pt x="0" y="8"/>
                      </a:lnTo>
                      <a:lnTo>
                        <a:pt x="0" y="5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3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00" name="Freeform 2153"/>
                <p:cNvSpPr>
                  <a:spLocks/>
                </p:cNvSpPr>
                <p:nvPr/>
              </p:nvSpPr>
              <p:spPr bwMode="auto">
                <a:xfrm>
                  <a:off x="3819" y="3536"/>
                  <a:ext cx="8" cy="8"/>
                </a:xfrm>
                <a:custGeom>
                  <a:avLst/>
                  <a:gdLst>
                    <a:gd name="T0" fmla="*/ 8 w 8"/>
                    <a:gd name="T1" fmla="*/ 3 h 8"/>
                    <a:gd name="T2" fmla="*/ 8 w 8"/>
                    <a:gd name="T3" fmla="*/ 3 h 8"/>
                    <a:gd name="T4" fmla="*/ 8 w 8"/>
                    <a:gd name="T5" fmla="*/ 5 h 8"/>
                    <a:gd name="T6" fmla="*/ 8 w 8"/>
                    <a:gd name="T7" fmla="*/ 5 h 8"/>
                    <a:gd name="T8" fmla="*/ 6 w 8"/>
                    <a:gd name="T9" fmla="*/ 8 h 8"/>
                    <a:gd name="T10" fmla="*/ 3 w 8"/>
                    <a:gd name="T11" fmla="*/ 8 h 8"/>
                    <a:gd name="T12" fmla="*/ 3 w 8"/>
                    <a:gd name="T13" fmla="*/ 8 h 8"/>
                    <a:gd name="T14" fmla="*/ 0 w 8"/>
                    <a:gd name="T15" fmla="*/ 5 h 8"/>
                    <a:gd name="T16" fmla="*/ 3 w 8"/>
                    <a:gd name="T17" fmla="*/ 5 h 8"/>
                    <a:gd name="T18" fmla="*/ 3 w 8"/>
                    <a:gd name="T19" fmla="*/ 3 h 8"/>
                    <a:gd name="T20" fmla="*/ 3 w 8"/>
                    <a:gd name="T21" fmla="*/ 3 h 8"/>
                    <a:gd name="T22" fmla="*/ 6 w 8"/>
                    <a:gd name="T23" fmla="*/ 0 h 8"/>
                    <a:gd name="T24" fmla="*/ 8 w 8"/>
                    <a:gd name="T25" fmla="*/ 3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8"/>
                    <a:gd name="T40" fmla="*/ 0 h 8"/>
                    <a:gd name="T41" fmla="*/ 8 w 8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8" h="8">
                      <a:moveTo>
                        <a:pt x="8" y="3"/>
                      </a:moveTo>
                      <a:lnTo>
                        <a:pt x="8" y="3"/>
                      </a:lnTo>
                      <a:lnTo>
                        <a:pt x="8" y="5"/>
                      </a:lnTo>
                      <a:lnTo>
                        <a:pt x="6" y="8"/>
                      </a:lnTo>
                      <a:lnTo>
                        <a:pt x="3" y="8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3" y="3"/>
                      </a:lnTo>
                      <a:lnTo>
                        <a:pt x="6" y="0"/>
                      </a:lnTo>
                      <a:lnTo>
                        <a:pt x="8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01" name="Freeform 2154"/>
                <p:cNvSpPr>
                  <a:spLocks/>
                </p:cNvSpPr>
                <p:nvPr/>
              </p:nvSpPr>
              <p:spPr bwMode="auto">
                <a:xfrm>
                  <a:off x="3825" y="3544"/>
                  <a:ext cx="8" cy="8"/>
                </a:xfrm>
                <a:custGeom>
                  <a:avLst/>
                  <a:gdLst>
                    <a:gd name="T0" fmla="*/ 8 w 8"/>
                    <a:gd name="T1" fmla="*/ 3 h 8"/>
                    <a:gd name="T2" fmla="*/ 8 w 8"/>
                    <a:gd name="T3" fmla="*/ 3 h 8"/>
                    <a:gd name="T4" fmla="*/ 8 w 8"/>
                    <a:gd name="T5" fmla="*/ 5 h 8"/>
                    <a:gd name="T6" fmla="*/ 8 w 8"/>
                    <a:gd name="T7" fmla="*/ 5 h 8"/>
                    <a:gd name="T8" fmla="*/ 5 w 8"/>
                    <a:gd name="T9" fmla="*/ 8 h 8"/>
                    <a:gd name="T10" fmla="*/ 2 w 8"/>
                    <a:gd name="T11" fmla="*/ 8 h 8"/>
                    <a:gd name="T12" fmla="*/ 2 w 8"/>
                    <a:gd name="T13" fmla="*/ 8 h 8"/>
                    <a:gd name="T14" fmla="*/ 0 w 8"/>
                    <a:gd name="T15" fmla="*/ 5 h 8"/>
                    <a:gd name="T16" fmla="*/ 0 w 8"/>
                    <a:gd name="T17" fmla="*/ 5 h 8"/>
                    <a:gd name="T18" fmla="*/ 2 w 8"/>
                    <a:gd name="T19" fmla="*/ 3 h 8"/>
                    <a:gd name="T20" fmla="*/ 2 w 8"/>
                    <a:gd name="T21" fmla="*/ 3 h 8"/>
                    <a:gd name="T22" fmla="*/ 5 w 8"/>
                    <a:gd name="T23" fmla="*/ 0 h 8"/>
                    <a:gd name="T24" fmla="*/ 8 w 8"/>
                    <a:gd name="T25" fmla="*/ 3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8"/>
                    <a:gd name="T40" fmla="*/ 0 h 8"/>
                    <a:gd name="T41" fmla="*/ 8 w 8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8" h="8">
                      <a:moveTo>
                        <a:pt x="8" y="3"/>
                      </a:moveTo>
                      <a:lnTo>
                        <a:pt x="8" y="3"/>
                      </a:lnTo>
                      <a:lnTo>
                        <a:pt x="8" y="5"/>
                      </a:lnTo>
                      <a:lnTo>
                        <a:pt x="5" y="8"/>
                      </a:lnTo>
                      <a:lnTo>
                        <a:pt x="2" y="8"/>
                      </a:lnTo>
                      <a:lnTo>
                        <a:pt x="0" y="5"/>
                      </a:lnTo>
                      <a:lnTo>
                        <a:pt x="2" y="3"/>
                      </a:lnTo>
                      <a:lnTo>
                        <a:pt x="5" y="0"/>
                      </a:lnTo>
                      <a:lnTo>
                        <a:pt x="8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02" name="Freeform 2155"/>
                <p:cNvSpPr>
                  <a:spLocks/>
                </p:cNvSpPr>
                <p:nvPr/>
              </p:nvSpPr>
              <p:spPr bwMode="auto">
                <a:xfrm>
                  <a:off x="3830" y="3554"/>
                  <a:ext cx="8" cy="6"/>
                </a:xfrm>
                <a:custGeom>
                  <a:avLst/>
                  <a:gdLst>
                    <a:gd name="T0" fmla="*/ 8 w 8"/>
                    <a:gd name="T1" fmla="*/ 0 h 6"/>
                    <a:gd name="T2" fmla="*/ 8 w 8"/>
                    <a:gd name="T3" fmla="*/ 3 h 6"/>
                    <a:gd name="T4" fmla="*/ 8 w 8"/>
                    <a:gd name="T5" fmla="*/ 3 h 6"/>
                    <a:gd name="T6" fmla="*/ 8 w 8"/>
                    <a:gd name="T7" fmla="*/ 6 h 6"/>
                    <a:gd name="T8" fmla="*/ 8 w 8"/>
                    <a:gd name="T9" fmla="*/ 6 h 6"/>
                    <a:gd name="T10" fmla="*/ 5 w 8"/>
                    <a:gd name="T11" fmla="*/ 6 h 6"/>
                    <a:gd name="T12" fmla="*/ 3 w 8"/>
                    <a:gd name="T13" fmla="*/ 6 h 6"/>
                    <a:gd name="T14" fmla="*/ 3 w 8"/>
                    <a:gd name="T15" fmla="*/ 6 h 6"/>
                    <a:gd name="T16" fmla="*/ 0 w 8"/>
                    <a:gd name="T17" fmla="*/ 6 h 6"/>
                    <a:gd name="T18" fmla="*/ 0 w 8"/>
                    <a:gd name="T19" fmla="*/ 3 h 6"/>
                    <a:gd name="T20" fmla="*/ 0 w 8"/>
                    <a:gd name="T21" fmla="*/ 0 h 6"/>
                    <a:gd name="T22" fmla="*/ 3 w 8"/>
                    <a:gd name="T23" fmla="*/ 0 h 6"/>
                    <a:gd name="T24" fmla="*/ 3 w 8"/>
                    <a:gd name="T25" fmla="*/ 0 h 6"/>
                    <a:gd name="T26" fmla="*/ 5 w 8"/>
                    <a:gd name="T27" fmla="*/ 0 h 6"/>
                    <a:gd name="T28" fmla="*/ 8 w 8"/>
                    <a:gd name="T29" fmla="*/ 0 h 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6"/>
                    <a:gd name="T47" fmla="*/ 8 w 8"/>
                    <a:gd name="T48" fmla="*/ 6 h 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6">
                      <a:moveTo>
                        <a:pt x="8" y="0"/>
                      </a:moveTo>
                      <a:lnTo>
                        <a:pt x="8" y="3"/>
                      </a:lnTo>
                      <a:lnTo>
                        <a:pt x="8" y="6"/>
                      </a:lnTo>
                      <a:lnTo>
                        <a:pt x="5" y="6"/>
                      </a:lnTo>
                      <a:lnTo>
                        <a:pt x="3" y="6"/>
                      </a:lnTo>
                      <a:lnTo>
                        <a:pt x="0" y="6"/>
                      </a:lnTo>
                      <a:lnTo>
                        <a:pt x="0" y="3"/>
                      </a:lnTo>
                      <a:lnTo>
                        <a:pt x="0" y="0"/>
                      </a:lnTo>
                      <a:lnTo>
                        <a:pt x="3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03" name="Freeform 2156"/>
                <p:cNvSpPr>
                  <a:spLocks/>
                </p:cNvSpPr>
                <p:nvPr/>
              </p:nvSpPr>
              <p:spPr bwMode="auto">
                <a:xfrm>
                  <a:off x="3835" y="3562"/>
                  <a:ext cx="8" cy="8"/>
                </a:xfrm>
                <a:custGeom>
                  <a:avLst/>
                  <a:gdLst>
                    <a:gd name="T0" fmla="*/ 8 w 8"/>
                    <a:gd name="T1" fmla="*/ 0 h 8"/>
                    <a:gd name="T2" fmla="*/ 8 w 8"/>
                    <a:gd name="T3" fmla="*/ 3 h 8"/>
                    <a:gd name="T4" fmla="*/ 8 w 8"/>
                    <a:gd name="T5" fmla="*/ 5 h 8"/>
                    <a:gd name="T6" fmla="*/ 8 w 8"/>
                    <a:gd name="T7" fmla="*/ 5 h 8"/>
                    <a:gd name="T8" fmla="*/ 8 w 8"/>
                    <a:gd name="T9" fmla="*/ 5 h 8"/>
                    <a:gd name="T10" fmla="*/ 5 w 8"/>
                    <a:gd name="T11" fmla="*/ 8 h 8"/>
                    <a:gd name="T12" fmla="*/ 3 w 8"/>
                    <a:gd name="T13" fmla="*/ 8 h 8"/>
                    <a:gd name="T14" fmla="*/ 3 w 8"/>
                    <a:gd name="T15" fmla="*/ 8 h 8"/>
                    <a:gd name="T16" fmla="*/ 0 w 8"/>
                    <a:gd name="T17" fmla="*/ 8 h 8"/>
                    <a:gd name="T18" fmla="*/ 0 w 8"/>
                    <a:gd name="T19" fmla="*/ 5 h 8"/>
                    <a:gd name="T20" fmla="*/ 3 w 8"/>
                    <a:gd name="T21" fmla="*/ 3 h 8"/>
                    <a:gd name="T22" fmla="*/ 3 w 8"/>
                    <a:gd name="T23" fmla="*/ 3 h 8"/>
                    <a:gd name="T24" fmla="*/ 3 w 8"/>
                    <a:gd name="T25" fmla="*/ 0 h 8"/>
                    <a:gd name="T26" fmla="*/ 5 w 8"/>
                    <a:gd name="T27" fmla="*/ 0 h 8"/>
                    <a:gd name="T28" fmla="*/ 8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8" y="0"/>
                      </a:moveTo>
                      <a:lnTo>
                        <a:pt x="8" y="3"/>
                      </a:lnTo>
                      <a:lnTo>
                        <a:pt x="8" y="5"/>
                      </a:lnTo>
                      <a:lnTo>
                        <a:pt x="5" y="8"/>
                      </a:lnTo>
                      <a:lnTo>
                        <a:pt x="3" y="8"/>
                      </a:lnTo>
                      <a:lnTo>
                        <a:pt x="0" y="8"/>
                      </a:lnTo>
                      <a:lnTo>
                        <a:pt x="0" y="5"/>
                      </a:lnTo>
                      <a:lnTo>
                        <a:pt x="3" y="3"/>
                      </a:lnTo>
                      <a:lnTo>
                        <a:pt x="3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04" name="Freeform 2157"/>
                <p:cNvSpPr>
                  <a:spLocks/>
                </p:cNvSpPr>
                <p:nvPr/>
              </p:nvSpPr>
              <p:spPr bwMode="auto">
                <a:xfrm>
                  <a:off x="3840" y="3573"/>
                  <a:ext cx="11" cy="8"/>
                </a:xfrm>
                <a:custGeom>
                  <a:avLst/>
                  <a:gdLst>
                    <a:gd name="T0" fmla="*/ 11 w 11"/>
                    <a:gd name="T1" fmla="*/ 0 h 8"/>
                    <a:gd name="T2" fmla="*/ 11 w 11"/>
                    <a:gd name="T3" fmla="*/ 2 h 8"/>
                    <a:gd name="T4" fmla="*/ 11 w 11"/>
                    <a:gd name="T5" fmla="*/ 2 h 8"/>
                    <a:gd name="T6" fmla="*/ 11 w 11"/>
                    <a:gd name="T7" fmla="*/ 5 h 8"/>
                    <a:gd name="T8" fmla="*/ 11 w 11"/>
                    <a:gd name="T9" fmla="*/ 5 h 8"/>
                    <a:gd name="T10" fmla="*/ 8 w 11"/>
                    <a:gd name="T11" fmla="*/ 8 h 8"/>
                    <a:gd name="T12" fmla="*/ 3 w 11"/>
                    <a:gd name="T13" fmla="*/ 8 h 8"/>
                    <a:gd name="T14" fmla="*/ 3 w 11"/>
                    <a:gd name="T15" fmla="*/ 8 h 8"/>
                    <a:gd name="T16" fmla="*/ 0 w 11"/>
                    <a:gd name="T17" fmla="*/ 8 h 8"/>
                    <a:gd name="T18" fmla="*/ 3 w 11"/>
                    <a:gd name="T19" fmla="*/ 5 h 8"/>
                    <a:gd name="T20" fmla="*/ 3 w 11"/>
                    <a:gd name="T21" fmla="*/ 2 h 8"/>
                    <a:gd name="T22" fmla="*/ 3 w 11"/>
                    <a:gd name="T23" fmla="*/ 2 h 8"/>
                    <a:gd name="T24" fmla="*/ 3 w 11"/>
                    <a:gd name="T25" fmla="*/ 0 h 8"/>
                    <a:gd name="T26" fmla="*/ 11 w 11"/>
                    <a:gd name="T27" fmla="*/ 0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1"/>
                    <a:gd name="T43" fmla="*/ 0 h 8"/>
                    <a:gd name="T44" fmla="*/ 11 w 11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1" h="8">
                      <a:moveTo>
                        <a:pt x="11" y="0"/>
                      </a:moveTo>
                      <a:lnTo>
                        <a:pt x="11" y="2"/>
                      </a:lnTo>
                      <a:lnTo>
                        <a:pt x="11" y="5"/>
                      </a:lnTo>
                      <a:lnTo>
                        <a:pt x="8" y="8"/>
                      </a:lnTo>
                      <a:lnTo>
                        <a:pt x="3" y="8"/>
                      </a:lnTo>
                      <a:lnTo>
                        <a:pt x="0" y="8"/>
                      </a:lnTo>
                      <a:lnTo>
                        <a:pt x="3" y="5"/>
                      </a:lnTo>
                      <a:lnTo>
                        <a:pt x="3" y="2"/>
                      </a:lnTo>
                      <a:lnTo>
                        <a:pt x="3" y="0"/>
                      </a:lnTo>
                      <a:lnTo>
                        <a:pt x="11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05" name="Freeform 2158"/>
                <p:cNvSpPr>
                  <a:spLocks/>
                </p:cNvSpPr>
                <p:nvPr/>
              </p:nvSpPr>
              <p:spPr bwMode="auto">
                <a:xfrm>
                  <a:off x="3809" y="3536"/>
                  <a:ext cx="8" cy="8"/>
                </a:xfrm>
                <a:custGeom>
                  <a:avLst/>
                  <a:gdLst>
                    <a:gd name="T0" fmla="*/ 8 w 8"/>
                    <a:gd name="T1" fmla="*/ 3 h 8"/>
                    <a:gd name="T2" fmla="*/ 8 w 8"/>
                    <a:gd name="T3" fmla="*/ 3 h 8"/>
                    <a:gd name="T4" fmla="*/ 8 w 8"/>
                    <a:gd name="T5" fmla="*/ 5 h 8"/>
                    <a:gd name="T6" fmla="*/ 8 w 8"/>
                    <a:gd name="T7" fmla="*/ 5 h 8"/>
                    <a:gd name="T8" fmla="*/ 5 w 8"/>
                    <a:gd name="T9" fmla="*/ 8 h 8"/>
                    <a:gd name="T10" fmla="*/ 3 w 8"/>
                    <a:gd name="T11" fmla="*/ 8 h 8"/>
                    <a:gd name="T12" fmla="*/ 0 w 8"/>
                    <a:gd name="T13" fmla="*/ 8 h 8"/>
                    <a:gd name="T14" fmla="*/ 0 w 8"/>
                    <a:gd name="T15" fmla="*/ 5 h 8"/>
                    <a:gd name="T16" fmla="*/ 0 w 8"/>
                    <a:gd name="T17" fmla="*/ 5 h 8"/>
                    <a:gd name="T18" fmla="*/ 0 w 8"/>
                    <a:gd name="T19" fmla="*/ 3 h 8"/>
                    <a:gd name="T20" fmla="*/ 0 w 8"/>
                    <a:gd name="T21" fmla="*/ 3 h 8"/>
                    <a:gd name="T22" fmla="*/ 3 w 8"/>
                    <a:gd name="T23" fmla="*/ 3 h 8"/>
                    <a:gd name="T24" fmla="*/ 5 w 8"/>
                    <a:gd name="T25" fmla="*/ 0 h 8"/>
                    <a:gd name="T26" fmla="*/ 8 w 8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8"/>
                    <a:gd name="T43" fmla="*/ 0 h 8"/>
                    <a:gd name="T44" fmla="*/ 8 w 8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8" h="8">
                      <a:moveTo>
                        <a:pt x="8" y="3"/>
                      </a:moveTo>
                      <a:lnTo>
                        <a:pt x="8" y="3"/>
                      </a:lnTo>
                      <a:lnTo>
                        <a:pt x="8" y="5"/>
                      </a:lnTo>
                      <a:lnTo>
                        <a:pt x="5" y="8"/>
                      </a:lnTo>
                      <a:lnTo>
                        <a:pt x="3" y="8"/>
                      </a:lnTo>
                      <a:lnTo>
                        <a:pt x="0" y="8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3" y="3"/>
                      </a:lnTo>
                      <a:lnTo>
                        <a:pt x="5" y="0"/>
                      </a:lnTo>
                      <a:lnTo>
                        <a:pt x="8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06" name="Freeform 2159"/>
                <p:cNvSpPr>
                  <a:spLocks/>
                </p:cNvSpPr>
                <p:nvPr/>
              </p:nvSpPr>
              <p:spPr bwMode="auto">
                <a:xfrm>
                  <a:off x="3812" y="3544"/>
                  <a:ext cx="10" cy="8"/>
                </a:xfrm>
                <a:custGeom>
                  <a:avLst/>
                  <a:gdLst>
                    <a:gd name="T0" fmla="*/ 10 w 10"/>
                    <a:gd name="T1" fmla="*/ 3 h 8"/>
                    <a:gd name="T2" fmla="*/ 10 w 10"/>
                    <a:gd name="T3" fmla="*/ 3 h 8"/>
                    <a:gd name="T4" fmla="*/ 10 w 10"/>
                    <a:gd name="T5" fmla="*/ 5 h 8"/>
                    <a:gd name="T6" fmla="*/ 10 w 10"/>
                    <a:gd name="T7" fmla="*/ 5 h 8"/>
                    <a:gd name="T8" fmla="*/ 7 w 10"/>
                    <a:gd name="T9" fmla="*/ 5 h 8"/>
                    <a:gd name="T10" fmla="*/ 5 w 10"/>
                    <a:gd name="T11" fmla="*/ 8 h 8"/>
                    <a:gd name="T12" fmla="*/ 2 w 10"/>
                    <a:gd name="T13" fmla="*/ 8 h 8"/>
                    <a:gd name="T14" fmla="*/ 2 w 10"/>
                    <a:gd name="T15" fmla="*/ 8 h 8"/>
                    <a:gd name="T16" fmla="*/ 0 w 10"/>
                    <a:gd name="T17" fmla="*/ 5 h 8"/>
                    <a:gd name="T18" fmla="*/ 2 w 10"/>
                    <a:gd name="T19" fmla="*/ 5 h 8"/>
                    <a:gd name="T20" fmla="*/ 2 w 10"/>
                    <a:gd name="T21" fmla="*/ 3 h 8"/>
                    <a:gd name="T22" fmla="*/ 2 w 10"/>
                    <a:gd name="T23" fmla="*/ 3 h 8"/>
                    <a:gd name="T24" fmla="*/ 7 w 10"/>
                    <a:gd name="T25" fmla="*/ 0 h 8"/>
                    <a:gd name="T26" fmla="*/ 10 w 10"/>
                    <a:gd name="T27" fmla="*/ 3 h 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0"/>
                    <a:gd name="T43" fmla="*/ 0 h 8"/>
                    <a:gd name="T44" fmla="*/ 10 w 10"/>
                    <a:gd name="T45" fmla="*/ 8 h 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0" h="8">
                      <a:moveTo>
                        <a:pt x="10" y="3"/>
                      </a:moveTo>
                      <a:lnTo>
                        <a:pt x="10" y="3"/>
                      </a:lnTo>
                      <a:lnTo>
                        <a:pt x="10" y="5"/>
                      </a:lnTo>
                      <a:lnTo>
                        <a:pt x="7" y="5"/>
                      </a:lnTo>
                      <a:lnTo>
                        <a:pt x="5" y="8"/>
                      </a:lnTo>
                      <a:lnTo>
                        <a:pt x="2" y="8"/>
                      </a:lnTo>
                      <a:lnTo>
                        <a:pt x="0" y="5"/>
                      </a:lnTo>
                      <a:lnTo>
                        <a:pt x="2" y="5"/>
                      </a:lnTo>
                      <a:lnTo>
                        <a:pt x="2" y="3"/>
                      </a:lnTo>
                      <a:lnTo>
                        <a:pt x="7" y="0"/>
                      </a:lnTo>
                      <a:lnTo>
                        <a:pt x="10" y="3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07" name="Freeform 2160"/>
                <p:cNvSpPr>
                  <a:spLocks/>
                </p:cNvSpPr>
                <p:nvPr/>
              </p:nvSpPr>
              <p:spPr bwMode="auto">
                <a:xfrm>
                  <a:off x="3817" y="3554"/>
                  <a:ext cx="8" cy="6"/>
                </a:xfrm>
                <a:custGeom>
                  <a:avLst/>
                  <a:gdLst>
                    <a:gd name="T0" fmla="*/ 8 w 8"/>
                    <a:gd name="T1" fmla="*/ 0 h 6"/>
                    <a:gd name="T2" fmla="*/ 8 w 8"/>
                    <a:gd name="T3" fmla="*/ 3 h 6"/>
                    <a:gd name="T4" fmla="*/ 8 w 8"/>
                    <a:gd name="T5" fmla="*/ 3 h 6"/>
                    <a:gd name="T6" fmla="*/ 8 w 8"/>
                    <a:gd name="T7" fmla="*/ 6 h 6"/>
                    <a:gd name="T8" fmla="*/ 8 w 8"/>
                    <a:gd name="T9" fmla="*/ 6 h 6"/>
                    <a:gd name="T10" fmla="*/ 5 w 8"/>
                    <a:gd name="T11" fmla="*/ 6 h 6"/>
                    <a:gd name="T12" fmla="*/ 2 w 8"/>
                    <a:gd name="T13" fmla="*/ 6 h 6"/>
                    <a:gd name="T14" fmla="*/ 2 w 8"/>
                    <a:gd name="T15" fmla="*/ 6 h 6"/>
                    <a:gd name="T16" fmla="*/ 0 w 8"/>
                    <a:gd name="T17" fmla="*/ 6 h 6"/>
                    <a:gd name="T18" fmla="*/ 0 w 8"/>
                    <a:gd name="T19" fmla="*/ 6 h 6"/>
                    <a:gd name="T20" fmla="*/ 2 w 8"/>
                    <a:gd name="T21" fmla="*/ 3 h 6"/>
                    <a:gd name="T22" fmla="*/ 2 w 8"/>
                    <a:gd name="T23" fmla="*/ 0 h 6"/>
                    <a:gd name="T24" fmla="*/ 2 w 8"/>
                    <a:gd name="T25" fmla="*/ 0 h 6"/>
                    <a:gd name="T26" fmla="*/ 5 w 8"/>
                    <a:gd name="T27" fmla="*/ 0 h 6"/>
                    <a:gd name="T28" fmla="*/ 8 w 8"/>
                    <a:gd name="T29" fmla="*/ 0 h 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6"/>
                    <a:gd name="T47" fmla="*/ 8 w 8"/>
                    <a:gd name="T48" fmla="*/ 6 h 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6">
                      <a:moveTo>
                        <a:pt x="8" y="0"/>
                      </a:moveTo>
                      <a:lnTo>
                        <a:pt x="8" y="3"/>
                      </a:lnTo>
                      <a:lnTo>
                        <a:pt x="8" y="6"/>
                      </a:lnTo>
                      <a:lnTo>
                        <a:pt x="5" y="6"/>
                      </a:lnTo>
                      <a:lnTo>
                        <a:pt x="2" y="6"/>
                      </a:lnTo>
                      <a:lnTo>
                        <a:pt x="0" y="6"/>
                      </a:lnTo>
                      <a:lnTo>
                        <a:pt x="2" y="3"/>
                      </a:lnTo>
                      <a:lnTo>
                        <a:pt x="2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08" name="Freeform 2161"/>
                <p:cNvSpPr>
                  <a:spLocks/>
                </p:cNvSpPr>
                <p:nvPr/>
              </p:nvSpPr>
              <p:spPr bwMode="auto">
                <a:xfrm>
                  <a:off x="3822" y="3562"/>
                  <a:ext cx="8" cy="8"/>
                </a:xfrm>
                <a:custGeom>
                  <a:avLst/>
                  <a:gdLst>
                    <a:gd name="T0" fmla="*/ 8 w 8"/>
                    <a:gd name="T1" fmla="*/ 0 h 8"/>
                    <a:gd name="T2" fmla="*/ 8 w 8"/>
                    <a:gd name="T3" fmla="*/ 3 h 8"/>
                    <a:gd name="T4" fmla="*/ 8 w 8"/>
                    <a:gd name="T5" fmla="*/ 5 h 8"/>
                    <a:gd name="T6" fmla="*/ 8 w 8"/>
                    <a:gd name="T7" fmla="*/ 5 h 8"/>
                    <a:gd name="T8" fmla="*/ 8 w 8"/>
                    <a:gd name="T9" fmla="*/ 8 h 8"/>
                    <a:gd name="T10" fmla="*/ 5 w 8"/>
                    <a:gd name="T11" fmla="*/ 8 h 8"/>
                    <a:gd name="T12" fmla="*/ 3 w 8"/>
                    <a:gd name="T13" fmla="*/ 8 h 8"/>
                    <a:gd name="T14" fmla="*/ 3 w 8"/>
                    <a:gd name="T15" fmla="*/ 8 h 8"/>
                    <a:gd name="T16" fmla="*/ 0 w 8"/>
                    <a:gd name="T17" fmla="*/ 8 h 8"/>
                    <a:gd name="T18" fmla="*/ 0 w 8"/>
                    <a:gd name="T19" fmla="*/ 5 h 8"/>
                    <a:gd name="T20" fmla="*/ 0 w 8"/>
                    <a:gd name="T21" fmla="*/ 3 h 8"/>
                    <a:gd name="T22" fmla="*/ 3 w 8"/>
                    <a:gd name="T23" fmla="*/ 3 h 8"/>
                    <a:gd name="T24" fmla="*/ 3 w 8"/>
                    <a:gd name="T25" fmla="*/ 0 h 8"/>
                    <a:gd name="T26" fmla="*/ 5 w 8"/>
                    <a:gd name="T27" fmla="*/ 0 h 8"/>
                    <a:gd name="T28" fmla="*/ 8 w 8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8"/>
                    <a:gd name="T47" fmla="*/ 8 w 8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8">
                      <a:moveTo>
                        <a:pt x="8" y="0"/>
                      </a:moveTo>
                      <a:lnTo>
                        <a:pt x="8" y="3"/>
                      </a:lnTo>
                      <a:lnTo>
                        <a:pt x="8" y="5"/>
                      </a:lnTo>
                      <a:lnTo>
                        <a:pt x="8" y="8"/>
                      </a:lnTo>
                      <a:lnTo>
                        <a:pt x="5" y="8"/>
                      </a:lnTo>
                      <a:lnTo>
                        <a:pt x="3" y="8"/>
                      </a:lnTo>
                      <a:lnTo>
                        <a:pt x="0" y="8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3" y="3"/>
                      </a:lnTo>
                      <a:lnTo>
                        <a:pt x="3" y="0"/>
                      </a:lnTo>
                      <a:lnTo>
                        <a:pt x="5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09" name="Freeform 2162"/>
                <p:cNvSpPr>
                  <a:spLocks/>
                </p:cNvSpPr>
                <p:nvPr/>
              </p:nvSpPr>
              <p:spPr bwMode="auto">
                <a:xfrm>
                  <a:off x="3827" y="3573"/>
                  <a:ext cx="11" cy="8"/>
                </a:xfrm>
                <a:custGeom>
                  <a:avLst/>
                  <a:gdLst>
                    <a:gd name="T0" fmla="*/ 8 w 11"/>
                    <a:gd name="T1" fmla="*/ 0 h 8"/>
                    <a:gd name="T2" fmla="*/ 11 w 11"/>
                    <a:gd name="T3" fmla="*/ 2 h 8"/>
                    <a:gd name="T4" fmla="*/ 11 w 11"/>
                    <a:gd name="T5" fmla="*/ 5 h 8"/>
                    <a:gd name="T6" fmla="*/ 11 w 11"/>
                    <a:gd name="T7" fmla="*/ 5 h 8"/>
                    <a:gd name="T8" fmla="*/ 8 w 11"/>
                    <a:gd name="T9" fmla="*/ 8 h 8"/>
                    <a:gd name="T10" fmla="*/ 6 w 11"/>
                    <a:gd name="T11" fmla="*/ 8 h 8"/>
                    <a:gd name="T12" fmla="*/ 3 w 11"/>
                    <a:gd name="T13" fmla="*/ 8 h 8"/>
                    <a:gd name="T14" fmla="*/ 3 w 11"/>
                    <a:gd name="T15" fmla="*/ 8 h 8"/>
                    <a:gd name="T16" fmla="*/ 0 w 11"/>
                    <a:gd name="T17" fmla="*/ 8 h 8"/>
                    <a:gd name="T18" fmla="*/ 0 w 11"/>
                    <a:gd name="T19" fmla="*/ 5 h 8"/>
                    <a:gd name="T20" fmla="*/ 0 w 11"/>
                    <a:gd name="T21" fmla="*/ 2 h 8"/>
                    <a:gd name="T22" fmla="*/ 3 w 11"/>
                    <a:gd name="T23" fmla="*/ 2 h 8"/>
                    <a:gd name="T24" fmla="*/ 3 w 11"/>
                    <a:gd name="T25" fmla="*/ 0 h 8"/>
                    <a:gd name="T26" fmla="*/ 6 w 11"/>
                    <a:gd name="T27" fmla="*/ 0 h 8"/>
                    <a:gd name="T28" fmla="*/ 8 w 11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8"/>
                    <a:gd name="T47" fmla="*/ 11 w 11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8">
                      <a:moveTo>
                        <a:pt x="8" y="0"/>
                      </a:moveTo>
                      <a:lnTo>
                        <a:pt x="11" y="2"/>
                      </a:lnTo>
                      <a:lnTo>
                        <a:pt x="11" y="5"/>
                      </a:lnTo>
                      <a:lnTo>
                        <a:pt x="8" y="8"/>
                      </a:lnTo>
                      <a:lnTo>
                        <a:pt x="6" y="8"/>
                      </a:lnTo>
                      <a:lnTo>
                        <a:pt x="3" y="8"/>
                      </a:lnTo>
                      <a:lnTo>
                        <a:pt x="0" y="8"/>
                      </a:lnTo>
                      <a:lnTo>
                        <a:pt x="0" y="5"/>
                      </a:lnTo>
                      <a:lnTo>
                        <a:pt x="0" y="2"/>
                      </a:lnTo>
                      <a:lnTo>
                        <a:pt x="3" y="2"/>
                      </a:lnTo>
                      <a:lnTo>
                        <a:pt x="3" y="0"/>
                      </a:lnTo>
                      <a:lnTo>
                        <a:pt x="6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4955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10" name="Freeform 2163"/>
                <p:cNvSpPr>
                  <a:spLocks/>
                </p:cNvSpPr>
                <p:nvPr/>
              </p:nvSpPr>
              <p:spPr bwMode="auto">
                <a:xfrm>
                  <a:off x="3893" y="3494"/>
                  <a:ext cx="76" cy="84"/>
                </a:xfrm>
                <a:custGeom>
                  <a:avLst/>
                  <a:gdLst>
                    <a:gd name="T0" fmla="*/ 42 w 76"/>
                    <a:gd name="T1" fmla="*/ 0 h 84"/>
                    <a:gd name="T2" fmla="*/ 36 w 76"/>
                    <a:gd name="T3" fmla="*/ 0 h 84"/>
                    <a:gd name="T4" fmla="*/ 28 w 76"/>
                    <a:gd name="T5" fmla="*/ 0 h 84"/>
                    <a:gd name="T6" fmla="*/ 21 w 76"/>
                    <a:gd name="T7" fmla="*/ 3 h 84"/>
                    <a:gd name="T8" fmla="*/ 13 w 76"/>
                    <a:gd name="T9" fmla="*/ 8 h 84"/>
                    <a:gd name="T10" fmla="*/ 10 w 76"/>
                    <a:gd name="T11" fmla="*/ 13 h 84"/>
                    <a:gd name="T12" fmla="*/ 5 w 76"/>
                    <a:gd name="T13" fmla="*/ 21 h 84"/>
                    <a:gd name="T14" fmla="*/ 0 w 76"/>
                    <a:gd name="T15" fmla="*/ 34 h 84"/>
                    <a:gd name="T16" fmla="*/ 0 w 76"/>
                    <a:gd name="T17" fmla="*/ 50 h 84"/>
                    <a:gd name="T18" fmla="*/ 0 w 76"/>
                    <a:gd name="T19" fmla="*/ 55 h 84"/>
                    <a:gd name="T20" fmla="*/ 2 w 76"/>
                    <a:gd name="T21" fmla="*/ 63 h 84"/>
                    <a:gd name="T22" fmla="*/ 8 w 76"/>
                    <a:gd name="T23" fmla="*/ 73 h 84"/>
                    <a:gd name="T24" fmla="*/ 18 w 76"/>
                    <a:gd name="T25" fmla="*/ 81 h 84"/>
                    <a:gd name="T26" fmla="*/ 28 w 76"/>
                    <a:gd name="T27" fmla="*/ 84 h 84"/>
                    <a:gd name="T28" fmla="*/ 39 w 76"/>
                    <a:gd name="T29" fmla="*/ 81 h 84"/>
                    <a:gd name="T30" fmla="*/ 49 w 76"/>
                    <a:gd name="T31" fmla="*/ 73 h 84"/>
                    <a:gd name="T32" fmla="*/ 60 w 76"/>
                    <a:gd name="T33" fmla="*/ 63 h 84"/>
                    <a:gd name="T34" fmla="*/ 70 w 76"/>
                    <a:gd name="T35" fmla="*/ 50 h 84"/>
                    <a:gd name="T36" fmla="*/ 76 w 76"/>
                    <a:gd name="T37" fmla="*/ 34 h 84"/>
                    <a:gd name="T38" fmla="*/ 73 w 76"/>
                    <a:gd name="T39" fmla="*/ 21 h 84"/>
                    <a:gd name="T40" fmla="*/ 68 w 76"/>
                    <a:gd name="T41" fmla="*/ 8 h 84"/>
                    <a:gd name="T42" fmla="*/ 55 w 76"/>
                    <a:gd name="T43" fmla="*/ 3 h 84"/>
                    <a:gd name="T44" fmla="*/ 42 w 76"/>
                    <a:gd name="T45" fmla="*/ 0 h 84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76"/>
                    <a:gd name="T70" fmla="*/ 0 h 84"/>
                    <a:gd name="T71" fmla="*/ 76 w 76"/>
                    <a:gd name="T72" fmla="*/ 84 h 84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76" h="84">
                      <a:moveTo>
                        <a:pt x="42" y="0"/>
                      </a:moveTo>
                      <a:lnTo>
                        <a:pt x="36" y="0"/>
                      </a:lnTo>
                      <a:lnTo>
                        <a:pt x="28" y="0"/>
                      </a:lnTo>
                      <a:lnTo>
                        <a:pt x="21" y="3"/>
                      </a:lnTo>
                      <a:lnTo>
                        <a:pt x="13" y="8"/>
                      </a:lnTo>
                      <a:lnTo>
                        <a:pt x="10" y="13"/>
                      </a:lnTo>
                      <a:lnTo>
                        <a:pt x="5" y="21"/>
                      </a:lnTo>
                      <a:lnTo>
                        <a:pt x="0" y="34"/>
                      </a:lnTo>
                      <a:lnTo>
                        <a:pt x="0" y="50"/>
                      </a:lnTo>
                      <a:lnTo>
                        <a:pt x="0" y="55"/>
                      </a:lnTo>
                      <a:lnTo>
                        <a:pt x="2" y="63"/>
                      </a:lnTo>
                      <a:lnTo>
                        <a:pt x="8" y="73"/>
                      </a:lnTo>
                      <a:lnTo>
                        <a:pt x="18" y="81"/>
                      </a:lnTo>
                      <a:lnTo>
                        <a:pt x="28" y="84"/>
                      </a:lnTo>
                      <a:lnTo>
                        <a:pt x="39" y="81"/>
                      </a:lnTo>
                      <a:lnTo>
                        <a:pt x="49" y="73"/>
                      </a:lnTo>
                      <a:lnTo>
                        <a:pt x="60" y="63"/>
                      </a:lnTo>
                      <a:lnTo>
                        <a:pt x="70" y="50"/>
                      </a:lnTo>
                      <a:lnTo>
                        <a:pt x="76" y="34"/>
                      </a:lnTo>
                      <a:lnTo>
                        <a:pt x="73" y="21"/>
                      </a:lnTo>
                      <a:lnTo>
                        <a:pt x="68" y="8"/>
                      </a:lnTo>
                      <a:lnTo>
                        <a:pt x="55" y="3"/>
                      </a:lnTo>
                      <a:lnTo>
                        <a:pt x="42" y="0"/>
                      </a:lnTo>
                      <a:close/>
                    </a:path>
                  </a:pathLst>
                </a:custGeom>
                <a:solidFill>
                  <a:srgbClr val="92ADB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11" name="Freeform 2164"/>
                <p:cNvSpPr>
                  <a:spLocks/>
                </p:cNvSpPr>
                <p:nvPr/>
              </p:nvSpPr>
              <p:spPr bwMode="auto">
                <a:xfrm>
                  <a:off x="3906" y="3492"/>
                  <a:ext cx="29" cy="10"/>
                </a:xfrm>
                <a:custGeom>
                  <a:avLst/>
                  <a:gdLst>
                    <a:gd name="T0" fmla="*/ 2 w 29"/>
                    <a:gd name="T1" fmla="*/ 10 h 10"/>
                    <a:gd name="T2" fmla="*/ 2 w 29"/>
                    <a:gd name="T3" fmla="*/ 10 h 10"/>
                    <a:gd name="T4" fmla="*/ 5 w 29"/>
                    <a:gd name="T5" fmla="*/ 7 h 10"/>
                    <a:gd name="T6" fmla="*/ 8 w 29"/>
                    <a:gd name="T7" fmla="*/ 5 h 10"/>
                    <a:gd name="T8" fmla="*/ 10 w 29"/>
                    <a:gd name="T9" fmla="*/ 5 h 10"/>
                    <a:gd name="T10" fmla="*/ 15 w 29"/>
                    <a:gd name="T11" fmla="*/ 5 h 10"/>
                    <a:gd name="T12" fmla="*/ 18 w 29"/>
                    <a:gd name="T13" fmla="*/ 5 h 10"/>
                    <a:gd name="T14" fmla="*/ 23 w 29"/>
                    <a:gd name="T15" fmla="*/ 2 h 10"/>
                    <a:gd name="T16" fmla="*/ 26 w 29"/>
                    <a:gd name="T17" fmla="*/ 5 h 10"/>
                    <a:gd name="T18" fmla="*/ 29 w 29"/>
                    <a:gd name="T19" fmla="*/ 5 h 10"/>
                    <a:gd name="T20" fmla="*/ 29 w 29"/>
                    <a:gd name="T21" fmla="*/ 0 h 10"/>
                    <a:gd name="T22" fmla="*/ 26 w 29"/>
                    <a:gd name="T23" fmla="*/ 0 h 10"/>
                    <a:gd name="T24" fmla="*/ 23 w 29"/>
                    <a:gd name="T25" fmla="*/ 0 h 10"/>
                    <a:gd name="T26" fmla="*/ 18 w 29"/>
                    <a:gd name="T27" fmla="*/ 0 h 10"/>
                    <a:gd name="T28" fmla="*/ 15 w 29"/>
                    <a:gd name="T29" fmla="*/ 0 h 10"/>
                    <a:gd name="T30" fmla="*/ 10 w 29"/>
                    <a:gd name="T31" fmla="*/ 2 h 10"/>
                    <a:gd name="T32" fmla="*/ 5 w 29"/>
                    <a:gd name="T33" fmla="*/ 2 h 10"/>
                    <a:gd name="T34" fmla="*/ 2 w 29"/>
                    <a:gd name="T35" fmla="*/ 5 h 10"/>
                    <a:gd name="T36" fmla="*/ 0 w 29"/>
                    <a:gd name="T37" fmla="*/ 7 h 10"/>
                    <a:gd name="T38" fmla="*/ 0 w 29"/>
                    <a:gd name="T39" fmla="*/ 7 h 10"/>
                    <a:gd name="T40" fmla="*/ 2 w 29"/>
                    <a:gd name="T41" fmla="*/ 10 h 1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9"/>
                    <a:gd name="T64" fmla="*/ 0 h 10"/>
                    <a:gd name="T65" fmla="*/ 29 w 29"/>
                    <a:gd name="T66" fmla="*/ 10 h 1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9" h="10">
                      <a:moveTo>
                        <a:pt x="2" y="10"/>
                      </a:moveTo>
                      <a:lnTo>
                        <a:pt x="2" y="10"/>
                      </a:lnTo>
                      <a:lnTo>
                        <a:pt x="5" y="7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15" y="5"/>
                      </a:lnTo>
                      <a:lnTo>
                        <a:pt x="18" y="5"/>
                      </a:lnTo>
                      <a:lnTo>
                        <a:pt x="23" y="2"/>
                      </a:lnTo>
                      <a:lnTo>
                        <a:pt x="26" y="5"/>
                      </a:lnTo>
                      <a:lnTo>
                        <a:pt x="29" y="5"/>
                      </a:lnTo>
                      <a:lnTo>
                        <a:pt x="29" y="0"/>
                      </a:lnTo>
                      <a:lnTo>
                        <a:pt x="26" y="0"/>
                      </a:lnTo>
                      <a:lnTo>
                        <a:pt x="23" y="0"/>
                      </a:lnTo>
                      <a:lnTo>
                        <a:pt x="18" y="0"/>
                      </a:lnTo>
                      <a:lnTo>
                        <a:pt x="15" y="0"/>
                      </a:lnTo>
                      <a:lnTo>
                        <a:pt x="10" y="2"/>
                      </a:lnTo>
                      <a:lnTo>
                        <a:pt x="5" y="2"/>
                      </a:lnTo>
                      <a:lnTo>
                        <a:pt x="2" y="5"/>
                      </a:lnTo>
                      <a:lnTo>
                        <a:pt x="0" y="7"/>
                      </a:lnTo>
                      <a:lnTo>
                        <a:pt x="2" y="1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12" name="Freeform 2165"/>
                <p:cNvSpPr>
                  <a:spLocks/>
                </p:cNvSpPr>
                <p:nvPr/>
              </p:nvSpPr>
              <p:spPr bwMode="auto">
                <a:xfrm>
                  <a:off x="3893" y="3499"/>
                  <a:ext cx="15" cy="29"/>
                </a:xfrm>
                <a:custGeom>
                  <a:avLst/>
                  <a:gdLst>
                    <a:gd name="T0" fmla="*/ 2 w 15"/>
                    <a:gd name="T1" fmla="*/ 29 h 29"/>
                    <a:gd name="T2" fmla="*/ 2 w 15"/>
                    <a:gd name="T3" fmla="*/ 29 h 29"/>
                    <a:gd name="T4" fmla="*/ 2 w 15"/>
                    <a:gd name="T5" fmla="*/ 27 h 29"/>
                    <a:gd name="T6" fmla="*/ 5 w 15"/>
                    <a:gd name="T7" fmla="*/ 24 h 29"/>
                    <a:gd name="T8" fmla="*/ 5 w 15"/>
                    <a:gd name="T9" fmla="*/ 19 h 29"/>
                    <a:gd name="T10" fmla="*/ 8 w 15"/>
                    <a:gd name="T11" fmla="*/ 16 h 29"/>
                    <a:gd name="T12" fmla="*/ 8 w 15"/>
                    <a:gd name="T13" fmla="*/ 11 h 29"/>
                    <a:gd name="T14" fmla="*/ 10 w 15"/>
                    <a:gd name="T15" fmla="*/ 8 h 29"/>
                    <a:gd name="T16" fmla="*/ 13 w 15"/>
                    <a:gd name="T17" fmla="*/ 6 h 29"/>
                    <a:gd name="T18" fmla="*/ 15 w 15"/>
                    <a:gd name="T19" fmla="*/ 3 h 29"/>
                    <a:gd name="T20" fmla="*/ 13 w 15"/>
                    <a:gd name="T21" fmla="*/ 0 h 29"/>
                    <a:gd name="T22" fmla="*/ 10 w 15"/>
                    <a:gd name="T23" fmla="*/ 3 h 29"/>
                    <a:gd name="T24" fmla="*/ 8 w 15"/>
                    <a:gd name="T25" fmla="*/ 6 h 29"/>
                    <a:gd name="T26" fmla="*/ 5 w 15"/>
                    <a:gd name="T27" fmla="*/ 11 h 29"/>
                    <a:gd name="T28" fmla="*/ 5 w 15"/>
                    <a:gd name="T29" fmla="*/ 13 h 29"/>
                    <a:gd name="T30" fmla="*/ 2 w 15"/>
                    <a:gd name="T31" fmla="*/ 19 h 29"/>
                    <a:gd name="T32" fmla="*/ 0 w 15"/>
                    <a:gd name="T33" fmla="*/ 21 h 29"/>
                    <a:gd name="T34" fmla="*/ 0 w 15"/>
                    <a:gd name="T35" fmla="*/ 27 h 29"/>
                    <a:gd name="T36" fmla="*/ 0 w 15"/>
                    <a:gd name="T37" fmla="*/ 29 h 29"/>
                    <a:gd name="T38" fmla="*/ 0 w 15"/>
                    <a:gd name="T39" fmla="*/ 29 h 29"/>
                    <a:gd name="T40" fmla="*/ 2 w 15"/>
                    <a:gd name="T41" fmla="*/ 29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5"/>
                    <a:gd name="T64" fmla="*/ 0 h 29"/>
                    <a:gd name="T65" fmla="*/ 15 w 15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5" h="29">
                      <a:moveTo>
                        <a:pt x="2" y="29"/>
                      </a:moveTo>
                      <a:lnTo>
                        <a:pt x="2" y="29"/>
                      </a:lnTo>
                      <a:lnTo>
                        <a:pt x="2" y="27"/>
                      </a:lnTo>
                      <a:lnTo>
                        <a:pt x="5" y="24"/>
                      </a:lnTo>
                      <a:lnTo>
                        <a:pt x="5" y="19"/>
                      </a:lnTo>
                      <a:lnTo>
                        <a:pt x="8" y="16"/>
                      </a:lnTo>
                      <a:lnTo>
                        <a:pt x="8" y="11"/>
                      </a:lnTo>
                      <a:lnTo>
                        <a:pt x="10" y="8"/>
                      </a:lnTo>
                      <a:lnTo>
                        <a:pt x="13" y="6"/>
                      </a:lnTo>
                      <a:lnTo>
                        <a:pt x="15" y="3"/>
                      </a:lnTo>
                      <a:lnTo>
                        <a:pt x="13" y="0"/>
                      </a:lnTo>
                      <a:lnTo>
                        <a:pt x="10" y="3"/>
                      </a:lnTo>
                      <a:lnTo>
                        <a:pt x="8" y="6"/>
                      </a:lnTo>
                      <a:lnTo>
                        <a:pt x="5" y="11"/>
                      </a:lnTo>
                      <a:lnTo>
                        <a:pt x="5" y="13"/>
                      </a:lnTo>
                      <a:lnTo>
                        <a:pt x="2" y="19"/>
                      </a:lnTo>
                      <a:lnTo>
                        <a:pt x="0" y="21"/>
                      </a:lnTo>
                      <a:lnTo>
                        <a:pt x="0" y="27"/>
                      </a:lnTo>
                      <a:lnTo>
                        <a:pt x="0" y="29"/>
                      </a:lnTo>
                      <a:lnTo>
                        <a:pt x="2" y="29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13" name="Freeform 2166"/>
                <p:cNvSpPr>
                  <a:spLocks/>
                </p:cNvSpPr>
                <p:nvPr/>
              </p:nvSpPr>
              <p:spPr bwMode="auto">
                <a:xfrm>
                  <a:off x="3890" y="3528"/>
                  <a:ext cx="5" cy="29"/>
                </a:xfrm>
                <a:custGeom>
                  <a:avLst/>
                  <a:gdLst>
                    <a:gd name="T0" fmla="*/ 5 w 5"/>
                    <a:gd name="T1" fmla="*/ 29 h 29"/>
                    <a:gd name="T2" fmla="*/ 5 w 5"/>
                    <a:gd name="T3" fmla="*/ 29 h 29"/>
                    <a:gd name="T4" fmla="*/ 5 w 5"/>
                    <a:gd name="T5" fmla="*/ 24 h 29"/>
                    <a:gd name="T6" fmla="*/ 5 w 5"/>
                    <a:gd name="T7" fmla="*/ 21 h 29"/>
                    <a:gd name="T8" fmla="*/ 5 w 5"/>
                    <a:gd name="T9" fmla="*/ 19 h 29"/>
                    <a:gd name="T10" fmla="*/ 5 w 5"/>
                    <a:gd name="T11" fmla="*/ 16 h 29"/>
                    <a:gd name="T12" fmla="*/ 5 w 5"/>
                    <a:gd name="T13" fmla="*/ 11 h 29"/>
                    <a:gd name="T14" fmla="*/ 5 w 5"/>
                    <a:gd name="T15" fmla="*/ 8 h 29"/>
                    <a:gd name="T16" fmla="*/ 5 w 5"/>
                    <a:gd name="T17" fmla="*/ 5 h 29"/>
                    <a:gd name="T18" fmla="*/ 5 w 5"/>
                    <a:gd name="T19" fmla="*/ 0 h 29"/>
                    <a:gd name="T20" fmla="*/ 3 w 5"/>
                    <a:gd name="T21" fmla="*/ 0 h 29"/>
                    <a:gd name="T22" fmla="*/ 3 w 5"/>
                    <a:gd name="T23" fmla="*/ 3 h 29"/>
                    <a:gd name="T24" fmla="*/ 0 w 5"/>
                    <a:gd name="T25" fmla="*/ 8 h 29"/>
                    <a:gd name="T26" fmla="*/ 0 w 5"/>
                    <a:gd name="T27" fmla="*/ 11 h 29"/>
                    <a:gd name="T28" fmla="*/ 0 w 5"/>
                    <a:gd name="T29" fmla="*/ 16 h 29"/>
                    <a:gd name="T30" fmla="*/ 0 w 5"/>
                    <a:gd name="T31" fmla="*/ 19 h 29"/>
                    <a:gd name="T32" fmla="*/ 0 w 5"/>
                    <a:gd name="T33" fmla="*/ 21 h 29"/>
                    <a:gd name="T34" fmla="*/ 3 w 5"/>
                    <a:gd name="T35" fmla="*/ 26 h 29"/>
                    <a:gd name="T36" fmla="*/ 3 w 5"/>
                    <a:gd name="T37" fmla="*/ 29 h 29"/>
                    <a:gd name="T38" fmla="*/ 3 w 5"/>
                    <a:gd name="T39" fmla="*/ 29 h 29"/>
                    <a:gd name="T40" fmla="*/ 5 w 5"/>
                    <a:gd name="T41" fmla="*/ 29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"/>
                    <a:gd name="T64" fmla="*/ 0 h 29"/>
                    <a:gd name="T65" fmla="*/ 5 w 5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" h="29">
                      <a:moveTo>
                        <a:pt x="5" y="29"/>
                      </a:moveTo>
                      <a:lnTo>
                        <a:pt x="5" y="29"/>
                      </a:lnTo>
                      <a:lnTo>
                        <a:pt x="5" y="24"/>
                      </a:lnTo>
                      <a:lnTo>
                        <a:pt x="5" y="21"/>
                      </a:lnTo>
                      <a:lnTo>
                        <a:pt x="5" y="19"/>
                      </a:lnTo>
                      <a:lnTo>
                        <a:pt x="5" y="16"/>
                      </a:lnTo>
                      <a:lnTo>
                        <a:pt x="5" y="11"/>
                      </a:lnTo>
                      <a:lnTo>
                        <a:pt x="5" y="8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3" y="0"/>
                      </a:lnTo>
                      <a:lnTo>
                        <a:pt x="3" y="3"/>
                      </a:lnTo>
                      <a:lnTo>
                        <a:pt x="0" y="8"/>
                      </a:lnTo>
                      <a:lnTo>
                        <a:pt x="0" y="11"/>
                      </a:lnTo>
                      <a:lnTo>
                        <a:pt x="0" y="16"/>
                      </a:lnTo>
                      <a:lnTo>
                        <a:pt x="0" y="19"/>
                      </a:lnTo>
                      <a:lnTo>
                        <a:pt x="0" y="21"/>
                      </a:lnTo>
                      <a:lnTo>
                        <a:pt x="3" y="26"/>
                      </a:lnTo>
                      <a:lnTo>
                        <a:pt x="3" y="29"/>
                      </a:lnTo>
                      <a:lnTo>
                        <a:pt x="5" y="29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14" name="Freeform 2167"/>
                <p:cNvSpPr>
                  <a:spLocks/>
                </p:cNvSpPr>
                <p:nvPr/>
              </p:nvSpPr>
              <p:spPr bwMode="auto">
                <a:xfrm>
                  <a:off x="3893" y="3557"/>
                  <a:ext cx="21" cy="18"/>
                </a:xfrm>
                <a:custGeom>
                  <a:avLst/>
                  <a:gdLst>
                    <a:gd name="T0" fmla="*/ 21 w 21"/>
                    <a:gd name="T1" fmla="*/ 16 h 18"/>
                    <a:gd name="T2" fmla="*/ 21 w 21"/>
                    <a:gd name="T3" fmla="*/ 16 h 18"/>
                    <a:gd name="T4" fmla="*/ 18 w 21"/>
                    <a:gd name="T5" fmla="*/ 13 h 18"/>
                    <a:gd name="T6" fmla="*/ 15 w 21"/>
                    <a:gd name="T7" fmla="*/ 13 h 18"/>
                    <a:gd name="T8" fmla="*/ 13 w 21"/>
                    <a:gd name="T9" fmla="*/ 10 h 18"/>
                    <a:gd name="T10" fmla="*/ 10 w 21"/>
                    <a:gd name="T11" fmla="*/ 8 h 18"/>
                    <a:gd name="T12" fmla="*/ 8 w 21"/>
                    <a:gd name="T13" fmla="*/ 5 h 18"/>
                    <a:gd name="T14" fmla="*/ 5 w 21"/>
                    <a:gd name="T15" fmla="*/ 5 h 18"/>
                    <a:gd name="T16" fmla="*/ 5 w 21"/>
                    <a:gd name="T17" fmla="*/ 3 h 18"/>
                    <a:gd name="T18" fmla="*/ 2 w 21"/>
                    <a:gd name="T19" fmla="*/ 0 h 18"/>
                    <a:gd name="T20" fmla="*/ 0 w 21"/>
                    <a:gd name="T21" fmla="*/ 0 h 18"/>
                    <a:gd name="T22" fmla="*/ 0 w 21"/>
                    <a:gd name="T23" fmla="*/ 3 h 18"/>
                    <a:gd name="T24" fmla="*/ 2 w 21"/>
                    <a:gd name="T25" fmla="*/ 5 h 18"/>
                    <a:gd name="T26" fmla="*/ 5 w 21"/>
                    <a:gd name="T27" fmla="*/ 8 h 18"/>
                    <a:gd name="T28" fmla="*/ 8 w 21"/>
                    <a:gd name="T29" fmla="*/ 10 h 18"/>
                    <a:gd name="T30" fmla="*/ 10 w 21"/>
                    <a:gd name="T31" fmla="*/ 13 h 18"/>
                    <a:gd name="T32" fmla="*/ 13 w 21"/>
                    <a:gd name="T33" fmla="*/ 16 h 18"/>
                    <a:gd name="T34" fmla="*/ 15 w 21"/>
                    <a:gd name="T35" fmla="*/ 18 h 18"/>
                    <a:gd name="T36" fmla="*/ 18 w 21"/>
                    <a:gd name="T37" fmla="*/ 18 h 18"/>
                    <a:gd name="T38" fmla="*/ 18 w 21"/>
                    <a:gd name="T39" fmla="*/ 18 h 18"/>
                    <a:gd name="T40" fmla="*/ 21 w 21"/>
                    <a:gd name="T41" fmla="*/ 16 h 1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18"/>
                    <a:gd name="T65" fmla="*/ 21 w 21"/>
                    <a:gd name="T66" fmla="*/ 18 h 1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18">
                      <a:moveTo>
                        <a:pt x="21" y="16"/>
                      </a:moveTo>
                      <a:lnTo>
                        <a:pt x="21" y="16"/>
                      </a:lnTo>
                      <a:lnTo>
                        <a:pt x="18" y="13"/>
                      </a:lnTo>
                      <a:lnTo>
                        <a:pt x="15" y="13"/>
                      </a:lnTo>
                      <a:lnTo>
                        <a:pt x="13" y="10"/>
                      </a:lnTo>
                      <a:lnTo>
                        <a:pt x="10" y="8"/>
                      </a:lnTo>
                      <a:lnTo>
                        <a:pt x="8" y="5"/>
                      </a:lnTo>
                      <a:lnTo>
                        <a:pt x="5" y="5"/>
                      </a:lnTo>
                      <a:lnTo>
                        <a:pt x="5" y="3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2" y="5"/>
                      </a:lnTo>
                      <a:lnTo>
                        <a:pt x="5" y="8"/>
                      </a:lnTo>
                      <a:lnTo>
                        <a:pt x="8" y="10"/>
                      </a:lnTo>
                      <a:lnTo>
                        <a:pt x="10" y="13"/>
                      </a:lnTo>
                      <a:lnTo>
                        <a:pt x="13" y="16"/>
                      </a:lnTo>
                      <a:lnTo>
                        <a:pt x="15" y="18"/>
                      </a:lnTo>
                      <a:lnTo>
                        <a:pt x="18" y="18"/>
                      </a:lnTo>
                      <a:lnTo>
                        <a:pt x="21" y="16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15" name="Freeform 2168"/>
                <p:cNvSpPr>
                  <a:spLocks/>
                </p:cNvSpPr>
                <p:nvPr/>
              </p:nvSpPr>
              <p:spPr bwMode="auto">
                <a:xfrm>
                  <a:off x="3911" y="3573"/>
                  <a:ext cx="21" cy="8"/>
                </a:xfrm>
                <a:custGeom>
                  <a:avLst/>
                  <a:gdLst>
                    <a:gd name="T0" fmla="*/ 18 w 21"/>
                    <a:gd name="T1" fmla="*/ 2 h 8"/>
                    <a:gd name="T2" fmla="*/ 18 w 21"/>
                    <a:gd name="T3" fmla="*/ 2 h 8"/>
                    <a:gd name="T4" fmla="*/ 18 w 21"/>
                    <a:gd name="T5" fmla="*/ 2 h 8"/>
                    <a:gd name="T6" fmla="*/ 16 w 21"/>
                    <a:gd name="T7" fmla="*/ 2 h 8"/>
                    <a:gd name="T8" fmla="*/ 13 w 21"/>
                    <a:gd name="T9" fmla="*/ 2 h 8"/>
                    <a:gd name="T10" fmla="*/ 10 w 21"/>
                    <a:gd name="T11" fmla="*/ 2 h 8"/>
                    <a:gd name="T12" fmla="*/ 8 w 21"/>
                    <a:gd name="T13" fmla="*/ 2 h 8"/>
                    <a:gd name="T14" fmla="*/ 5 w 21"/>
                    <a:gd name="T15" fmla="*/ 2 h 8"/>
                    <a:gd name="T16" fmla="*/ 3 w 21"/>
                    <a:gd name="T17" fmla="*/ 0 h 8"/>
                    <a:gd name="T18" fmla="*/ 3 w 21"/>
                    <a:gd name="T19" fmla="*/ 0 h 8"/>
                    <a:gd name="T20" fmla="*/ 0 w 21"/>
                    <a:gd name="T21" fmla="*/ 2 h 8"/>
                    <a:gd name="T22" fmla="*/ 3 w 21"/>
                    <a:gd name="T23" fmla="*/ 5 h 8"/>
                    <a:gd name="T24" fmla="*/ 5 w 21"/>
                    <a:gd name="T25" fmla="*/ 5 h 8"/>
                    <a:gd name="T26" fmla="*/ 8 w 21"/>
                    <a:gd name="T27" fmla="*/ 5 h 8"/>
                    <a:gd name="T28" fmla="*/ 10 w 21"/>
                    <a:gd name="T29" fmla="*/ 5 h 8"/>
                    <a:gd name="T30" fmla="*/ 13 w 21"/>
                    <a:gd name="T31" fmla="*/ 8 h 8"/>
                    <a:gd name="T32" fmla="*/ 16 w 21"/>
                    <a:gd name="T33" fmla="*/ 5 h 8"/>
                    <a:gd name="T34" fmla="*/ 18 w 21"/>
                    <a:gd name="T35" fmla="*/ 5 h 8"/>
                    <a:gd name="T36" fmla="*/ 21 w 21"/>
                    <a:gd name="T37" fmla="*/ 5 h 8"/>
                    <a:gd name="T38" fmla="*/ 21 w 21"/>
                    <a:gd name="T39" fmla="*/ 5 h 8"/>
                    <a:gd name="T40" fmla="*/ 18 w 21"/>
                    <a:gd name="T41" fmla="*/ 2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8"/>
                    <a:gd name="T65" fmla="*/ 21 w 21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8">
                      <a:moveTo>
                        <a:pt x="18" y="2"/>
                      </a:moveTo>
                      <a:lnTo>
                        <a:pt x="18" y="2"/>
                      </a:lnTo>
                      <a:lnTo>
                        <a:pt x="16" y="2"/>
                      </a:lnTo>
                      <a:lnTo>
                        <a:pt x="13" y="2"/>
                      </a:lnTo>
                      <a:lnTo>
                        <a:pt x="10" y="2"/>
                      </a:lnTo>
                      <a:lnTo>
                        <a:pt x="8" y="2"/>
                      </a:lnTo>
                      <a:lnTo>
                        <a:pt x="5" y="2"/>
                      </a:lnTo>
                      <a:lnTo>
                        <a:pt x="3" y="0"/>
                      </a:lnTo>
                      <a:lnTo>
                        <a:pt x="0" y="2"/>
                      </a:lnTo>
                      <a:lnTo>
                        <a:pt x="3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13" y="8"/>
                      </a:lnTo>
                      <a:lnTo>
                        <a:pt x="16" y="5"/>
                      </a:lnTo>
                      <a:lnTo>
                        <a:pt x="18" y="5"/>
                      </a:lnTo>
                      <a:lnTo>
                        <a:pt x="21" y="5"/>
                      </a:lnTo>
                      <a:lnTo>
                        <a:pt x="18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16" name="Freeform 2169"/>
                <p:cNvSpPr>
                  <a:spLocks/>
                </p:cNvSpPr>
                <p:nvPr/>
              </p:nvSpPr>
              <p:spPr bwMode="auto">
                <a:xfrm>
                  <a:off x="3929" y="3554"/>
                  <a:ext cx="26" cy="24"/>
                </a:xfrm>
                <a:custGeom>
                  <a:avLst/>
                  <a:gdLst>
                    <a:gd name="T0" fmla="*/ 21 w 26"/>
                    <a:gd name="T1" fmla="*/ 0 h 24"/>
                    <a:gd name="T2" fmla="*/ 21 w 26"/>
                    <a:gd name="T3" fmla="*/ 0 h 24"/>
                    <a:gd name="T4" fmla="*/ 21 w 26"/>
                    <a:gd name="T5" fmla="*/ 6 h 24"/>
                    <a:gd name="T6" fmla="*/ 19 w 26"/>
                    <a:gd name="T7" fmla="*/ 8 h 24"/>
                    <a:gd name="T8" fmla="*/ 16 w 26"/>
                    <a:gd name="T9" fmla="*/ 11 h 24"/>
                    <a:gd name="T10" fmla="*/ 13 w 26"/>
                    <a:gd name="T11" fmla="*/ 13 h 24"/>
                    <a:gd name="T12" fmla="*/ 11 w 26"/>
                    <a:gd name="T13" fmla="*/ 16 h 24"/>
                    <a:gd name="T14" fmla="*/ 8 w 26"/>
                    <a:gd name="T15" fmla="*/ 16 h 24"/>
                    <a:gd name="T16" fmla="*/ 6 w 26"/>
                    <a:gd name="T17" fmla="*/ 19 h 24"/>
                    <a:gd name="T18" fmla="*/ 0 w 26"/>
                    <a:gd name="T19" fmla="*/ 21 h 24"/>
                    <a:gd name="T20" fmla="*/ 3 w 26"/>
                    <a:gd name="T21" fmla="*/ 24 h 24"/>
                    <a:gd name="T22" fmla="*/ 6 w 26"/>
                    <a:gd name="T23" fmla="*/ 21 h 24"/>
                    <a:gd name="T24" fmla="*/ 11 w 26"/>
                    <a:gd name="T25" fmla="*/ 21 h 24"/>
                    <a:gd name="T26" fmla="*/ 13 w 26"/>
                    <a:gd name="T27" fmla="*/ 19 h 24"/>
                    <a:gd name="T28" fmla="*/ 16 w 26"/>
                    <a:gd name="T29" fmla="*/ 16 h 24"/>
                    <a:gd name="T30" fmla="*/ 19 w 26"/>
                    <a:gd name="T31" fmla="*/ 13 h 24"/>
                    <a:gd name="T32" fmla="*/ 21 w 26"/>
                    <a:gd name="T33" fmla="*/ 11 h 24"/>
                    <a:gd name="T34" fmla="*/ 24 w 26"/>
                    <a:gd name="T35" fmla="*/ 6 h 24"/>
                    <a:gd name="T36" fmla="*/ 26 w 26"/>
                    <a:gd name="T37" fmla="*/ 3 h 24"/>
                    <a:gd name="T38" fmla="*/ 26 w 26"/>
                    <a:gd name="T39" fmla="*/ 3 h 24"/>
                    <a:gd name="T40" fmla="*/ 21 w 26"/>
                    <a:gd name="T41" fmla="*/ 0 h 2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6"/>
                    <a:gd name="T64" fmla="*/ 0 h 24"/>
                    <a:gd name="T65" fmla="*/ 26 w 26"/>
                    <a:gd name="T66" fmla="*/ 24 h 2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6" h="24">
                      <a:moveTo>
                        <a:pt x="21" y="0"/>
                      </a:moveTo>
                      <a:lnTo>
                        <a:pt x="21" y="0"/>
                      </a:lnTo>
                      <a:lnTo>
                        <a:pt x="21" y="6"/>
                      </a:lnTo>
                      <a:lnTo>
                        <a:pt x="19" y="8"/>
                      </a:lnTo>
                      <a:lnTo>
                        <a:pt x="16" y="11"/>
                      </a:lnTo>
                      <a:lnTo>
                        <a:pt x="13" y="13"/>
                      </a:lnTo>
                      <a:lnTo>
                        <a:pt x="11" y="16"/>
                      </a:lnTo>
                      <a:lnTo>
                        <a:pt x="8" y="16"/>
                      </a:lnTo>
                      <a:lnTo>
                        <a:pt x="6" y="19"/>
                      </a:lnTo>
                      <a:lnTo>
                        <a:pt x="0" y="21"/>
                      </a:lnTo>
                      <a:lnTo>
                        <a:pt x="3" y="24"/>
                      </a:lnTo>
                      <a:lnTo>
                        <a:pt x="6" y="21"/>
                      </a:lnTo>
                      <a:lnTo>
                        <a:pt x="11" y="21"/>
                      </a:lnTo>
                      <a:lnTo>
                        <a:pt x="13" y="19"/>
                      </a:lnTo>
                      <a:lnTo>
                        <a:pt x="16" y="16"/>
                      </a:lnTo>
                      <a:lnTo>
                        <a:pt x="19" y="13"/>
                      </a:lnTo>
                      <a:lnTo>
                        <a:pt x="21" y="11"/>
                      </a:lnTo>
                      <a:lnTo>
                        <a:pt x="24" y="6"/>
                      </a:lnTo>
                      <a:lnTo>
                        <a:pt x="26" y="3"/>
                      </a:lnTo>
                      <a:lnTo>
                        <a:pt x="21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17" name="Freeform 2170"/>
                <p:cNvSpPr>
                  <a:spLocks/>
                </p:cNvSpPr>
                <p:nvPr/>
              </p:nvSpPr>
              <p:spPr bwMode="auto">
                <a:xfrm>
                  <a:off x="3950" y="3528"/>
                  <a:ext cx="21" cy="29"/>
                </a:xfrm>
                <a:custGeom>
                  <a:avLst/>
                  <a:gdLst>
                    <a:gd name="T0" fmla="*/ 16 w 21"/>
                    <a:gd name="T1" fmla="*/ 0 h 29"/>
                    <a:gd name="T2" fmla="*/ 16 w 21"/>
                    <a:gd name="T3" fmla="*/ 0 h 29"/>
                    <a:gd name="T4" fmla="*/ 16 w 21"/>
                    <a:gd name="T5" fmla="*/ 3 h 29"/>
                    <a:gd name="T6" fmla="*/ 13 w 21"/>
                    <a:gd name="T7" fmla="*/ 8 h 29"/>
                    <a:gd name="T8" fmla="*/ 13 w 21"/>
                    <a:gd name="T9" fmla="*/ 11 h 29"/>
                    <a:gd name="T10" fmla="*/ 11 w 21"/>
                    <a:gd name="T11" fmla="*/ 13 h 29"/>
                    <a:gd name="T12" fmla="*/ 8 w 21"/>
                    <a:gd name="T13" fmla="*/ 19 h 29"/>
                    <a:gd name="T14" fmla="*/ 5 w 21"/>
                    <a:gd name="T15" fmla="*/ 21 h 29"/>
                    <a:gd name="T16" fmla="*/ 3 w 21"/>
                    <a:gd name="T17" fmla="*/ 24 h 29"/>
                    <a:gd name="T18" fmla="*/ 0 w 21"/>
                    <a:gd name="T19" fmla="*/ 26 h 29"/>
                    <a:gd name="T20" fmla="*/ 5 w 21"/>
                    <a:gd name="T21" fmla="*/ 29 h 29"/>
                    <a:gd name="T22" fmla="*/ 8 w 21"/>
                    <a:gd name="T23" fmla="*/ 26 h 29"/>
                    <a:gd name="T24" fmla="*/ 8 w 21"/>
                    <a:gd name="T25" fmla="*/ 24 h 29"/>
                    <a:gd name="T26" fmla="*/ 11 w 21"/>
                    <a:gd name="T27" fmla="*/ 21 h 29"/>
                    <a:gd name="T28" fmla="*/ 13 w 21"/>
                    <a:gd name="T29" fmla="*/ 16 h 29"/>
                    <a:gd name="T30" fmla="*/ 16 w 21"/>
                    <a:gd name="T31" fmla="*/ 13 h 29"/>
                    <a:gd name="T32" fmla="*/ 19 w 21"/>
                    <a:gd name="T33" fmla="*/ 8 h 29"/>
                    <a:gd name="T34" fmla="*/ 19 w 21"/>
                    <a:gd name="T35" fmla="*/ 5 h 29"/>
                    <a:gd name="T36" fmla="*/ 21 w 21"/>
                    <a:gd name="T37" fmla="*/ 0 h 29"/>
                    <a:gd name="T38" fmla="*/ 21 w 21"/>
                    <a:gd name="T39" fmla="*/ 0 h 29"/>
                    <a:gd name="T40" fmla="*/ 16 w 21"/>
                    <a:gd name="T41" fmla="*/ 0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29"/>
                    <a:gd name="T65" fmla="*/ 21 w 21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29">
                      <a:moveTo>
                        <a:pt x="16" y="0"/>
                      </a:moveTo>
                      <a:lnTo>
                        <a:pt x="16" y="0"/>
                      </a:lnTo>
                      <a:lnTo>
                        <a:pt x="16" y="3"/>
                      </a:lnTo>
                      <a:lnTo>
                        <a:pt x="13" y="8"/>
                      </a:lnTo>
                      <a:lnTo>
                        <a:pt x="13" y="11"/>
                      </a:lnTo>
                      <a:lnTo>
                        <a:pt x="11" y="13"/>
                      </a:lnTo>
                      <a:lnTo>
                        <a:pt x="8" y="19"/>
                      </a:lnTo>
                      <a:lnTo>
                        <a:pt x="5" y="21"/>
                      </a:lnTo>
                      <a:lnTo>
                        <a:pt x="3" y="24"/>
                      </a:lnTo>
                      <a:lnTo>
                        <a:pt x="0" y="26"/>
                      </a:lnTo>
                      <a:lnTo>
                        <a:pt x="5" y="29"/>
                      </a:lnTo>
                      <a:lnTo>
                        <a:pt x="8" y="26"/>
                      </a:lnTo>
                      <a:lnTo>
                        <a:pt x="8" y="24"/>
                      </a:lnTo>
                      <a:lnTo>
                        <a:pt x="11" y="21"/>
                      </a:lnTo>
                      <a:lnTo>
                        <a:pt x="13" y="16"/>
                      </a:lnTo>
                      <a:lnTo>
                        <a:pt x="16" y="13"/>
                      </a:lnTo>
                      <a:lnTo>
                        <a:pt x="19" y="8"/>
                      </a:lnTo>
                      <a:lnTo>
                        <a:pt x="19" y="5"/>
                      </a:lnTo>
                      <a:lnTo>
                        <a:pt x="21" y="0"/>
                      </a:lnTo>
                      <a:lnTo>
                        <a:pt x="16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18" name="Freeform 2171"/>
                <p:cNvSpPr>
                  <a:spLocks/>
                </p:cNvSpPr>
                <p:nvPr/>
              </p:nvSpPr>
              <p:spPr bwMode="auto">
                <a:xfrm>
                  <a:off x="3958" y="3502"/>
                  <a:ext cx="13" cy="26"/>
                </a:xfrm>
                <a:custGeom>
                  <a:avLst/>
                  <a:gdLst>
                    <a:gd name="T0" fmla="*/ 0 w 13"/>
                    <a:gd name="T1" fmla="*/ 3 h 26"/>
                    <a:gd name="T2" fmla="*/ 0 w 13"/>
                    <a:gd name="T3" fmla="*/ 3 h 26"/>
                    <a:gd name="T4" fmla="*/ 3 w 13"/>
                    <a:gd name="T5" fmla="*/ 5 h 26"/>
                    <a:gd name="T6" fmla="*/ 5 w 13"/>
                    <a:gd name="T7" fmla="*/ 8 h 26"/>
                    <a:gd name="T8" fmla="*/ 5 w 13"/>
                    <a:gd name="T9" fmla="*/ 10 h 26"/>
                    <a:gd name="T10" fmla="*/ 8 w 13"/>
                    <a:gd name="T11" fmla="*/ 13 h 26"/>
                    <a:gd name="T12" fmla="*/ 8 w 13"/>
                    <a:gd name="T13" fmla="*/ 16 h 26"/>
                    <a:gd name="T14" fmla="*/ 8 w 13"/>
                    <a:gd name="T15" fmla="*/ 21 h 26"/>
                    <a:gd name="T16" fmla="*/ 8 w 13"/>
                    <a:gd name="T17" fmla="*/ 24 h 26"/>
                    <a:gd name="T18" fmla="*/ 8 w 13"/>
                    <a:gd name="T19" fmla="*/ 26 h 26"/>
                    <a:gd name="T20" fmla="*/ 13 w 13"/>
                    <a:gd name="T21" fmla="*/ 26 h 26"/>
                    <a:gd name="T22" fmla="*/ 13 w 13"/>
                    <a:gd name="T23" fmla="*/ 24 h 26"/>
                    <a:gd name="T24" fmla="*/ 13 w 13"/>
                    <a:gd name="T25" fmla="*/ 18 h 26"/>
                    <a:gd name="T26" fmla="*/ 11 w 13"/>
                    <a:gd name="T27" fmla="*/ 16 h 26"/>
                    <a:gd name="T28" fmla="*/ 11 w 13"/>
                    <a:gd name="T29" fmla="*/ 13 h 26"/>
                    <a:gd name="T30" fmla="*/ 8 w 13"/>
                    <a:gd name="T31" fmla="*/ 8 h 26"/>
                    <a:gd name="T32" fmla="*/ 8 w 13"/>
                    <a:gd name="T33" fmla="*/ 5 h 26"/>
                    <a:gd name="T34" fmla="*/ 5 w 13"/>
                    <a:gd name="T35" fmla="*/ 3 h 26"/>
                    <a:gd name="T36" fmla="*/ 3 w 13"/>
                    <a:gd name="T37" fmla="*/ 0 h 26"/>
                    <a:gd name="T38" fmla="*/ 3 w 13"/>
                    <a:gd name="T39" fmla="*/ 0 h 26"/>
                    <a:gd name="T40" fmla="*/ 0 w 13"/>
                    <a:gd name="T41" fmla="*/ 3 h 2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"/>
                    <a:gd name="T64" fmla="*/ 0 h 26"/>
                    <a:gd name="T65" fmla="*/ 13 w 13"/>
                    <a:gd name="T66" fmla="*/ 26 h 2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" h="26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3" y="5"/>
                      </a:lnTo>
                      <a:lnTo>
                        <a:pt x="5" y="8"/>
                      </a:lnTo>
                      <a:lnTo>
                        <a:pt x="5" y="10"/>
                      </a:lnTo>
                      <a:lnTo>
                        <a:pt x="8" y="13"/>
                      </a:lnTo>
                      <a:lnTo>
                        <a:pt x="8" y="16"/>
                      </a:lnTo>
                      <a:lnTo>
                        <a:pt x="8" y="21"/>
                      </a:lnTo>
                      <a:lnTo>
                        <a:pt x="8" y="24"/>
                      </a:lnTo>
                      <a:lnTo>
                        <a:pt x="8" y="26"/>
                      </a:lnTo>
                      <a:lnTo>
                        <a:pt x="13" y="26"/>
                      </a:lnTo>
                      <a:lnTo>
                        <a:pt x="13" y="24"/>
                      </a:lnTo>
                      <a:lnTo>
                        <a:pt x="13" y="18"/>
                      </a:lnTo>
                      <a:lnTo>
                        <a:pt x="11" y="16"/>
                      </a:lnTo>
                      <a:lnTo>
                        <a:pt x="11" y="13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5" y="3"/>
                      </a:lnTo>
                      <a:lnTo>
                        <a:pt x="3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19" name="Freeform 2172"/>
                <p:cNvSpPr>
                  <a:spLocks/>
                </p:cNvSpPr>
                <p:nvPr/>
              </p:nvSpPr>
              <p:spPr bwMode="auto">
                <a:xfrm>
                  <a:off x="3935" y="3492"/>
                  <a:ext cx="26" cy="13"/>
                </a:xfrm>
                <a:custGeom>
                  <a:avLst/>
                  <a:gdLst>
                    <a:gd name="T0" fmla="*/ 0 w 26"/>
                    <a:gd name="T1" fmla="*/ 5 h 13"/>
                    <a:gd name="T2" fmla="*/ 0 w 26"/>
                    <a:gd name="T3" fmla="*/ 5 h 13"/>
                    <a:gd name="T4" fmla="*/ 2 w 26"/>
                    <a:gd name="T5" fmla="*/ 5 h 13"/>
                    <a:gd name="T6" fmla="*/ 5 w 26"/>
                    <a:gd name="T7" fmla="*/ 5 h 13"/>
                    <a:gd name="T8" fmla="*/ 7 w 26"/>
                    <a:gd name="T9" fmla="*/ 5 h 13"/>
                    <a:gd name="T10" fmla="*/ 13 w 26"/>
                    <a:gd name="T11" fmla="*/ 5 h 13"/>
                    <a:gd name="T12" fmla="*/ 15 w 26"/>
                    <a:gd name="T13" fmla="*/ 7 h 13"/>
                    <a:gd name="T14" fmla="*/ 18 w 26"/>
                    <a:gd name="T15" fmla="*/ 7 h 13"/>
                    <a:gd name="T16" fmla="*/ 20 w 26"/>
                    <a:gd name="T17" fmla="*/ 10 h 13"/>
                    <a:gd name="T18" fmla="*/ 23 w 26"/>
                    <a:gd name="T19" fmla="*/ 13 h 13"/>
                    <a:gd name="T20" fmla="*/ 26 w 26"/>
                    <a:gd name="T21" fmla="*/ 10 h 13"/>
                    <a:gd name="T22" fmla="*/ 23 w 26"/>
                    <a:gd name="T23" fmla="*/ 7 h 13"/>
                    <a:gd name="T24" fmla="*/ 20 w 26"/>
                    <a:gd name="T25" fmla="*/ 5 h 13"/>
                    <a:gd name="T26" fmla="*/ 15 w 26"/>
                    <a:gd name="T27" fmla="*/ 2 h 13"/>
                    <a:gd name="T28" fmla="*/ 13 w 26"/>
                    <a:gd name="T29" fmla="*/ 2 h 13"/>
                    <a:gd name="T30" fmla="*/ 10 w 26"/>
                    <a:gd name="T31" fmla="*/ 2 h 13"/>
                    <a:gd name="T32" fmla="*/ 5 w 26"/>
                    <a:gd name="T33" fmla="*/ 0 h 13"/>
                    <a:gd name="T34" fmla="*/ 2 w 26"/>
                    <a:gd name="T35" fmla="*/ 0 h 13"/>
                    <a:gd name="T36" fmla="*/ 0 w 26"/>
                    <a:gd name="T37" fmla="*/ 0 h 13"/>
                    <a:gd name="T38" fmla="*/ 0 w 26"/>
                    <a:gd name="T39" fmla="*/ 0 h 13"/>
                    <a:gd name="T40" fmla="*/ 0 w 26"/>
                    <a:gd name="T41" fmla="*/ 5 h 1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6"/>
                    <a:gd name="T64" fmla="*/ 0 h 13"/>
                    <a:gd name="T65" fmla="*/ 26 w 26"/>
                    <a:gd name="T66" fmla="*/ 13 h 1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6" h="13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2" y="5"/>
                      </a:lnTo>
                      <a:lnTo>
                        <a:pt x="5" y="5"/>
                      </a:lnTo>
                      <a:lnTo>
                        <a:pt x="7" y="5"/>
                      </a:lnTo>
                      <a:lnTo>
                        <a:pt x="13" y="5"/>
                      </a:lnTo>
                      <a:lnTo>
                        <a:pt x="15" y="7"/>
                      </a:lnTo>
                      <a:lnTo>
                        <a:pt x="18" y="7"/>
                      </a:lnTo>
                      <a:lnTo>
                        <a:pt x="20" y="10"/>
                      </a:lnTo>
                      <a:lnTo>
                        <a:pt x="23" y="13"/>
                      </a:lnTo>
                      <a:lnTo>
                        <a:pt x="26" y="10"/>
                      </a:lnTo>
                      <a:lnTo>
                        <a:pt x="23" y="7"/>
                      </a:lnTo>
                      <a:lnTo>
                        <a:pt x="20" y="5"/>
                      </a:lnTo>
                      <a:lnTo>
                        <a:pt x="15" y="2"/>
                      </a:lnTo>
                      <a:lnTo>
                        <a:pt x="13" y="2"/>
                      </a:lnTo>
                      <a:lnTo>
                        <a:pt x="10" y="2"/>
                      </a:lnTo>
                      <a:lnTo>
                        <a:pt x="5" y="0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20" name="Freeform 2173"/>
                <p:cNvSpPr>
                  <a:spLocks/>
                </p:cNvSpPr>
                <p:nvPr/>
              </p:nvSpPr>
              <p:spPr bwMode="auto">
                <a:xfrm>
                  <a:off x="3924" y="3494"/>
                  <a:ext cx="45" cy="76"/>
                </a:xfrm>
                <a:custGeom>
                  <a:avLst/>
                  <a:gdLst>
                    <a:gd name="T0" fmla="*/ 16 w 45"/>
                    <a:gd name="T1" fmla="*/ 76 h 76"/>
                    <a:gd name="T2" fmla="*/ 24 w 45"/>
                    <a:gd name="T3" fmla="*/ 71 h 76"/>
                    <a:gd name="T4" fmla="*/ 29 w 45"/>
                    <a:gd name="T5" fmla="*/ 63 h 76"/>
                    <a:gd name="T6" fmla="*/ 39 w 45"/>
                    <a:gd name="T7" fmla="*/ 50 h 76"/>
                    <a:gd name="T8" fmla="*/ 45 w 45"/>
                    <a:gd name="T9" fmla="*/ 34 h 76"/>
                    <a:gd name="T10" fmla="*/ 42 w 45"/>
                    <a:gd name="T11" fmla="*/ 21 h 76"/>
                    <a:gd name="T12" fmla="*/ 37 w 45"/>
                    <a:gd name="T13" fmla="*/ 8 h 76"/>
                    <a:gd name="T14" fmla="*/ 26 w 45"/>
                    <a:gd name="T15" fmla="*/ 3 h 76"/>
                    <a:gd name="T16" fmla="*/ 16 w 45"/>
                    <a:gd name="T17" fmla="*/ 0 h 76"/>
                    <a:gd name="T18" fmla="*/ 16 w 45"/>
                    <a:gd name="T19" fmla="*/ 3 h 76"/>
                    <a:gd name="T20" fmla="*/ 13 w 45"/>
                    <a:gd name="T21" fmla="*/ 3 h 76"/>
                    <a:gd name="T22" fmla="*/ 5 w 45"/>
                    <a:gd name="T23" fmla="*/ 18 h 76"/>
                    <a:gd name="T24" fmla="*/ 3 w 45"/>
                    <a:gd name="T25" fmla="*/ 24 h 76"/>
                    <a:gd name="T26" fmla="*/ 0 w 45"/>
                    <a:gd name="T27" fmla="*/ 32 h 76"/>
                    <a:gd name="T28" fmla="*/ 0 w 45"/>
                    <a:gd name="T29" fmla="*/ 47 h 76"/>
                    <a:gd name="T30" fmla="*/ 0 w 45"/>
                    <a:gd name="T31" fmla="*/ 60 h 76"/>
                    <a:gd name="T32" fmla="*/ 8 w 45"/>
                    <a:gd name="T33" fmla="*/ 68 h 76"/>
                    <a:gd name="T34" fmla="*/ 16 w 45"/>
                    <a:gd name="T35" fmla="*/ 76 h 7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45"/>
                    <a:gd name="T55" fmla="*/ 0 h 76"/>
                    <a:gd name="T56" fmla="*/ 45 w 45"/>
                    <a:gd name="T57" fmla="*/ 76 h 76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45" h="76">
                      <a:moveTo>
                        <a:pt x="16" y="76"/>
                      </a:moveTo>
                      <a:lnTo>
                        <a:pt x="24" y="71"/>
                      </a:lnTo>
                      <a:lnTo>
                        <a:pt x="29" y="63"/>
                      </a:lnTo>
                      <a:lnTo>
                        <a:pt x="39" y="50"/>
                      </a:lnTo>
                      <a:lnTo>
                        <a:pt x="45" y="34"/>
                      </a:lnTo>
                      <a:lnTo>
                        <a:pt x="42" y="21"/>
                      </a:lnTo>
                      <a:lnTo>
                        <a:pt x="37" y="8"/>
                      </a:lnTo>
                      <a:lnTo>
                        <a:pt x="26" y="3"/>
                      </a:lnTo>
                      <a:lnTo>
                        <a:pt x="16" y="0"/>
                      </a:lnTo>
                      <a:lnTo>
                        <a:pt x="16" y="3"/>
                      </a:lnTo>
                      <a:lnTo>
                        <a:pt x="13" y="3"/>
                      </a:lnTo>
                      <a:lnTo>
                        <a:pt x="5" y="18"/>
                      </a:lnTo>
                      <a:lnTo>
                        <a:pt x="3" y="24"/>
                      </a:lnTo>
                      <a:lnTo>
                        <a:pt x="0" y="32"/>
                      </a:lnTo>
                      <a:lnTo>
                        <a:pt x="0" y="47"/>
                      </a:lnTo>
                      <a:lnTo>
                        <a:pt x="0" y="60"/>
                      </a:lnTo>
                      <a:lnTo>
                        <a:pt x="8" y="68"/>
                      </a:lnTo>
                      <a:lnTo>
                        <a:pt x="16" y="76"/>
                      </a:lnTo>
                      <a:close/>
                    </a:path>
                  </a:pathLst>
                </a:custGeom>
                <a:solidFill>
                  <a:srgbClr val="92ADB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21" name="Freeform 2174"/>
                <p:cNvSpPr>
                  <a:spLocks/>
                </p:cNvSpPr>
                <p:nvPr/>
              </p:nvSpPr>
              <p:spPr bwMode="auto">
                <a:xfrm>
                  <a:off x="3940" y="3554"/>
                  <a:ext cx="15" cy="19"/>
                </a:xfrm>
                <a:custGeom>
                  <a:avLst/>
                  <a:gdLst>
                    <a:gd name="T0" fmla="*/ 10 w 15"/>
                    <a:gd name="T1" fmla="*/ 0 h 19"/>
                    <a:gd name="T2" fmla="*/ 10 w 15"/>
                    <a:gd name="T3" fmla="*/ 0 h 19"/>
                    <a:gd name="T4" fmla="*/ 10 w 15"/>
                    <a:gd name="T5" fmla="*/ 3 h 19"/>
                    <a:gd name="T6" fmla="*/ 8 w 15"/>
                    <a:gd name="T7" fmla="*/ 6 h 19"/>
                    <a:gd name="T8" fmla="*/ 8 w 15"/>
                    <a:gd name="T9" fmla="*/ 8 h 19"/>
                    <a:gd name="T10" fmla="*/ 5 w 15"/>
                    <a:gd name="T11" fmla="*/ 8 h 19"/>
                    <a:gd name="T12" fmla="*/ 5 w 15"/>
                    <a:gd name="T13" fmla="*/ 11 h 19"/>
                    <a:gd name="T14" fmla="*/ 2 w 15"/>
                    <a:gd name="T15" fmla="*/ 11 h 19"/>
                    <a:gd name="T16" fmla="*/ 2 w 15"/>
                    <a:gd name="T17" fmla="*/ 13 h 19"/>
                    <a:gd name="T18" fmla="*/ 0 w 15"/>
                    <a:gd name="T19" fmla="*/ 16 h 19"/>
                    <a:gd name="T20" fmla="*/ 2 w 15"/>
                    <a:gd name="T21" fmla="*/ 19 h 19"/>
                    <a:gd name="T22" fmla="*/ 2 w 15"/>
                    <a:gd name="T23" fmla="*/ 16 h 19"/>
                    <a:gd name="T24" fmla="*/ 5 w 15"/>
                    <a:gd name="T25" fmla="*/ 13 h 19"/>
                    <a:gd name="T26" fmla="*/ 8 w 15"/>
                    <a:gd name="T27" fmla="*/ 13 h 19"/>
                    <a:gd name="T28" fmla="*/ 8 w 15"/>
                    <a:gd name="T29" fmla="*/ 11 h 19"/>
                    <a:gd name="T30" fmla="*/ 10 w 15"/>
                    <a:gd name="T31" fmla="*/ 8 h 19"/>
                    <a:gd name="T32" fmla="*/ 10 w 15"/>
                    <a:gd name="T33" fmla="*/ 8 h 19"/>
                    <a:gd name="T34" fmla="*/ 13 w 15"/>
                    <a:gd name="T35" fmla="*/ 6 h 19"/>
                    <a:gd name="T36" fmla="*/ 15 w 15"/>
                    <a:gd name="T37" fmla="*/ 3 h 19"/>
                    <a:gd name="T38" fmla="*/ 15 w 15"/>
                    <a:gd name="T39" fmla="*/ 3 h 19"/>
                    <a:gd name="T40" fmla="*/ 10 w 15"/>
                    <a:gd name="T41" fmla="*/ 0 h 1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5"/>
                    <a:gd name="T64" fmla="*/ 0 h 19"/>
                    <a:gd name="T65" fmla="*/ 15 w 15"/>
                    <a:gd name="T66" fmla="*/ 19 h 1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5" h="19">
                      <a:moveTo>
                        <a:pt x="10" y="0"/>
                      </a:moveTo>
                      <a:lnTo>
                        <a:pt x="10" y="0"/>
                      </a:lnTo>
                      <a:lnTo>
                        <a:pt x="10" y="3"/>
                      </a:lnTo>
                      <a:lnTo>
                        <a:pt x="8" y="6"/>
                      </a:lnTo>
                      <a:lnTo>
                        <a:pt x="8" y="8"/>
                      </a:lnTo>
                      <a:lnTo>
                        <a:pt x="5" y="8"/>
                      </a:lnTo>
                      <a:lnTo>
                        <a:pt x="5" y="11"/>
                      </a:lnTo>
                      <a:lnTo>
                        <a:pt x="2" y="11"/>
                      </a:lnTo>
                      <a:lnTo>
                        <a:pt x="2" y="13"/>
                      </a:lnTo>
                      <a:lnTo>
                        <a:pt x="0" y="16"/>
                      </a:lnTo>
                      <a:lnTo>
                        <a:pt x="2" y="19"/>
                      </a:lnTo>
                      <a:lnTo>
                        <a:pt x="2" y="16"/>
                      </a:lnTo>
                      <a:lnTo>
                        <a:pt x="5" y="13"/>
                      </a:lnTo>
                      <a:lnTo>
                        <a:pt x="8" y="13"/>
                      </a:lnTo>
                      <a:lnTo>
                        <a:pt x="8" y="11"/>
                      </a:lnTo>
                      <a:lnTo>
                        <a:pt x="10" y="8"/>
                      </a:lnTo>
                      <a:lnTo>
                        <a:pt x="13" y="6"/>
                      </a:lnTo>
                      <a:lnTo>
                        <a:pt x="15" y="3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22" name="Freeform 2175"/>
                <p:cNvSpPr>
                  <a:spLocks/>
                </p:cNvSpPr>
                <p:nvPr/>
              </p:nvSpPr>
              <p:spPr bwMode="auto">
                <a:xfrm>
                  <a:off x="3950" y="3528"/>
                  <a:ext cx="21" cy="29"/>
                </a:xfrm>
                <a:custGeom>
                  <a:avLst/>
                  <a:gdLst>
                    <a:gd name="T0" fmla="*/ 16 w 21"/>
                    <a:gd name="T1" fmla="*/ 0 h 29"/>
                    <a:gd name="T2" fmla="*/ 16 w 21"/>
                    <a:gd name="T3" fmla="*/ 0 h 29"/>
                    <a:gd name="T4" fmla="*/ 16 w 21"/>
                    <a:gd name="T5" fmla="*/ 3 h 29"/>
                    <a:gd name="T6" fmla="*/ 13 w 21"/>
                    <a:gd name="T7" fmla="*/ 8 h 29"/>
                    <a:gd name="T8" fmla="*/ 13 w 21"/>
                    <a:gd name="T9" fmla="*/ 11 h 29"/>
                    <a:gd name="T10" fmla="*/ 11 w 21"/>
                    <a:gd name="T11" fmla="*/ 13 h 29"/>
                    <a:gd name="T12" fmla="*/ 8 w 21"/>
                    <a:gd name="T13" fmla="*/ 19 h 29"/>
                    <a:gd name="T14" fmla="*/ 5 w 21"/>
                    <a:gd name="T15" fmla="*/ 21 h 29"/>
                    <a:gd name="T16" fmla="*/ 3 w 21"/>
                    <a:gd name="T17" fmla="*/ 24 h 29"/>
                    <a:gd name="T18" fmla="*/ 0 w 21"/>
                    <a:gd name="T19" fmla="*/ 26 h 29"/>
                    <a:gd name="T20" fmla="*/ 5 w 21"/>
                    <a:gd name="T21" fmla="*/ 29 h 29"/>
                    <a:gd name="T22" fmla="*/ 8 w 21"/>
                    <a:gd name="T23" fmla="*/ 26 h 29"/>
                    <a:gd name="T24" fmla="*/ 8 w 21"/>
                    <a:gd name="T25" fmla="*/ 24 h 29"/>
                    <a:gd name="T26" fmla="*/ 11 w 21"/>
                    <a:gd name="T27" fmla="*/ 21 h 29"/>
                    <a:gd name="T28" fmla="*/ 13 w 21"/>
                    <a:gd name="T29" fmla="*/ 16 h 29"/>
                    <a:gd name="T30" fmla="*/ 16 w 21"/>
                    <a:gd name="T31" fmla="*/ 13 h 29"/>
                    <a:gd name="T32" fmla="*/ 19 w 21"/>
                    <a:gd name="T33" fmla="*/ 8 h 29"/>
                    <a:gd name="T34" fmla="*/ 19 w 21"/>
                    <a:gd name="T35" fmla="*/ 5 h 29"/>
                    <a:gd name="T36" fmla="*/ 21 w 21"/>
                    <a:gd name="T37" fmla="*/ 0 h 29"/>
                    <a:gd name="T38" fmla="*/ 21 w 21"/>
                    <a:gd name="T39" fmla="*/ 0 h 29"/>
                    <a:gd name="T40" fmla="*/ 16 w 21"/>
                    <a:gd name="T41" fmla="*/ 0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29"/>
                    <a:gd name="T65" fmla="*/ 21 w 21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29">
                      <a:moveTo>
                        <a:pt x="16" y="0"/>
                      </a:moveTo>
                      <a:lnTo>
                        <a:pt x="16" y="0"/>
                      </a:lnTo>
                      <a:lnTo>
                        <a:pt x="16" y="3"/>
                      </a:lnTo>
                      <a:lnTo>
                        <a:pt x="13" y="8"/>
                      </a:lnTo>
                      <a:lnTo>
                        <a:pt x="13" y="11"/>
                      </a:lnTo>
                      <a:lnTo>
                        <a:pt x="11" y="13"/>
                      </a:lnTo>
                      <a:lnTo>
                        <a:pt x="8" y="19"/>
                      </a:lnTo>
                      <a:lnTo>
                        <a:pt x="5" y="21"/>
                      </a:lnTo>
                      <a:lnTo>
                        <a:pt x="3" y="24"/>
                      </a:lnTo>
                      <a:lnTo>
                        <a:pt x="0" y="26"/>
                      </a:lnTo>
                      <a:lnTo>
                        <a:pt x="5" y="29"/>
                      </a:lnTo>
                      <a:lnTo>
                        <a:pt x="8" y="26"/>
                      </a:lnTo>
                      <a:lnTo>
                        <a:pt x="8" y="24"/>
                      </a:lnTo>
                      <a:lnTo>
                        <a:pt x="11" y="21"/>
                      </a:lnTo>
                      <a:lnTo>
                        <a:pt x="13" y="16"/>
                      </a:lnTo>
                      <a:lnTo>
                        <a:pt x="16" y="13"/>
                      </a:lnTo>
                      <a:lnTo>
                        <a:pt x="19" y="8"/>
                      </a:lnTo>
                      <a:lnTo>
                        <a:pt x="19" y="5"/>
                      </a:lnTo>
                      <a:lnTo>
                        <a:pt x="21" y="0"/>
                      </a:lnTo>
                      <a:lnTo>
                        <a:pt x="16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23" name="Freeform 2176"/>
                <p:cNvSpPr>
                  <a:spLocks/>
                </p:cNvSpPr>
                <p:nvPr/>
              </p:nvSpPr>
              <p:spPr bwMode="auto">
                <a:xfrm>
                  <a:off x="3958" y="3502"/>
                  <a:ext cx="13" cy="26"/>
                </a:xfrm>
                <a:custGeom>
                  <a:avLst/>
                  <a:gdLst>
                    <a:gd name="T0" fmla="*/ 0 w 13"/>
                    <a:gd name="T1" fmla="*/ 3 h 26"/>
                    <a:gd name="T2" fmla="*/ 0 w 13"/>
                    <a:gd name="T3" fmla="*/ 3 h 26"/>
                    <a:gd name="T4" fmla="*/ 3 w 13"/>
                    <a:gd name="T5" fmla="*/ 5 h 26"/>
                    <a:gd name="T6" fmla="*/ 5 w 13"/>
                    <a:gd name="T7" fmla="*/ 8 h 26"/>
                    <a:gd name="T8" fmla="*/ 5 w 13"/>
                    <a:gd name="T9" fmla="*/ 10 h 26"/>
                    <a:gd name="T10" fmla="*/ 8 w 13"/>
                    <a:gd name="T11" fmla="*/ 13 h 26"/>
                    <a:gd name="T12" fmla="*/ 8 w 13"/>
                    <a:gd name="T13" fmla="*/ 16 h 26"/>
                    <a:gd name="T14" fmla="*/ 8 w 13"/>
                    <a:gd name="T15" fmla="*/ 21 h 26"/>
                    <a:gd name="T16" fmla="*/ 8 w 13"/>
                    <a:gd name="T17" fmla="*/ 24 h 26"/>
                    <a:gd name="T18" fmla="*/ 8 w 13"/>
                    <a:gd name="T19" fmla="*/ 26 h 26"/>
                    <a:gd name="T20" fmla="*/ 13 w 13"/>
                    <a:gd name="T21" fmla="*/ 26 h 26"/>
                    <a:gd name="T22" fmla="*/ 13 w 13"/>
                    <a:gd name="T23" fmla="*/ 24 h 26"/>
                    <a:gd name="T24" fmla="*/ 13 w 13"/>
                    <a:gd name="T25" fmla="*/ 18 h 26"/>
                    <a:gd name="T26" fmla="*/ 11 w 13"/>
                    <a:gd name="T27" fmla="*/ 16 h 26"/>
                    <a:gd name="T28" fmla="*/ 11 w 13"/>
                    <a:gd name="T29" fmla="*/ 13 h 26"/>
                    <a:gd name="T30" fmla="*/ 8 w 13"/>
                    <a:gd name="T31" fmla="*/ 8 h 26"/>
                    <a:gd name="T32" fmla="*/ 8 w 13"/>
                    <a:gd name="T33" fmla="*/ 5 h 26"/>
                    <a:gd name="T34" fmla="*/ 5 w 13"/>
                    <a:gd name="T35" fmla="*/ 3 h 26"/>
                    <a:gd name="T36" fmla="*/ 3 w 13"/>
                    <a:gd name="T37" fmla="*/ 0 h 26"/>
                    <a:gd name="T38" fmla="*/ 3 w 13"/>
                    <a:gd name="T39" fmla="*/ 0 h 26"/>
                    <a:gd name="T40" fmla="*/ 0 w 13"/>
                    <a:gd name="T41" fmla="*/ 3 h 2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"/>
                    <a:gd name="T64" fmla="*/ 0 h 26"/>
                    <a:gd name="T65" fmla="*/ 13 w 13"/>
                    <a:gd name="T66" fmla="*/ 26 h 2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" h="26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3" y="5"/>
                      </a:lnTo>
                      <a:lnTo>
                        <a:pt x="5" y="8"/>
                      </a:lnTo>
                      <a:lnTo>
                        <a:pt x="5" y="10"/>
                      </a:lnTo>
                      <a:lnTo>
                        <a:pt x="8" y="13"/>
                      </a:lnTo>
                      <a:lnTo>
                        <a:pt x="8" y="16"/>
                      </a:lnTo>
                      <a:lnTo>
                        <a:pt x="8" y="21"/>
                      </a:lnTo>
                      <a:lnTo>
                        <a:pt x="8" y="24"/>
                      </a:lnTo>
                      <a:lnTo>
                        <a:pt x="8" y="26"/>
                      </a:lnTo>
                      <a:lnTo>
                        <a:pt x="13" y="26"/>
                      </a:lnTo>
                      <a:lnTo>
                        <a:pt x="13" y="24"/>
                      </a:lnTo>
                      <a:lnTo>
                        <a:pt x="13" y="18"/>
                      </a:lnTo>
                      <a:lnTo>
                        <a:pt x="11" y="16"/>
                      </a:lnTo>
                      <a:lnTo>
                        <a:pt x="11" y="13"/>
                      </a:lnTo>
                      <a:lnTo>
                        <a:pt x="8" y="8"/>
                      </a:lnTo>
                      <a:lnTo>
                        <a:pt x="8" y="5"/>
                      </a:lnTo>
                      <a:lnTo>
                        <a:pt x="5" y="3"/>
                      </a:lnTo>
                      <a:lnTo>
                        <a:pt x="3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24" name="Freeform 2177"/>
                <p:cNvSpPr>
                  <a:spLocks/>
                </p:cNvSpPr>
                <p:nvPr/>
              </p:nvSpPr>
              <p:spPr bwMode="auto">
                <a:xfrm>
                  <a:off x="3940" y="3492"/>
                  <a:ext cx="21" cy="13"/>
                </a:xfrm>
                <a:custGeom>
                  <a:avLst/>
                  <a:gdLst>
                    <a:gd name="T0" fmla="*/ 2 w 21"/>
                    <a:gd name="T1" fmla="*/ 5 h 13"/>
                    <a:gd name="T2" fmla="*/ 0 w 21"/>
                    <a:gd name="T3" fmla="*/ 5 h 13"/>
                    <a:gd name="T4" fmla="*/ 2 w 21"/>
                    <a:gd name="T5" fmla="*/ 5 h 13"/>
                    <a:gd name="T6" fmla="*/ 5 w 21"/>
                    <a:gd name="T7" fmla="*/ 5 h 13"/>
                    <a:gd name="T8" fmla="*/ 8 w 21"/>
                    <a:gd name="T9" fmla="*/ 5 h 13"/>
                    <a:gd name="T10" fmla="*/ 10 w 21"/>
                    <a:gd name="T11" fmla="*/ 7 h 13"/>
                    <a:gd name="T12" fmla="*/ 13 w 21"/>
                    <a:gd name="T13" fmla="*/ 7 h 13"/>
                    <a:gd name="T14" fmla="*/ 15 w 21"/>
                    <a:gd name="T15" fmla="*/ 10 h 13"/>
                    <a:gd name="T16" fmla="*/ 15 w 21"/>
                    <a:gd name="T17" fmla="*/ 10 h 13"/>
                    <a:gd name="T18" fmla="*/ 18 w 21"/>
                    <a:gd name="T19" fmla="*/ 13 h 13"/>
                    <a:gd name="T20" fmla="*/ 21 w 21"/>
                    <a:gd name="T21" fmla="*/ 10 h 13"/>
                    <a:gd name="T22" fmla="*/ 18 w 21"/>
                    <a:gd name="T23" fmla="*/ 7 h 13"/>
                    <a:gd name="T24" fmla="*/ 15 w 21"/>
                    <a:gd name="T25" fmla="*/ 5 h 13"/>
                    <a:gd name="T26" fmla="*/ 13 w 21"/>
                    <a:gd name="T27" fmla="*/ 5 h 13"/>
                    <a:gd name="T28" fmla="*/ 10 w 21"/>
                    <a:gd name="T29" fmla="*/ 2 h 13"/>
                    <a:gd name="T30" fmla="*/ 8 w 21"/>
                    <a:gd name="T31" fmla="*/ 2 h 13"/>
                    <a:gd name="T32" fmla="*/ 5 w 21"/>
                    <a:gd name="T33" fmla="*/ 2 h 13"/>
                    <a:gd name="T34" fmla="*/ 2 w 21"/>
                    <a:gd name="T35" fmla="*/ 2 h 13"/>
                    <a:gd name="T36" fmla="*/ 0 w 21"/>
                    <a:gd name="T37" fmla="*/ 0 h 13"/>
                    <a:gd name="T38" fmla="*/ 0 w 21"/>
                    <a:gd name="T39" fmla="*/ 2 h 13"/>
                    <a:gd name="T40" fmla="*/ 2 w 21"/>
                    <a:gd name="T41" fmla="*/ 5 h 1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13"/>
                    <a:gd name="T65" fmla="*/ 21 w 21"/>
                    <a:gd name="T66" fmla="*/ 13 h 1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13">
                      <a:moveTo>
                        <a:pt x="2" y="5"/>
                      </a:moveTo>
                      <a:lnTo>
                        <a:pt x="0" y="5"/>
                      </a:lnTo>
                      <a:lnTo>
                        <a:pt x="2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10" y="7"/>
                      </a:lnTo>
                      <a:lnTo>
                        <a:pt x="13" y="7"/>
                      </a:lnTo>
                      <a:lnTo>
                        <a:pt x="15" y="10"/>
                      </a:lnTo>
                      <a:lnTo>
                        <a:pt x="18" y="13"/>
                      </a:lnTo>
                      <a:lnTo>
                        <a:pt x="21" y="10"/>
                      </a:lnTo>
                      <a:lnTo>
                        <a:pt x="18" y="7"/>
                      </a:lnTo>
                      <a:lnTo>
                        <a:pt x="15" y="5"/>
                      </a:lnTo>
                      <a:lnTo>
                        <a:pt x="13" y="5"/>
                      </a:lnTo>
                      <a:lnTo>
                        <a:pt x="10" y="2"/>
                      </a:lnTo>
                      <a:lnTo>
                        <a:pt x="8" y="2"/>
                      </a:lnTo>
                      <a:lnTo>
                        <a:pt x="5" y="2"/>
                      </a:lnTo>
                      <a:lnTo>
                        <a:pt x="2" y="2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2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25" name="Freeform 2178"/>
                <p:cNvSpPr>
                  <a:spLocks/>
                </p:cNvSpPr>
                <p:nvPr/>
              </p:nvSpPr>
              <p:spPr bwMode="auto">
                <a:xfrm>
                  <a:off x="3935" y="3494"/>
                  <a:ext cx="7" cy="5"/>
                </a:xfrm>
                <a:custGeom>
                  <a:avLst/>
                  <a:gdLst>
                    <a:gd name="T0" fmla="*/ 2 w 7"/>
                    <a:gd name="T1" fmla="*/ 5 h 5"/>
                    <a:gd name="T2" fmla="*/ 2 w 7"/>
                    <a:gd name="T3" fmla="*/ 5 h 5"/>
                    <a:gd name="T4" fmla="*/ 2 w 7"/>
                    <a:gd name="T5" fmla="*/ 5 h 5"/>
                    <a:gd name="T6" fmla="*/ 2 w 7"/>
                    <a:gd name="T7" fmla="*/ 5 h 5"/>
                    <a:gd name="T8" fmla="*/ 5 w 7"/>
                    <a:gd name="T9" fmla="*/ 3 h 5"/>
                    <a:gd name="T10" fmla="*/ 5 w 7"/>
                    <a:gd name="T11" fmla="*/ 3 h 5"/>
                    <a:gd name="T12" fmla="*/ 5 w 7"/>
                    <a:gd name="T13" fmla="*/ 3 h 5"/>
                    <a:gd name="T14" fmla="*/ 5 w 7"/>
                    <a:gd name="T15" fmla="*/ 3 h 5"/>
                    <a:gd name="T16" fmla="*/ 5 w 7"/>
                    <a:gd name="T17" fmla="*/ 3 h 5"/>
                    <a:gd name="T18" fmla="*/ 7 w 7"/>
                    <a:gd name="T19" fmla="*/ 3 h 5"/>
                    <a:gd name="T20" fmla="*/ 5 w 7"/>
                    <a:gd name="T21" fmla="*/ 0 h 5"/>
                    <a:gd name="T22" fmla="*/ 5 w 7"/>
                    <a:gd name="T23" fmla="*/ 0 h 5"/>
                    <a:gd name="T24" fmla="*/ 2 w 7"/>
                    <a:gd name="T25" fmla="*/ 0 h 5"/>
                    <a:gd name="T26" fmla="*/ 2 w 7"/>
                    <a:gd name="T27" fmla="*/ 0 h 5"/>
                    <a:gd name="T28" fmla="*/ 2 w 7"/>
                    <a:gd name="T29" fmla="*/ 0 h 5"/>
                    <a:gd name="T30" fmla="*/ 2 w 7"/>
                    <a:gd name="T31" fmla="*/ 0 h 5"/>
                    <a:gd name="T32" fmla="*/ 0 w 7"/>
                    <a:gd name="T33" fmla="*/ 3 h 5"/>
                    <a:gd name="T34" fmla="*/ 0 w 7"/>
                    <a:gd name="T35" fmla="*/ 3 h 5"/>
                    <a:gd name="T36" fmla="*/ 0 w 7"/>
                    <a:gd name="T37" fmla="*/ 3 h 5"/>
                    <a:gd name="T38" fmla="*/ 0 w 7"/>
                    <a:gd name="T39" fmla="*/ 3 h 5"/>
                    <a:gd name="T40" fmla="*/ 2 w 7"/>
                    <a:gd name="T41" fmla="*/ 5 h 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"/>
                    <a:gd name="T64" fmla="*/ 0 h 5"/>
                    <a:gd name="T65" fmla="*/ 7 w 7"/>
                    <a:gd name="T66" fmla="*/ 5 h 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" h="5">
                      <a:moveTo>
                        <a:pt x="2" y="5"/>
                      </a:moveTo>
                      <a:lnTo>
                        <a:pt x="2" y="5"/>
                      </a:lnTo>
                      <a:lnTo>
                        <a:pt x="5" y="3"/>
                      </a:lnTo>
                      <a:lnTo>
                        <a:pt x="7" y="3"/>
                      </a:lnTo>
                      <a:lnTo>
                        <a:pt x="5" y="0"/>
                      </a:lnTo>
                      <a:lnTo>
                        <a:pt x="2" y="0"/>
                      </a:lnTo>
                      <a:lnTo>
                        <a:pt x="0" y="3"/>
                      </a:lnTo>
                      <a:lnTo>
                        <a:pt x="2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26" name="Freeform 2179"/>
                <p:cNvSpPr>
                  <a:spLocks/>
                </p:cNvSpPr>
                <p:nvPr/>
              </p:nvSpPr>
              <p:spPr bwMode="auto">
                <a:xfrm>
                  <a:off x="3921" y="3497"/>
                  <a:ext cx="16" cy="29"/>
                </a:xfrm>
                <a:custGeom>
                  <a:avLst/>
                  <a:gdLst>
                    <a:gd name="T0" fmla="*/ 6 w 16"/>
                    <a:gd name="T1" fmla="*/ 29 h 29"/>
                    <a:gd name="T2" fmla="*/ 6 w 16"/>
                    <a:gd name="T3" fmla="*/ 29 h 29"/>
                    <a:gd name="T4" fmla="*/ 6 w 16"/>
                    <a:gd name="T5" fmla="*/ 26 h 29"/>
                    <a:gd name="T6" fmla="*/ 6 w 16"/>
                    <a:gd name="T7" fmla="*/ 21 h 29"/>
                    <a:gd name="T8" fmla="*/ 8 w 16"/>
                    <a:gd name="T9" fmla="*/ 18 h 29"/>
                    <a:gd name="T10" fmla="*/ 8 w 16"/>
                    <a:gd name="T11" fmla="*/ 15 h 29"/>
                    <a:gd name="T12" fmla="*/ 11 w 16"/>
                    <a:gd name="T13" fmla="*/ 10 h 29"/>
                    <a:gd name="T14" fmla="*/ 14 w 16"/>
                    <a:gd name="T15" fmla="*/ 8 h 29"/>
                    <a:gd name="T16" fmla="*/ 14 w 16"/>
                    <a:gd name="T17" fmla="*/ 5 h 29"/>
                    <a:gd name="T18" fmla="*/ 16 w 16"/>
                    <a:gd name="T19" fmla="*/ 2 h 29"/>
                    <a:gd name="T20" fmla="*/ 14 w 16"/>
                    <a:gd name="T21" fmla="*/ 0 h 29"/>
                    <a:gd name="T22" fmla="*/ 11 w 16"/>
                    <a:gd name="T23" fmla="*/ 2 h 29"/>
                    <a:gd name="T24" fmla="*/ 11 w 16"/>
                    <a:gd name="T25" fmla="*/ 5 h 29"/>
                    <a:gd name="T26" fmla="*/ 8 w 16"/>
                    <a:gd name="T27" fmla="*/ 10 h 29"/>
                    <a:gd name="T28" fmla="*/ 6 w 16"/>
                    <a:gd name="T29" fmla="*/ 13 h 29"/>
                    <a:gd name="T30" fmla="*/ 3 w 16"/>
                    <a:gd name="T31" fmla="*/ 18 h 29"/>
                    <a:gd name="T32" fmla="*/ 3 w 16"/>
                    <a:gd name="T33" fmla="*/ 21 h 29"/>
                    <a:gd name="T34" fmla="*/ 0 w 16"/>
                    <a:gd name="T35" fmla="*/ 26 h 29"/>
                    <a:gd name="T36" fmla="*/ 0 w 16"/>
                    <a:gd name="T37" fmla="*/ 29 h 29"/>
                    <a:gd name="T38" fmla="*/ 0 w 16"/>
                    <a:gd name="T39" fmla="*/ 29 h 29"/>
                    <a:gd name="T40" fmla="*/ 6 w 16"/>
                    <a:gd name="T41" fmla="*/ 29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29"/>
                    <a:gd name="T65" fmla="*/ 16 w 16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29">
                      <a:moveTo>
                        <a:pt x="6" y="29"/>
                      </a:moveTo>
                      <a:lnTo>
                        <a:pt x="6" y="29"/>
                      </a:lnTo>
                      <a:lnTo>
                        <a:pt x="6" y="26"/>
                      </a:lnTo>
                      <a:lnTo>
                        <a:pt x="6" y="21"/>
                      </a:lnTo>
                      <a:lnTo>
                        <a:pt x="8" y="18"/>
                      </a:lnTo>
                      <a:lnTo>
                        <a:pt x="8" y="15"/>
                      </a:lnTo>
                      <a:lnTo>
                        <a:pt x="11" y="10"/>
                      </a:lnTo>
                      <a:lnTo>
                        <a:pt x="14" y="8"/>
                      </a:lnTo>
                      <a:lnTo>
                        <a:pt x="14" y="5"/>
                      </a:lnTo>
                      <a:lnTo>
                        <a:pt x="16" y="2"/>
                      </a:lnTo>
                      <a:lnTo>
                        <a:pt x="14" y="0"/>
                      </a:lnTo>
                      <a:lnTo>
                        <a:pt x="11" y="2"/>
                      </a:lnTo>
                      <a:lnTo>
                        <a:pt x="11" y="5"/>
                      </a:lnTo>
                      <a:lnTo>
                        <a:pt x="8" y="10"/>
                      </a:lnTo>
                      <a:lnTo>
                        <a:pt x="6" y="13"/>
                      </a:lnTo>
                      <a:lnTo>
                        <a:pt x="3" y="18"/>
                      </a:lnTo>
                      <a:lnTo>
                        <a:pt x="3" y="21"/>
                      </a:lnTo>
                      <a:lnTo>
                        <a:pt x="0" y="26"/>
                      </a:lnTo>
                      <a:lnTo>
                        <a:pt x="0" y="29"/>
                      </a:lnTo>
                      <a:lnTo>
                        <a:pt x="6" y="29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27" name="Freeform 2180"/>
                <p:cNvSpPr>
                  <a:spLocks/>
                </p:cNvSpPr>
                <p:nvPr/>
              </p:nvSpPr>
              <p:spPr bwMode="auto">
                <a:xfrm>
                  <a:off x="3921" y="3526"/>
                  <a:ext cx="6" cy="28"/>
                </a:xfrm>
                <a:custGeom>
                  <a:avLst/>
                  <a:gdLst>
                    <a:gd name="T0" fmla="*/ 6 w 6"/>
                    <a:gd name="T1" fmla="*/ 26 h 28"/>
                    <a:gd name="T2" fmla="*/ 6 w 6"/>
                    <a:gd name="T3" fmla="*/ 26 h 28"/>
                    <a:gd name="T4" fmla="*/ 3 w 6"/>
                    <a:gd name="T5" fmla="*/ 23 h 28"/>
                    <a:gd name="T6" fmla="*/ 3 w 6"/>
                    <a:gd name="T7" fmla="*/ 21 h 28"/>
                    <a:gd name="T8" fmla="*/ 3 w 6"/>
                    <a:gd name="T9" fmla="*/ 18 h 28"/>
                    <a:gd name="T10" fmla="*/ 3 w 6"/>
                    <a:gd name="T11" fmla="*/ 13 h 28"/>
                    <a:gd name="T12" fmla="*/ 3 w 6"/>
                    <a:gd name="T13" fmla="*/ 10 h 28"/>
                    <a:gd name="T14" fmla="*/ 3 w 6"/>
                    <a:gd name="T15" fmla="*/ 7 h 28"/>
                    <a:gd name="T16" fmla="*/ 3 w 6"/>
                    <a:gd name="T17" fmla="*/ 2 h 28"/>
                    <a:gd name="T18" fmla="*/ 6 w 6"/>
                    <a:gd name="T19" fmla="*/ 0 h 28"/>
                    <a:gd name="T20" fmla="*/ 0 w 6"/>
                    <a:gd name="T21" fmla="*/ 0 h 28"/>
                    <a:gd name="T22" fmla="*/ 0 w 6"/>
                    <a:gd name="T23" fmla="*/ 2 h 28"/>
                    <a:gd name="T24" fmla="*/ 0 w 6"/>
                    <a:gd name="T25" fmla="*/ 7 h 28"/>
                    <a:gd name="T26" fmla="*/ 0 w 6"/>
                    <a:gd name="T27" fmla="*/ 10 h 28"/>
                    <a:gd name="T28" fmla="*/ 0 w 6"/>
                    <a:gd name="T29" fmla="*/ 13 h 28"/>
                    <a:gd name="T30" fmla="*/ 0 w 6"/>
                    <a:gd name="T31" fmla="*/ 18 h 28"/>
                    <a:gd name="T32" fmla="*/ 0 w 6"/>
                    <a:gd name="T33" fmla="*/ 21 h 28"/>
                    <a:gd name="T34" fmla="*/ 0 w 6"/>
                    <a:gd name="T35" fmla="*/ 26 h 28"/>
                    <a:gd name="T36" fmla="*/ 3 w 6"/>
                    <a:gd name="T37" fmla="*/ 28 h 28"/>
                    <a:gd name="T38" fmla="*/ 3 w 6"/>
                    <a:gd name="T39" fmla="*/ 28 h 28"/>
                    <a:gd name="T40" fmla="*/ 6 w 6"/>
                    <a:gd name="T41" fmla="*/ 26 h 2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6"/>
                    <a:gd name="T64" fmla="*/ 0 h 28"/>
                    <a:gd name="T65" fmla="*/ 6 w 6"/>
                    <a:gd name="T66" fmla="*/ 28 h 2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6" h="28">
                      <a:moveTo>
                        <a:pt x="6" y="26"/>
                      </a:moveTo>
                      <a:lnTo>
                        <a:pt x="6" y="26"/>
                      </a:lnTo>
                      <a:lnTo>
                        <a:pt x="3" y="23"/>
                      </a:lnTo>
                      <a:lnTo>
                        <a:pt x="3" y="21"/>
                      </a:lnTo>
                      <a:lnTo>
                        <a:pt x="3" y="18"/>
                      </a:lnTo>
                      <a:lnTo>
                        <a:pt x="3" y="13"/>
                      </a:lnTo>
                      <a:lnTo>
                        <a:pt x="3" y="10"/>
                      </a:lnTo>
                      <a:lnTo>
                        <a:pt x="3" y="7"/>
                      </a:lnTo>
                      <a:lnTo>
                        <a:pt x="3" y="2"/>
                      </a:lnTo>
                      <a:lnTo>
                        <a:pt x="6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7"/>
                      </a:lnTo>
                      <a:lnTo>
                        <a:pt x="0" y="10"/>
                      </a:lnTo>
                      <a:lnTo>
                        <a:pt x="0" y="13"/>
                      </a:lnTo>
                      <a:lnTo>
                        <a:pt x="0" y="18"/>
                      </a:lnTo>
                      <a:lnTo>
                        <a:pt x="0" y="21"/>
                      </a:lnTo>
                      <a:lnTo>
                        <a:pt x="0" y="26"/>
                      </a:lnTo>
                      <a:lnTo>
                        <a:pt x="3" y="28"/>
                      </a:lnTo>
                      <a:lnTo>
                        <a:pt x="6" y="26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28" name="Freeform 2181"/>
                <p:cNvSpPr>
                  <a:spLocks/>
                </p:cNvSpPr>
                <p:nvPr/>
              </p:nvSpPr>
              <p:spPr bwMode="auto">
                <a:xfrm>
                  <a:off x="3924" y="3552"/>
                  <a:ext cx="18" cy="21"/>
                </a:xfrm>
                <a:custGeom>
                  <a:avLst/>
                  <a:gdLst>
                    <a:gd name="T0" fmla="*/ 16 w 18"/>
                    <a:gd name="T1" fmla="*/ 18 h 21"/>
                    <a:gd name="T2" fmla="*/ 18 w 18"/>
                    <a:gd name="T3" fmla="*/ 15 h 21"/>
                    <a:gd name="T4" fmla="*/ 16 w 18"/>
                    <a:gd name="T5" fmla="*/ 15 h 21"/>
                    <a:gd name="T6" fmla="*/ 13 w 18"/>
                    <a:gd name="T7" fmla="*/ 13 h 21"/>
                    <a:gd name="T8" fmla="*/ 11 w 18"/>
                    <a:gd name="T9" fmla="*/ 13 h 21"/>
                    <a:gd name="T10" fmla="*/ 8 w 18"/>
                    <a:gd name="T11" fmla="*/ 10 h 21"/>
                    <a:gd name="T12" fmla="*/ 5 w 18"/>
                    <a:gd name="T13" fmla="*/ 8 h 21"/>
                    <a:gd name="T14" fmla="*/ 5 w 18"/>
                    <a:gd name="T15" fmla="*/ 5 h 21"/>
                    <a:gd name="T16" fmla="*/ 3 w 18"/>
                    <a:gd name="T17" fmla="*/ 2 h 21"/>
                    <a:gd name="T18" fmla="*/ 3 w 18"/>
                    <a:gd name="T19" fmla="*/ 0 h 21"/>
                    <a:gd name="T20" fmla="*/ 0 w 18"/>
                    <a:gd name="T21" fmla="*/ 2 h 21"/>
                    <a:gd name="T22" fmla="*/ 0 w 18"/>
                    <a:gd name="T23" fmla="*/ 5 h 21"/>
                    <a:gd name="T24" fmla="*/ 3 w 18"/>
                    <a:gd name="T25" fmla="*/ 8 h 21"/>
                    <a:gd name="T26" fmla="*/ 3 w 18"/>
                    <a:gd name="T27" fmla="*/ 10 h 21"/>
                    <a:gd name="T28" fmla="*/ 5 w 18"/>
                    <a:gd name="T29" fmla="*/ 13 h 21"/>
                    <a:gd name="T30" fmla="*/ 8 w 18"/>
                    <a:gd name="T31" fmla="*/ 15 h 21"/>
                    <a:gd name="T32" fmla="*/ 11 w 18"/>
                    <a:gd name="T33" fmla="*/ 15 h 21"/>
                    <a:gd name="T34" fmla="*/ 13 w 18"/>
                    <a:gd name="T35" fmla="*/ 18 h 21"/>
                    <a:gd name="T36" fmla="*/ 16 w 18"/>
                    <a:gd name="T37" fmla="*/ 21 h 21"/>
                    <a:gd name="T38" fmla="*/ 18 w 18"/>
                    <a:gd name="T39" fmla="*/ 21 h 21"/>
                    <a:gd name="T40" fmla="*/ 16 w 18"/>
                    <a:gd name="T41" fmla="*/ 21 h 21"/>
                    <a:gd name="T42" fmla="*/ 16 w 18"/>
                    <a:gd name="T43" fmla="*/ 21 h 21"/>
                    <a:gd name="T44" fmla="*/ 18 w 18"/>
                    <a:gd name="T45" fmla="*/ 21 h 21"/>
                    <a:gd name="T46" fmla="*/ 16 w 18"/>
                    <a:gd name="T47" fmla="*/ 18 h 21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18"/>
                    <a:gd name="T73" fmla="*/ 0 h 21"/>
                    <a:gd name="T74" fmla="*/ 18 w 18"/>
                    <a:gd name="T75" fmla="*/ 21 h 21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18" h="21">
                      <a:moveTo>
                        <a:pt x="16" y="18"/>
                      </a:moveTo>
                      <a:lnTo>
                        <a:pt x="18" y="15"/>
                      </a:lnTo>
                      <a:lnTo>
                        <a:pt x="16" y="15"/>
                      </a:lnTo>
                      <a:lnTo>
                        <a:pt x="13" y="13"/>
                      </a:lnTo>
                      <a:lnTo>
                        <a:pt x="11" y="13"/>
                      </a:lnTo>
                      <a:lnTo>
                        <a:pt x="8" y="10"/>
                      </a:lnTo>
                      <a:lnTo>
                        <a:pt x="5" y="8"/>
                      </a:lnTo>
                      <a:lnTo>
                        <a:pt x="5" y="5"/>
                      </a:lnTo>
                      <a:lnTo>
                        <a:pt x="3" y="2"/>
                      </a:lnTo>
                      <a:lnTo>
                        <a:pt x="3" y="0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3" y="8"/>
                      </a:lnTo>
                      <a:lnTo>
                        <a:pt x="3" y="10"/>
                      </a:lnTo>
                      <a:lnTo>
                        <a:pt x="5" y="13"/>
                      </a:lnTo>
                      <a:lnTo>
                        <a:pt x="8" y="15"/>
                      </a:lnTo>
                      <a:lnTo>
                        <a:pt x="11" y="15"/>
                      </a:lnTo>
                      <a:lnTo>
                        <a:pt x="13" y="18"/>
                      </a:lnTo>
                      <a:lnTo>
                        <a:pt x="16" y="21"/>
                      </a:lnTo>
                      <a:lnTo>
                        <a:pt x="18" y="21"/>
                      </a:lnTo>
                      <a:lnTo>
                        <a:pt x="16" y="21"/>
                      </a:lnTo>
                      <a:lnTo>
                        <a:pt x="18" y="21"/>
                      </a:lnTo>
                      <a:lnTo>
                        <a:pt x="16" y="18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29" name="Freeform 2182"/>
                <p:cNvSpPr>
                  <a:spLocks/>
                </p:cNvSpPr>
                <p:nvPr/>
              </p:nvSpPr>
              <p:spPr bwMode="auto">
                <a:xfrm>
                  <a:off x="3717" y="3457"/>
                  <a:ext cx="129" cy="35"/>
                </a:xfrm>
                <a:custGeom>
                  <a:avLst/>
                  <a:gdLst>
                    <a:gd name="T0" fmla="*/ 0 w 129"/>
                    <a:gd name="T1" fmla="*/ 6 h 35"/>
                    <a:gd name="T2" fmla="*/ 0 w 129"/>
                    <a:gd name="T3" fmla="*/ 16 h 35"/>
                    <a:gd name="T4" fmla="*/ 3 w 129"/>
                    <a:gd name="T5" fmla="*/ 27 h 35"/>
                    <a:gd name="T6" fmla="*/ 3 w 129"/>
                    <a:gd name="T7" fmla="*/ 29 h 35"/>
                    <a:gd name="T8" fmla="*/ 6 w 129"/>
                    <a:gd name="T9" fmla="*/ 32 h 35"/>
                    <a:gd name="T10" fmla="*/ 34 w 129"/>
                    <a:gd name="T11" fmla="*/ 35 h 35"/>
                    <a:gd name="T12" fmla="*/ 63 w 129"/>
                    <a:gd name="T13" fmla="*/ 35 h 35"/>
                    <a:gd name="T14" fmla="*/ 95 w 129"/>
                    <a:gd name="T15" fmla="*/ 35 h 35"/>
                    <a:gd name="T16" fmla="*/ 108 w 129"/>
                    <a:gd name="T17" fmla="*/ 35 h 35"/>
                    <a:gd name="T18" fmla="*/ 116 w 129"/>
                    <a:gd name="T19" fmla="*/ 35 h 35"/>
                    <a:gd name="T20" fmla="*/ 121 w 129"/>
                    <a:gd name="T21" fmla="*/ 32 h 35"/>
                    <a:gd name="T22" fmla="*/ 126 w 129"/>
                    <a:gd name="T23" fmla="*/ 27 h 35"/>
                    <a:gd name="T24" fmla="*/ 129 w 129"/>
                    <a:gd name="T25" fmla="*/ 19 h 35"/>
                    <a:gd name="T26" fmla="*/ 129 w 129"/>
                    <a:gd name="T27" fmla="*/ 11 h 35"/>
                    <a:gd name="T28" fmla="*/ 129 w 129"/>
                    <a:gd name="T29" fmla="*/ 6 h 35"/>
                    <a:gd name="T30" fmla="*/ 126 w 129"/>
                    <a:gd name="T31" fmla="*/ 3 h 35"/>
                    <a:gd name="T32" fmla="*/ 118 w 129"/>
                    <a:gd name="T33" fmla="*/ 0 h 35"/>
                    <a:gd name="T34" fmla="*/ 113 w 129"/>
                    <a:gd name="T35" fmla="*/ 0 h 35"/>
                    <a:gd name="T36" fmla="*/ 108 w 129"/>
                    <a:gd name="T37" fmla="*/ 0 h 35"/>
                    <a:gd name="T38" fmla="*/ 102 w 129"/>
                    <a:gd name="T39" fmla="*/ 0 h 35"/>
                    <a:gd name="T40" fmla="*/ 89 w 129"/>
                    <a:gd name="T41" fmla="*/ 0 h 35"/>
                    <a:gd name="T42" fmla="*/ 71 w 129"/>
                    <a:gd name="T43" fmla="*/ 3 h 35"/>
                    <a:gd name="T44" fmla="*/ 53 w 129"/>
                    <a:gd name="T45" fmla="*/ 3 h 35"/>
                    <a:gd name="T46" fmla="*/ 32 w 129"/>
                    <a:gd name="T47" fmla="*/ 3 h 35"/>
                    <a:gd name="T48" fmla="*/ 16 w 129"/>
                    <a:gd name="T49" fmla="*/ 6 h 35"/>
                    <a:gd name="T50" fmla="*/ 6 w 129"/>
                    <a:gd name="T51" fmla="*/ 6 h 35"/>
                    <a:gd name="T52" fmla="*/ 0 w 129"/>
                    <a:gd name="T53" fmla="*/ 6 h 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129"/>
                    <a:gd name="T82" fmla="*/ 0 h 35"/>
                    <a:gd name="T83" fmla="*/ 129 w 129"/>
                    <a:gd name="T84" fmla="*/ 35 h 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129" h="35">
                      <a:moveTo>
                        <a:pt x="0" y="6"/>
                      </a:moveTo>
                      <a:lnTo>
                        <a:pt x="0" y="16"/>
                      </a:lnTo>
                      <a:lnTo>
                        <a:pt x="3" y="27"/>
                      </a:lnTo>
                      <a:lnTo>
                        <a:pt x="3" y="29"/>
                      </a:lnTo>
                      <a:lnTo>
                        <a:pt x="6" y="32"/>
                      </a:lnTo>
                      <a:lnTo>
                        <a:pt x="34" y="35"/>
                      </a:lnTo>
                      <a:lnTo>
                        <a:pt x="63" y="35"/>
                      </a:lnTo>
                      <a:lnTo>
                        <a:pt x="95" y="35"/>
                      </a:lnTo>
                      <a:lnTo>
                        <a:pt x="108" y="35"/>
                      </a:lnTo>
                      <a:lnTo>
                        <a:pt x="116" y="35"/>
                      </a:lnTo>
                      <a:lnTo>
                        <a:pt x="121" y="32"/>
                      </a:lnTo>
                      <a:lnTo>
                        <a:pt x="126" y="27"/>
                      </a:lnTo>
                      <a:lnTo>
                        <a:pt x="129" y="19"/>
                      </a:lnTo>
                      <a:lnTo>
                        <a:pt x="129" y="11"/>
                      </a:lnTo>
                      <a:lnTo>
                        <a:pt x="129" y="6"/>
                      </a:lnTo>
                      <a:lnTo>
                        <a:pt x="126" y="3"/>
                      </a:lnTo>
                      <a:lnTo>
                        <a:pt x="118" y="0"/>
                      </a:lnTo>
                      <a:lnTo>
                        <a:pt x="113" y="0"/>
                      </a:lnTo>
                      <a:lnTo>
                        <a:pt x="108" y="0"/>
                      </a:lnTo>
                      <a:lnTo>
                        <a:pt x="102" y="0"/>
                      </a:lnTo>
                      <a:lnTo>
                        <a:pt x="89" y="0"/>
                      </a:lnTo>
                      <a:lnTo>
                        <a:pt x="71" y="3"/>
                      </a:lnTo>
                      <a:lnTo>
                        <a:pt x="53" y="3"/>
                      </a:lnTo>
                      <a:lnTo>
                        <a:pt x="32" y="3"/>
                      </a:lnTo>
                      <a:lnTo>
                        <a:pt x="16" y="6"/>
                      </a:lnTo>
                      <a:lnTo>
                        <a:pt x="6" y="6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92ADB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30" name="Freeform 2183"/>
                <p:cNvSpPr>
                  <a:spLocks/>
                </p:cNvSpPr>
                <p:nvPr/>
              </p:nvSpPr>
              <p:spPr bwMode="auto">
                <a:xfrm>
                  <a:off x="3717" y="3463"/>
                  <a:ext cx="3" cy="21"/>
                </a:xfrm>
                <a:custGeom>
                  <a:avLst/>
                  <a:gdLst>
                    <a:gd name="T0" fmla="*/ 3 w 3"/>
                    <a:gd name="T1" fmla="*/ 21 h 21"/>
                    <a:gd name="T2" fmla="*/ 3 w 3"/>
                    <a:gd name="T3" fmla="*/ 21 h 21"/>
                    <a:gd name="T4" fmla="*/ 3 w 3"/>
                    <a:gd name="T5" fmla="*/ 18 h 21"/>
                    <a:gd name="T6" fmla="*/ 3 w 3"/>
                    <a:gd name="T7" fmla="*/ 15 h 21"/>
                    <a:gd name="T8" fmla="*/ 3 w 3"/>
                    <a:gd name="T9" fmla="*/ 13 h 21"/>
                    <a:gd name="T10" fmla="*/ 3 w 3"/>
                    <a:gd name="T11" fmla="*/ 10 h 21"/>
                    <a:gd name="T12" fmla="*/ 3 w 3"/>
                    <a:gd name="T13" fmla="*/ 8 h 21"/>
                    <a:gd name="T14" fmla="*/ 3 w 3"/>
                    <a:gd name="T15" fmla="*/ 5 h 21"/>
                    <a:gd name="T16" fmla="*/ 3 w 3"/>
                    <a:gd name="T17" fmla="*/ 2 h 21"/>
                    <a:gd name="T18" fmla="*/ 3 w 3"/>
                    <a:gd name="T19" fmla="*/ 0 h 21"/>
                    <a:gd name="T20" fmla="*/ 0 w 3"/>
                    <a:gd name="T21" fmla="*/ 0 h 21"/>
                    <a:gd name="T22" fmla="*/ 0 w 3"/>
                    <a:gd name="T23" fmla="*/ 2 h 21"/>
                    <a:gd name="T24" fmla="*/ 0 w 3"/>
                    <a:gd name="T25" fmla="*/ 5 h 21"/>
                    <a:gd name="T26" fmla="*/ 0 w 3"/>
                    <a:gd name="T27" fmla="*/ 8 h 21"/>
                    <a:gd name="T28" fmla="*/ 0 w 3"/>
                    <a:gd name="T29" fmla="*/ 10 h 21"/>
                    <a:gd name="T30" fmla="*/ 0 w 3"/>
                    <a:gd name="T31" fmla="*/ 13 h 21"/>
                    <a:gd name="T32" fmla="*/ 0 w 3"/>
                    <a:gd name="T33" fmla="*/ 15 h 21"/>
                    <a:gd name="T34" fmla="*/ 0 w 3"/>
                    <a:gd name="T35" fmla="*/ 18 h 21"/>
                    <a:gd name="T36" fmla="*/ 0 w 3"/>
                    <a:gd name="T37" fmla="*/ 21 h 21"/>
                    <a:gd name="T38" fmla="*/ 0 w 3"/>
                    <a:gd name="T39" fmla="*/ 21 h 21"/>
                    <a:gd name="T40" fmla="*/ 3 w 3"/>
                    <a:gd name="T41" fmla="*/ 21 h 2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"/>
                    <a:gd name="T64" fmla="*/ 0 h 21"/>
                    <a:gd name="T65" fmla="*/ 3 w 3"/>
                    <a:gd name="T66" fmla="*/ 21 h 2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" h="21">
                      <a:moveTo>
                        <a:pt x="3" y="21"/>
                      </a:moveTo>
                      <a:lnTo>
                        <a:pt x="3" y="21"/>
                      </a:lnTo>
                      <a:lnTo>
                        <a:pt x="3" y="18"/>
                      </a:lnTo>
                      <a:lnTo>
                        <a:pt x="3" y="15"/>
                      </a:lnTo>
                      <a:lnTo>
                        <a:pt x="3" y="13"/>
                      </a:lnTo>
                      <a:lnTo>
                        <a:pt x="3" y="10"/>
                      </a:lnTo>
                      <a:lnTo>
                        <a:pt x="3" y="8"/>
                      </a:lnTo>
                      <a:lnTo>
                        <a:pt x="3" y="5"/>
                      </a:lnTo>
                      <a:lnTo>
                        <a:pt x="3" y="2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0" y="10"/>
                      </a:lnTo>
                      <a:lnTo>
                        <a:pt x="0" y="13"/>
                      </a:lnTo>
                      <a:lnTo>
                        <a:pt x="0" y="15"/>
                      </a:lnTo>
                      <a:lnTo>
                        <a:pt x="0" y="18"/>
                      </a:lnTo>
                      <a:lnTo>
                        <a:pt x="0" y="21"/>
                      </a:lnTo>
                      <a:lnTo>
                        <a:pt x="3" y="21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31" name="Freeform 2184"/>
                <p:cNvSpPr>
                  <a:spLocks/>
                </p:cNvSpPr>
                <p:nvPr/>
              </p:nvSpPr>
              <p:spPr bwMode="auto">
                <a:xfrm>
                  <a:off x="3717" y="3484"/>
                  <a:ext cx="6" cy="8"/>
                </a:xfrm>
                <a:custGeom>
                  <a:avLst/>
                  <a:gdLst>
                    <a:gd name="T0" fmla="*/ 6 w 6"/>
                    <a:gd name="T1" fmla="*/ 2 h 8"/>
                    <a:gd name="T2" fmla="*/ 6 w 6"/>
                    <a:gd name="T3" fmla="*/ 2 h 8"/>
                    <a:gd name="T4" fmla="*/ 6 w 6"/>
                    <a:gd name="T5" fmla="*/ 2 h 8"/>
                    <a:gd name="T6" fmla="*/ 6 w 6"/>
                    <a:gd name="T7" fmla="*/ 2 h 8"/>
                    <a:gd name="T8" fmla="*/ 6 w 6"/>
                    <a:gd name="T9" fmla="*/ 2 h 8"/>
                    <a:gd name="T10" fmla="*/ 6 w 6"/>
                    <a:gd name="T11" fmla="*/ 2 h 8"/>
                    <a:gd name="T12" fmla="*/ 3 w 6"/>
                    <a:gd name="T13" fmla="*/ 2 h 8"/>
                    <a:gd name="T14" fmla="*/ 3 w 6"/>
                    <a:gd name="T15" fmla="*/ 0 h 8"/>
                    <a:gd name="T16" fmla="*/ 3 w 6"/>
                    <a:gd name="T17" fmla="*/ 0 h 8"/>
                    <a:gd name="T18" fmla="*/ 3 w 6"/>
                    <a:gd name="T19" fmla="*/ 0 h 8"/>
                    <a:gd name="T20" fmla="*/ 0 w 6"/>
                    <a:gd name="T21" fmla="*/ 0 h 8"/>
                    <a:gd name="T22" fmla="*/ 0 w 6"/>
                    <a:gd name="T23" fmla="*/ 0 h 8"/>
                    <a:gd name="T24" fmla="*/ 0 w 6"/>
                    <a:gd name="T25" fmla="*/ 2 h 8"/>
                    <a:gd name="T26" fmla="*/ 0 w 6"/>
                    <a:gd name="T27" fmla="*/ 2 h 8"/>
                    <a:gd name="T28" fmla="*/ 0 w 6"/>
                    <a:gd name="T29" fmla="*/ 2 h 8"/>
                    <a:gd name="T30" fmla="*/ 0 w 6"/>
                    <a:gd name="T31" fmla="*/ 5 h 8"/>
                    <a:gd name="T32" fmla="*/ 3 w 6"/>
                    <a:gd name="T33" fmla="*/ 5 h 8"/>
                    <a:gd name="T34" fmla="*/ 3 w 6"/>
                    <a:gd name="T35" fmla="*/ 8 h 8"/>
                    <a:gd name="T36" fmla="*/ 6 w 6"/>
                    <a:gd name="T37" fmla="*/ 8 h 8"/>
                    <a:gd name="T38" fmla="*/ 6 w 6"/>
                    <a:gd name="T39" fmla="*/ 8 h 8"/>
                    <a:gd name="T40" fmla="*/ 6 w 6"/>
                    <a:gd name="T41" fmla="*/ 2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6"/>
                    <a:gd name="T64" fmla="*/ 0 h 8"/>
                    <a:gd name="T65" fmla="*/ 6 w 6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6" h="8">
                      <a:moveTo>
                        <a:pt x="6" y="2"/>
                      </a:moveTo>
                      <a:lnTo>
                        <a:pt x="6" y="2"/>
                      </a:lnTo>
                      <a:lnTo>
                        <a:pt x="3" y="2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6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32" name="Freeform 2185"/>
                <p:cNvSpPr>
                  <a:spLocks/>
                </p:cNvSpPr>
                <p:nvPr/>
              </p:nvSpPr>
              <p:spPr bwMode="auto">
                <a:xfrm>
                  <a:off x="3723" y="3486"/>
                  <a:ext cx="57" cy="6"/>
                </a:xfrm>
                <a:custGeom>
                  <a:avLst/>
                  <a:gdLst>
                    <a:gd name="T0" fmla="*/ 57 w 57"/>
                    <a:gd name="T1" fmla="*/ 3 h 6"/>
                    <a:gd name="T2" fmla="*/ 57 w 57"/>
                    <a:gd name="T3" fmla="*/ 3 h 6"/>
                    <a:gd name="T4" fmla="*/ 49 w 57"/>
                    <a:gd name="T5" fmla="*/ 3 h 6"/>
                    <a:gd name="T6" fmla="*/ 42 w 57"/>
                    <a:gd name="T7" fmla="*/ 3 h 6"/>
                    <a:gd name="T8" fmla="*/ 36 w 57"/>
                    <a:gd name="T9" fmla="*/ 3 h 6"/>
                    <a:gd name="T10" fmla="*/ 28 w 57"/>
                    <a:gd name="T11" fmla="*/ 3 h 6"/>
                    <a:gd name="T12" fmla="*/ 21 w 57"/>
                    <a:gd name="T13" fmla="*/ 3 h 6"/>
                    <a:gd name="T14" fmla="*/ 13 w 57"/>
                    <a:gd name="T15" fmla="*/ 3 h 6"/>
                    <a:gd name="T16" fmla="*/ 8 w 57"/>
                    <a:gd name="T17" fmla="*/ 3 h 6"/>
                    <a:gd name="T18" fmla="*/ 0 w 57"/>
                    <a:gd name="T19" fmla="*/ 0 h 6"/>
                    <a:gd name="T20" fmla="*/ 0 w 57"/>
                    <a:gd name="T21" fmla="*/ 6 h 6"/>
                    <a:gd name="T22" fmla="*/ 8 w 57"/>
                    <a:gd name="T23" fmla="*/ 6 h 6"/>
                    <a:gd name="T24" fmla="*/ 13 w 57"/>
                    <a:gd name="T25" fmla="*/ 6 h 6"/>
                    <a:gd name="T26" fmla="*/ 21 w 57"/>
                    <a:gd name="T27" fmla="*/ 6 h 6"/>
                    <a:gd name="T28" fmla="*/ 28 w 57"/>
                    <a:gd name="T29" fmla="*/ 6 h 6"/>
                    <a:gd name="T30" fmla="*/ 36 w 57"/>
                    <a:gd name="T31" fmla="*/ 6 h 6"/>
                    <a:gd name="T32" fmla="*/ 42 w 57"/>
                    <a:gd name="T33" fmla="*/ 6 h 6"/>
                    <a:gd name="T34" fmla="*/ 49 w 57"/>
                    <a:gd name="T35" fmla="*/ 6 h 6"/>
                    <a:gd name="T36" fmla="*/ 57 w 57"/>
                    <a:gd name="T37" fmla="*/ 6 h 6"/>
                    <a:gd name="T38" fmla="*/ 57 w 57"/>
                    <a:gd name="T39" fmla="*/ 6 h 6"/>
                    <a:gd name="T40" fmla="*/ 57 w 57"/>
                    <a:gd name="T41" fmla="*/ 3 h 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7"/>
                    <a:gd name="T64" fmla="*/ 0 h 6"/>
                    <a:gd name="T65" fmla="*/ 57 w 57"/>
                    <a:gd name="T66" fmla="*/ 6 h 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7" h="6">
                      <a:moveTo>
                        <a:pt x="57" y="3"/>
                      </a:moveTo>
                      <a:lnTo>
                        <a:pt x="57" y="3"/>
                      </a:lnTo>
                      <a:lnTo>
                        <a:pt x="49" y="3"/>
                      </a:lnTo>
                      <a:lnTo>
                        <a:pt x="42" y="3"/>
                      </a:lnTo>
                      <a:lnTo>
                        <a:pt x="36" y="3"/>
                      </a:lnTo>
                      <a:lnTo>
                        <a:pt x="28" y="3"/>
                      </a:lnTo>
                      <a:lnTo>
                        <a:pt x="21" y="3"/>
                      </a:lnTo>
                      <a:lnTo>
                        <a:pt x="13" y="3"/>
                      </a:lnTo>
                      <a:lnTo>
                        <a:pt x="8" y="3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8" y="6"/>
                      </a:lnTo>
                      <a:lnTo>
                        <a:pt x="13" y="6"/>
                      </a:lnTo>
                      <a:lnTo>
                        <a:pt x="21" y="6"/>
                      </a:lnTo>
                      <a:lnTo>
                        <a:pt x="28" y="6"/>
                      </a:lnTo>
                      <a:lnTo>
                        <a:pt x="36" y="6"/>
                      </a:lnTo>
                      <a:lnTo>
                        <a:pt x="42" y="6"/>
                      </a:lnTo>
                      <a:lnTo>
                        <a:pt x="49" y="6"/>
                      </a:lnTo>
                      <a:lnTo>
                        <a:pt x="57" y="6"/>
                      </a:lnTo>
                      <a:lnTo>
                        <a:pt x="57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33" name="Freeform 2186"/>
                <p:cNvSpPr>
                  <a:spLocks/>
                </p:cNvSpPr>
                <p:nvPr/>
              </p:nvSpPr>
              <p:spPr bwMode="auto">
                <a:xfrm>
                  <a:off x="3780" y="3489"/>
                  <a:ext cx="32" cy="5"/>
                </a:xfrm>
                <a:custGeom>
                  <a:avLst/>
                  <a:gdLst>
                    <a:gd name="T0" fmla="*/ 32 w 32"/>
                    <a:gd name="T1" fmla="*/ 3 h 5"/>
                    <a:gd name="T2" fmla="*/ 32 w 32"/>
                    <a:gd name="T3" fmla="*/ 3 h 5"/>
                    <a:gd name="T4" fmla="*/ 29 w 32"/>
                    <a:gd name="T5" fmla="*/ 3 h 5"/>
                    <a:gd name="T6" fmla="*/ 24 w 32"/>
                    <a:gd name="T7" fmla="*/ 0 h 5"/>
                    <a:gd name="T8" fmla="*/ 21 w 32"/>
                    <a:gd name="T9" fmla="*/ 0 h 5"/>
                    <a:gd name="T10" fmla="*/ 16 w 32"/>
                    <a:gd name="T11" fmla="*/ 0 h 5"/>
                    <a:gd name="T12" fmla="*/ 13 w 32"/>
                    <a:gd name="T13" fmla="*/ 0 h 5"/>
                    <a:gd name="T14" fmla="*/ 8 w 32"/>
                    <a:gd name="T15" fmla="*/ 0 h 5"/>
                    <a:gd name="T16" fmla="*/ 5 w 32"/>
                    <a:gd name="T17" fmla="*/ 0 h 5"/>
                    <a:gd name="T18" fmla="*/ 0 w 32"/>
                    <a:gd name="T19" fmla="*/ 0 h 5"/>
                    <a:gd name="T20" fmla="*/ 0 w 32"/>
                    <a:gd name="T21" fmla="*/ 3 h 5"/>
                    <a:gd name="T22" fmla="*/ 5 w 32"/>
                    <a:gd name="T23" fmla="*/ 3 h 5"/>
                    <a:gd name="T24" fmla="*/ 8 w 32"/>
                    <a:gd name="T25" fmla="*/ 3 h 5"/>
                    <a:gd name="T26" fmla="*/ 13 w 32"/>
                    <a:gd name="T27" fmla="*/ 3 h 5"/>
                    <a:gd name="T28" fmla="*/ 16 w 32"/>
                    <a:gd name="T29" fmla="*/ 5 h 5"/>
                    <a:gd name="T30" fmla="*/ 21 w 32"/>
                    <a:gd name="T31" fmla="*/ 5 h 5"/>
                    <a:gd name="T32" fmla="*/ 24 w 32"/>
                    <a:gd name="T33" fmla="*/ 5 h 5"/>
                    <a:gd name="T34" fmla="*/ 29 w 32"/>
                    <a:gd name="T35" fmla="*/ 5 h 5"/>
                    <a:gd name="T36" fmla="*/ 32 w 32"/>
                    <a:gd name="T37" fmla="*/ 5 h 5"/>
                    <a:gd name="T38" fmla="*/ 32 w 32"/>
                    <a:gd name="T39" fmla="*/ 5 h 5"/>
                    <a:gd name="T40" fmla="*/ 32 w 32"/>
                    <a:gd name="T41" fmla="*/ 3 h 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2"/>
                    <a:gd name="T64" fmla="*/ 0 h 5"/>
                    <a:gd name="T65" fmla="*/ 32 w 32"/>
                    <a:gd name="T66" fmla="*/ 5 h 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2" h="5">
                      <a:moveTo>
                        <a:pt x="32" y="3"/>
                      </a:moveTo>
                      <a:lnTo>
                        <a:pt x="32" y="3"/>
                      </a:lnTo>
                      <a:lnTo>
                        <a:pt x="29" y="3"/>
                      </a:lnTo>
                      <a:lnTo>
                        <a:pt x="24" y="0"/>
                      </a:lnTo>
                      <a:lnTo>
                        <a:pt x="21" y="0"/>
                      </a:lnTo>
                      <a:lnTo>
                        <a:pt x="16" y="0"/>
                      </a:lnTo>
                      <a:lnTo>
                        <a:pt x="13" y="0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5" y="3"/>
                      </a:lnTo>
                      <a:lnTo>
                        <a:pt x="8" y="3"/>
                      </a:lnTo>
                      <a:lnTo>
                        <a:pt x="13" y="3"/>
                      </a:lnTo>
                      <a:lnTo>
                        <a:pt x="16" y="5"/>
                      </a:lnTo>
                      <a:lnTo>
                        <a:pt x="21" y="5"/>
                      </a:lnTo>
                      <a:lnTo>
                        <a:pt x="24" y="5"/>
                      </a:lnTo>
                      <a:lnTo>
                        <a:pt x="29" y="5"/>
                      </a:lnTo>
                      <a:lnTo>
                        <a:pt x="32" y="5"/>
                      </a:lnTo>
                      <a:lnTo>
                        <a:pt x="32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34" name="Freeform 2187"/>
                <p:cNvSpPr>
                  <a:spLocks/>
                </p:cNvSpPr>
                <p:nvPr/>
              </p:nvSpPr>
              <p:spPr bwMode="auto">
                <a:xfrm>
                  <a:off x="3812" y="3486"/>
                  <a:ext cx="28" cy="8"/>
                </a:xfrm>
                <a:custGeom>
                  <a:avLst/>
                  <a:gdLst>
                    <a:gd name="T0" fmla="*/ 26 w 28"/>
                    <a:gd name="T1" fmla="*/ 0 h 8"/>
                    <a:gd name="T2" fmla="*/ 26 w 28"/>
                    <a:gd name="T3" fmla="*/ 0 h 8"/>
                    <a:gd name="T4" fmla="*/ 23 w 28"/>
                    <a:gd name="T5" fmla="*/ 3 h 8"/>
                    <a:gd name="T6" fmla="*/ 21 w 28"/>
                    <a:gd name="T7" fmla="*/ 3 h 8"/>
                    <a:gd name="T8" fmla="*/ 18 w 28"/>
                    <a:gd name="T9" fmla="*/ 6 h 8"/>
                    <a:gd name="T10" fmla="*/ 15 w 28"/>
                    <a:gd name="T11" fmla="*/ 6 h 8"/>
                    <a:gd name="T12" fmla="*/ 10 w 28"/>
                    <a:gd name="T13" fmla="*/ 6 h 8"/>
                    <a:gd name="T14" fmla="*/ 7 w 28"/>
                    <a:gd name="T15" fmla="*/ 6 h 8"/>
                    <a:gd name="T16" fmla="*/ 5 w 28"/>
                    <a:gd name="T17" fmla="*/ 6 h 8"/>
                    <a:gd name="T18" fmla="*/ 0 w 28"/>
                    <a:gd name="T19" fmla="*/ 6 h 8"/>
                    <a:gd name="T20" fmla="*/ 0 w 28"/>
                    <a:gd name="T21" fmla="*/ 8 h 8"/>
                    <a:gd name="T22" fmla="*/ 5 w 28"/>
                    <a:gd name="T23" fmla="*/ 8 h 8"/>
                    <a:gd name="T24" fmla="*/ 7 w 28"/>
                    <a:gd name="T25" fmla="*/ 8 h 8"/>
                    <a:gd name="T26" fmla="*/ 10 w 28"/>
                    <a:gd name="T27" fmla="*/ 8 h 8"/>
                    <a:gd name="T28" fmla="*/ 15 w 28"/>
                    <a:gd name="T29" fmla="*/ 8 h 8"/>
                    <a:gd name="T30" fmla="*/ 18 w 28"/>
                    <a:gd name="T31" fmla="*/ 8 h 8"/>
                    <a:gd name="T32" fmla="*/ 21 w 28"/>
                    <a:gd name="T33" fmla="*/ 8 h 8"/>
                    <a:gd name="T34" fmla="*/ 23 w 28"/>
                    <a:gd name="T35" fmla="*/ 6 h 8"/>
                    <a:gd name="T36" fmla="*/ 28 w 28"/>
                    <a:gd name="T37" fmla="*/ 3 h 8"/>
                    <a:gd name="T38" fmla="*/ 28 w 28"/>
                    <a:gd name="T39" fmla="*/ 3 h 8"/>
                    <a:gd name="T40" fmla="*/ 26 w 28"/>
                    <a:gd name="T41" fmla="*/ 0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8"/>
                    <a:gd name="T64" fmla="*/ 0 h 8"/>
                    <a:gd name="T65" fmla="*/ 28 w 28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8" h="8">
                      <a:moveTo>
                        <a:pt x="26" y="0"/>
                      </a:moveTo>
                      <a:lnTo>
                        <a:pt x="26" y="0"/>
                      </a:lnTo>
                      <a:lnTo>
                        <a:pt x="23" y="3"/>
                      </a:lnTo>
                      <a:lnTo>
                        <a:pt x="21" y="3"/>
                      </a:lnTo>
                      <a:lnTo>
                        <a:pt x="18" y="6"/>
                      </a:lnTo>
                      <a:lnTo>
                        <a:pt x="15" y="6"/>
                      </a:lnTo>
                      <a:lnTo>
                        <a:pt x="10" y="6"/>
                      </a:lnTo>
                      <a:lnTo>
                        <a:pt x="7" y="6"/>
                      </a:lnTo>
                      <a:lnTo>
                        <a:pt x="5" y="6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10" y="8"/>
                      </a:lnTo>
                      <a:lnTo>
                        <a:pt x="15" y="8"/>
                      </a:lnTo>
                      <a:lnTo>
                        <a:pt x="18" y="8"/>
                      </a:lnTo>
                      <a:lnTo>
                        <a:pt x="21" y="8"/>
                      </a:lnTo>
                      <a:lnTo>
                        <a:pt x="23" y="6"/>
                      </a:lnTo>
                      <a:lnTo>
                        <a:pt x="28" y="3"/>
                      </a:lnTo>
                      <a:lnTo>
                        <a:pt x="26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35" name="Freeform 2188"/>
                <p:cNvSpPr>
                  <a:spLocks/>
                </p:cNvSpPr>
                <p:nvPr/>
              </p:nvSpPr>
              <p:spPr bwMode="auto">
                <a:xfrm>
                  <a:off x="3838" y="3460"/>
                  <a:ext cx="10" cy="29"/>
                </a:xfrm>
                <a:custGeom>
                  <a:avLst/>
                  <a:gdLst>
                    <a:gd name="T0" fmla="*/ 5 w 10"/>
                    <a:gd name="T1" fmla="*/ 3 h 29"/>
                    <a:gd name="T2" fmla="*/ 5 w 10"/>
                    <a:gd name="T3" fmla="*/ 3 h 29"/>
                    <a:gd name="T4" fmla="*/ 5 w 10"/>
                    <a:gd name="T5" fmla="*/ 3 h 29"/>
                    <a:gd name="T6" fmla="*/ 5 w 10"/>
                    <a:gd name="T7" fmla="*/ 8 h 29"/>
                    <a:gd name="T8" fmla="*/ 5 w 10"/>
                    <a:gd name="T9" fmla="*/ 11 h 29"/>
                    <a:gd name="T10" fmla="*/ 5 w 10"/>
                    <a:gd name="T11" fmla="*/ 13 h 29"/>
                    <a:gd name="T12" fmla="*/ 5 w 10"/>
                    <a:gd name="T13" fmla="*/ 18 h 29"/>
                    <a:gd name="T14" fmla="*/ 2 w 10"/>
                    <a:gd name="T15" fmla="*/ 21 h 29"/>
                    <a:gd name="T16" fmla="*/ 2 w 10"/>
                    <a:gd name="T17" fmla="*/ 24 h 29"/>
                    <a:gd name="T18" fmla="*/ 0 w 10"/>
                    <a:gd name="T19" fmla="*/ 26 h 29"/>
                    <a:gd name="T20" fmla="*/ 2 w 10"/>
                    <a:gd name="T21" fmla="*/ 29 h 29"/>
                    <a:gd name="T22" fmla="*/ 5 w 10"/>
                    <a:gd name="T23" fmla="*/ 26 h 29"/>
                    <a:gd name="T24" fmla="*/ 5 w 10"/>
                    <a:gd name="T25" fmla="*/ 24 h 29"/>
                    <a:gd name="T26" fmla="*/ 8 w 10"/>
                    <a:gd name="T27" fmla="*/ 18 h 29"/>
                    <a:gd name="T28" fmla="*/ 8 w 10"/>
                    <a:gd name="T29" fmla="*/ 16 h 29"/>
                    <a:gd name="T30" fmla="*/ 10 w 10"/>
                    <a:gd name="T31" fmla="*/ 11 h 29"/>
                    <a:gd name="T32" fmla="*/ 10 w 10"/>
                    <a:gd name="T33" fmla="*/ 8 h 29"/>
                    <a:gd name="T34" fmla="*/ 8 w 10"/>
                    <a:gd name="T35" fmla="*/ 3 h 29"/>
                    <a:gd name="T36" fmla="*/ 8 w 10"/>
                    <a:gd name="T37" fmla="*/ 0 h 29"/>
                    <a:gd name="T38" fmla="*/ 8 w 10"/>
                    <a:gd name="T39" fmla="*/ 0 h 29"/>
                    <a:gd name="T40" fmla="*/ 5 w 10"/>
                    <a:gd name="T41" fmla="*/ 3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0"/>
                    <a:gd name="T64" fmla="*/ 0 h 29"/>
                    <a:gd name="T65" fmla="*/ 10 w 10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0" h="29">
                      <a:moveTo>
                        <a:pt x="5" y="3"/>
                      </a:moveTo>
                      <a:lnTo>
                        <a:pt x="5" y="3"/>
                      </a:lnTo>
                      <a:lnTo>
                        <a:pt x="5" y="8"/>
                      </a:lnTo>
                      <a:lnTo>
                        <a:pt x="5" y="11"/>
                      </a:lnTo>
                      <a:lnTo>
                        <a:pt x="5" y="13"/>
                      </a:lnTo>
                      <a:lnTo>
                        <a:pt x="5" y="18"/>
                      </a:lnTo>
                      <a:lnTo>
                        <a:pt x="2" y="21"/>
                      </a:lnTo>
                      <a:lnTo>
                        <a:pt x="2" y="24"/>
                      </a:lnTo>
                      <a:lnTo>
                        <a:pt x="0" y="26"/>
                      </a:lnTo>
                      <a:lnTo>
                        <a:pt x="2" y="29"/>
                      </a:lnTo>
                      <a:lnTo>
                        <a:pt x="5" y="26"/>
                      </a:lnTo>
                      <a:lnTo>
                        <a:pt x="5" y="24"/>
                      </a:lnTo>
                      <a:lnTo>
                        <a:pt x="8" y="18"/>
                      </a:lnTo>
                      <a:lnTo>
                        <a:pt x="8" y="16"/>
                      </a:lnTo>
                      <a:lnTo>
                        <a:pt x="10" y="11"/>
                      </a:lnTo>
                      <a:lnTo>
                        <a:pt x="10" y="8"/>
                      </a:lnTo>
                      <a:lnTo>
                        <a:pt x="8" y="3"/>
                      </a:lnTo>
                      <a:lnTo>
                        <a:pt x="8" y="0"/>
                      </a:lnTo>
                      <a:lnTo>
                        <a:pt x="5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36" name="Freeform 2189"/>
                <p:cNvSpPr>
                  <a:spLocks/>
                </p:cNvSpPr>
                <p:nvPr/>
              </p:nvSpPr>
              <p:spPr bwMode="auto">
                <a:xfrm>
                  <a:off x="3825" y="3455"/>
                  <a:ext cx="21" cy="8"/>
                </a:xfrm>
                <a:custGeom>
                  <a:avLst/>
                  <a:gdLst>
                    <a:gd name="T0" fmla="*/ 0 w 21"/>
                    <a:gd name="T1" fmla="*/ 2 h 8"/>
                    <a:gd name="T2" fmla="*/ 0 w 21"/>
                    <a:gd name="T3" fmla="*/ 2 h 8"/>
                    <a:gd name="T4" fmla="*/ 0 w 21"/>
                    <a:gd name="T5" fmla="*/ 2 h 8"/>
                    <a:gd name="T6" fmla="*/ 2 w 21"/>
                    <a:gd name="T7" fmla="*/ 2 h 8"/>
                    <a:gd name="T8" fmla="*/ 8 w 21"/>
                    <a:gd name="T9" fmla="*/ 5 h 8"/>
                    <a:gd name="T10" fmla="*/ 10 w 21"/>
                    <a:gd name="T11" fmla="*/ 5 h 8"/>
                    <a:gd name="T12" fmla="*/ 13 w 21"/>
                    <a:gd name="T13" fmla="*/ 5 h 8"/>
                    <a:gd name="T14" fmla="*/ 15 w 21"/>
                    <a:gd name="T15" fmla="*/ 5 h 8"/>
                    <a:gd name="T16" fmla="*/ 18 w 21"/>
                    <a:gd name="T17" fmla="*/ 5 h 8"/>
                    <a:gd name="T18" fmla="*/ 18 w 21"/>
                    <a:gd name="T19" fmla="*/ 8 h 8"/>
                    <a:gd name="T20" fmla="*/ 21 w 21"/>
                    <a:gd name="T21" fmla="*/ 5 h 8"/>
                    <a:gd name="T22" fmla="*/ 18 w 21"/>
                    <a:gd name="T23" fmla="*/ 2 h 8"/>
                    <a:gd name="T24" fmla="*/ 15 w 21"/>
                    <a:gd name="T25" fmla="*/ 2 h 8"/>
                    <a:gd name="T26" fmla="*/ 13 w 21"/>
                    <a:gd name="T27" fmla="*/ 2 h 8"/>
                    <a:gd name="T28" fmla="*/ 10 w 21"/>
                    <a:gd name="T29" fmla="*/ 0 h 8"/>
                    <a:gd name="T30" fmla="*/ 8 w 21"/>
                    <a:gd name="T31" fmla="*/ 0 h 8"/>
                    <a:gd name="T32" fmla="*/ 2 w 21"/>
                    <a:gd name="T33" fmla="*/ 0 h 8"/>
                    <a:gd name="T34" fmla="*/ 0 w 21"/>
                    <a:gd name="T35" fmla="*/ 0 h 8"/>
                    <a:gd name="T36" fmla="*/ 0 w 21"/>
                    <a:gd name="T37" fmla="*/ 0 h 8"/>
                    <a:gd name="T38" fmla="*/ 0 w 21"/>
                    <a:gd name="T39" fmla="*/ 0 h 8"/>
                    <a:gd name="T40" fmla="*/ 0 w 21"/>
                    <a:gd name="T41" fmla="*/ 2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8"/>
                    <a:gd name="T65" fmla="*/ 21 w 21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8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2" y="2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13" y="5"/>
                      </a:lnTo>
                      <a:lnTo>
                        <a:pt x="15" y="5"/>
                      </a:lnTo>
                      <a:lnTo>
                        <a:pt x="18" y="5"/>
                      </a:lnTo>
                      <a:lnTo>
                        <a:pt x="18" y="8"/>
                      </a:lnTo>
                      <a:lnTo>
                        <a:pt x="21" y="5"/>
                      </a:lnTo>
                      <a:lnTo>
                        <a:pt x="18" y="2"/>
                      </a:lnTo>
                      <a:lnTo>
                        <a:pt x="15" y="2"/>
                      </a:lnTo>
                      <a:lnTo>
                        <a:pt x="13" y="2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37" name="Freeform 2190"/>
                <p:cNvSpPr>
                  <a:spLocks/>
                </p:cNvSpPr>
                <p:nvPr/>
              </p:nvSpPr>
              <p:spPr bwMode="auto">
                <a:xfrm>
                  <a:off x="3717" y="3455"/>
                  <a:ext cx="108" cy="10"/>
                </a:xfrm>
                <a:custGeom>
                  <a:avLst/>
                  <a:gdLst>
                    <a:gd name="T0" fmla="*/ 3 w 108"/>
                    <a:gd name="T1" fmla="*/ 8 h 10"/>
                    <a:gd name="T2" fmla="*/ 0 w 108"/>
                    <a:gd name="T3" fmla="*/ 10 h 10"/>
                    <a:gd name="T4" fmla="*/ 6 w 108"/>
                    <a:gd name="T5" fmla="*/ 10 h 10"/>
                    <a:gd name="T6" fmla="*/ 16 w 108"/>
                    <a:gd name="T7" fmla="*/ 8 h 10"/>
                    <a:gd name="T8" fmla="*/ 34 w 108"/>
                    <a:gd name="T9" fmla="*/ 8 h 10"/>
                    <a:gd name="T10" fmla="*/ 53 w 108"/>
                    <a:gd name="T11" fmla="*/ 8 h 10"/>
                    <a:gd name="T12" fmla="*/ 71 w 108"/>
                    <a:gd name="T13" fmla="*/ 5 h 10"/>
                    <a:gd name="T14" fmla="*/ 89 w 108"/>
                    <a:gd name="T15" fmla="*/ 5 h 10"/>
                    <a:gd name="T16" fmla="*/ 102 w 108"/>
                    <a:gd name="T17" fmla="*/ 5 h 10"/>
                    <a:gd name="T18" fmla="*/ 108 w 108"/>
                    <a:gd name="T19" fmla="*/ 2 h 10"/>
                    <a:gd name="T20" fmla="*/ 108 w 108"/>
                    <a:gd name="T21" fmla="*/ 0 h 10"/>
                    <a:gd name="T22" fmla="*/ 102 w 108"/>
                    <a:gd name="T23" fmla="*/ 0 h 10"/>
                    <a:gd name="T24" fmla="*/ 89 w 108"/>
                    <a:gd name="T25" fmla="*/ 0 h 10"/>
                    <a:gd name="T26" fmla="*/ 71 w 108"/>
                    <a:gd name="T27" fmla="*/ 2 h 10"/>
                    <a:gd name="T28" fmla="*/ 53 w 108"/>
                    <a:gd name="T29" fmla="*/ 2 h 10"/>
                    <a:gd name="T30" fmla="*/ 34 w 108"/>
                    <a:gd name="T31" fmla="*/ 5 h 10"/>
                    <a:gd name="T32" fmla="*/ 16 w 108"/>
                    <a:gd name="T33" fmla="*/ 5 h 10"/>
                    <a:gd name="T34" fmla="*/ 6 w 108"/>
                    <a:gd name="T35" fmla="*/ 5 h 10"/>
                    <a:gd name="T36" fmla="*/ 0 w 108"/>
                    <a:gd name="T37" fmla="*/ 8 h 10"/>
                    <a:gd name="T38" fmla="*/ 0 w 108"/>
                    <a:gd name="T39" fmla="*/ 8 h 10"/>
                    <a:gd name="T40" fmla="*/ 3 w 108"/>
                    <a:gd name="T41" fmla="*/ 8 h 1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08"/>
                    <a:gd name="T64" fmla="*/ 0 h 10"/>
                    <a:gd name="T65" fmla="*/ 108 w 108"/>
                    <a:gd name="T66" fmla="*/ 10 h 1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08" h="10">
                      <a:moveTo>
                        <a:pt x="3" y="8"/>
                      </a:moveTo>
                      <a:lnTo>
                        <a:pt x="0" y="10"/>
                      </a:lnTo>
                      <a:lnTo>
                        <a:pt x="6" y="10"/>
                      </a:lnTo>
                      <a:lnTo>
                        <a:pt x="16" y="8"/>
                      </a:lnTo>
                      <a:lnTo>
                        <a:pt x="34" y="8"/>
                      </a:lnTo>
                      <a:lnTo>
                        <a:pt x="53" y="8"/>
                      </a:lnTo>
                      <a:lnTo>
                        <a:pt x="71" y="5"/>
                      </a:lnTo>
                      <a:lnTo>
                        <a:pt x="89" y="5"/>
                      </a:lnTo>
                      <a:lnTo>
                        <a:pt x="102" y="5"/>
                      </a:lnTo>
                      <a:lnTo>
                        <a:pt x="108" y="2"/>
                      </a:lnTo>
                      <a:lnTo>
                        <a:pt x="108" y="0"/>
                      </a:lnTo>
                      <a:lnTo>
                        <a:pt x="102" y="0"/>
                      </a:lnTo>
                      <a:lnTo>
                        <a:pt x="89" y="0"/>
                      </a:lnTo>
                      <a:lnTo>
                        <a:pt x="71" y="2"/>
                      </a:lnTo>
                      <a:lnTo>
                        <a:pt x="53" y="2"/>
                      </a:lnTo>
                      <a:lnTo>
                        <a:pt x="34" y="5"/>
                      </a:lnTo>
                      <a:lnTo>
                        <a:pt x="16" y="5"/>
                      </a:lnTo>
                      <a:lnTo>
                        <a:pt x="6" y="5"/>
                      </a:lnTo>
                      <a:lnTo>
                        <a:pt x="0" y="8"/>
                      </a:lnTo>
                      <a:lnTo>
                        <a:pt x="3" y="8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38" name="Rectangle 2191"/>
                <p:cNvSpPr>
                  <a:spLocks noChangeArrowheads="1"/>
                </p:cNvSpPr>
                <p:nvPr/>
              </p:nvSpPr>
              <p:spPr bwMode="auto">
                <a:xfrm>
                  <a:off x="3736" y="3473"/>
                  <a:ext cx="91" cy="5"/>
                </a:xfrm>
                <a:prstGeom prst="rect">
                  <a:avLst/>
                </a:prstGeom>
                <a:solidFill>
                  <a:srgbClr val="FFFFFF"/>
                </a:solidFill>
                <a:ln w="0">
                  <a:solidFill>
                    <a:srgbClr val="25221E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1pPr>
                  <a:lvl2pPr marL="742950" indent="-28575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2pPr>
                  <a:lvl3pPr marL="11430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3pPr>
                  <a:lvl4pPr marL="16002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4pPr>
                  <a:lvl5pPr marL="2057400" indent="-228600"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5pPr>
                  <a:lvl6pPr marL="25146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6pPr>
                  <a:lvl7pPr marL="29718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7pPr>
                  <a:lvl8pPr marL="34290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8pPr>
                  <a:lvl9pPr marL="3886200" indent="-228600" eaLnBrk="0" fontAlgn="base" hangingPunct="0">
                    <a:spcBef>
                      <a:spcPct val="5000"/>
                    </a:spcBef>
                    <a:spcAft>
                      <a:spcPct val="0"/>
                    </a:spcAft>
                    <a:defRPr sz="1200" b="1">
                      <a:solidFill>
                        <a:schemeClr val="tx1"/>
                      </a:solidFill>
                      <a:latin typeface="Arial Narrow" pitchFamily="34" charset="0"/>
                    </a:defRPr>
                  </a:lvl9pPr>
                </a:lstStyle>
                <a:p>
                  <a:endParaRPr lang="de-DE" altLang="de-DE"/>
                </a:p>
              </p:txBody>
            </p:sp>
            <p:sp>
              <p:nvSpPr>
                <p:cNvPr id="18639" name="Freeform 2192"/>
                <p:cNvSpPr>
                  <a:spLocks/>
                </p:cNvSpPr>
                <p:nvPr/>
              </p:nvSpPr>
              <p:spPr bwMode="auto">
                <a:xfrm>
                  <a:off x="3532" y="3382"/>
                  <a:ext cx="337" cy="70"/>
                </a:xfrm>
                <a:custGeom>
                  <a:avLst/>
                  <a:gdLst>
                    <a:gd name="T0" fmla="*/ 55 w 337"/>
                    <a:gd name="T1" fmla="*/ 7 h 70"/>
                    <a:gd name="T2" fmla="*/ 42 w 337"/>
                    <a:gd name="T3" fmla="*/ 10 h 70"/>
                    <a:gd name="T4" fmla="*/ 31 w 337"/>
                    <a:gd name="T5" fmla="*/ 18 h 70"/>
                    <a:gd name="T6" fmla="*/ 23 w 337"/>
                    <a:gd name="T7" fmla="*/ 28 h 70"/>
                    <a:gd name="T8" fmla="*/ 13 w 337"/>
                    <a:gd name="T9" fmla="*/ 36 h 70"/>
                    <a:gd name="T10" fmla="*/ 5 w 337"/>
                    <a:gd name="T11" fmla="*/ 41 h 70"/>
                    <a:gd name="T12" fmla="*/ 0 w 337"/>
                    <a:gd name="T13" fmla="*/ 47 h 70"/>
                    <a:gd name="T14" fmla="*/ 0 w 337"/>
                    <a:gd name="T15" fmla="*/ 55 h 70"/>
                    <a:gd name="T16" fmla="*/ 0 w 337"/>
                    <a:gd name="T17" fmla="*/ 55 h 70"/>
                    <a:gd name="T18" fmla="*/ 5 w 337"/>
                    <a:gd name="T19" fmla="*/ 57 h 70"/>
                    <a:gd name="T20" fmla="*/ 57 w 337"/>
                    <a:gd name="T21" fmla="*/ 65 h 70"/>
                    <a:gd name="T22" fmla="*/ 110 w 337"/>
                    <a:gd name="T23" fmla="*/ 68 h 70"/>
                    <a:gd name="T24" fmla="*/ 162 w 337"/>
                    <a:gd name="T25" fmla="*/ 70 h 70"/>
                    <a:gd name="T26" fmla="*/ 217 w 337"/>
                    <a:gd name="T27" fmla="*/ 70 h 70"/>
                    <a:gd name="T28" fmla="*/ 274 w 337"/>
                    <a:gd name="T29" fmla="*/ 70 h 70"/>
                    <a:gd name="T30" fmla="*/ 303 w 337"/>
                    <a:gd name="T31" fmla="*/ 65 h 70"/>
                    <a:gd name="T32" fmla="*/ 329 w 337"/>
                    <a:gd name="T33" fmla="*/ 60 h 70"/>
                    <a:gd name="T34" fmla="*/ 335 w 337"/>
                    <a:gd name="T35" fmla="*/ 57 h 70"/>
                    <a:gd name="T36" fmla="*/ 337 w 337"/>
                    <a:gd name="T37" fmla="*/ 52 h 70"/>
                    <a:gd name="T38" fmla="*/ 335 w 337"/>
                    <a:gd name="T39" fmla="*/ 41 h 70"/>
                    <a:gd name="T40" fmla="*/ 329 w 337"/>
                    <a:gd name="T41" fmla="*/ 31 h 70"/>
                    <a:gd name="T42" fmla="*/ 324 w 337"/>
                    <a:gd name="T43" fmla="*/ 23 h 70"/>
                    <a:gd name="T44" fmla="*/ 319 w 337"/>
                    <a:gd name="T45" fmla="*/ 10 h 70"/>
                    <a:gd name="T46" fmla="*/ 314 w 337"/>
                    <a:gd name="T47" fmla="*/ 5 h 70"/>
                    <a:gd name="T48" fmla="*/ 306 w 337"/>
                    <a:gd name="T49" fmla="*/ 2 h 70"/>
                    <a:gd name="T50" fmla="*/ 243 w 337"/>
                    <a:gd name="T51" fmla="*/ 0 h 70"/>
                    <a:gd name="T52" fmla="*/ 180 w 337"/>
                    <a:gd name="T53" fmla="*/ 0 h 70"/>
                    <a:gd name="T54" fmla="*/ 117 w 337"/>
                    <a:gd name="T55" fmla="*/ 2 h 70"/>
                    <a:gd name="T56" fmla="*/ 55 w 337"/>
                    <a:gd name="T57" fmla="*/ 7 h 70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337"/>
                    <a:gd name="T88" fmla="*/ 0 h 70"/>
                    <a:gd name="T89" fmla="*/ 337 w 337"/>
                    <a:gd name="T90" fmla="*/ 70 h 70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337" h="70">
                      <a:moveTo>
                        <a:pt x="55" y="7"/>
                      </a:moveTo>
                      <a:lnTo>
                        <a:pt x="42" y="10"/>
                      </a:lnTo>
                      <a:lnTo>
                        <a:pt x="31" y="18"/>
                      </a:lnTo>
                      <a:lnTo>
                        <a:pt x="23" y="28"/>
                      </a:lnTo>
                      <a:lnTo>
                        <a:pt x="13" y="36"/>
                      </a:lnTo>
                      <a:lnTo>
                        <a:pt x="5" y="41"/>
                      </a:lnTo>
                      <a:lnTo>
                        <a:pt x="0" y="47"/>
                      </a:lnTo>
                      <a:lnTo>
                        <a:pt x="0" y="55"/>
                      </a:lnTo>
                      <a:lnTo>
                        <a:pt x="5" y="57"/>
                      </a:lnTo>
                      <a:lnTo>
                        <a:pt x="57" y="65"/>
                      </a:lnTo>
                      <a:lnTo>
                        <a:pt x="110" y="68"/>
                      </a:lnTo>
                      <a:lnTo>
                        <a:pt x="162" y="70"/>
                      </a:lnTo>
                      <a:lnTo>
                        <a:pt x="217" y="70"/>
                      </a:lnTo>
                      <a:lnTo>
                        <a:pt x="274" y="70"/>
                      </a:lnTo>
                      <a:lnTo>
                        <a:pt x="303" y="65"/>
                      </a:lnTo>
                      <a:lnTo>
                        <a:pt x="329" y="60"/>
                      </a:lnTo>
                      <a:lnTo>
                        <a:pt x="335" y="57"/>
                      </a:lnTo>
                      <a:lnTo>
                        <a:pt x="337" y="52"/>
                      </a:lnTo>
                      <a:lnTo>
                        <a:pt x="335" y="41"/>
                      </a:lnTo>
                      <a:lnTo>
                        <a:pt x="329" y="31"/>
                      </a:lnTo>
                      <a:lnTo>
                        <a:pt x="324" y="23"/>
                      </a:lnTo>
                      <a:lnTo>
                        <a:pt x="319" y="10"/>
                      </a:lnTo>
                      <a:lnTo>
                        <a:pt x="314" y="5"/>
                      </a:lnTo>
                      <a:lnTo>
                        <a:pt x="306" y="2"/>
                      </a:lnTo>
                      <a:lnTo>
                        <a:pt x="243" y="0"/>
                      </a:lnTo>
                      <a:lnTo>
                        <a:pt x="180" y="0"/>
                      </a:lnTo>
                      <a:lnTo>
                        <a:pt x="117" y="2"/>
                      </a:lnTo>
                      <a:lnTo>
                        <a:pt x="55" y="7"/>
                      </a:lnTo>
                      <a:close/>
                    </a:path>
                  </a:pathLst>
                </a:custGeom>
                <a:solidFill>
                  <a:srgbClr val="61BFF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40" name="Freeform 2193"/>
                <p:cNvSpPr>
                  <a:spLocks/>
                </p:cNvSpPr>
                <p:nvPr/>
              </p:nvSpPr>
              <p:spPr bwMode="auto">
                <a:xfrm>
                  <a:off x="3545" y="3387"/>
                  <a:ext cx="42" cy="31"/>
                </a:xfrm>
                <a:custGeom>
                  <a:avLst/>
                  <a:gdLst>
                    <a:gd name="T0" fmla="*/ 2 w 42"/>
                    <a:gd name="T1" fmla="*/ 31 h 31"/>
                    <a:gd name="T2" fmla="*/ 2 w 42"/>
                    <a:gd name="T3" fmla="*/ 31 h 31"/>
                    <a:gd name="T4" fmla="*/ 8 w 42"/>
                    <a:gd name="T5" fmla="*/ 29 h 31"/>
                    <a:gd name="T6" fmla="*/ 10 w 42"/>
                    <a:gd name="T7" fmla="*/ 23 h 31"/>
                    <a:gd name="T8" fmla="*/ 15 w 42"/>
                    <a:gd name="T9" fmla="*/ 18 h 31"/>
                    <a:gd name="T10" fmla="*/ 21 w 42"/>
                    <a:gd name="T11" fmla="*/ 15 h 31"/>
                    <a:gd name="T12" fmla="*/ 23 w 42"/>
                    <a:gd name="T13" fmla="*/ 10 h 31"/>
                    <a:gd name="T14" fmla="*/ 31 w 42"/>
                    <a:gd name="T15" fmla="*/ 8 h 31"/>
                    <a:gd name="T16" fmla="*/ 36 w 42"/>
                    <a:gd name="T17" fmla="*/ 5 h 31"/>
                    <a:gd name="T18" fmla="*/ 42 w 42"/>
                    <a:gd name="T19" fmla="*/ 2 h 31"/>
                    <a:gd name="T20" fmla="*/ 42 w 42"/>
                    <a:gd name="T21" fmla="*/ 0 h 31"/>
                    <a:gd name="T22" fmla="*/ 34 w 42"/>
                    <a:gd name="T23" fmla="*/ 0 h 31"/>
                    <a:gd name="T24" fmla="*/ 29 w 42"/>
                    <a:gd name="T25" fmla="*/ 5 h 31"/>
                    <a:gd name="T26" fmla="*/ 23 w 42"/>
                    <a:gd name="T27" fmla="*/ 8 h 31"/>
                    <a:gd name="T28" fmla="*/ 18 w 42"/>
                    <a:gd name="T29" fmla="*/ 10 h 31"/>
                    <a:gd name="T30" fmla="*/ 13 w 42"/>
                    <a:gd name="T31" fmla="*/ 15 h 31"/>
                    <a:gd name="T32" fmla="*/ 8 w 42"/>
                    <a:gd name="T33" fmla="*/ 21 h 31"/>
                    <a:gd name="T34" fmla="*/ 5 w 42"/>
                    <a:gd name="T35" fmla="*/ 26 h 31"/>
                    <a:gd name="T36" fmla="*/ 0 w 42"/>
                    <a:gd name="T37" fmla="*/ 29 h 31"/>
                    <a:gd name="T38" fmla="*/ 0 w 42"/>
                    <a:gd name="T39" fmla="*/ 29 h 31"/>
                    <a:gd name="T40" fmla="*/ 2 w 42"/>
                    <a:gd name="T41" fmla="*/ 31 h 3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2"/>
                    <a:gd name="T64" fmla="*/ 0 h 31"/>
                    <a:gd name="T65" fmla="*/ 42 w 42"/>
                    <a:gd name="T66" fmla="*/ 31 h 3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2" h="31">
                      <a:moveTo>
                        <a:pt x="2" y="31"/>
                      </a:moveTo>
                      <a:lnTo>
                        <a:pt x="2" y="31"/>
                      </a:lnTo>
                      <a:lnTo>
                        <a:pt x="8" y="29"/>
                      </a:lnTo>
                      <a:lnTo>
                        <a:pt x="10" y="23"/>
                      </a:lnTo>
                      <a:lnTo>
                        <a:pt x="15" y="18"/>
                      </a:lnTo>
                      <a:lnTo>
                        <a:pt x="21" y="15"/>
                      </a:lnTo>
                      <a:lnTo>
                        <a:pt x="23" y="10"/>
                      </a:lnTo>
                      <a:lnTo>
                        <a:pt x="31" y="8"/>
                      </a:lnTo>
                      <a:lnTo>
                        <a:pt x="36" y="5"/>
                      </a:lnTo>
                      <a:lnTo>
                        <a:pt x="42" y="2"/>
                      </a:lnTo>
                      <a:lnTo>
                        <a:pt x="42" y="0"/>
                      </a:lnTo>
                      <a:lnTo>
                        <a:pt x="34" y="0"/>
                      </a:lnTo>
                      <a:lnTo>
                        <a:pt x="29" y="5"/>
                      </a:lnTo>
                      <a:lnTo>
                        <a:pt x="23" y="8"/>
                      </a:lnTo>
                      <a:lnTo>
                        <a:pt x="18" y="10"/>
                      </a:lnTo>
                      <a:lnTo>
                        <a:pt x="13" y="15"/>
                      </a:lnTo>
                      <a:lnTo>
                        <a:pt x="8" y="21"/>
                      </a:lnTo>
                      <a:lnTo>
                        <a:pt x="5" y="26"/>
                      </a:lnTo>
                      <a:lnTo>
                        <a:pt x="0" y="29"/>
                      </a:lnTo>
                      <a:lnTo>
                        <a:pt x="2" y="31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41" name="Freeform 2194"/>
                <p:cNvSpPr>
                  <a:spLocks/>
                </p:cNvSpPr>
                <p:nvPr/>
              </p:nvSpPr>
              <p:spPr bwMode="auto">
                <a:xfrm>
                  <a:off x="3529" y="3416"/>
                  <a:ext cx="18" cy="26"/>
                </a:xfrm>
                <a:custGeom>
                  <a:avLst/>
                  <a:gdLst>
                    <a:gd name="T0" fmla="*/ 8 w 18"/>
                    <a:gd name="T1" fmla="*/ 21 h 26"/>
                    <a:gd name="T2" fmla="*/ 8 w 18"/>
                    <a:gd name="T3" fmla="*/ 21 h 26"/>
                    <a:gd name="T4" fmla="*/ 5 w 18"/>
                    <a:gd name="T5" fmla="*/ 21 h 26"/>
                    <a:gd name="T6" fmla="*/ 3 w 18"/>
                    <a:gd name="T7" fmla="*/ 21 h 26"/>
                    <a:gd name="T8" fmla="*/ 3 w 18"/>
                    <a:gd name="T9" fmla="*/ 18 h 26"/>
                    <a:gd name="T10" fmla="*/ 5 w 18"/>
                    <a:gd name="T11" fmla="*/ 15 h 26"/>
                    <a:gd name="T12" fmla="*/ 8 w 18"/>
                    <a:gd name="T13" fmla="*/ 13 h 26"/>
                    <a:gd name="T14" fmla="*/ 11 w 18"/>
                    <a:gd name="T15" fmla="*/ 10 h 26"/>
                    <a:gd name="T16" fmla="*/ 13 w 18"/>
                    <a:gd name="T17" fmla="*/ 5 h 26"/>
                    <a:gd name="T18" fmla="*/ 18 w 18"/>
                    <a:gd name="T19" fmla="*/ 2 h 26"/>
                    <a:gd name="T20" fmla="*/ 16 w 18"/>
                    <a:gd name="T21" fmla="*/ 0 h 26"/>
                    <a:gd name="T22" fmla="*/ 11 w 18"/>
                    <a:gd name="T23" fmla="*/ 2 h 26"/>
                    <a:gd name="T24" fmla="*/ 8 w 18"/>
                    <a:gd name="T25" fmla="*/ 7 h 26"/>
                    <a:gd name="T26" fmla="*/ 5 w 18"/>
                    <a:gd name="T27" fmla="*/ 10 h 26"/>
                    <a:gd name="T28" fmla="*/ 3 w 18"/>
                    <a:gd name="T29" fmla="*/ 13 h 26"/>
                    <a:gd name="T30" fmla="*/ 0 w 18"/>
                    <a:gd name="T31" fmla="*/ 18 h 26"/>
                    <a:gd name="T32" fmla="*/ 0 w 18"/>
                    <a:gd name="T33" fmla="*/ 21 h 26"/>
                    <a:gd name="T34" fmla="*/ 3 w 18"/>
                    <a:gd name="T35" fmla="*/ 23 h 26"/>
                    <a:gd name="T36" fmla="*/ 8 w 18"/>
                    <a:gd name="T37" fmla="*/ 26 h 26"/>
                    <a:gd name="T38" fmla="*/ 8 w 18"/>
                    <a:gd name="T39" fmla="*/ 26 h 26"/>
                    <a:gd name="T40" fmla="*/ 8 w 18"/>
                    <a:gd name="T41" fmla="*/ 21 h 2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8"/>
                    <a:gd name="T64" fmla="*/ 0 h 26"/>
                    <a:gd name="T65" fmla="*/ 18 w 18"/>
                    <a:gd name="T66" fmla="*/ 26 h 2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8" h="26">
                      <a:moveTo>
                        <a:pt x="8" y="21"/>
                      </a:moveTo>
                      <a:lnTo>
                        <a:pt x="8" y="21"/>
                      </a:lnTo>
                      <a:lnTo>
                        <a:pt x="5" y="21"/>
                      </a:lnTo>
                      <a:lnTo>
                        <a:pt x="3" y="21"/>
                      </a:lnTo>
                      <a:lnTo>
                        <a:pt x="3" y="18"/>
                      </a:lnTo>
                      <a:lnTo>
                        <a:pt x="5" y="15"/>
                      </a:lnTo>
                      <a:lnTo>
                        <a:pt x="8" y="13"/>
                      </a:lnTo>
                      <a:lnTo>
                        <a:pt x="11" y="10"/>
                      </a:lnTo>
                      <a:lnTo>
                        <a:pt x="13" y="5"/>
                      </a:lnTo>
                      <a:lnTo>
                        <a:pt x="18" y="2"/>
                      </a:lnTo>
                      <a:lnTo>
                        <a:pt x="16" y="0"/>
                      </a:lnTo>
                      <a:lnTo>
                        <a:pt x="11" y="2"/>
                      </a:lnTo>
                      <a:lnTo>
                        <a:pt x="8" y="7"/>
                      </a:lnTo>
                      <a:lnTo>
                        <a:pt x="5" y="10"/>
                      </a:lnTo>
                      <a:lnTo>
                        <a:pt x="3" y="13"/>
                      </a:lnTo>
                      <a:lnTo>
                        <a:pt x="0" y="18"/>
                      </a:lnTo>
                      <a:lnTo>
                        <a:pt x="0" y="21"/>
                      </a:lnTo>
                      <a:lnTo>
                        <a:pt x="3" y="23"/>
                      </a:lnTo>
                      <a:lnTo>
                        <a:pt x="8" y="26"/>
                      </a:lnTo>
                      <a:lnTo>
                        <a:pt x="8" y="21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42" name="Freeform 2195"/>
                <p:cNvSpPr>
                  <a:spLocks/>
                </p:cNvSpPr>
                <p:nvPr/>
              </p:nvSpPr>
              <p:spPr bwMode="auto">
                <a:xfrm>
                  <a:off x="3537" y="3437"/>
                  <a:ext cx="212" cy="18"/>
                </a:xfrm>
                <a:custGeom>
                  <a:avLst/>
                  <a:gdLst>
                    <a:gd name="T0" fmla="*/ 212 w 212"/>
                    <a:gd name="T1" fmla="*/ 13 h 18"/>
                    <a:gd name="T2" fmla="*/ 212 w 212"/>
                    <a:gd name="T3" fmla="*/ 13 h 18"/>
                    <a:gd name="T4" fmla="*/ 183 w 212"/>
                    <a:gd name="T5" fmla="*/ 13 h 18"/>
                    <a:gd name="T6" fmla="*/ 157 w 212"/>
                    <a:gd name="T7" fmla="*/ 13 h 18"/>
                    <a:gd name="T8" fmla="*/ 131 w 212"/>
                    <a:gd name="T9" fmla="*/ 13 h 18"/>
                    <a:gd name="T10" fmla="*/ 105 w 212"/>
                    <a:gd name="T11" fmla="*/ 10 h 18"/>
                    <a:gd name="T12" fmla="*/ 78 w 212"/>
                    <a:gd name="T13" fmla="*/ 10 h 18"/>
                    <a:gd name="T14" fmla="*/ 52 w 212"/>
                    <a:gd name="T15" fmla="*/ 7 h 18"/>
                    <a:gd name="T16" fmla="*/ 26 w 212"/>
                    <a:gd name="T17" fmla="*/ 5 h 18"/>
                    <a:gd name="T18" fmla="*/ 0 w 212"/>
                    <a:gd name="T19" fmla="*/ 0 h 18"/>
                    <a:gd name="T20" fmla="*/ 0 w 212"/>
                    <a:gd name="T21" fmla="*/ 5 h 18"/>
                    <a:gd name="T22" fmla="*/ 26 w 212"/>
                    <a:gd name="T23" fmla="*/ 7 h 18"/>
                    <a:gd name="T24" fmla="*/ 52 w 212"/>
                    <a:gd name="T25" fmla="*/ 10 h 18"/>
                    <a:gd name="T26" fmla="*/ 78 w 212"/>
                    <a:gd name="T27" fmla="*/ 13 h 18"/>
                    <a:gd name="T28" fmla="*/ 105 w 212"/>
                    <a:gd name="T29" fmla="*/ 15 h 18"/>
                    <a:gd name="T30" fmla="*/ 131 w 212"/>
                    <a:gd name="T31" fmla="*/ 15 h 18"/>
                    <a:gd name="T32" fmla="*/ 157 w 212"/>
                    <a:gd name="T33" fmla="*/ 18 h 18"/>
                    <a:gd name="T34" fmla="*/ 183 w 212"/>
                    <a:gd name="T35" fmla="*/ 18 h 18"/>
                    <a:gd name="T36" fmla="*/ 212 w 212"/>
                    <a:gd name="T37" fmla="*/ 18 h 18"/>
                    <a:gd name="T38" fmla="*/ 212 w 212"/>
                    <a:gd name="T39" fmla="*/ 18 h 18"/>
                    <a:gd name="T40" fmla="*/ 212 w 212"/>
                    <a:gd name="T41" fmla="*/ 13 h 1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2"/>
                    <a:gd name="T64" fmla="*/ 0 h 18"/>
                    <a:gd name="T65" fmla="*/ 212 w 212"/>
                    <a:gd name="T66" fmla="*/ 18 h 1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2" h="18">
                      <a:moveTo>
                        <a:pt x="212" y="13"/>
                      </a:moveTo>
                      <a:lnTo>
                        <a:pt x="212" y="13"/>
                      </a:lnTo>
                      <a:lnTo>
                        <a:pt x="183" y="13"/>
                      </a:lnTo>
                      <a:lnTo>
                        <a:pt x="157" y="13"/>
                      </a:lnTo>
                      <a:lnTo>
                        <a:pt x="131" y="13"/>
                      </a:lnTo>
                      <a:lnTo>
                        <a:pt x="105" y="10"/>
                      </a:lnTo>
                      <a:lnTo>
                        <a:pt x="78" y="10"/>
                      </a:lnTo>
                      <a:lnTo>
                        <a:pt x="52" y="7"/>
                      </a:lnTo>
                      <a:lnTo>
                        <a:pt x="26" y="5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26" y="7"/>
                      </a:lnTo>
                      <a:lnTo>
                        <a:pt x="52" y="10"/>
                      </a:lnTo>
                      <a:lnTo>
                        <a:pt x="78" y="13"/>
                      </a:lnTo>
                      <a:lnTo>
                        <a:pt x="105" y="15"/>
                      </a:lnTo>
                      <a:lnTo>
                        <a:pt x="131" y="15"/>
                      </a:lnTo>
                      <a:lnTo>
                        <a:pt x="157" y="18"/>
                      </a:lnTo>
                      <a:lnTo>
                        <a:pt x="183" y="18"/>
                      </a:lnTo>
                      <a:lnTo>
                        <a:pt x="212" y="18"/>
                      </a:lnTo>
                      <a:lnTo>
                        <a:pt x="212" y="1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43" name="Freeform 2196"/>
                <p:cNvSpPr>
                  <a:spLocks/>
                </p:cNvSpPr>
                <p:nvPr/>
              </p:nvSpPr>
              <p:spPr bwMode="auto">
                <a:xfrm>
                  <a:off x="3749" y="3439"/>
                  <a:ext cx="112" cy="16"/>
                </a:xfrm>
                <a:custGeom>
                  <a:avLst/>
                  <a:gdLst>
                    <a:gd name="T0" fmla="*/ 112 w 112"/>
                    <a:gd name="T1" fmla="*/ 0 h 16"/>
                    <a:gd name="T2" fmla="*/ 112 w 112"/>
                    <a:gd name="T3" fmla="*/ 0 h 16"/>
                    <a:gd name="T4" fmla="*/ 99 w 112"/>
                    <a:gd name="T5" fmla="*/ 5 h 16"/>
                    <a:gd name="T6" fmla="*/ 86 w 112"/>
                    <a:gd name="T7" fmla="*/ 8 h 16"/>
                    <a:gd name="T8" fmla="*/ 70 w 112"/>
                    <a:gd name="T9" fmla="*/ 8 h 16"/>
                    <a:gd name="T10" fmla="*/ 57 w 112"/>
                    <a:gd name="T11" fmla="*/ 11 h 16"/>
                    <a:gd name="T12" fmla="*/ 42 w 112"/>
                    <a:gd name="T13" fmla="*/ 11 h 16"/>
                    <a:gd name="T14" fmla="*/ 29 w 112"/>
                    <a:gd name="T15" fmla="*/ 11 h 16"/>
                    <a:gd name="T16" fmla="*/ 13 w 112"/>
                    <a:gd name="T17" fmla="*/ 13 h 16"/>
                    <a:gd name="T18" fmla="*/ 0 w 112"/>
                    <a:gd name="T19" fmla="*/ 11 h 16"/>
                    <a:gd name="T20" fmla="*/ 0 w 112"/>
                    <a:gd name="T21" fmla="*/ 16 h 16"/>
                    <a:gd name="T22" fmla="*/ 13 w 112"/>
                    <a:gd name="T23" fmla="*/ 16 h 16"/>
                    <a:gd name="T24" fmla="*/ 29 w 112"/>
                    <a:gd name="T25" fmla="*/ 16 h 16"/>
                    <a:gd name="T26" fmla="*/ 44 w 112"/>
                    <a:gd name="T27" fmla="*/ 16 h 16"/>
                    <a:gd name="T28" fmla="*/ 57 w 112"/>
                    <a:gd name="T29" fmla="*/ 13 h 16"/>
                    <a:gd name="T30" fmla="*/ 73 w 112"/>
                    <a:gd name="T31" fmla="*/ 13 h 16"/>
                    <a:gd name="T32" fmla="*/ 86 w 112"/>
                    <a:gd name="T33" fmla="*/ 11 h 16"/>
                    <a:gd name="T34" fmla="*/ 99 w 112"/>
                    <a:gd name="T35" fmla="*/ 8 h 16"/>
                    <a:gd name="T36" fmla="*/ 112 w 112"/>
                    <a:gd name="T37" fmla="*/ 3 h 16"/>
                    <a:gd name="T38" fmla="*/ 112 w 112"/>
                    <a:gd name="T39" fmla="*/ 3 h 16"/>
                    <a:gd name="T40" fmla="*/ 112 w 112"/>
                    <a:gd name="T41" fmla="*/ 0 h 1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2"/>
                    <a:gd name="T64" fmla="*/ 0 h 16"/>
                    <a:gd name="T65" fmla="*/ 112 w 112"/>
                    <a:gd name="T66" fmla="*/ 16 h 1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2" h="16">
                      <a:moveTo>
                        <a:pt x="112" y="0"/>
                      </a:moveTo>
                      <a:lnTo>
                        <a:pt x="112" y="0"/>
                      </a:lnTo>
                      <a:lnTo>
                        <a:pt x="99" y="5"/>
                      </a:lnTo>
                      <a:lnTo>
                        <a:pt x="86" y="8"/>
                      </a:lnTo>
                      <a:lnTo>
                        <a:pt x="70" y="8"/>
                      </a:lnTo>
                      <a:lnTo>
                        <a:pt x="57" y="11"/>
                      </a:lnTo>
                      <a:lnTo>
                        <a:pt x="42" y="11"/>
                      </a:lnTo>
                      <a:lnTo>
                        <a:pt x="29" y="11"/>
                      </a:lnTo>
                      <a:lnTo>
                        <a:pt x="13" y="13"/>
                      </a:lnTo>
                      <a:lnTo>
                        <a:pt x="0" y="11"/>
                      </a:lnTo>
                      <a:lnTo>
                        <a:pt x="0" y="16"/>
                      </a:lnTo>
                      <a:lnTo>
                        <a:pt x="13" y="16"/>
                      </a:lnTo>
                      <a:lnTo>
                        <a:pt x="29" y="16"/>
                      </a:lnTo>
                      <a:lnTo>
                        <a:pt x="44" y="16"/>
                      </a:lnTo>
                      <a:lnTo>
                        <a:pt x="57" y="13"/>
                      </a:lnTo>
                      <a:lnTo>
                        <a:pt x="73" y="13"/>
                      </a:lnTo>
                      <a:lnTo>
                        <a:pt x="86" y="11"/>
                      </a:lnTo>
                      <a:lnTo>
                        <a:pt x="99" y="8"/>
                      </a:lnTo>
                      <a:lnTo>
                        <a:pt x="112" y="3"/>
                      </a:lnTo>
                      <a:lnTo>
                        <a:pt x="112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44" name="Freeform 2197"/>
                <p:cNvSpPr>
                  <a:spLocks/>
                </p:cNvSpPr>
                <p:nvPr/>
              </p:nvSpPr>
              <p:spPr bwMode="auto">
                <a:xfrm>
                  <a:off x="3853" y="3402"/>
                  <a:ext cx="16" cy="40"/>
                </a:xfrm>
                <a:custGeom>
                  <a:avLst/>
                  <a:gdLst>
                    <a:gd name="T0" fmla="*/ 0 w 16"/>
                    <a:gd name="T1" fmla="*/ 3 h 40"/>
                    <a:gd name="T2" fmla="*/ 0 w 16"/>
                    <a:gd name="T3" fmla="*/ 3 h 40"/>
                    <a:gd name="T4" fmla="*/ 3 w 16"/>
                    <a:gd name="T5" fmla="*/ 8 h 40"/>
                    <a:gd name="T6" fmla="*/ 6 w 16"/>
                    <a:gd name="T7" fmla="*/ 14 h 40"/>
                    <a:gd name="T8" fmla="*/ 8 w 16"/>
                    <a:gd name="T9" fmla="*/ 19 h 40"/>
                    <a:gd name="T10" fmla="*/ 11 w 16"/>
                    <a:gd name="T11" fmla="*/ 24 h 40"/>
                    <a:gd name="T12" fmla="*/ 14 w 16"/>
                    <a:gd name="T13" fmla="*/ 29 h 40"/>
                    <a:gd name="T14" fmla="*/ 14 w 16"/>
                    <a:gd name="T15" fmla="*/ 32 h 40"/>
                    <a:gd name="T16" fmla="*/ 11 w 16"/>
                    <a:gd name="T17" fmla="*/ 35 h 40"/>
                    <a:gd name="T18" fmla="*/ 8 w 16"/>
                    <a:gd name="T19" fmla="*/ 37 h 40"/>
                    <a:gd name="T20" fmla="*/ 8 w 16"/>
                    <a:gd name="T21" fmla="*/ 40 h 40"/>
                    <a:gd name="T22" fmla="*/ 14 w 16"/>
                    <a:gd name="T23" fmla="*/ 37 h 40"/>
                    <a:gd name="T24" fmla="*/ 16 w 16"/>
                    <a:gd name="T25" fmla="*/ 32 h 40"/>
                    <a:gd name="T26" fmla="*/ 16 w 16"/>
                    <a:gd name="T27" fmla="*/ 27 h 40"/>
                    <a:gd name="T28" fmla="*/ 16 w 16"/>
                    <a:gd name="T29" fmla="*/ 21 h 40"/>
                    <a:gd name="T30" fmla="*/ 14 w 16"/>
                    <a:gd name="T31" fmla="*/ 16 h 40"/>
                    <a:gd name="T32" fmla="*/ 11 w 16"/>
                    <a:gd name="T33" fmla="*/ 11 h 40"/>
                    <a:gd name="T34" fmla="*/ 6 w 16"/>
                    <a:gd name="T35" fmla="*/ 6 h 40"/>
                    <a:gd name="T36" fmla="*/ 6 w 16"/>
                    <a:gd name="T37" fmla="*/ 0 h 40"/>
                    <a:gd name="T38" fmla="*/ 6 w 16"/>
                    <a:gd name="T39" fmla="*/ 0 h 40"/>
                    <a:gd name="T40" fmla="*/ 0 w 16"/>
                    <a:gd name="T41" fmla="*/ 3 h 4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40"/>
                    <a:gd name="T65" fmla="*/ 16 w 16"/>
                    <a:gd name="T66" fmla="*/ 40 h 4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40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3" y="8"/>
                      </a:lnTo>
                      <a:lnTo>
                        <a:pt x="6" y="14"/>
                      </a:lnTo>
                      <a:lnTo>
                        <a:pt x="8" y="19"/>
                      </a:lnTo>
                      <a:lnTo>
                        <a:pt x="11" y="24"/>
                      </a:lnTo>
                      <a:lnTo>
                        <a:pt x="14" y="29"/>
                      </a:lnTo>
                      <a:lnTo>
                        <a:pt x="14" y="32"/>
                      </a:lnTo>
                      <a:lnTo>
                        <a:pt x="11" y="35"/>
                      </a:lnTo>
                      <a:lnTo>
                        <a:pt x="8" y="37"/>
                      </a:lnTo>
                      <a:lnTo>
                        <a:pt x="8" y="40"/>
                      </a:lnTo>
                      <a:lnTo>
                        <a:pt x="14" y="37"/>
                      </a:lnTo>
                      <a:lnTo>
                        <a:pt x="16" y="32"/>
                      </a:lnTo>
                      <a:lnTo>
                        <a:pt x="16" y="27"/>
                      </a:lnTo>
                      <a:lnTo>
                        <a:pt x="16" y="21"/>
                      </a:lnTo>
                      <a:lnTo>
                        <a:pt x="14" y="16"/>
                      </a:lnTo>
                      <a:lnTo>
                        <a:pt x="11" y="11"/>
                      </a:lnTo>
                      <a:lnTo>
                        <a:pt x="6" y="6"/>
                      </a:lnTo>
                      <a:lnTo>
                        <a:pt x="6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45" name="Freeform 2198"/>
                <p:cNvSpPr>
                  <a:spLocks/>
                </p:cNvSpPr>
                <p:nvPr/>
              </p:nvSpPr>
              <p:spPr bwMode="auto">
                <a:xfrm>
                  <a:off x="3838" y="3382"/>
                  <a:ext cx="21" cy="23"/>
                </a:xfrm>
                <a:custGeom>
                  <a:avLst/>
                  <a:gdLst>
                    <a:gd name="T0" fmla="*/ 0 w 21"/>
                    <a:gd name="T1" fmla="*/ 5 h 23"/>
                    <a:gd name="T2" fmla="*/ 0 w 21"/>
                    <a:gd name="T3" fmla="*/ 5 h 23"/>
                    <a:gd name="T4" fmla="*/ 2 w 21"/>
                    <a:gd name="T5" fmla="*/ 5 h 23"/>
                    <a:gd name="T6" fmla="*/ 5 w 21"/>
                    <a:gd name="T7" fmla="*/ 5 h 23"/>
                    <a:gd name="T8" fmla="*/ 8 w 21"/>
                    <a:gd name="T9" fmla="*/ 7 h 23"/>
                    <a:gd name="T10" fmla="*/ 10 w 21"/>
                    <a:gd name="T11" fmla="*/ 10 h 23"/>
                    <a:gd name="T12" fmla="*/ 13 w 21"/>
                    <a:gd name="T13" fmla="*/ 13 h 23"/>
                    <a:gd name="T14" fmla="*/ 13 w 21"/>
                    <a:gd name="T15" fmla="*/ 18 h 23"/>
                    <a:gd name="T16" fmla="*/ 15 w 21"/>
                    <a:gd name="T17" fmla="*/ 20 h 23"/>
                    <a:gd name="T18" fmla="*/ 15 w 21"/>
                    <a:gd name="T19" fmla="*/ 23 h 23"/>
                    <a:gd name="T20" fmla="*/ 21 w 21"/>
                    <a:gd name="T21" fmla="*/ 20 h 23"/>
                    <a:gd name="T22" fmla="*/ 18 w 21"/>
                    <a:gd name="T23" fmla="*/ 18 h 23"/>
                    <a:gd name="T24" fmla="*/ 18 w 21"/>
                    <a:gd name="T25" fmla="*/ 15 h 23"/>
                    <a:gd name="T26" fmla="*/ 15 w 21"/>
                    <a:gd name="T27" fmla="*/ 13 h 23"/>
                    <a:gd name="T28" fmla="*/ 13 w 21"/>
                    <a:gd name="T29" fmla="*/ 7 h 23"/>
                    <a:gd name="T30" fmla="*/ 10 w 21"/>
                    <a:gd name="T31" fmla="*/ 5 h 23"/>
                    <a:gd name="T32" fmla="*/ 8 w 21"/>
                    <a:gd name="T33" fmla="*/ 2 h 23"/>
                    <a:gd name="T34" fmla="*/ 5 w 21"/>
                    <a:gd name="T35" fmla="*/ 0 h 23"/>
                    <a:gd name="T36" fmla="*/ 0 w 21"/>
                    <a:gd name="T37" fmla="*/ 0 h 23"/>
                    <a:gd name="T38" fmla="*/ 0 w 21"/>
                    <a:gd name="T39" fmla="*/ 0 h 23"/>
                    <a:gd name="T40" fmla="*/ 0 w 21"/>
                    <a:gd name="T41" fmla="*/ 5 h 2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23"/>
                    <a:gd name="T65" fmla="*/ 21 w 21"/>
                    <a:gd name="T66" fmla="*/ 23 h 2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23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2" y="5"/>
                      </a:lnTo>
                      <a:lnTo>
                        <a:pt x="5" y="5"/>
                      </a:lnTo>
                      <a:lnTo>
                        <a:pt x="8" y="7"/>
                      </a:lnTo>
                      <a:lnTo>
                        <a:pt x="10" y="10"/>
                      </a:lnTo>
                      <a:lnTo>
                        <a:pt x="13" y="13"/>
                      </a:lnTo>
                      <a:lnTo>
                        <a:pt x="13" y="18"/>
                      </a:lnTo>
                      <a:lnTo>
                        <a:pt x="15" y="20"/>
                      </a:lnTo>
                      <a:lnTo>
                        <a:pt x="15" y="23"/>
                      </a:lnTo>
                      <a:lnTo>
                        <a:pt x="21" y="20"/>
                      </a:lnTo>
                      <a:lnTo>
                        <a:pt x="18" y="18"/>
                      </a:lnTo>
                      <a:lnTo>
                        <a:pt x="18" y="15"/>
                      </a:lnTo>
                      <a:lnTo>
                        <a:pt x="15" y="13"/>
                      </a:lnTo>
                      <a:lnTo>
                        <a:pt x="13" y="7"/>
                      </a:lnTo>
                      <a:lnTo>
                        <a:pt x="10" y="5"/>
                      </a:lnTo>
                      <a:lnTo>
                        <a:pt x="8" y="2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46" name="Freeform 2199"/>
                <p:cNvSpPr>
                  <a:spLocks/>
                </p:cNvSpPr>
                <p:nvPr/>
              </p:nvSpPr>
              <p:spPr bwMode="auto">
                <a:xfrm>
                  <a:off x="3587" y="3379"/>
                  <a:ext cx="251" cy="10"/>
                </a:xfrm>
                <a:custGeom>
                  <a:avLst/>
                  <a:gdLst>
                    <a:gd name="T0" fmla="*/ 0 w 251"/>
                    <a:gd name="T1" fmla="*/ 10 h 10"/>
                    <a:gd name="T2" fmla="*/ 0 w 251"/>
                    <a:gd name="T3" fmla="*/ 10 h 10"/>
                    <a:gd name="T4" fmla="*/ 31 w 251"/>
                    <a:gd name="T5" fmla="*/ 8 h 10"/>
                    <a:gd name="T6" fmla="*/ 62 w 251"/>
                    <a:gd name="T7" fmla="*/ 5 h 10"/>
                    <a:gd name="T8" fmla="*/ 94 w 251"/>
                    <a:gd name="T9" fmla="*/ 5 h 10"/>
                    <a:gd name="T10" fmla="*/ 125 w 251"/>
                    <a:gd name="T11" fmla="*/ 3 h 10"/>
                    <a:gd name="T12" fmla="*/ 157 w 251"/>
                    <a:gd name="T13" fmla="*/ 3 h 10"/>
                    <a:gd name="T14" fmla="*/ 188 w 251"/>
                    <a:gd name="T15" fmla="*/ 3 h 10"/>
                    <a:gd name="T16" fmla="*/ 219 w 251"/>
                    <a:gd name="T17" fmla="*/ 5 h 10"/>
                    <a:gd name="T18" fmla="*/ 251 w 251"/>
                    <a:gd name="T19" fmla="*/ 8 h 10"/>
                    <a:gd name="T20" fmla="*/ 251 w 251"/>
                    <a:gd name="T21" fmla="*/ 3 h 10"/>
                    <a:gd name="T22" fmla="*/ 219 w 251"/>
                    <a:gd name="T23" fmla="*/ 3 h 10"/>
                    <a:gd name="T24" fmla="*/ 188 w 251"/>
                    <a:gd name="T25" fmla="*/ 0 h 10"/>
                    <a:gd name="T26" fmla="*/ 157 w 251"/>
                    <a:gd name="T27" fmla="*/ 0 h 10"/>
                    <a:gd name="T28" fmla="*/ 125 w 251"/>
                    <a:gd name="T29" fmla="*/ 0 h 10"/>
                    <a:gd name="T30" fmla="*/ 94 w 251"/>
                    <a:gd name="T31" fmla="*/ 0 h 10"/>
                    <a:gd name="T32" fmla="*/ 62 w 251"/>
                    <a:gd name="T33" fmla="*/ 3 h 10"/>
                    <a:gd name="T34" fmla="*/ 31 w 251"/>
                    <a:gd name="T35" fmla="*/ 5 h 10"/>
                    <a:gd name="T36" fmla="*/ 0 w 251"/>
                    <a:gd name="T37" fmla="*/ 8 h 10"/>
                    <a:gd name="T38" fmla="*/ 0 w 251"/>
                    <a:gd name="T39" fmla="*/ 8 h 10"/>
                    <a:gd name="T40" fmla="*/ 0 w 251"/>
                    <a:gd name="T41" fmla="*/ 10 h 1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51"/>
                    <a:gd name="T64" fmla="*/ 0 h 10"/>
                    <a:gd name="T65" fmla="*/ 251 w 251"/>
                    <a:gd name="T66" fmla="*/ 10 h 1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51" h="10">
                      <a:moveTo>
                        <a:pt x="0" y="10"/>
                      </a:moveTo>
                      <a:lnTo>
                        <a:pt x="0" y="10"/>
                      </a:lnTo>
                      <a:lnTo>
                        <a:pt x="31" y="8"/>
                      </a:lnTo>
                      <a:lnTo>
                        <a:pt x="62" y="5"/>
                      </a:lnTo>
                      <a:lnTo>
                        <a:pt x="94" y="5"/>
                      </a:lnTo>
                      <a:lnTo>
                        <a:pt x="125" y="3"/>
                      </a:lnTo>
                      <a:lnTo>
                        <a:pt x="157" y="3"/>
                      </a:lnTo>
                      <a:lnTo>
                        <a:pt x="188" y="3"/>
                      </a:lnTo>
                      <a:lnTo>
                        <a:pt x="219" y="5"/>
                      </a:lnTo>
                      <a:lnTo>
                        <a:pt x="251" y="8"/>
                      </a:lnTo>
                      <a:lnTo>
                        <a:pt x="251" y="3"/>
                      </a:lnTo>
                      <a:lnTo>
                        <a:pt x="219" y="3"/>
                      </a:lnTo>
                      <a:lnTo>
                        <a:pt x="188" y="0"/>
                      </a:lnTo>
                      <a:lnTo>
                        <a:pt x="157" y="0"/>
                      </a:lnTo>
                      <a:lnTo>
                        <a:pt x="125" y="0"/>
                      </a:lnTo>
                      <a:lnTo>
                        <a:pt x="94" y="0"/>
                      </a:lnTo>
                      <a:lnTo>
                        <a:pt x="62" y="3"/>
                      </a:lnTo>
                      <a:lnTo>
                        <a:pt x="31" y="5"/>
                      </a:lnTo>
                      <a:lnTo>
                        <a:pt x="0" y="8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47" name="Freeform 2200"/>
                <p:cNvSpPr>
                  <a:spLocks/>
                </p:cNvSpPr>
                <p:nvPr/>
              </p:nvSpPr>
              <p:spPr bwMode="auto">
                <a:xfrm>
                  <a:off x="3626" y="3389"/>
                  <a:ext cx="154" cy="50"/>
                </a:xfrm>
                <a:custGeom>
                  <a:avLst/>
                  <a:gdLst>
                    <a:gd name="T0" fmla="*/ 76 w 154"/>
                    <a:gd name="T1" fmla="*/ 0 h 50"/>
                    <a:gd name="T2" fmla="*/ 105 w 154"/>
                    <a:gd name="T3" fmla="*/ 3 h 50"/>
                    <a:gd name="T4" fmla="*/ 131 w 154"/>
                    <a:gd name="T5" fmla="*/ 8 h 50"/>
                    <a:gd name="T6" fmla="*/ 141 w 154"/>
                    <a:gd name="T7" fmla="*/ 11 h 50"/>
                    <a:gd name="T8" fmla="*/ 149 w 154"/>
                    <a:gd name="T9" fmla="*/ 16 h 50"/>
                    <a:gd name="T10" fmla="*/ 152 w 154"/>
                    <a:gd name="T11" fmla="*/ 21 h 50"/>
                    <a:gd name="T12" fmla="*/ 154 w 154"/>
                    <a:gd name="T13" fmla="*/ 27 h 50"/>
                    <a:gd name="T14" fmla="*/ 152 w 154"/>
                    <a:gd name="T15" fmla="*/ 32 h 50"/>
                    <a:gd name="T16" fmla="*/ 149 w 154"/>
                    <a:gd name="T17" fmla="*/ 37 h 50"/>
                    <a:gd name="T18" fmla="*/ 141 w 154"/>
                    <a:gd name="T19" fmla="*/ 40 h 50"/>
                    <a:gd name="T20" fmla="*/ 131 w 154"/>
                    <a:gd name="T21" fmla="*/ 42 h 50"/>
                    <a:gd name="T22" fmla="*/ 105 w 154"/>
                    <a:gd name="T23" fmla="*/ 48 h 50"/>
                    <a:gd name="T24" fmla="*/ 76 w 154"/>
                    <a:gd name="T25" fmla="*/ 50 h 50"/>
                    <a:gd name="T26" fmla="*/ 47 w 154"/>
                    <a:gd name="T27" fmla="*/ 48 h 50"/>
                    <a:gd name="T28" fmla="*/ 23 w 154"/>
                    <a:gd name="T29" fmla="*/ 42 h 50"/>
                    <a:gd name="T30" fmla="*/ 5 w 154"/>
                    <a:gd name="T31" fmla="*/ 37 h 50"/>
                    <a:gd name="T32" fmla="*/ 2 w 154"/>
                    <a:gd name="T33" fmla="*/ 32 h 50"/>
                    <a:gd name="T34" fmla="*/ 0 w 154"/>
                    <a:gd name="T35" fmla="*/ 27 h 50"/>
                    <a:gd name="T36" fmla="*/ 2 w 154"/>
                    <a:gd name="T37" fmla="*/ 21 h 50"/>
                    <a:gd name="T38" fmla="*/ 5 w 154"/>
                    <a:gd name="T39" fmla="*/ 16 h 50"/>
                    <a:gd name="T40" fmla="*/ 23 w 154"/>
                    <a:gd name="T41" fmla="*/ 8 h 50"/>
                    <a:gd name="T42" fmla="*/ 47 w 154"/>
                    <a:gd name="T43" fmla="*/ 3 h 50"/>
                    <a:gd name="T44" fmla="*/ 76 w 154"/>
                    <a:gd name="T45" fmla="*/ 0 h 50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154"/>
                    <a:gd name="T70" fmla="*/ 0 h 50"/>
                    <a:gd name="T71" fmla="*/ 154 w 154"/>
                    <a:gd name="T72" fmla="*/ 50 h 50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154" h="50">
                      <a:moveTo>
                        <a:pt x="76" y="0"/>
                      </a:moveTo>
                      <a:lnTo>
                        <a:pt x="105" y="3"/>
                      </a:lnTo>
                      <a:lnTo>
                        <a:pt x="131" y="8"/>
                      </a:lnTo>
                      <a:lnTo>
                        <a:pt x="141" y="11"/>
                      </a:lnTo>
                      <a:lnTo>
                        <a:pt x="149" y="16"/>
                      </a:lnTo>
                      <a:lnTo>
                        <a:pt x="152" y="21"/>
                      </a:lnTo>
                      <a:lnTo>
                        <a:pt x="154" y="27"/>
                      </a:lnTo>
                      <a:lnTo>
                        <a:pt x="152" y="32"/>
                      </a:lnTo>
                      <a:lnTo>
                        <a:pt x="149" y="37"/>
                      </a:lnTo>
                      <a:lnTo>
                        <a:pt x="141" y="40"/>
                      </a:lnTo>
                      <a:lnTo>
                        <a:pt x="131" y="42"/>
                      </a:lnTo>
                      <a:lnTo>
                        <a:pt x="105" y="48"/>
                      </a:lnTo>
                      <a:lnTo>
                        <a:pt x="76" y="50"/>
                      </a:lnTo>
                      <a:lnTo>
                        <a:pt x="47" y="48"/>
                      </a:lnTo>
                      <a:lnTo>
                        <a:pt x="23" y="42"/>
                      </a:lnTo>
                      <a:lnTo>
                        <a:pt x="5" y="37"/>
                      </a:lnTo>
                      <a:lnTo>
                        <a:pt x="2" y="32"/>
                      </a:lnTo>
                      <a:lnTo>
                        <a:pt x="0" y="27"/>
                      </a:lnTo>
                      <a:lnTo>
                        <a:pt x="2" y="21"/>
                      </a:lnTo>
                      <a:lnTo>
                        <a:pt x="5" y="16"/>
                      </a:lnTo>
                      <a:lnTo>
                        <a:pt x="23" y="8"/>
                      </a:lnTo>
                      <a:lnTo>
                        <a:pt x="47" y="3"/>
                      </a:lnTo>
                      <a:lnTo>
                        <a:pt x="76" y="0"/>
                      </a:lnTo>
                      <a:close/>
                    </a:path>
                  </a:pathLst>
                </a:custGeom>
                <a:solidFill>
                  <a:srgbClr val="606E85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48" name="Freeform 2201"/>
                <p:cNvSpPr>
                  <a:spLocks/>
                </p:cNvSpPr>
                <p:nvPr/>
              </p:nvSpPr>
              <p:spPr bwMode="auto">
                <a:xfrm>
                  <a:off x="3581" y="3193"/>
                  <a:ext cx="254" cy="233"/>
                </a:xfrm>
                <a:custGeom>
                  <a:avLst/>
                  <a:gdLst>
                    <a:gd name="T0" fmla="*/ 8 w 254"/>
                    <a:gd name="T1" fmla="*/ 191 h 233"/>
                    <a:gd name="T2" fmla="*/ 3 w 254"/>
                    <a:gd name="T3" fmla="*/ 154 h 233"/>
                    <a:gd name="T4" fmla="*/ 0 w 254"/>
                    <a:gd name="T5" fmla="*/ 115 h 233"/>
                    <a:gd name="T6" fmla="*/ 0 w 254"/>
                    <a:gd name="T7" fmla="*/ 39 h 233"/>
                    <a:gd name="T8" fmla="*/ 3 w 254"/>
                    <a:gd name="T9" fmla="*/ 23 h 233"/>
                    <a:gd name="T10" fmla="*/ 8 w 254"/>
                    <a:gd name="T11" fmla="*/ 16 h 233"/>
                    <a:gd name="T12" fmla="*/ 13 w 254"/>
                    <a:gd name="T13" fmla="*/ 13 h 233"/>
                    <a:gd name="T14" fmla="*/ 40 w 254"/>
                    <a:gd name="T15" fmla="*/ 8 h 233"/>
                    <a:gd name="T16" fmla="*/ 66 w 254"/>
                    <a:gd name="T17" fmla="*/ 3 h 233"/>
                    <a:gd name="T18" fmla="*/ 121 w 254"/>
                    <a:gd name="T19" fmla="*/ 0 h 233"/>
                    <a:gd name="T20" fmla="*/ 178 w 254"/>
                    <a:gd name="T21" fmla="*/ 0 h 233"/>
                    <a:gd name="T22" fmla="*/ 204 w 254"/>
                    <a:gd name="T23" fmla="*/ 3 h 233"/>
                    <a:gd name="T24" fmla="*/ 233 w 254"/>
                    <a:gd name="T25" fmla="*/ 8 h 233"/>
                    <a:gd name="T26" fmla="*/ 241 w 254"/>
                    <a:gd name="T27" fmla="*/ 13 h 233"/>
                    <a:gd name="T28" fmla="*/ 249 w 254"/>
                    <a:gd name="T29" fmla="*/ 21 h 233"/>
                    <a:gd name="T30" fmla="*/ 254 w 254"/>
                    <a:gd name="T31" fmla="*/ 39 h 233"/>
                    <a:gd name="T32" fmla="*/ 254 w 254"/>
                    <a:gd name="T33" fmla="*/ 65 h 233"/>
                    <a:gd name="T34" fmla="*/ 254 w 254"/>
                    <a:gd name="T35" fmla="*/ 92 h 233"/>
                    <a:gd name="T36" fmla="*/ 249 w 254"/>
                    <a:gd name="T37" fmla="*/ 147 h 233"/>
                    <a:gd name="T38" fmla="*/ 246 w 254"/>
                    <a:gd name="T39" fmla="*/ 178 h 233"/>
                    <a:gd name="T40" fmla="*/ 241 w 254"/>
                    <a:gd name="T41" fmla="*/ 194 h 233"/>
                    <a:gd name="T42" fmla="*/ 236 w 254"/>
                    <a:gd name="T43" fmla="*/ 207 h 233"/>
                    <a:gd name="T44" fmla="*/ 220 w 254"/>
                    <a:gd name="T45" fmla="*/ 225 h 233"/>
                    <a:gd name="T46" fmla="*/ 212 w 254"/>
                    <a:gd name="T47" fmla="*/ 230 h 233"/>
                    <a:gd name="T48" fmla="*/ 202 w 254"/>
                    <a:gd name="T49" fmla="*/ 233 h 233"/>
                    <a:gd name="T50" fmla="*/ 121 w 254"/>
                    <a:gd name="T51" fmla="*/ 233 h 233"/>
                    <a:gd name="T52" fmla="*/ 79 w 254"/>
                    <a:gd name="T53" fmla="*/ 230 h 233"/>
                    <a:gd name="T54" fmla="*/ 37 w 254"/>
                    <a:gd name="T55" fmla="*/ 225 h 233"/>
                    <a:gd name="T56" fmla="*/ 27 w 254"/>
                    <a:gd name="T57" fmla="*/ 220 h 233"/>
                    <a:gd name="T58" fmla="*/ 19 w 254"/>
                    <a:gd name="T59" fmla="*/ 212 h 233"/>
                    <a:gd name="T60" fmla="*/ 11 w 254"/>
                    <a:gd name="T61" fmla="*/ 202 h 233"/>
                    <a:gd name="T62" fmla="*/ 8 w 254"/>
                    <a:gd name="T63" fmla="*/ 191 h 233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254"/>
                    <a:gd name="T97" fmla="*/ 0 h 233"/>
                    <a:gd name="T98" fmla="*/ 254 w 254"/>
                    <a:gd name="T99" fmla="*/ 233 h 233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254" h="233">
                      <a:moveTo>
                        <a:pt x="8" y="191"/>
                      </a:moveTo>
                      <a:lnTo>
                        <a:pt x="3" y="154"/>
                      </a:lnTo>
                      <a:lnTo>
                        <a:pt x="0" y="115"/>
                      </a:lnTo>
                      <a:lnTo>
                        <a:pt x="0" y="39"/>
                      </a:lnTo>
                      <a:lnTo>
                        <a:pt x="3" y="23"/>
                      </a:lnTo>
                      <a:lnTo>
                        <a:pt x="8" y="16"/>
                      </a:lnTo>
                      <a:lnTo>
                        <a:pt x="13" y="13"/>
                      </a:lnTo>
                      <a:lnTo>
                        <a:pt x="40" y="8"/>
                      </a:lnTo>
                      <a:lnTo>
                        <a:pt x="66" y="3"/>
                      </a:lnTo>
                      <a:lnTo>
                        <a:pt x="121" y="0"/>
                      </a:lnTo>
                      <a:lnTo>
                        <a:pt x="178" y="0"/>
                      </a:lnTo>
                      <a:lnTo>
                        <a:pt x="204" y="3"/>
                      </a:lnTo>
                      <a:lnTo>
                        <a:pt x="233" y="8"/>
                      </a:lnTo>
                      <a:lnTo>
                        <a:pt x="241" y="13"/>
                      </a:lnTo>
                      <a:lnTo>
                        <a:pt x="249" y="21"/>
                      </a:lnTo>
                      <a:lnTo>
                        <a:pt x="254" y="39"/>
                      </a:lnTo>
                      <a:lnTo>
                        <a:pt x="254" y="65"/>
                      </a:lnTo>
                      <a:lnTo>
                        <a:pt x="254" y="92"/>
                      </a:lnTo>
                      <a:lnTo>
                        <a:pt x="249" y="147"/>
                      </a:lnTo>
                      <a:lnTo>
                        <a:pt x="246" y="178"/>
                      </a:lnTo>
                      <a:lnTo>
                        <a:pt x="241" y="194"/>
                      </a:lnTo>
                      <a:lnTo>
                        <a:pt x="236" y="207"/>
                      </a:lnTo>
                      <a:lnTo>
                        <a:pt x="220" y="225"/>
                      </a:lnTo>
                      <a:lnTo>
                        <a:pt x="212" y="230"/>
                      </a:lnTo>
                      <a:lnTo>
                        <a:pt x="202" y="233"/>
                      </a:lnTo>
                      <a:lnTo>
                        <a:pt x="121" y="233"/>
                      </a:lnTo>
                      <a:lnTo>
                        <a:pt x="79" y="230"/>
                      </a:lnTo>
                      <a:lnTo>
                        <a:pt x="37" y="225"/>
                      </a:lnTo>
                      <a:lnTo>
                        <a:pt x="27" y="220"/>
                      </a:lnTo>
                      <a:lnTo>
                        <a:pt x="19" y="212"/>
                      </a:lnTo>
                      <a:lnTo>
                        <a:pt x="11" y="202"/>
                      </a:lnTo>
                      <a:lnTo>
                        <a:pt x="8" y="191"/>
                      </a:lnTo>
                      <a:close/>
                    </a:path>
                  </a:pathLst>
                </a:custGeom>
                <a:solidFill>
                  <a:srgbClr val="92ADBE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49" name="Freeform 2202"/>
                <p:cNvSpPr>
                  <a:spLocks/>
                </p:cNvSpPr>
                <p:nvPr/>
              </p:nvSpPr>
              <p:spPr bwMode="auto">
                <a:xfrm>
                  <a:off x="3594" y="3216"/>
                  <a:ext cx="228" cy="171"/>
                </a:xfrm>
                <a:custGeom>
                  <a:avLst/>
                  <a:gdLst>
                    <a:gd name="T0" fmla="*/ 8 w 228"/>
                    <a:gd name="T1" fmla="*/ 139 h 171"/>
                    <a:gd name="T2" fmla="*/ 3 w 228"/>
                    <a:gd name="T3" fmla="*/ 113 h 171"/>
                    <a:gd name="T4" fmla="*/ 0 w 228"/>
                    <a:gd name="T5" fmla="*/ 84 h 171"/>
                    <a:gd name="T6" fmla="*/ 0 w 228"/>
                    <a:gd name="T7" fmla="*/ 29 h 171"/>
                    <a:gd name="T8" fmla="*/ 3 w 228"/>
                    <a:gd name="T9" fmla="*/ 19 h 171"/>
                    <a:gd name="T10" fmla="*/ 11 w 228"/>
                    <a:gd name="T11" fmla="*/ 11 h 171"/>
                    <a:gd name="T12" fmla="*/ 34 w 228"/>
                    <a:gd name="T13" fmla="*/ 6 h 171"/>
                    <a:gd name="T14" fmla="*/ 61 w 228"/>
                    <a:gd name="T15" fmla="*/ 3 h 171"/>
                    <a:gd name="T16" fmla="*/ 108 w 228"/>
                    <a:gd name="T17" fmla="*/ 0 h 171"/>
                    <a:gd name="T18" fmla="*/ 160 w 228"/>
                    <a:gd name="T19" fmla="*/ 0 h 171"/>
                    <a:gd name="T20" fmla="*/ 210 w 228"/>
                    <a:gd name="T21" fmla="*/ 6 h 171"/>
                    <a:gd name="T22" fmla="*/ 218 w 228"/>
                    <a:gd name="T23" fmla="*/ 8 h 171"/>
                    <a:gd name="T24" fmla="*/ 223 w 228"/>
                    <a:gd name="T25" fmla="*/ 16 h 171"/>
                    <a:gd name="T26" fmla="*/ 228 w 228"/>
                    <a:gd name="T27" fmla="*/ 29 h 171"/>
                    <a:gd name="T28" fmla="*/ 228 w 228"/>
                    <a:gd name="T29" fmla="*/ 50 h 171"/>
                    <a:gd name="T30" fmla="*/ 228 w 228"/>
                    <a:gd name="T31" fmla="*/ 69 h 171"/>
                    <a:gd name="T32" fmla="*/ 223 w 228"/>
                    <a:gd name="T33" fmla="*/ 108 h 171"/>
                    <a:gd name="T34" fmla="*/ 220 w 228"/>
                    <a:gd name="T35" fmla="*/ 131 h 171"/>
                    <a:gd name="T36" fmla="*/ 218 w 228"/>
                    <a:gd name="T37" fmla="*/ 142 h 171"/>
                    <a:gd name="T38" fmla="*/ 212 w 228"/>
                    <a:gd name="T39" fmla="*/ 152 h 171"/>
                    <a:gd name="T40" fmla="*/ 197 w 228"/>
                    <a:gd name="T41" fmla="*/ 163 h 171"/>
                    <a:gd name="T42" fmla="*/ 189 w 228"/>
                    <a:gd name="T43" fmla="*/ 168 h 171"/>
                    <a:gd name="T44" fmla="*/ 181 w 228"/>
                    <a:gd name="T45" fmla="*/ 168 h 171"/>
                    <a:gd name="T46" fmla="*/ 144 w 228"/>
                    <a:gd name="T47" fmla="*/ 171 h 171"/>
                    <a:gd name="T48" fmla="*/ 108 w 228"/>
                    <a:gd name="T49" fmla="*/ 171 h 171"/>
                    <a:gd name="T50" fmla="*/ 34 w 228"/>
                    <a:gd name="T51" fmla="*/ 163 h 171"/>
                    <a:gd name="T52" fmla="*/ 27 w 228"/>
                    <a:gd name="T53" fmla="*/ 160 h 171"/>
                    <a:gd name="T54" fmla="*/ 19 w 228"/>
                    <a:gd name="T55" fmla="*/ 155 h 171"/>
                    <a:gd name="T56" fmla="*/ 11 w 228"/>
                    <a:gd name="T57" fmla="*/ 147 h 171"/>
                    <a:gd name="T58" fmla="*/ 8 w 228"/>
                    <a:gd name="T59" fmla="*/ 139 h 171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w 228"/>
                    <a:gd name="T91" fmla="*/ 0 h 171"/>
                    <a:gd name="T92" fmla="*/ 228 w 228"/>
                    <a:gd name="T93" fmla="*/ 171 h 171"/>
                  </a:gdLst>
                  <a:ahLst/>
                  <a:cxnLst>
                    <a:cxn ang="T60">
                      <a:pos x="T0" y="T1"/>
                    </a:cxn>
                    <a:cxn ang="T61">
                      <a:pos x="T2" y="T3"/>
                    </a:cxn>
                    <a:cxn ang="T62">
                      <a:pos x="T4" y="T5"/>
                    </a:cxn>
                    <a:cxn ang="T63">
                      <a:pos x="T6" y="T7"/>
                    </a:cxn>
                    <a:cxn ang="T64">
                      <a:pos x="T8" y="T9"/>
                    </a:cxn>
                    <a:cxn ang="T65">
                      <a:pos x="T10" y="T11"/>
                    </a:cxn>
                    <a:cxn ang="T66">
                      <a:pos x="T12" y="T13"/>
                    </a:cxn>
                    <a:cxn ang="T67">
                      <a:pos x="T14" y="T15"/>
                    </a:cxn>
                    <a:cxn ang="T68">
                      <a:pos x="T16" y="T17"/>
                    </a:cxn>
                    <a:cxn ang="T69">
                      <a:pos x="T18" y="T19"/>
                    </a:cxn>
                    <a:cxn ang="T70">
                      <a:pos x="T20" y="T21"/>
                    </a:cxn>
                    <a:cxn ang="T71">
                      <a:pos x="T22" y="T23"/>
                    </a:cxn>
                    <a:cxn ang="T72">
                      <a:pos x="T24" y="T25"/>
                    </a:cxn>
                    <a:cxn ang="T73">
                      <a:pos x="T26" y="T27"/>
                    </a:cxn>
                    <a:cxn ang="T74">
                      <a:pos x="T28" y="T29"/>
                    </a:cxn>
                    <a:cxn ang="T75">
                      <a:pos x="T30" y="T31"/>
                    </a:cxn>
                    <a:cxn ang="T76">
                      <a:pos x="T32" y="T33"/>
                    </a:cxn>
                    <a:cxn ang="T77">
                      <a:pos x="T34" y="T35"/>
                    </a:cxn>
                    <a:cxn ang="T78">
                      <a:pos x="T36" y="T37"/>
                    </a:cxn>
                    <a:cxn ang="T79">
                      <a:pos x="T38" y="T39"/>
                    </a:cxn>
                    <a:cxn ang="T80">
                      <a:pos x="T40" y="T41"/>
                    </a:cxn>
                    <a:cxn ang="T81">
                      <a:pos x="T42" y="T43"/>
                    </a:cxn>
                    <a:cxn ang="T82">
                      <a:pos x="T44" y="T45"/>
                    </a:cxn>
                    <a:cxn ang="T83">
                      <a:pos x="T46" y="T47"/>
                    </a:cxn>
                    <a:cxn ang="T84">
                      <a:pos x="T48" y="T49"/>
                    </a:cxn>
                    <a:cxn ang="T85">
                      <a:pos x="T50" y="T51"/>
                    </a:cxn>
                    <a:cxn ang="T86">
                      <a:pos x="T52" y="T53"/>
                    </a:cxn>
                    <a:cxn ang="T87">
                      <a:pos x="T54" y="T55"/>
                    </a:cxn>
                    <a:cxn ang="T88">
                      <a:pos x="T56" y="T57"/>
                    </a:cxn>
                    <a:cxn ang="T89">
                      <a:pos x="T58" y="T59"/>
                    </a:cxn>
                  </a:cxnLst>
                  <a:rect l="T90" t="T91" r="T92" b="T93"/>
                  <a:pathLst>
                    <a:path w="228" h="171">
                      <a:moveTo>
                        <a:pt x="8" y="139"/>
                      </a:moveTo>
                      <a:lnTo>
                        <a:pt x="3" y="113"/>
                      </a:lnTo>
                      <a:lnTo>
                        <a:pt x="0" y="84"/>
                      </a:lnTo>
                      <a:lnTo>
                        <a:pt x="0" y="29"/>
                      </a:lnTo>
                      <a:lnTo>
                        <a:pt x="3" y="19"/>
                      </a:lnTo>
                      <a:lnTo>
                        <a:pt x="11" y="11"/>
                      </a:lnTo>
                      <a:lnTo>
                        <a:pt x="34" y="6"/>
                      </a:lnTo>
                      <a:lnTo>
                        <a:pt x="61" y="3"/>
                      </a:lnTo>
                      <a:lnTo>
                        <a:pt x="108" y="0"/>
                      </a:lnTo>
                      <a:lnTo>
                        <a:pt x="160" y="0"/>
                      </a:lnTo>
                      <a:lnTo>
                        <a:pt x="210" y="6"/>
                      </a:lnTo>
                      <a:lnTo>
                        <a:pt x="218" y="8"/>
                      </a:lnTo>
                      <a:lnTo>
                        <a:pt x="223" y="16"/>
                      </a:lnTo>
                      <a:lnTo>
                        <a:pt x="228" y="29"/>
                      </a:lnTo>
                      <a:lnTo>
                        <a:pt x="228" y="50"/>
                      </a:lnTo>
                      <a:lnTo>
                        <a:pt x="228" y="69"/>
                      </a:lnTo>
                      <a:lnTo>
                        <a:pt x="223" y="108"/>
                      </a:lnTo>
                      <a:lnTo>
                        <a:pt x="220" y="131"/>
                      </a:lnTo>
                      <a:lnTo>
                        <a:pt x="218" y="142"/>
                      </a:lnTo>
                      <a:lnTo>
                        <a:pt x="212" y="152"/>
                      </a:lnTo>
                      <a:lnTo>
                        <a:pt x="197" y="163"/>
                      </a:lnTo>
                      <a:lnTo>
                        <a:pt x="189" y="168"/>
                      </a:lnTo>
                      <a:lnTo>
                        <a:pt x="181" y="168"/>
                      </a:lnTo>
                      <a:lnTo>
                        <a:pt x="144" y="171"/>
                      </a:lnTo>
                      <a:lnTo>
                        <a:pt x="108" y="171"/>
                      </a:lnTo>
                      <a:lnTo>
                        <a:pt x="34" y="163"/>
                      </a:lnTo>
                      <a:lnTo>
                        <a:pt x="27" y="160"/>
                      </a:lnTo>
                      <a:lnTo>
                        <a:pt x="19" y="155"/>
                      </a:lnTo>
                      <a:lnTo>
                        <a:pt x="11" y="147"/>
                      </a:lnTo>
                      <a:lnTo>
                        <a:pt x="8" y="13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50" name="Freeform 2203"/>
                <p:cNvSpPr>
                  <a:spLocks/>
                </p:cNvSpPr>
                <p:nvPr/>
              </p:nvSpPr>
              <p:spPr bwMode="auto">
                <a:xfrm>
                  <a:off x="3715" y="3400"/>
                  <a:ext cx="18" cy="10"/>
                </a:xfrm>
                <a:custGeom>
                  <a:avLst/>
                  <a:gdLst>
                    <a:gd name="T0" fmla="*/ 10 w 18"/>
                    <a:gd name="T1" fmla="*/ 0 h 10"/>
                    <a:gd name="T2" fmla="*/ 16 w 18"/>
                    <a:gd name="T3" fmla="*/ 2 h 10"/>
                    <a:gd name="T4" fmla="*/ 18 w 18"/>
                    <a:gd name="T5" fmla="*/ 5 h 10"/>
                    <a:gd name="T6" fmla="*/ 16 w 18"/>
                    <a:gd name="T7" fmla="*/ 8 h 10"/>
                    <a:gd name="T8" fmla="*/ 10 w 18"/>
                    <a:gd name="T9" fmla="*/ 10 h 10"/>
                    <a:gd name="T10" fmla="*/ 2 w 18"/>
                    <a:gd name="T11" fmla="*/ 8 h 10"/>
                    <a:gd name="T12" fmla="*/ 0 w 18"/>
                    <a:gd name="T13" fmla="*/ 5 h 10"/>
                    <a:gd name="T14" fmla="*/ 2 w 18"/>
                    <a:gd name="T15" fmla="*/ 2 h 10"/>
                    <a:gd name="T16" fmla="*/ 10 w 18"/>
                    <a:gd name="T17" fmla="*/ 0 h 1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"/>
                    <a:gd name="T28" fmla="*/ 0 h 10"/>
                    <a:gd name="T29" fmla="*/ 18 w 18"/>
                    <a:gd name="T30" fmla="*/ 10 h 10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" h="10">
                      <a:moveTo>
                        <a:pt x="10" y="0"/>
                      </a:moveTo>
                      <a:lnTo>
                        <a:pt x="16" y="2"/>
                      </a:lnTo>
                      <a:lnTo>
                        <a:pt x="18" y="5"/>
                      </a:lnTo>
                      <a:lnTo>
                        <a:pt x="16" y="8"/>
                      </a:lnTo>
                      <a:lnTo>
                        <a:pt x="10" y="10"/>
                      </a:lnTo>
                      <a:lnTo>
                        <a:pt x="2" y="8"/>
                      </a:lnTo>
                      <a:lnTo>
                        <a:pt x="0" y="5"/>
                      </a:lnTo>
                      <a:lnTo>
                        <a:pt x="2" y="2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FDFA00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51" name="Freeform 2204"/>
                <p:cNvSpPr>
                  <a:spLocks/>
                </p:cNvSpPr>
                <p:nvPr/>
              </p:nvSpPr>
              <p:spPr bwMode="auto">
                <a:xfrm>
                  <a:off x="3741" y="3400"/>
                  <a:ext cx="18" cy="10"/>
                </a:xfrm>
                <a:custGeom>
                  <a:avLst/>
                  <a:gdLst>
                    <a:gd name="T0" fmla="*/ 10 w 18"/>
                    <a:gd name="T1" fmla="*/ 0 h 10"/>
                    <a:gd name="T2" fmla="*/ 16 w 18"/>
                    <a:gd name="T3" fmla="*/ 2 h 10"/>
                    <a:gd name="T4" fmla="*/ 18 w 18"/>
                    <a:gd name="T5" fmla="*/ 5 h 10"/>
                    <a:gd name="T6" fmla="*/ 16 w 18"/>
                    <a:gd name="T7" fmla="*/ 8 h 10"/>
                    <a:gd name="T8" fmla="*/ 10 w 18"/>
                    <a:gd name="T9" fmla="*/ 10 h 10"/>
                    <a:gd name="T10" fmla="*/ 3 w 18"/>
                    <a:gd name="T11" fmla="*/ 8 h 10"/>
                    <a:gd name="T12" fmla="*/ 0 w 18"/>
                    <a:gd name="T13" fmla="*/ 5 h 10"/>
                    <a:gd name="T14" fmla="*/ 3 w 18"/>
                    <a:gd name="T15" fmla="*/ 2 h 10"/>
                    <a:gd name="T16" fmla="*/ 10 w 18"/>
                    <a:gd name="T17" fmla="*/ 0 h 1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"/>
                    <a:gd name="T28" fmla="*/ 0 h 10"/>
                    <a:gd name="T29" fmla="*/ 18 w 18"/>
                    <a:gd name="T30" fmla="*/ 10 h 10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" h="10">
                      <a:moveTo>
                        <a:pt x="10" y="0"/>
                      </a:moveTo>
                      <a:lnTo>
                        <a:pt x="16" y="2"/>
                      </a:lnTo>
                      <a:lnTo>
                        <a:pt x="18" y="5"/>
                      </a:lnTo>
                      <a:lnTo>
                        <a:pt x="16" y="8"/>
                      </a:lnTo>
                      <a:lnTo>
                        <a:pt x="10" y="10"/>
                      </a:lnTo>
                      <a:lnTo>
                        <a:pt x="3" y="8"/>
                      </a:lnTo>
                      <a:lnTo>
                        <a:pt x="0" y="5"/>
                      </a:lnTo>
                      <a:lnTo>
                        <a:pt x="3" y="2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0089E0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52" name="Freeform 2205"/>
                <p:cNvSpPr>
                  <a:spLocks/>
                </p:cNvSpPr>
                <p:nvPr/>
              </p:nvSpPr>
              <p:spPr bwMode="auto">
                <a:xfrm>
                  <a:off x="3767" y="3400"/>
                  <a:ext cx="18" cy="10"/>
                </a:xfrm>
                <a:custGeom>
                  <a:avLst/>
                  <a:gdLst>
                    <a:gd name="T0" fmla="*/ 8 w 18"/>
                    <a:gd name="T1" fmla="*/ 0 h 10"/>
                    <a:gd name="T2" fmla="*/ 16 w 18"/>
                    <a:gd name="T3" fmla="*/ 2 h 10"/>
                    <a:gd name="T4" fmla="*/ 18 w 18"/>
                    <a:gd name="T5" fmla="*/ 5 h 10"/>
                    <a:gd name="T6" fmla="*/ 16 w 18"/>
                    <a:gd name="T7" fmla="*/ 8 h 10"/>
                    <a:gd name="T8" fmla="*/ 8 w 18"/>
                    <a:gd name="T9" fmla="*/ 10 h 10"/>
                    <a:gd name="T10" fmla="*/ 3 w 18"/>
                    <a:gd name="T11" fmla="*/ 8 h 10"/>
                    <a:gd name="T12" fmla="*/ 0 w 18"/>
                    <a:gd name="T13" fmla="*/ 5 h 10"/>
                    <a:gd name="T14" fmla="*/ 3 w 18"/>
                    <a:gd name="T15" fmla="*/ 2 h 10"/>
                    <a:gd name="T16" fmla="*/ 8 w 18"/>
                    <a:gd name="T17" fmla="*/ 0 h 1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"/>
                    <a:gd name="T28" fmla="*/ 0 h 10"/>
                    <a:gd name="T29" fmla="*/ 18 w 18"/>
                    <a:gd name="T30" fmla="*/ 10 h 10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" h="10">
                      <a:moveTo>
                        <a:pt x="8" y="0"/>
                      </a:moveTo>
                      <a:lnTo>
                        <a:pt x="16" y="2"/>
                      </a:lnTo>
                      <a:lnTo>
                        <a:pt x="18" y="5"/>
                      </a:lnTo>
                      <a:lnTo>
                        <a:pt x="16" y="8"/>
                      </a:lnTo>
                      <a:lnTo>
                        <a:pt x="8" y="10"/>
                      </a:lnTo>
                      <a:lnTo>
                        <a:pt x="3" y="8"/>
                      </a:lnTo>
                      <a:lnTo>
                        <a:pt x="0" y="5"/>
                      </a:lnTo>
                      <a:lnTo>
                        <a:pt x="3" y="2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0089E0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53" name="Freeform 2206"/>
                <p:cNvSpPr>
                  <a:spLocks/>
                </p:cNvSpPr>
                <p:nvPr/>
              </p:nvSpPr>
              <p:spPr bwMode="auto">
                <a:xfrm>
                  <a:off x="3605" y="3227"/>
                  <a:ext cx="204" cy="152"/>
                </a:xfrm>
                <a:custGeom>
                  <a:avLst/>
                  <a:gdLst>
                    <a:gd name="T0" fmla="*/ 8 w 204"/>
                    <a:gd name="T1" fmla="*/ 123 h 152"/>
                    <a:gd name="T2" fmla="*/ 3 w 204"/>
                    <a:gd name="T3" fmla="*/ 99 h 152"/>
                    <a:gd name="T4" fmla="*/ 0 w 204"/>
                    <a:gd name="T5" fmla="*/ 73 h 152"/>
                    <a:gd name="T6" fmla="*/ 0 w 204"/>
                    <a:gd name="T7" fmla="*/ 24 h 152"/>
                    <a:gd name="T8" fmla="*/ 5 w 204"/>
                    <a:gd name="T9" fmla="*/ 13 h 152"/>
                    <a:gd name="T10" fmla="*/ 8 w 204"/>
                    <a:gd name="T11" fmla="*/ 10 h 152"/>
                    <a:gd name="T12" fmla="*/ 10 w 204"/>
                    <a:gd name="T13" fmla="*/ 8 h 152"/>
                    <a:gd name="T14" fmla="*/ 31 w 204"/>
                    <a:gd name="T15" fmla="*/ 3 h 152"/>
                    <a:gd name="T16" fmla="*/ 55 w 204"/>
                    <a:gd name="T17" fmla="*/ 0 h 152"/>
                    <a:gd name="T18" fmla="*/ 97 w 204"/>
                    <a:gd name="T19" fmla="*/ 0 h 152"/>
                    <a:gd name="T20" fmla="*/ 144 w 204"/>
                    <a:gd name="T21" fmla="*/ 0 h 152"/>
                    <a:gd name="T22" fmla="*/ 167 w 204"/>
                    <a:gd name="T23" fmla="*/ 0 h 152"/>
                    <a:gd name="T24" fmla="*/ 188 w 204"/>
                    <a:gd name="T25" fmla="*/ 5 h 152"/>
                    <a:gd name="T26" fmla="*/ 196 w 204"/>
                    <a:gd name="T27" fmla="*/ 8 h 152"/>
                    <a:gd name="T28" fmla="*/ 201 w 204"/>
                    <a:gd name="T29" fmla="*/ 10 h 152"/>
                    <a:gd name="T30" fmla="*/ 204 w 204"/>
                    <a:gd name="T31" fmla="*/ 24 h 152"/>
                    <a:gd name="T32" fmla="*/ 204 w 204"/>
                    <a:gd name="T33" fmla="*/ 60 h 152"/>
                    <a:gd name="T34" fmla="*/ 201 w 204"/>
                    <a:gd name="T35" fmla="*/ 94 h 152"/>
                    <a:gd name="T36" fmla="*/ 199 w 204"/>
                    <a:gd name="T37" fmla="*/ 115 h 152"/>
                    <a:gd name="T38" fmla="*/ 196 w 204"/>
                    <a:gd name="T39" fmla="*/ 126 h 152"/>
                    <a:gd name="T40" fmla="*/ 191 w 204"/>
                    <a:gd name="T41" fmla="*/ 134 h 152"/>
                    <a:gd name="T42" fmla="*/ 186 w 204"/>
                    <a:gd name="T43" fmla="*/ 139 h 152"/>
                    <a:gd name="T44" fmla="*/ 178 w 204"/>
                    <a:gd name="T45" fmla="*/ 144 h 152"/>
                    <a:gd name="T46" fmla="*/ 170 w 204"/>
                    <a:gd name="T47" fmla="*/ 149 h 152"/>
                    <a:gd name="T48" fmla="*/ 162 w 204"/>
                    <a:gd name="T49" fmla="*/ 149 h 152"/>
                    <a:gd name="T50" fmla="*/ 97 w 204"/>
                    <a:gd name="T51" fmla="*/ 152 h 152"/>
                    <a:gd name="T52" fmla="*/ 63 w 204"/>
                    <a:gd name="T53" fmla="*/ 149 h 152"/>
                    <a:gd name="T54" fmla="*/ 31 w 204"/>
                    <a:gd name="T55" fmla="*/ 144 h 152"/>
                    <a:gd name="T56" fmla="*/ 23 w 204"/>
                    <a:gd name="T57" fmla="*/ 141 h 152"/>
                    <a:gd name="T58" fmla="*/ 16 w 204"/>
                    <a:gd name="T59" fmla="*/ 139 h 152"/>
                    <a:gd name="T60" fmla="*/ 10 w 204"/>
                    <a:gd name="T61" fmla="*/ 131 h 152"/>
                    <a:gd name="T62" fmla="*/ 8 w 204"/>
                    <a:gd name="T63" fmla="*/ 123 h 152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204"/>
                    <a:gd name="T97" fmla="*/ 0 h 152"/>
                    <a:gd name="T98" fmla="*/ 204 w 204"/>
                    <a:gd name="T99" fmla="*/ 152 h 152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204" h="152">
                      <a:moveTo>
                        <a:pt x="8" y="123"/>
                      </a:moveTo>
                      <a:lnTo>
                        <a:pt x="3" y="99"/>
                      </a:lnTo>
                      <a:lnTo>
                        <a:pt x="0" y="73"/>
                      </a:lnTo>
                      <a:lnTo>
                        <a:pt x="0" y="24"/>
                      </a:lnTo>
                      <a:lnTo>
                        <a:pt x="5" y="13"/>
                      </a:lnTo>
                      <a:lnTo>
                        <a:pt x="8" y="10"/>
                      </a:lnTo>
                      <a:lnTo>
                        <a:pt x="10" y="8"/>
                      </a:lnTo>
                      <a:lnTo>
                        <a:pt x="31" y="3"/>
                      </a:lnTo>
                      <a:lnTo>
                        <a:pt x="55" y="0"/>
                      </a:lnTo>
                      <a:lnTo>
                        <a:pt x="97" y="0"/>
                      </a:lnTo>
                      <a:lnTo>
                        <a:pt x="144" y="0"/>
                      </a:lnTo>
                      <a:lnTo>
                        <a:pt x="167" y="0"/>
                      </a:lnTo>
                      <a:lnTo>
                        <a:pt x="188" y="5"/>
                      </a:lnTo>
                      <a:lnTo>
                        <a:pt x="196" y="8"/>
                      </a:lnTo>
                      <a:lnTo>
                        <a:pt x="201" y="10"/>
                      </a:lnTo>
                      <a:lnTo>
                        <a:pt x="204" y="24"/>
                      </a:lnTo>
                      <a:lnTo>
                        <a:pt x="204" y="60"/>
                      </a:lnTo>
                      <a:lnTo>
                        <a:pt x="201" y="94"/>
                      </a:lnTo>
                      <a:lnTo>
                        <a:pt x="199" y="115"/>
                      </a:lnTo>
                      <a:lnTo>
                        <a:pt x="196" y="126"/>
                      </a:lnTo>
                      <a:lnTo>
                        <a:pt x="191" y="134"/>
                      </a:lnTo>
                      <a:lnTo>
                        <a:pt x="186" y="139"/>
                      </a:lnTo>
                      <a:lnTo>
                        <a:pt x="178" y="144"/>
                      </a:lnTo>
                      <a:lnTo>
                        <a:pt x="170" y="149"/>
                      </a:lnTo>
                      <a:lnTo>
                        <a:pt x="162" y="149"/>
                      </a:lnTo>
                      <a:lnTo>
                        <a:pt x="97" y="152"/>
                      </a:lnTo>
                      <a:lnTo>
                        <a:pt x="63" y="149"/>
                      </a:lnTo>
                      <a:lnTo>
                        <a:pt x="31" y="144"/>
                      </a:lnTo>
                      <a:lnTo>
                        <a:pt x="23" y="141"/>
                      </a:lnTo>
                      <a:lnTo>
                        <a:pt x="16" y="139"/>
                      </a:lnTo>
                      <a:lnTo>
                        <a:pt x="10" y="131"/>
                      </a:lnTo>
                      <a:lnTo>
                        <a:pt x="8" y="123"/>
                      </a:lnTo>
                      <a:close/>
                    </a:path>
                  </a:pathLst>
                </a:custGeom>
                <a:solidFill>
                  <a:srgbClr val="00AEC4"/>
                </a:solidFill>
                <a:ln w="0">
                  <a:solidFill>
                    <a:srgbClr val="25221E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54" name="Freeform 2207"/>
                <p:cNvSpPr>
                  <a:spLocks/>
                </p:cNvSpPr>
                <p:nvPr/>
              </p:nvSpPr>
              <p:spPr bwMode="auto">
                <a:xfrm>
                  <a:off x="3657" y="3251"/>
                  <a:ext cx="118" cy="91"/>
                </a:xfrm>
                <a:custGeom>
                  <a:avLst/>
                  <a:gdLst>
                    <a:gd name="T0" fmla="*/ 3 w 118"/>
                    <a:gd name="T1" fmla="*/ 73 h 91"/>
                    <a:gd name="T2" fmla="*/ 0 w 118"/>
                    <a:gd name="T3" fmla="*/ 44 h 91"/>
                    <a:gd name="T4" fmla="*/ 0 w 118"/>
                    <a:gd name="T5" fmla="*/ 15 h 91"/>
                    <a:gd name="T6" fmla="*/ 3 w 118"/>
                    <a:gd name="T7" fmla="*/ 10 h 91"/>
                    <a:gd name="T8" fmla="*/ 6 w 118"/>
                    <a:gd name="T9" fmla="*/ 5 h 91"/>
                    <a:gd name="T10" fmla="*/ 32 w 118"/>
                    <a:gd name="T11" fmla="*/ 2 h 91"/>
                    <a:gd name="T12" fmla="*/ 58 w 118"/>
                    <a:gd name="T13" fmla="*/ 0 h 91"/>
                    <a:gd name="T14" fmla="*/ 84 w 118"/>
                    <a:gd name="T15" fmla="*/ 0 h 91"/>
                    <a:gd name="T16" fmla="*/ 110 w 118"/>
                    <a:gd name="T17" fmla="*/ 5 h 91"/>
                    <a:gd name="T18" fmla="*/ 115 w 118"/>
                    <a:gd name="T19" fmla="*/ 7 h 91"/>
                    <a:gd name="T20" fmla="*/ 118 w 118"/>
                    <a:gd name="T21" fmla="*/ 15 h 91"/>
                    <a:gd name="T22" fmla="*/ 118 w 118"/>
                    <a:gd name="T23" fmla="*/ 36 h 91"/>
                    <a:gd name="T24" fmla="*/ 115 w 118"/>
                    <a:gd name="T25" fmla="*/ 57 h 91"/>
                    <a:gd name="T26" fmla="*/ 115 w 118"/>
                    <a:gd name="T27" fmla="*/ 68 h 91"/>
                    <a:gd name="T28" fmla="*/ 110 w 118"/>
                    <a:gd name="T29" fmla="*/ 78 h 91"/>
                    <a:gd name="T30" fmla="*/ 105 w 118"/>
                    <a:gd name="T31" fmla="*/ 86 h 91"/>
                    <a:gd name="T32" fmla="*/ 94 w 118"/>
                    <a:gd name="T33" fmla="*/ 89 h 91"/>
                    <a:gd name="T34" fmla="*/ 55 w 118"/>
                    <a:gd name="T35" fmla="*/ 91 h 91"/>
                    <a:gd name="T36" fmla="*/ 19 w 118"/>
                    <a:gd name="T37" fmla="*/ 86 h 91"/>
                    <a:gd name="T38" fmla="*/ 8 w 118"/>
                    <a:gd name="T39" fmla="*/ 81 h 91"/>
                    <a:gd name="T40" fmla="*/ 3 w 118"/>
                    <a:gd name="T41" fmla="*/ 73 h 9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8"/>
                    <a:gd name="T64" fmla="*/ 0 h 91"/>
                    <a:gd name="T65" fmla="*/ 118 w 118"/>
                    <a:gd name="T66" fmla="*/ 91 h 9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8" h="91">
                      <a:moveTo>
                        <a:pt x="3" y="73"/>
                      </a:moveTo>
                      <a:lnTo>
                        <a:pt x="0" y="44"/>
                      </a:lnTo>
                      <a:lnTo>
                        <a:pt x="0" y="15"/>
                      </a:lnTo>
                      <a:lnTo>
                        <a:pt x="3" y="10"/>
                      </a:lnTo>
                      <a:lnTo>
                        <a:pt x="6" y="5"/>
                      </a:lnTo>
                      <a:lnTo>
                        <a:pt x="32" y="2"/>
                      </a:lnTo>
                      <a:lnTo>
                        <a:pt x="58" y="0"/>
                      </a:lnTo>
                      <a:lnTo>
                        <a:pt x="84" y="0"/>
                      </a:lnTo>
                      <a:lnTo>
                        <a:pt x="110" y="5"/>
                      </a:lnTo>
                      <a:lnTo>
                        <a:pt x="115" y="7"/>
                      </a:lnTo>
                      <a:lnTo>
                        <a:pt x="118" y="15"/>
                      </a:lnTo>
                      <a:lnTo>
                        <a:pt x="118" y="36"/>
                      </a:lnTo>
                      <a:lnTo>
                        <a:pt x="115" y="57"/>
                      </a:lnTo>
                      <a:lnTo>
                        <a:pt x="115" y="68"/>
                      </a:lnTo>
                      <a:lnTo>
                        <a:pt x="110" y="78"/>
                      </a:lnTo>
                      <a:lnTo>
                        <a:pt x="105" y="86"/>
                      </a:lnTo>
                      <a:lnTo>
                        <a:pt x="94" y="89"/>
                      </a:lnTo>
                      <a:lnTo>
                        <a:pt x="55" y="91"/>
                      </a:lnTo>
                      <a:lnTo>
                        <a:pt x="19" y="86"/>
                      </a:lnTo>
                      <a:lnTo>
                        <a:pt x="8" y="81"/>
                      </a:lnTo>
                      <a:lnTo>
                        <a:pt x="3" y="73"/>
                      </a:lnTo>
                      <a:close/>
                    </a:path>
                  </a:pathLst>
                </a:custGeom>
                <a:solidFill>
                  <a:srgbClr val="7CC7D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55" name="Freeform 2208"/>
                <p:cNvSpPr>
                  <a:spLocks/>
                </p:cNvSpPr>
                <p:nvPr/>
              </p:nvSpPr>
              <p:spPr bwMode="auto">
                <a:xfrm>
                  <a:off x="3618" y="3235"/>
                  <a:ext cx="183" cy="136"/>
                </a:xfrm>
                <a:custGeom>
                  <a:avLst/>
                  <a:gdLst>
                    <a:gd name="T0" fmla="*/ 5 w 183"/>
                    <a:gd name="T1" fmla="*/ 118 h 136"/>
                    <a:gd name="T2" fmla="*/ 0 w 183"/>
                    <a:gd name="T3" fmla="*/ 94 h 136"/>
                    <a:gd name="T4" fmla="*/ 0 w 183"/>
                    <a:gd name="T5" fmla="*/ 71 h 136"/>
                    <a:gd name="T6" fmla="*/ 0 w 183"/>
                    <a:gd name="T7" fmla="*/ 23 h 136"/>
                    <a:gd name="T8" fmla="*/ 3 w 183"/>
                    <a:gd name="T9" fmla="*/ 16 h 136"/>
                    <a:gd name="T10" fmla="*/ 8 w 183"/>
                    <a:gd name="T11" fmla="*/ 8 h 136"/>
                    <a:gd name="T12" fmla="*/ 29 w 183"/>
                    <a:gd name="T13" fmla="*/ 2 h 136"/>
                    <a:gd name="T14" fmla="*/ 50 w 183"/>
                    <a:gd name="T15" fmla="*/ 0 h 136"/>
                    <a:gd name="T16" fmla="*/ 89 w 183"/>
                    <a:gd name="T17" fmla="*/ 0 h 136"/>
                    <a:gd name="T18" fmla="*/ 131 w 183"/>
                    <a:gd name="T19" fmla="*/ 0 h 136"/>
                    <a:gd name="T20" fmla="*/ 152 w 183"/>
                    <a:gd name="T21" fmla="*/ 0 h 136"/>
                    <a:gd name="T22" fmla="*/ 173 w 183"/>
                    <a:gd name="T23" fmla="*/ 5 h 136"/>
                    <a:gd name="T24" fmla="*/ 178 w 183"/>
                    <a:gd name="T25" fmla="*/ 8 h 136"/>
                    <a:gd name="T26" fmla="*/ 183 w 183"/>
                    <a:gd name="T27" fmla="*/ 10 h 136"/>
                    <a:gd name="T28" fmla="*/ 144 w 183"/>
                    <a:gd name="T29" fmla="*/ 5 h 136"/>
                    <a:gd name="T30" fmla="*/ 102 w 183"/>
                    <a:gd name="T31" fmla="*/ 5 h 136"/>
                    <a:gd name="T32" fmla="*/ 63 w 183"/>
                    <a:gd name="T33" fmla="*/ 8 h 136"/>
                    <a:gd name="T34" fmla="*/ 21 w 183"/>
                    <a:gd name="T35" fmla="*/ 13 h 136"/>
                    <a:gd name="T36" fmla="*/ 16 w 183"/>
                    <a:gd name="T37" fmla="*/ 21 h 136"/>
                    <a:gd name="T38" fmla="*/ 13 w 183"/>
                    <a:gd name="T39" fmla="*/ 29 h 136"/>
                    <a:gd name="T40" fmla="*/ 13 w 183"/>
                    <a:gd name="T41" fmla="*/ 76 h 136"/>
                    <a:gd name="T42" fmla="*/ 13 w 183"/>
                    <a:gd name="T43" fmla="*/ 99 h 136"/>
                    <a:gd name="T44" fmla="*/ 18 w 183"/>
                    <a:gd name="T45" fmla="*/ 123 h 136"/>
                    <a:gd name="T46" fmla="*/ 21 w 183"/>
                    <a:gd name="T47" fmla="*/ 131 h 136"/>
                    <a:gd name="T48" fmla="*/ 29 w 183"/>
                    <a:gd name="T49" fmla="*/ 136 h 136"/>
                    <a:gd name="T50" fmla="*/ 29 w 183"/>
                    <a:gd name="T51" fmla="*/ 136 h 136"/>
                    <a:gd name="T52" fmla="*/ 26 w 183"/>
                    <a:gd name="T53" fmla="*/ 136 h 136"/>
                    <a:gd name="T54" fmla="*/ 13 w 183"/>
                    <a:gd name="T55" fmla="*/ 128 h 136"/>
                    <a:gd name="T56" fmla="*/ 5 w 183"/>
                    <a:gd name="T57" fmla="*/ 118 h 1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183"/>
                    <a:gd name="T88" fmla="*/ 0 h 136"/>
                    <a:gd name="T89" fmla="*/ 183 w 183"/>
                    <a:gd name="T90" fmla="*/ 136 h 1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183" h="136">
                      <a:moveTo>
                        <a:pt x="5" y="118"/>
                      </a:moveTo>
                      <a:lnTo>
                        <a:pt x="0" y="94"/>
                      </a:lnTo>
                      <a:lnTo>
                        <a:pt x="0" y="71"/>
                      </a:lnTo>
                      <a:lnTo>
                        <a:pt x="0" y="23"/>
                      </a:lnTo>
                      <a:lnTo>
                        <a:pt x="3" y="16"/>
                      </a:lnTo>
                      <a:lnTo>
                        <a:pt x="8" y="8"/>
                      </a:lnTo>
                      <a:lnTo>
                        <a:pt x="29" y="2"/>
                      </a:lnTo>
                      <a:lnTo>
                        <a:pt x="50" y="0"/>
                      </a:lnTo>
                      <a:lnTo>
                        <a:pt x="89" y="0"/>
                      </a:lnTo>
                      <a:lnTo>
                        <a:pt x="131" y="0"/>
                      </a:lnTo>
                      <a:lnTo>
                        <a:pt x="152" y="0"/>
                      </a:lnTo>
                      <a:lnTo>
                        <a:pt x="173" y="5"/>
                      </a:lnTo>
                      <a:lnTo>
                        <a:pt x="178" y="8"/>
                      </a:lnTo>
                      <a:lnTo>
                        <a:pt x="183" y="10"/>
                      </a:lnTo>
                      <a:lnTo>
                        <a:pt x="144" y="5"/>
                      </a:lnTo>
                      <a:lnTo>
                        <a:pt x="102" y="5"/>
                      </a:lnTo>
                      <a:lnTo>
                        <a:pt x="63" y="8"/>
                      </a:lnTo>
                      <a:lnTo>
                        <a:pt x="21" y="13"/>
                      </a:lnTo>
                      <a:lnTo>
                        <a:pt x="16" y="21"/>
                      </a:lnTo>
                      <a:lnTo>
                        <a:pt x="13" y="29"/>
                      </a:lnTo>
                      <a:lnTo>
                        <a:pt x="13" y="76"/>
                      </a:lnTo>
                      <a:lnTo>
                        <a:pt x="13" y="99"/>
                      </a:lnTo>
                      <a:lnTo>
                        <a:pt x="18" y="123"/>
                      </a:lnTo>
                      <a:lnTo>
                        <a:pt x="21" y="131"/>
                      </a:lnTo>
                      <a:lnTo>
                        <a:pt x="29" y="136"/>
                      </a:lnTo>
                      <a:lnTo>
                        <a:pt x="26" y="136"/>
                      </a:lnTo>
                      <a:lnTo>
                        <a:pt x="13" y="128"/>
                      </a:lnTo>
                      <a:lnTo>
                        <a:pt x="5" y="118"/>
                      </a:lnTo>
                      <a:close/>
                    </a:path>
                  </a:pathLst>
                </a:custGeom>
                <a:solidFill>
                  <a:srgbClr val="61BFF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56" name="Freeform 2209"/>
                <p:cNvSpPr>
                  <a:spLocks/>
                </p:cNvSpPr>
                <p:nvPr/>
              </p:nvSpPr>
              <p:spPr bwMode="auto">
                <a:xfrm>
                  <a:off x="3893" y="3512"/>
                  <a:ext cx="65" cy="66"/>
                </a:xfrm>
                <a:custGeom>
                  <a:avLst/>
                  <a:gdLst>
                    <a:gd name="T0" fmla="*/ 2 w 65"/>
                    <a:gd name="T1" fmla="*/ 11 h 66"/>
                    <a:gd name="T2" fmla="*/ 2 w 65"/>
                    <a:gd name="T3" fmla="*/ 14 h 66"/>
                    <a:gd name="T4" fmla="*/ 0 w 65"/>
                    <a:gd name="T5" fmla="*/ 16 h 66"/>
                    <a:gd name="T6" fmla="*/ 0 w 65"/>
                    <a:gd name="T7" fmla="*/ 32 h 66"/>
                    <a:gd name="T8" fmla="*/ 0 w 65"/>
                    <a:gd name="T9" fmla="*/ 37 h 66"/>
                    <a:gd name="T10" fmla="*/ 2 w 65"/>
                    <a:gd name="T11" fmla="*/ 45 h 66"/>
                    <a:gd name="T12" fmla="*/ 8 w 65"/>
                    <a:gd name="T13" fmla="*/ 55 h 66"/>
                    <a:gd name="T14" fmla="*/ 18 w 65"/>
                    <a:gd name="T15" fmla="*/ 63 h 66"/>
                    <a:gd name="T16" fmla="*/ 28 w 65"/>
                    <a:gd name="T17" fmla="*/ 66 h 66"/>
                    <a:gd name="T18" fmla="*/ 39 w 65"/>
                    <a:gd name="T19" fmla="*/ 63 h 66"/>
                    <a:gd name="T20" fmla="*/ 49 w 65"/>
                    <a:gd name="T21" fmla="*/ 55 h 66"/>
                    <a:gd name="T22" fmla="*/ 60 w 65"/>
                    <a:gd name="T23" fmla="*/ 45 h 66"/>
                    <a:gd name="T24" fmla="*/ 62 w 65"/>
                    <a:gd name="T25" fmla="*/ 42 h 66"/>
                    <a:gd name="T26" fmla="*/ 65 w 65"/>
                    <a:gd name="T27" fmla="*/ 37 h 66"/>
                    <a:gd name="T28" fmla="*/ 65 w 65"/>
                    <a:gd name="T29" fmla="*/ 37 h 66"/>
                    <a:gd name="T30" fmla="*/ 65 w 65"/>
                    <a:gd name="T31" fmla="*/ 35 h 66"/>
                    <a:gd name="T32" fmla="*/ 65 w 65"/>
                    <a:gd name="T33" fmla="*/ 29 h 66"/>
                    <a:gd name="T34" fmla="*/ 65 w 65"/>
                    <a:gd name="T35" fmla="*/ 21 h 66"/>
                    <a:gd name="T36" fmla="*/ 57 w 65"/>
                    <a:gd name="T37" fmla="*/ 11 h 66"/>
                    <a:gd name="T38" fmla="*/ 44 w 65"/>
                    <a:gd name="T39" fmla="*/ 3 h 66"/>
                    <a:gd name="T40" fmla="*/ 31 w 65"/>
                    <a:gd name="T41" fmla="*/ 0 h 66"/>
                    <a:gd name="T42" fmla="*/ 26 w 65"/>
                    <a:gd name="T43" fmla="*/ 0 h 66"/>
                    <a:gd name="T44" fmla="*/ 18 w 65"/>
                    <a:gd name="T45" fmla="*/ 0 h 66"/>
                    <a:gd name="T46" fmla="*/ 10 w 65"/>
                    <a:gd name="T47" fmla="*/ 3 h 66"/>
                    <a:gd name="T48" fmla="*/ 2 w 65"/>
                    <a:gd name="T49" fmla="*/ 8 h 66"/>
                    <a:gd name="T50" fmla="*/ 2 w 65"/>
                    <a:gd name="T51" fmla="*/ 8 h 66"/>
                    <a:gd name="T52" fmla="*/ 2 w 65"/>
                    <a:gd name="T53" fmla="*/ 11 h 6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65"/>
                    <a:gd name="T82" fmla="*/ 0 h 66"/>
                    <a:gd name="T83" fmla="*/ 65 w 65"/>
                    <a:gd name="T84" fmla="*/ 66 h 6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65" h="66">
                      <a:moveTo>
                        <a:pt x="2" y="11"/>
                      </a:moveTo>
                      <a:lnTo>
                        <a:pt x="2" y="14"/>
                      </a:lnTo>
                      <a:lnTo>
                        <a:pt x="0" y="16"/>
                      </a:lnTo>
                      <a:lnTo>
                        <a:pt x="0" y="32"/>
                      </a:lnTo>
                      <a:lnTo>
                        <a:pt x="0" y="37"/>
                      </a:lnTo>
                      <a:lnTo>
                        <a:pt x="2" y="45"/>
                      </a:lnTo>
                      <a:lnTo>
                        <a:pt x="8" y="55"/>
                      </a:lnTo>
                      <a:lnTo>
                        <a:pt x="18" y="63"/>
                      </a:lnTo>
                      <a:lnTo>
                        <a:pt x="28" y="66"/>
                      </a:lnTo>
                      <a:lnTo>
                        <a:pt x="39" y="63"/>
                      </a:lnTo>
                      <a:lnTo>
                        <a:pt x="49" y="55"/>
                      </a:lnTo>
                      <a:lnTo>
                        <a:pt x="60" y="45"/>
                      </a:lnTo>
                      <a:lnTo>
                        <a:pt x="62" y="42"/>
                      </a:lnTo>
                      <a:lnTo>
                        <a:pt x="65" y="37"/>
                      </a:lnTo>
                      <a:lnTo>
                        <a:pt x="65" y="35"/>
                      </a:lnTo>
                      <a:lnTo>
                        <a:pt x="65" y="29"/>
                      </a:lnTo>
                      <a:lnTo>
                        <a:pt x="65" y="21"/>
                      </a:lnTo>
                      <a:lnTo>
                        <a:pt x="57" y="11"/>
                      </a:lnTo>
                      <a:lnTo>
                        <a:pt x="44" y="3"/>
                      </a:lnTo>
                      <a:lnTo>
                        <a:pt x="31" y="0"/>
                      </a:lnTo>
                      <a:lnTo>
                        <a:pt x="26" y="0"/>
                      </a:lnTo>
                      <a:lnTo>
                        <a:pt x="18" y="0"/>
                      </a:lnTo>
                      <a:lnTo>
                        <a:pt x="10" y="3"/>
                      </a:lnTo>
                      <a:lnTo>
                        <a:pt x="2" y="8"/>
                      </a:lnTo>
                      <a:lnTo>
                        <a:pt x="2" y="11"/>
                      </a:lnTo>
                      <a:close/>
                    </a:path>
                  </a:pathLst>
                </a:custGeom>
                <a:solidFill>
                  <a:srgbClr val="75879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57" name="Freeform 2210"/>
                <p:cNvSpPr>
                  <a:spLocks/>
                </p:cNvSpPr>
                <p:nvPr/>
              </p:nvSpPr>
              <p:spPr bwMode="auto">
                <a:xfrm>
                  <a:off x="3893" y="3520"/>
                  <a:ext cx="5" cy="8"/>
                </a:xfrm>
                <a:custGeom>
                  <a:avLst/>
                  <a:gdLst>
                    <a:gd name="T0" fmla="*/ 2 w 5"/>
                    <a:gd name="T1" fmla="*/ 8 h 8"/>
                    <a:gd name="T2" fmla="*/ 2 w 5"/>
                    <a:gd name="T3" fmla="*/ 8 h 8"/>
                    <a:gd name="T4" fmla="*/ 2 w 5"/>
                    <a:gd name="T5" fmla="*/ 8 h 8"/>
                    <a:gd name="T6" fmla="*/ 2 w 5"/>
                    <a:gd name="T7" fmla="*/ 8 h 8"/>
                    <a:gd name="T8" fmla="*/ 2 w 5"/>
                    <a:gd name="T9" fmla="*/ 6 h 8"/>
                    <a:gd name="T10" fmla="*/ 2 w 5"/>
                    <a:gd name="T11" fmla="*/ 6 h 8"/>
                    <a:gd name="T12" fmla="*/ 2 w 5"/>
                    <a:gd name="T13" fmla="*/ 6 h 8"/>
                    <a:gd name="T14" fmla="*/ 2 w 5"/>
                    <a:gd name="T15" fmla="*/ 3 h 8"/>
                    <a:gd name="T16" fmla="*/ 2 w 5"/>
                    <a:gd name="T17" fmla="*/ 3 h 8"/>
                    <a:gd name="T18" fmla="*/ 5 w 5"/>
                    <a:gd name="T19" fmla="*/ 3 h 8"/>
                    <a:gd name="T20" fmla="*/ 0 w 5"/>
                    <a:gd name="T21" fmla="*/ 0 h 8"/>
                    <a:gd name="T22" fmla="*/ 0 w 5"/>
                    <a:gd name="T23" fmla="*/ 3 h 8"/>
                    <a:gd name="T24" fmla="*/ 0 w 5"/>
                    <a:gd name="T25" fmla="*/ 3 h 8"/>
                    <a:gd name="T26" fmla="*/ 0 w 5"/>
                    <a:gd name="T27" fmla="*/ 3 h 8"/>
                    <a:gd name="T28" fmla="*/ 0 w 5"/>
                    <a:gd name="T29" fmla="*/ 6 h 8"/>
                    <a:gd name="T30" fmla="*/ 0 w 5"/>
                    <a:gd name="T31" fmla="*/ 6 h 8"/>
                    <a:gd name="T32" fmla="*/ 0 w 5"/>
                    <a:gd name="T33" fmla="*/ 6 h 8"/>
                    <a:gd name="T34" fmla="*/ 0 w 5"/>
                    <a:gd name="T35" fmla="*/ 8 h 8"/>
                    <a:gd name="T36" fmla="*/ 0 w 5"/>
                    <a:gd name="T37" fmla="*/ 8 h 8"/>
                    <a:gd name="T38" fmla="*/ 0 w 5"/>
                    <a:gd name="T39" fmla="*/ 8 h 8"/>
                    <a:gd name="T40" fmla="*/ 2 w 5"/>
                    <a:gd name="T41" fmla="*/ 8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"/>
                    <a:gd name="T64" fmla="*/ 0 h 8"/>
                    <a:gd name="T65" fmla="*/ 5 w 5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" h="8">
                      <a:moveTo>
                        <a:pt x="2" y="8"/>
                      </a:moveTo>
                      <a:lnTo>
                        <a:pt x="2" y="8"/>
                      </a:lnTo>
                      <a:lnTo>
                        <a:pt x="2" y="6"/>
                      </a:lnTo>
                      <a:lnTo>
                        <a:pt x="2" y="3"/>
                      </a:lnTo>
                      <a:lnTo>
                        <a:pt x="5" y="3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2" y="8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58" name="Freeform 2211"/>
                <p:cNvSpPr>
                  <a:spLocks/>
                </p:cNvSpPr>
                <p:nvPr/>
              </p:nvSpPr>
              <p:spPr bwMode="auto">
                <a:xfrm>
                  <a:off x="3890" y="3528"/>
                  <a:ext cx="5" cy="29"/>
                </a:xfrm>
                <a:custGeom>
                  <a:avLst/>
                  <a:gdLst>
                    <a:gd name="T0" fmla="*/ 5 w 5"/>
                    <a:gd name="T1" fmla="*/ 29 h 29"/>
                    <a:gd name="T2" fmla="*/ 5 w 5"/>
                    <a:gd name="T3" fmla="*/ 29 h 29"/>
                    <a:gd name="T4" fmla="*/ 5 w 5"/>
                    <a:gd name="T5" fmla="*/ 24 h 29"/>
                    <a:gd name="T6" fmla="*/ 5 w 5"/>
                    <a:gd name="T7" fmla="*/ 21 h 29"/>
                    <a:gd name="T8" fmla="*/ 5 w 5"/>
                    <a:gd name="T9" fmla="*/ 19 h 29"/>
                    <a:gd name="T10" fmla="*/ 5 w 5"/>
                    <a:gd name="T11" fmla="*/ 16 h 29"/>
                    <a:gd name="T12" fmla="*/ 5 w 5"/>
                    <a:gd name="T13" fmla="*/ 11 h 29"/>
                    <a:gd name="T14" fmla="*/ 5 w 5"/>
                    <a:gd name="T15" fmla="*/ 8 h 29"/>
                    <a:gd name="T16" fmla="*/ 5 w 5"/>
                    <a:gd name="T17" fmla="*/ 5 h 29"/>
                    <a:gd name="T18" fmla="*/ 5 w 5"/>
                    <a:gd name="T19" fmla="*/ 0 h 29"/>
                    <a:gd name="T20" fmla="*/ 3 w 5"/>
                    <a:gd name="T21" fmla="*/ 0 h 29"/>
                    <a:gd name="T22" fmla="*/ 3 w 5"/>
                    <a:gd name="T23" fmla="*/ 3 h 29"/>
                    <a:gd name="T24" fmla="*/ 0 w 5"/>
                    <a:gd name="T25" fmla="*/ 8 h 29"/>
                    <a:gd name="T26" fmla="*/ 0 w 5"/>
                    <a:gd name="T27" fmla="*/ 11 h 29"/>
                    <a:gd name="T28" fmla="*/ 0 w 5"/>
                    <a:gd name="T29" fmla="*/ 16 h 29"/>
                    <a:gd name="T30" fmla="*/ 0 w 5"/>
                    <a:gd name="T31" fmla="*/ 19 h 29"/>
                    <a:gd name="T32" fmla="*/ 0 w 5"/>
                    <a:gd name="T33" fmla="*/ 21 h 29"/>
                    <a:gd name="T34" fmla="*/ 3 w 5"/>
                    <a:gd name="T35" fmla="*/ 26 h 29"/>
                    <a:gd name="T36" fmla="*/ 3 w 5"/>
                    <a:gd name="T37" fmla="*/ 29 h 29"/>
                    <a:gd name="T38" fmla="*/ 3 w 5"/>
                    <a:gd name="T39" fmla="*/ 29 h 29"/>
                    <a:gd name="T40" fmla="*/ 5 w 5"/>
                    <a:gd name="T41" fmla="*/ 29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"/>
                    <a:gd name="T64" fmla="*/ 0 h 29"/>
                    <a:gd name="T65" fmla="*/ 5 w 5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" h="29">
                      <a:moveTo>
                        <a:pt x="5" y="29"/>
                      </a:moveTo>
                      <a:lnTo>
                        <a:pt x="5" y="29"/>
                      </a:lnTo>
                      <a:lnTo>
                        <a:pt x="5" y="24"/>
                      </a:lnTo>
                      <a:lnTo>
                        <a:pt x="5" y="21"/>
                      </a:lnTo>
                      <a:lnTo>
                        <a:pt x="5" y="19"/>
                      </a:lnTo>
                      <a:lnTo>
                        <a:pt x="5" y="16"/>
                      </a:lnTo>
                      <a:lnTo>
                        <a:pt x="5" y="11"/>
                      </a:lnTo>
                      <a:lnTo>
                        <a:pt x="5" y="8"/>
                      </a:lnTo>
                      <a:lnTo>
                        <a:pt x="5" y="5"/>
                      </a:lnTo>
                      <a:lnTo>
                        <a:pt x="5" y="0"/>
                      </a:lnTo>
                      <a:lnTo>
                        <a:pt x="3" y="0"/>
                      </a:lnTo>
                      <a:lnTo>
                        <a:pt x="3" y="3"/>
                      </a:lnTo>
                      <a:lnTo>
                        <a:pt x="0" y="8"/>
                      </a:lnTo>
                      <a:lnTo>
                        <a:pt x="0" y="11"/>
                      </a:lnTo>
                      <a:lnTo>
                        <a:pt x="0" y="16"/>
                      </a:lnTo>
                      <a:lnTo>
                        <a:pt x="0" y="19"/>
                      </a:lnTo>
                      <a:lnTo>
                        <a:pt x="0" y="21"/>
                      </a:lnTo>
                      <a:lnTo>
                        <a:pt x="3" y="26"/>
                      </a:lnTo>
                      <a:lnTo>
                        <a:pt x="3" y="29"/>
                      </a:lnTo>
                      <a:lnTo>
                        <a:pt x="5" y="29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59" name="Freeform 2212"/>
                <p:cNvSpPr>
                  <a:spLocks/>
                </p:cNvSpPr>
                <p:nvPr/>
              </p:nvSpPr>
              <p:spPr bwMode="auto">
                <a:xfrm>
                  <a:off x="3893" y="3557"/>
                  <a:ext cx="21" cy="18"/>
                </a:xfrm>
                <a:custGeom>
                  <a:avLst/>
                  <a:gdLst>
                    <a:gd name="T0" fmla="*/ 21 w 21"/>
                    <a:gd name="T1" fmla="*/ 16 h 18"/>
                    <a:gd name="T2" fmla="*/ 21 w 21"/>
                    <a:gd name="T3" fmla="*/ 16 h 18"/>
                    <a:gd name="T4" fmla="*/ 18 w 21"/>
                    <a:gd name="T5" fmla="*/ 13 h 18"/>
                    <a:gd name="T6" fmla="*/ 15 w 21"/>
                    <a:gd name="T7" fmla="*/ 13 h 18"/>
                    <a:gd name="T8" fmla="*/ 13 w 21"/>
                    <a:gd name="T9" fmla="*/ 10 h 18"/>
                    <a:gd name="T10" fmla="*/ 10 w 21"/>
                    <a:gd name="T11" fmla="*/ 8 h 18"/>
                    <a:gd name="T12" fmla="*/ 8 w 21"/>
                    <a:gd name="T13" fmla="*/ 5 h 18"/>
                    <a:gd name="T14" fmla="*/ 5 w 21"/>
                    <a:gd name="T15" fmla="*/ 5 h 18"/>
                    <a:gd name="T16" fmla="*/ 5 w 21"/>
                    <a:gd name="T17" fmla="*/ 3 h 18"/>
                    <a:gd name="T18" fmla="*/ 2 w 21"/>
                    <a:gd name="T19" fmla="*/ 0 h 18"/>
                    <a:gd name="T20" fmla="*/ 0 w 21"/>
                    <a:gd name="T21" fmla="*/ 0 h 18"/>
                    <a:gd name="T22" fmla="*/ 0 w 21"/>
                    <a:gd name="T23" fmla="*/ 3 h 18"/>
                    <a:gd name="T24" fmla="*/ 2 w 21"/>
                    <a:gd name="T25" fmla="*/ 5 h 18"/>
                    <a:gd name="T26" fmla="*/ 5 w 21"/>
                    <a:gd name="T27" fmla="*/ 8 h 18"/>
                    <a:gd name="T28" fmla="*/ 8 w 21"/>
                    <a:gd name="T29" fmla="*/ 10 h 18"/>
                    <a:gd name="T30" fmla="*/ 10 w 21"/>
                    <a:gd name="T31" fmla="*/ 13 h 18"/>
                    <a:gd name="T32" fmla="*/ 13 w 21"/>
                    <a:gd name="T33" fmla="*/ 16 h 18"/>
                    <a:gd name="T34" fmla="*/ 15 w 21"/>
                    <a:gd name="T35" fmla="*/ 18 h 18"/>
                    <a:gd name="T36" fmla="*/ 18 w 21"/>
                    <a:gd name="T37" fmla="*/ 18 h 18"/>
                    <a:gd name="T38" fmla="*/ 18 w 21"/>
                    <a:gd name="T39" fmla="*/ 18 h 18"/>
                    <a:gd name="T40" fmla="*/ 21 w 21"/>
                    <a:gd name="T41" fmla="*/ 16 h 1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18"/>
                    <a:gd name="T65" fmla="*/ 21 w 21"/>
                    <a:gd name="T66" fmla="*/ 18 h 1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18">
                      <a:moveTo>
                        <a:pt x="21" y="16"/>
                      </a:moveTo>
                      <a:lnTo>
                        <a:pt x="21" y="16"/>
                      </a:lnTo>
                      <a:lnTo>
                        <a:pt x="18" y="13"/>
                      </a:lnTo>
                      <a:lnTo>
                        <a:pt x="15" y="13"/>
                      </a:lnTo>
                      <a:lnTo>
                        <a:pt x="13" y="10"/>
                      </a:lnTo>
                      <a:lnTo>
                        <a:pt x="10" y="8"/>
                      </a:lnTo>
                      <a:lnTo>
                        <a:pt x="8" y="5"/>
                      </a:lnTo>
                      <a:lnTo>
                        <a:pt x="5" y="5"/>
                      </a:lnTo>
                      <a:lnTo>
                        <a:pt x="5" y="3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2" y="5"/>
                      </a:lnTo>
                      <a:lnTo>
                        <a:pt x="5" y="8"/>
                      </a:lnTo>
                      <a:lnTo>
                        <a:pt x="8" y="10"/>
                      </a:lnTo>
                      <a:lnTo>
                        <a:pt x="10" y="13"/>
                      </a:lnTo>
                      <a:lnTo>
                        <a:pt x="13" y="16"/>
                      </a:lnTo>
                      <a:lnTo>
                        <a:pt x="15" y="18"/>
                      </a:lnTo>
                      <a:lnTo>
                        <a:pt x="18" y="18"/>
                      </a:lnTo>
                      <a:lnTo>
                        <a:pt x="21" y="16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60" name="Freeform 2213"/>
                <p:cNvSpPr>
                  <a:spLocks/>
                </p:cNvSpPr>
                <p:nvPr/>
              </p:nvSpPr>
              <p:spPr bwMode="auto">
                <a:xfrm>
                  <a:off x="3911" y="3573"/>
                  <a:ext cx="21" cy="8"/>
                </a:xfrm>
                <a:custGeom>
                  <a:avLst/>
                  <a:gdLst>
                    <a:gd name="T0" fmla="*/ 18 w 21"/>
                    <a:gd name="T1" fmla="*/ 2 h 8"/>
                    <a:gd name="T2" fmla="*/ 18 w 21"/>
                    <a:gd name="T3" fmla="*/ 2 h 8"/>
                    <a:gd name="T4" fmla="*/ 18 w 21"/>
                    <a:gd name="T5" fmla="*/ 2 h 8"/>
                    <a:gd name="T6" fmla="*/ 16 w 21"/>
                    <a:gd name="T7" fmla="*/ 2 h 8"/>
                    <a:gd name="T8" fmla="*/ 13 w 21"/>
                    <a:gd name="T9" fmla="*/ 2 h 8"/>
                    <a:gd name="T10" fmla="*/ 10 w 21"/>
                    <a:gd name="T11" fmla="*/ 2 h 8"/>
                    <a:gd name="T12" fmla="*/ 8 w 21"/>
                    <a:gd name="T13" fmla="*/ 2 h 8"/>
                    <a:gd name="T14" fmla="*/ 5 w 21"/>
                    <a:gd name="T15" fmla="*/ 2 h 8"/>
                    <a:gd name="T16" fmla="*/ 3 w 21"/>
                    <a:gd name="T17" fmla="*/ 0 h 8"/>
                    <a:gd name="T18" fmla="*/ 3 w 21"/>
                    <a:gd name="T19" fmla="*/ 0 h 8"/>
                    <a:gd name="T20" fmla="*/ 0 w 21"/>
                    <a:gd name="T21" fmla="*/ 2 h 8"/>
                    <a:gd name="T22" fmla="*/ 3 w 21"/>
                    <a:gd name="T23" fmla="*/ 5 h 8"/>
                    <a:gd name="T24" fmla="*/ 5 w 21"/>
                    <a:gd name="T25" fmla="*/ 5 h 8"/>
                    <a:gd name="T26" fmla="*/ 8 w 21"/>
                    <a:gd name="T27" fmla="*/ 5 h 8"/>
                    <a:gd name="T28" fmla="*/ 10 w 21"/>
                    <a:gd name="T29" fmla="*/ 5 h 8"/>
                    <a:gd name="T30" fmla="*/ 13 w 21"/>
                    <a:gd name="T31" fmla="*/ 8 h 8"/>
                    <a:gd name="T32" fmla="*/ 16 w 21"/>
                    <a:gd name="T33" fmla="*/ 5 h 8"/>
                    <a:gd name="T34" fmla="*/ 18 w 21"/>
                    <a:gd name="T35" fmla="*/ 5 h 8"/>
                    <a:gd name="T36" fmla="*/ 21 w 21"/>
                    <a:gd name="T37" fmla="*/ 5 h 8"/>
                    <a:gd name="T38" fmla="*/ 21 w 21"/>
                    <a:gd name="T39" fmla="*/ 5 h 8"/>
                    <a:gd name="T40" fmla="*/ 18 w 21"/>
                    <a:gd name="T41" fmla="*/ 2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"/>
                    <a:gd name="T64" fmla="*/ 0 h 8"/>
                    <a:gd name="T65" fmla="*/ 21 w 21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" h="8">
                      <a:moveTo>
                        <a:pt x="18" y="2"/>
                      </a:moveTo>
                      <a:lnTo>
                        <a:pt x="18" y="2"/>
                      </a:lnTo>
                      <a:lnTo>
                        <a:pt x="16" y="2"/>
                      </a:lnTo>
                      <a:lnTo>
                        <a:pt x="13" y="2"/>
                      </a:lnTo>
                      <a:lnTo>
                        <a:pt x="10" y="2"/>
                      </a:lnTo>
                      <a:lnTo>
                        <a:pt x="8" y="2"/>
                      </a:lnTo>
                      <a:lnTo>
                        <a:pt x="5" y="2"/>
                      </a:lnTo>
                      <a:lnTo>
                        <a:pt x="3" y="0"/>
                      </a:lnTo>
                      <a:lnTo>
                        <a:pt x="0" y="2"/>
                      </a:lnTo>
                      <a:lnTo>
                        <a:pt x="3" y="5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10" y="5"/>
                      </a:lnTo>
                      <a:lnTo>
                        <a:pt x="13" y="8"/>
                      </a:lnTo>
                      <a:lnTo>
                        <a:pt x="16" y="5"/>
                      </a:lnTo>
                      <a:lnTo>
                        <a:pt x="18" y="5"/>
                      </a:lnTo>
                      <a:lnTo>
                        <a:pt x="21" y="5"/>
                      </a:lnTo>
                      <a:lnTo>
                        <a:pt x="18" y="2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61" name="Freeform 2214"/>
                <p:cNvSpPr>
                  <a:spLocks/>
                </p:cNvSpPr>
                <p:nvPr/>
              </p:nvSpPr>
              <p:spPr bwMode="auto">
                <a:xfrm>
                  <a:off x="3929" y="3554"/>
                  <a:ext cx="26" cy="24"/>
                </a:xfrm>
                <a:custGeom>
                  <a:avLst/>
                  <a:gdLst>
                    <a:gd name="T0" fmla="*/ 21 w 26"/>
                    <a:gd name="T1" fmla="*/ 0 h 24"/>
                    <a:gd name="T2" fmla="*/ 21 w 26"/>
                    <a:gd name="T3" fmla="*/ 0 h 24"/>
                    <a:gd name="T4" fmla="*/ 21 w 26"/>
                    <a:gd name="T5" fmla="*/ 6 h 24"/>
                    <a:gd name="T6" fmla="*/ 19 w 26"/>
                    <a:gd name="T7" fmla="*/ 8 h 24"/>
                    <a:gd name="T8" fmla="*/ 16 w 26"/>
                    <a:gd name="T9" fmla="*/ 11 h 24"/>
                    <a:gd name="T10" fmla="*/ 13 w 26"/>
                    <a:gd name="T11" fmla="*/ 13 h 24"/>
                    <a:gd name="T12" fmla="*/ 11 w 26"/>
                    <a:gd name="T13" fmla="*/ 16 h 24"/>
                    <a:gd name="T14" fmla="*/ 8 w 26"/>
                    <a:gd name="T15" fmla="*/ 16 h 24"/>
                    <a:gd name="T16" fmla="*/ 6 w 26"/>
                    <a:gd name="T17" fmla="*/ 19 h 24"/>
                    <a:gd name="T18" fmla="*/ 0 w 26"/>
                    <a:gd name="T19" fmla="*/ 21 h 24"/>
                    <a:gd name="T20" fmla="*/ 3 w 26"/>
                    <a:gd name="T21" fmla="*/ 24 h 24"/>
                    <a:gd name="T22" fmla="*/ 6 w 26"/>
                    <a:gd name="T23" fmla="*/ 21 h 24"/>
                    <a:gd name="T24" fmla="*/ 11 w 26"/>
                    <a:gd name="T25" fmla="*/ 21 h 24"/>
                    <a:gd name="T26" fmla="*/ 13 w 26"/>
                    <a:gd name="T27" fmla="*/ 19 h 24"/>
                    <a:gd name="T28" fmla="*/ 16 w 26"/>
                    <a:gd name="T29" fmla="*/ 16 h 24"/>
                    <a:gd name="T30" fmla="*/ 19 w 26"/>
                    <a:gd name="T31" fmla="*/ 13 h 24"/>
                    <a:gd name="T32" fmla="*/ 21 w 26"/>
                    <a:gd name="T33" fmla="*/ 11 h 24"/>
                    <a:gd name="T34" fmla="*/ 24 w 26"/>
                    <a:gd name="T35" fmla="*/ 6 h 24"/>
                    <a:gd name="T36" fmla="*/ 26 w 26"/>
                    <a:gd name="T37" fmla="*/ 3 h 24"/>
                    <a:gd name="T38" fmla="*/ 26 w 26"/>
                    <a:gd name="T39" fmla="*/ 3 h 24"/>
                    <a:gd name="T40" fmla="*/ 21 w 26"/>
                    <a:gd name="T41" fmla="*/ 0 h 2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6"/>
                    <a:gd name="T64" fmla="*/ 0 h 24"/>
                    <a:gd name="T65" fmla="*/ 26 w 26"/>
                    <a:gd name="T66" fmla="*/ 24 h 2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6" h="24">
                      <a:moveTo>
                        <a:pt x="21" y="0"/>
                      </a:moveTo>
                      <a:lnTo>
                        <a:pt x="21" y="0"/>
                      </a:lnTo>
                      <a:lnTo>
                        <a:pt x="21" y="6"/>
                      </a:lnTo>
                      <a:lnTo>
                        <a:pt x="19" y="8"/>
                      </a:lnTo>
                      <a:lnTo>
                        <a:pt x="16" y="11"/>
                      </a:lnTo>
                      <a:lnTo>
                        <a:pt x="13" y="13"/>
                      </a:lnTo>
                      <a:lnTo>
                        <a:pt x="11" y="16"/>
                      </a:lnTo>
                      <a:lnTo>
                        <a:pt x="8" y="16"/>
                      </a:lnTo>
                      <a:lnTo>
                        <a:pt x="6" y="19"/>
                      </a:lnTo>
                      <a:lnTo>
                        <a:pt x="0" y="21"/>
                      </a:lnTo>
                      <a:lnTo>
                        <a:pt x="3" y="24"/>
                      </a:lnTo>
                      <a:lnTo>
                        <a:pt x="6" y="21"/>
                      </a:lnTo>
                      <a:lnTo>
                        <a:pt x="11" y="21"/>
                      </a:lnTo>
                      <a:lnTo>
                        <a:pt x="13" y="19"/>
                      </a:lnTo>
                      <a:lnTo>
                        <a:pt x="16" y="16"/>
                      </a:lnTo>
                      <a:lnTo>
                        <a:pt x="19" y="13"/>
                      </a:lnTo>
                      <a:lnTo>
                        <a:pt x="21" y="11"/>
                      </a:lnTo>
                      <a:lnTo>
                        <a:pt x="24" y="6"/>
                      </a:lnTo>
                      <a:lnTo>
                        <a:pt x="26" y="3"/>
                      </a:lnTo>
                      <a:lnTo>
                        <a:pt x="21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62" name="Freeform 2215"/>
                <p:cNvSpPr>
                  <a:spLocks/>
                </p:cNvSpPr>
                <p:nvPr/>
              </p:nvSpPr>
              <p:spPr bwMode="auto">
                <a:xfrm>
                  <a:off x="3950" y="3549"/>
                  <a:ext cx="11" cy="8"/>
                </a:xfrm>
                <a:custGeom>
                  <a:avLst/>
                  <a:gdLst>
                    <a:gd name="T0" fmla="*/ 5 w 11"/>
                    <a:gd name="T1" fmla="*/ 0 h 8"/>
                    <a:gd name="T2" fmla="*/ 8 w 11"/>
                    <a:gd name="T3" fmla="*/ 0 h 8"/>
                    <a:gd name="T4" fmla="*/ 5 w 11"/>
                    <a:gd name="T5" fmla="*/ 0 h 8"/>
                    <a:gd name="T6" fmla="*/ 5 w 11"/>
                    <a:gd name="T7" fmla="*/ 0 h 8"/>
                    <a:gd name="T8" fmla="*/ 5 w 11"/>
                    <a:gd name="T9" fmla="*/ 3 h 8"/>
                    <a:gd name="T10" fmla="*/ 5 w 11"/>
                    <a:gd name="T11" fmla="*/ 3 h 8"/>
                    <a:gd name="T12" fmla="*/ 3 w 11"/>
                    <a:gd name="T13" fmla="*/ 3 h 8"/>
                    <a:gd name="T14" fmla="*/ 3 w 11"/>
                    <a:gd name="T15" fmla="*/ 5 h 8"/>
                    <a:gd name="T16" fmla="*/ 3 w 11"/>
                    <a:gd name="T17" fmla="*/ 5 h 8"/>
                    <a:gd name="T18" fmla="*/ 0 w 11"/>
                    <a:gd name="T19" fmla="*/ 5 h 8"/>
                    <a:gd name="T20" fmla="*/ 5 w 11"/>
                    <a:gd name="T21" fmla="*/ 8 h 8"/>
                    <a:gd name="T22" fmla="*/ 5 w 11"/>
                    <a:gd name="T23" fmla="*/ 8 h 8"/>
                    <a:gd name="T24" fmla="*/ 5 w 11"/>
                    <a:gd name="T25" fmla="*/ 8 h 8"/>
                    <a:gd name="T26" fmla="*/ 5 w 11"/>
                    <a:gd name="T27" fmla="*/ 5 h 8"/>
                    <a:gd name="T28" fmla="*/ 8 w 11"/>
                    <a:gd name="T29" fmla="*/ 5 h 8"/>
                    <a:gd name="T30" fmla="*/ 8 w 11"/>
                    <a:gd name="T31" fmla="*/ 5 h 8"/>
                    <a:gd name="T32" fmla="*/ 8 w 11"/>
                    <a:gd name="T33" fmla="*/ 3 h 8"/>
                    <a:gd name="T34" fmla="*/ 8 w 11"/>
                    <a:gd name="T35" fmla="*/ 3 h 8"/>
                    <a:gd name="T36" fmla="*/ 11 w 11"/>
                    <a:gd name="T37" fmla="*/ 0 h 8"/>
                    <a:gd name="T38" fmla="*/ 11 w 11"/>
                    <a:gd name="T39" fmla="*/ 0 h 8"/>
                    <a:gd name="T40" fmla="*/ 5 w 11"/>
                    <a:gd name="T41" fmla="*/ 0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"/>
                    <a:gd name="T64" fmla="*/ 0 h 8"/>
                    <a:gd name="T65" fmla="*/ 11 w 11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" h="8">
                      <a:moveTo>
                        <a:pt x="5" y="0"/>
                      </a:move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5" y="3"/>
                      </a:lnTo>
                      <a:lnTo>
                        <a:pt x="3" y="3"/>
                      </a:ln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5" y="8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8" y="3"/>
                      </a:lnTo>
                      <a:lnTo>
                        <a:pt x="11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63" name="Freeform 2216"/>
                <p:cNvSpPr>
                  <a:spLocks/>
                </p:cNvSpPr>
                <p:nvPr/>
              </p:nvSpPr>
              <p:spPr bwMode="auto">
                <a:xfrm>
                  <a:off x="3955" y="3547"/>
                  <a:ext cx="6" cy="2"/>
                </a:xfrm>
                <a:custGeom>
                  <a:avLst/>
                  <a:gdLst>
                    <a:gd name="T0" fmla="*/ 3 w 6"/>
                    <a:gd name="T1" fmla="*/ 0 h 2"/>
                    <a:gd name="T2" fmla="*/ 3 w 6"/>
                    <a:gd name="T3" fmla="*/ 0 h 2"/>
                    <a:gd name="T4" fmla="*/ 3 w 6"/>
                    <a:gd name="T5" fmla="*/ 0 h 2"/>
                    <a:gd name="T6" fmla="*/ 3 w 6"/>
                    <a:gd name="T7" fmla="*/ 2 h 2"/>
                    <a:gd name="T8" fmla="*/ 3 w 6"/>
                    <a:gd name="T9" fmla="*/ 2 h 2"/>
                    <a:gd name="T10" fmla="*/ 3 w 6"/>
                    <a:gd name="T11" fmla="*/ 2 h 2"/>
                    <a:gd name="T12" fmla="*/ 3 w 6"/>
                    <a:gd name="T13" fmla="*/ 2 h 2"/>
                    <a:gd name="T14" fmla="*/ 3 w 6"/>
                    <a:gd name="T15" fmla="*/ 2 h 2"/>
                    <a:gd name="T16" fmla="*/ 0 w 6"/>
                    <a:gd name="T17" fmla="*/ 2 h 2"/>
                    <a:gd name="T18" fmla="*/ 0 w 6"/>
                    <a:gd name="T19" fmla="*/ 2 h 2"/>
                    <a:gd name="T20" fmla="*/ 6 w 6"/>
                    <a:gd name="T21" fmla="*/ 2 h 2"/>
                    <a:gd name="T22" fmla="*/ 6 w 6"/>
                    <a:gd name="T23" fmla="*/ 2 h 2"/>
                    <a:gd name="T24" fmla="*/ 6 w 6"/>
                    <a:gd name="T25" fmla="*/ 2 h 2"/>
                    <a:gd name="T26" fmla="*/ 6 w 6"/>
                    <a:gd name="T27" fmla="*/ 2 h 2"/>
                    <a:gd name="T28" fmla="*/ 6 w 6"/>
                    <a:gd name="T29" fmla="*/ 2 h 2"/>
                    <a:gd name="T30" fmla="*/ 6 w 6"/>
                    <a:gd name="T31" fmla="*/ 2 h 2"/>
                    <a:gd name="T32" fmla="*/ 6 w 6"/>
                    <a:gd name="T33" fmla="*/ 2 h 2"/>
                    <a:gd name="T34" fmla="*/ 6 w 6"/>
                    <a:gd name="T35" fmla="*/ 2 h 2"/>
                    <a:gd name="T36" fmla="*/ 6 w 6"/>
                    <a:gd name="T37" fmla="*/ 2 h 2"/>
                    <a:gd name="T38" fmla="*/ 6 w 6"/>
                    <a:gd name="T39" fmla="*/ 2 h 2"/>
                    <a:gd name="T40" fmla="*/ 3 w 6"/>
                    <a:gd name="T41" fmla="*/ 0 h 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6"/>
                    <a:gd name="T64" fmla="*/ 0 h 2"/>
                    <a:gd name="T65" fmla="*/ 6 w 6"/>
                    <a:gd name="T66" fmla="*/ 2 h 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6" h="2">
                      <a:moveTo>
                        <a:pt x="3" y="0"/>
                      </a:moveTo>
                      <a:lnTo>
                        <a:pt x="3" y="0"/>
                      </a:lnTo>
                      <a:lnTo>
                        <a:pt x="3" y="2"/>
                      </a:lnTo>
                      <a:lnTo>
                        <a:pt x="0" y="2"/>
                      </a:lnTo>
                      <a:lnTo>
                        <a:pt x="6" y="2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64" name="Freeform 2217"/>
                <p:cNvSpPr>
                  <a:spLocks/>
                </p:cNvSpPr>
                <p:nvPr/>
              </p:nvSpPr>
              <p:spPr bwMode="auto">
                <a:xfrm>
                  <a:off x="3948" y="3520"/>
                  <a:ext cx="13" cy="29"/>
                </a:xfrm>
                <a:custGeom>
                  <a:avLst/>
                  <a:gdLst>
                    <a:gd name="T0" fmla="*/ 0 w 13"/>
                    <a:gd name="T1" fmla="*/ 3 h 29"/>
                    <a:gd name="T2" fmla="*/ 0 w 13"/>
                    <a:gd name="T3" fmla="*/ 3 h 29"/>
                    <a:gd name="T4" fmla="*/ 2 w 13"/>
                    <a:gd name="T5" fmla="*/ 6 h 29"/>
                    <a:gd name="T6" fmla="*/ 5 w 13"/>
                    <a:gd name="T7" fmla="*/ 8 h 29"/>
                    <a:gd name="T8" fmla="*/ 7 w 13"/>
                    <a:gd name="T9" fmla="*/ 11 h 29"/>
                    <a:gd name="T10" fmla="*/ 7 w 13"/>
                    <a:gd name="T11" fmla="*/ 13 h 29"/>
                    <a:gd name="T12" fmla="*/ 7 w 13"/>
                    <a:gd name="T13" fmla="*/ 19 h 29"/>
                    <a:gd name="T14" fmla="*/ 10 w 13"/>
                    <a:gd name="T15" fmla="*/ 21 h 29"/>
                    <a:gd name="T16" fmla="*/ 10 w 13"/>
                    <a:gd name="T17" fmla="*/ 24 h 29"/>
                    <a:gd name="T18" fmla="*/ 10 w 13"/>
                    <a:gd name="T19" fmla="*/ 27 h 29"/>
                    <a:gd name="T20" fmla="*/ 13 w 13"/>
                    <a:gd name="T21" fmla="*/ 29 h 29"/>
                    <a:gd name="T22" fmla="*/ 13 w 13"/>
                    <a:gd name="T23" fmla="*/ 24 h 29"/>
                    <a:gd name="T24" fmla="*/ 13 w 13"/>
                    <a:gd name="T25" fmla="*/ 21 h 29"/>
                    <a:gd name="T26" fmla="*/ 13 w 13"/>
                    <a:gd name="T27" fmla="*/ 16 h 29"/>
                    <a:gd name="T28" fmla="*/ 10 w 13"/>
                    <a:gd name="T29" fmla="*/ 13 h 29"/>
                    <a:gd name="T30" fmla="*/ 10 w 13"/>
                    <a:gd name="T31" fmla="*/ 11 h 29"/>
                    <a:gd name="T32" fmla="*/ 7 w 13"/>
                    <a:gd name="T33" fmla="*/ 6 h 29"/>
                    <a:gd name="T34" fmla="*/ 5 w 13"/>
                    <a:gd name="T35" fmla="*/ 3 h 29"/>
                    <a:gd name="T36" fmla="*/ 2 w 13"/>
                    <a:gd name="T37" fmla="*/ 0 h 29"/>
                    <a:gd name="T38" fmla="*/ 2 w 13"/>
                    <a:gd name="T39" fmla="*/ 0 h 29"/>
                    <a:gd name="T40" fmla="*/ 0 w 13"/>
                    <a:gd name="T41" fmla="*/ 3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"/>
                    <a:gd name="T64" fmla="*/ 0 h 29"/>
                    <a:gd name="T65" fmla="*/ 13 w 13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" h="29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2" y="6"/>
                      </a:lnTo>
                      <a:lnTo>
                        <a:pt x="5" y="8"/>
                      </a:lnTo>
                      <a:lnTo>
                        <a:pt x="7" y="11"/>
                      </a:lnTo>
                      <a:lnTo>
                        <a:pt x="7" y="13"/>
                      </a:lnTo>
                      <a:lnTo>
                        <a:pt x="7" y="19"/>
                      </a:lnTo>
                      <a:lnTo>
                        <a:pt x="10" y="21"/>
                      </a:lnTo>
                      <a:lnTo>
                        <a:pt x="10" y="24"/>
                      </a:lnTo>
                      <a:lnTo>
                        <a:pt x="10" y="27"/>
                      </a:lnTo>
                      <a:lnTo>
                        <a:pt x="13" y="29"/>
                      </a:lnTo>
                      <a:lnTo>
                        <a:pt x="13" y="24"/>
                      </a:lnTo>
                      <a:lnTo>
                        <a:pt x="13" y="21"/>
                      </a:lnTo>
                      <a:lnTo>
                        <a:pt x="13" y="16"/>
                      </a:lnTo>
                      <a:lnTo>
                        <a:pt x="10" y="13"/>
                      </a:lnTo>
                      <a:lnTo>
                        <a:pt x="10" y="11"/>
                      </a:lnTo>
                      <a:lnTo>
                        <a:pt x="7" y="6"/>
                      </a:lnTo>
                      <a:lnTo>
                        <a:pt x="5" y="3"/>
                      </a:lnTo>
                      <a:lnTo>
                        <a:pt x="2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65" name="Freeform 2218"/>
                <p:cNvSpPr>
                  <a:spLocks/>
                </p:cNvSpPr>
                <p:nvPr/>
              </p:nvSpPr>
              <p:spPr bwMode="auto">
                <a:xfrm>
                  <a:off x="3924" y="3512"/>
                  <a:ext cx="26" cy="11"/>
                </a:xfrm>
                <a:custGeom>
                  <a:avLst/>
                  <a:gdLst>
                    <a:gd name="T0" fmla="*/ 0 w 26"/>
                    <a:gd name="T1" fmla="*/ 3 h 11"/>
                    <a:gd name="T2" fmla="*/ 0 w 26"/>
                    <a:gd name="T3" fmla="*/ 3 h 11"/>
                    <a:gd name="T4" fmla="*/ 3 w 26"/>
                    <a:gd name="T5" fmla="*/ 3 h 11"/>
                    <a:gd name="T6" fmla="*/ 8 w 26"/>
                    <a:gd name="T7" fmla="*/ 3 h 11"/>
                    <a:gd name="T8" fmla="*/ 11 w 26"/>
                    <a:gd name="T9" fmla="*/ 3 h 11"/>
                    <a:gd name="T10" fmla="*/ 13 w 26"/>
                    <a:gd name="T11" fmla="*/ 6 h 11"/>
                    <a:gd name="T12" fmla="*/ 16 w 26"/>
                    <a:gd name="T13" fmla="*/ 6 h 11"/>
                    <a:gd name="T14" fmla="*/ 18 w 26"/>
                    <a:gd name="T15" fmla="*/ 8 h 11"/>
                    <a:gd name="T16" fmla="*/ 24 w 26"/>
                    <a:gd name="T17" fmla="*/ 8 h 11"/>
                    <a:gd name="T18" fmla="*/ 24 w 26"/>
                    <a:gd name="T19" fmla="*/ 11 h 11"/>
                    <a:gd name="T20" fmla="*/ 26 w 26"/>
                    <a:gd name="T21" fmla="*/ 8 h 11"/>
                    <a:gd name="T22" fmla="*/ 24 w 26"/>
                    <a:gd name="T23" fmla="*/ 6 h 11"/>
                    <a:gd name="T24" fmla="*/ 21 w 26"/>
                    <a:gd name="T25" fmla="*/ 3 h 11"/>
                    <a:gd name="T26" fmla="*/ 18 w 26"/>
                    <a:gd name="T27" fmla="*/ 3 h 11"/>
                    <a:gd name="T28" fmla="*/ 16 w 26"/>
                    <a:gd name="T29" fmla="*/ 0 h 11"/>
                    <a:gd name="T30" fmla="*/ 11 w 26"/>
                    <a:gd name="T31" fmla="*/ 0 h 11"/>
                    <a:gd name="T32" fmla="*/ 8 w 26"/>
                    <a:gd name="T33" fmla="*/ 0 h 11"/>
                    <a:gd name="T34" fmla="*/ 3 w 26"/>
                    <a:gd name="T35" fmla="*/ 0 h 11"/>
                    <a:gd name="T36" fmla="*/ 0 w 26"/>
                    <a:gd name="T37" fmla="*/ 0 h 11"/>
                    <a:gd name="T38" fmla="*/ 0 w 26"/>
                    <a:gd name="T39" fmla="*/ 0 h 11"/>
                    <a:gd name="T40" fmla="*/ 0 w 26"/>
                    <a:gd name="T41" fmla="*/ 3 h 1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6"/>
                    <a:gd name="T64" fmla="*/ 0 h 11"/>
                    <a:gd name="T65" fmla="*/ 26 w 26"/>
                    <a:gd name="T66" fmla="*/ 11 h 1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6" h="11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3" y="3"/>
                      </a:lnTo>
                      <a:lnTo>
                        <a:pt x="8" y="3"/>
                      </a:lnTo>
                      <a:lnTo>
                        <a:pt x="11" y="3"/>
                      </a:lnTo>
                      <a:lnTo>
                        <a:pt x="13" y="6"/>
                      </a:lnTo>
                      <a:lnTo>
                        <a:pt x="16" y="6"/>
                      </a:lnTo>
                      <a:lnTo>
                        <a:pt x="18" y="8"/>
                      </a:lnTo>
                      <a:lnTo>
                        <a:pt x="24" y="8"/>
                      </a:lnTo>
                      <a:lnTo>
                        <a:pt x="24" y="11"/>
                      </a:lnTo>
                      <a:lnTo>
                        <a:pt x="26" y="8"/>
                      </a:lnTo>
                      <a:lnTo>
                        <a:pt x="24" y="6"/>
                      </a:lnTo>
                      <a:lnTo>
                        <a:pt x="21" y="3"/>
                      </a:lnTo>
                      <a:lnTo>
                        <a:pt x="18" y="3"/>
                      </a:lnTo>
                      <a:lnTo>
                        <a:pt x="16" y="0"/>
                      </a:lnTo>
                      <a:lnTo>
                        <a:pt x="11" y="0"/>
                      </a:lnTo>
                      <a:lnTo>
                        <a:pt x="8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66" name="Freeform 2219"/>
                <p:cNvSpPr>
                  <a:spLocks/>
                </p:cNvSpPr>
                <p:nvPr/>
              </p:nvSpPr>
              <p:spPr bwMode="auto">
                <a:xfrm>
                  <a:off x="3895" y="3510"/>
                  <a:ext cx="29" cy="10"/>
                </a:xfrm>
                <a:custGeom>
                  <a:avLst/>
                  <a:gdLst>
                    <a:gd name="T0" fmla="*/ 3 w 29"/>
                    <a:gd name="T1" fmla="*/ 10 h 10"/>
                    <a:gd name="T2" fmla="*/ 3 w 29"/>
                    <a:gd name="T3" fmla="*/ 10 h 10"/>
                    <a:gd name="T4" fmla="*/ 6 w 29"/>
                    <a:gd name="T5" fmla="*/ 8 h 10"/>
                    <a:gd name="T6" fmla="*/ 8 w 29"/>
                    <a:gd name="T7" fmla="*/ 8 h 10"/>
                    <a:gd name="T8" fmla="*/ 13 w 29"/>
                    <a:gd name="T9" fmla="*/ 5 h 10"/>
                    <a:gd name="T10" fmla="*/ 16 w 29"/>
                    <a:gd name="T11" fmla="*/ 5 h 10"/>
                    <a:gd name="T12" fmla="*/ 21 w 29"/>
                    <a:gd name="T13" fmla="*/ 5 h 10"/>
                    <a:gd name="T14" fmla="*/ 24 w 29"/>
                    <a:gd name="T15" fmla="*/ 5 h 10"/>
                    <a:gd name="T16" fmla="*/ 26 w 29"/>
                    <a:gd name="T17" fmla="*/ 5 h 10"/>
                    <a:gd name="T18" fmla="*/ 29 w 29"/>
                    <a:gd name="T19" fmla="*/ 5 h 10"/>
                    <a:gd name="T20" fmla="*/ 29 w 29"/>
                    <a:gd name="T21" fmla="*/ 2 h 10"/>
                    <a:gd name="T22" fmla="*/ 26 w 29"/>
                    <a:gd name="T23" fmla="*/ 0 h 10"/>
                    <a:gd name="T24" fmla="*/ 24 w 29"/>
                    <a:gd name="T25" fmla="*/ 0 h 10"/>
                    <a:gd name="T26" fmla="*/ 21 w 29"/>
                    <a:gd name="T27" fmla="*/ 2 h 10"/>
                    <a:gd name="T28" fmla="*/ 16 w 29"/>
                    <a:gd name="T29" fmla="*/ 2 h 10"/>
                    <a:gd name="T30" fmla="*/ 11 w 29"/>
                    <a:gd name="T31" fmla="*/ 2 h 10"/>
                    <a:gd name="T32" fmla="*/ 8 w 29"/>
                    <a:gd name="T33" fmla="*/ 5 h 10"/>
                    <a:gd name="T34" fmla="*/ 3 w 29"/>
                    <a:gd name="T35" fmla="*/ 5 h 10"/>
                    <a:gd name="T36" fmla="*/ 0 w 29"/>
                    <a:gd name="T37" fmla="*/ 10 h 10"/>
                    <a:gd name="T38" fmla="*/ 0 w 29"/>
                    <a:gd name="T39" fmla="*/ 10 h 10"/>
                    <a:gd name="T40" fmla="*/ 3 w 29"/>
                    <a:gd name="T41" fmla="*/ 10 h 1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9"/>
                    <a:gd name="T64" fmla="*/ 0 h 10"/>
                    <a:gd name="T65" fmla="*/ 29 w 29"/>
                    <a:gd name="T66" fmla="*/ 10 h 1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9" h="10">
                      <a:moveTo>
                        <a:pt x="3" y="10"/>
                      </a:moveTo>
                      <a:lnTo>
                        <a:pt x="3" y="10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3" y="5"/>
                      </a:lnTo>
                      <a:lnTo>
                        <a:pt x="16" y="5"/>
                      </a:lnTo>
                      <a:lnTo>
                        <a:pt x="21" y="5"/>
                      </a:lnTo>
                      <a:lnTo>
                        <a:pt x="24" y="5"/>
                      </a:lnTo>
                      <a:lnTo>
                        <a:pt x="26" y="5"/>
                      </a:lnTo>
                      <a:lnTo>
                        <a:pt x="29" y="5"/>
                      </a:lnTo>
                      <a:lnTo>
                        <a:pt x="29" y="2"/>
                      </a:lnTo>
                      <a:lnTo>
                        <a:pt x="26" y="0"/>
                      </a:lnTo>
                      <a:lnTo>
                        <a:pt x="24" y="0"/>
                      </a:lnTo>
                      <a:lnTo>
                        <a:pt x="21" y="2"/>
                      </a:lnTo>
                      <a:lnTo>
                        <a:pt x="16" y="2"/>
                      </a:lnTo>
                      <a:lnTo>
                        <a:pt x="11" y="2"/>
                      </a:lnTo>
                      <a:lnTo>
                        <a:pt x="8" y="5"/>
                      </a:lnTo>
                      <a:lnTo>
                        <a:pt x="3" y="5"/>
                      </a:lnTo>
                      <a:lnTo>
                        <a:pt x="0" y="10"/>
                      </a:lnTo>
                      <a:lnTo>
                        <a:pt x="3" y="10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67" name="Freeform 2220"/>
                <p:cNvSpPr>
                  <a:spLocks/>
                </p:cNvSpPr>
                <p:nvPr/>
              </p:nvSpPr>
              <p:spPr bwMode="auto">
                <a:xfrm>
                  <a:off x="3893" y="3520"/>
                  <a:ext cx="5" cy="3"/>
                </a:xfrm>
                <a:custGeom>
                  <a:avLst/>
                  <a:gdLst>
                    <a:gd name="T0" fmla="*/ 5 w 5"/>
                    <a:gd name="T1" fmla="*/ 3 h 3"/>
                    <a:gd name="T2" fmla="*/ 2 w 5"/>
                    <a:gd name="T3" fmla="*/ 3 h 3"/>
                    <a:gd name="T4" fmla="*/ 5 w 5"/>
                    <a:gd name="T5" fmla="*/ 3 h 3"/>
                    <a:gd name="T6" fmla="*/ 5 w 5"/>
                    <a:gd name="T7" fmla="*/ 3 h 3"/>
                    <a:gd name="T8" fmla="*/ 5 w 5"/>
                    <a:gd name="T9" fmla="*/ 3 h 3"/>
                    <a:gd name="T10" fmla="*/ 5 w 5"/>
                    <a:gd name="T11" fmla="*/ 3 h 3"/>
                    <a:gd name="T12" fmla="*/ 5 w 5"/>
                    <a:gd name="T13" fmla="*/ 3 h 3"/>
                    <a:gd name="T14" fmla="*/ 5 w 5"/>
                    <a:gd name="T15" fmla="*/ 3 h 3"/>
                    <a:gd name="T16" fmla="*/ 5 w 5"/>
                    <a:gd name="T17" fmla="*/ 0 h 3"/>
                    <a:gd name="T18" fmla="*/ 5 w 5"/>
                    <a:gd name="T19" fmla="*/ 0 h 3"/>
                    <a:gd name="T20" fmla="*/ 2 w 5"/>
                    <a:gd name="T21" fmla="*/ 0 h 3"/>
                    <a:gd name="T22" fmla="*/ 2 w 5"/>
                    <a:gd name="T23" fmla="*/ 0 h 3"/>
                    <a:gd name="T24" fmla="*/ 2 w 5"/>
                    <a:gd name="T25" fmla="*/ 0 h 3"/>
                    <a:gd name="T26" fmla="*/ 2 w 5"/>
                    <a:gd name="T27" fmla="*/ 0 h 3"/>
                    <a:gd name="T28" fmla="*/ 2 w 5"/>
                    <a:gd name="T29" fmla="*/ 0 h 3"/>
                    <a:gd name="T30" fmla="*/ 2 w 5"/>
                    <a:gd name="T31" fmla="*/ 0 h 3"/>
                    <a:gd name="T32" fmla="*/ 2 w 5"/>
                    <a:gd name="T33" fmla="*/ 0 h 3"/>
                    <a:gd name="T34" fmla="*/ 0 w 5"/>
                    <a:gd name="T35" fmla="*/ 0 h 3"/>
                    <a:gd name="T36" fmla="*/ 0 w 5"/>
                    <a:gd name="T37" fmla="*/ 0 h 3"/>
                    <a:gd name="T38" fmla="*/ 0 w 5"/>
                    <a:gd name="T39" fmla="*/ 0 h 3"/>
                    <a:gd name="T40" fmla="*/ 5 w 5"/>
                    <a:gd name="T41" fmla="*/ 3 h 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"/>
                    <a:gd name="T64" fmla="*/ 0 h 3"/>
                    <a:gd name="T65" fmla="*/ 5 w 5"/>
                    <a:gd name="T66" fmla="*/ 3 h 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" h="3">
                      <a:moveTo>
                        <a:pt x="5" y="3"/>
                      </a:moveTo>
                      <a:lnTo>
                        <a:pt x="2" y="3"/>
                      </a:lnTo>
                      <a:lnTo>
                        <a:pt x="5" y="3"/>
                      </a:lnTo>
                      <a:lnTo>
                        <a:pt x="5" y="0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5" y="3"/>
                      </a:lnTo>
                      <a:close/>
                    </a:path>
                  </a:pathLst>
                </a:custGeom>
                <a:solidFill>
                  <a:srgbClr val="2522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  <p:sp>
              <p:nvSpPr>
                <p:cNvPr id="18668" name="Freeform 2221"/>
                <p:cNvSpPr>
                  <a:spLocks/>
                </p:cNvSpPr>
                <p:nvPr/>
              </p:nvSpPr>
              <p:spPr bwMode="auto">
                <a:xfrm>
                  <a:off x="3906" y="3523"/>
                  <a:ext cx="47" cy="50"/>
                </a:xfrm>
                <a:custGeom>
                  <a:avLst/>
                  <a:gdLst>
                    <a:gd name="T0" fmla="*/ 0 w 47"/>
                    <a:gd name="T1" fmla="*/ 37 h 50"/>
                    <a:gd name="T2" fmla="*/ 0 w 47"/>
                    <a:gd name="T3" fmla="*/ 37 h 50"/>
                    <a:gd name="T4" fmla="*/ 2 w 47"/>
                    <a:gd name="T5" fmla="*/ 44 h 50"/>
                    <a:gd name="T6" fmla="*/ 10 w 47"/>
                    <a:gd name="T7" fmla="*/ 50 h 50"/>
                    <a:gd name="T8" fmla="*/ 15 w 47"/>
                    <a:gd name="T9" fmla="*/ 50 h 50"/>
                    <a:gd name="T10" fmla="*/ 23 w 47"/>
                    <a:gd name="T11" fmla="*/ 50 h 50"/>
                    <a:gd name="T12" fmla="*/ 31 w 47"/>
                    <a:gd name="T13" fmla="*/ 44 h 50"/>
                    <a:gd name="T14" fmla="*/ 36 w 47"/>
                    <a:gd name="T15" fmla="*/ 37 h 50"/>
                    <a:gd name="T16" fmla="*/ 42 w 47"/>
                    <a:gd name="T17" fmla="*/ 29 h 50"/>
                    <a:gd name="T18" fmla="*/ 47 w 47"/>
                    <a:gd name="T19" fmla="*/ 18 h 50"/>
                    <a:gd name="T20" fmla="*/ 44 w 47"/>
                    <a:gd name="T21" fmla="*/ 10 h 50"/>
                    <a:gd name="T22" fmla="*/ 42 w 47"/>
                    <a:gd name="T23" fmla="*/ 3 h 50"/>
                    <a:gd name="T24" fmla="*/ 39 w 47"/>
                    <a:gd name="T25" fmla="*/ 0 h 50"/>
                    <a:gd name="T26" fmla="*/ 34 w 47"/>
                    <a:gd name="T27" fmla="*/ 0 h 50"/>
                    <a:gd name="T28" fmla="*/ 36 w 47"/>
                    <a:gd name="T29" fmla="*/ 0 h 50"/>
                    <a:gd name="T30" fmla="*/ 39 w 47"/>
                    <a:gd name="T31" fmla="*/ 3 h 50"/>
                    <a:gd name="T32" fmla="*/ 42 w 47"/>
                    <a:gd name="T33" fmla="*/ 10 h 50"/>
                    <a:gd name="T34" fmla="*/ 44 w 47"/>
                    <a:gd name="T35" fmla="*/ 18 h 50"/>
                    <a:gd name="T36" fmla="*/ 42 w 47"/>
                    <a:gd name="T37" fmla="*/ 26 h 50"/>
                    <a:gd name="T38" fmla="*/ 34 w 47"/>
                    <a:gd name="T39" fmla="*/ 34 h 50"/>
                    <a:gd name="T40" fmla="*/ 29 w 47"/>
                    <a:gd name="T41" fmla="*/ 42 h 50"/>
                    <a:gd name="T42" fmla="*/ 21 w 47"/>
                    <a:gd name="T43" fmla="*/ 47 h 50"/>
                    <a:gd name="T44" fmla="*/ 15 w 47"/>
                    <a:gd name="T45" fmla="*/ 47 h 50"/>
                    <a:gd name="T46" fmla="*/ 10 w 47"/>
                    <a:gd name="T47" fmla="*/ 47 h 50"/>
                    <a:gd name="T48" fmla="*/ 2 w 47"/>
                    <a:gd name="T49" fmla="*/ 42 h 50"/>
                    <a:gd name="T50" fmla="*/ 0 w 47"/>
                    <a:gd name="T51" fmla="*/ 37 h 50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47"/>
                    <a:gd name="T79" fmla="*/ 0 h 50"/>
                    <a:gd name="T80" fmla="*/ 47 w 47"/>
                    <a:gd name="T81" fmla="*/ 50 h 50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47" h="50">
                      <a:moveTo>
                        <a:pt x="0" y="37"/>
                      </a:moveTo>
                      <a:lnTo>
                        <a:pt x="0" y="37"/>
                      </a:lnTo>
                      <a:lnTo>
                        <a:pt x="2" y="44"/>
                      </a:lnTo>
                      <a:lnTo>
                        <a:pt x="10" y="50"/>
                      </a:lnTo>
                      <a:lnTo>
                        <a:pt x="15" y="50"/>
                      </a:lnTo>
                      <a:lnTo>
                        <a:pt x="23" y="50"/>
                      </a:lnTo>
                      <a:lnTo>
                        <a:pt x="31" y="44"/>
                      </a:lnTo>
                      <a:lnTo>
                        <a:pt x="36" y="37"/>
                      </a:lnTo>
                      <a:lnTo>
                        <a:pt x="42" y="29"/>
                      </a:lnTo>
                      <a:lnTo>
                        <a:pt x="47" y="18"/>
                      </a:lnTo>
                      <a:lnTo>
                        <a:pt x="44" y="10"/>
                      </a:lnTo>
                      <a:lnTo>
                        <a:pt x="42" y="3"/>
                      </a:lnTo>
                      <a:lnTo>
                        <a:pt x="39" y="0"/>
                      </a:lnTo>
                      <a:lnTo>
                        <a:pt x="34" y="0"/>
                      </a:lnTo>
                      <a:lnTo>
                        <a:pt x="36" y="0"/>
                      </a:lnTo>
                      <a:lnTo>
                        <a:pt x="39" y="3"/>
                      </a:lnTo>
                      <a:lnTo>
                        <a:pt x="42" y="10"/>
                      </a:lnTo>
                      <a:lnTo>
                        <a:pt x="44" y="18"/>
                      </a:lnTo>
                      <a:lnTo>
                        <a:pt x="42" y="26"/>
                      </a:lnTo>
                      <a:lnTo>
                        <a:pt x="34" y="34"/>
                      </a:lnTo>
                      <a:lnTo>
                        <a:pt x="29" y="42"/>
                      </a:lnTo>
                      <a:lnTo>
                        <a:pt x="21" y="47"/>
                      </a:lnTo>
                      <a:lnTo>
                        <a:pt x="15" y="47"/>
                      </a:lnTo>
                      <a:lnTo>
                        <a:pt x="10" y="47"/>
                      </a:lnTo>
                      <a:lnTo>
                        <a:pt x="2" y="42"/>
                      </a:lnTo>
                      <a:lnTo>
                        <a:pt x="0" y="37"/>
                      </a:lnTo>
                      <a:close/>
                    </a:path>
                  </a:pathLst>
                </a:custGeom>
                <a:solidFill>
                  <a:srgbClr val="BFD7E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de-CH"/>
                </a:p>
              </p:txBody>
            </p:sp>
          </p:grpSp>
          <p:sp>
            <p:nvSpPr>
              <p:cNvPr id="18502" name="Rectangle 2223"/>
              <p:cNvSpPr>
                <a:spLocks noChangeArrowheads="1"/>
              </p:cNvSpPr>
              <p:nvPr/>
            </p:nvSpPr>
            <p:spPr bwMode="auto">
              <a:xfrm>
                <a:off x="3357" y="2987"/>
                <a:ext cx="773" cy="1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8503" name="Rectangle 2224"/>
              <p:cNvSpPr>
                <a:spLocks noChangeArrowheads="1"/>
              </p:cNvSpPr>
              <p:nvPr/>
            </p:nvSpPr>
            <p:spPr bwMode="auto">
              <a:xfrm>
                <a:off x="3553" y="3000"/>
                <a:ext cx="463" cy="1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r>
                  <a:rPr lang="en-GB" altLang="de-DE" sz="1400">
                    <a:solidFill>
                      <a:srgbClr val="000000"/>
                    </a:solidFill>
                    <a:latin typeface="Comic Sans MS" pitchFamily="66" charset="0"/>
                  </a:rPr>
                  <a:t>Logistics</a:t>
                </a:r>
                <a:endParaRPr lang="en-GB" altLang="de-DE" sz="1400"/>
              </a:p>
            </p:txBody>
          </p:sp>
        </p:grpSp>
        <p:grpSp>
          <p:nvGrpSpPr>
            <p:cNvPr id="15379" name="Group 2229"/>
            <p:cNvGrpSpPr>
              <a:grpSpLocks/>
            </p:cNvGrpSpPr>
            <p:nvPr/>
          </p:nvGrpSpPr>
          <p:grpSpPr bwMode="auto">
            <a:xfrm>
              <a:off x="2499" y="2024"/>
              <a:ext cx="308" cy="188"/>
              <a:chOff x="2499" y="2024"/>
              <a:chExt cx="308" cy="188"/>
            </a:xfrm>
          </p:grpSpPr>
          <p:sp>
            <p:nvSpPr>
              <p:cNvPr id="18498" name="Freeform 2226"/>
              <p:cNvSpPr>
                <a:spLocks/>
              </p:cNvSpPr>
              <p:nvPr/>
            </p:nvSpPr>
            <p:spPr bwMode="auto">
              <a:xfrm>
                <a:off x="2601" y="2076"/>
                <a:ext cx="104" cy="82"/>
              </a:xfrm>
              <a:custGeom>
                <a:avLst/>
                <a:gdLst>
                  <a:gd name="T0" fmla="*/ 37 w 207"/>
                  <a:gd name="T1" fmla="*/ 0 h 165"/>
                  <a:gd name="T2" fmla="*/ 0 w 207"/>
                  <a:gd name="T3" fmla="*/ 57 h 165"/>
                  <a:gd name="T4" fmla="*/ 171 w 207"/>
                  <a:gd name="T5" fmla="*/ 165 h 165"/>
                  <a:gd name="T6" fmla="*/ 207 w 207"/>
                  <a:gd name="T7" fmla="*/ 107 h 165"/>
                  <a:gd name="T8" fmla="*/ 37 w 207"/>
                  <a:gd name="T9" fmla="*/ 0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7"/>
                  <a:gd name="T16" fmla="*/ 0 h 165"/>
                  <a:gd name="T17" fmla="*/ 207 w 207"/>
                  <a:gd name="T18" fmla="*/ 165 h 16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7" h="165">
                    <a:moveTo>
                      <a:pt x="37" y="0"/>
                    </a:moveTo>
                    <a:lnTo>
                      <a:pt x="0" y="57"/>
                    </a:lnTo>
                    <a:lnTo>
                      <a:pt x="171" y="165"/>
                    </a:lnTo>
                    <a:lnTo>
                      <a:pt x="207" y="107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99" name="Freeform 2227"/>
              <p:cNvSpPr>
                <a:spLocks/>
              </p:cNvSpPr>
              <p:nvPr/>
            </p:nvSpPr>
            <p:spPr bwMode="auto">
              <a:xfrm>
                <a:off x="2499" y="2024"/>
                <a:ext cx="148" cy="126"/>
              </a:xfrm>
              <a:custGeom>
                <a:avLst/>
                <a:gdLst>
                  <a:gd name="T0" fmla="*/ 296 w 296"/>
                  <a:gd name="T1" fmla="*/ 25 h 252"/>
                  <a:gd name="T2" fmla="*/ 0 w 296"/>
                  <a:gd name="T3" fmla="*/ 0 h 252"/>
                  <a:gd name="T4" fmla="*/ 160 w 296"/>
                  <a:gd name="T5" fmla="*/ 252 h 252"/>
                  <a:gd name="T6" fmla="*/ 296 w 296"/>
                  <a:gd name="T7" fmla="*/ 25 h 25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96"/>
                  <a:gd name="T13" fmla="*/ 0 h 252"/>
                  <a:gd name="T14" fmla="*/ 296 w 296"/>
                  <a:gd name="T15" fmla="*/ 252 h 25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96" h="252">
                    <a:moveTo>
                      <a:pt x="296" y="25"/>
                    </a:moveTo>
                    <a:lnTo>
                      <a:pt x="0" y="0"/>
                    </a:lnTo>
                    <a:lnTo>
                      <a:pt x="160" y="252"/>
                    </a:lnTo>
                    <a:lnTo>
                      <a:pt x="296" y="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500" name="Freeform 2228"/>
              <p:cNvSpPr>
                <a:spLocks/>
              </p:cNvSpPr>
              <p:nvPr/>
            </p:nvSpPr>
            <p:spPr bwMode="auto">
              <a:xfrm>
                <a:off x="2659" y="2086"/>
                <a:ext cx="148" cy="126"/>
              </a:xfrm>
              <a:custGeom>
                <a:avLst/>
                <a:gdLst>
                  <a:gd name="T0" fmla="*/ 0 w 296"/>
                  <a:gd name="T1" fmla="*/ 227 h 254"/>
                  <a:gd name="T2" fmla="*/ 296 w 296"/>
                  <a:gd name="T3" fmla="*/ 254 h 254"/>
                  <a:gd name="T4" fmla="*/ 139 w 296"/>
                  <a:gd name="T5" fmla="*/ 0 h 254"/>
                  <a:gd name="T6" fmla="*/ 0 w 296"/>
                  <a:gd name="T7" fmla="*/ 227 h 25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96"/>
                  <a:gd name="T13" fmla="*/ 0 h 254"/>
                  <a:gd name="T14" fmla="*/ 296 w 296"/>
                  <a:gd name="T15" fmla="*/ 254 h 25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96" h="254">
                    <a:moveTo>
                      <a:pt x="0" y="227"/>
                    </a:moveTo>
                    <a:lnTo>
                      <a:pt x="296" y="254"/>
                    </a:lnTo>
                    <a:lnTo>
                      <a:pt x="139" y="0"/>
                    </a:lnTo>
                    <a:lnTo>
                      <a:pt x="0" y="2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</p:grpSp>
        <p:grpSp>
          <p:nvGrpSpPr>
            <p:cNvPr id="15380" name="Group 2233"/>
            <p:cNvGrpSpPr>
              <a:grpSpLocks/>
            </p:cNvGrpSpPr>
            <p:nvPr/>
          </p:nvGrpSpPr>
          <p:grpSpPr bwMode="auto">
            <a:xfrm>
              <a:off x="2989" y="2022"/>
              <a:ext cx="307" cy="186"/>
              <a:chOff x="2989" y="2022"/>
              <a:chExt cx="307" cy="186"/>
            </a:xfrm>
          </p:grpSpPr>
          <p:sp>
            <p:nvSpPr>
              <p:cNvPr id="18495" name="Freeform 2230"/>
              <p:cNvSpPr>
                <a:spLocks/>
              </p:cNvSpPr>
              <p:nvPr/>
            </p:nvSpPr>
            <p:spPr bwMode="auto">
              <a:xfrm>
                <a:off x="3091" y="2073"/>
                <a:ext cx="103" cy="83"/>
              </a:xfrm>
              <a:custGeom>
                <a:avLst/>
                <a:gdLst>
                  <a:gd name="T0" fmla="*/ 207 w 207"/>
                  <a:gd name="T1" fmla="*/ 58 h 165"/>
                  <a:gd name="T2" fmla="*/ 170 w 207"/>
                  <a:gd name="T3" fmla="*/ 0 h 165"/>
                  <a:gd name="T4" fmla="*/ 0 w 207"/>
                  <a:gd name="T5" fmla="*/ 108 h 165"/>
                  <a:gd name="T6" fmla="*/ 36 w 207"/>
                  <a:gd name="T7" fmla="*/ 165 h 165"/>
                  <a:gd name="T8" fmla="*/ 207 w 207"/>
                  <a:gd name="T9" fmla="*/ 58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7"/>
                  <a:gd name="T16" fmla="*/ 0 h 165"/>
                  <a:gd name="T17" fmla="*/ 207 w 207"/>
                  <a:gd name="T18" fmla="*/ 165 h 16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7" h="165">
                    <a:moveTo>
                      <a:pt x="207" y="58"/>
                    </a:moveTo>
                    <a:lnTo>
                      <a:pt x="170" y="0"/>
                    </a:lnTo>
                    <a:lnTo>
                      <a:pt x="0" y="108"/>
                    </a:lnTo>
                    <a:lnTo>
                      <a:pt x="36" y="165"/>
                    </a:lnTo>
                    <a:lnTo>
                      <a:pt x="207" y="5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96" name="Freeform 2231"/>
              <p:cNvSpPr>
                <a:spLocks/>
              </p:cNvSpPr>
              <p:nvPr/>
            </p:nvSpPr>
            <p:spPr bwMode="auto">
              <a:xfrm>
                <a:off x="3148" y="2022"/>
                <a:ext cx="148" cy="125"/>
              </a:xfrm>
              <a:custGeom>
                <a:avLst/>
                <a:gdLst>
                  <a:gd name="T0" fmla="*/ 136 w 296"/>
                  <a:gd name="T1" fmla="*/ 250 h 250"/>
                  <a:gd name="T2" fmla="*/ 296 w 296"/>
                  <a:gd name="T3" fmla="*/ 0 h 250"/>
                  <a:gd name="T4" fmla="*/ 0 w 296"/>
                  <a:gd name="T5" fmla="*/ 23 h 250"/>
                  <a:gd name="T6" fmla="*/ 136 w 296"/>
                  <a:gd name="T7" fmla="*/ 250 h 25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96"/>
                  <a:gd name="T13" fmla="*/ 0 h 250"/>
                  <a:gd name="T14" fmla="*/ 296 w 296"/>
                  <a:gd name="T15" fmla="*/ 250 h 25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96" h="250">
                    <a:moveTo>
                      <a:pt x="136" y="250"/>
                    </a:moveTo>
                    <a:lnTo>
                      <a:pt x="296" y="0"/>
                    </a:lnTo>
                    <a:lnTo>
                      <a:pt x="0" y="23"/>
                    </a:lnTo>
                    <a:lnTo>
                      <a:pt x="136" y="25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97" name="Freeform 2232"/>
              <p:cNvSpPr>
                <a:spLocks/>
              </p:cNvSpPr>
              <p:nvPr/>
            </p:nvSpPr>
            <p:spPr bwMode="auto">
              <a:xfrm>
                <a:off x="2989" y="2083"/>
                <a:ext cx="148" cy="125"/>
              </a:xfrm>
              <a:custGeom>
                <a:avLst/>
                <a:gdLst>
                  <a:gd name="T0" fmla="*/ 157 w 296"/>
                  <a:gd name="T1" fmla="*/ 0 h 252"/>
                  <a:gd name="T2" fmla="*/ 0 w 296"/>
                  <a:gd name="T3" fmla="*/ 252 h 252"/>
                  <a:gd name="T4" fmla="*/ 296 w 296"/>
                  <a:gd name="T5" fmla="*/ 227 h 252"/>
                  <a:gd name="T6" fmla="*/ 157 w 296"/>
                  <a:gd name="T7" fmla="*/ 0 h 25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96"/>
                  <a:gd name="T13" fmla="*/ 0 h 252"/>
                  <a:gd name="T14" fmla="*/ 296 w 296"/>
                  <a:gd name="T15" fmla="*/ 252 h 25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96" h="252">
                    <a:moveTo>
                      <a:pt x="157" y="0"/>
                    </a:moveTo>
                    <a:lnTo>
                      <a:pt x="0" y="252"/>
                    </a:lnTo>
                    <a:lnTo>
                      <a:pt x="296" y="227"/>
                    </a:lnTo>
                    <a:lnTo>
                      <a:pt x="15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</p:grpSp>
        <p:grpSp>
          <p:nvGrpSpPr>
            <p:cNvPr id="15381" name="Group 2237"/>
            <p:cNvGrpSpPr>
              <a:grpSpLocks/>
            </p:cNvGrpSpPr>
            <p:nvPr/>
          </p:nvGrpSpPr>
          <p:grpSpPr bwMode="auto">
            <a:xfrm>
              <a:off x="3548" y="2230"/>
              <a:ext cx="305" cy="188"/>
              <a:chOff x="3548" y="2230"/>
              <a:chExt cx="305" cy="188"/>
            </a:xfrm>
          </p:grpSpPr>
          <p:sp>
            <p:nvSpPr>
              <p:cNvPr id="18492" name="Freeform 2234"/>
              <p:cNvSpPr>
                <a:spLocks/>
              </p:cNvSpPr>
              <p:nvPr/>
            </p:nvSpPr>
            <p:spPr bwMode="auto">
              <a:xfrm>
                <a:off x="3649" y="2281"/>
                <a:ext cx="103" cy="83"/>
              </a:xfrm>
              <a:custGeom>
                <a:avLst/>
                <a:gdLst>
                  <a:gd name="T0" fmla="*/ 208 w 208"/>
                  <a:gd name="T1" fmla="*/ 57 h 165"/>
                  <a:gd name="T2" fmla="*/ 171 w 208"/>
                  <a:gd name="T3" fmla="*/ 0 h 165"/>
                  <a:gd name="T4" fmla="*/ 0 w 208"/>
                  <a:gd name="T5" fmla="*/ 107 h 165"/>
                  <a:gd name="T6" fmla="*/ 37 w 208"/>
                  <a:gd name="T7" fmla="*/ 165 h 165"/>
                  <a:gd name="T8" fmla="*/ 208 w 208"/>
                  <a:gd name="T9" fmla="*/ 57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8"/>
                  <a:gd name="T16" fmla="*/ 0 h 165"/>
                  <a:gd name="T17" fmla="*/ 208 w 208"/>
                  <a:gd name="T18" fmla="*/ 165 h 16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8" h="165">
                    <a:moveTo>
                      <a:pt x="208" y="57"/>
                    </a:moveTo>
                    <a:lnTo>
                      <a:pt x="171" y="0"/>
                    </a:lnTo>
                    <a:lnTo>
                      <a:pt x="0" y="107"/>
                    </a:lnTo>
                    <a:lnTo>
                      <a:pt x="37" y="165"/>
                    </a:lnTo>
                    <a:lnTo>
                      <a:pt x="208" y="5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93" name="Freeform 2235"/>
              <p:cNvSpPr>
                <a:spLocks/>
              </p:cNvSpPr>
              <p:nvPr/>
            </p:nvSpPr>
            <p:spPr bwMode="auto">
              <a:xfrm>
                <a:off x="3706" y="2230"/>
                <a:ext cx="147" cy="125"/>
              </a:xfrm>
              <a:custGeom>
                <a:avLst/>
                <a:gdLst>
                  <a:gd name="T0" fmla="*/ 136 w 294"/>
                  <a:gd name="T1" fmla="*/ 252 h 252"/>
                  <a:gd name="T2" fmla="*/ 294 w 294"/>
                  <a:gd name="T3" fmla="*/ 0 h 252"/>
                  <a:gd name="T4" fmla="*/ 0 w 294"/>
                  <a:gd name="T5" fmla="*/ 25 h 252"/>
                  <a:gd name="T6" fmla="*/ 136 w 294"/>
                  <a:gd name="T7" fmla="*/ 252 h 25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94"/>
                  <a:gd name="T13" fmla="*/ 0 h 252"/>
                  <a:gd name="T14" fmla="*/ 294 w 294"/>
                  <a:gd name="T15" fmla="*/ 252 h 25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94" h="252">
                    <a:moveTo>
                      <a:pt x="136" y="252"/>
                    </a:moveTo>
                    <a:lnTo>
                      <a:pt x="294" y="0"/>
                    </a:lnTo>
                    <a:lnTo>
                      <a:pt x="0" y="25"/>
                    </a:lnTo>
                    <a:lnTo>
                      <a:pt x="136" y="25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94" name="Freeform 2236"/>
              <p:cNvSpPr>
                <a:spLocks/>
              </p:cNvSpPr>
              <p:nvPr/>
            </p:nvSpPr>
            <p:spPr bwMode="auto">
              <a:xfrm>
                <a:off x="3548" y="2291"/>
                <a:ext cx="147" cy="127"/>
              </a:xfrm>
              <a:custGeom>
                <a:avLst/>
                <a:gdLst>
                  <a:gd name="T0" fmla="*/ 155 w 294"/>
                  <a:gd name="T1" fmla="*/ 0 h 254"/>
                  <a:gd name="T2" fmla="*/ 0 w 294"/>
                  <a:gd name="T3" fmla="*/ 254 h 254"/>
                  <a:gd name="T4" fmla="*/ 294 w 294"/>
                  <a:gd name="T5" fmla="*/ 227 h 254"/>
                  <a:gd name="T6" fmla="*/ 155 w 294"/>
                  <a:gd name="T7" fmla="*/ 0 h 25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94"/>
                  <a:gd name="T13" fmla="*/ 0 h 254"/>
                  <a:gd name="T14" fmla="*/ 294 w 294"/>
                  <a:gd name="T15" fmla="*/ 254 h 25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94" h="254">
                    <a:moveTo>
                      <a:pt x="155" y="0"/>
                    </a:moveTo>
                    <a:lnTo>
                      <a:pt x="0" y="254"/>
                    </a:lnTo>
                    <a:lnTo>
                      <a:pt x="294" y="227"/>
                    </a:lnTo>
                    <a:lnTo>
                      <a:pt x="15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</p:grpSp>
        <p:grpSp>
          <p:nvGrpSpPr>
            <p:cNvPr id="15382" name="Group 2241"/>
            <p:cNvGrpSpPr>
              <a:grpSpLocks/>
            </p:cNvGrpSpPr>
            <p:nvPr/>
          </p:nvGrpSpPr>
          <p:grpSpPr bwMode="auto">
            <a:xfrm>
              <a:off x="1981" y="2241"/>
              <a:ext cx="305" cy="186"/>
              <a:chOff x="1981" y="2241"/>
              <a:chExt cx="305" cy="186"/>
            </a:xfrm>
          </p:grpSpPr>
          <p:sp>
            <p:nvSpPr>
              <p:cNvPr id="18489" name="Freeform 2238"/>
              <p:cNvSpPr>
                <a:spLocks/>
              </p:cNvSpPr>
              <p:nvPr/>
            </p:nvSpPr>
            <p:spPr bwMode="auto">
              <a:xfrm>
                <a:off x="2081" y="2292"/>
                <a:ext cx="104" cy="83"/>
              </a:xfrm>
              <a:custGeom>
                <a:avLst/>
                <a:gdLst>
                  <a:gd name="T0" fmla="*/ 36 w 207"/>
                  <a:gd name="T1" fmla="*/ 0 h 165"/>
                  <a:gd name="T2" fmla="*/ 0 w 207"/>
                  <a:gd name="T3" fmla="*/ 58 h 165"/>
                  <a:gd name="T4" fmla="*/ 171 w 207"/>
                  <a:gd name="T5" fmla="*/ 165 h 165"/>
                  <a:gd name="T6" fmla="*/ 207 w 207"/>
                  <a:gd name="T7" fmla="*/ 108 h 165"/>
                  <a:gd name="T8" fmla="*/ 36 w 207"/>
                  <a:gd name="T9" fmla="*/ 0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7"/>
                  <a:gd name="T16" fmla="*/ 0 h 165"/>
                  <a:gd name="T17" fmla="*/ 207 w 207"/>
                  <a:gd name="T18" fmla="*/ 165 h 16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7" h="165">
                    <a:moveTo>
                      <a:pt x="36" y="0"/>
                    </a:moveTo>
                    <a:lnTo>
                      <a:pt x="0" y="58"/>
                    </a:lnTo>
                    <a:lnTo>
                      <a:pt x="171" y="165"/>
                    </a:lnTo>
                    <a:lnTo>
                      <a:pt x="207" y="108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90" name="Freeform 2239"/>
              <p:cNvSpPr>
                <a:spLocks/>
              </p:cNvSpPr>
              <p:nvPr/>
            </p:nvSpPr>
            <p:spPr bwMode="auto">
              <a:xfrm>
                <a:off x="1981" y="2241"/>
                <a:ext cx="147" cy="125"/>
              </a:xfrm>
              <a:custGeom>
                <a:avLst/>
                <a:gdLst>
                  <a:gd name="T0" fmla="*/ 294 w 294"/>
                  <a:gd name="T1" fmla="*/ 23 h 250"/>
                  <a:gd name="T2" fmla="*/ 0 w 294"/>
                  <a:gd name="T3" fmla="*/ 0 h 250"/>
                  <a:gd name="T4" fmla="*/ 158 w 294"/>
                  <a:gd name="T5" fmla="*/ 250 h 250"/>
                  <a:gd name="T6" fmla="*/ 294 w 294"/>
                  <a:gd name="T7" fmla="*/ 23 h 25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94"/>
                  <a:gd name="T13" fmla="*/ 0 h 250"/>
                  <a:gd name="T14" fmla="*/ 294 w 294"/>
                  <a:gd name="T15" fmla="*/ 250 h 25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94" h="250">
                    <a:moveTo>
                      <a:pt x="294" y="23"/>
                    </a:moveTo>
                    <a:lnTo>
                      <a:pt x="0" y="0"/>
                    </a:lnTo>
                    <a:lnTo>
                      <a:pt x="158" y="250"/>
                    </a:lnTo>
                    <a:lnTo>
                      <a:pt x="294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91" name="Freeform 2240"/>
              <p:cNvSpPr>
                <a:spLocks/>
              </p:cNvSpPr>
              <p:nvPr/>
            </p:nvSpPr>
            <p:spPr bwMode="auto">
              <a:xfrm>
                <a:off x="2139" y="2302"/>
                <a:ext cx="147" cy="125"/>
              </a:xfrm>
              <a:custGeom>
                <a:avLst/>
                <a:gdLst>
                  <a:gd name="T0" fmla="*/ 0 w 294"/>
                  <a:gd name="T1" fmla="*/ 227 h 252"/>
                  <a:gd name="T2" fmla="*/ 294 w 294"/>
                  <a:gd name="T3" fmla="*/ 252 h 252"/>
                  <a:gd name="T4" fmla="*/ 138 w 294"/>
                  <a:gd name="T5" fmla="*/ 0 h 252"/>
                  <a:gd name="T6" fmla="*/ 0 w 294"/>
                  <a:gd name="T7" fmla="*/ 227 h 25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94"/>
                  <a:gd name="T13" fmla="*/ 0 h 252"/>
                  <a:gd name="T14" fmla="*/ 294 w 294"/>
                  <a:gd name="T15" fmla="*/ 252 h 25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94" h="252">
                    <a:moveTo>
                      <a:pt x="0" y="227"/>
                    </a:moveTo>
                    <a:lnTo>
                      <a:pt x="294" y="252"/>
                    </a:lnTo>
                    <a:lnTo>
                      <a:pt x="138" y="0"/>
                    </a:lnTo>
                    <a:lnTo>
                      <a:pt x="0" y="2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</p:grpSp>
        <p:grpSp>
          <p:nvGrpSpPr>
            <p:cNvPr id="15383" name="Group 2245"/>
            <p:cNvGrpSpPr>
              <a:grpSpLocks/>
            </p:cNvGrpSpPr>
            <p:nvPr/>
          </p:nvGrpSpPr>
          <p:grpSpPr bwMode="auto">
            <a:xfrm>
              <a:off x="2280" y="2896"/>
              <a:ext cx="306" cy="186"/>
              <a:chOff x="2280" y="2896"/>
              <a:chExt cx="306" cy="186"/>
            </a:xfrm>
          </p:grpSpPr>
          <p:sp>
            <p:nvSpPr>
              <p:cNvPr id="18486" name="Freeform 2242"/>
              <p:cNvSpPr>
                <a:spLocks/>
              </p:cNvSpPr>
              <p:nvPr/>
            </p:nvSpPr>
            <p:spPr bwMode="auto">
              <a:xfrm>
                <a:off x="2381" y="2947"/>
                <a:ext cx="104" cy="83"/>
              </a:xfrm>
              <a:custGeom>
                <a:avLst/>
                <a:gdLst>
                  <a:gd name="T0" fmla="*/ 208 w 208"/>
                  <a:gd name="T1" fmla="*/ 58 h 165"/>
                  <a:gd name="T2" fmla="*/ 171 w 208"/>
                  <a:gd name="T3" fmla="*/ 0 h 165"/>
                  <a:gd name="T4" fmla="*/ 0 w 208"/>
                  <a:gd name="T5" fmla="*/ 108 h 165"/>
                  <a:gd name="T6" fmla="*/ 37 w 208"/>
                  <a:gd name="T7" fmla="*/ 165 h 165"/>
                  <a:gd name="T8" fmla="*/ 208 w 208"/>
                  <a:gd name="T9" fmla="*/ 58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8"/>
                  <a:gd name="T16" fmla="*/ 0 h 165"/>
                  <a:gd name="T17" fmla="*/ 208 w 208"/>
                  <a:gd name="T18" fmla="*/ 165 h 16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8" h="165">
                    <a:moveTo>
                      <a:pt x="208" y="58"/>
                    </a:moveTo>
                    <a:lnTo>
                      <a:pt x="171" y="0"/>
                    </a:lnTo>
                    <a:lnTo>
                      <a:pt x="0" y="108"/>
                    </a:lnTo>
                    <a:lnTo>
                      <a:pt x="37" y="165"/>
                    </a:lnTo>
                    <a:lnTo>
                      <a:pt x="208" y="5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87" name="Freeform 2243"/>
              <p:cNvSpPr>
                <a:spLocks/>
              </p:cNvSpPr>
              <p:nvPr/>
            </p:nvSpPr>
            <p:spPr bwMode="auto">
              <a:xfrm>
                <a:off x="2439" y="2896"/>
                <a:ext cx="147" cy="125"/>
              </a:xfrm>
              <a:custGeom>
                <a:avLst/>
                <a:gdLst>
                  <a:gd name="T0" fmla="*/ 137 w 294"/>
                  <a:gd name="T1" fmla="*/ 250 h 250"/>
                  <a:gd name="T2" fmla="*/ 294 w 294"/>
                  <a:gd name="T3" fmla="*/ 0 h 250"/>
                  <a:gd name="T4" fmla="*/ 0 w 294"/>
                  <a:gd name="T5" fmla="*/ 23 h 250"/>
                  <a:gd name="T6" fmla="*/ 137 w 294"/>
                  <a:gd name="T7" fmla="*/ 250 h 25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94"/>
                  <a:gd name="T13" fmla="*/ 0 h 250"/>
                  <a:gd name="T14" fmla="*/ 294 w 294"/>
                  <a:gd name="T15" fmla="*/ 250 h 25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94" h="250">
                    <a:moveTo>
                      <a:pt x="137" y="250"/>
                    </a:moveTo>
                    <a:lnTo>
                      <a:pt x="294" y="0"/>
                    </a:lnTo>
                    <a:lnTo>
                      <a:pt x="0" y="23"/>
                    </a:lnTo>
                    <a:lnTo>
                      <a:pt x="137" y="25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88" name="Freeform 2244"/>
              <p:cNvSpPr>
                <a:spLocks/>
              </p:cNvSpPr>
              <p:nvPr/>
            </p:nvSpPr>
            <p:spPr bwMode="auto">
              <a:xfrm>
                <a:off x="2280" y="2957"/>
                <a:ext cx="147" cy="125"/>
              </a:xfrm>
              <a:custGeom>
                <a:avLst/>
                <a:gdLst>
                  <a:gd name="T0" fmla="*/ 155 w 293"/>
                  <a:gd name="T1" fmla="*/ 0 h 252"/>
                  <a:gd name="T2" fmla="*/ 0 w 293"/>
                  <a:gd name="T3" fmla="*/ 252 h 252"/>
                  <a:gd name="T4" fmla="*/ 293 w 293"/>
                  <a:gd name="T5" fmla="*/ 227 h 252"/>
                  <a:gd name="T6" fmla="*/ 155 w 293"/>
                  <a:gd name="T7" fmla="*/ 0 h 25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93"/>
                  <a:gd name="T13" fmla="*/ 0 h 252"/>
                  <a:gd name="T14" fmla="*/ 293 w 293"/>
                  <a:gd name="T15" fmla="*/ 252 h 25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93" h="252">
                    <a:moveTo>
                      <a:pt x="155" y="0"/>
                    </a:moveTo>
                    <a:lnTo>
                      <a:pt x="0" y="252"/>
                    </a:lnTo>
                    <a:lnTo>
                      <a:pt x="293" y="227"/>
                    </a:lnTo>
                    <a:lnTo>
                      <a:pt x="15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</p:grpSp>
        <p:grpSp>
          <p:nvGrpSpPr>
            <p:cNvPr id="15384" name="Group 2249"/>
            <p:cNvGrpSpPr>
              <a:grpSpLocks/>
            </p:cNvGrpSpPr>
            <p:nvPr/>
          </p:nvGrpSpPr>
          <p:grpSpPr bwMode="auto">
            <a:xfrm>
              <a:off x="3216" y="2873"/>
              <a:ext cx="307" cy="186"/>
              <a:chOff x="3216" y="2873"/>
              <a:chExt cx="307" cy="186"/>
            </a:xfrm>
          </p:grpSpPr>
          <p:sp>
            <p:nvSpPr>
              <p:cNvPr id="18483" name="Freeform 2246"/>
              <p:cNvSpPr>
                <a:spLocks/>
              </p:cNvSpPr>
              <p:nvPr/>
            </p:nvSpPr>
            <p:spPr bwMode="auto">
              <a:xfrm>
                <a:off x="3317" y="2924"/>
                <a:ext cx="104" cy="83"/>
              </a:xfrm>
              <a:custGeom>
                <a:avLst/>
                <a:gdLst>
                  <a:gd name="T0" fmla="*/ 36 w 207"/>
                  <a:gd name="T1" fmla="*/ 0 h 165"/>
                  <a:gd name="T2" fmla="*/ 0 w 207"/>
                  <a:gd name="T3" fmla="*/ 58 h 165"/>
                  <a:gd name="T4" fmla="*/ 171 w 207"/>
                  <a:gd name="T5" fmla="*/ 165 h 165"/>
                  <a:gd name="T6" fmla="*/ 207 w 207"/>
                  <a:gd name="T7" fmla="*/ 108 h 165"/>
                  <a:gd name="T8" fmla="*/ 36 w 207"/>
                  <a:gd name="T9" fmla="*/ 0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7"/>
                  <a:gd name="T16" fmla="*/ 0 h 165"/>
                  <a:gd name="T17" fmla="*/ 207 w 207"/>
                  <a:gd name="T18" fmla="*/ 165 h 16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7" h="165">
                    <a:moveTo>
                      <a:pt x="36" y="0"/>
                    </a:moveTo>
                    <a:lnTo>
                      <a:pt x="0" y="58"/>
                    </a:lnTo>
                    <a:lnTo>
                      <a:pt x="171" y="165"/>
                    </a:lnTo>
                    <a:lnTo>
                      <a:pt x="207" y="108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84" name="Freeform 2247"/>
              <p:cNvSpPr>
                <a:spLocks/>
              </p:cNvSpPr>
              <p:nvPr/>
            </p:nvSpPr>
            <p:spPr bwMode="auto">
              <a:xfrm>
                <a:off x="3216" y="2873"/>
                <a:ext cx="148" cy="125"/>
              </a:xfrm>
              <a:custGeom>
                <a:avLst/>
                <a:gdLst>
                  <a:gd name="T0" fmla="*/ 296 w 296"/>
                  <a:gd name="T1" fmla="*/ 23 h 250"/>
                  <a:gd name="T2" fmla="*/ 0 w 296"/>
                  <a:gd name="T3" fmla="*/ 0 h 250"/>
                  <a:gd name="T4" fmla="*/ 160 w 296"/>
                  <a:gd name="T5" fmla="*/ 250 h 250"/>
                  <a:gd name="T6" fmla="*/ 296 w 296"/>
                  <a:gd name="T7" fmla="*/ 23 h 25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96"/>
                  <a:gd name="T13" fmla="*/ 0 h 250"/>
                  <a:gd name="T14" fmla="*/ 296 w 296"/>
                  <a:gd name="T15" fmla="*/ 250 h 25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96" h="250">
                    <a:moveTo>
                      <a:pt x="296" y="23"/>
                    </a:moveTo>
                    <a:lnTo>
                      <a:pt x="0" y="0"/>
                    </a:lnTo>
                    <a:lnTo>
                      <a:pt x="160" y="250"/>
                    </a:lnTo>
                    <a:lnTo>
                      <a:pt x="296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85" name="Freeform 2248"/>
              <p:cNvSpPr>
                <a:spLocks/>
              </p:cNvSpPr>
              <p:nvPr/>
            </p:nvSpPr>
            <p:spPr bwMode="auto">
              <a:xfrm>
                <a:off x="3375" y="2934"/>
                <a:ext cx="148" cy="125"/>
              </a:xfrm>
              <a:custGeom>
                <a:avLst/>
                <a:gdLst>
                  <a:gd name="T0" fmla="*/ 0 w 296"/>
                  <a:gd name="T1" fmla="*/ 227 h 252"/>
                  <a:gd name="T2" fmla="*/ 296 w 296"/>
                  <a:gd name="T3" fmla="*/ 252 h 252"/>
                  <a:gd name="T4" fmla="*/ 138 w 296"/>
                  <a:gd name="T5" fmla="*/ 0 h 252"/>
                  <a:gd name="T6" fmla="*/ 0 w 296"/>
                  <a:gd name="T7" fmla="*/ 227 h 25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96"/>
                  <a:gd name="T13" fmla="*/ 0 h 252"/>
                  <a:gd name="T14" fmla="*/ 296 w 296"/>
                  <a:gd name="T15" fmla="*/ 252 h 25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96" h="252">
                    <a:moveTo>
                      <a:pt x="0" y="227"/>
                    </a:moveTo>
                    <a:lnTo>
                      <a:pt x="296" y="252"/>
                    </a:lnTo>
                    <a:lnTo>
                      <a:pt x="138" y="0"/>
                    </a:lnTo>
                    <a:lnTo>
                      <a:pt x="0" y="2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</p:grpSp>
        <p:grpSp>
          <p:nvGrpSpPr>
            <p:cNvPr id="15385" name="Group 2253"/>
            <p:cNvGrpSpPr>
              <a:grpSpLocks/>
            </p:cNvGrpSpPr>
            <p:nvPr/>
          </p:nvGrpSpPr>
          <p:grpSpPr bwMode="auto">
            <a:xfrm>
              <a:off x="2817" y="2902"/>
              <a:ext cx="132" cy="323"/>
              <a:chOff x="2817" y="2902"/>
              <a:chExt cx="132" cy="323"/>
            </a:xfrm>
          </p:grpSpPr>
          <p:sp>
            <p:nvSpPr>
              <p:cNvPr id="18480" name="Rectangle 2250"/>
              <p:cNvSpPr>
                <a:spLocks noChangeArrowheads="1"/>
              </p:cNvSpPr>
              <p:nvPr/>
            </p:nvSpPr>
            <p:spPr bwMode="auto">
              <a:xfrm>
                <a:off x="2865" y="3031"/>
                <a:ext cx="35" cy="6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8481" name="Freeform 2251"/>
              <p:cNvSpPr>
                <a:spLocks/>
              </p:cNvSpPr>
              <p:nvPr/>
            </p:nvSpPr>
            <p:spPr bwMode="auto">
              <a:xfrm>
                <a:off x="2817" y="2902"/>
                <a:ext cx="132" cy="131"/>
              </a:xfrm>
              <a:custGeom>
                <a:avLst/>
                <a:gdLst>
                  <a:gd name="T0" fmla="*/ 263 w 263"/>
                  <a:gd name="T1" fmla="*/ 263 h 263"/>
                  <a:gd name="T2" fmla="*/ 133 w 263"/>
                  <a:gd name="T3" fmla="*/ 0 h 263"/>
                  <a:gd name="T4" fmla="*/ 0 w 263"/>
                  <a:gd name="T5" fmla="*/ 263 h 263"/>
                  <a:gd name="T6" fmla="*/ 263 w 263"/>
                  <a:gd name="T7" fmla="*/ 263 h 26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3"/>
                  <a:gd name="T13" fmla="*/ 0 h 263"/>
                  <a:gd name="T14" fmla="*/ 263 w 263"/>
                  <a:gd name="T15" fmla="*/ 263 h 26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3" h="263">
                    <a:moveTo>
                      <a:pt x="263" y="263"/>
                    </a:moveTo>
                    <a:lnTo>
                      <a:pt x="133" y="0"/>
                    </a:lnTo>
                    <a:lnTo>
                      <a:pt x="0" y="263"/>
                    </a:lnTo>
                    <a:lnTo>
                      <a:pt x="263" y="26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82" name="Freeform 2252"/>
              <p:cNvSpPr>
                <a:spLocks/>
              </p:cNvSpPr>
              <p:nvPr/>
            </p:nvSpPr>
            <p:spPr bwMode="auto">
              <a:xfrm>
                <a:off x="2817" y="3092"/>
                <a:ext cx="132" cy="133"/>
              </a:xfrm>
              <a:custGeom>
                <a:avLst/>
                <a:gdLst>
                  <a:gd name="T0" fmla="*/ 0 w 263"/>
                  <a:gd name="T1" fmla="*/ 0 h 265"/>
                  <a:gd name="T2" fmla="*/ 133 w 263"/>
                  <a:gd name="T3" fmla="*/ 265 h 265"/>
                  <a:gd name="T4" fmla="*/ 263 w 263"/>
                  <a:gd name="T5" fmla="*/ 0 h 265"/>
                  <a:gd name="T6" fmla="*/ 0 w 263"/>
                  <a:gd name="T7" fmla="*/ 0 h 26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3"/>
                  <a:gd name="T13" fmla="*/ 0 h 265"/>
                  <a:gd name="T14" fmla="*/ 263 w 263"/>
                  <a:gd name="T15" fmla="*/ 265 h 26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3" h="265">
                    <a:moveTo>
                      <a:pt x="0" y="0"/>
                    </a:moveTo>
                    <a:lnTo>
                      <a:pt x="133" y="265"/>
                    </a:lnTo>
                    <a:lnTo>
                      <a:pt x="26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</p:grpSp>
        <p:grpSp>
          <p:nvGrpSpPr>
            <p:cNvPr id="15386" name="Group 2419"/>
            <p:cNvGrpSpPr>
              <a:grpSpLocks/>
            </p:cNvGrpSpPr>
            <p:nvPr/>
          </p:nvGrpSpPr>
          <p:grpSpPr bwMode="auto">
            <a:xfrm>
              <a:off x="589" y="2672"/>
              <a:ext cx="589" cy="419"/>
              <a:chOff x="589" y="2672"/>
              <a:chExt cx="589" cy="419"/>
            </a:xfrm>
          </p:grpSpPr>
          <p:sp>
            <p:nvSpPr>
              <p:cNvPr id="18315" name="Freeform 2254"/>
              <p:cNvSpPr>
                <a:spLocks/>
              </p:cNvSpPr>
              <p:nvPr/>
            </p:nvSpPr>
            <p:spPr bwMode="auto">
              <a:xfrm>
                <a:off x="890" y="2847"/>
                <a:ext cx="57" cy="34"/>
              </a:xfrm>
              <a:custGeom>
                <a:avLst/>
                <a:gdLst>
                  <a:gd name="T0" fmla="*/ 55 w 57"/>
                  <a:gd name="T1" fmla="*/ 0 h 34"/>
                  <a:gd name="T2" fmla="*/ 55 w 57"/>
                  <a:gd name="T3" fmla="*/ 0 h 34"/>
                  <a:gd name="T4" fmla="*/ 47 w 57"/>
                  <a:gd name="T5" fmla="*/ 3 h 34"/>
                  <a:gd name="T6" fmla="*/ 42 w 57"/>
                  <a:gd name="T7" fmla="*/ 5 h 34"/>
                  <a:gd name="T8" fmla="*/ 34 w 57"/>
                  <a:gd name="T9" fmla="*/ 11 h 34"/>
                  <a:gd name="T10" fmla="*/ 26 w 57"/>
                  <a:gd name="T11" fmla="*/ 13 h 34"/>
                  <a:gd name="T12" fmla="*/ 21 w 57"/>
                  <a:gd name="T13" fmla="*/ 18 h 34"/>
                  <a:gd name="T14" fmla="*/ 13 w 57"/>
                  <a:gd name="T15" fmla="*/ 24 h 34"/>
                  <a:gd name="T16" fmla="*/ 8 w 57"/>
                  <a:gd name="T17" fmla="*/ 29 h 34"/>
                  <a:gd name="T18" fmla="*/ 0 w 57"/>
                  <a:gd name="T19" fmla="*/ 32 h 34"/>
                  <a:gd name="T20" fmla="*/ 2 w 57"/>
                  <a:gd name="T21" fmla="*/ 34 h 34"/>
                  <a:gd name="T22" fmla="*/ 10 w 57"/>
                  <a:gd name="T23" fmla="*/ 32 h 34"/>
                  <a:gd name="T24" fmla="*/ 16 w 57"/>
                  <a:gd name="T25" fmla="*/ 26 h 34"/>
                  <a:gd name="T26" fmla="*/ 23 w 57"/>
                  <a:gd name="T27" fmla="*/ 21 h 34"/>
                  <a:gd name="T28" fmla="*/ 29 w 57"/>
                  <a:gd name="T29" fmla="*/ 18 h 34"/>
                  <a:gd name="T30" fmla="*/ 36 w 57"/>
                  <a:gd name="T31" fmla="*/ 13 h 34"/>
                  <a:gd name="T32" fmla="*/ 42 w 57"/>
                  <a:gd name="T33" fmla="*/ 8 h 34"/>
                  <a:gd name="T34" fmla="*/ 50 w 57"/>
                  <a:gd name="T35" fmla="*/ 5 h 34"/>
                  <a:gd name="T36" fmla="*/ 57 w 57"/>
                  <a:gd name="T37" fmla="*/ 3 h 34"/>
                  <a:gd name="T38" fmla="*/ 57 w 57"/>
                  <a:gd name="T39" fmla="*/ 3 h 34"/>
                  <a:gd name="T40" fmla="*/ 55 w 57"/>
                  <a:gd name="T41" fmla="*/ 0 h 3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7"/>
                  <a:gd name="T64" fmla="*/ 0 h 34"/>
                  <a:gd name="T65" fmla="*/ 57 w 57"/>
                  <a:gd name="T66" fmla="*/ 34 h 3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7" h="34">
                    <a:moveTo>
                      <a:pt x="55" y="0"/>
                    </a:moveTo>
                    <a:lnTo>
                      <a:pt x="55" y="0"/>
                    </a:lnTo>
                    <a:lnTo>
                      <a:pt x="47" y="3"/>
                    </a:lnTo>
                    <a:lnTo>
                      <a:pt x="42" y="5"/>
                    </a:lnTo>
                    <a:lnTo>
                      <a:pt x="34" y="11"/>
                    </a:lnTo>
                    <a:lnTo>
                      <a:pt x="26" y="13"/>
                    </a:lnTo>
                    <a:lnTo>
                      <a:pt x="21" y="18"/>
                    </a:lnTo>
                    <a:lnTo>
                      <a:pt x="13" y="24"/>
                    </a:lnTo>
                    <a:lnTo>
                      <a:pt x="8" y="29"/>
                    </a:lnTo>
                    <a:lnTo>
                      <a:pt x="0" y="32"/>
                    </a:lnTo>
                    <a:lnTo>
                      <a:pt x="2" y="34"/>
                    </a:lnTo>
                    <a:lnTo>
                      <a:pt x="10" y="32"/>
                    </a:lnTo>
                    <a:lnTo>
                      <a:pt x="16" y="26"/>
                    </a:lnTo>
                    <a:lnTo>
                      <a:pt x="23" y="21"/>
                    </a:lnTo>
                    <a:lnTo>
                      <a:pt x="29" y="18"/>
                    </a:lnTo>
                    <a:lnTo>
                      <a:pt x="36" y="13"/>
                    </a:lnTo>
                    <a:lnTo>
                      <a:pt x="42" y="8"/>
                    </a:lnTo>
                    <a:lnTo>
                      <a:pt x="50" y="5"/>
                    </a:lnTo>
                    <a:lnTo>
                      <a:pt x="57" y="3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16" name="Freeform 2255"/>
              <p:cNvSpPr>
                <a:spLocks/>
              </p:cNvSpPr>
              <p:nvPr/>
            </p:nvSpPr>
            <p:spPr bwMode="auto">
              <a:xfrm>
                <a:off x="945" y="2844"/>
                <a:ext cx="47" cy="8"/>
              </a:xfrm>
              <a:custGeom>
                <a:avLst/>
                <a:gdLst>
                  <a:gd name="T0" fmla="*/ 47 w 47"/>
                  <a:gd name="T1" fmla="*/ 6 h 8"/>
                  <a:gd name="T2" fmla="*/ 47 w 47"/>
                  <a:gd name="T3" fmla="*/ 6 h 8"/>
                  <a:gd name="T4" fmla="*/ 42 w 47"/>
                  <a:gd name="T5" fmla="*/ 3 h 8"/>
                  <a:gd name="T6" fmla="*/ 36 w 47"/>
                  <a:gd name="T7" fmla="*/ 3 h 8"/>
                  <a:gd name="T8" fmla="*/ 31 w 47"/>
                  <a:gd name="T9" fmla="*/ 0 h 8"/>
                  <a:gd name="T10" fmla="*/ 23 w 47"/>
                  <a:gd name="T11" fmla="*/ 0 h 8"/>
                  <a:gd name="T12" fmla="*/ 18 w 47"/>
                  <a:gd name="T13" fmla="*/ 0 h 8"/>
                  <a:gd name="T14" fmla="*/ 13 w 47"/>
                  <a:gd name="T15" fmla="*/ 0 h 8"/>
                  <a:gd name="T16" fmla="*/ 8 w 47"/>
                  <a:gd name="T17" fmla="*/ 0 h 8"/>
                  <a:gd name="T18" fmla="*/ 0 w 47"/>
                  <a:gd name="T19" fmla="*/ 3 h 8"/>
                  <a:gd name="T20" fmla="*/ 2 w 47"/>
                  <a:gd name="T21" fmla="*/ 6 h 8"/>
                  <a:gd name="T22" fmla="*/ 8 w 47"/>
                  <a:gd name="T23" fmla="*/ 6 h 8"/>
                  <a:gd name="T24" fmla="*/ 13 w 47"/>
                  <a:gd name="T25" fmla="*/ 3 h 8"/>
                  <a:gd name="T26" fmla="*/ 18 w 47"/>
                  <a:gd name="T27" fmla="*/ 3 h 8"/>
                  <a:gd name="T28" fmla="*/ 23 w 47"/>
                  <a:gd name="T29" fmla="*/ 3 h 8"/>
                  <a:gd name="T30" fmla="*/ 31 w 47"/>
                  <a:gd name="T31" fmla="*/ 6 h 8"/>
                  <a:gd name="T32" fmla="*/ 36 w 47"/>
                  <a:gd name="T33" fmla="*/ 6 h 8"/>
                  <a:gd name="T34" fmla="*/ 42 w 47"/>
                  <a:gd name="T35" fmla="*/ 6 h 8"/>
                  <a:gd name="T36" fmla="*/ 47 w 47"/>
                  <a:gd name="T37" fmla="*/ 8 h 8"/>
                  <a:gd name="T38" fmla="*/ 47 w 47"/>
                  <a:gd name="T39" fmla="*/ 8 h 8"/>
                  <a:gd name="T40" fmla="*/ 47 w 47"/>
                  <a:gd name="T41" fmla="*/ 6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7"/>
                  <a:gd name="T64" fmla="*/ 0 h 8"/>
                  <a:gd name="T65" fmla="*/ 47 w 47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7" h="8">
                    <a:moveTo>
                      <a:pt x="47" y="6"/>
                    </a:moveTo>
                    <a:lnTo>
                      <a:pt x="47" y="6"/>
                    </a:lnTo>
                    <a:lnTo>
                      <a:pt x="42" y="3"/>
                    </a:lnTo>
                    <a:lnTo>
                      <a:pt x="36" y="3"/>
                    </a:lnTo>
                    <a:lnTo>
                      <a:pt x="31" y="0"/>
                    </a:lnTo>
                    <a:lnTo>
                      <a:pt x="23" y="0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0" y="3"/>
                    </a:lnTo>
                    <a:lnTo>
                      <a:pt x="2" y="6"/>
                    </a:lnTo>
                    <a:lnTo>
                      <a:pt x="8" y="6"/>
                    </a:lnTo>
                    <a:lnTo>
                      <a:pt x="13" y="3"/>
                    </a:lnTo>
                    <a:lnTo>
                      <a:pt x="18" y="3"/>
                    </a:lnTo>
                    <a:lnTo>
                      <a:pt x="23" y="3"/>
                    </a:lnTo>
                    <a:lnTo>
                      <a:pt x="31" y="6"/>
                    </a:lnTo>
                    <a:lnTo>
                      <a:pt x="36" y="6"/>
                    </a:lnTo>
                    <a:lnTo>
                      <a:pt x="42" y="6"/>
                    </a:lnTo>
                    <a:lnTo>
                      <a:pt x="47" y="8"/>
                    </a:lnTo>
                    <a:lnTo>
                      <a:pt x="47" y="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17" name="Freeform 2256"/>
              <p:cNvSpPr>
                <a:spLocks/>
              </p:cNvSpPr>
              <p:nvPr/>
            </p:nvSpPr>
            <p:spPr bwMode="auto">
              <a:xfrm>
                <a:off x="992" y="2850"/>
                <a:ext cx="26" cy="21"/>
              </a:xfrm>
              <a:custGeom>
                <a:avLst/>
                <a:gdLst>
                  <a:gd name="T0" fmla="*/ 26 w 26"/>
                  <a:gd name="T1" fmla="*/ 18 h 21"/>
                  <a:gd name="T2" fmla="*/ 26 w 26"/>
                  <a:gd name="T3" fmla="*/ 18 h 21"/>
                  <a:gd name="T4" fmla="*/ 26 w 26"/>
                  <a:gd name="T5" fmla="*/ 15 h 21"/>
                  <a:gd name="T6" fmla="*/ 23 w 26"/>
                  <a:gd name="T7" fmla="*/ 13 h 21"/>
                  <a:gd name="T8" fmla="*/ 21 w 26"/>
                  <a:gd name="T9" fmla="*/ 10 h 21"/>
                  <a:gd name="T10" fmla="*/ 16 w 26"/>
                  <a:gd name="T11" fmla="*/ 8 h 21"/>
                  <a:gd name="T12" fmla="*/ 13 w 26"/>
                  <a:gd name="T13" fmla="*/ 5 h 21"/>
                  <a:gd name="T14" fmla="*/ 8 w 26"/>
                  <a:gd name="T15" fmla="*/ 2 h 21"/>
                  <a:gd name="T16" fmla="*/ 5 w 26"/>
                  <a:gd name="T17" fmla="*/ 0 h 21"/>
                  <a:gd name="T18" fmla="*/ 0 w 26"/>
                  <a:gd name="T19" fmla="*/ 0 h 21"/>
                  <a:gd name="T20" fmla="*/ 0 w 26"/>
                  <a:gd name="T21" fmla="*/ 2 h 21"/>
                  <a:gd name="T22" fmla="*/ 2 w 26"/>
                  <a:gd name="T23" fmla="*/ 5 h 21"/>
                  <a:gd name="T24" fmla="*/ 8 w 26"/>
                  <a:gd name="T25" fmla="*/ 5 h 21"/>
                  <a:gd name="T26" fmla="*/ 10 w 26"/>
                  <a:gd name="T27" fmla="*/ 8 h 21"/>
                  <a:gd name="T28" fmla="*/ 13 w 26"/>
                  <a:gd name="T29" fmla="*/ 10 h 21"/>
                  <a:gd name="T30" fmla="*/ 18 w 26"/>
                  <a:gd name="T31" fmla="*/ 13 h 21"/>
                  <a:gd name="T32" fmla="*/ 21 w 26"/>
                  <a:gd name="T33" fmla="*/ 15 h 21"/>
                  <a:gd name="T34" fmla="*/ 23 w 26"/>
                  <a:gd name="T35" fmla="*/ 18 h 21"/>
                  <a:gd name="T36" fmla="*/ 23 w 26"/>
                  <a:gd name="T37" fmla="*/ 21 h 21"/>
                  <a:gd name="T38" fmla="*/ 23 w 26"/>
                  <a:gd name="T39" fmla="*/ 21 h 21"/>
                  <a:gd name="T40" fmla="*/ 26 w 26"/>
                  <a:gd name="T41" fmla="*/ 18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1"/>
                  <a:gd name="T65" fmla="*/ 26 w 26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1">
                    <a:moveTo>
                      <a:pt x="26" y="18"/>
                    </a:moveTo>
                    <a:lnTo>
                      <a:pt x="26" y="18"/>
                    </a:lnTo>
                    <a:lnTo>
                      <a:pt x="26" y="15"/>
                    </a:lnTo>
                    <a:lnTo>
                      <a:pt x="23" y="13"/>
                    </a:lnTo>
                    <a:lnTo>
                      <a:pt x="21" y="10"/>
                    </a:lnTo>
                    <a:lnTo>
                      <a:pt x="16" y="8"/>
                    </a:lnTo>
                    <a:lnTo>
                      <a:pt x="13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5"/>
                    </a:lnTo>
                    <a:lnTo>
                      <a:pt x="8" y="5"/>
                    </a:lnTo>
                    <a:lnTo>
                      <a:pt x="10" y="8"/>
                    </a:lnTo>
                    <a:lnTo>
                      <a:pt x="13" y="10"/>
                    </a:lnTo>
                    <a:lnTo>
                      <a:pt x="18" y="13"/>
                    </a:lnTo>
                    <a:lnTo>
                      <a:pt x="21" y="15"/>
                    </a:lnTo>
                    <a:lnTo>
                      <a:pt x="23" y="18"/>
                    </a:lnTo>
                    <a:lnTo>
                      <a:pt x="23" y="21"/>
                    </a:lnTo>
                    <a:lnTo>
                      <a:pt x="26" y="1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18" name="Freeform 2257"/>
              <p:cNvSpPr>
                <a:spLocks/>
              </p:cNvSpPr>
              <p:nvPr/>
            </p:nvSpPr>
            <p:spPr bwMode="auto">
              <a:xfrm>
                <a:off x="1008" y="2868"/>
                <a:ext cx="13" cy="24"/>
              </a:xfrm>
              <a:custGeom>
                <a:avLst/>
                <a:gdLst>
                  <a:gd name="T0" fmla="*/ 2 w 13"/>
                  <a:gd name="T1" fmla="*/ 24 h 24"/>
                  <a:gd name="T2" fmla="*/ 2 w 13"/>
                  <a:gd name="T3" fmla="*/ 24 h 24"/>
                  <a:gd name="T4" fmla="*/ 5 w 13"/>
                  <a:gd name="T5" fmla="*/ 21 h 24"/>
                  <a:gd name="T6" fmla="*/ 5 w 13"/>
                  <a:gd name="T7" fmla="*/ 18 h 24"/>
                  <a:gd name="T8" fmla="*/ 7 w 13"/>
                  <a:gd name="T9" fmla="*/ 16 h 24"/>
                  <a:gd name="T10" fmla="*/ 7 w 13"/>
                  <a:gd name="T11" fmla="*/ 13 h 24"/>
                  <a:gd name="T12" fmla="*/ 10 w 13"/>
                  <a:gd name="T13" fmla="*/ 11 h 24"/>
                  <a:gd name="T14" fmla="*/ 13 w 13"/>
                  <a:gd name="T15" fmla="*/ 8 h 24"/>
                  <a:gd name="T16" fmla="*/ 13 w 13"/>
                  <a:gd name="T17" fmla="*/ 5 h 24"/>
                  <a:gd name="T18" fmla="*/ 10 w 13"/>
                  <a:gd name="T19" fmla="*/ 0 h 24"/>
                  <a:gd name="T20" fmla="*/ 7 w 13"/>
                  <a:gd name="T21" fmla="*/ 3 h 24"/>
                  <a:gd name="T22" fmla="*/ 7 w 13"/>
                  <a:gd name="T23" fmla="*/ 5 h 24"/>
                  <a:gd name="T24" fmla="*/ 7 w 13"/>
                  <a:gd name="T25" fmla="*/ 5 h 24"/>
                  <a:gd name="T26" fmla="*/ 7 w 13"/>
                  <a:gd name="T27" fmla="*/ 8 h 24"/>
                  <a:gd name="T28" fmla="*/ 5 w 13"/>
                  <a:gd name="T29" fmla="*/ 11 h 24"/>
                  <a:gd name="T30" fmla="*/ 5 w 13"/>
                  <a:gd name="T31" fmla="*/ 13 h 24"/>
                  <a:gd name="T32" fmla="*/ 2 w 13"/>
                  <a:gd name="T33" fmla="*/ 16 h 24"/>
                  <a:gd name="T34" fmla="*/ 0 w 13"/>
                  <a:gd name="T35" fmla="*/ 18 h 24"/>
                  <a:gd name="T36" fmla="*/ 0 w 13"/>
                  <a:gd name="T37" fmla="*/ 21 h 24"/>
                  <a:gd name="T38" fmla="*/ 0 w 13"/>
                  <a:gd name="T39" fmla="*/ 21 h 24"/>
                  <a:gd name="T40" fmla="*/ 2 w 13"/>
                  <a:gd name="T41" fmla="*/ 24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4"/>
                  <a:gd name="T65" fmla="*/ 13 w 13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4">
                    <a:moveTo>
                      <a:pt x="2" y="24"/>
                    </a:moveTo>
                    <a:lnTo>
                      <a:pt x="2" y="24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7" y="16"/>
                    </a:lnTo>
                    <a:lnTo>
                      <a:pt x="7" y="13"/>
                    </a:lnTo>
                    <a:lnTo>
                      <a:pt x="10" y="11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0" y="0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8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2" y="16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2" y="24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19" name="Freeform 2258"/>
              <p:cNvSpPr>
                <a:spLocks/>
              </p:cNvSpPr>
              <p:nvPr/>
            </p:nvSpPr>
            <p:spPr bwMode="auto">
              <a:xfrm>
                <a:off x="1002" y="2889"/>
                <a:ext cx="8" cy="24"/>
              </a:xfrm>
              <a:custGeom>
                <a:avLst/>
                <a:gdLst>
                  <a:gd name="T0" fmla="*/ 6 w 8"/>
                  <a:gd name="T1" fmla="*/ 21 h 24"/>
                  <a:gd name="T2" fmla="*/ 6 w 8"/>
                  <a:gd name="T3" fmla="*/ 21 h 24"/>
                  <a:gd name="T4" fmla="*/ 6 w 8"/>
                  <a:gd name="T5" fmla="*/ 21 h 24"/>
                  <a:gd name="T6" fmla="*/ 6 w 8"/>
                  <a:gd name="T7" fmla="*/ 18 h 24"/>
                  <a:gd name="T8" fmla="*/ 6 w 8"/>
                  <a:gd name="T9" fmla="*/ 16 h 24"/>
                  <a:gd name="T10" fmla="*/ 6 w 8"/>
                  <a:gd name="T11" fmla="*/ 13 h 24"/>
                  <a:gd name="T12" fmla="*/ 6 w 8"/>
                  <a:gd name="T13" fmla="*/ 10 h 24"/>
                  <a:gd name="T14" fmla="*/ 6 w 8"/>
                  <a:gd name="T15" fmla="*/ 8 h 24"/>
                  <a:gd name="T16" fmla="*/ 8 w 8"/>
                  <a:gd name="T17" fmla="*/ 5 h 24"/>
                  <a:gd name="T18" fmla="*/ 8 w 8"/>
                  <a:gd name="T19" fmla="*/ 3 h 24"/>
                  <a:gd name="T20" fmla="*/ 6 w 8"/>
                  <a:gd name="T21" fmla="*/ 0 h 24"/>
                  <a:gd name="T22" fmla="*/ 6 w 8"/>
                  <a:gd name="T23" fmla="*/ 3 h 24"/>
                  <a:gd name="T24" fmla="*/ 3 w 8"/>
                  <a:gd name="T25" fmla="*/ 8 h 24"/>
                  <a:gd name="T26" fmla="*/ 3 w 8"/>
                  <a:gd name="T27" fmla="*/ 10 h 24"/>
                  <a:gd name="T28" fmla="*/ 0 w 8"/>
                  <a:gd name="T29" fmla="*/ 13 h 24"/>
                  <a:gd name="T30" fmla="*/ 0 w 8"/>
                  <a:gd name="T31" fmla="*/ 16 h 24"/>
                  <a:gd name="T32" fmla="*/ 0 w 8"/>
                  <a:gd name="T33" fmla="*/ 18 h 24"/>
                  <a:gd name="T34" fmla="*/ 3 w 8"/>
                  <a:gd name="T35" fmla="*/ 21 h 24"/>
                  <a:gd name="T36" fmla="*/ 3 w 8"/>
                  <a:gd name="T37" fmla="*/ 24 h 24"/>
                  <a:gd name="T38" fmla="*/ 3 w 8"/>
                  <a:gd name="T39" fmla="*/ 24 h 24"/>
                  <a:gd name="T40" fmla="*/ 6 w 8"/>
                  <a:gd name="T41" fmla="*/ 21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24"/>
                  <a:gd name="T65" fmla="*/ 8 w 8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24">
                    <a:moveTo>
                      <a:pt x="6" y="21"/>
                    </a:moveTo>
                    <a:lnTo>
                      <a:pt x="6" y="21"/>
                    </a:lnTo>
                    <a:lnTo>
                      <a:pt x="6" y="18"/>
                    </a:lnTo>
                    <a:lnTo>
                      <a:pt x="6" y="16"/>
                    </a:lnTo>
                    <a:lnTo>
                      <a:pt x="6" y="13"/>
                    </a:lnTo>
                    <a:lnTo>
                      <a:pt x="6" y="10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6" y="3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0" y="13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3" y="21"/>
                    </a:lnTo>
                    <a:lnTo>
                      <a:pt x="3" y="24"/>
                    </a:lnTo>
                    <a:lnTo>
                      <a:pt x="6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20" name="Freeform 2259"/>
              <p:cNvSpPr>
                <a:spLocks/>
              </p:cNvSpPr>
              <p:nvPr/>
            </p:nvSpPr>
            <p:spPr bwMode="auto">
              <a:xfrm>
                <a:off x="1005" y="2907"/>
                <a:ext cx="34" cy="8"/>
              </a:xfrm>
              <a:custGeom>
                <a:avLst/>
                <a:gdLst>
                  <a:gd name="T0" fmla="*/ 34 w 34"/>
                  <a:gd name="T1" fmla="*/ 0 h 8"/>
                  <a:gd name="T2" fmla="*/ 34 w 34"/>
                  <a:gd name="T3" fmla="*/ 0 h 8"/>
                  <a:gd name="T4" fmla="*/ 29 w 34"/>
                  <a:gd name="T5" fmla="*/ 3 h 8"/>
                  <a:gd name="T6" fmla="*/ 26 w 34"/>
                  <a:gd name="T7" fmla="*/ 3 h 8"/>
                  <a:gd name="T8" fmla="*/ 21 w 34"/>
                  <a:gd name="T9" fmla="*/ 3 h 8"/>
                  <a:gd name="T10" fmla="*/ 16 w 34"/>
                  <a:gd name="T11" fmla="*/ 6 h 8"/>
                  <a:gd name="T12" fmla="*/ 13 w 34"/>
                  <a:gd name="T13" fmla="*/ 6 h 8"/>
                  <a:gd name="T14" fmla="*/ 10 w 34"/>
                  <a:gd name="T15" fmla="*/ 6 h 8"/>
                  <a:gd name="T16" fmla="*/ 5 w 34"/>
                  <a:gd name="T17" fmla="*/ 6 h 8"/>
                  <a:gd name="T18" fmla="*/ 3 w 34"/>
                  <a:gd name="T19" fmla="*/ 3 h 8"/>
                  <a:gd name="T20" fmla="*/ 0 w 34"/>
                  <a:gd name="T21" fmla="*/ 6 h 8"/>
                  <a:gd name="T22" fmla="*/ 5 w 34"/>
                  <a:gd name="T23" fmla="*/ 8 h 8"/>
                  <a:gd name="T24" fmla="*/ 8 w 34"/>
                  <a:gd name="T25" fmla="*/ 8 h 8"/>
                  <a:gd name="T26" fmla="*/ 13 w 34"/>
                  <a:gd name="T27" fmla="*/ 8 h 8"/>
                  <a:gd name="T28" fmla="*/ 18 w 34"/>
                  <a:gd name="T29" fmla="*/ 8 h 8"/>
                  <a:gd name="T30" fmla="*/ 21 w 34"/>
                  <a:gd name="T31" fmla="*/ 8 h 8"/>
                  <a:gd name="T32" fmla="*/ 26 w 34"/>
                  <a:gd name="T33" fmla="*/ 6 h 8"/>
                  <a:gd name="T34" fmla="*/ 29 w 34"/>
                  <a:gd name="T35" fmla="*/ 6 h 8"/>
                  <a:gd name="T36" fmla="*/ 34 w 34"/>
                  <a:gd name="T37" fmla="*/ 6 h 8"/>
                  <a:gd name="T38" fmla="*/ 34 w 34"/>
                  <a:gd name="T39" fmla="*/ 6 h 8"/>
                  <a:gd name="T40" fmla="*/ 34 w 34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8"/>
                  <a:gd name="T65" fmla="*/ 34 w 34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8">
                    <a:moveTo>
                      <a:pt x="34" y="0"/>
                    </a:moveTo>
                    <a:lnTo>
                      <a:pt x="34" y="0"/>
                    </a:lnTo>
                    <a:lnTo>
                      <a:pt x="29" y="3"/>
                    </a:lnTo>
                    <a:lnTo>
                      <a:pt x="26" y="3"/>
                    </a:lnTo>
                    <a:lnTo>
                      <a:pt x="21" y="3"/>
                    </a:lnTo>
                    <a:lnTo>
                      <a:pt x="16" y="6"/>
                    </a:lnTo>
                    <a:lnTo>
                      <a:pt x="13" y="6"/>
                    </a:lnTo>
                    <a:lnTo>
                      <a:pt x="10" y="6"/>
                    </a:lnTo>
                    <a:lnTo>
                      <a:pt x="5" y="6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3" y="8"/>
                    </a:lnTo>
                    <a:lnTo>
                      <a:pt x="18" y="8"/>
                    </a:lnTo>
                    <a:lnTo>
                      <a:pt x="21" y="8"/>
                    </a:lnTo>
                    <a:lnTo>
                      <a:pt x="26" y="6"/>
                    </a:lnTo>
                    <a:lnTo>
                      <a:pt x="29" y="6"/>
                    </a:lnTo>
                    <a:lnTo>
                      <a:pt x="34" y="6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21" name="Freeform 2260"/>
              <p:cNvSpPr>
                <a:spLocks/>
              </p:cNvSpPr>
              <p:nvPr/>
            </p:nvSpPr>
            <p:spPr bwMode="auto">
              <a:xfrm>
                <a:off x="1039" y="2897"/>
                <a:ext cx="34" cy="16"/>
              </a:xfrm>
              <a:custGeom>
                <a:avLst/>
                <a:gdLst>
                  <a:gd name="T0" fmla="*/ 34 w 34"/>
                  <a:gd name="T1" fmla="*/ 0 h 16"/>
                  <a:gd name="T2" fmla="*/ 34 w 34"/>
                  <a:gd name="T3" fmla="*/ 0 h 16"/>
                  <a:gd name="T4" fmla="*/ 29 w 34"/>
                  <a:gd name="T5" fmla="*/ 0 h 16"/>
                  <a:gd name="T6" fmla="*/ 23 w 34"/>
                  <a:gd name="T7" fmla="*/ 2 h 16"/>
                  <a:gd name="T8" fmla="*/ 21 w 34"/>
                  <a:gd name="T9" fmla="*/ 2 h 16"/>
                  <a:gd name="T10" fmla="*/ 16 w 34"/>
                  <a:gd name="T11" fmla="*/ 5 h 16"/>
                  <a:gd name="T12" fmla="*/ 10 w 34"/>
                  <a:gd name="T13" fmla="*/ 8 h 16"/>
                  <a:gd name="T14" fmla="*/ 8 w 34"/>
                  <a:gd name="T15" fmla="*/ 8 h 16"/>
                  <a:gd name="T16" fmla="*/ 3 w 34"/>
                  <a:gd name="T17" fmla="*/ 10 h 16"/>
                  <a:gd name="T18" fmla="*/ 0 w 34"/>
                  <a:gd name="T19" fmla="*/ 10 h 16"/>
                  <a:gd name="T20" fmla="*/ 0 w 34"/>
                  <a:gd name="T21" fmla="*/ 16 h 16"/>
                  <a:gd name="T22" fmla="*/ 5 w 34"/>
                  <a:gd name="T23" fmla="*/ 13 h 16"/>
                  <a:gd name="T24" fmla="*/ 8 w 34"/>
                  <a:gd name="T25" fmla="*/ 13 h 16"/>
                  <a:gd name="T26" fmla="*/ 13 w 34"/>
                  <a:gd name="T27" fmla="*/ 10 h 16"/>
                  <a:gd name="T28" fmla="*/ 16 w 34"/>
                  <a:gd name="T29" fmla="*/ 8 h 16"/>
                  <a:gd name="T30" fmla="*/ 21 w 34"/>
                  <a:gd name="T31" fmla="*/ 8 h 16"/>
                  <a:gd name="T32" fmla="*/ 26 w 34"/>
                  <a:gd name="T33" fmla="*/ 5 h 16"/>
                  <a:gd name="T34" fmla="*/ 29 w 34"/>
                  <a:gd name="T35" fmla="*/ 5 h 16"/>
                  <a:gd name="T36" fmla="*/ 34 w 34"/>
                  <a:gd name="T37" fmla="*/ 5 h 16"/>
                  <a:gd name="T38" fmla="*/ 34 w 34"/>
                  <a:gd name="T39" fmla="*/ 5 h 16"/>
                  <a:gd name="T40" fmla="*/ 34 w 34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6"/>
                  <a:gd name="T65" fmla="*/ 34 w 34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6">
                    <a:moveTo>
                      <a:pt x="34" y="0"/>
                    </a:moveTo>
                    <a:lnTo>
                      <a:pt x="34" y="0"/>
                    </a:lnTo>
                    <a:lnTo>
                      <a:pt x="29" y="0"/>
                    </a:lnTo>
                    <a:lnTo>
                      <a:pt x="23" y="2"/>
                    </a:lnTo>
                    <a:lnTo>
                      <a:pt x="21" y="2"/>
                    </a:lnTo>
                    <a:lnTo>
                      <a:pt x="16" y="5"/>
                    </a:lnTo>
                    <a:lnTo>
                      <a:pt x="10" y="8"/>
                    </a:lnTo>
                    <a:lnTo>
                      <a:pt x="8" y="8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0" y="16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3" y="10"/>
                    </a:lnTo>
                    <a:lnTo>
                      <a:pt x="16" y="8"/>
                    </a:lnTo>
                    <a:lnTo>
                      <a:pt x="21" y="8"/>
                    </a:lnTo>
                    <a:lnTo>
                      <a:pt x="26" y="5"/>
                    </a:lnTo>
                    <a:lnTo>
                      <a:pt x="29" y="5"/>
                    </a:lnTo>
                    <a:lnTo>
                      <a:pt x="34" y="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22" name="Freeform 2261"/>
              <p:cNvSpPr>
                <a:spLocks/>
              </p:cNvSpPr>
              <p:nvPr/>
            </p:nvSpPr>
            <p:spPr bwMode="auto">
              <a:xfrm>
                <a:off x="1073" y="2897"/>
                <a:ext cx="63" cy="13"/>
              </a:xfrm>
              <a:custGeom>
                <a:avLst/>
                <a:gdLst>
                  <a:gd name="T0" fmla="*/ 63 w 63"/>
                  <a:gd name="T1" fmla="*/ 8 h 13"/>
                  <a:gd name="T2" fmla="*/ 63 w 63"/>
                  <a:gd name="T3" fmla="*/ 8 h 13"/>
                  <a:gd name="T4" fmla="*/ 55 w 63"/>
                  <a:gd name="T5" fmla="*/ 5 h 13"/>
                  <a:gd name="T6" fmla="*/ 47 w 63"/>
                  <a:gd name="T7" fmla="*/ 2 h 13"/>
                  <a:gd name="T8" fmla="*/ 39 w 63"/>
                  <a:gd name="T9" fmla="*/ 0 h 13"/>
                  <a:gd name="T10" fmla="*/ 31 w 63"/>
                  <a:gd name="T11" fmla="*/ 0 h 13"/>
                  <a:gd name="T12" fmla="*/ 23 w 63"/>
                  <a:gd name="T13" fmla="*/ 0 h 13"/>
                  <a:gd name="T14" fmla="*/ 16 w 63"/>
                  <a:gd name="T15" fmla="*/ 0 h 13"/>
                  <a:gd name="T16" fmla="*/ 8 w 63"/>
                  <a:gd name="T17" fmla="*/ 0 h 13"/>
                  <a:gd name="T18" fmla="*/ 0 w 63"/>
                  <a:gd name="T19" fmla="*/ 0 h 13"/>
                  <a:gd name="T20" fmla="*/ 0 w 63"/>
                  <a:gd name="T21" fmla="*/ 5 h 13"/>
                  <a:gd name="T22" fmla="*/ 8 w 63"/>
                  <a:gd name="T23" fmla="*/ 2 h 13"/>
                  <a:gd name="T24" fmla="*/ 16 w 63"/>
                  <a:gd name="T25" fmla="*/ 2 h 13"/>
                  <a:gd name="T26" fmla="*/ 23 w 63"/>
                  <a:gd name="T27" fmla="*/ 2 h 13"/>
                  <a:gd name="T28" fmla="*/ 31 w 63"/>
                  <a:gd name="T29" fmla="*/ 2 h 13"/>
                  <a:gd name="T30" fmla="*/ 39 w 63"/>
                  <a:gd name="T31" fmla="*/ 5 h 13"/>
                  <a:gd name="T32" fmla="*/ 47 w 63"/>
                  <a:gd name="T33" fmla="*/ 5 h 13"/>
                  <a:gd name="T34" fmla="*/ 55 w 63"/>
                  <a:gd name="T35" fmla="*/ 8 h 13"/>
                  <a:gd name="T36" fmla="*/ 60 w 63"/>
                  <a:gd name="T37" fmla="*/ 13 h 13"/>
                  <a:gd name="T38" fmla="*/ 60 w 63"/>
                  <a:gd name="T39" fmla="*/ 13 h 13"/>
                  <a:gd name="T40" fmla="*/ 63 w 63"/>
                  <a:gd name="T41" fmla="*/ 8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3"/>
                  <a:gd name="T64" fmla="*/ 0 h 13"/>
                  <a:gd name="T65" fmla="*/ 63 w 63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3" h="13">
                    <a:moveTo>
                      <a:pt x="63" y="8"/>
                    </a:moveTo>
                    <a:lnTo>
                      <a:pt x="63" y="8"/>
                    </a:lnTo>
                    <a:lnTo>
                      <a:pt x="55" y="5"/>
                    </a:lnTo>
                    <a:lnTo>
                      <a:pt x="47" y="2"/>
                    </a:lnTo>
                    <a:lnTo>
                      <a:pt x="39" y="0"/>
                    </a:lnTo>
                    <a:lnTo>
                      <a:pt x="31" y="0"/>
                    </a:lnTo>
                    <a:lnTo>
                      <a:pt x="23" y="0"/>
                    </a:lnTo>
                    <a:lnTo>
                      <a:pt x="16" y="0"/>
                    </a:lnTo>
                    <a:lnTo>
                      <a:pt x="8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8" y="2"/>
                    </a:lnTo>
                    <a:lnTo>
                      <a:pt x="16" y="2"/>
                    </a:lnTo>
                    <a:lnTo>
                      <a:pt x="23" y="2"/>
                    </a:lnTo>
                    <a:lnTo>
                      <a:pt x="31" y="2"/>
                    </a:lnTo>
                    <a:lnTo>
                      <a:pt x="39" y="5"/>
                    </a:lnTo>
                    <a:lnTo>
                      <a:pt x="47" y="5"/>
                    </a:lnTo>
                    <a:lnTo>
                      <a:pt x="55" y="8"/>
                    </a:lnTo>
                    <a:lnTo>
                      <a:pt x="60" y="13"/>
                    </a:lnTo>
                    <a:lnTo>
                      <a:pt x="63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23" name="Freeform 2262"/>
              <p:cNvSpPr>
                <a:spLocks/>
              </p:cNvSpPr>
              <p:nvPr/>
            </p:nvSpPr>
            <p:spPr bwMode="auto">
              <a:xfrm>
                <a:off x="1133" y="2905"/>
                <a:ext cx="45" cy="60"/>
              </a:xfrm>
              <a:custGeom>
                <a:avLst/>
                <a:gdLst>
                  <a:gd name="T0" fmla="*/ 45 w 45"/>
                  <a:gd name="T1" fmla="*/ 60 h 60"/>
                  <a:gd name="T2" fmla="*/ 45 w 45"/>
                  <a:gd name="T3" fmla="*/ 60 h 60"/>
                  <a:gd name="T4" fmla="*/ 45 w 45"/>
                  <a:gd name="T5" fmla="*/ 50 h 60"/>
                  <a:gd name="T6" fmla="*/ 39 w 45"/>
                  <a:gd name="T7" fmla="*/ 42 h 60"/>
                  <a:gd name="T8" fmla="*/ 37 w 45"/>
                  <a:gd name="T9" fmla="*/ 34 h 60"/>
                  <a:gd name="T10" fmla="*/ 31 w 45"/>
                  <a:gd name="T11" fmla="*/ 26 h 60"/>
                  <a:gd name="T12" fmla="*/ 24 w 45"/>
                  <a:gd name="T13" fmla="*/ 18 h 60"/>
                  <a:gd name="T14" fmla="*/ 18 w 45"/>
                  <a:gd name="T15" fmla="*/ 13 h 60"/>
                  <a:gd name="T16" fmla="*/ 11 w 45"/>
                  <a:gd name="T17" fmla="*/ 5 h 60"/>
                  <a:gd name="T18" fmla="*/ 3 w 45"/>
                  <a:gd name="T19" fmla="*/ 0 h 60"/>
                  <a:gd name="T20" fmla="*/ 0 w 45"/>
                  <a:gd name="T21" fmla="*/ 5 h 60"/>
                  <a:gd name="T22" fmla="*/ 8 w 45"/>
                  <a:gd name="T23" fmla="*/ 10 h 60"/>
                  <a:gd name="T24" fmla="*/ 16 w 45"/>
                  <a:gd name="T25" fmla="*/ 15 h 60"/>
                  <a:gd name="T26" fmla="*/ 21 w 45"/>
                  <a:gd name="T27" fmla="*/ 21 h 60"/>
                  <a:gd name="T28" fmla="*/ 29 w 45"/>
                  <a:gd name="T29" fmla="*/ 29 h 60"/>
                  <a:gd name="T30" fmla="*/ 34 w 45"/>
                  <a:gd name="T31" fmla="*/ 36 h 60"/>
                  <a:gd name="T32" fmla="*/ 37 w 45"/>
                  <a:gd name="T33" fmla="*/ 44 h 60"/>
                  <a:gd name="T34" fmla="*/ 39 w 45"/>
                  <a:gd name="T35" fmla="*/ 52 h 60"/>
                  <a:gd name="T36" fmla="*/ 42 w 45"/>
                  <a:gd name="T37" fmla="*/ 60 h 60"/>
                  <a:gd name="T38" fmla="*/ 42 w 45"/>
                  <a:gd name="T39" fmla="*/ 60 h 60"/>
                  <a:gd name="T40" fmla="*/ 45 w 45"/>
                  <a:gd name="T41" fmla="*/ 60 h 6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5"/>
                  <a:gd name="T64" fmla="*/ 0 h 60"/>
                  <a:gd name="T65" fmla="*/ 45 w 45"/>
                  <a:gd name="T66" fmla="*/ 60 h 6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5" h="60">
                    <a:moveTo>
                      <a:pt x="45" y="60"/>
                    </a:moveTo>
                    <a:lnTo>
                      <a:pt x="45" y="60"/>
                    </a:lnTo>
                    <a:lnTo>
                      <a:pt x="45" y="50"/>
                    </a:lnTo>
                    <a:lnTo>
                      <a:pt x="39" y="42"/>
                    </a:lnTo>
                    <a:lnTo>
                      <a:pt x="37" y="34"/>
                    </a:lnTo>
                    <a:lnTo>
                      <a:pt x="31" y="26"/>
                    </a:lnTo>
                    <a:lnTo>
                      <a:pt x="24" y="18"/>
                    </a:lnTo>
                    <a:lnTo>
                      <a:pt x="18" y="13"/>
                    </a:lnTo>
                    <a:lnTo>
                      <a:pt x="11" y="5"/>
                    </a:lnTo>
                    <a:lnTo>
                      <a:pt x="3" y="0"/>
                    </a:lnTo>
                    <a:lnTo>
                      <a:pt x="0" y="5"/>
                    </a:lnTo>
                    <a:lnTo>
                      <a:pt x="8" y="10"/>
                    </a:lnTo>
                    <a:lnTo>
                      <a:pt x="16" y="15"/>
                    </a:lnTo>
                    <a:lnTo>
                      <a:pt x="21" y="21"/>
                    </a:lnTo>
                    <a:lnTo>
                      <a:pt x="29" y="29"/>
                    </a:lnTo>
                    <a:lnTo>
                      <a:pt x="34" y="36"/>
                    </a:lnTo>
                    <a:lnTo>
                      <a:pt x="37" y="44"/>
                    </a:lnTo>
                    <a:lnTo>
                      <a:pt x="39" y="52"/>
                    </a:lnTo>
                    <a:lnTo>
                      <a:pt x="42" y="60"/>
                    </a:lnTo>
                    <a:lnTo>
                      <a:pt x="45" y="6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24" name="Freeform 2263"/>
              <p:cNvSpPr>
                <a:spLocks/>
              </p:cNvSpPr>
              <p:nvPr/>
            </p:nvSpPr>
            <p:spPr bwMode="auto">
              <a:xfrm>
                <a:off x="1149" y="2965"/>
                <a:ext cx="29" cy="37"/>
              </a:xfrm>
              <a:custGeom>
                <a:avLst/>
                <a:gdLst>
                  <a:gd name="T0" fmla="*/ 2 w 29"/>
                  <a:gd name="T1" fmla="*/ 37 h 37"/>
                  <a:gd name="T2" fmla="*/ 2 w 29"/>
                  <a:gd name="T3" fmla="*/ 37 h 37"/>
                  <a:gd name="T4" fmla="*/ 8 w 29"/>
                  <a:gd name="T5" fmla="*/ 34 h 37"/>
                  <a:gd name="T6" fmla="*/ 13 w 29"/>
                  <a:gd name="T7" fmla="*/ 29 h 37"/>
                  <a:gd name="T8" fmla="*/ 18 w 29"/>
                  <a:gd name="T9" fmla="*/ 26 h 37"/>
                  <a:gd name="T10" fmla="*/ 21 w 29"/>
                  <a:gd name="T11" fmla="*/ 21 h 37"/>
                  <a:gd name="T12" fmla="*/ 26 w 29"/>
                  <a:gd name="T13" fmla="*/ 16 h 37"/>
                  <a:gd name="T14" fmla="*/ 29 w 29"/>
                  <a:gd name="T15" fmla="*/ 10 h 37"/>
                  <a:gd name="T16" fmla="*/ 29 w 29"/>
                  <a:gd name="T17" fmla="*/ 5 h 37"/>
                  <a:gd name="T18" fmla="*/ 29 w 29"/>
                  <a:gd name="T19" fmla="*/ 0 h 37"/>
                  <a:gd name="T20" fmla="*/ 26 w 29"/>
                  <a:gd name="T21" fmla="*/ 0 h 37"/>
                  <a:gd name="T22" fmla="*/ 26 w 29"/>
                  <a:gd name="T23" fmla="*/ 5 h 37"/>
                  <a:gd name="T24" fmla="*/ 26 w 29"/>
                  <a:gd name="T25" fmla="*/ 10 h 37"/>
                  <a:gd name="T26" fmla="*/ 23 w 29"/>
                  <a:gd name="T27" fmla="*/ 13 h 37"/>
                  <a:gd name="T28" fmla="*/ 18 w 29"/>
                  <a:gd name="T29" fmla="*/ 18 h 37"/>
                  <a:gd name="T30" fmla="*/ 15 w 29"/>
                  <a:gd name="T31" fmla="*/ 24 h 37"/>
                  <a:gd name="T32" fmla="*/ 10 w 29"/>
                  <a:gd name="T33" fmla="*/ 26 h 37"/>
                  <a:gd name="T34" fmla="*/ 5 w 29"/>
                  <a:gd name="T35" fmla="*/ 31 h 37"/>
                  <a:gd name="T36" fmla="*/ 0 w 29"/>
                  <a:gd name="T37" fmla="*/ 34 h 37"/>
                  <a:gd name="T38" fmla="*/ 0 w 29"/>
                  <a:gd name="T39" fmla="*/ 34 h 37"/>
                  <a:gd name="T40" fmla="*/ 2 w 29"/>
                  <a:gd name="T41" fmla="*/ 37 h 3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37"/>
                  <a:gd name="T65" fmla="*/ 29 w 29"/>
                  <a:gd name="T66" fmla="*/ 37 h 3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37">
                    <a:moveTo>
                      <a:pt x="2" y="37"/>
                    </a:moveTo>
                    <a:lnTo>
                      <a:pt x="2" y="37"/>
                    </a:lnTo>
                    <a:lnTo>
                      <a:pt x="8" y="34"/>
                    </a:lnTo>
                    <a:lnTo>
                      <a:pt x="13" y="29"/>
                    </a:lnTo>
                    <a:lnTo>
                      <a:pt x="18" y="26"/>
                    </a:lnTo>
                    <a:lnTo>
                      <a:pt x="21" y="21"/>
                    </a:lnTo>
                    <a:lnTo>
                      <a:pt x="26" y="16"/>
                    </a:lnTo>
                    <a:lnTo>
                      <a:pt x="29" y="10"/>
                    </a:lnTo>
                    <a:lnTo>
                      <a:pt x="29" y="5"/>
                    </a:lnTo>
                    <a:lnTo>
                      <a:pt x="29" y="0"/>
                    </a:lnTo>
                    <a:lnTo>
                      <a:pt x="26" y="0"/>
                    </a:lnTo>
                    <a:lnTo>
                      <a:pt x="26" y="5"/>
                    </a:lnTo>
                    <a:lnTo>
                      <a:pt x="26" y="10"/>
                    </a:lnTo>
                    <a:lnTo>
                      <a:pt x="23" y="13"/>
                    </a:lnTo>
                    <a:lnTo>
                      <a:pt x="18" y="18"/>
                    </a:lnTo>
                    <a:lnTo>
                      <a:pt x="15" y="24"/>
                    </a:lnTo>
                    <a:lnTo>
                      <a:pt x="10" y="26"/>
                    </a:lnTo>
                    <a:lnTo>
                      <a:pt x="5" y="31"/>
                    </a:lnTo>
                    <a:lnTo>
                      <a:pt x="0" y="34"/>
                    </a:lnTo>
                    <a:lnTo>
                      <a:pt x="2" y="37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25" name="Freeform 2264"/>
              <p:cNvSpPr>
                <a:spLocks/>
              </p:cNvSpPr>
              <p:nvPr/>
            </p:nvSpPr>
            <p:spPr bwMode="auto">
              <a:xfrm>
                <a:off x="1112" y="2996"/>
                <a:ext cx="39" cy="8"/>
              </a:xfrm>
              <a:custGeom>
                <a:avLst/>
                <a:gdLst>
                  <a:gd name="T0" fmla="*/ 0 w 39"/>
                  <a:gd name="T1" fmla="*/ 3 h 8"/>
                  <a:gd name="T2" fmla="*/ 0 w 39"/>
                  <a:gd name="T3" fmla="*/ 3 h 8"/>
                  <a:gd name="T4" fmla="*/ 5 w 39"/>
                  <a:gd name="T5" fmla="*/ 6 h 8"/>
                  <a:gd name="T6" fmla="*/ 11 w 39"/>
                  <a:gd name="T7" fmla="*/ 8 h 8"/>
                  <a:gd name="T8" fmla="*/ 16 w 39"/>
                  <a:gd name="T9" fmla="*/ 8 h 8"/>
                  <a:gd name="T10" fmla="*/ 18 w 39"/>
                  <a:gd name="T11" fmla="*/ 8 h 8"/>
                  <a:gd name="T12" fmla="*/ 24 w 39"/>
                  <a:gd name="T13" fmla="*/ 8 h 8"/>
                  <a:gd name="T14" fmla="*/ 29 w 39"/>
                  <a:gd name="T15" fmla="*/ 8 h 8"/>
                  <a:gd name="T16" fmla="*/ 34 w 39"/>
                  <a:gd name="T17" fmla="*/ 8 h 8"/>
                  <a:gd name="T18" fmla="*/ 39 w 39"/>
                  <a:gd name="T19" fmla="*/ 6 h 8"/>
                  <a:gd name="T20" fmla="*/ 37 w 39"/>
                  <a:gd name="T21" fmla="*/ 3 h 8"/>
                  <a:gd name="T22" fmla="*/ 34 w 39"/>
                  <a:gd name="T23" fmla="*/ 3 h 8"/>
                  <a:gd name="T24" fmla="*/ 29 w 39"/>
                  <a:gd name="T25" fmla="*/ 6 h 8"/>
                  <a:gd name="T26" fmla="*/ 24 w 39"/>
                  <a:gd name="T27" fmla="*/ 6 h 8"/>
                  <a:gd name="T28" fmla="*/ 18 w 39"/>
                  <a:gd name="T29" fmla="*/ 6 h 8"/>
                  <a:gd name="T30" fmla="*/ 16 w 39"/>
                  <a:gd name="T31" fmla="*/ 6 h 8"/>
                  <a:gd name="T32" fmla="*/ 11 w 39"/>
                  <a:gd name="T33" fmla="*/ 3 h 8"/>
                  <a:gd name="T34" fmla="*/ 8 w 39"/>
                  <a:gd name="T35" fmla="*/ 3 h 8"/>
                  <a:gd name="T36" fmla="*/ 3 w 39"/>
                  <a:gd name="T37" fmla="*/ 0 h 8"/>
                  <a:gd name="T38" fmla="*/ 3 w 39"/>
                  <a:gd name="T39" fmla="*/ 0 h 8"/>
                  <a:gd name="T40" fmla="*/ 0 w 39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9"/>
                  <a:gd name="T64" fmla="*/ 0 h 8"/>
                  <a:gd name="T65" fmla="*/ 39 w 39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9" h="8">
                    <a:moveTo>
                      <a:pt x="0" y="3"/>
                    </a:moveTo>
                    <a:lnTo>
                      <a:pt x="0" y="3"/>
                    </a:lnTo>
                    <a:lnTo>
                      <a:pt x="5" y="6"/>
                    </a:lnTo>
                    <a:lnTo>
                      <a:pt x="11" y="8"/>
                    </a:lnTo>
                    <a:lnTo>
                      <a:pt x="16" y="8"/>
                    </a:lnTo>
                    <a:lnTo>
                      <a:pt x="18" y="8"/>
                    </a:lnTo>
                    <a:lnTo>
                      <a:pt x="24" y="8"/>
                    </a:lnTo>
                    <a:lnTo>
                      <a:pt x="29" y="8"/>
                    </a:lnTo>
                    <a:lnTo>
                      <a:pt x="34" y="8"/>
                    </a:lnTo>
                    <a:lnTo>
                      <a:pt x="39" y="6"/>
                    </a:lnTo>
                    <a:lnTo>
                      <a:pt x="37" y="3"/>
                    </a:lnTo>
                    <a:lnTo>
                      <a:pt x="34" y="3"/>
                    </a:lnTo>
                    <a:lnTo>
                      <a:pt x="29" y="6"/>
                    </a:lnTo>
                    <a:lnTo>
                      <a:pt x="24" y="6"/>
                    </a:lnTo>
                    <a:lnTo>
                      <a:pt x="18" y="6"/>
                    </a:lnTo>
                    <a:lnTo>
                      <a:pt x="16" y="6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26" name="Freeform 2265"/>
              <p:cNvSpPr>
                <a:spLocks/>
              </p:cNvSpPr>
              <p:nvPr/>
            </p:nvSpPr>
            <p:spPr bwMode="auto">
              <a:xfrm>
                <a:off x="1110" y="2975"/>
                <a:ext cx="7" cy="24"/>
              </a:xfrm>
              <a:custGeom>
                <a:avLst/>
                <a:gdLst>
                  <a:gd name="T0" fmla="*/ 2 w 7"/>
                  <a:gd name="T1" fmla="*/ 0 h 24"/>
                  <a:gd name="T2" fmla="*/ 2 w 7"/>
                  <a:gd name="T3" fmla="*/ 0 h 24"/>
                  <a:gd name="T4" fmla="*/ 2 w 7"/>
                  <a:gd name="T5" fmla="*/ 3 h 24"/>
                  <a:gd name="T6" fmla="*/ 2 w 7"/>
                  <a:gd name="T7" fmla="*/ 6 h 24"/>
                  <a:gd name="T8" fmla="*/ 2 w 7"/>
                  <a:gd name="T9" fmla="*/ 8 h 24"/>
                  <a:gd name="T10" fmla="*/ 2 w 7"/>
                  <a:gd name="T11" fmla="*/ 11 h 24"/>
                  <a:gd name="T12" fmla="*/ 0 w 7"/>
                  <a:gd name="T13" fmla="*/ 16 h 24"/>
                  <a:gd name="T14" fmla="*/ 0 w 7"/>
                  <a:gd name="T15" fmla="*/ 19 h 24"/>
                  <a:gd name="T16" fmla="*/ 0 w 7"/>
                  <a:gd name="T17" fmla="*/ 21 h 24"/>
                  <a:gd name="T18" fmla="*/ 2 w 7"/>
                  <a:gd name="T19" fmla="*/ 24 h 24"/>
                  <a:gd name="T20" fmla="*/ 5 w 7"/>
                  <a:gd name="T21" fmla="*/ 21 h 24"/>
                  <a:gd name="T22" fmla="*/ 5 w 7"/>
                  <a:gd name="T23" fmla="*/ 19 h 24"/>
                  <a:gd name="T24" fmla="*/ 5 w 7"/>
                  <a:gd name="T25" fmla="*/ 19 h 24"/>
                  <a:gd name="T26" fmla="*/ 5 w 7"/>
                  <a:gd name="T27" fmla="*/ 16 h 24"/>
                  <a:gd name="T28" fmla="*/ 5 w 7"/>
                  <a:gd name="T29" fmla="*/ 14 h 24"/>
                  <a:gd name="T30" fmla="*/ 5 w 7"/>
                  <a:gd name="T31" fmla="*/ 8 h 24"/>
                  <a:gd name="T32" fmla="*/ 5 w 7"/>
                  <a:gd name="T33" fmla="*/ 6 h 24"/>
                  <a:gd name="T34" fmla="*/ 7 w 7"/>
                  <a:gd name="T35" fmla="*/ 3 h 24"/>
                  <a:gd name="T36" fmla="*/ 5 w 7"/>
                  <a:gd name="T37" fmla="*/ 0 h 24"/>
                  <a:gd name="T38" fmla="*/ 5 w 7"/>
                  <a:gd name="T39" fmla="*/ 0 h 24"/>
                  <a:gd name="T40" fmla="*/ 2 w 7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7"/>
                  <a:gd name="T64" fmla="*/ 0 h 24"/>
                  <a:gd name="T65" fmla="*/ 7 w 7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7" h="24">
                    <a:moveTo>
                      <a:pt x="2" y="0"/>
                    </a:moveTo>
                    <a:lnTo>
                      <a:pt x="2" y="0"/>
                    </a:lnTo>
                    <a:lnTo>
                      <a:pt x="2" y="3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2" y="11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2" y="24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5" y="16"/>
                    </a:lnTo>
                    <a:lnTo>
                      <a:pt x="5" y="14"/>
                    </a:lnTo>
                    <a:lnTo>
                      <a:pt x="5" y="8"/>
                    </a:lnTo>
                    <a:lnTo>
                      <a:pt x="5" y="6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27" name="Freeform 2266"/>
              <p:cNvSpPr>
                <a:spLocks/>
              </p:cNvSpPr>
              <p:nvPr/>
            </p:nvSpPr>
            <p:spPr bwMode="auto">
              <a:xfrm>
                <a:off x="1099" y="2955"/>
                <a:ext cx="16" cy="20"/>
              </a:xfrm>
              <a:custGeom>
                <a:avLst/>
                <a:gdLst>
                  <a:gd name="T0" fmla="*/ 0 w 16"/>
                  <a:gd name="T1" fmla="*/ 2 h 20"/>
                  <a:gd name="T2" fmla="*/ 0 w 16"/>
                  <a:gd name="T3" fmla="*/ 2 h 20"/>
                  <a:gd name="T4" fmla="*/ 3 w 16"/>
                  <a:gd name="T5" fmla="*/ 5 h 20"/>
                  <a:gd name="T6" fmla="*/ 5 w 16"/>
                  <a:gd name="T7" fmla="*/ 5 h 20"/>
                  <a:gd name="T8" fmla="*/ 5 w 16"/>
                  <a:gd name="T9" fmla="*/ 7 h 20"/>
                  <a:gd name="T10" fmla="*/ 8 w 16"/>
                  <a:gd name="T11" fmla="*/ 10 h 20"/>
                  <a:gd name="T12" fmla="*/ 11 w 16"/>
                  <a:gd name="T13" fmla="*/ 13 h 20"/>
                  <a:gd name="T14" fmla="*/ 11 w 16"/>
                  <a:gd name="T15" fmla="*/ 15 h 20"/>
                  <a:gd name="T16" fmla="*/ 13 w 16"/>
                  <a:gd name="T17" fmla="*/ 18 h 20"/>
                  <a:gd name="T18" fmla="*/ 13 w 16"/>
                  <a:gd name="T19" fmla="*/ 20 h 20"/>
                  <a:gd name="T20" fmla="*/ 16 w 16"/>
                  <a:gd name="T21" fmla="*/ 20 h 20"/>
                  <a:gd name="T22" fmla="*/ 16 w 16"/>
                  <a:gd name="T23" fmla="*/ 15 h 20"/>
                  <a:gd name="T24" fmla="*/ 13 w 16"/>
                  <a:gd name="T25" fmla="*/ 13 h 20"/>
                  <a:gd name="T26" fmla="*/ 13 w 16"/>
                  <a:gd name="T27" fmla="*/ 10 h 20"/>
                  <a:gd name="T28" fmla="*/ 11 w 16"/>
                  <a:gd name="T29" fmla="*/ 7 h 20"/>
                  <a:gd name="T30" fmla="*/ 8 w 16"/>
                  <a:gd name="T31" fmla="*/ 5 h 20"/>
                  <a:gd name="T32" fmla="*/ 5 w 16"/>
                  <a:gd name="T33" fmla="*/ 2 h 20"/>
                  <a:gd name="T34" fmla="*/ 3 w 16"/>
                  <a:gd name="T35" fmla="*/ 0 h 20"/>
                  <a:gd name="T36" fmla="*/ 0 w 16"/>
                  <a:gd name="T37" fmla="*/ 0 h 20"/>
                  <a:gd name="T38" fmla="*/ 0 w 16"/>
                  <a:gd name="T39" fmla="*/ 0 h 20"/>
                  <a:gd name="T40" fmla="*/ 0 w 16"/>
                  <a:gd name="T41" fmla="*/ 2 h 2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20"/>
                  <a:gd name="T65" fmla="*/ 16 w 16"/>
                  <a:gd name="T66" fmla="*/ 20 h 2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20">
                    <a:moveTo>
                      <a:pt x="0" y="2"/>
                    </a:moveTo>
                    <a:lnTo>
                      <a:pt x="0" y="2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8" y="10"/>
                    </a:lnTo>
                    <a:lnTo>
                      <a:pt x="11" y="13"/>
                    </a:lnTo>
                    <a:lnTo>
                      <a:pt x="11" y="15"/>
                    </a:lnTo>
                    <a:lnTo>
                      <a:pt x="13" y="18"/>
                    </a:lnTo>
                    <a:lnTo>
                      <a:pt x="13" y="20"/>
                    </a:lnTo>
                    <a:lnTo>
                      <a:pt x="16" y="20"/>
                    </a:lnTo>
                    <a:lnTo>
                      <a:pt x="16" y="15"/>
                    </a:lnTo>
                    <a:lnTo>
                      <a:pt x="13" y="13"/>
                    </a:lnTo>
                    <a:lnTo>
                      <a:pt x="13" y="10"/>
                    </a:lnTo>
                    <a:lnTo>
                      <a:pt x="11" y="7"/>
                    </a:lnTo>
                    <a:lnTo>
                      <a:pt x="8" y="5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28" name="Freeform 2267"/>
              <p:cNvSpPr>
                <a:spLocks/>
              </p:cNvSpPr>
              <p:nvPr/>
            </p:nvSpPr>
            <p:spPr bwMode="auto">
              <a:xfrm>
                <a:off x="1060" y="2949"/>
                <a:ext cx="39" cy="8"/>
              </a:xfrm>
              <a:custGeom>
                <a:avLst/>
                <a:gdLst>
                  <a:gd name="T0" fmla="*/ 2 w 39"/>
                  <a:gd name="T1" fmla="*/ 6 h 8"/>
                  <a:gd name="T2" fmla="*/ 2 w 39"/>
                  <a:gd name="T3" fmla="*/ 6 h 8"/>
                  <a:gd name="T4" fmla="*/ 8 w 39"/>
                  <a:gd name="T5" fmla="*/ 6 h 8"/>
                  <a:gd name="T6" fmla="*/ 10 w 39"/>
                  <a:gd name="T7" fmla="*/ 6 h 8"/>
                  <a:gd name="T8" fmla="*/ 16 w 39"/>
                  <a:gd name="T9" fmla="*/ 6 h 8"/>
                  <a:gd name="T10" fmla="*/ 21 w 39"/>
                  <a:gd name="T11" fmla="*/ 6 h 8"/>
                  <a:gd name="T12" fmla="*/ 26 w 39"/>
                  <a:gd name="T13" fmla="*/ 6 h 8"/>
                  <a:gd name="T14" fmla="*/ 29 w 39"/>
                  <a:gd name="T15" fmla="*/ 6 h 8"/>
                  <a:gd name="T16" fmla="*/ 34 w 39"/>
                  <a:gd name="T17" fmla="*/ 8 h 8"/>
                  <a:gd name="T18" fmla="*/ 39 w 39"/>
                  <a:gd name="T19" fmla="*/ 8 h 8"/>
                  <a:gd name="T20" fmla="*/ 39 w 39"/>
                  <a:gd name="T21" fmla="*/ 6 h 8"/>
                  <a:gd name="T22" fmla="*/ 36 w 39"/>
                  <a:gd name="T23" fmla="*/ 3 h 8"/>
                  <a:gd name="T24" fmla="*/ 31 w 39"/>
                  <a:gd name="T25" fmla="*/ 3 h 8"/>
                  <a:gd name="T26" fmla="*/ 26 w 39"/>
                  <a:gd name="T27" fmla="*/ 0 h 8"/>
                  <a:gd name="T28" fmla="*/ 21 w 39"/>
                  <a:gd name="T29" fmla="*/ 0 h 8"/>
                  <a:gd name="T30" fmla="*/ 16 w 39"/>
                  <a:gd name="T31" fmla="*/ 0 h 8"/>
                  <a:gd name="T32" fmla="*/ 10 w 39"/>
                  <a:gd name="T33" fmla="*/ 0 h 8"/>
                  <a:gd name="T34" fmla="*/ 5 w 39"/>
                  <a:gd name="T35" fmla="*/ 3 h 8"/>
                  <a:gd name="T36" fmla="*/ 0 w 39"/>
                  <a:gd name="T37" fmla="*/ 3 h 8"/>
                  <a:gd name="T38" fmla="*/ 0 w 39"/>
                  <a:gd name="T39" fmla="*/ 3 h 8"/>
                  <a:gd name="T40" fmla="*/ 2 w 39"/>
                  <a:gd name="T41" fmla="*/ 6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9"/>
                  <a:gd name="T64" fmla="*/ 0 h 8"/>
                  <a:gd name="T65" fmla="*/ 39 w 39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9" h="8">
                    <a:moveTo>
                      <a:pt x="2" y="6"/>
                    </a:moveTo>
                    <a:lnTo>
                      <a:pt x="2" y="6"/>
                    </a:lnTo>
                    <a:lnTo>
                      <a:pt x="8" y="6"/>
                    </a:lnTo>
                    <a:lnTo>
                      <a:pt x="10" y="6"/>
                    </a:lnTo>
                    <a:lnTo>
                      <a:pt x="16" y="6"/>
                    </a:lnTo>
                    <a:lnTo>
                      <a:pt x="21" y="6"/>
                    </a:lnTo>
                    <a:lnTo>
                      <a:pt x="26" y="6"/>
                    </a:lnTo>
                    <a:lnTo>
                      <a:pt x="29" y="6"/>
                    </a:lnTo>
                    <a:lnTo>
                      <a:pt x="34" y="8"/>
                    </a:lnTo>
                    <a:lnTo>
                      <a:pt x="39" y="8"/>
                    </a:lnTo>
                    <a:lnTo>
                      <a:pt x="39" y="6"/>
                    </a:lnTo>
                    <a:lnTo>
                      <a:pt x="36" y="3"/>
                    </a:lnTo>
                    <a:lnTo>
                      <a:pt x="31" y="3"/>
                    </a:lnTo>
                    <a:lnTo>
                      <a:pt x="26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0" y="0"/>
                    </a:lnTo>
                    <a:lnTo>
                      <a:pt x="5" y="3"/>
                    </a:lnTo>
                    <a:lnTo>
                      <a:pt x="0" y="3"/>
                    </a:ln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29" name="Freeform 2268"/>
              <p:cNvSpPr>
                <a:spLocks/>
              </p:cNvSpPr>
              <p:nvPr/>
            </p:nvSpPr>
            <p:spPr bwMode="auto">
              <a:xfrm>
                <a:off x="1026" y="2952"/>
                <a:ext cx="36" cy="29"/>
              </a:xfrm>
              <a:custGeom>
                <a:avLst/>
                <a:gdLst>
                  <a:gd name="T0" fmla="*/ 2 w 36"/>
                  <a:gd name="T1" fmla="*/ 29 h 29"/>
                  <a:gd name="T2" fmla="*/ 8 w 36"/>
                  <a:gd name="T3" fmla="*/ 26 h 29"/>
                  <a:gd name="T4" fmla="*/ 10 w 36"/>
                  <a:gd name="T5" fmla="*/ 21 h 29"/>
                  <a:gd name="T6" fmla="*/ 16 w 36"/>
                  <a:gd name="T7" fmla="*/ 18 h 29"/>
                  <a:gd name="T8" fmla="*/ 18 w 36"/>
                  <a:gd name="T9" fmla="*/ 13 h 29"/>
                  <a:gd name="T10" fmla="*/ 23 w 36"/>
                  <a:gd name="T11" fmla="*/ 10 h 29"/>
                  <a:gd name="T12" fmla="*/ 26 w 36"/>
                  <a:gd name="T13" fmla="*/ 8 h 29"/>
                  <a:gd name="T14" fmla="*/ 31 w 36"/>
                  <a:gd name="T15" fmla="*/ 5 h 29"/>
                  <a:gd name="T16" fmla="*/ 36 w 36"/>
                  <a:gd name="T17" fmla="*/ 3 h 29"/>
                  <a:gd name="T18" fmla="*/ 34 w 36"/>
                  <a:gd name="T19" fmla="*/ 0 h 29"/>
                  <a:gd name="T20" fmla="*/ 31 w 36"/>
                  <a:gd name="T21" fmla="*/ 3 h 29"/>
                  <a:gd name="T22" fmla="*/ 26 w 36"/>
                  <a:gd name="T23" fmla="*/ 5 h 29"/>
                  <a:gd name="T24" fmla="*/ 21 w 36"/>
                  <a:gd name="T25" fmla="*/ 8 h 29"/>
                  <a:gd name="T26" fmla="*/ 16 w 36"/>
                  <a:gd name="T27" fmla="*/ 10 h 29"/>
                  <a:gd name="T28" fmla="*/ 13 w 36"/>
                  <a:gd name="T29" fmla="*/ 16 h 29"/>
                  <a:gd name="T30" fmla="*/ 8 w 36"/>
                  <a:gd name="T31" fmla="*/ 18 h 29"/>
                  <a:gd name="T32" fmla="*/ 5 w 36"/>
                  <a:gd name="T33" fmla="*/ 23 h 29"/>
                  <a:gd name="T34" fmla="*/ 0 w 36"/>
                  <a:gd name="T35" fmla="*/ 26 h 29"/>
                  <a:gd name="T36" fmla="*/ 2 w 36"/>
                  <a:gd name="T37" fmla="*/ 29 h 2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6"/>
                  <a:gd name="T58" fmla="*/ 0 h 29"/>
                  <a:gd name="T59" fmla="*/ 36 w 36"/>
                  <a:gd name="T60" fmla="*/ 29 h 2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6" h="29">
                    <a:moveTo>
                      <a:pt x="2" y="29"/>
                    </a:moveTo>
                    <a:lnTo>
                      <a:pt x="8" y="26"/>
                    </a:lnTo>
                    <a:lnTo>
                      <a:pt x="10" y="21"/>
                    </a:lnTo>
                    <a:lnTo>
                      <a:pt x="16" y="18"/>
                    </a:lnTo>
                    <a:lnTo>
                      <a:pt x="18" y="13"/>
                    </a:lnTo>
                    <a:lnTo>
                      <a:pt x="23" y="10"/>
                    </a:lnTo>
                    <a:lnTo>
                      <a:pt x="26" y="8"/>
                    </a:lnTo>
                    <a:lnTo>
                      <a:pt x="31" y="5"/>
                    </a:lnTo>
                    <a:lnTo>
                      <a:pt x="36" y="3"/>
                    </a:lnTo>
                    <a:lnTo>
                      <a:pt x="34" y="0"/>
                    </a:lnTo>
                    <a:lnTo>
                      <a:pt x="31" y="3"/>
                    </a:lnTo>
                    <a:lnTo>
                      <a:pt x="26" y="5"/>
                    </a:lnTo>
                    <a:lnTo>
                      <a:pt x="21" y="8"/>
                    </a:lnTo>
                    <a:lnTo>
                      <a:pt x="16" y="10"/>
                    </a:lnTo>
                    <a:lnTo>
                      <a:pt x="13" y="16"/>
                    </a:lnTo>
                    <a:lnTo>
                      <a:pt x="8" y="18"/>
                    </a:lnTo>
                    <a:lnTo>
                      <a:pt x="5" y="23"/>
                    </a:lnTo>
                    <a:lnTo>
                      <a:pt x="0" y="26"/>
                    </a:lnTo>
                    <a:lnTo>
                      <a:pt x="2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30" name="Freeform 2269"/>
              <p:cNvSpPr>
                <a:spLocks/>
              </p:cNvSpPr>
              <p:nvPr/>
            </p:nvSpPr>
            <p:spPr bwMode="auto">
              <a:xfrm>
                <a:off x="623" y="2897"/>
                <a:ext cx="337" cy="92"/>
              </a:xfrm>
              <a:custGeom>
                <a:avLst/>
                <a:gdLst>
                  <a:gd name="T0" fmla="*/ 0 w 337"/>
                  <a:gd name="T1" fmla="*/ 16 h 92"/>
                  <a:gd name="T2" fmla="*/ 0 w 337"/>
                  <a:gd name="T3" fmla="*/ 42 h 92"/>
                  <a:gd name="T4" fmla="*/ 3 w 337"/>
                  <a:gd name="T5" fmla="*/ 65 h 92"/>
                  <a:gd name="T6" fmla="*/ 5 w 337"/>
                  <a:gd name="T7" fmla="*/ 76 h 92"/>
                  <a:gd name="T8" fmla="*/ 10 w 337"/>
                  <a:gd name="T9" fmla="*/ 84 h 92"/>
                  <a:gd name="T10" fmla="*/ 50 w 337"/>
                  <a:gd name="T11" fmla="*/ 86 h 92"/>
                  <a:gd name="T12" fmla="*/ 89 w 337"/>
                  <a:gd name="T13" fmla="*/ 86 h 92"/>
                  <a:gd name="T14" fmla="*/ 126 w 337"/>
                  <a:gd name="T15" fmla="*/ 86 h 92"/>
                  <a:gd name="T16" fmla="*/ 165 w 337"/>
                  <a:gd name="T17" fmla="*/ 86 h 92"/>
                  <a:gd name="T18" fmla="*/ 209 w 337"/>
                  <a:gd name="T19" fmla="*/ 89 h 92"/>
                  <a:gd name="T20" fmla="*/ 251 w 337"/>
                  <a:gd name="T21" fmla="*/ 89 h 92"/>
                  <a:gd name="T22" fmla="*/ 269 w 337"/>
                  <a:gd name="T23" fmla="*/ 92 h 92"/>
                  <a:gd name="T24" fmla="*/ 288 w 337"/>
                  <a:gd name="T25" fmla="*/ 92 h 92"/>
                  <a:gd name="T26" fmla="*/ 303 w 337"/>
                  <a:gd name="T27" fmla="*/ 89 h 92"/>
                  <a:gd name="T28" fmla="*/ 319 w 337"/>
                  <a:gd name="T29" fmla="*/ 81 h 92"/>
                  <a:gd name="T30" fmla="*/ 330 w 337"/>
                  <a:gd name="T31" fmla="*/ 65 h 92"/>
                  <a:gd name="T32" fmla="*/ 335 w 337"/>
                  <a:gd name="T33" fmla="*/ 44 h 92"/>
                  <a:gd name="T34" fmla="*/ 337 w 337"/>
                  <a:gd name="T35" fmla="*/ 26 h 92"/>
                  <a:gd name="T36" fmla="*/ 337 w 337"/>
                  <a:gd name="T37" fmla="*/ 18 h 92"/>
                  <a:gd name="T38" fmla="*/ 335 w 337"/>
                  <a:gd name="T39" fmla="*/ 13 h 92"/>
                  <a:gd name="T40" fmla="*/ 332 w 337"/>
                  <a:gd name="T41" fmla="*/ 8 h 92"/>
                  <a:gd name="T42" fmla="*/ 324 w 337"/>
                  <a:gd name="T43" fmla="*/ 5 h 92"/>
                  <a:gd name="T44" fmla="*/ 309 w 337"/>
                  <a:gd name="T45" fmla="*/ 2 h 92"/>
                  <a:gd name="T46" fmla="*/ 293 w 337"/>
                  <a:gd name="T47" fmla="*/ 0 h 92"/>
                  <a:gd name="T48" fmla="*/ 285 w 337"/>
                  <a:gd name="T49" fmla="*/ 0 h 92"/>
                  <a:gd name="T50" fmla="*/ 280 w 337"/>
                  <a:gd name="T51" fmla="*/ 0 h 92"/>
                  <a:gd name="T52" fmla="*/ 275 w 337"/>
                  <a:gd name="T53" fmla="*/ 0 h 92"/>
                  <a:gd name="T54" fmla="*/ 264 w 337"/>
                  <a:gd name="T55" fmla="*/ 0 h 92"/>
                  <a:gd name="T56" fmla="*/ 251 w 337"/>
                  <a:gd name="T57" fmla="*/ 2 h 92"/>
                  <a:gd name="T58" fmla="*/ 233 w 337"/>
                  <a:gd name="T59" fmla="*/ 2 h 92"/>
                  <a:gd name="T60" fmla="*/ 209 w 337"/>
                  <a:gd name="T61" fmla="*/ 2 h 92"/>
                  <a:gd name="T62" fmla="*/ 186 w 337"/>
                  <a:gd name="T63" fmla="*/ 5 h 92"/>
                  <a:gd name="T64" fmla="*/ 136 w 337"/>
                  <a:gd name="T65" fmla="*/ 8 h 92"/>
                  <a:gd name="T66" fmla="*/ 86 w 337"/>
                  <a:gd name="T67" fmla="*/ 10 h 92"/>
                  <a:gd name="T68" fmla="*/ 63 w 337"/>
                  <a:gd name="T69" fmla="*/ 13 h 92"/>
                  <a:gd name="T70" fmla="*/ 42 w 337"/>
                  <a:gd name="T71" fmla="*/ 13 h 92"/>
                  <a:gd name="T72" fmla="*/ 26 w 337"/>
                  <a:gd name="T73" fmla="*/ 13 h 92"/>
                  <a:gd name="T74" fmla="*/ 10 w 337"/>
                  <a:gd name="T75" fmla="*/ 16 h 92"/>
                  <a:gd name="T76" fmla="*/ 3 w 337"/>
                  <a:gd name="T77" fmla="*/ 16 h 92"/>
                  <a:gd name="T78" fmla="*/ 0 w 337"/>
                  <a:gd name="T79" fmla="*/ 16 h 9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337"/>
                  <a:gd name="T121" fmla="*/ 0 h 92"/>
                  <a:gd name="T122" fmla="*/ 337 w 337"/>
                  <a:gd name="T123" fmla="*/ 92 h 92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337" h="92">
                    <a:moveTo>
                      <a:pt x="0" y="16"/>
                    </a:moveTo>
                    <a:lnTo>
                      <a:pt x="0" y="42"/>
                    </a:lnTo>
                    <a:lnTo>
                      <a:pt x="3" y="65"/>
                    </a:lnTo>
                    <a:lnTo>
                      <a:pt x="5" y="76"/>
                    </a:lnTo>
                    <a:lnTo>
                      <a:pt x="10" y="84"/>
                    </a:lnTo>
                    <a:lnTo>
                      <a:pt x="50" y="86"/>
                    </a:lnTo>
                    <a:lnTo>
                      <a:pt x="89" y="86"/>
                    </a:lnTo>
                    <a:lnTo>
                      <a:pt x="126" y="86"/>
                    </a:lnTo>
                    <a:lnTo>
                      <a:pt x="165" y="86"/>
                    </a:lnTo>
                    <a:lnTo>
                      <a:pt x="209" y="89"/>
                    </a:lnTo>
                    <a:lnTo>
                      <a:pt x="251" y="89"/>
                    </a:lnTo>
                    <a:lnTo>
                      <a:pt x="269" y="92"/>
                    </a:lnTo>
                    <a:lnTo>
                      <a:pt x="288" y="92"/>
                    </a:lnTo>
                    <a:lnTo>
                      <a:pt x="303" y="89"/>
                    </a:lnTo>
                    <a:lnTo>
                      <a:pt x="319" y="81"/>
                    </a:lnTo>
                    <a:lnTo>
                      <a:pt x="330" y="65"/>
                    </a:lnTo>
                    <a:lnTo>
                      <a:pt x="335" y="44"/>
                    </a:lnTo>
                    <a:lnTo>
                      <a:pt x="337" y="26"/>
                    </a:lnTo>
                    <a:lnTo>
                      <a:pt x="337" y="18"/>
                    </a:lnTo>
                    <a:lnTo>
                      <a:pt x="335" y="13"/>
                    </a:lnTo>
                    <a:lnTo>
                      <a:pt x="332" y="8"/>
                    </a:lnTo>
                    <a:lnTo>
                      <a:pt x="324" y="5"/>
                    </a:lnTo>
                    <a:lnTo>
                      <a:pt x="309" y="2"/>
                    </a:lnTo>
                    <a:lnTo>
                      <a:pt x="293" y="0"/>
                    </a:lnTo>
                    <a:lnTo>
                      <a:pt x="285" y="0"/>
                    </a:lnTo>
                    <a:lnTo>
                      <a:pt x="280" y="0"/>
                    </a:lnTo>
                    <a:lnTo>
                      <a:pt x="275" y="0"/>
                    </a:lnTo>
                    <a:lnTo>
                      <a:pt x="264" y="0"/>
                    </a:lnTo>
                    <a:lnTo>
                      <a:pt x="251" y="2"/>
                    </a:lnTo>
                    <a:lnTo>
                      <a:pt x="233" y="2"/>
                    </a:lnTo>
                    <a:lnTo>
                      <a:pt x="209" y="2"/>
                    </a:lnTo>
                    <a:lnTo>
                      <a:pt x="186" y="5"/>
                    </a:lnTo>
                    <a:lnTo>
                      <a:pt x="136" y="8"/>
                    </a:lnTo>
                    <a:lnTo>
                      <a:pt x="86" y="10"/>
                    </a:lnTo>
                    <a:lnTo>
                      <a:pt x="63" y="13"/>
                    </a:lnTo>
                    <a:lnTo>
                      <a:pt x="42" y="13"/>
                    </a:lnTo>
                    <a:lnTo>
                      <a:pt x="26" y="13"/>
                    </a:lnTo>
                    <a:lnTo>
                      <a:pt x="10" y="16"/>
                    </a:lnTo>
                    <a:lnTo>
                      <a:pt x="3" y="1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758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31" name="Freeform 2270"/>
              <p:cNvSpPr>
                <a:spLocks/>
              </p:cNvSpPr>
              <p:nvPr/>
            </p:nvSpPr>
            <p:spPr bwMode="auto">
              <a:xfrm>
                <a:off x="623" y="2913"/>
                <a:ext cx="3" cy="52"/>
              </a:xfrm>
              <a:custGeom>
                <a:avLst/>
                <a:gdLst>
                  <a:gd name="T0" fmla="*/ 3 w 3"/>
                  <a:gd name="T1" fmla="*/ 49 h 52"/>
                  <a:gd name="T2" fmla="*/ 3 w 3"/>
                  <a:gd name="T3" fmla="*/ 49 h 52"/>
                  <a:gd name="T4" fmla="*/ 3 w 3"/>
                  <a:gd name="T5" fmla="*/ 44 h 52"/>
                  <a:gd name="T6" fmla="*/ 3 w 3"/>
                  <a:gd name="T7" fmla="*/ 39 h 52"/>
                  <a:gd name="T8" fmla="*/ 3 w 3"/>
                  <a:gd name="T9" fmla="*/ 31 h 52"/>
                  <a:gd name="T10" fmla="*/ 3 w 3"/>
                  <a:gd name="T11" fmla="*/ 26 h 52"/>
                  <a:gd name="T12" fmla="*/ 3 w 3"/>
                  <a:gd name="T13" fmla="*/ 21 h 52"/>
                  <a:gd name="T14" fmla="*/ 3 w 3"/>
                  <a:gd name="T15" fmla="*/ 13 h 52"/>
                  <a:gd name="T16" fmla="*/ 3 w 3"/>
                  <a:gd name="T17" fmla="*/ 7 h 52"/>
                  <a:gd name="T18" fmla="*/ 3 w 3"/>
                  <a:gd name="T19" fmla="*/ 0 h 52"/>
                  <a:gd name="T20" fmla="*/ 0 w 3"/>
                  <a:gd name="T21" fmla="*/ 0 h 52"/>
                  <a:gd name="T22" fmla="*/ 0 w 3"/>
                  <a:gd name="T23" fmla="*/ 7 h 52"/>
                  <a:gd name="T24" fmla="*/ 0 w 3"/>
                  <a:gd name="T25" fmla="*/ 13 h 52"/>
                  <a:gd name="T26" fmla="*/ 0 w 3"/>
                  <a:gd name="T27" fmla="*/ 21 h 52"/>
                  <a:gd name="T28" fmla="*/ 0 w 3"/>
                  <a:gd name="T29" fmla="*/ 26 h 52"/>
                  <a:gd name="T30" fmla="*/ 0 w 3"/>
                  <a:gd name="T31" fmla="*/ 31 h 52"/>
                  <a:gd name="T32" fmla="*/ 0 w 3"/>
                  <a:gd name="T33" fmla="*/ 39 h 52"/>
                  <a:gd name="T34" fmla="*/ 0 w 3"/>
                  <a:gd name="T35" fmla="*/ 44 h 52"/>
                  <a:gd name="T36" fmla="*/ 0 w 3"/>
                  <a:gd name="T37" fmla="*/ 52 h 52"/>
                  <a:gd name="T38" fmla="*/ 0 w 3"/>
                  <a:gd name="T39" fmla="*/ 52 h 52"/>
                  <a:gd name="T40" fmla="*/ 3 w 3"/>
                  <a:gd name="T41" fmla="*/ 49 h 5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"/>
                  <a:gd name="T64" fmla="*/ 0 h 52"/>
                  <a:gd name="T65" fmla="*/ 3 w 3"/>
                  <a:gd name="T66" fmla="*/ 52 h 5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" h="52">
                    <a:moveTo>
                      <a:pt x="3" y="49"/>
                    </a:moveTo>
                    <a:lnTo>
                      <a:pt x="3" y="49"/>
                    </a:lnTo>
                    <a:lnTo>
                      <a:pt x="3" y="44"/>
                    </a:lnTo>
                    <a:lnTo>
                      <a:pt x="3" y="39"/>
                    </a:lnTo>
                    <a:lnTo>
                      <a:pt x="3" y="31"/>
                    </a:lnTo>
                    <a:lnTo>
                      <a:pt x="3" y="26"/>
                    </a:lnTo>
                    <a:lnTo>
                      <a:pt x="3" y="21"/>
                    </a:lnTo>
                    <a:lnTo>
                      <a:pt x="3" y="13"/>
                    </a:lnTo>
                    <a:lnTo>
                      <a:pt x="3" y="7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7"/>
                    </a:lnTo>
                    <a:lnTo>
                      <a:pt x="0" y="13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0" y="31"/>
                    </a:lnTo>
                    <a:lnTo>
                      <a:pt x="0" y="39"/>
                    </a:lnTo>
                    <a:lnTo>
                      <a:pt x="0" y="44"/>
                    </a:lnTo>
                    <a:lnTo>
                      <a:pt x="0" y="52"/>
                    </a:lnTo>
                    <a:lnTo>
                      <a:pt x="3" y="4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32" name="Freeform 2271"/>
              <p:cNvSpPr>
                <a:spLocks/>
              </p:cNvSpPr>
              <p:nvPr/>
            </p:nvSpPr>
            <p:spPr bwMode="auto">
              <a:xfrm>
                <a:off x="623" y="2962"/>
                <a:ext cx="10" cy="19"/>
              </a:xfrm>
              <a:custGeom>
                <a:avLst/>
                <a:gdLst>
                  <a:gd name="T0" fmla="*/ 10 w 10"/>
                  <a:gd name="T1" fmla="*/ 16 h 19"/>
                  <a:gd name="T2" fmla="*/ 10 w 10"/>
                  <a:gd name="T3" fmla="*/ 16 h 19"/>
                  <a:gd name="T4" fmla="*/ 10 w 10"/>
                  <a:gd name="T5" fmla="*/ 16 h 19"/>
                  <a:gd name="T6" fmla="*/ 8 w 10"/>
                  <a:gd name="T7" fmla="*/ 13 h 19"/>
                  <a:gd name="T8" fmla="*/ 8 w 10"/>
                  <a:gd name="T9" fmla="*/ 13 h 19"/>
                  <a:gd name="T10" fmla="*/ 5 w 10"/>
                  <a:gd name="T11" fmla="*/ 11 h 19"/>
                  <a:gd name="T12" fmla="*/ 5 w 10"/>
                  <a:gd name="T13" fmla="*/ 8 h 19"/>
                  <a:gd name="T14" fmla="*/ 5 w 10"/>
                  <a:gd name="T15" fmla="*/ 6 h 19"/>
                  <a:gd name="T16" fmla="*/ 5 w 10"/>
                  <a:gd name="T17" fmla="*/ 3 h 19"/>
                  <a:gd name="T18" fmla="*/ 3 w 10"/>
                  <a:gd name="T19" fmla="*/ 0 h 19"/>
                  <a:gd name="T20" fmla="*/ 0 w 10"/>
                  <a:gd name="T21" fmla="*/ 3 h 19"/>
                  <a:gd name="T22" fmla="*/ 0 w 10"/>
                  <a:gd name="T23" fmla="*/ 3 h 19"/>
                  <a:gd name="T24" fmla="*/ 0 w 10"/>
                  <a:gd name="T25" fmla="*/ 6 h 19"/>
                  <a:gd name="T26" fmla="*/ 3 w 10"/>
                  <a:gd name="T27" fmla="*/ 11 h 19"/>
                  <a:gd name="T28" fmla="*/ 3 w 10"/>
                  <a:gd name="T29" fmla="*/ 13 h 19"/>
                  <a:gd name="T30" fmla="*/ 5 w 10"/>
                  <a:gd name="T31" fmla="*/ 16 h 19"/>
                  <a:gd name="T32" fmla="*/ 5 w 10"/>
                  <a:gd name="T33" fmla="*/ 16 h 19"/>
                  <a:gd name="T34" fmla="*/ 8 w 10"/>
                  <a:gd name="T35" fmla="*/ 19 h 19"/>
                  <a:gd name="T36" fmla="*/ 10 w 10"/>
                  <a:gd name="T37" fmla="*/ 19 h 19"/>
                  <a:gd name="T38" fmla="*/ 10 w 10"/>
                  <a:gd name="T39" fmla="*/ 19 h 19"/>
                  <a:gd name="T40" fmla="*/ 10 w 10"/>
                  <a:gd name="T41" fmla="*/ 16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"/>
                  <a:gd name="T64" fmla="*/ 0 h 19"/>
                  <a:gd name="T65" fmla="*/ 10 w 10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" h="19">
                    <a:moveTo>
                      <a:pt x="10" y="16"/>
                    </a:moveTo>
                    <a:lnTo>
                      <a:pt x="10" y="16"/>
                    </a:lnTo>
                    <a:lnTo>
                      <a:pt x="8" y="13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5" y="6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3" y="11"/>
                    </a:lnTo>
                    <a:lnTo>
                      <a:pt x="3" y="13"/>
                    </a:lnTo>
                    <a:lnTo>
                      <a:pt x="5" y="16"/>
                    </a:lnTo>
                    <a:lnTo>
                      <a:pt x="8" y="19"/>
                    </a:lnTo>
                    <a:lnTo>
                      <a:pt x="10" y="19"/>
                    </a:lnTo>
                    <a:lnTo>
                      <a:pt x="10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33" name="Freeform 2272"/>
              <p:cNvSpPr>
                <a:spLocks/>
              </p:cNvSpPr>
              <p:nvPr/>
            </p:nvSpPr>
            <p:spPr bwMode="auto">
              <a:xfrm>
                <a:off x="633" y="2978"/>
                <a:ext cx="155" cy="8"/>
              </a:xfrm>
              <a:custGeom>
                <a:avLst/>
                <a:gdLst>
                  <a:gd name="T0" fmla="*/ 155 w 155"/>
                  <a:gd name="T1" fmla="*/ 3 h 8"/>
                  <a:gd name="T2" fmla="*/ 155 w 155"/>
                  <a:gd name="T3" fmla="*/ 3 h 8"/>
                  <a:gd name="T4" fmla="*/ 134 w 155"/>
                  <a:gd name="T5" fmla="*/ 3 h 8"/>
                  <a:gd name="T6" fmla="*/ 116 w 155"/>
                  <a:gd name="T7" fmla="*/ 3 h 8"/>
                  <a:gd name="T8" fmla="*/ 97 w 155"/>
                  <a:gd name="T9" fmla="*/ 3 h 8"/>
                  <a:gd name="T10" fmla="*/ 79 w 155"/>
                  <a:gd name="T11" fmla="*/ 3 h 8"/>
                  <a:gd name="T12" fmla="*/ 58 w 155"/>
                  <a:gd name="T13" fmla="*/ 3 h 8"/>
                  <a:gd name="T14" fmla="*/ 40 w 155"/>
                  <a:gd name="T15" fmla="*/ 3 h 8"/>
                  <a:gd name="T16" fmla="*/ 21 w 155"/>
                  <a:gd name="T17" fmla="*/ 3 h 8"/>
                  <a:gd name="T18" fmla="*/ 0 w 155"/>
                  <a:gd name="T19" fmla="*/ 0 h 8"/>
                  <a:gd name="T20" fmla="*/ 0 w 155"/>
                  <a:gd name="T21" fmla="*/ 3 h 8"/>
                  <a:gd name="T22" fmla="*/ 21 w 155"/>
                  <a:gd name="T23" fmla="*/ 5 h 8"/>
                  <a:gd name="T24" fmla="*/ 40 w 155"/>
                  <a:gd name="T25" fmla="*/ 5 h 8"/>
                  <a:gd name="T26" fmla="*/ 58 w 155"/>
                  <a:gd name="T27" fmla="*/ 8 h 8"/>
                  <a:gd name="T28" fmla="*/ 79 w 155"/>
                  <a:gd name="T29" fmla="*/ 8 h 8"/>
                  <a:gd name="T30" fmla="*/ 97 w 155"/>
                  <a:gd name="T31" fmla="*/ 8 h 8"/>
                  <a:gd name="T32" fmla="*/ 116 w 155"/>
                  <a:gd name="T33" fmla="*/ 8 h 8"/>
                  <a:gd name="T34" fmla="*/ 134 w 155"/>
                  <a:gd name="T35" fmla="*/ 5 h 8"/>
                  <a:gd name="T36" fmla="*/ 155 w 155"/>
                  <a:gd name="T37" fmla="*/ 5 h 8"/>
                  <a:gd name="T38" fmla="*/ 155 w 155"/>
                  <a:gd name="T39" fmla="*/ 5 h 8"/>
                  <a:gd name="T40" fmla="*/ 155 w 155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5"/>
                  <a:gd name="T64" fmla="*/ 0 h 8"/>
                  <a:gd name="T65" fmla="*/ 155 w 155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5" h="8">
                    <a:moveTo>
                      <a:pt x="155" y="3"/>
                    </a:moveTo>
                    <a:lnTo>
                      <a:pt x="155" y="3"/>
                    </a:lnTo>
                    <a:lnTo>
                      <a:pt x="134" y="3"/>
                    </a:lnTo>
                    <a:lnTo>
                      <a:pt x="116" y="3"/>
                    </a:lnTo>
                    <a:lnTo>
                      <a:pt x="97" y="3"/>
                    </a:lnTo>
                    <a:lnTo>
                      <a:pt x="79" y="3"/>
                    </a:lnTo>
                    <a:lnTo>
                      <a:pt x="58" y="3"/>
                    </a:lnTo>
                    <a:lnTo>
                      <a:pt x="40" y="3"/>
                    </a:lnTo>
                    <a:lnTo>
                      <a:pt x="21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1" y="5"/>
                    </a:lnTo>
                    <a:lnTo>
                      <a:pt x="40" y="5"/>
                    </a:lnTo>
                    <a:lnTo>
                      <a:pt x="58" y="8"/>
                    </a:lnTo>
                    <a:lnTo>
                      <a:pt x="79" y="8"/>
                    </a:lnTo>
                    <a:lnTo>
                      <a:pt x="97" y="8"/>
                    </a:lnTo>
                    <a:lnTo>
                      <a:pt x="116" y="8"/>
                    </a:lnTo>
                    <a:lnTo>
                      <a:pt x="134" y="5"/>
                    </a:lnTo>
                    <a:lnTo>
                      <a:pt x="155" y="5"/>
                    </a:lnTo>
                    <a:lnTo>
                      <a:pt x="155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34" name="Freeform 2273"/>
              <p:cNvSpPr>
                <a:spLocks/>
              </p:cNvSpPr>
              <p:nvPr/>
            </p:nvSpPr>
            <p:spPr bwMode="auto">
              <a:xfrm>
                <a:off x="788" y="2981"/>
                <a:ext cx="86" cy="8"/>
              </a:xfrm>
              <a:custGeom>
                <a:avLst/>
                <a:gdLst>
                  <a:gd name="T0" fmla="*/ 86 w 86"/>
                  <a:gd name="T1" fmla="*/ 5 h 8"/>
                  <a:gd name="T2" fmla="*/ 86 w 86"/>
                  <a:gd name="T3" fmla="*/ 5 h 8"/>
                  <a:gd name="T4" fmla="*/ 73 w 86"/>
                  <a:gd name="T5" fmla="*/ 5 h 8"/>
                  <a:gd name="T6" fmla="*/ 63 w 86"/>
                  <a:gd name="T7" fmla="*/ 2 h 8"/>
                  <a:gd name="T8" fmla="*/ 52 w 86"/>
                  <a:gd name="T9" fmla="*/ 2 h 8"/>
                  <a:gd name="T10" fmla="*/ 42 w 86"/>
                  <a:gd name="T11" fmla="*/ 2 h 8"/>
                  <a:gd name="T12" fmla="*/ 31 w 86"/>
                  <a:gd name="T13" fmla="*/ 2 h 8"/>
                  <a:gd name="T14" fmla="*/ 21 w 86"/>
                  <a:gd name="T15" fmla="*/ 0 h 8"/>
                  <a:gd name="T16" fmla="*/ 10 w 86"/>
                  <a:gd name="T17" fmla="*/ 0 h 8"/>
                  <a:gd name="T18" fmla="*/ 0 w 86"/>
                  <a:gd name="T19" fmla="*/ 0 h 8"/>
                  <a:gd name="T20" fmla="*/ 0 w 86"/>
                  <a:gd name="T21" fmla="*/ 2 h 8"/>
                  <a:gd name="T22" fmla="*/ 10 w 86"/>
                  <a:gd name="T23" fmla="*/ 5 h 8"/>
                  <a:gd name="T24" fmla="*/ 21 w 86"/>
                  <a:gd name="T25" fmla="*/ 5 h 8"/>
                  <a:gd name="T26" fmla="*/ 31 w 86"/>
                  <a:gd name="T27" fmla="*/ 5 h 8"/>
                  <a:gd name="T28" fmla="*/ 42 w 86"/>
                  <a:gd name="T29" fmla="*/ 5 h 8"/>
                  <a:gd name="T30" fmla="*/ 52 w 86"/>
                  <a:gd name="T31" fmla="*/ 8 h 8"/>
                  <a:gd name="T32" fmla="*/ 63 w 86"/>
                  <a:gd name="T33" fmla="*/ 8 h 8"/>
                  <a:gd name="T34" fmla="*/ 73 w 86"/>
                  <a:gd name="T35" fmla="*/ 8 h 8"/>
                  <a:gd name="T36" fmla="*/ 86 w 86"/>
                  <a:gd name="T37" fmla="*/ 8 h 8"/>
                  <a:gd name="T38" fmla="*/ 86 w 86"/>
                  <a:gd name="T39" fmla="*/ 8 h 8"/>
                  <a:gd name="T40" fmla="*/ 86 w 86"/>
                  <a:gd name="T41" fmla="*/ 5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6"/>
                  <a:gd name="T64" fmla="*/ 0 h 8"/>
                  <a:gd name="T65" fmla="*/ 86 w 86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6" h="8">
                    <a:moveTo>
                      <a:pt x="86" y="5"/>
                    </a:moveTo>
                    <a:lnTo>
                      <a:pt x="86" y="5"/>
                    </a:lnTo>
                    <a:lnTo>
                      <a:pt x="73" y="5"/>
                    </a:lnTo>
                    <a:lnTo>
                      <a:pt x="63" y="2"/>
                    </a:lnTo>
                    <a:lnTo>
                      <a:pt x="52" y="2"/>
                    </a:lnTo>
                    <a:lnTo>
                      <a:pt x="42" y="2"/>
                    </a:lnTo>
                    <a:lnTo>
                      <a:pt x="31" y="2"/>
                    </a:lnTo>
                    <a:lnTo>
                      <a:pt x="21" y="0"/>
                    </a:lnTo>
                    <a:lnTo>
                      <a:pt x="1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10" y="5"/>
                    </a:lnTo>
                    <a:lnTo>
                      <a:pt x="21" y="5"/>
                    </a:lnTo>
                    <a:lnTo>
                      <a:pt x="31" y="5"/>
                    </a:lnTo>
                    <a:lnTo>
                      <a:pt x="42" y="5"/>
                    </a:lnTo>
                    <a:lnTo>
                      <a:pt x="52" y="8"/>
                    </a:lnTo>
                    <a:lnTo>
                      <a:pt x="63" y="8"/>
                    </a:lnTo>
                    <a:lnTo>
                      <a:pt x="73" y="8"/>
                    </a:lnTo>
                    <a:lnTo>
                      <a:pt x="86" y="8"/>
                    </a:lnTo>
                    <a:lnTo>
                      <a:pt x="86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35" name="Freeform 2274"/>
              <p:cNvSpPr>
                <a:spLocks/>
              </p:cNvSpPr>
              <p:nvPr/>
            </p:nvSpPr>
            <p:spPr bwMode="auto">
              <a:xfrm>
                <a:off x="874" y="2975"/>
                <a:ext cx="71" cy="16"/>
              </a:xfrm>
              <a:custGeom>
                <a:avLst/>
                <a:gdLst>
                  <a:gd name="T0" fmla="*/ 68 w 71"/>
                  <a:gd name="T1" fmla="*/ 0 h 16"/>
                  <a:gd name="T2" fmla="*/ 68 w 71"/>
                  <a:gd name="T3" fmla="*/ 0 h 16"/>
                  <a:gd name="T4" fmla="*/ 60 w 71"/>
                  <a:gd name="T5" fmla="*/ 6 h 16"/>
                  <a:gd name="T6" fmla="*/ 52 w 71"/>
                  <a:gd name="T7" fmla="*/ 8 h 16"/>
                  <a:gd name="T8" fmla="*/ 45 w 71"/>
                  <a:gd name="T9" fmla="*/ 11 h 16"/>
                  <a:gd name="T10" fmla="*/ 37 w 71"/>
                  <a:gd name="T11" fmla="*/ 11 h 16"/>
                  <a:gd name="T12" fmla="*/ 26 w 71"/>
                  <a:gd name="T13" fmla="*/ 11 h 16"/>
                  <a:gd name="T14" fmla="*/ 18 w 71"/>
                  <a:gd name="T15" fmla="*/ 11 h 16"/>
                  <a:gd name="T16" fmla="*/ 8 w 71"/>
                  <a:gd name="T17" fmla="*/ 11 h 16"/>
                  <a:gd name="T18" fmla="*/ 0 w 71"/>
                  <a:gd name="T19" fmla="*/ 11 h 16"/>
                  <a:gd name="T20" fmla="*/ 0 w 71"/>
                  <a:gd name="T21" fmla="*/ 14 h 16"/>
                  <a:gd name="T22" fmla="*/ 8 w 71"/>
                  <a:gd name="T23" fmla="*/ 14 h 16"/>
                  <a:gd name="T24" fmla="*/ 18 w 71"/>
                  <a:gd name="T25" fmla="*/ 14 h 16"/>
                  <a:gd name="T26" fmla="*/ 26 w 71"/>
                  <a:gd name="T27" fmla="*/ 16 h 16"/>
                  <a:gd name="T28" fmla="*/ 37 w 71"/>
                  <a:gd name="T29" fmla="*/ 16 h 16"/>
                  <a:gd name="T30" fmla="*/ 45 w 71"/>
                  <a:gd name="T31" fmla="*/ 14 h 16"/>
                  <a:gd name="T32" fmla="*/ 52 w 71"/>
                  <a:gd name="T33" fmla="*/ 14 h 16"/>
                  <a:gd name="T34" fmla="*/ 60 w 71"/>
                  <a:gd name="T35" fmla="*/ 8 h 16"/>
                  <a:gd name="T36" fmla="*/ 71 w 71"/>
                  <a:gd name="T37" fmla="*/ 3 h 16"/>
                  <a:gd name="T38" fmla="*/ 71 w 71"/>
                  <a:gd name="T39" fmla="*/ 3 h 16"/>
                  <a:gd name="T40" fmla="*/ 68 w 71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71"/>
                  <a:gd name="T64" fmla="*/ 0 h 16"/>
                  <a:gd name="T65" fmla="*/ 71 w 71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71" h="16">
                    <a:moveTo>
                      <a:pt x="68" y="0"/>
                    </a:moveTo>
                    <a:lnTo>
                      <a:pt x="68" y="0"/>
                    </a:lnTo>
                    <a:lnTo>
                      <a:pt x="60" y="6"/>
                    </a:lnTo>
                    <a:lnTo>
                      <a:pt x="52" y="8"/>
                    </a:lnTo>
                    <a:lnTo>
                      <a:pt x="45" y="11"/>
                    </a:lnTo>
                    <a:lnTo>
                      <a:pt x="37" y="11"/>
                    </a:lnTo>
                    <a:lnTo>
                      <a:pt x="26" y="11"/>
                    </a:lnTo>
                    <a:lnTo>
                      <a:pt x="18" y="11"/>
                    </a:lnTo>
                    <a:lnTo>
                      <a:pt x="8" y="11"/>
                    </a:lnTo>
                    <a:lnTo>
                      <a:pt x="0" y="11"/>
                    </a:lnTo>
                    <a:lnTo>
                      <a:pt x="0" y="14"/>
                    </a:lnTo>
                    <a:lnTo>
                      <a:pt x="8" y="14"/>
                    </a:lnTo>
                    <a:lnTo>
                      <a:pt x="18" y="14"/>
                    </a:lnTo>
                    <a:lnTo>
                      <a:pt x="26" y="16"/>
                    </a:lnTo>
                    <a:lnTo>
                      <a:pt x="37" y="16"/>
                    </a:lnTo>
                    <a:lnTo>
                      <a:pt x="45" y="14"/>
                    </a:lnTo>
                    <a:lnTo>
                      <a:pt x="52" y="14"/>
                    </a:lnTo>
                    <a:lnTo>
                      <a:pt x="60" y="8"/>
                    </a:lnTo>
                    <a:lnTo>
                      <a:pt x="71" y="3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36" name="Freeform 2275"/>
              <p:cNvSpPr>
                <a:spLocks/>
              </p:cNvSpPr>
              <p:nvPr/>
            </p:nvSpPr>
            <p:spPr bwMode="auto">
              <a:xfrm>
                <a:off x="942" y="2907"/>
                <a:ext cx="21" cy="71"/>
              </a:xfrm>
              <a:custGeom>
                <a:avLst/>
                <a:gdLst>
                  <a:gd name="T0" fmla="*/ 13 w 21"/>
                  <a:gd name="T1" fmla="*/ 3 h 71"/>
                  <a:gd name="T2" fmla="*/ 13 w 21"/>
                  <a:gd name="T3" fmla="*/ 3 h 71"/>
                  <a:gd name="T4" fmla="*/ 16 w 21"/>
                  <a:gd name="T5" fmla="*/ 8 h 71"/>
                  <a:gd name="T6" fmla="*/ 16 w 21"/>
                  <a:gd name="T7" fmla="*/ 16 h 71"/>
                  <a:gd name="T8" fmla="*/ 16 w 21"/>
                  <a:gd name="T9" fmla="*/ 24 h 71"/>
                  <a:gd name="T10" fmla="*/ 16 w 21"/>
                  <a:gd name="T11" fmla="*/ 34 h 71"/>
                  <a:gd name="T12" fmla="*/ 13 w 21"/>
                  <a:gd name="T13" fmla="*/ 45 h 71"/>
                  <a:gd name="T14" fmla="*/ 11 w 21"/>
                  <a:gd name="T15" fmla="*/ 55 h 71"/>
                  <a:gd name="T16" fmla="*/ 5 w 21"/>
                  <a:gd name="T17" fmla="*/ 63 h 71"/>
                  <a:gd name="T18" fmla="*/ 0 w 21"/>
                  <a:gd name="T19" fmla="*/ 68 h 71"/>
                  <a:gd name="T20" fmla="*/ 3 w 21"/>
                  <a:gd name="T21" fmla="*/ 71 h 71"/>
                  <a:gd name="T22" fmla="*/ 8 w 21"/>
                  <a:gd name="T23" fmla="*/ 63 h 71"/>
                  <a:gd name="T24" fmla="*/ 13 w 21"/>
                  <a:gd name="T25" fmla="*/ 55 h 71"/>
                  <a:gd name="T26" fmla="*/ 16 w 21"/>
                  <a:gd name="T27" fmla="*/ 45 h 71"/>
                  <a:gd name="T28" fmla="*/ 18 w 21"/>
                  <a:gd name="T29" fmla="*/ 34 h 71"/>
                  <a:gd name="T30" fmla="*/ 21 w 21"/>
                  <a:gd name="T31" fmla="*/ 24 h 71"/>
                  <a:gd name="T32" fmla="*/ 21 w 21"/>
                  <a:gd name="T33" fmla="*/ 16 h 71"/>
                  <a:gd name="T34" fmla="*/ 18 w 21"/>
                  <a:gd name="T35" fmla="*/ 8 h 71"/>
                  <a:gd name="T36" fmla="*/ 18 w 21"/>
                  <a:gd name="T37" fmla="*/ 0 h 71"/>
                  <a:gd name="T38" fmla="*/ 18 w 21"/>
                  <a:gd name="T39" fmla="*/ 0 h 71"/>
                  <a:gd name="T40" fmla="*/ 13 w 21"/>
                  <a:gd name="T41" fmla="*/ 3 h 7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71"/>
                  <a:gd name="T65" fmla="*/ 21 w 21"/>
                  <a:gd name="T66" fmla="*/ 71 h 7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71">
                    <a:moveTo>
                      <a:pt x="13" y="3"/>
                    </a:moveTo>
                    <a:lnTo>
                      <a:pt x="13" y="3"/>
                    </a:lnTo>
                    <a:lnTo>
                      <a:pt x="16" y="8"/>
                    </a:lnTo>
                    <a:lnTo>
                      <a:pt x="16" y="16"/>
                    </a:lnTo>
                    <a:lnTo>
                      <a:pt x="16" y="24"/>
                    </a:lnTo>
                    <a:lnTo>
                      <a:pt x="16" y="34"/>
                    </a:lnTo>
                    <a:lnTo>
                      <a:pt x="13" y="45"/>
                    </a:lnTo>
                    <a:lnTo>
                      <a:pt x="11" y="55"/>
                    </a:lnTo>
                    <a:lnTo>
                      <a:pt x="5" y="63"/>
                    </a:lnTo>
                    <a:lnTo>
                      <a:pt x="0" y="68"/>
                    </a:lnTo>
                    <a:lnTo>
                      <a:pt x="3" y="71"/>
                    </a:lnTo>
                    <a:lnTo>
                      <a:pt x="8" y="63"/>
                    </a:lnTo>
                    <a:lnTo>
                      <a:pt x="13" y="55"/>
                    </a:lnTo>
                    <a:lnTo>
                      <a:pt x="16" y="45"/>
                    </a:lnTo>
                    <a:lnTo>
                      <a:pt x="18" y="34"/>
                    </a:lnTo>
                    <a:lnTo>
                      <a:pt x="21" y="24"/>
                    </a:lnTo>
                    <a:lnTo>
                      <a:pt x="21" y="16"/>
                    </a:lnTo>
                    <a:lnTo>
                      <a:pt x="18" y="8"/>
                    </a:lnTo>
                    <a:lnTo>
                      <a:pt x="18" y="0"/>
                    </a:lnTo>
                    <a:lnTo>
                      <a:pt x="13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37" name="Freeform 2276"/>
              <p:cNvSpPr>
                <a:spLocks/>
              </p:cNvSpPr>
              <p:nvPr/>
            </p:nvSpPr>
            <p:spPr bwMode="auto">
              <a:xfrm>
                <a:off x="903" y="2897"/>
                <a:ext cx="57" cy="13"/>
              </a:xfrm>
              <a:custGeom>
                <a:avLst/>
                <a:gdLst>
                  <a:gd name="T0" fmla="*/ 0 w 57"/>
                  <a:gd name="T1" fmla="*/ 2 h 13"/>
                  <a:gd name="T2" fmla="*/ 0 w 57"/>
                  <a:gd name="T3" fmla="*/ 2 h 13"/>
                  <a:gd name="T4" fmla="*/ 5 w 57"/>
                  <a:gd name="T5" fmla="*/ 2 h 13"/>
                  <a:gd name="T6" fmla="*/ 13 w 57"/>
                  <a:gd name="T7" fmla="*/ 2 h 13"/>
                  <a:gd name="T8" fmla="*/ 21 w 57"/>
                  <a:gd name="T9" fmla="*/ 2 h 13"/>
                  <a:gd name="T10" fmla="*/ 29 w 57"/>
                  <a:gd name="T11" fmla="*/ 5 h 13"/>
                  <a:gd name="T12" fmla="*/ 37 w 57"/>
                  <a:gd name="T13" fmla="*/ 5 h 13"/>
                  <a:gd name="T14" fmla="*/ 44 w 57"/>
                  <a:gd name="T15" fmla="*/ 8 h 13"/>
                  <a:gd name="T16" fmla="*/ 50 w 57"/>
                  <a:gd name="T17" fmla="*/ 10 h 13"/>
                  <a:gd name="T18" fmla="*/ 52 w 57"/>
                  <a:gd name="T19" fmla="*/ 13 h 13"/>
                  <a:gd name="T20" fmla="*/ 57 w 57"/>
                  <a:gd name="T21" fmla="*/ 10 h 13"/>
                  <a:gd name="T22" fmla="*/ 52 w 57"/>
                  <a:gd name="T23" fmla="*/ 8 h 13"/>
                  <a:gd name="T24" fmla="*/ 47 w 57"/>
                  <a:gd name="T25" fmla="*/ 5 h 13"/>
                  <a:gd name="T26" fmla="*/ 39 w 57"/>
                  <a:gd name="T27" fmla="*/ 2 h 13"/>
                  <a:gd name="T28" fmla="*/ 29 w 57"/>
                  <a:gd name="T29" fmla="*/ 0 h 13"/>
                  <a:gd name="T30" fmla="*/ 21 w 57"/>
                  <a:gd name="T31" fmla="*/ 0 h 13"/>
                  <a:gd name="T32" fmla="*/ 13 w 57"/>
                  <a:gd name="T33" fmla="*/ 0 h 13"/>
                  <a:gd name="T34" fmla="*/ 5 w 57"/>
                  <a:gd name="T35" fmla="*/ 0 h 13"/>
                  <a:gd name="T36" fmla="*/ 0 w 57"/>
                  <a:gd name="T37" fmla="*/ 0 h 13"/>
                  <a:gd name="T38" fmla="*/ 0 w 57"/>
                  <a:gd name="T39" fmla="*/ 0 h 13"/>
                  <a:gd name="T40" fmla="*/ 0 w 57"/>
                  <a:gd name="T41" fmla="*/ 2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7"/>
                  <a:gd name="T64" fmla="*/ 0 h 13"/>
                  <a:gd name="T65" fmla="*/ 57 w 57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7" h="13">
                    <a:moveTo>
                      <a:pt x="0" y="2"/>
                    </a:moveTo>
                    <a:lnTo>
                      <a:pt x="0" y="2"/>
                    </a:lnTo>
                    <a:lnTo>
                      <a:pt x="5" y="2"/>
                    </a:lnTo>
                    <a:lnTo>
                      <a:pt x="13" y="2"/>
                    </a:lnTo>
                    <a:lnTo>
                      <a:pt x="21" y="2"/>
                    </a:lnTo>
                    <a:lnTo>
                      <a:pt x="29" y="5"/>
                    </a:lnTo>
                    <a:lnTo>
                      <a:pt x="37" y="5"/>
                    </a:lnTo>
                    <a:lnTo>
                      <a:pt x="44" y="8"/>
                    </a:lnTo>
                    <a:lnTo>
                      <a:pt x="50" y="10"/>
                    </a:lnTo>
                    <a:lnTo>
                      <a:pt x="52" y="13"/>
                    </a:lnTo>
                    <a:lnTo>
                      <a:pt x="57" y="10"/>
                    </a:lnTo>
                    <a:lnTo>
                      <a:pt x="52" y="8"/>
                    </a:lnTo>
                    <a:lnTo>
                      <a:pt x="47" y="5"/>
                    </a:lnTo>
                    <a:lnTo>
                      <a:pt x="39" y="2"/>
                    </a:lnTo>
                    <a:lnTo>
                      <a:pt x="29" y="0"/>
                    </a:lnTo>
                    <a:lnTo>
                      <a:pt x="21" y="0"/>
                    </a:lnTo>
                    <a:lnTo>
                      <a:pt x="13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38" name="Freeform 2277"/>
              <p:cNvSpPr>
                <a:spLocks/>
              </p:cNvSpPr>
              <p:nvPr/>
            </p:nvSpPr>
            <p:spPr bwMode="auto">
              <a:xfrm>
                <a:off x="623" y="2897"/>
                <a:ext cx="280" cy="18"/>
              </a:xfrm>
              <a:custGeom>
                <a:avLst/>
                <a:gdLst>
                  <a:gd name="T0" fmla="*/ 3 w 280"/>
                  <a:gd name="T1" fmla="*/ 16 h 18"/>
                  <a:gd name="T2" fmla="*/ 0 w 280"/>
                  <a:gd name="T3" fmla="*/ 18 h 18"/>
                  <a:gd name="T4" fmla="*/ 13 w 280"/>
                  <a:gd name="T5" fmla="*/ 18 h 18"/>
                  <a:gd name="T6" fmla="*/ 42 w 280"/>
                  <a:gd name="T7" fmla="*/ 16 h 18"/>
                  <a:gd name="T8" fmla="*/ 86 w 280"/>
                  <a:gd name="T9" fmla="*/ 13 h 18"/>
                  <a:gd name="T10" fmla="*/ 136 w 280"/>
                  <a:gd name="T11" fmla="*/ 10 h 18"/>
                  <a:gd name="T12" fmla="*/ 188 w 280"/>
                  <a:gd name="T13" fmla="*/ 8 h 18"/>
                  <a:gd name="T14" fmla="*/ 233 w 280"/>
                  <a:gd name="T15" fmla="*/ 5 h 18"/>
                  <a:gd name="T16" fmla="*/ 267 w 280"/>
                  <a:gd name="T17" fmla="*/ 2 h 18"/>
                  <a:gd name="T18" fmla="*/ 280 w 280"/>
                  <a:gd name="T19" fmla="*/ 2 h 18"/>
                  <a:gd name="T20" fmla="*/ 280 w 280"/>
                  <a:gd name="T21" fmla="*/ 0 h 18"/>
                  <a:gd name="T22" fmla="*/ 267 w 280"/>
                  <a:gd name="T23" fmla="*/ 0 h 18"/>
                  <a:gd name="T24" fmla="*/ 233 w 280"/>
                  <a:gd name="T25" fmla="*/ 2 h 18"/>
                  <a:gd name="T26" fmla="*/ 188 w 280"/>
                  <a:gd name="T27" fmla="*/ 5 h 18"/>
                  <a:gd name="T28" fmla="*/ 136 w 280"/>
                  <a:gd name="T29" fmla="*/ 8 h 18"/>
                  <a:gd name="T30" fmla="*/ 86 w 280"/>
                  <a:gd name="T31" fmla="*/ 10 h 18"/>
                  <a:gd name="T32" fmla="*/ 42 w 280"/>
                  <a:gd name="T33" fmla="*/ 13 h 18"/>
                  <a:gd name="T34" fmla="*/ 13 w 280"/>
                  <a:gd name="T35" fmla="*/ 16 h 18"/>
                  <a:gd name="T36" fmla="*/ 0 w 280"/>
                  <a:gd name="T37" fmla="*/ 16 h 18"/>
                  <a:gd name="T38" fmla="*/ 0 w 280"/>
                  <a:gd name="T39" fmla="*/ 16 h 18"/>
                  <a:gd name="T40" fmla="*/ 3 w 280"/>
                  <a:gd name="T41" fmla="*/ 16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80"/>
                  <a:gd name="T64" fmla="*/ 0 h 18"/>
                  <a:gd name="T65" fmla="*/ 280 w 280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80" h="18">
                    <a:moveTo>
                      <a:pt x="3" y="16"/>
                    </a:moveTo>
                    <a:lnTo>
                      <a:pt x="0" y="18"/>
                    </a:lnTo>
                    <a:lnTo>
                      <a:pt x="13" y="18"/>
                    </a:lnTo>
                    <a:lnTo>
                      <a:pt x="42" y="16"/>
                    </a:lnTo>
                    <a:lnTo>
                      <a:pt x="86" y="13"/>
                    </a:lnTo>
                    <a:lnTo>
                      <a:pt x="136" y="10"/>
                    </a:lnTo>
                    <a:lnTo>
                      <a:pt x="188" y="8"/>
                    </a:lnTo>
                    <a:lnTo>
                      <a:pt x="233" y="5"/>
                    </a:lnTo>
                    <a:lnTo>
                      <a:pt x="267" y="2"/>
                    </a:lnTo>
                    <a:lnTo>
                      <a:pt x="280" y="2"/>
                    </a:lnTo>
                    <a:lnTo>
                      <a:pt x="280" y="0"/>
                    </a:lnTo>
                    <a:lnTo>
                      <a:pt x="267" y="0"/>
                    </a:lnTo>
                    <a:lnTo>
                      <a:pt x="233" y="2"/>
                    </a:lnTo>
                    <a:lnTo>
                      <a:pt x="188" y="5"/>
                    </a:lnTo>
                    <a:lnTo>
                      <a:pt x="136" y="8"/>
                    </a:lnTo>
                    <a:lnTo>
                      <a:pt x="86" y="10"/>
                    </a:lnTo>
                    <a:lnTo>
                      <a:pt x="42" y="13"/>
                    </a:lnTo>
                    <a:lnTo>
                      <a:pt x="13" y="16"/>
                    </a:lnTo>
                    <a:lnTo>
                      <a:pt x="0" y="16"/>
                    </a:lnTo>
                    <a:lnTo>
                      <a:pt x="3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39" name="Freeform 2278"/>
              <p:cNvSpPr>
                <a:spLocks/>
              </p:cNvSpPr>
              <p:nvPr/>
            </p:nvSpPr>
            <p:spPr bwMode="auto">
              <a:xfrm>
                <a:off x="589" y="3002"/>
                <a:ext cx="374" cy="89"/>
              </a:xfrm>
              <a:custGeom>
                <a:avLst/>
                <a:gdLst>
                  <a:gd name="T0" fmla="*/ 65 w 374"/>
                  <a:gd name="T1" fmla="*/ 10 h 89"/>
                  <a:gd name="T2" fmla="*/ 50 w 374"/>
                  <a:gd name="T3" fmla="*/ 15 h 89"/>
                  <a:gd name="T4" fmla="*/ 34 w 374"/>
                  <a:gd name="T5" fmla="*/ 28 h 89"/>
                  <a:gd name="T6" fmla="*/ 18 w 374"/>
                  <a:gd name="T7" fmla="*/ 42 h 89"/>
                  <a:gd name="T8" fmla="*/ 5 w 374"/>
                  <a:gd name="T9" fmla="*/ 52 h 89"/>
                  <a:gd name="T10" fmla="*/ 3 w 374"/>
                  <a:gd name="T11" fmla="*/ 55 h 89"/>
                  <a:gd name="T12" fmla="*/ 0 w 374"/>
                  <a:gd name="T13" fmla="*/ 60 h 89"/>
                  <a:gd name="T14" fmla="*/ 3 w 374"/>
                  <a:gd name="T15" fmla="*/ 65 h 89"/>
                  <a:gd name="T16" fmla="*/ 10 w 374"/>
                  <a:gd name="T17" fmla="*/ 70 h 89"/>
                  <a:gd name="T18" fmla="*/ 24 w 374"/>
                  <a:gd name="T19" fmla="*/ 76 h 89"/>
                  <a:gd name="T20" fmla="*/ 47 w 374"/>
                  <a:gd name="T21" fmla="*/ 81 h 89"/>
                  <a:gd name="T22" fmla="*/ 73 w 374"/>
                  <a:gd name="T23" fmla="*/ 83 h 89"/>
                  <a:gd name="T24" fmla="*/ 105 w 374"/>
                  <a:gd name="T25" fmla="*/ 83 h 89"/>
                  <a:gd name="T26" fmla="*/ 139 w 374"/>
                  <a:gd name="T27" fmla="*/ 86 h 89"/>
                  <a:gd name="T28" fmla="*/ 175 w 374"/>
                  <a:gd name="T29" fmla="*/ 86 h 89"/>
                  <a:gd name="T30" fmla="*/ 209 w 374"/>
                  <a:gd name="T31" fmla="*/ 89 h 89"/>
                  <a:gd name="T32" fmla="*/ 243 w 374"/>
                  <a:gd name="T33" fmla="*/ 89 h 89"/>
                  <a:gd name="T34" fmla="*/ 275 w 374"/>
                  <a:gd name="T35" fmla="*/ 89 h 89"/>
                  <a:gd name="T36" fmla="*/ 309 w 374"/>
                  <a:gd name="T37" fmla="*/ 86 h 89"/>
                  <a:gd name="T38" fmla="*/ 337 w 374"/>
                  <a:gd name="T39" fmla="*/ 83 h 89"/>
                  <a:gd name="T40" fmla="*/ 366 w 374"/>
                  <a:gd name="T41" fmla="*/ 73 h 89"/>
                  <a:gd name="T42" fmla="*/ 371 w 374"/>
                  <a:gd name="T43" fmla="*/ 70 h 89"/>
                  <a:gd name="T44" fmla="*/ 374 w 374"/>
                  <a:gd name="T45" fmla="*/ 65 h 89"/>
                  <a:gd name="T46" fmla="*/ 374 w 374"/>
                  <a:gd name="T47" fmla="*/ 55 h 89"/>
                  <a:gd name="T48" fmla="*/ 371 w 374"/>
                  <a:gd name="T49" fmla="*/ 42 h 89"/>
                  <a:gd name="T50" fmla="*/ 366 w 374"/>
                  <a:gd name="T51" fmla="*/ 28 h 89"/>
                  <a:gd name="T52" fmla="*/ 364 w 374"/>
                  <a:gd name="T53" fmla="*/ 21 h 89"/>
                  <a:gd name="T54" fmla="*/ 358 w 374"/>
                  <a:gd name="T55" fmla="*/ 13 h 89"/>
                  <a:gd name="T56" fmla="*/ 351 w 374"/>
                  <a:gd name="T57" fmla="*/ 8 h 89"/>
                  <a:gd name="T58" fmla="*/ 340 w 374"/>
                  <a:gd name="T59" fmla="*/ 5 h 89"/>
                  <a:gd name="T60" fmla="*/ 272 w 374"/>
                  <a:gd name="T61" fmla="*/ 0 h 89"/>
                  <a:gd name="T62" fmla="*/ 204 w 374"/>
                  <a:gd name="T63" fmla="*/ 0 h 89"/>
                  <a:gd name="T64" fmla="*/ 133 w 374"/>
                  <a:gd name="T65" fmla="*/ 2 h 89"/>
                  <a:gd name="T66" fmla="*/ 65 w 374"/>
                  <a:gd name="T67" fmla="*/ 10 h 8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74"/>
                  <a:gd name="T103" fmla="*/ 0 h 89"/>
                  <a:gd name="T104" fmla="*/ 374 w 374"/>
                  <a:gd name="T105" fmla="*/ 89 h 8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74" h="89">
                    <a:moveTo>
                      <a:pt x="65" y="10"/>
                    </a:moveTo>
                    <a:lnTo>
                      <a:pt x="50" y="15"/>
                    </a:lnTo>
                    <a:lnTo>
                      <a:pt x="34" y="28"/>
                    </a:lnTo>
                    <a:lnTo>
                      <a:pt x="18" y="42"/>
                    </a:lnTo>
                    <a:lnTo>
                      <a:pt x="5" y="52"/>
                    </a:lnTo>
                    <a:lnTo>
                      <a:pt x="3" y="55"/>
                    </a:lnTo>
                    <a:lnTo>
                      <a:pt x="0" y="60"/>
                    </a:lnTo>
                    <a:lnTo>
                      <a:pt x="3" y="65"/>
                    </a:lnTo>
                    <a:lnTo>
                      <a:pt x="10" y="70"/>
                    </a:lnTo>
                    <a:lnTo>
                      <a:pt x="24" y="76"/>
                    </a:lnTo>
                    <a:lnTo>
                      <a:pt x="47" y="81"/>
                    </a:lnTo>
                    <a:lnTo>
                      <a:pt x="73" y="83"/>
                    </a:lnTo>
                    <a:lnTo>
                      <a:pt x="105" y="83"/>
                    </a:lnTo>
                    <a:lnTo>
                      <a:pt x="139" y="86"/>
                    </a:lnTo>
                    <a:lnTo>
                      <a:pt x="175" y="86"/>
                    </a:lnTo>
                    <a:lnTo>
                      <a:pt x="209" y="89"/>
                    </a:lnTo>
                    <a:lnTo>
                      <a:pt x="243" y="89"/>
                    </a:lnTo>
                    <a:lnTo>
                      <a:pt x="275" y="89"/>
                    </a:lnTo>
                    <a:lnTo>
                      <a:pt x="309" y="86"/>
                    </a:lnTo>
                    <a:lnTo>
                      <a:pt x="337" y="83"/>
                    </a:lnTo>
                    <a:lnTo>
                      <a:pt x="366" y="73"/>
                    </a:lnTo>
                    <a:lnTo>
                      <a:pt x="371" y="70"/>
                    </a:lnTo>
                    <a:lnTo>
                      <a:pt x="374" y="65"/>
                    </a:lnTo>
                    <a:lnTo>
                      <a:pt x="374" y="55"/>
                    </a:lnTo>
                    <a:lnTo>
                      <a:pt x="371" y="42"/>
                    </a:lnTo>
                    <a:lnTo>
                      <a:pt x="366" y="28"/>
                    </a:lnTo>
                    <a:lnTo>
                      <a:pt x="364" y="21"/>
                    </a:lnTo>
                    <a:lnTo>
                      <a:pt x="358" y="13"/>
                    </a:lnTo>
                    <a:lnTo>
                      <a:pt x="351" y="8"/>
                    </a:lnTo>
                    <a:lnTo>
                      <a:pt x="340" y="5"/>
                    </a:lnTo>
                    <a:lnTo>
                      <a:pt x="272" y="0"/>
                    </a:lnTo>
                    <a:lnTo>
                      <a:pt x="204" y="0"/>
                    </a:lnTo>
                    <a:lnTo>
                      <a:pt x="133" y="2"/>
                    </a:lnTo>
                    <a:lnTo>
                      <a:pt x="65" y="10"/>
                    </a:lnTo>
                    <a:close/>
                  </a:path>
                </a:pathLst>
              </a:custGeom>
              <a:solidFill>
                <a:srgbClr val="504A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40" name="Freeform 2279"/>
              <p:cNvSpPr>
                <a:spLocks/>
              </p:cNvSpPr>
              <p:nvPr/>
            </p:nvSpPr>
            <p:spPr bwMode="auto">
              <a:xfrm>
                <a:off x="594" y="3004"/>
                <a:ext cx="369" cy="71"/>
              </a:xfrm>
              <a:custGeom>
                <a:avLst/>
                <a:gdLst>
                  <a:gd name="T0" fmla="*/ 60 w 369"/>
                  <a:gd name="T1" fmla="*/ 6 h 71"/>
                  <a:gd name="T2" fmla="*/ 47 w 369"/>
                  <a:gd name="T3" fmla="*/ 11 h 71"/>
                  <a:gd name="T4" fmla="*/ 34 w 369"/>
                  <a:gd name="T5" fmla="*/ 16 h 71"/>
                  <a:gd name="T6" fmla="*/ 16 w 369"/>
                  <a:gd name="T7" fmla="*/ 34 h 71"/>
                  <a:gd name="T8" fmla="*/ 8 w 369"/>
                  <a:gd name="T9" fmla="*/ 42 h 71"/>
                  <a:gd name="T10" fmla="*/ 0 w 369"/>
                  <a:gd name="T11" fmla="*/ 47 h 71"/>
                  <a:gd name="T12" fmla="*/ 0 w 369"/>
                  <a:gd name="T13" fmla="*/ 55 h 71"/>
                  <a:gd name="T14" fmla="*/ 0 w 369"/>
                  <a:gd name="T15" fmla="*/ 55 h 71"/>
                  <a:gd name="T16" fmla="*/ 5 w 369"/>
                  <a:gd name="T17" fmla="*/ 58 h 71"/>
                  <a:gd name="T18" fmla="*/ 66 w 369"/>
                  <a:gd name="T19" fmla="*/ 63 h 71"/>
                  <a:gd name="T20" fmla="*/ 121 w 369"/>
                  <a:gd name="T21" fmla="*/ 68 h 71"/>
                  <a:gd name="T22" fmla="*/ 178 w 369"/>
                  <a:gd name="T23" fmla="*/ 71 h 71"/>
                  <a:gd name="T24" fmla="*/ 238 w 369"/>
                  <a:gd name="T25" fmla="*/ 71 h 71"/>
                  <a:gd name="T26" fmla="*/ 304 w 369"/>
                  <a:gd name="T27" fmla="*/ 68 h 71"/>
                  <a:gd name="T28" fmla="*/ 332 w 369"/>
                  <a:gd name="T29" fmla="*/ 66 h 71"/>
                  <a:gd name="T30" fmla="*/ 361 w 369"/>
                  <a:gd name="T31" fmla="*/ 58 h 71"/>
                  <a:gd name="T32" fmla="*/ 366 w 369"/>
                  <a:gd name="T33" fmla="*/ 55 h 71"/>
                  <a:gd name="T34" fmla="*/ 369 w 369"/>
                  <a:gd name="T35" fmla="*/ 53 h 71"/>
                  <a:gd name="T36" fmla="*/ 366 w 369"/>
                  <a:gd name="T37" fmla="*/ 42 h 71"/>
                  <a:gd name="T38" fmla="*/ 361 w 369"/>
                  <a:gd name="T39" fmla="*/ 32 h 71"/>
                  <a:gd name="T40" fmla="*/ 356 w 369"/>
                  <a:gd name="T41" fmla="*/ 21 h 71"/>
                  <a:gd name="T42" fmla="*/ 351 w 369"/>
                  <a:gd name="T43" fmla="*/ 8 h 71"/>
                  <a:gd name="T44" fmla="*/ 346 w 369"/>
                  <a:gd name="T45" fmla="*/ 6 h 71"/>
                  <a:gd name="T46" fmla="*/ 335 w 369"/>
                  <a:gd name="T47" fmla="*/ 3 h 71"/>
                  <a:gd name="T48" fmla="*/ 199 w 369"/>
                  <a:gd name="T49" fmla="*/ 0 h 71"/>
                  <a:gd name="T50" fmla="*/ 128 w 369"/>
                  <a:gd name="T51" fmla="*/ 0 h 71"/>
                  <a:gd name="T52" fmla="*/ 60 w 369"/>
                  <a:gd name="T53" fmla="*/ 6 h 7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69"/>
                  <a:gd name="T82" fmla="*/ 0 h 71"/>
                  <a:gd name="T83" fmla="*/ 369 w 369"/>
                  <a:gd name="T84" fmla="*/ 71 h 71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69" h="71">
                    <a:moveTo>
                      <a:pt x="60" y="6"/>
                    </a:moveTo>
                    <a:lnTo>
                      <a:pt x="47" y="11"/>
                    </a:lnTo>
                    <a:lnTo>
                      <a:pt x="34" y="16"/>
                    </a:lnTo>
                    <a:lnTo>
                      <a:pt x="16" y="34"/>
                    </a:lnTo>
                    <a:lnTo>
                      <a:pt x="8" y="42"/>
                    </a:lnTo>
                    <a:lnTo>
                      <a:pt x="0" y="47"/>
                    </a:lnTo>
                    <a:lnTo>
                      <a:pt x="0" y="55"/>
                    </a:lnTo>
                    <a:lnTo>
                      <a:pt x="5" y="58"/>
                    </a:lnTo>
                    <a:lnTo>
                      <a:pt x="66" y="63"/>
                    </a:lnTo>
                    <a:lnTo>
                      <a:pt x="121" y="68"/>
                    </a:lnTo>
                    <a:lnTo>
                      <a:pt x="178" y="71"/>
                    </a:lnTo>
                    <a:lnTo>
                      <a:pt x="238" y="71"/>
                    </a:lnTo>
                    <a:lnTo>
                      <a:pt x="304" y="68"/>
                    </a:lnTo>
                    <a:lnTo>
                      <a:pt x="332" y="66"/>
                    </a:lnTo>
                    <a:lnTo>
                      <a:pt x="361" y="58"/>
                    </a:lnTo>
                    <a:lnTo>
                      <a:pt x="366" y="55"/>
                    </a:lnTo>
                    <a:lnTo>
                      <a:pt x="369" y="53"/>
                    </a:lnTo>
                    <a:lnTo>
                      <a:pt x="366" y="42"/>
                    </a:lnTo>
                    <a:lnTo>
                      <a:pt x="361" y="32"/>
                    </a:lnTo>
                    <a:lnTo>
                      <a:pt x="356" y="21"/>
                    </a:lnTo>
                    <a:lnTo>
                      <a:pt x="351" y="8"/>
                    </a:lnTo>
                    <a:lnTo>
                      <a:pt x="346" y="6"/>
                    </a:lnTo>
                    <a:lnTo>
                      <a:pt x="335" y="3"/>
                    </a:lnTo>
                    <a:lnTo>
                      <a:pt x="199" y="0"/>
                    </a:lnTo>
                    <a:lnTo>
                      <a:pt x="128" y="0"/>
                    </a:lnTo>
                    <a:lnTo>
                      <a:pt x="60" y="6"/>
                    </a:lnTo>
                    <a:close/>
                  </a:path>
                </a:pathLst>
              </a:custGeom>
              <a:solidFill>
                <a:srgbClr val="BCB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41" name="Freeform 2280"/>
              <p:cNvSpPr>
                <a:spLocks/>
              </p:cNvSpPr>
              <p:nvPr/>
            </p:nvSpPr>
            <p:spPr bwMode="auto">
              <a:xfrm>
                <a:off x="652" y="3015"/>
                <a:ext cx="8" cy="8"/>
              </a:xfrm>
              <a:custGeom>
                <a:avLst/>
                <a:gdLst>
                  <a:gd name="T0" fmla="*/ 2 w 8"/>
                  <a:gd name="T1" fmla="*/ 2 h 8"/>
                  <a:gd name="T2" fmla="*/ 2 w 8"/>
                  <a:gd name="T3" fmla="*/ 2 h 8"/>
                  <a:gd name="T4" fmla="*/ 0 w 8"/>
                  <a:gd name="T5" fmla="*/ 5 h 8"/>
                  <a:gd name="T6" fmla="*/ 0 w 8"/>
                  <a:gd name="T7" fmla="*/ 5 h 8"/>
                  <a:gd name="T8" fmla="*/ 2 w 8"/>
                  <a:gd name="T9" fmla="*/ 8 h 8"/>
                  <a:gd name="T10" fmla="*/ 5 w 8"/>
                  <a:gd name="T11" fmla="*/ 8 h 8"/>
                  <a:gd name="T12" fmla="*/ 8 w 8"/>
                  <a:gd name="T13" fmla="*/ 8 h 8"/>
                  <a:gd name="T14" fmla="*/ 8 w 8"/>
                  <a:gd name="T15" fmla="*/ 5 h 8"/>
                  <a:gd name="T16" fmla="*/ 8 w 8"/>
                  <a:gd name="T17" fmla="*/ 5 h 8"/>
                  <a:gd name="T18" fmla="*/ 8 w 8"/>
                  <a:gd name="T19" fmla="*/ 2 h 8"/>
                  <a:gd name="T20" fmla="*/ 8 w 8"/>
                  <a:gd name="T21" fmla="*/ 2 h 8"/>
                  <a:gd name="T22" fmla="*/ 8 w 8"/>
                  <a:gd name="T23" fmla="*/ 0 h 8"/>
                  <a:gd name="T24" fmla="*/ 5 w 8"/>
                  <a:gd name="T25" fmla="*/ 0 h 8"/>
                  <a:gd name="T26" fmla="*/ 2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2" y="2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42" name="Freeform 2281"/>
              <p:cNvSpPr>
                <a:spLocks/>
              </p:cNvSpPr>
              <p:nvPr/>
            </p:nvSpPr>
            <p:spPr bwMode="auto">
              <a:xfrm>
                <a:off x="641" y="3023"/>
                <a:ext cx="11" cy="7"/>
              </a:xfrm>
              <a:custGeom>
                <a:avLst/>
                <a:gdLst>
                  <a:gd name="T0" fmla="*/ 3 w 11"/>
                  <a:gd name="T1" fmla="*/ 0 h 7"/>
                  <a:gd name="T2" fmla="*/ 3 w 11"/>
                  <a:gd name="T3" fmla="*/ 2 h 7"/>
                  <a:gd name="T4" fmla="*/ 3 w 11"/>
                  <a:gd name="T5" fmla="*/ 2 h 7"/>
                  <a:gd name="T6" fmla="*/ 0 w 11"/>
                  <a:gd name="T7" fmla="*/ 5 h 7"/>
                  <a:gd name="T8" fmla="*/ 0 w 11"/>
                  <a:gd name="T9" fmla="*/ 5 h 7"/>
                  <a:gd name="T10" fmla="*/ 3 w 11"/>
                  <a:gd name="T11" fmla="*/ 7 h 7"/>
                  <a:gd name="T12" fmla="*/ 6 w 11"/>
                  <a:gd name="T13" fmla="*/ 7 h 7"/>
                  <a:gd name="T14" fmla="*/ 8 w 11"/>
                  <a:gd name="T15" fmla="*/ 7 h 7"/>
                  <a:gd name="T16" fmla="*/ 8 w 11"/>
                  <a:gd name="T17" fmla="*/ 5 h 7"/>
                  <a:gd name="T18" fmla="*/ 8 w 11"/>
                  <a:gd name="T19" fmla="*/ 5 h 7"/>
                  <a:gd name="T20" fmla="*/ 11 w 11"/>
                  <a:gd name="T21" fmla="*/ 2 h 7"/>
                  <a:gd name="T22" fmla="*/ 11 w 11"/>
                  <a:gd name="T23" fmla="*/ 2 h 7"/>
                  <a:gd name="T24" fmla="*/ 11 w 11"/>
                  <a:gd name="T25" fmla="*/ 0 h 7"/>
                  <a:gd name="T26" fmla="*/ 3 w 11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7"/>
                  <a:gd name="T44" fmla="*/ 11 w 11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7">
                    <a:moveTo>
                      <a:pt x="3" y="0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8" y="7"/>
                    </a:lnTo>
                    <a:lnTo>
                      <a:pt x="8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43" name="Freeform 2282"/>
              <p:cNvSpPr>
                <a:spLocks/>
              </p:cNvSpPr>
              <p:nvPr/>
            </p:nvSpPr>
            <p:spPr bwMode="auto">
              <a:xfrm>
                <a:off x="631" y="3030"/>
                <a:ext cx="10" cy="8"/>
              </a:xfrm>
              <a:custGeom>
                <a:avLst/>
                <a:gdLst>
                  <a:gd name="T0" fmla="*/ 2 w 10"/>
                  <a:gd name="T1" fmla="*/ 3 h 8"/>
                  <a:gd name="T2" fmla="*/ 2 w 10"/>
                  <a:gd name="T3" fmla="*/ 3 h 8"/>
                  <a:gd name="T4" fmla="*/ 0 w 10"/>
                  <a:gd name="T5" fmla="*/ 6 h 8"/>
                  <a:gd name="T6" fmla="*/ 0 w 10"/>
                  <a:gd name="T7" fmla="*/ 6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8 h 8"/>
                  <a:gd name="T18" fmla="*/ 8 w 10"/>
                  <a:gd name="T19" fmla="*/ 6 h 8"/>
                  <a:gd name="T20" fmla="*/ 10 w 10"/>
                  <a:gd name="T21" fmla="*/ 3 h 8"/>
                  <a:gd name="T22" fmla="*/ 10 w 10"/>
                  <a:gd name="T23" fmla="*/ 3 h 8"/>
                  <a:gd name="T24" fmla="*/ 8 w 10"/>
                  <a:gd name="T25" fmla="*/ 0 h 8"/>
                  <a:gd name="T26" fmla="*/ 2 w 10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3"/>
                    </a:moveTo>
                    <a:lnTo>
                      <a:pt x="2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44" name="Freeform 2283"/>
              <p:cNvSpPr>
                <a:spLocks/>
              </p:cNvSpPr>
              <p:nvPr/>
            </p:nvSpPr>
            <p:spPr bwMode="auto">
              <a:xfrm>
                <a:off x="618" y="3041"/>
                <a:ext cx="10" cy="8"/>
              </a:xfrm>
              <a:custGeom>
                <a:avLst/>
                <a:gdLst>
                  <a:gd name="T0" fmla="*/ 5 w 10"/>
                  <a:gd name="T1" fmla="*/ 0 h 8"/>
                  <a:gd name="T2" fmla="*/ 5 w 10"/>
                  <a:gd name="T3" fmla="*/ 3 h 8"/>
                  <a:gd name="T4" fmla="*/ 2 w 10"/>
                  <a:gd name="T5" fmla="*/ 3 h 8"/>
                  <a:gd name="T6" fmla="*/ 2 w 10"/>
                  <a:gd name="T7" fmla="*/ 5 h 8"/>
                  <a:gd name="T8" fmla="*/ 0 w 10"/>
                  <a:gd name="T9" fmla="*/ 5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0 h 8"/>
                  <a:gd name="T24" fmla="*/ 10 w 10"/>
                  <a:gd name="T25" fmla="*/ 0 h 8"/>
                  <a:gd name="T26" fmla="*/ 8 w 10"/>
                  <a:gd name="T27" fmla="*/ 0 h 8"/>
                  <a:gd name="T28" fmla="*/ 5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5" y="0"/>
                    </a:moveTo>
                    <a:lnTo>
                      <a:pt x="5" y="3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45" name="Freeform 2284"/>
              <p:cNvSpPr>
                <a:spLocks/>
              </p:cNvSpPr>
              <p:nvPr/>
            </p:nvSpPr>
            <p:spPr bwMode="auto">
              <a:xfrm>
                <a:off x="607" y="3049"/>
                <a:ext cx="11" cy="10"/>
              </a:xfrm>
              <a:custGeom>
                <a:avLst/>
                <a:gdLst>
                  <a:gd name="T0" fmla="*/ 3 w 11"/>
                  <a:gd name="T1" fmla="*/ 2 h 10"/>
                  <a:gd name="T2" fmla="*/ 3 w 11"/>
                  <a:gd name="T3" fmla="*/ 5 h 10"/>
                  <a:gd name="T4" fmla="*/ 0 w 11"/>
                  <a:gd name="T5" fmla="*/ 5 h 10"/>
                  <a:gd name="T6" fmla="*/ 0 w 11"/>
                  <a:gd name="T7" fmla="*/ 8 h 10"/>
                  <a:gd name="T8" fmla="*/ 0 w 11"/>
                  <a:gd name="T9" fmla="*/ 8 h 10"/>
                  <a:gd name="T10" fmla="*/ 3 w 11"/>
                  <a:gd name="T11" fmla="*/ 10 h 10"/>
                  <a:gd name="T12" fmla="*/ 3 w 11"/>
                  <a:gd name="T13" fmla="*/ 10 h 10"/>
                  <a:gd name="T14" fmla="*/ 6 w 11"/>
                  <a:gd name="T15" fmla="*/ 10 h 10"/>
                  <a:gd name="T16" fmla="*/ 8 w 11"/>
                  <a:gd name="T17" fmla="*/ 8 h 10"/>
                  <a:gd name="T18" fmla="*/ 8 w 11"/>
                  <a:gd name="T19" fmla="*/ 8 h 10"/>
                  <a:gd name="T20" fmla="*/ 11 w 11"/>
                  <a:gd name="T21" fmla="*/ 5 h 10"/>
                  <a:gd name="T22" fmla="*/ 11 w 11"/>
                  <a:gd name="T23" fmla="*/ 2 h 10"/>
                  <a:gd name="T24" fmla="*/ 11 w 11"/>
                  <a:gd name="T25" fmla="*/ 2 h 10"/>
                  <a:gd name="T26" fmla="*/ 8 w 11"/>
                  <a:gd name="T27" fmla="*/ 0 h 10"/>
                  <a:gd name="T28" fmla="*/ 3 w 11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0"/>
                  <a:gd name="T47" fmla="*/ 11 w 11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0">
                    <a:moveTo>
                      <a:pt x="3" y="2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10"/>
                    </a:lnTo>
                    <a:lnTo>
                      <a:pt x="6" y="10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46" name="Freeform 2285"/>
              <p:cNvSpPr>
                <a:spLocks/>
              </p:cNvSpPr>
              <p:nvPr/>
            </p:nvSpPr>
            <p:spPr bwMode="auto">
              <a:xfrm>
                <a:off x="665" y="3015"/>
                <a:ext cx="8" cy="8"/>
              </a:xfrm>
              <a:custGeom>
                <a:avLst/>
                <a:gdLst>
                  <a:gd name="T0" fmla="*/ 3 w 8"/>
                  <a:gd name="T1" fmla="*/ 2 h 8"/>
                  <a:gd name="T2" fmla="*/ 0 w 8"/>
                  <a:gd name="T3" fmla="*/ 2 h 8"/>
                  <a:gd name="T4" fmla="*/ 0 w 8"/>
                  <a:gd name="T5" fmla="*/ 2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3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2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2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47" name="Freeform 2286"/>
              <p:cNvSpPr>
                <a:spLocks/>
              </p:cNvSpPr>
              <p:nvPr/>
            </p:nvSpPr>
            <p:spPr bwMode="auto">
              <a:xfrm>
                <a:off x="654" y="3023"/>
                <a:ext cx="8" cy="7"/>
              </a:xfrm>
              <a:custGeom>
                <a:avLst/>
                <a:gdLst>
                  <a:gd name="T0" fmla="*/ 3 w 8"/>
                  <a:gd name="T1" fmla="*/ 0 h 7"/>
                  <a:gd name="T2" fmla="*/ 3 w 8"/>
                  <a:gd name="T3" fmla="*/ 2 h 7"/>
                  <a:gd name="T4" fmla="*/ 0 w 8"/>
                  <a:gd name="T5" fmla="*/ 2 h 7"/>
                  <a:gd name="T6" fmla="*/ 0 w 8"/>
                  <a:gd name="T7" fmla="*/ 5 h 7"/>
                  <a:gd name="T8" fmla="*/ 0 w 8"/>
                  <a:gd name="T9" fmla="*/ 5 h 7"/>
                  <a:gd name="T10" fmla="*/ 3 w 8"/>
                  <a:gd name="T11" fmla="*/ 7 h 7"/>
                  <a:gd name="T12" fmla="*/ 6 w 8"/>
                  <a:gd name="T13" fmla="*/ 7 h 7"/>
                  <a:gd name="T14" fmla="*/ 6 w 8"/>
                  <a:gd name="T15" fmla="*/ 7 h 7"/>
                  <a:gd name="T16" fmla="*/ 8 w 8"/>
                  <a:gd name="T17" fmla="*/ 5 h 7"/>
                  <a:gd name="T18" fmla="*/ 8 w 8"/>
                  <a:gd name="T19" fmla="*/ 5 h 7"/>
                  <a:gd name="T20" fmla="*/ 8 w 8"/>
                  <a:gd name="T21" fmla="*/ 2 h 7"/>
                  <a:gd name="T22" fmla="*/ 8 w 8"/>
                  <a:gd name="T23" fmla="*/ 2 h 7"/>
                  <a:gd name="T24" fmla="*/ 8 w 8"/>
                  <a:gd name="T25" fmla="*/ 0 h 7"/>
                  <a:gd name="T26" fmla="*/ 6 w 8"/>
                  <a:gd name="T27" fmla="*/ 0 h 7"/>
                  <a:gd name="T28" fmla="*/ 3 w 8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7"/>
                  <a:gd name="T47" fmla="*/ 8 w 8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7">
                    <a:moveTo>
                      <a:pt x="3" y="0"/>
                    </a:moveTo>
                    <a:lnTo>
                      <a:pt x="3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48" name="Freeform 2287"/>
              <p:cNvSpPr>
                <a:spLocks/>
              </p:cNvSpPr>
              <p:nvPr/>
            </p:nvSpPr>
            <p:spPr bwMode="auto">
              <a:xfrm>
                <a:off x="644" y="3030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3 w 8"/>
                  <a:gd name="T3" fmla="*/ 3 h 8"/>
                  <a:gd name="T4" fmla="*/ 0 w 8"/>
                  <a:gd name="T5" fmla="*/ 6 h 8"/>
                  <a:gd name="T6" fmla="*/ 0 w 8"/>
                  <a:gd name="T7" fmla="*/ 6 h 8"/>
                  <a:gd name="T8" fmla="*/ 0 w 8"/>
                  <a:gd name="T9" fmla="*/ 8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8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3 h 8"/>
                  <a:gd name="T26" fmla="*/ 5 w 8"/>
                  <a:gd name="T27" fmla="*/ 0 h 8"/>
                  <a:gd name="T28" fmla="*/ 3 w 8"/>
                  <a:gd name="T29" fmla="*/ 3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49" name="Freeform 2288"/>
              <p:cNvSpPr>
                <a:spLocks/>
              </p:cNvSpPr>
              <p:nvPr/>
            </p:nvSpPr>
            <p:spPr bwMode="auto">
              <a:xfrm>
                <a:off x="631" y="3041"/>
                <a:ext cx="10" cy="8"/>
              </a:xfrm>
              <a:custGeom>
                <a:avLst/>
                <a:gdLst>
                  <a:gd name="T0" fmla="*/ 5 w 10"/>
                  <a:gd name="T1" fmla="*/ 0 h 8"/>
                  <a:gd name="T2" fmla="*/ 5 w 10"/>
                  <a:gd name="T3" fmla="*/ 3 h 8"/>
                  <a:gd name="T4" fmla="*/ 2 w 10"/>
                  <a:gd name="T5" fmla="*/ 3 h 8"/>
                  <a:gd name="T6" fmla="*/ 2 w 10"/>
                  <a:gd name="T7" fmla="*/ 5 h 8"/>
                  <a:gd name="T8" fmla="*/ 0 w 10"/>
                  <a:gd name="T9" fmla="*/ 5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8 w 10"/>
                  <a:gd name="T27" fmla="*/ 0 h 8"/>
                  <a:gd name="T28" fmla="*/ 5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5" y="0"/>
                    </a:moveTo>
                    <a:lnTo>
                      <a:pt x="5" y="3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50" name="Freeform 2289"/>
              <p:cNvSpPr>
                <a:spLocks/>
              </p:cNvSpPr>
              <p:nvPr/>
            </p:nvSpPr>
            <p:spPr bwMode="auto">
              <a:xfrm>
                <a:off x="620" y="3051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3 w 11"/>
                  <a:gd name="T11" fmla="*/ 8 h 8"/>
                  <a:gd name="T12" fmla="*/ 3 w 11"/>
                  <a:gd name="T13" fmla="*/ 8 h 8"/>
                  <a:gd name="T14" fmla="*/ 6 w 11"/>
                  <a:gd name="T15" fmla="*/ 8 h 8"/>
                  <a:gd name="T16" fmla="*/ 8 w 11"/>
                  <a:gd name="T17" fmla="*/ 6 h 8"/>
                  <a:gd name="T18" fmla="*/ 8 w 11"/>
                  <a:gd name="T19" fmla="*/ 6 h 8"/>
                  <a:gd name="T20" fmla="*/ 8 w 11"/>
                  <a:gd name="T21" fmla="*/ 3 h 8"/>
                  <a:gd name="T22" fmla="*/ 11 w 11"/>
                  <a:gd name="T23" fmla="*/ 0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51" name="Freeform 2290"/>
              <p:cNvSpPr>
                <a:spLocks/>
              </p:cNvSpPr>
              <p:nvPr/>
            </p:nvSpPr>
            <p:spPr bwMode="auto">
              <a:xfrm>
                <a:off x="675" y="3015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2 h 8"/>
                  <a:gd name="T4" fmla="*/ 3 w 11"/>
                  <a:gd name="T5" fmla="*/ 2 h 8"/>
                  <a:gd name="T6" fmla="*/ 0 w 11"/>
                  <a:gd name="T7" fmla="*/ 5 h 8"/>
                  <a:gd name="T8" fmla="*/ 0 w 11"/>
                  <a:gd name="T9" fmla="*/ 5 h 8"/>
                  <a:gd name="T10" fmla="*/ 3 w 11"/>
                  <a:gd name="T11" fmla="*/ 5 h 8"/>
                  <a:gd name="T12" fmla="*/ 6 w 11"/>
                  <a:gd name="T13" fmla="*/ 8 h 8"/>
                  <a:gd name="T14" fmla="*/ 8 w 11"/>
                  <a:gd name="T15" fmla="*/ 8 h 8"/>
                  <a:gd name="T16" fmla="*/ 8 w 11"/>
                  <a:gd name="T17" fmla="*/ 5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2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52" name="Freeform 2291"/>
              <p:cNvSpPr>
                <a:spLocks/>
              </p:cNvSpPr>
              <p:nvPr/>
            </p:nvSpPr>
            <p:spPr bwMode="auto">
              <a:xfrm>
                <a:off x="668" y="3023"/>
                <a:ext cx="7" cy="7"/>
              </a:xfrm>
              <a:custGeom>
                <a:avLst/>
                <a:gdLst>
                  <a:gd name="T0" fmla="*/ 2 w 7"/>
                  <a:gd name="T1" fmla="*/ 0 h 7"/>
                  <a:gd name="T2" fmla="*/ 0 w 7"/>
                  <a:gd name="T3" fmla="*/ 2 h 7"/>
                  <a:gd name="T4" fmla="*/ 0 w 7"/>
                  <a:gd name="T5" fmla="*/ 2 h 7"/>
                  <a:gd name="T6" fmla="*/ 0 w 7"/>
                  <a:gd name="T7" fmla="*/ 5 h 7"/>
                  <a:gd name="T8" fmla="*/ 0 w 7"/>
                  <a:gd name="T9" fmla="*/ 5 h 7"/>
                  <a:gd name="T10" fmla="*/ 2 w 7"/>
                  <a:gd name="T11" fmla="*/ 7 h 7"/>
                  <a:gd name="T12" fmla="*/ 5 w 7"/>
                  <a:gd name="T13" fmla="*/ 7 h 7"/>
                  <a:gd name="T14" fmla="*/ 5 w 7"/>
                  <a:gd name="T15" fmla="*/ 7 h 7"/>
                  <a:gd name="T16" fmla="*/ 7 w 7"/>
                  <a:gd name="T17" fmla="*/ 5 h 7"/>
                  <a:gd name="T18" fmla="*/ 7 w 7"/>
                  <a:gd name="T19" fmla="*/ 5 h 7"/>
                  <a:gd name="T20" fmla="*/ 7 w 7"/>
                  <a:gd name="T21" fmla="*/ 2 h 7"/>
                  <a:gd name="T22" fmla="*/ 7 w 7"/>
                  <a:gd name="T23" fmla="*/ 2 h 7"/>
                  <a:gd name="T24" fmla="*/ 7 w 7"/>
                  <a:gd name="T25" fmla="*/ 0 h 7"/>
                  <a:gd name="T26" fmla="*/ 5 w 7"/>
                  <a:gd name="T27" fmla="*/ 0 h 7"/>
                  <a:gd name="T28" fmla="*/ 2 w 7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7"/>
                  <a:gd name="T47" fmla="*/ 7 w 7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7">
                    <a:moveTo>
                      <a:pt x="2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53" name="Freeform 2292"/>
              <p:cNvSpPr>
                <a:spLocks/>
              </p:cNvSpPr>
              <p:nvPr/>
            </p:nvSpPr>
            <p:spPr bwMode="auto">
              <a:xfrm>
                <a:off x="657" y="3030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3 w 8"/>
                  <a:gd name="T3" fmla="*/ 3 h 8"/>
                  <a:gd name="T4" fmla="*/ 0 w 8"/>
                  <a:gd name="T5" fmla="*/ 6 h 8"/>
                  <a:gd name="T6" fmla="*/ 0 w 8"/>
                  <a:gd name="T7" fmla="*/ 8 h 8"/>
                  <a:gd name="T8" fmla="*/ 0 w 8"/>
                  <a:gd name="T9" fmla="*/ 8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8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5 w 8"/>
                  <a:gd name="T25" fmla="*/ 0 h 8"/>
                  <a:gd name="T26" fmla="*/ 3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54" name="Freeform 2293"/>
              <p:cNvSpPr>
                <a:spLocks/>
              </p:cNvSpPr>
              <p:nvPr/>
            </p:nvSpPr>
            <p:spPr bwMode="auto">
              <a:xfrm>
                <a:off x="644" y="3041"/>
                <a:ext cx="10" cy="8"/>
              </a:xfrm>
              <a:custGeom>
                <a:avLst/>
                <a:gdLst>
                  <a:gd name="T0" fmla="*/ 5 w 10"/>
                  <a:gd name="T1" fmla="*/ 0 h 8"/>
                  <a:gd name="T2" fmla="*/ 3 w 10"/>
                  <a:gd name="T3" fmla="*/ 3 h 8"/>
                  <a:gd name="T4" fmla="*/ 3 w 10"/>
                  <a:gd name="T5" fmla="*/ 3 h 8"/>
                  <a:gd name="T6" fmla="*/ 3 w 10"/>
                  <a:gd name="T7" fmla="*/ 5 h 8"/>
                  <a:gd name="T8" fmla="*/ 0 w 10"/>
                  <a:gd name="T9" fmla="*/ 5 h 8"/>
                  <a:gd name="T10" fmla="*/ 3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8 w 10"/>
                  <a:gd name="T27" fmla="*/ 0 h 8"/>
                  <a:gd name="T28" fmla="*/ 5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5" y="0"/>
                    </a:moveTo>
                    <a:lnTo>
                      <a:pt x="3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55" name="Freeform 2294"/>
              <p:cNvSpPr>
                <a:spLocks/>
              </p:cNvSpPr>
              <p:nvPr/>
            </p:nvSpPr>
            <p:spPr bwMode="auto">
              <a:xfrm>
                <a:off x="633" y="3051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11 w 11"/>
                  <a:gd name="T19" fmla="*/ 6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56" name="Freeform 2295"/>
              <p:cNvSpPr>
                <a:spLocks/>
              </p:cNvSpPr>
              <p:nvPr/>
            </p:nvSpPr>
            <p:spPr bwMode="auto">
              <a:xfrm>
                <a:off x="688" y="3015"/>
                <a:ext cx="8" cy="5"/>
              </a:xfrm>
              <a:custGeom>
                <a:avLst/>
                <a:gdLst>
                  <a:gd name="T0" fmla="*/ 3 w 8"/>
                  <a:gd name="T1" fmla="*/ 0 h 5"/>
                  <a:gd name="T2" fmla="*/ 3 w 8"/>
                  <a:gd name="T3" fmla="*/ 2 h 5"/>
                  <a:gd name="T4" fmla="*/ 0 w 8"/>
                  <a:gd name="T5" fmla="*/ 2 h 5"/>
                  <a:gd name="T6" fmla="*/ 0 w 8"/>
                  <a:gd name="T7" fmla="*/ 5 h 5"/>
                  <a:gd name="T8" fmla="*/ 0 w 8"/>
                  <a:gd name="T9" fmla="*/ 5 h 5"/>
                  <a:gd name="T10" fmla="*/ 3 w 8"/>
                  <a:gd name="T11" fmla="*/ 5 h 5"/>
                  <a:gd name="T12" fmla="*/ 6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2 h 5"/>
                  <a:gd name="T22" fmla="*/ 8 w 8"/>
                  <a:gd name="T23" fmla="*/ 2 h 5"/>
                  <a:gd name="T24" fmla="*/ 8 w 8"/>
                  <a:gd name="T25" fmla="*/ 0 h 5"/>
                  <a:gd name="T26" fmla="*/ 6 w 8"/>
                  <a:gd name="T27" fmla="*/ 0 h 5"/>
                  <a:gd name="T28" fmla="*/ 3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3" y="0"/>
                    </a:moveTo>
                    <a:lnTo>
                      <a:pt x="3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6" y="5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57" name="Freeform 2296"/>
              <p:cNvSpPr>
                <a:spLocks/>
              </p:cNvSpPr>
              <p:nvPr/>
            </p:nvSpPr>
            <p:spPr bwMode="auto">
              <a:xfrm>
                <a:off x="681" y="3023"/>
                <a:ext cx="7" cy="7"/>
              </a:xfrm>
              <a:custGeom>
                <a:avLst/>
                <a:gdLst>
                  <a:gd name="T0" fmla="*/ 0 w 7"/>
                  <a:gd name="T1" fmla="*/ 0 h 7"/>
                  <a:gd name="T2" fmla="*/ 0 w 7"/>
                  <a:gd name="T3" fmla="*/ 2 h 7"/>
                  <a:gd name="T4" fmla="*/ 0 w 7"/>
                  <a:gd name="T5" fmla="*/ 2 h 7"/>
                  <a:gd name="T6" fmla="*/ 0 w 7"/>
                  <a:gd name="T7" fmla="*/ 5 h 7"/>
                  <a:gd name="T8" fmla="*/ 0 w 7"/>
                  <a:gd name="T9" fmla="*/ 5 h 7"/>
                  <a:gd name="T10" fmla="*/ 2 w 7"/>
                  <a:gd name="T11" fmla="*/ 7 h 7"/>
                  <a:gd name="T12" fmla="*/ 5 w 7"/>
                  <a:gd name="T13" fmla="*/ 7 h 7"/>
                  <a:gd name="T14" fmla="*/ 5 w 7"/>
                  <a:gd name="T15" fmla="*/ 7 h 7"/>
                  <a:gd name="T16" fmla="*/ 7 w 7"/>
                  <a:gd name="T17" fmla="*/ 5 h 7"/>
                  <a:gd name="T18" fmla="*/ 7 w 7"/>
                  <a:gd name="T19" fmla="*/ 5 h 7"/>
                  <a:gd name="T20" fmla="*/ 7 w 7"/>
                  <a:gd name="T21" fmla="*/ 2 h 7"/>
                  <a:gd name="T22" fmla="*/ 7 w 7"/>
                  <a:gd name="T23" fmla="*/ 2 h 7"/>
                  <a:gd name="T24" fmla="*/ 7 w 7"/>
                  <a:gd name="T25" fmla="*/ 0 h 7"/>
                  <a:gd name="T26" fmla="*/ 0 w 7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7"/>
                  <a:gd name="T44" fmla="*/ 7 w 7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58" name="Freeform 2297"/>
              <p:cNvSpPr>
                <a:spLocks/>
              </p:cNvSpPr>
              <p:nvPr/>
            </p:nvSpPr>
            <p:spPr bwMode="auto">
              <a:xfrm>
                <a:off x="670" y="3030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3 w 8"/>
                  <a:gd name="T3" fmla="*/ 3 h 8"/>
                  <a:gd name="T4" fmla="*/ 0 w 8"/>
                  <a:gd name="T5" fmla="*/ 6 h 8"/>
                  <a:gd name="T6" fmla="*/ 0 w 8"/>
                  <a:gd name="T7" fmla="*/ 8 h 8"/>
                  <a:gd name="T8" fmla="*/ 0 w 8"/>
                  <a:gd name="T9" fmla="*/ 8 h 8"/>
                  <a:gd name="T10" fmla="*/ 3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8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5 w 8"/>
                  <a:gd name="T25" fmla="*/ 0 h 8"/>
                  <a:gd name="T26" fmla="*/ 3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59" name="Freeform 2298"/>
              <p:cNvSpPr>
                <a:spLocks/>
              </p:cNvSpPr>
              <p:nvPr/>
            </p:nvSpPr>
            <p:spPr bwMode="auto">
              <a:xfrm>
                <a:off x="660" y="3041"/>
                <a:ext cx="8" cy="8"/>
              </a:xfrm>
              <a:custGeom>
                <a:avLst/>
                <a:gdLst>
                  <a:gd name="T0" fmla="*/ 2 w 8"/>
                  <a:gd name="T1" fmla="*/ 0 h 8"/>
                  <a:gd name="T2" fmla="*/ 2 w 8"/>
                  <a:gd name="T3" fmla="*/ 3 h 8"/>
                  <a:gd name="T4" fmla="*/ 0 w 8"/>
                  <a:gd name="T5" fmla="*/ 5 h 8"/>
                  <a:gd name="T6" fmla="*/ 0 w 8"/>
                  <a:gd name="T7" fmla="*/ 5 h 8"/>
                  <a:gd name="T8" fmla="*/ 0 w 8"/>
                  <a:gd name="T9" fmla="*/ 5 h 8"/>
                  <a:gd name="T10" fmla="*/ 2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5 w 8"/>
                  <a:gd name="T27" fmla="*/ 0 h 8"/>
                  <a:gd name="T28" fmla="*/ 2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2" y="0"/>
                    </a:moveTo>
                    <a:lnTo>
                      <a:pt x="2" y="3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60" name="Freeform 2299"/>
              <p:cNvSpPr>
                <a:spLocks/>
              </p:cNvSpPr>
              <p:nvPr/>
            </p:nvSpPr>
            <p:spPr bwMode="auto">
              <a:xfrm>
                <a:off x="647" y="3051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3 h 8"/>
                  <a:gd name="T4" fmla="*/ 2 w 10"/>
                  <a:gd name="T5" fmla="*/ 6 h 8"/>
                  <a:gd name="T6" fmla="*/ 0 w 10"/>
                  <a:gd name="T7" fmla="*/ 6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7 w 10"/>
                  <a:gd name="T15" fmla="*/ 8 h 8"/>
                  <a:gd name="T16" fmla="*/ 10 w 10"/>
                  <a:gd name="T17" fmla="*/ 8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3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61" name="Freeform 2300"/>
              <p:cNvSpPr>
                <a:spLocks/>
              </p:cNvSpPr>
              <p:nvPr/>
            </p:nvSpPr>
            <p:spPr bwMode="auto">
              <a:xfrm>
                <a:off x="702" y="3015"/>
                <a:ext cx="7" cy="5"/>
              </a:xfrm>
              <a:custGeom>
                <a:avLst/>
                <a:gdLst>
                  <a:gd name="T0" fmla="*/ 2 w 7"/>
                  <a:gd name="T1" fmla="*/ 0 h 5"/>
                  <a:gd name="T2" fmla="*/ 0 w 7"/>
                  <a:gd name="T3" fmla="*/ 2 h 5"/>
                  <a:gd name="T4" fmla="*/ 0 w 7"/>
                  <a:gd name="T5" fmla="*/ 2 h 5"/>
                  <a:gd name="T6" fmla="*/ 0 w 7"/>
                  <a:gd name="T7" fmla="*/ 5 h 5"/>
                  <a:gd name="T8" fmla="*/ 0 w 7"/>
                  <a:gd name="T9" fmla="*/ 5 h 5"/>
                  <a:gd name="T10" fmla="*/ 2 w 7"/>
                  <a:gd name="T11" fmla="*/ 5 h 5"/>
                  <a:gd name="T12" fmla="*/ 5 w 7"/>
                  <a:gd name="T13" fmla="*/ 5 h 5"/>
                  <a:gd name="T14" fmla="*/ 7 w 7"/>
                  <a:gd name="T15" fmla="*/ 5 h 5"/>
                  <a:gd name="T16" fmla="*/ 7 w 7"/>
                  <a:gd name="T17" fmla="*/ 5 h 5"/>
                  <a:gd name="T18" fmla="*/ 7 w 7"/>
                  <a:gd name="T19" fmla="*/ 5 h 5"/>
                  <a:gd name="T20" fmla="*/ 7 w 7"/>
                  <a:gd name="T21" fmla="*/ 2 h 5"/>
                  <a:gd name="T22" fmla="*/ 7 w 7"/>
                  <a:gd name="T23" fmla="*/ 2 h 5"/>
                  <a:gd name="T24" fmla="*/ 7 w 7"/>
                  <a:gd name="T25" fmla="*/ 0 h 5"/>
                  <a:gd name="T26" fmla="*/ 5 w 7"/>
                  <a:gd name="T27" fmla="*/ 0 h 5"/>
                  <a:gd name="T28" fmla="*/ 2 w 7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5"/>
                  <a:gd name="T47" fmla="*/ 7 w 7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5">
                    <a:moveTo>
                      <a:pt x="2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62" name="Freeform 2301"/>
              <p:cNvSpPr>
                <a:spLocks/>
              </p:cNvSpPr>
              <p:nvPr/>
            </p:nvSpPr>
            <p:spPr bwMode="auto">
              <a:xfrm>
                <a:off x="694" y="3023"/>
                <a:ext cx="8" cy="7"/>
              </a:xfrm>
              <a:custGeom>
                <a:avLst/>
                <a:gdLst>
                  <a:gd name="T0" fmla="*/ 0 w 8"/>
                  <a:gd name="T1" fmla="*/ 0 h 7"/>
                  <a:gd name="T2" fmla="*/ 0 w 8"/>
                  <a:gd name="T3" fmla="*/ 2 h 7"/>
                  <a:gd name="T4" fmla="*/ 0 w 8"/>
                  <a:gd name="T5" fmla="*/ 2 h 7"/>
                  <a:gd name="T6" fmla="*/ 0 w 8"/>
                  <a:gd name="T7" fmla="*/ 5 h 7"/>
                  <a:gd name="T8" fmla="*/ 0 w 8"/>
                  <a:gd name="T9" fmla="*/ 5 h 7"/>
                  <a:gd name="T10" fmla="*/ 2 w 8"/>
                  <a:gd name="T11" fmla="*/ 7 h 7"/>
                  <a:gd name="T12" fmla="*/ 5 w 8"/>
                  <a:gd name="T13" fmla="*/ 7 h 7"/>
                  <a:gd name="T14" fmla="*/ 5 w 8"/>
                  <a:gd name="T15" fmla="*/ 7 h 7"/>
                  <a:gd name="T16" fmla="*/ 8 w 8"/>
                  <a:gd name="T17" fmla="*/ 5 h 7"/>
                  <a:gd name="T18" fmla="*/ 8 w 8"/>
                  <a:gd name="T19" fmla="*/ 5 h 7"/>
                  <a:gd name="T20" fmla="*/ 8 w 8"/>
                  <a:gd name="T21" fmla="*/ 2 h 7"/>
                  <a:gd name="T22" fmla="*/ 8 w 8"/>
                  <a:gd name="T23" fmla="*/ 2 h 7"/>
                  <a:gd name="T24" fmla="*/ 8 w 8"/>
                  <a:gd name="T25" fmla="*/ 0 h 7"/>
                  <a:gd name="T26" fmla="*/ 0 w 8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7"/>
                  <a:gd name="T44" fmla="*/ 8 w 8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63" name="Freeform 2302"/>
              <p:cNvSpPr>
                <a:spLocks/>
              </p:cNvSpPr>
              <p:nvPr/>
            </p:nvSpPr>
            <p:spPr bwMode="auto">
              <a:xfrm>
                <a:off x="683" y="3030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3 w 8"/>
                  <a:gd name="T3" fmla="*/ 6 h 8"/>
                  <a:gd name="T4" fmla="*/ 0 w 8"/>
                  <a:gd name="T5" fmla="*/ 6 h 8"/>
                  <a:gd name="T6" fmla="*/ 0 w 8"/>
                  <a:gd name="T7" fmla="*/ 8 h 8"/>
                  <a:gd name="T8" fmla="*/ 0 w 8"/>
                  <a:gd name="T9" fmla="*/ 8 h 8"/>
                  <a:gd name="T10" fmla="*/ 3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8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5 w 8"/>
                  <a:gd name="T25" fmla="*/ 0 h 8"/>
                  <a:gd name="T26" fmla="*/ 3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3" y="3"/>
                    </a:moveTo>
                    <a:lnTo>
                      <a:pt x="3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64" name="Freeform 2303"/>
              <p:cNvSpPr>
                <a:spLocks/>
              </p:cNvSpPr>
              <p:nvPr/>
            </p:nvSpPr>
            <p:spPr bwMode="auto">
              <a:xfrm>
                <a:off x="673" y="3041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3 h 8"/>
                  <a:gd name="T4" fmla="*/ 0 w 10"/>
                  <a:gd name="T5" fmla="*/ 5 h 8"/>
                  <a:gd name="T6" fmla="*/ 0 w 10"/>
                  <a:gd name="T7" fmla="*/ 5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8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65" name="Freeform 2304"/>
              <p:cNvSpPr>
                <a:spLocks/>
              </p:cNvSpPr>
              <p:nvPr/>
            </p:nvSpPr>
            <p:spPr bwMode="auto">
              <a:xfrm>
                <a:off x="662" y="3051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3 h 8"/>
                  <a:gd name="T4" fmla="*/ 0 w 11"/>
                  <a:gd name="T5" fmla="*/ 6 h 8"/>
                  <a:gd name="T6" fmla="*/ 0 w 11"/>
                  <a:gd name="T7" fmla="*/ 8 h 8"/>
                  <a:gd name="T8" fmla="*/ 0 w 11"/>
                  <a:gd name="T9" fmla="*/ 8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8 w 11"/>
                  <a:gd name="T19" fmla="*/ 6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66" name="Freeform 2305"/>
              <p:cNvSpPr>
                <a:spLocks/>
              </p:cNvSpPr>
              <p:nvPr/>
            </p:nvSpPr>
            <p:spPr bwMode="auto">
              <a:xfrm>
                <a:off x="715" y="3015"/>
                <a:ext cx="7" cy="5"/>
              </a:xfrm>
              <a:custGeom>
                <a:avLst/>
                <a:gdLst>
                  <a:gd name="T0" fmla="*/ 2 w 7"/>
                  <a:gd name="T1" fmla="*/ 0 h 5"/>
                  <a:gd name="T2" fmla="*/ 0 w 7"/>
                  <a:gd name="T3" fmla="*/ 2 h 5"/>
                  <a:gd name="T4" fmla="*/ 0 w 7"/>
                  <a:gd name="T5" fmla="*/ 2 h 5"/>
                  <a:gd name="T6" fmla="*/ 0 w 7"/>
                  <a:gd name="T7" fmla="*/ 5 h 5"/>
                  <a:gd name="T8" fmla="*/ 0 w 7"/>
                  <a:gd name="T9" fmla="*/ 5 h 5"/>
                  <a:gd name="T10" fmla="*/ 2 w 7"/>
                  <a:gd name="T11" fmla="*/ 5 h 5"/>
                  <a:gd name="T12" fmla="*/ 5 w 7"/>
                  <a:gd name="T13" fmla="*/ 5 h 5"/>
                  <a:gd name="T14" fmla="*/ 7 w 7"/>
                  <a:gd name="T15" fmla="*/ 5 h 5"/>
                  <a:gd name="T16" fmla="*/ 7 w 7"/>
                  <a:gd name="T17" fmla="*/ 5 h 5"/>
                  <a:gd name="T18" fmla="*/ 7 w 7"/>
                  <a:gd name="T19" fmla="*/ 5 h 5"/>
                  <a:gd name="T20" fmla="*/ 7 w 7"/>
                  <a:gd name="T21" fmla="*/ 2 h 5"/>
                  <a:gd name="T22" fmla="*/ 7 w 7"/>
                  <a:gd name="T23" fmla="*/ 2 h 5"/>
                  <a:gd name="T24" fmla="*/ 7 w 7"/>
                  <a:gd name="T25" fmla="*/ 0 h 5"/>
                  <a:gd name="T26" fmla="*/ 5 w 7"/>
                  <a:gd name="T27" fmla="*/ 0 h 5"/>
                  <a:gd name="T28" fmla="*/ 2 w 7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5"/>
                  <a:gd name="T47" fmla="*/ 7 w 7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5">
                    <a:moveTo>
                      <a:pt x="2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67" name="Freeform 2306"/>
              <p:cNvSpPr>
                <a:spLocks/>
              </p:cNvSpPr>
              <p:nvPr/>
            </p:nvSpPr>
            <p:spPr bwMode="auto">
              <a:xfrm>
                <a:off x="707" y="3023"/>
                <a:ext cx="8" cy="7"/>
              </a:xfrm>
              <a:custGeom>
                <a:avLst/>
                <a:gdLst>
                  <a:gd name="T0" fmla="*/ 0 w 8"/>
                  <a:gd name="T1" fmla="*/ 0 h 7"/>
                  <a:gd name="T2" fmla="*/ 0 w 8"/>
                  <a:gd name="T3" fmla="*/ 2 h 7"/>
                  <a:gd name="T4" fmla="*/ 0 w 8"/>
                  <a:gd name="T5" fmla="*/ 2 h 7"/>
                  <a:gd name="T6" fmla="*/ 0 w 8"/>
                  <a:gd name="T7" fmla="*/ 5 h 7"/>
                  <a:gd name="T8" fmla="*/ 0 w 8"/>
                  <a:gd name="T9" fmla="*/ 5 h 7"/>
                  <a:gd name="T10" fmla="*/ 2 w 8"/>
                  <a:gd name="T11" fmla="*/ 7 h 7"/>
                  <a:gd name="T12" fmla="*/ 5 w 8"/>
                  <a:gd name="T13" fmla="*/ 7 h 7"/>
                  <a:gd name="T14" fmla="*/ 8 w 8"/>
                  <a:gd name="T15" fmla="*/ 7 h 7"/>
                  <a:gd name="T16" fmla="*/ 8 w 8"/>
                  <a:gd name="T17" fmla="*/ 5 h 7"/>
                  <a:gd name="T18" fmla="*/ 8 w 8"/>
                  <a:gd name="T19" fmla="*/ 5 h 7"/>
                  <a:gd name="T20" fmla="*/ 8 w 8"/>
                  <a:gd name="T21" fmla="*/ 2 h 7"/>
                  <a:gd name="T22" fmla="*/ 8 w 8"/>
                  <a:gd name="T23" fmla="*/ 2 h 7"/>
                  <a:gd name="T24" fmla="*/ 8 w 8"/>
                  <a:gd name="T25" fmla="*/ 0 h 7"/>
                  <a:gd name="T26" fmla="*/ 0 w 8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7"/>
                  <a:gd name="T44" fmla="*/ 8 w 8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68" name="Freeform 2307"/>
              <p:cNvSpPr>
                <a:spLocks/>
              </p:cNvSpPr>
              <p:nvPr/>
            </p:nvSpPr>
            <p:spPr bwMode="auto">
              <a:xfrm>
                <a:off x="696" y="3030"/>
                <a:ext cx="11" cy="8"/>
              </a:xfrm>
              <a:custGeom>
                <a:avLst/>
                <a:gdLst>
                  <a:gd name="T0" fmla="*/ 3 w 11"/>
                  <a:gd name="T1" fmla="*/ 3 h 8"/>
                  <a:gd name="T2" fmla="*/ 3 w 11"/>
                  <a:gd name="T3" fmla="*/ 6 h 8"/>
                  <a:gd name="T4" fmla="*/ 0 w 11"/>
                  <a:gd name="T5" fmla="*/ 6 h 8"/>
                  <a:gd name="T6" fmla="*/ 0 w 11"/>
                  <a:gd name="T7" fmla="*/ 8 h 8"/>
                  <a:gd name="T8" fmla="*/ 0 w 11"/>
                  <a:gd name="T9" fmla="*/ 8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11 w 11"/>
                  <a:gd name="T17" fmla="*/ 8 h 8"/>
                  <a:gd name="T18" fmla="*/ 11 w 11"/>
                  <a:gd name="T19" fmla="*/ 6 h 8"/>
                  <a:gd name="T20" fmla="*/ 11 w 11"/>
                  <a:gd name="T21" fmla="*/ 3 h 8"/>
                  <a:gd name="T22" fmla="*/ 11 w 11"/>
                  <a:gd name="T23" fmla="*/ 3 h 8"/>
                  <a:gd name="T24" fmla="*/ 8 w 11"/>
                  <a:gd name="T25" fmla="*/ 0 h 8"/>
                  <a:gd name="T26" fmla="*/ 3 w 11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3"/>
                    </a:moveTo>
                    <a:lnTo>
                      <a:pt x="3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69" name="Freeform 2308"/>
              <p:cNvSpPr>
                <a:spLocks/>
              </p:cNvSpPr>
              <p:nvPr/>
            </p:nvSpPr>
            <p:spPr bwMode="auto">
              <a:xfrm>
                <a:off x="686" y="3041"/>
                <a:ext cx="10" cy="8"/>
              </a:xfrm>
              <a:custGeom>
                <a:avLst/>
                <a:gdLst>
                  <a:gd name="T0" fmla="*/ 2 w 10"/>
                  <a:gd name="T1" fmla="*/ 3 h 8"/>
                  <a:gd name="T2" fmla="*/ 2 w 10"/>
                  <a:gd name="T3" fmla="*/ 3 h 8"/>
                  <a:gd name="T4" fmla="*/ 2 w 10"/>
                  <a:gd name="T5" fmla="*/ 5 h 8"/>
                  <a:gd name="T6" fmla="*/ 2 w 10"/>
                  <a:gd name="T7" fmla="*/ 8 h 8"/>
                  <a:gd name="T8" fmla="*/ 0 w 10"/>
                  <a:gd name="T9" fmla="*/ 8 h 8"/>
                  <a:gd name="T10" fmla="*/ 8 w 10"/>
                  <a:gd name="T11" fmla="*/ 8 h 8"/>
                  <a:gd name="T12" fmla="*/ 10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3 h 8"/>
                  <a:gd name="T20" fmla="*/ 10 w 10"/>
                  <a:gd name="T21" fmla="*/ 3 h 8"/>
                  <a:gd name="T22" fmla="*/ 10 w 10"/>
                  <a:gd name="T23" fmla="*/ 0 h 8"/>
                  <a:gd name="T24" fmla="*/ 8 w 10"/>
                  <a:gd name="T25" fmla="*/ 0 h 8"/>
                  <a:gd name="T26" fmla="*/ 2 w 10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3"/>
                    </a:moveTo>
                    <a:lnTo>
                      <a:pt x="2" y="3"/>
                    </a:lnTo>
                    <a:lnTo>
                      <a:pt x="2" y="5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70" name="Freeform 2309"/>
              <p:cNvSpPr>
                <a:spLocks/>
              </p:cNvSpPr>
              <p:nvPr/>
            </p:nvSpPr>
            <p:spPr bwMode="auto">
              <a:xfrm>
                <a:off x="675" y="3051"/>
                <a:ext cx="11" cy="11"/>
              </a:xfrm>
              <a:custGeom>
                <a:avLst/>
                <a:gdLst>
                  <a:gd name="T0" fmla="*/ 3 w 11"/>
                  <a:gd name="T1" fmla="*/ 3 h 11"/>
                  <a:gd name="T2" fmla="*/ 3 w 11"/>
                  <a:gd name="T3" fmla="*/ 3 h 11"/>
                  <a:gd name="T4" fmla="*/ 3 w 11"/>
                  <a:gd name="T5" fmla="*/ 6 h 11"/>
                  <a:gd name="T6" fmla="*/ 0 w 11"/>
                  <a:gd name="T7" fmla="*/ 8 h 11"/>
                  <a:gd name="T8" fmla="*/ 0 w 11"/>
                  <a:gd name="T9" fmla="*/ 8 h 11"/>
                  <a:gd name="T10" fmla="*/ 6 w 11"/>
                  <a:gd name="T11" fmla="*/ 11 h 11"/>
                  <a:gd name="T12" fmla="*/ 8 w 11"/>
                  <a:gd name="T13" fmla="*/ 11 h 11"/>
                  <a:gd name="T14" fmla="*/ 11 w 11"/>
                  <a:gd name="T15" fmla="*/ 11 h 11"/>
                  <a:gd name="T16" fmla="*/ 11 w 11"/>
                  <a:gd name="T17" fmla="*/ 8 h 11"/>
                  <a:gd name="T18" fmla="*/ 11 w 11"/>
                  <a:gd name="T19" fmla="*/ 6 h 11"/>
                  <a:gd name="T20" fmla="*/ 11 w 11"/>
                  <a:gd name="T21" fmla="*/ 3 h 11"/>
                  <a:gd name="T22" fmla="*/ 11 w 11"/>
                  <a:gd name="T23" fmla="*/ 3 h 11"/>
                  <a:gd name="T24" fmla="*/ 11 w 11"/>
                  <a:gd name="T25" fmla="*/ 0 h 11"/>
                  <a:gd name="T26" fmla="*/ 8 w 11"/>
                  <a:gd name="T27" fmla="*/ 0 h 11"/>
                  <a:gd name="T28" fmla="*/ 3 w 11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1"/>
                  <a:gd name="T47" fmla="*/ 11 w 11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1">
                    <a:moveTo>
                      <a:pt x="3" y="3"/>
                    </a:moveTo>
                    <a:lnTo>
                      <a:pt x="3" y="3"/>
                    </a:lnTo>
                    <a:lnTo>
                      <a:pt x="3" y="6"/>
                    </a:lnTo>
                    <a:lnTo>
                      <a:pt x="0" y="8"/>
                    </a:lnTo>
                    <a:lnTo>
                      <a:pt x="6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71" name="Freeform 2310"/>
              <p:cNvSpPr>
                <a:spLocks/>
              </p:cNvSpPr>
              <p:nvPr/>
            </p:nvSpPr>
            <p:spPr bwMode="auto">
              <a:xfrm>
                <a:off x="728" y="3015"/>
                <a:ext cx="10" cy="5"/>
              </a:xfrm>
              <a:custGeom>
                <a:avLst/>
                <a:gdLst>
                  <a:gd name="T0" fmla="*/ 2 w 10"/>
                  <a:gd name="T1" fmla="*/ 0 h 5"/>
                  <a:gd name="T2" fmla="*/ 0 w 10"/>
                  <a:gd name="T3" fmla="*/ 2 h 5"/>
                  <a:gd name="T4" fmla="*/ 0 w 10"/>
                  <a:gd name="T5" fmla="*/ 2 h 5"/>
                  <a:gd name="T6" fmla="*/ 0 w 10"/>
                  <a:gd name="T7" fmla="*/ 5 h 5"/>
                  <a:gd name="T8" fmla="*/ 0 w 10"/>
                  <a:gd name="T9" fmla="*/ 5 h 5"/>
                  <a:gd name="T10" fmla="*/ 2 w 10"/>
                  <a:gd name="T11" fmla="*/ 5 h 5"/>
                  <a:gd name="T12" fmla="*/ 5 w 10"/>
                  <a:gd name="T13" fmla="*/ 5 h 5"/>
                  <a:gd name="T14" fmla="*/ 8 w 10"/>
                  <a:gd name="T15" fmla="*/ 5 h 5"/>
                  <a:gd name="T16" fmla="*/ 10 w 10"/>
                  <a:gd name="T17" fmla="*/ 5 h 5"/>
                  <a:gd name="T18" fmla="*/ 10 w 10"/>
                  <a:gd name="T19" fmla="*/ 5 h 5"/>
                  <a:gd name="T20" fmla="*/ 8 w 10"/>
                  <a:gd name="T21" fmla="*/ 2 h 5"/>
                  <a:gd name="T22" fmla="*/ 8 w 10"/>
                  <a:gd name="T23" fmla="*/ 2 h 5"/>
                  <a:gd name="T24" fmla="*/ 8 w 10"/>
                  <a:gd name="T25" fmla="*/ 0 h 5"/>
                  <a:gd name="T26" fmla="*/ 5 w 10"/>
                  <a:gd name="T27" fmla="*/ 0 h 5"/>
                  <a:gd name="T28" fmla="*/ 2 w 10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5"/>
                  <a:gd name="T47" fmla="*/ 10 w 10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5">
                    <a:moveTo>
                      <a:pt x="2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72" name="Freeform 2311"/>
              <p:cNvSpPr>
                <a:spLocks/>
              </p:cNvSpPr>
              <p:nvPr/>
            </p:nvSpPr>
            <p:spPr bwMode="auto">
              <a:xfrm>
                <a:off x="720" y="3023"/>
                <a:ext cx="10" cy="7"/>
              </a:xfrm>
              <a:custGeom>
                <a:avLst/>
                <a:gdLst>
                  <a:gd name="T0" fmla="*/ 2 w 10"/>
                  <a:gd name="T1" fmla="*/ 0 h 7"/>
                  <a:gd name="T2" fmla="*/ 0 w 10"/>
                  <a:gd name="T3" fmla="*/ 2 h 7"/>
                  <a:gd name="T4" fmla="*/ 0 w 10"/>
                  <a:gd name="T5" fmla="*/ 2 h 7"/>
                  <a:gd name="T6" fmla="*/ 0 w 10"/>
                  <a:gd name="T7" fmla="*/ 5 h 7"/>
                  <a:gd name="T8" fmla="*/ 0 w 10"/>
                  <a:gd name="T9" fmla="*/ 5 h 7"/>
                  <a:gd name="T10" fmla="*/ 2 w 10"/>
                  <a:gd name="T11" fmla="*/ 7 h 7"/>
                  <a:gd name="T12" fmla="*/ 5 w 10"/>
                  <a:gd name="T13" fmla="*/ 7 h 7"/>
                  <a:gd name="T14" fmla="*/ 8 w 10"/>
                  <a:gd name="T15" fmla="*/ 7 h 7"/>
                  <a:gd name="T16" fmla="*/ 10 w 10"/>
                  <a:gd name="T17" fmla="*/ 5 h 7"/>
                  <a:gd name="T18" fmla="*/ 10 w 10"/>
                  <a:gd name="T19" fmla="*/ 5 h 7"/>
                  <a:gd name="T20" fmla="*/ 8 w 10"/>
                  <a:gd name="T21" fmla="*/ 2 h 7"/>
                  <a:gd name="T22" fmla="*/ 8 w 10"/>
                  <a:gd name="T23" fmla="*/ 2 h 7"/>
                  <a:gd name="T24" fmla="*/ 8 w 10"/>
                  <a:gd name="T25" fmla="*/ 0 h 7"/>
                  <a:gd name="T26" fmla="*/ 5 w 10"/>
                  <a:gd name="T27" fmla="*/ 0 h 7"/>
                  <a:gd name="T28" fmla="*/ 2 w 10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7"/>
                  <a:gd name="T47" fmla="*/ 10 w 10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7">
                    <a:moveTo>
                      <a:pt x="2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10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73" name="Freeform 2312"/>
              <p:cNvSpPr>
                <a:spLocks/>
              </p:cNvSpPr>
              <p:nvPr/>
            </p:nvSpPr>
            <p:spPr bwMode="auto">
              <a:xfrm>
                <a:off x="712" y="3033"/>
                <a:ext cx="8" cy="5"/>
              </a:xfrm>
              <a:custGeom>
                <a:avLst/>
                <a:gdLst>
                  <a:gd name="T0" fmla="*/ 0 w 8"/>
                  <a:gd name="T1" fmla="*/ 0 h 5"/>
                  <a:gd name="T2" fmla="*/ 0 w 8"/>
                  <a:gd name="T3" fmla="*/ 3 h 5"/>
                  <a:gd name="T4" fmla="*/ 0 w 8"/>
                  <a:gd name="T5" fmla="*/ 3 h 5"/>
                  <a:gd name="T6" fmla="*/ 0 w 8"/>
                  <a:gd name="T7" fmla="*/ 5 h 5"/>
                  <a:gd name="T8" fmla="*/ 0 w 8"/>
                  <a:gd name="T9" fmla="*/ 5 h 5"/>
                  <a:gd name="T10" fmla="*/ 3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3 h 5"/>
                  <a:gd name="T22" fmla="*/ 8 w 8"/>
                  <a:gd name="T23" fmla="*/ 0 h 5"/>
                  <a:gd name="T24" fmla="*/ 8 w 8"/>
                  <a:gd name="T25" fmla="*/ 0 h 5"/>
                  <a:gd name="T26" fmla="*/ 0 w 8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5"/>
                  <a:gd name="T44" fmla="*/ 8 w 8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74" name="Freeform 2313"/>
              <p:cNvSpPr>
                <a:spLocks/>
              </p:cNvSpPr>
              <p:nvPr/>
            </p:nvSpPr>
            <p:spPr bwMode="auto">
              <a:xfrm>
                <a:off x="702" y="3041"/>
                <a:ext cx="10" cy="8"/>
              </a:xfrm>
              <a:custGeom>
                <a:avLst/>
                <a:gdLst>
                  <a:gd name="T0" fmla="*/ 2 w 10"/>
                  <a:gd name="T1" fmla="*/ 3 h 8"/>
                  <a:gd name="T2" fmla="*/ 2 w 10"/>
                  <a:gd name="T3" fmla="*/ 3 h 8"/>
                  <a:gd name="T4" fmla="*/ 0 w 10"/>
                  <a:gd name="T5" fmla="*/ 5 h 8"/>
                  <a:gd name="T6" fmla="*/ 0 w 10"/>
                  <a:gd name="T7" fmla="*/ 8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7 w 10"/>
                  <a:gd name="T15" fmla="*/ 8 h 8"/>
                  <a:gd name="T16" fmla="*/ 10 w 10"/>
                  <a:gd name="T17" fmla="*/ 8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7 w 10"/>
                  <a:gd name="T27" fmla="*/ 0 h 8"/>
                  <a:gd name="T28" fmla="*/ 2 w 10"/>
                  <a:gd name="T29" fmla="*/ 3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2" y="3"/>
                    </a:moveTo>
                    <a:lnTo>
                      <a:pt x="2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75" name="Freeform 2314"/>
              <p:cNvSpPr>
                <a:spLocks/>
              </p:cNvSpPr>
              <p:nvPr/>
            </p:nvSpPr>
            <p:spPr bwMode="auto">
              <a:xfrm>
                <a:off x="691" y="3051"/>
                <a:ext cx="11" cy="11"/>
              </a:xfrm>
              <a:custGeom>
                <a:avLst/>
                <a:gdLst>
                  <a:gd name="T0" fmla="*/ 3 w 11"/>
                  <a:gd name="T1" fmla="*/ 3 h 11"/>
                  <a:gd name="T2" fmla="*/ 3 w 11"/>
                  <a:gd name="T3" fmla="*/ 6 h 11"/>
                  <a:gd name="T4" fmla="*/ 0 w 11"/>
                  <a:gd name="T5" fmla="*/ 6 h 11"/>
                  <a:gd name="T6" fmla="*/ 0 w 11"/>
                  <a:gd name="T7" fmla="*/ 8 h 11"/>
                  <a:gd name="T8" fmla="*/ 0 w 11"/>
                  <a:gd name="T9" fmla="*/ 8 h 11"/>
                  <a:gd name="T10" fmla="*/ 5 w 11"/>
                  <a:gd name="T11" fmla="*/ 11 h 11"/>
                  <a:gd name="T12" fmla="*/ 8 w 11"/>
                  <a:gd name="T13" fmla="*/ 11 h 11"/>
                  <a:gd name="T14" fmla="*/ 11 w 11"/>
                  <a:gd name="T15" fmla="*/ 11 h 11"/>
                  <a:gd name="T16" fmla="*/ 11 w 11"/>
                  <a:gd name="T17" fmla="*/ 8 h 11"/>
                  <a:gd name="T18" fmla="*/ 11 w 11"/>
                  <a:gd name="T19" fmla="*/ 8 h 11"/>
                  <a:gd name="T20" fmla="*/ 11 w 11"/>
                  <a:gd name="T21" fmla="*/ 6 h 11"/>
                  <a:gd name="T22" fmla="*/ 11 w 11"/>
                  <a:gd name="T23" fmla="*/ 3 h 11"/>
                  <a:gd name="T24" fmla="*/ 11 w 11"/>
                  <a:gd name="T25" fmla="*/ 3 h 11"/>
                  <a:gd name="T26" fmla="*/ 8 w 11"/>
                  <a:gd name="T27" fmla="*/ 0 h 11"/>
                  <a:gd name="T28" fmla="*/ 3 w 11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1"/>
                  <a:gd name="T47" fmla="*/ 11 w 11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1">
                    <a:moveTo>
                      <a:pt x="3" y="3"/>
                    </a:moveTo>
                    <a:lnTo>
                      <a:pt x="3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76" name="Freeform 2315"/>
              <p:cNvSpPr>
                <a:spLocks/>
              </p:cNvSpPr>
              <p:nvPr/>
            </p:nvSpPr>
            <p:spPr bwMode="auto">
              <a:xfrm>
                <a:off x="741" y="3015"/>
                <a:ext cx="10" cy="5"/>
              </a:xfrm>
              <a:custGeom>
                <a:avLst/>
                <a:gdLst>
                  <a:gd name="T0" fmla="*/ 2 w 10"/>
                  <a:gd name="T1" fmla="*/ 0 h 5"/>
                  <a:gd name="T2" fmla="*/ 2 w 10"/>
                  <a:gd name="T3" fmla="*/ 2 h 5"/>
                  <a:gd name="T4" fmla="*/ 2 w 10"/>
                  <a:gd name="T5" fmla="*/ 2 h 5"/>
                  <a:gd name="T6" fmla="*/ 0 w 10"/>
                  <a:gd name="T7" fmla="*/ 5 h 5"/>
                  <a:gd name="T8" fmla="*/ 0 w 10"/>
                  <a:gd name="T9" fmla="*/ 5 h 5"/>
                  <a:gd name="T10" fmla="*/ 8 w 10"/>
                  <a:gd name="T11" fmla="*/ 5 h 5"/>
                  <a:gd name="T12" fmla="*/ 10 w 10"/>
                  <a:gd name="T13" fmla="*/ 5 h 5"/>
                  <a:gd name="T14" fmla="*/ 10 w 10"/>
                  <a:gd name="T15" fmla="*/ 5 h 5"/>
                  <a:gd name="T16" fmla="*/ 10 w 10"/>
                  <a:gd name="T17" fmla="*/ 5 h 5"/>
                  <a:gd name="T18" fmla="*/ 10 w 10"/>
                  <a:gd name="T19" fmla="*/ 2 h 5"/>
                  <a:gd name="T20" fmla="*/ 10 w 10"/>
                  <a:gd name="T21" fmla="*/ 0 h 5"/>
                  <a:gd name="T22" fmla="*/ 8 w 10"/>
                  <a:gd name="T23" fmla="*/ 0 h 5"/>
                  <a:gd name="T24" fmla="*/ 5 w 10"/>
                  <a:gd name="T25" fmla="*/ 0 h 5"/>
                  <a:gd name="T26" fmla="*/ 2 w 10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5"/>
                  <a:gd name="T44" fmla="*/ 10 w 10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5">
                    <a:moveTo>
                      <a:pt x="2" y="0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77" name="Freeform 2316"/>
              <p:cNvSpPr>
                <a:spLocks/>
              </p:cNvSpPr>
              <p:nvPr/>
            </p:nvSpPr>
            <p:spPr bwMode="auto">
              <a:xfrm>
                <a:off x="736" y="3023"/>
                <a:ext cx="7" cy="7"/>
              </a:xfrm>
              <a:custGeom>
                <a:avLst/>
                <a:gdLst>
                  <a:gd name="T0" fmla="*/ 0 w 7"/>
                  <a:gd name="T1" fmla="*/ 0 h 7"/>
                  <a:gd name="T2" fmla="*/ 0 w 7"/>
                  <a:gd name="T3" fmla="*/ 2 h 7"/>
                  <a:gd name="T4" fmla="*/ 0 w 7"/>
                  <a:gd name="T5" fmla="*/ 2 h 7"/>
                  <a:gd name="T6" fmla="*/ 0 w 7"/>
                  <a:gd name="T7" fmla="*/ 5 h 7"/>
                  <a:gd name="T8" fmla="*/ 0 w 7"/>
                  <a:gd name="T9" fmla="*/ 5 h 7"/>
                  <a:gd name="T10" fmla="*/ 2 w 7"/>
                  <a:gd name="T11" fmla="*/ 7 h 7"/>
                  <a:gd name="T12" fmla="*/ 5 w 7"/>
                  <a:gd name="T13" fmla="*/ 7 h 7"/>
                  <a:gd name="T14" fmla="*/ 7 w 7"/>
                  <a:gd name="T15" fmla="*/ 7 h 7"/>
                  <a:gd name="T16" fmla="*/ 7 w 7"/>
                  <a:gd name="T17" fmla="*/ 5 h 7"/>
                  <a:gd name="T18" fmla="*/ 7 w 7"/>
                  <a:gd name="T19" fmla="*/ 5 h 7"/>
                  <a:gd name="T20" fmla="*/ 7 w 7"/>
                  <a:gd name="T21" fmla="*/ 2 h 7"/>
                  <a:gd name="T22" fmla="*/ 7 w 7"/>
                  <a:gd name="T23" fmla="*/ 2 h 7"/>
                  <a:gd name="T24" fmla="*/ 7 w 7"/>
                  <a:gd name="T25" fmla="*/ 0 h 7"/>
                  <a:gd name="T26" fmla="*/ 0 w 7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7"/>
                  <a:gd name="T44" fmla="*/ 7 w 7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78" name="Freeform 2317"/>
              <p:cNvSpPr>
                <a:spLocks/>
              </p:cNvSpPr>
              <p:nvPr/>
            </p:nvSpPr>
            <p:spPr bwMode="auto">
              <a:xfrm>
                <a:off x="725" y="3033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5 w 11"/>
                  <a:gd name="T11" fmla="*/ 5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0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79" name="Freeform 2318"/>
              <p:cNvSpPr>
                <a:spLocks/>
              </p:cNvSpPr>
              <p:nvPr/>
            </p:nvSpPr>
            <p:spPr bwMode="auto">
              <a:xfrm>
                <a:off x="717" y="3041"/>
                <a:ext cx="11" cy="10"/>
              </a:xfrm>
              <a:custGeom>
                <a:avLst/>
                <a:gdLst>
                  <a:gd name="T0" fmla="*/ 3 w 11"/>
                  <a:gd name="T1" fmla="*/ 3 h 10"/>
                  <a:gd name="T2" fmla="*/ 0 w 11"/>
                  <a:gd name="T3" fmla="*/ 5 h 10"/>
                  <a:gd name="T4" fmla="*/ 0 w 11"/>
                  <a:gd name="T5" fmla="*/ 5 h 10"/>
                  <a:gd name="T6" fmla="*/ 0 w 11"/>
                  <a:gd name="T7" fmla="*/ 8 h 10"/>
                  <a:gd name="T8" fmla="*/ 0 w 11"/>
                  <a:gd name="T9" fmla="*/ 8 h 10"/>
                  <a:gd name="T10" fmla="*/ 3 w 11"/>
                  <a:gd name="T11" fmla="*/ 10 h 10"/>
                  <a:gd name="T12" fmla="*/ 5 w 11"/>
                  <a:gd name="T13" fmla="*/ 10 h 10"/>
                  <a:gd name="T14" fmla="*/ 8 w 11"/>
                  <a:gd name="T15" fmla="*/ 10 h 10"/>
                  <a:gd name="T16" fmla="*/ 11 w 11"/>
                  <a:gd name="T17" fmla="*/ 8 h 10"/>
                  <a:gd name="T18" fmla="*/ 11 w 11"/>
                  <a:gd name="T19" fmla="*/ 5 h 10"/>
                  <a:gd name="T20" fmla="*/ 11 w 11"/>
                  <a:gd name="T21" fmla="*/ 3 h 10"/>
                  <a:gd name="T22" fmla="*/ 11 w 11"/>
                  <a:gd name="T23" fmla="*/ 3 h 10"/>
                  <a:gd name="T24" fmla="*/ 8 w 11"/>
                  <a:gd name="T25" fmla="*/ 3 h 10"/>
                  <a:gd name="T26" fmla="*/ 5 w 11"/>
                  <a:gd name="T27" fmla="*/ 0 h 10"/>
                  <a:gd name="T28" fmla="*/ 3 w 11"/>
                  <a:gd name="T29" fmla="*/ 3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0"/>
                  <a:gd name="T47" fmla="*/ 11 w 11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0">
                    <a:moveTo>
                      <a:pt x="3" y="3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3" y="10"/>
                    </a:lnTo>
                    <a:lnTo>
                      <a:pt x="5" y="10"/>
                    </a:lnTo>
                    <a:lnTo>
                      <a:pt x="8" y="10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80" name="Freeform 2319"/>
              <p:cNvSpPr>
                <a:spLocks/>
              </p:cNvSpPr>
              <p:nvPr/>
            </p:nvSpPr>
            <p:spPr bwMode="auto">
              <a:xfrm>
                <a:off x="707" y="3051"/>
                <a:ext cx="10" cy="11"/>
              </a:xfrm>
              <a:custGeom>
                <a:avLst/>
                <a:gdLst>
                  <a:gd name="T0" fmla="*/ 2 w 10"/>
                  <a:gd name="T1" fmla="*/ 3 h 11"/>
                  <a:gd name="T2" fmla="*/ 2 w 10"/>
                  <a:gd name="T3" fmla="*/ 6 h 11"/>
                  <a:gd name="T4" fmla="*/ 0 w 10"/>
                  <a:gd name="T5" fmla="*/ 6 h 11"/>
                  <a:gd name="T6" fmla="*/ 0 w 10"/>
                  <a:gd name="T7" fmla="*/ 8 h 11"/>
                  <a:gd name="T8" fmla="*/ 0 w 10"/>
                  <a:gd name="T9" fmla="*/ 8 h 11"/>
                  <a:gd name="T10" fmla="*/ 5 w 10"/>
                  <a:gd name="T11" fmla="*/ 11 h 11"/>
                  <a:gd name="T12" fmla="*/ 8 w 10"/>
                  <a:gd name="T13" fmla="*/ 11 h 11"/>
                  <a:gd name="T14" fmla="*/ 10 w 10"/>
                  <a:gd name="T15" fmla="*/ 11 h 11"/>
                  <a:gd name="T16" fmla="*/ 10 w 10"/>
                  <a:gd name="T17" fmla="*/ 11 h 11"/>
                  <a:gd name="T18" fmla="*/ 10 w 10"/>
                  <a:gd name="T19" fmla="*/ 8 h 11"/>
                  <a:gd name="T20" fmla="*/ 10 w 10"/>
                  <a:gd name="T21" fmla="*/ 6 h 11"/>
                  <a:gd name="T22" fmla="*/ 10 w 10"/>
                  <a:gd name="T23" fmla="*/ 3 h 11"/>
                  <a:gd name="T24" fmla="*/ 10 w 10"/>
                  <a:gd name="T25" fmla="*/ 3 h 11"/>
                  <a:gd name="T26" fmla="*/ 8 w 10"/>
                  <a:gd name="T27" fmla="*/ 0 h 11"/>
                  <a:gd name="T28" fmla="*/ 2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2" y="3"/>
                    </a:moveTo>
                    <a:lnTo>
                      <a:pt x="2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81" name="Freeform 2320"/>
              <p:cNvSpPr>
                <a:spLocks/>
              </p:cNvSpPr>
              <p:nvPr/>
            </p:nvSpPr>
            <p:spPr bwMode="auto">
              <a:xfrm>
                <a:off x="756" y="3015"/>
                <a:ext cx="11" cy="5"/>
              </a:xfrm>
              <a:custGeom>
                <a:avLst/>
                <a:gdLst>
                  <a:gd name="T0" fmla="*/ 0 w 11"/>
                  <a:gd name="T1" fmla="*/ 0 h 5"/>
                  <a:gd name="T2" fmla="*/ 0 w 11"/>
                  <a:gd name="T3" fmla="*/ 2 h 5"/>
                  <a:gd name="T4" fmla="*/ 0 w 11"/>
                  <a:gd name="T5" fmla="*/ 2 h 5"/>
                  <a:gd name="T6" fmla="*/ 0 w 11"/>
                  <a:gd name="T7" fmla="*/ 5 h 5"/>
                  <a:gd name="T8" fmla="*/ 0 w 11"/>
                  <a:gd name="T9" fmla="*/ 5 h 5"/>
                  <a:gd name="T10" fmla="*/ 3 w 11"/>
                  <a:gd name="T11" fmla="*/ 5 h 5"/>
                  <a:gd name="T12" fmla="*/ 6 w 11"/>
                  <a:gd name="T13" fmla="*/ 5 h 5"/>
                  <a:gd name="T14" fmla="*/ 8 w 11"/>
                  <a:gd name="T15" fmla="*/ 5 h 5"/>
                  <a:gd name="T16" fmla="*/ 11 w 11"/>
                  <a:gd name="T17" fmla="*/ 5 h 5"/>
                  <a:gd name="T18" fmla="*/ 11 w 11"/>
                  <a:gd name="T19" fmla="*/ 5 h 5"/>
                  <a:gd name="T20" fmla="*/ 8 w 11"/>
                  <a:gd name="T21" fmla="*/ 2 h 5"/>
                  <a:gd name="T22" fmla="*/ 8 w 11"/>
                  <a:gd name="T23" fmla="*/ 0 h 5"/>
                  <a:gd name="T24" fmla="*/ 8 w 11"/>
                  <a:gd name="T25" fmla="*/ 0 h 5"/>
                  <a:gd name="T26" fmla="*/ 0 w 11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5"/>
                  <a:gd name="T44" fmla="*/ 11 w 11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5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6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82" name="Freeform 2321"/>
              <p:cNvSpPr>
                <a:spLocks/>
              </p:cNvSpPr>
              <p:nvPr/>
            </p:nvSpPr>
            <p:spPr bwMode="auto">
              <a:xfrm>
                <a:off x="749" y="3023"/>
                <a:ext cx="10" cy="7"/>
              </a:xfrm>
              <a:custGeom>
                <a:avLst/>
                <a:gdLst>
                  <a:gd name="T0" fmla="*/ 0 w 10"/>
                  <a:gd name="T1" fmla="*/ 0 h 7"/>
                  <a:gd name="T2" fmla="*/ 0 w 10"/>
                  <a:gd name="T3" fmla="*/ 2 h 7"/>
                  <a:gd name="T4" fmla="*/ 0 w 10"/>
                  <a:gd name="T5" fmla="*/ 2 h 7"/>
                  <a:gd name="T6" fmla="*/ 0 w 10"/>
                  <a:gd name="T7" fmla="*/ 5 h 7"/>
                  <a:gd name="T8" fmla="*/ 0 w 10"/>
                  <a:gd name="T9" fmla="*/ 5 h 7"/>
                  <a:gd name="T10" fmla="*/ 5 w 10"/>
                  <a:gd name="T11" fmla="*/ 7 h 7"/>
                  <a:gd name="T12" fmla="*/ 7 w 10"/>
                  <a:gd name="T13" fmla="*/ 7 h 7"/>
                  <a:gd name="T14" fmla="*/ 10 w 10"/>
                  <a:gd name="T15" fmla="*/ 7 h 7"/>
                  <a:gd name="T16" fmla="*/ 10 w 10"/>
                  <a:gd name="T17" fmla="*/ 5 h 7"/>
                  <a:gd name="T18" fmla="*/ 10 w 10"/>
                  <a:gd name="T19" fmla="*/ 5 h 7"/>
                  <a:gd name="T20" fmla="*/ 10 w 10"/>
                  <a:gd name="T21" fmla="*/ 2 h 7"/>
                  <a:gd name="T22" fmla="*/ 7 w 10"/>
                  <a:gd name="T23" fmla="*/ 2 h 7"/>
                  <a:gd name="T24" fmla="*/ 7 w 10"/>
                  <a:gd name="T25" fmla="*/ 0 h 7"/>
                  <a:gd name="T26" fmla="*/ 0 w 10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7"/>
                  <a:gd name="T44" fmla="*/ 10 w 10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7"/>
                    </a:lnTo>
                    <a:lnTo>
                      <a:pt x="7" y="7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83" name="Freeform 2322"/>
              <p:cNvSpPr>
                <a:spLocks/>
              </p:cNvSpPr>
              <p:nvPr/>
            </p:nvSpPr>
            <p:spPr bwMode="auto">
              <a:xfrm>
                <a:off x="741" y="3033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0 h 8"/>
                  <a:gd name="T24" fmla="*/ 8 w 10"/>
                  <a:gd name="T25" fmla="*/ 0 h 8"/>
                  <a:gd name="T26" fmla="*/ 5 w 10"/>
                  <a:gd name="T27" fmla="*/ 0 h 8"/>
                  <a:gd name="T28" fmla="*/ 2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2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84" name="Freeform 2323"/>
              <p:cNvSpPr>
                <a:spLocks/>
              </p:cNvSpPr>
              <p:nvPr/>
            </p:nvSpPr>
            <p:spPr bwMode="auto">
              <a:xfrm>
                <a:off x="733" y="3041"/>
                <a:ext cx="10" cy="10"/>
              </a:xfrm>
              <a:custGeom>
                <a:avLst/>
                <a:gdLst>
                  <a:gd name="T0" fmla="*/ 0 w 10"/>
                  <a:gd name="T1" fmla="*/ 3 h 10"/>
                  <a:gd name="T2" fmla="*/ 0 w 10"/>
                  <a:gd name="T3" fmla="*/ 5 h 10"/>
                  <a:gd name="T4" fmla="*/ 0 w 10"/>
                  <a:gd name="T5" fmla="*/ 5 h 10"/>
                  <a:gd name="T6" fmla="*/ 0 w 10"/>
                  <a:gd name="T7" fmla="*/ 8 h 10"/>
                  <a:gd name="T8" fmla="*/ 0 w 10"/>
                  <a:gd name="T9" fmla="*/ 8 h 10"/>
                  <a:gd name="T10" fmla="*/ 5 w 10"/>
                  <a:gd name="T11" fmla="*/ 10 h 10"/>
                  <a:gd name="T12" fmla="*/ 8 w 10"/>
                  <a:gd name="T13" fmla="*/ 10 h 10"/>
                  <a:gd name="T14" fmla="*/ 10 w 10"/>
                  <a:gd name="T15" fmla="*/ 10 h 10"/>
                  <a:gd name="T16" fmla="*/ 10 w 10"/>
                  <a:gd name="T17" fmla="*/ 8 h 10"/>
                  <a:gd name="T18" fmla="*/ 10 w 10"/>
                  <a:gd name="T19" fmla="*/ 8 h 10"/>
                  <a:gd name="T20" fmla="*/ 10 w 10"/>
                  <a:gd name="T21" fmla="*/ 5 h 10"/>
                  <a:gd name="T22" fmla="*/ 10 w 10"/>
                  <a:gd name="T23" fmla="*/ 3 h 10"/>
                  <a:gd name="T24" fmla="*/ 8 w 10"/>
                  <a:gd name="T25" fmla="*/ 3 h 10"/>
                  <a:gd name="T26" fmla="*/ 5 w 10"/>
                  <a:gd name="T27" fmla="*/ 0 h 10"/>
                  <a:gd name="T28" fmla="*/ 0 w 10"/>
                  <a:gd name="T29" fmla="*/ 3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0"/>
                  <a:gd name="T47" fmla="*/ 10 w 10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0">
                    <a:moveTo>
                      <a:pt x="0" y="3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5" y="10"/>
                    </a:lnTo>
                    <a:lnTo>
                      <a:pt x="8" y="10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85" name="Freeform 2324"/>
              <p:cNvSpPr>
                <a:spLocks/>
              </p:cNvSpPr>
              <p:nvPr/>
            </p:nvSpPr>
            <p:spPr bwMode="auto">
              <a:xfrm>
                <a:off x="725" y="3054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8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11 w 11"/>
                  <a:gd name="T17" fmla="*/ 8 h 8"/>
                  <a:gd name="T18" fmla="*/ 11 w 11"/>
                  <a:gd name="T19" fmla="*/ 5 h 8"/>
                  <a:gd name="T20" fmla="*/ 8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86" name="Freeform 2325"/>
              <p:cNvSpPr>
                <a:spLocks/>
              </p:cNvSpPr>
              <p:nvPr/>
            </p:nvSpPr>
            <p:spPr bwMode="auto">
              <a:xfrm>
                <a:off x="770" y="3015"/>
                <a:ext cx="10" cy="5"/>
              </a:xfrm>
              <a:custGeom>
                <a:avLst/>
                <a:gdLst>
                  <a:gd name="T0" fmla="*/ 2 w 10"/>
                  <a:gd name="T1" fmla="*/ 0 h 5"/>
                  <a:gd name="T2" fmla="*/ 2 w 10"/>
                  <a:gd name="T3" fmla="*/ 2 h 5"/>
                  <a:gd name="T4" fmla="*/ 0 w 10"/>
                  <a:gd name="T5" fmla="*/ 2 h 5"/>
                  <a:gd name="T6" fmla="*/ 0 w 10"/>
                  <a:gd name="T7" fmla="*/ 5 h 5"/>
                  <a:gd name="T8" fmla="*/ 2 w 10"/>
                  <a:gd name="T9" fmla="*/ 5 h 5"/>
                  <a:gd name="T10" fmla="*/ 5 w 10"/>
                  <a:gd name="T11" fmla="*/ 5 h 5"/>
                  <a:gd name="T12" fmla="*/ 7 w 10"/>
                  <a:gd name="T13" fmla="*/ 5 h 5"/>
                  <a:gd name="T14" fmla="*/ 10 w 10"/>
                  <a:gd name="T15" fmla="*/ 5 h 5"/>
                  <a:gd name="T16" fmla="*/ 10 w 10"/>
                  <a:gd name="T17" fmla="*/ 5 h 5"/>
                  <a:gd name="T18" fmla="*/ 10 w 10"/>
                  <a:gd name="T19" fmla="*/ 5 h 5"/>
                  <a:gd name="T20" fmla="*/ 10 w 10"/>
                  <a:gd name="T21" fmla="*/ 2 h 5"/>
                  <a:gd name="T22" fmla="*/ 10 w 10"/>
                  <a:gd name="T23" fmla="*/ 0 h 5"/>
                  <a:gd name="T24" fmla="*/ 7 w 10"/>
                  <a:gd name="T25" fmla="*/ 0 h 5"/>
                  <a:gd name="T26" fmla="*/ 5 w 10"/>
                  <a:gd name="T27" fmla="*/ 0 h 5"/>
                  <a:gd name="T28" fmla="*/ 2 w 10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5"/>
                  <a:gd name="T47" fmla="*/ 10 w 10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5">
                    <a:moveTo>
                      <a:pt x="2" y="0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87" name="Freeform 2326"/>
              <p:cNvSpPr>
                <a:spLocks/>
              </p:cNvSpPr>
              <p:nvPr/>
            </p:nvSpPr>
            <p:spPr bwMode="auto">
              <a:xfrm>
                <a:off x="764" y="3023"/>
                <a:ext cx="11" cy="7"/>
              </a:xfrm>
              <a:custGeom>
                <a:avLst/>
                <a:gdLst>
                  <a:gd name="T0" fmla="*/ 0 w 11"/>
                  <a:gd name="T1" fmla="*/ 0 h 7"/>
                  <a:gd name="T2" fmla="*/ 0 w 11"/>
                  <a:gd name="T3" fmla="*/ 2 h 7"/>
                  <a:gd name="T4" fmla="*/ 0 w 11"/>
                  <a:gd name="T5" fmla="*/ 2 h 7"/>
                  <a:gd name="T6" fmla="*/ 0 w 11"/>
                  <a:gd name="T7" fmla="*/ 5 h 7"/>
                  <a:gd name="T8" fmla="*/ 0 w 11"/>
                  <a:gd name="T9" fmla="*/ 5 h 7"/>
                  <a:gd name="T10" fmla="*/ 6 w 11"/>
                  <a:gd name="T11" fmla="*/ 7 h 7"/>
                  <a:gd name="T12" fmla="*/ 8 w 11"/>
                  <a:gd name="T13" fmla="*/ 7 h 7"/>
                  <a:gd name="T14" fmla="*/ 11 w 11"/>
                  <a:gd name="T15" fmla="*/ 7 h 7"/>
                  <a:gd name="T16" fmla="*/ 11 w 11"/>
                  <a:gd name="T17" fmla="*/ 5 h 7"/>
                  <a:gd name="T18" fmla="*/ 11 w 11"/>
                  <a:gd name="T19" fmla="*/ 5 h 7"/>
                  <a:gd name="T20" fmla="*/ 8 w 11"/>
                  <a:gd name="T21" fmla="*/ 2 h 7"/>
                  <a:gd name="T22" fmla="*/ 8 w 11"/>
                  <a:gd name="T23" fmla="*/ 2 h 7"/>
                  <a:gd name="T24" fmla="*/ 8 w 11"/>
                  <a:gd name="T25" fmla="*/ 0 h 7"/>
                  <a:gd name="T26" fmla="*/ 0 w 11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7"/>
                  <a:gd name="T44" fmla="*/ 11 w 11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6" y="7"/>
                    </a:lnTo>
                    <a:lnTo>
                      <a:pt x="8" y="7"/>
                    </a:lnTo>
                    <a:lnTo>
                      <a:pt x="11" y="7"/>
                    </a:lnTo>
                    <a:lnTo>
                      <a:pt x="11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88" name="Freeform 2327"/>
              <p:cNvSpPr>
                <a:spLocks/>
              </p:cNvSpPr>
              <p:nvPr/>
            </p:nvSpPr>
            <p:spPr bwMode="auto">
              <a:xfrm>
                <a:off x="756" y="3033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0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89" name="Freeform 2328"/>
              <p:cNvSpPr>
                <a:spLocks/>
              </p:cNvSpPr>
              <p:nvPr/>
            </p:nvSpPr>
            <p:spPr bwMode="auto">
              <a:xfrm>
                <a:off x="749" y="3044"/>
                <a:ext cx="10" cy="7"/>
              </a:xfrm>
              <a:custGeom>
                <a:avLst/>
                <a:gdLst>
                  <a:gd name="T0" fmla="*/ 2 w 10"/>
                  <a:gd name="T1" fmla="*/ 0 h 7"/>
                  <a:gd name="T2" fmla="*/ 0 w 10"/>
                  <a:gd name="T3" fmla="*/ 2 h 7"/>
                  <a:gd name="T4" fmla="*/ 0 w 10"/>
                  <a:gd name="T5" fmla="*/ 2 h 7"/>
                  <a:gd name="T6" fmla="*/ 0 w 10"/>
                  <a:gd name="T7" fmla="*/ 5 h 7"/>
                  <a:gd name="T8" fmla="*/ 0 w 10"/>
                  <a:gd name="T9" fmla="*/ 5 h 7"/>
                  <a:gd name="T10" fmla="*/ 5 w 10"/>
                  <a:gd name="T11" fmla="*/ 7 h 7"/>
                  <a:gd name="T12" fmla="*/ 7 w 10"/>
                  <a:gd name="T13" fmla="*/ 7 h 7"/>
                  <a:gd name="T14" fmla="*/ 10 w 10"/>
                  <a:gd name="T15" fmla="*/ 7 h 7"/>
                  <a:gd name="T16" fmla="*/ 10 w 10"/>
                  <a:gd name="T17" fmla="*/ 5 h 7"/>
                  <a:gd name="T18" fmla="*/ 10 w 10"/>
                  <a:gd name="T19" fmla="*/ 5 h 7"/>
                  <a:gd name="T20" fmla="*/ 10 w 10"/>
                  <a:gd name="T21" fmla="*/ 2 h 7"/>
                  <a:gd name="T22" fmla="*/ 10 w 10"/>
                  <a:gd name="T23" fmla="*/ 0 h 7"/>
                  <a:gd name="T24" fmla="*/ 10 w 10"/>
                  <a:gd name="T25" fmla="*/ 0 h 7"/>
                  <a:gd name="T26" fmla="*/ 5 w 10"/>
                  <a:gd name="T27" fmla="*/ 0 h 7"/>
                  <a:gd name="T28" fmla="*/ 2 w 10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7"/>
                  <a:gd name="T47" fmla="*/ 10 w 10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7">
                    <a:moveTo>
                      <a:pt x="2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7"/>
                    </a:lnTo>
                    <a:lnTo>
                      <a:pt x="7" y="7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90" name="Freeform 2329"/>
              <p:cNvSpPr>
                <a:spLocks/>
              </p:cNvSpPr>
              <p:nvPr/>
            </p:nvSpPr>
            <p:spPr bwMode="auto">
              <a:xfrm>
                <a:off x="741" y="3054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0 w 10"/>
                  <a:gd name="T3" fmla="*/ 3 h 11"/>
                  <a:gd name="T4" fmla="*/ 0 w 10"/>
                  <a:gd name="T5" fmla="*/ 5 h 11"/>
                  <a:gd name="T6" fmla="*/ 0 w 10"/>
                  <a:gd name="T7" fmla="*/ 8 h 11"/>
                  <a:gd name="T8" fmla="*/ 0 w 10"/>
                  <a:gd name="T9" fmla="*/ 8 h 11"/>
                  <a:gd name="T10" fmla="*/ 5 w 10"/>
                  <a:gd name="T11" fmla="*/ 11 h 11"/>
                  <a:gd name="T12" fmla="*/ 8 w 10"/>
                  <a:gd name="T13" fmla="*/ 11 h 11"/>
                  <a:gd name="T14" fmla="*/ 10 w 10"/>
                  <a:gd name="T15" fmla="*/ 11 h 11"/>
                  <a:gd name="T16" fmla="*/ 10 w 10"/>
                  <a:gd name="T17" fmla="*/ 8 h 11"/>
                  <a:gd name="T18" fmla="*/ 10 w 10"/>
                  <a:gd name="T19" fmla="*/ 5 h 11"/>
                  <a:gd name="T20" fmla="*/ 10 w 10"/>
                  <a:gd name="T21" fmla="*/ 3 h 11"/>
                  <a:gd name="T22" fmla="*/ 10 w 10"/>
                  <a:gd name="T23" fmla="*/ 3 h 11"/>
                  <a:gd name="T24" fmla="*/ 10 w 10"/>
                  <a:gd name="T25" fmla="*/ 0 h 11"/>
                  <a:gd name="T26" fmla="*/ 5 w 10"/>
                  <a:gd name="T27" fmla="*/ 0 h 11"/>
                  <a:gd name="T28" fmla="*/ 0 w 10"/>
                  <a:gd name="T29" fmla="*/ 0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91" name="Freeform 2330"/>
              <p:cNvSpPr>
                <a:spLocks/>
              </p:cNvSpPr>
              <p:nvPr/>
            </p:nvSpPr>
            <p:spPr bwMode="auto">
              <a:xfrm>
                <a:off x="785" y="3015"/>
                <a:ext cx="11" cy="5"/>
              </a:xfrm>
              <a:custGeom>
                <a:avLst/>
                <a:gdLst>
                  <a:gd name="T0" fmla="*/ 0 w 11"/>
                  <a:gd name="T1" fmla="*/ 0 h 5"/>
                  <a:gd name="T2" fmla="*/ 0 w 11"/>
                  <a:gd name="T3" fmla="*/ 2 h 5"/>
                  <a:gd name="T4" fmla="*/ 0 w 11"/>
                  <a:gd name="T5" fmla="*/ 2 h 5"/>
                  <a:gd name="T6" fmla="*/ 0 w 11"/>
                  <a:gd name="T7" fmla="*/ 5 h 5"/>
                  <a:gd name="T8" fmla="*/ 0 w 11"/>
                  <a:gd name="T9" fmla="*/ 5 h 5"/>
                  <a:gd name="T10" fmla="*/ 8 w 11"/>
                  <a:gd name="T11" fmla="*/ 5 h 5"/>
                  <a:gd name="T12" fmla="*/ 11 w 11"/>
                  <a:gd name="T13" fmla="*/ 5 h 5"/>
                  <a:gd name="T14" fmla="*/ 11 w 11"/>
                  <a:gd name="T15" fmla="*/ 5 h 5"/>
                  <a:gd name="T16" fmla="*/ 11 w 11"/>
                  <a:gd name="T17" fmla="*/ 5 h 5"/>
                  <a:gd name="T18" fmla="*/ 11 w 11"/>
                  <a:gd name="T19" fmla="*/ 2 h 5"/>
                  <a:gd name="T20" fmla="*/ 8 w 11"/>
                  <a:gd name="T21" fmla="*/ 0 h 5"/>
                  <a:gd name="T22" fmla="*/ 8 w 11"/>
                  <a:gd name="T23" fmla="*/ 0 h 5"/>
                  <a:gd name="T24" fmla="*/ 0 w 11"/>
                  <a:gd name="T25" fmla="*/ 0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1"/>
                  <a:gd name="T40" fmla="*/ 0 h 5"/>
                  <a:gd name="T41" fmla="*/ 11 w 11"/>
                  <a:gd name="T42" fmla="*/ 5 h 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1" h="5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92" name="Freeform 2331"/>
              <p:cNvSpPr>
                <a:spLocks/>
              </p:cNvSpPr>
              <p:nvPr/>
            </p:nvSpPr>
            <p:spPr bwMode="auto">
              <a:xfrm>
                <a:off x="780" y="3023"/>
                <a:ext cx="10" cy="7"/>
              </a:xfrm>
              <a:custGeom>
                <a:avLst/>
                <a:gdLst>
                  <a:gd name="T0" fmla="*/ 0 w 10"/>
                  <a:gd name="T1" fmla="*/ 0 h 7"/>
                  <a:gd name="T2" fmla="*/ 0 w 10"/>
                  <a:gd name="T3" fmla="*/ 2 h 7"/>
                  <a:gd name="T4" fmla="*/ 0 w 10"/>
                  <a:gd name="T5" fmla="*/ 2 h 7"/>
                  <a:gd name="T6" fmla="*/ 0 w 10"/>
                  <a:gd name="T7" fmla="*/ 5 h 7"/>
                  <a:gd name="T8" fmla="*/ 0 w 10"/>
                  <a:gd name="T9" fmla="*/ 5 h 7"/>
                  <a:gd name="T10" fmla="*/ 5 w 10"/>
                  <a:gd name="T11" fmla="*/ 7 h 7"/>
                  <a:gd name="T12" fmla="*/ 8 w 10"/>
                  <a:gd name="T13" fmla="*/ 7 h 7"/>
                  <a:gd name="T14" fmla="*/ 10 w 10"/>
                  <a:gd name="T15" fmla="*/ 7 h 7"/>
                  <a:gd name="T16" fmla="*/ 10 w 10"/>
                  <a:gd name="T17" fmla="*/ 5 h 7"/>
                  <a:gd name="T18" fmla="*/ 10 w 10"/>
                  <a:gd name="T19" fmla="*/ 5 h 7"/>
                  <a:gd name="T20" fmla="*/ 8 w 10"/>
                  <a:gd name="T21" fmla="*/ 2 h 7"/>
                  <a:gd name="T22" fmla="*/ 8 w 10"/>
                  <a:gd name="T23" fmla="*/ 2 h 7"/>
                  <a:gd name="T24" fmla="*/ 8 w 10"/>
                  <a:gd name="T25" fmla="*/ 0 h 7"/>
                  <a:gd name="T26" fmla="*/ 0 w 10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7"/>
                  <a:gd name="T44" fmla="*/ 10 w 10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93" name="Freeform 2332"/>
              <p:cNvSpPr>
                <a:spLocks/>
              </p:cNvSpPr>
              <p:nvPr/>
            </p:nvSpPr>
            <p:spPr bwMode="auto">
              <a:xfrm>
                <a:off x="772" y="3033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0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94" name="Freeform 2333"/>
              <p:cNvSpPr>
                <a:spLocks/>
              </p:cNvSpPr>
              <p:nvPr/>
            </p:nvSpPr>
            <p:spPr bwMode="auto">
              <a:xfrm>
                <a:off x="767" y="3044"/>
                <a:ext cx="10" cy="7"/>
              </a:xfrm>
              <a:custGeom>
                <a:avLst/>
                <a:gdLst>
                  <a:gd name="T0" fmla="*/ 0 w 10"/>
                  <a:gd name="T1" fmla="*/ 0 h 7"/>
                  <a:gd name="T2" fmla="*/ 0 w 10"/>
                  <a:gd name="T3" fmla="*/ 2 h 7"/>
                  <a:gd name="T4" fmla="*/ 0 w 10"/>
                  <a:gd name="T5" fmla="*/ 2 h 7"/>
                  <a:gd name="T6" fmla="*/ 0 w 10"/>
                  <a:gd name="T7" fmla="*/ 5 h 7"/>
                  <a:gd name="T8" fmla="*/ 0 w 10"/>
                  <a:gd name="T9" fmla="*/ 5 h 7"/>
                  <a:gd name="T10" fmla="*/ 5 w 10"/>
                  <a:gd name="T11" fmla="*/ 7 h 7"/>
                  <a:gd name="T12" fmla="*/ 8 w 10"/>
                  <a:gd name="T13" fmla="*/ 7 h 7"/>
                  <a:gd name="T14" fmla="*/ 10 w 10"/>
                  <a:gd name="T15" fmla="*/ 7 h 7"/>
                  <a:gd name="T16" fmla="*/ 10 w 10"/>
                  <a:gd name="T17" fmla="*/ 7 h 7"/>
                  <a:gd name="T18" fmla="*/ 10 w 10"/>
                  <a:gd name="T19" fmla="*/ 5 h 7"/>
                  <a:gd name="T20" fmla="*/ 8 w 10"/>
                  <a:gd name="T21" fmla="*/ 2 h 7"/>
                  <a:gd name="T22" fmla="*/ 8 w 10"/>
                  <a:gd name="T23" fmla="*/ 0 h 7"/>
                  <a:gd name="T24" fmla="*/ 8 w 10"/>
                  <a:gd name="T25" fmla="*/ 0 h 7"/>
                  <a:gd name="T26" fmla="*/ 0 w 10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7"/>
                  <a:gd name="T44" fmla="*/ 10 w 10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95" name="Freeform 2334"/>
              <p:cNvSpPr>
                <a:spLocks/>
              </p:cNvSpPr>
              <p:nvPr/>
            </p:nvSpPr>
            <p:spPr bwMode="auto">
              <a:xfrm>
                <a:off x="759" y="3054"/>
                <a:ext cx="11" cy="11"/>
              </a:xfrm>
              <a:custGeom>
                <a:avLst/>
                <a:gdLst>
                  <a:gd name="T0" fmla="*/ 0 w 11"/>
                  <a:gd name="T1" fmla="*/ 0 h 11"/>
                  <a:gd name="T2" fmla="*/ 0 w 11"/>
                  <a:gd name="T3" fmla="*/ 3 h 11"/>
                  <a:gd name="T4" fmla="*/ 0 w 11"/>
                  <a:gd name="T5" fmla="*/ 5 h 11"/>
                  <a:gd name="T6" fmla="*/ 0 w 11"/>
                  <a:gd name="T7" fmla="*/ 8 h 11"/>
                  <a:gd name="T8" fmla="*/ 0 w 11"/>
                  <a:gd name="T9" fmla="*/ 8 h 11"/>
                  <a:gd name="T10" fmla="*/ 5 w 11"/>
                  <a:gd name="T11" fmla="*/ 11 h 11"/>
                  <a:gd name="T12" fmla="*/ 8 w 11"/>
                  <a:gd name="T13" fmla="*/ 11 h 11"/>
                  <a:gd name="T14" fmla="*/ 11 w 11"/>
                  <a:gd name="T15" fmla="*/ 11 h 11"/>
                  <a:gd name="T16" fmla="*/ 11 w 11"/>
                  <a:gd name="T17" fmla="*/ 8 h 11"/>
                  <a:gd name="T18" fmla="*/ 11 w 11"/>
                  <a:gd name="T19" fmla="*/ 5 h 11"/>
                  <a:gd name="T20" fmla="*/ 11 w 11"/>
                  <a:gd name="T21" fmla="*/ 3 h 11"/>
                  <a:gd name="T22" fmla="*/ 8 w 11"/>
                  <a:gd name="T23" fmla="*/ 3 h 11"/>
                  <a:gd name="T24" fmla="*/ 8 w 11"/>
                  <a:gd name="T25" fmla="*/ 0 h 11"/>
                  <a:gd name="T26" fmla="*/ 0 w 11"/>
                  <a:gd name="T27" fmla="*/ 0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11"/>
                  <a:gd name="T44" fmla="*/ 11 w 11"/>
                  <a:gd name="T45" fmla="*/ 11 h 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11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96" name="Freeform 2335"/>
              <p:cNvSpPr>
                <a:spLocks/>
              </p:cNvSpPr>
              <p:nvPr/>
            </p:nvSpPr>
            <p:spPr bwMode="auto">
              <a:xfrm>
                <a:off x="801" y="3015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0 w 10"/>
                  <a:gd name="T3" fmla="*/ 2 h 5"/>
                  <a:gd name="T4" fmla="*/ 0 w 10"/>
                  <a:gd name="T5" fmla="*/ 2 h 5"/>
                  <a:gd name="T6" fmla="*/ 0 w 10"/>
                  <a:gd name="T7" fmla="*/ 5 h 5"/>
                  <a:gd name="T8" fmla="*/ 0 w 10"/>
                  <a:gd name="T9" fmla="*/ 5 h 5"/>
                  <a:gd name="T10" fmla="*/ 8 w 10"/>
                  <a:gd name="T11" fmla="*/ 5 h 5"/>
                  <a:gd name="T12" fmla="*/ 10 w 10"/>
                  <a:gd name="T13" fmla="*/ 5 h 5"/>
                  <a:gd name="T14" fmla="*/ 10 w 10"/>
                  <a:gd name="T15" fmla="*/ 5 h 5"/>
                  <a:gd name="T16" fmla="*/ 10 w 10"/>
                  <a:gd name="T17" fmla="*/ 5 h 5"/>
                  <a:gd name="T18" fmla="*/ 8 w 10"/>
                  <a:gd name="T19" fmla="*/ 2 h 5"/>
                  <a:gd name="T20" fmla="*/ 8 w 10"/>
                  <a:gd name="T21" fmla="*/ 0 h 5"/>
                  <a:gd name="T22" fmla="*/ 8 w 10"/>
                  <a:gd name="T23" fmla="*/ 0 h 5"/>
                  <a:gd name="T24" fmla="*/ 0 w 10"/>
                  <a:gd name="T25" fmla="*/ 0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5"/>
                  <a:gd name="T41" fmla="*/ 10 w 10"/>
                  <a:gd name="T42" fmla="*/ 5 h 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5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97" name="Freeform 2336"/>
              <p:cNvSpPr>
                <a:spLocks/>
              </p:cNvSpPr>
              <p:nvPr/>
            </p:nvSpPr>
            <p:spPr bwMode="auto">
              <a:xfrm>
                <a:off x="796" y="3023"/>
                <a:ext cx="10" cy="7"/>
              </a:xfrm>
              <a:custGeom>
                <a:avLst/>
                <a:gdLst>
                  <a:gd name="T0" fmla="*/ 0 w 10"/>
                  <a:gd name="T1" fmla="*/ 0 h 7"/>
                  <a:gd name="T2" fmla="*/ 0 w 10"/>
                  <a:gd name="T3" fmla="*/ 2 h 7"/>
                  <a:gd name="T4" fmla="*/ 0 w 10"/>
                  <a:gd name="T5" fmla="*/ 2 h 7"/>
                  <a:gd name="T6" fmla="*/ 0 w 10"/>
                  <a:gd name="T7" fmla="*/ 5 h 7"/>
                  <a:gd name="T8" fmla="*/ 0 w 10"/>
                  <a:gd name="T9" fmla="*/ 5 h 7"/>
                  <a:gd name="T10" fmla="*/ 5 w 10"/>
                  <a:gd name="T11" fmla="*/ 7 h 7"/>
                  <a:gd name="T12" fmla="*/ 8 w 10"/>
                  <a:gd name="T13" fmla="*/ 7 h 7"/>
                  <a:gd name="T14" fmla="*/ 10 w 10"/>
                  <a:gd name="T15" fmla="*/ 7 h 7"/>
                  <a:gd name="T16" fmla="*/ 10 w 10"/>
                  <a:gd name="T17" fmla="*/ 5 h 7"/>
                  <a:gd name="T18" fmla="*/ 10 w 10"/>
                  <a:gd name="T19" fmla="*/ 5 h 7"/>
                  <a:gd name="T20" fmla="*/ 8 w 10"/>
                  <a:gd name="T21" fmla="*/ 2 h 7"/>
                  <a:gd name="T22" fmla="*/ 8 w 10"/>
                  <a:gd name="T23" fmla="*/ 2 h 7"/>
                  <a:gd name="T24" fmla="*/ 8 w 10"/>
                  <a:gd name="T25" fmla="*/ 0 h 7"/>
                  <a:gd name="T26" fmla="*/ 0 w 10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7"/>
                  <a:gd name="T44" fmla="*/ 10 w 10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98" name="Freeform 2337"/>
              <p:cNvSpPr>
                <a:spLocks/>
              </p:cNvSpPr>
              <p:nvPr/>
            </p:nvSpPr>
            <p:spPr bwMode="auto">
              <a:xfrm>
                <a:off x="790" y="3033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8 w 11"/>
                  <a:gd name="T21" fmla="*/ 3 h 8"/>
                  <a:gd name="T22" fmla="*/ 8 w 11"/>
                  <a:gd name="T23" fmla="*/ 0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99" name="Freeform 2338"/>
              <p:cNvSpPr>
                <a:spLocks/>
              </p:cNvSpPr>
              <p:nvPr/>
            </p:nvSpPr>
            <p:spPr bwMode="auto">
              <a:xfrm>
                <a:off x="783" y="3044"/>
                <a:ext cx="13" cy="7"/>
              </a:xfrm>
              <a:custGeom>
                <a:avLst/>
                <a:gdLst>
                  <a:gd name="T0" fmla="*/ 0 w 13"/>
                  <a:gd name="T1" fmla="*/ 0 h 7"/>
                  <a:gd name="T2" fmla="*/ 0 w 13"/>
                  <a:gd name="T3" fmla="*/ 2 h 7"/>
                  <a:gd name="T4" fmla="*/ 0 w 13"/>
                  <a:gd name="T5" fmla="*/ 2 h 7"/>
                  <a:gd name="T6" fmla="*/ 0 w 13"/>
                  <a:gd name="T7" fmla="*/ 5 h 7"/>
                  <a:gd name="T8" fmla="*/ 0 w 13"/>
                  <a:gd name="T9" fmla="*/ 7 h 7"/>
                  <a:gd name="T10" fmla="*/ 7 w 13"/>
                  <a:gd name="T11" fmla="*/ 7 h 7"/>
                  <a:gd name="T12" fmla="*/ 10 w 13"/>
                  <a:gd name="T13" fmla="*/ 7 h 7"/>
                  <a:gd name="T14" fmla="*/ 13 w 13"/>
                  <a:gd name="T15" fmla="*/ 7 h 7"/>
                  <a:gd name="T16" fmla="*/ 13 w 13"/>
                  <a:gd name="T17" fmla="*/ 5 h 7"/>
                  <a:gd name="T18" fmla="*/ 10 w 13"/>
                  <a:gd name="T19" fmla="*/ 2 h 7"/>
                  <a:gd name="T20" fmla="*/ 10 w 13"/>
                  <a:gd name="T21" fmla="*/ 2 h 7"/>
                  <a:gd name="T22" fmla="*/ 7 w 13"/>
                  <a:gd name="T23" fmla="*/ 0 h 7"/>
                  <a:gd name="T24" fmla="*/ 0 w 13"/>
                  <a:gd name="T25" fmla="*/ 0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7"/>
                  <a:gd name="T41" fmla="*/ 13 w 13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7" y="7"/>
                    </a:lnTo>
                    <a:lnTo>
                      <a:pt x="10" y="7"/>
                    </a:lnTo>
                    <a:lnTo>
                      <a:pt x="13" y="7"/>
                    </a:lnTo>
                    <a:lnTo>
                      <a:pt x="13" y="5"/>
                    </a:lnTo>
                    <a:lnTo>
                      <a:pt x="10" y="2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00" name="Freeform 2339"/>
              <p:cNvSpPr>
                <a:spLocks/>
              </p:cNvSpPr>
              <p:nvPr/>
            </p:nvSpPr>
            <p:spPr bwMode="auto">
              <a:xfrm>
                <a:off x="775" y="3054"/>
                <a:ext cx="13" cy="11"/>
              </a:xfrm>
              <a:custGeom>
                <a:avLst/>
                <a:gdLst>
                  <a:gd name="T0" fmla="*/ 2 w 13"/>
                  <a:gd name="T1" fmla="*/ 3 h 11"/>
                  <a:gd name="T2" fmla="*/ 2 w 13"/>
                  <a:gd name="T3" fmla="*/ 5 h 11"/>
                  <a:gd name="T4" fmla="*/ 0 w 13"/>
                  <a:gd name="T5" fmla="*/ 5 h 11"/>
                  <a:gd name="T6" fmla="*/ 0 w 13"/>
                  <a:gd name="T7" fmla="*/ 8 h 11"/>
                  <a:gd name="T8" fmla="*/ 2 w 13"/>
                  <a:gd name="T9" fmla="*/ 8 h 11"/>
                  <a:gd name="T10" fmla="*/ 8 w 13"/>
                  <a:gd name="T11" fmla="*/ 11 h 11"/>
                  <a:gd name="T12" fmla="*/ 10 w 13"/>
                  <a:gd name="T13" fmla="*/ 11 h 11"/>
                  <a:gd name="T14" fmla="*/ 13 w 13"/>
                  <a:gd name="T15" fmla="*/ 11 h 11"/>
                  <a:gd name="T16" fmla="*/ 13 w 13"/>
                  <a:gd name="T17" fmla="*/ 8 h 11"/>
                  <a:gd name="T18" fmla="*/ 13 w 13"/>
                  <a:gd name="T19" fmla="*/ 8 h 11"/>
                  <a:gd name="T20" fmla="*/ 13 w 13"/>
                  <a:gd name="T21" fmla="*/ 5 h 11"/>
                  <a:gd name="T22" fmla="*/ 10 w 13"/>
                  <a:gd name="T23" fmla="*/ 3 h 11"/>
                  <a:gd name="T24" fmla="*/ 10 w 13"/>
                  <a:gd name="T25" fmla="*/ 0 h 11"/>
                  <a:gd name="T26" fmla="*/ 8 w 13"/>
                  <a:gd name="T27" fmla="*/ 0 h 11"/>
                  <a:gd name="T28" fmla="*/ 2 w 13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3"/>
                  <a:gd name="T46" fmla="*/ 0 h 11"/>
                  <a:gd name="T47" fmla="*/ 13 w 13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3" h="11">
                    <a:moveTo>
                      <a:pt x="2" y="3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01" name="Freeform 2340"/>
              <p:cNvSpPr>
                <a:spLocks/>
              </p:cNvSpPr>
              <p:nvPr/>
            </p:nvSpPr>
            <p:spPr bwMode="auto">
              <a:xfrm>
                <a:off x="817" y="3015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0 w 10"/>
                  <a:gd name="T3" fmla="*/ 2 h 5"/>
                  <a:gd name="T4" fmla="*/ 0 w 10"/>
                  <a:gd name="T5" fmla="*/ 2 h 5"/>
                  <a:gd name="T6" fmla="*/ 0 w 10"/>
                  <a:gd name="T7" fmla="*/ 5 h 5"/>
                  <a:gd name="T8" fmla="*/ 0 w 10"/>
                  <a:gd name="T9" fmla="*/ 5 h 5"/>
                  <a:gd name="T10" fmla="*/ 7 w 10"/>
                  <a:gd name="T11" fmla="*/ 5 h 5"/>
                  <a:gd name="T12" fmla="*/ 10 w 10"/>
                  <a:gd name="T13" fmla="*/ 5 h 5"/>
                  <a:gd name="T14" fmla="*/ 10 w 10"/>
                  <a:gd name="T15" fmla="*/ 5 h 5"/>
                  <a:gd name="T16" fmla="*/ 10 w 10"/>
                  <a:gd name="T17" fmla="*/ 2 h 5"/>
                  <a:gd name="T18" fmla="*/ 7 w 10"/>
                  <a:gd name="T19" fmla="*/ 0 h 5"/>
                  <a:gd name="T20" fmla="*/ 7 w 10"/>
                  <a:gd name="T21" fmla="*/ 0 h 5"/>
                  <a:gd name="T22" fmla="*/ 0 w 10"/>
                  <a:gd name="T23" fmla="*/ 0 h 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0"/>
                  <a:gd name="T37" fmla="*/ 0 h 5"/>
                  <a:gd name="T38" fmla="*/ 10 w 10"/>
                  <a:gd name="T39" fmla="*/ 5 h 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0" h="5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7" y="5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02" name="Freeform 2341"/>
              <p:cNvSpPr>
                <a:spLocks/>
              </p:cNvSpPr>
              <p:nvPr/>
            </p:nvSpPr>
            <p:spPr bwMode="auto">
              <a:xfrm>
                <a:off x="811" y="3023"/>
                <a:ext cx="13" cy="7"/>
              </a:xfrm>
              <a:custGeom>
                <a:avLst/>
                <a:gdLst>
                  <a:gd name="T0" fmla="*/ 0 w 13"/>
                  <a:gd name="T1" fmla="*/ 0 h 7"/>
                  <a:gd name="T2" fmla="*/ 0 w 13"/>
                  <a:gd name="T3" fmla="*/ 2 h 7"/>
                  <a:gd name="T4" fmla="*/ 0 w 13"/>
                  <a:gd name="T5" fmla="*/ 2 h 7"/>
                  <a:gd name="T6" fmla="*/ 0 w 13"/>
                  <a:gd name="T7" fmla="*/ 5 h 7"/>
                  <a:gd name="T8" fmla="*/ 3 w 13"/>
                  <a:gd name="T9" fmla="*/ 5 h 7"/>
                  <a:gd name="T10" fmla="*/ 8 w 13"/>
                  <a:gd name="T11" fmla="*/ 7 h 7"/>
                  <a:gd name="T12" fmla="*/ 11 w 13"/>
                  <a:gd name="T13" fmla="*/ 7 h 7"/>
                  <a:gd name="T14" fmla="*/ 13 w 13"/>
                  <a:gd name="T15" fmla="*/ 7 h 7"/>
                  <a:gd name="T16" fmla="*/ 13 w 13"/>
                  <a:gd name="T17" fmla="*/ 5 h 7"/>
                  <a:gd name="T18" fmla="*/ 13 w 13"/>
                  <a:gd name="T19" fmla="*/ 5 h 7"/>
                  <a:gd name="T20" fmla="*/ 11 w 13"/>
                  <a:gd name="T21" fmla="*/ 2 h 7"/>
                  <a:gd name="T22" fmla="*/ 11 w 13"/>
                  <a:gd name="T23" fmla="*/ 2 h 7"/>
                  <a:gd name="T24" fmla="*/ 8 w 13"/>
                  <a:gd name="T25" fmla="*/ 0 h 7"/>
                  <a:gd name="T26" fmla="*/ 0 w 13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7"/>
                  <a:gd name="T44" fmla="*/ 13 w 13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8" y="7"/>
                    </a:lnTo>
                    <a:lnTo>
                      <a:pt x="11" y="7"/>
                    </a:lnTo>
                    <a:lnTo>
                      <a:pt x="13" y="7"/>
                    </a:lnTo>
                    <a:lnTo>
                      <a:pt x="13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03" name="Freeform 2342"/>
              <p:cNvSpPr>
                <a:spLocks/>
              </p:cNvSpPr>
              <p:nvPr/>
            </p:nvSpPr>
            <p:spPr bwMode="auto">
              <a:xfrm>
                <a:off x="806" y="3033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3 h 8"/>
                  <a:gd name="T6" fmla="*/ 0 w 13"/>
                  <a:gd name="T7" fmla="*/ 5 h 8"/>
                  <a:gd name="T8" fmla="*/ 0 w 13"/>
                  <a:gd name="T9" fmla="*/ 5 h 8"/>
                  <a:gd name="T10" fmla="*/ 5 w 13"/>
                  <a:gd name="T11" fmla="*/ 8 h 8"/>
                  <a:gd name="T12" fmla="*/ 11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3 w 13"/>
                  <a:gd name="T19" fmla="*/ 5 h 8"/>
                  <a:gd name="T20" fmla="*/ 11 w 13"/>
                  <a:gd name="T21" fmla="*/ 3 h 8"/>
                  <a:gd name="T22" fmla="*/ 11 w 13"/>
                  <a:gd name="T23" fmla="*/ 3 h 8"/>
                  <a:gd name="T24" fmla="*/ 8 w 13"/>
                  <a:gd name="T25" fmla="*/ 0 h 8"/>
                  <a:gd name="T26" fmla="*/ 0 w 13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8"/>
                  <a:gd name="T44" fmla="*/ 13 w 13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04" name="Freeform 2343"/>
              <p:cNvSpPr>
                <a:spLocks/>
              </p:cNvSpPr>
              <p:nvPr/>
            </p:nvSpPr>
            <p:spPr bwMode="auto">
              <a:xfrm>
                <a:off x="801" y="3044"/>
                <a:ext cx="13" cy="7"/>
              </a:xfrm>
              <a:custGeom>
                <a:avLst/>
                <a:gdLst>
                  <a:gd name="T0" fmla="*/ 0 w 13"/>
                  <a:gd name="T1" fmla="*/ 0 h 7"/>
                  <a:gd name="T2" fmla="*/ 0 w 13"/>
                  <a:gd name="T3" fmla="*/ 2 h 7"/>
                  <a:gd name="T4" fmla="*/ 0 w 13"/>
                  <a:gd name="T5" fmla="*/ 5 h 7"/>
                  <a:gd name="T6" fmla="*/ 0 w 13"/>
                  <a:gd name="T7" fmla="*/ 7 h 7"/>
                  <a:gd name="T8" fmla="*/ 0 w 13"/>
                  <a:gd name="T9" fmla="*/ 7 h 7"/>
                  <a:gd name="T10" fmla="*/ 8 w 13"/>
                  <a:gd name="T11" fmla="*/ 7 h 7"/>
                  <a:gd name="T12" fmla="*/ 10 w 13"/>
                  <a:gd name="T13" fmla="*/ 7 h 7"/>
                  <a:gd name="T14" fmla="*/ 13 w 13"/>
                  <a:gd name="T15" fmla="*/ 7 h 7"/>
                  <a:gd name="T16" fmla="*/ 13 w 13"/>
                  <a:gd name="T17" fmla="*/ 5 h 7"/>
                  <a:gd name="T18" fmla="*/ 10 w 13"/>
                  <a:gd name="T19" fmla="*/ 2 h 7"/>
                  <a:gd name="T20" fmla="*/ 10 w 13"/>
                  <a:gd name="T21" fmla="*/ 2 h 7"/>
                  <a:gd name="T22" fmla="*/ 8 w 13"/>
                  <a:gd name="T23" fmla="*/ 0 h 7"/>
                  <a:gd name="T24" fmla="*/ 0 w 13"/>
                  <a:gd name="T25" fmla="*/ 0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7"/>
                  <a:gd name="T41" fmla="*/ 13 w 13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8" y="7"/>
                    </a:lnTo>
                    <a:lnTo>
                      <a:pt x="10" y="7"/>
                    </a:lnTo>
                    <a:lnTo>
                      <a:pt x="13" y="7"/>
                    </a:lnTo>
                    <a:lnTo>
                      <a:pt x="13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05" name="Freeform 2344"/>
              <p:cNvSpPr>
                <a:spLocks/>
              </p:cNvSpPr>
              <p:nvPr/>
            </p:nvSpPr>
            <p:spPr bwMode="auto">
              <a:xfrm>
                <a:off x="796" y="3054"/>
                <a:ext cx="13" cy="11"/>
              </a:xfrm>
              <a:custGeom>
                <a:avLst/>
                <a:gdLst>
                  <a:gd name="T0" fmla="*/ 0 w 13"/>
                  <a:gd name="T1" fmla="*/ 3 h 11"/>
                  <a:gd name="T2" fmla="*/ 0 w 13"/>
                  <a:gd name="T3" fmla="*/ 5 h 11"/>
                  <a:gd name="T4" fmla="*/ 0 w 13"/>
                  <a:gd name="T5" fmla="*/ 5 h 11"/>
                  <a:gd name="T6" fmla="*/ 0 w 13"/>
                  <a:gd name="T7" fmla="*/ 8 h 11"/>
                  <a:gd name="T8" fmla="*/ 0 w 13"/>
                  <a:gd name="T9" fmla="*/ 11 h 11"/>
                  <a:gd name="T10" fmla="*/ 8 w 13"/>
                  <a:gd name="T11" fmla="*/ 11 h 11"/>
                  <a:gd name="T12" fmla="*/ 10 w 13"/>
                  <a:gd name="T13" fmla="*/ 11 h 11"/>
                  <a:gd name="T14" fmla="*/ 13 w 13"/>
                  <a:gd name="T15" fmla="*/ 11 h 11"/>
                  <a:gd name="T16" fmla="*/ 13 w 13"/>
                  <a:gd name="T17" fmla="*/ 8 h 11"/>
                  <a:gd name="T18" fmla="*/ 10 w 13"/>
                  <a:gd name="T19" fmla="*/ 5 h 11"/>
                  <a:gd name="T20" fmla="*/ 8 w 13"/>
                  <a:gd name="T21" fmla="*/ 3 h 11"/>
                  <a:gd name="T22" fmla="*/ 8 w 13"/>
                  <a:gd name="T23" fmla="*/ 3 h 11"/>
                  <a:gd name="T24" fmla="*/ 5 w 13"/>
                  <a:gd name="T25" fmla="*/ 0 h 11"/>
                  <a:gd name="T26" fmla="*/ 0 w 13"/>
                  <a:gd name="T27" fmla="*/ 3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11"/>
                  <a:gd name="T44" fmla="*/ 13 w 13"/>
                  <a:gd name="T45" fmla="*/ 11 h 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11">
                    <a:moveTo>
                      <a:pt x="0" y="3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10" y="5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06" name="Freeform 2345"/>
              <p:cNvSpPr>
                <a:spLocks/>
              </p:cNvSpPr>
              <p:nvPr/>
            </p:nvSpPr>
            <p:spPr bwMode="auto">
              <a:xfrm>
                <a:off x="924" y="3015"/>
                <a:ext cx="8" cy="8"/>
              </a:xfrm>
              <a:custGeom>
                <a:avLst/>
                <a:gdLst>
                  <a:gd name="T0" fmla="*/ 8 w 8"/>
                  <a:gd name="T1" fmla="*/ 2 h 8"/>
                  <a:gd name="T2" fmla="*/ 8 w 8"/>
                  <a:gd name="T3" fmla="*/ 2 h 8"/>
                  <a:gd name="T4" fmla="*/ 8 w 8"/>
                  <a:gd name="T5" fmla="*/ 5 h 8"/>
                  <a:gd name="T6" fmla="*/ 8 w 8"/>
                  <a:gd name="T7" fmla="*/ 5 h 8"/>
                  <a:gd name="T8" fmla="*/ 5 w 8"/>
                  <a:gd name="T9" fmla="*/ 8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5 h 8"/>
                  <a:gd name="T16" fmla="*/ 0 w 8"/>
                  <a:gd name="T17" fmla="*/ 5 h 8"/>
                  <a:gd name="T18" fmla="*/ 0 w 8"/>
                  <a:gd name="T19" fmla="*/ 2 h 8"/>
                  <a:gd name="T20" fmla="*/ 2 w 8"/>
                  <a:gd name="T21" fmla="*/ 2 h 8"/>
                  <a:gd name="T22" fmla="*/ 2 w 8"/>
                  <a:gd name="T23" fmla="*/ 2 h 8"/>
                  <a:gd name="T24" fmla="*/ 5 w 8"/>
                  <a:gd name="T25" fmla="*/ 0 h 8"/>
                  <a:gd name="T26" fmla="*/ 8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2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07" name="Freeform 2346"/>
              <p:cNvSpPr>
                <a:spLocks/>
              </p:cNvSpPr>
              <p:nvPr/>
            </p:nvSpPr>
            <p:spPr bwMode="auto">
              <a:xfrm>
                <a:off x="929" y="3023"/>
                <a:ext cx="8" cy="7"/>
              </a:xfrm>
              <a:custGeom>
                <a:avLst/>
                <a:gdLst>
                  <a:gd name="T0" fmla="*/ 8 w 8"/>
                  <a:gd name="T1" fmla="*/ 2 h 7"/>
                  <a:gd name="T2" fmla="*/ 8 w 8"/>
                  <a:gd name="T3" fmla="*/ 2 h 7"/>
                  <a:gd name="T4" fmla="*/ 8 w 8"/>
                  <a:gd name="T5" fmla="*/ 5 h 7"/>
                  <a:gd name="T6" fmla="*/ 8 w 8"/>
                  <a:gd name="T7" fmla="*/ 5 h 7"/>
                  <a:gd name="T8" fmla="*/ 5 w 8"/>
                  <a:gd name="T9" fmla="*/ 7 h 7"/>
                  <a:gd name="T10" fmla="*/ 3 w 8"/>
                  <a:gd name="T11" fmla="*/ 7 h 7"/>
                  <a:gd name="T12" fmla="*/ 3 w 8"/>
                  <a:gd name="T13" fmla="*/ 7 h 7"/>
                  <a:gd name="T14" fmla="*/ 0 w 8"/>
                  <a:gd name="T15" fmla="*/ 5 h 7"/>
                  <a:gd name="T16" fmla="*/ 0 w 8"/>
                  <a:gd name="T17" fmla="*/ 5 h 7"/>
                  <a:gd name="T18" fmla="*/ 0 w 8"/>
                  <a:gd name="T19" fmla="*/ 2 h 7"/>
                  <a:gd name="T20" fmla="*/ 0 w 8"/>
                  <a:gd name="T21" fmla="*/ 2 h 7"/>
                  <a:gd name="T22" fmla="*/ 3 w 8"/>
                  <a:gd name="T23" fmla="*/ 2 h 7"/>
                  <a:gd name="T24" fmla="*/ 5 w 8"/>
                  <a:gd name="T25" fmla="*/ 0 h 7"/>
                  <a:gd name="T26" fmla="*/ 8 w 8"/>
                  <a:gd name="T27" fmla="*/ 2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7"/>
                  <a:gd name="T44" fmla="*/ 8 w 8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7">
                    <a:moveTo>
                      <a:pt x="8" y="2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08" name="Freeform 2347"/>
              <p:cNvSpPr>
                <a:spLocks/>
              </p:cNvSpPr>
              <p:nvPr/>
            </p:nvSpPr>
            <p:spPr bwMode="auto">
              <a:xfrm>
                <a:off x="934" y="3033"/>
                <a:ext cx="8" cy="5"/>
              </a:xfrm>
              <a:custGeom>
                <a:avLst/>
                <a:gdLst>
                  <a:gd name="T0" fmla="*/ 8 w 8"/>
                  <a:gd name="T1" fmla="*/ 0 h 5"/>
                  <a:gd name="T2" fmla="*/ 8 w 8"/>
                  <a:gd name="T3" fmla="*/ 3 h 5"/>
                  <a:gd name="T4" fmla="*/ 8 w 8"/>
                  <a:gd name="T5" fmla="*/ 3 h 5"/>
                  <a:gd name="T6" fmla="*/ 8 w 8"/>
                  <a:gd name="T7" fmla="*/ 5 h 5"/>
                  <a:gd name="T8" fmla="*/ 8 w 8"/>
                  <a:gd name="T9" fmla="*/ 5 h 5"/>
                  <a:gd name="T10" fmla="*/ 6 w 8"/>
                  <a:gd name="T11" fmla="*/ 5 h 5"/>
                  <a:gd name="T12" fmla="*/ 3 w 8"/>
                  <a:gd name="T13" fmla="*/ 5 h 5"/>
                  <a:gd name="T14" fmla="*/ 3 w 8"/>
                  <a:gd name="T15" fmla="*/ 5 h 5"/>
                  <a:gd name="T16" fmla="*/ 0 w 8"/>
                  <a:gd name="T17" fmla="*/ 5 h 5"/>
                  <a:gd name="T18" fmla="*/ 0 w 8"/>
                  <a:gd name="T19" fmla="*/ 3 h 5"/>
                  <a:gd name="T20" fmla="*/ 0 w 8"/>
                  <a:gd name="T21" fmla="*/ 0 h 5"/>
                  <a:gd name="T22" fmla="*/ 0 w 8"/>
                  <a:gd name="T23" fmla="*/ 0 h 5"/>
                  <a:gd name="T24" fmla="*/ 3 w 8"/>
                  <a:gd name="T25" fmla="*/ 0 h 5"/>
                  <a:gd name="T26" fmla="*/ 6 w 8"/>
                  <a:gd name="T27" fmla="*/ 0 h 5"/>
                  <a:gd name="T28" fmla="*/ 8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6" y="5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09" name="Freeform 2348"/>
              <p:cNvSpPr>
                <a:spLocks/>
              </p:cNvSpPr>
              <p:nvPr/>
            </p:nvSpPr>
            <p:spPr bwMode="auto">
              <a:xfrm>
                <a:off x="940" y="3041"/>
                <a:ext cx="7" cy="8"/>
              </a:xfrm>
              <a:custGeom>
                <a:avLst/>
                <a:gdLst>
                  <a:gd name="T0" fmla="*/ 7 w 7"/>
                  <a:gd name="T1" fmla="*/ 0 h 8"/>
                  <a:gd name="T2" fmla="*/ 7 w 7"/>
                  <a:gd name="T3" fmla="*/ 3 h 8"/>
                  <a:gd name="T4" fmla="*/ 7 w 7"/>
                  <a:gd name="T5" fmla="*/ 3 h 8"/>
                  <a:gd name="T6" fmla="*/ 7 w 7"/>
                  <a:gd name="T7" fmla="*/ 5 h 8"/>
                  <a:gd name="T8" fmla="*/ 7 w 7"/>
                  <a:gd name="T9" fmla="*/ 5 h 8"/>
                  <a:gd name="T10" fmla="*/ 5 w 7"/>
                  <a:gd name="T11" fmla="*/ 8 h 8"/>
                  <a:gd name="T12" fmla="*/ 2 w 7"/>
                  <a:gd name="T13" fmla="*/ 8 h 8"/>
                  <a:gd name="T14" fmla="*/ 2 w 7"/>
                  <a:gd name="T15" fmla="*/ 8 h 8"/>
                  <a:gd name="T16" fmla="*/ 0 w 7"/>
                  <a:gd name="T17" fmla="*/ 5 h 8"/>
                  <a:gd name="T18" fmla="*/ 0 w 7"/>
                  <a:gd name="T19" fmla="*/ 5 h 8"/>
                  <a:gd name="T20" fmla="*/ 0 w 7"/>
                  <a:gd name="T21" fmla="*/ 3 h 8"/>
                  <a:gd name="T22" fmla="*/ 2 w 7"/>
                  <a:gd name="T23" fmla="*/ 3 h 8"/>
                  <a:gd name="T24" fmla="*/ 2 w 7"/>
                  <a:gd name="T25" fmla="*/ 0 h 8"/>
                  <a:gd name="T26" fmla="*/ 5 w 7"/>
                  <a:gd name="T27" fmla="*/ 0 h 8"/>
                  <a:gd name="T28" fmla="*/ 7 w 7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8"/>
                  <a:gd name="T47" fmla="*/ 7 w 7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8">
                    <a:moveTo>
                      <a:pt x="7" y="0"/>
                    </a:moveTo>
                    <a:lnTo>
                      <a:pt x="7" y="3"/>
                    </a:lnTo>
                    <a:lnTo>
                      <a:pt x="7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10" name="Freeform 2349"/>
              <p:cNvSpPr>
                <a:spLocks/>
              </p:cNvSpPr>
              <p:nvPr/>
            </p:nvSpPr>
            <p:spPr bwMode="auto">
              <a:xfrm>
                <a:off x="947" y="3051"/>
                <a:ext cx="8" cy="8"/>
              </a:xfrm>
              <a:custGeom>
                <a:avLst/>
                <a:gdLst>
                  <a:gd name="T0" fmla="*/ 6 w 8"/>
                  <a:gd name="T1" fmla="*/ 0 h 8"/>
                  <a:gd name="T2" fmla="*/ 8 w 8"/>
                  <a:gd name="T3" fmla="*/ 3 h 8"/>
                  <a:gd name="T4" fmla="*/ 8 w 8"/>
                  <a:gd name="T5" fmla="*/ 3 h 8"/>
                  <a:gd name="T6" fmla="*/ 8 w 8"/>
                  <a:gd name="T7" fmla="*/ 6 h 8"/>
                  <a:gd name="T8" fmla="*/ 8 w 8"/>
                  <a:gd name="T9" fmla="*/ 6 h 8"/>
                  <a:gd name="T10" fmla="*/ 6 w 8"/>
                  <a:gd name="T11" fmla="*/ 8 h 8"/>
                  <a:gd name="T12" fmla="*/ 3 w 8"/>
                  <a:gd name="T13" fmla="*/ 8 h 8"/>
                  <a:gd name="T14" fmla="*/ 0 w 8"/>
                  <a:gd name="T15" fmla="*/ 8 h 8"/>
                  <a:gd name="T16" fmla="*/ 0 w 8"/>
                  <a:gd name="T17" fmla="*/ 6 h 8"/>
                  <a:gd name="T18" fmla="*/ 0 w 8"/>
                  <a:gd name="T19" fmla="*/ 6 h 8"/>
                  <a:gd name="T20" fmla="*/ 0 w 8"/>
                  <a:gd name="T21" fmla="*/ 3 h 8"/>
                  <a:gd name="T22" fmla="*/ 0 w 8"/>
                  <a:gd name="T23" fmla="*/ 0 h 8"/>
                  <a:gd name="T24" fmla="*/ 0 w 8"/>
                  <a:gd name="T25" fmla="*/ 0 h 8"/>
                  <a:gd name="T26" fmla="*/ 3 w 8"/>
                  <a:gd name="T27" fmla="*/ 0 h 8"/>
                  <a:gd name="T28" fmla="*/ 6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6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11" name="Freeform 2350"/>
              <p:cNvSpPr>
                <a:spLocks/>
              </p:cNvSpPr>
              <p:nvPr/>
            </p:nvSpPr>
            <p:spPr bwMode="auto">
              <a:xfrm>
                <a:off x="911" y="3015"/>
                <a:ext cx="8" cy="8"/>
              </a:xfrm>
              <a:custGeom>
                <a:avLst/>
                <a:gdLst>
                  <a:gd name="T0" fmla="*/ 8 w 8"/>
                  <a:gd name="T1" fmla="*/ 2 h 8"/>
                  <a:gd name="T2" fmla="*/ 8 w 8"/>
                  <a:gd name="T3" fmla="*/ 2 h 8"/>
                  <a:gd name="T4" fmla="*/ 8 w 8"/>
                  <a:gd name="T5" fmla="*/ 5 h 8"/>
                  <a:gd name="T6" fmla="*/ 8 w 8"/>
                  <a:gd name="T7" fmla="*/ 5 h 8"/>
                  <a:gd name="T8" fmla="*/ 5 w 8"/>
                  <a:gd name="T9" fmla="*/ 8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5 h 8"/>
                  <a:gd name="T16" fmla="*/ 2 w 8"/>
                  <a:gd name="T17" fmla="*/ 5 h 8"/>
                  <a:gd name="T18" fmla="*/ 2 w 8"/>
                  <a:gd name="T19" fmla="*/ 2 h 8"/>
                  <a:gd name="T20" fmla="*/ 2 w 8"/>
                  <a:gd name="T21" fmla="*/ 2 h 8"/>
                  <a:gd name="T22" fmla="*/ 5 w 8"/>
                  <a:gd name="T23" fmla="*/ 0 h 8"/>
                  <a:gd name="T24" fmla="*/ 8 w 8"/>
                  <a:gd name="T25" fmla="*/ 2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8"/>
                  <a:gd name="T41" fmla="*/ 8 w 8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8">
                    <a:moveTo>
                      <a:pt x="8" y="2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12" name="Freeform 2351"/>
              <p:cNvSpPr>
                <a:spLocks/>
              </p:cNvSpPr>
              <p:nvPr/>
            </p:nvSpPr>
            <p:spPr bwMode="auto">
              <a:xfrm>
                <a:off x="916" y="3023"/>
                <a:ext cx="8" cy="7"/>
              </a:xfrm>
              <a:custGeom>
                <a:avLst/>
                <a:gdLst>
                  <a:gd name="T0" fmla="*/ 8 w 8"/>
                  <a:gd name="T1" fmla="*/ 2 h 7"/>
                  <a:gd name="T2" fmla="*/ 8 w 8"/>
                  <a:gd name="T3" fmla="*/ 2 h 7"/>
                  <a:gd name="T4" fmla="*/ 8 w 8"/>
                  <a:gd name="T5" fmla="*/ 5 h 7"/>
                  <a:gd name="T6" fmla="*/ 8 w 8"/>
                  <a:gd name="T7" fmla="*/ 5 h 7"/>
                  <a:gd name="T8" fmla="*/ 5 w 8"/>
                  <a:gd name="T9" fmla="*/ 7 h 7"/>
                  <a:gd name="T10" fmla="*/ 3 w 8"/>
                  <a:gd name="T11" fmla="*/ 7 h 7"/>
                  <a:gd name="T12" fmla="*/ 3 w 8"/>
                  <a:gd name="T13" fmla="*/ 7 h 7"/>
                  <a:gd name="T14" fmla="*/ 0 w 8"/>
                  <a:gd name="T15" fmla="*/ 5 h 7"/>
                  <a:gd name="T16" fmla="*/ 0 w 8"/>
                  <a:gd name="T17" fmla="*/ 5 h 7"/>
                  <a:gd name="T18" fmla="*/ 3 w 8"/>
                  <a:gd name="T19" fmla="*/ 2 h 7"/>
                  <a:gd name="T20" fmla="*/ 3 w 8"/>
                  <a:gd name="T21" fmla="*/ 2 h 7"/>
                  <a:gd name="T22" fmla="*/ 5 w 8"/>
                  <a:gd name="T23" fmla="*/ 0 h 7"/>
                  <a:gd name="T24" fmla="*/ 8 w 8"/>
                  <a:gd name="T25" fmla="*/ 2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7"/>
                  <a:gd name="T41" fmla="*/ 8 w 8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7">
                    <a:moveTo>
                      <a:pt x="8" y="2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13" name="Freeform 2352"/>
              <p:cNvSpPr>
                <a:spLocks/>
              </p:cNvSpPr>
              <p:nvPr/>
            </p:nvSpPr>
            <p:spPr bwMode="auto">
              <a:xfrm>
                <a:off x="921" y="3033"/>
                <a:ext cx="8" cy="5"/>
              </a:xfrm>
              <a:custGeom>
                <a:avLst/>
                <a:gdLst>
                  <a:gd name="T0" fmla="*/ 8 w 8"/>
                  <a:gd name="T1" fmla="*/ 0 h 5"/>
                  <a:gd name="T2" fmla="*/ 8 w 8"/>
                  <a:gd name="T3" fmla="*/ 3 h 5"/>
                  <a:gd name="T4" fmla="*/ 8 w 8"/>
                  <a:gd name="T5" fmla="*/ 3 h 5"/>
                  <a:gd name="T6" fmla="*/ 8 w 8"/>
                  <a:gd name="T7" fmla="*/ 5 h 5"/>
                  <a:gd name="T8" fmla="*/ 8 w 8"/>
                  <a:gd name="T9" fmla="*/ 5 h 5"/>
                  <a:gd name="T10" fmla="*/ 5 w 8"/>
                  <a:gd name="T11" fmla="*/ 5 h 5"/>
                  <a:gd name="T12" fmla="*/ 3 w 8"/>
                  <a:gd name="T13" fmla="*/ 5 h 5"/>
                  <a:gd name="T14" fmla="*/ 3 w 8"/>
                  <a:gd name="T15" fmla="*/ 5 h 5"/>
                  <a:gd name="T16" fmla="*/ 0 w 8"/>
                  <a:gd name="T17" fmla="*/ 5 h 5"/>
                  <a:gd name="T18" fmla="*/ 0 w 8"/>
                  <a:gd name="T19" fmla="*/ 3 h 5"/>
                  <a:gd name="T20" fmla="*/ 0 w 8"/>
                  <a:gd name="T21" fmla="*/ 0 h 5"/>
                  <a:gd name="T22" fmla="*/ 3 w 8"/>
                  <a:gd name="T23" fmla="*/ 0 h 5"/>
                  <a:gd name="T24" fmla="*/ 3 w 8"/>
                  <a:gd name="T25" fmla="*/ 0 h 5"/>
                  <a:gd name="T26" fmla="*/ 5 w 8"/>
                  <a:gd name="T27" fmla="*/ 0 h 5"/>
                  <a:gd name="T28" fmla="*/ 8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14" name="Freeform 2353"/>
              <p:cNvSpPr>
                <a:spLocks/>
              </p:cNvSpPr>
              <p:nvPr/>
            </p:nvSpPr>
            <p:spPr bwMode="auto">
              <a:xfrm>
                <a:off x="926" y="3041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8 w 8"/>
                  <a:gd name="T9" fmla="*/ 5 h 8"/>
                  <a:gd name="T10" fmla="*/ 6 w 8"/>
                  <a:gd name="T11" fmla="*/ 8 h 8"/>
                  <a:gd name="T12" fmla="*/ 3 w 8"/>
                  <a:gd name="T13" fmla="*/ 8 h 8"/>
                  <a:gd name="T14" fmla="*/ 3 w 8"/>
                  <a:gd name="T15" fmla="*/ 8 h 8"/>
                  <a:gd name="T16" fmla="*/ 0 w 8"/>
                  <a:gd name="T17" fmla="*/ 8 h 8"/>
                  <a:gd name="T18" fmla="*/ 0 w 8"/>
                  <a:gd name="T19" fmla="*/ 5 h 8"/>
                  <a:gd name="T20" fmla="*/ 3 w 8"/>
                  <a:gd name="T21" fmla="*/ 3 h 8"/>
                  <a:gd name="T22" fmla="*/ 3 w 8"/>
                  <a:gd name="T23" fmla="*/ 3 h 8"/>
                  <a:gd name="T24" fmla="*/ 3 w 8"/>
                  <a:gd name="T25" fmla="*/ 0 h 8"/>
                  <a:gd name="T26" fmla="*/ 6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15" name="Freeform 2354"/>
              <p:cNvSpPr>
                <a:spLocks/>
              </p:cNvSpPr>
              <p:nvPr/>
            </p:nvSpPr>
            <p:spPr bwMode="auto">
              <a:xfrm>
                <a:off x="932" y="3051"/>
                <a:ext cx="10" cy="8"/>
              </a:xfrm>
              <a:custGeom>
                <a:avLst/>
                <a:gdLst>
                  <a:gd name="T0" fmla="*/ 10 w 10"/>
                  <a:gd name="T1" fmla="*/ 0 h 8"/>
                  <a:gd name="T2" fmla="*/ 10 w 10"/>
                  <a:gd name="T3" fmla="*/ 3 h 8"/>
                  <a:gd name="T4" fmla="*/ 10 w 10"/>
                  <a:gd name="T5" fmla="*/ 3 h 8"/>
                  <a:gd name="T6" fmla="*/ 10 w 10"/>
                  <a:gd name="T7" fmla="*/ 6 h 8"/>
                  <a:gd name="T8" fmla="*/ 10 w 10"/>
                  <a:gd name="T9" fmla="*/ 6 h 8"/>
                  <a:gd name="T10" fmla="*/ 8 w 10"/>
                  <a:gd name="T11" fmla="*/ 8 h 8"/>
                  <a:gd name="T12" fmla="*/ 2 w 10"/>
                  <a:gd name="T13" fmla="*/ 8 h 8"/>
                  <a:gd name="T14" fmla="*/ 2 w 10"/>
                  <a:gd name="T15" fmla="*/ 8 h 8"/>
                  <a:gd name="T16" fmla="*/ 0 w 10"/>
                  <a:gd name="T17" fmla="*/ 8 h 8"/>
                  <a:gd name="T18" fmla="*/ 2 w 10"/>
                  <a:gd name="T19" fmla="*/ 6 h 8"/>
                  <a:gd name="T20" fmla="*/ 2 w 10"/>
                  <a:gd name="T21" fmla="*/ 3 h 8"/>
                  <a:gd name="T22" fmla="*/ 2 w 10"/>
                  <a:gd name="T23" fmla="*/ 3 h 8"/>
                  <a:gd name="T24" fmla="*/ 2 w 10"/>
                  <a:gd name="T25" fmla="*/ 0 h 8"/>
                  <a:gd name="T26" fmla="*/ 1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10" y="0"/>
                    </a:moveTo>
                    <a:lnTo>
                      <a:pt x="10" y="3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2" y="6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16" name="Freeform 2355"/>
              <p:cNvSpPr>
                <a:spLocks/>
              </p:cNvSpPr>
              <p:nvPr/>
            </p:nvSpPr>
            <p:spPr bwMode="auto">
              <a:xfrm>
                <a:off x="900" y="3015"/>
                <a:ext cx="8" cy="8"/>
              </a:xfrm>
              <a:custGeom>
                <a:avLst/>
                <a:gdLst>
                  <a:gd name="T0" fmla="*/ 8 w 8"/>
                  <a:gd name="T1" fmla="*/ 2 h 8"/>
                  <a:gd name="T2" fmla="*/ 8 w 8"/>
                  <a:gd name="T3" fmla="*/ 2 h 8"/>
                  <a:gd name="T4" fmla="*/ 8 w 8"/>
                  <a:gd name="T5" fmla="*/ 5 h 8"/>
                  <a:gd name="T6" fmla="*/ 8 w 8"/>
                  <a:gd name="T7" fmla="*/ 5 h 8"/>
                  <a:gd name="T8" fmla="*/ 6 w 8"/>
                  <a:gd name="T9" fmla="*/ 8 h 8"/>
                  <a:gd name="T10" fmla="*/ 3 w 8"/>
                  <a:gd name="T11" fmla="*/ 8 h 8"/>
                  <a:gd name="T12" fmla="*/ 0 w 8"/>
                  <a:gd name="T13" fmla="*/ 8 h 8"/>
                  <a:gd name="T14" fmla="*/ 0 w 8"/>
                  <a:gd name="T15" fmla="*/ 5 h 8"/>
                  <a:gd name="T16" fmla="*/ 0 w 8"/>
                  <a:gd name="T17" fmla="*/ 5 h 8"/>
                  <a:gd name="T18" fmla="*/ 0 w 8"/>
                  <a:gd name="T19" fmla="*/ 2 h 8"/>
                  <a:gd name="T20" fmla="*/ 0 w 8"/>
                  <a:gd name="T21" fmla="*/ 2 h 8"/>
                  <a:gd name="T22" fmla="*/ 3 w 8"/>
                  <a:gd name="T23" fmla="*/ 2 h 8"/>
                  <a:gd name="T24" fmla="*/ 6 w 8"/>
                  <a:gd name="T25" fmla="*/ 0 h 8"/>
                  <a:gd name="T26" fmla="*/ 8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2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8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17" name="Freeform 2356"/>
              <p:cNvSpPr>
                <a:spLocks/>
              </p:cNvSpPr>
              <p:nvPr/>
            </p:nvSpPr>
            <p:spPr bwMode="auto">
              <a:xfrm>
                <a:off x="903" y="3023"/>
                <a:ext cx="10" cy="7"/>
              </a:xfrm>
              <a:custGeom>
                <a:avLst/>
                <a:gdLst>
                  <a:gd name="T0" fmla="*/ 10 w 10"/>
                  <a:gd name="T1" fmla="*/ 2 h 7"/>
                  <a:gd name="T2" fmla="*/ 10 w 10"/>
                  <a:gd name="T3" fmla="*/ 2 h 7"/>
                  <a:gd name="T4" fmla="*/ 10 w 10"/>
                  <a:gd name="T5" fmla="*/ 5 h 7"/>
                  <a:gd name="T6" fmla="*/ 10 w 10"/>
                  <a:gd name="T7" fmla="*/ 5 h 7"/>
                  <a:gd name="T8" fmla="*/ 8 w 10"/>
                  <a:gd name="T9" fmla="*/ 5 h 7"/>
                  <a:gd name="T10" fmla="*/ 5 w 10"/>
                  <a:gd name="T11" fmla="*/ 7 h 7"/>
                  <a:gd name="T12" fmla="*/ 3 w 10"/>
                  <a:gd name="T13" fmla="*/ 7 h 7"/>
                  <a:gd name="T14" fmla="*/ 3 w 10"/>
                  <a:gd name="T15" fmla="*/ 7 h 7"/>
                  <a:gd name="T16" fmla="*/ 0 w 10"/>
                  <a:gd name="T17" fmla="*/ 5 h 7"/>
                  <a:gd name="T18" fmla="*/ 3 w 10"/>
                  <a:gd name="T19" fmla="*/ 5 h 7"/>
                  <a:gd name="T20" fmla="*/ 3 w 10"/>
                  <a:gd name="T21" fmla="*/ 2 h 7"/>
                  <a:gd name="T22" fmla="*/ 3 w 10"/>
                  <a:gd name="T23" fmla="*/ 2 h 7"/>
                  <a:gd name="T24" fmla="*/ 8 w 10"/>
                  <a:gd name="T25" fmla="*/ 0 h 7"/>
                  <a:gd name="T26" fmla="*/ 10 w 10"/>
                  <a:gd name="T27" fmla="*/ 2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7"/>
                  <a:gd name="T44" fmla="*/ 10 w 10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7">
                    <a:moveTo>
                      <a:pt x="10" y="2"/>
                    </a:moveTo>
                    <a:lnTo>
                      <a:pt x="10" y="2"/>
                    </a:lnTo>
                    <a:lnTo>
                      <a:pt x="10" y="5"/>
                    </a:lnTo>
                    <a:lnTo>
                      <a:pt x="8" y="5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8" y="0"/>
                    </a:lnTo>
                    <a:lnTo>
                      <a:pt x="10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18" name="Freeform 2357"/>
              <p:cNvSpPr>
                <a:spLocks/>
              </p:cNvSpPr>
              <p:nvPr/>
            </p:nvSpPr>
            <p:spPr bwMode="auto">
              <a:xfrm>
                <a:off x="908" y="3033"/>
                <a:ext cx="8" cy="5"/>
              </a:xfrm>
              <a:custGeom>
                <a:avLst/>
                <a:gdLst>
                  <a:gd name="T0" fmla="*/ 8 w 8"/>
                  <a:gd name="T1" fmla="*/ 0 h 5"/>
                  <a:gd name="T2" fmla="*/ 8 w 8"/>
                  <a:gd name="T3" fmla="*/ 3 h 5"/>
                  <a:gd name="T4" fmla="*/ 8 w 8"/>
                  <a:gd name="T5" fmla="*/ 3 h 5"/>
                  <a:gd name="T6" fmla="*/ 8 w 8"/>
                  <a:gd name="T7" fmla="*/ 5 h 5"/>
                  <a:gd name="T8" fmla="*/ 8 w 8"/>
                  <a:gd name="T9" fmla="*/ 5 h 5"/>
                  <a:gd name="T10" fmla="*/ 5 w 8"/>
                  <a:gd name="T11" fmla="*/ 5 h 5"/>
                  <a:gd name="T12" fmla="*/ 3 w 8"/>
                  <a:gd name="T13" fmla="*/ 5 h 5"/>
                  <a:gd name="T14" fmla="*/ 3 w 8"/>
                  <a:gd name="T15" fmla="*/ 5 h 5"/>
                  <a:gd name="T16" fmla="*/ 0 w 8"/>
                  <a:gd name="T17" fmla="*/ 5 h 5"/>
                  <a:gd name="T18" fmla="*/ 0 w 8"/>
                  <a:gd name="T19" fmla="*/ 5 h 5"/>
                  <a:gd name="T20" fmla="*/ 3 w 8"/>
                  <a:gd name="T21" fmla="*/ 3 h 5"/>
                  <a:gd name="T22" fmla="*/ 3 w 8"/>
                  <a:gd name="T23" fmla="*/ 0 h 5"/>
                  <a:gd name="T24" fmla="*/ 3 w 8"/>
                  <a:gd name="T25" fmla="*/ 0 h 5"/>
                  <a:gd name="T26" fmla="*/ 5 w 8"/>
                  <a:gd name="T27" fmla="*/ 0 h 5"/>
                  <a:gd name="T28" fmla="*/ 8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19" name="Freeform 2358"/>
              <p:cNvSpPr>
                <a:spLocks/>
              </p:cNvSpPr>
              <p:nvPr/>
            </p:nvSpPr>
            <p:spPr bwMode="auto">
              <a:xfrm>
                <a:off x="913" y="3041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8 w 8"/>
                  <a:gd name="T9" fmla="*/ 8 h 8"/>
                  <a:gd name="T10" fmla="*/ 6 w 8"/>
                  <a:gd name="T11" fmla="*/ 8 h 8"/>
                  <a:gd name="T12" fmla="*/ 3 w 8"/>
                  <a:gd name="T13" fmla="*/ 8 h 8"/>
                  <a:gd name="T14" fmla="*/ 3 w 8"/>
                  <a:gd name="T15" fmla="*/ 8 h 8"/>
                  <a:gd name="T16" fmla="*/ 0 w 8"/>
                  <a:gd name="T17" fmla="*/ 8 h 8"/>
                  <a:gd name="T18" fmla="*/ 0 w 8"/>
                  <a:gd name="T19" fmla="*/ 5 h 8"/>
                  <a:gd name="T20" fmla="*/ 0 w 8"/>
                  <a:gd name="T21" fmla="*/ 3 h 8"/>
                  <a:gd name="T22" fmla="*/ 3 w 8"/>
                  <a:gd name="T23" fmla="*/ 3 h 8"/>
                  <a:gd name="T24" fmla="*/ 3 w 8"/>
                  <a:gd name="T25" fmla="*/ 0 h 8"/>
                  <a:gd name="T26" fmla="*/ 6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8" y="8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20" name="Freeform 2359"/>
              <p:cNvSpPr>
                <a:spLocks/>
              </p:cNvSpPr>
              <p:nvPr/>
            </p:nvSpPr>
            <p:spPr bwMode="auto">
              <a:xfrm>
                <a:off x="919" y="3051"/>
                <a:ext cx="10" cy="8"/>
              </a:xfrm>
              <a:custGeom>
                <a:avLst/>
                <a:gdLst>
                  <a:gd name="T0" fmla="*/ 7 w 10"/>
                  <a:gd name="T1" fmla="*/ 0 h 8"/>
                  <a:gd name="T2" fmla="*/ 10 w 10"/>
                  <a:gd name="T3" fmla="*/ 3 h 8"/>
                  <a:gd name="T4" fmla="*/ 10 w 10"/>
                  <a:gd name="T5" fmla="*/ 6 h 8"/>
                  <a:gd name="T6" fmla="*/ 10 w 10"/>
                  <a:gd name="T7" fmla="*/ 6 h 8"/>
                  <a:gd name="T8" fmla="*/ 7 w 10"/>
                  <a:gd name="T9" fmla="*/ 8 h 8"/>
                  <a:gd name="T10" fmla="*/ 5 w 10"/>
                  <a:gd name="T11" fmla="*/ 8 h 8"/>
                  <a:gd name="T12" fmla="*/ 2 w 10"/>
                  <a:gd name="T13" fmla="*/ 8 h 8"/>
                  <a:gd name="T14" fmla="*/ 2 w 10"/>
                  <a:gd name="T15" fmla="*/ 8 h 8"/>
                  <a:gd name="T16" fmla="*/ 0 w 10"/>
                  <a:gd name="T17" fmla="*/ 8 h 8"/>
                  <a:gd name="T18" fmla="*/ 0 w 10"/>
                  <a:gd name="T19" fmla="*/ 6 h 8"/>
                  <a:gd name="T20" fmla="*/ 0 w 10"/>
                  <a:gd name="T21" fmla="*/ 3 h 8"/>
                  <a:gd name="T22" fmla="*/ 2 w 10"/>
                  <a:gd name="T23" fmla="*/ 3 h 8"/>
                  <a:gd name="T24" fmla="*/ 2 w 10"/>
                  <a:gd name="T25" fmla="*/ 0 h 8"/>
                  <a:gd name="T26" fmla="*/ 5 w 10"/>
                  <a:gd name="T27" fmla="*/ 0 h 8"/>
                  <a:gd name="T28" fmla="*/ 7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7" y="0"/>
                    </a:moveTo>
                    <a:lnTo>
                      <a:pt x="10" y="3"/>
                    </a:lnTo>
                    <a:lnTo>
                      <a:pt x="10" y="6"/>
                    </a:lnTo>
                    <a:lnTo>
                      <a:pt x="7" y="8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21" name="Freeform 2360"/>
              <p:cNvSpPr>
                <a:spLocks/>
              </p:cNvSpPr>
              <p:nvPr/>
            </p:nvSpPr>
            <p:spPr bwMode="auto">
              <a:xfrm>
                <a:off x="984" y="2973"/>
                <a:ext cx="76" cy="84"/>
              </a:xfrm>
              <a:custGeom>
                <a:avLst/>
                <a:gdLst>
                  <a:gd name="T0" fmla="*/ 42 w 76"/>
                  <a:gd name="T1" fmla="*/ 0 h 84"/>
                  <a:gd name="T2" fmla="*/ 37 w 76"/>
                  <a:gd name="T3" fmla="*/ 0 h 84"/>
                  <a:gd name="T4" fmla="*/ 29 w 76"/>
                  <a:gd name="T5" fmla="*/ 0 h 84"/>
                  <a:gd name="T6" fmla="*/ 21 w 76"/>
                  <a:gd name="T7" fmla="*/ 2 h 84"/>
                  <a:gd name="T8" fmla="*/ 13 w 76"/>
                  <a:gd name="T9" fmla="*/ 8 h 84"/>
                  <a:gd name="T10" fmla="*/ 10 w 76"/>
                  <a:gd name="T11" fmla="*/ 13 h 84"/>
                  <a:gd name="T12" fmla="*/ 5 w 76"/>
                  <a:gd name="T13" fmla="*/ 21 h 84"/>
                  <a:gd name="T14" fmla="*/ 0 w 76"/>
                  <a:gd name="T15" fmla="*/ 34 h 84"/>
                  <a:gd name="T16" fmla="*/ 0 w 76"/>
                  <a:gd name="T17" fmla="*/ 50 h 84"/>
                  <a:gd name="T18" fmla="*/ 0 w 76"/>
                  <a:gd name="T19" fmla="*/ 55 h 84"/>
                  <a:gd name="T20" fmla="*/ 3 w 76"/>
                  <a:gd name="T21" fmla="*/ 63 h 84"/>
                  <a:gd name="T22" fmla="*/ 8 w 76"/>
                  <a:gd name="T23" fmla="*/ 73 h 84"/>
                  <a:gd name="T24" fmla="*/ 18 w 76"/>
                  <a:gd name="T25" fmla="*/ 81 h 84"/>
                  <a:gd name="T26" fmla="*/ 29 w 76"/>
                  <a:gd name="T27" fmla="*/ 84 h 84"/>
                  <a:gd name="T28" fmla="*/ 39 w 76"/>
                  <a:gd name="T29" fmla="*/ 81 h 84"/>
                  <a:gd name="T30" fmla="*/ 50 w 76"/>
                  <a:gd name="T31" fmla="*/ 73 h 84"/>
                  <a:gd name="T32" fmla="*/ 60 w 76"/>
                  <a:gd name="T33" fmla="*/ 63 h 84"/>
                  <a:gd name="T34" fmla="*/ 71 w 76"/>
                  <a:gd name="T35" fmla="*/ 50 h 84"/>
                  <a:gd name="T36" fmla="*/ 76 w 76"/>
                  <a:gd name="T37" fmla="*/ 34 h 84"/>
                  <a:gd name="T38" fmla="*/ 73 w 76"/>
                  <a:gd name="T39" fmla="*/ 21 h 84"/>
                  <a:gd name="T40" fmla="*/ 68 w 76"/>
                  <a:gd name="T41" fmla="*/ 8 h 84"/>
                  <a:gd name="T42" fmla="*/ 55 w 76"/>
                  <a:gd name="T43" fmla="*/ 2 h 84"/>
                  <a:gd name="T44" fmla="*/ 42 w 76"/>
                  <a:gd name="T45" fmla="*/ 0 h 8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76"/>
                  <a:gd name="T70" fmla="*/ 0 h 84"/>
                  <a:gd name="T71" fmla="*/ 76 w 76"/>
                  <a:gd name="T72" fmla="*/ 84 h 8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76" h="84">
                    <a:moveTo>
                      <a:pt x="42" y="0"/>
                    </a:moveTo>
                    <a:lnTo>
                      <a:pt x="37" y="0"/>
                    </a:lnTo>
                    <a:lnTo>
                      <a:pt x="29" y="0"/>
                    </a:lnTo>
                    <a:lnTo>
                      <a:pt x="21" y="2"/>
                    </a:lnTo>
                    <a:lnTo>
                      <a:pt x="13" y="8"/>
                    </a:lnTo>
                    <a:lnTo>
                      <a:pt x="10" y="13"/>
                    </a:lnTo>
                    <a:lnTo>
                      <a:pt x="5" y="21"/>
                    </a:lnTo>
                    <a:lnTo>
                      <a:pt x="0" y="34"/>
                    </a:lnTo>
                    <a:lnTo>
                      <a:pt x="0" y="50"/>
                    </a:lnTo>
                    <a:lnTo>
                      <a:pt x="0" y="55"/>
                    </a:lnTo>
                    <a:lnTo>
                      <a:pt x="3" y="63"/>
                    </a:lnTo>
                    <a:lnTo>
                      <a:pt x="8" y="73"/>
                    </a:lnTo>
                    <a:lnTo>
                      <a:pt x="18" y="81"/>
                    </a:lnTo>
                    <a:lnTo>
                      <a:pt x="29" y="84"/>
                    </a:lnTo>
                    <a:lnTo>
                      <a:pt x="39" y="81"/>
                    </a:lnTo>
                    <a:lnTo>
                      <a:pt x="50" y="73"/>
                    </a:lnTo>
                    <a:lnTo>
                      <a:pt x="60" y="63"/>
                    </a:lnTo>
                    <a:lnTo>
                      <a:pt x="71" y="50"/>
                    </a:lnTo>
                    <a:lnTo>
                      <a:pt x="76" y="34"/>
                    </a:lnTo>
                    <a:lnTo>
                      <a:pt x="73" y="21"/>
                    </a:lnTo>
                    <a:lnTo>
                      <a:pt x="68" y="8"/>
                    </a:lnTo>
                    <a:lnTo>
                      <a:pt x="55" y="2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22" name="Freeform 2361"/>
              <p:cNvSpPr>
                <a:spLocks/>
              </p:cNvSpPr>
              <p:nvPr/>
            </p:nvSpPr>
            <p:spPr bwMode="auto">
              <a:xfrm>
                <a:off x="997" y="2970"/>
                <a:ext cx="29" cy="11"/>
              </a:xfrm>
              <a:custGeom>
                <a:avLst/>
                <a:gdLst>
                  <a:gd name="T0" fmla="*/ 3 w 29"/>
                  <a:gd name="T1" fmla="*/ 11 h 11"/>
                  <a:gd name="T2" fmla="*/ 3 w 29"/>
                  <a:gd name="T3" fmla="*/ 11 h 11"/>
                  <a:gd name="T4" fmla="*/ 5 w 29"/>
                  <a:gd name="T5" fmla="*/ 8 h 11"/>
                  <a:gd name="T6" fmla="*/ 8 w 29"/>
                  <a:gd name="T7" fmla="*/ 5 h 11"/>
                  <a:gd name="T8" fmla="*/ 11 w 29"/>
                  <a:gd name="T9" fmla="*/ 5 h 11"/>
                  <a:gd name="T10" fmla="*/ 16 w 29"/>
                  <a:gd name="T11" fmla="*/ 5 h 11"/>
                  <a:gd name="T12" fmla="*/ 18 w 29"/>
                  <a:gd name="T13" fmla="*/ 5 h 11"/>
                  <a:gd name="T14" fmla="*/ 24 w 29"/>
                  <a:gd name="T15" fmla="*/ 3 h 11"/>
                  <a:gd name="T16" fmla="*/ 26 w 29"/>
                  <a:gd name="T17" fmla="*/ 5 h 11"/>
                  <a:gd name="T18" fmla="*/ 29 w 29"/>
                  <a:gd name="T19" fmla="*/ 5 h 11"/>
                  <a:gd name="T20" fmla="*/ 29 w 29"/>
                  <a:gd name="T21" fmla="*/ 0 h 11"/>
                  <a:gd name="T22" fmla="*/ 26 w 29"/>
                  <a:gd name="T23" fmla="*/ 0 h 11"/>
                  <a:gd name="T24" fmla="*/ 24 w 29"/>
                  <a:gd name="T25" fmla="*/ 0 h 11"/>
                  <a:gd name="T26" fmla="*/ 18 w 29"/>
                  <a:gd name="T27" fmla="*/ 0 h 11"/>
                  <a:gd name="T28" fmla="*/ 16 w 29"/>
                  <a:gd name="T29" fmla="*/ 0 h 11"/>
                  <a:gd name="T30" fmla="*/ 11 w 29"/>
                  <a:gd name="T31" fmla="*/ 3 h 11"/>
                  <a:gd name="T32" fmla="*/ 5 w 29"/>
                  <a:gd name="T33" fmla="*/ 3 h 11"/>
                  <a:gd name="T34" fmla="*/ 3 w 29"/>
                  <a:gd name="T35" fmla="*/ 5 h 11"/>
                  <a:gd name="T36" fmla="*/ 0 w 29"/>
                  <a:gd name="T37" fmla="*/ 8 h 11"/>
                  <a:gd name="T38" fmla="*/ 0 w 29"/>
                  <a:gd name="T39" fmla="*/ 8 h 11"/>
                  <a:gd name="T40" fmla="*/ 3 w 29"/>
                  <a:gd name="T41" fmla="*/ 11 h 1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11"/>
                  <a:gd name="T65" fmla="*/ 29 w 29"/>
                  <a:gd name="T66" fmla="*/ 11 h 1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11">
                    <a:moveTo>
                      <a:pt x="3" y="11"/>
                    </a:moveTo>
                    <a:lnTo>
                      <a:pt x="3" y="11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24" y="3"/>
                    </a:lnTo>
                    <a:lnTo>
                      <a:pt x="26" y="5"/>
                    </a:lnTo>
                    <a:lnTo>
                      <a:pt x="29" y="5"/>
                    </a:lnTo>
                    <a:lnTo>
                      <a:pt x="29" y="0"/>
                    </a:lnTo>
                    <a:lnTo>
                      <a:pt x="26" y="0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6" y="0"/>
                    </a:lnTo>
                    <a:lnTo>
                      <a:pt x="11" y="3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0" y="8"/>
                    </a:lnTo>
                    <a:lnTo>
                      <a:pt x="3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23" name="Freeform 2362"/>
              <p:cNvSpPr>
                <a:spLocks/>
              </p:cNvSpPr>
              <p:nvPr/>
            </p:nvSpPr>
            <p:spPr bwMode="auto">
              <a:xfrm>
                <a:off x="984" y="2978"/>
                <a:ext cx="16" cy="29"/>
              </a:xfrm>
              <a:custGeom>
                <a:avLst/>
                <a:gdLst>
                  <a:gd name="T0" fmla="*/ 3 w 16"/>
                  <a:gd name="T1" fmla="*/ 29 h 29"/>
                  <a:gd name="T2" fmla="*/ 3 w 16"/>
                  <a:gd name="T3" fmla="*/ 29 h 29"/>
                  <a:gd name="T4" fmla="*/ 3 w 16"/>
                  <a:gd name="T5" fmla="*/ 26 h 29"/>
                  <a:gd name="T6" fmla="*/ 5 w 16"/>
                  <a:gd name="T7" fmla="*/ 24 h 29"/>
                  <a:gd name="T8" fmla="*/ 5 w 16"/>
                  <a:gd name="T9" fmla="*/ 18 h 29"/>
                  <a:gd name="T10" fmla="*/ 8 w 16"/>
                  <a:gd name="T11" fmla="*/ 16 h 29"/>
                  <a:gd name="T12" fmla="*/ 8 w 16"/>
                  <a:gd name="T13" fmla="*/ 11 h 29"/>
                  <a:gd name="T14" fmla="*/ 10 w 16"/>
                  <a:gd name="T15" fmla="*/ 8 h 29"/>
                  <a:gd name="T16" fmla="*/ 13 w 16"/>
                  <a:gd name="T17" fmla="*/ 5 h 29"/>
                  <a:gd name="T18" fmla="*/ 16 w 16"/>
                  <a:gd name="T19" fmla="*/ 3 h 29"/>
                  <a:gd name="T20" fmla="*/ 13 w 16"/>
                  <a:gd name="T21" fmla="*/ 0 h 29"/>
                  <a:gd name="T22" fmla="*/ 10 w 16"/>
                  <a:gd name="T23" fmla="*/ 3 h 29"/>
                  <a:gd name="T24" fmla="*/ 8 w 16"/>
                  <a:gd name="T25" fmla="*/ 5 h 29"/>
                  <a:gd name="T26" fmla="*/ 5 w 16"/>
                  <a:gd name="T27" fmla="*/ 11 h 29"/>
                  <a:gd name="T28" fmla="*/ 5 w 16"/>
                  <a:gd name="T29" fmla="*/ 13 h 29"/>
                  <a:gd name="T30" fmla="*/ 3 w 16"/>
                  <a:gd name="T31" fmla="*/ 18 h 29"/>
                  <a:gd name="T32" fmla="*/ 0 w 16"/>
                  <a:gd name="T33" fmla="*/ 21 h 29"/>
                  <a:gd name="T34" fmla="*/ 0 w 16"/>
                  <a:gd name="T35" fmla="*/ 26 h 29"/>
                  <a:gd name="T36" fmla="*/ 0 w 16"/>
                  <a:gd name="T37" fmla="*/ 29 h 29"/>
                  <a:gd name="T38" fmla="*/ 0 w 16"/>
                  <a:gd name="T39" fmla="*/ 29 h 29"/>
                  <a:gd name="T40" fmla="*/ 3 w 16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29"/>
                  <a:gd name="T65" fmla="*/ 16 w 16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29">
                    <a:moveTo>
                      <a:pt x="3" y="29"/>
                    </a:moveTo>
                    <a:lnTo>
                      <a:pt x="3" y="29"/>
                    </a:lnTo>
                    <a:lnTo>
                      <a:pt x="3" y="26"/>
                    </a:lnTo>
                    <a:lnTo>
                      <a:pt x="5" y="24"/>
                    </a:lnTo>
                    <a:lnTo>
                      <a:pt x="5" y="18"/>
                    </a:lnTo>
                    <a:lnTo>
                      <a:pt x="8" y="16"/>
                    </a:lnTo>
                    <a:lnTo>
                      <a:pt x="8" y="11"/>
                    </a:lnTo>
                    <a:lnTo>
                      <a:pt x="10" y="8"/>
                    </a:lnTo>
                    <a:lnTo>
                      <a:pt x="13" y="5"/>
                    </a:lnTo>
                    <a:lnTo>
                      <a:pt x="16" y="3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8" y="5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3" y="18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0" y="29"/>
                    </a:lnTo>
                    <a:lnTo>
                      <a:pt x="3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24" name="Freeform 2363"/>
              <p:cNvSpPr>
                <a:spLocks/>
              </p:cNvSpPr>
              <p:nvPr/>
            </p:nvSpPr>
            <p:spPr bwMode="auto">
              <a:xfrm>
                <a:off x="981" y="3007"/>
                <a:ext cx="6" cy="29"/>
              </a:xfrm>
              <a:custGeom>
                <a:avLst/>
                <a:gdLst>
                  <a:gd name="T0" fmla="*/ 6 w 6"/>
                  <a:gd name="T1" fmla="*/ 29 h 29"/>
                  <a:gd name="T2" fmla="*/ 6 w 6"/>
                  <a:gd name="T3" fmla="*/ 29 h 29"/>
                  <a:gd name="T4" fmla="*/ 6 w 6"/>
                  <a:gd name="T5" fmla="*/ 23 h 29"/>
                  <a:gd name="T6" fmla="*/ 6 w 6"/>
                  <a:gd name="T7" fmla="*/ 21 h 29"/>
                  <a:gd name="T8" fmla="*/ 6 w 6"/>
                  <a:gd name="T9" fmla="*/ 18 h 29"/>
                  <a:gd name="T10" fmla="*/ 6 w 6"/>
                  <a:gd name="T11" fmla="*/ 16 h 29"/>
                  <a:gd name="T12" fmla="*/ 6 w 6"/>
                  <a:gd name="T13" fmla="*/ 10 h 29"/>
                  <a:gd name="T14" fmla="*/ 6 w 6"/>
                  <a:gd name="T15" fmla="*/ 8 h 29"/>
                  <a:gd name="T16" fmla="*/ 6 w 6"/>
                  <a:gd name="T17" fmla="*/ 5 h 29"/>
                  <a:gd name="T18" fmla="*/ 6 w 6"/>
                  <a:gd name="T19" fmla="*/ 0 h 29"/>
                  <a:gd name="T20" fmla="*/ 3 w 6"/>
                  <a:gd name="T21" fmla="*/ 0 h 29"/>
                  <a:gd name="T22" fmla="*/ 3 w 6"/>
                  <a:gd name="T23" fmla="*/ 3 h 29"/>
                  <a:gd name="T24" fmla="*/ 0 w 6"/>
                  <a:gd name="T25" fmla="*/ 8 h 29"/>
                  <a:gd name="T26" fmla="*/ 0 w 6"/>
                  <a:gd name="T27" fmla="*/ 10 h 29"/>
                  <a:gd name="T28" fmla="*/ 0 w 6"/>
                  <a:gd name="T29" fmla="*/ 16 h 29"/>
                  <a:gd name="T30" fmla="*/ 0 w 6"/>
                  <a:gd name="T31" fmla="*/ 18 h 29"/>
                  <a:gd name="T32" fmla="*/ 0 w 6"/>
                  <a:gd name="T33" fmla="*/ 21 h 29"/>
                  <a:gd name="T34" fmla="*/ 3 w 6"/>
                  <a:gd name="T35" fmla="*/ 26 h 29"/>
                  <a:gd name="T36" fmla="*/ 3 w 6"/>
                  <a:gd name="T37" fmla="*/ 29 h 29"/>
                  <a:gd name="T38" fmla="*/ 3 w 6"/>
                  <a:gd name="T39" fmla="*/ 29 h 29"/>
                  <a:gd name="T40" fmla="*/ 6 w 6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29"/>
                  <a:gd name="T65" fmla="*/ 6 w 6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29">
                    <a:moveTo>
                      <a:pt x="6" y="29"/>
                    </a:moveTo>
                    <a:lnTo>
                      <a:pt x="6" y="29"/>
                    </a:lnTo>
                    <a:lnTo>
                      <a:pt x="6" y="23"/>
                    </a:lnTo>
                    <a:lnTo>
                      <a:pt x="6" y="21"/>
                    </a:lnTo>
                    <a:lnTo>
                      <a:pt x="6" y="18"/>
                    </a:lnTo>
                    <a:lnTo>
                      <a:pt x="6" y="16"/>
                    </a:lnTo>
                    <a:lnTo>
                      <a:pt x="6" y="10"/>
                    </a:lnTo>
                    <a:lnTo>
                      <a:pt x="6" y="8"/>
                    </a:lnTo>
                    <a:lnTo>
                      <a:pt x="6" y="5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3" y="3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6"/>
                    </a:lnTo>
                    <a:lnTo>
                      <a:pt x="3" y="29"/>
                    </a:lnTo>
                    <a:lnTo>
                      <a:pt x="6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25" name="Freeform 2364"/>
              <p:cNvSpPr>
                <a:spLocks/>
              </p:cNvSpPr>
              <p:nvPr/>
            </p:nvSpPr>
            <p:spPr bwMode="auto">
              <a:xfrm>
                <a:off x="984" y="3036"/>
                <a:ext cx="21" cy="18"/>
              </a:xfrm>
              <a:custGeom>
                <a:avLst/>
                <a:gdLst>
                  <a:gd name="T0" fmla="*/ 21 w 21"/>
                  <a:gd name="T1" fmla="*/ 15 h 18"/>
                  <a:gd name="T2" fmla="*/ 21 w 21"/>
                  <a:gd name="T3" fmla="*/ 15 h 18"/>
                  <a:gd name="T4" fmla="*/ 18 w 21"/>
                  <a:gd name="T5" fmla="*/ 13 h 18"/>
                  <a:gd name="T6" fmla="*/ 16 w 21"/>
                  <a:gd name="T7" fmla="*/ 13 h 18"/>
                  <a:gd name="T8" fmla="*/ 13 w 21"/>
                  <a:gd name="T9" fmla="*/ 10 h 18"/>
                  <a:gd name="T10" fmla="*/ 10 w 21"/>
                  <a:gd name="T11" fmla="*/ 8 h 18"/>
                  <a:gd name="T12" fmla="*/ 8 w 21"/>
                  <a:gd name="T13" fmla="*/ 5 h 18"/>
                  <a:gd name="T14" fmla="*/ 5 w 21"/>
                  <a:gd name="T15" fmla="*/ 5 h 18"/>
                  <a:gd name="T16" fmla="*/ 5 w 21"/>
                  <a:gd name="T17" fmla="*/ 2 h 18"/>
                  <a:gd name="T18" fmla="*/ 3 w 21"/>
                  <a:gd name="T19" fmla="*/ 0 h 18"/>
                  <a:gd name="T20" fmla="*/ 0 w 21"/>
                  <a:gd name="T21" fmla="*/ 0 h 18"/>
                  <a:gd name="T22" fmla="*/ 0 w 21"/>
                  <a:gd name="T23" fmla="*/ 2 h 18"/>
                  <a:gd name="T24" fmla="*/ 3 w 21"/>
                  <a:gd name="T25" fmla="*/ 5 h 18"/>
                  <a:gd name="T26" fmla="*/ 5 w 21"/>
                  <a:gd name="T27" fmla="*/ 8 h 18"/>
                  <a:gd name="T28" fmla="*/ 8 w 21"/>
                  <a:gd name="T29" fmla="*/ 10 h 18"/>
                  <a:gd name="T30" fmla="*/ 10 w 21"/>
                  <a:gd name="T31" fmla="*/ 13 h 18"/>
                  <a:gd name="T32" fmla="*/ 13 w 21"/>
                  <a:gd name="T33" fmla="*/ 15 h 18"/>
                  <a:gd name="T34" fmla="*/ 16 w 21"/>
                  <a:gd name="T35" fmla="*/ 18 h 18"/>
                  <a:gd name="T36" fmla="*/ 18 w 21"/>
                  <a:gd name="T37" fmla="*/ 18 h 18"/>
                  <a:gd name="T38" fmla="*/ 18 w 21"/>
                  <a:gd name="T39" fmla="*/ 18 h 18"/>
                  <a:gd name="T40" fmla="*/ 21 w 21"/>
                  <a:gd name="T41" fmla="*/ 15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8"/>
                  <a:gd name="T65" fmla="*/ 21 w 21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8">
                    <a:moveTo>
                      <a:pt x="21" y="15"/>
                    </a:moveTo>
                    <a:lnTo>
                      <a:pt x="21" y="15"/>
                    </a:lnTo>
                    <a:lnTo>
                      <a:pt x="18" y="13"/>
                    </a:lnTo>
                    <a:lnTo>
                      <a:pt x="16" y="13"/>
                    </a:lnTo>
                    <a:lnTo>
                      <a:pt x="13" y="10"/>
                    </a:lnTo>
                    <a:lnTo>
                      <a:pt x="10" y="8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8" y="10"/>
                    </a:lnTo>
                    <a:lnTo>
                      <a:pt x="10" y="13"/>
                    </a:lnTo>
                    <a:lnTo>
                      <a:pt x="13" y="15"/>
                    </a:lnTo>
                    <a:lnTo>
                      <a:pt x="16" y="18"/>
                    </a:lnTo>
                    <a:lnTo>
                      <a:pt x="18" y="18"/>
                    </a:lnTo>
                    <a:lnTo>
                      <a:pt x="21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26" name="Freeform 2365"/>
              <p:cNvSpPr>
                <a:spLocks/>
              </p:cNvSpPr>
              <p:nvPr/>
            </p:nvSpPr>
            <p:spPr bwMode="auto">
              <a:xfrm>
                <a:off x="1002" y="3051"/>
                <a:ext cx="21" cy="8"/>
              </a:xfrm>
              <a:custGeom>
                <a:avLst/>
                <a:gdLst>
                  <a:gd name="T0" fmla="*/ 19 w 21"/>
                  <a:gd name="T1" fmla="*/ 3 h 8"/>
                  <a:gd name="T2" fmla="*/ 19 w 21"/>
                  <a:gd name="T3" fmla="*/ 3 h 8"/>
                  <a:gd name="T4" fmla="*/ 19 w 21"/>
                  <a:gd name="T5" fmla="*/ 3 h 8"/>
                  <a:gd name="T6" fmla="*/ 16 w 21"/>
                  <a:gd name="T7" fmla="*/ 3 h 8"/>
                  <a:gd name="T8" fmla="*/ 13 w 21"/>
                  <a:gd name="T9" fmla="*/ 3 h 8"/>
                  <a:gd name="T10" fmla="*/ 11 w 21"/>
                  <a:gd name="T11" fmla="*/ 3 h 8"/>
                  <a:gd name="T12" fmla="*/ 8 w 21"/>
                  <a:gd name="T13" fmla="*/ 3 h 8"/>
                  <a:gd name="T14" fmla="*/ 6 w 21"/>
                  <a:gd name="T15" fmla="*/ 3 h 8"/>
                  <a:gd name="T16" fmla="*/ 3 w 21"/>
                  <a:gd name="T17" fmla="*/ 0 h 8"/>
                  <a:gd name="T18" fmla="*/ 3 w 21"/>
                  <a:gd name="T19" fmla="*/ 0 h 8"/>
                  <a:gd name="T20" fmla="*/ 0 w 21"/>
                  <a:gd name="T21" fmla="*/ 3 h 8"/>
                  <a:gd name="T22" fmla="*/ 3 w 21"/>
                  <a:gd name="T23" fmla="*/ 6 h 8"/>
                  <a:gd name="T24" fmla="*/ 6 w 21"/>
                  <a:gd name="T25" fmla="*/ 6 h 8"/>
                  <a:gd name="T26" fmla="*/ 8 w 21"/>
                  <a:gd name="T27" fmla="*/ 6 h 8"/>
                  <a:gd name="T28" fmla="*/ 11 w 21"/>
                  <a:gd name="T29" fmla="*/ 6 h 8"/>
                  <a:gd name="T30" fmla="*/ 13 w 21"/>
                  <a:gd name="T31" fmla="*/ 8 h 8"/>
                  <a:gd name="T32" fmla="*/ 16 w 21"/>
                  <a:gd name="T33" fmla="*/ 6 h 8"/>
                  <a:gd name="T34" fmla="*/ 19 w 21"/>
                  <a:gd name="T35" fmla="*/ 6 h 8"/>
                  <a:gd name="T36" fmla="*/ 21 w 21"/>
                  <a:gd name="T37" fmla="*/ 6 h 8"/>
                  <a:gd name="T38" fmla="*/ 21 w 21"/>
                  <a:gd name="T39" fmla="*/ 6 h 8"/>
                  <a:gd name="T40" fmla="*/ 19 w 21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19" y="3"/>
                    </a:moveTo>
                    <a:lnTo>
                      <a:pt x="19" y="3"/>
                    </a:lnTo>
                    <a:lnTo>
                      <a:pt x="16" y="3"/>
                    </a:lnTo>
                    <a:lnTo>
                      <a:pt x="13" y="3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6" y="3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3" y="6"/>
                    </a:lnTo>
                    <a:lnTo>
                      <a:pt x="6" y="6"/>
                    </a:lnTo>
                    <a:lnTo>
                      <a:pt x="8" y="6"/>
                    </a:lnTo>
                    <a:lnTo>
                      <a:pt x="11" y="6"/>
                    </a:lnTo>
                    <a:lnTo>
                      <a:pt x="13" y="8"/>
                    </a:lnTo>
                    <a:lnTo>
                      <a:pt x="16" y="6"/>
                    </a:lnTo>
                    <a:lnTo>
                      <a:pt x="19" y="6"/>
                    </a:lnTo>
                    <a:lnTo>
                      <a:pt x="21" y="6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27" name="Freeform 2366"/>
              <p:cNvSpPr>
                <a:spLocks/>
              </p:cNvSpPr>
              <p:nvPr/>
            </p:nvSpPr>
            <p:spPr bwMode="auto">
              <a:xfrm>
                <a:off x="1021" y="3033"/>
                <a:ext cx="26" cy="24"/>
              </a:xfrm>
              <a:custGeom>
                <a:avLst/>
                <a:gdLst>
                  <a:gd name="T0" fmla="*/ 21 w 26"/>
                  <a:gd name="T1" fmla="*/ 0 h 24"/>
                  <a:gd name="T2" fmla="*/ 21 w 26"/>
                  <a:gd name="T3" fmla="*/ 0 h 24"/>
                  <a:gd name="T4" fmla="*/ 21 w 26"/>
                  <a:gd name="T5" fmla="*/ 5 h 24"/>
                  <a:gd name="T6" fmla="*/ 18 w 26"/>
                  <a:gd name="T7" fmla="*/ 8 h 24"/>
                  <a:gd name="T8" fmla="*/ 15 w 26"/>
                  <a:gd name="T9" fmla="*/ 11 h 24"/>
                  <a:gd name="T10" fmla="*/ 13 w 26"/>
                  <a:gd name="T11" fmla="*/ 13 h 24"/>
                  <a:gd name="T12" fmla="*/ 10 w 26"/>
                  <a:gd name="T13" fmla="*/ 16 h 24"/>
                  <a:gd name="T14" fmla="*/ 7 w 26"/>
                  <a:gd name="T15" fmla="*/ 16 h 24"/>
                  <a:gd name="T16" fmla="*/ 5 w 26"/>
                  <a:gd name="T17" fmla="*/ 18 h 24"/>
                  <a:gd name="T18" fmla="*/ 0 w 26"/>
                  <a:gd name="T19" fmla="*/ 21 h 24"/>
                  <a:gd name="T20" fmla="*/ 2 w 26"/>
                  <a:gd name="T21" fmla="*/ 24 h 24"/>
                  <a:gd name="T22" fmla="*/ 5 w 26"/>
                  <a:gd name="T23" fmla="*/ 21 h 24"/>
                  <a:gd name="T24" fmla="*/ 10 w 26"/>
                  <a:gd name="T25" fmla="*/ 21 h 24"/>
                  <a:gd name="T26" fmla="*/ 13 w 26"/>
                  <a:gd name="T27" fmla="*/ 18 h 24"/>
                  <a:gd name="T28" fmla="*/ 15 w 26"/>
                  <a:gd name="T29" fmla="*/ 16 h 24"/>
                  <a:gd name="T30" fmla="*/ 18 w 26"/>
                  <a:gd name="T31" fmla="*/ 13 h 24"/>
                  <a:gd name="T32" fmla="*/ 21 w 26"/>
                  <a:gd name="T33" fmla="*/ 11 h 24"/>
                  <a:gd name="T34" fmla="*/ 23 w 26"/>
                  <a:gd name="T35" fmla="*/ 5 h 24"/>
                  <a:gd name="T36" fmla="*/ 26 w 26"/>
                  <a:gd name="T37" fmla="*/ 3 h 24"/>
                  <a:gd name="T38" fmla="*/ 26 w 26"/>
                  <a:gd name="T39" fmla="*/ 3 h 24"/>
                  <a:gd name="T40" fmla="*/ 21 w 26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4"/>
                  <a:gd name="T65" fmla="*/ 26 w 26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4">
                    <a:moveTo>
                      <a:pt x="21" y="0"/>
                    </a:moveTo>
                    <a:lnTo>
                      <a:pt x="21" y="0"/>
                    </a:lnTo>
                    <a:lnTo>
                      <a:pt x="21" y="5"/>
                    </a:lnTo>
                    <a:lnTo>
                      <a:pt x="18" y="8"/>
                    </a:lnTo>
                    <a:lnTo>
                      <a:pt x="15" y="11"/>
                    </a:lnTo>
                    <a:lnTo>
                      <a:pt x="13" y="13"/>
                    </a:lnTo>
                    <a:lnTo>
                      <a:pt x="10" y="16"/>
                    </a:lnTo>
                    <a:lnTo>
                      <a:pt x="7" y="16"/>
                    </a:lnTo>
                    <a:lnTo>
                      <a:pt x="5" y="18"/>
                    </a:lnTo>
                    <a:lnTo>
                      <a:pt x="0" y="21"/>
                    </a:lnTo>
                    <a:lnTo>
                      <a:pt x="2" y="24"/>
                    </a:lnTo>
                    <a:lnTo>
                      <a:pt x="5" y="21"/>
                    </a:lnTo>
                    <a:lnTo>
                      <a:pt x="10" y="21"/>
                    </a:lnTo>
                    <a:lnTo>
                      <a:pt x="13" y="18"/>
                    </a:lnTo>
                    <a:lnTo>
                      <a:pt x="15" y="16"/>
                    </a:lnTo>
                    <a:lnTo>
                      <a:pt x="18" y="13"/>
                    </a:lnTo>
                    <a:lnTo>
                      <a:pt x="21" y="11"/>
                    </a:lnTo>
                    <a:lnTo>
                      <a:pt x="23" y="5"/>
                    </a:lnTo>
                    <a:lnTo>
                      <a:pt x="26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28" name="Freeform 2367"/>
              <p:cNvSpPr>
                <a:spLocks/>
              </p:cNvSpPr>
              <p:nvPr/>
            </p:nvSpPr>
            <p:spPr bwMode="auto">
              <a:xfrm>
                <a:off x="1042" y="3007"/>
                <a:ext cx="20" cy="29"/>
              </a:xfrm>
              <a:custGeom>
                <a:avLst/>
                <a:gdLst>
                  <a:gd name="T0" fmla="*/ 15 w 20"/>
                  <a:gd name="T1" fmla="*/ 0 h 29"/>
                  <a:gd name="T2" fmla="*/ 15 w 20"/>
                  <a:gd name="T3" fmla="*/ 0 h 29"/>
                  <a:gd name="T4" fmla="*/ 15 w 20"/>
                  <a:gd name="T5" fmla="*/ 3 h 29"/>
                  <a:gd name="T6" fmla="*/ 13 w 20"/>
                  <a:gd name="T7" fmla="*/ 8 h 29"/>
                  <a:gd name="T8" fmla="*/ 13 w 20"/>
                  <a:gd name="T9" fmla="*/ 10 h 29"/>
                  <a:gd name="T10" fmla="*/ 10 w 20"/>
                  <a:gd name="T11" fmla="*/ 13 h 29"/>
                  <a:gd name="T12" fmla="*/ 7 w 20"/>
                  <a:gd name="T13" fmla="*/ 18 h 29"/>
                  <a:gd name="T14" fmla="*/ 5 w 20"/>
                  <a:gd name="T15" fmla="*/ 21 h 29"/>
                  <a:gd name="T16" fmla="*/ 2 w 20"/>
                  <a:gd name="T17" fmla="*/ 23 h 29"/>
                  <a:gd name="T18" fmla="*/ 0 w 20"/>
                  <a:gd name="T19" fmla="*/ 26 h 29"/>
                  <a:gd name="T20" fmla="*/ 5 w 20"/>
                  <a:gd name="T21" fmla="*/ 29 h 29"/>
                  <a:gd name="T22" fmla="*/ 7 w 20"/>
                  <a:gd name="T23" fmla="*/ 26 h 29"/>
                  <a:gd name="T24" fmla="*/ 7 w 20"/>
                  <a:gd name="T25" fmla="*/ 23 h 29"/>
                  <a:gd name="T26" fmla="*/ 10 w 20"/>
                  <a:gd name="T27" fmla="*/ 21 h 29"/>
                  <a:gd name="T28" fmla="*/ 13 w 20"/>
                  <a:gd name="T29" fmla="*/ 16 h 29"/>
                  <a:gd name="T30" fmla="*/ 15 w 20"/>
                  <a:gd name="T31" fmla="*/ 13 h 29"/>
                  <a:gd name="T32" fmla="*/ 18 w 20"/>
                  <a:gd name="T33" fmla="*/ 8 h 29"/>
                  <a:gd name="T34" fmla="*/ 18 w 20"/>
                  <a:gd name="T35" fmla="*/ 5 h 29"/>
                  <a:gd name="T36" fmla="*/ 20 w 20"/>
                  <a:gd name="T37" fmla="*/ 0 h 29"/>
                  <a:gd name="T38" fmla="*/ 20 w 20"/>
                  <a:gd name="T39" fmla="*/ 0 h 29"/>
                  <a:gd name="T40" fmla="*/ 15 w 20"/>
                  <a:gd name="T41" fmla="*/ 0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0"/>
                  <a:gd name="T64" fmla="*/ 0 h 29"/>
                  <a:gd name="T65" fmla="*/ 20 w 20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0" h="29">
                    <a:moveTo>
                      <a:pt x="15" y="0"/>
                    </a:moveTo>
                    <a:lnTo>
                      <a:pt x="15" y="0"/>
                    </a:lnTo>
                    <a:lnTo>
                      <a:pt x="15" y="3"/>
                    </a:lnTo>
                    <a:lnTo>
                      <a:pt x="13" y="8"/>
                    </a:lnTo>
                    <a:lnTo>
                      <a:pt x="13" y="10"/>
                    </a:lnTo>
                    <a:lnTo>
                      <a:pt x="10" y="13"/>
                    </a:lnTo>
                    <a:lnTo>
                      <a:pt x="7" y="18"/>
                    </a:lnTo>
                    <a:lnTo>
                      <a:pt x="5" y="21"/>
                    </a:lnTo>
                    <a:lnTo>
                      <a:pt x="2" y="23"/>
                    </a:lnTo>
                    <a:lnTo>
                      <a:pt x="0" y="26"/>
                    </a:lnTo>
                    <a:lnTo>
                      <a:pt x="5" y="29"/>
                    </a:lnTo>
                    <a:lnTo>
                      <a:pt x="7" y="26"/>
                    </a:lnTo>
                    <a:lnTo>
                      <a:pt x="7" y="23"/>
                    </a:lnTo>
                    <a:lnTo>
                      <a:pt x="10" y="21"/>
                    </a:lnTo>
                    <a:lnTo>
                      <a:pt x="13" y="16"/>
                    </a:lnTo>
                    <a:lnTo>
                      <a:pt x="15" y="13"/>
                    </a:lnTo>
                    <a:lnTo>
                      <a:pt x="18" y="8"/>
                    </a:lnTo>
                    <a:lnTo>
                      <a:pt x="18" y="5"/>
                    </a:lnTo>
                    <a:lnTo>
                      <a:pt x="20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29" name="Freeform 2368"/>
              <p:cNvSpPr>
                <a:spLocks/>
              </p:cNvSpPr>
              <p:nvPr/>
            </p:nvSpPr>
            <p:spPr bwMode="auto">
              <a:xfrm>
                <a:off x="1049" y="2981"/>
                <a:ext cx="13" cy="26"/>
              </a:xfrm>
              <a:custGeom>
                <a:avLst/>
                <a:gdLst>
                  <a:gd name="T0" fmla="*/ 0 w 13"/>
                  <a:gd name="T1" fmla="*/ 2 h 26"/>
                  <a:gd name="T2" fmla="*/ 0 w 13"/>
                  <a:gd name="T3" fmla="*/ 2 h 26"/>
                  <a:gd name="T4" fmla="*/ 3 w 13"/>
                  <a:gd name="T5" fmla="*/ 5 h 26"/>
                  <a:gd name="T6" fmla="*/ 6 w 13"/>
                  <a:gd name="T7" fmla="*/ 8 h 26"/>
                  <a:gd name="T8" fmla="*/ 6 w 13"/>
                  <a:gd name="T9" fmla="*/ 10 h 26"/>
                  <a:gd name="T10" fmla="*/ 8 w 13"/>
                  <a:gd name="T11" fmla="*/ 13 h 26"/>
                  <a:gd name="T12" fmla="*/ 8 w 13"/>
                  <a:gd name="T13" fmla="*/ 15 h 26"/>
                  <a:gd name="T14" fmla="*/ 8 w 13"/>
                  <a:gd name="T15" fmla="*/ 21 h 26"/>
                  <a:gd name="T16" fmla="*/ 8 w 13"/>
                  <a:gd name="T17" fmla="*/ 23 h 26"/>
                  <a:gd name="T18" fmla="*/ 8 w 13"/>
                  <a:gd name="T19" fmla="*/ 26 h 26"/>
                  <a:gd name="T20" fmla="*/ 13 w 13"/>
                  <a:gd name="T21" fmla="*/ 26 h 26"/>
                  <a:gd name="T22" fmla="*/ 13 w 13"/>
                  <a:gd name="T23" fmla="*/ 23 h 26"/>
                  <a:gd name="T24" fmla="*/ 13 w 13"/>
                  <a:gd name="T25" fmla="*/ 18 h 26"/>
                  <a:gd name="T26" fmla="*/ 11 w 13"/>
                  <a:gd name="T27" fmla="*/ 15 h 26"/>
                  <a:gd name="T28" fmla="*/ 11 w 13"/>
                  <a:gd name="T29" fmla="*/ 13 h 26"/>
                  <a:gd name="T30" fmla="*/ 8 w 13"/>
                  <a:gd name="T31" fmla="*/ 8 h 26"/>
                  <a:gd name="T32" fmla="*/ 8 w 13"/>
                  <a:gd name="T33" fmla="*/ 5 h 26"/>
                  <a:gd name="T34" fmla="*/ 6 w 13"/>
                  <a:gd name="T35" fmla="*/ 2 h 26"/>
                  <a:gd name="T36" fmla="*/ 3 w 13"/>
                  <a:gd name="T37" fmla="*/ 0 h 26"/>
                  <a:gd name="T38" fmla="*/ 3 w 13"/>
                  <a:gd name="T39" fmla="*/ 0 h 26"/>
                  <a:gd name="T40" fmla="*/ 0 w 13"/>
                  <a:gd name="T41" fmla="*/ 2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6"/>
                  <a:gd name="T65" fmla="*/ 13 w 13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6">
                    <a:moveTo>
                      <a:pt x="0" y="2"/>
                    </a:moveTo>
                    <a:lnTo>
                      <a:pt x="0" y="2"/>
                    </a:lnTo>
                    <a:lnTo>
                      <a:pt x="3" y="5"/>
                    </a:lnTo>
                    <a:lnTo>
                      <a:pt x="6" y="8"/>
                    </a:lnTo>
                    <a:lnTo>
                      <a:pt x="6" y="10"/>
                    </a:lnTo>
                    <a:lnTo>
                      <a:pt x="8" y="13"/>
                    </a:lnTo>
                    <a:lnTo>
                      <a:pt x="8" y="15"/>
                    </a:lnTo>
                    <a:lnTo>
                      <a:pt x="8" y="21"/>
                    </a:lnTo>
                    <a:lnTo>
                      <a:pt x="8" y="23"/>
                    </a:lnTo>
                    <a:lnTo>
                      <a:pt x="8" y="26"/>
                    </a:lnTo>
                    <a:lnTo>
                      <a:pt x="13" y="26"/>
                    </a:lnTo>
                    <a:lnTo>
                      <a:pt x="13" y="23"/>
                    </a:lnTo>
                    <a:lnTo>
                      <a:pt x="13" y="18"/>
                    </a:lnTo>
                    <a:lnTo>
                      <a:pt x="11" y="15"/>
                    </a:lnTo>
                    <a:lnTo>
                      <a:pt x="11" y="13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30" name="Freeform 2369"/>
              <p:cNvSpPr>
                <a:spLocks/>
              </p:cNvSpPr>
              <p:nvPr/>
            </p:nvSpPr>
            <p:spPr bwMode="auto">
              <a:xfrm>
                <a:off x="1026" y="2970"/>
                <a:ext cx="26" cy="13"/>
              </a:xfrm>
              <a:custGeom>
                <a:avLst/>
                <a:gdLst>
                  <a:gd name="T0" fmla="*/ 0 w 26"/>
                  <a:gd name="T1" fmla="*/ 5 h 13"/>
                  <a:gd name="T2" fmla="*/ 0 w 26"/>
                  <a:gd name="T3" fmla="*/ 5 h 13"/>
                  <a:gd name="T4" fmla="*/ 2 w 26"/>
                  <a:gd name="T5" fmla="*/ 5 h 13"/>
                  <a:gd name="T6" fmla="*/ 5 w 26"/>
                  <a:gd name="T7" fmla="*/ 5 h 13"/>
                  <a:gd name="T8" fmla="*/ 8 w 26"/>
                  <a:gd name="T9" fmla="*/ 5 h 13"/>
                  <a:gd name="T10" fmla="*/ 13 w 26"/>
                  <a:gd name="T11" fmla="*/ 5 h 13"/>
                  <a:gd name="T12" fmla="*/ 16 w 26"/>
                  <a:gd name="T13" fmla="*/ 8 h 13"/>
                  <a:gd name="T14" fmla="*/ 18 w 26"/>
                  <a:gd name="T15" fmla="*/ 8 h 13"/>
                  <a:gd name="T16" fmla="*/ 21 w 26"/>
                  <a:gd name="T17" fmla="*/ 11 h 13"/>
                  <a:gd name="T18" fmla="*/ 23 w 26"/>
                  <a:gd name="T19" fmla="*/ 13 h 13"/>
                  <a:gd name="T20" fmla="*/ 26 w 26"/>
                  <a:gd name="T21" fmla="*/ 11 h 13"/>
                  <a:gd name="T22" fmla="*/ 23 w 26"/>
                  <a:gd name="T23" fmla="*/ 8 h 13"/>
                  <a:gd name="T24" fmla="*/ 21 w 26"/>
                  <a:gd name="T25" fmla="*/ 5 h 13"/>
                  <a:gd name="T26" fmla="*/ 16 w 26"/>
                  <a:gd name="T27" fmla="*/ 3 h 13"/>
                  <a:gd name="T28" fmla="*/ 13 w 26"/>
                  <a:gd name="T29" fmla="*/ 3 h 13"/>
                  <a:gd name="T30" fmla="*/ 10 w 26"/>
                  <a:gd name="T31" fmla="*/ 3 h 13"/>
                  <a:gd name="T32" fmla="*/ 5 w 26"/>
                  <a:gd name="T33" fmla="*/ 0 h 13"/>
                  <a:gd name="T34" fmla="*/ 2 w 26"/>
                  <a:gd name="T35" fmla="*/ 0 h 13"/>
                  <a:gd name="T36" fmla="*/ 0 w 26"/>
                  <a:gd name="T37" fmla="*/ 0 h 13"/>
                  <a:gd name="T38" fmla="*/ 0 w 26"/>
                  <a:gd name="T39" fmla="*/ 0 h 13"/>
                  <a:gd name="T40" fmla="*/ 0 w 26"/>
                  <a:gd name="T41" fmla="*/ 5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13"/>
                  <a:gd name="T65" fmla="*/ 26 w 26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13">
                    <a:moveTo>
                      <a:pt x="0" y="5"/>
                    </a:move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3" y="5"/>
                    </a:lnTo>
                    <a:lnTo>
                      <a:pt x="16" y="8"/>
                    </a:lnTo>
                    <a:lnTo>
                      <a:pt x="18" y="8"/>
                    </a:lnTo>
                    <a:lnTo>
                      <a:pt x="21" y="11"/>
                    </a:lnTo>
                    <a:lnTo>
                      <a:pt x="23" y="13"/>
                    </a:lnTo>
                    <a:lnTo>
                      <a:pt x="26" y="11"/>
                    </a:lnTo>
                    <a:lnTo>
                      <a:pt x="23" y="8"/>
                    </a:lnTo>
                    <a:lnTo>
                      <a:pt x="21" y="5"/>
                    </a:lnTo>
                    <a:lnTo>
                      <a:pt x="16" y="3"/>
                    </a:lnTo>
                    <a:lnTo>
                      <a:pt x="13" y="3"/>
                    </a:lnTo>
                    <a:lnTo>
                      <a:pt x="10" y="3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31" name="Freeform 2370"/>
              <p:cNvSpPr>
                <a:spLocks/>
              </p:cNvSpPr>
              <p:nvPr/>
            </p:nvSpPr>
            <p:spPr bwMode="auto">
              <a:xfrm>
                <a:off x="1015" y="2973"/>
                <a:ext cx="45" cy="76"/>
              </a:xfrm>
              <a:custGeom>
                <a:avLst/>
                <a:gdLst>
                  <a:gd name="T0" fmla="*/ 16 w 45"/>
                  <a:gd name="T1" fmla="*/ 76 h 76"/>
                  <a:gd name="T2" fmla="*/ 24 w 45"/>
                  <a:gd name="T3" fmla="*/ 71 h 76"/>
                  <a:gd name="T4" fmla="*/ 29 w 45"/>
                  <a:gd name="T5" fmla="*/ 63 h 76"/>
                  <a:gd name="T6" fmla="*/ 40 w 45"/>
                  <a:gd name="T7" fmla="*/ 50 h 76"/>
                  <a:gd name="T8" fmla="*/ 45 w 45"/>
                  <a:gd name="T9" fmla="*/ 34 h 76"/>
                  <a:gd name="T10" fmla="*/ 42 w 45"/>
                  <a:gd name="T11" fmla="*/ 21 h 76"/>
                  <a:gd name="T12" fmla="*/ 37 w 45"/>
                  <a:gd name="T13" fmla="*/ 8 h 76"/>
                  <a:gd name="T14" fmla="*/ 27 w 45"/>
                  <a:gd name="T15" fmla="*/ 2 h 76"/>
                  <a:gd name="T16" fmla="*/ 16 w 45"/>
                  <a:gd name="T17" fmla="*/ 0 h 76"/>
                  <a:gd name="T18" fmla="*/ 16 w 45"/>
                  <a:gd name="T19" fmla="*/ 2 h 76"/>
                  <a:gd name="T20" fmla="*/ 13 w 45"/>
                  <a:gd name="T21" fmla="*/ 2 h 76"/>
                  <a:gd name="T22" fmla="*/ 6 w 45"/>
                  <a:gd name="T23" fmla="*/ 18 h 76"/>
                  <a:gd name="T24" fmla="*/ 3 w 45"/>
                  <a:gd name="T25" fmla="*/ 23 h 76"/>
                  <a:gd name="T26" fmla="*/ 0 w 45"/>
                  <a:gd name="T27" fmla="*/ 31 h 76"/>
                  <a:gd name="T28" fmla="*/ 0 w 45"/>
                  <a:gd name="T29" fmla="*/ 47 h 76"/>
                  <a:gd name="T30" fmla="*/ 0 w 45"/>
                  <a:gd name="T31" fmla="*/ 60 h 76"/>
                  <a:gd name="T32" fmla="*/ 8 w 45"/>
                  <a:gd name="T33" fmla="*/ 68 h 76"/>
                  <a:gd name="T34" fmla="*/ 16 w 45"/>
                  <a:gd name="T35" fmla="*/ 76 h 7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45"/>
                  <a:gd name="T55" fmla="*/ 0 h 76"/>
                  <a:gd name="T56" fmla="*/ 45 w 45"/>
                  <a:gd name="T57" fmla="*/ 76 h 7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45" h="76">
                    <a:moveTo>
                      <a:pt x="16" y="76"/>
                    </a:moveTo>
                    <a:lnTo>
                      <a:pt x="24" y="71"/>
                    </a:lnTo>
                    <a:lnTo>
                      <a:pt x="29" y="63"/>
                    </a:lnTo>
                    <a:lnTo>
                      <a:pt x="40" y="50"/>
                    </a:lnTo>
                    <a:lnTo>
                      <a:pt x="45" y="34"/>
                    </a:lnTo>
                    <a:lnTo>
                      <a:pt x="42" y="21"/>
                    </a:lnTo>
                    <a:lnTo>
                      <a:pt x="37" y="8"/>
                    </a:lnTo>
                    <a:lnTo>
                      <a:pt x="27" y="2"/>
                    </a:lnTo>
                    <a:lnTo>
                      <a:pt x="16" y="0"/>
                    </a:lnTo>
                    <a:lnTo>
                      <a:pt x="16" y="2"/>
                    </a:lnTo>
                    <a:lnTo>
                      <a:pt x="13" y="2"/>
                    </a:lnTo>
                    <a:lnTo>
                      <a:pt x="6" y="18"/>
                    </a:lnTo>
                    <a:lnTo>
                      <a:pt x="3" y="23"/>
                    </a:lnTo>
                    <a:lnTo>
                      <a:pt x="0" y="31"/>
                    </a:lnTo>
                    <a:lnTo>
                      <a:pt x="0" y="47"/>
                    </a:lnTo>
                    <a:lnTo>
                      <a:pt x="0" y="60"/>
                    </a:lnTo>
                    <a:lnTo>
                      <a:pt x="8" y="68"/>
                    </a:lnTo>
                    <a:lnTo>
                      <a:pt x="16" y="76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32" name="Freeform 2371"/>
              <p:cNvSpPr>
                <a:spLocks/>
              </p:cNvSpPr>
              <p:nvPr/>
            </p:nvSpPr>
            <p:spPr bwMode="auto">
              <a:xfrm>
                <a:off x="1031" y="3033"/>
                <a:ext cx="16" cy="18"/>
              </a:xfrm>
              <a:custGeom>
                <a:avLst/>
                <a:gdLst>
                  <a:gd name="T0" fmla="*/ 11 w 16"/>
                  <a:gd name="T1" fmla="*/ 0 h 18"/>
                  <a:gd name="T2" fmla="*/ 11 w 16"/>
                  <a:gd name="T3" fmla="*/ 0 h 18"/>
                  <a:gd name="T4" fmla="*/ 11 w 16"/>
                  <a:gd name="T5" fmla="*/ 3 h 18"/>
                  <a:gd name="T6" fmla="*/ 8 w 16"/>
                  <a:gd name="T7" fmla="*/ 5 h 18"/>
                  <a:gd name="T8" fmla="*/ 8 w 16"/>
                  <a:gd name="T9" fmla="*/ 8 h 18"/>
                  <a:gd name="T10" fmla="*/ 5 w 16"/>
                  <a:gd name="T11" fmla="*/ 8 h 18"/>
                  <a:gd name="T12" fmla="*/ 5 w 16"/>
                  <a:gd name="T13" fmla="*/ 11 h 18"/>
                  <a:gd name="T14" fmla="*/ 3 w 16"/>
                  <a:gd name="T15" fmla="*/ 11 h 18"/>
                  <a:gd name="T16" fmla="*/ 3 w 16"/>
                  <a:gd name="T17" fmla="*/ 13 h 18"/>
                  <a:gd name="T18" fmla="*/ 0 w 16"/>
                  <a:gd name="T19" fmla="*/ 16 h 18"/>
                  <a:gd name="T20" fmla="*/ 3 w 16"/>
                  <a:gd name="T21" fmla="*/ 18 h 18"/>
                  <a:gd name="T22" fmla="*/ 3 w 16"/>
                  <a:gd name="T23" fmla="*/ 16 h 18"/>
                  <a:gd name="T24" fmla="*/ 5 w 16"/>
                  <a:gd name="T25" fmla="*/ 13 h 18"/>
                  <a:gd name="T26" fmla="*/ 8 w 16"/>
                  <a:gd name="T27" fmla="*/ 13 h 18"/>
                  <a:gd name="T28" fmla="*/ 8 w 16"/>
                  <a:gd name="T29" fmla="*/ 11 h 18"/>
                  <a:gd name="T30" fmla="*/ 11 w 16"/>
                  <a:gd name="T31" fmla="*/ 8 h 18"/>
                  <a:gd name="T32" fmla="*/ 11 w 16"/>
                  <a:gd name="T33" fmla="*/ 8 h 18"/>
                  <a:gd name="T34" fmla="*/ 13 w 16"/>
                  <a:gd name="T35" fmla="*/ 5 h 18"/>
                  <a:gd name="T36" fmla="*/ 16 w 16"/>
                  <a:gd name="T37" fmla="*/ 3 h 18"/>
                  <a:gd name="T38" fmla="*/ 16 w 16"/>
                  <a:gd name="T39" fmla="*/ 3 h 18"/>
                  <a:gd name="T40" fmla="*/ 11 w 16"/>
                  <a:gd name="T41" fmla="*/ 0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8"/>
                  <a:gd name="T65" fmla="*/ 16 w 16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8">
                    <a:moveTo>
                      <a:pt x="11" y="0"/>
                    </a:moveTo>
                    <a:lnTo>
                      <a:pt x="11" y="0"/>
                    </a:lnTo>
                    <a:lnTo>
                      <a:pt x="11" y="3"/>
                    </a:lnTo>
                    <a:lnTo>
                      <a:pt x="8" y="5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3" y="11"/>
                    </a:lnTo>
                    <a:lnTo>
                      <a:pt x="3" y="13"/>
                    </a:lnTo>
                    <a:lnTo>
                      <a:pt x="0" y="16"/>
                    </a:lnTo>
                    <a:lnTo>
                      <a:pt x="3" y="18"/>
                    </a:lnTo>
                    <a:lnTo>
                      <a:pt x="3" y="16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8" y="11"/>
                    </a:lnTo>
                    <a:lnTo>
                      <a:pt x="11" y="8"/>
                    </a:lnTo>
                    <a:lnTo>
                      <a:pt x="13" y="5"/>
                    </a:lnTo>
                    <a:lnTo>
                      <a:pt x="16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33" name="Freeform 2372"/>
              <p:cNvSpPr>
                <a:spLocks/>
              </p:cNvSpPr>
              <p:nvPr/>
            </p:nvSpPr>
            <p:spPr bwMode="auto">
              <a:xfrm>
                <a:off x="1042" y="3007"/>
                <a:ext cx="20" cy="29"/>
              </a:xfrm>
              <a:custGeom>
                <a:avLst/>
                <a:gdLst>
                  <a:gd name="T0" fmla="*/ 15 w 20"/>
                  <a:gd name="T1" fmla="*/ 0 h 29"/>
                  <a:gd name="T2" fmla="*/ 15 w 20"/>
                  <a:gd name="T3" fmla="*/ 0 h 29"/>
                  <a:gd name="T4" fmla="*/ 15 w 20"/>
                  <a:gd name="T5" fmla="*/ 3 h 29"/>
                  <a:gd name="T6" fmla="*/ 13 w 20"/>
                  <a:gd name="T7" fmla="*/ 8 h 29"/>
                  <a:gd name="T8" fmla="*/ 13 w 20"/>
                  <a:gd name="T9" fmla="*/ 10 h 29"/>
                  <a:gd name="T10" fmla="*/ 10 w 20"/>
                  <a:gd name="T11" fmla="*/ 13 h 29"/>
                  <a:gd name="T12" fmla="*/ 7 w 20"/>
                  <a:gd name="T13" fmla="*/ 18 h 29"/>
                  <a:gd name="T14" fmla="*/ 5 w 20"/>
                  <a:gd name="T15" fmla="*/ 21 h 29"/>
                  <a:gd name="T16" fmla="*/ 2 w 20"/>
                  <a:gd name="T17" fmla="*/ 23 h 29"/>
                  <a:gd name="T18" fmla="*/ 0 w 20"/>
                  <a:gd name="T19" fmla="*/ 26 h 29"/>
                  <a:gd name="T20" fmla="*/ 5 w 20"/>
                  <a:gd name="T21" fmla="*/ 29 h 29"/>
                  <a:gd name="T22" fmla="*/ 7 w 20"/>
                  <a:gd name="T23" fmla="*/ 26 h 29"/>
                  <a:gd name="T24" fmla="*/ 7 w 20"/>
                  <a:gd name="T25" fmla="*/ 23 h 29"/>
                  <a:gd name="T26" fmla="*/ 10 w 20"/>
                  <a:gd name="T27" fmla="*/ 21 h 29"/>
                  <a:gd name="T28" fmla="*/ 13 w 20"/>
                  <a:gd name="T29" fmla="*/ 16 h 29"/>
                  <a:gd name="T30" fmla="*/ 15 w 20"/>
                  <a:gd name="T31" fmla="*/ 13 h 29"/>
                  <a:gd name="T32" fmla="*/ 18 w 20"/>
                  <a:gd name="T33" fmla="*/ 8 h 29"/>
                  <a:gd name="T34" fmla="*/ 18 w 20"/>
                  <a:gd name="T35" fmla="*/ 5 h 29"/>
                  <a:gd name="T36" fmla="*/ 20 w 20"/>
                  <a:gd name="T37" fmla="*/ 0 h 29"/>
                  <a:gd name="T38" fmla="*/ 20 w 20"/>
                  <a:gd name="T39" fmla="*/ 0 h 29"/>
                  <a:gd name="T40" fmla="*/ 15 w 20"/>
                  <a:gd name="T41" fmla="*/ 0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0"/>
                  <a:gd name="T64" fmla="*/ 0 h 29"/>
                  <a:gd name="T65" fmla="*/ 20 w 20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0" h="29">
                    <a:moveTo>
                      <a:pt x="15" y="0"/>
                    </a:moveTo>
                    <a:lnTo>
                      <a:pt x="15" y="0"/>
                    </a:lnTo>
                    <a:lnTo>
                      <a:pt x="15" y="3"/>
                    </a:lnTo>
                    <a:lnTo>
                      <a:pt x="13" y="8"/>
                    </a:lnTo>
                    <a:lnTo>
                      <a:pt x="13" y="10"/>
                    </a:lnTo>
                    <a:lnTo>
                      <a:pt x="10" y="13"/>
                    </a:lnTo>
                    <a:lnTo>
                      <a:pt x="7" y="18"/>
                    </a:lnTo>
                    <a:lnTo>
                      <a:pt x="5" y="21"/>
                    </a:lnTo>
                    <a:lnTo>
                      <a:pt x="2" y="23"/>
                    </a:lnTo>
                    <a:lnTo>
                      <a:pt x="0" y="26"/>
                    </a:lnTo>
                    <a:lnTo>
                      <a:pt x="5" y="29"/>
                    </a:lnTo>
                    <a:lnTo>
                      <a:pt x="7" y="26"/>
                    </a:lnTo>
                    <a:lnTo>
                      <a:pt x="7" y="23"/>
                    </a:lnTo>
                    <a:lnTo>
                      <a:pt x="10" y="21"/>
                    </a:lnTo>
                    <a:lnTo>
                      <a:pt x="13" y="16"/>
                    </a:lnTo>
                    <a:lnTo>
                      <a:pt x="15" y="13"/>
                    </a:lnTo>
                    <a:lnTo>
                      <a:pt x="18" y="8"/>
                    </a:lnTo>
                    <a:lnTo>
                      <a:pt x="18" y="5"/>
                    </a:lnTo>
                    <a:lnTo>
                      <a:pt x="20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34" name="Freeform 2373"/>
              <p:cNvSpPr>
                <a:spLocks/>
              </p:cNvSpPr>
              <p:nvPr/>
            </p:nvSpPr>
            <p:spPr bwMode="auto">
              <a:xfrm>
                <a:off x="1049" y="2981"/>
                <a:ext cx="13" cy="26"/>
              </a:xfrm>
              <a:custGeom>
                <a:avLst/>
                <a:gdLst>
                  <a:gd name="T0" fmla="*/ 0 w 13"/>
                  <a:gd name="T1" fmla="*/ 2 h 26"/>
                  <a:gd name="T2" fmla="*/ 0 w 13"/>
                  <a:gd name="T3" fmla="*/ 2 h 26"/>
                  <a:gd name="T4" fmla="*/ 3 w 13"/>
                  <a:gd name="T5" fmla="*/ 5 h 26"/>
                  <a:gd name="T6" fmla="*/ 6 w 13"/>
                  <a:gd name="T7" fmla="*/ 8 h 26"/>
                  <a:gd name="T8" fmla="*/ 6 w 13"/>
                  <a:gd name="T9" fmla="*/ 10 h 26"/>
                  <a:gd name="T10" fmla="*/ 8 w 13"/>
                  <a:gd name="T11" fmla="*/ 13 h 26"/>
                  <a:gd name="T12" fmla="*/ 8 w 13"/>
                  <a:gd name="T13" fmla="*/ 15 h 26"/>
                  <a:gd name="T14" fmla="*/ 8 w 13"/>
                  <a:gd name="T15" fmla="*/ 21 h 26"/>
                  <a:gd name="T16" fmla="*/ 8 w 13"/>
                  <a:gd name="T17" fmla="*/ 23 h 26"/>
                  <a:gd name="T18" fmla="*/ 8 w 13"/>
                  <a:gd name="T19" fmla="*/ 26 h 26"/>
                  <a:gd name="T20" fmla="*/ 13 w 13"/>
                  <a:gd name="T21" fmla="*/ 26 h 26"/>
                  <a:gd name="T22" fmla="*/ 13 w 13"/>
                  <a:gd name="T23" fmla="*/ 23 h 26"/>
                  <a:gd name="T24" fmla="*/ 13 w 13"/>
                  <a:gd name="T25" fmla="*/ 18 h 26"/>
                  <a:gd name="T26" fmla="*/ 11 w 13"/>
                  <a:gd name="T27" fmla="*/ 15 h 26"/>
                  <a:gd name="T28" fmla="*/ 11 w 13"/>
                  <a:gd name="T29" fmla="*/ 13 h 26"/>
                  <a:gd name="T30" fmla="*/ 8 w 13"/>
                  <a:gd name="T31" fmla="*/ 8 h 26"/>
                  <a:gd name="T32" fmla="*/ 8 w 13"/>
                  <a:gd name="T33" fmla="*/ 5 h 26"/>
                  <a:gd name="T34" fmla="*/ 6 w 13"/>
                  <a:gd name="T35" fmla="*/ 2 h 26"/>
                  <a:gd name="T36" fmla="*/ 3 w 13"/>
                  <a:gd name="T37" fmla="*/ 0 h 26"/>
                  <a:gd name="T38" fmla="*/ 3 w 13"/>
                  <a:gd name="T39" fmla="*/ 0 h 26"/>
                  <a:gd name="T40" fmla="*/ 0 w 13"/>
                  <a:gd name="T41" fmla="*/ 2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6"/>
                  <a:gd name="T65" fmla="*/ 13 w 13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6">
                    <a:moveTo>
                      <a:pt x="0" y="2"/>
                    </a:moveTo>
                    <a:lnTo>
                      <a:pt x="0" y="2"/>
                    </a:lnTo>
                    <a:lnTo>
                      <a:pt x="3" y="5"/>
                    </a:lnTo>
                    <a:lnTo>
                      <a:pt x="6" y="8"/>
                    </a:lnTo>
                    <a:lnTo>
                      <a:pt x="6" y="10"/>
                    </a:lnTo>
                    <a:lnTo>
                      <a:pt x="8" y="13"/>
                    </a:lnTo>
                    <a:lnTo>
                      <a:pt x="8" y="15"/>
                    </a:lnTo>
                    <a:lnTo>
                      <a:pt x="8" y="21"/>
                    </a:lnTo>
                    <a:lnTo>
                      <a:pt x="8" y="23"/>
                    </a:lnTo>
                    <a:lnTo>
                      <a:pt x="8" y="26"/>
                    </a:lnTo>
                    <a:lnTo>
                      <a:pt x="13" y="26"/>
                    </a:lnTo>
                    <a:lnTo>
                      <a:pt x="13" y="23"/>
                    </a:lnTo>
                    <a:lnTo>
                      <a:pt x="13" y="18"/>
                    </a:lnTo>
                    <a:lnTo>
                      <a:pt x="11" y="15"/>
                    </a:lnTo>
                    <a:lnTo>
                      <a:pt x="11" y="13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35" name="Freeform 2374"/>
              <p:cNvSpPr>
                <a:spLocks/>
              </p:cNvSpPr>
              <p:nvPr/>
            </p:nvSpPr>
            <p:spPr bwMode="auto">
              <a:xfrm>
                <a:off x="1031" y="2970"/>
                <a:ext cx="21" cy="13"/>
              </a:xfrm>
              <a:custGeom>
                <a:avLst/>
                <a:gdLst>
                  <a:gd name="T0" fmla="*/ 3 w 21"/>
                  <a:gd name="T1" fmla="*/ 5 h 13"/>
                  <a:gd name="T2" fmla="*/ 0 w 21"/>
                  <a:gd name="T3" fmla="*/ 5 h 13"/>
                  <a:gd name="T4" fmla="*/ 3 w 21"/>
                  <a:gd name="T5" fmla="*/ 5 h 13"/>
                  <a:gd name="T6" fmla="*/ 5 w 21"/>
                  <a:gd name="T7" fmla="*/ 5 h 13"/>
                  <a:gd name="T8" fmla="*/ 8 w 21"/>
                  <a:gd name="T9" fmla="*/ 5 h 13"/>
                  <a:gd name="T10" fmla="*/ 11 w 21"/>
                  <a:gd name="T11" fmla="*/ 8 h 13"/>
                  <a:gd name="T12" fmla="*/ 13 w 21"/>
                  <a:gd name="T13" fmla="*/ 8 h 13"/>
                  <a:gd name="T14" fmla="*/ 16 w 21"/>
                  <a:gd name="T15" fmla="*/ 11 h 13"/>
                  <a:gd name="T16" fmla="*/ 16 w 21"/>
                  <a:gd name="T17" fmla="*/ 11 h 13"/>
                  <a:gd name="T18" fmla="*/ 18 w 21"/>
                  <a:gd name="T19" fmla="*/ 13 h 13"/>
                  <a:gd name="T20" fmla="*/ 21 w 21"/>
                  <a:gd name="T21" fmla="*/ 11 h 13"/>
                  <a:gd name="T22" fmla="*/ 18 w 21"/>
                  <a:gd name="T23" fmla="*/ 8 h 13"/>
                  <a:gd name="T24" fmla="*/ 16 w 21"/>
                  <a:gd name="T25" fmla="*/ 5 h 13"/>
                  <a:gd name="T26" fmla="*/ 13 w 21"/>
                  <a:gd name="T27" fmla="*/ 5 h 13"/>
                  <a:gd name="T28" fmla="*/ 11 w 21"/>
                  <a:gd name="T29" fmla="*/ 3 h 13"/>
                  <a:gd name="T30" fmla="*/ 8 w 21"/>
                  <a:gd name="T31" fmla="*/ 3 h 13"/>
                  <a:gd name="T32" fmla="*/ 5 w 21"/>
                  <a:gd name="T33" fmla="*/ 3 h 13"/>
                  <a:gd name="T34" fmla="*/ 3 w 21"/>
                  <a:gd name="T35" fmla="*/ 3 h 13"/>
                  <a:gd name="T36" fmla="*/ 0 w 21"/>
                  <a:gd name="T37" fmla="*/ 0 h 13"/>
                  <a:gd name="T38" fmla="*/ 0 w 21"/>
                  <a:gd name="T39" fmla="*/ 3 h 13"/>
                  <a:gd name="T40" fmla="*/ 3 w 21"/>
                  <a:gd name="T41" fmla="*/ 5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3"/>
                  <a:gd name="T65" fmla="*/ 21 w 21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3">
                    <a:moveTo>
                      <a:pt x="3" y="5"/>
                    </a:move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6" y="11"/>
                    </a:lnTo>
                    <a:lnTo>
                      <a:pt x="18" y="13"/>
                    </a:lnTo>
                    <a:lnTo>
                      <a:pt x="21" y="11"/>
                    </a:lnTo>
                    <a:lnTo>
                      <a:pt x="18" y="8"/>
                    </a:lnTo>
                    <a:lnTo>
                      <a:pt x="16" y="5"/>
                    </a:lnTo>
                    <a:lnTo>
                      <a:pt x="13" y="5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36" name="Freeform 2375"/>
              <p:cNvSpPr>
                <a:spLocks/>
              </p:cNvSpPr>
              <p:nvPr/>
            </p:nvSpPr>
            <p:spPr bwMode="auto">
              <a:xfrm>
                <a:off x="1026" y="2973"/>
                <a:ext cx="8" cy="5"/>
              </a:xfrm>
              <a:custGeom>
                <a:avLst/>
                <a:gdLst>
                  <a:gd name="T0" fmla="*/ 2 w 8"/>
                  <a:gd name="T1" fmla="*/ 5 h 5"/>
                  <a:gd name="T2" fmla="*/ 2 w 8"/>
                  <a:gd name="T3" fmla="*/ 5 h 5"/>
                  <a:gd name="T4" fmla="*/ 2 w 8"/>
                  <a:gd name="T5" fmla="*/ 5 h 5"/>
                  <a:gd name="T6" fmla="*/ 2 w 8"/>
                  <a:gd name="T7" fmla="*/ 5 h 5"/>
                  <a:gd name="T8" fmla="*/ 5 w 8"/>
                  <a:gd name="T9" fmla="*/ 2 h 5"/>
                  <a:gd name="T10" fmla="*/ 5 w 8"/>
                  <a:gd name="T11" fmla="*/ 2 h 5"/>
                  <a:gd name="T12" fmla="*/ 5 w 8"/>
                  <a:gd name="T13" fmla="*/ 2 h 5"/>
                  <a:gd name="T14" fmla="*/ 5 w 8"/>
                  <a:gd name="T15" fmla="*/ 2 h 5"/>
                  <a:gd name="T16" fmla="*/ 5 w 8"/>
                  <a:gd name="T17" fmla="*/ 2 h 5"/>
                  <a:gd name="T18" fmla="*/ 8 w 8"/>
                  <a:gd name="T19" fmla="*/ 2 h 5"/>
                  <a:gd name="T20" fmla="*/ 5 w 8"/>
                  <a:gd name="T21" fmla="*/ 0 h 5"/>
                  <a:gd name="T22" fmla="*/ 5 w 8"/>
                  <a:gd name="T23" fmla="*/ 0 h 5"/>
                  <a:gd name="T24" fmla="*/ 2 w 8"/>
                  <a:gd name="T25" fmla="*/ 0 h 5"/>
                  <a:gd name="T26" fmla="*/ 2 w 8"/>
                  <a:gd name="T27" fmla="*/ 0 h 5"/>
                  <a:gd name="T28" fmla="*/ 2 w 8"/>
                  <a:gd name="T29" fmla="*/ 0 h 5"/>
                  <a:gd name="T30" fmla="*/ 2 w 8"/>
                  <a:gd name="T31" fmla="*/ 0 h 5"/>
                  <a:gd name="T32" fmla="*/ 0 w 8"/>
                  <a:gd name="T33" fmla="*/ 2 h 5"/>
                  <a:gd name="T34" fmla="*/ 0 w 8"/>
                  <a:gd name="T35" fmla="*/ 2 h 5"/>
                  <a:gd name="T36" fmla="*/ 0 w 8"/>
                  <a:gd name="T37" fmla="*/ 2 h 5"/>
                  <a:gd name="T38" fmla="*/ 0 w 8"/>
                  <a:gd name="T39" fmla="*/ 2 h 5"/>
                  <a:gd name="T40" fmla="*/ 2 w 8"/>
                  <a:gd name="T41" fmla="*/ 5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5"/>
                  <a:gd name="T65" fmla="*/ 8 w 8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5">
                    <a:moveTo>
                      <a:pt x="2" y="5"/>
                    </a:moveTo>
                    <a:lnTo>
                      <a:pt x="2" y="5"/>
                    </a:lnTo>
                    <a:lnTo>
                      <a:pt x="5" y="2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37" name="Freeform 2376"/>
              <p:cNvSpPr>
                <a:spLocks/>
              </p:cNvSpPr>
              <p:nvPr/>
            </p:nvSpPr>
            <p:spPr bwMode="auto">
              <a:xfrm>
                <a:off x="1013" y="2975"/>
                <a:ext cx="15" cy="29"/>
              </a:xfrm>
              <a:custGeom>
                <a:avLst/>
                <a:gdLst>
                  <a:gd name="T0" fmla="*/ 5 w 15"/>
                  <a:gd name="T1" fmla="*/ 29 h 29"/>
                  <a:gd name="T2" fmla="*/ 5 w 15"/>
                  <a:gd name="T3" fmla="*/ 29 h 29"/>
                  <a:gd name="T4" fmla="*/ 5 w 15"/>
                  <a:gd name="T5" fmla="*/ 27 h 29"/>
                  <a:gd name="T6" fmla="*/ 5 w 15"/>
                  <a:gd name="T7" fmla="*/ 21 h 29"/>
                  <a:gd name="T8" fmla="*/ 8 w 15"/>
                  <a:gd name="T9" fmla="*/ 19 h 29"/>
                  <a:gd name="T10" fmla="*/ 8 w 15"/>
                  <a:gd name="T11" fmla="*/ 16 h 29"/>
                  <a:gd name="T12" fmla="*/ 10 w 15"/>
                  <a:gd name="T13" fmla="*/ 11 h 29"/>
                  <a:gd name="T14" fmla="*/ 13 w 15"/>
                  <a:gd name="T15" fmla="*/ 8 h 29"/>
                  <a:gd name="T16" fmla="*/ 13 w 15"/>
                  <a:gd name="T17" fmla="*/ 6 h 29"/>
                  <a:gd name="T18" fmla="*/ 15 w 15"/>
                  <a:gd name="T19" fmla="*/ 3 h 29"/>
                  <a:gd name="T20" fmla="*/ 13 w 15"/>
                  <a:gd name="T21" fmla="*/ 0 h 29"/>
                  <a:gd name="T22" fmla="*/ 10 w 15"/>
                  <a:gd name="T23" fmla="*/ 3 h 29"/>
                  <a:gd name="T24" fmla="*/ 10 w 15"/>
                  <a:gd name="T25" fmla="*/ 6 h 29"/>
                  <a:gd name="T26" fmla="*/ 8 w 15"/>
                  <a:gd name="T27" fmla="*/ 11 h 29"/>
                  <a:gd name="T28" fmla="*/ 5 w 15"/>
                  <a:gd name="T29" fmla="*/ 14 h 29"/>
                  <a:gd name="T30" fmla="*/ 2 w 15"/>
                  <a:gd name="T31" fmla="*/ 19 h 29"/>
                  <a:gd name="T32" fmla="*/ 2 w 15"/>
                  <a:gd name="T33" fmla="*/ 21 h 29"/>
                  <a:gd name="T34" fmla="*/ 0 w 15"/>
                  <a:gd name="T35" fmla="*/ 27 h 29"/>
                  <a:gd name="T36" fmla="*/ 0 w 15"/>
                  <a:gd name="T37" fmla="*/ 29 h 29"/>
                  <a:gd name="T38" fmla="*/ 0 w 15"/>
                  <a:gd name="T39" fmla="*/ 29 h 29"/>
                  <a:gd name="T40" fmla="*/ 5 w 1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29"/>
                  <a:gd name="T65" fmla="*/ 15 w 1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29">
                    <a:moveTo>
                      <a:pt x="5" y="29"/>
                    </a:moveTo>
                    <a:lnTo>
                      <a:pt x="5" y="29"/>
                    </a:lnTo>
                    <a:lnTo>
                      <a:pt x="5" y="27"/>
                    </a:lnTo>
                    <a:lnTo>
                      <a:pt x="5" y="21"/>
                    </a:lnTo>
                    <a:lnTo>
                      <a:pt x="8" y="19"/>
                    </a:lnTo>
                    <a:lnTo>
                      <a:pt x="8" y="16"/>
                    </a:lnTo>
                    <a:lnTo>
                      <a:pt x="10" y="11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5" y="3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10" y="6"/>
                    </a:lnTo>
                    <a:lnTo>
                      <a:pt x="8" y="11"/>
                    </a:lnTo>
                    <a:lnTo>
                      <a:pt x="5" y="14"/>
                    </a:lnTo>
                    <a:lnTo>
                      <a:pt x="2" y="19"/>
                    </a:lnTo>
                    <a:lnTo>
                      <a:pt x="2" y="21"/>
                    </a:lnTo>
                    <a:lnTo>
                      <a:pt x="0" y="27"/>
                    </a:lnTo>
                    <a:lnTo>
                      <a:pt x="0" y="29"/>
                    </a:lnTo>
                    <a:lnTo>
                      <a:pt x="5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38" name="Freeform 2377"/>
              <p:cNvSpPr>
                <a:spLocks/>
              </p:cNvSpPr>
              <p:nvPr/>
            </p:nvSpPr>
            <p:spPr bwMode="auto">
              <a:xfrm>
                <a:off x="1013" y="3004"/>
                <a:ext cx="5" cy="29"/>
              </a:xfrm>
              <a:custGeom>
                <a:avLst/>
                <a:gdLst>
                  <a:gd name="T0" fmla="*/ 5 w 5"/>
                  <a:gd name="T1" fmla="*/ 26 h 29"/>
                  <a:gd name="T2" fmla="*/ 5 w 5"/>
                  <a:gd name="T3" fmla="*/ 26 h 29"/>
                  <a:gd name="T4" fmla="*/ 2 w 5"/>
                  <a:gd name="T5" fmla="*/ 24 h 29"/>
                  <a:gd name="T6" fmla="*/ 2 w 5"/>
                  <a:gd name="T7" fmla="*/ 21 h 29"/>
                  <a:gd name="T8" fmla="*/ 2 w 5"/>
                  <a:gd name="T9" fmla="*/ 19 h 29"/>
                  <a:gd name="T10" fmla="*/ 2 w 5"/>
                  <a:gd name="T11" fmla="*/ 13 h 29"/>
                  <a:gd name="T12" fmla="*/ 2 w 5"/>
                  <a:gd name="T13" fmla="*/ 11 h 29"/>
                  <a:gd name="T14" fmla="*/ 2 w 5"/>
                  <a:gd name="T15" fmla="*/ 8 h 29"/>
                  <a:gd name="T16" fmla="*/ 2 w 5"/>
                  <a:gd name="T17" fmla="*/ 3 h 29"/>
                  <a:gd name="T18" fmla="*/ 5 w 5"/>
                  <a:gd name="T19" fmla="*/ 0 h 29"/>
                  <a:gd name="T20" fmla="*/ 0 w 5"/>
                  <a:gd name="T21" fmla="*/ 0 h 29"/>
                  <a:gd name="T22" fmla="*/ 0 w 5"/>
                  <a:gd name="T23" fmla="*/ 3 h 29"/>
                  <a:gd name="T24" fmla="*/ 0 w 5"/>
                  <a:gd name="T25" fmla="*/ 8 h 29"/>
                  <a:gd name="T26" fmla="*/ 0 w 5"/>
                  <a:gd name="T27" fmla="*/ 11 h 29"/>
                  <a:gd name="T28" fmla="*/ 0 w 5"/>
                  <a:gd name="T29" fmla="*/ 13 h 29"/>
                  <a:gd name="T30" fmla="*/ 0 w 5"/>
                  <a:gd name="T31" fmla="*/ 19 h 29"/>
                  <a:gd name="T32" fmla="*/ 0 w 5"/>
                  <a:gd name="T33" fmla="*/ 21 h 29"/>
                  <a:gd name="T34" fmla="*/ 0 w 5"/>
                  <a:gd name="T35" fmla="*/ 26 h 29"/>
                  <a:gd name="T36" fmla="*/ 2 w 5"/>
                  <a:gd name="T37" fmla="*/ 29 h 29"/>
                  <a:gd name="T38" fmla="*/ 2 w 5"/>
                  <a:gd name="T39" fmla="*/ 29 h 29"/>
                  <a:gd name="T40" fmla="*/ 5 w 5"/>
                  <a:gd name="T41" fmla="*/ 26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9"/>
                  <a:gd name="T65" fmla="*/ 5 w 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9">
                    <a:moveTo>
                      <a:pt x="5" y="26"/>
                    </a:moveTo>
                    <a:lnTo>
                      <a:pt x="5" y="26"/>
                    </a:lnTo>
                    <a:lnTo>
                      <a:pt x="2" y="24"/>
                    </a:lnTo>
                    <a:lnTo>
                      <a:pt x="2" y="21"/>
                    </a:lnTo>
                    <a:lnTo>
                      <a:pt x="2" y="19"/>
                    </a:lnTo>
                    <a:lnTo>
                      <a:pt x="2" y="13"/>
                    </a:lnTo>
                    <a:lnTo>
                      <a:pt x="2" y="11"/>
                    </a:lnTo>
                    <a:lnTo>
                      <a:pt x="2" y="8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2" y="29"/>
                    </a:lnTo>
                    <a:lnTo>
                      <a:pt x="5" y="2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39" name="Freeform 2378"/>
              <p:cNvSpPr>
                <a:spLocks/>
              </p:cNvSpPr>
              <p:nvPr/>
            </p:nvSpPr>
            <p:spPr bwMode="auto">
              <a:xfrm>
                <a:off x="1015" y="3030"/>
                <a:ext cx="19" cy="21"/>
              </a:xfrm>
              <a:custGeom>
                <a:avLst/>
                <a:gdLst>
                  <a:gd name="T0" fmla="*/ 16 w 19"/>
                  <a:gd name="T1" fmla="*/ 19 h 21"/>
                  <a:gd name="T2" fmla="*/ 19 w 19"/>
                  <a:gd name="T3" fmla="*/ 16 h 21"/>
                  <a:gd name="T4" fmla="*/ 16 w 19"/>
                  <a:gd name="T5" fmla="*/ 16 h 21"/>
                  <a:gd name="T6" fmla="*/ 13 w 19"/>
                  <a:gd name="T7" fmla="*/ 14 h 21"/>
                  <a:gd name="T8" fmla="*/ 11 w 19"/>
                  <a:gd name="T9" fmla="*/ 14 h 21"/>
                  <a:gd name="T10" fmla="*/ 8 w 19"/>
                  <a:gd name="T11" fmla="*/ 11 h 21"/>
                  <a:gd name="T12" fmla="*/ 6 w 19"/>
                  <a:gd name="T13" fmla="*/ 8 h 21"/>
                  <a:gd name="T14" fmla="*/ 6 w 19"/>
                  <a:gd name="T15" fmla="*/ 6 h 21"/>
                  <a:gd name="T16" fmla="*/ 3 w 19"/>
                  <a:gd name="T17" fmla="*/ 3 h 21"/>
                  <a:gd name="T18" fmla="*/ 3 w 19"/>
                  <a:gd name="T19" fmla="*/ 0 h 21"/>
                  <a:gd name="T20" fmla="*/ 0 w 19"/>
                  <a:gd name="T21" fmla="*/ 3 h 21"/>
                  <a:gd name="T22" fmla="*/ 0 w 19"/>
                  <a:gd name="T23" fmla="*/ 6 h 21"/>
                  <a:gd name="T24" fmla="*/ 3 w 19"/>
                  <a:gd name="T25" fmla="*/ 8 h 21"/>
                  <a:gd name="T26" fmla="*/ 3 w 19"/>
                  <a:gd name="T27" fmla="*/ 11 h 21"/>
                  <a:gd name="T28" fmla="*/ 6 w 19"/>
                  <a:gd name="T29" fmla="*/ 14 h 21"/>
                  <a:gd name="T30" fmla="*/ 8 w 19"/>
                  <a:gd name="T31" fmla="*/ 16 h 21"/>
                  <a:gd name="T32" fmla="*/ 11 w 19"/>
                  <a:gd name="T33" fmla="*/ 16 h 21"/>
                  <a:gd name="T34" fmla="*/ 13 w 19"/>
                  <a:gd name="T35" fmla="*/ 19 h 21"/>
                  <a:gd name="T36" fmla="*/ 16 w 19"/>
                  <a:gd name="T37" fmla="*/ 21 h 21"/>
                  <a:gd name="T38" fmla="*/ 19 w 19"/>
                  <a:gd name="T39" fmla="*/ 21 h 21"/>
                  <a:gd name="T40" fmla="*/ 16 w 19"/>
                  <a:gd name="T41" fmla="*/ 21 h 21"/>
                  <a:gd name="T42" fmla="*/ 16 w 19"/>
                  <a:gd name="T43" fmla="*/ 21 h 21"/>
                  <a:gd name="T44" fmla="*/ 19 w 19"/>
                  <a:gd name="T45" fmla="*/ 21 h 21"/>
                  <a:gd name="T46" fmla="*/ 16 w 19"/>
                  <a:gd name="T47" fmla="*/ 19 h 2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9"/>
                  <a:gd name="T73" fmla="*/ 0 h 21"/>
                  <a:gd name="T74" fmla="*/ 19 w 19"/>
                  <a:gd name="T75" fmla="*/ 21 h 21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9" h="21">
                    <a:moveTo>
                      <a:pt x="16" y="19"/>
                    </a:moveTo>
                    <a:lnTo>
                      <a:pt x="19" y="16"/>
                    </a:lnTo>
                    <a:lnTo>
                      <a:pt x="16" y="16"/>
                    </a:lnTo>
                    <a:lnTo>
                      <a:pt x="13" y="14"/>
                    </a:lnTo>
                    <a:lnTo>
                      <a:pt x="11" y="14"/>
                    </a:lnTo>
                    <a:lnTo>
                      <a:pt x="8" y="11"/>
                    </a:lnTo>
                    <a:lnTo>
                      <a:pt x="6" y="8"/>
                    </a:lnTo>
                    <a:lnTo>
                      <a:pt x="6" y="6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3" y="11"/>
                    </a:lnTo>
                    <a:lnTo>
                      <a:pt x="6" y="14"/>
                    </a:lnTo>
                    <a:lnTo>
                      <a:pt x="8" y="16"/>
                    </a:lnTo>
                    <a:lnTo>
                      <a:pt x="11" y="16"/>
                    </a:lnTo>
                    <a:lnTo>
                      <a:pt x="13" y="19"/>
                    </a:lnTo>
                    <a:lnTo>
                      <a:pt x="16" y="21"/>
                    </a:lnTo>
                    <a:lnTo>
                      <a:pt x="19" y="21"/>
                    </a:lnTo>
                    <a:lnTo>
                      <a:pt x="16" y="21"/>
                    </a:lnTo>
                    <a:lnTo>
                      <a:pt x="19" y="21"/>
                    </a:lnTo>
                    <a:lnTo>
                      <a:pt x="16" y="1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40" name="Freeform 2379"/>
              <p:cNvSpPr>
                <a:spLocks/>
              </p:cNvSpPr>
              <p:nvPr/>
            </p:nvSpPr>
            <p:spPr bwMode="auto">
              <a:xfrm>
                <a:off x="809" y="2936"/>
                <a:ext cx="128" cy="34"/>
              </a:xfrm>
              <a:custGeom>
                <a:avLst/>
                <a:gdLst>
                  <a:gd name="T0" fmla="*/ 0 w 128"/>
                  <a:gd name="T1" fmla="*/ 5 h 34"/>
                  <a:gd name="T2" fmla="*/ 0 w 128"/>
                  <a:gd name="T3" fmla="*/ 16 h 34"/>
                  <a:gd name="T4" fmla="*/ 2 w 128"/>
                  <a:gd name="T5" fmla="*/ 26 h 34"/>
                  <a:gd name="T6" fmla="*/ 2 w 128"/>
                  <a:gd name="T7" fmla="*/ 29 h 34"/>
                  <a:gd name="T8" fmla="*/ 5 w 128"/>
                  <a:gd name="T9" fmla="*/ 32 h 34"/>
                  <a:gd name="T10" fmla="*/ 34 w 128"/>
                  <a:gd name="T11" fmla="*/ 34 h 34"/>
                  <a:gd name="T12" fmla="*/ 63 w 128"/>
                  <a:gd name="T13" fmla="*/ 34 h 34"/>
                  <a:gd name="T14" fmla="*/ 94 w 128"/>
                  <a:gd name="T15" fmla="*/ 34 h 34"/>
                  <a:gd name="T16" fmla="*/ 107 w 128"/>
                  <a:gd name="T17" fmla="*/ 34 h 34"/>
                  <a:gd name="T18" fmla="*/ 115 w 128"/>
                  <a:gd name="T19" fmla="*/ 34 h 34"/>
                  <a:gd name="T20" fmla="*/ 120 w 128"/>
                  <a:gd name="T21" fmla="*/ 32 h 34"/>
                  <a:gd name="T22" fmla="*/ 125 w 128"/>
                  <a:gd name="T23" fmla="*/ 26 h 34"/>
                  <a:gd name="T24" fmla="*/ 128 w 128"/>
                  <a:gd name="T25" fmla="*/ 19 h 34"/>
                  <a:gd name="T26" fmla="*/ 128 w 128"/>
                  <a:gd name="T27" fmla="*/ 11 h 34"/>
                  <a:gd name="T28" fmla="*/ 128 w 128"/>
                  <a:gd name="T29" fmla="*/ 5 h 34"/>
                  <a:gd name="T30" fmla="*/ 125 w 128"/>
                  <a:gd name="T31" fmla="*/ 3 h 34"/>
                  <a:gd name="T32" fmla="*/ 117 w 128"/>
                  <a:gd name="T33" fmla="*/ 0 h 34"/>
                  <a:gd name="T34" fmla="*/ 112 w 128"/>
                  <a:gd name="T35" fmla="*/ 0 h 34"/>
                  <a:gd name="T36" fmla="*/ 107 w 128"/>
                  <a:gd name="T37" fmla="*/ 0 h 34"/>
                  <a:gd name="T38" fmla="*/ 102 w 128"/>
                  <a:gd name="T39" fmla="*/ 0 h 34"/>
                  <a:gd name="T40" fmla="*/ 89 w 128"/>
                  <a:gd name="T41" fmla="*/ 0 h 34"/>
                  <a:gd name="T42" fmla="*/ 70 w 128"/>
                  <a:gd name="T43" fmla="*/ 3 h 34"/>
                  <a:gd name="T44" fmla="*/ 52 w 128"/>
                  <a:gd name="T45" fmla="*/ 3 h 34"/>
                  <a:gd name="T46" fmla="*/ 31 w 128"/>
                  <a:gd name="T47" fmla="*/ 3 h 34"/>
                  <a:gd name="T48" fmla="*/ 15 w 128"/>
                  <a:gd name="T49" fmla="*/ 5 h 34"/>
                  <a:gd name="T50" fmla="*/ 5 w 128"/>
                  <a:gd name="T51" fmla="*/ 5 h 34"/>
                  <a:gd name="T52" fmla="*/ 0 w 128"/>
                  <a:gd name="T53" fmla="*/ 5 h 34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128"/>
                  <a:gd name="T82" fmla="*/ 0 h 34"/>
                  <a:gd name="T83" fmla="*/ 128 w 128"/>
                  <a:gd name="T84" fmla="*/ 34 h 34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128" h="34">
                    <a:moveTo>
                      <a:pt x="0" y="5"/>
                    </a:moveTo>
                    <a:lnTo>
                      <a:pt x="0" y="16"/>
                    </a:lnTo>
                    <a:lnTo>
                      <a:pt x="2" y="26"/>
                    </a:lnTo>
                    <a:lnTo>
                      <a:pt x="2" y="29"/>
                    </a:lnTo>
                    <a:lnTo>
                      <a:pt x="5" y="32"/>
                    </a:lnTo>
                    <a:lnTo>
                      <a:pt x="34" y="34"/>
                    </a:lnTo>
                    <a:lnTo>
                      <a:pt x="63" y="34"/>
                    </a:lnTo>
                    <a:lnTo>
                      <a:pt x="94" y="34"/>
                    </a:lnTo>
                    <a:lnTo>
                      <a:pt x="107" y="34"/>
                    </a:lnTo>
                    <a:lnTo>
                      <a:pt x="115" y="34"/>
                    </a:lnTo>
                    <a:lnTo>
                      <a:pt x="120" y="32"/>
                    </a:lnTo>
                    <a:lnTo>
                      <a:pt x="125" y="26"/>
                    </a:lnTo>
                    <a:lnTo>
                      <a:pt x="128" y="19"/>
                    </a:lnTo>
                    <a:lnTo>
                      <a:pt x="128" y="11"/>
                    </a:lnTo>
                    <a:lnTo>
                      <a:pt x="128" y="5"/>
                    </a:lnTo>
                    <a:lnTo>
                      <a:pt x="125" y="3"/>
                    </a:lnTo>
                    <a:lnTo>
                      <a:pt x="117" y="0"/>
                    </a:lnTo>
                    <a:lnTo>
                      <a:pt x="112" y="0"/>
                    </a:lnTo>
                    <a:lnTo>
                      <a:pt x="107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70" y="3"/>
                    </a:lnTo>
                    <a:lnTo>
                      <a:pt x="52" y="3"/>
                    </a:lnTo>
                    <a:lnTo>
                      <a:pt x="31" y="3"/>
                    </a:lnTo>
                    <a:lnTo>
                      <a:pt x="15" y="5"/>
                    </a:lnTo>
                    <a:lnTo>
                      <a:pt x="5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41" name="Freeform 2380"/>
              <p:cNvSpPr>
                <a:spLocks/>
              </p:cNvSpPr>
              <p:nvPr/>
            </p:nvSpPr>
            <p:spPr bwMode="auto">
              <a:xfrm>
                <a:off x="809" y="2941"/>
                <a:ext cx="2" cy="21"/>
              </a:xfrm>
              <a:custGeom>
                <a:avLst/>
                <a:gdLst>
                  <a:gd name="T0" fmla="*/ 2 w 2"/>
                  <a:gd name="T1" fmla="*/ 21 h 21"/>
                  <a:gd name="T2" fmla="*/ 2 w 2"/>
                  <a:gd name="T3" fmla="*/ 21 h 21"/>
                  <a:gd name="T4" fmla="*/ 2 w 2"/>
                  <a:gd name="T5" fmla="*/ 19 h 21"/>
                  <a:gd name="T6" fmla="*/ 2 w 2"/>
                  <a:gd name="T7" fmla="*/ 16 h 21"/>
                  <a:gd name="T8" fmla="*/ 2 w 2"/>
                  <a:gd name="T9" fmla="*/ 14 h 21"/>
                  <a:gd name="T10" fmla="*/ 2 w 2"/>
                  <a:gd name="T11" fmla="*/ 11 h 21"/>
                  <a:gd name="T12" fmla="*/ 2 w 2"/>
                  <a:gd name="T13" fmla="*/ 8 h 21"/>
                  <a:gd name="T14" fmla="*/ 2 w 2"/>
                  <a:gd name="T15" fmla="*/ 6 h 21"/>
                  <a:gd name="T16" fmla="*/ 2 w 2"/>
                  <a:gd name="T17" fmla="*/ 3 h 21"/>
                  <a:gd name="T18" fmla="*/ 2 w 2"/>
                  <a:gd name="T19" fmla="*/ 0 h 21"/>
                  <a:gd name="T20" fmla="*/ 0 w 2"/>
                  <a:gd name="T21" fmla="*/ 0 h 21"/>
                  <a:gd name="T22" fmla="*/ 0 w 2"/>
                  <a:gd name="T23" fmla="*/ 3 h 21"/>
                  <a:gd name="T24" fmla="*/ 0 w 2"/>
                  <a:gd name="T25" fmla="*/ 6 h 21"/>
                  <a:gd name="T26" fmla="*/ 0 w 2"/>
                  <a:gd name="T27" fmla="*/ 8 h 21"/>
                  <a:gd name="T28" fmla="*/ 0 w 2"/>
                  <a:gd name="T29" fmla="*/ 11 h 21"/>
                  <a:gd name="T30" fmla="*/ 0 w 2"/>
                  <a:gd name="T31" fmla="*/ 14 h 21"/>
                  <a:gd name="T32" fmla="*/ 0 w 2"/>
                  <a:gd name="T33" fmla="*/ 16 h 21"/>
                  <a:gd name="T34" fmla="*/ 0 w 2"/>
                  <a:gd name="T35" fmla="*/ 19 h 21"/>
                  <a:gd name="T36" fmla="*/ 0 w 2"/>
                  <a:gd name="T37" fmla="*/ 21 h 21"/>
                  <a:gd name="T38" fmla="*/ 0 w 2"/>
                  <a:gd name="T39" fmla="*/ 21 h 21"/>
                  <a:gd name="T40" fmla="*/ 2 w 2"/>
                  <a:gd name="T41" fmla="*/ 21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"/>
                  <a:gd name="T64" fmla="*/ 0 h 21"/>
                  <a:gd name="T65" fmla="*/ 2 w 2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" h="21">
                    <a:moveTo>
                      <a:pt x="2" y="21"/>
                    </a:moveTo>
                    <a:lnTo>
                      <a:pt x="2" y="21"/>
                    </a:lnTo>
                    <a:lnTo>
                      <a:pt x="2" y="19"/>
                    </a:lnTo>
                    <a:lnTo>
                      <a:pt x="2" y="16"/>
                    </a:lnTo>
                    <a:lnTo>
                      <a:pt x="2" y="14"/>
                    </a:lnTo>
                    <a:lnTo>
                      <a:pt x="2" y="11"/>
                    </a:lnTo>
                    <a:lnTo>
                      <a:pt x="2" y="8"/>
                    </a:lnTo>
                    <a:lnTo>
                      <a:pt x="2" y="6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2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42" name="Freeform 2381"/>
              <p:cNvSpPr>
                <a:spLocks/>
              </p:cNvSpPr>
              <p:nvPr/>
            </p:nvSpPr>
            <p:spPr bwMode="auto">
              <a:xfrm>
                <a:off x="809" y="2962"/>
                <a:ext cx="5" cy="8"/>
              </a:xfrm>
              <a:custGeom>
                <a:avLst/>
                <a:gdLst>
                  <a:gd name="T0" fmla="*/ 5 w 5"/>
                  <a:gd name="T1" fmla="*/ 3 h 8"/>
                  <a:gd name="T2" fmla="*/ 5 w 5"/>
                  <a:gd name="T3" fmla="*/ 3 h 8"/>
                  <a:gd name="T4" fmla="*/ 5 w 5"/>
                  <a:gd name="T5" fmla="*/ 3 h 8"/>
                  <a:gd name="T6" fmla="*/ 5 w 5"/>
                  <a:gd name="T7" fmla="*/ 3 h 8"/>
                  <a:gd name="T8" fmla="*/ 5 w 5"/>
                  <a:gd name="T9" fmla="*/ 3 h 8"/>
                  <a:gd name="T10" fmla="*/ 5 w 5"/>
                  <a:gd name="T11" fmla="*/ 3 h 8"/>
                  <a:gd name="T12" fmla="*/ 2 w 5"/>
                  <a:gd name="T13" fmla="*/ 3 h 8"/>
                  <a:gd name="T14" fmla="*/ 2 w 5"/>
                  <a:gd name="T15" fmla="*/ 0 h 8"/>
                  <a:gd name="T16" fmla="*/ 2 w 5"/>
                  <a:gd name="T17" fmla="*/ 0 h 8"/>
                  <a:gd name="T18" fmla="*/ 2 w 5"/>
                  <a:gd name="T19" fmla="*/ 0 h 8"/>
                  <a:gd name="T20" fmla="*/ 0 w 5"/>
                  <a:gd name="T21" fmla="*/ 0 h 8"/>
                  <a:gd name="T22" fmla="*/ 0 w 5"/>
                  <a:gd name="T23" fmla="*/ 0 h 8"/>
                  <a:gd name="T24" fmla="*/ 0 w 5"/>
                  <a:gd name="T25" fmla="*/ 3 h 8"/>
                  <a:gd name="T26" fmla="*/ 0 w 5"/>
                  <a:gd name="T27" fmla="*/ 3 h 8"/>
                  <a:gd name="T28" fmla="*/ 0 w 5"/>
                  <a:gd name="T29" fmla="*/ 3 h 8"/>
                  <a:gd name="T30" fmla="*/ 0 w 5"/>
                  <a:gd name="T31" fmla="*/ 6 h 8"/>
                  <a:gd name="T32" fmla="*/ 2 w 5"/>
                  <a:gd name="T33" fmla="*/ 6 h 8"/>
                  <a:gd name="T34" fmla="*/ 2 w 5"/>
                  <a:gd name="T35" fmla="*/ 8 h 8"/>
                  <a:gd name="T36" fmla="*/ 5 w 5"/>
                  <a:gd name="T37" fmla="*/ 8 h 8"/>
                  <a:gd name="T38" fmla="*/ 5 w 5"/>
                  <a:gd name="T39" fmla="*/ 8 h 8"/>
                  <a:gd name="T40" fmla="*/ 5 w 5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8"/>
                  <a:gd name="T65" fmla="*/ 5 w 5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8">
                    <a:moveTo>
                      <a:pt x="5" y="3"/>
                    </a:moveTo>
                    <a:lnTo>
                      <a:pt x="5" y="3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43" name="Freeform 2382"/>
              <p:cNvSpPr>
                <a:spLocks/>
              </p:cNvSpPr>
              <p:nvPr/>
            </p:nvSpPr>
            <p:spPr bwMode="auto">
              <a:xfrm>
                <a:off x="814" y="2965"/>
                <a:ext cx="58" cy="5"/>
              </a:xfrm>
              <a:custGeom>
                <a:avLst/>
                <a:gdLst>
                  <a:gd name="T0" fmla="*/ 58 w 58"/>
                  <a:gd name="T1" fmla="*/ 3 h 5"/>
                  <a:gd name="T2" fmla="*/ 58 w 58"/>
                  <a:gd name="T3" fmla="*/ 3 h 5"/>
                  <a:gd name="T4" fmla="*/ 50 w 58"/>
                  <a:gd name="T5" fmla="*/ 3 h 5"/>
                  <a:gd name="T6" fmla="*/ 42 w 58"/>
                  <a:gd name="T7" fmla="*/ 3 h 5"/>
                  <a:gd name="T8" fmla="*/ 37 w 58"/>
                  <a:gd name="T9" fmla="*/ 3 h 5"/>
                  <a:gd name="T10" fmla="*/ 29 w 58"/>
                  <a:gd name="T11" fmla="*/ 3 h 5"/>
                  <a:gd name="T12" fmla="*/ 21 w 58"/>
                  <a:gd name="T13" fmla="*/ 3 h 5"/>
                  <a:gd name="T14" fmla="*/ 13 w 58"/>
                  <a:gd name="T15" fmla="*/ 3 h 5"/>
                  <a:gd name="T16" fmla="*/ 8 w 58"/>
                  <a:gd name="T17" fmla="*/ 3 h 5"/>
                  <a:gd name="T18" fmla="*/ 0 w 58"/>
                  <a:gd name="T19" fmla="*/ 0 h 5"/>
                  <a:gd name="T20" fmla="*/ 0 w 58"/>
                  <a:gd name="T21" fmla="*/ 5 h 5"/>
                  <a:gd name="T22" fmla="*/ 8 w 58"/>
                  <a:gd name="T23" fmla="*/ 5 h 5"/>
                  <a:gd name="T24" fmla="*/ 13 w 58"/>
                  <a:gd name="T25" fmla="*/ 5 h 5"/>
                  <a:gd name="T26" fmla="*/ 21 w 58"/>
                  <a:gd name="T27" fmla="*/ 5 h 5"/>
                  <a:gd name="T28" fmla="*/ 29 w 58"/>
                  <a:gd name="T29" fmla="*/ 5 h 5"/>
                  <a:gd name="T30" fmla="*/ 37 w 58"/>
                  <a:gd name="T31" fmla="*/ 5 h 5"/>
                  <a:gd name="T32" fmla="*/ 42 w 58"/>
                  <a:gd name="T33" fmla="*/ 5 h 5"/>
                  <a:gd name="T34" fmla="*/ 50 w 58"/>
                  <a:gd name="T35" fmla="*/ 5 h 5"/>
                  <a:gd name="T36" fmla="*/ 58 w 58"/>
                  <a:gd name="T37" fmla="*/ 5 h 5"/>
                  <a:gd name="T38" fmla="*/ 58 w 58"/>
                  <a:gd name="T39" fmla="*/ 5 h 5"/>
                  <a:gd name="T40" fmla="*/ 58 w 58"/>
                  <a:gd name="T41" fmla="*/ 3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8"/>
                  <a:gd name="T64" fmla="*/ 0 h 5"/>
                  <a:gd name="T65" fmla="*/ 58 w 58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8" h="5">
                    <a:moveTo>
                      <a:pt x="58" y="3"/>
                    </a:moveTo>
                    <a:lnTo>
                      <a:pt x="58" y="3"/>
                    </a:lnTo>
                    <a:lnTo>
                      <a:pt x="50" y="3"/>
                    </a:lnTo>
                    <a:lnTo>
                      <a:pt x="42" y="3"/>
                    </a:lnTo>
                    <a:lnTo>
                      <a:pt x="37" y="3"/>
                    </a:lnTo>
                    <a:lnTo>
                      <a:pt x="29" y="3"/>
                    </a:lnTo>
                    <a:lnTo>
                      <a:pt x="21" y="3"/>
                    </a:lnTo>
                    <a:lnTo>
                      <a:pt x="13" y="3"/>
                    </a:lnTo>
                    <a:lnTo>
                      <a:pt x="8" y="3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3" y="5"/>
                    </a:lnTo>
                    <a:lnTo>
                      <a:pt x="21" y="5"/>
                    </a:lnTo>
                    <a:lnTo>
                      <a:pt x="29" y="5"/>
                    </a:lnTo>
                    <a:lnTo>
                      <a:pt x="37" y="5"/>
                    </a:lnTo>
                    <a:lnTo>
                      <a:pt x="42" y="5"/>
                    </a:lnTo>
                    <a:lnTo>
                      <a:pt x="50" y="5"/>
                    </a:lnTo>
                    <a:lnTo>
                      <a:pt x="58" y="5"/>
                    </a:lnTo>
                    <a:lnTo>
                      <a:pt x="58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44" name="Freeform 2383"/>
              <p:cNvSpPr>
                <a:spLocks/>
              </p:cNvSpPr>
              <p:nvPr/>
            </p:nvSpPr>
            <p:spPr bwMode="auto">
              <a:xfrm>
                <a:off x="872" y="2968"/>
                <a:ext cx="31" cy="5"/>
              </a:xfrm>
              <a:custGeom>
                <a:avLst/>
                <a:gdLst>
                  <a:gd name="T0" fmla="*/ 31 w 31"/>
                  <a:gd name="T1" fmla="*/ 2 h 5"/>
                  <a:gd name="T2" fmla="*/ 31 w 31"/>
                  <a:gd name="T3" fmla="*/ 2 h 5"/>
                  <a:gd name="T4" fmla="*/ 28 w 31"/>
                  <a:gd name="T5" fmla="*/ 2 h 5"/>
                  <a:gd name="T6" fmla="*/ 23 w 31"/>
                  <a:gd name="T7" fmla="*/ 0 h 5"/>
                  <a:gd name="T8" fmla="*/ 20 w 31"/>
                  <a:gd name="T9" fmla="*/ 0 h 5"/>
                  <a:gd name="T10" fmla="*/ 15 w 31"/>
                  <a:gd name="T11" fmla="*/ 0 h 5"/>
                  <a:gd name="T12" fmla="*/ 13 w 31"/>
                  <a:gd name="T13" fmla="*/ 0 h 5"/>
                  <a:gd name="T14" fmla="*/ 7 w 31"/>
                  <a:gd name="T15" fmla="*/ 0 h 5"/>
                  <a:gd name="T16" fmla="*/ 5 w 31"/>
                  <a:gd name="T17" fmla="*/ 0 h 5"/>
                  <a:gd name="T18" fmla="*/ 0 w 31"/>
                  <a:gd name="T19" fmla="*/ 0 h 5"/>
                  <a:gd name="T20" fmla="*/ 0 w 31"/>
                  <a:gd name="T21" fmla="*/ 2 h 5"/>
                  <a:gd name="T22" fmla="*/ 5 w 31"/>
                  <a:gd name="T23" fmla="*/ 2 h 5"/>
                  <a:gd name="T24" fmla="*/ 7 w 31"/>
                  <a:gd name="T25" fmla="*/ 2 h 5"/>
                  <a:gd name="T26" fmla="*/ 13 w 31"/>
                  <a:gd name="T27" fmla="*/ 2 h 5"/>
                  <a:gd name="T28" fmla="*/ 15 w 31"/>
                  <a:gd name="T29" fmla="*/ 5 h 5"/>
                  <a:gd name="T30" fmla="*/ 20 w 31"/>
                  <a:gd name="T31" fmla="*/ 5 h 5"/>
                  <a:gd name="T32" fmla="*/ 23 w 31"/>
                  <a:gd name="T33" fmla="*/ 5 h 5"/>
                  <a:gd name="T34" fmla="*/ 28 w 31"/>
                  <a:gd name="T35" fmla="*/ 5 h 5"/>
                  <a:gd name="T36" fmla="*/ 31 w 31"/>
                  <a:gd name="T37" fmla="*/ 5 h 5"/>
                  <a:gd name="T38" fmla="*/ 31 w 31"/>
                  <a:gd name="T39" fmla="*/ 5 h 5"/>
                  <a:gd name="T40" fmla="*/ 31 w 31"/>
                  <a:gd name="T41" fmla="*/ 2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1"/>
                  <a:gd name="T64" fmla="*/ 0 h 5"/>
                  <a:gd name="T65" fmla="*/ 31 w 31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1" h="5">
                    <a:moveTo>
                      <a:pt x="31" y="2"/>
                    </a:moveTo>
                    <a:lnTo>
                      <a:pt x="31" y="2"/>
                    </a:lnTo>
                    <a:lnTo>
                      <a:pt x="28" y="2"/>
                    </a:lnTo>
                    <a:lnTo>
                      <a:pt x="23" y="0"/>
                    </a:lnTo>
                    <a:lnTo>
                      <a:pt x="20" y="0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5" y="2"/>
                    </a:lnTo>
                    <a:lnTo>
                      <a:pt x="7" y="2"/>
                    </a:lnTo>
                    <a:lnTo>
                      <a:pt x="13" y="2"/>
                    </a:lnTo>
                    <a:lnTo>
                      <a:pt x="15" y="5"/>
                    </a:lnTo>
                    <a:lnTo>
                      <a:pt x="20" y="5"/>
                    </a:lnTo>
                    <a:lnTo>
                      <a:pt x="23" y="5"/>
                    </a:lnTo>
                    <a:lnTo>
                      <a:pt x="28" y="5"/>
                    </a:lnTo>
                    <a:lnTo>
                      <a:pt x="31" y="5"/>
                    </a:lnTo>
                    <a:lnTo>
                      <a:pt x="31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45" name="Freeform 2384"/>
              <p:cNvSpPr>
                <a:spLocks/>
              </p:cNvSpPr>
              <p:nvPr/>
            </p:nvSpPr>
            <p:spPr bwMode="auto">
              <a:xfrm>
                <a:off x="903" y="2965"/>
                <a:ext cx="29" cy="8"/>
              </a:xfrm>
              <a:custGeom>
                <a:avLst/>
                <a:gdLst>
                  <a:gd name="T0" fmla="*/ 26 w 29"/>
                  <a:gd name="T1" fmla="*/ 0 h 8"/>
                  <a:gd name="T2" fmla="*/ 26 w 29"/>
                  <a:gd name="T3" fmla="*/ 0 h 8"/>
                  <a:gd name="T4" fmla="*/ 23 w 29"/>
                  <a:gd name="T5" fmla="*/ 3 h 8"/>
                  <a:gd name="T6" fmla="*/ 21 w 29"/>
                  <a:gd name="T7" fmla="*/ 3 h 8"/>
                  <a:gd name="T8" fmla="*/ 18 w 29"/>
                  <a:gd name="T9" fmla="*/ 5 h 8"/>
                  <a:gd name="T10" fmla="*/ 16 w 29"/>
                  <a:gd name="T11" fmla="*/ 5 h 8"/>
                  <a:gd name="T12" fmla="*/ 10 w 29"/>
                  <a:gd name="T13" fmla="*/ 5 h 8"/>
                  <a:gd name="T14" fmla="*/ 8 w 29"/>
                  <a:gd name="T15" fmla="*/ 5 h 8"/>
                  <a:gd name="T16" fmla="*/ 5 w 29"/>
                  <a:gd name="T17" fmla="*/ 5 h 8"/>
                  <a:gd name="T18" fmla="*/ 0 w 29"/>
                  <a:gd name="T19" fmla="*/ 5 h 8"/>
                  <a:gd name="T20" fmla="*/ 0 w 29"/>
                  <a:gd name="T21" fmla="*/ 8 h 8"/>
                  <a:gd name="T22" fmla="*/ 5 w 29"/>
                  <a:gd name="T23" fmla="*/ 8 h 8"/>
                  <a:gd name="T24" fmla="*/ 8 w 29"/>
                  <a:gd name="T25" fmla="*/ 8 h 8"/>
                  <a:gd name="T26" fmla="*/ 10 w 29"/>
                  <a:gd name="T27" fmla="*/ 8 h 8"/>
                  <a:gd name="T28" fmla="*/ 16 w 29"/>
                  <a:gd name="T29" fmla="*/ 8 h 8"/>
                  <a:gd name="T30" fmla="*/ 18 w 29"/>
                  <a:gd name="T31" fmla="*/ 8 h 8"/>
                  <a:gd name="T32" fmla="*/ 21 w 29"/>
                  <a:gd name="T33" fmla="*/ 8 h 8"/>
                  <a:gd name="T34" fmla="*/ 23 w 29"/>
                  <a:gd name="T35" fmla="*/ 5 h 8"/>
                  <a:gd name="T36" fmla="*/ 29 w 29"/>
                  <a:gd name="T37" fmla="*/ 3 h 8"/>
                  <a:gd name="T38" fmla="*/ 29 w 29"/>
                  <a:gd name="T39" fmla="*/ 3 h 8"/>
                  <a:gd name="T40" fmla="*/ 26 w 29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8"/>
                  <a:gd name="T65" fmla="*/ 29 w 29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8">
                    <a:moveTo>
                      <a:pt x="26" y="0"/>
                    </a:moveTo>
                    <a:lnTo>
                      <a:pt x="26" y="0"/>
                    </a:lnTo>
                    <a:lnTo>
                      <a:pt x="23" y="3"/>
                    </a:lnTo>
                    <a:lnTo>
                      <a:pt x="21" y="3"/>
                    </a:lnTo>
                    <a:lnTo>
                      <a:pt x="18" y="5"/>
                    </a:lnTo>
                    <a:lnTo>
                      <a:pt x="16" y="5"/>
                    </a:lnTo>
                    <a:lnTo>
                      <a:pt x="10" y="5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6" y="8"/>
                    </a:lnTo>
                    <a:lnTo>
                      <a:pt x="18" y="8"/>
                    </a:lnTo>
                    <a:lnTo>
                      <a:pt x="21" y="8"/>
                    </a:lnTo>
                    <a:lnTo>
                      <a:pt x="23" y="5"/>
                    </a:lnTo>
                    <a:lnTo>
                      <a:pt x="29" y="3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46" name="Freeform 2385"/>
              <p:cNvSpPr>
                <a:spLocks/>
              </p:cNvSpPr>
              <p:nvPr/>
            </p:nvSpPr>
            <p:spPr bwMode="auto">
              <a:xfrm>
                <a:off x="929" y="2939"/>
                <a:ext cx="11" cy="29"/>
              </a:xfrm>
              <a:custGeom>
                <a:avLst/>
                <a:gdLst>
                  <a:gd name="T0" fmla="*/ 5 w 11"/>
                  <a:gd name="T1" fmla="*/ 2 h 29"/>
                  <a:gd name="T2" fmla="*/ 5 w 11"/>
                  <a:gd name="T3" fmla="*/ 2 h 29"/>
                  <a:gd name="T4" fmla="*/ 5 w 11"/>
                  <a:gd name="T5" fmla="*/ 2 h 29"/>
                  <a:gd name="T6" fmla="*/ 5 w 11"/>
                  <a:gd name="T7" fmla="*/ 8 h 29"/>
                  <a:gd name="T8" fmla="*/ 5 w 11"/>
                  <a:gd name="T9" fmla="*/ 10 h 29"/>
                  <a:gd name="T10" fmla="*/ 5 w 11"/>
                  <a:gd name="T11" fmla="*/ 13 h 29"/>
                  <a:gd name="T12" fmla="*/ 5 w 11"/>
                  <a:gd name="T13" fmla="*/ 18 h 29"/>
                  <a:gd name="T14" fmla="*/ 3 w 11"/>
                  <a:gd name="T15" fmla="*/ 21 h 29"/>
                  <a:gd name="T16" fmla="*/ 3 w 11"/>
                  <a:gd name="T17" fmla="*/ 23 h 29"/>
                  <a:gd name="T18" fmla="*/ 0 w 11"/>
                  <a:gd name="T19" fmla="*/ 26 h 29"/>
                  <a:gd name="T20" fmla="*/ 3 w 11"/>
                  <a:gd name="T21" fmla="*/ 29 h 29"/>
                  <a:gd name="T22" fmla="*/ 5 w 11"/>
                  <a:gd name="T23" fmla="*/ 26 h 29"/>
                  <a:gd name="T24" fmla="*/ 5 w 11"/>
                  <a:gd name="T25" fmla="*/ 23 h 29"/>
                  <a:gd name="T26" fmla="*/ 8 w 11"/>
                  <a:gd name="T27" fmla="*/ 18 h 29"/>
                  <a:gd name="T28" fmla="*/ 8 w 11"/>
                  <a:gd name="T29" fmla="*/ 16 h 29"/>
                  <a:gd name="T30" fmla="*/ 11 w 11"/>
                  <a:gd name="T31" fmla="*/ 10 h 29"/>
                  <a:gd name="T32" fmla="*/ 11 w 11"/>
                  <a:gd name="T33" fmla="*/ 8 h 29"/>
                  <a:gd name="T34" fmla="*/ 8 w 11"/>
                  <a:gd name="T35" fmla="*/ 2 h 29"/>
                  <a:gd name="T36" fmla="*/ 8 w 11"/>
                  <a:gd name="T37" fmla="*/ 0 h 29"/>
                  <a:gd name="T38" fmla="*/ 8 w 11"/>
                  <a:gd name="T39" fmla="*/ 0 h 29"/>
                  <a:gd name="T40" fmla="*/ 5 w 11"/>
                  <a:gd name="T41" fmla="*/ 2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"/>
                  <a:gd name="T64" fmla="*/ 0 h 29"/>
                  <a:gd name="T65" fmla="*/ 11 w 11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" h="29">
                    <a:moveTo>
                      <a:pt x="5" y="2"/>
                    </a:moveTo>
                    <a:lnTo>
                      <a:pt x="5" y="2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5" y="13"/>
                    </a:lnTo>
                    <a:lnTo>
                      <a:pt x="5" y="18"/>
                    </a:lnTo>
                    <a:lnTo>
                      <a:pt x="3" y="21"/>
                    </a:lnTo>
                    <a:lnTo>
                      <a:pt x="3" y="23"/>
                    </a:lnTo>
                    <a:lnTo>
                      <a:pt x="0" y="26"/>
                    </a:lnTo>
                    <a:lnTo>
                      <a:pt x="3" y="29"/>
                    </a:lnTo>
                    <a:lnTo>
                      <a:pt x="5" y="26"/>
                    </a:lnTo>
                    <a:lnTo>
                      <a:pt x="5" y="23"/>
                    </a:lnTo>
                    <a:lnTo>
                      <a:pt x="8" y="18"/>
                    </a:lnTo>
                    <a:lnTo>
                      <a:pt x="8" y="16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47" name="Freeform 2386"/>
              <p:cNvSpPr>
                <a:spLocks/>
              </p:cNvSpPr>
              <p:nvPr/>
            </p:nvSpPr>
            <p:spPr bwMode="auto">
              <a:xfrm>
                <a:off x="916" y="2934"/>
                <a:ext cx="21" cy="7"/>
              </a:xfrm>
              <a:custGeom>
                <a:avLst/>
                <a:gdLst>
                  <a:gd name="T0" fmla="*/ 0 w 21"/>
                  <a:gd name="T1" fmla="*/ 2 h 7"/>
                  <a:gd name="T2" fmla="*/ 0 w 21"/>
                  <a:gd name="T3" fmla="*/ 2 h 7"/>
                  <a:gd name="T4" fmla="*/ 0 w 21"/>
                  <a:gd name="T5" fmla="*/ 2 h 7"/>
                  <a:gd name="T6" fmla="*/ 3 w 21"/>
                  <a:gd name="T7" fmla="*/ 2 h 7"/>
                  <a:gd name="T8" fmla="*/ 8 w 21"/>
                  <a:gd name="T9" fmla="*/ 5 h 7"/>
                  <a:gd name="T10" fmla="*/ 10 w 21"/>
                  <a:gd name="T11" fmla="*/ 5 h 7"/>
                  <a:gd name="T12" fmla="*/ 13 w 21"/>
                  <a:gd name="T13" fmla="*/ 5 h 7"/>
                  <a:gd name="T14" fmla="*/ 16 w 21"/>
                  <a:gd name="T15" fmla="*/ 5 h 7"/>
                  <a:gd name="T16" fmla="*/ 18 w 21"/>
                  <a:gd name="T17" fmla="*/ 5 h 7"/>
                  <a:gd name="T18" fmla="*/ 18 w 21"/>
                  <a:gd name="T19" fmla="*/ 7 h 7"/>
                  <a:gd name="T20" fmla="*/ 21 w 21"/>
                  <a:gd name="T21" fmla="*/ 5 h 7"/>
                  <a:gd name="T22" fmla="*/ 18 w 21"/>
                  <a:gd name="T23" fmla="*/ 2 h 7"/>
                  <a:gd name="T24" fmla="*/ 16 w 21"/>
                  <a:gd name="T25" fmla="*/ 2 h 7"/>
                  <a:gd name="T26" fmla="*/ 13 w 21"/>
                  <a:gd name="T27" fmla="*/ 2 h 7"/>
                  <a:gd name="T28" fmla="*/ 10 w 21"/>
                  <a:gd name="T29" fmla="*/ 0 h 7"/>
                  <a:gd name="T30" fmla="*/ 8 w 21"/>
                  <a:gd name="T31" fmla="*/ 0 h 7"/>
                  <a:gd name="T32" fmla="*/ 3 w 21"/>
                  <a:gd name="T33" fmla="*/ 0 h 7"/>
                  <a:gd name="T34" fmla="*/ 0 w 21"/>
                  <a:gd name="T35" fmla="*/ 0 h 7"/>
                  <a:gd name="T36" fmla="*/ 0 w 21"/>
                  <a:gd name="T37" fmla="*/ 0 h 7"/>
                  <a:gd name="T38" fmla="*/ 0 w 21"/>
                  <a:gd name="T39" fmla="*/ 0 h 7"/>
                  <a:gd name="T40" fmla="*/ 0 w 21"/>
                  <a:gd name="T41" fmla="*/ 2 h 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7"/>
                  <a:gd name="T65" fmla="*/ 21 w 21"/>
                  <a:gd name="T66" fmla="*/ 7 h 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7">
                    <a:moveTo>
                      <a:pt x="0" y="2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3" y="5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18" y="7"/>
                    </a:lnTo>
                    <a:lnTo>
                      <a:pt x="21" y="5"/>
                    </a:lnTo>
                    <a:lnTo>
                      <a:pt x="18" y="2"/>
                    </a:lnTo>
                    <a:lnTo>
                      <a:pt x="16" y="2"/>
                    </a:lnTo>
                    <a:lnTo>
                      <a:pt x="13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48" name="Freeform 2387"/>
              <p:cNvSpPr>
                <a:spLocks/>
              </p:cNvSpPr>
              <p:nvPr/>
            </p:nvSpPr>
            <p:spPr bwMode="auto">
              <a:xfrm>
                <a:off x="809" y="2934"/>
                <a:ext cx="107" cy="10"/>
              </a:xfrm>
              <a:custGeom>
                <a:avLst/>
                <a:gdLst>
                  <a:gd name="T0" fmla="*/ 2 w 107"/>
                  <a:gd name="T1" fmla="*/ 7 h 10"/>
                  <a:gd name="T2" fmla="*/ 0 w 107"/>
                  <a:gd name="T3" fmla="*/ 10 h 10"/>
                  <a:gd name="T4" fmla="*/ 5 w 107"/>
                  <a:gd name="T5" fmla="*/ 10 h 10"/>
                  <a:gd name="T6" fmla="*/ 15 w 107"/>
                  <a:gd name="T7" fmla="*/ 7 h 10"/>
                  <a:gd name="T8" fmla="*/ 34 w 107"/>
                  <a:gd name="T9" fmla="*/ 7 h 10"/>
                  <a:gd name="T10" fmla="*/ 52 w 107"/>
                  <a:gd name="T11" fmla="*/ 7 h 10"/>
                  <a:gd name="T12" fmla="*/ 70 w 107"/>
                  <a:gd name="T13" fmla="*/ 5 h 10"/>
                  <a:gd name="T14" fmla="*/ 89 w 107"/>
                  <a:gd name="T15" fmla="*/ 5 h 10"/>
                  <a:gd name="T16" fmla="*/ 102 w 107"/>
                  <a:gd name="T17" fmla="*/ 5 h 10"/>
                  <a:gd name="T18" fmla="*/ 107 w 107"/>
                  <a:gd name="T19" fmla="*/ 2 h 10"/>
                  <a:gd name="T20" fmla="*/ 107 w 107"/>
                  <a:gd name="T21" fmla="*/ 0 h 10"/>
                  <a:gd name="T22" fmla="*/ 102 w 107"/>
                  <a:gd name="T23" fmla="*/ 0 h 10"/>
                  <a:gd name="T24" fmla="*/ 89 w 107"/>
                  <a:gd name="T25" fmla="*/ 0 h 10"/>
                  <a:gd name="T26" fmla="*/ 70 w 107"/>
                  <a:gd name="T27" fmla="*/ 2 h 10"/>
                  <a:gd name="T28" fmla="*/ 52 w 107"/>
                  <a:gd name="T29" fmla="*/ 2 h 10"/>
                  <a:gd name="T30" fmla="*/ 34 w 107"/>
                  <a:gd name="T31" fmla="*/ 5 h 10"/>
                  <a:gd name="T32" fmla="*/ 15 w 107"/>
                  <a:gd name="T33" fmla="*/ 5 h 10"/>
                  <a:gd name="T34" fmla="*/ 5 w 107"/>
                  <a:gd name="T35" fmla="*/ 5 h 10"/>
                  <a:gd name="T36" fmla="*/ 0 w 107"/>
                  <a:gd name="T37" fmla="*/ 7 h 10"/>
                  <a:gd name="T38" fmla="*/ 0 w 107"/>
                  <a:gd name="T39" fmla="*/ 7 h 10"/>
                  <a:gd name="T40" fmla="*/ 2 w 107"/>
                  <a:gd name="T41" fmla="*/ 7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7"/>
                  <a:gd name="T64" fmla="*/ 0 h 10"/>
                  <a:gd name="T65" fmla="*/ 107 w 107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7" h="10">
                    <a:moveTo>
                      <a:pt x="2" y="7"/>
                    </a:moveTo>
                    <a:lnTo>
                      <a:pt x="0" y="10"/>
                    </a:lnTo>
                    <a:lnTo>
                      <a:pt x="5" y="10"/>
                    </a:lnTo>
                    <a:lnTo>
                      <a:pt x="15" y="7"/>
                    </a:lnTo>
                    <a:lnTo>
                      <a:pt x="34" y="7"/>
                    </a:lnTo>
                    <a:lnTo>
                      <a:pt x="52" y="7"/>
                    </a:lnTo>
                    <a:lnTo>
                      <a:pt x="70" y="5"/>
                    </a:lnTo>
                    <a:lnTo>
                      <a:pt x="89" y="5"/>
                    </a:lnTo>
                    <a:lnTo>
                      <a:pt x="102" y="5"/>
                    </a:lnTo>
                    <a:lnTo>
                      <a:pt x="107" y="2"/>
                    </a:lnTo>
                    <a:lnTo>
                      <a:pt x="107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70" y="2"/>
                    </a:lnTo>
                    <a:lnTo>
                      <a:pt x="52" y="2"/>
                    </a:lnTo>
                    <a:lnTo>
                      <a:pt x="34" y="5"/>
                    </a:lnTo>
                    <a:lnTo>
                      <a:pt x="15" y="5"/>
                    </a:lnTo>
                    <a:lnTo>
                      <a:pt x="5" y="5"/>
                    </a:lnTo>
                    <a:lnTo>
                      <a:pt x="0" y="7"/>
                    </a:lnTo>
                    <a:lnTo>
                      <a:pt x="2" y="7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49" name="Rectangle 2388"/>
              <p:cNvSpPr>
                <a:spLocks noChangeArrowheads="1"/>
              </p:cNvSpPr>
              <p:nvPr/>
            </p:nvSpPr>
            <p:spPr bwMode="auto">
              <a:xfrm>
                <a:off x="827" y="2952"/>
                <a:ext cx="92" cy="5"/>
              </a:xfrm>
              <a:prstGeom prst="rect">
                <a:avLst/>
              </a:prstGeom>
              <a:solidFill>
                <a:srgbClr val="504A5D"/>
              </a:solidFill>
              <a:ln w="0">
                <a:solidFill>
                  <a:srgbClr val="25221E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8450" name="Freeform 2389"/>
              <p:cNvSpPr>
                <a:spLocks/>
              </p:cNvSpPr>
              <p:nvPr/>
            </p:nvSpPr>
            <p:spPr bwMode="auto">
              <a:xfrm>
                <a:off x="623" y="2860"/>
                <a:ext cx="337" cy="71"/>
              </a:xfrm>
              <a:custGeom>
                <a:avLst/>
                <a:gdLst>
                  <a:gd name="T0" fmla="*/ 55 w 337"/>
                  <a:gd name="T1" fmla="*/ 8 h 71"/>
                  <a:gd name="T2" fmla="*/ 42 w 337"/>
                  <a:gd name="T3" fmla="*/ 11 h 71"/>
                  <a:gd name="T4" fmla="*/ 31 w 337"/>
                  <a:gd name="T5" fmla="*/ 19 h 71"/>
                  <a:gd name="T6" fmla="*/ 24 w 337"/>
                  <a:gd name="T7" fmla="*/ 29 h 71"/>
                  <a:gd name="T8" fmla="*/ 13 w 337"/>
                  <a:gd name="T9" fmla="*/ 37 h 71"/>
                  <a:gd name="T10" fmla="*/ 5 w 337"/>
                  <a:gd name="T11" fmla="*/ 42 h 71"/>
                  <a:gd name="T12" fmla="*/ 0 w 337"/>
                  <a:gd name="T13" fmla="*/ 47 h 71"/>
                  <a:gd name="T14" fmla="*/ 0 w 337"/>
                  <a:gd name="T15" fmla="*/ 55 h 71"/>
                  <a:gd name="T16" fmla="*/ 0 w 337"/>
                  <a:gd name="T17" fmla="*/ 55 h 71"/>
                  <a:gd name="T18" fmla="*/ 5 w 337"/>
                  <a:gd name="T19" fmla="*/ 58 h 71"/>
                  <a:gd name="T20" fmla="*/ 58 w 337"/>
                  <a:gd name="T21" fmla="*/ 66 h 71"/>
                  <a:gd name="T22" fmla="*/ 110 w 337"/>
                  <a:gd name="T23" fmla="*/ 68 h 71"/>
                  <a:gd name="T24" fmla="*/ 162 w 337"/>
                  <a:gd name="T25" fmla="*/ 71 h 71"/>
                  <a:gd name="T26" fmla="*/ 217 w 337"/>
                  <a:gd name="T27" fmla="*/ 71 h 71"/>
                  <a:gd name="T28" fmla="*/ 275 w 337"/>
                  <a:gd name="T29" fmla="*/ 71 h 71"/>
                  <a:gd name="T30" fmla="*/ 303 w 337"/>
                  <a:gd name="T31" fmla="*/ 66 h 71"/>
                  <a:gd name="T32" fmla="*/ 330 w 337"/>
                  <a:gd name="T33" fmla="*/ 60 h 71"/>
                  <a:gd name="T34" fmla="*/ 335 w 337"/>
                  <a:gd name="T35" fmla="*/ 58 h 71"/>
                  <a:gd name="T36" fmla="*/ 337 w 337"/>
                  <a:gd name="T37" fmla="*/ 53 h 71"/>
                  <a:gd name="T38" fmla="*/ 335 w 337"/>
                  <a:gd name="T39" fmla="*/ 42 h 71"/>
                  <a:gd name="T40" fmla="*/ 330 w 337"/>
                  <a:gd name="T41" fmla="*/ 32 h 71"/>
                  <a:gd name="T42" fmla="*/ 324 w 337"/>
                  <a:gd name="T43" fmla="*/ 24 h 71"/>
                  <a:gd name="T44" fmla="*/ 319 w 337"/>
                  <a:gd name="T45" fmla="*/ 11 h 71"/>
                  <a:gd name="T46" fmla="*/ 314 w 337"/>
                  <a:gd name="T47" fmla="*/ 5 h 71"/>
                  <a:gd name="T48" fmla="*/ 306 w 337"/>
                  <a:gd name="T49" fmla="*/ 3 h 71"/>
                  <a:gd name="T50" fmla="*/ 243 w 337"/>
                  <a:gd name="T51" fmla="*/ 0 h 71"/>
                  <a:gd name="T52" fmla="*/ 181 w 337"/>
                  <a:gd name="T53" fmla="*/ 0 h 71"/>
                  <a:gd name="T54" fmla="*/ 118 w 337"/>
                  <a:gd name="T55" fmla="*/ 3 h 71"/>
                  <a:gd name="T56" fmla="*/ 55 w 337"/>
                  <a:gd name="T57" fmla="*/ 8 h 7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337"/>
                  <a:gd name="T88" fmla="*/ 0 h 71"/>
                  <a:gd name="T89" fmla="*/ 337 w 337"/>
                  <a:gd name="T90" fmla="*/ 71 h 71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337" h="71">
                    <a:moveTo>
                      <a:pt x="55" y="8"/>
                    </a:moveTo>
                    <a:lnTo>
                      <a:pt x="42" y="11"/>
                    </a:lnTo>
                    <a:lnTo>
                      <a:pt x="31" y="19"/>
                    </a:lnTo>
                    <a:lnTo>
                      <a:pt x="24" y="29"/>
                    </a:lnTo>
                    <a:lnTo>
                      <a:pt x="13" y="37"/>
                    </a:lnTo>
                    <a:lnTo>
                      <a:pt x="5" y="42"/>
                    </a:lnTo>
                    <a:lnTo>
                      <a:pt x="0" y="47"/>
                    </a:lnTo>
                    <a:lnTo>
                      <a:pt x="0" y="55"/>
                    </a:lnTo>
                    <a:lnTo>
                      <a:pt x="5" y="58"/>
                    </a:lnTo>
                    <a:lnTo>
                      <a:pt x="58" y="66"/>
                    </a:lnTo>
                    <a:lnTo>
                      <a:pt x="110" y="68"/>
                    </a:lnTo>
                    <a:lnTo>
                      <a:pt x="162" y="71"/>
                    </a:lnTo>
                    <a:lnTo>
                      <a:pt x="217" y="71"/>
                    </a:lnTo>
                    <a:lnTo>
                      <a:pt x="275" y="71"/>
                    </a:lnTo>
                    <a:lnTo>
                      <a:pt x="303" y="66"/>
                    </a:lnTo>
                    <a:lnTo>
                      <a:pt x="330" y="60"/>
                    </a:lnTo>
                    <a:lnTo>
                      <a:pt x="335" y="58"/>
                    </a:lnTo>
                    <a:lnTo>
                      <a:pt x="337" y="53"/>
                    </a:lnTo>
                    <a:lnTo>
                      <a:pt x="335" y="42"/>
                    </a:lnTo>
                    <a:lnTo>
                      <a:pt x="330" y="32"/>
                    </a:lnTo>
                    <a:lnTo>
                      <a:pt x="324" y="24"/>
                    </a:lnTo>
                    <a:lnTo>
                      <a:pt x="319" y="11"/>
                    </a:lnTo>
                    <a:lnTo>
                      <a:pt x="314" y="5"/>
                    </a:lnTo>
                    <a:lnTo>
                      <a:pt x="306" y="3"/>
                    </a:lnTo>
                    <a:lnTo>
                      <a:pt x="243" y="0"/>
                    </a:lnTo>
                    <a:lnTo>
                      <a:pt x="181" y="0"/>
                    </a:lnTo>
                    <a:lnTo>
                      <a:pt x="118" y="3"/>
                    </a:lnTo>
                    <a:lnTo>
                      <a:pt x="55" y="8"/>
                    </a:lnTo>
                    <a:close/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51" name="Freeform 2390"/>
              <p:cNvSpPr>
                <a:spLocks/>
              </p:cNvSpPr>
              <p:nvPr/>
            </p:nvSpPr>
            <p:spPr bwMode="auto">
              <a:xfrm>
                <a:off x="636" y="2865"/>
                <a:ext cx="42" cy="32"/>
              </a:xfrm>
              <a:custGeom>
                <a:avLst/>
                <a:gdLst>
                  <a:gd name="T0" fmla="*/ 3 w 42"/>
                  <a:gd name="T1" fmla="*/ 32 h 32"/>
                  <a:gd name="T2" fmla="*/ 3 w 42"/>
                  <a:gd name="T3" fmla="*/ 32 h 32"/>
                  <a:gd name="T4" fmla="*/ 8 w 42"/>
                  <a:gd name="T5" fmla="*/ 29 h 32"/>
                  <a:gd name="T6" fmla="*/ 11 w 42"/>
                  <a:gd name="T7" fmla="*/ 24 h 32"/>
                  <a:gd name="T8" fmla="*/ 16 w 42"/>
                  <a:gd name="T9" fmla="*/ 19 h 32"/>
                  <a:gd name="T10" fmla="*/ 21 w 42"/>
                  <a:gd name="T11" fmla="*/ 16 h 32"/>
                  <a:gd name="T12" fmla="*/ 24 w 42"/>
                  <a:gd name="T13" fmla="*/ 11 h 32"/>
                  <a:gd name="T14" fmla="*/ 32 w 42"/>
                  <a:gd name="T15" fmla="*/ 8 h 32"/>
                  <a:gd name="T16" fmla="*/ 37 w 42"/>
                  <a:gd name="T17" fmla="*/ 6 h 32"/>
                  <a:gd name="T18" fmla="*/ 42 w 42"/>
                  <a:gd name="T19" fmla="*/ 3 h 32"/>
                  <a:gd name="T20" fmla="*/ 42 w 42"/>
                  <a:gd name="T21" fmla="*/ 0 h 32"/>
                  <a:gd name="T22" fmla="*/ 34 w 42"/>
                  <a:gd name="T23" fmla="*/ 0 h 32"/>
                  <a:gd name="T24" fmla="*/ 29 w 42"/>
                  <a:gd name="T25" fmla="*/ 6 h 32"/>
                  <a:gd name="T26" fmla="*/ 24 w 42"/>
                  <a:gd name="T27" fmla="*/ 8 h 32"/>
                  <a:gd name="T28" fmla="*/ 18 w 42"/>
                  <a:gd name="T29" fmla="*/ 11 h 32"/>
                  <a:gd name="T30" fmla="*/ 13 w 42"/>
                  <a:gd name="T31" fmla="*/ 16 h 32"/>
                  <a:gd name="T32" fmla="*/ 8 w 42"/>
                  <a:gd name="T33" fmla="*/ 21 h 32"/>
                  <a:gd name="T34" fmla="*/ 5 w 42"/>
                  <a:gd name="T35" fmla="*/ 27 h 32"/>
                  <a:gd name="T36" fmla="*/ 0 w 42"/>
                  <a:gd name="T37" fmla="*/ 29 h 32"/>
                  <a:gd name="T38" fmla="*/ 0 w 42"/>
                  <a:gd name="T39" fmla="*/ 29 h 32"/>
                  <a:gd name="T40" fmla="*/ 3 w 42"/>
                  <a:gd name="T41" fmla="*/ 32 h 3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2"/>
                  <a:gd name="T64" fmla="*/ 0 h 32"/>
                  <a:gd name="T65" fmla="*/ 42 w 42"/>
                  <a:gd name="T66" fmla="*/ 32 h 3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2" h="32">
                    <a:moveTo>
                      <a:pt x="3" y="32"/>
                    </a:moveTo>
                    <a:lnTo>
                      <a:pt x="3" y="32"/>
                    </a:lnTo>
                    <a:lnTo>
                      <a:pt x="8" y="29"/>
                    </a:lnTo>
                    <a:lnTo>
                      <a:pt x="11" y="24"/>
                    </a:lnTo>
                    <a:lnTo>
                      <a:pt x="16" y="19"/>
                    </a:lnTo>
                    <a:lnTo>
                      <a:pt x="21" y="16"/>
                    </a:lnTo>
                    <a:lnTo>
                      <a:pt x="24" y="11"/>
                    </a:lnTo>
                    <a:lnTo>
                      <a:pt x="32" y="8"/>
                    </a:lnTo>
                    <a:lnTo>
                      <a:pt x="37" y="6"/>
                    </a:lnTo>
                    <a:lnTo>
                      <a:pt x="42" y="3"/>
                    </a:lnTo>
                    <a:lnTo>
                      <a:pt x="42" y="0"/>
                    </a:lnTo>
                    <a:lnTo>
                      <a:pt x="34" y="0"/>
                    </a:lnTo>
                    <a:lnTo>
                      <a:pt x="29" y="6"/>
                    </a:lnTo>
                    <a:lnTo>
                      <a:pt x="24" y="8"/>
                    </a:lnTo>
                    <a:lnTo>
                      <a:pt x="18" y="11"/>
                    </a:lnTo>
                    <a:lnTo>
                      <a:pt x="13" y="16"/>
                    </a:lnTo>
                    <a:lnTo>
                      <a:pt x="8" y="21"/>
                    </a:lnTo>
                    <a:lnTo>
                      <a:pt x="5" y="27"/>
                    </a:lnTo>
                    <a:lnTo>
                      <a:pt x="0" y="29"/>
                    </a:lnTo>
                    <a:lnTo>
                      <a:pt x="3" y="3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52" name="Freeform 2391"/>
              <p:cNvSpPr>
                <a:spLocks/>
              </p:cNvSpPr>
              <p:nvPr/>
            </p:nvSpPr>
            <p:spPr bwMode="auto">
              <a:xfrm>
                <a:off x="620" y="2894"/>
                <a:ext cx="19" cy="26"/>
              </a:xfrm>
              <a:custGeom>
                <a:avLst/>
                <a:gdLst>
                  <a:gd name="T0" fmla="*/ 8 w 19"/>
                  <a:gd name="T1" fmla="*/ 21 h 26"/>
                  <a:gd name="T2" fmla="*/ 8 w 19"/>
                  <a:gd name="T3" fmla="*/ 21 h 26"/>
                  <a:gd name="T4" fmla="*/ 6 w 19"/>
                  <a:gd name="T5" fmla="*/ 21 h 26"/>
                  <a:gd name="T6" fmla="*/ 3 w 19"/>
                  <a:gd name="T7" fmla="*/ 21 h 26"/>
                  <a:gd name="T8" fmla="*/ 3 w 19"/>
                  <a:gd name="T9" fmla="*/ 19 h 26"/>
                  <a:gd name="T10" fmla="*/ 6 w 19"/>
                  <a:gd name="T11" fmla="*/ 16 h 26"/>
                  <a:gd name="T12" fmla="*/ 8 w 19"/>
                  <a:gd name="T13" fmla="*/ 13 h 26"/>
                  <a:gd name="T14" fmla="*/ 11 w 19"/>
                  <a:gd name="T15" fmla="*/ 11 h 26"/>
                  <a:gd name="T16" fmla="*/ 13 w 19"/>
                  <a:gd name="T17" fmla="*/ 5 h 26"/>
                  <a:gd name="T18" fmla="*/ 19 w 19"/>
                  <a:gd name="T19" fmla="*/ 3 h 26"/>
                  <a:gd name="T20" fmla="*/ 16 w 19"/>
                  <a:gd name="T21" fmla="*/ 0 h 26"/>
                  <a:gd name="T22" fmla="*/ 11 w 19"/>
                  <a:gd name="T23" fmla="*/ 3 h 26"/>
                  <a:gd name="T24" fmla="*/ 8 w 19"/>
                  <a:gd name="T25" fmla="*/ 8 h 26"/>
                  <a:gd name="T26" fmla="*/ 6 w 19"/>
                  <a:gd name="T27" fmla="*/ 11 h 26"/>
                  <a:gd name="T28" fmla="*/ 3 w 19"/>
                  <a:gd name="T29" fmla="*/ 13 h 26"/>
                  <a:gd name="T30" fmla="*/ 0 w 19"/>
                  <a:gd name="T31" fmla="*/ 19 h 26"/>
                  <a:gd name="T32" fmla="*/ 0 w 19"/>
                  <a:gd name="T33" fmla="*/ 21 h 26"/>
                  <a:gd name="T34" fmla="*/ 3 w 19"/>
                  <a:gd name="T35" fmla="*/ 24 h 26"/>
                  <a:gd name="T36" fmla="*/ 8 w 19"/>
                  <a:gd name="T37" fmla="*/ 26 h 26"/>
                  <a:gd name="T38" fmla="*/ 8 w 19"/>
                  <a:gd name="T39" fmla="*/ 26 h 26"/>
                  <a:gd name="T40" fmla="*/ 8 w 19"/>
                  <a:gd name="T41" fmla="*/ 21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9"/>
                  <a:gd name="T64" fmla="*/ 0 h 26"/>
                  <a:gd name="T65" fmla="*/ 19 w 19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9" h="26">
                    <a:moveTo>
                      <a:pt x="8" y="21"/>
                    </a:moveTo>
                    <a:lnTo>
                      <a:pt x="8" y="21"/>
                    </a:lnTo>
                    <a:lnTo>
                      <a:pt x="6" y="21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6" y="16"/>
                    </a:lnTo>
                    <a:lnTo>
                      <a:pt x="8" y="13"/>
                    </a:lnTo>
                    <a:lnTo>
                      <a:pt x="11" y="11"/>
                    </a:lnTo>
                    <a:lnTo>
                      <a:pt x="13" y="5"/>
                    </a:lnTo>
                    <a:lnTo>
                      <a:pt x="19" y="3"/>
                    </a:lnTo>
                    <a:lnTo>
                      <a:pt x="16" y="0"/>
                    </a:lnTo>
                    <a:lnTo>
                      <a:pt x="11" y="3"/>
                    </a:lnTo>
                    <a:lnTo>
                      <a:pt x="8" y="8"/>
                    </a:lnTo>
                    <a:lnTo>
                      <a:pt x="6" y="11"/>
                    </a:lnTo>
                    <a:lnTo>
                      <a:pt x="3" y="13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8" y="26"/>
                    </a:lnTo>
                    <a:lnTo>
                      <a:pt x="8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53" name="Freeform 2392"/>
              <p:cNvSpPr>
                <a:spLocks/>
              </p:cNvSpPr>
              <p:nvPr/>
            </p:nvSpPr>
            <p:spPr bwMode="auto">
              <a:xfrm>
                <a:off x="628" y="2915"/>
                <a:ext cx="212" cy="19"/>
              </a:xfrm>
              <a:custGeom>
                <a:avLst/>
                <a:gdLst>
                  <a:gd name="T0" fmla="*/ 212 w 212"/>
                  <a:gd name="T1" fmla="*/ 13 h 19"/>
                  <a:gd name="T2" fmla="*/ 212 w 212"/>
                  <a:gd name="T3" fmla="*/ 13 h 19"/>
                  <a:gd name="T4" fmla="*/ 183 w 212"/>
                  <a:gd name="T5" fmla="*/ 13 h 19"/>
                  <a:gd name="T6" fmla="*/ 157 w 212"/>
                  <a:gd name="T7" fmla="*/ 13 h 19"/>
                  <a:gd name="T8" fmla="*/ 131 w 212"/>
                  <a:gd name="T9" fmla="*/ 13 h 19"/>
                  <a:gd name="T10" fmla="*/ 105 w 212"/>
                  <a:gd name="T11" fmla="*/ 11 h 19"/>
                  <a:gd name="T12" fmla="*/ 79 w 212"/>
                  <a:gd name="T13" fmla="*/ 11 h 19"/>
                  <a:gd name="T14" fmla="*/ 53 w 212"/>
                  <a:gd name="T15" fmla="*/ 8 h 19"/>
                  <a:gd name="T16" fmla="*/ 26 w 212"/>
                  <a:gd name="T17" fmla="*/ 5 h 19"/>
                  <a:gd name="T18" fmla="*/ 0 w 212"/>
                  <a:gd name="T19" fmla="*/ 0 h 19"/>
                  <a:gd name="T20" fmla="*/ 0 w 212"/>
                  <a:gd name="T21" fmla="*/ 5 h 19"/>
                  <a:gd name="T22" fmla="*/ 26 w 212"/>
                  <a:gd name="T23" fmla="*/ 8 h 19"/>
                  <a:gd name="T24" fmla="*/ 53 w 212"/>
                  <a:gd name="T25" fmla="*/ 11 h 19"/>
                  <a:gd name="T26" fmla="*/ 79 w 212"/>
                  <a:gd name="T27" fmla="*/ 13 h 19"/>
                  <a:gd name="T28" fmla="*/ 105 w 212"/>
                  <a:gd name="T29" fmla="*/ 16 h 19"/>
                  <a:gd name="T30" fmla="*/ 131 w 212"/>
                  <a:gd name="T31" fmla="*/ 16 h 19"/>
                  <a:gd name="T32" fmla="*/ 157 w 212"/>
                  <a:gd name="T33" fmla="*/ 19 h 19"/>
                  <a:gd name="T34" fmla="*/ 183 w 212"/>
                  <a:gd name="T35" fmla="*/ 19 h 19"/>
                  <a:gd name="T36" fmla="*/ 212 w 212"/>
                  <a:gd name="T37" fmla="*/ 19 h 19"/>
                  <a:gd name="T38" fmla="*/ 212 w 212"/>
                  <a:gd name="T39" fmla="*/ 19 h 19"/>
                  <a:gd name="T40" fmla="*/ 212 w 212"/>
                  <a:gd name="T41" fmla="*/ 13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2"/>
                  <a:gd name="T64" fmla="*/ 0 h 19"/>
                  <a:gd name="T65" fmla="*/ 212 w 212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2" h="19">
                    <a:moveTo>
                      <a:pt x="212" y="13"/>
                    </a:moveTo>
                    <a:lnTo>
                      <a:pt x="212" y="13"/>
                    </a:lnTo>
                    <a:lnTo>
                      <a:pt x="183" y="13"/>
                    </a:lnTo>
                    <a:lnTo>
                      <a:pt x="157" y="13"/>
                    </a:lnTo>
                    <a:lnTo>
                      <a:pt x="131" y="13"/>
                    </a:lnTo>
                    <a:lnTo>
                      <a:pt x="105" y="11"/>
                    </a:lnTo>
                    <a:lnTo>
                      <a:pt x="79" y="11"/>
                    </a:lnTo>
                    <a:lnTo>
                      <a:pt x="53" y="8"/>
                    </a:lnTo>
                    <a:lnTo>
                      <a:pt x="26" y="5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26" y="8"/>
                    </a:lnTo>
                    <a:lnTo>
                      <a:pt x="53" y="11"/>
                    </a:lnTo>
                    <a:lnTo>
                      <a:pt x="79" y="13"/>
                    </a:lnTo>
                    <a:lnTo>
                      <a:pt x="105" y="16"/>
                    </a:lnTo>
                    <a:lnTo>
                      <a:pt x="131" y="16"/>
                    </a:lnTo>
                    <a:lnTo>
                      <a:pt x="157" y="19"/>
                    </a:lnTo>
                    <a:lnTo>
                      <a:pt x="183" y="19"/>
                    </a:lnTo>
                    <a:lnTo>
                      <a:pt x="212" y="19"/>
                    </a:lnTo>
                    <a:lnTo>
                      <a:pt x="212" y="1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54" name="Freeform 2393"/>
              <p:cNvSpPr>
                <a:spLocks/>
              </p:cNvSpPr>
              <p:nvPr/>
            </p:nvSpPr>
            <p:spPr bwMode="auto">
              <a:xfrm>
                <a:off x="840" y="2918"/>
                <a:ext cx="113" cy="16"/>
              </a:xfrm>
              <a:custGeom>
                <a:avLst/>
                <a:gdLst>
                  <a:gd name="T0" fmla="*/ 113 w 113"/>
                  <a:gd name="T1" fmla="*/ 0 h 16"/>
                  <a:gd name="T2" fmla="*/ 113 w 113"/>
                  <a:gd name="T3" fmla="*/ 0 h 16"/>
                  <a:gd name="T4" fmla="*/ 100 w 113"/>
                  <a:gd name="T5" fmla="*/ 5 h 16"/>
                  <a:gd name="T6" fmla="*/ 86 w 113"/>
                  <a:gd name="T7" fmla="*/ 8 h 16"/>
                  <a:gd name="T8" fmla="*/ 71 w 113"/>
                  <a:gd name="T9" fmla="*/ 8 h 16"/>
                  <a:gd name="T10" fmla="*/ 58 w 113"/>
                  <a:gd name="T11" fmla="*/ 10 h 16"/>
                  <a:gd name="T12" fmla="*/ 42 w 113"/>
                  <a:gd name="T13" fmla="*/ 10 h 16"/>
                  <a:gd name="T14" fmla="*/ 29 w 113"/>
                  <a:gd name="T15" fmla="*/ 10 h 16"/>
                  <a:gd name="T16" fmla="*/ 13 w 113"/>
                  <a:gd name="T17" fmla="*/ 13 h 16"/>
                  <a:gd name="T18" fmla="*/ 0 w 113"/>
                  <a:gd name="T19" fmla="*/ 10 h 16"/>
                  <a:gd name="T20" fmla="*/ 0 w 113"/>
                  <a:gd name="T21" fmla="*/ 16 h 16"/>
                  <a:gd name="T22" fmla="*/ 13 w 113"/>
                  <a:gd name="T23" fmla="*/ 16 h 16"/>
                  <a:gd name="T24" fmla="*/ 29 w 113"/>
                  <a:gd name="T25" fmla="*/ 16 h 16"/>
                  <a:gd name="T26" fmla="*/ 45 w 113"/>
                  <a:gd name="T27" fmla="*/ 16 h 16"/>
                  <a:gd name="T28" fmla="*/ 58 w 113"/>
                  <a:gd name="T29" fmla="*/ 13 h 16"/>
                  <a:gd name="T30" fmla="*/ 73 w 113"/>
                  <a:gd name="T31" fmla="*/ 13 h 16"/>
                  <a:gd name="T32" fmla="*/ 86 w 113"/>
                  <a:gd name="T33" fmla="*/ 10 h 16"/>
                  <a:gd name="T34" fmla="*/ 100 w 113"/>
                  <a:gd name="T35" fmla="*/ 8 h 16"/>
                  <a:gd name="T36" fmla="*/ 113 w 113"/>
                  <a:gd name="T37" fmla="*/ 2 h 16"/>
                  <a:gd name="T38" fmla="*/ 113 w 113"/>
                  <a:gd name="T39" fmla="*/ 2 h 16"/>
                  <a:gd name="T40" fmla="*/ 113 w 113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3"/>
                  <a:gd name="T64" fmla="*/ 0 h 16"/>
                  <a:gd name="T65" fmla="*/ 113 w 113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3" h="16">
                    <a:moveTo>
                      <a:pt x="113" y="0"/>
                    </a:moveTo>
                    <a:lnTo>
                      <a:pt x="113" y="0"/>
                    </a:lnTo>
                    <a:lnTo>
                      <a:pt x="100" y="5"/>
                    </a:lnTo>
                    <a:lnTo>
                      <a:pt x="86" y="8"/>
                    </a:lnTo>
                    <a:lnTo>
                      <a:pt x="71" y="8"/>
                    </a:lnTo>
                    <a:lnTo>
                      <a:pt x="58" y="10"/>
                    </a:lnTo>
                    <a:lnTo>
                      <a:pt x="42" y="10"/>
                    </a:lnTo>
                    <a:lnTo>
                      <a:pt x="29" y="10"/>
                    </a:lnTo>
                    <a:lnTo>
                      <a:pt x="13" y="13"/>
                    </a:lnTo>
                    <a:lnTo>
                      <a:pt x="0" y="10"/>
                    </a:lnTo>
                    <a:lnTo>
                      <a:pt x="0" y="16"/>
                    </a:lnTo>
                    <a:lnTo>
                      <a:pt x="13" y="16"/>
                    </a:lnTo>
                    <a:lnTo>
                      <a:pt x="29" y="16"/>
                    </a:lnTo>
                    <a:lnTo>
                      <a:pt x="45" y="16"/>
                    </a:lnTo>
                    <a:lnTo>
                      <a:pt x="58" y="13"/>
                    </a:lnTo>
                    <a:lnTo>
                      <a:pt x="73" y="13"/>
                    </a:lnTo>
                    <a:lnTo>
                      <a:pt x="86" y="10"/>
                    </a:lnTo>
                    <a:lnTo>
                      <a:pt x="100" y="8"/>
                    </a:lnTo>
                    <a:lnTo>
                      <a:pt x="113" y="2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55" name="Freeform 2394"/>
              <p:cNvSpPr>
                <a:spLocks/>
              </p:cNvSpPr>
              <p:nvPr/>
            </p:nvSpPr>
            <p:spPr bwMode="auto">
              <a:xfrm>
                <a:off x="945" y="2881"/>
                <a:ext cx="15" cy="39"/>
              </a:xfrm>
              <a:custGeom>
                <a:avLst/>
                <a:gdLst>
                  <a:gd name="T0" fmla="*/ 0 w 15"/>
                  <a:gd name="T1" fmla="*/ 3 h 39"/>
                  <a:gd name="T2" fmla="*/ 0 w 15"/>
                  <a:gd name="T3" fmla="*/ 3 h 39"/>
                  <a:gd name="T4" fmla="*/ 2 w 15"/>
                  <a:gd name="T5" fmla="*/ 8 h 39"/>
                  <a:gd name="T6" fmla="*/ 5 w 15"/>
                  <a:gd name="T7" fmla="*/ 13 h 39"/>
                  <a:gd name="T8" fmla="*/ 8 w 15"/>
                  <a:gd name="T9" fmla="*/ 18 h 39"/>
                  <a:gd name="T10" fmla="*/ 10 w 15"/>
                  <a:gd name="T11" fmla="*/ 24 h 39"/>
                  <a:gd name="T12" fmla="*/ 13 w 15"/>
                  <a:gd name="T13" fmla="*/ 29 h 39"/>
                  <a:gd name="T14" fmla="*/ 13 w 15"/>
                  <a:gd name="T15" fmla="*/ 32 h 39"/>
                  <a:gd name="T16" fmla="*/ 10 w 15"/>
                  <a:gd name="T17" fmla="*/ 34 h 39"/>
                  <a:gd name="T18" fmla="*/ 8 w 15"/>
                  <a:gd name="T19" fmla="*/ 37 h 39"/>
                  <a:gd name="T20" fmla="*/ 8 w 15"/>
                  <a:gd name="T21" fmla="*/ 39 h 39"/>
                  <a:gd name="T22" fmla="*/ 13 w 15"/>
                  <a:gd name="T23" fmla="*/ 37 h 39"/>
                  <a:gd name="T24" fmla="*/ 15 w 15"/>
                  <a:gd name="T25" fmla="*/ 32 h 39"/>
                  <a:gd name="T26" fmla="*/ 15 w 15"/>
                  <a:gd name="T27" fmla="*/ 26 h 39"/>
                  <a:gd name="T28" fmla="*/ 15 w 15"/>
                  <a:gd name="T29" fmla="*/ 21 h 39"/>
                  <a:gd name="T30" fmla="*/ 13 w 15"/>
                  <a:gd name="T31" fmla="*/ 16 h 39"/>
                  <a:gd name="T32" fmla="*/ 10 w 15"/>
                  <a:gd name="T33" fmla="*/ 11 h 39"/>
                  <a:gd name="T34" fmla="*/ 5 w 15"/>
                  <a:gd name="T35" fmla="*/ 5 h 39"/>
                  <a:gd name="T36" fmla="*/ 5 w 15"/>
                  <a:gd name="T37" fmla="*/ 0 h 39"/>
                  <a:gd name="T38" fmla="*/ 5 w 15"/>
                  <a:gd name="T39" fmla="*/ 0 h 39"/>
                  <a:gd name="T40" fmla="*/ 0 w 15"/>
                  <a:gd name="T41" fmla="*/ 3 h 3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39"/>
                  <a:gd name="T65" fmla="*/ 15 w 15"/>
                  <a:gd name="T66" fmla="*/ 39 h 3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39">
                    <a:moveTo>
                      <a:pt x="0" y="3"/>
                    </a:moveTo>
                    <a:lnTo>
                      <a:pt x="0" y="3"/>
                    </a:lnTo>
                    <a:lnTo>
                      <a:pt x="2" y="8"/>
                    </a:lnTo>
                    <a:lnTo>
                      <a:pt x="5" y="13"/>
                    </a:lnTo>
                    <a:lnTo>
                      <a:pt x="8" y="18"/>
                    </a:lnTo>
                    <a:lnTo>
                      <a:pt x="10" y="24"/>
                    </a:lnTo>
                    <a:lnTo>
                      <a:pt x="13" y="29"/>
                    </a:lnTo>
                    <a:lnTo>
                      <a:pt x="13" y="32"/>
                    </a:lnTo>
                    <a:lnTo>
                      <a:pt x="10" y="34"/>
                    </a:lnTo>
                    <a:lnTo>
                      <a:pt x="8" y="37"/>
                    </a:lnTo>
                    <a:lnTo>
                      <a:pt x="8" y="39"/>
                    </a:lnTo>
                    <a:lnTo>
                      <a:pt x="13" y="37"/>
                    </a:lnTo>
                    <a:lnTo>
                      <a:pt x="15" y="32"/>
                    </a:lnTo>
                    <a:lnTo>
                      <a:pt x="15" y="26"/>
                    </a:lnTo>
                    <a:lnTo>
                      <a:pt x="15" y="21"/>
                    </a:lnTo>
                    <a:lnTo>
                      <a:pt x="13" y="16"/>
                    </a:lnTo>
                    <a:lnTo>
                      <a:pt x="10" y="11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56" name="Freeform 2395"/>
              <p:cNvSpPr>
                <a:spLocks/>
              </p:cNvSpPr>
              <p:nvPr/>
            </p:nvSpPr>
            <p:spPr bwMode="auto">
              <a:xfrm>
                <a:off x="929" y="2860"/>
                <a:ext cx="21" cy="24"/>
              </a:xfrm>
              <a:custGeom>
                <a:avLst/>
                <a:gdLst>
                  <a:gd name="T0" fmla="*/ 0 w 21"/>
                  <a:gd name="T1" fmla="*/ 5 h 24"/>
                  <a:gd name="T2" fmla="*/ 0 w 21"/>
                  <a:gd name="T3" fmla="*/ 5 h 24"/>
                  <a:gd name="T4" fmla="*/ 3 w 21"/>
                  <a:gd name="T5" fmla="*/ 5 h 24"/>
                  <a:gd name="T6" fmla="*/ 5 w 21"/>
                  <a:gd name="T7" fmla="*/ 5 h 24"/>
                  <a:gd name="T8" fmla="*/ 8 w 21"/>
                  <a:gd name="T9" fmla="*/ 8 h 24"/>
                  <a:gd name="T10" fmla="*/ 11 w 21"/>
                  <a:gd name="T11" fmla="*/ 11 h 24"/>
                  <a:gd name="T12" fmla="*/ 13 w 21"/>
                  <a:gd name="T13" fmla="*/ 13 h 24"/>
                  <a:gd name="T14" fmla="*/ 13 w 21"/>
                  <a:gd name="T15" fmla="*/ 19 h 24"/>
                  <a:gd name="T16" fmla="*/ 16 w 21"/>
                  <a:gd name="T17" fmla="*/ 21 h 24"/>
                  <a:gd name="T18" fmla="*/ 16 w 21"/>
                  <a:gd name="T19" fmla="*/ 24 h 24"/>
                  <a:gd name="T20" fmla="*/ 21 w 21"/>
                  <a:gd name="T21" fmla="*/ 21 h 24"/>
                  <a:gd name="T22" fmla="*/ 18 w 21"/>
                  <a:gd name="T23" fmla="*/ 19 h 24"/>
                  <a:gd name="T24" fmla="*/ 18 w 21"/>
                  <a:gd name="T25" fmla="*/ 16 h 24"/>
                  <a:gd name="T26" fmla="*/ 16 w 21"/>
                  <a:gd name="T27" fmla="*/ 13 h 24"/>
                  <a:gd name="T28" fmla="*/ 13 w 21"/>
                  <a:gd name="T29" fmla="*/ 8 h 24"/>
                  <a:gd name="T30" fmla="*/ 11 w 21"/>
                  <a:gd name="T31" fmla="*/ 5 h 24"/>
                  <a:gd name="T32" fmla="*/ 8 w 21"/>
                  <a:gd name="T33" fmla="*/ 3 h 24"/>
                  <a:gd name="T34" fmla="*/ 5 w 21"/>
                  <a:gd name="T35" fmla="*/ 0 h 24"/>
                  <a:gd name="T36" fmla="*/ 0 w 21"/>
                  <a:gd name="T37" fmla="*/ 0 h 24"/>
                  <a:gd name="T38" fmla="*/ 0 w 21"/>
                  <a:gd name="T39" fmla="*/ 0 h 24"/>
                  <a:gd name="T40" fmla="*/ 0 w 21"/>
                  <a:gd name="T41" fmla="*/ 5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4"/>
                  <a:gd name="T65" fmla="*/ 21 w 21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4">
                    <a:moveTo>
                      <a:pt x="0" y="5"/>
                    </a:move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8"/>
                    </a:lnTo>
                    <a:lnTo>
                      <a:pt x="11" y="11"/>
                    </a:lnTo>
                    <a:lnTo>
                      <a:pt x="13" y="13"/>
                    </a:lnTo>
                    <a:lnTo>
                      <a:pt x="13" y="19"/>
                    </a:lnTo>
                    <a:lnTo>
                      <a:pt x="16" y="21"/>
                    </a:lnTo>
                    <a:lnTo>
                      <a:pt x="16" y="24"/>
                    </a:lnTo>
                    <a:lnTo>
                      <a:pt x="21" y="21"/>
                    </a:lnTo>
                    <a:lnTo>
                      <a:pt x="18" y="19"/>
                    </a:lnTo>
                    <a:lnTo>
                      <a:pt x="18" y="16"/>
                    </a:lnTo>
                    <a:lnTo>
                      <a:pt x="16" y="13"/>
                    </a:lnTo>
                    <a:lnTo>
                      <a:pt x="13" y="8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57" name="Freeform 2396"/>
              <p:cNvSpPr>
                <a:spLocks/>
              </p:cNvSpPr>
              <p:nvPr/>
            </p:nvSpPr>
            <p:spPr bwMode="auto">
              <a:xfrm>
                <a:off x="678" y="2858"/>
                <a:ext cx="251" cy="10"/>
              </a:xfrm>
              <a:custGeom>
                <a:avLst/>
                <a:gdLst>
                  <a:gd name="T0" fmla="*/ 0 w 251"/>
                  <a:gd name="T1" fmla="*/ 10 h 10"/>
                  <a:gd name="T2" fmla="*/ 0 w 251"/>
                  <a:gd name="T3" fmla="*/ 10 h 10"/>
                  <a:gd name="T4" fmla="*/ 31 w 251"/>
                  <a:gd name="T5" fmla="*/ 7 h 10"/>
                  <a:gd name="T6" fmla="*/ 63 w 251"/>
                  <a:gd name="T7" fmla="*/ 5 h 10"/>
                  <a:gd name="T8" fmla="*/ 94 w 251"/>
                  <a:gd name="T9" fmla="*/ 5 h 10"/>
                  <a:gd name="T10" fmla="*/ 126 w 251"/>
                  <a:gd name="T11" fmla="*/ 2 h 10"/>
                  <a:gd name="T12" fmla="*/ 157 w 251"/>
                  <a:gd name="T13" fmla="*/ 2 h 10"/>
                  <a:gd name="T14" fmla="*/ 188 w 251"/>
                  <a:gd name="T15" fmla="*/ 2 h 10"/>
                  <a:gd name="T16" fmla="*/ 220 w 251"/>
                  <a:gd name="T17" fmla="*/ 5 h 10"/>
                  <a:gd name="T18" fmla="*/ 251 w 251"/>
                  <a:gd name="T19" fmla="*/ 7 h 10"/>
                  <a:gd name="T20" fmla="*/ 251 w 251"/>
                  <a:gd name="T21" fmla="*/ 2 h 10"/>
                  <a:gd name="T22" fmla="*/ 220 w 251"/>
                  <a:gd name="T23" fmla="*/ 2 h 10"/>
                  <a:gd name="T24" fmla="*/ 188 w 251"/>
                  <a:gd name="T25" fmla="*/ 0 h 10"/>
                  <a:gd name="T26" fmla="*/ 157 w 251"/>
                  <a:gd name="T27" fmla="*/ 0 h 10"/>
                  <a:gd name="T28" fmla="*/ 126 w 251"/>
                  <a:gd name="T29" fmla="*/ 0 h 10"/>
                  <a:gd name="T30" fmla="*/ 94 w 251"/>
                  <a:gd name="T31" fmla="*/ 0 h 10"/>
                  <a:gd name="T32" fmla="*/ 63 w 251"/>
                  <a:gd name="T33" fmla="*/ 2 h 10"/>
                  <a:gd name="T34" fmla="*/ 31 w 251"/>
                  <a:gd name="T35" fmla="*/ 5 h 10"/>
                  <a:gd name="T36" fmla="*/ 0 w 251"/>
                  <a:gd name="T37" fmla="*/ 7 h 10"/>
                  <a:gd name="T38" fmla="*/ 0 w 251"/>
                  <a:gd name="T39" fmla="*/ 7 h 10"/>
                  <a:gd name="T40" fmla="*/ 0 w 251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51"/>
                  <a:gd name="T64" fmla="*/ 0 h 10"/>
                  <a:gd name="T65" fmla="*/ 251 w 251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51" h="10">
                    <a:moveTo>
                      <a:pt x="0" y="10"/>
                    </a:moveTo>
                    <a:lnTo>
                      <a:pt x="0" y="10"/>
                    </a:lnTo>
                    <a:lnTo>
                      <a:pt x="31" y="7"/>
                    </a:lnTo>
                    <a:lnTo>
                      <a:pt x="63" y="5"/>
                    </a:lnTo>
                    <a:lnTo>
                      <a:pt x="94" y="5"/>
                    </a:lnTo>
                    <a:lnTo>
                      <a:pt x="126" y="2"/>
                    </a:lnTo>
                    <a:lnTo>
                      <a:pt x="157" y="2"/>
                    </a:lnTo>
                    <a:lnTo>
                      <a:pt x="188" y="2"/>
                    </a:lnTo>
                    <a:lnTo>
                      <a:pt x="220" y="5"/>
                    </a:lnTo>
                    <a:lnTo>
                      <a:pt x="251" y="7"/>
                    </a:lnTo>
                    <a:lnTo>
                      <a:pt x="251" y="2"/>
                    </a:lnTo>
                    <a:lnTo>
                      <a:pt x="220" y="2"/>
                    </a:lnTo>
                    <a:lnTo>
                      <a:pt x="188" y="0"/>
                    </a:lnTo>
                    <a:lnTo>
                      <a:pt x="157" y="0"/>
                    </a:lnTo>
                    <a:lnTo>
                      <a:pt x="126" y="0"/>
                    </a:lnTo>
                    <a:lnTo>
                      <a:pt x="94" y="0"/>
                    </a:lnTo>
                    <a:lnTo>
                      <a:pt x="63" y="2"/>
                    </a:lnTo>
                    <a:lnTo>
                      <a:pt x="31" y="5"/>
                    </a:lnTo>
                    <a:lnTo>
                      <a:pt x="0" y="7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58" name="Freeform 2397"/>
              <p:cNvSpPr>
                <a:spLocks/>
              </p:cNvSpPr>
              <p:nvPr/>
            </p:nvSpPr>
            <p:spPr bwMode="auto">
              <a:xfrm>
                <a:off x="717" y="2868"/>
                <a:ext cx="155" cy="50"/>
              </a:xfrm>
              <a:custGeom>
                <a:avLst/>
                <a:gdLst>
                  <a:gd name="T0" fmla="*/ 76 w 155"/>
                  <a:gd name="T1" fmla="*/ 0 h 50"/>
                  <a:gd name="T2" fmla="*/ 105 w 155"/>
                  <a:gd name="T3" fmla="*/ 3 h 50"/>
                  <a:gd name="T4" fmla="*/ 131 w 155"/>
                  <a:gd name="T5" fmla="*/ 8 h 50"/>
                  <a:gd name="T6" fmla="*/ 141 w 155"/>
                  <a:gd name="T7" fmla="*/ 11 h 50"/>
                  <a:gd name="T8" fmla="*/ 149 w 155"/>
                  <a:gd name="T9" fmla="*/ 16 h 50"/>
                  <a:gd name="T10" fmla="*/ 152 w 155"/>
                  <a:gd name="T11" fmla="*/ 21 h 50"/>
                  <a:gd name="T12" fmla="*/ 155 w 155"/>
                  <a:gd name="T13" fmla="*/ 26 h 50"/>
                  <a:gd name="T14" fmla="*/ 152 w 155"/>
                  <a:gd name="T15" fmla="*/ 31 h 50"/>
                  <a:gd name="T16" fmla="*/ 149 w 155"/>
                  <a:gd name="T17" fmla="*/ 37 h 50"/>
                  <a:gd name="T18" fmla="*/ 141 w 155"/>
                  <a:gd name="T19" fmla="*/ 39 h 50"/>
                  <a:gd name="T20" fmla="*/ 131 w 155"/>
                  <a:gd name="T21" fmla="*/ 42 h 50"/>
                  <a:gd name="T22" fmla="*/ 105 w 155"/>
                  <a:gd name="T23" fmla="*/ 47 h 50"/>
                  <a:gd name="T24" fmla="*/ 76 w 155"/>
                  <a:gd name="T25" fmla="*/ 50 h 50"/>
                  <a:gd name="T26" fmla="*/ 47 w 155"/>
                  <a:gd name="T27" fmla="*/ 47 h 50"/>
                  <a:gd name="T28" fmla="*/ 24 w 155"/>
                  <a:gd name="T29" fmla="*/ 42 h 50"/>
                  <a:gd name="T30" fmla="*/ 5 w 155"/>
                  <a:gd name="T31" fmla="*/ 37 h 50"/>
                  <a:gd name="T32" fmla="*/ 3 w 155"/>
                  <a:gd name="T33" fmla="*/ 31 h 50"/>
                  <a:gd name="T34" fmla="*/ 0 w 155"/>
                  <a:gd name="T35" fmla="*/ 26 h 50"/>
                  <a:gd name="T36" fmla="*/ 3 w 155"/>
                  <a:gd name="T37" fmla="*/ 21 h 50"/>
                  <a:gd name="T38" fmla="*/ 5 w 155"/>
                  <a:gd name="T39" fmla="*/ 16 h 50"/>
                  <a:gd name="T40" fmla="*/ 24 w 155"/>
                  <a:gd name="T41" fmla="*/ 8 h 50"/>
                  <a:gd name="T42" fmla="*/ 47 w 155"/>
                  <a:gd name="T43" fmla="*/ 3 h 50"/>
                  <a:gd name="T44" fmla="*/ 76 w 155"/>
                  <a:gd name="T45" fmla="*/ 0 h 5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55"/>
                  <a:gd name="T70" fmla="*/ 0 h 50"/>
                  <a:gd name="T71" fmla="*/ 155 w 155"/>
                  <a:gd name="T72" fmla="*/ 50 h 50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55" h="50">
                    <a:moveTo>
                      <a:pt x="76" y="0"/>
                    </a:moveTo>
                    <a:lnTo>
                      <a:pt x="105" y="3"/>
                    </a:lnTo>
                    <a:lnTo>
                      <a:pt x="131" y="8"/>
                    </a:lnTo>
                    <a:lnTo>
                      <a:pt x="141" y="11"/>
                    </a:lnTo>
                    <a:lnTo>
                      <a:pt x="149" y="16"/>
                    </a:lnTo>
                    <a:lnTo>
                      <a:pt x="152" y="21"/>
                    </a:lnTo>
                    <a:lnTo>
                      <a:pt x="155" y="26"/>
                    </a:lnTo>
                    <a:lnTo>
                      <a:pt x="152" y="31"/>
                    </a:lnTo>
                    <a:lnTo>
                      <a:pt x="149" y="37"/>
                    </a:lnTo>
                    <a:lnTo>
                      <a:pt x="141" y="39"/>
                    </a:lnTo>
                    <a:lnTo>
                      <a:pt x="131" y="42"/>
                    </a:lnTo>
                    <a:lnTo>
                      <a:pt x="105" y="47"/>
                    </a:lnTo>
                    <a:lnTo>
                      <a:pt x="76" y="50"/>
                    </a:lnTo>
                    <a:lnTo>
                      <a:pt x="47" y="47"/>
                    </a:lnTo>
                    <a:lnTo>
                      <a:pt x="24" y="42"/>
                    </a:lnTo>
                    <a:lnTo>
                      <a:pt x="5" y="37"/>
                    </a:lnTo>
                    <a:lnTo>
                      <a:pt x="3" y="31"/>
                    </a:lnTo>
                    <a:lnTo>
                      <a:pt x="0" y="26"/>
                    </a:lnTo>
                    <a:lnTo>
                      <a:pt x="3" y="21"/>
                    </a:lnTo>
                    <a:lnTo>
                      <a:pt x="5" y="16"/>
                    </a:lnTo>
                    <a:lnTo>
                      <a:pt x="24" y="8"/>
                    </a:lnTo>
                    <a:lnTo>
                      <a:pt x="47" y="3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606E85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59" name="Freeform 2398"/>
              <p:cNvSpPr>
                <a:spLocks/>
              </p:cNvSpPr>
              <p:nvPr/>
            </p:nvSpPr>
            <p:spPr bwMode="auto">
              <a:xfrm>
                <a:off x="673" y="2672"/>
                <a:ext cx="253" cy="233"/>
              </a:xfrm>
              <a:custGeom>
                <a:avLst/>
                <a:gdLst>
                  <a:gd name="T0" fmla="*/ 8 w 253"/>
                  <a:gd name="T1" fmla="*/ 191 h 233"/>
                  <a:gd name="T2" fmla="*/ 2 w 253"/>
                  <a:gd name="T3" fmla="*/ 154 h 233"/>
                  <a:gd name="T4" fmla="*/ 0 w 253"/>
                  <a:gd name="T5" fmla="*/ 115 h 233"/>
                  <a:gd name="T6" fmla="*/ 0 w 253"/>
                  <a:gd name="T7" fmla="*/ 39 h 233"/>
                  <a:gd name="T8" fmla="*/ 2 w 253"/>
                  <a:gd name="T9" fmla="*/ 23 h 233"/>
                  <a:gd name="T10" fmla="*/ 8 w 253"/>
                  <a:gd name="T11" fmla="*/ 15 h 233"/>
                  <a:gd name="T12" fmla="*/ 13 w 253"/>
                  <a:gd name="T13" fmla="*/ 13 h 233"/>
                  <a:gd name="T14" fmla="*/ 39 w 253"/>
                  <a:gd name="T15" fmla="*/ 7 h 233"/>
                  <a:gd name="T16" fmla="*/ 65 w 253"/>
                  <a:gd name="T17" fmla="*/ 2 h 233"/>
                  <a:gd name="T18" fmla="*/ 120 w 253"/>
                  <a:gd name="T19" fmla="*/ 0 h 233"/>
                  <a:gd name="T20" fmla="*/ 178 w 253"/>
                  <a:gd name="T21" fmla="*/ 0 h 233"/>
                  <a:gd name="T22" fmla="*/ 204 w 253"/>
                  <a:gd name="T23" fmla="*/ 2 h 233"/>
                  <a:gd name="T24" fmla="*/ 233 w 253"/>
                  <a:gd name="T25" fmla="*/ 7 h 233"/>
                  <a:gd name="T26" fmla="*/ 240 w 253"/>
                  <a:gd name="T27" fmla="*/ 13 h 233"/>
                  <a:gd name="T28" fmla="*/ 248 w 253"/>
                  <a:gd name="T29" fmla="*/ 21 h 233"/>
                  <a:gd name="T30" fmla="*/ 253 w 253"/>
                  <a:gd name="T31" fmla="*/ 39 h 233"/>
                  <a:gd name="T32" fmla="*/ 253 w 253"/>
                  <a:gd name="T33" fmla="*/ 65 h 233"/>
                  <a:gd name="T34" fmla="*/ 253 w 253"/>
                  <a:gd name="T35" fmla="*/ 91 h 233"/>
                  <a:gd name="T36" fmla="*/ 248 w 253"/>
                  <a:gd name="T37" fmla="*/ 146 h 233"/>
                  <a:gd name="T38" fmla="*/ 246 w 253"/>
                  <a:gd name="T39" fmla="*/ 178 h 233"/>
                  <a:gd name="T40" fmla="*/ 240 w 253"/>
                  <a:gd name="T41" fmla="*/ 193 h 233"/>
                  <a:gd name="T42" fmla="*/ 235 w 253"/>
                  <a:gd name="T43" fmla="*/ 207 h 233"/>
                  <a:gd name="T44" fmla="*/ 219 w 253"/>
                  <a:gd name="T45" fmla="*/ 225 h 233"/>
                  <a:gd name="T46" fmla="*/ 212 w 253"/>
                  <a:gd name="T47" fmla="*/ 230 h 233"/>
                  <a:gd name="T48" fmla="*/ 201 w 253"/>
                  <a:gd name="T49" fmla="*/ 233 h 233"/>
                  <a:gd name="T50" fmla="*/ 120 w 253"/>
                  <a:gd name="T51" fmla="*/ 233 h 233"/>
                  <a:gd name="T52" fmla="*/ 78 w 253"/>
                  <a:gd name="T53" fmla="*/ 230 h 233"/>
                  <a:gd name="T54" fmla="*/ 36 w 253"/>
                  <a:gd name="T55" fmla="*/ 225 h 233"/>
                  <a:gd name="T56" fmla="*/ 26 w 253"/>
                  <a:gd name="T57" fmla="*/ 220 h 233"/>
                  <a:gd name="T58" fmla="*/ 18 w 253"/>
                  <a:gd name="T59" fmla="*/ 212 h 233"/>
                  <a:gd name="T60" fmla="*/ 10 w 253"/>
                  <a:gd name="T61" fmla="*/ 201 h 233"/>
                  <a:gd name="T62" fmla="*/ 8 w 253"/>
                  <a:gd name="T63" fmla="*/ 191 h 23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53"/>
                  <a:gd name="T97" fmla="*/ 0 h 233"/>
                  <a:gd name="T98" fmla="*/ 253 w 253"/>
                  <a:gd name="T99" fmla="*/ 233 h 233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53" h="233">
                    <a:moveTo>
                      <a:pt x="8" y="191"/>
                    </a:moveTo>
                    <a:lnTo>
                      <a:pt x="2" y="154"/>
                    </a:lnTo>
                    <a:lnTo>
                      <a:pt x="0" y="115"/>
                    </a:lnTo>
                    <a:lnTo>
                      <a:pt x="0" y="39"/>
                    </a:lnTo>
                    <a:lnTo>
                      <a:pt x="2" y="23"/>
                    </a:lnTo>
                    <a:lnTo>
                      <a:pt x="8" y="15"/>
                    </a:lnTo>
                    <a:lnTo>
                      <a:pt x="13" y="13"/>
                    </a:lnTo>
                    <a:lnTo>
                      <a:pt x="39" y="7"/>
                    </a:lnTo>
                    <a:lnTo>
                      <a:pt x="65" y="2"/>
                    </a:lnTo>
                    <a:lnTo>
                      <a:pt x="120" y="0"/>
                    </a:lnTo>
                    <a:lnTo>
                      <a:pt x="178" y="0"/>
                    </a:lnTo>
                    <a:lnTo>
                      <a:pt x="204" y="2"/>
                    </a:lnTo>
                    <a:lnTo>
                      <a:pt x="233" y="7"/>
                    </a:lnTo>
                    <a:lnTo>
                      <a:pt x="240" y="13"/>
                    </a:lnTo>
                    <a:lnTo>
                      <a:pt x="248" y="21"/>
                    </a:lnTo>
                    <a:lnTo>
                      <a:pt x="253" y="39"/>
                    </a:lnTo>
                    <a:lnTo>
                      <a:pt x="253" y="65"/>
                    </a:lnTo>
                    <a:lnTo>
                      <a:pt x="253" y="91"/>
                    </a:lnTo>
                    <a:lnTo>
                      <a:pt x="248" y="146"/>
                    </a:lnTo>
                    <a:lnTo>
                      <a:pt x="246" y="178"/>
                    </a:lnTo>
                    <a:lnTo>
                      <a:pt x="240" y="193"/>
                    </a:lnTo>
                    <a:lnTo>
                      <a:pt x="235" y="207"/>
                    </a:lnTo>
                    <a:lnTo>
                      <a:pt x="219" y="225"/>
                    </a:lnTo>
                    <a:lnTo>
                      <a:pt x="212" y="230"/>
                    </a:lnTo>
                    <a:lnTo>
                      <a:pt x="201" y="233"/>
                    </a:lnTo>
                    <a:lnTo>
                      <a:pt x="120" y="233"/>
                    </a:lnTo>
                    <a:lnTo>
                      <a:pt x="78" y="230"/>
                    </a:lnTo>
                    <a:lnTo>
                      <a:pt x="36" y="225"/>
                    </a:lnTo>
                    <a:lnTo>
                      <a:pt x="26" y="220"/>
                    </a:lnTo>
                    <a:lnTo>
                      <a:pt x="18" y="212"/>
                    </a:lnTo>
                    <a:lnTo>
                      <a:pt x="10" y="201"/>
                    </a:lnTo>
                    <a:lnTo>
                      <a:pt x="8" y="191"/>
                    </a:lnTo>
                    <a:close/>
                  </a:path>
                </a:pathLst>
              </a:custGeom>
              <a:solidFill>
                <a:srgbClr val="92ADBE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60" name="Freeform 2399"/>
              <p:cNvSpPr>
                <a:spLocks/>
              </p:cNvSpPr>
              <p:nvPr/>
            </p:nvSpPr>
            <p:spPr bwMode="auto">
              <a:xfrm>
                <a:off x="686" y="2695"/>
                <a:ext cx="227" cy="170"/>
              </a:xfrm>
              <a:custGeom>
                <a:avLst/>
                <a:gdLst>
                  <a:gd name="T0" fmla="*/ 8 w 227"/>
                  <a:gd name="T1" fmla="*/ 139 h 170"/>
                  <a:gd name="T2" fmla="*/ 2 w 227"/>
                  <a:gd name="T3" fmla="*/ 113 h 170"/>
                  <a:gd name="T4" fmla="*/ 0 w 227"/>
                  <a:gd name="T5" fmla="*/ 84 h 170"/>
                  <a:gd name="T6" fmla="*/ 0 w 227"/>
                  <a:gd name="T7" fmla="*/ 29 h 170"/>
                  <a:gd name="T8" fmla="*/ 2 w 227"/>
                  <a:gd name="T9" fmla="*/ 18 h 170"/>
                  <a:gd name="T10" fmla="*/ 10 w 227"/>
                  <a:gd name="T11" fmla="*/ 11 h 170"/>
                  <a:gd name="T12" fmla="*/ 34 w 227"/>
                  <a:gd name="T13" fmla="*/ 5 h 170"/>
                  <a:gd name="T14" fmla="*/ 60 w 227"/>
                  <a:gd name="T15" fmla="*/ 3 h 170"/>
                  <a:gd name="T16" fmla="*/ 107 w 227"/>
                  <a:gd name="T17" fmla="*/ 0 h 170"/>
                  <a:gd name="T18" fmla="*/ 159 w 227"/>
                  <a:gd name="T19" fmla="*/ 0 h 170"/>
                  <a:gd name="T20" fmla="*/ 209 w 227"/>
                  <a:gd name="T21" fmla="*/ 5 h 170"/>
                  <a:gd name="T22" fmla="*/ 217 w 227"/>
                  <a:gd name="T23" fmla="*/ 8 h 170"/>
                  <a:gd name="T24" fmla="*/ 222 w 227"/>
                  <a:gd name="T25" fmla="*/ 16 h 170"/>
                  <a:gd name="T26" fmla="*/ 227 w 227"/>
                  <a:gd name="T27" fmla="*/ 29 h 170"/>
                  <a:gd name="T28" fmla="*/ 227 w 227"/>
                  <a:gd name="T29" fmla="*/ 50 h 170"/>
                  <a:gd name="T30" fmla="*/ 227 w 227"/>
                  <a:gd name="T31" fmla="*/ 68 h 170"/>
                  <a:gd name="T32" fmla="*/ 222 w 227"/>
                  <a:gd name="T33" fmla="*/ 108 h 170"/>
                  <a:gd name="T34" fmla="*/ 220 w 227"/>
                  <a:gd name="T35" fmla="*/ 131 h 170"/>
                  <a:gd name="T36" fmla="*/ 217 w 227"/>
                  <a:gd name="T37" fmla="*/ 142 h 170"/>
                  <a:gd name="T38" fmla="*/ 212 w 227"/>
                  <a:gd name="T39" fmla="*/ 152 h 170"/>
                  <a:gd name="T40" fmla="*/ 196 w 227"/>
                  <a:gd name="T41" fmla="*/ 163 h 170"/>
                  <a:gd name="T42" fmla="*/ 188 w 227"/>
                  <a:gd name="T43" fmla="*/ 168 h 170"/>
                  <a:gd name="T44" fmla="*/ 180 w 227"/>
                  <a:gd name="T45" fmla="*/ 168 h 170"/>
                  <a:gd name="T46" fmla="*/ 144 w 227"/>
                  <a:gd name="T47" fmla="*/ 170 h 170"/>
                  <a:gd name="T48" fmla="*/ 107 w 227"/>
                  <a:gd name="T49" fmla="*/ 170 h 170"/>
                  <a:gd name="T50" fmla="*/ 34 w 227"/>
                  <a:gd name="T51" fmla="*/ 163 h 170"/>
                  <a:gd name="T52" fmla="*/ 26 w 227"/>
                  <a:gd name="T53" fmla="*/ 160 h 170"/>
                  <a:gd name="T54" fmla="*/ 18 w 227"/>
                  <a:gd name="T55" fmla="*/ 155 h 170"/>
                  <a:gd name="T56" fmla="*/ 10 w 227"/>
                  <a:gd name="T57" fmla="*/ 147 h 170"/>
                  <a:gd name="T58" fmla="*/ 8 w 227"/>
                  <a:gd name="T59" fmla="*/ 139 h 170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227"/>
                  <a:gd name="T91" fmla="*/ 0 h 170"/>
                  <a:gd name="T92" fmla="*/ 227 w 227"/>
                  <a:gd name="T93" fmla="*/ 170 h 170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227" h="170">
                    <a:moveTo>
                      <a:pt x="8" y="139"/>
                    </a:moveTo>
                    <a:lnTo>
                      <a:pt x="2" y="113"/>
                    </a:lnTo>
                    <a:lnTo>
                      <a:pt x="0" y="84"/>
                    </a:lnTo>
                    <a:lnTo>
                      <a:pt x="0" y="29"/>
                    </a:lnTo>
                    <a:lnTo>
                      <a:pt x="2" y="18"/>
                    </a:lnTo>
                    <a:lnTo>
                      <a:pt x="10" y="11"/>
                    </a:lnTo>
                    <a:lnTo>
                      <a:pt x="34" y="5"/>
                    </a:lnTo>
                    <a:lnTo>
                      <a:pt x="60" y="3"/>
                    </a:lnTo>
                    <a:lnTo>
                      <a:pt x="107" y="0"/>
                    </a:lnTo>
                    <a:lnTo>
                      <a:pt x="159" y="0"/>
                    </a:lnTo>
                    <a:lnTo>
                      <a:pt x="209" y="5"/>
                    </a:lnTo>
                    <a:lnTo>
                      <a:pt x="217" y="8"/>
                    </a:lnTo>
                    <a:lnTo>
                      <a:pt x="222" y="16"/>
                    </a:lnTo>
                    <a:lnTo>
                      <a:pt x="227" y="29"/>
                    </a:lnTo>
                    <a:lnTo>
                      <a:pt x="227" y="50"/>
                    </a:lnTo>
                    <a:lnTo>
                      <a:pt x="227" y="68"/>
                    </a:lnTo>
                    <a:lnTo>
                      <a:pt x="222" y="108"/>
                    </a:lnTo>
                    <a:lnTo>
                      <a:pt x="220" y="131"/>
                    </a:lnTo>
                    <a:lnTo>
                      <a:pt x="217" y="142"/>
                    </a:lnTo>
                    <a:lnTo>
                      <a:pt x="212" y="152"/>
                    </a:lnTo>
                    <a:lnTo>
                      <a:pt x="196" y="163"/>
                    </a:lnTo>
                    <a:lnTo>
                      <a:pt x="188" y="168"/>
                    </a:lnTo>
                    <a:lnTo>
                      <a:pt x="180" y="168"/>
                    </a:lnTo>
                    <a:lnTo>
                      <a:pt x="144" y="170"/>
                    </a:lnTo>
                    <a:lnTo>
                      <a:pt x="107" y="170"/>
                    </a:lnTo>
                    <a:lnTo>
                      <a:pt x="34" y="163"/>
                    </a:lnTo>
                    <a:lnTo>
                      <a:pt x="26" y="160"/>
                    </a:lnTo>
                    <a:lnTo>
                      <a:pt x="18" y="155"/>
                    </a:lnTo>
                    <a:lnTo>
                      <a:pt x="10" y="147"/>
                    </a:lnTo>
                    <a:lnTo>
                      <a:pt x="8" y="1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61" name="Freeform 2400"/>
              <p:cNvSpPr>
                <a:spLocks/>
              </p:cNvSpPr>
              <p:nvPr/>
            </p:nvSpPr>
            <p:spPr bwMode="auto">
              <a:xfrm>
                <a:off x="806" y="2879"/>
                <a:ext cx="18" cy="10"/>
              </a:xfrm>
              <a:custGeom>
                <a:avLst/>
                <a:gdLst>
                  <a:gd name="T0" fmla="*/ 11 w 18"/>
                  <a:gd name="T1" fmla="*/ 0 h 10"/>
                  <a:gd name="T2" fmla="*/ 16 w 18"/>
                  <a:gd name="T3" fmla="*/ 2 h 10"/>
                  <a:gd name="T4" fmla="*/ 18 w 18"/>
                  <a:gd name="T5" fmla="*/ 5 h 10"/>
                  <a:gd name="T6" fmla="*/ 16 w 18"/>
                  <a:gd name="T7" fmla="*/ 7 h 10"/>
                  <a:gd name="T8" fmla="*/ 11 w 18"/>
                  <a:gd name="T9" fmla="*/ 10 h 10"/>
                  <a:gd name="T10" fmla="*/ 3 w 18"/>
                  <a:gd name="T11" fmla="*/ 7 h 10"/>
                  <a:gd name="T12" fmla="*/ 0 w 18"/>
                  <a:gd name="T13" fmla="*/ 5 h 10"/>
                  <a:gd name="T14" fmla="*/ 3 w 18"/>
                  <a:gd name="T15" fmla="*/ 2 h 10"/>
                  <a:gd name="T16" fmla="*/ 11 w 18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0"/>
                  <a:gd name="T29" fmla="*/ 18 w 18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0">
                    <a:moveTo>
                      <a:pt x="11" y="0"/>
                    </a:moveTo>
                    <a:lnTo>
                      <a:pt x="16" y="2"/>
                    </a:lnTo>
                    <a:lnTo>
                      <a:pt x="18" y="5"/>
                    </a:lnTo>
                    <a:lnTo>
                      <a:pt x="16" y="7"/>
                    </a:lnTo>
                    <a:lnTo>
                      <a:pt x="11" y="10"/>
                    </a:lnTo>
                    <a:lnTo>
                      <a:pt x="3" y="7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62" name="Freeform 2401"/>
              <p:cNvSpPr>
                <a:spLocks/>
              </p:cNvSpPr>
              <p:nvPr/>
            </p:nvSpPr>
            <p:spPr bwMode="auto">
              <a:xfrm>
                <a:off x="832" y="2879"/>
                <a:ext cx="19" cy="10"/>
              </a:xfrm>
              <a:custGeom>
                <a:avLst/>
                <a:gdLst>
                  <a:gd name="T0" fmla="*/ 11 w 19"/>
                  <a:gd name="T1" fmla="*/ 0 h 10"/>
                  <a:gd name="T2" fmla="*/ 16 w 19"/>
                  <a:gd name="T3" fmla="*/ 2 h 10"/>
                  <a:gd name="T4" fmla="*/ 19 w 19"/>
                  <a:gd name="T5" fmla="*/ 5 h 10"/>
                  <a:gd name="T6" fmla="*/ 16 w 19"/>
                  <a:gd name="T7" fmla="*/ 7 h 10"/>
                  <a:gd name="T8" fmla="*/ 11 w 19"/>
                  <a:gd name="T9" fmla="*/ 10 h 10"/>
                  <a:gd name="T10" fmla="*/ 3 w 19"/>
                  <a:gd name="T11" fmla="*/ 7 h 10"/>
                  <a:gd name="T12" fmla="*/ 0 w 19"/>
                  <a:gd name="T13" fmla="*/ 5 h 10"/>
                  <a:gd name="T14" fmla="*/ 3 w 19"/>
                  <a:gd name="T15" fmla="*/ 2 h 10"/>
                  <a:gd name="T16" fmla="*/ 11 w 19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9"/>
                  <a:gd name="T28" fmla="*/ 0 h 10"/>
                  <a:gd name="T29" fmla="*/ 19 w 19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9" h="10">
                    <a:moveTo>
                      <a:pt x="11" y="0"/>
                    </a:moveTo>
                    <a:lnTo>
                      <a:pt x="16" y="2"/>
                    </a:lnTo>
                    <a:lnTo>
                      <a:pt x="19" y="5"/>
                    </a:lnTo>
                    <a:lnTo>
                      <a:pt x="16" y="7"/>
                    </a:lnTo>
                    <a:lnTo>
                      <a:pt x="11" y="10"/>
                    </a:lnTo>
                    <a:lnTo>
                      <a:pt x="3" y="7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0089E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63" name="Freeform 2402"/>
              <p:cNvSpPr>
                <a:spLocks/>
              </p:cNvSpPr>
              <p:nvPr/>
            </p:nvSpPr>
            <p:spPr bwMode="auto">
              <a:xfrm>
                <a:off x="858" y="2879"/>
                <a:ext cx="19" cy="10"/>
              </a:xfrm>
              <a:custGeom>
                <a:avLst/>
                <a:gdLst>
                  <a:gd name="T0" fmla="*/ 8 w 19"/>
                  <a:gd name="T1" fmla="*/ 0 h 10"/>
                  <a:gd name="T2" fmla="*/ 16 w 19"/>
                  <a:gd name="T3" fmla="*/ 2 h 10"/>
                  <a:gd name="T4" fmla="*/ 19 w 19"/>
                  <a:gd name="T5" fmla="*/ 5 h 10"/>
                  <a:gd name="T6" fmla="*/ 16 w 19"/>
                  <a:gd name="T7" fmla="*/ 7 h 10"/>
                  <a:gd name="T8" fmla="*/ 8 w 19"/>
                  <a:gd name="T9" fmla="*/ 10 h 10"/>
                  <a:gd name="T10" fmla="*/ 3 w 19"/>
                  <a:gd name="T11" fmla="*/ 7 h 10"/>
                  <a:gd name="T12" fmla="*/ 0 w 19"/>
                  <a:gd name="T13" fmla="*/ 5 h 10"/>
                  <a:gd name="T14" fmla="*/ 3 w 19"/>
                  <a:gd name="T15" fmla="*/ 2 h 10"/>
                  <a:gd name="T16" fmla="*/ 8 w 19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9"/>
                  <a:gd name="T28" fmla="*/ 0 h 10"/>
                  <a:gd name="T29" fmla="*/ 19 w 19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9" h="10">
                    <a:moveTo>
                      <a:pt x="8" y="0"/>
                    </a:moveTo>
                    <a:lnTo>
                      <a:pt x="16" y="2"/>
                    </a:lnTo>
                    <a:lnTo>
                      <a:pt x="19" y="5"/>
                    </a:lnTo>
                    <a:lnTo>
                      <a:pt x="16" y="7"/>
                    </a:lnTo>
                    <a:lnTo>
                      <a:pt x="8" y="10"/>
                    </a:lnTo>
                    <a:lnTo>
                      <a:pt x="3" y="7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89E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64" name="Freeform 2403"/>
              <p:cNvSpPr>
                <a:spLocks/>
              </p:cNvSpPr>
              <p:nvPr/>
            </p:nvSpPr>
            <p:spPr bwMode="auto">
              <a:xfrm>
                <a:off x="696" y="2706"/>
                <a:ext cx="204" cy="152"/>
              </a:xfrm>
              <a:custGeom>
                <a:avLst/>
                <a:gdLst>
                  <a:gd name="T0" fmla="*/ 8 w 204"/>
                  <a:gd name="T1" fmla="*/ 123 h 152"/>
                  <a:gd name="T2" fmla="*/ 3 w 204"/>
                  <a:gd name="T3" fmla="*/ 99 h 152"/>
                  <a:gd name="T4" fmla="*/ 0 w 204"/>
                  <a:gd name="T5" fmla="*/ 73 h 152"/>
                  <a:gd name="T6" fmla="*/ 0 w 204"/>
                  <a:gd name="T7" fmla="*/ 23 h 152"/>
                  <a:gd name="T8" fmla="*/ 6 w 204"/>
                  <a:gd name="T9" fmla="*/ 13 h 152"/>
                  <a:gd name="T10" fmla="*/ 8 w 204"/>
                  <a:gd name="T11" fmla="*/ 10 h 152"/>
                  <a:gd name="T12" fmla="*/ 11 w 204"/>
                  <a:gd name="T13" fmla="*/ 7 h 152"/>
                  <a:gd name="T14" fmla="*/ 32 w 204"/>
                  <a:gd name="T15" fmla="*/ 2 h 152"/>
                  <a:gd name="T16" fmla="*/ 55 w 204"/>
                  <a:gd name="T17" fmla="*/ 0 h 152"/>
                  <a:gd name="T18" fmla="*/ 97 w 204"/>
                  <a:gd name="T19" fmla="*/ 0 h 152"/>
                  <a:gd name="T20" fmla="*/ 144 w 204"/>
                  <a:gd name="T21" fmla="*/ 0 h 152"/>
                  <a:gd name="T22" fmla="*/ 168 w 204"/>
                  <a:gd name="T23" fmla="*/ 0 h 152"/>
                  <a:gd name="T24" fmla="*/ 189 w 204"/>
                  <a:gd name="T25" fmla="*/ 5 h 152"/>
                  <a:gd name="T26" fmla="*/ 196 w 204"/>
                  <a:gd name="T27" fmla="*/ 7 h 152"/>
                  <a:gd name="T28" fmla="*/ 202 w 204"/>
                  <a:gd name="T29" fmla="*/ 10 h 152"/>
                  <a:gd name="T30" fmla="*/ 204 w 204"/>
                  <a:gd name="T31" fmla="*/ 23 h 152"/>
                  <a:gd name="T32" fmla="*/ 204 w 204"/>
                  <a:gd name="T33" fmla="*/ 60 h 152"/>
                  <a:gd name="T34" fmla="*/ 202 w 204"/>
                  <a:gd name="T35" fmla="*/ 94 h 152"/>
                  <a:gd name="T36" fmla="*/ 199 w 204"/>
                  <a:gd name="T37" fmla="*/ 115 h 152"/>
                  <a:gd name="T38" fmla="*/ 196 w 204"/>
                  <a:gd name="T39" fmla="*/ 125 h 152"/>
                  <a:gd name="T40" fmla="*/ 191 w 204"/>
                  <a:gd name="T41" fmla="*/ 133 h 152"/>
                  <a:gd name="T42" fmla="*/ 186 w 204"/>
                  <a:gd name="T43" fmla="*/ 138 h 152"/>
                  <a:gd name="T44" fmla="*/ 178 w 204"/>
                  <a:gd name="T45" fmla="*/ 144 h 152"/>
                  <a:gd name="T46" fmla="*/ 170 w 204"/>
                  <a:gd name="T47" fmla="*/ 149 h 152"/>
                  <a:gd name="T48" fmla="*/ 162 w 204"/>
                  <a:gd name="T49" fmla="*/ 149 h 152"/>
                  <a:gd name="T50" fmla="*/ 97 w 204"/>
                  <a:gd name="T51" fmla="*/ 152 h 152"/>
                  <a:gd name="T52" fmla="*/ 63 w 204"/>
                  <a:gd name="T53" fmla="*/ 149 h 152"/>
                  <a:gd name="T54" fmla="*/ 32 w 204"/>
                  <a:gd name="T55" fmla="*/ 144 h 152"/>
                  <a:gd name="T56" fmla="*/ 24 w 204"/>
                  <a:gd name="T57" fmla="*/ 141 h 152"/>
                  <a:gd name="T58" fmla="*/ 16 w 204"/>
                  <a:gd name="T59" fmla="*/ 138 h 152"/>
                  <a:gd name="T60" fmla="*/ 11 w 204"/>
                  <a:gd name="T61" fmla="*/ 131 h 152"/>
                  <a:gd name="T62" fmla="*/ 8 w 204"/>
                  <a:gd name="T63" fmla="*/ 123 h 15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04"/>
                  <a:gd name="T97" fmla="*/ 0 h 152"/>
                  <a:gd name="T98" fmla="*/ 204 w 204"/>
                  <a:gd name="T99" fmla="*/ 152 h 152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04" h="152">
                    <a:moveTo>
                      <a:pt x="8" y="123"/>
                    </a:moveTo>
                    <a:lnTo>
                      <a:pt x="3" y="99"/>
                    </a:lnTo>
                    <a:lnTo>
                      <a:pt x="0" y="73"/>
                    </a:lnTo>
                    <a:lnTo>
                      <a:pt x="0" y="23"/>
                    </a:lnTo>
                    <a:lnTo>
                      <a:pt x="6" y="13"/>
                    </a:lnTo>
                    <a:lnTo>
                      <a:pt x="8" y="10"/>
                    </a:lnTo>
                    <a:lnTo>
                      <a:pt x="11" y="7"/>
                    </a:lnTo>
                    <a:lnTo>
                      <a:pt x="32" y="2"/>
                    </a:lnTo>
                    <a:lnTo>
                      <a:pt x="55" y="0"/>
                    </a:lnTo>
                    <a:lnTo>
                      <a:pt x="97" y="0"/>
                    </a:lnTo>
                    <a:lnTo>
                      <a:pt x="144" y="0"/>
                    </a:lnTo>
                    <a:lnTo>
                      <a:pt x="168" y="0"/>
                    </a:lnTo>
                    <a:lnTo>
                      <a:pt x="189" y="5"/>
                    </a:lnTo>
                    <a:lnTo>
                      <a:pt x="196" y="7"/>
                    </a:lnTo>
                    <a:lnTo>
                      <a:pt x="202" y="10"/>
                    </a:lnTo>
                    <a:lnTo>
                      <a:pt x="204" y="23"/>
                    </a:lnTo>
                    <a:lnTo>
                      <a:pt x="204" y="60"/>
                    </a:lnTo>
                    <a:lnTo>
                      <a:pt x="202" y="94"/>
                    </a:lnTo>
                    <a:lnTo>
                      <a:pt x="199" y="115"/>
                    </a:lnTo>
                    <a:lnTo>
                      <a:pt x="196" y="125"/>
                    </a:lnTo>
                    <a:lnTo>
                      <a:pt x="191" y="133"/>
                    </a:lnTo>
                    <a:lnTo>
                      <a:pt x="186" y="138"/>
                    </a:lnTo>
                    <a:lnTo>
                      <a:pt x="178" y="144"/>
                    </a:lnTo>
                    <a:lnTo>
                      <a:pt x="170" y="149"/>
                    </a:lnTo>
                    <a:lnTo>
                      <a:pt x="162" y="149"/>
                    </a:lnTo>
                    <a:lnTo>
                      <a:pt x="97" y="152"/>
                    </a:lnTo>
                    <a:lnTo>
                      <a:pt x="63" y="149"/>
                    </a:lnTo>
                    <a:lnTo>
                      <a:pt x="32" y="144"/>
                    </a:lnTo>
                    <a:lnTo>
                      <a:pt x="24" y="141"/>
                    </a:lnTo>
                    <a:lnTo>
                      <a:pt x="16" y="138"/>
                    </a:lnTo>
                    <a:lnTo>
                      <a:pt x="11" y="131"/>
                    </a:lnTo>
                    <a:lnTo>
                      <a:pt x="8" y="123"/>
                    </a:lnTo>
                    <a:close/>
                  </a:path>
                </a:pathLst>
              </a:custGeom>
              <a:solidFill>
                <a:srgbClr val="00AEC4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65" name="Freeform 2404"/>
              <p:cNvSpPr>
                <a:spLocks/>
              </p:cNvSpPr>
              <p:nvPr/>
            </p:nvSpPr>
            <p:spPr bwMode="auto">
              <a:xfrm>
                <a:off x="749" y="2729"/>
                <a:ext cx="117" cy="92"/>
              </a:xfrm>
              <a:custGeom>
                <a:avLst/>
                <a:gdLst>
                  <a:gd name="T0" fmla="*/ 2 w 117"/>
                  <a:gd name="T1" fmla="*/ 74 h 92"/>
                  <a:gd name="T2" fmla="*/ 0 w 117"/>
                  <a:gd name="T3" fmla="*/ 45 h 92"/>
                  <a:gd name="T4" fmla="*/ 0 w 117"/>
                  <a:gd name="T5" fmla="*/ 16 h 92"/>
                  <a:gd name="T6" fmla="*/ 2 w 117"/>
                  <a:gd name="T7" fmla="*/ 11 h 92"/>
                  <a:gd name="T8" fmla="*/ 5 w 117"/>
                  <a:gd name="T9" fmla="*/ 5 h 92"/>
                  <a:gd name="T10" fmla="*/ 31 w 117"/>
                  <a:gd name="T11" fmla="*/ 3 h 92"/>
                  <a:gd name="T12" fmla="*/ 57 w 117"/>
                  <a:gd name="T13" fmla="*/ 0 h 92"/>
                  <a:gd name="T14" fmla="*/ 83 w 117"/>
                  <a:gd name="T15" fmla="*/ 0 h 92"/>
                  <a:gd name="T16" fmla="*/ 109 w 117"/>
                  <a:gd name="T17" fmla="*/ 5 h 92"/>
                  <a:gd name="T18" fmla="*/ 115 w 117"/>
                  <a:gd name="T19" fmla="*/ 8 h 92"/>
                  <a:gd name="T20" fmla="*/ 117 w 117"/>
                  <a:gd name="T21" fmla="*/ 16 h 92"/>
                  <a:gd name="T22" fmla="*/ 117 w 117"/>
                  <a:gd name="T23" fmla="*/ 37 h 92"/>
                  <a:gd name="T24" fmla="*/ 115 w 117"/>
                  <a:gd name="T25" fmla="*/ 58 h 92"/>
                  <a:gd name="T26" fmla="*/ 115 w 117"/>
                  <a:gd name="T27" fmla="*/ 68 h 92"/>
                  <a:gd name="T28" fmla="*/ 109 w 117"/>
                  <a:gd name="T29" fmla="*/ 79 h 92"/>
                  <a:gd name="T30" fmla="*/ 104 w 117"/>
                  <a:gd name="T31" fmla="*/ 87 h 92"/>
                  <a:gd name="T32" fmla="*/ 94 w 117"/>
                  <a:gd name="T33" fmla="*/ 89 h 92"/>
                  <a:gd name="T34" fmla="*/ 55 w 117"/>
                  <a:gd name="T35" fmla="*/ 92 h 92"/>
                  <a:gd name="T36" fmla="*/ 18 w 117"/>
                  <a:gd name="T37" fmla="*/ 87 h 92"/>
                  <a:gd name="T38" fmla="*/ 7 w 117"/>
                  <a:gd name="T39" fmla="*/ 81 h 92"/>
                  <a:gd name="T40" fmla="*/ 2 w 117"/>
                  <a:gd name="T41" fmla="*/ 74 h 9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7"/>
                  <a:gd name="T64" fmla="*/ 0 h 92"/>
                  <a:gd name="T65" fmla="*/ 117 w 117"/>
                  <a:gd name="T66" fmla="*/ 92 h 9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7" h="92">
                    <a:moveTo>
                      <a:pt x="2" y="74"/>
                    </a:moveTo>
                    <a:lnTo>
                      <a:pt x="0" y="45"/>
                    </a:lnTo>
                    <a:lnTo>
                      <a:pt x="0" y="16"/>
                    </a:lnTo>
                    <a:lnTo>
                      <a:pt x="2" y="11"/>
                    </a:lnTo>
                    <a:lnTo>
                      <a:pt x="5" y="5"/>
                    </a:lnTo>
                    <a:lnTo>
                      <a:pt x="31" y="3"/>
                    </a:lnTo>
                    <a:lnTo>
                      <a:pt x="57" y="0"/>
                    </a:lnTo>
                    <a:lnTo>
                      <a:pt x="83" y="0"/>
                    </a:lnTo>
                    <a:lnTo>
                      <a:pt x="109" y="5"/>
                    </a:lnTo>
                    <a:lnTo>
                      <a:pt x="115" y="8"/>
                    </a:lnTo>
                    <a:lnTo>
                      <a:pt x="117" y="16"/>
                    </a:lnTo>
                    <a:lnTo>
                      <a:pt x="117" y="37"/>
                    </a:lnTo>
                    <a:lnTo>
                      <a:pt x="115" y="58"/>
                    </a:lnTo>
                    <a:lnTo>
                      <a:pt x="115" y="68"/>
                    </a:lnTo>
                    <a:lnTo>
                      <a:pt x="109" y="79"/>
                    </a:lnTo>
                    <a:lnTo>
                      <a:pt x="104" y="87"/>
                    </a:lnTo>
                    <a:lnTo>
                      <a:pt x="94" y="89"/>
                    </a:lnTo>
                    <a:lnTo>
                      <a:pt x="55" y="92"/>
                    </a:lnTo>
                    <a:lnTo>
                      <a:pt x="18" y="87"/>
                    </a:lnTo>
                    <a:lnTo>
                      <a:pt x="7" y="81"/>
                    </a:lnTo>
                    <a:lnTo>
                      <a:pt x="2" y="74"/>
                    </a:lnTo>
                    <a:close/>
                  </a:path>
                </a:pathLst>
              </a:custGeom>
              <a:solidFill>
                <a:srgbClr val="7CC7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66" name="Freeform 2405"/>
              <p:cNvSpPr>
                <a:spLocks/>
              </p:cNvSpPr>
              <p:nvPr/>
            </p:nvSpPr>
            <p:spPr bwMode="auto">
              <a:xfrm>
                <a:off x="709" y="2713"/>
                <a:ext cx="183" cy="137"/>
              </a:xfrm>
              <a:custGeom>
                <a:avLst/>
                <a:gdLst>
                  <a:gd name="T0" fmla="*/ 6 w 183"/>
                  <a:gd name="T1" fmla="*/ 118 h 137"/>
                  <a:gd name="T2" fmla="*/ 0 w 183"/>
                  <a:gd name="T3" fmla="*/ 95 h 137"/>
                  <a:gd name="T4" fmla="*/ 0 w 183"/>
                  <a:gd name="T5" fmla="*/ 71 h 137"/>
                  <a:gd name="T6" fmla="*/ 0 w 183"/>
                  <a:gd name="T7" fmla="*/ 24 h 137"/>
                  <a:gd name="T8" fmla="*/ 3 w 183"/>
                  <a:gd name="T9" fmla="*/ 16 h 137"/>
                  <a:gd name="T10" fmla="*/ 8 w 183"/>
                  <a:gd name="T11" fmla="*/ 8 h 137"/>
                  <a:gd name="T12" fmla="*/ 29 w 183"/>
                  <a:gd name="T13" fmla="*/ 3 h 137"/>
                  <a:gd name="T14" fmla="*/ 50 w 183"/>
                  <a:gd name="T15" fmla="*/ 0 h 137"/>
                  <a:gd name="T16" fmla="*/ 89 w 183"/>
                  <a:gd name="T17" fmla="*/ 0 h 137"/>
                  <a:gd name="T18" fmla="*/ 131 w 183"/>
                  <a:gd name="T19" fmla="*/ 0 h 137"/>
                  <a:gd name="T20" fmla="*/ 152 w 183"/>
                  <a:gd name="T21" fmla="*/ 0 h 137"/>
                  <a:gd name="T22" fmla="*/ 173 w 183"/>
                  <a:gd name="T23" fmla="*/ 6 h 137"/>
                  <a:gd name="T24" fmla="*/ 178 w 183"/>
                  <a:gd name="T25" fmla="*/ 8 h 137"/>
                  <a:gd name="T26" fmla="*/ 183 w 183"/>
                  <a:gd name="T27" fmla="*/ 11 h 137"/>
                  <a:gd name="T28" fmla="*/ 144 w 183"/>
                  <a:gd name="T29" fmla="*/ 6 h 137"/>
                  <a:gd name="T30" fmla="*/ 102 w 183"/>
                  <a:gd name="T31" fmla="*/ 6 h 137"/>
                  <a:gd name="T32" fmla="*/ 63 w 183"/>
                  <a:gd name="T33" fmla="*/ 8 h 137"/>
                  <a:gd name="T34" fmla="*/ 21 w 183"/>
                  <a:gd name="T35" fmla="*/ 14 h 137"/>
                  <a:gd name="T36" fmla="*/ 16 w 183"/>
                  <a:gd name="T37" fmla="*/ 21 h 137"/>
                  <a:gd name="T38" fmla="*/ 13 w 183"/>
                  <a:gd name="T39" fmla="*/ 29 h 137"/>
                  <a:gd name="T40" fmla="*/ 13 w 183"/>
                  <a:gd name="T41" fmla="*/ 76 h 137"/>
                  <a:gd name="T42" fmla="*/ 13 w 183"/>
                  <a:gd name="T43" fmla="*/ 100 h 137"/>
                  <a:gd name="T44" fmla="*/ 19 w 183"/>
                  <a:gd name="T45" fmla="*/ 124 h 137"/>
                  <a:gd name="T46" fmla="*/ 21 w 183"/>
                  <a:gd name="T47" fmla="*/ 131 h 137"/>
                  <a:gd name="T48" fmla="*/ 29 w 183"/>
                  <a:gd name="T49" fmla="*/ 137 h 137"/>
                  <a:gd name="T50" fmla="*/ 29 w 183"/>
                  <a:gd name="T51" fmla="*/ 137 h 137"/>
                  <a:gd name="T52" fmla="*/ 27 w 183"/>
                  <a:gd name="T53" fmla="*/ 137 h 137"/>
                  <a:gd name="T54" fmla="*/ 13 w 183"/>
                  <a:gd name="T55" fmla="*/ 129 h 137"/>
                  <a:gd name="T56" fmla="*/ 6 w 183"/>
                  <a:gd name="T57" fmla="*/ 118 h 13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83"/>
                  <a:gd name="T88" fmla="*/ 0 h 137"/>
                  <a:gd name="T89" fmla="*/ 183 w 183"/>
                  <a:gd name="T90" fmla="*/ 137 h 137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83" h="137">
                    <a:moveTo>
                      <a:pt x="6" y="118"/>
                    </a:moveTo>
                    <a:lnTo>
                      <a:pt x="0" y="95"/>
                    </a:lnTo>
                    <a:lnTo>
                      <a:pt x="0" y="71"/>
                    </a:lnTo>
                    <a:lnTo>
                      <a:pt x="0" y="24"/>
                    </a:lnTo>
                    <a:lnTo>
                      <a:pt x="3" y="16"/>
                    </a:lnTo>
                    <a:lnTo>
                      <a:pt x="8" y="8"/>
                    </a:lnTo>
                    <a:lnTo>
                      <a:pt x="29" y="3"/>
                    </a:lnTo>
                    <a:lnTo>
                      <a:pt x="50" y="0"/>
                    </a:lnTo>
                    <a:lnTo>
                      <a:pt x="89" y="0"/>
                    </a:lnTo>
                    <a:lnTo>
                      <a:pt x="131" y="0"/>
                    </a:lnTo>
                    <a:lnTo>
                      <a:pt x="152" y="0"/>
                    </a:lnTo>
                    <a:lnTo>
                      <a:pt x="173" y="6"/>
                    </a:lnTo>
                    <a:lnTo>
                      <a:pt x="178" y="8"/>
                    </a:lnTo>
                    <a:lnTo>
                      <a:pt x="183" y="11"/>
                    </a:lnTo>
                    <a:lnTo>
                      <a:pt x="144" y="6"/>
                    </a:lnTo>
                    <a:lnTo>
                      <a:pt x="102" y="6"/>
                    </a:lnTo>
                    <a:lnTo>
                      <a:pt x="63" y="8"/>
                    </a:lnTo>
                    <a:lnTo>
                      <a:pt x="21" y="14"/>
                    </a:lnTo>
                    <a:lnTo>
                      <a:pt x="16" y="21"/>
                    </a:lnTo>
                    <a:lnTo>
                      <a:pt x="13" y="29"/>
                    </a:lnTo>
                    <a:lnTo>
                      <a:pt x="13" y="76"/>
                    </a:lnTo>
                    <a:lnTo>
                      <a:pt x="13" y="100"/>
                    </a:lnTo>
                    <a:lnTo>
                      <a:pt x="19" y="124"/>
                    </a:lnTo>
                    <a:lnTo>
                      <a:pt x="21" y="131"/>
                    </a:lnTo>
                    <a:lnTo>
                      <a:pt x="29" y="137"/>
                    </a:lnTo>
                    <a:lnTo>
                      <a:pt x="27" y="137"/>
                    </a:lnTo>
                    <a:lnTo>
                      <a:pt x="13" y="129"/>
                    </a:lnTo>
                    <a:lnTo>
                      <a:pt x="6" y="118"/>
                    </a:lnTo>
                    <a:close/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67" name="Freeform 2406"/>
              <p:cNvSpPr>
                <a:spLocks/>
              </p:cNvSpPr>
              <p:nvPr/>
            </p:nvSpPr>
            <p:spPr bwMode="auto">
              <a:xfrm>
                <a:off x="984" y="2991"/>
                <a:ext cx="65" cy="66"/>
              </a:xfrm>
              <a:custGeom>
                <a:avLst/>
                <a:gdLst>
                  <a:gd name="T0" fmla="*/ 3 w 65"/>
                  <a:gd name="T1" fmla="*/ 11 h 66"/>
                  <a:gd name="T2" fmla="*/ 3 w 65"/>
                  <a:gd name="T3" fmla="*/ 13 h 66"/>
                  <a:gd name="T4" fmla="*/ 0 w 65"/>
                  <a:gd name="T5" fmla="*/ 16 h 66"/>
                  <a:gd name="T6" fmla="*/ 0 w 65"/>
                  <a:gd name="T7" fmla="*/ 32 h 66"/>
                  <a:gd name="T8" fmla="*/ 0 w 65"/>
                  <a:gd name="T9" fmla="*/ 37 h 66"/>
                  <a:gd name="T10" fmla="*/ 3 w 65"/>
                  <a:gd name="T11" fmla="*/ 45 h 66"/>
                  <a:gd name="T12" fmla="*/ 8 w 65"/>
                  <a:gd name="T13" fmla="*/ 55 h 66"/>
                  <a:gd name="T14" fmla="*/ 18 w 65"/>
                  <a:gd name="T15" fmla="*/ 63 h 66"/>
                  <a:gd name="T16" fmla="*/ 29 w 65"/>
                  <a:gd name="T17" fmla="*/ 66 h 66"/>
                  <a:gd name="T18" fmla="*/ 39 w 65"/>
                  <a:gd name="T19" fmla="*/ 63 h 66"/>
                  <a:gd name="T20" fmla="*/ 50 w 65"/>
                  <a:gd name="T21" fmla="*/ 55 h 66"/>
                  <a:gd name="T22" fmla="*/ 60 w 65"/>
                  <a:gd name="T23" fmla="*/ 45 h 66"/>
                  <a:gd name="T24" fmla="*/ 63 w 65"/>
                  <a:gd name="T25" fmla="*/ 42 h 66"/>
                  <a:gd name="T26" fmla="*/ 65 w 65"/>
                  <a:gd name="T27" fmla="*/ 37 h 66"/>
                  <a:gd name="T28" fmla="*/ 65 w 65"/>
                  <a:gd name="T29" fmla="*/ 37 h 66"/>
                  <a:gd name="T30" fmla="*/ 65 w 65"/>
                  <a:gd name="T31" fmla="*/ 34 h 66"/>
                  <a:gd name="T32" fmla="*/ 65 w 65"/>
                  <a:gd name="T33" fmla="*/ 29 h 66"/>
                  <a:gd name="T34" fmla="*/ 65 w 65"/>
                  <a:gd name="T35" fmla="*/ 21 h 66"/>
                  <a:gd name="T36" fmla="*/ 58 w 65"/>
                  <a:gd name="T37" fmla="*/ 11 h 66"/>
                  <a:gd name="T38" fmla="*/ 44 w 65"/>
                  <a:gd name="T39" fmla="*/ 3 h 66"/>
                  <a:gd name="T40" fmla="*/ 31 w 65"/>
                  <a:gd name="T41" fmla="*/ 0 h 66"/>
                  <a:gd name="T42" fmla="*/ 26 w 65"/>
                  <a:gd name="T43" fmla="*/ 0 h 66"/>
                  <a:gd name="T44" fmla="*/ 18 w 65"/>
                  <a:gd name="T45" fmla="*/ 0 h 66"/>
                  <a:gd name="T46" fmla="*/ 10 w 65"/>
                  <a:gd name="T47" fmla="*/ 3 h 66"/>
                  <a:gd name="T48" fmla="*/ 3 w 65"/>
                  <a:gd name="T49" fmla="*/ 8 h 66"/>
                  <a:gd name="T50" fmla="*/ 3 w 65"/>
                  <a:gd name="T51" fmla="*/ 8 h 66"/>
                  <a:gd name="T52" fmla="*/ 3 w 65"/>
                  <a:gd name="T53" fmla="*/ 11 h 6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5"/>
                  <a:gd name="T82" fmla="*/ 0 h 66"/>
                  <a:gd name="T83" fmla="*/ 65 w 65"/>
                  <a:gd name="T84" fmla="*/ 66 h 6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5" h="66">
                    <a:moveTo>
                      <a:pt x="3" y="11"/>
                    </a:moveTo>
                    <a:lnTo>
                      <a:pt x="3" y="13"/>
                    </a:lnTo>
                    <a:lnTo>
                      <a:pt x="0" y="16"/>
                    </a:lnTo>
                    <a:lnTo>
                      <a:pt x="0" y="32"/>
                    </a:lnTo>
                    <a:lnTo>
                      <a:pt x="0" y="37"/>
                    </a:lnTo>
                    <a:lnTo>
                      <a:pt x="3" y="45"/>
                    </a:lnTo>
                    <a:lnTo>
                      <a:pt x="8" y="55"/>
                    </a:lnTo>
                    <a:lnTo>
                      <a:pt x="18" y="63"/>
                    </a:lnTo>
                    <a:lnTo>
                      <a:pt x="29" y="66"/>
                    </a:lnTo>
                    <a:lnTo>
                      <a:pt x="39" y="63"/>
                    </a:lnTo>
                    <a:lnTo>
                      <a:pt x="50" y="55"/>
                    </a:lnTo>
                    <a:lnTo>
                      <a:pt x="60" y="45"/>
                    </a:lnTo>
                    <a:lnTo>
                      <a:pt x="63" y="42"/>
                    </a:lnTo>
                    <a:lnTo>
                      <a:pt x="65" y="37"/>
                    </a:lnTo>
                    <a:lnTo>
                      <a:pt x="65" y="34"/>
                    </a:lnTo>
                    <a:lnTo>
                      <a:pt x="65" y="29"/>
                    </a:lnTo>
                    <a:lnTo>
                      <a:pt x="65" y="21"/>
                    </a:lnTo>
                    <a:lnTo>
                      <a:pt x="58" y="11"/>
                    </a:lnTo>
                    <a:lnTo>
                      <a:pt x="44" y="3"/>
                    </a:lnTo>
                    <a:lnTo>
                      <a:pt x="31" y="0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0" y="3"/>
                    </a:lnTo>
                    <a:lnTo>
                      <a:pt x="3" y="8"/>
                    </a:lnTo>
                    <a:lnTo>
                      <a:pt x="3" y="11"/>
                    </a:lnTo>
                    <a:close/>
                  </a:path>
                </a:pathLst>
              </a:custGeom>
              <a:solidFill>
                <a:srgbClr val="758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68" name="Freeform 2407"/>
              <p:cNvSpPr>
                <a:spLocks/>
              </p:cNvSpPr>
              <p:nvPr/>
            </p:nvSpPr>
            <p:spPr bwMode="auto">
              <a:xfrm>
                <a:off x="984" y="2999"/>
                <a:ext cx="5" cy="8"/>
              </a:xfrm>
              <a:custGeom>
                <a:avLst/>
                <a:gdLst>
                  <a:gd name="T0" fmla="*/ 3 w 5"/>
                  <a:gd name="T1" fmla="*/ 8 h 8"/>
                  <a:gd name="T2" fmla="*/ 3 w 5"/>
                  <a:gd name="T3" fmla="*/ 8 h 8"/>
                  <a:gd name="T4" fmla="*/ 3 w 5"/>
                  <a:gd name="T5" fmla="*/ 8 h 8"/>
                  <a:gd name="T6" fmla="*/ 3 w 5"/>
                  <a:gd name="T7" fmla="*/ 8 h 8"/>
                  <a:gd name="T8" fmla="*/ 3 w 5"/>
                  <a:gd name="T9" fmla="*/ 5 h 8"/>
                  <a:gd name="T10" fmla="*/ 3 w 5"/>
                  <a:gd name="T11" fmla="*/ 5 h 8"/>
                  <a:gd name="T12" fmla="*/ 3 w 5"/>
                  <a:gd name="T13" fmla="*/ 5 h 8"/>
                  <a:gd name="T14" fmla="*/ 3 w 5"/>
                  <a:gd name="T15" fmla="*/ 3 h 8"/>
                  <a:gd name="T16" fmla="*/ 3 w 5"/>
                  <a:gd name="T17" fmla="*/ 3 h 8"/>
                  <a:gd name="T18" fmla="*/ 5 w 5"/>
                  <a:gd name="T19" fmla="*/ 3 h 8"/>
                  <a:gd name="T20" fmla="*/ 0 w 5"/>
                  <a:gd name="T21" fmla="*/ 0 h 8"/>
                  <a:gd name="T22" fmla="*/ 0 w 5"/>
                  <a:gd name="T23" fmla="*/ 3 h 8"/>
                  <a:gd name="T24" fmla="*/ 0 w 5"/>
                  <a:gd name="T25" fmla="*/ 3 h 8"/>
                  <a:gd name="T26" fmla="*/ 0 w 5"/>
                  <a:gd name="T27" fmla="*/ 3 h 8"/>
                  <a:gd name="T28" fmla="*/ 0 w 5"/>
                  <a:gd name="T29" fmla="*/ 5 h 8"/>
                  <a:gd name="T30" fmla="*/ 0 w 5"/>
                  <a:gd name="T31" fmla="*/ 5 h 8"/>
                  <a:gd name="T32" fmla="*/ 0 w 5"/>
                  <a:gd name="T33" fmla="*/ 5 h 8"/>
                  <a:gd name="T34" fmla="*/ 0 w 5"/>
                  <a:gd name="T35" fmla="*/ 8 h 8"/>
                  <a:gd name="T36" fmla="*/ 0 w 5"/>
                  <a:gd name="T37" fmla="*/ 8 h 8"/>
                  <a:gd name="T38" fmla="*/ 0 w 5"/>
                  <a:gd name="T39" fmla="*/ 8 h 8"/>
                  <a:gd name="T40" fmla="*/ 3 w 5"/>
                  <a:gd name="T41" fmla="*/ 8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8"/>
                  <a:gd name="T65" fmla="*/ 5 w 5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8">
                    <a:moveTo>
                      <a:pt x="3" y="8"/>
                    </a:moveTo>
                    <a:lnTo>
                      <a:pt x="3" y="8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69" name="Freeform 2408"/>
              <p:cNvSpPr>
                <a:spLocks/>
              </p:cNvSpPr>
              <p:nvPr/>
            </p:nvSpPr>
            <p:spPr bwMode="auto">
              <a:xfrm>
                <a:off x="981" y="3007"/>
                <a:ext cx="6" cy="29"/>
              </a:xfrm>
              <a:custGeom>
                <a:avLst/>
                <a:gdLst>
                  <a:gd name="T0" fmla="*/ 6 w 6"/>
                  <a:gd name="T1" fmla="*/ 29 h 29"/>
                  <a:gd name="T2" fmla="*/ 6 w 6"/>
                  <a:gd name="T3" fmla="*/ 29 h 29"/>
                  <a:gd name="T4" fmla="*/ 6 w 6"/>
                  <a:gd name="T5" fmla="*/ 23 h 29"/>
                  <a:gd name="T6" fmla="*/ 6 w 6"/>
                  <a:gd name="T7" fmla="*/ 21 h 29"/>
                  <a:gd name="T8" fmla="*/ 6 w 6"/>
                  <a:gd name="T9" fmla="*/ 18 h 29"/>
                  <a:gd name="T10" fmla="*/ 6 w 6"/>
                  <a:gd name="T11" fmla="*/ 16 h 29"/>
                  <a:gd name="T12" fmla="*/ 6 w 6"/>
                  <a:gd name="T13" fmla="*/ 10 h 29"/>
                  <a:gd name="T14" fmla="*/ 6 w 6"/>
                  <a:gd name="T15" fmla="*/ 8 h 29"/>
                  <a:gd name="T16" fmla="*/ 6 w 6"/>
                  <a:gd name="T17" fmla="*/ 5 h 29"/>
                  <a:gd name="T18" fmla="*/ 6 w 6"/>
                  <a:gd name="T19" fmla="*/ 0 h 29"/>
                  <a:gd name="T20" fmla="*/ 3 w 6"/>
                  <a:gd name="T21" fmla="*/ 0 h 29"/>
                  <a:gd name="T22" fmla="*/ 3 w 6"/>
                  <a:gd name="T23" fmla="*/ 3 h 29"/>
                  <a:gd name="T24" fmla="*/ 0 w 6"/>
                  <a:gd name="T25" fmla="*/ 8 h 29"/>
                  <a:gd name="T26" fmla="*/ 0 w 6"/>
                  <a:gd name="T27" fmla="*/ 10 h 29"/>
                  <a:gd name="T28" fmla="*/ 0 w 6"/>
                  <a:gd name="T29" fmla="*/ 16 h 29"/>
                  <a:gd name="T30" fmla="*/ 0 w 6"/>
                  <a:gd name="T31" fmla="*/ 18 h 29"/>
                  <a:gd name="T32" fmla="*/ 0 w 6"/>
                  <a:gd name="T33" fmla="*/ 21 h 29"/>
                  <a:gd name="T34" fmla="*/ 3 w 6"/>
                  <a:gd name="T35" fmla="*/ 26 h 29"/>
                  <a:gd name="T36" fmla="*/ 3 w 6"/>
                  <a:gd name="T37" fmla="*/ 29 h 29"/>
                  <a:gd name="T38" fmla="*/ 3 w 6"/>
                  <a:gd name="T39" fmla="*/ 29 h 29"/>
                  <a:gd name="T40" fmla="*/ 6 w 6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29"/>
                  <a:gd name="T65" fmla="*/ 6 w 6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29">
                    <a:moveTo>
                      <a:pt x="6" y="29"/>
                    </a:moveTo>
                    <a:lnTo>
                      <a:pt x="6" y="29"/>
                    </a:lnTo>
                    <a:lnTo>
                      <a:pt x="6" y="23"/>
                    </a:lnTo>
                    <a:lnTo>
                      <a:pt x="6" y="21"/>
                    </a:lnTo>
                    <a:lnTo>
                      <a:pt x="6" y="18"/>
                    </a:lnTo>
                    <a:lnTo>
                      <a:pt x="6" y="16"/>
                    </a:lnTo>
                    <a:lnTo>
                      <a:pt x="6" y="10"/>
                    </a:lnTo>
                    <a:lnTo>
                      <a:pt x="6" y="8"/>
                    </a:lnTo>
                    <a:lnTo>
                      <a:pt x="6" y="5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3" y="3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6"/>
                    </a:lnTo>
                    <a:lnTo>
                      <a:pt x="3" y="29"/>
                    </a:lnTo>
                    <a:lnTo>
                      <a:pt x="6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70" name="Freeform 2409"/>
              <p:cNvSpPr>
                <a:spLocks/>
              </p:cNvSpPr>
              <p:nvPr/>
            </p:nvSpPr>
            <p:spPr bwMode="auto">
              <a:xfrm>
                <a:off x="984" y="3036"/>
                <a:ext cx="21" cy="18"/>
              </a:xfrm>
              <a:custGeom>
                <a:avLst/>
                <a:gdLst>
                  <a:gd name="T0" fmla="*/ 21 w 21"/>
                  <a:gd name="T1" fmla="*/ 15 h 18"/>
                  <a:gd name="T2" fmla="*/ 21 w 21"/>
                  <a:gd name="T3" fmla="*/ 15 h 18"/>
                  <a:gd name="T4" fmla="*/ 18 w 21"/>
                  <a:gd name="T5" fmla="*/ 13 h 18"/>
                  <a:gd name="T6" fmla="*/ 16 w 21"/>
                  <a:gd name="T7" fmla="*/ 13 h 18"/>
                  <a:gd name="T8" fmla="*/ 13 w 21"/>
                  <a:gd name="T9" fmla="*/ 10 h 18"/>
                  <a:gd name="T10" fmla="*/ 10 w 21"/>
                  <a:gd name="T11" fmla="*/ 8 h 18"/>
                  <a:gd name="T12" fmla="*/ 8 w 21"/>
                  <a:gd name="T13" fmla="*/ 5 h 18"/>
                  <a:gd name="T14" fmla="*/ 5 w 21"/>
                  <a:gd name="T15" fmla="*/ 5 h 18"/>
                  <a:gd name="T16" fmla="*/ 5 w 21"/>
                  <a:gd name="T17" fmla="*/ 2 h 18"/>
                  <a:gd name="T18" fmla="*/ 3 w 21"/>
                  <a:gd name="T19" fmla="*/ 0 h 18"/>
                  <a:gd name="T20" fmla="*/ 0 w 21"/>
                  <a:gd name="T21" fmla="*/ 0 h 18"/>
                  <a:gd name="T22" fmla="*/ 0 w 21"/>
                  <a:gd name="T23" fmla="*/ 2 h 18"/>
                  <a:gd name="T24" fmla="*/ 3 w 21"/>
                  <a:gd name="T25" fmla="*/ 5 h 18"/>
                  <a:gd name="T26" fmla="*/ 5 w 21"/>
                  <a:gd name="T27" fmla="*/ 8 h 18"/>
                  <a:gd name="T28" fmla="*/ 8 w 21"/>
                  <a:gd name="T29" fmla="*/ 10 h 18"/>
                  <a:gd name="T30" fmla="*/ 10 w 21"/>
                  <a:gd name="T31" fmla="*/ 13 h 18"/>
                  <a:gd name="T32" fmla="*/ 13 w 21"/>
                  <a:gd name="T33" fmla="*/ 15 h 18"/>
                  <a:gd name="T34" fmla="*/ 16 w 21"/>
                  <a:gd name="T35" fmla="*/ 18 h 18"/>
                  <a:gd name="T36" fmla="*/ 18 w 21"/>
                  <a:gd name="T37" fmla="*/ 18 h 18"/>
                  <a:gd name="T38" fmla="*/ 18 w 21"/>
                  <a:gd name="T39" fmla="*/ 18 h 18"/>
                  <a:gd name="T40" fmla="*/ 21 w 21"/>
                  <a:gd name="T41" fmla="*/ 15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8"/>
                  <a:gd name="T65" fmla="*/ 21 w 21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8">
                    <a:moveTo>
                      <a:pt x="21" y="15"/>
                    </a:moveTo>
                    <a:lnTo>
                      <a:pt x="21" y="15"/>
                    </a:lnTo>
                    <a:lnTo>
                      <a:pt x="18" y="13"/>
                    </a:lnTo>
                    <a:lnTo>
                      <a:pt x="16" y="13"/>
                    </a:lnTo>
                    <a:lnTo>
                      <a:pt x="13" y="10"/>
                    </a:lnTo>
                    <a:lnTo>
                      <a:pt x="10" y="8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8" y="10"/>
                    </a:lnTo>
                    <a:lnTo>
                      <a:pt x="10" y="13"/>
                    </a:lnTo>
                    <a:lnTo>
                      <a:pt x="13" y="15"/>
                    </a:lnTo>
                    <a:lnTo>
                      <a:pt x="16" y="18"/>
                    </a:lnTo>
                    <a:lnTo>
                      <a:pt x="18" y="18"/>
                    </a:lnTo>
                    <a:lnTo>
                      <a:pt x="21" y="1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71" name="Freeform 2410"/>
              <p:cNvSpPr>
                <a:spLocks/>
              </p:cNvSpPr>
              <p:nvPr/>
            </p:nvSpPr>
            <p:spPr bwMode="auto">
              <a:xfrm>
                <a:off x="1002" y="3051"/>
                <a:ext cx="21" cy="8"/>
              </a:xfrm>
              <a:custGeom>
                <a:avLst/>
                <a:gdLst>
                  <a:gd name="T0" fmla="*/ 19 w 21"/>
                  <a:gd name="T1" fmla="*/ 3 h 8"/>
                  <a:gd name="T2" fmla="*/ 19 w 21"/>
                  <a:gd name="T3" fmla="*/ 3 h 8"/>
                  <a:gd name="T4" fmla="*/ 19 w 21"/>
                  <a:gd name="T5" fmla="*/ 3 h 8"/>
                  <a:gd name="T6" fmla="*/ 16 w 21"/>
                  <a:gd name="T7" fmla="*/ 3 h 8"/>
                  <a:gd name="T8" fmla="*/ 13 w 21"/>
                  <a:gd name="T9" fmla="*/ 3 h 8"/>
                  <a:gd name="T10" fmla="*/ 11 w 21"/>
                  <a:gd name="T11" fmla="*/ 3 h 8"/>
                  <a:gd name="T12" fmla="*/ 8 w 21"/>
                  <a:gd name="T13" fmla="*/ 3 h 8"/>
                  <a:gd name="T14" fmla="*/ 6 w 21"/>
                  <a:gd name="T15" fmla="*/ 3 h 8"/>
                  <a:gd name="T16" fmla="*/ 3 w 21"/>
                  <a:gd name="T17" fmla="*/ 0 h 8"/>
                  <a:gd name="T18" fmla="*/ 3 w 21"/>
                  <a:gd name="T19" fmla="*/ 0 h 8"/>
                  <a:gd name="T20" fmla="*/ 0 w 21"/>
                  <a:gd name="T21" fmla="*/ 3 h 8"/>
                  <a:gd name="T22" fmla="*/ 3 w 21"/>
                  <a:gd name="T23" fmla="*/ 6 h 8"/>
                  <a:gd name="T24" fmla="*/ 6 w 21"/>
                  <a:gd name="T25" fmla="*/ 6 h 8"/>
                  <a:gd name="T26" fmla="*/ 8 w 21"/>
                  <a:gd name="T27" fmla="*/ 6 h 8"/>
                  <a:gd name="T28" fmla="*/ 11 w 21"/>
                  <a:gd name="T29" fmla="*/ 6 h 8"/>
                  <a:gd name="T30" fmla="*/ 13 w 21"/>
                  <a:gd name="T31" fmla="*/ 8 h 8"/>
                  <a:gd name="T32" fmla="*/ 16 w 21"/>
                  <a:gd name="T33" fmla="*/ 6 h 8"/>
                  <a:gd name="T34" fmla="*/ 19 w 21"/>
                  <a:gd name="T35" fmla="*/ 6 h 8"/>
                  <a:gd name="T36" fmla="*/ 21 w 21"/>
                  <a:gd name="T37" fmla="*/ 6 h 8"/>
                  <a:gd name="T38" fmla="*/ 21 w 21"/>
                  <a:gd name="T39" fmla="*/ 6 h 8"/>
                  <a:gd name="T40" fmla="*/ 19 w 21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19" y="3"/>
                    </a:moveTo>
                    <a:lnTo>
                      <a:pt x="19" y="3"/>
                    </a:lnTo>
                    <a:lnTo>
                      <a:pt x="16" y="3"/>
                    </a:lnTo>
                    <a:lnTo>
                      <a:pt x="13" y="3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6" y="3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3" y="6"/>
                    </a:lnTo>
                    <a:lnTo>
                      <a:pt x="6" y="6"/>
                    </a:lnTo>
                    <a:lnTo>
                      <a:pt x="8" y="6"/>
                    </a:lnTo>
                    <a:lnTo>
                      <a:pt x="11" y="6"/>
                    </a:lnTo>
                    <a:lnTo>
                      <a:pt x="13" y="8"/>
                    </a:lnTo>
                    <a:lnTo>
                      <a:pt x="16" y="6"/>
                    </a:lnTo>
                    <a:lnTo>
                      <a:pt x="19" y="6"/>
                    </a:lnTo>
                    <a:lnTo>
                      <a:pt x="21" y="6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72" name="Freeform 2411"/>
              <p:cNvSpPr>
                <a:spLocks/>
              </p:cNvSpPr>
              <p:nvPr/>
            </p:nvSpPr>
            <p:spPr bwMode="auto">
              <a:xfrm>
                <a:off x="1021" y="3033"/>
                <a:ext cx="26" cy="24"/>
              </a:xfrm>
              <a:custGeom>
                <a:avLst/>
                <a:gdLst>
                  <a:gd name="T0" fmla="*/ 21 w 26"/>
                  <a:gd name="T1" fmla="*/ 0 h 24"/>
                  <a:gd name="T2" fmla="*/ 21 w 26"/>
                  <a:gd name="T3" fmla="*/ 0 h 24"/>
                  <a:gd name="T4" fmla="*/ 21 w 26"/>
                  <a:gd name="T5" fmla="*/ 5 h 24"/>
                  <a:gd name="T6" fmla="*/ 18 w 26"/>
                  <a:gd name="T7" fmla="*/ 8 h 24"/>
                  <a:gd name="T8" fmla="*/ 15 w 26"/>
                  <a:gd name="T9" fmla="*/ 11 h 24"/>
                  <a:gd name="T10" fmla="*/ 13 w 26"/>
                  <a:gd name="T11" fmla="*/ 13 h 24"/>
                  <a:gd name="T12" fmla="*/ 10 w 26"/>
                  <a:gd name="T13" fmla="*/ 16 h 24"/>
                  <a:gd name="T14" fmla="*/ 7 w 26"/>
                  <a:gd name="T15" fmla="*/ 16 h 24"/>
                  <a:gd name="T16" fmla="*/ 5 w 26"/>
                  <a:gd name="T17" fmla="*/ 18 h 24"/>
                  <a:gd name="T18" fmla="*/ 0 w 26"/>
                  <a:gd name="T19" fmla="*/ 21 h 24"/>
                  <a:gd name="T20" fmla="*/ 2 w 26"/>
                  <a:gd name="T21" fmla="*/ 24 h 24"/>
                  <a:gd name="T22" fmla="*/ 5 w 26"/>
                  <a:gd name="T23" fmla="*/ 21 h 24"/>
                  <a:gd name="T24" fmla="*/ 10 w 26"/>
                  <a:gd name="T25" fmla="*/ 21 h 24"/>
                  <a:gd name="T26" fmla="*/ 13 w 26"/>
                  <a:gd name="T27" fmla="*/ 18 h 24"/>
                  <a:gd name="T28" fmla="*/ 15 w 26"/>
                  <a:gd name="T29" fmla="*/ 16 h 24"/>
                  <a:gd name="T30" fmla="*/ 18 w 26"/>
                  <a:gd name="T31" fmla="*/ 13 h 24"/>
                  <a:gd name="T32" fmla="*/ 21 w 26"/>
                  <a:gd name="T33" fmla="*/ 11 h 24"/>
                  <a:gd name="T34" fmla="*/ 23 w 26"/>
                  <a:gd name="T35" fmla="*/ 5 h 24"/>
                  <a:gd name="T36" fmla="*/ 26 w 26"/>
                  <a:gd name="T37" fmla="*/ 3 h 24"/>
                  <a:gd name="T38" fmla="*/ 26 w 26"/>
                  <a:gd name="T39" fmla="*/ 3 h 24"/>
                  <a:gd name="T40" fmla="*/ 21 w 26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4"/>
                  <a:gd name="T65" fmla="*/ 26 w 26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4">
                    <a:moveTo>
                      <a:pt x="21" y="0"/>
                    </a:moveTo>
                    <a:lnTo>
                      <a:pt x="21" y="0"/>
                    </a:lnTo>
                    <a:lnTo>
                      <a:pt x="21" y="5"/>
                    </a:lnTo>
                    <a:lnTo>
                      <a:pt x="18" y="8"/>
                    </a:lnTo>
                    <a:lnTo>
                      <a:pt x="15" y="11"/>
                    </a:lnTo>
                    <a:lnTo>
                      <a:pt x="13" y="13"/>
                    </a:lnTo>
                    <a:lnTo>
                      <a:pt x="10" y="16"/>
                    </a:lnTo>
                    <a:lnTo>
                      <a:pt x="7" y="16"/>
                    </a:lnTo>
                    <a:lnTo>
                      <a:pt x="5" y="18"/>
                    </a:lnTo>
                    <a:lnTo>
                      <a:pt x="0" y="21"/>
                    </a:lnTo>
                    <a:lnTo>
                      <a:pt x="2" y="24"/>
                    </a:lnTo>
                    <a:lnTo>
                      <a:pt x="5" y="21"/>
                    </a:lnTo>
                    <a:lnTo>
                      <a:pt x="10" y="21"/>
                    </a:lnTo>
                    <a:lnTo>
                      <a:pt x="13" y="18"/>
                    </a:lnTo>
                    <a:lnTo>
                      <a:pt x="15" y="16"/>
                    </a:lnTo>
                    <a:lnTo>
                      <a:pt x="18" y="13"/>
                    </a:lnTo>
                    <a:lnTo>
                      <a:pt x="21" y="11"/>
                    </a:lnTo>
                    <a:lnTo>
                      <a:pt x="23" y="5"/>
                    </a:lnTo>
                    <a:lnTo>
                      <a:pt x="26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73" name="Freeform 2412"/>
              <p:cNvSpPr>
                <a:spLocks/>
              </p:cNvSpPr>
              <p:nvPr/>
            </p:nvSpPr>
            <p:spPr bwMode="auto">
              <a:xfrm>
                <a:off x="1042" y="3028"/>
                <a:ext cx="10" cy="8"/>
              </a:xfrm>
              <a:custGeom>
                <a:avLst/>
                <a:gdLst>
                  <a:gd name="T0" fmla="*/ 5 w 10"/>
                  <a:gd name="T1" fmla="*/ 0 h 8"/>
                  <a:gd name="T2" fmla="*/ 7 w 10"/>
                  <a:gd name="T3" fmla="*/ 0 h 8"/>
                  <a:gd name="T4" fmla="*/ 5 w 10"/>
                  <a:gd name="T5" fmla="*/ 0 h 8"/>
                  <a:gd name="T6" fmla="*/ 5 w 10"/>
                  <a:gd name="T7" fmla="*/ 0 h 8"/>
                  <a:gd name="T8" fmla="*/ 5 w 10"/>
                  <a:gd name="T9" fmla="*/ 2 h 8"/>
                  <a:gd name="T10" fmla="*/ 5 w 10"/>
                  <a:gd name="T11" fmla="*/ 2 h 8"/>
                  <a:gd name="T12" fmla="*/ 2 w 10"/>
                  <a:gd name="T13" fmla="*/ 2 h 8"/>
                  <a:gd name="T14" fmla="*/ 2 w 10"/>
                  <a:gd name="T15" fmla="*/ 5 h 8"/>
                  <a:gd name="T16" fmla="*/ 2 w 10"/>
                  <a:gd name="T17" fmla="*/ 5 h 8"/>
                  <a:gd name="T18" fmla="*/ 0 w 10"/>
                  <a:gd name="T19" fmla="*/ 5 h 8"/>
                  <a:gd name="T20" fmla="*/ 5 w 10"/>
                  <a:gd name="T21" fmla="*/ 8 h 8"/>
                  <a:gd name="T22" fmla="*/ 5 w 10"/>
                  <a:gd name="T23" fmla="*/ 8 h 8"/>
                  <a:gd name="T24" fmla="*/ 5 w 10"/>
                  <a:gd name="T25" fmla="*/ 8 h 8"/>
                  <a:gd name="T26" fmla="*/ 5 w 10"/>
                  <a:gd name="T27" fmla="*/ 5 h 8"/>
                  <a:gd name="T28" fmla="*/ 7 w 10"/>
                  <a:gd name="T29" fmla="*/ 5 h 8"/>
                  <a:gd name="T30" fmla="*/ 7 w 10"/>
                  <a:gd name="T31" fmla="*/ 5 h 8"/>
                  <a:gd name="T32" fmla="*/ 7 w 10"/>
                  <a:gd name="T33" fmla="*/ 2 h 8"/>
                  <a:gd name="T34" fmla="*/ 7 w 10"/>
                  <a:gd name="T35" fmla="*/ 2 h 8"/>
                  <a:gd name="T36" fmla="*/ 10 w 10"/>
                  <a:gd name="T37" fmla="*/ 0 h 8"/>
                  <a:gd name="T38" fmla="*/ 10 w 10"/>
                  <a:gd name="T39" fmla="*/ 0 h 8"/>
                  <a:gd name="T40" fmla="*/ 5 w 10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"/>
                  <a:gd name="T64" fmla="*/ 0 h 8"/>
                  <a:gd name="T65" fmla="*/ 10 w 10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" h="8">
                    <a:moveTo>
                      <a:pt x="5" y="0"/>
                    </a:moveTo>
                    <a:lnTo>
                      <a:pt x="7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2" y="2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1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74" name="Freeform 2413"/>
              <p:cNvSpPr>
                <a:spLocks/>
              </p:cNvSpPr>
              <p:nvPr/>
            </p:nvSpPr>
            <p:spPr bwMode="auto">
              <a:xfrm>
                <a:off x="1047" y="3025"/>
                <a:ext cx="5" cy="3"/>
              </a:xfrm>
              <a:custGeom>
                <a:avLst/>
                <a:gdLst>
                  <a:gd name="T0" fmla="*/ 2 w 5"/>
                  <a:gd name="T1" fmla="*/ 0 h 3"/>
                  <a:gd name="T2" fmla="*/ 2 w 5"/>
                  <a:gd name="T3" fmla="*/ 0 h 3"/>
                  <a:gd name="T4" fmla="*/ 2 w 5"/>
                  <a:gd name="T5" fmla="*/ 0 h 3"/>
                  <a:gd name="T6" fmla="*/ 2 w 5"/>
                  <a:gd name="T7" fmla="*/ 3 h 3"/>
                  <a:gd name="T8" fmla="*/ 2 w 5"/>
                  <a:gd name="T9" fmla="*/ 3 h 3"/>
                  <a:gd name="T10" fmla="*/ 2 w 5"/>
                  <a:gd name="T11" fmla="*/ 3 h 3"/>
                  <a:gd name="T12" fmla="*/ 2 w 5"/>
                  <a:gd name="T13" fmla="*/ 3 h 3"/>
                  <a:gd name="T14" fmla="*/ 2 w 5"/>
                  <a:gd name="T15" fmla="*/ 3 h 3"/>
                  <a:gd name="T16" fmla="*/ 0 w 5"/>
                  <a:gd name="T17" fmla="*/ 3 h 3"/>
                  <a:gd name="T18" fmla="*/ 0 w 5"/>
                  <a:gd name="T19" fmla="*/ 3 h 3"/>
                  <a:gd name="T20" fmla="*/ 5 w 5"/>
                  <a:gd name="T21" fmla="*/ 3 h 3"/>
                  <a:gd name="T22" fmla="*/ 5 w 5"/>
                  <a:gd name="T23" fmla="*/ 3 h 3"/>
                  <a:gd name="T24" fmla="*/ 5 w 5"/>
                  <a:gd name="T25" fmla="*/ 3 h 3"/>
                  <a:gd name="T26" fmla="*/ 5 w 5"/>
                  <a:gd name="T27" fmla="*/ 3 h 3"/>
                  <a:gd name="T28" fmla="*/ 5 w 5"/>
                  <a:gd name="T29" fmla="*/ 3 h 3"/>
                  <a:gd name="T30" fmla="*/ 5 w 5"/>
                  <a:gd name="T31" fmla="*/ 3 h 3"/>
                  <a:gd name="T32" fmla="*/ 5 w 5"/>
                  <a:gd name="T33" fmla="*/ 3 h 3"/>
                  <a:gd name="T34" fmla="*/ 5 w 5"/>
                  <a:gd name="T35" fmla="*/ 3 h 3"/>
                  <a:gd name="T36" fmla="*/ 5 w 5"/>
                  <a:gd name="T37" fmla="*/ 3 h 3"/>
                  <a:gd name="T38" fmla="*/ 5 w 5"/>
                  <a:gd name="T39" fmla="*/ 3 h 3"/>
                  <a:gd name="T40" fmla="*/ 2 w 5"/>
                  <a:gd name="T41" fmla="*/ 0 h 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3"/>
                  <a:gd name="T65" fmla="*/ 5 w 5"/>
                  <a:gd name="T66" fmla="*/ 3 h 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3">
                    <a:moveTo>
                      <a:pt x="2" y="0"/>
                    </a:moveTo>
                    <a:lnTo>
                      <a:pt x="2" y="0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5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75" name="Freeform 2414"/>
              <p:cNvSpPr>
                <a:spLocks/>
              </p:cNvSpPr>
              <p:nvPr/>
            </p:nvSpPr>
            <p:spPr bwMode="auto">
              <a:xfrm>
                <a:off x="1039" y="2999"/>
                <a:ext cx="13" cy="29"/>
              </a:xfrm>
              <a:custGeom>
                <a:avLst/>
                <a:gdLst>
                  <a:gd name="T0" fmla="*/ 0 w 13"/>
                  <a:gd name="T1" fmla="*/ 3 h 29"/>
                  <a:gd name="T2" fmla="*/ 0 w 13"/>
                  <a:gd name="T3" fmla="*/ 3 h 29"/>
                  <a:gd name="T4" fmla="*/ 3 w 13"/>
                  <a:gd name="T5" fmla="*/ 5 h 29"/>
                  <a:gd name="T6" fmla="*/ 5 w 13"/>
                  <a:gd name="T7" fmla="*/ 8 h 29"/>
                  <a:gd name="T8" fmla="*/ 8 w 13"/>
                  <a:gd name="T9" fmla="*/ 11 h 29"/>
                  <a:gd name="T10" fmla="*/ 8 w 13"/>
                  <a:gd name="T11" fmla="*/ 13 h 29"/>
                  <a:gd name="T12" fmla="*/ 8 w 13"/>
                  <a:gd name="T13" fmla="*/ 18 h 29"/>
                  <a:gd name="T14" fmla="*/ 10 w 13"/>
                  <a:gd name="T15" fmla="*/ 21 h 29"/>
                  <a:gd name="T16" fmla="*/ 10 w 13"/>
                  <a:gd name="T17" fmla="*/ 24 h 29"/>
                  <a:gd name="T18" fmla="*/ 10 w 13"/>
                  <a:gd name="T19" fmla="*/ 26 h 29"/>
                  <a:gd name="T20" fmla="*/ 13 w 13"/>
                  <a:gd name="T21" fmla="*/ 29 h 29"/>
                  <a:gd name="T22" fmla="*/ 13 w 13"/>
                  <a:gd name="T23" fmla="*/ 24 h 29"/>
                  <a:gd name="T24" fmla="*/ 13 w 13"/>
                  <a:gd name="T25" fmla="*/ 21 h 29"/>
                  <a:gd name="T26" fmla="*/ 13 w 13"/>
                  <a:gd name="T27" fmla="*/ 16 h 29"/>
                  <a:gd name="T28" fmla="*/ 10 w 13"/>
                  <a:gd name="T29" fmla="*/ 13 h 29"/>
                  <a:gd name="T30" fmla="*/ 10 w 13"/>
                  <a:gd name="T31" fmla="*/ 11 h 29"/>
                  <a:gd name="T32" fmla="*/ 8 w 13"/>
                  <a:gd name="T33" fmla="*/ 5 h 29"/>
                  <a:gd name="T34" fmla="*/ 5 w 13"/>
                  <a:gd name="T35" fmla="*/ 3 h 29"/>
                  <a:gd name="T36" fmla="*/ 3 w 13"/>
                  <a:gd name="T37" fmla="*/ 0 h 29"/>
                  <a:gd name="T38" fmla="*/ 3 w 13"/>
                  <a:gd name="T39" fmla="*/ 0 h 29"/>
                  <a:gd name="T40" fmla="*/ 0 w 13"/>
                  <a:gd name="T41" fmla="*/ 3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9"/>
                  <a:gd name="T65" fmla="*/ 13 w 13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9">
                    <a:moveTo>
                      <a:pt x="0" y="3"/>
                    </a:moveTo>
                    <a:lnTo>
                      <a:pt x="0" y="3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8" y="11"/>
                    </a:lnTo>
                    <a:lnTo>
                      <a:pt x="8" y="13"/>
                    </a:lnTo>
                    <a:lnTo>
                      <a:pt x="8" y="18"/>
                    </a:lnTo>
                    <a:lnTo>
                      <a:pt x="10" y="21"/>
                    </a:lnTo>
                    <a:lnTo>
                      <a:pt x="10" y="24"/>
                    </a:lnTo>
                    <a:lnTo>
                      <a:pt x="10" y="26"/>
                    </a:lnTo>
                    <a:lnTo>
                      <a:pt x="13" y="29"/>
                    </a:lnTo>
                    <a:lnTo>
                      <a:pt x="13" y="24"/>
                    </a:lnTo>
                    <a:lnTo>
                      <a:pt x="13" y="21"/>
                    </a:lnTo>
                    <a:lnTo>
                      <a:pt x="13" y="16"/>
                    </a:lnTo>
                    <a:lnTo>
                      <a:pt x="10" y="13"/>
                    </a:lnTo>
                    <a:lnTo>
                      <a:pt x="10" y="11"/>
                    </a:lnTo>
                    <a:lnTo>
                      <a:pt x="8" y="5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76" name="Freeform 2415"/>
              <p:cNvSpPr>
                <a:spLocks/>
              </p:cNvSpPr>
              <p:nvPr/>
            </p:nvSpPr>
            <p:spPr bwMode="auto">
              <a:xfrm>
                <a:off x="1015" y="2991"/>
                <a:ext cx="27" cy="11"/>
              </a:xfrm>
              <a:custGeom>
                <a:avLst/>
                <a:gdLst>
                  <a:gd name="T0" fmla="*/ 0 w 27"/>
                  <a:gd name="T1" fmla="*/ 3 h 11"/>
                  <a:gd name="T2" fmla="*/ 0 w 27"/>
                  <a:gd name="T3" fmla="*/ 3 h 11"/>
                  <a:gd name="T4" fmla="*/ 3 w 27"/>
                  <a:gd name="T5" fmla="*/ 3 h 11"/>
                  <a:gd name="T6" fmla="*/ 8 w 27"/>
                  <a:gd name="T7" fmla="*/ 3 h 11"/>
                  <a:gd name="T8" fmla="*/ 11 w 27"/>
                  <a:gd name="T9" fmla="*/ 3 h 11"/>
                  <a:gd name="T10" fmla="*/ 13 w 27"/>
                  <a:gd name="T11" fmla="*/ 5 h 11"/>
                  <a:gd name="T12" fmla="*/ 16 w 27"/>
                  <a:gd name="T13" fmla="*/ 5 h 11"/>
                  <a:gd name="T14" fmla="*/ 19 w 27"/>
                  <a:gd name="T15" fmla="*/ 8 h 11"/>
                  <a:gd name="T16" fmla="*/ 24 w 27"/>
                  <a:gd name="T17" fmla="*/ 8 h 11"/>
                  <a:gd name="T18" fmla="*/ 24 w 27"/>
                  <a:gd name="T19" fmla="*/ 11 h 11"/>
                  <a:gd name="T20" fmla="*/ 27 w 27"/>
                  <a:gd name="T21" fmla="*/ 8 h 11"/>
                  <a:gd name="T22" fmla="*/ 24 w 27"/>
                  <a:gd name="T23" fmla="*/ 5 h 11"/>
                  <a:gd name="T24" fmla="*/ 21 w 27"/>
                  <a:gd name="T25" fmla="*/ 3 h 11"/>
                  <a:gd name="T26" fmla="*/ 19 w 27"/>
                  <a:gd name="T27" fmla="*/ 3 h 11"/>
                  <a:gd name="T28" fmla="*/ 16 w 27"/>
                  <a:gd name="T29" fmla="*/ 0 h 11"/>
                  <a:gd name="T30" fmla="*/ 11 w 27"/>
                  <a:gd name="T31" fmla="*/ 0 h 11"/>
                  <a:gd name="T32" fmla="*/ 8 w 27"/>
                  <a:gd name="T33" fmla="*/ 0 h 11"/>
                  <a:gd name="T34" fmla="*/ 3 w 27"/>
                  <a:gd name="T35" fmla="*/ 0 h 11"/>
                  <a:gd name="T36" fmla="*/ 0 w 27"/>
                  <a:gd name="T37" fmla="*/ 0 h 11"/>
                  <a:gd name="T38" fmla="*/ 0 w 27"/>
                  <a:gd name="T39" fmla="*/ 0 h 11"/>
                  <a:gd name="T40" fmla="*/ 0 w 27"/>
                  <a:gd name="T41" fmla="*/ 3 h 1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7"/>
                  <a:gd name="T64" fmla="*/ 0 h 11"/>
                  <a:gd name="T65" fmla="*/ 27 w 27"/>
                  <a:gd name="T66" fmla="*/ 11 h 1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7" h="11">
                    <a:moveTo>
                      <a:pt x="0" y="3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8" y="3"/>
                    </a:lnTo>
                    <a:lnTo>
                      <a:pt x="11" y="3"/>
                    </a:lnTo>
                    <a:lnTo>
                      <a:pt x="13" y="5"/>
                    </a:lnTo>
                    <a:lnTo>
                      <a:pt x="16" y="5"/>
                    </a:lnTo>
                    <a:lnTo>
                      <a:pt x="19" y="8"/>
                    </a:lnTo>
                    <a:lnTo>
                      <a:pt x="24" y="8"/>
                    </a:lnTo>
                    <a:lnTo>
                      <a:pt x="24" y="11"/>
                    </a:lnTo>
                    <a:lnTo>
                      <a:pt x="27" y="8"/>
                    </a:lnTo>
                    <a:lnTo>
                      <a:pt x="24" y="5"/>
                    </a:lnTo>
                    <a:lnTo>
                      <a:pt x="21" y="3"/>
                    </a:lnTo>
                    <a:lnTo>
                      <a:pt x="19" y="3"/>
                    </a:lnTo>
                    <a:lnTo>
                      <a:pt x="16" y="0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77" name="Freeform 2416"/>
              <p:cNvSpPr>
                <a:spLocks/>
              </p:cNvSpPr>
              <p:nvPr/>
            </p:nvSpPr>
            <p:spPr bwMode="auto">
              <a:xfrm>
                <a:off x="987" y="2989"/>
                <a:ext cx="28" cy="10"/>
              </a:xfrm>
              <a:custGeom>
                <a:avLst/>
                <a:gdLst>
                  <a:gd name="T0" fmla="*/ 2 w 28"/>
                  <a:gd name="T1" fmla="*/ 10 h 10"/>
                  <a:gd name="T2" fmla="*/ 2 w 28"/>
                  <a:gd name="T3" fmla="*/ 10 h 10"/>
                  <a:gd name="T4" fmla="*/ 5 w 28"/>
                  <a:gd name="T5" fmla="*/ 7 h 10"/>
                  <a:gd name="T6" fmla="*/ 7 w 28"/>
                  <a:gd name="T7" fmla="*/ 7 h 10"/>
                  <a:gd name="T8" fmla="*/ 13 w 28"/>
                  <a:gd name="T9" fmla="*/ 5 h 10"/>
                  <a:gd name="T10" fmla="*/ 15 w 28"/>
                  <a:gd name="T11" fmla="*/ 5 h 10"/>
                  <a:gd name="T12" fmla="*/ 21 w 28"/>
                  <a:gd name="T13" fmla="*/ 5 h 10"/>
                  <a:gd name="T14" fmla="*/ 23 w 28"/>
                  <a:gd name="T15" fmla="*/ 5 h 10"/>
                  <a:gd name="T16" fmla="*/ 26 w 28"/>
                  <a:gd name="T17" fmla="*/ 5 h 10"/>
                  <a:gd name="T18" fmla="*/ 28 w 28"/>
                  <a:gd name="T19" fmla="*/ 5 h 10"/>
                  <a:gd name="T20" fmla="*/ 28 w 28"/>
                  <a:gd name="T21" fmla="*/ 2 h 10"/>
                  <a:gd name="T22" fmla="*/ 26 w 28"/>
                  <a:gd name="T23" fmla="*/ 0 h 10"/>
                  <a:gd name="T24" fmla="*/ 23 w 28"/>
                  <a:gd name="T25" fmla="*/ 0 h 10"/>
                  <a:gd name="T26" fmla="*/ 21 w 28"/>
                  <a:gd name="T27" fmla="*/ 2 h 10"/>
                  <a:gd name="T28" fmla="*/ 15 w 28"/>
                  <a:gd name="T29" fmla="*/ 2 h 10"/>
                  <a:gd name="T30" fmla="*/ 10 w 28"/>
                  <a:gd name="T31" fmla="*/ 2 h 10"/>
                  <a:gd name="T32" fmla="*/ 7 w 28"/>
                  <a:gd name="T33" fmla="*/ 5 h 10"/>
                  <a:gd name="T34" fmla="*/ 2 w 28"/>
                  <a:gd name="T35" fmla="*/ 5 h 10"/>
                  <a:gd name="T36" fmla="*/ 0 w 28"/>
                  <a:gd name="T37" fmla="*/ 10 h 10"/>
                  <a:gd name="T38" fmla="*/ 0 w 28"/>
                  <a:gd name="T39" fmla="*/ 10 h 10"/>
                  <a:gd name="T40" fmla="*/ 2 w 28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8"/>
                  <a:gd name="T64" fmla="*/ 0 h 10"/>
                  <a:gd name="T65" fmla="*/ 28 w 28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8" h="10">
                    <a:moveTo>
                      <a:pt x="2" y="10"/>
                    </a:moveTo>
                    <a:lnTo>
                      <a:pt x="2" y="10"/>
                    </a:lnTo>
                    <a:lnTo>
                      <a:pt x="5" y="7"/>
                    </a:lnTo>
                    <a:lnTo>
                      <a:pt x="7" y="7"/>
                    </a:lnTo>
                    <a:lnTo>
                      <a:pt x="13" y="5"/>
                    </a:lnTo>
                    <a:lnTo>
                      <a:pt x="15" y="5"/>
                    </a:lnTo>
                    <a:lnTo>
                      <a:pt x="21" y="5"/>
                    </a:lnTo>
                    <a:lnTo>
                      <a:pt x="23" y="5"/>
                    </a:lnTo>
                    <a:lnTo>
                      <a:pt x="26" y="5"/>
                    </a:lnTo>
                    <a:lnTo>
                      <a:pt x="28" y="5"/>
                    </a:lnTo>
                    <a:lnTo>
                      <a:pt x="28" y="2"/>
                    </a:lnTo>
                    <a:lnTo>
                      <a:pt x="26" y="0"/>
                    </a:lnTo>
                    <a:lnTo>
                      <a:pt x="23" y="0"/>
                    </a:lnTo>
                    <a:lnTo>
                      <a:pt x="21" y="2"/>
                    </a:lnTo>
                    <a:lnTo>
                      <a:pt x="15" y="2"/>
                    </a:lnTo>
                    <a:lnTo>
                      <a:pt x="10" y="2"/>
                    </a:lnTo>
                    <a:lnTo>
                      <a:pt x="7" y="5"/>
                    </a:lnTo>
                    <a:lnTo>
                      <a:pt x="2" y="5"/>
                    </a:lnTo>
                    <a:lnTo>
                      <a:pt x="0" y="10"/>
                    </a:lnTo>
                    <a:lnTo>
                      <a:pt x="2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78" name="Freeform 2417"/>
              <p:cNvSpPr>
                <a:spLocks/>
              </p:cNvSpPr>
              <p:nvPr/>
            </p:nvSpPr>
            <p:spPr bwMode="auto">
              <a:xfrm>
                <a:off x="984" y="2999"/>
                <a:ext cx="5" cy="3"/>
              </a:xfrm>
              <a:custGeom>
                <a:avLst/>
                <a:gdLst>
                  <a:gd name="T0" fmla="*/ 5 w 5"/>
                  <a:gd name="T1" fmla="*/ 3 h 3"/>
                  <a:gd name="T2" fmla="*/ 3 w 5"/>
                  <a:gd name="T3" fmla="*/ 3 h 3"/>
                  <a:gd name="T4" fmla="*/ 5 w 5"/>
                  <a:gd name="T5" fmla="*/ 3 h 3"/>
                  <a:gd name="T6" fmla="*/ 5 w 5"/>
                  <a:gd name="T7" fmla="*/ 3 h 3"/>
                  <a:gd name="T8" fmla="*/ 5 w 5"/>
                  <a:gd name="T9" fmla="*/ 3 h 3"/>
                  <a:gd name="T10" fmla="*/ 5 w 5"/>
                  <a:gd name="T11" fmla="*/ 3 h 3"/>
                  <a:gd name="T12" fmla="*/ 5 w 5"/>
                  <a:gd name="T13" fmla="*/ 3 h 3"/>
                  <a:gd name="T14" fmla="*/ 5 w 5"/>
                  <a:gd name="T15" fmla="*/ 3 h 3"/>
                  <a:gd name="T16" fmla="*/ 5 w 5"/>
                  <a:gd name="T17" fmla="*/ 0 h 3"/>
                  <a:gd name="T18" fmla="*/ 5 w 5"/>
                  <a:gd name="T19" fmla="*/ 0 h 3"/>
                  <a:gd name="T20" fmla="*/ 3 w 5"/>
                  <a:gd name="T21" fmla="*/ 0 h 3"/>
                  <a:gd name="T22" fmla="*/ 3 w 5"/>
                  <a:gd name="T23" fmla="*/ 0 h 3"/>
                  <a:gd name="T24" fmla="*/ 3 w 5"/>
                  <a:gd name="T25" fmla="*/ 0 h 3"/>
                  <a:gd name="T26" fmla="*/ 3 w 5"/>
                  <a:gd name="T27" fmla="*/ 0 h 3"/>
                  <a:gd name="T28" fmla="*/ 3 w 5"/>
                  <a:gd name="T29" fmla="*/ 0 h 3"/>
                  <a:gd name="T30" fmla="*/ 3 w 5"/>
                  <a:gd name="T31" fmla="*/ 0 h 3"/>
                  <a:gd name="T32" fmla="*/ 3 w 5"/>
                  <a:gd name="T33" fmla="*/ 0 h 3"/>
                  <a:gd name="T34" fmla="*/ 0 w 5"/>
                  <a:gd name="T35" fmla="*/ 0 h 3"/>
                  <a:gd name="T36" fmla="*/ 0 w 5"/>
                  <a:gd name="T37" fmla="*/ 0 h 3"/>
                  <a:gd name="T38" fmla="*/ 0 w 5"/>
                  <a:gd name="T39" fmla="*/ 0 h 3"/>
                  <a:gd name="T40" fmla="*/ 5 w 5"/>
                  <a:gd name="T41" fmla="*/ 3 h 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3"/>
                  <a:gd name="T65" fmla="*/ 5 w 5"/>
                  <a:gd name="T66" fmla="*/ 3 h 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3">
                    <a:moveTo>
                      <a:pt x="5" y="3"/>
                    </a:moveTo>
                    <a:lnTo>
                      <a:pt x="3" y="3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479" name="Freeform 2418"/>
              <p:cNvSpPr>
                <a:spLocks/>
              </p:cNvSpPr>
              <p:nvPr/>
            </p:nvSpPr>
            <p:spPr bwMode="auto">
              <a:xfrm>
                <a:off x="997" y="3002"/>
                <a:ext cx="47" cy="49"/>
              </a:xfrm>
              <a:custGeom>
                <a:avLst/>
                <a:gdLst>
                  <a:gd name="T0" fmla="*/ 0 w 47"/>
                  <a:gd name="T1" fmla="*/ 36 h 49"/>
                  <a:gd name="T2" fmla="*/ 0 w 47"/>
                  <a:gd name="T3" fmla="*/ 36 h 49"/>
                  <a:gd name="T4" fmla="*/ 3 w 47"/>
                  <a:gd name="T5" fmla="*/ 44 h 49"/>
                  <a:gd name="T6" fmla="*/ 11 w 47"/>
                  <a:gd name="T7" fmla="*/ 49 h 49"/>
                  <a:gd name="T8" fmla="*/ 16 w 47"/>
                  <a:gd name="T9" fmla="*/ 49 h 49"/>
                  <a:gd name="T10" fmla="*/ 24 w 47"/>
                  <a:gd name="T11" fmla="*/ 49 h 49"/>
                  <a:gd name="T12" fmla="*/ 31 w 47"/>
                  <a:gd name="T13" fmla="*/ 44 h 49"/>
                  <a:gd name="T14" fmla="*/ 37 w 47"/>
                  <a:gd name="T15" fmla="*/ 36 h 49"/>
                  <a:gd name="T16" fmla="*/ 42 w 47"/>
                  <a:gd name="T17" fmla="*/ 28 h 49"/>
                  <a:gd name="T18" fmla="*/ 47 w 47"/>
                  <a:gd name="T19" fmla="*/ 18 h 49"/>
                  <a:gd name="T20" fmla="*/ 45 w 47"/>
                  <a:gd name="T21" fmla="*/ 10 h 49"/>
                  <a:gd name="T22" fmla="*/ 42 w 47"/>
                  <a:gd name="T23" fmla="*/ 2 h 49"/>
                  <a:gd name="T24" fmla="*/ 39 w 47"/>
                  <a:gd name="T25" fmla="*/ 0 h 49"/>
                  <a:gd name="T26" fmla="*/ 34 w 47"/>
                  <a:gd name="T27" fmla="*/ 0 h 49"/>
                  <a:gd name="T28" fmla="*/ 37 w 47"/>
                  <a:gd name="T29" fmla="*/ 0 h 49"/>
                  <a:gd name="T30" fmla="*/ 39 w 47"/>
                  <a:gd name="T31" fmla="*/ 2 h 49"/>
                  <a:gd name="T32" fmla="*/ 42 w 47"/>
                  <a:gd name="T33" fmla="*/ 10 h 49"/>
                  <a:gd name="T34" fmla="*/ 45 w 47"/>
                  <a:gd name="T35" fmla="*/ 18 h 49"/>
                  <a:gd name="T36" fmla="*/ 42 w 47"/>
                  <a:gd name="T37" fmla="*/ 26 h 49"/>
                  <a:gd name="T38" fmla="*/ 34 w 47"/>
                  <a:gd name="T39" fmla="*/ 34 h 49"/>
                  <a:gd name="T40" fmla="*/ 29 w 47"/>
                  <a:gd name="T41" fmla="*/ 42 h 49"/>
                  <a:gd name="T42" fmla="*/ 21 w 47"/>
                  <a:gd name="T43" fmla="*/ 47 h 49"/>
                  <a:gd name="T44" fmla="*/ 16 w 47"/>
                  <a:gd name="T45" fmla="*/ 47 h 49"/>
                  <a:gd name="T46" fmla="*/ 11 w 47"/>
                  <a:gd name="T47" fmla="*/ 47 h 49"/>
                  <a:gd name="T48" fmla="*/ 3 w 47"/>
                  <a:gd name="T49" fmla="*/ 42 h 49"/>
                  <a:gd name="T50" fmla="*/ 0 w 47"/>
                  <a:gd name="T51" fmla="*/ 36 h 4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7"/>
                  <a:gd name="T79" fmla="*/ 0 h 49"/>
                  <a:gd name="T80" fmla="*/ 47 w 47"/>
                  <a:gd name="T81" fmla="*/ 49 h 49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7" h="49">
                    <a:moveTo>
                      <a:pt x="0" y="36"/>
                    </a:moveTo>
                    <a:lnTo>
                      <a:pt x="0" y="36"/>
                    </a:lnTo>
                    <a:lnTo>
                      <a:pt x="3" y="44"/>
                    </a:lnTo>
                    <a:lnTo>
                      <a:pt x="11" y="49"/>
                    </a:lnTo>
                    <a:lnTo>
                      <a:pt x="16" y="49"/>
                    </a:lnTo>
                    <a:lnTo>
                      <a:pt x="24" y="49"/>
                    </a:lnTo>
                    <a:lnTo>
                      <a:pt x="31" y="44"/>
                    </a:lnTo>
                    <a:lnTo>
                      <a:pt x="37" y="36"/>
                    </a:lnTo>
                    <a:lnTo>
                      <a:pt x="42" y="28"/>
                    </a:lnTo>
                    <a:lnTo>
                      <a:pt x="47" y="18"/>
                    </a:lnTo>
                    <a:lnTo>
                      <a:pt x="45" y="10"/>
                    </a:lnTo>
                    <a:lnTo>
                      <a:pt x="42" y="2"/>
                    </a:lnTo>
                    <a:lnTo>
                      <a:pt x="39" y="0"/>
                    </a:lnTo>
                    <a:lnTo>
                      <a:pt x="34" y="0"/>
                    </a:lnTo>
                    <a:lnTo>
                      <a:pt x="37" y="0"/>
                    </a:lnTo>
                    <a:lnTo>
                      <a:pt x="39" y="2"/>
                    </a:lnTo>
                    <a:lnTo>
                      <a:pt x="42" y="10"/>
                    </a:lnTo>
                    <a:lnTo>
                      <a:pt x="45" y="18"/>
                    </a:lnTo>
                    <a:lnTo>
                      <a:pt x="42" y="26"/>
                    </a:lnTo>
                    <a:lnTo>
                      <a:pt x="34" y="34"/>
                    </a:lnTo>
                    <a:lnTo>
                      <a:pt x="29" y="42"/>
                    </a:lnTo>
                    <a:lnTo>
                      <a:pt x="21" y="47"/>
                    </a:lnTo>
                    <a:lnTo>
                      <a:pt x="16" y="47"/>
                    </a:lnTo>
                    <a:lnTo>
                      <a:pt x="11" y="47"/>
                    </a:lnTo>
                    <a:lnTo>
                      <a:pt x="3" y="42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BFD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</p:grpSp>
        <p:sp>
          <p:nvSpPr>
            <p:cNvPr id="15387" name="Rectangle 2420"/>
            <p:cNvSpPr>
              <a:spLocks noChangeArrowheads="1"/>
            </p:cNvSpPr>
            <p:nvPr/>
          </p:nvSpPr>
          <p:spPr bwMode="auto">
            <a:xfrm>
              <a:off x="442" y="2285"/>
              <a:ext cx="773" cy="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5388" name="Rectangle 2421"/>
            <p:cNvSpPr>
              <a:spLocks noChangeArrowheads="1"/>
            </p:cNvSpPr>
            <p:nvPr/>
          </p:nvSpPr>
          <p:spPr bwMode="auto">
            <a:xfrm>
              <a:off x="650" y="2298"/>
              <a:ext cx="48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r>
                <a:rPr lang="en-GB" altLang="de-DE" sz="1400">
                  <a:solidFill>
                    <a:srgbClr val="000000"/>
                  </a:solidFill>
                  <a:latin typeface="Comic Sans MS" pitchFamily="66" charset="0"/>
                </a:rPr>
                <a:t>Supplier </a:t>
              </a:r>
              <a:endParaRPr lang="en-GB" altLang="de-DE" sz="1400"/>
            </a:p>
          </p:txBody>
        </p:sp>
        <p:sp>
          <p:nvSpPr>
            <p:cNvPr id="15389" name="Rectangle 2422"/>
            <p:cNvSpPr>
              <a:spLocks noChangeArrowheads="1"/>
            </p:cNvSpPr>
            <p:nvPr/>
          </p:nvSpPr>
          <p:spPr bwMode="auto">
            <a:xfrm>
              <a:off x="566" y="2408"/>
              <a:ext cx="690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r>
                <a:rPr lang="en-GB" altLang="de-DE" sz="1400">
                  <a:solidFill>
                    <a:srgbClr val="000000"/>
                  </a:solidFill>
                  <a:latin typeface="Comic Sans MS" pitchFamily="66" charset="0"/>
                </a:rPr>
                <a:t>Relationship </a:t>
              </a:r>
              <a:endParaRPr lang="en-GB" altLang="de-DE" sz="1400"/>
            </a:p>
          </p:txBody>
        </p:sp>
        <p:sp>
          <p:nvSpPr>
            <p:cNvPr id="15390" name="Rectangle 2423"/>
            <p:cNvSpPr>
              <a:spLocks noChangeArrowheads="1"/>
            </p:cNvSpPr>
            <p:nvPr/>
          </p:nvSpPr>
          <p:spPr bwMode="auto">
            <a:xfrm>
              <a:off x="555" y="2518"/>
              <a:ext cx="666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r>
                <a:rPr lang="en-GB" altLang="de-DE" sz="1400">
                  <a:solidFill>
                    <a:srgbClr val="000000"/>
                  </a:solidFill>
                  <a:latin typeface="Comic Sans MS" pitchFamily="66" charset="0"/>
                </a:rPr>
                <a:t>Management</a:t>
              </a:r>
              <a:endParaRPr lang="en-GB" altLang="de-DE" sz="1400"/>
            </a:p>
          </p:txBody>
        </p:sp>
        <p:grpSp>
          <p:nvGrpSpPr>
            <p:cNvPr id="15391" name="Group 2427"/>
            <p:cNvGrpSpPr>
              <a:grpSpLocks/>
            </p:cNvGrpSpPr>
            <p:nvPr/>
          </p:nvGrpSpPr>
          <p:grpSpPr bwMode="auto">
            <a:xfrm>
              <a:off x="1307" y="2630"/>
              <a:ext cx="893" cy="138"/>
              <a:chOff x="1307" y="2630"/>
              <a:chExt cx="893" cy="138"/>
            </a:xfrm>
          </p:grpSpPr>
          <p:sp>
            <p:nvSpPr>
              <p:cNvPr id="18312" name="Freeform 2424"/>
              <p:cNvSpPr>
                <a:spLocks/>
              </p:cNvSpPr>
              <p:nvPr/>
            </p:nvSpPr>
            <p:spPr bwMode="auto">
              <a:xfrm>
                <a:off x="1436" y="2678"/>
                <a:ext cx="633" cy="41"/>
              </a:xfrm>
              <a:custGeom>
                <a:avLst/>
                <a:gdLst>
                  <a:gd name="T0" fmla="*/ 1266 w 1266"/>
                  <a:gd name="T1" fmla="*/ 83 h 83"/>
                  <a:gd name="T2" fmla="*/ 1266 w 1266"/>
                  <a:gd name="T3" fmla="*/ 14 h 83"/>
                  <a:gd name="T4" fmla="*/ 0 w 1266"/>
                  <a:gd name="T5" fmla="*/ 0 h 83"/>
                  <a:gd name="T6" fmla="*/ 0 w 1266"/>
                  <a:gd name="T7" fmla="*/ 69 h 83"/>
                  <a:gd name="T8" fmla="*/ 1266 w 1266"/>
                  <a:gd name="T9" fmla="*/ 83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66"/>
                  <a:gd name="T16" fmla="*/ 0 h 83"/>
                  <a:gd name="T17" fmla="*/ 1266 w 1266"/>
                  <a:gd name="T18" fmla="*/ 83 h 8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66" h="83">
                    <a:moveTo>
                      <a:pt x="1266" y="83"/>
                    </a:moveTo>
                    <a:lnTo>
                      <a:pt x="1266" y="14"/>
                    </a:lnTo>
                    <a:lnTo>
                      <a:pt x="0" y="0"/>
                    </a:lnTo>
                    <a:lnTo>
                      <a:pt x="0" y="69"/>
                    </a:lnTo>
                    <a:lnTo>
                      <a:pt x="1266" y="8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13" name="Freeform 2425"/>
              <p:cNvSpPr>
                <a:spLocks/>
              </p:cNvSpPr>
              <p:nvPr/>
            </p:nvSpPr>
            <p:spPr bwMode="auto">
              <a:xfrm>
                <a:off x="2066" y="2636"/>
                <a:ext cx="134" cy="132"/>
              </a:xfrm>
              <a:custGeom>
                <a:avLst/>
                <a:gdLst>
                  <a:gd name="T0" fmla="*/ 0 w 267"/>
                  <a:gd name="T1" fmla="*/ 265 h 265"/>
                  <a:gd name="T2" fmla="*/ 267 w 267"/>
                  <a:gd name="T3" fmla="*/ 136 h 265"/>
                  <a:gd name="T4" fmla="*/ 2 w 267"/>
                  <a:gd name="T5" fmla="*/ 0 h 265"/>
                  <a:gd name="T6" fmla="*/ 0 w 267"/>
                  <a:gd name="T7" fmla="*/ 265 h 26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7"/>
                  <a:gd name="T13" fmla="*/ 0 h 265"/>
                  <a:gd name="T14" fmla="*/ 267 w 267"/>
                  <a:gd name="T15" fmla="*/ 265 h 26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7" h="265">
                    <a:moveTo>
                      <a:pt x="0" y="265"/>
                    </a:moveTo>
                    <a:lnTo>
                      <a:pt x="267" y="136"/>
                    </a:lnTo>
                    <a:lnTo>
                      <a:pt x="2" y="0"/>
                    </a:lnTo>
                    <a:lnTo>
                      <a:pt x="0" y="26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14" name="Freeform 2426"/>
              <p:cNvSpPr>
                <a:spLocks/>
              </p:cNvSpPr>
              <p:nvPr/>
            </p:nvSpPr>
            <p:spPr bwMode="auto">
              <a:xfrm>
                <a:off x="1307" y="2630"/>
                <a:ext cx="133" cy="133"/>
              </a:xfrm>
              <a:custGeom>
                <a:avLst/>
                <a:gdLst>
                  <a:gd name="T0" fmla="*/ 267 w 267"/>
                  <a:gd name="T1" fmla="*/ 0 h 265"/>
                  <a:gd name="T2" fmla="*/ 0 w 267"/>
                  <a:gd name="T3" fmla="*/ 129 h 265"/>
                  <a:gd name="T4" fmla="*/ 265 w 267"/>
                  <a:gd name="T5" fmla="*/ 265 h 265"/>
                  <a:gd name="T6" fmla="*/ 267 w 267"/>
                  <a:gd name="T7" fmla="*/ 0 h 26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7"/>
                  <a:gd name="T13" fmla="*/ 0 h 265"/>
                  <a:gd name="T14" fmla="*/ 267 w 267"/>
                  <a:gd name="T15" fmla="*/ 265 h 26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7" h="265">
                    <a:moveTo>
                      <a:pt x="267" y="0"/>
                    </a:moveTo>
                    <a:lnTo>
                      <a:pt x="0" y="129"/>
                    </a:lnTo>
                    <a:lnTo>
                      <a:pt x="265" y="265"/>
                    </a:lnTo>
                    <a:lnTo>
                      <a:pt x="26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</p:grpSp>
        <p:sp>
          <p:nvSpPr>
            <p:cNvPr id="15392" name="Oval 2428"/>
            <p:cNvSpPr>
              <a:spLocks noChangeArrowheads="1"/>
            </p:cNvSpPr>
            <p:nvPr/>
          </p:nvSpPr>
          <p:spPr bwMode="auto">
            <a:xfrm>
              <a:off x="4517" y="2246"/>
              <a:ext cx="954" cy="955"/>
            </a:xfrm>
            <a:prstGeom prst="ellipse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de-DE" altLang="de-DE"/>
            </a:p>
          </p:txBody>
        </p:sp>
        <p:grpSp>
          <p:nvGrpSpPr>
            <p:cNvPr id="15393" name="Group 2594"/>
            <p:cNvGrpSpPr>
              <a:grpSpLocks/>
            </p:cNvGrpSpPr>
            <p:nvPr/>
          </p:nvGrpSpPr>
          <p:grpSpPr bwMode="auto">
            <a:xfrm>
              <a:off x="4751" y="2677"/>
              <a:ext cx="588" cy="419"/>
              <a:chOff x="4751" y="2677"/>
              <a:chExt cx="588" cy="419"/>
            </a:xfrm>
          </p:grpSpPr>
          <p:sp>
            <p:nvSpPr>
              <p:cNvPr id="18147" name="Freeform 2429"/>
              <p:cNvSpPr>
                <a:spLocks/>
              </p:cNvSpPr>
              <p:nvPr/>
            </p:nvSpPr>
            <p:spPr bwMode="auto">
              <a:xfrm>
                <a:off x="5051" y="2852"/>
                <a:ext cx="58" cy="34"/>
              </a:xfrm>
              <a:custGeom>
                <a:avLst/>
                <a:gdLst>
                  <a:gd name="T0" fmla="*/ 55 w 58"/>
                  <a:gd name="T1" fmla="*/ 0 h 34"/>
                  <a:gd name="T2" fmla="*/ 55 w 58"/>
                  <a:gd name="T3" fmla="*/ 0 h 34"/>
                  <a:gd name="T4" fmla="*/ 48 w 58"/>
                  <a:gd name="T5" fmla="*/ 3 h 34"/>
                  <a:gd name="T6" fmla="*/ 42 w 58"/>
                  <a:gd name="T7" fmla="*/ 6 h 34"/>
                  <a:gd name="T8" fmla="*/ 34 w 58"/>
                  <a:gd name="T9" fmla="*/ 11 h 34"/>
                  <a:gd name="T10" fmla="*/ 27 w 58"/>
                  <a:gd name="T11" fmla="*/ 13 h 34"/>
                  <a:gd name="T12" fmla="*/ 21 w 58"/>
                  <a:gd name="T13" fmla="*/ 19 h 34"/>
                  <a:gd name="T14" fmla="*/ 14 w 58"/>
                  <a:gd name="T15" fmla="*/ 24 h 34"/>
                  <a:gd name="T16" fmla="*/ 8 w 58"/>
                  <a:gd name="T17" fmla="*/ 29 h 34"/>
                  <a:gd name="T18" fmla="*/ 0 w 58"/>
                  <a:gd name="T19" fmla="*/ 32 h 34"/>
                  <a:gd name="T20" fmla="*/ 3 w 58"/>
                  <a:gd name="T21" fmla="*/ 34 h 34"/>
                  <a:gd name="T22" fmla="*/ 11 w 58"/>
                  <a:gd name="T23" fmla="*/ 32 h 34"/>
                  <a:gd name="T24" fmla="*/ 16 w 58"/>
                  <a:gd name="T25" fmla="*/ 27 h 34"/>
                  <a:gd name="T26" fmla="*/ 24 w 58"/>
                  <a:gd name="T27" fmla="*/ 21 h 34"/>
                  <a:gd name="T28" fmla="*/ 29 w 58"/>
                  <a:gd name="T29" fmla="*/ 19 h 34"/>
                  <a:gd name="T30" fmla="*/ 37 w 58"/>
                  <a:gd name="T31" fmla="*/ 13 h 34"/>
                  <a:gd name="T32" fmla="*/ 42 w 58"/>
                  <a:gd name="T33" fmla="*/ 8 h 34"/>
                  <a:gd name="T34" fmla="*/ 50 w 58"/>
                  <a:gd name="T35" fmla="*/ 6 h 34"/>
                  <a:gd name="T36" fmla="*/ 58 w 58"/>
                  <a:gd name="T37" fmla="*/ 3 h 34"/>
                  <a:gd name="T38" fmla="*/ 58 w 58"/>
                  <a:gd name="T39" fmla="*/ 3 h 34"/>
                  <a:gd name="T40" fmla="*/ 55 w 58"/>
                  <a:gd name="T41" fmla="*/ 0 h 3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8"/>
                  <a:gd name="T64" fmla="*/ 0 h 34"/>
                  <a:gd name="T65" fmla="*/ 58 w 58"/>
                  <a:gd name="T66" fmla="*/ 34 h 3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8" h="34">
                    <a:moveTo>
                      <a:pt x="55" y="0"/>
                    </a:moveTo>
                    <a:lnTo>
                      <a:pt x="55" y="0"/>
                    </a:lnTo>
                    <a:lnTo>
                      <a:pt x="48" y="3"/>
                    </a:lnTo>
                    <a:lnTo>
                      <a:pt x="42" y="6"/>
                    </a:lnTo>
                    <a:lnTo>
                      <a:pt x="34" y="11"/>
                    </a:lnTo>
                    <a:lnTo>
                      <a:pt x="27" y="13"/>
                    </a:lnTo>
                    <a:lnTo>
                      <a:pt x="21" y="19"/>
                    </a:lnTo>
                    <a:lnTo>
                      <a:pt x="14" y="24"/>
                    </a:lnTo>
                    <a:lnTo>
                      <a:pt x="8" y="29"/>
                    </a:lnTo>
                    <a:lnTo>
                      <a:pt x="0" y="32"/>
                    </a:lnTo>
                    <a:lnTo>
                      <a:pt x="3" y="34"/>
                    </a:lnTo>
                    <a:lnTo>
                      <a:pt x="11" y="32"/>
                    </a:lnTo>
                    <a:lnTo>
                      <a:pt x="16" y="27"/>
                    </a:lnTo>
                    <a:lnTo>
                      <a:pt x="24" y="21"/>
                    </a:lnTo>
                    <a:lnTo>
                      <a:pt x="29" y="19"/>
                    </a:lnTo>
                    <a:lnTo>
                      <a:pt x="37" y="13"/>
                    </a:lnTo>
                    <a:lnTo>
                      <a:pt x="42" y="8"/>
                    </a:lnTo>
                    <a:lnTo>
                      <a:pt x="50" y="6"/>
                    </a:lnTo>
                    <a:lnTo>
                      <a:pt x="58" y="3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48" name="Freeform 2430"/>
              <p:cNvSpPr>
                <a:spLocks/>
              </p:cNvSpPr>
              <p:nvPr/>
            </p:nvSpPr>
            <p:spPr bwMode="auto">
              <a:xfrm>
                <a:off x="5106" y="2850"/>
                <a:ext cx="47" cy="8"/>
              </a:xfrm>
              <a:custGeom>
                <a:avLst/>
                <a:gdLst>
                  <a:gd name="T0" fmla="*/ 47 w 47"/>
                  <a:gd name="T1" fmla="*/ 5 h 8"/>
                  <a:gd name="T2" fmla="*/ 47 w 47"/>
                  <a:gd name="T3" fmla="*/ 5 h 8"/>
                  <a:gd name="T4" fmla="*/ 42 w 47"/>
                  <a:gd name="T5" fmla="*/ 2 h 8"/>
                  <a:gd name="T6" fmla="*/ 37 w 47"/>
                  <a:gd name="T7" fmla="*/ 2 h 8"/>
                  <a:gd name="T8" fmla="*/ 32 w 47"/>
                  <a:gd name="T9" fmla="*/ 0 h 8"/>
                  <a:gd name="T10" fmla="*/ 24 w 47"/>
                  <a:gd name="T11" fmla="*/ 0 h 8"/>
                  <a:gd name="T12" fmla="*/ 19 w 47"/>
                  <a:gd name="T13" fmla="*/ 0 h 8"/>
                  <a:gd name="T14" fmla="*/ 13 w 47"/>
                  <a:gd name="T15" fmla="*/ 0 h 8"/>
                  <a:gd name="T16" fmla="*/ 8 w 47"/>
                  <a:gd name="T17" fmla="*/ 0 h 8"/>
                  <a:gd name="T18" fmla="*/ 0 w 47"/>
                  <a:gd name="T19" fmla="*/ 2 h 8"/>
                  <a:gd name="T20" fmla="*/ 3 w 47"/>
                  <a:gd name="T21" fmla="*/ 5 h 8"/>
                  <a:gd name="T22" fmla="*/ 8 w 47"/>
                  <a:gd name="T23" fmla="*/ 5 h 8"/>
                  <a:gd name="T24" fmla="*/ 13 w 47"/>
                  <a:gd name="T25" fmla="*/ 2 h 8"/>
                  <a:gd name="T26" fmla="*/ 19 w 47"/>
                  <a:gd name="T27" fmla="*/ 2 h 8"/>
                  <a:gd name="T28" fmla="*/ 24 w 47"/>
                  <a:gd name="T29" fmla="*/ 2 h 8"/>
                  <a:gd name="T30" fmla="*/ 32 w 47"/>
                  <a:gd name="T31" fmla="*/ 5 h 8"/>
                  <a:gd name="T32" fmla="*/ 37 w 47"/>
                  <a:gd name="T33" fmla="*/ 5 h 8"/>
                  <a:gd name="T34" fmla="*/ 42 w 47"/>
                  <a:gd name="T35" fmla="*/ 5 h 8"/>
                  <a:gd name="T36" fmla="*/ 47 w 47"/>
                  <a:gd name="T37" fmla="*/ 8 h 8"/>
                  <a:gd name="T38" fmla="*/ 47 w 47"/>
                  <a:gd name="T39" fmla="*/ 8 h 8"/>
                  <a:gd name="T40" fmla="*/ 47 w 47"/>
                  <a:gd name="T41" fmla="*/ 5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7"/>
                  <a:gd name="T64" fmla="*/ 0 h 8"/>
                  <a:gd name="T65" fmla="*/ 47 w 47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7" h="8">
                    <a:moveTo>
                      <a:pt x="47" y="5"/>
                    </a:moveTo>
                    <a:lnTo>
                      <a:pt x="47" y="5"/>
                    </a:lnTo>
                    <a:lnTo>
                      <a:pt x="42" y="2"/>
                    </a:lnTo>
                    <a:lnTo>
                      <a:pt x="37" y="2"/>
                    </a:lnTo>
                    <a:lnTo>
                      <a:pt x="32" y="0"/>
                    </a:lnTo>
                    <a:lnTo>
                      <a:pt x="24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8" y="5"/>
                    </a:lnTo>
                    <a:lnTo>
                      <a:pt x="13" y="2"/>
                    </a:lnTo>
                    <a:lnTo>
                      <a:pt x="19" y="2"/>
                    </a:lnTo>
                    <a:lnTo>
                      <a:pt x="24" y="2"/>
                    </a:lnTo>
                    <a:lnTo>
                      <a:pt x="32" y="5"/>
                    </a:lnTo>
                    <a:lnTo>
                      <a:pt x="37" y="5"/>
                    </a:lnTo>
                    <a:lnTo>
                      <a:pt x="42" y="5"/>
                    </a:lnTo>
                    <a:lnTo>
                      <a:pt x="47" y="8"/>
                    </a:lnTo>
                    <a:lnTo>
                      <a:pt x="47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49" name="Freeform 2431"/>
              <p:cNvSpPr>
                <a:spLocks/>
              </p:cNvSpPr>
              <p:nvPr/>
            </p:nvSpPr>
            <p:spPr bwMode="auto">
              <a:xfrm>
                <a:off x="5153" y="2855"/>
                <a:ext cx="27" cy="21"/>
              </a:xfrm>
              <a:custGeom>
                <a:avLst/>
                <a:gdLst>
                  <a:gd name="T0" fmla="*/ 27 w 27"/>
                  <a:gd name="T1" fmla="*/ 18 h 21"/>
                  <a:gd name="T2" fmla="*/ 27 w 27"/>
                  <a:gd name="T3" fmla="*/ 18 h 21"/>
                  <a:gd name="T4" fmla="*/ 27 w 27"/>
                  <a:gd name="T5" fmla="*/ 16 h 21"/>
                  <a:gd name="T6" fmla="*/ 24 w 27"/>
                  <a:gd name="T7" fmla="*/ 13 h 21"/>
                  <a:gd name="T8" fmla="*/ 21 w 27"/>
                  <a:gd name="T9" fmla="*/ 10 h 21"/>
                  <a:gd name="T10" fmla="*/ 16 w 27"/>
                  <a:gd name="T11" fmla="*/ 8 h 21"/>
                  <a:gd name="T12" fmla="*/ 14 w 27"/>
                  <a:gd name="T13" fmla="*/ 5 h 21"/>
                  <a:gd name="T14" fmla="*/ 8 w 27"/>
                  <a:gd name="T15" fmla="*/ 3 h 21"/>
                  <a:gd name="T16" fmla="*/ 6 w 27"/>
                  <a:gd name="T17" fmla="*/ 0 h 21"/>
                  <a:gd name="T18" fmla="*/ 0 w 27"/>
                  <a:gd name="T19" fmla="*/ 0 h 21"/>
                  <a:gd name="T20" fmla="*/ 0 w 27"/>
                  <a:gd name="T21" fmla="*/ 3 h 21"/>
                  <a:gd name="T22" fmla="*/ 3 w 27"/>
                  <a:gd name="T23" fmla="*/ 5 h 21"/>
                  <a:gd name="T24" fmla="*/ 8 w 27"/>
                  <a:gd name="T25" fmla="*/ 5 h 21"/>
                  <a:gd name="T26" fmla="*/ 11 w 27"/>
                  <a:gd name="T27" fmla="*/ 8 h 21"/>
                  <a:gd name="T28" fmla="*/ 14 w 27"/>
                  <a:gd name="T29" fmla="*/ 10 h 21"/>
                  <a:gd name="T30" fmla="*/ 19 w 27"/>
                  <a:gd name="T31" fmla="*/ 13 h 21"/>
                  <a:gd name="T32" fmla="*/ 21 w 27"/>
                  <a:gd name="T33" fmla="*/ 16 h 21"/>
                  <a:gd name="T34" fmla="*/ 24 w 27"/>
                  <a:gd name="T35" fmla="*/ 18 h 21"/>
                  <a:gd name="T36" fmla="*/ 24 w 27"/>
                  <a:gd name="T37" fmla="*/ 21 h 21"/>
                  <a:gd name="T38" fmla="*/ 24 w 27"/>
                  <a:gd name="T39" fmla="*/ 21 h 21"/>
                  <a:gd name="T40" fmla="*/ 27 w 27"/>
                  <a:gd name="T41" fmla="*/ 18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7"/>
                  <a:gd name="T64" fmla="*/ 0 h 21"/>
                  <a:gd name="T65" fmla="*/ 27 w 27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7" h="21">
                    <a:moveTo>
                      <a:pt x="27" y="18"/>
                    </a:moveTo>
                    <a:lnTo>
                      <a:pt x="27" y="18"/>
                    </a:lnTo>
                    <a:lnTo>
                      <a:pt x="27" y="16"/>
                    </a:lnTo>
                    <a:lnTo>
                      <a:pt x="24" y="13"/>
                    </a:lnTo>
                    <a:lnTo>
                      <a:pt x="21" y="10"/>
                    </a:lnTo>
                    <a:lnTo>
                      <a:pt x="16" y="8"/>
                    </a:lnTo>
                    <a:lnTo>
                      <a:pt x="14" y="5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3" y="5"/>
                    </a:lnTo>
                    <a:lnTo>
                      <a:pt x="8" y="5"/>
                    </a:lnTo>
                    <a:lnTo>
                      <a:pt x="11" y="8"/>
                    </a:lnTo>
                    <a:lnTo>
                      <a:pt x="14" y="10"/>
                    </a:lnTo>
                    <a:lnTo>
                      <a:pt x="19" y="13"/>
                    </a:lnTo>
                    <a:lnTo>
                      <a:pt x="21" y="16"/>
                    </a:lnTo>
                    <a:lnTo>
                      <a:pt x="24" y="18"/>
                    </a:lnTo>
                    <a:lnTo>
                      <a:pt x="24" y="21"/>
                    </a:lnTo>
                    <a:lnTo>
                      <a:pt x="27" y="1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50" name="Freeform 2432"/>
              <p:cNvSpPr>
                <a:spLocks/>
              </p:cNvSpPr>
              <p:nvPr/>
            </p:nvSpPr>
            <p:spPr bwMode="auto">
              <a:xfrm>
                <a:off x="5169" y="2873"/>
                <a:ext cx="13" cy="24"/>
              </a:xfrm>
              <a:custGeom>
                <a:avLst/>
                <a:gdLst>
                  <a:gd name="T0" fmla="*/ 3 w 13"/>
                  <a:gd name="T1" fmla="*/ 24 h 24"/>
                  <a:gd name="T2" fmla="*/ 3 w 13"/>
                  <a:gd name="T3" fmla="*/ 24 h 24"/>
                  <a:gd name="T4" fmla="*/ 5 w 13"/>
                  <a:gd name="T5" fmla="*/ 21 h 24"/>
                  <a:gd name="T6" fmla="*/ 5 w 13"/>
                  <a:gd name="T7" fmla="*/ 19 h 24"/>
                  <a:gd name="T8" fmla="*/ 8 w 13"/>
                  <a:gd name="T9" fmla="*/ 16 h 24"/>
                  <a:gd name="T10" fmla="*/ 8 w 13"/>
                  <a:gd name="T11" fmla="*/ 13 h 24"/>
                  <a:gd name="T12" fmla="*/ 11 w 13"/>
                  <a:gd name="T13" fmla="*/ 11 h 24"/>
                  <a:gd name="T14" fmla="*/ 13 w 13"/>
                  <a:gd name="T15" fmla="*/ 8 h 24"/>
                  <a:gd name="T16" fmla="*/ 13 w 13"/>
                  <a:gd name="T17" fmla="*/ 6 h 24"/>
                  <a:gd name="T18" fmla="*/ 11 w 13"/>
                  <a:gd name="T19" fmla="*/ 0 h 24"/>
                  <a:gd name="T20" fmla="*/ 8 w 13"/>
                  <a:gd name="T21" fmla="*/ 3 h 24"/>
                  <a:gd name="T22" fmla="*/ 8 w 13"/>
                  <a:gd name="T23" fmla="*/ 6 h 24"/>
                  <a:gd name="T24" fmla="*/ 8 w 13"/>
                  <a:gd name="T25" fmla="*/ 6 h 24"/>
                  <a:gd name="T26" fmla="*/ 8 w 13"/>
                  <a:gd name="T27" fmla="*/ 8 h 24"/>
                  <a:gd name="T28" fmla="*/ 5 w 13"/>
                  <a:gd name="T29" fmla="*/ 11 h 24"/>
                  <a:gd name="T30" fmla="*/ 5 w 13"/>
                  <a:gd name="T31" fmla="*/ 13 h 24"/>
                  <a:gd name="T32" fmla="*/ 3 w 13"/>
                  <a:gd name="T33" fmla="*/ 16 h 24"/>
                  <a:gd name="T34" fmla="*/ 0 w 13"/>
                  <a:gd name="T35" fmla="*/ 19 h 24"/>
                  <a:gd name="T36" fmla="*/ 0 w 13"/>
                  <a:gd name="T37" fmla="*/ 21 h 24"/>
                  <a:gd name="T38" fmla="*/ 0 w 13"/>
                  <a:gd name="T39" fmla="*/ 21 h 24"/>
                  <a:gd name="T40" fmla="*/ 3 w 13"/>
                  <a:gd name="T41" fmla="*/ 24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4"/>
                  <a:gd name="T65" fmla="*/ 13 w 13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4">
                    <a:moveTo>
                      <a:pt x="3" y="24"/>
                    </a:moveTo>
                    <a:lnTo>
                      <a:pt x="3" y="24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8" y="16"/>
                    </a:lnTo>
                    <a:lnTo>
                      <a:pt x="8" y="13"/>
                    </a:lnTo>
                    <a:lnTo>
                      <a:pt x="11" y="11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8" y="6"/>
                    </a:lnTo>
                    <a:lnTo>
                      <a:pt x="8" y="8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3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3" y="24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51" name="Freeform 2433"/>
              <p:cNvSpPr>
                <a:spLocks/>
              </p:cNvSpPr>
              <p:nvPr/>
            </p:nvSpPr>
            <p:spPr bwMode="auto">
              <a:xfrm>
                <a:off x="5164" y="2894"/>
                <a:ext cx="8" cy="24"/>
              </a:xfrm>
              <a:custGeom>
                <a:avLst/>
                <a:gdLst>
                  <a:gd name="T0" fmla="*/ 5 w 8"/>
                  <a:gd name="T1" fmla="*/ 21 h 24"/>
                  <a:gd name="T2" fmla="*/ 5 w 8"/>
                  <a:gd name="T3" fmla="*/ 21 h 24"/>
                  <a:gd name="T4" fmla="*/ 5 w 8"/>
                  <a:gd name="T5" fmla="*/ 21 h 24"/>
                  <a:gd name="T6" fmla="*/ 5 w 8"/>
                  <a:gd name="T7" fmla="*/ 19 h 24"/>
                  <a:gd name="T8" fmla="*/ 5 w 8"/>
                  <a:gd name="T9" fmla="*/ 16 h 24"/>
                  <a:gd name="T10" fmla="*/ 5 w 8"/>
                  <a:gd name="T11" fmla="*/ 13 h 24"/>
                  <a:gd name="T12" fmla="*/ 5 w 8"/>
                  <a:gd name="T13" fmla="*/ 11 h 24"/>
                  <a:gd name="T14" fmla="*/ 5 w 8"/>
                  <a:gd name="T15" fmla="*/ 8 h 24"/>
                  <a:gd name="T16" fmla="*/ 8 w 8"/>
                  <a:gd name="T17" fmla="*/ 5 h 24"/>
                  <a:gd name="T18" fmla="*/ 8 w 8"/>
                  <a:gd name="T19" fmla="*/ 3 h 24"/>
                  <a:gd name="T20" fmla="*/ 5 w 8"/>
                  <a:gd name="T21" fmla="*/ 0 h 24"/>
                  <a:gd name="T22" fmla="*/ 5 w 8"/>
                  <a:gd name="T23" fmla="*/ 3 h 24"/>
                  <a:gd name="T24" fmla="*/ 3 w 8"/>
                  <a:gd name="T25" fmla="*/ 8 h 24"/>
                  <a:gd name="T26" fmla="*/ 3 w 8"/>
                  <a:gd name="T27" fmla="*/ 11 h 24"/>
                  <a:gd name="T28" fmla="*/ 0 w 8"/>
                  <a:gd name="T29" fmla="*/ 13 h 24"/>
                  <a:gd name="T30" fmla="*/ 0 w 8"/>
                  <a:gd name="T31" fmla="*/ 16 h 24"/>
                  <a:gd name="T32" fmla="*/ 0 w 8"/>
                  <a:gd name="T33" fmla="*/ 19 h 24"/>
                  <a:gd name="T34" fmla="*/ 3 w 8"/>
                  <a:gd name="T35" fmla="*/ 21 h 24"/>
                  <a:gd name="T36" fmla="*/ 3 w 8"/>
                  <a:gd name="T37" fmla="*/ 24 h 24"/>
                  <a:gd name="T38" fmla="*/ 3 w 8"/>
                  <a:gd name="T39" fmla="*/ 24 h 24"/>
                  <a:gd name="T40" fmla="*/ 5 w 8"/>
                  <a:gd name="T41" fmla="*/ 21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24"/>
                  <a:gd name="T65" fmla="*/ 8 w 8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24">
                    <a:moveTo>
                      <a:pt x="5" y="21"/>
                    </a:moveTo>
                    <a:lnTo>
                      <a:pt x="5" y="21"/>
                    </a:lnTo>
                    <a:lnTo>
                      <a:pt x="5" y="19"/>
                    </a:lnTo>
                    <a:lnTo>
                      <a:pt x="5" y="16"/>
                    </a:lnTo>
                    <a:lnTo>
                      <a:pt x="5" y="13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3" y="8"/>
                    </a:lnTo>
                    <a:lnTo>
                      <a:pt x="3" y="11"/>
                    </a:lnTo>
                    <a:lnTo>
                      <a:pt x="0" y="13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3" y="21"/>
                    </a:lnTo>
                    <a:lnTo>
                      <a:pt x="3" y="24"/>
                    </a:lnTo>
                    <a:lnTo>
                      <a:pt x="5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52" name="Freeform 2434"/>
              <p:cNvSpPr>
                <a:spLocks/>
              </p:cNvSpPr>
              <p:nvPr/>
            </p:nvSpPr>
            <p:spPr bwMode="auto">
              <a:xfrm>
                <a:off x="5167" y="2913"/>
                <a:ext cx="34" cy="7"/>
              </a:xfrm>
              <a:custGeom>
                <a:avLst/>
                <a:gdLst>
                  <a:gd name="T0" fmla="*/ 34 w 34"/>
                  <a:gd name="T1" fmla="*/ 0 h 7"/>
                  <a:gd name="T2" fmla="*/ 34 w 34"/>
                  <a:gd name="T3" fmla="*/ 0 h 7"/>
                  <a:gd name="T4" fmla="*/ 28 w 34"/>
                  <a:gd name="T5" fmla="*/ 2 h 7"/>
                  <a:gd name="T6" fmla="*/ 26 w 34"/>
                  <a:gd name="T7" fmla="*/ 2 h 7"/>
                  <a:gd name="T8" fmla="*/ 20 w 34"/>
                  <a:gd name="T9" fmla="*/ 2 h 7"/>
                  <a:gd name="T10" fmla="*/ 15 w 34"/>
                  <a:gd name="T11" fmla="*/ 5 h 7"/>
                  <a:gd name="T12" fmla="*/ 13 w 34"/>
                  <a:gd name="T13" fmla="*/ 5 h 7"/>
                  <a:gd name="T14" fmla="*/ 10 w 34"/>
                  <a:gd name="T15" fmla="*/ 5 h 7"/>
                  <a:gd name="T16" fmla="*/ 5 w 34"/>
                  <a:gd name="T17" fmla="*/ 5 h 7"/>
                  <a:gd name="T18" fmla="*/ 2 w 34"/>
                  <a:gd name="T19" fmla="*/ 2 h 7"/>
                  <a:gd name="T20" fmla="*/ 0 w 34"/>
                  <a:gd name="T21" fmla="*/ 5 h 7"/>
                  <a:gd name="T22" fmla="*/ 5 w 34"/>
                  <a:gd name="T23" fmla="*/ 7 h 7"/>
                  <a:gd name="T24" fmla="*/ 7 w 34"/>
                  <a:gd name="T25" fmla="*/ 7 h 7"/>
                  <a:gd name="T26" fmla="*/ 13 w 34"/>
                  <a:gd name="T27" fmla="*/ 7 h 7"/>
                  <a:gd name="T28" fmla="*/ 18 w 34"/>
                  <a:gd name="T29" fmla="*/ 7 h 7"/>
                  <a:gd name="T30" fmla="*/ 20 w 34"/>
                  <a:gd name="T31" fmla="*/ 7 h 7"/>
                  <a:gd name="T32" fmla="*/ 26 w 34"/>
                  <a:gd name="T33" fmla="*/ 5 h 7"/>
                  <a:gd name="T34" fmla="*/ 28 w 34"/>
                  <a:gd name="T35" fmla="*/ 5 h 7"/>
                  <a:gd name="T36" fmla="*/ 34 w 34"/>
                  <a:gd name="T37" fmla="*/ 5 h 7"/>
                  <a:gd name="T38" fmla="*/ 34 w 34"/>
                  <a:gd name="T39" fmla="*/ 5 h 7"/>
                  <a:gd name="T40" fmla="*/ 34 w 34"/>
                  <a:gd name="T41" fmla="*/ 0 h 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7"/>
                  <a:gd name="T65" fmla="*/ 34 w 34"/>
                  <a:gd name="T66" fmla="*/ 7 h 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7">
                    <a:moveTo>
                      <a:pt x="34" y="0"/>
                    </a:moveTo>
                    <a:lnTo>
                      <a:pt x="34" y="0"/>
                    </a:lnTo>
                    <a:lnTo>
                      <a:pt x="28" y="2"/>
                    </a:lnTo>
                    <a:lnTo>
                      <a:pt x="26" y="2"/>
                    </a:lnTo>
                    <a:lnTo>
                      <a:pt x="20" y="2"/>
                    </a:lnTo>
                    <a:lnTo>
                      <a:pt x="15" y="5"/>
                    </a:lnTo>
                    <a:lnTo>
                      <a:pt x="13" y="5"/>
                    </a:lnTo>
                    <a:lnTo>
                      <a:pt x="10" y="5"/>
                    </a:lnTo>
                    <a:lnTo>
                      <a:pt x="5" y="5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5" y="7"/>
                    </a:lnTo>
                    <a:lnTo>
                      <a:pt x="7" y="7"/>
                    </a:lnTo>
                    <a:lnTo>
                      <a:pt x="13" y="7"/>
                    </a:lnTo>
                    <a:lnTo>
                      <a:pt x="18" y="7"/>
                    </a:lnTo>
                    <a:lnTo>
                      <a:pt x="20" y="7"/>
                    </a:lnTo>
                    <a:lnTo>
                      <a:pt x="26" y="5"/>
                    </a:lnTo>
                    <a:lnTo>
                      <a:pt x="28" y="5"/>
                    </a:lnTo>
                    <a:lnTo>
                      <a:pt x="34" y="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53" name="Freeform 2435"/>
              <p:cNvSpPr>
                <a:spLocks/>
              </p:cNvSpPr>
              <p:nvPr/>
            </p:nvSpPr>
            <p:spPr bwMode="auto">
              <a:xfrm>
                <a:off x="5201" y="2902"/>
                <a:ext cx="34" cy="16"/>
              </a:xfrm>
              <a:custGeom>
                <a:avLst/>
                <a:gdLst>
                  <a:gd name="T0" fmla="*/ 34 w 34"/>
                  <a:gd name="T1" fmla="*/ 0 h 16"/>
                  <a:gd name="T2" fmla="*/ 34 w 34"/>
                  <a:gd name="T3" fmla="*/ 0 h 16"/>
                  <a:gd name="T4" fmla="*/ 28 w 34"/>
                  <a:gd name="T5" fmla="*/ 0 h 16"/>
                  <a:gd name="T6" fmla="*/ 23 w 34"/>
                  <a:gd name="T7" fmla="*/ 3 h 16"/>
                  <a:gd name="T8" fmla="*/ 20 w 34"/>
                  <a:gd name="T9" fmla="*/ 3 h 16"/>
                  <a:gd name="T10" fmla="*/ 15 w 34"/>
                  <a:gd name="T11" fmla="*/ 5 h 16"/>
                  <a:gd name="T12" fmla="*/ 10 w 34"/>
                  <a:gd name="T13" fmla="*/ 8 h 16"/>
                  <a:gd name="T14" fmla="*/ 7 w 34"/>
                  <a:gd name="T15" fmla="*/ 8 h 16"/>
                  <a:gd name="T16" fmla="*/ 2 w 34"/>
                  <a:gd name="T17" fmla="*/ 11 h 16"/>
                  <a:gd name="T18" fmla="*/ 0 w 34"/>
                  <a:gd name="T19" fmla="*/ 11 h 16"/>
                  <a:gd name="T20" fmla="*/ 0 w 34"/>
                  <a:gd name="T21" fmla="*/ 16 h 16"/>
                  <a:gd name="T22" fmla="*/ 5 w 34"/>
                  <a:gd name="T23" fmla="*/ 13 h 16"/>
                  <a:gd name="T24" fmla="*/ 7 w 34"/>
                  <a:gd name="T25" fmla="*/ 13 h 16"/>
                  <a:gd name="T26" fmla="*/ 13 w 34"/>
                  <a:gd name="T27" fmla="*/ 11 h 16"/>
                  <a:gd name="T28" fmla="*/ 15 w 34"/>
                  <a:gd name="T29" fmla="*/ 8 h 16"/>
                  <a:gd name="T30" fmla="*/ 20 w 34"/>
                  <a:gd name="T31" fmla="*/ 8 h 16"/>
                  <a:gd name="T32" fmla="*/ 26 w 34"/>
                  <a:gd name="T33" fmla="*/ 5 h 16"/>
                  <a:gd name="T34" fmla="*/ 28 w 34"/>
                  <a:gd name="T35" fmla="*/ 5 h 16"/>
                  <a:gd name="T36" fmla="*/ 34 w 34"/>
                  <a:gd name="T37" fmla="*/ 5 h 16"/>
                  <a:gd name="T38" fmla="*/ 34 w 34"/>
                  <a:gd name="T39" fmla="*/ 5 h 16"/>
                  <a:gd name="T40" fmla="*/ 34 w 34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6"/>
                  <a:gd name="T65" fmla="*/ 34 w 34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6">
                    <a:moveTo>
                      <a:pt x="34" y="0"/>
                    </a:moveTo>
                    <a:lnTo>
                      <a:pt x="34" y="0"/>
                    </a:lnTo>
                    <a:lnTo>
                      <a:pt x="28" y="0"/>
                    </a:lnTo>
                    <a:lnTo>
                      <a:pt x="23" y="3"/>
                    </a:lnTo>
                    <a:lnTo>
                      <a:pt x="20" y="3"/>
                    </a:lnTo>
                    <a:lnTo>
                      <a:pt x="15" y="5"/>
                    </a:lnTo>
                    <a:lnTo>
                      <a:pt x="10" y="8"/>
                    </a:lnTo>
                    <a:lnTo>
                      <a:pt x="7" y="8"/>
                    </a:lnTo>
                    <a:lnTo>
                      <a:pt x="2" y="11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13" y="11"/>
                    </a:lnTo>
                    <a:lnTo>
                      <a:pt x="15" y="8"/>
                    </a:lnTo>
                    <a:lnTo>
                      <a:pt x="20" y="8"/>
                    </a:lnTo>
                    <a:lnTo>
                      <a:pt x="26" y="5"/>
                    </a:lnTo>
                    <a:lnTo>
                      <a:pt x="28" y="5"/>
                    </a:lnTo>
                    <a:lnTo>
                      <a:pt x="34" y="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54" name="Freeform 2436"/>
              <p:cNvSpPr>
                <a:spLocks/>
              </p:cNvSpPr>
              <p:nvPr/>
            </p:nvSpPr>
            <p:spPr bwMode="auto">
              <a:xfrm>
                <a:off x="5235" y="2902"/>
                <a:ext cx="62" cy="13"/>
              </a:xfrm>
              <a:custGeom>
                <a:avLst/>
                <a:gdLst>
                  <a:gd name="T0" fmla="*/ 62 w 62"/>
                  <a:gd name="T1" fmla="*/ 8 h 13"/>
                  <a:gd name="T2" fmla="*/ 62 w 62"/>
                  <a:gd name="T3" fmla="*/ 8 h 13"/>
                  <a:gd name="T4" fmla="*/ 54 w 62"/>
                  <a:gd name="T5" fmla="*/ 5 h 13"/>
                  <a:gd name="T6" fmla="*/ 47 w 62"/>
                  <a:gd name="T7" fmla="*/ 3 h 13"/>
                  <a:gd name="T8" fmla="*/ 39 w 62"/>
                  <a:gd name="T9" fmla="*/ 0 h 13"/>
                  <a:gd name="T10" fmla="*/ 31 w 62"/>
                  <a:gd name="T11" fmla="*/ 0 h 13"/>
                  <a:gd name="T12" fmla="*/ 23 w 62"/>
                  <a:gd name="T13" fmla="*/ 0 h 13"/>
                  <a:gd name="T14" fmla="*/ 15 w 62"/>
                  <a:gd name="T15" fmla="*/ 0 h 13"/>
                  <a:gd name="T16" fmla="*/ 7 w 62"/>
                  <a:gd name="T17" fmla="*/ 0 h 13"/>
                  <a:gd name="T18" fmla="*/ 0 w 62"/>
                  <a:gd name="T19" fmla="*/ 0 h 13"/>
                  <a:gd name="T20" fmla="*/ 0 w 62"/>
                  <a:gd name="T21" fmla="*/ 5 h 13"/>
                  <a:gd name="T22" fmla="*/ 7 w 62"/>
                  <a:gd name="T23" fmla="*/ 3 h 13"/>
                  <a:gd name="T24" fmla="*/ 15 w 62"/>
                  <a:gd name="T25" fmla="*/ 3 h 13"/>
                  <a:gd name="T26" fmla="*/ 23 w 62"/>
                  <a:gd name="T27" fmla="*/ 3 h 13"/>
                  <a:gd name="T28" fmla="*/ 31 w 62"/>
                  <a:gd name="T29" fmla="*/ 3 h 13"/>
                  <a:gd name="T30" fmla="*/ 39 w 62"/>
                  <a:gd name="T31" fmla="*/ 5 h 13"/>
                  <a:gd name="T32" fmla="*/ 47 w 62"/>
                  <a:gd name="T33" fmla="*/ 5 h 13"/>
                  <a:gd name="T34" fmla="*/ 54 w 62"/>
                  <a:gd name="T35" fmla="*/ 8 h 13"/>
                  <a:gd name="T36" fmla="*/ 60 w 62"/>
                  <a:gd name="T37" fmla="*/ 13 h 13"/>
                  <a:gd name="T38" fmla="*/ 60 w 62"/>
                  <a:gd name="T39" fmla="*/ 13 h 13"/>
                  <a:gd name="T40" fmla="*/ 62 w 62"/>
                  <a:gd name="T41" fmla="*/ 8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2"/>
                  <a:gd name="T64" fmla="*/ 0 h 13"/>
                  <a:gd name="T65" fmla="*/ 62 w 62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2" h="13">
                    <a:moveTo>
                      <a:pt x="62" y="8"/>
                    </a:moveTo>
                    <a:lnTo>
                      <a:pt x="62" y="8"/>
                    </a:lnTo>
                    <a:lnTo>
                      <a:pt x="54" y="5"/>
                    </a:lnTo>
                    <a:lnTo>
                      <a:pt x="47" y="3"/>
                    </a:lnTo>
                    <a:lnTo>
                      <a:pt x="39" y="0"/>
                    </a:lnTo>
                    <a:lnTo>
                      <a:pt x="31" y="0"/>
                    </a:lnTo>
                    <a:lnTo>
                      <a:pt x="23" y="0"/>
                    </a:lnTo>
                    <a:lnTo>
                      <a:pt x="15" y="0"/>
                    </a:lnTo>
                    <a:lnTo>
                      <a:pt x="7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7" y="3"/>
                    </a:lnTo>
                    <a:lnTo>
                      <a:pt x="15" y="3"/>
                    </a:lnTo>
                    <a:lnTo>
                      <a:pt x="23" y="3"/>
                    </a:lnTo>
                    <a:lnTo>
                      <a:pt x="31" y="3"/>
                    </a:lnTo>
                    <a:lnTo>
                      <a:pt x="39" y="5"/>
                    </a:lnTo>
                    <a:lnTo>
                      <a:pt x="47" y="5"/>
                    </a:lnTo>
                    <a:lnTo>
                      <a:pt x="54" y="8"/>
                    </a:lnTo>
                    <a:lnTo>
                      <a:pt x="60" y="13"/>
                    </a:lnTo>
                    <a:lnTo>
                      <a:pt x="62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55" name="Freeform 2437"/>
              <p:cNvSpPr>
                <a:spLocks/>
              </p:cNvSpPr>
              <p:nvPr/>
            </p:nvSpPr>
            <p:spPr bwMode="auto">
              <a:xfrm>
                <a:off x="5295" y="2910"/>
                <a:ext cx="44" cy="60"/>
              </a:xfrm>
              <a:custGeom>
                <a:avLst/>
                <a:gdLst>
                  <a:gd name="T0" fmla="*/ 44 w 44"/>
                  <a:gd name="T1" fmla="*/ 60 h 60"/>
                  <a:gd name="T2" fmla="*/ 44 w 44"/>
                  <a:gd name="T3" fmla="*/ 60 h 60"/>
                  <a:gd name="T4" fmla="*/ 44 w 44"/>
                  <a:gd name="T5" fmla="*/ 50 h 60"/>
                  <a:gd name="T6" fmla="*/ 39 w 44"/>
                  <a:gd name="T7" fmla="*/ 42 h 60"/>
                  <a:gd name="T8" fmla="*/ 36 w 44"/>
                  <a:gd name="T9" fmla="*/ 34 h 60"/>
                  <a:gd name="T10" fmla="*/ 31 w 44"/>
                  <a:gd name="T11" fmla="*/ 26 h 60"/>
                  <a:gd name="T12" fmla="*/ 23 w 44"/>
                  <a:gd name="T13" fmla="*/ 18 h 60"/>
                  <a:gd name="T14" fmla="*/ 18 w 44"/>
                  <a:gd name="T15" fmla="*/ 13 h 60"/>
                  <a:gd name="T16" fmla="*/ 10 w 44"/>
                  <a:gd name="T17" fmla="*/ 5 h 60"/>
                  <a:gd name="T18" fmla="*/ 2 w 44"/>
                  <a:gd name="T19" fmla="*/ 0 h 60"/>
                  <a:gd name="T20" fmla="*/ 0 w 44"/>
                  <a:gd name="T21" fmla="*/ 5 h 60"/>
                  <a:gd name="T22" fmla="*/ 8 w 44"/>
                  <a:gd name="T23" fmla="*/ 10 h 60"/>
                  <a:gd name="T24" fmla="*/ 15 w 44"/>
                  <a:gd name="T25" fmla="*/ 16 h 60"/>
                  <a:gd name="T26" fmla="*/ 21 w 44"/>
                  <a:gd name="T27" fmla="*/ 21 h 60"/>
                  <a:gd name="T28" fmla="*/ 28 w 44"/>
                  <a:gd name="T29" fmla="*/ 29 h 60"/>
                  <a:gd name="T30" fmla="*/ 34 w 44"/>
                  <a:gd name="T31" fmla="*/ 37 h 60"/>
                  <a:gd name="T32" fmla="*/ 36 w 44"/>
                  <a:gd name="T33" fmla="*/ 45 h 60"/>
                  <a:gd name="T34" fmla="*/ 39 w 44"/>
                  <a:gd name="T35" fmla="*/ 52 h 60"/>
                  <a:gd name="T36" fmla="*/ 42 w 44"/>
                  <a:gd name="T37" fmla="*/ 60 h 60"/>
                  <a:gd name="T38" fmla="*/ 42 w 44"/>
                  <a:gd name="T39" fmla="*/ 60 h 60"/>
                  <a:gd name="T40" fmla="*/ 44 w 44"/>
                  <a:gd name="T41" fmla="*/ 60 h 6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4"/>
                  <a:gd name="T64" fmla="*/ 0 h 60"/>
                  <a:gd name="T65" fmla="*/ 44 w 44"/>
                  <a:gd name="T66" fmla="*/ 60 h 6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4" h="60">
                    <a:moveTo>
                      <a:pt x="44" y="60"/>
                    </a:moveTo>
                    <a:lnTo>
                      <a:pt x="44" y="60"/>
                    </a:lnTo>
                    <a:lnTo>
                      <a:pt x="44" y="50"/>
                    </a:lnTo>
                    <a:lnTo>
                      <a:pt x="39" y="42"/>
                    </a:lnTo>
                    <a:lnTo>
                      <a:pt x="36" y="34"/>
                    </a:lnTo>
                    <a:lnTo>
                      <a:pt x="31" y="26"/>
                    </a:lnTo>
                    <a:lnTo>
                      <a:pt x="23" y="18"/>
                    </a:lnTo>
                    <a:lnTo>
                      <a:pt x="18" y="13"/>
                    </a:lnTo>
                    <a:lnTo>
                      <a:pt x="10" y="5"/>
                    </a:lnTo>
                    <a:lnTo>
                      <a:pt x="2" y="0"/>
                    </a:lnTo>
                    <a:lnTo>
                      <a:pt x="0" y="5"/>
                    </a:lnTo>
                    <a:lnTo>
                      <a:pt x="8" y="10"/>
                    </a:lnTo>
                    <a:lnTo>
                      <a:pt x="15" y="16"/>
                    </a:lnTo>
                    <a:lnTo>
                      <a:pt x="21" y="21"/>
                    </a:lnTo>
                    <a:lnTo>
                      <a:pt x="28" y="29"/>
                    </a:lnTo>
                    <a:lnTo>
                      <a:pt x="34" y="37"/>
                    </a:lnTo>
                    <a:lnTo>
                      <a:pt x="36" y="45"/>
                    </a:lnTo>
                    <a:lnTo>
                      <a:pt x="39" y="52"/>
                    </a:lnTo>
                    <a:lnTo>
                      <a:pt x="42" y="60"/>
                    </a:lnTo>
                    <a:lnTo>
                      <a:pt x="44" y="6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56" name="Freeform 2438"/>
              <p:cNvSpPr>
                <a:spLocks/>
              </p:cNvSpPr>
              <p:nvPr/>
            </p:nvSpPr>
            <p:spPr bwMode="auto">
              <a:xfrm>
                <a:off x="5310" y="2970"/>
                <a:ext cx="29" cy="37"/>
              </a:xfrm>
              <a:custGeom>
                <a:avLst/>
                <a:gdLst>
                  <a:gd name="T0" fmla="*/ 3 w 29"/>
                  <a:gd name="T1" fmla="*/ 37 h 37"/>
                  <a:gd name="T2" fmla="*/ 3 w 29"/>
                  <a:gd name="T3" fmla="*/ 37 h 37"/>
                  <a:gd name="T4" fmla="*/ 8 w 29"/>
                  <a:gd name="T5" fmla="*/ 34 h 37"/>
                  <a:gd name="T6" fmla="*/ 13 w 29"/>
                  <a:gd name="T7" fmla="*/ 29 h 37"/>
                  <a:gd name="T8" fmla="*/ 19 w 29"/>
                  <a:gd name="T9" fmla="*/ 26 h 37"/>
                  <a:gd name="T10" fmla="*/ 21 w 29"/>
                  <a:gd name="T11" fmla="*/ 21 h 37"/>
                  <a:gd name="T12" fmla="*/ 27 w 29"/>
                  <a:gd name="T13" fmla="*/ 16 h 37"/>
                  <a:gd name="T14" fmla="*/ 29 w 29"/>
                  <a:gd name="T15" fmla="*/ 11 h 37"/>
                  <a:gd name="T16" fmla="*/ 29 w 29"/>
                  <a:gd name="T17" fmla="*/ 5 h 37"/>
                  <a:gd name="T18" fmla="*/ 29 w 29"/>
                  <a:gd name="T19" fmla="*/ 0 h 37"/>
                  <a:gd name="T20" fmla="*/ 27 w 29"/>
                  <a:gd name="T21" fmla="*/ 0 h 37"/>
                  <a:gd name="T22" fmla="*/ 27 w 29"/>
                  <a:gd name="T23" fmla="*/ 5 h 37"/>
                  <a:gd name="T24" fmla="*/ 27 w 29"/>
                  <a:gd name="T25" fmla="*/ 11 h 37"/>
                  <a:gd name="T26" fmla="*/ 24 w 29"/>
                  <a:gd name="T27" fmla="*/ 13 h 37"/>
                  <a:gd name="T28" fmla="*/ 19 w 29"/>
                  <a:gd name="T29" fmla="*/ 19 h 37"/>
                  <a:gd name="T30" fmla="*/ 16 w 29"/>
                  <a:gd name="T31" fmla="*/ 24 h 37"/>
                  <a:gd name="T32" fmla="*/ 11 w 29"/>
                  <a:gd name="T33" fmla="*/ 26 h 37"/>
                  <a:gd name="T34" fmla="*/ 6 w 29"/>
                  <a:gd name="T35" fmla="*/ 32 h 37"/>
                  <a:gd name="T36" fmla="*/ 0 w 29"/>
                  <a:gd name="T37" fmla="*/ 34 h 37"/>
                  <a:gd name="T38" fmla="*/ 0 w 29"/>
                  <a:gd name="T39" fmla="*/ 34 h 37"/>
                  <a:gd name="T40" fmla="*/ 3 w 29"/>
                  <a:gd name="T41" fmla="*/ 37 h 3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37"/>
                  <a:gd name="T65" fmla="*/ 29 w 29"/>
                  <a:gd name="T66" fmla="*/ 37 h 3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37">
                    <a:moveTo>
                      <a:pt x="3" y="37"/>
                    </a:moveTo>
                    <a:lnTo>
                      <a:pt x="3" y="37"/>
                    </a:lnTo>
                    <a:lnTo>
                      <a:pt x="8" y="34"/>
                    </a:lnTo>
                    <a:lnTo>
                      <a:pt x="13" y="29"/>
                    </a:lnTo>
                    <a:lnTo>
                      <a:pt x="19" y="26"/>
                    </a:lnTo>
                    <a:lnTo>
                      <a:pt x="21" y="21"/>
                    </a:lnTo>
                    <a:lnTo>
                      <a:pt x="27" y="16"/>
                    </a:lnTo>
                    <a:lnTo>
                      <a:pt x="29" y="11"/>
                    </a:lnTo>
                    <a:lnTo>
                      <a:pt x="29" y="5"/>
                    </a:lnTo>
                    <a:lnTo>
                      <a:pt x="29" y="0"/>
                    </a:lnTo>
                    <a:lnTo>
                      <a:pt x="27" y="0"/>
                    </a:lnTo>
                    <a:lnTo>
                      <a:pt x="27" y="5"/>
                    </a:lnTo>
                    <a:lnTo>
                      <a:pt x="27" y="11"/>
                    </a:lnTo>
                    <a:lnTo>
                      <a:pt x="24" y="13"/>
                    </a:lnTo>
                    <a:lnTo>
                      <a:pt x="19" y="19"/>
                    </a:lnTo>
                    <a:lnTo>
                      <a:pt x="16" y="24"/>
                    </a:lnTo>
                    <a:lnTo>
                      <a:pt x="11" y="26"/>
                    </a:lnTo>
                    <a:lnTo>
                      <a:pt x="6" y="32"/>
                    </a:lnTo>
                    <a:lnTo>
                      <a:pt x="0" y="34"/>
                    </a:lnTo>
                    <a:lnTo>
                      <a:pt x="3" y="37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57" name="Freeform 2439"/>
              <p:cNvSpPr>
                <a:spLocks/>
              </p:cNvSpPr>
              <p:nvPr/>
            </p:nvSpPr>
            <p:spPr bwMode="auto">
              <a:xfrm>
                <a:off x="5274" y="3002"/>
                <a:ext cx="39" cy="8"/>
              </a:xfrm>
              <a:custGeom>
                <a:avLst/>
                <a:gdLst>
                  <a:gd name="T0" fmla="*/ 0 w 39"/>
                  <a:gd name="T1" fmla="*/ 2 h 8"/>
                  <a:gd name="T2" fmla="*/ 0 w 39"/>
                  <a:gd name="T3" fmla="*/ 2 h 8"/>
                  <a:gd name="T4" fmla="*/ 5 w 39"/>
                  <a:gd name="T5" fmla="*/ 5 h 8"/>
                  <a:gd name="T6" fmla="*/ 10 w 39"/>
                  <a:gd name="T7" fmla="*/ 8 h 8"/>
                  <a:gd name="T8" fmla="*/ 15 w 39"/>
                  <a:gd name="T9" fmla="*/ 8 h 8"/>
                  <a:gd name="T10" fmla="*/ 18 w 39"/>
                  <a:gd name="T11" fmla="*/ 8 h 8"/>
                  <a:gd name="T12" fmla="*/ 23 w 39"/>
                  <a:gd name="T13" fmla="*/ 8 h 8"/>
                  <a:gd name="T14" fmla="*/ 29 w 39"/>
                  <a:gd name="T15" fmla="*/ 8 h 8"/>
                  <a:gd name="T16" fmla="*/ 34 w 39"/>
                  <a:gd name="T17" fmla="*/ 8 h 8"/>
                  <a:gd name="T18" fmla="*/ 39 w 39"/>
                  <a:gd name="T19" fmla="*/ 5 h 8"/>
                  <a:gd name="T20" fmla="*/ 36 w 39"/>
                  <a:gd name="T21" fmla="*/ 2 h 8"/>
                  <a:gd name="T22" fmla="*/ 34 w 39"/>
                  <a:gd name="T23" fmla="*/ 2 h 8"/>
                  <a:gd name="T24" fmla="*/ 29 w 39"/>
                  <a:gd name="T25" fmla="*/ 5 h 8"/>
                  <a:gd name="T26" fmla="*/ 23 w 39"/>
                  <a:gd name="T27" fmla="*/ 5 h 8"/>
                  <a:gd name="T28" fmla="*/ 18 w 39"/>
                  <a:gd name="T29" fmla="*/ 5 h 8"/>
                  <a:gd name="T30" fmla="*/ 15 w 39"/>
                  <a:gd name="T31" fmla="*/ 5 h 8"/>
                  <a:gd name="T32" fmla="*/ 10 w 39"/>
                  <a:gd name="T33" fmla="*/ 2 h 8"/>
                  <a:gd name="T34" fmla="*/ 8 w 39"/>
                  <a:gd name="T35" fmla="*/ 2 h 8"/>
                  <a:gd name="T36" fmla="*/ 2 w 39"/>
                  <a:gd name="T37" fmla="*/ 0 h 8"/>
                  <a:gd name="T38" fmla="*/ 2 w 39"/>
                  <a:gd name="T39" fmla="*/ 0 h 8"/>
                  <a:gd name="T40" fmla="*/ 0 w 39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9"/>
                  <a:gd name="T64" fmla="*/ 0 h 8"/>
                  <a:gd name="T65" fmla="*/ 39 w 39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9" h="8">
                    <a:moveTo>
                      <a:pt x="0" y="2"/>
                    </a:moveTo>
                    <a:lnTo>
                      <a:pt x="0" y="2"/>
                    </a:lnTo>
                    <a:lnTo>
                      <a:pt x="5" y="5"/>
                    </a:lnTo>
                    <a:lnTo>
                      <a:pt x="10" y="8"/>
                    </a:lnTo>
                    <a:lnTo>
                      <a:pt x="15" y="8"/>
                    </a:lnTo>
                    <a:lnTo>
                      <a:pt x="18" y="8"/>
                    </a:lnTo>
                    <a:lnTo>
                      <a:pt x="23" y="8"/>
                    </a:lnTo>
                    <a:lnTo>
                      <a:pt x="29" y="8"/>
                    </a:lnTo>
                    <a:lnTo>
                      <a:pt x="34" y="8"/>
                    </a:lnTo>
                    <a:lnTo>
                      <a:pt x="39" y="5"/>
                    </a:lnTo>
                    <a:lnTo>
                      <a:pt x="36" y="2"/>
                    </a:lnTo>
                    <a:lnTo>
                      <a:pt x="34" y="2"/>
                    </a:lnTo>
                    <a:lnTo>
                      <a:pt x="29" y="5"/>
                    </a:lnTo>
                    <a:lnTo>
                      <a:pt x="23" y="5"/>
                    </a:lnTo>
                    <a:lnTo>
                      <a:pt x="18" y="5"/>
                    </a:lnTo>
                    <a:lnTo>
                      <a:pt x="15" y="5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58" name="Freeform 2440"/>
              <p:cNvSpPr>
                <a:spLocks/>
              </p:cNvSpPr>
              <p:nvPr/>
            </p:nvSpPr>
            <p:spPr bwMode="auto">
              <a:xfrm>
                <a:off x="5271" y="2981"/>
                <a:ext cx="8" cy="23"/>
              </a:xfrm>
              <a:custGeom>
                <a:avLst/>
                <a:gdLst>
                  <a:gd name="T0" fmla="*/ 3 w 8"/>
                  <a:gd name="T1" fmla="*/ 0 h 23"/>
                  <a:gd name="T2" fmla="*/ 3 w 8"/>
                  <a:gd name="T3" fmla="*/ 0 h 23"/>
                  <a:gd name="T4" fmla="*/ 3 w 8"/>
                  <a:gd name="T5" fmla="*/ 2 h 23"/>
                  <a:gd name="T6" fmla="*/ 3 w 8"/>
                  <a:gd name="T7" fmla="*/ 5 h 23"/>
                  <a:gd name="T8" fmla="*/ 3 w 8"/>
                  <a:gd name="T9" fmla="*/ 8 h 23"/>
                  <a:gd name="T10" fmla="*/ 3 w 8"/>
                  <a:gd name="T11" fmla="*/ 10 h 23"/>
                  <a:gd name="T12" fmla="*/ 0 w 8"/>
                  <a:gd name="T13" fmla="*/ 15 h 23"/>
                  <a:gd name="T14" fmla="*/ 0 w 8"/>
                  <a:gd name="T15" fmla="*/ 18 h 23"/>
                  <a:gd name="T16" fmla="*/ 0 w 8"/>
                  <a:gd name="T17" fmla="*/ 21 h 23"/>
                  <a:gd name="T18" fmla="*/ 3 w 8"/>
                  <a:gd name="T19" fmla="*/ 23 h 23"/>
                  <a:gd name="T20" fmla="*/ 5 w 8"/>
                  <a:gd name="T21" fmla="*/ 21 h 23"/>
                  <a:gd name="T22" fmla="*/ 5 w 8"/>
                  <a:gd name="T23" fmla="*/ 18 h 23"/>
                  <a:gd name="T24" fmla="*/ 5 w 8"/>
                  <a:gd name="T25" fmla="*/ 18 h 23"/>
                  <a:gd name="T26" fmla="*/ 5 w 8"/>
                  <a:gd name="T27" fmla="*/ 15 h 23"/>
                  <a:gd name="T28" fmla="*/ 5 w 8"/>
                  <a:gd name="T29" fmla="*/ 13 h 23"/>
                  <a:gd name="T30" fmla="*/ 5 w 8"/>
                  <a:gd name="T31" fmla="*/ 8 h 23"/>
                  <a:gd name="T32" fmla="*/ 5 w 8"/>
                  <a:gd name="T33" fmla="*/ 5 h 23"/>
                  <a:gd name="T34" fmla="*/ 8 w 8"/>
                  <a:gd name="T35" fmla="*/ 2 h 23"/>
                  <a:gd name="T36" fmla="*/ 5 w 8"/>
                  <a:gd name="T37" fmla="*/ 0 h 23"/>
                  <a:gd name="T38" fmla="*/ 5 w 8"/>
                  <a:gd name="T39" fmla="*/ 0 h 23"/>
                  <a:gd name="T40" fmla="*/ 3 w 8"/>
                  <a:gd name="T41" fmla="*/ 0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23"/>
                  <a:gd name="T65" fmla="*/ 8 w 8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23">
                    <a:moveTo>
                      <a:pt x="3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3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5" y="15"/>
                    </a:lnTo>
                    <a:lnTo>
                      <a:pt x="5" y="13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59" name="Freeform 2441"/>
              <p:cNvSpPr>
                <a:spLocks/>
              </p:cNvSpPr>
              <p:nvPr/>
            </p:nvSpPr>
            <p:spPr bwMode="auto">
              <a:xfrm>
                <a:off x="5261" y="2960"/>
                <a:ext cx="15" cy="21"/>
              </a:xfrm>
              <a:custGeom>
                <a:avLst/>
                <a:gdLst>
                  <a:gd name="T0" fmla="*/ 0 w 15"/>
                  <a:gd name="T1" fmla="*/ 2 h 21"/>
                  <a:gd name="T2" fmla="*/ 0 w 15"/>
                  <a:gd name="T3" fmla="*/ 2 h 21"/>
                  <a:gd name="T4" fmla="*/ 2 w 15"/>
                  <a:gd name="T5" fmla="*/ 5 h 21"/>
                  <a:gd name="T6" fmla="*/ 5 w 15"/>
                  <a:gd name="T7" fmla="*/ 5 h 21"/>
                  <a:gd name="T8" fmla="*/ 5 w 15"/>
                  <a:gd name="T9" fmla="*/ 8 h 21"/>
                  <a:gd name="T10" fmla="*/ 8 w 15"/>
                  <a:gd name="T11" fmla="*/ 10 h 21"/>
                  <a:gd name="T12" fmla="*/ 10 w 15"/>
                  <a:gd name="T13" fmla="*/ 13 h 21"/>
                  <a:gd name="T14" fmla="*/ 10 w 15"/>
                  <a:gd name="T15" fmla="*/ 15 h 21"/>
                  <a:gd name="T16" fmla="*/ 13 w 15"/>
                  <a:gd name="T17" fmla="*/ 18 h 21"/>
                  <a:gd name="T18" fmla="*/ 13 w 15"/>
                  <a:gd name="T19" fmla="*/ 21 h 21"/>
                  <a:gd name="T20" fmla="*/ 15 w 15"/>
                  <a:gd name="T21" fmla="*/ 21 h 21"/>
                  <a:gd name="T22" fmla="*/ 15 w 15"/>
                  <a:gd name="T23" fmla="*/ 15 h 21"/>
                  <a:gd name="T24" fmla="*/ 13 w 15"/>
                  <a:gd name="T25" fmla="*/ 13 h 21"/>
                  <a:gd name="T26" fmla="*/ 13 w 15"/>
                  <a:gd name="T27" fmla="*/ 10 h 21"/>
                  <a:gd name="T28" fmla="*/ 10 w 15"/>
                  <a:gd name="T29" fmla="*/ 8 h 21"/>
                  <a:gd name="T30" fmla="*/ 8 w 15"/>
                  <a:gd name="T31" fmla="*/ 5 h 21"/>
                  <a:gd name="T32" fmla="*/ 5 w 15"/>
                  <a:gd name="T33" fmla="*/ 2 h 21"/>
                  <a:gd name="T34" fmla="*/ 2 w 15"/>
                  <a:gd name="T35" fmla="*/ 0 h 21"/>
                  <a:gd name="T36" fmla="*/ 0 w 15"/>
                  <a:gd name="T37" fmla="*/ 0 h 21"/>
                  <a:gd name="T38" fmla="*/ 0 w 15"/>
                  <a:gd name="T39" fmla="*/ 0 h 21"/>
                  <a:gd name="T40" fmla="*/ 0 w 15"/>
                  <a:gd name="T41" fmla="*/ 2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21"/>
                  <a:gd name="T65" fmla="*/ 15 w 15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21">
                    <a:moveTo>
                      <a:pt x="0" y="2"/>
                    </a:moveTo>
                    <a:lnTo>
                      <a:pt x="0" y="2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5" y="8"/>
                    </a:lnTo>
                    <a:lnTo>
                      <a:pt x="8" y="10"/>
                    </a:lnTo>
                    <a:lnTo>
                      <a:pt x="10" y="13"/>
                    </a:lnTo>
                    <a:lnTo>
                      <a:pt x="10" y="15"/>
                    </a:lnTo>
                    <a:lnTo>
                      <a:pt x="13" y="18"/>
                    </a:lnTo>
                    <a:lnTo>
                      <a:pt x="13" y="21"/>
                    </a:lnTo>
                    <a:lnTo>
                      <a:pt x="15" y="21"/>
                    </a:lnTo>
                    <a:lnTo>
                      <a:pt x="15" y="15"/>
                    </a:lnTo>
                    <a:lnTo>
                      <a:pt x="13" y="13"/>
                    </a:lnTo>
                    <a:lnTo>
                      <a:pt x="13" y="10"/>
                    </a:lnTo>
                    <a:lnTo>
                      <a:pt x="10" y="8"/>
                    </a:lnTo>
                    <a:lnTo>
                      <a:pt x="8" y="5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60" name="Freeform 2442"/>
              <p:cNvSpPr>
                <a:spLocks/>
              </p:cNvSpPr>
              <p:nvPr/>
            </p:nvSpPr>
            <p:spPr bwMode="auto">
              <a:xfrm>
                <a:off x="5221" y="2955"/>
                <a:ext cx="40" cy="7"/>
              </a:xfrm>
              <a:custGeom>
                <a:avLst/>
                <a:gdLst>
                  <a:gd name="T0" fmla="*/ 3 w 40"/>
                  <a:gd name="T1" fmla="*/ 5 h 7"/>
                  <a:gd name="T2" fmla="*/ 3 w 40"/>
                  <a:gd name="T3" fmla="*/ 5 h 7"/>
                  <a:gd name="T4" fmla="*/ 8 w 40"/>
                  <a:gd name="T5" fmla="*/ 5 h 7"/>
                  <a:gd name="T6" fmla="*/ 11 w 40"/>
                  <a:gd name="T7" fmla="*/ 5 h 7"/>
                  <a:gd name="T8" fmla="*/ 16 w 40"/>
                  <a:gd name="T9" fmla="*/ 5 h 7"/>
                  <a:gd name="T10" fmla="*/ 21 w 40"/>
                  <a:gd name="T11" fmla="*/ 5 h 7"/>
                  <a:gd name="T12" fmla="*/ 27 w 40"/>
                  <a:gd name="T13" fmla="*/ 5 h 7"/>
                  <a:gd name="T14" fmla="*/ 29 w 40"/>
                  <a:gd name="T15" fmla="*/ 5 h 7"/>
                  <a:gd name="T16" fmla="*/ 34 w 40"/>
                  <a:gd name="T17" fmla="*/ 7 h 7"/>
                  <a:gd name="T18" fmla="*/ 40 w 40"/>
                  <a:gd name="T19" fmla="*/ 7 h 7"/>
                  <a:gd name="T20" fmla="*/ 40 w 40"/>
                  <a:gd name="T21" fmla="*/ 5 h 7"/>
                  <a:gd name="T22" fmla="*/ 37 w 40"/>
                  <a:gd name="T23" fmla="*/ 2 h 7"/>
                  <a:gd name="T24" fmla="*/ 32 w 40"/>
                  <a:gd name="T25" fmla="*/ 2 h 7"/>
                  <a:gd name="T26" fmla="*/ 27 w 40"/>
                  <a:gd name="T27" fmla="*/ 0 h 7"/>
                  <a:gd name="T28" fmla="*/ 21 w 40"/>
                  <a:gd name="T29" fmla="*/ 0 h 7"/>
                  <a:gd name="T30" fmla="*/ 16 w 40"/>
                  <a:gd name="T31" fmla="*/ 0 h 7"/>
                  <a:gd name="T32" fmla="*/ 11 w 40"/>
                  <a:gd name="T33" fmla="*/ 0 h 7"/>
                  <a:gd name="T34" fmla="*/ 6 w 40"/>
                  <a:gd name="T35" fmla="*/ 2 h 7"/>
                  <a:gd name="T36" fmla="*/ 0 w 40"/>
                  <a:gd name="T37" fmla="*/ 2 h 7"/>
                  <a:gd name="T38" fmla="*/ 0 w 40"/>
                  <a:gd name="T39" fmla="*/ 2 h 7"/>
                  <a:gd name="T40" fmla="*/ 3 w 40"/>
                  <a:gd name="T41" fmla="*/ 5 h 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0"/>
                  <a:gd name="T64" fmla="*/ 0 h 7"/>
                  <a:gd name="T65" fmla="*/ 40 w 40"/>
                  <a:gd name="T66" fmla="*/ 7 h 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0" h="7">
                    <a:moveTo>
                      <a:pt x="3" y="5"/>
                    </a:moveTo>
                    <a:lnTo>
                      <a:pt x="3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6" y="5"/>
                    </a:lnTo>
                    <a:lnTo>
                      <a:pt x="21" y="5"/>
                    </a:lnTo>
                    <a:lnTo>
                      <a:pt x="27" y="5"/>
                    </a:lnTo>
                    <a:lnTo>
                      <a:pt x="29" y="5"/>
                    </a:lnTo>
                    <a:lnTo>
                      <a:pt x="34" y="7"/>
                    </a:lnTo>
                    <a:lnTo>
                      <a:pt x="40" y="7"/>
                    </a:lnTo>
                    <a:lnTo>
                      <a:pt x="40" y="5"/>
                    </a:lnTo>
                    <a:lnTo>
                      <a:pt x="37" y="2"/>
                    </a:lnTo>
                    <a:lnTo>
                      <a:pt x="32" y="2"/>
                    </a:lnTo>
                    <a:lnTo>
                      <a:pt x="27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1" y="0"/>
                    </a:lnTo>
                    <a:lnTo>
                      <a:pt x="6" y="2"/>
                    </a:lnTo>
                    <a:lnTo>
                      <a:pt x="0" y="2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61" name="Freeform 2443"/>
              <p:cNvSpPr>
                <a:spLocks/>
              </p:cNvSpPr>
              <p:nvPr/>
            </p:nvSpPr>
            <p:spPr bwMode="auto">
              <a:xfrm>
                <a:off x="5187" y="2957"/>
                <a:ext cx="37" cy="29"/>
              </a:xfrm>
              <a:custGeom>
                <a:avLst/>
                <a:gdLst>
                  <a:gd name="T0" fmla="*/ 3 w 37"/>
                  <a:gd name="T1" fmla="*/ 29 h 29"/>
                  <a:gd name="T2" fmla="*/ 8 w 37"/>
                  <a:gd name="T3" fmla="*/ 26 h 29"/>
                  <a:gd name="T4" fmla="*/ 11 w 37"/>
                  <a:gd name="T5" fmla="*/ 21 h 29"/>
                  <a:gd name="T6" fmla="*/ 16 w 37"/>
                  <a:gd name="T7" fmla="*/ 18 h 29"/>
                  <a:gd name="T8" fmla="*/ 19 w 37"/>
                  <a:gd name="T9" fmla="*/ 13 h 29"/>
                  <a:gd name="T10" fmla="*/ 24 w 37"/>
                  <a:gd name="T11" fmla="*/ 11 h 29"/>
                  <a:gd name="T12" fmla="*/ 27 w 37"/>
                  <a:gd name="T13" fmla="*/ 8 h 29"/>
                  <a:gd name="T14" fmla="*/ 32 w 37"/>
                  <a:gd name="T15" fmla="*/ 5 h 29"/>
                  <a:gd name="T16" fmla="*/ 37 w 37"/>
                  <a:gd name="T17" fmla="*/ 3 h 29"/>
                  <a:gd name="T18" fmla="*/ 34 w 37"/>
                  <a:gd name="T19" fmla="*/ 0 h 29"/>
                  <a:gd name="T20" fmla="*/ 32 w 37"/>
                  <a:gd name="T21" fmla="*/ 3 h 29"/>
                  <a:gd name="T22" fmla="*/ 27 w 37"/>
                  <a:gd name="T23" fmla="*/ 5 h 29"/>
                  <a:gd name="T24" fmla="*/ 21 w 37"/>
                  <a:gd name="T25" fmla="*/ 8 h 29"/>
                  <a:gd name="T26" fmla="*/ 16 w 37"/>
                  <a:gd name="T27" fmla="*/ 11 h 29"/>
                  <a:gd name="T28" fmla="*/ 14 w 37"/>
                  <a:gd name="T29" fmla="*/ 16 h 29"/>
                  <a:gd name="T30" fmla="*/ 8 w 37"/>
                  <a:gd name="T31" fmla="*/ 18 h 29"/>
                  <a:gd name="T32" fmla="*/ 6 w 37"/>
                  <a:gd name="T33" fmla="*/ 24 h 29"/>
                  <a:gd name="T34" fmla="*/ 0 w 37"/>
                  <a:gd name="T35" fmla="*/ 26 h 29"/>
                  <a:gd name="T36" fmla="*/ 3 w 37"/>
                  <a:gd name="T37" fmla="*/ 29 h 2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7"/>
                  <a:gd name="T58" fmla="*/ 0 h 29"/>
                  <a:gd name="T59" fmla="*/ 37 w 37"/>
                  <a:gd name="T60" fmla="*/ 29 h 2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7" h="29">
                    <a:moveTo>
                      <a:pt x="3" y="29"/>
                    </a:moveTo>
                    <a:lnTo>
                      <a:pt x="8" y="26"/>
                    </a:lnTo>
                    <a:lnTo>
                      <a:pt x="11" y="21"/>
                    </a:lnTo>
                    <a:lnTo>
                      <a:pt x="16" y="18"/>
                    </a:lnTo>
                    <a:lnTo>
                      <a:pt x="19" y="13"/>
                    </a:lnTo>
                    <a:lnTo>
                      <a:pt x="24" y="11"/>
                    </a:lnTo>
                    <a:lnTo>
                      <a:pt x="27" y="8"/>
                    </a:lnTo>
                    <a:lnTo>
                      <a:pt x="32" y="5"/>
                    </a:lnTo>
                    <a:lnTo>
                      <a:pt x="37" y="3"/>
                    </a:lnTo>
                    <a:lnTo>
                      <a:pt x="34" y="0"/>
                    </a:lnTo>
                    <a:lnTo>
                      <a:pt x="32" y="3"/>
                    </a:lnTo>
                    <a:lnTo>
                      <a:pt x="27" y="5"/>
                    </a:lnTo>
                    <a:lnTo>
                      <a:pt x="21" y="8"/>
                    </a:lnTo>
                    <a:lnTo>
                      <a:pt x="16" y="11"/>
                    </a:lnTo>
                    <a:lnTo>
                      <a:pt x="14" y="16"/>
                    </a:lnTo>
                    <a:lnTo>
                      <a:pt x="8" y="18"/>
                    </a:lnTo>
                    <a:lnTo>
                      <a:pt x="6" y="24"/>
                    </a:lnTo>
                    <a:lnTo>
                      <a:pt x="0" y="26"/>
                    </a:lnTo>
                    <a:lnTo>
                      <a:pt x="3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62" name="Freeform 2444"/>
              <p:cNvSpPr>
                <a:spLocks/>
              </p:cNvSpPr>
              <p:nvPr/>
            </p:nvSpPr>
            <p:spPr bwMode="auto">
              <a:xfrm>
                <a:off x="4785" y="2902"/>
                <a:ext cx="337" cy="92"/>
              </a:xfrm>
              <a:custGeom>
                <a:avLst/>
                <a:gdLst>
                  <a:gd name="T0" fmla="*/ 0 w 337"/>
                  <a:gd name="T1" fmla="*/ 16 h 92"/>
                  <a:gd name="T2" fmla="*/ 0 w 337"/>
                  <a:gd name="T3" fmla="*/ 42 h 92"/>
                  <a:gd name="T4" fmla="*/ 2 w 337"/>
                  <a:gd name="T5" fmla="*/ 66 h 92"/>
                  <a:gd name="T6" fmla="*/ 5 w 337"/>
                  <a:gd name="T7" fmla="*/ 76 h 92"/>
                  <a:gd name="T8" fmla="*/ 10 w 337"/>
                  <a:gd name="T9" fmla="*/ 84 h 92"/>
                  <a:gd name="T10" fmla="*/ 49 w 337"/>
                  <a:gd name="T11" fmla="*/ 87 h 92"/>
                  <a:gd name="T12" fmla="*/ 89 w 337"/>
                  <a:gd name="T13" fmla="*/ 87 h 92"/>
                  <a:gd name="T14" fmla="*/ 125 w 337"/>
                  <a:gd name="T15" fmla="*/ 87 h 92"/>
                  <a:gd name="T16" fmla="*/ 164 w 337"/>
                  <a:gd name="T17" fmla="*/ 87 h 92"/>
                  <a:gd name="T18" fmla="*/ 209 w 337"/>
                  <a:gd name="T19" fmla="*/ 89 h 92"/>
                  <a:gd name="T20" fmla="*/ 251 w 337"/>
                  <a:gd name="T21" fmla="*/ 89 h 92"/>
                  <a:gd name="T22" fmla="*/ 269 w 337"/>
                  <a:gd name="T23" fmla="*/ 92 h 92"/>
                  <a:gd name="T24" fmla="*/ 287 w 337"/>
                  <a:gd name="T25" fmla="*/ 92 h 92"/>
                  <a:gd name="T26" fmla="*/ 303 w 337"/>
                  <a:gd name="T27" fmla="*/ 89 h 92"/>
                  <a:gd name="T28" fmla="*/ 319 w 337"/>
                  <a:gd name="T29" fmla="*/ 81 h 92"/>
                  <a:gd name="T30" fmla="*/ 329 w 337"/>
                  <a:gd name="T31" fmla="*/ 66 h 92"/>
                  <a:gd name="T32" fmla="*/ 334 w 337"/>
                  <a:gd name="T33" fmla="*/ 45 h 92"/>
                  <a:gd name="T34" fmla="*/ 337 w 337"/>
                  <a:gd name="T35" fmla="*/ 26 h 92"/>
                  <a:gd name="T36" fmla="*/ 337 w 337"/>
                  <a:gd name="T37" fmla="*/ 18 h 92"/>
                  <a:gd name="T38" fmla="*/ 334 w 337"/>
                  <a:gd name="T39" fmla="*/ 13 h 92"/>
                  <a:gd name="T40" fmla="*/ 332 w 337"/>
                  <a:gd name="T41" fmla="*/ 8 h 92"/>
                  <a:gd name="T42" fmla="*/ 324 w 337"/>
                  <a:gd name="T43" fmla="*/ 5 h 92"/>
                  <a:gd name="T44" fmla="*/ 308 w 337"/>
                  <a:gd name="T45" fmla="*/ 3 h 92"/>
                  <a:gd name="T46" fmla="*/ 293 w 337"/>
                  <a:gd name="T47" fmla="*/ 0 h 92"/>
                  <a:gd name="T48" fmla="*/ 285 w 337"/>
                  <a:gd name="T49" fmla="*/ 0 h 92"/>
                  <a:gd name="T50" fmla="*/ 280 w 337"/>
                  <a:gd name="T51" fmla="*/ 0 h 92"/>
                  <a:gd name="T52" fmla="*/ 274 w 337"/>
                  <a:gd name="T53" fmla="*/ 0 h 92"/>
                  <a:gd name="T54" fmla="*/ 264 w 337"/>
                  <a:gd name="T55" fmla="*/ 0 h 92"/>
                  <a:gd name="T56" fmla="*/ 251 w 337"/>
                  <a:gd name="T57" fmla="*/ 3 h 92"/>
                  <a:gd name="T58" fmla="*/ 232 w 337"/>
                  <a:gd name="T59" fmla="*/ 3 h 92"/>
                  <a:gd name="T60" fmla="*/ 209 w 337"/>
                  <a:gd name="T61" fmla="*/ 3 h 92"/>
                  <a:gd name="T62" fmla="*/ 185 w 337"/>
                  <a:gd name="T63" fmla="*/ 5 h 92"/>
                  <a:gd name="T64" fmla="*/ 136 w 337"/>
                  <a:gd name="T65" fmla="*/ 8 h 92"/>
                  <a:gd name="T66" fmla="*/ 86 w 337"/>
                  <a:gd name="T67" fmla="*/ 11 h 92"/>
                  <a:gd name="T68" fmla="*/ 62 w 337"/>
                  <a:gd name="T69" fmla="*/ 13 h 92"/>
                  <a:gd name="T70" fmla="*/ 41 w 337"/>
                  <a:gd name="T71" fmla="*/ 13 h 92"/>
                  <a:gd name="T72" fmla="*/ 26 w 337"/>
                  <a:gd name="T73" fmla="*/ 13 h 92"/>
                  <a:gd name="T74" fmla="*/ 10 w 337"/>
                  <a:gd name="T75" fmla="*/ 16 h 92"/>
                  <a:gd name="T76" fmla="*/ 2 w 337"/>
                  <a:gd name="T77" fmla="*/ 16 h 92"/>
                  <a:gd name="T78" fmla="*/ 0 w 337"/>
                  <a:gd name="T79" fmla="*/ 16 h 9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337"/>
                  <a:gd name="T121" fmla="*/ 0 h 92"/>
                  <a:gd name="T122" fmla="*/ 337 w 337"/>
                  <a:gd name="T123" fmla="*/ 92 h 92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337" h="92">
                    <a:moveTo>
                      <a:pt x="0" y="16"/>
                    </a:moveTo>
                    <a:lnTo>
                      <a:pt x="0" y="42"/>
                    </a:lnTo>
                    <a:lnTo>
                      <a:pt x="2" y="66"/>
                    </a:lnTo>
                    <a:lnTo>
                      <a:pt x="5" y="76"/>
                    </a:lnTo>
                    <a:lnTo>
                      <a:pt x="10" y="84"/>
                    </a:lnTo>
                    <a:lnTo>
                      <a:pt x="49" y="87"/>
                    </a:lnTo>
                    <a:lnTo>
                      <a:pt x="89" y="87"/>
                    </a:lnTo>
                    <a:lnTo>
                      <a:pt x="125" y="87"/>
                    </a:lnTo>
                    <a:lnTo>
                      <a:pt x="164" y="87"/>
                    </a:lnTo>
                    <a:lnTo>
                      <a:pt x="209" y="89"/>
                    </a:lnTo>
                    <a:lnTo>
                      <a:pt x="251" y="89"/>
                    </a:lnTo>
                    <a:lnTo>
                      <a:pt x="269" y="92"/>
                    </a:lnTo>
                    <a:lnTo>
                      <a:pt x="287" y="92"/>
                    </a:lnTo>
                    <a:lnTo>
                      <a:pt x="303" y="89"/>
                    </a:lnTo>
                    <a:lnTo>
                      <a:pt x="319" y="81"/>
                    </a:lnTo>
                    <a:lnTo>
                      <a:pt x="329" y="66"/>
                    </a:lnTo>
                    <a:lnTo>
                      <a:pt x="334" y="45"/>
                    </a:lnTo>
                    <a:lnTo>
                      <a:pt x="337" y="26"/>
                    </a:lnTo>
                    <a:lnTo>
                      <a:pt x="337" y="18"/>
                    </a:lnTo>
                    <a:lnTo>
                      <a:pt x="334" y="13"/>
                    </a:lnTo>
                    <a:lnTo>
                      <a:pt x="332" y="8"/>
                    </a:lnTo>
                    <a:lnTo>
                      <a:pt x="324" y="5"/>
                    </a:lnTo>
                    <a:lnTo>
                      <a:pt x="308" y="3"/>
                    </a:lnTo>
                    <a:lnTo>
                      <a:pt x="293" y="0"/>
                    </a:lnTo>
                    <a:lnTo>
                      <a:pt x="285" y="0"/>
                    </a:lnTo>
                    <a:lnTo>
                      <a:pt x="280" y="0"/>
                    </a:lnTo>
                    <a:lnTo>
                      <a:pt x="274" y="0"/>
                    </a:lnTo>
                    <a:lnTo>
                      <a:pt x="264" y="0"/>
                    </a:lnTo>
                    <a:lnTo>
                      <a:pt x="251" y="3"/>
                    </a:lnTo>
                    <a:lnTo>
                      <a:pt x="232" y="3"/>
                    </a:lnTo>
                    <a:lnTo>
                      <a:pt x="209" y="3"/>
                    </a:lnTo>
                    <a:lnTo>
                      <a:pt x="185" y="5"/>
                    </a:lnTo>
                    <a:lnTo>
                      <a:pt x="136" y="8"/>
                    </a:lnTo>
                    <a:lnTo>
                      <a:pt x="86" y="11"/>
                    </a:lnTo>
                    <a:lnTo>
                      <a:pt x="62" y="13"/>
                    </a:lnTo>
                    <a:lnTo>
                      <a:pt x="41" y="13"/>
                    </a:lnTo>
                    <a:lnTo>
                      <a:pt x="26" y="13"/>
                    </a:lnTo>
                    <a:lnTo>
                      <a:pt x="10" y="16"/>
                    </a:lnTo>
                    <a:lnTo>
                      <a:pt x="2" y="1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758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63" name="Freeform 2445"/>
              <p:cNvSpPr>
                <a:spLocks/>
              </p:cNvSpPr>
              <p:nvPr/>
            </p:nvSpPr>
            <p:spPr bwMode="auto">
              <a:xfrm>
                <a:off x="4785" y="2918"/>
                <a:ext cx="2" cy="52"/>
              </a:xfrm>
              <a:custGeom>
                <a:avLst/>
                <a:gdLst>
                  <a:gd name="T0" fmla="*/ 2 w 2"/>
                  <a:gd name="T1" fmla="*/ 50 h 52"/>
                  <a:gd name="T2" fmla="*/ 2 w 2"/>
                  <a:gd name="T3" fmla="*/ 50 h 52"/>
                  <a:gd name="T4" fmla="*/ 2 w 2"/>
                  <a:gd name="T5" fmla="*/ 44 h 52"/>
                  <a:gd name="T6" fmla="*/ 2 w 2"/>
                  <a:gd name="T7" fmla="*/ 39 h 52"/>
                  <a:gd name="T8" fmla="*/ 2 w 2"/>
                  <a:gd name="T9" fmla="*/ 31 h 52"/>
                  <a:gd name="T10" fmla="*/ 2 w 2"/>
                  <a:gd name="T11" fmla="*/ 26 h 52"/>
                  <a:gd name="T12" fmla="*/ 2 w 2"/>
                  <a:gd name="T13" fmla="*/ 21 h 52"/>
                  <a:gd name="T14" fmla="*/ 2 w 2"/>
                  <a:gd name="T15" fmla="*/ 13 h 52"/>
                  <a:gd name="T16" fmla="*/ 2 w 2"/>
                  <a:gd name="T17" fmla="*/ 8 h 52"/>
                  <a:gd name="T18" fmla="*/ 2 w 2"/>
                  <a:gd name="T19" fmla="*/ 0 h 52"/>
                  <a:gd name="T20" fmla="*/ 0 w 2"/>
                  <a:gd name="T21" fmla="*/ 0 h 52"/>
                  <a:gd name="T22" fmla="*/ 0 w 2"/>
                  <a:gd name="T23" fmla="*/ 8 h 52"/>
                  <a:gd name="T24" fmla="*/ 0 w 2"/>
                  <a:gd name="T25" fmla="*/ 13 h 52"/>
                  <a:gd name="T26" fmla="*/ 0 w 2"/>
                  <a:gd name="T27" fmla="*/ 21 h 52"/>
                  <a:gd name="T28" fmla="*/ 0 w 2"/>
                  <a:gd name="T29" fmla="*/ 26 h 52"/>
                  <a:gd name="T30" fmla="*/ 0 w 2"/>
                  <a:gd name="T31" fmla="*/ 31 h 52"/>
                  <a:gd name="T32" fmla="*/ 0 w 2"/>
                  <a:gd name="T33" fmla="*/ 39 h 52"/>
                  <a:gd name="T34" fmla="*/ 0 w 2"/>
                  <a:gd name="T35" fmla="*/ 44 h 52"/>
                  <a:gd name="T36" fmla="*/ 0 w 2"/>
                  <a:gd name="T37" fmla="*/ 52 h 52"/>
                  <a:gd name="T38" fmla="*/ 0 w 2"/>
                  <a:gd name="T39" fmla="*/ 52 h 52"/>
                  <a:gd name="T40" fmla="*/ 2 w 2"/>
                  <a:gd name="T41" fmla="*/ 50 h 5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"/>
                  <a:gd name="T64" fmla="*/ 0 h 52"/>
                  <a:gd name="T65" fmla="*/ 2 w 2"/>
                  <a:gd name="T66" fmla="*/ 52 h 5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" h="52">
                    <a:moveTo>
                      <a:pt x="2" y="50"/>
                    </a:moveTo>
                    <a:lnTo>
                      <a:pt x="2" y="50"/>
                    </a:lnTo>
                    <a:lnTo>
                      <a:pt x="2" y="44"/>
                    </a:lnTo>
                    <a:lnTo>
                      <a:pt x="2" y="39"/>
                    </a:lnTo>
                    <a:lnTo>
                      <a:pt x="2" y="31"/>
                    </a:lnTo>
                    <a:lnTo>
                      <a:pt x="2" y="26"/>
                    </a:lnTo>
                    <a:lnTo>
                      <a:pt x="2" y="21"/>
                    </a:lnTo>
                    <a:lnTo>
                      <a:pt x="2" y="13"/>
                    </a:lnTo>
                    <a:lnTo>
                      <a:pt x="2" y="8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8"/>
                    </a:lnTo>
                    <a:lnTo>
                      <a:pt x="0" y="13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0" y="31"/>
                    </a:lnTo>
                    <a:lnTo>
                      <a:pt x="0" y="39"/>
                    </a:lnTo>
                    <a:lnTo>
                      <a:pt x="0" y="44"/>
                    </a:lnTo>
                    <a:lnTo>
                      <a:pt x="0" y="52"/>
                    </a:lnTo>
                    <a:lnTo>
                      <a:pt x="2" y="5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64" name="Freeform 2446"/>
              <p:cNvSpPr>
                <a:spLocks/>
              </p:cNvSpPr>
              <p:nvPr/>
            </p:nvSpPr>
            <p:spPr bwMode="auto">
              <a:xfrm>
                <a:off x="4785" y="2968"/>
                <a:ext cx="10" cy="18"/>
              </a:xfrm>
              <a:custGeom>
                <a:avLst/>
                <a:gdLst>
                  <a:gd name="T0" fmla="*/ 10 w 10"/>
                  <a:gd name="T1" fmla="*/ 15 h 18"/>
                  <a:gd name="T2" fmla="*/ 10 w 10"/>
                  <a:gd name="T3" fmla="*/ 15 h 18"/>
                  <a:gd name="T4" fmla="*/ 10 w 10"/>
                  <a:gd name="T5" fmla="*/ 15 h 18"/>
                  <a:gd name="T6" fmla="*/ 7 w 10"/>
                  <a:gd name="T7" fmla="*/ 13 h 18"/>
                  <a:gd name="T8" fmla="*/ 7 w 10"/>
                  <a:gd name="T9" fmla="*/ 13 h 18"/>
                  <a:gd name="T10" fmla="*/ 5 w 10"/>
                  <a:gd name="T11" fmla="*/ 10 h 18"/>
                  <a:gd name="T12" fmla="*/ 5 w 10"/>
                  <a:gd name="T13" fmla="*/ 7 h 18"/>
                  <a:gd name="T14" fmla="*/ 5 w 10"/>
                  <a:gd name="T15" fmla="*/ 5 h 18"/>
                  <a:gd name="T16" fmla="*/ 5 w 10"/>
                  <a:gd name="T17" fmla="*/ 2 h 18"/>
                  <a:gd name="T18" fmla="*/ 2 w 10"/>
                  <a:gd name="T19" fmla="*/ 0 h 18"/>
                  <a:gd name="T20" fmla="*/ 0 w 10"/>
                  <a:gd name="T21" fmla="*/ 2 h 18"/>
                  <a:gd name="T22" fmla="*/ 0 w 10"/>
                  <a:gd name="T23" fmla="*/ 2 h 18"/>
                  <a:gd name="T24" fmla="*/ 0 w 10"/>
                  <a:gd name="T25" fmla="*/ 5 h 18"/>
                  <a:gd name="T26" fmla="*/ 2 w 10"/>
                  <a:gd name="T27" fmla="*/ 10 h 18"/>
                  <a:gd name="T28" fmla="*/ 2 w 10"/>
                  <a:gd name="T29" fmla="*/ 13 h 18"/>
                  <a:gd name="T30" fmla="*/ 5 w 10"/>
                  <a:gd name="T31" fmla="*/ 15 h 18"/>
                  <a:gd name="T32" fmla="*/ 5 w 10"/>
                  <a:gd name="T33" fmla="*/ 15 h 18"/>
                  <a:gd name="T34" fmla="*/ 7 w 10"/>
                  <a:gd name="T35" fmla="*/ 18 h 18"/>
                  <a:gd name="T36" fmla="*/ 10 w 10"/>
                  <a:gd name="T37" fmla="*/ 18 h 18"/>
                  <a:gd name="T38" fmla="*/ 10 w 10"/>
                  <a:gd name="T39" fmla="*/ 18 h 18"/>
                  <a:gd name="T40" fmla="*/ 10 w 10"/>
                  <a:gd name="T41" fmla="*/ 15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"/>
                  <a:gd name="T64" fmla="*/ 0 h 18"/>
                  <a:gd name="T65" fmla="*/ 10 w 10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" h="18">
                    <a:moveTo>
                      <a:pt x="10" y="15"/>
                    </a:moveTo>
                    <a:lnTo>
                      <a:pt x="10" y="15"/>
                    </a:lnTo>
                    <a:lnTo>
                      <a:pt x="7" y="13"/>
                    </a:lnTo>
                    <a:lnTo>
                      <a:pt x="5" y="10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10"/>
                    </a:lnTo>
                    <a:lnTo>
                      <a:pt x="2" y="13"/>
                    </a:lnTo>
                    <a:lnTo>
                      <a:pt x="5" y="15"/>
                    </a:lnTo>
                    <a:lnTo>
                      <a:pt x="7" y="18"/>
                    </a:lnTo>
                    <a:lnTo>
                      <a:pt x="10" y="18"/>
                    </a:lnTo>
                    <a:lnTo>
                      <a:pt x="10" y="1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65" name="Freeform 2447"/>
              <p:cNvSpPr>
                <a:spLocks/>
              </p:cNvSpPr>
              <p:nvPr/>
            </p:nvSpPr>
            <p:spPr bwMode="auto">
              <a:xfrm>
                <a:off x="4795" y="2983"/>
                <a:ext cx="154" cy="8"/>
              </a:xfrm>
              <a:custGeom>
                <a:avLst/>
                <a:gdLst>
                  <a:gd name="T0" fmla="*/ 154 w 154"/>
                  <a:gd name="T1" fmla="*/ 3 h 8"/>
                  <a:gd name="T2" fmla="*/ 154 w 154"/>
                  <a:gd name="T3" fmla="*/ 3 h 8"/>
                  <a:gd name="T4" fmla="*/ 134 w 154"/>
                  <a:gd name="T5" fmla="*/ 3 h 8"/>
                  <a:gd name="T6" fmla="*/ 115 w 154"/>
                  <a:gd name="T7" fmla="*/ 3 h 8"/>
                  <a:gd name="T8" fmla="*/ 97 w 154"/>
                  <a:gd name="T9" fmla="*/ 3 h 8"/>
                  <a:gd name="T10" fmla="*/ 79 w 154"/>
                  <a:gd name="T11" fmla="*/ 3 h 8"/>
                  <a:gd name="T12" fmla="*/ 58 w 154"/>
                  <a:gd name="T13" fmla="*/ 3 h 8"/>
                  <a:gd name="T14" fmla="*/ 39 w 154"/>
                  <a:gd name="T15" fmla="*/ 3 h 8"/>
                  <a:gd name="T16" fmla="*/ 21 w 154"/>
                  <a:gd name="T17" fmla="*/ 3 h 8"/>
                  <a:gd name="T18" fmla="*/ 0 w 154"/>
                  <a:gd name="T19" fmla="*/ 0 h 8"/>
                  <a:gd name="T20" fmla="*/ 0 w 154"/>
                  <a:gd name="T21" fmla="*/ 3 h 8"/>
                  <a:gd name="T22" fmla="*/ 21 w 154"/>
                  <a:gd name="T23" fmla="*/ 6 h 8"/>
                  <a:gd name="T24" fmla="*/ 39 w 154"/>
                  <a:gd name="T25" fmla="*/ 6 h 8"/>
                  <a:gd name="T26" fmla="*/ 58 w 154"/>
                  <a:gd name="T27" fmla="*/ 8 h 8"/>
                  <a:gd name="T28" fmla="*/ 79 w 154"/>
                  <a:gd name="T29" fmla="*/ 8 h 8"/>
                  <a:gd name="T30" fmla="*/ 97 w 154"/>
                  <a:gd name="T31" fmla="*/ 8 h 8"/>
                  <a:gd name="T32" fmla="*/ 115 w 154"/>
                  <a:gd name="T33" fmla="*/ 8 h 8"/>
                  <a:gd name="T34" fmla="*/ 134 w 154"/>
                  <a:gd name="T35" fmla="*/ 6 h 8"/>
                  <a:gd name="T36" fmla="*/ 154 w 154"/>
                  <a:gd name="T37" fmla="*/ 6 h 8"/>
                  <a:gd name="T38" fmla="*/ 154 w 154"/>
                  <a:gd name="T39" fmla="*/ 6 h 8"/>
                  <a:gd name="T40" fmla="*/ 154 w 154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4"/>
                  <a:gd name="T64" fmla="*/ 0 h 8"/>
                  <a:gd name="T65" fmla="*/ 154 w 154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4" h="8">
                    <a:moveTo>
                      <a:pt x="154" y="3"/>
                    </a:moveTo>
                    <a:lnTo>
                      <a:pt x="154" y="3"/>
                    </a:lnTo>
                    <a:lnTo>
                      <a:pt x="134" y="3"/>
                    </a:lnTo>
                    <a:lnTo>
                      <a:pt x="115" y="3"/>
                    </a:lnTo>
                    <a:lnTo>
                      <a:pt x="97" y="3"/>
                    </a:lnTo>
                    <a:lnTo>
                      <a:pt x="79" y="3"/>
                    </a:lnTo>
                    <a:lnTo>
                      <a:pt x="58" y="3"/>
                    </a:lnTo>
                    <a:lnTo>
                      <a:pt x="39" y="3"/>
                    </a:lnTo>
                    <a:lnTo>
                      <a:pt x="21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1" y="6"/>
                    </a:lnTo>
                    <a:lnTo>
                      <a:pt x="39" y="6"/>
                    </a:lnTo>
                    <a:lnTo>
                      <a:pt x="58" y="8"/>
                    </a:lnTo>
                    <a:lnTo>
                      <a:pt x="79" y="8"/>
                    </a:lnTo>
                    <a:lnTo>
                      <a:pt x="97" y="8"/>
                    </a:lnTo>
                    <a:lnTo>
                      <a:pt x="115" y="8"/>
                    </a:lnTo>
                    <a:lnTo>
                      <a:pt x="134" y="6"/>
                    </a:lnTo>
                    <a:lnTo>
                      <a:pt x="154" y="6"/>
                    </a:lnTo>
                    <a:lnTo>
                      <a:pt x="154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66" name="Freeform 2448"/>
              <p:cNvSpPr>
                <a:spLocks/>
              </p:cNvSpPr>
              <p:nvPr/>
            </p:nvSpPr>
            <p:spPr bwMode="auto">
              <a:xfrm>
                <a:off x="4949" y="2986"/>
                <a:ext cx="87" cy="8"/>
              </a:xfrm>
              <a:custGeom>
                <a:avLst/>
                <a:gdLst>
                  <a:gd name="T0" fmla="*/ 87 w 87"/>
                  <a:gd name="T1" fmla="*/ 5 h 8"/>
                  <a:gd name="T2" fmla="*/ 87 w 87"/>
                  <a:gd name="T3" fmla="*/ 5 h 8"/>
                  <a:gd name="T4" fmla="*/ 74 w 87"/>
                  <a:gd name="T5" fmla="*/ 5 h 8"/>
                  <a:gd name="T6" fmla="*/ 63 w 87"/>
                  <a:gd name="T7" fmla="*/ 3 h 8"/>
                  <a:gd name="T8" fmla="*/ 53 w 87"/>
                  <a:gd name="T9" fmla="*/ 3 h 8"/>
                  <a:gd name="T10" fmla="*/ 42 w 87"/>
                  <a:gd name="T11" fmla="*/ 3 h 8"/>
                  <a:gd name="T12" fmla="*/ 32 w 87"/>
                  <a:gd name="T13" fmla="*/ 3 h 8"/>
                  <a:gd name="T14" fmla="*/ 21 w 87"/>
                  <a:gd name="T15" fmla="*/ 0 h 8"/>
                  <a:gd name="T16" fmla="*/ 11 w 87"/>
                  <a:gd name="T17" fmla="*/ 0 h 8"/>
                  <a:gd name="T18" fmla="*/ 0 w 87"/>
                  <a:gd name="T19" fmla="*/ 0 h 8"/>
                  <a:gd name="T20" fmla="*/ 0 w 87"/>
                  <a:gd name="T21" fmla="*/ 3 h 8"/>
                  <a:gd name="T22" fmla="*/ 11 w 87"/>
                  <a:gd name="T23" fmla="*/ 5 h 8"/>
                  <a:gd name="T24" fmla="*/ 21 w 87"/>
                  <a:gd name="T25" fmla="*/ 5 h 8"/>
                  <a:gd name="T26" fmla="*/ 32 w 87"/>
                  <a:gd name="T27" fmla="*/ 5 h 8"/>
                  <a:gd name="T28" fmla="*/ 42 w 87"/>
                  <a:gd name="T29" fmla="*/ 5 h 8"/>
                  <a:gd name="T30" fmla="*/ 53 w 87"/>
                  <a:gd name="T31" fmla="*/ 8 h 8"/>
                  <a:gd name="T32" fmla="*/ 63 w 87"/>
                  <a:gd name="T33" fmla="*/ 8 h 8"/>
                  <a:gd name="T34" fmla="*/ 74 w 87"/>
                  <a:gd name="T35" fmla="*/ 8 h 8"/>
                  <a:gd name="T36" fmla="*/ 87 w 87"/>
                  <a:gd name="T37" fmla="*/ 8 h 8"/>
                  <a:gd name="T38" fmla="*/ 87 w 87"/>
                  <a:gd name="T39" fmla="*/ 8 h 8"/>
                  <a:gd name="T40" fmla="*/ 87 w 87"/>
                  <a:gd name="T41" fmla="*/ 5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7"/>
                  <a:gd name="T64" fmla="*/ 0 h 8"/>
                  <a:gd name="T65" fmla="*/ 87 w 87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7" h="8">
                    <a:moveTo>
                      <a:pt x="87" y="5"/>
                    </a:moveTo>
                    <a:lnTo>
                      <a:pt x="87" y="5"/>
                    </a:lnTo>
                    <a:lnTo>
                      <a:pt x="74" y="5"/>
                    </a:lnTo>
                    <a:lnTo>
                      <a:pt x="63" y="3"/>
                    </a:lnTo>
                    <a:lnTo>
                      <a:pt x="53" y="3"/>
                    </a:lnTo>
                    <a:lnTo>
                      <a:pt x="42" y="3"/>
                    </a:lnTo>
                    <a:lnTo>
                      <a:pt x="32" y="3"/>
                    </a:lnTo>
                    <a:lnTo>
                      <a:pt x="21" y="0"/>
                    </a:lnTo>
                    <a:lnTo>
                      <a:pt x="11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11" y="5"/>
                    </a:lnTo>
                    <a:lnTo>
                      <a:pt x="21" y="5"/>
                    </a:lnTo>
                    <a:lnTo>
                      <a:pt x="32" y="5"/>
                    </a:lnTo>
                    <a:lnTo>
                      <a:pt x="42" y="5"/>
                    </a:lnTo>
                    <a:lnTo>
                      <a:pt x="53" y="8"/>
                    </a:lnTo>
                    <a:lnTo>
                      <a:pt x="63" y="8"/>
                    </a:lnTo>
                    <a:lnTo>
                      <a:pt x="74" y="8"/>
                    </a:lnTo>
                    <a:lnTo>
                      <a:pt x="87" y="8"/>
                    </a:lnTo>
                    <a:lnTo>
                      <a:pt x="87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67" name="Freeform 2449"/>
              <p:cNvSpPr>
                <a:spLocks/>
              </p:cNvSpPr>
              <p:nvPr/>
            </p:nvSpPr>
            <p:spPr bwMode="auto">
              <a:xfrm>
                <a:off x="5036" y="2981"/>
                <a:ext cx="70" cy="15"/>
              </a:xfrm>
              <a:custGeom>
                <a:avLst/>
                <a:gdLst>
                  <a:gd name="T0" fmla="*/ 68 w 70"/>
                  <a:gd name="T1" fmla="*/ 0 h 15"/>
                  <a:gd name="T2" fmla="*/ 68 w 70"/>
                  <a:gd name="T3" fmla="*/ 0 h 15"/>
                  <a:gd name="T4" fmla="*/ 60 w 70"/>
                  <a:gd name="T5" fmla="*/ 5 h 15"/>
                  <a:gd name="T6" fmla="*/ 52 w 70"/>
                  <a:gd name="T7" fmla="*/ 8 h 15"/>
                  <a:gd name="T8" fmla="*/ 44 w 70"/>
                  <a:gd name="T9" fmla="*/ 10 h 15"/>
                  <a:gd name="T10" fmla="*/ 36 w 70"/>
                  <a:gd name="T11" fmla="*/ 10 h 15"/>
                  <a:gd name="T12" fmla="*/ 26 w 70"/>
                  <a:gd name="T13" fmla="*/ 10 h 15"/>
                  <a:gd name="T14" fmla="*/ 18 w 70"/>
                  <a:gd name="T15" fmla="*/ 10 h 15"/>
                  <a:gd name="T16" fmla="*/ 8 w 70"/>
                  <a:gd name="T17" fmla="*/ 10 h 15"/>
                  <a:gd name="T18" fmla="*/ 0 w 70"/>
                  <a:gd name="T19" fmla="*/ 10 h 15"/>
                  <a:gd name="T20" fmla="*/ 0 w 70"/>
                  <a:gd name="T21" fmla="*/ 13 h 15"/>
                  <a:gd name="T22" fmla="*/ 8 w 70"/>
                  <a:gd name="T23" fmla="*/ 13 h 15"/>
                  <a:gd name="T24" fmla="*/ 18 w 70"/>
                  <a:gd name="T25" fmla="*/ 13 h 15"/>
                  <a:gd name="T26" fmla="*/ 26 w 70"/>
                  <a:gd name="T27" fmla="*/ 15 h 15"/>
                  <a:gd name="T28" fmla="*/ 36 w 70"/>
                  <a:gd name="T29" fmla="*/ 15 h 15"/>
                  <a:gd name="T30" fmla="*/ 44 w 70"/>
                  <a:gd name="T31" fmla="*/ 13 h 15"/>
                  <a:gd name="T32" fmla="*/ 52 w 70"/>
                  <a:gd name="T33" fmla="*/ 13 h 15"/>
                  <a:gd name="T34" fmla="*/ 60 w 70"/>
                  <a:gd name="T35" fmla="*/ 8 h 15"/>
                  <a:gd name="T36" fmla="*/ 70 w 70"/>
                  <a:gd name="T37" fmla="*/ 2 h 15"/>
                  <a:gd name="T38" fmla="*/ 70 w 70"/>
                  <a:gd name="T39" fmla="*/ 2 h 15"/>
                  <a:gd name="T40" fmla="*/ 68 w 70"/>
                  <a:gd name="T41" fmla="*/ 0 h 1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70"/>
                  <a:gd name="T64" fmla="*/ 0 h 15"/>
                  <a:gd name="T65" fmla="*/ 70 w 70"/>
                  <a:gd name="T66" fmla="*/ 15 h 1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70" h="15">
                    <a:moveTo>
                      <a:pt x="68" y="0"/>
                    </a:moveTo>
                    <a:lnTo>
                      <a:pt x="68" y="0"/>
                    </a:lnTo>
                    <a:lnTo>
                      <a:pt x="60" y="5"/>
                    </a:lnTo>
                    <a:lnTo>
                      <a:pt x="52" y="8"/>
                    </a:lnTo>
                    <a:lnTo>
                      <a:pt x="44" y="10"/>
                    </a:lnTo>
                    <a:lnTo>
                      <a:pt x="36" y="10"/>
                    </a:lnTo>
                    <a:lnTo>
                      <a:pt x="26" y="10"/>
                    </a:lnTo>
                    <a:lnTo>
                      <a:pt x="18" y="10"/>
                    </a:lnTo>
                    <a:lnTo>
                      <a:pt x="8" y="10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8" y="13"/>
                    </a:lnTo>
                    <a:lnTo>
                      <a:pt x="18" y="13"/>
                    </a:lnTo>
                    <a:lnTo>
                      <a:pt x="26" y="15"/>
                    </a:lnTo>
                    <a:lnTo>
                      <a:pt x="36" y="15"/>
                    </a:lnTo>
                    <a:lnTo>
                      <a:pt x="44" y="13"/>
                    </a:lnTo>
                    <a:lnTo>
                      <a:pt x="52" y="13"/>
                    </a:lnTo>
                    <a:lnTo>
                      <a:pt x="60" y="8"/>
                    </a:lnTo>
                    <a:lnTo>
                      <a:pt x="70" y="2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68" name="Freeform 2450"/>
              <p:cNvSpPr>
                <a:spLocks/>
              </p:cNvSpPr>
              <p:nvPr/>
            </p:nvSpPr>
            <p:spPr bwMode="auto">
              <a:xfrm>
                <a:off x="5104" y="2913"/>
                <a:ext cx="21" cy="70"/>
              </a:xfrm>
              <a:custGeom>
                <a:avLst/>
                <a:gdLst>
                  <a:gd name="T0" fmla="*/ 13 w 21"/>
                  <a:gd name="T1" fmla="*/ 2 h 70"/>
                  <a:gd name="T2" fmla="*/ 13 w 21"/>
                  <a:gd name="T3" fmla="*/ 2 h 70"/>
                  <a:gd name="T4" fmla="*/ 15 w 21"/>
                  <a:gd name="T5" fmla="*/ 7 h 70"/>
                  <a:gd name="T6" fmla="*/ 15 w 21"/>
                  <a:gd name="T7" fmla="*/ 15 h 70"/>
                  <a:gd name="T8" fmla="*/ 15 w 21"/>
                  <a:gd name="T9" fmla="*/ 23 h 70"/>
                  <a:gd name="T10" fmla="*/ 15 w 21"/>
                  <a:gd name="T11" fmla="*/ 34 h 70"/>
                  <a:gd name="T12" fmla="*/ 13 w 21"/>
                  <a:gd name="T13" fmla="*/ 44 h 70"/>
                  <a:gd name="T14" fmla="*/ 10 w 21"/>
                  <a:gd name="T15" fmla="*/ 55 h 70"/>
                  <a:gd name="T16" fmla="*/ 5 w 21"/>
                  <a:gd name="T17" fmla="*/ 62 h 70"/>
                  <a:gd name="T18" fmla="*/ 0 w 21"/>
                  <a:gd name="T19" fmla="*/ 68 h 70"/>
                  <a:gd name="T20" fmla="*/ 2 w 21"/>
                  <a:gd name="T21" fmla="*/ 70 h 70"/>
                  <a:gd name="T22" fmla="*/ 8 w 21"/>
                  <a:gd name="T23" fmla="*/ 62 h 70"/>
                  <a:gd name="T24" fmla="*/ 13 w 21"/>
                  <a:gd name="T25" fmla="*/ 55 h 70"/>
                  <a:gd name="T26" fmla="*/ 15 w 21"/>
                  <a:gd name="T27" fmla="*/ 44 h 70"/>
                  <a:gd name="T28" fmla="*/ 18 w 21"/>
                  <a:gd name="T29" fmla="*/ 34 h 70"/>
                  <a:gd name="T30" fmla="*/ 21 w 21"/>
                  <a:gd name="T31" fmla="*/ 23 h 70"/>
                  <a:gd name="T32" fmla="*/ 21 w 21"/>
                  <a:gd name="T33" fmla="*/ 15 h 70"/>
                  <a:gd name="T34" fmla="*/ 18 w 21"/>
                  <a:gd name="T35" fmla="*/ 7 h 70"/>
                  <a:gd name="T36" fmla="*/ 18 w 21"/>
                  <a:gd name="T37" fmla="*/ 0 h 70"/>
                  <a:gd name="T38" fmla="*/ 18 w 21"/>
                  <a:gd name="T39" fmla="*/ 0 h 70"/>
                  <a:gd name="T40" fmla="*/ 13 w 21"/>
                  <a:gd name="T41" fmla="*/ 2 h 7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70"/>
                  <a:gd name="T65" fmla="*/ 21 w 21"/>
                  <a:gd name="T66" fmla="*/ 70 h 7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70">
                    <a:moveTo>
                      <a:pt x="13" y="2"/>
                    </a:moveTo>
                    <a:lnTo>
                      <a:pt x="13" y="2"/>
                    </a:lnTo>
                    <a:lnTo>
                      <a:pt x="15" y="7"/>
                    </a:lnTo>
                    <a:lnTo>
                      <a:pt x="15" y="15"/>
                    </a:lnTo>
                    <a:lnTo>
                      <a:pt x="15" y="23"/>
                    </a:lnTo>
                    <a:lnTo>
                      <a:pt x="15" y="34"/>
                    </a:lnTo>
                    <a:lnTo>
                      <a:pt x="13" y="44"/>
                    </a:lnTo>
                    <a:lnTo>
                      <a:pt x="10" y="55"/>
                    </a:lnTo>
                    <a:lnTo>
                      <a:pt x="5" y="62"/>
                    </a:lnTo>
                    <a:lnTo>
                      <a:pt x="0" y="68"/>
                    </a:lnTo>
                    <a:lnTo>
                      <a:pt x="2" y="70"/>
                    </a:lnTo>
                    <a:lnTo>
                      <a:pt x="8" y="62"/>
                    </a:lnTo>
                    <a:lnTo>
                      <a:pt x="13" y="55"/>
                    </a:lnTo>
                    <a:lnTo>
                      <a:pt x="15" y="44"/>
                    </a:lnTo>
                    <a:lnTo>
                      <a:pt x="18" y="34"/>
                    </a:lnTo>
                    <a:lnTo>
                      <a:pt x="21" y="23"/>
                    </a:lnTo>
                    <a:lnTo>
                      <a:pt x="21" y="15"/>
                    </a:lnTo>
                    <a:lnTo>
                      <a:pt x="18" y="7"/>
                    </a:lnTo>
                    <a:lnTo>
                      <a:pt x="18" y="0"/>
                    </a:lnTo>
                    <a:lnTo>
                      <a:pt x="13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69" name="Freeform 2451"/>
              <p:cNvSpPr>
                <a:spLocks/>
              </p:cNvSpPr>
              <p:nvPr/>
            </p:nvSpPr>
            <p:spPr bwMode="auto">
              <a:xfrm>
                <a:off x="5065" y="2902"/>
                <a:ext cx="57" cy="13"/>
              </a:xfrm>
              <a:custGeom>
                <a:avLst/>
                <a:gdLst>
                  <a:gd name="T0" fmla="*/ 0 w 57"/>
                  <a:gd name="T1" fmla="*/ 3 h 13"/>
                  <a:gd name="T2" fmla="*/ 0 w 57"/>
                  <a:gd name="T3" fmla="*/ 3 h 13"/>
                  <a:gd name="T4" fmla="*/ 5 w 57"/>
                  <a:gd name="T5" fmla="*/ 3 h 13"/>
                  <a:gd name="T6" fmla="*/ 13 w 57"/>
                  <a:gd name="T7" fmla="*/ 3 h 13"/>
                  <a:gd name="T8" fmla="*/ 20 w 57"/>
                  <a:gd name="T9" fmla="*/ 3 h 13"/>
                  <a:gd name="T10" fmla="*/ 28 w 57"/>
                  <a:gd name="T11" fmla="*/ 5 h 13"/>
                  <a:gd name="T12" fmla="*/ 36 w 57"/>
                  <a:gd name="T13" fmla="*/ 5 h 13"/>
                  <a:gd name="T14" fmla="*/ 44 w 57"/>
                  <a:gd name="T15" fmla="*/ 8 h 13"/>
                  <a:gd name="T16" fmla="*/ 49 w 57"/>
                  <a:gd name="T17" fmla="*/ 11 h 13"/>
                  <a:gd name="T18" fmla="*/ 52 w 57"/>
                  <a:gd name="T19" fmla="*/ 13 h 13"/>
                  <a:gd name="T20" fmla="*/ 57 w 57"/>
                  <a:gd name="T21" fmla="*/ 11 h 13"/>
                  <a:gd name="T22" fmla="*/ 52 w 57"/>
                  <a:gd name="T23" fmla="*/ 8 h 13"/>
                  <a:gd name="T24" fmla="*/ 47 w 57"/>
                  <a:gd name="T25" fmla="*/ 5 h 13"/>
                  <a:gd name="T26" fmla="*/ 39 w 57"/>
                  <a:gd name="T27" fmla="*/ 3 h 13"/>
                  <a:gd name="T28" fmla="*/ 28 w 57"/>
                  <a:gd name="T29" fmla="*/ 0 h 13"/>
                  <a:gd name="T30" fmla="*/ 20 w 57"/>
                  <a:gd name="T31" fmla="*/ 0 h 13"/>
                  <a:gd name="T32" fmla="*/ 13 w 57"/>
                  <a:gd name="T33" fmla="*/ 0 h 13"/>
                  <a:gd name="T34" fmla="*/ 5 w 57"/>
                  <a:gd name="T35" fmla="*/ 0 h 13"/>
                  <a:gd name="T36" fmla="*/ 0 w 57"/>
                  <a:gd name="T37" fmla="*/ 0 h 13"/>
                  <a:gd name="T38" fmla="*/ 0 w 57"/>
                  <a:gd name="T39" fmla="*/ 0 h 13"/>
                  <a:gd name="T40" fmla="*/ 0 w 57"/>
                  <a:gd name="T41" fmla="*/ 3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7"/>
                  <a:gd name="T64" fmla="*/ 0 h 13"/>
                  <a:gd name="T65" fmla="*/ 57 w 57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7" h="13">
                    <a:moveTo>
                      <a:pt x="0" y="3"/>
                    </a:moveTo>
                    <a:lnTo>
                      <a:pt x="0" y="3"/>
                    </a:lnTo>
                    <a:lnTo>
                      <a:pt x="5" y="3"/>
                    </a:lnTo>
                    <a:lnTo>
                      <a:pt x="13" y="3"/>
                    </a:lnTo>
                    <a:lnTo>
                      <a:pt x="20" y="3"/>
                    </a:lnTo>
                    <a:lnTo>
                      <a:pt x="28" y="5"/>
                    </a:lnTo>
                    <a:lnTo>
                      <a:pt x="36" y="5"/>
                    </a:lnTo>
                    <a:lnTo>
                      <a:pt x="44" y="8"/>
                    </a:lnTo>
                    <a:lnTo>
                      <a:pt x="49" y="11"/>
                    </a:lnTo>
                    <a:lnTo>
                      <a:pt x="52" y="13"/>
                    </a:lnTo>
                    <a:lnTo>
                      <a:pt x="57" y="11"/>
                    </a:lnTo>
                    <a:lnTo>
                      <a:pt x="52" y="8"/>
                    </a:lnTo>
                    <a:lnTo>
                      <a:pt x="47" y="5"/>
                    </a:lnTo>
                    <a:lnTo>
                      <a:pt x="39" y="3"/>
                    </a:lnTo>
                    <a:lnTo>
                      <a:pt x="28" y="0"/>
                    </a:lnTo>
                    <a:lnTo>
                      <a:pt x="20" y="0"/>
                    </a:lnTo>
                    <a:lnTo>
                      <a:pt x="13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70" name="Freeform 2452"/>
              <p:cNvSpPr>
                <a:spLocks/>
              </p:cNvSpPr>
              <p:nvPr/>
            </p:nvSpPr>
            <p:spPr bwMode="auto">
              <a:xfrm>
                <a:off x="4785" y="2902"/>
                <a:ext cx="280" cy="18"/>
              </a:xfrm>
              <a:custGeom>
                <a:avLst/>
                <a:gdLst>
                  <a:gd name="T0" fmla="*/ 2 w 280"/>
                  <a:gd name="T1" fmla="*/ 16 h 18"/>
                  <a:gd name="T2" fmla="*/ 0 w 280"/>
                  <a:gd name="T3" fmla="*/ 18 h 18"/>
                  <a:gd name="T4" fmla="*/ 13 w 280"/>
                  <a:gd name="T5" fmla="*/ 18 h 18"/>
                  <a:gd name="T6" fmla="*/ 41 w 280"/>
                  <a:gd name="T7" fmla="*/ 16 h 18"/>
                  <a:gd name="T8" fmla="*/ 86 w 280"/>
                  <a:gd name="T9" fmla="*/ 13 h 18"/>
                  <a:gd name="T10" fmla="*/ 136 w 280"/>
                  <a:gd name="T11" fmla="*/ 11 h 18"/>
                  <a:gd name="T12" fmla="*/ 188 w 280"/>
                  <a:gd name="T13" fmla="*/ 8 h 18"/>
                  <a:gd name="T14" fmla="*/ 232 w 280"/>
                  <a:gd name="T15" fmla="*/ 5 h 18"/>
                  <a:gd name="T16" fmla="*/ 266 w 280"/>
                  <a:gd name="T17" fmla="*/ 3 h 18"/>
                  <a:gd name="T18" fmla="*/ 280 w 280"/>
                  <a:gd name="T19" fmla="*/ 3 h 18"/>
                  <a:gd name="T20" fmla="*/ 280 w 280"/>
                  <a:gd name="T21" fmla="*/ 0 h 18"/>
                  <a:gd name="T22" fmla="*/ 266 w 280"/>
                  <a:gd name="T23" fmla="*/ 0 h 18"/>
                  <a:gd name="T24" fmla="*/ 232 w 280"/>
                  <a:gd name="T25" fmla="*/ 3 h 18"/>
                  <a:gd name="T26" fmla="*/ 188 w 280"/>
                  <a:gd name="T27" fmla="*/ 5 h 18"/>
                  <a:gd name="T28" fmla="*/ 136 w 280"/>
                  <a:gd name="T29" fmla="*/ 8 h 18"/>
                  <a:gd name="T30" fmla="*/ 86 w 280"/>
                  <a:gd name="T31" fmla="*/ 11 h 18"/>
                  <a:gd name="T32" fmla="*/ 41 w 280"/>
                  <a:gd name="T33" fmla="*/ 13 h 18"/>
                  <a:gd name="T34" fmla="*/ 13 w 280"/>
                  <a:gd name="T35" fmla="*/ 16 h 18"/>
                  <a:gd name="T36" fmla="*/ 0 w 280"/>
                  <a:gd name="T37" fmla="*/ 16 h 18"/>
                  <a:gd name="T38" fmla="*/ 0 w 280"/>
                  <a:gd name="T39" fmla="*/ 16 h 18"/>
                  <a:gd name="T40" fmla="*/ 2 w 280"/>
                  <a:gd name="T41" fmla="*/ 16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80"/>
                  <a:gd name="T64" fmla="*/ 0 h 18"/>
                  <a:gd name="T65" fmla="*/ 280 w 280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80" h="18">
                    <a:moveTo>
                      <a:pt x="2" y="16"/>
                    </a:moveTo>
                    <a:lnTo>
                      <a:pt x="0" y="18"/>
                    </a:lnTo>
                    <a:lnTo>
                      <a:pt x="13" y="18"/>
                    </a:lnTo>
                    <a:lnTo>
                      <a:pt x="41" y="16"/>
                    </a:lnTo>
                    <a:lnTo>
                      <a:pt x="86" y="13"/>
                    </a:lnTo>
                    <a:lnTo>
                      <a:pt x="136" y="11"/>
                    </a:lnTo>
                    <a:lnTo>
                      <a:pt x="188" y="8"/>
                    </a:lnTo>
                    <a:lnTo>
                      <a:pt x="232" y="5"/>
                    </a:lnTo>
                    <a:lnTo>
                      <a:pt x="266" y="3"/>
                    </a:lnTo>
                    <a:lnTo>
                      <a:pt x="280" y="3"/>
                    </a:lnTo>
                    <a:lnTo>
                      <a:pt x="280" y="0"/>
                    </a:lnTo>
                    <a:lnTo>
                      <a:pt x="266" y="0"/>
                    </a:lnTo>
                    <a:lnTo>
                      <a:pt x="232" y="3"/>
                    </a:lnTo>
                    <a:lnTo>
                      <a:pt x="188" y="5"/>
                    </a:lnTo>
                    <a:lnTo>
                      <a:pt x="136" y="8"/>
                    </a:lnTo>
                    <a:lnTo>
                      <a:pt x="86" y="11"/>
                    </a:lnTo>
                    <a:lnTo>
                      <a:pt x="41" y="13"/>
                    </a:lnTo>
                    <a:lnTo>
                      <a:pt x="13" y="16"/>
                    </a:lnTo>
                    <a:lnTo>
                      <a:pt x="0" y="16"/>
                    </a:lnTo>
                    <a:lnTo>
                      <a:pt x="2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71" name="Freeform 2453"/>
              <p:cNvSpPr>
                <a:spLocks/>
              </p:cNvSpPr>
              <p:nvPr/>
            </p:nvSpPr>
            <p:spPr bwMode="auto">
              <a:xfrm>
                <a:off x="4751" y="3007"/>
                <a:ext cx="374" cy="89"/>
              </a:xfrm>
              <a:custGeom>
                <a:avLst/>
                <a:gdLst>
                  <a:gd name="T0" fmla="*/ 65 w 374"/>
                  <a:gd name="T1" fmla="*/ 10 h 89"/>
                  <a:gd name="T2" fmla="*/ 49 w 374"/>
                  <a:gd name="T3" fmla="*/ 16 h 89"/>
                  <a:gd name="T4" fmla="*/ 34 w 374"/>
                  <a:gd name="T5" fmla="*/ 29 h 89"/>
                  <a:gd name="T6" fmla="*/ 18 w 374"/>
                  <a:gd name="T7" fmla="*/ 42 h 89"/>
                  <a:gd name="T8" fmla="*/ 5 w 374"/>
                  <a:gd name="T9" fmla="*/ 52 h 89"/>
                  <a:gd name="T10" fmla="*/ 2 w 374"/>
                  <a:gd name="T11" fmla="*/ 55 h 89"/>
                  <a:gd name="T12" fmla="*/ 0 w 374"/>
                  <a:gd name="T13" fmla="*/ 60 h 89"/>
                  <a:gd name="T14" fmla="*/ 2 w 374"/>
                  <a:gd name="T15" fmla="*/ 65 h 89"/>
                  <a:gd name="T16" fmla="*/ 10 w 374"/>
                  <a:gd name="T17" fmla="*/ 71 h 89"/>
                  <a:gd name="T18" fmla="*/ 23 w 374"/>
                  <a:gd name="T19" fmla="*/ 76 h 89"/>
                  <a:gd name="T20" fmla="*/ 47 w 374"/>
                  <a:gd name="T21" fmla="*/ 81 h 89"/>
                  <a:gd name="T22" fmla="*/ 73 w 374"/>
                  <a:gd name="T23" fmla="*/ 84 h 89"/>
                  <a:gd name="T24" fmla="*/ 104 w 374"/>
                  <a:gd name="T25" fmla="*/ 84 h 89"/>
                  <a:gd name="T26" fmla="*/ 138 w 374"/>
                  <a:gd name="T27" fmla="*/ 86 h 89"/>
                  <a:gd name="T28" fmla="*/ 175 w 374"/>
                  <a:gd name="T29" fmla="*/ 86 h 89"/>
                  <a:gd name="T30" fmla="*/ 209 w 374"/>
                  <a:gd name="T31" fmla="*/ 89 h 89"/>
                  <a:gd name="T32" fmla="*/ 243 w 374"/>
                  <a:gd name="T33" fmla="*/ 89 h 89"/>
                  <a:gd name="T34" fmla="*/ 274 w 374"/>
                  <a:gd name="T35" fmla="*/ 89 h 89"/>
                  <a:gd name="T36" fmla="*/ 308 w 374"/>
                  <a:gd name="T37" fmla="*/ 86 h 89"/>
                  <a:gd name="T38" fmla="*/ 337 w 374"/>
                  <a:gd name="T39" fmla="*/ 84 h 89"/>
                  <a:gd name="T40" fmla="*/ 366 w 374"/>
                  <a:gd name="T41" fmla="*/ 73 h 89"/>
                  <a:gd name="T42" fmla="*/ 371 w 374"/>
                  <a:gd name="T43" fmla="*/ 71 h 89"/>
                  <a:gd name="T44" fmla="*/ 374 w 374"/>
                  <a:gd name="T45" fmla="*/ 65 h 89"/>
                  <a:gd name="T46" fmla="*/ 374 w 374"/>
                  <a:gd name="T47" fmla="*/ 55 h 89"/>
                  <a:gd name="T48" fmla="*/ 371 w 374"/>
                  <a:gd name="T49" fmla="*/ 42 h 89"/>
                  <a:gd name="T50" fmla="*/ 366 w 374"/>
                  <a:gd name="T51" fmla="*/ 29 h 89"/>
                  <a:gd name="T52" fmla="*/ 363 w 374"/>
                  <a:gd name="T53" fmla="*/ 21 h 89"/>
                  <a:gd name="T54" fmla="*/ 358 w 374"/>
                  <a:gd name="T55" fmla="*/ 13 h 89"/>
                  <a:gd name="T56" fmla="*/ 350 w 374"/>
                  <a:gd name="T57" fmla="*/ 8 h 89"/>
                  <a:gd name="T58" fmla="*/ 340 w 374"/>
                  <a:gd name="T59" fmla="*/ 5 h 89"/>
                  <a:gd name="T60" fmla="*/ 272 w 374"/>
                  <a:gd name="T61" fmla="*/ 0 h 89"/>
                  <a:gd name="T62" fmla="*/ 204 w 374"/>
                  <a:gd name="T63" fmla="*/ 0 h 89"/>
                  <a:gd name="T64" fmla="*/ 133 w 374"/>
                  <a:gd name="T65" fmla="*/ 3 h 89"/>
                  <a:gd name="T66" fmla="*/ 65 w 374"/>
                  <a:gd name="T67" fmla="*/ 10 h 8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74"/>
                  <a:gd name="T103" fmla="*/ 0 h 89"/>
                  <a:gd name="T104" fmla="*/ 374 w 374"/>
                  <a:gd name="T105" fmla="*/ 89 h 8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74" h="89">
                    <a:moveTo>
                      <a:pt x="65" y="10"/>
                    </a:moveTo>
                    <a:lnTo>
                      <a:pt x="49" y="16"/>
                    </a:lnTo>
                    <a:lnTo>
                      <a:pt x="34" y="29"/>
                    </a:lnTo>
                    <a:lnTo>
                      <a:pt x="18" y="42"/>
                    </a:lnTo>
                    <a:lnTo>
                      <a:pt x="5" y="52"/>
                    </a:lnTo>
                    <a:lnTo>
                      <a:pt x="2" y="55"/>
                    </a:lnTo>
                    <a:lnTo>
                      <a:pt x="0" y="60"/>
                    </a:lnTo>
                    <a:lnTo>
                      <a:pt x="2" y="65"/>
                    </a:lnTo>
                    <a:lnTo>
                      <a:pt x="10" y="71"/>
                    </a:lnTo>
                    <a:lnTo>
                      <a:pt x="23" y="76"/>
                    </a:lnTo>
                    <a:lnTo>
                      <a:pt x="47" y="81"/>
                    </a:lnTo>
                    <a:lnTo>
                      <a:pt x="73" y="84"/>
                    </a:lnTo>
                    <a:lnTo>
                      <a:pt x="104" y="84"/>
                    </a:lnTo>
                    <a:lnTo>
                      <a:pt x="138" y="86"/>
                    </a:lnTo>
                    <a:lnTo>
                      <a:pt x="175" y="86"/>
                    </a:lnTo>
                    <a:lnTo>
                      <a:pt x="209" y="89"/>
                    </a:lnTo>
                    <a:lnTo>
                      <a:pt x="243" y="89"/>
                    </a:lnTo>
                    <a:lnTo>
                      <a:pt x="274" y="89"/>
                    </a:lnTo>
                    <a:lnTo>
                      <a:pt x="308" y="86"/>
                    </a:lnTo>
                    <a:lnTo>
                      <a:pt x="337" y="84"/>
                    </a:lnTo>
                    <a:lnTo>
                      <a:pt x="366" y="73"/>
                    </a:lnTo>
                    <a:lnTo>
                      <a:pt x="371" y="71"/>
                    </a:lnTo>
                    <a:lnTo>
                      <a:pt x="374" y="65"/>
                    </a:lnTo>
                    <a:lnTo>
                      <a:pt x="374" y="55"/>
                    </a:lnTo>
                    <a:lnTo>
                      <a:pt x="371" y="42"/>
                    </a:lnTo>
                    <a:lnTo>
                      <a:pt x="366" y="29"/>
                    </a:lnTo>
                    <a:lnTo>
                      <a:pt x="363" y="21"/>
                    </a:lnTo>
                    <a:lnTo>
                      <a:pt x="358" y="13"/>
                    </a:lnTo>
                    <a:lnTo>
                      <a:pt x="350" y="8"/>
                    </a:lnTo>
                    <a:lnTo>
                      <a:pt x="340" y="5"/>
                    </a:lnTo>
                    <a:lnTo>
                      <a:pt x="272" y="0"/>
                    </a:lnTo>
                    <a:lnTo>
                      <a:pt x="204" y="0"/>
                    </a:lnTo>
                    <a:lnTo>
                      <a:pt x="133" y="3"/>
                    </a:lnTo>
                    <a:lnTo>
                      <a:pt x="65" y="10"/>
                    </a:lnTo>
                    <a:close/>
                  </a:path>
                </a:pathLst>
              </a:custGeom>
              <a:solidFill>
                <a:srgbClr val="504A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72" name="Freeform 2454"/>
              <p:cNvSpPr>
                <a:spLocks/>
              </p:cNvSpPr>
              <p:nvPr/>
            </p:nvSpPr>
            <p:spPr bwMode="auto">
              <a:xfrm>
                <a:off x="4756" y="3010"/>
                <a:ext cx="369" cy="70"/>
              </a:xfrm>
              <a:custGeom>
                <a:avLst/>
                <a:gdLst>
                  <a:gd name="T0" fmla="*/ 60 w 369"/>
                  <a:gd name="T1" fmla="*/ 5 h 70"/>
                  <a:gd name="T2" fmla="*/ 47 w 369"/>
                  <a:gd name="T3" fmla="*/ 10 h 70"/>
                  <a:gd name="T4" fmla="*/ 34 w 369"/>
                  <a:gd name="T5" fmla="*/ 15 h 70"/>
                  <a:gd name="T6" fmla="*/ 16 w 369"/>
                  <a:gd name="T7" fmla="*/ 34 h 70"/>
                  <a:gd name="T8" fmla="*/ 8 w 369"/>
                  <a:gd name="T9" fmla="*/ 41 h 70"/>
                  <a:gd name="T10" fmla="*/ 0 w 369"/>
                  <a:gd name="T11" fmla="*/ 47 h 70"/>
                  <a:gd name="T12" fmla="*/ 0 w 369"/>
                  <a:gd name="T13" fmla="*/ 55 h 70"/>
                  <a:gd name="T14" fmla="*/ 0 w 369"/>
                  <a:gd name="T15" fmla="*/ 55 h 70"/>
                  <a:gd name="T16" fmla="*/ 5 w 369"/>
                  <a:gd name="T17" fmla="*/ 57 h 70"/>
                  <a:gd name="T18" fmla="*/ 65 w 369"/>
                  <a:gd name="T19" fmla="*/ 62 h 70"/>
                  <a:gd name="T20" fmla="*/ 120 w 369"/>
                  <a:gd name="T21" fmla="*/ 68 h 70"/>
                  <a:gd name="T22" fmla="*/ 178 w 369"/>
                  <a:gd name="T23" fmla="*/ 70 h 70"/>
                  <a:gd name="T24" fmla="*/ 238 w 369"/>
                  <a:gd name="T25" fmla="*/ 70 h 70"/>
                  <a:gd name="T26" fmla="*/ 303 w 369"/>
                  <a:gd name="T27" fmla="*/ 68 h 70"/>
                  <a:gd name="T28" fmla="*/ 332 w 369"/>
                  <a:gd name="T29" fmla="*/ 65 h 70"/>
                  <a:gd name="T30" fmla="*/ 361 w 369"/>
                  <a:gd name="T31" fmla="*/ 57 h 70"/>
                  <a:gd name="T32" fmla="*/ 366 w 369"/>
                  <a:gd name="T33" fmla="*/ 55 h 70"/>
                  <a:gd name="T34" fmla="*/ 369 w 369"/>
                  <a:gd name="T35" fmla="*/ 52 h 70"/>
                  <a:gd name="T36" fmla="*/ 366 w 369"/>
                  <a:gd name="T37" fmla="*/ 41 h 70"/>
                  <a:gd name="T38" fmla="*/ 361 w 369"/>
                  <a:gd name="T39" fmla="*/ 31 h 70"/>
                  <a:gd name="T40" fmla="*/ 356 w 369"/>
                  <a:gd name="T41" fmla="*/ 20 h 70"/>
                  <a:gd name="T42" fmla="*/ 350 w 369"/>
                  <a:gd name="T43" fmla="*/ 7 h 70"/>
                  <a:gd name="T44" fmla="*/ 345 w 369"/>
                  <a:gd name="T45" fmla="*/ 5 h 70"/>
                  <a:gd name="T46" fmla="*/ 335 w 369"/>
                  <a:gd name="T47" fmla="*/ 2 h 70"/>
                  <a:gd name="T48" fmla="*/ 199 w 369"/>
                  <a:gd name="T49" fmla="*/ 0 h 70"/>
                  <a:gd name="T50" fmla="*/ 128 w 369"/>
                  <a:gd name="T51" fmla="*/ 0 h 70"/>
                  <a:gd name="T52" fmla="*/ 60 w 369"/>
                  <a:gd name="T53" fmla="*/ 5 h 7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69"/>
                  <a:gd name="T82" fmla="*/ 0 h 70"/>
                  <a:gd name="T83" fmla="*/ 369 w 369"/>
                  <a:gd name="T84" fmla="*/ 70 h 7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69" h="70">
                    <a:moveTo>
                      <a:pt x="60" y="5"/>
                    </a:moveTo>
                    <a:lnTo>
                      <a:pt x="47" y="10"/>
                    </a:lnTo>
                    <a:lnTo>
                      <a:pt x="34" y="15"/>
                    </a:lnTo>
                    <a:lnTo>
                      <a:pt x="16" y="34"/>
                    </a:lnTo>
                    <a:lnTo>
                      <a:pt x="8" y="41"/>
                    </a:lnTo>
                    <a:lnTo>
                      <a:pt x="0" y="47"/>
                    </a:lnTo>
                    <a:lnTo>
                      <a:pt x="0" y="55"/>
                    </a:lnTo>
                    <a:lnTo>
                      <a:pt x="5" y="57"/>
                    </a:lnTo>
                    <a:lnTo>
                      <a:pt x="65" y="62"/>
                    </a:lnTo>
                    <a:lnTo>
                      <a:pt x="120" y="68"/>
                    </a:lnTo>
                    <a:lnTo>
                      <a:pt x="178" y="70"/>
                    </a:lnTo>
                    <a:lnTo>
                      <a:pt x="238" y="70"/>
                    </a:lnTo>
                    <a:lnTo>
                      <a:pt x="303" y="68"/>
                    </a:lnTo>
                    <a:lnTo>
                      <a:pt x="332" y="65"/>
                    </a:lnTo>
                    <a:lnTo>
                      <a:pt x="361" y="57"/>
                    </a:lnTo>
                    <a:lnTo>
                      <a:pt x="366" y="55"/>
                    </a:lnTo>
                    <a:lnTo>
                      <a:pt x="369" y="52"/>
                    </a:lnTo>
                    <a:lnTo>
                      <a:pt x="366" y="41"/>
                    </a:lnTo>
                    <a:lnTo>
                      <a:pt x="361" y="31"/>
                    </a:lnTo>
                    <a:lnTo>
                      <a:pt x="356" y="20"/>
                    </a:lnTo>
                    <a:lnTo>
                      <a:pt x="350" y="7"/>
                    </a:lnTo>
                    <a:lnTo>
                      <a:pt x="345" y="5"/>
                    </a:lnTo>
                    <a:lnTo>
                      <a:pt x="335" y="2"/>
                    </a:lnTo>
                    <a:lnTo>
                      <a:pt x="199" y="0"/>
                    </a:lnTo>
                    <a:lnTo>
                      <a:pt x="128" y="0"/>
                    </a:lnTo>
                    <a:lnTo>
                      <a:pt x="60" y="5"/>
                    </a:lnTo>
                    <a:close/>
                  </a:path>
                </a:pathLst>
              </a:custGeom>
              <a:solidFill>
                <a:srgbClr val="BCB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73" name="Freeform 2455"/>
              <p:cNvSpPr>
                <a:spLocks/>
              </p:cNvSpPr>
              <p:nvPr/>
            </p:nvSpPr>
            <p:spPr bwMode="auto">
              <a:xfrm>
                <a:off x="4813" y="3020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3 w 8"/>
                  <a:gd name="T3" fmla="*/ 3 h 8"/>
                  <a:gd name="T4" fmla="*/ 0 w 8"/>
                  <a:gd name="T5" fmla="*/ 5 h 8"/>
                  <a:gd name="T6" fmla="*/ 0 w 8"/>
                  <a:gd name="T7" fmla="*/ 5 h 8"/>
                  <a:gd name="T8" fmla="*/ 3 w 8"/>
                  <a:gd name="T9" fmla="*/ 8 h 8"/>
                  <a:gd name="T10" fmla="*/ 6 w 8"/>
                  <a:gd name="T11" fmla="*/ 8 h 8"/>
                  <a:gd name="T12" fmla="*/ 8 w 8"/>
                  <a:gd name="T13" fmla="*/ 8 h 8"/>
                  <a:gd name="T14" fmla="*/ 8 w 8"/>
                  <a:gd name="T15" fmla="*/ 5 h 8"/>
                  <a:gd name="T16" fmla="*/ 8 w 8"/>
                  <a:gd name="T17" fmla="*/ 5 h 8"/>
                  <a:gd name="T18" fmla="*/ 8 w 8"/>
                  <a:gd name="T19" fmla="*/ 3 h 8"/>
                  <a:gd name="T20" fmla="*/ 8 w 8"/>
                  <a:gd name="T21" fmla="*/ 3 h 8"/>
                  <a:gd name="T22" fmla="*/ 8 w 8"/>
                  <a:gd name="T23" fmla="*/ 0 h 8"/>
                  <a:gd name="T24" fmla="*/ 6 w 8"/>
                  <a:gd name="T25" fmla="*/ 0 h 8"/>
                  <a:gd name="T26" fmla="*/ 3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74" name="Freeform 2456"/>
              <p:cNvSpPr>
                <a:spLocks/>
              </p:cNvSpPr>
              <p:nvPr/>
            </p:nvSpPr>
            <p:spPr bwMode="auto">
              <a:xfrm>
                <a:off x="4803" y="3028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2 h 8"/>
                  <a:gd name="T4" fmla="*/ 3 w 10"/>
                  <a:gd name="T5" fmla="*/ 2 h 8"/>
                  <a:gd name="T6" fmla="*/ 0 w 10"/>
                  <a:gd name="T7" fmla="*/ 5 h 8"/>
                  <a:gd name="T8" fmla="*/ 0 w 10"/>
                  <a:gd name="T9" fmla="*/ 5 h 8"/>
                  <a:gd name="T10" fmla="*/ 3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5 h 8"/>
                  <a:gd name="T18" fmla="*/ 8 w 10"/>
                  <a:gd name="T19" fmla="*/ 5 h 8"/>
                  <a:gd name="T20" fmla="*/ 10 w 10"/>
                  <a:gd name="T21" fmla="*/ 2 h 8"/>
                  <a:gd name="T22" fmla="*/ 10 w 10"/>
                  <a:gd name="T23" fmla="*/ 2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75" name="Freeform 2457"/>
              <p:cNvSpPr>
                <a:spLocks/>
              </p:cNvSpPr>
              <p:nvPr/>
            </p:nvSpPr>
            <p:spPr bwMode="auto">
              <a:xfrm>
                <a:off x="4792" y="3036"/>
                <a:ext cx="11" cy="8"/>
              </a:xfrm>
              <a:custGeom>
                <a:avLst/>
                <a:gdLst>
                  <a:gd name="T0" fmla="*/ 3 w 11"/>
                  <a:gd name="T1" fmla="*/ 2 h 8"/>
                  <a:gd name="T2" fmla="*/ 3 w 11"/>
                  <a:gd name="T3" fmla="*/ 2 h 8"/>
                  <a:gd name="T4" fmla="*/ 0 w 11"/>
                  <a:gd name="T5" fmla="*/ 5 h 8"/>
                  <a:gd name="T6" fmla="*/ 0 w 11"/>
                  <a:gd name="T7" fmla="*/ 5 h 8"/>
                  <a:gd name="T8" fmla="*/ 0 w 11"/>
                  <a:gd name="T9" fmla="*/ 8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8 w 11"/>
                  <a:gd name="T19" fmla="*/ 5 h 8"/>
                  <a:gd name="T20" fmla="*/ 11 w 11"/>
                  <a:gd name="T21" fmla="*/ 2 h 8"/>
                  <a:gd name="T22" fmla="*/ 11 w 11"/>
                  <a:gd name="T23" fmla="*/ 2 h 8"/>
                  <a:gd name="T24" fmla="*/ 8 w 11"/>
                  <a:gd name="T25" fmla="*/ 0 h 8"/>
                  <a:gd name="T26" fmla="*/ 3 w 11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2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76" name="Freeform 2458"/>
              <p:cNvSpPr>
                <a:spLocks/>
              </p:cNvSpPr>
              <p:nvPr/>
            </p:nvSpPr>
            <p:spPr bwMode="auto">
              <a:xfrm>
                <a:off x="4779" y="3046"/>
                <a:ext cx="11" cy="8"/>
              </a:xfrm>
              <a:custGeom>
                <a:avLst/>
                <a:gdLst>
                  <a:gd name="T0" fmla="*/ 6 w 11"/>
                  <a:gd name="T1" fmla="*/ 0 h 8"/>
                  <a:gd name="T2" fmla="*/ 6 w 11"/>
                  <a:gd name="T3" fmla="*/ 3 h 8"/>
                  <a:gd name="T4" fmla="*/ 3 w 11"/>
                  <a:gd name="T5" fmla="*/ 3 h 8"/>
                  <a:gd name="T6" fmla="*/ 3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0 h 8"/>
                  <a:gd name="T24" fmla="*/ 11 w 11"/>
                  <a:gd name="T25" fmla="*/ 0 h 8"/>
                  <a:gd name="T26" fmla="*/ 8 w 11"/>
                  <a:gd name="T27" fmla="*/ 0 h 8"/>
                  <a:gd name="T28" fmla="*/ 6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6" y="0"/>
                    </a:moveTo>
                    <a:lnTo>
                      <a:pt x="6" y="3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77" name="Freeform 2459"/>
              <p:cNvSpPr>
                <a:spLocks/>
              </p:cNvSpPr>
              <p:nvPr/>
            </p:nvSpPr>
            <p:spPr bwMode="auto">
              <a:xfrm>
                <a:off x="4769" y="3054"/>
                <a:ext cx="10" cy="11"/>
              </a:xfrm>
              <a:custGeom>
                <a:avLst/>
                <a:gdLst>
                  <a:gd name="T0" fmla="*/ 3 w 10"/>
                  <a:gd name="T1" fmla="*/ 3 h 11"/>
                  <a:gd name="T2" fmla="*/ 3 w 10"/>
                  <a:gd name="T3" fmla="*/ 5 h 11"/>
                  <a:gd name="T4" fmla="*/ 0 w 10"/>
                  <a:gd name="T5" fmla="*/ 5 h 11"/>
                  <a:gd name="T6" fmla="*/ 0 w 10"/>
                  <a:gd name="T7" fmla="*/ 8 h 11"/>
                  <a:gd name="T8" fmla="*/ 0 w 10"/>
                  <a:gd name="T9" fmla="*/ 8 h 11"/>
                  <a:gd name="T10" fmla="*/ 3 w 10"/>
                  <a:gd name="T11" fmla="*/ 11 h 11"/>
                  <a:gd name="T12" fmla="*/ 3 w 10"/>
                  <a:gd name="T13" fmla="*/ 11 h 11"/>
                  <a:gd name="T14" fmla="*/ 5 w 10"/>
                  <a:gd name="T15" fmla="*/ 11 h 11"/>
                  <a:gd name="T16" fmla="*/ 8 w 10"/>
                  <a:gd name="T17" fmla="*/ 8 h 11"/>
                  <a:gd name="T18" fmla="*/ 8 w 10"/>
                  <a:gd name="T19" fmla="*/ 8 h 11"/>
                  <a:gd name="T20" fmla="*/ 10 w 10"/>
                  <a:gd name="T21" fmla="*/ 5 h 11"/>
                  <a:gd name="T22" fmla="*/ 10 w 10"/>
                  <a:gd name="T23" fmla="*/ 3 h 11"/>
                  <a:gd name="T24" fmla="*/ 10 w 10"/>
                  <a:gd name="T25" fmla="*/ 3 h 11"/>
                  <a:gd name="T26" fmla="*/ 8 w 10"/>
                  <a:gd name="T27" fmla="*/ 0 h 11"/>
                  <a:gd name="T28" fmla="*/ 3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3" y="3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11"/>
                    </a:lnTo>
                    <a:lnTo>
                      <a:pt x="5" y="11"/>
                    </a:lnTo>
                    <a:lnTo>
                      <a:pt x="8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78" name="Freeform 2460"/>
              <p:cNvSpPr>
                <a:spLocks/>
              </p:cNvSpPr>
              <p:nvPr/>
            </p:nvSpPr>
            <p:spPr bwMode="auto">
              <a:xfrm>
                <a:off x="4826" y="3020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3 w 8"/>
                  <a:gd name="T13" fmla="*/ 8 h 8"/>
                  <a:gd name="T14" fmla="*/ 6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6 w 8"/>
                  <a:gd name="T27" fmla="*/ 0 h 8"/>
                  <a:gd name="T28" fmla="*/ 3 w 8"/>
                  <a:gd name="T29" fmla="*/ 3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3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79" name="Freeform 2461"/>
              <p:cNvSpPr>
                <a:spLocks/>
              </p:cNvSpPr>
              <p:nvPr/>
            </p:nvSpPr>
            <p:spPr bwMode="auto">
              <a:xfrm>
                <a:off x="4816" y="3028"/>
                <a:ext cx="8" cy="8"/>
              </a:xfrm>
              <a:custGeom>
                <a:avLst/>
                <a:gdLst>
                  <a:gd name="T0" fmla="*/ 3 w 8"/>
                  <a:gd name="T1" fmla="*/ 0 h 8"/>
                  <a:gd name="T2" fmla="*/ 3 w 8"/>
                  <a:gd name="T3" fmla="*/ 2 h 8"/>
                  <a:gd name="T4" fmla="*/ 0 w 8"/>
                  <a:gd name="T5" fmla="*/ 2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0"/>
                    </a:moveTo>
                    <a:lnTo>
                      <a:pt x="3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80" name="Freeform 2462"/>
              <p:cNvSpPr>
                <a:spLocks/>
              </p:cNvSpPr>
              <p:nvPr/>
            </p:nvSpPr>
            <p:spPr bwMode="auto">
              <a:xfrm>
                <a:off x="4806" y="3036"/>
                <a:ext cx="7" cy="8"/>
              </a:xfrm>
              <a:custGeom>
                <a:avLst/>
                <a:gdLst>
                  <a:gd name="T0" fmla="*/ 2 w 7"/>
                  <a:gd name="T1" fmla="*/ 2 h 8"/>
                  <a:gd name="T2" fmla="*/ 2 w 7"/>
                  <a:gd name="T3" fmla="*/ 2 h 8"/>
                  <a:gd name="T4" fmla="*/ 0 w 7"/>
                  <a:gd name="T5" fmla="*/ 5 h 8"/>
                  <a:gd name="T6" fmla="*/ 0 w 7"/>
                  <a:gd name="T7" fmla="*/ 5 h 8"/>
                  <a:gd name="T8" fmla="*/ 0 w 7"/>
                  <a:gd name="T9" fmla="*/ 8 h 8"/>
                  <a:gd name="T10" fmla="*/ 2 w 7"/>
                  <a:gd name="T11" fmla="*/ 8 h 8"/>
                  <a:gd name="T12" fmla="*/ 5 w 7"/>
                  <a:gd name="T13" fmla="*/ 8 h 8"/>
                  <a:gd name="T14" fmla="*/ 5 w 7"/>
                  <a:gd name="T15" fmla="*/ 8 h 8"/>
                  <a:gd name="T16" fmla="*/ 7 w 7"/>
                  <a:gd name="T17" fmla="*/ 8 h 8"/>
                  <a:gd name="T18" fmla="*/ 7 w 7"/>
                  <a:gd name="T19" fmla="*/ 5 h 8"/>
                  <a:gd name="T20" fmla="*/ 7 w 7"/>
                  <a:gd name="T21" fmla="*/ 2 h 8"/>
                  <a:gd name="T22" fmla="*/ 7 w 7"/>
                  <a:gd name="T23" fmla="*/ 2 h 8"/>
                  <a:gd name="T24" fmla="*/ 7 w 7"/>
                  <a:gd name="T25" fmla="*/ 2 h 8"/>
                  <a:gd name="T26" fmla="*/ 5 w 7"/>
                  <a:gd name="T27" fmla="*/ 0 h 8"/>
                  <a:gd name="T28" fmla="*/ 2 w 7"/>
                  <a:gd name="T29" fmla="*/ 2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8"/>
                  <a:gd name="T47" fmla="*/ 7 w 7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8">
                    <a:moveTo>
                      <a:pt x="2" y="2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81" name="Freeform 2463"/>
              <p:cNvSpPr>
                <a:spLocks/>
              </p:cNvSpPr>
              <p:nvPr/>
            </p:nvSpPr>
            <p:spPr bwMode="auto">
              <a:xfrm>
                <a:off x="4792" y="3046"/>
                <a:ext cx="11" cy="8"/>
              </a:xfrm>
              <a:custGeom>
                <a:avLst/>
                <a:gdLst>
                  <a:gd name="T0" fmla="*/ 6 w 11"/>
                  <a:gd name="T1" fmla="*/ 0 h 8"/>
                  <a:gd name="T2" fmla="*/ 6 w 11"/>
                  <a:gd name="T3" fmla="*/ 3 h 8"/>
                  <a:gd name="T4" fmla="*/ 3 w 11"/>
                  <a:gd name="T5" fmla="*/ 3 h 8"/>
                  <a:gd name="T6" fmla="*/ 3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8 w 11"/>
                  <a:gd name="T27" fmla="*/ 0 h 8"/>
                  <a:gd name="T28" fmla="*/ 6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6" y="0"/>
                    </a:moveTo>
                    <a:lnTo>
                      <a:pt x="6" y="3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82" name="Freeform 2464"/>
              <p:cNvSpPr>
                <a:spLocks/>
              </p:cNvSpPr>
              <p:nvPr/>
            </p:nvSpPr>
            <p:spPr bwMode="auto">
              <a:xfrm>
                <a:off x="4782" y="3057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2 h 8"/>
                  <a:gd name="T4" fmla="*/ 0 w 10"/>
                  <a:gd name="T5" fmla="*/ 2 h 8"/>
                  <a:gd name="T6" fmla="*/ 0 w 10"/>
                  <a:gd name="T7" fmla="*/ 5 h 8"/>
                  <a:gd name="T8" fmla="*/ 0 w 10"/>
                  <a:gd name="T9" fmla="*/ 5 h 8"/>
                  <a:gd name="T10" fmla="*/ 3 w 10"/>
                  <a:gd name="T11" fmla="*/ 8 h 8"/>
                  <a:gd name="T12" fmla="*/ 3 w 10"/>
                  <a:gd name="T13" fmla="*/ 8 h 8"/>
                  <a:gd name="T14" fmla="*/ 5 w 10"/>
                  <a:gd name="T15" fmla="*/ 8 h 8"/>
                  <a:gd name="T16" fmla="*/ 8 w 10"/>
                  <a:gd name="T17" fmla="*/ 5 h 8"/>
                  <a:gd name="T18" fmla="*/ 8 w 10"/>
                  <a:gd name="T19" fmla="*/ 5 h 8"/>
                  <a:gd name="T20" fmla="*/ 8 w 10"/>
                  <a:gd name="T21" fmla="*/ 2 h 8"/>
                  <a:gd name="T22" fmla="*/ 10 w 10"/>
                  <a:gd name="T23" fmla="*/ 0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83" name="Freeform 2465"/>
              <p:cNvSpPr>
                <a:spLocks/>
              </p:cNvSpPr>
              <p:nvPr/>
            </p:nvSpPr>
            <p:spPr bwMode="auto">
              <a:xfrm>
                <a:off x="4837" y="3020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3 h 8"/>
                  <a:gd name="T4" fmla="*/ 3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3 w 10"/>
                  <a:gd name="T11" fmla="*/ 5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5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84" name="Freeform 2466"/>
              <p:cNvSpPr>
                <a:spLocks/>
              </p:cNvSpPr>
              <p:nvPr/>
            </p:nvSpPr>
            <p:spPr bwMode="auto">
              <a:xfrm>
                <a:off x="4829" y="3028"/>
                <a:ext cx="8" cy="8"/>
              </a:xfrm>
              <a:custGeom>
                <a:avLst/>
                <a:gdLst>
                  <a:gd name="T0" fmla="*/ 3 w 8"/>
                  <a:gd name="T1" fmla="*/ 0 h 8"/>
                  <a:gd name="T2" fmla="*/ 0 w 8"/>
                  <a:gd name="T3" fmla="*/ 2 h 8"/>
                  <a:gd name="T4" fmla="*/ 0 w 8"/>
                  <a:gd name="T5" fmla="*/ 2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85" name="Freeform 2467"/>
              <p:cNvSpPr>
                <a:spLocks/>
              </p:cNvSpPr>
              <p:nvPr/>
            </p:nvSpPr>
            <p:spPr bwMode="auto">
              <a:xfrm>
                <a:off x="4819" y="3036"/>
                <a:ext cx="7" cy="8"/>
              </a:xfrm>
              <a:custGeom>
                <a:avLst/>
                <a:gdLst>
                  <a:gd name="T0" fmla="*/ 2 w 7"/>
                  <a:gd name="T1" fmla="*/ 2 h 8"/>
                  <a:gd name="T2" fmla="*/ 2 w 7"/>
                  <a:gd name="T3" fmla="*/ 2 h 8"/>
                  <a:gd name="T4" fmla="*/ 0 w 7"/>
                  <a:gd name="T5" fmla="*/ 5 h 8"/>
                  <a:gd name="T6" fmla="*/ 0 w 7"/>
                  <a:gd name="T7" fmla="*/ 8 h 8"/>
                  <a:gd name="T8" fmla="*/ 0 w 7"/>
                  <a:gd name="T9" fmla="*/ 8 h 8"/>
                  <a:gd name="T10" fmla="*/ 2 w 7"/>
                  <a:gd name="T11" fmla="*/ 8 h 8"/>
                  <a:gd name="T12" fmla="*/ 5 w 7"/>
                  <a:gd name="T13" fmla="*/ 8 h 8"/>
                  <a:gd name="T14" fmla="*/ 5 w 7"/>
                  <a:gd name="T15" fmla="*/ 8 h 8"/>
                  <a:gd name="T16" fmla="*/ 7 w 7"/>
                  <a:gd name="T17" fmla="*/ 8 h 8"/>
                  <a:gd name="T18" fmla="*/ 7 w 7"/>
                  <a:gd name="T19" fmla="*/ 5 h 8"/>
                  <a:gd name="T20" fmla="*/ 7 w 7"/>
                  <a:gd name="T21" fmla="*/ 2 h 8"/>
                  <a:gd name="T22" fmla="*/ 7 w 7"/>
                  <a:gd name="T23" fmla="*/ 2 h 8"/>
                  <a:gd name="T24" fmla="*/ 5 w 7"/>
                  <a:gd name="T25" fmla="*/ 0 h 8"/>
                  <a:gd name="T26" fmla="*/ 2 w 7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8"/>
                  <a:gd name="T44" fmla="*/ 7 w 7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8">
                    <a:moveTo>
                      <a:pt x="2" y="2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86" name="Freeform 2468"/>
              <p:cNvSpPr>
                <a:spLocks/>
              </p:cNvSpPr>
              <p:nvPr/>
            </p:nvSpPr>
            <p:spPr bwMode="auto">
              <a:xfrm>
                <a:off x="4806" y="3046"/>
                <a:ext cx="10" cy="8"/>
              </a:xfrm>
              <a:custGeom>
                <a:avLst/>
                <a:gdLst>
                  <a:gd name="T0" fmla="*/ 5 w 10"/>
                  <a:gd name="T1" fmla="*/ 0 h 8"/>
                  <a:gd name="T2" fmla="*/ 2 w 10"/>
                  <a:gd name="T3" fmla="*/ 3 h 8"/>
                  <a:gd name="T4" fmla="*/ 2 w 10"/>
                  <a:gd name="T5" fmla="*/ 3 h 8"/>
                  <a:gd name="T6" fmla="*/ 2 w 10"/>
                  <a:gd name="T7" fmla="*/ 5 h 8"/>
                  <a:gd name="T8" fmla="*/ 0 w 10"/>
                  <a:gd name="T9" fmla="*/ 5 h 8"/>
                  <a:gd name="T10" fmla="*/ 2 w 10"/>
                  <a:gd name="T11" fmla="*/ 8 h 8"/>
                  <a:gd name="T12" fmla="*/ 5 w 10"/>
                  <a:gd name="T13" fmla="*/ 8 h 8"/>
                  <a:gd name="T14" fmla="*/ 7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7 w 10"/>
                  <a:gd name="T27" fmla="*/ 0 h 8"/>
                  <a:gd name="T28" fmla="*/ 5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5" y="0"/>
                    </a:moveTo>
                    <a:lnTo>
                      <a:pt x="2" y="3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87" name="Freeform 2469"/>
              <p:cNvSpPr>
                <a:spLocks/>
              </p:cNvSpPr>
              <p:nvPr/>
            </p:nvSpPr>
            <p:spPr bwMode="auto">
              <a:xfrm>
                <a:off x="4795" y="3057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2 h 8"/>
                  <a:gd name="T4" fmla="*/ 0 w 11"/>
                  <a:gd name="T5" fmla="*/ 2 h 8"/>
                  <a:gd name="T6" fmla="*/ 0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2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88" name="Freeform 2470"/>
              <p:cNvSpPr>
                <a:spLocks/>
              </p:cNvSpPr>
              <p:nvPr/>
            </p:nvSpPr>
            <p:spPr bwMode="auto">
              <a:xfrm>
                <a:off x="4850" y="3020"/>
                <a:ext cx="8" cy="5"/>
              </a:xfrm>
              <a:custGeom>
                <a:avLst/>
                <a:gdLst>
                  <a:gd name="T0" fmla="*/ 3 w 8"/>
                  <a:gd name="T1" fmla="*/ 0 h 5"/>
                  <a:gd name="T2" fmla="*/ 3 w 8"/>
                  <a:gd name="T3" fmla="*/ 3 h 5"/>
                  <a:gd name="T4" fmla="*/ 0 w 8"/>
                  <a:gd name="T5" fmla="*/ 3 h 5"/>
                  <a:gd name="T6" fmla="*/ 0 w 8"/>
                  <a:gd name="T7" fmla="*/ 5 h 5"/>
                  <a:gd name="T8" fmla="*/ 0 w 8"/>
                  <a:gd name="T9" fmla="*/ 5 h 5"/>
                  <a:gd name="T10" fmla="*/ 3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3 h 5"/>
                  <a:gd name="T22" fmla="*/ 8 w 8"/>
                  <a:gd name="T23" fmla="*/ 3 h 5"/>
                  <a:gd name="T24" fmla="*/ 8 w 8"/>
                  <a:gd name="T25" fmla="*/ 0 h 5"/>
                  <a:gd name="T26" fmla="*/ 5 w 8"/>
                  <a:gd name="T27" fmla="*/ 0 h 5"/>
                  <a:gd name="T28" fmla="*/ 3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89" name="Freeform 2471"/>
              <p:cNvSpPr>
                <a:spLocks/>
              </p:cNvSpPr>
              <p:nvPr/>
            </p:nvSpPr>
            <p:spPr bwMode="auto">
              <a:xfrm>
                <a:off x="4842" y="3028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2 h 8"/>
                  <a:gd name="T4" fmla="*/ 0 w 8"/>
                  <a:gd name="T5" fmla="*/ 2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90" name="Freeform 2472"/>
              <p:cNvSpPr>
                <a:spLocks/>
              </p:cNvSpPr>
              <p:nvPr/>
            </p:nvSpPr>
            <p:spPr bwMode="auto">
              <a:xfrm>
                <a:off x="4832" y="3036"/>
                <a:ext cx="8" cy="8"/>
              </a:xfrm>
              <a:custGeom>
                <a:avLst/>
                <a:gdLst>
                  <a:gd name="T0" fmla="*/ 2 w 8"/>
                  <a:gd name="T1" fmla="*/ 2 h 8"/>
                  <a:gd name="T2" fmla="*/ 2 w 8"/>
                  <a:gd name="T3" fmla="*/ 2 h 8"/>
                  <a:gd name="T4" fmla="*/ 0 w 8"/>
                  <a:gd name="T5" fmla="*/ 5 h 8"/>
                  <a:gd name="T6" fmla="*/ 0 w 8"/>
                  <a:gd name="T7" fmla="*/ 8 h 8"/>
                  <a:gd name="T8" fmla="*/ 0 w 8"/>
                  <a:gd name="T9" fmla="*/ 8 h 8"/>
                  <a:gd name="T10" fmla="*/ 2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5 w 8"/>
                  <a:gd name="T25" fmla="*/ 0 h 8"/>
                  <a:gd name="T26" fmla="*/ 2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2" y="2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91" name="Freeform 2473"/>
              <p:cNvSpPr>
                <a:spLocks/>
              </p:cNvSpPr>
              <p:nvPr/>
            </p:nvSpPr>
            <p:spPr bwMode="auto">
              <a:xfrm>
                <a:off x="4821" y="3046"/>
                <a:ext cx="8" cy="8"/>
              </a:xfrm>
              <a:custGeom>
                <a:avLst/>
                <a:gdLst>
                  <a:gd name="T0" fmla="*/ 3 w 8"/>
                  <a:gd name="T1" fmla="*/ 0 h 8"/>
                  <a:gd name="T2" fmla="*/ 3 w 8"/>
                  <a:gd name="T3" fmla="*/ 3 h 8"/>
                  <a:gd name="T4" fmla="*/ 0 w 8"/>
                  <a:gd name="T5" fmla="*/ 5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92" name="Freeform 2474"/>
              <p:cNvSpPr>
                <a:spLocks/>
              </p:cNvSpPr>
              <p:nvPr/>
            </p:nvSpPr>
            <p:spPr bwMode="auto">
              <a:xfrm>
                <a:off x="4808" y="3057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2 h 8"/>
                  <a:gd name="T4" fmla="*/ 3 w 11"/>
                  <a:gd name="T5" fmla="*/ 5 h 8"/>
                  <a:gd name="T6" fmla="*/ 0 w 11"/>
                  <a:gd name="T7" fmla="*/ 5 h 8"/>
                  <a:gd name="T8" fmla="*/ 0 w 11"/>
                  <a:gd name="T9" fmla="*/ 8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11 w 11"/>
                  <a:gd name="T17" fmla="*/ 8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2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2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93" name="Freeform 2475"/>
              <p:cNvSpPr>
                <a:spLocks/>
              </p:cNvSpPr>
              <p:nvPr/>
            </p:nvSpPr>
            <p:spPr bwMode="auto">
              <a:xfrm>
                <a:off x="4863" y="3020"/>
                <a:ext cx="8" cy="5"/>
              </a:xfrm>
              <a:custGeom>
                <a:avLst/>
                <a:gdLst>
                  <a:gd name="T0" fmla="*/ 3 w 8"/>
                  <a:gd name="T1" fmla="*/ 0 h 5"/>
                  <a:gd name="T2" fmla="*/ 0 w 8"/>
                  <a:gd name="T3" fmla="*/ 3 h 5"/>
                  <a:gd name="T4" fmla="*/ 0 w 8"/>
                  <a:gd name="T5" fmla="*/ 3 h 5"/>
                  <a:gd name="T6" fmla="*/ 0 w 8"/>
                  <a:gd name="T7" fmla="*/ 5 h 5"/>
                  <a:gd name="T8" fmla="*/ 0 w 8"/>
                  <a:gd name="T9" fmla="*/ 5 h 5"/>
                  <a:gd name="T10" fmla="*/ 3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3 h 5"/>
                  <a:gd name="T22" fmla="*/ 8 w 8"/>
                  <a:gd name="T23" fmla="*/ 3 h 5"/>
                  <a:gd name="T24" fmla="*/ 8 w 8"/>
                  <a:gd name="T25" fmla="*/ 0 h 5"/>
                  <a:gd name="T26" fmla="*/ 5 w 8"/>
                  <a:gd name="T27" fmla="*/ 0 h 5"/>
                  <a:gd name="T28" fmla="*/ 3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94" name="Freeform 2476"/>
              <p:cNvSpPr>
                <a:spLocks/>
              </p:cNvSpPr>
              <p:nvPr/>
            </p:nvSpPr>
            <p:spPr bwMode="auto">
              <a:xfrm>
                <a:off x="4855" y="3028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2 h 8"/>
                  <a:gd name="T4" fmla="*/ 0 w 8"/>
                  <a:gd name="T5" fmla="*/ 2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6 w 8"/>
                  <a:gd name="T13" fmla="*/ 8 h 8"/>
                  <a:gd name="T14" fmla="*/ 6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95" name="Freeform 2477"/>
              <p:cNvSpPr>
                <a:spLocks/>
              </p:cNvSpPr>
              <p:nvPr/>
            </p:nvSpPr>
            <p:spPr bwMode="auto">
              <a:xfrm>
                <a:off x="4845" y="3036"/>
                <a:ext cx="8" cy="8"/>
              </a:xfrm>
              <a:custGeom>
                <a:avLst/>
                <a:gdLst>
                  <a:gd name="T0" fmla="*/ 2 w 8"/>
                  <a:gd name="T1" fmla="*/ 2 h 8"/>
                  <a:gd name="T2" fmla="*/ 2 w 8"/>
                  <a:gd name="T3" fmla="*/ 5 h 8"/>
                  <a:gd name="T4" fmla="*/ 0 w 8"/>
                  <a:gd name="T5" fmla="*/ 5 h 8"/>
                  <a:gd name="T6" fmla="*/ 0 w 8"/>
                  <a:gd name="T7" fmla="*/ 8 h 8"/>
                  <a:gd name="T8" fmla="*/ 0 w 8"/>
                  <a:gd name="T9" fmla="*/ 8 h 8"/>
                  <a:gd name="T10" fmla="*/ 2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5 w 8"/>
                  <a:gd name="T25" fmla="*/ 0 h 8"/>
                  <a:gd name="T26" fmla="*/ 2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2" y="2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96" name="Freeform 2478"/>
              <p:cNvSpPr>
                <a:spLocks/>
              </p:cNvSpPr>
              <p:nvPr/>
            </p:nvSpPr>
            <p:spPr bwMode="auto">
              <a:xfrm>
                <a:off x="4834" y="3046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3 h 8"/>
                  <a:gd name="T4" fmla="*/ 0 w 11"/>
                  <a:gd name="T5" fmla="*/ 5 h 8"/>
                  <a:gd name="T6" fmla="*/ 0 w 11"/>
                  <a:gd name="T7" fmla="*/ 5 h 8"/>
                  <a:gd name="T8" fmla="*/ 0 w 11"/>
                  <a:gd name="T9" fmla="*/ 8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97" name="Freeform 2479"/>
              <p:cNvSpPr>
                <a:spLocks/>
              </p:cNvSpPr>
              <p:nvPr/>
            </p:nvSpPr>
            <p:spPr bwMode="auto">
              <a:xfrm>
                <a:off x="4824" y="3057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2 h 8"/>
                  <a:gd name="T4" fmla="*/ 0 w 10"/>
                  <a:gd name="T5" fmla="*/ 5 h 8"/>
                  <a:gd name="T6" fmla="*/ 0 w 10"/>
                  <a:gd name="T7" fmla="*/ 8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8 h 8"/>
                  <a:gd name="T18" fmla="*/ 8 w 10"/>
                  <a:gd name="T19" fmla="*/ 5 h 8"/>
                  <a:gd name="T20" fmla="*/ 10 w 10"/>
                  <a:gd name="T21" fmla="*/ 2 h 8"/>
                  <a:gd name="T22" fmla="*/ 10 w 10"/>
                  <a:gd name="T23" fmla="*/ 2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98" name="Freeform 2480"/>
              <p:cNvSpPr>
                <a:spLocks/>
              </p:cNvSpPr>
              <p:nvPr/>
            </p:nvSpPr>
            <p:spPr bwMode="auto">
              <a:xfrm>
                <a:off x="4876" y="3020"/>
                <a:ext cx="8" cy="5"/>
              </a:xfrm>
              <a:custGeom>
                <a:avLst/>
                <a:gdLst>
                  <a:gd name="T0" fmla="*/ 3 w 8"/>
                  <a:gd name="T1" fmla="*/ 0 h 5"/>
                  <a:gd name="T2" fmla="*/ 0 w 8"/>
                  <a:gd name="T3" fmla="*/ 3 h 5"/>
                  <a:gd name="T4" fmla="*/ 0 w 8"/>
                  <a:gd name="T5" fmla="*/ 3 h 5"/>
                  <a:gd name="T6" fmla="*/ 0 w 8"/>
                  <a:gd name="T7" fmla="*/ 5 h 5"/>
                  <a:gd name="T8" fmla="*/ 0 w 8"/>
                  <a:gd name="T9" fmla="*/ 5 h 5"/>
                  <a:gd name="T10" fmla="*/ 3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3 h 5"/>
                  <a:gd name="T22" fmla="*/ 8 w 8"/>
                  <a:gd name="T23" fmla="*/ 3 h 5"/>
                  <a:gd name="T24" fmla="*/ 8 w 8"/>
                  <a:gd name="T25" fmla="*/ 0 h 5"/>
                  <a:gd name="T26" fmla="*/ 5 w 8"/>
                  <a:gd name="T27" fmla="*/ 0 h 5"/>
                  <a:gd name="T28" fmla="*/ 3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99" name="Freeform 2481"/>
              <p:cNvSpPr>
                <a:spLocks/>
              </p:cNvSpPr>
              <p:nvPr/>
            </p:nvSpPr>
            <p:spPr bwMode="auto">
              <a:xfrm>
                <a:off x="4868" y="3028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2 h 8"/>
                  <a:gd name="T4" fmla="*/ 0 w 8"/>
                  <a:gd name="T5" fmla="*/ 2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6 w 8"/>
                  <a:gd name="T13" fmla="*/ 8 h 8"/>
                  <a:gd name="T14" fmla="*/ 8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00" name="Freeform 2482"/>
              <p:cNvSpPr>
                <a:spLocks/>
              </p:cNvSpPr>
              <p:nvPr/>
            </p:nvSpPr>
            <p:spPr bwMode="auto">
              <a:xfrm>
                <a:off x="4858" y="3036"/>
                <a:ext cx="10" cy="8"/>
              </a:xfrm>
              <a:custGeom>
                <a:avLst/>
                <a:gdLst>
                  <a:gd name="T0" fmla="*/ 3 w 10"/>
                  <a:gd name="T1" fmla="*/ 2 h 8"/>
                  <a:gd name="T2" fmla="*/ 3 w 10"/>
                  <a:gd name="T3" fmla="*/ 5 h 8"/>
                  <a:gd name="T4" fmla="*/ 0 w 10"/>
                  <a:gd name="T5" fmla="*/ 5 h 8"/>
                  <a:gd name="T6" fmla="*/ 0 w 10"/>
                  <a:gd name="T7" fmla="*/ 8 h 8"/>
                  <a:gd name="T8" fmla="*/ 0 w 10"/>
                  <a:gd name="T9" fmla="*/ 8 h 8"/>
                  <a:gd name="T10" fmla="*/ 3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10 w 10"/>
                  <a:gd name="T17" fmla="*/ 8 h 8"/>
                  <a:gd name="T18" fmla="*/ 10 w 10"/>
                  <a:gd name="T19" fmla="*/ 5 h 8"/>
                  <a:gd name="T20" fmla="*/ 10 w 10"/>
                  <a:gd name="T21" fmla="*/ 2 h 8"/>
                  <a:gd name="T22" fmla="*/ 10 w 10"/>
                  <a:gd name="T23" fmla="*/ 2 h 8"/>
                  <a:gd name="T24" fmla="*/ 8 w 10"/>
                  <a:gd name="T25" fmla="*/ 0 h 8"/>
                  <a:gd name="T26" fmla="*/ 3 w 10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2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01" name="Freeform 2483"/>
              <p:cNvSpPr>
                <a:spLocks/>
              </p:cNvSpPr>
              <p:nvPr/>
            </p:nvSpPr>
            <p:spPr bwMode="auto">
              <a:xfrm>
                <a:off x="4847" y="3046"/>
                <a:ext cx="11" cy="8"/>
              </a:xfrm>
              <a:custGeom>
                <a:avLst/>
                <a:gdLst>
                  <a:gd name="T0" fmla="*/ 3 w 11"/>
                  <a:gd name="T1" fmla="*/ 3 h 8"/>
                  <a:gd name="T2" fmla="*/ 3 w 11"/>
                  <a:gd name="T3" fmla="*/ 3 h 8"/>
                  <a:gd name="T4" fmla="*/ 3 w 11"/>
                  <a:gd name="T5" fmla="*/ 5 h 8"/>
                  <a:gd name="T6" fmla="*/ 3 w 11"/>
                  <a:gd name="T7" fmla="*/ 8 h 8"/>
                  <a:gd name="T8" fmla="*/ 0 w 11"/>
                  <a:gd name="T9" fmla="*/ 8 h 8"/>
                  <a:gd name="T10" fmla="*/ 8 w 11"/>
                  <a:gd name="T11" fmla="*/ 8 h 8"/>
                  <a:gd name="T12" fmla="*/ 11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3 h 8"/>
                  <a:gd name="T20" fmla="*/ 11 w 11"/>
                  <a:gd name="T21" fmla="*/ 3 h 8"/>
                  <a:gd name="T22" fmla="*/ 11 w 11"/>
                  <a:gd name="T23" fmla="*/ 0 h 8"/>
                  <a:gd name="T24" fmla="*/ 8 w 11"/>
                  <a:gd name="T25" fmla="*/ 0 h 8"/>
                  <a:gd name="T26" fmla="*/ 3 w 11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3"/>
                    </a:moveTo>
                    <a:lnTo>
                      <a:pt x="3" y="3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02" name="Freeform 2484"/>
              <p:cNvSpPr>
                <a:spLocks/>
              </p:cNvSpPr>
              <p:nvPr/>
            </p:nvSpPr>
            <p:spPr bwMode="auto">
              <a:xfrm>
                <a:off x="4837" y="3057"/>
                <a:ext cx="10" cy="10"/>
              </a:xfrm>
              <a:custGeom>
                <a:avLst/>
                <a:gdLst>
                  <a:gd name="T0" fmla="*/ 3 w 10"/>
                  <a:gd name="T1" fmla="*/ 2 h 10"/>
                  <a:gd name="T2" fmla="*/ 3 w 10"/>
                  <a:gd name="T3" fmla="*/ 2 h 10"/>
                  <a:gd name="T4" fmla="*/ 3 w 10"/>
                  <a:gd name="T5" fmla="*/ 5 h 10"/>
                  <a:gd name="T6" fmla="*/ 0 w 10"/>
                  <a:gd name="T7" fmla="*/ 8 h 10"/>
                  <a:gd name="T8" fmla="*/ 0 w 10"/>
                  <a:gd name="T9" fmla="*/ 8 h 10"/>
                  <a:gd name="T10" fmla="*/ 5 w 10"/>
                  <a:gd name="T11" fmla="*/ 10 h 10"/>
                  <a:gd name="T12" fmla="*/ 8 w 10"/>
                  <a:gd name="T13" fmla="*/ 10 h 10"/>
                  <a:gd name="T14" fmla="*/ 10 w 10"/>
                  <a:gd name="T15" fmla="*/ 10 h 10"/>
                  <a:gd name="T16" fmla="*/ 10 w 10"/>
                  <a:gd name="T17" fmla="*/ 8 h 10"/>
                  <a:gd name="T18" fmla="*/ 10 w 10"/>
                  <a:gd name="T19" fmla="*/ 5 h 10"/>
                  <a:gd name="T20" fmla="*/ 10 w 10"/>
                  <a:gd name="T21" fmla="*/ 2 h 10"/>
                  <a:gd name="T22" fmla="*/ 10 w 10"/>
                  <a:gd name="T23" fmla="*/ 2 h 10"/>
                  <a:gd name="T24" fmla="*/ 10 w 10"/>
                  <a:gd name="T25" fmla="*/ 0 h 10"/>
                  <a:gd name="T26" fmla="*/ 8 w 10"/>
                  <a:gd name="T27" fmla="*/ 0 h 10"/>
                  <a:gd name="T28" fmla="*/ 3 w 10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0"/>
                  <a:gd name="T47" fmla="*/ 10 w 10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0">
                    <a:moveTo>
                      <a:pt x="3" y="2"/>
                    </a:moveTo>
                    <a:lnTo>
                      <a:pt x="3" y="2"/>
                    </a:lnTo>
                    <a:lnTo>
                      <a:pt x="3" y="5"/>
                    </a:lnTo>
                    <a:lnTo>
                      <a:pt x="0" y="8"/>
                    </a:lnTo>
                    <a:lnTo>
                      <a:pt x="5" y="10"/>
                    </a:lnTo>
                    <a:lnTo>
                      <a:pt x="8" y="10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03" name="Freeform 2485"/>
              <p:cNvSpPr>
                <a:spLocks/>
              </p:cNvSpPr>
              <p:nvPr/>
            </p:nvSpPr>
            <p:spPr bwMode="auto">
              <a:xfrm>
                <a:off x="4889" y="3020"/>
                <a:ext cx="11" cy="5"/>
              </a:xfrm>
              <a:custGeom>
                <a:avLst/>
                <a:gdLst>
                  <a:gd name="T0" fmla="*/ 3 w 11"/>
                  <a:gd name="T1" fmla="*/ 0 h 5"/>
                  <a:gd name="T2" fmla="*/ 0 w 11"/>
                  <a:gd name="T3" fmla="*/ 3 h 5"/>
                  <a:gd name="T4" fmla="*/ 0 w 11"/>
                  <a:gd name="T5" fmla="*/ 3 h 5"/>
                  <a:gd name="T6" fmla="*/ 0 w 11"/>
                  <a:gd name="T7" fmla="*/ 5 h 5"/>
                  <a:gd name="T8" fmla="*/ 0 w 11"/>
                  <a:gd name="T9" fmla="*/ 5 h 5"/>
                  <a:gd name="T10" fmla="*/ 3 w 11"/>
                  <a:gd name="T11" fmla="*/ 5 h 5"/>
                  <a:gd name="T12" fmla="*/ 6 w 11"/>
                  <a:gd name="T13" fmla="*/ 5 h 5"/>
                  <a:gd name="T14" fmla="*/ 8 w 11"/>
                  <a:gd name="T15" fmla="*/ 5 h 5"/>
                  <a:gd name="T16" fmla="*/ 11 w 11"/>
                  <a:gd name="T17" fmla="*/ 5 h 5"/>
                  <a:gd name="T18" fmla="*/ 11 w 11"/>
                  <a:gd name="T19" fmla="*/ 5 h 5"/>
                  <a:gd name="T20" fmla="*/ 8 w 11"/>
                  <a:gd name="T21" fmla="*/ 3 h 5"/>
                  <a:gd name="T22" fmla="*/ 8 w 11"/>
                  <a:gd name="T23" fmla="*/ 3 h 5"/>
                  <a:gd name="T24" fmla="*/ 8 w 11"/>
                  <a:gd name="T25" fmla="*/ 0 h 5"/>
                  <a:gd name="T26" fmla="*/ 6 w 11"/>
                  <a:gd name="T27" fmla="*/ 0 h 5"/>
                  <a:gd name="T28" fmla="*/ 3 w 11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5"/>
                  <a:gd name="T47" fmla="*/ 11 w 11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5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6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04" name="Freeform 2486"/>
              <p:cNvSpPr>
                <a:spLocks/>
              </p:cNvSpPr>
              <p:nvPr/>
            </p:nvSpPr>
            <p:spPr bwMode="auto">
              <a:xfrm>
                <a:off x="4881" y="3028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2 h 8"/>
                  <a:gd name="T4" fmla="*/ 0 w 11"/>
                  <a:gd name="T5" fmla="*/ 2 h 8"/>
                  <a:gd name="T6" fmla="*/ 0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8 w 11"/>
                  <a:gd name="T21" fmla="*/ 2 h 8"/>
                  <a:gd name="T22" fmla="*/ 8 w 11"/>
                  <a:gd name="T23" fmla="*/ 2 h 8"/>
                  <a:gd name="T24" fmla="*/ 8 w 11"/>
                  <a:gd name="T25" fmla="*/ 0 h 8"/>
                  <a:gd name="T26" fmla="*/ 6 w 11"/>
                  <a:gd name="T27" fmla="*/ 0 h 8"/>
                  <a:gd name="T28" fmla="*/ 3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05" name="Freeform 2487"/>
              <p:cNvSpPr>
                <a:spLocks/>
              </p:cNvSpPr>
              <p:nvPr/>
            </p:nvSpPr>
            <p:spPr bwMode="auto">
              <a:xfrm>
                <a:off x="4874" y="3038"/>
                <a:ext cx="7" cy="6"/>
              </a:xfrm>
              <a:custGeom>
                <a:avLst/>
                <a:gdLst>
                  <a:gd name="T0" fmla="*/ 0 w 7"/>
                  <a:gd name="T1" fmla="*/ 0 h 6"/>
                  <a:gd name="T2" fmla="*/ 0 w 7"/>
                  <a:gd name="T3" fmla="*/ 3 h 6"/>
                  <a:gd name="T4" fmla="*/ 0 w 7"/>
                  <a:gd name="T5" fmla="*/ 3 h 6"/>
                  <a:gd name="T6" fmla="*/ 0 w 7"/>
                  <a:gd name="T7" fmla="*/ 6 h 6"/>
                  <a:gd name="T8" fmla="*/ 0 w 7"/>
                  <a:gd name="T9" fmla="*/ 6 h 6"/>
                  <a:gd name="T10" fmla="*/ 2 w 7"/>
                  <a:gd name="T11" fmla="*/ 6 h 6"/>
                  <a:gd name="T12" fmla="*/ 5 w 7"/>
                  <a:gd name="T13" fmla="*/ 6 h 6"/>
                  <a:gd name="T14" fmla="*/ 7 w 7"/>
                  <a:gd name="T15" fmla="*/ 6 h 6"/>
                  <a:gd name="T16" fmla="*/ 7 w 7"/>
                  <a:gd name="T17" fmla="*/ 6 h 6"/>
                  <a:gd name="T18" fmla="*/ 7 w 7"/>
                  <a:gd name="T19" fmla="*/ 6 h 6"/>
                  <a:gd name="T20" fmla="*/ 7 w 7"/>
                  <a:gd name="T21" fmla="*/ 3 h 6"/>
                  <a:gd name="T22" fmla="*/ 7 w 7"/>
                  <a:gd name="T23" fmla="*/ 0 h 6"/>
                  <a:gd name="T24" fmla="*/ 7 w 7"/>
                  <a:gd name="T25" fmla="*/ 0 h 6"/>
                  <a:gd name="T26" fmla="*/ 0 w 7"/>
                  <a:gd name="T27" fmla="*/ 0 h 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6"/>
                  <a:gd name="T44" fmla="*/ 7 w 7"/>
                  <a:gd name="T45" fmla="*/ 6 h 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6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5" y="6"/>
                    </a:lnTo>
                    <a:lnTo>
                      <a:pt x="7" y="6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06" name="Freeform 2488"/>
              <p:cNvSpPr>
                <a:spLocks/>
              </p:cNvSpPr>
              <p:nvPr/>
            </p:nvSpPr>
            <p:spPr bwMode="auto">
              <a:xfrm>
                <a:off x="4863" y="3046"/>
                <a:ext cx="11" cy="8"/>
              </a:xfrm>
              <a:custGeom>
                <a:avLst/>
                <a:gdLst>
                  <a:gd name="T0" fmla="*/ 3 w 11"/>
                  <a:gd name="T1" fmla="*/ 3 h 8"/>
                  <a:gd name="T2" fmla="*/ 3 w 11"/>
                  <a:gd name="T3" fmla="*/ 3 h 8"/>
                  <a:gd name="T4" fmla="*/ 0 w 11"/>
                  <a:gd name="T5" fmla="*/ 5 h 8"/>
                  <a:gd name="T6" fmla="*/ 0 w 11"/>
                  <a:gd name="T7" fmla="*/ 8 h 8"/>
                  <a:gd name="T8" fmla="*/ 0 w 11"/>
                  <a:gd name="T9" fmla="*/ 8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11 w 11"/>
                  <a:gd name="T17" fmla="*/ 8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8 w 11"/>
                  <a:gd name="T27" fmla="*/ 0 h 8"/>
                  <a:gd name="T28" fmla="*/ 3 w 11"/>
                  <a:gd name="T29" fmla="*/ 3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07" name="Freeform 2489"/>
              <p:cNvSpPr>
                <a:spLocks/>
              </p:cNvSpPr>
              <p:nvPr/>
            </p:nvSpPr>
            <p:spPr bwMode="auto">
              <a:xfrm>
                <a:off x="4853" y="3057"/>
                <a:ext cx="10" cy="10"/>
              </a:xfrm>
              <a:custGeom>
                <a:avLst/>
                <a:gdLst>
                  <a:gd name="T0" fmla="*/ 2 w 10"/>
                  <a:gd name="T1" fmla="*/ 2 h 10"/>
                  <a:gd name="T2" fmla="*/ 2 w 10"/>
                  <a:gd name="T3" fmla="*/ 5 h 10"/>
                  <a:gd name="T4" fmla="*/ 0 w 10"/>
                  <a:gd name="T5" fmla="*/ 5 h 10"/>
                  <a:gd name="T6" fmla="*/ 0 w 10"/>
                  <a:gd name="T7" fmla="*/ 8 h 10"/>
                  <a:gd name="T8" fmla="*/ 0 w 10"/>
                  <a:gd name="T9" fmla="*/ 8 h 10"/>
                  <a:gd name="T10" fmla="*/ 5 w 10"/>
                  <a:gd name="T11" fmla="*/ 10 h 10"/>
                  <a:gd name="T12" fmla="*/ 8 w 10"/>
                  <a:gd name="T13" fmla="*/ 10 h 10"/>
                  <a:gd name="T14" fmla="*/ 10 w 10"/>
                  <a:gd name="T15" fmla="*/ 10 h 10"/>
                  <a:gd name="T16" fmla="*/ 10 w 10"/>
                  <a:gd name="T17" fmla="*/ 8 h 10"/>
                  <a:gd name="T18" fmla="*/ 10 w 10"/>
                  <a:gd name="T19" fmla="*/ 8 h 10"/>
                  <a:gd name="T20" fmla="*/ 10 w 10"/>
                  <a:gd name="T21" fmla="*/ 5 h 10"/>
                  <a:gd name="T22" fmla="*/ 10 w 10"/>
                  <a:gd name="T23" fmla="*/ 2 h 10"/>
                  <a:gd name="T24" fmla="*/ 10 w 10"/>
                  <a:gd name="T25" fmla="*/ 2 h 10"/>
                  <a:gd name="T26" fmla="*/ 8 w 10"/>
                  <a:gd name="T27" fmla="*/ 0 h 10"/>
                  <a:gd name="T28" fmla="*/ 2 w 10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0"/>
                  <a:gd name="T47" fmla="*/ 10 w 10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0">
                    <a:moveTo>
                      <a:pt x="2" y="2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5" y="10"/>
                    </a:lnTo>
                    <a:lnTo>
                      <a:pt x="8" y="10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08" name="Freeform 2490"/>
              <p:cNvSpPr>
                <a:spLocks/>
              </p:cNvSpPr>
              <p:nvPr/>
            </p:nvSpPr>
            <p:spPr bwMode="auto">
              <a:xfrm>
                <a:off x="4902" y="3020"/>
                <a:ext cx="11" cy="5"/>
              </a:xfrm>
              <a:custGeom>
                <a:avLst/>
                <a:gdLst>
                  <a:gd name="T0" fmla="*/ 3 w 11"/>
                  <a:gd name="T1" fmla="*/ 0 h 5"/>
                  <a:gd name="T2" fmla="*/ 3 w 11"/>
                  <a:gd name="T3" fmla="*/ 3 h 5"/>
                  <a:gd name="T4" fmla="*/ 3 w 11"/>
                  <a:gd name="T5" fmla="*/ 3 h 5"/>
                  <a:gd name="T6" fmla="*/ 0 w 11"/>
                  <a:gd name="T7" fmla="*/ 5 h 5"/>
                  <a:gd name="T8" fmla="*/ 0 w 11"/>
                  <a:gd name="T9" fmla="*/ 5 h 5"/>
                  <a:gd name="T10" fmla="*/ 8 w 11"/>
                  <a:gd name="T11" fmla="*/ 5 h 5"/>
                  <a:gd name="T12" fmla="*/ 11 w 11"/>
                  <a:gd name="T13" fmla="*/ 5 h 5"/>
                  <a:gd name="T14" fmla="*/ 11 w 11"/>
                  <a:gd name="T15" fmla="*/ 5 h 5"/>
                  <a:gd name="T16" fmla="*/ 11 w 11"/>
                  <a:gd name="T17" fmla="*/ 5 h 5"/>
                  <a:gd name="T18" fmla="*/ 11 w 11"/>
                  <a:gd name="T19" fmla="*/ 3 h 5"/>
                  <a:gd name="T20" fmla="*/ 11 w 11"/>
                  <a:gd name="T21" fmla="*/ 0 h 5"/>
                  <a:gd name="T22" fmla="*/ 8 w 11"/>
                  <a:gd name="T23" fmla="*/ 0 h 5"/>
                  <a:gd name="T24" fmla="*/ 6 w 11"/>
                  <a:gd name="T25" fmla="*/ 0 h 5"/>
                  <a:gd name="T26" fmla="*/ 3 w 11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5"/>
                  <a:gd name="T44" fmla="*/ 11 w 11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5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09" name="Freeform 2491"/>
              <p:cNvSpPr>
                <a:spLocks/>
              </p:cNvSpPr>
              <p:nvPr/>
            </p:nvSpPr>
            <p:spPr bwMode="auto">
              <a:xfrm>
                <a:off x="4897" y="3028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2 h 8"/>
                  <a:gd name="T4" fmla="*/ 0 w 8"/>
                  <a:gd name="T5" fmla="*/ 2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10" name="Freeform 2492"/>
              <p:cNvSpPr>
                <a:spLocks/>
              </p:cNvSpPr>
              <p:nvPr/>
            </p:nvSpPr>
            <p:spPr bwMode="auto">
              <a:xfrm>
                <a:off x="4887" y="3038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5 w 10"/>
                  <a:gd name="T11" fmla="*/ 6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0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5" y="6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11" name="Freeform 2493"/>
              <p:cNvSpPr>
                <a:spLocks/>
              </p:cNvSpPr>
              <p:nvPr/>
            </p:nvSpPr>
            <p:spPr bwMode="auto">
              <a:xfrm>
                <a:off x="4879" y="3046"/>
                <a:ext cx="10" cy="11"/>
              </a:xfrm>
              <a:custGeom>
                <a:avLst/>
                <a:gdLst>
                  <a:gd name="T0" fmla="*/ 2 w 10"/>
                  <a:gd name="T1" fmla="*/ 3 h 11"/>
                  <a:gd name="T2" fmla="*/ 0 w 10"/>
                  <a:gd name="T3" fmla="*/ 5 h 11"/>
                  <a:gd name="T4" fmla="*/ 0 w 10"/>
                  <a:gd name="T5" fmla="*/ 5 h 11"/>
                  <a:gd name="T6" fmla="*/ 0 w 10"/>
                  <a:gd name="T7" fmla="*/ 8 h 11"/>
                  <a:gd name="T8" fmla="*/ 0 w 10"/>
                  <a:gd name="T9" fmla="*/ 8 h 11"/>
                  <a:gd name="T10" fmla="*/ 2 w 10"/>
                  <a:gd name="T11" fmla="*/ 11 h 11"/>
                  <a:gd name="T12" fmla="*/ 5 w 10"/>
                  <a:gd name="T13" fmla="*/ 11 h 11"/>
                  <a:gd name="T14" fmla="*/ 8 w 10"/>
                  <a:gd name="T15" fmla="*/ 11 h 11"/>
                  <a:gd name="T16" fmla="*/ 10 w 10"/>
                  <a:gd name="T17" fmla="*/ 8 h 11"/>
                  <a:gd name="T18" fmla="*/ 10 w 10"/>
                  <a:gd name="T19" fmla="*/ 5 h 11"/>
                  <a:gd name="T20" fmla="*/ 10 w 10"/>
                  <a:gd name="T21" fmla="*/ 3 h 11"/>
                  <a:gd name="T22" fmla="*/ 10 w 10"/>
                  <a:gd name="T23" fmla="*/ 3 h 11"/>
                  <a:gd name="T24" fmla="*/ 8 w 10"/>
                  <a:gd name="T25" fmla="*/ 3 h 11"/>
                  <a:gd name="T26" fmla="*/ 5 w 10"/>
                  <a:gd name="T27" fmla="*/ 0 h 11"/>
                  <a:gd name="T28" fmla="*/ 2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2" y="3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2" y="11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12" name="Freeform 2494"/>
              <p:cNvSpPr>
                <a:spLocks/>
              </p:cNvSpPr>
              <p:nvPr/>
            </p:nvSpPr>
            <p:spPr bwMode="auto">
              <a:xfrm>
                <a:off x="4868" y="3057"/>
                <a:ext cx="11" cy="10"/>
              </a:xfrm>
              <a:custGeom>
                <a:avLst/>
                <a:gdLst>
                  <a:gd name="T0" fmla="*/ 3 w 11"/>
                  <a:gd name="T1" fmla="*/ 2 h 10"/>
                  <a:gd name="T2" fmla="*/ 3 w 11"/>
                  <a:gd name="T3" fmla="*/ 5 h 10"/>
                  <a:gd name="T4" fmla="*/ 0 w 11"/>
                  <a:gd name="T5" fmla="*/ 5 h 10"/>
                  <a:gd name="T6" fmla="*/ 0 w 11"/>
                  <a:gd name="T7" fmla="*/ 8 h 10"/>
                  <a:gd name="T8" fmla="*/ 0 w 11"/>
                  <a:gd name="T9" fmla="*/ 8 h 10"/>
                  <a:gd name="T10" fmla="*/ 6 w 11"/>
                  <a:gd name="T11" fmla="*/ 10 h 10"/>
                  <a:gd name="T12" fmla="*/ 8 w 11"/>
                  <a:gd name="T13" fmla="*/ 10 h 10"/>
                  <a:gd name="T14" fmla="*/ 11 w 11"/>
                  <a:gd name="T15" fmla="*/ 10 h 10"/>
                  <a:gd name="T16" fmla="*/ 11 w 11"/>
                  <a:gd name="T17" fmla="*/ 10 h 10"/>
                  <a:gd name="T18" fmla="*/ 11 w 11"/>
                  <a:gd name="T19" fmla="*/ 8 h 10"/>
                  <a:gd name="T20" fmla="*/ 11 w 11"/>
                  <a:gd name="T21" fmla="*/ 5 h 10"/>
                  <a:gd name="T22" fmla="*/ 11 w 11"/>
                  <a:gd name="T23" fmla="*/ 2 h 10"/>
                  <a:gd name="T24" fmla="*/ 11 w 11"/>
                  <a:gd name="T25" fmla="*/ 2 h 10"/>
                  <a:gd name="T26" fmla="*/ 8 w 11"/>
                  <a:gd name="T27" fmla="*/ 0 h 10"/>
                  <a:gd name="T28" fmla="*/ 3 w 11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0"/>
                  <a:gd name="T47" fmla="*/ 11 w 11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0">
                    <a:moveTo>
                      <a:pt x="3" y="2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13" name="Freeform 2495"/>
              <p:cNvSpPr>
                <a:spLocks/>
              </p:cNvSpPr>
              <p:nvPr/>
            </p:nvSpPr>
            <p:spPr bwMode="auto">
              <a:xfrm>
                <a:off x="4918" y="3020"/>
                <a:ext cx="11" cy="5"/>
              </a:xfrm>
              <a:custGeom>
                <a:avLst/>
                <a:gdLst>
                  <a:gd name="T0" fmla="*/ 0 w 11"/>
                  <a:gd name="T1" fmla="*/ 0 h 5"/>
                  <a:gd name="T2" fmla="*/ 0 w 11"/>
                  <a:gd name="T3" fmla="*/ 3 h 5"/>
                  <a:gd name="T4" fmla="*/ 0 w 11"/>
                  <a:gd name="T5" fmla="*/ 3 h 5"/>
                  <a:gd name="T6" fmla="*/ 0 w 11"/>
                  <a:gd name="T7" fmla="*/ 5 h 5"/>
                  <a:gd name="T8" fmla="*/ 0 w 11"/>
                  <a:gd name="T9" fmla="*/ 5 h 5"/>
                  <a:gd name="T10" fmla="*/ 3 w 11"/>
                  <a:gd name="T11" fmla="*/ 5 h 5"/>
                  <a:gd name="T12" fmla="*/ 5 w 11"/>
                  <a:gd name="T13" fmla="*/ 5 h 5"/>
                  <a:gd name="T14" fmla="*/ 8 w 11"/>
                  <a:gd name="T15" fmla="*/ 5 h 5"/>
                  <a:gd name="T16" fmla="*/ 11 w 11"/>
                  <a:gd name="T17" fmla="*/ 5 h 5"/>
                  <a:gd name="T18" fmla="*/ 11 w 11"/>
                  <a:gd name="T19" fmla="*/ 5 h 5"/>
                  <a:gd name="T20" fmla="*/ 8 w 11"/>
                  <a:gd name="T21" fmla="*/ 3 h 5"/>
                  <a:gd name="T22" fmla="*/ 8 w 11"/>
                  <a:gd name="T23" fmla="*/ 0 h 5"/>
                  <a:gd name="T24" fmla="*/ 8 w 11"/>
                  <a:gd name="T25" fmla="*/ 0 h 5"/>
                  <a:gd name="T26" fmla="*/ 0 w 11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5"/>
                  <a:gd name="T44" fmla="*/ 11 w 11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14" name="Freeform 2496"/>
              <p:cNvSpPr>
                <a:spLocks/>
              </p:cNvSpPr>
              <p:nvPr/>
            </p:nvSpPr>
            <p:spPr bwMode="auto">
              <a:xfrm>
                <a:off x="4910" y="3028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2 h 8"/>
                  <a:gd name="T4" fmla="*/ 0 w 11"/>
                  <a:gd name="T5" fmla="*/ 2 h 8"/>
                  <a:gd name="T6" fmla="*/ 0 w 11"/>
                  <a:gd name="T7" fmla="*/ 5 h 8"/>
                  <a:gd name="T8" fmla="*/ 0 w 11"/>
                  <a:gd name="T9" fmla="*/ 5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2 h 8"/>
                  <a:gd name="T22" fmla="*/ 8 w 11"/>
                  <a:gd name="T23" fmla="*/ 2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15" name="Freeform 2497"/>
              <p:cNvSpPr>
                <a:spLocks/>
              </p:cNvSpPr>
              <p:nvPr/>
            </p:nvSpPr>
            <p:spPr bwMode="auto">
              <a:xfrm>
                <a:off x="4902" y="3038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11 w 11"/>
                  <a:gd name="T21" fmla="*/ 3 h 8"/>
                  <a:gd name="T22" fmla="*/ 11 w 11"/>
                  <a:gd name="T23" fmla="*/ 0 h 8"/>
                  <a:gd name="T24" fmla="*/ 8 w 11"/>
                  <a:gd name="T25" fmla="*/ 0 h 8"/>
                  <a:gd name="T26" fmla="*/ 6 w 11"/>
                  <a:gd name="T27" fmla="*/ 0 h 8"/>
                  <a:gd name="T28" fmla="*/ 3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16" name="Freeform 2498"/>
              <p:cNvSpPr>
                <a:spLocks/>
              </p:cNvSpPr>
              <p:nvPr/>
            </p:nvSpPr>
            <p:spPr bwMode="auto">
              <a:xfrm>
                <a:off x="4895" y="3046"/>
                <a:ext cx="10" cy="11"/>
              </a:xfrm>
              <a:custGeom>
                <a:avLst/>
                <a:gdLst>
                  <a:gd name="T0" fmla="*/ 0 w 10"/>
                  <a:gd name="T1" fmla="*/ 3 h 11"/>
                  <a:gd name="T2" fmla="*/ 0 w 10"/>
                  <a:gd name="T3" fmla="*/ 5 h 11"/>
                  <a:gd name="T4" fmla="*/ 0 w 10"/>
                  <a:gd name="T5" fmla="*/ 5 h 11"/>
                  <a:gd name="T6" fmla="*/ 0 w 10"/>
                  <a:gd name="T7" fmla="*/ 8 h 11"/>
                  <a:gd name="T8" fmla="*/ 0 w 10"/>
                  <a:gd name="T9" fmla="*/ 8 h 11"/>
                  <a:gd name="T10" fmla="*/ 5 w 10"/>
                  <a:gd name="T11" fmla="*/ 11 h 11"/>
                  <a:gd name="T12" fmla="*/ 7 w 10"/>
                  <a:gd name="T13" fmla="*/ 11 h 11"/>
                  <a:gd name="T14" fmla="*/ 10 w 10"/>
                  <a:gd name="T15" fmla="*/ 11 h 11"/>
                  <a:gd name="T16" fmla="*/ 10 w 10"/>
                  <a:gd name="T17" fmla="*/ 8 h 11"/>
                  <a:gd name="T18" fmla="*/ 10 w 10"/>
                  <a:gd name="T19" fmla="*/ 8 h 11"/>
                  <a:gd name="T20" fmla="*/ 10 w 10"/>
                  <a:gd name="T21" fmla="*/ 5 h 11"/>
                  <a:gd name="T22" fmla="*/ 10 w 10"/>
                  <a:gd name="T23" fmla="*/ 3 h 11"/>
                  <a:gd name="T24" fmla="*/ 7 w 10"/>
                  <a:gd name="T25" fmla="*/ 3 h 11"/>
                  <a:gd name="T26" fmla="*/ 5 w 10"/>
                  <a:gd name="T27" fmla="*/ 0 h 11"/>
                  <a:gd name="T28" fmla="*/ 0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0" y="3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7" y="11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17" name="Freeform 2499"/>
              <p:cNvSpPr>
                <a:spLocks/>
              </p:cNvSpPr>
              <p:nvPr/>
            </p:nvSpPr>
            <p:spPr bwMode="auto">
              <a:xfrm>
                <a:off x="4887" y="3059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10 w 10"/>
                  <a:gd name="T17" fmla="*/ 8 h 8"/>
                  <a:gd name="T18" fmla="*/ 10 w 10"/>
                  <a:gd name="T19" fmla="*/ 6 h 8"/>
                  <a:gd name="T20" fmla="*/ 8 w 10"/>
                  <a:gd name="T21" fmla="*/ 3 h 8"/>
                  <a:gd name="T22" fmla="*/ 8 w 10"/>
                  <a:gd name="T23" fmla="*/ 3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18" name="Freeform 2500"/>
              <p:cNvSpPr>
                <a:spLocks/>
              </p:cNvSpPr>
              <p:nvPr/>
            </p:nvSpPr>
            <p:spPr bwMode="auto">
              <a:xfrm>
                <a:off x="4931" y="3020"/>
                <a:ext cx="11" cy="5"/>
              </a:xfrm>
              <a:custGeom>
                <a:avLst/>
                <a:gdLst>
                  <a:gd name="T0" fmla="*/ 3 w 11"/>
                  <a:gd name="T1" fmla="*/ 0 h 5"/>
                  <a:gd name="T2" fmla="*/ 3 w 11"/>
                  <a:gd name="T3" fmla="*/ 3 h 5"/>
                  <a:gd name="T4" fmla="*/ 0 w 11"/>
                  <a:gd name="T5" fmla="*/ 3 h 5"/>
                  <a:gd name="T6" fmla="*/ 0 w 11"/>
                  <a:gd name="T7" fmla="*/ 5 h 5"/>
                  <a:gd name="T8" fmla="*/ 3 w 11"/>
                  <a:gd name="T9" fmla="*/ 5 h 5"/>
                  <a:gd name="T10" fmla="*/ 5 w 11"/>
                  <a:gd name="T11" fmla="*/ 5 h 5"/>
                  <a:gd name="T12" fmla="*/ 8 w 11"/>
                  <a:gd name="T13" fmla="*/ 5 h 5"/>
                  <a:gd name="T14" fmla="*/ 11 w 11"/>
                  <a:gd name="T15" fmla="*/ 5 h 5"/>
                  <a:gd name="T16" fmla="*/ 11 w 11"/>
                  <a:gd name="T17" fmla="*/ 5 h 5"/>
                  <a:gd name="T18" fmla="*/ 11 w 11"/>
                  <a:gd name="T19" fmla="*/ 5 h 5"/>
                  <a:gd name="T20" fmla="*/ 11 w 11"/>
                  <a:gd name="T21" fmla="*/ 3 h 5"/>
                  <a:gd name="T22" fmla="*/ 11 w 11"/>
                  <a:gd name="T23" fmla="*/ 0 h 5"/>
                  <a:gd name="T24" fmla="*/ 8 w 11"/>
                  <a:gd name="T25" fmla="*/ 0 h 5"/>
                  <a:gd name="T26" fmla="*/ 5 w 11"/>
                  <a:gd name="T27" fmla="*/ 0 h 5"/>
                  <a:gd name="T28" fmla="*/ 3 w 11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5"/>
                  <a:gd name="T47" fmla="*/ 11 w 11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5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19" name="Freeform 2501"/>
              <p:cNvSpPr>
                <a:spLocks/>
              </p:cNvSpPr>
              <p:nvPr/>
            </p:nvSpPr>
            <p:spPr bwMode="auto">
              <a:xfrm>
                <a:off x="4926" y="3028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2 h 8"/>
                  <a:gd name="T4" fmla="*/ 0 w 10"/>
                  <a:gd name="T5" fmla="*/ 2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8 w 10"/>
                  <a:gd name="T21" fmla="*/ 2 h 8"/>
                  <a:gd name="T22" fmla="*/ 8 w 10"/>
                  <a:gd name="T23" fmla="*/ 2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20" name="Freeform 2502"/>
              <p:cNvSpPr>
                <a:spLocks/>
              </p:cNvSpPr>
              <p:nvPr/>
            </p:nvSpPr>
            <p:spPr bwMode="auto">
              <a:xfrm>
                <a:off x="4918" y="3038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11 w 11"/>
                  <a:gd name="T21" fmla="*/ 3 h 8"/>
                  <a:gd name="T22" fmla="*/ 11 w 11"/>
                  <a:gd name="T23" fmla="*/ 0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21" name="Freeform 2503"/>
              <p:cNvSpPr>
                <a:spLocks/>
              </p:cNvSpPr>
              <p:nvPr/>
            </p:nvSpPr>
            <p:spPr bwMode="auto">
              <a:xfrm>
                <a:off x="4910" y="3049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2 h 8"/>
                  <a:gd name="T4" fmla="*/ 0 w 11"/>
                  <a:gd name="T5" fmla="*/ 2 h 8"/>
                  <a:gd name="T6" fmla="*/ 0 w 11"/>
                  <a:gd name="T7" fmla="*/ 5 h 8"/>
                  <a:gd name="T8" fmla="*/ 0 w 11"/>
                  <a:gd name="T9" fmla="*/ 5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0 h 8"/>
                  <a:gd name="T24" fmla="*/ 11 w 11"/>
                  <a:gd name="T25" fmla="*/ 0 h 8"/>
                  <a:gd name="T26" fmla="*/ 5 w 11"/>
                  <a:gd name="T27" fmla="*/ 0 h 8"/>
                  <a:gd name="T28" fmla="*/ 3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22" name="Freeform 2504"/>
              <p:cNvSpPr>
                <a:spLocks/>
              </p:cNvSpPr>
              <p:nvPr/>
            </p:nvSpPr>
            <p:spPr bwMode="auto">
              <a:xfrm>
                <a:off x="4902" y="3059"/>
                <a:ext cx="11" cy="11"/>
              </a:xfrm>
              <a:custGeom>
                <a:avLst/>
                <a:gdLst>
                  <a:gd name="T0" fmla="*/ 0 w 11"/>
                  <a:gd name="T1" fmla="*/ 0 h 11"/>
                  <a:gd name="T2" fmla="*/ 0 w 11"/>
                  <a:gd name="T3" fmla="*/ 3 h 11"/>
                  <a:gd name="T4" fmla="*/ 0 w 11"/>
                  <a:gd name="T5" fmla="*/ 6 h 11"/>
                  <a:gd name="T6" fmla="*/ 0 w 11"/>
                  <a:gd name="T7" fmla="*/ 8 h 11"/>
                  <a:gd name="T8" fmla="*/ 0 w 11"/>
                  <a:gd name="T9" fmla="*/ 8 h 11"/>
                  <a:gd name="T10" fmla="*/ 6 w 11"/>
                  <a:gd name="T11" fmla="*/ 11 h 11"/>
                  <a:gd name="T12" fmla="*/ 8 w 11"/>
                  <a:gd name="T13" fmla="*/ 11 h 11"/>
                  <a:gd name="T14" fmla="*/ 11 w 11"/>
                  <a:gd name="T15" fmla="*/ 11 h 11"/>
                  <a:gd name="T16" fmla="*/ 11 w 11"/>
                  <a:gd name="T17" fmla="*/ 8 h 11"/>
                  <a:gd name="T18" fmla="*/ 11 w 11"/>
                  <a:gd name="T19" fmla="*/ 6 h 11"/>
                  <a:gd name="T20" fmla="*/ 11 w 11"/>
                  <a:gd name="T21" fmla="*/ 3 h 11"/>
                  <a:gd name="T22" fmla="*/ 11 w 11"/>
                  <a:gd name="T23" fmla="*/ 3 h 11"/>
                  <a:gd name="T24" fmla="*/ 11 w 11"/>
                  <a:gd name="T25" fmla="*/ 0 h 11"/>
                  <a:gd name="T26" fmla="*/ 6 w 11"/>
                  <a:gd name="T27" fmla="*/ 0 h 11"/>
                  <a:gd name="T28" fmla="*/ 0 w 11"/>
                  <a:gd name="T29" fmla="*/ 0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1"/>
                  <a:gd name="T47" fmla="*/ 11 w 11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1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6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23" name="Freeform 2505"/>
              <p:cNvSpPr>
                <a:spLocks/>
              </p:cNvSpPr>
              <p:nvPr/>
            </p:nvSpPr>
            <p:spPr bwMode="auto">
              <a:xfrm>
                <a:off x="4947" y="3020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0 w 10"/>
                  <a:gd name="T3" fmla="*/ 3 h 5"/>
                  <a:gd name="T4" fmla="*/ 0 w 10"/>
                  <a:gd name="T5" fmla="*/ 3 h 5"/>
                  <a:gd name="T6" fmla="*/ 0 w 10"/>
                  <a:gd name="T7" fmla="*/ 5 h 5"/>
                  <a:gd name="T8" fmla="*/ 0 w 10"/>
                  <a:gd name="T9" fmla="*/ 5 h 5"/>
                  <a:gd name="T10" fmla="*/ 8 w 10"/>
                  <a:gd name="T11" fmla="*/ 5 h 5"/>
                  <a:gd name="T12" fmla="*/ 10 w 10"/>
                  <a:gd name="T13" fmla="*/ 5 h 5"/>
                  <a:gd name="T14" fmla="*/ 10 w 10"/>
                  <a:gd name="T15" fmla="*/ 5 h 5"/>
                  <a:gd name="T16" fmla="*/ 10 w 10"/>
                  <a:gd name="T17" fmla="*/ 5 h 5"/>
                  <a:gd name="T18" fmla="*/ 10 w 10"/>
                  <a:gd name="T19" fmla="*/ 3 h 5"/>
                  <a:gd name="T20" fmla="*/ 8 w 10"/>
                  <a:gd name="T21" fmla="*/ 0 h 5"/>
                  <a:gd name="T22" fmla="*/ 8 w 10"/>
                  <a:gd name="T23" fmla="*/ 0 h 5"/>
                  <a:gd name="T24" fmla="*/ 0 w 10"/>
                  <a:gd name="T25" fmla="*/ 0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5"/>
                  <a:gd name="T41" fmla="*/ 10 w 10"/>
                  <a:gd name="T42" fmla="*/ 5 h 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24" name="Freeform 2506"/>
              <p:cNvSpPr>
                <a:spLocks/>
              </p:cNvSpPr>
              <p:nvPr/>
            </p:nvSpPr>
            <p:spPr bwMode="auto">
              <a:xfrm>
                <a:off x="4942" y="3028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2 h 8"/>
                  <a:gd name="T4" fmla="*/ 0 w 10"/>
                  <a:gd name="T5" fmla="*/ 2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7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7 w 10"/>
                  <a:gd name="T21" fmla="*/ 2 h 8"/>
                  <a:gd name="T22" fmla="*/ 7 w 10"/>
                  <a:gd name="T23" fmla="*/ 2 h 8"/>
                  <a:gd name="T24" fmla="*/ 7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25" name="Freeform 2507"/>
              <p:cNvSpPr>
                <a:spLocks/>
              </p:cNvSpPr>
              <p:nvPr/>
            </p:nvSpPr>
            <p:spPr bwMode="auto">
              <a:xfrm>
                <a:off x="4934" y="3038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0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26" name="Freeform 2508"/>
              <p:cNvSpPr>
                <a:spLocks/>
              </p:cNvSpPr>
              <p:nvPr/>
            </p:nvSpPr>
            <p:spPr bwMode="auto">
              <a:xfrm>
                <a:off x="4929" y="3049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2 h 8"/>
                  <a:gd name="T4" fmla="*/ 0 w 10"/>
                  <a:gd name="T5" fmla="*/ 2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7 w 10"/>
                  <a:gd name="T13" fmla="*/ 8 h 8"/>
                  <a:gd name="T14" fmla="*/ 10 w 10"/>
                  <a:gd name="T15" fmla="*/ 8 h 8"/>
                  <a:gd name="T16" fmla="*/ 10 w 10"/>
                  <a:gd name="T17" fmla="*/ 8 h 8"/>
                  <a:gd name="T18" fmla="*/ 10 w 10"/>
                  <a:gd name="T19" fmla="*/ 5 h 8"/>
                  <a:gd name="T20" fmla="*/ 7 w 10"/>
                  <a:gd name="T21" fmla="*/ 2 h 8"/>
                  <a:gd name="T22" fmla="*/ 7 w 10"/>
                  <a:gd name="T23" fmla="*/ 0 h 8"/>
                  <a:gd name="T24" fmla="*/ 7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27" name="Freeform 2509"/>
              <p:cNvSpPr>
                <a:spLocks/>
              </p:cNvSpPr>
              <p:nvPr/>
            </p:nvSpPr>
            <p:spPr bwMode="auto">
              <a:xfrm>
                <a:off x="4921" y="3059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0 w 10"/>
                  <a:gd name="T3" fmla="*/ 3 h 11"/>
                  <a:gd name="T4" fmla="*/ 0 w 10"/>
                  <a:gd name="T5" fmla="*/ 6 h 11"/>
                  <a:gd name="T6" fmla="*/ 0 w 10"/>
                  <a:gd name="T7" fmla="*/ 8 h 11"/>
                  <a:gd name="T8" fmla="*/ 0 w 10"/>
                  <a:gd name="T9" fmla="*/ 8 h 11"/>
                  <a:gd name="T10" fmla="*/ 5 w 10"/>
                  <a:gd name="T11" fmla="*/ 11 h 11"/>
                  <a:gd name="T12" fmla="*/ 8 w 10"/>
                  <a:gd name="T13" fmla="*/ 11 h 11"/>
                  <a:gd name="T14" fmla="*/ 10 w 10"/>
                  <a:gd name="T15" fmla="*/ 11 h 11"/>
                  <a:gd name="T16" fmla="*/ 10 w 10"/>
                  <a:gd name="T17" fmla="*/ 8 h 11"/>
                  <a:gd name="T18" fmla="*/ 10 w 10"/>
                  <a:gd name="T19" fmla="*/ 6 h 11"/>
                  <a:gd name="T20" fmla="*/ 10 w 10"/>
                  <a:gd name="T21" fmla="*/ 3 h 11"/>
                  <a:gd name="T22" fmla="*/ 8 w 10"/>
                  <a:gd name="T23" fmla="*/ 3 h 11"/>
                  <a:gd name="T24" fmla="*/ 8 w 10"/>
                  <a:gd name="T25" fmla="*/ 0 h 11"/>
                  <a:gd name="T26" fmla="*/ 0 w 10"/>
                  <a:gd name="T27" fmla="*/ 0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11"/>
                  <a:gd name="T44" fmla="*/ 10 w 10"/>
                  <a:gd name="T45" fmla="*/ 11 h 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11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28" name="Freeform 2510"/>
              <p:cNvSpPr>
                <a:spLocks/>
              </p:cNvSpPr>
              <p:nvPr/>
            </p:nvSpPr>
            <p:spPr bwMode="auto">
              <a:xfrm>
                <a:off x="4963" y="3020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0 w 10"/>
                  <a:gd name="T3" fmla="*/ 3 h 5"/>
                  <a:gd name="T4" fmla="*/ 0 w 10"/>
                  <a:gd name="T5" fmla="*/ 3 h 5"/>
                  <a:gd name="T6" fmla="*/ 0 w 10"/>
                  <a:gd name="T7" fmla="*/ 5 h 5"/>
                  <a:gd name="T8" fmla="*/ 0 w 10"/>
                  <a:gd name="T9" fmla="*/ 5 h 5"/>
                  <a:gd name="T10" fmla="*/ 7 w 10"/>
                  <a:gd name="T11" fmla="*/ 5 h 5"/>
                  <a:gd name="T12" fmla="*/ 10 w 10"/>
                  <a:gd name="T13" fmla="*/ 5 h 5"/>
                  <a:gd name="T14" fmla="*/ 10 w 10"/>
                  <a:gd name="T15" fmla="*/ 5 h 5"/>
                  <a:gd name="T16" fmla="*/ 10 w 10"/>
                  <a:gd name="T17" fmla="*/ 5 h 5"/>
                  <a:gd name="T18" fmla="*/ 7 w 10"/>
                  <a:gd name="T19" fmla="*/ 3 h 5"/>
                  <a:gd name="T20" fmla="*/ 7 w 10"/>
                  <a:gd name="T21" fmla="*/ 0 h 5"/>
                  <a:gd name="T22" fmla="*/ 7 w 10"/>
                  <a:gd name="T23" fmla="*/ 0 h 5"/>
                  <a:gd name="T24" fmla="*/ 0 w 10"/>
                  <a:gd name="T25" fmla="*/ 0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5"/>
                  <a:gd name="T41" fmla="*/ 10 w 10"/>
                  <a:gd name="T42" fmla="*/ 5 h 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7" y="5"/>
                    </a:lnTo>
                    <a:lnTo>
                      <a:pt x="10" y="5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29" name="Freeform 2511"/>
              <p:cNvSpPr>
                <a:spLocks/>
              </p:cNvSpPr>
              <p:nvPr/>
            </p:nvSpPr>
            <p:spPr bwMode="auto">
              <a:xfrm>
                <a:off x="4957" y="3028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2 h 8"/>
                  <a:gd name="T4" fmla="*/ 0 w 11"/>
                  <a:gd name="T5" fmla="*/ 2 h 8"/>
                  <a:gd name="T6" fmla="*/ 0 w 11"/>
                  <a:gd name="T7" fmla="*/ 5 h 8"/>
                  <a:gd name="T8" fmla="*/ 0 w 11"/>
                  <a:gd name="T9" fmla="*/ 5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8 w 11"/>
                  <a:gd name="T21" fmla="*/ 2 h 8"/>
                  <a:gd name="T22" fmla="*/ 8 w 11"/>
                  <a:gd name="T23" fmla="*/ 2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30" name="Freeform 2512"/>
              <p:cNvSpPr>
                <a:spLocks/>
              </p:cNvSpPr>
              <p:nvPr/>
            </p:nvSpPr>
            <p:spPr bwMode="auto">
              <a:xfrm>
                <a:off x="4952" y="3038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8 w 11"/>
                  <a:gd name="T21" fmla="*/ 3 h 8"/>
                  <a:gd name="T22" fmla="*/ 8 w 11"/>
                  <a:gd name="T23" fmla="*/ 0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31" name="Freeform 2513"/>
              <p:cNvSpPr>
                <a:spLocks/>
              </p:cNvSpPr>
              <p:nvPr/>
            </p:nvSpPr>
            <p:spPr bwMode="auto">
              <a:xfrm>
                <a:off x="4944" y="3049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2 h 8"/>
                  <a:gd name="T4" fmla="*/ 0 w 13"/>
                  <a:gd name="T5" fmla="*/ 2 h 8"/>
                  <a:gd name="T6" fmla="*/ 0 w 13"/>
                  <a:gd name="T7" fmla="*/ 5 h 8"/>
                  <a:gd name="T8" fmla="*/ 0 w 13"/>
                  <a:gd name="T9" fmla="*/ 8 h 8"/>
                  <a:gd name="T10" fmla="*/ 8 w 13"/>
                  <a:gd name="T11" fmla="*/ 8 h 8"/>
                  <a:gd name="T12" fmla="*/ 11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1 w 13"/>
                  <a:gd name="T19" fmla="*/ 2 h 8"/>
                  <a:gd name="T20" fmla="*/ 11 w 13"/>
                  <a:gd name="T21" fmla="*/ 2 h 8"/>
                  <a:gd name="T22" fmla="*/ 8 w 13"/>
                  <a:gd name="T23" fmla="*/ 0 h 8"/>
                  <a:gd name="T24" fmla="*/ 0 w 13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8"/>
                  <a:gd name="T41" fmla="*/ 13 w 13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32" name="Freeform 2514"/>
              <p:cNvSpPr>
                <a:spLocks/>
              </p:cNvSpPr>
              <p:nvPr/>
            </p:nvSpPr>
            <p:spPr bwMode="auto">
              <a:xfrm>
                <a:off x="4936" y="3059"/>
                <a:ext cx="13" cy="11"/>
              </a:xfrm>
              <a:custGeom>
                <a:avLst/>
                <a:gdLst>
                  <a:gd name="T0" fmla="*/ 3 w 13"/>
                  <a:gd name="T1" fmla="*/ 3 h 11"/>
                  <a:gd name="T2" fmla="*/ 3 w 13"/>
                  <a:gd name="T3" fmla="*/ 6 h 11"/>
                  <a:gd name="T4" fmla="*/ 0 w 13"/>
                  <a:gd name="T5" fmla="*/ 6 h 11"/>
                  <a:gd name="T6" fmla="*/ 0 w 13"/>
                  <a:gd name="T7" fmla="*/ 8 h 11"/>
                  <a:gd name="T8" fmla="*/ 3 w 13"/>
                  <a:gd name="T9" fmla="*/ 8 h 11"/>
                  <a:gd name="T10" fmla="*/ 8 w 13"/>
                  <a:gd name="T11" fmla="*/ 11 h 11"/>
                  <a:gd name="T12" fmla="*/ 11 w 13"/>
                  <a:gd name="T13" fmla="*/ 11 h 11"/>
                  <a:gd name="T14" fmla="*/ 13 w 13"/>
                  <a:gd name="T15" fmla="*/ 11 h 11"/>
                  <a:gd name="T16" fmla="*/ 13 w 13"/>
                  <a:gd name="T17" fmla="*/ 8 h 11"/>
                  <a:gd name="T18" fmla="*/ 13 w 13"/>
                  <a:gd name="T19" fmla="*/ 8 h 11"/>
                  <a:gd name="T20" fmla="*/ 13 w 13"/>
                  <a:gd name="T21" fmla="*/ 6 h 11"/>
                  <a:gd name="T22" fmla="*/ 11 w 13"/>
                  <a:gd name="T23" fmla="*/ 3 h 11"/>
                  <a:gd name="T24" fmla="*/ 11 w 13"/>
                  <a:gd name="T25" fmla="*/ 0 h 11"/>
                  <a:gd name="T26" fmla="*/ 8 w 13"/>
                  <a:gd name="T27" fmla="*/ 0 h 11"/>
                  <a:gd name="T28" fmla="*/ 3 w 13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3"/>
                  <a:gd name="T46" fmla="*/ 0 h 11"/>
                  <a:gd name="T47" fmla="*/ 13 w 13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3" h="11">
                    <a:moveTo>
                      <a:pt x="3" y="3"/>
                    </a:moveTo>
                    <a:lnTo>
                      <a:pt x="3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33" name="Freeform 2515"/>
              <p:cNvSpPr>
                <a:spLocks/>
              </p:cNvSpPr>
              <p:nvPr/>
            </p:nvSpPr>
            <p:spPr bwMode="auto">
              <a:xfrm>
                <a:off x="4978" y="3020"/>
                <a:ext cx="11" cy="5"/>
              </a:xfrm>
              <a:custGeom>
                <a:avLst/>
                <a:gdLst>
                  <a:gd name="T0" fmla="*/ 0 w 11"/>
                  <a:gd name="T1" fmla="*/ 0 h 5"/>
                  <a:gd name="T2" fmla="*/ 0 w 11"/>
                  <a:gd name="T3" fmla="*/ 3 h 5"/>
                  <a:gd name="T4" fmla="*/ 0 w 11"/>
                  <a:gd name="T5" fmla="*/ 3 h 5"/>
                  <a:gd name="T6" fmla="*/ 0 w 11"/>
                  <a:gd name="T7" fmla="*/ 5 h 5"/>
                  <a:gd name="T8" fmla="*/ 0 w 11"/>
                  <a:gd name="T9" fmla="*/ 5 h 5"/>
                  <a:gd name="T10" fmla="*/ 8 w 11"/>
                  <a:gd name="T11" fmla="*/ 5 h 5"/>
                  <a:gd name="T12" fmla="*/ 11 w 11"/>
                  <a:gd name="T13" fmla="*/ 5 h 5"/>
                  <a:gd name="T14" fmla="*/ 11 w 11"/>
                  <a:gd name="T15" fmla="*/ 5 h 5"/>
                  <a:gd name="T16" fmla="*/ 11 w 11"/>
                  <a:gd name="T17" fmla="*/ 3 h 5"/>
                  <a:gd name="T18" fmla="*/ 8 w 11"/>
                  <a:gd name="T19" fmla="*/ 0 h 5"/>
                  <a:gd name="T20" fmla="*/ 8 w 11"/>
                  <a:gd name="T21" fmla="*/ 0 h 5"/>
                  <a:gd name="T22" fmla="*/ 0 w 11"/>
                  <a:gd name="T23" fmla="*/ 0 h 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1"/>
                  <a:gd name="T37" fmla="*/ 0 h 5"/>
                  <a:gd name="T38" fmla="*/ 11 w 11"/>
                  <a:gd name="T39" fmla="*/ 5 h 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1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34" name="Freeform 2516"/>
              <p:cNvSpPr>
                <a:spLocks/>
              </p:cNvSpPr>
              <p:nvPr/>
            </p:nvSpPr>
            <p:spPr bwMode="auto">
              <a:xfrm>
                <a:off x="4973" y="3028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2 h 8"/>
                  <a:gd name="T4" fmla="*/ 0 w 13"/>
                  <a:gd name="T5" fmla="*/ 2 h 8"/>
                  <a:gd name="T6" fmla="*/ 0 w 13"/>
                  <a:gd name="T7" fmla="*/ 5 h 8"/>
                  <a:gd name="T8" fmla="*/ 3 w 13"/>
                  <a:gd name="T9" fmla="*/ 5 h 8"/>
                  <a:gd name="T10" fmla="*/ 8 w 13"/>
                  <a:gd name="T11" fmla="*/ 8 h 8"/>
                  <a:gd name="T12" fmla="*/ 10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3 w 13"/>
                  <a:gd name="T19" fmla="*/ 5 h 8"/>
                  <a:gd name="T20" fmla="*/ 10 w 13"/>
                  <a:gd name="T21" fmla="*/ 2 h 8"/>
                  <a:gd name="T22" fmla="*/ 10 w 13"/>
                  <a:gd name="T23" fmla="*/ 2 h 8"/>
                  <a:gd name="T24" fmla="*/ 8 w 13"/>
                  <a:gd name="T25" fmla="*/ 0 h 8"/>
                  <a:gd name="T26" fmla="*/ 0 w 13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8"/>
                  <a:gd name="T44" fmla="*/ 13 w 13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35" name="Freeform 2517"/>
              <p:cNvSpPr>
                <a:spLocks/>
              </p:cNvSpPr>
              <p:nvPr/>
            </p:nvSpPr>
            <p:spPr bwMode="auto">
              <a:xfrm>
                <a:off x="4968" y="3038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3 h 8"/>
                  <a:gd name="T6" fmla="*/ 0 w 13"/>
                  <a:gd name="T7" fmla="*/ 6 h 8"/>
                  <a:gd name="T8" fmla="*/ 0 w 13"/>
                  <a:gd name="T9" fmla="*/ 6 h 8"/>
                  <a:gd name="T10" fmla="*/ 5 w 13"/>
                  <a:gd name="T11" fmla="*/ 8 h 8"/>
                  <a:gd name="T12" fmla="*/ 10 w 13"/>
                  <a:gd name="T13" fmla="*/ 8 h 8"/>
                  <a:gd name="T14" fmla="*/ 13 w 13"/>
                  <a:gd name="T15" fmla="*/ 8 h 8"/>
                  <a:gd name="T16" fmla="*/ 13 w 13"/>
                  <a:gd name="T17" fmla="*/ 6 h 8"/>
                  <a:gd name="T18" fmla="*/ 13 w 13"/>
                  <a:gd name="T19" fmla="*/ 6 h 8"/>
                  <a:gd name="T20" fmla="*/ 10 w 13"/>
                  <a:gd name="T21" fmla="*/ 3 h 8"/>
                  <a:gd name="T22" fmla="*/ 10 w 13"/>
                  <a:gd name="T23" fmla="*/ 3 h 8"/>
                  <a:gd name="T24" fmla="*/ 8 w 13"/>
                  <a:gd name="T25" fmla="*/ 0 h 8"/>
                  <a:gd name="T26" fmla="*/ 0 w 13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8"/>
                  <a:gd name="T44" fmla="*/ 13 w 13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36" name="Freeform 2518"/>
              <p:cNvSpPr>
                <a:spLocks/>
              </p:cNvSpPr>
              <p:nvPr/>
            </p:nvSpPr>
            <p:spPr bwMode="auto">
              <a:xfrm>
                <a:off x="4963" y="3049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2 h 8"/>
                  <a:gd name="T4" fmla="*/ 0 w 13"/>
                  <a:gd name="T5" fmla="*/ 5 h 8"/>
                  <a:gd name="T6" fmla="*/ 0 w 13"/>
                  <a:gd name="T7" fmla="*/ 8 h 8"/>
                  <a:gd name="T8" fmla="*/ 0 w 13"/>
                  <a:gd name="T9" fmla="*/ 8 h 8"/>
                  <a:gd name="T10" fmla="*/ 7 w 13"/>
                  <a:gd name="T11" fmla="*/ 8 h 8"/>
                  <a:gd name="T12" fmla="*/ 10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0 w 13"/>
                  <a:gd name="T19" fmla="*/ 2 h 8"/>
                  <a:gd name="T20" fmla="*/ 10 w 13"/>
                  <a:gd name="T21" fmla="*/ 2 h 8"/>
                  <a:gd name="T22" fmla="*/ 7 w 13"/>
                  <a:gd name="T23" fmla="*/ 0 h 8"/>
                  <a:gd name="T24" fmla="*/ 0 w 13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8"/>
                  <a:gd name="T41" fmla="*/ 13 w 13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0" y="2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37" name="Freeform 2519"/>
              <p:cNvSpPr>
                <a:spLocks/>
              </p:cNvSpPr>
              <p:nvPr/>
            </p:nvSpPr>
            <p:spPr bwMode="auto">
              <a:xfrm>
                <a:off x="4957" y="3059"/>
                <a:ext cx="13" cy="11"/>
              </a:xfrm>
              <a:custGeom>
                <a:avLst/>
                <a:gdLst>
                  <a:gd name="T0" fmla="*/ 0 w 13"/>
                  <a:gd name="T1" fmla="*/ 3 h 11"/>
                  <a:gd name="T2" fmla="*/ 0 w 13"/>
                  <a:gd name="T3" fmla="*/ 6 h 11"/>
                  <a:gd name="T4" fmla="*/ 0 w 13"/>
                  <a:gd name="T5" fmla="*/ 6 h 11"/>
                  <a:gd name="T6" fmla="*/ 0 w 13"/>
                  <a:gd name="T7" fmla="*/ 8 h 11"/>
                  <a:gd name="T8" fmla="*/ 0 w 13"/>
                  <a:gd name="T9" fmla="*/ 11 h 11"/>
                  <a:gd name="T10" fmla="*/ 8 w 13"/>
                  <a:gd name="T11" fmla="*/ 11 h 11"/>
                  <a:gd name="T12" fmla="*/ 11 w 13"/>
                  <a:gd name="T13" fmla="*/ 11 h 11"/>
                  <a:gd name="T14" fmla="*/ 13 w 13"/>
                  <a:gd name="T15" fmla="*/ 11 h 11"/>
                  <a:gd name="T16" fmla="*/ 13 w 13"/>
                  <a:gd name="T17" fmla="*/ 8 h 11"/>
                  <a:gd name="T18" fmla="*/ 11 w 13"/>
                  <a:gd name="T19" fmla="*/ 6 h 11"/>
                  <a:gd name="T20" fmla="*/ 8 w 13"/>
                  <a:gd name="T21" fmla="*/ 3 h 11"/>
                  <a:gd name="T22" fmla="*/ 8 w 13"/>
                  <a:gd name="T23" fmla="*/ 3 h 11"/>
                  <a:gd name="T24" fmla="*/ 6 w 13"/>
                  <a:gd name="T25" fmla="*/ 0 h 11"/>
                  <a:gd name="T26" fmla="*/ 0 w 13"/>
                  <a:gd name="T27" fmla="*/ 3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11"/>
                  <a:gd name="T44" fmla="*/ 13 w 13"/>
                  <a:gd name="T45" fmla="*/ 11 h 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11">
                    <a:moveTo>
                      <a:pt x="0" y="3"/>
                    </a:moveTo>
                    <a:lnTo>
                      <a:pt x="0" y="6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11" y="6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38" name="Freeform 2520"/>
              <p:cNvSpPr>
                <a:spLocks/>
              </p:cNvSpPr>
              <p:nvPr/>
            </p:nvSpPr>
            <p:spPr bwMode="auto">
              <a:xfrm>
                <a:off x="5085" y="3020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6 w 8"/>
                  <a:gd name="T9" fmla="*/ 8 h 8"/>
                  <a:gd name="T10" fmla="*/ 3 w 8"/>
                  <a:gd name="T11" fmla="*/ 8 h 8"/>
                  <a:gd name="T12" fmla="*/ 3 w 8"/>
                  <a:gd name="T13" fmla="*/ 8 h 8"/>
                  <a:gd name="T14" fmla="*/ 0 w 8"/>
                  <a:gd name="T15" fmla="*/ 5 h 8"/>
                  <a:gd name="T16" fmla="*/ 0 w 8"/>
                  <a:gd name="T17" fmla="*/ 5 h 8"/>
                  <a:gd name="T18" fmla="*/ 0 w 8"/>
                  <a:gd name="T19" fmla="*/ 3 h 8"/>
                  <a:gd name="T20" fmla="*/ 3 w 8"/>
                  <a:gd name="T21" fmla="*/ 3 h 8"/>
                  <a:gd name="T22" fmla="*/ 3 w 8"/>
                  <a:gd name="T23" fmla="*/ 3 h 8"/>
                  <a:gd name="T24" fmla="*/ 6 w 8"/>
                  <a:gd name="T25" fmla="*/ 0 h 8"/>
                  <a:gd name="T26" fmla="*/ 8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39" name="Freeform 2521"/>
              <p:cNvSpPr>
                <a:spLocks/>
              </p:cNvSpPr>
              <p:nvPr/>
            </p:nvSpPr>
            <p:spPr bwMode="auto">
              <a:xfrm>
                <a:off x="5091" y="3028"/>
                <a:ext cx="8" cy="8"/>
              </a:xfrm>
              <a:custGeom>
                <a:avLst/>
                <a:gdLst>
                  <a:gd name="T0" fmla="*/ 8 w 8"/>
                  <a:gd name="T1" fmla="*/ 2 h 8"/>
                  <a:gd name="T2" fmla="*/ 8 w 8"/>
                  <a:gd name="T3" fmla="*/ 2 h 8"/>
                  <a:gd name="T4" fmla="*/ 8 w 8"/>
                  <a:gd name="T5" fmla="*/ 5 h 8"/>
                  <a:gd name="T6" fmla="*/ 8 w 8"/>
                  <a:gd name="T7" fmla="*/ 5 h 8"/>
                  <a:gd name="T8" fmla="*/ 5 w 8"/>
                  <a:gd name="T9" fmla="*/ 8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5 h 8"/>
                  <a:gd name="T16" fmla="*/ 0 w 8"/>
                  <a:gd name="T17" fmla="*/ 5 h 8"/>
                  <a:gd name="T18" fmla="*/ 0 w 8"/>
                  <a:gd name="T19" fmla="*/ 2 h 8"/>
                  <a:gd name="T20" fmla="*/ 0 w 8"/>
                  <a:gd name="T21" fmla="*/ 2 h 8"/>
                  <a:gd name="T22" fmla="*/ 2 w 8"/>
                  <a:gd name="T23" fmla="*/ 2 h 8"/>
                  <a:gd name="T24" fmla="*/ 5 w 8"/>
                  <a:gd name="T25" fmla="*/ 0 h 8"/>
                  <a:gd name="T26" fmla="*/ 8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2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40" name="Freeform 2522"/>
              <p:cNvSpPr>
                <a:spLocks/>
              </p:cNvSpPr>
              <p:nvPr/>
            </p:nvSpPr>
            <p:spPr bwMode="auto">
              <a:xfrm>
                <a:off x="5096" y="3038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3 h 6"/>
                  <a:gd name="T4" fmla="*/ 8 w 8"/>
                  <a:gd name="T5" fmla="*/ 3 h 6"/>
                  <a:gd name="T6" fmla="*/ 8 w 8"/>
                  <a:gd name="T7" fmla="*/ 6 h 6"/>
                  <a:gd name="T8" fmla="*/ 8 w 8"/>
                  <a:gd name="T9" fmla="*/ 6 h 6"/>
                  <a:gd name="T10" fmla="*/ 5 w 8"/>
                  <a:gd name="T11" fmla="*/ 6 h 6"/>
                  <a:gd name="T12" fmla="*/ 3 w 8"/>
                  <a:gd name="T13" fmla="*/ 6 h 6"/>
                  <a:gd name="T14" fmla="*/ 3 w 8"/>
                  <a:gd name="T15" fmla="*/ 6 h 6"/>
                  <a:gd name="T16" fmla="*/ 0 w 8"/>
                  <a:gd name="T17" fmla="*/ 6 h 6"/>
                  <a:gd name="T18" fmla="*/ 0 w 8"/>
                  <a:gd name="T19" fmla="*/ 3 h 6"/>
                  <a:gd name="T20" fmla="*/ 0 w 8"/>
                  <a:gd name="T21" fmla="*/ 0 h 6"/>
                  <a:gd name="T22" fmla="*/ 0 w 8"/>
                  <a:gd name="T23" fmla="*/ 0 h 6"/>
                  <a:gd name="T24" fmla="*/ 3 w 8"/>
                  <a:gd name="T25" fmla="*/ 0 h 6"/>
                  <a:gd name="T26" fmla="*/ 5 w 8"/>
                  <a:gd name="T27" fmla="*/ 0 h 6"/>
                  <a:gd name="T28" fmla="*/ 8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41" name="Freeform 2523"/>
              <p:cNvSpPr>
                <a:spLocks/>
              </p:cNvSpPr>
              <p:nvPr/>
            </p:nvSpPr>
            <p:spPr bwMode="auto">
              <a:xfrm>
                <a:off x="5101" y="3046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3 h 8"/>
                  <a:gd name="T4" fmla="*/ 8 w 8"/>
                  <a:gd name="T5" fmla="*/ 3 h 8"/>
                  <a:gd name="T6" fmla="*/ 8 w 8"/>
                  <a:gd name="T7" fmla="*/ 5 h 8"/>
                  <a:gd name="T8" fmla="*/ 8 w 8"/>
                  <a:gd name="T9" fmla="*/ 5 h 8"/>
                  <a:gd name="T10" fmla="*/ 5 w 8"/>
                  <a:gd name="T11" fmla="*/ 8 h 8"/>
                  <a:gd name="T12" fmla="*/ 3 w 8"/>
                  <a:gd name="T13" fmla="*/ 8 h 8"/>
                  <a:gd name="T14" fmla="*/ 3 w 8"/>
                  <a:gd name="T15" fmla="*/ 8 h 8"/>
                  <a:gd name="T16" fmla="*/ 0 w 8"/>
                  <a:gd name="T17" fmla="*/ 5 h 8"/>
                  <a:gd name="T18" fmla="*/ 0 w 8"/>
                  <a:gd name="T19" fmla="*/ 5 h 8"/>
                  <a:gd name="T20" fmla="*/ 0 w 8"/>
                  <a:gd name="T21" fmla="*/ 3 h 8"/>
                  <a:gd name="T22" fmla="*/ 3 w 8"/>
                  <a:gd name="T23" fmla="*/ 3 h 8"/>
                  <a:gd name="T24" fmla="*/ 3 w 8"/>
                  <a:gd name="T25" fmla="*/ 0 h 8"/>
                  <a:gd name="T26" fmla="*/ 5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42" name="Freeform 2524"/>
              <p:cNvSpPr>
                <a:spLocks/>
              </p:cNvSpPr>
              <p:nvPr/>
            </p:nvSpPr>
            <p:spPr bwMode="auto">
              <a:xfrm>
                <a:off x="5109" y="3057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8 w 8"/>
                  <a:gd name="T3" fmla="*/ 2 h 8"/>
                  <a:gd name="T4" fmla="*/ 8 w 8"/>
                  <a:gd name="T5" fmla="*/ 2 h 8"/>
                  <a:gd name="T6" fmla="*/ 8 w 8"/>
                  <a:gd name="T7" fmla="*/ 5 h 8"/>
                  <a:gd name="T8" fmla="*/ 8 w 8"/>
                  <a:gd name="T9" fmla="*/ 5 h 8"/>
                  <a:gd name="T10" fmla="*/ 5 w 8"/>
                  <a:gd name="T11" fmla="*/ 8 h 8"/>
                  <a:gd name="T12" fmla="*/ 3 w 8"/>
                  <a:gd name="T13" fmla="*/ 8 h 8"/>
                  <a:gd name="T14" fmla="*/ 0 w 8"/>
                  <a:gd name="T15" fmla="*/ 8 h 8"/>
                  <a:gd name="T16" fmla="*/ 0 w 8"/>
                  <a:gd name="T17" fmla="*/ 5 h 8"/>
                  <a:gd name="T18" fmla="*/ 0 w 8"/>
                  <a:gd name="T19" fmla="*/ 5 h 8"/>
                  <a:gd name="T20" fmla="*/ 0 w 8"/>
                  <a:gd name="T21" fmla="*/ 2 h 8"/>
                  <a:gd name="T22" fmla="*/ 0 w 8"/>
                  <a:gd name="T23" fmla="*/ 0 h 8"/>
                  <a:gd name="T24" fmla="*/ 0 w 8"/>
                  <a:gd name="T25" fmla="*/ 0 h 8"/>
                  <a:gd name="T26" fmla="*/ 3 w 8"/>
                  <a:gd name="T27" fmla="*/ 0 h 8"/>
                  <a:gd name="T28" fmla="*/ 5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5" y="0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43" name="Freeform 2525"/>
              <p:cNvSpPr>
                <a:spLocks/>
              </p:cNvSpPr>
              <p:nvPr/>
            </p:nvSpPr>
            <p:spPr bwMode="auto">
              <a:xfrm>
                <a:off x="5072" y="3020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6 w 8"/>
                  <a:gd name="T9" fmla="*/ 8 h 8"/>
                  <a:gd name="T10" fmla="*/ 3 w 8"/>
                  <a:gd name="T11" fmla="*/ 8 h 8"/>
                  <a:gd name="T12" fmla="*/ 3 w 8"/>
                  <a:gd name="T13" fmla="*/ 8 h 8"/>
                  <a:gd name="T14" fmla="*/ 0 w 8"/>
                  <a:gd name="T15" fmla="*/ 5 h 8"/>
                  <a:gd name="T16" fmla="*/ 3 w 8"/>
                  <a:gd name="T17" fmla="*/ 5 h 8"/>
                  <a:gd name="T18" fmla="*/ 3 w 8"/>
                  <a:gd name="T19" fmla="*/ 3 h 8"/>
                  <a:gd name="T20" fmla="*/ 3 w 8"/>
                  <a:gd name="T21" fmla="*/ 3 h 8"/>
                  <a:gd name="T22" fmla="*/ 6 w 8"/>
                  <a:gd name="T23" fmla="*/ 0 h 8"/>
                  <a:gd name="T24" fmla="*/ 8 w 8"/>
                  <a:gd name="T25" fmla="*/ 3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8"/>
                  <a:gd name="T41" fmla="*/ 8 w 8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44" name="Freeform 2526"/>
              <p:cNvSpPr>
                <a:spLocks/>
              </p:cNvSpPr>
              <p:nvPr/>
            </p:nvSpPr>
            <p:spPr bwMode="auto">
              <a:xfrm>
                <a:off x="5078" y="3028"/>
                <a:ext cx="7" cy="8"/>
              </a:xfrm>
              <a:custGeom>
                <a:avLst/>
                <a:gdLst>
                  <a:gd name="T0" fmla="*/ 7 w 7"/>
                  <a:gd name="T1" fmla="*/ 2 h 8"/>
                  <a:gd name="T2" fmla="*/ 7 w 7"/>
                  <a:gd name="T3" fmla="*/ 2 h 8"/>
                  <a:gd name="T4" fmla="*/ 7 w 7"/>
                  <a:gd name="T5" fmla="*/ 5 h 8"/>
                  <a:gd name="T6" fmla="*/ 7 w 7"/>
                  <a:gd name="T7" fmla="*/ 5 h 8"/>
                  <a:gd name="T8" fmla="*/ 5 w 7"/>
                  <a:gd name="T9" fmla="*/ 8 h 8"/>
                  <a:gd name="T10" fmla="*/ 2 w 7"/>
                  <a:gd name="T11" fmla="*/ 8 h 8"/>
                  <a:gd name="T12" fmla="*/ 2 w 7"/>
                  <a:gd name="T13" fmla="*/ 8 h 8"/>
                  <a:gd name="T14" fmla="*/ 0 w 7"/>
                  <a:gd name="T15" fmla="*/ 5 h 8"/>
                  <a:gd name="T16" fmla="*/ 0 w 7"/>
                  <a:gd name="T17" fmla="*/ 5 h 8"/>
                  <a:gd name="T18" fmla="*/ 2 w 7"/>
                  <a:gd name="T19" fmla="*/ 2 h 8"/>
                  <a:gd name="T20" fmla="*/ 2 w 7"/>
                  <a:gd name="T21" fmla="*/ 2 h 8"/>
                  <a:gd name="T22" fmla="*/ 5 w 7"/>
                  <a:gd name="T23" fmla="*/ 0 h 8"/>
                  <a:gd name="T24" fmla="*/ 7 w 7"/>
                  <a:gd name="T25" fmla="*/ 2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7"/>
                  <a:gd name="T40" fmla="*/ 0 h 8"/>
                  <a:gd name="T41" fmla="*/ 7 w 7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7" h="8">
                    <a:moveTo>
                      <a:pt x="7" y="2"/>
                    </a:moveTo>
                    <a:lnTo>
                      <a:pt x="7" y="2"/>
                    </a:lnTo>
                    <a:lnTo>
                      <a:pt x="7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7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45" name="Freeform 2527"/>
              <p:cNvSpPr>
                <a:spLocks/>
              </p:cNvSpPr>
              <p:nvPr/>
            </p:nvSpPr>
            <p:spPr bwMode="auto">
              <a:xfrm>
                <a:off x="5083" y="3038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3 h 6"/>
                  <a:gd name="T4" fmla="*/ 8 w 8"/>
                  <a:gd name="T5" fmla="*/ 3 h 6"/>
                  <a:gd name="T6" fmla="*/ 8 w 8"/>
                  <a:gd name="T7" fmla="*/ 6 h 6"/>
                  <a:gd name="T8" fmla="*/ 8 w 8"/>
                  <a:gd name="T9" fmla="*/ 6 h 6"/>
                  <a:gd name="T10" fmla="*/ 5 w 8"/>
                  <a:gd name="T11" fmla="*/ 6 h 6"/>
                  <a:gd name="T12" fmla="*/ 2 w 8"/>
                  <a:gd name="T13" fmla="*/ 6 h 6"/>
                  <a:gd name="T14" fmla="*/ 2 w 8"/>
                  <a:gd name="T15" fmla="*/ 6 h 6"/>
                  <a:gd name="T16" fmla="*/ 0 w 8"/>
                  <a:gd name="T17" fmla="*/ 6 h 6"/>
                  <a:gd name="T18" fmla="*/ 0 w 8"/>
                  <a:gd name="T19" fmla="*/ 3 h 6"/>
                  <a:gd name="T20" fmla="*/ 0 w 8"/>
                  <a:gd name="T21" fmla="*/ 0 h 6"/>
                  <a:gd name="T22" fmla="*/ 2 w 8"/>
                  <a:gd name="T23" fmla="*/ 0 h 6"/>
                  <a:gd name="T24" fmla="*/ 2 w 8"/>
                  <a:gd name="T25" fmla="*/ 0 h 6"/>
                  <a:gd name="T26" fmla="*/ 5 w 8"/>
                  <a:gd name="T27" fmla="*/ 0 h 6"/>
                  <a:gd name="T28" fmla="*/ 8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46" name="Freeform 2528"/>
              <p:cNvSpPr>
                <a:spLocks/>
              </p:cNvSpPr>
              <p:nvPr/>
            </p:nvSpPr>
            <p:spPr bwMode="auto">
              <a:xfrm>
                <a:off x="5088" y="3046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8 w 8"/>
                  <a:gd name="T9" fmla="*/ 5 h 8"/>
                  <a:gd name="T10" fmla="*/ 5 w 8"/>
                  <a:gd name="T11" fmla="*/ 8 h 8"/>
                  <a:gd name="T12" fmla="*/ 3 w 8"/>
                  <a:gd name="T13" fmla="*/ 8 h 8"/>
                  <a:gd name="T14" fmla="*/ 3 w 8"/>
                  <a:gd name="T15" fmla="*/ 8 h 8"/>
                  <a:gd name="T16" fmla="*/ 0 w 8"/>
                  <a:gd name="T17" fmla="*/ 8 h 8"/>
                  <a:gd name="T18" fmla="*/ 0 w 8"/>
                  <a:gd name="T19" fmla="*/ 5 h 8"/>
                  <a:gd name="T20" fmla="*/ 3 w 8"/>
                  <a:gd name="T21" fmla="*/ 3 h 8"/>
                  <a:gd name="T22" fmla="*/ 3 w 8"/>
                  <a:gd name="T23" fmla="*/ 3 h 8"/>
                  <a:gd name="T24" fmla="*/ 3 w 8"/>
                  <a:gd name="T25" fmla="*/ 0 h 8"/>
                  <a:gd name="T26" fmla="*/ 5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47" name="Freeform 2529"/>
              <p:cNvSpPr>
                <a:spLocks/>
              </p:cNvSpPr>
              <p:nvPr/>
            </p:nvSpPr>
            <p:spPr bwMode="auto">
              <a:xfrm>
                <a:off x="5093" y="3057"/>
                <a:ext cx="11" cy="8"/>
              </a:xfrm>
              <a:custGeom>
                <a:avLst/>
                <a:gdLst>
                  <a:gd name="T0" fmla="*/ 11 w 11"/>
                  <a:gd name="T1" fmla="*/ 0 h 8"/>
                  <a:gd name="T2" fmla="*/ 11 w 11"/>
                  <a:gd name="T3" fmla="*/ 2 h 8"/>
                  <a:gd name="T4" fmla="*/ 11 w 11"/>
                  <a:gd name="T5" fmla="*/ 2 h 8"/>
                  <a:gd name="T6" fmla="*/ 11 w 11"/>
                  <a:gd name="T7" fmla="*/ 5 h 8"/>
                  <a:gd name="T8" fmla="*/ 11 w 11"/>
                  <a:gd name="T9" fmla="*/ 5 h 8"/>
                  <a:gd name="T10" fmla="*/ 8 w 11"/>
                  <a:gd name="T11" fmla="*/ 8 h 8"/>
                  <a:gd name="T12" fmla="*/ 3 w 11"/>
                  <a:gd name="T13" fmla="*/ 8 h 8"/>
                  <a:gd name="T14" fmla="*/ 3 w 11"/>
                  <a:gd name="T15" fmla="*/ 8 h 8"/>
                  <a:gd name="T16" fmla="*/ 0 w 11"/>
                  <a:gd name="T17" fmla="*/ 8 h 8"/>
                  <a:gd name="T18" fmla="*/ 3 w 11"/>
                  <a:gd name="T19" fmla="*/ 5 h 8"/>
                  <a:gd name="T20" fmla="*/ 3 w 11"/>
                  <a:gd name="T21" fmla="*/ 2 h 8"/>
                  <a:gd name="T22" fmla="*/ 3 w 11"/>
                  <a:gd name="T23" fmla="*/ 2 h 8"/>
                  <a:gd name="T24" fmla="*/ 3 w 11"/>
                  <a:gd name="T25" fmla="*/ 0 h 8"/>
                  <a:gd name="T26" fmla="*/ 11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11" y="0"/>
                    </a:moveTo>
                    <a:lnTo>
                      <a:pt x="11" y="2"/>
                    </a:lnTo>
                    <a:lnTo>
                      <a:pt x="11" y="5"/>
                    </a:lnTo>
                    <a:lnTo>
                      <a:pt x="8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48" name="Freeform 2530"/>
              <p:cNvSpPr>
                <a:spLocks/>
              </p:cNvSpPr>
              <p:nvPr/>
            </p:nvSpPr>
            <p:spPr bwMode="auto">
              <a:xfrm>
                <a:off x="5062" y="3020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5 w 8"/>
                  <a:gd name="T9" fmla="*/ 8 h 8"/>
                  <a:gd name="T10" fmla="*/ 3 w 8"/>
                  <a:gd name="T11" fmla="*/ 8 h 8"/>
                  <a:gd name="T12" fmla="*/ 0 w 8"/>
                  <a:gd name="T13" fmla="*/ 8 h 8"/>
                  <a:gd name="T14" fmla="*/ 0 w 8"/>
                  <a:gd name="T15" fmla="*/ 5 h 8"/>
                  <a:gd name="T16" fmla="*/ 0 w 8"/>
                  <a:gd name="T17" fmla="*/ 5 h 8"/>
                  <a:gd name="T18" fmla="*/ 0 w 8"/>
                  <a:gd name="T19" fmla="*/ 3 h 8"/>
                  <a:gd name="T20" fmla="*/ 0 w 8"/>
                  <a:gd name="T21" fmla="*/ 3 h 8"/>
                  <a:gd name="T22" fmla="*/ 3 w 8"/>
                  <a:gd name="T23" fmla="*/ 3 h 8"/>
                  <a:gd name="T24" fmla="*/ 5 w 8"/>
                  <a:gd name="T25" fmla="*/ 0 h 8"/>
                  <a:gd name="T26" fmla="*/ 8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49" name="Freeform 2531"/>
              <p:cNvSpPr>
                <a:spLocks/>
              </p:cNvSpPr>
              <p:nvPr/>
            </p:nvSpPr>
            <p:spPr bwMode="auto">
              <a:xfrm>
                <a:off x="5065" y="3028"/>
                <a:ext cx="10" cy="8"/>
              </a:xfrm>
              <a:custGeom>
                <a:avLst/>
                <a:gdLst>
                  <a:gd name="T0" fmla="*/ 10 w 10"/>
                  <a:gd name="T1" fmla="*/ 2 h 8"/>
                  <a:gd name="T2" fmla="*/ 10 w 10"/>
                  <a:gd name="T3" fmla="*/ 2 h 8"/>
                  <a:gd name="T4" fmla="*/ 10 w 10"/>
                  <a:gd name="T5" fmla="*/ 5 h 8"/>
                  <a:gd name="T6" fmla="*/ 10 w 10"/>
                  <a:gd name="T7" fmla="*/ 5 h 8"/>
                  <a:gd name="T8" fmla="*/ 7 w 10"/>
                  <a:gd name="T9" fmla="*/ 5 h 8"/>
                  <a:gd name="T10" fmla="*/ 5 w 10"/>
                  <a:gd name="T11" fmla="*/ 8 h 8"/>
                  <a:gd name="T12" fmla="*/ 2 w 10"/>
                  <a:gd name="T13" fmla="*/ 8 h 8"/>
                  <a:gd name="T14" fmla="*/ 2 w 10"/>
                  <a:gd name="T15" fmla="*/ 8 h 8"/>
                  <a:gd name="T16" fmla="*/ 0 w 10"/>
                  <a:gd name="T17" fmla="*/ 5 h 8"/>
                  <a:gd name="T18" fmla="*/ 2 w 10"/>
                  <a:gd name="T19" fmla="*/ 5 h 8"/>
                  <a:gd name="T20" fmla="*/ 2 w 10"/>
                  <a:gd name="T21" fmla="*/ 2 h 8"/>
                  <a:gd name="T22" fmla="*/ 2 w 10"/>
                  <a:gd name="T23" fmla="*/ 2 h 8"/>
                  <a:gd name="T24" fmla="*/ 7 w 10"/>
                  <a:gd name="T25" fmla="*/ 0 h 8"/>
                  <a:gd name="T26" fmla="*/ 10 w 10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10" y="2"/>
                    </a:moveTo>
                    <a:lnTo>
                      <a:pt x="10" y="2"/>
                    </a:lnTo>
                    <a:lnTo>
                      <a:pt x="10" y="5"/>
                    </a:lnTo>
                    <a:lnTo>
                      <a:pt x="7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7" y="0"/>
                    </a:lnTo>
                    <a:lnTo>
                      <a:pt x="10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50" name="Freeform 2532"/>
              <p:cNvSpPr>
                <a:spLocks/>
              </p:cNvSpPr>
              <p:nvPr/>
            </p:nvSpPr>
            <p:spPr bwMode="auto">
              <a:xfrm>
                <a:off x="5070" y="3038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3 h 6"/>
                  <a:gd name="T4" fmla="*/ 8 w 8"/>
                  <a:gd name="T5" fmla="*/ 3 h 6"/>
                  <a:gd name="T6" fmla="*/ 8 w 8"/>
                  <a:gd name="T7" fmla="*/ 6 h 6"/>
                  <a:gd name="T8" fmla="*/ 8 w 8"/>
                  <a:gd name="T9" fmla="*/ 6 h 6"/>
                  <a:gd name="T10" fmla="*/ 5 w 8"/>
                  <a:gd name="T11" fmla="*/ 6 h 6"/>
                  <a:gd name="T12" fmla="*/ 2 w 8"/>
                  <a:gd name="T13" fmla="*/ 6 h 6"/>
                  <a:gd name="T14" fmla="*/ 2 w 8"/>
                  <a:gd name="T15" fmla="*/ 6 h 6"/>
                  <a:gd name="T16" fmla="*/ 0 w 8"/>
                  <a:gd name="T17" fmla="*/ 6 h 6"/>
                  <a:gd name="T18" fmla="*/ 0 w 8"/>
                  <a:gd name="T19" fmla="*/ 6 h 6"/>
                  <a:gd name="T20" fmla="*/ 2 w 8"/>
                  <a:gd name="T21" fmla="*/ 3 h 6"/>
                  <a:gd name="T22" fmla="*/ 2 w 8"/>
                  <a:gd name="T23" fmla="*/ 0 h 6"/>
                  <a:gd name="T24" fmla="*/ 2 w 8"/>
                  <a:gd name="T25" fmla="*/ 0 h 6"/>
                  <a:gd name="T26" fmla="*/ 5 w 8"/>
                  <a:gd name="T27" fmla="*/ 0 h 6"/>
                  <a:gd name="T28" fmla="*/ 8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51" name="Freeform 2533"/>
              <p:cNvSpPr>
                <a:spLocks/>
              </p:cNvSpPr>
              <p:nvPr/>
            </p:nvSpPr>
            <p:spPr bwMode="auto">
              <a:xfrm>
                <a:off x="5075" y="3046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8 w 8"/>
                  <a:gd name="T9" fmla="*/ 8 h 8"/>
                  <a:gd name="T10" fmla="*/ 5 w 8"/>
                  <a:gd name="T11" fmla="*/ 8 h 8"/>
                  <a:gd name="T12" fmla="*/ 3 w 8"/>
                  <a:gd name="T13" fmla="*/ 8 h 8"/>
                  <a:gd name="T14" fmla="*/ 3 w 8"/>
                  <a:gd name="T15" fmla="*/ 8 h 8"/>
                  <a:gd name="T16" fmla="*/ 0 w 8"/>
                  <a:gd name="T17" fmla="*/ 8 h 8"/>
                  <a:gd name="T18" fmla="*/ 0 w 8"/>
                  <a:gd name="T19" fmla="*/ 5 h 8"/>
                  <a:gd name="T20" fmla="*/ 0 w 8"/>
                  <a:gd name="T21" fmla="*/ 3 h 8"/>
                  <a:gd name="T22" fmla="*/ 3 w 8"/>
                  <a:gd name="T23" fmla="*/ 3 h 8"/>
                  <a:gd name="T24" fmla="*/ 3 w 8"/>
                  <a:gd name="T25" fmla="*/ 0 h 8"/>
                  <a:gd name="T26" fmla="*/ 5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52" name="Freeform 2534"/>
              <p:cNvSpPr>
                <a:spLocks/>
              </p:cNvSpPr>
              <p:nvPr/>
            </p:nvSpPr>
            <p:spPr bwMode="auto">
              <a:xfrm>
                <a:off x="5080" y="3057"/>
                <a:ext cx="11" cy="8"/>
              </a:xfrm>
              <a:custGeom>
                <a:avLst/>
                <a:gdLst>
                  <a:gd name="T0" fmla="*/ 8 w 11"/>
                  <a:gd name="T1" fmla="*/ 0 h 8"/>
                  <a:gd name="T2" fmla="*/ 11 w 11"/>
                  <a:gd name="T3" fmla="*/ 2 h 8"/>
                  <a:gd name="T4" fmla="*/ 11 w 11"/>
                  <a:gd name="T5" fmla="*/ 5 h 8"/>
                  <a:gd name="T6" fmla="*/ 11 w 11"/>
                  <a:gd name="T7" fmla="*/ 5 h 8"/>
                  <a:gd name="T8" fmla="*/ 8 w 11"/>
                  <a:gd name="T9" fmla="*/ 8 h 8"/>
                  <a:gd name="T10" fmla="*/ 5 w 11"/>
                  <a:gd name="T11" fmla="*/ 8 h 8"/>
                  <a:gd name="T12" fmla="*/ 3 w 11"/>
                  <a:gd name="T13" fmla="*/ 8 h 8"/>
                  <a:gd name="T14" fmla="*/ 3 w 11"/>
                  <a:gd name="T15" fmla="*/ 8 h 8"/>
                  <a:gd name="T16" fmla="*/ 0 w 11"/>
                  <a:gd name="T17" fmla="*/ 8 h 8"/>
                  <a:gd name="T18" fmla="*/ 0 w 11"/>
                  <a:gd name="T19" fmla="*/ 5 h 8"/>
                  <a:gd name="T20" fmla="*/ 0 w 11"/>
                  <a:gd name="T21" fmla="*/ 2 h 8"/>
                  <a:gd name="T22" fmla="*/ 3 w 11"/>
                  <a:gd name="T23" fmla="*/ 2 h 8"/>
                  <a:gd name="T24" fmla="*/ 3 w 11"/>
                  <a:gd name="T25" fmla="*/ 0 h 8"/>
                  <a:gd name="T26" fmla="*/ 5 w 11"/>
                  <a:gd name="T27" fmla="*/ 0 h 8"/>
                  <a:gd name="T28" fmla="*/ 8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8" y="0"/>
                    </a:moveTo>
                    <a:lnTo>
                      <a:pt x="11" y="2"/>
                    </a:lnTo>
                    <a:lnTo>
                      <a:pt x="11" y="5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53" name="Freeform 2535"/>
              <p:cNvSpPr>
                <a:spLocks/>
              </p:cNvSpPr>
              <p:nvPr/>
            </p:nvSpPr>
            <p:spPr bwMode="auto">
              <a:xfrm>
                <a:off x="5146" y="2978"/>
                <a:ext cx="75" cy="84"/>
              </a:xfrm>
              <a:custGeom>
                <a:avLst/>
                <a:gdLst>
                  <a:gd name="T0" fmla="*/ 41 w 75"/>
                  <a:gd name="T1" fmla="*/ 0 h 84"/>
                  <a:gd name="T2" fmla="*/ 36 w 75"/>
                  <a:gd name="T3" fmla="*/ 0 h 84"/>
                  <a:gd name="T4" fmla="*/ 28 w 75"/>
                  <a:gd name="T5" fmla="*/ 0 h 84"/>
                  <a:gd name="T6" fmla="*/ 21 w 75"/>
                  <a:gd name="T7" fmla="*/ 3 h 84"/>
                  <a:gd name="T8" fmla="*/ 13 w 75"/>
                  <a:gd name="T9" fmla="*/ 8 h 84"/>
                  <a:gd name="T10" fmla="*/ 10 w 75"/>
                  <a:gd name="T11" fmla="*/ 13 h 84"/>
                  <a:gd name="T12" fmla="*/ 5 w 75"/>
                  <a:gd name="T13" fmla="*/ 21 h 84"/>
                  <a:gd name="T14" fmla="*/ 0 w 75"/>
                  <a:gd name="T15" fmla="*/ 34 h 84"/>
                  <a:gd name="T16" fmla="*/ 0 w 75"/>
                  <a:gd name="T17" fmla="*/ 50 h 84"/>
                  <a:gd name="T18" fmla="*/ 0 w 75"/>
                  <a:gd name="T19" fmla="*/ 55 h 84"/>
                  <a:gd name="T20" fmla="*/ 2 w 75"/>
                  <a:gd name="T21" fmla="*/ 63 h 84"/>
                  <a:gd name="T22" fmla="*/ 7 w 75"/>
                  <a:gd name="T23" fmla="*/ 73 h 84"/>
                  <a:gd name="T24" fmla="*/ 18 w 75"/>
                  <a:gd name="T25" fmla="*/ 81 h 84"/>
                  <a:gd name="T26" fmla="*/ 28 w 75"/>
                  <a:gd name="T27" fmla="*/ 84 h 84"/>
                  <a:gd name="T28" fmla="*/ 39 w 75"/>
                  <a:gd name="T29" fmla="*/ 81 h 84"/>
                  <a:gd name="T30" fmla="*/ 49 w 75"/>
                  <a:gd name="T31" fmla="*/ 73 h 84"/>
                  <a:gd name="T32" fmla="*/ 60 w 75"/>
                  <a:gd name="T33" fmla="*/ 63 h 84"/>
                  <a:gd name="T34" fmla="*/ 70 w 75"/>
                  <a:gd name="T35" fmla="*/ 50 h 84"/>
                  <a:gd name="T36" fmla="*/ 75 w 75"/>
                  <a:gd name="T37" fmla="*/ 34 h 84"/>
                  <a:gd name="T38" fmla="*/ 73 w 75"/>
                  <a:gd name="T39" fmla="*/ 21 h 84"/>
                  <a:gd name="T40" fmla="*/ 68 w 75"/>
                  <a:gd name="T41" fmla="*/ 8 h 84"/>
                  <a:gd name="T42" fmla="*/ 55 w 75"/>
                  <a:gd name="T43" fmla="*/ 3 h 84"/>
                  <a:gd name="T44" fmla="*/ 41 w 75"/>
                  <a:gd name="T45" fmla="*/ 0 h 8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75"/>
                  <a:gd name="T70" fmla="*/ 0 h 84"/>
                  <a:gd name="T71" fmla="*/ 75 w 75"/>
                  <a:gd name="T72" fmla="*/ 84 h 8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75" h="84">
                    <a:moveTo>
                      <a:pt x="41" y="0"/>
                    </a:moveTo>
                    <a:lnTo>
                      <a:pt x="36" y="0"/>
                    </a:lnTo>
                    <a:lnTo>
                      <a:pt x="28" y="0"/>
                    </a:lnTo>
                    <a:lnTo>
                      <a:pt x="21" y="3"/>
                    </a:lnTo>
                    <a:lnTo>
                      <a:pt x="13" y="8"/>
                    </a:lnTo>
                    <a:lnTo>
                      <a:pt x="10" y="13"/>
                    </a:lnTo>
                    <a:lnTo>
                      <a:pt x="5" y="21"/>
                    </a:lnTo>
                    <a:lnTo>
                      <a:pt x="0" y="34"/>
                    </a:lnTo>
                    <a:lnTo>
                      <a:pt x="0" y="50"/>
                    </a:lnTo>
                    <a:lnTo>
                      <a:pt x="0" y="55"/>
                    </a:lnTo>
                    <a:lnTo>
                      <a:pt x="2" y="63"/>
                    </a:lnTo>
                    <a:lnTo>
                      <a:pt x="7" y="73"/>
                    </a:lnTo>
                    <a:lnTo>
                      <a:pt x="18" y="81"/>
                    </a:lnTo>
                    <a:lnTo>
                      <a:pt x="28" y="84"/>
                    </a:lnTo>
                    <a:lnTo>
                      <a:pt x="39" y="81"/>
                    </a:lnTo>
                    <a:lnTo>
                      <a:pt x="49" y="73"/>
                    </a:lnTo>
                    <a:lnTo>
                      <a:pt x="60" y="63"/>
                    </a:lnTo>
                    <a:lnTo>
                      <a:pt x="70" y="50"/>
                    </a:lnTo>
                    <a:lnTo>
                      <a:pt x="75" y="34"/>
                    </a:lnTo>
                    <a:lnTo>
                      <a:pt x="73" y="21"/>
                    </a:lnTo>
                    <a:lnTo>
                      <a:pt x="68" y="8"/>
                    </a:lnTo>
                    <a:lnTo>
                      <a:pt x="55" y="3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54" name="Freeform 2536"/>
              <p:cNvSpPr>
                <a:spLocks/>
              </p:cNvSpPr>
              <p:nvPr/>
            </p:nvSpPr>
            <p:spPr bwMode="auto">
              <a:xfrm>
                <a:off x="5159" y="2975"/>
                <a:ext cx="28" cy="11"/>
              </a:xfrm>
              <a:custGeom>
                <a:avLst/>
                <a:gdLst>
                  <a:gd name="T0" fmla="*/ 2 w 28"/>
                  <a:gd name="T1" fmla="*/ 11 h 11"/>
                  <a:gd name="T2" fmla="*/ 2 w 28"/>
                  <a:gd name="T3" fmla="*/ 11 h 11"/>
                  <a:gd name="T4" fmla="*/ 5 w 28"/>
                  <a:gd name="T5" fmla="*/ 8 h 11"/>
                  <a:gd name="T6" fmla="*/ 8 w 28"/>
                  <a:gd name="T7" fmla="*/ 6 h 11"/>
                  <a:gd name="T8" fmla="*/ 10 w 28"/>
                  <a:gd name="T9" fmla="*/ 6 h 11"/>
                  <a:gd name="T10" fmla="*/ 15 w 28"/>
                  <a:gd name="T11" fmla="*/ 6 h 11"/>
                  <a:gd name="T12" fmla="*/ 18 w 28"/>
                  <a:gd name="T13" fmla="*/ 6 h 11"/>
                  <a:gd name="T14" fmla="*/ 23 w 28"/>
                  <a:gd name="T15" fmla="*/ 3 h 11"/>
                  <a:gd name="T16" fmla="*/ 26 w 28"/>
                  <a:gd name="T17" fmla="*/ 6 h 11"/>
                  <a:gd name="T18" fmla="*/ 28 w 28"/>
                  <a:gd name="T19" fmla="*/ 6 h 11"/>
                  <a:gd name="T20" fmla="*/ 28 w 28"/>
                  <a:gd name="T21" fmla="*/ 0 h 11"/>
                  <a:gd name="T22" fmla="*/ 26 w 28"/>
                  <a:gd name="T23" fmla="*/ 0 h 11"/>
                  <a:gd name="T24" fmla="*/ 23 w 28"/>
                  <a:gd name="T25" fmla="*/ 0 h 11"/>
                  <a:gd name="T26" fmla="*/ 18 w 28"/>
                  <a:gd name="T27" fmla="*/ 0 h 11"/>
                  <a:gd name="T28" fmla="*/ 15 w 28"/>
                  <a:gd name="T29" fmla="*/ 0 h 11"/>
                  <a:gd name="T30" fmla="*/ 10 w 28"/>
                  <a:gd name="T31" fmla="*/ 3 h 11"/>
                  <a:gd name="T32" fmla="*/ 5 w 28"/>
                  <a:gd name="T33" fmla="*/ 3 h 11"/>
                  <a:gd name="T34" fmla="*/ 2 w 28"/>
                  <a:gd name="T35" fmla="*/ 6 h 11"/>
                  <a:gd name="T36" fmla="*/ 0 w 28"/>
                  <a:gd name="T37" fmla="*/ 8 h 11"/>
                  <a:gd name="T38" fmla="*/ 0 w 28"/>
                  <a:gd name="T39" fmla="*/ 8 h 11"/>
                  <a:gd name="T40" fmla="*/ 2 w 28"/>
                  <a:gd name="T41" fmla="*/ 11 h 1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8"/>
                  <a:gd name="T64" fmla="*/ 0 h 11"/>
                  <a:gd name="T65" fmla="*/ 28 w 28"/>
                  <a:gd name="T66" fmla="*/ 11 h 1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8" h="11">
                    <a:moveTo>
                      <a:pt x="2" y="11"/>
                    </a:moveTo>
                    <a:lnTo>
                      <a:pt x="2" y="11"/>
                    </a:lnTo>
                    <a:lnTo>
                      <a:pt x="5" y="8"/>
                    </a:lnTo>
                    <a:lnTo>
                      <a:pt x="8" y="6"/>
                    </a:lnTo>
                    <a:lnTo>
                      <a:pt x="10" y="6"/>
                    </a:lnTo>
                    <a:lnTo>
                      <a:pt x="15" y="6"/>
                    </a:lnTo>
                    <a:lnTo>
                      <a:pt x="18" y="6"/>
                    </a:lnTo>
                    <a:lnTo>
                      <a:pt x="23" y="3"/>
                    </a:lnTo>
                    <a:lnTo>
                      <a:pt x="26" y="6"/>
                    </a:lnTo>
                    <a:lnTo>
                      <a:pt x="28" y="6"/>
                    </a:lnTo>
                    <a:lnTo>
                      <a:pt x="28" y="0"/>
                    </a:lnTo>
                    <a:lnTo>
                      <a:pt x="26" y="0"/>
                    </a:lnTo>
                    <a:lnTo>
                      <a:pt x="23" y="0"/>
                    </a:lnTo>
                    <a:lnTo>
                      <a:pt x="18" y="0"/>
                    </a:lnTo>
                    <a:lnTo>
                      <a:pt x="15" y="0"/>
                    </a:lnTo>
                    <a:lnTo>
                      <a:pt x="10" y="3"/>
                    </a:lnTo>
                    <a:lnTo>
                      <a:pt x="5" y="3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2" y="1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55" name="Freeform 2537"/>
              <p:cNvSpPr>
                <a:spLocks/>
              </p:cNvSpPr>
              <p:nvPr/>
            </p:nvSpPr>
            <p:spPr bwMode="auto">
              <a:xfrm>
                <a:off x="5146" y="2983"/>
                <a:ext cx="15" cy="29"/>
              </a:xfrm>
              <a:custGeom>
                <a:avLst/>
                <a:gdLst>
                  <a:gd name="T0" fmla="*/ 2 w 15"/>
                  <a:gd name="T1" fmla="*/ 29 h 29"/>
                  <a:gd name="T2" fmla="*/ 2 w 15"/>
                  <a:gd name="T3" fmla="*/ 29 h 29"/>
                  <a:gd name="T4" fmla="*/ 2 w 15"/>
                  <a:gd name="T5" fmla="*/ 27 h 29"/>
                  <a:gd name="T6" fmla="*/ 5 w 15"/>
                  <a:gd name="T7" fmla="*/ 24 h 29"/>
                  <a:gd name="T8" fmla="*/ 5 w 15"/>
                  <a:gd name="T9" fmla="*/ 19 h 29"/>
                  <a:gd name="T10" fmla="*/ 7 w 15"/>
                  <a:gd name="T11" fmla="*/ 16 h 29"/>
                  <a:gd name="T12" fmla="*/ 7 w 15"/>
                  <a:gd name="T13" fmla="*/ 11 h 29"/>
                  <a:gd name="T14" fmla="*/ 10 w 15"/>
                  <a:gd name="T15" fmla="*/ 8 h 29"/>
                  <a:gd name="T16" fmla="*/ 13 w 15"/>
                  <a:gd name="T17" fmla="*/ 6 h 29"/>
                  <a:gd name="T18" fmla="*/ 15 w 15"/>
                  <a:gd name="T19" fmla="*/ 3 h 29"/>
                  <a:gd name="T20" fmla="*/ 13 w 15"/>
                  <a:gd name="T21" fmla="*/ 0 h 29"/>
                  <a:gd name="T22" fmla="*/ 10 w 15"/>
                  <a:gd name="T23" fmla="*/ 3 h 29"/>
                  <a:gd name="T24" fmla="*/ 7 w 15"/>
                  <a:gd name="T25" fmla="*/ 6 h 29"/>
                  <a:gd name="T26" fmla="*/ 5 w 15"/>
                  <a:gd name="T27" fmla="*/ 11 h 29"/>
                  <a:gd name="T28" fmla="*/ 5 w 15"/>
                  <a:gd name="T29" fmla="*/ 13 h 29"/>
                  <a:gd name="T30" fmla="*/ 2 w 15"/>
                  <a:gd name="T31" fmla="*/ 19 h 29"/>
                  <a:gd name="T32" fmla="*/ 0 w 15"/>
                  <a:gd name="T33" fmla="*/ 21 h 29"/>
                  <a:gd name="T34" fmla="*/ 0 w 15"/>
                  <a:gd name="T35" fmla="*/ 27 h 29"/>
                  <a:gd name="T36" fmla="*/ 0 w 15"/>
                  <a:gd name="T37" fmla="*/ 29 h 29"/>
                  <a:gd name="T38" fmla="*/ 0 w 15"/>
                  <a:gd name="T39" fmla="*/ 29 h 29"/>
                  <a:gd name="T40" fmla="*/ 2 w 1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29"/>
                  <a:gd name="T65" fmla="*/ 15 w 1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29">
                    <a:moveTo>
                      <a:pt x="2" y="29"/>
                    </a:moveTo>
                    <a:lnTo>
                      <a:pt x="2" y="29"/>
                    </a:lnTo>
                    <a:lnTo>
                      <a:pt x="2" y="27"/>
                    </a:lnTo>
                    <a:lnTo>
                      <a:pt x="5" y="24"/>
                    </a:lnTo>
                    <a:lnTo>
                      <a:pt x="5" y="19"/>
                    </a:lnTo>
                    <a:lnTo>
                      <a:pt x="7" y="16"/>
                    </a:lnTo>
                    <a:lnTo>
                      <a:pt x="7" y="11"/>
                    </a:lnTo>
                    <a:lnTo>
                      <a:pt x="10" y="8"/>
                    </a:lnTo>
                    <a:lnTo>
                      <a:pt x="13" y="6"/>
                    </a:lnTo>
                    <a:lnTo>
                      <a:pt x="15" y="3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7" y="6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2" y="19"/>
                    </a:lnTo>
                    <a:lnTo>
                      <a:pt x="0" y="21"/>
                    </a:lnTo>
                    <a:lnTo>
                      <a:pt x="0" y="27"/>
                    </a:lnTo>
                    <a:lnTo>
                      <a:pt x="0" y="29"/>
                    </a:lnTo>
                    <a:lnTo>
                      <a:pt x="2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56" name="Freeform 2538"/>
              <p:cNvSpPr>
                <a:spLocks/>
              </p:cNvSpPr>
              <p:nvPr/>
            </p:nvSpPr>
            <p:spPr bwMode="auto">
              <a:xfrm>
                <a:off x="5143" y="3012"/>
                <a:ext cx="5" cy="29"/>
              </a:xfrm>
              <a:custGeom>
                <a:avLst/>
                <a:gdLst>
                  <a:gd name="T0" fmla="*/ 5 w 5"/>
                  <a:gd name="T1" fmla="*/ 29 h 29"/>
                  <a:gd name="T2" fmla="*/ 5 w 5"/>
                  <a:gd name="T3" fmla="*/ 29 h 29"/>
                  <a:gd name="T4" fmla="*/ 5 w 5"/>
                  <a:gd name="T5" fmla="*/ 24 h 29"/>
                  <a:gd name="T6" fmla="*/ 5 w 5"/>
                  <a:gd name="T7" fmla="*/ 21 h 29"/>
                  <a:gd name="T8" fmla="*/ 5 w 5"/>
                  <a:gd name="T9" fmla="*/ 18 h 29"/>
                  <a:gd name="T10" fmla="*/ 5 w 5"/>
                  <a:gd name="T11" fmla="*/ 16 h 29"/>
                  <a:gd name="T12" fmla="*/ 5 w 5"/>
                  <a:gd name="T13" fmla="*/ 11 h 29"/>
                  <a:gd name="T14" fmla="*/ 5 w 5"/>
                  <a:gd name="T15" fmla="*/ 8 h 29"/>
                  <a:gd name="T16" fmla="*/ 5 w 5"/>
                  <a:gd name="T17" fmla="*/ 5 h 29"/>
                  <a:gd name="T18" fmla="*/ 5 w 5"/>
                  <a:gd name="T19" fmla="*/ 0 h 29"/>
                  <a:gd name="T20" fmla="*/ 3 w 5"/>
                  <a:gd name="T21" fmla="*/ 0 h 29"/>
                  <a:gd name="T22" fmla="*/ 3 w 5"/>
                  <a:gd name="T23" fmla="*/ 3 h 29"/>
                  <a:gd name="T24" fmla="*/ 0 w 5"/>
                  <a:gd name="T25" fmla="*/ 8 h 29"/>
                  <a:gd name="T26" fmla="*/ 0 w 5"/>
                  <a:gd name="T27" fmla="*/ 11 h 29"/>
                  <a:gd name="T28" fmla="*/ 0 w 5"/>
                  <a:gd name="T29" fmla="*/ 16 h 29"/>
                  <a:gd name="T30" fmla="*/ 0 w 5"/>
                  <a:gd name="T31" fmla="*/ 18 h 29"/>
                  <a:gd name="T32" fmla="*/ 0 w 5"/>
                  <a:gd name="T33" fmla="*/ 21 h 29"/>
                  <a:gd name="T34" fmla="*/ 3 w 5"/>
                  <a:gd name="T35" fmla="*/ 26 h 29"/>
                  <a:gd name="T36" fmla="*/ 3 w 5"/>
                  <a:gd name="T37" fmla="*/ 29 h 29"/>
                  <a:gd name="T38" fmla="*/ 3 w 5"/>
                  <a:gd name="T39" fmla="*/ 29 h 29"/>
                  <a:gd name="T40" fmla="*/ 5 w 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9"/>
                  <a:gd name="T65" fmla="*/ 5 w 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9">
                    <a:moveTo>
                      <a:pt x="5" y="29"/>
                    </a:moveTo>
                    <a:lnTo>
                      <a:pt x="5" y="29"/>
                    </a:lnTo>
                    <a:lnTo>
                      <a:pt x="5" y="24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5" y="16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3" y="3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6"/>
                    </a:lnTo>
                    <a:lnTo>
                      <a:pt x="3" y="29"/>
                    </a:lnTo>
                    <a:lnTo>
                      <a:pt x="5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57" name="Freeform 2539"/>
              <p:cNvSpPr>
                <a:spLocks/>
              </p:cNvSpPr>
              <p:nvPr/>
            </p:nvSpPr>
            <p:spPr bwMode="auto">
              <a:xfrm>
                <a:off x="5146" y="3041"/>
                <a:ext cx="21" cy="18"/>
              </a:xfrm>
              <a:custGeom>
                <a:avLst/>
                <a:gdLst>
                  <a:gd name="T0" fmla="*/ 21 w 21"/>
                  <a:gd name="T1" fmla="*/ 16 h 18"/>
                  <a:gd name="T2" fmla="*/ 21 w 21"/>
                  <a:gd name="T3" fmla="*/ 16 h 18"/>
                  <a:gd name="T4" fmla="*/ 18 w 21"/>
                  <a:gd name="T5" fmla="*/ 13 h 18"/>
                  <a:gd name="T6" fmla="*/ 15 w 21"/>
                  <a:gd name="T7" fmla="*/ 13 h 18"/>
                  <a:gd name="T8" fmla="*/ 13 w 21"/>
                  <a:gd name="T9" fmla="*/ 10 h 18"/>
                  <a:gd name="T10" fmla="*/ 10 w 21"/>
                  <a:gd name="T11" fmla="*/ 8 h 18"/>
                  <a:gd name="T12" fmla="*/ 7 w 21"/>
                  <a:gd name="T13" fmla="*/ 5 h 18"/>
                  <a:gd name="T14" fmla="*/ 5 w 21"/>
                  <a:gd name="T15" fmla="*/ 5 h 18"/>
                  <a:gd name="T16" fmla="*/ 5 w 21"/>
                  <a:gd name="T17" fmla="*/ 3 h 18"/>
                  <a:gd name="T18" fmla="*/ 2 w 21"/>
                  <a:gd name="T19" fmla="*/ 0 h 18"/>
                  <a:gd name="T20" fmla="*/ 0 w 21"/>
                  <a:gd name="T21" fmla="*/ 0 h 18"/>
                  <a:gd name="T22" fmla="*/ 0 w 21"/>
                  <a:gd name="T23" fmla="*/ 3 h 18"/>
                  <a:gd name="T24" fmla="*/ 2 w 21"/>
                  <a:gd name="T25" fmla="*/ 5 h 18"/>
                  <a:gd name="T26" fmla="*/ 5 w 21"/>
                  <a:gd name="T27" fmla="*/ 8 h 18"/>
                  <a:gd name="T28" fmla="*/ 7 w 21"/>
                  <a:gd name="T29" fmla="*/ 10 h 18"/>
                  <a:gd name="T30" fmla="*/ 10 w 21"/>
                  <a:gd name="T31" fmla="*/ 13 h 18"/>
                  <a:gd name="T32" fmla="*/ 13 w 21"/>
                  <a:gd name="T33" fmla="*/ 16 h 18"/>
                  <a:gd name="T34" fmla="*/ 15 w 21"/>
                  <a:gd name="T35" fmla="*/ 18 h 18"/>
                  <a:gd name="T36" fmla="*/ 18 w 21"/>
                  <a:gd name="T37" fmla="*/ 18 h 18"/>
                  <a:gd name="T38" fmla="*/ 18 w 21"/>
                  <a:gd name="T39" fmla="*/ 18 h 18"/>
                  <a:gd name="T40" fmla="*/ 21 w 21"/>
                  <a:gd name="T41" fmla="*/ 16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8"/>
                  <a:gd name="T65" fmla="*/ 21 w 21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8">
                    <a:moveTo>
                      <a:pt x="21" y="16"/>
                    </a:moveTo>
                    <a:lnTo>
                      <a:pt x="21" y="16"/>
                    </a:lnTo>
                    <a:lnTo>
                      <a:pt x="18" y="13"/>
                    </a:lnTo>
                    <a:lnTo>
                      <a:pt x="15" y="13"/>
                    </a:lnTo>
                    <a:lnTo>
                      <a:pt x="13" y="10"/>
                    </a:lnTo>
                    <a:lnTo>
                      <a:pt x="10" y="8"/>
                    </a:lnTo>
                    <a:lnTo>
                      <a:pt x="7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5" y="8"/>
                    </a:lnTo>
                    <a:lnTo>
                      <a:pt x="7" y="10"/>
                    </a:lnTo>
                    <a:lnTo>
                      <a:pt x="10" y="13"/>
                    </a:lnTo>
                    <a:lnTo>
                      <a:pt x="13" y="16"/>
                    </a:lnTo>
                    <a:lnTo>
                      <a:pt x="15" y="18"/>
                    </a:lnTo>
                    <a:lnTo>
                      <a:pt x="18" y="18"/>
                    </a:lnTo>
                    <a:lnTo>
                      <a:pt x="21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58" name="Freeform 2540"/>
              <p:cNvSpPr>
                <a:spLocks/>
              </p:cNvSpPr>
              <p:nvPr/>
            </p:nvSpPr>
            <p:spPr bwMode="auto">
              <a:xfrm>
                <a:off x="5164" y="3057"/>
                <a:ext cx="21" cy="8"/>
              </a:xfrm>
              <a:custGeom>
                <a:avLst/>
                <a:gdLst>
                  <a:gd name="T0" fmla="*/ 18 w 21"/>
                  <a:gd name="T1" fmla="*/ 2 h 8"/>
                  <a:gd name="T2" fmla="*/ 18 w 21"/>
                  <a:gd name="T3" fmla="*/ 2 h 8"/>
                  <a:gd name="T4" fmla="*/ 18 w 21"/>
                  <a:gd name="T5" fmla="*/ 2 h 8"/>
                  <a:gd name="T6" fmla="*/ 16 w 21"/>
                  <a:gd name="T7" fmla="*/ 2 h 8"/>
                  <a:gd name="T8" fmla="*/ 13 w 21"/>
                  <a:gd name="T9" fmla="*/ 2 h 8"/>
                  <a:gd name="T10" fmla="*/ 10 w 21"/>
                  <a:gd name="T11" fmla="*/ 2 h 8"/>
                  <a:gd name="T12" fmla="*/ 8 w 21"/>
                  <a:gd name="T13" fmla="*/ 2 h 8"/>
                  <a:gd name="T14" fmla="*/ 5 w 21"/>
                  <a:gd name="T15" fmla="*/ 2 h 8"/>
                  <a:gd name="T16" fmla="*/ 3 w 21"/>
                  <a:gd name="T17" fmla="*/ 0 h 8"/>
                  <a:gd name="T18" fmla="*/ 3 w 21"/>
                  <a:gd name="T19" fmla="*/ 0 h 8"/>
                  <a:gd name="T20" fmla="*/ 0 w 21"/>
                  <a:gd name="T21" fmla="*/ 2 h 8"/>
                  <a:gd name="T22" fmla="*/ 3 w 21"/>
                  <a:gd name="T23" fmla="*/ 5 h 8"/>
                  <a:gd name="T24" fmla="*/ 5 w 21"/>
                  <a:gd name="T25" fmla="*/ 5 h 8"/>
                  <a:gd name="T26" fmla="*/ 8 w 21"/>
                  <a:gd name="T27" fmla="*/ 5 h 8"/>
                  <a:gd name="T28" fmla="*/ 10 w 21"/>
                  <a:gd name="T29" fmla="*/ 5 h 8"/>
                  <a:gd name="T30" fmla="*/ 13 w 21"/>
                  <a:gd name="T31" fmla="*/ 8 h 8"/>
                  <a:gd name="T32" fmla="*/ 16 w 21"/>
                  <a:gd name="T33" fmla="*/ 5 h 8"/>
                  <a:gd name="T34" fmla="*/ 18 w 21"/>
                  <a:gd name="T35" fmla="*/ 5 h 8"/>
                  <a:gd name="T36" fmla="*/ 21 w 21"/>
                  <a:gd name="T37" fmla="*/ 5 h 8"/>
                  <a:gd name="T38" fmla="*/ 21 w 21"/>
                  <a:gd name="T39" fmla="*/ 5 h 8"/>
                  <a:gd name="T40" fmla="*/ 18 w 21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18" y="2"/>
                    </a:moveTo>
                    <a:lnTo>
                      <a:pt x="18" y="2"/>
                    </a:lnTo>
                    <a:lnTo>
                      <a:pt x="16" y="2"/>
                    </a:lnTo>
                    <a:lnTo>
                      <a:pt x="13" y="2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3" y="8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21" y="5"/>
                    </a:lnTo>
                    <a:lnTo>
                      <a:pt x="18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59" name="Freeform 2541"/>
              <p:cNvSpPr>
                <a:spLocks/>
              </p:cNvSpPr>
              <p:nvPr/>
            </p:nvSpPr>
            <p:spPr bwMode="auto">
              <a:xfrm>
                <a:off x="5182" y="3038"/>
                <a:ext cx="26" cy="24"/>
              </a:xfrm>
              <a:custGeom>
                <a:avLst/>
                <a:gdLst>
                  <a:gd name="T0" fmla="*/ 21 w 26"/>
                  <a:gd name="T1" fmla="*/ 0 h 24"/>
                  <a:gd name="T2" fmla="*/ 21 w 26"/>
                  <a:gd name="T3" fmla="*/ 0 h 24"/>
                  <a:gd name="T4" fmla="*/ 21 w 26"/>
                  <a:gd name="T5" fmla="*/ 6 h 24"/>
                  <a:gd name="T6" fmla="*/ 19 w 26"/>
                  <a:gd name="T7" fmla="*/ 8 h 24"/>
                  <a:gd name="T8" fmla="*/ 16 w 26"/>
                  <a:gd name="T9" fmla="*/ 11 h 24"/>
                  <a:gd name="T10" fmla="*/ 13 w 26"/>
                  <a:gd name="T11" fmla="*/ 13 h 24"/>
                  <a:gd name="T12" fmla="*/ 11 w 26"/>
                  <a:gd name="T13" fmla="*/ 16 h 24"/>
                  <a:gd name="T14" fmla="*/ 8 w 26"/>
                  <a:gd name="T15" fmla="*/ 16 h 24"/>
                  <a:gd name="T16" fmla="*/ 5 w 26"/>
                  <a:gd name="T17" fmla="*/ 19 h 24"/>
                  <a:gd name="T18" fmla="*/ 0 w 26"/>
                  <a:gd name="T19" fmla="*/ 21 h 24"/>
                  <a:gd name="T20" fmla="*/ 3 w 26"/>
                  <a:gd name="T21" fmla="*/ 24 h 24"/>
                  <a:gd name="T22" fmla="*/ 5 w 26"/>
                  <a:gd name="T23" fmla="*/ 21 h 24"/>
                  <a:gd name="T24" fmla="*/ 11 w 26"/>
                  <a:gd name="T25" fmla="*/ 21 h 24"/>
                  <a:gd name="T26" fmla="*/ 13 w 26"/>
                  <a:gd name="T27" fmla="*/ 19 h 24"/>
                  <a:gd name="T28" fmla="*/ 16 w 26"/>
                  <a:gd name="T29" fmla="*/ 16 h 24"/>
                  <a:gd name="T30" fmla="*/ 19 w 26"/>
                  <a:gd name="T31" fmla="*/ 13 h 24"/>
                  <a:gd name="T32" fmla="*/ 21 w 26"/>
                  <a:gd name="T33" fmla="*/ 11 h 24"/>
                  <a:gd name="T34" fmla="*/ 24 w 26"/>
                  <a:gd name="T35" fmla="*/ 6 h 24"/>
                  <a:gd name="T36" fmla="*/ 26 w 26"/>
                  <a:gd name="T37" fmla="*/ 3 h 24"/>
                  <a:gd name="T38" fmla="*/ 26 w 26"/>
                  <a:gd name="T39" fmla="*/ 3 h 24"/>
                  <a:gd name="T40" fmla="*/ 21 w 26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4"/>
                  <a:gd name="T65" fmla="*/ 26 w 26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4">
                    <a:moveTo>
                      <a:pt x="21" y="0"/>
                    </a:moveTo>
                    <a:lnTo>
                      <a:pt x="21" y="0"/>
                    </a:lnTo>
                    <a:lnTo>
                      <a:pt x="21" y="6"/>
                    </a:lnTo>
                    <a:lnTo>
                      <a:pt x="19" y="8"/>
                    </a:lnTo>
                    <a:lnTo>
                      <a:pt x="16" y="11"/>
                    </a:lnTo>
                    <a:lnTo>
                      <a:pt x="13" y="13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5" y="19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5" y="21"/>
                    </a:lnTo>
                    <a:lnTo>
                      <a:pt x="11" y="21"/>
                    </a:lnTo>
                    <a:lnTo>
                      <a:pt x="13" y="19"/>
                    </a:lnTo>
                    <a:lnTo>
                      <a:pt x="16" y="16"/>
                    </a:lnTo>
                    <a:lnTo>
                      <a:pt x="19" y="13"/>
                    </a:lnTo>
                    <a:lnTo>
                      <a:pt x="21" y="11"/>
                    </a:lnTo>
                    <a:lnTo>
                      <a:pt x="24" y="6"/>
                    </a:lnTo>
                    <a:lnTo>
                      <a:pt x="26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60" name="Freeform 2542"/>
              <p:cNvSpPr>
                <a:spLocks/>
              </p:cNvSpPr>
              <p:nvPr/>
            </p:nvSpPr>
            <p:spPr bwMode="auto">
              <a:xfrm>
                <a:off x="5203" y="3012"/>
                <a:ext cx="21" cy="29"/>
              </a:xfrm>
              <a:custGeom>
                <a:avLst/>
                <a:gdLst>
                  <a:gd name="T0" fmla="*/ 16 w 21"/>
                  <a:gd name="T1" fmla="*/ 0 h 29"/>
                  <a:gd name="T2" fmla="*/ 16 w 21"/>
                  <a:gd name="T3" fmla="*/ 0 h 29"/>
                  <a:gd name="T4" fmla="*/ 16 w 21"/>
                  <a:gd name="T5" fmla="*/ 3 h 29"/>
                  <a:gd name="T6" fmla="*/ 13 w 21"/>
                  <a:gd name="T7" fmla="*/ 8 h 29"/>
                  <a:gd name="T8" fmla="*/ 13 w 21"/>
                  <a:gd name="T9" fmla="*/ 11 h 29"/>
                  <a:gd name="T10" fmla="*/ 11 w 21"/>
                  <a:gd name="T11" fmla="*/ 13 h 29"/>
                  <a:gd name="T12" fmla="*/ 8 w 21"/>
                  <a:gd name="T13" fmla="*/ 18 h 29"/>
                  <a:gd name="T14" fmla="*/ 5 w 21"/>
                  <a:gd name="T15" fmla="*/ 21 h 29"/>
                  <a:gd name="T16" fmla="*/ 3 w 21"/>
                  <a:gd name="T17" fmla="*/ 24 h 29"/>
                  <a:gd name="T18" fmla="*/ 0 w 21"/>
                  <a:gd name="T19" fmla="*/ 26 h 29"/>
                  <a:gd name="T20" fmla="*/ 5 w 21"/>
                  <a:gd name="T21" fmla="*/ 29 h 29"/>
                  <a:gd name="T22" fmla="*/ 8 w 21"/>
                  <a:gd name="T23" fmla="*/ 26 h 29"/>
                  <a:gd name="T24" fmla="*/ 8 w 21"/>
                  <a:gd name="T25" fmla="*/ 24 h 29"/>
                  <a:gd name="T26" fmla="*/ 11 w 21"/>
                  <a:gd name="T27" fmla="*/ 21 h 29"/>
                  <a:gd name="T28" fmla="*/ 13 w 21"/>
                  <a:gd name="T29" fmla="*/ 16 h 29"/>
                  <a:gd name="T30" fmla="*/ 16 w 21"/>
                  <a:gd name="T31" fmla="*/ 13 h 29"/>
                  <a:gd name="T32" fmla="*/ 18 w 21"/>
                  <a:gd name="T33" fmla="*/ 8 h 29"/>
                  <a:gd name="T34" fmla="*/ 18 w 21"/>
                  <a:gd name="T35" fmla="*/ 5 h 29"/>
                  <a:gd name="T36" fmla="*/ 21 w 21"/>
                  <a:gd name="T37" fmla="*/ 0 h 29"/>
                  <a:gd name="T38" fmla="*/ 21 w 21"/>
                  <a:gd name="T39" fmla="*/ 0 h 29"/>
                  <a:gd name="T40" fmla="*/ 16 w 21"/>
                  <a:gd name="T41" fmla="*/ 0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9"/>
                  <a:gd name="T65" fmla="*/ 21 w 21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9">
                    <a:moveTo>
                      <a:pt x="16" y="0"/>
                    </a:moveTo>
                    <a:lnTo>
                      <a:pt x="16" y="0"/>
                    </a:lnTo>
                    <a:lnTo>
                      <a:pt x="16" y="3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1" y="13"/>
                    </a:lnTo>
                    <a:lnTo>
                      <a:pt x="8" y="18"/>
                    </a:lnTo>
                    <a:lnTo>
                      <a:pt x="5" y="21"/>
                    </a:lnTo>
                    <a:lnTo>
                      <a:pt x="3" y="24"/>
                    </a:lnTo>
                    <a:lnTo>
                      <a:pt x="0" y="26"/>
                    </a:lnTo>
                    <a:lnTo>
                      <a:pt x="5" y="29"/>
                    </a:lnTo>
                    <a:lnTo>
                      <a:pt x="8" y="26"/>
                    </a:lnTo>
                    <a:lnTo>
                      <a:pt x="8" y="24"/>
                    </a:lnTo>
                    <a:lnTo>
                      <a:pt x="11" y="21"/>
                    </a:lnTo>
                    <a:lnTo>
                      <a:pt x="13" y="16"/>
                    </a:lnTo>
                    <a:lnTo>
                      <a:pt x="16" y="13"/>
                    </a:lnTo>
                    <a:lnTo>
                      <a:pt x="18" y="8"/>
                    </a:lnTo>
                    <a:lnTo>
                      <a:pt x="18" y="5"/>
                    </a:lnTo>
                    <a:lnTo>
                      <a:pt x="21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61" name="Freeform 2543"/>
              <p:cNvSpPr>
                <a:spLocks/>
              </p:cNvSpPr>
              <p:nvPr/>
            </p:nvSpPr>
            <p:spPr bwMode="auto">
              <a:xfrm>
                <a:off x="5211" y="2986"/>
                <a:ext cx="13" cy="26"/>
              </a:xfrm>
              <a:custGeom>
                <a:avLst/>
                <a:gdLst>
                  <a:gd name="T0" fmla="*/ 0 w 13"/>
                  <a:gd name="T1" fmla="*/ 3 h 26"/>
                  <a:gd name="T2" fmla="*/ 0 w 13"/>
                  <a:gd name="T3" fmla="*/ 3 h 26"/>
                  <a:gd name="T4" fmla="*/ 3 w 13"/>
                  <a:gd name="T5" fmla="*/ 5 h 26"/>
                  <a:gd name="T6" fmla="*/ 5 w 13"/>
                  <a:gd name="T7" fmla="*/ 8 h 26"/>
                  <a:gd name="T8" fmla="*/ 5 w 13"/>
                  <a:gd name="T9" fmla="*/ 10 h 26"/>
                  <a:gd name="T10" fmla="*/ 8 w 13"/>
                  <a:gd name="T11" fmla="*/ 13 h 26"/>
                  <a:gd name="T12" fmla="*/ 8 w 13"/>
                  <a:gd name="T13" fmla="*/ 16 h 26"/>
                  <a:gd name="T14" fmla="*/ 8 w 13"/>
                  <a:gd name="T15" fmla="*/ 21 h 26"/>
                  <a:gd name="T16" fmla="*/ 8 w 13"/>
                  <a:gd name="T17" fmla="*/ 24 h 26"/>
                  <a:gd name="T18" fmla="*/ 8 w 13"/>
                  <a:gd name="T19" fmla="*/ 26 h 26"/>
                  <a:gd name="T20" fmla="*/ 13 w 13"/>
                  <a:gd name="T21" fmla="*/ 26 h 26"/>
                  <a:gd name="T22" fmla="*/ 13 w 13"/>
                  <a:gd name="T23" fmla="*/ 24 h 26"/>
                  <a:gd name="T24" fmla="*/ 13 w 13"/>
                  <a:gd name="T25" fmla="*/ 18 h 26"/>
                  <a:gd name="T26" fmla="*/ 10 w 13"/>
                  <a:gd name="T27" fmla="*/ 16 h 26"/>
                  <a:gd name="T28" fmla="*/ 10 w 13"/>
                  <a:gd name="T29" fmla="*/ 13 h 26"/>
                  <a:gd name="T30" fmla="*/ 8 w 13"/>
                  <a:gd name="T31" fmla="*/ 8 h 26"/>
                  <a:gd name="T32" fmla="*/ 8 w 13"/>
                  <a:gd name="T33" fmla="*/ 5 h 26"/>
                  <a:gd name="T34" fmla="*/ 5 w 13"/>
                  <a:gd name="T35" fmla="*/ 3 h 26"/>
                  <a:gd name="T36" fmla="*/ 3 w 13"/>
                  <a:gd name="T37" fmla="*/ 0 h 26"/>
                  <a:gd name="T38" fmla="*/ 3 w 13"/>
                  <a:gd name="T39" fmla="*/ 0 h 26"/>
                  <a:gd name="T40" fmla="*/ 0 w 13"/>
                  <a:gd name="T41" fmla="*/ 3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6"/>
                  <a:gd name="T65" fmla="*/ 13 w 13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6">
                    <a:moveTo>
                      <a:pt x="0" y="3"/>
                    </a:moveTo>
                    <a:lnTo>
                      <a:pt x="0" y="3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8" y="13"/>
                    </a:lnTo>
                    <a:lnTo>
                      <a:pt x="8" y="16"/>
                    </a:lnTo>
                    <a:lnTo>
                      <a:pt x="8" y="21"/>
                    </a:lnTo>
                    <a:lnTo>
                      <a:pt x="8" y="24"/>
                    </a:lnTo>
                    <a:lnTo>
                      <a:pt x="8" y="26"/>
                    </a:lnTo>
                    <a:lnTo>
                      <a:pt x="13" y="26"/>
                    </a:lnTo>
                    <a:lnTo>
                      <a:pt x="13" y="24"/>
                    </a:lnTo>
                    <a:lnTo>
                      <a:pt x="13" y="18"/>
                    </a:lnTo>
                    <a:lnTo>
                      <a:pt x="10" y="16"/>
                    </a:lnTo>
                    <a:lnTo>
                      <a:pt x="10" y="13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62" name="Freeform 2544"/>
              <p:cNvSpPr>
                <a:spLocks/>
              </p:cNvSpPr>
              <p:nvPr/>
            </p:nvSpPr>
            <p:spPr bwMode="auto">
              <a:xfrm>
                <a:off x="5187" y="2975"/>
                <a:ext cx="27" cy="14"/>
              </a:xfrm>
              <a:custGeom>
                <a:avLst/>
                <a:gdLst>
                  <a:gd name="T0" fmla="*/ 0 w 27"/>
                  <a:gd name="T1" fmla="*/ 6 h 14"/>
                  <a:gd name="T2" fmla="*/ 0 w 27"/>
                  <a:gd name="T3" fmla="*/ 6 h 14"/>
                  <a:gd name="T4" fmla="*/ 3 w 27"/>
                  <a:gd name="T5" fmla="*/ 6 h 14"/>
                  <a:gd name="T6" fmla="*/ 6 w 27"/>
                  <a:gd name="T7" fmla="*/ 6 h 14"/>
                  <a:gd name="T8" fmla="*/ 8 w 27"/>
                  <a:gd name="T9" fmla="*/ 6 h 14"/>
                  <a:gd name="T10" fmla="*/ 14 w 27"/>
                  <a:gd name="T11" fmla="*/ 6 h 14"/>
                  <a:gd name="T12" fmla="*/ 16 w 27"/>
                  <a:gd name="T13" fmla="*/ 8 h 14"/>
                  <a:gd name="T14" fmla="*/ 19 w 27"/>
                  <a:gd name="T15" fmla="*/ 8 h 14"/>
                  <a:gd name="T16" fmla="*/ 21 w 27"/>
                  <a:gd name="T17" fmla="*/ 11 h 14"/>
                  <a:gd name="T18" fmla="*/ 24 w 27"/>
                  <a:gd name="T19" fmla="*/ 14 h 14"/>
                  <a:gd name="T20" fmla="*/ 27 w 27"/>
                  <a:gd name="T21" fmla="*/ 11 h 14"/>
                  <a:gd name="T22" fmla="*/ 24 w 27"/>
                  <a:gd name="T23" fmla="*/ 8 h 14"/>
                  <a:gd name="T24" fmla="*/ 21 w 27"/>
                  <a:gd name="T25" fmla="*/ 6 h 14"/>
                  <a:gd name="T26" fmla="*/ 16 w 27"/>
                  <a:gd name="T27" fmla="*/ 3 h 14"/>
                  <a:gd name="T28" fmla="*/ 14 w 27"/>
                  <a:gd name="T29" fmla="*/ 3 h 14"/>
                  <a:gd name="T30" fmla="*/ 11 w 27"/>
                  <a:gd name="T31" fmla="*/ 3 h 14"/>
                  <a:gd name="T32" fmla="*/ 6 w 27"/>
                  <a:gd name="T33" fmla="*/ 0 h 14"/>
                  <a:gd name="T34" fmla="*/ 3 w 27"/>
                  <a:gd name="T35" fmla="*/ 0 h 14"/>
                  <a:gd name="T36" fmla="*/ 0 w 27"/>
                  <a:gd name="T37" fmla="*/ 0 h 14"/>
                  <a:gd name="T38" fmla="*/ 0 w 27"/>
                  <a:gd name="T39" fmla="*/ 0 h 14"/>
                  <a:gd name="T40" fmla="*/ 0 w 27"/>
                  <a:gd name="T41" fmla="*/ 6 h 1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7"/>
                  <a:gd name="T64" fmla="*/ 0 h 14"/>
                  <a:gd name="T65" fmla="*/ 27 w 27"/>
                  <a:gd name="T66" fmla="*/ 14 h 1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7" h="14">
                    <a:moveTo>
                      <a:pt x="0" y="6"/>
                    </a:moveTo>
                    <a:lnTo>
                      <a:pt x="0" y="6"/>
                    </a:lnTo>
                    <a:lnTo>
                      <a:pt x="3" y="6"/>
                    </a:lnTo>
                    <a:lnTo>
                      <a:pt x="6" y="6"/>
                    </a:lnTo>
                    <a:lnTo>
                      <a:pt x="8" y="6"/>
                    </a:lnTo>
                    <a:lnTo>
                      <a:pt x="14" y="6"/>
                    </a:lnTo>
                    <a:lnTo>
                      <a:pt x="16" y="8"/>
                    </a:lnTo>
                    <a:lnTo>
                      <a:pt x="19" y="8"/>
                    </a:lnTo>
                    <a:lnTo>
                      <a:pt x="21" y="11"/>
                    </a:lnTo>
                    <a:lnTo>
                      <a:pt x="24" y="14"/>
                    </a:lnTo>
                    <a:lnTo>
                      <a:pt x="27" y="11"/>
                    </a:lnTo>
                    <a:lnTo>
                      <a:pt x="24" y="8"/>
                    </a:lnTo>
                    <a:lnTo>
                      <a:pt x="21" y="6"/>
                    </a:lnTo>
                    <a:lnTo>
                      <a:pt x="16" y="3"/>
                    </a:lnTo>
                    <a:lnTo>
                      <a:pt x="14" y="3"/>
                    </a:lnTo>
                    <a:lnTo>
                      <a:pt x="11" y="3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63" name="Freeform 2545"/>
              <p:cNvSpPr>
                <a:spLocks/>
              </p:cNvSpPr>
              <p:nvPr/>
            </p:nvSpPr>
            <p:spPr bwMode="auto">
              <a:xfrm>
                <a:off x="5177" y="2978"/>
                <a:ext cx="44" cy="76"/>
              </a:xfrm>
              <a:custGeom>
                <a:avLst/>
                <a:gdLst>
                  <a:gd name="T0" fmla="*/ 16 w 44"/>
                  <a:gd name="T1" fmla="*/ 76 h 76"/>
                  <a:gd name="T2" fmla="*/ 24 w 44"/>
                  <a:gd name="T3" fmla="*/ 71 h 76"/>
                  <a:gd name="T4" fmla="*/ 29 w 44"/>
                  <a:gd name="T5" fmla="*/ 63 h 76"/>
                  <a:gd name="T6" fmla="*/ 39 w 44"/>
                  <a:gd name="T7" fmla="*/ 50 h 76"/>
                  <a:gd name="T8" fmla="*/ 44 w 44"/>
                  <a:gd name="T9" fmla="*/ 34 h 76"/>
                  <a:gd name="T10" fmla="*/ 42 w 44"/>
                  <a:gd name="T11" fmla="*/ 21 h 76"/>
                  <a:gd name="T12" fmla="*/ 37 w 44"/>
                  <a:gd name="T13" fmla="*/ 8 h 76"/>
                  <a:gd name="T14" fmla="*/ 26 w 44"/>
                  <a:gd name="T15" fmla="*/ 3 h 76"/>
                  <a:gd name="T16" fmla="*/ 16 w 44"/>
                  <a:gd name="T17" fmla="*/ 0 h 76"/>
                  <a:gd name="T18" fmla="*/ 16 w 44"/>
                  <a:gd name="T19" fmla="*/ 3 h 76"/>
                  <a:gd name="T20" fmla="*/ 13 w 44"/>
                  <a:gd name="T21" fmla="*/ 3 h 76"/>
                  <a:gd name="T22" fmla="*/ 5 w 44"/>
                  <a:gd name="T23" fmla="*/ 18 h 76"/>
                  <a:gd name="T24" fmla="*/ 3 w 44"/>
                  <a:gd name="T25" fmla="*/ 24 h 76"/>
                  <a:gd name="T26" fmla="*/ 0 w 44"/>
                  <a:gd name="T27" fmla="*/ 32 h 76"/>
                  <a:gd name="T28" fmla="*/ 0 w 44"/>
                  <a:gd name="T29" fmla="*/ 47 h 76"/>
                  <a:gd name="T30" fmla="*/ 0 w 44"/>
                  <a:gd name="T31" fmla="*/ 60 h 76"/>
                  <a:gd name="T32" fmla="*/ 8 w 44"/>
                  <a:gd name="T33" fmla="*/ 68 h 76"/>
                  <a:gd name="T34" fmla="*/ 16 w 44"/>
                  <a:gd name="T35" fmla="*/ 76 h 7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44"/>
                  <a:gd name="T55" fmla="*/ 0 h 76"/>
                  <a:gd name="T56" fmla="*/ 44 w 44"/>
                  <a:gd name="T57" fmla="*/ 76 h 7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44" h="76">
                    <a:moveTo>
                      <a:pt x="16" y="76"/>
                    </a:moveTo>
                    <a:lnTo>
                      <a:pt x="24" y="71"/>
                    </a:lnTo>
                    <a:lnTo>
                      <a:pt x="29" y="63"/>
                    </a:lnTo>
                    <a:lnTo>
                      <a:pt x="39" y="50"/>
                    </a:lnTo>
                    <a:lnTo>
                      <a:pt x="44" y="34"/>
                    </a:lnTo>
                    <a:lnTo>
                      <a:pt x="42" y="21"/>
                    </a:lnTo>
                    <a:lnTo>
                      <a:pt x="37" y="8"/>
                    </a:lnTo>
                    <a:lnTo>
                      <a:pt x="26" y="3"/>
                    </a:lnTo>
                    <a:lnTo>
                      <a:pt x="16" y="0"/>
                    </a:lnTo>
                    <a:lnTo>
                      <a:pt x="16" y="3"/>
                    </a:lnTo>
                    <a:lnTo>
                      <a:pt x="13" y="3"/>
                    </a:lnTo>
                    <a:lnTo>
                      <a:pt x="5" y="18"/>
                    </a:lnTo>
                    <a:lnTo>
                      <a:pt x="3" y="24"/>
                    </a:lnTo>
                    <a:lnTo>
                      <a:pt x="0" y="32"/>
                    </a:lnTo>
                    <a:lnTo>
                      <a:pt x="0" y="47"/>
                    </a:lnTo>
                    <a:lnTo>
                      <a:pt x="0" y="60"/>
                    </a:lnTo>
                    <a:lnTo>
                      <a:pt x="8" y="68"/>
                    </a:lnTo>
                    <a:lnTo>
                      <a:pt x="16" y="76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64" name="Freeform 2546"/>
              <p:cNvSpPr>
                <a:spLocks/>
              </p:cNvSpPr>
              <p:nvPr/>
            </p:nvSpPr>
            <p:spPr bwMode="auto">
              <a:xfrm>
                <a:off x="5193" y="3038"/>
                <a:ext cx="15" cy="19"/>
              </a:xfrm>
              <a:custGeom>
                <a:avLst/>
                <a:gdLst>
                  <a:gd name="T0" fmla="*/ 10 w 15"/>
                  <a:gd name="T1" fmla="*/ 0 h 19"/>
                  <a:gd name="T2" fmla="*/ 10 w 15"/>
                  <a:gd name="T3" fmla="*/ 0 h 19"/>
                  <a:gd name="T4" fmla="*/ 10 w 15"/>
                  <a:gd name="T5" fmla="*/ 3 h 19"/>
                  <a:gd name="T6" fmla="*/ 8 w 15"/>
                  <a:gd name="T7" fmla="*/ 6 h 19"/>
                  <a:gd name="T8" fmla="*/ 8 w 15"/>
                  <a:gd name="T9" fmla="*/ 8 h 19"/>
                  <a:gd name="T10" fmla="*/ 5 w 15"/>
                  <a:gd name="T11" fmla="*/ 8 h 19"/>
                  <a:gd name="T12" fmla="*/ 5 w 15"/>
                  <a:gd name="T13" fmla="*/ 11 h 19"/>
                  <a:gd name="T14" fmla="*/ 2 w 15"/>
                  <a:gd name="T15" fmla="*/ 11 h 19"/>
                  <a:gd name="T16" fmla="*/ 2 w 15"/>
                  <a:gd name="T17" fmla="*/ 13 h 19"/>
                  <a:gd name="T18" fmla="*/ 0 w 15"/>
                  <a:gd name="T19" fmla="*/ 16 h 19"/>
                  <a:gd name="T20" fmla="*/ 2 w 15"/>
                  <a:gd name="T21" fmla="*/ 19 h 19"/>
                  <a:gd name="T22" fmla="*/ 2 w 15"/>
                  <a:gd name="T23" fmla="*/ 16 h 19"/>
                  <a:gd name="T24" fmla="*/ 5 w 15"/>
                  <a:gd name="T25" fmla="*/ 13 h 19"/>
                  <a:gd name="T26" fmla="*/ 8 w 15"/>
                  <a:gd name="T27" fmla="*/ 13 h 19"/>
                  <a:gd name="T28" fmla="*/ 8 w 15"/>
                  <a:gd name="T29" fmla="*/ 11 h 19"/>
                  <a:gd name="T30" fmla="*/ 10 w 15"/>
                  <a:gd name="T31" fmla="*/ 8 h 19"/>
                  <a:gd name="T32" fmla="*/ 10 w 15"/>
                  <a:gd name="T33" fmla="*/ 8 h 19"/>
                  <a:gd name="T34" fmla="*/ 13 w 15"/>
                  <a:gd name="T35" fmla="*/ 6 h 19"/>
                  <a:gd name="T36" fmla="*/ 15 w 15"/>
                  <a:gd name="T37" fmla="*/ 3 h 19"/>
                  <a:gd name="T38" fmla="*/ 15 w 15"/>
                  <a:gd name="T39" fmla="*/ 3 h 19"/>
                  <a:gd name="T40" fmla="*/ 10 w 15"/>
                  <a:gd name="T41" fmla="*/ 0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19"/>
                  <a:gd name="T65" fmla="*/ 15 w 15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19">
                    <a:moveTo>
                      <a:pt x="10" y="0"/>
                    </a:moveTo>
                    <a:lnTo>
                      <a:pt x="10" y="0"/>
                    </a:lnTo>
                    <a:lnTo>
                      <a:pt x="10" y="3"/>
                    </a:lnTo>
                    <a:lnTo>
                      <a:pt x="8" y="6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2" y="11"/>
                    </a:lnTo>
                    <a:lnTo>
                      <a:pt x="2" y="13"/>
                    </a:lnTo>
                    <a:lnTo>
                      <a:pt x="0" y="16"/>
                    </a:lnTo>
                    <a:lnTo>
                      <a:pt x="2" y="19"/>
                    </a:lnTo>
                    <a:lnTo>
                      <a:pt x="2" y="16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8" y="11"/>
                    </a:lnTo>
                    <a:lnTo>
                      <a:pt x="10" y="8"/>
                    </a:lnTo>
                    <a:lnTo>
                      <a:pt x="13" y="6"/>
                    </a:lnTo>
                    <a:lnTo>
                      <a:pt x="15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65" name="Freeform 2547"/>
              <p:cNvSpPr>
                <a:spLocks/>
              </p:cNvSpPr>
              <p:nvPr/>
            </p:nvSpPr>
            <p:spPr bwMode="auto">
              <a:xfrm>
                <a:off x="5203" y="3012"/>
                <a:ext cx="21" cy="29"/>
              </a:xfrm>
              <a:custGeom>
                <a:avLst/>
                <a:gdLst>
                  <a:gd name="T0" fmla="*/ 16 w 21"/>
                  <a:gd name="T1" fmla="*/ 0 h 29"/>
                  <a:gd name="T2" fmla="*/ 16 w 21"/>
                  <a:gd name="T3" fmla="*/ 0 h 29"/>
                  <a:gd name="T4" fmla="*/ 16 w 21"/>
                  <a:gd name="T5" fmla="*/ 3 h 29"/>
                  <a:gd name="T6" fmla="*/ 13 w 21"/>
                  <a:gd name="T7" fmla="*/ 8 h 29"/>
                  <a:gd name="T8" fmla="*/ 13 w 21"/>
                  <a:gd name="T9" fmla="*/ 11 h 29"/>
                  <a:gd name="T10" fmla="*/ 11 w 21"/>
                  <a:gd name="T11" fmla="*/ 13 h 29"/>
                  <a:gd name="T12" fmla="*/ 8 w 21"/>
                  <a:gd name="T13" fmla="*/ 18 h 29"/>
                  <a:gd name="T14" fmla="*/ 5 w 21"/>
                  <a:gd name="T15" fmla="*/ 21 h 29"/>
                  <a:gd name="T16" fmla="*/ 3 w 21"/>
                  <a:gd name="T17" fmla="*/ 24 h 29"/>
                  <a:gd name="T18" fmla="*/ 0 w 21"/>
                  <a:gd name="T19" fmla="*/ 26 h 29"/>
                  <a:gd name="T20" fmla="*/ 5 w 21"/>
                  <a:gd name="T21" fmla="*/ 29 h 29"/>
                  <a:gd name="T22" fmla="*/ 8 w 21"/>
                  <a:gd name="T23" fmla="*/ 26 h 29"/>
                  <a:gd name="T24" fmla="*/ 8 w 21"/>
                  <a:gd name="T25" fmla="*/ 24 h 29"/>
                  <a:gd name="T26" fmla="*/ 11 w 21"/>
                  <a:gd name="T27" fmla="*/ 21 h 29"/>
                  <a:gd name="T28" fmla="*/ 13 w 21"/>
                  <a:gd name="T29" fmla="*/ 16 h 29"/>
                  <a:gd name="T30" fmla="*/ 16 w 21"/>
                  <a:gd name="T31" fmla="*/ 13 h 29"/>
                  <a:gd name="T32" fmla="*/ 18 w 21"/>
                  <a:gd name="T33" fmla="*/ 8 h 29"/>
                  <a:gd name="T34" fmla="*/ 18 w 21"/>
                  <a:gd name="T35" fmla="*/ 5 h 29"/>
                  <a:gd name="T36" fmla="*/ 21 w 21"/>
                  <a:gd name="T37" fmla="*/ 0 h 29"/>
                  <a:gd name="T38" fmla="*/ 21 w 21"/>
                  <a:gd name="T39" fmla="*/ 0 h 29"/>
                  <a:gd name="T40" fmla="*/ 16 w 21"/>
                  <a:gd name="T41" fmla="*/ 0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9"/>
                  <a:gd name="T65" fmla="*/ 21 w 21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9">
                    <a:moveTo>
                      <a:pt x="16" y="0"/>
                    </a:moveTo>
                    <a:lnTo>
                      <a:pt x="16" y="0"/>
                    </a:lnTo>
                    <a:lnTo>
                      <a:pt x="16" y="3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1" y="13"/>
                    </a:lnTo>
                    <a:lnTo>
                      <a:pt x="8" y="18"/>
                    </a:lnTo>
                    <a:lnTo>
                      <a:pt x="5" y="21"/>
                    </a:lnTo>
                    <a:lnTo>
                      <a:pt x="3" y="24"/>
                    </a:lnTo>
                    <a:lnTo>
                      <a:pt x="0" y="26"/>
                    </a:lnTo>
                    <a:lnTo>
                      <a:pt x="5" y="29"/>
                    </a:lnTo>
                    <a:lnTo>
                      <a:pt x="8" y="26"/>
                    </a:lnTo>
                    <a:lnTo>
                      <a:pt x="8" y="24"/>
                    </a:lnTo>
                    <a:lnTo>
                      <a:pt x="11" y="21"/>
                    </a:lnTo>
                    <a:lnTo>
                      <a:pt x="13" y="16"/>
                    </a:lnTo>
                    <a:lnTo>
                      <a:pt x="16" y="13"/>
                    </a:lnTo>
                    <a:lnTo>
                      <a:pt x="18" y="8"/>
                    </a:lnTo>
                    <a:lnTo>
                      <a:pt x="18" y="5"/>
                    </a:lnTo>
                    <a:lnTo>
                      <a:pt x="21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66" name="Freeform 2548"/>
              <p:cNvSpPr>
                <a:spLocks/>
              </p:cNvSpPr>
              <p:nvPr/>
            </p:nvSpPr>
            <p:spPr bwMode="auto">
              <a:xfrm>
                <a:off x="5211" y="2986"/>
                <a:ext cx="13" cy="26"/>
              </a:xfrm>
              <a:custGeom>
                <a:avLst/>
                <a:gdLst>
                  <a:gd name="T0" fmla="*/ 0 w 13"/>
                  <a:gd name="T1" fmla="*/ 3 h 26"/>
                  <a:gd name="T2" fmla="*/ 0 w 13"/>
                  <a:gd name="T3" fmla="*/ 3 h 26"/>
                  <a:gd name="T4" fmla="*/ 3 w 13"/>
                  <a:gd name="T5" fmla="*/ 5 h 26"/>
                  <a:gd name="T6" fmla="*/ 5 w 13"/>
                  <a:gd name="T7" fmla="*/ 8 h 26"/>
                  <a:gd name="T8" fmla="*/ 5 w 13"/>
                  <a:gd name="T9" fmla="*/ 10 h 26"/>
                  <a:gd name="T10" fmla="*/ 8 w 13"/>
                  <a:gd name="T11" fmla="*/ 13 h 26"/>
                  <a:gd name="T12" fmla="*/ 8 w 13"/>
                  <a:gd name="T13" fmla="*/ 16 h 26"/>
                  <a:gd name="T14" fmla="*/ 8 w 13"/>
                  <a:gd name="T15" fmla="*/ 21 h 26"/>
                  <a:gd name="T16" fmla="*/ 8 w 13"/>
                  <a:gd name="T17" fmla="*/ 24 h 26"/>
                  <a:gd name="T18" fmla="*/ 8 w 13"/>
                  <a:gd name="T19" fmla="*/ 26 h 26"/>
                  <a:gd name="T20" fmla="*/ 13 w 13"/>
                  <a:gd name="T21" fmla="*/ 26 h 26"/>
                  <a:gd name="T22" fmla="*/ 13 w 13"/>
                  <a:gd name="T23" fmla="*/ 24 h 26"/>
                  <a:gd name="T24" fmla="*/ 13 w 13"/>
                  <a:gd name="T25" fmla="*/ 18 h 26"/>
                  <a:gd name="T26" fmla="*/ 10 w 13"/>
                  <a:gd name="T27" fmla="*/ 16 h 26"/>
                  <a:gd name="T28" fmla="*/ 10 w 13"/>
                  <a:gd name="T29" fmla="*/ 13 h 26"/>
                  <a:gd name="T30" fmla="*/ 8 w 13"/>
                  <a:gd name="T31" fmla="*/ 8 h 26"/>
                  <a:gd name="T32" fmla="*/ 8 w 13"/>
                  <a:gd name="T33" fmla="*/ 5 h 26"/>
                  <a:gd name="T34" fmla="*/ 5 w 13"/>
                  <a:gd name="T35" fmla="*/ 3 h 26"/>
                  <a:gd name="T36" fmla="*/ 3 w 13"/>
                  <a:gd name="T37" fmla="*/ 0 h 26"/>
                  <a:gd name="T38" fmla="*/ 3 w 13"/>
                  <a:gd name="T39" fmla="*/ 0 h 26"/>
                  <a:gd name="T40" fmla="*/ 0 w 13"/>
                  <a:gd name="T41" fmla="*/ 3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6"/>
                  <a:gd name="T65" fmla="*/ 13 w 13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6">
                    <a:moveTo>
                      <a:pt x="0" y="3"/>
                    </a:moveTo>
                    <a:lnTo>
                      <a:pt x="0" y="3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8" y="13"/>
                    </a:lnTo>
                    <a:lnTo>
                      <a:pt x="8" y="16"/>
                    </a:lnTo>
                    <a:lnTo>
                      <a:pt x="8" y="21"/>
                    </a:lnTo>
                    <a:lnTo>
                      <a:pt x="8" y="24"/>
                    </a:lnTo>
                    <a:lnTo>
                      <a:pt x="8" y="26"/>
                    </a:lnTo>
                    <a:lnTo>
                      <a:pt x="13" y="26"/>
                    </a:lnTo>
                    <a:lnTo>
                      <a:pt x="13" y="24"/>
                    </a:lnTo>
                    <a:lnTo>
                      <a:pt x="13" y="18"/>
                    </a:lnTo>
                    <a:lnTo>
                      <a:pt x="10" y="16"/>
                    </a:lnTo>
                    <a:lnTo>
                      <a:pt x="10" y="13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67" name="Freeform 2549"/>
              <p:cNvSpPr>
                <a:spLocks/>
              </p:cNvSpPr>
              <p:nvPr/>
            </p:nvSpPr>
            <p:spPr bwMode="auto">
              <a:xfrm>
                <a:off x="5193" y="2975"/>
                <a:ext cx="21" cy="14"/>
              </a:xfrm>
              <a:custGeom>
                <a:avLst/>
                <a:gdLst>
                  <a:gd name="T0" fmla="*/ 2 w 21"/>
                  <a:gd name="T1" fmla="*/ 6 h 14"/>
                  <a:gd name="T2" fmla="*/ 0 w 21"/>
                  <a:gd name="T3" fmla="*/ 6 h 14"/>
                  <a:gd name="T4" fmla="*/ 2 w 21"/>
                  <a:gd name="T5" fmla="*/ 6 h 14"/>
                  <a:gd name="T6" fmla="*/ 5 w 21"/>
                  <a:gd name="T7" fmla="*/ 6 h 14"/>
                  <a:gd name="T8" fmla="*/ 8 w 21"/>
                  <a:gd name="T9" fmla="*/ 6 h 14"/>
                  <a:gd name="T10" fmla="*/ 10 w 21"/>
                  <a:gd name="T11" fmla="*/ 8 h 14"/>
                  <a:gd name="T12" fmla="*/ 13 w 21"/>
                  <a:gd name="T13" fmla="*/ 8 h 14"/>
                  <a:gd name="T14" fmla="*/ 15 w 21"/>
                  <a:gd name="T15" fmla="*/ 11 h 14"/>
                  <a:gd name="T16" fmla="*/ 15 w 21"/>
                  <a:gd name="T17" fmla="*/ 11 h 14"/>
                  <a:gd name="T18" fmla="*/ 18 w 21"/>
                  <a:gd name="T19" fmla="*/ 14 h 14"/>
                  <a:gd name="T20" fmla="*/ 21 w 21"/>
                  <a:gd name="T21" fmla="*/ 11 h 14"/>
                  <a:gd name="T22" fmla="*/ 18 w 21"/>
                  <a:gd name="T23" fmla="*/ 8 h 14"/>
                  <a:gd name="T24" fmla="*/ 15 w 21"/>
                  <a:gd name="T25" fmla="*/ 6 h 14"/>
                  <a:gd name="T26" fmla="*/ 13 w 21"/>
                  <a:gd name="T27" fmla="*/ 6 h 14"/>
                  <a:gd name="T28" fmla="*/ 10 w 21"/>
                  <a:gd name="T29" fmla="*/ 3 h 14"/>
                  <a:gd name="T30" fmla="*/ 8 w 21"/>
                  <a:gd name="T31" fmla="*/ 3 h 14"/>
                  <a:gd name="T32" fmla="*/ 5 w 21"/>
                  <a:gd name="T33" fmla="*/ 3 h 14"/>
                  <a:gd name="T34" fmla="*/ 2 w 21"/>
                  <a:gd name="T35" fmla="*/ 3 h 14"/>
                  <a:gd name="T36" fmla="*/ 0 w 21"/>
                  <a:gd name="T37" fmla="*/ 0 h 14"/>
                  <a:gd name="T38" fmla="*/ 0 w 21"/>
                  <a:gd name="T39" fmla="*/ 3 h 14"/>
                  <a:gd name="T40" fmla="*/ 2 w 21"/>
                  <a:gd name="T41" fmla="*/ 6 h 1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4"/>
                  <a:gd name="T65" fmla="*/ 21 w 21"/>
                  <a:gd name="T66" fmla="*/ 14 h 1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4">
                    <a:moveTo>
                      <a:pt x="2" y="6"/>
                    </a:moveTo>
                    <a:lnTo>
                      <a:pt x="0" y="6"/>
                    </a:lnTo>
                    <a:lnTo>
                      <a:pt x="2" y="6"/>
                    </a:lnTo>
                    <a:lnTo>
                      <a:pt x="5" y="6"/>
                    </a:lnTo>
                    <a:lnTo>
                      <a:pt x="8" y="6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5" y="11"/>
                    </a:lnTo>
                    <a:lnTo>
                      <a:pt x="18" y="14"/>
                    </a:lnTo>
                    <a:lnTo>
                      <a:pt x="21" y="11"/>
                    </a:lnTo>
                    <a:lnTo>
                      <a:pt x="18" y="8"/>
                    </a:lnTo>
                    <a:lnTo>
                      <a:pt x="15" y="6"/>
                    </a:lnTo>
                    <a:lnTo>
                      <a:pt x="13" y="6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5" y="3"/>
                    </a:lnTo>
                    <a:lnTo>
                      <a:pt x="2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68" name="Freeform 2550"/>
              <p:cNvSpPr>
                <a:spLocks/>
              </p:cNvSpPr>
              <p:nvPr/>
            </p:nvSpPr>
            <p:spPr bwMode="auto">
              <a:xfrm>
                <a:off x="5187" y="2978"/>
                <a:ext cx="8" cy="5"/>
              </a:xfrm>
              <a:custGeom>
                <a:avLst/>
                <a:gdLst>
                  <a:gd name="T0" fmla="*/ 3 w 8"/>
                  <a:gd name="T1" fmla="*/ 5 h 5"/>
                  <a:gd name="T2" fmla="*/ 3 w 8"/>
                  <a:gd name="T3" fmla="*/ 5 h 5"/>
                  <a:gd name="T4" fmla="*/ 3 w 8"/>
                  <a:gd name="T5" fmla="*/ 5 h 5"/>
                  <a:gd name="T6" fmla="*/ 3 w 8"/>
                  <a:gd name="T7" fmla="*/ 5 h 5"/>
                  <a:gd name="T8" fmla="*/ 6 w 8"/>
                  <a:gd name="T9" fmla="*/ 3 h 5"/>
                  <a:gd name="T10" fmla="*/ 6 w 8"/>
                  <a:gd name="T11" fmla="*/ 3 h 5"/>
                  <a:gd name="T12" fmla="*/ 6 w 8"/>
                  <a:gd name="T13" fmla="*/ 3 h 5"/>
                  <a:gd name="T14" fmla="*/ 6 w 8"/>
                  <a:gd name="T15" fmla="*/ 3 h 5"/>
                  <a:gd name="T16" fmla="*/ 6 w 8"/>
                  <a:gd name="T17" fmla="*/ 3 h 5"/>
                  <a:gd name="T18" fmla="*/ 8 w 8"/>
                  <a:gd name="T19" fmla="*/ 3 h 5"/>
                  <a:gd name="T20" fmla="*/ 6 w 8"/>
                  <a:gd name="T21" fmla="*/ 0 h 5"/>
                  <a:gd name="T22" fmla="*/ 6 w 8"/>
                  <a:gd name="T23" fmla="*/ 0 h 5"/>
                  <a:gd name="T24" fmla="*/ 3 w 8"/>
                  <a:gd name="T25" fmla="*/ 0 h 5"/>
                  <a:gd name="T26" fmla="*/ 3 w 8"/>
                  <a:gd name="T27" fmla="*/ 0 h 5"/>
                  <a:gd name="T28" fmla="*/ 3 w 8"/>
                  <a:gd name="T29" fmla="*/ 0 h 5"/>
                  <a:gd name="T30" fmla="*/ 3 w 8"/>
                  <a:gd name="T31" fmla="*/ 0 h 5"/>
                  <a:gd name="T32" fmla="*/ 0 w 8"/>
                  <a:gd name="T33" fmla="*/ 3 h 5"/>
                  <a:gd name="T34" fmla="*/ 0 w 8"/>
                  <a:gd name="T35" fmla="*/ 3 h 5"/>
                  <a:gd name="T36" fmla="*/ 0 w 8"/>
                  <a:gd name="T37" fmla="*/ 3 h 5"/>
                  <a:gd name="T38" fmla="*/ 0 w 8"/>
                  <a:gd name="T39" fmla="*/ 3 h 5"/>
                  <a:gd name="T40" fmla="*/ 3 w 8"/>
                  <a:gd name="T41" fmla="*/ 5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5"/>
                  <a:gd name="T65" fmla="*/ 8 w 8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5">
                    <a:moveTo>
                      <a:pt x="3" y="5"/>
                    </a:moveTo>
                    <a:lnTo>
                      <a:pt x="3" y="5"/>
                    </a:lnTo>
                    <a:lnTo>
                      <a:pt x="6" y="3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69" name="Freeform 2551"/>
              <p:cNvSpPr>
                <a:spLocks/>
              </p:cNvSpPr>
              <p:nvPr/>
            </p:nvSpPr>
            <p:spPr bwMode="auto">
              <a:xfrm>
                <a:off x="5174" y="2981"/>
                <a:ext cx="16" cy="29"/>
              </a:xfrm>
              <a:custGeom>
                <a:avLst/>
                <a:gdLst>
                  <a:gd name="T0" fmla="*/ 6 w 16"/>
                  <a:gd name="T1" fmla="*/ 29 h 29"/>
                  <a:gd name="T2" fmla="*/ 6 w 16"/>
                  <a:gd name="T3" fmla="*/ 29 h 29"/>
                  <a:gd name="T4" fmla="*/ 6 w 16"/>
                  <a:gd name="T5" fmla="*/ 26 h 29"/>
                  <a:gd name="T6" fmla="*/ 6 w 16"/>
                  <a:gd name="T7" fmla="*/ 21 h 29"/>
                  <a:gd name="T8" fmla="*/ 8 w 16"/>
                  <a:gd name="T9" fmla="*/ 18 h 29"/>
                  <a:gd name="T10" fmla="*/ 8 w 16"/>
                  <a:gd name="T11" fmla="*/ 15 h 29"/>
                  <a:gd name="T12" fmla="*/ 11 w 16"/>
                  <a:gd name="T13" fmla="*/ 10 h 29"/>
                  <a:gd name="T14" fmla="*/ 13 w 16"/>
                  <a:gd name="T15" fmla="*/ 8 h 29"/>
                  <a:gd name="T16" fmla="*/ 13 w 16"/>
                  <a:gd name="T17" fmla="*/ 5 h 29"/>
                  <a:gd name="T18" fmla="*/ 16 w 16"/>
                  <a:gd name="T19" fmla="*/ 2 h 29"/>
                  <a:gd name="T20" fmla="*/ 13 w 16"/>
                  <a:gd name="T21" fmla="*/ 0 h 29"/>
                  <a:gd name="T22" fmla="*/ 11 w 16"/>
                  <a:gd name="T23" fmla="*/ 2 h 29"/>
                  <a:gd name="T24" fmla="*/ 11 w 16"/>
                  <a:gd name="T25" fmla="*/ 5 h 29"/>
                  <a:gd name="T26" fmla="*/ 8 w 16"/>
                  <a:gd name="T27" fmla="*/ 10 h 29"/>
                  <a:gd name="T28" fmla="*/ 6 w 16"/>
                  <a:gd name="T29" fmla="*/ 13 h 29"/>
                  <a:gd name="T30" fmla="*/ 3 w 16"/>
                  <a:gd name="T31" fmla="*/ 18 h 29"/>
                  <a:gd name="T32" fmla="*/ 3 w 16"/>
                  <a:gd name="T33" fmla="*/ 21 h 29"/>
                  <a:gd name="T34" fmla="*/ 0 w 16"/>
                  <a:gd name="T35" fmla="*/ 26 h 29"/>
                  <a:gd name="T36" fmla="*/ 0 w 16"/>
                  <a:gd name="T37" fmla="*/ 29 h 29"/>
                  <a:gd name="T38" fmla="*/ 0 w 16"/>
                  <a:gd name="T39" fmla="*/ 29 h 29"/>
                  <a:gd name="T40" fmla="*/ 6 w 16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29"/>
                  <a:gd name="T65" fmla="*/ 16 w 16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29">
                    <a:moveTo>
                      <a:pt x="6" y="29"/>
                    </a:moveTo>
                    <a:lnTo>
                      <a:pt x="6" y="29"/>
                    </a:lnTo>
                    <a:lnTo>
                      <a:pt x="6" y="26"/>
                    </a:lnTo>
                    <a:lnTo>
                      <a:pt x="6" y="21"/>
                    </a:lnTo>
                    <a:lnTo>
                      <a:pt x="8" y="18"/>
                    </a:lnTo>
                    <a:lnTo>
                      <a:pt x="8" y="15"/>
                    </a:lnTo>
                    <a:lnTo>
                      <a:pt x="11" y="10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6" y="2"/>
                    </a:lnTo>
                    <a:lnTo>
                      <a:pt x="13" y="0"/>
                    </a:lnTo>
                    <a:lnTo>
                      <a:pt x="11" y="2"/>
                    </a:lnTo>
                    <a:lnTo>
                      <a:pt x="11" y="5"/>
                    </a:lnTo>
                    <a:lnTo>
                      <a:pt x="8" y="10"/>
                    </a:lnTo>
                    <a:lnTo>
                      <a:pt x="6" y="13"/>
                    </a:lnTo>
                    <a:lnTo>
                      <a:pt x="3" y="18"/>
                    </a:lnTo>
                    <a:lnTo>
                      <a:pt x="3" y="21"/>
                    </a:lnTo>
                    <a:lnTo>
                      <a:pt x="0" y="26"/>
                    </a:lnTo>
                    <a:lnTo>
                      <a:pt x="0" y="29"/>
                    </a:lnTo>
                    <a:lnTo>
                      <a:pt x="6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70" name="Freeform 2552"/>
              <p:cNvSpPr>
                <a:spLocks/>
              </p:cNvSpPr>
              <p:nvPr/>
            </p:nvSpPr>
            <p:spPr bwMode="auto">
              <a:xfrm>
                <a:off x="5174" y="3010"/>
                <a:ext cx="6" cy="28"/>
              </a:xfrm>
              <a:custGeom>
                <a:avLst/>
                <a:gdLst>
                  <a:gd name="T0" fmla="*/ 6 w 6"/>
                  <a:gd name="T1" fmla="*/ 26 h 28"/>
                  <a:gd name="T2" fmla="*/ 6 w 6"/>
                  <a:gd name="T3" fmla="*/ 26 h 28"/>
                  <a:gd name="T4" fmla="*/ 3 w 6"/>
                  <a:gd name="T5" fmla="*/ 23 h 28"/>
                  <a:gd name="T6" fmla="*/ 3 w 6"/>
                  <a:gd name="T7" fmla="*/ 20 h 28"/>
                  <a:gd name="T8" fmla="*/ 3 w 6"/>
                  <a:gd name="T9" fmla="*/ 18 h 28"/>
                  <a:gd name="T10" fmla="*/ 3 w 6"/>
                  <a:gd name="T11" fmla="*/ 13 h 28"/>
                  <a:gd name="T12" fmla="*/ 3 w 6"/>
                  <a:gd name="T13" fmla="*/ 10 h 28"/>
                  <a:gd name="T14" fmla="*/ 3 w 6"/>
                  <a:gd name="T15" fmla="*/ 7 h 28"/>
                  <a:gd name="T16" fmla="*/ 3 w 6"/>
                  <a:gd name="T17" fmla="*/ 2 h 28"/>
                  <a:gd name="T18" fmla="*/ 6 w 6"/>
                  <a:gd name="T19" fmla="*/ 0 h 28"/>
                  <a:gd name="T20" fmla="*/ 0 w 6"/>
                  <a:gd name="T21" fmla="*/ 0 h 28"/>
                  <a:gd name="T22" fmla="*/ 0 w 6"/>
                  <a:gd name="T23" fmla="*/ 2 h 28"/>
                  <a:gd name="T24" fmla="*/ 0 w 6"/>
                  <a:gd name="T25" fmla="*/ 7 h 28"/>
                  <a:gd name="T26" fmla="*/ 0 w 6"/>
                  <a:gd name="T27" fmla="*/ 10 h 28"/>
                  <a:gd name="T28" fmla="*/ 0 w 6"/>
                  <a:gd name="T29" fmla="*/ 13 h 28"/>
                  <a:gd name="T30" fmla="*/ 0 w 6"/>
                  <a:gd name="T31" fmla="*/ 18 h 28"/>
                  <a:gd name="T32" fmla="*/ 0 w 6"/>
                  <a:gd name="T33" fmla="*/ 20 h 28"/>
                  <a:gd name="T34" fmla="*/ 0 w 6"/>
                  <a:gd name="T35" fmla="*/ 26 h 28"/>
                  <a:gd name="T36" fmla="*/ 3 w 6"/>
                  <a:gd name="T37" fmla="*/ 28 h 28"/>
                  <a:gd name="T38" fmla="*/ 3 w 6"/>
                  <a:gd name="T39" fmla="*/ 28 h 28"/>
                  <a:gd name="T40" fmla="*/ 6 w 6"/>
                  <a:gd name="T41" fmla="*/ 26 h 2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28"/>
                  <a:gd name="T65" fmla="*/ 6 w 6"/>
                  <a:gd name="T66" fmla="*/ 28 h 2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28">
                    <a:moveTo>
                      <a:pt x="6" y="26"/>
                    </a:moveTo>
                    <a:lnTo>
                      <a:pt x="6" y="26"/>
                    </a:lnTo>
                    <a:lnTo>
                      <a:pt x="3" y="23"/>
                    </a:lnTo>
                    <a:lnTo>
                      <a:pt x="3" y="20"/>
                    </a:lnTo>
                    <a:lnTo>
                      <a:pt x="3" y="18"/>
                    </a:lnTo>
                    <a:lnTo>
                      <a:pt x="3" y="13"/>
                    </a:lnTo>
                    <a:lnTo>
                      <a:pt x="3" y="10"/>
                    </a:lnTo>
                    <a:lnTo>
                      <a:pt x="3" y="7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0"/>
                    </a:lnTo>
                    <a:lnTo>
                      <a:pt x="0" y="26"/>
                    </a:lnTo>
                    <a:lnTo>
                      <a:pt x="3" y="28"/>
                    </a:lnTo>
                    <a:lnTo>
                      <a:pt x="6" y="2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71" name="Freeform 2553"/>
              <p:cNvSpPr>
                <a:spLocks/>
              </p:cNvSpPr>
              <p:nvPr/>
            </p:nvSpPr>
            <p:spPr bwMode="auto">
              <a:xfrm>
                <a:off x="5177" y="3036"/>
                <a:ext cx="18" cy="21"/>
              </a:xfrm>
              <a:custGeom>
                <a:avLst/>
                <a:gdLst>
                  <a:gd name="T0" fmla="*/ 16 w 18"/>
                  <a:gd name="T1" fmla="*/ 18 h 21"/>
                  <a:gd name="T2" fmla="*/ 18 w 18"/>
                  <a:gd name="T3" fmla="*/ 15 h 21"/>
                  <a:gd name="T4" fmla="*/ 16 w 18"/>
                  <a:gd name="T5" fmla="*/ 15 h 21"/>
                  <a:gd name="T6" fmla="*/ 13 w 18"/>
                  <a:gd name="T7" fmla="*/ 13 h 21"/>
                  <a:gd name="T8" fmla="*/ 10 w 18"/>
                  <a:gd name="T9" fmla="*/ 13 h 21"/>
                  <a:gd name="T10" fmla="*/ 8 w 18"/>
                  <a:gd name="T11" fmla="*/ 10 h 21"/>
                  <a:gd name="T12" fmla="*/ 5 w 18"/>
                  <a:gd name="T13" fmla="*/ 8 h 21"/>
                  <a:gd name="T14" fmla="*/ 5 w 18"/>
                  <a:gd name="T15" fmla="*/ 5 h 21"/>
                  <a:gd name="T16" fmla="*/ 3 w 18"/>
                  <a:gd name="T17" fmla="*/ 2 h 21"/>
                  <a:gd name="T18" fmla="*/ 3 w 18"/>
                  <a:gd name="T19" fmla="*/ 0 h 21"/>
                  <a:gd name="T20" fmla="*/ 0 w 18"/>
                  <a:gd name="T21" fmla="*/ 2 h 21"/>
                  <a:gd name="T22" fmla="*/ 0 w 18"/>
                  <a:gd name="T23" fmla="*/ 5 h 21"/>
                  <a:gd name="T24" fmla="*/ 3 w 18"/>
                  <a:gd name="T25" fmla="*/ 8 h 21"/>
                  <a:gd name="T26" fmla="*/ 3 w 18"/>
                  <a:gd name="T27" fmla="*/ 10 h 21"/>
                  <a:gd name="T28" fmla="*/ 5 w 18"/>
                  <a:gd name="T29" fmla="*/ 13 h 21"/>
                  <a:gd name="T30" fmla="*/ 8 w 18"/>
                  <a:gd name="T31" fmla="*/ 15 h 21"/>
                  <a:gd name="T32" fmla="*/ 10 w 18"/>
                  <a:gd name="T33" fmla="*/ 15 h 21"/>
                  <a:gd name="T34" fmla="*/ 13 w 18"/>
                  <a:gd name="T35" fmla="*/ 18 h 21"/>
                  <a:gd name="T36" fmla="*/ 16 w 18"/>
                  <a:gd name="T37" fmla="*/ 21 h 21"/>
                  <a:gd name="T38" fmla="*/ 18 w 18"/>
                  <a:gd name="T39" fmla="*/ 21 h 21"/>
                  <a:gd name="T40" fmla="*/ 16 w 18"/>
                  <a:gd name="T41" fmla="*/ 21 h 21"/>
                  <a:gd name="T42" fmla="*/ 16 w 18"/>
                  <a:gd name="T43" fmla="*/ 21 h 21"/>
                  <a:gd name="T44" fmla="*/ 18 w 18"/>
                  <a:gd name="T45" fmla="*/ 21 h 21"/>
                  <a:gd name="T46" fmla="*/ 16 w 18"/>
                  <a:gd name="T47" fmla="*/ 18 h 2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8"/>
                  <a:gd name="T73" fmla="*/ 0 h 21"/>
                  <a:gd name="T74" fmla="*/ 18 w 18"/>
                  <a:gd name="T75" fmla="*/ 21 h 21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8" h="21">
                    <a:moveTo>
                      <a:pt x="16" y="18"/>
                    </a:moveTo>
                    <a:lnTo>
                      <a:pt x="18" y="15"/>
                    </a:lnTo>
                    <a:lnTo>
                      <a:pt x="16" y="15"/>
                    </a:lnTo>
                    <a:lnTo>
                      <a:pt x="13" y="13"/>
                    </a:lnTo>
                    <a:lnTo>
                      <a:pt x="10" y="13"/>
                    </a:lnTo>
                    <a:lnTo>
                      <a:pt x="8" y="10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5" y="13"/>
                    </a:lnTo>
                    <a:lnTo>
                      <a:pt x="8" y="15"/>
                    </a:lnTo>
                    <a:lnTo>
                      <a:pt x="10" y="15"/>
                    </a:lnTo>
                    <a:lnTo>
                      <a:pt x="13" y="18"/>
                    </a:lnTo>
                    <a:lnTo>
                      <a:pt x="16" y="21"/>
                    </a:lnTo>
                    <a:lnTo>
                      <a:pt x="18" y="21"/>
                    </a:lnTo>
                    <a:lnTo>
                      <a:pt x="16" y="21"/>
                    </a:lnTo>
                    <a:lnTo>
                      <a:pt x="18" y="21"/>
                    </a:lnTo>
                    <a:lnTo>
                      <a:pt x="16" y="1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72" name="Freeform 2554"/>
              <p:cNvSpPr>
                <a:spLocks/>
              </p:cNvSpPr>
              <p:nvPr/>
            </p:nvSpPr>
            <p:spPr bwMode="auto">
              <a:xfrm>
                <a:off x="4970" y="2941"/>
                <a:ext cx="129" cy="34"/>
              </a:xfrm>
              <a:custGeom>
                <a:avLst/>
                <a:gdLst>
                  <a:gd name="T0" fmla="*/ 0 w 129"/>
                  <a:gd name="T1" fmla="*/ 6 h 34"/>
                  <a:gd name="T2" fmla="*/ 0 w 129"/>
                  <a:gd name="T3" fmla="*/ 16 h 34"/>
                  <a:gd name="T4" fmla="*/ 3 w 129"/>
                  <a:gd name="T5" fmla="*/ 27 h 34"/>
                  <a:gd name="T6" fmla="*/ 3 w 129"/>
                  <a:gd name="T7" fmla="*/ 29 h 34"/>
                  <a:gd name="T8" fmla="*/ 6 w 129"/>
                  <a:gd name="T9" fmla="*/ 32 h 34"/>
                  <a:gd name="T10" fmla="*/ 34 w 129"/>
                  <a:gd name="T11" fmla="*/ 34 h 34"/>
                  <a:gd name="T12" fmla="*/ 63 w 129"/>
                  <a:gd name="T13" fmla="*/ 34 h 34"/>
                  <a:gd name="T14" fmla="*/ 95 w 129"/>
                  <a:gd name="T15" fmla="*/ 34 h 34"/>
                  <a:gd name="T16" fmla="*/ 108 w 129"/>
                  <a:gd name="T17" fmla="*/ 34 h 34"/>
                  <a:gd name="T18" fmla="*/ 115 w 129"/>
                  <a:gd name="T19" fmla="*/ 34 h 34"/>
                  <a:gd name="T20" fmla="*/ 121 w 129"/>
                  <a:gd name="T21" fmla="*/ 32 h 34"/>
                  <a:gd name="T22" fmla="*/ 126 w 129"/>
                  <a:gd name="T23" fmla="*/ 27 h 34"/>
                  <a:gd name="T24" fmla="*/ 129 w 129"/>
                  <a:gd name="T25" fmla="*/ 19 h 34"/>
                  <a:gd name="T26" fmla="*/ 129 w 129"/>
                  <a:gd name="T27" fmla="*/ 11 h 34"/>
                  <a:gd name="T28" fmla="*/ 129 w 129"/>
                  <a:gd name="T29" fmla="*/ 6 h 34"/>
                  <a:gd name="T30" fmla="*/ 126 w 129"/>
                  <a:gd name="T31" fmla="*/ 3 h 34"/>
                  <a:gd name="T32" fmla="*/ 118 w 129"/>
                  <a:gd name="T33" fmla="*/ 0 h 34"/>
                  <a:gd name="T34" fmla="*/ 113 w 129"/>
                  <a:gd name="T35" fmla="*/ 0 h 34"/>
                  <a:gd name="T36" fmla="*/ 108 w 129"/>
                  <a:gd name="T37" fmla="*/ 0 h 34"/>
                  <a:gd name="T38" fmla="*/ 102 w 129"/>
                  <a:gd name="T39" fmla="*/ 0 h 34"/>
                  <a:gd name="T40" fmla="*/ 89 w 129"/>
                  <a:gd name="T41" fmla="*/ 0 h 34"/>
                  <a:gd name="T42" fmla="*/ 71 w 129"/>
                  <a:gd name="T43" fmla="*/ 3 h 34"/>
                  <a:gd name="T44" fmla="*/ 53 w 129"/>
                  <a:gd name="T45" fmla="*/ 3 h 34"/>
                  <a:gd name="T46" fmla="*/ 32 w 129"/>
                  <a:gd name="T47" fmla="*/ 3 h 34"/>
                  <a:gd name="T48" fmla="*/ 16 w 129"/>
                  <a:gd name="T49" fmla="*/ 6 h 34"/>
                  <a:gd name="T50" fmla="*/ 6 w 129"/>
                  <a:gd name="T51" fmla="*/ 6 h 34"/>
                  <a:gd name="T52" fmla="*/ 0 w 129"/>
                  <a:gd name="T53" fmla="*/ 6 h 34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129"/>
                  <a:gd name="T82" fmla="*/ 0 h 34"/>
                  <a:gd name="T83" fmla="*/ 129 w 129"/>
                  <a:gd name="T84" fmla="*/ 34 h 34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129" h="34">
                    <a:moveTo>
                      <a:pt x="0" y="6"/>
                    </a:moveTo>
                    <a:lnTo>
                      <a:pt x="0" y="16"/>
                    </a:lnTo>
                    <a:lnTo>
                      <a:pt x="3" y="27"/>
                    </a:lnTo>
                    <a:lnTo>
                      <a:pt x="3" y="29"/>
                    </a:lnTo>
                    <a:lnTo>
                      <a:pt x="6" y="32"/>
                    </a:lnTo>
                    <a:lnTo>
                      <a:pt x="34" y="34"/>
                    </a:lnTo>
                    <a:lnTo>
                      <a:pt x="63" y="34"/>
                    </a:lnTo>
                    <a:lnTo>
                      <a:pt x="95" y="34"/>
                    </a:lnTo>
                    <a:lnTo>
                      <a:pt x="108" y="34"/>
                    </a:lnTo>
                    <a:lnTo>
                      <a:pt x="115" y="34"/>
                    </a:lnTo>
                    <a:lnTo>
                      <a:pt x="121" y="32"/>
                    </a:lnTo>
                    <a:lnTo>
                      <a:pt x="126" y="27"/>
                    </a:lnTo>
                    <a:lnTo>
                      <a:pt x="129" y="19"/>
                    </a:lnTo>
                    <a:lnTo>
                      <a:pt x="129" y="11"/>
                    </a:lnTo>
                    <a:lnTo>
                      <a:pt x="129" y="6"/>
                    </a:lnTo>
                    <a:lnTo>
                      <a:pt x="126" y="3"/>
                    </a:lnTo>
                    <a:lnTo>
                      <a:pt x="118" y="0"/>
                    </a:lnTo>
                    <a:lnTo>
                      <a:pt x="113" y="0"/>
                    </a:lnTo>
                    <a:lnTo>
                      <a:pt x="108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71" y="3"/>
                    </a:lnTo>
                    <a:lnTo>
                      <a:pt x="53" y="3"/>
                    </a:lnTo>
                    <a:lnTo>
                      <a:pt x="32" y="3"/>
                    </a:lnTo>
                    <a:lnTo>
                      <a:pt x="16" y="6"/>
                    </a:lnTo>
                    <a:lnTo>
                      <a:pt x="6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73" name="Freeform 2555"/>
              <p:cNvSpPr>
                <a:spLocks/>
              </p:cNvSpPr>
              <p:nvPr/>
            </p:nvSpPr>
            <p:spPr bwMode="auto">
              <a:xfrm>
                <a:off x="4970" y="2947"/>
                <a:ext cx="3" cy="21"/>
              </a:xfrm>
              <a:custGeom>
                <a:avLst/>
                <a:gdLst>
                  <a:gd name="T0" fmla="*/ 3 w 3"/>
                  <a:gd name="T1" fmla="*/ 21 h 21"/>
                  <a:gd name="T2" fmla="*/ 3 w 3"/>
                  <a:gd name="T3" fmla="*/ 21 h 21"/>
                  <a:gd name="T4" fmla="*/ 3 w 3"/>
                  <a:gd name="T5" fmla="*/ 18 h 21"/>
                  <a:gd name="T6" fmla="*/ 3 w 3"/>
                  <a:gd name="T7" fmla="*/ 15 h 21"/>
                  <a:gd name="T8" fmla="*/ 3 w 3"/>
                  <a:gd name="T9" fmla="*/ 13 h 21"/>
                  <a:gd name="T10" fmla="*/ 3 w 3"/>
                  <a:gd name="T11" fmla="*/ 10 h 21"/>
                  <a:gd name="T12" fmla="*/ 3 w 3"/>
                  <a:gd name="T13" fmla="*/ 8 h 21"/>
                  <a:gd name="T14" fmla="*/ 3 w 3"/>
                  <a:gd name="T15" fmla="*/ 5 h 21"/>
                  <a:gd name="T16" fmla="*/ 3 w 3"/>
                  <a:gd name="T17" fmla="*/ 2 h 21"/>
                  <a:gd name="T18" fmla="*/ 3 w 3"/>
                  <a:gd name="T19" fmla="*/ 0 h 21"/>
                  <a:gd name="T20" fmla="*/ 0 w 3"/>
                  <a:gd name="T21" fmla="*/ 0 h 21"/>
                  <a:gd name="T22" fmla="*/ 0 w 3"/>
                  <a:gd name="T23" fmla="*/ 2 h 21"/>
                  <a:gd name="T24" fmla="*/ 0 w 3"/>
                  <a:gd name="T25" fmla="*/ 5 h 21"/>
                  <a:gd name="T26" fmla="*/ 0 w 3"/>
                  <a:gd name="T27" fmla="*/ 8 h 21"/>
                  <a:gd name="T28" fmla="*/ 0 w 3"/>
                  <a:gd name="T29" fmla="*/ 10 h 21"/>
                  <a:gd name="T30" fmla="*/ 0 w 3"/>
                  <a:gd name="T31" fmla="*/ 13 h 21"/>
                  <a:gd name="T32" fmla="*/ 0 w 3"/>
                  <a:gd name="T33" fmla="*/ 15 h 21"/>
                  <a:gd name="T34" fmla="*/ 0 w 3"/>
                  <a:gd name="T35" fmla="*/ 18 h 21"/>
                  <a:gd name="T36" fmla="*/ 0 w 3"/>
                  <a:gd name="T37" fmla="*/ 21 h 21"/>
                  <a:gd name="T38" fmla="*/ 0 w 3"/>
                  <a:gd name="T39" fmla="*/ 21 h 21"/>
                  <a:gd name="T40" fmla="*/ 3 w 3"/>
                  <a:gd name="T41" fmla="*/ 21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"/>
                  <a:gd name="T64" fmla="*/ 0 h 21"/>
                  <a:gd name="T65" fmla="*/ 3 w 3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" h="21">
                    <a:moveTo>
                      <a:pt x="3" y="21"/>
                    </a:moveTo>
                    <a:lnTo>
                      <a:pt x="3" y="21"/>
                    </a:lnTo>
                    <a:lnTo>
                      <a:pt x="3" y="18"/>
                    </a:lnTo>
                    <a:lnTo>
                      <a:pt x="3" y="15"/>
                    </a:lnTo>
                    <a:lnTo>
                      <a:pt x="3" y="13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74" name="Freeform 2556"/>
              <p:cNvSpPr>
                <a:spLocks/>
              </p:cNvSpPr>
              <p:nvPr/>
            </p:nvSpPr>
            <p:spPr bwMode="auto">
              <a:xfrm>
                <a:off x="4970" y="2968"/>
                <a:ext cx="6" cy="7"/>
              </a:xfrm>
              <a:custGeom>
                <a:avLst/>
                <a:gdLst>
                  <a:gd name="T0" fmla="*/ 6 w 6"/>
                  <a:gd name="T1" fmla="*/ 2 h 7"/>
                  <a:gd name="T2" fmla="*/ 6 w 6"/>
                  <a:gd name="T3" fmla="*/ 2 h 7"/>
                  <a:gd name="T4" fmla="*/ 6 w 6"/>
                  <a:gd name="T5" fmla="*/ 2 h 7"/>
                  <a:gd name="T6" fmla="*/ 6 w 6"/>
                  <a:gd name="T7" fmla="*/ 2 h 7"/>
                  <a:gd name="T8" fmla="*/ 6 w 6"/>
                  <a:gd name="T9" fmla="*/ 2 h 7"/>
                  <a:gd name="T10" fmla="*/ 6 w 6"/>
                  <a:gd name="T11" fmla="*/ 2 h 7"/>
                  <a:gd name="T12" fmla="*/ 3 w 6"/>
                  <a:gd name="T13" fmla="*/ 2 h 7"/>
                  <a:gd name="T14" fmla="*/ 3 w 6"/>
                  <a:gd name="T15" fmla="*/ 0 h 7"/>
                  <a:gd name="T16" fmla="*/ 3 w 6"/>
                  <a:gd name="T17" fmla="*/ 0 h 7"/>
                  <a:gd name="T18" fmla="*/ 3 w 6"/>
                  <a:gd name="T19" fmla="*/ 0 h 7"/>
                  <a:gd name="T20" fmla="*/ 0 w 6"/>
                  <a:gd name="T21" fmla="*/ 0 h 7"/>
                  <a:gd name="T22" fmla="*/ 0 w 6"/>
                  <a:gd name="T23" fmla="*/ 0 h 7"/>
                  <a:gd name="T24" fmla="*/ 0 w 6"/>
                  <a:gd name="T25" fmla="*/ 2 h 7"/>
                  <a:gd name="T26" fmla="*/ 0 w 6"/>
                  <a:gd name="T27" fmla="*/ 2 h 7"/>
                  <a:gd name="T28" fmla="*/ 0 w 6"/>
                  <a:gd name="T29" fmla="*/ 2 h 7"/>
                  <a:gd name="T30" fmla="*/ 0 w 6"/>
                  <a:gd name="T31" fmla="*/ 5 h 7"/>
                  <a:gd name="T32" fmla="*/ 3 w 6"/>
                  <a:gd name="T33" fmla="*/ 5 h 7"/>
                  <a:gd name="T34" fmla="*/ 3 w 6"/>
                  <a:gd name="T35" fmla="*/ 7 h 7"/>
                  <a:gd name="T36" fmla="*/ 6 w 6"/>
                  <a:gd name="T37" fmla="*/ 7 h 7"/>
                  <a:gd name="T38" fmla="*/ 6 w 6"/>
                  <a:gd name="T39" fmla="*/ 7 h 7"/>
                  <a:gd name="T40" fmla="*/ 6 w 6"/>
                  <a:gd name="T41" fmla="*/ 2 h 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7"/>
                  <a:gd name="T65" fmla="*/ 6 w 6"/>
                  <a:gd name="T66" fmla="*/ 7 h 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7">
                    <a:moveTo>
                      <a:pt x="6" y="2"/>
                    </a:moveTo>
                    <a:lnTo>
                      <a:pt x="6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75" name="Freeform 2557"/>
              <p:cNvSpPr>
                <a:spLocks/>
              </p:cNvSpPr>
              <p:nvPr/>
            </p:nvSpPr>
            <p:spPr bwMode="auto">
              <a:xfrm>
                <a:off x="4976" y="2970"/>
                <a:ext cx="57" cy="5"/>
              </a:xfrm>
              <a:custGeom>
                <a:avLst/>
                <a:gdLst>
                  <a:gd name="T0" fmla="*/ 57 w 57"/>
                  <a:gd name="T1" fmla="*/ 3 h 5"/>
                  <a:gd name="T2" fmla="*/ 57 w 57"/>
                  <a:gd name="T3" fmla="*/ 3 h 5"/>
                  <a:gd name="T4" fmla="*/ 49 w 57"/>
                  <a:gd name="T5" fmla="*/ 3 h 5"/>
                  <a:gd name="T6" fmla="*/ 41 w 57"/>
                  <a:gd name="T7" fmla="*/ 3 h 5"/>
                  <a:gd name="T8" fmla="*/ 36 w 57"/>
                  <a:gd name="T9" fmla="*/ 3 h 5"/>
                  <a:gd name="T10" fmla="*/ 28 w 57"/>
                  <a:gd name="T11" fmla="*/ 3 h 5"/>
                  <a:gd name="T12" fmla="*/ 21 w 57"/>
                  <a:gd name="T13" fmla="*/ 3 h 5"/>
                  <a:gd name="T14" fmla="*/ 13 w 57"/>
                  <a:gd name="T15" fmla="*/ 3 h 5"/>
                  <a:gd name="T16" fmla="*/ 7 w 57"/>
                  <a:gd name="T17" fmla="*/ 3 h 5"/>
                  <a:gd name="T18" fmla="*/ 0 w 57"/>
                  <a:gd name="T19" fmla="*/ 0 h 5"/>
                  <a:gd name="T20" fmla="*/ 0 w 57"/>
                  <a:gd name="T21" fmla="*/ 5 h 5"/>
                  <a:gd name="T22" fmla="*/ 7 w 57"/>
                  <a:gd name="T23" fmla="*/ 5 h 5"/>
                  <a:gd name="T24" fmla="*/ 13 w 57"/>
                  <a:gd name="T25" fmla="*/ 5 h 5"/>
                  <a:gd name="T26" fmla="*/ 21 w 57"/>
                  <a:gd name="T27" fmla="*/ 5 h 5"/>
                  <a:gd name="T28" fmla="*/ 28 w 57"/>
                  <a:gd name="T29" fmla="*/ 5 h 5"/>
                  <a:gd name="T30" fmla="*/ 36 w 57"/>
                  <a:gd name="T31" fmla="*/ 5 h 5"/>
                  <a:gd name="T32" fmla="*/ 41 w 57"/>
                  <a:gd name="T33" fmla="*/ 5 h 5"/>
                  <a:gd name="T34" fmla="*/ 49 w 57"/>
                  <a:gd name="T35" fmla="*/ 5 h 5"/>
                  <a:gd name="T36" fmla="*/ 57 w 57"/>
                  <a:gd name="T37" fmla="*/ 5 h 5"/>
                  <a:gd name="T38" fmla="*/ 57 w 57"/>
                  <a:gd name="T39" fmla="*/ 5 h 5"/>
                  <a:gd name="T40" fmla="*/ 57 w 57"/>
                  <a:gd name="T41" fmla="*/ 3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7"/>
                  <a:gd name="T64" fmla="*/ 0 h 5"/>
                  <a:gd name="T65" fmla="*/ 57 w 57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7" h="5">
                    <a:moveTo>
                      <a:pt x="57" y="3"/>
                    </a:moveTo>
                    <a:lnTo>
                      <a:pt x="57" y="3"/>
                    </a:lnTo>
                    <a:lnTo>
                      <a:pt x="49" y="3"/>
                    </a:lnTo>
                    <a:lnTo>
                      <a:pt x="41" y="3"/>
                    </a:lnTo>
                    <a:lnTo>
                      <a:pt x="36" y="3"/>
                    </a:lnTo>
                    <a:lnTo>
                      <a:pt x="28" y="3"/>
                    </a:lnTo>
                    <a:lnTo>
                      <a:pt x="21" y="3"/>
                    </a:lnTo>
                    <a:lnTo>
                      <a:pt x="13" y="3"/>
                    </a:lnTo>
                    <a:lnTo>
                      <a:pt x="7" y="3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7" y="5"/>
                    </a:lnTo>
                    <a:lnTo>
                      <a:pt x="13" y="5"/>
                    </a:lnTo>
                    <a:lnTo>
                      <a:pt x="21" y="5"/>
                    </a:lnTo>
                    <a:lnTo>
                      <a:pt x="28" y="5"/>
                    </a:lnTo>
                    <a:lnTo>
                      <a:pt x="36" y="5"/>
                    </a:lnTo>
                    <a:lnTo>
                      <a:pt x="41" y="5"/>
                    </a:lnTo>
                    <a:lnTo>
                      <a:pt x="49" y="5"/>
                    </a:lnTo>
                    <a:lnTo>
                      <a:pt x="57" y="5"/>
                    </a:lnTo>
                    <a:lnTo>
                      <a:pt x="57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76" name="Freeform 2558"/>
              <p:cNvSpPr>
                <a:spLocks/>
              </p:cNvSpPr>
              <p:nvPr/>
            </p:nvSpPr>
            <p:spPr bwMode="auto">
              <a:xfrm>
                <a:off x="5033" y="2973"/>
                <a:ext cx="32" cy="5"/>
              </a:xfrm>
              <a:custGeom>
                <a:avLst/>
                <a:gdLst>
                  <a:gd name="T0" fmla="*/ 32 w 32"/>
                  <a:gd name="T1" fmla="*/ 2 h 5"/>
                  <a:gd name="T2" fmla="*/ 32 w 32"/>
                  <a:gd name="T3" fmla="*/ 2 h 5"/>
                  <a:gd name="T4" fmla="*/ 29 w 32"/>
                  <a:gd name="T5" fmla="*/ 2 h 5"/>
                  <a:gd name="T6" fmla="*/ 24 w 32"/>
                  <a:gd name="T7" fmla="*/ 0 h 5"/>
                  <a:gd name="T8" fmla="*/ 21 w 32"/>
                  <a:gd name="T9" fmla="*/ 0 h 5"/>
                  <a:gd name="T10" fmla="*/ 16 w 32"/>
                  <a:gd name="T11" fmla="*/ 0 h 5"/>
                  <a:gd name="T12" fmla="*/ 13 w 32"/>
                  <a:gd name="T13" fmla="*/ 0 h 5"/>
                  <a:gd name="T14" fmla="*/ 8 w 32"/>
                  <a:gd name="T15" fmla="*/ 0 h 5"/>
                  <a:gd name="T16" fmla="*/ 5 w 32"/>
                  <a:gd name="T17" fmla="*/ 0 h 5"/>
                  <a:gd name="T18" fmla="*/ 0 w 32"/>
                  <a:gd name="T19" fmla="*/ 0 h 5"/>
                  <a:gd name="T20" fmla="*/ 0 w 32"/>
                  <a:gd name="T21" fmla="*/ 2 h 5"/>
                  <a:gd name="T22" fmla="*/ 5 w 32"/>
                  <a:gd name="T23" fmla="*/ 2 h 5"/>
                  <a:gd name="T24" fmla="*/ 8 w 32"/>
                  <a:gd name="T25" fmla="*/ 2 h 5"/>
                  <a:gd name="T26" fmla="*/ 13 w 32"/>
                  <a:gd name="T27" fmla="*/ 2 h 5"/>
                  <a:gd name="T28" fmla="*/ 16 w 32"/>
                  <a:gd name="T29" fmla="*/ 5 h 5"/>
                  <a:gd name="T30" fmla="*/ 21 w 32"/>
                  <a:gd name="T31" fmla="*/ 5 h 5"/>
                  <a:gd name="T32" fmla="*/ 24 w 32"/>
                  <a:gd name="T33" fmla="*/ 5 h 5"/>
                  <a:gd name="T34" fmla="*/ 29 w 32"/>
                  <a:gd name="T35" fmla="*/ 5 h 5"/>
                  <a:gd name="T36" fmla="*/ 32 w 32"/>
                  <a:gd name="T37" fmla="*/ 5 h 5"/>
                  <a:gd name="T38" fmla="*/ 32 w 32"/>
                  <a:gd name="T39" fmla="*/ 5 h 5"/>
                  <a:gd name="T40" fmla="*/ 32 w 32"/>
                  <a:gd name="T41" fmla="*/ 2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2"/>
                  <a:gd name="T64" fmla="*/ 0 h 5"/>
                  <a:gd name="T65" fmla="*/ 32 w 32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2" h="5">
                    <a:moveTo>
                      <a:pt x="32" y="2"/>
                    </a:moveTo>
                    <a:lnTo>
                      <a:pt x="32" y="2"/>
                    </a:lnTo>
                    <a:lnTo>
                      <a:pt x="29" y="2"/>
                    </a:lnTo>
                    <a:lnTo>
                      <a:pt x="24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5" y="2"/>
                    </a:lnTo>
                    <a:lnTo>
                      <a:pt x="8" y="2"/>
                    </a:lnTo>
                    <a:lnTo>
                      <a:pt x="13" y="2"/>
                    </a:lnTo>
                    <a:lnTo>
                      <a:pt x="16" y="5"/>
                    </a:lnTo>
                    <a:lnTo>
                      <a:pt x="21" y="5"/>
                    </a:lnTo>
                    <a:lnTo>
                      <a:pt x="24" y="5"/>
                    </a:lnTo>
                    <a:lnTo>
                      <a:pt x="29" y="5"/>
                    </a:lnTo>
                    <a:lnTo>
                      <a:pt x="32" y="5"/>
                    </a:lnTo>
                    <a:lnTo>
                      <a:pt x="32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77" name="Freeform 2559"/>
              <p:cNvSpPr>
                <a:spLocks/>
              </p:cNvSpPr>
              <p:nvPr/>
            </p:nvSpPr>
            <p:spPr bwMode="auto">
              <a:xfrm>
                <a:off x="5065" y="2970"/>
                <a:ext cx="28" cy="8"/>
              </a:xfrm>
              <a:custGeom>
                <a:avLst/>
                <a:gdLst>
                  <a:gd name="T0" fmla="*/ 26 w 28"/>
                  <a:gd name="T1" fmla="*/ 0 h 8"/>
                  <a:gd name="T2" fmla="*/ 26 w 28"/>
                  <a:gd name="T3" fmla="*/ 0 h 8"/>
                  <a:gd name="T4" fmla="*/ 23 w 28"/>
                  <a:gd name="T5" fmla="*/ 3 h 8"/>
                  <a:gd name="T6" fmla="*/ 20 w 28"/>
                  <a:gd name="T7" fmla="*/ 3 h 8"/>
                  <a:gd name="T8" fmla="*/ 18 w 28"/>
                  <a:gd name="T9" fmla="*/ 5 h 8"/>
                  <a:gd name="T10" fmla="*/ 15 w 28"/>
                  <a:gd name="T11" fmla="*/ 5 h 8"/>
                  <a:gd name="T12" fmla="*/ 10 w 28"/>
                  <a:gd name="T13" fmla="*/ 5 h 8"/>
                  <a:gd name="T14" fmla="*/ 7 w 28"/>
                  <a:gd name="T15" fmla="*/ 5 h 8"/>
                  <a:gd name="T16" fmla="*/ 5 w 28"/>
                  <a:gd name="T17" fmla="*/ 5 h 8"/>
                  <a:gd name="T18" fmla="*/ 0 w 28"/>
                  <a:gd name="T19" fmla="*/ 5 h 8"/>
                  <a:gd name="T20" fmla="*/ 0 w 28"/>
                  <a:gd name="T21" fmla="*/ 8 h 8"/>
                  <a:gd name="T22" fmla="*/ 5 w 28"/>
                  <a:gd name="T23" fmla="*/ 8 h 8"/>
                  <a:gd name="T24" fmla="*/ 7 w 28"/>
                  <a:gd name="T25" fmla="*/ 8 h 8"/>
                  <a:gd name="T26" fmla="*/ 10 w 28"/>
                  <a:gd name="T27" fmla="*/ 8 h 8"/>
                  <a:gd name="T28" fmla="*/ 15 w 28"/>
                  <a:gd name="T29" fmla="*/ 8 h 8"/>
                  <a:gd name="T30" fmla="*/ 18 w 28"/>
                  <a:gd name="T31" fmla="*/ 8 h 8"/>
                  <a:gd name="T32" fmla="*/ 20 w 28"/>
                  <a:gd name="T33" fmla="*/ 8 h 8"/>
                  <a:gd name="T34" fmla="*/ 23 w 28"/>
                  <a:gd name="T35" fmla="*/ 5 h 8"/>
                  <a:gd name="T36" fmla="*/ 28 w 28"/>
                  <a:gd name="T37" fmla="*/ 3 h 8"/>
                  <a:gd name="T38" fmla="*/ 28 w 28"/>
                  <a:gd name="T39" fmla="*/ 3 h 8"/>
                  <a:gd name="T40" fmla="*/ 26 w 28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8"/>
                  <a:gd name="T64" fmla="*/ 0 h 8"/>
                  <a:gd name="T65" fmla="*/ 28 w 28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8" h="8">
                    <a:moveTo>
                      <a:pt x="26" y="0"/>
                    </a:moveTo>
                    <a:lnTo>
                      <a:pt x="26" y="0"/>
                    </a:lnTo>
                    <a:lnTo>
                      <a:pt x="23" y="3"/>
                    </a:lnTo>
                    <a:lnTo>
                      <a:pt x="20" y="3"/>
                    </a:lnTo>
                    <a:lnTo>
                      <a:pt x="18" y="5"/>
                    </a:lnTo>
                    <a:lnTo>
                      <a:pt x="15" y="5"/>
                    </a:lnTo>
                    <a:lnTo>
                      <a:pt x="10" y="5"/>
                    </a:lnTo>
                    <a:lnTo>
                      <a:pt x="7" y="5"/>
                    </a:lnTo>
                    <a:lnTo>
                      <a:pt x="5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5" y="8"/>
                    </a:lnTo>
                    <a:lnTo>
                      <a:pt x="18" y="8"/>
                    </a:lnTo>
                    <a:lnTo>
                      <a:pt x="20" y="8"/>
                    </a:lnTo>
                    <a:lnTo>
                      <a:pt x="23" y="5"/>
                    </a:lnTo>
                    <a:lnTo>
                      <a:pt x="28" y="3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78" name="Freeform 2560"/>
              <p:cNvSpPr>
                <a:spLocks/>
              </p:cNvSpPr>
              <p:nvPr/>
            </p:nvSpPr>
            <p:spPr bwMode="auto">
              <a:xfrm>
                <a:off x="5091" y="2944"/>
                <a:ext cx="10" cy="29"/>
              </a:xfrm>
              <a:custGeom>
                <a:avLst/>
                <a:gdLst>
                  <a:gd name="T0" fmla="*/ 5 w 10"/>
                  <a:gd name="T1" fmla="*/ 3 h 29"/>
                  <a:gd name="T2" fmla="*/ 5 w 10"/>
                  <a:gd name="T3" fmla="*/ 3 h 29"/>
                  <a:gd name="T4" fmla="*/ 5 w 10"/>
                  <a:gd name="T5" fmla="*/ 3 h 29"/>
                  <a:gd name="T6" fmla="*/ 5 w 10"/>
                  <a:gd name="T7" fmla="*/ 8 h 29"/>
                  <a:gd name="T8" fmla="*/ 5 w 10"/>
                  <a:gd name="T9" fmla="*/ 11 h 29"/>
                  <a:gd name="T10" fmla="*/ 5 w 10"/>
                  <a:gd name="T11" fmla="*/ 13 h 29"/>
                  <a:gd name="T12" fmla="*/ 5 w 10"/>
                  <a:gd name="T13" fmla="*/ 18 h 29"/>
                  <a:gd name="T14" fmla="*/ 2 w 10"/>
                  <a:gd name="T15" fmla="*/ 21 h 29"/>
                  <a:gd name="T16" fmla="*/ 2 w 10"/>
                  <a:gd name="T17" fmla="*/ 24 h 29"/>
                  <a:gd name="T18" fmla="*/ 0 w 10"/>
                  <a:gd name="T19" fmla="*/ 26 h 29"/>
                  <a:gd name="T20" fmla="*/ 2 w 10"/>
                  <a:gd name="T21" fmla="*/ 29 h 29"/>
                  <a:gd name="T22" fmla="*/ 5 w 10"/>
                  <a:gd name="T23" fmla="*/ 26 h 29"/>
                  <a:gd name="T24" fmla="*/ 5 w 10"/>
                  <a:gd name="T25" fmla="*/ 24 h 29"/>
                  <a:gd name="T26" fmla="*/ 8 w 10"/>
                  <a:gd name="T27" fmla="*/ 18 h 29"/>
                  <a:gd name="T28" fmla="*/ 8 w 10"/>
                  <a:gd name="T29" fmla="*/ 16 h 29"/>
                  <a:gd name="T30" fmla="*/ 10 w 10"/>
                  <a:gd name="T31" fmla="*/ 11 h 29"/>
                  <a:gd name="T32" fmla="*/ 10 w 10"/>
                  <a:gd name="T33" fmla="*/ 8 h 29"/>
                  <a:gd name="T34" fmla="*/ 8 w 10"/>
                  <a:gd name="T35" fmla="*/ 3 h 29"/>
                  <a:gd name="T36" fmla="*/ 8 w 10"/>
                  <a:gd name="T37" fmla="*/ 0 h 29"/>
                  <a:gd name="T38" fmla="*/ 8 w 10"/>
                  <a:gd name="T39" fmla="*/ 0 h 29"/>
                  <a:gd name="T40" fmla="*/ 5 w 10"/>
                  <a:gd name="T41" fmla="*/ 3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"/>
                  <a:gd name="T64" fmla="*/ 0 h 29"/>
                  <a:gd name="T65" fmla="*/ 10 w 10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" h="29">
                    <a:moveTo>
                      <a:pt x="5" y="3"/>
                    </a:moveTo>
                    <a:lnTo>
                      <a:pt x="5" y="3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5" y="18"/>
                    </a:lnTo>
                    <a:lnTo>
                      <a:pt x="2" y="21"/>
                    </a:lnTo>
                    <a:lnTo>
                      <a:pt x="2" y="24"/>
                    </a:lnTo>
                    <a:lnTo>
                      <a:pt x="0" y="26"/>
                    </a:lnTo>
                    <a:lnTo>
                      <a:pt x="2" y="29"/>
                    </a:lnTo>
                    <a:lnTo>
                      <a:pt x="5" y="26"/>
                    </a:lnTo>
                    <a:lnTo>
                      <a:pt x="5" y="24"/>
                    </a:lnTo>
                    <a:lnTo>
                      <a:pt x="8" y="18"/>
                    </a:lnTo>
                    <a:lnTo>
                      <a:pt x="8" y="16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79" name="Freeform 2561"/>
              <p:cNvSpPr>
                <a:spLocks/>
              </p:cNvSpPr>
              <p:nvPr/>
            </p:nvSpPr>
            <p:spPr bwMode="auto">
              <a:xfrm>
                <a:off x="5078" y="2939"/>
                <a:ext cx="21" cy="8"/>
              </a:xfrm>
              <a:custGeom>
                <a:avLst/>
                <a:gdLst>
                  <a:gd name="T0" fmla="*/ 0 w 21"/>
                  <a:gd name="T1" fmla="*/ 2 h 8"/>
                  <a:gd name="T2" fmla="*/ 0 w 21"/>
                  <a:gd name="T3" fmla="*/ 2 h 8"/>
                  <a:gd name="T4" fmla="*/ 0 w 21"/>
                  <a:gd name="T5" fmla="*/ 2 h 8"/>
                  <a:gd name="T6" fmla="*/ 2 w 21"/>
                  <a:gd name="T7" fmla="*/ 2 h 8"/>
                  <a:gd name="T8" fmla="*/ 7 w 21"/>
                  <a:gd name="T9" fmla="*/ 5 h 8"/>
                  <a:gd name="T10" fmla="*/ 10 w 21"/>
                  <a:gd name="T11" fmla="*/ 5 h 8"/>
                  <a:gd name="T12" fmla="*/ 13 w 21"/>
                  <a:gd name="T13" fmla="*/ 5 h 8"/>
                  <a:gd name="T14" fmla="*/ 15 w 21"/>
                  <a:gd name="T15" fmla="*/ 5 h 8"/>
                  <a:gd name="T16" fmla="*/ 18 w 21"/>
                  <a:gd name="T17" fmla="*/ 5 h 8"/>
                  <a:gd name="T18" fmla="*/ 18 w 21"/>
                  <a:gd name="T19" fmla="*/ 8 h 8"/>
                  <a:gd name="T20" fmla="*/ 21 w 21"/>
                  <a:gd name="T21" fmla="*/ 5 h 8"/>
                  <a:gd name="T22" fmla="*/ 18 w 21"/>
                  <a:gd name="T23" fmla="*/ 2 h 8"/>
                  <a:gd name="T24" fmla="*/ 15 w 21"/>
                  <a:gd name="T25" fmla="*/ 2 h 8"/>
                  <a:gd name="T26" fmla="*/ 13 w 21"/>
                  <a:gd name="T27" fmla="*/ 2 h 8"/>
                  <a:gd name="T28" fmla="*/ 10 w 21"/>
                  <a:gd name="T29" fmla="*/ 0 h 8"/>
                  <a:gd name="T30" fmla="*/ 7 w 21"/>
                  <a:gd name="T31" fmla="*/ 0 h 8"/>
                  <a:gd name="T32" fmla="*/ 2 w 21"/>
                  <a:gd name="T33" fmla="*/ 0 h 8"/>
                  <a:gd name="T34" fmla="*/ 0 w 21"/>
                  <a:gd name="T35" fmla="*/ 0 h 8"/>
                  <a:gd name="T36" fmla="*/ 0 w 21"/>
                  <a:gd name="T37" fmla="*/ 0 h 8"/>
                  <a:gd name="T38" fmla="*/ 0 w 21"/>
                  <a:gd name="T39" fmla="*/ 0 h 8"/>
                  <a:gd name="T40" fmla="*/ 0 w 21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0" y="2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7" y="5"/>
                    </a:lnTo>
                    <a:lnTo>
                      <a:pt x="10" y="5"/>
                    </a:lnTo>
                    <a:lnTo>
                      <a:pt x="13" y="5"/>
                    </a:lnTo>
                    <a:lnTo>
                      <a:pt x="15" y="5"/>
                    </a:lnTo>
                    <a:lnTo>
                      <a:pt x="18" y="5"/>
                    </a:lnTo>
                    <a:lnTo>
                      <a:pt x="18" y="8"/>
                    </a:lnTo>
                    <a:lnTo>
                      <a:pt x="21" y="5"/>
                    </a:lnTo>
                    <a:lnTo>
                      <a:pt x="18" y="2"/>
                    </a:lnTo>
                    <a:lnTo>
                      <a:pt x="15" y="2"/>
                    </a:lnTo>
                    <a:lnTo>
                      <a:pt x="13" y="2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80" name="Freeform 2562"/>
              <p:cNvSpPr>
                <a:spLocks/>
              </p:cNvSpPr>
              <p:nvPr/>
            </p:nvSpPr>
            <p:spPr bwMode="auto">
              <a:xfrm>
                <a:off x="4970" y="2939"/>
                <a:ext cx="108" cy="10"/>
              </a:xfrm>
              <a:custGeom>
                <a:avLst/>
                <a:gdLst>
                  <a:gd name="T0" fmla="*/ 3 w 108"/>
                  <a:gd name="T1" fmla="*/ 8 h 10"/>
                  <a:gd name="T2" fmla="*/ 0 w 108"/>
                  <a:gd name="T3" fmla="*/ 10 h 10"/>
                  <a:gd name="T4" fmla="*/ 6 w 108"/>
                  <a:gd name="T5" fmla="*/ 10 h 10"/>
                  <a:gd name="T6" fmla="*/ 16 w 108"/>
                  <a:gd name="T7" fmla="*/ 8 h 10"/>
                  <a:gd name="T8" fmla="*/ 34 w 108"/>
                  <a:gd name="T9" fmla="*/ 8 h 10"/>
                  <a:gd name="T10" fmla="*/ 53 w 108"/>
                  <a:gd name="T11" fmla="*/ 8 h 10"/>
                  <a:gd name="T12" fmla="*/ 71 w 108"/>
                  <a:gd name="T13" fmla="*/ 5 h 10"/>
                  <a:gd name="T14" fmla="*/ 89 w 108"/>
                  <a:gd name="T15" fmla="*/ 5 h 10"/>
                  <a:gd name="T16" fmla="*/ 102 w 108"/>
                  <a:gd name="T17" fmla="*/ 5 h 10"/>
                  <a:gd name="T18" fmla="*/ 108 w 108"/>
                  <a:gd name="T19" fmla="*/ 2 h 10"/>
                  <a:gd name="T20" fmla="*/ 108 w 108"/>
                  <a:gd name="T21" fmla="*/ 0 h 10"/>
                  <a:gd name="T22" fmla="*/ 102 w 108"/>
                  <a:gd name="T23" fmla="*/ 0 h 10"/>
                  <a:gd name="T24" fmla="*/ 89 w 108"/>
                  <a:gd name="T25" fmla="*/ 0 h 10"/>
                  <a:gd name="T26" fmla="*/ 71 w 108"/>
                  <a:gd name="T27" fmla="*/ 2 h 10"/>
                  <a:gd name="T28" fmla="*/ 53 w 108"/>
                  <a:gd name="T29" fmla="*/ 2 h 10"/>
                  <a:gd name="T30" fmla="*/ 34 w 108"/>
                  <a:gd name="T31" fmla="*/ 5 h 10"/>
                  <a:gd name="T32" fmla="*/ 16 w 108"/>
                  <a:gd name="T33" fmla="*/ 5 h 10"/>
                  <a:gd name="T34" fmla="*/ 6 w 108"/>
                  <a:gd name="T35" fmla="*/ 5 h 10"/>
                  <a:gd name="T36" fmla="*/ 0 w 108"/>
                  <a:gd name="T37" fmla="*/ 8 h 10"/>
                  <a:gd name="T38" fmla="*/ 0 w 108"/>
                  <a:gd name="T39" fmla="*/ 8 h 10"/>
                  <a:gd name="T40" fmla="*/ 3 w 108"/>
                  <a:gd name="T41" fmla="*/ 8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8"/>
                  <a:gd name="T64" fmla="*/ 0 h 10"/>
                  <a:gd name="T65" fmla="*/ 108 w 108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8" h="10">
                    <a:moveTo>
                      <a:pt x="3" y="8"/>
                    </a:moveTo>
                    <a:lnTo>
                      <a:pt x="0" y="10"/>
                    </a:lnTo>
                    <a:lnTo>
                      <a:pt x="6" y="10"/>
                    </a:lnTo>
                    <a:lnTo>
                      <a:pt x="16" y="8"/>
                    </a:lnTo>
                    <a:lnTo>
                      <a:pt x="34" y="8"/>
                    </a:lnTo>
                    <a:lnTo>
                      <a:pt x="53" y="8"/>
                    </a:lnTo>
                    <a:lnTo>
                      <a:pt x="71" y="5"/>
                    </a:lnTo>
                    <a:lnTo>
                      <a:pt x="89" y="5"/>
                    </a:lnTo>
                    <a:lnTo>
                      <a:pt x="102" y="5"/>
                    </a:lnTo>
                    <a:lnTo>
                      <a:pt x="108" y="2"/>
                    </a:lnTo>
                    <a:lnTo>
                      <a:pt x="108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71" y="2"/>
                    </a:lnTo>
                    <a:lnTo>
                      <a:pt x="53" y="2"/>
                    </a:lnTo>
                    <a:lnTo>
                      <a:pt x="34" y="5"/>
                    </a:lnTo>
                    <a:lnTo>
                      <a:pt x="16" y="5"/>
                    </a:lnTo>
                    <a:lnTo>
                      <a:pt x="6" y="5"/>
                    </a:lnTo>
                    <a:lnTo>
                      <a:pt x="0" y="8"/>
                    </a:ln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81" name="Rectangle 2563"/>
              <p:cNvSpPr>
                <a:spLocks noChangeArrowheads="1"/>
              </p:cNvSpPr>
              <p:nvPr/>
            </p:nvSpPr>
            <p:spPr bwMode="auto">
              <a:xfrm>
                <a:off x="4989" y="2957"/>
                <a:ext cx="91" cy="5"/>
              </a:xfrm>
              <a:prstGeom prst="rect">
                <a:avLst/>
              </a:prstGeom>
              <a:solidFill>
                <a:srgbClr val="504A5D"/>
              </a:solidFill>
              <a:ln w="0">
                <a:solidFill>
                  <a:srgbClr val="25221E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8282" name="Freeform 2564"/>
              <p:cNvSpPr>
                <a:spLocks/>
              </p:cNvSpPr>
              <p:nvPr/>
            </p:nvSpPr>
            <p:spPr bwMode="auto">
              <a:xfrm>
                <a:off x="4785" y="2865"/>
                <a:ext cx="337" cy="71"/>
              </a:xfrm>
              <a:custGeom>
                <a:avLst/>
                <a:gdLst>
                  <a:gd name="T0" fmla="*/ 55 w 337"/>
                  <a:gd name="T1" fmla="*/ 8 h 71"/>
                  <a:gd name="T2" fmla="*/ 41 w 337"/>
                  <a:gd name="T3" fmla="*/ 11 h 71"/>
                  <a:gd name="T4" fmla="*/ 31 w 337"/>
                  <a:gd name="T5" fmla="*/ 19 h 71"/>
                  <a:gd name="T6" fmla="*/ 23 w 337"/>
                  <a:gd name="T7" fmla="*/ 29 h 71"/>
                  <a:gd name="T8" fmla="*/ 13 w 337"/>
                  <a:gd name="T9" fmla="*/ 37 h 71"/>
                  <a:gd name="T10" fmla="*/ 5 w 337"/>
                  <a:gd name="T11" fmla="*/ 42 h 71"/>
                  <a:gd name="T12" fmla="*/ 0 w 337"/>
                  <a:gd name="T13" fmla="*/ 48 h 71"/>
                  <a:gd name="T14" fmla="*/ 0 w 337"/>
                  <a:gd name="T15" fmla="*/ 55 h 71"/>
                  <a:gd name="T16" fmla="*/ 0 w 337"/>
                  <a:gd name="T17" fmla="*/ 55 h 71"/>
                  <a:gd name="T18" fmla="*/ 5 w 337"/>
                  <a:gd name="T19" fmla="*/ 58 h 71"/>
                  <a:gd name="T20" fmla="*/ 57 w 337"/>
                  <a:gd name="T21" fmla="*/ 66 h 71"/>
                  <a:gd name="T22" fmla="*/ 110 w 337"/>
                  <a:gd name="T23" fmla="*/ 69 h 71"/>
                  <a:gd name="T24" fmla="*/ 162 w 337"/>
                  <a:gd name="T25" fmla="*/ 71 h 71"/>
                  <a:gd name="T26" fmla="*/ 217 w 337"/>
                  <a:gd name="T27" fmla="*/ 71 h 71"/>
                  <a:gd name="T28" fmla="*/ 274 w 337"/>
                  <a:gd name="T29" fmla="*/ 71 h 71"/>
                  <a:gd name="T30" fmla="*/ 303 w 337"/>
                  <a:gd name="T31" fmla="*/ 66 h 71"/>
                  <a:gd name="T32" fmla="*/ 329 w 337"/>
                  <a:gd name="T33" fmla="*/ 61 h 71"/>
                  <a:gd name="T34" fmla="*/ 334 w 337"/>
                  <a:gd name="T35" fmla="*/ 58 h 71"/>
                  <a:gd name="T36" fmla="*/ 337 w 337"/>
                  <a:gd name="T37" fmla="*/ 53 h 71"/>
                  <a:gd name="T38" fmla="*/ 334 w 337"/>
                  <a:gd name="T39" fmla="*/ 42 h 71"/>
                  <a:gd name="T40" fmla="*/ 329 w 337"/>
                  <a:gd name="T41" fmla="*/ 32 h 71"/>
                  <a:gd name="T42" fmla="*/ 324 w 337"/>
                  <a:gd name="T43" fmla="*/ 24 h 71"/>
                  <a:gd name="T44" fmla="*/ 319 w 337"/>
                  <a:gd name="T45" fmla="*/ 11 h 71"/>
                  <a:gd name="T46" fmla="*/ 314 w 337"/>
                  <a:gd name="T47" fmla="*/ 6 h 71"/>
                  <a:gd name="T48" fmla="*/ 306 w 337"/>
                  <a:gd name="T49" fmla="*/ 3 h 71"/>
                  <a:gd name="T50" fmla="*/ 243 w 337"/>
                  <a:gd name="T51" fmla="*/ 0 h 71"/>
                  <a:gd name="T52" fmla="*/ 180 w 337"/>
                  <a:gd name="T53" fmla="*/ 0 h 71"/>
                  <a:gd name="T54" fmla="*/ 117 w 337"/>
                  <a:gd name="T55" fmla="*/ 3 h 71"/>
                  <a:gd name="T56" fmla="*/ 55 w 337"/>
                  <a:gd name="T57" fmla="*/ 8 h 7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337"/>
                  <a:gd name="T88" fmla="*/ 0 h 71"/>
                  <a:gd name="T89" fmla="*/ 337 w 337"/>
                  <a:gd name="T90" fmla="*/ 71 h 71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337" h="71">
                    <a:moveTo>
                      <a:pt x="55" y="8"/>
                    </a:moveTo>
                    <a:lnTo>
                      <a:pt x="41" y="11"/>
                    </a:lnTo>
                    <a:lnTo>
                      <a:pt x="31" y="19"/>
                    </a:lnTo>
                    <a:lnTo>
                      <a:pt x="23" y="29"/>
                    </a:lnTo>
                    <a:lnTo>
                      <a:pt x="13" y="37"/>
                    </a:lnTo>
                    <a:lnTo>
                      <a:pt x="5" y="42"/>
                    </a:lnTo>
                    <a:lnTo>
                      <a:pt x="0" y="48"/>
                    </a:lnTo>
                    <a:lnTo>
                      <a:pt x="0" y="55"/>
                    </a:lnTo>
                    <a:lnTo>
                      <a:pt x="5" y="58"/>
                    </a:lnTo>
                    <a:lnTo>
                      <a:pt x="57" y="66"/>
                    </a:lnTo>
                    <a:lnTo>
                      <a:pt x="110" y="69"/>
                    </a:lnTo>
                    <a:lnTo>
                      <a:pt x="162" y="71"/>
                    </a:lnTo>
                    <a:lnTo>
                      <a:pt x="217" y="71"/>
                    </a:lnTo>
                    <a:lnTo>
                      <a:pt x="274" y="71"/>
                    </a:lnTo>
                    <a:lnTo>
                      <a:pt x="303" y="66"/>
                    </a:lnTo>
                    <a:lnTo>
                      <a:pt x="329" y="61"/>
                    </a:lnTo>
                    <a:lnTo>
                      <a:pt x="334" y="58"/>
                    </a:lnTo>
                    <a:lnTo>
                      <a:pt x="337" y="53"/>
                    </a:lnTo>
                    <a:lnTo>
                      <a:pt x="334" y="42"/>
                    </a:lnTo>
                    <a:lnTo>
                      <a:pt x="329" y="32"/>
                    </a:lnTo>
                    <a:lnTo>
                      <a:pt x="324" y="24"/>
                    </a:lnTo>
                    <a:lnTo>
                      <a:pt x="319" y="11"/>
                    </a:lnTo>
                    <a:lnTo>
                      <a:pt x="314" y="6"/>
                    </a:lnTo>
                    <a:lnTo>
                      <a:pt x="306" y="3"/>
                    </a:lnTo>
                    <a:lnTo>
                      <a:pt x="243" y="0"/>
                    </a:lnTo>
                    <a:lnTo>
                      <a:pt x="180" y="0"/>
                    </a:lnTo>
                    <a:lnTo>
                      <a:pt x="117" y="3"/>
                    </a:lnTo>
                    <a:lnTo>
                      <a:pt x="55" y="8"/>
                    </a:lnTo>
                    <a:close/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83" name="Freeform 2565"/>
              <p:cNvSpPr>
                <a:spLocks/>
              </p:cNvSpPr>
              <p:nvPr/>
            </p:nvSpPr>
            <p:spPr bwMode="auto">
              <a:xfrm>
                <a:off x="4798" y="2871"/>
                <a:ext cx="42" cy="31"/>
              </a:xfrm>
              <a:custGeom>
                <a:avLst/>
                <a:gdLst>
                  <a:gd name="T0" fmla="*/ 2 w 42"/>
                  <a:gd name="T1" fmla="*/ 31 h 31"/>
                  <a:gd name="T2" fmla="*/ 2 w 42"/>
                  <a:gd name="T3" fmla="*/ 31 h 31"/>
                  <a:gd name="T4" fmla="*/ 8 w 42"/>
                  <a:gd name="T5" fmla="*/ 28 h 31"/>
                  <a:gd name="T6" fmla="*/ 10 w 42"/>
                  <a:gd name="T7" fmla="*/ 23 h 31"/>
                  <a:gd name="T8" fmla="*/ 15 w 42"/>
                  <a:gd name="T9" fmla="*/ 18 h 31"/>
                  <a:gd name="T10" fmla="*/ 21 w 42"/>
                  <a:gd name="T11" fmla="*/ 15 h 31"/>
                  <a:gd name="T12" fmla="*/ 23 w 42"/>
                  <a:gd name="T13" fmla="*/ 10 h 31"/>
                  <a:gd name="T14" fmla="*/ 31 w 42"/>
                  <a:gd name="T15" fmla="*/ 8 h 31"/>
                  <a:gd name="T16" fmla="*/ 36 w 42"/>
                  <a:gd name="T17" fmla="*/ 5 h 31"/>
                  <a:gd name="T18" fmla="*/ 42 w 42"/>
                  <a:gd name="T19" fmla="*/ 2 h 31"/>
                  <a:gd name="T20" fmla="*/ 42 w 42"/>
                  <a:gd name="T21" fmla="*/ 0 h 31"/>
                  <a:gd name="T22" fmla="*/ 34 w 42"/>
                  <a:gd name="T23" fmla="*/ 0 h 31"/>
                  <a:gd name="T24" fmla="*/ 28 w 42"/>
                  <a:gd name="T25" fmla="*/ 5 h 31"/>
                  <a:gd name="T26" fmla="*/ 23 w 42"/>
                  <a:gd name="T27" fmla="*/ 8 h 31"/>
                  <a:gd name="T28" fmla="*/ 18 w 42"/>
                  <a:gd name="T29" fmla="*/ 10 h 31"/>
                  <a:gd name="T30" fmla="*/ 13 w 42"/>
                  <a:gd name="T31" fmla="*/ 15 h 31"/>
                  <a:gd name="T32" fmla="*/ 8 w 42"/>
                  <a:gd name="T33" fmla="*/ 21 h 31"/>
                  <a:gd name="T34" fmla="*/ 5 w 42"/>
                  <a:gd name="T35" fmla="*/ 26 h 31"/>
                  <a:gd name="T36" fmla="*/ 0 w 42"/>
                  <a:gd name="T37" fmla="*/ 28 h 31"/>
                  <a:gd name="T38" fmla="*/ 0 w 42"/>
                  <a:gd name="T39" fmla="*/ 28 h 31"/>
                  <a:gd name="T40" fmla="*/ 2 w 42"/>
                  <a:gd name="T41" fmla="*/ 31 h 3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2"/>
                  <a:gd name="T64" fmla="*/ 0 h 31"/>
                  <a:gd name="T65" fmla="*/ 42 w 42"/>
                  <a:gd name="T66" fmla="*/ 31 h 3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2" h="31">
                    <a:moveTo>
                      <a:pt x="2" y="31"/>
                    </a:moveTo>
                    <a:lnTo>
                      <a:pt x="2" y="31"/>
                    </a:lnTo>
                    <a:lnTo>
                      <a:pt x="8" y="28"/>
                    </a:lnTo>
                    <a:lnTo>
                      <a:pt x="10" y="23"/>
                    </a:lnTo>
                    <a:lnTo>
                      <a:pt x="15" y="18"/>
                    </a:lnTo>
                    <a:lnTo>
                      <a:pt x="21" y="15"/>
                    </a:lnTo>
                    <a:lnTo>
                      <a:pt x="23" y="10"/>
                    </a:lnTo>
                    <a:lnTo>
                      <a:pt x="31" y="8"/>
                    </a:lnTo>
                    <a:lnTo>
                      <a:pt x="36" y="5"/>
                    </a:lnTo>
                    <a:lnTo>
                      <a:pt x="42" y="2"/>
                    </a:lnTo>
                    <a:lnTo>
                      <a:pt x="42" y="0"/>
                    </a:lnTo>
                    <a:lnTo>
                      <a:pt x="34" y="0"/>
                    </a:lnTo>
                    <a:lnTo>
                      <a:pt x="28" y="5"/>
                    </a:lnTo>
                    <a:lnTo>
                      <a:pt x="23" y="8"/>
                    </a:lnTo>
                    <a:lnTo>
                      <a:pt x="18" y="10"/>
                    </a:lnTo>
                    <a:lnTo>
                      <a:pt x="13" y="15"/>
                    </a:lnTo>
                    <a:lnTo>
                      <a:pt x="8" y="21"/>
                    </a:lnTo>
                    <a:lnTo>
                      <a:pt x="5" y="26"/>
                    </a:lnTo>
                    <a:lnTo>
                      <a:pt x="0" y="28"/>
                    </a:lnTo>
                    <a:lnTo>
                      <a:pt x="2" y="3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84" name="Freeform 2566"/>
              <p:cNvSpPr>
                <a:spLocks/>
              </p:cNvSpPr>
              <p:nvPr/>
            </p:nvSpPr>
            <p:spPr bwMode="auto">
              <a:xfrm>
                <a:off x="4782" y="2899"/>
                <a:ext cx="18" cy="27"/>
              </a:xfrm>
              <a:custGeom>
                <a:avLst/>
                <a:gdLst>
                  <a:gd name="T0" fmla="*/ 8 w 18"/>
                  <a:gd name="T1" fmla="*/ 21 h 27"/>
                  <a:gd name="T2" fmla="*/ 8 w 18"/>
                  <a:gd name="T3" fmla="*/ 21 h 27"/>
                  <a:gd name="T4" fmla="*/ 5 w 18"/>
                  <a:gd name="T5" fmla="*/ 21 h 27"/>
                  <a:gd name="T6" fmla="*/ 3 w 18"/>
                  <a:gd name="T7" fmla="*/ 21 h 27"/>
                  <a:gd name="T8" fmla="*/ 3 w 18"/>
                  <a:gd name="T9" fmla="*/ 19 h 27"/>
                  <a:gd name="T10" fmla="*/ 5 w 18"/>
                  <a:gd name="T11" fmla="*/ 16 h 27"/>
                  <a:gd name="T12" fmla="*/ 8 w 18"/>
                  <a:gd name="T13" fmla="*/ 14 h 27"/>
                  <a:gd name="T14" fmla="*/ 10 w 18"/>
                  <a:gd name="T15" fmla="*/ 11 h 27"/>
                  <a:gd name="T16" fmla="*/ 13 w 18"/>
                  <a:gd name="T17" fmla="*/ 6 h 27"/>
                  <a:gd name="T18" fmla="*/ 18 w 18"/>
                  <a:gd name="T19" fmla="*/ 3 h 27"/>
                  <a:gd name="T20" fmla="*/ 16 w 18"/>
                  <a:gd name="T21" fmla="*/ 0 h 27"/>
                  <a:gd name="T22" fmla="*/ 10 w 18"/>
                  <a:gd name="T23" fmla="*/ 3 h 27"/>
                  <a:gd name="T24" fmla="*/ 8 w 18"/>
                  <a:gd name="T25" fmla="*/ 8 h 27"/>
                  <a:gd name="T26" fmla="*/ 5 w 18"/>
                  <a:gd name="T27" fmla="*/ 11 h 27"/>
                  <a:gd name="T28" fmla="*/ 3 w 18"/>
                  <a:gd name="T29" fmla="*/ 14 h 27"/>
                  <a:gd name="T30" fmla="*/ 0 w 18"/>
                  <a:gd name="T31" fmla="*/ 19 h 27"/>
                  <a:gd name="T32" fmla="*/ 0 w 18"/>
                  <a:gd name="T33" fmla="*/ 21 h 27"/>
                  <a:gd name="T34" fmla="*/ 3 w 18"/>
                  <a:gd name="T35" fmla="*/ 24 h 27"/>
                  <a:gd name="T36" fmla="*/ 8 w 18"/>
                  <a:gd name="T37" fmla="*/ 27 h 27"/>
                  <a:gd name="T38" fmla="*/ 8 w 18"/>
                  <a:gd name="T39" fmla="*/ 27 h 27"/>
                  <a:gd name="T40" fmla="*/ 8 w 18"/>
                  <a:gd name="T41" fmla="*/ 21 h 2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8"/>
                  <a:gd name="T64" fmla="*/ 0 h 27"/>
                  <a:gd name="T65" fmla="*/ 18 w 18"/>
                  <a:gd name="T66" fmla="*/ 27 h 2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8" h="27">
                    <a:moveTo>
                      <a:pt x="8" y="21"/>
                    </a:moveTo>
                    <a:lnTo>
                      <a:pt x="8" y="21"/>
                    </a:lnTo>
                    <a:lnTo>
                      <a:pt x="5" y="21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5" y="16"/>
                    </a:lnTo>
                    <a:lnTo>
                      <a:pt x="8" y="14"/>
                    </a:lnTo>
                    <a:lnTo>
                      <a:pt x="10" y="11"/>
                    </a:lnTo>
                    <a:lnTo>
                      <a:pt x="13" y="6"/>
                    </a:lnTo>
                    <a:lnTo>
                      <a:pt x="18" y="3"/>
                    </a:lnTo>
                    <a:lnTo>
                      <a:pt x="16" y="0"/>
                    </a:lnTo>
                    <a:lnTo>
                      <a:pt x="10" y="3"/>
                    </a:lnTo>
                    <a:lnTo>
                      <a:pt x="8" y="8"/>
                    </a:lnTo>
                    <a:lnTo>
                      <a:pt x="5" y="11"/>
                    </a:lnTo>
                    <a:lnTo>
                      <a:pt x="3" y="14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8" y="27"/>
                    </a:lnTo>
                    <a:lnTo>
                      <a:pt x="8" y="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85" name="Freeform 2567"/>
              <p:cNvSpPr>
                <a:spLocks/>
              </p:cNvSpPr>
              <p:nvPr/>
            </p:nvSpPr>
            <p:spPr bwMode="auto">
              <a:xfrm>
                <a:off x="4790" y="2920"/>
                <a:ext cx="212" cy="19"/>
              </a:xfrm>
              <a:custGeom>
                <a:avLst/>
                <a:gdLst>
                  <a:gd name="T0" fmla="*/ 212 w 212"/>
                  <a:gd name="T1" fmla="*/ 14 h 19"/>
                  <a:gd name="T2" fmla="*/ 212 w 212"/>
                  <a:gd name="T3" fmla="*/ 14 h 19"/>
                  <a:gd name="T4" fmla="*/ 183 w 212"/>
                  <a:gd name="T5" fmla="*/ 14 h 19"/>
                  <a:gd name="T6" fmla="*/ 157 w 212"/>
                  <a:gd name="T7" fmla="*/ 14 h 19"/>
                  <a:gd name="T8" fmla="*/ 131 w 212"/>
                  <a:gd name="T9" fmla="*/ 14 h 19"/>
                  <a:gd name="T10" fmla="*/ 105 w 212"/>
                  <a:gd name="T11" fmla="*/ 11 h 19"/>
                  <a:gd name="T12" fmla="*/ 78 w 212"/>
                  <a:gd name="T13" fmla="*/ 11 h 19"/>
                  <a:gd name="T14" fmla="*/ 52 w 212"/>
                  <a:gd name="T15" fmla="*/ 8 h 19"/>
                  <a:gd name="T16" fmla="*/ 26 w 212"/>
                  <a:gd name="T17" fmla="*/ 6 h 19"/>
                  <a:gd name="T18" fmla="*/ 0 w 212"/>
                  <a:gd name="T19" fmla="*/ 0 h 19"/>
                  <a:gd name="T20" fmla="*/ 0 w 212"/>
                  <a:gd name="T21" fmla="*/ 6 h 19"/>
                  <a:gd name="T22" fmla="*/ 26 w 212"/>
                  <a:gd name="T23" fmla="*/ 8 h 19"/>
                  <a:gd name="T24" fmla="*/ 52 w 212"/>
                  <a:gd name="T25" fmla="*/ 11 h 19"/>
                  <a:gd name="T26" fmla="*/ 78 w 212"/>
                  <a:gd name="T27" fmla="*/ 14 h 19"/>
                  <a:gd name="T28" fmla="*/ 105 w 212"/>
                  <a:gd name="T29" fmla="*/ 16 h 19"/>
                  <a:gd name="T30" fmla="*/ 131 w 212"/>
                  <a:gd name="T31" fmla="*/ 16 h 19"/>
                  <a:gd name="T32" fmla="*/ 157 w 212"/>
                  <a:gd name="T33" fmla="*/ 19 h 19"/>
                  <a:gd name="T34" fmla="*/ 183 w 212"/>
                  <a:gd name="T35" fmla="*/ 19 h 19"/>
                  <a:gd name="T36" fmla="*/ 212 w 212"/>
                  <a:gd name="T37" fmla="*/ 19 h 19"/>
                  <a:gd name="T38" fmla="*/ 212 w 212"/>
                  <a:gd name="T39" fmla="*/ 19 h 19"/>
                  <a:gd name="T40" fmla="*/ 212 w 212"/>
                  <a:gd name="T41" fmla="*/ 14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2"/>
                  <a:gd name="T64" fmla="*/ 0 h 19"/>
                  <a:gd name="T65" fmla="*/ 212 w 212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2" h="19">
                    <a:moveTo>
                      <a:pt x="212" y="14"/>
                    </a:moveTo>
                    <a:lnTo>
                      <a:pt x="212" y="14"/>
                    </a:lnTo>
                    <a:lnTo>
                      <a:pt x="183" y="14"/>
                    </a:lnTo>
                    <a:lnTo>
                      <a:pt x="157" y="14"/>
                    </a:lnTo>
                    <a:lnTo>
                      <a:pt x="131" y="14"/>
                    </a:lnTo>
                    <a:lnTo>
                      <a:pt x="105" y="11"/>
                    </a:lnTo>
                    <a:lnTo>
                      <a:pt x="78" y="11"/>
                    </a:lnTo>
                    <a:lnTo>
                      <a:pt x="52" y="8"/>
                    </a:lnTo>
                    <a:lnTo>
                      <a:pt x="26" y="6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26" y="8"/>
                    </a:lnTo>
                    <a:lnTo>
                      <a:pt x="52" y="11"/>
                    </a:lnTo>
                    <a:lnTo>
                      <a:pt x="78" y="14"/>
                    </a:lnTo>
                    <a:lnTo>
                      <a:pt x="105" y="16"/>
                    </a:lnTo>
                    <a:lnTo>
                      <a:pt x="131" y="16"/>
                    </a:lnTo>
                    <a:lnTo>
                      <a:pt x="157" y="19"/>
                    </a:lnTo>
                    <a:lnTo>
                      <a:pt x="183" y="19"/>
                    </a:lnTo>
                    <a:lnTo>
                      <a:pt x="212" y="19"/>
                    </a:lnTo>
                    <a:lnTo>
                      <a:pt x="212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86" name="Freeform 2568"/>
              <p:cNvSpPr>
                <a:spLocks/>
              </p:cNvSpPr>
              <p:nvPr/>
            </p:nvSpPr>
            <p:spPr bwMode="auto">
              <a:xfrm>
                <a:off x="5002" y="2923"/>
                <a:ext cx="112" cy="16"/>
              </a:xfrm>
              <a:custGeom>
                <a:avLst/>
                <a:gdLst>
                  <a:gd name="T0" fmla="*/ 112 w 112"/>
                  <a:gd name="T1" fmla="*/ 0 h 16"/>
                  <a:gd name="T2" fmla="*/ 112 w 112"/>
                  <a:gd name="T3" fmla="*/ 0 h 16"/>
                  <a:gd name="T4" fmla="*/ 99 w 112"/>
                  <a:gd name="T5" fmla="*/ 5 h 16"/>
                  <a:gd name="T6" fmla="*/ 86 w 112"/>
                  <a:gd name="T7" fmla="*/ 8 h 16"/>
                  <a:gd name="T8" fmla="*/ 70 w 112"/>
                  <a:gd name="T9" fmla="*/ 8 h 16"/>
                  <a:gd name="T10" fmla="*/ 57 w 112"/>
                  <a:gd name="T11" fmla="*/ 11 h 16"/>
                  <a:gd name="T12" fmla="*/ 42 w 112"/>
                  <a:gd name="T13" fmla="*/ 11 h 16"/>
                  <a:gd name="T14" fmla="*/ 29 w 112"/>
                  <a:gd name="T15" fmla="*/ 11 h 16"/>
                  <a:gd name="T16" fmla="*/ 13 w 112"/>
                  <a:gd name="T17" fmla="*/ 13 h 16"/>
                  <a:gd name="T18" fmla="*/ 0 w 112"/>
                  <a:gd name="T19" fmla="*/ 11 h 16"/>
                  <a:gd name="T20" fmla="*/ 0 w 112"/>
                  <a:gd name="T21" fmla="*/ 16 h 16"/>
                  <a:gd name="T22" fmla="*/ 13 w 112"/>
                  <a:gd name="T23" fmla="*/ 16 h 16"/>
                  <a:gd name="T24" fmla="*/ 29 w 112"/>
                  <a:gd name="T25" fmla="*/ 16 h 16"/>
                  <a:gd name="T26" fmla="*/ 44 w 112"/>
                  <a:gd name="T27" fmla="*/ 16 h 16"/>
                  <a:gd name="T28" fmla="*/ 57 w 112"/>
                  <a:gd name="T29" fmla="*/ 13 h 16"/>
                  <a:gd name="T30" fmla="*/ 73 w 112"/>
                  <a:gd name="T31" fmla="*/ 13 h 16"/>
                  <a:gd name="T32" fmla="*/ 86 w 112"/>
                  <a:gd name="T33" fmla="*/ 11 h 16"/>
                  <a:gd name="T34" fmla="*/ 99 w 112"/>
                  <a:gd name="T35" fmla="*/ 8 h 16"/>
                  <a:gd name="T36" fmla="*/ 112 w 112"/>
                  <a:gd name="T37" fmla="*/ 3 h 16"/>
                  <a:gd name="T38" fmla="*/ 112 w 112"/>
                  <a:gd name="T39" fmla="*/ 3 h 16"/>
                  <a:gd name="T40" fmla="*/ 112 w 112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2"/>
                  <a:gd name="T64" fmla="*/ 0 h 16"/>
                  <a:gd name="T65" fmla="*/ 112 w 112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2" h="16">
                    <a:moveTo>
                      <a:pt x="112" y="0"/>
                    </a:moveTo>
                    <a:lnTo>
                      <a:pt x="112" y="0"/>
                    </a:lnTo>
                    <a:lnTo>
                      <a:pt x="99" y="5"/>
                    </a:lnTo>
                    <a:lnTo>
                      <a:pt x="86" y="8"/>
                    </a:lnTo>
                    <a:lnTo>
                      <a:pt x="70" y="8"/>
                    </a:lnTo>
                    <a:lnTo>
                      <a:pt x="57" y="11"/>
                    </a:lnTo>
                    <a:lnTo>
                      <a:pt x="42" y="11"/>
                    </a:lnTo>
                    <a:lnTo>
                      <a:pt x="29" y="11"/>
                    </a:lnTo>
                    <a:lnTo>
                      <a:pt x="13" y="13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13" y="16"/>
                    </a:lnTo>
                    <a:lnTo>
                      <a:pt x="29" y="16"/>
                    </a:lnTo>
                    <a:lnTo>
                      <a:pt x="44" y="16"/>
                    </a:lnTo>
                    <a:lnTo>
                      <a:pt x="57" y="13"/>
                    </a:lnTo>
                    <a:lnTo>
                      <a:pt x="73" y="13"/>
                    </a:lnTo>
                    <a:lnTo>
                      <a:pt x="86" y="11"/>
                    </a:lnTo>
                    <a:lnTo>
                      <a:pt x="99" y="8"/>
                    </a:lnTo>
                    <a:lnTo>
                      <a:pt x="112" y="3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87" name="Freeform 2569"/>
              <p:cNvSpPr>
                <a:spLocks/>
              </p:cNvSpPr>
              <p:nvPr/>
            </p:nvSpPr>
            <p:spPr bwMode="auto">
              <a:xfrm>
                <a:off x="5106" y="2886"/>
                <a:ext cx="16" cy="40"/>
              </a:xfrm>
              <a:custGeom>
                <a:avLst/>
                <a:gdLst>
                  <a:gd name="T0" fmla="*/ 0 w 16"/>
                  <a:gd name="T1" fmla="*/ 3 h 40"/>
                  <a:gd name="T2" fmla="*/ 0 w 16"/>
                  <a:gd name="T3" fmla="*/ 3 h 40"/>
                  <a:gd name="T4" fmla="*/ 3 w 16"/>
                  <a:gd name="T5" fmla="*/ 8 h 40"/>
                  <a:gd name="T6" fmla="*/ 6 w 16"/>
                  <a:gd name="T7" fmla="*/ 13 h 40"/>
                  <a:gd name="T8" fmla="*/ 8 w 16"/>
                  <a:gd name="T9" fmla="*/ 19 h 40"/>
                  <a:gd name="T10" fmla="*/ 11 w 16"/>
                  <a:gd name="T11" fmla="*/ 24 h 40"/>
                  <a:gd name="T12" fmla="*/ 13 w 16"/>
                  <a:gd name="T13" fmla="*/ 29 h 40"/>
                  <a:gd name="T14" fmla="*/ 13 w 16"/>
                  <a:gd name="T15" fmla="*/ 32 h 40"/>
                  <a:gd name="T16" fmla="*/ 11 w 16"/>
                  <a:gd name="T17" fmla="*/ 34 h 40"/>
                  <a:gd name="T18" fmla="*/ 8 w 16"/>
                  <a:gd name="T19" fmla="*/ 37 h 40"/>
                  <a:gd name="T20" fmla="*/ 8 w 16"/>
                  <a:gd name="T21" fmla="*/ 40 h 40"/>
                  <a:gd name="T22" fmla="*/ 13 w 16"/>
                  <a:gd name="T23" fmla="*/ 37 h 40"/>
                  <a:gd name="T24" fmla="*/ 16 w 16"/>
                  <a:gd name="T25" fmla="*/ 32 h 40"/>
                  <a:gd name="T26" fmla="*/ 16 w 16"/>
                  <a:gd name="T27" fmla="*/ 27 h 40"/>
                  <a:gd name="T28" fmla="*/ 16 w 16"/>
                  <a:gd name="T29" fmla="*/ 21 h 40"/>
                  <a:gd name="T30" fmla="*/ 13 w 16"/>
                  <a:gd name="T31" fmla="*/ 16 h 40"/>
                  <a:gd name="T32" fmla="*/ 11 w 16"/>
                  <a:gd name="T33" fmla="*/ 11 h 40"/>
                  <a:gd name="T34" fmla="*/ 6 w 16"/>
                  <a:gd name="T35" fmla="*/ 6 h 40"/>
                  <a:gd name="T36" fmla="*/ 6 w 16"/>
                  <a:gd name="T37" fmla="*/ 0 h 40"/>
                  <a:gd name="T38" fmla="*/ 6 w 16"/>
                  <a:gd name="T39" fmla="*/ 0 h 40"/>
                  <a:gd name="T40" fmla="*/ 0 w 16"/>
                  <a:gd name="T41" fmla="*/ 3 h 4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40"/>
                  <a:gd name="T65" fmla="*/ 16 w 16"/>
                  <a:gd name="T66" fmla="*/ 40 h 4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40">
                    <a:moveTo>
                      <a:pt x="0" y="3"/>
                    </a:moveTo>
                    <a:lnTo>
                      <a:pt x="0" y="3"/>
                    </a:lnTo>
                    <a:lnTo>
                      <a:pt x="3" y="8"/>
                    </a:lnTo>
                    <a:lnTo>
                      <a:pt x="6" y="13"/>
                    </a:lnTo>
                    <a:lnTo>
                      <a:pt x="8" y="19"/>
                    </a:lnTo>
                    <a:lnTo>
                      <a:pt x="11" y="24"/>
                    </a:lnTo>
                    <a:lnTo>
                      <a:pt x="13" y="29"/>
                    </a:lnTo>
                    <a:lnTo>
                      <a:pt x="13" y="32"/>
                    </a:lnTo>
                    <a:lnTo>
                      <a:pt x="11" y="34"/>
                    </a:lnTo>
                    <a:lnTo>
                      <a:pt x="8" y="37"/>
                    </a:lnTo>
                    <a:lnTo>
                      <a:pt x="8" y="40"/>
                    </a:lnTo>
                    <a:lnTo>
                      <a:pt x="13" y="37"/>
                    </a:lnTo>
                    <a:lnTo>
                      <a:pt x="16" y="32"/>
                    </a:lnTo>
                    <a:lnTo>
                      <a:pt x="16" y="27"/>
                    </a:lnTo>
                    <a:lnTo>
                      <a:pt x="16" y="21"/>
                    </a:lnTo>
                    <a:lnTo>
                      <a:pt x="13" y="16"/>
                    </a:lnTo>
                    <a:lnTo>
                      <a:pt x="11" y="11"/>
                    </a:lnTo>
                    <a:lnTo>
                      <a:pt x="6" y="6"/>
                    </a:lnTo>
                    <a:lnTo>
                      <a:pt x="6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88" name="Freeform 2570"/>
              <p:cNvSpPr>
                <a:spLocks/>
              </p:cNvSpPr>
              <p:nvPr/>
            </p:nvSpPr>
            <p:spPr bwMode="auto">
              <a:xfrm>
                <a:off x="5091" y="2865"/>
                <a:ext cx="21" cy="24"/>
              </a:xfrm>
              <a:custGeom>
                <a:avLst/>
                <a:gdLst>
                  <a:gd name="T0" fmla="*/ 0 w 21"/>
                  <a:gd name="T1" fmla="*/ 6 h 24"/>
                  <a:gd name="T2" fmla="*/ 0 w 21"/>
                  <a:gd name="T3" fmla="*/ 6 h 24"/>
                  <a:gd name="T4" fmla="*/ 2 w 21"/>
                  <a:gd name="T5" fmla="*/ 6 h 24"/>
                  <a:gd name="T6" fmla="*/ 5 w 21"/>
                  <a:gd name="T7" fmla="*/ 6 h 24"/>
                  <a:gd name="T8" fmla="*/ 8 w 21"/>
                  <a:gd name="T9" fmla="*/ 8 h 24"/>
                  <a:gd name="T10" fmla="*/ 10 w 21"/>
                  <a:gd name="T11" fmla="*/ 11 h 24"/>
                  <a:gd name="T12" fmla="*/ 13 w 21"/>
                  <a:gd name="T13" fmla="*/ 14 h 24"/>
                  <a:gd name="T14" fmla="*/ 13 w 21"/>
                  <a:gd name="T15" fmla="*/ 19 h 24"/>
                  <a:gd name="T16" fmla="*/ 15 w 21"/>
                  <a:gd name="T17" fmla="*/ 21 h 24"/>
                  <a:gd name="T18" fmla="*/ 15 w 21"/>
                  <a:gd name="T19" fmla="*/ 24 h 24"/>
                  <a:gd name="T20" fmla="*/ 21 w 21"/>
                  <a:gd name="T21" fmla="*/ 21 h 24"/>
                  <a:gd name="T22" fmla="*/ 18 w 21"/>
                  <a:gd name="T23" fmla="*/ 19 h 24"/>
                  <a:gd name="T24" fmla="*/ 18 w 21"/>
                  <a:gd name="T25" fmla="*/ 16 h 24"/>
                  <a:gd name="T26" fmla="*/ 15 w 21"/>
                  <a:gd name="T27" fmla="*/ 14 h 24"/>
                  <a:gd name="T28" fmla="*/ 13 w 21"/>
                  <a:gd name="T29" fmla="*/ 8 h 24"/>
                  <a:gd name="T30" fmla="*/ 10 w 21"/>
                  <a:gd name="T31" fmla="*/ 6 h 24"/>
                  <a:gd name="T32" fmla="*/ 8 w 21"/>
                  <a:gd name="T33" fmla="*/ 3 h 24"/>
                  <a:gd name="T34" fmla="*/ 5 w 21"/>
                  <a:gd name="T35" fmla="*/ 0 h 24"/>
                  <a:gd name="T36" fmla="*/ 0 w 21"/>
                  <a:gd name="T37" fmla="*/ 0 h 24"/>
                  <a:gd name="T38" fmla="*/ 0 w 21"/>
                  <a:gd name="T39" fmla="*/ 0 h 24"/>
                  <a:gd name="T40" fmla="*/ 0 w 21"/>
                  <a:gd name="T41" fmla="*/ 6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4"/>
                  <a:gd name="T65" fmla="*/ 21 w 21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4">
                    <a:moveTo>
                      <a:pt x="0" y="6"/>
                    </a:moveTo>
                    <a:lnTo>
                      <a:pt x="0" y="6"/>
                    </a:lnTo>
                    <a:lnTo>
                      <a:pt x="2" y="6"/>
                    </a:lnTo>
                    <a:lnTo>
                      <a:pt x="5" y="6"/>
                    </a:lnTo>
                    <a:lnTo>
                      <a:pt x="8" y="8"/>
                    </a:lnTo>
                    <a:lnTo>
                      <a:pt x="10" y="11"/>
                    </a:lnTo>
                    <a:lnTo>
                      <a:pt x="13" y="14"/>
                    </a:lnTo>
                    <a:lnTo>
                      <a:pt x="13" y="19"/>
                    </a:lnTo>
                    <a:lnTo>
                      <a:pt x="15" y="21"/>
                    </a:lnTo>
                    <a:lnTo>
                      <a:pt x="15" y="24"/>
                    </a:lnTo>
                    <a:lnTo>
                      <a:pt x="21" y="21"/>
                    </a:lnTo>
                    <a:lnTo>
                      <a:pt x="18" y="19"/>
                    </a:lnTo>
                    <a:lnTo>
                      <a:pt x="18" y="16"/>
                    </a:lnTo>
                    <a:lnTo>
                      <a:pt x="15" y="14"/>
                    </a:lnTo>
                    <a:lnTo>
                      <a:pt x="13" y="8"/>
                    </a:lnTo>
                    <a:lnTo>
                      <a:pt x="10" y="6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89" name="Freeform 2571"/>
              <p:cNvSpPr>
                <a:spLocks/>
              </p:cNvSpPr>
              <p:nvPr/>
            </p:nvSpPr>
            <p:spPr bwMode="auto">
              <a:xfrm>
                <a:off x="4840" y="2863"/>
                <a:ext cx="251" cy="10"/>
              </a:xfrm>
              <a:custGeom>
                <a:avLst/>
                <a:gdLst>
                  <a:gd name="T0" fmla="*/ 0 w 251"/>
                  <a:gd name="T1" fmla="*/ 10 h 10"/>
                  <a:gd name="T2" fmla="*/ 0 w 251"/>
                  <a:gd name="T3" fmla="*/ 10 h 10"/>
                  <a:gd name="T4" fmla="*/ 31 w 251"/>
                  <a:gd name="T5" fmla="*/ 8 h 10"/>
                  <a:gd name="T6" fmla="*/ 62 w 251"/>
                  <a:gd name="T7" fmla="*/ 5 h 10"/>
                  <a:gd name="T8" fmla="*/ 94 w 251"/>
                  <a:gd name="T9" fmla="*/ 5 h 10"/>
                  <a:gd name="T10" fmla="*/ 125 w 251"/>
                  <a:gd name="T11" fmla="*/ 2 h 10"/>
                  <a:gd name="T12" fmla="*/ 157 w 251"/>
                  <a:gd name="T13" fmla="*/ 2 h 10"/>
                  <a:gd name="T14" fmla="*/ 188 w 251"/>
                  <a:gd name="T15" fmla="*/ 2 h 10"/>
                  <a:gd name="T16" fmla="*/ 219 w 251"/>
                  <a:gd name="T17" fmla="*/ 5 h 10"/>
                  <a:gd name="T18" fmla="*/ 251 w 251"/>
                  <a:gd name="T19" fmla="*/ 8 h 10"/>
                  <a:gd name="T20" fmla="*/ 251 w 251"/>
                  <a:gd name="T21" fmla="*/ 2 h 10"/>
                  <a:gd name="T22" fmla="*/ 219 w 251"/>
                  <a:gd name="T23" fmla="*/ 2 h 10"/>
                  <a:gd name="T24" fmla="*/ 188 w 251"/>
                  <a:gd name="T25" fmla="*/ 0 h 10"/>
                  <a:gd name="T26" fmla="*/ 157 w 251"/>
                  <a:gd name="T27" fmla="*/ 0 h 10"/>
                  <a:gd name="T28" fmla="*/ 125 w 251"/>
                  <a:gd name="T29" fmla="*/ 0 h 10"/>
                  <a:gd name="T30" fmla="*/ 94 w 251"/>
                  <a:gd name="T31" fmla="*/ 0 h 10"/>
                  <a:gd name="T32" fmla="*/ 62 w 251"/>
                  <a:gd name="T33" fmla="*/ 2 h 10"/>
                  <a:gd name="T34" fmla="*/ 31 w 251"/>
                  <a:gd name="T35" fmla="*/ 5 h 10"/>
                  <a:gd name="T36" fmla="*/ 0 w 251"/>
                  <a:gd name="T37" fmla="*/ 8 h 10"/>
                  <a:gd name="T38" fmla="*/ 0 w 251"/>
                  <a:gd name="T39" fmla="*/ 8 h 10"/>
                  <a:gd name="T40" fmla="*/ 0 w 251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51"/>
                  <a:gd name="T64" fmla="*/ 0 h 10"/>
                  <a:gd name="T65" fmla="*/ 251 w 251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51" h="10">
                    <a:moveTo>
                      <a:pt x="0" y="10"/>
                    </a:moveTo>
                    <a:lnTo>
                      <a:pt x="0" y="10"/>
                    </a:lnTo>
                    <a:lnTo>
                      <a:pt x="31" y="8"/>
                    </a:lnTo>
                    <a:lnTo>
                      <a:pt x="62" y="5"/>
                    </a:lnTo>
                    <a:lnTo>
                      <a:pt x="94" y="5"/>
                    </a:lnTo>
                    <a:lnTo>
                      <a:pt x="125" y="2"/>
                    </a:lnTo>
                    <a:lnTo>
                      <a:pt x="157" y="2"/>
                    </a:lnTo>
                    <a:lnTo>
                      <a:pt x="188" y="2"/>
                    </a:lnTo>
                    <a:lnTo>
                      <a:pt x="219" y="5"/>
                    </a:lnTo>
                    <a:lnTo>
                      <a:pt x="251" y="8"/>
                    </a:lnTo>
                    <a:lnTo>
                      <a:pt x="251" y="2"/>
                    </a:lnTo>
                    <a:lnTo>
                      <a:pt x="219" y="2"/>
                    </a:lnTo>
                    <a:lnTo>
                      <a:pt x="188" y="0"/>
                    </a:lnTo>
                    <a:lnTo>
                      <a:pt x="157" y="0"/>
                    </a:lnTo>
                    <a:lnTo>
                      <a:pt x="125" y="0"/>
                    </a:lnTo>
                    <a:lnTo>
                      <a:pt x="94" y="0"/>
                    </a:lnTo>
                    <a:lnTo>
                      <a:pt x="62" y="2"/>
                    </a:lnTo>
                    <a:lnTo>
                      <a:pt x="31" y="5"/>
                    </a:lnTo>
                    <a:lnTo>
                      <a:pt x="0" y="8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90" name="Freeform 2572"/>
              <p:cNvSpPr>
                <a:spLocks/>
              </p:cNvSpPr>
              <p:nvPr/>
            </p:nvSpPr>
            <p:spPr bwMode="auto">
              <a:xfrm>
                <a:off x="4879" y="2873"/>
                <a:ext cx="154" cy="50"/>
              </a:xfrm>
              <a:custGeom>
                <a:avLst/>
                <a:gdLst>
                  <a:gd name="T0" fmla="*/ 76 w 154"/>
                  <a:gd name="T1" fmla="*/ 0 h 50"/>
                  <a:gd name="T2" fmla="*/ 104 w 154"/>
                  <a:gd name="T3" fmla="*/ 3 h 50"/>
                  <a:gd name="T4" fmla="*/ 131 w 154"/>
                  <a:gd name="T5" fmla="*/ 8 h 50"/>
                  <a:gd name="T6" fmla="*/ 141 w 154"/>
                  <a:gd name="T7" fmla="*/ 11 h 50"/>
                  <a:gd name="T8" fmla="*/ 149 w 154"/>
                  <a:gd name="T9" fmla="*/ 16 h 50"/>
                  <a:gd name="T10" fmla="*/ 152 w 154"/>
                  <a:gd name="T11" fmla="*/ 21 h 50"/>
                  <a:gd name="T12" fmla="*/ 154 w 154"/>
                  <a:gd name="T13" fmla="*/ 26 h 50"/>
                  <a:gd name="T14" fmla="*/ 152 w 154"/>
                  <a:gd name="T15" fmla="*/ 32 h 50"/>
                  <a:gd name="T16" fmla="*/ 149 w 154"/>
                  <a:gd name="T17" fmla="*/ 37 h 50"/>
                  <a:gd name="T18" fmla="*/ 141 w 154"/>
                  <a:gd name="T19" fmla="*/ 40 h 50"/>
                  <a:gd name="T20" fmla="*/ 131 w 154"/>
                  <a:gd name="T21" fmla="*/ 42 h 50"/>
                  <a:gd name="T22" fmla="*/ 104 w 154"/>
                  <a:gd name="T23" fmla="*/ 47 h 50"/>
                  <a:gd name="T24" fmla="*/ 76 w 154"/>
                  <a:gd name="T25" fmla="*/ 50 h 50"/>
                  <a:gd name="T26" fmla="*/ 47 w 154"/>
                  <a:gd name="T27" fmla="*/ 47 h 50"/>
                  <a:gd name="T28" fmla="*/ 23 w 154"/>
                  <a:gd name="T29" fmla="*/ 42 h 50"/>
                  <a:gd name="T30" fmla="*/ 5 w 154"/>
                  <a:gd name="T31" fmla="*/ 37 h 50"/>
                  <a:gd name="T32" fmla="*/ 2 w 154"/>
                  <a:gd name="T33" fmla="*/ 32 h 50"/>
                  <a:gd name="T34" fmla="*/ 0 w 154"/>
                  <a:gd name="T35" fmla="*/ 26 h 50"/>
                  <a:gd name="T36" fmla="*/ 2 w 154"/>
                  <a:gd name="T37" fmla="*/ 21 h 50"/>
                  <a:gd name="T38" fmla="*/ 5 w 154"/>
                  <a:gd name="T39" fmla="*/ 16 h 50"/>
                  <a:gd name="T40" fmla="*/ 23 w 154"/>
                  <a:gd name="T41" fmla="*/ 8 h 50"/>
                  <a:gd name="T42" fmla="*/ 47 w 154"/>
                  <a:gd name="T43" fmla="*/ 3 h 50"/>
                  <a:gd name="T44" fmla="*/ 76 w 154"/>
                  <a:gd name="T45" fmla="*/ 0 h 5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54"/>
                  <a:gd name="T70" fmla="*/ 0 h 50"/>
                  <a:gd name="T71" fmla="*/ 154 w 154"/>
                  <a:gd name="T72" fmla="*/ 50 h 50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54" h="50">
                    <a:moveTo>
                      <a:pt x="76" y="0"/>
                    </a:moveTo>
                    <a:lnTo>
                      <a:pt x="104" y="3"/>
                    </a:lnTo>
                    <a:lnTo>
                      <a:pt x="131" y="8"/>
                    </a:lnTo>
                    <a:lnTo>
                      <a:pt x="141" y="11"/>
                    </a:lnTo>
                    <a:lnTo>
                      <a:pt x="149" y="16"/>
                    </a:lnTo>
                    <a:lnTo>
                      <a:pt x="152" y="21"/>
                    </a:lnTo>
                    <a:lnTo>
                      <a:pt x="154" y="26"/>
                    </a:lnTo>
                    <a:lnTo>
                      <a:pt x="152" y="32"/>
                    </a:lnTo>
                    <a:lnTo>
                      <a:pt x="149" y="37"/>
                    </a:lnTo>
                    <a:lnTo>
                      <a:pt x="141" y="40"/>
                    </a:lnTo>
                    <a:lnTo>
                      <a:pt x="131" y="42"/>
                    </a:lnTo>
                    <a:lnTo>
                      <a:pt x="104" y="47"/>
                    </a:lnTo>
                    <a:lnTo>
                      <a:pt x="76" y="50"/>
                    </a:lnTo>
                    <a:lnTo>
                      <a:pt x="47" y="47"/>
                    </a:lnTo>
                    <a:lnTo>
                      <a:pt x="23" y="42"/>
                    </a:lnTo>
                    <a:lnTo>
                      <a:pt x="5" y="37"/>
                    </a:lnTo>
                    <a:lnTo>
                      <a:pt x="2" y="32"/>
                    </a:lnTo>
                    <a:lnTo>
                      <a:pt x="0" y="26"/>
                    </a:lnTo>
                    <a:lnTo>
                      <a:pt x="2" y="21"/>
                    </a:lnTo>
                    <a:lnTo>
                      <a:pt x="5" y="16"/>
                    </a:lnTo>
                    <a:lnTo>
                      <a:pt x="23" y="8"/>
                    </a:lnTo>
                    <a:lnTo>
                      <a:pt x="47" y="3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606E85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91" name="Freeform 2573"/>
              <p:cNvSpPr>
                <a:spLocks/>
              </p:cNvSpPr>
              <p:nvPr/>
            </p:nvSpPr>
            <p:spPr bwMode="auto">
              <a:xfrm>
                <a:off x="4834" y="2677"/>
                <a:ext cx="254" cy="233"/>
              </a:xfrm>
              <a:custGeom>
                <a:avLst/>
                <a:gdLst>
                  <a:gd name="T0" fmla="*/ 8 w 254"/>
                  <a:gd name="T1" fmla="*/ 191 h 233"/>
                  <a:gd name="T2" fmla="*/ 3 w 254"/>
                  <a:gd name="T3" fmla="*/ 154 h 233"/>
                  <a:gd name="T4" fmla="*/ 0 w 254"/>
                  <a:gd name="T5" fmla="*/ 115 h 233"/>
                  <a:gd name="T6" fmla="*/ 0 w 254"/>
                  <a:gd name="T7" fmla="*/ 39 h 233"/>
                  <a:gd name="T8" fmla="*/ 3 w 254"/>
                  <a:gd name="T9" fmla="*/ 23 h 233"/>
                  <a:gd name="T10" fmla="*/ 8 w 254"/>
                  <a:gd name="T11" fmla="*/ 16 h 233"/>
                  <a:gd name="T12" fmla="*/ 13 w 254"/>
                  <a:gd name="T13" fmla="*/ 13 h 233"/>
                  <a:gd name="T14" fmla="*/ 40 w 254"/>
                  <a:gd name="T15" fmla="*/ 8 h 233"/>
                  <a:gd name="T16" fmla="*/ 66 w 254"/>
                  <a:gd name="T17" fmla="*/ 2 h 233"/>
                  <a:gd name="T18" fmla="*/ 121 w 254"/>
                  <a:gd name="T19" fmla="*/ 0 h 233"/>
                  <a:gd name="T20" fmla="*/ 178 w 254"/>
                  <a:gd name="T21" fmla="*/ 0 h 233"/>
                  <a:gd name="T22" fmla="*/ 204 w 254"/>
                  <a:gd name="T23" fmla="*/ 2 h 233"/>
                  <a:gd name="T24" fmla="*/ 233 w 254"/>
                  <a:gd name="T25" fmla="*/ 8 h 233"/>
                  <a:gd name="T26" fmla="*/ 241 w 254"/>
                  <a:gd name="T27" fmla="*/ 13 h 233"/>
                  <a:gd name="T28" fmla="*/ 249 w 254"/>
                  <a:gd name="T29" fmla="*/ 21 h 233"/>
                  <a:gd name="T30" fmla="*/ 254 w 254"/>
                  <a:gd name="T31" fmla="*/ 39 h 233"/>
                  <a:gd name="T32" fmla="*/ 254 w 254"/>
                  <a:gd name="T33" fmla="*/ 65 h 233"/>
                  <a:gd name="T34" fmla="*/ 254 w 254"/>
                  <a:gd name="T35" fmla="*/ 92 h 233"/>
                  <a:gd name="T36" fmla="*/ 249 w 254"/>
                  <a:gd name="T37" fmla="*/ 147 h 233"/>
                  <a:gd name="T38" fmla="*/ 246 w 254"/>
                  <a:gd name="T39" fmla="*/ 178 h 233"/>
                  <a:gd name="T40" fmla="*/ 241 w 254"/>
                  <a:gd name="T41" fmla="*/ 194 h 233"/>
                  <a:gd name="T42" fmla="*/ 236 w 254"/>
                  <a:gd name="T43" fmla="*/ 207 h 233"/>
                  <a:gd name="T44" fmla="*/ 220 w 254"/>
                  <a:gd name="T45" fmla="*/ 225 h 233"/>
                  <a:gd name="T46" fmla="*/ 212 w 254"/>
                  <a:gd name="T47" fmla="*/ 230 h 233"/>
                  <a:gd name="T48" fmla="*/ 202 w 254"/>
                  <a:gd name="T49" fmla="*/ 233 h 233"/>
                  <a:gd name="T50" fmla="*/ 121 w 254"/>
                  <a:gd name="T51" fmla="*/ 233 h 233"/>
                  <a:gd name="T52" fmla="*/ 79 w 254"/>
                  <a:gd name="T53" fmla="*/ 230 h 233"/>
                  <a:gd name="T54" fmla="*/ 37 w 254"/>
                  <a:gd name="T55" fmla="*/ 225 h 233"/>
                  <a:gd name="T56" fmla="*/ 27 w 254"/>
                  <a:gd name="T57" fmla="*/ 220 h 233"/>
                  <a:gd name="T58" fmla="*/ 19 w 254"/>
                  <a:gd name="T59" fmla="*/ 212 h 233"/>
                  <a:gd name="T60" fmla="*/ 11 w 254"/>
                  <a:gd name="T61" fmla="*/ 202 h 233"/>
                  <a:gd name="T62" fmla="*/ 8 w 254"/>
                  <a:gd name="T63" fmla="*/ 191 h 23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54"/>
                  <a:gd name="T97" fmla="*/ 0 h 233"/>
                  <a:gd name="T98" fmla="*/ 254 w 254"/>
                  <a:gd name="T99" fmla="*/ 233 h 233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54" h="233">
                    <a:moveTo>
                      <a:pt x="8" y="191"/>
                    </a:moveTo>
                    <a:lnTo>
                      <a:pt x="3" y="154"/>
                    </a:lnTo>
                    <a:lnTo>
                      <a:pt x="0" y="115"/>
                    </a:lnTo>
                    <a:lnTo>
                      <a:pt x="0" y="39"/>
                    </a:lnTo>
                    <a:lnTo>
                      <a:pt x="3" y="23"/>
                    </a:lnTo>
                    <a:lnTo>
                      <a:pt x="8" y="16"/>
                    </a:lnTo>
                    <a:lnTo>
                      <a:pt x="13" y="13"/>
                    </a:lnTo>
                    <a:lnTo>
                      <a:pt x="40" y="8"/>
                    </a:lnTo>
                    <a:lnTo>
                      <a:pt x="66" y="2"/>
                    </a:lnTo>
                    <a:lnTo>
                      <a:pt x="121" y="0"/>
                    </a:lnTo>
                    <a:lnTo>
                      <a:pt x="178" y="0"/>
                    </a:lnTo>
                    <a:lnTo>
                      <a:pt x="204" y="2"/>
                    </a:lnTo>
                    <a:lnTo>
                      <a:pt x="233" y="8"/>
                    </a:lnTo>
                    <a:lnTo>
                      <a:pt x="241" y="13"/>
                    </a:lnTo>
                    <a:lnTo>
                      <a:pt x="249" y="21"/>
                    </a:lnTo>
                    <a:lnTo>
                      <a:pt x="254" y="39"/>
                    </a:lnTo>
                    <a:lnTo>
                      <a:pt x="254" y="65"/>
                    </a:lnTo>
                    <a:lnTo>
                      <a:pt x="254" y="92"/>
                    </a:lnTo>
                    <a:lnTo>
                      <a:pt x="249" y="147"/>
                    </a:lnTo>
                    <a:lnTo>
                      <a:pt x="246" y="178"/>
                    </a:lnTo>
                    <a:lnTo>
                      <a:pt x="241" y="194"/>
                    </a:lnTo>
                    <a:lnTo>
                      <a:pt x="236" y="207"/>
                    </a:lnTo>
                    <a:lnTo>
                      <a:pt x="220" y="225"/>
                    </a:lnTo>
                    <a:lnTo>
                      <a:pt x="212" y="230"/>
                    </a:lnTo>
                    <a:lnTo>
                      <a:pt x="202" y="233"/>
                    </a:lnTo>
                    <a:lnTo>
                      <a:pt x="121" y="233"/>
                    </a:lnTo>
                    <a:lnTo>
                      <a:pt x="79" y="230"/>
                    </a:lnTo>
                    <a:lnTo>
                      <a:pt x="37" y="225"/>
                    </a:lnTo>
                    <a:lnTo>
                      <a:pt x="27" y="220"/>
                    </a:lnTo>
                    <a:lnTo>
                      <a:pt x="19" y="212"/>
                    </a:lnTo>
                    <a:lnTo>
                      <a:pt x="11" y="202"/>
                    </a:lnTo>
                    <a:lnTo>
                      <a:pt x="8" y="191"/>
                    </a:lnTo>
                    <a:close/>
                  </a:path>
                </a:pathLst>
              </a:custGeom>
              <a:solidFill>
                <a:srgbClr val="92ADBE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92" name="Freeform 2574"/>
              <p:cNvSpPr>
                <a:spLocks/>
              </p:cNvSpPr>
              <p:nvPr/>
            </p:nvSpPr>
            <p:spPr bwMode="auto">
              <a:xfrm>
                <a:off x="4847" y="2700"/>
                <a:ext cx="228" cy="171"/>
              </a:xfrm>
              <a:custGeom>
                <a:avLst/>
                <a:gdLst>
                  <a:gd name="T0" fmla="*/ 8 w 228"/>
                  <a:gd name="T1" fmla="*/ 139 h 171"/>
                  <a:gd name="T2" fmla="*/ 3 w 228"/>
                  <a:gd name="T3" fmla="*/ 113 h 171"/>
                  <a:gd name="T4" fmla="*/ 0 w 228"/>
                  <a:gd name="T5" fmla="*/ 84 h 171"/>
                  <a:gd name="T6" fmla="*/ 0 w 228"/>
                  <a:gd name="T7" fmla="*/ 29 h 171"/>
                  <a:gd name="T8" fmla="*/ 3 w 228"/>
                  <a:gd name="T9" fmla="*/ 19 h 171"/>
                  <a:gd name="T10" fmla="*/ 11 w 228"/>
                  <a:gd name="T11" fmla="*/ 11 h 171"/>
                  <a:gd name="T12" fmla="*/ 34 w 228"/>
                  <a:gd name="T13" fmla="*/ 6 h 171"/>
                  <a:gd name="T14" fmla="*/ 61 w 228"/>
                  <a:gd name="T15" fmla="*/ 3 h 171"/>
                  <a:gd name="T16" fmla="*/ 108 w 228"/>
                  <a:gd name="T17" fmla="*/ 0 h 171"/>
                  <a:gd name="T18" fmla="*/ 160 w 228"/>
                  <a:gd name="T19" fmla="*/ 0 h 171"/>
                  <a:gd name="T20" fmla="*/ 210 w 228"/>
                  <a:gd name="T21" fmla="*/ 6 h 171"/>
                  <a:gd name="T22" fmla="*/ 218 w 228"/>
                  <a:gd name="T23" fmla="*/ 8 h 171"/>
                  <a:gd name="T24" fmla="*/ 223 w 228"/>
                  <a:gd name="T25" fmla="*/ 16 h 171"/>
                  <a:gd name="T26" fmla="*/ 228 w 228"/>
                  <a:gd name="T27" fmla="*/ 29 h 171"/>
                  <a:gd name="T28" fmla="*/ 228 w 228"/>
                  <a:gd name="T29" fmla="*/ 50 h 171"/>
                  <a:gd name="T30" fmla="*/ 228 w 228"/>
                  <a:gd name="T31" fmla="*/ 69 h 171"/>
                  <a:gd name="T32" fmla="*/ 223 w 228"/>
                  <a:gd name="T33" fmla="*/ 108 h 171"/>
                  <a:gd name="T34" fmla="*/ 220 w 228"/>
                  <a:gd name="T35" fmla="*/ 131 h 171"/>
                  <a:gd name="T36" fmla="*/ 218 w 228"/>
                  <a:gd name="T37" fmla="*/ 142 h 171"/>
                  <a:gd name="T38" fmla="*/ 212 w 228"/>
                  <a:gd name="T39" fmla="*/ 152 h 171"/>
                  <a:gd name="T40" fmla="*/ 197 w 228"/>
                  <a:gd name="T41" fmla="*/ 163 h 171"/>
                  <a:gd name="T42" fmla="*/ 189 w 228"/>
                  <a:gd name="T43" fmla="*/ 168 h 171"/>
                  <a:gd name="T44" fmla="*/ 181 w 228"/>
                  <a:gd name="T45" fmla="*/ 168 h 171"/>
                  <a:gd name="T46" fmla="*/ 144 w 228"/>
                  <a:gd name="T47" fmla="*/ 171 h 171"/>
                  <a:gd name="T48" fmla="*/ 108 w 228"/>
                  <a:gd name="T49" fmla="*/ 171 h 171"/>
                  <a:gd name="T50" fmla="*/ 34 w 228"/>
                  <a:gd name="T51" fmla="*/ 163 h 171"/>
                  <a:gd name="T52" fmla="*/ 27 w 228"/>
                  <a:gd name="T53" fmla="*/ 160 h 171"/>
                  <a:gd name="T54" fmla="*/ 19 w 228"/>
                  <a:gd name="T55" fmla="*/ 155 h 171"/>
                  <a:gd name="T56" fmla="*/ 11 w 228"/>
                  <a:gd name="T57" fmla="*/ 147 h 171"/>
                  <a:gd name="T58" fmla="*/ 8 w 228"/>
                  <a:gd name="T59" fmla="*/ 139 h 17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228"/>
                  <a:gd name="T91" fmla="*/ 0 h 171"/>
                  <a:gd name="T92" fmla="*/ 228 w 228"/>
                  <a:gd name="T93" fmla="*/ 171 h 171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228" h="171">
                    <a:moveTo>
                      <a:pt x="8" y="139"/>
                    </a:moveTo>
                    <a:lnTo>
                      <a:pt x="3" y="113"/>
                    </a:lnTo>
                    <a:lnTo>
                      <a:pt x="0" y="84"/>
                    </a:lnTo>
                    <a:lnTo>
                      <a:pt x="0" y="29"/>
                    </a:lnTo>
                    <a:lnTo>
                      <a:pt x="3" y="19"/>
                    </a:lnTo>
                    <a:lnTo>
                      <a:pt x="11" y="11"/>
                    </a:lnTo>
                    <a:lnTo>
                      <a:pt x="34" y="6"/>
                    </a:lnTo>
                    <a:lnTo>
                      <a:pt x="61" y="3"/>
                    </a:lnTo>
                    <a:lnTo>
                      <a:pt x="108" y="0"/>
                    </a:lnTo>
                    <a:lnTo>
                      <a:pt x="160" y="0"/>
                    </a:lnTo>
                    <a:lnTo>
                      <a:pt x="210" y="6"/>
                    </a:lnTo>
                    <a:lnTo>
                      <a:pt x="218" y="8"/>
                    </a:lnTo>
                    <a:lnTo>
                      <a:pt x="223" y="16"/>
                    </a:lnTo>
                    <a:lnTo>
                      <a:pt x="228" y="29"/>
                    </a:lnTo>
                    <a:lnTo>
                      <a:pt x="228" y="50"/>
                    </a:lnTo>
                    <a:lnTo>
                      <a:pt x="228" y="69"/>
                    </a:lnTo>
                    <a:lnTo>
                      <a:pt x="223" y="108"/>
                    </a:lnTo>
                    <a:lnTo>
                      <a:pt x="220" y="131"/>
                    </a:lnTo>
                    <a:lnTo>
                      <a:pt x="218" y="142"/>
                    </a:lnTo>
                    <a:lnTo>
                      <a:pt x="212" y="152"/>
                    </a:lnTo>
                    <a:lnTo>
                      <a:pt x="197" y="163"/>
                    </a:lnTo>
                    <a:lnTo>
                      <a:pt x="189" y="168"/>
                    </a:lnTo>
                    <a:lnTo>
                      <a:pt x="181" y="168"/>
                    </a:lnTo>
                    <a:lnTo>
                      <a:pt x="144" y="171"/>
                    </a:lnTo>
                    <a:lnTo>
                      <a:pt x="108" y="171"/>
                    </a:lnTo>
                    <a:lnTo>
                      <a:pt x="34" y="163"/>
                    </a:lnTo>
                    <a:lnTo>
                      <a:pt x="27" y="160"/>
                    </a:lnTo>
                    <a:lnTo>
                      <a:pt x="19" y="155"/>
                    </a:lnTo>
                    <a:lnTo>
                      <a:pt x="11" y="147"/>
                    </a:lnTo>
                    <a:lnTo>
                      <a:pt x="8" y="1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93" name="Freeform 2575"/>
              <p:cNvSpPr>
                <a:spLocks/>
              </p:cNvSpPr>
              <p:nvPr/>
            </p:nvSpPr>
            <p:spPr bwMode="auto">
              <a:xfrm>
                <a:off x="4968" y="2884"/>
                <a:ext cx="18" cy="10"/>
              </a:xfrm>
              <a:custGeom>
                <a:avLst/>
                <a:gdLst>
                  <a:gd name="T0" fmla="*/ 10 w 18"/>
                  <a:gd name="T1" fmla="*/ 0 h 10"/>
                  <a:gd name="T2" fmla="*/ 15 w 18"/>
                  <a:gd name="T3" fmla="*/ 2 h 10"/>
                  <a:gd name="T4" fmla="*/ 18 w 18"/>
                  <a:gd name="T5" fmla="*/ 5 h 10"/>
                  <a:gd name="T6" fmla="*/ 15 w 18"/>
                  <a:gd name="T7" fmla="*/ 8 h 10"/>
                  <a:gd name="T8" fmla="*/ 10 w 18"/>
                  <a:gd name="T9" fmla="*/ 10 h 10"/>
                  <a:gd name="T10" fmla="*/ 2 w 18"/>
                  <a:gd name="T11" fmla="*/ 8 h 10"/>
                  <a:gd name="T12" fmla="*/ 0 w 18"/>
                  <a:gd name="T13" fmla="*/ 5 h 10"/>
                  <a:gd name="T14" fmla="*/ 2 w 18"/>
                  <a:gd name="T15" fmla="*/ 2 h 10"/>
                  <a:gd name="T16" fmla="*/ 10 w 18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0"/>
                  <a:gd name="T29" fmla="*/ 18 w 18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0">
                    <a:moveTo>
                      <a:pt x="10" y="0"/>
                    </a:moveTo>
                    <a:lnTo>
                      <a:pt x="15" y="2"/>
                    </a:lnTo>
                    <a:lnTo>
                      <a:pt x="18" y="5"/>
                    </a:lnTo>
                    <a:lnTo>
                      <a:pt x="15" y="8"/>
                    </a:lnTo>
                    <a:lnTo>
                      <a:pt x="10" y="10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94" name="Freeform 2576"/>
              <p:cNvSpPr>
                <a:spLocks/>
              </p:cNvSpPr>
              <p:nvPr/>
            </p:nvSpPr>
            <p:spPr bwMode="auto">
              <a:xfrm>
                <a:off x="4994" y="2884"/>
                <a:ext cx="18" cy="10"/>
              </a:xfrm>
              <a:custGeom>
                <a:avLst/>
                <a:gdLst>
                  <a:gd name="T0" fmla="*/ 10 w 18"/>
                  <a:gd name="T1" fmla="*/ 0 h 10"/>
                  <a:gd name="T2" fmla="*/ 16 w 18"/>
                  <a:gd name="T3" fmla="*/ 2 h 10"/>
                  <a:gd name="T4" fmla="*/ 18 w 18"/>
                  <a:gd name="T5" fmla="*/ 5 h 10"/>
                  <a:gd name="T6" fmla="*/ 16 w 18"/>
                  <a:gd name="T7" fmla="*/ 8 h 10"/>
                  <a:gd name="T8" fmla="*/ 10 w 18"/>
                  <a:gd name="T9" fmla="*/ 10 h 10"/>
                  <a:gd name="T10" fmla="*/ 3 w 18"/>
                  <a:gd name="T11" fmla="*/ 8 h 10"/>
                  <a:gd name="T12" fmla="*/ 0 w 18"/>
                  <a:gd name="T13" fmla="*/ 5 h 10"/>
                  <a:gd name="T14" fmla="*/ 3 w 18"/>
                  <a:gd name="T15" fmla="*/ 2 h 10"/>
                  <a:gd name="T16" fmla="*/ 10 w 18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0"/>
                  <a:gd name="T29" fmla="*/ 18 w 18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0">
                    <a:moveTo>
                      <a:pt x="10" y="0"/>
                    </a:moveTo>
                    <a:lnTo>
                      <a:pt x="16" y="2"/>
                    </a:lnTo>
                    <a:lnTo>
                      <a:pt x="18" y="5"/>
                    </a:lnTo>
                    <a:lnTo>
                      <a:pt x="16" y="8"/>
                    </a:lnTo>
                    <a:lnTo>
                      <a:pt x="10" y="10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89E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95" name="Freeform 2577"/>
              <p:cNvSpPr>
                <a:spLocks/>
              </p:cNvSpPr>
              <p:nvPr/>
            </p:nvSpPr>
            <p:spPr bwMode="auto">
              <a:xfrm>
                <a:off x="5020" y="2884"/>
                <a:ext cx="18" cy="10"/>
              </a:xfrm>
              <a:custGeom>
                <a:avLst/>
                <a:gdLst>
                  <a:gd name="T0" fmla="*/ 8 w 18"/>
                  <a:gd name="T1" fmla="*/ 0 h 10"/>
                  <a:gd name="T2" fmla="*/ 16 w 18"/>
                  <a:gd name="T3" fmla="*/ 2 h 10"/>
                  <a:gd name="T4" fmla="*/ 18 w 18"/>
                  <a:gd name="T5" fmla="*/ 5 h 10"/>
                  <a:gd name="T6" fmla="*/ 16 w 18"/>
                  <a:gd name="T7" fmla="*/ 8 h 10"/>
                  <a:gd name="T8" fmla="*/ 8 w 18"/>
                  <a:gd name="T9" fmla="*/ 10 h 10"/>
                  <a:gd name="T10" fmla="*/ 3 w 18"/>
                  <a:gd name="T11" fmla="*/ 8 h 10"/>
                  <a:gd name="T12" fmla="*/ 0 w 18"/>
                  <a:gd name="T13" fmla="*/ 5 h 10"/>
                  <a:gd name="T14" fmla="*/ 3 w 18"/>
                  <a:gd name="T15" fmla="*/ 2 h 10"/>
                  <a:gd name="T16" fmla="*/ 8 w 18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0"/>
                  <a:gd name="T29" fmla="*/ 18 w 18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0">
                    <a:moveTo>
                      <a:pt x="8" y="0"/>
                    </a:moveTo>
                    <a:lnTo>
                      <a:pt x="16" y="2"/>
                    </a:lnTo>
                    <a:lnTo>
                      <a:pt x="18" y="5"/>
                    </a:lnTo>
                    <a:lnTo>
                      <a:pt x="16" y="8"/>
                    </a:lnTo>
                    <a:lnTo>
                      <a:pt x="8" y="10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89E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96" name="Freeform 2578"/>
              <p:cNvSpPr>
                <a:spLocks/>
              </p:cNvSpPr>
              <p:nvPr/>
            </p:nvSpPr>
            <p:spPr bwMode="auto">
              <a:xfrm>
                <a:off x="4858" y="2711"/>
                <a:ext cx="204" cy="152"/>
              </a:xfrm>
              <a:custGeom>
                <a:avLst/>
                <a:gdLst>
                  <a:gd name="T0" fmla="*/ 8 w 204"/>
                  <a:gd name="T1" fmla="*/ 123 h 152"/>
                  <a:gd name="T2" fmla="*/ 3 w 204"/>
                  <a:gd name="T3" fmla="*/ 99 h 152"/>
                  <a:gd name="T4" fmla="*/ 0 w 204"/>
                  <a:gd name="T5" fmla="*/ 73 h 152"/>
                  <a:gd name="T6" fmla="*/ 0 w 204"/>
                  <a:gd name="T7" fmla="*/ 23 h 152"/>
                  <a:gd name="T8" fmla="*/ 5 w 204"/>
                  <a:gd name="T9" fmla="*/ 13 h 152"/>
                  <a:gd name="T10" fmla="*/ 8 w 204"/>
                  <a:gd name="T11" fmla="*/ 10 h 152"/>
                  <a:gd name="T12" fmla="*/ 10 w 204"/>
                  <a:gd name="T13" fmla="*/ 8 h 152"/>
                  <a:gd name="T14" fmla="*/ 31 w 204"/>
                  <a:gd name="T15" fmla="*/ 2 h 152"/>
                  <a:gd name="T16" fmla="*/ 55 w 204"/>
                  <a:gd name="T17" fmla="*/ 0 h 152"/>
                  <a:gd name="T18" fmla="*/ 97 w 204"/>
                  <a:gd name="T19" fmla="*/ 0 h 152"/>
                  <a:gd name="T20" fmla="*/ 144 w 204"/>
                  <a:gd name="T21" fmla="*/ 0 h 152"/>
                  <a:gd name="T22" fmla="*/ 167 w 204"/>
                  <a:gd name="T23" fmla="*/ 0 h 152"/>
                  <a:gd name="T24" fmla="*/ 188 w 204"/>
                  <a:gd name="T25" fmla="*/ 5 h 152"/>
                  <a:gd name="T26" fmla="*/ 196 w 204"/>
                  <a:gd name="T27" fmla="*/ 8 h 152"/>
                  <a:gd name="T28" fmla="*/ 201 w 204"/>
                  <a:gd name="T29" fmla="*/ 10 h 152"/>
                  <a:gd name="T30" fmla="*/ 204 w 204"/>
                  <a:gd name="T31" fmla="*/ 23 h 152"/>
                  <a:gd name="T32" fmla="*/ 204 w 204"/>
                  <a:gd name="T33" fmla="*/ 60 h 152"/>
                  <a:gd name="T34" fmla="*/ 201 w 204"/>
                  <a:gd name="T35" fmla="*/ 94 h 152"/>
                  <a:gd name="T36" fmla="*/ 199 w 204"/>
                  <a:gd name="T37" fmla="*/ 115 h 152"/>
                  <a:gd name="T38" fmla="*/ 196 w 204"/>
                  <a:gd name="T39" fmla="*/ 126 h 152"/>
                  <a:gd name="T40" fmla="*/ 191 w 204"/>
                  <a:gd name="T41" fmla="*/ 133 h 152"/>
                  <a:gd name="T42" fmla="*/ 186 w 204"/>
                  <a:gd name="T43" fmla="*/ 139 h 152"/>
                  <a:gd name="T44" fmla="*/ 178 w 204"/>
                  <a:gd name="T45" fmla="*/ 144 h 152"/>
                  <a:gd name="T46" fmla="*/ 170 w 204"/>
                  <a:gd name="T47" fmla="*/ 149 h 152"/>
                  <a:gd name="T48" fmla="*/ 162 w 204"/>
                  <a:gd name="T49" fmla="*/ 149 h 152"/>
                  <a:gd name="T50" fmla="*/ 97 w 204"/>
                  <a:gd name="T51" fmla="*/ 152 h 152"/>
                  <a:gd name="T52" fmla="*/ 63 w 204"/>
                  <a:gd name="T53" fmla="*/ 149 h 152"/>
                  <a:gd name="T54" fmla="*/ 31 w 204"/>
                  <a:gd name="T55" fmla="*/ 144 h 152"/>
                  <a:gd name="T56" fmla="*/ 23 w 204"/>
                  <a:gd name="T57" fmla="*/ 141 h 152"/>
                  <a:gd name="T58" fmla="*/ 16 w 204"/>
                  <a:gd name="T59" fmla="*/ 139 h 152"/>
                  <a:gd name="T60" fmla="*/ 10 w 204"/>
                  <a:gd name="T61" fmla="*/ 131 h 152"/>
                  <a:gd name="T62" fmla="*/ 8 w 204"/>
                  <a:gd name="T63" fmla="*/ 123 h 15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04"/>
                  <a:gd name="T97" fmla="*/ 0 h 152"/>
                  <a:gd name="T98" fmla="*/ 204 w 204"/>
                  <a:gd name="T99" fmla="*/ 152 h 152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04" h="152">
                    <a:moveTo>
                      <a:pt x="8" y="123"/>
                    </a:moveTo>
                    <a:lnTo>
                      <a:pt x="3" y="99"/>
                    </a:lnTo>
                    <a:lnTo>
                      <a:pt x="0" y="73"/>
                    </a:lnTo>
                    <a:lnTo>
                      <a:pt x="0" y="23"/>
                    </a:lnTo>
                    <a:lnTo>
                      <a:pt x="5" y="13"/>
                    </a:lnTo>
                    <a:lnTo>
                      <a:pt x="8" y="10"/>
                    </a:lnTo>
                    <a:lnTo>
                      <a:pt x="10" y="8"/>
                    </a:lnTo>
                    <a:lnTo>
                      <a:pt x="31" y="2"/>
                    </a:lnTo>
                    <a:lnTo>
                      <a:pt x="55" y="0"/>
                    </a:lnTo>
                    <a:lnTo>
                      <a:pt x="97" y="0"/>
                    </a:lnTo>
                    <a:lnTo>
                      <a:pt x="144" y="0"/>
                    </a:lnTo>
                    <a:lnTo>
                      <a:pt x="167" y="0"/>
                    </a:lnTo>
                    <a:lnTo>
                      <a:pt x="188" y="5"/>
                    </a:lnTo>
                    <a:lnTo>
                      <a:pt x="196" y="8"/>
                    </a:lnTo>
                    <a:lnTo>
                      <a:pt x="201" y="10"/>
                    </a:lnTo>
                    <a:lnTo>
                      <a:pt x="204" y="23"/>
                    </a:lnTo>
                    <a:lnTo>
                      <a:pt x="204" y="60"/>
                    </a:lnTo>
                    <a:lnTo>
                      <a:pt x="201" y="94"/>
                    </a:lnTo>
                    <a:lnTo>
                      <a:pt x="199" y="115"/>
                    </a:lnTo>
                    <a:lnTo>
                      <a:pt x="196" y="126"/>
                    </a:lnTo>
                    <a:lnTo>
                      <a:pt x="191" y="133"/>
                    </a:lnTo>
                    <a:lnTo>
                      <a:pt x="186" y="139"/>
                    </a:lnTo>
                    <a:lnTo>
                      <a:pt x="178" y="144"/>
                    </a:lnTo>
                    <a:lnTo>
                      <a:pt x="170" y="149"/>
                    </a:lnTo>
                    <a:lnTo>
                      <a:pt x="162" y="149"/>
                    </a:lnTo>
                    <a:lnTo>
                      <a:pt x="97" y="152"/>
                    </a:lnTo>
                    <a:lnTo>
                      <a:pt x="63" y="149"/>
                    </a:lnTo>
                    <a:lnTo>
                      <a:pt x="31" y="144"/>
                    </a:lnTo>
                    <a:lnTo>
                      <a:pt x="23" y="141"/>
                    </a:lnTo>
                    <a:lnTo>
                      <a:pt x="16" y="139"/>
                    </a:lnTo>
                    <a:lnTo>
                      <a:pt x="10" y="131"/>
                    </a:lnTo>
                    <a:lnTo>
                      <a:pt x="8" y="123"/>
                    </a:lnTo>
                    <a:close/>
                  </a:path>
                </a:pathLst>
              </a:custGeom>
              <a:solidFill>
                <a:srgbClr val="00AEC4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97" name="Freeform 2579"/>
              <p:cNvSpPr>
                <a:spLocks/>
              </p:cNvSpPr>
              <p:nvPr/>
            </p:nvSpPr>
            <p:spPr bwMode="auto">
              <a:xfrm>
                <a:off x="4910" y="2734"/>
                <a:ext cx="118" cy="92"/>
              </a:xfrm>
              <a:custGeom>
                <a:avLst/>
                <a:gdLst>
                  <a:gd name="T0" fmla="*/ 3 w 118"/>
                  <a:gd name="T1" fmla="*/ 74 h 92"/>
                  <a:gd name="T2" fmla="*/ 0 w 118"/>
                  <a:gd name="T3" fmla="*/ 45 h 92"/>
                  <a:gd name="T4" fmla="*/ 0 w 118"/>
                  <a:gd name="T5" fmla="*/ 16 h 92"/>
                  <a:gd name="T6" fmla="*/ 3 w 118"/>
                  <a:gd name="T7" fmla="*/ 11 h 92"/>
                  <a:gd name="T8" fmla="*/ 5 w 118"/>
                  <a:gd name="T9" fmla="*/ 6 h 92"/>
                  <a:gd name="T10" fmla="*/ 32 w 118"/>
                  <a:gd name="T11" fmla="*/ 3 h 92"/>
                  <a:gd name="T12" fmla="*/ 58 w 118"/>
                  <a:gd name="T13" fmla="*/ 0 h 92"/>
                  <a:gd name="T14" fmla="*/ 84 w 118"/>
                  <a:gd name="T15" fmla="*/ 0 h 92"/>
                  <a:gd name="T16" fmla="*/ 110 w 118"/>
                  <a:gd name="T17" fmla="*/ 6 h 92"/>
                  <a:gd name="T18" fmla="*/ 115 w 118"/>
                  <a:gd name="T19" fmla="*/ 8 h 92"/>
                  <a:gd name="T20" fmla="*/ 118 w 118"/>
                  <a:gd name="T21" fmla="*/ 16 h 92"/>
                  <a:gd name="T22" fmla="*/ 118 w 118"/>
                  <a:gd name="T23" fmla="*/ 37 h 92"/>
                  <a:gd name="T24" fmla="*/ 115 w 118"/>
                  <a:gd name="T25" fmla="*/ 58 h 92"/>
                  <a:gd name="T26" fmla="*/ 115 w 118"/>
                  <a:gd name="T27" fmla="*/ 69 h 92"/>
                  <a:gd name="T28" fmla="*/ 110 w 118"/>
                  <a:gd name="T29" fmla="*/ 79 h 92"/>
                  <a:gd name="T30" fmla="*/ 105 w 118"/>
                  <a:gd name="T31" fmla="*/ 87 h 92"/>
                  <a:gd name="T32" fmla="*/ 94 w 118"/>
                  <a:gd name="T33" fmla="*/ 90 h 92"/>
                  <a:gd name="T34" fmla="*/ 55 w 118"/>
                  <a:gd name="T35" fmla="*/ 92 h 92"/>
                  <a:gd name="T36" fmla="*/ 19 w 118"/>
                  <a:gd name="T37" fmla="*/ 87 h 92"/>
                  <a:gd name="T38" fmla="*/ 8 w 118"/>
                  <a:gd name="T39" fmla="*/ 82 h 92"/>
                  <a:gd name="T40" fmla="*/ 3 w 118"/>
                  <a:gd name="T41" fmla="*/ 74 h 9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8"/>
                  <a:gd name="T64" fmla="*/ 0 h 92"/>
                  <a:gd name="T65" fmla="*/ 118 w 118"/>
                  <a:gd name="T66" fmla="*/ 92 h 9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8" h="92">
                    <a:moveTo>
                      <a:pt x="3" y="74"/>
                    </a:moveTo>
                    <a:lnTo>
                      <a:pt x="0" y="45"/>
                    </a:lnTo>
                    <a:lnTo>
                      <a:pt x="0" y="16"/>
                    </a:lnTo>
                    <a:lnTo>
                      <a:pt x="3" y="11"/>
                    </a:lnTo>
                    <a:lnTo>
                      <a:pt x="5" y="6"/>
                    </a:lnTo>
                    <a:lnTo>
                      <a:pt x="32" y="3"/>
                    </a:lnTo>
                    <a:lnTo>
                      <a:pt x="58" y="0"/>
                    </a:lnTo>
                    <a:lnTo>
                      <a:pt x="84" y="0"/>
                    </a:lnTo>
                    <a:lnTo>
                      <a:pt x="110" y="6"/>
                    </a:lnTo>
                    <a:lnTo>
                      <a:pt x="115" y="8"/>
                    </a:lnTo>
                    <a:lnTo>
                      <a:pt x="118" y="16"/>
                    </a:lnTo>
                    <a:lnTo>
                      <a:pt x="118" y="37"/>
                    </a:lnTo>
                    <a:lnTo>
                      <a:pt x="115" y="58"/>
                    </a:lnTo>
                    <a:lnTo>
                      <a:pt x="115" y="69"/>
                    </a:lnTo>
                    <a:lnTo>
                      <a:pt x="110" y="79"/>
                    </a:lnTo>
                    <a:lnTo>
                      <a:pt x="105" y="87"/>
                    </a:lnTo>
                    <a:lnTo>
                      <a:pt x="94" y="90"/>
                    </a:lnTo>
                    <a:lnTo>
                      <a:pt x="55" y="92"/>
                    </a:lnTo>
                    <a:lnTo>
                      <a:pt x="19" y="87"/>
                    </a:lnTo>
                    <a:lnTo>
                      <a:pt x="8" y="82"/>
                    </a:lnTo>
                    <a:lnTo>
                      <a:pt x="3" y="74"/>
                    </a:lnTo>
                    <a:close/>
                  </a:path>
                </a:pathLst>
              </a:custGeom>
              <a:solidFill>
                <a:srgbClr val="7CC7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98" name="Freeform 2580"/>
              <p:cNvSpPr>
                <a:spLocks/>
              </p:cNvSpPr>
              <p:nvPr/>
            </p:nvSpPr>
            <p:spPr bwMode="auto">
              <a:xfrm>
                <a:off x="4871" y="2719"/>
                <a:ext cx="183" cy="136"/>
              </a:xfrm>
              <a:custGeom>
                <a:avLst/>
                <a:gdLst>
                  <a:gd name="T0" fmla="*/ 5 w 183"/>
                  <a:gd name="T1" fmla="*/ 118 h 136"/>
                  <a:gd name="T2" fmla="*/ 0 w 183"/>
                  <a:gd name="T3" fmla="*/ 94 h 136"/>
                  <a:gd name="T4" fmla="*/ 0 w 183"/>
                  <a:gd name="T5" fmla="*/ 70 h 136"/>
                  <a:gd name="T6" fmla="*/ 0 w 183"/>
                  <a:gd name="T7" fmla="*/ 23 h 136"/>
                  <a:gd name="T8" fmla="*/ 3 w 183"/>
                  <a:gd name="T9" fmla="*/ 15 h 136"/>
                  <a:gd name="T10" fmla="*/ 8 w 183"/>
                  <a:gd name="T11" fmla="*/ 8 h 136"/>
                  <a:gd name="T12" fmla="*/ 29 w 183"/>
                  <a:gd name="T13" fmla="*/ 2 h 136"/>
                  <a:gd name="T14" fmla="*/ 50 w 183"/>
                  <a:gd name="T15" fmla="*/ 0 h 136"/>
                  <a:gd name="T16" fmla="*/ 89 w 183"/>
                  <a:gd name="T17" fmla="*/ 0 h 136"/>
                  <a:gd name="T18" fmla="*/ 131 w 183"/>
                  <a:gd name="T19" fmla="*/ 0 h 136"/>
                  <a:gd name="T20" fmla="*/ 152 w 183"/>
                  <a:gd name="T21" fmla="*/ 0 h 136"/>
                  <a:gd name="T22" fmla="*/ 173 w 183"/>
                  <a:gd name="T23" fmla="*/ 5 h 136"/>
                  <a:gd name="T24" fmla="*/ 178 w 183"/>
                  <a:gd name="T25" fmla="*/ 8 h 136"/>
                  <a:gd name="T26" fmla="*/ 183 w 183"/>
                  <a:gd name="T27" fmla="*/ 10 h 136"/>
                  <a:gd name="T28" fmla="*/ 144 w 183"/>
                  <a:gd name="T29" fmla="*/ 5 h 136"/>
                  <a:gd name="T30" fmla="*/ 102 w 183"/>
                  <a:gd name="T31" fmla="*/ 5 h 136"/>
                  <a:gd name="T32" fmla="*/ 63 w 183"/>
                  <a:gd name="T33" fmla="*/ 8 h 136"/>
                  <a:gd name="T34" fmla="*/ 21 w 183"/>
                  <a:gd name="T35" fmla="*/ 13 h 136"/>
                  <a:gd name="T36" fmla="*/ 16 w 183"/>
                  <a:gd name="T37" fmla="*/ 21 h 136"/>
                  <a:gd name="T38" fmla="*/ 13 w 183"/>
                  <a:gd name="T39" fmla="*/ 29 h 136"/>
                  <a:gd name="T40" fmla="*/ 13 w 183"/>
                  <a:gd name="T41" fmla="*/ 76 h 136"/>
                  <a:gd name="T42" fmla="*/ 13 w 183"/>
                  <a:gd name="T43" fmla="*/ 99 h 136"/>
                  <a:gd name="T44" fmla="*/ 18 w 183"/>
                  <a:gd name="T45" fmla="*/ 123 h 136"/>
                  <a:gd name="T46" fmla="*/ 21 w 183"/>
                  <a:gd name="T47" fmla="*/ 131 h 136"/>
                  <a:gd name="T48" fmla="*/ 29 w 183"/>
                  <a:gd name="T49" fmla="*/ 136 h 136"/>
                  <a:gd name="T50" fmla="*/ 29 w 183"/>
                  <a:gd name="T51" fmla="*/ 136 h 136"/>
                  <a:gd name="T52" fmla="*/ 26 w 183"/>
                  <a:gd name="T53" fmla="*/ 136 h 136"/>
                  <a:gd name="T54" fmla="*/ 13 w 183"/>
                  <a:gd name="T55" fmla="*/ 128 h 136"/>
                  <a:gd name="T56" fmla="*/ 5 w 183"/>
                  <a:gd name="T57" fmla="*/ 118 h 1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83"/>
                  <a:gd name="T88" fmla="*/ 0 h 136"/>
                  <a:gd name="T89" fmla="*/ 183 w 183"/>
                  <a:gd name="T90" fmla="*/ 136 h 1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83" h="136">
                    <a:moveTo>
                      <a:pt x="5" y="118"/>
                    </a:moveTo>
                    <a:lnTo>
                      <a:pt x="0" y="94"/>
                    </a:lnTo>
                    <a:lnTo>
                      <a:pt x="0" y="70"/>
                    </a:lnTo>
                    <a:lnTo>
                      <a:pt x="0" y="23"/>
                    </a:lnTo>
                    <a:lnTo>
                      <a:pt x="3" y="15"/>
                    </a:lnTo>
                    <a:lnTo>
                      <a:pt x="8" y="8"/>
                    </a:lnTo>
                    <a:lnTo>
                      <a:pt x="29" y="2"/>
                    </a:lnTo>
                    <a:lnTo>
                      <a:pt x="50" y="0"/>
                    </a:lnTo>
                    <a:lnTo>
                      <a:pt x="89" y="0"/>
                    </a:lnTo>
                    <a:lnTo>
                      <a:pt x="131" y="0"/>
                    </a:lnTo>
                    <a:lnTo>
                      <a:pt x="152" y="0"/>
                    </a:lnTo>
                    <a:lnTo>
                      <a:pt x="173" y="5"/>
                    </a:lnTo>
                    <a:lnTo>
                      <a:pt x="178" y="8"/>
                    </a:lnTo>
                    <a:lnTo>
                      <a:pt x="183" y="10"/>
                    </a:lnTo>
                    <a:lnTo>
                      <a:pt x="144" y="5"/>
                    </a:lnTo>
                    <a:lnTo>
                      <a:pt x="102" y="5"/>
                    </a:lnTo>
                    <a:lnTo>
                      <a:pt x="63" y="8"/>
                    </a:lnTo>
                    <a:lnTo>
                      <a:pt x="21" y="13"/>
                    </a:lnTo>
                    <a:lnTo>
                      <a:pt x="16" y="21"/>
                    </a:lnTo>
                    <a:lnTo>
                      <a:pt x="13" y="29"/>
                    </a:lnTo>
                    <a:lnTo>
                      <a:pt x="13" y="76"/>
                    </a:lnTo>
                    <a:lnTo>
                      <a:pt x="13" y="99"/>
                    </a:lnTo>
                    <a:lnTo>
                      <a:pt x="18" y="123"/>
                    </a:lnTo>
                    <a:lnTo>
                      <a:pt x="21" y="131"/>
                    </a:lnTo>
                    <a:lnTo>
                      <a:pt x="29" y="136"/>
                    </a:lnTo>
                    <a:lnTo>
                      <a:pt x="26" y="136"/>
                    </a:lnTo>
                    <a:lnTo>
                      <a:pt x="13" y="128"/>
                    </a:lnTo>
                    <a:lnTo>
                      <a:pt x="5" y="118"/>
                    </a:lnTo>
                    <a:close/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299" name="Freeform 2581"/>
              <p:cNvSpPr>
                <a:spLocks/>
              </p:cNvSpPr>
              <p:nvPr/>
            </p:nvSpPr>
            <p:spPr bwMode="auto">
              <a:xfrm>
                <a:off x="5146" y="2996"/>
                <a:ext cx="65" cy="66"/>
              </a:xfrm>
              <a:custGeom>
                <a:avLst/>
                <a:gdLst>
                  <a:gd name="T0" fmla="*/ 2 w 65"/>
                  <a:gd name="T1" fmla="*/ 11 h 66"/>
                  <a:gd name="T2" fmla="*/ 2 w 65"/>
                  <a:gd name="T3" fmla="*/ 14 h 66"/>
                  <a:gd name="T4" fmla="*/ 0 w 65"/>
                  <a:gd name="T5" fmla="*/ 16 h 66"/>
                  <a:gd name="T6" fmla="*/ 0 w 65"/>
                  <a:gd name="T7" fmla="*/ 32 h 66"/>
                  <a:gd name="T8" fmla="*/ 0 w 65"/>
                  <a:gd name="T9" fmla="*/ 37 h 66"/>
                  <a:gd name="T10" fmla="*/ 2 w 65"/>
                  <a:gd name="T11" fmla="*/ 45 h 66"/>
                  <a:gd name="T12" fmla="*/ 7 w 65"/>
                  <a:gd name="T13" fmla="*/ 55 h 66"/>
                  <a:gd name="T14" fmla="*/ 18 w 65"/>
                  <a:gd name="T15" fmla="*/ 63 h 66"/>
                  <a:gd name="T16" fmla="*/ 28 w 65"/>
                  <a:gd name="T17" fmla="*/ 66 h 66"/>
                  <a:gd name="T18" fmla="*/ 39 w 65"/>
                  <a:gd name="T19" fmla="*/ 63 h 66"/>
                  <a:gd name="T20" fmla="*/ 49 w 65"/>
                  <a:gd name="T21" fmla="*/ 55 h 66"/>
                  <a:gd name="T22" fmla="*/ 60 w 65"/>
                  <a:gd name="T23" fmla="*/ 45 h 66"/>
                  <a:gd name="T24" fmla="*/ 62 w 65"/>
                  <a:gd name="T25" fmla="*/ 42 h 66"/>
                  <a:gd name="T26" fmla="*/ 65 w 65"/>
                  <a:gd name="T27" fmla="*/ 37 h 66"/>
                  <a:gd name="T28" fmla="*/ 65 w 65"/>
                  <a:gd name="T29" fmla="*/ 37 h 66"/>
                  <a:gd name="T30" fmla="*/ 65 w 65"/>
                  <a:gd name="T31" fmla="*/ 34 h 66"/>
                  <a:gd name="T32" fmla="*/ 65 w 65"/>
                  <a:gd name="T33" fmla="*/ 29 h 66"/>
                  <a:gd name="T34" fmla="*/ 65 w 65"/>
                  <a:gd name="T35" fmla="*/ 21 h 66"/>
                  <a:gd name="T36" fmla="*/ 57 w 65"/>
                  <a:gd name="T37" fmla="*/ 11 h 66"/>
                  <a:gd name="T38" fmla="*/ 44 w 65"/>
                  <a:gd name="T39" fmla="*/ 3 h 66"/>
                  <a:gd name="T40" fmla="*/ 31 w 65"/>
                  <a:gd name="T41" fmla="*/ 0 h 66"/>
                  <a:gd name="T42" fmla="*/ 26 w 65"/>
                  <a:gd name="T43" fmla="*/ 0 h 66"/>
                  <a:gd name="T44" fmla="*/ 18 w 65"/>
                  <a:gd name="T45" fmla="*/ 0 h 66"/>
                  <a:gd name="T46" fmla="*/ 10 w 65"/>
                  <a:gd name="T47" fmla="*/ 3 h 66"/>
                  <a:gd name="T48" fmla="*/ 2 w 65"/>
                  <a:gd name="T49" fmla="*/ 8 h 66"/>
                  <a:gd name="T50" fmla="*/ 2 w 65"/>
                  <a:gd name="T51" fmla="*/ 8 h 66"/>
                  <a:gd name="T52" fmla="*/ 2 w 65"/>
                  <a:gd name="T53" fmla="*/ 11 h 6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5"/>
                  <a:gd name="T82" fmla="*/ 0 h 66"/>
                  <a:gd name="T83" fmla="*/ 65 w 65"/>
                  <a:gd name="T84" fmla="*/ 66 h 6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5" h="66">
                    <a:moveTo>
                      <a:pt x="2" y="11"/>
                    </a:moveTo>
                    <a:lnTo>
                      <a:pt x="2" y="14"/>
                    </a:lnTo>
                    <a:lnTo>
                      <a:pt x="0" y="16"/>
                    </a:lnTo>
                    <a:lnTo>
                      <a:pt x="0" y="32"/>
                    </a:lnTo>
                    <a:lnTo>
                      <a:pt x="0" y="37"/>
                    </a:lnTo>
                    <a:lnTo>
                      <a:pt x="2" y="45"/>
                    </a:lnTo>
                    <a:lnTo>
                      <a:pt x="7" y="55"/>
                    </a:lnTo>
                    <a:lnTo>
                      <a:pt x="18" y="63"/>
                    </a:lnTo>
                    <a:lnTo>
                      <a:pt x="28" y="66"/>
                    </a:lnTo>
                    <a:lnTo>
                      <a:pt x="39" y="63"/>
                    </a:lnTo>
                    <a:lnTo>
                      <a:pt x="49" y="55"/>
                    </a:lnTo>
                    <a:lnTo>
                      <a:pt x="60" y="45"/>
                    </a:lnTo>
                    <a:lnTo>
                      <a:pt x="62" y="42"/>
                    </a:lnTo>
                    <a:lnTo>
                      <a:pt x="65" y="37"/>
                    </a:lnTo>
                    <a:lnTo>
                      <a:pt x="65" y="34"/>
                    </a:lnTo>
                    <a:lnTo>
                      <a:pt x="65" y="29"/>
                    </a:lnTo>
                    <a:lnTo>
                      <a:pt x="65" y="21"/>
                    </a:lnTo>
                    <a:lnTo>
                      <a:pt x="57" y="11"/>
                    </a:lnTo>
                    <a:lnTo>
                      <a:pt x="44" y="3"/>
                    </a:lnTo>
                    <a:lnTo>
                      <a:pt x="31" y="0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0" y="3"/>
                    </a:lnTo>
                    <a:lnTo>
                      <a:pt x="2" y="8"/>
                    </a:lnTo>
                    <a:lnTo>
                      <a:pt x="2" y="11"/>
                    </a:lnTo>
                    <a:close/>
                  </a:path>
                </a:pathLst>
              </a:custGeom>
              <a:solidFill>
                <a:srgbClr val="758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00" name="Freeform 2582"/>
              <p:cNvSpPr>
                <a:spLocks/>
              </p:cNvSpPr>
              <p:nvPr/>
            </p:nvSpPr>
            <p:spPr bwMode="auto">
              <a:xfrm>
                <a:off x="5146" y="3004"/>
                <a:ext cx="5" cy="8"/>
              </a:xfrm>
              <a:custGeom>
                <a:avLst/>
                <a:gdLst>
                  <a:gd name="T0" fmla="*/ 2 w 5"/>
                  <a:gd name="T1" fmla="*/ 8 h 8"/>
                  <a:gd name="T2" fmla="*/ 2 w 5"/>
                  <a:gd name="T3" fmla="*/ 8 h 8"/>
                  <a:gd name="T4" fmla="*/ 2 w 5"/>
                  <a:gd name="T5" fmla="*/ 8 h 8"/>
                  <a:gd name="T6" fmla="*/ 2 w 5"/>
                  <a:gd name="T7" fmla="*/ 8 h 8"/>
                  <a:gd name="T8" fmla="*/ 2 w 5"/>
                  <a:gd name="T9" fmla="*/ 6 h 8"/>
                  <a:gd name="T10" fmla="*/ 2 w 5"/>
                  <a:gd name="T11" fmla="*/ 6 h 8"/>
                  <a:gd name="T12" fmla="*/ 2 w 5"/>
                  <a:gd name="T13" fmla="*/ 6 h 8"/>
                  <a:gd name="T14" fmla="*/ 2 w 5"/>
                  <a:gd name="T15" fmla="*/ 3 h 8"/>
                  <a:gd name="T16" fmla="*/ 2 w 5"/>
                  <a:gd name="T17" fmla="*/ 3 h 8"/>
                  <a:gd name="T18" fmla="*/ 5 w 5"/>
                  <a:gd name="T19" fmla="*/ 3 h 8"/>
                  <a:gd name="T20" fmla="*/ 0 w 5"/>
                  <a:gd name="T21" fmla="*/ 0 h 8"/>
                  <a:gd name="T22" fmla="*/ 0 w 5"/>
                  <a:gd name="T23" fmla="*/ 3 h 8"/>
                  <a:gd name="T24" fmla="*/ 0 w 5"/>
                  <a:gd name="T25" fmla="*/ 3 h 8"/>
                  <a:gd name="T26" fmla="*/ 0 w 5"/>
                  <a:gd name="T27" fmla="*/ 3 h 8"/>
                  <a:gd name="T28" fmla="*/ 0 w 5"/>
                  <a:gd name="T29" fmla="*/ 6 h 8"/>
                  <a:gd name="T30" fmla="*/ 0 w 5"/>
                  <a:gd name="T31" fmla="*/ 6 h 8"/>
                  <a:gd name="T32" fmla="*/ 0 w 5"/>
                  <a:gd name="T33" fmla="*/ 6 h 8"/>
                  <a:gd name="T34" fmla="*/ 0 w 5"/>
                  <a:gd name="T35" fmla="*/ 8 h 8"/>
                  <a:gd name="T36" fmla="*/ 0 w 5"/>
                  <a:gd name="T37" fmla="*/ 8 h 8"/>
                  <a:gd name="T38" fmla="*/ 0 w 5"/>
                  <a:gd name="T39" fmla="*/ 8 h 8"/>
                  <a:gd name="T40" fmla="*/ 2 w 5"/>
                  <a:gd name="T41" fmla="*/ 8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8"/>
                  <a:gd name="T65" fmla="*/ 5 w 5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8">
                    <a:moveTo>
                      <a:pt x="2" y="8"/>
                    </a:moveTo>
                    <a:lnTo>
                      <a:pt x="2" y="8"/>
                    </a:lnTo>
                    <a:lnTo>
                      <a:pt x="2" y="6"/>
                    </a:lnTo>
                    <a:lnTo>
                      <a:pt x="2" y="3"/>
                    </a:lnTo>
                    <a:lnTo>
                      <a:pt x="5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01" name="Freeform 2583"/>
              <p:cNvSpPr>
                <a:spLocks/>
              </p:cNvSpPr>
              <p:nvPr/>
            </p:nvSpPr>
            <p:spPr bwMode="auto">
              <a:xfrm>
                <a:off x="5143" y="3012"/>
                <a:ext cx="5" cy="29"/>
              </a:xfrm>
              <a:custGeom>
                <a:avLst/>
                <a:gdLst>
                  <a:gd name="T0" fmla="*/ 5 w 5"/>
                  <a:gd name="T1" fmla="*/ 29 h 29"/>
                  <a:gd name="T2" fmla="*/ 5 w 5"/>
                  <a:gd name="T3" fmla="*/ 29 h 29"/>
                  <a:gd name="T4" fmla="*/ 5 w 5"/>
                  <a:gd name="T5" fmla="*/ 24 h 29"/>
                  <a:gd name="T6" fmla="*/ 5 w 5"/>
                  <a:gd name="T7" fmla="*/ 21 h 29"/>
                  <a:gd name="T8" fmla="*/ 5 w 5"/>
                  <a:gd name="T9" fmla="*/ 18 h 29"/>
                  <a:gd name="T10" fmla="*/ 5 w 5"/>
                  <a:gd name="T11" fmla="*/ 16 h 29"/>
                  <a:gd name="T12" fmla="*/ 5 w 5"/>
                  <a:gd name="T13" fmla="*/ 11 h 29"/>
                  <a:gd name="T14" fmla="*/ 5 w 5"/>
                  <a:gd name="T15" fmla="*/ 8 h 29"/>
                  <a:gd name="T16" fmla="*/ 5 w 5"/>
                  <a:gd name="T17" fmla="*/ 5 h 29"/>
                  <a:gd name="T18" fmla="*/ 5 w 5"/>
                  <a:gd name="T19" fmla="*/ 0 h 29"/>
                  <a:gd name="T20" fmla="*/ 3 w 5"/>
                  <a:gd name="T21" fmla="*/ 0 h 29"/>
                  <a:gd name="T22" fmla="*/ 3 w 5"/>
                  <a:gd name="T23" fmla="*/ 3 h 29"/>
                  <a:gd name="T24" fmla="*/ 0 w 5"/>
                  <a:gd name="T25" fmla="*/ 8 h 29"/>
                  <a:gd name="T26" fmla="*/ 0 w 5"/>
                  <a:gd name="T27" fmla="*/ 11 h 29"/>
                  <a:gd name="T28" fmla="*/ 0 w 5"/>
                  <a:gd name="T29" fmla="*/ 16 h 29"/>
                  <a:gd name="T30" fmla="*/ 0 w 5"/>
                  <a:gd name="T31" fmla="*/ 18 h 29"/>
                  <a:gd name="T32" fmla="*/ 0 w 5"/>
                  <a:gd name="T33" fmla="*/ 21 h 29"/>
                  <a:gd name="T34" fmla="*/ 3 w 5"/>
                  <a:gd name="T35" fmla="*/ 26 h 29"/>
                  <a:gd name="T36" fmla="*/ 3 w 5"/>
                  <a:gd name="T37" fmla="*/ 29 h 29"/>
                  <a:gd name="T38" fmla="*/ 3 w 5"/>
                  <a:gd name="T39" fmla="*/ 29 h 29"/>
                  <a:gd name="T40" fmla="*/ 5 w 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9"/>
                  <a:gd name="T65" fmla="*/ 5 w 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9">
                    <a:moveTo>
                      <a:pt x="5" y="29"/>
                    </a:moveTo>
                    <a:lnTo>
                      <a:pt x="5" y="29"/>
                    </a:lnTo>
                    <a:lnTo>
                      <a:pt x="5" y="24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5" y="16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3" y="3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6"/>
                    </a:lnTo>
                    <a:lnTo>
                      <a:pt x="3" y="29"/>
                    </a:lnTo>
                    <a:lnTo>
                      <a:pt x="5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02" name="Freeform 2584"/>
              <p:cNvSpPr>
                <a:spLocks/>
              </p:cNvSpPr>
              <p:nvPr/>
            </p:nvSpPr>
            <p:spPr bwMode="auto">
              <a:xfrm>
                <a:off x="5146" y="3041"/>
                <a:ext cx="21" cy="18"/>
              </a:xfrm>
              <a:custGeom>
                <a:avLst/>
                <a:gdLst>
                  <a:gd name="T0" fmla="*/ 21 w 21"/>
                  <a:gd name="T1" fmla="*/ 16 h 18"/>
                  <a:gd name="T2" fmla="*/ 21 w 21"/>
                  <a:gd name="T3" fmla="*/ 16 h 18"/>
                  <a:gd name="T4" fmla="*/ 18 w 21"/>
                  <a:gd name="T5" fmla="*/ 13 h 18"/>
                  <a:gd name="T6" fmla="*/ 15 w 21"/>
                  <a:gd name="T7" fmla="*/ 13 h 18"/>
                  <a:gd name="T8" fmla="*/ 13 w 21"/>
                  <a:gd name="T9" fmla="*/ 10 h 18"/>
                  <a:gd name="T10" fmla="*/ 10 w 21"/>
                  <a:gd name="T11" fmla="*/ 8 h 18"/>
                  <a:gd name="T12" fmla="*/ 7 w 21"/>
                  <a:gd name="T13" fmla="*/ 5 h 18"/>
                  <a:gd name="T14" fmla="*/ 5 w 21"/>
                  <a:gd name="T15" fmla="*/ 5 h 18"/>
                  <a:gd name="T16" fmla="*/ 5 w 21"/>
                  <a:gd name="T17" fmla="*/ 3 h 18"/>
                  <a:gd name="T18" fmla="*/ 2 w 21"/>
                  <a:gd name="T19" fmla="*/ 0 h 18"/>
                  <a:gd name="T20" fmla="*/ 0 w 21"/>
                  <a:gd name="T21" fmla="*/ 0 h 18"/>
                  <a:gd name="T22" fmla="*/ 0 w 21"/>
                  <a:gd name="T23" fmla="*/ 3 h 18"/>
                  <a:gd name="T24" fmla="*/ 2 w 21"/>
                  <a:gd name="T25" fmla="*/ 5 h 18"/>
                  <a:gd name="T26" fmla="*/ 5 w 21"/>
                  <a:gd name="T27" fmla="*/ 8 h 18"/>
                  <a:gd name="T28" fmla="*/ 7 w 21"/>
                  <a:gd name="T29" fmla="*/ 10 h 18"/>
                  <a:gd name="T30" fmla="*/ 10 w 21"/>
                  <a:gd name="T31" fmla="*/ 13 h 18"/>
                  <a:gd name="T32" fmla="*/ 13 w 21"/>
                  <a:gd name="T33" fmla="*/ 16 h 18"/>
                  <a:gd name="T34" fmla="*/ 15 w 21"/>
                  <a:gd name="T35" fmla="*/ 18 h 18"/>
                  <a:gd name="T36" fmla="*/ 18 w 21"/>
                  <a:gd name="T37" fmla="*/ 18 h 18"/>
                  <a:gd name="T38" fmla="*/ 18 w 21"/>
                  <a:gd name="T39" fmla="*/ 18 h 18"/>
                  <a:gd name="T40" fmla="*/ 21 w 21"/>
                  <a:gd name="T41" fmla="*/ 16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8"/>
                  <a:gd name="T65" fmla="*/ 21 w 21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8">
                    <a:moveTo>
                      <a:pt x="21" y="16"/>
                    </a:moveTo>
                    <a:lnTo>
                      <a:pt x="21" y="16"/>
                    </a:lnTo>
                    <a:lnTo>
                      <a:pt x="18" y="13"/>
                    </a:lnTo>
                    <a:lnTo>
                      <a:pt x="15" y="13"/>
                    </a:lnTo>
                    <a:lnTo>
                      <a:pt x="13" y="10"/>
                    </a:lnTo>
                    <a:lnTo>
                      <a:pt x="10" y="8"/>
                    </a:lnTo>
                    <a:lnTo>
                      <a:pt x="7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5" y="8"/>
                    </a:lnTo>
                    <a:lnTo>
                      <a:pt x="7" y="10"/>
                    </a:lnTo>
                    <a:lnTo>
                      <a:pt x="10" y="13"/>
                    </a:lnTo>
                    <a:lnTo>
                      <a:pt x="13" y="16"/>
                    </a:lnTo>
                    <a:lnTo>
                      <a:pt x="15" y="18"/>
                    </a:lnTo>
                    <a:lnTo>
                      <a:pt x="18" y="18"/>
                    </a:lnTo>
                    <a:lnTo>
                      <a:pt x="21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03" name="Freeform 2585"/>
              <p:cNvSpPr>
                <a:spLocks/>
              </p:cNvSpPr>
              <p:nvPr/>
            </p:nvSpPr>
            <p:spPr bwMode="auto">
              <a:xfrm>
                <a:off x="5164" y="3057"/>
                <a:ext cx="21" cy="8"/>
              </a:xfrm>
              <a:custGeom>
                <a:avLst/>
                <a:gdLst>
                  <a:gd name="T0" fmla="*/ 18 w 21"/>
                  <a:gd name="T1" fmla="*/ 2 h 8"/>
                  <a:gd name="T2" fmla="*/ 18 w 21"/>
                  <a:gd name="T3" fmla="*/ 2 h 8"/>
                  <a:gd name="T4" fmla="*/ 18 w 21"/>
                  <a:gd name="T5" fmla="*/ 2 h 8"/>
                  <a:gd name="T6" fmla="*/ 16 w 21"/>
                  <a:gd name="T7" fmla="*/ 2 h 8"/>
                  <a:gd name="T8" fmla="*/ 13 w 21"/>
                  <a:gd name="T9" fmla="*/ 2 h 8"/>
                  <a:gd name="T10" fmla="*/ 10 w 21"/>
                  <a:gd name="T11" fmla="*/ 2 h 8"/>
                  <a:gd name="T12" fmla="*/ 8 w 21"/>
                  <a:gd name="T13" fmla="*/ 2 h 8"/>
                  <a:gd name="T14" fmla="*/ 5 w 21"/>
                  <a:gd name="T15" fmla="*/ 2 h 8"/>
                  <a:gd name="T16" fmla="*/ 3 w 21"/>
                  <a:gd name="T17" fmla="*/ 0 h 8"/>
                  <a:gd name="T18" fmla="*/ 3 w 21"/>
                  <a:gd name="T19" fmla="*/ 0 h 8"/>
                  <a:gd name="T20" fmla="*/ 0 w 21"/>
                  <a:gd name="T21" fmla="*/ 2 h 8"/>
                  <a:gd name="T22" fmla="*/ 3 w 21"/>
                  <a:gd name="T23" fmla="*/ 5 h 8"/>
                  <a:gd name="T24" fmla="*/ 5 w 21"/>
                  <a:gd name="T25" fmla="*/ 5 h 8"/>
                  <a:gd name="T26" fmla="*/ 8 w 21"/>
                  <a:gd name="T27" fmla="*/ 5 h 8"/>
                  <a:gd name="T28" fmla="*/ 10 w 21"/>
                  <a:gd name="T29" fmla="*/ 5 h 8"/>
                  <a:gd name="T30" fmla="*/ 13 w 21"/>
                  <a:gd name="T31" fmla="*/ 8 h 8"/>
                  <a:gd name="T32" fmla="*/ 16 w 21"/>
                  <a:gd name="T33" fmla="*/ 5 h 8"/>
                  <a:gd name="T34" fmla="*/ 18 w 21"/>
                  <a:gd name="T35" fmla="*/ 5 h 8"/>
                  <a:gd name="T36" fmla="*/ 21 w 21"/>
                  <a:gd name="T37" fmla="*/ 5 h 8"/>
                  <a:gd name="T38" fmla="*/ 21 w 21"/>
                  <a:gd name="T39" fmla="*/ 5 h 8"/>
                  <a:gd name="T40" fmla="*/ 18 w 21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18" y="2"/>
                    </a:moveTo>
                    <a:lnTo>
                      <a:pt x="18" y="2"/>
                    </a:lnTo>
                    <a:lnTo>
                      <a:pt x="16" y="2"/>
                    </a:lnTo>
                    <a:lnTo>
                      <a:pt x="13" y="2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3" y="8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21" y="5"/>
                    </a:lnTo>
                    <a:lnTo>
                      <a:pt x="18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04" name="Freeform 2586"/>
              <p:cNvSpPr>
                <a:spLocks/>
              </p:cNvSpPr>
              <p:nvPr/>
            </p:nvSpPr>
            <p:spPr bwMode="auto">
              <a:xfrm>
                <a:off x="5182" y="3038"/>
                <a:ext cx="26" cy="24"/>
              </a:xfrm>
              <a:custGeom>
                <a:avLst/>
                <a:gdLst>
                  <a:gd name="T0" fmla="*/ 21 w 26"/>
                  <a:gd name="T1" fmla="*/ 0 h 24"/>
                  <a:gd name="T2" fmla="*/ 21 w 26"/>
                  <a:gd name="T3" fmla="*/ 0 h 24"/>
                  <a:gd name="T4" fmla="*/ 21 w 26"/>
                  <a:gd name="T5" fmla="*/ 6 h 24"/>
                  <a:gd name="T6" fmla="*/ 19 w 26"/>
                  <a:gd name="T7" fmla="*/ 8 h 24"/>
                  <a:gd name="T8" fmla="*/ 16 w 26"/>
                  <a:gd name="T9" fmla="*/ 11 h 24"/>
                  <a:gd name="T10" fmla="*/ 13 w 26"/>
                  <a:gd name="T11" fmla="*/ 13 h 24"/>
                  <a:gd name="T12" fmla="*/ 11 w 26"/>
                  <a:gd name="T13" fmla="*/ 16 h 24"/>
                  <a:gd name="T14" fmla="*/ 8 w 26"/>
                  <a:gd name="T15" fmla="*/ 16 h 24"/>
                  <a:gd name="T16" fmla="*/ 5 w 26"/>
                  <a:gd name="T17" fmla="*/ 19 h 24"/>
                  <a:gd name="T18" fmla="*/ 0 w 26"/>
                  <a:gd name="T19" fmla="*/ 21 h 24"/>
                  <a:gd name="T20" fmla="*/ 3 w 26"/>
                  <a:gd name="T21" fmla="*/ 24 h 24"/>
                  <a:gd name="T22" fmla="*/ 5 w 26"/>
                  <a:gd name="T23" fmla="*/ 21 h 24"/>
                  <a:gd name="T24" fmla="*/ 11 w 26"/>
                  <a:gd name="T25" fmla="*/ 21 h 24"/>
                  <a:gd name="T26" fmla="*/ 13 w 26"/>
                  <a:gd name="T27" fmla="*/ 19 h 24"/>
                  <a:gd name="T28" fmla="*/ 16 w 26"/>
                  <a:gd name="T29" fmla="*/ 16 h 24"/>
                  <a:gd name="T30" fmla="*/ 19 w 26"/>
                  <a:gd name="T31" fmla="*/ 13 h 24"/>
                  <a:gd name="T32" fmla="*/ 21 w 26"/>
                  <a:gd name="T33" fmla="*/ 11 h 24"/>
                  <a:gd name="T34" fmla="*/ 24 w 26"/>
                  <a:gd name="T35" fmla="*/ 6 h 24"/>
                  <a:gd name="T36" fmla="*/ 26 w 26"/>
                  <a:gd name="T37" fmla="*/ 3 h 24"/>
                  <a:gd name="T38" fmla="*/ 26 w 26"/>
                  <a:gd name="T39" fmla="*/ 3 h 24"/>
                  <a:gd name="T40" fmla="*/ 21 w 26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4"/>
                  <a:gd name="T65" fmla="*/ 26 w 26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4">
                    <a:moveTo>
                      <a:pt x="21" y="0"/>
                    </a:moveTo>
                    <a:lnTo>
                      <a:pt x="21" y="0"/>
                    </a:lnTo>
                    <a:lnTo>
                      <a:pt x="21" y="6"/>
                    </a:lnTo>
                    <a:lnTo>
                      <a:pt x="19" y="8"/>
                    </a:lnTo>
                    <a:lnTo>
                      <a:pt x="16" y="11"/>
                    </a:lnTo>
                    <a:lnTo>
                      <a:pt x="13" y="13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5" y="19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5" y="21"/>
                    </a:lnTo>
                    <a:lnTo>
                      <a:pt x="11" y="21"/>
                    </a:lnTo>
                    <a:lnTo>
                      <a:pt x="13" y="19"/>
                    </a:lnTo>
                    <a:lnTo>
                      <a:pt x="16" y="16"/>
                    </a:lnTo>
                    <a:lnTo>
                      <a:pt x="19" y="13"/>
                    </a:lnTo>
                    <a:lnTo>
                      <a:pt x="21" y="11"/>
                    </a:lnTo>
                    <a:lnTo>
                      <a:pt x="24" y="6"/>
                    </a:lnTo>
                    <a:lnTo>
                      <a:pt x="26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05" name="Freeform 2587"/>
              <p:cNvSpPr>
                <a:spLocks/>
              </p:cNvSpPr>
              <p:nvPr/>
            </p:nvSpPr>
            <p:spPr bwMode="auto">
              <a:xfrm>
                <a:off x="5203" y="3033"/>
                <a:ext cx="11" cy="8"/>
              </a:xfrm>
              <a:custGeom>
                <a:avLst/>
                <a:gdLst>
                  <a:gd name="T0" fmla="*/ 5 w 11"/>
                  <a:gd name="T1" fmla="*/ 0 h 8"/>
                  <a:gd name="T2" fmla="*/ 8 w 11"/>
                  <a:gd name="T3" fmla="*/ 0 h 8"/>
                  <a:gd name="T4" fmla="*/ 5 w 11"/>
                  <a:gd name="T5" fmla="*/ 0 h 8"/>
                  <a:gd name="T6" fmla="*/ 5 w 11"/>
                  <a:gd name="T7" fmla="*/ 0 h 8"/>
                  <a:gd name="T8" fmla="*/ 5 w 11"/>
                  <a:gd name="T9" fmla="*/ 3 h 8"/>
                  <a:gd name="T10" fmla="*/ 5 w 11"/>
                  <a:gd name="T11" fmla="*/ 3 h 8"/>
                  <a:gd name="T12" fmla="*/ 3 w 11"/>
                  <a:gd name="T13" fmla="*/ 3 h 8"/>
                  <a:gd name="T14" fmla="*/ 3 w 11"/>
                  <a:gd name="T15" fmla="*/ 5 h 8"/>
                  <a:gd name="T16" fmla="*/ 3 w 11"/>
                  <a:gd name="T17" fmla="*/ 5 h 8"/>
                  <a:gd name="T18" fmla="*/ 0 w 11"/>
                  <a:gd name="T19" fmla="*/ 5 h 8"/>
                  <a:gd name="T20" fmla="*/ 5 w 11"/>
                  <a:gd name="T21" fmla="*/ 8 h 8"/>
                  <a:gd name="T22" fmla="*/ 5 w 11"/>
                  <a:gd name="T23" fmla="*/ 8 h 8"/>
                  <a:gd name="T24" fmla="*/ 5 w 11"/>
                  <a:gd name="T25" fmla="*/ 8 h 8"/>
                  <a:gd name="T26" fmla="*/ 5 w 11"/>
                  <a:gd name="T27" fmla="*/ 5 h 8"/>
                  <a:gd name="T28" fmla="*/ 8 w 11"/>
                  <a:gd name="T29" fmla="*/ 5 h 8"/>
                  <a:gd name="T30" fmla="*/ 8 w 11"/>
                  <a:gd name="T31" fmla="*/ 5 h 8"/>
                  <a:gd name="T32" fmla="*/ 8 w 11"/>
                  <a:gd name="T33" fmla="*/ 3 h 8"/>
                  <a:gd name="T34" fmla="*/ 8 w 11"/>
                  <a:gd name="T35" fmla="*/ 3 h 8"/>
                  <a:gd name="T36" fmla="*/ 11 w 11"/>
                  <a:gd name="T37" fmla="*/ 0 h 8"/>
                  <a:gd name="T38" fmla="*/ 11 w 11"/>
                  <a:gd name="T39" fmla="*/ 0 h 8"/>
                  <a:gd name="T40" fmla="*/ 5 w 11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"/>
                  <a:gd name="T64" fmla="*/ 0 h 8"/>
                  <a:gd name="T65" fmla="*/ 11 w 1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" h="8">
                    <a:moveTo>
                      <a:pt x="5" y="0"/>
                    </a:moveTo>
                    <a:lnTo>
                      <a:pt x="8" y="0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06" name="Freeform 2588"/>
              <p:cNvSpPr>
                <a:spLocks/>
              </p:cNvSpPr>
              <p:nvPr/>
            </p:nvSpPr>
            <p:spPr bwMode="auto">
              <a:xfrm>
                <a:off x="5208" y="3030"/>
                <a:ext cx="6" cy="3"/>
              </a:xfrm>
              <a:custGeom>
                <a:avLst/>
                <a:gdLst>
                  <a:gd name="T0" fmla="*/ 3 w 6"/>
                  <a:gd name="T1" fmla="*/ 0 h 3"/>
                  <a:gd name="T2" fmla="*/ 3 w 6"/>
                  <a:gd name="T3" fmla="*/ 0 h 3"/>
                  <a:gd name="T4" fmla="*/ 3 w 6"/>
                  <a:gd name="T5" fmla="*/ 0 h 3"/>
                  <a:gd name="T6" fmla="*/ 3 w 6"/>
                  <a:gd name="T7" fmla="*/ 3 h 3"/>
                  <a:gd name="T8" fmla="*/ 3 w 6"/>
                  <a:gd name="T9" fmla="*/ 3 h 3"/>
                  <a:gd name="T10" fmla="*/ 3 w 6"/>
                  <a:gd name="T11" fmla="*/ 3 h 3"/>
                  <a:gd name="T12" fmla="*/ 3 w 6"/>
                  <a:gd name="T13" fmla="*/ 3 h 3"/>
                  <a:gd name="T14" fmla="*/ 3 w 6"/>
                  <a:gd name="T15" fmla="*/ 3 h 3"/>
                  <a:gd name="T16" fmla="*/ 0 w 6"/>
                  <a:gd name="T17" fmla="*/ 3 h 3"/>
                  <a:gd name="T18" fmla="*/ 0 w 6"/>
                  <a:gd name="T19" fmla="*/ 3 h 3"/>
                  <a:gd name="T20" fmla="*/ 6 w 6"/>
                  <a:gd name="T21" fmla="*/ 3 h 3"/>
                  <a:gd name="T22" fmla="*/ 6 w 6"/>
                  <a:gd name="T23" fmla="*/ 3 h 3"/>
                  <a:gd name="T24" fmla="*/ 6 w 6"/>
                  <a:gd name="T25" fmla="*/ 3 h 3"/>
                  <a:gd name="T26" fmla="*/ 6 w 6"/>
                  <a:gd name="T27" fmla="*/ 3 h 3"/>
                  <a:gd name="T28" fmla="*/ 6 w 6"/>
                  <a:gd name="T29" fmla="*/ 3 h 3"/>
                  <a:gd name="T30" fmla="*/ 6 w 6"/>
                  <a:gd name="T31" fmla="*/ 3 h 3"/>
                  <a:gd name="T32" fmla="*/ 6 w 6"/>
                  <a:gd name="T33" fmla="*/ 3 h 3"/>
                  <a:gd name="T34" fmla="*/ 6 w 6"/>
                  <a:gd name="T35" fmla="*/ 3 h 3"/>
                  <a:gd name="T36" fmla="*/ 6 w 6"/>
                  <a:gd name="T37" fmla="*/ 3 h 3"/>
                  <a:gd name="T38" fmla="*/ 6 w 6"/>
                  <a:gd name="T39" fmla="*/ 3 h 3"/>
                  <a:gd name="T40" fmla="*/ 3 w 6"/>
                  <a:gd name="T41" fmla="*/ 0 h 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3"/>
                  <a:gd name="T65" fmla="*/ 6 w 6"/>
                  <a:gd name="T66" fmla="*/ 3 h 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3">
                    <a:moveTo>
                      <a:pt x="3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6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07" name="Freeform 2589"/>
              <p:cNvSpPr>
                <a:spLocks/>
              </p:cNvSpPr>
              <p:nvPr/>
            </p:nvSpPr>
            <p:spPr bwMode="auto">
              <a:xfrm>
                <a:off x="5201" y="3004"/>
                <a:ext cx="13" cy="29"/>
              </a:xfrm>
              <a:custGeom>
                <a:avLst/>
                <a:gdLst>
                  <a:gd name="T0" fmla="*/ 0 w 13"/>
                  <a:gd name="T1" fmla="*/ 3 h 29"/>
                  <a:gd name="T2" fmla="*/ 0 w 13"/>
                  <a:gd name="T3" fmla="*/ 3 h 29"/>
                  <a:gd name="T4" fmla="*/ 2 w 13"/>
                  <a:gd name="T5" fmla="*/ 6 h 29"/>
                  <a:gd name="T6" fmla="*/ 5 w 13"/>
                  <a:gd name="T7" fmla="*/ 8 h 29"/>
                  <a:gd name="T8" fmla="*/ 7 w 13"/>
                  <a:gd name="T9" fmla="*/ 11 h 29"/>
                  <a:gd name="T10" fmla="*/ 7 w 13"/>
                  <a:gd name="T11" fmla="*/ 13 h 29"/>
                  <a:gd name="T12" fmla="*/ 7 w 13"/>
                  <a:gd name="T13" fmla="*/ 19 h 29"/>
                  <a:gd name="T14" fmla="*/ 10 w 13"/>
                  <a:gd name="T15" fmla="*/ 21 h 29"/>
                  <a:gd name="T16" fmla="*/ 10 w 13"/>
                  <a:gd name="T17" fmla="*/ 24 h 29"/>
                  <a:gd name="T18" fmla="*/ 10 w 13"/>
                  <a:gd name="T19" fmla="*/ 26 h 29"/>
                  <a:gd name="T20" fmla="*/ 13 w 13"/>
                  <a:gd name="T21" fmla="*/ 29 h 29"/>
                  <a:gd name="T22" fmla="*/ 13 w 13"/>
                  <a:gd name="T23" fmla="*/ 24 h 29"/>
                  <a:gd name="T24" fmla="*/ 13 w 13"/>
                  <a:gd name="T25" fmla="*/ 21 h 29"/>
                  <a:gd name="T26" fmla="*/ 13 w 13"/>
                  <a:gd name="T27" fmla="*/ 16 h 29"/>
                  <a:gd name="T28" fmla="*/ 10 w 13"/>
                  <a:gd name="T29" fmla="*/ 13 h 29"/>
                  <a:gd name="T30" fmla="*/ 10 w 13"/>
                  <a:gd name="T31" fmla="*/ 11 h 29"/>
                  <a:gd name="T32" fmla="*/ 7 w 13"/>
                  <a:gd name="T33" fmla="*/ 6 h 29"/>
                  <a:gd name="T34" fmla="*/ 5 w 13"/>
                  <a:gd name="T35" fmla="*/ 3 h 29"/>
                  <a:gd name="T36" fmla="*/ 2 w 13"/>
                  <a:gd name="T37" fmla="*/ 0 h 29"/>
                  <a:gd name="T38" fmla="*/ 2 w 13"/>
                  <a:gd name="T39" fmla="*/ 0 h 29"/>
                  <a:gd name="T40" fmla="*/ 0 w 13"/>
                  <a:gd name="T41" fmla="*/ 3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9"/>
                  <a:gd name="T65" fmla="*/ 13 w 13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9">
                    <a:moveTo>
                      <a:pt x="0" y="3"/>
                    </a:moveTo>
                    <a:lnTo>
                      <a:pt x="0" y="3"/>
                    </a:lnTo>
                    <a:lnTo>
                      <a:pt x="2" y="6"/>
                    </a:lnTo>
                    <a:lnTo>
                      <a:pt x="5" y="8"/>
                    </a:lnTo>
                    <a:lnTo>
                      <a:pt x="7" y="11"/>
                    </a:lnTo>
                    <a:lnTo>
                      <a:pt x="7" y="13"/>
                    </a:lnTo>
                    <a:lnTo>
                      <a:pt x="7" y="19"/>
                    </a:lnTo>
                    <a:lnTo>
                      <a:pt x="10" y="21"/>
                    </a:lnTo>
                    <a:lnTo>
                      <a:pt x="10" y="24"/>
                    </a:lnTo>
                    <a:lnTo>
                      <a:pt x="10" y="26"/>
                    </a:lnTo>
                    <a:lnTo>
                      <a:pt x="13" y="29"/>
                    </a:lnTo>
                    <a:lnTo>
                      <a:pt x="13" y="24"/>
                    </a:lnTo>
                    <a:lnTo>
                      <a:pt x="13" y="21"/>
                    </a:lnTo>
                    <a:lnTo>
                      <a:pt x="13" y="16"/>
                    </a:lnTo>
                    <a:lnTo>
                      <a:pt x="10" y="13"/>
                    </a:lnTo>
                    <a:lnTo>
                      <a:pt x="10" y="11"/>
                    </a:lnTo>
                    <a:lnTo>
                      <a:pt x="7" y="6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08" name="Freeform 2590"/>
              <p:cNvSpPr>
                <a:spLocks/>
              </p:cNvSpPr>
              <p:nvPr/>
            </p:nvSpPr>
            <p:spPr bwMode="auto">
              <a:xfrm>
                <a:off x="5177" y="2996"/>
                <a:ext cx="26" cy="11"/>
              </a:xfrm>
              <a:custGeom>
                <a:avLst/>
                <a:gdLst>
                  <a:gd name="T0" fmla="*/ 0 w 26"/>
                  <a:gd name="T1" fmla="*/ 3 h 11"/>
                  <a:gd name="T2" fmla="*/ 0 w 26"/>
                  <a:gd name="T3" fmla="*/ 3 h 11"/>
                  <a:gd name="T4" fmla="*/ 3 w 26"/>
                  <a:gd name="T5" fmla="*/ 3 h 11"/>
                  <a:gd name="T6" fmla="*/ 8 w 26"/>
                  <a:gd name="T7" fmla="*/ 3 h 11"/>
                  <a:gd name="T8" fmla="*/ 10 w 26"/>
                  <a:gd name="T9" fmla="*/ 3 h 11"/>
                  <a:gd name="T10" fmla="*/ 13 w 26"/>
                  <a:gd name="T11" fmla="*/ 6 h 11"/>
                  <a:gd name="T12" fmla="*/ 16 w 26"/>
                  <a:gd name="T13" fmla="*/ 6 h 11"/>
                  <a:gd name="T14" fmla="*/ 18 w 26"/>
                  <a:gd name="T15" fmla="*/ 8 h 11"/>
                  <a:gd name="T16" fmla="*/ 24 w 26"/>
                  <a:gd name="T17" fmla="*/ 8 h 11"/>
                  <a:gd name="T18" fmla="*/ 24 w 26"/>
                  <a:gd name="T19" fmla="*/ 11 h 11"/>
                  <a:gd name="T20" fmla="*/ 26 w 26"/>
                  <a:gd name="T21" fmla="*/ 8 h 11"/>
                  <a:gd name="T22" fmla="*/ 24 w 26"/>
                  <a:gd name="T23" fmla="*/ 6 h 11"/>
                  <a:gd name="T24" fmla="*/ 21 w 26"/>
                  <a:gd name="T25" fmla="*/ 3 h 11"/>
                  <a:gd name="T26" fmla="*/ 18 w 26"/>
                  <a:gd name="T27" fmla="*/ 3 h 11"/>
                  <a:gd name="T28" fmla="*/ 16 w 26"/>
                  <a:gd name="T29" fmla="*/ 0 h 11"/>
                  <a:gd name="T30" fmla="*/ 10 w 26"/>
                  <a:gd name="T31" fmla="*/ 0 h 11"/>
                  <a:gd name="T32" fmla="*/ 8 w 26"/>
                  <a:gd name="T33" fmla="*/ 0 h 11"/>
                  <a:gd name="T34" fmla="*/ 3 w 26"/>
                  <a:gd name="T35" fmla="*/ 0 h 11"/>
                  <a:gd name="T36" fmla="*/ 0 w 26"/>
                  <a:gd name="T37" fmla="*/ 0 h 11"/>
                  <a:gd name="T38" fmla="*/ 0 w 26"/>
                  <a:gd name="T39" fmla="*/ 0 h 11"/>
                  <a:gd name="T40" fmla="*/ 0 w 26"/>
                  <a:gd name="T41" fmla="*/ 3 h 1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11"/>
                  <a:gd name="T65" fmla="*/ 26 w 26"/>
                  <a:gd name="T66" fmla="*/ 11 h 1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11">
                    <a:moveTo>
                      <a:pt x="0" y="3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8" y="3"/>
                    </a:lnTo>
                    <a:lnTo>
                      <a:pt x="10" y="3"/>
                    </a:lnTo>
                    <a:lnTo>
                      <a:pt x="13" y="6"/>
                    </a:lnTo>
                    <a:lnTo>
                      <a:pt x="16" y="6"/>
                    </a:lnTo>
                    <a:lnTo>
                      <a:pt x="18" y="8"/>
                    </a:lnTo>
                    <a:lnTo>
                      <a:pt x="24" y="8"/>
                    </a:lnTo>
                    <a:lnTo>
                      <a:pt x="24" y="11"/>
                    </a:lnTo>
                    <a:lnTo>
                      <a:pt x="26" y="8"/>
                    </a:lnTo>
                    <a:lnTo>
                      <a:pt x="24" y="6"/>
                    </a:lnTo>
                    <a:lnTo>
                      <a:pt x="21" y="3"/>
                    </a:lnTo>
                    <a:lnTo>
                      <a:pt x="18" y="3"/>
                    </a:lnTo>
                    <a:lnTo>
                      <a:pt x="16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09" name="Freeform 2591"/>
              <p:cNvSpPr>
                <a:spLocks/>
              </p:cNvSpPr>
              <p:nvPr/>
            </p:nvSpPr>
            <p:spPr bwMode="auto">
              <a:xfrm>
                <a:off x="5148" y="2994"/>
                <a:ext cx="29" cy="10"/>
              </a:xfrm>
              <a:custGeom>
                <a:avLst/>
                <a:gdLst>
                  <a:gd name="T0" fmla="*/ 3 w 29"/>
                  <a:gd name="T1" fmla="*/ 10 h 10"/>
                  <a:gd name="T2" fmla="*/ 3 w 29"/>
                  <a:gd name="T3" fmla="*/ 10 h 10"/>
                  <a:gd name="T4" fmla="*/ 5 w 29"/>
                  <a:gd name="T5" fmla="*/ 8 h 10"/>
                  <a:gd name="T6" fmla="*/ 8 w 29"/>
                  <a:gd name="T7" fmla="*/ 8 h 10"/>
                  <a:gd name="T8" fmla="*/ 13 w 29"/>
                  <a:gd name="T9" fmla="*/ 5 h 10"/>
                  <a:gd name="T10" fmla="*/ 16 w 29"/>
                  <a:gd name="T11" fmla="*/ 5 h 10"/>
                  <a:gd name="T12" fmla="*/ 21 w 29"/>
                  <a:gd name="T13" fmla="*/ 5 h 10"/>
                  <a:gd name="T14" fmla="*/ 24 w 29"/>
                  <a:gd name="T15" fmla="*/ 5 h 10"/>
                  <a:gd name="T16" fmla="*/ 26 w 29"/>
                  <a:gd name="T17" fmla="*/ 5 h 10"/>
                  <a:gd name="T18" fmla="*/ 29 w 29"/>
                  <a:gd name="T19" fmla="*/ 5 h 10"/>
                  <a:gd name="T20" fmla="*/ 29 w 29"/>
                  <a:gd name="T21" fmla="*/ 2 h 10"/>
                  <a:gd name="T22" fmla="*/ 26 w 29"/>
                  <a:gd name="T23" fmla="*/ 0 h 10"/>
                  <a:gd name="T24" fmla="*/ 24 w 29"/>
                  <a:gd name="T25" fmla="*/ 0 h 10"/>
                  <a:gd name="T26" fmla="*/ 21 w 29"/>
                  <a:gd name="T27" fmla="*/ 2 h 10"/>
                  <a:gd name="T28" fmla="*/ 16 w 29"/>
                  <a:gd name="T29" fmla="*/ 2 h 10"/>
                  <a:gd name="T30" fmla="*/ 11 w 29"/>
                  <a:gd name="T31" fmla="*/ 2 h 10"/>
                  <a:gd name="T32" fmla="*/ 8 w 29"/>
                  <a:gd name="T33" fmla="*/ 5 h 10"/>
                  <a:gd name="T34" fmla="*/ 3 w 29"/>
                  <a:gd name="T35" fmla="*/ 5 h 10"/>
                  <a:gd name="T36" fmla="*/ 0 w 29"/>
                  <a:gd name="T37" fmla="*/ 10 h 10"/>
                  <a:gd name="T38" fmla="*/ 0 w 29"/>
                  <a:gd name="T39" fmla="*/ 10 h 10"/>
                  <a:gd name="T40" fmla="*/ 3 w 29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10"/>
                  <a:gd name="T65" fmla="*/ 29 w 29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10">
                    <a:moveTo>
                      <a:pt x="3" y="10"/>
                    </a:moveTo>
                    <a:lnTo>
                      <a:pt x="3" y="10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3" y="5"/>
                    </a:lnTo>
                    <a:lnTo>
                      <a:pt x="16" y="5"/>
                    </a:lnTo>
                    <a:lnTo>
                      <a:pt x="21" y="5"/>
                    </a:lnTo>
                    <a:lnTo>
                      <a:pt x="24" y="5"/>
                    </a:lnTo>
                    <a:lnTo>
                      <a:pt x="26" y="5"/>
                    </a:lnTo>
                    <a:lnTo>
                      <a:pt x="29" y="5"/>
                    </a:lnTo>
                    <a:lnTo>
                      <a:pt x="29" y="2"/>
                    </a:lnTo>
                    <a:lnTo>
                      <a:pt x="26" y="0"/>
                    </a:lnTo>
                    <a:lnTo>
                      <a:pt x="24" y="0"/>
                    </a:lnTo>
                    <a:lnTo>
                      <a:pt x="21" y="2"/>
                    </a:lnTo>
                    <a:lnTo>
                      <a:pt x="16" y="2"/>
                    </a:lnTo>
                    <a:lnTo>
                      <a:pt x="11" y="2"/>
                    </a:lnTo>
                    <a:lnTo>
                      <a:pt x="8" y="5"/>
                    </a:lnTo>
                    <a:lnTo>
                      <a:pt x="3" y="5"/>
                    </a:lnTo>
                    <a:lnTo>
                      <a:pt x="0" y="10"/>
                    </a:lnTo>
                    <a:lnTo>
                      <a:pt x="3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10" name="Freeform 2592"/>
              <p:cNvSpPr>
                <a:spLocks/>
              </p:cNvSpPr>
              <p:nvPr/>
            </p:nvSpPr>
            <p:spPr bwMode="auto">
              <a:xfrm>
                <a:off x="5146" y="3004"/>
                <a:ext cx="5" cy="3"/>
              </a:xfrm>
              <a:custGeom>
                <a:avLst/>
                <a:gdLst>
                  <a:gd name="T0" fmla="*/ 5 w 5"/>
                  <a:gd name="T1" fmla="*/ 3 h 3"/>
                  <a:gd name="T2" fmla="*/ 2 w 5"/>
                  <a:gd name="T3" fmla="*/ 3 h 3"/>
                  <a:gd name="T4" fmla="*/ 5 w 5"/>
                  <a:gd name="T5" fmla="*/ 3 h 3"/>
                  <a:gd name="T6" fmla="*/ 5 w 5"/>
                  <a:gd name="T7" fmla="*/ 3 h 3"/>
                  <a:gd name="T8" fmla="*/ 5 w 5"/>
                  <a:gd name="T9" fmla="*/ 3 h 3"/>
                  <a:gd name="T10" fmla="*/ 5 w 5"/>
                  <a:gd name="T11" fmla="*/ 3 h 3"/>
                  <a:gd name="T12" fmla="*/ 5 w 5"/>
                  <a:gd name="T13" fmla="*/ 3 h 3"/>
                  <a:gd name="T14" fmla="*/ 5 w 5"/>
                  <a:gd name="T15" fmla="*/ 3 h 3"/>
                  <a:gd name="T16" fmla="*/ 5 w 5"/>
                  <a:gd name="T17" fmla="*/ 0 h 3"/>
                  <a:gd name="T18" fmla="*/ 5 w 5"/>
                  <a:gd name="T19" fmla="*/ 0 h 3"/>
                  <a:gd name="T20" fmla="*/ 2 w 5"/>
                  <a:gd name="T21" fmla="*/ 0 h 3"/>
                  <a:gd name="T22" fmla="*/ 2 w 5"/>
                  <a:gd name="T23" fmla="*/ 0 h 3"/>
                  <a:gd name="T24" fmla="*/ 2 w 5"/>
                  <a:gd name="T25" fmla="*/ 0 h 3"/>
                  <a:gd name="T26" fmla="*/ 2 w 5"/>
                  <a:gd name="T27" fmla="*/ 0 h 3"/>
                  <a:gd name="T28" fmla="*/ 2 w 5"/>
                  <a:gd name="T29" fmla="*/ 0 h 3"/>
                  <a:gd name="T30" fmla="*/ 2 w 5"/>
                  <a:gd name="T31" fmla="*/ 0 h 3"/>
                  <a:gd name="T32" fmla="*/ 2 w 5"/>
                  <a:gd name="T33" fmla="*/ 0 h 3"/>
                  <a:gd name="T34" fmla="*/ 0 w 5"/>
                  <a:gd name="T35" fmla="*/ 0 h 3"/>
                  <a:gd name="T36" fmla="*/ 0 w 5"/>
                  <a:gd name="T37" fmla="*/ 0 h 3"/>
                  <a:gd name="T38" fmla="*/ 0 w 5"/>
                  <a:gd name="T39" fmla="*/ 0 h 3"/>
                  <a:gd name="T40" fmla="*/ 5 w 5"/>
                  <a:gd name="T41" fmla="*/ 3 h 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3"/>
                  <a:gd name="T65" fmla="*/ 5 w 5"/>
                  <a:gd name="T66" fmla="*/ 3 h 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3">
                    <a:moveTo>
                      <a:pt x="5" y="3"/>
                    </a:moveTo>
                    <a:lnTo>
                      <a:pt x="2" y="3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311" name="Freeform 2593"/>
              <p:cNvSpPr>
                <a:spLocks/>
              </p:cNvSpPr>
              <p:nvPr/>
            </p:nvSpPr>
            <p:spPr bwMode="auto">
              <a:xfrm>
                <a:off x="5159" y="3007"/>
                <a:ext cx="47" cy="50"/>
              </a:xfrm>
              <a:custGeom>
                <a:avLst/>
                <a:gdLst>
                  <a:gd name="T0" fmla="*/ 0 w 47"/>
                  <a:gd name="T1" fmla="*/ 37 h 50"/>
                  <a:gd name="T2" fmla="*/ 0 w 47"/>
                  <a:gd name="T3" fmla="*/ 37 h 50"/>
                  <a:gd name="T4" fmla="*/ 2 w 47"/>
                  <a:gd name="T5" fmla="*/ 44 h 50"/>
                  <a:gd name="T6" fmla="*/ 10 w 47"/>
                  <a:gd name="T7" fmla="*/ 50 h 50"/>
                  <a:gd name="T8" fmla="*/ 15 w 47"/>
                  <a:gd name="T9" fmla="*/ 50 h 50"/>
                  <a:gd name="T10" fmla="*/ 23 w 47"/>
                  <a:gd name="T11" fmla="*/ 50 h 50"/>
                  <a:gd name="T12" fmla="*/ 31 w 47"/>
                  <a:gd name="T13" fmla="*/ 44 h 50"/>
                  <a:gd name="T14" fmla="*/ 36 w 47"/>
                  <a:gd name="T15" fmla="*/ 37 h 50"/>
                  <a:gd name="T16" fmla="*/ 42 w 47"/>
                  <a:gd name="T17" fmla="*/ 29 h 50"/>
                  <a:gd name="T18" fmla="*/ 47 w 47"/>
                  <a:gd name="T19" fmla="*/ 18 h 50"/>
                  <a:gd name="T20" fmla="*/ 44 w 47"/>
                  <a:gd name="T21" fmla="*/ 10 h 50"/>
                  <a:gd name="T22" fmla="*/ 42 w 47"/>
                  <a:gd name="T23" fmla="*/ 3 h 50"/>
                  <a:gd name="T24" fmla="*/ 39 w 47"/>
                  <a:gd name="T25" fmla="*/ 0 h 50"/>
                  <a:gd name="T26" fmla="*/ 34 w 47"/>
                  <a:gd name="T27" fmla="*/ 0 h 50"/>
                  <a:gd name="T28" fmla="*/ 36 w 47"/>
                  <a:gd name="T29" fmla="*/ 0 h 50"/>
                  <a:gd name="T30" fmla="*/ 39 w 47"/>
                  <a:gd name="T31" fmla="*/ 3 h 50"/>
                  <a:gd name="T32" fmla="*/ 42 w 47"/>
                  <a:gd name="T33" fmla="*/ 10 h 50"/>
                  <a:gd name="T34" fmla="*/ 44 w 47"/>
                  <a:gd name="T35" fmla="*/ 18 h 50"/>
                  <a:gd name="T36" fmla="*/ 42 w 47"/>
                  <a:gd name="T37" fmla="*/ 26 h 50"/>
                  <a:gd name="T38" fmla="*/ 34 w 47"/>
                  <a:gd name="T39" fmla="*/ 34 h 50"/>
                  <a:gd name="T40" fmla="*/ 28 w 47"/>
                  <a:gd name="T41" fmla="*/ 42 h 50"/>
                  <a:gd name="T42" fmla="*/ 21 w 47"/>
                  <a:gd name="T43" fmla="*/ 47 h 50"/>
                  <a:gd name="T44" fmla="*/ 15 w 47"/>
                  <a:gd name="T45" fmla="*/ 47 h 50"/>
                  <a:gd name="T46" fmla="*/ 10 w 47"/>
                  <a:gd name="T47" fmla="*/ 47 h 50"/>
                  <a:gd name="T48" fmla="*/ 2 w 47"/>
                  <a:gd name="T49" fmla="*/ 42 h 50"/>
                  <a:gd name="T50" fmla="*/ 0 w 47"/>
                  <a:gd name="T51" fmla="*/ 37 h 5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7"/>
                  <a:gd name="T79" fmla="*/ 0 h 50"/>
                  <a:gd name="T80" fmla="*/ 47 w 47"/>
                  <a:gd name="T81" fmla="*/ 50 h 5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7" h="50">
                    <a:moveTo>
                      <a:pt x="0" y="37"/>
                    </a:moveTo>
                    <a:lnTo>
                      <a:pt x="0" y="37"/>
                    </a:lnTo>
                    <a:lnTo>
                      <a:pt x="2" y="44"/>
                    </a:lnTo>
                    <a:lnTo>
                      <a:pt x="10" y="50"/>
                    </a:lnTo>
                    <a:lnTo>
                      <a:pt x="15" y="50"/>
                    </a:lnTo>
                    <a:lnTo>
                      <a:pt x="23" y="50"/>
                    </a:lnTo>
                    <a:lnTo>
                      <a:pt x="31" y="44"/>
                    </a:lnTo>
                    <a:lnTo>
                      <a:pt x="36" y="37"/>
                    </a:lnTo>
                    <a:lnTo>
                      <a:pt x="42" y="29"/>
                    </a:lnTo>
                    <a:lnTo>
                      <a:pt x="47" y="18"/>
                    </a:lnTo>
                    <a:lnTo>
                      <a:pt x="44" y="10"/>
                    </a:lnTo>
                    <a:lnTo>
                      <a:pt x="42" y="3"/>
                    </a:lnTo>
                    <a:lnTo>
                      <a:pt x="39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9" y="3"/>
                    </a:lnTo>
                    <a:lnTo>
                      <a:pt x="42" y="10"/>
                    </a:lnTo>
                    <a:lnTo>
                      <a:pt x="44" y="18"/>
                    </a:lnTo>
                    <a:lnTo>
                      <a:pt x="42" y="26"/>
                    </a:lnTo>
                    <a:lnTo>
                      <a:pt x="34" y="34"/>
                    </a:lnTo>
                    <a:lnTo>
                      <a:pt x="28" y="42"/>
                    </a:lnTo>
                    <a:lnTo>
                      <a:pt x="21" y="47"/>
                    </a:lnTo>
                    <a:lnTo>
                      <a:pt x="15" y="47"/>
                    </a:lnTo>
                    <a:lnTo>
                      <a:pt x="10" y="47"/>
                    </a:lnTo>
                    <a:lnTo>
                      <a:pt x="2" y="42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BFD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</p:grpSp>
        <p:sp>
          <p:nvSpPr>
            <p:cNvPr id="15394" name="Rectangle 2595"/>
            <p:cNvSpPr>
              <a:spLocks noChangeArrowheads="1"/>
            </p:cNvSpPr>
            <p:nvPr/>
          </p:nvSpPr>
          <p:spPr bwMode="auto">
            <a:xfrm>
              <a:off x="4605" y="2291"/>
              <a:ext cx="773" cy="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5395" name="Rectangle 2596"/>
            <p:cNvSpPr>
              <a:spLocks noChangeArrowheads="1"/>
            </p:cNvSpPr>
            <p:nvPr/>
          </p:nvSpPr>
          <p:spPr bwMode="auto">
            <a:xfrm>
              <a:off x="4787" y="2303"/>
              <a:ext cx="547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r>
                <a:rPr lang="en-GB" altLang="de-DE" sz="1400">
                  <a:solidFill>
                    <a:srgbClr val="000000"/>
                  </a:solidFill>
                  <a:latin typeface="Comic Sans MS" pitchFamily="66" charset="0"/>
                </a:rPr>
                <a:t>Customer </a:t>
              </a:r>
              <a:endParaRPr lang="en-GB" altLang="de-DE" sz="1400"/>
            </a:p>
          </p:txBody>
        </p:sp>
        <p:sp>
          <p:nvSpPr>
            <p:cNvPr id="15396" name="Rectangle 2597"/>
            <p:cNvSpPr>
              <a:spLocks noChangeArrowheads="1"/>
            </p:cNvSpPr>
            <p:nvPr/>
          </p:nvSpPr>
          <p:spPr bwMode="auto">
            <a:xfrm>
              <a:off x="4729" y="2414"/>
              <a:ext cx="690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r>
                <a:rPr lang="en-GB" altLang="de-DE" sz="1400">
                  <a:solidFill>
                    <a:srgbClr val="000000"/>
                  </a:solidFill>
                  <a:latin typeface="Comic Sans MS" pitchFamily="66" charset="0"/>
                </a:rPr>
                <a:t>Relationship </a:t>
              </a:r>
              <a:endParaRPr lang="en-GB" altLang="de-DE" sz="1400"/>
            </a:p>
          </p:txBody>
        </p:sp>
        <p:sp>
          <p:nvSpPr>
            <p:cNvPr id="15397" name="Rectangle 2598"/>
            <p:cNvSpPr>
              <a:spLocks noChangeArrowheads="1"/>
            </p:cNvSpPr>
            <p:nvPr/>
          </p:nvSpPr>
          <p:spPr bwMode="auto">
            <a:xfrm>
              <a:off x="4718" y="2524"/>
              <a:ext cx="666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r>
                <a:rPr lang="en-GB" altLang="de-DE" sz="1400">
                  <a:solidFill>
                    <a:srgbClr val="000000"/>
                  </a:solidFill>
                  <a:latin typeface="Comic Sans MS" pitchFamily="66" charset="0"/>
                </a:rPr>
                <a:t>Management</a:t>
              </a:r>
              <a:endParaRPr lang="en-GB" altLang="de-DE" sz="1400"/>
            </a:p>
          </p:txBody>
        </p:sp>
        <p:grpSp>
          <p:nvGrpSpPr>
            <p:cNvPr id="15398" name="Group 2602"/>
            <p:cNvGrpSpPr>
              <a:grpSpLocks/>
            </p:cNvGrpSpPr>
            <p:nvPr/>
          </p:nvGrpSpPr>
          <p:grpSpPr bwMode="auto">
            <a:xfrm>
              <a:off x="3638" y="2627"/>
              <a:ext cx="891" cy="139"/>
              <a:chOff x="3638" y="2627"/>
              <a:chExt cx="891" cy="139"/>
            </a:xfrm>
          </p:grpSpPr>
          <p:sp>
            <p:nvSpPr>
              <p:cNvPr id="18144" name="Freeform 2599"/>
              <p:cNvSpPr>
                <a:spLocks/>
              </p:cNvSpPr>
              <p:nvPr/>
            </p:nvSpPr>
            <p:spPr bwMode="auto">
              <a:xfrm>
                <a:off x="3767" y="2675"/>
                <a:ext cx="633" cy="42"/>
              </a:xfrm>
              <a:custGeom>
                <a:avLst/>
                <a:gdLst>
                  <a:gd name="T0" fmla="*/ 1265 w 1265"/>
                  <a:gd name="T1" fmla="*/ 83 h 83"/>
                  <a:gd name="T2" fmla="*/ 1265 w 1265"/>
                  <a:gd name="T3" fmla="*/ 14 h 83"/>
                  <a:gd name="T4" fmla="*/ 0 w 1265"/>
                  <a:gd name="T5" fmla="*/ 0 h 83"/>
                  <a:gd name="T6" fmla="*/ 0 w 1265"/>
                  <a:gd name="T7" fmla="*/ 70 h 83"/>
                  <a:gd name="T8" fmla="*/ 1265 w 1265"/>
                  <a:gd name="T9" fmla="*/ 83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65"/>
                  <a:gd name="T16" fmla="*/ 0 h 83"/>
                  <a:gd name="T17" fmla="*/ 1265 w 1265"/>
                  <a:gd name="T18" fmla="*/ 83 h 8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65" h="83">
                    <a:moveTo>
                      <a:pt x="1265" y="83"/>
                    </a:moveTo>
                    <a:lnTo>
                      <a:pt x="1265" y="14"/>
                    </a:lnTo>
                    <a:lnTo>
                      <a:pt x="0" y="0"/>
                    </a:lnTo>
                    <a:lnTo>
                      <a:pt x="0" y="70"/>
                    </a:lnTo>
                    <a:lnTo>
                      <a:pt x="1265" y="8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45" name="Freeform 2600"/>
              <p:cNvSpPr>
                <a:spLocks/>
              </p:cNvSpPr>
              <p:nvPr/>
            </p:nvSpPr>
            <p:spPr bwMode="auto">
              <a:xfrm>
                <a:off x="4397" y="2633"/>
                <a:ext cx="132" cy="133"/>
              </a:xfrm>
              <a:custGeom>
                <a:avLst/>
                <a:gdLst>
                  <a:gd name="T0" fmla="*/ 0 w 265"/>
                  <a:gd name="T1" fmla="*/ 265 h 265"/>
                  <a:gd name="T2" fmla="*/ 265 w 265"/>
                  <a:gd name="T3" fmla="*/ 134 h 265"/>
                  <a:gd name="T4" fmla="*/ 2 w 265"/>
                  <a:gd name="T5" fmla="*/ 0 h 265"/>
                  <a:gd name="T6" fmla="*/ 0 w 265"/>
                  <a:gd name="T7" fmla="*/ 265 h 26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5"/>
                  <a:gd name="T13" fmla="*/ 0 h 265"/>
                  <a:gd name="T14" fmla="*/ 265 w 265"/>
                  <a:gd name="T15" fmla="*/ 265 h 26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5" h="265">
                    <a:moveTo>
                      <a:pt x="0" y="265"/>
                    </a:moveTo>
                    <a:lnTo>
                      <a:pt x="265" y="134"/>
                    </a:lnTo>
                    <a:lnTo>
                      <a:pt x="2" y="0"/>
                    </a:lnTo>
                    <a:lnTo>
                      <a:pt x="0" y="26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46" name="Freeform 2601"/>
              <p:cNvSpPr>
                <a:spLocks/>
              </p:cNvSpPr>
              <p:nvPr/>
            </p:nvSpPr>
            <p:spPr bwMode="auto">
              <a:xfrm>
                <a:off x="3638" y="2627"/>
                <a:ext cx="133" cy="133"/>
              </a:xfrm>
              <a:custGeom>
                <a:avLst/>
                <a:gdLst>
                  <a:gd name="T0" fmla="*/ 265 w 265"/>
                  <a:gd name="T1" fmla="*/ 0 h 265"/>
                  <a:gd name="T2" fmla="*/ 0 w 265"/>
                  <a:gd name="T3" fmla="*/ 131 h 265"/>
                  <a:gd name="T4" fmla="*/ 263 w 265"/>
                  <a:gd name="T5" fmla="*/ 265 h 265"/>
                  <a:gd name="T6" fmla="*/ 265 w 265"/>
                  <a:gd name="T7" fmla="*/ 0 h 26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5"/>
                  <a:gd name="T13" fmla="*/ 0 h 265"/>
                  <a:gd name="T14" fmla="*/ 265 w 265"/>
                  <a:gd name="T15" fmla="*/ 265 h 26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5" h="265">
                    <a:moveTo>
                      <a:pt x="265" y="0"/>
                    </a:moveTo>
                    <a:lnTo>
                      <a:pt x="0" y="131"/>
                    </a:lnTo>
                    <a:lnTo>
                      <a:pt x="263" y="265"/>
                    </a:lnTo>
                    <a:lnTo>
                      <a:pt x="26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</p:grpSp>
        <p:sp>
          <p:nvSpPr>
            <p:cNvPr id="15399" name="Oval 2603"/>
            <p:cNvSpPr>
              <a:spLocks noChangeArrowheads="1"/>
            </p:cNvSpPr>
            <p:nvPr/>
          </p:nvSpPr>
          <p:spPr bwMode="auto">
            <a:xfrm>
              <a:off x="354" y="2240"/>
              <a:ext cx="954" cy="955"/>
            </a:xfrm>
            <a:prstGeom prst="ellipse">
              <a:avLst/>
            </a:prstGeom>
            <a:solidFill>
              <a:srgbClr val="CCFFCC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5400" name="Oval 2604"/>
            <p:cNvSpPr>
              <a:spLocks noChangeArrowheads="1"/>
            </p:cNvSpPr>
            <p:nvPr/>
          </p:nvSpPr>
          <p:spPr bwMode="auto">
            <a:xfrm>
              <a:off x="1244" y="1057"/>
              <a:ext cx="3293" cy="3018"/>
            </a:xfrm>
            <a:prstGeom prst="ellipse">
              <a:avLst/>
            </a:prstGeom>
            <a:solidFill>
              <a:srgbClr val="FFCC99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de-DE" altLang="de-DE"/>
            </a:p>
          </p:txBody>
        </p:sp>
        <p:grpSp>
          <p:nvGrpSpPr>
            <p:cNvPr id="15401" name="Group 2607"/>
            <p:cNvGrpSpPr>
              <a:grpSpLocks/>
            </p:cNvGrpSpPr>
            <p:nvPr/>
          </p:nvGrpSpPr>
          <p:grpSpPr bwMode="auto">
            <a:xfrm>
              <a:off x="1902" y="2166"/>
              <a:ext cx="2056" cy="1063"/>
              <a:chOff x="1902" y="2166"/>
              <a:chExt cx="2056" cy="1063"/>
            </a:xfrm>
          </p:grpSpPr>
          <p:pic>
            <p:nvPicPr>
              <p:cNvPr id="18142" name="Picture 2605"/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902" y="2166"/>
                <a:ext cx="2056" cy="10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143" name="Picture 2606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902" y="2166"/>
                <a:ext cx="2056" cy="10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15402" name="Rectangle 2608"/>
            <p:cNvSpPr>
              <a:spLocks noChangeArrowheads="1"/>
            </p:cNvSpPr>
            <p:nvPr/>
          </p:nvSpPr>
          <p:spPr bwMode="auto">
            <a:xfrm>
              <a:off x="2338" y="2226"/>
              <a:ext cx="1170" cy="3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5403" name="Rectangle 2609"/>
            <p:cNvSpPr>
              <a:spLocks noChangeArrowheads="1"/>
            </p:cNvSpPr>
            <p:nvPr/>
          </p:nvSpPr>
          <p:spPr bwMode="auto">
            <a:xfrm>
              <a:off x="2555" y="2245"/>
              <a:ext cx="775" cy="2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pPr algn="ctr"/>
              <a:r>
                <a:rPr lang="ru-RU" altLang="de-DE" sz="1400" dirty="0">
                  <a:solidFill>
                    <a:srgbClr val="FF0000"/>
                  </a:solidFill>
                  <a:latin typeface="Comic Sans MS" pitchFamily="66" charset="0"/>
                </a:rPr>
                <a:t>Центральная</a:t>
              </a:r>
            </a:p>
            <a:p>
              <a:pPr algn="ctr"/>
              <a:r>
                <a:rPr lang="ru-RU" altLang="de-DE" sz="1400" dirty="0">
                  <a:solidFill>
                    <a:srgbClr val="FF0000"/>
                  </a:solidFill>
                  <a:latin typeface="Comic Sans MS" pitchFamily="66" charset="0"/>
                </a:rPr>
                <a:t> База Данных</a:t>
              </a:r>
              <a:endParaRPr lang="en-GB" altLang="de-DE" dirty="0"/>
            </a:p>
          </p:txBody>
        </p:sp>
        <p:sp>
          <p:nvSpPr>
            <p:cNvPr id="15404" name="Rectangle 2610"/>
            <p:cNvSpPr>
              <a:spLocks noChangeArrowheads="1"/>
            </p:cNvSpPr>
            <p:nvPr/>
          </p:nvSpPr>
          <p:spPr bwMode="auto">
            <a:xfrm>
              <a:off x="2789" y="2601"/>
              <a:ext cx="724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r>
                <a:rPr lang="ru-RU" altLang="de-DE" sz="1600" dirty="0">
                  <a:solidFill>
                    <a:srgbClr val="FF0000"/>
                  </a:solidFill>
                  <a:latin typeface="Comic Sans MS" pitchFamily="66" charset="0"/>
                </a:rPr>
                <a:t>И Серверов</a:t>
              </a:r>
              <a:endParaRPr lang="en-GB" altLang="de-DE" sz="1400" dirty="0"/>
            </a:p>
          </p:txBody>
        </p:sp>
        <p:grpSp>
          <p:nvGrpSpPr>
            <p:cNvPr id="15405" name="Group 2776"/>
            <p:cNvGrpSpPr>
              <a:grpSpLocks/>
            </p:cNvGrpSpPr>
            <p:nvPr/>
          </p:nvGrpSpPr>
          <p:grpSpPr bwMode="auto">
            <a:xfrm>
              <a:off x="2232" y="1595"/>
              <a:ext cx="588" cy="419"/>
              <a:chOff x="2232" y="1595"/>
              <a:chExt cx="588" cy="419"/>
            </a:xfrm>
          </p:grpSpPr>
          <p:sp>
            <p:nvSpPr>
              <p:cNvPr id="17977" name="Freeform 2611"/>
              <p:cNvSpPr>
                <a:spLocks/>
              </p:cNvSpPr>
              <p:nvPr/>
            </p:nvSpPr>
            <p:spPr bwMode="auto">
              <a:xfrm>
                <a:off x="2533" y="1770"/>
                <a:ext cx="57" cy="34"/>
              </a:xfrm>
              <a:custGeom>
                <a:avLst/>
                <a:gdLst>
                  <a:gd name="T0" fmla="*/ 54 w 57"/>
                  <a:gd name="T1" fmla="*/ 0 h 34"/>
                  <a:gd name="T2" fmla="*/ 54 w 57"/>
                  <a:gd name="T3" fmla="*/ 0 h 34"/>
                  <a:gd name="T4" fmla="*/ 47 w 57"/>
                  <a:gd name="T5" fmla="*/ 3 h 34"/>
                  <a:gd name="T6" fmla="*/ 41 w 57"/>
                  <a:gd name="T7" fmla="*/ 6 h 34"/>
                  <a:gd name="T8" fmla="*/ 34 w 57"/>
                  <a:gd name="T9" fmla="*/ 11 h 34"/>
                  <a:gd name="T10" fmla="*/ 26 w 57"/>
                  <a:gd name="T11" fmla="*/ 14 h 34"/>
                  <a:gd name="T12" fmla="*/ 20 w 57"/>
                  <a:gd name="T13" fmla="*/ 19 h 34"/>
                  <a:gd name="T14" fmla="*/ 13 w 57"/>
                  <a:gd name="T15" fmla="*/ 24 h 34"/>
                  <a:gd name="T16" fmla="*/ 7 w 57"/>
                  <a:gd name="T17" fmla="*/ 29 h 34"/>
                  <a:gd name="T18" fmla="*/ 0 w 57"/>
                  <a:gd name="T19" fmla="*/ 32 h 34"/>
                  <a:gd name="T20" fmla="*/ 2 w 57"/>
                  <a:gd name="T21" fmla="*/ 34 h 34"/>
                  <a:gd name="T22" fmla="*/ 10 w 57"/>
                  <a:gd name="T23" fmla="*/ 32 h 34"/>
                  <a:gd name="T24" fmla="*/ 15 w 57"/>
                  <a:gd name="T25" fmla="*/ 27 h 34"/>
                  <a:gd name="T26" fmla="*/ 23 w 57"/>
                  <a:gd name="T27" fmla="*/ 21 h 34"/>
                  <a:gd name="T28" fmla="*/ 28 w 57"/>
                  <a:gd name="T29" fmla="*/ 19 h 34"/>
                  <a:gd name="T30" fmla="*/ 36 w 57"/>
                  <a:gd name="T31" fmla="*/ 14 h 34"/>
                  <a:gd name="T32" fmla="*/ 41 w 57"/>
                  <a:gd name="T33" fmla="*/ 8 h 34"/>
                  <a:gd name="T34" fmla="*/ 49 w 57"/>
                  <a:gd name="T35" fmla="*/ 6 h 34"/>
                  <a:gd name="T36" fmla="*/ 57 w 57"/>
                  <a:gd name="T37" fmla="*/ 3 h 34"/>
                  <a:gd name="T38" fmla="*/ 57 w 57"/>
                  <a:gd name="T39" fmla="*/ 3 h 34"/>
                  <a:gd name="T40" fmla="*/ 54 w 57"/>
                  <a:gd name="T41" fmla="*/ 0 h 3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7"/>
                  <a:gd name="T64" fmla="*/ 0 h 34"/>
                  <a:gd name="T65" fmla="*/ 57 w 57"/>
                  <a:gd name="T66" fmla="*/ 34 h 3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7" h="34">
                    <a:moveTo>
                      <a:pt x="54" y="0"/>
                    </a:moveTo>
                    <a:lnTo>
                      <a:pt x="54" y="0"/>
                    </a:lnTo>
                    <a:lnTo>
                      <a:pt x="47" y="3"/>
                    </a:lnTo>
                    <a:lnTo>
                      <a:pt x="41" y="6"/>
                    </a:lnTo>
                    <a:lnTo>
                      <a:pt x="34" y="11"/>
                    </a:lnTo>
                    <a:lnTo>
                      <a:pt x="26" y="14"/>
                    </a:lnTo>
                    <a:lnTo>
                      <a:pt x="20" y="19"/>
                    </a:lnTo>
                    <a:lnTo>
                      <a:pt x="13" y="24"/>
                    </a:lnTo>
                    <a:lnTo>
                      <a:pt x="7" y="29"/>
                    </a:lnTo>
                    <a:lnTo>
                      <a:pt x="0" y="32"/>
                    </a:lnTo>
                    <a:lnTo>
                      <a:pt x="2" y="34"/>
                    </a:lnTo>
                    <a:lnTo>
                      <a:pt x="10" y="32"/>
                    </a:lnTo>
                    <a:lnTo>
                      <a:pt x="15" y="27"/>
                    </a:lnTo>
                    <a:lnTo>
                      <a:pt x="23" y="21"/>
                    </a:lnTo>
                    <a:lnTo>
                      <a:pt x="28" y="19"/>
                    </a:lnTo>
                    <a:lnTo>
                      <a:pt x="36" y="14"/>
                    </a:lnTo>
                    <a:lnTo>
                      <a:pt x="41" y="8"/>
                    </a:lnTo>
                    <a:lnTo>
                      <a:pt x="49" y="6"/>
                    </a:lnTo>
                    <a:lnTo>
                      <a:pt x="57" y="3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78" name="Freeform 2612"/>
              <p:cNvSpPr>
                <a:spLocks/>
              </p:cNvSpPr>
              <p:nvPr/>
            </p:nvSpPr>
            <p:spPr bwMode="auto">
              <a:xfrm>
                <a:off x="2587" y="1768"/>
                <a:ext cx="48" cy="8"/>
              </a:xfrm>
              <a:custGeom>
                <a:avLst/>
                <a:gdLst>
                  <a:gd name="T0" fmla="*/ 48 w 48"/>
                  <a:gd name="T1" fmla="*/ 5 h 8"/>
                  <a:gd name="T2" fmla="*/ 48 w 48"/>
                  <a:gd name="T3" fmla="*/ 5 h 8"/>
                  <a:gd name="T4" fmla="*/ 42 w 48"/>
                  <a:gd name="T5" fmla="*/ 2 h 8"/>
                  <a:gd name="T6" fmla="*/ 37 w 48"/>
                  <a:gd name="T7" fmla="*/ 2 h 8"/>
                  <a:gd name="T8" fmla="*/ 32 w 48"/>
                  <a:gd name="T9" fmla="*/ 0 h 8"/>
                  <a:gd name="T10" fmla="*/ 24 w 48"/>
                  <a:gd name="T11" fmla="*/ 0 h 8"/>
                  <a:gd name="T12" fmla="*/ 19 w 48"/>
                  <a:gd name="T13" fmla="*/ 0 h 8"/>
                  <a:gd name="T14" fmla="*/ 14 w 48"/>
                  <a:gd name="T15" fmla="*/ 0 h 8"/>
                  <a:gd name="T16" fmla="*/ 8 w 48"/>
                  <a:gd name="T17" fmla="*/ 0 h 8"/>
                  <a:gd name="T18" fmla="*/ 0 w 48"/>
                  <a:gd name="T19" fmla="*/ 2 h 8"/>
                  <a:gd name="T20" fmla="*/ 3 w 48"/>
                  <a:gd name="T21" fmla="*/ 5 h 8"/>
                  <a:gd name="T22" fmla="*/ 8 w 48"/>
                  <a:gd name="T23" fmla="*/ 5 h 8"/>
                  <a:gd name="T24" fmla="*/ 14 w 48"/>
                  <a:gd name="T25" fmla="*/ 2 h 8"/>
                  <a:gd name="T26" fmla="*/ 19 w 48"/>
                  <a:gd name="T27" fmla="*/ 2 h 8"/>
                  <a:gd name="T28" fmla="*/ 24 w 48"/>
                  <a:gd name="T29" fmla="*/ 2 h 8"/>
                  <a:gd name="T30" fmla="*/ 32 w 48"/>
                  <a:gd name="T31" fmla="*/ 5 h 8"/>
                  <a:gd name="T32" fmla="*/ 37 w 48"/>
                  <a:gd name="T33" fmla="*/ 5 h 8"/>
                  <a:gd name="T34" fmla="*/ 42 w 48"/>
                  <a:gd name="T35" fmla="*/ 5 h 8"/>
                  <a:gd name="T36" fmla="*/ 48 w 48"/>
                  <a:gd name="T37" fmla="*/ 8 h 8"/>
                  <a:gd name="T38" fmla="*/ 48 w 48"/>
                  <a:gd name="T39" fmla="*/ 8 h 8"/>
                  <a:gd name="T40" fmla="*/ 48 w 48"/>
                  <a:gd name="T41" fmla="*/ 5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8"/>
                  <a:gd name="T64" fmla="*/ 0 h 8"/>
                  <a:gd name="T65" fmla="*/ 48 w 48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8" h="8">
                    <a:moveTo>
                      <a:pt x="48" y="5"/>
                    </a:moveTo>
                    <a:lnTo>
                      <a:pt x="48" y="5"/>
                    </a:lnTo>
                    <a:lnTo>
                      <a:pt x="42" y="2"/>
                    </a:lnTo>
                    <a:lnTo>
                      <a:pt x="37" y="2"/>
                    </a:lnTo>
                    <a:lnTo>
                      <a:pt x="32" y="0"/>
                    </a:lnTo>
                    <a:lnTo>
                      <a:pt x="24" y="0"/>
                    </a:lnTo>
                    <a:lnTo>
                      <a:pt x="19" y="0"/>
                    </a:lnTo>
                    <a:lnTo>
                      <a:pt x="14" y="0"/>
                    </a:lnTo>
                    <a:lnTo>
                      <a:pt x="8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8" y="5"/>
                    </a:lnTo>
                    <a:lnTo>
                      <a:pt x="14" y="2"/>
                    </a:lnTo>
                    <a:lnTo>
                      <a:pt x="19" y="2"/>
                    </a:lnTo>
                    <a:lnTo>
                      <a:pt x="24" y="2"/>
                    </a:lnTo>
                    <a:lnTo>
                      <a:pt x="32" y="5"/>
                    </a:lnTo>
                    <a:lnTo>
                      <a:pt x="37" y="5"/>
                    </a:lnTo>
                    <a:lnTo>
                      <a:pt x="42" y="5"/>
                    </a:lnTo>
                    <a:lnTo>
                      <a:pt x="48" y="8"/>
                    </a:lnTo>
                    <a:lnTo>
                      <a:pt x="48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79" name="Freeform 2613"/>
              <p:cNvSpPr>
                <a:spLocks/>
              </p:cNvSpPr>
              <p:nvPr/>
            </p:nvSpPr>
            <p:spPr bwMode="auto">
              <a:xfrm>
                <a:off x="2635" y="1773"/>
                <a:ext cx="26" cy="21"/>
              </a:xfrm>
              <a:custGeom>
                <a:avLst/>
                <a:gdLst>
                  <a:gd name="T0" fmla="*/ 26 w 26"/>
                  <a:gd name="T1" fmla="*/ 18 h 21"/>
                  <a:gd name="T2" fmla="*/ 26 w 26"/>
                  <a:gd name="T3" fmla="*/ 18 h 21"/>
                  <a:gd name="T4" fmla="*/ 26 w 26"/>
                  <a:gd name="T5" fmla="*/ 16 h 21"/>
                  <a:gd name="T6" fmla="*/ 23 w 26"/>
                  <a:gd name="T7" fmla="*/ 13 h 21"/>
                  <a:gd name="T8" fmla="*/ 20 w 26"/>
                  <a:gd name="T9" fmla="*/ 11 h 21"/>
                  <a:gd name="T10" fmla="*/ 15 w 26"/>
                  <a:gd name="T11" fmla="*/ 8 h 21"/>
                  <a:gd name="T12" fmla="*/ 13 w 26"/>
                  <a:gd name="T13" fmla="*/ 5 h 21"/>
                  <a:gd name="T14" fmla="*/ 7 w 26"/>
                  <a:gd name="T15" fmla="*/ 3 h 21"/>
                  <a:gd name="T16" fmla="*/ 5 w 26"/>
                  <a:gd name="T17" fmla="*/ 0 h 21"/>
                  <a:gd name="T18" fmla="*/ 0 w 26"/>
                  <a:gd name="T19" fmla="*/ 0 h 21"/>
                  <a:gd name="T20" fmla="*/ 0 w 26"/>
                  <a:gd name="T21" fmla="*/ 3 h 21"/>
                  <a:gd name="T22" fmla="*/ 2 w 26"/>
                  <a:gd name="T23" fmla="*/ 5 h 21"/>
                  <a:gd name="T24" fmla="*/ 7 w 26"/>
                  <a:gd name="T25" fmla="*/ 5 h 21"/>
                  <a:gd name="T26" fmla="*/ 10 w 26"/>
                  <a:gd name="T27" fmla="*/ 8 h 21"/>
                  <a:gd name="T28" fmla="*/ 13 w 26"/>
                  <a:gd name="T29" fmla="*/ 11 h 21"/>
                  <a:gd name="T30" fmla="*/ 18 w 26"/>
                  <a:gd name="T31" fmla="*/ 13 h 21"/>
                  <a:gd name="T32" fmla="*/ 20 w 26"/>
                  <a:gd name="T33" fmla="*/ 16 h 21"/>
                  <a:gd name="T34" fmla="*/ 23 w 26"/>
                  <a:gd name="T35" fmla="*/ 18 h 21"/>
                  <a:gd name="T36" fmla="*/ 23 w 26"/>
                  <a:gd name="T37" fmla="*/ 21 h 21"/>
                  <a:gd name="T38" fmla="*/ 23 w 26"/>
                  <a:gd name="T39" fmla="*/ 21 h 21"/>
                  <a:gd name="T40" fmla="*/ 26 w 26"/>
                  <a:gd name="T41" fmla="*/ 18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1"/>
                  <a:gd name="T65" fmla="*/ 26 w 26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1">
                    <a:moveTo>
                      <a:pt x="26" y="18"/>
                    </a:moveTo>
                    <a:lnTo>
                      <a:pt x="26" y="18"/>
                    </a:lnTo>
                    <a:lnTo>
                      <a:pt x="26" y="16"/>
                    </a:lnTo>
                    <a:lnTo>
                      <a:pt x="23" y="13"/>
                    </a:lnTo>
                    <a:lnTo>
                      <a:pt x="20" y="11"/>
                    </a:lnTo>
                    <a:lnTo>
                      <a:pt x="15" y="8"/>
                    </a:lnTo>
                    <a:lnTo>
                      <a:pt x="13" y="5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7" y="5"/>
                    </a:lnTo>
                    <a:lnTo>
                      <a:pt x="10" y="8"/>
                    </a:lnTo>
                    <a:lnTo>
                      <a:pt x="13" y="11"/>
                    </a:lnTo>
                    <a:lnTo>
                      <a:pt x="18" y="13"/>
                    </a:lnTo>
                    <a:lnTo>
                      <a:pt x="20" y="16"/>
                    </a:lnTo>
                    <a:lnTo>
                      <a:pt x="23" y="18"/>
                    </a:lnTo>
                    <a:lnTo>
                      <a:pt x="23" y="21"/>
                    </a:lnTo>
                    <a:lnTo>
                      <a:pt x="26" y="1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80" name="Freeform 2614"/>
              <p:cNvSpPr>
                <a:spLocks/>
              </p:cNvSpPr>
              <p:nvPr/>
            </p:nvSpPr>
            <p:spPr bwMode="auto">
              <a:xfrm>
                <a:off x="2650" y="1791"/>
                <a:ext cx="13" cy="24"/>
              </a:xfrm>
              <a:custGeom>
                <a:avLst/>
                <a:gdLst>
                  <a:gd name="T0" fmla="*/ 3 w 13"/>
                  <a:gd name="T1" fmla="*/ 24 h 24"/>
                  <a:gd name="T2" fmla="*/ 3 w 13"/>
                  <a:gd name="T3" fmla="*/ 24 h 24"/>
                  <a:gd name="T4" fmla="*/ 5 w 13"/>
                  <a:gd name="T5" fmla="*/ 21 h 24"/>
                  <a:gd name="T6" fmla="*/ 5 w 13"/>
                  <a:gd name="T7" fmla="*/ 19 h 24"/>
                  <a:gd name="T8" fmla="*/ 8 w 13"/>
                  <a:gd name="T9" fmla="*/ 16 h 24"/>
                  <a:gd name="T10" fmla="*/ 8 w 13"/>
                  <a:gd name="T11" fmla="*/ 13 h 24"/>
                  <a:gd name="T12" fmla="*/ 11 w 13"/>
                  <a:gd name="T13" fmla="*/ 11 h 24"/>
                  <a:gd name="T14" fmla="*/ 13 w 13"/>
                  <a:gd name="T15" fmla="*/ 8 h 24"/>
                  <a:gd name="T16" fmla="*/ 13 w 13"/>
                  <a:gd name="T17" fmla="*/ 6 h 24"/>
                  <a:gd name="T18" fmla="*/ 11 w 13"/>
                  <a:gd name="T19" fmla="*/ 0 h 24"/>
                  <a:gd name="T20" fmla="*/ 8 w 13"/>
                  <a:gd name="T21" fmla="*/ 3 h 24"/>
                  <a:gd name="T22" fmla="*/ 8 w 13"/>
                  <a:gd name="T23" fmla="*/ 6 h 24"/>
                  <a:gd name="T24" fmla="*/ 8 w 13"/>
                  <a:gd name="T25" fmla="*/ 6 h 24"/>
                  <a:gd name="T26" fmla="*/ 8 w 13"/>
                  <a:gd name="T27" fmla="*/ 8 h 24"/>
                  <a:gd name="T28" fmla="*/ 5 w 13"/>
                  <a:gd name="T29" fmla="*/ 11 h 24"/>
                  <a:gd name="T30" fmla="*/ 5 w 13"/>
                  <a:gd name="T31" fmla="*/ 13 h 24"/>
                  <a:gd name="T32" fmla="*/ 3 w 13"/>
                  <a:gd name="T33" fmla="*/ 16 h 24"/>
                  <a:gd name="T34" fmla="*/ 0 w 13"/>
                  <a:gd name="T35" fmla="*/ 19 h 24"/>
                  <a:gd name="T36" fmla="*/ 0 w 13"/>
                  <a:gd name="T37" fmla="*/ 21 h 24"/>
                  <a:gd name="T38" fmla="*/ 0 w 13"/>
                  <a:gd name="T39" fmla="*/ 21 h 24"/>
                  <a:gd name="T40" fmla="*/ 3 w 13"/>
                  <a:gd name="T41" fmla="*/ 24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4"/>
                  <a:gd name="T65" fmla="*/ 13 w 13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4">
                    <a:moveTo>
                      <a:pt x="3" y="24"/>
                    </a:moveTo>
                    <a:lnTo>
                      <a:pt x="3" y="24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8" y="16"/>
                    </a:lnTo>
                    <a:lnTo>
                      <a:pt x="8" y="13"/>
                    </a:lnTo>
                    <a:lnTo>
                      <a:pt x="11" y="11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8" y="6"/>
                    </a:lnTo>
                    <a:lnTo>
                      <a:pt x="8" y="8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3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3" y="24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81" name="Freeform 2615"/>
              <p:cNvSpPr>
                <a:spLocks/>
              </p:cNvSpPr>
              <p:nvPr/>
            </p:nvSpPr>
            <p:spPr bwMode="auto">
              <a:xfrm>
                <a:off x="2645" y="1812"/>
                <a:ext cx="8" cy="24"/>
              </a:xfrm>
              <a:custGeom>
                <a:avLst/>
                <a:gdLst>
                  <a:gd name="T0" fmla="*/ 5 w 8"/>
                  <a:gd name="T1" fmla="*/ 21 h 24"/>
                  <a:gd name="T2" fmla="*/ 5 w 8"/>
                  <a:gd name="T3" fmla="*/ 21 h 24"/>
                  <a:gd name="T4" fmla="*/ 5 w 8"/>
                  <a:gd name="T5" fmla="*/ 21 h 24"/>
                  <a:gd name="T6" fmla="*/ 5 w 8"/>
                  <a:gd name="T7" fmla="*/ 19 h 24"/>
                  <a:gd name="T8" fmla="*/ 5 w 8"/>
                  <a:gd name="T9" fmla="*/ 16 h 24"/>
                  <a:gd name="T10" fmla="*/ 5 w 8"/>
                  <a:gd name="T11" fmla="*/ 13 h 24"/>
                  <a:gd name="T12" fmla="*/ 5 w 8"/>
                  <a:gd name="T13" fmla="*/ 11 h 24"/>
                  <a:gd name="T14" fmla="*/ 5 w 8"/>
                  <a:gd name="T15" fmla="*/ 8 h 24"/>
                  <a:gd name="T16" fmla="*/ 8 w 8"/>
                  <a:gd name="T17" fmla="*/ 6 h 24"/>
                  <a:gd name="T18" fmla="*/ 8 w 8"/>
                  <a:gd name="T19" fmla="*/ 3 h 24"/>
                  <a:gd name="T20" fmla="*/ 5 w 8"/>
                  <a:gd name="T21" fmla="*/ 0 h 24"/>
                  <a:gd name="T22" fmla="*/ 5 w 8"/>
                  <a:gd name="T23" fmla="*/ 3 h 24"/>
                  <a:gd name="T24" fmla="*/ 3 w 8"/>
                  <a:gd name="T25" fmla="*/ 8 h 24"/>
                  <a:gd name="T26" fmla="*/ 3 w 8"/>
                  <a:gd name="T27" fmla="*/ 11 h 24"/>
                  <a:gd name="T28" fmla="*/ 0 w 8"/>
                  <a:gd name="T29" fmla="*/ 13 h 24"/>
                  <a:gd name="T30" fmla="*/ 0 w 8"/>
                  <a:gd name="T31" fmla="*/ 16 h 24"/>
                  <a:gd name="T32" fmla="*/ 0 w 8"/>
                  <a:gd name="T33" fmla="*/ 19 h 24"/>
                  <a:gd name="T34" fmla="*/ 3 w 8"/>
                  <a:gd name="T35" fmla="*/ 21 h 24"/>
                  <a:gd name="T36" fmla="*/ 3 w 8"/>
                  <a:gd name="T37" fmla="*/ 24 h 24"/>
                  <a:gd name="T38" fmla="*/ 3 w 8"/>
                  <a:gd name="T39" fmla="*/ 24 h 24"/>
                  <a:gd name="T40" fmla="*/ 5 w 8"/>
                  <a:gd name="T41" fmla="*/ 21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24"/>
                  <a:gd name="T65" fmla="*/ 8 w 8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24">
                    <a:moveTo>
                      <a:pt x="5" y="21"/>
                    </a:moveTo>
                    <a:lnTo>
                      <a:pt x="5" y="21"/>
                    </a:lnTo>
                    <a:lnTo>
                      <a:pt x="5" y="19"/>
                    </a:lnTo>
                    <a:lnTo>
                      <a:pt x="5" y="16"/>
                    </a:lnTo>
                    <a:lnTo>
                      <a:pt x="5" y="13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3" y="8"/>
                    </a:lnTo>
                    <a:lnTo>
                      <a:pt x="3" y="11"/>
                    </a:lnTo>
                    <a:lnTo>
                      <a:pt x="0" y="13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3" y="21"/>
                    </a:lnTo>
                    <a:lnTo>
                      <a:pt x="3" y="24"/>
                    </a:lnTo>
                    <a:lnTo>
                      <a:pt x="5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82" name="Freeform 2616"/>
              <p:cNvSpPr>
                <a:spLocks/>
              </p:cNvSpPr>
              <p:nvPr/>
            </p:nvSpPr>
            <p:spPr bwMode="auto">
              <a:xfrm>
                <a:off x="2648" y="1831"/>
                <a:ext cx="34" cy="8"/>
              </a:xfrm>
              <a:custGeom>
                <a:avLst/>
                <a:gdLst>
                  <a:gd name="T0" fmla="*/ 34 w 34"/>
                  <a:gd name="T1" fmla="*/ 0 h 8"/>
                  <a:gd name="T2" fmla="*/ 34 w 34"/>
                  <a:gd name="T3" fmla="*/ 0 h 8"/>
                  <a:gd name="T4" fmla="*/ 28 w 34"/>
                  <a:gd name="T5" fmla="*/ 2 h 8"/>
                  <a:gd name="T6" fmla="*/ 26 w 34"/>
                  <a:gd name="T7" fmla="*/ 2 h 8"/>
                  <a:gd name="T8" fmla="*/ 21 w 34"/>
                  <a:gd name="T9" fmla="*/ 2 h 8"/>
                  <a:gd name="T10" fmla="*/ 15 w 34"/>
                  <a:gd name="T11" fmla="*/ 5 h 8"/>
                  <a:gd name="T12" fmla="*/ 13 w 34"/>
                  <a:gd name="T13" fmla="*/ 5 h 8"/>
                  <a:gd name="T14" fmla="*/ 10 w 34"/>
                  <a:gd name="T15" fmla="*/ 5 h 8"/>
                  <a:gd name="T16" fmla="*/ 5 w 34"/>
                  <a:gd name="T17" fmla="*/ 5 h 8"/>
                  <a:gd name="T18" fmla="*/ 2 w 34"/>
                  <a:gd name="T19" fmla="*/ 2 h 8"/>
                  <a:gd name="T20" fmla="*/ 0 w 34"/>
                  <a:gd name="T21" fmla="*/ 5 h 8"/>
                  <a:gd name="T22" fmla="*/ 5 w 34"/>
                  <a:gd name="T23" fmla="*/ 8 h 8"/>
                  <a:gd name="T24" fmla="*/ 7 w 34"/>
                  <a:gd name="T25" fmla="*/ 8 h 8"/>
                  <a:gd name="T26" fmla="*/ 13 w 34"/>
                  <a:gd name="T27" fmla="*/ 8 h 8"/>
                  <a:gd name="T28" fmla="*/ 18 w 34"/>
                  <a:gd name="T29" fmla="*/ 8 h 8"/>
                  <a:gd name="T30" fmla="*/ 21 w 34"/>
                  <a:gd name="T31" fmla="*/ 8 h 8"/>
                  <a:gd name="T32" fmla="*/ 26 w 34"/>
                  <a:gd name="T33" fmla="*/ 5 h 8"/>
                  <a:gd name="T34" fmla="*/ 28 w 34"/>
                  <a:gd name="T35" fmla="*/ 5 h 8"/>
                  <a:gd name="T36" fmla="*/ 34 w 34"/>
                  <a:gd name="T37" fmla="*/ 5 h 8"/>
                  <a:gd name="T38" fmla="*/ 34 w 34"/>
                  <a:gd name="T39" fmla="*/ 5 h 8"/>
                  <a:gd name="T40" fmla="*/ 34 w 34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8"/>
                  <a:gd name="T65" fmla="*/ 34 w 34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8">
                    <a:moveTo>
                      <a:pt x="34" y="0"/>
                    </a:moveTo>
                    <a:lnTo>
                      <a:pt x="34" y="0"/>
                    </a:lnTo>
                    <a:lnTo>
                      <a:pt x="28" y="2"/>
                    </a:lnTo>
                    <a:lnTo>
                      <a:pt x="26" y="2"/>
                    </a:lnTo>
                    <a:lnTo>
                      <a:pt x="21" y="2"/>
                    </a:lnTo>
                    <a:lnTo>
                      <a:pt x="15" y="5"/>
                    </a:lnTo>
                    <a:lnTo>
                      <a:pt x="13" y="5"/>
                    </a:lnTo>
                    <a:lnTo>
                      <a:pt x="10" y="5"/>
                    </a:lnTo>
                    <a:lnTo>
                      <a:pt x="5" y="5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3" y="8"/>
                    </a:lnTo>
                    <a:lnTo>
                      <a:pt x="18" y="8"/>
                    </a:lnTo>
                    <a:lnTo>
                      <a:pt x="21" y="8"/>
                    </a:lnTo>
                    <a:lnTo>
                      <a:pt x="26" y="5"/>
                    </a:lnTo>
                    <a:lnTo>
                      <a:pt x="28" y="5"/>
                    </a:lnTo>
                    <a:lnTo>
                      <a:pt x="34" y="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83" name="Freeform 2617"/>
              <p:cNvSpPr>
                <a:spLocks/>
              </p:cNvSpPr>
              <p:nvPr/>
            </p:nvSpPr>
            <p:spPr bwMode="auto">
              <a:xfrm>
                <a:off x="2682" y="1820"/>
                <a:ext cx="34" cy="16"/>
              </a:xfrm>
              <a:custGeom>
                <a:avLst/>
                <a:gdLst>
                  <a:gd name="T0" fmla="*/ 34 w 34"/>
                  <a:gd name="T1" fmla="*/ 0 h 16"/>
                  <a:gd name="T2" fmla="*/ 34 w 34"/>
                  <a:gd name="T3" fmla="*/ 0 h 16"/>
                  <a:gd name="T4" fmla="*/ 28 w 34"/>
                  <a:gd name="T5" fmla="*/ 0 h 16"/>
                  <a:gd name="T6" fmla="*/ 23 w 34"/>
                  <a:gd name="T7" fmla="*/ 3 h 16"/>
                  <a:gd name="T8" fmla="*/ 21 w 34"/>
                  <a:gd name="T9" fmla="*/ 3 h 16"/>
                  <a:gd name="T10" fmla="*/ 15 w 34"/>
                  <a:gd name="T11" fmla="*/ 5 h 16"/>
                  <a:gd name="T12" fmla="*/ 10 w 34"/>
                  <a:gd name="T13" fmla="*/ 8 h 16"/>
                  <a:gd name="T14" fmla="*/ 7 w 34"/>
                  <a:gd name="T15" fmla="*/ 8 h 16"/>
                  <a:gd name="T16" fmla="*/ 2 w 34"/>
                  <a:gd name="T17" fmla="*/ 11 h 16"/>
                  <a:gd name="T18" fmla="*/ 0 w 34"/>
                  <a:gd name="T19" fmla="*/ 11 h 16"/>
                  <a:gd name="T20" fmla="*/ 0 w 34"/>
                  <a:gd name="T21" fmla="*/ 16 h 16"/>
                  <a:gd name="T22" fmla="*/ 5 w 34"/>
                  <a:gd name="T23" fmla="*/ 13 h 16"/>
                  <a:gd name="T24" fmla="*/ 7 w 34"/>
                  <a:gd name="T25" fmla="*/ 13 h 16"/>
                  <a:gd name="T26" fmla="*/ 13 w 34"/>
                  <a:gd name="T27" fmla="*/ 11 h 16"/>
                  <a:gd name="T28" fmla="*/ 15 w 34"/>
                  <a:gd name="T29" fmla="*/ 8 h 16"/>
                  <a:gd name="T30" fmla="*/ 21 w 34"/>
                  <a:gd name="T31" fmla="*/ 8 h 16"/>
                  <a:gd name="T32" fmla="*/ 26 w 34"/>
                  <a:gd name="T33" fmla="*/ 5 h 16"/>
                  <a:gd name="T34" fmla="*/ 28 w 34"/>
                  <a:gd name="T35" fmla="*/ 5 h 16"/>
                  <a:gd name="T36" fmla="*/ 34 w 34"/>
                  <a:gd name="T37" fmla="*/ 5 h 16"/>
                  <a:gd name="T38" fmla="*/ 34 w 34"/>
                  <a:gd name="T39" fmla="*/ 5 h 16"/>
                  <a:gd name="T40" fmla="*/ 34 w 34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6"/>
                  <a:gd name="T65" fmla="*/ 34 w 34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6">
                    <a:moveTo>
                      <a:pt x="34" y="0"/>
                    </a:moveTo>
                    <a:lnTo>
                      <a:pt x="34" y="0"/>
                    </a:lnTo>
                    <a:lnTo>
                      <a:pt x="28" y="0"/>
                    </a:lnTo>
                    <a:lnTo>
                      <a:pt x="23" y="3"/>
                    </a:lnTo>
                    <a:lnTo>
                      <a:pt x="21" y="3"/>
                    </a:lnTo>
                    <a:lnTo>
                      <a:pt x="15" y="5"/>
                    </a:lnTo>
                    <a:lnTo>
                      <a:pt x="10" y="8"/>
                    </a:lnTo>
                    <a:lnTo>
                      <a:pt x="7" y="8"/>
                    </a:lnTo>
                    <a:lnTo>
                      <a:pt x="2" y="11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13" y="11"/>
                    </a:lnTo>
                    <a:lnTo>
                      <a:pt x="15" y="8"/>
                    </a:lnTo>
                    <a:lnTo>
                      <a:pt x="21" y="8"/>
                    </a:lnTo>
                    <a:lnTo>
                      <a:pt x="26" y="5"/>
                    </a:lnTo>
                    <a:lnTo>
                      <a:pt x="28" y="5"/>
                    </a:lnTo>
                    <a:lnTo>
                      <a:pt x="34" y="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84" name="Freeform 2618"/>
              <p:cNvSpPr>
                <a:spLocks/>
              </p:cNvSpPr>
              <p:nvPr/>
            </p:nvSpPr>
            <p:spPr bwMode="auto">
              <a:xfrm>
                <a:off x="2716" y="1820"/>
                <a:ext cx="62" cy="13"/>
              </a:xfrm>
              <a:custGeom>
                <a:avLst/>
                <a:gdLst>
                  <a:gd name="T0" fmla="*/ 62 w 62"/>
                  <a:gd name="T1" fmla="*/ 8 h 13"/>
                  <a:gd name="T2" fmla="*/ 62 w 62"/>
                  <a:gd name="T3" fmla="*/ 8 h 13"/>
                  <a:gd name="T4" fmla="*/ 55 w 62"/>
                  <a:gd name="T5" fmla="*/ 5 h 13"/>
                  <a:gd name="T6" fmla="*/ 47 w 62"/>
                  <a:gd name="T7" fmla="*/ 3 h 13"/>
                  <a:gd name="T8" fmla="*/ 39 w 62"/>
                  <a:gd name="T9" fmla="*/ 0 h 13"/>
                  <a:gd name="T10" fmla="*/ 31 w 62"/>
                  <a:gd name="T11" fmla="*/ 0 h 13"/>
                  <a:gd name="T12" fmla="*/ 23 w 62"/>
                  <a:gd name="T13" fmla="*/ 0 h 13"/>
                  <a:gd name="T14" fmla="*/ 15 w 62"/>
                  <a:gd name="T15" fmla="*/ 0 h 13"/>
                  <a:gd name="T16" fmla="*/ 7 w 62"/>
                  <a:gd name="T17" fmla="*/ 0 h 13"/>
                  <a:gd name="T18" fmla="*/ 0 w 62"/>
                  <a:gd name="T19" fmla="*/ 0 h 13"/>
                  <a:gd name="T20" fmla="*/ 0 w 62"/>
                  <a:gd name="T21" fmla="*/ 5 h 13"/>
                  <a:gd name="T22" fmla="*/ 7 w 62"/>
                  <a:gd name="T23" fmla="*/ 3 h 13"/>
                  <a:gd name="T24" fmla="*/ 15 w 62"/>
                  <a:gd name="T25" fmla="*/ 3 h 13"/>
                  <a:gd name="T26" fmla="*/ 23 w 62"/>
                  <a:gd name="T27" fmla="*/ 3 h 13"/>
                  <a:gd name="T28" fmla="*/ 31 w 62"/>
                  <a:gd name="T29" fmla="*/ 3 h 13"/>
                  <a:gd name="T30" fmla="*/ 39 w 62"/>
                  <a:gd name="T31" fmla="*/ 5 h 13"/>
                  <a:gd name="T32" fmla="*/ 47 w 62"/>
                  <a:gd name="T33" fmla="*/ 5 h 13"/>
                  <a:gd name="T34" fmla="*/ 55 w 62"/>
                  <a:gd name="T35" fmla="*/ 8 h 13"/>
                  <a:gd name="T36" fmla="*/ 60 w 62"/>
                  <a:gd name="T37" fmla="*/ 13 h 13"/>
                  <a:gd name="T38" fmla="*/ 60 w 62"/>
                  <a:gd name="T39" fmla="*/ 13 h 13"/>
                  <a:gd name="T40" fmla="*/ 62 w 62"/>
                  <a:gd name="T41" fmla="*/ 8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2"/>
                  <a:gd name="T64" fmla="*/ 0 h 13"/>
                  <a:gd name="T65" fmla="*/ 62 w 62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2" h="13">
                    <a:moveTo>
                      <a:pt x="62" y="8"/>
                    </a:moveTo>
                    <a:lnTo>
                      <a:pt x="62" y="8"/>
                    </a:lnTo>
                    <a:lnTo>
                      <a:pt x="55" y="5"/>
                    </a:lnTo>
                    <a:lnTo>
                      <a:pt x="47" y="3"/>
                    </a:lnTo>
                    <a:lnTo>
                      <a:pt x="39" y="0"/>
                    </a:lnTo>
                    <a:lnTo>
                      <a:pt x="31" y="0"/>
                    </a:lnTo>
                    <a:lnTo>
                      <a:pt x="23" y="0"/>
                    </a:lnTo>
                    <a:lnTo>
                      <a:pt x="15" y="0"/>
                    </a:lnTo>
                    <a:lnTo>
                      <a:pt x="7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7" y="3"/>
                    </a:lnTo>
                    <a:lnTo>
                      <a:pt x="15" y="3"/>
                    </a:lnTo>
                    <a:lnTo>
                      <a:pt x="23" y="3"/>
                    </a:lnTo>
                    <a:lnTo>
                      <a:pt x="31" y="3"/>
                    </a:lnTo>
                    <a:lnTo>
                      <a:pt x="39" y="5"/>
                    </a:lnTo>
                    <a:lnTo>
                      <a:pt x="47" y="5"/>
                    </a:lnTo>
                    <a:lnTo>
                      <a:pt x="55" y="8"/>
                    </a:lnTo>
                    <a:lnTo>
                      <a:pt x="60" y="13"/>
                    </a:lnTo>
                    <a:lnTo>
                      <a:pt x="62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85" name="Freeform 2619"/>
              <p:cNvSpPr>
                <a:spLocks/>
              </p:cNvSpPr>
              <p:nvPr/>
            </p:nvSpPr>
            <p:spPr bwMode="auto">
              <a:xfrm>
                <a:off x="2776" y="1828"/>
                <a:ext cx="44" cy="60"/>
              </a:xfrm>
              <a:custGeom>
                <a:avLst/>
                <a:gdLst>
                  <a:gd name="T0" fmla="*/ 44 w 44"/>
                  <a:gd name="T1" fmla="*/ 60 h 60"/>
                  <a:gd name="T2" fmla="*/ 44 w 44"/>
                  <a:gd name="T3" fmla="*/ 60 h 60"/>
                  <a:gd name="T4" fmla="*/ 44 w 44"/>
                  <a:gd name="T5" fmla="*/ 50 h 60"/>
                  <a:gd name="T6" fmla="*/ 39 w 44"/>
                  <a:gd name="T7" fmla="*/ 42 h 60"/>
                  <a:gd name="T8" fmla="*/ 36 w 44"/>
                  <a:gd name="T9" fmla="*/ 34 h 60"/>
                  <a:gd name="T10" fmla="*/ 31 w 44"/>
                  <a:gd name="T11" fmla="*/ 26 h 60"/>
                  <a:gd name="T12" fmla="*/ 23 w 44"/>
                  <a:gd name="T13" fmla="*/ 18 h 60"/>
                  <a:gd name="T14" fmla="*/ 18 w 44"/>
                  <a:gd name="T15" fmla="*/ 13 h 60"/>
                  <a:gd name="T16" fmla="*/ 10 w 44"/>
                  <a:gd name="T17" fmla="*/ 5 h 60"/>
                  <a:gd name="T18" fmla="*/ 2 w 44"/>
                  <a:gd name="T19" fmla="*/ 0 h 60"/>
                  <a:gd name="T20" fmla="*/ 0 w 44"/>
                  <a:gd name="T21" fmla="*/ 5 h 60"/>
                  <a:gd name="T22" fmla="*/ 8 w 44"/>
                  <a:gd name="T23" fmla="*/ 11 h 60"/>
                  <a:gd name="T24" fmla="*/ 15 w 44"/>
                  <a:gd name="T25" fmla="*/ 16 h 60"/>
                  <a:gd name="T26" fmla="*/ 21 w 44"/>
                  <a:gd name="T27" fmla="*/ 21 h 60"/>
                  <a:gd name="T28" fmla="*/ 29 w 44"/>
                  <a:gd name="T29" fmla="*/ 29 h 60"/>
                  <a:gd name="T30" fmla="*/ 34 w 44"/>
                  <a:gd name="T31" fmla="*/ 37 h 60"/>
                  <a:gd name="T32" fmla="*/ 36 w 44"/>
                  <a:gd name="T33" fmla="*/ 45 h 60"/>
                  <a:gd name="T34" fmla="*/ 39 w 44"/>
                  <a:gd name="T35" fmla="*/ 52 h 60"/>
                  <a:gd name="T36" fmla="*/ 42 w 44"/>
                  <a:gd name="T37" fmla="*/ 60 h 60"/>
                  <a:gd name="T38" fmla="*/ 42 w 44"/>
                  <a:gd name="T39" fmla="*/ 60 h 60"/>
                  <a:gd name="T40" fmla="*/ 44 w 44"/>
                  <a:gd name="T41" fmla="*/ 60 h 6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4"/>
                  <a:gd name="T64" fmla="*/ 0 h 60"/>
                  <a:gd name="T65" fmla="*/ 44 w 44"/>
                  <a:gd name="T66" fmla="*/ 60 h 6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4" h="60">
                    <a:moveTo>
                      <a:pt x="44" y="60"/>
                    </a:moveTo>
                    <a:lnTo>
                      <a:pt x="44" y="60"/>
                    </a:lnTo>
                    <a:lnTo>
                      <a:pt x="44" y="50"/>
                    </a:lnTo>
                    <a:lnTo>
                      <a:pt x="39" y="42"/>
                    </a:lnTo>
                    <a:lnTo>
                      <a:pt x="36" y="34"/>
                    </a:lnTo>
                    <a:lnTo>
                      <a:pt x="31" y="26"/>
                    </a:lnTo>
                    <a:lnTo>
                      <a:pt x="23" y="18"/>
                    </a:lnTo>
                    <a:lnTo>
                      <a:pt x="18" y="13"/>
                    </a:lnTo>
                    <a:lnTo>
                      <a:pt x="10" y="5"/>
                    </a:lnTo>
                    <a:lnTo>
                      <a:pt x="2" y="0"/>
                    </a:lnTo>
                    <a:lnTo>
                      <a:pt x="0" y="5"/>
                    </a:lnTo>
                    <a:lnTo>
                      <a:pt x="8" y="11"/>
                    </a:lnTo>
                    <a:lnTo>
                      <a:pt x="15" y="16"/>
                    </a:lnTo>
                    <a:lnTo>
                      <a:pt x="21" y="21"/>
                    </a:lnTo>
                    <a:lnTo>
                      <a:pt x="29" y="29"/>
                    </a:lnTo>
                    <a:lnTo>
                      <a:pt x="34" y="37"/>
                    </a:lnTo>
                    <a:lnTo>
                      <a:pt x="36" y="45"/>
                    </a:lnTo>
                    <a:lnTo>
                      <a:pt x="39" y="52"/>
                    </a:lnTo>
                    <a:lnTo>
                      <a:pt x="42" y="60"/>
                    </a:lnTo>
                    <a:lnTo>
                      <a:pt x="44" y="6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86" name="Freeform 2620"/>
              <p:cNvSpPr>
                <a:spLocks/>
              </p:cNvSpPr>
              <p:nvPr/>
            </p:nvSpPr>
            <p:spPr bwMode="auto">
              <a:xfrm>
                <a:off x="2791" y="1888"/>
                <a:ext cx="29" cy="37"/>
              </a:xfrm>
              <a:custGeom>
                <a:avLst/>
                <a:gdLst>
                  <a:gd name="T0" fmla="*/ 3 w 29"/>
                  <a:gd name="T1" fmla="*/ 37 h 37"/>
                  <a:gd name="T2" fmla="*/ 3 w 29"/>
                  <a:gd name="T3" fmla="*/ 37 h 37"/>
                  <a:gd name="T4" fmla="*/ 8 w 29"/>
                  <a:gd name="T5" fmla="*/ 34 h 37"/>
                  <a:gd name="T6" fmla="*/ 14 w 29"/>
                  <a:gd name="T7" fmla="*/ 29 h 37"/>
                  <a:gd name="T8" fmla="*/ 19 w 29"/>
                  <a:gd name="T9" fmla="*/ 27 h 37"/>
                  <a:gd name="T10" fmla="*/ 21 w 29"/>
                  <a:gd name="T11" fmla="*/ 21 h 37"/>
                  <a:gd name="T12" fmla="*/ 27 w 29"/>
                  <a:gd name="T13" fmla="*/ 16 h 37"/>
                  <a:gd name="T14" fmla="*/ 29 w 29"/>
                  <a:gd name="T15" fmla="*/ 11 h 37"/>
                  <a:gd name="T16" fmla="*/ 29 w 29"/>
                  <a:gd name="T17" fmla="*/ 6 h 37"/>
                  <a:gd name="T18" fmla="*/ 29 w 29"/>
                  <a:gd name="T19" fmla="*/ 0 h 37"/>
                  <a:gd name="T20" fmla="*/ 27 w 29"/>
                  <a:gd name="T21" fmla="*/ 0 h 37"/>
                  <a:gd name="T22" fmla="*/ 27 w 29"/>
                  <a:gd name="T23" fmla="*/ 6 h 37"/>
                  <a:gd name="T24" fmla="*/ 27 w 29"/>
                  <a:gd name="T25" fmla="*/ 11 h 37"/>
                  <a:gd name="T26" fmla="*/ 24 w 29"/>
                  <a:gd name="T27" fmla="*/ 13 h 37"/>
                  <a:gd name="T28" fmla="*/ 19 w 29"/>
                  <a:gd name="T29" fmla="*/ 19 h 37"/>
                  <a:gd name="T30" fmla="*/ 16 w 29"/>
                  <a:gd name="T31" fmla="*/ 24 h 37"/>
                  <a:gd name="T32" fmla="*/ 11 w 29"/>
                  <a:gd name="T33" fmla="*/ 27 h 37"/>
                  <a:gd name="T34" fmla="*/ 6 w 29"/>
                  <a:gd name="T35" fmla="*/ 32 h 37"/>
                  <a:gd name="T36" fmla="*/ 0 w 29"/>
                  <a:gd name="T37" fmla="*/ 34 h 37"/>
                  <a:gd name="T38" fmla="*/ 0 w 29"/>
                  <a:gd name="T39" fmla="*/ 34 h 37"/>
                  <a:gd name="T40" fmla="*/ 3 w 29"/>
                  <a:gd name="T41" fmla="*/ 37 h 3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37"/>
                  <a:gd name="T65" fmla="*/ 29 w 29"/>
                  <a:gd name="T66" fmla="*/ 37 h 3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37">
                    <a:moveTo>
                      <a:pt x="3" y="37"/>
                    </a:moveTo>
                    <a:lnTo>
                      <a:pt x="3" y="37"/>
                    </a:lnTo>
                    <a:lnTo>
                      <a:pt x="8" y="34"/>
                    </a:lnTo>
                    <a:lnTo>
                      <a:pt x="14" y="29"/>
                    </a:lnTo>
                    <a:lnTo>
                      <a:pt x="19" y="27"/>
                    </a:lnTo>
                    <a:lnTo>
                      <a:pt x="21" y="21"/>
                    </a:lnTo>
                    <a:lnTo>
                      <a:pt x="27" y="16"/>
                    </a:lnTo>
                    <a:lnTo>
                      <a:pt x="29" y="11"/>
                    </a:lnTo>
                    <a:lnTo>
                      <a:pt x="29" y="6"/>
                    </a:lnTo>
                    <a:lnTo>
                      <a:pt x="29" y="0"/>
                    </a:lnTo>
                    <a:lnTo>
                      <a:pt x="27" y="0"/>
                    </a:lnTo>
                    <a:lnTo>
                      <a:pt x="27" y="6"/>
                    </a:lnTo>
                    <a:lnTo>
                      <a:pt x="27" y="11"/>
                    </a:lnTo>
                    <a:lnTo>
                      <a:pt x="24" y="13"/>
                    </a:lnTo>
                    <a:lnTo>
                      <a:pt x="19" y="19"/>
                    </a:lnTo>
                    <a:lnTo>
                      <a:pt x="16" y="24"/>
                    </a:lnTo>
                    <a:lnTo>
                      <a:pt x="11" y="27"/>
                    </a:lnTo>
                    <a:lnTo>
                      <a:pt x="6" y="32"/>
                    </a:lnTo>
                    <a:lnTo>
                      <a:pt x="0" y="34"/>
                    </a:lnTo>
                    <a:lnTo>
                      <a:pt x="3" y="37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87" name="Freeform 2621"/>
              <p:cNvSpPr>
                <a:spLocks/>
              </p:cNvSpPr>
              <p:nvPr/>
            </p:nvSpPr>
            <p:spPr bwMode="auto">
              <a:xfrm>
                <a:off x="2755" y="1920"/>
                <a:ext cx="39" cy="8"/>
              </a:xfrm>
              <a:custGeom>
                <a:avLst/>
                <a:gdLst>
                  <a:gd name="T0" fmla="*/ 0 w 39"/>
                  <a:gd name="T1" fmla="*/ 2 h 8"/>
                  <a:gd name="T2" fmla="*/ 0 w 39"/>
                  <a:gd name="T3" fmla="*/ 2 h 8"/>
                  <a:gd name="T4" fmla="*/ 5 w 39"/>
                  <a:gd name="T5" fmla="*/ 5 h 8"/>
                  <a:gd name="T6" fmla="*/ 10 w 39"/>
                  <a:gd name="T7" fmla="*/ 8 h 8"/>
                  <a:gd name="T8" fmla="*/ 16 w 39"/>
                  <a:gd name="T9" fmla="*/ 8 h 8"/>
                  <a:gd name="T10" fmla="*/ 18 w 39"/>
                  <a:gd name="T11" fmla="*/ 8 h 8"/>
                  <a:gd name="T12" fmla="*/ 23 w 39"/>
                  <a:gd name="T13" fmla="*/ 8 h 8"/>
                  <a:gd name="T14" fmla="*/ 29 w 39"/>
                  <a:gd name="T15" fmla="*/ 8 h 8"/>
                  <a:gd name="T16" fmla="*/ 34 w 39"/>
                  <a:gd name="T17" fmla="*/ 8 h 8"/>
                  <a:gd name="T18" fmla="*/ 39 w 39"/>
                  <a:gd name="T19" fmla="*/ 5 h 8"/>
                  <a:gd name="T20" fmla="*/ 36 w 39"/>
                  <a:gd name="T21" fmla="*/ 2 h 8"/>
                  <a:gd name="T22" fmla="*/ 34 w 39"/>
                  <a:gd name="T23" fmla="*/ 2 h 8"/>
                  <a:gd name="T24" fmla="*/ 29 w 39"/>
                  <a:gd name="T25" fmla="*/ 5 h 8"/>
                  <a:gd name="T26" fmla="*/ 23 w 39"/>
                  <a:gd name="T27" fmla="*/ 5 h 8"/>
                  <a:gd name="T28" fmla="*/ 18 w 39"/>
                  <a:gd name="T29" fmla="*/ 5 h 8"/>
                  <a:gd name="T30" fmla="*/ 16 w 39"/>
                  <a:gd name="T31" fmla="*/ 5 h 8"/>
                  <a:gd name="T32" fmla="*/ 10 w 39"/>
                  <a:gd name="T33" fmla="*/ 2 h 8"/>
                  <a:gd name="T34" fmla="*/ 8 w 39"/>
                  <a:gd name="T35" fmla="*/ 2 h 8"/>
                  <a:gd name="T36" fmla="*/ 2 w 39"/>
                  <a:gd name="T37" fmla="*/ 0 h 8"/>
                  <a:gd name="T38" fmla="*/ 2 w 39"/>
                  <a:gd name="T39" fmla="*/ 0 h 8"/>
                  <a:gd name="T40" fmla="*/ 0 w 39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9"/>
                  <a:gd name="T64" fmla="*/ 0 h 8"/>
                  <a:gd name="T65" fmla="*/ 39 w 39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9" h="8">
                    <a:moveTo>
                      <a:pt x="0" y="2"/>
                    </a:moveTo>
                    <a:lnTo>
                      <a:pt x="0" y="2"/>
                    </a:lnTo>
                    <a:lnTo>
                      <a:pt x="5" y="5"/>
                    </a:lnTo>
                    <a:lnTo>
                      <a:pt x="10" y="8"/>
                    </a:lnTo>
                    <a:lnTo>
                      <a:pt x="16" y="8"/>
                    </a:lnTo>
                    <a:lnTo>
                      <a:pt x="18" y="8"/>
                    </a:lnTo>
                    <a:lnTo>
                      <a:pt x="23" y="8"/>
                    </a:lnTo>
                    <a:lnTo>
                      <a:pt x="29" y="8"/>
                    </a:lnTo>
                    <a:lnTo>
                      <a:pt x="34" y="8"/>
                    </a:lnTo>
                    <a:lnTo>
                      <a:pt x="39" y="5"/>
                    </a:lnTo>
                    <a:lnTo>
                      <a:pt x="36" y="2"/>
                    </a:lnTo>
                    <a:lnTo>
                      <a:pt x="34" y="2"/>
                    </a:lnTo>
                    <a:lnTo>
                      <a:pt x="29" y="5"/>
                    </a:lnTo>
                    <a:lnTo>
                      <a:pt x="23" y="5"/>
                    </a:lnTo>
                    <a:lnTo>
                      <a:pt x="18" y="5"/>
                    </a:lnTo>
                    <a:lnTo>
                      <a:pt x="16" y="5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88" name="Freeform 2622"/>
              <p:cNvSpPr>
                <a:spLocks/>
              </p:cNvSpPr>
              <p:nvPr/>
            </p:nvSpPr>
            <p:spPr bwMode="auto">
              <a:xfrm>
                <a:off x="2752" y="1899"/>
                <a:ext cx="8" cy="23"/>
              </a:xfrm>
              <a:custGeom>
                <a:avLst/>
                <a:gdLst>
                  <a:gd name="T0" fmla="*/ 3 w 8"/>
                  <a:gd name="T1" fmla="*/ 0 h 23"/>
                  <a:gd name="T2" fmla="*/ 3 w 8"/>
                  <a:gd name="T3" fmla="*/ 0 h 23"/>
                  <a:gd name="T4" fmla="*/ 3 w 8"/>
                  <a:gd name="T5" fmla="*/ 2 h 23"/>
                  <a:gd name="T6" fmla="*/ 3 w 8"/>
                  <a:gd name="T7" fmla="*/ 5 h 23"/>
                  <a:gd name="T8" fmla="*/ 3 w 8"/>
                  <a:gd name="T9" fmla="*/ 8 h 23"/>
                  <a:gd name="T10" fmla="*/ 3 w 8"/>
                  <a:gd name="T11" fmla="*/ 10 h 23"/>
                  <a:gd name="T12" fmla="*/ 0 w 8"/>
                  <a:gd name="T13" fmla="*/ 16 h 23"/>
                  <a:gd name="T14" fmla="*/ 0 w 8"/>
                  <a:gd name="T15" fmla="*/ 18 h 23"/>
                  <a:gd name="T16" fmla="*/ 0 w 8"/>
                  <a:gd name="T17" fmla="*/ 21 h 23"/>
                  <a:gd name="T18" fmla="*/ 3 w 8"/>
                  <a:gd name="T19" fmla="*/ 23 h 23"/>
                  <a:gd name="T20" fmla="*/ 5 w 8"/>
                  <a:gd name="T21" fmla="*/ 21 h 23"/>
                  <a:gd name="T22" fmla="*/ 5 w 8"/>
                  <a:gd name="T23" fmla="*/ 18 h 23"/>
                  <a:gd name="T24" fmla="*/ 5 w 8"/>
                  <a:gd name="T25" fmla="*/ 18 h 23"/>
                  <a:gd name="T26" fmla="*/ 5 w 8"/>
                  <a:gd name="T27" fmla="*/ 16 h 23"/>
                  <a:gd name="T28" fmla="*/ 5 w 8"/>
                  <a:gd name="T29" fmla="*/ 13 h 23"/>
                  <a:gd name="T30" fmla="*/ 5 w 8"/>
                  <a:gd name="T31" fmla="*/ 8 h 23"/>
                  <a:gd name="T32" fmla="*/ 5 w 8"/>
                  <a:gd name="T33" fmla="*/ 5 h 23"/>
                  <a:gd name="T34" fmla="*/ 8 w 8"/>
                  <a:gd name="T35" fmla="*/ 2 h 23"/>
                  <a:gd name="T36" fmla="*/ 5 w 8"/>
                  <a:gd name="T37" fmla="*/ 0 h 23"/>
                  <a:gd name="T38" fmla="*/ 5 w 8"/>
                  <a:gd name="T39" fmla="*/ 0 h 23"/>
                  <a:gd name="T40" fmla="*/ 3 w 8"/>
                  <a:gd name="T41" fmla="*/ 0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23"/>
                  <a:gd name="T65" fmla="*/ 8 w 8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23">
                    <a:moveTo>
                      <a:pt x="3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3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5" y="16"/>
                    </a:lnTo>
                    <a:lnTo>
                      <a:pt x="5" y="13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89" name="Freeform 2623"/>
              <p:cNvSpPr>
                <a:spLocks/>
              </p:cNvSpPr>
              <p:nvPr/>
            </p:nvSpPr>
            <p:spPr bwMode="auto">
              <a:xfrm>
                <a:off x="2742" y="1878"/>
                <a:ext cx="15" cy="21"/>
              </a:xfrm>
              <a:custGeom>
                <a:avLst/>
                <a:gdLst>
                  <a:gd name="T0" fmla="*/ 0 w 15"/>
                  <a:gd name="T1" fmla="*/ 2 h 21"/>
                  <a:gd name="T2" fmla="*/ 0 w 15"/>
                  <a:gd name="T3" fmla="*/ 2 h 21"/>
                  <a:gd name="T4" fmla="*/ 2 w 15"/>
                  <a:gd name="T5" fmla="*/ 5 h 21"/>
                  <a:gd name="T6" fmla="*/ 5 w 15"/>
                  <a:gd name="T7" fmla="*/ 5 h 21"/>
                  <a:gd name="T8" fmla="*/ 5 w 15"/>
                  <a:gd name="T9" fmla="*/ 8 h 21"/>
                  <a:gd name="T10" fmla="*/ 8 w 15"/>
                  <a:gd name="T11" fmla="*/ 10 h 21"/>
                  <a:gd name="T12" fmla="*/ 10 w 15"/>
                  <a:gd name="T13" fmla="*/ 13 h 21"/>
                  <a:gd name="T14" fmla="*/ 10 w 15"/>
                  <a:gd name="T15" fmla="*/ 16 h 21"/>
                  <a:gd name="T16" fmla="*/ 13 w 15"/>
                  <a:gd name="T17" fmla="*/ 18 h 21"/>
                  <a:gd name="T18" fmla="*/ 13 w 15"/>
                  <a:gd name="T19" fmla="*/ 21 h 21"/>
                  <a:gd name="T20" fmla="*/ 15 w 15"/>
                  <a:gd name="T21" fmla="*/ 21 h 21"/>
                  <a:gd name="T22" fmla="*/ 15 w 15"/>
                  <a:gd name="T23" fmla="*/ 16 h 21"/>
                  <a:gd name="T24" fmla="*/ 13 w 15"/>
                  <a:gd name="T25" fmla="*/ 13 h 21"/>
                  <a:gd name="T26" fmla="*/ 13 w 15"/>
                  <a:gd name="T27" fmla="*/ 10 h 21"/>
                  <a:gd name="T28" fmla="*/ 10 w 15"/>
                  <a:gd name="T29" fmla="*/ 8 h 21"/>
                  <a:gd name="T30" fmla="*/ 8 w 15"/>
                  <a:gd name="T31" fmla="*/ 5 h 21"/>
                  <a:gd name="T32" fmla="*/ 5 w 15"/>
                  <a:gd name="T33" fmla="*/ 2 h 21"/>
                  <a:gd name="T34" fmla="*/ 2 w 15"/>
                  <a:gd name="T35" fmla="*/ 0 h 21"/>
                  <a:gd name="T36" fmla="*/ 0 w 15"/>
                  <a:gd name="T37" fmla="*/ 0 h 21"/>
                  <a:gd name="T38" fmla="*/ 0 w 15"/>
                  <a:gd name="T39" fmla="*/ 0 h 21"/>
                  <a:gd name="T40" fmla="*/ 0 w 15"/>
                  <a:gd name="T41" fmla="*/ 2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21"/>
                  <a:gd name="T65" fmla="*/ 15 w 15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21">
                    <a:moveTo>
                      <a:pt x="0" y="2"/>
                    </a:moveTo>
                    <a:lnTo>
                      <a:pt x="0" y="2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5" y="8"/>
                    </a:lnTo>
                    <a:lnTo>
                      <a:pt x="8" y="10"/>
                    </a:lnTo>
                    <a:lnTo>
                      <a:pt x="10" y="13"/>
                    </a:lnTo>
                    <a:lnTo>
                      <a:pt x="10" y="16"/>
                    </a:lnTo>
                    <a:lnTo>
                      <a:pt x="13" y="18"/>
                    </a:lnTo>
                    <a:lnTo>
                      <a:pt x="13" y="21"/>
                    </a:lnTo>
                    <a:lnTo>
                      <a:pt x="15" y="21"/>
                    </a:lnTo>
                    <a:lnTo>
                      <a:pt x="15" y="16"/>
                    </a:lnTo>
                    <a:lnTo>
                      <a:pt x="13" y="13"/>
                    </a:lnTo>
                    <a:lnTo>
                      <a:pt x="13" y="10"/>
                    </a:lnTo>
                    <a:lnTo>
                      <a:pt x="10" y="8"/>
                    </a:lnTo>
                    <a:lnTo>
                      <a:pt x="8" y="5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90" name="Freeform 2624"/>
              <p:cNvSpPr>
                <a:spLocks/>
              </p:cNvSpPr>
              <p:nvPr/>
            </p:nvSpPr>
            <p:spPr bwMode="auto">
              <a:xfrm>
                <a:off x="2703" y="1873"/>
                <a:ext cx="39" cy="7"/>
              </a:xfrm>
              <a:custGeom>
                <a:avLst/>
                <a:gdLst>
                  <a:gd name="T0" fmla="*/ 2 w 39"/>
                  <a:gd name="T1" fmla="*/ 5 h 7"/>
                  <a:gd name="T2" fmla="*/ 2 w 39"/>
                  <a:gd name="T3" fmla="*/ 5 h 7"/>
                  <a:gd name="T4" fmla="*/ 7 w 39"/>
                  <a:gd name="T5" fmla="*/ 5 h 7"/>
                  <a:gd name="T6" fmla="*/ 10 w 39"/>
                  <a:gd name="T7" fmla="*/ 5 h 7"/>
                  <a:gd name="T8" fmla="*/ 15 w 39"/>
                  <a:gd name="T9" fmla="*/ 5 h 7"/>
                  <a:gd name="T10" fmla="*/ 20 w 39"/>
                  <a:gd name="T11" fmla="*/ 5 h 7"/>
                  <a:gd name="T12" fmla="*/ 26 w 39"/>
                  <a:gd name="T13" fmla="*/ 5 h 7"/>
                  <a:gd name="T14" fmla="*/ 28 w 39"/>
                  <a:gd name="T15" fmla="*/ 5 h 7"/>
                  <a:gd name="T16" fmla="*/ 34 w 39"/>
                  <a:gd name="T17" fmla="*/ 7 h 7"/>
                  <a:gd name="T18" fmla="*/ 39 w 39"/>
                  <a:gd name="T19" fmla="*/ 7 h 7"/>
                  <a:gd name="T20" fmla="*/ 39 w 39"/>
                  <a:gd name="T21" fmla="*/ 5 h 7"/>
                  <a:gd name="T22" fmla="*/ 36 w 39"/>
                  <a:gd name="T23" fmla="*/ 2 h 7"/>
                  <a:gd name="T24" fmla="*/ 31 w 39"/>
                  <a:gd name="T25" fmla="*/ 2 h 7"/>
                  <a:gd name="T26" fmla="*/ 26 w 39"/>
                  <a:gd name="T27" fmla="*/ 0 h 7"/>
                  <a:gd name="T28" fmla="*/ 20 w 39"/>
                  <a:gd name="T29" fmla="*/ 0 h 7"/>
                  <a:gd name="T30" fmla="*/ 15 w 39"/>
                  <a:gd name="T31" fmla="*/ 0 h 7"/>
                  <a:gd name="T32" fmla="*/ 10 w 39"/>
                  <a:gd name="T33" fmla="*/ 0 h 7"/>
                  <a:gd name="T34" fmla="*/ 5 w 39"/>
                  <a:gd name="T35" fmla="*/ 2 h 7"/>
                  <a:gd name="T36" fmla="*/ 0 w 39"/>
                  <a:gd name="T37" fmla="*/ 2 h 7"/>
                  <a:gd name="T38" fmla="*/ 0 w 39"/>
                  <a:gd name="T39" fmla="*/ 2 h 7"/>
                  <a:gd name="T40" fmla="*/ 2 w 39"/>
                  <a:gd name="T41" fmla="*/ 5 h 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9"/>
                  <a:gd name="T64" fmla="*/ 0 h 7"/>
                  <a:gd name="T65" fmla="*/ 39 w 39"/>
                  <a:gd name="T66" fmla="*/ 7 h 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9" h="7">
                    <a:moveTo>
                      <a:pt x="2" y="5"/>
                    </a:moveTo>
                    <a:lnTo>
                      <a:pt x="2" y="5"/>
                    </a:lnTo>
                    <a:lnTo>
                      <a:pt x="7" y="5"/>
                    </a:lnTo>
                    <a:lnTo>
                      <a:pt x="10" y="5"/>
                    </a:lnTo>
                    <a:lnTo>
                      <a:pt x="15" y="5"/>
                    </a:lnTo>
                    <a:lnTo>
                      <a:pt x="20" y="5"/>
                    </a:lnTo>
                    <a:lnTo>
                      <a:pt x="26" y="5"/>
                    </a:lnTo>
                    <a:lnTo>
                      <a:pt x="28" y="5"/>
                    </a:lnTo>
                    <a:lnTo>
                      <a:pt x="34" y="7"/>
                    </a:lnTo>
                    <a:lnTo>
                      <a:pt x="39" y="7"/>
                    </a:lnTo>
                    <a:lnTo>
                      <a:pt x="39" y="5"/>
                    </a:lnTo>
                    <a:lnTo>
                      <a:pt x="36" y="2"/>
                    </a:lnTo>
                    <a:lnTo>
                      <a:pt x="31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5" y="0"/>
                    </a:lnTo>
                    <a:lnTo>
                      <a:pt x="10" y="0"/>
                    </a:lnTo>
                    <a:lnTo>
                      <a:pt x="5" y="2"/>
                    </a:lnTo>
                    <a:lnTo>
                      <a:pt x="0" y="2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91" name="Freeform 2625"/>
              <p:cNvSpPr>
                <a:spLocks/>
              </p:cNvSpPr>
              <p:nvPr/>
            </p:nvSpPr>
            <p:spPr bwMode="auto">
              <a:xfrm>
                <a:off x="2669" y="1875"/>
                <a:ext cx="36" cy="29"/>
              </a:xfrm>
              <a:custGeom>
                <a:avLst/>
                <a:gdLst>
                  <a:gd name="T0" fmla="*/ 2 w 36"/>
                  <a:gd name="T1" fmla="*/ 29 h 29"/>
                  <a:gd name="T2" fmla="*/ 7 w 36"/>
                  <a:gd name="T3" fmla="*/ 26 h 29"/>
                  <a:gd name="T4" fmla="*/ 10 w 36"/>
                  <a:gd name="T5" fmla="*/ 21 h 29"/>
                  <a:gd name="T6" fmla="*/ 15 w 36"/>
                  <a:gd name="T7" fmla="*/ 19 h 29"/>
                  <a:gd name="T8" fmla="*/ 18 w 36"/>
                  <a:gd name="T9" fmla="*/ 13 h 29"/>
                  <a:gd name="T10" fmla="*/ 23 w 36"/>
                  <a:gd name="T11" fmla="*/ 11 h 29"/>
                  <a:gd name="T12" fmla="*/ 26 w 36"/>
                  <a:gd name="T13" fmla="*/ 8 h 29"/>
                  <a:gd name="T14" fmla="*/ 31 w 36"/>
                  <a:gd name="T15" fmla="*/ 5 h 29"/>
                  <a:gd name="T16" fmla="*/ 36 w 36"/>
                  <a:gd name="T17" fmla="*/ 3 h 29"/>
                  <a:gd name="T18" fmla="*/ 34 w 36"/>
                  <a:gd name="T19" fmla="*/ 0 h 29"/>
                  <a:gd name="T20" fmla="*/ 31 w 36"/>
                  <a:gd name="T21" fmla="*/ 3 h 29"/>
                  <a:gd name="T22" fmla="*/ 26 w 36"/>
                  <a:gd name="T23" fmla="*/ 5 h 29"/>
                  <a:gd name="T24" fmla="*/ 20 w 36"/>
                  <a:gd name="T25" fmla="*/ 8 h 29"/>
                  <a:gd name="T26" fmla="*/ 15 w 36"/>
                  <a:gd name="T27" fmla="*/ 11 h 29"/>
                  <a:gd name="T28" fmla="*/ 13 w 36"/>
                  <a:gd name="T29" fmla="*/ 16 h 29"/>
                  <a:gd name="T30" fmla="*/ 7 w 36"/>
                  <a:gd name="T31" fmla="*/ 19 h 29"/>
                  <a:gd name="T32" fmla="*/ 5 w 36"/>
                  <a:gd name="T33" fmla="*/ 24 h 29"/>
                  <a:gd name="T34" fmla="*/ 0 w 36"/>
                  <a:gd name="T35" fmla="*/ 26 h 29"/>
                  <a:gd name="T36" fmla="*/ 2 w 36"/>
                  <a:gd name="T37" fmla="*/ 29 h 2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6"/>
                  <a:gd name="T58" fmla="*/ 0 h 29"/>
                  <a:gd name="T59" fmla="*/ 36 w 36"/>
                  <a:gd name="T60" fmla="*/ 29 h 2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6" h="29">
                    <a:moveTo>
                      <a:pt x="2" y="29"/>
                    </a:moveTo>
                    <a:lnTo>
                      <a:pt x="7" y="26"/>
                    </a:lnTo>
                    <a:lnTo>
                      <a:pt x="10" y="21"/>
                    </a:lnTo>
                    <a:lnTo>
                      <a:pt x="15" y="19"/>
                    </a:lnTo>
                    <a:lnTo>
                      <a:pt x="18" y="13"/>
                    </a:lnTo>
                    <a:lnTo>
                      <a:pt x="23" y="11"/>
                    </a:lnTo>
                    <a:lnTo>
                      <a:pt x="26" y="8"/>
                    </a:lnTo>
                    <a:lnTo>
                      <a:pt x="31" y="5"/>
                    </a:lnTo>
                    <a:lnTo>
                      <a:pt x="36" y="3"/>
                    </a:lnTo>
                    <a:lnTo>
                      <a:pt x="34" y="0"/>
                    </a:lnTo>
                    <a:lnTo>
                      <a:pt x="31" y="3"/>
                    </a:lnTo>
                    <a:lnTo>
                      <a:pt x="26" y="5"/>
                    </a:lnTo>
                    <a:lnTo>
                      <a:pt x="20" y="8"/>
                    </a:lnTo>
                    <a:lnTo>
                      <a:pt x="15" y="11"/>
                    </a:lnTo>
                    <a:lnTo>
                      <a:pt x="13" y="16"/>
                    </a:lnTo>
                    <a:lnTo>
                      <a:pt x="7" y="19"/>
                    </a:lnTo>
                    <a:lnTo>
                      <a:pt x="5" y="24"/>
                    </a:lnTo>
                    <a:lnTo>
                      <a:pt x="0" y="26"/>
                    </a:lnTo>
                    <a:lnTo>
                      <a:pt x="2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92" name="Freeform 2626"/>
              <p:cNvSpPr>
                <a:spLocks/>
              </p:cNvSpPr>
              <p:nvPr/>
            </p:nvSpPr>
            <p:spPr bwMode="auto">
              <a:xfrm>
                <a:off x="2266" y="1820"/>
                <a:ext cx="337" cy="92"/>
              </a:xfrm>
              <a:custGeom>
                <a:avLst/>
                <a:gdLst>
                  <a:gd name="T0" fmla="*/ 0 w 337"/>
                  <a:gd name="T1" fmla="*/ 16 h 92"/>
                  <a:gd name="T2" fmla="*/ 0 w 337"/>
                  <a:gd name="T3" fmla="*/ 42 h 92"/>
                  <a:gd name="T4" fmla="*/ 2 w 337"/>
                  <a:gd name="T5" fmla="*/ 66 h 92"/>
                  <a:gd name="T6" fmla="*/ 5 w 337"/>
                  <a:gd name="T7" fmla="*/ 76 h 92"/>
                  <a:gd name="T8" fmla="*/ 10 w 337"/>
                  <a:gd name="T9" fmla="*/ 84 h 92"/>
                  <a:gd name="T10" fmla="*/ 49 w 337"/>
                  <a:gd name="T11" fmla="*/ 87 h 92"/>
                  <a:gd name="T12" fmla="*/ 89 w 337"/>
                  <a:gd name="T13" fmla="*/ 87 h 92"/>
                  <a:gd name="T14" fmla="*/ 125 w 337"/>
                  <a:gd name="T15" fmla="*/ 87 h 92"/>
                  <a:gd name="T16" fmla="*/ 164 w 337"/>
                  <a:gd name="T17" fmla="*/ 87 h 92"/>
                  <a:gd name="T18" fmla="*/ 209 w 337"/>
                  <a:gd name="T19" fmla="*/ 89 h 92"/>
                  <a:gd name="T20" fmla="*/ 251 w 337"/>
                  <a:gd name="T21" fmla="*/ 89 h 92"/>
                  <a:gd name="T22" fmla="*/ 269 w 337"/>
                  <a:gd name="T23" fmla="*/ 92 h 92"/>
                  <a:gd name="T24" fmla="*/ 287 w 337"/>
                  <a:gd name="T25" fmla="*/ 92 h 92"/>
                  <a:gd name="T26" fmla="*/ 303 w 337"/>
                  <a:gd name="T27" fmla="*/ 89 h 92"/>
                  <a:gd name="T28" fmla="*/ 319 w 337"/>
                  <a:gd name="T29" fmla="*/ 81 h 92"/>
                  <a:gd name="T30" fmla="*/ 329 w 337"/>
                  <a:gd name="T31" fmla="*/ 66 h 92"/>
                  <a:gd name="T32" fmla="*/ 335 w 337"/>
                  <a:gd name="T33" fmla="*/ 45 h 92"/>
                  <a:gd name="T34" fmla="*/ 337 w 337"/>
                  <a:gd name="T35" fmla="*/ 26 h 92"/>
                  <a:gd name="T36" fmla="*/ 337 w 337"/>
                  <a:gd name="T37" fmla="*/ 19 h 92"/>
                  <a:gd name="T38" fmla="*/ 335 w 337"/>
                  <a:gd name="T39" fmla="*/ 13 h 92"/>
                  <a:gd name="T40" fmla="*/ 332 w 337"/>
                  <a:gd name="T41" fmla="*/ 8 h 92"/>
                  <a:gd name="T42" fmla="*/ 324 w 337"/>
                  <a:gd name="T43" fmla="*/ 5 h 92"/>
                  <a:gd name="T44" fmla="*/ 308 w 337"/>
                  <a:gd name="T45" fmla="*/ 3 h 92"/>
                  <a:gd name="T46" fmla="*/ 293 w 337"/>
                  <a:gd name="T47" fmla="*/ 0 h 92"/>
                  <a:gd name="T48" fmla="*/ 285 w 337"/>
                  <a:gd name="T49" fmla="*/ 0 h 92"/>
                  <a:gd name="T50" fmla="*/ 280 w 337"/>
                  <a:gd name="T51" fmla="*/ 0 h 92"/>
                  <a:gd name="T52" fmla="*/ 274 w 337"/>
                  <a:gd name="T53" fmla="*/ 0 h 92"/>
                  <a:gd name="T54" fmla="*/ 264 w 337"/>
                  <a:gd name="T55" fmla="*/ 0 h 92"/>
                  <a:gd name="T56" fmla="*/ 251 w 337"/>
                  <a:gd name="T57" fmla="*/ 3 h 92"/>
                  <a:gd name="T58" fmla="*/ 233 w 337"/>
                  <a:gd name="T59" fmla="*/ 3 h 92"/>
                  <a:gd name="T60" fmla="*/ 209 w 337"/>
                  <a:gd name="T61" fmla="*/ 3 h 92"/>
                  <a:gd name="T62" fmla="*/ 185 w 337"/>
                  <a:gd name="T63" fmla="*/ 5 h 92"/>
                  <a:gd name="T64" fmla="*/ 136 w 337"/>
                  <a:gd name="T65" fmla="*/ 8 h 92"/>
                  <a:gd name="T66" fmla="*/ 86 w 337"/>
                  <a:gd name="T67" fmla="*/ 11 h 92"/>
                  <a:gd name="T68" fmla="*/ 62 w 337"/>
                  <a:gd name="T69" fmla="*/ 13 h 92"/>
                  <a:gd name="T70" fmla="*/ 42 w 337"/>
                  <a:gd name="T71" fmla="*/ 13 h 92"/>
                  <a:gd name="T72" fmla="*/ 26 w 337"/>
                  <a:gd name="T73" fmla="*/ 13 h 92"/>
                  <a:gd name="T74" fmla="*/ 10 w 337"/>
                  <a:gd name="T75" fmla="*/ 16 h 92"/>
                  <a:gd name="T76" fmla="*/ 2 w 337"/>
                  <a:gd name="T77" fmla="*/ 16 h 92"/>
                  <a:gd name="T78" fmla="*/ 0 w 337"/>
                  <a:gd name="T79" fmla="*/ 16 h 9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337"/>
                  <a:gd name="T121" fmla="*/ 0 h 92"/>
                  <a:gd name="T122" fmla="*/ 337 w 337"/>
                  <a:gd name="T123" fmla="*/ 92 h 92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337" h="92">
                    <a:moveTo>
                      <a:pt x="0" y="16"/>
                    </a:moveTo>
                    <a:lnTo>
                      <a:pt x="0" y="42"/>
                    </a:lnTo>
                    <a:lnTo>
                      <a:pt x="2" y="66"/>
                    </a:lnTo>
                    <a:lnTo>
                      <a:pt x="5" y="76"/>
                    </a:lnTo>
                    <a:lnTo>
                      <a:pt x="10" y="84"/>
                    </a:lnTo>
                    <a:lnTo>
                      <a:pt x="49" y="87"/>
                    </a:lnTo>
                    <a:lnTo>
                      <a:pt x="89" y="87"/>
                    </a:lnTo>
                    <a:lnTo>
                      <a:pt x="125" y="87"/>
                    </a:lnTo>
                    <a:lnTo>
                      <a:pt x="164" y="87"/>
                    </a:lnTo>
                    <a:lnTo>
                      <a:pt x="209" y="89"/>
                    </a:lnTo>
                    <a:lnTo>
                      <a:pt x="251" y="89"/>
                    </a:lnTo>
                    <a:lnTo>
                      <a:pt x="269" y="92"/>
                    </a:lnTo>
                    <a:lnTo>
                      <a:pt x="287" y="92"/>
                    </a:lnTo>
                    <a:lnTo>
                      <a:pt x="303" y="89"/>
                    </a:lnTo>
                    <a:lnTo>
                      <a:pt x="319" y="81"/>
                    </a:lnTo>
                    <a:lnTo>
                      <a:pt x="329" y="66"/>
                    </a:lnTo>
                    <a:lnTo>
                      <a:pt x="335" y="45"/>
                    </a:lnTo>
                    <a:lnTo>
                      <a:pt x="337" y="26"/>
                    </a:lnTo>
                    <a:lnTo>
                      <a:pt x="337" y="19"/>
                    </a:lnTo>
                    <a:lnTo>
                      <a:pt x="335" y="13"/>
                    </a:lnTo>
                    <a:lnTo>
                      <a:pt x="332" y="8"/>
                    </a:lnTo>
                    <a:lnTo>
                      <a:pt x="324" y="5"/>
                    </a:lnTo>
                    <a:lnTo>
                      <a:pt x="308" y="3"/>
                    </a:lnTo>
                    <a:lnTo>
                      <a:pt x="293" y="0"/>
                    </a:lnTo>
                    <a:lnTo>
                      <a:pt x="285" y="0"/>
                    </a:lnTo>
                    <a:lnTo>
                      <a:pt x="280" y="0"/>
                    </a:lnTo>
                    <a:lnTo>
                      <a:pt x="274" y="0"/>
                    </a:lnTo>
                    <a:lnTo>
                      <a:pt x="264" y="0"/>
                    </a:lnTo>
                    <a:lnTo>
                      <a:pt x="251" y="3"/>
                    </a:lnTo>
                    <a:lnTo>
                      <a:pt x="233" y="3"/>
                    </a:lnTo>
                    <a:lnTo>
                      <a:pt x="209" y="3"/>
                    </a:lnTo>
                    <a:lnTo>
                      <a:pt x="185" y="5"/>
                    </a:lnTo>
                    <a:lnTo>
                      <a:pt x="136" y="8"/>
                    </a:lnTo>
                    <a:lnTo>
                      <a:pt x="86" y="11"/>
                    </a:lnTo>
                    <a:lnTo>
                      <a:pt x="62" y="13"/>
                    </a:lnTo>
                    <a:lnTo>
                      <a:pt x="42" y="13"/>
                    </a:lnTo>
                    <a:lnTo>
                      <a:pt x="26" y="13"/>
                    </a:lnTo>
                    <a:lnTo>
                      <a:pt x="10" y="16"/>
                    </a:lnTo>
                    <a:lnTo>
                      <a:pt x="2" y="1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758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93" name="Freeform 2627"/>
              <p:cNvSpPr>
                <a:spLocks/>
              </p:cNvSpPr>
              <p:nvPr/>
            </p:nvSpPr>
            <p:spPr bwMode="auto">
              <a:xfrm>
                <a:off x="2266" y="1836"/>
                <a:ext cx="2" cy="52"/>
              </a:xfrm>
              <a:custGeom>
                <a:avLst/>
                <a:gdLst>
                  <a:gd name="T0" fmla="*/ 2 w 2"/>
                  <a:gd name="T1" fmla="*/ 50 h 52"/>
                  <a:gd name="T2" fmla="*/ 2 w 2"/>
                  <a:gd name="T3" fmla="*/ 50 h 52"/>
                  <a:gd name="T4" fmla="*/ 2 w 2"/>
                  <a:gd name="T5" fmla="*/ 44 h 52"/>
                  <a:gd name="T6" fmla="*/ 2 w 2"/>
                  <a:gd name="T7" fmla="*/ 39 h 52"/>
                  <a:gd name="T8" fmla="*/ 2 w 2"/>
                  <a:gd name="T9" fmla="*/ 31 h 52"/>
                  <a:gd name="T10" fmla="*/ 2 w 2"/>
                  <a:gd name="T11" fmla="*/ 26 h 52"/>
                  <a:gd name="T12" fmla="*/ 2 w 2"/>
                  <a:gd name="T13" fmla="*/ 21 h 52"/>
                  <a:gd name="T14" fmla="*/ 2 w 2"/>
                  <a:gd name="T15" fmla="*/ 13 h 52"/>
                  <a:gd name="T16" fmla="*/ 2 w 2"/>
                  <a:gd name="T17" fmla="*/ 8 h 52"/>
                  <a:gd name="T18" fmla="*/ 2 w 2"/>
                  <a:gd name="T19" fmla="*/ 0 h 52"/>
                  <a:gd name="T20" fmla="*/ 0 w 2"/>
                  <a:gd name="T21" fmla="*/ 0 h 52"/>
                  <a:gd name="T22" fmla="*/ 0 w 2"/>
                  <a:gd name="T23" fmla="*/ 8 h 52"/>
                  <a:gd name="T24" fmla="*/ 0 w 2"/>
                  <a:gd name="T25" fmla="*/ 13 h 52"/>
                  <a:gd name="T26" fmla="*/ 0 w 2"/>
                  <a:gd name="T27" fmla="*/ 21 h 52"/>
                  <a:gd name="T28" fmla="*/ 0 w 2"/>
                  <a:gd name="T29" fmla="*/ 26 h 52"/>
                  <a:gd name="T30" fmla="*/ 0 w 2"/>
                  <a:gd name="T31" fmla="*/ 31 h 52"/>
                  <a:gd name="T32" fmla="*/ 0 w 2"/>
                  <a:gd name="T33" fmla="*/ 39 h 52"/>
                  <a:gd name="T34" fmla="*/ 0 w 2"/>
                  <a:gd name="T35" fmla="*/ 44 h 52"/>
                  <a:gd name="T36" fmla="*/ 0 w 2"/>
                  <a:gd name="T37" fmla="*/ 52 h 52"/>
                  <a:gd name="T38" fmla="*/ 0 w 2"/>
                  <a:gd name="T39" fmla="*/ 52 h 52"/>
                  <a:gd name="T40" fmla="*/ 2 w 2"/>
                  <a:gd name="T41" fmla="*/ 50 h 5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"/>
                  <a:gd name="T64" fmla="*/ 0 h 52"/>
                  <a:gd name="T65" fmla="*/ 2 w 2"/>
                  <a:gd name="T66" fmla="*/ 52 h 5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" h="52">
                    <a:moveTo>
                      <a:pt x="2" y="50"/>
                    </a:moveTo>
                    <a:lnTo>
                      <a:pt x="2" y="50"/>
                    </a:lnTo>
                    <a:lnTo>
                      <a:pt x="2" y="44"/>
                    </a:lnTo>
                    <a:lnTo>
                      <a:pt x="2" y="39"/>
                    </a:lnTo>
                    <a:lnTo>
                      <a:pt x="2" y="31"/>
                    </a:lnTo>
                    <a:lnTo>
                      <a:pt x="2" y="26"/>
                    </a:lnTo>
                    <a:lnTo>
                      <a:pt x="2" y="21"/>
                    </a:lnTo>
                    <a:lnTo>
                      <a:pt x="2" y="13"/>
                    </a:lnTo>
                    <a:lnTo>
                      <a:pt x="2" y="8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8"/>
                    </a:lnTo>
                    <a:lnTo>
                      <a:pt x="0" y="13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0" y="31"/>
                    </a:lnTo>
                    <a:lnTo>
                      <a:pt x="0" y="39"/>
                    </a:lnTo>
                    <a:lnTo>
                      <a:pt x="0" y="44"/>
                    </a:lnTo>
                    <a:lnTo>
                      <a:pt x="0" y="52"/>
                    </a:lnTo>
                    <a:lnTo>
                      <a:pt x="2" y="5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94" name="Freeform 2628"/>
              <p:cNvSpPr>
                <a:spLocks/>
              </p:cNvSpPr>
              <p:nvPr/>
            </p:nvSpPr>
            <p:spPr bwMode="auto">
              <a:xfrm>
                <a:off x="2266" y="1886"/>
                <a:ext cx="10" cy="18"/>
              </a:xfrm>
              <a:custGeom>
                <a:avLst/>
                <a:gdLst>
                  <a:gd name="T0" fmla="*/ 10 w 10"/>
                  <a:gd name="T1" fmla="*/ 15 h 18"/>
                  <a:gd name="T2" fmla="*/ 10 w 10"/>
                  <a:gd name="T3" fmla="*/ 15 h 18"/>
                  <a:gd name="T4" fmla="*/ 10 w 10"/>
                  <a:gd name="T5" fmla="*/ 15 h 18"/>
                  <a:gd name="T6" fmla="*/ 8 w 10"/>
                  <a:gd name="T7" fmla="*/ 13 h 18"/>
                  <a:gd name="T8" fmla="*/ 8 w 10"/>
                  <a:gd name="T9" fmla="*/ 13 h 18"/>
                  <a:gd name="T10" fmla="*/ 5 w 10"/>
                  <a:gd name="T11" fmla="*/ 10 h 18"/>
                  <a:gd name="T12" fmla="*/ 5 w 10"/>
                  <a:gd name="T13" fmla="*/ 8 h 18"/>
                  <a:gd name="T14" fmla="*/ 5 w 10"/>
                  <a:gd name="T15" fmla="*/ 5 h 18"/>
                  <a:gd name="T16" fmla="*/ 5 w 10"/>
                  <a:gd name="T17" fmla="*/ 2 h 18"/>
                  <a:gd name="T18" fmla="*/ 2 w 10"/>
                  <a:gd name="T19" fmla="*/ 0 h 18"/>
                  <a:gd name="T20" fmla="*/ 0 w 10"/>
                  <a:gd name="T21" fmla="*/ 2 h 18"/>
                  <a:gd name="T22" fmla="*/ 0 w 10"/>
                  <a:gd name="T23" fmla="*/ 2 h 18"/>
                  <a:gd name="T24" fmla="*/ 0 w 10"/>
                  <a:gd name="T25" fmla="*/ 5 h 18"/>
                  <a:gd name="T26" fmla="*/ 2 w 10"/>
                  <a:gd name="T27" fmla="*/ 10 h 18"/>
                  <a:gd name="T28" fmla="*/ 2 w 10"/>
                  <a:gd name="T29" fmla="*/ 13 h 18"/>
                  <a:gd name="T30" fmla="*/ 5 w 10"/>
                  <a:gd name="T31" fmla="*/ 15 h 18"/>
                  <a:gd name="T32" fmla="*/ 5 w 10"/>
                  <a:gd name="T33" fmla="*/ 15 h 18"/>
                  <a:gd name="T34" fmla="*/ 8 w 10"/>
                  <a:gd name="T35" fmla="*/ 18 h 18"/>
                  <a:gd name="T36" fmla="*/ 10 w 10"/>
                  <a:gd name="T37" fmla="*/ 18 h 18"/>
                  <a:gd name="T38" fmla="*/ 10 w 10"/>
                  <a:gd name="T39" fmla="*/ 18 h 18"/>
                  <a:gd name="T40" fmla="*/ 10 w 10"/>
                  <a:gd name="T41" fmla="*/ 15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"/>
                  <a:gd name="T64" fmla="*/ 0 h 18"/>
                  <a:gd name="T65" fmla="*/ 10 w 10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" h="18">
                    <a:moveTo>
                      <a:pt x="10" y="15"/>
                    </a:moveTo>
                    <a:lnTo>
                      <a:pt x="10" y="15"/>
                    </a:lnTo>
                    <a:lnTo>
                      <a:pt x="8" y="13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10"/>
                    </a:lnTo>
                    <a:lnTo>
                      <a:pt x="2" y="13"/>
                    </a:lnTo>
                    <a:lnTo>
                      <a:pt x="5" y="15"/>
                    </a:lnTo>
                    <a:lnTo>
                      <a:pt x="8" y="18"/>
                    </a:lnTo>
                    <a:lnTo>
                      <a:pt x="10" y="18"/>
                    </a:lnTo>
                    <a:lnTo>
                      <a:pt x="10" y="1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95" name="Freeform 2629"/>
              <p:cNvSpPr>
                <a:spLocks/>
              </p:cNvSpPr>
              <p:nvPr/>
            </p:nvSpPr>
            <p:spPr bwMode="auto">
              <a:xfrm>
                <a:off x="2276" y="1901"/>
                <a:ext cx="154" cy="8"/>
              </a:xfrm>
              <a:custGeom>
                <a:avLst/>
                <a:gdLst>
                  <a:gd name="T0" fmla="*/ 154 w 154"/>
                  <a:gd name="T1" fmla="*/ 3 h 8"/>
                  <a:gd name="T2" fmla="*/ 154 w 154"/>
                  <a:gd name="T3" fmla="*/ 3 h 8"/>
                  <a:gd name="T4" fmla="*/ 134 w 154"/>
                  <a:gd name="T5" fmla="*/ 3 h 8"/>
                  <a:gd name="T6" fmla="*/ 115 w 154"/>
                  <a:gd name="T7" fmla="*/ 3 h 8"/>
                  <a:gd name="T8" fmla="*/ 97 w 154"/>
                  <a:gd name="T9" fmla="*/ 3 h 8"/>
                  <a:gd name="T10" fmla="*/ 79 w 154"/>
                  <a:gd name="T11" fmla="*/ 3 h 8"/>
                  <a:gd name="T12" fmla="*/ 58 w 154"/>
                  <a:gd name="T13" fmla="*/ 3 h 8"/>
                  <a:gd name="T14" fmla="*/ 39 w 154"/>
                  <a:gd name="T15" fmla="*/ 3 h 8"/>
                  <a:gd name="T16" fmla="*/ 21 w 154"/>
                  <a:gd name="T17" fmla="*/ 3 h 8"/>
                  <a:gd name="T18" fmla="*/ 0 w 154"/>
                  <a:gd name="T19" fmla="*/ 0 h 8"/>
                  <a:gd name="T20" fmla="*/ 0 w 154"/>
                  <a:gd name="T21" fmla="*/ 3 h 8"/>
                  <a:gd name="T22" fmla="*/ 21 w 154"/>
                  <a:gd name="T23" fmla="*/ 6 h 8"/>
                  <a:gd name="T24" fmla="*/ 39 w 154"/>
                  <a:gd name="T25" fmla="*/ 6 h 8"/>
                  <a:gd name="T26" fmla="*/ 58 w 154"/>
                  <a:gd name="T27" fmla="*/ 8 h 8"/>
                  <a:gd name="T28" fmla="*/ 79 w 154"/>
                  <a:gd name="T29" fmla="*/ 8 h 8"/>
                  <a:gd name="T30" fmla="*/ 97 w 154"/>
                  <a:gd name="T31" fmla="*/ 8 h 8"/>
                  <a:gd name="T32" fmla="*/ 115 w 154"/>
                  <a:gd name="T33" fmla="*/ 8 h 8"/>
                  <a:gd name="T34" fmla="*/ 134 w 154"/>
                  <a:gd name="T35" fmla="*/ 6 h 8"/>
                  <a:gd name="T36" fmla="*/ 154 w 154"/>
                  <a:gd name="T37" fmla="*/ 6 h 8"/>
                  <a:gd name="T38" fmla="*/ 154 w 154"/>
                  <a:gd name="T39" fmla="*/ 6 h 8"/>
                  <a:gd name="T40" fmla="*/ 154 w 154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4"/>
                  <a:gd name="T64" fmla="*/ 0 h 8"/>
                  <a:gd name="T65" fmla="*/ 154 w 154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4" h="8">
                    <a:moveTo>
                      <a:pt x="154" y="3"/>
                    </a:moveTo>
                    <a:lnTo>
                      <a:pt x="154" y="3"/>
                    </a:lnTo>
                    <a:lnTo>
                      <a:pt x="134" y="3"/>
                    </a:lnTo>
                    <a:lnTo>
                      <a:pt x="115" y="3"/>
                    </a:lnTo>
                    <a:lnTo>
                      <a:pt x="97" y="3"/>
                    </a:lnTo>
                    <a:lnTo>
                      <a:pt x="79" y="3"/>
                    </a:lnTo>
                    <a:lnTo>
                      <a:pt x="58" y="3"/>
                    </a:lnTo>
                    <a:lnTo>
                      <a:pt x="39" y="3"/>
                    </a:lnTo>
                    <a:lnTo>
                      <a:pt x="21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1" y="6"/>
                    </a:lnTo>
                    <a:lnTo>
                      <a:pt x="39" y="6"/>
                    </a:lnTo>
                    <a:lnTo>
                      <a:pt x="58" y="8"/>
                    </a:lnTo>
                    <a:lnTo>
                      <a:pt x="79" y="8"/>
                    </a:lnTo>
                    <a:lnTo>
                      <a:pt x="97" y="8"/>
                    </a:lnTo>
                    <a:lnTo>
                      <a:pt x="115" y="8"/>
                    </a:lnTo>
                    <a:lnTo>
                      <a:pt x="134" y="6"/>
                    </a:lnTo>
                    <a:lnTo>
                      <a:pt x="154" y="6"/>
                    </a:lnTo>
                    <a:lnTo>
                      <a:pt x="154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96" name="Freeform 2630"/>
              <p:cNvSpPr>
                <a:spLocks/>
              </p:cNvSpPr>
              <p:nvPr/>
            </p:nvSpPr>
            <p:spPr bwMode="auto">
              <a:xfrm>
                <a:off x="2430" y="1904"/>
                <a:ext cx="87" cy="8"/>
              </a:xfrm>
              <a:custGeom>
                <a:avLst/>
                <a:gdLst>
                  <a:gd name="T0" fmla="*/ 87 w 87"/>
                  <a:gd name="T1" fmla="*/ 5 h 8"/>
                  <a:gd name="T2" fmla="*/ 87 w 87"/>
                  <a:gd name="T3" fmla="*/ 5 h 8"/>
                  <a:gd name="T4" fmla="*/ 74 w 87"/>
                  <a:gd name="T5" fmla="*/ 5 h 8"/>
                  <a:gd name="T6" fmla="*/ 63 w 87"/>
                  <a:gd name="T7" fmla="*/ 3 h 8"/>
                  <a:gd name="T8" fmla="*/ 53 w 87"/>
                  <a:gd name="T9" fmla="*/ 3 h 8"/>
                  <a:gd name="T10" fmla="*/ 42 w 87"/>
                  <a:gd name="T11" fmla="*/ 3 h 8"/>
                  <a:gd name="T12" fmla="*/ 32 w 87"/>
                  <a:gd name="T13" fmla="*/ 3 h 8"/>
                  <a:gd name="T14" fmla="*/ 21 w 87"/>
                  <a:gd name="T15" fmla="*/ 0 h 8"/>
                  <a:gd name="T16" fmla="*/ 11 w 87"/>
                  <a:gd name="T17" fmla="*/ 0 h 8"/>
                  <a:gd name="T18" fmla="*/ 0 w 87"/>
                  <a:gd name="T19" fmla="*/ 0 h 8"/>
                  <a:gd name="T20" fmla="*/ 0 w 87"/>
                  <a:gd name="T21" fmla="*/ 3 h 8"/>
                  <a:gd name="T22" fmla="*/ 11 w 87"/>
                  <a:gd name="T23" fmla="*/ 5 h 8"/>
                  <a:gd name="T24" fmla="*/ 21 w 87"/>
                  <a:gd name="T25" fmla="*/ 5 h 8"/>
                  <a:gd name="T26" fmla="*/ 32 w 87"/>
                  <a:gd name="T27" fmla="*/ 5 h 8"/>
                  <a:gd name="T28" fmla="*/ 42 w 87"/>
                  <a:gd name="T29" fmla="*/ 5 h 8"/>
                  <a:gd name="T30" fmla="*/ 53 w 87"/>
                  <a:gd name="T31" fmla="*/ 8 h 8"/>
                  <a:gd name="T32" fmla="*/ 63 w 87"/>
                  <a:gd name="T33" fmla="*/ 8 h 8"/>
                  <a:gd name="T34" fmla="*/ 74 w 87"/>
                  <a:gd name="T35" fmla="*/ 8 h 8"/>
                  <a:gd name="T36" fmla="*/ 87 w 87"/>
                  <a:gd name="T37" fmla="*/ 8 h 8"/>
                  <a:gd name="T38" fmla="*/ 87 w 87"/>
                  <a:gd name="T39" fmla="*/ 8 h 8"/>
                  <a:gd name="T40" fmla="*/ 87 w 87"/>
                  <a:gd name="T41" fmla="*/ 5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7"/>
                  <a:gd name="T64" fmla="*/ 0 h 8"/>
                  <a:gd name="T65" fmla="*/ 87 w 87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7" h="8">
                    <a:moveTo>
                      <a:pt x="87" y="5"/>
                    </a:moveTo>
                    <a:lnTo>
                      <a:pt x="87" y="5"/>
                    </a:lnTo>
                    <a:lnTo>
                      <a:pt x="74" y="5"/>
                    </a:lnTo>
                    <a:lnTo>
                      <a:pt x="63" y="3"/>
                    </a:lnTo>
                    <a:lnTo>
                      <a:pt x="53" y="3"/>
                    </a:lnTo>
                    <a:lnTo>
                      <a:pt x="42" y="3"/>
                    </a:lnTo>
                    <a:lnTo>
                      <a:pt x="32" y="3"/>
                    </a:lnTo>
                    <a:lnTo>
                      <a:pt x="21" y="0"/>
                    </a:lnTo>
                    <a:lnTo>
                      <a:pt x="11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11" y="5"/>
                    </a:lnTo>
                    <a:lnTo>
                      <a:pt x="21" y="5"/>
                    </a:lnTo>
                    <a:lnTo>
                      <a:pt x="32" y="5"/>
                    </a:lnTo>
                    <a:lnTo>
                      <a:pt x="42" y="5"/>
                    </a:lnTo>
                    <a:lnTo>
                      <a:pt x="53" y="8"/>
                    </a:lnTo>
                    <a:lnTo>
                      <a:pt x="63" y="8"/>
                    </a:lnTo>
                    <a:lnTo>
                      <a:pt x="74" y="8"/>
                    </a:lnTo>
                    <a:lnTo>
                      <a:pt x="87" y="8"/>
                    </a:lnTo>
                    <a:lnTo>
                      <a:pt x="87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97" name="Freeform 2631"/>
              <p:cNvSpPr>
                <a:spLocks/>
              </p:cNvSpPr>
              <p:nvPr/>
            </p:nvSpPr>
            <p:spPr bwMode="auto">
              <a:xfrm>
                <a:off x="2517" y="1899"/>
                <a:ext cx="70" cy="16"/>
              </a:xfrm>
              <a:custGeom>
                <a:avLst/>
                <a:gdLst>
                  <a:gd name="T0" fmla="*/ 68 w 70"/>
                  <a:gd name="T1" fmla="*/ 0 h 16"/>
                  <a:gd name="T2" fmla="*/ 68 w 70"/>
                  <a:gd name="T3" fmla="*/ 0 h 16"/>
                  <a:gd name="T4" fmla="*/ 60 w 70"/>
                  <a:gd name="T5" fmla="*/ 5 h 16"/>
                  <a:gd name="T6" fmla="*/ 52 w 70"/>
                  <a:gd name="T7" fmla="*/ 8 h 16"/>
                  <a:gd name="T8" fmla="*/ 44 w 70"/>
                  <a:gd name="T9" fmla="*/ 10 h 16"/>
                  <a:gd name="T10" fmla="*/ 36 w 70"/>
                  <a:gd name="T11" fmla="*/ 10 h 16"/>
                  <a:gd name="T12" fmla="*/ 26 w 70"/>
                  <a:gd name="T13" fmla="*/ 10 h 16"/>
                  <a:gd name="T14" fmla="*/ 18 w 70"/>
                  <a:gd name="T15" fmla="*/ 10 h 16"/>
                  <a:gd name="T16" fmla="*/ 8 w 70"/>
                  <a:gd name="T17" fmla="*/ 10 h 16"/>
                  <a:gd name="T18" fmla="*/ 0 w 70"/>
                  <a:gd name="T19" fmla="*/ 10 h 16"/>
                  <a:gd name="T20" fmla="*/ 0 w 70"/>
                  <a:gd name="T21" fmla="*/ 13 h 16"/>
                  <a:gd name="T22" fmla="*/ 8 w 70"/>
                  <a:gd name="T23" fmla="*/ 13 h 16"/>
                  <a:gd name="T24" fmla="*/ 18 w 70"/>
                  <a:gd name="T25" fmla="*/ 13 h 16"/>
                  <a:gd name="T26" fmla="*/ 26 w 70"/>
                  <a:gd name="T27" fmla="*/ 16 h 16"/>
                  <a:gd name="T28" fmla="*/ 36 w 70"/>
                  <a:gd name="T29" fmla="*/ 16 h 16"/>
                  <a:gd name="T30" fmla="*/ 44 w 70"/>
                  <a:gd name="T31" fmla="*/ 13 h 16"/>
                  <a:gd name="T32" fmla="*/ 52 w 70"/>
                  <a:gd name="T33" fmla="*/ 13 h 16"/>
                  <a:gd name="T34" fmla="*/ 60 w 70"/>
                  <a:gd name="T35" fmla="*/ 8 h 16"/>
                  <a:gd name="T36" fmla="*/ 70 w 70"/>
                  <a:gd name="T37" fmla="*/ 2 h 16"/>
                  <a:gd name="T38" fmla="*/ 70 w 70"/>
                  <a:gd name="T39" fmla="*/ 2 h 16"/>
                  <a:gd name="T40" fmla="*/ 68 w 70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70"/>
                  <a:gd name="T64" fmla="*/ 0 h 16"/>
                  <a:gd name="T65" fmla="*/ 70 w 70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70" h="16">
                    <a:moveTo>
                      <a:pt x="68" y="0"/>
                    </a:moveTo>
                    <a:lnTo>
                      <a:pt x="68" y="0"/>
                    </a:lnTo>
                    <a:lnTo>
                      <a:pt x="60" y="5"/>
                    </a:lnTo>
                    <a:lnTo>
                      <a:pt x="52" y="8"/>
                    </a:lnTo>
                    <a:lnTo>
                      <a:pt x="44" y="10"/>
                    </a:lnTo>
                    <a:lnTo>
                      <a:pt x="36" y="10"/>
                    </a:lnTo>
                    <a:lnTo>
                      <a:pt x="26" y="10"/>
                    </a:lnTo>
                    <a:lnTo>
                      <a:pt x="18" y="10"/>
                    </a:lnTo>
                    <a:lnTo>
                      <a:pt x="8" y="10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8" y="13"/>
                    </a:lnTo>
                    <a:lnTo>
                      <a:pt x="18" y="13"/>
                    </a:lnTo>
                    <a:lnTo>
                      <a:pt x="26" y="16"/>
                    </a:lnTo>
                    <a:lnTo>
                      <a:pt x="36" y="16"/>
                    </a:lnTo>
                    <a:lnTo>
                      <a:pt x="44" y="13"/>
                    </a:lnTo>
                    <a:lnTo>
                      <a:pt x="52" y="13"/>
                    </a:lnTo>
                    <a:lnTo>
                      <a:pt x="60" y="8"/>
                    </a:lnTo>
                    <a:lnTo>
                      <a:pt x="70" y="2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98" name="Freeform 2632"/>
              <p:cNvSpPr>
                <a:spLocks/>
              </p:cNvSpPr>
              <p:nvPr/>
            </p:nvSpPr>
            <p:spPr bwMode="auto">
              <a:xfrm>
                <a:off x="2585" y="1831"/>
                <a:ext cx="21" cy="70"/>
              </a:xfrm>
              <a:custGeom>
                <a:avLst/>
                <a:gdLst>
                  <a:gd name="T0" fmla="*/ 13 w 21"/>
                  <a:gd name="T1" fmla="*/ 2 h 70"/>
                  <a:gd name="T2" fmla="*/ 13 w 21"/>
                  <a:gd name="T3" fmla="*/ 2 h 70"/>
                  <a:gd name="T4" fmla="*/ 16 w 21"/>
                  <a:gd name="T5" fmla="*/ 8 h 70"/>
                  <a:gd name="T6" fmla="*/ 16 w 21"/>
                  <a:gd name="T7" fmla="*/ 15 h 70"/>
                  <a:gd name="T8" fmla="*/ 16 w 21"/>
                  <a:gd name="T9" fmla="*/ 23 h 70"/>
                  <a:gd name="T10" fmla="*/ 16 w 21"/>
                  <a:gd name="T11" fmla="*/ 34 h 70"/>
                  <a:gd name="T12" fmla="*/ 13 w 21"/>
                  <a:gd name="T13" fmla="*/ 44 h 70"/>
                  <a:gd name="T14" fmla="*/ 10 w 21"/>
                  <a:gd name="T15" fmla="*/ 55 h 70"/>
                  <a:gd name="T16" fmla="*/ 5 w 21"/>
                  <a:gd name="T17" fmla="*/ 63 h 70"/>
                  <a:gd name="T18" fmla="*/ 0 w 21"/>
                  <a:gd name="T19" fmla="*/ 68 h 70"/>
                  <a:gd name="T20" fmla="*/ 2 w 21"/>
                  <a:gd name="T21" fmla="*/ 70 h 70"/>
                  <a:gd name="T22" fmla="*/ 8 w 21"/>
                  <a:gd name="T23" fmla="*/ 63 h 70"/>
                  <a:gd name="T24" fmla="*/ 13 w 21"/>
                  <a:gd name="T25" fmla="*/ 55 h 70"/>
                  <a:gd name="T26" fmla="*/ 16 w 21"/>
                  <a:gd name="T27" fmla="*/ 44 h 70"/>
                  <a:gd name="T28" fmla="*/ 18 w 21"/>
                  <a:gd name="T29" fmla="*/ 34 h 70"/>
                  <a:gd name="T30" fmla="*/ 21 w 21"/>
                  <a:gd name="T31" fmla="*/ 23 h 70"/>
                  <a:gd name="T32" fmla="*/ 21 w 21"/>
                  <a:gd name="T33" fmla="*/ 15 h 70"/>
                  <a:gd name="T34" fmla="*/ 18 w 21"/>
                  <a:gd name="T35" fmla="*/ 8 h 70"/>
                  <a:gd name="T36" fmla="*/ 18 w 21"/>
                  <a:gd name="T37" fmla="*/ 0 h 70"/>
                  <a:gd name="T38" fmla="*/ 18 w 21"/>
                  <a:gd name="T39" fmla="*/ 0 h 70"/>
                  <a:gd name="T40" fmla="*/ 13 w 21"/>
                  <a:gd name="T41" fmla="*/ 2 h 7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70"/>
                  <a:gd name="T65" fmla="*/ 21 w 21"/>
                  <a:gd name="T66" fmla="*/ 70 h 7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70">
                    <a:moveTo>
                      <a:pt x="13" y="2"/>
                    </a:moveTo>
                    <a:lnTo>
                      <a:pt x="13" y="2"/>
                    </a:lnTo>
                    <a:lnTo>
                      <a:pt x="16" y="8"/>
                    </a:lnTo>
                    <a:lnTo>
                      <a:pt x="16" y="15"/>
                    </a:lnTo>
                    <a:lnTo>
                      <a:pt x="16" y="23"/>
                    </a:lnTo>
                    <a:lnTo>
                      <a:pt x="16" y="34"/>
                    </a:lnTo>
                    <a:lnTo>
                      <a:pt x="13" y="44"/>
                    </a:lnTo>
                    <a:lnTo>
                      <a:pt x="10" y="55"/>
                    </a:lnTo>
                    <a:lnTo>
                      <a:pt x="5" y="63"/>
                    </a:lnTo>
                    <a:lnTo>
                      <a:pt x="0" y="68"/>
                    </a:lnTo>
                    <a:lnTo>
                      <a:pt x="2" y="70"/>
                    </a:lnTo>
                    <a:lnTo>
                      <a:pt x="8" y="63"/>
                    </a:lnTo>
                    <a:lnTo>
                      <a:pt x="13" y="55"/>
                    </a:lnTo>
                    <a:lnTo>
                      <a:pt x="16" y="44"/>
                    </a:lnTo>
                    <a:lnTo>
                      <a:pt x="18" y="34"/>
                    </a:lnTo>
                    <a:lnTo>
                      <a:pt x="21" y="23"/>
                    </a:lnTo>
                    <a:lnTo>
                      <a:pt x="21" y="15"/>
                    </a:lnTo>
                    <a:lnTo>
                      <a:pt x="18" y="8"/>
                    </a:lnTo>
                    <a:lnTo>
                      <a:pt x="18" y="0"/>
                    </a:lnTo>
                    <a:lnTo>
                      <a:pt x="13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99" name="Freeform 2633"/>
              <p:cNvSpPr>
                <a:spLocks/>
              </p:cNvSpPr>
              <p:nvPr/>
            </p:nvSpPr>
            <p:spPr bwMode="auto">
              <a:xfrm>
                <a:off x="2546" y="1820"/>
                <a:ext cx="57" cy="13"/>
              </a:xfrm>
              <a:custGeom>
                <a:avLst/>
                <a:gdLst>
                  <a:gd name="T0" fmla="*/ 0 w 57"/>
                  <a:gd name="T1" fmla="*/ 3 h 13"/>
                  <a:gd name="T2" fmla="*/ 0 w 57"/>
                  <a:gd name="T3" fmla="*/ 3 h 13"/>
                  <a:gd name="T4" fmla="*/ 5 w 57"/>
                  <a:gd name="T5" fmla="*/ 3 h 13"/>
                  <a:gd name="T6" fmla="*/ 13 w 57"/>
                  <a:gd name="T7" fmla="*/ 3 h 13"/>
                  <a:gd name="T8" fmla="*/ 21 w 57"/>
                  <a:gd name="T9" fmla="*/ 3 h 13"/>
                  <a:gd name="T10" fmla="*/ 28 w 57"/>
                  <a:gd name="T11" fmla="*/ 5 h 13"/>
                  <a:gd name="T12" fmla="*/ 36 w 57"/>
                  <a:gd name="T13" fmla="*/ 5 h 13"/>
                  <a:gd name="T14" fmla="*/ 44 w 57"/>
                  <a:gd name="T15" fmla="*/ 8 h 13"/>
                  <a:gd name="T16" fmla="*/ 49 w 57"/>
                  <a:gd name="T17" fmla="*/ 11 h 13"/>
                  <a:gd name="T18" fmla="*/ 52 w 57"/>
                  <a:gd name="T19" fmla="*/ 13 h 13"/>
                  <a:gd name="T20" fmla="*/ 57 w 57"/>
                  <a:gd name="T21" fmla="*/ 11 h 13"/>
                  <a:gd name="T22" fmla="*/ 52 w 57"/>
                  <a:gd name="T23" fmla="*/ 8 h 13"/>
                  <a:gd name="T24" fmla="*/ 47 w 57"/>
                  <a:gd name="T25" fmla="*/ 5 h 13"/>
                  <a:gd name="T26" fmla="*/ 39 w 57"/>
                  <a:gd name="T27" fmla="*/ 3 h 13"/>
                  <a:gd name="T28" fmla="*/ 28 w 57"/>
                  <a:gd name="T29" fmla="*/ 0 h 13"/>
                  <a:gd name="T30" fmla="*/ 21 w 57"/>
                  <a:gd name="T31" fmla="*/ 0 h 13"/>
                  <a:gd name="T32" fmla="*/ 13 w 57"/>
                  <a:gd name="T33" fmla="*/ 0 h 13"/>
                  <a:gd name="T34" fmla="*/ 5 w 57"/>
                  <a:gd name="T35" fmla="*/ 0 h 13"/>
                  <a:gd name="T36" fmla="*/ 0 w 57"/>
                  <a:gd name="T37" fmla="*/ 0 h 13"/>
                  <a:gd name="T38" fmla="*/ 0 w 57"/>
                  <a:gd name="T39" fmla="*/ 0 h 13"/>
                  <a:gd name="T40" fmla="*/ 0 w 57"/>
                  <a:gd name="T41" fmla="*/ 3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7"/>
                  <a:gd name="T64" fmla="*/ 0 h 13"/>
                  <a:gd name="T65" fmla="*/ 57 w 57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7" h="13">
                    <a:moveTo>
                      <a:pt x="0" y="3"/>
                    </a:moveTo>
                    <a:lnTo>
                      <a:pt x="0" y="3"/>
                    </a:lnTo>
                    <a:lnTo>
                      <a:pt x="5" y="3"/>
                    </a:lnTo>
                    <a:lnTo>
                      <a:pt x="13" y="3"/>
                    </a:lnTo>
                    <a:lnTo>
                      <a:pt x="21" y="3"/>
                    </a:lnTo>
                    <a:lnTo>
                      <a:pt x="28" y="5"/>
                    </a:lnTo>
                    <a:lnTo>
                      <a:pt x="36" y="5"/>
                    </a:lnTo>
                    <a:lnTo>
                      <a:pt x="44" y="8"/>
                    </a:lnTo>
                    <a:lnTo>
                      <a:pt x="49" y="11"/>
                    </a:lnTo>
                    <a:lnTo>
                      <a:pt x="52" y="13"/>
                    </a:lnTo>
                    <a:lnTo>
                      <a:pt x="57" y="11"/>
                    </a:lnTo>
                    <a:lnTo>
                      <a:pt x="52" y="8"/>
                    </a:lnTo>
                    <a:lnTo>
                      <a:pt x="47" y="5"/>
                    </a:lnTo>
                    <a:lnTo>
                      <a:pt x="39" y="3"/>
                    </a:lnTo>
                    <a:lnTo>
                      <a:pt x="28" y="0"/>
                    </a:lnTo>
                    <a:lnTo>
                      <a:pt x="21" y="0"/>
                    </a:lnTo>
                    <a:lnTo>
                      <a:pt x="13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00" name="Freeform 2634"/>
              <p:cNvSpPr>
                <a:spLocks/>
              </p:cNvSpPr>
              <p:nvPr/>
            </p:nvSpPr>
            <p:spPr bwMode="auto">
              <a:xfrm>
                <a:off x="2266" y="1820"/>
                <a:ext cx="280" cy="19"/>
              </a:xfrm>
              <a:custGeom>
                <a:avLst/>
                <a:gdLst>
                  <a:gd name="T0" fmla="*/ 2 w 280"/>
                  <a:gd name="T1" fmla="*/ 16 h 19"/>
                  <a:gd name="T2" fmla="*/ 0 w 280"/>
                  <a:gd name="T3" fmla="*/ 19 h 19"/>
                  <a:gd name="T4" fmla="*/ 13 w 280"/>
                  <a:gd name="T5" fmla="*/ 19 h 19"/>
                  <a:gd name="T6" fmla="*/ 42 w 280"/>
                  <a:gd name="T7" fmla="*/ 16 h 19"/>
                  <a:gd name="T8" fmla="*/ 86 w 280"/>
                  <a:gd name="T9" fmla="*/ 13 h 19"/>
                  <a:gd name="T10" fmla="*/ 136 w 280"/>
                  <a:gd name="T11" fmla="*/ 11 h 19"/>
                  <a:gd name="T12" fmla="*/ 188 w 280"/>
                  <a:gd name="T13" fmla="*/ 8 h 19"/>
                  <a:gd name="T14" fmla="*/ 233 w 280"/>
                  <a:gd name="T15" fmla="*/ 5 h 19"/>
                  <a:gd name="T16" fmla="*/ 267 w 280"/>
                  <a:gd name="T17" fmla="*/ 3 h 19"/>
                  <a:gd name="T18" fmla="*/ 280 w 280"/>
                  <a:gd name="T19" fmla="*/ 3 h 19"/>
                  <a:gd name="T20" fmla="*/ 280 w 280"/>
                  <a:gd name="T21" fmla="*/ 0 h 19"/>
                  <a:gd name="T22" fmla="*/ 267 w 280"/>
                  <a:gd name="T23" fmla="*/ 0 h 19"/>
                  <a:gd name="T24" fmla="*/ 233 w 280"/>
                  <a:gd name="T25" fmla="*/ 3 h 19"/>
                  <a:gd name="T26" fmla="*/ 188 w 280"/>
                  <a:gd name="T27" fmla="*/ 5 h 19"/>
                  <a:gd name="T28" fmla="*/ 136 w 280"/>
                  <a:gd name="T29" fmla="*/ 8 h 19"/>
                  <a:gd name="T30" fmla="*/ 86 w 280"/>
                  <a:gd name="T31" fmla="*/ 11 h 19"/>
                  <a:gd name="T32" fmla="*/ 42 w 280"/>
                  <a:gd name="T33" fmla="*/ 13 h 19"/>
                  <a:gd name="T34" fmla="*/ 13 w 280"/>
                  <a:gd name="T35" fmla="*/ 16 h 19"/>
                  <a:gd name="T36" fmla="*/ 0 w 280"/>
                  <a:gd name="T37" fmla="*/ 16 h 19"/>
                  <a:gd name="T38" fmla="*/ 0 w 280"/>
                  <a:gd name="T39" fmla="*/ 16 h 19"/>
                  <a:gd name="T40" fmla="*/ 2 w 280"/>
                  <a:gd name="T41" fmla="*/ 16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80"/>
                  <a:gd name="T64" fmla="*/ 0 h 19"/>
                  <a:gd name="T65" fmla="*/ 280 w 280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80" h="19">
                    <a:moveTo>
                      <a:pt x="2" y="16"/>
                    </a:moveTo>
                    <a:lnTo>
                      <a:pt x="0" y="19"/>
                    </a:lnTo>
                    <a:lnTo>
                      <a:pt x="13" y="19"/>
                    </a:lnTo>
                    <a:lnTo>
                      <a:pt x="42" y="16"/>
                    </a:lnTo>
                    <a:lnTo>
                      <a:pt x="86" y="13"/>
                    </a:lnTo>
                    <a:lnTo>
                      <a:pt x="136" y="11"/>
                    </a:lnTo>
                    <a:lnTo>
                      <a:pt x="188" y="8"/>
                    </a:lnTo>
                    <a:lnTo>
                      <a:pt x="233" y="5"/>
                    </a:lnTo>
                    <a:lnTo>
                      <a:pt x="267" y="3"/>
                    </a:lnTo>
                    <a:lnTo>
                      <a:pt x="280" y="3"/>
                    </a:lnTo>
                    <a:lnTo>
                      <a:pt x="280" y="0"/>
                    </a:lnTo>
                    <a:lnTo>
                      <a:pt x="267" y="0"/>
                    </a:lnTo>
                    <a:lnTo>
                      <a:pt x="233" y="3"/>
                    </a:lnTo>
                    <a:lnTo>
                      <a:pt x="188" y="5"/>
                    </a:lnTo>
                    <a:lnTo>
                      <a:pt x="136" y="8"/>
                    </a:lnTo>
                    <a:lnTo>
                      <a:pt x="86" y="11"/>
                    </a:lnTo>
                    <a:lnTo>
                      <a:pt x="42" y="13"/>
                    </a:lnTo>
                    <a:lnTo>
                      <a:pt x="13" y="16"/>
                    </a:lnTo>
                    <a:lnTo>
                      <a:pt x="0" y="16"/>
                    </a:lnTo>
                    <a:lnTo>
                      <a:pt x="2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01" name="Freeform 2635"/>
              <p:cNvSpPr>
                <a:spLocks/>
              </p:cNvSpPr>
              <p:nvPr/>
            </p:nvSpPr>
            <p:spPr bwMode="auto">
              <a:xfrm>
                <a:off x="2232" y="1925"/>
                <a:ext cx="374" cy="89"/>
              </a:xfrm>
              <a:custGeom>
                <a:avLst/>
                <a:gdLst>
                  <a:gd name="T0" fmla="*/ 65 w 374"/>
                  <a:gd name="T1" fmla="*/ 10 h 89"/>
                  <a:gd name="T2" fmla="*/ 49 w 374"/>
                  <a:gd name="T3" fmla="*/ 16 h 89"/>
                  <a:gd name="T4" fmla="*/ 34 w 374"/>
                  <a:gd name="T5" fmla="*/ 29 h 89"/>
                  <a:gd name="T6" fmla="*/ 18 w 374"/>
                  <a:gd name="T7" fmla="*/ 42 h 89"/>
                  <a:gd name="T8" fmla="*/ 5 w 374"/>
                  <a:gd name="T9" fmla="*/ 52 h 89"/>
                  <a:gd name="T10" fmla="*/ 2 w 374"/>
                  <a:gd name="T11" fmla="*/ 55 h 89"/>
                  <a:gd name="T12" fmla="*/ 0 w 374"/>
                  <a:gd name="T13" fmla="*/ 60 h 89"/>
                  <a:gd name="T14" fmla="*/ 2 w 374"/>
                  <a:gd name="T15" fmla="*/ 65 h 89"/>
                  <a:gd name="T16" fmla="*/ 10 w 374"/>
                  <a:gd name="T17" fmla="*/ 71 h 89"/>
                  <a:gd name="T18" fmla="*/ 23 w 374"/>
                  <a:gd name="T19" fmla="*/ 76 h 89"/>
                  <a:gd name="T20" fmla="*/ 47 w 374"/>
                  <a:gd name="T21" fmla="*/ 81 h 89"/>
                  <a:gd name="T22" fmla="*/ 73 w 374"/>
                  <a:gd name="T23" fmla="*/ 84 h 89"/>
                  <a:gd name="T24" fmla="*/ 104 w 374"/>
                  <a:gd name="T25" fmla="*/ 84 h 89"/>
                  <a:gd name="T26" fmla="*/ 138 w 374"/>
                  <a:gd name="T27" fmla="*/ 86 h 89"/>
                  <a:gd name="T28" fmla="*/ 175 w 374"/>
                  <a:gd name="T29" fmla="*/ 86 h 89"/>
                  <a:gd name="T30" fmla="*/ 209 w 374"/>
                  <a:gd name="T31" fmla="*/ 89 h 89"/>
                  <a:gd name="T32" fmla="*/ 243 w 374"/>
                  <a:gd name="T33" fmla="*/ 89 h 89"/>
                  <a:gd name="T34" fmla="*/ 274 w 374"/>
                  <a:gd name="T35" fmla="*/ 89 h 89"/>
                  <a:gd name="T36" fmla="*/ 308 w 374"/>
                  <a:gd name="T37" fmla="*/ 86 h 89"/>
                  <a:gd name="T38" fmla="*/ 337 w 374"/>
                  <a:gd name="T39" fmla="*/ 84 h 89"/>
                  <a:gd name="T40" fmla="*/ 366 w 374"/>
                  <a:gd name="T41" fmla="*/ 73 h 89"/>
                  <a:gd name="T42" fmla="*/ 371 w 374"/>
                  <a:gd name="T43" fmla="*/ 71 h 89"/>
                  <a:gd name="T44" fmla="*/ 374 w 374"/>
                  <a:gd name="T45" fmla="*/ 65 h 89"/>
                  <a:gd name="T46" fmla="*/ 374 w 374"/>
                  <a:gd name="T47" fmla="*/ 55 h 89"/>
                  <a:gd name="T48" fmla="*/ 371 w 374"/>
                  <a:gd name="T49" fmla="*/ 42 h 89"/>
                  <a:gd name="T50" fmla="*/ 366 w 374"/>
                  <a:gd name="T51" fmla="*/ 29 h 89"/>
                  <a:gd name="T52" fmla="*/ 363 w 374"/>
                  <a:gd name="T53" fmla="*/ 21 h 89"/>
                  <a:gd name="T54" fmla="*/ 358 w 374"/>
                  <a:gd name="T55" fmla="*/ 13 h 89"/>
                  <a:gd name="T56" fmla="*/ 350 w 374"/>
                  <a:gd name="T57" fmla="*/ 8 h 89"/>
                  <a:gd name="T58" fmla="*/ 340 w 374"/>
                  <a:gd name="T59" fmla="*/ 5 h 89"/>
                  <a:gd name="T60" fmla="*/ 272 w 374"/>
                  <a:gd name="T61" fmla="*/ 0 h 89"/>
                  <a:gd name="T62" fmla="*/ 204 w 374"/>
                  <a:gd name="T63" fmla="*/ 0 h 89"/>
                  <a:gd name="T64" fmla="*/ 133 w 374"/>
                  <a:gd name="T65" fmla="*/ 3 h 89"/>
                  <a:gd name="T66" fmla="*/ 65 w 374"/>
                  <a:gd name="T67" fmla="*/ 10 h 8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74"/>
                  <a:gd name="T103" fmla="*/ 0 h 89"/>
                  <a:gd name="T104" fmla="*/ 374 w 374"/>
                  <a:gd name="T105" fmla="*/ 89 h 8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74" h="89">
                    <a:moveTo>
                      <a:pt x="65" y="10"/>
                    </a:moveTo>
                    <a:lnTo>
                      <a:pt x="49" y="16"/>
                    </a:lnTo>
                    <a:lnTo>
                      <a:pt x="34" y="29"/>
                    </a:lnTo>
                    <a:lnTo>
                      <a:pt x="18" y="42"/>
                    </a:lnTo>
                    <a:lnTo>
                      <a:pt x="5" y="52"/>
                    </a:lnTo>
                    <a:lnTo>
                      <a:pt x="2" y="55"/>
                    </a:lnTo>
                    <a:lnTo>
                      <a:pt x="0" y="60"/>
                    </a:lnTo>
                    <a:lnTo>
                      <a:pt x="2" y="65"/>
                    </a:lnTo>
                    <a:lnTo>
                      <a:pt x="10" y="71"/>
                    </a:lnTo>
                    <a:lnTo>
                      <a:pt x="23" y="76"/>
                    </a:lnTo>
                    <a:lnTo>
                      <a:pt x="47" y="81"/>
                    </a:lnTo>
                    <a:lnTo>
                      <a:pt x="73" y="84"/>
                    </a:lnTo>
                    <a:lnTo>
                      <a:pt x="104" y="84"/>
                    </a:lnTo>
                    <a:lnTo>
                      <a:pt x="138" y="86"/>
                    </a:lnTo>
                    <a:lnTo>
                      <a:pt x="175" y="86"/>
                    </a:lnTo>
                    <a:lnTo>
                      <a:pt x="209" y="89"/>
                    </a:lnTo>
                    <a:lnTo>
                      <a:pt x="243" y="89"/>
                    </a:lnTo>
                    <a:lnTo>
                      <a:pt x="274" y="89"/>
                    </a:lnTo>
                    <a:lnTo>
                      <a:pt x="308" y="86"/>
                    </a:lnTo>
                    <a:lnTo>
                      <a:pt x="337" y="84"/>
                    </a:lnTo>
                    <a:lnTo>
                      <a:pt x="366" y="73"/>
                    </a:lnTo>
                    <a:lnTo>
                      <a:pt x="371" y="71"/>
                    </a:lnTo>
                    <a:lnTo>
                      <a:pt x="374" y="65"/>
                    </a:lnTo>
                    <a:lnTo>
                      <a:pt x="374" y="55"/>
                    </a:lnTo>
                    <a:lnTo>
                      <a:pt x="371" y="42"/>
                    </a:lnTo>
                    <a:lnTo>
                      <a:pt x="366" y="29"/>
                    </a:lnTo>
                    <a:lnTo>
                      <a:pt x="363" y="21"/>
                    </a:lnTo>
                    <a:lnTo>
                      <a:pt x="358" y="13"/>
                    </a:lnTo>
                    <a:lnTo>
                      <a:pt x="350" y="8"/>
                    </a:lnTo>
                    <a:lnTo>
                      <a:pt x="340" y="5"/>
                    </a:lnTo>
                    <a:lnTo>
                      <a:pt x="272" y="0"/>
                    </a:lnTo>
                    <a:lnTo>
                      <a:pt x="204" y="0"/>
                    </a:lnTo>
                    <a:lnTo>
                      <a:pt x="133" y="3"/>
                    </a:lnTo>
                    <a:lnTo>
                      <a:pt x="65" y="10"/>
                    </a:lnTo>
                    <a:close/>
                  </a:path>
                </a:pathLst>
              </a:custGeom>
              <a:solidFill>
                <a:srgbClr val="504A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02" name="Freeform 2636"/>
              <p:cNvSpPr>
                <a:spLocks/>
              </p:cNvSpPr>
              <p:nvPr/>
            </p:nvSpPr>
            <p:spPr bwMode="auto">
              <a:xfrm>
                <a:off x="2237" y="1928"/>
                <a:ext cx="369" cy="70"/>
              </a:xfrm>
              <a:custGeom>
                <a:avLst/>
                <a:gdLst>
                  <a:gd name="T0" fmla="*/ 60 w 369"/>
                  <a:gd name="T1" fmla="*/ 5 h 70"/>
                  <a:gd name="T2" fmla="*/ 47 w 369"/>
                  <a:gd name="T3" fmla="*/ 10 h 70"/>
                  <a:gd name="T4" fmla="*/ 34 w 369"/>
                  <a:gd name="T5" fmla="*/ 15 h 70"/>
                  <a:gd name="T6" fmla="*/ 16 w 369"/>
                  <a:gd name="T7" fmla="*/ 34 h 70"/>
                  <a:gd name="T8" fmla="*/ 8 w 369"/>
                  <a:gd name="T9" fmla="*/ 42 h 70"/>
                  <a:gd name="T10" fmla="*/ 0 w 369"/>
                  <a:gd name="T11" fmla="*/ 47 h 70"/>
                  <a:gd name="T12" fmla="*/ 0 w 369"/>
                  <a:gd name="T13" fmla="*/ 55 h 70"/>
                  <a:gd name="T14" fmla="*/ 0 w 369"/>
                  <a:gd name="T15" fmla="*/ 55 h 70"/>
                  <a:gd name="T16" fmla="*/ 5 w 369"/>
                  <a:gd name="T17" fmla="*/ 57 h 70"/>
                  <a:gd name="T18" fmla="*/ 65 w 369"/>
                  <a:gd name="T19" fmla="*/ 62 h 70"/>
                  <a:gd name="T20" fmla="*/ 120 w 369"/>
                  <a:gd name="T21" fmla="*/ 68 h 70"/>
                  <a:gd name="T22" fmla="*/ 178 w 369"/>
                  <a:gd name="T23" fmla="*/ 70 h 70"/>
                  <a:gd name="T24" fmla="*/ 238 w 369"/>
                  <a:gd name="T25" fmla="*/ 70 h 70"/>
                  <a:gd name="T26" fmla="*/ 303 w 369"/>
                  <a:gd name="T27" fmla="*/ 68 h 70"/>
                  <a:gd name="T28" fmla="*/ 332 w 369"/>
                  <a:gd name="T29" fmla="*/ 65 h 70"/>
                  <a:gd name="T30" fmla="*/ 361 w 369"/>
                  <a:gd name="T31" fmla="*/ 57 h 70"/>
                  <a:gd name="T32" fmla="*/ 366 w 369"/>
                  <a:gd name="T33" fmla="*/ 55 h 70"/>
                  <a:gd name="T34" fmla="*/ 369 w 369"/>
                  <a:gd name="T35" fmla="*/ 52 h 70"/>
                  <a:gd name="T36" fmla="*/ 366 w 369"/>
                  <a:gd name="T37" fmla="*/ 42 h 70"/>
                  <a:gd name="T38" fmla="*/ 361 w 369"/>
                  <a:gd name="T39" fmla="*/ 31 h 70"/>
                  <a:gd name="T40" fmla="*/ 356 w 369"/>
                  <a:gd name="T41" fmla="*/ 21 h 70"/>
                  <a:gd name="T42" fmla="*/ 350 w 369"/>
                  <a:gd name="T43" fmla="*/ 7 h 70"/>
                  <a:gd name="T44" fmla="*/ 345 w 369"/>
                  <a:gd name="T45" fmla="*/ 5 h 70"/>
                  <a:gd name="T46" fmla="*/ 335 w 369"/>
                  <a:gd name="T47" fmla="*/ 2 h 70"/>
                  <a:gd name="T48" fmla="*/ 199 w 369"/>
                  <a:gd name="T49" fmla="*/ 0 h 70"/>
                  <a:gd name="T50" fmla="*/ 128 w 369"/>
                  <a:gd name="T51" fmla="*/ 0 h 70"/>
                  <a:gd name="T52" fmla="*/ 60 w 369"/>
                  <a:gd name="T53" fmla="*/ 5 h 7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69"/>
                  <a:gd name="T82" fmla="*/ 0 h 70"/>
                  <a:gd name="T83" fmla="*/ 369 w 369"/>
                  <a:gd name="T84" fmla="*/ 70 h 7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69" h="70">
                    <a:moveTo>
                      <a:pt x="60" y="5"/>
                    </a:moveTo>
                    <a:lnTo>
                      <a:pt x="47" y="10"/>
                    </a:lnTo>
                    <a:lnTo>
                      <a:pt x="34" y="15"/>
                    </a:lnTo>
                    <a:lnTo>
                      <a:pt x="16" y="34"/>
                    </a:lnTo>
                    <a:lnTo>
                      <a:pt x="8" y="42"/>
                    </a:lnTo>
                    <a:lnTo>
                      <a:pt x="0" y="47"/>
                    </a:lnTo>
                    <a:lnTo>
                      <a:pt x="0" y="55"/>
                    </a:lnTo>
                    <a:lnTo>
                      <a:pt x="5" y="57"/>
                    </a:lnTo>
                    <a:lnTo>
                      <a:pt x="65" y="62"/>
                    </a:lnTo>
                    <a:lnTo>
                      <a:pt x="120" y="68"/>
                    </a:lnTo>
                    <a:lnTo>
                      <a:pt x="178" y="70"/>
                    </a:lnTo>
                    <a:lnTo>
                      <a:pt x="238" y="70"/>
                    </a:lnTo>
                    <a:lnTo>
                      <a:pt x="303" y="68"/>
                    </a:lnTo>
                    <a:lnTo>
                      <a:pt x="332" y="65"/>
                    </a:lnTo>
                    <a:lnTo>
                      <a:pt x="361" y="57"/>
                    </a:lnTo>
                    <a:lnTo>
                      <a:pt x="366" y="55"/>
                    </a:lnTo>
                    <a:lnTo>
                      <a:pt x="369" y="52"/>
                    </a:lnTo>
                    <a:lnTo>
                      <a:pt x="366" y="42"/>
                    </a:lnTo>
                    <a:lnTo>
                      <a:pt x="361" y="31"/>
                    </a:lnTo>
                    <a:lnTo>
                      <a:pt x="356" y="21"/>
                    </a:lnTo>
                    <a:lnTo>
                      <a:pt x="350" y="7"/>
                    </a:lnTo>
                    <a:lnTo>
                      <a:pt x="345" y="5"/>
                    </a:lnTo>
                    <a:lnTo>
                      <a:pt x="335" y="2"/>
                    </a:lnTo>
                    <a:lnTo>
                      <a:pt x="199" y="0"/>
                    </a:lnTo>
                    <a:lnTo>
                      <a:pt x="128" y="0"/>
                    </a:lnTo>
                    <a:lnTo>
                      <a:pt x="60" y="5"/>
                    </a:lnTo>
                    <a:close/>
                  </a:path>
                </a:pathLst>
              </a:custGeom>
              <a:solidFill>
                <a:srgbClr val="BCB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03" name="Freeform 2637"/>
              <p:cNvSpPr>
                <a:spLocks/>
              </p:cNvSpPr>
              <p:nvPr/>
            </p:nvSpPr>
            <p:spPr bwMode="auto">
              <a:xfrm>
                <a:off x="2294" y="1938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3 w 8"/>
                  <a:gd name="T3" fmla="*/ 3 h 8"/>
                  <a:gd name="T4" fmla="*/ 0 w 8"/>
                  <a:gd name="T5" fmla="*/ 5 h 8"/>
                  <a:gd name="T6" fmla="*/ 0 w 8"/>
                  <a:gd name="T7" fmla="*/ 5 h 8"/>
                  <a:gd name="T8" fmla="*/ 3 w 8"/>
                  <a:gd name="T9" fmla="*/ 8 h 8"/>
                  <a:gd name="T10" fmla="*/ 6 w 8"/>
                  <a:gd name="T11" fmla="*/ 8 h 8"/>
                  <a:gd name="T12" fmla="*/ 8 w 8"/>
                  <a:gd name="T13" fmla="*/ 8 h 8"/>
                  <a:gd name="T14" fmla="*/ 8 w 8"/>
                  <a:gd name="T15" fmla="*/ 5 h 8"/>
                  <a:gd name="T16" fmla="*/ 8 w 8"/>
                  <a:gd name="T17" fmla="*/ 5 h 8"/>
                  <a:gd name="T18" fmla="*/ 8 w 8"/>
                  <a:gd name="T19" fmla="*/ 3 h 8"/>
                  <a:gd name="T20" fmla="*/ 8 w 8"/>
                  <a:gd name="T21" fmla="*/ 3 h 8"/>
                  <a:gd name="T22" fmla="*/ 8 w 8"/>
                  <a:gd name="T23" fmla="*/ 0 h 8"/>
                  <a:gd name="T24" fmla="*/ 6 w 8"/>
                  <a:gd name="T25" fmla="*/ 0 h 8"/>
                  <a:gd name="T26" fmla="*/ 3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04" name="Freeform 2638"/>
              <p:cNvSpPr>
                <a:spLocks/>
              </p:cNvSpPr>
              <p:nvPr/>
            </p:nvSpPr>
            <p:spPr bwMode="auto">
              <a:xfrm>
                <a:off x="2284" y="1946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3 h 8"/>
                  <a:gd name="T4" fmla="*/ 3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3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5 h 8"/>
                  <a:gd name="T18" fmla="*/ 8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05" name="Freeform 2639"/>
              <p:cNvSpPr>
                <a:spLocks/>
              </p:cNvSpPr>
              <p:nvPr/>
            </p:nvSpPr>
            <p:spPr bwMode="auto">
              <a:xfrm>
                <a:off x="2274" y="1954"/>
                <a:ext cx="10" cy="8"/>
              </a:xfrm>
              <a:custGeom>
                <a:avLst/>
                <a:gdLst>
                  <a:gd name="T0" fmla="*/ 2 w 10"/>
                  <a:gd name="T1" fmla="*/ 2 h 8"/>
                  <a:gd name="T2" fmla="*/ 2 w 10"/>
                  <a:gd name="T3" fmla="*/ 2 h 8"/>
                  <a:gd name="T4" fmla="*/ 0 w 10"/>
                  <a:gd name="T5" fmla="*/ 5 h 8"/>
                  <a:gd name="T6" fmla="*/ 0 w 10"/>
                  <a:gd name="T7" fmla="*/ 5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7 w 10"/>
                  <a:gd name="T15" fmla="*/ 8 h 8"/>
                  <a:gd name="T16" fmla="*/ 7 w 10"/>
                  <a:gd name="T17" fmla="*/ 8 h 8"/>
                  <a:gd name="T18" fmla="*/ 7 w 10"/>
                  <a:gd name="T19" fmla="*/ 5 h 8"/>
                  <a:gd name="T20" fmla="*/ 10 w 10"/>
                  <a:gd name="T21" fmla="*/ 2 h 8"/>
                  <a:gd name="T22" fmla="*/ 10 w 10"/>
                  <a:gd name="T23" fmla="*/ 2 h 8"/>
                  <a:gd name="T24" fmla="*/ 7 w 10"/>
                  <a:gd name="T25" fmla="*/ 0 h 8"/>
                  <a:gd name="T26" fmla="*/ 2 w 10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2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7" y="5"/>
                    </a:lnTo>
                    <a:lnTo>
                      <a:pt x="10" y="2"/>
                    </a:lnTo>
                    <a:lnTo>
                      <a:pt x="7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06" name="Freeform 2640"/>
              <p:cNvSpPr>
                <a:spLocks/>
              </p:cNvSpPr>
              <p:nvPr/>
            </p:nvSpPr>
            <p:spPr bwMode="auto">
              <a:xfrm>
                <a:off x="2260" y="1964"/>
                <a:ext cx="11" cy="8"/>
              </a:xfrm>
              <a:custGeom>
                <a:avLst/>
                <a:gdLst>
                  <a:gd name="T0" fmla="*/ 6 w 11"/>
                  <a:gd name="T1" fmla="*/ 0 h 8"/>
                  <a:gd name="T2" fmla="*/ 6 w 11"/>
                  <a:gd name="T3" fmla="*/ 3 h 8"/>
                  <a:gd name="T4" fmla="*/ 3 w 11"/>
                  <a:gd name="T5" fmla="*/ 3 h 8"/>
                  <a:gd name="T6" fmla="*/ 3 w 11"/>
                  <a:gd name="T7" fmla="*/ 6 h 8"/>
                  <a:gd name="T8" fmla="*/ 0 w 11"/>
                  <a:gd name="T9" fmla="*/ 6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11 w 11"/>
                  <a:gd name="T21" fmla="*/ 3 h 8"/>
                  <a:gd name="T22" fmla="*/ 11 w 11"/>
                  <a:gd name="T23" fmla="*/ 0 h 8"/>
                  <a:gd name="T24" fmla="*/ 11 w 11"/>
                  <a:gd name="T25" fmla="*/ 0 h 8"/>
                  <a:gd name="T26" fmla="*/ 8 w 11"/>
                  <a:gd name="T27" fmla="*/ 0 h 8"/>
                  <a:gd name="T28" fmla="*/ 6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6" y="0"/>
                    </a:moveTo>
                    <a:lnTo>
                      <a:pt x="6" y="3"/>
                    </a:lnTo>
                    <a:lnTo>
                      <a:pt x="3" y="3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07" name="Freeform 2641"/>
              <p:cNvSpPr>
                <a:spLocks/>
              </p:cNvSpPr>
              <p:nvPr/>
            </p:nvSpPr>
            <p:spPr bwMode="auto">
              <a:xfrm>
                <a:off x="2250" y="1972"/>
                <a:ext cx="10" cy="11"/>
              </a:xfrm>
              <a:custGeom>
                <a:avLst/>
                <a:gdLst>
                  <a:gd name="T0" fmla="*/ 3 w 10"/>
                  <a:gd name="T1" fmla="*/ 3 h 11"/>
                  <a:gd name="T2" fmla="*/ 3 w 10"/>
                  <a:gd name="T3" fmla="*/ 5 h 11"/>
                  <a:gd name="T4" fmla="*/ 0 w 10"/>
                  <a:gd name="T5" fmla="*/ 5 h 11"/>
                  <a:gd name="T6" fmla="*/ 0 w 10"/>
                  <a:gd name="T7" fmla="*/ 8 h 11"/>
                  <a:gd name="T8" fmla="*/ 0 w 10"/>
                  <a:gd name="T9" fmla="*/ 8 h 11"/>
                  <a:gd name="T10" fmla="*/ 3 w 10"/>
                  <a:gd name="T11" fmla="*/ 11 h 11"/>
                  <a:gd name="T12" fmla="*/ 3 w 10"/>
                  <a:gd name="T13" fmla="*/ 11 h 11"/>
                  <a:gd name="T14" fmla="*/ 5 w 10"/>
                  <a:gd name="T15" fmla="*/ 11 h 11"/>
                  <a:gd name="T16" fmla="*/ 8 w 10"/>
                  <a:gd name="T17" fmla="*/ 8 h 11"/>
                  <a:gd name="T18" fmla="*/ 8 w 10"/>
                  <a:gd name="T19" fmla="*/ 8 h 11"/>
                  <a:gd name="T20" fmla="*/ 10 w 10"/>
                  <a:gd name="T21" fmla="*/ 5 h 11"/>
                  <a:gd name="T22" fmla="*/ 10 w 10"/>
                  <a:gd name="T23" fmla="*/ 3 h 11"/>
                  <a:gd name="T24" fmla="*/ 10 w 10"/>
                  <a:gd name="T25" fmla="*/ 3 h 11"/>
                  <a:gd name="T26" fmla="*/ 8 w 10"/>
                  <a:gd name="T27" fmla="*/ 0 h 11"/>
                  <a:gd name="T28" fmla="*/ 3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3" y="3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11"/>
                    </a:lnTo>
                    <a:lnTo>
                      <a:pt x="5" y="11"/>
                    </a:lnTo>
                    <a:lnTo>
                      <a:pt x="8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08" name="Freeform 2642"/>
              <p:cNvSpPr>
                <a:spLocks/>
              </p:cNvSpPr>
              <p:nvPr/>
            </p:nvSpPr>
            <p:spPr bwMode="auto">
              <a:xfrm>
                <a:off x="2308" y="1938"/>
                <a:ext cx="7" cy="8"/>
              </a:xfrm>
              <a:custGeom>
                <a:avLst/>
                <a:gdLst>
                  <a:gd name="T0" fmla="*/ 2 w 7"/>
                  <a:gd name="T1" fmla="*/ 3 h 8"/>
                  <a:gd name="T2" fmla="*/ 0 w 7"/>
                  <a:gd name="T3" fmla="*/ 3 h 8"/>
                  <a:gd name="T4" fmla="*/ 0 w 7"/>
                  <a:gd name="T5" fmla="*/ 3 h 8"/>
                  <a:gd name="T6" fmla="*/ 0 w 7"/>
                  <a:gd name="T7" fmla="*/ 5 h 8"/>
                  <a:gd name="T8" fmla="*/ 0 w 7"/>
                  <a:gd name="T9" fmla="*/ 5 h 8"/>
                  <a:gd name="T10" fmla="*/ 2 w 7"/>
                  <a:gd name="T11" fmla="*/ 8 h 8"/>
                  <a:gd name="T12" fmla="*/ 2 w 7"/>
                  <a:gd name="T13" fmla="*/ 8 h 8"/>
                  <a:gd name="T14" fmla="*/ 5 w 7"/>
                  <a:gd name="T15" fmla="*/ 8 h 8"/>
                  <a:gd name="T16" fmla="*/ 7 w 7"/>
                  <a:gd name="T17" fmla="*/ 5 h 8"/>
                  <a:gd name="T18" fmla="*/ 7 w 7"/>
                  <a:gd name="T19" fmla="*/ 5 h 8"/>
                  <a:gd name="T20" fmla="*/ 7 w 7"/>
                  <a:gd name="T21" fmla="*/ 3 h 8"/>
                  <a:gd name="T22" fmla="*/ 7 w 7"/>
                  <a:gd name="T23" fmla="*/ 3 h 8"/>
                  <a:gd name="T24" fmla="*/ 7 w 7"/>
                  <a:gd name="T25" fmla="*/ 0 h 8"/>
                  <a:gd name="T26" fmla="*/ 5 w 7"/>
                  <a:gd name="T27" fmla="*/ 0 h 8"/>
                  <a:gd name="T28" fmla="*/ 2 w 7"/>
                  <a:gd name="T29" fmla="*/ 3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8"/>
                  <a:gd name="T47" fmla="*/ 7 w 7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8">
                    <a:moveTo>
                      <a:pt x="2" y="3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09" name="Freeform 2643"/>
              <p:cNvSpPr>
                <a:spLocks/>
              </p:cNvSpPr>
              <p:nvPr/>
            </p:nvSpPr>
            <p:spPr bwMode="auto">
              <a:xfrm>
                <a:off x="2297" y="1946"/>
                <a:ext cx="8" cy="8"/>
              </a:xfrm>
              <a:custGeom>
                <a:avLst/>
                <a:gdLst>
                  <a:gd name="T0" fmla="*/ 3 w 8"/>
                  <a:gd name="T1" fmla="*/ 0 h 8"/>
                  <a:gd name="T2" fmla="*/ 3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10" name="Freeform 2644"/>
              <p:cNvSpPr>
                <a:spLocks/>
              </p:cNvSpPr>
              <p:nvPr/>
            </p:nvSpPr>
            <p:spPr bwMode="auto">
              <a:xfrm>
                <a:off x="2287" y="1954"/>
                <a:ext cx="7" cy="8"/>
              </a:xfrm>
              <a:custGeom>
                <a:avLst/>
                <a:gdLst>
                  <a:gd name="T0" fmla="*/ 2 w 7"/>
                  <a:gd name="T1" fmla="*/ 2 h 8"/>
                  <a:gd name="T2" fmla="*/ 2 w 7"/>
                  <a:gd name="T3" fmla="*/ 2 h 8"/>
                  <a:gd name="T4" fmla="*/ 0 w 7"/>
                  <a:gd name="T5" fmla="*/ 5 h 8"/>
                  <a:gd name="T6" fmla="*/ 0 w 7"/>
                  <a:gd name="T7" fmla="*/ 5 h 8"/>
                  <a:gd name="T8" fmla="*/ 0 w 7"/>
                  <a:gd name="T9" fmla="*/ 8 h 8"/>
                  <a:gd name="T10" fmla="*/ 2 w 7"/>
                  <a:gd name="T11" fmla="*/ 8 h 8"/>
                  <a:gd name="T12" fmla="*/ 5 w 7"/>
                  <a:gd name="T13" fmla="*/ 8 h 8"/>
                  <a:gd name="T14" fmla="*/ 5 w 7"/>
                  <a:gd name="T15" fmla="*/ 8 h 8"/>
                  <a:gd name="T16" fmla="*/ 7 w 7"/>
                  <a:gd name="T17" fmla="*/ 8 h 8"/>
                  <a:gd name="T18" fmla="*/ 7 w 7"/>
                  <a:gd name="T19" fmla="*/ 5 h 8"/>
                  <a:gd name="T20" fmla="*/ 7 w 7"/>
                  <a:gd name="T21" fmla="*/ 2 h 8"/>
                  <a:gd name="T22" fmla="*/ 7 w 7"/>
                  <a:gd name="T23" fmla="*/ 2 h 8"/>
                  <a:gd name="T24" fmla="*/ 7 w 7"/>
                  <a:gd name="T25" fmla="*/ 2 h 8"/>
                  <a:gd name="T26" fmla="*/ 5 w 7"/>
                  <a:gd name="T27" fmla="*/ 0 h 8"/>
                  <a:gd name="T28" fmla="*/ 2 w 7"/>
                  <a:gd name="T29" fmla="*/ 2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8"/>
                  <a:gd name="T47" fmla="*/ 7 w 7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8">
                    <a:moveTo>
                      <a:pt x="2" y="2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11" name="Freeform 2645"/>
              <p:cNvSpPr>
                <a:spLocks/>
              </p:cNvSpPr>
              <p:nvPr/>
            </p:nvSpPr>
            <p:spPr bwMode="auto">
              <a:xfrm>
                <a:off x="2274" y="1964"/>
                <a:ext cx="10" cy="8"/>
              </a:xfrm>
              <a:custGeom>
                <a:avLst/>
                <a:gdLst>
                  <a:gd name="T0" fmla="*/ 5 w 10"/>
                  <a:gd name="T1" fmla="*/ 0 h 8"/>
                  <a:gd name="T2" fmla="*/ 5 w 10"/>
                  <a:gd name="T3" fmla="*/ 3 h 8"/>
                  <a:gd name="T4" fmla="*/ 2 w 10"/>
                  <a:gd name="T5" fmla="*/ 3 h 8"/>
                  <a:gd name="T6" fmla="*/ 2 w 10"/>
                  <a:gd name="T7" fmla="*/ 6 h 8"/>
                  <a:gd name="T8" fmla="*/ 0 w 10"/>
                  <a:gd name="T9" fmla="*/ 6 h 8"/>
                  <a:gd name="T10" fmla="*/ 2 w 10"/>
                  <a:gd name="T11" fmla="*/ 8 h 8"/>
                  <a:gd name="T12" fmla="*/ 5 w 10"/>
                  <a:gd name="T13" fmla="*/ 8 h 8"/>
                  <a:gd name="T14" fmla="*/ 7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7 w 10"/>
                  <a:gd name="T27" fmla="*/ 0 h 8"/>
                  <a:gd name="T28" fmla="*/ 5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5" y="0"/>
                    </a:moveTo>
                    <a:lnTo>
                      <a:pt x="5" y="3"/>
                    </a:lnTo>
                    <a:lnTo>
                      <a:pt x="2" y="3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12" name="Freeform 2646"/>
              <p:cNvSpPr>
                <a:spLocks/>
              </p:cNvSpPr>
              <p:nvPr/>
            </p:nvSpPr>
            <p:spPr bwMode="auto">
              <a:xfrm>
                <a:off x="2263" y="1975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2 h 8"/>
                  <a:gd name="T4" fmla="*/ 0 w 11"/>
                  <a:gd name="T5" fmla="*/ 2 h 8"/>
                  <a:gd name="T6" fmla="*/ 0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3 w 11"/>
                  <a:gd name="T13" fmla="*/ 8 h 8"/>
                  <a:gd name="T14" fmla="*/ 5 w 11"/>
                  <a:gd name="T15" fmla="*/ 8 h 8"/>
                  <a:gd name="T16" fmla="*/ 8 w 11"/>
                  <a:gd name="T17" fmla="*/ 5 h 8"/>
                  <a:gd name="T18" fmla="*/ 8 w 11"/>
                  <a:gd name="T19" fmla="*/ 5 h 8"/>
                  <a:gd name="T20" fmla="*/ 8 w 11"/>
                  <a:gd name="T21" fmla="*/ 2 h 8"/>
                  <a:gd name="T22" fmla="*/ 11 w 11"/>
                  <a:gd name="T23" fmla="*/ 0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13" name="Freeform 2647"/>
              <p:cNvSpPr>
                <a:spLocks/>
              </p:cNvSpPr>
              <p:nvPr/>
            </p:nvSpPr>
            <p:spPr bwMode="auto">
              <a:xfrm>
                <a:off x="2318" y="1938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3 h 8"/>
                  <a:gd name="T4" fmla="*/ 3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3 w 10"/>
                  <a:gd name="T11" fmla="*/ 5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5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14" name="Freeform 2648"/>
              <p:cNvSpPr>
                <a:spLocks/>
              </p:cNvSpPr>
              <p:nvPr/>
            </p:nvSpPr>
            <p:spPr bwMode="auto">
              <a:xfrm>
                <a:off x="2310" y="1946"/>
                <a:ext cx="8" cy="8"/>
              </a:xfrm>
              <a:custGeom>
                <a:avLst/>
                <a:gdLst>
                  <a:gd name="T0" fmla="*/ 3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15" name="Freeform 2649"/>
              <p:cNvSpPr>
                <a:spLocks/>
              </p:cNvSpPr>
              <p:nvPr/>
            </p:nvSpPr>
            <p:spPr bwMode="auto">
              <a:xfrm>
                <a:off x="2300" y="1954"/>
                <a:ext cx="8" cy="8"/>
              </a:xfrm>
              <a:custGeom>
                <a:avLst/>
                <a:gdLst>
                  <a:gd name="T0" fmla="*/ 2 w 8"/>
                  <a:gd name="T1" fmla="*/ 2 h 8"/>
                  <a:gd name="T2" fmla="*/ 2 w 8"/>
                  <a:gd name="T3" fmla="*/ 2 h 8"/>
                  <a:gd name="T4" fmla="*/ 0 w 8"/>
                  <a:gd name="T5" fmla="*/ 5 h 8"/>
                  <a:gd name="T6" fmla="*/ 0 w 8"/>
                  <a:gd name="T7" fmla="*/ 8 h 8"/>
                  <a:gd name="T8" fmla="*/ 0 w 8"/>
                  <a:gd name="T9" fmla="*/ 8 h 8"/>
                  <a:gd name="T10" fmla="*/ 2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5 w 8"/>
                  <a:gd name="T25" fmla="*/ 0 h 8"/>
                  <a:gd name="T26" fmla="*/ 2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2" y="2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16" name="Freeform 2650"/>
              <p:cNvSpPr>
                <a:spLocks/>
              </p:cNvSpPr>
              <p:nvPr/>
            </p:nvSpPr>
            <p:spPr bwMode="auto">
              <a:xfrm>
                <a:off x="2287" y="1964"/>
                <a:ext cx="10" cy="8"/>
              </a:xfrm>
              <a:custGeom>
                <a:avLst/>
                <a:gdLst>
                  <a:gd name="T0" fmla="*/ 5 w 10"/>
                  <a:gd name="T1" fmla="*/ 0 h 8"/>
                  <a:gd name="T2" fmla="*/ 2 w 10"/>
                  <a:gd name="T3" fmla="*/ 3 h 8"/>
                  <a:gd name="T4" fmla="*/ 2 w 10"/>
                  <a:gd name="T5" fmla="*/ 3 h 8"/>
                  <a:gd name="T6" fmla="*/ 2 w 10"/>
                  <a:gd name="T7" fmla="*/ 6 h 8"/>
                  <a:gd name="T8" fmla="*/ 0 w 10"/>
                  <a:gd name="T9" fmla="*/ 6 h 8"/>
                  <a:gd name="T10" fmla="*/ 2 w 10"/>
                  <a:gd name="T11" fmla="*/ 8 h 8"/>
                  <a:gd name="T12" fmla="*/ 5 w 10"/>
                  <a:gd name="T13" fmla="*/ 8 h 8"/>
                  <a:gd name="T14" fmla="*/ 7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7 w 10"/>
                  <a:gd name="T27" fmla="*/ 0 h 8"/>
                  <a:gd name="T28" fmla="*/ 5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5" y="0"/>
                    </a:moveTo>
                    <a:lnTo>
                      <a:pt x="2" y="3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17" name="Freeform 2651"/>
              <p:cNvSpPr>
                <a:spLocks/>
              </p:cNvSpPr>
              <p:nvPr/>
            </p:nvSpPr>
            <p:spPr bwMode="auto">
              <a:xfrm>
                <a:off x="2276" y="1975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2 h 8"/>
                  <a:gd name="T4" fmla="*/ 0 w 11"/>
                  <a:gd name="T5" fmla="*/ 2 h 8"/>
                  <a:gd name="T6" fmla="*/ 0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2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18" name="Freeform 2652"/>
              <p:cNvSpPr>
                <a:spLocks/>
              </p:cNvSpPr>
              <p:nvPr/>
            </p:nvSpPr>
            <p:spPr bwMode="auto">
              <a:xfrm>
                <a:off x="2331" y="1938"/>
                <a:ext cx="8" cy="5"/>
              </a:xfrm>
              <a:custGeom>
                <a:avLst/>
                <a:gdLst>
                  <a:gd name="T0" fmla="*/ 3 w 8"/>
                  <a:gd name="T1" fmla="*/ 0 h 5"/>
                  <a:gd name="T2" fmla="*/ 3 w 8"/>
                  <a:gd name="T3" fmla="*/ 3 h 5"/>
                  <a:gd name="T4" fmla="*/ 0 w 8"/>
                  <a:gd name="T5" fmla="*/ 3 h 5"/>
                  <a:gd name="T6" fmla="*/ 0 w 8"/>
                  <a:gd name="T7" fmla="*/ 5 h 5"/>
                  <a:gd name="T8" fmla="*/ 0 w 8"/>
                  <a:gd name="T9" fmla="*/ 5 h 5"/>
                  <a:gd name="T10" fmla="*/ 3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3 h 5"/>
                  <a:gd name="T22" fmla="*/ 8 w 8"/>
                  <a:gd name="T23" fmla="*/ 3 h 5"/>
                  <a:gd name="T24" fmla="*/ 8 w 8"/>
                  <a:gd name="T25" fmla="*/ 0 h 5"/>
                  <a:gd name="T26" fmla="*/ 5 w 8"/>
                  <a:gd name="T27" fmla="*/ 0 h 5"/>
                  <a:gd name="T28" fmla="*/ 3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19" name="Freeform 2653"/>
              <p:cNvSpPr>
                <a:spLocks/>
              </p:cNvSpPr>
              <p:nvPr/>
            </p:nvSpPr>
            <p:spPr bwMode="auto">
              <a:xfrm>
                <a:off x="2323" y="1946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20" name="Freeform 2654"/>
              <p:cNvSpPr>
                <a:spLocks/>
              </p:cNvSpPr>
              <p:nvPr/>
            </p:nvSpPr>
            <p:spPr bwMode="auto">
              <a:xfrm>
                <a:off x="2313" y="1954"/>
                <a:ext cx="8" cy="8"/>
              </a:xfrm>
              <a:custGeom>
                <a:avLst/>
                <a:gdLst>
                  <a:gd name="T0" fmla="*/ 2 w 8"/>
                  <a:gd name="T1" fmla="*/ 2 h 8"/>
                  <a:gd name="T2" fmla="*/ 2 w 8"/>
                  <a:gd name="T3" fmla="*/ 2 h 8"/>
                  <a:gd name="T4" fmla="*/ 0 w 8"/>
                  <a:gd name="T5" fmla="*/ 5 h 8"/>
                  <a:gd name="T6" fmla="*/ 0 w 8"/>
                  <a:gd name="T7" fmla="*/ 8 h 8"/>
                  <a:gd name="T8" fmla="*/ 0 w 8"/>
                  <a:gd name="T9" fmla="*/ 8 h 8"/>
                  <a:gd name="T10" fmla="*/ 2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5 w 8"/>
                  <a:gd name="T25" fmla="*/ 0 h 8"/>
                  <a:gd name="T26" fmla="*/ 2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2" y="2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21" name="Freeform 2655"/>
              <p:cNvSpPr>
                <a:spLocks/>
              </p:cNvSpPr>
              <p:nvPr/>
            </p:nvSpPr>
            <p:spPr bwMode="auto">
              <a:xfrm>
                <a:off x="2302" y="1964"/>
                <a:ext cx="8" cy="8"/>
              </a:xfrm>
              <a:custGeom>
                <a:avLst/>
                <a:gdLst>
                  <a:gd name="T0" fmla="*/ 3 w 8"/>
                  <a:gd name="T1" fmla="*/ 0 h 8"/>
                  <a:gd name="T2" fmla="*/ 3 w 8"/>
                  <a:gd name="T3" fmla="*/ 3 h 8"/>
                  <a:gd name="T4" fmla="*/ 0 w 8"/>
                  <a:gd name="T5" fmla="*/ 6 h 8"/>
                  <a:gd name="T6" fmla="*/ 0 w 8"/>
                  <a:gd name="T7" fmla="*/ 6 h 8"/>
                  <a:gd name="T8" fmla="*/ 0 w 8"/>
                  <a:gd name="T9" fmla="*/ 6 h 8"/>
                  <a:gd name="T10" fmla="*/ 3 w 8"/>
                  <a:gd name="T11" fmla="*/ 8 h 8"/>
                  <a:gd name="T12" fmla="*/ 6 w 8"/>
                  <a:gd name="T13" fmla="*/ 8 h 8"/>
                  <a:gd name="T14" fmla="*/ 6 w 8"/>
                  <a:gd name="T15" fmla="*/ 8 h 8"/>
                  <a:gd name="T16" fmla="*/ 8 w 8"/>
                  <a:gd name="T17" fmla="*/ 8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6 w 8"/>
                  <a:gd name="T27" fmla="*/ 0 h 8"/>
                  <a:gd name="T28" fmla="*/ 3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22" name="Freeform 2656"/>
              <p:cNvSpPr>
                <a:spLocks/>
              </p:cNvSpPr>
              <p:nvPr/>
            </p:nvSpPr>
            <p:spPr bwMode="auto">
              <a:xfrm>
                <a:off x="2289" y="1975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2 h 8"/>
                  <a:gd name="T4" fmla="*/ 3 w 11"/>
                  <a:gd name="T5" fmla="*/ 5 h 8"/>
                  <a:gd name="T6" fmla="*/ 0 w 11"/>
                  <a:gd name="T7" fmla="*/ 5 h 8"/>
                  <a:gd name="T8" fmla="*/ 0 w 11"/>
                  <a:gd name="T9" fmla="*/ 8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11 w 11"/>
                  <a:gd name="T17" fmla="*/ 8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2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2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23" name="Freeform 2657"/>
              <p:cNvSpPr>
                <a:spLocks/>
              </p:cNvSpPr>
              <p:nvPr/>
            </p:nvSpPr>
            <p:spPr bwMode="auto">
              <a:xfrm>
                <a:off x="2344" y="1938"/>
                <a:ext cx="8" cy="5"/>
              </a:xfrm>
              <a:custGeom>
                <a:avLst/>
                <a:gdLst>
                  <a:gd name="T0" fmla="*/ 3 w 8"/>
                  <a:gd name="T1" fmla="*/ 0 h 5"/>
                  <a:gd name="T2" fmla="*/ 0 w 8"/>
                  <a:gd name="T3" fmla="*/ 3 h 5"/>
                  <a:gd name="T4" fmla="*/ 0 w 8"/>
                  <a:gd name="T5" fmla="*/ 3 h 5"/>
                  <a:gd name="T6" fmla="*/ 0 w 8"/>
                  <a:gd name="T7" fmla="*/ 5 h 5"/>
                  <a:gd name="T8" fmla="*/ 0 w 8"/>
                  <a:gd name="T9" fmla="*/ 5 h 5"/>
                  <a:gd name="T10" fmla="*/ 3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3 h 5"/>
                  <a:gd name="T22" fmla="*/ 8 w 8"/>
                  <a:gd name="T23" fmla="*/ 3 h 5"/>
                  <a:gd name="T24" fmla="*/ 8 w 8"/>
                  <a:gd name="T25" fmla="*/ 0 h 5"/>
                  <a:gd name="T26" fmla="*/ 5 w 8"/>
                  <a:gd name="T27" fmla="*/ 0 h 5"/>
                  <a:gd name="T28" fmla="*/ 3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24" name="Freeform 2658"/>
              <p:cNvSpPr>
                <a:spLocks/>
              </p:cNvSpPr>
              <p:nvPr/>
            </p:nvSpPr>
            <p:spPr bwMode="auto">
              <a:xfrm>
                <a:off x="2336" y="1946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6 w 8"/>
                  <a:gd name="T13" fmla="*/ 8 h 8"/>
                  <a:gd name="T14" fmla="*/ 6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25" name="Freeform 2659"/>
              <p:cNvSpPr>
                <a:spLocks/>
              </p:cNvSpPr>
              <p:nvPr/>
            </p:nvSpPr>
            <p:spPr bwMode="auto">
              <a:xfrm>
                <a:off x="2326" y="1954"/>
                <a:ext cx="8" cy="8"/>
              </a:xfrm>
              <a:custGeom>
                <a:avLst/>
                <a:gdLst>
                  <a:gd name="T0" fmla="*/ 2 w 8"/>
                  <a:gd name="T1" fmla="*/ 2 h 8"/>
                  <a:gd name="T2" fmla="*/ 2 w 8"/>
                  <a:gd name="T3" fmla="*/ 5 h 8"/>
                  <a:gd name="T4" fmla="*/ 0 w 8"/>
                  <a:gd name="T5" fmla="*/ 5 h 8"/>
                  <a:gd name="T6" fmla="*/ 0 w 8"/>
                  <a:gd name="T7" fmla="*/ 8 h 8"/>
                  <a:gd name="T8" fmla="*/ 0 w 8"/>
                  <a:gd name="T9" fmla="*/ 8 h 8"/>
                  <a:gd name="T10" fmla="*/ 2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5 w 8"/>
                  <a:gd name="T25" fmla="*/ 0 h 8"/>
                  <a:gd name="T26" fmla="*/ 2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2" y="2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26" name="Freeform 2660"/>
              <p:cNvSpPr>
                <a:spLocks/>
              </p:cNvSpPr>
              <p:nvPr/>
            </p:nvSpPr>
            <p:spPr bwMode="auto">
              <a:xfrm>
                <a:off x="2315" y="1964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3 h 8"/>
                  <a:gd name="T4" fmla="*/ 0 w 11"/>
                  <a:gd name="T5" fmla="*/ 6 h 8"/>
                  <a:gd name="T6" fmla="*/ 0 w 11"/>
                  <a:gd name="T7" fmla="*/ 6 h 8"/>
                  <a:gd name="T8" fmla="*/ 0 w 11"/>
                  <a:gd name="T9" fmla="*/ 8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11 w 11"/>
                  <a:gd name="T19" fmla="*/ 6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27" name="Freeform 2661"/>
              <p:cNvSpPr>
                <a:spLocks/>
              </p:cNvSpPr>
              <p:nvPr/>
            </p:nvSpPr>
            <p:spPr bwMode="auto">
              <a:xfrm>
                <a:off x="2305" y="1975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2 h 8"/>
                  <a:gd name="T4" fmla="*/ 0 w 10"/>
                  <a:gd name="T5" fmla="*/ 5 h 8"/>
                  <a:gd name="T6" fmla="*/ 0 w 10"/>
                  <a:gd name="T7" fmla="*/ 8 h 8"/>
                  <a:gd name="T8" fmla="*/ 0 w 10"/>
                  <a:gd name="T9" fmla="*/ 8 h 8"/>
                  <a:gd name="T10" fmla="*/ 3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8 h 8"/>
                  <a:gd name="T18" fmla="*/ 8 w 10"/>
                  <a:gd name="T19" fmla="*/ 5 h 8"/>
                  <a:gd name="T20" fmla="*/ 10 w 10"/>
                  <a:gd name="T21" fmla="*/ 2 h 8"/>
                  <a:gd name="T22" fmla="*/ 10 w 10"/>
                  <a:gd name="T23" fmla="*/ 2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28" name="Freeform 2662"/>
              <p:cNvSpPr>
                <a:spLocks/>
              </p:cNvSpPr>
              <p:nvPr/>
            </p:nvSpPr>
            <p:spPr bwMode="auto">
              <a:xfrm>
                <a:off x="2357" y="1938"/>
                <a:ext cx="8" cy="5"/>
              </a:xfrm>
              <a:custGeom>
                <a:avLst/>
                <a:gdLst>
                  <a:gd name="T0" fmla="*/ 3 w 8"/>
                  <a:gd name="T1" fmla="*/ 0 h 5"/>
                  <a:gd name="T2" fmla="*/ 0 w 8"/>
                  <a:gd name="T3" fmla="*/ 3 h 5"/>
                  <a:gd name="T4" fmla="*/ 0 w 8"/>
                  <a:gd name="T5" fmla="*/ 3 h 5"/>
                  <a:gd name="T6" fmla="*/ 0 w 8"/>
                  <a:gd name="T7" fmla="*/ 5 h 5"/>
                  <a:gd name="T8" fmla="*/ 0 w 8"/>
                  <a:gd name="T9" fmla="*/ 5 h 5"/>
                  <a:gd name="T10" fmla="*/ 3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3 h 5"/>
                  <a:gd name="T22" fmla="*/ 8 w 8"/>
                  <a:gd name="T23" fmla="*/ 3 h 5"/>
                  <a:gd name="T24" fmla="*/ 8 w 8"/>
                  <a:gd name="T25" fmla="*/ 0 h 5"/>
                  <a:gd name="T26" fmla="*/ 5 w 8"/>
                  <a:gd name="T27" fmla="*/ 0 h 5"/>
                  <a:gd name="T28" fmla="*/ 3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29" name="Freeform 2663"/>
              <p:cNvSpPr>
                <a:spLocks/>
              </p:cNvSpPr>
              <p:nvPr/>
            </p:nvSpPr>
            <p:spPr bwMode="auto">
              <a:xfrm>
                <a:off x="2349" y="1946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6 w 8"/>
                  <a:gd name="T13" fmla="*/ 8 h 8"/>
                  <a:gd name="T14" fmla="*/ 8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30" name="Freeform 2664"/>
              <p:cNvSpPr>
                <a:spLocks/>
              </p:cNvSpPr>
              <p:nvPr/>
            </p:nvSpPr>
            <p:spPr bwMode="auto">
              <a:xfrm>
                <a:off x="2339" y="1954"/>
                <a:ext cx="10" cy="8"/>
              </a:xfrm>
              <a:custGeom>
                <a:avLst/>
                <a:gdLst>
                  <a:gd name="T0" fmla="*/ 3 w 10"/>
                  <a:gd name="T1" fmla="*/ 2 h 8"/>
                  <a:gd name="T2" fmla="*/ 3 w 10"/>
                  <a:gd name="T3" fmla="*/ 5 h 8"/>
                  <a:gd name="T4" fmla="*/ 0 w 10"/>
                  <a:gd name="T5" fmla="*/ 5 h 8"/>
                  <a:gd name="T6" fmla="*/ 0 w 10"/>
                  <a:gd name="T7" fmla="*/ 8 h 8"/>
                  <a:gd name="T8" fmla="*/ 0 w 10"/>
                  <a:gd name="T9" fmla="*/ 8 h 8"/>
                  <a:gd name="T10" fmla="*/ 3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10 w 10"/>
                  <a:gd name="T17" fmla="*/ 8 h 8"/>
                  <a:gd name="T18" fmla="*/ 10 w 10"/>
                  <a:gd name="T19" fmla="*/ 5 h 8"/>
                  <a:gd name="T20" fmla="*/ 10 w 10"/>
                  <a:gd name="T21" fmla="*/ 2 h 8"/>
                  <a:gd name="T22" fmla="*/ 10 w 10"/>
                  <a:gd name="T23" fmla="*/ 2 h 8"/>
                  <a:gd name="T24" fmla="*/ 8 w 10"/>
                  <a:gd name="T25" fmla="*/ 0 h 8"/>
                  <a:gd name="T26" fmla="*/ 3 w 10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2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31" name="Freeform 2665"/>
              <p:cNvSpPr>
                <a:spLocks/>
              </p:cNvSpPr>
              <p:nvPr/>
            </p:nvSpPr>
            <p:spPr bwMode="auto">
              <a:xfrm>
                <a:off x="2328" y="1964"/>
                <a:ext cx="11" cy="8"/>
              </a:xfrm>
              <a:custGeom>
                <a:avLst/>
                <a:gdLst>
                  <a:gd name="T0" fmla="*/ 3 w 11"/>
                  <a:gd name="T1" fmla="*/ 3 h 8"/>
                  <a:gd name="T2" fmla="*/ 3 w 11"/>
                  <a:gd name="T3" fmla="*/ 3 h 8"/>
                  <a:gd name="T4" fmla="*/ 3 w 11"/>
                  <a:gd name="T5" fmla="*/ 6 h 8"/>
                  <a:gd name="T6" fmla="*/ 3 w 11"/>
                  <a:gd name="T7" fmla="*/ 8 h 8"/>
                  <a:gd name="T8" fmla="*/ 0 w 11"/>
                  <a:gd name="T9" fmla="*/ 8 h 8"/>
                  <a:gd name="T10" fmla="*/ 8 w 11"/>
                  <a:gd name="T11" fmla="*/ 8 h 8"/>
                  <a:gd name="T12" fmla="*/ 11 w 11"/>
                  <a:gd name="T13" fmla="*/ 8 h 8"/>
                  <a:gd name="T14" fmla="*/ 11 w 11"/>
                  <a:gd name="T15" fmla="*/ 8 h 8"/>
                  <a:gd name="T16" fmla="*/ 11 w 11"/>
                  <a:gd name="T17" fmla="*/ 6 h 8"/>
                  <a:gd name="T18" fmla="*/ 11 w 11"/>
                  <a:gd name="T19" fmla="*/ 3 h 8"/>
                  <a:gd name="T20" fmla="*/ 11 w 11"/>
                  <a:gd name="T21" fmla="*/ 3 h 8"/>
                  <a:gd name="T22" fmla="*/ 11 w 11"/>
                  <a:gd name="T23" fmla="*/ 0 h 8"/>
                  <a:gd name="T24" fmla="*/ 8 w 11"/>
                  <a:gd name="T25" fmla="*/ 0 h 8"/>
                  <a:gd name="T26" fmla="*/ 3 w 11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3"/>
                    </a:moveTo>
                    <a:lnTo>
                      <a:pt x="3" y="3"/>
                    </a:lnTo>
                    <a:lnTo>
                      <a:pt x="3" y="6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32" name="Freeform 2666"/>
              <p:cNvSpPr>
                <a:spLocks/>
              </p:cNvSpPr>
              <p:nvPr/>
            </p:nvSpPr>
            <p:spPr bwMode="auto">
              <a:xfrm>
                <a:off x="2318" y="1975"/>
                <a:ext cx="10" cy="10"/>
              </a:xfrm>
              <a:custGeom>
                <a:avLst/>
                <a:gdLst>
                  <a:gd name="T0" fmla="*/ 3 w 10"/>
                  <a:gd name="T1" fmla="*/ 2 h 10"/>
                  <a:gd name="T2" fmla="*/ 3 w 10"/>
                  <a:gd name="T3" fmla="*/ 2 h 10"/>
                  <a:gd name="T4" fmla="*/ 3 w 10"/>
                  <a:gd name="T5" fmla="*/ 5 h 10"/>
                  <a:gd name="T6" fmla="*/ 0 w 10"/>
                  <a:gd name="T7" fmla="*/ 8 h 10"/>
                  <a:gd name="T8" fmla="*/ 0 w 10"/>
                  <a:gd name="T9" fmla="*/ 8 h 10"/>
                  <a:gd name="T10" fmla="*/ 5 w 10"/>
                  <a:gd name="T11" fmla="*/ 10 h 10"/>
                  <a:gd name="T12" fmla="*/ 8 w 10"/>
                  <a:gd name="T13" fmla="*/ 10 h 10"/>
                  <a:gd name="T14" fmla="*/ 10 w 10"/>
                  <a:gd name="T15" fmla="*/ 10 h 10"/>
                  <a:gd name="T16" fmla="*/ 10 w 10"/>
                  <a:gd name="T17" fmla="*/ 8 h 10"/>
                  <a:gd name="T18" fmla="*/ 10 w 10"/>
                  <a:gd name="T19" fmla="*/ 5 h 10"/>
                  <a:gd name="T20" fmla="*/ 10 w 10"/>
                  <a:gd name="T21" fmla="*/ 2 h 10"/>
                  <a:gd name="T22" fmla="*/ 10 w 10"/>
                  <a:gd name="T23" fmla="*/ 2 h 10"/>
                  <a:gd name="T24" fmla="*/ 10 w 10"/>
                  <a:gd name="T25" fmla="*/ 0 h 10"/>
                  <a:gd name="T26" fmla="*/ 8 w 10"/>
                  <a:gd name="T27" fmla="*/ 0 h 10"/>
                  <a:gd name="T28" fmla="*/ 3 w 10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0"/>
                  <a:gd name="T47" fmla="*/ 10 w 10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0">
                    <a:moveTo>
                      <a:pt x="3" y="2"/>
                    </a:moveTo>
                    <a:lnTo>
                      <a:pt x="3" y="2"/>
                    </a:lnTo>
                    <a:lnTo>
                      <a:pt x="3" y="5"/>
                    </a:lnTo>
                    <a:lnTo>
                      <a:pt x="0" y="8"/>
                    </a:lnTo>
                    <a:lnTo>
                      <a:pt x="5" y="10"/>
                    </a:lnTo>
                    <a:lnTo>
                      <a:pt x="8" y="10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33" name="Freeform 2667"/>
              <p:cNvSpPr>
                <a:spLocks/>
              </p:cNvSpPr>
              <p:nvPr/>
            </p:nvSpPr>
            <p:spPr bwMode="auto">
              <a:xfrm>
                <a:off x="2370" y="1938"/>
                <a:ext cx="11" cy="5"/>
              </a:xfrm>
              <a:custGeom>
                <a:avLst/>
                <a:gdLst>
                  <a:gd name="T0" fmla="*/ 3 w 11"/>
                  <a:gd name="T1" fmla="*/ 0 h 5"/>
                  <a:gd name="T2" fmla="*/ 0 w 11"/>
                  <a:gd name="T3" fmla="*/ 3 h 5"/>
                  <a:gd name="T4" fmla="*/ 0 w 11"/>
                  <a:gd name="T5" fmla="*/ 3 h 5"/>
                  <a:gd name="T6" fmla="*/ 0 w 11"/>
                  <a:gd name="T7" fmla="*/ 5 h 5"/>
                  <a:gd name="T8" fmla="*/ 0 w 11"/>
                  <a:gd name="T9" fmla="*/ 5 h 5"/>
                  <a:gd name="T10" fmla="*/ 3 w 11"/>
                  <a:gd name="T11" fmla="*/ 5 h 5"/>
                  <a:gd name="T12" fmla="*/ 6 w 11"/>
                  <a:gd name="T13" fmla="*/ 5 h 5"/>
                  <a:gd name="T14" fmla="*/ 8 w 11"/>
                  <a:gd name="T15" fmla="*/ 5 h 5"/>
                  <a:gd name="T16" fmla="*/ 11 w 11"/>
                  <a:gd name="T17" fmla="*/ 5 h 5"/>
                  <a:gd name="T18" fmla="*/ 11 w 11"/>
                  <a:gd name="T19" fmla="*/ 5 h 5"/>
                  <a:gd name="T20" fmla="*/ 8 w 11"/>
                  <a:gd name="T21" fmla="*/ 3 h 5"/>
                  <a:gd name="T22" fmla="*/ 8 w 11"/>
                  <a:gd name="T23" fmla="*/ 3 h 5"/>
                  <a:gd name="T24" fmla="*/ 8 w 11"/>
                  <a:gd name="T25" fmla="*/ 0 h 5"/>
                  <a:gd name="T26" fmla="*/ 6 w 11"/>
                  <a:gd name="T27" fmla="*/ 0 h 5"/>
                  <a:gd name="T28" fmla="*/ 3 w 11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5"/>
                  <a:gd name="T47" fmla="*/ 11 w 11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5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6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34" name="Freeform 2668"/>
              <p:cNvSpPr>
                <a:spLocks/>
              </p:cNvSpPr>
              <p:nvPr/>
            </p:nvSpPr>
            <p:spPr bwMode="auto">
              <a:xfrm>
                <a:off x="2362" y="1946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8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6 w 11"/>
                  <a:gd name="T27" fmla="*/ 0 h 8"/>
                  <a:gd name="T28" fmla="*/ 3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35" name="Freeform 2669"/>
              <p:cNvSpPr>
                <a:spLocks/>
              </p:cNvSpPr>
              <p:nvPr/>
            </p:nvSpPr>
            <p:spPr bwMode="auto">
              <a:xfrm>
                <a:off x="2355" y="1956"/>
                <a:ext cx="7" cy="6"/>
              </a:xfrm>
              <a:custGeom>
                <a:avLst/>
                <a:gdLst>
                  <a:gd name="T0" fmla="*/ 0 w 7"/>
                  <a:gd name="T1" fmla="*/ 0 h 6"/>
                  <a:gd name="T2" fmla="*/ 0 w 7"/>
                  <a:gd name="T3" fmla="*/ 3 h 6"/>
                  <a:gd name="T4" fmla="*/ 0 w 7"/>
                  <a:gd name="T5" fmla="*/ 3 h 6"/>
                  <a:gd name="T6" fmla="*/ 0 w 7"/>
                  <a:gd name="T7" fmla="*/ 6 h 6"/>
                  <a:gd name="T8" fmla="*/ 0 w 7"/>
                  <a:gd name="T9" fmla="*/ 6 h 6"/>
                  <a:gd name="T10" fmla="*/ 2 w 7"/>
                  <a:gd name="T11" fmla="*/ 6 h 6"/>
                  <a:gd name="T12" fmla="*/ 5 w 7"/>
                  <a:gd name="T13" fmla="*/ 6 h 6"/>
                  <a:gd name="T14" fmla="*/ 7 w 7"/>
                  <a:gd name="T15" fmla="*/ 6 h 6"/>
                  <a:gd name="T16" fmla="*/ 7 w 7"/>
                  <a:gd name="T17" fmla="*/ 6 h 6"/>
                  <a:gd name="T18" fmla="*/ 7 w 7"/>
                  <a:gd name="T19" fmla="*/ 6 h 6"/>
                  <a:gd name="T20" fmla="*/ 7 w 7"/>
                  <a:gd name="T21" fmla="*/ 3 h 6"/>
                  <a:gd name="T22" fmla="*/ 7 w 7"/>
                  <a:gd name="T23" fmla="*/ 0 h 6"/>
                  <a:gd name="T24" fmla="*/ 7 w 7"/>
                  <a:gd name="T25" fmla="*/ 0 h 6"/>
                  <a:gd name="T26" fmla="*/ 0 w 7"/>
                  <a:gd name="T27" fmla="*/ 0 h 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6"/>
                  <a:gd name="T44" fmla="*/ 7 w 7"/>
                  <a:gd name="T45" fmla="*/ 6 h 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6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5" y="6"/>
                    </a:lnTo>
                    <a:lnTo>
                      <a:pt x="7" y="6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36" name="Freeform 2670"/>
              <p:cNvSpPr>
                <a:spLocks/>
              </p:cNvSpPr>
              <p:nvPr/>
            </p:nvSpPr>
            <p:spPr bwMode="auto">
              <a:xfrm>
                <a:off x="2344" y="1964"/>
                <a:ext cx="11" cy="8"/>
              </a:xfrm>
              <a:custGeom>
                <a:avLst/>
                <a:gdLst>
                  <a:gd name="T0" fmla="*/ 3 w 11"/>
                  <a:gd name="T1" fmla="*/ 3 h 8"/>
                  <a:gd name="T2" fmla="*/ 3 w 11"/>
                  <a:gd name="T3" fmla="*/ 3 h 8"/>
                  <a:gd name="T4" fmla="*/ 0 w 11"/>
                  <a:gd name="T5" fmla="*/ 6 h 8"/>
                  <a:gd name="T6" fmla="*/ 0 w 11"/>
                  <a:gd name="T7" fmla="*/ 8 h 8"/>
                  <a:gd name="T8" fmla="*/ 0 w 11"/>
                  <a:gd name="T9" fmla="*/ 8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11 w 11"/>
                  <a:gd name="T17" fmla="*/ 8 h 8"/>
                  <a:gd name="T18" fmla="*/ 11 w 11"/>
                  <a:gd name="T19" fmla="*/ 6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8 w 11"/>
                  <a:gd name="T27" fmla="*/ 0 h 8"/>
                  <a:gd name="T28" fmla="*/ 3 w 11"/>
                  <a:gd name="T29" fmla="*/ 3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37" name="Freeform 2671"/>
              <p:cNvSpPr>
                <a:spLocks/>
              </p:cNvSpPr>
              <p:nvPr/>
            </p:nvSpPr>
            <p:spPr bwMode="auto">
              <a:xfrm>
                <a:off x="2334" y="1975"/>
                <a:ext cx="10" cy="10"/>
              </a:xfrm>
              <a:custGeom>
                <a:avLst/>
                <a:gdLst>
                  <a:gd name="T0" fmla="*/ 2 w 10"/>
                  <a:gd name="T1" fmla="*/ 2 h 10"/>
                  <a:gd name="T2" fmla="*/ 2 w 10"/>
                  <a:gd name="T3" fmla="*/ 5 h 10"/>
                  <a:gd name="T4" fmla="*/ 0 w 10"/>
                  <a:gd name="T5" fmla="*/ 5 h 10"/>
                  <a:gd name="T6" fmla="*/ 0 w 10"/>
                  <a:gd name="T7" fmla="*/ 8 h 10"/>
                  <a:gd name="T8" fmla="*/ 0 w 10"/>
                  <a:gd name="T9" fmla="*/ 8 h 10"/>
                  <a:gd name="T10" fmla="*/ 5 w 10"/>
                  <a:gd name="T11" fmla="*/ 10 h 10"/>
                  <a:gd name="T12" fmla="*/ 8 w 10"/>
                  <a:gd name="T13" fmla="*/ 10 h 10"/>
                  <a:gd name="T14" fmla="*/ 10 w 10"/>
                  <a:gd name="T15" fmla="*/ 10 h 10"/>
                  <a:gd name="T16" fmla="*/ 10 w 10"/>
                  <a:gd name="T17" fmla="*/ 8 h 10"/>
                  <a:gd name="T18" fmla="*/ 10 w 10"/>
                  <a:gd name="T19" fmla="*/ 8 h 10"/>
                  <a:gd name="T20" fmla="*/ 10 w 10"/>
                  <a:gd name="T21" fmla="*/ 5 h 10"/>
                  <a:gd name="T22" fmla="*/ 10 w 10"/>
                  <a:gd name="T23" fmla="*/ 2 h 10"/>
                  <a:gd name="T24" fmla="*/ 10 w 10"/>
                  <a:gd name="T25" fmla="*/ 2 h 10"/>
                  <a:gd name="T26" fmla="*/ 8 w 10"/>
                  <a:gd name="T27" fmla="*/ 0 h 10"/>
                  <a:gd name="T28" fmla="*/ 2 w 10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0"/>
                  <a:gd name="T47" fmla="*/ 10 w 10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0">
                    <a:moveTo>
                      <a:pt x="2" y="2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5" y="10"/>
                    </a:lnTo>
                    <a:lnTo>
                      <a:pt x="8" y="10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38" name="Freeform 2672"/>
              <p:cNvSpPr>
                <a:spLocks/>
              </p:cNvSpPr>
              <p:nvPr/>
            </p:nvSpPr>
            <p:spPr bwMode="auto">
              <a:xfrm>
                <a:off x="2383" y="1938"/>
                <a:ext cx="11" cy="5"/>
              </a:xfrm>
              <a:custGeom>
                <a:avLst/>
                <a:gdLst>
                  <a:gd name="T0" fmla="*/ 3 w 11"/>
                  <a:gd name="T1" fmla="*/ 0 h 5"/>
                  <a:gd name="T2" fmla="*/ 3 w 11"/>
                  <a:gd name="T3" fmla="*/ 3 h 5"/>
                  <a:gd name="T4" fmla="*/ 3 w 11"/>
                  <a:gd name="T5" fmla="*/ 3 h 5"/>
                  <a:gd name="T6" fmla="*/ 0 w 11"/>
                  <a:gd name="T7" fmla="*/ 5 h 5"/>
                  <a:gd name="T8" fmla="*/ 0 w 11"/>
                  <a:gd name="T9" fmla="*/ 5 h 5"/>
                  <a:gd name="T10" fmla="*/ 8 w 11"/>
                  <a:gd name="T11" fmla="*/ 5 h 5"/>
                  <a:gd name="T12" fmla="*/ 11 w 11"/>
                  <a:gd name="T13" fmla="*/ 5 h 5"/>
                  <a:gd name="T14" fmla="*/ 11 w 11"/>
                  <a:gd name="T15" fmla="*/ 5 h 5"/>
                  <a:gd name="T16" fmla="*/ 11 w 11"/>
                  <a:gd name="T17" fmla="*/ 5 h 5"/>
                  <a:gd name="T18" fmla="*/ 11 w 11"/>
                  <a:gd name="T19" fmla="*/ 3 h 5"/>
                  <a:gd name="T20" fmla="*/ 11 w 11"/>
                  <a:gd name="T21" fmla="*/ 0 h 5"/>
                  <a:gd name="T22" fmla="*/ 8 w 11"/>
                  <a:gd name="T23" fmla="*/ 0 h 5"/>
                  <a:gd name="T24" fmla="*/ 6 w 11"/>
                  <a:gd name="T25" fmla="*/ 0 h 5"/>
                  <a:gd name="T26" fmla="*/ 3 w 11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5"/>
                  <a:gd name="T44" fmla="*/ 11 w 11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5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39" name="Freeform 2673"/>
              <p:cNvSpPr>
                <a:spLocks/>
              </p:cNvSpPr>
              <p:nvPr/>
            </p:nvSpPr>
            <p:spPr bwMode="auto">
              <a:xfrm>
                <a:off x="2378" y="1946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40" name="Freeform 2674"/>
              <p:cNvSpPr>
                <a:spLocks/>
              </p:cNvSpPr>
              <p:nvPr/>
            </p:nvSpPr>
            <p:spPr bwMode="auto">
              <a:xfrm>
                <a:off x="2368" y="1956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5 w 10"/>
                  <a:gd name="T11" fmla="*/ 6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0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5" y="6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41" name="Freeform 2675"/>
              <p:cNvSpPr>
                <a:spLocks/>
              </p:cNvSpPr>
              <p:nvPr/>
            </p:nvSpPr>
            <p:spPr bwMode="auto">
              <a:xfrm>
                <a:off x="2360" y="1964"/>
                <a:ext cx="10" cy="11"/>
              </a:xfrm>
              <a:custGeom>
                <a:avLst/>
                <a:gdLst>
                  <a:gd name="T0" fmla="*/ 2 w 10"/>
                  <a:gd name="T1" fmla="*/ 3 h 11"/>
                  <a:gd name="T2" fmla="*/ 0 w 10"/>
                  <a:gd name="T3" fmla="*/ 6 h 11"/>
                  <a:gd name="T4" fmla="*/ 0 w 10"/>
                  <a:gd name="T5" fmla="*/ 6 h 11"/>
                  <a:gd name="T6" fmla="*/ 0 w 10"/>
                  <a:gd name="T7" fmla="*/ 8 h 11"/>
                  <a:gd name="T8" fmla="*/ 0 w 10"/>
                  <a:gd name="T9" fmla="*/ 8 h 11"/>
                  <a:gd name="T10" fmla="*/ 2 w 10"/>
                  <a:gd name="T11" fmla="*/ 11 h 11"/>
                  <a:gd name="T12" fmla="*/ 5 w 10"/>
                  <a:gd name="T13" fmla="*/ 11 h 11"/>
                  <a:gd name="T14" fmla="*/ 8 w 10"/>
                  <a:gd name="T15" fmla="*/ 11 h 11"/>
                  <a:gd name="T16" fmla="*/ 10 w 10"/>
                  <a:gd name="T17" fmla="*/ 8 h 11"/>
                  <a:gd name="T18" fmla="*/ 10 w 10"/>
                  <a:gd name="T19" fmla="*/ 6 h 11"/>
                  <a:gd name="T20" fmla="*/ 10 w 10"/>
                  <a:gd name="T21" fmla="*/ 3 h 11"/>
                  <a:gd name="T22" fmla="*/ 10 w 10"/>
                  <a:gd name="T23" fmla="*/ 3 h 11"/>
                  <a:gd name="T24" fmla="*/ 8 w 10"/>
                  <a:gd name="T25" fmla="*/ 3 h 11"/>
                  <a:gd name="T26" fmla="*/ 5 w 10"/>
                  <a:gd name="T27" fmla="*/ 0 h 11"/>
                  <a:gd name="T28" fmla="*/ 2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2" y="3"/>
                    </a:moveTo>
                    <a:lnTo>
                      <a:pt x="0" y="6"/>
                    </a:lnTo>
                    <a:lnTo>
                      <a:pt x="0" y="8"/>
                    </a:lnTo>
                    <a:lnTo>
                      <a:pt x="2" y="11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42" name="Freeform 2676"/>
              <p:cNvSpPr>
                <a:spLocks/>
              </p:cNvSpPr>
              <p:nvPr/>
            </p:nvSpPr>
            <p:spPr bwMode="auto">
              <a:xfrm>
                <a:off x="2349" y="1975"/>
                <a:ext cx="11" cy="10"/>
              </a:xfrm>
              <a:custGeom>
                <a:avLst/>
                <a:gdLst>
                  <a:gd name="T0" fmla="*/ 3 w 11"/>
                  <a:gd name="T1" fmla="*/ 2 h 10"/>
                  <a:gd name="T2" fmla="*/ 3 w 11"/>
                  <a:gd name="T3" fmla="*/ 5 h 10"/>
                  <a:gd name="T4" fmla="*/ 0 w 11"/>
                  <a:gd name="T5" fmla="*/ 5 h 10"/>
                  <a:gd name="T6" fmla="*/ 0 w 11"/>
                  <a:gd name="T7" fmla="*/ 8 h 10"/>
                  <a:gd name="T8" fmla="*/ 0 w 11"/>
                  <a:gd name="T9" fmla="*/ 8 h 10"/>
                  <a:gd name="T10" fmla="*/ 6 w 11"/>
                  <a:gd name="T11" fmla="*/ 10 h 10"/>
                  <a:gd name="T12" fmla="*/ 8 w 11"/>
                  <a:gd name="T13" fmla="*/ 10 h 10"/>
                  <a:gd name="T14" fmla="*/ 11 w 11"/>
                  <a:gd name="T15" fmla="*/ 10 h 10"/>
                  <a:gd name="T16" fmla="*/ 11 w 11"/>
                  <a:gd name="T17" fmla="*/ 10 h 10"/>
                  <a:gd name="T18" fmla="*/ 11 w 11"/>
                  <a:gd name="T19" fmla="*/ 8 h 10"/>
                  <a:gd name="T20" fmla="*/ 11 w 11"/>
                  <a:gd name="T21" fmla="*/ 5 h 10"/>
                  <a:gd name="T22" fmla="*/ 11 w 11"/>
                  <a:gd name="T23" fmla="*/ 2 h 10"/>
                  <a:gd name="T24" fmla="*/ 11 w 11"/>
                  <a:gd name="T25" fmla="*/ 2 h 10"/>
                  <a:gd name="T26" fmla="*/ 8 w 11"/>
                  <a:gd name="T27" fmla="*/ 0 h 10"/>
                  <a:gd name="T28" fmla="*/ 3 w 11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0"/>
                  <a:gd name="T47" fmla="*/ 11 w 11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0">
                    <a:moveTo>
                      <a:pt x="3" y="2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43" name="Freeform 2677"/>
              <p:cNvSpPr>
                <a:spLocks/>
              </p:cNvSpPr>
              <p:nvPr/>
            </p:nvSpPr>
            <p:spPr bwMode="auto">
              <a:xfrm>
                <a:off x="2399" y="1938"/>
                <a:ext cx="11" cy="5"/>
              </a:xfrm>
              <a:custGeom>
                <a:avLst/>
                <a:gdLst>
                  <a:gd name="T0" fmla="*/ 0 w 11"/>
                  <a:gd name="T1" fmla="*/ 0 h 5"/>
                  <a:gd name="T2" fmla="*/ 0 w 11"/>
                  <a:gd name="T3" fmla="*/ 3 h 5"/>
                  <a:gd name="T4" fmla="*/ 0 w 11"/>
                  <a:gd name="T5" fmla="*/ 3 h 5"/>
                  <a:gd name="T6" fmla="*/ 0 w 11"/>
                  <a:gd name="T7" fmla="*/ 5 h 5"/>
                  <a:gd name="T8" fmla="*/ 0 w 11"/>
                  <a:gd name="T9" fmla="*/ 5 h 5"/>
                  <a:gd name="T10" fmla="*/ 3 w 11"/>
                  <a:gd name="T11" fmla="*/ 5 h 5"/>
                  <a:gd name="T12" fmla="*/ 5 w 11"/>
                  <a:gd name="T13" fmla="*/ 5 h 5"/>
                  <a:gd name="T14" fmla="*/ 8 w 11"/>
                  <a:gd name="T15" fmla="*/ 5 h 5"/>
                  <a:gd name="T16" fmla="*/ 11 w 11"/>
                  <a:gd name="T17" fmla="*/ 5 h 5"/>
                  <a:gd name="T18" fmla="*/ 11 w 11"/>
                  <a:gd name="T19" fmla="*/ 5 h 5"/>
                  <a:gd name="T20" fmla="*/ 8 w 11"/>
                  <a:gd name="T21" fmla="*/ 3 h 5"/>
                  <a:gd name="T22" fmla="*/ 8 w 11"/>
                  <a:gd name="T23" fmla="*/ 0 h 5"/>
                  <a:gd name="T24" fmla="*/ 8 w 11"/>
                  <a:gd name="T25" fmla="*/ 0 h 5"/>
                  <a:gd name="T26" fmla="*/ 0 w 11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5"/>
                  <a:gd name="T44" fmla="*/ 11 w 11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44" name="Freeform 2678"/>
              <p:cNvSpPr>
                <a:spLocks/>
              </p:cNvSpPr>
              <p:nvPr/>
            </p:nvSpPr>
            <p:spPr bwMode="auto">
              <a:xfrm>
                <a:off x="2391" y="1946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45" name="Freeform 2679"/>
              <p:cNvSpPr>
                <a:spLocks/>
              </p:cNvSpPr>
              <p:nvPr/>
            </p:nvSpPr>
            <p:spPr bwMode="auto">
              <a:xfrm>
                <a:off x="2383" y="1956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11 w 11"/>
                  <a:gd name="T21" fmla="*/ 3 h 8"/>
                  <a:gd name="T22" fmla="*/ 11 w 11"/>
                  <a:gd name="T23" fmla="*/ 0 h 8"/>
                  <a:gd name="T24" fmla="*/ 8 w 11"/>
                  <a:gd name="T25" fmla="*/ 0 h 8"/>
                  <a:gd name="T26" fmla="*/ 6 w 11"/>
                  <a:gd name="T27" fmla="*/ 0 h 8"/>
                  <a:gd name="T28" fmla="*/ 3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46" name="Freeform 2680"/>
              <p:cNvSpPr>
                <a:spLocks/>
              </p:cNvSpPr>
              <p:nvPr/>
            </p:nvSpPr>
            <p:spPr bwMode="auto">
              <a:xfrm>
                <a:off x="2376" y="1964"/>
                <a:ext cx="10" cy="11"/>
              </a:xfrm>
              <a:custGeom>
                <a:avLst/>
                <a:gdLst>
                  <a:gd name="T0" fmla="*/ 0 w 10"/>
                  <a:gd name="T1" fmla="*/ 3 h 11"/>
                  <a:gd name="T2" fmla="*/ 0 w 10"/>
                  <a:gd name="T3" fmla="*/ 6 h 11"/>
                  <a:gd name="T4" fmla="*/ 0 w 10"/>
                  <a:gd name="T5" fmla="*/ 6 h 11"/>
                  <a:gd name="T6" fmla="*/ 0 w 10"/>
                  <a:gd name="T7" fmla="*/ 8 h 11"/>
                  <a:gd name="T8" fmla="*/ 0 w 10"/>
                  <a:gd name="T9" fmla="*/ 8 h 11"/>
                  <a:gd name="T10" fmla="*/ 5 w 10"/>
                  <a:gd name="T11" fmla="*/ 11 h 11"/>
                  <a:gd name="T12" fmla="*/ 7 w 10"/>
                  <a:gd name="T13" fmla="*/ 11 h 11"/>
                  <a:gd name="T14" fmla="*/ 10 w 10"/>
                  <a:gd name="T15" fmla="*/ 11 h 11"/>
                  <a:gd name="T16" fmla="*/ 10 w 10"/>
                  <a:gd name="T17" fmla="*/ 8 h 11"/>
                  <a:gd name="T18" fmla="*/ 10 w 10"/>
                  <a:gd name="T19" fmla="*/ 8 h 11"/>
                  <a:gd name="T20" fmla="*/ 10 w 10"/>
                  <a:gd name="T21" fmla="*/ 6 h 11"/>
                  <a:gd name="T22" fmla="*/ 10 w 10"/>
                  <a:gd name="T23" fmla="*/ 3 h 11"/>
                  <a:gd name="T24" fmla="*/ 7 w 10"/>
                  <a:gd name="T25" fmla="*/ 3 h 11"/>
                  <a:gd name="T26" fmla="*/ 5 w 10"/>
                  <a:gd name="T27" fmla="*/ 0 h 11"/>
                  <a:gd name="T28" fmla="*/ 0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0" y="3"/>
                    </a:moveTo>
                    <a:lnTo>
                      <a:pt x="0" y="6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7" y="11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47" name="Freeform 2681"/>
              <p:cNvSpPr>
                <a:spLocks/>
              </p:cNvSpPr>
              <p:nvPr/>
            </p:nvSpPr>
            <p:spPr bwMode="auto">
              <a:xfrm>
                <a:off x="2368" y="1977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10 w 10"/>
                  <a:gd name="T17" fmla="*/ 8 h 8"/>
                  <a:gd name="T18" fmla="*/ 10 w 10"/>
                  <a:gd name="T19" fmla="*/ 6 h 8"/>
                  <a:gd name="T20" fmla="*/ 8 w 10"/>
                  <a:gd name="T21" fmla="*/ 3 h 8"/>
                  <a:gd name="T22" fmla="*/ 8 w 10"/>
                  <a:gd name="T23" fmla="*/ 3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48" name="Freeform 2682"/>
              <p:cNvSpPr>
                <a:spLocks/>
              </p:cNvSpPr>
              <p:nvPr/>
            </p:nvSpPr>
            <p:spPr bwMode="auto">
              <a:xfrm>
                <a:off x="2412" y="1938"/>
                <a:ext cx="11" cy="5"/>
              </a:xfrm>
              <a:custGeom>
                <a:avLst/>
                <a:gdLst>
                  <a:gd name="T0" fmla="*/ 3 w 11"/>
                  <a:gd name="T1" fmla="*/ 0 h 5"/>
                  <a:gd name="T2" fmla="*/ 3 w 11"/>
                  <a:gd name="T3" fmla="*/ 3 h 5"/>
                  <a:gd name="T4" fmla="*/ 0 w 11"/>
                  <a:gd name="T5" fmla="*/ 3 h 5"/>
                  <a:gd name="T6" fmla="*/ 0 w 11"/>
                  <a:gd name="T7" fmla="*/ 5 h 5"/>
                  <a:gd name="T8" fmla="*/ 3 w 11"/>
                  <a:gd name="T9" fmla="*/ 5 h 5"/>
                  <a:gd name="T10" fmla="*/ 5 w 11"/>
                  <a:gd name="T11" fmla="*/ 5 h 5"/>
                  <a:gd name="T12" fmla="*/ 8 w 11"/>
                  <a:gd name="T13" fmla="*/ 5 h 5"/>
                  <a:gd name="T14" fmla="*/ 11 w 11"/>
                  <a:gd name="T15" fmla="*/ 5 h 5"/>
                  <a:gd name="T16" fmla="*/ 11 w 11"/>
                  <a:gd name="T17" fmla="*/ 5 h 5"/>
                  <a:gd name="T18" fmla="*/ 11 w 11"/>
                  <a:gd name="T19" fmla="*/ 5 h 5"/>
                  <a:gd name="T20" fmla="*/ 11 w 11"/>
                  <a:gd name="T21" fmla="*/ 3 h 5"/>
                  <a:gd name="T22" fmla="*/ 11 w 11"/>
                  <a:gd name="T23" fmla="*/ 0 h 5"/>
                  <a:gd name="T24" fmla="*/ 8 w 11"/>
                  <a:gd name="T25" fmla="*/ 0 h 5"/>
                  <a:gd name="T26" fmla="*/ 5 w 11"/>
                  <a:gd name="T27" fmla="*/ 0 h 5"/>
                  <a:gd name="T28" fmla="*/ 3 w 11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5"/>
                  <a:gd name="T47" fmla="*/ 11 w 11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5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49" name="Freeform 2683"/>
              <p:cNvSpPr>
                <a:spLocks/>
              </p:cNvSpPr>
              <p:nvPr/>
            </p:nvSpPr>
            <p:spPr bwMode="auto">
              <a:xfrm>
                <a:off x="2407" y="1946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8 w 10"/>
                  <a:gd name="T21" fmla="*/ 3 h 8"/>
                  <a:gd name="T22" fmla="*/ 8 w 10"/>
                  <a:gd name="T23" fmla="*/ 3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50" name="Freeform 2684"/>
              <p:cNvSpPr>
                <a:spLocks/>
              </p:cNvSpPr>
              <p:nvPr/>
            </p:nvSpPr>
            <p:spPr bwMode="auto">
              <a:xfrm>
                <a:off x="2399" y="1956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11 w 11"/>
                  <a:gd name="T21" fmla="*/ 3 h 8"/>
                  <a:gd name="T22" fmla="*/ 11 w 11"/>
                  <a:gd name="T23" fmla="*/ 0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51" name="Freeform 2685"/>
              <p:cNvSpPr>
                <a:spLocks/>
              </p:cNvSpPr>
              <p:nvPr/>
            </p:nvSpPr>
            <p:spPr bwMode="auto">
              <a:xfrm>
                <a:off x="2391" y="1967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0 h 8"/>
                  <a:gd name="T24" fmla="*/ 11 w 11"/>
                  <a:gd name="T25" fmla="*/ 0 h 8"/>
                  <a:gd name="T26" fmla="*/ 5 w 11"/>
                  <a:gd name="T27" fmla="*/ 0 h 8"/>
                  <a:gd name="T28" fmla="*/ 3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52" name="Freeform 2686"/>
              <p:cNvSpPr>
                <a:spLocks/>
              </p:cNvSpPr>
              <p:nvPr/>
            </p:nvSpPr>
            <p:spPr bwMode="auto">
              <a:xfrm>
                <a:off x="2383" y="1977"/>
                <a:ext cx="11" cy="11"/>
              </a:xfrm>
              <a:custGeom>
                <a:avLst/>
                <a:gdLst>
                  <a:gd name="T0" fmla="*/ 0 w 11"/>
                  <a:gd name="T1" fmla="*/ 0 h 11"/>
                  <a:gd name="T2" fmla="*/ 0 w 11"/>
                  <a:gd name="T3" fmla="*/ 3 h 11"/>
                  <a:gd name="T4" fmla="*/ 0 w 11"/>
                  <a:gd name="T5" fmla="*/ 6 h 11"/>
                  <a:gd name="T6" fmla="*/ 0 w 11"/>
                  <a:gd name="T7" fmla="*/ 8 h 11"/>
                  <a:gd name="T8" fmla="*/ 0 w 11"/>
                  <a:gd name="T9" fmla="*/ 8 h 11"/>
                  <a:gd name="T10" fmla="*/ 6 w 11"/>
                  <a:gd name="T11" fmla="*/ 11 h 11"/>
                  <a:gd name="T12" fmla="*/ 8 w 11"/>
                  <a:gd name="T13" fmla="*/ 11 h 11"/>
                  <a:gd name="T14" fmla="*/ 11 w 11"/>
                  <a:gd name="T15" fmla="*/ 11 h 11"/>
                  <a:gd name="T16" fmla="*/ 11 w 11"/>
                  <a:gd name="T17" fmla="*/ 8 h 11"/>
                  <a:gd name="T18" fmla="*/ 11 w 11"/>
                  <a:gd name="T19" fmla="*/ 6 h 11"/>
                  <a:gd name="T20" fmla="*/ 11 w 11"/>
                  <a:gd name="T21" fmla="*/ 3 h 11"/>
                  <a:gd name="T22" fmla="*/ 11 w 11"/>
                  <a:gd name="T23" fmla="*/ 3 h 11"/>
                  <a:gd name="T24" fmla="*/ 11 w 11"/>
                  <a:gd name="T25" fmla="*/ 0 h 11"/>
                  <a:gd name="T26" fmla="*/ 6 w 11"/>
                  <a:gd name="T27" fmla="*/ 0 h 11"/>
                  <a:gd name="T28" fmla="*/ 0 w 11"/>
                  <a:gd name="T29" fmla="*/ 0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1"/>
                  <a:gd name="T47" fmla="*/ 11 w 11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1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6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53" name="Freeform 2687"/>
              <p:cNvSpPr>
                <a:spLocks/>
              </p:cNvSpPr>
              <p:nvPr/>
            </p:nvSpPr>
            <p:spPr bwMode="auto">
              <a:xfrm>
                <a:off x="2428" y="1938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0 w 10"/>
                  <a:gd name="T3" fmla="*/ 3 h 5"/>
                  <a:gd name="T4" fmla="*/ 0 w 10"/>
                  <a:gd name="T5" fmla="*/ 3 h 5"/>
                  <a:gd name="T6" fmla="*/ 0 w 10"/>
                  <a:gd name="T7" fmla="*/ 5 h 5"/>
                  <a:gd name="T8" fmla="*/ 0 w 10"/>
                  <a:gd name="T9" fmla="*/ 5 h 5"/>
                  <a:gd name="T10" fmla="*/ 8 w 10"/>
                  <a:gd name="T11" fmla="*/ 5 h 5"/>
                  <a:gd name="T12" fmla="*/ 10 w 10"/>
                  <a:gd name="T13" fmla="*/ 5 h 5"/>
                  <a:gd name="T14" fmla="*/ 10 w 10"/>
                  <a:gd name="T15" fmla="*/ 5 h 5"/>
                  <a:gd name="T16" fmla="*/ 10 w 10"/>
                  <a:gd name="T17" fmla="*/ 5 h 5"/>
                  <a:gd name="T18" fmla="*/ 10 w 10"/>
                  <a:gd name="T19" fmla="*/ 3 h 5"/>
                  <a:gd name="T20" fmla="*/ 8 w 10"/>
                  <a:gd name="T21" fmla="*/ 0 h 5"/>
                  <a:gd name="T22" fmla="*/ 8 w 10"/>
                  <a:gd name="T23" fmla="*/ 0 h 5"/>
                  <a:gd name="T24" fmla="*/ 0 w 10"/>
                  <a:gd name="T25" fmla="*/ 0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5"/>
                  <a:gd name="T41" fmla="*/ 10 w 10"/>
                  <a:gd name="T42" fmla="*/ 5 h 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54" name="Freeform 2688"/>
              <p:cNvSpPr>
                <a:spLocks/>
              </p:cNvSpPr>
              <p:nvPr/>
            </p:nvSpPr>
            <p:spPr bwMode="auto">
              <a:xfrm>
                <a:off x="2423" y="1946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7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7 w 10"/>
                  <a:gd name="T21" fmla="*/ 3 h 8"/>
                  <a:gd name="T22" fmla="*/ 7 w 10"/>
                  <a:gd name="T23" fmla="*/ 3 h 8"/>
                  <a:gd name="T24" fmla="*/ 7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55" name="Freeform 2689"/>
              <p:cNvSpPr>
                <a:spLocks/>
              </p:cNvSpPr>
              <p:nvPr/>
            </p:nvSpPr>
            <p:spPr bwMode="auto">
              <a:xfrm>
                <a:off x="2415" y="1956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0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56" name="Freeform 2690"/>
              <p:cNvSpPr>
                <a:spLocks/>
              </p:cNvSpPr>
              <p:nvPr/>
            </p:nvSpPr>
            <p:spPr bwMode="auto">
              <a:xfrm>
                <a:off x="2410" y="1967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7 w 10"/>
                  <a:gd name="T13" fmla="*/ 8 h 8"/>
                  <a:gd name="T14" fmla="*/ 10 w 10"/>
                  <a:gd name="T15" fmla="*/ 8 h 8"/>
                  <a:gd name="T16" fmla="*/ 10 w 10"/>
                  <a:gd name="T17" fmla="*/ 8 h 8"/>
                  <a:gd name="T18" fmla="*/ 10 w 10"/>
                  <a:gd name="T19" fmla="*/ 5 h 8"/>
                  <a:gd name="T20" fmla="*/ 7 w 10"/>
                  <a:gd name="T21" fmla="*/ 3 h 8"/>
                  <a:gd name="T22" fmla="*/ 7 w 10"/>
                  <a:gd name="T23" fmla="*/ 0 h 8"/>
                  <a:gd name="T24" fmla="*/ 7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57" name="Freeform 2691"/>
              <p:cNvSpPr>
                <a:spLocks/>
              </p:cNvSpPr>
              <p:nvPr/>
            </p:nvSpPr>
            <p:spPr bwMode="auto">
              <a:xfrm>
                <a:off x="2402" y="1977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0 w 10"/>
                  <a:gd name="T3" fmla="*/ 3 h 11"/>
                  <a:gd name="T4" fmla="*/ 0 w 10"/>
                  <a:gd name="T5" fmla="*/ 6 h 11"/>
                  <a:gd name="T6" fmla="*/ 0 w 10"/>
                  <a:gd name="T7" fmla="*/ 8 h 11"/>
                  <a:gd name="T8" fmla="*/ 0 w 10"/>
                  <a:gd name="T9" fmla="*/ 8 h 11"/>
                  <a:gd name="T10" fmla="*/ 5 w 10"/>
                  <a:gd name="T11" fmla="*/ 11 h 11"/>
                  <a:gd name="T12" fmla="*/ 8 w 10"/>
                  <a:gd name="T13" fmla="*/ 11 h 11"/>
                  <a:gd name="T14" fmla="*/ 10 w 10"/>
                  <a:gd name="T15" fmla="*/ 11 h 11"/>
                  <a:gd name="T16" fmla="*/ 10 w 10"/>
                  <a:gd name="T17" fmla="*/ 8 h 11"/>
                  <a:gd name="T18" fmla="*/ 10 w 10"/>
                  <a:gd name="T19" fmla="*/ 6 h 11"/>
                  <a:gd name="T20" fmla="*/ 10 w 10"/>
                  <a:gd name="T21" fmla="*/ 3 h 11"/>
                  <a:gd name="T22" fmla="*/ 8 w 10"/>
                  <a:gd name="T23" fmla="*/ 3 h 11"/>
                  <a:gd name="T24" fmla="*/ 8 w 10"/>
                  <a:gd name="T25" fmla="*/ 0 h 11"/>
                  <a:gd name="T26" fmla="*/ 0 w 10"/>
                  <a:gd name="T27" fmla="*/ 0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11"/>
                  <a:gd name="T44" fmla="*/ 10 w 10"/>
                  <a:gd name="T45" fmla="*/ 11 h 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11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58" name="Freeform 2692"/>
              <p:cNvSpPr>
                <a:spLocks/>
              </p:cNvSpPr>
              <p:nvPr/>
            </p:nvSpPr>
            <p:spPr bwMode="auto">
              <a:xfrm>
                <a:off x="2444" y="1938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0 w 10"/>
                  <a:gd name="T3" fmla="*/ 3 h 5"/>
                  <a:gd name="T4" fmla="*/ 0 w 10"/>
                  <a:gd name="T5" fmla="*/ 3 h 5"/>
                  <a:gd name="T6" fmla="*/ 0 w 10"/>
                  <a:gd name="T7" fmla="*/ 5 h 5"/>
                  <a:gd name="T8" fmla="*/ 0 w 10"/>
                  <a:gd name="T9" fmla="*/ 5 h 5"/>
                  <a:gd name="T10" fmla="*/ 7 w 10"/>
                  <a:gd name="T11" fmla="*/ 5 h 5"/>
                  <a:gd name="T12" fmla="*/ 10 w 10"/>
                  <a:gd name="T13" fmla="*/ 5 h 5"/>
                  <a:gd name="T14" fmla="*/ 10 w 10"/>
                  <a:gd name="T15" fmla="*/ 5 h 5"/>
                  <a:gd name="T16" fmla="*/ 10 w 10"/>
                  <a:gd name="T17" fmla="*/ 5 h 5"/>
                  <a:gd name="T18" fmla="*/ 7 w 10"/>
                  <a:gd name="T19" fmla="*/ 3 h 5"/>
                  <a:gd name="T20" fmla="*/ 7 w 10"/>
                  <a:gd name="T21" fmla="*/ 0 h 5"/>
                  <a:gd name="T22" fmla="*/ 7 w 10"/>
                  <a:gd name="T23" fmla="*/ 0 h 5"/>
                  <a:gd name="T24" fmla="*/ 0 w 10"/>
                  <a:gd name="T25" fmla="*/ 0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5"/>
                  <a:gd name="T41" fmla="*/ 10 w 10"/>
                  <a:gd name="T42" fmla="*/ 5 h 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7" y="5"/>
                    </a:lnTo>
                    <a:lnTo>
                      <a:pt x="10" y="5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59" name="Freeform 2693"/>
              <p:cNvSpPr>
                <a:spLocks/>
              </p:cNvSpPr>
              <p:nvPr/>
            </p:nvSpPr>
            <p:spPr bwMode="auto">
              <a:xfrm>
                <a:off x="2438" y="1946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8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60" name="Freeform 2694"/>
              <p:cNvSpPr>
                <a:spLocks/>
              </p:cNvSpPr>
              <p:nvPr/>
            </p:nvSpPr>
            <p:spPr bwMode="auto">
              <a:xfrm>
                <a:off x="2433" y="1956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8 w 11"/>
                  <a:gd name="T21" fmla="*/ 3 h 8"/>
                  <a:gd name="T22" fmla="*/ 8 w 11"/>
                  <a:gd name="T23" fmla="*/ 0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61" name="Freeform 2695"/>
              <p:cNvSpPr>
                <a:spLocks/>
              </p:cNvSpPr>
              <p:nvPr/>
            </p:nvSpPr>
            <p:spPr bwMode="auto">
              <a:xfrm>
                <a:off x="2425" y="1967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3 h 8"/>
                  <a:gd name="T6" fmla="*/ 0 w 13"/>
                  <a:gd name="T7" fmla="*/ 5 h 8"/>
                  <a:gd name="T8" fmla="*/ 0 w 13"/>
                  <a:gd name="T9" fmla="*/ 8 h 8"/>
                  <a:gd name="T10" fmla="*/ 8 w 13"/>
                  <a:gd name="T11" fmla="*/ 8 h 8"/>
                  <a:gd name="T12" fmla="*/ 11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1 w 13"/>
                  <a:gd name="T19" fmla="*/ 3 h 8"/>
                  <a:gd name="T20" fmla="*/ 11 w 13"/>
                  <a:gd name="T21" fmla="*/ 3 h 8"/>
                  <a:gd name="T22" fmla="*/ 8 w 13"/>
                  <a:gd name="T23" fmla="*/ 0 h 8"/>
                  <a:gd name="T24" fmla="*/ 0 w 13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8"/>
                  <a:gd name="T41" fmla="*/ 13 w 13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62" name="Freeform 2696"/>
              <p:cNvSpPr>
                <a:spLocks/>
              </p:cNvSpPr>
              <p:nvPr/>
            </p:nvSpPr>
            <p:spPr bwMode="auto">
              <a:xfrm>
                <a:off x="2417" y="1977"/>
                <a:ext cx="13" cy="11"/>
              </a:xfrm>
              <a:custGeom>
                <a:avLst/>
                <a:gdLst>
                  <a:gd name="T0" fmla="*/ 3 w 13"/>
                  <a:gd name="T1" fmla="*/ 3 h 11"/>
                  <a:gd name="T2" fmla="*/ 3 w 13"/>
                  <a:gd name="T3" fmla="*/ 6 h 11"/>
                  <a:gd name="T4" fmla="*/ 0 w 13"/>
                  <a:gd name="T5" fmla="*/ 6 h 11"/>
                  <a:gd name="T6" fmla="*/ 0 w 13"/>
                  <a:gd name="T7" fmla="*/ 8 h 11"/>
                  <a:gd name="T8" fmla="*/ 3 w 13"/>
                  <a:gd name="T9" fmla="*/ 8 h 11"/>
                  <a:gd name="T10" fmla="*/ 8 w 13"/>
                  <a:gd name="T11" fmla="*/ 11 h 11"/>
                  <a:gd name="T12" fmla="*/ 11 w 13"/>
                  <a:gd name="T13" fmla="*/ 11 h 11"/>
                  <a:gd name="T14" fmla="*/ 13 w 13"/>
                  <a:gd name="T15" fmla="*/ 11 h 11"/>
                  <a:gd name="T16" fmla="*/ 13 w 13"/>
                  <a:gd name="T17" fmla="*/ 8 h 11"/>
                  <a:gd name="T18" fmla="*/ 13 w 13"/>
                  <a:gd name="T19" fmla="*/ 8 h 11"/>
                  <a:gd name="T20" fmla="*/ 13 w 13"/>
                  <a:gd name="T21" fmla="*/ 6 h 11"/>
                  <a:gd name="T22" fmla="*/ 11 w 13"/>
                  <a:gd name="T23" fmla="*/ 3 h 11"/>
                  <a:gd name="T24" fmla="*/ 11 w 13"/>
                  <a:gd name="T25" fmla="*/ 0 h 11"/>
                  <a:gd name="T26" fmla="*/ 8 w 13"/>
                  <a:gd name="T27" fmla="*/ 0 h 11"/>
                  <a:gd name="T28" fmla="*/ 3 w 13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3"/>
                  <a:gd name="T46" fmla="*/ 0 h 11"/>
                  <a:gd name="T47" fmla="*/ 13 w 13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3" h="11">
                    <a:moveTo>
                      <a:pt x="3" y="3"/>
                    </a:moveTo>
                    <a:lnTo>
                      <a:pt x="3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63" name="Freeform 2697"/>
              <p:cNvSpPr>
                <a:spLocks/>
              </p:cNvSpPr>
              <p:nvPr/>
            </p:nvSpPr>
            <p:spPr bwMode="auto">
              <a:xfrm>
                <a:off x="2459" y="1938"/>
                <a:ext cx="11" cy="5"/>
              </a:xfrm>
              <a:custGeom>
                <a:avLst/>
                <a:gdLst>
                  <a:gd name="T0" fmla="*/ 0 w 11"/>
                  <a:gd name="T1" fmla="*/ 0 h 5"/>
                  <a:gd name="T2" fmla="*/ 0 w 11"/>
                  <a:gd name="T3" fmla="*/ 3 h 5"/>
                  <a:gd name="T4" fmla="*/ 0 w 11"/>
                  <a:gd name="T5" fmla="*/ 3 h 5"/>
                  <a:gd name="T6" fmla="*/ 0 w 11"/>
                  <a:gd name="T7" fmla="*/ 5 h 5"/>
                  <a:gd name="T8" fmla="*/ 0 w 11"/>
                  <a:gd name="T9" fmla="*/ 5 h 5"/>
                  <a:gd name="T10" fmla="*/ 8 w 11"/>
                  <a:gd name="T11" fmla="*/ 5 h 5"/>
                  <a:gd name="T12" fmla="*/ 11 w 11"/>
                  <a:gd name="T13" fmla="*/ 5 h 5"/>
                  <a:gd name="T14" fmla="*/ 11 w 11"/>
                  <a:gd name="T15" fmla="*/ 5 h 5"/>
                  <a:gd name="T16" fmla="*/ 11 w 11"/>
                  <a:gd name="T17" fmla="*/ 3 h 5"/>
                  <a:gd name="T18" fmla="*/ 8 w 11"/>
                  <a:gd name="T19" fmla="*/ 0 h 5"/>
                  <a:gd name="T20" fmla="*/ 8 w 11"/>
                  <a:gd name="T21" fmla="*/ 0 h 5"/>
                  <a:gd name="T22" fmla="*/ 0 w 11"/>
                  <a:gd name="T23" fmla="*/ 0 h 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1"/>
                  <a:gd name="T37" fmla="*/ 0 h 5"/>
                  <a:gd name="T38" fmla="*/ 11 w 11"/>
                  <a:gd name="T39" fmla="*/ 5 h 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1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64" name="Freeform 2698"/>
              <p:cNvSpPr>
                <a:spLocks/>
              </p:cNvSpPr>
              <p:nvPr/>
            </p:nvSpPr>
            <p:spPr bwMode="auto">
              <a:xfrm>
                <a:off x="2454" y="1946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3 h 8"/>
                  <a:gd name="T6" fmla="*/ 0 w 13"/>
                  <a:gd name="T7" fmla="*/ 5 h 8"/>
                  <a:gd name="T8" fmla="*/ 3 w 13"/>
                  <a:gd name="T9" fmla="*/ 5 h 8"/>
                  <a:gd name="T10" fmla="*/ 8 w 13"/>
                  <a:gd name="T11" fmla="*/ 8 h 8"/>
                  <a:gd name="T12" fmla="*/ 11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3 w 13"/>
                  <a:gd name="T19" fmla="*/ 5 h 8"/>
                  <a:gd name="T20" fmla="*/ 11 w 13"/>
                  <a:gd name="T21" fmla="*/ 3 h 8"/>
                  <a:gd name="T22" fmla="*/ 11 w 13"/>
                  <a:gd name="T23" fmla="*/ 3 h 8"/>
                  <a:gd name="T24" fmla="*/ 8 w 13"/>
                  <a:gd name="T25" fmla="*/ 0 h 8"/>
                  <a:gd name="T26" fmla="*/ 0 w 13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8"/>
                  <a:gd name="T44" fmla="*/ 13 w 13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65" name="Freeform 2699"/>
              <p:cNvSpPr>
                <a:spLocks/>
              </p:cNvSpPr>
              <p:nvPr/>
            </p:nvSpPr>
            <p:spPr bwMode="auto">
              <a:xfrm>
                <a:off x="2449" y="1956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3 h 8"/>
                  <a:gd name="T6" fmla="*/ 0 w 13"/>
                  <a:gd name="T7" fmla="*/ 6 h 8"/>
                  <a:gd name="T8" fmla="*/ 0 w 13"/>
                  <a:gd name="T9" fmla="*/ 6 h 8"/>
                  <a:gd name="T10" fmla="*/ 5 w 13"/>
                  <a:gd name="T11" fmla="*/ 8 h 8"/>
                  <a:gd name="T12" fmla="*/ 10 w 13"/>
                  <a:gd name="T13" fmla="*/ 8 h 8"/>
                  <a:gd name="T14" fmla="*/ 13 w 13"/>
                  <a:gd name="T15" fmla="*/ 8 h 8"/>
                  <a:gd name="T16" fmla="*/ 13 w 13"/>
                  <a:gd name="T17" fmla="*/ 6 h 8"/>
                  <a:gd name="T18" fmla="*/ 13 w 13"/>
                  <a:gd name="T19" fmla="*/ 6 h 8"/>
                  <a:gd name="T20" fmla="*/ 10 w 13"/>
                  <a:gd name="T21" fmla="*/ 3 h 8"/>
                  <a:gd name="T22" fmla="*/ 10 w 13"/>
                  <a:gd name="T23" fmla="*/ 3 h 8"/>
                  <a:gd name="T24" fmla="*/ 8 w 13"/>
                  <a:gd name="T25" fmla="*/ 0 h 8"/>
                  <a:gd name="T26" fmla="*/ 0 w 13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8"/>
                  <a:gd name="T44" fmla="*/ 13 w 13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66" name="Freeform 2700"/>
              <p:cNvSpPr>
                <a:spLocks/>
              </p:cNvSpPr>
              <p:nvPr/>
            </p:nvSpPr>
            <p:spPr bwMode="auto">
              <a:xfrm>
                <a:off x="2444" y="1967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5 h 8"/>
                  <a:gd name="T6" fmla="*/ 0 w 13"/>
                  <a:gd name="T7" fmla="*/ 8 h 8"/>
                  <a:gd name="T8" fmla="*/ 0 w 13"/>
                  <a:gd name="T9" fmla="*/ 8 h 8"/>
                  <a:gd name="T10" fmla="*/ 7 w 13"/>
                  <a:gd name="T11" fmla="*/ 8 h 8"/>
                  <a:gd name="T12" fmla="*/ 10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0 w 13"/>
                  <a:gd name="T19" fmla="*/ 3 h 8"/>
                  <a:gd name="T20" fmla="*/ 10 w 13"/>
                  <a:gd name="T21" fmla="*/ 3 h 8"/>
                  <a:gd name="T22" fmla="*/ 7 w 13"/>
                  <a:gd name="T23" fmla="*/ 0 h 8"/>
                  <a:gd name="T24" fmla="*/ 0 w 13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8"/>
                  <a:gd name="T41" fmla="*/ 13 w 13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0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67" name="Freeform 2701"/>
              <p:cNvSpPr>
                <a:spLocks/>
              </p:cNvSpPr>
              <p:nvPr/>
            </p:nvSpPr>
            <p:spPr bwMode="auto">
              <a:xfrm>
                <a:off x="2438" y="1977"/>
                <a:ext cx="13" cy="11"/>
              </a:xfrm>
              <a:custGeom>
                <a:avLst/>
                <a:gdLst>
                  <a:gd name="T0" fmla="*/ 0 w 13"/>
                  <a:gd name="T1" fmla="*/ 3 h 11"/>
                  <a:gd name="T2" fmla="*/ 0 w 13"/>
                  <a:gd name="T3" fmla="*/ 6 h 11"/>
                  <a:gd name="T4" fmla="*/ 0 w 13"/>
                  <a:gd name="T5" fmla="*/ 6 h 11"/>
                  <a:gd name="T6" fmla="*/ 0 w 13"/>
                  <a:gd name="T7" fmla="*/ 8 h 11"/>
                  <a:gd name="T8" fmla="*/ 0 w 13"/>
                  <a:gd name="T9" fmla="*/ 11 h 11"/>
                  <a:gd name="T10" fmla="*/ 8 w 13"/>
                  <a:gd name="T11" fmla="*/ 11 h 11"/>
                  <a:gd name="T12" fmla="*/ 11 w 13"/>
                  <a:gd name="T13" fmla="*/ 11 h 11"/>
                  <a:gd name="T14" fmla="*/ 13 w 13"/>
                  <a:gd name="T15" fmla="*/ 11 h 11"/>
                  <a:gd name="T16" fmla="*/ 13 w 13"/>
                  <a:gd name="T17" fmla="*/ 8 h 11"/>
                  <a:gd name="T18" fmla="*/ 11 w 13"/>
                  <a:gd name="T19" fmla="*/ 6 h 11"/>
                  <a:gd name="T20" fmla="*/ 8 w 13"/>
                  <a:gd name="T21" fmla="*/ 3 h 11"/>
                  <a:gd name="T22" fmla="*/ 8 w 13"/>
                  <a:gd name="T23" fmla="*/ 3 h 11"/>
                  <a:gd name="T24" fmla="*/ 6 w 13"/>
                  <a:gd name="T25" fmla="*/ 0 h 11"/>
                  <a:gd name="T26" fmla="*/ 0 w 13"/>
                  <a:gd name="T27" fmla="*/ 3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11"/>
                  <a:gd name="T44" fmla="*/ 13 w 13"/>
                  <a:gd name="T45" fmla="*/ 11 h 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11">
                    <a:moveTo>
                      <a:pt x="0" y="3"/>
                    </a:moveTo>
                    <a:lnTo>
                      <a:pt x="0" y="6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11" y="6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68" name="Freeform 2702"/>
              <p:cNvSpPr>
                <a:spLocks/>
              </p:cNvSpPr>
              <p:nvPr/>
            </p:nvSpPr>
            <p:spPr bwMode="auto">
              <a:xfrm>
                <a:off x="2567" y="1938"/>
                <a:ext cx="7" cy="8"/>
              </a:xfrm>
              <a:custGeom>
                <a:avLst/>
                <a:gdLst>
                  <a:gd name="T0" fmla="*/ 7 w 7"/>
                  <a:gd name="T1" fmla="*/ 3 h 8"/>
                  <a:gd name="T2" fmla="*/ 7 w 7"/>
                  <a:gd name="T3" fmla="*/ 3 h 8"/>
                  <a:gd name="T4" fmla="*/ 7 w 7"/>
                  <a:gd name="T5" fmla="*/ 5 h 8"/>
                  <a:gd name="T6" fmla="*/ 7 w 7"/>
                  <a:gd name="T7" fmla="*/ 5 h 8"/>
                  <a:gd name="T8" fmla="*/ 5 w 7"/>
                  <a:gd name="T9" fmla="*/ 8 h 8"/>
                  <a:gd name="T10" fmla="*/ 2 w 7"/>
                  <a:gd name="T11" fmla="*/ 8 h 8"/>
                  <a:gd name="T12" fmla="*/ 2 w 7"/>
                  <a:gd name="T13" fmla="*/ 8 h 8"/>
                  <a:gd name="T14" fmla="*/ 0 w 7"/>
                  <a:gd name="T15" fmla="*/ 5 h 8"/>
                  <a:gd name="T16" fmla="*/ 0 w 7"/>
                  <a:gd name="T17" fmla="*/ 5 h 8"/>
                  <a:gd name="T18" fmla="*/ 0 w 7"/>
                  <a:gd name="T19" fmla="*/ 3 h 8"/>
                  <a:gd name="T20" fmla="*/ 2 w 7"/>
                  <a:gd name="T21" fmla="*/ 3 h 8"/>
                  <a:gd name="T22" fmla="*/ 2 w 7"/>
                  <a:gd name="T23" fmla="*/ 3 h 8"/>
                  <a:gd name="T24" fmla="*/ 5 w 7"/>
                  <a:gd name="T25" fmla="*/ 0 h 8"/>
                  <a:gd name="T26" fmla="*/ 7 w 7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8"/>
                  <a:gd name="T44" fmla="*/ 7 w 7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8">
                    <a:moveTo>
                      <a:pt x="7" y="3"/>
                    </a:moveTo>
                    <a:lnTo>
                      <a:pt x="7" y="3"/>
                    </a:lnTo>
                    <a:lnTo>
                      <a:pt x="7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69" name="Freeform 2703"/>
              <p:cNvSpPr>
                <a:spLocks/>
              </p:cNvSpPr>
              <p:nvPr/>
            </p:nvSpPr>
            <p:spPr bwMode="auto">
              <a:xfrm>
                <a:off x="2572" y="1946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5 w 8"/>
                  <a:gd name="T9" fmla="*/ 8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5 h 8"/>
                  <a:gd name="T16" fmla="*/ 0 w 8"/>
                  <a:gd name="T17" fmla="*/ 5 h 8"/>
                  <a:gd name="T18" fmla="*/ 0 w 8"/>
                  <a:gd name="T19" fmla="*/ 3 h 8"/>
                  <a:gd name="T20" fmla="*/ 0 w 8"/>
                  <a:gd name="T21" fmla="*/ 3 h 8"/>
                  <a:gd name="T22" fmla="*/ 2 w 8"/>
                  <a:gd name="T23" fmla="*/ 3 h 8"/>
                  <a:gd name="T24" fmla="*/ 5 w 8"/>
                  <a:gd name="T25" fmla="*/ 0 h 8"/>
                  <a:gd name="T26" fmla="*/ 8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70" name="Freeform 2704"/>
              <p:cNvSpPr>
                <a:spLocks/>
              </p:cNvSpPr>
              <p:nvPr/>
            </p:nvSpPr>
            <p:spPr bwMode="auto">
              <a:xfrm>
                <a:off x="2577" y="1956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3 h 6"/>
                  <a:gd name="T4" fmla="*/ 8 w 8"/>
                  <a:gd name="T5" fmla="*/ 3 h 6"/>
                  <a:gd name="T6" fmla="*/ 8 w 8"/>
                  <a:gd name="T7" fmla="*/ 6 h 6"/>
                  <a:gd name="T8" fmla="*/ 8 w 8"/>
                  <a:gd name="T9" fmla="*/ 6 h 6"/>
                  <a:gd name="T10" fmla="*/ 5 w 8"/>
                  <a:gd name="T11" fmla="*/ 6 h 6"/>
                  <a:gd name="T12" fmla="*/ 3 w 8"/>
                  <a:gd name="T13" fmla="*/ 6 h 6"/>
                  <a:gd name="T14" fmla="*/ 3 w 8"/>
                  <a:gd name="T15" fmla="*/ 6 h 6"/>
                  <a:gd name="T16" fmla="*/ 0 w 8"/>
                  <a:gd name="T17" fmla="*/ 6 h 6"/>
                  <a:gd name="T18" fmla="*/ 0 w 8"/>
                  <a:gd name="T19" fmla="*/ 3 h 6"/>
                  <a:gd name="T20" fmla="*/ 0 w 8"/>
                  <a:gd name="T21" fmla="*/ 0 h 6"/>
                  <a:gd name="T22" fmla="*/ 0 w 8"/>
                  <a:gd name="T23" fmla="*/ 0 h 6"/>
                  <a:gd name="T24" fmla="*/ 3 w 8"/>
                  <a:gd name="T25" fmla="*/ 0 h 6"/>
                  <a:gd name="T26" fmla="*/ 5 w 8"/>
                  <a:gd name="T27" fmla="*/ 0 h 6"/>
                  <a:gd name="T28" fmla="*/ 8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71" name="Freeform 2705"/>
              <p:cNvSpPr>
                <a:spLocks/>
              </p:cNvSpPr>
              <p:nvPr/>
            </p:nvSpPr>
            <p:spPr bwMode="auto">
              <a:xfrm>
                <a:off x="2582" y="1964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3 h 8"/>
                  <a:gd name="T4" fmla="*/ 8 w 8"/>
                  <a:gd name="T5" fmla="*/ 3 h 8"/>
                  <a:gd name="T6" fmla="*/ 8 w 8"/>
                  <a:gd name="T7" fmla="*/ 6 h 8"/>
                  <a:gd name="T8" fmla="*/ 8 w 8"/>
                  <a:gd name="T9" fmla="*/ 6 h 8"/>
                  <a:gd name="T10" fmla="*/ 5 w 8"/>
                  <a:gd name="T11" fmla="*/ 8 h 8"/>
                  <a:gd name="T12" fmla="*/ 3 w 8"/>
                  <a:gd name="T13" fmla="*/ 8 h 8"/>
                  <a:gd name="T14" fmla="*/ 3 w 8"/>
                  <a:gd name="T15" fmla="*/ 8 h 8"/>
                  <a:gd name="T16" fmla="*/ 0 w 8"/>
                  <a:gd name="T17" fmla="*/ 6 h 8"/>
                  <a:gd name="T18" fmla="*/ 0 w 8"/>
                  <a:gd name="T19" fmla="*/ 6 h 8"/>
                  <a:gd name="T20" fmla="*/ 0 w 8"/>
                  <a:gd name="T21" fmla="*/ 3 h 8"/>
                  <a:gd name="T22" fmla="*/ 3 w 8"/>
                  <a:gd name="T23" fmla="*/ 3 h 8"/>
                  <a:gd name="T24" fmla="*/ 3 w 8"/>
                  <a:gd name="T25" fmla="*/ 0 h 8"/>
                  <a:gd name="T26" fmla="*/ 5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72" name="Freeform 2706"/>
              <p:cNvSpPr>
                <a:spLocks/>
              </p:cNvSpPr>
              <p:nvPr/>
            </p:nvSpPr>
            <p:spPr bwMode="auto">
              <a:xfrm>
                <a:off x="2590" y="1975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8 w 8"/>
                  <a:gd name="T3" fmla="*/ 2 h 8"/>
                  <a:gd name="T4" fmla="*/ 8 w 8"/>
                  <a:gd name="T5" fmla="*/ 2 h 8"/>
                  <a:gd name="T6" fmla="*/ 8 w 8"/>
                  <a:gd name="T7" fmla="*/ 5 h 8"/>
                  <a:gd name="T8" fmla="*/ 8 w 8"/>
                  <a:gd name="T9" fmla="*/ 5 h 8"/>
                  <a:gd name="T10" fmla="*/ 5 w 8"/>
                  <a:gd name="T11" fmla="*/ 8 h 8"/>
                  <a:gd name="T12" fmla="*/ 3 w 8"/>
                  <a:gd name="T13" fmla="*/ 8 h 8"/>
                  <a:gd name="T14" fmla="*/ 0 w 8"/>
                  <a:gd name="T15" fmla="*/ 8 h 8"/>
                  <a:gd name="T16" fmla="*/ 0 w 8"/>
                  <a:gd name="T17" fmla="*/ 5 h 8"/>
                  <a:gd name="T18" fmla="*/ 0 w 8"/>
                  <a:gd name="T19" fmla="*/ 5 h 8"/>
                  <a:gd name="T20" fmla="*/ 0 w 8"/>
                  <a:gd name="T21" fmla="*/ 2 h 8"/>
                  <a:gd name="T22" fmla="*/ 0 w 8"/>
                  <a:gd name="T23" fmla="*/ 0 h 8"/>
                  <a:gd name="T24" fmla="*/ 0 w 8"/>
                  <a:gd name="T25" fmla="*/ 0 h 8"/>
                  <a:gd name="T26" fmla="*/ 3 w 8"/>
                  <a:gd name="T27" fmla="*/ 0 h 8"/>
                  <a:gd name="T28" fmla="*/ 5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5" y="0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73" name="Freeform 2707"/>
              <p:cNvSpPr>
                <a:spLocks/>
              </p:cNvSpPr>
              <p:nvPr/>
            </p:nvSpPr>
            <p:spPr bwMode="auto">
              <a:xfrm>
                <a:off x="2553" y="1938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6 w 8"/>
                  <a:gd name="T9" fmla="*/ 8 h 8"/>
                  <a:gd name="T10" fmla="*/ 3 w 8"/>
                  <a:gd name="T11" fmla="*/ 8 h 8"/>
                  <a:gd name="T12" fmla="*/ 3 w 8"/>
                  <a:gd name="T13" fmla="*/ 8 h 8"/>
                  <a:gd name="T14" fmla="*/ 0 w 8"/>
                  <a:gd name="T15" fmla="*/ 5 h 8"/>
                  <a:gd name="T16" fmla="*/ 3 w 8"/>
                  <a:gd name="T17" fmla="*/ 5 h 8"/>
                  <a:gd name="T18" fmla="*/ 3 w 8"/>
                  <a:gd name="T19" fmla="*/ 3 h 8"/>
                  <a:gd name="T20" fmla="*/ 3 w 8"/>
                  <a:gd name="T21" fmla="*/ 3 h 8"/>
                  <a:gd name="T22" fmla="*/ 6 w 8"/>
                  <a:gd name="T23" fmla="*/ 0 h 8"/>
                  <a:gd name="T24" fmla="*/ 8 w 8"/>
                  <a:gd name="T25" fmla="*/ 3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8"/>
                  <a:gd name="T41" fmla="*/ 8 w 8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74" name="Freeform 2708"/>
              <p:cNvSpPr>
                <a:spLocks/>
              </p:cNvSpPr>
              <p:nvPr/>
            </p:nvSpPr>
            <p:spPr bwMode="auto">
              <a:xfrm>
                <a:off x="2559" y="1946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5 w 8"/>
                  <a:gd name="T9" fmla="*/ 8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5 h 8"/>
                  <a:gd name="T16" fmla="*/ 0 w 8"/>
                  <a:gd name="T17" fmla="*/ 5 h 8"/>
                  <a:gd name="T18" fmla="*/ 2 w 8"/>
                  <a:gd name="T19" fmla="*/ 3 h 8"/>
                  <a:gd name="T20" fmla="*/ 2 w 8"/>
                  <a:gd name="T21" fmla="*/ 3 h 8"/>
                  <a:gd name="T22" fmla="*/ 5 w 8"/>
                  <a:gd name="T23" fmla="*/ 0 h 8"/>
                  <a:gd name="T24" fmla="*/ 8 w 8"/>
                  <a:gd name="T25" fmla="*/ 3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8"/>
                  <a:gd name="T41" fmla="*/ 8 w 8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75" name="Freeform 2709"/>
              <p:cNvSpPr>
                <a:spLocks/>
              </p:cNvSpPr>
              <p:nvPr/>
            </p:nvSpPr>
            <p:spPr bwMode="auto">
              <a:xfrm>
                <a:off x="2564" y="1956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3 h 6"/>
                  <a:gd name="T4" fmla="*/ 8 w 8"/>
                  <a:gd name="T5" fmla="*/ 3 h 6"/>
                  <a:gd name="T6" fmla="*/ 8 w 8"/>
                  <a:gd name="T7" fmla="*/ 6 h 6"/>
                  <a:gd name="T8" fmla="*/ 8 w 8"/>
                  <a:gd name="T9" fmla="*/ 6 h 6"/>
                  <a:gd name="T10" fmla="*/ 5 w 8"/>
                  <a:gd name="T11" fmla="*/ 6 h 6"/>
                  <a:gd name="T12" fmla="*/ 3 w 8"/>
                  <a:gd name="T13" fmla="*/ 6 h 6"/>
                  <a:gd name="T14" fmla="*/ 3 w 8"/>
                  <a:gd name="T15" fmla="*/ 6 h 6"/>
                  <a:gd name="T16" fmla="*/ 0 w 8"/>
                  <a:gd name="T17" fmla="*/ 6 h 6"/>
                  <a:gd name="T18" fmla="*/ 0 w 8"/>
                  <a:gd name="T19" fmla="*/ 3 h 6"/>
                  <a:gd name="T20" fmla="*/ 0 w 8"/>
                  <a:gd name="T21" fmla="*/ 0 h 6"/>
                  <a:gd name="T22" fmla="*/ 3 w 8"/>
                  <a:gd name="T23" fmla="*/ 0 h 6"/>
                  <a:gd name="T24" fmla="*/ 3 w 8"/>
                  <a:gd name="T25" fmla="*/ 0 h 6"/>
                  <a:gd name="T26" fmla="*/ 5 w 8"/>
                  <a:gd name="T27" fmla="*/ 0 h 6"/>
                  <a:gd name="T28" fmla="*/ 8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76" name="Freeform 2710"/>
              <p:cNvSpPr>
                <a:spLocks/>
              </p:cNvSpPr>
              <p:nvPr/>
            </p:nvSpPr>
            <p:spPr bwMode="auto">
              <a:xfrm>
                <a:off x="2569" y="1964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3 h 8"/>
                  <a:gd name="T4" fmla="*/ 8 w 8"/>
                  <a:gd name="T5" fmla="*/ 6 h 8"/>
                  <a:gd name="T6" fmla="*/ 8 w 8"/>
                  <a:gd name="T7" fmla="*/ 6 h 8"/>
                  <a:gd name="T8" fmla="*/ 8 w 8"/>
                  <a:gd name="T9" fmla="*/ 6 h 8"/>
                  <a:gd name="T10" fmla="*/ 5 w 8"/>
                  <a:gd name="T11" fmla="*/ 8 h 8"/>
                  <a:gd name="T12" fmla="*/ 3 w 8"/>
                  <a:gd name="T13" fmla="*/ 8 h 8"/>
                  <a:gd name="T14" fmla="*/ 3 w 8"/>
                  <a:gd name="T15" fmla="*/ 8 h 8"/>
                  <a:gd name="T16" fmla="*/ 0 w 8"/>
                  <a:gd name="T17" fmla="*/ 8 h 8"/>
                  <a:gd name="T18" fmla="*/ 0 w 8"/>
                  <a:gd name="T19" fmla="*/ 6 h 8"/>
                  <a:gd name="T20" fmla="*/ 3 w 8"/>
                  <a:gd name="T21" fmla="*/ 3 h 8"/>
                  <a:gd name="T22" fmla="*/ 3 w 8"/>
                  <a:gd name="T23" fmla="*/ 3 h 8"/>
                  <a:gd name="T24" fmla="*/ 3 w 8"/>
                  <a:gd name="T25" fmla="*/ 0 h 8"/>
                  <a:gd name="T26" fmla="*/ 5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77" name="Freeform 2711"/>
              <p:cNvSpPr>
                <a:spLocks/>
              </p:cNvSpPr>
              <p:nvPr/>
            </p:nvSpPr>
            <p:spPr bwMode="auto">
              <a:xfrm>
                <a:off x="2574" y="1975"/>
                <a:ext cx="11" cy="8"/>
              </a:xfrm>
              <a:custGeom>
                <a:avLst/>
                <a:gdLst>
                  <a:gd name="T0" fmla="*/ 11 w 11"/>
                  <a:gd name="T1" fmla="*/ 0 h 8"/>
                  <a:gd name="T2" fmla="*/ 11 w 11"/>
                  <a:gd name="T3" fmla="*/ 2 h 8"/>
                  <a:gd name="T4" fmla="*/ 11 w 11"/>
                  <a:gd name="T5" fmla="*/ 2 h 8"/>
                  <a:gd name="T6" fmla="*/ 11 w 11"/>
                  <a:gd name="T7" fmla="*/ 5 h 8"/>
                  <a:gd name="T8" fmla="*/ 11 w 11"/>
                  <a:gd name="T9" fmla="*/ 5 h 8"/>
                  <a:gd name="T10" fmla="*/ 8 w 11"/>
                  <a:gd name="T11" fmla="*/ 8 h 8"/>
                  <a:gd name="T12" fmla="*/ 3 w 11"/>
                  <a:gd name="T13" fmla="*/ 8 h 8"/>
                  <a:gd name="T14" fmla="*/ 3 w 11"/>
                  <a:gd name="T15" fmla="*/ 8 h 8"/>
                  <a:gd name="T16" fmla="*/ 0 w 11"/>
                  <a:gd name="T17" fmla="*/ 8 h 8"/>
                  <a:gd name="T18" fmla="*/ 3 w 11"/>
                  <a:gd name="T19" fmla="*/ 5 h 8"/>
                  <a:gd name="T20" fmla="*/ 3 w 11"/>
                  <a:gd name="T21" fmla="*/ 2 h 8"/>
                  <a:gd name="T22" fmla="*/ 3 w 11"/>
                  <a:gd name="T23" fmla="*/ 2 h 8"/>
                  <a:gd name="T24" fmla="*/ 3 w 11"/>
                  <a:gd name="T25" fmla="*/ 0 h 8"/>
                  <a:gd name="T26" fmla="*/ 11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11" y="0"/>
                    </a:moveTo>
                    <a:lnTo>
                      <a:pt x="11" y="2"/>
                    </a:lnTo>
                    <a:lnTo>
                      <a:pt x="11" y="5"/>
                    </a:lnTo>
                    <a:lnTo>
                      <a:pt x="8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78" name="Freeform 2712"/>
              <p:cNvSpPr>
                <a:spLocks/>
              </p:cNvSpPr>
              <p:nvPr/>
            </p:nvSpPr>
            <p:spPr bwMode="auto">
              <a:xfrm>
                <a:off x="2543" y="1938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5 w 8"/>
                  <a:gd name="T9" fmla="*/ 8 h 8"/>
                  <a:gd name="T10" fmla="*/ 3 w 8"/>
                  <a:gd name="T11" fmla="*/ 8 h 8"/>
                  <a:gd name="T12" fmla="*/ 0 w 8"/>
                  <a:gd name="T13" fmla="*/ 8 h 8"/>
                  <a:gd name="T14" fmla="*/ 0 w 8"/>
                  <a:gd name="T15" fmla="*/ 5 h 8"/>
                  <a:gd name="T16" fmla="*/ 0 w 8"/>
                  <a:gd name="T17" fmla="*/ 5 h 8"/>
                  <a:gd name="T18" fmla="*/ 0 w 8"/>
                  <a:gd name="T19" fmla="*/ 3 h 8"/>
                  <a:gd name="T20" fmla="*/ 0 w 8"/>
                  <a:gd name="T21" fmla="*/ 3 h 8"/>
                  <a:gd name="T22" fmla="*/ 3 w 8"/>
                  <a:gd name="T23" fmla="*/ 3 h 8"/>
                  <a:gd name="T24" fmla="*/ 5 w 8"/>
                  <a:gd name="T25" fmla="*/ 0 h 8"/>
                  <a:gd name="T26" fmla="*/ 8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79" name="Freeform 2713"/>
              <p:cNvSpPr>
                <a:spLocks/>
              </p:cNvSpPr>
              <p:nvPr/>
            </p:nvSpPr>
            <p:spPr bwMode="auto">
              <a:xfrm>
                <a:off x="2546" y="1946"/>
                <a:ext cx="10" cy="8"/>
              </a:xfrm>
              <a:custGeom>
                <a:avLst/>
                <a:gdLst>
                  <a:gd name="T0" fmla="*/ 10 w 10"/>
                  <a:gd name="T1" fmla="*/ 3 h 8"/>
                  <a:gd name="T2" fmla="*/ 10 w 10"/>
                  <a:gd name="T3" fmla="*/ 3 h 8"/>
                  <a:gd name="T4" fmla="*/ 10 w 10"/>
                  <a:gd name="T5" fmla="*/ 5 h 8"/>
                  <a:gd name="T6" fmla="*/ 10 w 10"/>
                  <a:gd name="T7" fmla="*/ 5 h 8"/>
                  <a:gd name="T8" fmla="*/ 7 w 10"/>
                  <a:gd name="T9" fmla="*/ 5 h 8"/>
                  <a:gd name="T10" fmla="*/ 5 w 10"/>
                  <a:gd name="T11" fmla="*/ 8 h 8"/>
                  <a:gd name="T12" fmla="*/ 2 w 10"/>
                  <a:gd name="T13" fmla="*/ 8 h 8"/>
                  <a:gd name="T14" fmla="*/ 2 w 10"/>
                  <a:gd name="T15" fmla="*/ 8 h 8"/>
                  <a:gd name="T16" fmla="*/ 0 w 10"/>
                  <a:gd name="T17" fmla="*/ 5 h 8"/>
                  <a:gd name="T18" fmla="*/ 2 w 10"/>
                  <a:gd name="T19" fmla="*/ 5 h 8"/>
                  <a:gd name="T20" fmla="*/ 2 w 10"/>
                  <a:gd name="T21" fmla="*/ 3 h 8"/>
                  <a:gd name="T22" fmla="*/ 2 w 10"/>
                  <a:gd name="T23" fmla="*/ 3 h 8"/>
                  <a:gd name="T24" fmla="*/ 7 w 10"/>
                  <a:gd name="T25" fmla="*/ 0 h 8"/>
                  <a:gd name="T26" fmla="*/ 10 w 10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10" y="3"/>
                    </a:moveTo>
                    <a:lnTo>
                      <a:pt x="10" y="3"/>
                    </a:lnTo>
                    <a:lnTo>
                      <a:pt x="10" y="5"/>
                    </a:lnTo>
                    <a:lnTo>
                      <a:pt x="7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7" y="0"/>
                    </a:lnTo>
                    <a:lnTo>
                      <a:pt x="10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80" name="Freeform 2714"/>
              <p:cNvSpPr>
                <a:spLocks/>
              </p:cNvSpPr>
              <p:nvPr/>
            </p:nvSpPr>
            <p:spPr bwMode="auto">
              <a:xfrm>
                <a:off x="2551" y="1956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3 h 6"/>
                  <a:gd name="T4" fmla="*/ 8 w 8"/>
                  <a:gd name="T5" fmla="*/ 3 h 6"/>
                  <a:gd name="T6" fmla="*/ 8 w 8"/>
                  <a:gd name="T7" fmla="*/ 6 h 6"/>
                  <a:gd name="T8" fmla="*/ 8 w 8"/>
                  <a:gd name="T9" fmla="*/ 6 h 6"/>
                  <a:gd name="T10" fmla="*/ 5 w 8"/>
                  <a:gd name="T11" fmla="*/ 6 h 6"/>
                  <a:gd name="T12" fmla="*/ 2 w 8"/>
                  <a:gd name="T13" fmla="*/ 6 h 6"/>
                  <a:gd name="T14" fmla="*/ 2 w 8"/>
                  <a:gd name="T15" fmla="*/ 6 h 6"/>
                  <a:gd name="T16" fmla="*/ 0 w 8"/>
                  <a:gd name="T17" fmla="*/ 6 h 6"/>
                  <a:gd name="T18" fmla="*/ 0 w 8"/>
                  <a:gd name="T19" fmla="*/ 6 h 6"/>
                  <a:gd name="T20" fmla="*/ 2 w 8"/>
                  <a:gd name="T21" fmla="*/ 3 h 6"/>
                  <a:gd name="T22" fmla="*/ 2 w 8"/>
                  <a:gd name="T23" fmla="*/ 0 h 6"/>
                  <a:gd name="T24" fmla="*/ 2 w 8"/>
                  <a:gd name="T25" fmla="*/ 0 h 6"/>
                  <a:gd name="T26" fmla="*/ 5 w 8"/>
                  <a:gd name="T27" fmla="*/ 0 h 6"/>
                  <a:gd name="T28" fmla="*/ 8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81" name="Freeform 2715"/>
              <p:cNvSpPr>
                <a:spLocks/>
              </p:cNvSpPr>
              <p:nvPr/>
            </p:nvSpPr>
            <p:spPr bwMode="auto">
              <a:xfrm>
                <a:off x="2556" y="1964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3 h 8"/>
                  <a:gd name="T4" fmla="*/ 8 w 8"/>
                  <a:gd name="T5" fmla="*/ 6 h 8"/>
                  <a:gd name="T6" fmla="*/ 8 w 8"/>
                  <a:gd name="T7" fmla="*/ 6 h 8"/>
                  <a:gd name="T8" fmla="*/ 8 w 8"/>
                  <a:gd name="T9" fmla="*/ 8 h 8"/>
                  <a:gd name="T10" fmla="*/ 5 w 8"/>
                  <a:gd name="T11" fmla="*/ 8 h 8"/>
                  <a:gd name="T12" fmla="*/ 3 w 8"/>
                  <a:gd name="T13" fmla="*/ 8 h 8"/>
                  <a:gd name="T14" fmla="*/ 3 w 8"/>
                  <a:gd name="T15" fmla="*/ 8 h 8"/>
                  <a:gd name="T16" fmla="*/ 0 w 8"/>
                  <a:gd name="T17" fmla="*/ 8 h 8"/>
                  <a:gd name="T18" fmla="*/ 0 w 8"/>
                  <a:gd name="T19" fmla="*/ 6 h 8"/>
                  <a:gd name="T20" fmla="*/ 0 w 8"/>
                  <a:gd name="T21" fmla="*/ 3 h 8"/>
                  <a:gd name="T22" fmla="*/ 3 w 8"/>
                  <a:gd name="T23" fmla="*/ 3 h 8"/>
                  <a:gd name="T24" fmla="*/ 3 w 8"/>
                  <a:gd name="T25" fmla="*/ 0 h 8"/>
                  <a:gd name="T26" fmla="*/ 5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82" name="Freeform 2716"/>
              <p:cNvSpPr>
                <a:spLocks/>
              </p:cNvSpPr>
              <p:nvPr/>
            </p:nvSpPr>
            <p:spPr bwMode="auto">
              <a:xfrm>
                <a:off x="2561" y="1975"/>
                <a:ext cx="11" cy="8"/>
              </a:xfrm>
              <a:custGeom>
                <a:avLst/>
                <a:gdLst>
                  <a:gd name="T0" fmla="*/ 8 w 11"/>
                  <a:gd name="T1" fmla="*/ 0 h 8"/>
                  <a:gd name="T2" fmla="*/ 11 w 11"/>
                  <a:gd name="T3" fmla="*/ 2 h 8"/>
                  <a:gd name="T4" fmla="*/ 11 w 11"/>
                  <a:gd name="T5" fmla="*/ 5 h 8"/>
                  <a:gd name="T6" fmla="*/ 11 w 11"/>
                  <a:gd name="T7" fmla="*/ 5 h 8"/>
                  <a:gd name="T8" fmla="*/ 8 w 11"/>
                  <a:gd name="T9" fmla="*/ 8 h 8"/>
                  <a:gd name="T10" fmla="*/ 6 w 11"/>
                  <a:gd name="T11" fmla="*/ 8 h 8"/>
                  <a:gd name="T12" fmla="*/ 3 w 11"/>
                  <a:gd name="T13" fmla="*/ 8 h 8"/>
                  <a:gd name="T14" fmla="*/ 3 w 11"/>
                  <a:gd name="T15" fmla="*/ 8 h 8"/>
                  <a:gd name="T16" fmla="*/ 0 w 11"/>
                  <a:gd name="T17" fmla="*/ 8 h 8"/>
                  <a:gd name="T18" fmla="*/ 0 w 11"/>
                  <a:gd name="T19" fmla="*/ 5 h 8"/>
                  <a:gd name="T20" fmla="*/ 0 w 11"/>
                  <a:gd name="T21" fmla="*/ 2 h 8"/>
                  <a:gd name="T22" fmla="*/ 3 w 11"/>
                  <a:gd name="T23" fmla="*/ 2 h 8"/>
                  <a:gd name="T24" fmla="*/ 3 w 11"/>
                  <a:gd name="T25" fmla="*/ 0 h 8"/>
                  <a:gd name="T26" fmla="*/ 6 w 11"/>
                  <a:gd name="T27" fmla="*/ 0 h 8"/>
                  <a:gd name="T28" fmla="*/ 8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8" y="0"/>
                    </a:moveTo>
                    <a:lnTo>
                      <a:pt x="11" y="2"/>
                    </a:lnTo>
                    <a:lnTo>
                      <a:pt x="11" y="5"/>
                    </a:lnTo>
                    <a:lnTo>
                      <a:pt x="8" y="8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83" name="Freeform 2717"/>
              <p:cNvSpPr>
                <a:spLocks/>
              </p:cNvSpPr>
              <p:nvPr/>
            </p:nvSpPr>
            <p:spPr bwMode="auto">
              <a:xfrm>
                <a:off x="2627" y="1896"/>
                <a:ext cx="76" cy="84"/>
              </a:xfrm>
              <a:custGeom>
                <a:avLst/>
                <a:gdLst>
                  <a:gd name="T0" fmla="*/ 42 w 76"/>
                  <a:gd name="T1" fmla="*/ 0 h 84"/>
                  <a:gd name="T2" fmla="*/ 36 w 76"/>
                  <a:gd name="T3" fmla="*/ 0 h 84"/>
                  <a:gd name="T4" fmla="*/ 28 w 76"/>
                  <a:gd name="T5" fmla="*/ 0 h 84"/>
                  <a:gd name="T6" fmla="*/ 21 w 76"/>
                  <a:gd name="T7" fmla="*/ 3 h 84"/>
                  <a:gd name="T8" fmla="*/ 13 w 76"/>
                  <a:gd name="T9" fmla="*/ 8 h 84"/>
                  <a:gd name="T10" fmla="*/ 10 w 76"/>
                  <a:gd name="T11" fmla="*/ 13 h 84"/>
                  <a:gd name="T12" fmla="*/ 5 w 76"/>
                  <a:gd name="T13" fmla="*/ 21 h 84"/>
                  <a:gd name="T14" fmla="*/ 0 w 76"/>
                  <a:gd name="T15" fmla="*/ 34 h 84"/>
                  <a:gd name="T16" fmla="*/ 0 w 76"/>
                  <a:gd name="T17" fmla="*/ 50 h 84"/>
                  <a:gd name="T18" fmla="*/ 0 w 76"/>
                  <a:gd name="T19" fmla="*/ 55 h 84"/>
                  <a:gd name="T20" fmla="*/ 2 w 76"/>
                  <a:gd name="T21" fmla="*/ 63 h 84"/>
                  <a:gd name="T22" fmla="*/ 8 w 76"/>
                  <a:gd name="T23" fmla="*/ 74 h 84"/>
                  <a:gd name="T24" fmla="*/ 18 w 76"/>
                  <a:gd name="T25" fmla="*/ 81 h 84"/>
                  <a:gd name="T26" fmla="*/ 28 w 76"/>
                  <a:gd name="T27" fmla="*/ 84 h 84"/>
                  <a:gd name="T28" fmla="*/ 39 w 76"/>
                  <a:gd name="T29" fmla="*/ 81 h 84"/>
                  <a:gd name="T30" fmla="*/ 49 w 76"/>
                  <a:gd name="T31" fmla="*/ 74 h 84"/>
                  <a:gd name="T32" fmla="*/ 60 w 76"/>
                  <a:gd name="T33" fmla="*/ 63 h 84"/>
                  <a:gd name="T34" fmla="*/ 70 w 76"/>
                  <a:gd name="T35" fmla="*/ 50 h 84"/>
                  <a:gd name="T36" fmla="*/ 76 w 76"/>
                  <a:gd name="T37" fmla="*/ 34 h 84"/>
                  <a:gd name="T38" fmla="*/ 73 w 76"/>
                  <a:gd name="T39" fmla="*/ 21 h 84"/>
                  <a:gd name="T40" fmla="*/ 68 w 76"/>
                  <a:gd name="T41" fmla="*/ 8 h 84"/>
                  <a:gd name="T42" fmla="*/ 55 w 76"/>
                  <a:gd name="T43" fmla="*/ 3 h 84"/>
                  <a:gd name="T44" fmla="*/ 42 w 76"/>
                  <a:gd name="T45" fmla="*/ 0 h 8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76"/>
                  <a:gd name="T70" fmla="*/ 0 h 84"/>
                  <a:gd name="T71" fmla="*/ 76 w 76"/>
                  <a:gd name="T72" fmla="*/ 84 h 8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76" h="84">
                    <a:moveTo>
                      <a:pt x="42" y="0"/>
                    </a:moveTo>
                    <a:lnTo>
                      <a:pt x="36" y="0"/>
                    </a:lnTo>
                    <a:lnTo>
                      <a:pt x="28" y="0"/>
                    </a:lnTo>
                    <a:lnTo>
                      <a:pt x="21" y="3"/>
                    </a:lnTo>
                    <a:lnTo>
                      <a:pt x="13" y="8"/>
                    </a:lnTo>
                    <a:lnTo>
                      <a:pt x="10" y="13"/>
                    </a:lnTo>
                    <a:lnTo>
                      <a:pt x="5" y="21"/>
                    </a:lnTo>
                    <a:lnTo>
                      <a:pt x="0" y="34"/>
                    </a:lnTo>
                    <a:lnTo>
                      <a:pt x="0" y="50"/>
                    </a:lnTo>
                    <a:lnTo>
                      <a:pt x="0" y="55"/>
                    </a:lnTo>
                    <a:lnTo>
                      <a:pt x="2" y="63"/>
                    </a:lnTo>
                    <a:lnTo>
                      <a:pt x="8" y="74"/>
                    </a:lnTo>
                    <a:lnTo>
                      <a:pt x="18" y="81"/>
                    </a:lnTo>
                    <a:lnTo>
                      <a:pt x="28" y="84"/>
                    </a:lnTo>
                    <a:lnTo>
                      <a:pt x="39" y="81"/>
                    </a:lnTo>
                    <a:lnTo>
                      <a:pt x="49" y="74"/>
                    </a:lnTo>
                    <a:lnTo>
                      <a:pt x="60" y="63"/>
                    </a:lnTo>
                    <a:lnTo>
                      <a:pt x="70" y="50"/>
                    </a:lnTo>
                    <a:lnTo>
                      <a:pt x="76" y="34"/>
                    </a:lnTo>
                    <a:lnTo>
                      <a:pt x="73" y="21"/>
                    </a:lnTo>
                    <a:lnTo>
                      <a:pt x="68" y="8"/>
                    </a:lnTo>
                    <a:lnTo>
                      <a:pt x="55" y="3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84" name="Freeform 2718"/>
              <p:cNvSpPr>
                <a:spLocks/>
              </p:cNvSpPr>
              <p:nvPr/>
            </p:nvSpPr>
            <p:spPr bwMode="auto">
              <a:xfrm>
                <a:off x="2640" y="1894"/>
                <a:ext cx="29" cy="10"/>
              </a:xfrm>
              <a:custGeom>
                <a:avLst/>
                <a:gdLst>
                  <a:gd name="T0" fmla="*/ 2 w 29"/>
                  <a:gd name="T1" fmla="*/ 10 h 10"/>
                  <a:gd name="T2" fmla="*/ 2 w 29"/>
                  <a:gd name="T3" fmla="*/ 10 h 10"/>
                  <a:gd name="T4" fmla="*/ 5 w 29"/>
                  <a:gd name="T5" fmla="*/ 7 h 10"/>
                  <a:gd name="T6" fmla="*/ 8 w 29"/>
                  <a:gd name="T7" fmla="*/ 5 h 10"/>
                  <a:gd name="T8" fmla="*/ 10 w 29"/>
                  <a:gd name="T9" fmla="*/ 5 h 10"/>
                  <a:gd name="T10" fmla="*/ 15 w 29"/>
                  <a:gd name="T11" fmla="*/ 5 h 10"/>
                  <a:gd name="T12" fmla="*/ 18 w 29"/>
                  <a:gd name="T13" fmla="*/ 5 h 10"/>
                  <a:gd name="T14" fmla="*/ 23 w 29"/>
                  <a:gd name="T15" fmla="*/ 2 h 10"/>
                  <a:gd name="T16" fmla="*/ 26 w 29"/>
                  <a:gd name="T17" fmla="*/ 5 h 10"/>
                  <a:gd name="T18" fmla="*/ 29 w 29"/>
                  <a:gd name="T19" fmla="*/ 5 h 10"/>
                  <a:gd name="T20" fmla="*/ 29 w 29"/>
                  <a:gd name="T21" fmla="*/ 0 h 10"/>
                  <a:gd name="T22" fmla="*/ 26 w 29"/>
                  <a:gd name="T23" fmla="*/ 0 h 10"/>
                  <a:gd name="T24" fmla="*/ 23 w 29"/>
                  <a:gd name="T25" fmla="*/ 0 h 10"/>
                  <a:gd name="T26" fmla="*/ 18 w 29"/>
                  <a:gd name="T27" fmla="*/ 0 h 10"/>
                  <a:gd name="T28" fmla="*/ 15 w 29"/>
                  <a:gd name="T29" fmla="*/ 0 h 10"/>
                  <a:gd name="T30" fmla="*/ 10 w 29"/>
                  <a:gd name="T31" fmla="*/ 2 h 10"/>
                  <a:gd name="T32" fmla="*/ 5 w 29"/>
                  <a:gd name="T33" fmla="*/ 2 h 10"/>
                  <a:gd name="T34" fmla="*/ 2 w 29"/>
                  <a:gd name="T35" fmla="*/ 5 h 10"/>
                  <a:gd name="T36" fmla="*/ 0 w 29"/>
                  <a:gd name="T37" fmla="*/ 7 h 10"/>
                  <a:gd name="T38" fmla="*/ 0 w 29"/>
                  <a:gd name="T39" fmla="*/ 7 h 10"/>
                  <a:gd name="T40" fmla="*/ 2 w 29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10"/>
                  <a:gd name="T65" fmla="*/ 29 w 29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10">
                    <a:moveTo>
                      <a:pt x="2" y="10"/>
                    </a:moveTo>
                    <a:lnTo>
                      <a:pt x="2" y="10"/>
                    </a:lnTo>
                    <a:lnTo>
                      <a:pt x="5" y="7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5" y="5"/>
                    </a:lnTo>
                    <a:lnTo>
                      <a:pt x="18" y="5"/>
                    </a:lnTo>
                    <a:lnTo>
                      <a:pt x="23" y="2"/>
                    </a:lnTo>
                    <a:lnTo>
                      <a:pt x="26" y="5"/>
                    </a:lnTo>
                    <a:lnTo>
                      <a:pt x="29" y="5"/>
                    </a:lnTo>
                    <a:lnTo>
                      <a:pt x="29" y="0"/>
                    </a:lnTo>
                    <a:lnTo>
                      <a:pt x="26" y="0"/>
                    </a:lnTo>
                    <a:lnTo>
                      <a:pt x="23" y="0"/>
                    </a:lnTo>
                    <a:lnTo>
                      <a:pt x="18" y="0"/>
                    </a:lnTo>
                    <a:lnTo>
                      <a:pt x="15" y="0"/>
                    </a:lnTo>
                    <a:lnTo>
                      <a:pt x="10" y="2"/>
                    </a:lnTo>
                    <a:lnTo>
                      <a:pt x="5" y="2"/>
                    </a:lnTo>
                    <a:lnTo>
                      <a:pt x="2" y="5"/>
                    </a:lnTo>
                    <a:lnTo>
                      <a:pt x="0" y="7"/>
                    </a:lnTo>
                    <a:lnTo>
                      <a:pt x="2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85" name="Freeform 2719"/>
              <p:cNvSpPr>
                <a:spLocks/>
              </p:cNvSpPr>
              <p:nvPr/>
            </p:nvSpPr>
            <p:spPr bwMode="auto">
              <a:xfrm>
                <a:off x="2627" y="1901"/>
                <a:ext cx="15" cy="29"/>
              </a:xfrm>
              <a:custGeom>
                <a:avLst/>
                <a:gdLst>
                  <a:gd name="T0" fmla="*/ 2 w 15"/>
                  <a:gd name="T1" fmla="*/ 29 h 29"/>
                  <a:gd name="T2" fmla="*/ 2 w 15"/>
                  <a:gd name="T3" fmla="*/ 29 h 29"/>
                  <a:gd name="T4" fmla="*/ 2 w 15"/>
                  <a:gd name="T5" fmla="*/ 27 h 29"/>
                  <a:gd name="T6" fmla="*/ 5 w 15"/>
                  <a:gd name="T7" fmla="*/ 24 h 29"/>
                  <a:gd name="T8" fmla="*/ 5 w 15"/>
                  <a:gd name="T9" fmla="*/ 19 h 29"/>
                  <a:gd name="T10" fmla="*/ 8 w 15"/>
                  <a:gd name="T11" fmla="*/ 16 h 29"/>
                  <a:gd name="T12" fmla="*/ 8 w 15"/>
                  <a:gd name="T13" fmla="*/ 11 h 29"/>
                  <a:gd name="T14" fmla="*/ 10 w 15"/>
                  <a:gd name="T15" fmla="*/ 8 h 29"/>
                  <a:gd name="T16" fmla="*/ 13 w 15"/>
                  <a:gd name="T17" fmla="*/ 6 h 29"/>
                  <a:gd name="T18" fmla="*/ 15 w 15"/>
                  <a:gd name="T19" fmla="*/ 3 h 29"/>
                  <a:gd name="T20" fmla="*/ 13 w 15"/>
                  <a:gd name="T21" fmla="*/ 0 h 29"/>
                  <a:gd name="T22" fmla="*/ 10 w 15"/>
                  <a:gd name="T23" fmla="*/ 3 h 29"/>
                  <a:gd name="T24" fmla="*/ 8 w 15"/>
                  <a:gd name="T25" fmla="*/ 6 h 29"/>
                  <a:gd name="T26" fmla="*/ 5 w 15"/>
                  <a:gd name="T27" fmla="*/ 11 h 29"/>
                  <a:gd name="T28" fmla="*/ 5 w 15"/>
                  <a:gd name="T29" fmla="*/ 14 h 29"/>
                  <a:gd name="T30" fmla="*/ 2 w 15"/>
                  <a:gd name="T31" fmla="*/ 19 h 29"/>
                  <a:gd name="T32" fmla="*/ 0 w 15"/>
                  <a:gd name="T33" fmla="*/ 21 h 29"/>
                  <a:gd name="T34" fmla="*/ 0 w 15"/>
                  <a:gd name="T35" fmla="*/ 27 h 29"/>
                  <a:gd name="T36" fmla="*/ 0 w 15"/>
                  <a:gd name="T37" fmla="*/ 29 h 29"/>
                  <a:gd name="T38" fmla="*/ 0 w 15"/>
                  <a:gd name="T39" fmla="*/ 29 h 29"/>
                  <a:gd name="T40" fmla="*/ 2 w 1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29"/>
                  <a:gd name="T65" fmla="*/ 15 w 1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29">
                    <a:moveTo>
                      <a:pt x="2" y="29"/>
                    </a:moveTo>
                    <a:lnTo>
                      <a:pt x="2" y="29"/>
                    </a:lnTo>
                    <a:lnTo>
                      <a:pt x="2" y="27"/>
                    </a:lnTo>
                    <a:lnTo>
                      <a:pt x="5" y="24"/>
                    </a:lnTo>
                    <a:lnTo>
                      <a:pt x="5" y="19"/>
                    </a:lnTo>
                    <a:lnTo>
                      <a:pt x="8" y="16"/>
                    </a:lnTo>
                    <a:lnTo>
                      <a:pt x="8" y="11"/>
                    </a:lnTo>
                    <a:lnTo>
                      <a:pt x="10" y="8"/>
                    </a:lnTo>
                    <a:lnTo>
                      <a:pt x="13" y="6"/>
                    </a:lnTo>
                    <a:lnTo>
                      <a:pt x="15" y="3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8" y="6"/>
                    </a:lnTo>
                    <a:lnTo>
                      <a:pt x="5" y="11"/>
                    </a:lnTo>
                    <a:lnTo>
                      <a:pt x="5" y="14"/>
                    </a:lnTo>
                    <a:lnTo>
                      <a:pt x="2" y="19"/>
                    </a:lnTo>
                    <a:lnTo>
                      <a:pt x="0" y="21"/>
                    </a:lnTo>
                    <a:lnTo>
                      <a:pt x="0" y="27"/>
                    </a:lnTo>
                    <a:lnTo>
                      <a:pt x="0" y="29"/>
                    </a:lnTo>
                    <a:lnTo>
                      <a:pt x="2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86" name="Freeform 2720"/>
              <p:cNvSpPr>
                <a:spLocks/>
              </p:cNvSpPr>
              <p:nvPr/>
            </p:nvSpPr>
            <p:spPr bwMode="auto">
              <a:xfrm>
                <a:off x="2624" y="1930"/>
                <a:ext cx="5" cy="29"/>
              </a:xfrm>
              <a:custGeom>
                <a:avLst/>
                <a:gdLst>
                  <a:gd name="T0" fmla="*/ 5 w 5"/>
                  <a:gd name="T1" fmla="*/ 29 h 29"/>
                  <a:gd name="T2" fmla="*/ 5 w 5"/>
                  <a:gd name="T3" fmla="*/ 29 h 29"/>
                  <a:gd name="T4" fmla="*/ 5 w 5"/>
                  <a:gd name="T5" fmla="*/ 24 h 29"/>
                  <a:gd name="T6" fmla="*/ 5 w 5"/>
                  <a:gd name="T7" fmla="*/ 21 h 29"/>
                  <a:gd name="T8" fmla="*/ 5 w 5"/>
                  <a:gd name="T9" fmla="*/ 19 h 29"/>
                  <a:gd name="T10" fmla="*/ 5 w 5"/>
                  <a:gd name="T11" fmla="*/ 16 h 29"/>
                  <a:gd name="T12" fmla="*/ 5 w 5"/>
                  <a:gd name="T13" fmla="*/ 11 h 29"/>
                  <a:gd name="T14" fmla="*/ 5 w 5"/>
                  <a:gd name="T15" fmla="*/ 8 h 29"/>
                  <a:gd name="T16" fmla="*/ 5 w 5"/>
                  <a:gd name="T17" fmla="*/ 5 h 29"/>
                  <a:gd name="T18" fmla="*/ 5 w 5"/>
                  <a:gd name="T19" fmla="*/ 0 h 29"/>
                  <a:gd name="T20" fmla="*/ 3 w 5"/>
                  <a:gd name="T21" fmla="*/ 0 h 29"/>
                  <a:gd name="T22" fmla="*/ 3 w 5"/>
                  <a:gd name="T23" fmla="*/ 3 h 29"/>
                  <a:gd name="T24" fmla="*/ 0 w 5"/>
                  <a:gd name="T25" fmla="*/ 8 h 29"/>
                  <a:gd name="T26" fmla="*/ 0 w 5"/>
                  <a:gd name="T27" fmla="*/ 11 h 29"/>
                  <a:gd name="T28" fmla="*/ 0 w 5"/>
                  <a:gd name="T29" fmla="*/ 16 h 29"/>
                  <a:gd name="T30" fmla="*/ 0 w 5"/>
                  <a:gd name="T31" fmla="*/ 19 h 29"/>
                  <a:gd name="T32" fmla="*/ 0 w 5"/>
                  <a:gd name="T33" fmla="*/ 21 h 29"/>
                  <a:gd name="T34" fmla="*/ 3 w 5"/>
                  <a:gd name="T35" fmla="*/ 26 h 29"/>
                  <a:gd name="T36" fmla="*/ 3 w 5"/>
                  <a:gd name="T37" fmla="*/ 29 h 29"/>
                  <a:gd name="T38" fmla="*/ 3 w 5"/>
                  <a:gd name="T39" fmla="*/ 29 h 29"/>
                  <a:gd name="T40" fmla="*/ 5 w 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9"/>
                  <a:gd name="T65" fmla="*/ 5 w 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9">
                    <a:moveTo>
                      <a:pt x="5" y="29"/>
                    </a:moveTo>
                    <a:lnTo>
                      <a:pt x="5" y="29"/>
                    </a:lnTo>
                    <a:lnTo>
                      <a:pt x="5" y="24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5" y="16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3" y="3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3" y="26"/>
                    </a:lnTo>
                    <a:lnTo>
                      <a:pt x="3" y="29"/>
                    </a:lnTo>
                    <a:lnTo>
                      <a:pt x="5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87" name="Freeform 2721"/>
              <p:cNvSpPr>
                <a:spLocks/>
              </p:cNvSpPr>
              <p:nvPr/>
            </p:nvSpPr>
            <p:spPr bwMode="auto">
              <a:xfrm>
                <a:off x="2627" y="1959"/>
                <a:ext cx="21" cy="18"/>
              </a:xfrm>
              <a:custGeom>
                <a:avLst/>
                <a:gdLst>
                  <a:gd name="T0" fmla="*/ 21 w 21"/>
                  <a:gd name="T1" fmla="*/ 16 h 18"/>
                  <a:gd name="T2" fmla="*/ 21 w 21"/>
                  <a:gd name="T3" fmla="*/ 16 h 18"/>
                  <a:gd name="T4" fmla="*/ 18 w 21"/>
                  <a:gd name="T5" fmla="*/ 13 h 18"/>
                  <a:gd name="T6" fmla="*/ 15 w 21"/>
                  <a:gd name="T7" fmla="*/ 13 h 18"/>
                  <a:gd name="T8" fmla="*/ 13 w 21"/>
                  <a:gd name="T9" fmla="*/ 11 h 18"/>
                  <a:gd name="T10" fmla="*/ 10 w 21"/>
                  <a:gd name="T11" fmla="*/ 8 h 18"/>
                  <a:gd name="T12" fmla="*/ 8 w 21"/>
                  <a:gd name="T13" fmla="*/ 5 h 18"/>
                  <a:gd name="T14" fmla="*/ 5 w 21"/>
                  <a:gd name="T15" fmla="*/ 5 h 18"/>
                  <a:gd name="T16" fmla="*/ 5 w 21"/>
                  <a:gd name="T17" fmla="*/ 3 h 18"/>
                  <a:gd name="T18" fmla="*/ 2 w 21"/>
                  <a:gd name="T19" fmla="*/ 0 h 18"/>
                  <a:gd name="T20" fmla="*/ 0 w 21"/>
                  <a:gd name="T21" fmla="*/ 0 h 18"/>
                  <a:gd name="T22" fmla="*/ 0 w 21"/>
                  <a:gd name="T23" fmla="*/ 3 h 18"/>
                  <a:gd name="T24" fmla="*/ 2 w 21"/>
                  <a:gd name="T25" fmla="*/ 5 h 18"/>
                  <a:gd name="T26" fmla="*/ 5 w 21"/>
                  <a:gd name="T27" fmla="*/ 8 h 18"/>
                  <a:gd name="T28" fmla="*/ 8 w 21"/>
                  <a:gd name="T29" fmla="*/ 11 h 18"/>
                  <a:gd name="T30" fmla="*/ 10 w 21"/>
                  <a:gd name="T31" fmla="*/ 13 h 18"/>
                  <a:gd name="T32" fmla="*/ 13 w 21"/>
                  <a:gd name="T33" fmla="*/ 16 h 18"/>
                  <a:gd name="T34" fmla="*/ 15 w 21"/>
                  <a:gd name="T35" fmla="*/ 18 h 18"/>
                  <a:gd name="T36" fmla="*/ 18 w 21"/>
                  <a:gd name="T37" fmla="*/ 18 h 18"/>
                  <a:gd name="T38" fmla="*/ 18 w 21"/>
                  <a:gd name="T39" fmla="*/ 18 h 18"/>
                  <a:gd name="T40" fmla="*/ 21 w 21"/>
                  <a:gd name="T41" fmla="*/ 16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8"/>
                  <a:gd name="T65" fmla="*/ 21 w 21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8">
                    <a:moveTo>
                      <a:pt x="21" y="16"/>
                    </a:moveTo>
                    <a:lnTo>
                      <a:pt x="21" y="16"/>
                    </a:lnTo>
                    <a:lnTo>
                      <a:pt x="18" y="13"/>
                    </a:lnTo>
                    <a:lnTo>
                      <a:pt x="15" y="13"/>
                    </a:lnTo>
                    <a:lnTo>
                      <a:pt x="13" y="11"/>
                    </a:lnTo>
                    <a:lnTo>
                      <a:pt x="10" y="8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5" y="8"/>
                    </a:lnTo>
                    <a:lnTo>
                      <a:pt x="8" y="11"/>
                    </a:lnTo>
                    <a:lnTo>
                      <a:pt x="10" y="13"/>
                    </a:lnTo>
                    <a:lnTo>
                      <a:pt x="13" y="16"/>
                    </a:lnTo>
                    <a:lnTo>
                      <a:pt x="15" y="18"/>
                    </a:lnTo>
                    <a:lnTo>
                      <a:pt x="18" y="18"/>
                    </a:lnTo>
                    <a:lnTo>
                      <a:pt x="21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88" name="Freeform 2722"/>
              <p:cNvSpPr>
                <a:spLocks/>
              </p:cNvSpPr>
              <p:nvPr/>
            </p:nvSpPr>
            <p:spPr bwMode="auto">
              <a:xfrm>
                <a:off x="2645" y="1975"/>
                <a:ext cx="21" cy="8"/>
              </a:xfrm>
              <a:custGeom>
                <a:avLst/>
                <a:gdLst>
                  <a:gd name="T0" fmla="*/ 18 w 21"/>
                  <a:gd name="T1" fmla="*/ 2 h 8"/>
                  <a:gd name="T2" fmla="*/ 18 w 21"/>
                  <a:gd name="T3" fmla="*/ 2 h 8"/>
                  <a:gd name="T4" fmla="*/ 18 w 21"/>
                  <a:gd name="T5" fmla="*/ 2 h 8"/>
                  <a:gd name="T6" fmla="*/ 16 w 21"/>
                  <a:gd name="T7" fmla="*/ 2 h 8"/>
                  <a:gd name="T8" fmla="*/ 13 w 21"/>
                  <a:gd name="T9" fmla="*/ 2 h 8"/>
                  <a:gd name="T10" fmla="*/ 10 w 21"/>
                  <a:gd name="T11" fmla="*/ 2 h 8"/>
                  <a:gd name="T12" fmla="*/ 8 w 21"/>
                  <a:gd name="T13" fmla="*/ 2 h 8"/>
                  <a:gd name="T14" fmla="*/ 5 w 21"/>
                  <a:gd name="T15" fmla="*/ 2 h 8"/>
                  <a:gd name="T16" fmla="*/ 3 w 21"/>
                  <a:gd name="T17" fmla="*/ 0 h 8"/>
                  <a:gd name="T18" fmla="*/ 3 w 21"/>
                  <a:gd name="T19" fmla="*/ 0 h 8"/>
                  <a:gd name="T20" fmla="*/ 0 w 21"/>
                  <a:gd name="T21" fmla="*/ 2 h 8"/>
                  <a:gd name="T22" fmla="*/ 3 w 21"/>
                  <a:gd name="T23" fmla="*/ 5 h 8"/>
                  <a:gd name="T24" fmla="*/ 5 w 21"/>
                  <a:gd name="T25" fmla="*/ 5 h 8"/>
                  <a:gd name="T26" fmla="*/ 8 w 21"/>
                  <a:gd name="T27" fmla="*/ 5 h 8"/>
                  <a:gd name="T28" fmla="*/ 10 w 21"/>
                  <a:gd name="T29" fmla="*/ 5 h 8"/>
                  <a:gd name="T30" fmla="*/ 13 w 21"/>
                  <a:gd name="T31" fmla="*/ 8 h 8"/>
                  <a:gd name="T32" fmla="*/ 16 w 21"/>
                  <a:gd name="T33" fmla="*/ 5 h 8"/>
                  <a:gd name="T34" fmla="*/ 18 w 21"/>
                  <a:gd name="T35" fmla="*/ 5 h 8"/>
                  <a:gd name="T36" fmla="*/ 21 w 21"/>
                  <a:gd name="T37" fmla="*/ 5 h 8"/>
                  <a:gd name="T38" fmla="*/ 21 w 21"/>
                  <a:gd name="T39" fmla="*/ 5 h 8"/>
                  <a:gd name="T40" fmla="*/ 18 w 21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18" y="2"/>
                    </a:moveTo>
                    <a:lnTo>
                      <a:pt x="18" y="2"/>
                    </a:lnTo>
                    <a:lnTo>
                      <a:pt x="16" y="2"/>
                    </a:lnTo>
                    <a:lnTo>
                      <a:pt x="13" y="2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3" y="8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21" y="5"/>
                    </a:lnTo>
                    <a:lnTo>
                      <a:pt x="18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89" name="Freeform 2723"/>
              <p:cNvSpPr>
                <a:spLocks/>
              </p:cNvSpPr>
              <p:nvPr/>
            </p:nvSpPr>
            <p:spPr bwMode="auto">
              <a:xfrm>
                <a:off x="2663" y="1956"/>
                <a:ext cx="26" cy="24"/>
              </a:xfrm>
              <a:custGeom>
                <a:avLst/>
                <a:gdLst>
                  <a:gd name="T0" fmla="*/ 21 w 26"/>
                  <a:gd name="T1" fmla="*/ 0 h 24"/>
                  <a:gd name="T2" fmla="*/ 21 w 26"/>
                  <a:gd name="T3" fmla="*/ 0 h 24"/>
                  <a:gd name="T4" fmla="*/ 21 w 26"/>
                  <a:gd name="T5" fmla="*/ 6 h 24"/>
                  <a:gd name="T6" fmla="*/ 19 w 26"/>
                  <a:gd name="T7" fmla="*/ 8 h 24"/>
                  <a:gd name="T8" fmla="*/ 16 w 26"/>
                  <a:gd name="T9" fmla="*/ 11 h 24"/>
                  <a:gd name="T10" fmla="*/ 13 w 26"/>
                  <a:gd name="T11" fmla="*/ 14 h 24"/>
                  <a:gd name="T12" fmla="*/ 11 w 26"/>
                  <a:gd name="T13" fmla="*/ 16 h 24"/>
                  <a:gd name="T14" fmla="*/ 8 w 26"/>
                  <a:gd name="T15" fmla="*/ 16 h 24"/>
                  <a:gd name="T16" fmla="*/ 6 w 26"/>
                  <a:gd name="T17" fmla="*/ 19 h 24"/>
                  <a:gd name="T18" fmla="*/ 0 w 26"/>
                  <a:gd name="T19" fmla="*/ 21 h 24"/>
                  <a:gd name="T20" fmla="*/ 3 w 26"/>
                  <a:gd name="T21" fmla="*/ 24 h 24"/>
                  <a:gd name="T22" fmla="*/ 6 w 26"/>
                  <a:gd name="T23" fmla="*/ 21 h 24"/>
                  <a:gd name="T24" fmla="*/ 11 w 26"/>
                  <a:gd name="T25" fmla="*/ 21 h 24"/>
                  <a:gd name="T26" fmla="*/ 13 w 26"/>
                  <a:gd name="T27" fmla="*/ 19 h 24"/>
                  <a:gd name="T28" fmla="*/ 16 w 26"/>
                  <a:gd name="T29" fmla="*/ 16 h 24"/>
                  <a:gd name="T30" fmla="*/ 19 w 26"/>
                  <a:gd name="T31" fmla="*/ 14 h 24"/>
                  <a:gd name="T32" fmla="*/ 21 w 26"/>
                  <a:gd name="T33" fmla="*/ 11 h 24"/>
                  <a:gd name="T34" fmla="*/ 24 w 26"/>
                  <a:gd name="T35" fmla="*/ 6 h 24"/>
                  <a:gd name="T36" fmla="*/ 26 w 26"/>
                  <a:gd name="T37" fmla="*/ 3 h 24"/>
                  <a:gd name="T38" fmla="*/ 26 w 26"/>
                  <a:gd name="T39" fmla="*/ 3 h 24"/>
                  <a:gd name="T40" fmla="*/ 21 w 26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4"/>
                  <a:gd name="T65" fmla="*/ 26 w 26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4">
                    <a:moveTo>
                      <a:pt x="21" y="0"/>
                    </a:moveTo>
                    <a:lnTo>
                      <a:pt x="21" y="0"/>
                    </a:lnTo>
                    <a:lnTo>
                      <a:pt x="21" y="6"/>
                    </a:lnTo>
                    <a:lnTo>
                      <a:pt x="19" y="8"/>
                    </a:lnTo>
                    <a:lnTo>
                      <a:pt x="16" y="11"/>
                    </a:lnTo>
                    <a:lnTo>
                      <a:pt x="13" y="14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6" y="19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6" y="21"/>
                    </a:lnTo>
                    <a:lnTo>
                      <a:pt x="11" y="21"/>
                    </a:lnTo>
                    <a:lnTo>
                      <a:pt x="13" y="19"/>
                    </a:lnTo>
                    <a:lnTo>
                      <a:pt x="16" y="16"/>
                    </a:lnTo>
                    <a:lnTo>
                      <a:pt x="19" y="14"/>
                    </a:lnTo>
                    <a:lnTo>
                      <a:pt x="21" y="11"/>
                    </a:lnTo>
                    <a:lnTo>
                      <a:pt x="24" y="6"/>
                    </a:lnTo>
                    <a:lnTo>
                      <a:pt x="26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90" name="Freeform 2724"/>
              <p:cNvSpPr>
                <a:spLocks/>
              </p:cNvSpPr>
              <p:nvPr/>
            </p:nvSpPr>
            <p:spPr bwMode="auto">
              <a:xfrm>
                <a:off x="2684" y="1930"/>
                <a:ext cx="21" cy="29"/>
              </a:xfrm>
              <a:custGeom>
                <a:avLst/>
                <a:gdLst>
                  <a:gd name="T0" fmla="*/ 16 w 21"/>
                  <a:gd name="T1" fmla="*/ 0 h 29"/>
                  <a:gd name="T2" fmla="*/ 16 w 21"/>
                  <a:gd name="T3" fmla="*/ 0 h 29"/>
                  <a:gd name="T4" fmla="*/ 16 w 21"/>
                  <a:gd name="T5" fmla="*/ 3 h 29"/>
                  <a:gd name="T6" fmla="*/ 13 w 21"/>
                  <a:gd name="T7" fmla="*/ 8 h 29"/>
                  <a:gd name="T8" fmla="*/ 13 w 21"/>
                  <a:gd name="T9" fmla="*/ 11 h 29"/>
                  <a:gd name="T10" fmla="*/ 11 w 21"/>
                  <a:gd name="T11" fmla="*/ 13 h 29"/>
                  <a:gd name="T12" fmla="*/ 8 w 21"/>
                  <a:gd name="T13" fmla="*/ 19 h 29"/>
                  <a:gd name="T14" fmla="*/ 5 w 21"/>
                  <a:gd name="T15" fmla="*/ 21 h 29"/>
                  <a:gd name="T16" fmla="*/ 3 w 21"/>
                  <a:gd name="T17" fmla="*/ 24 h 29"/>
                  <a:gd name="T18" fmla="*/ 0 w 21"/>
                  <a:gd name="T19" fmla="*/ 26 h 29"/>
                  <a:gd name="T20" fmla="*/ 5 w 21"/>
                  <a:gd name="T21" fmla="*/ 29 h 29"/>
                  <a:gd name="T22" fmla="*/ 8 w 21"/>
                  <a:gd name="T23" fmla="*/ 26 h 29"/>
                  <a:gd name="T24" fmla="*/ 8 w 21"/>
                  <a:gd name="T25" fmla="*/ 24 h 29"/>
                  <a:gd name="T26" fmla="*/ 11 w 21"/>
                  <a:gd name="T27" fmla="*/ 21 h 29"/>
                  <a:gd name="T28" fmla="*/ 13 w 21"/>
                  <a:gd name="T29" fmla="*/ 16 h 29"/>
                  <a:gd name="T30" fmla="*/ 16 w 21"/>
                  <a:gd name="T31" fmla="*/ 13 h 29"/>
                  <a:gd name="T32" fmla="*/ 19 w 21"/>
                  <a:gd name="T33" fmla="*/ 8 h 29"/>
                  <a:gd name="T34" fmla="*/ 19 w 21"/>
                  <a:gd name="T35" fmla="*/ 5 h 29"/>
                  <a:gd name="T36" fmla="*/ 21 w 21"/>
                  <a:gd name="T37" fmla="*/ 0 h 29"/>
                  <a:gd name="T38" fmla="*/ 21 w 21"/>
                  <a:gd name="T39" fmla="*/ 0 h 29"/>
                  <a:gd name="T40" fmla="*/ 16 w 21"/>
                  <a:gd name="T41" fmla="*/ 0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9"/>
                  <a:gd name="T65" fmla="*/ 21 w 21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9">
                    <a:moveTo>
                      <a:pt x="16" y="0"/>
                    </a:moveTo>
                    <a:lnTo>
                      <a:pt x="16" y="0"/>
                    </a:lnTo>
                    <a:lnTo>
                      <a:pt x="16" y="3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1" y="13"/>
                    </a:lnTo>
                    <a:lnTo>
                      <a:pt x="8" y="19"/>
                    </a:lnTo>
                    <a:lnTo>
                      <a:pt x="5" y="21"/>
                    </a:lnTo>
                    <a:lnTo>
                      <a:pt x="3" y="24"/>
                    </a:lnTo>
                    <a:lnTo>
                      <a:pt x="0" y="26"/>
                    </a:lnTo>
                    <a:lnTo>
                      <a:pt x="5" y="29"/>
                    </a:lnTo>
                    <a:lnTo>
                      <a:pt x="8" y="26"/>
                    </a:lnTo>
                    <a:lnTo>
                      <a:pt x="8" y="24"/>
                    </a:lnTo>
                    <a:lnTo>
                      <a:pt x="11" y="21"/>
                    </a:lnTo>
                    <a:lnTo>
                      <a:pt x="13" y="16"/>
                    </a:lnTo>
                    <a:lnTo>
                      <a:pt x="16" y="13"/>
                    </a:lnTo>
                    <a:lnTo>
                      <a:pt x="19" y="8"/>
                    </a:lnTo>
                    <a:lnTo>
                      <a:pt x="19" y="5"/>
                    </a:lnTo>
                    <a:lnTo>
                      <a:pt x="21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91" name="Freeform 2725"/>
              <p:cNvSpPr>
                <a:spLocks/>
              </p:cNvSpPr>
              <p:nvPr/>
            </p:nvSpPr>
            <p:spPr bwMode="auto">
              <a:xfrm>
                <a:off x="2692" y="1904"/>
                <a:ext cx="13" cy="26"/>
              </a:xfrm>
              <a:custGeom>
                <a:avLst/>
                <a:gdLst>
                  <a:gd name="T0" fmla="*/ 0 w 13"/>
                  <a:gd name="T1" fmla="*/ 3 h 26"/>
                  <a:gd name="T2" fmla="*/ 0 w 13"/>
                  <a:gd name="T3" fmla="*/ 3 h 26"/>
                  <a:gd name="T4" fmla="*/ 3 w 13"/>
                  <a:gd name="T5" fmla="*/ 5 h 26"/>
                  <a:gd name="T6" fmla="*/ 5 w 13"/>
                  <a:gd name="T7" fmla="*/ 8 h 26"/>
                  <a:gd name="T8" fmla="*/ 5 w 13"/>
                  <a:gd name="T9" fmla="*/ 11 h 26"/>
                  <a:gd name="T10" fmla="*/ 8 w 13"/>
                  <a:gd name="T11" fmla="*/ 13 h 26"/>
                  <a:gd name="T12" fmla="*/ 8 w 13"/>
                  <a:gd name="T13" fmla="*/ 16 h 26"/>
                  <a:gd name="T14" fmla="*/ 8 w 13"/>
                  <a:gd name="T15" fmla="*/ 21 h 26"/>
                  <a:gd name="T16" fmla="*/ 8 w 13"/>
                  <a:gd name="T17" fmla="*/ 24 h 26"/>
                  <a:gd name="T18" fmla="*/ 8 w 13"/>
                  <a:gd name="T19" fmla="*/ 26 h 26"/>
                  <a:gd name="T20" fmla="*/ 13 w 13"/>
                  <a:gd name="T21" fmla="*/ 26 h 26"/>
                  <a:gd name="T22" fmla="*/ 13 w 13"/>
                  <a:gd name="T23" fmla="*/ 24 h 26"/>
                  <a:gd name="T24" fmla="*/ 13 w 13"/>
                  <a:gd name="T25" fmla="*/ 18 h 26"/>
                  <a:gd name="T26" fmla="*/ 11 w 13"/>
                  <a:gd name="T27" fmla="*/ 16 h 26"/>
                  <a:gd name="T28" fmla="*/ 11 w 13"/>
                  <a:gd name="T29" fmla="*/ 13 h 26"/>
                  <a:gd name="T30" fmla="*/ 8 w 13"/>
                  <a:gd name="T31" fmla="*/ 8 h 26"/>
                  <a:gd name="T32" fmla="*/ 8 w 13"/>
                  <a:gd name="T33" fmla="*/ 5 h 26"/>
                  <a:gd name="T34" fmla="*/ 5 w 13"/>
                  <a:gd name="T35" fmla="*/ 3 h 26"/>
                  <a:gd name="T36" fmla="*/ 3 w 13"/>
                  <a:gd name="T37" fmla="*/ 0 h 26"/>
                  <a:gd name="T38" fmla="*/ 3 w 13"/>
                  <a:gd name="T39" fmla="*/ 0 h 26"/>
                  <a:gd name="T40" fmla="*/ 0 w 13"/>
                  <a:gd name="T41" fmla="*/ 3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6"/>
                  <a:gd name="T65" fmla="*/ 13 w 13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6">
                    <a:moveTo>
                      <a:pt x="0" y="3"/>
                    </a:moveTo>
                    <a:lnTo>
                      <a:pt x="0" y="3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8" y="13"/>
                    </a:lnTo>
                    <a:lnTo>
                      <a:pt x="8" y="16"/>
                    </a:lnTo>
                    <a:lnTo>
                      <a:pt x="8" y="21"/>
                    </a:lnTo>
                    <a:lnTo>
                      <a:pt x="8" y="24"/>
                    </a:lnTo>
                    <a:lnTo>
                      <a:pt x="8" y="26"/>
                    </a:lnTo>
                    <a:lnTo>
                      <a:pt x="13" y="26"/>
                    </a:lnTo>
                    <a:lnTo>
                      <a:pt x="13" y="24"/>
                    </a:lnTo>
                    <a:lnTo>
                      <a:pt x="13" y="18"/>
                    </a:lnTo>
                    <a:lnTo>
                      <a:pt x="11" y="16"/>
                    </a:lnTo>
                    <a:lnTo>
                      <a:pt x="11" y="13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92" name="Freeform 2726"/>
              <p:cNvSpPr>
                <a:spLocks/>
              </p:cNvSpPr>
              <p:nvPr/>
            </p:nvSpPr>
            <p:spPr bwMode="auto">
              <a:xfrm>
                <a:off x="2669" y="1894"/>
                <a:ext cx="26" cy="13"/>
              </a:xfrm>
              <a:custGeom>
                <a:avLst/>
                <a:gdLst>
                  <a:gd name="T0" fmla="*/ 0 w 26"/>
                  <a:gd name="T1" fmla="*/ 5 h 13"/>
                  <a:gd name="T2" fmla="*/ 0 w 26"/>
                  <a:gd name="T3" fmla="*/ 5 h 13"/>
                  <a:gd name="T4" fmla="*/ 2 w 26"/>
                  <a:gd name="T5" fmla="*/ 5 h 13"/>
                  <a:gd name="T6" fmla="*/ 5 w 26"/>
                  <a:gd name="T7" fmla="*/ 5 h 13"/>
                  <a:gd name="T8" fmla="*/ 7 w 26"/>
                  <a:gd name="T9" fmla="*/ 5 h 13"/>
                  <a:gd name="T10" fmla="*/ 13 w 26"/>
                  <a:gd name="T11" fmla="*/ 5 h 13"/>
                  <a:gd name="T12" fmla="*/ 15 w 26"/>
                  <a:gd name="T13" fmla="*/ 7 h 13"/>
                  <a:gd name="T14" fmla="*/ 18 w 26"/>
                  <a:gd name="T15" fmla="*/ 7 h 13"/>
                  <a:gd name="T16" fmla="*/ 20 w 26"/>
                  <a:gd name="T17" fmla="*/ 10 h 13"/>
                  <a:gd name="T18" fmla="*/ 23 w 26"/>
                  <a:gd name="T19" fmla="*/ 13 h 13"/>
                  <a:gd name="T20" fmla="*/ 26 w 26"/>
                  <a:gd name="T21" fmla="*/ 10 h 13"/>
                  <a:gd name="T22" fmla="*/ 23 w 26"/>
                  <a:gd name="T23" fmla="*/ 7 h 13"/>
                  <a:gd name="T24" fmla="*/ 20 w 26"/>
                  <a:gd name="T25" fmla="*/ 5 h 13"/>
                  <a:gd name="T26" fmla="*/ 15 w 26"/>
                  <a:gd name="T27" fmla="*/ 2 h 13"/>
                  <a:gd name="T28" fmla="*/ 13 w 26"/>
                  <a:gd name="T29" fmla="*/ 2 h 13"/>
                  <a:gd name="T30" fmla="*/ 10 w 26"/>
                  <a:gd name="T31" fmla="*/ 2 h 13"/>
                  <a:gd name="T32" fmla="*/ 5 w 26"/>
                  <a:gd name="T33" fmla="*/ 0 h 13"/>
                  <a:gd name="T34" fmla="*/ 2 w 26"/>
                  <a:gd name="T35" fmla="*/ 0 h 13"/>
                  <a:gd name="T36" fmla="*/ 0 w 26"/>
                  <a:gd name="T37" fmla="*/ 0 h 13"/>
                  <a:gd name="T38" fmla="*/ 0 w 26"/>
                  <a:gd name="T39" fmla="*/ 0 h 13"/>
                  <a:gd name="T40" fmla="*/ 0 w 26"/>
                  <a:gd name="T41" fmla="*/ 5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13"/>
                  <a:gd name="T65" fmla="*/ 26 w 26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13">
                    <a:moveTo>
                      <a:pt x="0" y="5"/>
                    </a:move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13" y="5"/>
                    </a:lnTo>
                    <a:lnTo>
                      <a:pt x="15" y="7"/>
                    </a:lnTo>
                    <a:lnTo>
                      <a:pt x="18" y="7"/>
                    </a:lnTo>
                    <a:lnTo>
                      <a:pt x="20" y="10"/>
                    </a:lnTo>
                    <a:lnTo>
                      <a:pt x="23" y="13"/>
                    </a:lnTo>
                    <a:lnTo>
                      <a:pt x="26" y="10"/>
                    </a:lnTo>
                    <a:lnTo>
                      <a:pt x="23" y="7"/>
                    </a:lnTo>
                    <a:lnTo>
                      <a:pt x="20" y="5"/>
                    </a:lnTo>
                    <a:lnTo>
                      <a:pt x="15" y="2"/>
                    </a:lnTo>
                    <a:lnTo>
                      <a:pt x="13" y="2"/>
                    </a:lnTo>
                    <a:lnTo>
                      <a:pt x="10" y="2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93" name="Freeform 2727"/>
              <p:cNvSpPr>
                <a:spLocks/>
              </p:cNvSpPr>
              <p:nvPr/>
            </p:nvSpPr>
            <p:spPr bwMode="auto">
              <a:xfrm>
                <a:off x="2658" y="1896"/>
                <a:ext cx="45" cy="76"/>
              </a:xfrm>
              <a:custGeom>
                <a:avLst/>
                <a:gdLst>
                  <a:gd name="T0" fmla="*/ 16 w 45"/>
                  <a:gd name="T1" fmla="*/ 76 h 76"/>
                  <a:gd name="T2" fmla="*/ 24 w 45"/>
                  <a:gd name="T3" fmla="*/ 71 h 76"/>
                  <a:gd name="T4" fmla="*/ 29 w 45"/>
                  <a:gd name="T5" fmla="*/ 63 h 76"/>
                  <a:gd name="T6" fmla="*/ 39 w 45"/>
                  <a:gd name="T7" fmla="*/ 50 h 76"/>
                  <a:gd name="T8" fmla="*/ 45 w 45"/>
                  <a:gd name="T9" fmla="*/ 34 h 76"/>
                  <a:gd name="T10" fmla="*/ 42 w 45"/>
                  <a:gd name="T11" fmla="*/ 21 h 76"/>
                  <a:gd name="T12" fmla="*/ 37 w 45"/>
                  <a:gd name="T13" fmla="*/ 8 h 76"/>
                  <a:gd name="T14" fmla="*/ 26 w 45"/>
                  <a:gd name="T15" fmla="*/ 3 h 76"/>
                  <a:gd name="T16" fmla="*/ 16 w 45"/>
                  <a:gd name="T17" fmla="*/ 0 h 76"/>
                  <a:gd name="T18" fmla="*/ 16 w 45"/>
                  <a:gd name="T19" fmla="*/ 3 h 76"/>
                  <a:gd name="T20" fmla="*/ 13 w 45"/>
                  <a:gd name="T21" fmla="*/ 3 h 76"/>
                  <a:gd name="T22" fmla="*/ 5 w 45"/>
                  <a:gd name="T23" fmla="*/ 19 h 76"/>
                  <a:gd name="T24" fmla="*/ 3 w 45"/>
                  <a:gd name="T25" fmla="*/ 24 h 76"/>
                  <a:gd name="T26" fmla="*/ 0 w 45"/>
                  <a:gd name="T27" fmla="*/ 32 h 76"/>
                  <a:gd name="T28" fmla="*/ 0 w 45"/>
                  <a:gd name="T29" fmla="*/ 47 h 76"/>
                  <a:gd name="T30" fmla="*/ 0 w 45"/>
                  <a:gd name="T31" fmla="*/ 60 h 76"/>
                  <a:gd name="T32" fmla="*/ 8 w 45"/>
                  <a:gd name="T33" fmla="*/ 68 h 76"/>
                  <a:gd name="T34" fmla="*/ 16 w 45"/>
                  <a:gd name="T35" fmla="*/ 76 h 7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45"/>
                  <a:gd name="T55" fmla="*/ 0 h 76"/>
                  <a:gd name="T56" fmla="*/ 45 w 45"/>
                  <a:gd name="T57" fmla="*/ 76 h 7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45" h="76">
                    <a:moveTo>
                      <a:pt x="16" y="76"/>
                    </a:moveTo>
                    <a:lnTo>
                      <a:pt x="24" y="71"/>
                    </a:lnTo>
                    <a:lnTo>
                      <a:pt x="29" y="63"/>
                    </a:lnTo>
                    <a:lnTo>
                      <a:pt x="39" y="50"/>
                    </a:lnTo>
                    <a:lnTo>
                      <a:pt x="45" y="34"/>
                    </a:lnTo>
                    <a:lnTo>
                      <a:pt x="42" y="21"/>
                    </a:lnTo>
                    <a:lnTo>
                      <a:pt x="37" y="8"/>
                    </a:lnTo>
                    <a:lnTo>
                      <a:pt x="26" y="3"/>
                    </a:lnTo>
                    <a:lnTo>
                      <a:pt x="16" y="0"/>
                    </a:lnTo>
                    <a:lnTo>
                      <a:pt x="16" y="3"/>
                    </a:lnTo>
                    <a:lnTo>
                      <a:pt x="13" y="3"/>
                    </a:lnTo>
                    <a:lnTo>
                      <a:pt x="5" y="19"/>
                    </a:lnTo>
                    <a:lnTo>
                      <a:pt x="3" y="24"/>
                    </a:lnTo>
                    <a:lnTo>
                      <a:pt x="0" y="32"/>
                    </a:lnTo>
                    <a:lnTo>
                      <a:pt x="0" y="47"/>
                    </a:lnTo>
                    <a:lnTo>
                      <a:pt x="0" y="60"/>
                    </a:lnTo>
                    <a:lnTo>
                      <a:pt x="8" y="68"/>
                    </a:lnTo>
                    <a:lnTo>
                      <a:pt x="16" y="76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94" name="Freeform 2728"/>
              <p:cNvSpPr>
                <a:spLocks/>
              </p:cNvSpPr>
              <p:nvPr/>
            </p:nvSpPr>
            <p:spPr bwMode="auto">
              <a:xfrm>
                <a:off x="2674" y="1956"/>
                <a:ext cx="15" cy="19"/>
              </a:xfrm>
              <a:custGeom>
                <a:avLst/>
                <a:gdLst>
                  <a:gd name="T0" fmla="*/ 10 w 15"/>
                  <a:gd name="T1" fmla="*/ 0 h 19"/>
                  <a:gd name="T2" fmla="*/ 10 w 15"/>
                  <a:gd name="T3" fmla="*/ 0 h 19"/>
                  <a:gd name="T4" fmla="*/ 10 w 15"/>
                  <a:gd name="T5" fmla="*/ 3 h 19"/>
                  <a:gd name="T6" fmla="*/ 8 w 15"/>
                  <a:gd name="T7" fmla="*/ 6 h 19"/>
                  <a:gd name="T8" fmla="*/ 8 w 15"/>
                  <a:gd name="T9" fmla="*/ 8 h 19"/>
                  <a:gd name="T10" fmla="*/ 5 w 15"/>
                  <a:gd name="T11" fmla="*/ 8 h 19"/>
                  <a:gd name="T12" fmla="*/ 5 w 15"/>
                  <a:gd name="T13" fmla="*/ 11 h 19"/>
                  <a:gd name="T14" fmla="*/ 2 w 15"/>
                  <a:gd name="T15" fmla="*/ 11 h 19"/>
                  <a:gd name="T16" fmla="*/ 2 w 15"/>
                  <a:gd name="T17" fmla="*/ 14 h 19"/>
                  <a:gd name="T18" fmla="*/ 0 w 15"/>
                  <a:gd name="T19" fmla="*/ 16 h 19"/>
                  <a:gd name="T20" fmla="*/ 2 w 15"/>
                  <a:gd name="T21" fmla="*/ 19 h 19"/>
                  <a:gd name="T22" fmla="*/ 2 w 15"/>
                  <a:gd name="T23" fmla="*/ 16 h 19"/>
                  <a:gd name="T24" fmla="*/ 5 w 15"/>
                  <a:gd name="T25" fmla="*/ 14 h 19"/>
                  <a:gd name="T26" fmla="*/ 8 w 15"/>
                  <a:gd name="T27" fmla="*/ 14 h 19"/>
                  <a:gd name="T28" fmla="*/ 8 w 15"/>
                  <a:gd name="T29" fmla="*/ 11 h 19"/>
                  <a:gd name="T30" fmla="*/ 10 w 15"/>
                  <a:gd name="T31" fmla="*/ 8 h 19"/>
                  <a:gd name="T32" fmla="*/ 10 w 15"/>
                  <a:gd name="T33" fmla="*/ 8 h 19"/>
                  <a:gd name="T34" fmla="*/ 13 w 15"/>
                  <a:gd name="T35" fmla="*/ 6 h 19"/>
                  <a:gd name="T36" fmla="*/ 15 w 15"/>
                  <a:gd name="T37" fmla="*/ 3 h 19"/>
                  <a:gd name="T38" fmla="*/ 15 w 15"/>
                  <a:gd name="T39" fmla="*/ 3 h 19"/>
                  <a:gd name="T40" fmla="*/ 10 w 15"/>
                  <a:gd name="T41" fmla="*/ 0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19"/>
                  <a:gd name="T65" fmla="*/ 15 w 15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19">
                    <a:moveTo>
                      <a:pt x="10" y="0"/>
                    </a:moveTo>
                    <a:lnTo>
                      <a:pt x="10" y="0"/>
                    </a:lnTo>
                    <a:lnTo>
                      <a:pt x="10" y="3"/>
                    </a:lnTo>
                    <a:lnTo>
                      <a:pt x="8" y="6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2" y="11"/>
                    </a:lnTo>
                    <a:lnTo>
                      <a:pt x="2" y="14"/>
                    </a:lnTo>
                    <a:lnTo>
                      <a:pt x="0" y="16"/>
                    </a:lnTo>
                    <a:lnTo>
                      <a:pt x="2" y="19"/>
                    </a:lnTo>
                    <a:lnTo>
                      <a:pt x="2" y="16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8" y="11"/>
                    </a:lnTo>
                    <a:lnTo>
                      <a:pt x="10" y="8"/>
                    </a:lnTo>
                    <a:lnTo>
                      <a:pt x="13" y="6"/>
                    </a:lnTo>
                    <a:lnTo>
                      <a:pt x="15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95" name="Freeform 2729"/>
              <p:cNvSpPr>
                <a:spLocks/>
              </p:cNvSpPr>
              <p:nvPr/>
            </p:nvSpPr>
            <p:spPr bwMode="auto">
              <a:xfrm>
                <a:off x="2684" y="1930"/>
                <a:ext cx="21" cy="29"/>
              </a:xfrm>
              <a:custGeom>
                <a:avLst/>
                <a:gdLst>
                  <a:gd name="T0" fmla="*/ 16 w 21"/>
                  <a:gd name="T1" fmla="*/ 0 h 29"/>
                  <a:gd name="T2" fmla="*/ 16 w 21"/>
                  <a:gd name="T3" fmla="*/ 0 h 29"/>
                  <a:gd name="T4" fmla="*/ 16 w 21"/>
                  <a:gd name="T5" fmla="*/ 3 h 29"/>
                  <a:gd name="T6" fmla="*/ 13 w 21"/>
                  <a:gd name="T7" fmla="*/ 8 h 29"/>
                  <a:gd name="T8" fmla="*/ 13 w 21"/>
                  <a:gd name="T9" fmla="*/ 11 h 29"/>
                  <a:gd name="T10" fmla="*/ 11 w 21"/>
                  <a:gd name="T11" fmla="*/ 13 h 29"/>
                  <a:gd name="T12" fmla="*/ 8 w 21"/>
                  <a:gd name="T13" fmla="*/ 19 h 29"/>
                  <a:gd name="T14" fmla="*/ 5 w 21"/>
                  <a:gd name="T15" fmla="*/ 21 h 29"/>
                  <a:gd name="T16" fmla="*/ 3 w 21"/>
                  <a:gd name="T17" fmla="*/ 24 h 29"/>
                  <a:gd name="T18" fmla="*/ 0 w 21"/>
                  <a:gd name="T19" fmla="*/ 26 h 29"/>
                  <a:gd name="T20" fmla="*/ 5 w 21"/>
                  <a:gd name="T21" fmla="*/ 29 h 29"/>
                  <a:gd name="T22" fmla="*/ 8 w 21"/>
                  <a:gd name="T23" fmla="*/ 26 h 29"/>
                  <a:gd name="T24" fmla="*/ 8 w 21"/>
                  <a:gd name="T25" fmla="*/ 24 h 29"/>
                  <a:gd name="T26" fmla="*/ 11 w 21"/>
                  <a:gd name="T27" fmla="*/ 21 h 29"/>
                  <a:gd name="T28" fmla="*/ 13 w 21"/>
                  <a:gd name="T29" fmla="*/ 16 h 29"/>
                  <a:gd name="T30" fmla="*/ 16 w 21"/>
                  <a:gd name="T31" fmla="*/ 13 h 29"/>
                  <a:gd name="T32" fmla="*/ 19 w 21"/>
                  <a:gd name="T33" fmla="*/ 8 h 29"/>
                  <a:gd name="T34" fmla="*/ 19 w 21"/>
                  <a:gd name="T35" fmla="*/ 5 h 29"/>
                  <a:gd name="T36" fmla="*/ 21 w 21"/>
                  <a:gd name="T37" fmla="*/ 0 h 29"/>
                  <a:gd name="T38" fmla="*/ 21 w 21"/>
                  <a:gd name="T39" fmla="*/ 0 h 29"/>
                  <a:gd name="T40" fmla="*/ 16 w 21"/>
                  <a:gd name="T41" fmla="*/ 0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9"/>
                  <a:gd name="T65" fmla="*/ 21 w 21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9">
                    <a:moveTo>
                      <a:pt x="16" y="0"/>
                    </a:moveTo>
                    <a:lnTo>
                      <a:pt x="16" y="0"/>
                    </a:lnTo>
                    <a:lnTo>
                      <a:pt x="16" y="3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1" y="13"/>
                    </a:lnTo>
                    <a:lnTo>
                      <a:pt x="8" y="19"/>
                    </a:lnTo>
                    <a:lnTo>
                      <a:pt x="5" y="21"/>
                    </a:lnTo>
                    <a:lnTo>
                      <a:pt x="3" y="24"/>
                    </a:lnTo>
                    <a:lnTo>
                      <a:pt x="0" y="26"/>
                    </a:lnTo>
                    <a:lnTo>
                      <a:pt x="5" y="29"/>
                    </a:lnTo>
                    <a:lnTo>
                      <a:pt x="8" y="26"/>
                    </a:lnTo>
                    <a:lnTo>
                      <a:pt x="8" y="24"/>
                    </a:lnTo>
                    <a:lnTo>
                      <a:pt x="11" y="21"/>
                    </a:lnTo>
                    <a:lnTo>
                      <a:pt x="13" y="16"/>
                    </a:lnTo>
                    <a:lnTo>
                      <a:pt x="16" y="13"/>
                    </a:lnTo>
                    <a:lnTo>
                      <a:pt x="19" y="8"/>
                    </a:lnTo>
                    <a:lnTo>
                      <a:pt x="19" y="5"/>
                    </a:lnTo>
                    <a:lnTo>
                      <a:pt x="21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96" name="Freeform 2730"/>
              <p:cNvSpPr>
                <a:spLocks/>
              </p:cNvSpPr>
              <p:nvPr/>
            </p:nvSpPr>
            <p:spPr bwMode="auto">
              <a:xfrm>
                <a:off x="2692" y="1904"/>
                <a:ext cx="13" cy="26"/>
              </a:xfrm>
              <a:custGeom>
                <a:avLst/>
                <a:gdLst>
                  <a:gd name="T0" fmla="*/ 0 w 13"/>
                  <a:gd name="T1" fmla="*/ 3 h 26"/>
                  <a:gd name="T2" fmla="*/ 0 w 13"/>
                  <a:gd name="T3" fmla="*/ 3 h 26"/>
                  <a:gd name="T4" fmla="*/ 3 w 13"/>
                  <a:gd name="T5" fmla="*/ 5 h 26"/>
                  <a:gd name="T6" fmla="*/ 5 w 13"/>
                  <a:gd name="T7" fmla="*/ 8 h 26"/>
                  <a:gd name="T8" fmla="*/ 5 w 13"/>
                  <a:gd name="T9" fmla="*/ 11 h 26"/>
                  <a:gd name="T10" fmla="*/ 8 w 13"/>
                  <a:gd name="T11" fmla="*/ 13 h 26"/>
                  <a:gd name="T12" fmla="*/ 8 w 13"/>
                  <a:gd name="T13" fmla="*/ 16 h 26"/>
                  <a:gd name="T14" fmla="*/ 8 w 13"/>
                  <a:gd name="T15" fmla="*/ 21 h 26"/>
                  <a:gd name="T16" fmla="*/ 8 w 13"/>
                  <a:gd name="T17" fmla="*/ 24 h 26"/>
                  <a:gd name="T18" fmla="*/ 8 w 13"/>
                  <a:gd name="T19" fmla="*/ 26 h 26"/>
                  <a:gd name="T20" fmla="*/ 13 w 13"/>
                  <a:gd name="T21" fmla="*/ 26 h 26"/>
                  <a:gd name="T22" fmla="*/ 13 w 13"/>
                  <a:gd name="T23" fmla="*/ 24 h 26"/>
                  <a:gd name="T24" fmla="*/ 13 w 13"/>
                  <a:gd name="T25" fmla="*/ 18 h 26"/>
                  <a:gd name="T26" fmla="*/ 11 w 13"/>
                  <a:gd name="T27" fmla="*/ 16 h 26"/>
                  <a:gd name="T28" fmla="*/ 11 w 13"/>
                  <a:gd name="T29" fmla="*/ 13 h 26"/>
                  <a:gd name="T30" fmla="*/ 8 w 13"/>
                  <a:gd name="T31" fmla="*/ 8 h 26"/>
                  <a:gd name="T32" fmla="*/ 8 w 13"/>
                  <a:gd name="T33" fmla="*/ 5 h 26"/>
                  <a:gd name="T34" fmla="*/ 5 w 13"/>
                  <a:gd name="T35" fmla="*/ 3 h 26"/>
                  <a:gd name="T36" fmla="*/ 3 w 13"/>
                  <a:gd name="T37" fmla="*/ 0 h 26"/>
                  <a:gd name="T38" fmla="*/ 3 w 13"/>
                  <a:gd name="T39" fmla="*/ 0 h 26"/>
                  <a:gd name="T40" fmla="*/ 0 w 13"/>
                  <a:gd name="T41" fmla="*/ 3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6"/>
                  <a:gd name="T65" fmla="*/ 13 w 13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6">
                    <a:moveTo>
                      <a:pt x="0" y="3"/>
                    </a:moveTo>
                    <a:lnTo>
                      <a:pt x="0" y="3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8" y="13"/>
                    </a:lnTo>
                    <a:lnTo>
                      <a:pt x="8" y="16"/>
                    </a:lnTo>
                    <a:lnTo>
                      <a:pt x="8" y="21"/>
                    </a:lnTo>
                    <a:lnTo>
                      <a:pt x="8" y="24"/>
                    </a:lnTo>
                    <a:lnTo>
                      <a:pt x="8" y="26"/>
                    </a:lnTo>
                    <a:lnTo>
                      <a:pt x="13" y="26"/>
                    </a:lnTo>
                    <a:lnTo>
                      <a:pt x="13" y="24"/>
                    </a:lnTo>
                    <a:lnTo>
                      <a:pt x="13" y="18"/>
                    </a:lnTo>
                    <a:lnTo>
                      <a:pt x="11" y="16"/>
                    </a:lnTo>
                    <a:lnTo>
                      <a:pt x="11" y="13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97" name="Freeform 2731"/>
              <p:cNvSpPr>
                <a:spLocks/>
              </p:cNvSpPr>
              <p:nvPr/>
            </p:nvSpPr>
            <p:spPr bwMode="auto">
              <a:xfrm>
                <a:off x="2674" y="1894"/>
                <a:ext cx="21" cy="13"/>
              </a:xfrm>
              <a:custGeom>
                <a:avLst/>
                <a:gdLst>
                  <a:gd name="T0" fmla="*/ 2 w 21"/>
                  <a:gd name="T1" fmla="*/ 5 h 13"/>
                  <a:gd name="T2" fmla="*/ 0 w 21"/>
                  <a:gd name="T3" fmla="*/ 5 h 13"/>
                  <a:gd name="T4" fmla="*/ 2 w 21"/>
                  <a:gd name="T5" fmla="*/ 5 h 13"/>
                  <a:gd name="T6" fmla="*/ 5 w 21"/>
                  <a:gd name="T7" fmla="*/ 5 h 13"/>
                  <a:gd name="T8" fmla="*/ 8 w 21"/>
                  <a:gd name="T9" fmla="*/ 5 h 13"/>
                  <a:gd name="T10" fmla="*/ 10 w 21"/>
                  <a:gd name="T11" fmla="*/ 7 h 13"/>
                  <a:gd name="T12" fmla="*/ 13 w 21"/>
                  <a:gd name="T13" fmla="*/ 7 h 13"/>
                  <a:gd name="T14" fmla="*/ 15 w 21"/>
                  <a:gd name="T15" fmla="*/ 10 h 13"/>
                  <a:gd name="T16" fmla="*/ 15 w 21"/>
                  <a:gd name="T17" fmla="*/ 10 h 13"/>
                  <a:gd name="T18" fmla="*/ 18 w 21"/>
                  <a:gd name="T19" fmla="*/ 13 h 13"/>
                  <a:gd name="T20" fmla="*/ 21 w 21"/>
                  <a:gd name="T21" fmla="*/ 10 h 13"/>
                  <a:gd name="T22" fmla="*/ 18 w 21"/>
                  <a:gd name="T23" fmla="*/ 7 h 13"/>
                  <a:gd name="T24" fmla="*/ 15 w 21"/>
                  <a:gd name="T25" fmla="*/ 5 h 13"/>
                  <a:gd name="T26" fmla="*/ 13 w 21"/>
                  <a:gd name="T27" fmla="*/ 5 h 13"/>
                  <a:gd name="T28" fmla="*/ 10 w 21"/>
                  <a:gd name="T29" fmla="*/ 2 h 13"/>
                  <a:gd name="T30" fmla="*/ 8 w 21"/>
                  <a:gd name="T31" fmla="*/ 2 h 13"/>
                  <a:gd name="T32" fmla="*/ 5 w 21"/>
                  <a:gd name="T33" fmla="*/ 2 h 13"/>
                  <a:gd name="T34" fmla="*/ 2 w 21"/>
                  <a:gd name="T35" fmla="*/ 2 h 13"/>
                  <a:gd name="T36" fmla="*/ 0 w 21"/>
                  <a:gd name="T37" fmla="*/ 0 h 13"/>
                  <a:gd name="T38" fmla="*/ 0 w 21"/>
                  <a:gd name="T39" fmla="*/ 2 h 13"/>
                  <a:gd name="T40" fmla="*/ 2 w 21"/>
                  <a:gd name="T41" fmla="*/ 5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3"/>
                  <a:gd name="T65" fmla="*/ 21 w 21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3">
                    <a:moveTo>
                      <a:pt x="2" y="5"/>
                    </a:move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7"/>
                    </a:lnTo>
                    <a:lnTo>
                      <a:pt x="13" y="7"/>
                    </a:lnTo>
                    <a:lnTo>
                      <a:pt x="15" y="10"/>
                    </a:lnTo>
                    <a:lnTo>
                      <a:pt x="18" y="13"/>
                    </a:lnTo>
                    <a:lnTo>
                      <a:pt x="21" y="10"/>
                    </a:lnTo>
                    <a:lnTo>
                      <a:pt x="18" y="7"/>
                    </a:lnTo>
                    <a:lnTo>
                      <a:pt x="15" y="5"/>
                    </a:lnTo>
                    <a:lnTo>
                      <a:pt x="13" y="5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5" y="2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98" name="Freeform 2732"/>
              <p:cNvSpPr>
                <a:spLocks/>
              </p:cNvSpPr>
              <p:nvPr/>
            </p:nvSpPr>
            <p:spPr bwMode="auto">
              <a:xfrm>
                <a:off x="2669" y="1896"/>
                <a:ext cx="7" cy="5"/>
              </a:xfrm>
              <a:custGeom>
                <a:avLst/>
                <a:gdLst>
                  <a:gd name="T0" fmla="*/ 2 w 7"/>
                  <a:gd name="T1" fmla="*/ 5 h 5"/>
                  <a:gd name="T2" fmla="*/ 2 w 7"/>
                  <a:gd name="T3" fmla="*/ 5 h 5"/>
                  <a:gd name="T4" fmla="*/ 2 w 7"/>
                  <a:gd name="T5" fmla="*/ 5 h 5"/>
                  <a:gd name="T6" fmla="*/ 2 w 7"/>
                  <a:gd name="T7" fmla="*/ 5 h 5"/>
                  <a:gd name="T8" fmla="*/ 5 w 7"/>
                  <a:gd name="T9" fmla="*/ 3 h 5"/>
                  <a:gd name="T10" fmla="*/ 5 w 7"/>
                  <a:gd name="T11" fmla="*/ 3 h 5"/>
                  <a:gd name="T12" fmla="*/ 5 w 7"/>
                  <a:gd name="T13" fmla="*/ 3 h 5"/>
                  <a:gd name="T14" fmla="*/ 5 w 7"/>
                  <a:gd name="T15" fmla="*/ 3 h 5"/>
                  <a:gd name="T16" fmla="*/ 5 w 7"/>
                  <a:gd name="T17" fmla="*/ 3 h 5"/>
                  <a:gd name="T18" fmla="*/ 7 w 7"/>
                  <a:gd name="T19" fmla="*/ 3 h 5"/>
                  <a:gd name="T20" fmla="*/ 5 w 7"/>
                  <a:gd name="T21" fmla="*/ 0 h 5"/>
                  <a:gd name="T22" fmla="*/ 5 w 7"/>
                  <a:gd name="T23" fmla="*/ 0 h 5"/>
                  <a:gd name="T24" fmla="*/ 2 w 7"/>
                  <a:gd name="T25" fmla="*/ 0 h 5"/>
                  <a:gd name="T26" fmla="*/ 2 w 7"/>
                  <a:gd name="T27" fmla="*/ 0 h 5"/>
                  <a:gd name="T28" fmla="*/ 2 w 7"/>
                  <a:gd name="T29" fmla="*/ 0 h 5"/>
                  <a:gd name="T30" fmla="*/ 2 w 7"/>
                  <a:gd name="T31" fmla="*/ 0 h 5"/>
                  <a:gd name="T32" fmla="*/ 0 w 7"/>
                  <a:gd name="T33" fmla="*/ 3 h 5"/>
                  <a:gd name="T34" fmla="*/ 0 w 7"/>
                  <a:gd name="T35" fmla="*/ 3 h 5"/>
                  <a:gd name="T36" fmla="*/ 0 w 7"/>
                  <a:gd name="T37" fmla="*/ 3 h 5"/>
                  <a:gd name="T38" fmla="*/ 0 w 7"/>
                  <a:gd name="T39" fmla="*/ 3 h 5"/>
                  <a:gd name="T40" fmla="*/ 2 w 7"/>
                  <a:gd name="T41" fmla="*/ 5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7"/>
                  <a:gd name="T64" fmla="*/ 0 h 5"/>
                  <a:gd name="T65" fmla="*/ 7 w 7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7" h="5">
                    <a:moveTo>
                      <a:pt x="2" y="5"/>
                    </a:moveTo>
                    <a:lnTo>
                      <a:pt x="2" y="5"/>
                    </a:lnTo>
                    <a:lnTo>
                      <a:pt x="5" y="3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099" name="Freeform 2733"/>
              <p:cNvSpPr>
                <a:spLocks/>
              </p:cNvSpPr>
              <p:nvPr/>
            </p:nvSpPr>
            <p:spPr bwMode="auto">
              <a:xfrm>
                <a:off x="2655" y="1899"/>
                <a:ext cx="16" cy="29"/>
              </a:xfrm>
              <a:custGeom>
                <a:avLst/>
                <a:gdLst>
                  <a:gd name="T0" fmla="*/ 6 w 16"/>
                  <a:gd name="T1" fmla="*/ 29 h 29"/>
                  <a:gd name="T2" fmla="*/ 6 w 16"/>
                  <a:gd name="T3" fmla="*/ 29 h 29"/>
                  <a:gd name="T4" fmla="*/ 6 w 16"/>
                  <a:gd name="T5" fmla="*/ 26 h 29"/>
                  <a:gd name="T6" fmla="*/ 6 w 16"/>
                  <a:gd name="T7" fmla="*/ 21 h 29"/>
                  <a:gd name="T8" fmla="*/ 8 w 16"/>
                  <a:gd name="T9" fmla="*/ 18 h 29"/>
                  <a:gd name="T10" fmla="*/ 8 w 16"/>
                  <a:gd name="T11" fmla="*/ 16 h 29"/>
                  <a:gd name="T12" fmla="*/ 11 w 16"/>
                  <a:gd name="T13" fmla="*/ 10 h 29"/>
                  <a:gd name="T14" fmla="*/ 14 w 16"/>
                  <a:gd name="T15" fmla="*/ 8 h 29"/>
                  <a:gd name="T16" fmla="*/ 14 w 16"/>
                  <a:gd name="T17" fmla="*/ 5 h 29"/>
                  <a:gd name="T18" fmla="*/ 16 w 16"/>
                  <a:gd name="T19" fmla="*/ 2 h 29"/>
                  <a:gd name="T20" fmla="*/ 14 w 16"/>
                  <a:gd name="T21" fmla="*/ 0 h 29"/>
                  <a:gd name="T22" fmla="*/ 11 w 16"/>
                  <a:gd name="T23" fmla="*/ 2 h 29"/>
                  <a:gd name="T24" fmla="*/ 11 w 16"/>
                  <a:gd name="T25" fmla="*/ 5 h 29"/>
                  <a:gd name="T26" fmla="*/ 8 w 16"/>
                  <a:gd name="T27" fmla="*/ 10 h 29"/>
                  <a:gd name="T28" fmla="*/ 6 w 16"/>
                  <a:gd name="T29" fmla="*/ 13 h 29"/>
                  <a:gd name="T30" fmla="*/ 3 w 16"/>
                  <a:gd name="T31" fmla="*/ 18 h 29"/>
                  <a:gd name="T32" fmla="*/ 3 w 16"/>
                  <a:gd name="T33" fmla="*/ 21 h 29"/>
                  <a:gd name="T34" fmla="*/ 0 w 16"/>
                  <a:gd name="T35" fmla="*/ 26 h 29"/>
                  <a:gd name="T36" fmla="*/ 0 w 16"/>
                  <a:gd name="T37" fmla="*/ 29 h 29"/>
                  <a:gd name="T38" fmla="*/ 0 w 16"/>
                  <a:gd name="T39" fmla="*/ 29 h 29"/>
                  <a:gd name="T40" fmla="*/ 6 w 16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29"/>
                  <a:gd name="T65" fmla="*/ 16 w 16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29">
                    <a:moveTo>
                      <a:pt x="6" y="29"/>
                    </a:moveTo>
                    <a:lnTo>
                      <a:pt x="6" y="29"/>
                    </a:lnTo>
                    <a:lnTo>
                      <a:pt x="6" y="26"/>
                    </a:lnTo>
                    <a:lnTo>
                      <a:pt x="6" y="21"/>
                    </a:lnTo>
                    <a:lnTo>
                      <a:pt x="8" y="18"/>
                    </a:lnTo>
                    <a:lnTo>
                      <a:pt x="8" y="16"/>
                    </a:lnTo>
                    <a:lnTo>
                      <a:pt x="11" y="10"/>
                    </a:lnTo>
                    <a:lnTo>
                      <a:pt x="14" y="8"/>
                    </a:lnTo>
                    <a:lnTo>
                      <a:pt x="14" y="5"/>
                    </a:lnTo>
                    <a:lnTo>
                      <a:pt x="16" y="2"/>
                    </a:lnTo>
                    <a:lnTo>
                      <a:pt x="14" y="0"/>
                    </a:lnTo>
                    <a:lnTo>
                      <a:pt x="11" y="2"/>
                    </a:lnTo>
                    <a:lnTo>
                      <a:pt x="11" y="5"/>
                    </a:lnTo>
                    <a:lnTo>
                      <a:pt x="8" y="10"/>
                    </a:lnTo>
                    <a:lnTo>
                      <a:pt x="6" y="13"/>
                    </a:lnTo>
                    <a:lnTo>
                      <a:pt x="3" y="18"/>
                    </a:lnTo>
                    <a:lnTo>
                      <a:pt x="3" y="21"/>
                    </a:lnTo>
                    <a:lnTo>
                      <a:pt x="0" y="26"/>
                    </a:lnTo>
                    <a:lnTo>
                      <a:pt x="0" y="29"/>
                    </a:lnTo>
                    <a:lnTo>
                      <a:pt x="6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00" name="Freeform 2734"/>
              <p:cNvSpPr>
                <a:spLocks/>
              </p:cNvSpPr>
              <p:nvPr/>
            </p:nvSpPr>
            <p:spPr bwMode="auto">
              <a:xfrm>
                <a:off x="2655" y="1928"/>
                <a:ext cx="6" cy="28"/>
              </a:xfrm>
              <a:custGeom>
                <a:avLst/>
                <a:gdLst>
                  <a:gd name="T0" fmla="*/ 6 w 6"/>
                  <a:gd name="T1" fmla="*/ 26 h 28"/>
                  <a:gd name="T2" fmla="*/ 6 w 6"/>
                  <a:gd name="T3" fmla="*/ 26 h 28"/>
                  <a:gd name="T4" fmla="*/ 3 w 6"/>
                  <a:gd name="T5" fmla="*/ 23 h 28"/>
                  <a:gd name="T6" fmla="*/ 3 w 6"/>
                  <a:gd name="T7" fmla="*/ 21 h 28"/>
                  <a:gd name="T8" fmla="*/ 3 w 6"/>
                  <a:gd name="T9" fmla="*/ 18 h 28"/>
                  <a:gd name="T10" fmla="*/ 3 w 6"/>
                  <a:gd name="T11" fmla="*/ 13 h 28"/>
                  <a:gd name="T12" fmla="*/ 3 w 6"/>
                  <a:gd name="T13" fmla="*/ 10 h 28"/>
                  <a:gd name="T14" fmla="*/ 3 w 6"/>
                  <a:gd name="T15" fmla="*/ 7 h 28"/>
                  <a:gd name="T16" fmla="*/ 3 w 6"/>
                  <a:gd name="T17" fmla="*/ 2 h 28"/>
                  <a:gd name="T18" fmla="*/ 6 w 6"/>
                  <a:gd name="T19" fmla="*/ 0 h 28"/>
                  <a:gd name="T20" fmla="*/ 0 w 6"/>
                  <a:gd name="T21" fmla="*/ 0 h 28"/>
                  <a:gd name="T22" fmla="*/ 0 w 6"/>
                  <a:gd name="T23" fmla="*/ 2 h 28"/>
                  <a:gd name="T24" fmla="*/ 0 w 6"/>
                  <a:gd name="T25" fmla="*/ 7 h 28"/>
                  <a:gd name="T26" fmla="*/ 0 w 6"/>
                  <a:gd name="T27" fmla="*/ 10 h 28"/>
                  <a:gd name="T28" fmla="*/ 0 w 6"/>
                  <a:gd name="T29" fmla="*/ 13 h 28"/>
                  <a:gd name="T30" fmla="*/ 0 w 6"/>
                  <a:gd name="T31" fmla="*/ 18 h 28"/>
                  <a:gd name="T32" fmla="*/ 0 w 6"/>
                  <a:gd name="T33" fmla="*/ 21 h 28"/>
                  <a:gd name="T34" fmla="*/ 0 w 6"/>
                  <a:gd name="T35" fmla="*/ 26 h 28"/>
                  <a:gd name="T36" fmla="*/ 3 w 6"/>
                  <a:gd name="T37" fmla="*/ 28 h 28"/>
                  <a:gd name="T38" fmla="*/ 3 w 6"/>
                  <a:gd name="T39" fmla="*/ 28 h 28"/>
                  <a:gd name="T40" fmla="*/ 6 w 6"/>
                  <a:gd name="T41" fmla="*/ 26 h 2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28"/>
                  <a:gd name="T65" fmla="*/ 6 w 6"/>
                  <a:gd name="T66" fmla="*/ 28 h 2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28">
                    <a:moveTo>
                      <a:pt x="6" y="26"/>
                    </a:moveTo>
                    <a:lnTo>
                      <a:pt x="6" y="26"/>
                    </a:lnTo>
                    <a:lnTo>
                      <a:pt x="3" y="23"/>
                    </a:lnTo>
                    <a:lnTo>
                      <a:pt x="3" y="21"/>
                    </a:lnTo>
                    <a:lnTo>
                      <a:pt x="3" y="18"/>
                    </a:lnTo>
                    <a:lnTo>
                      <a:pt x="3" y="13"/>
                    </a:lnTo>
                    <a:lnTo>
                      <a:pt x="3" y="10"/>
                    </a:lnTo>
                    <a:lnTo>
                      <a:pt x="3" y="7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3" y="28"/>
                    </a:lnTo>
                    <a:lnTo>
                      <a:pt x="6" y="2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01" name="Freeform 2735"/>
              <p:cNvSpPr>
                <a:spLocks/>
              </p:cNvSpPr>
              <p:nvPr/>
            </p:nvSpPr>
            <p:spPr bwMode="auto">
              <a:xfrm>
                <a:off x="2658" y="1954"/>
                <a:ext cx="18" cy="21"/>
              </a:xfrm>
              <a:custGeom>
                <a:avLst/>
                <a:gdLst>
                  <a:gd name="T0" fmla="*/ 16 w 18"/>
                  <a:gd name="T1" fmla="*/ 18 h 21"/>
                  <a:gd name="T2" fmla="*/ 18 w 18"/>
                  <a:gd name="T3" fmla="*/ 16 h 21"/>
                  <a:gd name="T4" fmla="*/ 16 w 18"/>
                  <a:gd name="T5" fmla="*/ 16 h 21"/>
                  <a:gd name="T6" fmla="*/ 13 w 18"/>
                  <a:gd name="T7" fmla="*/ 13 h 21"/>
                  <a:gd name="T8" fmla="*/ 11 w 18"/>
                  <a:gd name="T9" fmla="*/ 13 h 21"/>
                  <a:gd name="T10" fmla="*/ 8 w 18"/>
                  <a:gd name="T11" fmla="*/ 10 h 21"/>
                  <a:gd name="T12" fmla="*/ 5 w 18"/>
                  <a:gd name="T13" fmla="*/ 8 h 21"/>
                  <a:gd name="T14" fmla="*/ 5 w 18"/>
                  <a:gd name="T15" fmla="*/ 5 h 21"/>
                  <a:gd name="T16" fmla="*/ 3 w 18"/>
                  <a:gd name="T17" fmla="*/ 2 h 21"/>
                  <a:gd name="T18" fmla="*/ 3 w 18"/>
                  <a:gd name="T19" fmla="*/ 0 h 21"/>
                  <a:gd name="T20" fmla="*/ 0 w 18"/>
                  <a:gd name="T21" fmla="*/ 2 h 21"/>
                  <a:gd name="T22" fmla="*/ 0 w 18"/>
                  <a:gd name="T23" fmla="*/ 5 h 21"/>
                  <a:gd name="T24" fmla="*/ 3 w 18"/>
                  <a:gd name="T25" fmla="*/ 8 h 21"/>
                  <a:gd name="T26" fmla="*/ 3 w 18"/>
                  <a:gd name="T27" fmla="*/ 10 h 21"/>
                  <a:gd name="T28" fmla="*/ 5 w 18"/>
                  <a:gd name="T29" fmla="*/ 13 h 21"/>
                  <a:gd name="T30" fmla="*/ 8 w 18"/>
                  <a:gd name="T31" fmla="*/ 16 h 21"/>
                  <a:gd name="T32" fmla="*/ 11 w 18"/>
                  <a:gd name="T33" fmla="*/ 16 h 21"/>
                  <a:gd name="T34" fmla="*/ 13 w 18"/>
                  <a:gd name="T35" fmla="*/ 18 h 21"/>
                  <a:gd name="T36" fmla="*/ 16 w 18"/>
                  <a:gd name="T37" fmla="*/ 21 h 21"/>
                  <a:gd name="T38" fmla="*/ 18 w 18"/>
                  <a:gd name="T39" fmla="*/ 21 h 21"/>
                  <a:gd name="T40" fmla="*/ 16 w 18"/>
                  <a:gd name="T41" fmla="*/ 21 h 21"/>
                  <a:gd name="T42" fmla="*/ 16 w 18"/>
                  <a:gd name="T43" fmla="*/ 21 h 21"/>
                  <a:gd name="T44" fmla="*/ 18 w 18"/>
                  <a:gd name="T45" fmla="*/ 21 h 21"/>
                  <a:gd name="T46" fmla="*/ 16 w 18"/>
                  <a:gd name="T47" fmla="*/ 18 h 2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8"/>
                  <a:gd name="T73" fmla="*/ 0 h 21"/>
                  <a:gd name="T74" fmla="*/ 18 w 18"/>
                  <a:gd name="T75" fmla="*/ 21 h 21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8" h="21">
                    <a:moveTo>
                      <a:pt x="16" y="18"/>
                    </a:moveTo>
                    <a:lnTo>
                      <a:pt x="18" y="16"/>
                    </a:lnTo>
                    <a:lnTo>
                      <a:pt x="16" y="16"/>
                    </a:lnTo>
                    <a:lnTo>
                      <a:pt x="13" y="13"/>
                    </a:lnTo>
                    <a:lnTo>
                      <a:pt x="11" y="13"/>
                    </a:lnTo>
                    <a:lnTo>
                      <a:pt x="8" y="10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5" y="13"/>
                    </a:lnTo>
                    <a:lnTo>
                      <a:pt x="8" y="16"/>
                    </a:lnTo>
                    <a:lnTo>
                      <a:pt x="11" y="16"/>
                    </a:lnTo>
                    <a:lnTo>
                      <a:pt x="13" y="18"/>
                    </a:lnTo>
                    <a:lnTo>
                      <a:pt x="16" y="21"/>
                    </a:lnTo>
                    <a:lnTo>
                      <a:pt x="18" y="21"/>
                    </a:lnTo>
                    <a:lnTo>
                      <a:pt x="16" y="21"/>
                    </a:lnTo>
                    <a:lnTo>
                      <a:pt x="18" y="21"/>
                    </a:lnTo>
                    <a:lnTo>
                      <a:pt x="16" y="1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02" name="Freeform 2736"/>
              <p:cNvSpPr>
                <a:spLocks/>
              </p:cNvSpPr>
              <p:nvPr/>
            </p:nvSpPr>
            <p:spPr bwMode="auto">
              <a:xfrm>
                <a:off x="2451" y="1859"/>
                <a:ext cx="129" cy="35"/>
              </a:xfrm>
              <a:custGeom>
                <a:avLst/>
                <a:gdLst>
                  <a:gd name="T0" fmla="*/ 0 w 129"/>
                  <a:gd name="T1" fmla="*/ 6 h 35"/>
                  <a:gd name="T2" fmla="*/ 0 w 129"/>
                  <a:gd name="T3" fmla="*/ 16 h 35"/>
                  <a:gd name="T4" fmla="*/ 3 w 129"/>
                  <a:gd name="T5" fmla="*/ 27 h 35"/>
                  <a:gd name="T6" fmla="*/ 3 w 129"/>
                  <a:gd name="T7" fmla="*/ 29 h 35"/>
                  <a:gd name="T8" fmla="*/ 6 w 129"/>
                  <a:gd name="T9" fmla="*/ 32 h 35"/>
                  <a:gd name="T10" fmla="*/ 34 w 129"/>
                  <a:gd name="T11" fmla="*/ 35 h 35"/>
                  <a:gd name="T12" fmla="*/ 63 w 129"/>
                  <a:gd name="T13" fmla="*/ 35 h 35"/>
                  <a:gd name="T14" fmla="*/ 95 w 129"/>
                  <a:gd name="T15" fmla="*/ 35 h 35"/>
                  <a:gd name="T16" fmla="*/ 108 w 129"/>
                  <a:gd name="T17" fmla="*/ 35 h 35"/>
                  <a:gd name="T18" fmla="*/ 116 w 129"/>
                  <a:gd name="T19" fmla="*/ 35 h 35"/>
                  <a:gd name="T20" fmla="*/ 121 w 129"/>
                  <a:gd name="T21" fmla="*/ 32 h 35"/>
                  <a:gd name="T22" fmla="*/ 126 w 129"/>
                  <a:gd name="T23" fmla="*/ 27 h 35"/>
                  <a:gd name="T24" fmla="*/ 129 w 129"/>
                  <a:gd name="T25" fmla="*/ 19 h 35"/>
                  <a:gd name="T26" fmla="*/ 129 w 129"/>
                  <a:gd name="T27" fmla="*/ 11 h 35"/>
                  <a:gd name="T28" fmla="*/ 129 w 129"/>
                  <a:gd name="T29" fmla="*/ 6 h 35"/>
                  <a:gd name="T30" fmla="*/ 126 w 129"/>
                  <a:gd name="T31" fmla="*/ 3 h 35"/>
                  <a:gd name="T32" fmla="*/ 118 w 129"/>
                  <a:gd name="T33" fmla="*/ 0 h 35"/>
                  <a:gd name="T34" fmla="*/ 113 w 129"/>
                  <a:gd name="T35" fmla="*/ 0 h 35"/>
                  <a:gd name="T36" fmla="*/ 108 w 129"/>
                  <a:gd name="T37" fmla="*/ 0 h 35"/>
                  <a:gd name="T38" fmla="*/ 102 w 129"/>
                  <a:gd name="T39" fmla="*/ 0 h 35"/>
                  <a:gd name="T40" fmla="*/ 89 w 129"/>
                  <a:gd name="T41" fmla="*/ 0 h 35"/>
                  <a:gd name="T42" fmla="*/ 71 w 129"/>
                  <a:gd name="T43" fmla="*/ 3 h 35"/>
                  <a:gd name="T44" fmla="*/ 53 w 129"/>
                  <a:gd name="T45" fmla="*/ 3 h 35"/>
                  <a:gd name="T46" fmla="*/ 32 w 129"/>
                  <a:gd name="T47" fmla="*/ 3 h 35"/>
                  <a:gd name="T48" fmla="*/ 16 w 129"/>
                  <a:gd name="T49" fmla="*/ 6 h 35"/>
                  <a:gd name="T50" fmla="*/ 6 w 129"/>
                  <a:gd name="T51" fmla="*/ 6 h 35"/>
                  <a:gd name="T52" fmla="*/ 0 w 129"/>
                  <a:gd name="T53" fmla="*/ 6 h 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129"/>
                  <a:gd name="T82" fmla="*/ 0 h 35"/>
                  <a:gd name="T83" fmla="*/ 129 w 129"/>
                  <a:gd name="T84" fmla="*/ 35 h 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129" h="35">
                    <a:moveTo>
                      <a:pt x="0" y="6"/>
                    </a:moveTo>
                    <a:lnTo>
                      <a:pt x="0" y="16"/>
                    </a:lnTo>
                    <a:lnTo>
                      <a:pt x="3" y="27"/>
                    </a:lnTo>
                    <a:lnTo>
                      <a:pt x="3" y="29"/>
                    </a:lnTo>
                    <a:lnTo>
                      <a:pt x="6" y="32"/>
                    </a:lnTo>
                    <a:lnTo>
                      <a:pt x="34" y="35"/>
                    </a:lnTo>
                    <a:lnTo>
                      <a:pt x="63" y="35"/>
                    </a:lnTo>
                    <a:lnTo>
                      <a:pt x="95" y="35"/>
                    </a:lnTo>
                    <a:lnTo>
                      <a:pt x="108" y="35"/>
                    </a:lnTo>
                    <a:lnTo>
                      <a:pt x="116" y="35"/>
                    </a:lnTo>
                    <a:lnTo>
                      <a:pt x="121" y="32"/>
                    </a:lnTo>
                    <a:lnTo>
                      <a:pt x="126" y="27"/>
                    </a:lnTo>
                    <a:lnTo>
                      <a:pt x="129" y="19"/>
                    </a:lnTo>
                    <a:lnTo>
                      <a:pt x="129" y="11"/>
                    </a:lnTo>
                    <a:lnTo>
                      <a:pt x="129" y="6"/>
                    </a:lnTo>
                    <a:lnTo>
                      <a:pt x="126" y="3"/>
                    </a:lnTo>
                    <a:lnTo>
                      <a:pt x="118" y="0"/>
                    </a:lnTo>
                    <a:lnTo>
                      <a:pt x="113" y="0"/>
                    </a:lnTo>
                    <a:lnTo>
                      <a:pt x="108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71" y="3"/>
                    </a:lnTo>
                    <a:lnTo>
                      <a:pt x="53" y="3"/>
                    </a:lnTo>
                    <a:lnTo>
                      <a:pt x="32" y="3"/>
                    </a:lnTo>
                    <a:lnTo>
                      <a:pt x="16" y="6"/>
                    </a:lnTo>
                    <a:lnTo>
                      <a:pt x="6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03" name="Freeform 2737"/>
              <p:cNvSpPr>
                <a:spLocks/>
              </p:cNvSpPr>
              <p:nvPr/>
            </p:nvSpPr>
            <p:spPr bwMode="auto">
              <a:xfrm>
                <a:off x="2451" y="1865"/>
                <a:ext cx="3" cy="21"/>
              </a:xfrm>
              <a:custGeom>
                <a:avLst/>
                <a:gdLst>
                  <a:gd name="T0" fmla="*/ 3 w 3"/>
                  <a:gd name="T1" fmla="*/ 21 h 21"/>
                  <a:gd name="T2" fmla="*/ 3 w 3"/>
                  <a:gd name="T3" fmla="*/ 21 h 21"/>
                  <a:gd name="T4" fmla="*/ 3 w 3"/>
                  <a:gd name="T5" fmla="*/ 18 h 21"/>
                  <a:gd name="T6" fmla="*/ 3 w 3"/>
                  <a:gd name="T7" fmla="*/ 15 h 21"/>
                  <a:gd name="T8" fmla="*/ 3 w 3"/>
                  <a:gd name="T9" fmla="*/ 13 h 21"/>
                  <a:gd name="T10" fmla="*/ 3 w 3"/>
                  <a:gd name="T11" fmla="*/ 10 h 21"/>
                  <a:gd name="T12" fmla="*/ 3 w 3"/>
                  <a:gd name="T13" fmla="*/ 8 h 21"/>
                  <a:gd name="T14" fmla="*/ 3 w 3"/>
                  <a:gd name="T15" fmla="*/ 5 h 21"/>
                  <a:gd name="T16" fmla="*/ 3 w 3"/>
                  <a:gd name="T17" fmla="*/ 2 h 21"/>
                  <a:gd name="T18" fmla="*/ 3 w 3"/>
                  <a:gd name="T19" fmla="*/ 0 h 21"/>
                  <a:gd name="T20" fmla="*/ 0 w 3"/>
                  <a:gd name="T21" fmla="*/ 0 h 21"/>
                  <a:gd name="T22" fmla="*/ 0 w 3"/>
                  <a:gd name="T23" fmla="*/ 2 h 21"/>
                  <a:gd name="T24" fmla="*/ 0 w 3"/>
                  <a:gd name="T25" fmla="*/ 5 h 21"/>
                  <a:gd name="T26" fmla="*/ 0 w 3"/>
                  <a:gd name="T27" fmla="*/ 8 h 21"/>
                  <a:gd name="T28" fmla="*/ 0 w 3"/>
                  <a:gd name="T29" fmla="*/ 10 h 21"/>
                  <a:gd name="T30" fmla="*/ 0 w 3"/>
                  <a:gd name="T31" fmla="*/ 13 h 21"/>
                  <a:gd name="T32" fmla="*/ 0 w 3"/>
                  <a:gd name="T33" fmla="*/ 15 h 21"/>
                  <a:gd name="T34" fmla="*/ 0 w 3"/>
                  <a:gd name="T35" fmla="*/ 18 h 21"/>
                  <a:gd name="T36" fmla="*/ 0 w 3"/>
                  <a:gd name="T37" fmla="*/ 21 h 21"/>
                  <a:gd name="T38" fmla="*/ 0 w 3"/>
                  <a:gd name="T39" fmla="*/ 21 h 21"/>
                  <a:gd name="T40" fmla="*/ 3 w 3"/>
                  <a:gd name="T41" fmla="*/ 21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"/>
                  <a:gd name="T64" fmla="*/ 0 h 21"/>
                  <a:gd name="T65" fmla="*/ 3 w 3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" h="21">
                    <a:moveTo>
                      <a:pt x="3" y="21"/>
                    </a:moveTo>
                    <a:lnTo>
                      <a:pt x="3" y="21"/>
                    </a:lnTo>
                    <a:lnTo>
                      <a:pt x="3" y="18"/>
                    </a:lnTo>
                    <a:lnTo>
                      <a:pt x="3" y="15"/>
                    </a:lnTo>
                    <a:lnTo>
                      <a:pt x="3" y="13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04" name="Freeform 2738"/>
              <p:cNvSpPr>
                <a:spLocks/>
              </p:cNvSpPr>
              <p:nvPr/>
            </p:nvSpPr>
            <p:spPr bwMode="auto">
              <a:xfrm>
                <a:off x="2451" y="1886"/>
                <a:ext cx="6" cy="8"/>
              </a:xfrm>
              <a:custGeom>
                <a:avLst/>
                <a:gdLst>
                  <a:gd name="T0" fmla="*/ 6 w 6"/>
                  <a:gd name="T1" fmla="*/ 2 h 8"/>
                  <a:gd name="T2" fmla="*/ 6 w 6"/>
                  <a:gd name="T3" fmla="*/ 2 h 8"/>
                  <a:gd name="T4" fmla="*/ 6 w 6"/>
                  <a:gd name="T5" fmla="*/ 2 h 8"/>
                  <a:gd name="T6" fmla="*/ 6 w 6"/>
                  <a:gd name="T7" fmla="*/ 2 h 8"/>
                  <a:gd name="T8" fmla="*/ 6 w 6"/>
                  <a:gd name="T9" fmla="*/ 2 h 8"/>
                  <a:gd name="T10" fmla="*/ 6 w 6"/>
                  <a:gd name="T11" fmla="*/ 2 h 8"/>
                  <a:gd name="T12" fmla="*/ 3 w 6"/>
                  <a:gd name="T13" fmla="*/ 2 h 8"/>
                  <a:gd name="T14" fmla="*/ 3 w 6"/>
                  <a:gd name="T15" fmla="*/ 0 h 8"/>
                  <a:gd name="T16" fmla="*/ 3 w 6"/>
                  <a:gd name="T17" fmla="*/ 0 h 8"/>
                  <a:gd name="T18" fmla="*/ 3 w 6"/>
                  <a:gd name="T19" fmla="*/ 0 h 8"/>
                  <a:gd name="T20" fmla="*/ 0 w 6"/>
                  <a:gd name="T21" fmla="*/ 0 h 8"/>
                  <a:gd name="T22" fmla="*/ 0 w 6"/>
                  <a:gd name="T23" fmla="*/ 0 h 8"/>
                  <a:gd name="T24" fmla="*/ 0 w 6"/>
                  <a:gd name="T25" fmla="*/ 2 h 8"/>
                  <a:gd name="T26" fmla="*/ 0 w 6"/>
                  <a:gd name="T27" fmla="*/ 2 h 8"/>
                  <a:gd name="T28" fmla="*/ 0 w 6"/>
                  <a:gd name="T29" fmla="*/ 2 h 8"/>
                  <a:gd name="T30" fmla="*/ 0 w 6"/>
                  <a:gd name="T31" fmla="*/ 5 h 8"/>
                  <a:gd name="T32" fmla="*/ 3 w 6"/>
                  <a:gd name="T33" fmla="*/ 5 h 8"/>
                  <a:gd name="T34" fmla="*/ 3 w 6"/>
                  <a:gd name="T35" fmla="*/ 8 h 8"/>
                  <a:gd name="T36" fmla="*/ 6 w 6"/>
                  <a:gd name="T37" fmla="*/ 8 h 8"/>
                  <a:gd name="T38" fmla="*/ 6 w 6"/>
                  <a:gd name="T39" fmla="*/ 8 h 8"/>
                  <a:gd name="T40" fmla="*/ 6 w 6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8"/>
                  <a:gd name="T65" fmla="*/ 6 w 6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8">
                    <a:moveTo>
                      <a:pt x="6" y="2"/>
                    </a:moveTo>
                    <a:lnTo>
                      <a:pt x="6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05" name="Freeform 2739"/>
              <p:cNvSpPr>
                <a:spLocks/>
              </p:cNvSpPr>
              <p:nvPr/>
            </p:nvSpPr>
            <p:spPr bwMode="auto">
              <a:xfrm>
                <a:off x="2457" y="1888"/>
                <a:ext cx="57" cy="6"/>
              </a:xfrm>
              <a:custGeom>
                <a:avLst/>
                <a:gdLst>
                  <a:gd name="T0" fmla="*/ 57 w 57"/>
                  <a:gd name="T1" fmla="*/ 3 h 6"/>
                  <a:gd name="T2" fmla="*/ 57 w 57"/>
                  <a:gd name="T3" fmla="*/ 3 h 6"/>
                  <a:gd name="T4" fmla="*/ 49 w 57"/>
                  <a:gd name="T5" fmla="*/ 3 h 6"/>
                  <a:gd name="T6" fmla="*/ 42 w 57"/>
                  <a:gd name="T7" fmla="*/ 3 h 6"/>
                  <a:gd name="T8" fmla="*/ 36 w 57"/>
                  <a:gd name="T9" fmla="*/ 3 h 6"/>
                  <a:gd name="T10" fmla="*/ 28 w 57"/>
                  <a:gd name="T11" fmla="*/ 3 h 6"/>
                  <a:gd name="T12" fmla="*/ 21 w 57"/>
                  <a:gd name="T13" fmla="*/ 3 h 6"/>
                  <a:gd name="T14" fmla="*/ 13 w 57"/>
                  <a:gd name="T15" fmla="*/ 3 h 6"/>
                  <a:gd name="T16" fmla="*/ 8 w 57"/>
                  <a:gd name="T17" fmla="*/ 3 h 6"/>
                  <a:gd name="T18" fmla="*/ 0 w 57"/>
                  <a:gd name="T19" fmla="*/ 0 h 6"/>
                  <a:gd name="T20" fmla="*/ 0 w 57"/>
                  <a:gd name="T21" fmla="*/ 6 h 6"/>
                  <a:gd name="T22" fmla="*/ 8 w 57"/>
                  <a:gd name="T23" fmla="*/ 6 h 6"/>
                  <a:gd name="T24" fmla="*/ 13 w 57"/>
                  <a:gd name="T25" fmla="*/ 6 h 6"/>
                  <a:gd name="T26" fmla="*/ 21 w 57"/>
                  <a:gd name="T27" fmla="*/ 6 h 6"/>
                  <a:gd name="T28" fmla="*/ 28 w 57"/>
                  <a:gd name="T29" fmla="*/ 6 h 6"/>
                  <a:gd name="T30" fmla="*/ 36 w 57"/>
                  <a:gd name="T31" fmla="*/ 6 h 6"/>
                  <a:gd name="T32" fmla="*/ 42 w 57"/>
                  <a:gd name="T33" fmla="*/ 6 h 6"/>
                  <a:gd name="T34" fmla="*/ 49 w 57"/>
                  <a:gd name="T35" fmla="*/ 6 h 6"/>
                  <a:gd name="T36" fmla="*/ 57 w 57"/>
                  <a:gd name="T37" fmla="*/ 6 h 6"/>
                  <a:gd name="T38" fmla="*/ 57 w 57"/>
                  <a:gd name="T39" fmla="*/ 6 h 6"/>
                  <a:gd name="T40" fmla="*/ 57 w 57"/>
                  <a:gd name="T41" fmla="*/ 3 h 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7"/>
                  <a:gd name="T64" fmla="*/ 0 h 6"/>
                  <a:gd name="T65" fmla="*/ 57 w 57"/>
                  <a:gd name="T66" fmla="*/ 6 h 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7" h="6">
                    <a:moveTo>
                      <a:pt x="57" y="3"/>
                    </a:moveTo>
                    <a:lnTo>
                      <a:pt x="57" y="3"/>
                    </a:lnTo>
                    <a:lnTo>
                      <a:pt x="49" y="3"/>
                    </a:lnTo>
                    <a:lnTo>
                      <a:pt x="42" y="3"/>
                    </a:lnTo>
                    <a:lnTo>
                      <a:pt x="36" y="3"/>
                    </a:lnTo>
                    <a:lnTo>
                      <a:pt x="28" y="3"/>
                    </a:lnTo>
                    <a:lnTo>
                      <a:pt x="21" y="3"/>
                    </a:lnTo>
                    <a:lnTo>
                      <a:pt x="13" y="3"/>
                    </a:lnTo>
                    <a:lnTo>
                      <a:pt x="8" y="3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8" y="6"/>
                    </a:lnTo>
                    <a:lnTo>
                      <a:pt x="13" y="6"/>
                    </a:lnTo>
                    <a:lnTo>
                      <a:pt x="21" y="6"/>
                    </a:lnTo>
                    <a:lnTo>
                      <a:pt x="28" y="6"/>
                    </a:lnTo>
                    <a:lnTo>
                      <a:pt x="36" y="6"/>
                    </a:lnTo>
                    <a:lnTo>
                      <a:pt x="42" y="6"/>
                    </a:lnTo>
                    <a:lnTo>
                      <a:pt x="49" y="6"/>
                    </a:lnTo>
                    <a:lnTo>
                      <a:pt x="57" y="6"/>
                    </a:lnTo>
                    <a:lnTo>
                      <a:pt x="57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06" name="Freeform 2740"/>
              <p:cNvSpPr>
                <a:spLocks/>
              </p:cNvSpPr>
              <p:nvPr/>
            </p:nvSpPr>
            <p:spPr bwMode="auto">
              <a:xfrm>
                <a:off x="2514" y="1891"/>
                <a:ext cx="32" cy="5"/>
              </a:xfrm>
              <a:custGeom>
                <a:avLst/>
                <a:gdLst>
                  <a:gd name="T0" fmla="*/ 32 w 32"/>
                  <a:gd name="T1" fmla="*/ 3 h 5"/>
                  <a:gd name="T2" fmla="*/ 32 w 32"/>
                  <a:gd name="T3" fmla="*/ 3 h 5"/>
                  <a:gd name="T4" fmla="*/ 29 w 32"/>
                  <a:gd name="T5" fmla="*/ 3 h 5"/>
                  <a:gd name="T6" fmla="*/ 24 w 32"/>
                  <a:gd name="T7" fmla="*/ 0 h 5"/>
                  <a:gd name="T8" fmla="*/ 21 w 32"/>
                  <a:gd name="T9" fmla="*/ 0 h 5"/>
                  <a:gd name="T10" fmla="*/ 16 w 32"/>
                  <a:gd name="T11" fmla="*/ 0 h 5"/>
                  <a:gd name="T12" fmla="*/ 13 w 32"/>
                  <a:gd name="T13" fmla="*/ 0 h 5"/>
                  <a:gd name="T14" fmla="*/ 8 w 32"/>
                  <a:gd name="T15" fmla="*/ 0 h 5"/>
                  <a:gd name="T16" fmla="*/ 5 w 32"/>
                  <a:gd name="T17" fmla="*/ 0 h 5"/>
                  <a:gd name="T18" fmla="*/ 0 w 32"/>
                  <a:gd name="T19" fmla="*/ 0 h 5"/>
                  <a:gd name="T20" fmla="*/ 0 w 32"/>
                  <a:gd name="T21" fmla="*/ 3 h 5"/>
                  <a:gd name="T22" fmla="*/ 5 w 32"/>
                  <a:gd name="T23" fmla="*/ 3 h 5"/>
                  <a:gd name="T24" fmla="*/ 8 w 32"/>
                  <a:gd name="T25" fmla="*/ 3 h 5"/>
                  <a:gd name="T26" fmla="*/ 13 w 32"/>
                  <a:gd name="T27" fmla="*/ 3 h 5"/>
                  <a:gd name="T28" fmla="*/ 16 w 32"/>
                  <a:gd name="T29" fmla="*/ 5 h 5"/>
                  <a:gd name="T30" fmla="*/ 21 w 32"/>
                  <a:gd name="T31" fmla="*/ 5 h 5"/>
                  <a:gd name="T32" fmla="*/ 24 w 32"/>
                  <a:gd name="T33" fmla="*/ 5 h 5"/>
                  <a:gd name="T34" fmla="*/ 29 w 32"/>
                  <a:gd name="T35" fmla="*/ 5 h 5"/>
                  <a:gd name="T36" fmla="*/ 32 w 32"/>
                  <a:gd name="T37" fmla="*/ 5 h 5"/>
                  <a:gd name="T38" fmla="*/ 32 w 32"/>
                  <a:gd name="T39" fmla="*/ 5 h 5"/>
                  <a:gd name="T40" fmla="*/ 32 w 32"/>
                  <a:gd name="T41" fmla="*/ 3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2"/>
                  <a:gd name="T64" fmla="*/ 0 h 5"/>
                  <a:gd name="T65" fmla="*/ 32 w 32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2" h="5">
                    <a:moveTo>
                      <a:pt x="32" y="3"/>
                    </a:moveTo>
                    <a:lnTo>
                      <a:pt x="32" y="3"/>
                    </a:lnTo>
                    <a:lnTo>
                      <a:pt x="29" y="3"/>
                    </a:lnTo>
                    <a:lnTo>
                      <a:pt x="24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5" y="3"/>
                    </a:lnTo>
                    <a:lnTo>
                      <a:pt x="8" y="3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21" y="5"/>
                    </a:lnTo>
                    <a:lnTo>
                      <a:pt x="24" y="5"/>
                    </a:lnTo>
                    <a:lnTo>
                      <a:pt x="29" y="5"/>
                    </a:lnTo>
                    <a:lnTo>
                      <a:pt x="32" y="5"/>
                    </a:lnTo>
                    <a:lnTo>
                      <a:pt x="32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07" name="Freeform 2741"/>
              <p:cNvSpPr>
                <a:spLocks/>
              </p:cNvSpPr>
              <p:nvPr/>
            </p:nvSpPr>
            <p:spPr bwMode="auto">
              <a:xfrm>
                <a:off x="2546" y="1888"/>
                <a:ext cx="28" cy="8"/>
              </a:xfrm>
              <a:custGeom>
                <a:avLst/>
                <a:gdLst>
                  <a:gd name="T0" fmla="*/ 26 w 28"/>
                  <a:gd name="T1" fmla="*/ 0 h 8"/>
                  <a:gd name="T2" fmla="*/ 26 w 28"/>
                  <a:gd name="T3" fmla="*/ 0 h 8"/>
                  <a:gd name="T4" fmla="*/ 23 w 28"/>
                  <a:gd name="T5" fmla="*/ 3 h 8"/>
                  <a:gd name="T6" fmla="*/ 21 w 28"/>
                  <a:gd name="T7" fmla="*/ 3 h 8"/>
                  <a:gd name="T8" fmla="*/ 18 w 28"/>
                  <a:gd name="T9" fmla="*/ 6 h 8"/>
                  <a:gd name="T10" fmla="*/ 15 w 28"/>
                  <a:gd name="T11" fmla="*/ 6 h 8"/>
                  <a:gd name="T12" fmla="*/ 10 w 28"/>
                  <a:gd name="T13" fmla="*/ 6 h 8"/>
                  <a:gd name="T14" fmla="*/ 7 w 28"/>
                  <a:gd name="T15" fmla="*/ 6 h 8"/>
                  <a:gd name="T16" fmla="*/ 5 w 28"/>
                  <a:gd name="T17" fmla="*/ 6 h 8"/>
                  <a:gd name="T18" fmla="*/ 0 w 28"/>
                  <a:gd name="T19" fmla="*/ 6 h 8"/>
                  <a:gd name="T20" fmla="*/ 0 w 28"/>
                  <a:gd name="T21" fmla="*/ 8 h 8"/>
                  <a:gd name="T22" fmla="*/ 5 w 28"/>
                  <a:gd name="T23" fmla="*/ 8 h 8"/>
                  <a:gd name="T24" fmla="*/ 7 w 28"/>
                  <a:gd name="T25" fmla="*/ 8 h 8"/>
                  <a:gd name="T26" fmla="*/ 10 w 28"/>
                  <a:gd name="T27" fmla="*/ 8 h 8"/>
                  <a:gd name="T28" fmla="*/ 15 w 28"/>
                  <a:gd name="T29" fmla="*/ 8 h 8"/>
                  <a:gd name="T30" fmla="*/ 18 w 28"/>
                  <a:gd name="T31" fmla="*/ 8 h 8"/>
                  <a:gd name="T32" fmla="*/ 21 w 28"/>
                  <a:gd name="T33" fmla="*/ 8 h 8"/>
                  <a:gd name="T34" fmla="*/ 23 w 28"/>
                  <a:gd name="T35" fmla="*/ 6 h 8"/>
                  <a:gd name="T36" fmla="*/ 28 w 28"/>
                  <a:gd name="T37" fmla="*/ 3 h 8"/>
                  <a:gd name="T38" fmla="*/ 28 w 28"/>
                  <a:gd name="T39" fmla="*/ 3 h 8"/>
                  <a:gd name="T40" fmla="*/ 26 w 28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8"/>
                  <a:gd name="T64" fmla="*/ 0 h 8"/>
                  <a:gd name="T65" fmla="*/ 28 w 28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8" h="8">
                    <a:moveTo>
                      <a:pt x="26" y="0"/>
                    </a:moveTo>
                    <a:lnTo>
                      <a:pt x="26" y="0"/>
                    </a:lnTo>
                    <a:lnTo>
                      <a:pt x="23" y="3"/>
                    </a:lnTo>
                    <a:lnTo>
                      <a:pt x="21" y="3"/>
                    </a:lnTo>
                    <a:lnTo>
                      <a:pt x="18" y="6"/>
                    </a:lnTo>
                    <a:lnTo>
                      <a:pt x="15" y="6"/>
                    </a:lnTo>
                    <a:lnTo>
                      <a:pt x="10" y="6"/>
                    </a:lnTo>
                    <a:lnTo>
                      <a:pt x="7" y="6"/>
                    </a:lnTo>
                    <a:lnTo>
                      <a:pt x="5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5" y="8"/>
                    </a:lnTo>
                    <a:lnTo>
                      <a:pt x="18" y="8"/>
                    </a:lnTo>
                    <a:lnTo>
                      <a:pt x="21" y="8"/>
                    </a:lnTo>
                    <a:lnTo>
                      <a:pt x="23" y="6"/>
                    </a:lnTo>
                    <a:lnTo>
                      <a:pt x="28" y="3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08" name="Freeform 2742"/>
              <p:cNvSpPr>
                <a:spLocks/>
              </p:cNvSpPr>
              <p:nvPr/>
            </p:nvSpPr>
            <p:spPr bwMode="auto">
              <a:xfrm>
                <a:off x="2572" y="1862"/>
                <a:ext cx="10" cy="29"/>
              </a:xfrm>
              <a:custGeom>
                <a:avLst/>
                <a:gdLst>
                  <a:gd name="T0" fmla="*/ 5 w 10"/>
                  <a:gd name="T1" fmla="*/ 3 h 29"/>
                  <a:gd name="T2" fmla="*/ 5 w 10"/>
                  <a:gd name="T3" fmla="*/ 3 h 29"/>
                  <a:gd name="T4" fmla="*/ 5 w 10"/>
                  <a:gd name="T5" fmla="*/ 3 h 29"/>
                  <a:gd name="T6" fmla="*/ 5 w 10"/>
                  <a:gd name="T7" fmla="*/ 8 h 29"/>
                  <a:gd name="T8" fmla="*/ 5 w 10"/>
                  <a:gd name="T9" fmla="*/ 11 h 29"/>
                  <a:gd name="T10" fmla="*/ 5 w 10"/>
                  <a:gd name="T11" fmla="*/ 13 h 29"/>
                  <a:gd name="T12" fmla="*/ 5 w 10"/>
                  <a:gd name="T13" fmla="*/ 18 h 29"/>
                  <a:gd name="T14" fmla="*/ 2 w 10"/>
                  <a:gd name="T15" fmla="*/ 21 h 29"/>
                  <a:gd name="T16" fmla="*/ 2 w 10"/>
                  <a:gd name="T17" fmla="*/ 24 h 29"/>
                  <a:gd name="T18" fmla="*/ 0 w 10"/>
                  <a:gd name="T19" fmla="*/ 26 h 29"/>
                  <a:gd name="T20" fmla="*/ 2 w 10"/>
                  <a:gd name="T21" fmla="*/ 29 h 29"/>
                  <a:gd name="T22" fmla="*/ 5 w 10"/>
                  <a:gd name="T23" fmla="*/ 26 h 29"/>
                  <a:gd name="T24" fmla="*/ 5 w 10"/>
                  <a:gd name="T25" fmla="*/ 24 h 29"/>
                  <a:gd name="T26" fmla="*/ 8 w 10"/>
                  <a:gd name="T27" fmla="*/ 18 h 29"/>
                  <a:gd name="T28" fmla="*/ 8 w 10"/>
                  <a:gd name="T29" fmla="*/ 16 h 29"/>
                  <a:gd name="T30" fmla="*/ 10 w 10"/>
                  <a:gd name="T31" fmla="*/ 11 h 29"/>
                  <a:gd name="T32" fmla="*/ 10 w 10"/>
                  <a:gd name="T33" fmla="*/ 8 h 29"/>
                  <a:gd name="T34" fmla="*/ 8 w 10"/>
                  <a:gd name="T35" fmla="*/ 3 h 29"/>
                  <a:gd name="T36" fmla="*/ 8 w 10"/>
                  <a:gd name="T37" fmla="*/ 0 h 29"/>
                  <a:gd name="T38" fmla="*/ 8 w 10"/>
                  <a:gd name="T39" fmla="*/ 0 h 29"/>
                  <a:gd name="T40" fmla="*/ 5 w 10"/>
                  <a:gd name="T41" fmla="*/ 3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"/>
                  <a:gd name="T64" fmla="*/ 0 h 29"/>
                  <a:gd name="T65" fmla="*/ 10 w 10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" h="29">
                    <a:moveTo>
                      <a:pt x="5" y="3"/>
                    </a:moveTo>
                    <a:lnTo>
                      <a:pt x="5" y="3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5" y="18"/>
                    </a:lnTo>
                    <a:lnTo>
                      <a:pt x="2" y="21"/>
                    </a:lnTo>
                    <a:lnTo>
                      <a:pt x="2" y="24"/>
                    </a:lnTo>
                    <a:lnTo>
                      <a:pt x="0" y="26"/>
                    </a:lnTo>
                    <a:lnTo>
                      <a:pt x="2" y="29"/>
                    </a:lnTo>
                    <a:lnTo>
                      <a:pt x="5" y="26"/>
                    </a:lnTo>
                    <a:lnTo>
                      <a:pt x="5" y="24"/>
                    </a:lnTo>
                    <a:lnTo>
                      <a:pt x="8" y="18"/>
                    </a:lnTo>
                    <a:lnTo>
                      <a:pt x="8" y="16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09" name="Freeform 2743"/>
              <p:cNvSpPr>
                <a:spLocks/>
              </p:cNvSpPr>
              <p:nvPr/>
            </p:nvSpPr>
            <p:spPr bwMode="auto">
              <a:xfrm>
                <a:off x="2559" y="1857"/>
                <a:ext cx="21" cy="8"/>
              </a:xfrm>
              <a:custGeom>
                <a:avLst/>
                <a:gdLst>
                  <a:gd name="T0" fmla="*/ 0 w 21"/>
                  <a:gd name="T1" fmla="*/ 2 h 8"/>
                  <a:gd name="T2" fmla="*/ 0 w 21"/>
                  <a:gd name="T3" fmla="*/ 2 h 8"/>
                  <a:gd name="T4" fmla="*/ 0 w 21"/>
                  <a:gd name="T5" fmla="*/ 2 h 8"/>
                  <a:gd name="T6" fmla="*/ 2 w 21"/>
                  <a:gd name="T7" fmla="*/ 2 h 8"/>
                  <a:gd name="T8" fmla="*/ 8 w 21"/>
                  <a:gd name="T9" fmla="*/ 5 h 8"/>
                  <a:gd name="T10" fmla="*/ 10 w 21"/>
                  <a:gd name="T11" fmla="*/ 5 h 8"/>
                  <a:gd name="T12" fmla="*/ 13 w 21"/>
                  <a:gd name="T13" fmla="*/ 5 h 8"/>
                  <a:gd name="T14" fmla="*/ 15 w 21"/>
                  <a:gd name="T15" fmla="*/ 5 h 8"/>
                  <a:gd name="T16" fmla="*/ 18 w 21"/>
                  <a:gd name="T17" fmla="*/ 5 h 8"/>
                  <a:gd name="T18" fmla="*/ 18 w 21"/>
                  <a:gd name="T19" fmla="*/ 8 h 8"/>
                  <a:gd name="T20" fmla="*/ 21 w 21"/>
                  <a:gd name="T21" fmla="*/ 5 h 8"/>
                  <a:gd name="T22" fmla="*/ 18 w 21"/>
                  <a:gd name="T23" fmla="*/ 2 h 8"/>
                  <a:gd name="T24" fmla="*/ 15 w 21"/>
                  <a:gd name="T25" fmla="*/ 2 h 8"/>
                  <a:gd name="T26" fmla="*/ 13 w 21"/>
                  <a:gd name="T27" fmla="*/ 2 h 8"/>
                  <a:gd name="T28" fmla="*/ 10 w 21"/>
                  <a:gd name="T29" fmla="*/ 0 h 8"/>
                  <a:gd name="T30" fmla="*/ 8 w 21"/>
                  <a:gd name="T31" fmla="*/ 0 h 8"/>
                  <a:gd name="T32" fmla="*/ 2 w 21"/>
                  <a:gd name="T33" fmla="*/ 0 h 8"/>
                  <a:gd name="T34" fmla="*/ 0 w 21"/>
                  <a:gd name="T35" fmla="*/ 0 h 8"/>
                  <a:gd name="T36" fmla="*/ 0 w 21"/>
                  <a:gd name="T37" fmla="*/ 0 h 8"/>
                  <a:gd name="T38" fmla="*/ 0 w 21"/>
                  <a:gd name="T39" fmla="*/ 0 h 8"/>
                  <a:gd name="T40" fmla="*/ 0 w 21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0" y="2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3" y="5"/>
                    </a:lnTo>
                    <a:lnTo>
                      <a:pt x="15" y="5"/>
                    </a:lnTo>
                    <a:lnTo>
                      <a:pt x="18" y="5"/>
                    </a:lnTo>
                    <a:lnTo>
                      <a:pt x="18" y="8"/>
                    </a:lnTo>
                    <a:lnTo>
                      <a:pt x="21" y="5"/>
                    </a:lnTo>
                    <a:lnTo>
                      <a:pt x="18" y="2"/>
                    </a:lnTo>
                    <a:lnTo>
                      <a:pt x="15" y="2"/>
                    </a:lnTo>
                    <a:lnTo>
                      <a:pt x="13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10" name="Freeform 2744"/>
              <p:cNvSpPr>
                <a:spLocks/>
              </p:cNvSpPr>
              <p:nvPr/>
            </p:nvSpPr>
            <p:spPr bwMode="auto">
              <a:xfrm>
                <a:off x="2451" y="1857"/>
                <a:ext cx="108" cy="10"/>
              </a:xfrm>
              <a:custGeom>
                <a:avLst/>
                <a:gdLst>
                  <a:gd name="T0" fmla="*/ 3 w 108"/>
                  <a:gd name="T1" fmla="*/ 8 h 10"/>
                  <a:gd name="T2" fmla="*/ 0 w 108"/>
                  <a:gd name="T3" fmla="*/ 10 h 10"/>
                  <a:gd name="T4" fmla="*/ 6 w 108"/>
                  <a:gd name="T5" fmla="*/ 10 h 10"/>
                  <a:gd name="T6" fmla="*/ 16 w 108"/>
                  <a:gd name="T7" fmla="*/ 8 h 10"/>
                  <a:gd name="T8" fmla="*/ 34 w 108"/>
                  <a:gd name="T9" fmla="*/ 8 h 10"/>
                  <a:gd name="T10" fmla="*/ 53 w 108"/>
                  <a:gd name="T11" fmla="*/ 8 h 10"/>
                  <a:gd name="T12" fmla="*/ 71 w 108"/>
                  <a:gd name="T13" fmla="*/ 5 h 10"/>
                  <a:gd name="T14" fmla="*/ 89 w 108"/>
                  <a:gd name="T15" fmla="*/ 5 h 10"/>
                  <a:gd name="T16" fmla="*/ 102 w 108"/>
                  <a:gd name="T17" fmla="*/ 5 h 10"/>
                  <a:gd name="T18" fmla="*/ 108 w 108"/>
                  <a:gd name="T19" fmla="*/ 2 h 10"/>
                  <a:gd name="T20" fmla="*/ 108 w 108"/>
                  <a:gd name="T21" fmla="*/ 0 h 10"/>
                  <a:gd name="T22" fmla="*/ 102 w 108"/>
                  <a:gd name="T23" fmla="*/ 0 h 10"/>
                  <a:gd name="T24" fmla="*/ 89 w 108"/>
                  <a:gd name="T25" fmla="*/ 0 h 10"/>
                  <a:gd name="T26" fmla="*/ 71 w 108"/>
                  <a:gd name="T27" fmla="*/ 2 h 10"/>
                  <a:gd name="T28" fmla="*/ 53 w 108"/>
                  <a:gd name="T29" fmla="*/ 2 h 10"/>
                  <a:gd name="T30" fmla="*/ 34 w 108"/>
                  <a:gd name="T31" fmla="*/ 5 h 10"/>
                  <a:gd name="T32" fmla="*/ 16 w 108"/>
                  <a:gd name="T33" fmla="*/ 5 h 10"/>
                  <a:gd name="T34" fmla="*/ 6 w 108"/>
                  <a:gd name="T35" fmla="*/ 5 h 10"/>
                  <a:gd name="T36" fmla="*/ 0 w 108"/>
                  <a:gd name="T37" fmla="*/ 8 h 10"/>
                  <a:gd name="T38" fmla="*/ 0 w 108"/>
                  <a:gd name="T39" fmla="*/ 8 h 10"/>
                  <a:gd name="T40" fmla="*/ 3 w 108"/>
                  <a:gd name="T41" fmla="*/ 8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8"/>
                  <a:gd name="T64" fmla="*/ 0 h 10"/>
                  <a:gd name="T65" fmla="*/ 108 w 108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8" h="10">
                    <a:moveTo>
                      <a:pt x="3" y="8"/>
                    </a:moveTo>
                    <a:lnTo>
                      <a:pt x="0" y="10"/>
                    </a:lnTo>
                    <a:lnTo>
                      <a:pt x="6" y="10"/>
                    </a:lnTo>
                    <a:lnTo>
                      <a:pt x="16" y="8"/>
                    </a:lnTo>
                    <a:lnTo>
                      <a:pt x="34" y="8"/>
                    </a:lnTo>
                    <a:lnTo>
                      <a:pt x="53" y="8"/>
                    </a:lnTo>
                    <a:lnTo>
                      <a:pt x="71" y="5"/>
                    </a:lnTo>
                    <a:lnTo>
                      <a:pt x="89" y="5"/>
                    </a:lnTo>
                    <a:lnTo>
                      <a:pt x="102" y="5"/>
                    </a:lnTo>
                    <a:lnTo>
                      <a:pt x="108" y="2"/>
                    </a:lnTo>
                    <a:lnTo>
                      <a:pt x="108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71" y="2"/>
                    </a:lnTo>
                    <a:lnTo>
                      <a:pt x="53" y="2"/>
                    </a:lnTo>
                    <a:lnTo>
                      <a:pt x="34" y="5"/>
                    </a:lnTo>
                    <a:lnTo>
                      <a:pt x="16" y="5"/>
                    </a:lnTo>
                    <a:lnTo>
                      <a:pt x="6" y="5"/>
                    </a:lnTo>
                    <a:lnTo>
                      <a:pt x="0" y="8"/>
                    </a:ln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11" name="Rectangle 2745"/>
              <p:cNvSpPr>
                <a:spLocks noChangeArrowheads="1"/>
              </p:cNvSpPr>
              <p:nvPr/>
            </p:nvSpPr>
            <p:spPr bwMode="auto">
              <a:xfrm>
                <a:off x="2470" y="1875"/>
                <a:ext cx="91" cy="5"/>
              </a:xfrm>
              <a:prstGeom prst="rect">
                <a:avLst/>
              </a:prstGeom>
              <a:solidFill>
                <a:srgbClr val="504A5D"/>
              </a:solidFill>
              <a:ln w="0">
                <a:solidFill>
                  <a:srgbClr val="25221E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8112" name="Freeform 2746"/>
              <p:cNvSpPr>
                <a:spLocks/>
              </p:cNvSpPr>
              <p:nvPr/>
            </p:nvSpPr>
            <p:spPr bwMode="auto">
              <a:xfrm>
                <a:off x="2266" y="1784"/>
                <a:ext cx="337" cy="70"/>
              </a:xfrm>
              <a:custGeom>
                <a:avLst/>
                <a:gdLst>
                  <a:gd name="T0" fmla="*/ 55 w 337"/>
                  <a:gd name="T1" fmla="*/ 7 h 70"/>
                  <a:gd name="T2" fmla="*/ 42 w 337"/>
                  <a:gd name="T3" fmla="*/ 10 h 70"/>
                  <a:gd name="T4" fmla="*/ 31 w 337"/>
                  <a:gd name="T5" fmla="*/ 18 h 70"/>
                  <a:gd name="T6" fmla="*/ 23 w 337"/>
                  <a:gd name="T7" fmla="*/ 28 h 70"/>
                  <a:gd name="T8" fmla="*/ 13 w 337"/>
                  <a:gd name="T9" fmla="*/ 36 h 70"/>
                  <a:gd name="T10" fmla="*/ 5 w 337"/>
                  <a:gd name="T11" fmla="*/ 41 h 70"/>
                  <a:gd name="T12" fmla="*/ 0 w 337"/>
                  <a:gd name="T13" fmla="*/ 47 h 70"/>
                  <a:gd name="T14" fmla="*/ 0 w 337"/>
                  <a:gd name="T15" fmla="*/ 55 h 70"/>
                  <a:gd name="T16" fmla="*/ 0 w 337"/>
                  <a:gd name="T17" fmla="*/ 55 h 70"/>
                  <a:gd name="T18" fmla="*/ 5 w 337"/>
                  <a:gd name="T19" fmla="*/ 57 h 70"/>
                  <a:gd name="T20" fmla="*/ 57 w 337"/>
                  <a:gd name="T21" fmla="*/ 65 h 70"/>
                  <a:gd name="T22" fmla="*/ 110 w 337"/>
                  <a:gd name="T23" fmla="*/ 68 h 70"/>
                  <a:gd name="T24" fmla="*/ 162 w 337"/>
                  <a:gd name="T25" fmla="*/ 70 h 70"/>
                  <a:gd name="T26" fmla="*/ 217 w 337"/>
                  <a:gd name="T27" fmla="*/ 70 h 70"/>
                  <a:gd name="T28" fmla="*/ 274 w 337"/>
                  <a:gd name="T29" fmla="*/ 70 h 70"/>
                  <a:gd name="T30" fmla="*/ 303 w 337"/>
                  <a:gd name="T31" fmla="*/ 65 h 70"/>
                  <a:gd name="T32" fmla="*/ 329 w 337"/>
                  <a:gd name="T33" fmla="*/ 60 h 70"/>
                  <a:gd name="T34" fmla="*/ 335 w 337"/>
                  <a:gd name="T35" fmla="*/ 57 h 70"/>
                  <a:gd name="T36" fmla="*/ 337 w 337"/>
                  <a:gd name="T37" fmla="*/ 52 h 70"/>
                  <a:gd name="T38" fmla="*/ 335 w 337"/>
                  <a:gd name="T39" fmla="*/ 41 h 70"/>
                  <a:gd name="T40" fmla="*/ 329 w 337"/>
                  <a:gd name="T41" fmla="*/ 31 h 70"/>
                  <a:gd name="T42" fmla="*/ 324 w 337"/>
                  <a:gd name="T43" fmla="*/ 23 h 70"/>
                  <a:gd name="T44" fmla="*/ 319 w 337"/>
                  <a:gd name="T45" fmla="*/ 10 h 70"/>
                  <a:gd name="T46" fmla="*/ 314 w 337"/>
                  <a:gd name="T47" fmla="*/ 5 h 70"/>
                  <a:gd name="T48" fmla="*/ 306 w 337"/>
                  <a:gd name="T49" fmla="*/ 2 h 70"/>
                  <a:gd name="T50" fmla="*/ 243 w 337"/>
                  <a:gd name="T51" fmla="*/ 0 h 70"/>
                  <a:gd name="T52" fmla="*/ 180 w 337"/>
                  <a:gd name="T53" fmla="*/ 0 h 70"/>
                  <a:gd name="T54" fmla="*/ 117 w 337"/>
                  <a:gd name="T55" fmla="*/ 2 h 70"/>
                  <a:gd name="T56" fmla="*/ 55 w 337"/>
                  <a:gd name="T57" fmla="*/ 7 h 7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337"/>
                  <a:gd name="T88" fmla="*/ 0 h 70"/>
                  <a:gd name="T89" fmla="*/ 337 w 337"/>
                  <a:gd name="T90" fmla="*/ 70 h 70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337" h="70">
                    <a:moveTo>
                      <a:pt x="55" y="7"/>
                    </a:moveTo>
                    <a:lnTo>
                      <a:pt x="42" y="10"/>
                    </a:lnTo>
                    <a:lnTo>
                      <a:pt x="31" y="18"/>
                    </a:lnTo>
                    <a:lnTo>
                      <a:pt x="23" y="28"/>
                    </a:lnTo>
                    <a:lnTo>
                      <a:pt x="13" y="36"/>
                    </a:lnTo>
                    <a:lnTo>
                      <a:pt x="5" y="41"/>
                    </a:lnTo>
                    <a:lnTo>
                      <a:pt x="0" y="47"/>
                    </a:lnTo>
                    <a:lnTo>
                      <a:pt x="0" y="55"/>
                    </a:lnTo>
                    <a:lnTo>
                      <a:pt x="5" y="57"/>
                    </a:lnTo>
                    <a:lnTo>
                      <a:pt x="57" y="65"/>
                    </a:lnTo>
                    <a:lnTo>
                      <a:pt x="110" y="68"/>
                    </a:lnTo>
                    <a:lnTo>
                      <a:pt x="162" y="70"/>
                    </a:lnTo>
                    <a:lnTo>
                      <a:pt x="217" y="70"/>
                    </a:lnTo>
                    <a:lnTo>
                      <a:pt x="274" y="70"/>
                    </a:lnTo>
                    <a:lnTo>
                      <a:pt x="303" y="65"/>
                    </a:lnTo>
                    <a:lnTo>
                      <a:pt x="329" y="60"/>
                    </a:lnTo>
                    <a:lnTo>
                      <a:pt x="335" y="57"/>
                    </a:lnTo>
                    <a:lnTo>
                      <a:pt x="337" y="52"/>
                    </a:lnTo>
                    <a:lnTo>
                      <a:pt x="335" y="41"/>
                    </a:lnTo>
                    <a:lnTo>
                      <a:pt x="329" y="31"/>
                    </a:lnTo>
                    <a:lnTo>
                      <a:pt x="324" y="23"/>
                    </a:lnTo>
                    <a:lnTo>
                      <a:pt x="319" y="10"/>
                    </a:lnTo>
                    <a:lnTo>
                      <a:pt x="314" y="5"/>
                    </a:lnTo>
                    <a:lnTo>
                      <a:pt x="306" y="2"/>
                    </a:lnTo>
                    <a:lnTo>
                      <a:pt x="243" y="0"/>
                    </a:lnTo>
                    <a:lnTo>
                      <a:pt x="180" y="0"/>
                    </a:lnTo>
                    <a:lnTo>
                      <a:pt x="117" y="2"/>
                    </a:lnTo>
                    <a:lnTo>
                      <a:pt x="55" y="7"/>
                    </a:lnTo>
                    <a:close/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13" name="Freeform 2747"/>
              <p:cNvSpPr>
                <a:spLocks/>
              </p:cNvSpPr>
              <p:nvPr/>
            </p:nvSpPr>
            <p:spPr bwMode="auto">
              <a:xfrm>
                <a:off x="2279" y="1789"/>
                <a:ext cx="42" cy="31"/>
              </a:xfrm>
              <a:custGeom>
                <a:avLst/>
                <a:gdLst>
                  <a:gd name="T0" fmla="*/ 2 w 42"/>
                  <a:gd name="T1" fmla="*/ 31 h 31"/>
                  <a:gd name="T2" fmla="*/ 2 w 42"/>
                  <a:gd name="T3" fmla="*/ 31 h 31"/>
                  <a:gd name="T4" fmla="*/ 8 w 42"/>
                  <a:gd name="T5" fmla="*/ 29 h 31"/>
                  <a:gd name="T6" fmla="*/ 10 w 42"/>
                  <a:gd name="T7" fmla="*/ 23 h 31"/>
                  <a:gd name="T8" fmla="*/ 15 w 42"/>
                  <a:gd name="T9" fmla="*/ 18 h 31"/>
                  <a:gd name="T10" fmla="*/ 21 w 42"/>
                  <a:gd name="T11" fmla="*/ 15 h 31"/>
                  <a:gd name="T12" fmla="*/ 23 w 42"/>
                  <a:gd name="T13" fmla="*/ 10 h 31"/>
                  <a:gd name="T14" fmla="*/ 31 w 42"/>
                  <a:gd name="T15" fmla="*/ 8 h 31"/>
                  <a:gd name="T16" fmla="*/ 36 w 42"/>
                  <a:gd name="T17" fmla="*/ 5 h 31"/>
                  <a:gd name="T18" fmla="*/ 42 w 42"/>
                  <a:gd name="T19" fmla="*/ 2 h 31"/>
                  <a:gd name="T20" fmla="*/ 42 w 42"/>
                  <a:gd name="T21" fmla="*/ 0 h 31"/>
                  <a:gd name="T22" fmla="*/ 34 w 42"/>
                  <a:gd name="T23" fmla="*/ 0 h 31"/>
                  <a:gd name="T24" fmla="*/ 29 w 42"/>
                  <a:gd name="T25" fmla="*/ 5 h 31"/>
                  <a:gd name="T26" fmla="*/ 23 w 42"/>
                  <a:gd name="T27" fmla="*/ 8 h 31"/>
                  <a:gd name="T28" fmla="*/ 18 w 42"/>
                  <a:gd name="T29" fmla="*/ 10 h 31"/>
                  <a:gd name="T30" fmla="*/ 13 w 42"/>
                  <a:gd name="T31" fmla="*/ 15 h 31"/>
                  <a:gd name="T32" fmla="*/ 8 w 42"/>
                  <a:gd name="T33" fmla="*/ 21 h 31"/>
                  <a:gd name="T34" fmla="*/ 5 w 42"/>
                  <a:gd name="T35" fmla="*/ 26 h 31"/>
                  <a:gd name="T36" fmla="*/ 0 w 42"/>
                  <a:gd name="T37" fmla="*/ 29 h 31"/>
                  <a:gd name="T38" fmla="*/ 0 w 42"/>
                  <a:gd name="T39" fmla="*/ 29 h 31"/>
                  <a:gd name="T40" fmla="*/ 2 w 42"/>
                  <a:gd name="T41" fmla="*/ 31 h 3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2"/>
                  <a:gd name="T64" fmla="*/ 0 h 31"/>
                  <a:gd name="T65" fmla="*/ 42 w 42"/>
                  <a:gd name="T66" fmla="*/ 31 h 3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2" h="31">
                    <a:moveTo>
                      <a:pt x="2" y="31"/>
                    </a:moveTo>
                    <a:lnTo>
                      <a:pt x="2" y="31"/>
                    </a:lnTo>
                    <a:lnTo>
                      <a:pt x="8" y="29"/>
                    </a:lnTo>
                    <a:lnTo>
                      <a:pt x="10" y="23"/>
                    </a:lnTo>
                    <a:lnTo>
                      <a:pt x="15" y="18"/>
                    </a:lnTo>
                    <a:lnTo>
                      <a:pt x="21" y="15"/>
                    </a:lnTo>
                    <a:lnTo>
                      <a:pt x="23" y="10"/>
                    </a:lnTo>
                    <a:lnTo>
                      <a:pt x="31" y="8"/>
                    </a:lnTo>
                    <a:lnTo>
                      <a:pt x="36" y="5"/>
                    </a:lnTo>
                    <a:lnTo>
                      <a:pt x="42" y="2"/>
                    </a:lnTo>
                    <a:lnTo>
                      <a:pt x="42" y="0"/>
                    </a:lnTo>
                    <a:lnTo>
                      <a:pt x="34" y="0"/>
                    </a:lnTo>
                    <a:lnTo>
                      <a:pt x="29" y="5"/>
                    </a:lnTo>
                    <a:lnTo>
                      <a:pt x="23" y="8"/>
                    </a:lnTo>
                    <a:lnTo>
                      <a:pt x="18" y="10"/>
                    </a:lnTo>
                    <a:lnTo>
                      <a:pt x="13" y="15"/>
                    </a:lnTo>
                    <a:lnTo>
                      <a:pt x="8" y="21"/>
                    </a:lnTo>
                    <a:lnTo>
                      <a:pt x="5" y="26"/>
                    </a:lnTo>
                    <a:lnTo>
                      <a:pt x="0" y="29"/>
                    </a:lnTo>
                    <a:lnTo>
                      <a:pt x="2" y="3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14" name="Freeform 2748"/>
              <p:cNvSpPr>
                <a:spLocks/>
              </p:cNvSpPr>
              <p:nvPr/>
            </p:nvSpPr>
            <p:spPr bwMode="auto">
              <a:xfrm>
                <a:off x="2263" y="1818"/>
                <a:ext cx="18" cy="26"/>
              </a:xfrm>
              <a:custGeom>
                <a:avLst/>
                <a:gdLst>
                  <a:gd name="T0" fmla="*/ 8 w 18"/>
                  <a:gd name="T1" fmla="*/ 21 h 26"/>
                  <a:gd name="T2" fmla="*/ 8 w 18"/>
                  <a:gd name="T3" fmla="*/ 21 h 26"/>
                  <a:gd name="T4" fmla="*/ 5 w 18"/>
                  <a:gd name="T5" fmla="*/ 21 h 26"/>
                  <a:gd name="T6" fmla="*/ 3 w 18"/>
                  <a:gd name="T7" fmla="*/ 21 h 26"/>
                  <a:gd name="T8" fmla="*/ 3 w 18"/>
                  <a:gd name="T9" fmla="*/ 18 h 26"/>
                  <a:gd name="T10" fmla="*/ 5 w 18"/>
                  <a:gd name="T11" fmla="*/ 15 h 26"/>
                  <a:gd name="T12" fmla="*/ 8 w 18"/>
                  <a:gd name="T13" fmla="*/ 13 h 26"/>
                  <a:gd name="T14" fmla="*/ 11 w 18"/>
                  <a:gd name="T15" fmla="*/ 10 h 26"/>
                  <a:gd name="T16" fmla="*/ 13 w 18"/>
                  <a:gd name="T17" fmla="*/ 5 h 26"/>
                  <a:gd name="T18" fmla="*/ 18 w 18"/>
                  <a:gd name="T19" fmla="*/ 2 h 26"/>
                  <a:gd name="T20" fmla="*/ 16 w 18"/>
                  <a:gd name="T21" fmla="*/ 0 h 26"/>
                  <a:gd name="T22" fmla="*/ 11 w 18"/>
                  <a:gd name="T23" fmla="*/ 2 h 26"/>
                  <a:gd name="T24" fmla="*/ 8 w 18"/>
                  <a:gd name="T25" fmla="*/ 7 h 26"/>
                  <a:gd name="T26" fmla="*/ 5 w 18"/>
                  <a:gd name="T27" fmla="*/ 10 h 26"/>
                  <a:gd name="T28" fmla="*/ 3 w 18"/>
                  <a:gd name="T29" fmla="*/ 13 h 26"/>
                  <a:gd name="T30" fmla="*/ 0 w 18"/>
                  <a:gd name="T31" fmla="*/ 18 h 26"/>
                  <a:gd name="T32" fmla="*/ 0 w 18"/>
                  <a:gd name="T33" fmla="*/ 21 h 26"/>
                  <a:gd name="T34" fmla="*/ 3 w 18"/>
                  <a:gd name="T35" fmla="*/ 23 h 26"/>
                  <a:gd name="T36" fmla="*/ 8 w 18"/>
                  <a:gd name="T37" fmla="*/ 26 h 26"/>
                  <a:gd name="T38" fmla="*/ 8 w 18"/>
                  <a:gd name="T39" fmla="*/ 26 h 26"/>
                  <a:gd name="T40" fmla="*/ 8 w 18"/>
                  <a:gd name="T41" fmla="*/ 21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8"/>
                  <a:gd name="T64" fmla="*/ 0 h 26"/>
                  <a:gd name="T65" fmla="*/ 18 w 18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8" h="26">
                    <a:moveTo>
                      <a:pt x="8" y="21"/>
                    </a:moveTo>
                    <a:lnTo>
                      <a:pt x="8" y="21"/>
                    </a:lnTo>
                    <a:lnTo>
                      <a:pt x="5" y="21"/>
                    </a:lnTo>
                    <a:lnTo>
                      <a:pt x="3" y="21"/>
                    </a:lnTo>
                    <a:lnTo>
                      <a:pt x="3" y="18"/>
                    </a:lnTo>
                    <a:lnTo>
                      <a:pt x="5" y="15"/>
                    </a:lnTo>
                    <a:lnTo>
                      <a:pt x="8" y="13"/>
                    </a:lnTo>
                    <a:lnTo>
                      <a:pt x="11" y="10"/>
                    </a:lnTo>
                    <a:lnTo>
                      <a:pt x="13" y="5"/>
                    </a:lnTo>
                    <a:lnTo>
                      <a:pt x="18" y="2"/>
                    </a:lnTo>
                    <a:lnTo>
                      <a:pt x="16" y="0"/>
                    </a:lnTo>
                    <a:lnTo>
                      <a:pt x="11" y="2"/>
                    </a:lnTo>
                    <a:lnTo>
                      <a:pt x="8" y="7"/>
                    </a:lnTo>
                    <a:lnTo>
                      <a:pt x="5" y="10"/>
                    </a:lnTo>
                    <a:lnTo>
                      <a:pt x="3" y="13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3"/>
                    </a:lnTo>
                    <a:lnTo>
                      <a:pt x="8" y="26"/>
                    </a:lnTo>
                    <a:lnTo>
                      <a:pt x="8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15" name="Freeform 2749"/>
              <p:cNvSpPr>
                <a:spLocks/>
              </p:cNvSpPr>
              <p:nvPr/>
            </p:nvSpPr>
            <p:spPr bwMode="auto">
              <a:xfrm>
                <a:off x="2271" y="1839"/>
                <a:ext cx="212" cy="18"/>
              </a:xfrm>
              <a:custGeom>
                <a:avLst/>
                <a:gdLst>
                  <a:gd name="T0" fmla="*/ 212 w 212"/>
                  <a:gd name="T1" fmla="*/ 13 h 18"/>
                  <a:gd name="T2" fmla="*/ 212 w 212"/>
                  <a:gd name="T3" fmla="*/ 13 h 18"/>
                  <a:gd name="T4" fmla="*/ 183 w 212"/>
                  <a:gd name="T5" fmla="*/ 13 h 18"/>
                  <a:gd name="T6" fmla="*/ 157 w 212"/>
                  <a:gd name="T7" fmla="*/ 13 h 18"/>
                  <a:gd name="T8" fmla="*/ 131 w 212"/>
                  <a:gd name="T9" fmla="*/ 13 h 18"/>
                  <a:gd name="T10" fmla="*/ 105 w 212"/>
                  <a:gd name="T11" fmla="*/ 10 h 18"/>
                  <a:gd name="T12" fmla="*/ 78 w 212"/>
                  <a:gd name="T13" fmla="*/ 10 h 18"/>
                  <a:gd name="T14" fmla="*/ 52 w 212"/>
                  <a:gd name="T15" fmla="*/ 7 h 18"/>
                  <a:gd name="T16" fmla="*/ 26 w 212"/>
                  <a:gd name="T17" fmla="*/ 5 h 18"/>
                  <a:gd name="T18" fmla="*/ 0 w 212"/>
                  <a:gd name="T19" fmla="*/ 0 h 18"/>
                  <a:gd name="T20" fmla="*/ 0 w 212"/>
                  <a:gd name="T21" fmla="*/ 5 h 18"/>
                  <a:gd name="T22" fmla="*/ 26 w 212"/>
                  <a:gd name="T23" fmla="*/ 7 h 18"/>
                  <a:gd name="T24" fmla="*/ 52 w 212"/>
                  <a:gd name="T25" fmla="*/ 10 h 18"/>
                  <a:gd name="T26" fmla="*/ 78 w 212"/>
                  <a:gd name="T27" fmla="*/ 13 h 18"/>
                  <a:gd name="T28" fmla="*/ 105 w 212"/>
                  <a:gd name="T29" fmla="*/ 15 h 18"/>
                  <a:gd name="T30" fmla="*/ 131 w 212"/>
                  <a:gd name="T31" fmla="*/ 15 h 18"/>
                  <a:gd name="T32" fmla="*/ 157 w 212"/>
                  <a:gd name="T33" fmla="*/ 18 h 18"/>
                  <a:gd name="T34" fmla="*/ 183 w 212"/>
                  <a:gd name="T35" fmla="*/ 18 h 18"/>
                  <a:gd name="T36" fmla="*/ 212 w 212"/>
                  <a:gd name="T37" fmla="*/ 18 h 18"/>
                  <a:gd name="T38" fmla="*/ 212 w 212"/>
                  <a:gd name="T39" fmla="*/ 18 h 18"/>
                  <a:gd name="T40" fmla="*/ 212 w 212"/>
                  <a:gd name="T41" fmla="*/ 13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2"/>
                  <a:gd name="T64" fmla="*/ 0 h 18"/>
                  <a:gd name="T65" fmla="*/ 212 w 212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2" h="18">
                    <a:moveTo>
                      <a:pt x="212" y="13"/>
                    </a:moveTo>
                    <a:lnTo>
                      <a:pt x="212" y="13"/>
                    </a:lnTo>
                    <a:lnTo>
                      <a:pt x="183" y="13"/>
                    </a:lnTo>
                    <a:lnTo>
                      <a:pt x="157" y="13"/>
                    </a:lnTo>
                    <a:lnTo>
                      <a:pt x="131" y="13"/>
                    </a:lnTo>
                    <a:lnTo>
                      <a:pt x="105" y="10"/>
                    </a:lnTo>
                    <a:lnTo>
                      <a:pt x="78" y="10"/>
                    </a:lnTo>
                    <a:lnTo>
                      <a:pt x="52" y="7"/>
                    </a:lnTo>
                    <a:lnTo>
                      <a:pt x="26" y="5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26" y="7"/>
                    </a:lnTo>
                    <a:lnTo>
                      <a:pt x="52" y="10"/>
                    </a:lnTo>
                    <a:lnTo>
                      <a:pt x="78" y="13"/>
                    </a:lnTo>
                    <a:lnTo>
                      <a:pt x="105" y="15"/>
                    </a:lnTo>
                    <a:lnTo>
                      <a:pt x="131" y="15"/>
                    </a:lnTo>
                    <a:lnTo>
                      <a:pt x="157" y="18"/>
                    </a:lnTo>
                    <a:lnTo>
                      <a:pt x="183" y="18"/>
                    </a:lnTo>
                    <a:lnTo>
                      <a:pt x="212" y="18"/>
                    </a:lnTo>
                    <a:lnTo>
                      <a:pt x="212" y="1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16" name="Freeform 2750"/>
              <p:cNvSpPr>
                <a:spLocks/>
              </p:cNvSpPr>
              <p:nvPr/>
            </p:nvSpPr>
            <p:spPr bwMode="auto">
              <a:xfrm>
                <a:off x="2483" y="1841"/>
                <a:ext cx="112" cy="16"/>
              </a:xfrm>
              <a:custGeom>
                <a:avLst/>
                <a:gdLst>
                  <a:gd name="T0" fmla="*/ 112 w 112"/>
                  <a:gd name="T1" fmla="*/ 0 h 16"/>
                  <a:gd name="T2" fmla="*/ 112 w 112"/>
                  <a:gd name="T3" fmla="*/ 0 h 16"/>
                  <a:gd name="T4" fmla="*/ 99 w 112"/>
                  <a:gd name="T5" fmla="*/ 5 h 16"/>
                  <a:gd name="T6" fmla="*/ 86 w 112"/>
                  <a:gd name="T7" fmla="*/ 8 h 16"/>
                  <a:gd name="T8" fmla="*/ 70 w 112"/>
                  <a:gd name="T9" fmla="*/ 8 h 16"/>
                  <a:gd name="T10" fmla="*/ 57 w 112"/>
                  <a:gd name="T11" fmla="*/ 11 h 16"/>
                  <a:gd name="T12" fmla="*/ 42 w 112"/>
                  <a:gd name="T13" fmla="*/ 11 h 16"/>
                  <a:gd name="T14" fmla="*/ 29 w 112"/>
                  <a:gd name="T15" fmla="*/ 11 h 16"/>
                  <a:gd name="T16" fmla="*/ 13 w 112"/>
                  <a:gd name="T17" fmla="*/ 13 h 16"/>
                  <a:gd name="T18" fmla="*/ 0 w 112"/>
                  <a:gd name="T19" fmla="*/ 11 h 16"/>
                  <a:gd name="T20" fmla="*/ 0 w 112"/>
                  <a:gd name="T21" fmla="*/ 16 h 16"/>
                  <a:gd name="T22" fmla="*/ 13 w 112"/>
                  <a:gd name="T23" fmla="*/ 16 h 16"/>
                  <a:gd name="T24" fmla="*/ 29 w 112"/>
                  <a:gd name="T25" fmla="*/ 16 h 16"/>
                  <a:gd name="T26" fmla="*/ 44 w 112"/>
                  <a:gd name="T27" fmla="*/ 16 h 16"/>
                  <a:gd name="T28" fmla="*/ 57 w 112"/>
                  <a:gd name="T29" fmla="*/ 13 h 16"/>
                  <a:gd name="T30" fmla="*/ 73 w 112"/>
                  <a:gd name="T31" fmla="*/ 13 h 16"/>
                  <a:gd name="T32" fmla="*/ 86 w 112"/>
                  <a:gd name="T33" fmla="*/ 11 h 16"/>
                  <a:gd name="T34" fmla="*/ 99 w 112"/>
                  <a:gd name="T35" fmla="*/ 8 h 16"/>
                  <a:gd name="T36" fmla="*/ 112 w 112"/>
                  <a:gd name="T37" fmla="*/ 3 h 16"/>
                  <a:gd name="T38" fmla="*/ 112 w 112"/>
                  <a:gd name="T39" fmla="*/ 3 h 16"/>
                  <a:gd name="T40" fmla="*/ 112 w 112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2"/>
                  <a:gd name="T64" fmla="*/ 0 h 16"/>
                  <a:gd name="T65" fmla="*/ 112 w 112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2" h="16">
                    <a:moveTo>
                      <a:pt x="112" y="0"/>
                    </a:moveTo>
                    <a:lnTo>
                      <a:pt x="112" y="0"/>
                    </a:lnTo>
                    <a:lnTo>
                      <a:pt x="99" y="5"/>
                    </a:lnTo>
                    <a:lnTo>
                      <a:pt x="86" y="8"/>
                    </a:lnTo>
                    <a:lnTo>
                      <a:pt x="70" y="8"/>
                    </a:lnTo>
                    <a:lnTo>
                      <a:pt x="57" y="11"/>
                    </a:lnTo>
                    <a:lnTo>
                      <a:pt x="42" y="11"/>
                    </a:lnTo>
                    <a:lnTo>
                      <a:pt x="29" y="11"/>
                    </a:lnTo>
                    <a:lnTo>
                      <a:pt x="13" y="13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13" y="16"/>
                    </a:lnTo>
                    <a:lnTo>
                      <a:pt x="29" y="16"/>
                    </a:lnTo>
                    <a:lnTo>
                      <a:pt x="44" y="16"/>
                    </a:lnTo>
                    <a:lnTo>
                      <a:pt x="57" y="13"/>
                    </a:lnTo>
                    <a:lnTo>
                      <a:pt x="73" y="13"/>
                    </a:lnTo>
                    <a:lnTo>
                      <a:pt x="86" y="11"/>
                    </a:lnTo>
                    <a:lnTo>
                      <a:pt x="99" y="8"/>
                    </a:lnTo>
                    <a:lnTo>
                      <a:pt x="112" y="3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17" name="Freeform 2751"/>
              <p:cNvSpPr>
                <a:spLocks/>
              </p:cNvSpPr>
              <p:nvPr/>
            </p:nvSpPr>
            <p:spPr bwMode="auto">
              <a:xfrm>
                <a:off x="2587" y="1804"/>
                <a:ext cx="16" cy="40"/>
              </a:xfrm>
              <a:custGeom>
                <a:avLst/>
                <a:gdLst>
                  <a:gd name="T0" fmla="*/ 0 w 16"/>
                  <a:gd name="T1" fmla="*/ 3 h 40"/>
                  <a:gd name="T2" fmla="*/ 0 w 16"/>
                  <a:gd name="T3" fmla="*/ 3 h 40"/>
                  <a:gd name="T4" fmla="*/ 3 w 16"/>
                  <a:gd name="T5" fmla="*/ 8 h 40"/>
                  <a:gd name="T6" fmla="*/ 6 w 16"/>
                  <a:gd name="T7" fmla="*/ 14 h 40"/>
                  <a:gd name="T8" fmla="*/ 8 w 16"/>
                  <a:gd name="T9" fmla="*/ 19 h 40"/>
                  <a:gd name="T10" fmla="*/ 11 w 16"/>
                  <a:gd name="T11" fmla="*/ 24 h 40"/>
                  <a:gd name="T12" fmla="*/ 14 w 16"/>
                  <a:gd name="T13" fmla="*/ 29 h 40"/>
                  <a:gd name="T14" fmla="*/ 14 w 16"/>
                  <a:gd name="T15" fmla="*/ 32 h 40"/>
                  <a:gd name="T16" fmla="*/ 11 w 16"/>
                  <a:gd name="T17" fmla="*/ 35 h 40"/>
                  <a:gd name="T18" fmla="*/ 8 w 16"/>
                  <a:gd name="T19" fmla="*/ 37 h 40"/>
                  <a:gd name="T20" fmla="*/ 8 w 16"/>
                  <a:gd name="T21" fmla="*/ 40 h 40"/>
                  <a:gd name="T22" fmla="*/ 14 w 16"/>
                  <a:gd name="T23" fmla="*/ 37 h 40"/>
                  <a:gd name="T24" fmla="*/ 16 w 16"/>
                  <a:gd name="T25" fmla="*/ 32 h 40"/>
                  <a:gd name="T26" fmla="*/ 16 w 16"/>
                  <a:gd name="T27" fmla="*/ 27 h 40"/>
                  <a:gd name="T28" fmla="*/ 16 w 16"/>
                  <a:gd name="T29" fmla="*/ 21 h 40"/>
                  <a:gd name="T30" fmla="*/ 14 w 16"/>
                  <a:gd name="T31" fmla="*/ 16 h 40"/>
                  <a:gd name="T32" fmla="*/ 11 w 16"/>
                  <a:gd name="T33" fmla="*/ 11 h 40"/>
                  <a:gd name="T34" fmla="*/ 6 w 16"/>
                  <a:gd name="T35" fmla="*/ 6 h 40"/>
                  <a:gd name="T36" fmla="*/ 6 w 16"/>
                  <a:gd name="T37" fmla="*/ 0 h 40"/>
                  <a:gd name="T38" fmla="*/ 6 w 16"/>
                  <a:gd name="T39" fmla="*/ 0 h 40"/>
                  <a:gd name="T40" fmla="*/ 0 w 16"/>
                  <a:gd name="T41" fmla="*/ 3 h 4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40"/>
                  <a:gd name="T65" fmla="*/ 16 w 16"/>
                  <a:gd name="T66" fmla="*/ 40 h 4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40">
                    <a:moveTo>
                      <a:pt x="0" y="3"/>
                    </a:moveTo>
                    <a:lnTo>
                      <a:pt x="0" y="3"/>
                    </a:lnTo>
                    <a:lnTo>
                      <a:pt x="3" y="8"/>
                    </a:lnTo>
                    <a:lnTo>
                      <a:pt x="6" y="14"/>
                    </a:lnTo>
                    <a:lnTo>
                      <a:pt x="8" y="19"/>
                    </a:lnTo>
                    <a:lnTo>
                      <a:pt x="11" y="24"/>
                    </a:lnTo>
                    <a:lnTo>
                      <a:pt x="14" y="29"/>
                    </a:lnTo>
                    <a:lnTo>
                      <a:pt x="14" y="32"/>
                    </a:lnTo>
                    <a:lnTo>
                      <a:pt x="11" y="35"/>
                    </a:lnTo>
                    <a:lnTo>
                      <a:pt x="8" y="37"/>
                    </a:lnTo>
                    <a:lnTo>
                      <a:pt x="8" y="40"/>
                    </a:lnTo>
                    <a:lnTo>
                      <a:pt x="14" y="37"/>
                    </a:lnTo>
                    <a:lnTo>
                      <a:pt x="16" y="32"/>
                    </a:lnTo>
                    <a:lnTo>
                      <a:pt x="16" y="27"/>
                    </a:lnTo>
                    <a:lnTo>
                      <a:pt x="16" y="21"/>
                    </a:lnTo>
                    <a:lnTo>
                      <a:pt x="14" y="16"/>
                    </a:lnTo>
                    <a:lnTo>
                      <a:pt x="11" y="11"/>
                    </a:lnTo>
                    <a:lnTo>
                      <a:pt x="6" y="6"/>
                    </a:lnTo>
                    <a:lnTo>
                      <a:pt x="6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18" name="Freeform 2752"/>
              <p:cNvSpPr>
                <a:spLocks/>
              </p:cNvSpPr>
              <p:nvPr/>
            </p:nvSpPr>
            <p:spPr bwMode="auto">
              <a:xfrm>
                <a:off x="2572" y="1784"/>
                <a:ext cx="21" cy="23"/>
              </a:xfrm>
              <a:custGeom>
                <a:avLst/>
                <a:gdLst>
                  <a:gd name="T0" fmla="*/ 0 w 21"/>
                  <a:gd name="T1" fmla="*/ 5 h 23"/>
                  <a:gd name="T2" fmla="*/ 0 w 21"/>
                  <a:gd name="T3" fmla="*/ 5 h 23"/>
                  <a:gd name="T4" fmla="*/ 2 w 21"/>
                  <a:gd name="T5" fmla="*/ 5 h 23"/>
                  <a:gd name="T6" fmla="*/ 5 w 21"/>
                  <a:gd name="T7" fmla="*/ 5 h 23"/>
                  <a:gd name="T8" fmla="*/ 8 w 21"/>
                  <a:gd name="T9" fmla="*/ 7 h 23"/>
                  <a:gd name="T10" fmla="*/ 10 w 21"/>
                  <a:gd name="T11" fmla="*/ 10 h 23"/>
                  <a:gd name="T12" fmla="*/ 13 w 21"/>
                  <a:gd name="T13" fmla="*/ 13 h 23"/>
                  <a:gd name="T14" fmla="*/ 13 w 21"/>
                  <a:gd name="T15" fmla="*/ 18 h 23"/>
                  <a:gd name="T16" fmla="*/ 15 w 21"/>
                  <a:gd name="T17" fmla="*/ 20 h 23"/>
                  <a:gd name="T18" fmla="*/ 15 w 21"/>
                  <a:gd name="T19" fmla="*/ 23 h 23"/>
                  <a:gd name="T20" fmla="*/ 21 w 21"/>
                  <a:gd name="T21" fmla="*/ 20 h 23"/>
                  <a:gd name="T22" fmla="*/ 18 w 21"/>
                  <a:gd name="T23" fmla="*/ 18 h 23"/>
                  <a:gd name="T24" fmla="*/ 18 w 21"/>
                  <a:gd name="T25" fmla="*/ 15 h 23"/>
                  <a:gd name="T26" fmla="*/ 15 w 21"/>
                  <a:gd name="T27" fmla="*/ 13 h 23"/>
                  <a:gd name="T28" fmla="*/ 13 w 21"/>
                  <a:gd name="T29" fmla="*/ 7 h 23"/>
                  <a:gd name="T30" fmla="*/ 10 w 21"/>
                  <a:gd name="T31" fmla="*/ 5 h 23"/>
                  <a:gd name="T32" fmla="*/ 8 w 21"/>
                  <a:gd name="T33" fmla="*/ 2 h 23"/>
                  <a:gd name="T34" fmla="*/ 5 w 21"/>
                  <a:gd name="T35" fmla="*/ 0 h 23"/>
                  <a:gd name="T36" fmla="*/ 0 w 21"/>
                  <a:gd name="T37" fmla="*/ 0 h 23"/>
                  <a:gd name="T38" fmla="*/ 0 w 21"/>
                  <a:gd name="T39" fmla="*/ 0 h 23"/>
                  <a:gd name="T40" fmla="*/ 0 w 21"/>
                  <a:gd name="T41" fmla="*/ 5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3"/>
                  <a:gd name="T65" fmla="*/ 21 w 21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3">
                    <a:moveTo>
                      <a:pt x="0" y="5"/>
                    </a:move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7"/>
                    </a:lnTo>
                    <a:lnTo>
                      <a:pt x="10" y="10"/>
                    </a:lnTo>
                    <a:lnTo>
                      <a:pt x="13" y="13"/>
                    </a:lnTo>
                    <a:lnTo>
                      <a:pt x="13" y="18"/>
                    </a:lnTo>
                    <a:lnTo>
                      <a:pt x="15" y="20"/>
                    </a:lnTo>
                    <a:lnTo>
                      <a:pt x="15" y="23"/>
                    </a:lnTo>
                    <a:lnTo>
                      <a:pt x="21" y="20"/>
                    </a:lnTo>
                    <a:lnTo>
                      <a:pt x="18" y="18"/>
                    </a:lnTo>
                    <a:lnTo>
                      <a:pt x="18" y="15"/>
                    </a:lnTo>
                    <a:lnTo>
                      <a:pt x="15" y="13"/>
                    </a:lnTo>
                    <a:lnTo>
                      <a:pt x="13" y="7"/>
                    </a:lnTo>
                    <a:lnTo>
                      <a:pt x="10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19" name="Freeform 2753"/>
              <p:cNvSpPr>
                <a:spLocks/>
              </p:cNvSpPr>
              <p:nvPr/>
            </p:nvSpPr>
            <p:spPr bwMode="auto">
              <a:xfrm>
                <a:off x="2321" y="1781"/>
                <a:ext cx="251" cy="10"/>
              </a:xfrm>
              <a:custGeom>
                <a:avLst/>
                <a:gdLst>
                  <a:gd name="T0" fmla="*/ 0 w 251"/>
                  <a:gd name="T1" fmla="*/ 10 h 10"/>
                  <a:gd name="T2" fmla="*/ 0 w 251"/>
                  <a:gd name="T3" fmla="*/ 10 h 10"/>
                  <a:gd name="T4" fmla="*/ 31 w 251"/>
                  <a:gd name="T5" fmla="*/ 8 h 10"/>
                  <a:gd name="T6" fmla="*/ 62 w 251"/>
                  <a:gd name="T7" fmla="*/ 5 h 10"/>
                  <a:gd name="T8" fmla="*/ 94 w 251"/>
                  <a:gd name="T9" fmla="*/ 5 h 10"/>
                  <a:gd name="T10" fmla="*/ 125 w 251"/>
                  <a:gd name="T11" fmla="*/ 3 h 10"/>
                  <a:gd name="T12" fmla="*/ 157 w 251"/>
                  <a:gd name="T13" fmla="*/ 3 h 10"/>
                  <a:gd name="T14" fmla="*/ 188 w 251"/>
                  <a:gd name="T15" fmla="*/ 3 h 10"/>
                  <a:gd name="T16" fmla="*/ 219 w 251"/>
                  <a:gd name="T17" fmla="*/ 5 h 10"/>
                  <a:gd name="T18" fmla="*/ 251 w 251"/>
                  <a:gd name="T19" fmla="*/ 8 h 10"/>
                  <a:gd name="T20" fmla="*/ 251 w 251"/>
                  <a:gd name="T21" fmla="*/ 3 h 10"/>
                  <a:gd name="T22" fmla="*/ 219 w 251"/>
                  <a:gd name="T23" fmla="*/ 3 h 10"/>
                  <a:gd name="T24" fmla="*/ 188 w 251"/>
                  <a:gd name="T25" fmla="*/ 0 h 10"/>
                  <a:gd name="T26" fmla="*/ 157 w 251"/>
                  <a:gd name="T27" fmla="*/ 0 h 10"/>
                  <a:gd name="T28" fmla="*/ 125 w 251"/>
                  <a:gd name="T29" fmla="*/ 0 h 10"/>
                  <a:gd name="T30" fmla="*/ 94 w 251"/>
                  <a:gd name="T31" fmla="*/ 0 h 10"/>
                  <a:gd name="T32" fmla="*/ 62 w 251"/>
                  <a:gd name="T33" fmla="*/ 3 h 10"/>
                  <a:gd name="T34" fmla="*/ 31 w 251"/>
                  <a:gd name="T35" fmla="*/ 5 h 10"/>
                  <a:gd name="T36" fmla="*/ 0 w 251"/>
                  <a:gd name="T37" fmla="*/ 8 h 10"/>
                  <a:gd name="T38" fmla="*/ 0 w 251"/>
                  <a:gd name="T39" fmla="*/ 8 h 10"/>
                  <a:gd name="T40" fmla="*/ 0 w 251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51"/>
                  <a:gd name="T64" fmla="*/ 0 h 10"/>
                  <a:gd name="T65" fmla="*/ 251 w 251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51" h="10">
                    <a:moveTo>
                      <a:pt x="0" y="10"/>
                    </a:moveTo>
                    <a:lnTo>
                      <a:pt x="0" y="10"/>
                    </a:lnTo>
                    <a:lnTo>
                      <a:pt x="31" y="8"/>
                    </a:lnTo>
                    <a:lnTo>
                      <a:pt x="62" y="5"/>
                    </a:lnTo>
                    <a:lnTo>
                      <a:pt x="94" y="5"/>
                    </a:lnTo>
                    <a:lnTo>
                      <a:pt x="125" y="3"/>
                    </a:lnTo>
                    <a:lnTo>
                      <a:pt x="157" y="3"/>
                    </a:lnTo>
                    <a:lnTo>
                      <a:pt x="188" y="3"/>
                    </a:lnTo>
                    <a:lnTo>
                      <a:pt x="219" y="5"/>
                    </a:lnTo>
                    <a:lnTo>
                      <a:pt x="251" y="8"/>
                    </a:lnTo>
                    <a:lnTo>
                      <a:pt x="251" y="3"/>
                    </a:lnTo>
                    <a:lnTo>
                      <a:pt x="219" y="3"/>
                    </a:lnTo>
                    <a:lnTo>
                      <a:pt x="188" y="0"/>
                    </a:lnTo>
                    <a:lnTo>
                      <a:pt x="157" y="0"/>
                    </a:lnTo>
                    <a:lnTo>
                      <a:pt x="125" y="0"/>
                    </a:lnTo>
                    <a:lnTo>
                      <a:pt x="94" y="0"/>
                    </a:lnTo>
                    <a:lnTo>
                      <a:pt x="62" y="3"/>
                    </a:lnTo>
                    <a:lnTo>
                      <a:pt x="31" y="5"/>
                    </a:lnTo>
                    <a:lnTo>
                      <a:pt x="0" y="8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20" name="Freeform 2754"/>
              <p:cNvSpPr>
                <a:spLocks/>
              </p:cNvSpPr>
              <p:nvPr/>
            </p:nvSpPr>
            <p:spPr bwMode="auto">
              <a:xfrm>
                <a:off x="2360" y="1791"/>
                <a:ext cx="154" cy="50"/>
              </a:xfrm>
              <a:custGeom>
                <a:avLst/>
                <a:gdLst>
                  <a:gd name="T0" fmla="*/ 76 w 154"/>
                  <a:gd name="T1" fmla="*/ 0 h 50"/>
                  <a:gd name="T2" fmla="*/ 105 w 154"/>
                  <a:gd name="T3" fmla="*/ 3 h 50"/>
                  <a:gd name="T4" fmla="*/ 131 w 154"/>
                  <a:gd name="T5" fmla="*/ 8 h 50"/>
                  <a:gd name="T6" fmla="*/ 141 w 154"/>
                  <a:gd name="T7" fmla="*/ 11 h 50"/>
                  <a:gd name="T8" fmla="*/ 149 w 154"/>
                  <a:gd name="T9" fmla="*/ 16 h 50"/>
                  <a:gd name="T10" fmla="*/ 152 w 154"/>
                  <a:gd name="T11" fmla="*/ 21 h 50"/>
                  <a:gd name="T12" fmla="*/ 154 w 154"/>
                  <a:gd name="T13" fmla="*/ 27 h 50"/>
                  <a:gd name="T14" fmla="*/ 152 w 154"/>
                  <a:gd name="T15" fmla="*/ 32 h 50"/>
                  <a:gd name="T16" fmla="*/ 149 w 154"/>
                  <a:gd name="T17" fmla="*/ 37 h 50"/>
                  <a:gd name="T18" fmla="*/ 141 w 154"/>
                  <a:gd name="T19" fmla="*/ 40 h 50"/>
                  <a:gd name="T20" fmla="*/ 131 w 154"/>
                  <a:gd name="T21" fmla="*/ 42 h 50"/>
                  <a:gd name="T22" fmla="*/ 105 w 154"/>
                  <a:gd name="T23" fmla="*/ 48 h 50"/>
                  <a:gd name="T24" fmla="*/ 76 w 154"/>
                  <a:gd name="T25" fmla="*/ 50 h 50"/>
                  <a:gd name="T26" fmla="*/ 47 w 154"/>
                  <a:gd name="T27" fmla="*/ 48 h 50"/>
                  <a:gd name="T28" fmla="*/ 23 w 154"/>
                  <a:gd name="T29" fmla="*/ 42 h 50"/>
                  <a:gd name="T30" fmla="*/ 5 w 154"/>
                  <a:gd name="T31" fmla="*/ 37 h 50"/>
                  <a:gd name="T32" fmla="*/ 2 w 154"/>
                  <a:gd name="T33" fmla="*/ 32 h 50"/>
                  <a:gd name="T34" fmla="*/ 0 w 154"/>
                  <a:gd name="T35" fmla="*/ 27 h 50"/>
                  <a:gd name="T36" fmla="*/ 2 w 154"/>
                  <a:gd name="T37" fmla="*/ 21 h 50"/>
                  <a:gd name="T38" fmla="*/ 5 w 154"/>
                  <a:gd name="T39" fmla="*/ 16 h 50"/>
                  <a:gd name="T40" fmla="*/ 23 w 154"/>
                  <a:gd name="T41" fmla="*/ 8 h 50"/>
                  <a:gd name="T42" fmla="*/ 47 w 154"/>
                  <a:gd name="T43" fmla="*/ 3 h 50"/>
                  <a:gd name="T44" fmla="*/ 76 w 154"/>
                  <a:gd name="T45" fmla="*/ 0 h 5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54"/>
                  <a:gd name="T70" fmla="*/ 0 h 50"/>
                  <a:gd name="T71" fmla="*/ 154 w 154"/>
                  <a:gd name="T72" fmla="*/ 50 h 50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54" h="50">
                    <a:moveTo>
                      <a:pt x="76" y="0"/>
                    </a:moveTo>
                    <a:lnTo>
                      <a:pt x="105" y="3"/>
                    </a:lnTo>
                    <a:lnTo>
                      <a:pt x="131" y="8"/>
                    </a:lnTo>
                    <a:lnTo>
                      <a:pt x="141" y="11"/>
                    </a:lnTo>
                    <a:lnTo>
                      <a:pt x="149" y="16"/>
                    </a:lnTo>
                    <a:lnTo>
                      <a:pt x="152" y="21"/>
                    </a:lnTo>
                    <a:lnTo>
                      <a:pt x="154" y="27"/>
                    </a:lnTo>
                    <a:lnTo>
                      <a:pt x="152" y="32"/>
                    </a:lnTo>
                    <a:lnTo>
                      <a:pt x="149" y="37"/>
                    </a:lnTo>
                    <a:lnTo>
                      <a:pt x="141" y="40"/>
                    </a:lnTo>
                    <a:lnTo>
                      <a:pt x="131" y="42"/>
                    </a:lnTo>
                    <a:lnTo>
                      <a:pt x="105" y="48"/>
                    </a:lnTo>
                    <a:lnTo>
                      <a:pt x="76" y="50"/>
                    </a:lnTo>
                    <a:lnTo>
                      <a:pt x="47" y="48"/>
                    </a:lnTo>
                    <a:lnTo>
                      <a:pt x="23" y="42"/>
                    </a:lnTo>
                    <a:lnTo>
                      <a:pt x="5" y="37"/>
                    </a:lnTo>
                    <a:lnTo>
                      <a:pt x="2" y="32"/>
                    </a:lnTo>
                    <a:lnTo>
                      <a:pt x="0" y="27"/>
                    </a:lnTo>
                    <a:lnTo>
                      <a:pt x="2" y="21"/>
                    </a:lnTo>
                    <a:lnTo>
                      <a:pt x="5" y="16"/>
                    </a:lnTo>
                    <a:lnTo>
                      <a:pt x="23" y="8"/>
                    </a:lnTo>
                    <a:lnTo>
                      <a:pt x="47" y="3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606E85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21" name="Freeform 2755"/>
              <p:cNvSpPr>
                <a:spLocks/>
              </p:cNvSpPr>
              <p:nvPr/>
            </p:nvSpPr>
            <p:spPr bwMode="auto">
              <a:xfrm>
                <a:off x="2315" y="1595"/>
                <a:ext cx="254" cy="233"/>
              </a:xfrm>
              <a:custGeom>
                <a:avLst/>
                <a:gdLst>
                  <a:gd name="T0" fmla="*/ 8 w 254"/>
                  <a:gd name="T1" fmla="*/ 191 h 233"/>
                  <a:gd name="T2" fmla="*/ 3 w 254"/>
                  <a:gd name="T3" fmla="*/ 154 h 233"/>
                  <a:gd name="T4" fmla="*/ 0 w 254"/>
                  <a:gd name="T5" fmla="*/ 115 h 233"/>
                  <a:gd name="T6" fmla="*/ 0 w 254"/>
                  <a:gd name="T7" fmla="*/ 39 h 233"/>
                  <a:gd name="T8" fmla="*/ 3 w 254"/>
                  <a:gd name="T9" fmla="*/ 23 h 233"/>
                  <a:gd name="T10" fmla="*/ 8 w 254"/>
                  <a:gd name="T11" fmla="*/ 16 h 233"/>
                  <a:gd name="T12" fmla="*/ 13 w 254"/>
                  <a:gd name="T13" fmla="*/ 13 h 233"/>
                  <a:gd name="T14" fmla="*/ 40 w 254"/>
                  <a:gd name="T15" fmla="*/ 8 h 233"/>
                  <a:gd name="T16" fmla="*/ 66 w 254"/>
                  <a:gd name="T17" fmla="*/ 3 h 233"/>
                  <a:gd name="T18" fmla="*/ 121 w 254"/>
                  <a:gd name="T19" fmla="*/ 0 h 233"/>
                  <a:gd name="T20" fmla="*/ 178 w 254"/>
                  <a:gd name="T21" fmla="*/ 0 h 233"/>
                  <a:gd name="T22" fmla="*/ 204 w 254"/>
                  <a:gd name="T23" fmla="*/ 3 h 233"/>
                  <a:gd name="T24" fmla="*/ 233 w 254"/>
                  <a:gd name="T25" fmla="*/ 8 h 233"/>
                  <a:gd name="T26" fmla="*/ 241 w 254"/>
                  <a:gd name="T27" fmla="*/ 13 h 233"/>
                  <a:gd name="T28" fmla="*/ 249 w 254"/>
                  <a:gd name="T29" fmla="*/ 21 h 233"/>
                  <a:gd name="T30" fmla="*/ 254 w 254"/>
                  <a:gd name="T31" fmla="*/ 39 h 233"/>
                  <a:gd name="T32" fmla="*/ 254 w 254"/>
                  <a:gd name="T33" fmla="*/ 65 h 233"/>
                  <a:gd name="T34" fmla="*/ 254 w 254"/>
                  <a:gd name="T35" fmla="*/ 92 h 233"/>
                  <a:gd name="T36" fmla="*/ 249 w 254"/>
                  <a:gd name="T37" fmla="*/ 147 h 233"/>
                  <a:gd name="T38" fmla="*/ 246 w 254"/>
                  <a:gd name="T39" fmla="*/ 178 h 233"/>
                  <a:gd name="T40" fmla="*/ 241 w 254"/>
                  <a:gd name="T41" fmla="*/ 194 h 233"/>
                  <a:gd name="T42" fmla="*/ 236 w 254"/>
                  <a:gd name="T43" fmla="*/ 207 h 233"/>
                  <a:gd name="T44" fmla="*/ 220 w 254"/>
                  <a:gd name="T45" fmla="*/ 225 h 233"/>
                  <a:gd name="T46" fmla="*/ 212 w 254"/>
                  <a:gd name="T47" fmla="*/ 230 h 233"/>
                  <a:gd name="T48" fmla="*/ 202 w 254"/>
                  <a:gd name="T49" fmla="*/ 233 h 233"/>
                  <a:gd name="T50" fmla="*/ 121 w 254"/>
                  <a:gd name="T51" fmla="*/ 233 h 233"/>
                  <a:gd name="T52" fmla="*/ 79 w 254"/>
                  <a:gd name="T53" fmla="*/ 230 h 233"/>
                  <a:gd name="T54" fmla="*/ 37 w 254"/>
                  <a:gd name="T55" fmla="*/ 225 h 233"/>
                  <a:gd name="T56" fmla="*/ 27 w 254"/>
                  <a:gd name="T57" fmla="*/ 220 h 233"/>
                  <a:gd name="T58" fmla="*/ 19 w 254"/>
                  <a:gd name="T59" fmla="*/ 212 h 233"/>
                  <a:gd name="T60" fmla="*/ 11 w 254"/>
                  <a:gd name="T61" fmla="*/ 202 h 233"/>
                  <a:gd name="T62" fmla="*/ 8 w 254"/>
                  <a:gd name="T63" fmla="*/ 191 h 23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54"/>
                  <a:gd name="T97" fmla="*/ 0 h 233"/>
                  <a:gd name="T98" fmla="*/ 254 w 254"/>
                  <a:gd name="T99" fmla="*/ 233 h 233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54" h="233">
                    <a:moveTo>
                      <a:pt x="8" y="191"/>
                    </a:moveTo>
                    <a:lnTo>
                      <a:pt x="3" y="154"/>
                    </a:lnTo>
                    <a:lnTo>
                      <a:pt x="0" y="115"/>
                    </a:lnTo>
                    <a:lnTo>
                      <a:pt x="0" y="39"/>
                    </a:lnTo>
                    <a:lnTo>
                      <a:pt x="3" y="23"/>
                    </a:lnTo>
                    <a:lnTo>
                      <a:pt x="8" y="16"/>
                    </a:lnTo>
                    <a:lnTo>
                      <a:pt x="13" y="13"/>
                    </a:lnTo>
                    <a:lnTo>
                      <a:pt x="40" y="8"/>
                    </a:lnTo>
                    <a:lnTo>
                      <a:pt x="66" y="3"/>
                    </a:lnTo>
                    <a:lnTo>
                      <a:pt x="121" y="0"/>
                    </a:lnTo>
                    <a:lnTo>
                      <a:pt x="178" y="0"/>
                    </a:lnTo>
                    <a:lnTo>
                      <a:pt x="204" y="3"/>
                    </a:lnTo>
                    <a:lnTo>
                      <a:pt x="233" y="8"/>
                    </a:lnTo>
                    <a:lnTo>
                      <a:pt x="241" y="13"/>
                    </a:lnTo>
                    <a:lnTo>
                      <a:pt x="249" y="21"/>
                    </a:lnTo>
                    <a:lnTo>
                      <a:pt x="254" y="39"/>
                    </a:lnTo>
                    <a:lnTo>
                      <a:pt x="254" y="65"/>
                    </a:lnTo>
                    <a:lnTo>
                      <a:pt x="254" y="92"/>
                    </a:lnTo>
                    <a:lnTo>
                      <a:pt x="249" y="147"/>
                    </a:lnTo>
                    <a:lnTo>
                      <a:pt x="246" y="178"/>
                    </a:lnTo>
                    <a:lnTo>
                      <a:pt x="241" y="194"/>
                    </a:lnTo>
                    <a:lnTo>
                      <a:pt x="236" y="207"/>
                    </a:lnTo>
                    <a:lnTo>
                      <a:pt x="220" y="225"/>
                    </a:lnTo>
                    <a:lnTo>
                      <a:pt x="212" y="230"/>
                    </a:lnTo>
                    <a:lnTo>
                      <a:pt x="202" y="233"/>
                    </a:lnTo>
                    <a:lnTo>
                      <a:pt x="121" y="233"/>
                    </a:lnTo>
                    <a:lnTo>
                      <a:pt x="79" y="230"/>
                    </a:lnTo>
                    <a:lnTo>
                      <a:pt x="37" y="225"/>
                    </a:lnTo>
                    <a:lnTo>
                      <a:pt x="27" y="220"/>
                    </a:lnTo>
                    <a:lnTo>
                      <a:pt x="19" y="212"/>
                    </a:lnTo>
                    <a:lnTo>
                      <a:pt x="11" y="202"/>
                    </a:lnTo>
                    <a:lnTo>
                      <a:pt x="8" y="191"/>
                    </a:lnTo>
                    <a:close/>
                  </a:path>
                </a:pathLst>
              </a:custGeom>
              <a:solidFill>
                <a:srgbClr val="92ADBE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22" name="Freeform 2756"/>
              <p:cNvSpPr>
                <a:spLocks/>
              </p:cNvSpPr>
              <p:nvPr/>
            </p:nvSpPr>
            <p:spPr bwMode="auto">
              <a:xfrm>
                <a:off x="2328" y="1618"/>
                <a:ext cx="228" cy="171"/>
              </a:xfrm>
              <a:custGeom>
                <a:avLst/>
                <a:gdLst>
                  <a:gd name="T0" fmla="*/ 8 w 228"/>
                  <a:gd name="T1" fmla="*/ 139 h 171"/>
                  <a:gd name="T2" fmla="*/ 3 w 228"/>
                  <a:gd name="T3" fmla="*/ 113 h 171"/>
                  <a:gd name="T4" fmla="*/ 0 w 228"/>
                  <a:gd name="T5" fmla="*/ 84 h 171"/>
                  <a:gd name="T6" fmla="*/ 0 w 228"/>
                  <a:gd name="T7" fmla="*/ 29 h 171"/>
                  <a:gd name="T8" fmla="*/ 3 w 228"/>
                  <a:gd name="T9" fmla="*/ 19 h 171"/>
                  <a:gd name="T10" fmla="*/ 11 w 228"/>
                  <a:gd name="T11" fmla="*/ 11 h 171"/>
                  <a:gd name="T12" fmla="*/ 34 w 228"/>
                  <a:gd name="T13" fmla="*/ 6 h 171"/>
                  <a:gd name="T14" fmla="*/ 61 w 228"/>
                  <a:gd name="T15" fmla="*/ 3 h 171"/>
                  <a:gd name="T16" fmla="*/ 108 w 228"/>
                  <a:gd name="T17" fmla="*/ 0 h 171"/>
                  <a:gd name="T18" fmla="*/ 160 w 228"/>
                  <a:gd name="T19" fmla="*/ 0 h 171"/>
                  <a:gd name="T20" fmla="*/ 210 w 228"/>
                  <a:gd name="T21" fmla="*/ 6 h 171"/>
                  <a:gd name="T22" fmla="*/ 218 w 228"/>
                  <a:gd name="T23" fmla="*/ 8 h 171"/>
                  <a:gd name="T24" fmla="*/ 223 w 228"/>
                  <a:gd name="T25" fmla="*/ 16 h 171"/>
                  <a:gd name="T26" fmla="*/ 228 w 228"/>
                  <a:gd name="T27" fmla="*/ 29 h 171"/>
                  <a:gd name="T28" fmla="*/ 228 w 228"/>
                  <a:gd name="T29" fmla="*/ 50 h 171"/>
                  <a:gd name="T30" fmla="*/ 228 w 228"/>
                  <a:gd name="T31" fmla="*/ 69 h 171"/>
                  <a:gd name="T32" fmla="*/ 223 w 228"/>
                  <a:gd name="T33" fmla="*/ 108 h 171"/>
                  <a:gd name="T34" fmla="*/ 220 w 228"/>
                  <a:gd name="T35" fmla="*/ 131 h 171"/>
                  <a:gd name="T36" fmla="*/ 218 w 228"/>
                  <a:gd name="T37" fmla="*/ 142 h 171"/>
                  <a:gd name="T38" fmla="*/ 212 w 228"/>
                  <a:gd name="T39" fmla="*/ 152 h 171"/>
                  <a:gd name="T40" fmla="*/ 197 w 228"/>
                  <a:gd name="T41" fmla="*/ 163 h 171"/>
                  <a:gd name="T42" fmla="*/ 189 w 228"/>
                  <a:gd name="T43" fmla="*/ 168 h 171"/>
                  <a:gd name="T44" fmla="*/ 181 w 228"/>
                  <a:gd name="T45" fmla="*/ 168 h 171"/>
                  <a:gd name="T46" fmla="*/ 144 w 228"/>
                  <a:gd name="T47" fmla="*/ 171 h 171"/>
                  <a:gd name="T48" fmla="*/ 108 w 228"/>
                  <a:gd name="T49" fmla="*/ 171 h 171"/>
                  <a:gd name="T50" fmla="*/ 34 w 228"/>
                  <a:gd name="T51" fmla="*/ 163 h 171"/>
                  <a:gd name="T52" fmla="*/ 27 w 228"/>
                  <a:gd name="T53" fmla="*/ 160 h 171"/>
                  <a:gd name="T54" fmla="*/ 19 w 228"/>
                  <a:gd name="T55" fmla="*/ 155 h 171"/>
                  <a:gd name="T56" fmla="*/ 11 w 228"/>
                  <a:gd name="T57" fmla="*/ 147 h 171"/>
                  <a:gd name="T58" fmla="*/ 8 w 228"/>
                  <a:gd name="T59" fmla="*/ 139 h 17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228"/>
                  <a:gd name="T91" fmla="*/ 0 h 171"/>
                  <a:gd name="T92" fmla="*/ 228 w 228"/>
                  <a:gd name="T93" fmla="*/ 171 h 171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228" h="171">
                    <a:moveTo>
                      <a:pt x="8" y="139"/>
                    </a:moveTo>
                    <a:lnTo>
                      <a:pt x="3" y="113"/>
                    </a:lnTo>
                    <a:lnTo>
                      <a:pt x="0" y="84"/>
                    </a:lnTo>
                    <a:lnTo>
                      <a:pt x="0" y="29"/>
                    </a:lnTo>
                    <a:lnTo>
                      <a:pt x="3" y="19"/>
                    </a:lnTo>
                    <a:lnTo>
                      <a:pt x="11" y="11"/>
                    </a:lnTo>
                    <a:lnTo>
                      <a:pt x="34" y="6"/>
                    </a:lnTo>
                    <a:lnTo>
                      <a:pt x="61" y="3"/>
                    </a:lnTo>
                    <a:lnTo>
                      <a:pt x="108" y="0"/>
                    </a:lnTo>
                    <a:lnTo>
                      <a:pt x="160" y="0"/>
                    </a:lnTo>
                    <a:lnTo>
                      <a:pt x="210" y="6"/>
                    </a:lnTo>
                    <a:lnTo>
                      <a:pt x="218" y="8"/>
                    </a:lnTo>
                    <a:lnTo>
                      <a:pt x="223" y="16"/>
                    </a:lnTo>
                    <a:lnTo>
                      <a:pt x="228" y="29"/>
                    </a:lnTo>
                    <a:lnTo>
                      <a:pt x="228" y="50"/>
                    </a:lnTo>
                    <a:lnTo>
                      <a:pt x="228" y="69"/>
                    </a:lnTo>
                    <a:lnTo>
                      <a:pt x="223" y="108"/>
                    </a:lnTo>
                    <a:lnTo>
                      <a:pt x="220" y="131"/>
                    </a:lnTo>
                    <a:lnTo>
                      <a:pt x="218" y="142"/>
                    </a:lnTo>
                    <a:lnTo>
                      <a:pt x="212" y="152"/>
                    </a:lnTo>
                    <a:lnTo>
                      <a:pt x="197" y="163"/>
                    </a:lnTo>
                    <a:lnTo>
                      <a:pt x="189" y="168"/>
                    </a:lnTo>
                    <a:lnTo>
                      <a:pt x="181" y="168"/>
                    </a:lnTo>
                    <a:lnTo>
                      <a:pt x="144" y="171"/>
                    </a:lnTo>
                    <a:lnTo>
                      <a:pt x="108" y="171"/>
                    </a:lnTo>
                    <a:lnTo>
                      <a:pt x="34" y="163"/>
                    </a:lnTo>
                    <a:lnTo>
                      <a:pt x="27" y="160"/>
                    </a:lnTo>
                    <a:lnTo>
                      <a:pt x="19" y="155"/>
                    </a:lnTo>
                    <a:lnTo>
                      <a:pt x="11" y="147"/>
                    </a:lnTo>
                    <a:lnTo>
                      <a:pt x="8" y="1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23" name="Freeform 2757"/>
              <p:cNvSpPr>
                <a:spLocks/>
              </p:cNvSpPr>
              <p:nvPr/>
            </p:nvSpPr>
            <p:spPr bwMode="auto">
              <a:xfrm>
                <a:off x="2449" y="1802"/>
                <a:ext cx="18" cy="10"/>
              </a:xfrm>
              <a:custGeom>
                <a:avLst/>
                <a:gdLst>
                  <a:gd name="T0" fmla="*/ 10 w 18"/>
                  <a:gd name="T1" fmla="*/ 0 h 10"/>
                  <a:gd name="T2" fmla="*/ 16 w 18"/>
                  <a:gd name="T3" fmla="*/ 2 h 10"/>
                  <a:gd name="T4" fmla="*/ 18 w 18"/>
                  <a:gd name="T5" fmla="*/ 5 h 10"/>
                  <a:gd name="T6" fmla="*/ 16 w 18"/>
                  <a:gd name="T7" fmla="*/ 8 h 10"/>
                  <a:gd name="T8" fmla="*/ 10 w 18"/>
                  <a:gd name="T9" fmla="*/ 10 h 10"/>
                  <a:gd name="T10" fmla="*/ 2 w 18"/>
                  <a:gd name="T11" fmla="*/ 8 h 10"/>
                  <a:gd name="T12" fmla="*/ 0 w 18"/>
                  <a:gd name="T13" fmla="*/ 5 h 10"/>
                  <a:gd name="T14" fmla="*/ 2 w 18"/>
                  <a:gd name="T15" fmla="*/ 2 h 10"/>
                  <a:gd name="T16" fmla="*/ 10 w 18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0"/>
                  <a:gd name="T29" fmla="*/ 18 w 18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0">
                    <a:moveTo>
                      <a:pt x="10" y="0"/>
                    </a:moveTo>
                    <a:lnTo>
                      <a:pt x="16" y="2"/>
                    </a:lnTo>
                    <a:lnTo>
                      <a:pt x="18" y="5"/>
                    </a:lnTo>
                    <a:lnTo>
                      <a:pt x="16" y="8"/>
                    </a:lnTo>
                    <a:lnTo>
                      <a:pt x="10" y="10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24" name="Freeform 2758"/>
              <p:cNvSpPr>
                <a:spLocks/>
              </p:cNvSpPr>
              <p:nvPr/>
            </p:nvSpPr>
            <p:spPr bwMode="auto">
              <a:xfrm>
                <a:off x="2475" y="1802"/>
                <a:ext cx="18" cy="10"/>
              </a:xfrm>
              <a:custGeom>
                <a:avLst/>
                <a:gdLst>
                  <a:gd name="T0" fmla="*/ 10 w 18"/>
                  <a:gd name="T1" fmla="*/ 0 h 10"/>
                  <a:gd name="T2" fmla="*/ 16 w 18"/>
                  <a:gd name="T3" fmla="*/ 2 h 10"/>
                  <a:gd name="T4" fmla="*/ 18 w 18"/>
                  <a:gd name="T5" fmla="*/ 5 h 10"/>
                  <a:gd name="T6" fmla="*/ 16 w 18"/>
                  <a:gd name="T7" fmla="*/ 8 h 10"/>
                  <a:gd name="T8" fmla="*/ 10 w 18"/>
                  <a:gd name="T9" fmla="*/ 10 h 10"/>
                  <a:gd name="T10" fmla="*/ 3 w 18"/>
                  <a:gd name="T11" fmla="*/ 8 h 10"/>
                  <a:gd name="T12" fmla="*/ 0 w 18"/>
                  <a:gd name="T13" fmla="*/ 5 h 10"/>
                  <a:gd name="T14" fmla="*/ 3 w 18"/>
                  <a:gd name="T15" fmla="*/ 2 h 10"/>
                  <a:gd name="T16" fmla="*/ 10 w 18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0"/>
                  <a:gd name="T29" fmla="*/ 18 w 18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0">
                    <a:moveTo>
                      <a:pt x="10" y="0"/>
                    </a:moveTo>
                    <a:lnTo>
                      <a:pt x="16" y="2"/>
                    </a:lnTo>
                    <a:lnTo>
                      <a:pt x="18" y="5"/>
                    </a:lnTo>
                    <a:lnTo>
                      <a:pt x="16" y="8"/>
                    </a:lnTo>
                    <a:lnTo>
                      <a:pt x="10" y="10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89E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25" name="Freeform 2759"/>
              <p:cNvSpPr>
                <a:spLocks/>
              </p:cNvSpPr>
              <p:nvPr/>
            </p:nvSpPr>
            <p:spPr bwMode="auto">
              <a:xfrm>
                <a:off x="2501" y="1802"/>
                <a:ext cx="18" cy="10"/>
              </a:xfrm>
              <a:custGeom>
                <a:avLst/>
                <a:gdLst>
                  <a:gd name="T0" fmla="*/ 8 w 18"/>
                  <a:gd name="T1" fmla="*/ 0 h 10"/>
                  <a:gd name="T2" fmla="*/ 16 w 18"/>
                  <a:gd name="T3" fmla="*/ 2 h 10"/>
                  <a:gd name="T4" fmla="*/ 18 w 18"/>
                  <a:gd name="T5" fmla="*/ 5 h 10"/>
                  <a:gd name="T6" fmla="*/ 16 w 18"/>
                  <a:gd name="T7" fmla="*/ 8 h 10"/>
                  <a:gd name="T8" fmla="*/ 8 w 18"/>
                  <a:gd name="T9" fmla="*/ 10 h 10"/>
                  <a:gd name="T10" fmla="*/ 3 w 18"/>
                  <a:gd name="T11" fmla="*/ 8 h 10"/>
                  <a:gd name="T12" fmla="*/ 0 w 18"/>
                  <a:gd name="T13" fmla="*/ 5 h 10"/>
                  <a:gd name="T14" fmla="*/ 3 w 18"/>
                  <a:gd name="T15" fmla="*/ 2 h 10"/>
                  <a:gd name="T16" fmla="*/ 8 w 18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0"/>
                  <a:gd name="T29" fmla="*/ 18 w 18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0">
                    <a:moveTo>
                      <a:pt x="8" y="0"/>
                    </a:moveTo>
                    <a:lnTo>
                      <a:pt x="16" y="2"/>
                    </a:lnTo>
                    <a:lnTo>
                      <a:pt x="18" y="5"/>
                    </a:lnTo>
                    <a:lnTo>
                      <a:pt x="16" y="8"/>
                    </a:lnTo>
                    <a:lnTo>
                      <a:pt x="8" y="10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89E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26" name="Freeform 2760"/>
              <p:cNvSpPr>
                <a:spLocks/>
              </p:cNvSpPr>
              <p:nvPr/>
            </p:nvSpPr>
            <p:spPr bwMode="auto">
              <a:xfrm>
                <a:off x="2339" y="1629"/>
                <a:ext cx="204" cy="152"/>
              </a:xfrm>
              <a:custGeom>
                <a:avLst/>
                <a:gdLst>
                  <a:gd name="T0" fmla="*/ 8 w 204"/>
                  <a:gd name="T1" fmla="*/ 123 h 152"/>
                  <a:gd name="T2" fmla="*/ 3 w 204"/>
                  <a:gd name="T3" fmla="*/ 100 h 152"/>
                  <a:gd name="T4" fmla="*/ 0 w 204"/>
                  <a:gd name="T5" fmla="*/ 73 h 152"/>
                  <a:gd name="T6" fmla="*/ 0 w 204"/>
                  <a:gd name="T7" fmla="*/ 24 h 152"/>
                  <a:gd name="T8" fmla="*/ 5 w 204"/>
                  <a:gd name="T9" fmla="*/ 13 h 152"/>
                  <a:gd name="T10" fmla="*/ 8 w 204"/>
                  <a:gd name="T11" fmla="*/ 10 h 152"/>
                  <a:gd name="T12" fmla="*/ 10 w 204"/>
                  <a:gd name="T13" fmla="*/ 8 h 152"/>
                  <a:gd name="T14" fmla="*/ 31 w 204"/>
                  <a:gd name="T15" fmla="*/ 3 h 152"/>
                  <a:gd name="T16" fmla="*/ 55 w 204"/>
                  <a:gd name="T17" fmla="*/ 0 h 152"/>
                  <a:gd name="T18" fmla="*/ 97 w 204"/>
                  <a:gd name="T19" fmla="*/ 0 h 152"/>
                  <a:gd name="T20" fmla="*/ 144 w 204"/>
                  <a:gd name="T21" fmla="*/ 0 h 152"/>
                  <a:gd name="T22" fmla="*/ 167 w 204"/>
                  <a:gd name="T23" fmla="*/ 0 h 152"/>
                  <a:gd name="T24" fmla="*/ 188 w 204"/>
                  <a:gd name="T25" fmla="*/ 5 h 152"/>
                  <a:gd name="T26" fmla="*/ 196 w 204"/>
                  <a:gd name="T27" fmla="*/ 8 h 152"/>
                  <a:gd name="T28" fmla="*/ 201 w 204"/>
                  <a:gd name="T29" fmla="*/ 10 h 152"/>
                  <a:gd name="T30" fmla="*/ 204 w 204"/>
                  <a:gd name="T31" fmla="*/ 24 h 152"/>
                  <a:gd name="T32" fmla="*/ 204 w 204"/>
                  <a:gd name="T33" fmla="*/ 60 h 152"/>
                  <a:gd name="T34" fmla="*/ 201 w 204"/>
                  <a:gd name="T35" fmla="*/ 94 h 152"/>
                  <a:gd name="T36" fmla="*/ 199 w 204"/>
                  <a:gd name="T37" fmla="*/ 115 h 152"/>
                  <a:gd name="T38" fmla="*/ 196 w 204"/>
                  <a:gd name="T39" fmla="*/ 126 h 152"/>
                  <a:gd name="T40" fmla="*/ 191 w 204"/>
                  <a:gd name="T41" fmla="*/ 134 h 152"/>
                  <a:gd name="T42" fmla="*/ 186 w 204"/>
                  <a:gd name="T43" fmla="*/ 139 h 152"/>
                  <a:gd name="T44" fmla="*/ 178 w 204"/>
                  <a:gd name="T45" fmla="*/ 144 h 152"/>
                  <a:gd name="T46" fmla="*/ 170 w 204"/>
                  <a:gd name="T47" fmla="*/ 149 h 152"/>
                  <a:gd name="T48" fmla="*/ 162 w 204"/>
                  <a:gd name="T49" fmla="*/ 149 h 152"/>
                  <a:gd name="T50" fmla="*/ 97 w 204"/>
                  <a:gd name="T51" fmla="*/ 152 h 152"/>
                  <a:gd name="T52" fmla="*/ 63 w 204"/>
                  <a:gd name="T53" fmla="*/ 149 h 152"/>
                  <a:gd name="T54" fmla="*/ 31 w 204"/>
                  <a:gd name="T55" fmla="*/ 144 h 152"/>
                  <a:gd name="T56" fmla="*/ 23 w 204"/>
                  <a:gd name="T57" fmla="*/ 141 h 152"/>
                  <a:gd name="T58" fmla="*/ 16 w 204"/>
                  <a:gd name="T59" fmla="*/ 139 h 152"/>
                  <a:gd name="T60" fmla="*/ 10 w 204"/>
                  <a:gd name="T61" fmla="*/ 131 h 152"/>
                  <a:gd name="T62" fmla="*/ 8 w 204"/>
                  <a:gd name="T63" fmla="*/ 123 h 15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04"/>
                  <a:gd name="T97" fmla="*/ 0 h 152"/>
                  <a:gd name="T98" fmla="*/ 204 w 204"/>
                  <a:gd name="T99" fmla="*/ 152 h 152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04" h="152">
                    <a:moveTo>
                      <a:pt x="8" y="123"/>
                    </a:moveTo>
                    <a:lnTo>
                      <a:pt x="3" y="100"/>
                    </a:lnTo>
                    <a:lnTo>
                      <a:pt x="0" y="73"/>
                    </a:lnTo>
                    <a:lnTo>
                      <a:pt x="0" y="24"/>
                    </a:lnTo>
                    <a:lnTo>
                      <a:pt x="5" y="13"/>
                    </a:lnTo>
                    <a:lnTo>
                      <a:pt x="8" y="10"/>
                    </a:lnTo>
                    <a:lnTo>
                      <a:pt x="10" y="8"/>
                    </a:lnTo>
                    <a:lnTo>
                      <a:pt x="31" y="3"/>
                    </a:lnTo>
                    <a:lnTo>
                      <a:pt x="55" y="0"/>
                    </a:lnTo>
                    <a:lnTo>
                      <a:pt x="97" y="0"/>
                    </a:lnTo>
                    <a:lnTo>
                      <a:pt x="144" y="0"/>
                    </a:lnTo>
                    <a:lnTo>
                      <a:pt x="167" y="0"/>
                    </a:lnTo>
                    <a:lnTo>
                      <a:pt x="188" y="5"/>
                    </a:lnTo>
                    <a:lnTo>
                      <a:pt x="196" y="8"/>
                    </a:lnTo>
                    <a:lnTo>
                      <a:pt x="201" y="10"/>
                    </a:lnTo>
                    <a:lnTo>
                      <a:pt x="204" y="24"/>
                    </a:lnTo>
                    <a:lnTo>
                      <a:pt x="204" y="60"/>
                    </a:lnTo>
                    <a:lnTo>
                      <a:pt x="201" y="94"/>
                    </a:lnTo>
                    <a:lnTo>
                      <a:pt x="199" y="115"/>
                    </a:lnTo>
                    <a:lnTo>
                      <a:pt x="196" y="126"/>
                    </a:lnTo>
                    <a:lnTo>
                      <a:pt x="191" y="134"/>
                    </a:lnTo>
                    <a:lnTo>
                      <a:pt x="186" y="139"/>
                    </a:lnTo>
                    <a:lnTo>
                      <a:pt x="178" y="144"/>
                    </a:lnTo>
                    <a:lnTo>
                      <a:pt x="170" y="149"/>
                    </a:lnTo>
                    <a:lnTo>
                      <a:pt x="162" y="149"/>
                    </a:lnTo>
                    <a:lnTo>
                      <a:pt x="97" y="152"/>
                    </a:lnTo>
                    <a:lnTo>
                      <a:pt x="63" y="149"/>
                    </a:lnTo>
                    <a:lnTo>
                      <a:pt x="31" y="144"/>
                    </a:lnTo>
                    <a:lnTo>
                      <a:pt x="23" y="141"/>
                    </a:lnTo>
                    <a:lnTo>
                      <a:pt x="16" y="139"/>
                    </a:lnTo>
                    <a:lnTo>
                      <a:pt x="10" y="131"/>
                    </a:lnTo>
                    <a:lnTo>
                      <a:pt x="8" y="123"/>
                    </a:lnTo>
                    <a:close/>
                  </a:path>
                </a:pathLst>
              </a:custGeom>
              <a:solidFill>
                <a:srgbClr val="00AEC4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27" name="Freeform 2761"/>
              <p:cNvSpPr>
                <a:spLocks/>
              </p:cNvSpPr>
              <p:nvPr/>
            </p:nvSpPr>
            <p:spPr bwMode="auto">
              <a:xfrm>
                <a:off x="2391" y="1653"/>
                <a:ext cx="118" cy="91"/>
              </a:xfrm>
              <a:custGeom>
                <a:avLst/>
                <a:gdLst>
                  <a:gd name="T0" fmla="*/ 3 w 118"/>
                  <a:gd name="T1" fmla="*/ 73 h 91"/>
                  <a:gd name="T2" fmla="*/ 0 w 118"/>
                  <a:gd name="T3" fmla="*/ 44 h 91"/>
                  <a:gd name="T4" fmla="*/ 0 w 118"/>
                  <a:gd name="T5" fmla="*/ 15 h 91"/>
                  <a:gd name="T6" fmla="*/ 3 w 118"/>
                  <a:gd name="T7" fmla="*/ 10 h 91"/>
                  <a:gd name="T8" fmla="*/ 5 w 118"/>
                  <a:gd name="T9" fmla="*/ 5 h 91"/>
                  <a:gd name="T10" fmla="*/ 32 w 118"/>
                  <a:gd name="T11" fmla="*/ 2 h 91"/>
                  <a:gd name="T12" fmla="*/ 58 w 118"/>
                  <a:gd name="T13" fmla="*/ 0 h 91"/>
                  <a:gd name="T14" fmla="*/ 84 w 118"/>
                  <a:gd name="T15" fmla="*/ 0 h 91"/>
                  <a:gd name="T16" fmla="*/ 110 w 118"/>
                  <a:gd name="T17" fmla="*/ 5 h 91"/>
                  <a:gd name="T18" fmla="*/ 115 w 118"/>
                  <a:gd name="T19" fmla="*/ 7 h 91"/>
                  <a:gd name="T20" fmla="*/ 118 w 118"/>
                  <a:gd name="T21" fmla="*/ 15 h 91"/>
                  <a:gd name="T22" fmla="*/ 118 w 118"/>
                  <a:gd name="T23" fmla="*/ 36 h 91"/>
                  <a:gd name="T24" fmla="*/ 115 w 118"/>
                  <a:gd name="T25" fmla="*/ 57 h 91"/>
                  <a:gd name="T26" fmla="*/ 115 w 118"/>
                  <a:gd name="T27" fmla="*/ 68 h 91"/>
                  <a:gd name="T28" fmla="*/ 110 w 118"/>
                  <a:gd name="T29" fmla="*/ 78 h 91"/>
                  <a:gd name="T30" fmla="*/ 105 w 118"/>
                  <a:gd name="T31" fmla="*/ 86 h 91"/>
                  <a:gd name="T32" fmla="*/ 94 w 118"/>
                  <a:gd name="T33" fmla="*/ 89 h 91"/>
                  <a:gd name="T34" fmla="*/ 55 w 118"/>
                  <a:gd name="T35" fmla="*/ 91 h 91"/>
                  <a:gd name="T36" fmla="*/ 19 w 118"/>
                  <a:gd name="T37" fmla="*/ 86 h 91"/>
                  <a:gd name="T38" fmla="*/ 8 w 118"/>
                  <a:gd name="T39" fmla="*/ 81 h 91"/>
                  <a:gd name="T40" fmla="*/ 3 w 118"/>
                  <a:gd name="T41" fmla="*/ 73 h 9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8"/>
                  <a:gd name="T64" fmla="*/ 0 h 91"/>
                  <a:gd name="T65" fmla="*/ 118 w 118"/>
                  <a:gd name="T66" fmla="*/ 91 h 9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8" h="91">
                    <a:moveTo>
                      <a:pt x="3" y="73"/>
                    </a:moveTo>
                    <a:lnTo>
                      <a:pt x="0" y="44"/>
                    </a:lnTo>
                    <a:lnTo>
                      <a:pt x="0" y="15"/>
                    </a:lnTo>
                    <a:lnTo>
                      <a:pt x="3" y="10"/>
                    </a:lnTo>
                    <a:lnTo>
                      <a:pt x="5" y="5"/>
                    </a:lnTo>
                    <a:lnTo>
                      <a:pt x="32" y="2"/>
                    </a:lnTo>
                    <a:lnTo>
                      <a:pt x="58" y="0"/>
                    </a:lnTo>
                    <a:lnTo>
                      <a:pt x="84" y="0"/>
                    </a:lnTo>
                    <a:lnTo>
                      <a:pt x="110" y="5"/>
                    </a:lnTo>
                    <a:lnTo>
                      <a:pt x="115" y="7"/>
                    </a:lnTo>
                    <a:lnTo>
                      <a:pt x="118" y="15"/>
                    </a:lnTo>
                    <a:lnTo>
                      <a:pt x="118" y="36"/>
                    </a:lnTo>
                    <a:lnTo>
                      <a:pt x="115" y="57"/>
                    </a:lnTo>
                    <a:lnTo>
                      <a:pt x="115" y="68"/>
                    </a:lnTo>
                    <a:lnTo>
                      <a:pt x="110" y="78"/>
                    </a:lnTo>
                    <a:lnTo>
                      <a:pt x="105" y="86"/>
                    </a:lnTo>
                    <a:lnTo>
                      <a:pt x="94" y="89"/>
                    </a:lnTo>
                    <a:lnTo>
                      <a:pt x="55" y="91"/>
                    </a:lnTo>
                    <a:lnTo>
                      <a:pt x="19" y="86"/>
                    </a:lnTo>
                    <a:lnTo>
                      <a:pt x="8" y="81"/>
                    </a:lnTo>
                    <a:lnTo>
                      <a:pt x="3" y="73"/>
                    </a:lnTo>
                    <a:close/>
                  </a:path>
                </a:pathLst>
              </a:custGeom>
              <a:solidFill>
                <a:srgbClr val="7CC7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28" name="Freeform 2762"/>
              <p:cNvSpPr>
                <a:spLocks/>
              </p:cNvSpPr>
              <p:nvPr/>
            </p:nvSpPr>
            <p:spPr bwMode="auto">
              <a:xfrm>
                <a:off x="2352" y="1637"/>
                <a:ext cx="183" cy="136"/>
              </a:xfrm>
              <a:custGeom>
                <a:avLst/>
                <a:gdLst>
                  <a:gd name="T0" fmla="*/ 5 w 183"/>
                  <a:gd name="T1" fmla="*/ 118 h 136"/>
                  <a:gd name="T2" fmla="*/ 0 w 183"/>
                  <a:gd name="T3" fmla="*/ 94 h 136"/>
                  <a:gd name="T4" fmla="*/ 0 w 183"/>
                  <a:gd name="T5" fmla="*/ 71 h 136"/>
                  <a:gd name="T6" fmla="*/ 0 w 183"/>
                  <a:gd name="T7" fmla="*/ 23 h 136"/>
                  <a:gd name="T8" fmla="*/ 3 w 183"/>
                  <a:gd name="T9" fmla="*/ 16 h 136"/>
                  <a:gd name="T10" fmla="*/ 8 w 183"/>
                  <a:gd name="T11" fmla="*/ 8 h 136"/>
                  <a:gd name="T12" fmla="*/ 29 w 183"/>
                  <a:gd name="T13" fmla="*/ 2 h 136"/>
                  <a:gd name="T14" fmla="*/ 50 w 183"/>
                  <a:gd name="T15" fmla="*/ 0 h 136"/>
                  <a:gd name="T16" fmla="*/ 89 w 183"/>
                  <a:gd name="T17" fmla="*/ 0 h 136"/>
                  <a:gd name="T18" fmla="*/ 131 w 183"/>
                  <a:gd name="T19" fmla="*/ 0 h 136"/>
                  <a:gd name="T20" fmla="*/ 152 w 183"/>
                  <a:gd name="T21" fmla="*/ 0 h 136"/>
                  <a:gd name="T22" fmla="*/ 173 w 183"/>
                  <a:gd name="T23" fmla="*/ 5 h 136"/>
                  <a:gd name="T24" fmla="*/ 178 w 183"/>
                  <a:gd name="T25" fmla="*/ 8 h 136"/>
                  <a:gd name="T26" fmla="*/ 183 w 183"/>
                  <a:gd name="T27" fmla="*/ 10 h 136"/>
                  <a:gd name="T28" fmla="*/ 144 w 183"/>
                  <a:gd name="T29" fmla="*/ 5 h 136"/>
                  <a:gd name="T30" fmla="*/ 102 w 183"/>
                  <a:gd name="T31" fmla="*/ 5 h 136"/>
                  <a:gd name="T32" fmla="*/ 63 w 183"/>
                  <a:gd name="T33" fmla="*/ 8 h 136"/>
                  <a:gd name="T34" fmla="*/ 21 w 183"/>
                  <a:gd name="T35" fmla="*/ 13 h 136"/>
                  <a:gd name="T36" fmla="*/ 16 w 183"/>
                  <a:gd name="T37" fmla="*/ 21 h 136"/>
                  <a:gd name="T38" fmla="*/ 13 w 183"/>
                  <a:gd name="T39" fmla="*/ 29 h 136"/>
                  <a:gd name="T40" fmla="*/ 13 w 183"/>
                  <a:gd name="T41" fmla="*/ 76 h 136"/>
                  <a:gd name="T42" fmla="*/ 13 w 183"/>
                  <a:gd name="T43" fmla="*/ 99 h 136"/>
                  <a:gd name="T44" fmla="*/ 18 w 183"/>
                  <a:gd name="T45" fmla="*/ 123 h 136"/>
                  <a:gd name="T46" fmla="*/ 21 w 183"/>
                  <a:gd name="T47" fmla="*/ 131 h 136"/>
                  <a:gd name="T48" fmla="*/ 29 w 183"/>
                  <a:gd name="T49" fmla="*/ 136 h 136"/>
                  <a:gd name="T50" fmla="*/ 29 w 183"/>
                  <a:gd name="T51" fmla="*/ 136 h 136"/>
                  <a:gd name="T52" fmla="*/ 26 w 183"/>
                  <a:gd name="T53" fmla="*/ 136 h 136"/>
                  <a:gd name="T54" fmla="*/ 13 w 183"/>
                  <a:gd name="T55" fmla="*/ 128 h 136"/>
                  <a:gd name="T56" fmla="*/ 5 w 183"/>
                  <a:gd name="T57" fmla="*/ 118 h 1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83"/>
                  <a:gd name="T88" fmla="*/ 0 h 136"/>
                  <a:gd name="T89" fmla="*/ 183 w 183"/>
                  <a:gd name="T90" fmla="*/ 136 h 1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83" h="136">
                    <a:moveTo>
                      <a:pt x="5" y="118"/>
                    </a:moveTo>
                    <a:lnTo>
                      <a:pt x="0" y="94"/>
                    </a:lnTo>
                    <a:lnTo>
                      <a:pt x="0" y="71"/>
                    </a:lnTo>
                    <a:lnTo>
                      <a:pt x="0" y="23"/>
                    </a:lnTo>
                    <a:lnTo>
                      <a:pt x="3" y="16"/>
                    </a:lnTo>
                    <a:lnTo>
                      <a:pt x="8" y="8"/>
                    </a:lnTo>
                    <a:lnTo>
                      <a:pt x="29" y="2"/>
                    </a:lnTo>
                    <a:lnTo>
                      <a:pt x="50" y="0"/>
                    </a:lnTo>
                    <a:lnTo>
                      <a:pt x="89" y="0"/>
                    </a:lnTo>
                    <a:lnTo>
                      <a:pt x="131" y="0"/>
                    </a:lnTo>
                    <a:lnTo>
                      <a:pt x="152" y="0"/>
                    </a:lnTo>
                    <a:lnTo>
                      <a:pt x="173" y="5"/>
                    </a:lnTo>
                    <a:lnTo>
                      <a:pt x="178" y="8"/>
                    </a:lnTo>
                    <a:lnTo>
                      <a:pt x="183" y="10"/>
                    </a:lnTo>
                    <a:lnTo>
                      <a:pt x="144" y="5"/>
                    </a:lnTo>
                    <a:lnTo>
                      <a:pt x="102" y="5"/>
                    </a:lnTo>
                    <a:lnTo>
                      <a:pt x="63" y="8"/>
                    </a:lnTo>
                    <a:lnTo>
                      <a:pt x="21" y="13"/>
                    </a:lnTo>
                    <a:lnTo>
                      <a:pt x="16" y="21"/>
                    </a:lnTo>
                    <a:lnTo>
                      <a:pt x="13" y="29"/>
                    </a:lnTo>
                    <a:lnTo>
                      <a:pt x="13" y="76"/>
                    </a:lnTo>
                    <a:lnTo>
                      <a:pt x="13" y="99"/>
                    </a:lnTo>
                    <a:lnTo>
                      <a:pt x="18" y="123"/>
                    </a:lnTo>
                    <a:lnTo>
                      <a:pt x="21" y="131"/>
                    </a:lnTo>
                    <a:lnTo>
                      <a:pt x="29" y="136"/>
                    </a:lnTo>
                    <a:lnTo>
                      <a:pt x="26" y="136"/>
                    </a:lnTo>
                    <a:lnTo>
                      <a:pt x="13" y="128"/>
                    </a:lnTo>
                    <a:lnTo>
                      <a:pt x="5" y="118"/>
                    </a:lnTo>
                    <a:close/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29" name="Freeform 2763"/>
              <p:cNvSpPr>
                <a:spLocks/>
              </p:cNvSpPr>
              <p:nvPr/>
            </p:nvSpPr>
            <p:spPr bwMode="auto">
              <a:xfrm>
                <a:off x="2627" y="1915"/>
                <a:ext cx="65" cy="65"/>
              </a:xfrm>
              <a:custGeom>
                <a:avLst/>
                <a:gdLst>
                  <a:gd name="T0" fmla="*/ 2 w 65"/>
                  <a:gd name="T1" fmla="*/ 10 h 65"/>
                  <a:gd name="T2" fmla="*/ 2 w 65"/>
                  <a:gd name="T3" fmla="*/ 13 h 65"/>
                  <a:gd name="T4" fmla="*/ 0 w 65"/>
                  <a:gd name="T5" fmla="*/ 15 h 65"/>
                  <a:gd name="T6" fmla="*/ 0 w 65"/>
                  <a:gd name="T7" fmla="*/ 31 h 65"/>
                  <a:gd name="T8" fmla="*/ 0 w 65"/>
                  <a:gd name="T9" fmla="*/ 36 h 65"/>
                  <a:gd name="T10" fmla="*/ 2 w 65"/>
                  <a:gd name="T11" fmla="*/ 44 h 65"/>
                  <a:gd name="T12" fmla="*/ 8 w 65"/>
                  <a:gd name="T13" fmla="*/ 55 h 65"/>
                  <a:gd name="T14" fmla="*/ 18 w 65"/>
                  <a:gd name="T15" fmla="*/ 62 h 65"/>
                  <a:gd name="T16" fmla="*/ 28 w 65"/>
                  <a:gd name="T17" fmla="*/ 65 h 65"/>
                  <a:gd name="T18" fmla="*/ 39 w 65"/>
                  <a:gd name="T19" fmla="*/ 62 h 65"/>
                  <a:gd name="T20" fmla="*/ 49 w 65"/>
                  <a:gd name="T21" fmla="*/ 55 h 65"/>
                  <a:gd name="T22" fmla="*/ 60 w 65"/>
                  <a:gd name="T23" fmla="*/ 44 h 65"/>
                  <a:gd name="T24" fmla="*/ 62 w 65"/>
                  <a:gd name="T25" fmla="*/ 41 h 65"/>
                  <a:gd name="T26" fmla="*/ 65 w 65"/>
                  <a:gd name="T27" fmla="*/ 36 h 65"/>
                  <a:gd name="T28" fmla="*/ 65 w 65"/>
                  <a:gd name="T29" fmla="*/ 36 h 65"/>
                  <a:gd name="T30" fmla="*/ 65 w 65"/>
                  <a:gd name="T31" fmla="*/ 34 h 65"/>
                  <a:gd name="T32" fmla="*/ 65 w 65"/>
                  <a:gd name="T33" fmla="*/ 28 h 65"/>
                  <a:gd name="T34" fmla="*/ 65 w 65"/>
                  <a:gd name="T35" fmla="*/ 20 h 65"/>
                  <a:gd name="T36" fmla="*/ 57 w 65"/>
                  <a:gd name="T37" fmla="*/ 10 h 65"/>
                  <a:gd name="T38" fmla="*/ 44 w 65"/>
                  <a:gd name="T39" fmla="*/ 2 h 65"/>
                  <a:gd name="T40" fmla="*/ 31 w 65"/>
                  <a:gd name="T41" fmla="*/ 0 h 65"/>
                  <a:gd name="T42" fmla="*/ 26 w 65"/>
                  <a:gd name="T43" fmla="*/ 0 h 65"/>
                  <a:gd name="T44" fmla="*/ 18 w 65"/>
                  <a:gd name="T45" fmla="*/ 0 h 65"/>
                  <a:gd name="T46" fmla="*/ 10 w 65"/>
                  <a:gd name="T47" fmla="*/ 2 h 65"/>
                  <a:gd name="T48" fmla="*/ 2 w 65"/>
                  <a:gd name="T49" fmla="*/ 7 h 65"/>
                  <a:gd name="T50" fmla="*/ 2 w 65"/>
                  <a:gd name="T51" fmla="*/ 7 h 65"/>
                  <a:gd name="T52" fmla="*/ 2 w 65"/>
                  <a:gd name="T53" fmla="*/ 10 h 6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5"/>
                  <a:gd name="T82" fmla="*/ 0 h 65"/>
                  <a:gd name="T83" fmla="*/ 65 w 65"/>
                  <a:gd name="T84" fmla="*/ 65 h 6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5" h="65">
                    <a:moveTo>
                      <a:pt x="2" y="10"/>
                    </a:moveTo>
                    <a:lnTo>
                      <a:pt x="2" y="13"/>
                    </a:lnTo>
                    <a:lnTo>
                      <a:pt x="0" y="15"/>
                    </a:lnTo>
                    <a:lnTo>
                      <a:pt x="0" y="31"/>
                    </a:lnTo>
                    <a:lnTo>
                      <a:pt x="0" y="36"/>
                    </a:lnTo>
                    <a:lnTo>
                      <a:pt x="2" y="44"/>
                    </a:lnTo>
                    <a:lnTo>
                      <a:pt x="8" y="55"/>
                    </a:lnTo>
                    <a:lnTo>
                      <a:pt x="18" y="62"/>
                    </a:lnTo>
                    <a:lnTo>
                      <a:pt x="28" y="65"/>
                    </a:lnTo>
                    <a:lnTo>
                      <a:pt x="39" y="62"/>
                    </a:lnTo>
                    <a:lnTo>
                      <a:pt x="49" y="55"/>
                    </a:lnTo>
                    <a:lnTo>
                      <a:pt x="60" y="44"/>
                    </a:lnTo>
                    <a:lnTo>
                      <a:pt x="62" y="41"/>
                    </a:lnTo>
                    <a:lnTo>
                      <a:pt x="65" y="36"/>
                    </a:lnTo>
                    <a:lnTo>
                      <a:pt x="65" y="34"/>
                    </a:lnTo>
                    <a:lnTo>
                      <a:pt x="65" y="28"/>
                    </a:lnTo>
                    <a:lnTo>
                      <a:pt x="65" y="20"/>
                    </a:lnTo>
                    <a:lnTo>
                      <a:pt x="57" y="10"/>
                    </a:lnTo>
                    <a:lnTo>
                      <a:pt x="44" y="2"/>
                    </a:lnTo>
                    <a:lnTo>
                      <a:pt x="31" y="0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0" y="2"/>
                    </a:lnTo>
                    <a:lnTo>
                      <a:pt x="2" y="7"/>
                    </a:lnTo>
                    <a:lnTo>
                      <a:pt x="2" y="10"/>
                    </a:lnTo>
                    <a:close/>
                  </a:path>
                </a:pathLst>
              </a:custGeom>
              <a:solidFill>
                <a:srgbClr val="758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30" name="Freeform 2764"/>
              <p:cNvSpPr>
                <a:spLocks/>
              </p:cNvSpPr>
              <p:nvPr/>
            </p:nvSpPr>
            <p:spPr bwMode="auto">
              <a:xfrm>
                <a:off x="2627" y="1922"/>
                <a:ext cx="5" cy="8"/>
              </a:xfrm>
              <a:custGeom>
                <a:avLst/>
                <a:gdLst>
                  <a:gd name="T0" fmla="*/ 2 w 5"/>
                  <a:gd name="T1" fmla="*/ 8 h 8"/>
                  <a:gd name="T2" fmla="*/ 2 w 5"/>
                  <a:gd name="T3" fmla="*/ 8 h 8"/>
                  <a:gd name="T4" fmla="*/ 2 w 5"/>
                  <a:gd name="T5" fmla="*/ 8 h 8"/>
                  <a:gd name="T6" fmla="*/ 2 w 5"/>
                  <a:gd name="T7" fmla="*/ 8 h 8"/>
                  <a:gd name="T8" fmla="*/ 2 w 5"/>
                  <a:gd name="T9" fmla="*/ 6 h 8"/>
                  <a:gd name="T10" fmla="*/ 2 w 5"/>
                  <a:gd name="T11" fmla="*/ 6 h 8"/>
                  <a:gd name="T12" fmla="*/ 2 w 5"/>
                  <a:gd name="T13" fmla="*/ 6 h 8"/>
                  <a:gd name="T14" fmla="*/ 2 w 5"/>
                  <a:gd name="T15" fmla="*/ 3 h 8"/>
                  <a:gd name="T16" fmla="*/ 2 w 5"/>
                  <a:gd name="T17" fmla="*/ 3 h 8"/>
                  <a:gd name="T18" fmla="*/ 5 w 5"/>
                  <a:gd name="T19" fmla="*/ 3 h 8"/>
                  <a:gd name="T20" fmla="*/ 0 w 5"/>
                  <a:gd name="T21" fmla="*/ 0 h 8"/>
                  <a:gd name="T22" fmla="*/ 0 w 5"/>
                  <a:gd name="T23" fmla="*/ 3 h 8"/>
                  <a:gd name="T24" fmla="*/ 0 w 5"/>
                  <a:gd name="T25" fmla="*/ 3 h 8"/>
                  <a:gd name="T26" fmla="*/ 0 w 5"/>
                  <a:gd name="T27" fmla="*/ 3 h 8"/>
                  <a:gd name="T28" fmla="*/ 0 w 5"/>
                  <a:gd name="T29" fmla="*/ 6 h 8"/>
                  <a:gd name="T30" fmla="*/ 0 w 5"/>
                  <a:gd name="T31" fmla="*/ 6 h 8"/>
                  <a:gd name="T32" fmla="*/ 0 w 5"/>
                  <a:gd name="T33" fmla="*/ 6 h 8"/>
                  <a:gd name="T34" fmla="*/ 0 w 5"/>
                  <a:gd name="T35" fmla="*/ 8 h 8"/>
                  <a:gd name="T36" fmla="*/ 0 w 5"/>
                  <a:gd name="T37" fmla="*/ 8 h 8"/>
                  <a:gd name="T38" fmla="*/ 0 w 5"/>
                  <a:gd name="T39" fmla="*/ 8 h 8"/>
                  <a:gd name="T40" fmla="*/ 2 w 5"/>
                  <a:gd name="T41" fmla="*/ 8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8"/>
                  <a:gd name="T65" fmla="*/ 5 w 5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8">
                    <a:moveTo>
                      <a:pt x="2" y="8"/>
                    </a:moveTo>
                    <a:lnTo>
                      <a:pt x="2" y="8"/>
                    </a:lnTo>
                    <a:lnTo>
                      <a:pt x="2" y="6"/>
                    </a:lnTo>
                    <a:lnTo>
                      <a:pt x="2" y="3"/>
                    </a:lnTo>
                    <a:lnTo>
                      <a:pt x="5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31" name="Freeform 2765"/>
              <p:cNvSpPr>
                <a:spLocks/>
              </p:cNvSpPr>
              <p:nvPr/>
            </p:nvSpPr>
            <p:spPr bwMode="auto">
              <a:xfrm>
                <a:off x="2624" y="1930"/>
                <a:ext cx="5" cy="29"/>
              </a:xfrm>
              <a:custGeom>
                <a:avLst/>
                <a:gdLst>
                  <a:gd name="T0" fmla="*/ 5 w 5"/>
                  <a:gd name="T1" fmla="*/ 29 h 29"/>
                  <a:gd name="T2" fmla="*/ 5 w 5"/>
                  <a:gd name="T3" fmla="*/ 29 h 29"/>
                  <a:gd name="T4" fmla="*/ 5 w 5"/>
                  <a:gd name="T5" fmla="*/ 24 h 29"/>
                  <a:gd name="T6" fmla="*/ 5 w 5"/>
                  <a:gd name="T7" fmla="*/ 21 h 29"/>
                  <a:gd name="T8" fmla="*/ 5 w 5"/>
                  <a:gd name="T9" fmla="*/ 19 h 29"/>
                  <a:gd name="T10" fmla="*/ 5 w 5"/>
                  <a:gd name="T11" fmla="*/ 16 h 29"/>
                  <a:gd name="T12" fmla="*/ 5 w 5"/>
                  <a:gd name="T13" fmla="*/ 11 h 29"/>
                  <a:gd name="T14" fmla="*/ 5 w 5"/>
                  <a:gd name="T15" fmla="*/ 8 h 29"/>
                  <a:gd name="T16" fmla="*/ 5 w 5"/>
                  <a:gd name="T17" fmla="*/ 5 h 29"/>
                  <a:gd name="T18" fmla="*/ 5 w 5"/>
                  <a:gd name="T19" fmla="*/ 0 h 29"/>
                  <a:gd name="T20" fmla="*/ 3 w 5"/>
                  <a:gd name="T21" fmla="*/ 0 h 29"/>
                  <a:gd name="T22" fmla="*/ 3 w 5"/>
                  <a:gd name="T23" fmla="*/ 3 h 29"/>
                  <a:gd name="T24" fmla="*/ 0 w 5"/>
                  <a:gd name="T25" fmla="*/ 8 h 29"/>
                  <a:gd name="T26" fmla="*/ 0 w 5"/>
                  <a:gd name="T27" fmla="*/ 11 h 29"/>
                  <a:gd name="T28" fmla="*/ 0 w 5"/>
                  <a:gd name="T29" fmla="*/ 16 h 29"/>
                  <a:gd name="T30" fmla="*/ 0 w 5"/>
                  <a:gd name="T31" fmla="*/ 19 h 29"/>
                  <a:gd name="T32" fmla="*/ 0 w 5"/>
                  <a:gd name="T33" fmla="*/ 21 h 29"/>
                  <a:gd name="T34" fmla="*/ 3 w 5"/>
                  <a:gd name="T35" fmla="*/ 26 h 29"/>
                  <a:gd name="T36" fmla="*/ 3 w 5"/>
                  <a:gd name="T37" fmla="*/ 29 h 29"/>
                  <a:gd name="T38" fmla="*/ 3 w 5"/>
                  <a:gd name="T39" fmla="*/ 29 h 29"/>
                  <a:gd name="T40" fmla="*/ 5 w 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9"/>
                  <a:gd name="T65" fmla="*/ 5 w 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9">
                    <a:moveTo>
                      <a:pt x="5" y="29"/>
                    </a:moveTo>
                    <a:lnTo>
                      <a:pt x="5" y="29"/>
                    </a:lnTo>
                    <a:lnTo>
                      <a:pt x="5" y="24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5" y="16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3" y="3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3" y="26"/>
                    </a:lnTo>
                    <a:lnTo>
                      <a:pt x="3" y="29"/>
                    </a:lnTo>
                    <a:lnTo>
                      <a:pt x="5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32" name="Freeform 2766"/>
              <p:cNvSpPr>
                <a:spLocks/>
              </p:cNvSpPr>
              <p:nvPr/>
            </p:nvSpPr>
            <p:spPr bwMode="auto">
              <a:xfrm>
                <a:off x="2627" y="1959"/>
                <a:ext cx="21" cy="18"/>
              </a:xfrm>
              <a:custGeom>
                <a:avLst/>
                <a:gdLst>
                  <a:gd name="T0" fmla="*/ 21 w 21"/>
                  <a:gd name="T1" fmla="*/ 16 h 18"/>
                  <a:gd name="T2" fmla="*/ 21 w 21"/>
                  <a:gd name="T3" fmla="*/ 16 h 18"/>
                  <a:gd name="T4" fmla="*/ 18 w 21"/>
                  <a:gd name="T5" fmla="*/ 13 h 18"/>
                  <a:gd name="T6" fmla="*/ 15 w 21"/>
                  <a:gd name="T7" fmla="*/ 13 h 18"/>
                  <a:gd name="T8" fmla="*/ 13 w 21"/>
                  <a:gd name="T9" fmla="*/ 11 h 18"/>
                  <a:gd name="T10" fmla="*/ 10 w 21"/>
                  <a:gd name="T11" fmla="*/ 8 h 18"/>
                  <a:gd name="T12" fmla="*/ 8 w 21"/>
                  <a:gd name="T13" fmla="*/ 5 h 18"/>
                  <a:gd name="T14" fmla="*/ 5 w 21"/>
                  <a:gd name="T15" fmla="*/ 5 h 18"/>
                  <a:gd name="T16" fmla="*/ 5 w 21"/>
                  <a:gd name="T17" fmla="*/ 3 h 18"/>
                  <a:gd name="T18" fmla="*/ 2 w 21"/>
                  <a:gd name="T19" fmla="*/ 0 h 18"/>
                  <a:gd name="T20" fmla="*/ 0 w 21"/>
                  <a:gd name="T21" fmla="*/ 0 h 18"/>
                  <a:gd name="T22" fmla="*/ 0 w 21"/>
                  <a:gd name="T23" fmla="*/ 3 h 18"/>
                  <a:gd name="T24" fmla="*/ 2 w 21"/>
                  <a:gd name="T25" fmla="*/ 5 h 18"/>
                  <a:gd name="T26" fmla="*/ 5 w 21"/>
                  <a:gd name="T27" fmla="*/ 8 h 18"/>
                  <a:gd name="T28" fmla="*/ 8 w 21"/>
                  <a:gd name="T29" fmla="*/ 11 h 18"/>
                  <a:gd name="T30" fmla="*/ 10 w 21"/>
                  <a:gd name="T31" fmla="*/ 13 h 18"/>
                  <a:gd name="T32" fmla="*/ 13 w 21"/>
                  <a:gd name="T33" fmla="*/ 16 h 18"/>
                  <a:gd name="T34" fmla="*/ 15 w 21"/>
                  <a:gd name="T35" fmla="*/ 18 h 18"/>
                  <a:gd name="T36" fmla="*/ 18 w 21"/>
                  <a:gd name="T37" fmla="*/ 18 h 18"/>
                  <a:gd name="T38" fmla="*/ 18 w 21"/>
                  <a:gd name="T39" fmla="*/ 18 h 18"/>
                  <a:gd name="T40" fmla="*/ 21 w 21"/>
                  <a:gd name="T41" fmla="*/ 16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8"/>
                  <a:gd name="T65" fmla="*/ 21 w 21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8">
                    <a:moveTo>
                      <a:pt x="21" y="16"/>
                    </a:moveTo>
                    <a:lnTo>
                      <a:pt x="21" y="16"/>
                    </a:lnTo>
                    <a:lnTo>
                      <a:pt x="18" y="13"/>
                    </a:lnTo>
                    <a:lnTo>
                      <a:pt x="15" y="13"/>
                    </a:lnTo>
                    <a:lnTo>
                      <a:pt x="13" y="11"/>
                    </a:lnTo>
                    <a:lnTo>
                      <a:pt x="10" y="8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5" y="8"/>
                    </a:lnTo>
                    <a:lnTo>
                      <a:pt x="8" y="11"/>
                    </a:lnTo>
                    <a:lnTo>
                      <a:pt x="10" y="13"/>
                    </a:lnTo>
                    <a:lnTo>
                      <a:pt x="13" y="16"/>
                    </a:lnTo>
                    <a:lnTo>
                      <a:pt x="15" y="18"/>
                    </a:lnTo>
                    <a:lnTo>
                      <a:pt x="18" y="18"/>
                    </a:lnTo>
                    <a:lnTo>
                      <a:pt x="21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33" name="Freeform 2767"/>
              <p:cNvSpPr>
                <a:spLocks/>
              </p:cNvSpPr>
              <p:nvPr/>
            </p:nvSpPr>
            <p:spPr bwMode="auto">
              <a:xfrm>
                <a:off x="2645" y="1975"/>
                <a:ext cx="21" cy="8"/>
              </a:xfrm>
              <a:custGeom>
                <a:avLst/>
                <a:gdLst>
                  <a:gd name="T0" fmla="*/ 18 w 21"/>
                  <a:gd name="T1" fmla="*/ 2 h 8"/>
                  <a:gd name="T2" fmla="*/ 18 w 21"/>
                  <a:gd name="T3" fmla="*/ 2 h 8"/>
                  <a:gd name="T4" fmla="*/ 18 w 21"/>
                  <a:gd name="T5" fmla="*/ 2 h 8"/>
                  <a:gd name="T6" fmla="*/ 16 w 21"/>
                  <a:gd name="T7" fmla="*/ 2 h 8"/>
                  <a:gd name="T8" fmla="*/ 13 w 21"/>
                  <a:gd name="T9" fmla="*/ 2 h 8"/>
                  <a:gd name="T10" fmla="*/ 10 w 21"/>
                  <a:gd name="T11" fmla="*/ 2 h 8"/>
                  <a:gd name="T12" fmla="*/ 8 w 21"/>
                  <a:gd name="T13" fmla="*/ 2 h 8"/>
                  <a:gd name="T14" fmla="*/ 5 w 21"/>
                  <a:gd name="T15" fmla="*/ 2 h 8"/>
                  <a:gd name="T16" fmla="*/ 3 w 21"/>
                  <a:gd name="T17" fmla="*/ 0 h 8"/>
                  <a:gd name="T18" fmla="*/ 3 w 21"/>
                  <a:gd name="T19" fmla="*/ 0 h 8"/>
                  <a:gd name="T20" fmla="*/ 0 w 21"/>
                  <a:gd name="T21" fmla="*/ 2 h 8"/>
                  <a:gd name="T22" fmla="*/ 3 w 21"/>
                  <a:gd name="T23" fmla="*/ 5 h 8"/>
                  <a:gd name="T24" fmla="*/ 5 w 21"/>
                  <a:gd name="T25" fmla="*/ 5 h 8"/>
                  <a:gd name="T26" fmla="*/ 8 w 21"/>
                  <a:gd name="T27" fmla="*/ 5 h 8"/>
                  <a:gd name="T28" fmla="*/ 10 w 21"/>
                  <a:gd name="T29" fmla="*/ 5 h 8"/>
                  <a:gd name="T30" fmla="*/ 13 w 21"/>
                  <a:gd name="T31" fmla="*/ 8 h 8"/>
                  <a:gd name="T32" fmla="*/ 16 w 21"/>
                  <a:gd name="T33" fmla="*/ 5 h 8"/>
                  <a:gd name="T34" fmla="*/ 18 w 21"/>
                  <a:gd name="T35" fmla="*/ 5 h 8"/>
                  <a:gd name="T36" fmla="*/ 21 w 21"/>
                  <a:gd name="T37" fmla="*/ 5 h 8"/>
                  <a:gd name="T38" fmla="*/ 21 w 21"/>
                  <a:gd name="T39" fmla="*/ 5 h 8"/>
                  <a:gd name="T40" fmla="*/ 18 w 21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18" y="2"/>
                    </a:moveTo>
                    <a:lnTo>
                      <a:pt x="18" y="2"/>
                    </a:lnTo>
                    <a:lnTo>
                      <a:pt x="16" y="2"/>
                    </a:lnTo>
                    <a:lnTo>
                      <a:pt x="13" y="2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3" y="8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21" y="5"/>
                    </a:lnTo>
                    <a:lnTo>
                      <a:pt x="18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34" name="Freeform 2768"/>
              <p:cNvSpPr>
                <a:spLocks/>
              </p:cNvSpPr>
              <p:nvPr/>
            </p:nvSpPr>
            <p:spPr bwMode="auto">
              <a:xfrm>
                <a:off x="2663" y="1956"/>
                <a:ext cx="26" cy="24"/>
              </a:xfrm>
              <a:custGeom>
                <a:avLst/>
                <a:gdLst>
                  <a:gd name="T0" fmla="*/ 21 w 26"/>
                  <a:gd name="T1" fmla="*/ 0 h 24"/>
                  <a:gd name="T2" fmla="*/ 21 w 26"/>
                  <a:gd name="T3" fmla="*/ 0 h 24"/>
                  <a:gd name="T4" fmla="*/ 21 w 26"/>
                  <a:gd name="T5" fmla="*/ 6 h 24"/>
                  <a:gd name="T6" fmla="*/ 19 w 26"/>
                  <a:gd name="T7" fmla="*/ 8 h 24"/>
                  <a:gd name="T8" fmla="*/ 16 w 26"/>
                  <a:gd name="T9" fmla="*/ 11 h 24"/>
                  <a:gd name="T10" fmla="*/ 13 w 26"/>
                  <a:gd name="T11" fmla="*/ 14 h 24"/>
                  <a:gd name="T12" fmla="*/ 11 w 26"/>
                  <a:gd name="T13" fmla="*/ 16 h 24"/>
                  <a:gd name="T14" fmla="*/ 8 w 26"/>
                  <a:gd name="T15" fmla="*/ 16 h 24"/>
                  <a:gd name="T16" fmla="*/ 6 w 26"/>
                  <a:gd name="T17" fmla="*/ 19 h 24"/>
                  <a:gd name="T18" fmla="*/ 0 w 26"/>
                  <a:gd name="T19" fmla="*/ 21 h 24"/>
                  <a:gd name="T20" fmla="*/ 3 w 26"/>
                  <a:gd name="T21" fmla="*/ 24 h 24"/>
                  <a:gd name="T22" fmla="*/ 6 w 26"/>
                  <a:gd name="T23" fmla="*/ 21 h 24"/>
                  <a:gd name="T24" fmla="*/ 11 w 26"/>
                  <a:gd name="T25" fmla="*/ 21 h 24"/>
                  <a:gd name="T26" fmla="*/ 13 w 26"/>
                  <a:gd name="T27" fmla="*/ 19 h 24"/>
                  <a:gd name="T28" fmla="*/ 16 w 26"/>
                  <a:gd name="T29" fmla="*/ 16 h 24"/>
                  <a:gd name="T30" fmla="*/ 19 w 26"/>
                  <a:gd name="T31" fmla="*/ 14 h 24"/>
                  <a:gd name="T32" fmla="*/ 21 w 26"/>
                  <a:gd name="T33" fmla="*/ 11 h 24"/>
                  <a:gd name="T34" fmla="*/ 24 w 26"/>
                  <a:gd name="T35" fmla="*/ 6 h 24"/>
                  <a:gd name="T36" fmla="*/ 26 w 26"/>
                  <a:gd name="T37" fmla="*/ 3 h 24"/>
                  <a:gd name="T38" fmla="*/ 26 w 26"/>
                  <a:gd name="T39" fmla="*/ 3 h 24"/>
                  <a:gd name="T40" fmla="*/ 21 w 26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4"/>
                  <a:gd name="T65" fmla="*/ 26 w 26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4">
                    <a:moveTo>
                      <a:pt x="21" y="0"/>
                    </a:moveTo>
                    <a:lnTo>
                      <a:pt x="21" y="0"/>
                    </a:lnTo>
                    <a:lnTo>
                      <a:pt x="21" y="6"/>
                    </a:lnTo>
                    <a:lnTo>
                      <a:pt x="19" y="8"/>
                    </a:lnTo>
                    <a:lnTo>
                      <a:pt x="16" y="11"/>
                    </a:lnTo>
                    <a:lnTo>
                      <a:pt x="13" y="14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6" y="19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6" y="21"/>
                    </a:lnTo>
                    <a:lnTo>
                      <a:pt x="11" y="21"/>
                    </a:lnTo>
                    <a:lnTo>
                      <a:pt x="13" y="19"/>
                    </a:lnTo>
                    <a:lnTo>
                      <a:pt x="16" y="16"/>
                    </a:lnTo>
                    <a:lnTo>
                      <a:pt x="19" y="14"/>
                    </a:lnTo>
                    <a:lnTo>
                      <a:pt x="21" y="11"/>
                    </a:lnTo>
                    <a:lnTo>
                      <a:pt x="24" y="6"/>
                    </a:lnTo>
                    <a:lnTo>
                      <a:pt x="26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35" name="Freeform 2769"/>
              <p:cNvSpPr>
                <a:spLocks/>
              </p:cNvSpPr>
              <p:nvPr/>
            </p:nvSpPr>
            <p:spPr bwMode="auto">
              <a:xfrm>
                <a:off x="2684" y="1951"/>
                <a:ext cx="11" cy="8"/>
              </a:xfrm>
              <a:custGeom>
                <a:avLst/>
                <a:gdLst>
                  <a:gd name="T0" fmla="*/ 5 w 11"/>
                  <a:gd name="T1" fmla="*/ 0 h 8"/>
                  <a:gd name="T2" fmla="*/ 8 w 11"/>
                  <a:gd name="T3" fmla="*/ 0 h 8"/>
                  <a:gd name="T4" fmla="*/ 5 w 11"/>
                  <a:gd name="T5" fmla="*/ 0 h 8"/>
                  <a:gd name="T6" fmla="*/ 5 w 11"/>
                  <a:gd name="T7" fmla="*/ 0 h 8"/>
                  <a:gd name="T8" fmla="*/ 5 w 11"/>
                  <a:gd name="T9" fmla="*/ 3 h 8"/>
                  <a:gd name="T10" fmla="*/ 5 w 11"/>
                  <a:gd name="T11" fmla="*/ 3 h 8"/>
                  <a:gd name="T12" fmla="*/ 3 w 11"/>
                  <a:gd name="T13" fmla="*/ 3 h 8"/>
                  <a:gd name="T14" fmla="*/ 3 w 11"/>
                  <a:gd name="T15" fmla="*/ 5 h 8"/>
                  <a:gd name="T16" fmla="*/ 3 w 11"/>
                  <a:gd name="T17" fmla="*/ 5 h 8"/>
                  <a:gd name="T18" fmla="*/ 0 w 11"/>
                  <a:gd name="T19" fmla="*/ 5 h 8"/>
                  <a:gd name="T20" fmla="*/ 5 w 11"/>
                  <a:gd name="T21" fmla="*/ 8 h 8"/>
                  <a:gd name="T22" fmla="*/ 5 w 11"/>
                  <a:gd name="T23" fmla="*/ 8 h 8"/>
                  <a:gd name="T24" fmla="*/ 5 w 11"/>
                  <a:gd name="T25" fmla="*/ 8 h 8"/>
                  <a:gd name="T26" fmla="*/ 5 w 11"/>
                  <a:gd name="T27" fmla="*/ 5 h 8"/>
                  <a:gd name="T28" fmla="*/ 8 w 11"/>
                  <a:gd name="T29" fmla="*/ 5 h 8"/>
                  <a:gd name="T30" fmla="*/ 8 w 11"/>
                  <a:gd name="T31" fmla="*/ 5 h 8"/>
                  <a:gd name="T32" fmla="*/ 8 w 11"/>
                  <a:gd name="T33" fmla="*/ 3 h 8"/>
                  <a:gd name="T34" fmla="*/ 8 w 11"/>
                  <a:gd name="T35" fmla="*/ 3 h 8"/>
                  <a:gd name="T36" fmla="*/ 11 w 11"/>
                  <a:gd name="T37" fmla="*/ 0 h 8"/>
                  <a:gd name="T38" fmla="*/ 11 w 11"/>
                  <a:gd name="T39" fmla="*/ 0 h 8"/>
                  <a:gd name="T40" fmla="*/ 5 w 11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"/>
                  <a:gd name="T64" fmla="*/ 0 h 8"/>
                  <a:gd name="T65" fmla="*/ 11 w 1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" h="8">
                    <a:moveTo>
                      <a:pt x="5" y="0"/>
                    </a:moveTo>
                    <a:lnTo>
                      <a:pt x="8" y="0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36" name="Freeform 2770"/>
              <p:cNvSpPr>
                <a:spLocks/>
              </p:cNvSpPr>
              <p:nvPr/>
            </p:nvSpPr>
            <p:spPr bwMode="auto">
              <a:xfrm>
                <a:off x="2689" y="1949"/>
                <a:ext cx="6" cy="2"/>
              </a:xfrm>
              <a:custGeom>
                <a:avLst/>
                <a:gdLst>
                  <a:gd name="T0" fmla="*/ 3 w 6"/>
                  <a:gd name="T1" fmla="*/ 0 h 2"/>
                  <a:gd name="T2" fmla="*/ 3 w 6"/>
                  <a:gd name="T3" fmla="*/ 0 h 2"/>
                  <a:gd name="T4" fmla="*/ 3 w 6"/>
                  <a:gd name="T5" fmla="*/ 0 h 2"/>
                  <a:gd name="T6" fmla="*/ 3 w 6"/>
                  <a:gd name="T7" fmla="*/ 2 h 2"/>
                  <a:gd name="T8" fmla="*/ 3 w 6"/>
                  <a:gd name="T9" fmla="*/ 2 h 2"/>
                  <a:gd name="T10" fmla="*/ 3 w 6"/>
                  <a:gd name="T11" fmla="*/ 2 h 2"/>
                  <a:gd name="T12" fmla="*/ 3 w 6"/>
                  <a:gd name="T13" fmla="*/ 2 h 2"/>
                  <a:gd name="T14" fmla="*/ 3 w 6"/>
                  <a:gd name="T15" fmla="*/ 2 h 2"/>
                  <a:gd name="T16" fmla="*/ 0 w 6"/>
                  <a:gd name="T17" fmla="*/ 2 h 2"/>
                  <a:gd name="T18" fmla="*/ 0 w 6"/>
                  <a:gd name="T19" fmla="*/ 2 h 2"/>
                  <a:gd name="T20" fmla="*/ 6 w 6"/>
                  <a:gd name="T21" fmla="*/ 2 h 2"/>
                  <a:gd name="T22" fmla="*/ 6 w 6"/>
                  <a:gd name="T23" fmla="*/ 2 h 2"/>
                  <a:gd name="T24" fmla="*/ 6 w 6"/>
                  <a:gd name="T25" fmla="*/ 2 h 2"/>
                  <a:gd name="T26" fmla="*/ 6 w 6"/>
                  <a:gd name="T27" fmla="*/ 2 h 2"/>
                  <a:gd name="T28" fmla="*/ 6 w 6"/>
                  <a:gd name="T29" fmla="*/ 2 h 2"/>
                  <a:gd name="T30" fmla="*/ 6 w 6"/>
                  <a:gd name="T31" fmla="*/ 2 h 2"/>
                  <a:gd name="T32" fmla="*/ 6 w 6"/>
                  <a:gd name="T33" fmla="*/ 2 h 2"/>
                  <a:gd name="T34" fmla="*/ 6 w 6"/>
                  <a:gd name="T35" fmla="*/ 2 h 2"/>
                  <a:gd name="T36" fmla="*/ 6 w 6"/>
                  <a:gd name="T37" fmla="*/ 2 h 2"/>
                  <a:gd name="T38" fmla="*/ 6 w 6"/>
                  <a:gd name="T39" fmla="*/ 2 h 2"/>
                  <a:gd name="T40" fmla="*/ 3 w 6"/>
                  <a:gd name="T41" fmla="*/ 0 h 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2"/>
                  <a:gd name="T65" fmla="*/ 6 w 6"/>
                  <a:gd name="T66" fmla="*/ 2 h 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2">
                    <a:moveTo>
                      <a:pt x="3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37" name="Freeform 2771"/>
              <p:cNvSpPr>
                <a:spLocks/>
              </p:cNvSpPr>
              <p:nvPr/>
            </p:nvSpPr>
            <p:spPr bwMode="auto">
              <a:xfrm>
                <a:off x="2682" y="1922"/>
                <a:ext cx="13" cy="29"/>
              </a:xfrm>
              <a:custGeom>
                <a:avLst/>
                <a:gdLst>
                  <a:gd name="T0" fmla="*/ 0 w 13"/>
                  <a:gd name="T1" fmla="*/ 3 h 29"/>
                  <a:gd name="T2" fmla="*/ 0 w 13"/>
                  <a:gd name="T3" fmla="*/ 3 h 29"/>
                  <a:gd name="T4" fmla="*/ 2 w 13"/>
                  <a:gd name="T5" fmla="*/ 6 h 29"/>
                  <a:gd name="T6" fmla="*/ 5 w 13"/>
                  <a:gd name="T7" fmla="*/ 8 h 29"/>
                  <a:gd name="T8" fmla="*/ 7 w 13"/>
                  <a:gd name="T9" fmla="*/ 11 h 29"/>
                  <a:gd name="T10" fmla="*/ 7 w 13"/>
                  <a:gd name="T11" fmla="*/ 13 h 29"/>
                  <a:gd name="T12" fmla="*/ 7 w 13"/>
                  <a:gd name="T13" fmla="*/ 19 h 29"/>
                  <a:gd name="T14" fmla="*/ 10 w 13"/>
                  <a:gd name="T15" fmla="*/ 21 h 29"/>
                  <a:gd name="T16" fmla="*/ 10 w 13"/>
                  <a:gd name="T17" fmla="*/ 24 h 29"/>
                  <a:gd name="T18" fmla="*/ 10 w 13"/>
                  <a:gd name="T19" fmla="*/ 27 h 29"/>
                  <a:gd name="T20" fmla="*/ 13 w 13"/>
                  <a:gd name="T21" fmla="*/ 29 h 29"/>
                  <a:gd name="T22" fmla="*/ 13 w 13"/>
                  <a:gd name="T23" fmla="*/ 24 h 29"/>
                  <a:gd name="T24" fmla="*/ 13 w 13"/>
                  <a:gd name="T25" fmla="*/ 21 h 29"/>
                  <a:gd name="T26" fmla="*/ 13 w 13"/>
                  <a:gd name="T27" fmla="*/ 16 h 29"/>
                  <a:gd name="T28" fmla="*/ 10 w 13"/>
                  <a:gd name="T29" fmla="*/ 13 h 29"/>
                  <a:gd name="T30" fmla="*/ 10 w 13"/>
                  <a:gd name="T31" fmla="*/ 11 h 29"/>
                  <a:gd name="T32" fmla="*/ 7 w 13"/>
                  <a:gd name="T33" fmla="*/ 6 h 29"/>
                  <a:gd name="T34" fmla="*/ 5 w 13"/>
                  <a:gd name="T35" fmla="*/ 3 h 29"/>
                  <a:gd name="T36" fmla="*/ 2 w 13"/>
                  <a:gd name="T37" fmla="*/ 0 h 29"/>
                  <a:gd name="T38" fmla="*/ 2 w 13"/>
                  <a:gd name="T39" fmla="*/ 0 h 29"/>
                  <a:gd name="T40" fmla="*/ 0 w 13"/>
                  <a:gd name="T41" fmla="*/ 3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9"/>
                  <a:gd name="T65" fmla="*/ 13 w 13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9">
                    <a:moveTo>
                      <a:pt x="0" y="3"/>
                    </a:moveTo>
                    <a:lnTo>
                      <a:pt x="0" y="3"/>
                    </a:lnTo>
                    <a:lnTo>
                      <a:pt x="2" y="6"/>
                    </a:lnTo>
                    <a:lnTo>
                      <a:pt x="5" y="8"/>
                    </a:lnTo>
                    <a:lnTo>
                      <a:pt x="7" y="11"/>
                    </a:lnTo>
                    <a:lnTo>
                      <a:pt x="7" y="13"/>
                    </a:lnTo>
                    <a:lnTo>
                      <a:pt x="7" y="19"/>
                    </a:lnTo>
                    <a:lnTo>
                      <a:pt x="10" y="21"/>
                    </a:lnTo>
                    <a:lnTo>
                      <a:pt x="10" y="24"/>
                    </a:lnTo>
                    <a:lnTo>
                      <a:pt x="10" y="27"/>
                    </a:lnTo>
                    <a:lnTo>
                      <a:pt x="13" y="29"/>
                    </a:lnTo>
                    <a:lnTo>
                      <a:pt x="13" y="24"/>
                    </a:lnTo>
                    <a:lnTo>
                      <a:pt x="13" y="21"/>
                    </a:lnTo>
                    <a:lnTo>
                      <a:pt x="13" y="16"/>
                    </a:lnTo>
                    <a:lnTo>
                      <a:pt x="10" y="13"/>
                    </a:lnTo>
                    <a:lnTo>
                      <a:pt x="10" y="11"/>
                    </a:lnTo>
                    <a:lnTo>
                      <a:pt x="7" y="6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38" name="Freeform 2772"/>
              <p:cNvSpPr>
                <a:spLocks/>
              </p:cNvSpPr>
              <p:nvPr/>
            </p:nvSpPr>
            <p:spPr bwMode="auto">
              <a:xfrm>
                <a:off x="2658" y="1915"/>
                <a:ext cx="26" cy="10"/>
              </a:xfrm>
              <a:custGeom>
                <a:avLst/>
                <a:gdLst>
                  <a:gd name="T0" fmla="*/ 0 w 26"/>
                  <a:gd name="T1" fmla="*/ 2 h 10"/>
                  <a:gd name="T2" fmla="*/ 0 w 26"/>
                  <a:gd name="T3" fmla="*/ 2 h 10"/>
                  <a:gd name="T4" fmla="*/ 3 w 26"/>
                  <a:gd name="T5" fmla="*/ 2 h 10"/>
                  <a:gd name="T6" fmla="*/ 8 w 26"/>
                  <a:gd name="T7" fmla="*/ 2 h 10"/>
                  <a:gd name="T8" fmla="*/ 11 w 26"/>
                  <a:gd name="T9" fmla="*/ 2 h 10"/>
                  <a:gd name="T10" fmla="*/ 13 w 26"/>
                  <a:gd name="T11" fmla="*/ 5 h 10"/>
                  <a:gd name="T12" fmla="*/ 16 w 26"/>
                  <a:gd name="T13" fmla="*/ 5 h 10"/>
                  <a:gd name="T14" fmla="*/ 18 w 26"/>
                  <a:gd name="T15" fmla="*/ 7 h 10"/>
                  <a:gd name="T16" fmla="*/ 24 w 26"/>
                  <a:gd name="T17" fmla="*/ 7 h 10"/>
                  <a:gd name="T18" fmla="*/ 24 w 26"/>
                  <a:gd name="T19" fmla="*/ 10 h 10"/>
                  <a:gd name="T20" fmla="*/ 26 w 26"/>
                  <a:gd name="T21" fmla="*/ 7 h 10"/>
                  <a:gd name="T22" fmla="*/ 24 w 26"/>
                  <a:gd name="T23" fmla="*/ 5 h 10"/>
                  <a:gd name="T24" fmla="*/ 21 w 26"/>
                  <a:gd name="T25" fmla="*/ 2 h 10"/>
                  <a:gd name="T26" fmla="*/ 18 w 26"/>
                  <a:gd name="T27" fmla="*/ 2 h 10"/>
                  <a:gd name="T28" fmla="*/ 16 w 26"/>
                  <a:gd name="T29" fmla="*/ 0 h 10"/>
                  <a:gd name="T30" fmla="*/ 11 w 26"/>
                  <a:gd name="T31" fmla="*/ 0 h 10"/>
                  <a:gd name="T32" fmla="*/ 8 w 26"/>
                  <a:gd name="T33" fmla="*/ 0 h 10"/>
                  <a:gd name="T34" fmla="*/ 3 w 26"/>
                  <a:gd name="T35" fmla="*/ 0 h 10"/>
                  <a:gd name="T36" fmla="*/ 0 w 26"/>
                  <a:gd name="T37" fmla="*/ 0 h 10"/>
                  <a:gd name="T38" fmla="*/ 0 w 26"/>
                  <a:gd name="T39" fmla="*/ 0 h 10"/>
                  <a:gd name="T40" fmla="*/ 0 w 26"/>
                  <a:gd name="T41" fmla="*/ 2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10"/>
                  <a:gd name="T65" fmla="*/ 26 w 26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10">
                    <a:moveTo>
                      <a:pt x="0" y="2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8" y="2"/>
                    </a:lnTo>
                    <a:lnTo>
                      <a:pt x="11" y="2"/>
                    </a:lnTo>
                    <a:lnTo>
                      <a:pt x="13" y="5"/>
                    </a:lnTo>
                    <a:lnTo>
                      <a:pt x="16" y="5"/>
                    </a:lnTo>
                    <a:lnTo>
                      <a:pt x="18" y="7"/>
                    </a:lnTo>
                    <a:lnTo>
                      <a:pt x="24" y="7"/>
                    </a:lnTo>
                    <a:lnTo>
                      <a:pt x="24" y="10"/>
                    </a:lnTo>
                    <a:lnTo>
                      <a:pt x="26" y="7"/>
                    </a:lnTo>
                    <a:lnTo>
                      <a:pt x="24" y="5"/>
                    </a:lnTo>
                    <a:lnTo>
                      <a:pt x="21" y="2"/>
                    </a:lnTo>
                    <a:lnTo>
                      <a:pt x="18" y="2"/>
                    </a:lnTo>
                    <a:lnTo>
                      <a:pt x="16" y="0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39" name="Freeform 2773"/>
              <p:cNvSpPr>
                <a:spLocks/>
              </p:cNvSpPr>
              <p:nvPr/>
            </p:nvSpPr>
            <p:spPr bwMode="auto">
              <a:xfrm>
                <a:off x="2629" y="1912"/>
                <a:ext cx="29" cy="10"/>
              </a:xfrm>
              <a:custGeom>
                <a:avLst/>
                <a:gdLst>
                  <a:gd name="T0" fmla="*/ 3 w 29"/>
                  <a:gd name="T1" fmla="*/ 10 h 10"/>
                  <a:gd name="T2" fmla="*/ 3 w 29"/>
                  <a:gd name="T3" fmla="*/ 10 h 10"/>
                  <a:gd name="T4" fmla="*/ 6 w 29"/>
                  <a:gd name="T5" fmla="*/ 8 h 10"/>
                  <a:gd name="T6" fmla="*/ 8 w 29"/>
                  <a:gd name="T7" fmla="*/ 8 h 10"/>
                  <a:gd name="T8" fmla="*/ 13 w 29"/>
                  <a:gd name="T9" fmla="*/ 5 h 10"/>
                  <a:gd name="T10" fmla="*/ 16 w 29"/>
                  <a:gd name="T11" fmla="*/ 5 h 10"/>
                  <a:gd name="T12" fmla="*/ 21 w 29"/>
                  <a:gd name="T13" fmla="*/ 5 h 10"/>
                  <a:gd name="T14" fmla="*/ 24 w 29"/>
                  <a:gd name="T15" fmla="*/ 5 h 10"/>
                  <a:gd name="T16" fmla="*/ 26 w 29"/>
                  <a:gd name="T17" fmla="*/ 5 h 10"/>
                  <a:gd name="T18" fmla="*/ 29 w 29"/>
                  <a:gd name="T19" fmla="*/ 5 h 10"/>
                  <a:gd name="T20" fmla="*/ 29 w 29"/>
                  <a:gd name="T21" fmla="*/ 3 h 10"/>
                  <a:gd name="T22" fmla="*/ 26 w 29"/>
                  <a:gd name="T23" fmla="*/ 0 h 10"/>
                  <a:gd name="T24" fmla="*/ 24 w 29"/>
                  <a:gd name="T25" fmla="*/ 0 h 10"/>
                  <a:gd name="T26" fmla="*/ 21 w 29"/>
                  <a:gd name="T27" fmla="*/ 3 h 10"/>
                  <a:gd name="T28" fmla="*/ 16 w 29"/>
                  <a:gd name="T29" fmla="*/ 3 h 10"/>
                  <a:gd name="T30" fmla="*/ 11 w 29"/>
                  <a:gd name="T31" fmla="*/ 3 h 10"/>
                  <a:gd name="T32" fmla="*/ 8 w 29"/>
                  <a:gd name="T33" fmla="*/ 5 h 10"/>
                  <a:gd name="T34" fmla="*/ 3 w 29"/>
                  <a:gd name="T35" fmla="*/ 5 h 10"/>
                  <a:gd name="T36" fmla="*/ 0 w 29"/>
                  <a:gd name="T37" fmla="*/ 10 h 10"/>
                  <a:gd name="T38" fmla="*/ 0 w 29"/>
                  <a:gd name="T39" fmla="*/ 10 h 10"/>
                  <a:gd name="T40" fmla="*/ 3 w 29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10"/>
                  <a:gd name="T65" fmla="*/ 29 w 29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10">
                    <a:moveTo>
                      <a:pt x="3" y="10"/>
                    </a:moveTo>
                    <a:lnTo>
                      <a:pt x="3" y="10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3" y="5"/>
                    </a:lnTo>
                    <a:lnTo>
                      <a:pt x="16" y="5"/>
                    </a:lnTo>
                    <a:lnTo>
                      <a:pt x="21" y="5"/>
                    </a:lnTo>
                    <a:lnTo>
                      <a:pt x="24" y="5"/>
                    </a:lnTo>
                    <a:lnTo>
                      <a:pt x="26" y="5"/>
                    </a:lnTo>
                    <a:lnTo>
                      <a:pt x="29" y="5"/>
                    </a:lnTo>
                    <a:lnTo>
                      <a:pt x="29" y="3"/>
                    </a:lnTo>
                    <a:lnTo>
                      <a:pt x="26" y="0"/>
                    </a:lnTo>
                    <a:lnTo>
                      <a:pt x="24" y="0"/>
                    </a:lnTo>
                    <a:lnTo>
                      <a:pt x="21" y="3"/>
                    </a:lnTo>
                    <a:lnTo>
                      <a:pt x="16" y="3"/>
                    </a:lnTo>
                    <a:lnTo>
                      <a:pt x="11" y="3"/>
                    </a:lnTo>
                    <a:lnTo>
                      <a:pt x="8" y="5"/>
                    </a:lnTo>
                    <a:lnTo>
                      <a:pt x="3" y="5"/>
                    </a:lnTo>
                    <a:lnTo>
                      <a:pt x="0" y="10"/>
                    </a:lnTo>
                    <a:lnTo>
                      <a:pt x="3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40" name="Freeform 2774"/>
              <p:cNvSpPr>
                <a:spLocks/>
              </p:cNvSpPr>
              <p:nvPr/>
            </p:nvSpPr>
            <p:spPr bwMode="auto">
              <a:xfrm>
                <a:off x="2627" y="1922"/>
                <a:ext cx="5" cy="3"/>
              </a:xfrm>
              <a:custGeom>
                <a:avLst/>
                <a:gdLst>
                  <a:gd name="T0" fmla="*/ 5 w 5"/>
                  <a:gd name="T1" fmla="*/ 3 h 3"/>
                  <a:gd name="T2" fmla="*/ 2 w 5"/>
                  <a:gd name="T3" fmla="*/ 3 h 3"/>
                  <a:gd name="T4" fmla="*/ 5 w 5"/>
                  <a:gd name="T5" fmla="*/ 3 h 3"/>
                  <a:gd name="T6" fmla="*/ 5 w 5"/>
                  <a:gd name="T7" fmla="*/ 3 h 3"/>
                  <a:gd name="T8" fmla="*/ 5 w 5"/>
                  <a:gd name="T9" fmla="*/ 3 h 3"/>
                  <a:gd name="T10" fmla="*/ 5 w 5"/>
                  <a:gd name="T11" fmla="*/ 3 h 3"/>
                  <a:gd name="T12" fmla="*/ 5 w 5"/>
                  <a:gd name="T13" fmla="*/ 3 h 3"/>
                  <a:gd name="T14" fmla="*/ 5 w 5"/>
                  <a:gd name="T15" fmla="*/ 3 h 3"/>
                  <a:gd name="T16" fmla="*/ 5 w 5"/>
                  <a:gd name="T17" fmla="*/ 0 h 3"/>
                  <a:gd name="T18" fmla="*/ 5 w 5"/>
                  <a:gd name="T19" fmla="*/ 0 h 3"/>
                  <a:gd name="T20" fmla="*/ 2 w 5"/>
                  <a:gd name="T21" fmla="*/ 0 h 3"/>
                  <a:gd name="T22" fmla="*/ 2 w 5"/>
                  <a:gd name="T23" fmla="*/ 0 h 3"/>
                  <a:gd name="T24" fmla="*/ 2 w 5"/>
                  <a:gd name="T25" fmla="*/ 0 h 3"/>
                  <a:gd name="T26" fmla="*/ 2 w 5"/>
                  <a:gd name="T27" fmla="*/ 0 h 3"/>
                  <a:gd name="T28" fmla="*/ 2 w 5"/>
                  <a:gd name="T29" fmla="*/ 0 h 3"/>
                  <a:gd name="T30" fmla="*/ 2 w 5"/>
                  <a:gd name="T31" fmla="*/ 0 h 3"/>
                  <a:gd name="T32" fmla="*/ 2 w 5"/>
                  <a:gd name="T33" fmla="*/ 0 h 3"/>
                  <a:gd name="T34" fmla="*/ 0 w 5"/>
                  <a:gd name="T35" fmla="*/ 0 h 3"/>
                  <a:gd name="T36" fmla="*/ 0 w 5"/>
                  <a:gd name="T37" fmla="*/ 0 h 3"/>
                  <a:gd name="T38" fmla="*/ 0 w 5"/>
                  <a:gd name="T39" fmla="*/ 0 h 3"/>
                  <a:gd name="T40" fmla="*/ 5 w 5"/>
                  <a:gd name="T41" fmla="*/ 3 h 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3"/>
                  <a:gd name="T65" fmla="*/ 5 w 5"/>
                  <a:gd name="T66" fmla="*/ 3 h 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3">
                    <a:moveTo>
                      <a:pt x="5" y="3"/>
                    </a:moveTo>
                    <a:lnTo>
                      <a:pt x="2" y="3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8141" name="Freeform 2775"/>
              <p:cNvSpPr>
                <a:spLocks/>
              </p:cNvSpPr>
              <p:nvPr/>
            </p:nvSpPr>
            <p:spPr bwMode="auto">
              <a:xfrm>
                <a:off x="2640" y="1925"/>
                <a:ext cx="47" cy="50"/>
              </a:xfrm>
              <a:custGeom>
                <a:avLst/>
                <a:gdLst>
                  <a:gd name="T0" fmla="*/ 0 w 47"/>
                  <a:gd name="T1" fmla="*/ 37 h 50"/>
                  <a:gd name="T2" fmla="*/ 0 w 47"/>
                  <a:gd name="T3" fmla="*/ 37 h 50"/>
                  <a:gd name="T4" fmla="*/ 2 w 47"/>
                  <a:gd name="T5" fmla="*/ 45 h 50"/>
                  <a:gd name="T6" fmla="*/ 10 w 47"/>
                  <a:gd name="T7" fmla="*/ 50 h 50"/>
                  <a:gd name="T8" fmla="*/ 15 w 47"/>
                  <a:gd name="T9" fmla="*/ 50 h 50"/>
                  <a:gd name="T10" fmla="*/ 23 w 47"/>
                  <a:gd name="T11" fmla="*/ 50 h 50"/>
                  <a:gd name="T12" fmla="*/ 31 w 47"/>
                  <a:gd name="T13" fmla="*/ 45 h 50"/>
                  <a:gd name="T14" fmla="*/ 36 w 47"/>
                  <a:gd name="T15" fmla="*/ 37 h 50"/>
                  <a:gd name="T16" fmla="*/ 42 w 47"/>
                  <a:gd name="T17" fmla="*/ 29 h 50"/>
                  <a:gd name="T18" fmla="*/ 47 w 47"/>
                  <a:gd name="T19" fmla="*/ 18 h 50"/>
                  <a:gd name="T20" fmla="*/ 44 w 47"/>
                  <a:gd name="T21" fmla="*/ 10 h 50"/>
                  <a:gd name="T22" fmla="*/ 42 w 47"/>
                  <a:gd name="T23" fmla="*/ 3 h 50"/>
                  <a:gd name="T24" fmla="*/ 39 w 47"/>
                  <a:gd name="T25" fmla="*/ 0 h 50"/>
                  <a:gd name="T26" fmla="*/ 34 w 47"/>
                  <a:gd name="T27" fmla="*/ 0 h 50"/>
                  <a:gd name="T28" fmla="*/ 36 w 47"/>
                  <a:gd name="T29" fmla="*/ 0 h 50"/>
                  <a:gd name="T30" fmla="*/ 39 w 47"/>
                  <a:gd name="T31" fmla="*/ 3 h 50"/>
                  <a:gd name="T32" fmla="*/ 42 w 47"/>
                  <a:gd name="T33" fmla="*/ 10 h 50"/>
                  <a:gd name="T34" fmla="*/ 44 w 47"/>
                  <a:gd name="T35" fmla="*/ 18 h 50"/>
                  <a:gd name="T36" fmla="*/ 42 w 47"/>
                  <a:gd name="T37" fmla="*/ 26 h 50"/>
                  <a:gd name="T38" fmla="*/ 34 w 47"/>
                  <a:gd name="T39" fmla="*/ 34 h 50"/>
                  <a:gd name="T40" fmla="*/ 29 w 47"/>
                  <a:gd name="T41" fmla="*/ 42 h 50"/>
                  <a:gd name="T42" fmla="*/ 21 w 47"/>
                  <a:gd name="T43" fmla="*/ 47 h 50"/>
                  <a:gd name="T44" fmla="*/ 15 w 47"/>
                  <a:gd name="T45" fmla="*/ 47 h 50"/>
                  <a:gd name="T46" fmla="*/ 10 w 47"/>
                  <a:gd name="T47" fmla="*/ 47 h 50"/>
                  <a:gd name="T48" fmla="*/ 2 w 47"/>
                  <a:gd name="T49" fmla="*/ 42 h 50"/>
                  <a:gd name="T50" fmla="*/ 0 w 47"/>
                  <a:gd name="T51" fmla="*/ 37 h 5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7"/>
                  <a:gd name="T79" fmla="*/ 0 h 50"/>
                  <a:gd name="T80" fmla="*/ 47 w 47"/>
                  <a:gd name="T81" fmla="*/ 50 h 5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7" h="50">
                    <a:moveTo>
                      <a:pt x="0" y="37"/>
                    </a:moveTo>
                    <a:lnTo>
                      <a:pt x="0" y="37"/>
                    </a:lnTo>
                    <a:lnTo>
                      <a:pt x="2" y="45"/>
                    </a:lnTo>
                    <a:lnTo>
                      <a:pt x="10" y="50"/>
                    </a:lnTo>
                    <a:lnTo>
                      <a:pt x="15" y="50"/>
                    </a:lnTo>
                    <a:lnTo>
                      <a:pt x="23" y="50"/>
                    </a:lnTo>
                    <a:lnTo>
                      <a:pt x="31" y="45"/>
                    </a:lnTo>
                    <a:lnTo>
                      <a:pt x="36" y="37"/>
                    </a:lnTo>
                    <a:lnTo>
                      <a:pt x="42" y="29"/>
                    </a:lnTo>
                    <a:lnTo>
                      <a:pt x="47" y="18"/>
                    </a:lnTo>
                    <a:lnTo>
                      <a:pt x="44" y="10"/>
                    </a:lnTo>
                    <a:lnTo>
                      <a:pt x="42" y="3"/>
                    </a:lnTo>
                    <a:lnTo>
                      <a:pt x="39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9" y="3"/>
                    </a:lnTo>
                    <a:lnTo>
                      <a:pt x="42" y="10"/>
                    </a:lnTo>
                    <a:lnTo>
                      <a:pt x="44" y="18"/>
                    </a:lnTo>
                    <a:lnTo>
                      <a:pt x="42" y="26"/>
                    </a:lnTo>
                    <a:lnTo>
                      <a:pt x="34" y="34"/>
                    </a:lnTo>
                    <a:lnTo>
                      <a:pt x="29" y="42"/>
                    </a:lnTo>
                    <a:lnTo>
                      <a:pt x="21" y="47"/>
                    </a:lnTo>
                    <a:lnTo>
                      <a:pt x="15" y="47"/>
                    </a:lnTo>
                    <a:lnTo>
                      <a:pt x="10" y="47"/>
                    </a:lnTo>
                    <a:lnTo>
                      <a:pt x="2" y="42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BFD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</p:grpSp>
        <p:sp>
          <p:nvSpPr>
            <p:cNvPr id="15406" name="Rectangle 2777"/>
            <p:cNvSpPr>
              <a:spLocks noChangeArrowheads="1"/>
            </p:cNvSpPr>
            <p:nvPr/>
          </p:nvSpPr>
          <p:spPr bwMode="auto">
            <a:xfrm>
              <a:off x="2127" y="1446"/>
              <a:ext cx="611" cy="1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5407" name="Rectangle 2778"/>
            <p:cNvSpPr>
              <a:spLocks noChangeArrowheads="1"/>
            </p:cNvSpPr>
            <p:nvPr/>
          </p:nvSpPr>
          <p:spPr bwMode="auto">
            <a:xfrm>
              <a:off x="2182" y="1458"/>
              <a:ext cx="606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r>
                <a:rPr lang="ru-RU" altLang="de-DE" sz="1400" dirty="0">
                  <a:solidFill>
                    <a:srgbClr val="000000"/>
                  </a:solidFill>
                  <a:latin typeface="Comic Sans MS" pitchFamily="66" charset="0"/>
                </a:rPr>
                <a:t>Инженерия</a:t>
              </a:r>
              <a:endParaRPr lang="en-GB" altLang="de-DE" sz="1400" dirty="0"/>
            </a:p>
          </p:txBody>
        </p:sp>
        <p:grpSp>
          <p:nvGrpSpPr>
            <p:cNvPr id="15408" name="Group 2944"/>
            <p:cNvGrpSpPr>
              <a:grpSpLocks/>
            </p:cNvGrpSpPr>
            <p:nvPr/>
          </p:nvGrpSpPr>
          <p:grpSpPr bwMode="auto">
            <a:xfrm>
              <a:off x="2232" y="1595"/>
              <a:ext cx="588" cy="419"/>
              <a:chOff x="2232" y="1595"/>
              <a:chExt cx="588" cy="419"/>
            </a:xfrm>
          </p:grpSpPr>
          <p:sp>
            <p:nvSpPr>
              <p:cNvPr id="17812" name="Freeform 2779"/>
              <p:cNvSpPr>
                <a:spLocks/>
              </p:cNvSpPr>
              <p:nvPr/>
            </p:nvSpPr>
            <p:spPr bwMode="auto">
              <a:xfrm>
                <a:off x="2533" y="1770"/>
                <a:ext cx="57" cy="34"/>
              </a:xfrm>
              <a:custGeom>
                <a:avLst/>
                <a:gdLst>
                  <a:gd name="T0" fmla="*/ 54 w 57"/>
                  <a:gd name="T1" fmla="*/ 0 h 34"/>
                  <a:gd name="T2" fmla="*/ 54 w 57"/>
                  <a:gd name="T3" fmla="*/ 0 h 34"/>
                  <a:gd name="T4" fmla="*/ 47 w 57"/>
                  <a:gd name="T5" fmla="*/ 3 h 34"/>
                  <a:gd name="T6" fmla="*/ 41 w 57"/>
                  <a:gd name="T7" fmla="*/ 6 h 34"/>
                  <a:gd name="T8" fmla="*/ 34 w 57"/>
                  <a:gd name="T9" fmla="*/ 11 h 34"/>
                  <a:gd name="T10" fmla="*/ 26 w 57"/>
                  <a:gd name="T11" fmla="*/ 14 h 34"/>
                  <a:gd name="T12" fmla="*/ 20 w 57"/>
                  <a:gd name="T13" fmla="*/ 19 h 34"/>
                  <a:gd name="T14" fmla="*/ 13 w 57"/>
                  <a:gd name="T15" fmla="*/ 24 h 34"/>
                  <a:gd name="T16" fmla="*/ 7 w 57"/>
                  <a:gd name="T17" fmla="*/ 29 h 34"/>
                  <a:gd name="T18" fmla="*/ 0 w 57"/>
                  <a:gd name="T19" fmla="*/ 32 h 34"/>
                  <a:gd name="T20" fmla="*/ 2 w 57"/>
                  <a:gd name="T21" fmla="*/ 34 h 34"/>
                  <a:gd name="T22" fmla="*/ 10 w 57"/>
                  <a:gd name="T23" fmla="*/ 32 h 34"/>
                  <a:gd name="T24" fmla="*/ 15 w 57"/>
                  <a:gd name="T25" fmla="*/ 27 h 34"/>
                  <a:gd name="T26" fmla="*/ 23 w 57"/>
                  <a:gd name="T27" fmla="*/ 21 h 34"/>
                  <a:gd name="T28" fmla="*/ 28 w 57"/>
                  <a:gd name="T29" fmla="*/ 19 h 34"/>
                  <a:gd name="T30" fmla="*/ 36 w 57"/>
                  <a:gd name="T31" fmla="*/ 14 h 34"/>
                  <a:gd name="T32" fmla="*/ 41 w 57"/>
                  <a:gd name="T33" fmla="*/ 8 h 34"/>
                  <a:gd name="T34" fmla="*/ 49 w 57"/>
                  <a:gd name="T35" fmla="*/ 6 h 34"/>
                  <a:gd name="T36" fmla="*/ 57 w 57"/>
                  <a:gd name="T37" fmla="*/ 3 h 34"/>
                  <a:gd name="T38" fmla="*/ 57 w 57"/>
                  <a:gd name="T39" fmla="*/ 3 h 34"/>
                  <a:gd name="T40" fmla="*/ 54 w 57"/>
                  <a:gd name="T41" fmla="*/ 0 h 3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7"/>
                  <a:gd name="T64" fmla="*/ 0 h 34"/>
                  <a:gd name="T65" fmla="*/ 57 w 57"/>
                  <a:gd name="T66" fmla="*/ 34 h 3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7" h="34">
                    <a:moveTo>
                      <a:pt x="54" y="0"/>
                    </a:moveTo>
                    <a:lnTo>
                      <a:pt x="54" y="0"/>
                    </a:lnTo>
                    <a:lnTo>
                      <a:pt x="47" y="3"/>
                    </a:lnTo>
                    <a:lnTo>
                      <a:pt x="41" y="6"/>
                    </a:lnTo>
                    <a:lnTo>
                      <a:pt x="34" y="11"/>
                    </a:lnTo>
                    <a:lnTo>
                      <a:pt x="26" y="14"/>
                    </a:lnTo>
                    <a:lnTo>
                      <a:pt x="20" y="19"/>
                    </a:lnTo>
                    <a:lnTo>
                      <a:pt x="13" y="24"/>
                    </a:lnTo>
                    <a:lnTo>
                      <a:pt x="7" y="29"/>
                    </a:lnTo>
                    <a:lnTo>
                      <a:pt x="0" y="32"/>
                    </a:lnTo>
                    <a:lnTo>
                      <a:pt x="2" y="34"/>
                    </a:lnTo>
                    <a:lnTo>
                      <a:pt x="10" y="32"/>
                    </a:lnTo>
                    <a:lnTo>
                      <a:pt x="15" y="27"/>
                    </a:lnTo>
                    <a:lnTo>
                      <a:pt x="23" y="21"/>
                    </a:lnTo>
                    <a:lnTo>
                      <a:pt x="28" y="19"/>
                    </a:lnTo>
                    <a:lnTo>
                      <a:pt x="36" y="14"/>
                    </a:lnTo>
                    <a:lnTo>
                      <a:pt x="41" y="8"/>
                    </a:lnTo>
                    <a:lnTo>
                      <a:pt x="49" y="6"/>
                    </a:lnTo>
                    <a:lnTo>
                      <a:pt x="57" y="3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13" name="Freeform 2780"/>
              <p:cNvSpPr>
                <a:spLocks/>
              </p:cNvSpPr>
              <p:nvPr/>
            </p:nvSpPr>
            <p:spPr bwMode="auto">
              <a:xfrm>
                <a:off x="2587" y="1768"/>
                <a:ext cx="48" cy="8"/>
              </a:xfrm>
              <a:custGeom>
                <a:avLst/>
                <a:gdLst>
                  <a:gd name="T0" fmla="*/ 48 w 48"/>
                  <a:gd name="T1" fmla="*/ 5 h 8"/>
                  <a:gd name="T2" fmla="*/ 48 w 48"/>
                  <a:gd name="T3" fmla="*/ 5 h 8"/>
                  <a:gd name="T4" fmla="*/ 42 w 48"/>
                  <a:gd name="T5" fmla="*/ 2 h 8"/>
                  <a:gd name="T6" fmla="*/ 37 w 48"/>
                  <a:gd name="T7" fmla="*/ 2 h 8"/>
                  <a:gd name="T8" fmla="*/ 32 w 48"/>
                  <a:gd name="T9" fmla="*/ 0 h 8"/>
                  <a:gd name="T10" fmla="*/ 24 w 48"/>
                  <a:gd name="T11" fmla="*/ 0 h 8"/>
                  <a:gd name="T12" fmla="*/ 19 w 48"/>
                  <a:gd name="T13" fmla="*/ 0 h 8"/>
                  <a:gd name="T14" fmla="*/ 14 w 48"/>
                  <a:gd name="T15" fmla="*/ 0 h 8"/>
                  <a:gd name="T16" fmla="*/ 8 w 48"/>
                  <a:gd name="T17" fmla="*/ 0 h 8"/>
                  <a:gd name="T18" fmla="*/ 0 w 48"/>
                  <a:gd name="T19" fmla="*/ 2 h 8"/>
                  <a:gd name="T20" fmla="*/ 3 w 48"/>
                  <a:gd name="T21" fmla="*/ 5 h 8"/>
                  <a:gd name="T22" fmla="*/ 8 w 48"/>
                  <a:gd name="T23" fmla="*/ 5 h 8"/>
                  <a:gd name="T24" fmla="*/ 14 w 48"/>
                  <a:gd name="T25" fmla="*/ 2 h 8"/>
                  <a:gd name="T26" fmla="*/ 19 w 48"/>
                  <a:gd name="T27" fmla="*/ 2 h 8"/>
                  <a:gd name="T28" fmla="*/ 24 w 48"/>
                  <a:gd name="T29" fmla="*/ 2 h 8"/>
                  <a:gd name="T30" fmla="*/ 32 w 48"/>
                  <a:gd name="T31" fmla="*/ 5 h 8"/>
                  <a:gd name="T32" fmla="*/ 37 w 48"/>
                  <a:gd name="T33" fmla="*/ 5 h 8"/>
                  <a:gd name="T34" fmla="*/ 42 w 48"/>
                  <a:gd name="T35" fmla="*/ 5 h 8"/>
                  <a:gd name="T36" fmla="*/ 48 w 48"/>
                  <a:gd name="T37" fmla="*/ 8 h 8"/>
                  <a:gd name="T38" fmla="*/ 48 w 48"/>
                  <a:gd name="T39" fmla="*/ 8 h 8"/>
                  <a:gd name="T40" fmla="*/ 48 w 48"/>
                  <a:gd name="T41" fmla="*/ 5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8"/>
                  <a:gd name="T64" fmla="*/ 0 h 8"/>
                  <a:gd name="T65" fmla="*/ 48 w 48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8" h="8">
                    <a:moveTo>
                      <a:pt x="48" y="5"/>
                    </a:moveTo>
                    <a:lnTo>
                      <a:pt x="48" y="5"/>
                    </a:lnTo>
                    <a:lnTo>
                      <a:pt x="42" y="2"/>
                    </a:lnTo>
                    <a:lnTo>
                      <a:pt x="37" y="2"/>
                    </a:lnTo>
                    <a:lnTo>
                      <a:pt x="32" y="0"/>
                    </a:lnTo>
                    <a:lnTo>
                      <a:pt x="24" y="0"/>
                    </a:lnTo>
                    <a:lnTo>
                      <a:pt x="19" y="0"/>
                    </a:lnTo>
                    <a:lnTo>
                      <a:pt x="14" y="0"/>
                    </a:lnTo>
                    <a:lnTo>
                      <a:pt x="8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8" y="5"/>
                    </a:lnTo>
                    <a:lnTo>
                      <a:pt x="14" y="2"/>
                    </a:lnTo>
                    <a:lnTo>
                      <a:pt x="19" y="2"/>
                    </a:lnTo>
                    <a:lnTo>
                      <a:pt x="24" y="2"/>
                    </a:lnTo>
                    <a:lnTo>
                      <a:pt x="32" y="5"/>
                    </a:lnTo>
                    <a:lnTo>
                      <a:pt x="37" y="5"/>
                    </a:lnTo>
                    <a:lnTo>
                      <a:pt x="42" y="5"/>
                    </a:lnTo>
                    <a:lnTo>
                      <a:pt x="48" y="8"/>
                    </a:lnTo>
                    <a:lnTo>
                      <a:pt x="48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14" name="Freeform 2781"/>
              <p:cNvSpPr>
                <a:spLocks/>
              </p:cNvSpPr>
              <p:nvPr/>
            </p:nvSpPr>
            <p:spPr bwMode="auto">
              <a:xfrm>
                <a:off x="2635" y="1773"/>
                <a:ext cx="26" cy="21"/>
              </a:xfrm>
              <a:custGeom>
                <a:avLst/>
                <a:gdLst>
                  <a:gd name="T0" fmla="*/ 26 w 26"/>
                  <a:gd name="T1" fmla="*/ 18 h 21"/>
                  <a:gd name="T2" fmla="*/ 26 w 26"/>
                  <a:gd name="T3" fmla="*/ 18 h 21"/>
                  <a:gd name="T4" fmla="*/ 26 w 26"/>
                  <a:gd name="T5" fmla="*/ 16 h 21"/>
                  <a:gd name="T6" fmla="*/ 23 w 26"/>
                  <a:gd name="T7" fmla="*/ 13 h 21"/>
                  <a:gd name="T8" fmla="*/ 20 w 26"/>
                  <a:gd name="T9" fmla="*/ 11 h 21"/>
                  <a:gd name="T10" fmla="*/ 15 w 26"/>
                  <a:gd name="T11" fmla="*/ 8 h 21"/>
                  <a:gd name="T12" fmla="*/ 13 w 26"/>
                  <a:gd name="T13" fmla="*/ 5 h 21"/>
                  <a:gd name="T14" fmla="*/ 7 w 26"/>
                  <a:gd name="T15" fmla="*/ 3 h 21"/>
                  <a:gd name="T16" fmla="*/ 5 w 26"/>
                  <a:gd name="T17" fmla="*/ 0 h 21"/>
                  <a:gd name="T18" fmla="*/ 0 w 26"/>
                  <a:gd name="T19" fmla="*/ 0 h 21"/>
                  <a:gd name="T20" fmla="*/ 0 w 26"/>
                  <a:gd name="T21" fmla="*/ 3 h 21"/>
                  <a:gd name="T22" fmla="*/ 2 w 26"/>
                  <a:gd name="T23" fmla="*/ 5 h 21"/>
                  <a:gd name="T24" fmla="*/ 7 w 26"/>
                  <a:gd name="T25" fmla="*/ 5 h 21"/>
                  <a:gd name="T26" fmla="*/ 10 w 26"/>
                  <a:gd name="T27" fmla="*/ 8 h 21"/>
                  <a:gd name="T28" fmla="*/ 13 w 26"/>
                  <a:gd name="T29" fmla="*/ 11 h 21"/>
                  <a:gd name="T30" fmla="*/ 18 w 26"/>
                  <a:gd name="T31" fmla="*/ 13 h 21"/>
                  <a:gd name="T32" fmla="*/ 20 w 26"/>
                  <a:gd name="T33" fmla="*/ 16 h 21"/>
                  <a:gd name="T34" fmla="*/ 23 w 26"/>
                  <a:gd name="T35" fmla="*/ 18 h 21"/>
                  <a:gd name="T36" fmla="*/ 23 w 26"/>
                  <a:gd name="T37" fmla="*/ 21 h 21"/>
                  <a:gd name="T38" fmla="*/ 23 w 26"/>
                  <a:gd name="T39" fmla="*/ 21 h 21"/>
                  <a:gd name="T40" fmla="*/ 26 w 26"/>
                  <a:gd name="T41" fmla="*/ 18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1"/>
                  <a:gd name="T65" fmla="*/ 26 w 26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1">
                    <a:moveTo>
                      <a:pt x="26" y="18"/>
                    </a:moveTo>
                    <a:lnTo>
                      <a:pt x="26" y="18"/>
                    </a:lnTo>
                    <a:lnTo>
                      <a:pt x="26" y="16"/>
                    </a:lnTo>
                    <a:lnTo>
                      <a:pt x="23" y="13"/>
                    </a:lnTo>
                    <a:lnTo>
                      <a:pt x="20" y="11"/>
                    </a:lnTo>
                    <a:lnTo>
                      <a:pt x="15" y="8"/>
                    </a:lnTo>
                    <a:lnTo>
                      <a:pt x="13" y="5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7" y="5"/>
                    </a:lnTo>
                    <a:lnTo>
                      <a:pt x="10" y="8"/>
                    </a:lnTo>
                    <a:lnTo>
                      <a:pt x="13" y="11"/>
                    </a:lnTo>
                    <a:lnTo>
                      <a:pt x="18" y="13"/>
                    </a:lnTo>
                    <a:lnTo>
                      <a:pt x="20" y="16"/>
                    </a:lnTo>
                    <a:lnTo>
                      <a:pt x="23" y="18"/>
                    </a:lnTo>
                    <a:lnTo>
                      <a:pt x="23" y="21"/>
                    </a:lnTo>
                    <a:lnTo>
                      <a:pt x="26" y="1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15" name="Freeform 2782"/>
              <p:cNvSpPr>
                <a:spLocks/>
              </p:cNvSpPr>
              <p:nvPr/>
            </p:nvSpPr>
            <p:spPr bwMode="auto">
              <a:xfrm>
                <a:off x="2650" y="1791"/>
                <a:ext cx="13" cy="24"/>
              </a:xfrm>
              <a:custGeom>
                <a:avLst/>
                <a:gdLst>
                  <a:gd name="T0" fmla="*/ 3 w 13"/>
                  <a:gd name="T1" fmla="*/ 24 h 24"/>
                  <a:gd name="T2" fmla="*/ 3 w 13"/>
                  <a:gd name="T3" fmla="*/ 24 h 24"/>
                  <a:gd name="T4" fmla="*/ 5 w 13"/>
                  <a:gd name="T5" fmla="*/ 21 h 24"/>
                  <a:gd name="T6" fmla="*/ 5 w 13"/>
                  <a:gd name="T7" fmla="*/ 19 h 24"/>
                  <a:gd name="T8" fmla="*/ 8 w 13"/>
                  <a:gd name="T9" fmla="*/ 16 h 24"/>
                  <a:gd name="T10" fmla="*/ 8 w 13"/>
                  <a:gd name="T11" fmla="*/ 13 h 24"/>
                  <a:gd name="T12" fmla="*/ 11 w 13"/>
                  <a:gd name="T13" fmla="*/ 11 h 24"/>
                  <a:gd name="T14" fmla="*/ 13 w 13"/>
                  <a:gd name="T15" fmla="*/ 8 h 24"/>
                  <a:gd name="T16" fmla="*/ 13 w 13"/>
                  <a:gd name="T17" fmla="*/ 6 h 24"/>
                  <a:gd name="T18" fmla="*/ 11 w 13"/>
                  <a:gd name="T19" fmla="*/ 0 h 24"/>
                  <a:gd name="T20" fmla="*/ 8 w 13"/>
                  <a:gd name="T21" fmla="*/ 3 h 24"/>
                  <a:gd name="T22" fmla="*/ 8 w 13"/>
                  <a:gd name="T23" fmla="*/ 6 h 24"/>
                  <a:gd name="T24" fmla="*/ 8 w 13"/>
                  <a:gd name="T25" fmla="*/ 6 h 24"/>
                  <a:gd name="T26" fmla="*/ 8 w 13"/>
                  <a:gd name="T27" fmla="*/ 8 h 24"/>
                  <a:gd name="T28" fmla="*/ 5 w 13"/>
                  <a:gd name="T29" fmla="*/ 11 h 24"/>
                  <a:gd name="T30" fmla="*/ 5 w 13"/>
                  <a:gd name="T31" fmla="*/ 13 h 24"/>
                  <a:gd name="T32" fmla="*/ 3 w 13"/>
                  <a:gd name="T33" fmla="*/ 16 h 24"/>
                  <a:gd name="T34" fmla="*/ 0 w 13"/>
                  <a:gd name="T35" fmla="*/ 19 h 24"/>
                  <a:gd name="T36" fmla="*/ 0 w 13"/>
                  <a:gd name="T37" fmla="*/ 21 h 24"/>
                  <a:gd name="T38" fmla="*/ 0 w 13"/>
                  <a:gd name="T39" fmla="*/ 21 h 24"/>
                  <a:gd name="T40" fmla="*/ 3 w 13"/>
                  <a:gd name="T41" fmla="*/ 24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4"/>
                  <a:gd name="T65" fmla="*/ 13 w 13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4">
                    <a:moveTo>
                      <a:pt x="3" y="24"/>
                    </a:moveTo>
                    <a:lnTo>
                      <a:pt x="3" y="24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8" y="16"/>
                    </a:lnTo>
                    <a:lnTo>
                      <a:pt x="8" y="13"/>
                    </a:lnTo>
                    <a:lnTo>
                      <a:pt x="11" y="11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8" y="6"/>
                    </a:lnTo>
                    <a:lnTo>
                      <a:pt x="8" y="8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3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3" y="24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16" name="Freeform 2783"/>
              <p:cNvSpPr>
                <a:spLocks/>
              </p:cNvSpPr>
              <p:nvPr/>
            </p:nvSpPr>
            <p:spPr bwMode="auto">
              <a:xfrm>
                <a:off x="2645" y="1812"/>
                <a:ext cx="8" cy="24"/>
              </a:xfrm>
              <a:custGeom>
                <a:avLst/>
                <a:gdLst>
                  <a:gd name="T0" fmla="*/ 5 w 8"/>
                  <a:gd name="T1" fmla="*/ 21 h 24"/>
                  <a:gd name="T2" fmla="*/ 5 w 8"/>
                  <a:gd name="T3" fmla="*/ 21 h 24"/>
                  <a:gd name="T4" fmla="*/ 5 w 8"/>
                  <a:gd name="T5" fmla="*/ 21 h 24"/>
                  <a:gd name="T6" fmla="*/ 5 w 8"/>
                  <a:gd name="T7" fmla="*/ 19 h 24"/>
                  <a:gd name="T8" fmla="*/ 5 w 8"/>
                  <a:gd name="T9" fmla="*/ 16 h 24"/>
                  <a:gd name="T10" fmla="*/ 5 w 8"/>
                  <a:gd name="T11" fmla="*/ 13 h 24"/>
                  <a:gd name="T12" fmla="*/ 5 w 8"/>
                  <a:gd name="T13" fmla="*/ 11 h 24"/>
                  <a:gd name="T14" fmla="*/ 5 w 8"/>
                  <a:gd name="T15" fmla="*/ 8 h 24"/>
                  <a:gd name="T16" fmla="*/ 8 w 8"/>
                  <a:gd name="T17" fmla="*/ 6 h 24"/>
                  <a:gd name="T18" fmla="*/ 8 w 8"/>
                  <a:gd name="T19" fmla="*/ 3 h 24"/>
                  <a:gd name="T20" fmla="*/ 5 w 8"/>
                  <a:gd name="T21" fmla="*/ 0 h 24"/>
                  <a:gd name="T22" fmla="*/ 5 w 8"/>
                  <a:gd name="T23" fmla="*/ 3 h 24"/>
                  <a:gd name="T24" fmla="*/ 3 w 8"/>
                  <a:gd name="T25" fmla="*/ 8 h 24"/>
                  <a:gd name="T26" fmla="*/ 3 w 8"/>
                  <a:gd name="T27" fmla="*/ 11 h 24"/>
                  <a:gd name="T28" fmla="*/ 0 w 8"/>
                  <a:gd name="T29" fmla="*/ 13 h 24"/>
                  <a:gd name="T30" fmla="*/ 0 w 8"/>
                  <a:gd name="T31" fmla="*/ 16 h 24"/>
                  <a:gd name="T32" fmla="*/ 0 w 8"/>
                  <a:gd name="T33" fmla="*/ 19 h 24"/>
                  <a:gd name="T34" fmla="*/ 3 w 8"/>
                  <a:gd name="T35" fmla="*/ 21 h 24"/>
                  <a:gd name="T36" fmla="*/ 3 w 8"/>
                  <a:gd name="T37" fmla="*/ 24 h 24"/>
                  <a:gd name="T38" fmla="*/ 3 w 8"/>
                  <a:gd name="T39" fmla="*/ 24 h 24"/>
                  <a:gd name="T40" fmla="*/ 5 w 8"/>
                  <a:gd name="T41" fmla="*/ 21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24"/>
                  <a:gd name="T65" fmla="*/ 8 w 8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24">
                    <a:moveTo>
                      <a:pt x="5" y="21"/>
                    </a:moveTo>
                    <a:lnTo>
                      <a:pt x="5" y="21"/>
                    </a:lnTo>
                    <a:lnTo>
                      <a:pt x="5" y="19"/>
                    </a:lnTo>
                    <a:lnTo>
                      <a:pt x="5" y="16"/>
                    </a:lnTo>
                    <a:lnTo>
                      <a:pt x="5" y="13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3" y="8"/>
                    </a:lnTo>
                    <a:lnTo>
                      <a:pt x="3" y="11"/>
                    </a:lnTo>
                    <a:lnTo>
                      <a:pt x="0" y="13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3" y="21"/>
                    </a:lnTo>
                    <a:lnTo>
                      <a:pt x="3" y="24"/>
                    </a:lnTo>
                    <a:lnTo>
                      <a:pt x="5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17" name="Freeform 2784"/>
              <p:cNvSpPr>
                <a:spLocks/>
              </p:cNvSpPr>
              <p:nvPr/>
            </p:nvSpPr>
            <p:spPr bwMode="auto">
              <a:xfrm>
                <a:off x="2648" y="1831"/>
                <a:ext cx="34" cy="8"/>
              </a:xfrm>
              <a:custGeom>
                <a:avLst/>
                <a:gdLst>
                  <a:gd name="T0" fmla="*/ 34 w 34"/>
                  <a:gd name="T1" fmla="*/ 0 h 8"/>
                  <a:gd name="T2" fmla="*/ 34 w 34"/>
                  <a:gd name="T3" fmla="*/ 0 h 8"/>
                  <a:gd name="T4" fmla="*/ 28 w 34"/>
                  <a:gd name="T5" fmla="*/ 2 h 8"/>
                  <a:gd name="T6" fmla="*/ 26 w 34"/>
                  <a:gd name="T7" fmla="*/ 2 h 8"/>
                  <a:gd name="T8" fmla="*/ 21 w 34"/>
                  <a:gd name="T9" fmla="*/ 2 h 8"/>
                  <a:gd name="T10" fmla="*/ 15 w 34"/>
                  <a:gd name="T11" fmla="*/ 5 h 8"/>
                  <a:gd name="T12" fmla="*/ 13 w 34"/>
                  <a:gd name="T13" fmla="*/ 5 h 8"/>
                  <a:gd name="T14" fmla="*/ 10 w 34"/>
                  <a:gd name="T15" fmla="*/ 5 h 8"/>
                  <a:gd name="T16" fmla="*/ 5 w 34"/>
                  <a:gd name="T17" fmla="*/ 5 h 8"/>
                  <a:gd name="T18" fmla="*/ 2 w 34"/>
                  <a:gd name="T19" fmla="*/ 2 h 8"/>
                  <a:gd name="T20" fmla="*/ 0 w 34"/>
                  <a:gd name="T21" fmla="*/ 5 h 8"/>
                  <a:gd name="T22" fmla="*/ 5 w 34"/>
                  <a:gd name="T23" fmla="*/ 8 h 8"/>
                  <a:gd name="T24" fmla="*/ 7 w 34"/>
                  <a:gd name="T25" fmla="*/ 8 h 8"/>
                  <a:gd name="T26" fmla="*/ 13 w 34"/>
                  <a:gd name="T27" fmla="*/ 8 h 8"/>
                  <a:gd name="T28" fmla="*/ 18 w 34"/>
                  <a:gd name="T29" fmla="*/ 8 h 8"/>
                  <a:gd name="T30" fmla="*/ 21 w 34"/>
                  <a:gd name="T31" fmla="*/ 8 h 8"/>
                  <a:gd name="T32" fmla="*/ 26 w 34"/>
                  <a:gd name="T33" fmla="*/ 5 h 8"/>
                  <a:gd name="T34" fmla="*/ 28 w 34"/>
                  <a:gd name="T35" fmla="*/ 5 h 8"/>
                  <a:gd name="T36" fmla="*/ 34 w 34"/>
                  <a:gd name="T37" fmla="*/ 5 h 8"/>
                  <a:gd name="T38" fmla="*/ 34 w 34"/>
                  <a:gd name="T39" fmla="*/ 5 h 8"/>
                  <a:gd name="T40" fmla="*/ 34 w 34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8"/>
                  <a:gd name="T65" fmla="*/ 34 w 34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8">
                    <a:moveTo>
                      <a:pt x="34" y="0"/>
                    </a:moveTo>
                    <a:lnTo>
                      <a:pt x="34" y="0"/>
                    </a:lnTo>
                    <a:lnTo>
                      <a:pt x="28" y="2"/>
                    </a:lnTo>
                    <a:lnTo>
                      <a:pt x="26" y="2"/>
                    </a:lnTo>
                    <a:lnTo>
                      <a:pt x="21" y="2"/>
                    </a:lnTo>
                    <a:lnTo>
                      <a:pt x="15" y="5"/>
                    </a:lnTo>
                    <a:lnTo>
                      <a:pt x="13" y="5"/>
                    </a:lnTo>
                    <a:lnTo>
                      <a:pt x="10" y="5"/>
                    </a:lnTo>
                    <a:lnTo>
                      <a:pt x="5" y="5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3" y="8"/>
                    </a:lnTo>
                    <a:lnTo>
                      <a:pt x="18" y="8"/>
                    </a:lnTo>
                    <a:lnTo>
                      <a:pt x="21" y="8"/>
                    </a:lnTo>
                    <a:lnTo>
                      <a:pt x="26" y="5"/>
                    </a:lnTo>
                    <a:lnTo>
                      <a:pt x="28" y="5"/>
                    </a:lnTo>
                    <a:lnTo>
                      <a:pt x="34" y="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18" name="Freeform 2785"/>
              <p:cNvSpPr>
                <a:spLocks/>
              </p:cNvSpPr>
              <p:nvPr/>
            </p:nvSpPr>
            <p:spPr bwMode="auto">
              <a:xfrm>
                <a:off x="2682" y="1820"/>
                <a:ext cx="34" cy="16"/>
              </a:xfrm>
              <a:custGeom>
                <a:avLst/>
                <a:gdLst>
                  <a:gd name="T0" fmla="*/ 34 w 34"/>
                  <a:gd name="T1" fmla="*/ 0 h 16"/>
                  <a:gd name="T2" fmla="*/ 34 w 34"/>
                  <a:gd name="T3" fmla="*/ 0 h 16"/>
                  <a:gd name="T4" fmla="*/ 28 w 34"/>
                  <a:gd name="T5" fmla="*/ 0 h 16"/>
                  <a:gd name="T6" fmla="*/ 23 w 34"/>
                  <a:gd name="T7" fmla="*/ 3 h 16"/>
                  <a:gd name="T8" fmla="*/ 21 w 34"/>
                  <a:gd name="T9" fmla="*/ 3 h 16"/>
                  <a:gd name="T10" fmla="*/ 15 w 34"/>
                  <a:gd name="T11" fmla="*/ 5 h 16"/>
                  <a:gd name="T12" fmla="*/ 10 w 34"/>
                  <a:gd name="T13" fmla="*/ 8 h 16"/>
                  <a:gd name="T14" fmla="*/ 7 w 34"/>
                  <a:gd name="T15" fmla="*/ 8 h 16"/>
                  <a:gd name="T16" fmla="*/ 2 w 34"/>
                  <a:gd name="T17" fmla="*/ 11 h 16"/>
                  <a:gd name="T18" fmla="*/ 0 w 34"/>
                  <a:gd name="T19" fmla="*/ 11 h 16"/>
                  <a:gd name="T20" fmla="*/ 0 w 34"/>
                  <a:gd name="T21" fmla="*/ 16 h 16"/>
                  <a:gd name="T22" fmla="*/ 5 w 34"/>
                  <a:gd name="T23" fmla="*/ 13 h 16"/>
                  <a:gd name="T24" fmla="*/ 7 w 34"/>
                  <a:gd name="T25" fmla="*/ 13 h 16"/>
                  <a:gd name="T26" fmla="*/ 13 w 34"/>
                  <a:gd name="T27" fmla="*/ 11 h 16"/>
                  <a:gd name="T28" fmla="*/ 15 w 34"/>
                  <a:gd name="T29" fmla="*/ 8 h 16"/>
                  <a:gd name="T30" fmla="*/ 21 w 34"/>
                  <a:gd name="T31" fmla="*/ 8 h 16"/>
                  <a:gd name="T32" fmla="*/ 26 w 34"/>
                  <a:gd name="T33" fmla="*/ 5 h 16"/>
                  <a:gd name="T34" fmla="*/ 28 w 34"/>
                  <a:gd name="T35" fmla="*/ 5 h 16"/>
                  <a:gd name="T36" fmla="*/ 34 w 34"/>
                  <a:gd name="T37" fmla="*/ 5 h 16"/>
                  <a:gd name="T38" fmla="*/ 34 w 34"/>
                  <a:gd name="T39" fmla="*/ 5 h 16"/>
                  <a:gd name="T40" fmla="*/ 34 w 34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6"/>
                  <a:gd name="T65" fmla="*/ 34 w 34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6">
                    <a:moveTo>
                      <a:pt x="34" y="0"/>
                    </a:moveTo>
                    <a:lnTo>
                      <a:pt x="34" y="0"/>
                    </a:lnTo>
                    <a:lnTo>
                      <a:pt x="28" y="0"/>
                    </a:lnTo>
                    <a:lnTo>
                      <a:pt x="23" y="3"/>
                    </a:lnTo>
                    <a:lnTo>
                      <a:pt x="21" y="3"/>
                    </a:lnTo>
                    <a:lnTo>
                      <a:pt x="15" y="5"/>
                    </a:lnTo>
                    <a:lnTo>
                      <a:pt x="10" y="8"/>
                    </a:lnTo>
                    <a:lnTo>
                      <a:pt x="7" y="8"/>
                    </a:lnTo>
                    <a:lnTo>
                      <a:pt x="2" y="11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13" y="11"/>
                    </a:lnTo>
                    <a:lnTo>
                      <a:pt x="15" y="8"/>
                    </a:lnTo>
                    <a:lnTo>
                      <a:pt x="21" y="8"/>
                    </a:lnTo>
                    <a:lnTo>
                      <a:pt x="26" y="5"/>
                    </a:lnTo>
                    <a:lnTo>
                      <a:pt x="28" y="5"/>
                    </a:lnTo>
                    <a:lnTo>
                      <a:pt x="34" y="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19" name="Freeform 2786"/>
              <p:cNvSpPr>
                <a:spLocks/>
              </p:cNvSpPr>
              <p:nvPr/>
            </p:nvSpPr>
            <p:spPr bwMode="auto">
              <a:xfrm>
                <a:off x="2716" y="1820"/>
                <a:ext cx="62" cy="13"/>
              </a:xfrm>
              <a:custGeom>
                <a:avLst/>
                <a:gdLst>
                  <a:gd name="T0" fmla="*/ 62 w 62"/>
                  <a:gd name="T1" fmla="*/ 8 h 13"/>
                  <a:gd name="T2" fmla="*/ 62 w 62"/>
                  <a:gd name="T3" fmla="*/ 8 h 13"/>
                  <a:gd name="T4" fmla="*/ 55 w 62"/>
                  <a:gd name="T5" fmla="*/ 5 h 13"/>
                  <a:gd name="T6" fmla="*/ 47 w 62"/>
                  <a:gd name="T7" fmla="*/ 3 h 13"/>
                  <a:gd name="T8" fmla="*/ 39 w 62"/>
                  <a:gd name="T9" fmla="*/ 0 h 13"/>
                  <a:gd name="T10" fmla="*/ 31 w 62"/>
                  <a:gd name="T11" fmla="*/ 0 h 13"/>
                  <a:gd name="T12" fmla="*/ 23 w 62"/>
                  <a:gd name="T13" fmla="*/ 0 h 13"/>
                  <a:gd name="T14" fmla="*/ 15 w 62"/>
                  <a:gd name="T15" fmla="*/ 0 h 13"/>
                  <a:gd name="T16" fmla="*/ 7 w 62"/>
                  <a:gd name="T17" fmla="*/ 0 h 13"/>
                  <a:gd name="T18" fmla="*/ 0 w 62"/>
                  <a:gd name="T19" fmla="*/ 0 h 13"/>
                  <a:gd name="T20" fmla="*/ 0 w 62"/>
                  <a:gd name="T21" fmla="*/ 5 h 13"/>
                  <a:gd name="T22" fmla="*/ 7 w 62"/>
                  <a:gd name="T23" fmla="*/ 3 h 13"/>
                  <a:gd name="T24" fmla="*/ 15 w 62"/>
                  <a:gd name="T25" fmla="*/ 3 h 13"/>
                  <a:gd name="T26" fmla="*/ 23 w 62"/>
                  <a:gd name="T27" fmla="*/ 3 h 13"/>
                  <a:gd name="T28" fmla="*/ 31 w 62"/>
                  <a:gd name="T29" fmla="*/ 3 h 13"/>
                  <a:gd name="T30" fmla="*/ 39 w 62"/>
                  <a:gd name="T31" fmla="*/ 5 h 13"/>
                  <a:gd name="T32" fmla="*/ 47 w 62"/>
                  <a:gd name="T33" fmla="*/ 5 h 13"/>
                  <a:gd name="T34" fmla="*/ 55 w 62"/>
                  <a:gd name="T35" fmla="*/ 8 h 13"/>
                  <a:gd name="T36" fmla="*/ 60 w 62"/>
                  <a:gd name="T37" fmla="*/ 13 h 13"/>
                  <a:gd name="T38" fmla="*/ 60 w 62"/>
                  <a:gd name="T39" fmla="*/ 13 h 13"/>
                  <a:gd name="T40" fmla="*/ 62 w 62"/>
                  <a:gd name="T41" fmla="*/ 8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2"/>
                  <a:gd name="T64" fmla="*/ 0 h 13"/>
                  <a:gd name="T65" fmla="*/ 62 w 62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2" h="13">
                    <a:moveTo>
                      <a:pt x="62" y="8"/>
                    </a:moveTo>
                    <a:lnTo>
                      <a:pt x="62" y="8"/>
                    </a:lnTo>
                    <a:lnTo>
                      <a:pt x="55" y="5"/>
                    </a:lnTo>
                    <a:lnTo>
                      <a:pt x="47" y="3"/>
                    </a:lnTo>
                    <a:lnTo>
                      <a:pt x="39" y="0"/>
                    </a:lnTo>
                    <a:lnTo>
                      <a:pt x="31" y="0"/>
                    </a:lnTo>
                    <a:lnTo>
                      <a:pt x="23" y="0"/>
                    </a:lnTo>
                    <a:lnTo>
                      <a:pt x="15" y="0"/>
                    </a:lnTo>
                    <a:lnTo>
                      <a:pt x="7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7" y="3"/>
                    </a:lnTo>
                    <a:lnTo>
                      <a:pt x="15" y="3"/>
                    </a:lnTo>
                    <a:lnTo>
                      <a:pt x="23" y="3"/>
                    </a:lnTo>
                    <a:lnTo>
                      <a:pt x="31" y="3"/>
                    </a:lnTo>
                    <a:lnTo>
                      <a:pt x="39" y="5"/>
                    </a:lnTo>
                    <a:lnTo>
                      <a:pt x="47" y="5"/>
                    </a:lnTo>
                    <a:lnTo>
                      <a:pt x="55" y="8"/>
                    </a:lnTo>
                    <a:lnTo>
                      <a:pt x="60" y="13"/>
                    </a:lnTo>
                    <a:lnTo>
                      <a:pt x="62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20" name="Freeform 2787"/>
              <p:cNvSpPr>
                <a:spLocks/>
              </p:cNvSpPr>
              <p:nvPr/>
            </p:nvSpPr>
            <p:spPr bwMode="auto">
              <a:xfrm>
                <a:off x="2776" y="1828"/>
                <a:ext cx="44" cy="60"/>
              </a:xfrm>
              <a:custGeom>
                <a:avLst/>
                <a:gdLst>
                  <a:gd name="T0" fmla="*/ 44 w 44"/>
                  <a:gd name="T1" fmla="*/ 60 h 60"/>
                  <a:gd name="T2" fmla="*/ 44 w 44"/>
                  <a:gd name="T3" fmla="*/ 60 h 60"/>
                  <a:gd name="T4" fmla="*/ 44 w 44"/>
                  <a:gd name="T5" fmla="*/ 50 h 60"/>
                  <a:gd name="T6" fmla="*/ 39 w 44"/>
                  <a:gd name="T7" fmla="*/ 42 h 60"/>
                  <a:gd name="T8" fmla="*/ 36 w 44"/>
                  <a:gd name="T9" fmla="*/ 34 h 60"/>
                  <a:gd name="T10" fmla="*/ 31 w 44"/>
                  <a:gd name="T11" fmla="*/ 26 h 60"/>
                  <a:gd name="T12" fmla="*/ 23 w 44"/>
                  <a:gd name="T13" fmla="*/ 18 h 60"/>
                  <a:gd name="T14" fmla="*/ 18 w 44"/>
                  <a:gd name="T15" fmla="*/ 13 h 60"/>
                  <a:gd name="T16" fmla="*/ 10 w 44"/>
                  <a:gd name="T17" fmla="*/ 5 h 60"/>
                  <a:gd name="T18" fmla="*/ 2 w 44"/>
                  <a:gd name="T19" fmla="*/ 0 h 60"/>
                  <a:gd name="T20" fmla="*/ 0 w 44"/>
                  <a:gd name="T21" fmla="*/ 5 h 60"/>
                  <a:gd name="T22" fmla="*/ 8 w 44"/>
                  <a:gd name="T23" fmla="*/ 11 h 60"/>
                  <a:gd name="T24" fmla="*/ 15 w 44"/>
                  <a:gd name="T25" fmla="*/ 16 h 60"/>
                  <a:gd name="T26" fmla="*/ 21 w 44"/>
                  <a:gd name="T27" fmla="*/ 21 h 60"/>
                  <a:gd name="T28" fmla="*/ 29 w 44"/>
                  <a:gd name="T29" fmla="*/ 29 h 60"/>
                  <a:gd name="T30" fmla="*/ 34 w 44"/>
                  <a:gd name="T31" fmla="*/ 37 h 60"/>
                  <a:gd name="T32" fmla="*/ 36 w 44"/>
                  <a:gd name="T33" fmla="*/ 45 h 60"/>
                  <a:gd name="T34" fmla="*/ 39 w 44"/>
                  <a:gd name="T35" fmla="*/ 52 h 60"/>
                  <a:gd name="T36" fmla="*/ 42 w 44"/>
                  <a:gd name="T37" fmla="*/ 60 h 60"/>
                  <a:gd name="T38" fmla="*/ 42 w 44"/>
                  <a:gd name="T39" fmla="*/ 60 h 60"/>
                  <a:gd name="T40" fmla="*/ 44 w 44"/>
                  <a:gd name="T41" fmla="*/ 60 h 6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4"/>
                  <a:gd name="T64" fmla="*/ 0 h 60"/>
                  <a:gd name="T65" fmla="*/ 44 w 44"/>
                  <a:gd name="T66" fmla="*/ 60 h 6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4" h="60">
                    <a:moveTo>
                      <a:pt x="44" y="60"/>
                    </a:moveTo>
                    <a:lnTo>
                      <a:pt x="44" y="60"/>
                    </a:lnTo>
                    <a:lnTo>
                      <a:pt x="44" y="50"/>
                    </a:lnTo>
                    <a:lnTo>
                      <a:pt x="39" y="42"/>
                    </a:lnTo>
                    <a:lnTo>
                      <a:pt x="36" y="34"/>
                    </a:lnTo>
                    <a:lnTo>
                      <a:pt x="31" y="26"/>
                    </a:lnTo>
                    <a:lnTo>
                      <a:pt x="23" y="18"/>
                    </a:lnTo>
                    <a:lnTo>
                      <a:pt x="18" y="13"/>
                    </a:lnTo>
                    <a:lnTo>
                      <a:pt x="10" y="5"/>
                    </a:lnTo>
                    <a:lnTo>
                      <a:pt x="2" y="0"/>
                    </a:lnTo>
                    <a:lnTo>
                      <a:pt x="0" y="5"/>
                    </a:lnTo>
                    <a:lnTo>
                      <a:pt x="8" y="11"/>
                    </a:lnTo>
                    <a:lnTo>
                      <a:pt x="15" y="16"/>
                    </a:lnTo>
                    <a:lnTo>
                      <a:pt x="21" y="21"/>
                    </a:lnTo>
                    <a:lnTo>
                      <a:pt x="29" y="29"/>
                    </a:lnTo>
                    <a:lnTo>
                      <a:pt x="34" y="37"/>
                    </a:lnTo>
                    <a:lnTo>
                      <a:pt x="36" y="45"/>
                    </a:lnTo>
                    <a:lnTo>
                      <a:pt x="39" y="52"/>
                    </a:lnTo>
                    <a:lnTo>
                      <a:pt x="42" y="60"/>
                    </a:lnTo>
                    <a:lnTo>
                      <a:pt x="44" y="6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21" name="Freeform 2788"/>
              <p:cNvSpPr>
                <a:spLocks/>
              </p:cNvSpPr>
              <p:nvPr/>
            </p:nvSpPr>
            <p:spPr bwMode="auto">
              <a:xfrm>
                <a:off x="2791" y="1888"/>
                <a:ext cx="29" cy="37"/>
              </a:xfrm>
              <a:custGeom>
                <a:avLst/>
                <a:gdLst>
                  <a:gd name="T0" fmla="*/ 3 w 29"/>
                  <a:gd name="T1" fmla="*/ 37 h 37"/>
                  <a:gd name="T2" fmla="*/ 3 w 29"/>
                  <a:gd name="T3" fmla="*/ 37 h 37"/>
                  <a:gd name="T4" fmla="*/ 8 w 29"/>
                  <a:gd name="T5" fmla="*/ 34 h 37"/>
                  <a:gd name="T6" fmla="*/ 14 w 29"/>
                  <a:gd name="T7" fmla="*/ 29 h 37"/>
                  <a:gd name="T8" fmla="*/ 19 w 29"/>
                  <a:gd name="T9" fmla="*/ 27 h 37"/>
                  <a:gd name="T10" fmla="*/ 21 w 29"/>
                  <a:gd name="T11" fmla="*/ 21 h 37"/>
                  <a:gd name="T12" fmla="*/ 27 w 29"/>
                  <a:gd name="T13" fmla="*/ 16 h 37"/>
                  <a:gd name="T14" fmla="*/ 29 w 29"/>
                  <a:gd name="T15" fmla="*/ 11 h 37"/>
                  <a:gd name="T16" fmla="*/ 29 w 29"/>
                  <a:gd name="T17" fmla="*/ 6 h 37"/>
                  <a:gd name="T18" fmla="*/ 29 w 29"/>
                  <a:gd name="T19" fmla="*/ 0 h 37"/>
                  <a:gd name="T20" fmla="*/ 27 w 29"/>
                  <a:gd name="T21" fmla="*/ 0 h 37"/>
                  <a:gd name="T22" fmla="*/ 27 w 29"/>
                  <a:gd name="T23" fmla="*/ 6 h 37"/>
                  <a:gd name="T24" fmla="*/ 27 w 29"/>
                  <a:gd name="T25" fmla="*/ 11 h 37"/>
                  <a:gd name="T26" fmla="*/ 24 w 29"/>
                  <a:gd name="T27" fmla="*/ 13 h 37"/>
                  <a:gd name="T28" fmla="*/ 19 w 29"/>
                  <a:gd name="T29" fmla="*/ 19 h 37"/>
                  <a:gd name="T30" fmla="*/ 16 w 29"/>
                  <a:gd name="T31" fmla="*/ 24 h 37"/>
                  <a:gd name="T32" fmla="*/ 11 w 29"/>
                  <a:gd name="T33" fmla="*/ 27 h 37"/>
                  <a:gd name="T34" fmla="*/ 6 w 29"/>
                  <a:gd name="T35" fmla="*/ 32 h 37"/>
                  <a:gd name="T36" fmla="*/ 0 w 29"/>
                  <a:gd name="T37" fmla="*/ 34 h 37"/>
                  <a:gd name="T38" fmla="*/ 0 w 29"/>
                  <a:gd name="T39" fmla="*/ 34 h 37"/>
                  <a:gd name="T40" fmla="*/ 3 w 29"/>
                  <a:gd name="T41" fmla="*/ 37 h 3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37"/>
                  <a:gd name="T65" fmla="*/ 29 w 29"/>
                  <a:gd name="T66" fmla="*/ 37 h 3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37">
                    <a:moveTo>
                      <a:pt x="3" y="37"/>
                    </a:moveTo>
                    <a:lnTo>
                      <a:pt x="3" y="37"/>
                    </a:lnTo>
                    <a:lnTo>
                      <a:pt x="8" y="34"/>
                    </a:lnTo>
                    <a:lnTo>
                      <a:pt x="14" y="29"/>
                    </a:lnTo>
                    <a:lnTo>
                      <a:pt x="19" y="27"/>
                    </a:lnTo>
                    <a:lnTo>
                      <a:pt x="21" y="21"/>
                    </a:lnTo>
                    <a:lnTo>
                      <a:pt x="27" y="16"/>
                    </a:lnTo>
                    <a:lnTo>
                      <a:pt x="29" y="11"/>
                    </a:lnTo>
                    <a:lnTo>
                      <a:pt x="29" y="6"/>
                    </a:lnTo>
                    <a:lnTo>
                      <a:pt x="29" y="0"/>
                    </a:lnTo>
                    <a:lnTo>
                      <a:pt x="27" y="0"/>
                    </a:lnTo>
                    <a:lnTo>
                      <a:pt x="27" y="6"/>
                    </a:lnTo>
                    <a:lnTo>
                      <a:pt x="27" y="11"/>
                    </a:lnTo>
                    <a:lnTo>
                      <a:pt x="24" y="13"/>
                    </a:lnTo>
                    <a:lnTo>
                      <a:pt x="19" y="19"/>
                    </a:lnTo>
                    <a:lnTo>
                      <a:pt x="16" y="24"/>
                    </a:lnTo>
                    <a:lnTo>
                      <a:pt x="11" y="27"/>
                    </a:lnTo>
                    <a:lnTo>
                      <a:pt x="6" y="32"/>
                    </a:lnTo>
                    <a:lnTo>
                      <a:pt x="0" y="34"/>
                    </a:lnTo>
                    <a:lnTo>
                      <a:pt x="3" y="37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22" name="Freeform 2789"/>
              <p:cNvSpPr>
                <a:spLocks/>
              </p:cNvSpPr>
              <p:nvPr/>
            </p:nvSpPr>
            <p:spPr bwMode="auto">
              <a:xfrm>
                <a:off x="2755" y="1920"/>
                <a:ext cx="39" cy="8"/>
              </a:xfrm>
              <a:custGeom>
                <a:avLst/>
                <a:gdLst>
                  <a:gd name="T0" fmla="*/ 0 w 39"/>
                  <a:gd name="T1" fmla="*/ 2 h 8"/>
                  <a:gd name="T2" fmla="*/ 0 w 39"/>
                  <a:gd name="T3" fmla="*/ 2 h 8"/>
                  <a:gd name="T4" fmla="*/ 5 w 39"/>
                  <a:gd name="T5" fmla="*/ 5 h 8"/>
                  <a:gd name="T6" fmla="*/ 10 w 39"/>
                  <a:gd name="T7" fmla="*/ 8 h 8"/>
                  <a:gd name="T8" fmla="*/ 16 w 39"/>
                  <a:gd name="T9" fmla="*/ 8 h 8"/>
                  <a:gd name="T10" fmla="*/ 18 w 39"/>
                  <a:gd name="T11" fmla="*/ 8 h 8"/>
                  <a:gd name="T12" fmla="*/ 23 w 39"/>
                  <a:gd name="T13" fmla="*/ 8 h 8"/>
                  <a:gd name="T14" fmla="*/ 29 w 39"/>
                  <a:gd name="T15" fmla="*/ 8 h 8"/>
                  <a:gd name="T16" fmla="*/ 34 w 39"/>
                  <a:gd name="T17" fmla="*/ 8 h 8"/>
                  <a:gd name="T18" fmla="*/ 39 w 39"/>
                  <a:gd name="T19" fmla="*/ 5 h 8"/>
                  <a:gd name="T20" fmla="*/ 36 w 39"/>
                  <a:gd name="T21" fmla="*/ 2 h 8"/>
                  <a:gd name="T22" fmla="*/ 34 w 39"/>
                  <a:gd name="T23" fmla="*/ 2 h 8"/>
                  <a:gd name="T24" fmla="*/ 29 w 39"/>
                  <a:gd name="T25" fmla="*/ 5 h 8"/>
                  <a:gd name="T26" fmla="*/ 23 w 39"/>
                  <a:gd name="T27" fmla="*/ 5 h 8"/>
                  <a:gd name="T28" fmla="*/ 18 w 39"/>
                  <a:gd name="T29" fmla="*/ 5 h 8"/>
                  <a:gd name="T30" fmla="*/ 16 w 39"/>
                  <a:gd name="T31" fmla="*/ 5 h 8"/>
                  <a:gd name="T32" fmla="*/ 10 w 39"/>
                  <a:gd name="T33" fmla="*/ 2 h 8"/>
                  <a:gd name="T34" fmla="*/ 8 w 39"/>
                  <a:gd name="T35" fmla="*/ 2 h 8"/>
                  <a:gd name="T36" fmla="*/ 2 w 39"/>
                  <a:gd name="T37" fmla="*/ 0 h 8"/>
                  <a:gd name="T38" fmla="*/ 2 w 39"/>
                  <a:gd name="T39" fmla="*/ 0 h 8"/>
                  <a:gd name="T40" fmla="*/ 0 w 39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9"/>
                  <a:gd name="T64" fmla="*/ 0 h 8"/>
                  <a:gd name="T65" fmla="*/ 39 w 39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9" h="8">
                    <a:moveTo>
                      <a:pt x="0" y="2"/>
                    </a:moveTo>
                    <a:lnTo>
                      <a:pt x="0" y="2"/>
                    </a:lnTo>
                    <a:lnTo>
                      <a:pt x="5" y="5"/>
                    </a:lnTo>
                    <a:lnTo>
                      <a:pt x="10" y="8"/>
                    </a:lnTo>
                    <a:lnTo>
                      <a:pt x="16" y="8"/>
                    </a:lnTo>
                    <a:lnTo>
                      <a:pt x="18" y="8"/>
                    </a:lnTo>
                    <a:lnTo>
                      <a:pt x="23" y="8"/>
                    </a:lnTo>
                    <a:lnTo>
                      <a:pt x="29" y="8"/>
                    </a:lnTo>
                    <a:lnTo>
                      <a:pt x="34" y="8"/>
                    </a:lnTo>
                    <a:lnTo>
                      <a:pt x="39" y="5"/>
                    </a:lnTo>
                    <a:lnTo>
                      <a:pt x="36" y="2"/>
                    </a:lnTo>
                    <a:lnTo>
                      <a:pt x="34" y="2"/>
                    </a:lnTo>
                    <a:lnTo>
                      <a:pt x="29" y="5"/>
                    </a:lnTo>
                    <a:lnTo>
                      <a:pt x="23" y="5"/>
                    </a:lnTo>
                    <a:lnTo>
                      <a:pt x="18" y="5"/>
                    </a:lnTo>
                    <a:lnTo>
                      <a:pt x="16" y="5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23" name="Freeform 2790"/>
              <p:cNvSpPr>
                <a:spLocks/>
              </p:cNvSpPr>
              <p:nvPr/>
            </p:nvSpPr>
            <p:spPr bwMode="auto">
              <a:xfrm>
                <a:off x="2752" y="1899"/>
                <a:ext cx="8" cy="23"/>
              </a:xfrm>
              <a:custGeom>
                <a:avLst/>
                <a:gdLst>
                  <a:gd name="T0" fmla="*/ 3 w 8"/>
                  <a:gd name="T1" fmla="*/ 0 h 23"/>
                  <a:gd name="T2" fmla="*/ 3 w 8"/>
                  <a:gd name="T3" fmla="*/ 0 h 23"/>
                  <a:gd name="T4" fmla="*/ 3 w 8"/>
                  <a:gd name="T5" fmla="*/ 2 h 23"/>
                  <a:gd name="T6" fmla="*/ 3 w 8"/>
                  <a:gd name="T7" fmla="*/ 5 h 23"/>
                  <a:gd name="T8" fmla="*/ 3 w 8"/>
                  <a:gd name="T9" fmla="*/ 8 h 23"/>
                  <a:gd name="T10" fmla="*/ 3 w 8"/>
                  <a:gd name="T11" fmla="*/ 10 h 23"/>
                  <a:gd name="T12" fmla="*/ 0 w 8"/>
                  <a:gd name="T13" fmla="*/ 16 h 23"/>
                  <a:gd name="T14" fmla="*/ 0 w 8"/>
                  <a:gd name="T15" fmla="*/ 18 h 23"/>
                  <a:gd name="T16" fmla="*/ 0 w 8"/>
                  <a:gd name="T17" fmla="*/ 21 h 23"/>
                  <a:gd name="T18" fmla="*/ 3 w 8"/>
                  <a:gd name="T19" fmla="*/ 23 h 23"/>
                  <a:gd name="T20" fmla="*/ 5 w 8"/>
                  <a:gd name="T21" fmla="*/ 21 h 23"/>
                  <a:gd name="T22" fmla="*/ 5 w 8"/>
                  <a:gd name="T23" fmla="*/ 18 h 23"/>
                  <a:gd name="T24" fmla="*/ 5 w 8"/>
                  <a:gd name="T25" fmla="*/ 18 h 23"/>
                  <a:gd name="T26" fmla="*/ 5 w 8"/>
                  <a:gd name="T27" fmla="*/ 16 h 23"/>
                  <a:gd name="T28" fmla="*/ 5 w 8"/>
                  <a:gd name="T29" fmla="*/ 13 h 23"/>
                  <a:gd name="T30" fmla="*/ 5 w 8"/>
                  <a:gd name="T31" fmla="*/ 8 h 23"/>
                  <a:gd name="T32" fmla="*/ 5 w 8"/>
                  <a:gd name="T33" fmla="*/ 5 h 23"/>
                  <a:gd name="T34" fmla="*/ 8 w 8"/>
                  <a:gd name="T35" fmla="*/ 2 h 23"/>
                  <a:gd name="T36" fmla="*/ 5 w 8"/>
                  <a:gd name="T37" fmla="*/ 0 h 23"/>
                  <a:gd name="T38" fmla="*/ 5 w 8"/>
                  <a:gd name="T39" fmla="*/ 0 h 23"/>
                  <a:gd name="T40" fmla="*/ 3 w 8"/>
                  <a:gd name="T41" fmla="*/ 0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23"/>
                  <a:gd name="T65" fmla="*/ 8 w 8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23">
                    <a:moveTo>
                      <a:pt x="3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3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5" y="16"/>
                    </a:lnTo>
                    <a:lnTo>
                      <a:pt x="5" y="13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24" name="Freeform 2791"/>
              <p:cNvSpPr>
                <a:spLocks/>
              </p:cNvSpPr>
              <p:nvPr/>
            </p:nvSpPr>
            <p:spPr bwMode="auto">
              <a:xfrm>
                <a:off x="2742" y="1878"/>
                <a:ext cx="15" cy="21"/>
              </a:xfrm>
              <a:custGeom>
                <a:avLst/>
                <a:gdLst>
                  <a:gd name="T0" fmla="*/ 0 w 15"/>
                  <a:gd name="T1" fmla="*/ 2 h 21"/>
                  <a:gd name="T2" fmla="*/ 0 w 15"/>
                  <a:gd name="T3" fmla="*/ 2 h 21"/>
                  <a:gd name="T4" fmla="*/ 2 w 15"/>
                  <a:gd name="T5" fmla="*/ 5 h 21"/>
                  <a:gd name="T6" fmla="*/ 5 w 15"/>
                  <a:gd name="T7" fmla="*/ 5 h 21"/>
                  <a:gd name="T8" fmla="*/ 5 w 15"/>
                  <a:gd name="T9" fmla="*/ 8 h 21"/>
                  <a:gd name="T10" fmla="*/ 8 w 15"/>
                  <a:gd name="T11" fmla="*/ 10 h 21"/>
                  <a:gd name="T12" fmla="*/ 10 w 15"/>
                  <a:gd name="T13" fmla="*/ 13 h 21"/>
                  <a:gd name="T14" fmla="*/ 10 w 15"/>
                  <a:gd name="T15" fmla="*/ 16 h 21"/>
                  <a:gd name="T16" fmla="*/ 13 w 15"/>
                  <a:gd name="T17" fmla="*/ 18 h 21"/>
                  <a:gd name="T18" fmla="*/ 13 w 15"/>
                  <a:gd name="T19" fmla="*/ 21 h 21"/>
                  <a:gd name="T20" fmla="*/ 15 w 15"/>
                  <a:gd name="T21" fmla="*/ 21 h 21"/>
                  <a:gd name="T22" fmla="*/ 15 w 15"/>
                  <a:gd name="T23" fmla="*/ 16 h 21"/>
                  <a:gd name="T24" fmla="*/ 13 w 15"/>
                  <a:gd name="T25" fmla="*/ 13 h 21"/>
                  <a:gd name="T26" fmla="*/ 13 w 15"/>
                  <a:gd name="T27" fmla="*/ 10 h 21"/>
                  <a:gd name="T28" fmla="*/ 10 w 15"/>
                  <a:gd name="T29" fmla="*/ 8 h 21"/>
                  <a:gd name="T30" fmla="*/ 8 w 15"/>
                  <a:gd name="T31" fmla="*/ 5 h 21"/>
                  <a:gd name="T32" fmla="*/ 5 w 15"/>
                  <a:gd name="T33" fmla="*/ 2 h 21"/>
                  <a:gd name="T34" fmla="*/ 2 w 15"/>
                  <a:gd name="T35" fmla="*/ 0 h 21"/>
                  <a:gd name="T36" fmla="*/ 0 w 15"/>
                  <a:gd name="T37" fmla="*/ 0 h 21"/>
                  <a:gd name="T38" fmla="*/ 0 w 15"/>
                  <a:gd name="T39" fmla="*/ 0 h 21"/>
                  <a:gd name="T40" fmla="*/ 0 w 15"/>
                  <a:gd name="T41" fmla="*/ 2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21"/>
                  <a:gd name="T65" fmla="*/ 15 w 15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21">
                    <a:moveTo>
                      <a:pt x="0" y="2"/>
                    </a:moveTo>
                    <a:lnTo>
                      <a:pt x="0" y="2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5" y="8"/>
                    </a:lnTo>
                    <a:lnTo>
                      <a:pt x="8" y="10"/>
                    </a:lnTo>
                    <a:lnTo>
                      <a:pt x="10" y="13"/>
                    </a:lnTo>
                    <a:lnTo>
                      <a:pt x="10" y="16"/>
                    </a:lnTo>
                    <a:lnTo>
                      <a:pt x="13" y="18"/>
                    </a:lnTo>
                    <a:lnTo>
                      <a:pt x="13" y="21"/>
                    </a:lnTo>
                    <a:lnTo>
                      <a:pt x="15" y="21"/>
                    </a:lnTo>
                    <a:lnTo>
                      <a:pt x="15" y="16"/>
                    </a:lnTo>
                    <a:lnTo>
                      <a:pt x="13" y="13"/>
                    </a:lnTo>
                    <a:lnTo>
                      <a:pt x="13" y="10"/>
                    </a:lnTo>
                    <a:lnTo>
                      <a:pt x="10" y="8"/>
                    </a:lnTo>
                    <a:lnTo>
                      <a:pt x="8" y="5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25" name="Freeform 2792"/>
              <p:cNvSpPr>
                <a:spLocks/>
              </p:cNvSpPr>
              <p:nvPr/>
            </p:nvSpPr>
            <p:spPr bwMode="auto">
              <a:xfrm>
                <a:off x="2703" y="1873"/>
                <a:ext cx="39" cy="7"/>
              </a:xfrm>
              <a:custGeom>
                <a:avLst/>
                <a:gdLst>
                  <a:gd name="T0" fmla="*/ 2 w 39"/>
                  <a:gd name="T1" fmla="*/ 5 h 7"/>
                  <a:gd name="T2" fmla="*/ 2 w 39"/>
                  <a:gd name="T3" fmla="*/ 5 h 7"/>
                  <a:gd name="T4" fmla="*/ 7 w 39"/>
                  <a:gd name="T5" fmla="*/ 5 h 7"/>
                  <a:gd name="T6" fmla="*/ 10 w 39"/>
                  <a:gd name="T7" fmla="*/ 5 h 7"/>
                  <a:gd name="T8" fmla="*/ 15 w 39"/>
                  <a:gd name="T9" fmla="*/ 5 h 7"/>
                  <a:gd name="T10" fmla="*/ 20 w 39"/>
                  <a:gd name="T11" fmla="*/ 5 h 7"/>
                  <a:gd name="T12" fmla="*/ 26 w 39"/>
                  <a:gd name="T13" fmla="*/ 5 h 7"/>
                  <a:gd name="T14" fmla="*/ 28 w 39"/>
                  <a:gd name="T15" fmla="*/ 5 h 7"/>
                  <a:gd name="T16" fmla="*/ 34 w 39"/>
                  <a:gd name="T17" fmla="*/ 7 h 7"/>
                  <a:gd name="T18" fmla="*/ 39 w 39"/>
                  <a:gd name="T19" fmla="*/ 7 h 7"/>
                  <a:gd name="T20" fmla="*/ 39 w 39"/>
                  <a:gd name="T21" fmla="*/ 5 h 7"/>
                  <a:gd name="T22" fmla="*/ 36 w 39"/>
                  <a:gd name="T23" fmla="*/ 2 h 7"/>
                  <a:gd name="T24" fmla="*/ 31 w 39"/>
                  <a:gd name="T25" fmla="*/ 2 h 7"/>
                  <a:gd name="T26" fmla="*/ 26 w 39"/>
                  <a:gd name="T27" fmla="*/ 0 h 7"/>
                  <a:gd name="T28" fmla="*/ 20 w 39"/>
                  <a:gd name="T29" fmla="*/ 0 h 7"/>
                  <a:gd name="T30" fmla="*/ 15 w 39"/>
                  <a:gd name="T31" fmla="*/ 0 h 7"/>
                  <a:gd name="T32" fmla="*/ 10 w 39"/>
                  <a:gd name="T33" fmla="*/ 0 h 7"/>
                  <a:gd name="T34" fmla="*/ 5 w 39"/>
                  <a:gd name="T35" fmla="*/ 2 h 7"/>
                  <a:gd name="T36" fmla="*/ 0 w 39"/>
                  <a:gd name="T37" fmla="*/ 2 h 7"/>
                  <a:gd name="T38" fmla="*/ 0 w 39"/>
                  <a:gd name="T39" fmla="*/ 2 h 7"/>
                  <a:gd name="T40" fmla="*/ 2 w 39"/>
                  <a:gd name="T41" fmla="*/ 5 h 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9"/>
                  <a:gd name="T64" fmla="*/ 0 h 7"/>
                  <a:gd name="T65" fmla="*/ 39 w 39"/>
                  <a:gd name="T66" fmla="*/ 7 h 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9" h="7">
                    <a:moveTo>
                      <a:pt x="2" y="5"/>
                    </a:moveTo>
                    <a:lnTo>
                      <a:pt x="2" y="5"/>
                    </a:lnTo>
                    <a:lnTo>
                      <a:pt x="7" y="5"/>
                    </a:lnTo>
                    <a:lnTo>
                      <a:pt x="10" y="5"/>
                    </a:lnTo>
                    <a:lnTo>
                      <a:pt x="15" y="5"/>
                    </a:lnTo>
                    <a:lnTo>
                      <a:pt x="20" y="5"/>
                    </a:lnTo>
                    <a:lnTo>
                      <a:pt x="26" y="5"/>
                    </a:lnTo>
                    <a:lnTo>
                      <a:pt x="28" y="5"/>
                    </a:lnTo>
                    <a:lnTo>
                      <a:pt x="34" y="7"/>
                    </a:lnTo>
                    <a:lnTo>
                      <a:pt x="39" y="7"/>
                    </a:lnTo>
                    <a:lnTo>
                      <a:pt x="39" y="5"/>
                    </a:lnTo>
                    <a:lnTo>
                      <a:pt x="36" y="2"/>
                    </a:lnTo>
                    <a:lnTo>
                      <a:pt x="31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5" y="0"/>
                    </a:lnTo>
                    <a:lnTo>
                      <a:pt x="10" y="0"/>
                    </a:lnTo>
                    <a:lnTo>
                      <a:pt x="5" y="2"/>
                    </a:lnTo>
                    <a:lnTo>
                      <a:pt x="0" y="2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26" name="Freeform 2793"/>
              <p:cNvSpPr>
                <a:spLocks/>
              </p:cNvSpPr>
              <p:nvPr/>
            </p:nvSpPr>
            <p:spPr bwMode="auto">
              <a:xfrm>
                <a:off x="2669" y="1875"/>
                <a:ext cx="36" cy="29"/>
              </a:xfrm>
              <a:custGeom>
                <a:avLst/>
                <a:gdLst>
                  <a:gd name="T0" fmla="*/ 2 w 36"/>
                  <a:gd name="T1" fmla="*/ 29 h 29"/>
                  <a:gd name="T2" fmla="*/ 7 w 36"/>
                  <a:gd name="T3" fmla="*/ 26 h 29"/>
                  <a:gd name="T4" fmla="*/ 10 w 36"/>
                  <a:gd name="T5" fmla="*/ 21 h 29"/>
                  <a:gd name="T6" fmla="*/ 15 w 36"/>
                  <a:gd name="T7" fmla="*/ 19 h 29"/>
                  <a:gd name="T8" fmla="*/ 18 w 36"/>
                  <a:gd name="T9" fmla="*/ 13 h 29"/>
                  <a:gd name="T10" fmla="*/ 23 w 36"/>
                  <a:gd name="T11" fmla="*/ 11 h 29"/>
                  <a:gd name="T12" fmla="*/ 26 w 36"/>
                  <a:gd name="T13" fmla="*/ 8 h 29"/>
                  <a:gd name="T14" fmla="*/ 31 w 36"/>
                  <a:gd name="T15" fmla="*/ 5 h 29"/>
                  <a:gd name="T16" fmla="*/ 36 w 36"/>
                  <a:gd name="T17" fmla="*/ 3 h 29"/>
                  <a:gd name="T18" fmla="*/ 34 w 36"/>
                  <a:gd name="T19" fmla="*/ 0 h 29"/>
                  <a:gd name="T20" fmla="*/ 31 w 36"/>
                  <a:gd name="T21" fmla="*/ 3 h 29"/>
                  <a:gd name="T22" fmla="*/ 26 w 36"/>
                  <a:gd name="T23" fmla="*/ 5 h 29"/>
                  <a:gd name="T24" fmla="*/ 20 w 36"/>
                  <a:gd name="T25" fmla="*/ 8 h 29"/>
                  <a:gd name="T26" fmla="*/ 15 w 36"/>
                  <a:gd name="T27" fmla="*/ 11 h 29"/>
                  <a:gd name="T28" fmla="*/ 13 w 36"/>
                  <a:gd name="T29" fmla="*/ 16 h 29"/>
                  <a:gd name="T30" fmla="*/ 7 w 36"/>
                  <a:gd name="T31" fmla="*/ 19 h 29"/>
                  <a:gd name="T32" fmla="*/ 5 w 36"/>
                  <a:gd name="T33" fmla="*/ 24 h 29"/>
                  <a:gd name="T34" fmla="*/ 0 w 36"/>
                  <a:gd name="T35" fmla="*/ 26 h 29"/>
                  <a:gd name="T36" fmla="*/ 2 w 36"/>
                  <a:gd name="T37" fmla="*/ 29 h 2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6"/>
                  <a:gd name="T58" fmla="*/ 0 h 29"/>
                  <a:gd name="T59" fmla="*/ 36 w 36"/>
                  <a:gd name="T60" fmla="*/ 29 h 2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6" h="29">
                    <a:moveTo>
                      <a:pt x="2" y="29"/>
                    </a:moveTo>
                    <a:lnTo>
                      <a:pt x="7" y="26"/>
                    </a:lnTo>
                    <a:lnTo>
                      <a:pt x="10" y="21"/>
                    </a:lnTo>
                    <a:lnTo>
                      <a:pt x="15" y="19"/>
                    </a:lnTo>
                    <a:lnTo>
                      <a:pt x="18" y="13"/>
                    </a:lnTo>
                    <a:lnTo>
                      <a:pt x="23" y="11"/>
                    </a:lnTo>
                    <a:lnTo>
                      <a:pt x="26" y="8"/>
                    </a:lnTo>
                    <a:lnTo>
                      <a:pt x="31" y="5"/>
                    </a:lnTo>
                    <a:lnTo>
                      <a:pt x="36" y="3"/>
                    </a:lnTo>
                    <a:lnTo>
                      <a:pt x="34" y="0"/>
                    </a:lnTo>
                    <a:lnTo>
                      <a:pt x="31" y="3"/>
                    </a:lnTo>
                    <a:lnTo>
                      <a:pt x="26" y="5"/>
                    </a:lnTo>
                    <a:lnTo>
                      <a:pt x="20" y="8"/>
                    </a:lnTo>
                    <a:lnTo>
                      <a:pt x="15" y="11"/>
                    </a:lnTo>
                    <a:lnTo>
                      <a:pt x="13" y="16"/>
                    </a:lnTo>
                    <a:lnTo>
                      <a:pt x="7" y="19"/>
                    </a:lnTo>
                    <a:lnTo>
                      <a:pt x="5" y="24"/>
                    </a:lnTo>
                    <a:lnTo>
                      <a:pt x="0" y="26"/>
                    </a:lnTo>
                    <a:lnTo>
                      <a:pt x="2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27" name="Freeform 2794"/>
              <p:cNvSpPr>
                <a:spLocks/>
              </p:cNvSpPr>
              <p:nvPr/>
            </p:nvSpPr>
            <p:spPr bwMode="auto">
              <a:xfrm>
                <a:off x="2266" y="1820"/>
                <a:ext cx="337" cy="92"/>
              </a:xfrm>
              <a:custGeom>
                <a:avLst/>
                <a:gdLst>
                  <a:gd name="T0" fmla="*/ 0 w 337"/>
                  <a:gd name="T1" fmla="*/ 16 h 92"/>
                  <a:gd name="T2" fmla="*/ 0 w 337"/>
                  <a:gd name="T3" fmla="*/ 42 h 92"/>
                  <a:gd name="T4" fmla="*/ 2 w 337"/>
                  <a:gd name="T5" fmla="*/ 66 h 92"/>
                  <a:gd name="T6" fmla="*/ 5 w 337"/>
                  <a:gd name="T7" fmla="*/ 76 h 92"/>
                  <a:gd name="T8" fmla="*/ 10 w 337"/>
                  <a:gd name="T9" fmla="*/ 84 h 92"/>
                  <a:gd name="T10" fmla="*/ 49 w 337"/>
                  <a:gd name="T11" fmla="*/ 87 h 92"/>
                  <a:gd name="T12" fmla="*/ 89 w 337"/>
                  <a:gd name="T13" fmla="*/ 87 h 92"/>
                  <a:gd name="T14" fmla="*/ 125 w 337"/>
                  <a:gd name="T15" fmla="*/ 87 h 92"/>
                  <a:gd name="T16" fmla="*/ 164 w 337"/>
                  <a:gd name="T17" fmla="*/ 87 h 92"/>
                  <a:gd name="T18" fmla="*/ 209 w 337"/>
                  <a:gd name="T19" fmla="*/ 89 h 92"/>
                  <a:gd name="T20" fmla="*/ 251 w 337"/>
                  <a:gd name="T21" fmla="*/ 89 h 92"/>
                  <a:gd name="T22" fmla="*/ 269 w 337"/>
                  <a:gd name="T23" fmla="*/ 92 h 92"/>
                  <a:gd name="T24" fmla="*/ 287 w 337"/>
                  <a:gd name="T25" fmla="*/ 92 h 92"/>
                  <a:gd name="T26" fmla="*/ 303 w 337"/>
                  <a:gd name="T27" fmla="*/ 89 h 92"/>
                  <a:gd name="T28" fmla="*/ 319 w 337"/>
                  <a:gd name="T29" fmla="*/ 81 h 92"/>
                  <a:gd name="T30" fmla="*/ 329 w 337"/>
                  <a:gd name="T31" fmla="*/ 66 h 92"/>
                  <a:gd name="T32" fmla="*/ 335 w 337"/>
                  <a:gd name="T33" fmla="*/ 45 h 92"/>
                  <a:gd name="T34" fmla="*/ 337 w 337"/>
                  <a:gd name="T35" fmla="*/ 26 h 92"/>
                  <a:gd name="T36" fmla="*/ 337 w 337"/>
                  <a:gd name="T37" fmla="*/ 19 h 92"/>
                  <a:gd name="T38" fmla="*/ 335 w 337"/>
                  <a:gd name="T39" fmla="*/ 13 h 92"/>
                  <a:gd name="T40" fmla="*/ 332 w 337"/>
                  <a:gd name="T41" fmla="*/ 8 h 92"/>
                  <a:gd name="T42" fmla="*/ 324 w 337"/>
                  <a:gd name="T43" fmla="*/ 5 h 92"/>
                  <a:gd name="T44" fmla="*/ 308 w 337"/>
                  <a:gd name="T45" fmla="*/ 3 h 92"/>
                  <a:gd name="T46" fmla="*/ 293 w 337"/>
                  <a:gd name="T47" fmla="*/ 0 h 92"/>
                  <a:gd name="T48" fmla="*/ 285 w 337"/>
                  <a:gd name="T49" fmla="*/ 0 h 92"/>
                  <a:gd name="T50" fmla="*/ 280 w 337"/>
                  <a:gd name="T51" fmla="*/ 0 h 92"/>
                  <a:gd name="T52" fmla="*/ 274 w 337"/>
                  <a:gd name="T53" fmla="*/ 0 h 92"/>
                  <a:gd name="T54" fmla="*/ 264 w 337"/>
                  <a:gd name="T55" fmla="*/ 0 h 92"/>
                  <a:gd name="T56" fmla="*/ 251 w 337"/>
                  <a:gd name="T57" fmla="*/ 3 h 92"/>
                  <a:gd name="T58" fmla="*/ 233 w 337"/>
                  <a:gd name="T59" fmla="*/ 3 h 92"/>
                  <a:gd name="T60" fmla="*/ 209 w 337"/>
                  <a:gd name="T61" fmla="*/ 3 h 92"/>
                  <a:gd name="T62" fmla="*/ 185 w 337"/>
                  <a:gd name="T63" fmla="*/ 5 h 92"/>
                  <a:gd name="T64" fmla="*/ 136 w 337"/>
                  <a:gd name="T65" fmla="*/ 8 h 92"/>
                  <a:gd name="T66" fmla="*/ 86 w 337"/>
                  <a:gd name="T67" fmla="*/ 11 h 92"/>
                  <a:gd name="T68" fmla="*/ 62 w 337"/>
                  <a:gd name="T69" fmla="*/ 13 h 92"/>
                  <a:gd name="T70" fmla="*/ 42 w 337"/>
                  <a:gd name="T71" fmla="*/ 13 h 92"/>
                  <a:gd name="T72" fmla="*/ 26 w 337"/>
                  <a:gd name="T73" fmla="*/ 13 h 92"/>
                  <a:gd name="T74" fmla="*/ 10 w 337"/>
                  <a:gd name="T75" fmla="*/ 16 h 92"/>
                  <a:gd name="T76" fmla="*/ 2 w 337"/>
                  <a:gd name="T77" fmla="*/ 16 h 92"/>
                  <a:gd name="T78" fmla="*/ 0 w 337"/>
                  <a:gd name="T79" fmla="*/ 16 h 9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337"/>
                  <a:gd name="T121" fmla="*/ 0 h 92"/>
                  <a:gd name="T122" fmla="*/ 337 w 337"/>
                  <a:gd name="T123" fmla="*/ 92 h 92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337" h="92">
                    <a:moveTo>
                      <a:pt x="0" y="16"/>
                    </a:moveTo>
                    <a:lnTo>
                      <a:pt x="0" y="42"/>
                    </a:lnTo>
                    <a:lnTo>
                      <a:pt x="2" y="66"/>
                    </a:lnTo>
                    <a:lnTo>
                      <a:pt x="5" y="76"/>
                    </a:lnTo>
                    <a:lnTo>
                      <a:pt x="10" y="84"/>
                    </a:lnTo>
                    <a:lnTo>
                      <a:pt x="49" y="87"/>
                    </a:lnTo>
                    <a:lnTo>
                      <a:pt x="89" y="87"/>
                    </a:lnTo>
                    <a:lnTo>
                      <a:pt x="125" y="87"/>
                    </a:lnTo>
                    <a:lnTo>
                      <a:pt x="164" y="87"/>
                    </a:lnTo>
                    <a:lnTo>
                      <a:pt x="209" y="89"/>
                    </a:lnTo>
                    <a:lnTo>
                      <a:pt x="251" y="89"/>
                    </a:lnTo>
                    <a:lnTo>
                      <a:pt x="269" y="92"/>
                    </a:lnTo>
                    <a:lnTo>
                      <a:pt x="287" y="92"/>
                    </a:lnTo>
                    <a:lnTo>
                      <a:pt x="303" y="89"/>
                    </a:lnTo>
                    <a:lnTo>
                      <a:pt x="319" y="81"/>
                    </a:lnTo>
                    <a:lnTo>
                      <a:pt x="329" y="66"/>
                    </a:lnTo>
                    <a:lnTo>
                      <a:pt x="335" y="45"/>
                    </a:lnTo>
                    <a:lnTo>
                      <a:pt x="337" y="26"/>
                    </a:lnTo>
                    <a:lnTo>
                      <a:pt x="337" y="19"/>
                    </a:lnTo>
                    <a:lnTo>
                      <a:pt x="335" y="13"/>
                    </a:lnTo>
                    <a:lnTo>
                      <a:pt x="332" y="8"/>
                    </a:lnTo>
                    <a:lnTo>
                      <a:pt x="324" y="5"/>
                    </a:lnTo>
                    <a:lnTo>
                      <a:pt x="308" y="3"/>
                    </a:lnTo>
                    <a:lnTo>
                      <a:pt x="293" y="0"/>
                    </a:lnTo>
                    <a:lnTo>
                      <a:pt x="285" y="0"/>
                    </a:lnTo>
                    <a:lnTo>
                      <a:pt x="280" y="0"/>
                    </a:lnTo>
                    <a:lnTo>
                      <a:pt x="274" y="0"/>
                    </a:lnTo>
                    <a:lnTo>
                      <a:pt x="264" y="0"/>
                    </a:lnTo>
                    <a:lnTo>
                      <a:pt x="251" y="3"/>
                    </a:lnTo>
                    <a:lnTo>
                      <a:pt x="233" y="3"/>
                    </a:lnTo>
                    <a:lnTo>
                      <a:pt x="209" y="3"/>
                    </a:lnTo>
                    <a:lnTo>
                      <a:pt x="185" y="5"/>
                    </a:lnTo>
                    <a:lnTo>
                      <a:pt x="136" y="8"/>
                    </a:lnTo>
                    <a:lnTo>
                      <a:pt x="86" y="11"/>
                    </a:lnTo>
                    <a:lnTo>
                      <a:pt x="62" y="13"/>
                    </a:lnTo>
                    <a:lnTo>
                      <a:pt x="42" y="13"/>
                    </a:lnTo>
                    <a:lnTo>
                      <a:pt x="26" y="13"/>
                    </a:lnTo>
                    <a:lnTo>
                      <a:pt x="10" y="16"/>
                    </a:lnTo>
                    <a:lnTo>
                      <a:pt x="2" y="1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758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28" name="Freeform 2795"/>
              <p:cNvSpPr>
                <a:spLocks/>
              </p:cNvSpPr>
              <p:nvPr/>
            </p:nvSpPr>
            <p:spPr bwMode="auto">
              <a:xfrm>
                <a:off x="2266" y="1836"/>
                <a:ext cx="2" cy="52"/>
              </a:xfrm>
              <a:custGeom>
                <a:avLst/>
                <a:gdLst>
                  <a:gd name="T0" fmla="*/ 2 w 2"/>
                  <a:gd name="T1" fmla="*/ 50 h 52"/>
                  <a:gd name="T2" fmla="*/ 2 w 2"/>
                  <a:gd name="T3" fmla="*/ 50 h 52"/>
                  <a:gd name="T4" fmla="*/ 2 w 2"/>
                  <a:gd name="T5" fmla="*/ 44 h 52"/>
                  <a:gd name="T6" fmla="*/ 2 w 2"/>
                  <a:gd name="T7" fmla="*/ 39 h 52"/>
                  <a:gd name="T8" fmla="*/ 2 w 2"/>
                  <a:gd name="T9" fmla="*/ 31 h 52"/>
                  <a:gd name="T10" fmla="*/ 2 w 2"/>
                  <a:gd name="T11" fmla="*/ 26 h 52"/>
                  <a:gd name="T12" fmla="*/ 2 w 2"/>
                  <a:gd name="T13" fmla="*/ 21 h 52"/>
                  <a:gd name="T14" fmla="*/ 2 w 2"/>
                  <a:gd name="T15" fmla="*/ 13 h 52"/>
                  <a:gd name="T16" fmla="*/ 2 w 2"/>
                  <a:gd name="T17" fmla="*/ 8 h 52"/>
                  <a:gd name="T18" fmla="*/ 2 w 2"/>
                  <a:gd name="T19" fmla="*/ 0 h 52"/>
                  <a:gd name="T20" fmla="*/ 0 w 2"/>
                  <a:gd name="T21" fmla="*/ 0 h 52"/>
                  <a:gd name="T22" fmla="*/ 0 w 2"/>
                  <a:gd name="T23" fmla="*/ 8 h 52"/>
                  <a:gd name="T24" fmla="*/ 0 w 2"/>
                  <a:gd name="T25" fmla="*/ 13 h 52"/>
                  <a:gd name="T26" fmla="*/ 0 w 2"/>
                  <a:gd name="T27" fmla="*/ 21 h 52"/>
                  <a:gd name="T28" fmla="*/ 0 w 2"/>
                  <a:gd name="T29" fmla="*/ 26 h 52"/>
                  <a:gd name="T30" fmla="*/ 0 w 2"/>
                  <a:gd name="T31" fmla="*/ 31 h 52"/>
                  <a:gd name="T32" fmla="*/ 0 w 2"/>
                  <a:gd name="T33" fmla="*/ 39 h 52"/>
                  <a:gd name="T34" fmla="*/ 0 w 2"/>
                  <a:gd name="T35" fmla="*/ 44 h 52"/>
                  <a:gd name="T36" fmla="*/ 0 w 2"/>
                  <a:gd name="T37" fmla="*/ 52 h 52"/>
                  <a:gd name="T38" fmla="*/ 0 w 2"/>
                  <a:gd name="T39" fmla="*/ 52 h 52"/>
                  <a:gd name="T40" fmla="*/ 2 w 2"/>
                  <a:gd name="T41" fmla="*/ 50 h 5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"/>
                  <a:gd name="T64" fmla="*/ 0 h 52"/>
                  <a:gd name="T65" fmla="*/ 2 w 2"/>
                  <a:gd name="T66" fmla="*/ 52 h 5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" h="52">
                    <a:moveTo>
                      <a:pt x="2" y="50"/>
                    </a:moveTo>
                    <a:lnTo>
                      <a:pt x="2" y="50"/>
                    </a:lnTo>
                    <a:lnTo>
                      <a:pt x="2" y="44"/>
                    </a:lnTo>
                    <a:lnTo>
                      <a:pt x="2" y="39"/>
                    </a:lnTo>
                    <a:lnTo>
                      <a:pt x="2" y="31"/>
                    </a:lnTo>
                    <a:lnTo>
                      <a:pt x="2" y="26"/>
                    </a:lnTo>
                    <a:lnTo>
                      <a:pt x="2" y="21"/>
                    </a:lnTo>
                    <a:lnTo>
                      <a:pt x="2" y="13"/>
                    </a:lnTo>
                    <a:lnTo>
                      <a:pt x="2" y="8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8"/>
                    </a:lnTo>
                    <a:lnTo>
                      <a:pt x="0" y="13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0" y="31"/>
                    </a:lnTo>
                    <a:lnTo>
                      <a:pt x="0" y="39"/>
                    </a:lnTo>
                    <a:lnTo>
                      <a:pt x="0" y="44"/>
                    </a:lnTo>
                    <a:lnTo>
                      <a:pt x="0" y="52"/>
                    </a:lnTo>
                    <a:lnTo>
                      <a:pt x="2" y="5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29" name="Freeform 2796"/>
              <p:cNvSpPr>
                <a:spLocks/>
              </p:cNvSpPr>
              <p:nvPr/>
            </p:nvSpPr>
            <p:spPr bwMode="auto">
              <a:xfrm>
                <a:off x="2266" y="1886"/>
                <a:ext cx="10" cy="18"/>
              </a:xfrm>
              <a:custGeom>
                <a:avLst/>
                <a:gdLst>
                  <a:gd name="T0" fmla="*/ 10 w 10"/>
                  <a:gd name="T1" fmla="*/ 15 h 18"/>
                  <a:gd name="T2" fmla="*/ 10 w 10"/>
                  <a:gd name="T3" fmla="*/ 15 h 18"/>
                  <a:gd name="T4" fmla="*/ 10 w 10"/>
                  <a:gd name="T5" fmla="*/ 15 h 18"/>
                  <a:gd name="T6" fmla="*/ 8 w 10"/>
                  <a:gd name="T7" fmla="*/ 13 h 18"/>
                  <a:gd name="T8" fmla="*/ 8 w 10"/>
                  <a:gd name="T9" fmla="*/ 13 h 18"/>
                  <a:gd name="T10" fmla="*/ 5 w 10"/>
                  <a:gd name="T11" fmla="*/ 10 h 18"/>
                  <a:gd name="T12" fmla="*/ 5 w 10"/>
                  <a:gd name="T13" fmla="*/ 8 h 18"/>
                  <a:gd name="T14" fmla="*/ 5 w 10"/>
                  <a:gd name="T15" fmla="*/ 5 h 18"/>
                  <a:gd name="T16" fmla="*/ 5 w 10"/>
                  <a:gd name="T17" fmla="*/ 2 h 18"/>
                  <a:gd name="T18" fmla="*/ 2 w 10"/>
                  <a:gd name="T19" fmla="*/ 0 h 18"/>
                  <a:gd name="T20" fmla="*/ 0 w 10"/>
                  <a:gd name="T21" fmla="*/ 2 h 18"/>
                  <a:gd name="T22" fmla="*/ 0 w 10"/>
                  <a:gd name="T23" fmla="*/ 2 h 18"/>
                  <a:gd name="T24" fmla="*/ 0 w 10"/>
                  <a:gd name="T25" fmla="*/ 5 h 18"/>
                  <a:gd name="T26" fmla="*/ 2 w 10"/>
                  <a:gd name="T27" fmla="*/ 10 h 18"/>
                  <a:gd name="T28" fmla="*/ 2 w 10"/>
                  <a:gd name="T29" fmla="*/ 13 h 18"/>
                  <a:gd name="T30" fmla="*/ 5 w 10"/>
                  <a:gd name="T31" fmla="*/ 15 h 18"/>
                  <a:gd name="T32" fmla="*/ 5 w 10"/>
                  <a:gd name="T33" fmla="*/ 15 h 18"/>
                  <a:gd name="T34" fmla="*/ 8 w 10"/>
                  <a:gd name="T35" fmla="*/ 18 h 18"/>
                  <a:gd name="T36" fmla="*/ 10 w 10"/>
                  <a:gd name="T37" fmla="*/ 18 h 18"/>
                  <a:gd name="T38" fmla="*/ 10 w 10"/>
                  <a:gd name="T39" fmla="*/ 18 h 18"/>
                  <a:gd name="T40" fmla="*/ 10 w 10"/>
                  <a:gd name="T41" fmla="*/ 15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"/>
                  <a:gd name="T64" fmla="*/ 0 h 18"/>
                  <a:gd name="T65" fmla="*/ 10 w 10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" h="18">
                    <a:moveTo>
                      <a:pt x="10" y="15"/>
                    </a:moveTo>
                    <a:lnTo>
                      <a:pt x="10" y="15"/>
                    </a:lnTo>
                    <a:lnTo>
                      <a:pt x="8" y="13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10"/>
                    </a:lnTo>
                    <a:lnTo>
                      <a:pt x="2" y="13"/>
                    </a:lnTo>
                    <a:lnTo>
                      <a:pt x="5" y="15"/>
                    </a:lnTo>
                    <a:lnTo>
                      <a:pt x="8" y="18"/>
                    </a:lnTo>
                    <a:lnTo>
                      <a:pt x="10" y="18"/>
                    </a:lnTo>
                    <a:lnTo>
                      <a:pt x="10" y="1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30" name="Freeform 2797"/>
              <p:cNvSpPr>
                <a:spLocks/>
              </p:cNvSpPr>
              <p:nvPr/>
            </p:nvSpPr>
            <p:spPr bwMode="auto">
              <a:xfrm>
                <a:off x="2276" y="1901"/>
                <a:ext cx="154" cy="8"/>
              </a:xfrm>
              <a:custGeom>
                <a:avLst/>
                <a:gdLst>
                  <a:gd name="T0" fmla="*/ 154 w 154"/>
                  <a:gd name="T1" fmla="*/ 3 h 8"/>
                  <a:gd name="T2" fmla="*/ 154 w 154"/>
                  <a:gd name="T3" fmla="*/ 3 h 8"/>
                  <a:gd name="T4" fmla="*/ 134 w 154"/>
                  <a:gd name="T5" fmla="*/ 3 h 8"/>
                  <a:gd name="T6" fmla="*/ 115 w 154"/>
                  <a:gd name="T7" fmla="*/ 3 h 8"/>
                  <a:gd name="T8" fmla="*/ 97 w 154"/>
                  <a:gd name="T9" fmla="*/ 3 h 8"/>
                  <a:gd name="T10" fmla="*/ 79 w 154"/>
                  <a:gd name="T11" fmla="*/ 3 h 8"/>
                  <a:gd name="T12" fmla="*/ 58 w 154"/>
                  <a:gd name="T13" fmla="*/ 3 h 8"/>
                  <a:gd name="T14" fmla="*/ 39 w 154"/>
                  <a:gd name="T15" fmla="*/ 3 h 8"/>
                  <a:gd name="T16" fmla="*/ 21 w 154"/>
                  <a:gd name="T17" fmla="*/ 3 h 8"/>
                  <a:gd name="T18" fmla="*/ 0 w 154"/>
                  <a:gd name="T19" fmla="*/ 0 h 8"/>
                  <a:gd name="T20" fmla="*/ 0 w 154"/>
                  <a:gd name="T21" fmla="*/ 3 h 8"/>
                  <a:gd name="T22" fmla="*/ 21 w 154"/>
                  <a:gd name="T23" fmla="*/ 6 h 8"/>
                  <a:gd name="T24" fmla="*/ 39 w 154"/>
                  <a:gd name="T25" fmla="*/ 6 h 8"/>
                  <a:gd name="T26" fmla="*/ 58 w 154"/>
                  <a:gd name="T27" fmla="*/ 8 h 8"/>
                  <a:gd name="T28" fmla="*/ 79 w 154"/>
                  <a:gd name="T29" fmla="*/ 8 h 8"/>
                  <a:gd name="T30" fmla="*/ 97 w 154"/>
                  <a:gd name="T31" fmla="*/ 8 h 8"/>
                  <a:gd name="T32" fmla="*/ 115 w 154"/>
                  <a:gd name="T33" fmla="*/ 8 h 8"/>
                  <a:gd name="T34" fmla="*/ 134 w 154"/>
                  <a:gd name="T35" fmla="*/ 6 h 8"/>
                  <a:gd name="T36" fmla="*/ 154 w 154"/>
                  <a:gd name="T37" fmla="*/ 6 h 8"/>
                  <a:gd name="T38" fmla="*/ 154 w 154"/>
                  <a:gd name="T39" fmla="*/ 6 h 8"/>
                  <a:gd name="T40" fmla="*/ 154 w 154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4"/>
                  <a:gd name="T64" fmla="*/ 0 h 8"/>
                  <a:gd name="T65" fmla="*/ 154 w 154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4" h="8">
                    <a:moveTo>
                      <a:pt x="154" y="3"/>
                    </a:moveTo>
                    <a:lnTo>
                      <a:pt x="154" y="3"/>
                    </a:lnTo>
                    <a:lnTo>
                      <a:pt x="134" y="3"/>
                    </a:lnTo>
                    <a:lnTo>
                      <a:pt x="115" y="3"/>
                    </a:lnTo>
                    <a:lnTo>
                      <a:pt x="97" y="3"/>
                    </a:lnTo>
                    <a:lnTo>
                      <a:pt x="79" y="3"/>
                    </a:lnTo>
                    <a:lnTo>
                      <a:pt x="58" y="3"/>
                    </a:lnTo>
                    <a:lnTo>
                      <a:pt x="39" y="3"/>
                    </a:lnTo>
                    <a:lnTo>
                      <a:pt x="21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1" y="6"/>
                    </a:lnTo>
                    <a:lnTo>
                      <a:pt x="39" y="6"/>
                    </a:lnTo>
                    <a:lnTo>
                      <a:pt x="58" y="8"/>
                    </a:lnTo>
                    <a:lnTo>
                      <a:pt x="79" y="8"/>
                    </a:lnTo>
                    <a:lnTo>
                      <a:pt x="97" y="8"/>
                    </a:lnTo>
                    <a:lnTo>
                      <a:pt x="115" y="8"/>
                    </a:lnTo>
                    <a:lnTo>
                      <a:pt x="134" y="6"/>
                    </a:lnTo>
                    <a:lnTo>
                      <a:pt x="154" y="6"/>
                    </a:lnTo>
                    <a:lnTo>
                      <a:pt x="154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31" name="Freeform 2798"/>
              <p:cNvSpPr>
                <a:spLocks/>
              </p:cNvSpPr>
              <p:nvPr/>
            </p:nvSpPr>
            <p:spPr bwMode="auto">
              <a:xfrm>
                <a:off x="2430" y="1904"/>
                <a:ext cx="87" cy="8"/>
              </a:xfrm>
              <a:custGeom>
                <a:avLst/>
                <a:gdLst>
                  <a:gd name="T0" fmla="*/ 87 w 87"/>
                  <a:gd name="T1" fmla="*/ 5 h 8"/>
                  <a:gd name="T2" fmla="*/ 87 w 87"/>
                  <a:gd name="T3" fmla="*/ 5 h 8"/>
                  <a:gd name="T4" fmla="*/ 74 w 87"/>
                  <a:gd name="T5" fmla="*/ 5 h 8"/>
                  <a:gd name="T6" fmla="*/ 63 w 87"/>
                  <a:gd name="T7" fmla="*/ 3 h 8"/>
                  <a:gd name="T8" fmla="*/ 53 w 87"/>
                  <a:gd name="T9" fmla="*/ 3 h 8"/>
                  <a:gd name="T10" fmla="*/ 42 w 87"/>
                  <a:gd name="T11" fmla="*/ 3 h 8"/>
                  <a:gd name="T12" fmla="*/ 32 w 87"/>
                  <a:gd name="T13" fmla="*/ 3 h 8"/>
                  <a:gd name="T14" fmla="*/ 21 w 87"/>
                  <a:gd name="T15" fmla="*/ 0 h 8"/>
                  <a:gd name="T16" fmla="*/ 11 w 87"/>
                  <a:gd name="T17" fmla="*/ 0 h 8"/>
                  <a:gd name="T18" fmla="*/ 0 w 87"/>
                  <a:gd name="T19" fmla="*/ 0 h 8"/>
                  <a:gd name="T20" fmla="*/ 0 w 87"/>
                  <a:gd name="T21" fmla="*/ 3 h 8"/>
                  <a:gd name="T22" fmla="*/ 11 w 87"/>
                  <a:gd name="T23" fmla="*/ 5 h 8"/>
                  <a:gd name="T24" fmla="*/ 21 w 87"/>
                  <a:gd name="T25" fmla="*/ 5 h 8"/>
                  <a:gd name="T26" fmla="*/ 32 w 87"/>
                  <a:gd name="T27" fmla="*/ 5 h 8"/>
                  <a:gd name="T28" fmla="*/ 42 w 87"/>
                  <a:gd name="T29" fmla="*/ 5 h 8"/>
                  <a:gd name="T30" fmla="*/ 53 w 87"/>
                  <a:gd name="T31" fmla="*/ 8 h 8"/>
                  <a:gd name="T32" fmla="*/ 63 w 87"/>
                  <a:gd name="T33" fmla="*/ 8 h 8"/>
                  <a:gd name="T34" fmla="*/ 74 w 87"/>
                  <a:gd name="T35" fmla="*/ 8 h 8"/>
                  <a:gd name="T36" fmla="*/ 87 w 87"/>
                  <a:gd name="T37" fmla="*/ 8 h 8"/>
                  <a:gd name="T38" fmla="*/ 87 w 87"/>
                  <a:gd name="T39" fmla="*/ 8 h 8"/>
                  <a:gd name="T40" fmla="*/ 87 w 87"/>
                  <a:gd name="T41" fmla="*/ 5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7"/>
                  <a:gd name="T64" fmla="*/ 0 h 8"/>
                  <a:gd name="T65" fmla="*/ 87 w 87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7" h="8">
                    <a:moveTo>
                      <a:pt x="87" y="5"/>
                    </a:moveTo>
                    <a:lnTo>
                      <a:pt x="87" y="5"/>
                    </a:lnTo>
                    <a:lnTo>
                      <a:pt x="74" y="5"/>
                    </a:lnTo>
                    <a:lnTo>
                      <a:pt x="63" y="3"/>
                    </a:lnTo>
                    <a:lnTo>
                      <a:pt x="53" y="3"/>
                    </a:lnTo>
                    <a:lnTo>
                      <a:pt x="42" y="3"/>
                    </a:lnTo>
                    <a:lnTo>
                      <a:pt x="32" y="3"/>
                    </a:lnTo>
                    <a:lnTo>
                      <a:pt x="21" y="0"/>
                    </a:lnTo>
                    <a:lnTo>
                      <a:pt x="11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11" y="5"/>
                    </a:lnTo>
                    <a:lnTo>
                      <a:pt x="21" y="5"/>
                    </a:lnTo>
                    <a:lnTo>
                      <a:pt x="32" y="5"/>
                    </a:lnTo>
                    <a:lnTo>
                      <a:pt x="42" y="5"/>
                    </a:lnTo>
                    <a:lnTo>
                      <a:pt x="53" y="8"/>
                    </a:lnTo>
                    <a:lnTo>
                      <a:pt x="63" y="8"/>
                    </a:lnTo>
                    <a:lnTo>
                      <a:pt x="74" y="8"/>
                    </a:lnTo>
                    <a:lnTo>
                      <a:pt x="87" y="8"/>
                    </a:lnTo>
                    <a:lnTo>
                      <a:pt x="87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32" name="Freeform 2799"/>
              <p:cNvSpPr>
                <a:spLocks/>
              </p:cNvSpPr>
              <p:nvPr/>
            </p:nvSpPr>
            <p:spPr bwMode="auto">
              <a:xfrm>
                <a:off x="2517" y="1899"/>
                <a:ext cx="70" cy="16"/>
              </a:xfrm>
              <a:custGeom>
                <a:avLst/>
                <a:gdLst>
                  <a:gd name="T0" fmla="*/ 68 w 70"/>
                  <a:gd name="T1" fmla="*/ 0 h 16"/>
                  <a:gd name="T2" fmla="*/ 68 w 70"/>
                  <a:gd name="T3" fmla="*/ 0 h 16"/>
                  <a:gd name="T4" fmla="*/ 60 w 70"/>
                  <a:gd name="T5" fmla="*/ 5 h 16"/>
                  <a:gd name="T6" fmla="*/ 52 w 70"/>
                  <a:gd name="T7" fmla="*/ 8 h 16"/>
                  <a:gd name="T8" fmla="*/ 44 w 70"/>
                  <a:gd name="T9" fmla="*/ 10 h 16"/>
                  <a:gd name="T10" fmla="*/ 36 w 70"/>
                  <a:gd name="T11" fmla="*/ 10 h 16"/>
                  <a:gd name="T12" fmla="*/ 26 w 70"/>
                  <a:gd name="T13" fmla="*/ 10 h 16"/>
                  <a:gd name="T14" fmla="*/ 18 w 70"/>
                  <a:gd name="T15" fmla="*/ 10 h 16"/>
                  <a:gd name="T16" fmla="*/ 8 w 70"/>
                  <a:gd name="T17" fmla="*/ 10 h 16"/>
                  <a:gd name="T18" fmla="*/ 0 w 70"/>
                  <a:gd name="T19" fmla="*/ 10 h 16"/>
                  <a:gd name="T20" fmla="*/ 0 w 70"/>
                  <a:gd name="T21" fmla="*/ 13 h 16"/>
                  <a:gd name="T22" fmla="*/ 8 w 70"/>
                  <a:gd name="T23" fmla="*/ 13 h 16"/>
                  <a:gd name="T24" fmla="*/ 18 w 70"/>
                  <a:gd name="T25" fmla="*/ 13 h 16"/>
                  <a:gd name="T26" fmla="*/ 26 w 70"/>
                  <a:gd name="T27" fmla="*/ 16 h 16"/>
                  <a:gd name="T28" fmla="*/ 36 w 70"/>
                  <a:gd name="T29" fmla="*/ 16 h 16"/>
                  <a:gd name="T30" fmla="*/ 44 w 70"/>
                  <a:gd name="T31" fmla="*/ 13 h 16"/>
                  <a:gd name="T32" fmla="*/ 52 w 70"/>
                  <a:gd name="T33" fmla="*/ 13 h 16"/>
                  <a:gd name="T34" fmla="*/ 60 w 70"/>
                  <a:gd name="T35" fmla="*/ 8 h 16"/>
                  <a:gd name="T36" fmla="*/ 70 w 70"/>
                  <a:gd name="T37" fmla="*/ 2 h 16"/>
                  <a:gd name="T38" fmla="*/ 70 w 70"/>
                  <a:gd name="T39" fmla="*/ 2 h 16"/>
                  <a:gd name="T40" fmla="*/ 68 w 70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70"/>
                  <a:gd name="T64" fmla="*/ 0 h 16"/>
                  <a:gd name="T65" fmla="*/ 70 w 70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70" h="16">
                    <a:moveTo>
                      <a:pt x="68" y="0"/>
                    </a:moveTo>
                    <a:lnTo>
                      <a:pt x="68" y="0"/>
                    </a:lnTo>
                    <a:lnTo>
                      <a:pt x="60" y="5"/>
                    </a:lnTo>
                    <a:lnTo>
                      <a:pt x="52" y="8"/>
                    </a:lnTo>
                    <a:lnTo>
                      <a:pt x="44" y="10"/>
                    </a:lnTo>
                    <a:lnTo>
                      <a:pt x="36" y="10"/>
                    </a:lnTo>
                    <a:lnTo>
                      <a:pt x="26" y="10"/>
                    </a:lnTo>
                    <a:lnTo>
                      <a:pt x="18" y="10"/>
                    </a:lnTo>
                    <a:lnTo>
                      <a:pt x="8" y="10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8" y="13"/>
                    </a:lnTo>
                    <a:lnTo>
                      <a:pt x="18" y="13"/>
                    </a:lnTo>
                    <a:lnTo>
                      <a:pt x="26" y="16"/>
                    </a:lnTo>
                    <a:lnTo>
                      <a:pt x="36" y="16"/>
                    </a:lnTo>
                    <a:lnTo>
                      <a:pt x="44" y="13"/>
                    </a:lnTo>
                    <a:lnTo>
                      <a:pt x="52" y="13"/>
                    </a:lnTo>
                    <a:lnTo>
                      <a:pt x="60" y="8"/>
                    </a:lnTo>
                    <a:lnTo>
                      <a:pt x="70" y="2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33" name="Freeform 2800"/>
              <p:cNvSpPr>
                <a:spLocks/>
              </p:cNvSpPr>
              <p:nvPr/>
            </p:nvSpPr>
            <p:spPr bwMode="auto">
              <a:xfrm>
                <a:off x="2585" y="1831"/>
                <a:ext cx="21" cy="70"/>
              </a:xfrm>
              <a:custGeom>
                <a:avLst/>
                <a:gdLst>
                  <a:gd name="T0" fmla="*/ 13 w 21"/>
                  <a:gd name="T1" fmla="*/ 2 h 70"/>
                  <a:gd name="T2" fmla="*/ 13 w 21"/>
                  <a:gd name="T3" fmla="*/ 2 h 70"/>
                  <a:gd name="T4" fmla="*/ 16 w 21"/>
                  <a:gd name="T5" fmla="*/ 8 h 70"/>
                  <a:gd name="T6" fmla="*/ 16 w 21"/>
                  <a:gd name="T7" fmla="*/ 15 h 70"/>
                  <a:gd name="T8" fmla="*/ 16 w 21"/>
                  <a:gd name="T9" fmla="*/ 23 h 70"/>
                  <a:gd name="T10" fmla="*/ 16 w 21"/>
                  <a:gd name="T11" fmla="*/ 34 h 70"/>
                  <a:gd name="T12" fmla="*/ 13 w 21"/>
                  <a:gd name="T13" fmla="*/ 44 h 70"/>
                  <a:gd name="T14" fmla="*/ 10 w 21"/>
                  <a:gd name="T15" fmla="*/ 55 h 70"/>
                  <a:gd name="T16" fmla="*/ 5 w 21"/>
                  <a:gd name="T17" fmla="*/ 63 h 70"/>
                  <a:gd name="T18" fmla="*/ 0 w 21"/>
                  <a:gd name="T19" fmla="*/ 68 h 70"/>
                  <a:gd name="T20" fmla="*/ 2 w 21"/>
                  <a:gd name="T21" fmla="*/ 70 h 70"/>
                  <a:gd name="T22" fmla="*/ 8 w 21"/>
                  <a:gd name="T23" fmla="*/ 63 h 70"/>
                  <a:gd name="T24" fmla="*/ 13 w 21"/>
                  <a:gd name="T25" fmla="*/ 55 h 70"/>
                  <a:gd name="T26" fmla="*/ 16 w 21"/>
                  <a:gd name="T27" fmla="*/ 44 h 70"/>
                  <a:gd name="T28" fmla="*/ 18 w 21"/>
                  <a:gd name="T29" fmla="*/ 34 h 70"/>
                  <a:gd name="T30" fmla="*/ 21 w 21"/>
                  <a:gd name="T31" fmla="*/ 23 h 70"/>
                  <a:gd name="T32" fmla="*/ 21 w 21"/>
                  <a:gd name="T33" fmla="*/ 15 h 70"/>
                  <a:gd name="T34" fmla="*/ 18 w 21"/>
                  <a:gd name="T35" fmla="*/ 8 h 70"/>
                  <a:gd name="T36" fmla="*/ 18 w 21"/>
                  <a:gd name="T37" fmla="*/ 0 h 70"/>
                  <a:gd name="T38" fmla="*/ 18 w 21"/>
                  <a:gd name="T39" fmla="*/ 0 h 70"/>
                  <a:gd name="T40" fmla="*/ 13 w 21"/>
                  <a:gd name="T41" fmla="*/ 2 h 7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70"/>
                  <a:gd name="T65" fmla="*/ 21 w 21"/>
                  <a:gd name="T66" fmla="*/ 70 h 7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70">
                    <a:moveTo>
                      <a:pt x="13" y="2"/>
                    </a:moveTo>
                    <a:lnTo>
                      <a:pt x="13" y="2"/>
                    </a:lnTo>
                    <a:lnTo>
                      <a:pt x="16" y="8"/>
                    </a:lnTo>
                    <a:lnTo>
                      <a:pt x="16" y="15"/>
                    </a:lnTo>
                    <a:lnTo>
                      <a:pt x="16" y="23"/>
                    </a:lnTo>
                    <a:lnTo>
                      <a:pt x="16" y="34"/>
                    </a:lnTo>
                    <a:lnTo>
                      <a:pt x="13" y="44"/>
                    </a:lnTo>
                    <a:lnTo>
                      <a:pt x="10" y="55"/>
                    </a:lnTo>
                    <a:lnTo>
                      <a:pt x="5" y="63"/>
                    </a:lnTo>
                    <a:lnTo>
                      <a:pt x="0" y="68"/>
                    </a:lnTo>
                    <a:lnTo>
                      <a:pt x="2" y="70"/>
                    </a:lnTo>
                    <a:lnTo>
                      <a:pt x="8" y="63"/>
                    </a:lnTo>
                    <a:lnTo>
                      <a:pt x="13" y="55"/>
                    </a:lnTo>
                    <a:lnTo>
                      <a:pt x="16" y="44"/>
                    </a:lnTo>
                    <a:lnTo>
                      <a:pt x="18" y="34"/>
                    </a:lnTo>
                    <a:lnTo>
                      <a:pt x="21" y="23"/>
                    </a:lnTo>
                    <a:lnTo>
                      <a:pt x="21" y="15"/>
                    </a:lnTo>
                    <a:lnTo>
                      <a:pt x="18" y="8"/>
                    </a:lnTo>
                    <a:lnTo>
                      <a:pt x="18" y="0"/>
                    </a:lnTo>
                    <a:lnTo>
                      <a:pt x="13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34" name="Freeform 2801"/>
              <p:cNvSpPr>
                <a:spLocks/>
              </p:cNvSpPr>
              <p:nvPr/>
            </p:nvSpPr>
            <p:spPr bwMode="auto">
              <a:xfrm>
                <a:off x="2546" y="1820"/>
                <a:ext cx="57" cy="13"/>
              </a:xfrm>
              <a:custGeom>
                <a:avLst/>
                <a:gdLst>
                  <a:gd name="T0" fmla="*/ 0 w 57"/>
                  <a:gd name="T1" fmla="*/ 3 h 13"/>
                  <a:gd name="T2" fmla="*/ 0 w 57"/>
                  <a:gd name="T3" fmla="*/ 3 h 13"/>
                  <a:gd name="T4" fmla="*/ 5 w 57"/>
                  <a:gd name="T5" fmla="*/ 3 h 13"/>
                  <a:gd name="T6" fmla="*/ 13 w 57"/>
                  <a:gd name="T7" fmla="*/ 3 h 13"/>
                  <a:gd name="T8" fmla="*/ 21 w 57"/>
                  <a:gd name="T9" fmla="*/ 3 h 13"/>
                  <a:gd name="T10" fmla="*/ 28 w 57"/>
                  <a:gd name="T11" fmla="*/ 5 h 13"/>
                  <a:gd name="T12" fmla="*/ 36 w 57"/>
                  <a:gd name="T13" fmla="*/ 5 h 13"/>
                  <a:gd name="T14" fmla="*/ 44 w 57"/>
                  <a:gd name="T15" fmla="*/ 8 h 13"/>
                  <a:gd name="T16" fmla="*/ 49 w 57"/>
                  <a:gd name="T17" fmla="*/ 11 h 13"/>
                  <a:gd name="T18" fmla="*/ 52 w 57"/>
                  <a:gd name="T19" fmla="*/ 13 h 13"/>
                  <a:gd name="T20" fmla="*/ 57 w 57"/>
                  <a:gd name="T21" fmla="*/ 11 h 13"/>
                  <a:gd name="T22" fmla="*/ 52 w 57"/>
                  <a:gd name="T23" fmla="*/ 8 h 13"/>
                  <a:gd name="T24" fmla="*/ 47 w 57"/>
                  <a:gd name="T25" fmla="*/ 5 h 13"/>
                  <a:gd name="T26" fmla="*/ 39 w 57"/>
                  <a:gd name="T27" fmla="*/ 3 h 13"/>
                  <a:gd name="T28" fmla="*/ 28 w 57"/>
                  <a:gd name="T29" fmla="*/ 0 h 13"/>
                  <a:gd name="T30" fmla="*/ 21 w 57"/>
                  <a:gd name="T31" fmla="*/ 0 h 13"/>
                  <a:gd name="T32" fmla="*/ 13 w 57"/>
                  <a:gd name="T33" fmla="*/ 0 h 13"/>
                  <a:gd name="T34" fmla="*/ 5 w 57"/>
                  <a:gd name="T35" fmla="*/ 0 h 13"/>
                  <a:gd name="T36" fmla="*/ 0 w 57"/>
                  <a:gd name="T37" fmla="*/ 0 h 13"/>
                  <a:gd name="T38" fmla="*/ 0 w 57"/>
                  <a:gd name="T39" fmla="*/ 0 h 13"/>
                  <a:gd name="T40" fmla="*/ 0 w 57"/>
                  <a:gd name="T41" fmla="*/ 3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7"/>
                  <a:gd name="T64" fmla="*/ 0 h 13"/>
                  <a:gd name="T65" fmla="*/ 57 w 57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7" h="13">
                    <a:moveTo>
                      <a:pt x="0" y="3"/>
                    </a:moveTo>
                    <a:lnTo>
                      <a:pt x="0" y="3"/>
                    </a:lnTo>
                    <a:lnTo>
                      <a:pt x="5" y="3"/>
                    </a:lnTo>
                    <a:lnTo>
                      <a:pt x="13" y="3"/>
                    </a:lnTo>
                    <a:lnTo>
                      <a:pt x="21" y="3"/>
                    </a:lnTo>
                    <a:lnTo>
                      <a:pt x="28" y="5"/>
                    </a:lnTo>
                    <a:lnTo>
                      <a:pt x="36" y="5"/>
                    </a:lnTo>
                    <a:lnTo>
                      <a:pt x="44" y="8"/>
                    </a:lnTo>
                    <a:lnTo>
                      <a:pt x="49" y="11"/>
                    </a:lnTo>
                    <a:lnTo>
                      <a:pt x="52" y="13"/>
                    </a:lnTo>
                    <a:lnTo>
                      <a:pt x="57" y="11"/>
                    </a:lnTo>
                    <a:lnTo>
                      <a:pt x="52" y="8"/>
                    </a:lnTo>
                    <a:lnTo>
                      <a:pt x="47" y="5"/>
                    </a:lnTo>
                    <a:lnTo>
                      <a:pt x="39" y="3"/>
                    </a:lnTo>
                    <a:lnTo>
                      <a:pt x="28" y="0"/>
                    </a:lnTo>
                    <a:lnTo>
                      <a:pt x="21" y="0"/>
                    </a:lnTo>
                    <a:lnTo>
                      <a:pt x="13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35" name="Freeform 2802"/>
              <p:cNvSpPr>
                <a:spLocks/>
              </p:cNvSpPr>
              <p:nvPr/>
            </p:nvSpPr>
            <p:spPr bwMode="auto">
              <a:xfrm>
                <a:off x="2266" y="1820"/>
                <a:ext cx="280" cy="19"/>
              </a:xfrm>
              <a:custGeom>
                <a:avLst/>
                <a:gdLst>
                  <a:gd name="T0" fmla="*/ 2 w 280"/>
                  <a:gd name="T1" fmla="*/ 16 h 19"/>
                  <a:gd name="T2" fmla="*/ 0 w 280"/>
                  <a:gd name="T3" fmla="*/ 19 h 19"/>
                  <a:gd name="T4" fmla="*/ 13 w 280"/>
                  <a:gd name="T5" fmla="*/ 19 h 19"/>
                  <a:gd name="T6" fmla="*/ 42 w 280"/>
                  <a:gd name="T7" fmla="*/ 16 h 19"/>
                  <a:gd name="T8" fmla="*/ 86 w 280"/>
                  <a:gd name="T9" fmla="*/ 13 h 19"/>
                  <a:gd name="T10" fmla="*/ 136 w 280"/>
                  <a:gd name="T11" fmla="*/ 11 h 19"/>
                  <a:gd name="T12" fmla="*/ 188 w 280"/>
                  <a:gd name="T13" fmla="*/ 8 h 19"/>
                  <a:gd name="T14" fmla="*/ 233 w 280"/>
                  <a:gd name="T15" fmla="*/ 5 h 19"/>
                  <a:gd name="T16" fmla="*/ 267 w 280"/>
                  <a:gd name="T17" fmla="*/ 3 h 19"/>
                  <a:gd name="T18" fmla="*/ 280 w 280"/>
                  <a:gd name="T19" fmla="*/ 3 h 19"/>
                  <a:gd name="T20" fmla="*/ 280 w 280"/>
                  <a:gd name="T21" fmla="*/ 0 h 19"/>
                  <a:gd name="T22" fmla="*/ 267 w 280"/>
                  <a:gd name="T23" fmla="*/ 0 h 19"/>
                  <a:gd name="T24" fmla="*/ 233 w 280"/>
                  <a:gd name="T25" fmla="*/ 3 h 19"/>
                  <a:gd name="T26" fmla="*/ 188 w 280"/>
                  <a:gd name="T27" fmla="*/ 5 h 19"/>
                  <a:gd name="T28" fmla="*/ 136 w 280"/>
                  <a:gd name="T29" fmla="*/ 8 h 19"/>
                  <a:gd name="T30" fmla="*/ 86 w 280"/>
                  <a:gd name="T31" fmla="*/ 11 h 19"/>
                  <a:gd name="T32" fmla="*/ 42 w 280"/>
                  <a:gd name="T33" fmla="*/ 13 h 19"/>
                  <a:gd name="T34" fmla="*/ 13 w 280"/>
                  <a:gd name="T35" fmla="*/ 16 h 19"/>
                  <a:gd name="T36" fmla="*/ 0 w 280"/>
                  <a:gd name="T37" fmla="*/ 16 h 19"/>
                  <a:gd name="T38" fmla="*/ 0 w 280"/>
                  <a:gd name="T39" fmla="*/ 16 h 19"/>
                  <a:gd name="T40" fmla="*/ 2 w 280"/>
                  <a:gd name="T41" fmla="*/ 16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80"/>
                  <a:gd name="T64" fmla="*/ 0 h 19"/>
                  <a:gd name="T65" fmla="*/ 280 w 280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80" h="19">
                    <a:moveTo>
                      <a:pt x="2" y="16"/>
                    </a:moveTo>
                    <a:lnTo>
                      <a:pt x="0" y="19"/>
                    </a:lnTo>
                    <a:lnTo>
                      <a:pt x="13" y="19"/>
                    </a:lnTo>
                    <a:lnTo>
                      <a:pt x="42" y="16"/>
                    </a:lnTo>
                    <a:lnTo>
                      <a:pt x="86" y="13"/>
                    </a:lnTo>
                    <a:lnTo>
                      <a:pt x="136" y="11"/>
                    </a:lnTo>
                    <a:lnTo>
                      <a:pt x="188" y="8"/>
                    </a:lnTo>
                    <a:lnTo>
                      <a:pt x="233" y="5"/>
                    </a:lnTo>
                    <a:lnTo>
                      <a:pt x="267" y="3"/>
                    </a:lnTo>
                    <a:lnTo>
                      <a:pt x="280" y="3"/>
                    </a:lnTo>
                    <a:lnTo>
                      <a:pt x="280" y="0"/>
                    </a:lnTo>
                    <a:lnTo>
                      <a:pt x="267" y="0"/>
                    </a:lnTo>
                    <a:lnTo>
                      <a:pt x="233" y="3"/>
                    </a:lnTo>
                    <a:lnTo>
                      <a:pt x="188" y="5"/>
                    </a:lnTo>
                    <a:lnTo>
                      <a:pt x="136" y="8"/>
                    </a:lnTo>
                    <a:lnTo>
                      <a:pt x="86" y="11"/>
                    </a:lnTo>
                    <a:lnTo>
                      <a:pt x="42" y="13"/>
                    </a:lnTo>
                    <a:lnTo>
                      <a:pt x="13" y="16"/>
                    </a:lnTo>
                    <a:lnTo>
                      <a:pt x="0" y="16"/>
                    </a:lnTo>
                    <a:lnTo>
                      <a:pt x="2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36" name="Freeform 2803"/>
              <p:cNvSpPr>
                <a:spLocks/>
              </p:cNvSpPr>
              <p:nvPr/>
            </p:nvSpPr>
            <p:spPr bwMode="auto">
              <a:xfrm>
                <a:off x="2232" y="1925"/>
                <a:ext cx="374" cy="89"/>
              </a:xfrm>
              <a:custGeom>
                <a:avLst/>
                <a:gdLst>
                  <a:gd name="T0" fmla="*/ 65 w 374"/>
                  <a:gd name="T1" fmla="*/ 10 h 89"/>
                  <a:gd name="T2" fmla="*/ 49 w 374"/>
                  <a:gd name="T3" fmla="*/ 16 h 89"/>
                  <a:gd name="T4" fmla="*/ 34 w 374"/>
                  <a:gd name="T5" fmla="*/ 29 h 89"/>
                  <a:gd name="T6" fmla="*/ 18 w 374"/>
                  <a:gd name="T7" fmla="*/ 42 h 89"/>
                  <a:gd name="T8" fmla="*/ 5 w 374"/>
                  <a:gd name="T9" fmla="*/ 52 h 89"/>
                  <a:gd name="T10" fmla="*/ 2 w 374"/>
                  <a:gd name="T11" fmla="*/ 55 h 89"/>
                  <a:gd name="T12" fmla="*/ 0 w 374"/>
                  <a:gd name="T13" fmla="*/ 60 h 89"/>
                  <a:gd name="T14" fmla="*/ 2 w 374"/>
                  <a:gd name="T15" fmla="*/ 65 h 89"/>
                  <a:gd name="T16" fmla="*/ 10 w 374"/>
                  <a:gd name="T17" fmla="*/ 71 h 89"/>
                  <a:gd name="T18" fmla="*/ 23 w 374"/>
                  <a:gd name="T19" fmla="*/ 76 h 89"/>
                  <a:gd name="T20" fmla="*/ 47 w 374"/>
                  <a:gd name="T21" fmla="*/ 81 h 89"/>
                  <a:gd name="T22" fmla="*/ 73 w 374"/>
                  <a:gd name="T23" fmla="*/ 84 h 89"/>
                  <a:gd name="T24" fmla="*/ 104 w 374"/>
                  <a:gd name="T25" fmla="*/ 84 h 89"/>
                  <a:gd name="T26" fmla="*/ 138 w 374"/>
                  <a:gd name="T27" fmla="*/ 86 h 89"/>
                  <a:gd name="T28" fmla="*/ 175 w 374"/>
                  <a:gd name="T29" fmla="*/ 86 h 89"/>
                  <a:gd name="T30" fmla="*/ 209 w 374"/>
                  <a:gd name="T31" fmla="*/ 89 h 89"/>
                  <a:gd name="T32" fmla="*/ 243 w 374"/>
                  <a:gd name="T33" fmla="*/ 89 h 89"/>
                  <a:gd name="T34" fmla="*/ 274 w 374"/>
                  <a:gd name="T35" fmla="*/ 89 h 89"/>
                  <a:gd name="T36" fmla="*/ 308 w 374"/>
                  <a:gd name="T37" fmla="*/ 86 h 89"/>
                  <a:gd name="T38" fmla="*/ 337 w 374"/>
                  <a:gd name="T39" fmla="*/ 84 h 89"/>
                  <a:gd name="T40" fmla="*/ 366 w 374"/>
                  <a:gd name="T41" fmla="*/ 73 h 89"/>
                  <a:gd name="T42" fmla="*/ 371 w 374"/>
                  <a:gd name="T43" fmla="*/ 71 h 89"/>
                  <a:gd name="T44" fmla="*/ 374 w 374"/>
                  <a:gd name="T45" fmla="*/ 65 h 89"/>
                  <a:gd name="T46" fmla="*/ 374 w 374"/>
                  <a:gd name="T47" fmla="*/ 55 h 89"/>
                  <a:gd name="T48" fmla="*/ 371 w 374"/>
                  <a:gd name="T49" fmla="*/ 42 h 89"/>
                  <a:gd name="T50" fmla="*/ 366 w 374"/>
                  <a:gd name="T51" fmla="*/ 29 h 89"/>
                  <a:gd name="T52" fmla="*/ 363 w 374"/>
                  <a:gd name="T53" fmla="*/ 21 h 89"/>
                  <a:gd name="T54" fmla="*/ 358 w 374"/>
                  <a:gd name="T55" fmla="*/ 13 h 89"/>
                  <a:gd name="T56" fmla="*/ 350 w 374"/>
                  <a:gd name="T57" fmla="*/ 8 h 89"/>
                  <a:gd name="T58" fmla="*/ 340 w 374"/>
                  <a:gd name="T59" fmla="*/ 5 h 89"/>
                  <a:gd name="T60" fmla="*/ 272 w 374"/>
                  <a:gd name="T61" fmla="*/ 0 h 89"/>
                  <a:gd name="T62" fmla="*/ 204 w 374"/>
                  <a:gd name="T63" fmla="*/ 0 h 89"/>
                  <a:gd name="T64" fmla="*/ 133 w 374"/>
                  <a:gd name="T65" fmla="*/ 3 h 89"/>
                  <a:gd name="T66" fmla="*/ 65 w 374"/>
                  <a:gd name="T67" fmla="*/ 10 h 8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74"/>
                  <a:gd name="T103" fmla="*/ 0 h 89"/>
                  <a:gd name="T104" fmla="*/ 374 w 374"/>
                  <a:gd name="T105" fmla="*/ 89 h 8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74" h="89">
                    <a:moveTo>
                      <a:pt x="65" y="10"/>
                    </a:moveTo>
                    <a:lnTo>
                      <a:pt x="49" y="16"/>
                    </a:lnTo>
                    <a:lnTo>
                      <a:pt x="34" y="29"/>
                    </a:lnTo>
                    <a:lnTo>
                      <a:pt x="18" y="42"/>
                    </a:lnTo>
                    <a:lnTo>
                      <a:pt x="5" y="52"/>
                    </a:lnTo>
                    <a:lnTo>
                      <a:pt x="2" y="55"/>
                    </a:lnTo>
                    <a:lnTo>
                      <a:pt x="0" y="60"/>
                    </a:lnTo>
                    <a:lnTo>
                      <a:pt x="2" y="65"/>
                    </a:lnTo>
                    <a:lnTo>
                      <a:pt x="10" y="71"/>
                    </a:lnTo>
                    <a:lnTo>
                      <a:pt x="23" y="76"/>
                    </a:lnTo>
                    <a:lnTo>
                      <a:pt x="47" y="81"/>
                    </a:lnTo>
                    <a:lnTo>
                      <a:pt x="73" y="84"/>
                    </a:lnTo>
                    <a:lnTo>
                      <a:pt x="104" y="84"/>
                    </a:lnTo>
                    <a:lnTo>
                      <a:pt x="138" y="86"/>
                    </a:lnTo>
                    <a:lnTo>
                      <a:pt x="175" y="86"/>
                    </a:lnTo>
                    <a:lnTo>
                      <a:pt x="209" y="89"/>
                    </a:lnTo>
                    <a:lnTo>
                      <a:pt x="243" y="89"/>
                    </a:lnTo>
                    <a:lnTo>
                      <a:pt x="274" y="89"/>
                    </a:lnTo>
                    <a:lnTo>
                      <a:pt x="308" y="86"/>
                    </a:lnTo>
                    <a:lnTo>
                      <a:pt x="337" y="84"/>
                    </a:lnTo>
                    <a:lnTo>
                      <a:pt x="366" y="73"/>
                    </a:lnTo>
                    <a:lnTo>
                      <a:pt x="371" y="71"/>
                    </a:lnTo>
                    <a:lnTo>
                      <a:pt x="374" y="65"/>
                    </a:lnTo>
                    <a:lnTo>
                      <a:pt x="374" y="55"/>
                    </a:lnTo>
                    <a:lnTo>
                      <a:pt x="371" y="42"/>
                    </a:lnTo>
                    <a:lnTo>
                      <a:pt x="366" y="29"/>
                    </a:lnTo>
                    <a:lnTo>
                      <a:pt x="363" y="21"/>
                    </a:lnTo>
                    <a:lnTo>
                      <a:pt x="358" y="13"/>
                    </a:lnTo>
                    <a:lnTo>
                      <a:pt x="350" y="8"/>
                    </a:lnTo>
                    <a:lnTo>
                      <a:pt x="340" y="5"/>
                    </a:lnTo>
                    <a:lnTo>
                      <a:pt x="272" y="0"/>
                    </a:lnTo>
                    <a:lnTo>
                      <a:pt x="204" y="0"/>
                    </a:lnTo>
                    <a:lnTo>
                      <a:pt x="133" y="3"/>
                    </a:lnTo>
                    <a:lnTo>
                      <a:pt x="65" y="10"/>
                    </a:lnTo>
                    <a:close/>
                  </a:path>
                </a:pathLst>
              </a:custGeom>
              <a:solidFill>
                <a:srgbClr val="504A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37" name="Freeform 2804"/>
              <p:cNvSpPr>
                <a:spLocks/>
              </p:cNvSpPr>
              <p:nvPr/>
            </p:nvSpPr>
            <p:spPr bwMode="auto">
              <a:xfrm>
                <a:off x="2237" y="1928"/>
                <a:ext cx="369" cy="70"/>
              </a:xfrm>
              <a:custGeom>
                <a:avLst/>
                <a:gdLst>
                  <a:gd name="T0" fmla="*/ 60 w 369"/>
                  <a:gd name="T1" fmla="*/ 5 h 70"/>
                  <a:gd name="T2" fmla="*/ 47 w 369"/>
                  <a:gd name="T3" fmla="*/ 10 h 70"/>
                  <a:gd name="T4" fmla="*/ 34 w 369"/>
                  <a:gd name="T5" fmla="*/ 15 h 70"/>
                  <a:gd name="T6" fmla="*/ 16 w 369"/>
                  <a:gd name="T7" fmla="*/ 34 h 70"/>
                  <a:gd name="T8" fmla="*/ 8 w 369"/>
                  <a:gd name="T9" fmla="*/ 42 h 70"/>
                  <a:gd name="T10" fmla="*/ 0 w 369"/>
                  <a:gd name="T11" fmla="*/ 47 h 70"/>
                  <a:gd name="T12" fmla="*/ 0 w 369"/>
                  <a:gd name="T13" fmla="*/ 55 h 70"/>
                  <a:gd name="T14" fmla="*/ 0 w 369"/>
                  <a:gd name="T15" fmla="*/ 55 h 70"/>
                  <a:gd name="T16" fmla="*/ 5 w 369"/>
                  <a:gd name="T17" fmla="*/ 57 h 70"/>
                  <a:gd name="T18" fmla="*/ 65 w 369"/>
                  <a:gd name="T19" fmla="*/ 62 h 70"/>
                  <a:gd name="T20" fmla="*/ 120 w 369"/>
                  <a:gd name="T21" fmla="*/ 68 h 70"/>
                  <a:gd name="T22" fmla="*/ 178 w 369"/>
                  <a:gd name="T23" fmla="*/ 70 h 70"/>
                  <a:gd name="T24" fmla="*/ 238 w 369"/>
                  <a:gd name="T25" fmla="*/ 70 h 70"/>
                  <a:gd name="T26" fmla="*/ 303 w 369"/>
                  <a:gd name="T27" fmla="*/ 68 h 70"/>
                  <a:gd name="T28" fmla="*/ 332 w 369"/>
                  <a:gd name="T29" fmla="*/ 65 h 70"/>
                  <a:gd name="T30" fmla="*/ 361 w 369"/>
                  <a:gd name="T31" fmla="*/ 57 h 70"/>
                  <a:gd name="T32" fmla="*/ 366 w 369"/>
                  <a:gd name="T33" fmla="*/ 55 h 70"/>
                  <a:gd name="T34" fmla="*/ 369 w 369"/>
                  <a:gd name="T35" fmla="*/ 52 h 70"/>
                  <a:gd name="T36" fmla="*/ 366 w 369"/>
                  <a:gd name="T37" fmla="*/ 42 h 70"/>
                  <a:gd name="T38" fmla="*/ 361 w 369"/>
                  <a:gd name="T39" fmla="*/ 31 h 70"/>
                  <a:gd name="T40" fmla="*/ 356 w 369"/>
                  <a:gd name="T41" fmla="*/ 21 h 70"/>
                  <a:gd name="T42" fmla="*/ 350 w 369"/>
                  <a:gd name="T43" fmla="*/ 7 h 70"/>
                  <a:gd name="T44" fmla="*/ 345 w 369"/>
                  <a:gd name="T45" fmla="*/ 5 h 70"/>
                  <a:gd name="T46" fmla="*/ 335 w 369"/>
                  <a:gd name="T47" fmla="*/ 2 h 70"/>
                  <a:gd name="T48" fmla="*/ 199 w 369"/>
                  <a:gd name="T49" fmla="*/ 0 h 70"/>
                  <a:gd name="T50" fmla="*/ 128 w 369"/>
                  <a:gd name="T51" fmla="*/ 0 h 70"/>
                  <a:gd name="T52" fmla="*/ 60 w 369"/>
                  <a:gd name="T53" fmla="*/ 5 h 7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69"/>
                  <a:gd name="T82" fmla="*/ 0 h 70"/>
                  <a:gd name="T83" fmla="*/ 369 w 369"/>
                  <a:gd name="T84" fmla="*/ 70 h 7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69" h="70">
                    <a:moveTo>
                      <a:pt x="60" y="5"/>
                    </a:moveTo>
                    <a:lnTo>
                      <a:pt x="47" y="10"/>
                    </a:lnTo>
                    <a:lnTo>
                      <a:pt x="34" y="15"/>
                    </a:lnTo>
                    <a:lnTo>
                      <a:pt x="16" y="34"/>
                    </a:lnTo>
                    <a:lnTo>
                      <a:pt x="8" y="42"/>
                    </a:lnTo>
                    <a:lnTo>
                      <a:pt x="0" y="47"/>
                    </a:lnTo>
                    <a:lnTo>
                      <a:pt x="0" y="55"/>
                    </a:lnTo>
                    <a:lnTo>
                      <a:pt x="5" y="57"/>
                    </a:lnTo>
                    <a:lnTo>
                      <a:pt x="65" y="62"/>
                    </a:lnTo>
                    <a:lnTo>
                      <a:pt x="120" y="68"/>
                    </a:lnTo>
                    <a:lnTo>
                      <a:pt x="178" y="70"/>
                    </a:lnTo>
                    <a:lnTo>
                      <a:pt x="238" y="70"/>
                    </a:lnTo>
                    <a:lnTo>
                      <a:pt x="303" y="68"/>
                    </a:lnTo>
                    <a:lnTo>
                      <a:pt x="332" y="65"/>
                    </a:lnTo>
                    <a:lnTo>
                      <a:pt x="361" y="57"/>
                    </a:lnTo>
                    <a:lnTo>
                      <a:pt x="366" y="55"/>
                    </a:lnTo>
                    <a:lnTo>
                      <a:pt x="369" y="52"/>
                    </a:lnTo>
                    <a:lnTo>
                      <a:pt x="366" y="42"/>
                    </a:lnTo>
                    <a:lnTo>
                      <a:pt x="361" y="31"/>
                    </a:lnTo>
                    <a:lnTo>
                      <a:pt x="356" y="21"/>
                    </a:lnTo>
                    <a:lnTo>
                      <a:pt x="350" y="7"/>
                    </a:lnTo>
                    <a:lnTo>
                      <a:pt x="345" y="5"/>
                    </a:lnTo>
                    <a:lnTo>
                      <a:pt x="335" y="2"/>
                    </a:lnTo>
                    <a:lnTo>
                      <a:pt x="199" y="0"/>
                    </a:lnTo>
                    <a:lnTo>
                      <a:pt x="128" y="0"/>
                    </a:lnTo>
                    <a:lnTo>
                      <a:pt x="60" y="5"/>
                    </a:lnTo>
                    <a:close/>
                  </a:path>
                </a:pathLst>
              </a:custGeom>
              <a:solidFill>
                <a:srgbClr val="BCB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38" name="Freeform 2805"/>
              <p:cNvSpPr>
                <a:spLocks/>
              </p:cNvSpPr>
              <p:nvPr/>
            </p:nvSpPr>
            <p:spPr bwMode="auto">
              <a:xfrm>
                <a:off x="2294" y="1938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3 w 8"/>
                  <a:gd name="T3" fmla="*/ 3 h 8"/>
                  <a:gd name="T4" fmla="*/ 0 w 8"/>
                  <a:gd name="T5" fmla="*/ 5 h 8"/>
                  <a:gd name="T6" fmla="*/ 0 w 8"/>
                  <a:gd name="T7" fmla="*/ 5 h 8"/>
                  <a:gd name="T8" fmla="*/ 3 w 8"/>
                  <a:gd name="T9" fmla="*/ 8 h 8"/>
                  <a:gd name="T10" fmla="*/ 6 w 8"/>
                  <a:gd name="T11" fmla="*/ 8 h 8"/>
                  <a:gd name="T12" fmla="*/ 8 w 8"/>
                  <a:gd name="T13" fmla="*/ 8 h 8"/>
                  <a:gd name="T14" fmla="*/ 8 w 8"/>
                  <a:gd name="T15" fmla="*/ 5 h 8"/>
                  <a:gd name="T16" fmla="*/ 8 w 8"/>
                  <a:gd name="T17" fmla="*/ 5 h 8"/>
                  <a:gd name="T18" fmla="*/ 8 w 8"/>
                  <a:gd name="T19" fmla="*/ 3 h 8"/>
                  <a:gd name="T20" fmla="*/ 8 w 8"/>
                  <a:gd name="T21" fmla="*/ 3 h 8"/>
                  <a:gd name="T22" fmla="*/ 8 w 8"/>
                  <a:gd name="T23" fmla="*/ 0 h 8"/>
                  <a:gd name="T24" fmla="*/ 6 w 8"/>
                  <a:gd name="T25" fmla="*/ 0 h 8"/>
                  <a:gd name="T26" fmla="*/ 3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39" name="Freeform 2806"/>
              <p:cNvSpPr>
                <a:spLocks/>
              </p:cNvSpPr>
              <p:nvPr/>
            </p:nvSpPr>
            <p:spPr bwMode="auto">
              <a:xfrm>
                <a:off x="2284" y="1946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3 h 8"/>
                  <a:gd name="T4" fmla="*/ 3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3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5 h 8"/>
                  <a:gd name="T18" fmla="*/ 8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40" name="Freeform 2807"/>
              <p:cNvSpPr>
                <a:spLocks/>
              </p:cNvSpPr>
              <p:nvPr/>
            </p:nvSpPr>
            <p:spPr bwMode="auto">
              <a:xfrm>
                <a:off x="2274" y="1954"/>
                <a:ext cx="10" cy="8"/>
              </a:xfrm>
              <a:custGeom>
                <a:avLst/>
                <a:gdLst>
                  <a:gd name="T0" fmla="*/ 2 w 10"/>
                  <a:gd name="T1" fmla="*/ 2 h 8"/>
                  <a:gd name="T2" fmla="*/ 2 w 10"/>
                  <a:gd name="T3" fmla="*/ 2 h 8"/>
                  <a:gd name="T4" fmla="*/ 0 w 10"/>
                  <a:gd name="T5" fmla="*/ 5 h 8"/>
                  <a:gd name="T6" fmla="*/ 0 w 10"/>
                  <a:gd name="T7" fmla="*/ 5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7 w 10"/>
                  <a:gd name="T15" fmla="*/ 8 h 8"/>
                  <a:gd name="T16" fmla="*/ 7 w 10"/>
                  <a:gd name="T17" fmla="*/ 8 h 8"/>
                  <a:gd name="T18" fmla="*/ 7 w 10"/>
                  <a:gd name="T19" fmla="*/ 5 h 8"/>
                  <a:gd name="T20" fmla="*/ 10 w 10"/>
                  <a:gd name="T21" fmla="*/ 2 h 8"/>
                  <a:gd name="T22" fmla="*/ 10 w 10"/>
                  <a:gd name="T23" fmla="*/ 2 h 8"/>
                  <a:gd name="T24" fmla="*/ 7 w 10"/>
                  <a:gd name="T25" fmla="*/ 0 h 8"/>
                  <a:gd name="T26" fmla="*/ 2 w 10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2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7" y="5"/>
                    </a:lnTo>
                    <a:lnTo>
                      <a:pt x="10" y="2"/>
                    </a:lnTo>
                    <a:lnTo>
                      <a:pt x="7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41" name="Freeform 2808"/>
              <p:cNvSpPr>
                <a:spLocks/>
              </p:cNvSpPr>
              <p:nvPr/>
            </p:nvSpPr>
            <p:spPr bwMode="auto">
              <a:xfrm>
                <a:off x="2260" y="1964"/>
                <a:ext cx="11" cy="8"/>
              </a:xfrm>
              <a:custGeom>
                <a:avLst/>
                <a:gdLst>
                  <a:gd name="T0" fmla="*/ 6 w 11"/>
                  <a:gd name="T1" fmla="*/ 0 h 8"/>
                  <a:gd name="T2" fmla="*/ 6 w 11"/>
                  <a:gd name="T3" fmla="*/ 3 h 8"/>
                  <a:gd name="T4" fmla="*/ 3 w 11"/>
                  <a:gd name="T5" fmla="*/ 3 h 8"/>
                  <a:gd name="T6" fmla="*/ 3 w 11"/>
                  <a:gd name="T7" fmla="*/ 6 h 8"/>
                  <a:gd name="T8" fmla="*/ 0 w 11"/>
                  <a:gd name="T9" fmla="*/ 6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11 w 11"/>
                  <a:gd name="T21" fmla="*/ 3 h 8"/>
                  <a:gd name="T22" fmla="*/ 11 w 11"/>
                  <a:gd name="T23" fmla="*/ 0 h 8"/>
                  <a:gd name="T24" fmla="*/ 11 w 11"/>
                  <a:gd name="T25" fmla="*/ 0 h 8"/>
                  <a:gd name="T26" fmla="*/ 8 w 11"/>
                  <a:gd name="T27" fmla="*/ 0 h 8"/>
                  <a:gd name="T28" fmla="*/ 6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6" y="0"/>
                    </a:moveTo>
                    <a:lnTo>
                      <a:pt x="6" y="3"/>
                    </a:lnTo>
                    <a:lnTo>
                      <a:pt x="3" y="3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42" name="Freeform 2809"/>
              <p:cNvSpPr>
                <a:spLocks/>
              </p:cNvSpPr>
              <p:nvPr/>
            </p:nvSpPr>
            <p:spPr bwMode="auto">
              <a:xfrm>
                <a:off x="2250" y="1972"/>
                <a:ext cx="10" cy="11"/>
              </a:xfrm>
              <a:custGeom>
                <a:avLst/>
                <a:gdLst>
                  <a:gd name="T0" fmla="*/ 3 w 10"/>
                  <a:gd name="T1" fmla="*/ 3 h 11"/>
                  <a:gd name="T2" fmla="*/ 3 w 10"/>
                  <a:gd name="T3" fmla="*/ 5 h 11"/>
                  <a:gd name="T4" fmla="*/ 0 w 10"/>
                  <a:gd name="T5" fmla="*/ 5 h 11"/>
                  <a:gd name="T6" fmla="*/ 0 w 10"/>
                  <a:gd name="T7" fmla="*/ 8 h 11"/>
                  <a:gd name="T8" fmla="*/ 0 w 10"/>
                  <a:gd name="T9" fmla="*/ 8 h 11"/>
                  <a:gd name="T10" fmla="*/ 3 w 10"/>
                  <a:gd name="T11" fmla="*/ 11 h 11"/>
                  <a:gd name="T12" fmla="*/ 3 w 10"/>
                  <a:gd name="T13" fmla="*/ 11 h 11"/>
                  <a:gd name="T14" fmla="*/ 5 w 10"/>
                  <a:gd name="T15" fmla="*/ 11 h 11"/>
                  <a:gd name="T16" fmla="*/ 8 w 10"/>
                  <a:gd name="T17" fmla="*/ 8 h 11"/>
                  <a:gd name="T18" fmla="*/ 8 w 10"/>
                  <a:gd name="T19" fmla="*/ 8 h 11"/>
                  <a:gd name="T20" fmla="*/ 10 w 10"/>
                  <a:gd name="T21" fmla="*/ 5 h 11"/>
                  <a:gd name="T22" fmla="*/ 10 w 10"/>
                  <a:gd name="T23" fmla="*/ 3 h 11"/>
                  <a:gd name="T24" fmla="*/ 10 w 10"/>
                  <a:gd name="T25" fmla="*/ 3 h 11"/>
                  <a:gd name="T26" fmla="*/ 8 w 10"/>
                  <a:gd name="T27" fmla="*/ 0 h 11"/>
                  <a:gd name="T28" fmla="*/ 3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3" y="3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11"/>
                    </a:lnTo>
                    <a:lnTo>
                      <a:pt x="5" y="11"/>
                    </a:lnTo>
                    <a:lnTo>
                      <a:pt x="8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43" name="Freeform 2810"/>
              <p:cNvSpPr>
                <a:spLocks/>
              </p:cNvSpPr>
              <p:nvPr/>
            </p:nvSpPr>
            <p:spPr bwMode="auto">
              <a:xfrm>
                <a:off x="2308" y="1938"/>
                <a:ext cx="7" cy="8"/>
              </a:xfrm>
              <a:custGeom>
                <a:avLst/>
                <a:gdLst>
                  <a:gd name="T0" fmla="*/ 2 w 7"/>
                  <a:gd name="T1" fmla="*/ 3 h 8"/>
                  <a:gd name="T2" fmla="*/ 0 w 7"/>
                  <a:gd name="T3" fmla="*/ 3 h 8"/>
                  <a:gd name="T4" fmla="*/ 0 w 7"/>
                  <a:gd name="T5" fmla="*/ 3 h 8"/>
                  <a:gd name="T6" fmla="*/ 0 w 7"/>
                  <a:gd name="T7" fmla="*/ 5 h 8"/>
                  <a:gd name="T8" fmla="*/ 0 w 7"/>
                  <a:gd name="T9" fmla="*/ 5 h 8"/>
                  <a:gd name="T10" fmla="*/ 2 w 7"/>
                  <a:gd name="T11" fmla="*/ 8 h 8"/>
                  <a:gd name="T12" fmla="*/ 2 w 7"/>
                  <a:gd name="T13" fmla="*/ 8 h 8"/>
                  <a:gd name="T14" fmla="*/ 5 w 7"/>
                  <a:gd name="T15" fmla="*/ 8 h 8"/>
                  <a:gd name="T16" fmla="*/ 7 w 7"/>
                  <a:gd name="T17" fmla="*/ 5 h 8"/>
                  <a:gd name="T18" fmla="*/ 7 w 7"/>
                  <a:gd name="T19" fmla="*/ 5 h 8"/>
                  <a:gd name="T20" fmla="*/ 7 w 7"/>
                  <a:gd name="T21" fmla="*/ 3 h 8"/>
                  <a:gd name="T22" fmla="*/ 7 w 7"/>
                  <a:gd name="T23" fmla="*/ 3 h 8"/>
                  <a:gd name="T24" fmla="*/ 7 w 7"/>
                  <a:gd name="T25" fmla="*/ 0 h 8"/>
                  <a:gd name="T26" fmla="*/ 5 w 7"/>
                  <a:gd name="T27" fmla="*/ 0 h 8"/>
                  <a:gd name="T28" fmla="*/ 2 w 7"/>
                  <a:gd name="T29" fmla="*/ 3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8"/>
                  <a:gd name="T47" fmla="*/ 7 w 7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8">
                    <a:moveTo>
                      <a:pt x="2" y="3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44" name="Freeform 2811"/>
              <p:cNvSpPr>
                <a:spLocks/>
              </p:cNvSpPr>
              <p:nvPr/>
            </p:nvSpPr>
            <p:spPr bwMode="auto">
              <a:xfrm>
                <a:off x="2297" y="1946"/>
                <a:ext cx="8" cy="8"/>
              </a:xfrm>
              <a:custGeom>
                <a:avLst/>
                <a:gdLst>
                  <a:gd name="T0" fmla="*/ 3 w 8"/>
                  <a:gd name="T1" fmla="*/ 0 h 8"/>
                  <a:gd name="T2" fmla="*/ 3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45" name="Freeform 2812"/>
              <p:cNvSpPr>
                <a:spLocks/>
              </p:cNvSpPr>
              <p:nvPr/>
            </p:nvSpPr>
            <p:spPr bwMode="auto">
              <a:xfrm>
                <a:off x="2287" y="1954"/>
                <a:ext cx="7" cy="8"/>
              </a:xfrm>
              <a:custGeom>
                <a:avLst/>
                <a:gdLst>
                  <a:gd name="T0" fmla="*/ 2 w 7"/>
                  <a:gd name="T1" fmla="*/ 2 h 8"/>
                  <a:gd name="T2" fmla="*/ 2 w 7"/>
                  <a:gd name="T3" fmla="*/ 2 h 8"/>
                  <a:gd name="T4" fmla="*/ 0 w 7"/>
                  <a:gd name="T5" fmla="*/ 5 h 8"/>
                  <a:gd name="T6" fmla="*/ 0 w 7"/>
                  <a:gd name="T7" fmla="*/ 5 h 8"/>
                  <a:gd name="T8" fmla="*/ 0 w 7"/>
                  <a:gd name="T9" fmla="*/ 8 h 8"/>
                  <a:gd name="T10" fmla="*/ 2 w 7"/>
                  <a:gd name="T11" fmla="*/ 8 h 8"/>
                  <a:gd name="T12" fmla="*/ 5 w 7"/>
                  <a:gd name="T13" fmla="*/ 8 h 8"/>
                  <a:gd name="T14" fmla="*/ 5 w 7"/>
                  <a:gd name="T15" fmla="*/ 8 h 8"/>
                  <a:gd name="T16" fmla="*/ 7 w 7"/>
                  <a:gd name="T17" fmla="*/ 8 h 8"/>
                  <a:gd name="T18" fmla="*/ 7 w 7"/>
                  <a:gd name="T19" fmla="*/ 5 h 8"/>
                  <a:gd name="T20" fmla="*/ 7 w 7"/>
                  <a:gd name="T21" fmla="*/ 2 h 8"/>
                  <a:gd name="T22" fmla="*/ 7 w 7"/>
                  <a:gd name="T23" fmla="*/ 2 h 8"/>
                  <a:gd name="T24" fmla="*/ 7 w 7"/>
                  <a:gd name="T25" fmla="*/ 2 h 8"/>
                  <a:gd name="T26" fmla="*/ 5 w 7"/>
                  <a:gd name="T27" fmla="*/ 0 h 8"/>
                  <a:gd name="T28" fmla="*/ 2 w 7"/>
                  <a:gd name="T29" fmla="*/ 2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8"/>
                  <a:gd name="T47" fmla="*/ 7 w 7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8">
                    <a:moveTo>
                      <a:pt x="2" y="2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46" name="Freeform 2813"/>
              <p:cNvSpPr>
                <a:spLocks/>
              </p:cNvSpPr>
              <p:nvPr/>
            </p:nvSpPr>
            <p:spPr bwMode="auto">
              <a:xfrm>
                <a:off x="2274" y="1964"/>
                <a:ext cx="10" cy="8"/>
              </a:xfrm>
              <a:custGeom>
                <a:avLst/>
                <a:gdLst>
                  <a:gd name="T0" fmla="*/ 5 w 10"/>
                  <a:gd name="T1" fmla="*/ 0 h 8"/>
                  <a:gd name="T2" fmla="*/ 5 w 10"/>
                  <a:gd name="T3" fmla="*/ 3 h 8"/>
                  <a:gd name="T4" fmla="*/ 2 w 10"/>
                  <a:gd name="T5" fmla="*/ 3 h 8"/>
                  <a:gd name="T6" fmla="*/ 2 w 10"/>
                  <a:gd name="T7" fmla="*/ 6 h 8"/>
                  <a:gd name="T8" fmla="*/ 0 w 10"/>
                  <a:gd name="T9" fmla="*/ 6 h 8"/>
                  <a:gd name="T10" fmla="*/ 2 w 10"/>
                  <a:gd name="T11" fmla="*/ 8 h 8"/>
                  <a:gd name="T12" fmla="*/ 5 w 10"/>
                  <a:gd name="T13" fmla="*/ 8 h 8"/>
                  <a:gd name="T14" fmla="*/ 7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7 w 10"/>
                  <a:gd name="T27" fmla="*/ 0 h 8"/>
                  <a:gd name="T28" fmla="*/ 5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5" y="0"/>
                    </a:moveTo>
                    <a:lnTo>
                      <a:pt x="5" y="3"/>
                    </a:lnTo>
                    <a:lnTo>
                      <a:pt x="2" y="3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47" name="Freeform 2814"/>
              <p:cNvSpPr>
                <a:spLocks/>
              </p:cNvSpPr>
              <p:nvPr/>
            </p:nvSpPr>
            <p:spPr bwMode="auto">
              <a:xfrm>
                <a:off x="2263" y="1975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2 h 8"/>
                  <a:gd name="T4" fmla="*/ 0 w 11"/>
                  <a:gd name="T5" fmla="*/ 2 h 8"/>
                  <a:gd name="T6" fmla="*/ 0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3 w 11"/>
                  <a:gd name="T13" fmla="*/ 8 h 8"/>
                  <a:gd name="T14" fmla="*/ 5 w 11"/>
                  <a:gd name="T15" fmla="*/ 8 h 8"/>
                  <a:gd name="T16" fmla="*/ 8 w 11"/>
                  <a:gd name="T17" fmla="*/ 5 h 8"/>
                  <a:gd name="T18" fmla="*/ 8 w 11"/>
                  <a:gd name="T19" fmla="*/ 5 h 8"/>
                  <a:gd name="T20" fmla="*/ 8 w 11"/>
                  <a:gd name="T21" fmla="*/ 2 h 8"/>
                  <a:gd name="T22" fmla="*/ 11 w 11"/>
                  <a:gd name="T23" fmla="*/ 0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48" name="Freeform 2815"/>
              <p:cNvSpPr>
                <a:spLocks/>
              </p:cNvSpPr>
              <p:nvPr/>
            </p:nvSpPr>
            <p:spPr bwMode="auto">
              <a:xfrm>
                <a:off x="2318" y="1938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3 h 8"/>
                  <a:gd name="T4" fmla="*/ 3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3 w 10"/>
                  <a:gd name="T11" fmla="*/ 5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5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49" name="Freeform 2816"/>
              <p:cNvSpPr>
                <a:spLocks/>
              </p:cNvSpPr>
              <p:nvPr/>
            </p:nvSpPr>
            <p:spPr bwMode="auto">
              <a:xfrm>
                <a:off x="2310" y="1946"/>
                <a:ext cx="8" cy="8"/>
              </a:xfrm>
              <a:custGeom>
                <a:avLst/>
                <a:gdLst>
                  <a:gd name="T0" fmla="*/ 3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50" name="Freeform 2817"/>
              <p:cNvSpPr>
                <a:spLocks/>
              </p:cNvSpPr>
              <p:nvPr/>
            </p:nvSpPr>
            <p:spPr bwMode="auto">
              <a:xfrm>
                <a:off x="2300" y="1954"/>
                <a:ext cx="8" cy="8"/>
              </a:xfrm>
              <a:custGeom>
                <a:avLst/>
                <a:gdLst>
                  <a:gd name="T0" fmla="*/ 2 w 8"/>
                  <a:gd name="T1" fmla="*/ 2 h 8"/>
                  <a:gd name="T2" fmla="*/ 2 w 8"/>
                  <a:gd name="T3" fmla="*/ 2 h 8"/>
                  <a:gd name="T4" fmla="*/ 0 w 8"/>
                  <a:gd name="T5" fmla="*/ 5 h 8"/>
                  <a:gd name="T6" fmla="*/ 0 w 8"/>
                  <a:gd name="T7" fmla="*/ 8 h 8"/>
                  <a:gd name="T8" fmla="*/ 0 w 8"/>
                  <a:gd name="T9" fmla="*/ 8 h 8"/>
                  <a:gd name="T10" fmla="*/ 2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5 w 8"/>
                  <a:gd name="T25" fmla="*/ 0 h 8"/>
                  <a:gd name="T26" fmla="*/ 2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2" y="2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51" name="Freeform 2818"/>
              <p:cNvSpPr>
                <a:spLocks/>
              </p:cNvSpPr>
              <p:nvPr/>
            </p:nvSpPr>
            <p:spPr bwMode="auto">
              <a:xfrm>
                <a:off x="2287" y="1964"/>
                <a:ext cx="10" cy="8"/>
              </a:xfrm>
              <a:custGeom>
                <a:avLst/>
                <a:gdLst>
                  <a:gd name="T0" fmla="*/ 5 w 10"/>
                  <a:gd name="T1" fmla="*/ 0 h 8"/>
                  <a:gd name="T2" fmla="*/ 2 w 10"/>
                  <a:gd name="T3" fmla="*/ 3 h 8"/>
                  <a:gd name="T4" fmla="*/ 2 w 10"/>
                  <a:gd name="T5" fmla="*/ 3 h 8"/>
                  <a:gd name="T6" fmla="*/ 2 w 10"/>
                  <a:gd name="T7" fmla="*/ 6 h 8"/>
                  <a:gd name="T8" fmla="*/ 0 w 10"/>
                  <a:gd name="T9" fmla="*/ 6 h 8"/>
                  <a:gd name="T10" fmla="*/ 2 w 10"/>
                  <a:gd name="T11" fmla="*/ 8 h 8"/>
                  <a:gd name="T12" fmla="*/ 5 w 10"/>
                  <a:gd name="T13" fmla="*/ 8 h 8"/>
                  <a:gd name="T14" fmla="*/ 7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7 w 10"/>
                  <a:gd name="T27" fmla="*/ 0 h 8"/>
                  <a:gd name="T28" fmla="*/ 5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5" y="0"/>
                    </a:moveTo>
                    <a:lnTo>
                      <a:pt x="2" y="3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52" name="Freeform 2819"/>
              <p:cNvSpPr>
                <a:spLocks/>
              </p:cNvSpPr>
              <p:nvPr/>
            </p:nvSpPr>
            <p:spPr bwMode="auto">
              <a:xfrm>
                <a:off x="2276" y="1975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2 h 8"/>
                  <a:gd name="T4" fmla="*/ 0 w 11"/>
                  <a:gd name="T5" fmla="*/ 2 h 8"/>
                  <a:gd name="T6" fmla="*/ 0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2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53" name="Freeform 2820"/>
              <p:cNvSpPr>
                <a:spLocks/>
              </p:cNvSpPr>
              <p:nvPr/>
            </p:nvSpPr>
            <p:spPr bwMode="auto">
              <a:xfrm>
                <a:off x="2331" y="1938"/>
                <a:ext cx="8" cy="5"/>
              </a:xfrm>
              <a:custGeom>
                <a:avLst/>
                <a:gdLst>
                  <a:gd name="T0" fmla="*/ 3 w 8"/>
                  <a:gd name="T1" fmla="*/ 0 h 5"/>
                  <a:gd name="T2" fmla="*/ 3 w 8"/>
                  <a:gd name="T3" fmla="*/ 3 h 5"/>
                  <a:gd name="T4" fmla="*/ 0 w 8"/>
                  <a:gd name="T5" fmla="*/ 3 h 5"/>
                  <a:gd name="T6" fmla="*/ 0 w 8"/>
                  <a:gd name="T7" fmla="*/ 5 h 5"/>
                  <a:gd name="T8" fmla="*/ 0 w 8"/>
                  <a:gd name="T9" fmla="*/ 5 h 5"/>
                  <a:gd name="T10" fmla="*/ 3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3 h 5"/>
                  <a:gd name="T22" fmla="*/ 8 w 8"/>
                  <a:gd name="T23" fmla="*/ 3 h 5"/>
                  <a:gd name="T24" fmla="*/ 8 w 8"/>
                  <a:gd name="T25" fmla="*/ 0 h 5"/>
                  <a:gd name="T26" fmla="*/ 5 w 8"/>
                  <a:gd name="T27" fmla="*/ 0 h 5"/>
                  <a:gd name="T28" fmla="*/ 3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54" name="Freeform 2821"/>
              <p:cNvSpPr>
                <a:spLocks/>
              </p:cNvSpPr>
              <p:nvPr/>
            </p:nvSpPr>
            <p:spPr bwMode="auto">
              <a:xfrm>
                <a:off x="2323" y="1946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55" name="Freeform 2822"/>
              <p:cNvSpPr>
                <a:spLocks/>
              </p:cNvSpPr>
              <p:nvPr/>
            </p:nvSpPr>
            <p:spPr bwMode="auto">
              <a:xfrm>
                <a:off x="2313" y="1954"/>
                <a:ext cx="8" cy="8"/>
              </a:xfrm>
              <a:custGeom>
                <a:avLst/>
                <a:gdLst>
                  <a:gd name="T0" fmla="*/ 2 w 8"/>
                  <a:gd name="T1" fmla="*/ 2 h 8"/>
                  <a:gd name="T2" fmla="*/ 2 w 8"/>
                  <a:gd name="T3" fmla="*/ 2 h 8"/>
                  <a:gd name="T4" fmla="*/ 0 w 8"/>
                  <a:gd name="T5" fmla="*/ 5 h 8"/>
                  <a:gd name="T6" fmla="*/ 0 w 8"/>
                  <a:gd name="T7" fmla="*/ 8 h 8"/>
                  <a:gd name="T8" fmla="*/ 0 w 8"/>
                  <a:gd name="T9" fmla="*/ 8 h 8"/>
                  <a:gd name="T10" fmla="*/ 2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5 w 8"/>
                  <a:gd name="T25" fmla="*/ 0 h 8"/>
                  <a:gd name="T26" fmla="*/ 2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2" y="2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56" name="Freeform 2823"/>
              <p:cNvSpPr>
                <a:spLocks/>
              </p:cNvSpPr>
              <p:nvPr/>
            </p:nvSpPr>
            <p:spPr bwMode="auto">
              <a:xfrm>
                <a:off x="2302" y="1964"/>
                <a:ext cx="8" cy="8"/>
              </a:xfrm>
              <a:custGeom>
                <a:avLst/>
                <a:gdLst>
                  <a:gd name="T0" fmla="*/ 3 w 8"/>
                  <a:gd name="T1" fmla="*/ 0 h 8"/>
                  <a:gd name="T2" fmla="*/ 3 w 8"/>
                  <a:gd name="T3" fmla="*/ 3 h 8"/>
                  <a:gd name="T4" fmla="*/ 0 w 8"/>
                  <a:gd name="T5" fmla="*/ 6 h 8"/>
                  <a:gd name="T6" fmla="*/ 0 w 8"/>
                  <a:gd name="T7" fmla="*/ 6 h 8"/>
                  <a:gd name="T8" fmla="*/ 0 w 8"/>
                  <a:gd name="T9" fmla="*/ 6 h 8"/>
                  <a:gd name="T10" fmla="*/ 3 w 8"/>
                  <a:gd name="T11" fmla="*/ 8 h 8"/>
                  <a:gd name="T12" fmla="*/ 6 w 8"/>
                  <a:gd name="T13" fmla="*/ 8 h 8"/>
                  <a:gd name="T14" fmla="*/ 6 w 8"/>
                  <a:gd name="T15" fmla="*/ 8 h 8"/>
                  <a:gd name="T16" fmla="*/ 8 w 8"/>
                  <a:gd name="T17" fmla="*/ 8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6 w 8"/>
                  <a:gd name="T27" fmla="*/ 0 h 8"/>
                  <a:gd name="T28" fmla="*/ 3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57" name="Freeform 2824"/>
              <p:cNvSpPr>
                <a:spLocks/>
              </p:cNvSpPr>
              <p:nvPr/>
            </p:nvSpPr>
            <p:spPr bwMode="auto">
              <a:xfrm>
                <a:off x="2289" y="1975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2 h 8"/>
                  <a:gd name="T4" fmla="*/ 3 w 11"/>
                  <a:gd name="T5" fmla="*/ 5 h 8"/>
                  <a:gd name="T6" fmla="*/ 0 w 11"/>
                  <a:gd name="T7" fmla="*/ 5 h 8"/>
                  <a:gd name="T8" fmla="*/ 0 w 11"/>
                  <a:gd name="T9" fmla="*/ 8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11 w 11"/>
                  <a:gd name="T17" fmla="*/ 8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2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2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58" name="Freeform 2825"/>
              <p:cNvSpPr>
                <a:spLocks/>
              </p:cNvSpPr>
              <p:nvPr/>
            </p:nvSpPr>
            <p:spPr bwMode="auto">
              <a:xfrm>
                <a:off x="2344" y="1938"/>
                <a:ext cx="8" cy="5"/>
              </a:xfrm>
              <a:custGeom>
                <a:avLst/>
                <a:gdLst>
                  <a:gd name="T0" fmla="*/ 3 w 8"/>
                  <a:gd name="T1" fmla="*/ 0 h 5"/>
                  <a:gd name="T2" fmla="*/ 0 w 8"/>
                  <a:gd name="T3" fmla="*/ 3 h 5"/>
                  <a:gd name="T4" fmla="*/ 0 w 8"/>
                  <a:gd name="T5" fmla="*/ 3 h 5"/>
                  <a:gd name="T6" fmla="*/ 0 w 8"/>
                  <a:gd name="T7" fmla="*/ 5 h 5"/>
                  <a:gd name="T8" fmla="*/ 0 w 8"/>
                  <a:gd name="T9" fmla="*/ 5 h 5"/>
                  <a:gd name="T10" fmla="*/ 3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3 h 5"/>
                  <a:gd name="T22" fmla="*/ 8 w 8"/>
                  <a:gd name="T23" fmla="*/ 3 h 5"/>
                  <a:gd name="T24" fmla="*/ 8 w 8"/>
                  <a:gd name="T25" fmla="*/ 0 h 5"/>
                  <a:gd name="T26" fmla="*/ 5 w 8"/>
                  <a:gd name="T27" fmla="*/ 0 h 5"/>
                  <a:gd name="T28" fmla="*/ 3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59" name="Freeform 2826"/>
              <p:cNvSpPr>
                <a:spLocks/>
              </p:cNvSpPr>
              <p:nvPr/>
            </p:nvSpPr>
            <p:spPr bwMode="auto">
              <a:xfrm>
                <a:off x="2336" y="1946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6 w 8"/>
                  <a:gd name="T13" fmla="*/ 8 h 8"/>
                  <a:gd name="T14" fmla="*/ 6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60" name="Freeform 2827"/>
              <p:cNvSpPr>
                <a:spLocks/>
              </p:cNvSpPr>
              <p:nvPr/>
            </p:nvSpPr>
            <p:spPr bwMode="auto">
              <a:xfrm>
                <a:off x="2326" y="1954"/>
                <a:ext cx="8" cy="8"/>
              </a:xfrm>
              <a:custGeom>
                <a:avLst/>
                <a:gdLst>
                  <a:gd name="T0" fmla="*/ 2 w 8"/>
                  <a:gd name="T1" fmla="*/ 2 h 8"/>
                  <a:gd name="T2" fmla="*/ 2 w 8"/>
                  <a:gd name="T3" fmla="*/ 5 h 8"/>
                  <a:gd name="T4" fmla="*/ 0 w 8"/>
                  <a:gd name="T5" fmla="*/ 5 h 8"/>
                  <a:gd name="T6" fmla="*/ 0 w 8"/>
                  <a:gd name="T7" fmla="*/ 8 h 8"/>
                  <a:gd name="T8" fmla="*/ 0 w 8"/>
                  <a:gd name="T9" fmla="*/ 8 h 8"/>
                  <a:gd name="T10" fmla="*/ 2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5 w 8"/>
                  <a:gd name="T25" fmla="*/ 0 h 8"/>
                  <a:gd name="T26" fmla="*/ 2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2" y="2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61" name="Freeform 2828"/>
              <p:cNvSpPr>
                <a:spLocks/>
              </p:cNvSpPr>
              <p:nvPr/>
            </p:nvSpPr>
            <p:spPr bwMode="auto">
              <a:xfrm>
                <a:off x="2315" y="1964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3 h 8"/>
                  <a:gd name="T4" fmla="*/ 0 w 11"/>
                  <a:gd name="T5" fmla="*/ 6 h 8"/>
                  <a:gd name="T6" fmla="*/ 0 w 11"/>
                  <a:gd name="T7" fmla="*/ 6 h 8"/>
                  <a:gd name="T8" fmla="*/ 0 w 11"/>
                  <a:gd name="T9" fmla="*/ 8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11 w 11"/>
                  <a:gd name="T19" fmla="*/ 6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62" name="Freeform 2829"/>
              <p:cNvSpPr>
                <a:spLocks/>
              </p:cNvSpPr>
              <p:nvPr/>
            </p:nvSpPr>
            <p:spPr bwMode="auto">
              <a:xfrm>
                <a:off x="2305" y="1975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2 h 8"/>
                  <a:gd name="T4" fmla="*/ 0 w 10"/>
                  <a:gd name="T5" fmla="*/ 5 h 8"/>
                  <a:gd name="T6" fmla="*/ 0 w 10"/>
                  <a:gd name="T7" fmla="*/ 8 h 8"/>
                  <a:gd name="T8" fmla="*/ 0 w 10"/>
                  <a:gd name="T9" fmla="*/ 8 h 8"/>
                  <a:gd name="T10" fmla="*/ 3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8 h 8"/>
                  <a:gd name="T18" fmla="*/ 8 w 10"/>
                  <a:gd name="T19" fmla="*/ 5 h 8"/>
                  <a:gd name="T20" fmla="*/ 10 w 10"/>
                  <a:gd name="T21" fmla="*/ 2 h 8"/>
                  <a:gd name="T22" fmla="*/ 10 w 10"/>
                  <a:gd name="T23" fmla="*/ 2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63" name="Freeform 2830"/>
              <p:cNvSpPr>
                <a:spLocks/>
              </p:cNvSpPr>
              <p:nvPr/>
            </p:nvSpPr>
            <p:spPr bwMode="auto">
              <a:xfrm>
                <a:off x="2357" y="1938"/>
                <a:ext cx="8" cy="5"/>
              </a:xfrm>
              <a:custGeom>
                <a:avLst/>
                <a:gdLst>
                  <a:gd name="T0" fmla="*/ 3 w 8"/>
                  <a:gd name="T1" fmla="*/ 0 h 5"/>
                  <a:gd name="T2" fmla="*/ 0 w 8"/>
                  <a:gd name="T3" fmla="*/ 3 h 5"/>
                  <a:gd name="T4" fmla="*/ 0 w 8"/>
                  <a:gd name="T5" fmla="*/ 3 h 5"/>
                  <a:gd name="T6" fmla="*/ 0 w 8"/>
                  <a:gd name="T7" fmla="*/ 5 h 5"/>
                  <a:gd name="T8" fmla="*/ 0 w 8"/>
                  <a:gd name="T9" fmla="*/ 5 h 5"/>
                  <a:gd name="T10" fmla="*/ 3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3 h 5"/>
                  <a:gd name="T22" fmla="*/ 8 w 8"/>
                  <a:gd name="T23" fmla="*/ 3 h 5"/>
                  <a:gd name="T24" fmla="*/ 8 w 8"/>
                  <a:gd name="T25" fmla="*/ 0 h 5"/>
                  <a:gd name="T26" fmla="*/ 5 w 8"/>
                  <a:gd name="T27" fmla="*/ 0 h 5"/>
                  <a:gd name="T28" fmla="*/ 3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64" name="Freeform 2831"/>
              <p:cNvSpPr>
                <a:spLocks/>
              </p:cNvSpPr>
              <p:nvPr/>
            </p:nvSpPr>
            <p:spPr bwMode="auto">
              <a:xfrm>
                <a:off x="2349" y="1946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6 w 8"/>
                  <a:gd name="T13" fmla="*/ 8 h 8"/>
                  <a:gd name="T14" fmla="*/ 8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65" name="Freeform 2832"/>
              <p:cNvSpPr>
                <a:spLocks/>
              </p:cNvSpPr>
              <p:nvPr/>
            </p:nvSpPr>
            <p:spPr bwMode="auto">
              <a:xfrm>
                <a:off x="2339" y="1954"/>
                <a:ext cx="10" cy="8"/>
              </a:xfrm>
              <a:custGeom>
                <a:avLst/>
                <a:gdLst>
                  <a:gd name="T0" fmla="*/ 3 w 10"/>
                  <a:gd name="T1" fmla="*/ 2 h 8"/>
                  <a:gd name="T2" fmla="*/ 3 w 10"/>
                  <a:gd name="T3" fmla="*/ 5 h 8"/>
                  <a:gd name="T4" fmla="*/ 0 w 10"/>
                  <a:gd name="T5" fmla="*/ 5 h 8"/>
                  <a:gd name="T6" fmla="*/ 0 w 10"/>
                  <a:gd name="T7" fmla="*/ 8 h 8"/>
                  <a:gd name="T8" fmla="*/ 0 w 10"/>
                  <a:gd name="T9" fmla="*/ 8 h 8"/>
                  <a:gd name="T10" fmla="*/ 3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10 w 10"/>
                  <a:gd name="T17" fmla="*/ 8 h 8"/>
                  <a:gd name="T18" fmla="*/ 10 w 10"/>
                  <a:gd name="T19" fmla="*/ 5 h 8"/>
                  <a:gd name="T20" fmla="*/ 10 w 10"/>
                  <a:gd name="T21" fmla="*/ 2 h 8"/>
                  <a:gd name="T22" fmla="*/ 10 w 10"/>
                  <a:gd name="T23" fmla="*/ 2 h 8"/>
                  <a:gd name="T24" fmla="*/ 8 w 10"/>
                  <a:gd name="T25" fmla="*/ 0 h 8"/>
                  <a:gd name="T26" fmla="*/ 3 w 10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2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66" name="Freeform 2833"/>
              <p:cNvSpPr>
                <a:spLocks/>
              </p:cNvSpPr>
              <p:nvPr/>
            </p:nvSpPr>
            <p:spPr bwMode="auto">
              <a:xfrm>
                <a:off x="2328" y="1964"/>
                <a:ext cx="11" cy="8"/>
              </a:xfrm>
              <a:custGeom>
                <a:avLst/>
                <a:gdLst>
                  <a:gd name="T0" fmla="*/ 3 w 11"/>
                  <a:gd name="T1" fmla="*/ 3 h 8"/>
                  <a:gd name="T2" fmla="*/ 3 w 11"/>
                  <a:gd name="T3" fmla="*/ 3 h 8"/>
                  <a:gd name="T4" fmla="*/ 3 w 11"/>
                  <a:gd name="T5" fmla="*/ 6 h 8"/>
                  <a:gd name="T6" fmla="*/ 3 w 11"/>
                  <a:gd name="T7" fmla="*/ 8 h 8"/>
                  <a:gd name="T8" fmla="*/ 0 w 11"/>
                  <a:gd name="T9" fmla="*/ 8 h 8"/>
                  <a:gd name="T10" fmla="*/ 8 w 11"/>
                  <a:gd name="T11" fmla="*/ 8 h 8"/>
                  <a:gd name="T12" fmla="*/ 11 w 11"/>
                  <a:gd name="T13" fmla="*/ 8 h 8"/>
                  <a:gd name="T14" fmla="*/ 11 w 11"/>
                  <a:gd name="T15" fmla="*/ 8 h 8"/>
                  <a:gd name="T16" fmla="*/ 11 w 11"/>
                  <a:gd name="T17" fmla="*/ 6 h 8"/>
                  <a:gd name="T18" fmla="*/ 11 w 11"/>
                  <a:gd name="T19" fmla="*/ 3 h 8"/>
                  <a:gd name="T20" fmla="*/ 11 w 11"/>
                  <a:gd name="T21" fmla="*/ 3 h 8"/>
                  <a:gd name="T22" fmla="*/ 11 w 11"/>
                  <a:gd name="T23" fmla="*/ 0 h 8"/>
                  <a:gd name="T24" fmla="*/ 8 w 11"/>
                  <a:gd name="T25" fmla="*/ 0 h 8"/>
                  <a:gd name="T26" fmla="*/ 3 w 11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3"/>
                    </a:moveTo>
                    <a:lnTo>
                      <a:pt x="3" y="3"/>
                    </a:lnTo>
                    <a:lnTo>
                      <a:pt x="3" y="6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67" name="Freeform 2834"/>
              <p:cNvSpPr>
                <a:spLocks/>
              </p:cNvSpPr>
              <p:nvPr/>
            </p:nvSpPr>
            <p:spPr bwMode="auto">
              <a:xfrm>
                <a:off x="2318" y="1975"/>
                <a:ext cx="10" cy="10"/>
              </a:xfrm>
              <a:custGeom>
                <a:avLst/>
                <a:gdLst>
                  <a:gd name="T0" fmla="*/ 3 w 10"/>
                  <a:gd name="T1" fmla="*/ 2 h 10"/>
                  <a:gd name="T2" fmla="*/ 3 w 10"/>
                  <a:gd name="T3" fmla="*/ 2 h 10"/>
                  <a:gd name="T4" fmla="*/ 3 w 10"/>
                  <a:gd name="T5" fmla="*/ 5 h 10"/>
                  <a:gd name="T6" fmla="*/ 0 w 10"/>
                  <a:gd name="T7" fmla="*/ 8 h 10"/>
                  <a:gd name="T8" fmla="*/ 0 w 10"/>
                  <a:gd name="T9" fmla="*/ 8 h 10"/>
                  <a:gd name="T10" fmla="*/ 5 w 10"/>
                  <a:gd name="T11" fmla="*/ 10 h 10"/>
                  <a:gd name="T12" fmla="*/ 8 w 10"/>
                  <a:gd name="T13" fmla="*/ 10 h 10"/>
                  <a:gd name="T14" fmla="*/ 10 w 10"/>
                  <a:gd name="T15" fmla="*/ 10 h 10"/>
                  <a:gd name="T16" fmla="*/ 10 w 10"/>
                  <a:gd name="T17" fmla="*/ 8 h 10"/>
                  <a:gd name="T18" fmla="*/ 10 w 10"/>
                  <a:gd name="T19" fmla="*/ 5 h 10"/>
                  <a:gd name="T20" fmla="*/ 10 w 10"/>
                  <a:gd name="T21" fmla="*/ 2 h 10"/>
                  <a:gd name="T22" fmla="*/ 10 w 10"/>
                  <a:gd name="T23" fmla="*/ 2 h 10"/>
                  <a:gd name="T24" fmla="*/ 10 w 10"/>
                  <a:gd name="T25" fmla="*/ 0 h 10"/>
                  <a:gd name="T26" fmla="*/ 8 w 10"/>
                  <a:gd name="T27" fmla="*/ 0 h 10"/>
                  <a:gd name="T28" fmla="*/ 3 w 10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0"/>
                  <a:gd name="T47" fmla="*/ 10 w 10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0">
                    <a:moveTo>
                      <a:pt x="3" y="2"/>
                    </a:moveTo>
                    <a:lnTo>
                      <a:pt x="3" y="2"/>
                    </a:lnTo>
                    <a:lnTo>
                      <a:pt x="3" y="5"/>
                    </a:lnTo>
                    <a:lnTo>
                      <a:pt x="0" y="8"/>
                    </a:lnTo>
                    <a:lnTo>
                      <a:pt x="5" y="10"/>
                    </a:lnTo>
                    <a:lnTo>
                      <a:pt x="8" y="10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68" name="Freeform 2835"/>
              <p:cNvSpPr>
                <a:spLocks/>
              </p:cNvSpPr>
              <p:nvPr/>
            </p:nvSpPr>
            <p:spPr bwMode="auto">
              <a:xfrm>
                <a:off x="2370" y="1938"/>
                <a:ext cx="11" cy="5"/>
              </a:xfrm>
              <a:custGeom>
                <a:avLst/>
                <a:gdLst>
                  <a:gd name="T0" fmla="*/ 3 w 11"/>
                  <a:gd name="T1" fmla="*/ 0 h 5"/>
                  <a:gd name="T2" fmla="*/ 0 w 11"/>
                  <a:gd name="T3" fmla="*/ 3 h 5"/>
                  <a:gd name="T4" fmla="*/ 0 w 11"/>
                  <a:gd name="T5" fmla="*/ 3 h 5"/>
                  <a:gd name="T6" fmla="*/ 0 w 11"/>
                  <a:gd name="T7" fmla="*/ 5 h 5"/>
                  <a:gd name="T8" fmla="*/ 0 w 11"/>
                  <a:gd name="T9" fmla="*/ 5 h 5"/>
                  <a:gd name="T10" fmla="*/ 3 w 11"/>
                  <a:gd name="T11" fmla="*/ 5 h 5"/>
                  <a:gd name="T12" fmla="*/ 6 w 11"/>
                  <a:gd name="T13" fmla="*/ 5 h 5"/>
                  <a:gd name="T14" fmla="*/ 8 w 11"/>
                  <a:gd name="T15" fmla="*/ 5 h 5"/>
                  <a:gd name="T16" fmla="*/ 11 w 11"/>
                  <a:gd name="T17" fmla="*/ 5 h 5"/>
                  <a:gd name="T18" fmla="*/ 11 w 11"/>
                  <a:gd name="T19" fmla="*/ 5 h 5"/>
                  <a:gd name="T20" fmla="*/ 8 w 11"/>
                  <a:gd name="T21" fmla="*/ 3 h 5"/>
                  <a:gd name="T22" fmla="*/ 8 w 11"/>
                  <a:gd name="T23" fmla="*/ 3 h 5"/>
                  <a:gd name="T24" fmla="*/ 8 w 11"/>
                  <a:gd name="T25" fmla="*/ 0 h 5"/>
                  <a:gd name="T26" fmla="*/ 6 w 11"/>
                  <a:gd name="T27" fmla="*/ 0 h 5"/>
                  <a:gd name="T28" fmla="*/ 3 w 11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5"/>
                  <a:gd name="T47" fmla="*/ 11 w 11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5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6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69" name="Freeform 2836"/>
              <p:cNvSpPr>
                <a:spLocks/>
              </p:cNvSpPr>
              <p:nvPr/>
            </p:nvSpPr>
            <p:spPr bwMode="auto">
              <a:xfrm>
                <a:off x="2362" y="1946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8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6 w 11"/>
                  <a:gd name="T27" fmla="*/ 0 h 8"/>
                  <a:gd name="T28" fmla="*/ 3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70" name="Freeform 2837"/>
              <p:cNvSpPr>
                <a:spLocks/>
              </p:cNvSpPr>
              <p:nvPr/>
            </p:nvSpPr>
            <p:spPr bwMode="auto">
              <a:xfrm>
                <a:off x="2355" y="1956"/>
                <a:ext cx="7" cy="6"/>
              </a:xfrm>
              <a:custGeom>
                <a:avLst/>
                <a:gdLst>
                  <a:gd name="T0" fmla="*/ 0 w 7"/>
                  <a:gd name="T1" fmla="*/ 0 h 6"/>
                  <a:gd name="T2" fmla="*/ 0 w 7"/>
                  <a:gd name="T3" fmla="*/ 3 h 6"/>
                  <a:gd name="T4" fmla="*/ 0 w 7"/>
                  <a:gd name="T5" fmla="*/ 3 h 6"/>
                  <a:gd name="T6" fmla="*/ 0 w 7"/>
                  <a:gd name="T7" fmla="*/ 6 h 6"/>
                  <a:gd name="T8" fmla="*/ 0 w 7"/>
                  <a:gd name="T9" fmla="*/ 6 h 6"/>
                  <a:gd name="T10" fmla="*/ 2 w 7"/>
                  <a:gd name="T11" fmla="*/ 6 h 6"/>
                  <a:gd name="T12" fmla="*/ 5 w 7"/>
                  <a:gd name="T13" fmla="*/ 6 h 6"/>
                  <a:gd name="T14" fmla="*/ 7 w 7"/>
                  <a:gd name="T15" fmla="*/ 6 h 6"/>
                  <a:gd name="T16" fmla="*/ 7 w 7"/>
                  <a:gd name="T17" fmla="*/ 6 h 6"/>
                  <a:gd name="T18" fmla="*/ 7 w 7"/>
                  <a:gd name="T19" fmla="*/ 6 h 6"/>
                  <a:gd name="T20" fmla="*/ 7 w 7"/>
                  <a:gd name="T21" fmla="*/ 3 h 6"/>
                  <a:gd name="T22" fmla="*/ 7 w 7"/>
                  <a:gd name="T23" fmla="*/ 0 h 6"/>
                  <a:gd name="T24" fmla="*/ 7 w 7"/>
                  <a:gd name="T25" fmla="*/ 0 h 6"/>
                  <a:gd name="T26" fmla="*/ 0 w 7"/>
                  <a:gd name="T27" fmla="*/ 0 h 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6"/>
                  <a:gd name="T44" fmla="*/ 7 w 7"/>
                  <a:gd name="T45" fmla="*/ 6 h 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6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5" y="6"/>
                    </a:lnTo>
                    <a:lnTo>
                      <a:pt x="7" y="6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71" name="Freeform 2838"/>
              <p:cNvSpPr>
                <a:spLocks/>
              </p:cNvSpPr>
              <p:nvPr/>
            </p:nvSpPr>
            <p:spPr bwMode="auto">
              <a:xfrm>
                <a:off x="2344" y="1964"/>
                <a:ext cx="11" cy="8"/>
              </a:xfrm>
              <a:custGeom>
                <a:avLst/>
                <a:gdLst>
                  <a:gd name="T0" fmla="*/ 3 w 11"/>
                  <a:gd name="T1" fmla="*/ 3 h 8"/>
                  <a:gd name="T2" fmla="*/ 3 w 11"/>
                  <a:gd name="T3" fmla="*/ 3 h 8"/>
                  <a:gd name="T4" fmla="*/ 0 w 11"/>
                  <a:gd name="T5" fmla="*/ 6 h 8"/>
                  <a:gd name="T6" fmla="*/ 0 w 11"/>
                  <a:gd name="T7" fmla="*/ 8 h 8"/>
                  <a:gd name="T8" fmla="*/ 0 w 11"/>
                  <a:gd name="T9" fmla="*/ 8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11 w 11"/>
                  <a:gd name="T17" fmla="*/ 8 h 8"/>
                  <a:gd name="T18" fmla="*/ 11 w 11"/>
                  <a:gd name="T19" fmla="*/ 6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8 w 11"/>
                  <a:gd name="T27" fmla="*/ 0 h 8"/>
                  <a:gd name="T28" fmla="*/ 3 w 11"/>
                  <a:gd name="T29" fmla="*/ 3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72" name="Freeform 2839"/>
              <p:cNvSpPr>
                <a:spLocks/>
              </p:cNvSpPr>
              <p:nvPr/>
            </p:nvSpPr>
            <p:spPr bwMode="auto">
              <a:xfrm>
                <a:off x="2334" y="1975"/>
                <a:ext cx="10" cy="10"/>
              </a:xfrm>
              <a:custGeom>
                <a:avLst/>
                <a:gdLst>
                  <a:gd name="T0" fmla="*/ 2 w 10"/>
                  <a:gd name="T1" fmla="*/ 2 h 10"/>
                  <a:gd name="T2" fmla="*/ 2 w 10"/>
                  <a:gd name="T3" fmla="*/ 5 h 10"/>
                  <a:gd name="T4" fmla="*/ 0 w 10"/>
                  <a:gd name="T5" fmla="*/ 5 h 10"/>
                  <a:gd name="T6" fmla="*/ 0 w 10"/>
                  <a:gd name="T7" fmla="*/ 8 h 10"/>
                  <a:gd name="T8" fmla="*/ 0 w 10"/>
                  <a:gd name="T9" fmla="*/ 8 h 10"/>
                  <a:gd name="T10" fmla="*/ 5 w 10"/>
                  <a:gd name="T11" fmla="*/ 10 h 10"/>
                  <a:gd name="T12" fmla="*/ 8 w 10"/>
                  <a:gd name="T13" fmla="*/ 10 h 10"/>
                  <a:gd name="T14" fmla="*/ 10 w 10"/>
                  <a:gd name="T15" fmla="*/ 10 h 10"/>
                  <a:gd name="T16" fmla="*/ 10 w 10"/>
                  <a:gd name="T17" fmla="*/ 8 h 10"/>
                  <a:gd name="T18" fmla="*/ 10 w 10"/>
                  <a:gd name="T19" fmla="*/ 8 h 10"/>
                  <a:gd name="T20" fmla="*/ 10 w 10"/>
                  <a:gd name="T21" fmla="*/ 5 h 10"/>
                  <a:gd name="T22" fmla="*/ 10 w 10"/>
                  <a:gd name="T23" fmla="*/ 2 h 10"/>
                  <a:gd name="T24" fmla="*/ 10 w 10"/>
                  <a:gd name="T25" fmla="*/ 2 h 10"/>
                  <a:gd name="T26" fmla="*/ 8 w 10"/>
                  <a:gd name="T27" fmla="*/ 0 h 10"/>
                  <a:gd name="T28" fmla="*/ 2 w 10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0"/>
                  <a:gd name="T47" fmla="*/ 10 w 10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0">
                    <a:moveTo>
                      <a:pt x="2" y="2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5" y="10"/>
                    </a:lnTo>
                    <a:lnTo>
                      <a:pt x="8" y="10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73" name="Freeform 2840"/>
              <p:cNvSpPr>
                <a:spLocks/>
              </p:cNvSpPr>
              <p:nvPr/>
            </p:nvSpPr>
            <p:spPr bwMode="auto">
              <a:xfrm>
                <a:off x="2383" y="1938"/>
                <a:ext cx="11" cy="5"/>
              </a:xfrm>
              <a:custGeom>
                <a:avLst/>
                <a:gdLst>
                  <a:gd name="T0" fmla="*/ 3 w 11"/>
                  <a:gd name="T1" fmla="*/ 0 h 5"/>
                  <a:gd name="T2" fmla="*/ 3 w 11"/>
                  <a:gd name="T3" fmla="*/ 3 h 5"/>
                  <a:gd name="T4" fmla="*/ 3 w 11"/>
                  <a:gd name="T5" fmla="*/ 3 h 5"/>
                  <a:gd name="T6" fmla="*/ 0 w 11"/>
                  <a:gd name="T7" fmla="*/ 5 h 5"/>
                  <a:gd name="T8" fmla="*/ 0 w 11"/>
                  <a:gd name="T9" fmla="*/ 5 h 5"/>
                  <a:gd name="T10" fmla="*/ 8 w 11"/>
                  <a:gd name="T11" fmla="*/ 5 h 5"/>
                  <a:gd name="T12" fmla="*/ 11 w 11"/>
                  <a:gd name="T13" fmla="*/ 5 h 5"/>
                  <a:gd name="T14" fmla="*/ 11 w 11"/>
                  <a:gd name="T15" fmla="*/ 5 h 5"/>
                  <a:gd name="T16" fmla="*/ 11 w 11"/>
                  <a:gd name="T17" fmla="*/ 5 h 5"/>
                  <a:gd name="T18" fmla="*/ 11 w 11"/>
                  <a:gd name="T19" fmla="*/ 3 h 5"/>
                  <a:gd name="T20" fmla="*/ 11 w 11"/>
                  <a:gd name="T21" fmla="*/ 0 h 5"/>
                  <a:gd name="T22" fmla="*/ 8 w 11"/>
                  <a:gd name="T23" fmla="*/ 0 h 5"/>
                  <a:gd name="T24" fmla="*/ 6 w 11"/>
                  <a:gd name="T25" fmla="*/ 0 h 5"/>
                  <a:gd name="T26" fmla="*/ 3 w 11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5"/>
                  <a:gd name="T44" fmla="*/ 11 w 11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5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74" name="Freeform 2841"/>
              <p:cNvSpPr>
                <a:spLocks/>
              </p:cNvSpPr>
              <p:nvPr/>
            </p:nvSpPr>
            <p:spPr bwMode="auto">
              <a:xfrm>
                <a:off x="2378" y="1946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75" name="Freeform 2842"/>
              <p:cNvSpPr>
                <a:spLocks/>
              </p:cNvSpPr>
              <p:nvPr/>
            </p:nvSpPr>
            <p:spPr bwMode="auto">
              <a:xfrm>
                <a:off x="2368" y="1956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5 w 10"/>
                  <a:gd name="T11" fmla="*/ 6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0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5" y="6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76" name="Freeform 2843"/>
              <p:cNvSpPr>
                <a:spLocks/>
              </p:cNvSpPr>
              <p:nvPr/>
            </p:nvSpPr>
            <p:spPr bwMode="auto">
              <a:xfrm>
                <a:off x="2360" y="1964"/>
                <a:ext cx="10" cy="11"/>
              </a:xfrm>
              <a:custGeom>
                <a:avLst/>
                <a:gdLst>
                  <a:gd name="T0" fmla="*/ 2 w 10"/>
                  <a:gd name="T1" fmla="*/ 3 h 11"/>
                  <a:gd name="T2" fmla="*/ 0 w 10"/>
                  <a:gd name="T3" fmla="*/ 6 h 11"/>
                  <a:gd name="T4" fmla="*/ 0 w 10"/>
                  <a:gd name="T5" fmla="*/ 6 h 11"/>
                  <a:gd name="T6" fmla="*/ 0 w 10"/>
                  <a:gd name="T7" fmla="*/ 8 h 11"/>
                  <a:gd name="T8" fmla="*/ 0 w 10"/>
                  <a:gd name="T9" fmla="*/ 8 h 11"/>
                  <a:gd name="T10" fmla="*/ 2 w 10"/>
                  <a:gd name="T11" fmla="*/ 11 h 11"/>
                  <a:gd name="T12" fmla="*/ 5 w 10"/>
                  <a:gd name="T13" fmla="*/ 11 h 11"/>
                  <a:gd name="T14" fmla="*/ 8 w 10"/>
                  <a:gd name="T15" fmla="*/ 11 h 11"/>
                  <a:gd name="T16" fmla="*/ 10 w 10"/>
                  <a:gd name="T17" fmla="*/ 8 h 11"/>
                  <a:gd name="T18" fmla="*/ 10 w 10"/>
                  <a:gd name="T19" fmla="*/ 6 h 11"/>
                  <a:gd name="T20" fmla="*/ 10 w 10"/>
                  <a:gd name="T21" fmla="*/ 3 h 11"/>
                  <a:gd name="T22" fmla="*/ 10 w 10"/>
                  <a:gd name="T23" fmla="*/ 3 h 11"/>
                  <a:gd name="T24" fmla="*/ 8 w 10"/>
                  <a:gd name="T25" fmla="*/ 3 h 11"/>
                  <a:gd name="T26" fmla="*/ 5 w 10"/>
                  <a:gd name="T27" fmla="*/ 0 h 11"/>
                  <a:gd name="T28" fmla="*/ 2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2" y="3"/>
                    </a:moveTo>
                    <a:lnTo>
                      <a:pt x="0" y="6"/>
                    </a:lnTo>
                    <a:lnTo>
                      <a:pt x="0" y="8"/>
                    </a:lnTo>
                    <a:lnTo>
                      <a:pt x="2" y="11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77" name="Freeform 2844"/>
              <p:cNvSpPr>
                <a:spLocks/>
              </p:cNvSpPr>
              <p:nvPr/>
            </p:nvSpPr>
            <p:spPr bwMode="auto">
              <a:xfrm>
                <a:off x="2349" y="1975"/>
                <a:ext cx="11" cy="10"/>
              </a:xfrm>
              <a:custGeom>
                <a:avLst/>
                <a:gdLst>
                  <a:gd name="T0" fmla="*/ 3 w 11"/>
                  <a:gd name="T1" fmla="*/ 2 h 10"/>
                  <a:gd name="T2" fmla="*/ 3 w 11"/>
                  <a:gd name="T3" fmla="*/ 5 h 10"/>
                  <a:gd name="T4" fmla="*/ 0 w 11"/>
                  <a:gd name="T5" fmla="*/ 5 h 10"/>
                  <a:gd name="T6" fmla="*/ 0 w 11"/>
                  <a:gd name="T7" fmla="*/ 8 h 10"/>
                  <a:gd name="T8" fmla="*/ 0 w 11"/>
                  <a:gd name="T9" fmla="*/ 8 h 10"/>
                  <a:gd name="T10" fmla="*/ 6 w 11"/>
                  <a:gd name="T11" fmla="*/ 10 h 10"/>
                  <a:gd name="T12" fmla="*/ 8 w 11"/>
                  <a:gd name="T13" fmla="*/ 10 h 10"/>
                  <a:gd name="T14" fmla="*/ 11 w 11"/>
                  <a:gd name="T15" fmla="*/ 10 h 10"/>
                  <a:gd name="T16" fmla="*/ 11 w 11"/>
                  <a:gd name="T17" fmla="*/ 10 h 10"/>
                  <a:gd name="T18" fmla="*/ 11 w 11"/>
                  <a:gd name="T19" fmla="*/ 8 h 10"/>
                  <a:gd name="T20" fmla="*/ 11 w 11"/>
                  <a:gd name="T21" fmla="*/ 5 h 10"/>
                  <a:gd name="T22" fmla="*/ 11 w 11"/>
                  <a:gd name="T23" fmla="*/ 2 h 10"/>
                  <a:gd name="T24" fmla="*/ 11 w 11"/>
                  <a:gd name="T25" fmla="*/ 2 h 10"/>
                  <a:gd name="T26" fmla="*/ 8 w 11"/>
                  <a:gd name="T27" fmla="*/ 0 h 10"/>
                  <a:gd name="T28" fmla="*/ 3 w 11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0"/>
                  <a:gd name="T47" fmla="*/ 11 w 11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0">
                    <a:moveTo>
                      <a:pt x="3" y="2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78" name="Freeform 2845"/>
              <p:cNvSpPr>
                <a:spLocks/>
              </p:cNvSpPr>
              <p:nvPr/>
            </p:nvSpPr>
            <p:spPr bwMode="auto">
              <a:xfrm>
                <a:off x="2399" y="1938"/>
                <a:ext cx="11" cy="5"/>
              </a:xfrm>
              <a:custGeom>
                <a:avLst/>
                <a:gdLst>
                  <a:gd name="T0" fmla="*/ 0 w 11"/>
                  <a:gd name="T1" fmla="*/ 0 h 5"/>
                  <a:gd name="T2" fmla="*/ 0 w 11"/>
                  <a:gd name="T3" fmla="*/ 3 h 5"/>
                  <a:gd name="T4" fmla="*/ 0 w 11"/>
                  <a:gd name="T5" fmla="*/ 3 h 5"/>
                  <a:gd name="T6" fmla="*/ 0 w 11"/>
                  <a:gd name="T7" fmla="*/ 5 h 5"/>
                  <a:gd name="T8" fmla="*/ 0 w 11"/>
                  <a:gd name="T9" fmla="*/ 5 h 5"/>
                  <a:gd name="T10" fmla="*/ 3 w 11"/>
                  <a:gd name="T11" fmla="*/ 5 h 5"/>
                  <a:gd name="T12" fmla="*/ 5 w 11"/>
                  <a:gd name="T13" fmla="*/ 5 h 5"/>
                  <a:gd name="T14" fmla="*/ 8 w 11"/>
                  <a:gd name="T15" fmla="*/ 5 h 5"/>
                  <a:gd name="T16" fmla="*/ 11 w 11"/>
                  <a:gd name="T17" fmla="*/ 5 h 5"/>
                  <a:gd name="T18" fmla="*/ 11 w 11"/>
                  <a:gd name="T19" fmla="*/ 5 h 5"/>
                  <a:gd name="T20" fmla="*/ 8 w 11"/>
                  <a:gd name="T21" fmla="*/ 3 h 5"/>
                  <a:gd name="T22" fmla="*/ 8 w 11"/>
                  <a:gd name="T23" fmla="*/ 0 h 5"/>
                  <a:gd name="T24" fmla="*/ 8 w 11"/>
                  <a:gd name="T25" fmla="*/ 0 h 5"/>
                  <a:gd name="T26" fmla="*/ 0 w 11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5"/>
                  <a:gd name="T44" fmla="*/ 11 w 11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79" name="Freeform 2846"/>
              <p:cNvSpPr>
                <a:spLocks/>
              </p:cNvSpPr>
              <p:nvPr/>
            </p:nvSpPr>
            <p:spPr bwMode="auto">
              <a:xfrm>
                <a:off x="2391" y="1946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80" name="Freeform 2847"/>
              <p:cNvSpPr>
                <a:spLocks/>
              </p:cNvSpPr>
              <p:nvPr/>
            </p:nvSpPr>
            <p:spPr bwMode="auto">
              <a:xfrm>
                <a:off x="2383" y="1956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11 w 11"/>
                  <a:gd name="T21" fmla="*/ 3 h 8"/>
                  <a:gd name="T22" fmla="*/ 11 w 11"/>
                  <a:gd name="T23" fmla="*/ 0 h 8"/>
                  <a:gd name="T24" fmla="*/ 8 w 11"/>
                  <a:gd name="T25" fmla="*/ 0 h 8"/>
                  <a:gd name="T26" fmla="*/ 6 w 11"/>
                  <a:gd name="T27" fmla="*/ 0 h 8"/>
                  <a:gd name="T28" fmla="*/ 3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81" name="Freeform 2848"/>
              <p:cNvSpPr>
                <a:spLocks/>
              </p:cNvSpPr>
              <p:nvPr/>
            </p:nvSpPr>
            <p:spPr bwMode="auto">
              <a:xfrm>
                <a:off x="2376" y="1964"/>
                <a:ext cx="10" cy="11"/>
              </a:xfrm>
              <a:custGeom>
                <a:avLst/>
                <a:gdLst>
                  <a:gd name="T0" fmla="*/ 0 w 10"/>
                  <a:gd name="T1" fmla="*/ 3 h 11"/>
                  <a:gd name="T2" fmla="*/ 0 w 10"/>
                  <a:gd name="T3" fmla="*/ 6 h 11"/>
                  <a:gd name="T4" fmla="*/ 0 w 10"/>
                  <a:gd name="T5" fmla="*/ 6 h 11"/>
                  <a:gd name="T6" fmla="*/ 0 w 10"/>
                  <a:gd name="T7" fmla="*/ 8 h 11"/>
                  <a:gd name="T8" fmla="*/ 0 w 10"/>
                  <a:gd name="T9" fmla="*/ 8 h 11"/>
                  <a:gd name="T10" fmla="*/ 5 w 10"/>
                  <a:gd name="T11" fmla="*/ 11 h 11"/>
                  <a:gd name="T12" fmla="*/ 7 w 10"/>
                  <a:gd name="T13" fmla="*/ 11 h 11"/>
                  <a:gd name="T14" fmla="*/ 10 w 10"/>
                  <a:gd name="T15" fmla="*/ 11 h 11"/>
                  <a:gd name="T16" fmla="*/ 10 w 10"/>
                  <a:gd name="T17" fmla="*/ 8 h 11"/>
                  <a:gd name="T18" fmla="*/ 10 w 10"/>
                  <a:gd name="T19" fmla="*/ 8 h 11"/>
                  <a:gd name="T20" fmla="*/ 10 w 10"/>
                  <a:gd name="T21" fmla="*/ 6 h 11"/>
                  <a:gd name="T22" fmla="*/ 10 w 10"/>
                  <a:gd name="T23" fmla="*/ 3 h 11"/>
                  <a:gd name="T24" fmla="*/ 7 w 10"/>
                  <a:gd name="T25" fmla="*/ 3 h 11"/>
                  <a:gd name="T26" fmla="*/ 5 w 10"/>
                  <a:gd name="T27" fmla="*/ 0 h 11"/>
                  <a:gd name="T28" fmla="*/ 0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0" y="3"/>
                    </a:moveTo>
                    <a:lnTo>
                      <a:pt x="0" y="6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7" y="11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82" name="Freeform 2849"/>
              <p:cNvSpPr>
                <a:spLocks/>
              </p:cNvSpPr>
              <p:nvPr/>
            </p:nvSpPr>
            <p:spPr bwMode="auto">
              <a:xfrm>
                <a:off x="2368" y="1977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10 w 10"/>
                  <a:gd name="T17" fmla="*/ 8 h 8"/>
                  <a:gd name="T18" fmla="*/ 10 w 10"/>
                  <a:gd name="T19" fmla="*/ 6 h 8"/>
                  <a:gd name="T20" fmla="*/ 8 w 10"/>
                  <a:gd name="T21" fmla="*/ 3 h 8"/>
                  <a:gd name="T22" fmla="*/ 8 w 10"/>
                  <a:gd name="T23" fmla="*/ 3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83" name="Freeform 2850"/>
              <p:cNvSpPr>
                <a:spLocks/>
              </p:cNvSpPr>
              <p:nvPr/>
            </p:nvSpPr>
            <p:spPr bwMode="auto">
              <a:xfrm>
                <a:off x="2412" y="1938"/>
                <a:ext cx="11" cy="5"/>
              </a:xfrm>
              <a:custGeom>
                <a:avLst/>
                <a:gdLst>
                  <a:gd name="T0" fmla="*/ 3 w 11"/>
                  <a:gd name="T1" fmla="*/ 0 h 5"/>
                  <a:gd name="T2" fmla="*/ 3 w 11"/>
                  <a:gd name="T3" fmla="*/ 3 h 5"/>
                  <a:gd name="T4" fmla="*/ 0 w 11"/>
                  <a:gd name="T5" fmla="*/ 3 h 5"/>
                  <a:gd name="T6" fmla="*/ 0 w 11"/>
                  <a:gd name="T7" fmla="*/ 5 h 5"/>
                  <a:gd name="T8" fmla="*/ 3 w 11"/>
                  <a:gd name="T9" fmla="*/ 5 h 5"/>
                  <a:gd name="T10" fmla="*/ 5 w 11"/>
                  <a:gd name="T11" fmla="*/ 5 h 5"/>
                  <a:gd name="T12" fmla="*/ 8 w 11"/>
                  <a:gd name="T13" fmla="*/ 5 h 5"/>
                  <a:gd name="T14" fmla="*/ 11 w 11"/>
                  <a:gd name="T15" fmla="*/ 5 h 5"/>
                  <a:gd name="T16" fmla="*/ 11 w 11"/>
                  <a:gd name="T17" fmla="*/ 5 h 5"/>
                  <a:gd name="T18" fmla="*/ 11 w 11"/>
                  <a:gd name="T19" fmla="*/ 5 h 5"/>
                  <a:gd name="T20" fmla="*/ 11 w 11"/>
                  <a:gd name="T21" fmla="*/ 3 h 5"/>
                  <a:gd name="T22" fmla="*/ 11 w 11"/>
                  <a:gd name="T23" fmla="*/ 0 h 5"/>
                  <a:gd name="T24" fmla="*/ 8 w 11"/>
                  <a:gd name="T25" fmla="*/ 0 h 5"/>
                  <a:gd name="T26" fmla="*/ 5 w 11"/>
                  <a:gd name="T27" fmla="*/ 0 h 5"/>
                  <a:gd name="T28" fmla="*/ 3 w 11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5"/>
                  <a:gd name="T47" fmla="*/ 11 w 11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5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84" name="Freeform 2851"/>
              <p:cNvSpPr>
                <a:spLocks/>
              </p:cNvSpPr>
              <p:nvPr/>
            </p:nvSpPr>
            <p:spPr bwMode="auto">
              <a:xfrm>
                <a:off x="2407" y="1946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8 w 10"/>
                  <a:gd name="T21" fmla="*/ 3 h 8"/>
                  <a:gd name="T22" fmla="*/ 8 w 10"/>
                  <a:gd name="T23" fmla="*/ 3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85" name="Freeform 2852"/>
              <p:cNvSpPr>
                <a:spLocks/>
              </p:cNvSpPr>
              <p:nvPr/>
            </p:nvSpPr>
            <p:spPr bwMode="auto">
              <a:xfrm>
                <a:off x="2399" y="1956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11 w 11"/>
                  <a:gd name="T21" fmla="*/ 3 h 8"/>
                  <a:gd name="T22" fmla="*/ 11 w 11"/>
                  <a:gd name="T23" fmla="*/ 0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86" name="Freeform 2853"/>
              <p:cNvSpPr>
                <a:spLocks/>
              </p:cNvSpPr>
              <p:nvPr/>
            </p:nvSpPr>
            <p:spPr bwMode="auto">
              <a:xfrm>
                <a:off x="2391" y="1967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0 h 8"/>
                  <a:gd name="T24" fmla="*/ 11 w 11"/>
                  <a:gd name="T25" fmla="*/ 0 h 8"/>
                  <a:gd name="T26" fmla="*/ 5 w 11"/>
                  <a:gd name="T27" fmla="*/ 0 h 8"/>
                  <a:gd name="T28" fmla="*/ 3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87" name="Freeform 2854"/>
              <p:cNvSpPr>
                <a:spLocks/>
              </p:cNvSpPr>
              <p:nvPr/>
            </p:nvSpPr>
            <p:spPr bwMode="auto">
              <a:xfrm>
                <a:off x="2383" y="1977"/>
                <a:ext cx="11" cy="11"/>
              </a:xfrm>
              <a:custGeom>
                <a:avLst/>
                <a:gdLst>
                  <a:gd name="T0" fmla="*/ 0 w 11"/>
                  <a:gd name="T1" fmla="*/ 0 h 11"/>
                  <a:gd name="T2" fmla="*/ 0 w 11"/>
                  <a:gd name="T3" fmla="*/ 3 h 11"/>
                  <a:gd name="T4" fmla="*/ 0 w 11"/>
                  <a:gd name="T5" fmla="*/ 6 h 11"/>
                  <a:gd name="T6" fmla="*/ 0 w 11"/>
                  <a:gd name="T7" fmla="*/ 8 h 11"/>
                  <a:gd name="T8" fmla="*/ 0 w 11"/>
                  <a:gd name="T9" fmla="*/ 8 h 11"/>
                  <a:gd name="T10" fmla="*/ 6 w 11"/>
                  <a:gd name="T11" fmla="*/ 11 h 11"/>
                  <a:gd name="T12" fmla="*/ 8 w 11"/>
                  <a:gd name="T13" fmla="*/ 11 h 11"/>
                  <a:gd name="T14" fmla="*/ 11 w 11"/>
                  <a:gd name="T15" fmla="*/ 11 h 11"/>
                  <a:gd name="T16" fmla="*/ 11 w 11"/>
                  <a:gd name="T17" fmla="*/ 8 h 11"/>
                  <a:gd name="T18" fmla="*/ 11 w 11"/>
                  <a:gd name="T19" fmla="*/ 6 h 11"/>
                  <a:gd name="T20" fmla="*/ 11 w 11"/>
                  <a:gd name="T21" fmla="*/ 3 h 11"/>
                  <a:gd name="T22" fmla="*/ 11 w 11"/>
                  <a:gd name="T23" fmla="*/ 3 h 11"/>
                  <a:gd name="T24" fmla="*/ 11 w 11"/>
                  <a:gd name="T25" fmla="*/ 0 h 11"/>
                  <a:gd name="T26" fmla="*/ 6 w 11"/>
                  <a:gd name="T27" fmla="*/ 0 h 11"/>
                  <a:gd name="T28" fmla="*/ 0 w 11"/>
                  <a:gd name="T29" fmla="*/ 0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1"/>
                  <a:gd name="T47" fmla="*/ 11 w 11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1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6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88" name="Freeform 2855"/>
              <p:cNvSpPr>
                <a:spLocks/>
              </p:cNvSpPr>
              <p:nvPr/>
            </p:nvSpPr>
            <p:spPr bwMode="auto">
              <a:xfrm>
                <a:off x="2428" y="1938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0 w 10"/>
                  <a:gd name="T3" fmla="*/ 3 h 5"/>
                  <a:gd name="T4" fmla="*/ 0 w 10"/>
                  <a:gd name="T5" fmla="*/ 3 h 5"/>
                  <a:gd name="T6" fmla="*/ 0 w 10"/>
                  <a:gd name="T7" fmla="*/ 5 h 5"/>
                  <a:gd name="T8" fmla="*/ 0 w 10"/>
                  <a:gd name="T9" fmla="*/ 5 h 5"/>
                  <a:gd name="T10" fmla="*/ 8 w 10"/>
                  <a:gd name="T11" fmla="*/ 5 h 5"/>
                  <a:gd name="T12" fmla="*/ 10 w 10"/>
                  <a:gd name="T13" fmla="*/ 5 h 5"/>
                  <a:gd name="T14" fmla="*/ 10 w 10"/>
                  <a:gd name="T15" fmla="*/ 5 h 5"/>
                  <a:gd name="T16" fmla="*/ 10 w 10"/>
                  <a:gd name="T17" fmla="*/ 5 h 5"/>
                  <a:gd name="T18" fmla="*/ 10 w 10"/>
                  <a:gd name="T19" fmla="*/ 3 h 5"/>
                  <a:gd name="T20" fmla="*/ 8 w 10"/>
                  <a:gd name="T21" fmla="*/ 0 h 5"/>
                  <a:gd name="T22" fmla="*/ 8 w 10"/>
                  <a:gd name="T23" fmla="*/ 0 h 5"/>
                  <a:gd name="T24" fmla="*/ 0 w 10"/>
                  <a:gd name="T25" fmla="*/ 0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5"/>
                  <a:gd name="T41" fmla="*/ 10 w 10"/>
                  <a:gd name="T42" fmla="*/ 5 h 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89" name="Freeform 2856"/>
              <p:cNvSpPr>
                <a:spLocks/>
              </p:cNvSpPr>
              <p:nvPr/>
            </p:nvSpPr>
            <p:spPr bwMode="auto">
              <a:xfrm>
                <a:off x="2423" y="1946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7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7 w 10"/>
                  <a:gd name="T21" fmla="*/ 3 h 8"/>
                  <a:gd name="T22" fmla="*/ 7 w 10"/>
                  <a:gd name="T23" fmla="*/ 3 h 8"/>
                  <a:gd name="T24" fmla="*/ 7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90" name="Freeform 2857"/>
              <p:cNvSpPr>
                <a:spLocks/>
              </p:cNvSpPr>
              <p:nvPr/>
            </p:nvSpPr>
            <p:spPr bwMode="auto">
              <a:xfrm>
                <a:off x="2415" y="1956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0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91" name="Freeform 2858"/>
              <p:cNvSpPr>
                <a:spLocks/>
              </p:cNvSpPr>
              <p:nvPr/>
            </p:nvSpPr>
            <p:spPr bwMode="auto">
              <a:xfrm>
                <a:off x="2410" y="1967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7 w 10"/>
                  <a:gd name="T13" fmla="*/ 8 h 8"/>
                  <a:gd name="T14" fmla="*/ 10 w 10"/>
                  <a:gd name="T15" fmla="*/ 8 h 8"/>
                  <a:gd name="T16" fmla="*/ 10 w 10"/>
                  <a:gd name="T17" fmla="*/ 8 h 8"/>
                  <a:gd name="T18" fmla="*/ 10 w 10"/>
                  <a:gd name="T19" fmla="*/ 5 h 8"/>
                  <a:gd name="T20" fmla="*/ 7 w 10"/>
                  <a:gd name="T21" fmla="*/ 3 h 8"/>
                  <a:gd name="T22" fmla="*/ 7 w 10"/>
                  <a:gd name="T23" fmla="*/ 0 h 8"/>
                  <a:gd name="T24" fmla="*/ 7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92" name="Freeform 2859"/>
              <p:cNvSpPr>
                <a:spLocks/>
              </p:cNvSpPr>
              <p:nvPr/>
            </p:nvSpPr>
            <p:spPr bwMode="auto">
              <a:xfrm>
                <a:off x="2402" y="1977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0 w 10"/>
                  <a:gd name="T3" fmla="*/ 3 h 11"/>
                  <a:gd name="T4" fmla="*/ 0 w 10"/>
                  <a:gd name="T5" fmla="*/ 6 h 11"/>
                  <a:gd name="T6" fmla="*/ 0 w 10"/>
                  <a:gd name="T7" fmla="*/ 8 h 11"/>
                  <a:gd name="T8" fmla="*/ 0 w 10"/>
                  <a:gd name="T9" fmla="*/ 8 h 11"/>
                  <a:gd name="T10" fmla="*/ 5 w 10"/>
                  <a:gd name="T11" fmla="*/ 11 h 11"/>
                  <a:gd name="T12" fmla="*/ 8 w 10"/>
                  <a:gd name="T13" fmla="*/ 11 h 11"/>
                  <a:gd name="T14" fmla="*/ 10 w 10"/>
                  <a:gd name="T15" fmla="*/ 11 h 11"/>
                  <a:gd name="T16" fmla="*/ 10 w 10"/>
                  <a:gd name="T17" fmla="*/ 8 h 11"/>
                  <a:gd name="T18" fmla="*/ 10 w 10"/>
                  <a:gd name="T19" fmla="*/ 6 h 11"/>
                  <a:gd name="T20" fmla="*/ 10 w 10"/>
                  <a:gd name="T21" fmla="*/ 3 h 11"/>
                  <a:gd name="T22" fmla="*/ 8 w 10"/>
                  <a:gd name="T23" fmla="*/ 3 h 11"/>
                  <a:gd name="T24" fmla="*/ 8 w 10"/>
                  <a:gd name="T25" fmla="*/ 0 h 11"/>
                  <a:gd name="T26" fmla="*/ 0 w 10"/>
                  <a:gd name="T27" fmla="*/ 0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11"/>
                  <a:gd name="T44" fmla="*/ 10 w 10"/>
                  <a:gd name="T45" fmla="*/ 11 h 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11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93" name="Freeform 2860"/>
              <p:cNvSpPr>
                <a:spLocks/>
              </p:cNvSpPr>
              <p:nvPr/>
            </p:nvSpPr>
            <p:spPr bwMode="auto">
              <a:xfrm>
                <a:off x="2444" y="1938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0 w 10"/>
                  <a:gd name="T3" fmla="*/ 3 h 5"/>
                  <a:gd name="T4" fmla="*/ 0 w 10"/>
                  <a:gd name="T5" fmla="*/ 3 h 5"/>
                  <a:gd name="T6" fmla="*/ 0 w 10"/>
                  <a:gd name="T7" fmla="*/ 5 h 5"/>
                  <a:gd name="T8" fmla="*/ 0 w 10"/>
                  <a:gd name="T9" fmla="*/ 5 h 5"/>
                  <a:gd name="T10" fmla="*/ 7 w 10"/>
                  <a:gd name="T11" fmla="*/ 5 h 5"/>
                  <a:gd name="T12" fmla="*/ 10 w 10"/>
                  <a:gd name="T13" fmla="*/ 5 h 5"/>
                  <a:gd name="T14" fmla="*/ 10 w 10"/>
                  <a:gd name="T15" fmla="*/ 5 h 5"/>
                  <a:gd name="T16" fmla="*/ 10 w 10"/>
                  <a:gd name="T17" fmla="*/ 5 h 5"/>
                  <a:gd name="T18" fmla="*/ 7 w 10"/>
                  <a:gd name="T19" fmla="*/ 3 h 5"/>
                  <a:gd name="T20" fmla="*/ 7 w 10"/>
                  <a:gd name="T21" fmla="*/ 0 h 5"/>
                  <a:gd name="T22" fmla="*/ 7 w 10"/>
                  <a:gd name="T23" fmla="*/ 0 h 5"/>
                  <a:gd name="T24" fmla="*/ 0 w 10"/>
                  <a:gd name="T25" fmla="*/ 0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5"/>
                  <a:gd name="T41" fmla="*/ 10 w 10"/>
                  <a:gd name="T42" fmla="*/ 5 h 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7" y="5"/>
                    </a:lnTo>
                    <a:lnTo>
                      <a:pt x="10" y="5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94" name="Freeform 2861"/>
              <p:cNvSpPr>
                <a:spLocks/>
              </p:cNvSpPr>
              <p:nvPr/>
            </p:nvSpPr>
            <p:spPr bwMode="auto">
              <a:xfrm>
                <a:off x="2438" y="1946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8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95" name="Freeform 2862"/>
              <p:cNvSpPr>
                <a:spLocks/>
              </p:cNvSpPr>
              <p:nvPr/>
            </p:nvSpPr>
            <p:spPr bwMode="auto">
              <a:xfrm>
                <a:off x="2433" y="1956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8 w 11"/>
                  <a:gd name="T21" fmla="*/ 3 h 8"/>
                  <a:gd name="T22" fmla="*/ 8 w 11"/>
                  <a:gd name="T23" fmla="*/ 0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96" name="Freeform 2863"/>
              <p:cNvSpPr>
                <a:spLocks/>
              </p:cNvSpPr>
              <p:nvPr/>
            </p:nvSpPr>
            <p:spPr bwMode="auto">
              <a:xfrm>
                <a:off x="2425" y="1967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3 h 8"/>
                  <a:gd name="T6" fmla="*/ 0 w 13"/>
                  <a:gd name="T7" fmla="*/ 5 h 8"/>
                  <a:gd name="T8" fmla="*/ 0 w 13"/>
                  <a:gd name="T9" fmla="*/ 8 h 8"/>
                  <a:gd name="T10" fmla="*/ 8 w 13"/>
                  <a:gd name="T11" fmla="*/ 8 h 8"/>
                  <a:gd name="T12" fmla="*/ 11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1 w 13"/>
                  <a:gd name="T19" fmla="*/ 3 h 8"/>
                  <a:gd name="T20" fmla="*/ 11 w 13"/>
                  <a:gd name="T21" fmla="*/ 3 h 8"/>
                  <a:gd name="T22" fmla="*/ 8 w 13"/>
                  <a:gd name="T23" fmla="*/ 0 h 8"/>
                  <a:gd name="T24" fmla="*/ 0 w 13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8"/>
                  <a:gd name="T41" fmla="*/ 13 w 13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97" name="Freeform 2864"/>
              <p:cNvSpPr>
                <a:spLocks/>
              </p:cNvSpPr>
              <p:nvPr/>
            </p:nvSpPr>
            <p:spPr bwMode="auto">
              <a:xfrm>
                <a:off x="2417" y="1977"/>
                <a:ext cx="13" cy="11"/>
              </a:xfrm>
              <a:custGeom>
                <a:avLst/>
                <a:gdLst>
                  <a:gd name="T0" fmla="*/ 3 w 13"/>
                  <a:gd name="T1" fmla="*/ 3 h 11"/>
                  <a:gd name="T2" fmla="*/ 3 w 13"/>
                  <a:gd name="T3" fmla="*/ 6 h 11"/>
                  <a:gd name="T4" fmla="*/ 0 w 13"/>
                  <a:gd name="T5" fmla="*/ 6 h 11"/>
                  <a:gd name="T6" fmla="*/ 0 w 13"/>
                  <a:gd name="T7" fmla="*/ 8 h 11"/>
                  <a:gd name="T8" fmla="*/ 3 w 13"/>
                  <a:gd name="T9" fmla="*/ 8 h 11"/>
                  <a:gd name="T10" fmla="*/ 8 w 13"/>
                  <a:gd name="T11" fmla="*/ 11 h 11"/>
                  <a:gd name="T12" fmla="*/ 11 w 13"/>
                  <a:gd name="T13" fmla="*/ 11 h 11"/>
                  <a:gd name="T14" fmla="*/ 13 w 13"/>
                  <a:gd name="T15" fmla="*/ 11 h 11"/>
                  <a:gd name="T16" fmla="*/ 13 w 13"/>
                  <a:gd name="T17" fmla="*/ 8 h 11"/>
                  <a:gd name="T18" fmla="*/ 13 w 13"/>
                  <a:gd name="T19" fmla="*/ 8 h 11"/>
                  <a:gd name="T20" fmla="*/ 13 w 13"/>
                  <a:gd name="T21" fmla="*/ 6 h 11"/>
                  <a:gd name="T22" fmla="*/ 11 w 13"/>
                  <a:gd name="T23" fmla="*/ 3 h 11"/>
                  <a:gd name="T24" fmla="*/ 11 w 13"/>
                  <a:gd name="T25" fmla="*/ 0 h 11"/>
                  <a:gd name="T26" fmla="*/ 8 w 13"/>
                  <a:gd name="T27" fmla="*/ 0 h 11"/>
                  <a:gd name="T28" fmla="*/ 3 w 13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3"/>
                  <a:gd name="T46" fmla="*/ 0 h 11"/>
                  <a:gd name="T47" fmla="*/ 13 w 13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3" h="11">
                    <a:moveTo>
                      <a:pt x="3" y="3"/>
                    </a:moveTo>
                    <a:lnTo>
                      <a:pt x="3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98" name="Freeform 2865"/>
              <p:cNvSpPr>
                <a:spLocks/>
              </p:cNvSpPr>
              <p:nvPr/>
            </p:nvSpPr>
            <p:spPr bwMode="auto">
              <a:xfrm>
                <a:off x="2459" y="1938"/>
                <a:ext cx="11" cy="5"/>
              </a:xfrm>
              <a:custGeom>
                <a:avLst/>
                <a:gdLst>
                  <a:gd name="T0" fmla="*/ 0 w 11"/>
                  <a:gd name="T1" fmla="*/ 0 h 5"/>
                  <a:gd name="T2" fmla="*/ 0 w 11"/>
                  <a:gd name="T3" fmla="*/ 3 h 5"/>
                  <a:gd name="T4" fmla="*/ 0 w 11"/>
                  <a:gd name="T5" fmla="*/ 3 h 5"/>
                  <a:gd name="T6" fmla="*/ 0 w 11"/>
                  <a:gd name="T7" fmla="*/ 5 h 5"/>
                  <a:gd name="T8" fmla="*/ 0 w 11"/>
                  <a:gd name="T9" fmla="*/ 5 h 5"/>
                  <a:gd name="T10" fmla="*/ 8 w 11"/>
                  <a:gd name="T11" fmla="*/ 5 h 5"/>
                  <a:gd name="T12" fmla="*/ 11 w 11"/>
                  <a:gd name="T13" fmla="*/ 5 h 5"/>
                  <a:gd name="T14" fmla="*/ 11 w 11"/>
                  <a:gd name="T15" fmla="*/ 5 h 5"/>
                  <a:gd name="T16" fmla="*/ 11 w 11"/>
                  <a:gd name="T17" fmla="*/ 3 h 5"/>
                  <a:gd name="T18" fmla="*/ 8 w 11"/>
                  <a:gd name="T19" fmla="*/ 0 h 5"/>
                  <a:gd name="T20" fmla="*/ 8 w 11"/>
                  <a:gd name="T21" fmla="*/ 0 h 5"/>
                  <a:gd name="T22" fmla="*/ 0 w 11"/>
                  <a:gd name="T23" fmla="*/ 0 h 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1"/>
                  <a:gd name="T37" fmla="*/ 0 h 5"/>
                  <a:gd name="T38" fmla="*/ 11 w 11"/>
                  <a:gd name="T39" fmla="*/ 5 h 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1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99" name="Freeform 2866"/>
              <p:cNvSpPr>
                <a:spLocks/>
              </p:cNvSpPr>
              <p:nvPr/>
            </p:nvSpPr>
            <p:spPr bwMode="auto">
              <a:xfrm>
                <a:off x="2454" y="1946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3 h 8"/>
                  <a:gd name="T6" fmla="*/ 0 w 13"/>
                  <a:gd name="T7" fmla="*/ 5 h 8"/>
                  <a:gd name="T8" fmla="*/ 3 w 13"/>
                  <a:gd name="T9" fmla="*/ 5 h 8"/>
                  <a:gd name="T10" fmla="*/ 8 w 13"/>
                  <a:gd name="T11" fmla="*/ 8 h 8"/>
                  <a:gd name="T12" fmla="*/ 11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3 w 13"/>
                  <a:gd name="T19" fmla="*/ 5 h 8"/>
                  <a:gd name="T20" fmla="*/ 11 w 13"/>
                  <a:gd name="T21" fmla="*/ 3 h 8"/>
                  <a:gd name="T22" fmla="*/ 11 w 13"/>
                  <a:gd name="T23" fmla="*/ 3 h 8"/>
                  <a:gd name="T24" fmla="*/ 8 w 13"/>
                  <a:gd name="T25" fmla="*/ 0 h 8"/>
                  <a:gd name="T26" fmla="*/ 0 w 13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8"/>
                  <a:gd name="T44" fmla="*/ 13 w 13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00" name="Freeform 2867"/>
              <p:cNvSpPr>
                <a:spLocks/>
              </p:cNvSpPr>
              <p:nvPr/>
            </p:nvSpPr>
            <p:spPr bwMode="auto">
              <a:xfrm>
                <a:off x="2449" y="1956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3 h 8"/>
                  <a:gd name="T6" fmla="*/ 0 w 13"/>
                  <a:gd name="T7" fmla="*/ 6 h 8"/>
                  <a:gd name="T8" fmla="*/ 0 w 13"/>
                  <a:gd name="T9" fmla="*/ 6 h 8"/>
                  <a:gd name="T10" fmla="*/ 5 w 13"/>
                  <a:gd name="T11" fmla="*/ 8 h 8"/>
                  <a:gd name="T12" fmla="*/ 10 w 13"/>
                  <a:gd name="T13" fmla="*/ 8 h 8"/>
                  <a:gd name="T14" fmla="*/ 13 w 13"/>
                  <a:gd name="T15" fmla="*/ 8 h 8"/>
                  <a:gd name="T16" fmla="*/ 13 w 13"/>
                  <a:gd name="T17" fmla="*/ 6 h 8"/>
                  <a:gd name="T18" fmla="*/ 13 w 13"/>
                  <a:gd name="T19" fmla="*/ 6 h 8"/>
                  <a:gd name="T20" fmla="*/ 10 w 13"/>
                  <a:gd name="T21" fmla="*/ 3 h 8"/>
                  <a:gd name="T22" fmla="*/ 10 w 13"/>
                  <a:gd name="T23" fmla="*/ 3 h 8"/>
                  <a:gd name="T24" fmla="*/ 8 w 13"/>
                  <a:gd name="T25" fmla="*/ 0 h 8"/>
                  <a:gd name="T26" fmla="*/ 0 w 13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8"/>
                  <a:gd name="T44" fmla="*/ 13 w 13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01" name="Freeform 2868"/>
              <p:cNvSpPr>
                <a:spLocks/>
              </p:cNvSpPr>
              <p:nvPr/>
            </p:nvSpPr>
            <p:spPr bwMode="auto">
              <a:xfrm>
                <a:off x="2444" y="1967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5 h 8"/>
                  <a:gd name="T6" fmla="*/ 0 w 13"/>
                  <a:gd name="T7" fmla="*/ 8 h 8"/>
                  <a:gd name="T8" fmla="*/ 0 w 13"/>
                  <a:gd name="T9" fmla="*/ 8 h 8"/>
                  <a:gd name="T10" fmla="*/ 7 w 13"/>
                  <a:gd name="T11" fmla="*/ 8 h 8"/>
                  <a:gd name="T12" fmla="*/ 10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0 w 13"/>
                  <a:gd name="T19" fmla="*/ 3 h 8"/>
                  <a:gd name="T20" fmla="*/ 10 w 13"/>
                  <a:gd name="T21" fmla="*/ 3 h 8"/>
                  <a:gd name="T22" fmla="*/ 7 w 13"/>
                  <a:gd name="T23" fmla="*/ 0 h 8"/>
                  <a:gd name="T24" fmla="*/ 0 w 13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8"/>
                  <a:gd name="T41" fmla="*/ 13 w 13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0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02" name="Freeform 2869"/>
              <p:cNvSpPr>
                <a:spLocks/>
              </p:cNvSpPr>
              <p:nvPr/>
            </p:nvSpPr>
            <p:spPr bwMode="auto">
              <a:xfrm>
                <a:off x="2438" y="1977"/>
                <a:ext cx="13" cy="11"/>
              </a:xfrm>
              <a:custGeom>
                <a:avLst/>
                <a:gdLst>
                  <a:gd name="T0" fmla="*/ 0 w 13"/>
                  <a:gd name="T1" fmla="*/ 3 h 11"/>
                  <a:gd name="T2" fmla="*/ 0 w 13"/>
                  <a:gd name="T3" fmla="*/ 6 h 11"/>
                  <a:gd name="T4" fmla="*/ 0 w 13"/>
                  <a:gd name="T5" fmla="*/ 6 h 11"/>
                  <a:gd name="T6" fmla="*/ 0 w 13"/>
                  <a:gd name="T7" fmla="*/ 8 h 11"/>
                  <a:gd name="T8" fmla="*/ 0 w 13"/>
                  <a:gd name="T9" fmla="*/ 11 h 11"/>
                  <a:gd name="T10" fmla="*/ 8 w 13"/>
                  <a:gd name="T11" fmla="*/ 11 h 11"/>
                  <a:gd name="T12" fmla="*/ 11 w 13"/>
                  <a:gd name="T13" fmla="*/ 11 h 11"/>
                  <a:gd name="T14" fmla="*/ 13 w 13"/>
                  <a:gd name="T15" fmla="*/ 11 h 11"/>
                  <a:gd name="T16" fmla="*/ 13 w 13"/>
                  <a:gd name="T17" fmla="*/ 8 h 11"/>
                  <a:gd name="T18" fmla="*/ 11 w 13"/>
                  <a:gd name="T19" fmla="*/ 6 h 11"/>
                  <a:gd name="T20" fmla="*/ 8 w 13"/>
                  <a:gd name="T21" fmla="*/ 3 h 11"/>
                  <a:gd name="T22" fmla="*/ 8 w 13"/>
                  <a:gd name="T23" fmla="*/ 3 h 11"/>
                  <a:gd name="T24" fmla="*/ 6 w 13"/>
                  <a:gd name="T25" fmla="*/ 0 h 11"/>
                  <a:gd name="T26" fmla="*/ 0 w 13"/>
                  <a:gd name="T27" fmla="*/ 3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11"/>
                  <a:gd name="T44" fmla="*/ 13 w 13"/>
                  <a:gd name="T45" fmla="*/ 11 h 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11">
                    <a:moveTo>
                      <a:pt x="0" y="3"/>
                    </a:moveTo>
                    <a:lnTo>
                      <a:pt x="0" y="6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11" y="6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03" name="Freeform 2870"/>
              <p:cNvSpPr>
                <a:spLocks/>
              </p:cNvSpPr>
              <p:nvPr/>
            </p:nvSpPr>
            <p:spPr bwMode="auto">
              <a:xfrm>
                <a:off x="2567" y="1938"/>
                <a:ext cx="7" cy="8"/>
              </a:xfrm>
              <a:custGeom>
                <a:avLst/>
                <a:gdLst>
                  <a:gd name="T0" fmla="*/ 7 w 7"/>
                  <a:gd name="T1" fmla="*/ 3 h 8"/>
                  <a:gd name="T2" fmla="*/ 7 w 7"/>
                  <a:gd name="T3" fmla="*/ 3 h 8"/>
                  <a:gd name="T4" fmla="*/ 7 w 7"/>
                  <a:gd name="T5" fmla="*/ 5 h 8"/>
                  <a:gd name="T6" fmla="*/ 7 w 7"/>
                  <a:gd name="T7" fmla="*/ 5 h 8"/>
                  <a:gd name="T8" fmla="*/ 5 w 7"/>
                  <a:gd name="T9" fmla="*/ 8 h 8"/>
                  <a:gd name="T10" fmla="*/ 2 w 7"/>
                  <a:gd name="T11" fmla="*/ 8 h 8"/>
                  <a:gd name="T12" fmla="*/ 2 w 7"/>
                  <a:gd name="T13" fmla="*/ 8 h 8"/>
                  <a:gd name="T14" fmla="*/ 0 w 7"/>
                  <a:gd name="T15" fmla="*/ 5 h 8"/>
                  <a:gd name="T16" fmla="*/ 0 w 7"/>
                  <a:gd name="T17" fmla="*/ 5 h 8"/>
                  <a:gd name="T18" fmla="*/ 0 w 7"/>
                  <a:gd name="T19" fmla="*/ 3 h 8"/>
                  <a:gd name="T20" fmla="*/ 2 w 7"/>
                  <a:gd name="T21" fmla="*/ 3 h 8"/>
                  <a:gd name="T22" fmla="*/ 2 w 7"/>
                  <a:gd name="T23" fmla="*/ 3 h 8"/>
                  <a:gd name="T24" fmla="*/ 5 w 7"/>
                  <a:gd name="T25" fmla="*/ 0 h 8"/>
                  <a:gd name="T26" fmla="*/ 7 w 7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8"/>
                  <a:gd name="T44" fmla="*/ 7 w 7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8">
                    <a:moveTo>
                      <a:pt x="7" y="3"/>
                    </a:moveTo>
                    <a:lnTo>
                      <a:pt x="7" y="3"/>
                    </a:lnTo>
                    <a:lnTo>
                      <a:pt x="7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04" name="Freeform 2871"/>
              <p:cNvSpPr>
                <a:spLocks/>
              </p:cNvSpPr>
              <p:nvPr/>
            </p:nvSpPr>
            <p:spPr bwMode="auto">
              <a:xfrm>
                <a:off x="2572" y="1946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5 w 8"/>
                  <a:gd name="T9" fmla="*/ 8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5 h 8"/>
                  <a:gd name="T16" fmla="*/ 0 w 8"/>
                  <a:gd name="T17" fmla="*/ 5 h 8"/>
                  <a:gd name="T18" fmla="*/ 0 w 8"/>
                  <a:gd name="T19" fmla="*/ 3 h 8"/>
                  <a:gd name="T20" fmla="*/ 0 w 8"/>
                  <a:gd name="T21" fmla="*/ 3 h 8"/>
                  <a:gd name="T22" fmla="*/ 2 w 8"/>
                  <a:gd name="T23" fmla="*/ 3 h 8"/>
                  <a:gd name="T24" fmla="*/ 5 w 8"/>
                  <a:gd name="T25" fmla="*/ 0 h 8"/>
                  <a:gd name="T26" fmla="*/ 8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05" name="Freeform 2872"/>
              <p:cNvSpPr>
                <a:spLocks/>
              </p:cNvSpPr>
              <p:nvPr/>
            </p:nvSpPr>
            <p:spPr bwMode="auto">
              <a:xfrm>
                <a:off x="2577" y="1956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3 h 6"/>
                  <a:gd name="T4" fmla="*/ 8 w 8"/>
                  <a:gd name="T5" fmla="*/ 3 h 6"/>
                  <a:gd name="T6" fmla="*/ 8 w 8"/>
                  <a:gd name="T7" fmla="*/ 6 h 6"/>
                  <a:gd name="T8" fmla="*/ 8 w 8"/>
                  <a:gd name="T9" fmla="*/ 6 h 6"/>
                  <a:gd name="T10" fmla="*/ 5 w 8"/>
                  <a:gd name="T11" fmla="*/ 6 h 6"/>
                  <a:gd name="T12" fmla="*/ 3 w 8"/>
                  <a:gd name="T13" fmla="*/ 6 h 6"/>
                  <a:gd name="T14" fmla="*/ 3 w 8"/>
                  <a:gd name="T15" fmla="*/ 6 h 6"/>
                  <a:gd name="T16" fmla="*/ 0 w 8"/>
                  <a:gd name="T17" fmla="*/ 6 h 6"/>
                  <a:gd name="T18" fmla="*/ 0 w 8"/>
                  <a:gd name="T19" fmla="*/ 3 h 6"/>
                  <a:gd name="T20" fmla="*/ 0 w 8"/>
                  <a:gd name="T21" fmla="*/ 0 h 6"/>
                  <a:gd name="T22" fmla="*/ 0 w 8"/>
                  <a:gd name="T23" fmla="*/ 0 h 6"/>
                  <a:gd name="T24" fmla="*/ 3 w 8"/>
                  <a:gd name="T25" fmla="*/ 0 h 6"/>
                  <a:gd name="T26" fmla="*/ 5 w 8"/>
                  <a:gd name="T27" fmla="*/ 0 h 6"/>
                  <a:gd name="T28" fmla="*/ 8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06" name="Freeform 2873"/>
              <p:cNvSpPr>
                <a:spLocks/>
              </p:cNvSpPr>
              <p:nvPr/>
            </p:nvSpPr>
            <p:spPr bwMode="auto">
              <a:xfrm>
                <a:off x="2582" y="1964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3 h 8"/>
                  <a:gd name="T4" fmla="*/ 8 w 8"/>
                  <a:gd name="T5" fmla="*/ 3 h 8"/>
                  <a:gd name="T6" fmla="*/ 8 w 8"/>
                  <a:gd name="T7" fmla="*/ 6 h 8"/>
                  <a:gd name="T8" fmla="*/ 8 w 8"/>
                  <a:gd name="T9" fmla="*/ 6 h 8"/>
                  <a:gd name="T10" fmla="*/ 5 w 8"/>
                  <a:gd name="T11" fmla="*/ 8 h 8"/>
                  <a:gd name="T12" fmla="*/ 3 w 8"/>
                  <a:gd name="T13" fmla="*/ 8 h 8"/>
                  <a:gd name="T14" fmla="*/ 3 w 8"/>
                  <a:gd name="T15" fmla="*/ 8 h 8"/>
                  <a:gd name="T16" fmla="*/ 0 w 8"/>
                  <a:gd name="T17" fmla="*/ 6 h 8"/>
                  <a:gd name="T18" fmla="*/ 0 w 8"/>
                  <a:gd name="T19" fmla="*/ 6 h 8"/>
                  <a:gd name="T20" fmla="*/ 0 w 8"/>
                  <a:gd name="T21" fmla="*/ 3 h 8"/>
                  <a:gd name="T22" fmla="*/ 3 w 8"/>
                  <a:gd name="T23" fmla="*/ 3 h 8"/>
                  <a:gd name="T24" fmla="*/ 3 w 8"/>
                  <a:gd name="T25" fmla="*/ 0 h 8"/>
                  <a:gd name="T26" fmla="*/ 5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07" name="Freeform 2874"/>
              <p:cNvSpPr>
                <a:spLocks/>
              </p:cNvSpPr>
              <p:nvPr/>
            </p:nvSpPr>
            <p:spPr bwMode="auto">
              <a:xfrm>
                <a:off x="2590" y="1975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8 w 8"/>
                  <a:gd name="T3" fmla="*/ 2 h 8"/>
                  <a:gd name="T4" fmla="*/ 8 w 8"/>
                  <a:gd name="T5" fmla="*/ 2 h 8"/>
                  <a:gd name="T6" fmla="*/ 8 w 8"/>
                  <a:gd name="T7" fmla="*/ 5 h 8"/>
                  <a:gd name="T8" fmla="*/ 8 w 8"/>
                  <a:gd name="T9" fmla="*/ 5 h 8"/>
                  <a:gd name="T10" fmla="*/ 5 w 8"/>
                  <a:gd name="T11" fmla="*/ 8 h 8"/>
                  <a:gd name="T12" fmla="*/ 3 w 8"/>
                  <a:gd name="T13" fmla="*/ 8 h 8"/>
                  <a:gd name="T14" fmla="*/ 0 w 8"/>
                  <a:gd name="T15" fmla="*/ 8 h 8"/>
                  <a:gd name="T16" fmla="*/ 0 w 8"/>
                  <a:gd name="T17" fmla="*/ 5 h 8"/>
                  <a:gd name="T18" fmla="*/ 0 w 8"/>
                  <a:gd name="T19" fmla="*/ 5 h 8"/>
                  <a:gd name="T20" fmla="*/ 0 w 8"/>
                  <a:gd name="T21" fmla="*/ 2 h 8"/>
                  <a:gd name="T22" fmla="*/ 0 w 8"/>
                  <a:gd name="T23" fmla="*/ 0 h 8"/>
                  <a:gd name="T24" fmla="*/ 0 w 8"/>
                  <a:gd name="T25" fmla="*/ 0 h 8"/>
                  <a:gd name="T26" fmla="*/ 3 w 8"/>
                  <a:gd name="T27" fmla="*/ 0 h 8"/>
                  <a:gd name="T28" fmla="*/ 5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5" y="0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08" name="Freeform 2875"/>
              <p:cNvSpPr>
                <a:spLocks/>
              </p:cNvSpPr>
              <p:nvPr/>
            </p:nvSpPr>
            <p:spPr bwMode="auto">
              <a:xfrm>
                <a:off x="2553" y="1938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6 w 8"/>
                  <a:gd name="T9" fmla="*/ 8 h 8"/>
                  <a:gd name="T10" fmla="*/ 3 w 8"/>
                  <a:gd name="T11" fmla="*/ 8 h 8"/>
                  <a:gd name="T12" fmla="*/ 3 w 8"/>
                  <a:gd name="T13" fmla="*/ 8 h 8"/>
                  <a:gd name="T14" fmla="*/ 0 w 8"/>
                  <a:gd name="T15" fmla="*/ 5 h 8"/>
                  <a:gd name="T16" fmla="*/ 3 w 8"/>
                  <a:gd name="T17" fmla="*/ 5 h 8"/>
                  <a:gd name="T18" fmla="*/ 3 w 8"/>
                  <a:gd name="T19" fmla="*/ 3 h 8"/>
                  <a:gd name="T20" fmla="*/ 3 w 8"/>
                  <a:gd name="T21" fmla="*/ 3 h 8"/>
                  <a:gd name="T22" fmla="*/ 6 w 8"/>
                  <a:gd name="T23" fmla="*/ 0 h 8"/>
                  <a:gd name="T24" fmla="*/ 8 w 8"/>
                  <a:gd name="T25" fmla="*/ 3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8"/>
                  <a:gd name="T41" fmla="*/ 8 w 8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09" name="Freeform 2876"/>
              <p:cNvSpPr>
                <a:spLocks/>
              </p:cNvSpPr>
              <p:nvPr/>
            </p:nvSpPr>
            <p:spPr bwMode="auto">
              <a:xfrm>
                <a:off x="2559" y="1946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5 w 8"/>
                  <a:gd name="T9" fmla="*/ 8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5 h 8"/>
                  <a:gd name="T16" fmla="*/ 0 w 8"/>
                  <a:gd name="T17" fmla="*/ 5 h 8"/>
                  <a:gd name="T18" fmla="*/ 2 w 8"/>
                  <a:gd name="T19" fmla="*/ 3 h 8"/>
                  <a:gd name="T20" fmla="*/ 2 w 8"/>
                  <a:gd name="T21" fmla="*/ 3 h 8"/>
                  <a:gd name="T22" fmla="*/ 5 w 8"/>
                  <a:gd name="T23" fmla="*/ 0 h 8"/>
                  <a:gd name="T24" fmla="*/ 8 w 8"/>
                  <a:gd name="T25" fmla="*/ 3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8"/>
                  <a:gd name="T41" fmla="*/ 8 w 8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10" name="Freeform 2877"/>
              <p:cNvSpPr>
                <a:spLocks/>
              </p:cNvSpPr>
              <p:nvPr/>
            </p:nvSpPr>
            <p:spPr bwMode="auto">
              <a:xfrm>
                <a:off x="2564" y="1956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3 h 6"/>
                  <a:gd name="T4" fmla="*/ 8 w 8"/>
                  <a:gd name="T5" fmla="*/ 3 h 6"/>
                  <a:gd name="T6" fmla="*/ 8 w 8"/>
                  <a:gd name="T7" fmla="*/ 6 h 6"/>
                  <a:gd name="T8" fmla="*/ 8 w 8"/>
                  <a:gd name="T9" fmla="*/ 6 h 6"/>
                  <a:gd name="T10" fmla="*/ 5 w 8"/>
                  <a:gd name="T11" fmla="*/ 6 h 6"/>
                  <a:gd name="T12" fmla="*/ 3 w 8"/>
                  <a:gd name="T13" fmla="*/ 6 h 6"/>
                  <a:gd name="T14" fmla="*/ 3 w 8"/>
                  <a:gd name="T15" fmla="*/ 6 h 6"/>
                  <a:gd name="T16" fmla="*/ 0 w 8"/>
                  <a:gd name="T17" fmla="*/ 6 h 6"/>
                  <a:gd name="T18" fmla="*/ 0 w 8"/>
                  <a:gd name="T19" fmla="*/ 3 h 6"/>
                  <a:gd name="T20" fmla="*/ 0 w 8"/>
                  <a:gd name="T21" fmla="*/ 0 h 6"/>
                  <a:gd name="T22" fmla="*/ 3 w 8"/>
                  <a:gd name="T23" fmla="*/ 0 h 6"/>
                  <a:gd name="T24" fmla="*/ 3 w 8"/>
                  <a:gd name="T25" fmla="*/ 0 h 6"/>
                  <a:gd name="T26" fmla="*/ 5 w 8"/>
                  <a:gd name="T27" fmla="*/ 0 h 6"/>
                  <a:gd name="T28" fmla="*/ 8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11" name="Freeform 2878"/>
              <p:cNvSpPr>
                <a:spLocks/>
              </p:cNvSpPr>
              <p:nvPr/>
            </p:nvSpPr>
            <p:spPr bwMode="auto">
              <a:xfrm>
                <a:off x="2569" y="1964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3 h 8"/>
                  <a:gd name="T4" fmla="*/ 8 w 8"/>
                  <a:gd name="T5" fmla="*/ 6 h 8"/>
                  <a:gd name="T6" fmla="*/ 8 w 8"/>
                  <a:gd name="T7" fmla="*/ 6 h 8"/>
                  <a:gd name="T8" fmla="*/ 8 w 8"/>
                  <a:gd name="T9" fmla="*/ 6 h 8"/>
                  <a:gd name="T10" fmla="*/ 5 w 8"/>
                  <a:gd name="T11" fmla="*/ 8 h 8"/>
                  <a:gd name="T12" fmla="*/ 3 w 8"/>
                  <a:gd name="T13" fmla="*/ 8 h 8"/>
                  <a:gd name="T14" fmla="*/ 3 w 8"/>
                  <a:gd name="T15" fmla="*/ 8 h 8"/>
                  <a:gd name="T16" fmla="*/ 0 w 8"/>
                  <a:gd name="T17" fmla="*/ 8 h 8"/>
                  <a:gd name="T18" fmla="*/ 0 w 8"/>
                  <a:gd name="T19" fmla="*/ 6 h 8"/>
                  <a:gd name="T20" fmla="*/ 3 w 8"/>
                  <a:gd name="T21" fmla="*/ 3 h 8"/>
                  <a:gd name="T22" fmla="*/ 3 w 8"/>
                  <a:gd name="T23" fmla="*/ 3 h 8"/>
                  <a:gd name="T24" fmla="*/ 3 w 8"/>
                  <a:gd name="T25" fmla="*/ 0 h 8"/>
                  <a:gd name="T26" fmla="*/ 5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12" name="Freeform 2879"/>
              <p:cNvSpPr>
                <a:spLocks/>
              </p:cNvSpPr>
              <p:nvPr/>
            </p:nvSpPr>
            <p:spPr bwMode="auto">
              <a:xfrm>
                <a:off x="2574" y="1975"/>
                <a:ext cx="11" cy="8"/>
              </a:xfrm>
              <a:custGeom>
                <a:avLst/>
                <a:gdLst>
                  <a:gd name="T0" fmla="*/ 11 w 11"/>
                  <a:gd name="T1" fmla="*/ 0 h 8"/>
                  <a:gd name="T2" fmla="*/ 11 w 11"/>
                  <a:gd name="T3" fmla="*/ 2 h 8"/>
                  <a:gd name="T4" fmla="*/ 11 w 11"/>
                  <a:gd name="T5" fmla="*/ 2 h 8"/>
                  <a:gd name="T6" fmla="*/ 11 w 11"/>
                  <a:gd name="T7" fmla="*/ 5 h 8"/>
                  <a:gd name="T8" fmla="*/ 11 w 11"/>
                  <a:gd name="T9" fmla="*/ 5 h 8"/>
                  <a:gd name="T10" fmla="*/ 8 w 11"/>
                  <a:gd name="T11" fmla="*/ 8 h 8"/>
                  <a:gd name="T12" fmla="*/ 3 w 11"/>
                  <a:gd name="T13" fmla="*/ 8 h 8"/>
                  <a:gd name="T14" fmla="*/ 3 w 11"/>
                  <a:gd name="T15" fmla="*/ 8 h 8"/>
                  <a:gd name="T16" fmla="*/ 0 w 11"/>
                  <a:gd name="T17" fmla="*/ 8 h 8"/>
                  <a:gd name="T18" fmla="*/ 3 w 11"/>
                  <a:gd name="T19" fmla="*/ 5 h 8"/>
                  <a:gd name="T20" fmla="*/ 3 w 11"/>
                  <a:gd name="T21" fmla="*/ 2 h 8"/>
                  <a:gd name="T22" fmla="*/ 3 w 11"/>
                  <a:gd name="T23" fmla="*/ 2 h 8"/>
                  <a:gd name="T24" fmla="*/ 3 w 11"/>
                  <a:gd name="T25" fmla="*/ 0 h 8"/>
                  <a:gd name="T26" fmla="*/ 11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11" y="0"/>
                    </a:moveTo>
                    <a:lnTo>
                      <a:pt x="11" y="2"/>
                    </a:lnTo>
                    <a:lnTo>
                      <a:pt x="11" y="5"/>
                    </a:lnTo>
                    <a:lnTo>
                      <a:pt x="8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13" name="Freeform 2880"/>
              <p:cNvSpPr>
                <a:spLocks/>
              </p:cNvSpPr>
              <p:nvPr/>
            </p:nvSpPr>
            <p:spPr bwMode="auto">
              <a:xfrm>
                <a:off x="2543" y="1938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5 w 8"/>
                  <a:gd name="T9" fmla="*/ 8 h 8"/>
                  <a:gd name="T10" fmla="*/ 3 w 8"/>
                  <a:gd name="T11" fmla="*/ 8 h 8"/>
                  <a:gd name="T12" fmla="*/ 0 w 8"/>
                  <a:gd name="T13" fmla="*/ 8 h 8"/>
                  <a:gd name="T14" fmla="*/ 0 w 8"/>
                  <a:gd name="T15" fmla="*/ 5 h 8"/>
                  <a:gd name="T16" fmla="*/ 0 w 8"/>
                  <a:gd name="T17" fmla="*/ 5 h 8"/>
                  <a:gd name="T18" fmla="*/ 0 w 8"/>
                  <a:gd name="T19" fmla="*/ 3 h 8"/>
                  <a:gd name="T20" fmla="*/ 0 w 8"/>
                  <a:gd name="T21" fmla="*/ 3 h 8"/>
                  <a:gd name="T22" fmla="*/ 3 w 8"/>
                  <a:gd name="T23" fmla="*/ 3 h 8"/>
                  <a:gd name="T24" fmla="*/ 5 w 8"/>
                  <a:gd name="T25" fmla="*/ 0 h 8"/>
                  <a:gd name="T26" fmla="*/ 8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14" name="Freeform 2881"/>
              <p:cNvSpPr>
                <a:spLocks/>
              </p:cNvSpPr>
              <p:nvPr/>
            </p:nvSpPr>
            <p:spPr bwMode="auto">
              <a:xfrm>
                <a:off x="2546" y="1946"/>
                <a:ext cx="10" cy="8"/>
              </a:xfrm>
              <a:custGeom>
                <a:avLst/>
                <a:gdLst>
                  <a:gd name="T0" fmla="*/ 10 w 10"/>
                  <a:gd name="T1" fmla="*/ 3 h 8"/>
                  <a:gd name="T2" fmla="*/ 10 w 10"/>
                  <a:gd name="T3" fmla="*/ 3 h 8"/>
                  <a:gd name="T4" fmla="*/ 10 w 10"/>
                  <a:gd name="T5" fmla="*/ 5 h 8"/>
                  <a:gd name="T6" fmla="*/ 10 w 10"/>
                  <a:gd name="T7" fmla="*/ 5 h 8"/>
                  <a:gd name="T8" fmla="*/ 7 w 10"/>
                  <a:gd name="T9" fmla="*/ 5 h 8"/>
                  <a:gd name="T10" fmla="*/ 5 w 10"/>
                  <a:gd name="T11" fmla="*/ 8 h 8"/>
                  <a:gd name="T12" fmla="*/ 2 w 10"/>
                  <a:gd name="T13" fmla="*/ 8 h 8"/>
                  <a:gd name="T14" fmla="*/ 2 w 10"/>
                  <a:gd name="T15" fmla="*/ 8 h 8"/>
                  <a:gd name="T16" fmla="*/ 0 w 10"/>
                  <a:gd name="T17" fmla="*/ 5 h 8"/>
                  <a:gd name="T18" fmla="*/ 2 w 10"/>
                  <a:gd name="T19" fmla="*/ 5 h 8"/>
                  <a:gd name="T20" fmla="*/ 2 w 10"/>
                  <a:gd name="T21" fmla="*/ 3 h 8"/>
                  <a:gd name="T22" fmla="*/ 2 w 10"/>
                  <a:gd name="T23" fmla="*/ 3 h 8"/>
                  <a:gd name="T24" fmla="*/ 7 w 10"/>
                  <a:gd name="T25" fmla="*/ 0 h 8"/>
                  <a:gd name="T26" fmla="*/ 10 w 10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10" y="3"/>
                    </a:moveTo>
                    <a:lnTo>
                      <a:pt x="10" y="3"/>
                    </a:lnTo>
                    <a:lnTo>
                      <a:pt x="10" y="5"/>
                    </a:lnTo>
                    <a:lnTo>
                      <a:pt x="7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7" y="0"/>
                    </a:lnTo>
                    <a:lnTo>
                      <a:pt x="10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15" name="Freeform 2882"/>
              <p:cNvSpPr>
                <a:spLocks/>
              </p:cNvSpPr>
              <p:nvPr/>
            </p:nvSpPr>
            <p:spPr bwMode="auto">
              <a:xfrm>
                <a:off x="2551" y="1956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3 h 6"/>
                  <a:gd name="T4" fmla="*/ 8 w 8"/>
                  <a:gd name="T5" fmla="*/ 3 h 6"/>
                  <a:gd name="T6" fmla="*/ 8 w 8"/>
                  <a:gd name="T7" fmla="*/ 6 h 6"/>
                  <a:gd name="T8" fmla="*/ 8 w 8"/>
                  <a:gd name="T9" fmla="*/ 6 h 6"/>
                  <a:gd name="T10" fmla="*/ 5 w 8"/>
                  <a:gd name="T11" fmla="*/ 6 h 6"/>
                  <a:gd name="T12" fmla="*/ 2 w 8"/>
                  <a:gd name="T13" fmla="*/ 6 h 6"/>
                  <a:gd name="T14" fmla="*/ 2 w 8"/>
                  <a:gd name="T15" fmla="*/ 6 h 6"/>
                  <a:gd name="T16" fmla="*/ 0 w 8"/>
                  <a:gd name="T17" fmla="*/ 6 h 6"/>
                  <a:gd name="T18" fmla="*/ 0 w 8"/>
                  <a:gd name="T19" fmla="*/ 6 h 6"/>
                  <a:gd name="T20" fmla="*/ 2 w 8"/>
                  <a:gd name="T21" fmla="*/ 3 h 6"/>
                  <a:gd name="T22" fmla="*/ 2 w 8"/>
                  <a:gd name="T23" fmla="*/ 0 h 6"/>
                  <a:gd name="T24" fmla="*/ 2 w 8"/>
                  <a:gd name="T25" fmla="*/ 0 h 6"/>
                  <a:gd name="T26" fmla="*/ 5 w 8"/>
                  <a:gd name="T27" fmla="*/ 0 h 6"/>
                  <a:gd name="T28" fmla="*/ 8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16" name="Freeform 2883"/>
              <p:cNvSpPr>
                <a:spLocks/>
              </p:cNvSpPr>
              <p:nvPr/>
            </p:nvSpPr>
            <p:spPr bwMode="auto">
              <a:xfrm>
                <a:off x="2556" y="1964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3 h 8"/>
                  <a:gd name="T4" fmla="*/ 8 w 8"/>
                  <a:gd name="T5" fmla="*/ 6 h 8"/>
                  <a:gd name="T6" fmla="*/ 8 w 8"/>
                  <a:gd name="T7" fmla="*/ 6 h 8"/>
                  <a:gd name="T8" fmla="*/ 8 w 8"/>
                  <a:gd name="T9" fmla="*/ 8 h 8"/>
                  <a:gd name="T10" fmla="*/ 5 w 8"/>
                  <a:gd name="T11" fmla="*/ 8 h 8"/>
                  <a:gd name="T12" fmla="*/ 3 w 8"/>
                  <a:gd name="T13" fmla="*/ 8 h 8"/>
                  <a:gd name="T14" fmla="*/ 3 w 8"/>
                  <a:gd name="T15" fmla="*/ 8 h 8"/>
                  <a:gd name="T16" fmla="*/ 0 w 8"/>
                  <a:gd name="T17" fmla="*/ 8 h 8"/>
                  <a:gd name="T18" fmla="*/ 0 w 8"/>
                  <a:gd name="T19" fmla="*/ 6 h 8"/>
                  <a:gd name="T20" fmla="*/ 0 w 8"/>
                  <a:gd name="T21" fmla="*/ 3 h 8"/>
                  <a:gd name="T22" fmla="*/ 3 w 8"/>
                  <a:gd name="T23" fmla="*/ 3 h 8"/>
                  <a:gd name="T24" fmla="*/ 3 w 8"/>
                  <a:gd name="T25" fmla="*/ 0 h 8"/>
                  <a:gd name="T26" fmla="*/ 5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17" name="Freeform 2884"/>
              <p:cNvSpPr>
                <a:spLocks/>
              </p:cNvSpPr>
              <p:nvPr/>
            </p:nvSpPr>
            <p:spPr bwMode="auto">
              <a:xfrm>
                <a:off x="2561" y="1975"/>
                <a:ext cx="11" cy="8"/>
              </a:xfrm>
              <a:custGeom>
                <a:avLst/>
                <a:gdLst>
                  <a:gd name="T0" fmla="*/ 8 w 11"/>
                  <a:gd name="T1" fmla="*/ 0 h 8"/>
                  <a:gd name="T2" fmla="*/ 11 w 11"/>
                  <a:gd name="T3" fmla="*/ 2 h 8"/>
                  <a:gd name="T4" fmla="*/ 11 w 11"/>
                  <a:gd name="T5" fmla="*/ 5 h 8"/>
                  <a:gd name="T6" fmla="*/ 11 w 11"/>
                  <a:gd name="T7" fmla="*/ 5 h 8"/>
                  <a:gd name="T8" fmla="*/ 8 w 11"/>
                  <a:gd name="T9" fmla="*/ 8 h 8"/>
                  <a:gd name="T10" fmla="*/ 6 w 11"/>
                  <a:gd name="T11" fmla="*/ 8 h 8"/>
                  <a:gd name="T12" fmla="*/ 3 w 11"/>
                  <a:gd name="T13" fmla="*/ 8 h 8"/>
                  <a:gd name="T14" fmla="*/ 3 w 11"/>
                  <a:gd name="T15" fmla="*/ 8 h 8"/>
                  <a:gd name="T16" fmla="*/ 0 w 11"/>
                  <a:gd name="T17" fmla="*/ 8 h 8"/>
                  <a:gd name="T18" fmla="*/ 0 w 11"/>
                  <a:gd name="T19" fmla="*/ 5 h 8"/>
                  <a:gd name="T20" fmla="*/ 0 w 11"/>
                  <a:gd name="T21" fmla="*/ 2 h 8"/>
                  <a:gd name="T22" fmla="*/ 3 w 11"/>
                  <a:gd name="T23" fmla="*/ 2 h 8"/>
                  <a:gd name="T24" fmla="*/ 3 w 11"/>
                  <a:gd name="T25" fmla="*/ 0 h 8"/>
                  <a:gd name="T26" fmla="*/ 6 w 11"/>
                  <a:gd name="T27" fmla="*/ 0 h 8"/>
                  <a:gd name="T28" fmla="*/ 8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8" y="0"/>
                    </a:moveTo>
                    <a:lnTo>
                      <a:pt x="11" y="2"/>
                    </a:lnTo>
                    <a:lnTo>
                      <a:pt x="11" y="5"/>
                    </a:lnTo>
                    <a:lnTo>
                      <a:pt x="8" y="8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18" name="Freeform 2885"/>
              <p:cNvSpPr>
                <a:spLocks/>
              </p:cNvSpPr>
              <p:nvPr/>
            </p:nvSpPr>
            <p:spPr bwMode="auto">
              <a:xfrm>
                <a:off x="2627" y="1896"/>
                <a:ext cx="76" cy="84"/>
              </a:xfrm>
              <a:custGeom>
                <a:avLst/>
                <a:gdLst>
                  <a:gd name="T0" fmla="*/ 42 w 76"/>
                  <a:gd name="T1" fmla="*/ 0 h 84"/>
                  <a:gd name="T2" fmla="*/ 36 w 76"/>
                  <a:gd name="T3" fmla="*/ 0 h 84"/>
                  <a:gd name="T4" fmla="*/ 28 w 76"/>
                  <a:gd name="T5" fmla="*/ 0 h 84"/>
                  <a:gd name="T6" fmla="*/ 21 w 76"/>
                  <a:gd name="T7" fmla="*/ 3 h 84"/>
                  <a:gd name="T8" fmla="*/ 13 w 76"/>
                  <a:gd name="T9" fmla="*/ 8 h 84"/>
                  <a:gd name="T10" fmla="*/ 10 w 76"/>
                  <a:gd name="T11" fmla="*/ 13 h 84"/>
                  <a:gd name="T12" fmla="*/ 5 w 76"/>
                  <a:gd name="T13" fmla="*/ 21 h 84"/>
                  <a:gd name="T14" fmla="*/ 0 w 76"/>
                  <a:gd name="T15" fmla="*/ 34 h 84"/>
                  <a:gd name="T16" fmla="*/ 0 w 76"/>
                  <a:gd name="T17" fmla="*/ 50 h 84"/>
                  <a:gd name="T18" fmla="*/ 0 w 76"/>
                  <a:gd name="T19" fmla="*/ 55 h 84"/>
                  <a:gd name="T20" fmla="*/ 2 w 76"/>
                  <a:gd name="T21" fmla="*/ 63 h 84"/>
                  <a:gd name="T22" fmla="*/ 8 w 76"/>
                  <a:gd name="T23" fmla="*/ 74 h 84"/>
                  <a:gd name="T24" fmla="*/ 18 w 76"/>
                  <a:gd name="T25" fmla="*/ 81 h 84"/>
                  <a:gd name="T26" fmla="*/ 28 w 76"/>
                  <a:gd name="T27" fmla="*/ 84 h 84"/>
                  <a:gd name="T28" fmla="*/ 39 w 76"/>
                  <a:gd name="T29" fmla="*/ 81 h 84"/>
                  <a:gd name="T30" fmla="*/ 49 w 76"/>
                  <a:gd name="T31" fmla="*/ 74 h 84"/>
                  <a:gd name="T32" fmla="*/ 60 w 76"/>
                  <a:gd name="T33" fmla="*/ 63 h 84"/>
                  <a:gd name="T34" fmla="*/ 70 w 76"/>
                  <a:gd name="T35" fmla="*/ 50 h 84"/>
                  <a:gd name="T36" fmla="*/ 76 w 76"/>
                  <a:gd name="T37" fmla="*/ 34 h 84"/>
                  <a:gd name="T38" fmla="*/ 73 w 76"/>
                  <a:gd name="T39" fmla="*/ 21 h 84"/>
                  <a:gd name="T40" fmla="*/ 68 w 76"/>
                  <a:gd name="T41" fmla="*/ 8 h 84"/>
                  <a:gd name="T42" fmla="*/ 55 w 76"/>
                  <a:gd name="T43" fmla="*/ 3 h 84"/>
                  <a:gd name="T44" fmla="*/ 42 w 76"/>
                  <a:gd name="T45" fmla="*/ 0 h 8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76"/>
                  <a:gd name="T70" fmla="*/ 0 h 84"/>
                  <a:gd name="T71" fmla="*/ 76 w 76"/>
                  <a:gd name="T72" fmla="*/ 84 h 8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76" h="84">
                    <a:moveTo>
                      <a:pt x="42" y="0"/>
                    </a:moveTo>
                    <a:lnTo>
                      <a:pt x="36" y="0"/>
                    </a:lnTo>
                    <a:lnTo>
                      <a:pt x="28" y="0"/>
                    </a:lnTo>
                    <a:lnTo>
                      <a:pt x="21" y="3"/>
                    </a:lnTo>
                    <a:lnTo>
                      <a:pt x="13" y="8"/>
                    </a:lnTo>
                    <a:lnTo>
                      <a:pt x="10" y="13"/>
                    </a:lnTo>
                    <a:lnTo>
                      <a:pt x="5" y="21"/>
                    </a:lnTo>
                    <a:lnTo>
                      <a:pt x="0" y="34"/>
                    </a:lnTo>
                    <a:lnTo>
                      <a:pt x="0" y="50"/>
                    </a:lnTo>
                    <a:lnTo>
                      <a:pt x="0" y="55"/>
                    </a:lnTo>
                    <a:lnTo>
                      <a:pt x="2" y="63"/>
                    </a:lnTo>
                    <a:lnTo>
                      <a:pt x="8" y="74"/>
                    </a:lnTo>
                    <a:lnTo>
                      <a:pt x="18" y="81"/>
                    </a:lnTo>
                    <a:lnTo>
                      <a:pt x="28" y="84"/>
                    </a:lnTo>
                    <a:lnTo>
                      <a:pt x="39" y="81"/>
                    </a:lnTo>
                    <a:lnTo>
                      <a:pt x="49" y="74"/>
                    </a:lnTo>
                    <a:lnTo>
                      <a:pt x="60" y="63"/>
                    </a:lnTo>
                    <a:lnTo>
                      <a:pt x="70" y="50"/>
                    </a:lnTo>
                    <a:lnTo>
                      <a:pt x="76" y="34"/>
                    </a:lnTo>
                    <a:lnTo>
                      <a:pt x="73" y="21"/>
                    </a:lnTo>
                    <a:lnTo>
                      <a:pt x="68" y="8"/>
                    </a:lnTo>
                    <a:lnTo>
                      <a:pt x="55" y="3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19" name="Freeform 2886"/>
              <p:cNvSpPr>
                <a:spLocks/>
              </p:cNvSpPr>
              <p:nvPr/>
            </p:nvSpPr>
            <p:spPr bwMode="auto">
              <a:xfrm>
                <a:off x="2640" y="1894"/>
                <a:ext cx="29" cy="10"/>
              </a:xfrm>
              <a:custGeom>
                <a:avLst/>
                <a:gdLst>
                  <a:gd name="T0" fmla="*/ 2 w 29"/>
                  <a:gd name="T1" fmla="*/ 10 h 10"/>
                  <a:gd name="T2" fmla="*/ 2 w 29"/>
                  <a:gd name="T3" fmla="*/ 10 h 10"/>
                  <a:gd name="T4" fmla="*/ 5 w 29"/>
                  <a:gd name="T5" fmla="*/ 7 h 10"/>
                  <a:gd name="T6" fmla="*/ 8 w 29"/>
                  <a:gd name="T7" fmla="*/ 5 h 10"/>
                  <a:gd name="T8" fmla="*/ 10 w 29"/>
                  <a:gd name="T9" fmla="*/ 5 h 10"/>
                  <a:gd name="T10" fmla="*/ 15 w 29"/>
                  <a:gd name="T11" fmla="*/ 5 h 10"/>
                  <a:gd name="T12" fmla="*/ 18 w 29"/>
                  <a:gd name="T13" fmla="*/ 5 h 10"/>
                  <a:gd name="T14" fmla="*/ 23 w 29"/>
                  <a:gd name="T15" fmla="*/ 2 h 10"/>
                  <a:gd name="T16" fmla="*/ 26 w 29"/>
                  <a:gd name="T17" fmla="*/ 5 h 10"/>
                  <a:gd name="T18" fmla="*/ 29 w 29"/>
                  <a:gd name="T19" fmla="*/ 5 h 10"/>
                  <a:gd name="T20" fmla="*/ 29 w 29"/>
                  <a:gd name="T21" fmla="*/ 0 h 10"/>
                  <a:gd name="T22" fmla="*/ 26 w 29"/>
                  <a:gd name="T23" fmla="*/ 0 h 10"/>
                  <a:gd name="T24" fmla="*/ 23 w 29"/>
                  <a:gd name="T25" fmla="*/ 0 h 10"/>
                  <a:gd name="T26" fmla="*/ 18 w 29"/>
                  <a:gd name="T27" fmla="*/ 0 h 10"/>
                  <a:gd name="T28" fmla="*/ 15 w 29"/>
                  <a:gd name="T29" fmla="*/ 0 h 10"/>
                  <a:gd name="T30" fmla="*/ 10 w 29"/>
                  <a:gd name="T31" fmla="*/ 2 h 10"/>
                  <a:gd name="T32" fmla="*/ 5 w 29"/>
                  <a:gd name="T33" fmla="*/ 2 h 10"/>
                  <a:gd name="T34" fmla="*/ 2 w 29"/>
                  <a:gd name="T35" fmla="*/ 5 h 10"/>
                  <a:gd name="T36" fmla="*/ 0 w 29"/>
                  <a:gd name="T37" fmla="*/ 7 h 10"/>
                  <a:gd name="T38" fmla="*/ 0 w 29"/>
                  <a:gd name="T39" fmla="*/ 7 h 10"/>
                  <a:gd name="T40" fmla="*/ 2 w 29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10"/>
                  <a:gd name="T65" fmla="*/ 29 w 29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10">
                    <a:moveTo>
                      <a:pt x="2" y="10"/>
                    </a:moveTo>
                    <a:lnTo>
                      <a:pt x="2" y="10"/>
                    </a:lnTo>
                    <a:lnTo>
                      <a:pt x="5" y="7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5" y="5"/>
                    </a:lnTo>
                    <a:lnTo>
                      <a:pt x="18" y="5"/>
                    </a:lnTo>
                    <a:lnTo>
                      <a:pt x="23" y="2"/>
                    </a:lnTo>
                    <a:lnTo>
                      <a:pt x="26" y="5"/>
                    </a:lnTo>
                    <a:lnTo>
                      <a:pt x="29" y="5"/>
                    </a:lnTo>
                    <a:lnTo>
                      <a:pt x="29" y="0"/>
                    </a:lnTo>
                    <a:lnTo>
                      <a:pt x="26" y="0"/>
                    </a:lnTo>
                    <a:lnTo>
                      <a:pt x="23" y="0"/>
                    </a:lnTo>
                    <a:lnTo>
                      <a:pt x="18" y="0"/>
                    </a:lnTo>
                    <a:lnTo>
                      <a:pt x="15" y="0"/>
                    </a:lnTo>
                    <a:lnTo>
                      <a:pt x="10" y="2"/>
                    </a:lnTo>
                    <a:lnTo>
                      <a:pt x="5" y="2"/>
                    </a:lnTo>
                    <a:lnTo>
                      <a:pt x="2" y="5"/>
                    </a:lnTo>
                    <a:lnTo>
                      <a:pt x="0" y="7"/>
                    </a:lnTo>
                    <a:lnTo>
                      <a:pt x="2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20" name="Freeform 2887"/>
              <p:cNvSpPr>
                <a:spLocks/>
              </p:cNvSpPr>
              <p:nvPr/>
            </p:nvSpPr>
            <p:spPr bwMode="auto">
              <a:xfrm>
                <a:off x="2627" y="1901"/>
                <a:ext cx="15" cy="29"/>
              </a:xfrm>
              <a:custGeom>
                <a:avLst/>
                <a:gdLst>
                  <a:gd name="T0" fmla="*/ 2 w 15"/>
                  <a:gd name="T1" fmla="*/ 29 h 29"/>
                  <a:gd name="T2" fmla="*/ 2 w 15"/>
                  <a:gd name="T3" fmla="*/ 29 h 29"/>
                  <a:gd name="T4" fmla="*/ 2 w 15"/>
                  <a:gd name="T5" fmla="*/ 27 h 29"/>
                  <a:gd name="T6" fmla="*/ 5 w 15"/>
                  <a:gd name="T7" fmla="*/ 24 h 29"/>
                  <a:gd name="T8" fmla="*/ 5 w 15"/>
                  <a:gd name="T9" fmla="*/ 19 h 29"/>
                  <a:gd name="T10" fmla="*/ 8 w 15"/>
                  <a:gd name="T11" fmla="*/ 16 h 29"/>
                  <a:gd name="T12" fmla="*/ 8 w 15"/>
                  <a:gd name="T13" fmla="*/ 11 h 29"/>
                  <a:gd name="T14" fmla="*/ 10 w 15"/>
                  <a:gd name="T15" fmla="*/ 8 h 29"/>
                  <a:gd name="T16" fmla="*/ 13 w 15"/>
                  <a:gd name="T17" fmla="*/ 6 h 29"/>
                  <a:gd name="T18" fmla="*/ 15 w 15"/>
                  <a:gd name="T19" fmla="*/ 3 h 29"/>
                  <a:gd name="T20" fmla="*/ 13 w 15"/>
                  <a:gd name="T21" fmla="*/ 0 h 29"/>
                  <a:gd name="T22" fmla="*/ 10 w 15"/>
                  <a:gd name="T23" fmla="*/ 3 h 29"/>
                  <a:gd name="T24" fmla="*/ 8 w 15"/>
                  <a:gd name="T25" fmla="*/ 6 h 29"/>
                  <a:gd name="T26" fmla="*/ 5 w 15"/>
                  <a:gd name="T27" fmla="*/ 11 h 29"/>
                  <a:gd name="T28" fmla="*/ 5 w 15"/>
                  <a:gd name="T29" fmla="*/ 14 h 29"/>
                  <a:gd name="T30" fmla="*/ 2 w 15"/>
                  <a:gd name="T31" fmla="*/ 19 h 29"/>
                  <a:gd name="T32" fmla="*/ 0 w 15"/>
                  <a:gd name="T33" fmla="*/ 21 h 29"/>
                  <a:gd name="T34" fmla="*/ 0 w 15"/>
                  <a:gd name="T35" fmla="*/ 27 h 29"/>
                  <a:gd name="T36" fmla="*/ 0 w 15"/>
                  <a:gd name="T37" fmla="*/ 29 h 29"/>
                  <a:gd name="T38" fmla="*/ 0 w 15"/>
                  <a:gd name="T39" fmla="*/ 29 h 29"/>
                  <a:gd name="T40" fmla="*/ 2 w 1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29"/>
                  <a:gd name="T65" fmla="*/ 15 w 1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29">
                    <a:moveTo>
                      <a:pt x="2" y="29"/>
                    </a:moveTo>
                    <a:lnTo>
                      <a:pt x="2" y="29"/>
                    </a:lnTo>
                    <a:lnTo>
                      <a:pt x="2" y="27"/>
                    </a:lnTo>
                    <a:lnTo>
                      <a:pt x="5" y="24"/>
                    </a:lnTo>
                    <a:lnTo>
                      <a:pt x="5" y="19"/>
                    </a:lnTo>
                    <a:lnTo>
                      <a:pt x="8" y="16"/>
                    </a:lnTo>
                    <a:lnTo>
                      <a:pt x="8" y="11"/>
                    </a:lnTo>
                    <a:lnTo>
                      <a:pt x="10" y="8"/>
                    </a:lnTo>
                    <a:lnTo>
                      <a:pt x="13" y="6"/>
                    </a:lnTo>
                    <a:lnTo>
                      <a:pt x="15" y="3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8" y="6"/>
                    </a:lnTo>
                    <a:lnTo>
                      <a:pt x="5" y="11"/>
                    </a:lnTo>
                    <a:lnTo>
                      <a:pt x="5" y="14"/>
                    </a:lnTo>
                    <a:lnTo>
                      <a:pt x="2" y="19"/>
                    </a:lnTo>
                    <a:lnTo>
                      <a:pt x="0" y="21"/>
                    </a:lnTo>
                    <a:lnTo>
                      <a:pt x="0" y="27"/>
                    </a:lnTo>
                    <a:lnTo>
                      <a:pt x="0" y="29"/>
                    </a:lnTo>
                    <a:lnTo>
                      <a:pt x="2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21" name="Freeform 2888"/>
              <p:cNvSpPr>
                <a:spLocks/>
              </p:cNvSpPr>
              <p:nvPr/>
            </p:nvSpPr>
            <p:spPr bwMode="auto">
              <a:xfrm>
                <a:off x="2624" y="1930"/>
                <a:ext cx="5" cy="29"/>
              </a:xfrm>
              <a:custGeom>
                <a:avLst/>
                <a:gdLst>
                  <a:gd name="T0" fmla="*/ 5 w 5"/>
                  <a:gd name="T1" fmla="*/ 29 h 29"/>
                  <a:gd name="T2" fmla="*/ 5 w 5"/>
                  <a:gd name="T3" fmla="*/ 29 h 29"/>
                  <a:gd name="T4" fmla="*/ 5 w 5"/>
                  <a:gd name="T5" fmla="*/ 24 h 29"/>
                  <a:gd name="T6" fmla="*/ 5 w 5"/>
                  <a:gd name="T7" fmla="*/ 21 h 29"/>
                  <a:gd name="T8" fmla="*/ 5 w 5"/>
                  <a:gd name="T9" fmla="*/ 19 h 29"/>
                  <a:gd name="T10" fmla="*/ 5 w 5"/>
                  <a:gd name="T11" fmla="*/ 16 h 29"/>
                  <a:gd name="T12" fmla="*/ 5 w 5"/>
                  <a:gd name="T13" fmla="*/ 11 h 29"/>
                  <a:gd name="T14" fmla="*/ 5 w 5"/>
                  <a:gd name="T15" fmla="*/ 8 h 29"/>
                  <a:gd name="T16" fmla="*/ 5 w 5"/>
                  <a:gd name="T17" fmla="*/ 5 h 29"/>
                  <a:gd name="T18" fmla="*/ 5 w 5"/>
                  <a:gd name="T19" fmla="*/ 0 h 29"/>
                  <a:gd name="T20" fmla="*/ 3 w 5"/>
                  <a:gd name="T21" fmla="*/ 0 h 29"/>
                  <a:gd name="T22" fmla="*/ 3 w 5"/>
                  <a:gd name="T23" fmla="*/ 3 h 29"/>
                  <a:gd name="T24" fmla="*/ 0 w 5"/>
                  <a:gd name="T25" fmla="*/ 8 h 29"/>
                  <a:gd name="T26" fmla="*/ 0 w 5"/>
                  <a:gd name="T27" fmla="*/ 11 h 29"/>
                  <a:gd name="T28" fmla="*/ 0 w 5"/>
                  <a:gd name="T29" fmla="*/ 16 h 29"/>
                  <a:gd name="T30" fmla="*/ 0 w 5"/>
                  <a:gd name="T31" fmla="*/ 19 h 29"/>
                  <a:gd name="T32" fmla="*/ 0 w 5"/>
                  <a:gd name="T33" fmla="*/ 21 h 29"/>
                  <a:gd name="T34" fmla="*/ 3 w 5"/>
                  <a:gd name="T35" fmla="*/ 26 h 29"/>
                  <a:gd name="T36" fmla="*/ 3 w 5"/>
                  <a:gd name="T37" fmla="*/ 29 h 29"/>
                  <a:gd name="T38" fmla="*/ 3 w 5"/>
                  <a:gd name="T39" fmla="*/ 29 h 29"/>
                  <a:gd name="T40" fmla="*/ 5 w 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9"/>
                  <a:gd name="T65" fmla="*/ 5 w 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9">
                    <a:moveTo>
                      <a:pt x="5" y="29"/>
                    </a:moveTo>
                    <a:lnTo>
                      <a:pt x="5" y="29"/>
                    </a:lnTo>
                    <a:lnTo>
                      <a:pt x="5" y="24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5" y="16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3" y="3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3" y="26"/>
                    </a:lnTo>
                    <a:lnTo>
                      <a:pt x="3" y="29"/>
                    </a:lnTo>
                    <a:lnTo>
                      <a:pt x="5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22" name="Freeform 2889"/>
              <p:cNvSpPr>
                <a:spLocks/>
              </p:cNvSpPr>
              <p:nvPr/>
            </p:nvSpPr>
            <p:spPr bwMode="auto">
              <a:xfrm>
                <a:off x="2627" y="1959"/>
                <a:ext cx="21" cy="18"/>
              </a:xfrm>
              <a:custGeom>
                <a:avLst/>
                <a:gdLst>
                  <a:gd name="T0" fmla="*/ 21 w 21"/>
                  <a:gd name="T1" fmla="*/ 16 h 18"/>
                  <a:gd name="T2" fmla="*/ 21 w 21"/>
                  <a:gd name="T3" fmla="*/ 16 h 18"/>
                  <a:gd name="T4" fmla="*/ 18 w 21"/>
                  <a:gd name="T5" fmla="*/ 13 h 18"/>
                  <a:gd name="T6" fmla="*/ 15 w 21"/>
                  <a:gd name="T7" fmla="*/ 13 h 18"/>
                  <a:gd name="T8" fmla="*/ 13 w 21"/>
                  <a:gd name="T9" fmla="*/ 11 h 18"/>
                  <a:gd name="T10" fmla="*/ 10 w 21"/>
                  <a:gd name="T11" fmla="*/ 8 h 18"/>
                  <a:gd name="T12" fmla="*/ 8 w 21"/>
                  <a:gd name="T13" fmla="*/ 5 h 18"/>
                  <a:gd name="T14" fmla="*/ 5 w 21"/>
                  <a:gd name="T15" fmla="*/ 5 h 18"/>
                  <a:gd name="T16" fmla="*/ 5 w 21"/>
                  <a:gd name="T17" fmla="*/ 3 h 18"/>
                  <a:gd name="T18" fmla="*/ 2 w 21"/>
                  <a:gd name="T19" fmla="*/ 0 h 18"/>
                  <a:gd name="T20" fmla="*/ 0 w 21"/>
                  <a:gd name="T21" fmla="*/ 0 h 18"/>
                  <a:gd name="T22" fmla="*/ 0 w 21"/>
                  <a:gd name="T23" fmla="*/ 3 h 18"/>
                  <a:gd name="T24" fmla="*/ 2 w 21"/>
                  <a:gd name="T25" fmla="*/ 5 h 18"/>
                  <a:gd name="T26" fmla="*/ 5 w 21"/>
                  <a:gd name="T27" fmla="*/ 8 h 18"/>
                  <a:gd name="T28" fmla="*/ 8 w 21"/>
                  <a:gd name="T29" fmla="*/ 11 h 18"/>
                  <a:gd name="T30" fmla="*/ 10 w 21"/>
                  <a:gd name="T31" fmla="*/ 13 h 18"/>
                  <a:gd name="T32" fmla="*/ 13 w 21"/>
                  <a:gd name="T33" fmla="*/ 16 h 18"/>
                  <a:gd name="T34" fmla="*/ 15 w 21"/>
                  <a:gd name="T35" fmla="*/ 18 h 18"/>
                  <a:gd name="T36" fmla="*/ 18 w 21"/>
                  <a:gd name="T37" fmla="*/ 18 h 18"/>
                  <a:gd name="T38" fmla="*/ 18 w 21"/>
                  <a:gd name="T39" fmla="*/ 18 h 18"/>
                  <a:gd name="T40" fmla="*/ 21 w 21"/>
                  <a:gd name="T41" fmla="*/ 16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8"/>
                  <a:gd name="T65" fmla="*/ 21 w 21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8">
                    <a:moveTo>
                      <a:pt x="21" y="16"/>
                    </a:moveTo>
                    <a:lnTo>
                      <a:pt x="21" y="16"/>
                    </a:lnTo>
                    <a:lnTo>
                      <a:pt x="18" y="13"/>
                    </a:lnTo>
                    <a:lnTo>
                      <a:pt x="15" y="13"/>
                    </a:lnTo>
                    <a:lnTo>
                      <a:pt x="13" y="11"/>
                    </a:lnTo>
                    <a:lnTo>
                      <a:pt x="10" y="8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5" y="8"/>
                    </a:lnTo>
                    <a:lnTo>
                      <a:pt x="8" y="11"/>
                    </a:lnTo>
                    <a:lnTo>
                      <a:pt x="10" y="13"/>
                    </a:lnTo>
                    <a:lnTo>
                      <a:pt x="13" y="16"/>
                    </a:lnTo>
                    <a:lnTo>
                      <a:pt x="15" y="18"/>
                    </a:lnTo>
                    <a:lnTo>
                      <a:pt x="18" y="18"/>
                    </a:lnTo>
                    <a:lnTo>
                      <a:pt x="21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23" name="Freeform 2890"/>
              <p:cNvSpPr>
                <a:spLocks/>
              </p:cNvSpPr>
              <p:nvPr/>
            </p:nvSpPr>
            <p:spPr bwMode="auto">
              <a:xfrm>
                <a:off x="2645" y="1975"/>
                <a:ext cx="21" cy="8"/>
              </a:xfrm>
              <a:custGeom>
                <a:avLst/>
                <a:gdLst>
                  <a:gd name="T0" fmla="*/ 18 w 21"/>
                  <a:gd name="T1" fmla="*/ 2 h 8"/>
                  <a:gd name="T2" fmla="*/ 18 w 21"/>
                  <a:gd name="T3" fmla="*/ 2 h 8"/>
                  <a:gd name="T4" fmla="*/ 18 w 21"/>
                  <a:gd name="T5" fmla="*/ 2 h 8"/>
                  <a:gd name="T6" fmla="*/ 16 w 21"/>
                  <a:gd name="T7" fmla="*/ 2 h 8"/>
                  <a:gd name="T8" fmla="*/ 13 w 21"/>
                  <a:gd name="T9" fmla="*/ 2 h 8"/>
                  <a:gd name="T10" fmla="*/ 10 w 21"/>
                  <a:gd name="T11" fmla="*/ 2 h 8"/>
                  <a:gd name="T12" fmla="*/ 8 w 21"/>
                  <a:gd name="T13" fmla="*/ 2 h 8"/>
                  <a:gd name="T14" fmla="*/ 5 w 21"/>
                  <a:gd name="T15" fmla="*/ 2 h 8"/>
                  <a:gd name="T16" fmla="*/ 3 w 21"/>
                  <a:gd name="T17" fmla="*/ 0 h 8"/>
                  <a:gd name="T18" fmla="*/ 3 w 21"/>
                  <a:gd name="T19" fmla="*/ 0 h 8"/>
                  <a:gd name="T20" fmla="*/ 0 w 21"/>
                  <a:gd name="T21" fmla="*/ 2 h 8"/>
                  <a:gd name="T22" fmla="*/ 3 w 21"/>
                  <a:gd name="T23" fmla="*/ 5 h 8"/>
                  <a:gd name="T24" fmla="*/ 5 w 21"/>
                  <a:gd name="T25" fmla="*/ 5 h 8"/>
                  <a:gd name="T26" fmla="*/ 8 w 21"/>
                  <a:gd name="T27" fmla="*/ 5 h 8"/>
                  <a:gd name="T28" fmla="*/ 10 w 21"/>
                  <a:gd name="T29" fmla="*/ 5 h 8"/>
                  <a:gd name="T30" fmla="*/ 13 w 21"/>
                  <a:gd name="T31" fmla="*/ 8 h 8"/>
                  <a:gd name="T32" fmla="*/ 16 w 21"/>
                  <a:gd name="T33" fmla="*/ 5 h 8"/>
                  <a:gd name="T34" fmla="*/ 18 w 21"/>
                  <a:gd name="T35" fmla="*/ 5 h 8"/>
                  <a:gd name="T36" fmla="*/ 21 w 21"/>
                  <a:gd name="T37" fmla="*/ 5 h 8"/>
                  <a:gd name="T38" fmla="*/ 21 w 21"/>
                  <a:gd name="T39" fmla="*/ 5 h 8"/>
                  <a:gd name="T40" fmla="*/ 18 w 21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18" y="2"/>
                    </a:moveTo>
                    <a:lnTo>
                      <a:pt x="18" y="2"/>
                    </a:lnTo>
                    <a:lnTo>
                      <a:pt x="16" y="2"/>
                    </a:lnTo>
                    <a:lnTo>
                      <a:pt x="13" y="2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3" y="8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21" y="5"/>
                    </a:lnTo>
                    <a:lnTo>
                      <a:pt x="18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24" name="Freeform 2891"/>
              <p:cNvSpPr>
                <a:spLocks/>
              </p:cNvSpPr>
              <p:nvPr/>
            </p:nvSpPr>
            <p:spPr bwMode="auto">
              <a:xfrm>
                <a:off x="2663" y="1956"/>
                <a:ext cx="26" cy="24"/>
              </a:xfrm>
              <a:custGeom>
                <a:avLst/>
                <a:gdLst>
                  <a:gd name="T0" fmla="*/ 21 w 26"/>
                  <a:gd name="T1" fmla="*/ 0 h 24"/>
                  <a:gd name="T2" fmla="*/ 21 w 26"/>
                  <a:gd name="T3" fmla="*/ 0 h 24"/>
                  <a:gd name="T4" fmla="*/ 21 w 26"/>
                  <a:gd name="T5" fmla="*/ 6 h 24"/>
                  <a:gd name="T6" fmla="*/ 19 w 26"/>
                  <a:gd name="T7" fmla="*/ 8 h 24"/>
                  <a:gd name="T8" fmla="*/ 16 w 26"/>
                  <a:gd name="T9" fmla="*/ 11 h 24"/>
                  <a:gd name="T10" fmla="*/ 13 w 26"/>
                  <a:gd name="T11" fmla="*/ 14 h 24"/>
                  <a:gd name="T12" fmla="*/ 11 w 26"/>
                  <a:gd name="T13" fmla="*/ 16 h 24"/>
                  <a:gd name="T14" fmla="*/ 8 w 26"/>
                  <a:gd name="T15" fmla="*/ 16 h 24"/>
                  <a:gd name="T16" fmla="*/ 6 w 26"/>
                  <a:gd name="T17" fmla="*/ 19 h 24"/>
                  <a:gd name="T18" fmla="*/ 0 w 26"/>
                  <a:gd name="T19" fmla="*/ 21 h 24"/>
                  <a:gd name="T20" fmla="*/ 3 w 26"/>
                  <a:gd name="T21" fmla="*/ 24 h 24"/>
                  <a:gd name="T22" fmla="*/ 6 w 26"/>
                  <a:gd name="T23" fmla="*/ 21 h 24"/>
                  <a:gd name="T24" fmla="*/ 11 w 26"/>
                  <a:gd name="T25" fmla="*/ 21 h 24"/>
                  <a:gd name="T26" fmla="*/ 13 w 26"/>
                  <a:gd name="T27" fmla="*/ 19 h 24"/>
                  <a:gd name="T28" fmla="*/ 16 w 26"/>
                  <a:gd name="T29" fmla="*/ 16 h 24"/>
                  <a:gd name="T30" fmla="*/ 19 w 26"/>
                  <a:gd name="T31" fmla="*/ 14 h 24"/>
                  <a:gd name="T32" fmla="*/ 21 w 26"/>
                  <a:gd name="T33" fmla="*/ 11 h 24"/>
                  <a:gd name="T34" fmla="*/ 24 w 26"/>
                  <a:gd name="T35" fmla="*/ 6 h 24"/>
                  <a:gd name="T36" fmla="*/ 26 w 26"/>
                  <a:gd name="T37" fmla="*/ 3 h 24"/>
                  <a:gd name="T38" fmla="*/ 26 w 26"/>
                  <a:gd name="T39" fmla="*/ 3 h 24"/>
                  <a:gd name="T40" fmla="*/ 21 w 26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4"/>
                  <a:gd name="T65" fmla="*/ 26 w 26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4">
                    <a:moveTo>
                      <a:pt x="21" y="0"/>
                    </a:moveTo>
                    <a:lnTo>
                      <a:pt x="21" y="0"/>
                    </a:lnTo>
                    <a:lnTo>
                      <a:pt x="21" y="6"/>
                    </a:lnTo>
                    <a:lnTo>
                      <a:pt x="19" y="8"/>
                    </a:lnTo>
                    <a:lnTo>
                      <a:pt x="16" y="11"/>
                    </a:lnTo>
                    <a:lnTo>
                      <a:pt x="13" y="14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6" y="19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6" y="21"/>
                    </a:lnTo>
                    <a:lnTo>
                      <a:pt x="11" y="21"/>
                    </a:lnTo>
                    <a:lnTo>
                      <a:pt x="13" y="19"/>
                    </a:lnTo>
                    <a:lnTo>
                      <a:pt x="16" y="16"/>
                    </a:lnTo>
                    <a:lnTo>
                      <a:pt x="19" y="14"/>
                    </a:lnTo>
                    <a:lnTo>
                      <a:pt x="21" y="11"/>
                    </a:lnTo>
                    <a:lnTo>
                      <a:pt x="24" y="6"/>
                    </a:lnTo>
                    <a:lnTo>
                      <a:pt x="26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25" name="Freeform 2892"/>
              <p:cNvSpPr>
                <a:spLocks/>
              </p:cNvSpPr>
              <p:nvPr/>
            </p:nvSpPr>
            <p:spPr bwMode="auto">
              <a:xfrm>
                <a:off x="2684" y="1930"/>
                <a:ext cx="21" cy="29"/>
              </a:xfrm>
              <a:custGeom>
                <a:avLst/>
                <a:gdLst>
                  <a:gd name="T0" fmla="*/ 16 w 21"/>
                  <a:gd name="T1" fmla="*/ 0 h 29"/>
                  <a:gd name="T2" fmla="*/ 16 w 21"/>
                  <a:gd name="T3" fmla="*/ 0 h 29"/>
                  <a:gd name="T4" fmla="*/ 16 w 21"/>
                  <a:gd name="T5" fmla="*/ 3 h 29"/>
                  <a:gd name="T6" fmla="*/ 13 w 21"/>
                  <a:gd name="T7" fmla="*/ 8 h 29"/>
                  <a:gd name="T8" fmla="*/ 13 w 21"/>
                  <a:gd name="T9" fmla="*/ 11 h 29"/>
                  <a:gd name="T10" fmla="*/ 11 w 21"/>
                  <a:gd name="T11" fmla="*/ 13 h 29"/>
                  <a:gd name="T12" fmla="*/ 8 w 21"/>
                  <a:gd name="T13" fmla="*/ 19 h 29"/>
                  <a:gd name="T14" fmla="*/ 5 w 21"/>
                  <a:gd name="T15" fmla="*/ 21 h 29"/>
                  <a:gd name="T16" fmla="*/ 3 w 21"/>
                  <a:gd name="T17" fmla="*/ 24 h 29"/>
                  <a:gd name="T18" fmla="*/ 0 w 21"/>
                  <a:gd name="T19" fmla="*/ 26 h 29"/>
                  <a:gd name="T20" fmla="*/ 5 w 21"/>
                  <a:gd name="T21" fmla="*/ 29 h 29"/>
                  <a:gd name="T22" fmla="*/ 8 w 21"/>
                  <a:gd name="T23" fmla="*/ 26 h 29"/>
                  <a:gd name="T24" fmla="*/ 8 w 21"/>
                  <a:gd name="T25" fmla="*/ 24 h 29"/>
                  <a:gd name="T26" fmla="*/ 11 w 21"/>
                  <a:gd name="T27" fmla="*/ 21 h 29"/>
                  <a:gd name="T28" fmla="*/ 13 w 21"/>
                  <a:gd name="T29" fmla="*/ 16 h 29"/>
                  <a:gd name="T30" fmla="*/ 16 w 21"/>
                  <a:gd name="T31" fmla="*/ 13 h 29"/>
                  <a:gd name="T32" fmla="*/ 19 w 21"/>
                  <a:gd name="T33" fmla="*/ 8 h 29"/>
                  <a:gd name="T34" fmla="*/ 19 w 21"/>
                  <a:gd name="T35" fmla="*/ 5 h 29"/>
                  <a:gd name="T36" fmla="*/ 21 w 21"/>
                  <a:gd name="T37" fmla="*/ 0 h 29"/>
                  <a:gd name="T38" fmla="*/ 21 w 21"/>
                  <a:gd name="T39" fmla="*/ 0 h 29"/>
                  <a:gd name="T40" fmla="*/ 16 w 21"/>
                  <a:gd name="T41" fmla="*/ 0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9"/>
                  <a:gd name="T65" fmla="*/ 21 w 21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9">
                    <a:moveTo>
                      <a:pt x="16" y="0"/>
                    </a:moveTo>
                    <a:lnTo>
                      <a:pt x="16" y="0"/>
                    </a:lnTo>
                    <a:lnTo>
                      <a:pt x="16" y="3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1" y="13"/>
                    </a:lnTo>
                    <a:lnTo>
                      <a:pt x="8" y="19"/>
                    </a:lnTo>
                    <a:lnTo>
                      <a:pt x="5" y="21"/>
                    </a:lnTo>
                    <a:lnTo>
                      <a:pt x="3" y="24"/>
                    </a:lnTo>
                    <a:lnTo>
                      <a:pt x="0" y="26"/>
                    </a:lnTo>
                    <a:lnTo>
                      <a:pt x="5" y="29"/>
                    </a:lnTo>
                    <a:lnTo>
                      <a:pt x="8" y="26"/>
                    </a:lnTo>
                    <a:lnTo>
                      <a:pt x="8" y="24"/>
                    </a:lnTo>
                    <a:lnTo>
                      <a:pt x="11" y="21"/>
                    </a:lnTo>
                    <a:lnTo>
                      <a:pt x="13" y="16"/>
                    </a:lnTo>
                    <a:lnTo>
                      <a:pt x="16" y="13"/>
                    </a:lnTo>
                    <a:lnTo>
                      <a:pt x="19" y="8"/>
                    </a:lnTo>
                    <a:lnTo>
                      <a:pt x="19" y="5"/>
                    </a:lnTo>
                    <a:lnTo>
                      <a:pt x="21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26" name="Freeform 2893"/>
              <p:cNvSpPr>
                <a:spLocks/>
              </p:cNvSpPr>
              <p:nvPr/>
            </p:nvSpPr>
            <p:spPr bwMode="auto">
              <a:xfrm>
                <a:off x="2692" y="1904"/>
                <a:ext cx="13" cy="26"/>
              </a:xfrm>
              <a:custGeom>
                <a:avLst/>
                <a:gdLst>
                  <a:gd name="T0" fmla="*/ 0 w 13"/>
                  <a:gd name="T1" fmla="*/ 3 h 26"/>
                  <a:gd name="T2" fmla="*/ 0 w 13"/>
                  <a:gd name="T3" fmla="*/ 3 h 26"/>
                  <a:gd name="T4" fmla="*/ 3 w 13"/>
                  <a:gd name="T5" fmla="*/ 5 h 26"/>
                  <a:gd name="T6" fmla="*/ 5 w 13"/>
                  <a:gd name="T7" fmla="*/ 8 h 26"/>
                  <a:gd name="T8" fmla="*/ 5 w 13"/>
                  <a:gd name="T9" fmla="*/ 11 h 26"/>
                  <a:gd name="T10" fmla="*/ 8 w 13"/>
                  <a:gd name="T11" fmla="*/ 13 h 26"/>
                  <a:gd name="T12" fmla="*/ 8 w 13"/>
                  <a:gd name="T13" fmla="*/ 16 h 26"/>
                  <a:gd name="T14" fmla="*/ 8 w 13"/>
                  <a:gd name="T15" fmla="*/ 21 h 26"/>
                  <a:gd name="T16" fmla="*/ 8 w 13"/>
                  <a:gd name="T17" fmla="*/ 24 h 26"/>
                  <a:gd name="T18" fmla="*/ 8 w 13"/>
                  <a:gd name="T19" fmla="*/ 26 h 26"/>
                  <a:gd name="T20" fmla="*/ 13 w 13"/>
                  <a:gd name="T21" fmla="*/ 26 h 26"/>
                  <a:gd name="T22" fmla="*/ 13 w 13"/>
                  <a:gd name="T23" fmla="*/ 24 h 26"/>
                  <a:gd name="T24" fmla="*/ 13 w 13"/>
                  <a:gd name="T25" fmla="*/ 18 h 26"/>
                  <a:gd name="T26" fmla="*/ 11 w 13"/>
                  <a:gd name="T27" fmla="*/ 16 h 26"/>
                  <a:gd name="T28" fmla="*/ 11 w 13"/>
                  <a:gd name="T29" fmla="*/ 13 h 26"/>
                  <a:gd name="T30" fmla="*/ 8 w 13"/>
                  <a:gd name="T31" fmla="*/ 8 h 26"/>
                  <a:gd name="T32" fmla="*/ 8 w 13"/>
                  <a:gd name="T33" fmla="*/ 5 h 26"/>
                  <a:gd name="T34" fmla="*/ 5 w 13"/>
                  <a:gd name="T35" fmla="*/ 3 h 26"/>
                  <a:gd name="T36" fmla="*/ 3 w 13"/>
                  <a:gd name="T37" fmla="*/ 0 h 26"/>
                  <a:gd name="T38" fmla="*/ 3 w 13"/>
                  <a:gd name="T39" fmla="*/ 0 h 26"/>
                  <a:gd name="T40" fmla="*/ 0 w 13"/>
                  <a:gd name="T41" fmla="*/ 3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6"/>
                  <a:gd name="T65" fmla="*/ 13 w 13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6">
                    <a:moveTo>
                      <a:pt x="0" y="3"/>
                    </a:moveTo>
                    <a:lnTo>
                      <a:pt x="0" y="3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8" y="13"/>
                    </a:lnTo>
                    <a:lnTo>
                      <a:pt x="8" y="16"/>
                    </a:lnTo>
                    <a:lnTo>
                      <a:pt x="8" y="21"/>
                    </a:lnTo>
                    <a:lnTo>
                      <a:pt x="8" y="24"/>
                    </a:lnTo>
                    <a:lnTo>
                      <a:pt x="8" y="26"/>
                    </a:lnTo>
                    <a:lnTo>
                      <a:pt x="13" y="26"/>
                    </a:lnTo>
                    <a:lnTo>
                      <a:pt x="13" y="24"/>
                    </a:lnTo>
                    <a:lnTo>
                      <a:pt x="13" y="18"/>
                    </a:lnTo>
                    <a:lnTo>
                      <a:pt x="11" y="16"/>
                    </a:lnTo>
                    <a:lnTo>
                      <a:pt x="11" y="13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27" name="Freeform 2894"/>
              <p:cNvSpPr>
                <a:spLocks/>
              </p:cNvSpPr>
              <p:nvPr/>
            </p:nvSpPr>
            <p:spPr bwMode="auto">
              <a:xfrm>
                <a:off x="2669" y="1894"/>
                <a:ext cx="26" cy="13"/>
              </a:xfrm>
              <a:custGeom>
                <a:avLst/>
                <a:gdLst>
                  <a:gd name="T0" fmla="*/ 0 w 26"/>
                  <a:gd name="T1" fmla="*/ 5 h 13"/>
                  <a:gd name="T2" fmla="*/ 0 w 26"/>
                  <a:gd name="T3" fmla="*/ 5 h 13"/>
                  <a:gd name="T4" fmla="*/ 2 w 26"/>
                  <a:gd name="T5" fmla="*/ 5 h 13"/>
                  <a:gd name="T6" fmla="*/ 5 w 26"/>
                  <a:gd name="T7" fmla="*/ 5 h 13"/>
                  <a:gd name="T8" fmla="*/ 7 w 26"/>
                  <a:gd name="T9" fmla="*/ 5 h 13"/>
                  <a:gd name="T10" fmla="*/ 13 w 26"/>
                  <a:gd name="T11" fmla="*/ 5 h 13"/>
                  <a:gd name="T12" fmla="*/ 15 w 26"/>
                  <a:gd name="T13" fmla="*/ 7 h 13"/>
                  <a:gd name="T14" fmla="*/ 18 w 26"/>
                  <a:gd name="T15" fmla="*/ 7 h 13"/>
                  <a:gd name="T16" fmla="*/ 20 w 26"/>
                  <a:gd name="T17" fmla="*/ 10 h 13"/>
                  <a:gd name="T18" fmla="*/ 23 w 26"/>
                  <a:gd name="T19" fmla="*/ 13 h 13"/>
                  <a:gd name="T20" fmla="*/ 26 w 26"/>
                  <a:gd name="T21" fmla="*/ 10 h 13"/>
                  <a:gd name="T22" fmla="*/ 23 w 26"/>
                  <a:gd name="T23" fmla="*/ 7 h 13"/>
                  <a:gd name="T24" fmla="*/ 20 w 26"/>
                  <a:gd name="T25" fmla="*/ 5 h 13"/>
                  <a:gd name="T26" fmla="*/ 15 w 26"/>
                  <a:gd name="T27" fmla="*/ 2 h 13"/>
                  <a:gd name="T28" fmla="*/ 13 w 26"/>
                  <a:gd name="T29" fmla="*/ 2 h 13"/>
                  <a:gd name="T30" fmla="*/ 10 w 26"/>
                  <a:gd name="T31" fmla="*/ 2 h 13"/>
                  <a:gd name="T32" fmla="*/ 5 w 26"/>
                  <a:gd name="T33" fmla="*/ 0 h 13"/>
                  <a:gd name="T34" fmla="*/ 2 w 26"/>
                  <a:gd name="T35" fmla="*/ 0 h 13"/>
                  <a:gd name="T36" fmla="*/ 0 w 26"/>
                  <a:gd name="T37" fmla="*/ 0 h 13"/>
                  <a:gd name="T38" fmla="*/ 0 w 26"/>
                  <a:gd name="T39" fmla="*/ 0 h 13"/>
                  <a:gd name="T40" fmla="*/ 0 w 26"/>
                  <a:gd name="T41" fmla="*/ 5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13"/>
                  <a:gd name="T65" fmla="*/ 26 w 26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13">
                    <a:moveTo>
                      <a:pt x="0" y="5"/>
                    </a:move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13" y="5"/>
                    </a:lnTo>
                    <a:lnTo>
                      <a:pt x="15" y="7"/>
                    </a:lnTo>
                    <a:lnTo>
                      <a:pt x="18" y="7"/>
                    </a:lnTo>
                    <a:lnTo>
                      <a:pt x="20" y="10"/>
                    </a:lnTo>
                    <a:lnTo>
                      <a:pt x="23" y="13"/>
                    </a:lnTo>
                    <a:lnTo>
                      <a:pt x="26" y="10"/>
                    </a:lnTo>
                    <a:lnTo>
                      <a:pt x="23" y="7"/>
                    </a:lnTo>
                    <a:lnTo>
                      <a:pt x="20" y="5"/>
                    </a:lnTo>
                    <a:lnTo>
                      <a:pt x="15" y="2"/>
                    </a:lnTo>
                    <a:lnTo>
                      <a:pt x="13" y="2"/>
                    </a:lnTo>
                    <a:lnTo>
                      <a:pt x="10" y="2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28" name="Freeform 2895"/>
              <p:cNvSpPr>
                <a:spLocks/>
              </p:cNvSpPr>
              <p:nvPr/>
            </p:nvSpPr>
            <p:spPr bwMode="auto">
              <a:xfrm>
                <a:off x="2658" y="1896"/>
                <a:ext cx="45" cy="76"/>
              </a:xfrm>
              <a:custGeom>
                <a:avLst/>
                <a:gdLst>
                  <a:gd name="T0" fmla="*/ 16 w 45"/>
                  <a:gd name="T1" fmla="*/ 76 h 76"/>
                  <a:gd name="T2" fmla="*/ 24 w 45"/>
                  <a:gd name="T3" fmla="*/ 71 h 76"/>
                  <a:gd name="T4" fmla="*/ 29 w 45"/>
                  <a:gd name="T5" fmla="*/ 63 h 76"/>
                  <a:gd name="T6" fmla="*/ 39 w 45"/>
                  <a:gd name="T7" fmla="*/ 50 h 76"/>
                  <a:gd name="T8" fmla="*/ 45 w 45"/>
                  <a:gd name="T9" fmla="*/ 34 h 76"/>
                  <a:gd name="T10" fmla="*/ 42 w 45"/>
                  <a:gd name="T11" fmla="*/ 21 h 76"/>
                  <a:gd name="T12" fmla="*/ 37 w 45"/>
                  <a:gd name="T13" fmla="*/ 8 h 76"/>
                  <a:gd name="T14" fmla="*/ 26 w 45"/>
                  <a:gd name="T15" fmla="*/ 3 h 76"/>
                  <a:gd name="T16" fmla="*/ 16 w 45"/>
                  <a:gd name="T17" fmla="*/ 0 h 76"/>
                  <a:gd name="T18" fmla="*/ 16 w 45"/>
                  <a:gd name="T19" fmla="*/ 3 h 76"/>
                  <a:gd name="T20" fmla="*/ 13 w 45"/>
                  <a:gd name="T21" fmla="*/ 3 h 76"/>
                  <a:gd name="T22" fmla="*/ 5 w 45"/>
                  <a:gd name="T23" fmla="*/ 19 h 76"/>
                  <a:gd name="T24" fmla="*/ 3 w 45"/>
                  <a:gd name="T25" fmla="*/ 24 h 76"/>
                  <a:gd name="T26" fmla="*/ 0 w 45"/>
                  <a:gd name="T27" fmla="*/ 32 h 76"/>
                  <a:gd name="T28" fmla="*/ 0 w 45"/>
                  <a:gd name="T29" fmla="*/ 47 h 76"/>
                  <a:gd name="T30" fmla="*/ 0 w 45"/>
                  <a:gd name="T31" fmla="*/ 60 h 76"/>
                  <a:gd name="T32" fmla="*/ 8 w 45"/>
                  <a:gd name="T33" fmla="*/ 68 h 76"/>
                  <a:gd name="T34" fmla="*/ 16 w 45"/>
                  <a:gd name="T35" fmla="*/ 76 h 7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45"/>
                  <a:gd name="T55" fmla="*/ 0 h 76"/>
                  <a:gd name="T56" fmla="*/ 45 w 45"/>
                  <a:gd name="T57" fmla="*/ 76 h 7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45" h="76">
                    <a:moveTo>
                      <a:pt x="16" y="76"/>
                    </a:moveTo>
                    <a:lnTo>
                      <a:pt x="24" y="71"/>
                    </a:lnTo>
                    <a:lnTo>
                      <a:pt x="29" y="63"/>
                    </a:lnTo>
                    <a:lnTo>
                      <a:pt x="39" y="50"/>
                    </a:lnTo>
                    <a:lnTo>
                      <a:pt x="45" y="34"/>
                    </a:lnTo>
                    <a:lnTo>
                      <a:pt x="42" y="21"/>
                    </a:lnTo>
                    <a:lnTo>
                      <a:pt x="37" y="8"/>
                    </a:lnTo>
                    <a:lnTo>
                      <a:pt x="26" y="3"/>
                    </a:lnTo>
                    <a:lnTo>
                      <a:pt x="16" y="0"/>
                    </a:lnTo>
                    <a:lnTo>
                      <a:pt x="16" y="3"/>
                    </a:lnTo>
                    <a:lnTo>
                      <a:pt x="13" y="3"/>
                    </a:lnTo>
                    <a:lnTo>
                      <a:pt x="5" y="19"/>
                    </a:lnTo>
                    <a:lnTo>
                      <a:pt x="3" y="24"/>
                    </a:lnTo>
                    <a:lnTo>
                      <a:pt x="0" y="32"/>
                    </a:lnTo>
                    <a:lnTo>
                      <a:pt x="0" y="47"/>
                    </a:lnTo>
                    <a:lnTo>
                      <a:pt x="0" y="60"/>
                    </a:lnTo>
                    <a:lnTo>
                      <a:pt x="8" y="68"/>
                    </a:lnTo>
                    <a:lnTo>
                      <a:pt x="16" y="76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29" name="Freeform 2896"/>
              <p:cNvSpPr>
                <a:spLocks/>
              </p:cNvSpPr>
              <p:nvPr/>
            </p:nvSpPr>
            <p:spPr bwMode="auto">
              <a:xfrm>
                <a:off x="2674" y="1956"/>
                <a:ext cx="15" cy="19"/>
              </a:xfrm>
              <a:custGeom>
                <a:avLst/>
                <a:gdLst>
                  <a:gd name="T0" fmla="*/ 10 w 15"/>
                  <a:gd name="T1" fmla="*/ 0 h 19"/>
                  <a:gd name="T2" fmla="*/ 10 w 15"/>
                  <a:gd name="T3" fmla="*/ 0 h 19"/>
                  <a:gd name="T4" fmla="*/ 10 w 15"/>
                  <a:gd name="T5" fmla="*/ 3 h 19"/>
                  <a:gd name="T6" fmla="*/ 8 w 15"/>
                  <a:gd name="T7" fmla="*/ 6 h 19"/>
                  <a:gd name="T8" fmla="*/ 8 w 15"/>
                  <a:gd name="T9" fmla="*/ 8 h 19"/>
                  <a:gd name="T10" fmla="*/ 5 w 15"/>
                  <a:gd name="T11" fmla="*/ 8 h 19"/>
                  <a:gd name="T12" fmla="*/ 5 w 15"/>
                  <a:gd name="T13" fmla="*/ 11 h 19"/>
                  <a:gd name="T14" fmla="*/ 2 w 15"/>
                  <a:gd name="T15" fmla="*/ 11 h 19"/>
                  <a:gd name="T16" fmla="*/ 2 w 15"/>
                  <a:gd name="T17" fmla="*/ 14 h 19"/>
                  <a:gd name="T18" fmla="*/ 0 w 15"/>
                  <a:gd name="T19" fmla="*/ 16 h 19"/>
                  <a:gd name="T20" fmla="*/ 2 w 15"/>
                  <a:gd name="T21" fmla="*/ 19 h 19"/>
                  <a:gd name="T22" fmla="*/ 2 w 15"/>
                  <a:gd name="T23" fmla="*/ 16 h 19"/>
                  <a:gd name="T24" fmla="*/ 5 w 15"/>
                  <a:gd name="T25" fmla="*/ 14 h 19"/>
                  <a:gd name="T26" fmla="*/ 8 w 15"/>
                  <a:gd name="T27" fmla="*/ 14 h 19"/>
                  <a:gd name="T28" fmla="*/ 8 w 15"/>
                  <a:gd name="T29" fmla="*/ 11 h 19"/>
                  <a:gd name="T30" fmla="*/ 10 w 15"/>
                  <a:gd name="T31" fmla="*/ 8 h 19"/>
                  <a:gd name="T32" fmla="*/ 10 w 15"/>
                  <a:gd name="T33" fmla="*/ 8 h 19"/>
                  <a:gd name="T34" fmla="*/ 13 w 15"/>
                  <a:gd name="T35" fmla="*/ 6 h 19"/>
                  <a:gd name="T36" fmla="*/ 15 w 15"/>
                  <a:gd name="T37" fmla="*/ 3 h 19"/>
                  <a:gd name="T38" fmla="*/ 15 w 15"/>
                  <a:gd name="T39" fmla="*/ 3 h 19"/>
                  <a:gd name="T40" fmla="*/ 10 w 15"/>
                  <a:gd name="T41" fmla="*/ 0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19"/>
                  <a:gd name="T65" fmla="*/ 15 w 15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19">
                    <a:moveTo>
                      <a:pt x="10" y="0"/>
                    </a:moveTo>
                    <a:lnTo>
                      <a:pt x="10" y="0"/>
                    </a:lnTo>
                    <a:lnTo>
                      <a:pt x="10" y="3"/>
                    </a:lnTo>
                    <a:lnTo>
                      <a:pt x="8" y="6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2" y="11"/>
                    </a:lnTo>
                    <a:lnTo>
                      <a:pt x="2" y="14"/>
                    </a:lnTo>
                    <a:lnTo>
                      <a:pt x="0" y="16"/>
                    </a:lnTo>
                    <a:lnTo>
                      <a:pt x="2" y="19"/>
                    </a:lnTo>
                    <a:lnTo>
                      <a:pt x="2" y="16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8" y="11"/>
                    </a:lnTo>
                    <a:lnTo>
                      <a:pt x="10" y="8"/>
                    </a:lnTo>
                    <a:lnTo>
                      <a:pt x="13" y="6"/>
                    </a:lnTo>
                    <a:lnTo>
                      <a:pt x="15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30" name="Freeform 2897"/>
              <p:cNvSpPr>
                <a:spLocks/>
              </p:cNvSpPr>
              <p:nvPr/>
            </p:nvSpPr>
            <p:spPr bwMode="auto">
              <a:xfrm>
                <a:off x="2684" y="1930"/>
                <a:ext cx="21" cy="29"/>
              </a:xfrm>
              <a:custGeom>
                <a:avLst/>
                <a:gdLst>
                  <a:gd name="T0" fmla="*/ 16 w 21"/>
                  <a:gd name="T1" fmla="*/ 0 h 29"/>
                  <a:gd name="T2" fmla="*/ 16 w 21"/>
                  <a:gd name="T3" fmla="*/ 0 h 29"/>
                  <a:gd name="T4" fmla="*/ 16 w 21"/>
                  <a:gd name="T5" fmla="*/ 3 h 29"/>
                  <a:gd name="T6" fmla="*/ 13 w 21"/>
                  <a:gd name="T7" fmla="*/ 8 h 29"/>
                  <a:gd name="T8" fmla="*/ 13 w 21"/>
                  <a:gd name="T9" fmla="*/ 11 h 29"/>
                  <a:gd name="T10" fmla="*/ 11 w 21"/>
                  <a:gd name="T11" fmla="*/ 13 h 29"/>
                  <a:gd name="T12" fmla="*/ 8 w 21"/>
                  <a:gd name="T13" fmla="*/ 19 h 29"/>
                  <a:gd name="T14" fmla="*/ 5 w 21"/>
                  <a:gd name="T15" fmla="*/ 21 h 29"/>
                  <a:gd name="T16" fmla="*/ 3 w 21"/>
                  <a:gd name="T17" fmla="*/ 24 h 29"/>
                  <a:gd name="T18" fmla="*/ 0 w 21"/>
                  <a:gd name="T19" fmla="*/ 26 h 29"/>
                  <a:gd name="T20" fmla="*/ 5 w 21"/>
                  <a:gd name="T21" fmla="*/ 29 h 29"/>
                  <a:gd name="T22" fmla="*/ 8 w 21"/>
                  <a:gd name="T23" fmla="*/ 26 h 29"/>
                  <a:gd name="T24" fmla="*/ 8 w 21"/>
                  <a:gd name="T25" fmla="*/ 24 h 29"/>
                  <a:gd name="T26" fmla="*/ 11 w 21"/>
                  <a:gd name="T27" fmla="*/ 21 h 29"/>
                  <a:gd name="T28" fmla="*/ 13 w 21"/>
                  <a:gd name="T29" fmla="*/ 16 h 29"/>
                  <a:gd name="T30" fmla="*/ 16 w 21"/>
                  <a:gd name="T31" fmla="*/ 13 h 29"/>
                  <a:gd name="T32" fmla="*/ 19 w 21"/>
                  <a:gd name="T33" fmla="*/ 8 h 29"/>
                  <a:gd name="T34" fmla="*/ 19 w 21"/>
                  <a:gd name="T35" fmla="*/ 5 h 29"/>
                  <a:gd name="T36" fmla="*/ 21 w 21"/>
                  <a:gd name="T37" fmla="*/ 0 h 29"/>
                  <a:gd name="T38" fmla="*/ 21 w 21"/>
                  <a:gd name="T39" fmla="*/ 0 h 29"/>
                  <a:gd name="T40" fmla="*/ 16 w 21"/>
                  <a:gd name="T41" fmla="*/ 0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9"/>
                  <a:gd name="T65" fmla="*/ 21 w 21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9">
                    <a:moveTo>
                      <a:pt x="16" y="0"/>
                    </a:moveTo>
                    <a:lnTo>
                      <a:pt x="16" y="0"/>
                    </a:lnTo>
                    <a:lnTo>
                      <a:pt x="16" y="3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1" y="13"/>
                    </a:lnTo>
                    <a:lnTo>
                      <a:pt x="8" y="19"/>
                    </a:lnTo>
                    <a:lnTo>
                      <a:pt x="5" y="21"/>
                    </a:lnTo>
                    <a:lnTo>
                      <a:pt x="3" y="24"/>
                    </a:lnTo>
                    <a:lnTo>
                      <a:pt x="0" y="26"/>
                    </a:lnTo>
                    <a:lnTo>
                      <a:pt x="5" y="29"/>
                    </a:lnTo>
                    <a:lnTo>
                      <a:pt x="8" y="26"/>
                    </a:lnTo>
                    <a:lnTo>
                      <a:pt x="8" y="24"/>
                    </a:lnTo>
                    <a:lnTo>
                      <a:pt x="11" y="21"/>
                    </a:lnTo>
                    <a:lnTo>
                      <a:pt x="13" y="16"/>
                    </a:lnTo>
                    <a:lnTo>
                      <a:pt x="16" y="13"/>
                    </a:lnTo>
                    <a:lnTo>
                      <a:pt x="19" y="8"/>
                    </a:lnTo>
                    <a:lnTo>
                      <a:pt x="19" y="5"/>
                    </a:lnTo>
                    <a:lnTo>
                      <a:pt x="21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31" name="Freeform 2898"/>
              <p:cNvSpPr>
                <a:spLocks/>
              </p:cNvSpPr>
              <p:nvPr/>
            </p:nvSpPr>
            <p:spPr bwMode="auto">
              <a:xfrm>
                <a:off x="2692" y="1904"/>
                <a:ext cx="13" cy="26"/>
              </a:xfrm>
              <a:custGeom>
                <a:avLst/>
                <a:gdLst>
                  <a:gd name="T0" fmla="*/ 0 w 13"/>
                  <a:gd name="T1" fmla="*/ 3 h 26"/>
                  <a:gd name="T2" fmla="*/ 0 w 13"/>
                  <a:gd name="T3" fmla="*/ 3 h 26"/>
                  <a:gd name="T4" fmla="*/ 3 w 13"/>
                  <a:gd name="T5" fmla="*/ 5 h 26"/>
                  <a:gd name="T6" fmla="*/ 5 w 13"/>
                  <a:gd name="T7" fmla="*/ 8 h 26"/>
                  <a:gd name="T8" fmla="*/ 5 w 13"/>
                  <a:gd name="T9" fmla="*/ 11 h 26"/>
                  <a:gd name="T10" fmla="*/ 8 w 13"/>
                  <a:gd name="T11" fmla="*/ 13 h 26"/>
                  <a:gd name="T12" fmla="*/ 8 w 13"/>
                  <a:gd name="T13" fmla="*/ 16 h 26"/>
                  <a:gd name="T14" fmla="*/ 8 w 13"/>
                  <a:gd name="T15" fmla="*/ 21 h 26"/>
                  <a:gd name="T16" fmla="*/ 8 w 13"/>
                  <a:gd name="T17" fmla="*/ 24 h 26"/>
                  <a:gd name="T18" fmla="*/ 8 w 13"/>
                  <a:gd name="T19" fmla="*/ 26 h 26"/>
                  <a:gd name="T20" fmla="*/ 13 w 13"/>
                  <a:gd name="T21" fmla="*/ 26 h 26"/>
                  <a:gd name="T22" fmla="*/ 13 w 13"/>
                  <a:gd name="T23" fmla="*/ 24 h 26"/>
                  <a:gd name="T24" fmla="*/ 13 w 13"/>
                  <a:gd name="T25" fmla="*/ 18 h 26"/>
                  <a:gd name="T26" fmla="*/ 11 w 13"/>
                  <a:gd name="T27" fmla="*/ 16 h 26"/>
                  <a:gd name="T28" fmla="*/ 11 w 13"/>
                  <a:gd name="T29" fmla="*/ 13 h 26"/>
                  <a:gd name="T30" fmla="*/ 8 w 13"/>
                  <a:gd name="T31" fmla="*/ 8 h 26"/>
                  <a:gd name="T32" fmla="*/ 8 w 13"/>
                  <a:gd name="T33" fmla="*/ 5 h 26"/>
                  <a:gd name="T34" fmla="*/ 5 w 13"/>
                  <a:gd name="T35" fmla="*/ 3 h 26"/>
                  <a:gd name="T36" fmla="*/ 3 w 13"/>
                  <a:gd name="T37" fmla="*/ 0 h 26"/>
                  <a:gd name="T38" fmla="*/ 3 w 13"/>
                  <a:gd name="T39" fmla="*/ 0 h 26"/>
                  <a:gd name="T40" fmla="*/ 0 w 13"/>
                  <a:gd name="T41" fmla="*/ 3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6"/>
                  <a:gd name="T65" fmla="*/ 13 w 13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6">
                    <a:moveTo>
                      <a:pt x="0" y="3"/>
                    </a:moveTo>
                    <a:lnTo>
                      <a:pt x="0" y="3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8" y="13"/>
                    </a:lnTo>
                    <a:lnTo>
                      <a:pt x="8" y="16"/>
                    </a:lnTo>
                    <a:lnTo>
                      <a:pt x="8" y="21"/>
                    </a:lnTo>
                    <a:lnTo>
                      <a:pt x="8" y="24"/>
                    </a:lnTo>
                    <a:lnTo>
                      <a:pt x="8" y="26"/>
                    </a:lnTo>
                    <a:lnTo>
                      <a:pt x="13" y="26"/>
                    </a:lnTo>
                    <a:lnTo>
                      <a:pt x="13" y="24"/>
                    </a:lnTo>
                    <a:lnTo>
                      <a:pt x="13" y="18"/>
                    </a:lnTo>
                    <a:lnTo>
                      <a:pt x="11" y="16"/>
                    </a:lnTo>
                    <a:lnTo>
                      <a:pt x="11" y="13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32" name="Freeform 2899"/>
              <p:cNvSpPr>
                <a:spLocks/>
              </p:cNvSpPr>
              <p:nvPr/>
            </p:nvSpPr>
            <p:spPr bwMode="auto">
              <a:xfrm>
                <a:off x="2674" y="1894"/>
                <a:ext cx="21" cy="13"/>
              </a:xfrm>
              <a:custGeom>
                <a:avLst/>
                <a:gdLst>
                  <a:gd name="T0" fmla="*/ 2 w 21"/>
                  <a:gd name="T1" fmla="*/ 5 h 13"/>
                  <a:gd name="T2" fmla="*/ 0 w 21"/>
                  <a:gd name="T3" fmla="*/ 5 h 13"/>
                  <a:gd name="T4" fmla="*/ 2 w 21"/>
                  <a:gd name="T5" fmla="*/ 5 h 13"/>
                  <a:gd name="T6" fmla="*/ 5 w 21"/>
                  <a:gd name="T7" fmla="*/ 5 h 13"/>
                  <a:gd name="T8" fmla="*/ 8 w 21"/>
                  <a:gd name="T9" fmla="*/ 5 h 13"/>
                  <a:gd name="T10" fmla="*/ 10 w 21"/>
                  <a:gd name="T11" fmla="*/ 7 h 13"/>
                  <a:gd name="T12" fmla="*/ 13 w 21"/>
                  <a:gd name="T13" fmla="*/ 7 h 13"/>
                  <a:gd name="T14" fmla="*/ 15 w 21"/>
                  <a:gd name="T15" fmla="*/ 10 h 13"/>
                  <a:gd name="T16" fmla="*/ 15 w 21"/>
                  <a:gd name="T17" fmla="*/ 10 h 13"/>
                  <a:gd name="T18" fmla="*/ 18 w 21"/>
                  <a:gd name="T19" fmla="*/ 13 h 13"/>
                  <a:gd name="T20" fmla="*/ 21 w 21"/>
                  <a:gd name="T21" fmla="*/ 10 h 13"/>
                  <a:gd name="T22" fmla="*/ 18 w 21"/>
                  <a:gd name="T23" fmla="*/ 7 h 13"/>
                  <a:gd name="T24" fmla="*/ 15 w 21"/>
                  <a:gd name="T25" fmla="*/ 5 h 13"/>
                  <a:gd name="T26" fmla="*/ 13 w 21"/>
                  <a:gd name="T27" fmla="*/ 5 h 13"/>
                  <a:gd name="T28" fmla="*/ 10 w 21"/>
                  <a:gd name="T29" fmla="*/ 2 h 13"/>
                  <a:gd name="T30" fmla="*/ 8 w 21"/>
                  <a:gd name="T31" fmla="*/ 2 h 13"/>
                  <a:gd name="T32" fmla="*/ 5 w 21"/>
                  <a:gd name="T33" fmla="*/ 2 h 13"/>
                  <a:gd name="T34" fmla="*/ 2 w 21"/>
                  <a:gd name="T35" fmla="*/ 2 h 13"/>
                  <a:gd name="T36" fmla="*/ 0 w 21"/>
                  <a:gd name="T37" fmla="*/ 0 h 13"/>
                  <a:gd name="T38" fmla="*/ 0 w 21"/>
                  <a:gd name="T39" fmla="*/ 2 h 13"/>
                  <a:gd name="T40" fmla="*/ 2 w 21"/>
                  <a:gd name="T41" fmla="*/ 5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3"/>
                  <a:gd name="T65" fmla="*/ 21 w 21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3">
                    <a:moveTo>
                      <a:pt x="2" y="5"/>
                    </a:move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7"/>
                    </a:lnTo>
                    <a:lnTo>
                      <a:pt x="13" y="7"/>
                    </a:lnTo>
                    <a:lnTo>
                      <a:pt x="15" y="10"/>
                    </a:lnTo>
                    <a:lnTo>
                      <a:pt x="18" y="13"/>
                    </a:lnTo>
                    <a:lnTo>
                      <a:pt x="21" y="10"/>
                    </a:lnTo>
                    <a:lnTo>
                      <a:pt x="18" y="7"/>
                    </a:lnTo>
                    <a:lnTo>
                      <a:pt x="15" y="5"/>
                    </a:lnTo>
                    <a:lnTo>
                      <a:pt x="13" y="5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5" y="2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33" name="Freeform 2900"/>
              <p:cNvSpPr>
                <a:spLocks/>
              </p:cNvSpPr>
              <p:nvPr/>
            </p:nvSpPr>
            <p:spPr bwMode="auto">
              <a:xfrm>
                <a:off x="2669" y="1896"/>
                <a:ext cx="7" cy="5"/>
              </a:xfrm>
              <a:custGeom>
                <a:avLst/>
                <a:gdLst>
                  <a:gd name="T0" fmla="*/ 2 w 7"/>
                  <a:gd name="T1" fmla="*/ 5 h 5"/>
                  <a:gd name="T2" fmla="*/ 2 w 7"/>
                  <a:gd name="T3" fmla="*/ 5 h 5"/>
                  <a:gd name="T4" fmla="*/ 2 w 7"/>
                  <a:gd name="T5" fmla="*/ 5 h 5"/>
                  <a:gd name="T6" fmla="*/ 2 w 7"/>
                  <a:gd name="T7" fmla="*/ 5 h 5"/>
                  <a:gd name="T8" fmla="*/ 5 w 7"/>
                  <a:gd name="T9" fmla="*/ 3 h 5"/>
                  <a:gd name="T10" fmla="*/ 5 w 7"/>
                  <a:gd name="T11" fmla="*/ 3 h 5"/>
                  <a:gd name="T12" fmla="*/ 5 w 7"/>
                  <a:gd name="T13" fmla="*/ 3 h 5"/>
                  <a:gd name="T14" fmla="*/ 5 w 7"/>
                  <a:gd name="T15" fmla="*/ 3 h 5"/>
                  <a:gd name="T16" fmla="*/ 5 w 7"/>
                  <a:gd name="T17" fmla="*/ 3 h 5"/>
                  <a:gd name="T18" fmla="*/ 7 w 7"/>
                  <a:gd name="T19" fmla="*/ 3 h 5"/>
                  <a:gd name="T20" fmla="*/ 5 w 7"/>
                  <a:gd name="T21" fmla="*/ 0 h 5"/>
                  <a:gd name="T22" fmla="*/ 5 w 7"/>
                  <a:gd name="T23" fmla="*/ 0 h 5"/>
                  <a:gd name="T24" fmla="*/ 2 w 7"/>
                  <a:gd name="T25" fmla="*/ 0 h 5"/>
                  <a:gd name="T26" fmla="*/ 2 w 7"/>
                  <a:gd name="T27" fmla="*/ 0 h 5"/>
                  <a:gd name="T28" fmla="*/ 2 w 7"/>
                  <a:gd name="T29" fmla="*/ 0 h 5"/>
                  <a:gd name="T30" fmla="*/ 2 w 7"/>
                  <a:gd name="T31" fmla="*/ 0 h 5"/>
                  <a:gd name="T32" fmla="*/ 0 w 7"/>
                  <a:gd name="T33" fmla="*/ 3 h 5"/>
                  <a:gd name="T34" fmla="*/ 0 w 7"/>
                  <a:gd name="T35" fmla="*/ 3 h 5"/>
                  <a:gd name="T36" fmla="*/ 0 w 7"/>
                  <a:gd name="T37" fmla="*/ 3 h 5"/>
                  <a:gd name="T38" fmla="*/ 0 w 7"/>
                  <a:gd name="T39" fmla="*/ 3 h 5"/>
                  <a:gd name="T40" fmla="*/ 2 w 7"/>
                  <a:gd name="T41" fmla="*/ 5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7"/>
                  <a:gd name="T64" fmla="*/ 0 h 5"/>
                  <a:gd name="T65" fmla="*/ 7 w 7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7" h="5">
                    <a:moveTo>
                      <a:pt x="2" y="5"/>
                    </a:moveTo>
                    <a:lnTo>
                      <a:pt x="2" y="5"/>
                    </a:lnTo>
                    <a:lnTo>
                      <a:pt x="5" y="3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34" name="Freeform 2901"/>
              <p:cNvSpPr>
                <a:spLocks/>
              </p:cNvSpPr>
              <p:nvPr/>
            </p:nvSpPr>
            <p:spPr bwMode="auto">
              <a:xfrm>
                <a:off x="2655" y="1899"/>
                <a:ext cx="16" cy="29"/>
              </a:xfrm>
              <a:custGeom>
                <a:avLst/>
                <a:gdLst>
                  <a:gd name="T0" fmla="*/ 6 w 16"/>
                  <a:gd name="T1" fmla="*/ 29 h 29"/>
                  <a:gd name="T2" fmla="*/ 6 w 16"/>
                  <a:gd name="T3" fmla="*/ 29 h 29"/>
                  <a:gd name="T4" fmla="*/ 6 w 16"/>
                  <a:gd name="T5" fmla="*/ 26 h 29"/>
                  <a:gd name="T6" fmla="*/ 6 w 16"/>
                  <a:gd name="T7" fmla="*/ 21 h 29"/>
                  <a:gd name="T8" fmla="*/ 8 w 16"/>
                  <a:gd name="T9" fmla="*/ 18 h 29"/>
                  <a:gd name="T10" fmla="*/ 8 w 16"/>
                  <a:gd name="T11" fmla="*/ 16 h 29"/>
                  <a:gd name="T12" fmla="*/ 11 w 16"/>
                  <a:gd name="T13" fmla="*/ 10 h 29"/>
                  <a:gd name="T14" fmla="*/ 14 w 16"/>
                  <a:gd name="T15" fmla="*/ 8 h 29"/>
                  <a:gd name="T16" fmla="*/ 14 w 16"/>
                  <a:gd name="T17" fmla="*/ 5 h 29"/>
                  <a:gd name="T18" fmla="*/ 16 w 16"/>
                  <a:gd name="T19" fmla="*/ 2 h 29"/>
                  <a:gd name="T20" fmla="*/ 14 w 16"/>
                  <a:gd name="T21" fmla="*/ 0 h 29"/>
                  <a:gd name="T22" fmla="*/ 11 w 16"/>
                  <a:gd name="T23" fmla="*/ 2 h 29"/>
                  <a:gd name="T24" fmla="*/ 11 w 16"/>
                  <a:gd name="T25" fmla="*/ 5 h 29"/>
                  <a:gd name="T26" fmla="*/ 8 w 16"/>
                  <a:gd name="T27" fmla="*/ 10 h 29"/>
                  <a:gd name="T28" fmla="*/ 6 w 16"/>
                  <a:gd name="T29" fmla="*/ 13 h 29"/>
                  <a:gd name="T30" fmla="*/ 3 w 16"/>
                  <a:gd name="T31" fmla="*/ 18 h 29"/>
                  <a:gd name="T32" fmla="*/ 3 w 16"/>
                  <a:gd name="T33" fmla="*/ 21 h 29"/>
                  <a:gd name="T34" fmla="*/ 0 w 16"/>
                  <a:gd name="T35" fmla="*/ 26 h 29"/>
                  <a:gd name="T36" fmla="*/ 0 w 16"/>
                  <a:gd name="T37" fmla="*/ 29 h 29"/>
                  <a:gd name="T38" fmla="*/ 0 w 16"/>
                  <a:gd name="T39" fmla="*/ 29 h 29"/>
                  <a:gd name="T40" fmla="*/ 6 w 16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29"/>
                  <a:gd name="T65" fmla="*/ 16 w 16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29">
                    <a:moveTo>
                      <a:pt x="6" y="29"/>
                    </a:moveTo>
                    <a:lnTo>
                      <a:pt x="6" y="29"/>
                    </a:lnTo>
                    <a:lnTo>
                      <a:pt x="6" y="26"/>
                    </a:lnTo>
                    <a:lnTo>
                      <a:pt x="6" y="21"/>
                    </a:lnTo>
                    <a:lnTo>
                      <a:pt x="8" y="18"/>
                    </a:lnTo>
                    <a:lnTo>
                      <a:pt x="8" y="16"/>
                    </a:lnTo>
                    <a:lnTo>
                      <a:pt x="11" y="10"/>
                    </a:lnTo>
                    <a:lnTo>
                      <a:pt x="14" y="8"/>
                    </a:lnTo>
                    <a:lnTo>
                      <a:pt x="14" y="5"/>
                    </a:lnTo>
                    <a:lnTo>
                      <a:pt x="16" y="2"/>
                    </a:lnTo>
                    <a:lnTo>
                      <a:pt x="14" y="0"/>
                    </a:lnTo>
                    <a:lnTo>
                      <a:pt x="11" y="2"/>
                    </a:lnTo>
                    <a:lnTo>
                      <a:pt x="11" y="5"/>
                    </a:lnTo>
                    <a:lnTo>
                      <a:pt x="8" y="10"/>
                    </a:lnTo>
                    <a:lnTo>
                      <a:pt x="6" y="13"/>
                    </a:lnTo>
                    <a:lnTo>
                      <a:pt x="3" y="18"/>
                    </a:lnTo>
                    <a:lnTo>
                      <a:pt x="3" y="21"/>
                    </a:lnTo>
                    <a:lnTo>
                      <a:pt x="0" y="26"/>
                    </a:lnTo>
                    <a:lnTo>
                      <a:pt x="0" y="29"/>
                    </a:lnTo>
                    <a:lnTo>
                      <a:pt x="6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35" name="Freeform 2902"/>
              <p:cNvSpPr>
                <a:spLocks/>
              </p:cNvSpPr>
              <p:nvPr/>
            </p:nvSpPr>
            <p:spPr bwMode="auto">
              <a:xfrm>
                <a:off x="2655" y="1928"/>
                <a:ext cx="6" cy="28"/>
              </a:xfrm>
              <a:custGeom>
                <a:avLst/>
                <a:gdLst>
                  <a:gd name="T0" fmla="*/ 6 w 6"/>
                  <a:gd name="T1" fmla="*/ 26 h 28"/>
                  <a:gd name="T2" fmla="*/ 6 w 6"/>
                  <a:gd name="T3" fmla="*/ 26 h 28"/>
                  <a:gd name="T4" fmla="*/ 3 w 6"/>
                  <a:gd name="T5" fmla="*/ 23 h 28"/>
                  <a:gd name="T6" fmla="*/ 3 w 6"/>
                  <a:gd name="T7" fmla="*/ 21 h 28"/>
                  <a:gd name="T8" fmla="*/ 3 w 6"/>
                  <a:gd name="T9" fmla="*/ 18 h 28"/>
                  <a:gd name="T10" fmla="*/ 3 w 6"/>
                  <a:gd name="T11" fmla="*/ 13 h 28"/>
                  <a:gd name="T12" fmla="*/ 3 w 6"/>
                  <a:gd name="T13" fmla="*/ 10 h 28"/>
                  <a:gd name="T14" fmla="*/ 3 w 6"/>
                  <a:gd name="T15" fmla="*/ 7 h 28"/>
                  <a:gd name="T16" fmla="*/ 3 w 6"/>
                  <a:gd name="T17" fmla="*/ 2 h 28"/>
                  <a:gd name="T18" fmla="*/ 6 w 6"/>
                  <a:gd name="T19" fmla="*/ 0 h 28"/>
                  <a:gd name="T20" fmla="*/ 0 w 6"/>
                  <a:gd name="T21" fmla="*/ 0 h 28"/>
                  <a:gd name="T22" fmla="*/ 0 w 6"/>
                  <a:gd name="T23" fmla="*/ 2 h 28"/>
                  <a:gd name="T24" fmla="*/ 0 w 6"/>
                  <a:gd name="T25" fmla="*/ 7 h 28"/>
                  <a:gd name="T26" fmla="*/ 0 w 6"/>
                  <a:gd name="T27" fmla="*/ 10 h 28"/>
                  <a:gd name="T28" fmla="*/ 0 w 6"/>
                  <a:gd name="T29" fmla="*/ 13 h 28"/>
                  <a:gd name="T30" fmla="*/ 0 w 6"/>
                  <a:gd name="T31" fmla="*/ 18 h 28"/>
                  <a:gd name="T32" fmla="*/ 0 w 6"/>
                  <a:gd name="T33" fmla="*/ 21 h 28"/>
                  <a:gd name="T34" fmla="*/ 0 w 6"/>
                  <a:gd name="T35" fmla="*/ 26 h 28"/>
                  <a:gd name="T36" fmla="*/ 3 w 6"/>
                  <a:gd name="T37" fmla="*/ 28 h 28"/>
                  <a:gd name="T38" fmla="*/ 3 w 6"/>
                  <a:gd name="T39" fmla="*/ 28 h 28"/>
                  <a:gd name="T40" fmla="*/ 6 w 6"/>
                  <a:gd name="T41" fmla="*/ 26 h 2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28"/>
                  <a:gd name="T65" fmla="*/ 6 w 6"/>
                  <a:gd name="T66" fmla="*/ 28 h 2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28">
                    <a:moveTo>
                      <a:pt x="6" y="26"/>
                    </a:moveTo>
                    <a:lnTo>
                      <a:pt x="6" y="26"/>
                    </a:lnTo>
                    <a:lnTo>
                      <a:pt x="3" y="23"/>
                    </a:lnTo>
                    <a:lnTo>
                      <a:pt x="3" y="21"/>
                    </a:lnTo>
                    <a:lnTo>
                      <a:pt x="3" y="18"/>
                    </a:lnTo>
                    <a:lnTo>
                      <a:pt x="3" y="13"/>
                    </a:lnTo>
                    <a:lnTo>
                      <a:pt x="3" y="10"/>
                    </a:lnTo>
                    <a:lnTo>
                      <a:pt x="3" y="7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3" y="28"/>
                    </a:lnTo>
                    <a:lnTo>
                      <a:pt x="6" y="2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36" name="Freeform 2903"/>
              <p:cNvSpPr>
                <a:spLocks/>
              </p:cNvSpPr>
              <p:nvPr/>
            </p:nvSpPr>
            <p:spPr bwMode="auto">
              <a:xfrm>
                <a:off x="2658" y="1954"/>
                <a:ext cx="18" cy="21"/>
              </a:xfrm>
              <a:custGeom>
                <a:avLst/>
                <a:gdLst>
                  <a:gd name="T0" fmla="*/ 16 w 18"/>
                  <a:gd name="T1" fmla="*/ 18 h 21"/>
                  <a:gd name="T2" fmla="*/ 18 w 18"/>
                  <a:gd name="T3" fmla="*/ 16 h 21"/>
                  <a:gd name="T4" fmla="*/ 16 w 18"/>
                  <a:gd name="T5" fmla="*/ 16 h 21"/>
                  <a:gd name="T6" fmla="*/ 13 w 18"/>
                  <a:gd name="T7" fmla="*/ 13 h 21"/>
                  <a:gd name="T8" fmla="*/ 11 w 18"/>
                  <a:gd name="T9" fmla="*/ 13 h 21"/>
                  <a:gd name="T10" fmla="*/ 8 w 18"/>
                  <a:gd name="T11" fmla="*/ 10 h 21"/>
                  <a:gd name="T12" fmla="*/ 5 w 18"/>
                  <a:gd name="T13" fmla="*/ 8 h 21"/>
                  <a:gd name="T14" fmla="*/ 5 w 18"/>
                  <a:gd name="T15" fmla="*/ 5 h 21"/>
                  <a:gd name="T16" fmla="*/ 3 w 18"/>
                  <a:gd name="T17" fmla="*/ 2 h 21"/>
                  <a:gd name="T18" fmla="*/ 3 w 18"/>
                  <a:gd name="T19" fmla="*/ 0 h 21"/>
                  <a:gd name="T20" fmla="*/ 0 w 18"/>
                  <a:gd name="T21" fmla="*/ 2 h 21"/>
                  <a:gd name="T22" fmla="*/ 0 w 18"/>
                  <a:gd name="T23" fmla="*/ 5 h 21"/>
                  <a:gd name="T24" fmla="*/ 3 w 18"/>
                  <a:gd name="T25" fmla="*/ 8 h 21"/>
                  <a:gd name="T26" fmla="*/ 3 w 18"/>
                  <a:gd name="T27" fmla="*/ 10 h 21"/>
                  <a:gd name="T28" fmla="*/ 5 w 18"/>
                  <a:gd name="T29" fmla="*/ 13 h 21"/>
                  <a:gd name="T30" fmla="*/ 8 w 18"/>
                  <a:gd name="T31" fmla="*/ 16 h 21"/>
                  <a:gd name="T32" fmla="*/ 11 w 18"/>
                  <a:gd name="T33" fmla="*/ 16 h 21"/>
                  <a:gd name="T34" fmla="*/ 13 w 18"/>
                  <a:gd name="T35" fmla="*/ 18 h 21"/>
                  <a:gd name="T36" fmla="*/ 16 w 18"/>
                  <a:gd name="T37" fmla="*/ 21 h 21"/>
                  <a:gd name="T38" fmla="*/ 18 w 18"/>
                  <a:gd name="T39" fmla="*/ 21 h 21"/>
                  <a:gd name="T40" fmla="*/ 16 w 18"/>
                  <a:gd name="T41" fmla="*/ 21 h 21"/>
                  <a:gd name="T42" fmla="*/ 16 w 18"/>
                  <a:gd name="T43" fmla="*/ 21 h 21"/>
                  <a:gd name="T44" fmla="*/ 18 w 18"/>
                  <a:gd name="T45" fmla="*/ 21 h 21"/>
                  <a:gd name="T46" fmla="*/ 16 w 18"/>
                  <a:gd name="T47" fmla="*/ 18 h 2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8"/>
                  <a:gd name="T73" fmla="*/ 0 h 21"/>
                  <a:gd name="T74" fmla="*/ 18 w 18"/>
                  <a:gd name="T75" fmla="*/ 21 h 21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8" h="21">
                    <a:moveTo>
                      <a:pt x="16" y="18"/>
                    </a:moveTo>
                    <a:lnTo>
                      <a:pt x="18" y="16"/>
                    </a:lnTo>
                    <a:lnTo>
                      <a:pt x="16" y="16"/>
                    </a:lnTo>
                    <a:lnTo>
                      <a:pt x="13" y="13"/>
                    </a:lnTo>
                    <a:lnTo>
                      <a:pt x="11" y="13"/>
                    </a:lnTo>
                    <a:lnTo>
                      <a:pt x="8" y="10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5" y="13"/>
                    </a:lnTo>
                    <a:lnTo>
                      <a:pt x="8" y="16"/>
                    </a:lnTo>
                    <a:lnTo>
                      <a:pt x="11" y="16"/>
                    </a:lnTo>
                    <a:lnTo>
                      <a:pt x="13" y="18"/>
                    </a:lnTo>
                    <a:lnTo>
                      <a:pt x="16" y="21"/>
                    </a:lnTo>
                    <a:lnTo>
                      <a:pt x="18" y="21"/>
                    </a:lnTo>
                    <a:lnTo>
                      <a:pt x="16" y="21"/>
                    </a:lnTo>
                    <a:lnTo>
                      <a:pt x="18" y="21"/>
                    </a:lnTo>
                    <a:lnTo>
                      <a:pt x="16" y="1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37" name="Freeform 2904"/>
              <p:cNvSpPr>
                <a:spLocks/>
              </p:cNvSpPr>
              <p:nvPr/>
            </p:nvSpPr>
            <p:spPr bwMode="auto">
              <a:xfrm>
                <a:off x="2451" y="1859"/>
                <a:ext cx="129" cy="35"/>
              </a:xfrm>
              <a:custGeom>
                <a:avLst/>
                <a:gdLst>
                  <a:gd name="T0" fmla="*/ 0 w 129"/>
                  <a:gd name="T1" fmla="*/ 6 h 35"/>
                  <a:gd name="T2" fmla="*/ 0 w 129"/>
                  <a:gd name="T3" fmla="*/ 16 h 35"/>
                  <a:gd name="T4" fmla="*/ 3 w 129"/>
                  <a:gd name="T5" fmla="*/ 27 h 35"/>
                  <a:gd name="T6" fmla="*/ 3 w 129"/>
                  <a:gd name="T7" fmla="*/ 29 h 35"/>
                  <a:gd name="T8" fmla="*/ 6 w 129"/>
                  <a:gd name="T9" fmla="*/ 32 h 35"/>
                  <a:gd name="T10" fmla="*/ 34 w 129"/>
                  <a:gd name="T11" fmla="*/ 35 h 35"/>
                  <a:gd name="T12" fmla="*/ 63 w 129"/>
                  <a:gd name="T13" fmla="*/ 35 h 35"/>
                  <a:gd name="T14" fmla="*/ 95 w 129"/>
                  <a:gd name="T15" fmla="*/ 35 h 35"/>
                  <a:gd name="T16" fmla="*/ 108 w 129"/>
                  <a:gd name="T17" fmla="*/ 35 h 35"/>
                  <a:gd name="T18" fmla="*/ 116 w 129"/>
                  <a:gd name="T19" fmla="*/ 35 h 35"/>
                  <a:gd name="T20" fmla="*/ 121 w 129"/>
                  <a:gd name="T21" fmla="*/ 32 h 35"/>
                  <a:gd name="T22" fmla="*/ 126 w 129"/>
                  <a:gd name="T23" fmla="*/ 27 h 35"/>
                  <a:gd name="T24" fmla="*/ 129 w 129"/>
                  <a:gd name="T25" fmla="*/ 19 h 35"/>
                  <a:gd name="T26" fmla="*/ 129 w 129"/>
                  <a:gd name="T27" fmla="*/ 11 h 35"/>
                  <a:gd name="T28" fmla="*/ 129 w 129"/>
                  <a:gd name="T29" fmla="*/ 6 h 35"/>
                  <a:gd name="T30" fmla="*/ 126 w 129"/>
                  <a:gd name="T31" fmla="*/ 3 h 35"/>
                  <a:gd name="T32" fmla="*/ 118 w 129"/>
                  <a:gd name="T33" fmla="*/ 0 h 35"/>
                  <a:gd name="T34" fmla="*/ 113 w 129"/>
                  <a:gd name="T35" fmla="*/ 0 h 35"/>
                  <a:gd name="T36" fmla="*/ 108 w 129"/>
                  <a:gd name="T37" fmla="*/ 0 h 35"/>
                  <a:gd name="T38" fmla="*/ 102 w 129"/>
                  <a:gd name="T39" fmla="*/ 0 h 35"/>
                  <a:gd name="T40" fmla="*/ 89 w 129"/>
                  <a:gd name="T41" fmla="*/ 0 h 35"/>
                  <a:gd name="T42" fmla="*/ 71 w 129"/>
                  <a:gd name="T43" fmla="*/ 3 h 35"/>
                  <a:gd name="T44" fmla="*/ 53 w 129"/>
                  <a:gd name="T45" fmla="*/ 3 h 35"/>
                  <a:gd name="T46" fmla="*/ 32 w 129"/>
                  <a:gd name="T47" fmla="*/ 3 h 35"/>
                  <a:gd name="T48" fmla="*/ 16 w 129"/>
                  <a:gd name="T49" fmla="*/ 6 h 35"/>
                  <a:gd name="T50" fmla="*/ 6 w 129"/>
                  <a:gd name="T51" fmla="*/ 6 h 35"/>
                  <a:gd name="T52" fmla="*/ 0 w 129"/>
                  <a:gd name="T53" fmla="*/ 6 h 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129"/>
                  <a:gd name="T82" fmla="*/ 0 h 35"/>
                  <a:gd name="T83" fmla="*/ 129 w 129"/>
                  <a:gd name="T84" fmla="*/ 35 h 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129" h="35">
                    <a:moveTo>
                      <a:pt x="0" y="6"/>
                    </a:moveTo>
                    <a:lnTo>
                      <a:pt x="0" y="16"/>
                    </a:lnTo>
                    <a:lnTo>
                      <a:pt x="3" y="27"/>
                    </a:lnTo>
                    <a:lnTo>
                      <a:pt x="3" y="29"/>
                    </a:lnTo>
                    <a:lnTo>
                      <a:pt x="6" y="32"/>
                    </a:lnTo>
                    <a:lnTo>
                      <a:pt x="34" y="35"/>
                    </a:lnTo>
                    <a:lnTo>
                      <a:pt x="63" y="35"/>
                    </a:lnTo>
                    <a:lnTo>
                      <a:pt x="95" y="35"/>
                    </a:lnTo>
                    <a:lnTo>
                      <a:pt x="108" y="35"/>
                    </a:lnTo>
                    <a:lnTo>
                      <a:pt x="116" y="35"/>
                    </a:lnTo>
                    <a:lnTo>
                      <a:pt x="121" y="32"/>
                    </a:lnTo>
                    <a:lnTo>
                      <a:pt x="126" y="27"/>
                    </a:lnTo>
                    <a:lnTo>
                      <a:pt x="129" y="19"/>
                    </a:lnTo>
                    <a:lnTo>
                      <a:pt x="129" y="11"/>
                    </a:lnTo>
                    <a:lnTo>
                      <a:pt x="129" y="6"/>
                    </a:lnTo>
                    <a:lnTo>
                      <a:pt x="126" y="3"/>
                    </a:lnTo>
                    <a:lnTo>
                      <a:pt x="118" y="0"/>
                    </a:lnTo>
                    <a:lnTo>
                      <a:pt x="113" y="0"/>
                    </a:lnTo>
                    <a:lnTo>
                      <a:pt x="108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71" y="3"/>
                    </a:lnTo>
                    <a:lnTo>
                      <a:pt x="53" y="3"/>
                    </a:lnTo>
                    <a:lnTo>
                      <a:pt x="32" y="3"/>
                    </a:lnTo>
                    <a:lnTo>
                      <a:pt x="16" y="6"/>
                    </a:lnTo>
                    <a:lnTo>
                      <a:pt x="6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38" name="Freeform 2905"/>
              <p:cNvSpPr>
                <a:spLocks/>
              </p:cNvSpPr>
              <p:nvPr/>
            </p:nvSpPr>
            <p:spPr bwMode="auto">
              <a:xfrm>
                <a:off x="2451" y="1865"/>
                <a:ext cx="3" cy="21"/>
              </a:xfrm>
              <a:custGeom>
                <a:avLst/>
                <a:gdLst>
                  <a:gd name="T0" fmla="*/ 3 w 3"/>
                  <a:gd name="T1" fmla="*/ 21 h 21"/>
                  <a:gd name="T2" fmla="*/ 3 w 3"/>
                  <a:gd name="T3" fmla="*/ 21 h 21"/>
                  <a:gd name="T4" fmla="*/ 3 w 3"/>
                  <a:gd name="T5" fmla="*/ 18 h 21"/>
                  <a:gd name="T6" fmla="*/ 3 w 3"/>
                  <a:gd name="T7" fmla="*/ 15 h 21"/>
                  <a:gd name="T8" fmla="*/ 3 w 3"/>
                  <a:gd name="T9" fmla="*/ 13 h 21"/>
                  <a:gd name="T10" fmla="*/ 3 w 3"/>
                  <a:gd name="T11" fmla="*/ 10 h 21"/>
                  <a:gd name="T12" fmla="*/ 3 w 3"/>
                  <a:gd name="T13" fmla="*/ 8 h 21"/>
                  <a:gd name="T14" fmla="*/ 3 w 3"/>
                  <a:gd name="T15" fmla="*/ 5 h 21"/>
                  <a:gd name="T16" fmla="*/ 3 w 3"/>
                  <a:gd name="T17" fmla="*/ 2 h 21"/>
                  <a:gd name="T18" fmla="*/ 3 w 3"/>
                  <a:gd name="T19" fmla="*/ 0 h 21"/>
                  <a:gd name="T20" fmla="*/ 0 w 3"/>
                  <a:gd name="T21" fmla="*/ 0 h 21"/>
                  <a:gd name="T22" fmla="*/ 0 w 3"/>
                  <a:gd name="T23" fmla="*/ 2 h 21"/>
                  <a:gd name="T24" fmla="*/ 0 w 3"/>
                  <a:gd name="T25" fmla="*/ 5 h 21"/>
                  <a:gd name="T26" fmla="*/ 0 w 3"/>
                  <a:gd name="T27" fmla="*/ 8 h 21"/>
                  <a:gd name="T28" fmla="*/ 0 w 3"/>
                  <a:gd name="T29" fmla="*/ 10 h 21"/>
                  <a:gd name="T30" fmla="*/ 0 w 3"/>
                  <a:gd name="T31" fmla="*/ 13 h 21"/>
                  <a:gd name="T32" fmla="*/ 0 w 3"/>
                  <a:gd name="T33" fmla="*/ 15 h 21"/>
                  <a:gd name="T34" fmla="*/ 0 w 3"/>
                  <a:gd name="T35" fmla="*/ 18 h 21"/>
                  <a:gd name="T36" fmla="*/ 0 w 3"/>
                  <a:gd name="T37" fmla="*/ 21 h 21"/>
                  <a:gd name="T38" fmla="*/ 0 w 3"/>
                  <a:gd name="T39" fmla="*/ 21 h 21"/>
                  <a:gd name="T40" fmla="*/ 3 w 3"/>
                  <a:gd name="T41" fmla="*/ 21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"/>
                  <a:gd name="T64" fmla="*/ 0 h 21"/>
                  <a:gd name="T65" fmla="*/ 3 w 3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" h="21">
                    <a:moveTo>
                      <a:pt x="3" y="21"/>
                    </a:moveTo>
                    <a:lnTo>
                      <a:pt x="3" y="21"/>
                    </a:lnTo>
                    <a:lnTo>
                      <a:pt x="3" y="18"/>
                    </a:lnTo>
                    <a:lnTo>
                      <a:pt x="3" y="15"/>
                    </a:lnTo>
                    <a:lnTo>
                      <a:pt x="3" y="13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39" name="Freeform 2906"/>
              <p:cNvSpPr>
                <a:spLocks/>
              </p:cNvSpPr>
              <p:nvPr/>
            </p:nvSpPr>
            <p:spPr bwMode="auto">
              <a:xfrm>
                <a:off x="2451" y="1886"/>
                <a:ext cx="6" cy="8"/>
              </a:xfrm>
              <a:custGeom>
                <a:avLst/>
                <a:gdLst>
                  <a:gd name="T0" fmla="*/ 6 w 6"/>
                  <a:gd name="T1" fmla="*/ 2 h 8"/>
                  <a:gd name="T2" fmla="*/ 6 w 6"/>
                  <a:gd name="T3" fmla="*/ 2 h 8"/>
                  <a:gd name="T4" fmla="*/ 6 w 6"/>
                  <a:gd name="T5" fmla="*/ 2 h 8"/>
                  <a:gd name="T6" fmla="*/ 6 w 6"/>
                  <a:gd name="T7" fmla="*/ 2 h 8"/>
                  <a:gd name="T8" fmla="*/ 6 w 6"/>
                  <a:gd name="T9" fmla="*/ 2 h 8"/>
                  <a:gd name="T10" fmla="*/ 6 w 6"/>
                  <a:gd name="T11" fmla="*/ 2 h 8"/>
                  <a:gd name="T12" fmla="*/ 3 w 6"/>
                  <a:gd name="T13" fmla="*/ 2 h 8"/>
                  <a:gd name="T14" fmla="*/ 3 w 6"/>
                  <a:gd name="T15" fmla="*/ 0 h 8"/>
                  <a:gd name="T16" fmla="*/ 3 w 6"/>
                  <a:gd name="T17" fmla="*/ 0 h 8"/>
                  <a:gd name="T18" fmla="*/ 3 w 6"/>
                  <a:gd name="T19" fmla="*/ 0 h 8"/>
                  <a:gd name="T20" fmla="*/ 0 w 6"/>
                  <a:gd name="T21" fmla="*/ 0 h 8"/>
                  <a:gd name="T22" fmla="*/ 0 w 6"/>
                  <a:gd name="T23" fmla="*/ 0 h 8"/>
                  <a:gd name="T24" fmla="*/ 0 w 6"/>
                  <a:gd name="T25" fmla="*/ 2 h 8"/>
                  <a:gd name="T26" fmla="*/ 0 w 6"/>
                  <a:gd name="T27" fmla="*/ 2 h 8"/>
                  <a:gd name="T28" fmla="*/ 0 w 6"/>
                  <a:gd name="T29" fmla="*/ 2 h 8"/>
                  <a:gd name="T30" fmla="*/ 0 w 6"/>
                  <a:gd name="T31" fmla="*/ 5 h 8"/>
                  <a:gd name="T32" fmla="*/ 3 w 6"/>
                  <a:gd name="T33" fmla="*/ 5 h 8"/>
                  <a:gd name="T34" fmla="*/ 3 w 6"/>
                  <a:gd name="T35" fmla="*/ 8 h 8"/>
                  <a:gd name="T36" fmla="*/ 6 w 6"/>
                  <a:gd name="T37" fmla="*/ 8 h 8"/>
                  <a:gd name="T38" fmla="*/ 6 w 6"/>
                  <a:gd name="T39" fmla="*/ 8 h 8"/>
                  <a:gd name="T40" fmla="*/ 6 w 6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8"/>
                  <a:gd name="T65" fmla="*/ 6 w 6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8">
                    <a:moveTo>
                      <a:pt x="6" y="2"/>
                    </a:moveTo>
                    <a:lnTo>
                      <a:pt x="6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40" name="Freeform 2907"/>
              <p:cNvSpPr>
                <a:spLocks/>
              </p:cNvSpPr>
              <p:nvPr/>
            </p:nvSpPr>
            <p:spPr bwMode="auto">
              <a:xfrm>
                <a:off x="2457" y="1888"/>
                <a:ext cx="57" cy="6"/>
              </a:xfrm>
              <a:custGeom>
                <a:avLst/>
                <a:gdLst>
                  <a:gd name="T0" fmla="*/ 57 w 57"/>
                  <a:gd name="T1" fmla="*/ 3 h 6"/>
                  <a:gd name="T2" fmla="*/ 57 w 57"/>
                  <a:gd name="T3" fmla="*/ 3 h 6"/>
                  <a:gd name="T4" fmla="*/ 49 w 57"/>
                  <a:gd name="T5" fmla="*/ 3 h 6"/>
                  <a:gd name="T6" fmla="*/ 42 w 57"/>
                  <a:gd name="T7" fmla="*/ 3 h 6"/>
                  <a:gd name="T8" fmla="*/ 36 w 57"/>
                  <a:gd name="T9" fmla="*/ 3 h 6"/>
                  <a:gd name="T10" fmla="*/ 28 w 57"/>
                  <a:gd name="T11" fmla="*/ 3 h 6"/>
                  <a:gd name="T12" fmla="*/ 21 w 57"/>
                  <a:gd name="T13" fmla="*/ 3 h 6"/>
                  <a:gd name="T14" fmla="*/ 13 w 57"/>
                  <a:gd name="T15" fmla="*/ 3 h 6"/>
                  <a:gd name="T16" fmla="*/ 8 w 57"/>
                  <a:gd name="T17" fmla="*/ 3 h 6"/>
                  <a:gd name="T18" fmla="*/ 0 w 57"/>
                  <a:gd name="T19" fmla="*/ 0 h 6"/>
                  <a:gd name="T20" fmla="*/ 0 w 57"/>
                  <a:gd name="T21" fmla="*/ 6 h 6"/>
                  <a:gd name="T22" fmla="*/ 8 w 57"/>
                  <a:gd name="T23" fmla="*/ 6 h 6"/>
                  <a:gd name="T24" fmla="*/ 13 w 57"/>
                  <a:gd name="T25" fmla="*/ 6 h 6"/>
                  <a:gd name="T26" fmla="*/ 21 w 57"/>
                  <a:gd name="T27" fmla="*/ 6 h 6"/>
                  <a:gd name="T28" fmla="*/ 28 w 57"/>
                  <a:gd name="T29" fmla="*/ 6 h 6"/>
                  <a:gd name="T30" fmla="*/ 36 w 57"/>
                  <a:gd name="T31" fmla="*/ 6 h 6"/>
                  <a:gd name="T32" fmla="*/ 42 w 57"/>
                  <a:gd name="T33" fmla="*/ 6 h 6"/>
                  <a:gd name="T34" fmla="*/ 49 w 57"/>
                  <a:gd name="T35" fmla="*/ 6 h 6"/>
                  <a:gd name="T36" fmla="*/ 57 w 57"/>
                  <a:gd name="T37" fmla="*/ 6 h 6"/>
                  <a:gd name="T38" fmla="*/ 57 w 57"/>
                  <a:gd name="T39" fmla="*/ 6 h 6"/>
                  <a:gd name="T40" fmla="*/ 57 w 57"/>
                  <a:gd name="T41" fmla="*/ 3 h 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7"/>
                  <a:gd name="T64" fmla="*/ 0 h 6"/>
                  <a:gd name="T65" fmla="*/ 57 w 57"/>
                  <a:gd name="T66" fmla="*/ 6 h 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7" h="6">
                    <a:moveTo>
                      <a:pt x="57" y="3"/>
                    </a:moveTo>
                    <a:lnTo>
                      <a:pt x="57" y="3"/>
                    </a:lnTo>
                    <a:lnTo>
                      <a:pt x="49" y="3"/>
                    </a:lnTo>
                    <a:lnTo>
                      <a:pt x="42" y="3"/>
                    </a:lnTo>
                    <a:lnTo>
                      <a:pt x="36" y="3"/>
                    </a:lnTo>
                    <a:lnTo>
                      <a:pt x="28" y="3"/>
                    </a:lnTo>
                    <a:lnTo>
                      <a:pt x="21" y="3"/>
                    </a:lnTo>
                    <a:lnTo>
                      <a:pt x="13" y="3"/>
                    </a:lnTo>
                    <a:lnTo>
                      <a:pt x="8" y="3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8" y="6"/>
                    </a:lnTo>
                    <a:lnTo>
                      <a:pt x="13" y="6"/>
                    </a:lnTo>
                    <a:lnTo>
                      <a:pt x="21" y="6"/>
                    </a:lnTo>
                    <a:lnTo>
                      <a:pt x="28" y="6"/>
                    </a:lnTo>
                    <a:lnTo>
                      <a:pt x="36" y="6"/>
                    </a:lnTo>
                    <a:lnTo>
                      <a:pt x="42" y="6"/>
                    </a:lnTo>
                    <a:lnTo>
                      <a:pt x="49" y="6"/>
                    </a:lnTo>
                    <a:lnTo>
                      <a:pt x="57" y="6"/>
                    </a:lnTo>
                    <a:lnTo>
                      <a:pt x="57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41" name="Freeform 2908"/>
              <p:cNvSpPr>
                <a:spLocks/>
              </p:cNvSpPr>
              <p:nvPr/>
            </p:nvSpPr>
            <p:spPr bwMode="auto">
              <a:xfrm>
                <a:off x="2514" y="1891"/>
                <a:ext cx="32" cy="5"/>
              </a:xfrm>
              <a:custGeom>
                <a:avLst/>
                <a:gdLst>
                  <a:gd name="T0" fmla="*/ 32 w 32"/>
                  <a:gd name="T1" fmla="*/ 3 h 5"/>
                  <a:gd name="T2" fmla="*/ 32 w 32"/>
                  <a:gd name="T3" fmla="*/ 3 h 5"/>
                  <a:gd name="T4" fmla="*/ 29 w 32"/>
                  <a:gd name="T5" fmla="*/ 3 h 5"/>
                  <a:gd name="T6" fmla="*/ 24 w 32"/>
                  <a:gd name="T7" fmla="*/ 0 h 5"/>
                  <a:gd name="T8" fmla="*/ 21 w 32"/>
                  <a:gd name="T9" fmla="*/ 0 h 5"/>
                  <a:gd name="T10" fmla="*/ 16 w 32"/>
                  <a:gd name="T11" fmla="*/ 0 h 5"/>
                  <a:gd name="T12" fmla="*/ 13 w 32"/>
                  <a:gd name="T13" fmla="*/ 0 h 5"/>
                  <a:gd name="T14" fmla="*/ 8 w 32"/>
                  <a:gd name="T15" fmla="*/ 0 h 5"/>
                  <a:gd name="T16" fmla="*/ 5 w 32"/>
                  <a:gd name="T17" fmla="*/ 0 h 5"/>
                  <a:gd name="T18" fmla="*/ 0 w 32"/>
                  <a:gd name="T19" fmla="*/ 0 h 5"/>
                  <a:gd name="T20" fmla="*/ 0 w 32"/>
                  <a:gd name="T21" fmla="*/ 3 h 5"/>
                  <a:gd name="T22" fmla="*/ 5 w 32"/>
                  <a:gd name="T23" fmla="*/ 3 h 5"/>
                  <a:gd name="T24" fmla="*/ 8 w 32"/>
                  <a:gd name="T25" fmla="*/ 3 h 5"/>
                  <a:gd name="T26" fmla="*/ 13 w 32"/>
                  <a:gd name="T27" fmla="*/ 3 h 5"/>
                  <a:gd name="T28" fmla="*/ 16 w 32"/>
                  <a:gd name="T29" fmla="*/ 5 h 5"/>
                  <a:gd name="T30" fmla="*/ 21 w 32"/>
                  <a:gd name="T31" fmla="*/ 5 h 5"/>
                  <a:gd name="T32" fmla="*/ 24 w 32"/>
                  <a:gd name="T33" fmla="*/ 5 h 5"/>
                  <a:gd name="T34" fmla="*/ 29 w 32"/>
                  <a:gd name="T35" fmla="*/ 5 h 5"/>
                  <a:gd name="T36" fmla="*/ 32 w 32"/>
                  <a:gd name="T37" fmla="*/ 5 h 5"/>
                  <a:gd name="T38" fmla="*/ 32 w 32"/>
                  <a:gd name="T39" fmla="*/ 5 h 5"/>
                  <a:gd name="T40" fmla="*/ 32 w 32"/>
                  <a:gd name="T41" fmla="*/ 3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2"/>
                  <a:gd name="T64" fmla="*/ 0 h 5"/>
                  <a:gd name="T65" fmla="*/ 32 w 32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2" h="5">
                    <a:moveTo>
                      <a:pt x="32" y="3"/>
                    </a:moveTo>
                    <a:lnTo>
                      <a:pt x="32" y="3"/>
                    </a:lnTo>
                    <a:lnTo>
                      <a:pt x="29" y="3"/>
                    </a:lnTo>
                    <a:lnTo>
                      <a:pt x="24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5" y="3"/>
                    </a:lnTo>
                    <a:lnTo>
                      <a:pt x="8" y="3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21" y="5"/>
                    </a:lnTo>
                    <a:lnTo>
                      <a:pt x="24" y="5"/>
                    </a:lnTo>
                    <a:lnTo>
                      <a:pt x="29" y="5"/>
                    </a:lnTo>
                    <a:lnTo>
                      <a:pt x="32" y="5"/>
                    </a:lnTo>
                    <a:lnTo>
                      <a:pt x="32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42" name="Freeform 2909"/>
              <p:cNvSpPr>
                <a:spLocks/>
              </p:cNvSpPr>
              <p:nvPr/>
            </p:nvSpPr>
            <p:spPr bwMode="auto">
              <a:xfrm>
                <a:off x="2546" y="1888"/>
                <a:ext cx="28" cy="8"/>
              </a:xfrm>
              <a:custGeom>
                <a:avLst/>
                <a:gdLst>
                  <a:gd name="T0" fmla="*/ 26 w 28"/>
                  <a:gd name="T1" fmla="*/ 0 h 8"/>
                  <a:gd name="T2" fmla="*/ 26 w 28"/>
                  <a:gd name="T3" fmla="*/ 0 h 8"/>
                  <a:gd name="T4" fmla="*/ 23 w 28"/>
                  <a:gd name="T5" fmla="*/ 3 h 8"/>
                  <a:gd name="T6" fmla="*/ 21 w 28"/>
                  <a:gd name="T7" fmla="*/ 3 h 8"/>
                  <a:gd name="T8" fmla="*/ 18 w 28"/>
                  <a:gd name="T9" fmla="*/ 6 h 8"/>
                  <a:gd name="T10" fmla="*/ 15 w 28"/>
                  <a:gd name="T11" fmla="*/ 6 h 8"/>
                  <a:gd name="T12" fmla="*/ 10 w 28"/>
                  <a:gd name="T13" fmla="*/ 6 h 8"/>
                  <a:gd name="T14" fmla="*/ 7 w 28"/>
                  <a:gd name="T15" fmla="*/ 6 h 8"/>
                  <a:gd name="T16" fmla="*/ 5 w 28"/>
                  <a:gd name="T17" fmla="*/ 6 h 8"/>
                  <a:gd name="T18" fmla="*/ 0 w 28"/>
                  <a:gd name="T19" fmla="*/ 6 h 8"/>
                  <a:gd name="T20" fmla="*/ 0 w 28"/>
                  <a:gd name="T21" fmla="*/ 8 h 8"/>
                  <a:gd name="T22" fmla="*/ 5 w 28"/>
                  <a:gd name="T23" fmla="*/ 8 h 8"/>
                  <a:gd name="T24" fmla="*/ 7 w 28"/>
                  <a:gd name="T25" fmla="*/ 8 h 8"/>
                  <a:gd name="T26" fmla="*/ 10 w 28"/>
                  <a:gd name="T27" fmla="*/ 8 h 8"/>
                  <a:gd name="T28" fmla="*/ 15 w 28"/>
                  <a:gd name="T29" fmla="*/ 8 h 8"/>
                  <a:gd name="T30" fmla="*/ 18 w 28"/>
                  <a:gd name="T31" fmla="*/ 8 h 8"/>
                  <a:gd name="T32" fmla="*/ 21 w 28"/>
                  <a:gd name="T33" fmla="*/ 8 h 8"/>
                  <a:gd name="T34" fmla="*/ 23 w 28"/>
                  <a:gd name="T35" fmla="*/ 6 h 8"/>
                  <a:gd name="T36" fmla="*/ 28 w 28"/>
                  <a:gd name="T37" fmla="*/ 3 h 8"/>
                  <a:gd name="T38" fmla="*/ 28 w 28"/>
                  <a:gd name="T39" fmla="*/ 3 h 8"/>
                  <a:gd name="T40" fmla="*/ 26 w 28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8"/>
                  <a:gd name="T64" fmla="*/ 0 h 8"/>
                  <a:gd name="T65" fmla="*/ 28 w 28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8" h="8">
                    <a:moveTo>
                      <a:pt x="26" y="0"/>
                    </a:moveTo>
                    <a:lnTo>
                      <a:pt x="26" y="0"/>
                    </a:lnTo>
                    <a:lnTo>
                      <a:pt x="23" y="3"/>
                    </a:lnTo>
                    <a:lnTo>
                      <a:pt x="21" y="3"/>
                    </a:lnTo>
                    <a:lnTo>
                      <a:pt x="18" y="6"/>
                    </a:lnTo>
                    <a:lnTo>
                      <a:pt x="15" y="6"/>
                    </a:lnTo>
                    <a:lnTo>
                      <a:pt x="10" y="6"/>
                    </a:lnTo>
                    <a:lnTo>
                      <a:pt x="7" y="6"/>
                    </a:lnTo>
                    <a:lnTo>
                      <a:pt x="5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5" y="8"/>
                    </a:lnTo>
                    <a:lnTo>
                      <a:pt x="18" y="8"/>
                    </a:lnTo>
                    <a:lnTo>
                      <a:pt x="21" y="8"/>
                    </a:lnTo>
                    <a:lnTo>
                      <a:pt x="23" y="6"/>
                    </a:lnTo>
                    <a:lnTo>
                      <a:pt x="28" y="3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43" name="Freeform 2910"/>
              <p:cNvSpPr>
                <a:spLocks/>
              </p:cNvSpPr>
              <p:nvPr/>
            </p:nvSpPr>
            <p:spPr bwMode="auto">
              <a:xfrm>
                <a:off x="2572" y="1862"/>
                <a:ext cx="10" cy="29"/>
              </a:xfrm>
              <a:custGeom>
                <a:avLst/>
                <a:gdLst>
                  <a:gd name="T0" fmla="*/ 5 w 10"/>
                  <a:gd name="T1" fmla="*/ 3 h 29"/>
                  <a:gd name="T2" fmla="*/ 5 w 10"/>
                  <a:gd name="T3" fmla="*/ 3 h 29"/>
                  <a:gd name="T4" fmla="*/ 5 w 10"/>
                  <a:gd name="T5" fmla="*/ 3 h 29"/>
                  <a:gd name="T6" fmla="*/ 5 w 10"/>
                  <a:gd name="T7" fmla="*/ 8 h 29"/>
                  <a:gd name="T8" fmla="*/ 5 w 10"/>
                  <a:gd name="T9" fmla="*/ 11 h 29"/>
                  <a:gd name="T10" fmla="*/ 5 w 10"/>
                  <a:gd name="T11" fmla="*/ 13 h 29"/>
                  <a:gd name="T12" fmla="*/ 5 w 10"/>
                  <a:gd name="T13" fmla="*/ 18 h 29"/>
                  <a:gd name="T14" fmla="*/ 2 w 10"/>
                  <a:gd name="T15" fmla="*/ 21 h 29"/>
                  <a:gd name="T16" fmla="*/ 2 w 10"/>
                  <a:gd name="T17" fmla="*/ 24 h 29"/>
                  <a:gd name="T18" fmla="*/ 0 w 10"/>
                  <a:gd name="T19" fmla="*/ 26 h 29"/>
                  <a:gd name="T20" fmla="*/ 2 w 10"/>
                  <a:gd name="T21" fmla="*/ 29 h 29"/>
                  <a:gd name="T22" fmla="*/ 5 w 10"/>
                  <a:gd name="T23" fmla="*/ 26 h 29"/>
                  <a:gd name="T24" fmla="*/ 5 w 10"/>
                  <a:gd name="T25" fmla="*/ 24 h 29"/>
                  <a:gd name="T26" fmla="*/ 8 w 10"/>
                  <a:gd name="T27" fmla="*/ 18 h 29"/>
                  <a:gd name="T28" fmla="*/ 8 w 10"/>
                  <a:gd name="T29" fmla="*/ 16 h 29"/>
                  <a:gd name="T30" fmla="*/ 10 w 10"/>
                  <a:gd name="T31" fmla="*/ 11 h 29"/>
                  <a:gd name="T32" fmla="*/ 10 w 10"/>
                  <a:gd name="T33" fmla="*/ 8 h 29"/>
                  <a:gd name="T34" fmla="*/ 8 w 10"/>
                  <a:gd name="T35" fmla="*/ 3 h 29"/>
                  <a:gd name="T36" fmla="*/ 8 w 10"/>
                  <a:gd name="T37" fmla="*/ 0 h 29"/>
                  <a:gd name="T38" fmla="*/ 8 w 10"/>
                  <a:gd name="T39" fmla="*/ 0 h 29"/>
                  <a:gd name="T40" fmla="*/ 5 w 10"/>
                  <a:gd name="T41" fmla="*/ 3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"/>
                  <a:gd name="T64" fmla="*/ 0 h 29"/>
                  <a:gd name="T65" fmla="*/ 10 w 10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" h="29">
                    <a:moveTo>
                      <a:pt x="5" y="3"/>
                    </a:moveTo>
                    <a:lnTo>
                      <a:pt x="5" y="3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5" y="18"/>
                    </a:lnTo>
                    <a:lnTo>
                      <a:pt x="2" y="21"/>
                    </a:lnTo>
                    <a:lnTo>
                      <a:pt x="2" y="24"/>
                    </a:lnTo>
                    <a:lnTo>
                      <a:pt x="0" y="26"/>
                    </a:lnTo>
                    <a:lnTo>
                      <a:pt x="2" y="29"/>
                    </a:lnTo>
                    <a:lnTo>
                      <a:pt x="5" y="26"/>
                    </a:lnTo>
                    <a:lnTo>
                      <a:pt x="5" y="24"/>
                    </a:lnTo>
                    <a:lnTo>
                      <a:pt x="8" y="18"/>
                    </a:lnTo>
                    <a:lnTo>
                      <a:pt x="8" y="16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44" name="Freeform 2911"/>
              <p:cNvSpPr>
                <a:spLocks/>
              </p:cNvSpPr>
              <p:nvPr/>
            </p:nvSpPr>
            <p:spPr bwMode="auto">
              <a:xfrm>
                <a:off x="2559" y="1857"/>
                <a:ext cx="21" cy="8"/>
              </a:xfrm>
              <a:custGeom>
                <a:avLst/>
                <a:gdLst>
                  <a:gd name="T0" fmla="*/ 0 w 21"/>
                  <a:gd name="T1" fmla="*/ 2 h 8"/>
                  <a:gd name="T2" fmla="*/ 0 w 21"/>
                  <a:gd name="T3" fmla="*/ 2 h 8"/>
                  <a:gd name="T4" fmla="*/ 0 w 21"/>
                  <a:gd name="T5" fmla="*/ 2 h 8"/>
                  <a:gd name="T6" fmla="*/ 2 w 21"/>
                  <a:gd name="T7" fmla="*/ 2 h 8"/>
                  <a:gd name="T8" fmla="*/ 8 w 21"/>
                  <a:gd name="T9" fmla="*/ 5 h 8"/>
                  <a:gd name="T10" fmla="*/ 10 w 21"/>
                  <a:gd name="T11" fmla="*/ 5 h 8"/>
                  <a:gd name="T12" fmla="*/ 13 w 21"/>
                  <a:gd name="T13" fmla="*/ 5 h 8"/>
                  <a:gd name="T14" fmla="*/ 15 w 21"/>
                  <a:gd name="T15" fmla="*/ 5 h 8"/>
                  <a:gd name="T16" fmla="*/ 18 w 21"/>
                  <a:gd name="T17" fmla="*/ 5 h 8"/>
                  <a:gd name="T18" fmla="*/ 18 w 21"/>
                  <a:gd name="T19" fmla="*/ 8 h 8"/>
                  <a:gd name="T20" fmla="*/ 21 w 21"/>
                  <a:gd name="T21" fmla="*/ 5 h 8"/>
                  <a:gd name="T22" fmla="*/ 18 w 21"/>
                  <a:gd name="T23" fmla="*/ 2 h 8"/>
                  <a:gd name="T24" fmla="*/ 15 w 21"/>
                  <a:gd name="T25" fmla="*/ 2 h 8"/>
                  <a:gd name="T26" fmla="*/ 13 w 21"/>
                  <a:gd name="T27" fmla="*/ 2 h 8"/>
                  <a:gd name="T28" fmla="*/ 10 w 21"/>
                  <a:gd name="T29" fmla="*/ 0 h 8"/>
                  <a:gd name="T30" fmla="*/ 8 w 21"/>
                  <a:gd name="T31" fmla="*/ 0 h 8"/>
                  <a:gd name="T32" fmla="*/ 2 w 21"/>
                  <a:gd name="T33" fmla="*/ 0 h 8"/>
                  <a:gd name="T34" fmla="*/ 0 w 21"/>
                  <a:gd name="T35" fmla="*/ 0 h 8"/>
                  <a:gd name="T36" fmla="*/ 0 w 21"/>
                  <a:gd name="T37" fmla="*/ 0 h 8"/>
                  <a:gd name="T38" fmla="*/ 0 w 21"/>
                  <a:gd name="T39" fmla="*/ 0 h 8"/>
                  <a:gd name="T40" fmla="*/ 0 w 21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0" y="2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3" y="5"/>
                    </a:lnTo>
                    <a:lnTo>
                      <a:pt x="15" y="5"/>
                    </a:lnTo>
                    <a:lnTo>
                      <a:pt x="18" y="5"/>
                    </a:lnTo>
                    <a:lnTo>
                      <a:pt x="18" y="8"/>
                    </a:lnTo>
                    <a:lnTo>
                      <a:pt x="21" y="5"/>
                    </a:lnTo>
                    <a:lnTo>
                      <a:pt x="18" y="2"/>
                    </a:lnTo>
                    <a:lnTo>
                      <a:pt x="15" y="2"/>
                    </a:lnTo>
                    <a:lnTo>
                      <a:pt x="13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45" name="Freeform 2912"/>
              <p:cNvSpPr>
                <a:spLocks/>
              </p:cNvSpPr>
              <p:nvPr/>
            </p:nvSpPr>
            <p:spPr bwMode="auto">
              <a:xfrm>
                <a:off x="2451" y="1857"/>
                <a:ext cx="108" cy="10"/>
              </a:xfrm>
              <a:custGeom>
                <a:avLst/>
                <a:gdLst>
                  <a:gd name="T0" fmla="*/ 3 w 108"/>
                  <a:gd name="T1" fmla="*/ 8 h 10"/>
                  <a:gd name="T2" fmla="*/ 0 w 108"/>
                  <a:gd name="T3" fmla="*/ 10 h 10"/>
                  <a:gd name="T4" fmla="*/ 6 w 108"/>
                  <a:gd name="T5" fmla="*/ 10 h 10"/>
                  <a:gd name="T6" fmla="*/ 16 w 108"/>
                  <a:gd name="T7" fmla="*/ 8 h 10"/>
                  <a:gd name="T8" fmla="*/ 34 w 108"/>
                  <a:gd name="T9" fmla="*/ 8 h 10"/>
                  <a:gd name="T10" fmla="*/ 53 w 108"/>
                  <a:gd name="T11" fmla="*/ 8 h 10"/>
                  <a:gd name="T12" fmla="*/ 71 w 108"/>
                  <a:gd name="T13" fmla="*/ 5 h 10"/>
                  <a:gd name="T14" fmla="*/ 89 w 108"/>
                  <a:gd name="T15" fmla="*/ 5 h 10"/>
                  <a:gd name="T16" fmla="*/ 102 w 108"/>
                  <a:gd name="T17" fmla="*/ 5 h 10"/>
                  <a:gd name="T18" fmla="*/ 108 w 108"/>
                  <a:gd name="T19" fmla="*/ 2 h 10"/>
                  <a:gd name="T20" fmla="*/ 108 w 108"/>
                  <a:gd name="T21" fmla="*/ 0 h 10"/>
                  <a:gd name="T22" fmla="*/ 102 w 108"/>
                  <a:gd name="T23" fmla="*/ 0 h 10"/>
                  <a:gd name="T24" fmla="*/ 89 w 108"/>
                  <a:gd name="T25" fmla="*/ 0 h 10"/>
                  <a:gd name="T26" fmla="*/ 71 w 108"/>
                  <a:gd name="T27" fmla="*/ 2 h 10"/>
                  <a:gd name="T28" fmla="*/ 53 w 108"/>
                  <a:gd name="T29" fmla="*/ 2 h 10"/>
                  <a:gd name="T30" fmla="*/ 34 w 108"/>
                  <a:gd name="T31" fmla="*/ 5 h 10"/>
                  <a:gd name="T32" fmla="*/ 16 w 108"/>
                  <a:gd name="T33" fmla="*/ 5 h 10"/>
                  <a:gd name="T34" fmla="*/ 6 w 108"/>
                  <a:gd name="T35" fmla="*/ 5 h 10"/>
                  <a:gd name="T36" fmla="*/ 0 w 108"/>
                  <a:gd name="T37" fmla="*/ 8 h 10"/>
                  <a:gd name="T38" fmla="*/ 0 w 108"/>
                  <a:gd name="T39" fmla="*/ 8 h 10"/>
                  <a:gd name="T40" fmla="*/ 3 w 108"/>
                  <a:gd name="T41" fmla="*/ 8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8"/>
                  <a:gd name="T64" fmla="*/ 0 h 10"/>
                  <a:gd name="T65" fmla="*/ 108 w 108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8" h="10">
                    <a:moveTo>
                      <a:pt x="3" y="8"/>
                    </a:moveTo>
                    <a:lnTo>
                      <a:pt x="0" y="10"/>
                    </a:lnTo>
                    <a:lnTo>
                      <a:pt x="6" y="10"/>
                    </a:lnTo>
                    <a:lnTo>
                      <a:pt x="16" y="8"/>
                    </a:lnTo>
                    <a:lnTo>
                      <a:pt x="34" y="8"/>
                    </a:lnTo>
                    <a:lnTo>
                      <a:pt x="53" y="8"/>
                    </a:lnTo>
                    <a:lnTo>
                      <a:pt x="71" y="5"/>
                    </a:lnTo>
                    <a:lnTo>
                      <a:pt x="89" y="5"/>
                    </a:lnTo>
                    <a:lnTo>
                      <a:pt x="102" y="5"/>
                    </a:lnTo>
                    <a:lnTo>
                      <a:pt x="108" y="2"/>
                    </a:lnTo>
                    <a:lnTo>
                      <a:pt x="108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71" y="2"/>
                    </a:lnTo>
                    <a:lnTo>
                      <a:pt x="53" y="2"/>
                    </a:lnTo>
                    <a:lnTo>
                      <a:pt x="34" y="5"/>
                    </a:lnTo>
                    <a:lnTo>
                      <a:pt x="16" y="5"/>
                    </a:lnTo>
                    <a:lnTo>
                      <a:pt x="6" y="5"/>
                    </a:lnTo>
                    <a:lnTo>
                      <a:pt x="0" y="8"/>
                    </a:ln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46" name="Rectangle 2913"/>
              <p:cNvSpPr>
                <a:spLocks noChangeArrowheads="1"/>
              </p:cNvSpPr>
              <p:nvPr/>
            </p:nvSpPr>
            <p:spPr bwMode="auto">
              <a:xfrm>
                <a:off x="2470" y="1875"/>
                <a:ext cx="91" cy="5"/>
              </a:xfrm>
              <a:prstGeom prst="rect">
                <a:avLst/>
              </a:prstGeom>
              <a:solidFill>
                <a:srgbClr val="504A5D"/>
              </a:solidFill>
              <a:ln w="0">
                <a:solidFill>
                  <a:srgbClr val="25221E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7947" name="Freeform 2914"/>
              <p:cNvSpPr>
                <a:spLocks/>
              </p:cNvSpPr>
              <p:nvPr/>
            </p:nvSpPr>
            <p:spPr bwMode="auto">
              <a:xfrm>
                <a:off x="2266" y="1784"/>
                <a:ext cx="337" cy="70"/>
              </a:xfrm>
              <a:custGeom>
                <a:avLst/>
                <a:gdLst>
                  <a:gd name="T0" fmla="*/ 55 w 337"/>
                  <a:gd name="T1" fmla="*/ 7 h 70"/>
                  <a:gd name="T2" fmla="*/ 42 w 337"/>
                  <a:gd name="T3" fmla="*/ 10 h 70"/>
                  <a:gd name="T4" fmla="*/ 31 w 337"/>
                  <a:gd name="T5" fmla="*/ 18 h 70"/>
                  <a:gd name="T6" fmla="*/ 23 w 337"/>
                  <a:gd name="T7" fmla="*/ 28 h 70"/>
                  <a:gd name="T8" fmla="*/ 13 w 337"/>
                  <a:gd name="T9" fmla="*/ 36 h 70"/>
                  <a:gd name="T10" fmla="*/ 5 w 337"/>
                  <a:gd name="T11" fmla="*/ 41 h 70"/>
                  <a:gd name="T12" fmla="*/ 0 w 337"/>
                  <a:gd name="T13" fmla="*/ 47 h 70"/>
                  <a:gd name="T14" fmla="*/ 0 w 337"/>
                  <a:gd name="T15" fmla="*/ 55 h 70"/>
                  <a:gd name="T16" fmla="*/ 0 w 337"/>
                  <a:gd name="T17" fmla="*/ 55 h 70"/>
                  <a:gd name="T18" fmla="*/ 5 w 337"/>
                  <a:gd name="T19" fmla="*/ 57 h 70"/>
                  <a:gd name="T20" fmla="*/ 57 w 337"/>
                  <a:gd name="T21" fmla="*/ 65 h 70"/>
                  <a:gd name="T22" fmla="*/ 110 w 337"/>
                  <a:gd name="T23" fmla="*/ 68 h 70"/>
                  <a:gd name="T24" fmla="*/ 162 w 337"/>
                  <a:gd name="T25" fmla="*/ 70 h 70"/>
                  <a:gd name="T26" fmla="*/ 217 w 337"/>
                  <a:gd name="T27" fmla="*/ 70 h 70"/>
                  <a:gd name="T28" fmla="*/ 274 w 337"/>
                  <a:gd name="T29" fmla="*/ 70 h 70"/>
                  <a:gd name="T30" fmla="*/ 303 w 337"/>
                  <a:gd name="T31" fmla="*/ 65 h 70"/>
                  <a:gd name="T32" fmla="*/ 329 w 337"/>
                  <a:gd name="T33" fmla="*/ 60 h 70"/>
                  <a:gd name="T34" fmla="*/ 335 w 337"/>
                  <a:gd name="T35" fmla="*/ 57 h 70"/>
                  <a:gd name="T36" fmla="*/ 337 w 337"/>
                  <a:gd name="T37" fmla="*/ 52 h 70"/>
                  <a:gd name="T38" fmla="*/ 335 w 337"/>
                  <a:gd name="T39" fmla="*/ 41 h 70"/>
                  <a:gd name="T40" fmla="*/ 329 w 337"/>
                  <a:gd name="T41" fmla="*/ 31 h 70"/>
                  <a:gd name="T42" fmla="*/ 324 w 337"/>
                  <a:gd name="T43" fmla="*/ 23 h 70"/>
                  <a:gd name="T44" fmla="*/ 319 w 337"/>
                  <a:gd name="T45" fmla="*/ 10 h 70"/>
                  <a:gd name="T46" fmla="*/ 314 w 337"/>
                  <a:gd name="T47" fmla="*/ 5 h 70"/>
                  <a:gd name="T48" fmla="*/ 306 w 337"/>
                  <a:gd name="T49" fmla="*/ 2 h 70"/>
                  <a:gd name="T50" fmla="*/ 243 w 337"/>
                  <a:gd name="T51" fmla="*/ 0 h 70"/>
                  <a:gd name="T52" fmla="*/ 180 w 337"/>
                  <a:gd name="T53" fmla="*/ 0 h 70"/>
                  <a:gd name="T54" fmla="*/ 117 w 337"/>
                  <a:gd name="T55" fmla="*/ 2 h 70"/>
                  <a:gd name="T56" fmla="*/ 55 w 337"/>
                  <a:gd name="T57" fmla="*/ 7 h 7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337"/>
                  <a:gd name="T88" fmla="*/ 0 h 70"/>
                  <a:gd name="T89" fmla="*/ 337 w 337"/>
                  <a:gd name="T90" fmla="*/ 70 h 70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337" h="70">
                    <a:moveTo>
                      <a:pt x="55" y="7"/>
                    </a:moveTo>
                    <a:lnTo>
                      <a:pt x="42" y="10"/>
                    </a:lnTo>
                    <a:lnTo>
                      <a:pt x="31" y="18"/>
                    </a:lnTo>
                    <a:lnTo>
                      <a:pt x="23" y="28"/>
                    </a:lnTo>
                    <a:lnTo>
                      <a:pt x="13" y="36"/>
                    </a:lnTo>
                    <a:lnTo>
                      <a:pt x="5" y="41"/>
                    </a:lnTo>
                    <a:lnTo>
                      <a:pt x="0" y="47"/>
                    </a:lnTo>
                    <a:lnTo>
                      <a:pt x="0" y="55"/>
                    </a:lnTo>
                    <a:lnTo>
                      <a:pt x="5" y="57"/>
                    </a:lnTo>
                    <a:lnTo>
                      <a:pt x="57" y="65"/>
                    </a:lnTo>
                    <a:lnTo>
                      <a:pt x="110" y="68"/>
                    </a:lnTo>
                    <a:lnTo>
                      <a:pt x="162" y="70"/>
                    </a:lnTo>
                    <a:lnTo>
                      <a:pt x="217" y="70"/>
                    </a:lnTo>
                    <a:lnTo>
                      <a:pt x="274" y="70"/>
                    </a:lnTo>
                    <a:lnTo>
                      <a:pt x="303" y="65"/>
                    </a:lnTo>
                    <a:lnTo>
                      <a:pt x="329" y="60"/>
                    </a:lnTo>
                    <a:lnTo>
                      <a:pt x="335" y="57"/>
                    </a:lnTo>
                    <a:lnTo>
                      <a:pt x="337" y="52"/>
                    </a:lnTo>
                    <a:lnTo>
                      <a:pt x="335" y="41"/>
                    </a:lnTo>
                    <a:lnTo>
                      <a:pt x="329" y="31"/>
                    </a:lnTo>
                    <a:lnTo>
                      <a:pt x="324" y="23"/>
                    </a:lnTo>
                    <a:lnTo>
                      <a:pt x="319" y="10"/>
                    </a:lnTo>
                    <a:lnTo>
                      <a:pt x="314" y="5"/>
                    </a:lnTo>
                    <a:lnTo>
                      <a:pt x="306" y="2"/>
                    </a:lnTo>
                    <a:lnTo>
                      <a:pt x="243" y="0"/>
                    </a:lnTo>
                    <a:lnTo>
                      <a:pt x="180" y="0"/>
                    </a:lnTo>
                    <a:lnTo>
                      <a:pt x="117" y="2"/>
                    </a:lnTo>
                    <a:lnTo>
                      <a:pt x="55" y="7"/>
                    </a:lnTo>
                    <a:close/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48" name="Freeform 2915"/>
              <p:cNvSpPr>
                <a:spLocks/>
              </p:cNvSpPr>
              <p:nvPr/>
            </p:nvSpPr>
            <p:spPr bwMode="auto">
              <a:xfrm>
                <a:off x="2279" y="1789"/>
                <a:ext cx="42" cy="31"/>
              </a:xfrm>
              <a:custGeom>
                <a:avLst/>
                <a:gdLst>
                  <a:gd name="T0" fmla="*/ 2 w 42"/>
                  <a:gd name="T1" fmla="*/ 31 h 31"/>
                  <a:gd name="T2" fmla="*/ 2 w 42"/>
                  <a:gd name="T3" fmla="*/ 31 h 31"/>
                  <a:gd name="T4" fmla="*/ 8 w 42"/>
                  <a:gd name="T5" fmla="*/ 29 h 31"/>
                  <a:gd name="T6" fmla="*/ 10 w 42"/>
                  <a:gd name="T7" fmla="*/ 23 h 31"/>
                  <a:gd name="T8" fmla="*/ 15 w 42"/>
                  <a:gd name="T9" fmla="*/ 18 h 31"/>
                  <a:gd name="T10" fmla="*/ 21 w 42"/>
                  <a:gd name="T11" fmla="*/ 15 h 31"/>
                  <a:gd name="T12" fmla="*/ 23 w 42"/>
                  <a:gd name="T13" fmla="*/ 10 h 31"/>
                  <a:gd name="T14" fmla="*/ 31 w 42"/>
                  <a:gd name="T15" fmla="*/ 8 h 31"/>
                  <a:gd name="T16" fmla="*/ 36 w 42"/>
                  <a:gd name="T17" fmla="*/ 5 h 31"/>
                  <a:gd name="T18" fmla="*/ 42 w 42"/>
                  <a:gd name="T19" fmla="*/ 2 h 31"/>
                  <a:gd name="T20" fmla="*/ 42 w 42"/>
                  <a:gd name="T21" fmla="*/ 0 h 31"/>
                  <a:gd name="T22" fmla="*/ 34 w 42"/>
                  <a:gd name="T23" fmla="*/ 0 h 31"/>
                  <a:gd name="T24" fmla="*/ 29 w 42"/>
                  <a:gd name="T25" fmla="*/ 5 h 31"/>
                  <a:gd name="T26" fmla="*/ 23 w 42"/>
                  <a:gd name="T27" fmla="*/ 8 h 31"/>
                  <a:gd name="T28" fmla="*/ 18 w 42"/>
                  <a:gd name="T29" fmla="*/ 10 h 31"/>
                  <a:gd name="T30" fmla="*/ 13 w 42"/>
                  <a:gd name="T31" fmla="*/ 15 h 31"/>
                  <a:gd name="T32" fmla="*/ 8 w 42"/>
                  <a:gd name="T33" fmla="*/ 21 h 31"/>
                  <a:gd name="T34" fmla="*/ 5 w 42"/>
                  <a:gd name="T35" fmla="*/ 26 h 31"/>
                  <a:gd name="T36" fmla="*/ 0 w 42"/>
                  <a:gd name="T37" fmla="*/ 29 h 31"/>
                  <a:gd name="T38" fmla="*/ 0 w 42"/>
                  <a:gd name="T39" fmla="*/ 29 h 31"/>
                  <a:gd name="T40" fmla="*/ 2 w 42"/>
                  <a:gd name="T41" fmla="*/ 31 h 3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2"/>
                  <a:gd name="T64" fmla="*/ 0 h 31"/>
                  <a:gd name="T65" fmla="*/ 42 w 42"/>
                  <a:gd name="T66" fmla="*/ 31 h 3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2" h="31">
                    <a:moveTo>
                      <a:pt x="2" y="31"/>
                    </a:moveTo>
                    <a:lnTo>
                      <a:pt x="2" y="31"/>
                    </a:lnTo>
                    <a:lnTo>
                      <a:pt x="8" y="29"/>
                    </a:lnTo>
                    <a:lnTo>
                      <a:pt x="10" y="23"/>
                    </a:lnTo>
                    <a:lnTo>
                      <a:pt x="15" y="18"/>
                    </a:lnTo>
                    <a:lnTo>
                      <a:pt x="21" y="15"/>
                    </a:lnTo>
                    <a:lnTo>
                      <a:pt x="23" y="10"/>
                    </a:lnTo>
                    <a:lnTo>
                      <a:pt x="31" y="8"/>
                    </a:lnTo>
                    <a:lnTo>
                      <a:pt x="36" y="5"/>
                    </a:lnTo>
                    <a:lnTo>
                      <a:pt x="42" y="2"/>
                    </a:lnTo>
                    <a:lnTo>
                      <a:pt x="42" y="0"/>
                    </a:lnTo>
                    <a:lnTo>
                      <a:pt x="34" y="0"/>
                    </a:lnTo>
                    <a:lnTo>
                      <a:pt x="29" y="5"/>
                    </a:lnTo>
                    <a:lnTo>
                      <a:pt x="23" y="8"/>
                    </a:lnTo>
                    <a:lnTo>
                      <a:pt x="18" y="10"/>
                    </a:lnTo>
                    <a:lnTo>
                      <a:pt x="13" y="15"/>
                    </a:lnTo>
                    <a:lnTo>
                      <a:pt x="8" y="21"/>
                    </a:lnTo>
                    <a:lnTo>
                      <a:pt x="5" y="26"/>
                    </a:lnTo>
                    <a:lnTo>
                      <a:pt x="0" y="29"/>
                    </a:lnTo>
                    <a:lnTo>
                      <a:pt x="2" y="3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49" name="Freeform 2916"/>
              <p:cNvSpPr>
                <a:spLocks/>
              </p:cNvSpPr>
              <p:nvPr/>
            </p:nvSpPr>
            <p:spPr bwMode="auto">
              <a:xfrm>
                <a:off x="2263" y="1818"/>
                <a:ext cx="18" cy="26"/>
              </a:xfrm>
              <a:custGeom>
                <a:avLst/>
                <a:gdLst>
                  <a:gd name="T0" fmla="*/ 8 w 18"/>
                  <a:gd name="T1" fmla="*/ 21 h 26"/>
                  <a:gd name="T2" fmla="*/ 8 w 18"/>
                  <a:gd name="T3" fmla="*/ 21 h 26"/>
                  <a:gd name="T4" fmla="*/ 5 w 18"/>
                  <a:gd name="T5" fmla="*/ 21 h 26"/>
                  <a:gd name="T6" fmla="*/ 3 w 18"/>
                  <a:gd name="T7" fmla="*/ 21 h 26"/>
                  <a:gd name="T8" fmla="*/ 3 w 18"/>
                  <a:gd name="T9" fmla="*/ 18 h 26"/>
                  <a:gd name="T10" fmla="*/ 5 w 18"/>
                  <a:gd name="T11" fmla="*/ 15 h 26"/>
                  <a:gd name="T12" fmla="*/ 8 w 18"/>
                  <a:gd name="T13" fmla="*/ 13 h 26"/>
                  <a:gd name="T14" fmla="*/ 11 w 18"/>
                  <a:gd name="T15" fmla="*/ 10 h 26"/>
                  <a:gd name="T16" fmla="*/ 13 w 18"/>
                  <a:gd name="T17" fmla="*/ 5 h 26"/>
                  <a:gd name="T18" fmla="*/ 18 w 18"/>
                  <a:gd name="T19" fmla="*/ 2 h 26"/>
                  <a:gd name="T20" fmla="*/ 16 w 18"/>
                  <a:gd name="T21" fmla="*/ 0 h 26"/>
                  <a:gd name="T22" fmla="*/ 11 w 18"/>
                  <a:gd name="T23" fmla="*/ 2 h 26"/>
                  <a:gd name="T24" fmla="*/ 8 w 18"/>
                  <a:gd name="T25" fmla="*/ 7 h 26"/>
                  <a:gd name="T26" fmla="*/ 5 w 18"/>
                  <a:gd name="T27" fmla="*/ 10 h 26"/>
                  <a:gd name="T28" fmla="*/ 3 w 18"/>
                  <a:gd name="T29" fmla="*/ 13 h 26"/>
                  <a:gd name="T30" fmla="*/ 0 w 18"/>
                  <a:gd name="T31" fmla="*/ 18 h 26"/>
                  <a:gd name="T32" fmla="*/ 0 w 18"/>
                  <a:gd name="T33" fmla="*/ 21 h 26"/>
                  <a:gd name="T34" fmla="*/ 3 w 18"/>
                  <a:gd name="T35" fmla="*/ 23 h 26"/>
                  <a:gd name="T36" fmla="*/ 8 w 18"/>
                  <a:gd name="T37" fmla="*/ 26 h 26"/>
                  <a:gd name="T38" fmla="*/ 8 w 18"/>
                  <a:gd name="T39" fmla="*/ 26 h 26"/>
                  <a:gd name="T40" fmla="*/ 8 w 18"/>
                  <a:gd name="T41" fmla="*/ 21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8"/>
                  <a:gd name="T64" fmla="*/ 0 h 26"/>
                  <a:gd name="T65" fmla="*/ 18 w 18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8" h="26">
                    <a:moveTo>
                      <a:pt x="8" y="21"/>
                    </a:moveTo>
                    <a:lnTo>
                      <a:pt x="8" y="21"/>
                    </a:lnTo>
                    <a:lnTo>
                      <a:pt x="5" y="21"/>
                    </a:lnTo>
                    <a:lnTo>
                      <a:pt x="3" y="21"/>
                    </a:lnTo>
                    <a:lnTo>
                      <a:pt x="3" y="18"/>
                    </a:lnTo>
                    <a:lnTo>
                      <a:pt x="5" y="15"/>
                    </a:lnTo>
                    <a:lnTo>
                      <a:pt x="8" y="13"/>
                    </a:lnTo>
                    <a:lnTo>
                      <a:pt x="11" y="10"/>
                    </a:lnTo>
                    <a:lnTo>
                      <a:pt x="13" y="5"/>
                    </a:lnTo>
                    <a:lnTo>
                      <a:pt x="18" y="2"/>
                    </a:lnTo>
                    <a:lnTo>
                      <a:pt x="16" y="0"/>
                    </a:lnTo>
                    <a:lnTo>
                      <a:pt x="11" y="2"/>
                    </a:lnTo>
                    <a:lnTo>
                      <a:pt x="8" y="7"/>
                    </a:lnTo>
                    <a:lnTo>
                      <a:pt x="5" y="10"/>
                    </a:lnTo>
                    <a:lnTo>
                      <a:pt x="3" y="13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3"/>
                    </a:lnTo>
                    <a:lnTo>
                      <a:pt x="8" y="26"/>
                    </a:lnTo>
                    <a:lnTo>
                      <a:pt x="8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50" name="Freeform 2917"/>
              <p:cNvSpPr>
                <a:spLocks/>
              </p:cNvSpPr>
              <p:nvPr/>
            </p:nvSpPr>
            <p:spPr bwMode="auto">
              <a:xfrm>
                <a:off x="2271" y="1839"/>
                <a:ext cx="212" cy="18"/>
              </a:xfrm>
              <a:custGeom>
                <a:avLst/>
                <a:gdLst>
                  <a:gd name="T0" fmla="*/ 212 w 212"/>
                  <a:gd name="T1" fmla="*/ 13 h 18"/>
                  <a:gd name="T2" fmla="*/ 212 w 212"/>
                  <a:gd name="T3" fmla="*/ 13 h 18"/>
                  <a:gd name="T4" fmla="*/ 183 w 212"/>
                  <a:gd name="T5" fmla="*/ 13 h 18"/>
                  <a:gd name="T6" fmla="*/ 157 w 212"/>
                  <a:gd name="T7" fmla="*/ 13 h 18"/>
                  <a:gd name="T8" fmla="*/ 131 w 212"/>
                  <a:gd name="T9" fmla="*/ 13 h 18"/>
                  <a:gd name="T10" fmla="*/ 105 w 212"/>
                  <a:gd name="T11" fmla="*/ 10 h 18"/>
                  <a:gd name="T12" fmla="*/ 78 w 212"/>
                  <a:gd name="T13" fmla="*/ 10 h 18"/>
                  <a:gd name="T14" fmla="*/ 52 w 212"/>
                  <a:gd name="T15" fmla="*/ 7 h 18"/>
                  <a:gd name="T16" fmla="*/ 26 w 212"/>
                  <a:gd name="T17" fmla="*/ 5 h 18"/>
                  <a:gd name="T18" fmla="*/ 0 w 212"/>
                  <a:gd name="T19" fmla="*/ 0 h 18"/>
                  <a:gd name="T20" fmla="*/ 0 w 212"/>
                  <a:gd name="T21" fmla="*/ 5 h 18"/>
                  <a:gd name="T22" fmla="*/ 26 w 212"/>
                  <a:gd name="T23" fmla="*/ 7 h 18"/>
                  <a:gd name="T24" fmla="*/ 52 w 212"/>
                  <a:gd name="T25" fmla="*/ 10 h 18"/>
                  <a:gd name="T26" fmla="*/ 78 w 212"/>
                  <a:gd name="T27" fmla="*/ 13 h 18"/>
                  <a:gd name="T28" fmla="*/ 105 w 212"/>
                  <a:gd name="T29" fmla="*/ 15 h 18"/>
                  <a:gd name="T30" fmla="*/ 131 w 212"/>
                  <a:gd name="T31" fmla="*/ 15 h 18"/>
                  <a:gd name="T32" fmla="*/ 157 w 212"/>
                  <a:gd name="T33" fmla="*/ 18 h 18"/>
                  <a:gd name="T34" fmla="*/ 183 w 212"/>
                  <a:gd name="T35" fmla="*/ 18 h 18"/>
                  <a:gd name="T36" fmla="*/ 212 w 212"/>
                  <a:gd name="T37" fmla="*/ 18 h 18"/>
                  <a:gd name="T38" fmla="*/ 212 w 212"/>
                  <a:gd name="T39" fmla="*/ 18 h 18"/>
                  <a:gd name="T40" fmla="*/ 212 w 212"/>
                  <a:gd name="T41" fmla="*/ 13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2"/>
                  <a:gd name="T64" fmla="*/ 0 h 18"/>
                  <a:gd name="T65" fmla="*/ 212 w 212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2" h="18">
                    <a:moveTo>
                      <a:pt x="212" y="13"/>
                    </a:moveTo>
                    <a:lnTo>
                      <a:pt x="212" y="13"/>
                    </a:lnTo>
                    <a:lnTo>
                      <a:pt x="183" y="13"/>
                    </a:lnTo>
                    <a:lnTo>
                      <a:pt x="157" y="13"/>
                    </a:lnTo>
                    <a:lnTo>
                      <a:pt x="131" y="13"/>
                    </a:lnTo>
                    <a:lnTo>
                      <a:pt x="105" y="10"/>
                    </a:lnTo>
                    <a:lnTo>
                      <a:pt x="78" y="10"/>
                    </a:lnTo>
                    <a:lnTo>
                      <a:pt x="52" y="7"/>
                    </a:lnTo>
                    <a:lnTo>
                      <a:pt x="26" y="5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26" y="7"/>
                    </a:lnTo>
                    <a:lnTo>
                      <a:pt x="52" y="10"/>
                    </a:lnTo>
                    <a:lnTo>
                      <a:pt x="78" y="13"/>
                    </a:lnTo>
                    <a:lnTo>
                      <a:pt x="105" y="15"/>
                    </a:lnTo>
                    <a:lnTo>
                      <a:pt x="131" y="15"/>
                    </a:lnTo>
                    <a:lnTo>
                      <a:pt x="157" y="18"/>
                    </a:lnTo>
                    <a:lnTo>
                      <a:pt x="183" y="18"/>
                    </a:lnTo>
                    <a:lnTo>
                      <a:pt x="212" y="18"/>
                    </a:lnTo>
                    <a:lnTo>
                      <a:pt x="212" y="1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51" name="Freeform 2918"/>
              <p:cNvSpPr>
                <a:spLocks/>
              </p:cNvSpPr>
              <p:nvPr/>
            </p:nvSpPr>
            <p:spPr bwMode="auto">
              <a:xfrm>
                <a:off x="2483" y="1841"/>
                <a:ext cx="112" cy="16"/>
              </a:xfrm>
              <a:custGeom>
                <a:avLst/>
                <a:gdLst>
                  <a:gd name="T0" fmla="*/ 112 w 112"/>
                  <a:gd name="T1" fmla="*/ 0 h 16"/>
                  <a:gd name="T2" fmla="*/ 112 w 112"/>
                  <a:gd name="T3" fmla="*/ 0 h 16"/>
                  <a:gd name="T4" fmla="*/ 99 w 112"/>
                  <a:gd name="T5" fmla="*/ 5 h 16"/>
                  <a:gd name="T6" fmla="*/ 86 w 112"/>
                  <a:gd name="T7" fmla="*/ 8 h 16"/>
                  <a:gd name="T8" fmla="*/ 70 w 112"/>
                  <a:gd name="T9" fmla="*/ 8 h 16"/>
                  <a:gd name="T10" fmla="*/ 57 w 112"/>
                  <a:gd name="T11" fmla="*/ 11 h 16"/>
                  <a:gd name="T12" fmla="*/ 42 w 112"/>
                  <a:gd name="T13" fmla="*/ 11 h 16"/>
                  <a:gd name="T14" fmla="*/ 29 w 112"/>
                  <a:gd name="T15" fmla="*/ 11 h 16"/>
                  <a:gd name="T16" fmla="*/ 13 w 112"/>
                  <a:gd name="T17" fmla="*/ 13 h 16"/>
                  <a:gd name="T18" fmla="*/ 0 w 112"/>
                  <a:gd name="T19" fmla="*/ 11 h 16"/>
                  <a:gd name="T20" fmla="*/ 0 w 112"/>
                  <a:gd name="T21" fmla="*/ 16 h 16"/>
                  <a:gd name="T22" fmla="*/ 13 w 112"/>
                  <a:gd name="T23" fmla="*/ 16 h 16"/>
                  <a:gd name="T24" fmla="*/ 29 w 112"/>
                  <a:gd name="T25" fmla="*/ 16 h 16"/>
                  <a:gd name="T26" fmla="*/ 44 w 112"/>
                  <a:gd name="T27" fmla="*/ 16 h 16"/>
                  <a:gd name="T28" fmla="*/ 57 w 112"/>
                  <a:gd name="T29" fmla="*/ 13 h 16"/>
                  <a:gd name="T30" fmla="*/ 73 w 112"/>
                  <a:gd name="T31" fmla="*/ 13 h 16"/>
                  <a:gd name="T32" fmla="*/ 86 w 112"/>
                  <a:gd name="T33" fmla="*/ 11 h 16"/>
                  <a:gd name="T34" fmla="*/ 99 w 112"/>
                  <a:gd name="T35" fmla="*/ 8 h 16"/>
                  <a:gd name="T36" fmla="*/ 112 w 112"/>
                  <a:gd name="T37" fmla="*/ 3 h 16"/>
                  <a:gd name="T38" fmla="*/ 112 w 112"/>
                  <a:gd name="T39" fmla="*/ 3 h 16"/>
                  <a:gd name="T40" fmla="*/ 112 w 112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2"/>
                  <a:gd name="T64" fmla="*/ 0 h 16"/>
                  <a:gd name="T65" fmla="*/ 112 w 112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2" h="16">
                    <a:moveTo>
                      <a:pt x="112" y="0"/>
                    </a:moveTo>
                    <a:lnTo>
                      <a:pt x="112" y="0"/>
                    </a:lnTo>
                    <a:lnTo>
                      <a:pt x="99" y="5"/>
                    </a:lnTo>
                    <a:lnTo>
                      <a:pt x="86" y="8"/>
                    </a:lnTo>
                    <a:lnTo>
                      <a:pt x="70" y="8"/>
                    </a:lnTo>
                    <a:lnTo>
                      <a:pt x="57" y="11"/>
                    </a:lnTo>
                    <a:lnTo>
                      <a:pt x="42" y="11"/>
                    </a:lnTo>
                    <a:lnTo>
                      <a:pt x="29" y="11"/>
                    </a:lnTo>
                    <a:lnTo>
                      <a:pt x="13" y="13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13" y="16"/>
                    </a:lnTo>
                    <a:lnTo>
                      <a:pt x="29" y="16"/>
                    </a:lnTo>
                    <a:lnTo>
                      <a:pt x="44" y="16"/>
                    </a:lnTo>
                    <a:lnTo>
                      <a:pt x="57" y="13"/>
                    </a:lnTo>
                    <a:lnTo>
                      <a:pt x="73" y="13"/>
                    </a:lnTo>
                    <a:lnTo>
                      <a:pt x="86" y="11"/>
                    </a:lnTo>
                    <a:lnTo>
                      <a:pt x="99" y="8"/>
                    </a:lnTo>
                    <a:lnTo>
                      <a:pt x="112" y="3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52" name="Freeform 2919"/>
              <p:cNvSpPr>
                <a:spLocks/>
              </p:cNvSpPr>
              <p:nvPr/>
            </p:nvSpPr>
            <p:spPr bwMode="auto">
              <a:xfrm>
                <a:off x="2587" y="1804"/>
                <a:ext cx="16" cy="40"/>
              </a:xfrm>
              <a:custGeom>
                <a:avLst/>
                <a:gdLst>
                  <a:gd name="T0" fmla="*/ 0 w 16"/>
                  <a:gd name="T1" fmla="*/ 3 h 40"/>
                  <a:gd name="T2" fmla="*/ 0 w 16"/>
                  <a:gd name="T3" fmla="*/ 3 h 40"/>
                  <a:gd name="T4" fmla="*/ 3 w 16"/>
                  <a:gd name="T5" fmla="*/ 8 h 40"/>
                  <a:gd name="T6" fmla="*/ 6 w 16"/>
                  <a:gd name="T7" fmla="*/ 14 h 40"/>
                  <a:gd name="T8" fmla="*/ 8 w 16"/>
                  <a:gd name="T9" fmla="*/ 19 h 40"/>
                  <a:gd name="T10" fmla="*/ 11 w 16"/>
                  <a:gd name="T11" fmla="*/ 24 h 40"/>
                  <a:gd name="T12" fmla="*/ 14 w 16"/>
                  <a:gd name="T13" fmla="*/ 29 h 40"/>
                  <a:gd name="T14" fmla="*/ 14 w 16"/>
                  <a:gd name="T15" fmla="*/ 32 h 40"/>
                  <a:gd name="T16" fmla="*/ 11 w 16"/>
                  <a:gd name="T17" fmla="*/ 35 h 40"/>
                  <a:gd name="T18" fmla="*/ 8 w 16"/>
                  <a:gd name="T19" fmla="*/ 37 h 40"/>
                  <a:gd name="T20" fmla="*/ 8 w 16"/>
                  <a:gd name="T21" fmla="*/ 40 h 40"/>
                  <a:gd name="T22" fmla="*/ 14 w 16"/>
                  <a:gd name="T23" fmla="*/ 37 h 40"/>
                  <a:gd name="T24" fmla="*/ 16 w 16"/>
                  <a:gd name="T25" fmla="*/ 32 h 40"/>
                  <a:gd name="T26" fmla="*/ 16 w 16"/>
                  <a:gd name="T27" fmla="*/ 27 h 40"/>
                  <a:gd name="T28" fmla="*/ 16 w 16"/>
                  <a:gd name="T29" fmla="*/ 21 h 40"/>
                  <a:gd name="T30" fmla="*/ 14 w 16"/>
                  <a:gd name="T31" fmla="*/ 16 h 40"/>
                  <a:gd name="T32" fmla="*/ 11 w 16"/>
                  <a:gd name="T33" fmla="*/ 11 h 40"/>
                  <a:gd name="T34" fmla="*/ 6 w 16"/>
                  <a:gd name="T35" fmla="*/ 6 h 40"/>
                  <a:gd name="T36" fmla="*/ 6 w 16"/>
                  <a:gd name="T37" fmla="*/ 0 h 40"/>
                  <a:gd name="T38" fmla="*/ 6 w 16"/>
                  <a:gd name="T39" fmla="*/ 0 h 40"/>
                  <a:gd name="T40" fmla="*/ 0 w 16"/>
                  <a:gd name="T41" fmla="*/ 3 h 4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40"/>
                  <a:gd name="T65" fmla="*/ 16 w 16"/>
                  <a:gd name="T66" fmla="*/ 40 h 4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40">
                    <a:moveTo>
                      <a:pt x="0" y="3"/>
                    </a:moveTo>
                    <a:lnTo>
                      <a:pt x="0" y="3"/>
                    </a:lnTo>
                    <a:lnTo>
                      <a:pt x="3" y="8"/>
                    </a:lnTo>
                    <a:lnTo>
                      <a:pt x="6" y="14"/>
                    </a:lnTo>
                    <a:lnTo>
                      <a:pt x="8" y="19"/>
                    </a:lnTo>
                    <a:lnTo>
                      <a:pt x="11" y="24"/>
                    </a:lnTo>
                    <a:lnTo>
                      <a:pt x="14" y="29"/>
                    </a:lnTo>
                    <a:lnTo>
                      <a:pt x="14" y="32"/>
                    </a:lnTo>
                    <a:lnTo>
                      <a:pt x="11" y="35"/>
                    </a:lnTo>
                    <a:lnTo>
                      <a:pt x="8" y="37"/>
                    </a:lnTo>
                    <a:lnTo>
                      <a:pt x="8" y="40"/>
                    </a:lnTo>
                    <a:lnTo>
                      <a:pt x="14" y="37"/>
                    </a:lnTo>
                    <a:lnTo>
                      <a:pt x="16" y="32"/>
                    </a:lnTo>
                    <a:lnTo>
                      <a:pt x="16" y="27"/>
                    </a:lnTo>
                    <a:lnTo>
                      <a:pt x="16" y="21"/>
                    </a:lnTo>
                    <a:lnTo>
                      <a:pt x="14" y="16"/>
                    </a:lnTo>
                    <a:lnTo>
                      <a:pt x="11" y="11"/>
                    </a:lnTo>
                    <a:lnTo>
                      <a:pt x="6" y="6"/>
                    </a:lnTo>
                    <a:lnTo>
                      <a:pt x="6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53" name="Freeform 2920"/>
              <p:cNvSpPr>
                <a:spLocks/>
              </p:cNvSpPr>
              <p:nvPr/>
            </p:nvSpPr>
            <p:spPr bwMode="auto">
              <a:xfrm>
                <a:off x="2572" y="1784"/>
                <a:ext cx="21" cy="23"/>
              </a:xfrm>
              <a:custGeom>
                <a:avLst/>
                <a:gdLst>
                  <a:gd name="T0" fmla="*/ 0 w 21"/>
                  <a:gd name="T1" fmla="*/ 5 h 23"/>
                  <a:gd name="T2" fmla="*/ 0 w 21"/>
                  <a:gd name="T3" fmla="*/ 5 h 23"/>
                  <a:gd name="T4" fmla="*/ 2 w 21"/>
                  <a:gd name="T5" fmla="*/ 5 h 23"/>
                  <a:gd name="T6" fmla="*/ 5 w 21"/>
                  <a:gd name="T7" fmla="*/ 5 h 23"/>
                  <a:gd name="T8" fmla="*/ 8 w 21"/>
                  <a:gd name="T9" fmla="*/ 7 h 23"/>
                  <a:gd name="T10" fmla="*/ 10 w 21"/>
                  <a:gd name="T11" fmla="*/ 10 h 23"/>
                  <a:gd name="T12" fmla="*/ 13 w 21"/>
                  <a:gd name="T13" fmla="*/ 13 h 23"/>
                  <a:gd name="T14" fmla="*/ 13 w 21"/>
                  <a:gd name="T15" fmla="*/ 18 h 23"/>
                  <a:gd name="T16" fmla="*/ 15 w 21"/>
                  <a:gd name="T17" fmla="*/ 20 h 23"/>
                  <a:gd name="T18" fmla="*/ 15 w 21"/>
                  <a:gd name="T19" fmla="*/ 23 h 23"/>
                  <a:gd name="T20" fmla="*/ 21 w 21"/>
                  <a:gd name="T21" fmla="*/ 20 h 23"/>
                  <a:gd name="T22" fmla="*/ 18 w 21"/>
                  <a:gd name="T23" fmla="*/ 18 h 23"/>
                  <a:gd name="T24" fmla="*/ 18 w 21"/>
                  <a:gd name="T25" fmla="*/ 15 h 23"/>
                  <a:gd name="T26" fmla="*/ 15 w 21"/>
                  <a:gd name="T27" fmla="*/ 13 h 23"/>
                  <a:gd name="T28" fmla="*/ 13 w 21"/>
                  <a:gd name="T29" fmla="*/ 7 h 23"/>
                  <a:gd name="T30" fmla="*/ 10 w 21"/>
                  <a:gd name="T31" fmla="*/ 5 h 23"/>
                  <a:gd name="T32" fmla="*/ 8 w 21"/>
                  <a:gd name="T33" fmla="*/ 2 h 23"/>
                  <a:gd name="T34" fmla="*/ 5 w 21"/>
                  <a:gd name="T35" fmla="*/ 0 h 23"/>
                  <a:gd name="T36" fmla="*/ 0 w 21"/>
                  <a:gd name="T37" fmla="*/ 0 h 23"/>
                  <a:gd name="T38" fmla="*/ 0 w 21"/>
                  <a:gd name="T39" fmla="*/ 0 h 23"/>
                  <a:gd name="T40" fmla="*/ 0 w 21"/>
                  <a:gd name="T41" fmla="*/ 5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3"/>
                  <a:gd name="T65" fmla="*/ 21 w 21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3">
                    <a:moveTo>
                      <a:pt x="0" y="5"/>
                    </a:move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7"/>
                    </a:lnTo>
                    <a:lnTo>
                      <a:pt x="10" y="10"/>
                    </a:lnTo>
                    <a:lnTo>
                      <a:pt x="13" y="13"/>
                    </a:lnTo>
                    <a:lnTo>
                      <a:pt x="13" y="18"/>
                    </a:lnTo>
                    <a:lnTo>
                      <a:pt x="15" y="20"/>
                    </a:lnTo>
                    <a:lnTo>
                      <a:pt x="15" y="23"/>
                    </a:lnTo>
                    <a:lnTo>
                      <a:pt x="21" y="20"/>
                    </a:lnTo>
                    <a:lnTo>
                      <a:pt x="18" y="18"/>
                    </a:lnTo>
                    <a:lnTo>
                      <a:pt x="18" y="15"/>
                    </a:lnTo>
                    <a:lnTo>
                      <a:pt x="15" y="13"/>
                    </a:lnTo>
                    <a:lnTo>
                      <a:pt x="13" y="7"/>
                    </a:lnTo>
                    <a:lnTo>
                      <a:pt x="10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54" name="Freeform 2921"/>
              <p:cNvSpPr>
                <a:spLocks/>
              </p:cNvSpPr>
              <p:nvPr/>
            </p:nvSpPr>
            <p:spPr bwMode="auto">
              <a:xfrm>
                <a:off x="2321" y="1781"/>
                <a:ext cx="251" cy="10"/>
              </a:xfrm>
              <a:custGeom>
                <a:avLst/>
                <a:gdLst>
                  <a:gd name="T0" fmla="*/ 0 w 251"/>
                  <a:gd name="T1" fmla="*/ 10 h 10"/>
                  <a:gd name="T2" fmla="*/ 0 w 251"/>
                  <a:gd name="T3" fmla="*/ 10 h 10"/>
                  <a:gd name="T4" fmla="*/ 31 w 251"/>
                  <a:gd name="T5" fmla="*/ 8 h 10"/>
                  <a:gd name="T6" fmla="*/ 62 w 251"/>
                  <a:gd name="T7" fmla="*/ 5 h 10"/>
                  <a:gd name="T8" fmla="*/ 94 w 251"/>
                  <a:gd name="T9" fmla="*/ 5 h 10"/>
                  <a:gd name="T10" fmla="*/ 125 w 251"/>
                  <a:gd name="T11" fmla="*/ 3 h 10"/>
                  <a:gd name="T12" fmla="*/ 157 w 251"/>
                  <a:gd name="T13" fmla="*/ 3 h 10"/>
                  <a:gd name="T14" fmla="*/ 188 w 251"/>
                  <a:gd name="T15" fmla="*/ 3 h 10"/>
                  <a:gd name="T16" fmla="*/ 219 w 251"/>
                  <a:gd name="T17" fmla="*/ 5 h 10"/>
                  <a:gd name="T18" fmla="*/ 251 w 251"/>
                  <a:gd name="T19" fmla="*/ 8 h 10"/>
                  <a:gd name="T20" fmla="*/ 251 w 251"/>
                  <a:gd name="T21" fmla="*/ 3 h 10"/>
                  <a:gd name="T22" fmla="*/ 219 w 251"/>
                  <a:gd name="T23" fmla="*/ 3 h 10"/>
                  <a:gd name="T24" fmla="*/ 188 w 251"/>
                  <a:gd name="T25" fmla="*/ 0 h 10"/>
                  <a:gd name="T26" fmla="*/ 157 w 251"/>
                  <a:gd name="T27" fmla="*/ 0 h 10"/>
                  <a:gd name="T28" fmla="*/ 125 w 251"/>
                  <a:gd name="T29" fmla="*/ 0 h 10"/>
                  <a:gd name="T30" fmla="*/ 94 w 251"/>
                  <a:gd name="T31" fmla="*/ 0 h 10"/>
                  <a:gd name="T32" fmla="*/ 62 w 251"/>
                  <a:gd name="T33" fmla="*/ 3 h 10"/>
                  <a:gd name="T34" fmla="*/ 31 w 251"/>
                  <a:gd name="T35" fmla="*/ 5 h 10"/>
                  <a:gd name="T36" fmla="*/ 0 w 251"/>
                  <a:gd name="T37" fmla="*/ 8 h 10"/>
                  <a:gd name="T38" fmla="*/ 0 w 251"/>
                  <a:gd name="T39" fmla="*/ 8 h 10"/>
                  <a:gd name="T40" fmla="*/ 0 w 251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51"/>
                  <a:gd name="T64" fmla="*/ 0 h 10"/>
                  <a:gd name="T65" fmla="*/ 251 w 251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51" h="10">
                    <a:moveTo>
                      <a:pt x="0" y="10"/>
                    </a:moveTo>
                    <a:lnTo>
                      <a:pt x="0" y="10"/>
                    </a:lnTo>
                    <a:lnTo>
                      <a:pt x="31" y="8"/>
                    </a:lnTo>
                    <a:lnTo>
                      <a:pt x="62" y="5"/>
                    </a:lnTo>
                    <a:lnTo>
                      <a:pt x="94" y="5"/>
                    </a:lnTo>
                    <a:lnTo>
                      <a:pt x="125" y="3"/>
                    </a:lnTo>
                    <a:lnTo>
                      <a:pt x="157" y="3"/>
                    </a:lnTo>
                    <a:lnTo>
                      <a:pt x="188" y="3"/>
                    </a:lnTo>
                    <a:lnTo>
                      <a:pt x="219" y="5"/>
                    </a:lnTo>
                    <a:lnTo>
                      <a:pt x="251" y="8"/>
                    </a:lnTo>
                    <a:lnTo>
                      <a:pt x="251" y="3"/>
                    </a:lnTo>
                    <a:lnTo>
                      <a:pt x="219" y="3"/>
                    </a:lnTo>
                    <a:lnTo>
                      <a:pt x="188" y="0"/>
                    </a:lnTo>
                    <a:lnTo>
                      <a:pt x="157" y="0"/>
                    </a:lnTo>
                    <a:lnTo>
                      <a:pt x="125" y="0"/>
                    </a:lnTo>
                    <a:lnTo>
                      <a:pt x="94" y="0"/>
                    </a:lnTo>
                    <a:lnTo>
                      <a:pt x="62" y="3"/>
                    </a:lnTo>
                    <a:lnTo>
                      <a:pt x="31" y="5"/>
                    </a:lnTo>
                    <a:lnTo>
                      <a:pt x="0" y="8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55" name="Freeform 2922"/>
              <p:cNvSpPr>
                <a:spLocks/>
              </p:cNvSpPr>
              <p:nvPr/>
            </p:nvSpPr>
            <p:spPr bwMode="auto">
              <a:xfrm>
                <a:off x="2360" y="1791"/>
                <a:ext cx="154" cy="50"/>
              </a:xfrm>
              <a:custGeom>
                <a:avLst/>
                <a:gdLst>
                  <a:gd name="T0" fmla="*/ 76 w 154"/>
                  <a:gd name="T1" fmla="*/ 0 h 50"/>
                  <a:gd name="T2" fmla="*/ 105 w 154"/>
                  <a:gd name="T3" fmla="*/ 3 h 50"/>
                  <a:gd name="T4" fmla="*/ 131 w 154"/>
                  <a:gd name="T5" fmla="*/ 8 h 50"/>
                  <a:gd name="T6" fmla="*/ 141 w 154"/>
                  <a:gd name="T7" fmla="*/ 11 h 50"/>
                  <a:gd name="T8" fmla="*/ 149 w 154"/>
                  <a:gd name="T9" fmla="*/ 16 h 50"/>
                  <a:gd name="T10" fmla="*/ 152 w 154"/>
                  <a:gd name="T11" fmla="*/ 21 h 50"/>
                  <a:gd name="T12" fmla="*/ 154 w 154"/>
                  <a:gd name="T13" fmla="*/ 27 h 50"/>
                  <a:gd name="T14" fmla="*/ 152 w 154"/>
                  <a:gd name="T15" fmla="*/ 32 h 50"/>
                  <a:gd name="T16" fmla="*/ 149 w 154"/>
                  <a:gd name="T17" fmla="*/ 37 h 50"/>
                  <a:gd name="T18" fmla="*/ 141 w 154"/>
                  <a:gd name="T19" fmla="*/ 40 h 50"/>
                  <a:gd name="T20" fmla="*/ 131 w 154"/>
                  <a:gd name="T21" fmla="*/ 42 h 50"/>
                  <a:gd name="T22" fmla="*/ 105 w 154"/>
                  <a:gd name="T23" fmla="*/ 48 h 50"/>
                  <a:gd name="T24" fmla="*/ 76 w 154"/>
                  <a:gd name="T25" fmla="*/ 50 h 50"/>
                  <a:gd name="T26" fmla="*/ 47 w 154"/>
                  <a:gd name="T27" fmla="*/ 48 h 50"/>
                  <a:gd name="T28" fmla="*/ 23 w 154"/>
                  <a:gd name="T29" fmla="*/ 42 h 50"/>
                  <a:gd name="T30" fmla="*/ 5 w 154"/>
                  <a:gd name="T31" fmla="*/ 37 h 50"/>
                  <a:gd name="T32" fmla="*/ 2 w 154"/>
                  <a:gd name="T33" fmla="*/ 32 h 50"/>
                  <a:gd name="T34" fmla="*/ 0 w 154"/>
                  <a:gd name="T35" fmla="*/ 27 h 50"/>
                  <a:gd name="T36" fmla="*/ 2 w 154"/>
                  <a:gd name="T37" fmla="*/ 21 h 50"/>
                  <a:gd name="T38" fmla="*/ 5 w 154"/>
                  <a:gd name="T39" fmla="*/ 16 h 50"/>
                  <a:gd name="T40" fmla="*/ 23 w 154"/>
                  <a:gd name="T41" fmla="*/ 8 h 50"/>
                  <a:gd name="T42" fmla="*/ 47 w 154"/>
                  <a:gd name="T43" fmla="*/ 3 h 50"/>
                  <a:gd name="T44" fmla="*/ 76 w 154"/>
                  <a:gd name="T45" fmla="*/ 0 h 5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54"/>
                  <a:gd name="T70" fmla="*/ 0 h 50"/>
                  <a:gd name="T71" fmla="*/ 154 w 154"/>
                  <a:gd name="T72" fmla="*/ 50 h 50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54" h="50">
                    <a:moveTo>
                      <a:pt x="76" y="0"/>
                    </a:moveTo>
                    <a:lnTo>
                      <a:pt x="105" y="3"/>
                    </a:lnTo>
                    <a:lnTo>
                      <a:pt x="131" y="8"/>
                    </a:lnTo>
                    <a:lnTo>
                      <a:pt x="141" y="11"/>
                    </a:lnTo>
                    <a:lnTo>
                      <a:pt x="149" y="16"/>
                    </a:lnTo>
                    <a:lnTo>
                      <a:pt x="152" y="21"/>
                    </a:lnTo>
                    <a:lnTo>
                      <a:pt x="154" y="27"/>
                    </a:lnTo>
                    <a:lnTo>
                      <a:pt x="152" y="32"/>
                    </a:lnTo>
                    <a:lnTo>
                      <a:pt x="149" y="37"/>
                    </a:lnTo>
                    <a:lnTo>
                      <a:pt x="141" y="40"/>
                    </a:lnTo>
                    <a:lnTo>
                      <a:pt x="131" y="42"/>
                    </a:lnTo>
                    <a:lnTo>
                      <a:pt x="105" y="48"/>
                    </a:lnTo>
                    <a:lnTo>
                      <a:pt x="76" y="50"/>
                    </a:lnTo>
                    <a:lnTo>
                      <a:pt x="47" y="48"/>
                    </a:lnTo>
                    <a:lnTo>
                      <a:pt x="23" y="42"/>
                    </a:lnTo>
                    <a:lnTo>
                      <a:pt x="5" y="37"/>
                    </a:lnTo>
                    <a:lnTo>
                      <a:pt x="2" y="32"/>
                    </a:lnTo>
                    <a:lnTo>
                      <a:pt x="0" y="27"/>
                    </a:lnTo>
                    <a:lnTo>
                      <a:pt x="2" y="21"/>
                    </a:lnTo>
                    <a:lnTo>
                      <a:pt x="5" y="16"/>
                    </a:lnTo>
                    <a:lnTo>
                      <a:pt x="23" y="8"/>
                    </a:lnTo>
                    <a:lnTo>
                      <a:pt x="47" y="3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606E85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56" name="Freeform 2923"/>
              <p:cNvSpPr>
                <a:spLocks/>
              </p:cNvSpPr>
              <p:nvPr/>
            </p:nvSpPr>
            <p:spPr bwMode="auto">
              <a:xfrm>
                <a:off x="2315" y="1595"/>
                <a:ext cx="254" cy="233"/>
              </a:xfrm>
              <a:custGeom>
                <a:avLst/>
                <a:gdLst>
                  <a:gd name="T0" fmla="*/ 8 w 254"/>
                  <a:gd name="T1" fmla="*/ 191 h 233"/>
                  <a:gd name="T2" fmla="*/ 3 w 254"/>
                  <a:gd name="T3" fmla="*/ 154 h 233"/>
                  <a:gd name="T4" fmla="*/ 0 w 254"/>
                  <a:gd name="T5" fmla="*/ 115 h 233"/>
                  <a:gd name="T6" fmla="*/ 0 w 254"/>
                  <a:gd name="T7" fmla="*/ 39 h 233"/>
                  <a:gd name="T8" fmla="*/ 3 w 254"/>
                  <a:gd name="T9" fmla="*/ 23 h 233"/>
                  <a:gd name="T10" fmla="*/ 8 w 254"/>
                  <a:gd name="T11" fmla="*/ 16 h 233"/>
                  <a:gd name="T12" fmla="*/ 13 w 254"/>
                  <a:gd name="T13" fmla="*/ 13 h 233"/>
                  <a:gd name="T14" fmla="*/ 40 w 254"/>
                  <a:gd name="T15" fmla="*/ 8 h 233"/>
                  <a:gd name="T16" fmla="*/ 66 w 254"/>
                  <a:gd name="T17" fmla="*/ 3 h 233"/>
                  <a:gd name="T18" fmla="*/ 121 w 254"/>
                  <a:gd name="T19" fmla="*/ 0 h 233"/>
                  <a:gd name="T20" fmla="*/ 178 w 254"/>
                  <a:gd name="T21" fmla="*/ 0 h 233"/>
                  <a:gd name="T22" fmla="*/ 204 w 254"/>
                  <a:gd name="T23" fmla="*/ 3 h 233"/>
                  <a:gd name="T24" fmla="*/ 233 w 254"/>
                  <a:gd name="T25" fmla="*/ 8 h 233"/>
                  <a:gd name="T26" fmla="*/ 241 w 254"/>
                  <a:gd name="T27" fmla="*/ 13 h 233"/>
                  <a:gd name="T28" fmla="*/ 249 w 254"/>
                  <a:gd name="T29" fmla="*/ 21 h 233"/>
                  <a:gd name="T30" fmla="*/ 254 w 254"/>
                  <a:gd name="T31" fmla="*/ 39 h 233"/>
                  <a:gd name="T32" fmla="*/ 254 w 254"/>
                  <a:gd name="T33" fmla="*/ 65 h 233"/>
                  <a:gd name="T34" fmla="*/ 254 w 254"/>
                  <a:gd name="T35" fmla="*/ 92 h 233"/>
                  <a:gd name="T36" fmla="*/ 249 w 254"/>
                  <a:gd name="T37" fmla="*/ 147 h 233"/>
                  <a:gd name="T38" fmla="*/ 246 w 254"/>
                  <a:gd name="T39" fmla="*/ 178 h 233"/>
                  <a:gd name="T40" fmla="*/ 241 w 254"/>
                  <a:gd name="T41" fmla="*/ 194 h 233"/>
                  <a:gd name="T42" fmla="*/ 236 w 254"/>
                  <a:gd name="T43" fmla="*/ 207 h 233"/>
                  <a:gd name="T44" fmla="*/ 220 w 254"/>
                  <a:gd name="T45" fmla="*/ 225 h 233"/>
                  <a:gd name="T46" fmla="*/ 212 w 254"/>
                  <a:gd name="T47" fmla="*/ 230 h 233"/>
                  <a:gd name="T48" fmla="*/ 202 w 254"/>
                  <a:gd name="T49" fmla="*/ 233 h 233"/>
                  <a:gd name="T50" fmla="*/ 121 w 254"/>
                  <a:gd name="T51" fmla="*/ 233 h 233"/>
                  <a:gd name="T52" fmla="*/ 79 w 254"/>
                  <a:gd name="T53" fmla="*/ 230 h 233"/>
                  <a:gd name="T54" fmla="*/ 37 w 254"/>
                  <a:gd name="T55" fmla="*/ 225 h 233"/>
                  <a:gd name="T56" fmla="*/ 27 w 254"/>
                  <a:gd name="T57" fmla="*/ 220 h 233"/>
                  <a:gd name="T58" fmla="*/ 19 w 254"/>
                  <a:gd name="T59" fmla="*/ 212 h 233"/>
                  <a:gd name="T60" fmla="*/ 11 w 254"/>
                  <a:gd name="T61" fmla="*/ 202 h 233"/>
                  <a:gd name="T62" fmla="*/ 8 w 254"/>
                  <a:gd name="T63" fmla="*/ 191 h 23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54"/>
                  <a:gd name="T97" fmla="*/ 0 h 233"/>
                  <a:gd name="T98" fmla="*/ 254 w 254"/>
                  <a:gd name="T99" fmla="*/ 233 h 233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54" h="233">
                    <a:moveTo>
                      <a:pt x="8" y="191"/>
                    </a:moveTo>
                    <a:lnTo>
                      <a:pt x="3" y="154"/>
                    </a:lnTo>
                    <a:lnTo>
                      <a:pt x="0" y="115"/>
                    </a:lnTo>
                    <a:lnTo>
                      <a:pt x="0" y="39"/>
                    </a:lnTo>
                    <a:lnTo>
                      <a:pt x="3" y="23"/>
                    </a:lnTo>
                    <a:lnTo>
                      <a:pt x="8" y="16"/>
                    </a:lnTo>
                    <a:lnTo>
                      <a:pt x="13" y="13"/>
                    </a:lnTo>
                    <a:lnTo>
                      <a:pt x="40" y="8"/>
                    </a:lnTo>
                    <a:lnTo>
                      <a:pt x="66" y="3"/>
                    </a:lnTo>
                    <a:lnTo>
                      <a:pt x="121" y="0"/>
                    </a:lnTo>
                    <a:lnTo>
                      <a:pt x="178" y="0"/>
                    </a:lnTo>
                    <a:lnTo>
                      <a:pt x="204" y="3"/>
                    </a:lnTo>
                    <a:lnTo>
                      <a:pt x="233" y="8"/>
                    </a:lnTo>
                    <a:lnTo>
                      <a:pt x="241" y="13"/>
                    </a:lnTo>
                    <a:lnTo>
                      <a:pt x="249" y="21"/>
                    </a:lnTo>
                    <a:lnTo>
                      <a:pt x="254" y="39"/>
                    </a:lnTo>
                    <a:lnTo>
                      <a:pt x="254" y="65"/>
                    </a:lnTo>
                    <a:lnTo>
                      <a:pt x="254" y="92"/>
                    </a:lnTo>
                    <a:lnTo>
                      <a:pt x="249" y="147"/>
                    </a:lnTo>
                    <a:lnTo>
                      <a:pt x="246" y="178"/>
                    </a:lnTo>
                    <a:lnTo>
                      <a:pt x="241" y="194"/>
                    </a:lnTo>
                    <a:lnTo>
                      <a:pt x="236" y="207"/>
                    </a:lnTo>
                    <a:lnTo>
                      <a:pt x="220" y="225"/>
                    </a:lnTo>
                    <a:lnTo>
                      <a:pt x="212" y="230"/>
                    </a:lnTo>
                    <a:lnTo>
                      <a:pt x="202" y="233"/>
                    </a:lnTo>
                    <a:lnTo>
                      <a:pt x="121" y="233"/>
                    </a:lnTo>
                    <a:lnTo>
                      <a:pt x="79" y="230"/>
                    </a:lnTo>
                    <a:lnTo>
                      <a:pt x="37" y="225"/>
                    </a:lnTo>
                    <a:lnTo>
                      <a:pt x="27" y="220"/>
                    </a:lnTo>
                    <a:lnTo>
                      <a:pt x="19" y="212"/>
                    </a:lnTo>
                    <a:lnTo>
                      <a:pt x="11" y="202"/>
                    </a:lnTo>
                    <a:lnTo>
                      <a:pt x="8" y="191"/>
                    </a:lnTo>
                    <a:close/>
                  </a:path>
                </a:pathLst>
              </a:custGeom>
              <a:solidFill>
                <a:srgbClr val="92ADBE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57" name="Freeform 2924"/>
              <p:cNvSpPr>
                <a:spLocks/>
              </p:cNvSpPr>
              <p:nvPr/>
            </p:nvSpPr>
            <p:spPr bwMode="auto">
              <a:xfrm>
                <a:off x="2328" y="1618"/>
                <a:ext cx="228" cy="171"/>
              </a:xfrm>
              <a:custGeom>
                <a:avLst/>
                <a:gdLst>
                  <a:gd name="T0" fmla="*/ 8 w 228"/>
                  <a:gd name="T1" fmla="*/ 139 h 171"/>
                  <a:gd name="T2" fmla="*/ 3 w 228"/>
                  <a:gd name="T3" fmla="*/ 113 h 171"/>
                  <a:gd name="T4" fmla="*/ 0 w 228"/>
                  <a:gd name="T5" fmla="*/ 84 h 171"/>
                  <a:gd name="T6" fmla="*/ 0 w 228"/>
                  <a:gd name="T7" fmla="*/ 29 h 171"/>
                  <a:gd name="T8" fmla="*/ 3 w 228"/>
                  <a:gd name="T9" fmla="*/ 19 h 171"/>
                  <a:gd name="T10" fmla="*/ 11 w 228"/>
                  <a:gd name="T11" fmla="*/ 11 h 171"/>
                  <a:gd name="T12" fmla="*/ 34 w 228"/>
                  <a:gd name="T13" fmla="*/ 6 h 171"/>
                  <a:gd name="T14" fmla="*/ 61 w 228"/>
                  <a:gd name="T15" fmla="*/ 3 h 171"/>
                  <a:gd name="T16" fmla="*/ 108 w 228"/>
                  <a:gd name="T17" fmla="*/ 0 h 171"/>
                  <a:gd name="T18" fmla="*/ 160 w 228"/>
                  <a:gd name="T19" fmla="*/ 0 h 171"/>
                  <a:gd name="T20" fmla="*/ 210 w 228"/>
                  <a:gd name="T21" fmla="*/ 6 h 171"/>
                  <a:gd name="T22" fmla="*/ 218 w 228"/>
                  <a:gd name="T23" fmla="*/ 8 h 171"/>
                  <a:gd name="T24" fmla="*/ 223 w 228"/>
                  <a:gd name="T25" fmla="*/ 16 h 171"/>
                  <a:gd name="T26" fmla="*/ 228 w 228"/>
                  <a:gd name="T27" fmla="*/ 29 h 171"/>
                  <a:gd name="T28" fmla="*/ 228 w 228"/>
                  <a:gd name="T29" fmla="*/ 50 h 171"/>
                  <a:gd name="T30" fmla="*/ 228 w 228"/>
                  <a:gd name="T31" fmla="*/ 69 h 171"/>
                  <a:gd name="T32" fmla="*/ 223 w 228"/>
                  <a:gd name="T33" fmla="*/ 108 h 171"/>
                  <a:gd name="T34" fmla="*/ 220 w 228"/>
                  <a:gd name="T35" fmla="*/ 131 h 171"/>
                  <a:gd name="T36" fmla="*/ 218 w 228"/>
                  <a:gd name="T37" fmla="*/ 142 h 171"/>
                  <a:gd name="T38" fmla="*/ 212 w 228"/>
                  <a:gd name="T39" fmla="*/ 152 h 171"/>
                  <a:gd name="T40" fmla="*/ 197 w 228"/>
                  <a:gd name="T41" fmla="*/ 163 h 171"/>
                  <a:gd name="T42" fmla="*/ 189 w 228"/>
                  <a:gd name="T43" fmla="*/ 168 h 171"/>
                  <a:gd name="T44" fmla="*/ 181 w 228"/>
                  <a:gd name="T45" fmla="*/ 168 h 171"/>
                  <a:gd name="T46" fmla="*/ 144 w 228"/>
                  <a:gd name="T47" fmla="*/ 171 h 171"/>
                  <a:gd name="T48" fmla="*/ 108 w 228"/>
                  <a:gd name="T49" fmla="*/ 171 h 171"/>
                  <a:gd name="T50" fmla="*/ 34 w 228"/>
                  <a:gd name="T51" fmla="*/ 163 h 171"/>
                  <a:gd name="T52" fmla="*/ 27 w 228"/>
                  <a:gd name="T53" fmla="*/ 160 h 171"/>
                  <a:gd name="T54" fmla="*/ 19 w 228"/>
                  <a:gd name="T55" fmla="*/ 155 h 171"/>
                  <a:gd name="T56" fmla="*/ 11 w 228"/>
                  <a:gd name="T57" fmla="*/ 147 h 171"/>
                  <a:gd name="T58" fmla="*/ 8 w 228"/>
                  <a:gd name="T59" fmla="*/ 139 h 17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228"/>
                  <a:gd name="T91" fmla="*/ 0 h 171"/>
                  <a:gd name="T92" fmla="*/ 228 w 228"/>
                  <a:gd name="T93" fmla="*/ 171 h 171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228" h="171">
                    <a:moveTo>
                      <a:pt x="8" y="139"/>
                    </a:moveTo>
                    <a:lnTo>
                      <a:pt x="3" y="113"/>
                    </a:lnTo>
                    <a:lnTo>
                      <a:pt x="0" y="84"/>
                    </a:lnTo>
                    <a:lnTo>
                      <a:pt x="0" y="29"/>
                    </a:lnTo>
                    <a:lnTo>
                      <a:pt x="3" y="19"/>
                    </a:lnTo>
                    <a:lnTo>
                      <a:pt x="11" y="11"/>
                    </a:lnTo>
                    <a:lnTo>
                      <a:pt x="34" y="6"/>
                    </a:lnTo>
                    <a:lnTo>
                      <a:pt x="61" y="3"/>
                    </a:lnTo>
                    <a:lnTo>
                      <a:pt x="108" y="0"/>
                    </a:lnTo>
                    <a:lnTo>
                      <a:pt x="160" y="0"/>
                    </a:lnTo>
                    <a:lnTo>
                      <a:pt x="210" y="6"/>
                    </a:lnTo>
                    <a:lnTo>
                      <a:pt x="218" y="8"/>
                    </a:lnTo>
                    <a:lnTo>
                      <a:pt x="223" y="16"/>
                    </a:lnTo>
                    <a:lnTo>
                      <a:pt x="228" y="29"/>
                    </a:lnTo>
                    <a:lnTo>
                      <a:pt x="228" y="50"/>
                    </a:lnTo>
                    <a:lnTo>
                      <a:pt x="228" y="69"/>
                    </a:lnTo>
                    <a:lnTo>
                      <a:pt x="223" y="108"/>
                    </a:lnTo>
                    <a:lnTo>
                      <a:pt x="220" y="131"/>
                    </a:lnTo>
                    <a:lnTo>
                      <a:pt x="218" y="142"/>
                    </a:lnTo>
                    <a:lnTo>
                      <a:pt x="212" y="152"/>
                    </a:lnTo>
                    <a:lnTo>
                      <a:pt x="197" y="163"/>
                    </a:lnTo>
                    <a:lnTo>
                      <a:pt x="189" y="168"/>
                    </a:lnTo>
                    <a:lnTo>
                      <a:pt x="181" y="168"/>
                    </a:lnTo>
                    <a:lnTo>
                      <a:pt x="144" y="171"/>
                    </a:lnTo>
                    <a:lnTo>
                      <a:pt x="108" y="171"/>
                    </a:lnTo>
                    <a:lnTo>
                      <a:pt x="34" y="163"/>
                    </a:lnTo>
                    <a:lnTo>
                      <a:pt x="27" y="160"/>
                    </a:lnTo>
                    <a:lnTo>
                      <a:pt x="19" y="155"/>
                    </a:lnTo>
                    <a:lnTo>
                      <a:pt x="11" y="147"/>
                    </a:lnTo>
                    <a:lnTo>
                      <a:pt x="8" y="1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58" name="Freeform 2925"/>
              <p:cNvSpPr>
                <a:spLocks/>
              </p:cNvSpPr>
              <p:nvPr/>
            </p:nvSpPr>
            <p:spPr bwMode="auto">
              <a:xfrm>
                <a:off x="2449" y="1802"/>
                <a:ext cx="18" cy="10"/>
              </a:xfrm>
              <a:custGeom>
                <a:avLst/>
                <a:gdLst>
                  <a:gd name="T0" fmla="*/ 10 w 18"/>
                  <a:gd name="T1" fmla="*/ 0 h 10"/>
                  <a:gd name="T2" fmla="*/ 16 w 18"/>
                  <a:gd name="T3" fmla="*/ 2 h 10"/>
                  <a:gd name="T4" fmla="*/ 18 w 18"/>
                  <a:gd name="T5" fmla="*/ 5 h 10"/>
                  <a:gd name="T6" fmla="*/ 16 w 18"/>
                  <a:gd name="T7" fmla="*/ 8 h 10"/>
                  <a:gd name="T8" fmla="*/ 10 w 18"/>
                  <a:gd name="T9" fmla="*/ 10 h 10"/>
                  <a:gd name="T10" fmla="*/ 2 w 18"/>
                  <a:gd name="T11" fmla="*/ 8 h 10"/>
                  <a:gd name="T12" fmla="*/ 0 w 18"/>
                  <a:gd name="T13" fmla="*/ 5 h 10"/>
                  <a:gd name="T14" fmla="*/ 2 w 18"/>
                  <a:gd name="T15" fmla="*/ 2 h 10"/>
                  <a:gd name="T16" fmla="*/ 10 w 18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0"/>
                  <a:gd name="T29" fmla="*/ 18 w 18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0">
                    <a:moveTo>
                      <a:pt x="10" y="0"/>
                    </a:moveTo>
                    <a:lnTo>
                      <a:pt x="16" y="2"/>
                    </a:lnTo>
                    <a:lnTo>
                      <a:pt x="18" y="5"/>
                    </a:lnTo>
                    <a:lnTo>
                      <a:pt x="16" y="8"/>
                    </a:lnTo>
                    <a:lnTo>
                      <a:pt x="10" y="10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59" name="Freeform 2926"/>
              <p:cNvSpPr>
                <a:spLocks/>
              </p:cNvSpPr>
              <p:nvPr/>
            </p:nvSpPr>
            <p:spPr bwMode="auto">
              <a:xfrm>
                <a:off x="2475" y="1802"/>
                <a:ext cx="18" cy="10"/>
              </a:xfrm>
              <a:custGeom>
                <a:avLst/>
                <a:gdLst>
                  <a:gd name="T0" fmla="*/ 10 w 18"/>
                  <a:gd name="T1" fmla="*/ 0 h 10"/>
                  <a:gd name="T2" fmla="*/ 16 w 18"/>
                  <a:gd name="T3" fmla="*/ 2 h 10"/>
                  <a:gd name="T4" fmla="*/ 18 w 18"/>
                  <a:gd name="T5" fmla="*/ 5 h 10"/>
                  <a:gd name="T6" fmla="*/ 16 w 18"/>
                  <a:gd name="T7" fmla="*/ 8 h 10"/>
                  <a:gd name="T8" fmla="*/ 10 w 18"/>
                  <a:gd name="T9" fmla="*/ 10 h 10"/>
                  <a:gd name="T10" fmla="*/ 3 w 18"/>
                  <a:gd name="T11" fmla="*/ 8 h 10"/>
                  <a:gd name="T12" fmla="*/ 0 w 18"/>
                  <a:gd name="T13" fmla="*/ 5 h 10"/>
                  <a:gd name="T14" fmla="*/ 3 w 18"/>
                  <a:gd name="T15" fmla="*/ 2 h 10"/>
                  <a:gd name="T16" fmla="*/ 10 w 18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0"/>
                  <a:gd name="T29" fmla="*/ 18 w 18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0">
                    <a:moveTo>
                      <a:pt x="10" y="0"/>
                    </a:moveTo>
                    <a:lnTo>
                      <a:pt x="16" y="2"/>
                    </a:lnTo>
                    <a:lnTo>
                      <a:pt x="18" y="5"/>
                    </a:lnTo>
                    <a:lnTo>
                      <a:pt x="16" y="8"/>
                    </a:lnTo>
                    <a:lnTo>
                      <a:pt x="10" y="10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89E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60" name="Freeform 2927"/>
              <p:cNvSpPr>
                <a:spLocks/>
              </p:cNvSpPr>
              <p:nvPr/>
            </p:nvSpPr>
            <p:spPr bwMode="auto">
              <a:xfrm>
                <a:off x="2501" y="1802"/>
                <a:ext cx="18" cy="10"/>
              </a:xfrm>
              <a:custGeom>
                <a:avLst/>
                <a:gdLst>
                  <a:gd name="T0" fmla="*/ 8 w 18"/>
                  <a:gd name="T1" fmla="*/ 0 h 10"/>
                  <a:gd name="T2" fmla="*/ 16 w 18"/>
                  <a:gd name="T3" fmla="*/ 2 h 10"/>
                  <a:gd name="T4" fmla="*/ 18 w 18"/>
                  <a:gd name="T5" fmla="*/ 5 h 10"/>
                  <a:gd name="T6" fmla="*/ 16 w 18"/>
                  <a:gd name="T7" fmla="*/ 8 h 10"/>
                  <a:gd name="T8" fmla="*/ 8 w 18"/>
                  <a:gd name="T9" fmla="*/ 10 h 10"/>
                  <a:gd name="T10" fmla="*/ 3 w 18"/>
                  <a:gd name="T11" fmla="*/ 8 h 10"/>
                  <a:gd name="T12" fmla="*/ 0 w 18"/>
                  <a:gd name="T13" fmla="*/ 5 h 10"/>
                  <a:gd name="T14" fmla="*/ 3 w 18"/>
                  <a:gd name="T15" fmla="*/ 2 h 10"/>
                  <a:gd name="T16" fmla="*/ 8 w 18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0"/>
                  <a:gd name="T29" fmla="*/ 18 w 18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0">
                    <a:moveTo>
                      <a:pt x="8" y="0"/>
                    </a:moveTo>
                    <a:lnTo>
                      <a:pt x="16" y="2"/>
                    </a:lnTo>
                    <a:lnTo>
                      <a:pt x="18" y="5"/>
                    </a:lnTo>
                    <a:lnTo>
                      <a:pt x="16" y="8"/>
                    </a:lnTo>
                    <a:lnTo>
                      <a:pt x="8" y="10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89E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61" name="Freeform 2928"/>
              <p:cNvSpPr>
                <a:spLocks/>
              </p:cNvSpPr>
              <p:nvPr/>
            </p:nvSpPr>
            <p:spPr bwMode="auto">
              <a:xfrm>
                <a:off x="2339" y="1629"/>
                <a:ext cx="204" cy="152"/>
              </a:xfrm>
              <a:custGeom>
                <a:avLst/>
                <a:gdLst>
                  <a:gd name="T0" fmla="*/ 8 w 204"/>
                  <a:gd name="T1" fmla="*/ 123 h 152"/>
                  <a:gd name="T2" fmla="*/ 3 w 204"/>
                  <a:gd name="T3" fmla="*/ 100 h 152"/>
                  <a:gd name="T4" fmla="*/ 0 w 204"/>
                  <a:gd name="T5" fmla="*/ 73 h 152"/>
                  <a:gd name="T6" fmla="*/ 0 w 204"/>
                  <a:gd name="T7" fmla="*/ 24 h 152"/>
                  <a:gd name="T8" fmla="*/ 5 w 204"/>
                  <a:gd name="T9" fmla="*/ 13 h 152"/>
                  <a:gd name="T10" fmla="*/ 8 w 204"/>
                  <a:gd name="T11" fmla="*/ 10 h 152"/>
                  <a:gd name="T12" fmla="*/ 10 w 204"/>
                  <a:gd name="T13" fmla="*/ 8 h 152"/>
                  <a:gd name="T14" fmla="*/ 31 w 204"/>
                  <a:gd name="T15" fmla="*/ 3 h 152"/>
                  <a:gd name="T16" fmla="*/ 55 w 204"/>
                  <a:gd name="T17" fmla="*/ 0 h 152"/>
                  <a:gd name="T18" fmla="*/ 97 w 204"/>
                  <a:gd name="T19" fmla="*/ 0 h 152"/>
                  <a:gd name="T20" fmla="*/ 144 w 204"/>
                  <a:gd name="T21" fmla="*/ 0 h 152"/>
                  <a:gd name="T22" fmla="*/ 167 w 204"/>
                  <a:gd name="T23" fmla="*/ 0 h 152"/>
                  <a:gd name="T24" fmla="*/ 188 w 204"/>
                  <a:gd name="T25" fmla="*/ 5 h 152"/>
                  <a:gd name="T26" fmla="*/ 196 w 204"/>
                  <a:gd name="T27" fmla="*/ 8 h 152"/>
                  <a:gd name="T28" fmla="*/ 201 w 204"/>
                  <a:gd name="T29" fmla="*/ 10 h 152"/>
                  <a:gd name="T30" fmla="*/ 204 w 204"/>
                  <a:gd name="T31" fmla="*/ 24 h 152"/>
                  <a:gd name="T32" fmla="*/ 204 w 204"/>
                  <a:gd name="T33" fmla="*/ 60 h 152"/>
                  <a:gd name="T34" fmla="*/ 201 w 204"/>
                  <a:gd name="T35" fmla="*/ 94 h 152"/>
                  <a:gd name="T36" fmla="*/ 199 w 204"/>
                  <a:gd name="T37" fmla="*/ 115 h 152"/>
                  <a:gd name="T38" fmla="*/ 196 w 204"/>
                  <a:gd name="T39" fmla="*/ 126 h 152"/>
                  <a:gd name="T40" fmla="*/ 191 w 204"/>
                  <a:gd name="T41" fmla="*/ 134 h 152"/>
                  <a:gd name="T42" fmla="*/ 186 w 204"/>
                  <a:gd name="T43" fmla="*/ 139 h 152"/>
                  <a:gd name="T44" fmla="*/ 178 w 204"/>
                  <a:gd name="T45" fmla="*/ 144 h 152"/>
                  <a:gd name="T46" fmla="*/ 170 w 204"/>
                  <a:gd name="T47" fmla="*/ 149 h 152"/>
                  <a:gd name="T48" fmla="*/ 162 w 204"/>
                  <a:gd name="T49" fmla="*/ 149 h 152"/>
                  <a:gd name="T50" fmla="*/ 97 w 204"/>
                  <a:gd name="T51" fmla="*/ 152 h 152"/>
                  <a:gd name="T52" fmla="*/ 63 w 204"/>
                  <a:gd name="T53" fmla="*/ 149 h 152"/>
                  <a:gd name="T54" fmla="*/ 31 w 204"/>
                  <a:gd name="T55" fmla="*/ 144 h 152"/>
                  <a:gd name="T56" fmla="*/ 23 w 204"/>
                  <a:gd name="T57" fmla="*/ 141 h 152"/>
                  <a:gd name="T58" fmla="*/ 16 w 204"/>
                  <a:gd name="T59" fmla="*/ 139 h 152"/>
                  <a:gd name="T60" fmla="*/ 10 w 204"/>
                  <a:gd name="T61" fmla="*/ 131 h 152"/>
                  <a:gd name="T62" fmla="*/ 8 w 204"/>
                  <a:gd name="T63" fmla="*/ 123 h 15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04"/>
                  <a:gd name="T97" fmla="*/ 0 h 152"/>
                  <a:gd name="T98" fmla="*/ 204 w 204"/>
                  <a:gd name="T99" fmla="*/ 152 h 152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04" h="152">
                    <a:moveTo>
                      <a:pt x="8" y="123"/>
                    </a:moveTo>
                    <a:lnTo>
                      <a:pt x="3" y="100"/>
                    </a:lnTo>
                    <a:lnTo>
                      <a:pt x="0" y="73"/>
                    </a:lnTo>
                    <a:lnTo>
                      <a:pt x="0" y="24"/>
                    </a:lnTo>
                    <a:lnTo>
                      <a:pt x="5" y="13"/>
                    </a:lnTo>
                    <a:lnTo>
                      <a:pt x="8" y="10"/>
                    </a:lnTo>
                    <a:lnTo>
                      <a:pt x="10" y="8"/>
                    </a:lnTo>
                    <a:lnTo>
                      <a:pt x="31" y="3"/>
                    </a:lnTo>
                    <a:lnTo>
                      <a:pt x="55" y="0"/>
                    </a:lnTo>
                    <a:lnTo>
                      <a:pt x="97" y="0"/>
                    </a:lnTo>
                    <a:lnTo>
                      <a:pt x="144" y="0"/>
                    </a:lnTo>
                    <a:lnTo>
                      <a:pt x="167" y="0"/>
                    </a:lnTo>
                    <a:lnTo>
                      <a:pt x="188" y="5"/>
                    </a:lnTo>
                    <a:lnTo>
                      <a:pt x="196" y="8"/>
                    </a:lnTo>
                    <a:lnTo>
                      <a:pt x="201" y="10"/>
                    </a:lnTo>
                    <a:lnTo>
                      <a:pt x="204" y="24"/>
                    </a:lnTo>
                    <a:lnTo>
                      <a:pt x="204" y="60"/>
                    </a:lnTo>
                    <a:lnTo>
                      <a:pt x="201" y="94"/>
                    </a:lnTo>
                    <a:lnTo>
                      <a:pt x="199" y="115"/>
                    </a:lnTo>
                    <a:lnTo>
                      <a:pt x="196" y="126"/>
                    </a:lnTo>
                    <a:lnTo>
                      <a:pt x="191" y="134"/>
                    </a:lnTo>
                    <a:lnTo>
                      <a:pt x="186" y="139"/>
                    </a:lnTo>
                    <a:lnTo>
                      <a:pt x="178" y="144"/>
                    </a:lnTo>
                    <a:lnTo>
                      <a:pt x="170" y="149"/>
                    </a:lnTo>
                    <a:lnTo>
                      <a:pt x="162" y="149"/>
                    </a:lnTo>
                    <a:lnTo>
                      <a:pt x="97" y="152"/>
                    </a:lnTo>
                    <a:lnTo>
                      <a:pt x="63" y="149"/>
                    </a:lnTo>
                    <a:lnTo>
                      <a:pt x="31" y="144"/>
                    </a:lnTo>
                    <a:lnTo>
                      <a:pt x="23" y="141"/>
                    </a:lnTo>
                    <a:lnTo>
                      <a:pt x="16" y="139"/>
                    </a:lnTo>
                    <a:lnTo>
                      <a:pt x="10" y="131"/>
                    </a:lnTo>
                    <a:lnTo>
                      <a:pt x="8" y="123"/>
                    </a:lnTo>
                    <a:close/>
                  </a:path>
                </a:pathLst>
              </a:custGeom>
              <a:solidFill>
                <a:srgbClr val="00AEC4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62" name="Freeform 2929"/>
              <p:cNvSpPr>
                <a:spLocks/>
              </p:cNvSpPr>
              <p:nvPr/>
            </p:nvSpPr>
            <p:spPr bwMode="auto">
              <a:xfrm>
                <a:off x="2391" y="1653"/>
                <a:ext cx="118" cy="91"/>
              </a:xfrm>
              <a:custGeom>
                <a:avLst/>
                <a:gdLst>
                  <a:gd name="T0" fmla="*/ 3 w 118"/>
                  <a:gd name="T1" fmla="*/ 73 h 91"/>
                  <a:gd name="T2" fmla="*/ 0 w 118"/>
                  <a:gd name="T3" fmla="*/ 44 h 91"/>
                  <a:gd name="T4" fmla="*/ 0 w 118"/>
                  <a:gd name="T5" fmla="*/ 15 h 91"/>
                  <a:gd name="T6" fmla="*/ 3 w 118"/>
                  <a:gd name="T7" fmla="*/ 10 h 91"/>
                  <a:gd name="T8" fmla="*/ 5 w 118"/>
                  <a:gd name="T9" fmla="*/ 5 h 91"/>
                  <a:gd name="T10" fmla="*/ 32 w 118"/>
                  <a:gd name="T11" fmla="*/ 2 h 91"/>
                  <a:gd name="T12" fmla="*/ 58 w 118"/>
                  <a:gd name="T13" fmla="*/ 0 h 91"/>
                  <a:gd name="T14" fmla="*/ 84 w 118"/>
                  <a:gd name="T15" fmla="*/ 0 h 91"/>
                  <a:gd name="T16" fmla="*/ 110 w 118"/>
                  <a:gd name="T17" fmla="*/ 5 h 91"/>
                  <a:gd name="T18" fmla="*/ 115 w 118"/>
                  <a:gd name="T19" fmla="*/ 7 h 91"/>
                  <a:gd name="T20" fmla="*/ 118 w 118"/>
                  <a:gd name="T21" fmla="*/ 15 h 91"/>
                  <a:gd name="T22" fmla="*/ 118 w 118"/>
                  <a:gd name="T23" fmla="*/ 36 h 91"/>
                  <a:gd name="T24" fmla="*/ 115 w 118"/>
                  <a:gd name="T25" fmla="*/ 57 h 91"/>
                  <a:gd name="T26" fmla="*/ 115 w 118"/>
                  <a:gd name="T27" fmla="*/ 68 h 91"/>
                  <a:gd name="T28" fmla="*/ 110 w 118"/>
                  <a:gd name="T29" fmla="*/ 78 h 91"/>
                  <a:gd name="T30" fmla="*/ 105 w 118"/>
                  <a:gd name="T31" fmla="*/ 86 h 91"/>
                  <a:gd name="T32" fmla="*/ 94 w 118"/>
                  <a:gd name="T33" fmla="*/ 89 h 91"/>
                  <a:gd name="T34" fmla="*/ 55 w 118"/>
                  <a:gd name="T35" fmla="*/ 91 h 91"/>
                  <a:gd name="T36" fmla="*/ 19 w 118"/>
                  <a:gd name="T37" fmla="*/ 86 h 91"/>
                  <a:gd name="T38" fmla="*/ 8 w 118"/>
                  <a:gd name="T39" fmla="*/ 81 h 91"/>
                  <a:gd name="T40" fmla="*/ 3 w 118"/>
                  <a:gd name="T41" fmla="*/ 73 h 9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8"/>
                  <a:gd name="T64" fmla="*/ 0 h 91"/>
                  <a:gd name="T65" fmla="*/ 118 w 118"/>
                  <a:gd name="T66" fmla="*/ 91 h 9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8" h="91">
                    <a:moveTo>
                      <a:pt x="3" y="73"/>
                    </a:moveTo>
                    <a:lnTo>
                      <a:pt x="0" y="44"/>
                    </a:lnTo>
                    <a:lnTo>
                      <a:pt x="0" y="15"/>
                    </a:lnTo>
                    <a:lnTo>
                      <a:pt x="3" y="10"/>
                    </a:lnTo>
                    <a:lnTo>
                      <a:pt x="5" y="5"/>
                    </a:lnTo>
                    <a:lnTo>
                      <a:pt x="32" y="2"/>
                    </a:lnTo>
                    <a:lnTo>
                      <a:pt x="58" y="0"/>
                    </a:lnTo>
                    <a:lnTo>
                      <a:pt x="84" y="0"/>
                    </a:lnTo>
                    <a:lnTo>
                      <a:pt x="110" y="5"/>
                    </a:lnTo>
                    <a:lnTo>
                      <a:pt x="115" y="7"/>
                    </a:lnTo>
                    <a:lnTo>
                      <a:pt x="118" y="15"/>
                    </a:lnTo>
                    <a:lnTo>
                      <a:pt x="118" y="36"/>
                    </a:lnTo>
                    <a:lnTo>
                      <a:pt x="115" y="57"/>
                    </a:lnTo>
                    <a:lnTo>
                      <a:pt x="115" y="68"/>
                    </a:lnTo>
                    <a:lnTo>
                      <a:pt x="110" y="78"/>
                    </a:lnTo>
                    <a:lnTo>
                      <a:pt x="105" y="86"/>
                    </a:lnTo>
                    <a:lnTo>
                      <a:pt x="94" y="89"/>
                    </a:lnTo>
                    <a:lnTo>
                      <a:pt x="55" y="91"/>
                    </a:lnTo>
                    <a:lnTo>
                      <a:pt x="19" y="86"/>
                    </a:lnTo>
                    <a:lnTo>
                      <a:pt x="8" y="81"/>
                    </a:lnTo>
                    <a:lnTo>
                      <a:pt x="3" y="73"/>
                    </a:lnTo>
                    <a:close/>
                  </a:path>
                </a:pathLst>
              </a:custGeom>
              <a:solidFill>
                <a:srgbClr val="7CC7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63" name="Freeform 2930"/>
              <p:cNvSpPr>
                <a:spLocks/>
              </p:cNvSpPr>
              <p:nvPr/>
            </p:nvSpPr>
            <p:spPr bwMode="auto">
              <a:xfrm>
                <a:off x="2352" y="1637"/>
                <a:ext cx="183" cy="136"/>
              </a:xfrm>
              <a:custGeom>
                <a:avLst/>
                <a:gdLst>
                  <a:gd name="T0" fmla="*/ 5 w 183"/>
                  <a:gd name="T1" fmla="*/ 118 h 136"/>
                  <a:gd name="T2" fmla="*/ 0 w 183"/>
                  <a:gd name="T3" fmla="*/ 94 h 136"/>
                  <a:gd name="T4" fmla="*/ 0 w 183"/>
                  <a:gd name="T5" fmla="*/ 71 h 136"/>
                  <a:gd name="T6" fmla="*/ 0 w 183"/>
                  <a:gd name="T7" fmla="*/ 23 h 136"/>
                  <a:gd name="T8" fmla="*/ 3 w 183"/>
                  <a:gd name="T9" fmla="*/ 16 h 136"/>
                  <a:gd name="T10" fmla="*/ 8 w 183"/>
                  <a:gd name="T11" fmla="*/ 8 h 136"/>
                  <a:gd name="T12" fmla="*/ 29 w 183"/>
                  <a:gd name="T13" fmla="*/ 2 h 136"/>
                  <a:gd name="T14" fmla="*/ 50 w 183"/>
                  <a:gd name="T15" fmla="*/ 0 h 136"/>
                  <a:gd name="T16" fmla="*/ 89 w 183"/>
                  <a:gd name="T17" fmla="*/ 0 h 136"/>
                  <a:gd name="T18" fmla="*/ 131 w 183"/>
                  <a:gd name="T19" fmla="*/ 0 h 136"/>
                  <a:gd name="T20" fmla="*/ 152 w 183"/>
                  <a:gd name="T21" fmla="*/ 0 h 136"/>
                  <a:gd name="T22" fmla="*/ 173 w 183"/>
                  <a:gd name="T23" fmla="*/ 5 h 136"/>
                  <a:gd name="T24" fmla="*/ 178 w 183"/>
                  <a:gd name="T25" fmla="*/ 8 h 136"/>
                  <a:gd name="T26" fmla="*/ 183 w 183"/>
                  <a:gd name="T27" fmla="*/ 10 h 136"/>
                  <a:gd name="T28" fmla="*/ 144 w 183"/>
                  <a:gd name="T29" fmla="*/ 5 h 136"/>
                  <a:gd name="T30" fmla="*/ 102 w 183"/>
                  <a:gd name="T31" fmla="*/ 5 h 136"/>
                  <a:gd name="T32" fmla="*/ 63 w 183"/>
                  <a:gd name="T33" fmla="*/ 8 h 136"/>
                  <a:gd name="T34" fmla="*/ 21 w 183"/>
                  <a:gd name="T35" fmla="*/ 13 h 136"/>
                  <a:gd name="T36" fmla="*/ 16 w 183"/>
                  <a:gd name="T37" fmla="*/ 21 h 136"/>
                  <a:gd name="T38" fmla="*/ 13 w 183"/>
                  <a:gd name="T39" fmla="*/ 29 h 136"/>
                  <a:gd name="T40" fmla="*/ 13 w 183"/>
                  <a:gd name="T41" fmla="*/ 76 h 136"/>
                  <a:gd name="T42" fmla="*/ 13 w 183"/>
                  <a:gd name="T43" fmla="*/ 99 h 136"/>
                  <a:gd name="T44" fmla="*/ 18 w 183"/>
                  <a:gd name="T45" fmla="*/ 123 h 136"/>
                  <a:gd name="T46" fmla="*/ 21 w 183"/>
                  <a:gd name="T47" fmla="*/ 131 h 136"/>
                  <a:gd name="T48" fmla="*/ 29 w 183"/>
                  <a:gd name="T49" fmla="*/ 136 h 136"/>
                  <a:gd name="T50" fmla="*/ 29 w 183"/>
                  <a:gd name="T51" fmla="*/ 136 h 136"/>
                  <a:gd name="T52" fmla="*/ 26 w 183"/>
                  <a:gd name="T53" fmla="*/ 136 h 136"/>
                  <a:gd name="T54" fmla="*/ 13 w 183"/>
                  <a:gd name="T55" fmla="*/ 128 h 136"/>
                  <a:gd name="T56" fmla="*/ 5 w 183"/>
                  <a:gd name="T57" fmla="*/ 118 h 1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83"/>
                  <a:gd name="T88" fmla="*/ 0 h 136"/>
                  <a:gd name="T89" fmla="*/ 183 w 183"/>
                  <a:gd name="T90" fmla="*/ 136 h 1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83" h="136">
                    <a:moveTo>
                      <a:pt x="5" y="118"/>
                    </a:moveTo>
                    <a:lnTo>
                      <a:pt x="0" y="94"/>
                    </a:lnTo>
                    <a:lnTo>
                      <a:pt x="0" y="71"/>
                    </a:lnTo>
                    <a:lnTo>
                      <a:pt x="0" y="23"/>
                    </a:lnTo>
                    <a:lnTo>
                      <a:pt x="3" y="16"/>
                    </a:lnTo>
                    <a:lnTo>
                      <a:pt x="8" y="8"/>
                    </a:lnTo>
                    <a:lnTo>
                      <a:pt x="29" y="2"/>
                    </a:lnTo>
                    <a:lnTo>
                      <a:pt x="50" y="0"/>
                    </a:lnTo>
                    <a:lnTo>
                      <a:pt x="89" y="0"/>
                    </a:lnTo>
                    <a:lnTo>
                      <a:pt x="131" y="0"/>
                    </a:lnTo>
                    <a:lnTo>
                      <a:pt x="152" y="0"/>
                    </a:lnTo>
                    <a:lnTo>
                      <a:pt x="173" y="5"/>
                    </a:lnTo>
                    <a:lnTo>
                      <a:pt x="178" y="8"/>
                    </a:lnTo>
                    <a:lnTo>
                      <a:pt x="183" y="10"/>
                    </a:lnTo>
                    <a:lnTo>
                      <a:pt x="144" y="5"/>
                    </a:lnTo>
                    <a:lnTo>
                      <a:pt x="102" y="5"/>
                    </a:lnTo>
                    <a:lnTo>
                      <a:pt x="63" y="8"/>
                    </a:lnTo>
                    <a:lnTo>
                      <a:pt x="21" y="13"/>
                    </a:lnTo>
                    <a:lnTo>
                      <a:pt x="16" y="21"/>
                    </a:lnTo>
                    <a:lnTo>
                      <a:pt x="13" y="29"/>
                    </a:lnTo>
                    <a:lnTo>
                      <a:pt x="13" y="76"/>
                    </a:lnTo>
                    <a:lnTo>
                      <a:pt x="13" y="99"/>
                    </a:lnTo>
                    <a:lnTo>
                      <a:pt x="18" y="123"/>
                    </a:lnTo>
                    <a:lnTo>
                      <a:pt x="21" y="131"/>
                    </a:lnTo>
                    <a:lnTo>
                      <a:pt x="29" y="136"/>
                    </a:lnTo>
                    <a:lnTo>
                      <a:pt x="26" y="136"/>
                    </a:lnTo>
                    <a:lnTo>
                      <a:pt x="13" y="128"/>
                    </a:lnTo>
                    <a:lnTo>
                      <a:pt x="5" y="118"/>
                    </a:lnTo>
                    <a:close/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64" name="Freeform 2931"/>
              <p:cNvSpPr>
                <a:spLocks/>
              </p:cNvSpPr>
              <p:nvPr/>
            </p:nvSpPr>
            <p:spPr bwMode="auto">
              <a:xfrm>
                <a:off x="2627" y="1915"/>
                <a:ext cx="65" cy="65"/>
              </a:xfrm>
              <a:custGeom>
                <a:avLst/>
                <a:gdLst>
                  <a:gd name="T0" fmla="*/ 2 w 65"/>
                  <a:gd name="T1" fmla="*/ 10 h 65"/>
                  <a:gd name="T2" fmla="*/ 2 w 65"/>
                  <a:gd name="T3" fmla="*/ 13 h 65"/>
                  <a:gd name="T4" fmla="*/ 0 w 65"/>
                  <a:gd name="T5" fmla="*/ 15 h 65"/>
                  <a:gd name="T6" fmla="*/ 0 w 65"/>
                  <a:gd name="T7" fmla="*/ 31 h 65"/>
                  <a:gd name="T8" fmla="*/ 0 w 65"/>
                  <a:gd name="T9" fmla="*/ 36 h 65"/>
                  <a:gd name="T10" fmla="*/ 2 w 65"/>
                  <a:gd name="T11" fmla="*/ 44 h 65"/>
                  <a:gd name="T12" fmla="*/ 8 w 65"/>
                  <a:gd name="T13" fmla="*/ 55 h 65"/>
                  <a:gd name="T14" fmla="*/ 18 w 65"/>
                  <a:gd name="T15" fmla="*/ 62 h 65"/>
                  <a:gd name="T16" fmla="*/ 28 w 65"/>
                  <a:gd name="T17" fmla="*/ 65 h 65"/>
                  <a:gd name="T18" fmla="*/ 39 w 65"/>
                  <a:gd name="T19" fmla="*/ 62 h 65"/>
                  <a:gd name="T20" fmla="*/ 49 w 65"/>
                  <a:gd name="T21" fmla="*/ 55 h 65"/>
                  <a:gd name="T22" fmla="*/ 60 w 65"/>
                  <a:gd name="T23" fmla="*/ 44 h 65"/>
                  <a:gd name="T24" fmla="*/ 62 w 65"/>
                  <a:gd name="T25" fmla="*/ 41 h 65"/>
                  <a:gd name="T26" fmla="*/ 65 w 65"/>
                  <a:gd name="T27" fmla="*/ 36 h 65"/>
                  <a:gd name="T28" fmla="*/ 65 w 65"/>
                  <a:gd name="T29" fmla="*/ 36 h 65"/>
                  <a:gd name="T30" fmla="*/ 65 w 65"/>
                  <a:gd name="T31" fmla="*/ 34 h 65"/>
                  <a:gd name="T32" fmla="*/ 65 w 65"/>
                  <a:gd name="T33" fmla="*/ 28 h 65"/>
                  <a:gd name="T34" fmla="*/ 65 w 65"/>
                  <a:gd name="T35" fmla="*/ 20 h 65"/>
                  <a:gd name="T36" fmla="*/ 57 w 65"/>
                  <a:gd name="T37" fmla="*/ 10 h 65"/>
                  <a:gd name="T38" fmla="*/ 44 w 65"/>
                  <a:gd name="T39" fmla="*/ 2 h 65"/>
                  <a:gd name="T40" fmla="*/ 31 w 65"/>
                  <a:gd name="T41" fmla="*/ 0 h 65"/>
                  <a:gd name="T42" fmla="*/ 26 w 65"/>
                  <a:gd name="T43" fmla="*/ 0 h 65"/>
                  <a:gd name="T44" fmla="*/ 18 w 65"/>
                  <a:gd name="T45" fmla="*/ 0 h 65"/>
                  <a:gd name="T46" fmla="*/ 10 w 65"/>
                  <a:gd name="T47" fmla="*/ 2 h 65"/>
                  <a:gd name="T48" fmla="*/ 2 w 65"/>
                  <a:gd name="T49" fmla="*/ 7 h 65"/>
                  <a:gd name="T50" fmla="*/ 2 w 65"/>
                  <a:gd name="T51" fmla="*/ 7 h 65"/>
                  <a:gd name="T52" fmla="*/ 2 w 65"/>
                  <a:gd name="T53" fmla="*/ 10 h 6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5"/>
                  <a:gd name="T82" fmla="*/ 0 h 65"/>
                  <a:gd name="T83" fmla="*/ 65 w 65"/>
                  <a:gd name="T84" fmla="*/ 65 h 6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5" h="65">
                    <a:moveTo>
                      <a:pt x="2" y="10"/>
                    </a:moveTo>
                    <a:lnTo>
                      <a:pt x="2" y="13"/>
                    </a:lnTo>
                    <a:lnTo>
                      <a:pt x="0" y="15"/>
                    </a:lnTo>
                    <a:lnTo>
                      <a:pt x="0" y="31"/>
                    </a:lnTo>
                    <a:lnTo>
                      <a:pt x="0" y="36"/>
                    </a:lnTo>
                    <a:lnTo>
                      <a:pt x="2" y="44"/>
                    </a:lnTo>
                    <a:lnTo>
                      <a:pt x="8" y="55"/>
                    </a:lnTo>
                    <a:lnTo>
                      <a:pt x="18" y="62"/>
                    </a:lnTo>
                    <a:lnTo>
                      <a:pt x="28" y="65"/>
                    </a:lnTo>
                    <a:lnTo>
                      <a:pt x="39" y="62"/>
                    </a:lnTo>
                    <a:lnTo>
                      <a:pt x="49" y="55"/>
                    </a:lnTo>
                    <a:lnTo>
                      <a:pt x="60" y="44"/>
                    </a:lnTo>
                    <a:lnTo>
                      <a:pt x="62" y="41"/>
                    </a:lnTo>
                    <a:lnTo>
                      <a:pt x="65" y="36"/>
                    </a:lnTo>
                    <a:lnTo>
                      <a:pt x="65" y="34"/>
                    </a:lnTo>
                    <a:lnTo>
                      <a:pt x="65" y="28"/>
                    </a:lnTo>
                    <a:lnTo>
                      <a:pt x="65" y="20"/>
                    </a:lnTo>
                    <a:lnTo>
                      <a:pt x="57" y="10"/>
                    </a:lnTo>
                    <a:lnTo>
                      <a:pt x="44" y="2"/>
                    </a:lnTo>
                    <a:lnTo>
                      <a:pt x="31" y="0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0" y="2"/>
                    </a:lnTo>
                    <a:lnTo>
                      <a:pt x="2" y="7"/>
                    </a:lnTo>
                    <a:lnTo>
                      <a:pt x="2" y="10"/>
                    </a:lnTo>
                    <a:close/>
                  </a:path>
                </a:pathLst>
              </a:custGeom>
              <a:solidFill>
                <a:srgbClr val="758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65" name="Freeform 2932"/>
              <p:cNvSpPr>
                <a:spLocks/>
              </p:cNvSpPr>
              <p:nvPr/>
            </p:nvSpPr>
            <p:spPr bwMode="auto">
              <a:xfrm>
                <a:off x="2627" y="1922"/>
                <a:ext cx="5" cy="8"/>
              </a:xfrm>
              <a:custGeom>
                <a:avLst/>
                <a:gdLst>
                  <a:gd name="T0" fmla="*/ 2 w 5"/>
                  <a:gd name="T1" fmla="*/ 8 h 8"/>
                  <a:gd name="T2" fmla="*/ 2 w 5"/>
                  <a:gd name="T3" fmla="*/ 8 h 8"/>
                  <a:gd name="T4" fmla="*/ 2 w 5"/>
                  <a:gd name="T5" fmla="*/ 8 h 8"/>
                  <a:gd name="T6" fmla="*/ 2 w 5"/>
                  <a:gd name="T7" fmla="*/ 8 h 8"/>
                  <a:gd name="T8" fmla="*/ 2 w 5"/>
                  <a:gd name="T9" fmla="*/ 6 h 8"/>
                  <a:gd name="T10" fmla="*/ 2 w 5"/>
                  <a:gd name="T11" fmla="*/ 6 h 8"/>
                  <a:gd name="T12" fmla="*/ 2 w 5"/>
                  <a:gd name="T13" fmla="*/ 6 h 8"/>
                  <a:gd name="T14" fmla="*/ 2 w 5"/>
                  <a:gd name="T15" fmla="*/ 3 h 8"/>
                  <a:gd name="T16" fmla="*/ 2 w 5"/>
                  <a:gd name="T17" fmla="*/ 3 h 8"/>
                  <a:gd name="T18" fmla="*/ 5 w 5"/>
                  <a:gd name="T19" fmla="*/ 3 h 8"/>
                  <a:gd name="T20" fmla="*/ 0 w 5"/>
                  <a:gd name="T21" fmla="*/ 0 h 8"/>
                  <a:gd name="T22" fmla="*/ 0 w 5"/>
                  <a:gd name="T23" fmla="*/ 3 h 8"/>
                  <a:gd name="T24" fmla="*/ 0 w 5"/>
                  <a:gd name="T25" fmla="*/ 3 h 8"/>
                  <a:gd name="T26" fmla="*/ 0 w 5"/>
                  <a:gd name="T27" fmla="*/ 3 h 8"/>
                  <a:gd name="T28" fmla="*/ 0 w 5"/>
                  <a:gd name="T29" fmla="*/ 6 h 8"/>
                  <a:gd name="T30" fmla="*/ 0 w 5"/>
                  <a:gd name="T31" fmla="*/ 6 h 8"/>
                  <a:gd name="T32" fmla="*/ 0 w 5"/>
                  <a:gd name="T33" fmla="*/ 6 h 8"/>
                  <a:gd name="T34" fmla="*/ 0 w 5"/>
                  <a:gd name="T35" fmla="*/ 8 h 8"/>
                  <a:gd name="T36" fmla="*/ 0 w 5"/>
                  <a:gd name="T37" fmla="*/ 8 h 8"/>
                  <a:gd name="T38" fmla="*/ 0 w 5"/>
                  <a:gd name="T39" fmla="*/ 8 h 8"/>
                  <a:gd name="T40" fmla="*/ 2 w 5"/>
                  <a:gd name="T41" fmla="*/ 8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8"/>
                  <a:gd name="T65" fmla="*/ 5 w 5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8">
                    <a:moveTo>
                      <a:pt x="2" y="8"/>
                    </a:moveTo>
                    <a:lnTo>
                      <a:pt x="2" y="8"/>
                    </a:lnTo>
                    <a:lnTo>
                      <a:pt x="2" y="6"/>
                    </a:lnTo>
                    <a:lnTo>
                      <a:pt x="2" y="3"/>
                    </a:lnTo>
                    <a:lnTo>
                      <a:pt x="5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66" name="Freeform 2933"/>
              <p:cNvSpPr>
                <a:spLocks/>
              </p:cNvSpPr>
              <p:nvPr/>
            </p:nvSpPr>
            <p:spPr bwMode="auto">
              <a:xfrm>
                <a:off x="2624" y="1930"/>
                <a:ext cx="5" cy="29"/>
              </a:xfrm>
              <a:custGeom>
                <a:avLst/>
                <a:gdLst>
                  <a:gd name="T0" fmla="*/ 5 w 5"/>
                  <a:gd name="T1" fmla="*/ 29 h 29"/>
                  <a:gd name="T2" fmla="*/ 5 w 5"/>
                  <a:gd name="T3" fmla="*/ 29 h 29"/>
                  <a:gd name="T4" fmla="*/ 5 w 5"/>
                  <a:gd name="T5" fmla="*/ 24 h 29"/>
                  <a:gd name="T6" fmla="*/ 5 w 5"/>
                  <a:gd name="T7" fmla="*/ 21 h 29"/>
                  <a:gd name="T8" fmla="*/ 5 w 5"/>
                  <a:gd name="T9" fmla="*/ 19 h 29"/>
                  <a:gd name="T10" fmla="*/ 5 w 5"/>
                  <a:gd name="T11" fmla="*/ 16 h 29"/>
                  <a:gd name="T12" fmla="*/ 5 w 5"/>
                  <a:gd name="T13" fmla="*/ 11 h 29"/>
                  <a:gd name="T14" fmla="*/ 5 w 5"/>
                  <a:gd name="T15" fmla="*/ 8 h 29"/>
                  <a:gd name="T16" fmla="*/ 5 w 5"/>
                  <a:gd name="T17" fmla="*/ 5 h 29"/>
                  <a:gd name="T18" fmla="*/ 5 w 5"/>
                  <a:gd name="T19" fmla="*/ 0 h 29"/>
                  <a:gd name="T20" fmla="*/ 3 w 5"/>
                  <a:gd name="T21" fmla="*/ 0 h 29"/>
                  <a:gd name="T22" fmla="*/ 3 w 5"/>
                  <a:gd name="T23" fmla="*/ 3 h 29"/>
                  <a:gd name="T24" fmla="*/ 0 w 5"/>
                  <a:gd name="T25" fmla="*/ 8 h 29"/>
                  <a:gd name="T26" fmla="*/ 0 w 5"/>
                  <a:gd name="T27" fmla="*/ 11 h 29"/>
                  <a:gd name="T28" fmla="*/ 0 w 5"/>
                  <a:gd name="T29" fmla="*/ 16 h 29"/>
                  <a:gd name="T30" fmla="*/ 0 w 5"/>
                  <a:gd name="T31" fmla="*/ 19 h 29"/>
                  <a:gd name="T32" fmla="*/ 0 w 5"/>
                  <a:gd name="T33" fmla="*/ 21 h 29"/>
                  <a:gd name="T34" fmla="*/ 3 w 5"/>
                  <a:gd name="T35" fmla="*/ 26 h 29"/>
                  <a:gd name="T36" fmla="*/ 3 w 5"/>
                  <a:gd name="T37" fmla="*/ 29 h 29"/>
                  <a:gd name="T38" fmla="*/ 3 w 5"/>
                  <a:gd name="T39" fmla="*/ 29 h 29"/>
                  <a:gd name="T40" fmla="*/ 5 w 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9"/>
                  <a:gd name="T65" fmla="*/ 5 w 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9">
                    <a:moveTo>
                      <a:pt x="5" y="29"/>
                    </a:moveTo>
                    <a:lnTo>
                      <a:pt x="5" y="29"/>
                    </a:lnTo>
                    <a:lnTo>
                      <a:pt x="5" y="24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5" y="16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3" y="3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3" y="26"/>
                    </a:lnTo>
                    <a:lnTo>
                      <a:pt x="3" y="29"/>
                    </a:lnTo>
                    <a:lnTo>
                      <a:pt x="5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67" name="Freeform 2934"/>
              <p:cNvSpPr>
                <a:spLocks/>
              </p:cNvSpPr>
              <p:nvPr/>
            </p:nvSpPr>
            <p:spPr bwMode="auto">
              <a:xfrm>
                <a:off x="2627" y="1959"/>
                <a:ext cx="21" cy="18"/>
              </a:xfrm>
              <a:custGeom>
                <a:avLst/>
                <a:gdLst>
                  <a:gd name="T0" fmla="*/ 21 w 21"/>
                  <a:gd name="T1" fmla="*/ 16 h 18"/>
                  <a:gd name="T2" fmla="*/ 21 w 21"/>
                  <a:gd name="T3" fmla="*/ 16 h 18"/>
                  <a:gd name="T4" fmla="*/ 18 w 21"/>
                  <a:gd name="T5" fmla="*/ 13 h 18"/>
                  <a:gd name="T6" fmla="*/ 15 w 21"/>
                  <a:gd name="T7" fmla="*/ 13 h 18"/>
                  <a:gd name="T8" fmla="*/ 13 w 21"/>
                  <a:gd name="T9" fmla="*/ 11 h 18"/>
                  <a:gd name="T10" fmla="*/ 10 w 21"/>
                  <a:gd name="T11" fmla="*/ 8 h 18"/>
                  <a:gd name="T12" fmla="*/ 8 w 21"/>
                  <a:gd name="T13" fmla="*/ 5 h 18"/>
                  <a:gd name="T14" fmla="*/ 5 w 21"/>
                  <a:gd name="T15" fmla="*/ 5 h 18"/>
                  <a:gd name="T16" fmla="*/ 5 w 21"/>
                  <a:gd name="T17" fmla="*/ 3 h 18"/>
                  <a:gd name="T18" fmla="*/ 2 w 21"/>
                  <a:gd name="T19" fmla="*/ 0 h 18"/>
                  <a:gd name="T20" fmla="*/ 0 w 21"/>
                  <a:gd name="T21" fmla="*/ 0 h 18"/>
                  <a:gd name="T22" fmla="*/ 0 w 21"/>
                  <a:gd name="T23" fmla="*/ 3 h 18"/>
                  <a:gd name="T24" fmla="*/ 2 w 21"/>
                  <a:gd name="T25" fmla="*/ 5 h 18"/>
                  <a:gd name="T26" fmla="*/ 5 w 21"/>
                  <a:gd name="T27" fmla="*/ 8 h 18"/>
                  <a:gd name="T28" fmla="*/ 8 w 21"/>
                  <a:gd name="T29" fmla="*/ 11 h 18"/>
                  <a:gd name="T30" fmla="*/ 10 w 21"/>
                  <a:gd name="T31" fmla="*/ 13 h 18"/>
                  <a:gd name="T32" fmla="*/ 13 w 21"/>
                  <a:gd name="T33" fmla="*/ 16 h 18"/>
                  <a:gd name="T34" fmla="*/ 15 w 21"/>
                  <a:gd name="T35" fmla="*/ 18 h 18"/>
                  <a:gd name="T36" fmla="*/ 18 w 21"/>
                  <a:gd name="T37" fmla="*/ 18 h 18"/>
                  <a:gd name="T38" fmla="*/ 18 w 21"/>
                  <a:gd name="T39" fmla="*/ 18 h 18"/>
                  <a:gd name="T40" fmla="*/ 21 w 21"/>
                  <a:gd name="T41" fmla="*/ 16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8"/>
                  <a:gd name="T65" fmla="*/ 21 w 21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8">
                    <a:moveTo>
                      <a:pt x="21" y="16"/>
                    </a:moveTo>
                    <a:lnTo>
                      <a:pt x="21" y="16"/>
                    </a:lnTo>
                    <a:lnTo>
                      <a:pt x="18" y="13"/>
                    </a:lnTo>
                    <a:lnTo>
                      <a:pt x="15" y="13"/>
                    </a:lnTo>
                    <a:lnTo>
                      <a:pt x="13" y="11"/>
                    </a:lnTo>
                    <a:lnTo>
                      <a:pt x="10" y="8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5" y="8"/>
                    </a:lnTo>
                    <a:lnTo>
                      <a:pt x="8" y="11"/>
                    </a:lnTo>
                    <a:lnTo>
                      <a:pt x="10" y="13"/>
                    </a:lnTo>
                    <a:lnTo>
                      <a:pt x="13" y="16"/>
                    </a:lnTo>
                    <a:lnTo>
                      <a:pt x="15" y="18"/>
                    </a:lnTo>
                    <a:lnTo>
                      <a:pt x="18" y="18"/>
                    </a:lnTo>
                    <a:lnTo>
                      <a:pt x="21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68" name="Freeform 2935"/>
              <p:cNvSpPr>
                <a:spLocks/>
              </p:cNvSpPr>
              <p:nvPr/>
            </p:nvSpPr>
            <p:spPr bwMode="auto">
              <a:xfrm>
                <a:off x="2645" y="1975"/>
                <a:ext cx="21" cy="8"/>
              </a:xfrm>
              <a:custGeom>
                <a:avLst/>
                <a:gdLst>
                  <a:gd name="T0" fmla="*/ 18 w 21"/>
                  <a:gd name="T1" fmla="*/ 2 h 8"/>
                  <a:gd name="T2" fmla="*/ 18 w 21"/>
                  <a:gd name="T3" fmla="*/ 2 h 8"/>
                  <a:gd name="T4" fmla="*/ 18 w 21"/>
                  <a:gd name="T5" fmla="*/ 2 h 8"/>
                  <a:gd name="T6" fmla="*/ 16 w 21"/>
                  <a:gd name="T7" fmla="*/ 2 h 8"/>
                  <a:gd name="T8" fmla="*/ 13 w 21"/>
                  <a:gd name="T9" fmla="*/ 2 h 8"/>
                  <a:gd name="T10" fmla="*/ 10 w 21"/>
                  <a:gd name="T11" fmla="*/ 2 h 8"/>
                  <a:gd name="T12" fmla="*/ 8 w 21"/>
                  <a:gd name="T13" fmla="*/ 2 h 8"/>
                  <a:gd name="T14" fmla="*/ 5 w 21"/>
                  <a:gd name="T15" fmla="*/ 2 h 8"/>
                  <a:gd name="T16" fmla="*/ 3 w 21"/>
                  <a:gd name="T17" fmla="*/ 0 h 8"/>
                  <a:gd name="T18" fmla="*/ 3 w 21"/>
                  <a:gd name="T19" fmla="*/ 0 h 8"/>
                  <a:gd name="T20" fmla="*/ 0 w 21"/>
                  <a:gd name="T21" fmla="*/ 2 h 8"/>
                  <a:gd name="T22" fmla="*/ 3 w 21"/>
                  <a:gd name="T23" fmla="*/ 5 h 8"/>
                  <a:gd name="T24" fmla="*/ 5 w 21"/>
                  <a:gd name="T25" fmla="*/ 5 h 8"/>
                  <a:gd name="T26" fmla="*/ 8 w 21"/>
                  <a:gd name="T27" fmla="*/ 5 h 8"/>
                  <a:gd name="T28" fmla="*/ 10 w 21"/>
                  <a:gd name="T29" fmla="*/ 5 h 8"/>
                  <a:gd name="T30" fmla="*/ 13 w 21"/>
                  <a:gd name="T31" fmla="*/ 8 h 8"/>
                  <a:gd name="T32" fmla="*/ 16 w 21"/>
                  <a:gd name="T33" fmla="*/ 5 h 8"/>
                  <a:gd name="T34" fmla="*/ 18 w 21"/>
                  <a:gd name="T35" fmla="*/ 5 h 8"/>
                  <a:gd name="T36" fmla="*/ 21 w 21"/>
                  <a:gd name="T37" fmla="*/ 5 h 8"/>
                  <a:gd name="T38" fmla="*/ 21 w 21"/>
                  <a:gd name="T39" fmla="*/ 5 h 8"/>
                  <a:gd name="T40" fmla="*/ 18 w 21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18" y="2"/>
                    </a:moveTo>
                    <a:lnTo>
                      <a:pt x="18" y="2"/>
                    </a:lnTo>
                    <a:lnTo>
                      <a:pt x="16" y="2"/>
                    </a:lnTo>
                    <a:lnTo>
                      <a:pt x="13" y="2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3" y="8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21" y="5"/>
                    </a:lnTo>
                    <a:lnTo>
                      <a:pt x="18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69" name="Freeform 2936"/>
              <p:cNvSpPr>
                <a:spLocks/>
              </p:cNvSpPr>
              <p:nvPr/>
            </p:nvSpPr>
            <p:spPr bwMode="auto">
              <a:xfrm>
                <a:off x="2663" y="1956"/>
                <a:ext cx="26" cy="24"/>
              </a:xfrm>
              <a:custGeom>
                <a:avLst/>
                <a:gdLst>
                  <a:gd name="T0" fmla="*/ 21 w 26"/>
                  <a:gd name="T1" fmla="*/ 0 h 24"/>
                  <a:gd name="T2" fmla="*/ 21 w 26"/>
                  <a:gd name="T3" fmla="*/ 0 h 24"/>
                  <a:gd name="T4" fmla="*/ 21 w 26"/>
                  <a:gd name="T5" fmla="*/ 6 h 24"/>
                  <a:gd name="T6" fmla="*/ 19 w 26"/>
                  <a:gd name="T7" fmla="*/ 8 h 24"/>
                  <a:gd name="T8" fmla="*/ 16 w 26"/>
                  <a:gd name="T9" fmla="*/ 11 h 24"/>
                  <a:gd name="T10" fmla="*/ 13 w 26"/>
                  <a:gd name="T11" fmla="*/ 14 h 24"/>
                  <a:gd name="T12" fmla="*/ 11 w 26"/>
                  <a:gd name="T13" fmla="*/ 16 h 24"/>
                  <a:gd name="T14" fmla="*/ 8 w 26"/>
                  <a:gd name="T15" fmla="*/ 16 h 24"/>
                  <a:gd name="T16" fmla="*/ 6 w 26"/>
                  <a:gd name="T17" fmla="*/ 19 h 24"/>
                  <a:gd name="T18" fmla="*/ 0 w 26"/>
                  <a:gd name="T19" fmla="*/ 21 h 24"/>
                  <a:gd name="T20" fmla="*/ 3 w 26"/>
                  <a:gd name="T21" fmla="*/ 24 h 24"/>
                  <a:gd name="T22" fmla="*/ 6 w 26"/>
                  <a:gd name="T23" fmla="*/ 21 h 24"/>
                  <a:gd name="T24" fmla="*/ 11 w 26"/>
                  <a:gd name="T25" fmla="*/ 21 h 24"/>
                  <a:gd name="T26" fmla="*/ 13 w 26"/>
                  <a:gd name="T27" fmla="*/ 19 h 24"/>
                  <a:gd name="T28" fmla="*/ 16 w 26"/>
                  <a:gd name="T29" fmla="*/ 16 h 24"/>
                  <a:gd name="T30" fmla="*/ 19 w 26"/>
                  <a:gd name="T31" fmla="*/ 14 h 24"/>
                  <a:gd name="T32" fmla="*/ 21 w 26"/>
                  <a:gd name="T33" fmla="*/ 11 h 24"/>
                  <a:gd name="T34" fmla="*/ 24 w 26"/>
                  <a:gd name="T35" fmla="*/ 6 h 24"/>
                  <a:gd name="T36" fmla="*/ 26 w 26"/>
                  <a:gd name="T37" fmla="*/ 3 h 24"/>
                  <a:gd name="T38" fmla="*/ 26 w 26"/>
                  <a:gd name="T39" fmla="*/ 3 h 24"/>
                  <a:gd name="T40" fmla="*/ 21 w 26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4"/>
                  <a:gd name="T65" fmla="*/ 26 w 26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4">
                    <a:moveTo>
                      <a:pt x="21" y="0"/>
                    </a:moveTo>
                    <a:lnTo>
                      <a:pt x="21" y="0"/>
                    </a:lnTo>
                    <a:lnTo>
                      <a:pt x="21" y="6"/>
                    </a:lnTo>
                    <a:lnTo>
                      <a:pt x="19" y="8"/>
                    </a:lnTo>
                    <a:lnTo>
                      <a:pt x="16" y="11"/>
                    </a:lnTo>
                    <a:lnTo>
                      <a:pt x="13" y="14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6" y="19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6" y="21"/>
                    </a:lnTo>
                    <a:lnTo>
                      <a:pt x="11" y="21"/>
                    </a:lnTo>
                    <a:lnTo>
                      <a:pt x="13" y="19"/>
                    </a:lnTo>
                    <a:lnTo>
                      <a:pt x="16" y="16"/>
                    </a:lnTo>
                    <a:lnTo>
                      <a:pt x="19" y="14"/>
                    </a:lnTo>
                    <a:lnTo>
                      <a:pt x="21" y="11"/>
                    </a:lnTo>
                    <a:lnTo>
                      <a:pt x="24" y="6"/>
                    </a:lnTo>
                    <a:lnTo>
                      <a:pt x="26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70" name="Freeform 2937"/>
              <p:cNvSpPr>
                <a:spLocks/>
              </p:cNvSpPr>
              <p:nvPr/>
            </p:nvSpPr>
            <p:spPr bwMode="auto">
              <a:xfrm>
                <a:off x="2684" y="1951"/>
                <a:ext cx="11" cy="8"/>
              </a:xfrm>
              <a:custGeom>
                <a:avLst/>
                <a:gdLst>
                  <a:gd name="T0" fmla="*/ 5 w 11"/>
                  <a:gd name="T1" fmla="*/ 0 h 8"/>
                  <a:gd name="T2" fmla="*/ 8 w 11"/>
                  <a:gd name="T3" fmla="*/ 0 h 8"/>
                  <a:gd name="T4" fmla="*/ 5 w 11"/>
                  <a:gd name="T5" fmla="*/ 0 h 8"/>
                  <a:gd name="T6" fmla="*/ 5 w 11"/>
                  <a:gd name="T7" fmla="*/ 0 h 8"/>
                  <a:gd name="T8" fmla="*/ 5 w 11"/>
                  <a:gd name="T9" fmla="*/ 3 h 8"/>
                  <a:gd name="T10" fmla="*/ 5 w 11"/>
                  <a:gd name="T11" fmla="*/ 3 h 8"/>
                  <a:gd name="T12" fmla="*/ 3 w 11"/>
                  <a:gd name="T13" fmla="*/ 3 h 8"/>
                  <a:gd name="T14" fmla="*/ 3 w 11"/>
                  <a:gd name="T15" fmla="*/ 5 h 8"/>
                  <a:gd name="T16" fmla="*/ 3 w 11"/>
                  <a:gd name="T17" fmla="*/ 5 h 8"/>
                  <a:gd name="T18" fmla="*/ 0 w 11"/>
                  <a:gd name="T19" fmla="*/ 5 h 8"/>
                  <a:gd name="T20" fmla="*/ 5 w 11"/>
                  <a:gd name="T21" fmla="*/ 8 h 8"/>
                  <a:gd name="T22" fmla="*/ 5 w 11"/>
                  <a:gd name="T23" fmla="*/ 8 h 8"/>
                  <a:gd name="T24" fmla="*/ 5 w 11"/>
                  <a:gd name="T25" fmla="*/ 8 h 8"/>
                  <a:gd name="T26" fmla="*/ 5 w 11"/>
                  <a:gd name="T27" fmla="*/ 5 h 8"/>
                  <a:gd name="T28" fmla="*/ 8 w 11"/>
                  <a:gd name="T29" fmla="*/ 5 h 8"/>
                  <a:gd name="T30" fmla="*/ 8 w 11"/>
                  <a:gd name="T31" fmla="*/ 5 h 8"/>
                  <a:gd name="T32" fmla="*/ 8 w 11"/>
                  <a:gd name="T33" fmla="*/ 3 h 8"/>
                  <a:gd name="T34" fmla="*/ 8 w 11"/>
                  <a:gd name="T35" fmla="*/ 3 h 8"/>
                  <a:gd name="T36" fmla="*/ 11 w 11"/>
                  <a:gd name="T37" fmla="*/ 0 h 8"/>
                  <a:gd name="T38" fmla="*/ 11 w 11"/>
                  <a:gd name="T39" fmla="*/ 0 h 8"/>
                  <a:gd name="T40" fmla="*/ 5 w 11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"/>
                  <a:gd name="T64" fmla="*/ 0 h 8"/>
                  <a:gd name="T65" fmla="*/ 11 w 1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" h="8">
                    <a:moveTo>
                      <a:pt x="5" y="0"/>
                    </a:moveTo>
                    <a:lnTo>
                      <a:pt x="8" y="0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71" name="Freeform 2938"/>
              <p:cNvSpPr>
                <a:spLocks/>
              </p:cNvSpPr>
              <p:nvPr/>
            </p:nvSpPr>
            <p:spPr bwMode="auto">
              <a:xfrm>
                <a:off x="2689" y="1949"/>
                <a:ext cx="6" cy="2"/>
              </a:xfrm>
              <a:custGeom>
                <a:avLst/>
                <a:gdLst>
                  <a:gd name="T0" fmla="*/ 3 w 6"/>
                  <a:gd name="T1" fmla="*/ 0 h 2"/>
                  <a:gd name="T2" fmla="*/ 3 w 6"/>
                  <a:gd name="T3" fmla="*/ 0 h 2"/>
                  <a:gd name="T4" fmla="*/ 3 w 6"/>
                  <a:gd name="T5" fmla="*/ 0 h 2"/>
                  <a:gd name="T6" fmla="*/ 3 w 6"/>
                  <a:gd name="T7" fmla="*/ 2 h 2"/>
                  <a:gd name="T8" fmla="*/ 3 w 6"/>
                  <a:gd name="T9" fmla="*/ 2 h 2"/>
                  <a:gd name="T10" fmla="*/ 3 w 6"/>
                  <a:gd name="T11" fmla="*/ 2 h 2"/>
                  <a:gd name="T12" fmla="*/ 3 w 6"/>
                  <a:gd name="T13" fmla="*/ 2 h 2"/>
                  <a:gd name="T14" fmla="*/ 3 w 6"/>
                  <a:gd name="T15" fmla="*/ 2 h 2"/>
                  <a:gd name="T16" fmla="*/ 0 w 6"/>
                  <a:gd name="T17" fmla="*/ 2 h 2"/>
                  <a:gd name="T18" fmla="*/ 0 w 6"/>
                  <a:gd name="T19" fmla="*/ 2 h 2"/>
                  <a:gd name="T20" fmla="*/ 6 w 6"/>
                  <a:gd name="T21" fmla="*/ 2 h 2"/>
                  <a:gd name="T22" fmla="*/ 6 w 6"/>
                  <a:gd name="T23" fmla="*/ 2 h 2"/>
                  <a:gd name="T24" fmla="*/ 6 w 6"/>
                  <a:gd name="T25" fmla="*/ 2 h 2"/>
                  <a:gd name="T26" fmla="*/ 6 w 6"/>
                  <a:gd name="T27" fmla="*/ 2 h 2"/>
                  <a:gd name="T28" fmla="*/ 6 w 6"/>
                  <a:gd name="T29" fmla="*/ 2 h 2"/>
                  <a:gd name="T30" fmla="*/ 6 w 6"/>
                  <a:gd name="T31" fmla="*/ 2 h 2"/>
                  <a:gd name="T32" fmla="*/ 6 w 6"/>
                  <a:gd name="T33" fmla="*/ 2 h 2"/>
                  <a:gd name="T34" fmla="*/ 6 w 6"/>
                  <a:gd name="T35" fmla="*/ 2 h 2"/>
                  <a:gd name="T36" fmla="*/ 6 w 6"/>
                  <a:gd name="T37" fmla="*/ 2 h 2"/>
                  <a:gd name="T38" fmla="*/ 6 w 6"/>
                  <a:gd name="T39" fmla="*/ 2 h 2"/>
                  <a:gd name="T40" fmla="*/ 3 w 6"/>
                  <a:gd name="T41" fmla="*/ 0 h 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2"/>
                  <a:gd name="T65" fmla="*/ 6 w 6"/>
                  <a:gd name="T66" fmla="*/ 2 h 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2">
                    <a:moveTo>
                      <a:pt x="3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72" name="Freeform 2939"/>
              <p:cNvSpPr>
                <a:spLocks/>
              </p:cNvSpPr>
              <p:nvPr/>
            </p:nvSpPr>
            <p:spPr bwMode="auto">
              <a:xfrm>
                <a:off x="2682" y="1922"/>
                <a:ext cx="13" cy="29"/>
              </a:xfrm>
              <a:custGeom>
                <a:avLst/>
                <a:gdLst>
                  <a:gd name="T0" fmla="*/ 0 w 13"/>
                  <a:gd name="T1" fmla="*/ 3 h 29"/>
                  <a:gd name="T2" fmla="*/ 0 w 13"/>
                  <a:gd name="T3" fmla="*/ 3 h 29"/>
                  <a:gd name="T4" fmla="*/ 2 w 13"/>
                  <a:gd name="T5" fmla="*/ 6 h 29"/>
                  <a:gd name="T6" fmla="*/ 5 w 13"/>
                  <a:gd name="T7" fmla="*/ 8 h 29"/>
                  <a:gd name="T8" fmla="*/ 7 w 13"/>
                  <a:gd name="T9" fmla="*/ 11 h 29"/>
                  <a:gd name="T10" fmla="*/ 7 w 13"/>
                  <a:gd name="T11" fmla="*/ 13 h 29"/>
                  <a:gd name="T12" fmla="*/ 7 w 13"/>
                  <a:gd name="T13" fmla="*/ 19 h 29"/>
                  <a:gd name="T14" fmla="*/ 10 w 13"/>
                  <a:gd name="T15" fmla="*/ 21 h 29"/>
                  <a:gd name="T16" fmla="*/ 10 w 13"/>
                  <a:gd name="T17" fmla="*/ 24 h 29"/>
                  <a:gd name="T18" fmla="*/ 10 w 13"/>
                  <a:gd name="T19" fmla="*/ 27 h 29"/>
                  <a:gd name="T20" fmla="*/ 13 w 13"/>
                  <a:gd name="T21" fmla="*/ 29 h 29"/>
                  <a:gd name="T22" fmla="*/ 13 w 13"/>
                  <a:gd name="T23" fmla="*/ 24 h 29"/>
                  <a:gd name="T24" fmla="*/ 13 w 13"/>
                  <a:gd name="T25" fmla="*/ 21 h 29"/>
                  <a:gd name="T26" fmla="*/ 13 w 13"/>
                  <a:gd name="T27" fmla="*/ 16 h 29"/>
                  <a:gd name="T28" fmla="*/ 10 w 13"/>
                  <a:gd name="T29" fmla="*/ 13 h 29"/>
                  <a:gd name="T30" fmla="*/ 10 w 13"/>
                  <a:gd name="T31" fmla="*/ 11 h 29"/>
                  <a:gd name="T32" fmla="*/ 7 w 13"/>
                  <a:gd name="T33" fmla="*/ 6 h 29"/>
                  <a:gd name="T34" fmla="*/ 5 w 13"/>
                  <a:gd name="T35" fmla="*/ 3 h 29"/>
                  <a:gd name="T36" fmla="*/ 2 w 13"/>
                  <a:gd name="T37" fmla="*/ 0 h 29"/>
                  <a:gd name="T38" fmla="*/ 2 w 13"/>
                  <a:gd name="T39" fmla="*/ 0 h 29"/>
                  <a:gd name="T40" fmla="*/ 0 w 13"/>
                  <a:gd name="T41" fmla="*/ 3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9"/>
                  <a:gd name="T65" fmla="*/ 13 w 13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9">
                    <a:moveTo>
                      <a:pt x="0" y="3"/>
                    </a:moveTo>
                    <a:lnTo>
                      <a:pt x="0" y="3"/>
                    </a:lnTo>
                    <a:lnTo>
                      <a:pt x="2" y="6"/>
                    </a:lnTo>
                    <a:lnTo>
                      <a:pt x="5" y="8"/>
                    </a:lnTo>
                    <a:lnTo>
                      <a:pt x="7" y="11"/>
                    </a:lnTo>
                    <a:lnTo>
                      <a:pt x="7" y="13"/>
                    </a:lnTo>
                    <a:lnTo>
                      <a:pt x="7" y="19"/>
                    </a:lnTo>
                    <a:lnTo>
                      <a:pt x="10" y="21"/>
                    </a:lnTo>
                    <a:lnTo>
                      <a:pt x="10" y="24"/>
                    </a:lnTo>
                    <a:lnTo>
                      <a:pt x="10" y="27"/>
                    </a:lnTo>
                    <a:lnTo>
                      <a:pt x="13" y="29"/>
                    </a:lnTo>
                    <a:lnTo>
                      <a:pt x="13" y="24"/>
                    </a:lnTo>
                    <a:lnTo>
                      <a:pt x="13" y="21"/>
                    </a:lnTo>
                    <a:lnTo>
                      <a:pt x="13" y="16"/>
                    </a:lnTo>
                    <a:lnTo>
                      <a:pt x="10" y="13"/>
                    </a:lnTo>
                    <a:lnTo>
                      <a:pt x="10" y="11"/>
                    </a:lnTo>
                    <a:lnTo>
                      <a:pt x="7" y="6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73" name="Freeform 2940"/>
              <p:cNvSpPr>
                <a:spLocks/>
              </p:cNvSpPr>
              <p:nvPr/>
            </p:nvSpPr>
            <p:spPr bwMode="auto">
              <a:xfrm>
                <a:off x="2658" y="1915"/>
                <a:ext cx="26" cy="10"/>
              </a:xfrm>
              <a:custGeom>
                <a:avLst/>
                <a:gdLst>
                  <a:gd name="T0" fmla="*/ 0 w 26"/>
                  <a:gd name="T1" fmla="*/ 2 h 10"/>
                  <a:gd name="T2" fmla="*/ 0 w 26"/>
                  <a:gd name="T3" fmla="*/ 2 h 10"/>
                  <a:gd name="T4" fmla="*/ 3 w 26"/>
                  <a:gd name="T5" fmla="*/ 2 h 10"/>
                  <a:gd name="T6" fmla="*/ 8 w 26"/>
                  <a:gd name="T7" fmla="*/ 2 h 10"/>
                  <a:gd name="T8" fmla="*/ 11 w 26"/>
                  <a:gd name="T9" fmla="*/ 2 h 10"/>
                  <a:gd name="T10" fmla="*/ 13 w 26"/>
                  <a:gd name="T11" fmla="*/ 5 h 10"/>
                  <a:gd name="T12" fmla="*/ 16 w 26"/>
                  <a:gd name="T13" fmla="*/ 5 h 10"/>
                  <a:gd name="T14" fmla="*/ 18 w 26"/>
                  <a:gd name="T15" fmla="*/ 7 h 10"/>
                  <a:gd name="T16" fmla="*/ 24 w 26"/>
                  <a:gd name="T17" fmla="*/ 7 h 10"/>
                  <a:gd name="T18" fmla="*/ 24 w 26"/>
                  <a:gd name="T19" fmla="*/ 10 h 10"/>
                  <a:gd name="T20" fmla="*/ 26 w 26"/>
                  <a:gd name="T21" fmla="*/ 7 h 10"/>
                  <a:gd name="T22" fmla="*/ 24 w 26"/>
                  <a:gd name="T23" fmla="*/ 5 h 10"/>
                  <a:gd name="T24" fmla="*/ 21 w 26"/>
                  <a:gd name="T25" fmla="*/ 2 h 10"/>
                  <a:gd name="T26" fmla="*/ 18 w 26"/>
                  <a:gd name="T27" fmla="*/ 2 h 10"/>
                  <a:gd name="T28" fmla="*/ 16 w 26"/>
                  <a:gd name="T29" fmla="*/ 0 h 10"/>
                  <a:gd name="T30" fmla="*/ 11 w 26"/>
                  <a:gd name="T31" fmla="*/ 0 h 10"/>
                  <a:gd name="T32" fmla="*/ 8 w 26"/>
                  <a:gd name="T33" fmla="*/ 0 h 10"/>
                  <a:gd name="T34" fmla="*/ 3 w 26"/>
                  <a:gd name="T35" fmla="*/ 0 h 10"/>
                  <a:gd name="T36" fmla="*/ 0 w 26"/>
                  <a:gd name="T37" fmla="*/ 0 h 10"/>
                  <a:gd name="T38" fmla="*/ 0 w 26"/>
                  <a:gd name="T39" fmla="*/ 0 h 10"/>
                  <a:gd name="T40" fmla="*/ 0 w 26"/>
                  <a:gd name="T41" fmla="*/ 2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10"/>
                  <a:gd name="T65" fmla="*/ 26 w 26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10">
                    <a:moveTo>
                      <a:pt x="0" y="2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8" y="2"/>
                    </a:lnTo>
                    <a:lnTo>
                      <a:pt x="11" y="2"/>
                    </a:lnTo>
                    <a:lnTo>
                      <a:pt x="13" y="5"/>
                    </a:lnTo>
                    <a:lnTo>
                      <a:pt x="16" y="5"/>
                    </a:lnTo>
                    <a:lnTo>
                      <a:pt x="18" y="7"/>
                    </a:lnTo>
                    <a:lnTo>
                      <a:pt x="24" y="7"/>
                    </a:lnTo>
                    <a:lnTo>
                      <a:pt x="24" y="10"/>
                    </a:lnTo>
                    <a:lnTo>
                      <a:pt x="26" y="7"/>
                    </a:lnTo>
                    <a:lnTo>
                      <a:pt x="24" y="5"/>
                    </a:lnTo>
                    <a:lnTo>
                      <a:pt x="21" y="2"/>
                    </a:lnTo>
                    <a:lnTo>
                      <a:pt x="18" y="2"/>
                    </a:lnTo>
                    <a:lnTo>
                      <a:pt x="16" y="0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74" name="Freeform 2941"/>
              <p:cNvSpPr>
                <a:spLocks/>
              </p:cNvSpPr>
              <p:nvPr/>
            </p:nvSpPr>
            <p:spPr bwMode="auto">
              <a:xfrm>
                <a:off x="2629" y="1912"/>
                <a:ext cx="29" cy="10"/>
              </a:xfrm>
              <a:custGeom>
                <a:avLst/>
                <a:gdLst>
                  <a:gd name="T0" fmla="*/ 3 w 29"/>
                  <a:gd name="T1" fmla="*/ 10 h 10"/>
                  <a:gd name="T2" fmla="*/ 3 w 29"/>
                  <a:gd name="T3" fmla="*/ 10 h 10"/>
                  <a:gd name="T4" fmla="*/ 6 w 29"/>
                  <a:gd name="T5" fmla="*/ 8 h 10"/>
                  <a:gd name="T6" fmla="*/ 8 w 29"/>
                  <a:gd name="T7" fmla="*/ 8 h 10"/>
                  <a:gd name="T8" fmla="*/ 13 w 29"/>
                  <a:gd name="T9" fmla="*/ 5 h 10"/>
                  <a:gd name="T10" fmla="*/ 16 w 29"/>
                  <a:gd name="T11" fmla="*/ 5 h 10"/>
                  <a:gd name="T12" fmla="*/ 21 w 29"/>
                  <a:gd name="T13" fmla="*/ 5 h 10"/>
                  <a:gd name="T14" fmla="*/ 24 w 29"/>
                  <a:gd name="T15" fmla="*/ 5 h 10"/>
                  <a:gd name="T16" fmla="*/ 26 w 29"/>
                  <a:gd name="T17" fmla="*/ 5 h 10"/>
                  <a:gd name="T18" fmla="*/ 29 w 29"/>
                  <a:gd name="T19" fmla="*/ 5 h 10"/>
                  <a:gd name="T20" fmla="*/ 29 w 29"/>
                  <a:gd name="T21" fmla="*/ 3 h 10"/>
                  <a:gd name="T22" fmla="*/ 26 w 29"/>
                  <a:gd name="T23" fmla="*/ 0 h 10"/>
                  <a:gd name="T24" fmla="*/ 24 w 29"/>
                  <a:gd name="T25" fmla="*/ 0 h 10"/>
                  <a:gd name="T26" fmla="*/ 21 w 29"/>
                  <a:gd name="T27" fmla="*/ 3 h 10"/>
                  <a:gd name="T28" fmla="*/ 16 w 29"/>
                  <a:gd name="T29" fmla="*/ 3 h 10"/>
                  <a:gd name="T30" fmla="*/ 11 w 29"/>
                  <a:gd name="T31" fmla="*/ 3 h 10"/>
                  <a:gd name="T32" fmla="*/ 8 w 29"/>
                  <a:gd name="T33" fmla="*/ 5 h 10"/>
                  <a:gd name="T34" fmla="*/ 3 w 29"/>
                  <a:gd name="T35" fmla="*/ 5 h 10"/>
                  <a:gd name="T36" fmla="*/ 0 w 29"/>
                  <a:gd name="T37" fmla="*/ 10 h 10"/>
                  <a:gd name="T38" fmla="*/ 0 w 29"/>
                  <a:gd name="T39" fmla="*/ 10 h 10"/>
                  <a:gd name="T40" fmla="*/ 3 w 29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10"/>
                  <a:gd name="T65" fmla="*/ 29 w 29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10">
                    <a:moveTo>
                      <a:pt x="3" y="10"/>
                    </a:moveTo>
                    <a:lnTo>
                      <a:pt x="3" y="10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3" y="5"/>
                    </a:lnTo>
                    <a:lnTo>
                      <a:pt x="16" y="5"/>
                    </a:lnTo>
                    <a:lnTo>
                      <a:pt x="21" y="5"/>
                    </a:lnTo>
                    <a:lnTo>
                      <a:pt x="24" y="5"/>
                    </a:lnTo>
                    <a:lnTo>
                      <a:pt x="26" y="5"/>
                    </a:lnTo>
                    <a:lnTo>
                      <a:pt x="29" y="5"/>
                    </a:lnTo>
                    <a:lnTo>
                      <a:pt x="29" y="3"/>
                    </a:lnTo>
                    <a:lnTo>
                      <a:pt x="26" y="0"/>
                    </a:lnTo>
                    <a:lnTo>
                      <a:pt x="24" y="0"/>
                    </a:lnTo>
                    <a:lnTo>
                      <a:pt x="21" y="3"/>
                    </a:lnTo>
                    <a:lnTo>
                      <a:pt x="16" y="3"/>
                    </a:lnTo>
                    <a:lnTo>
                      <a:pt x="11" y="3"/>
                    </a:lnTo>
                    <a:lnTo>
                      <a:pt x="8" y="5"/>
                    </a:lnTo>
                    <a:lnTo>
                      <a:pt x="3" y="5"/>
                    </a:lnTo>
                    <a:lnTo>
                      <a:pt x="0" y="10"/>
                    </a:lnTo>
                    <a:lnTo>
                      <a:pt x="3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75" name="Freeform 2942"/>
              <p:cNvSpPr>
                <a:spLocks/>
              </p:cNvSpPr>
              <p:nvPr/>
            </p:nvSpPr>
            <p:spPr bwMode="auto">
              <a:xfrm>
                <a:off x="2627" y="1922"/>
                <a:ext cx="5" cy="3"/>
              </a:xfrm>
              <a:custGeom>
                <a:avLst/>
                <a:gdLst>
                  <a:gd name="T0" fmla="*/ 5 w 5"/>
                  <a:gd name="T1" fmla="*/ 3 h 3"/>
                  <a:gd name="T2" fmla="*/ 2 w 5"/>
                  <a:gd name="T3" fmla="*/ 3 h 3"/>
                  <a:gd name="T4" fmla="*/ 5 w 5"/>
                  <a:gd name="T5" fmla="*/ 3 h 3"/>
                  <a:gd name="T6" fmla="*/ 5 w 5"/>
                  <a:gd name="T7" fmla="*/ 3 h 3"/>
                  <a:gd name="T8" fmla="*/ 5 w 5"/>
                  <a:gd name="T9" fmla="*/ 3 h 3"/>
                  <a:gd name="T10" fmla="*/ 5 w 5"/>
                  <a:gd name="T11" fmla="*/ 3 h 3"/>
                  <a:gd name="T12" fmla="*/ 5 w 5"/>
                  <a:gd name="T13" fmla="*/ 3 h 3"/>
                  <a:gd name="T14" fmla="*/ 5 w 5"/>
                  <a:gd name="T15" fmla="*/ 3 h 3"/>
                  <a:gd name="T16" fmla="*/ 5 w 5"/>
                  <a:gd name="T17" fmla="*/ 0 h 3"/>
                  <a:gd name="T18" fmla="*/ 5 w 5"/>
                  <a:gd name="T19" fmla="*/ 0 h 3"/>
                  <a:gd name="T20" fmla="*/ 2 w 5"/>
                  <a:gd name="T21" fmla="*/ 0 h 3"/>
                  <a:gd name="T22" fmla="*/ 2 w 5"/>
                  <a:gd name="T23" fmla="*/ 0 h 3"/>
                  <a:gd name="T24" fmla="*/ 2 w 5"/>
                  <a:gd name="T25" fmla="*/ 0 h 3"/>
                  <a:gd name="T26" fmla="*/ 2 w 5"/>
                  <a:gd name="T27" fmla="*/ 0 h 3"/>
                  <a:gd name="T28" fmla="*/ 2 w 5"/>
                  <a:gd name="T29" fmla="*/ 0 h 3"/>
                  <a:gd name="T30" fmla="*/ 2 w 5"/>
                  <a:gd name="T31" fmla="*/ 0 h 3"/>
                  <a:gd name="T32" fmla="*/ 2 w 5"/>
                  <a:gd name="T33" fmla="*/ 0 h 3"/>
                  <a:gd name="T34" fmla="*/ 0 w 5"/>
                  <a:gd name="T35" fmla="*/ 0 h 3"/>
                  <a:gd name="T36" fmla="*/ 0 w 5"/>
                  <a:gd name="T37" fmla="*/ 0 h 3"/>
                  <a:gd name="T38" fmla="*/ 0 w 5"/>
                  <a:gd name="T39" fmla="*/ 0 h 3"/>
                  <a:gd name="T40" fmla="*/ 5 w 5"/>
                  <a:gd name="T41" fmla="*/ 3 h 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3"/>
                  <a:gd name="T65" fmla="*/ 5 w 5"/>
                  <a:gd name="T66" fmla="*/ 3 h 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3">
                    <a:moveTo>
                      <a:pt x="5" y="3"/>
                    </a:moveTo>
                    <a:lnTo>
                      <a:pt x="2" y="3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976" name="Freeform 2943"/>
              <p:cNvSpPr>
                <a:spLocks/>
              </p:cNvSpPr>
              <p:nvPr/>
            </p:nvSpPr>
            <p:spPr bwMode="auto">
              <a:xfrm>
                <a:off x="2640" y="1925"/>
                <a:ext cx="47" cy="50"/>
              </a:xfrm>
              <a:custGeom>
                <a:avLst/>
                <a:gdLst>
                  <a:gd name="T0" fmla="*/ 0 w 47"/>
                  <a:gd name="T1" fmla="*/ 37 h 50"/>
                  <a:gd name="T2" fmla="*/ 0 w 47"/>
                  <a:gd name="T3" fmla="*/ 37 h 50"/>
                  <a:gd name="T4" fmla="*/ 2 w 47"/>
                  <a:gd name="T5" fmla="*/ 45 h 50"/>
                  <a:gd name="T6" fmla="*/ 10 w 47"/>
                  <a:gd name="T7" fmla="*/ 50 h 50"/>
                  <a:gd name="T8" fmla="*/ 15 w 47"/>
                  <a:gd name="T9" fmla="*/ 50 h 50"/>
                  <a:gd name="T10" fmla="*/ 23 w 47"/>
                  <a:gd name="T11" fmla="*/ 50 h 50"/>
                  <a:gd name="T12" fmla="*/ 31 w 47"/>
                  <a:gd name="T13" fmla="*/ 45 h 50"/>
                  <a:gd name="T14" fmla="*/ 36 w 47"/>
                  <a:gd name="T15" fmla="*/ 37 h 50"/>
                  <a:gd name="T16" fmla="*/ 42 w 47"/>
                  <a:gd name="T17" fmla="*/ 29 h 50"/>
                  <a:gd name="T18" fmla="*/ 47 w 47"/>
                  <a:gd name="T19" fmla="*/ 18 h 50"/>
                  <a:gd name="T20" fmla="*/ 44 w 47"/>
                  <a:gd name="T21" fmla="*/ 10 h 50"/>
                  <a:gd name="T22" fmla="*/ 42 w 47"/>
                  <a:gd name="T23" fmla="*/ 3 h 50"/>
                  <a:gd name="T24" fmla="*/ 39 w 47"/>
                  <a:gd name="T25" fmla="*/ 0 h 50"/>
                  <a:gd name="T26" fmla="*/ 34 w 47"/>
                  <a:gd name="T27" fmla="*/ 0 h 50"/>
                  <a:gd name="T28" fmla="*/ 36 w 47"/>
                  <a:gd name="T29" fmla="*/ 0 h 50"/>
                  <a:gd name="T30" fmla="*/ 39 w 47"/>
                  <a:gd name="T31" fmla="*/ 3 h 50"/>
                  <a:gd name="T32" fmla="*/ 42 w 47"/>
                  <a:gd name="T33" fmla="*/ 10 h 50"/>
                  <a:gd name="T34" fmla="*/ 44 w 47"/>
                  <a:gd name="T35" fmla="*/ 18 h 50"/>
                  <a:gd name="T36" fmla="*/ 42 w 47"/>
                  <a:gd name="T37" fmla="*/ 26 h 50"/>
                  <a:gd name="T38" fmla="*/ 34 w 47"/>
                  <a:gd name="T39" fmla="*/ 34 h 50"/>
                  <a:gd name="T40" fmla="*/ 29 w 47"/>
                  <a:gd name="T41" fmla="*/ 42 h 50"/>
                  <a:gd name="T42" fmla="*/ 21 w 47"/>
                  <a:gd name="T43" fmla="*/ 47 h 50"/>
                  <a:gd name="T44" fmla="*/ 15 w 47"/>
                  <a:gd name="T45" fmla="*/ 47 h 50"/>
                  <a:gd name="T46" fmla="*/ 10 w 47"/>
                  <a:gd name="T47" fmla="*/ 47 h 50"/>
                  <a:gd name="T48" fmla="*/ 2 w 47"/>
                  <a:gd name="T49" fmla="*/ 42 h 50"/>
                  <a:gd name="T50" fmla="*/ 0 w 47"/>
                  <a:gd name="T51" fmla="*/ 37 h 5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7"/>
                  <a:gd name="T79" fmla="*/ 0 h 50"/>
                  <a:gd name="T80" fmla="*/ 47 w 47"/>
                  <a:gd name="T81" fmla="*/ 50 h 5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7" h="50">
                    <a:moveTo>
                      <a:pt x="0" y="37"/>
                    </a:moveTo>
                    <a:lnTo>
                      <a:pt x="0" y="37"/>
                    </a:lnTo>
                    <a:lnTo>
                      <a:pt x="2" y="45"/>
                    </a:lnTo>
                    <a:lnTo>
                      <a:pt x="10" y="50"/>
                    </a:lnTo>
                    <a:lnTo>
                      <a:pt x="15" y="50"/>
                    </a:lnTo>
                    <a:lnTo>
                      <a:pt x="23" y="50"/>
                    </a:lnTo>
                    <a:lnTo>
                      <a:pt x="31" y="45"/>
                    </a:lnTo>
                    <a:lnTo>
                      <a:pt x="36" y="37"/>
                    </a:lnTo>
                    <a:lnTo>
                      <a:pt x="42" y="29"/>
                    </a:lnTo>
                    <a:lnTo>
                      <a:pt x="47" y="18"/>
                    </a:lnTo>
                    <a:lnTo>
                      <a:pt x="44" y="10"/>
                    </a:lnTo>
                    <a:lnTo>
                      <a:pt x="42" y="3"/>
                    </a:lnTo>
                    <a:lnTo>
                      <a:pt x="39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9" y="3"/>
                    </a:lnTo>
                    <a:lnTo>
                      <a:pt x="42" y="10"/>
                    </a:lnTo>
                    <a:lnTo>
                      <a:pt x="44" y="18"/>
                    </a:lnTo>
                    <a:lnTo>
                      <a:pt x="42" y="26"/>
                    </a:lnTo>
                    <a:lnTo>
                      <a:pt x="34" y="34"/>
                    </a:lnTo>
                    <a:lnTo>
                      <a:pt x="29" y="42"/>
                    </a:lnTo>
                    <a:lnTo>
                      <a:pt x="21" y="47"/>
                    </a:lnTo>
                    <a:lnTo>
                      <a:pt x="15" y="47"/>
                    </a:lnTo>
                    <a:lnTo>
                      <a:pt x="10" y="47"/>
                    </a:lnTo>
                    <a:lnTo>
                      <a:pt x="2" y="42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BFD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</p:grpSp>
        <p:sp>
          <p:nvSpPr>
            <p:cNvPr id="15409" name="Rectangle 2945"/>
            <p:cNvSpPr>
              <a:spLocks noChangeArrowheads="1"/>
            </p:cNvSpPr>
            <p:nvPr/>
          </p:nvSpPr>
          <p:spPr bwMode="auto">
            <a:xfrm>
              <a:off x="2127" y="1446"/>
              <a:ext cx="611" cy="1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5410" name="Rectangle 2946"/>
            <p:cNvSpPr>
              <a:spLocks noChangeArrowheads="1"/>
            </p:cNvSpPr>
            <p:nvPr/>
          </p:nvSpPr>
          <p:spPr bwMode="auto">
            <a:xfrm>
              <a:off x="2182" y="1458"/>
              <a:ext cx="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de-DE" sz="1400" dirty="0"/>
            </a:p>
          </p:txBody>
        </p:sp>
        <p:grpSp>
          <p:nvGrpSpPr>
            <p:cNvPr id="15411" name="Group 3112"/>
            <p:cNvGrpSpPr>
              <a:grpSpLocks/>
            </p:cNvGrpSpPr>
            <p:nvPr/>
          </p:nvGrpSpPr>
          <p:grpSpPr bwMode="auto">
            <a:xfrm>
              <a:off x="3147" y="1595"/>
              <a:ext cx="589" cy="419"/>
              <a:chOff x="3147" y="1595"/>
              <a:chExt cx="589" cy="419"/>
            </a:xfrm>
          </p:grpSpPr>
          <p:sp>
            <p:nvSpPr>
              <p:cNvPr id="17647" name="Freeform 2947"/>
              <p:cNvSpPr>
                <a:spLocks/>
              </p:cNvSpPr>
              <p:nvPr/>
            </p:nvSpPr>
            <p:spPr bwMode="auto">
              <a:xfrm>
                <a:off x="3448" y="1770"/>
                <a:ext cx="58" cy="34"/>
              </a:xfrm>
              <a:custGeom>
                <a:avLst/>
                <a:gdLst>
                  <a:gd name="T0" fmla="*/ 55 w 58"/>
                  <a:gd name="T1" fmla="*/ 0 h 34"/>
                  <a:gd name="T2" fmla="*/ 55 w 58"/>
                  <a:gd name="T3" fmla="*/ 0 h 34"/>
                  <a:gd name="T4" fmla="*/ 47 w 58"/>
                  <a:gd name="T5" fmla="*/ 3 h 34"/>
                  <a:gd name="T6" fmla="*/ 42 w 58"/>
                  <a:gd name="T7" fmla="*/ 6 h 34"/>
                  <a:gd name="T8" fmla="*/ 34 w 58"/>
                  <a:gd name="T9" fmla="*/ 11 h 34"/>
                  <a:gd name="T10" fmla="*/ 26 w 58"/>
                  <a:gd name="T11" fmla="*/ 14 h 34"/>
                  <a:gd name="T12" fmla="*/ 21 w 58"/>
                  <a:gd name="T13" fmla="*/ 19 h 34"/>
                  <a:gd name="T14" fmla="*/ 13 w 58"/>
                  <a:gd name="T15" fmla="*/ 24 h 34"/>
                  <a:gd name="T16" fmla="*/ 8 w 58"/>
                  <a:gd name="T17" fmla="*/ 29 h 34"/>
                  <a:gd name="T18" fmla="*/ 0 w 58"/>
                  <a:gd name="T19" fmla="*/ 32 h 34"/>
                  <a:gd name="T20" fmla="*/ 3 w 58"/>
                  <a:gd name="T21" fmla="*/ 34 h 34"/>
                  <a:gd name="T22" fmla="*/ 10 w 58"/>
                  <a:gd name="T23" fmla="*/ 32 h 34"/>
                  <a:gd name="T24" fmla="*/ 16 w 58"/>
                  <a:gd name="T25" fmla="*/ 27 h 34"/>
                  <a:gd name="T26" fmla="*/ 24 w 58"/>
                  <a:gd name="T27" fmla="*/ 21 h 34"/>
                  <a:gd name="T28" fmla="*/ 29 w 58"/>
                  <a:gd name="T29" fmla="*/ 19 h 34"/>
                  <a:gd name="T30" fmla="*/ 37 w 58"/>
                  <a:gd name="T31" fmla="*/ 14 h 34"/>
                  <a:gd name="T32" fmla="*/ 42 w 58"/>
                  <a:gd name="T33" fmla="*/ 8 h 34"/>
                  <a:gd name="T34" fmla="*/ 50 w 58"/>
                  <a:gd name="T35" fmla="*/ 6 h 34"/>
                  <a:gd name="T36" fmla="*/ 58 w 58"/>
                  <a:gd name="T37" fmla="*/ 3 h 34"/>
                  <a:gd name="T38" fmla="*/ 58 w 58"/>
                  <a:gd name="T39" fmla="*/ 3 h 34"/>
                  <a:gd name="T40" fmla="*/ 55 w 58"/>
                  <a:gd name="T41" fmla="*/ 0 h 3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8"/>
                  <a:gd name="T64" fmla="*/ 0 h 34"/>
                  <a:gd name="T65" fmla="*/ 58 w 58"/>
                  <a:gd name="T66" fmla="*/ 34 h 3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8" h="34">
                    <a:moveTo>
                      <a:pt x="55" y="0"/>
                    </a:moveTo>
                    <a:lnTo>
                      <a:pt x="55" y="0"/>
                    </a:lnTo>
                    <a:lnTo>
                      <a:pt x="47" y="3"/>
                    </a:lnTo>
                    <a:lnTo>
                      <a:pt x="42" y="6"/>
                    </a:lnTo>
                    <a:lnTo>
                      <a:pt x="34" y="11"/>
                    </a:lnTo>
                    <a:lnTo>
                      <a:pt x="26" y="14"/>
                    </a:lnTo>
                    <a:lnTo>
                      <a:pt x="21" y="19"/>
                    </a:lnTo>
                    <a:lnTo>
                      <a:pt x="13" y="24"/>
                    </a:lnTo>
                    <a:lnTo>
                      <a:pt x="8" y="29"/>
                    </a:lnTo>
                    <a:lnTo>
                      <a:pt x="0" y="32"/>
                    </a:lnTo>
                    <a:lnTo>
                      <a:pt x="3" y="34"/>
                    </a:lnTo>
                    <a:lnTo>
                      <a:pt x="10" y="32"/>
                    </a:lnTo>
                    <a:lnTo>
                      <a:pt x="16" y="27"/>
                    </a:lnTo>
                    <a:lnTo>
                      <a:pt x="24" y="21"/>
                    </a:lnTo>
                    <a:lnTo>
                      <a:pt x="29" y="19"/>
                    </a:lnTo>
                    <a:lnTo>
                      <a:pt x="37" y="14"/>
                    </a:lnTo>
                    <a:lnTo>
                      <a:pt x="42" y="8"/>
                    </a:lnTo>
                    <a:lnTo>
                      <a:pt x="50" y="6"/>
                    </a:lnTo>
                    <a:lnTo>
                      <a:pt x="58" y="3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48" name="Freeform 2948"/>
              <p:cNvSpPr>
                <a:spLocks/>
              </p:cNvSpPr>
              <p:nvPr/>
            </p:nvSpPr>
            <p:spPr bwMode="auto">
              <a:xfrm>
                <a:off x="3503" y="1768"/>
                <a:ext cx="47" cy="8"/>
              </a:xfrm>
              <a:custGeom>
                <a:avLst/>
                <a:gdLst>
                  <a:gd name="T0" fmla="*/ 47 w 47"/>
                  <a:gd name="T1" fmla="*/ 5 h 8"/>
                  <a:gd name="T2" fmla="*/ 47 w 47"/>
                  <a:gd name="T3" fmla="*/ 5 h 8"/>
                  <a:gd name="T4" fmla="*/ 42 w 47"/>
                  <a:gd name="T5" fmla="*/ 2 h 8"/>
                  <a:gd name="T6" fmla="*/ 37 w 47"/>
                  <a:gd name="T7" fmla="*/ 2 h 8"/>
                  <a:gd name="T8" fmla="*/ 31 w 47"/>
                  <a:gd name="T9" fmla="*/ 0 h 8"/>
                  <a:gd name="T10" fmla="*/ 23 w 47"/>
                  <a:gd name="T11" fmla="*/ 0 h 8"/>
                  <a:gd name="T12" fmla="*/ 18 w 47"/>
                  <a:gd name="T13" fmla="*/ 0 h 8"/>
                  <a:gd name="T14" fmla="*/ 13 w 47"/>
                  <a:gd name="T15" fmla="*/ 0 h 8"/>
                  <a:gd name="T16" fmla="*/ 8 w 47"/>
                  <a:gd name="T17" fmla="*/ 0 h 8"/>
                  <a:gd name="T18" fmla="*/ 0 w 47"/>
                  <a:gd name="T19" fmla="*/ 2 h 8"/>
                  <a:gd name="T20" fmla="*/ 3 w 47"/>
                  <a:gd name="T21" fmla="*/ 5 h 8"/>
                  <a:gd name="T22" fmla="*/ 8 w 47"/>
                  <a:gd name="T23" fmla="*/ 5 h 8"/>
                  <a:gd name="T24" fmla="*/ 13 w 47"/>
                  <a:gd name="T25" fmla="*/ 2 h 8"/>
                  <a:gd name="T26" fmla="*/ 18 w 47"/>
                  <a:gd name="T27" fmla="*/ 2 h 8"/>
                  <a:gd name="T28" fmla="*/ 23 w 47"/>
                  <a:gd name="T29" fmla="*/ 2 h 8"/>
                  <a:gd name="T30" fmla="*/ 31 w 47"/>
                  <a:gd name="T31" fmla="*/ 5 h 8"/>
                  <a:gd name="T32" fmla="*/ 37 w 47"/>
                  <a:gd name="T33" fmla="*/ 5 h 8"/>
                  <a:gd name="T34" fmla="*/ 42 w 47"/>
                  <a:gd name="T35" fmla="*/ 5 h 8"/>
                  <a:gd name="T36" fmla="*/ 47 w 47"/>
                  <a:gd name="T37" fmla="*/ 8 h 8"/>
                  <a:gd name="T38" fmla="*/ 47 w 47"/>
                  <a:gd name="T39" fmla="*/ 8 h 8"/>
                  <a:gd name="T40" fmla="*/ 47 w 47"/>
                  <a:gd name="T41" fmla="*/ 5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7"/>
                  <a:gd name="T64" fmla="*/ 0 h 8"/>
                  <a:gd name="T65" fmla="*/ 47 w 47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7" h="8">
                    <a:moveTo>
                      <a:pt x="47" y="5"/>
                    </a:moveTo>
                    <a:lnTo>
                      <a:pt x="47" y="5"/>
                    </a:lnTo>
                    <a:lnTo>
                      <a:pt x="42" y="2"/>
                    </a:lnTo>
                    <a:lnTo>
                      <a:pt x="37" y="2"/>
                    </a:lnTo>
                    <a:lnTo>
                      <a:pt x="31" y="0"/>
                    </a:lnTo>
                    <a:lnTo>
                      <a:pt x="23" y="0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8" y="5"/>
                    </a:lnTo>
                    <a:lnTo>
                      <a:pt x="13" y="2"/>
                    </a:lnTo>
                    <a:lnTo>
                      <a:pt x="18" y="2"/>
                    </a:lnTo>
                    <a:lnTo>
                      <a:pt x="23" y="2"/>
                    </a:lnTo>
                    <a:lnTo>
                      <a:pt x="31" y="5"/>
                    </a:lnTo>
                    <a:lnTo>
                      <a:pt x="37" y="5"/>
                    </a:lnTo>
                    <a:lnTo>
                      <a:pt x="42" y="5"/>
                    </a:lnTo>
                    <a:lnTo>
                      <a:pt x="47" y="8"/>
                    </a:lnTo>
                    <a:lnTo>
                      <a:pt x="47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49" name="Freeform 2949"/>
              <p:cNvSpPr>
                <a:spLocks/>
              </p:cNvSpPr>
              <p:nvPr/>
            </p:nvSpPr>
            <p:spPr bwMode="auto">
              <a:xfrm>
                <a:off x="3550" y="1773"/>
                <a:ext cx="26" cy="21"/>
              </a:xfrm>
              <a:custGeom>
                <a:avLst/>
                <a:gdLst>
                  <a:gd name="T0" fmla="*/ 26 w 26"/>
                  <a:gd name="T1" fmla="*/ 18 h 21"/>
                  <a:gd name="T2" fmla="*/ 26 w 26"/>
                  <a:gd name="T3" fmla="*/ 18 h 21"/>
                  <a:gd name="T4" fmla="*/ 26 w 26"/>
                  <a:gd name="T5" fmla="*/ 16 h 21"/>
                  <a:gd name="T6" fmla="*/ 24 w 26"/>
                  <a:gd name="T7" fmla="*/ 13 h 21"/>
                  <a:gd name="T8" fmla="*/ 21 w 26"/>
                  <a:gd name="T9" fmla="*/ 11 h 21"/>
                  <a:gd name="T10" fmla="*/ 16 w 26"/>
                  <a:gd name="T11" fmla="*/ 8 h 21"/>
                  <a:gd name="T12" fmla="*/ 13 w 26"/>
                  <a:gd name="T13" fmla="*/ 5 h 21"/>
                  <a:gd name="T14" fmla="*/ 8 w 26"/>
                  <a:gd name="T15" fmla="*/ 3 h 21"/>
                  <a:gd name="T16" fmla="*/ 5 w 26"/>
                  <a:gd name="T17" fmla="*/ 0 h 21"/>
                  <a:gd name="T18" fmla="*/ 0 w 26"/>
                  <a:gd name="T19" fmla="*/ 0 h 21"/>
                  <a:gd name="T20" fmla="*/ 0 w 26"/>
                  <a:gd name="T21" fmla="*/ 3 h 21"/>
                  <a:gd name="T22" fmla="*/ 3 w 26"/>
                  <a:gd name="T23" fmla="*/ 5 h 21"/>
                  <a:gd name="T24" fmla="*/ 8 w 26"/>
                  <a:gd name="T25" fmla="*/ 5 h 21"/>
                  <a:gd name="T26" fmla="*/ 10 w 26"/>
                  <a:gd name="T27" fmla="*/ 8 h 21"/>
                  <a:gd name="T28" fmla="*/ 13 w 26"/>
                  <a:gd name="T29" fmla="*/ 11 h 21"/>
                  <a:gd name="T30" fmla="*/ 18 w 26"/>
                  <a:gd name="T31" fmla="*/ 13 h 21"/>
                  <a:gd name="T32" fmla="*/ 21 w 26"/>
                  <a:gd name="T33" fmla="*/ 16 h 21"/>
                  <a:gd name="T34" fmla="*/ 24 w 26"/>
                  <a:gd name="T35" fmla="*/ 18 h 21"/>
                  <a:gd name="T36" fmla="*/ 24 w 26"/>
                  <a:gd name="T37" fmla="*/ 21 h 21"/>
                  <a:gd name="T38" fmla="*/ 24 w 26"/>
                  <a:gd name="T39" fmla="*/ 21 h 21"/>
                  <a:gd name="T40" fmla="*/ 26 w 26"/>
                  <a:gd name="T41" fmla="*/ 18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1"/>
                  <a:gd name="T65" fmla="*/ 26 w 26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1">
                    <a:moveTo>
                      <a:pt x="26" y="18"/>
                    </a:moveTo>
                    <a:lnTo>
                      <a:pt x="26" y="18"/>
                    </a:lnTo>
                    <a:lnTo>
                      <a:pt x="26" y="16"/>
                    </a:lnTo>
                    <a:lnTo>
                      <a:pt x="24" y="13"/>
                    </a:lnTo>
                    <a:lnTo>
                      <a:pt x="21" y="11"/>
                    </a:lnTo>
                    <a:lnTo>
                      <a:pt x="16" y="8"/>
                    </a:lnTo>
                    <a:lnTo>
                      <a:pt x="13" y="5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3" y="5"/>
                    </a:lnTo>
                    <a:lnTo>
                      <a:pt x="8" y="5"/>
                    </a:lnTo>
                    <a:lnTo>
                      <a:pt x="10" y="8"/>
                    </a:lnTo>
                    <a:lnTo>
                      <a:pt x="13" y="11"/>
                    </a:lnTo>
                    <a:lnTo>
                      <a:pt x="18" y="13"/>
                    </a:lnTo>
                    <a:lnTo>
                      <a:pt x="21" y="16"/>
                    </a:lnTo>
                    <a:lnTo>
                      <a:pt x="24" y="18"/>
                    </a:lnTo>
                    <a:lnTo>
                      <a:pt x="24" y="21"/>
                    </a:lnTo>
                    <a:lnTo>
                      <a:pt x="26" y="1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50" name="Freeform 2950"/>
              <p:cNvSpPr>
                <a:spLocks/>
              </p:cNvSpPr>
              <p:nvPr/>
            </p:nvSpPr>
            <p:spPr bwMode="auto">
              <a:xfrm>
                <a:off x="3566" y="1791"/>
                <a:ext cx="13" cy="24"/>
              </a:xfrm>
              <a:custGeom>
                <a:avLst/>
                <a:gdLst>
                  <a:gd name="T0" fmla="*/ 2 w 13"/>
                  <a:gd name="T1" fmla="*/ 24 h 24"/>
                  <a:gd name="T2" fmla="*/ 2 w 13"/>
                  <a:gd name="T3" fmla="*/ 24 h 24"/>
                  <a:gd name="T4" fmla="*/ 5 w 13"/>
                  <a:gd name="T5" fmla="*/ 21 h 24"/>
                  <a:gd name="T6" fmla="*/ 5 w 13"/>
                  <a:gd name="T7" fmla="*/ 19 h 24"/>
                  <a:gd name="T8" fmla="*/ 8 w 13"/>
                  <a:gd name="T9" fmla="*/ 16 h 24"/>
                  <a:gd name="T10" fmla="*/ 8 w 13"/>
                  <a:gd name="T11" fmla="*/ 13 h 24"/>
                  <a:gd name="T12" fmla="*/ 10 w 13"/>
                  <a:gd name="T13" fmla="*/ 11 h 24"/>
                  <a:gd name="T14" fmla="*/ 13 w 13"/>
                  <a:gd name="T15" fmla="*/ 8 h 24"/>
                  <a:gd name="T16" fmla="*/ 13 w 13"/>
                  <a:gd name="T17" fmla="*/ 6 h 24"/>
                  <a:gd name="T18" fmla="*/ 10 w 13"/>
                  <a:gd name="T19" fmla="*/ 0 h 24"/>
                  <a:gd name="T20" fmla="*/ 8 w 13"/>
                  <a:gd name="T21" fmla="*/ 3 h 24"/>
                  <a:gd name="T22" fmla="*/ 8 w 13"/>
                  <a:gd name="T23" fmla="*/ 6 h 24"/>
                  <a:gd name="T24" fmla="*/ 8 w 13"/>
                  <a:gd name="T25" fmla="*/ 6 h 24"/>
                  <a:gd name="T26" fmla="*/ 8 w 13"/>
                  <a:gd name="T27" fmla="*/ 8 h 24"/>
                  <a:gd name="T28" fmla="*/ 5 w 13"/>
                  <a:gd name="T29" fmla="*/ 11 h 24"/>
                  <a:gd name="T30" fmla="*/ 5 w 13"/>
                  <a:gd name="T31" fmla="*/ 13 h 24"/>
                  <a:gd name="T32" fmla="*/ 2 w 13"/>
                  <a:gd name="T33" fmla="*/ 16 h 24"/>
                  <a:gd name="T34" fmla="*/ 0 w 13"/>
                  <a:gd name="T35" fmla="*/ 19 h 24"/>
                  <a:gd name="T36" fmla="*/ 0 w 13"/>
                  <a:gd name="T37" fmla="*/ 21 h 24"/>
                  <a:gd name="T38" fmla="*/ 0 w 13"/>
                  <a:gd name="T39" fmla="*/ 21 h 24"/>
                  <a:gd name="T40" fmla="*/ 2 w 13"/>
                  <a:gd name="T41" fmla="*/ 24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4"/>
                  <a:gd name="T65" fmla="*/ 13 w 13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4">
                    <a:moveTo>
                      <a:pt x="2" y="24"/>
                    </a:moveTo>
                    <a:lnTo>
                      <a:pt x="2" y="24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8" y="16"/>
                    </a:lnTo>
                    <a:lnTo>
                      <a:pt x="8" y="13"/>
                    </a:lnTo>
                    <a:lnTo>
                      <a:pt x="10" y="11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0" y="0"/>
                    </a:lnTo>
                    <a:lnTo>
                      <a:pt x="8" y="3"/>
                    </a:lnTo>
                    <a:lnTo>
                      <a:pt x="8" y="6"/>
                    </a:lnTo>
                    <a:lnTo>
                      <a:pt x="8" y="8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2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2" y="24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51" name="Freeform 2951"/>
              <p:cNvSpPr>
                <a:spLocks/>
              </p:cNvSpPr>
              <p:nvPr/>
            </p:nvSpPr>
            <p:spPr bwMode="auto">
              <a:xfrm>
                <a:off x="3560" y="1812"/>
                <a:ext cx="8" cy="24"/>
              </a:xfrm>
              <a:custGeom>
                <a:avLst/>
                <a:gdLst>
                  <a:gd name="T0" fmla="*/ 6 w 8"/>
                  <a:gd name="T1" fmla="*/ 21 h 24"/>
                  <a:gd name="T2" fmla="*/ 6 w 8"/>
                  <a:gd name="T3" fmla="*/ 21 h 24"/>
                  <a:gd name="T4" fmla="*/ 6 w 8"/>
                  <a:gd name="T5" fmla="*/ 21 h 24"/>
                  <a:gd name="T6" fmla="*/ 6 w 8"/>
                  <a:gd name="T7" fmla="*/ 19 h 24"/>
                  <a:gd name="T8" fmla="*/ 6 w 8"/>
                  <a:gd name="T9" fmla="*/ 16 h 24"/>
                  <a:gd name="T10" fmla="*/ 6 w 8"/>
                  <a:gd name="T11" fmla="*/ 13 h 24"/>
                  <a:gd name="T12" fmla="*/ 6 w 8"/>
                  <a:gd name="T13" fmla="*/ 11 h 24"/>
                  <a:gd name="T14" fmla="*/ 6 w 8"/>
                  <a:gd name="T15" fmla="*/ 8 h 24"/>
                  <a:gd name="T16" fmla="*/ 8 w 8"/>
                  <a:gd name="T17" fmla="*/ 6 h 24"/>
                  <a:gd name="T18" fmla="*/ 8 w 8"/>
                  <a:gd name="T19" fmla="*/ 3 h 24"/>
                  <a:gd name="T20" fmla="*/ 6 w 8"/>
                  <a:gd name="T21" fmla="*/ 0 h 24"/>
                  <a:gd name="T22" fmla="*/ 6 w 8"/>
                  <a:gd name="T23" fmla="*/ 3 h 24"/>
                  <a:gd name="T24" fmla="*/ 3 w 8"/>
                  <a:gd name="T25" fmla="*/ 8 h 24"/>
                  <a:gd name="T26" fmla="*/ 3 w 8"/>
                  <a:gd name="T27" fmla="*/ 11 h 24"/>
                  <a:gd name="T28" fmla="*/ 0 w 8"/>
                  <a:gd name="T29" fmla="*/ 13 h 24"/>
                  <a:gd name="T30" fmla="*/ 0 w 8"/>
                  <a:gd name="T31" fmla="*/ 16 h 24"/>
                  <a:gd name="T32" fmla="*/ 0 w 8"/>
                  <a:gd name="T33" fmla="*/ 19 h 24"/>
                  <a:gd name="T34" fmla="*/ 3 w 8"/>
                  <a:gd name="T35" fmla="*/ 21 h 24"/>
                  <a:gd name="T36" fmla="*/ 3 w 8"/>
                  <a:gd name="T37" fmla="*/ 24 h 24"/>
                  <a:gd name="T38" fmla="*/ 3 w 8"/>
                  <a:gd name="T39" fmla="*/ 24 h 24"/>
                  <a:gd name="T40" fmla="*/ 6 w 8"/>
                  <a:gd name="T41" fmla="*/ 21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24"/>
                  <a:gd name="T65" fmla="*/ 8 w 8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24">
                    <a:moveTo>
                      <a:pt x="6" y="21"/>
                    </a:moveTo>
                    <a:lnTo>
                      <a:pt x="6" y="21"/>
                    </a:lnTo>
                    <a:lnTo>
                      <a:pt x="6" y="19"/>
                    </a:lnTo>
                    <a:lnTo>
                      <a:pt x="6" y="16"/>
                    </a:lnTo>
                    <a:lnTo>
                      <a:pt x="6" y="13"/>
                    </a:lnTo>
                    <a:lnTo>
                      <a:pt x="6" y="11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6" y="3"/>
                    </a:lnTo>
                    <a:lnTo>
                      <a:pt x="3" y="8"/>
                    </a:lnTo>
                    <a:lnTo>
                      <a:pt x="3" y="11"/>
                    </a:lnTo>
                    <a:lnTo>
                      <a:pt x="0" y="13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3" y="21"/>
                    </a:lnTo>
                    <a:lnTo>
                      <a:pt x="3" y="24"/>
                    </a:lnTo>
                    <a:lnTo>
                      <a:pt x="6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52" name="Freeform 2952"/>
              <p:cNvSpPr>
                <a:spLocks/>
              </p:cNvSpPr>
              <p:nvPr/>
            </p:nvSpPr>
            <p:spPr bwMode="auto">
              <a:xfrm>
                <a:off x="3563" y="1831"/>
                <a:ext cx="34" cy="8"/>
              </a:xfrm>
              <a:custGeom>
                <a:avLst/>
                <a:gdLst>
                  <a:gd name="T0" fmla="*/ 34 w 34"/>
                  <a:gd name="T1" fmla="*/ 0 h 8"/>
                  <a:gd name="T2" fmla="*/ 34 w 34"/>
                  <a:gd name="T3" fmla="*/ 0 h 8"/>
                  <a:gd name="T4" fmla="*/ 29 w 34"/>
                  <a:gd name="T5" fmla="*/ 2 h 8"/>
                  <a:gd name="T6" fmla="*/ 26 w 34"/>
                  <a:gd name="T7" fmla="*/ 2 h 8"/>
                  <a:gd name="T8" fmla="*/ 21 w 34"/>
                  <a:gd name="T9" fmla="*/ 2 h 8"/>
                  <a:gd name="T10" fmla="*/ 16 w 34"/>
                  <a:gd name="T11" fmla="*/ 5 h 8"/>
                  <a:gd name="T12" fmla="*/ 13 w 34"/>
                  <a:gd name="T13" fmla="*/ 5 h 8"/>
                  <a:gd name="T14" fmla="*/ 11 w 34"/>
                  <a:gd name="T15" fmla="*/ 5 h 8"/>
                  <a:gd name="T16" fmla="*/ 5 w 34"/>
                  <a:gd name="T17" fmla="*/ 5 h 8"/>
                  <a:gd name="T18" fmla="*/ 3 w 34"/>
                  <a:gd name="T19" fmla="*/ 2 h 8"/>
                  <a:gd name="T20" fmla="*/ 0 w 34"/>
                  <a:gd name="T21" fmla="*/ 5 h 8"/>
                  <a:gd name="T22" fmla="*/ 5 w 34"/>
                  <a:gd name="T23" fmla="*/ 8 h 8"/>
                  <a:gd name="T24" fmla="*/ 8 w 34"/>
                  <a:gd name="T25" fmla="*/ 8 h 8"/>
                  <a:gd name="T26" fmla="*/ 13 w 34"/>
                  <a:gd name="T27" fmla="*/ 8 h 8"/>
                  <a:gd name="T28" fmla="*/ 18 w 34"/>
                  <a:gd name="T29" fmla="*/ 8 h 8"/>
                  <a:gd name="T30" fmla="*/ 21 w 34"/>
                  <a:gd name="T31" fmla="*/ 8 h 8"/>
                  <a:gd name="T32" fmla="*/ 26 w 34"/>
                  <a:gd name="T33" fmla="*/ 5 h 8"/>
                  <a:gd name="T34" fmla="*/ 29 w 34"/>
                  <a:gd name="T35" fmla="*/ 5 h 8"/>
                  <a:gd name="T36" fmla="*/ 34 w 34"/>
                  <a:gd name="T37" fmla="*/ 5 h 8"/>
                  <a:gd name="T38" fmla="*/ 34 w 34"/>
                  <a:gd name="T39" fmla="*/ 5 h 8"/>
                  <a:gd name="T40" fmla="*/ 34 w 34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8"/>
                  <a:gd name="T65" fmla="*/ 34 w 34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8">
                    <a:moveTo>
                      <a:pt x="34" y="0"/>
                    </a:moveTo>
                    <a:lnTo>
                      <a:pt x="34" y="0"/>
                    </a:lnTo>
                    <a:lnTo>
                      <a:pt x="29" y="2"/>
                    </a:lnTo>
                    <a:lnTo>
                      <a:pt x="26" y="2"/>
                    </a:lnTo>
                    <a:lnTo>
                      <a:pt x="21" y="2"/>
                    </a:lnTo>
                    <a:lnTo>
                      <a:pt x="16" y="5"/>
                    </a:lnTo>
                    <a:lnTo>
                      <a:pt x="13" y="5"/>
                    </a:lnTo>
                    <a:lnTo>
                      <a:pt x="11" y="5"/>
                    </a:lnTo>
                    <a:lnTo>
                      <a:pt x="5" y="5"/>
                    </a:lnTo>
                    <a:lnTo>
                      <a:pt x="3" y="2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3" y="8"/>
                    </a:lnTo>
                    <a:lnTo>
                      <a:pt x="18" y="8"/>
                    </a:lnTo>
                    <a:lnTo>
                      <a:pt x="21" y="8"/>
                    </a:lnTo>
                    <a:lnTo>
                      <a:pt x="26" y="5"/>
                    </a:lnTo>
                    <a:lnTo>
                      <a:pt x="29" y="5"/>
                    </a:lnTo>
                    <a:lnTo>
                      <a:pt x="34" y="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53" name="Freeform 2953"/>
              <p:cNvSpPr>
                <a:spLocks/>
              </p:cNvSpPr>
              <p:nvPr/>
            </p:nvSpPr>
            <p:spPr bwMode="auto">
              <a:xfrm>
                <a:off x="3597" y="1820"/>
                <a:ext cx="34" cy="16"/>
              </a:xfrm>
              <a:custGeom>
                <a:avLst/>
                <a:gdLst>
                  <a:gd name="T0" fmla="*/ 34 w 34"/>
                  <a:gd name="T1" fmla="*/ 0 h 16"/>
                  <a:gd name="T2" fmla="*/ 34 w 34"/>
                  <a:gd name="T3" fmla="*/ 0 h 16"/>
                  <a:gd name="T4" fmla="*/ 29 w 34"/>
                  <a:gd name="T5" fmla="*/ 0 h 16"/>
                  <a:gd name="T6" fmla="*/ 24 w 34"/>
                  <a:gd name="T7" fmla="*/ 3 h 16"/>
                  <a:gd name="T8" fmla="*/ 21 w 34"/>
                  <a:gd name="T9" fmla="*/ 3 h 16"/>
                  <a:gd name="T10" fmla="*/ 16 w 34"/>
                  <a:gd name="T11" fmla="*/ 5 h 16"/>
                  <a:gd name="T12" fmla="*/ 11 w 34"/>
                  <a:gd name="T13" fmla="*/ 8 h 16"/>
                  <a:gd name="T14" fmla="*/ 8 w 34"/>
                  <a:gd name="T15" fmla="*/ 8 h 16"/>
                  <a:gd name="T16" fmla="*/ 3 w 34"/>
                  <a:gd name="T17" fmla="*/ 11 h 16"/>
                  <a:gd name="T18" fmla="*/ 0 w 34"/>
                  <a:gd name="T19" fmla="*/ 11 h 16"/>
                  <a:gd name="T20" fmla="*/ 0 w 34"/>
                  <a:gd name="T21" fmla="*/ 16 h 16"/>
                  <a:gd name="T22" fmla="*/ 5 w 34"/>
                  <a:gd name="T23" fmla="*/ 13 h 16"/>
                  <a:gd name="T24" fmla="*/ 8 w 34"/>
                  <a:gd name="T25" fmla="*/ 13 h 16"/>
                  <a:gd name="T26" fmla="*/ 13 w 34"/>
                  <a:gd name="T27" fmla="*/ 11 h 16"/>
                  <a:gd name="T28" fmla="*/ 16 w 34"/>
                  <a:gd name="T29" fmla="*/ 8 h 16"/>
                  <a:gd name="T30" fmla="*/ 21 w 34"/>
                  <a:gd name="T31" fmla="*/ 8 h 16"/>
                  <a:gd name="T32" fmla="*/ 26 w 34"/>
                  <a:gd name="T33" fmla="*/ 5 h 16"/>
                  <a:gd name="T34" fmla="*/ 29 w 34"/>
                  <a:gd name="T35" fmla="*/ 5 h 16"/>
                  <a:gd name="T36" fmla="*/ 34 w 34"/>
                  <a:gd name="T37" fmla="*/ 5 h 16"/>
                  <a:gd name="T38" fmla="*/ 34 w 34"/>
                  <a:gd name="T39" fmla="*/ 5 h 16"/>
                  <a:gd name="T40" fmla="*/ 34 w 34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6"/>
                  <a:gd name="T65" fmla="*/ 34 w 34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6">
                    <a:moveTo>
                      <a:pt x="34" y="0"/>
                    </a:moveTo>
                    <a:lnTo>
                      <a:pt x="34" y="0"/>
                    </a:lnTo>
                    <a:lnTo>
                      <a:pt x="29" y="0"/>
                    </a:lnTo>
                    <a:lnTo>
                      <a:pt x="24" y="3"/>
                    </a:lnTo>
                    <a:lnTo>
                      <a:pt x="21" y="3"/>
                    </a:lnTo>
                    <a:lnTo>
                      <a:pt x="16" y="5"/>
                    </a:lnTo>
                    <a:lnTo>
                      <a:pt x="11" y="8"/>
                    </a:lnTo>
                    <a:lnTo>
                      <a:pt x="8" y="8"/>
                    </a:lnTo>
                    <a:lnTo>
                      <a:pt x="3" y="11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3" y="11"/>
                    </a:lnTo>
                    <a:lnTo>
                      <a:pt x="16" y="8"/>
                    </a:lnTo>
                    <a:lnTo>
                      <a:pt x="21" y="8"/>
                    </a:lnTo>
                    <a:lnTo>
                      <a:pt x="26" y="5"/>
                    </a:lnTo>
                    <a:lnTo>
                      <a:pt x="29" y="5"/>
                    </a:lnTo>
                    <a:lnTo>
                      <a:pt x="34" y="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54" name="Freeform 2954"/>
              <p:cNvSpPr>
                <a:spLocks/>
              </p:cNvSpPr>
              <p:nvPr/>
            </p:nvSpPr>
            <p:spPr bwMode="auto">
              <a:xfrm>
                <a:off x="3631" y="1820"/>
                <a:ext cx="63" cy="13"/>
              </a:xfrm>
              <a:custGeom>
                <a:avLst/>
                <a:gdLst>
                  <a:gd name="T0" fmla="*/ 63 w 63"/>
                  <a:gd name="T1" fmla="*/ 8 h 13"/>
                  <a:gd name="T2" fmla="*/ 63 w 63"/>
                  <a:gd name="T3" fmla="*/ 8 h 13"/>
                  <a:gd name="T4" fmla="*/ 55 w 63"/>
                  <a:gd name="T5" fmla="*/ 5 h 13"/>
                  <a:gd name="T6" fmla="*/ 47 w 63"/>
                  <a:gd name="T7" fmla="*/ 3 h 13"/>
                  <a:gd name="T8" fmla="*/ 39 w 63"/>
                  <a:gd name="T9" fmla="*/ 0 h 13"/>
                  <a:gd name="T10" fmla="*/ 32 w 63"/>
                  <a:gd name="T11" fmla="*/ 0 h 13"/>
                  <a:gd name="T12" fmla="*/ 24 w 63"/>
                  <a:gd name="T13" fmla="*/ 0 h 13"/>
                  <a:gd name="T14" fmla="*/ 16 w 63"/>
                  <a:gd name="T15" fmla="*/ 0 h 13"/>
                  <a:gd name="T16" fmla="*/ 8 w 63"/>
                  <a:gd name="T17" fmla="*/ 0 h 13"/>
                  <a:gd name="T18" fmla="*/ 0 w 63"/>
                  <a:gd name="T19" fmla="*/ 0 h 13"/>
                  <a:gd name="T20" fmla="*/ 0 w 63"/>
                  <a:gd name="T21" fmla="*/ 5 h 13"/>
                  <a:gd name="T22" fmla="*/ 8 w 63"/>
                  <a:gd name="T23" fmla="*/ 3 h 13"/>
                  <a:gd name="T24" fmla="*/ 16 w 63"/>
                  <a:gd name="T25" fmla="*/ 3 h 13"/>
                  <a:gd name="T26" fmla="*/ 24 w 63"/>
                  <a:gd name="T27" fmla="*/ 3 h 13"/>
                  <a:gd name="T28" fmla="*/ 32 w 63"/>
                  <a:gd name="T29" fmla="*/ 3 h 13"/>
                  <a:gd name="T30" fmla="*/ 39 w 63"/>
                  <a:gd name="T31" fmla="*/ 5 h 13"/>
                  <a:gd name="T32" fmla="*/ 47 w 63"/>
                  <a:gd name="T33" fmla="*/ 5 h 13"/>
                  <a:gd name="T34" fmla="*/ 55 w 63"/>
                  <a:gd name="T35" fmla="*/ 8 h 13"/>
                  <a:gd name="T36" fmla="*/ 60 w 63"/>
                  <a:gd name="T37" fmla="*/ 13 h 13"/>
                  <a:gd name="T38" fmla="*/ 60 w 63"/>
                  <a:gd name="T39" fmla="*/ 13 h 13"/>
                  <a:gd name="T40" fmla="*/ 63 w 63"/>
                  <a:gd name="T41" fmla="*/ 8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3"/>
                  <a:gd name="T64" fmla="*/ 0 h 13"/>
                  <a:gd name="T65" fmla="*/ 63 w 63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3" h="13">
                    <a:moveTo>
                      <a:pt x="63" y="8"/>
                    </a:moveTo>
                    <a:lnTo>
                      <a:pt x="63" y="8"/>
                    </a:lnTo>
                    <a:lnTo>
                      <a:pt x="55" y="5"/>
                    </a:lnTo>
                    <a:lnTo>
                      <a:pt x="47" y="3"/>
                    </a:lnTo>
                    <a:lnTo>
                      <a:pt x="39" y="0"/>
                    </a:lnTo>
                    <a:lnTo>
                      <a:pt x="32" y="0"/>
                    </a:lnTo>
                    <a:lnTo>
                      <a:pt x="24" y="0"/>
                    </a:lnTo>
                    <a:lnTo>
                      <a:pt x="16" y="0"/>
                    </a:lnTo>
                    <a:lnTo>
                      <a:pt x="8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8" y="3"/>
                    </a:lnTo>
                    <a:lnTo>
                      <a:pt x="16" y="3"/>
                    </a:lnTo>
                    <a:lnTo>
                      <a:pt x="24" y="3"/>
                    </a:lnTo>
                    <a:lnTo>
                      <a:pt x="32" y="3"/>
                    </a:lnTo>
                    <a:lnTo>
                      <a:pt x="39" y="5"/>
                    </a:lnTo>
                    <a:lnTo>
                      <a:pt x="47" y="5"/>
                    </a:lnTo>
                    <a:lnTo>
                      <a:pt x="55" y="8"/>
                    </a:lnTo>
                    <a:lnTo>
                      <a:pt x="60" y="13"/>
                    </a:lnTo>
                    <a:lnTo>
                      <a:pt x="63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55" name="Freeform 2955"/>
              <p:cNvSpPr>
                <a:spLocks/>
              </p:cNvSpPr>
              <p:nvPr/>
            </p:nvSpPr>
            <p:spPr bwMode="auto">
              <a:xfrm>
                <a:off x="3691" y="1828"/>
                <a:ext cx="45" cy="60"/>
              </a:xfrm>
              <a:custGeom>
                <a:avLst/>
                <a:gdLst>
                  <a:gd name="T0" fmla="*/ 45 w 45"/>
                  <a:gd name="T1" fmla="*/ 60 h 60"/>
                  <a:gd name="T2" fmla="*/ 45 w 45"/>
                  <a:gd name="T3" fmla="*/ 60 h 60"/>
                  <a:gd name="T4" fmla="*/ 45 w 45"/>
                  <a:gd name="T5" fmla="*/ 50 h 60"/>
                  <a:gd name="T6" fmla="*/ 40 w 45"/>
                  <a:gd name="T7" fmla="*/ 42 h 60"/>
                  <a:gd name="T8" fmla="*/ 37 w 45"/>
                  <a:gd name="T9" fmla="*/ 34 h 60"/>
                  <a:gd name="T10" fmla="*/ 32 w 45"/>
                  <a:gd name="T11" fmla="*/ 26 h 60"/>
                  <a:gd name="T12" fmla="*/ 24 w 45"/>
                  <a:gd name="T13" fmla="*/ 18 h 60"/>
                  <a:gd name="T14" fmla="*/ 19 w 45"/>
                  <a:gd name="T15" fmla="*/ 13 h 60"/>
                  <a:gd name="T16" fmla="*/ 11 w 45"/>
                  <a:gd name="T17" fmla="*/ 5 h 60"/>
                  <a:gd name="T18" fmla="*/ 3 w 45"/>
                  <a:gd name="T19" fmla="*/ 0 h 60"/>
                  <a:gd name="T20" fmla="*/ 0 w 45"/>
                  <a:gd name="T21" fmla="*/ 5 h 60"/>
                  <a:gd name="T22" fmla="*/ 8 w 45"/>
                  <a:gd name="T23" fmla="*/ 11 h 60"/>
                  <a:gd name="T24" fmla="*/ 16 w 45"/>
                  <a:gd name="T25" fmla="*/ 16 h 60"/>
                  <a:gd name="T26" fmla="*/ 21 w 45"/>
                  <a:gd name="T27" fmla="*/ 21 h 60"/>
                  <a:gd name="T28" fmla="*/ 29 w 45"/>
                  <a:gd name="T29" fmla="*/ 29 h 60"/>
                  <a:gd name="T30" fmla="*/ 34 w 45"/>
                  <a:gd name="T31" fmla="*/ 37 h 60"/>
                  <a:gd name="T32" fmla="*/ 37 w 45"/>
                  <a:gd name="T33" fmla="*/ 45 h 60"/>
                  <a:gd name="T34" fmla="*/ 40 w 45"/>
                  <a:gd name="T35" fmla="*/ 52 h 60"/>
                  <a:gd name="T36" fmla="*/ 42 w 45"/>
                  <a:gd name="T37" fmla="*/ 60 h 60"/>
                  <a:gd name="T38" fmla="*/ 42 w 45"/>
                  <a:gd name="T39" fmla="*/ 60 h 60"/>
                  <a:gd name="T40" fmla="*/ 45 w 45"/>
                  <a:gd name="T41" fmla="*/ 60 h 6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5"/>
                  <a:gd name="T64" fmla="*/ 0 h 60"/>
                  <a:gd name="T65" fmla="*/ 45 w 45"/>
                  <a:gd name="T66" fmla="*/ 60 h 6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5" h="60">
                    <a:moveTo>
                      <a:pt x="45" y="60"/>
                    </a:moveTo>
                    <a:lnTo>
                      <a:pt x="45" y="60"/>
                    </a:lnTo>
                    <a:lnTo>
                      <a:pt x="45" y="50"/>
                    </a:lnTo>
                    <a:lnTo>
                      <a:pt x="40" y="42"/>
                    </a:lnTo>
                    <a:lnTo>
                      <a:pt x="37" y="34"/>
                    </a:lnTo>
                    <a:lnTo>
                      <a:pt x="32" y="26"/>
                    </a:lnTo>
                    <a:lnTo>
                      <a:pt x="24" y="18"/>
                    </a:lnTo>
                    <a:lnTo>
                      <a:pt x="19" y="13"/>
                    </a:lnTo>
                    <a:lnTo>
                      <a:pt x="11" y="5"/>
                    </a:lnTo>
                    <a:lnTo>
                      <a:pt x="3" y="0"/>
                    </a:lnTo>
                    <a:lnTo>
                      <a:pt x="0" y="5"/>
                    </a:lnTo>
                    <a:lnTo>
                      <a:pt x="8" y="11"/>
                    </a:lnTo>
                    <a:lnTo>
                      <a:pt x="16" y="16"/>
                    </a:lnTo>
                    <a:lnTo>
                      <a:pt x="21" y="21"/>
                    </a:lnTo>
                    <a:lnTo>
                      <a:pt x="29" y="29"/>
                    </a:lnTo>
                    <a:lnTo>
                      <a:pt x="34" y="37"/>
                    </a:lnTo>
                    <a:lnTo>
                      <a:pt x="37" y="45"/>
                    </a:lnTo>
                    <a:lnTo>
                      <a:pt x="40" y="52"/>
                    </a:lnTo>
                    <a:lnTo>
                      <a:pt x="42" y="60"/>
                    </a:lnTo>
                    <a:lnTo>
                      <a:pt x="45" y="6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56" name="Freeform 2956"/>
              <p:cNvSpPr>
                <a:spLocks/>
              </p:cNvSpPr>
              <p:nvPr/>
            </p:nvSpPr>
            <p:spPr bwMode="auto">
              <a:xfrm>
                <a:off x="3707" y="1888"/>
                <a:ext cx="29" cy="37"/>
              </a:xfrm>
              <a:custGeom>
                <a:avLst/>
                <a:gdLst>
                  <a:gd name="T0" fmla="*/ 3 w 29"/>
                  <a:gd name="T1" fmla="*/ 37 h 37"/>
                  <a:gd name="T2" fmla="*/ 3 w 29"/>
                  <a:gd name="T3" fmla="*/ 37 h 37"/>
                  <a:gd name="T4" fmla="*/ 8 w 29"/>
                  <a:gd name="T5" fmla="*/ 34 h 37"/>
                  <a:gd name="T6" fmla="*/ 13 w 29"/>
                  <a:gd name="T7" fmla="*/ 29 h 37"/>
                  <a:gd name="T8" fmla="*/ 18 w 29"/>
                  <a:gd name="T9" fmla="*/ 27 h 37"/>
                  <a:gd name="T10" fmla="*/ 21 w 29"/>
                  <a:gd name="T11" fmla="*/ 21 h 37"/>
                  <a:gd name="T12" fmla="*/ 26 w 29"/>
                  <a:gd name="T13" fmla="*/ 16 h 37"/>
                  <a:gd name="T14" fmla="*/ 29 w 29"/>
                  <a:gd name="T15" fmla="*/ 11 h 37"/>
                  <a:gd name="T16" fmla="*/ 29 w 29"/>
                  <a:gd name="T17" fmla="*/ 6 h 37"/>
                  <a:gd name="T18" fmla="*/ 29 w 29"/>
                  <a:gd name="T19" fmla="*/ 0 h 37"/>
                  <a:gd name="T20" fmla="*/ 26 w 29"/>
                  <a:gd name="T21" fmla="*/ 0 h 37"/>
                  <a:gd name="T22" fmla="*/ 26 w 29"/>
                  <a:gd name="T23" fmla="*/ 6 h 37"/>
                  <a:gd name="T24" fmla="*/ 26 w 29"/>
                  <a:gd name="T25" fmla="*/ 11 h 37"/>
                  <a:gd name="T26" fmla="*/ 24 w 29"/>
                  <a:gd name="T27" fmla="*/ 13 h 37"/>
                  <a:gd name="T28" fmla="*/ 18 w 29"/>
                  <a:gd name="T29" fmla="*/ 19 h 37"/>
                  <a:gd name="T30" fmla="*/ 16 w 29"/>
                  <a:gd name="T31" fmla="*/ 24 h 37"/>
                  <a:gd name="T32" fmla="*/ 10 w 29"/>
                  <a:gd name="T33" fmla="*/ 27 h 37"/>
                  <a:gd name="T34" fmla="*/ 5 w 29"/>
                  <a:gd name="T35" fmla="*/ 32 h 37"/>
                  <a:gd name="T36" fmla="*/ 0 w 29"/>
                  <a:gd name="T37" fmla="*/ 34 h 37"/>
                  <a:gd name="T38" fmla="*/ 0 w 29"/>
                  <a:gd name="T39" fmla="*/ 34 h 37"/>
                  <a:gd name="T40" fmla="*/ 3 w 29"/>
                  <a:gd name="T41" fmla="*/ 37 h 3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37"/>
                  <a:gd name="T65" fmla="*/ 29 w 29"/>
                  <a:gd name="T66" fmla="*/ 37 h 3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37">
                    <a:moveTo>
                      <a:pt x="3" y="37"/>
                    </a:moveTo>
                    <a:lnTo>
                      <a:pt x="3" y="37"/>
                    </a:lnTo>
                    <a:lnTo>
                      <a:pt x="8" y="34"/>
                    </a:lnTo>
                    <a:lnTo>
                      <a:pt x="13" y="29"/>
                    </a:lnTo>
                    <a:lnTo>
                      <a:pt x="18" y="27"/>
                    </a:lnTo>
                    <a:lnTo>
                      <a:pt x="21" y="21"/>
                    </a:lnTo>
                    <a:lnTo>
                      <a:pt x="26" y="16"/>
                    </a:lnTo>
                    <a:lnTo>
                      <a:pt x="29" y="11"/>
                    </a:lnTo>
                    <a:lnTo>
                      <a:pt x="29" y="6"/>
                    </a:lnTo>
                    <a:lnTo>
                      <a:pt x="29" y="0"/>
                    </a:lnTo>
                    <a:lnTo>
                      <a:pt x="26" y="0"/>
                    </a:lnTo>
                    <a:lnTo>
                      <a:pt x="26" y="6"/>
                    </a:lnTo>
                    <a:lnTo>
                      <a:pt x="26" y="11"/>
                    </a:lnTo>
                    <a:lnTo>
                      <a:pt x="24" y="13"/>
                    </a:lnTo>
                    <a:lnTo>
                      <a:pt x="18" y="19"/>
                    </a:lnTo>
                    <a:lnTo>
                      <a:pt x="16" y="24"/>
                    </a:lnTo>
                    <a:lnTo>
                      <a:pt x="10" y="27"/>
                    </a:lnTo>
                    <a:lnTo>
                      <a:pt x="5" y="32"/>
                    </a:lnTo>
                    <a:lnTo>
                      <a:pt x="0" y="34"/>
                    </a:lnTo>
                    <a:lnTo>
                      <a:pt x="3" y="37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57" name="Freeform 2957"/>
              <p:cNvSpPr>
                <a:spLocks/>
              </p:cNvSpPr>
              <p:nvPr/>
            </p:nvSpPr>
            <p:spPr bwMode="auto">
              <a:xfrm>
                <a:off x="3670" y="1920"/>
                <a:ext cx="40" cy="8"/>
              </a:xfrm>
              <a:custGeom>
                <a:avLst/>
                <a:gdLst>
                  <a:gd name="T0" fmla="*/ 0 w 40"/>
                  <a:gd name="T1" fmla="*/ 2 h 8"/>
                  <a:gd name="T2" fmla="*/ 0 w 40"/>
                  <a:gd name="T3" fmla="*/ 2 h 8"/>
                  <a:gd name="T4" fmla="*/ 6 w 40"/>
                  <a:gd name="T5" fmla="*/ 5 h 8"/>
                  <a:gd name="T6" fmla="*/ 11 w 40"/>
                  <a:gd name="T7" fmla="*/ 8 h 8"/>
                  <a:gd name="T8" fmla="*/ 16 w 40"/>
                  <a:gd name="T9" fmla="*/ 8 h 8"/>
                  <a:gd name="T10" fmla="*/ 19 w 40"/>
                  <a:gd name="T11" fmla="*/ 8 h 8"/>
                  <a:gd name="T12" fmla="*/ 24 w 40"/>
                  <a:gd name="T13" fmla="*/ 8 h 8"/>
                  <a:gd name="T14" fmla="*/ 29 w 40"/>
                  <a:gd name="T15" fmla="*/ 8 h 8"/>
                  <a:gd name="T16" fmla="*/ 34 w 40"/>
                  <a:gd name="T17" fmla="*/ 8 h 8"/>
                  <a:gd name="T18" fmla="*/ 40 w 40"/>
                  <a:gd name="T19" fmla="*/ 5 h 8"/>
                  <a:gd name="T20" fmla="*/ 37 w 40"/>
                  <a:gd name="T21" fmla="*/ 2 h 8"/>
                  <a:gd name="T22" fmla="*/ 34 w 40"/>
                  <a:gd name="T23" fmla="*/ 2 h 8"/>
                  <a:gd name="T24" fmla="*/ 29 w 40"/>
                  <a:gd name="T25" fmla="*/ 5 h 8"/>
                  <a:gd name="T26" fmla="*/ 24 w 40"/>
                  <a:gd name="T27" fmla="*/ 5 h 8"/>
                  <a:gd name="T28" fmla="*/ 19 w 40"/>
                  <a:gd name="T29" fmla="*/ 5 h 8"/>
                  <a:gd name="T30" fmla="*/ 16 w 40"/>
                  <a:gd name="T31" fmla="*/ 5 h 8"/>
                  <a:gd name="T32" fmla="*/ 11 w 40"/>
                  <a:gd name="T33" fmla="*/ 2 h 8"/>
                  <a:gd name="T34" fmla="*/ 8 w 40"/>
                  <a:gd name="T35" fmla="*/ 2 h 8"/>
                  <a:gd name="T36" fmla="*/ 3 w 40"/>
                  <a:gd name="T37" fmla="*/ 0 h 8"/>
                  <a:gd name="T38" fmla="*/ 3 w 40"/>
                  <a:gd name="T39" fmla="*/ 0 h 8"/>
                  <a:gd name="T40" fmla="*/ 0 w 40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0"/>
                  <a:gd name="T64" fmla="*/ 0 h 8"/>
                  <a:gd name="T65" fmla="*/ 40 w 40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0" h="8">
                    <a:moveTo>
                      <a:pt x="0" y="2"/>
                    </a:moveTo>
                    <a:lnTo>
                      <a:pt x="0" y="2"/>
                    </a:lnTo>
                    <a:lnTo>
                      <a:pt x="6" y="5"/>
                    </a:lnTo>
                    <a:lnTo>
                      <a:pt x="11" y="8"/>
                    </a:lnTo>
                    <a:lnTo>
                      <a:pt x="16" y="8"/>
                    </a:lnTo>
                    <a:lnTo>
                      <a:pt x="19" y="8"/>
                    </a:lnTo>
                    <a:lnTo>
                      <a:pt x="24" y="8"/>
                    </a:lnTo>
                    <a:lnTo>
                      <a:pt x="29" y="8"/>
                    </a:lnTo>
                    <a:lnTo>
                      <a:pt x="34" y="8"/>
                    </a:lnTo>
                    <a:lnTo>
                      <a:pt x="40" y="5"/>
                    </a:lnTo>
                    <a:lnTo>
                      <a:pt x="37" y="2"/>
                    </a:lnTo>
                    <a:lnTo>
                      <a:pt x="34" y="2"/>
                    </a:lnTo>
                    <a:lnTo>
                      <a:pt x="29" y="5"/>
                    </a:lnTo>
                    <a:lnTo>
                      <a:pt x="24" y="5"/>
                    </a:lnTo>
                    <a:lnTo>
                      <a:pt x="19" y="5"/>
                    </a:lnTo>
                    <a:lnTo>
                      <a:pt x="16" y="5"/>
                    </a:lnTo>
                    <a:lnTo>
                      <a:pt x="11" y="2"/>
                    </a:lnTo>
                    <a:lnTo>
                      <a:pt x="8" y="2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58" name="Freeform 2958"/>
              <p:cNvSpPr>
                <a:spLocks/>
              </p:cNvSpPr>
              <p:nvPr/>
            </p:nvSpPr>
            <p:spPr bwMode="auto">
              <a:xfrm>
                <a:off x="3668" y="1899"/>
                <a:ext cx="8" cy="23"/>
              </a:xfrm>
              <a:custGeom>
                <a:avLst/>
                <a:gdLst>
                  <a:gd name="T0" fmla="*/ 2 w 8"/>
                  <a:gd name="T1" fmla="*/ 0 h 23"/>
                  <a:gd name="T2" fmla="*/ 2 w 8"/>
                  <a:gd name="T3" fmla="*/ 0 h 23"/>
                  <a:gd name="T4" fmla="*/ 2 w 8"/>
                  <a:gd name="T5" fmla="*/ 2 h 23"/>
                  <a:gd name="T6" fmla="*/ 2 w 8"/>
                  <a:gd name="T7" fmla="*/ 5 h 23"/>
                  <a:gd name="T8" fmla="*/ 2 w 8"/>
                  <a:gd name="T9" fmla="*/ 8 h 23"/>
                  <a:gd name="T10" fmla="*/ 2 w 8"/>
                  <a:gd name="T11" fmla="*/ 10 h 23"/>
                  <a:gd name="T12" fmla="*/ 0 w 8"/>
                  <a:gd name="T13" fmla="*/ 16 h 23"/>
                  <a:gd name="T14" fmla="*/ 0 w 8"/>
                  <a:gd name="T15" fmla="*/ 18 h 23"/>
                  <a:gd name="T16" fmla="*/ 0 w 8"/>
                  <a:gd name="T17" fmla="*/ 21 h 23"/>
                  <a:gd name="T18" fmla="*/ 2 w 8"/>
                  <a:gd name="T19" fmla="*/ 23 h 23"/>
                  <a:gd name="T20" fmla="*/ 5 w 8"/>
                  <a:gd name="T21" fmla="*/ 21 h 23"/>
                  <a:gd name="T22" fmla="*/ 5 w 8"/>
                  <a:gd name="T23" fmla="*/ 18 h 23"/>
                  <a:gd name="T24" fmla="*/ 5 w 8"/>
                  <a:gd name="T25" fmla="*/ 18 h 23"/>
                  <a:gd name="T26" fmla="*/ 5 w 8"/>
                  <a:gd name="T27" fmla="*/ 16 h 23"/>
                  <a:gd name="T28" fmla="*/ 5 w 8"/>
                  <a:gd name="T29" fmla="*/ 13 h 23"/>
                  <a:gd name="T30" fmla="*/ 5 w 8"/>
                  <a:gd name="T31" fmla="*/ 8 h 23"/>
                  <a:gd name="T32" fmla="*/ 5 w 8"/>
                  <a:gd name="T33" fmla="*/ 5 h 23"/>
                  <a:gd name="T34" fmla="*/ 8 w 8"/>
                  <a:gd name="T35" fmla="*/ 2 h 23"/>
                  <a:gd name="T36" fmla="*/ 5 w 8"/>
                  <a:gd name="T37" fmla="*/ 0 h 23"/>
                  <a:gd name="T38" fmla="*/ 5 w 8"/>
                  <a:gd name="T39" fmla="*/ 0 h 23"/>
                  <a:gd name="T40" fmla="*/ 2 w 8"/>
                  <a:gd name="T41" fmla="*/ 0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23"/>
                  <a:gd name="T65" fmla="*/ 8 w 8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23">
                    <a:moveTo>
                      <a:pt x="2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2" y="5"/>
                    </a:lnTo>
                    <a:lnTo>
                      <a:pt x="2" y="8"/>
                    </a:lnTo>
                    <a:lnTo>
                      <a:pt x="2" y="10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2" y="23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5" y="16"/>
                    </a:lnTo>
                    <a:lnTo>
                      <a:pt x="5" y="13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59" name="Freeform 2959"/>
              <p:cNvSpPr>
                <a:spLocks/>
              </p:cNvSpPr>
              <p:nvPr/>
            </p:nvSpPr>
            <p:spPr bwMode="auto">
              <a:xfrm>
                <a:off x="3657" y="1878"/>
                <a:ext cx="16" cy="21"/>
              </a:xfrm>
              <a:custGeom>
                <a:avLst/>
                <a:gdLst>
                  <a:gd name="T0" fmla="*/ 0 w 16"/>
                  <a:gd name="T1" fmla="*/ 2 h 21"/>
                  <a:gd name="T2" fmla="*/ 0 w 16"/>
                  <a:gd name="T3" fmla="*/ 2 h 21"/>
                  <a:gd name="T4" fmla="*/ 3 w 16"/>
                  <a:gd name="T5" fmla="*/ 5 h 21"/>
                  <a:gd name="T6" fmla="*/ 6 w 16"/>
                  <a:gd name="T7" fmla="*/ 5 h 21"/>
                  <a:gd name="T8" fmla="*/ 6 w 16"/>
                  <a:gd name="T9" fmla="*/ 8 h 21"/>
                  <a:gd name="T10" fmla="*/ 8 w 16"/>
                  <a:gd name="T11" fmla="*/ 10 h 21"/>
                  <a:gd name="T12" fmla="*/ 11 w 16"/>
                  <a:gd name="T13" fmla="*/ 13 h 21"/>
                  <a:gd name="T14" fmla="*/ 11 w 16"/>
                  <a:gd name="T15" fmla="*/ 16 h 21"/>
                  <a:gd name="T16" fmla="*/ 13 w 16"/>
                  <a:gd name="T17" fmla="*/ 18 h 21"/>
                  <a:gd name="T18" fmla="*/ 13 w 16"/>
                  <a:gd name="T19" fmla="*/ 21 h 21"/>
                  <a:gd name="T20" fmla="*/ 16 w 16"/>
                  <a:gd name="T21" fmla="*/ 21 h 21"/>
                  <a:gd name="T22" fmla="*/ 16 w 16"/>
                  <a:gd name="T23" fmla="*/ 16 h 21"/>
                  <a:gd name="T24" fmla="*/ 13 w 16"/>
                  <a:gd name="T25" fmla="*/ 13 h 21"/>
                  <a:gd name="T26" fmla="*/ 13 w 16"/>
                  <a:gd name="T27" fmla="*/ 10 h 21"/>
                  <a:gd name="T28" fmla="*/ 11 w 16"/>
                  <a:gd name="T29" fmla="*/ 8 h 21"/>
                  <a:gd name="T30" fmla="*/ 8 w 16"/>
                  <a:gd name="T31" fmla="*/ 5 h 21"/>
                  <a:gd name="T32" fmla="*/ 6 w 16"/>
                  <a:gd name="T33" fmla="*/ 2 h 21"/>
                  <a:gd name="T34" fmla="*/ 3 w 16"/>
                  <a:gd name="T35" fmla="*/ 0 h 21"/>
                  <a:gd name="T36" fmla="*/ 0 w 16"/>
                  <a:gd name="T37" fmla="*/ 0 h 21"/>
                  <a:gd name="T38" fmla="*/ 0 w 16"/>
                  <a:gd name="T39" fmla="*/ 0 h 21"/>
                  <a:gd name="T40" fmla="*/ 0 w 16"/>
                  <a:gd name="T41" fmla="*/ 2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21"/>
                  <a:gd name="T65" fmla="*/ 16 w 16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21">
                    <a:moveTo>
                      <a:pt x="0" y="2"/>
                    </a:moveTo>
                    <a:lnTo>
                      <a:pt x="0" y="2"/>
                    </a:lnTo>
                    <a:lnTo>
                      <a:pt x="3" y="5"/>
                    </a:lnTo>
                    <a:lnTo>
                      <a:pt x="6" y="5"/>
                    </a:lnTo>
                    <a:lnTo>
                      <a:pt x="6" y="8"/>
                    </a:lnTo>
                    <a:lnTo>
                      <a:pt x="8" y="10"/>
                    </a:lnTo>
                    <a:lnTo>
                      <a:pt x="11" y="13"/>
                    </a:lnTo>
                    <a:lnTo>
                      <a:pt x="11" y="16"/>
                    </a:lnTo>
                    <a:lnTo>
                      <a:pt x="13" y="18"/>
                    </a:lnTo>
                    <a:lnTo>
                      <a:pt x="13" y="21"/>
                    </a:lnTo>
                    <a:lnTo>
                      <a:pt x="16" y="21"/>
                    </a:lnTo>
                    <a:lnTo>
                      <a:pt x="16" y="16"/>
                    </a:lnTo>
                    <a:lnTo>
                      <a:pt x="13" y="13"/>
                    </a:lnTo>
                    <a:lnTo>
                      <a:pt x="13" y="10"/>
                    </a:lnTo>
                    <a:lnTo>
                      <a:pt x="11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60" name="Freeform 2960"/>
              <p:cNvSpPr>
                <a:spLocks/>
              </p:cNvSpPr>
              <p:nvPr/>
            </p:nvSpPr>
            <p:spPr bwMode="auto">
              <a:xfrm>
                <a:off x="3618" y="1873"/>
                <a:ext cx="39" cy="7"/>
              </a:xfrm>
              <a:custGeom>
                <a:avLst/>
                <a:gdLst>
                  <a:gd name="T0" fmla="*/ 3 w 39"/>
                  <a:gd name="T1" fmla="*/ 5 h 7"/>
                  <a:gd name="T2" fmla="*/ 3 w 39"/>
                  <a:gd name="T3" fmla="*/ 5 h 7"/>
                  <a:gd name="T4" fmla="*/ 8 w 39"/>
                  <a:gd name="T5" fmla="*/ 5 h 7"/>
                  <a:gd name="T6" fmla="*/ 10 w 39"/>
                  <a:gd name="T7" fmla="*/ 5 h 7"/>
                  <a:gd name="T8" fmla="*/ 16 w 39"/>
                  <a:gd name="T9" fmla="*/ 5 h 7"/>
                  <a:gd name="T10" fmla="*/ 21 w 39"/>
                  <a:gd name="T11" fmla="*/ 5 h 7"/>
                  <a:gd name="T12" fmla="*/ 26 w 39"/>
                  <a:gd name="T13" fmla="*/ 5 h 7"/>
                  <a:gd name="T14" fmla="*/ 29 w 39"/>
                  <a:gd name="T15" fmla="*/ 5 h 7"/>
                  <a:gd name="T16" fmla="*/ 34 w 39"/>
                  <a:gd name="T17" fmla="*/ 7 h 7"/>
                  <a:gd name="T18" fmla="*/ 39 w 39"/>
                  <a:gd name="T19" fmla="*/ 7 h 7"/>
                  <a:gd name="T20" fmla="*/ 39 w 39"/>
                  <a:gd name="T21" fmla="*/ 5 h 7"/>
                  <a:gd name="T22" fmla="*/ 37 w 39"/>
                  <a:gd name="T23" fmla="*/ 2 h 7"/>
                  <a:gd name="T24" fmla="*/ 31 w 39"/>
                  <a:gd name="T25" fmla="*/ 2 h 7"/>
                  <a:gd name="T26" fmla="*/ 26 w 39"/>
                  <a:gd name="T27" fmla="*/ 0 h 7"/>
                  <a:gd name="T28" fmla="*/ 21 w 39"/>
                  <a:gd name="T29" fmla="*/ 0 h 7"/>
                  <a:gd name="T30" fmla="*/ 16 w 39"/>
                  <a:gd name="T31" fmla="*/ 0 h 7"/>
                  <a:gd name="T32" fmla="*/ 10 w 39"/>
                  <a:gd name="T33" fmla="*/ 0 h 7"/>
                  <a:gd name="T34" fmla="*/ 5 w 39"/>
                  <a:gd name="T35" fmla="*/ 2 h 7"/>
                  <a:gd name="T36" fmla="*/ 0 w 39"/>
                  <a:gd name="T37" fmla="*/ 2 h 7"/>
                  <a:gd name="T38" fmla="*/ 0 w 39"/>
                  <a:gd name="T39" fmla="*/ 2 h 7"/>
                  <a:gd name="T40" fmla="*/ 3 w 39"/>
                  <a:gd name="T41" fmla="*/ 5 h 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9"/>
                  <a:gd name="T64" fmla="*/ 0 h 7"/>
                  <a:gd name="T65" fmla="*/ 39 w 39"/>
                  <a:gd name="T66" fmla="*/ 7 h 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9" h="7">
                    <a:moveTo>
                      <a:pt x="3" y="5"/>
                    </a:moveTo>
                    <a:lnTo>
                      <a:pt x="3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6" y="5"/>
                    </a:lnTo>
                    <a:lnTo>
                      <a:pt x="21" y="5"/>
                    </a:lnTo>
                    <a:lnTo>
                      <a:pt x="26" y="5"/>
                    </a:lnTo>
                    <a:lnTo>
                      <a:pt x="29" y="5"/>
                    </a:lnTo>
                    <a:lnTo>
                      <a:pt x="34" y="7"/>
                    </a:lnTo>
                    <a:lnTo>
                      <a:pt x="39" y="7"/>
                    </a:lnTo>
                    <a:lnTo>
                      <a:pt x="39" y="5"/>
                    </a:lnTo>
                    <a:lnTo>
                      <a:pt x="37" y="2"/>
                    </a:lnTo>
                    <a:lnTo>
                      <a:pt x="31" y="2"/>
                    </a:lnTo>
                    <a:lnTo>
                      <a:pt x="26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0" y="0"/>
                    </a:lnTo>
                    <a:lnTo>
                      <a:pt x="5" y="2"/>
                    </a:lnTo>
                    <a:lnTo>
                      <a:pt x="0" y="2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61" name="Freeform 2961"/>
              <p:cNvSpPr>
                <a:spLocks/>
              </p:cNvSpPr>
              <p:nvPr/>
            </p:nvSpPr>
            <p:spPr bwMode="auto">
              <a:xfrm>
                <a:off x="3584" y="1875"/>
                <a:ext cx="37" cy="29"/>
              </a:xfrm>
              <a:custGeom>
                <a:avLst/>
                <a:gdLst>
                  <a:gd name="T0" fmla="*/ 3 w 37"/>
                  <a:gd name="T1" fmla="*/ 29 h 29"/>
                  <a:gd name="T2" fmla="*/ 8 w 37"/>
                  <a:gd name="T3" fmla="*/ 26 h 29"/>
                  <a:gd name="T4" fmla="*/ 10 w 37"/>
                  <a:gd name="T5" fmla="*/ 21 h 29"/>
                  <a:gd name="T6" fmla="*/ 16 w 37"/>
                  <a:gd name="T7" fmla="*/ 19 h 29"/>
                  <a:gd name="T8" fmla="*/ 18 w 37"/>
                  <a:gd name="T9" fmla="*/ 13 h 29"/>
                  <a:gd name="T10" fmla="*/ 24 w 37"/>
                  <a:gd name="T11" fmla="*/ 11 h 29"/>
                  <a:gd name="T12" fmla="*/ 26 w 37"/>
                  <a:gd name="T13" fmla="*/ 8 h 29"/>
                  <a:gd name="T14" fmla="*/ 31 w 37"/>
                  <a:gd name="T15" fmla="*/ 5 h 29"/>
                  <a:gd name="T16" fmla="*/ 37 w 37"/>
                  <a:gd name="T17" fmla="*/ 3 h 29"/>
                  <a:gd name="T18" fmla="*/ 34 w 37"/>
                  <a:gd name="T19" fmla="*/ 0 h 29"/>
                  <a:gd name="T20" fmla="*/ 31 w 37"/>
                  <a:gd name="T21" fmla="*/ 3 h 29"/>
                  <a:gd name="T22" fmla="*/ 26 w 37"/>
                  <a:gd name="T23" fmla="*/ 5 h 29"/>
                  <a:gd name="T24" fmla="*/ 21 w 37"/>
                  <a:gd name="T25" fmla="*/ 8 h 29"/>
                  <a:gd name="T26" fmla="*/ 16 w 37"/>
                  <a:gd name="T27" fmla="*/ 11 h 29"/>
                  <a:gd name="T28" fmla="*/ 13 w 37"/>
                  <a:gd name="T29" fmla="*/ 16 h 29"/>
                  <a:gd name="T30" fmla="*/ 8 w 37"/>
                  <a:gd name="T31" fmla="*/ 19 h 29"/>
                  <a:gd name="T32" fmla="*/ 5 w 37"/>
                  <a:gd name="T33" fmla="*/ 24 h 29"/>
                  <a:gd name="T34" fmla="*/ 0 w 37"/>
                  <a:gd name="T35" fmla="*/ 26 h 29"/>
                  <a:gd name="T36" fmla="*/ 3 w 37"/>
                  <a:gd name="T37" fmla="*/ 29 h 2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7"/>
                  <a:gd name="T58" fmla="*/ 0 h 29"/>
                  <a:gd name="T59" fmla="*/ 37 w 37"/>
                  <a:gd name="T60" fmla="*/ 29 h 2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7" h="29">
                    <a:moveTo>
                      <a:pt x="3" y="29"/>
                    </a:moveTo>
                    <a:lnTo>
                      <a:pt x="8" y="26"/>
                    </a:lnTo>
                    <a:lnTo>
                      <a:pt x="10" y="21"/>
                    </a:lnTo>
                    <a:lnTo>
                      <a:pt x="16" y="19"/>
                    </a:lnTo>
                    <a:lnTo>
                      <a:pt x="18" y="13"/>
                    </a:lnTo>
                    <a:lnTo>
                      <a:pt x="24" y="11"/>
                    </a:lnTo>
                    <a:lnTo>
                      <a:pt x="26" y="8"/>
                    </a:lnTo>
                    <a:lnTo>
                      <a:pt x="31" y="5"/>
                    </a:lnTo>
                    <a:lnTo>
                      <a:pt x="37" y="3"/>
                    </a:lnTo>
                    <a:lnTo>
                      <a:pt x="34" y="0"/>
                    </a:lnTo>
                    <a:lnTo>
                      <a:pt x="31" y="3"/>
                    </a:lnTo>
                    <a:lnTo>
                      <a:pt x="26" y="5"/>
                    </a:lnTo>
                    <a:lnTo>
                      <a:pt x="21" y="8"/>
                    </a:lnTo>
                    <a:lnTo>
                      <a:pt x="16" y="11"/>
                    </a:lnTo>
                    <a:lnTo>
                      <a:pt x="13" y="16"/>
                    </a:lnTo>
                    <a:lnTo>
                      <a:pt x="8" y="19"/>
                    </a:lnTo>
                    <a:lnTo>
                      <a:pt x="5" y="24"/>
                    </a:lnTo>
                    <a:lnTo>
                      <a:pt x="0" y="26"/>
                    </a:lnTo>
                    <a:lnTo>
                      <a:pt x="3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62" name="Freeform 2962"/>
              <p:cNvSpPr>
                <a:spLocks/>
              </p:cNvSpPr>
              <p:nvPr/>
            </p:nvSpPr>
            <p:spPr bwMode="auto">
              <a:xfrm>
                <a:off x="3181" y="1820"/>
                <a:ext cx="338" cy="92"/>
              </a:xfrm>
              <a:custGeom>
                <a:avLst/>
                <a:gdLst>
                  <a:gd name="T0" fmla="*/ 0 w 338"/>
                  <a:gd name="T1" fmla="*/ 16 h 92"/>
                  <a:gd name="T2" fmla="*/ 0 w 338"/>
                  <a:gd name="T3" fmla="*/ 42 h 92"/>
                  <a:gd name="T4" fmla="*/ 3 w 338"/>
                  <a:gd name="T5" fmla="*/ 66 h 92"/>
                  <a:gd name="T6" fmla="*/ 5 w 338"/>
                  <a:gd name="T7" fmla="*/ 76 h 92"/>
                  <a:gd name="T8" fmla="*/ 11 w 338"/>
                  <a:gd name="T9" fmla="*/ 84 h 92"/>
                  <a:gd name="T10" fmla="*/ 50 w 338"/>
                  <a:gd name="T11" fmla="*/ 87 h 92"/>
                  <a:gd name="T12" fmla="*/ 89 w 338"/>
                  <a:gd name="T13" fmla="*/ 87 h 92"/>
                  <a:gd name="T14" fmla="*/ 126 w 338"/>
                  <a:gd name="T15" fmla="*/ 87 h 92"/>
                  <a:gd name="T16" fmla="*/ 165 w 338"/>
                  <a:gd name="T17" fmla="*/ 87 h 92"/>
                  <a:gd name="T18" fmla="*/ 209 w 338"/>
                  <a:gd name="T19" fmla="*/ 89 h 92"/>
                  <a:gd name="T20" fmla="*/ 251 w 338"/>
                  <a:gd name="T21" fmla="*/ 89 h 92"/>
                  <a:gd name="T22" fmla="*/ 270 w 338"/>
                  <a:gd name="T23" fmla="*/ 92 h 92"/>
                  <a:gd name="T24" fmla="*/ 288 w 338"/>
                  <a:gd name="T25" fmla="*/ 92 h 92"/>
                  <a:gd name="T26" fmla="*/ 304 w 338"/>
                  <a:gd name="T27" fmla="*/ 89 h 92"/>
                  <a:gd name="T28" fmla="*/ 319 w 338"/>
                  <a:gd name="T29" fmla="*/ 81 h 92"/>
                  <a:gd name="T30" fmla="*/ 330 w 338"/>
                  <a:gd name="T31" fmla="*/ 66 h 92"/>
                  <a:gd name="T32" fmla="*/ 335 w 338"/>
                  <a:gd name="T33" fmla="*/ 45 h 92"/>
                  <a:gd name="T34" fmla="*/ 338 w 338"/>
                  <a:gd name="T35" fmla="*/ 26 h 92"/>
                  <a:gd name="T36" fmla="*/ 338 w 338"/>
                  <a:gd name="T37" fmla="*/ 19 h 92"/>
                  <a:gd name="T38" fmla="*/ 335 w 338"/>
                  <a:gd name="T39" fmla="*/ 13 h 92"/>
                  <a:gd name="T40" fmla="*/ 332 w 338"/>
                  <a:gd name="T41" fmla="*/ 8 h 92"/>
                  <a:gd name="T42" fmla="*/ 325 w 338"/>
                  <a:gd name="T43" fmla="*/ 5 h 92"/>
                  <a:gd name="T44" fmla="*/ 309 w 338"/>
                  <a:gd name="T45" fmla="*/ 3 h 92"/>
                  <a:gd name="T46" fmla="*/ 293 w 338"/>
                  <a:gd name="T47" fmla="*/ 0 h 92"/>
                  <a:gd name="T48" fmla="*/ 285 w 338"/>
                  <a:gd name="T49" fmla="*/ 0 h 92"/>
                  <a:gd name="T50" fmla="*/ 280 w 338"/>
                  <a:gd name="T51" fmla="*/ 0 h 92"/>
                  <a:gd name="T52" fmla="*/ 275 w 338"/>
                  <a:gd name="T53" fmla="*/ 0 h 92"/>
                  <a:gd name="T54" fmla="*/ 264 w 338"/>
                  <a:gd name="T55" fmla="*/ 0 h 92"/>
                  <a:gd name="T56" fmla="*/ 251 w 338"/>
                  <a:gd name="T57" fmla="*/ 3 h 92"/>
                  <a:gd name="T58" fmla="*/ 233 w 338"/>
                  <a:gd name="T59" fmla="*/ 3 h 92"/>
                  <a:gd name="T60" fmla="*/ 209 w 338"/>
                  <a:gd name="T61" fmla="*/ 3 h 92"/>
                  <a:gd name="T62" fmla="*/ 186 w 338"/>
                  <a:gd name="T63" fmla="*/ 5 h 92"/>
                  <a:gd name="T64" fmla="*/ 136 w 338"/>
                  <a:gd name="T65" fmla="*/ 8 h 92"/>
                  <a:gd name="T66" fmla="*/ 87 w 338"/>
                  <a:gd name="T67" fmla="*/ 11 h 92"/>
                  <a:gd name="T68" fmla="*/ 63 w 338"/>
                  <a:gd name="T69" fmla="*/ 13 h 92"/>
                  <a:gd name="T70" fmla="*/ 42 w 338"/>
                  <a:gd name="T71" fmla="*/ 13 h 92"/>
                  <a:gd name="T72" fmla="*/ 26 w 338"/>
                  <a:gd name="T73" fmla="*/ 13 h 92"/>
                  <a:gd name="T74" fmla="*/ 11 w 338"/>
                  <a:gd name="T75" fmla="*/ 16 h 92"/>
                  <a:gd name="T76" fmla="*/ 3 w 338"/>
                  <a:gd name="T77" fmla="*/ 16 h 92"/>
                  <a:gd name="T78" fmla="*/ 0 w 338"/>
                  <a:gd name="T79" fmla="*/ 16 h 9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338"/>
                  <a:gd name="T121" fmla="*/ 0 h 92"/>
                  <a:gd name="T122" fmla="*/ 338 w 338"/>
                  <a:gd name="T123" fmla="*/ 92 h 92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338" h="92">
                    <a:moveTo>
                      <a:pt x="0" y="16"/>
                    </a:moveTo>
                    <a:lnTo>
                      <a:pt x="0" y="42"/>
                    </a:lnTo>
                    <a:lnTo>
                      <a:pt x="3" y="66"/>
                    </a:lnTo>
                    <a:lnTo>
                      <a:pt x="5" y="76"/>
                    </a:lnTo>
                    <a:lnTo>
                      <a:pt x="11" y="84"/>
                    </a:lnTo>
                    <a:lnTo>
                      <a:pt x="50" y="87"/>
                    </a:lnTo>
                    <a:lnTo>
                      <a:pt x="89" y="87"/>
                    </a:lnTo>
                    <a:lnTo>
                      <a:pt x="126" y="87"/>
                    </a:lnTo>
                    <a:lnTo>
                      <a:pt x="165" y="87"/>
                    </a:lnTo>
                    <a:lnTo>
                      <a:pt x="209" y="89"/>
                    </a:lnTo>
                    <a:lnTo>
                      <a:pt x="251" y="89"/>
                    </a:lnTo>
                    <a:lnTo>
                      <a:pt x="270" y="92"/>
                    </a:lnTo>
                    <a:lnTo>
                      <a:pt x="288" y="92"/>
                    </a:lnTo>
                    <a:lnTo>
                      <a:pt x="304" y="89"/>
                    </a:lnTo>
                    <a:lnTo>
                      <a:pt x="319" y="81"/>
                    </a:lnTo>
                    <a:lnTo>
                      <a:pt x="330" y="66"/>
                    </a:lnTo>
                    <a:lnTo>
                      <a:pt x="335" y="45"/>
                    </a:lnTo>
                    <a:lnTo>
                      <a:pt x="338" y="26"/>
                    </a:lnTo>
                    <a:lnTo>
                      <a:pt x="338" y="19"/>
                    </a:lnTo>
                    <a:lnTo>
                      <a:pt x="335" y="13"/>
                    </a:lnTo>
                    <a:lnTo>
                      <a:pt x="332" y="8"/>
                    </a:lnTo>
                    <a:lnTo>
                      <a:pt x="325" y="5"/>
                    </a:lnTo>
                    <a:lnTo>
                      <a:pt x="309" y="3"/>
                    </a:lnTo>
                    <a:lnTo>
                      <a:pt x="293" y="0"/>
                    </a:lnTo>
                    <a:lnTo>
                      <a:pt x="285" y="0"/>
                    </a:lnTo>
                    <a:lnTo>
                      <a:pt x="280" y="0"/>
                    </a:lnTo>
                    <a:lnTo>
                      <a:pt x="275" y="0"/>
                    </a:lnTo>
                    <a:lnTo>
                      <a:pt x="264" y="0"/>
                    </a:lnTo>
                    <a:lnTo>
                      <a:pt x="251" y="3"/>
                    </a:lnTo>
                    <a:lnTo>
                      <a:pt x="233" y="3"/>
                    </a:lnTo>
                    <a:lnTo>
                      <a:pt x="209" y="3"/>
                    </a:lnTo>
                    <a:lnTo>
                      <a:pt x="186" y="5"/>
                    </a:lnTo>
                    <a:lnTo>
                      <a:pt x="136" y="8"/>
                    </a:lnTo>
                    <a:lnTo>
                      <a:pt x="87" y="11"/>
                    </a:lnTo>
                    <a:lnTo>
                      <a:pt x="63" y="13"/>
                    </a:lnTo>
                    <a:lnTo>
                      <a:pt x="42" y="13"/>
                    </a:lnTo>
                    <a:lnTo>
                      <a:pt x="26" y="13"/>
                    </a:lnTo>
                    <a:lnTo>
                      <a:pt x="11" y="16"/>
                    </a:lnTo>
                    <a:lnTo>
                      <a:pt x="3" y="1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758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63" name="Freeform 2963"/>
              <p:cNvSpPr>
                <a:spLocks/>
              </p:cNvSpPr>
              <p:nvPr/>
            </p:nvSpPr>
            <p:spPr bwMode="auto">
              <a:xfrm>
                <a:off x="3181" y="1836"/>
                <a:ext cx="3" cy="52"/>
              </a:xfrm>
              <a:custGeom>
                <a:avLst/>
                <a:gdLst>
                  <a:gd name="T0" fmla="*/ 3 w 3"/>
                  <a:gd name="T1" fmla="*/ 50 h 52"/>
                  <a:gd name="T2" fmla="*/ 3 w 3"/>
                  <a:gd name="T3" fmla="*/ 50 h 52"/>
                  <a:gd name="T4" fmla="*/ 3 w 3"/>
                  <a:gd name="T5" fmla="*/ 44 h 52"/>
                  <a:gd name="T6" fmla="*/ 3 w 3"/>
                  <a:gd name="T7" fmla="*/ 39 h 52"/>
                  <a:gd name="T8" fmla="*/ 3 w 3"/>
                  <a:gd name="T9" fmla="*/ 31 h 52"/>
                  <a:gd name="T10" fmla="*/ 3 w 3"/>
                  <a:gd name="T11" fmla="*/ 26 h 52"/>
                  <a:gd name="T12" fmla="*/ 3 w 3"/>
                  <a:gd name="T13" fmla="*/ 21 h 52"/>
                  <a:gd name="T14" fmla="*/ 3 w 3"/>
                  <a:gd name="T15" fmla="*/ 13 h 52"/>
                  <a:gd name="T16" fmla="*/ 3 w 3"/>
                  <a:gd name="T17" fmla="*/ 8 h 52"/>
                  <a:gd name="T18" fmla="*/ 3 w 3"/>
                  <a:gd name="T19" fmla="*/ 0 h 52"/>
                  <a:gd name="T20" fmla="*/ 0 w 3"/>
                  <a:gd name="T21" fmla="*/ 0 h 52"/>
                  <a:gd name="T22" fmla="*/ 0 w 3"/>
                  <a:gd name="T23" fmla="*/ 8 h 52"/>
                  <a:gd name="T24" fmla="*/ 0 w 3"/>
                  <a:gd name="T25" fmla="*/ 13 h 52"/>
                  <a:gd name="T26" fmla="*/ 0 w 3"/>
                  <a:gd name="T27" fmla="*/ 21 h 52"/>
                  <a:gd name="T28" fmla="*/ 0 w 3"/>
                  <a:gd name="T29" fmla="*/ 26 h 52"/>
                  <a:gd name="T30" fmla="*/ 0 w 3"/>
                  <a:gd name="T31" fmla="*/ 31 h 52"/>
                  <a:gd name="T32" fmla="*/ 0 w 3"/>
                  <a:gd name="T33" fmla="*/ 39 h 52"/>
                  <a:gd name="T34" fmla="*/ 0 w 3"/>
                  <a:gd name="T35" fmla="*/ 44 h 52"/>
                  <a:gd name="T36" fmla="*/ 0 w 3"/>
                  <a:gd name="T37" fmla="*/ 52 h 52"/>
                  <a:gd name="T38" fmla="*/ 0 w 3"/>
                  <a:gd name="T39" fmla="*/ 52 h 52"/>
                  <a:gd name="T40" fmla="*/ 3 w 3"/>
                  <a:gd name="T41" fmla="*/ 50 h 5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"/>
                  <a:gd name="T64" fmla="*/ 0 h 52"/>
                  <a:gd name="T65" fmla="*/ 3 w 3"/>
                  <a:gd name="T66" fmla="*/ 52 h 5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" h="52">
                    <a:moveTo>
                      <a:pt x="3" y="50"/>
                    </a:moveTo>
                    <a:lnTo>
                      <a:pt x="3" y="50"/>
                    </a:lnTo>
                    <a:lnTo>
                      <a:pt x="3" y="44"/>
                    </a:lnTo>
                    <a:lnTo>
                      <a:pt x="3" y="39"/>
                    </a:lnTo>
                    <a:lnTo>
                      <a:pt x="3" y="31"/>
                    </a:lnTo>
                    <a:lnTo>
                      <a:pt x="3" y="26"/>
                    </a:lnTo>
                    <a:lnTo>
                      <a:pt x="3" y="21"/>
                    </a:lnTo>
                    <a:lnTo>
                      <a:pt x="3" y="13"/>
                    </a:lnTo>
                    <a:lnTo>
                      <a:pt x="3" y="8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8"/>
                    </a:lnTo>
                    <a:lnTo>
                      <a:pt x="0" y="13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0" y="31"/>
                    </a:lnTo>
                    <a:lnTo>
                      <a:pt x="0" y="39"/>
                    </a:lnTo>
                    <a:lnTo>
                      <a:pt x="0" y="44"/>
                    </a:lnTo>
                    <a:lnTo>
                      <a:pt x="0" y="52"/>
                    </a:lnTo>
                    <a:lnTo>
                      <a:pt x="3" y="5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64" name="Freeform 2964"/>
              <p:cNvSpPr>
                <a:spLocks/>
              </p:cNvSpPr>
              <p:nvPr/>
            </p:nvSpPr>
            <p:spPr bwMode="auto">
              <a:xfrm>
                <a:off x="3181" y="1886"/>
                <a:ext cx="11" cy="18"/>
              </a:xfrm>
              <a:custGeom>
                <a:avLst/>
                <a:gdLst>
                  <a:gd name="T0" fmla="*/ 11 w 11"/>
                  <a:gd name="T1" fmla="*/ 15 h 18"/>
                  <a:gd name="T2" fmla="*/ 11 w 11"/>
                  <a:gd name="T3" fmla="*/ 15 h 18"/>
                  <a:gd name="T4" fmla="*/ 11 w 11"/>
                  <a:gd name="T5" fmla="*/ 15 h 18"/>
                  <a:gd name="T6" fmla="*/ 8 w 11"/>
                  <a:gd name="T7" fmla="*/ 13 h 18"/>
                  <a:gd name="T8" fmla="*/ 8 w 11"/>
                  <a:gd name="T9" fmla="*/ 13 h 18"/>
                  <a:gd name="T10" fmla="*/ 5 w 11"/>
                  <a:gd name="T11" fmla="*/ 10 h 18"/>
                  <a:gd name="T12" fmla="*/ 5 w 11"/>
                  <a:gd name="T13" fmla="*/ 8 h 18"/>
                  <a:gd name="T14" fmla="*/ 5 w 11"/>
                  <a:gd name="T15" fmla="*/ 5 h 18"/>
                  <a:gd name="T16" fmla="*/ 5 w 11"/>
                  <a:gd name="T17" fmla="*/ 2 h 18"/>
                  <a:gd name="T18" fmla="*/ 3 w 11"/>
                  <a:gd name="T19" fmla="*/ 0 h 18"/>
                  <a:gd name="T20" fmla="*/ 0 w 11"/>
                  <a:gd name="T21" fmla="*/ 2 h 18"/>
                  <a:gd name="T22" fmla="*/ 0 w 11"/>
                  <a:gd name="T23" fmla="*/ 2 h 18"/>
                  <a:gd name="T24" fmla="*/ 0 w 11"/>
                  <a:gd name="T25" fmla="*/ 5 h 18"/>
                  <a:gd name="T26" fmla="*/ 3 w 11"/>
                  <a:gd name="T27" fmla="*/ 10 h 18"/>
                  <a:gd name="T28" fmla="*/ 3 w 11"/>
                  <a:gd name="T29" fmla="*/ 13 h 18"/>
                  <a:gd name="T30" fmla="*/ 5 w 11"/>
                  <a:gd name="T31" fmla="*/ 15 h 18"/>
                  <a:gd name="T32" fmla="*/ 5 w 11"/>
                  <a:gd name="T33" fmla="*/ 15 h 18"/>
                  <a:gd name="T34" fmla="*/ 8 w 11"/>
                  <a:gd name="T35" fmla="*/ 18 h 18"/>
                  <a:gd name="T36" fmla="*/ 11 w 11"/>
                  <a:gd name="T37" fmla="*/ 18 h 18"/>
                  <a:gd name="T38" fmla="*/ 11 w 11"/>
                  <a:gd name="T39" fmla="*/ 18 h 18"/>
                  <a:gd name="T40" fmla="*/ 11 w 11"/>
                  <a:gd name="T41" fmla="*/ 15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"/>
                  <a:gd name="T64" fmla="*/ 0 h 18"/>
                  <a:gd name="T65" fmla="*/ 11 w 11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" h="18">
                    <a:moveTo>
                      <a:pt x="11" y="15"/>
                    </a:moveTo>
                    <a:lnTo>
                      <a:pt x="11" y="15"/>
                    </a:lnTo>
                    <a:lnTo>
                      <a:pt x="8" y="13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10"/>
                    </a:lnTo>
                    <a:lnTo>
                      <a:pt x="3" y="13"/>
                    </a:lnTo>
                    <a:lnTo>
                      <a:pt x="5" y="15"/>
                    </a:lnTo>
                    <a:lnTo>
                      <a:pt x="8" y="18"/>
                    </a:lnTo>
                    <a:lnTo>
                      <a:pt x="11" y="18"/>
                    </a:lnTo>
                    <a:lnTo>
                      <a:pt x="11" y="1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65" name="Freeform 2965"/>
              <p:cNvSpPr>
                <a:spLocks/>
              </p:cNvSpPr>
              <p:nvPr/>
            </p:nvSpPr>
            <p:spPr bwMode="auto">
              <a:xfrm>
                <a:off x="3192" y="1901"/>
                <a:ext cx="154" cy="8"/>
              </a:xfrm>
              <a:custGeom>
                <a:avLst/>
                <a:gdLst>
                  <a:gd name="T0" fmla="*/ 154 w 154"/>
                  <a:gd name="T1" fmla="*/ 3 h 8"/>
                  <a:gd name="T2" fmla="*/ 154 w 154"/>
                  <a:gd name="T3" fmla="*/ 3 h 8"/>
                  <a:gd name="T4" fmla="*/ 133 w 154"/>
                  <a:gd name="T5" fmla="*/ 3 h 8"/>
                  <a:gd name="T6" fmla="*/ 115 w 154"/>
                  <a:gd name="T7" fmla="*/ 3 h 8"/>
                  <a:gd name="T8" fmla="*/ 96 w 154"/>
                  <a:gd name="T9" fmla="*/ 3 h 8"/>
                  <a:gd name="T10" fmla="*/ 78 w 154"/>
                  <a:gd name="T11" fmla="*/ 3 h 8"/>
                  <a:gd name="T12" fmla="*/ 57 w 154"/>
                  <a:gd name="T13" fmla="*/ 3 h 8"/>
                  <a:gd name="T14" fmla="*/ 39 w 154"/>
                  <a:gd name="T15" fmla="*/ 3 h 8"/>
                  <a:gd name="T16" fmla="*/ 21 w 154"/>
                  <a:gd name="T17" fmla="*/ 3 h 8"/>
                  <a:gd name="T18" fmla="*/ 0 w 154"/>
                  <a:gd name="T19" fmla="*/ 0 h 8"/>
                  <a:gd name="T20" fmla="*/ 0 w 154"/>
                  <a:gd name="T21" fmla="*/ 3 h 8"/>
                  <a:gd name="T22" fmla="*/ 21 w 154"/>
                  <a:gd name="T23" fmla="*/ 6 h 8"/>
                  <a:gd name="T24" fmla="*/ 39 w 154"/>
                  <a:gd name="T25" fmla="*/ 6 h 8"/>
                  <a:gd name="T26" fmla="*/ 57 w 154"/>
                  <a:gd name="T27" fmla="*/ 8 h 8"/>
                  <a:gd name="T28" fmla="*/ 78 w 154"/>
                  <a:gd name="T29" fmla="*/ 8 h 8"/>
                  <a:gd name="T30" fmla="*/ 96 w 154"/>
                  <a:gd name="T31" fmla="*/ 8 h 8"/>
                  <a:gd name="T32" fmla="*/ 115 w 154"/>
                  <a:gd name="T33" fmla="*/ 8 h 8"/>
                  <a:gd name="T34" fmla="*/ 133 w 154"/>
                  <a:gd name="T35" fmla="*/ 6 h 8"/>
                  <a:gd name="T36" fmla="*/ 154 w 154"/>
                  <a:gd name="T37" fmla="*/ 6 h 8"/>
                  <a:gd name="T38" fmla="*/ 154 w 154"/>
                  <a:gd name="T39" fmla="*/ 6 h 8"/>
                  <a:gd name="T40" fmla="*/ 154 w 154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4"/>
                  <a:gd name="T64" fmla="*/ 0 h 8"/>
                  <a:gd name="T65" fmla="*/ 154 w 154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4" h="8">
                    <a:moveTo>
                      <a:pt x="154" y="3"/>
                    </a:moveTo>
                    <a:lnTo>
                      <a:pt x="154" y="3"/>
                    </a:lnTo>
                    <a:lnTo>
                      <a:pt x="133" y="3"/>
                    </a:lnTo>
                    <a:lnTo>
                      <a:pt x="115" y="3"/>
                    </a:lnTo>
                    <a:lnTo>
                      <a:pt x="96" y="3"/>
                    </a:lnTo>
                    <a:lnTo>
                      <a:pt x="78" y="3"/>
                    </a:lnTo>
                    <a:lnTo>
                      <a:pt x="57" y="3"/>
                    </a:lnTo>
                    <a:lnTo>
                      <a:pt x="39" y="3"/>
                    </a:lnTo>
                    <a:lnTo>
                      <a:pt x="21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1" y="6"/>
                    </a:lnTo>
                    <a:lnTo>
                      <a:pt x="39" y="6"/>
                    </a:lnTo>
                    <a:lnTo>
                      <a:pt x="57" y="8"/>
                    </a:lnTo>
                    <a:lnTo>
                      <a:pt x="78" y="8"/>
                    </a:lnTo>
                    <a:lnTo>
                      <a:pt x="96" y="8"/>
                    </a:lnTo>
                    <a:lnTo>
                      <a:pt x="115" y="8"/>
                    </a:lnTo>
                    <a:lnTo>
                      <a:pt x="133" y="6"/>
                    </a:lnTo>
                    <a:lnTo>
                      <a:pt x="154" y="6"/>
                    </a:lnTo>
                    <a:lnTo>
                      <a:pt x="154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66" name="Freeform 2966"/>
              <p:cNvSpPr>
                <a:spLocks/>
              </p:cNvSpPr>
              <p:nvPr/>
            </p:nvSpPr>
            <p:spPr bwMode="auto">
              <a:xfrm>
                <a:off x="3346" y="1904"/>
                <a:ext cx="86" cy="8"/>
              </a:xfrm>
              <a:custGeom>
                <a:avLst/>
                <a:gdLst>
                  <a:gd name="T0" fmla="*/ 86 w 86"/>
                  <a:gd name="T1" fmla="*/ 5 h 8"/>
                  <a:gd name="T2" fmla="*/ 86 w 86"/>
                  <a:gd name="T3" fmla="*/ 5 h 8"/>
                  <a:gd name="T4" fmla="*/ 73 w 86"/>
                  <a:gd name="T5" fmla="*/ 5 h 8"/>
                  <a:gd name="T6" fmla="*/ 63 w 86"/>
                  <a:gd name="T7" fmla="*/ 3 h 8"/>
                  <a:gd name="T8" fmla="*/ 52 w 86"/>
                  <a:gd name="T9" fmla="*/ 3 h 8"/>
                  <a:gd name="T10" fmla="*/ 42 w 86"/>
                  <a:gd name="T11" fmla="*/ 3 h 8"/>
                  <a:gd name="T12" fmla="*/ 31 w 86"/>
                  <a:gd name="T13" fmla="*/ 3 h 8"/>
                  <a:gd name="T14" fmla="*/ 21 w 86"/>
                  <a:gd name="T15" fmla="*/ 0 h 8"/>
                  <a:gd name="T16" fmla="*/ 10 w 86"/>
                  <a:gd name="T17" fmla="*/ 0 h 8"/>
                  <a:gd name="T18" fmla="*/ 0 w 86"/>
                  <a:gd name="T19" fmla="*/ 0 h 8"/>
                  <a:gd name="T20" fmla="*/ 0 w 86"/>
                  <a:gd name="T21" fmla="*/ 3 h 8"/>
                  <a:gd name="T22" fmla="*/ 10 w 86"/>
                  <a:gd name="T23" fmla="*/ 5 h 8"/>
                  <a:gd name="T24" fmla="*/ 21 w 86"/>
                  <a:gd name="T25" fmla="*/ 5 h 8"/>
                  <a:gd name="T26" fmla="*/ 31 w 86"/>
                  <a:gd name="T27" fmla="*/ 5 h 8"/>
                  <a:gd name="T28" fmla="*/ 42 w 86"/>
                  <a:gd name="T29" fmla="*/ 5 h 8"/>
                  <a:gd name="T30" fmla="*/ 52 w 86"/>
                  <a:gd name="T31" fmla="*/ 8 h 8"/>
                  <a:gd name="T32" fmla="*/ 63 w 86"/>
                  <a:gd name="T33" fmla="*/ 8 h 8"/>
                  <a:gd name="T34" fmla="*/ 73 w 86"/>
                  <a:gd name="T35" fmla="*/ 8 h 8"/>
                  <a:gd name="T36" fmla="*/ 86 w 86"/>
                  <a:gd name="T37" fmla="*/ 8 h 8"/>
                  <a:gd name="T38" fmla="*/ 86 w 86"/>
                  <a:gd name="T39" fmla="*/ 8 h 8"/>
                  <a:gd name="T40" fmla="*/ 86 w 86"/>
                  <a:gd name="T41" fmla="*/ 5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6"/>
                  <a:gd name="T64" fmla="*/ 0 h 8"/>
                  <a:gd name="T65" fmla="*/ 86 w 86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6" h="8">
                    <a:moveTo>
                      <a:pt x="86" y="5"/>
                    </a:moveTo>
                    <a:lnTo>
                      <a:pt x="86" y="5"/>
                    </a:lnTo>
                    <a:lnTo>
                      <a:pt x="73" y="5"/>
                    </a:lnTo>
                    <a:lnTo>
                      <a:pt x="63" y="3"/>
                    </a:lnTo>
                    <a:lnTo>
                      <a:pt x="52" y="3"/>
                    </a:lnTo>
                    <a:lnTo>
                      <a:pt x="42" y="3"/>
                    </a:lnTo>
                    <a:lnTo>
                      <a:pt x="31" y="3"/>
                    </a:lnTo>
                    <a:lnTo>
                      <a:pt x="21" y="0"/>
                    </a:lnTo>
                    <a:lnTo>
                      <a:pt x="10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10" y="5"/>
                    </a:lnTo>
                    <a:lnTo>
                      <a:pt x="21" y="5"/>
                    </a:lnTo>
                    <a:lnTo>
                      <a:pt x="31" y="5"/>
                    </a:lnTo>
                    <a:lnTo>
                      <a:pt x="42" y="5"/>
                    </a:lnTo>
                    <a:lnTo>
                      <a:pt x="52" y="8"/>
                    </a:lnTo>
                    <a:lnTo>
                      <a:pt x="63" y="8"/>
                    </a:lnTo>
                    <a:lnTo>
                      <a:pt x="73" y="8"/>
                    </a:lnTo>
                    <a:lnTo>
                      <a:pt x="86" y="8"/>
                    </a:lnTo>
                    <a:lnTo>
                      <a:pt x="86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67" name="Freeform 2967"/>
              <p:cNvSpPr>
                <a:spLocks/>
              </p:cNvSpPr>
              <p:nvPr/>
            </p:nvSpPr>
            <p:spPr bwMode="auto">
              <a:xfrm>
                <a:off x="3432" y="1899"/>
                <a:ext cx="71" cy="16"/>
              </a:xfrm>
              <a:custGeom>
                <a:avLst/>
                <a:gdLst>
                  <a:gd name="T0" fmla="*/ 68 w 71"/>
                  <a:gd name="T1" fmla="*/ 0 h 16"/>
                  <a:gd name="T2" fmla="*/ 68 w 71"/>
                  <a:gd name="T3" fmla="*/ 0 h 16"/>
                  <a:gd name="T4" fmla="*/ 60 w 71"/>
                  <a:gd name="T5" fmla="*/ 5 h 16"/>
                  <a:gd name="T6" fmla="*/ 53 w 71"/>
                  <a:gd name="T7" fmla="*/ 8 h 16"/>
                  <a:gd name="T8" fmla="*/ 45 w 71"/>
                  <a:gd name="T9" fmla="*/ 10 h 16"/>
                  <a:gd name="T10" fmla="*/ 37 w 71"/>
                  <a:gd name="T11" fmla="*/ 10 h 16"/>
                  <a:gd name="T12" fmla="*/ 26 w 71"/>
                  <a:gd name="T13" fmla="*/ 10 h 16"/>
                  <a:gd name="T14" fmla="*/ 19 w 71"/>
                  <a:gd name="T15" fmla="*/ 10 h 16"/>
                  <a:gd name="T16" fmla="*/ 8 w 71"/>
                  <a:gd name="T17" fmla="*/ 10 h 16"/>
                  <a:gd name="T18" fmla="*/ 0 w 71"/>
                  <a:gd name="T19" fmla="*/ 10 h 16"/>
                  <a:gd name="T20" fmla="*/ 0 w 71"/>
                  <a:gd name="T21" fmla="*/ 13 h 16"/>
                  <a:gd name="T22" fmla="*/ 8 w 71"/>
                  <a:gd name="T23" fmla="*/ 13 h 16"/>
                  <a:gd name="T24" fmla="*/ 19 w 71"/>
                  <a:gd name="T25" fmla="*/ 13 h 16"/>
                  <a:gd name="T26" fmla="*/ 26 w 71"/>
                  <a:gd name="T27" fmla="*/ 16 h 16"/>
                  <a:gd name="T28" fmla="*/ 37 w 71"/>
                  <a:gd name="T29" fmla="*/ 16 h 16"/>
                  <a:gd name="T30" fmla="*/ 45 w 71"/>
                  <a:gd name="T31" fmla="*/ 13 h 16"/>
                  <a:gd name="T32" fmla="*/ 53 w 71"/>
                  <a:gd name="T33" fmla="*/ 13 h 16"/>
                  <a:gd name="T34" fmla="*/ 60 w 71"/>
                  <a:gd name="T35" fmla="*/ 8 h 16"/>
                  <a:gd name="T36" fmla="*/ 71 w 71"/>
                  <a:gd name="T37" fmla="*/ 2 h 16"/>
                  <a:gd name="T38" fmla="*/ 71 w 71"/>
                  <a:gd name="T39" fmla="*/ 2 h 16"/>
                  <a:gd name="T40" fmla="*/ 68 w 71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71"/>
                  <a:gd name="T64" fmla="*/ 0 h 16"/>
                  <a:gd name="T65" fmla="*/ 71 w 71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71" h="16">
                    <a:moveTo>
                      <a:pt x="68" y="0"/>
                    </a:moveTo>
                    <a:lnTo>
                      <a:pt x="68" y="0"/>
                    </a:lnTo>
                    <a:lnTo>
                      <a:pt x="60" y="5"/>
                    </a:lnTo>
                    <a:lnTo>
                      <a:pt x="53" y="8"/>
                    </a:lnTo>
                    <a:lnTo>
                      <a:pt x="45" y="10"/>
                    </a:lnTo>
                    <a:lnTo>
                      <a:pt x="37" y="10"/>
                    </a:lnTo>
                    <a:lnTo>
                      <a:pt x="26" y="10"/>
                    </a:lnTo>
                    <a:lnTo>
                      <a:pt x="19" y="10"/>
                    </a:lnTo>
                    <a:lnTo>
                      <a:pt x="8" y="10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8" y="13"/>
                    </a:lnTo>
                    <a:lnTo>
                      <a:pt x="19" y="13"/>
                    </a:lnTo>
                    <a:lnTo>
                      <a:pt x="26" y="16"/>
                    </a:lnTo>
                    <a:lnTo>
                      <a:pt x="37" y="16"/>
                    </a:lnTo>
                    <a:lnTo>
                      <a:pt x="45" y="13"/>
                    </a:lnTo>
                    <a:lnTo>
                      <a:pt x="53" y="13"/>
                    </a:lnTo>
                    <a:lnTo>
                      <a:pt x="60" y="8"/>
                    </a:lnTo>
                    <a:lnTo>
                      <a:pt x="71" y="2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68" name="Freeform 2968"/>
              <p:cNvSpPr>
                <a:spLocks/>
              </p:cNvSpPr>
              <p:nvPr/>
            </p:nvSpPr>
            <p:spPr bwMode="auto">
              <a:xfrm>
                <a:off x="3500" y="1831"/>
                <a:ext cx="21" cy="70"/>
              </a:xfrm>
              <a:custGeom>
                <a:avLst/>
                <a:gdLst>
                  <a:gd name="T0" fmla="*/ 13 w 21"/>
                  <a:gd name="T1" fmla="*/ 2 h 70"/>
                  <a:gd name="T2" fmla="*/ 13 w 21"/>
                  <a:gd name="T3" fmla="*/ 2 h 70"/>
                  <a:gd name="T4" fmla="*/ 16 w 21"/>
                  <a:gd name="T5" fmla="*/ 8 h 70"/>
                  <a:gd name="T6" fmla="*/ 16 w 21"/>
                  <a:gd name="T7" fmla="*/ 15 h 70"/>
                  <a:gd name="T8" fmla="*/ 16 w 21"/>
                  <a:gd name="T9" fmla="*/ 23 h 70"/>
                  <a:gd name="T10" fmla="*/ 16 w 21"/>
                  <a:gd name="T11" fmla="*/ 34 h 70"/>
                  <a:gd name="T12" fmla="*/ 13 w 21"/>
                  <a:gd name="T13" fmla="*/ 44 h 70"/>
                  <a:gd name="T14" fmla="*/ 11 w 21"/>
                  <a:gd name="T15" fmla="*/ 55 h 70"/>
                  <a:gd name="T16" fmla="*/ 6 w 21"/>
                  <a:gd name="T17" fmla="*/ 63 h 70"/>
                  <a:gd name="T18" fmla="*/ 0 w 21"/>
                  <a:gd name="T19" fmla="*/ 68 h 70"/>
                  <a:gd name="T20" fmla="*/ 3 w 21"/>
                  <a:gd name="T21" fmla="*/ 70 h 70"/>
                  <a:gd name="T22" fmla="*/ 8 w 21"/>
                  <a:gd name="T23" fmla="*/ 63 h 70"/>
                  <a:gd name="T24" fmla="*/ 13 w 21"/>
                  <a:gd name="T25" fmla="*/ 55 h 70"/>
                  <a:gd name="T26" fmla="*/ 16 w 21"/>
                  <a:gd name="T27" fmla="*/ 44 h 70"/>
                  <a:gd name="T28" fmla="*/ 19 w 21"/>
                  <a:gd name="T29" fmla="*/ 34 h 70"/>
                  <a:gd name="T30" fmla="*/ 21 w 21"/>
                  <a:gd name="T31" fmla="*/ 23 h 70"/>
                  <a:gd name="T32" fmla="*/ 21 w 21"/>
                  <a:gd name="T33" fmla="*/ 15 h 70"/>
                  <a:gd name="T34" fmla="*/ 19 w 21"/>
                  <a:gd name="T35" fmla="*/ 8 h 70"/>
                  <a:gd name="T36" fmla="*/ 19 w 21"/>
                  <a:gd name="T37" fmla="*/ 0 h 70"/>
                  <a:gd name="T38" fmla="*/ 19 w 21"/>
                  <a:gd name="T39" fmla="*/ 0 h 70"/>
                  <a:gd name="T40" fmla="*/ 13 w 21"/>
                  <a:gd name="T41" fmla="*/ 2 h 7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70"/>
                  <a:gd name="T65" fmla="*/ 21 w 21"/>
                  <a:gd name="T66" fmla="*/ 70 h 7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70">
                    <a:moveTo>
                      <a:pt x="13" y="2"/>
                    </a:moveTo>
                    <a:lnTo>
                      <a:pt x="13" y="2"/>
                    </a:lnTo>
                    <a:lnTo>
                      <a:pt x="16" y="8"/>
                    </a:lnTo>
                    <a:lnTo>
                      <a:pt x="16" y="15"/>
                    </a:lnTo>
                    <a:lnTo>
                      <a:pt x="16" y="23"/>
                    </a:lnTo>
                    <a:lnTo>
                      <a:pt x="16" y="34"/>
                    </a:lnTo>
                    <a:lnTo>
                      <a:pt x="13" y="44"/>
                    </a:lnTo>
                    <a:lnTo>
                      <a:pt x="11" y="55"/>
                    </a:lnTo>
                    <a:lnTo>
                      <a:pt x="6" y="63"/>
                    </a:lnTo>
                    <a:lnTo>
                      <a:pt x="0" y="68"/>
                    </a:lnTo>
                    <a:lnTo>
                      <a:pt x="3" y="70"/>
                    </a:lnTo>
                    <a:lnTo>
                      <a:pt x="8" y="63"/>
                    </a:lnTo>
                    <a:lnTo>
                      <a:pt x="13" y="55"/>
                    </a:lnTo>
                    <a:lnTo>
                      <a:pt x="16" y="44"/>
                    </a:lnTo>
                    <a:lnTo>
                      <a:pt x="19" y="34"/>
                    </a:lnTo>
                    <a:lnTo>
                      <a:pt x="21" y="23"/>
                    </a:lnTo>
                    <a:lnTo>
                      <a:pt x="21" y="15"/>
                    </a:lnTo>
                    <a:lnTo>
                      <a:pt x="19" y="8"/>
                    </a:lnTo>
                    <a:lnTo>
                      <a:pt x="19" y="0"/>
                    </a:lnTo>
                    <a:lnTo>
                      <a:pt x="13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69" name="Freeform 2969"/>
              <p:cNvSpPr>
                <a:spLocks/>
              </p:cNvSpPr>
              <p:nvPr/>
            </p:nvSpPr>
            <p:spPr bwMode="auto">
              <a:xfrm>
                <a:off x="3461" y="1820"/>
                <a:ext cx="58" cy="13"/>
              </a:xfrm>
              <a:custGeom>
                <a:avLst/>
                <a:gdLst>
                  <a:gd name="T0" fmla="*/ 0 w 58"/>
                  <a:gd name="T1" fmla="*/ 3 h 13"/>
                  <a:gd name="T2" fmla="*/ 0 w 58"/>
                  <a:gd name="T3" fmla="*/ 3 h 13"/>
                  <a:gd name="T4" fmla="*/ 5 w 58"/>
                  <a:gd name="T5" fmla="*/ 3 h 13"/>
                  <a:gd name="T6" fmla="*/ 13 w 58"/>
                  <a:gd name="T7" fmla="*/ 3 h 13"/>
                  <a:gd name="T8" fmla="*/ 21 w 58"/>
                  <a:gd name="T9" fmla="*/ 3 h 13"/>
                  <a:gd name="T10" fmla="*/ 29 w 58"/>
                  <a:gd name="T11" fmla="*/ 5 h 13"/>
                  <a:gd name="T12" fmla="*/ 37 w 58"/>
                  <a:gd name="T13" fmla="*/ 5 h 13"/>
                  <a:gd name="T14" fmla="*/ 45 w 58"/>
                  <a:gd name="T15" fmla="*/ 8 h 13"/>
                  <a:gd name="T16" fmla="*/ 50 w 58"/>
                  <a:gd name="T17" fmla="*/ 11 h 13"/>
                  <a:gd name="T18" fmla="*/ 52 w 58"/>
                  <a:gd name="T19" fmla="*/ 13 h 13"/>
                  <a:gd name="T20" fmla="*/ 58 w 58"/>
                  <a:gd name="T21" fmla="*/ 11 h 13"/>
                  <a:gd name="T22" fmla="*/ 52 w 58"/>
                  <a:gd name="T23" fmla="*/ 8 h 13"/>
                  <a:gd name="T24" fmla="*/ 47 w 58"/>
                  <a:gd name="T25" fmla="*/ 5 h 13"/>
                  <a:gd name="T26" fmla="*/ 39 w 58"/>
                  <a:gd name="T27" fmla="*/ 3 h 13"/>
                  <a:gd name="T28" fmla="*/ 29 w 58"/>
                  <a:gd name="T29" fmla="*/ 0 h 13"/>
                  <a:gd name="T30" fmla="*/ 21 w 58"/>
                  <a:gd name="T31" fmla="*/ 0 h 13"/>
                  <a:gd name="T32" fmla="*/ 13 w 58"/>
                  <a:gd name="T33" fmla="*/ 0 h 13"/>
                  <a:gd name="T34" fmla="*/ 5 w 58"/>
                  <a:gd name="T35" fmla="*/ 0 h 13"/>
                  <a:gd name="T36" fmla="*/ 0 w 58"/>
                  <a:gd name="T37" fmla="*/ 0 h 13"/>
                  <a:gd name="T38" fmla="*/ 0 w 58"/>
                  <a:gd name="T39" fmla="*/ 0 h 13"/>
                  <a:gd name="T40" fmla="*/ 0 w 58"/>
                  <a:gd name="T41" fmla="*/ 3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8"/>
                  <a:gd name="T64" fmla="*/ 0 h 13"/>
                  <a:gd name="T65" fmla="*/ 58 w 58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8" h="13">
                    <a:moveTo>
                      <a:pt x="0" y="3"/>
                    </a:moveTo>
                    <a:lnTo>
                      <a:pt x="0" y="3"/>
                    </a:lnTo>
                    <a:lnTo>
                      <a:pt x="5" y="3"/>
                    </a:lnTo>
                    <a:lnTo>
                      <a:pt x="13" y="3"/>
                    </a:lnTo>
                    <a:lnTo>
                      <a:pt x="21" y="3"/>
                    </a:lnTo>
                    <a:lnTo>
                      <a:pt x="29" y="5"/>
                    </a:lnTo>
                    <a:lnTo>
                      <a:pt x="37" y="5"/>
                    </a:lnTo>
                    <a:lnTo>
                      <a:pt x="45" y="8"/>
                    </a:lnTo>
                    <a:lnTo>
                      <a:pt x="50" y="11"/>
                    </a:lnTo>
                    <a:lnTo>
                      <a:pt x="52" y="13"/>
                    </a:lnTo>
                    <a:lnTo>
                      <a:pt x="58" y="11"/>
                    </a:lnTo>
                    <a:lnTo>
                      <a:pt x="52" y="8"/>
                    </a:lnTo>
                    <a:lnTo>
                      <a:pt x="47" y="5"/>
                    </a:lnTo>
                    <a:lnTo>
                      <a:pt x="39" y="3"/>
                    </a:lnTo>
                    <a:lnTo>
                      <a:pt x="29" y="0"/>
                    </a:lnTo>
                    <a:lnTo>
                      <a:pt x="21" y="0"/>
                    </a:lnTo>
                    <a:lnTo>
                      <a:pt x="13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70" name="Freeform 2970"/>
              <p:cNvSpPr>
                <a:spLocks/>
              </p:cNvSpPr>
              <p:nvPr/>
            </p:nvSpPr>
            <p:spPr bwMode="auto">
              <a:xfrm>
                <a:off x="3181" y="1820"/>
                <a:ext cx="280" cy="19"/>
              </a:xfrm>
              <a:custGeom>
                <a:avLst/>
                <a:gdLst>
                  <a:gd name="T0" fmla="*/ 3 w 280"/>
                  <a:gd name="T1" fmla="*/ 16 h 19"/>
                  <a:gd name="T2" fmla="*/ 0 w 280"/>
                  <a:gd name="T3" fmla="*/ 19 h 19"/>
                  <a:gd name="T4" fmla="*/ 13 w 280"/>
                  <a:gd name="T5" fmla="*/ 19 h 19"/>
                  <a:gd name="T6" fmla="*/ 42 w 280"/>
                  <a:gd name="T7" fmla="*/ 16 h 19"/>
                  <a:gd name="T8" fmla="*/ 87 w 280"/>
                  <a:gd name="T9" fmla="*/ 13 h 19"/>
                  <a:gd name="T10" fmla="*/ 136 w 280"/>
                  <a:gd name="T11" fmla="*/ 11 h 19"/>
                  <a:gd name="T12" fmla="*/ 189 w 280"/>
                  <a:gd name="T13" fmla="*/ 8 h 19"/>
                  <a:gd name="T14" fmla="*/ 233 w 280"/>
                  <a:gd name="T15" fmla="*/ 5 h 19"/>
                  <a:gd name="T16" fmla="*/ 267 w 280"/>
                  <a:gd name="T17" fmla="*/ 3 h 19"/>
                  <a:gd name="T18" fmla="*/ 280 w 280"/>
                  <a:gd name="T19" fmla="*/ 3 h 19"/>
                  <a:gd name="T20" fmla="*/ 280 w 280"/>
                  <a:gd name="T21" fmla="*/ 0 h 19"/>
                  <a:gd name="T22" fmla="*/ 267 w 280"/>
                  <a:gd name="T23" fmla="*/ 0 h 19"/>
                  <a:gd name="T24" fmla="*/ 233 w 280"/>
                  <a:gd name="T25" fmla="*/ 3 h 19"/>
                  <a:gd name="T26" fmla="*/ 189 w 280"/>
                  <a:gd name="T27" fmla="*/ 5 h 19"/>
                  <a:gd name="T28" fmla="*/ 136 w 280"/>
                  <a:gd name="T29" fmla="*/ 8 h 19"/>
                  <a:gd name="T30" fmla="*/ 87 w 280"/>
                  <a:gd name="T31" fmla="*/ 11 h 19"/>
                  <a:gd name="T32" fmla="*/ 42 w 280"/>
                  <a:gd name="T33" fmla="*/ 13 h 19"/>
                  <a:gd name="T34" fmla="*/ 13 w 280"/>
                  <a:gd name="T35" fmla="*/ 16 h 19"/>
                  <a:gd name="T36" fmla="*/ 0 w 280"/>
                  <a:gd name="T37" fmla="*/ 16 h 19"/>
                  <a:gd name="T38" fmla="*/ 0 w 280"/>
                  <a:gd name="T39" fmla="*/ 16 h 19"/>
                  <a:gd name="T40" fmla="*/ 3 w 280"/>
                  <a:gd name="T41" fmla="*/ 16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80"/>
                  <a:gd name="T64" fmla="*/ 0 h 19"/>
                  <a:gd name="T65" fmla="*/ 280 w 280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80" h="19">
                    <a:moveTo>
                      <a:pt x="3" y="16"/>
                    </a:moveTo>
                    <a:lnTo>
                      <a:pt x="0" y="19"/>
                    </a:lnTo>
                    <a:lnTo>
                      <a:pt x="13" y="19"/>
                    </a:lnTo>
                    <a:lnTo>
                      <a:pt x="42" y="16"/>
                    </a:lnTo>
                    <a:lnTo>
                      <a:pt x="87" y="13"/>
                    </a:lnTo>
                    <a:lnTo>
                      <a:pt x="136" y="11"/>
                    </a:lnTo>
                    <a:lnTo>
                      <a:pt x="189" y="8"/>
                    </a:lnTo>
                    <a:lnTo>
                      <a:pt x="233" y="5"/>
                    </a:lnTo>
                    <a:lnTo>
                      <a:pt x="267" y="3"/>
                    </a:lnTo>
                    <a:lnTo>
                      <a:pt x="280" y="3"/>
                    </a:lnTo>
                    <a:lnTo>
                      <a:pt x="280" y="0"/>
                    </a:lnTo>
                    <a:lnTo>
                      <a:pt x="267" y="0"/>
                    </a:lnTo>
                    <a:lnTo>
                      <a:pt x="233" y="3"/>
                    </a:lnTo>
                    <a:lnTo>
                      <a:pt x="189" y="5"/>
                    </a:lnTo>
                    <a:lnTo>
                      <a:pt x="136" y="8"/>
                    </a:lnTo>
                    <a:lnTo>
                      <a:pt x="87" y="11"/>
                    </a:lnTo>
                    <a:lnTo>
                      <a:pt x="42" y="13"/>
                    </a:lnTo>
                    <a:lnTo>
                      <a:pt x="13" y="16"/>
                    </a:lnTo>
                    <a:lnTo>
                      <a:pt x="0" y="16"/>
                    </a:lnTo>
                    <a:lnTo>
                      <a:pt x="3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71" name="Freeform 2971"/>
              <p:cNvSpPr>
                <a:spLocks/>
              </p:cNvSpPr>
              <p:nvPr/>
            </p:nvSpPr>
            <p:spPr bwMode="auto">
              <a:xfrm>
                <a:off x="3147" y="1925"/>
                <a:ext cx="374" cy="89"/>
              </a:xfrm>
              <a:custGeom>
                <a:avLst/>
                <a:gdLst>
                  <a:gd name="T0" fmla="*/ 66 w 374"/>
                  <a:gd name="T1" fmla="*/ 10 h 89"/>
                  <a:gd name="T2" fmla="*/ 50 w 374"/>
                  <a:gd name="T3" fmla="*/ 16 h 89"/>
                  <a:gd name="T4" fmla="*/ 34 w 374"/>
                  <a:gd name="T5" fmla="*/ 29 h 89"/>
                  <a:gd name="T6" fmla="*/ 19 w 374"/>
                  <a:gd name="T7" fmla="*/ 42 h 89"/>
                  <a:gd name="T8" fmla="*/ 5 w 374"/>
                  <a:gd name="T9" fmla="*/ 52 h 89"/>
                  <a:gd name="T10" fmla="*/ 3 w 374"/>
                  <a:gd name="T11" fmla="*/ 55 h 89"/>
                  <a:gd name="T12" fmla="*/ 0 w 374"/>
                  <a:gd name="T13" fmla="*/ 60 h 89"/>
                  <a:gd name="T14" fmla="*/ 3 w 374"/>
                  <a:gd name="T15" fmla="*/ 65 h 89"/>
                  <a:gd name="T16" fmla="*/ 11 w 374"/>
                  <a:gd name="T17" fmla="*/ 71 h 89"/>
                  <a:gd name="T18" fmla="*/ 24 w 374"/>
                  <a:gd name="T19" fmla="*/ 76 h 89"/>
                  <a:gd name="T20" fmla="*/ 47 w 374"/>
                  <a:gd name="T21" fmla="*/ 81 h 89"/>
                  <a:gd name="T22" fmla="*/ 73 w 374"/>
                  <a:gd name="T23" fmla="*/ 84 h 89"/>
                  <a:gd name="T24" fmla="*/ 105 w 374"/>
                  <a:gd name="T25" fmla="*/ 84 h 89"/>
                  <a:gd name="T26" fmla="*/ 139 w 374"/>
                  <a:gd name="T27" fmla="*/ 86 h 89"/>
                  <a:gd name="T28" fmla="*/ 175 w 374"/>
                  <a:gd name="T29" fmla="*/ 86 h 89"/>
                  <a:gd name="T30" fmla="*/ 209 w 374"/>
                  <a:gd name="T31" fmla="*/ 89 h 89"/>
                  <a:gd name="T32" fmla="*/ 243 w 374"/>
                  <a:gd name="T33" fmla="*/ 89 h 89"/>
                  <a:gd name="T34" fmla="*/ 275 w 374"/>
                  <a:gd name="T35" fmla="*/ 89 h 89"/>
                  <a:gd name="T36" fmla="*/ 309 w 374"/>
                  <a:gd name="T37" fmla="*/ 86 h 89"/>
                  <a:gd name="T38" fmla="*/ 338 w 374"/>
                  <a:gd name="T39" fmla="*/ 84 h 89"/>
                  <a:gd name="T40" fmla="*/ 366 w 374"/>
                  <a:gd name="T41" fmla="*/ 73 h 89"/>
                  <a:gd name="T42" fmla="*/ 372 w 374"/>
                  <a:gd name="T43" fmla="*/ 71 h 89"/>
                  <a:gd name="T44" fmla="*/ 374 w 374"/>
                  <a:gd name="T45" fmla="*/ 65 h 89"/>
                  <a:gd name="T46" fmla="*/ 374 w 374"/>
                  <a:gd name="T47" fmla="*/ 55 h 89"/>
                  <a:gd name="T48" fmla="*/ 372 w 374"/>
                  <a:gd name="T49" fmla="*/ 42 h 89"/>
                  <a:gd name="T50" fmla="*/ 366 w 374"/>
                  <a:gd name="T51" fmla="*/ 29 h 89"/>
                  <a:gd name="T52" fmla="*/ 364 w 374"/>
                  <a:gd name="T53" fmla="*/ 21 h 89"/>
                  <a:gd name="T54" fmla="*/ 359 w 374"/>
                  <a:gd name="T55" fmla="*/ 13 h 89"/>
                  <a:gd name="T56" fmla="*/ 351 w 374"/>
                  <a:gd name="T57" fmla="*/ 8 h 89"/>
                  <a:gd name="T58" fmla="*/ 340 w 374"/>
                  <a:gd name="T59" fmla="*/ 5 h 89"/>
                  <a:gd name="T60" fmla="*/ 272 w 374"/>
                  <a:gd name="T61" fmla="*/ 0 h 89"/>
                  <a:gd name="T62" fmla="*/ 204 w 374"/>
                  <a:gd name="T63" fmla="*/ 0 h 89"/>
                  <a:gd name="T64" fmla="*/ 134 w 374"/>
                  <a:gd name="T65" fmla="*/ 3 h 89"/>
                  <a:gd name="T66" fmla="*/ 66 w 374"/>
                  <a:gd name="T67" fmla="*/ 10 h 8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74"/>
                  <a:gd name="T103" fmla="*/ 0 h 89"/>
                  <a:gd name="T104" fmla="*/ 374 w 374"/>
                  <a:gd name="T105" fmla="*/ 89 h 8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74" h="89">
                    <a:moveTo>
                      <a:pt x="66" y="10"/>
                    </a:moveTo>
                    <a:lnTo>
                      <a:pt x="50" y="16"/>
                    </a:lnTo>
                    <a:lnTo>
                      <a:pt x="34" y="29"/>
                    </a:lnTo>
                    <a:lnTo>
                      <a:pt x="19" y="42"/>
                    </a:lnTo>
                    <a:lnTo>
                      <a:pt x="5" y="52"/>
                    </a:lnTo>
                    <a:lnTo>
                      <a:pt x="3" y="55"/>
                    </a:lnTo>
                    <a:lnTo>
                      <a:pt x="0" y="60"/>
                    </a:lnTo>
                    <a:lnTo>
                      <a:pt x="3" y="65"/>
                    </a:lnTo>
                    <a:lnTo>
                      <a:pt x="11" y="71"/>
                    </a:lnTo>
                    <a:lnTo>
                      <a:pt x="24" y="76"/>
                    </a:lnTo>
                    <a:lnTo>
                      <a:pt x="47" y="81"/>
                    </a:lnTo>
                    <a:lnTo>
                      <a:pt x="73" y="84"/>
                    </a:lnTo>
                    <a:lnTo>
                      <a:pt x="105" y="84"/>
                    </a:lnTo>
                    <a:lnTo>
                      <a:pt x="139" y="86"/>
                    </a:lnTo>
                    <a:lnTo>
                      <a:pt x="175" y="86"/>
                    </a:lnTo>
                    <a:lnTo>
                      <a:pt x="209" y="89"/>
                    </a:lnTo>
                    <a:lnTo>
                      <a:pt x="243" y="89"/>
                    </a:lnTo>
                    <a:lnTo>
                      <a:pt x="275" y="89"/>
                    </a:lnTo>
                    <a:lnTo>
                      <a:pt x="309" y="86"/>
                    </a:lnTo>
                    <a:lnTo>
                      <a:pt x="338" y="84"/>
                    </a:lnTo>
                    <a:lnTo>
                      <a:pt x="366" y="73"/>
                    </a:lnTo>
                    <a:lnTo>
                      <a:pt x="372" y="71"/>
                    </a:lnTo>
                    <a:lnTo>
                      <a:pt x="374" y="65"/>
                    </a:lnTo>
                    <a:lnTo>
                      <a:pt x="374" y="55"/>
                    </a:lnTo>
                    <a:lnTo>
                      <a:pt x="372" y="42"/>
                    </a:lnTo>
                    <a:lnTo>
                      <a:pt x="366" y="29"/>
                    </a:lnTo>
                    <a:lnTo>
                      <a:pt x="364" y="21"/>
                    </a:lnTo>
                    <a:lnTo>
                      <a:pt x="359" y="13"/>
                    </a:lnTo>
                    <a:lnTo>
                      <a:pt x="351" y="8"/>
                    </a:lnTo>
                    <a:lnTo>
                      <a:pt x="340" y="5"/>
                    </a:lnTo>
                    <a:lnTo>
                      <a:pt x="272" y="0"/>
                    </a:lnTo>
                    <a:lnTo>
                      <a:pt x="204" y="0"/>
                    </a:lnTo>
                    <a:lnTo>
                      <a:pt x="134" y="3"/>
                    </a:lnTo>
                    <a:lnTo>
                      <a:pt x="66" y="10"/>
                    </a:lnTo>
                    <a:close/>
                  </a:path>
                </a:pathLst>
              </a:custGeom>
              <a:solidFill>
                <a:srgbClr val="504A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72" name="Freeform 2972"/>
              <p:cNvSpPr>
                <a:spLocks/>
              </p:cNvSpPr>
              <p:nvPr/>
            </p:nvSpPr>
            <p:spPr bwMode="auto">
              <a:xfrm>
                <a:off x="3152" y="1928"/>
                <a:ext cx="369" cy="70"/>
              </a:xfrm>
              <a:custGeom>
                <a:avLst/>
                <a:gdLst>
                  <a:gd name="T0" fmla="*/ 61 w 369"/>
                  <a:gd name="T1" fmla="*/ 5 h 70"/>
                  <a:gd name="T2" fmla="*/ 48 w 369"/>
                  <a:gd name="T3" fmla="*/ 10 h 70"/>
                  <a:gd name="T4" fmla="*/ 34 w 369"/>
                  <a:gd name="T5" fmla="*/ 15 h 70"/>
                  <a:gd name="T6" fmla="*/ 16 w 369"/>
                  <a:gd name="T7" fmla="*/ 34 h 70"/>
                  <a:gd name="T8" fmla="*/ 8 w 369"/>
                  <a:gd name="T9" fmla="*/ 42 h 70"/>
                  <a:gd name="T10" fmla="*/ 0 w 369"/>
                  <a:gd name="T11" fmla="*/ 47 h 70"/>
                  <a:gd name="T12" fmla="*/ 0 w 369"/>
                  <a:gd name="T13" fmla="*/ 55 h 70"/>
                  <a:gd name="T14" fmla="*/ 0 w 369"/>
                  <a:gd name="T15" fmla="*/ 55 h 70"/>
                  <a:gd name="T16" fmla="*/ 6 w 369"/>
                  <a:gd name="T17" fmla="*/ 57 h 70"/>
                  <a:gd name="T18" fmla="*/ 66 w 369"/>
                  <a:gd name="T19" fmla="*/ 62 h 70"/>
                  <a:gd name="T20" fmla="*/ 121 w 369"/>
                  <a:gd name="T21" fmla="*/ 68 h 70"/>
                  <a:gd name="T22" fmla="*/ 178 w 369"/>
                  <a:gd name="T23" fmla="*/ 70 h 70"/>
                  <a:gd name="T24" fmla="*/ 238 w 369"/>
                  <a:gd name="T25" fmla="*/ 70 h 70"/>
                  <a:gd name="T26" fmla="*/ 304 w 369"/>
                  <a:gd name="T27" fmla="*/ 68 h 70"/>
                  <a:gd name="T28" fmla="*/ 333 w 369"/>
                  <a:gd name="T29" fmla="*/ 65 h 70"/>
                  <a:gd name="T30" fmla="*/ 361 w 369"/>
                  <a:gd name="T31" fmla="*/ 57 h 70"/>
                  <a:gd name="T32" fmla="*/ 367 w 369"/>
                  <a:gd name="T33" fmla="*/ 55 h 70"/>
                  <a:gd name="T34" fmla="*/ 369 w 369"/>
                  <a:gd name="T35" fmla="*/ 52 h 70"/>
                  <a:gd name="T36" fmla="*/ 367 w 369"/>
                  <a:gd name="T37" fmla="*/ 42 h 70"/>
                  <a:gd name="T38" fmla="*/ 361 w 369"/>
                  <a:gd name="T39" fmla="*/ 31 h 70"/>
                  <a:gd name="T40" fmla="*/ 356 w 369"/>
                  <a:gd name="T41" fmla="*/ 21 h 70"/>
                  <a:gd name="T42" fmla="*/ 351 w 369"/>
                  <a:gd name="T43" fmla="*/ 7 h 70"/>
                  <a:gd name="T44" fmla="*/ 346 w 369"/>
                  <a:gd name="T45" fmla="*/ 5 h 70"/>
                  <a:gd name="T46" fmla="*/ 335 w 369"/>
                  <a:gd name="T47" fmla="*/ 2 h 70"/>
                  <a:gd name="T48" fmla="*/ 199 w 369"/>
                  <a:gd name="T49" fmla="*/ 0 h 70"/>
                  <a:gd name="T50" fmla="*/ 129 w 369"/>
                  <a:gd name="T51" fmla="*/ 0 h 70"/>
                  <a:gd name="T52" fmla="*/ 61 w 369"/>
                  <a:gd name="T53" fmla="*/ 5 h 7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69"/>
                  <a:gd name="T82" fmla="*/ 0 h 70"/>
                  <a:gd name="T83" fmla="*/ 369 w 369"/>
                  <a:gd name="T84" fmla="*/ 70 h 7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69" h="70">
                    <a:moveTo>
                      <a:pt x="61" y="5"/>
                    </a:moveTo>
                    <a:lnTo>
                      <a:pt x="48" y="10"/>
                    </a:lnTo>
                    <a:lnTo>
                      <a:pt x="34" y="15"/>
                    </a:lnTo>
                    <a:lnTo>
                      <a:pt x="16" y="34"/>
                    </a:lnTo>
                    <a:lnTo>
                      <a:pt x="8" y="42"/>
                    </a:lnTo>
                    <a:lnTo>
                      <a:pt x="0" y="47"/>
                    </a:lnTo>
                    <a:lnTo>
                      <a:pt x="0" y="55"/>
                    </a:lnTo>
                    <a:lnTo>
                      <a:pt x="6" y="57"/>
                    </a:lnTo>
                    <a:lnTo>
                      <a:pt x="66" y="62"/>
                    </a:lnTo>
                    <a:lnTo>
                      <a:pt x="121" y="68"/>
                    </a:lnTo>
                    <a:lnTo>
                      <a:pt x="178" y="70"/>
                    </a:lnTo>
                    <a:lnTo>
                      <a:pt x="238" y="70"/>
                    </a:lnTo>
                    <a:lnTo>
                      <a:pt x="304" y="68"/>
                    </a:lnTo>
                    <a:lnTo>
                      <a:pt x="333" y="65"/>
                    </a:lnTo>
                    <a:lnTo>
                      <a:pt x="361" y="57"/>
                    </a:lnTo>
                    <a:lnTo>
                      <a:pt x="367" y="55"/>
                    </a:lnTo>
                    <a:lnTo>
                      <a:pt x="369" y="52"/>
                    </a:lnTo>
                    <a:lnTo>
                      <a:pt x="367" y="42"/>
                    </a:lnTo>
                    <a:lnTo>
                      <a:pt x="361" y="31"/>
                    </a:lnTo>
                    <a:lnTo>
                      <a:pt x="356" y="21"/>
                    </a:lnTo>
                    <a:lnTo>
                      <a:pt x="351" y="7"/>
                    </a:lnTo>
                    <a:lnTo>
                      <a:pt x="346" y="5"/>
                    </a:lnTo>
                    <a:lnTo>
                      <a:pt x="335" y="2"/>
                    </a:lnTo>
                    <a:lnTo>
                      <a:pt x="199" y="0"/>
                    </a:lnTo>
                    <a:lnTo>
                      <a:pt x="129" y="0"/>
                    </a:lnTo>
                    <a:lnTo>
                      <a:pt x="61" y="5"/>
                    </a:lnTo>
                    <a:close/>
                  </a:path>
                </a:pathLst>
              </a:custGeom>
              <a:solidFill>
                <a:srgbClr val="BCB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73" name="Freeform 2973"/>
              <p:cNvSpPr>
                <a:spLocks/>
              </p:cNvSpPr>
              <p:nvPr/>
            </p:nvSpPr>
            <p:spPr bwMode="auto">
              <a:xfrm>
                <a:off x="3210" y="1938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3 w 8"/>
                  <a:gd name="T3" fmla="*/ 3 h 8"/>
                  <a:gd name="T4" fmla="*/ 0 w 8"/>
                  <a:gd name="T5" fmla="*/ 5 h 8"/>
                  <a:gd name="T6" fmla="*/ 0 w 8"/>
                  <a:gd name="T7" fmla="*/ 5 h 8"/>
                  <a:gd name="T8" fmla="*/ 3 w 8"/>
                  <a:gd name="T9" fmla="*/ 8 h 8"/>
                  <a:gd name="T10" fmla="*/ 5 w 8"/>
                  <a:gd name="T11" fmla="*/ 8 h 8"/>
                  <a:gd name="T12" fmla="*/ 8 w 8"/>
                  <a:gd name="T13" fmla="*/ 8 h 8"/>
                  <a:gd name="T14" fmla="*/ 8 w 8"/>
                  <a:gd name="T15" fmla="*/ 5 h 8"/>
                  <a:gd name="T16" fmla="*/ 8 w 8"/>
                  <a:gd name="T17" fmla="*/ 5 h 8"/>
                  <a:gd name="T18" fmla="*/ 8 w 8"/>
                  <a:gd name="T19" fmla="*/ 3 h 8"/>
                  <a:gd name="T20" fmla="*/ 8 w 8"/>
                  <a:gd name="T21" fmla="*/ 3 h 8"/>
                  <a:gd name="T22" fmla="*/ 8 w 8"/>
                  <a:gd name="T23" fmla="*/ 0 h 8"/>
                  <a:gd name="T24" fmla="*/ 5 w 8"/>
                  <a:gd name="T25" fmla="*/ 0 h 8"/>
                  <a:gd name="T26" fmla="*/ 3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74" name="Freeform 2974"/>
              <p:cNvSpPr>
                <a:spLocks/>
              </p:cNvSpPr>
              <p:nvPr/>
            </p:nvSpPr>
            <p:spPr bwMode="auto">
              <a:xfrm>
                <a:off x="3200" y="1946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3 h 8"/>
                  <a:gd name="T4" fmla="*/ 2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2 w 10"/>
                  <a:gd name="T11" fmla="*/ 8 h 8"/>
                  <a:gd name="T12" fmla="*/ 5 w 10"/>
                  <a:gd name="T13" fmla="*/ 8 h 8"/>
                  <a:gd name="T14" fmla="*/ 7 w 10"/>
                  <a:gd name="T15" fmla="*/ 8 h 8"/>
                  <a:gd name="T16" fmla="*/ 7 w 10"/>
                  <a:gd name="T17" fmla="*/ 5 h 8"/>
                  <a:gd name="T18" fmla="*/ 7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3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7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75" name="Freeform 2975"/>
              <p:cNvSpPr>
                <a:spLocks/>
              </p:cNvSpPr>
              <p:nvPr/>
            </p:nvSpPr>
            <p:spPr bwMode="auto">
              <a:xfrm>
                <a:off x="3189" y="1954"/>
                <a:ext cx="11" cy="8"/>
              </a:xfrm>
              <a:custGeom>
                <a:avLst/>
                <a:gdLst>
                  <a:gd name="T0" fmla="*/ 3 w 11"/>
                  <a:gd name="T1" fmla="*/ 2 h 8"/>
                  <a:gd name="T2" fmla="*/ 3 w 11"/>
                  <a:gd name="T3" fmla="*/ 2 h 8"/>
                  <a:gd name="T4" fmla="*/ 0 w 11"/>
                  <a:gd name="T5" fmla="*/ 5 h 8"/>
                  <a:gd name="T6" fmla="*/ 0 w 11"/>
                  <a:gd name="T7" fmla="*/ 5 h 8"/>
                  <a:gd name="T8" fmla="*/ 0 w 11"/>
                  <a:gd name="T9" fmla="*/ 8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8 w 11"/>
                  <a:gd name="T19" fmla="*/ 5 h 8"/>
                  <a:gd name="T20" fmla="*/ 11 w 11"/>
                  <a:gd name="T21" fmla="*/ 2 h 8"/>
                  <a:gd name="T22" fmla="*/ 11 w 11"/>
                  <a:gd name="T23" fmla="*/ 2 h 8"/>
                  <a:gd name="T24" fmla="*/ 8 w 11"/>
                  <a:gd name="T25" fmla="*/ 0 h 8"/>
                  <a:gd name="T26" fmla="*/ 3 w 11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2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76" name="Freeform 2976"/>
              <p:cNvSpPr>
                <a:spLocks/>
              </p:cNvSpPr>
              <p:nvPr/>
            </p:nvSpPr>
            <p:spPr bwMode="auto">
              <a:xfrm>
                <a:off x="3176" y="1964"/>
                <a:ext cx="10" cy="8"/>
              </a:xfrm>
              <a:custGeom>
                <a:avLst/>
                <a:gdLst>
                  <a:gd name="T0" fmla="*/ 5 w 10"/>
                  <a:gd name="T1" fmla="*/ 0 h 8"/>
                  <a:gd name="T2" fmla="*/ 5 w 10"/>
                  <a:gd name="T3" fmla="*/ 3 h 8"/>
                  <a:gd name="T4" fmla="*/ 3 w 10"/>
                  <a:gd name="T5" fmla="*/ 3 h 8"/>
                  <a:gd name="T6" fmla="*/ 3 w 10"/>
                  <a:gd name="T7" fmla="*/ 6 h 8"/>
                  <a:gd name="T8" fmla="*/ 0 w 10"/>
                  <a:gd name="T9" fmla="*/ 6 h 8"/>
                  <a:gd name="T10" fmla="*/ 3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0 h 8"/>
                  <a:gd name="T24" fmla="*/ 10 w 10"/>
                  <a:gd name="T25" fmla="*/ 0 h 8"/>
                  <a:gd name="T26" fmla="*/ 8 w 10"/>
                  <a:gd name="T27" fmla="*/ 0 h 8"/>
                  <a:gd name="T28" fmla="*/ 5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5" y="0"/>
                    </a:moveTo>
                    <a:lnTo>
                      <a:pt x="5" y="3"/>
                    </a:lnTo>
                    <a:lnTo>
                      <a:pt x="3" y="3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77" name="Freeform 2977"/>
              <p:cNvSpPr>
                <a:spLocks/>
              </p:cNvSpPr>
              <p:nvPr/>
            </p:nvSpPr>
            <p:spPr bwMode="auto">
              <a:xfrm>
                <a:off x="3166" y="1972"/>
                <a:ext cx="10" cy="11"/>
              </a:xfrm>
              <a:custGeom>
                <a:avLst/>
                <a:gdLst>
                  <a:gd name="T0" fmla="*/ 2 w 10"/>
                  <a:gd name="T1" fmla="*/ 3 h 11"/>
                  <a:gd name="T2" fmla="*/ 2 w 10"/>
                  <a:gd name="T3" fmla="*/ 5 h 11"/>
                  <a:gd name="T4" fmla="*/ 0 w 10"/>
                  <a:gd name="T5" fmla="*/ 5 h 11"/>
                  <a:gd name="T6" fmla="*/ 0 w 10"/>
                  <a:gd name="T7" fmla="*/ 8 h 11"/>
                  <a:gd name="T8" fmla="*/ 0 w 10"/>
                  <a:gd name="T9" fmla="*/ 8 h 11"/>
                  <a:gd name="T10" fmla="*/ 2 w 10"/>
                  <a:gd name="T11" fmla="*/ 11 h 11"/>
                  <a:gd name="T12" fmla="*/ 2 w 10"/>
                  <a:gd name="T13" fmla="*/ 11 h 11"/>
                  <a:gd name="T14" fmla="*/ 5 w 10"/>
                  <a:gd name="T15" fmla="*/ 11 h 11"/>
                  <a:gd name="T16" fmla="*/ 7 w 10"/>
                  <a:gd name="T17" fmla="*/ 8 h 11"/>
                  <a:gd name="T18" fmla="*/ 7 w 10"/>
                  <a:gd name="T19" fmla="*/ 8 h 11"/>
                  <a:gd name="T20" fmla="*/ 10 w 10"/>
                  <a:gd name="T21" fmla="*/ 5 h 11"/>
                  <a:gd name="T22" fmla="*/ 10 w 10"/>
                  <a:gd name="T23" fmla="*/ 3 h 11"/>
                  <a:gd name="T24" fmla="*/ 10 w 10"/>
                  <a:gd name="T25" fmla="*/ 3 h 11"/>
                  <a:gd name="T26" fmla="*/ 7 w 10"/>
                  <a:gd name="T27" fmla="*/ 0 h 11"/>
                  <a:gd name="T28" fmla="*/ 2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2" y="3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11"/>
                    </a:lnTo>
                    <a:lnTo>
                      <a:pt x="5" y="11"/>
                    </a:lnTo>
                    <a:lnTo>
                      <a:pt x="7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7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78" name="Freeform 2978"/>
              <p:cNvSpPr>
                <a:spLocks/>
              </p:cNvSpPr>
              <p:nvPr/>
            </p:nvSpPr>
            <p:spPr bwMode="auto">
              <a:xfrm>
                <a:off x="3223" y="1938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3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3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3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79" name="Freeform 2979"/>
              <p:cNvSpPr>
                <a:spLocks/>
              </p:cNvSpPr>
              <p:nvPr/>
            </p:nvSpPr>
            <p:spPr bwMode="auto">
              <a:xfrm>
                <a:off x="3213" y="1946"/>
                <a:ext cx="7" cy="8"/>
              </a:xfrm>
              <a:custGeom>
                <a:avLst/>
                <a:gdLst>
                  <a:gd name="T0" fmla="*/ 2 w 7"/>
                  <a:gd name="T1" fmla="*/ 0 h 8"/>
                  <a:gd name="T2" fmla="*/ 2 w 7"/>
                  <a:gd name="T3" fmla="*/ 3 h 8"/>
                  <a:gd name="T4" fmla="*/ 0 w 7"/>
                  <a:gd name="T5" fmla="*/ 3 h 8"/>
                  <a:gd name="T6" fmla="*/ 0 w 7"/>
                  <a:gd name="T7" fmla="*/ 5 h 8"/>
                  <a:gd name="T8" fmla="*/ 0 w 7"/>
                  <a:gd name="T9" fmla="*/ 5 h 8"/>
                  <a:gd name="T10" fmla="*/ 2 w 7"/>
                  <a:gd name="T11" fmla="*/ 8 h 8"/>
                  <a:gd name="T12" fmla="*/ 5 w 7"/>
                  <a:gd name="T13" fmla="*/ 8 h 8"/>
                  <a:gd name="T14" fmla="*/ 5 w 7"/>
                  <a:gd name="T15" fmla="*/ 8 h 8"/>
                  <a:gd name="T16" fmla="*/ 7 w 7"/>
                  <a:gd name="T17" fmla="*/ 5 h 8"/>
                  <a:gd name="T18" fmla="*/ 7 w 7"/>
                  <a:gd name="T19" fmla="*/ 5 h 8"/>
                  <a:gd name="T20" fmla="*/ 7 w 7"/>
                  <a:gd name="T21" fmla="*/ 3 h 8"/>
                  <a:gd name="T22" fmla="*/ 7 w 7"/>
                  <a:gd name="T23" fmla="*/ 3 h 8"/>
                  <a:gd name="T24" fmla="*/ 7 w 7"/>
                  <a:gd name="T25" fmla="*/ 0 h 8"/>
                  <a:gd name="T26" fmla="*/ 5 w 7"/>
                  <a:gd name="T27" fmla="*/ 0 h 8"/>
                  <a:gd name="T28" fmla="*/ 2 w 7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8"/>
                  <a:gd name="T47" fmla="*/ 7 w 7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8">
                    <a:moveTo>
                      <a:pt x="2" y="0"/>
                    </a:moveTo>
                    <a:lnTo>
                      <a:pt x="2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80" name="Freeform 2980"/>
              <p:cNvSpPr>
                <a:spLocks/>
              </p:cNvSpPr>
              <p:nvPr/>
            </p:nvSpPr>
            <p:spPr bwMode="auto">
              <a:xfrm>
                <a:off x="3202" y="1954"/>
                <a:ext cx="8" cy="8"/>
              </a:xfrm>
              <a:custGeom>
                <a:avLst/>
                <a:gdLst>
                  <a:gd name="T0" fmla="*/ 3 w 8"/>
                  <a:gd name="T1" fmla="*/ 2 h 8"/>
                  <a:gd name="T2" fmla="*/ 3 w 8"/>
                  <a:gd name="T3" fmla="*/ 2 h 8"/>
                  <a:gd name="T4" fmla="*/ 0 w 8"/>
                  <a:gd name="T5" fmla="*/ 5 h 8"/>
                  <a:gd name="T6" fmla="*/ 0 w 8"/>
                  <a:gd name="T7" fmla="*/ 5 h 8"/>
                  <a:gd name="T8" fmla="*/ 0 w 8"/>
                  <a:gd name="T9" fmla="*/ 8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8 w 8"/>
                  <a:gd name="T25" fmla="*/ 2 h 8"/>
                  <a:gd name="T26" fmla="*/ 5 w 8"/>
                  <a:gd name="T27" fmla="*/ 0 h 8"/>
                  <a:gd name="T28" fmla="*/ 3 w 8"/>
                  <a:gd name="T29" fmla="*/ 2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2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81" name="Freeform 2981"/>
              <p:cNvSpPr>
                <a:spLocks/>
              </p:cNvSpPr>
              <p:nvPr/>
            </p:nvSpPr>
            <p:spPr bwMode="auto">
              <a:xfrm>
                <a:off x="3189" y="1964"/>
                <a:ext cx="11" cy="8"/>
              </a:xfrm>
              <a:custGeom>
                <a:avLst/>
                <a:gdLst>
                  <a:gd name="T0" fmla="*/ 5 w 11"/>
                  <a:gd name="T1" fmla="*/ 0 h 8"/>
                  <a:gd name="T2" fmla="*/ 5 w 11"/>
                  <a:gd name="T3" fmla="*/ 3 h 8"/>
                  <a:gd name="T4" fmla="*/ 3 w 11"/>
                  <a:gd name="T5" fmla="*/ 3 h 8"/>
                  <a:gd name="T6" fmla="*/ 3 w 11"/>
                  <a:gd name="T7" fmla="*/ 6 h 8"/>
                  <a:gd name="T8" fmla="*/ 0 w 11"/>
                  <a:gd name="T9" fmla="*/ 6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8 w 11"/>
                  <a:gd name="T27" fmla="*/ 0 h 8"/>
                  <a:gd name="T28" fmla="*/ 5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5" y="0"/>
                    </a:moveTo>
                    <a:lnTo>
                      <a:pt x="5" y="3"/>
                    </a:lnTo>
                    <a:lnTo>
                      <a:pt x="3" y="3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82" name="Freeform 2982"/>
              <p:cNvSpPr>
                <a:spLocks/>
              </p:cNvSpPr>
              <p:nvPr/>
            </p:nvSpPr>
            <p:spPr bwMode="auto">
              <a:xfrm>
                <a:off x="3179" y="1975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2 h 8"/>
                  <a:gd name="T4" fmla="*/ 0 w 10"/>
                  <a:gd name="T5" fmla="*/ 2 h 8"/>
                  <a:gd name="T6" fmla="*/ 0 w 10"/>
                  <a:gd name="T7" fmla="*/ 5 h 8"/>
                  <a:gd name="T8" fmla="*/ 0 w 10"/>
                  <a:gd name="T9" fmla="*/ 5 h 8"/>
                  <a:gd name="T10" fmla="*/ 2 w 10"/>
                  <a:gd name="T11" fmla="*/ 8 h 8"/>
                  <a:gd name="T12" fmla="*/ 2 w 10"/>
                  <a:gd name="T13" fmla="*/ 8 h 8"/>
                  <a:gd name="T14" fmla="*/ 5 w 10"/>
                  <a:gd name="T15" fmla="*/ 8 h 8"/>
                  <a:gd name="T16" fmla="*/ 7 w 10"/>
                  <a:gd name="T17" fmla="*/ 5 h 8"/>
                  <a:gd name="T18" fmla="*/ 7 w 10"/>
                  <a:gd name="T19" fmla="*/ 5 h 8"/>
                  <a:gd name="T20" fmla="*/ 7 w 10"/>
                  <a:gd name="T21" fmla="*/ 2 h 8"/>
                  <a:gd name="T22" fmla="*/ 10 w 10"/>
                  <a:gd name="T23" fmla="*/ 0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83" name="Freeform 2983"/>
              <p:cNvSpPr>
                <a:spLocks/>
              </p:cNvSpPr>
              <p:nvPr/>
            </p:nvSpPr>
            <p:spPr bwMode="auto">
              <a:xfrm>
                <a:off x="3234" y="1938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3 h 8"/>
                  <a:gd name="T4" fmla="*/ 2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2 w 10"/>
                  <a:gd name="T11" fmla="*/ 5 h 8"/>
                  <a:gd name="T12" fmla="*/ 5 w 10"/>
                  <a:gd name="T13" fmla="*/ 8 h 8"/>
                  <a:gd name="T14" fmla="*/ 7 w 10"/>
                  <a:gd name="T15" fmla="*/ 8 h 8"/>
                  <a:gd name="T16" fmla="*/ 7 w 10"/>
                  <a:gd name="T17" fmla="*/ 5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3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7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84" name="Freeform 2984"/>
              <p:cNvSpPr>
                <a:spLocks/>
              </p:cNvSpPr>
              <p:nvPr/>
            </p:nvSpPr>
            <p:spPr bwMode="auto">
              <a:xfrm>
                <a:off x="3226" y="1946"/>
                <a:ext cx="8" cy="8"/>
              </a:xfrm>
              <a:custGeom>
                <a:avLst/>
                <a:gdLst>
                  <a:gd name="T0" fmla="*/ 2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2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5 w 8"/>
                  <a:gd name="T27" fmla="*/ 0 h 8"/>
                  <a:gd name="T28" fmla="*/ 2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2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85" name="Freeform 2985"/>
              <p:cNvSpPr>
                <a:spLocks/>
              </p:cNvSpPr>
              <p:nvPr/>
            </p:nvSpPr>
            <p:spPr bwMode="auto">
              <a:xfrm>
                <a:off x="3215" y="1954"/>
                <a:ext cx="8" cy="8"/>
              </a:xfrm>
              <a:custGeom>
                <a:avLst/>
                <a:gdLst>
                  <a:gd name="T0" fmla="*/ 3 w 8"/>
                  <a:gd name="T1" fmla="*/ 2 h 8"/>
                  <a:gd name="T2" fmla="*/ 3 w 8"/>
                  <a:gd name="T3" fmla="*/ 2 h 8"/>
                  <a:gd name="T4" fmla="*/ 0 w 8"/>
                  <a:gd name="T5" fmla="*/ 5 h 8"/>
                  <a:gd name="T6" fmla="*/ 0 w 8"/>
                  <a:gd name="T7" fmla="*/ 8 h 8"/>
                  <a:gd name="T8" fmla="*/ 0 w 8"/>
                  <a:gd name="T9" fmla="*/ 8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5 w 8"/>
                  <a:gd name="T25" fmla="*/ 0 h 8"/>
                  <a:gd name="T26" fmla="*/ 3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3" y="2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86" name="Freeform 2986"/>
              <p:cNvSpPr>
                <a:spLocks/>
              </p:cNvSpPr>
              <p:nvPr/>
            </p:nvSpPr>
            <p:spPr bwMode="auto">
              <a:xfrm>
                <a:off x="3202" y="1964"/>
                <a:ext cx="11" cy="8"/>
              </a:xfrm>
              <a:custGeom>
                <a:avLst/>
                <a:gdLst>
                  <a:gd name="T0" fmla="*/ 5 w 11"/>
                  <a:gd name="T1" fmla="*/ 0 h 8"/>
                  <a:gd name="T2" fmla="*/ 3 w 11"/>
                  <a:gd name="T3" fmla="*/ 3 h 8"/>
                  <a:gd name="T4" fmla="*/ 3 w 11"/>
                  <a:gd name="T5" fmla="*/ 3 h 8"/>
                  <a:gd name="T6" fmla="*/ 3 w 11"/>
                  <a:gd name="T7" fmla="*/ 6 h 8"/>
                  <a:gd name="T8" fmla="*/ 0 w 11"/>
                  <a:gd name="T9" fmla="*/ 6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8 w 11"/>
                  <a:gd name="T27" fmla="*/ 0 h 8"/>
                  <a:gd name="T28" fmla="*/ 5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5" y="0"/>
                    </a:moveTo>
                    <a:lnTo>
                      <a:pt x="3" y="3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87" name="Freeform 2987"/>
              <p:cNvSpPr>
                <a:spLocks/>
              </p:cNvSpPr>
              <p:nvPr/>
            </p:nvSpPr>
            <p:spPr bwMode="auto">
              <a:xfrm>
                <a:off x="3192" y="1975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2 h 8"/>
                  <a:gd name="T4" fmla="*/ 0 w 10"/>
                  <a:gd name="T5" fmla="*/ 2 h 8"/>
                  <a:gd name="T6" fmla="*/ 0 w 10"/>
                  <a:gd name="T7" fmla="*/ 5 h 8"/>
                  <a:gd name="T8" fmla="*/ 0 w 10"/>
                  <a:gd name="T9" fmla="*/ 5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8 h 8"/>
                  <a:gd name="T18" fmla="*/ 10 w 10"/>
                  <a:gd name="T19" fmla="*/ 5 h 8"/>
                  <a:gd name="T20" fmla="*/ 10 w 10"/>
                  <a:gd name="T21" fmla="*/ 2 h 8"/>
                  <a:gd name="T22" fmla="*/ 10 w 10"/>
                  <a:gd name="T23" fmla="*/ 2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88" name="Freeform 2988"/>
              <p:cNvSpPr>
                <a:spLocks/>
              </p:cNvSpPr>
              <p:nvPr/>
            </p:nvSpPr>
            <p:spPr bwMode="auto">
              <a:xfrm>
                <a:off x="3247" y="1938"/>
                <a:ext cx="7" cy="5"/>
              </a:xfrm>
              <a:custGeom>
                <a:avLst/>
                <a:gdLst>
                  <a:gd name="T0" fmla="*/ 2 w 7"/>
                  <a:gd name="T1" fmla="*/ 0 h 5"/>
                  <a:gd name="T2" fmla="*/ 2 w 7"/>
                  <a:gd name="T3" fmla="*/ 3 h 5"/>
                  <a:gd name="T4" fmla="*/ 0 w 7"/>
                  <a:gd name="T5" fmla="*/ 3 h 5"/>
                  <a:gd name="T6" fmla="*/ 0 w 7"/>
                  <a:gd name="T7" fmla="*/ 5 h 5"/>
                  <a:gd name="T8" fmla="*/ 0 w 7"/>
                  <a:gd name="T9" fmla="*/ 5 h 5"/>
                  <a:gd name="T10" fmla="*/ 2 w 7"/>
                  <a:gd name="T11" fmla="*/ 5 h 5"/>
                  <a:gd name="T12" fmla="*/ 5 w 7"/>
                  <a:gd name="T13" fmla="*/ 5 h 5"/>
                  <a:gd name="T14" fmla="*/ 7 w 7"/>
                  <a:gd name="T15" fmla="*/ 5 h 5"/>
                  <a:gd name="T16" fmla="*/ 7 w 7"/>
                  <a:gd name="T17" fmla="*/ 5 h 5"/>
                  <a:gd name="T18" fmla="*/ 7 w 7"/>
                  <a:gd name="T19" fmla="*/ 5 h 5"/>
                  <a:gd name="T20" fmla="*/ 7 w 7"/>
                  <a:gd name="T21" fmla="*/ 3 h 5"/>
                  <a:gd name="T22" fmla="*/ 7 w 7"/>
                  <a:gd name="T23" fmla="*/ 3 h 5"/>
                  <a:gd name="T24" fmla="*/ 7 w 7"/>
                  <a:gd name="T25" fmla="*/ 0 h 5"/>
                  <a:gd name="T26" fmla="*/ 5 w 7"/>
                  <a:gd name="T27" fmla="*/ 0 h 5"/>
                  <a:gd name="T28" fmla="*/ 2 w 7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5"/>
                  <a:gd name="T47" fmla="*/ 7 w 7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5">
                    <a:moveTo>
                      <a:pt x="2" y="0"/>
                    </a:moveTo>
                    <a:lnTo>
                      <a:pt x="2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89" name="Freeform 2989"/>
              <p:cNvSpPr>
                <a:spLocks/>
              </p:cNvSpPr>
              <p:nvPr/>
            </p:nvSpPr>
            <p:spPr bwMode="auto">
              <a:xfrm>
                <a:off x="3239" y="1946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2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90" name="Freeform 2990"/>
              <p:cNvSpPr>
                <a:spLocks/>
              </p:cNvSpPr>
              <p:nvPr/>
            </p:nvSpPr>
            <p:spPr bwMode="auto">
              <a:xfrm>
                <a:off x="3228" y="1954"/>
                <a:ext cx="8" cy="8"/>
              </a:xfrm>
              <a:custGeom>
                <a:avLst/>
                <a:gdLst>
                  <a:gd name="T0" fmla="*/ 3 w 8"/>
                  <a:gd name="T1" fmla="*/ 2 h 8"/>
                  <a:gd name="T2" fmla="*/ 3 w 8"/>
                  <a:gd name="T3" fmla="*/ 2 h 8"/>
                  <a:gd name="T4" fmla="*/ 0 w 8"/>
                  <a:gd name="T5" fmla="*/ 5 h 8"/>
                  <a:gd name="T6" fmla="*/ 0 w 8"/>
                  <a:gd name="T7" fmla="*/ 8 h 8"/>
                  <a:gd name="T8" fmla="*/ 0 w 8"/>
                  <a:gd name="T9" fmla="*/ 8 h 8"/>
                  <a:gd name="T10" fmla="*/ 3 w 8"/>
                  <a:gd name="T11" fmla="*/ 8 h 8"/>
                  <a:gd name="T12" fmla="*/ 6 w 8"/>
                  <a:gd name="T13" fmla="*/ 8 h 8"/>
                  <a:gd name="T14" fmla="*/ 8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6 w 8"/>
                  <a:gd name="T25" fmla="*/ 0 h 8"/>
                  <a:gd name="T26" fmla="*/ 3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3" y="2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91" name="Freeform 2991"/>
              <p:cNvSpPr>
                <a:spLocks/>
              </p:cNvSpPr>
              <p:nvPr/>
            </p:nvSpPr>
            <p:spPr bwMode="auto">
              <a:xfrm>
                <a:off x="3218" y="1964"/>
                <a:ext cx="8" cy="8"/>
              </a:xfrm>
              <a:custGeom>
                <a:avLst/>
                <a:gdLst>
                  <a:gd name="T0" fmla="*/ 2 w 8"/>
                  <a:gd name="T1" fmla="*/ 0 h 8"/>
                  <a:gd name="T2" fmla="*/ 2 w 8"/>
                  <a:gd name="T3" fmla="*/ 3 h 8"/>
                  <a:gd name="T4" fmla="*/ 0 w 8"/>
                  <a:gd name="T5" fmla="*/ 6 h 8"/>
                  <a:gd name="T6" fmla="*/ 0 w 8"/>
                  <a:gd name="T7" fmla="*/ 6 h 8"/>
                  <a:gd name="T8" fmla="*/ 0 w 8"/>
                  <a:gd name="T9" fmla="*/ 6 h 8"/>
                  <a:gd name="T10" fmla="*/ 2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8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5 w 8"/>
                  <a:gd name="T27" fmla="*/ 0 h 8"/>
                  <a:gd name="T28" fmla="*/ 2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2" y="0"/>
                    </a:moveTo>
                    <a:lnTo>
                      <a:pt x="2" y="3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92" name="Freeform 2992"/>
              <p:cNvSpPr>
                <a:spLocks/>
              </p:cNvSpPr>
              <p:nvPr/>
            </p:nvSpPr>
            <p:spPr bwMode="auto">
              <a:xfrm>
                <a:off x="3205" y="1975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2 h 8"/>
                  <a:gd name="T4" fmla="*/ 2 w 10"/>
                  <a:gd name="T5" fmla="*/ 5 h 8"/>
                  <a:gd name="T6" fmla="*/ 0 w 10"/>
                  <a:gd name="T7" fmla="*/ 5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10 w 10"/>
                  <a:gd name="T17" fmla="*/ 8 h 8"/>
                  <a:gd name="T18" fmla="*/ 10 w 10"/>
                  <a:gd name="T19" fmla="*/ 5 h 8"/>
                  <a:gd name="T20" fmla="*/ 10 w 10"/>
                  <a:gd name="T21" fmla="*/ 2 h 8"/>
                  <a:gd name="T22" fmla="*/ 10 w 10"/>
                  <a:gd name="T23" fmla="*/ 2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2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93" name="Freeform 2993"/>
              <p:cNvSpPr>
                <a:spLocks/>
              </p:cNvSpPr>
              <p:nvPr/>
            </p:nvSpPr>
            <p:spPr bwMode="auto">
              <a:xfrm>
                <a:off x="3260" y="1938"/>
                <a:ext cx="8" cy="5"/>
              </a:xfrm>
              <a:custGeom>
                <a:avLst/>
                <a:gdLst>
                  <a:gd name="T0" fmla="*/ 2 w 8"/>
                  <a:gd name="T1" fmla="*/ 0 h 5"/>
                  <a:gd name="T2" fmla="*/ 0 w 8"/>
                  <a:gd name="T3" fmla="*/ 3 h 5"/>
                  <a:gd name="T4" fmla="*/ 0 w 8"/>
                  <a:gd name="T5" fmla="*/ 3 h 5"/>
                  <a:gd name="T6" fmla="*/ 0 w 8"/>
                  <a:gd name="T7" fmla="*/ 5 h 5"/>
                  <a:gd name="T8" fmla="*/ 0 w 8"/>
                  <a:gd name="T9" fmla="*/ 5 h 5"/>
                  <a:gd name="T10" fmla="*/ 2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3 h 5"/>
                  <a:gd name="T22" fmla="*/ 8 w 8"/>
                  <a:gd name="T23" fmla="*/ 3 h 5"/>
                  <a:gd name="T24" fmla="*/ 8 w 8"/>
                  <a:gd name="T25" fmla="*/ 0 h 5"/>
                  <a:gd name="T26" fmla="*/ 5 w 8"/>
                  <a:gd name="T27" fmla="*/ 0 h 5"/>
                  <a:gd name="T28" fmla="*/ 2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2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94" name="Freeform 2994"/>
              <p:cNvSpPr>
                <a:spLocks/>
              </p:cNvSpPr>
              <p:nvPr/>
            </p:nvSpPr>
            <p:spPr bwMode="auto">
              <a:xfrm>
                <a:off x="3252" y="1946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2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95" name="Freeform 2995"/>
              <p:cNvSpPr>
                <a:spLocks/>
              </p:cNvSpPr>
              <p:nvPr/>
            </p:nvSpPr>
            <p:spPr bwMode="auto">
              <a:xfrm>
                <a:off x="3241" y="1954"/>
                <a:ext cx="8" cy="8"/>
              </a:xfrm>
              <a:custGeom>
                <a:avLst/>
                <a:gdLst>
                  <a:gd name="T0" fmla="*/ 3 w 8"/>
                  <a:gd name="T1" fmla="*/ 2 h 8"/>
                  <a:gd name="T2" fmla="*/ 3 w 8"/>
                  <a:gd name="T3" fmla="*/ 5 h 8"/>
                  <a:gd name="T4" fmla="*/ 0 w 8"/>
                  <a:gd name="T5" fmla="*/ 5 h 8"/>
                  <a:gd name="T6" fmla="*/ 0 w 8"/>
                  <a:gd name="T7" fmla="*/ 8 h 8"/>
                  <a:gd name="T8" fmla="*/ 0 w 8"/>
                  <a:gd name="T9" fmla="*/ 8 h 8"/>
                  <a:gd name="T10" fmla="*/ 3 w 8"/>
                  <a:gd name="T11" fmla="*/ 8 h 8"/>
                  <a:gd name="T12" fmla="*/ 6 w 8"/>
                  <a:gd name="T13" fmla="*/ 8 h 8"/>
                  <a:gd name="T14" fmla="*/ 8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6 w 8"/>
                  <a:gd name="T25" fmla="*/ 0 h 8"/>
                  <a:gd name="T26" fmla="*/ 3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3" y="2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96" name="Freeform 2996"/>
              <p:cNvSpPr>
                <a:spLocks/>
              </p:cNvSpPr>
              <p:nvPr/>
            </p:nvSpPr>
            <p:spPr bwMode="auto">
              <a:xfrm>
                <a:off x="3231" y="1964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3 h 8"/>
                  <a:gd name="T4" fmla="*/ 0 w 10"/>
                  <a:gd name="T5" fmla="*/ 6 h 8"/>
                  <a:gd name="T6" fmla="*/ 0 w 10"/>
                  <a:gd name="T7" fmla="*/ 6 h 8"/>
                  <a:gd name="T8" fmla="*/ 0 w 10"/>
                  <a:gd name="T9" fmla="*/ 8 h 8"/>
                  <a:gd name="T10" fmla="*/ 3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8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97" name="Freeform 2997"/>
              <p:cNvSpPr>
                <a:spLocks/>
              </p:cNvSpPr>
              <p:nvPr/>
            </p:nvSpPr>
            <p:spPr bwMode="auto">
              <a:xfrm>
                <a:off x="3220" y="1975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2 h 8"/>
                  <a:gd name="T4" fmla="*/ 0 w 11"/>
                  <a:gd name="T5" fmla="*/ 5 h 8"/>
                  <a:gd name="T6" fmla="*/ 0 w 11"/>
                  <a:gd name="T7" fmla="*/ 8 h 8"/>
                  <a:gd name="T8" fmla="*/ 0 w 11"/>
                  <a:gd name="T9" fmla="*/ 8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8 w 11"/>
                  <a:gd name="T19" fmla="*/ 5 h 8"/>
                  <a:gd name="T20" fmla="*/ 11 w 11"/>
                  <a:gd name="T21" fmla="*/ 2 h 8"/>
                  <a:gd name="T22" fmla="*/ 11 w 11"/>
                  <a:gd name="T23" fmla="*/ 2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98" name="Freeform 2998"/>
              <p:cNvSpPr>
                <a:spLocks/>
              </p:cNvSpPr>
              <p:nvPr/>
            </p:nvSpPr>
            <p:spPr bwMode="auto">
              <a:xfrm>
                <a:off x="3273" y="1938"/>
                <a:ext cx="8" cy="5"/>
              </a:xfrm>
              <a:custGeom>
                <a:avLst/>
                <a:gdLst>
                  <a:gd name="T0" fmla="*/ 2 w 8"/>
                  <a:gd name="T1" fmla="*/ 0 h 5"/>
                  <a:gd name="T2" fmla="*/ 0 w 8"/>
                  <a:gd name="T3" fmla="*/ 3 h 5"/>
                  <a:gd name="T4" fmla="*/ 0 w 8"/>
                  <a:gd name="T5" fmla="*/ 3 h 5"/>
                  <a:gd name="T6" fmla="*/ 0 w 8"/>
                  <a:gd name="T7" fmla="*/ 5 h 5"/>
                  <a:gd name="T8" fmla="*/ 0 w 8"/>
                  <a:gd name="T9" fmla="*/ 5 h 5"/>
                  <a:gd name="T10" fmla="*/ 2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3 h 5"/>
                  <a:gd name="T22" fmla="*/ 8 w 8"/>
                  <a:gd name="T23" fmla="*/ 3 h 5"/>
                  <a:gd name="T24" fmla="*/ 8 w 8"/>
                  <a:gd name="T25" fmla="*/ 0 h 5"/>
                  <a:gd name="T26" fmla="*/ 5 w 8"/>
                  <a:gd name="T27" fmla="*/ 0 h 5"/>
                  <a:gd name="T28" fmla="*/ 2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2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99" name="Freeform 2999"/>
              <p:cNvSpPr>
                <a:spLocks/>
              </p:cNvSpPr>
              <p:nvPr/>
            </p:nvSpPr>
            <p:spPr bwMode="auto">
              <a:xfrm>
                <a:off x="3265" y="1946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00" name="Freeform 3000"/>
              <p:cNvSpPr>
                <a:spLocks/>
              </p:cNvSpPr>
              <p:nvPr/>
            </p:nvSpPr>
            <p:spPr bwMode="auto">
              <a:xfrm>
                <a:off x="3254" y="1954"/>
                <a:ext cx="11" cy="8"/>
              </a:xfrm>
              <a:custGeom>
                <a:avLst/>
                <a:gdLst>
                  <a:gd name="T0" fmla="*/ 3 w 11"/>
                  <a:gd name="T1" fmla="*/ 2 h 8"/>
                  <a:gd name="T2" fmla="*/ 3 w 11"/>
                  <a:gd name="T3" fmla="*/ 5 h 8"/>
                  <a:gd name="T4" fmla="*/ 0 w 11"/>
                  <a:gd name="T5" fmla="*/ 5 h 8"/>
                  <a:gd name="T6" fmla="*/ 0 w 11"/>
                  <a:gd name="T7" fmla="*/ 8 h 8"/>
                  <a:gd name="T8" fmla="*/ 0 w 11"/>
                  <a:gd name="T9" fmla="*/ 8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11 w 11"/>
                  <a:gd name="T17" fmla="*/ 8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2 h 8"/>
                  <a:gd name="T24" fmla="*/ 8 w 11"/>
                  <a:gd name="T25" fmla="*/ 0 h 8"/>
                  <a:gd name="T26" fmla="*/ 3 w 11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2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01" name="Freeform 3001"/>
              <p:cNvSpPr>
                <a:spLocks/>
              </p:cNvSpPr>
              <p:nvPr/>
            </p:nvSpPr>
            <p:spPr bwMode="auto">
              <a:xfrm>
                <a:off x="3244" y="1964"/>
                <a:ext cx="10" cy="8"/>
              </a:xfrm>
              <a:custGeom>
                <a:avLst/>
                <a:gdLst>
                  <a:gd name="T0" fmla="*/ 3 w 10"/>
                  <a:gd name="T1" fmla="*/ 3 h 8"/>
                  <a:gd name="T2" fmla="*/ 3 w 10"/>
                  <a:gd name="T3" fmla="*/ 3 h 8"/>
                  <a:gd name="T4" fmla="*/ 3 w 10"/>
                  <a:gd name="T5" fmla="*/ 6 h 8"/>
                  <a:gd name="T6" fmla="*/ 3 w 10"/>
                  <a:gd name="T7" fmla="*/ 8 h 8"/>
                  <a:gd name="T8" fmla="*/ 0 w 10"/>
                  <a:gd name="T9" fmla="*/ 8 h 8"/>
                  <a:gd name="T10" fmla="*/ 8 w 10"/>
                  <a:gd name="T11" fmla="*/ 8 h 8"/>
                  <a:gd name="T12" fmla="*/ 10 w 10"/>
                  <a:gd name="T13" fmla="*/ 8 h 8"/>
                  <a:gd name="T14" fmla="*/ 10 w 10"/>
                  <a:gd name="T15" fmla="*/ 8 h 8"/>
                  <a:gd name="T16" fmla="*/ 10 w 10"/>
                  <a:gd name="T17" fmla="*/ 6 h 8"/>
                  <a:gd name="T18" fmla="*/ 10 w 10"/>
                  <a:gd name="T19" fmla="*/ 3 h 8"/>
                  <a:gd name="T20" fmla="*/ 10 w 10"/>
                  <a:gd name="T21" fmla="*/ 3 h 8"/>
                  <a:gd name="T22" fmla="*/ 10 w 10"/>
                  <a:gd name="T23" fmla="*/ 0 h 8"/>
                  <a:gd name="T24" fmla="*/ 8 w 10"/>
                  <a:gd name="T25" fmla="*/ 0 h 8"/>
                  <a:gd name="T26" fmla="*/ 3 w 10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3"/>
                    </a:moveTo>
                    <a:lnTo>
                      <a:pt x="3" y="3"/>
                    </a:lnTo>
                    <a:lnTo>
                      <a:pt x="3" y="6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02" name="Freeform 3002"/>
              <p:cNvSpPr>
                <a:spLocks/>
              </p:cNvSpPr>
              <p:nvPr/>
            </p:nvSpPr>
            <p:spPr bwMode="auto">
              <a:xfrm>
                <a:off x="3234" y="1975"/>
                <a:ext cx="10" cy="10"/>
              </a:xfrm>
              <a:custGeom>
                <a:avLst/>
                <a:gdLst>
                  <a:gd name="T0" fmla="*/ 2 w 10"/>
                  <a:gd name="T1" fmla="*/ 2 h 10"/>
                  <a:gd name="T2" fmla="*/ 2 w 10"/>
                  <a:gd name="T3" fmla="*/ 2 h 10"/>
                  <a:gd name="T4" fmla="*/ 2 w 10"/>
                  <a:gd name="T5" fmla="*/ 5 h 10"/>
                  <a:gd name="T6" fmla="*/ 0 w 10"/>
                  <a:gd name="T7" fmla="*/ 8 h 10"/>
                  <a:gd name="T8" fmla="*/ 0 w 10"/>
                  <a:gd name="T9" fmla="*/ 8 h 10"/>
                  <a:gd name="T10" fmla="*/ 5 w 10"/>
                  <a:gd name="T11" fmla="*/ 10 h 10"/>
                  <a:gd name="T12" fmla="*/ 7 w 10"/>
                  <a:gd name="T13" fmla="*/ 10 h 10"/>
                  <a:gd name="T14" fmla="*/ 10 w 10"/>
                  <a:gd name="T15" fmla="*/ 10 h 10"/>
                  <a:gd name="T16" fmla="*/ 10 w 10"/>
                  <a:gd name="T17" fmla="*/ 8 h 10"/>
                  <a:gd name="T18" fmla="*/ 10 w 10"/>
                  <a:gd name="T19" fmla="*/ 5 h 10"/>
                  <a:gd name="T20" fmla="*/ 10 w 10"/>
                  <a:gd name="T21" fmla="*/ 2 h 10"/>
                  <a:gd name="T22" fmla="*/ 10 w 10"/>
                  <a:gd name="T23" fmla="*/ 2 h 10"/>
                  <a:gd name="T24" fmla="*/ 10 w 10"/>
                  <a:gd name="T25" fmla="*/ 0 h 10"/>
                  <a:gd name="T26" fmla="*/ 7 w 10"/>
                  <a:gd name="T27" fmla="*/ 0 h 10"/>
                  <a:gd name="T28" fmla="*/ 2 w 10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0"/>
                  <a:gd name="T47" fmla="*/ 10 w 10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0">
                    <a:moveTo>
                      <a:pt x="2" y="2"/>
                    </a:moveTo>
                    <a:lnTo>
                      <a:pt x="2" y="2"/>
                    </a:lnTo>
                    <a:lnTo>
                      <a:pt x="2" y="5"/>
                    </a:lnTo>
                    <a:lnTo>
                      <a:pt x="0" y="8"/>
                    </a:lnTo>
                    <a:lnTo>
                      <a:pt x="5" y="10"/>
                    </a:lnTo>
                    <a:lnTo>
                      <a:pt x="7" y="10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03" name="Freeform 3003"/>
              <p:cNvSpPr>
                <a:spLocks/>
              </p:cNvSpPr>
              <p:nvPr/>
            </p:nvSpPr>
            <p:spPr bwMode="auto">
              <a:xfrm>
                <a:off x="3286" y="1938"/>
                <a:ext cx="10" cy="5"/>
              </a:xfrm>
              <a:custGeom>
                <a:avLst/>
                <a:gdLst>
                  <a:gd name="T0" fmla="*/ 2 w 10"/>
                  <a:gd name="T1" fmla="*/ 0 h 5"/>
                  <a:gd name="T2" fmla="*/ 0 w 10"/>
                  <a:gd name="T3" fmla="*/ 3 h 5"/>
                  <a:gd name="T4" fmla="*/ 0 w 10"/>
                  <a:gd name="T5" fmla="*/ 3 h 5"/>
                  <a:gd name="T6" fmla="*/ 0 w 10"/>
                  <a:gd name="T7" fmla="*/ 5 h 5"/>
                  <a:gd name="T8" fmla="*/ 0 w 10"/>
                  <a:gd name="T9" fmla="*/ 5 h 5"/>
                  <a:gd name="T10" fmla="*/ 2 w 10"/>
                  <a:gd name="T11" fmla="*/ 5 h 5"/>
                  <a:gd name="T12" fmla="*/ 5 w 10"/>
                  <a:gd name="T13" fmla="*/ 5 h 5"/>
                  <a:gd name="T14" fmla="*/ 8 w 10"/>
                  <a:gd name="T15" fmla="*/ 5 h 5"/>
                  <a:gd name="T16" fmla="*/ 10 w 10"/>
                  <a:gd name="T17" fmla="*/ 5 h 5"/>
                  <a:gd name="T18" fmla="*/ 10 w 10"/>
                  <a:gd name="T19" fmla="*/ 5 h 5"/>
                  <a:gd name="T20" fmla="*/ 8 w 10"/>
                  <a:gd name="T21" fmla="*/ 3 h 5"/>
                  <a:gd name="T22" fmla="*/ 8 w 10"/>
                  <a:gd name="T23" fmla="*/ 3 h 5"/>
                  <a:gd name="T24" fmla="*/ 8 w 10"/>
                  <a:gd name="T25" fmla="*/ 0 h 5"/>
                  <a:gd name="T26" fmla="*/ 5 w 10"/>
                  <a:gd name="T27" fmla="*/ 0 h 5"/>
                  <a:gd name="T28" fmla="*/ 2 w 10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5"/>
                  <a:gd name="T47" fmla="*/ 10 w 10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5">
                    <a:moveTo>
                      <a:pt x="2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04" name="Freeform 3004"/>
              <p:cNvSpPr>
                <a:spLocks/>
              </p:cNvSpPr>
              <p:nvPr/>
            </p:nvSpPr>
            <p:spPr bwMode="auto">
              <a:xfrm>
                <a:off x="3278" y="1946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3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8 w 10"/>
                  <a:gd name="T21" fmla="*/ 3 h 8"/>
                  <a:gd name="T22" fmla="*/ 8 w 10"/>
                  <a:gd name="T23" fmla="*/ 3 h 8"/>
                  <a:gd name="T24" fmla="*/ 8 w 10"/>
                  <a:gd name="T25" fmla="*/ 0 h 8"/>
                  <a:gd name="T26" fmla="*/ 5 w 10"/>
                  <a:gd name="T27" fmla="*/ 0 h 8"/>
                  <a:gd name="T28" fmla="*/ 3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05" name="Freeform 3005"/>
              <p:cNvSpPr>
                <a:spLocks/>
              </p:cNvSpPr>
              <p:nvPr/>
            </p:nvSpPr>
            <p:spPr bwMode="auto">
              <a:xfrm>
                <a:off x="3270" y="1956"/>
                <a:ext cx="8" cy="6"/>
              </a:xfrm>
              <a:custGeom>
                <a:avLst/>
                <a:gdLst>
                  <a:gd name="T0" fmla="*/ 0 w 8"/>
                  <a:gd name="T1" fmla="*/ 0 h 6"/>
                  <a:gd name="T2" fmla="*/ 0 w 8"/>
                  <a:gd name="T3" fmla="*/ 3 h 6"/>
                  <a:gd name="T4" fmla="*/ 0 w 8"/>
                  <a:gd name="T5" fmla="*/ 3 h 6"/>
                  <a:gd name="T6" fmla="*/ 0 w 8"/>
                  <a:gd name="T7" fmla="*/ 6 h 6"/>
                  <a:gd name="T8" fmla="*/ 0 w 8"/>
                  <a:gd name="T9" fmla="*/ 6 h 6"/>
                  <a:gd name="T10" fmla="*/ 3 w 8"/>
                  <a:gd name="T11" fmla="*/ 6 h 6"/>
                  <a:gd name="T12" fmla="*/ 5 w 8"/>
                  <a:gd name="T13" fmla="*/ 6 h 6"/>
                  <a:gd name="T14" fmla="*/ 8 w 8"/>
                  <a:gd name="T15" fmla="*/ 6 h 6"/>
                  <a:gd name="T16" fmla="*/ 8 w 8"/>
                  <a:gd name="T17" fmla="*/ 6 h 6"/>
                  <a:gd name="T18" fmla="*/ 8 w 8"/>
                  <a:gd name="T19" fmla="*/ 6 h 6"/>
                  <a:gd name="T20" fmla="*/ 8 w 8"/>
                  <a:gd name="T21" fmla="*/ 3 h 6"/>
                  <a:gd name="T22" fmla="*/ 8 w 8"/>
                  <a:gd name="T23" fmla="*/ 0 h 6"/>
                  <a:gd name="T24" fmla="*/ 8 w 8"/>
                  <a:gd name="T25" fmla="*/ 0 h 6"/>
                  <a:gd name="T26" fmla="*/ 0 w 8"/>
                  <a:gd name="T27" fmla="*/ 0 h 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6"/>
                  <a:gd name="T44" fmla="*/ 8 w 8"/>
                  <a:gd name="T45" fmla="*/ 6 h 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6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06" name="Freeform 3006"/>
              <p:cNvSpPr>
                <a:spLocks/>
              </p:cNvSpPr>
              <p:nvPr/>
            </p:nvSpPr>
            <p:spPr bwMode="auto">
              <a:xfrm>
                <a:off x="3260" y="1964"/>
                <a:ext cx="10" cy="8"/>
              </a:xfrm>
              <a:custGeom>
                <a:avLst/>
                <a:gdLst>
                  <a:gd name="T0" fmla="*/ 2 w 10"/>
                  <a:gd name="T1" fmla="*/ 3 h 8"/>
                  <a:gd name="T2" fmla="*/ 2 w 10"/>
                  <a:gd name="T3" fmla="*/ 3 h 8"/>
                  <a:gd name="T4" fmla="*/ 0 w 10"/>
                  <a:gd name="T5" fmla="*/ 6 h 8"/>
                  <a:gd name="T6" fmla="*/ 0 w 10"/>
                  <a:gd name="T7" fmla="*/ 8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10 w 10"/>
                  <a:gd name="T17" fmla="*/ 8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8 w 10"/>
                  <a:gd name="T27" fmla="*/ 0 h 8"/>
                  <a:gd name="T28" fmla="*/ 2 w 10"/>
                  <a:gd name="T29" fmla="*/ 3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2" y="3"/>
                    </a:moveTo>
                    <a:lnTo>
                      <a:pt x="2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07" name="Freeform 3007"/>
              <p:cNvSpPr>
                <a:spLocks/>
              </p:cNvSpPr>
              <p:nvPr/>
            </p:nvSpPr>
            <p:spPr bwMode="auto">
              <a:xfrm>
                <a:off x="3249" y="1975"/>
                <a:ext cx="11" cy="10"/>
              </a:xfrm>
              <a:custGeom>
                <a:avLst/>
                <a:gdLst>
                  <a:gd name="T0" fmla="*/ 3 w 11"/>
                  <a:gd name="T1" fmla="*/ 2 h 10"/>
                  <a:gd name="T2" fmla="*/ 3 w 11"/>
                  <a:gd name="T3" fmla="*/ 5 h 10"/>
                  <a:gd name="T4" fmla="*/ 0 w 11"/>
                  <a:gd name="T5" fmla="*/ 5 h 10"/>
                  <a:gd name="T6" fmla="*/ 0 w 11"/>
                  <a:gd name="T7" fmla="*/ 8 h 10"/>
                  <a:gd name="T8" fmla="*/ 0 w 11"/>
                  <a:gd name="T9" fmla="*/ 8 h 10"/>
                  <a:gd name="T10" fmla="*/ 5 w 11"/>
                  <a:gd name="T11" fmla="*/ 10 h 10"/>
                  <a:gd name="T12" fmla="*/ 8 w 11"/>
                  <a:gd name="T13" fmla="*/ 10 h 10"/>
                  <a:gd name="T14" fmla="*/ 11 w 11"/>
                  <a:gd name="T15" fmla="*/ 10 h 10"/>
                  <a:gd name="T16" fmla="*/ 11 w 11"/>
                  <a:gd name="T17" fmla="*/ 8 h 10"/>
                  <a:gd name="T18" fmla="*/ 11 w 11"/>
                  <a:gd name="T19" fmla="*/ 8 h 10"/>
                  <a:gd name="T20" fmla="*/ 11 w 11"/>
                  <a:gd name="T21" fmla="*/ 5 h 10"/>
                  <a:gd name="T22" fmla="*/ 11 w 11"/>
                  <a:gd name="T23" fmla="*/ 2 h 10"/>
                  <a:gd name="T24" fmla="*/ 11 w 11"/>
                  <a:gd name="T25" fmla="*/ 2 h 10"/>
                  <a:gd name="T26" fmla="*/ 8 w 11"/>
                  <a:gd name="T27" fmla="*/ 0 h 10"/>
                  <a:gd name="T28" fmla="*/ 3 w 11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0"/>
                  <a:gd name="T47" fmla="*/ 11 w 11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0">
                    <a:moveTo>
                      <a:pt x="3" y="2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5" y="10"/>
                    </a:lnTo>
                    <a:lnTo>
                      <a:pt x="8" y="10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08" name="Freeform 3008"/>
              <p:cNvSpPr>
                <a:spLocks/>
              </p:cNvSpPr>
              <p:nvPr/>
            </p:nvSpPr>
            <p:spPr bwMode="auto">
              <a:xfrm>
                <a:off x="3299" y="1938"/>
                <a:ext cx="10" cy="5"/>
              </a:xfrm>
              <a:custGeom>
                <a:avLst/>
                <a:gdLst>
                  <a:gd name="T0" fmla="*/ 3 w 10"/>
                  <a:gd name="T1" fmla="*/ 0 h 5"/>
                  <a:gd name="T2" fmla="*/ 3 w 10"/>
                  <a:gd name="T3" fmla="*/ 3 h 5"/>
                  <a:gd name="T4" fmla="*/ 3 w 10"/>
                  <a:gd name="T5" fmla="*/ 3 h 5"/>
                  <a:gd name="T6" fmla="*/ 0 w 10"/>
                  <a:gd name="T7" fmla="*/ 5 h 5"/>
                  <a:gd name="T8" fmla="*/ 0 w 10"/>
                  <a:gd name="T9" fmla="*/ 5 h 5"/>
                  <a:gd name="T10" fmla="*/ 8 w 10"/>
                  <a:gd name="T11" fmla="*/ 5 h 5"/>
                  <a:gd name="T12" fmla="*/ 10 w 10"/>
                  <a:gd name="T13" fmla="*/ 5 h 5"/>
                  <a:gd name="T14" fmla="*/ 10 w 10"/>
                  <a:gd name="T15" fmla="*/ 5 h 5"/>
                  <a:gd name="T16" fmla="*/ 10 w 10"/>
                  <a:gd name="T17" fmla="*/ 5 h 5"/>
                  <a:gd name="T18" fmla="*/ 10 w 10"/>
                  <a:gd name="T19" fmla="*/ 3 h 5"/>
                  <a:gd name="T20" fmla="*/ 10 w 10"/>
                  <a:gd name="T21" fmla="*/ 0 h 5"/>
                  <a:gd name="T22" fmla="*/ 8 w 10"/>
                  <a:gd name="T23" fmla="*/ 0 h 5"/>
                  <a:gd name="T24" fmla="*/ 5 w 10"/>
                  <a:gd name="T25" fmla="*/ 0 h 5"/>
                  <a:gd name="T26" fmla="*/ 3 w 10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5"/>
                  <a:gd name="T44" fmla="*/ 10 w 10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5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09" name="Freeform 3009"/>
              <p:cNvSpPr>
                <a:spLocks/>
              </p:cNvSpPr>
              <p:nvPr/>
            </p:nvSpPr>
            <p:spPr bwMode="auto">
              <a:xfrm>
                <a:off x="3294" y="1946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2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10" name="Freeform 3010"/>
              <p:cNvSpPr>
                <a:spLocks/>
              </p:cNvSpPr>
              <p:nvPr/>
            </p:nvSpPr>
            <p:spPr bwMode="auto">
              <a:xfrm>
                <a:off x="3283" y="1956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5 w 11"/>
                  <a:gd name="T11" fmla="*/ 6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11 w 11"/>
                  <a:gd name="T21" fmla="*/ 3 h 8"/>
                  <a:gd name="T22" fmla="*/ 11 w 11"/>
                  <a:gd name="T23" fmla="*/ 0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5" y="6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11" name="Freeform 3011"/>
              <p:cNvSpPr>
                <a:spLocks/>
              </p:cNvSpPr>
              <p:nvPr/>
            </p:nvSpPr>
            <p:spPr bwMode="auto">
              <a:xfrm>
                <a:off x="3275" y="1964"/>
                <a:ext cx="11" cy="11"/>
              </a:xfrm>
              <a:custGeom>
                <a:avLst/>
                <a:gdLst>
                  <a:gd name="T0" fmla="*/ 3 w 11"/>
                  <a:gd name="T1" fmla="*/ 3 h 11"/>
                  <a:gd name="T2" fmla="*/ 0 w 11"/>
                  <a:gd name="T3" fmla="*/ 6 h 11"/>
                  <a:gd name="T4" fmla="*/ 0 w 11"/>
                  <a:gd name="T5" fmla="*/ 6 h 11"/>
                  <a:gd name="T6" fmla="*/ 0 w 11"/>
                  <a:gd name="T7" fmla="*/ 8 h 11"/>
                  <a:gd name="T8" fmla="*/ 0 w 11"/>
                  <a:gd name="T9" fmla="*/ 8 h 11"/>
                  <a:gd name="T10" fmla="*/ 3 w 11"/>
                  <a:gd name="T11" fmla="*/ 11 h 11"/>
                  <a:gd name="T12" fmla="*/ 6 w 11"/>
                  <a:gd name="T13" fmla="*/ 11 h 11"/>
                  <a:gd name="T14" fmla="*/ 8 w 11"/>
                  <a:gd name="T15" fmla="*/ 11 h 11"/>
                  <a:gd name="T16" fmla="*/ 11 w 11"/>
                  <a:gd name="T17" fmla="*/ 8 h 11"/>
                  <a:gd name="T18" fmla="*/ 11 w 11"/>
                  <a:gd name="T19" fmla="*/ 6 h 11"/>
                  <a:gd name="T20" fmla="*/ 11 w 11"/>
                  <a:gd name="T21" fmla="*/ 3 h 11"/>
                  <a:gd name="T22" fmla="*/ 11 w 11"/>
                  <a:gd name="T23" fmla="*/ 3 h 11"/>
                  <a:gd name="T24" fmla="*/ 8 w 11"/>
                  <a:gd name="T25" fmla="*/ 3 h 11"/>
                  <a:gd name="T26" fmla="*/ 6 w 11"/>
                  <a:gd name="T27" fmla="*/ 0 h 11"/>
                  <a:gd name="T28" fmla="*/ 3 w 11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1"/>
                  <a:gd name="T47" fmla="*/ 11 w 11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1">
                    <a:moveTo>
                      <a:pt x="3" y="3"/>
                    </a:moveTo>
                    <a:lnTo>
                      <a:pt x="0" y="6"/>
                    </a:lnTo>
                    <a:lnTo>
                      <a:pt x="0" y="8"/>
                    </a:lnTo>
                    <a:lnTo>
                      <a:pt x="3" y="11"/>
                    </a:lnTo>
                    <a:lnTo>
                      <a:pt x="6" y="11"/>
                    </a:lnTo>
                    <a:lnTo>
                      <a:pt x="8" y="11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12" name="Freeform 3012"/>
              <p:cNvSpPr>
                <a:spLocks/>
              </p:cNvSpPr>
              <p:nvPr/>
            </p:nvSpPr>
            <p:spPr bwMode="auto">
              <a:xfrm>
                <a:off x="3265" y="1975"/>
                <a:ext cx="10" cy="10"/>
              </a:xfrm>
              <a:custGeom>
                <a:avLst/>
                <a:gdLst>
                  <a:gd name="T0" fmla="*/ 3 w 10"/>
                  <a:gd name="T1" fmla="*/ 2 h 10"/>
                  <a:gd name="T2" fmla="*/ 3 w 10"/>
                  <a:gd name="T3" fmla="*/ 5 h 10"/>
                  <a:gd name="T4" fmla="*/ 0 w 10"/>
                  <a:gd name="T5" fmla="*/ 5 h 10"/>
                  <a:gd name="T6" fmla="*/ 0 w 10"/>
                  <a:gd name="T7" fmla="*/ 8 h 10"/>
                  <a:gd name="T8" fmla="*/ 0 w 10"/>
                  <a:gd name="T9" fmla="*/ 8 h 10"/>
                  <a:gd name="T10" fmla="*/ 5 w 10"/>
                  <a:gd name="T11" fmla="*/ 10 h 10"/>
                  <a:gd name="T12" fmla="*/ 8 w 10"/>
                  <a:gd name="T13" fmla="*/ 10 h 10"/>
                  <a:gd name="T14" fmla="*/ 10 w 10"/>
                  <a:gd name="T15" fmla="*/ 10 h 10"/>
                  <a:gd name="T16" fmla="*/ 10 w 10"/>
                  <a:gd name="T17" fmla="*/ 10 h 10"/>
                  <a:gd name="T18" fmla="*/ 10 w 10"/>
                  <a:gd name="T19" fmla="*/ 8 h 10"/>
                  <a:gd name="T20" fmla="*/ 10 w 10"/>
                  <a:gd name="T21" fmla="*/ 5 h 10"/>
                  <a:gd name="T22" fmla="*/ 10 w 10"/>
                  <a:gd name="T23" fmla="*/ 2 h 10"/>
                  <a:gd name="T24" fmla="*/ 10 w 10"/>
                  <a:gd name="T25" fmla="*/ 2 h 10"/>
                  <a:gd name="T26" fmla="*/ 8 w 10"/>
                  <a:gd name="T27" fmla="*/ 0 h 10"/>
                  <a:gd name="T28" fmla="*/ 3 w 10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0"/>
                  <a:gd name="T47" fmla="*/ 10 w 10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0">
                    <a:moveTo>
                      <a:pt x="3" y="2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5" y="10"/>
                    </a:lnTo>
                    <a:lnTo>
                      <a:pt x="8" y="10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13" name="Freeform 3013"/>
              <p:cNvSpPr>
                <a:spLocks/>
              </p:cNvSpPr>
              <p:nvPr/>
            </p:nvSpPr>
            <p:spPr bwMode="auto">
              <a:xfrm>
                <a:off x="3315" y="1938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0 w 10"/>
                  <a:gd name="T3" fmla="*/ 3 h 5"/>
                  <a:gd name="T4" fmla="*/ 0 w 10"/>
                  <a:gd name="T5" fmla="*/ 3 h 5"/>
                  <a:gd name="T6" fmla="*/ 0 w 10"/>
                  <a:gd name="T7" fmla="*/ 5 h 5"/>
                  <a:gd name="T8" fmla="*/ 0 w 10"/>
                  <a:gd name="T9" fmla="*/ 5 h 5"/>
                  <a:gd name="T10" fmla="*/ 2 w 10"/>
                  <a:gd name="T11" fmla="*/ 5 h 5"/>
                  <a:gd name="T12" fmla="*/ 5 w 10"/>
                  <a:gd name="T13" fmla="*/ 5 h 5"/>
                  <a:gd name="T14" fmla="*/ 7 w 10"/>
                  <a:gd name="T15" fmla="*/ 5 h 5"/>
                  <a:gd name="T16" fmla="*/ 10 w 10"/>
                  <a:gd name="T17" fmla="*/ 5 h 5"/>
                  <a:gd name="T18" fmla="*/ 10 w 10"/>
                  <a:gd name="T19" fmla="*/ 5 h 5"/>
                  <a:gd name="T20" fmla="*/ 7 w 10"/>
                  <a:gd name="T21" fmla="*/ 3 h 5"/>
                  <a:gd name="T22" fmla="*/ 7 w 10"/>
                  <a:gd name="T23" fmla="*/ 0 h 5"/>
                  <a:gd name="T24" fmla="*/ 7 w 10"/>
                  <a:gd name="T25" fmla="*/ 0 h 5"/>
                  <a:gd name="T26" fmla="*/ 0 w 10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5"/>
                  <a:gd name="T44" fmla="*/ 10 w 10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10" y="5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14" name="Freeform 3014"/>
              <p:cNvSpPr>
                <a:spLocks/>
              </p:cNvSpPr>
              <p:nvPr/>
            </p:nvSpPr>
            <p:spPr bwMode="auto">
              <a:xfrm>
                <a:off x="3307" y="1946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3 h 8"/>
                  <a:gd name="T22" fmla="*/ 8 w 10"/>
                  <a:gd name="T23" fmla="*/ 3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15" name="Freeform 3015"/>
              <p:cNvSpPr>
                <a:spLocks/>
              </p:cNvSpPr>
              <p:nvPr/>
            </p:nvSpPr>
            <p:spPr bwMode="auto">
              <a:xfrm>
                <a:off x="3299" y="1956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0 h 8"/>
                  <a:gd name="T24" fmla="*/ 8 w 10"/>
                  <a:gd name="T25" fmla="*/ 0 h 8"/>
                  <a:gd name="T26" fmla="*/ 5 w 10"/>
                  <a:gd name="T27" fmla="*/ 0 h 8"/>
                  <a:gd name="T28" fmla="*/ 3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16" name="Freeform 3016"/>
              <p:cNvSpPr>
                <a:spLocks/>
              </p:cNvSpPr>
              <p:nvPr/>
            </p:nvSpPr>
            <p:spPr bwMode="auto">
              <a:xfrm>
                <a:off x="3291" y="1964"/>
                <a:ext cx="11" cy="11"/>
              </a:xfrm>
              <a:custGeom>
                <a:avLst/>
                <a:gdLst>
                  <a:gd name="T0" fmla="*/ 0 w 11"/>
                  <a:gd name="T1" fmla="*/ 3 h 11"/>
                  <a:gd name="T2" fmla="*/ 0 w 11"/>
                  <a:gd name="T3" fmla="*/ 6 h 11"/>
                  <a:gd name="T4" fmla="*/ 0 w 11"/>
                  <a:gd name="T5" fmla="*/ 6 h 11"/>
                  <a:gd name="T6" fmla="*/ 0 w 11"/>
                  <a:gd name="T7" fmla="*/ 8 h 11"/>
                  <a:gd name="T8" fmla="*/ 0 w 11"/>
                  <a:gd name="T9" fmla="*/ 8 h 11"/>
                  <a:gd name="T10" fmla="*/ 5 w 11"/>
                  <a:gd name="T11" fmla="*/ 11 h 11"/>
                  <a:gd name="T12" fmla="*/ 8 w 11"/>
                  <a:gd name="T13" fmla="*/ 11 h 11"/>
                  <a:gd name="T14" fmla="*/ 11 w 11"/>
                  <a:gd name="T15" fmla="*/ 11 h 11"/>
                  <a:gd name="T16" fmla="*/ 11 w 11"/>
                  <a:gd name="T17" fmla="*/ 8 h 11"/>
                  <a:gd name="T18" fmla="*/ 11 w 11"/>
                  <a:gd name="T19" fmla="*/ 8 h 11"/>
                  <a:gd name="T20" fmla="*/ 11 w 11"/>
                  <a:gd name="T21" fmla="*/ 6 h 11"/>
                  <a:gd name="T22" fmla="*/ 11 w 11"/>
                  <a:gd name="T23" fmla="*/ 3 h 11"/>
                  <a:gd name="T24" fmla="*/ 8 w 11"/>
                  <a:gd name="T25" fmla="*/ 3 h 11"/>
                  <a:gd name="T26" fmla="*/ 5 w 11"/>
                  <a:gd name="T27" fmla="*/ 0 h 11"/>
                  <a:gd name="T28" fmla="*/ 0 w 11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1"/>
                  <a:gd name="T47" fmla="*/ 11 w 11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1">
                    <a:moveTo>
                      <a:pt x="0" y="3"/>
                    </a:moveTo>
                    <a:lnTo>
                      <a:pt x="0" y="6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17" name="Freeform 3017"/>
              <p:cNvSpPr>
                <a:spLocks/>
              </p:cNvSpPr>
              <p:nvPr/>
            </p:nvSpPr>
            <p:spPr bwMode="auto">
              <a:xfrm>
                <a:off x="3283" y="1977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8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11 w 11"/>
                  <a:gd name="T17" fmla="*/ 8 h 8"/>
                  <a:gd name="T18" fmla="*/ 11 w 11"/>
                  <a:gd name="T19" fmla="*/ 6 h 8"/>
                  <a:gd name="T20" fmla="*/ 8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18" name="Freeform 3018"/>
              <p:cNvSpPr>
                <a:spLocks/>
              </p:cNvSpPr>
              <p:nvPr/>
            </p:nvSpPr>
            <p:spPr bwMode="auto">
              <a:xfrm>
                <a:off x="3328" y="1938"/>
                <a:ext cx="10" cy="5"/>
              </a:xfrm>
              <a:custGeom>
                <a:avLst/>
                <a:gdLst>
                  <a:gd name="T0" fmla="*/ 2 w 10"/>
                  <a:gd name="T1" fmla="*/ 0 h 5"/>
                  <a:gd name="T2" fmla="*/ 2 w 10"/>
                  <a:gd name="T3" fmla="*/ 3 h 5"/>
                  <a:gd name="T4" fmla="*/ 0 w 10"/>
                  <a:gd name="T5" fmla="*/ 3 h 5"/>
                  <a:gd name="T6" fmla="*/ 0 w 10"/>
                  <a:gd name="T7" fmla="*/ 5 h 5"/>
                  <a:gd name="T8" fmla="*/ 2 w 10"/>
                  <a:gd name="T9" fmla="*/ 5 h 5"/>
                  <a:gd name="T10" fmla="*/ 5 w 10"/>
                  <a:gd name="T11" fmla="*/ 5 h 5"/>
                  <a:gd name="T12" fmla="*/ 8 w 10"/>
                  <a:gd name="T13" fmla="*/ 5 h 5"/>
                  <a:gd name="T14" fmla="*/ 10 w 10"/>
                  <a:gd name="T15" fmla="*/ 5 h 5"/>
                  <a:gd name="T16" fmla="*/ 10 w 10"/>
                  <a:gd name="T17" fmla="*/ 5 h 5"/>
                  <a:gd name="T18" fmla="*/ 10 w 10"/>
                  <a:gd name="T19" fmla="*/ 5 h 5"/>
                  <a:gd name="T20" fmla="*/ 10 w 10"/>
                  <a:gd name="T21" fmla="*/ 3 h 5"/>
                  <a:gd name="T22" fmla="*/ 10 w 10"/>
                  <a:gd name="T23" fmla="*/ 0 h 5"/>
                  <a:gd name="T24" fmla="*/ 8 w 10"/>
                  <a:gd name="T25" fmla="*/ 0 h 5"/>
                  <a:gd name="T26" fmla="*/ 5 w 10"/>
                  <a:gd name="T27" fmla="*/ 0 h 5"/>
                  <a:gd name="T28" fmla="*/ 2 w 10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5"/>
                  <a:gd name="T47" fmla="*/ 10 w 10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5">
                    <a:moveTo>
                      <a:pt x="2" y="0"/>
                    </a:moveTo>
                    <a:lnTo>
                      <a:pt x="2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19" name="Freeform 3019"/>
              <p:cNvSpPr>
                <a:spLocks/>
              </p:cNvSpPr>
              <p:nvPr/>
            </p:nvSpPr>
            <p:spPr bwMode="auto">
              <a:xfrm>
                <a:off x="3322" y="1946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8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20" name="Freeform 3020"/>
              <p:cNvSpPr>
                <a:spLocks/>
              </p:cNvSpPr>
              <p:nvPr/>
            </p:nvSpPr>
            <p:spPr bwMode="auto">
              <a:xfrm>
                <a:off x="3315" y="1956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5 w 10"/>
                  <a:gd name="T11" fmla="*/ 8 h 8"/>
                  <a:gd name="T12" fmla="*/ 7 w 10"/>
                  <a:gd name="T13" fmla="*/ 8 h 8"/>
                  <a:gd name="T14" fmla="*/ 10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0 h 8"/>
                  <a:gd name="T24" fmla="*/ 7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21" name="Freeform 3021"/>
              <p:cNvSpPr>
                <a:spLocks/>
              </p:cNvSpPr>
              <p:nvPr/>
            </p:nvSpPr>
            <p:spPr bwMode="auto">
              <a:xfrm>
                <a:off x="3307" y="1967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0 h 8"/>
                  <a:gd name="T24" fmla="*/ 10 w 10"/>
                  <a:gd name="T25" fmla="*/ 0 h 8"/>
                  <a:gd name="T26" fmla="*/ 5 w 10"/>
                  <a:gd name="T27" fmla="*/ 0 h 8"/>
                  <a:gd name="T28" fmla="*/ 2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2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22" name="Freeform 3022"/>
              <p:cNvSpPr>
                <a:spLocks/>
              </p:cNvSpPr>
              <p:nvPr/>
            </p:nvSpPr>
            <p:spPr bwMode="auto">
              <a:xfrm>
                <a:off x="3299" y="1977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0 w 10"/>
                  <a:gd name="T3" fmla="*/ 3 h 11"/>
                  <a:gd name="T4" fmla="*/ 0 w 10"/>
                  <a:gd name="T5" fmla="*/ 6 h 11"/>
                  <a:gd name="T6" fmla="*/ 0 w 10"/>
                  <a:gd name="T7" fmla="*/ 8 h 11"/>
                  <a:gd name="T8" fmla="*/ 0 w 10"/>
                  <a:gd name="T9" fmla="*/ 8 h 11"/>
                  <a:gd name="T10" fmla="*/ 5 w 10"/>
                  <a:gd name="T11" fmla="*/ 11 h 11"/>
                  <a:gd name="T12" fmla="*/ 8 w 10"/>
                  <a:gd name="T13" fmla="*/ 11 h 11"/>
                  <a:gd name="T14" fmla="*/ 10 w 10"/>
                  <a:gd name="T15" fmla="*/ 11 h 11"/>
                  <a:gd name="T16" fmla="*/ 10 w 10"/>
                  <a:gd name="T17" fmla="*/ 8 h 11"/>
                  <a:gd name="T18" fmla="*/ 10 w 10"/>
                  <a:gd name="T19" fmla="*/ 6 h 11"/>
                  <a:gd name="T20" fmla="*/ 10 w 10"/>
                  <a:gd name="T21" fmla="*/ 3 h 11"/>
                  <a:gd name="T22" fmla="*/ 10 w 10"/>
                  <a:gd name="T23" fmla="*/ 3 h 11"/>
                  <a:gd name="T24" fmla="*/ 10 w 10"/>
                  <a:gd name="T25" fmla="*/ 0 h 11"/>
                  <a:gd name="T26" fmla="*/ 5 w 10"/>
                  <a:gd name="T27" fmla="*/ 0 h 11"/>
                  <a:gd name="T28" fmla="*/ 0 w 10"/>
                  <a:gd name="T29" fmla="*/ 0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23" name="Freeform 3023"/>
              <p:cNvSpPr>
                <a:spLocks/>
              </p:cNvSpPr>
              <p:nvPr/>
            </p:nvSpPr>
            <p:spPr bwMode="auto">
              <a:xfrm>
                <a:off x="3343" y="1938"/>
                <a:ext cx="11" cy="5"/>
              </a:xfrm>
              <a:custGeom>
                <a:avLst/>
                <a:gdLst>
                  <a:gd name="T0" fmla="*/ 0 w 11"/>
                  <a:gd name="T1" fmla="*/ 0 h 5"/>
                  <a:gd name="T2" fmla="*/ 0 w 11"/>
                  <a:gd name="T3" fmla="*/ 3 h 5"/>
                  <a:gd name="T4" fmla="*/ 0 w 11"/>
                  <a:gd name="T5" fmla="*/ 3 h 5"/>
                  <a:gd name="T6" fmla="*/ 0 w 11"/>
                  <a:gd name="T7" fmla="*/ 5 h 5"/>
                  <a:gd name="T8" fmla="*/ 0 w 11"/>
                  <a:gd name="T9" fmla="*/ 5 h 5"/>
                  <a:gd name="T10" fmla="*/ 8 w 11"/>
                  <a:gd name="T11" fmla="*/ 5 h 5"/>
                  <a:gd name="T12" fmla="*/ 11 w 11"/>
                  <a:gd name="T13" fmla="*/ 5 h 5"/>
                  <a:gd name="T14" fmla="*/ 11 w 11"/>
                  <a:gd name="T15" fmla="*/ 5 h 5"/>
                  <a:gd name="T16" fmla="*/ 11 w 11"/>
                  <a:gd name="T17" fmla="*/ 5 h 5"/>
                  <a:gd name="T18" fmla="*/ 11 w 11"/>
                  <a:gd name="T19" fmla="*/ 3 h 5"/>
                  <a:gd name="T20" fmla="*/ 8 w 11"/>
                  <a:gd name="T21" fmla="*/ 0 h 5"/>
                  <a:gd name="T22" fmla="*/ 8 w 11"/>
                  <a:gd name="T23" fmla="*/ 0 h 5"/>
                  <a:gd name="T24" fmla="*/ 0 w 11"/>
                  <a:gd name="T25" fmla="*/ 0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1"/>
                  <a:gd name="T40" fmla="*/ 0 h 5"/>
                  <a:gd name="T41" fmla="*/ 11 w 11"/>
                  <a:gd name="T42" fmla="*/ 5 h 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1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24" name="Freeform 3024"/>
              <p:cNvSpPr>
                <a:spLocks/>
              </p:cNvSpPr>
              <p:nvPr/>
            </p:nvSpPr>
            <p:spPr bwMode="auto">
              <a:xfrm>
                <a:off x="3338" y="1946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8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25" name="Freeform 3025"/>
              <p:cNvSpPr>
                <a:spLocks/>
              </p:cNvSpPr>
              <p:nvPr/>
            </p:nvSpPr>
            <p:spPr bwMode="auto">
              <a:xfrm>
                <a:off x="3330" y="1956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11 w 11"/>
                  <a:gd name="T21" fmla="*/ 3 h 8"/>
                  <a:gd name="T22" fmla="*/ 11 w 11"/>
                  <a:gd name="T23" fmla="*/ 0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26" name="Freeform 3026"/>
              <p:cNvSpPr>
                <a:spLocks/>
              </p:cNvSpPr>
              <p:nvPr/>
            </p:nvSpPr>
            <p:spPr bwMode="auto">
              <a:xfrm>
                <a:off x="3325" y="1967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8 h 8"/>
                  <a:gd name="T18" fmla="*/ 11 w 11"/>
                  <a:gd name="T19" fmla="*/ 5 h 8"/>
                  <a:gd name="T20" fmla="*/ 8 w 11"/>
                  <a:gd name="T21" fmla="*/ 3 h 8"/>
                  <a:gd name="T22" fmla="*/ 8 w 11"/>
                  <a:gd name="T23" fmla="*/ 0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27" name="Freeform 3027"/>
              <p:cNvSpPr>
                <a:spLocks/>
              </p:cNvSpPr>
              <p:nvPr/>
            </p:nvSpPr>
            <p:spPr bwMode="auto">
              <a:xfrm>
                <a:off x="3317" y="1977"/>
                <a:ext cx="11" cy="11"/>
              </a:xfrm>
              <a:custGeom>
                <a:avLst/>
                <a:gdLst>
                  <a:gd name="T0" fmla="*/ 0 w 11"/>
                  <a:gd name="T1" fmla="*/ 0 h 11"/>
                  <a:gd name="T2" fmla="*/ 0 w 11"/>
                  <a:gd name="T3" fmla="*/ 3 h 11"/>
                  <a:gd name="T4" fmla="*/ 0 w 11"/>
                  <a:gd name="T5" fmla="*/ 6 h 11"/>
                  <a:gd name="T6" fmla="*/ 0 w 11"/>
                  <a:gd name="T7" fmla="*/ 8 h 11"/>
                  <a:gd name="T8" fmla="*/ 0 w 11"/>
                  <a:gd name="T9" fmla="*/ 8 h 11"/>
                  <a:gd name="T10" fmla="*/ 5 w 11"/>
                  <a:gd name="T11" fmla="*/ 11 h 11"/>
                  <a:gd name="T12" fmla="*/ 8 w 11"/>
                  <a:gd name="T13" fmla="*/ 11 h 11"/>
                  <a:gd name="T14" fmla="*/ 11 w 11"/>
                  <a:gd name="T15" fmla="*/ 11 h 11"/>
                  <a:gd name="T16" fmla="*/ 11 w 11"/>
                  <a:gd name="T17" fmla="*/ 8 h 11"/>
                  <a:gd name="T18" fmla="*/ 11 w 11"/>
                  <a:gd name="T19" fmla="*/ 6 h 11"/>
                  <a:gd name="T20" fmla="*/ 11 w 11"/>
                  <a:gd name="T21" fmla="*/ 3 h 11"/>
                  <a:gd name="T22" fmla="*/ 8 w 11"/>
                  <a:gd name="T23" fmla="*/ 3 h 11"/>
                  <a:gd name="T24" fmla="*/ 8 w 11"/>
                  <a:gd name="T25" fmla="*/ 0 h 11"/>
                  <a:gd name="T26" fmla="*/ 0 w 11"/>
                  <a:gd name="T27" fmla="*/ 0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11"/>
                  <a:gd name="T44" fmla="*/ 11 w 11"/>
                  <a:gd name="T45" fmla="*/ 11 h 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11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28" name="Freeform 3028"/>
              <p:cNvSpPr>
                <a:spLocks/>
              </p:cNvSpPr>
              <p:nvPr/>
            </p:nvSpPr>
            <p:spPr bwMode="auto">
              <a:xfrm>
                <a:off x="3359" y="1938"/>
                <a:ext cx="11" cy="5"/>
              </a:xfrm>
              <a:custGeom>
                <a:avLst/>
                <a:gdLst>
                  <a:gd name="T0" fmla="*/ 0 w 11"/>
                  <a:gd name="T1" fmla="*/ 0 h 5"/>
                  <a:gd name="T2" fmla="*/ 0 w 11"/>
                  <a:gd name="T3" fmla="*/ 3 h 5"/>
                  <a:gd name="T4" fmla="*/ 0 w 11"/>
                  <a:gd name="T5" fmla="*/ 3 h 5"/>
                  <a:gd name="T6" fmla="*/ 0 w 11"/>
                  <a:gd name="T7" fmla="*/ 5 h 5"/>
                  <a:gd name="T8" fmla="*/ 0 w 11"/>
                  <a:gd name="T9" fmla="*/ 5 h 5"/>
                  <a:gd name="T10" fmla="*/ 8 w 11"/>
                  <a:gd name="T11" fmla="*/ 5 h 5"/>
                  <a:gd name="T12" fmla="*/ 11 w 11"/>
                  <a:gd name="T13" fmla="*/ 5 h 5"/>
                  <a:gd name="T14" fmla="*/ 11 w 11"/>
                  <a:gd name="T15" fmla="*/ 5 h 5"/>
                  <a:gd name="T16" fmla="*/ 11 w 11"/>
                  <a:gd name="T17" fmla="*/ 5 h 5"/>
                  <a:gd name="T18" fmla="*/ 8 w 11"/>
                  <a:gd name="T19" fmla="*/ 3 h 5"/>
                  <a:gd name="T20" fmla="*/ 8 w 11"/>
                  <a:gd name="T21" fmla="*/ 0 h 5"/>
                  <a:gd name="T22" fmla="*/ 8 w 11"/>
                  <a:gd name="T23" fmla="*/ 0 h 5"/>
                  <a:gd name="T24" fmla="*/ 0 w 11"/>
                  <a:gd name="T25" fmla="*/ 0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1"/>
                  <a:gd name="T40" fmla="*/ 0 h 5"/>
                  <a:gd name="T41" fmla="*/ 11 w 11"/>
                  <a:gd name="T42" fmla="*/ 5 h 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1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29" name="Freeform 3029"/>
              <p:cNvSpPr>
                <a:spLocks/>
              </p:cNvSpPr>
              <p:nvPr/>
            </p:nvSpPr>
            <p:spPr bwMode="auto">
              <a:xfrm>
                <a:off x="3354" y="1946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8 w 10"/>
                  <a:gd name="T21" fmla="*/ 3 h 8"/>
                  <a:gd name="T22" fmla="*/ 8 w 10"/>
                  <a:gd name="T23" fmla="*/ 3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30" name="Freeform 3030"/>
              <p:cNvSpPr>
                <a:spLocks/>
              </p:cNvSpPr>
              <p:nvPr/>
            </p:nvSpPr>
            <p:spPr bwMode="auto">
              <a:xfrm>
                <a:off x="3349" y="1956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5 w 10"/>
                  <a:gd name="T11" fmla="*/ 8 h 8"/>
                  <a:gd name="T12" fmla="*/ 7 w 10"/>
                  <a:gd name="T13" fmla="*/ 8 h 8"/>
                  <a:gd name="T14" fmla="*/ 10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7 w 10"/>
                  <a:gd name="T21" fmla="*/ 3 h 8"/>
                  <a:gd name="T22" fmla="*/ 7 w 10"/>
                  <a:gd name="T23" fmla="*/ 0 h 8"/>
                  <a:gd name="T24" fmla="*/ 7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31" name="Freeform 3031"/>
              <p:cNvSpPr>
                <a:spLocks/>
              </p:cNvSpPr>
              <p:nvPr/>
            </p:nvSpPr>
            <p:spPr bwMode="auto">
              <a:xfrm>
                <a:off x="3341" y="1967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3 h 8"/>
                  <a:gd name="T6" fmla="*/ 0 w 13"/>
                  <a:gd name="T7" fmla="*/ 5 h 8"/>
                  <a:gd name="T8" fmla="*/ 0 w 13"/>
                  <a:gd name="T9" fmla="*/ 8 h 8"/>
                  <a:gd name="T10" fmla="*/ 8 w 13"/>
                  <a:gd name="T11" fmla="*/ 8 h 8"/>
                  <a:gd name="T12" fmla="*/ 10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0 w 13"/>
                  <a:gd name="T19" fmla="*/ 3 h 8"/>
                  <a:gd name="T20" fmla="*/ 10 w 13"/>
                  <a:gd name="T21" fmla="*/ 3 h 8"/>
                  <a:gd name="T22" fmla="*/ 8 w 13"/>
                  <a:gd name="T23" fmla="*/ 0 h 8"/>
                  <a:gd name="T24" fmla="*/ 0 w 13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8"/>
                  <a:gd name="T41" fmla="*/ 13 w 13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32" name="Freeform 3032"/>
              <p:cNvSpPr>
                <a:spLocks/>
              </p:cNvSpPr>
              <p:nvPr/>
            </p:nvSpPr>
            <p:spPr bwMode="auto">
              <a:xfrm>
                <a:off x="3333" y="1977"/>
                <a:ext cx="13" cy="11"/>
              </a:xfrm>
              <a:custGeom>
                <a:avLst/>
                <a:gdLst>
                  <a:gd name="T0" fmla="*/ 3 w 13"/>
                  <a:gd name="T1" fmla="*/ 3 h 11"/>
                  <a:gd name="T2" fmla="*/ 3 w 13"/>
                  <a:gd name="T3" fmla="*/ 6 h 11"/>
                  <a:gd name="T4" fmla="*/ 0 w 13"/>
                  <a:gd name="T5" fmla="*/ 6 h 11"/>
                  <a:gd name="T6" fmla="*/ 0 w 13"/>
                  <a:gd name="T7" fmla="*/ 8 h 11"/>
                  <a:gd name="T8" fmla="*/ 3 w 13"/>
                  <a:gd name="T9" fmla="*/ 8 h 11"/>
                  <a:gd name="T10" fmla="*/ 8 w 13"/>
                  <a:gd name="T11" fmla="*/ 11 h 11"/>
                  <a:gd name="T12" fmla="*/ 10 w 13"/>
                  <a:gd name="T13" fmla="*/ 11 h 11"/>
                  <a:gd name="T14" fmla="*/ 13 w 13"/>
                  <a:gd name="T15" fmla="*/ 11 h 11"/>
                  <a:gd name="T16" fmla="*/ 13 w 13"/>
                  <a:gd name="T17" fmla="*/ 8 h 11"/>
                  <a:gd name="T18" fmla="*/ 13 w 13"/>
                  <a:gd name="T19" fmla="*/ 8 h 11"/>
                  <a:gd name="T20" fmla="*/ 13 w 13"/>
                  <a:gd name="T21" fmla="*/ 6 h 11"/>
                  <a:gd name="T22" fmla="*/ 10 w 13"/>
                  <a:gd name="T23" fmla="*/ 3 h 11"/>
                  <a:gd name="T24" fmla="*/ 10 w 13"/>
                  <a:gd name="T25" fmla="*/ 0 h 11"/>
                  <a:gd name="T26" fmla="*/ 8 w 13"/>
                  <a:gd name="T27" fmla="*/ 0 h 11"/>
                  <a:gd name="T28" fmla="*/ 3 w 13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3"/>
                  <a:gd name="T46" fmla="*/ 0 h 11"/>
                  <a:gd name="T47" fmla="*/ 13 w 13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3" h="11">
                    <a:moveTo>
                      <a:pt x="3" y="3"/>
                    </a:moveTo>
                    <a:lnTo>
                      <a:pt x="3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33" name="Freeform 3033"/>
              <p:cNvSpPr>
                <a:spLocks/>
              </p:cNvSpPr>
              <p:nvPr/>
            </p:nvSpPr>
            <p:spPr bwMode="auto">
              <a:xfrm>
                <a:off x="3375" y="1938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0 w 10"/>
                  <a:gd name="T3" fmla="*/ 3 h 5"/>
                  <a:gd name="T4" fmla="*/ 0 w 10"/>
                  <a:gd name="T5" fmla="*/ 3 h 5"/>
                  <a:gd name="T6" fmla="*/ 0 w 10"/>
                  <a:gd name="T7" fmla="*/ 5 h 5"/>
                  <a:gd name="T8" fmla="*/ 0 w 10"/>
                  <a:gd name="T9" fmla="*/ 5 h 5"/>
                  <a:gd name="T10" fmla="*/ 8 w 10"/>
                  <a:gd name="T11" fmla="*/ 5 h 5"/>
                  <a:gd name="T12" fmla="*/ 10 w 10"/>
                  <a:gd name="T13" fmla="*/ 5 h 5"/>
                  <a:gd name="T14" fmla="*/ 10 w 10"/>
                  <a:gd name="T15" fmla="*/ 5 h 5"/>
                  <a:gd name="T16" fmla="*/ 10 w 10"/>
                  <a:gd name="T17" fmla="*/ 3 h 5"/>
                  <a:gd name="T18" fmla="*/ 8 w 10"/>
                  <a:gd name="T19" fmla="*/ 0 h 5"/>
                  <a:gd name="T20" fmla="*/ 8 w 10"/>
                  <a:gd name="T21" fmla="*/ 0 h 5"/>
                  <a:gd name="T22" fmla="*/ 0 w 10"/>
                  <a:gd name="T23" fmla="*/ 0 h 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0"/>
                  <a:gd name="T37" fmla="*/ 0 h 5"/>
                  <a:gd name="T38" fmla="*/ 10 w 10"/>
                  <a:gd name="T39" fmla="*/ 5 h 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0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34" name="Freeform 3034"/>
              <p:cNvSpPr>
                <a:spLocks/>
              </p:cNvSpPr>
              <p:nvPr/>
            </p:nvSpPr>
            <p:spPr bwMode="auto">
              <a:xfrm>
                <a:off x="3370" y="1946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3 h 8"/>
                  <a:gd name="T6" fmla="*/ 0 w 13"/>
                  <a:gd name="T7" fmla="*/ 5 h 8"/>
                  <a:gd name="T8" fmla="*/ 2 w 13"/>
                  <a:gd name="T9" fmla="*/ 5 h 8"/>
                  <a:gd name="T10" fmla="*/ 7 w 13"/>
                  <a:gd name="T11" fmla="*/ 8 h 8"/>
                  <a:gd name="T12" fmla="*/ 10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3 w 13"/>
                  <a:gd name="T19" fmla="*/ 5 h 8"/>
                  <a:gd name="T20" fmla="*/ 10 w 13"/>
                  <a:gd name="T21" fmla="*/ 3 h 8"/>
                  <a:gd name="T22" fmla="*/ 10 w 13"/>
                  <a:gd name="T23" fmla="*/ 3 h 8"/>
                  <a:gd name="T24" fmla="*/ 7 w 13"/>
                  <a:gd name="T25" fmla="*/ 0 h 8"/>
                  <a:gd name="T26" fmla="*/ 0 w 13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8"/>
                  <a:gd name="T44" fmla="*/ 13 w 13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0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35" name="Freeform 3035"/>
              <p:cNvSpPr>
                <a:spLocks/>
              </p:cNvSpPr>
              <p:nvPr/>
            </p:nvSpPr>
            <p:spPr bwMode="auto">
              <a:xfrm>
                <a:off x="3364" y="1956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3 h 8"/>
                  <a:gd name="T6" fmla="*/ 0 w 13"/>
                  <a:gd name="T7" fmla="*/ 6 h 8"/>
                  <a:gd name="T8" fmla="*/ 0 w 13"/>
                  <a:gd name="T9" fmla="*/ 6 h 8"/>
                  <a:gd name="T10" fmla="*/ 6 w 13"/>
                  <a:gd name="T11" fmla="*/ 8 h 8"/>
                  <a:gd name="T12" fmla="*/ 11 w 13"/>
                  <a:gd name="T13" fmla="*/ 8 h 8"/>
                  <a:gd name="T14" fmla="*/ 13 w 13"/>
                  <a:gd name="T15" fmla="*/ 8 h 8"/>
                  <a:gd name="T16" fmla="*/ 13 w 13"/>
                  <a:gd name="T17" fmla="*/ 6 h 8"/>
                  <a:gd name="T18" fmla="*/ 13 w 13"/>
                  <a:gd name="T19" fmla="*/ 6 h 8"/>
                  <a:gd name="T20" fmla="*/ 11 w 13"/>
                  <a:gd name="T21" fmla="*/ 3 h 8"/>
                  <a:gd name="T22" fmla="*/ 11 w 13"/>
                  <a:gd name="T23" fmla="*/ 3 h 8"/>
                  <a:gd name="T24" fmla="*/ 8 w 13"/>
                  <a:gd name="T25" fmla="*/ 0 h 8"/>
                  <a:gd name="T26" fmla="*/ 0 w 13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8"/>
                  <a:gd name="T44" fmla="*/ 13 w 13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6" y="8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36" name="Freeform 3036"/>
              <p:cNvSpPr>
                <a:spLocks/>
              </p:cNvSpPr>
              <p:nvPr/>
            </p:nvSpPr>
            <p:spPr bwMode="auto">
              <a:xfrm>
                <a:off x="3359" y="1967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5 h 8"/>
                  <a:gd name="T6" fmla="*/ 0 w 13"/>
                  <a:gd name="T7" fmla="*/ 8 h 8"/>
                  <a:gd name="T8" fmla="*/ 0 w 13"/>
                  <a:gd name="T9" fmla="*/ 8 h 8"/>
                  <a:gd name="T10" fmla="*/ 8 w 13"/>
                  <a:gd name="T11" fmla="*/ 8 h 8"/>
                  <a:gd name="T12" fmla="*/ 11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1 w 13"/>
                  <a:gd name="T19" fmla="*/ 3 h 8"/>
                  <a:gd name="T20" fmla="*/ 11 w 13"/>
                  <a:gd name="T21" fmla="*/ 3 h 8"/>
                  <a:gd name="T22" fmla="*/ 8 w 13"/>
                  <a:gd name="T23" fmla="*/ 0 h 8"/>
                  <a:gd name="T24" fmla="*/ 0 w 13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8"/>
                  <a:gd name="T41" fmla="*/ 13 w 13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37" name="Freeform 3037"/>
              <p:cNvSpPr>
                <a:spLocks/>
              </p:cNvSpPr>
              <p:nvPr/>
            </p:nvSpPr>
            <p:spPr bwMode="auto">
              <a:xfrm>
                <a:off x="3354" y="1977"/>
                <a:ext cx="13" cy="11"/>
              </a:xfrm>
              <a:custGeom>
                <a:avLst/>
                <a:gdLst>
                  <a:gd name="T0" fmla="*/ 0 w 13"/>
                  <a:gd name="T1" fmla="*/ 3 h 11"/>
                  <a:gd name="T2" fmla="*/ 0 w 13"/>
                  <a:gd name="T3" fmla="*/ 6 h 11"/>
                  <a:gd name="T4" fmla="*/ 0 w 13"/>
                  <a:gd name="T5" fmla="*/ 6 h 11"/>
                  <a:gd name="T6" fmla="*/ 0 w 13"/>
                  <a:gd name="T7" fmla="*/ 8 h 11"/>
                  <a:gd name="T8" fmla="*/ 0 w 13"/>
                  <a:gd name="T9" fmla="*/ 11 h 11"/>
                  <a:gd name="T10" fmla="*/ 8 w 13"/>
                  <a:gd name="T11" fmla="*/ 11 h 11"/>
                  <a:gd name="T12" fmla="*/ 10 w 13"/>
                  <a:gd name="T13" fmla="*/ 11 h 11"/>
                  <a:gd name="T14" fmla="*/ 13 w 13"/>
                  <a:gd name="T15" fmla="*/ 11 h 11"/>
                  <a:gd name="T16" fmla="*/ 13 w 13"/>
                  <a:gd name="T17" fmla="*/ 8 h 11"/>
                  <a:gd name="T18" fmla="*/ 10 w 13"/>
                  <a:gd name="T19" fmla="*/ 6 h 11"/>
                  <a:gd name="T20" fmla="*/ 8 w 13"/>
                  <a:gd name="T21" fmla="*/ 3 h 11"/>
                  <a:gd name="T22" fmla="*/ 8 w 13"/>
                  <a:gd name="T23" fmla="*/ 3 h 11"/>
                  <a:gd name="T24" fmla="*/ 5 w 13"/>
                  <a:gd name="T25" fmla="*/ 0 h 11"/>
                  <a:gd name="T26" fmla="*/ 0 w 13"/>
                  <a:gd name="T27" fmla="*/ 3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11"/>
                  <a:gd name="T44" fmla="*/ 13 w 13"/>
                  <a:gd name="T45" fmla="*/ 11 h 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11">
                    <a:moveTo>
                      <a:pt x="0" y="3"/>
                    </a:moveTo>
                    <a:lnTo>
                      <a:pt x="0" y="6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10" y="6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38" name="Freeform 3038"/>
              <p:cNvSpPr>
                <a:spLocks/>
              </p:cNvSpPr>
              <p:nvPr/>
            </p:nvSpPr>
            <p:spPr bwMode="auto">
              <a:xfrm>
                <a:off x="3482" y="1938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5 w 8"/>
                  <a:gd name="T9" fmla="*/ 8 h 8"/>
                  <a:gd name="T10" fmla="*/ 3 w 8"/>
                  <a:gd name="T11" fmla="*/ 8 h 8"/>
                  <a:gd name="T12" fmla="*/ 3 w 8"/>
                  <a:gd name="T13" fmla="*/ 8 h 8"/>
                  <a:gd name="T14" fmla="*/ 0 w 8"/>
                  <a:gd name="T15" fmla="*/ 5 h 8"/>
                  <a:gd name="T16" fmla="*/ 0 w 8"/>
                  <a:gd name="T17" fmla="*/ 5 h 8"/>
                  <a:gd name="T18" fmla="*/ 0 w 8"/>
                  <a:gd name="T19" fmla="*/ 3 h 8"/>
                  <a:gd name="T20" fmla="*/ 3 w 8"/>
                  <a:gd name="T21" fmla="*/ 3 h 8"/>
                  <a:gd name="T22" fmla="*/ 3 w 8"/>
                  <a:gd name="T23" fmla="*/ 3 h 8"/>
                  <a:gd name="T24" fmla="*/ 5 w 8"/>
                  <a:gd name="T25" fmla="*/ 0 h 8"/>
                  <a:gd name="T26" fmla="*/ 8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39" name="Freeform 3039"/>
              <p:cNvSpPr>
                <a:spLocks/>
              </p:cNvSpPr>
              <p:nvPr/>
            </p:nvSpPr>
            <p:spPr bwMode="auto">
              <a:xfrm>
                <a:off x="3487" y="1946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5 w 8"/>
                  <a:gd name="T9" fmla="*/ 8 h 8"/>
                  <a:gd name="T10" fmla="*/ 3 w 8"/>
                  <a:gd name="T11" fmla="*/ 8 h 8"/>
                  <a:gd name="T12" fmla="*/ 3 w 8"/>
                  <a:gd name="T13" fmla="*/ 8 h 8"/>
                  <a:gd name="T14" fmla="*/ 0 w 8"/>
                  <a:gd name="T15" fmla="*/ 5 h 8"/>
                  <a:gd name="T16" fmla="*/ 0 w 8"/>
                  <a:gd name="T17" fmla="*/ 5 h 8"/>
                  <a:gd name="T18" fmla="*/ 0 w 8"/>
                  <a:gd name="T19" fmla="*/ 3 h 8"/>
                  <a:gd name="T20" fmla="*/ 0 w 8"/>
                  <a:gd name="T21" fmla="*/ 3 h 8"/>
                  <a:gd name="T22" fmla="*/ 3 w 8"/>
                  <a:gd name="T23" fmla="*/ 3 h 8"/>
                  <a:gd name="T24" fmla="*/ 5 w 8"/>
                  <a:gd name="T25" fmla="*/ 0 h 8"/>
                  <a:gd name="T26" fmla="*/ 8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40" name="Freeform 3040"/>
              <p:cNvSpPr>
                <a:spLocks/>
              </p:cNvSpPr>
              <p:nvPr/>
            </p:nvSpPr>
            <p:spPr bwMode="auto">
              <a:xfrm>
                <a:off x="3492" y="1956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3 h 6"/>
                  <a:gd name="T4" fmla="*/ 8 w 8"/>
                  <a:gd name="T5" fmla="*/ 3 h 6"/>
                  <a:gd name="T6" fmla="*/ 8 w 8"/>
                  <a:gd name="T7" fmla="*/ 6 h 6"/>
                  <a:gd name="T8" fmla="*/ 8 w 8"/>
                  <a:gd name="T9" fmla="*/ 6 h 6"/>
                  <a:gd name="T10" fmla="*/ 6 w 8"/>
                  <a:gd name="T11" fmla="*/ 6 h 6"/>
                  <a:gd name="T12" fmla="*/ 3 w 8"/>
                  <a:gd name="T13" fmla="*/ 6 h 6"/>
                  <a:gd name="T14" fmla="*/ 3 w 8"/>
                  <a:gd name="T15" fmla="*/ 6 h 6"/>
                  <a:gd name="T16" fmla="*/ 0 w 8"/>
                  <a:gd name="T17" fmla="*/ 6 h 6"/>
                  <a:gd name="T18" fmla="*/ 0 w 8"/>
                  <a:gd name="T19" fmla="*/ 3 h 6"/>
                  <a:gd name="T20" fmla="*/ 0 w 8"/>
                  <a:gd name="T21" fmla="*/ 0 h 6"/>
                  <a:gd name="T22" fmla="*/ 0 w 8"/>
                  <a:gd name="T23" fmla="*/ 0 h 6"/>
                  <a:gd name="T24" fmla="*/ 3 w 8"/>
                  <a:gd name="T25" fmla="*/ 0 h 6"/>
                  <a:gd name="T26" fmla="*/ 6 w 8"/>
                  <a:gd name="T27" fmla="*/ 0 h 6"/>
                  <a:gd name="T28" fmla="*/ 8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6" y="6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41" name="Freeform 3041"/>
              <p:cNvSpPr>
                <a:spLocks/>
              </p:cNvSpPr>
              <p:nvPr/>
            </p:nvSpPr>
            <p:spPr bwMode="auto">
              <a:xfrm>
                <a:off x="3498" y="1964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3 h 8"/>
                  <a:gd name="T4" fmla="*/ 8 w 8"/>
                  <a:gd name="T5" fmla="*/ 3 h 8"/>
                  <a:gd name="T6" fmla="*/ 8 w 8"/>
                  <a:gd name="T7" fmla="*/ 6 h 8"/>
                  <a:gd name="T8" fmla="*/ 8 w 8"/>
                  <a:gd name="T9" fmla="*/ 6 h 8"/>
                  <a:gd name="T10" fmla="*/ 5 w 8"/>
                  <a:gd name="T11" fmla="*/ 8 h 8"/>
                  <a:gd name="T12" fmla="*/ 2 w 8"/>
                  <a:gd name="T13" fmla="*/ 8 h 8"/>
                  <a:gd name="T14" fmla="*/ 2 w 8"/>
                  <a:gd name="T15" fmla="*/ 8 h 8"/>
                  <a:gd name="T16" fmla="*/ 0 w 8"/>
                  <a:gd name="T17" fmla="*/ 6 h 8"/>
                  <a:gd name="T18" fmla="*/ 0 w 8"/>
                  <a:gd name="T19" fmla="*/ 6 h 8"/>
                  <a:gd name="T20" fmla="*/ 0 w 8"/>
                  <a:gd name="T21" fmla="*/ 3 h 8"/>
                  <a:gd name="T22" fmla="*/ 2 w 8"/>
                  <a:gd name="T23" fmla="*/ 3 h 8"/>
                  <a:gd name="T24" fmla="*/ 2 w 8"/>
                  <a:gd name="T25" fmla="*/ 0 h 8"/>
                  <a:gd name="T26" fmla="*/ 5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42" name="Freeform 3042"/>
              <p:cNvSpPr>
                <a:spLocks/>
              </p:cNvSpPr>
              <p:nvPr/>
            </p:nvSpPr>
            <p:spPr bwMode="auto">
              <a:xfrm>
                <a:off x="3506" y="1975"/>
                <a:ext cx="7" cy="8"/>
              </a:xfrm>
              <a:custGeom>
                <a:avLst/>
                <a:gdLst>
                  <a:gd name="T0" fmla="*/ 5 w 7"/>
                  <a:gd name="T1" fmla="*/ 0 h 8"/>
                  <a:gd name="T2" fmla="*/ 7 w 7"/>
                  <a:gd name="T3" fmla="*/ 2 h 8"/>
                  <a:gd name="T4" fmla="*/ 7 w 7"/>
                  <a:gd name="T5" fmla="*/ 2 h 8"/>
                  <a:gd name="T6" fmla="*/ 7 w 7"/>
                  <a:gd name="T7" fmla="*/ 5 h 8"/>
                  <a:gd name="T8" fmla="*/ 7 w 7"/>
                  <a:gd name="T9" fmla="*/ 5 h 8"/>
                  <a:gd name="T10" fmla="*/ 5 w 7"/>
                  <a:gd name="T11" fmla="*/ 8 h 8"/>
                  <a:gd name="T12" fmla="*/ 2 w 7"/>
                  <a:gd name="T13" fmla="*/ 8 h 8"/>
                  <a:gd name="T14" fmla="*/ 0 w 7"/>
                  <a:gd name="T15" fmla="*/ 8 h 8"/>
                  <a:gd name="T16" fmla="*/ 0 w 7"/>
                  <a:gd name="T17" fmla="*/ 5 h 8"/>
                  <a:gd name="T18" fmla="*/ 0 w 7"/>
                  <a:gd name="T19" fmla="*/ 5 h 8"/>
                  <a:gd name="T20" fmla="*/ 0 w 7"/>
                  <a:gd name="T21" fmla="*/ 2 h 8"/>
                  <a:gd name="T22" fmla="*/ 0 w 7"/>
                  <a:gd name="T23" fmla="*/ 0 h 8"/>
                  <a:gd name="T24" fmla="*/ 0 w 7"/>
                  <a:gd name="T25" fmla="*/ 0 h 8"/>
                  <a:gd name="T26" fmla="*/ 2 w 7"/>
                  <a:gd name="T27" fmla="*/ 0 h 8"/>
                  <a:gd name="T28" fmla="*/ 5 w 7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8"/>
                  <a:gd name="T47" fmla="*/ 7 w 7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8">
                    <a:moveTo>
                      <a:pt x="5" y="0"/>
                    </a:moveTo>
                    <a:lnTo>
                      <a:pt x="7" y="2"/>
                    </a:lnTo>
                    <a:lnTo>
                      <a:pt x="7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43" name="Freeform 3043"/>
              <p:cNvSpPr>
                <a:spLocks/>
              </p:cNvSpPr>
              <p:nvPr/>
            </p:nvSpPr>
            <p:spPr bwMode="auto">
              <a:xfrm>
                <a:off x="3469" y="1938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5 w 8"/>
                  <a:gd name="T9" fmla="*/ 8 h 8"/>
                  <a:gd name="T10" fmla="*/ 3 w 8"/>
                  <a:gd name="T11" fmla="*/ 8 h 8"/>
                  <a:gd name="T12" fmla="*/ 3 w 8"/>
                  <a:gd name="T13" fmla="*/ 8 h 8"/>
                  <a:gd name="T14" fmla="*/ 0 w 8"/>
                  <a:gd name="T15" fmla="*/ 5 h 8"/>
                  <a:gd name="T16" fmla="*/ 3 w 8"/>
                  <a:gd name="T17" fmla="*/ 5 h 8"/>
                  <a:gd name="T18" fmla="*/ 3 w 8"/>
                  <a:gd name="T19" fmla="*/ 3 h 8"/>
                  <a:gd name="T20" fmla="*/ 3 w 8"/>
                  <a:gd name="T21" fmla="*/ 3 h 8"/>
                  <a:gd name="T22" fmla="*/ 5 w 8"/>
                  <a:gd name="T23" fmla="*/ 0 h 8"/>
                  <a:gd name="T24" fmla="*/ 8 w 8"/>
                  <a:gd name="T25" fmla="*/ 3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8"/>
                  <a:gd name="T41" fmla="*/ 8 w 8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44" name="Freeform 3044"/>
              <p:cNvSpPr>
                <a:spLocks/>
              </p:cNvSpPr>
              <p:nvPr/>
            </p:nvSpPr>
            <p:spPr bwMode="auto">
              <a:xfrm>
                <a:off x="3474" y="1946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5 w 8"/>
                  <a:gd name="T9" fmla="*/ 8 h 8"/>
                  <a:gd name="T10" fmla="*/ 3 w 8"/>
                  <a:gd name="T11" fmla="*/ 8 h 8"/>
                  <a:gd name="T12" fmla="*/ 3 w 8"/>
                  <a:gd name="T13" fmla="*/ 8 h 8"/>
                  <a:gd name="T14" fmla="*/ 0 w 8"/>
                  <a:gd name="T15" fmla="*/ 5 h 8"/>
                  <a:gd name="T16" fmla="*/ 0 w 8"/>
                  <a:gd name="T17" fmla="*/ 5 h 8"/>
                  <a:gd name="T18" fmla="*/ 3 w 8"/>
                  <a:gd name="T19" fmla="*/ 3 h 8"/>
                  <a:gd name="T20" fmla="*/ 3 w 8"/>
                  <a:gd name="T21" fmla="*/ 3 h 8"/>
                  <a:gd name="T22" fmla="*/ 5 w 8"/>
                  <a:gd name="T23" fmla="*/ 0 h 8"/>
                  <a:gd name="T24" fmla="*/ 8 w 8"/>
                  <a:gd name="T25" fmla="*/ 3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8"/>
                  <a:gd name="T41" fmla="*/ 8 w 8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45" name="Freeform 3045"/>
              <p:cNvSpPr>
                <a:spLocks/>
              </p:cNvSpPr>
              <p:nvPr/>
            </p:nvSpPr>
            <p:spPr bwMode="auto">
              <a:xfrm>
                <a:off x="3479" y="1956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3 h 6"/>
                  <a:gd name="T4" fmla="*/ 8 w 8"/>
                  <a:gd name="T5" fmla="*/ 3 h 6"/>
                  <a:gd name="T6" fmla="*/ 8 w 8"/>
                  <a:gd name="T7" fmla="*/ 6 h 6"/>
                  <a:gd name="T8" fmla="*/ 8 w 8"/>
                  <a:gd name="T9" fmla="*/ 6 h 6"/>
                  <a:gd name="T10" fmla="*/ 6 w 8"/>
                  <a:gd name="T11" fmla="*/ 6 h 6"/>
                  <a:gd name="T12" fmla="*/ 3 w 8"/>
                  <a:gd name="T13" fmla="*/ 6 h 6"/>
                  <a:gd name="T14" fmla="*/ 3 w 8"/>
                  <a:gd name="T15" fmla="*/ 6 h 6"/>
                  <a:gd name="T16" fmla="*/ 0 w 8"/>
                  <a:gd name="T17" fmla="*/ 6 h 6"/>
                  <a:gd name="T18" fmla="*/ 0 w 8"/>
                  <a:gd name="T19" fmla="*/ 3 h 6"/>
                  <a:gd name="T20" fmla="*/ 0 w 8"/>
                  <a:gd name="T21" fmla="*/ 0 h 6"/>
                  <a:gd name="T22" fmla="*/ 3 w 8"/>
                  <a:gd name="T23" fmla="*/ 0 h 6"/>
                  <a:gd name="T24" fmla="*/ 3 w 8"/>
                  <a:gd name="T25" fmla="*/ 0 h 6"/>
                  <a:gd name="T26" fmla="*/ 6 w 8"/>
                  <a:gd name="T27" fmla="*/ 0 h 6"/>
                  <a:gd name="T28" fmla="*/ 8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6" y="6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46" name="Freeform 3046"/>
              <p:cNvSpPr>
                <a:spLocks/>
              </p:cNvSpPr>
              <p:nvPr/>
            </p:nvSpPr>
            <p:spPr bwMode="auto">
              <a:xfrm>
                <a:off x="3485" y="1964"/>
                <a:ext cx="7" cy="8"/>
              </a:xfrm>
              <a:custGeom>
                <a:avLst/>
                <a:gdLst>
                  <a:gd name="T0" fmla="*/ 7 w 7"/>
                  <a:gd name="T1" fmla="*/ 0 h 8"/>
                  <a:gd name="T2" fmla="*/ 7 w 7"/>
                  <a:gd name="T3" fmla="*/ 3 h 8"/>
                  <a:gd name="T4" fmla="*/ 7 w 7"/>
                  <a:gd name="T5" fmla="*/ 6 h 8"/>
                  <a:gd name="T6" fmla="*/ 7 w 7"/>
                  <a:gd name="T7" fmla="*/ 6 h 8"/>
                  <a:gd name="T8" fmla="*/ 7 w 7"/>
                  <a:gd name="T9" fmla="*/ 6 h 8"/>
                  <a:gd name="T10" fmla="*/ 5 w 7"/>
                  <a:gd name="T11" fmla="*/ 8 h 8"/>
                  <a:gd name="T12" fmla="*/ 2 w 7"/>
                  <a:gd name="T13" fmla="*/ 8 h 8"/>
                  <a:gd name="T14" fmla="*/ 2 w 7"/>
                  <a:gd name="T15" fmla="*/ 8 h 8"/>
                  <a:gd name="T16" fmla="*/ 0 w 7"/>
                  <a:gd name="T17" fmla="*/ 8 h 8"/>
                  <a:gd name="T18" fmla="*/ 0 w 7"/>
                  <a:gd name="T19" fmla="*/ 6 h 8"/>
                  <a:gd name="T20" fmla="*/ 2 w 7"/>
                  <a:gd name="T21" fmla="*/ 3 h 8"/>
                  <a:gd name="T22" fmla="*/ 2 w 7"/>
                  <a:gd name="T23" fmla="*/ 3 h 8"/>
                  <a:gd name="T24" fmla="*/ 2 w 7"/>
                  <a:gd name="T25" fmla="*/ 0 h 8"/>
                  <a:gd name="T26" fmla="*/ 5 w 7"/>
                  <a:gd name="T27" fmla="*/ 0 h 8"/>
                  <a:gd name="T28" fmla="*/ 7 w 7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8"/>
                  <a:gd name="T47" fmla="*/ 7 w 7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8">
                    <a:moveTo>
                      <a:pt x="7" y="0"/>
                    </a:moveTo>
                    <a:lnTo>
                      <a:pt x="7" y="3"/>
                    </a:lnTo>
                    <a:lnTo>
                      <a:pt x="7" y="6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47" name="Freeform 3047"/>
              <p:cNvSpPr>
                <a:spLocks/>
              </p:cNvSpPr>
              <p:nvPr/>
            </p:nvSpPr>
            <p:spPr bwMode="auto">
              <a:xfrm>
                <a:off x="3490" y="1975"/>
                <a:ext cx="10" cy="8"/>
              </a:xfrm>
              <a:custGeom>
                <a:avLst/>
                <a:gdLst>
                  <a:gd name="T0" fmla="*/ 10 w 10"/>
                  <a:gd name="T1" fmla="*/ 0 h 8"/>
                  <a:gd name="T2" fmla="*/ 10 w 10"/>
                  <a:gd name="T3" fmla="*/ 2 h 8"/>
                  <a:gd name="T4" fmla="*/ 10 w 10"/>
                  <a:gd name="T5" fmla="*/ 2 h 8"/>
                  <a:gd name="T6" fmla="*/ 10 w 10"/>
                  <a:gd name="T7" fmla="*/ 5 h 8"/>
                  <a:gd name="T8" fmla="*/ 10 w 10"/>
                  <a:gd name="T9" fmla="*/ 5 h 8"/>
                  <a:gd name="T10" fmla="*/ 8 w 10"/>
                  <a:gd name="T11" fmla="*/ 8 h 8"/>
                  <a:gd name="T12" fmla="*/ 2 w 10"/>
                  <a:gd name="T13" fmla="*/ 8 h 8"/>
                  <a:gd name="T14" fmla="*/ 2 w 10"/>
                  <a:gd name="T15" fmla="*/ 8 h 8"/>
                  <a:gd name="T16" fmla="*/ 0 w 10"/>
                  <a:gd name="T17" fmla="*/ 8 h 8"/>
                  <a:gd name="T18" fmla="*/ 2 w 10"/>
                  <a:gd name="T19" fmla="*/ 5 h 8"/>
                  <a:gd name="T20" fmla="*/ 2 w 10"/>
                  <a:gd name="T21" fmla="*/ 2 h 8"/>
                  <a:gd name="T22" fmla="*/ 2 w 10"/>
                  <a:gd name="T23" fmla="*/ 2 h 8"/>
                  <a:gd name="T24" fmla="*/ 2 w 10"/>
                  <a:gd name="T25" fmla="*/ 0 h 8"/>
                  <a:gd name="T26" fmla="*/ 1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10" y="0"/>
                    </a:moveTo>
                    <a:lnTo>
                      <a:pt x="10" y="2"/>
                    </a:lnTo>
                    <a:lnTo>
                      <a:pt x="10" y="5"/>
                    </a:lnTo>
                    <a:lnTo>
                      <a:pt x="8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48" name="Freeform 3048"/>
              <p:cNvSpPr>
                <a:spLocks/>
              </p:cNvSpPr>
              <p:nvPr/>
            </p:nvSpPr>
            <p:spPr bwMode="auto">
              <a:xfrm>
                <a:off x="3458" y="1938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6 w 8"/>
                  <a:gd name="T9" fmla="*/ 8 h 8"/>
                  <a:gd name="T10" fmla="*/ 3 w 8"/>
                  <a:gd name="T11" fmla="*/ 8 h 8"/>
                  <a:gd name="T12" fmla="*/ 0 w 8"/>
                  <a:gd name="T13" fmla="*/ 8 h 8"/>
                  <a:gd name="T14" fmla="*/ 0 w 8"/>
                  <a:gd name="T15" fmla="*/ 5 h 8"/>
                  <a:gd name="T16" fmla="*/ 0 w 8"/>
                  <a:gd name="T17" fmla="*/ 5 h 8"/>
                  <a:gd name="T18" fmla="*/ 0 w 8"/>
                  <a:gd name="T19" fmla="*/ 3 h 8"/>
                  <a:gd name="T20" fmla="*/ 0 w 8"/>
                  <a:gd name="T21" fmla="*/ 3 h 8"/>
                  <a:gd name="T22" fmla="*/ 3 w 8"/>
                  <a:gd name="T23" fmla="*/ 3 h 8"/>
                  <a:gd name="T24" fmla="*/ 6 w 8"/>
                  <a:gd name="T25" fmla="*/ 0 h 8"/>
                  <a:gd name="T26" fmla="*/ 8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49" name="Freeform 3049"/>
              <p:cNvSpPr>
                <a:spLocks/>
              </p:cNvSpPr>
              <p:nvPr/>
            </p:nvSpPr>
            <p:spPr bwMode="auto">
              <a:xfrm>
                <a:off x="3461" y="1946"/>
                <a:ext cx="11" cy="8"/>
              </a:xfrm>
              <a:custGeom>
                <a:avLst/>
                <a:gdLst>
                  <a:gd name="T0" fmla="*/ 11 w 11"/>
                  <a:gd name="T1" fmla="*/ 3 h 8"/>
                  <a:gd name="T2" fmla="*/ 11 w 11"/>
                  <a:gd name="T3" fmla="*/ 3 h 8"/>
                  <a:gd name="T4" fmla="*/ 11 w 11"/>
                  <a:gd name="T5" fmla="*/ 5 h 8"/>
                  <a:gd name="T6" fmla="*/ 11 w 11"/>
                  <a:gd name="T7" fmla="*/ 5 h 8"/>
                  <a:gd name="T8" fmla="*/ 8 w 11"/>
                  <a:gd name="T9" fmla="*/ 5 h 8"/>
                  <a:gd name="T10" fmla="*/ 5 w 11"/>
                  <a:gd name="T11" fmla="*/ 8 h 8"/>
                  <a:gd name="T12" fmla="*/ 3 w 11"/>
                  <a:gd name="T13" fmla="*/ 8 h 8"/>
                  <a:gd name="T14" fmla="*/ 3 w 11"/>
                  <a:gd name="T15" fmla="*/ 8 h 8"/>
                  <a:gd name="T16" fmla="*/ 0 w 11"/>
                  <a:gd name="T17" fmla="*/ 5 h 8"/>
                  <a:gd name="T18" fmla="*/ 3 w 11"/>
                  <a:gd name="T19" fmla="*/ 5 h 8"/>
                  <a:gd name="T20" fmla="*/ 3 w 11"/>
                  <a:gd name="T21" fmla="*/ 3 h 8"/>
                  <a:gd name="T22" fmla="*/ 3 w 11"/>
                  <a:gd name="T23" fmla="*/ 3 h 8"/>
                  <a:gd name="T24" fmla="*/ 8 w 11"/>
                  <a:gd name="T25" fmla="*/ 0 h 8"/>
                  <a:gd name="T26" fmla="*/ 11 w 11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11" y="3"/>
                    </a:moveTo>
                    <a:lnTo>
                      <a:pt x="11" y="3"/>
                    </a:lnTo>
                    <a:lnTo>
                      <a:pt x="11" y="5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8" y="0"/>
                    </a:lnTo>
                    <a:lnTo>
                      <a:pt x="11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50" name="Freeform 3050"/>
              <p:cNvSpPr>
                <a:spLocks/>
              </p:cNvSpPr>
              <p:nvPr/>
            </p:nvSpPr>
            <p:spPr bwMode="auto">
              <a:xfrm>
                <a:off x="3466" y="1956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3 h 6"/>
                  <a:gd name="T4" fmla="*/ 8 w 8"/>
                  <a:gd name="T5" fmla="*/ 3 h 6"/>
                  <a:gd name="T6" fmla="*/ 8 w 8"/>
                  <a:gd name="T7" fmla="*/ 6 h 6"/>
                  <a:gd name="T8" fmla="*/ 8 w 8"/>
                  <a:gd name="T9" fmla="*/ 6 h 6"/>
                  <a:gd name="T10" fmla="*/ 6 w 8"/>
                  <a:gd name="T11" fmla="*/ 6 h 6"/>
                  <a:gd name="T12" fmla="*/ 3 w 8"/>
                  <a:gd name="T13" fmla="*/ 6 h 6"/>
                  <a:gd name="T14" fmla="*/ 3 w 8"/>
                  <a:gd name="T15" fmla="*/ 6 h 6"/>
                  <a:gd name="T16" fmla="*/ 0 w 8"/>
                  <a:gd name="T17" fmla="*/ 6 h 6"/>
                  <a:gd name="T18" fmla="*/ 0 w 8"/>
                  <a:gd name="T19" fmla="*/ 6 h 6"/>
                  <a:gd name="T20" fmla="*/ 3 w 8"/>
                  <a:gd name="T21" fmla="*/ 3 h 6"/>
                  <a:gd name="T22" fmla="*/ 3 w 8"/>
                  <a:gd name="T23" fmla="*/ 0 h 6"/>
                  <a:gd name="T24" fmla="*/ 3 w 8"/>
                  <a:gd name="T25" fmla="*/ 0 h 6"/>
                  <a:gd name="T26" fmla="*/ 6 w 8"/>
                  <a:gd name="T27" fmla="*/ 0 h 6"/>
                  <a:gd name="T28" fmla="*/ 8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6" y="6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51" name="Freeform 3051"/>
              <p:cNvSpPr>
                <a:spLocks/>
              </p:cNvSpPr>
              <p:nvPr/>
            </p:nvSpPr>
            <p:spPr bwMode="auto">
              <a:xfrm>
                <a:off x="3472" y="1964"/>
                <a:ext cx="7" cy="8"/>
              </a:xfrm>
              <a:custGeom>
                <a:avLst/>
                <a:gdLst>
                  <a:gd name="T0" fmla="*/ 7 w 7"/>
                  <a:gd name="T1" fmla="*/ 0 h 8"/>
                  <a:gd name="T2" fmla="*/ 7 w 7"/>
                  <a:gd name="T3" fmla="*/ 3 h 8"/>
                  <a:gd name="T4" fmla="*/ 7 w 7"/>
                  <a:gd name="T5" fmla="*/ 6 h 8"/>
                  <a:gd name="T6" fmla="*/ 7 w 7"/>
                  <a:gd name="T7" fmla="*/ 6 h 8"/>
                  <a:gd name="T8" fmla="*/ 7 w 7"/>
                  <a:gd name="T9" fmla="*/ 8 h 8"/>
                  <a:gd name="T10" fmla="*/ 5 w 7"/>
                  <a:gd name="T11" fmla="*/ 8 h 8"/>
                  <a:gd name="T12" fmla="*/ 2 w 7"/>
                  <a:gd name="T13" fmla="*/ 8 h 8"/>
                  <a:gd name="T14" fmla="*/ 2 w 7"/>
                  <a:gd name="T15" fmla="*/ 8 h 8"/>
                  <a:gd name="T16" fmla="*/ 0 w 7"/>
                  <a:gd name="T17" fmla="*/ 8 h 8"/>
                  <a:gd name="T18" fmla="*/ 0 w 7"/>
                  <a:gd name="T19" fmla="*/ 6 h 8"/>
                  <a:gd name="T20" fmla="*/ 0 w 7"/>
                  <a:gd name="T21" fmla="*/ 3 h 8"/>
                  <a:gd name="T22" fmla="*/ 2 w 7"/>
                  <a:gd name="T23" fmla="*/ 3 h 8"/>
                  <a:gd name="T24" fmla="*/ 2 w 7"/>
                  <a:gd name="T25" fmla="*/ 0 h 8"/>
                  <a:gd name="T26" fmla="*/ 5 w 7"/>
                  <a:gd name="T27" fmla="*/ 0 h 8"/>
                  <a:gd name="T28" fmla="*/ 7 w 7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8"/>
                  <a:gd name="T47" fmla="*/ 7 w 7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8">
                    <a:moveTo>
                      <a:pt x="7" y="0"/>
                    </a:moveTo>
                    <a:lnTo>
                      <a:pt x="7" y="3"/>
                    </a:lnTo>
                    <a:lnTo>
                      <a:pt x="7" y="6"/>
                    </a:lnTo>
                    <a:lnTo>
                      <a:pt x="7" y="8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52" name="Freeform 3052"/>
              <p:cNvSpPr>
                <a:spLocks/>
              </p:cNvSpPr>
              <p:nvPr/>
            </p:nvSpPr>
            <p:spPr bwMode="auto">
              <a:xfrm>
                <a:off x="3477" y="1975"/>
                <a:ext cx="10" cy="8"/>
              </a:xfrm>
              <a:custGeom>
                <a:avLst/>
                <a:gdLst>
                  <a:gd name="T0" fmla="*/ 8 w 10"/>
                  <a:gd name="T1" fmla="*/ 0 h 8"/>
                  <a:gd name="T2" fmla="*/ 10 w 10"/>
                  <a:gd name="T3" fmla="*/ 2 h 8"/>
                  <a:gd name="T4" fmla="*/ 10 w 10"/>
                  <a:gd name="T5" fmla="*/ 5 h 8"/>
                  <a:gd name="T6" fmla="*/ 10 w 10"/>
                  <a:gd name="T7" fmla="*/ 5 h 8"/>
                  <a:gd name="T8" fmla="*/ 8 w 10"/>
                  <a:gd name="T9" fmla="*/ 8 h 8"/>
                  <a:gd name="T10" fmla="*/ 5 w 10"/>
                  <a:gd name="T11" fmla="*/ 8 h 8"/>
                  <a:gd name="T12" fmla="*/ 2 w 10"/>
                  <a:gd name="T13" fmla="*/ 8 h 8"/>
                  <a:gd name="T14" fmla="*/ 2 w 10"/>
                  <a:gd name="T15" fmla="*/ 8 h 8"/>
                  <a:gd name="T16" fmla="*/ 0 w 10"/>
                  <a:gd name="T17" fmla="*/ 8 h 8"/>
                  <a:gd name="T18" fmla="*/ 0 w 10"/>
                  <a:gd name="T19" fmla="*/ 5 h 8"/>
                  <a:gd name="T20" fmla="*/ 0 w 10"/>
                  <a:gd name="T21" fmla="*/ 2 h 8"/>
                  <a:gd name="T22" fmla="*/ 2 w 10"/>
                  <a:gd name="T23" fmla="*/ 2 h 8"/>
                  <a:gd name="T24" fmla="*/ 2 w 10"/>
                  <a:gd name="T25" fmla="*/ 0 h 8"/>
                  <a:gd name="T26" fmla="*/ 5 w 10"/>
                  <a:gd name="T27" fmla="*/ 0 h 8"/>
                  <a:gd name="T28" fmla="*/ 8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8" y="0"/>
                    </a:moveTo>
                    <a:lnTo>
                      <a:pt x="10" y="2"/>
                    </a:lnTo>
                    <a:lnTo>
                      <a:pt x="10" y="5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53" name="Freeform 3053"/>
              <p:cNvSpPr>
                <a:spLocks/>
              </p:cNvSpPr>
              <p:nvPr/>
            </p:nvSpPr>
            <p:spPr bwMode="auto">
              <a:xfrm>
                <a:off x="3542" y="1896"/>
                <a:ext cx="76" cy="84"/>
              </a:xfrm>
              <a:custGeom>
                <a:avLst/>
                <a:gdLst>
                  <a:gd name="T0" fmla="*/ 42 w 76"/>
                  <a:gd name="T1" fmla="*/ 0 h 84"/>
                  <a:gd name="T2" fmla="*/ 37 w 76"/>
                  <a:gd name="T3" fmla="*/ 0 h 84"/>
                  <a:gd name="T4" fmla="*/ 29 w 76"/>
                  <a:gd name="T5" fmla="*/ 0 h 84"/>
                  <a:gd name="T6" fmla="*/ 21 w 76"/>
                  <a:gd name="T7" fmla="*/ 3 h 84"/>
                  <a:gd name="T8" fmla="*/ 13 w 76"/>
                  <a:gd name="T9" fmla="*/ 8 h 84"/>
                  <a:gd name="T10" fmla="*/ 11 w 76"/>
                  <a:gd name="T11" fmla="*/ 13 h 84"/>
                  <a:gd name="T12" fmla="*/ 5 w 76"/>
                  <a:gd name="T13" fmla="*/ 21 h 84"/>
                  <a:gd name="T14" fmla="*/ 0 w 76"/>
                  <a:gd name="T15" fmla="*/ 34 h 84"/>
                  <a:gd name="T16" fmla="*/ 0 w 76"/>
                  <a:gd name="T17" fmla="*/ 50 h 84"/>
                  <a:gd name="T18" fmla="*/ 0 w 76"/>
                  <a:gd name="T19" fmla="*/ 55 h 84"/>
                  <a:gd name="T20" fmla="*/ 3 w 76"/>
                  <a:gd name="T21" fmla="*/ 63 h 84"/>
                  <a:gd name="T22" fmla="*/ 8 w 76"/>
                  <a:gd name="T23" fmla="*/ 74 h 84"/>
                  <a:gd name="T24" fmla="*/ 18 w 76"/>
                  <a:gd name="T25" fmla="*/ 81 h 84"/>
                  <a:gd name="T26" fmla="*/ 29 w 76"/>
                  <a:gd name="T27" fmla="*/ 84 h 84"/>
                  <a:gd name="T28" fmla="*/ 39 w 76"/>
                  <a:gd name="T29" fmla="*/ 81 h 84"/>
                  <a:gd name="T30" fmla="*/ 50 w 76"/>
                  <a:gd name="T31" fmla="*/ 74 h 84"/>
                  <a:gd name="T32" fmla="*/ 60 w 76"/>
                  <a:gd name="T33" fmla="*/ 63 h 84"/>
                  <a:gd name="T34" fmla="*/ 71 w 76"/>
                  <a:gd name="T35" fmla="*/ 50 h 84"/>
                  <a:gd name="T36" fmla="*/ 76 w 76"/>
                  <a:gd name="T37" fmla="*/ 34 h 84"/>
                  <a:gd name="T38" fmla="*/ 73 w 76"/>
                  <a:gd name="T39" fmla="*/ 21 h 84"/>
                  <a:gd name="T40" fmla="*/ 68 w 76"/>
                  <a:gd name="T41" fmla="*/ 8 h 84"/>
                  <a:gd name="T42" fmla="*/ 55 w 76"/>
                  <a:gd name="T43" fmla="*/ 3 h 84"/>
                  <a:gd name="T44" fmla="*/ 42 w 76"/>
                  <a:gd name="T45" fmla="*/ 0 h 8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76"/>
                  <a:gd name="T70" fmla="*/ 0 h 84"/>
                  <a:gd name="T71" fmla="*/ 76 w 76"/>
                  <a:gd name="T72" fmla="*/ 84 h 8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76" h="84">
                    <a:moveTo>
                      <a:pt x="42" y="0"/>
                    </a:moveTo>
                    <a:lnTo>
                      <a:pt x="37" y="0"/>
                    </a:lnTo>
                    <a:lnTo>
                      <a:pt x="29" y="0"/>
                    </a:lnTo>
                    <a:lnTo>
                      <a:pt x="21" y="3"/>
                    </a:lnTo>
                    <a:lnTo>
                      <a:pt x="13" y="8"/>
                    </a:lnTo>
                    <a:lnTo>
                      <a:pt x="11" y="13"/>
                    </a:lnTo>
                    <a:lnTo>
                      <a:pt x="5" y="21"/>
                    </a:lnTo>
                    <a:lnTo>
                      <a:pt x="0" y="34"/>
                    </a:lnTo>
                    <a:lnTo>
                      <a:pt x="0" y="50"/>
                    </a:lnTo>
                    <a:lnTo>
                      <a:pt x="0" y="55"/>
                    </a:lnTo>
                    <a:lnTo>
                      <a:pt x="3" y="63"/>
                    </a:lnTo>
                    <a:lnTo>
                      <a:pt x="8" y="74"/>
                    </a:lnTo>
                    <a:lnTo>
                      <a:pt x="18" y="81"/>
                    </a:lnTo>
                    <a:lnTo>
                      <a:pt x="29" y="84"/>
                    </a:lnTo>
                    <a:lnTo>
                      <a:pt x="39" y="81"/>
                    </a:lnTo>
                    <a:lnTo>
                      <a:pt x="50" y="74"/>
                    </a:lnTo>
                    <a:lnTo>
                      <a:pt x="60" y="63"/>
                    </a:lnTo>
                    <a:lnTo>
                      <a:pt x="71" y="50"/>
                    </a:lnTo>
                    <a:lnTo>
                      <a:pt x="76" y="34"/>
                    </a:lnTo>
                    <a:lnTo>
                      <a:pt x="73" y="21"/>
                    </a:lnTo>
                    <a:lnTo>
                      <a:pt x="68" y="8"/>
                    </a:lnTo>
                    <a:lnTo>
                      <a:pt x="55" y="3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54" name="Freeform 3054"/>
              <p:cNvSpPr>
                <a:spLocks/>
              </p:cNvSpPr>
              <p:nvPr/>
            </p:nvSpPr>
            <p:spPr bwMode="auto">
              <a:xfrm>
                <a:off x="3555" y="1894"/>
                <a:ext cx="29" cy="10"/>
              </a:xfrm>
              <a:custGeom>
                <a:avLst/>
                <a:gdLst>
                  <a:gd name="T0" fmla="*/ 3 w 29"/>
                  <a:gd name="T1" fmla="*/ 10 h 10"/>
                  <a:gd name="T2" fmla="*/ 3 w 29"/>
                  <a:gd name="T3" fmla="*/ 10 h 10"/>
                  <a:gd name="T4" fmla="*/ 5 w 29"/>
                  <a:gd name="T5" fmla="*/ 7 h 10"/>
                  <a:gd name="T6" fmla="*/ 8 w 29"/>
                  <a:gd name="T7" fmla="*/ 5 h 10"/>
                  <a:gd name="T8" fmla="*/ 11 w 29"/>
                  <a:gd name="T9" fmla="*/ 5 h 10"/>
                  <a:gd name="T10" fmla="*/ 16 w 29"/>
                  <a:gd name="T11" fmla="*/ 5 h 10"/>
                  <a:gd name="T12" fmla="*/ 19 w 29"/>
                  <a:gd name="T13" fmla="*/ 5 h 10"/>
                  <a:gd name="T14" fmla="*/ 24 w 29"/>
                  <a:gd name="T15" fmla="*/ 2 h 10"/>
                  <a:gd name="T16" fmla="*/ 26 w 29"/>
                  <a:gd name="T17" fmla="*/ 5 h 10"/>
                  <a:gd name="T18" fmla="*/ 29 w 29"/>
                  <a:gd name="T19" fmla="*/ 5 h 10"/>
                  <a:gd name="T20" fmla="*/ 29 w 29"/>
                  <a:gd name="T21" fmla="*/ 0 h 10"/>
                  <a:gd name="T22" fmla="*/ 26 w 29"/>
                  <a:gd name="T23" fmla="*/ 0 h 10"/>
                  <a:gd name="T24" fmla="*/ 24 w 29"/>
                  <a:gd name="T25" fmla="*/ 0 h 10"/>
                  <a:gd name="T26" fmla="*/ 19 w 29"/>
                  <a:gd name="T27" fmla="*/ 0 h 10"/>
                  <a:gd name="T28" fmla="*/ 16 w 29"/>
                  <a:gd name="T29" fmla="*/ 0 h 10"/>
                  <a:gd name="T30" fmla="*/ 11 w 29"/>
                  <a:gd name="T31" fmla="*/ 2 h 10"/>
                  <a:gd name="T32" fmla="*/ 5 w 29"/>
                  <a:gd name="T33" fmla="*/ 2 h 10"/>
                  <a:gd name="T34" fmla="*/ 3 w 29"/>
                  <a:gd name="T35" fmla="*/ 5 h 10"/>
                  <a:gd name="T36" fmla="*/ 0 w 29"/>
                  <a:gd name="T37" fmla="*/ 7 h 10"/>
                  <a:gd name="T38" fmla="*/ 0 w 29"/>
                  <a:gd name="T39" fmla="*/ 7 h 10"/>
                  <a:gd name="T40" fmla="*/ 3 w 29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10"/>
                  <a:gd name="T65" fmla="*/ 29 w 29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10">
                    <a:moveTo>
                      <a:pt x="3" y="10"/>
                    </a:moveTo>
                    <a:lnTo>
                      <a:pt x="3" y="10"/>
                    </a:lnTo>
                    <a:lnTo>
                      <a:pt x="5" y="7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6" y="5"/>
                    </a:lnTo>
                    <a:lnTo>
                      <a:pt x="19" y="5"/>
                    </a:lnTo>
                    <a:lnTo>
                      <a:pt x="24" y="2"/>
                    </a:lnTo>
                    <a:lnTo>
                      <a:pt x="26" y="5"/>
                    </a:lnTo>
                    <a:lnTo>
                      <a:pt x="29" y="5"/>
                    </a:lnTo>
                    <a:lnTo>
                      <a:pt x="29" y="0"/>
                    </a:lnTo>
                    <a:lnTo>
                      <a:pt x="26" y="0"/>
                    </a:lnTo>
                    <a:lnTo>
                      <a:pt x="24" y="0"/>
                    </a:lnTo>
                    <a:lnTo>
                      <a:pt x="19" y="0"/>
                    </a:lnTo>
                    <a:lnTo>
                      <a:pt x="16" y="0"/>
                    </a:lnTo>
                    <a:lnTo>
                      <a:pt x="11" y="2"/>
                    </a:lnTo>
                    <a:lnTo>
                      <a:pt x="5" y="2"/>
                    </a:lnTo>
                    <a:lnTo>
                      <a:pt x="3" y="5"/>
                    </a:lnTo>
                    <a:lnTo>
                      <a:pt x="0" y="7"/>
                    </a:lnTo>
                    <a:lnTo>
                      <a:pt x="3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55" name="Freeform 3055"/>
              <p:cNvSpPr>
                <a:spLocks/>
              </p:cNvSpPr>
              <p:nvPr/>
            </p:nvSpPr>
            <p:spPr bwMode="auto">
              <a:xfrm>
                <a:off x="3542" y="1901"/>
                <a:ext cx="16" cy="29"/>
              </a:xfrm>
              <a:custGeom>
                <a:avLst/>
                <a:gdLst>
                  <a:gd name="T0" fmla="*/ 3 w 16"/>
                  <a:gd name="T1" fmla="*/ 29 h 29"/>
                  <a:gd name="T2" fmla="*/ 3 w 16"/>
                  <a:gd name="T3" fmla="*/ 29 h 29"/>
                  <a:gd name="T4" fmla="*/ 3 w 16"/>
                  <a:gd name="T5" fmla="*/ 27 h 29"/>
                  <a:gd name="T6" fmla="*/ 5 w 16"/>
                  <a:gd name="T7" fmla="*/ 24 h 29"/>
                  <a:gd name="T8" fmla="*/ 5 w 16"/>
                  <a:gd name="T9" fmla="*/ 19 h 29"/>
                  <a:gd name="T10" fmla="*/ 8 w 16"/>
                  <a:gd name="T11" fmla="*/ 16 h 29"/>
                  <a:gd name="T12" fmla="*/ 8 w 16"/>
                  <a:gd name="T13" fmla="*/ 11 h 29"/>
                  <a:gd name="T14" fmla="*/ 11 w 16"/>
                  <a:gd name="T15" fmla="*/ 8 h 29"/>
                  <a:gd name="T16" fmla="*/ 13 w 16"/>
                  <a:gd name="T17" fmla="*/ 6 h 29"/>
                  <a:gd name="T18" fmla="*/ 16 w 16"/>
                  <a:gd name="T19" fmla="*/ 3 h 29"/>
                  <a:gd name="T20" fmla="*/ 13 w 16"/>
                  <a:gd name="T21" fmla="*/ 0 h 29"/>
                  <a:gd name="T22" fmla="*/ 11 w 16"/>
                  <a:gd name="T23" fmla="*/ 3 h 29"/>
                  <a:gd name="T24" fmla="*/ 8 w 16"/>
                  <a:gd name="T25" fmla="*/ 6 h 29"/>
                  <a:gd name="T26" fmla="*/ 5 w 16"/>
                  <a:gd name="T27" fmla="*/ 11 h 29"/>
                  <a:gd name="T28" fmla="*/ 5 w 16"/>
                  <a:gd name="T29" fmla="*/ 14 h 29"/>
                  <a:gd name="T30" fmla="*/ 3 w 16"/>
                  <a:gd name="T31" fmla="*/ 19 h 29"/>
                  <a:gd name="T32" fmla="*/ 0 w 16"/>
                  <a:gd name="T33" fmla="*/ 21 h 29"/>
                  <a:gd name="T34" fmla="*/ 0 w 16"/>
                  <a:gd name="T35" fmla="*/ 27 h 29"/>
                  <a:gd name="T36" fmla="*/ 0 w 16"/>
                  <a:gd name="T37" fmla="*/ 29 h 29"/>
                  <a:gd name="T38" fmla="*/ 0 w 16"/>
                  <a:gd name="T39" fmla="*/ 29 h 29"/>
                  <a:gd name="T40" fmla="*/ 3 w 16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29"/>
                  <a:gd name="T65" fmla="*/ 16 w 16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29">
                    <a:moveTo>
                      <a:pt x="3" y="29"/>
                    </a:moveTo>
                    <a:lnTo>
                      <a:pt x="3" y="29"/>
                    </a:lnTo>
                    <a:lnTo>
                      <a:pt x="3" y="27"/>
                    </a:lnTo>
                    <a:lnTo>
                      <a:pt x="5" y="24"/>
                    </a:lnTo>
                    <a:lnTo>
                      <a:pt x="5" y="19"/>
                    </a:lnTo>
                    <a:lnTo>
                      <a:pt x="8" y="16"/>
                    </a:lnTo>
                    <a:lnTo>
                      <a:pt x="8" y="11"/>
                    </a:lnTo>
                    <a:lnTo>
                      <a:pt x="11" y="8"/>
                    </a:lnTo>
                    <a:lnTo>
                      <a:pt x="13" y="6"/>
                    </a:lnTo>
                    <a:lnTo>
                      <a:pt x="16" y="3"/>
                    </a:lnTo>
                    <a:lnTo>
                      <a:pt x="13" y="0"/>
                    </a:lnTo>
                    <a:lnTo>
                      <a:pt x="11" y="3"/>
                    </a:lnTo>
                    <a:lnTo>
                      <a:pt x="8" y="6"/>
                    </a:lnTo>
                    <a:lnTo>
                      <a:pt x="5" y="11"/>
                    </a:lnTo>
                    <a:lnTo>
                      <a:pt x="5" y="14"/>
                    </a:lnTo>
                    <a:lnTo>
                      <a:pt x="3" y="19"/>
                    </a:lnTo>
                    <a:lnTo>
                      <a:pt x="0" y="21"/>
                    </a:lnTo>
                    <a:lnTo>
                      <a:pt x="0" y="27"/>
                    </a:lnTo>
                    <a:lnTo>
                      <a:pt x="0" y="29"/>
                    </a:lnTo>
                    <a:lnTo>
                      <a:pt x="3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56" name="Freeform 3056"/>
              <p:cNvSpPr>
                <a:spLocks/>
              </p:cNvSpPr>
              <p:nvPr/>
            </p:nvSpPr>
            <p:spPr bwMode="auto">
              <a:xfrm>
                <a:off x="3540" y="1930"/>
                <a:ext cx="5" cy="29"/>
              </a:xfrm>
              <a:custGeom>
                <a:avLst/>
                <a:gdLst>
                  <a:gd name="T0" fmla="*/ 5 w 5"/>
                  <a:gd name="T1" fmla="*/ 29 h 29"/>
                  <a:gd name="T2" fmla="*/ 5 w 5"/>
                  <a:gd name="T3" fmla="*/ 29 h 29"/>
                  <a:gd name="T4" fmla="*/ 5 w 5"/>
                  <a:gd name="T5" fmla="*/ 24 h 29"/>
                  <a:gd name="T6" fmla="*/ 5 w 5"/>
                  <a:gd name="T7" fmla="*/ 21 h 29"/>
                  <a:gd name="T8" fmla="*/ 5 w 5"/>
                  <a:gd name="T9" fmla="*/ 19 h 29"/>
                  <a:gd name="T10" fmla="*/ 5 w 5"/>
                  <a:gd name="T11" fmla="*/ 16 h 29"/>
                  <a:gd name="T12" fmla="*/ 5 w 5"/>
                  <a:gd name="T13" fmla="*/ 11 h 29"/>
                  <a:gd name="T14" fmla="*/ 5 w 5"/>
                  <a:gd name="T15" fmla="*/ 8 h 29"/>
                  <a:gd name="T16" fmla="*/ 5 w 5"/>
                  <a:gd name="T17" fmla="*/ 5 h 29"/>
                  <a:gd name="T18" fmla="*/ 5 w 5"/>
                  <a:gd name="T19" fmla="*/ 0 h 29"/>
                  <a:gd name="T20" fmla="*/ 2 w 5"/>
                  <a:gd name="T21" fmla="*/ 0 h 29"/>
                  <a:gd name="T22" fmla="*/ 2 w 5"/>
                  <a:gd name="T23" fmla="*/ 3 h 29"/>
                  <a:gd name="T24" fmla="*/ 0 w 5"/>
                  <a:gd name="T25" fmla="*/ 8 h 29"/>
                  <a:gd name="T26" fmla="*/ 0 w 5"/>
                  <a:gd name="T27" fmla="*/ 11 h 29"/>
                  <a:gd name="T28" fmla="*/ 0 w 5"/>
                  <a:gd name="T29" fmla="*/ 16 h 29"/>
                  <a:gd name="T30" fmla="*/ 0 w 5"/>
                  <a:gd name="T31" fmla="*/ 19 h 29"/>
                  <a:gd name="T32" fmla="*/ 0 w 5"/>
                  <a:gd name="T33" fmla="*/ 21 h 29"/>
                  <a:gd name="T34" fmla="*/ 2 w 5"/>
                  <a:gd name="T35" fmla="*/ 26 h 29"/>
                  <a:gd name="T36" fmla="*/ 2 w 5"/>
                  <a:gd name="T37" fmla="*/ 29 h 29"/>
                  <a:gd name="T38" fmla="*/ 2 w 5"/>
                  <a:gd name="T39" fmla="*/ 29 h 29"/>
                  <a:gd name="T40" fmla="*/ 5 w 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9"/>
                  <a:gd name="T65" fmla="*/ 5 w 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9">
                    <a:moveTo>
                      <a:pt x="5" y="29"/>
                    </a:moveTo>
                    <a:lnTo>
                      <a:pt x="5" y="29"/>
                    </a:lnTo>
                    <a:lnTo>
                      <a:pt x="5" y="24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5" y="16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2" y="26"/>
                    </a:lnTo>
                    <a:lnTo>
                      <a:pt x="2" y="29"/>
                    </a:lnTo>
                    <a:lnTo>
                      <a:pt x="5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57" name="Freeform 3057"/>
              <p:cNvSpPr>
                <a:spLocks/>
              </p:cNvSpPr>
              <p:nvPr/>
            </p:nvSpPr>
            <p:spPr bwMode="auto">
              <a:xfrm>
                <a:off x="3542" y="1959"/>
                <a:ext cx="21" cy="18"/>
              </a:xfrm>
              <a:custGeom>
                <a:avLst/>
                <a:gdLst>
                  <a:gd name="T0" fmla="*/ 21 w 21"/>
                  <a:gd name="T1" fmla="*/ 16 h 18"/>
                  <a:gd name="T2" fmla="*/ 21 w 21"/>
                  <a:gd name="T3" fmla="*/ 16 h 18"/>
                  <a:gd name="T4" fmla="*/ 18 w 21"/>
                  <a:gd name="T5" fmla="*/ 13 h 18"/>
                  <a:gd name="T6" fmla="*/ 16 w 21"/>
                  <a:gd name="T7" fmla="*/ 13 h 18"/>
                  <a:gd name="T8" fmla="*/ 13 w 21"/>
                  <a:gd name="T9" fmla="*/ 11 h 18"/>
                  <a:gd name="T10" fmla="*/ 11 w 21"/>
                  <a:gd name="T11" fmla="*/ 8 h 18"/>
                  <a:gd name="T12" fmla="*/ 8 w 21"/>
                  <a:gd name="T13" fmla="*/ 5 h 18"/>
                  <a:gd name="T14" fmla="*/ 5 w 21"/>
                  <a:gd name="T15" fmla="*/ 5 h 18"/>
                  <a:gd name="T16" fmla="*/ 5 w 21"/>
                  <a:gd name="T17" fmla="*/ 3 h 18"/>
                  <a:gd name="T18" fmla="*/ 3 w 21"/>
                  <a:gd name="T19" fmla="*/ 0 h 18"/>
                  <a:gd name="T20" fmla="*/ 0 w 21"/>
                  <a:gd name="T21" fmla="*/ 0 h 18"/>
                  <a:gd name="T22" fmla="*/ 0 w 21"/>
                  <a:gd name="T23" fmla="*/ 3 h 18"/>
                  <a:gd name="T24" fmla="*/ 3 w 21"/>
                  <a:gd name="T25" fmla="*/ 5 h 18"/>
                  <a:gd name="T26" fmla="*/ 5 w 21"/>
                  <a:gd name="T27" fmla="*/ 8 h 18"/>
                  <a:gd name="T28" fmla="*/ 8 w 21"/>
                  <a:gd name="T29" fmla="*/ 11 h 18"/>
                  <a:gd name="T30" fmla="*/ 11 w 21"/>
                  <a:gd name="T31" fmla="*/ 13 h 18"/>
                  <a:gd name="T32" fmla="*/ 13 w 21"/>
                  <a:gd name="T33" fmla="*/ 16 h 18"/>
                  <a:gd name="T34" fmla="*/ 16 w 21"/>
                  <a:gd name="T35" fmla="*/ 18 h 18"/>
                  <a:gd name="T36" fmla="*/ 18 w 21"/>
                  <a:gd name="T37" fmla="*/ 18 h 18"/>
                  <a:gd name="T38" fmla="*/ 18 w 21"/>
                  <a:gd name="T39" fmla="*/ 18 h 18"/>
                  <a:gd name="T40" fmla="*/ 21 w 21"/>
                  <a:gd name="T41" fmla="*/ 16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8"/>
                  <a:gd name="T65" fmla="*/ 21 w 21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8">
                    <a:moveTo>
                      <a:pt x="21" y="16"/>
                    </a:moveTo>
                    <a:lnTo>
                      <a:pt x="21" y="16"/>
                    </a:lnTo>
                    <a:lnTo>
                      <a:pt x="18" y="13"/>
                    </a:lnTo>
                    <a:lnTo>
                      <a:pt x="16" y="13"/>
                    </a:lnTo>
                    <a:lnTo>
                      <a:pt x="13" y="11"/>
                    </a:lnTo>
                    <a:lnTo>
                      <a:pt x="11" y="8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8" y="11"/>
                    </a:lnTo>
                    <a:lnTo>
                      <a:pt x="11" y="13"/>
                    </a:lnTo>
                    <a:lnTo>
                      <a:pt x="13" y="16"/>
                    </a:lnTo>
                    <a:lnTo>
                      <a:pt x="16" y="18"/>
                    </a:lnTo>
                    <a:lnTo>
                      <a:pt x="18" y="18"/>
                    </a:lnTo>
                    <a:lnTo>
                      <a:pt x="21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58" name="Freeform 3058"/>
              <p:cNvSpPr>
                <a:spLocks/>
              </p:cNvSpPr>
              <p:nvPr/>
            </p:nvSpPr>
            <p:spPr bwMode="auto">
              <a:xfrm>
                <a:off x="3560" y="1975"/>
                <a:ext cx="21" cy="8"/>
              </a:xfrm>
              <a:custGeom>
                <a:avLst/>
                <a:gdLst>
                  <a:gd name="T0" fmla="*/ 19 w 21"/>
                  <a:gd name="T1" fmla="*/ 2 h 8"/>
                  <a:gd name="T2" fmla="*/ 19 w 21"/>
                  <a:gd name="T3" fmla="*/ 2 h 8"/>
                  <a:gd name="T4" fmla="*/ 19 w 21"/>
                  <a:gd name="T5" fmla="*/ 2 h 8"/>
                  <a:gd name="T6" fmla="*/ 16 w 21"/>
                  <a:gd name="T7" fmla="*/ 2 h 8"/>
                  <a:gd name="T8" fmla="*/ 14 w 21"/>
                  <a:gd name="T9" fmla="*/ 2 h 8"/>
                  <a:gd name="T10" fmla="*/ 11 w 21"/>
                  <a:gd name="T11" fmla="*/ 2 h 8"/>
                  <a:gd name="T12" fmla="*/ 8 w 21"/>
                  <a:gd name="T13" fmla="*/ 2 h 8"/>
                  <a:gd name="T14" fmla="*/ 6 w 21"/>
                  <a:gd name="T15" fmla="*/ 2 h 8"/>
                  <a:gd name="T16" fmla="*/ 3 w 21"/>
                  <a:gd name="T17" fmla="*/ 0 h 8"/>
                  <a:gd name="T18" fmla="*/ 3 w 21"/>
                  <a:gd name="T19" fmla="*/ 0 h 8"/>
                  <a:gd name="T20" fmla="*/ 0 w 21"/>
                  <a:gd name="T21" fmla="*/ 2 h 8"/>
                  <a:gd name="T22" fmla="*/ 3 w 21"/>
                  <a:gd name="T23" fmla="*/ 5 h 8"/>
                  <a:gd name="T24" fmla="*/ 6 w 21"/>
                  <a:gd name="T25" fmla="*/ 5 h 8"/>
                  <a:gd name="T26" fmla="*/ 8 w 21"/>
                  <a:gd name="T27" fmla="*/ 5 h 8"/>
                  <a:gd name="T28" fmla="*/ 11 w 21"/>
                  <a:gd name="T29" fmla="*/ 5 h 8"/>
                  <a:gd name="T30" fmla="*/ 14 w 21"/>
                  <a:gd name="T31" fmla="*/ 8 h 8"/>
                  <a:gd name="T32" fmla="*/ 16 w 21"/>
                  <a:gd name="T33" fmla="*/ 5 h 8"/>
                  <a:gd name="T34" fmla="*/ 19 w 21"/>
                  <a:gd name="T35" fmla="*/ 5 h 8"/>
                  <a:gd name="T36" fmla="*/ 21 w 21"/>
                  <a:gd name="T37" fmla="*/ 5 h 8"/>
                  <a:gd name="T38" fmla="*/ 21 w 21"/>
                  <a:gd name="T39" fmla="*/ 5 h 8"/>
                  <a:gd name="T40" fmla="*/ 19 w 21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19" y="2"/>
                    </a:moveTo>
                    <a:lnTo>
                      <a:pt x="19" y="2"/>
                    </a:lnTo>
                    <a:lnTo>
                      <a:pt x="16" y="2"/>
                    </a:lnTo>
                    <a:lnTo>
                      <a:pt x="14" y="2"/>
                    </a:lnTo>
                    <a:lnTo>
                      <a:pt x="11" y="2"/>
                    </a:lnTo>
                    <a:lnTo>
                      <a:pt x="8" y="2"/>
                    </a:lnTo>
                    <a:lnTo>
                      <a:pt x="6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6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4" y="8"/>
                    </a:lnTo>
                    <a:lnTo>
                      <a:pt x="16" y="5"/>
                    </a:lnTo>
                    <a:lnTo>
                      <a:pt x="19" y="5"/>
                    </a:lnTo>
                    <a:lnTo>
                      <a:pt x="21" y="5"/>
                    </a:lnTo>
                    <a:lnTo>
                      <a:pt x="19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59" name="Freeform 3059"/>
              <p:cNvSpPr>
                <a:spLocks/>
              </p:cNvSpPr>
              <p:nvPr/>
            </p:nvSpPr>
            <p:spPr bwMode="auto">
              <a:xfrm>
                <a:off x="3579" y="1956"/>
                <a:ext cx="26" cy="24"/>
              </a:xfrm>
              <a:custGeom>
                <a:avLst/>
                <a:gdLst>
                  <a:gd name="T0" fmla="*/ 21 w 26"/>
                  <a:gd name="T1" fmla="*/ 0 h 24"/>
                  <a:gd name="T2" fmla="*/ 21 w 26"/>
                  <a:gd name="T3" fmla="*/ 0 h 24"/>
                  <a:gd name="T4" fmla="*/ 21 w 26"/>
                  <a:gd name="T5" fmla="*/ 6 h 24"/>
                  <a:gd name="T6" fmla="*/ 18 w 26"/>
                  <a:gd name="T7" fmla="*/ 8 h 24"/>
                  <a:gd name="T8" fmla="*/ 15 w 26"/>
                  <a:gd name="T9" fmla="*/ 11 h 24"/>
                  <a:gd name="T10" fmla="*/ 13 w 26"/>
                  <a:gd name="T11" fmla="*/ 14 h 24"/>
                  <a:gd name="T12" fmla="*/ 10 w 26"/>
                  <a:gd name="T13" fmla="*/ 16 h 24"/>
                  <a:gd name="T14" fmla="*/ 8 w 26"/>
                  <a:gd name="T15" fmla="*/ 16 h 24"/>
                  <a:gd name="T16" fmla="*/ 5 w 26"/>
                  <a:gd name="T17" fmla="*/ 19 h 24"/>
                  <a:gd name="T18" fmla="*/ 0 w 26"/>
                  <a:gd name="T19" fmla="*/ 21 h 24"/>
                  <a:gd name="T20" fmla="*/ 2 w 26"/>
                  <a:gd name="T21" fmla="*/ 24 h 24"/>
                  <a:gd name="T22" fmla="*/ 5 w 26"/>
                  <a:gd name="T23" fmla="*/ 21 h 24"/>
                  <a:gd name="T24" fmla="*/ 10 w 26"/>
                  <a:gd name="T25" fmla="*/ 21 h 24"/>
                  <a:gd name="T26" fmla="*/ 13 w 26"/>
                  <a:gd name="T27" fmla="*/ 19 h 24"/>
                  <a:gd name="T28" fmla="*/ 15 w 26"/>
                  <a:gd name="T29" fmla="*/ 16 h 24"/>
                  <a:gd name="T30" fmla="*/ 18 w 26"/>
                  <a:gd name="T31" fmla="*/ 14 h 24"/>
                  <a:gd name="T32" fmla="*/ 21 w 26"/>
                  <a:gd name="T33" fmla="*/ 11 h 24"/>
                  <a:gd name="T34" fmla="*/ 23 w 26"/>
                  <a:gd name="T35" fmla="*/ 6 h 24"/>
                  <a:gd name="T36" fmla="*/ 26 w 26"/>
                  <a:gd name="T37" fmla="*/ 3 h 24"/>
                  <a:gd name="T38" fmla="*/ 26 w 26"/>
                  <a:gd name="T39" fmla="*/ 3 h 24"/>
                  <a:gd name="T40" fmla="*/ 21 w 26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4"/>
                  <a:gd name="T65" fmla="*/ 26 w 26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4">
                    <a:moveTo>
                      <a:pt x="21" y="0"/>
                    </a:moveTo>
                    <a:lnTo>
                      <a:pt x="21" y="0"/>
                    </a:lnTo>
                    <a:lnTo>
                      <a:pt x="21" y="6"/>
                    </a:lnTo>
                    <a:lnTo>
                      <a:pt x="18" y="8"/>
                    </a:lnTo>
                    <a:lnTo>
                      <a:pt x="15" y="11"/>
                    </a:lnTo>
                    <a:lnTo>
                      <a:pt x="13" y="14"/>
                    </a:lnTo>
                    <a:lnTo>
                      <a:pt x="10" y="16"/>
                    </a:lnTo>
                    <a:lnTo>
                      <a:pt x="8" y="16"/>
                    </a:lnTo>
                    <a:lnTo>
                      <a:pt x="5" y="19"/>
                    </a:lnTo>
                    <a:lnTo>
                      <a:pt x="0" y="21"/>
                    </a:lnTo>
                    <a:lnTo>
                      <a:pt x="2" y="24"/>
                    </a:lnTo>
                    <a:lnTo>
                      <a:pt x="5" y="21"/>
                    </a:lnTo>
                    <a:lnTo>
                      <a:pt x="10" y="21"/>
                    </a:lnTo>
                    <a:lnTo>
                      <a:pt x="13" y="19"/>
                    </a:lnTo>
                    <a:lnTo>
                      <a:pt x="15" y="16"/>
                    </a:lnTo>
                    <a:lnTo>
                      <a:pt x="18" y="14"/>
                    </a:lnTo>
                    <a:lnTo>
                      <a:pt x="21" y="11"/>
                    </a:lnTo>
                    <a:lnTo>
                      <a:pt x="23" y="6"/>
                    </a:lnTo>
                    <a:lnTo>
                      <a:pt x="26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60" name="Freeform 3060"/>
              <p:cNvSpPr>
                <a:spLocks/>
              </p:cNvSpPr>
              <p:nvPr/>
            </p:nvSpPr>
            <p:spPr bwMode="auto">
              <a:xfrm>
                <a:off x="3600" y="1930"/>
                <a:ext cx="21" cy="29"/>
              </a:xfrm>
              <a:custGeom>
                <a:avLst/>
                <a:gdLst>
                  <a:gd name="T0" fmla="*/ 15 w 21"/>
                  <a:gd name="T1" fmla="*/ 0 h 29"/>
                  <a:gd name="T2" fmla="*/ 15 w 21"/>
                  <a:gd name="T3" fmla="*/ 0 h 29"/>
                  <a:gd name="T4" fmla="*/ 15 w 21"/>
                  <a:gd name="T5" fmla="*/ 3 h 29"/>
                  <a:gd name="T6" fmla="*/ 13 w 21"/>
                  <a:gd name="T7" fmla="*/ 8 h 29"/>
                  <a:gd name="T8" fmla="*/ 13 w 21"/>
                  <a:gd name="T9" fmla="*/ 11 h 29"/>
                  <a:gd name="T10" fmla="*/ 10 w 21"/>
                  <a:gd name="T11" fmla="*/ 13 h 29"/>
                  <a:gd name="T12" fmla="*/ 8 w 21"/>
                  <a:gd name="T13" fmla="*/ 19 h 29"/>
                  <a:gd name="T14" fmla="*/ 5 w 21"/>
                  <a:gd name="T15" fmla="*/ 21 h 29"/>
                  <a:gd name="T16" fmla="*/ 2 w 21"/>
                  <a:gd name="T17" fmla="*/ 24 h 29"/>
                  <a:gd name="T18" fmla="*/ 0 w 21"/>
                  <a:gd name="T19" fmla="*/ 26 h 29"/>
                  <a:gd name="T20" fmla="*/ 5 w 21"/>
                  <a:gd name="T21" fmla="*/ 29 h 29"/>
                  <a:gd name="T22" fmla="*/ 8 w 21"/>
                  <a:gd name="T23" fmla="*/ 26 h 29"/>
                  <a:gd name="T24" fmla="*/ 8 w 21"/>
                  <a:gd name="T25" fmla="*/ 24 h 29"/>
                  <a:gd name="T26" fmla="*/ 10 w 21"/>
                  <a:gd name="T27" fmla="*/ 21 h 29"/>
                  <a:gd name="T28" fmla="*/ 13 w 21"/>
                  <a:gd name="T29" fmla="*/ 16 h 29"/>
                  <a:gd name="T30" fmla="*/ 15 w 21"/>
                  <a:gd name="T31" fmla="*/ 13 h 29"/>
                  <a:gd name="T32" fmla="*/ 18 w 21"/>
                  <a:gd name="T33" fmla="*/ 8 h 29"/>
                  <a:gd name="T34" fmla="*/ 18 w 21"/>
                  <a:gd name="T35" fmla="*/ 5 h 29"/>
                  <a:gd name="T36" fmla="*/ 21 w 21"/>
                  <a:gd name="T37" fmla="*/ 0 h 29"/>
                  <a:gd name="T38" fmla="*/ 21 w 21"/>
                  <a:gd name="T39" fmla="*/ 0 h 29"/>
                  <a:gd name="T40" fmla="*/ 15 w 21"/>
                  <a:gd name="T41" fmla="*/ 0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9"/>
                  <a:gd name="T65" fmla="*/ 21 w 21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9">
                    <a:moveTo>
                      <a:pt x="15" y="0"/>
                    </a:moveTo>
                    <a:lnTo>
                      <a:pt x="15" y="0"/>
                    </a:lnTo>
                    <a:lnTo>
                      <a:pt x="15" y="3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0" y="13"/>
                    </a:lnTo>
                    <a:lnTo>
                      <a:pt x="8" y="19"/>
                    </a:lnTo>
                    <a:lnTo>
                      <a:pt x="5" y="21"/>
                    </a:lnTo>
                    <a:lnTo>
                      <a:pt x="2" y="24"/>
                    </a:lnTo>
                    <a:lnTo>
                      <a:pt x="0" y="26"/>
                    </a:lnTo>
                    <a:lnTo>
                      <a:pt x="5" y="29"/>
                    </a:lnTo>
                    <a:lnTo>
                      <a:pt x="8" y="26"/>
                    </a:lnTo>
                    <a:lnTo>
                      <a:pt x="8" y="24"/>
                    </a:lnTo>
                    <a:lnTo>
                      <a:pt x="10" y="21"/>
                    </a:lnTo>
                    <a:lnTo>
                      <a:pt x="13" y="16"/>
                    </a:lnTo>
                    <a:lnTo>
                      <a:pt x="15" y="13"/>
                    </a:lnTo>
                    <a:lnTo>
                      <a:pt x="18" y="8"/>
                    </a:lnTo>
                    <a:lnTo>
                      <a:pt x="18" y="5"/>
                    </a:lnTo>
                    <a:lnTo>
                      <a:pt x="21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61" name="Freeform 3061"/>
              <p:cNvSpPr>
                <a:spLocks/>
              </p:cNvSpPr>
              <p:nvPr/>
            </p:nvSpPr>
            <p:spPr bwMode="auto">
              <a:xfrm>
                <a:off x="3608" y="1904"/>
                <a:ext cx="13" cy="26"/>
              </a:xfrm>
              <a:custGeom>
                <a:avLst/>
                <a:gdLst>
                  <a:gd name="T0" fmla="*/ 0 w 13"/>
                  <a:gd name="T1" fmla="*/ 3 h 26"/>
                  <a:gd name="T2" fmla="*/ 0 w 13"/>
                  <a:gd name="T3" fmla="*/ 3 h 26"/>
                  <a:gd name="T4" fmla="*/ 2 w 13"/>
                  <a:gd name="T5" fmla="*/ 5 h 26"/>
                  <a:gd name="T6" fmla="*/ 5 w 13"/>
                  <a:gd name="T7" fmla="*/ 8 h 26"/>
                  <a:gd name="T8" fmla="*/ 5 w 13"/>
                  <a:gd name="T9" fmla="*/ 11 h 26"/>
                  <a:gd name="T10" fmla="*/ 7 w 13"/>
                  <a:gd name="T11" fmla="*/ 13 h 26"/>
                  <a:gd name="T12" fmla="*/ 7 w 13"/>
                  <a:gd name="T13" fmla="*/ 16 h 26"/>
                  <a:gd name="T14" fmla="*/ 7 w 13"/>
                  <a:gd name="T15" fmla="*/ 21 h 26"/>
                  <a:gd name="T16" fmla="*/ 7 w 13"/>
                  <a:gd name="T17" fmla="*/ 24 h 26"/>
                  <a:gd name="T18" fmla="*/ 7 w 13"/>
                  <a:gd name="T19" fmla="*/ 26 h 26"/>
                  <a:gd name="T20" fmla="*/ 13 w 13"/>
                  <a:gd name="T21" fmla="*/ 26 h 26"/>
                  <a:gd name="T22" fmla="*/ 13 w 13"/>
                  <a:gd name="T23" fmla="*/ 24 h 26"/>
                  <a:gd name="T24" fmla="*/ 13 w 13"/>
                  <a:gd name="T25" fmla="*/ 18 h 26"/>
                  <a:gd name="T26" fmla="*/ 10 w 13"/>
                  <a:gd name="T27" fmla="*/ 16 h 26"/>
                  <a:gd name="T28" fmla="*/ 10 w 13"/>
                  <a:gd name="T29" fmla="*/ 13 h 26"/>
                  <a:gd name="T30" fmla="*/ 7 w 13"/>
                  <a:gd name="T31" fmla="*/ 8 h 26"/>
                  <a:gd name="T32" fmla="*/ 7 w 13"/>
                  <a:gd name="T33" fmla="*/ 5 h 26"/>
                  <a:gd name="T34" fmla="*/ 5 w 13"/>
                  <a:gd name="T35" fmla="*/ 3 h 26"/>
                  <a:gd name="T36" fmla="*/ 2 w 13"/>
                  <a:gd name="T37" fmla="*/ 0 h 26"/>
                  <a:gd name="T38" fmla="*/ 2 w 13"/>
                  <a:gd name="T39" fmla="*/ 0 h 26"/>
                  <a:gd name="T40" fmla="*/ 0 w 13"/>
                  <a:gd name="T41" fmla="*/ 3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6"/>
                  <a:gd name="T65" fmla="*/ 13 w 13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6">
                    <a:moveTo>
                      <a:pt x="0" y="3"/>
                    </a:moveTo>
                    <a:lnTo>
                      <a:pt x="0" y="3"/>
                    </a:lnTo>
                    <a:lnTo>
                      <a:pt x="2" y="5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7" y="13"/>
                    </a:lnTo>
                    <a:lnTo>
                      <a:pt x="7" y="16"/>
                    </a:lnTo>
                    <a:lnTo>
                      <a:pt x="7" y="21"/>
                    </a:lnTo>
                    <a:lnTo>
                      <a:pt x="7" y="24"/>
                    </a:lnTo>
                    <a:lnTo>
                      <a:pt x="7" y="26"/>
                    </a:lnTo>
                    <a:lnTo>
                      <a:pt x="13" y="26"/>
                    </a:lnTo>
                    <a:lnTo>
                      <a:pt x="13" y="24"/>
                    </a:lnTo>
                    <a:lnTo>
                      <a:pt x="13" y="18"/>
                    </a:lnTo>
                    <a:lnTo>
                      <a:pt x="10" y="16"/>
                    </a:lnTo>
                    <a:lnTo>
                      <a:pt x="10" y="13"/>
                    </a:lnTo>
                    <a:lnTo>
                      <a:pt x="7" y="8"/>
                    </a:lnTo>
                    <a:lnTo>
                      <a:pt x="7" y="5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62" name="Freeform 3062"/>
              <p:cNvSpPr>
                <a:spLocks/>
              </p:cNvSpPr>
              <p:nvPr/>
            </p:nvSpPr>
            <p:spPr bwMode="auto">
              <a:xfrm>
                <a:off x="3584" y="1894"/>
                <a:ext cx="26" cy="13"/>
              </a:xfrm>
              <a:custGeom>
                <a:avLst/>
                <a:gdLst>
                  <a:gd name="T0" fmla="*/ 0 w 26"/>
                  <a:gd name="T1" fmla="*/ 5 h 13"/>
                  <a:gd name="T2" fmla="*/ 0 w 26"/>
                  <a:gd name="T3" fmla="*/ 5 h 13"/>
                  <a:gd name="T4" fmla="*/ 3 w 26"/>
                  <a:gd name="T5" fmla="*/ 5 h 13"/>
                  <a:gd name="T6" fmla="*/ 5 w 26"/>
                  <a:gd name="T7" fmla="*/ 5 h 13"/>
                  <a:gd name="T8" fmla="*/ 8 w 26"/>
                  <a:gd name="T9" fmla="*/ 5 h 13"/>
                  <a:gd name="T10" fmla="*/ 13 w 26"/>
                  <a:gd name="T11" fmla="*/ 5 h 13"/>
                  <a:gd name="T12" fmla="*/ 16 w 26"/>
                  <a:gd name="T13" fmla="*/ 7 h 13"/>
                  <a:gd name="T14" fmla="*/ 18 w 26"/>
                  <a:gd name="T15" fmla="*/ 7 h 13"/>
                  <a:gd name="T16" fmla="*/ 21 w 26"/>
                  <a:gd name="T17" fmla="*/ 10 h 13"/>
                  <a:gd name="T18" fmla="*/ 24 w 26"/>
                  <a:gd name="T19" fmla="*/ 13 h 13"/>
                  <a:gd name="T20" fmla="*/ 26 w 26"/>
                  <a:gd name="T21" fmla="*/ 10 h 13"/>
                  <a:gd name="T22" fmla="*/ 24 w 26"/>
                  <a:gd name="T23" fmla="*/ 7 h 13"/>
                  <a:gd name="T24" fmla="*/ 21 w 26"/>
                  <a:gd name="T25" fmla="*/ 5 h 13"/>
                  <a:gd name="T26" fmla="*/ 16 w 26"/>
                  <a:gd name="T27" fmla="*/ 2 h 13"/>
                  <a:gd name="T28" fmla="*/ 13 w 26"/>
                  <a:gd name="T29" fmla="*/ 2 h 13"/>
                  <a:gd name="T30" fmla="*/ 10 w 26"/>
                  <a:gd name="T31" fmla="*/ 2 h 13"/>
                  <a:gd name="T32" fmla="*/ 5 w 26"/>
                  <a:gd name="T33" fmla="*/ 0 h 13"/>
                  <a:gd name="T34" fmla="*/ 3 w 26"/>
                  <a:gd name="T35" fmla="*/ 0 h 13"/>
                  <a:gd name="T36" fmla="*/ 0 w 26"/>
                  <a:gd name="T37" fmla="*/ 0 h 13"/>
                  <a:gd name="T38" fmla="*/ 0 w 26"/>
                  <a:gd name="T39" fmla="*/ 0 h 13"/>
                  <a:gd name="T40" fmla="*/ 0 w 26"/>
                  <a:gd name="T41" fmla="*/ 5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13"/>
                  <a:gd name="T65" fmla="*/ 26 w 26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13">
                    <a:moveTo>
                      <a:pt x="0" y="5"/>
                    </a:move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3" y="5"/>
                    </a:lnTo>
                    <a:lnTo>
                      <a:pt x="16" y="7"/>
                    </a:lnTo>
                    <a:lnTo>
                      <a:pt x="18" y="7"/>
                    </a:lnTo>
                    <a:lnTo>
                      <a:pt x="21" y="10"/>
                    </a:lnTo>
                    <a:lnTo>
                      <a:pt x="24" y="13"/>
                    </a:lnTo>
                    <a:lnTo>
                      <a:pt x="26" y="10"/>
                    </a:lnTo>
                    <a:lnTo>
                      <a:pt x="24" y="7"/>
                    </a:lnTo>
                    <a:lnTo>
                      <a:pt x="21" y="5"/>
                    </a:lnTo>
                    <a:lnTo>
                      <a:pt x="16" y="2"/>
                    </a:lnTo>
                    <a:lnTo>
                      <a:pt x="13" y="2"/>
                    </a:lnTo>
                    <a:lnTo>
                      <a:pt x="10" y="2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63" name="Freeform 3063"/>
              <p:cNvSpPr>
                <a:spLocks/>
              </p:cNvSpPr>
              <p:nvPr/>
            </p:nvSpPr>
            <p:spPr bwMode="auto">
              <a:xfrm>
                <a:off x="3574" y="1896"/>
                <a:ext cx="44" cy="76"/>
              </a:xfrm>
              <a:custGeom>
                <a:avLst/>
                <a:gdLst>
                  <a:gd name="T0" fmla="*/ 15 w 44"/>
                  <a:gd name="T1" fmla="*/ 76 h 76"/>
                  <a:gd name="T2" fmla="*/ 23 w 44"/>
                  <a:gd name="T3" fmla="*/ 71 h 76"/>
                  <a:gd name="T4" fmla="*/ 28 w 44"/>
                  <a:gd name="T5" fmla="*/ 63 h 76"/>
                  <a:gd name="T6" fmla="*/ 39 w 44"/>
                  <a:gd name="T7" fmla="*/ 50 h 76"/>
                  <a:gd name="T8" fmla="*/ 44 w 44"/>
                  <a:gd name="T9" fmla="*/ 34 h 76"/>
                  <a:gd name="T10" fmla="*/ 41 w 44"/>
                  <a:gd name="T11" fmla="*/ 21 h 76"/>
                  <a:gd name="T12" fmla="*/ 36 w 44"/>
                  <a:gd name="T13" fmla="*/ 8 h 76"/>
                  <a:gd name="T14" fmla="*/ 26 w 44"/>
                  <a:gd name="T15" fmla="*/ 3 h 76"/>
                  <a:gd name="T16" fmla="*/ 15 w 44"/>
                  <a:gd name="T17" fmla="*/ 0 h 76"/>
                  <a:gd name="T18" fmla="*/ 15 w 44"/>
                  <a:gd name="T19" fmla="*/ 3 h 76"/>
                  <a:gd name="T20" fmla="*/ 13 w 44"/>
                  <a:gd name="T21" fmla="*/ 3 h 76"/>
                  <a:gd name="T22" fmla="*/ 5 w 44"/>
                  <a:gd name="T23" fmla="*/ 19 h 76"/>
                  <a:gd name="T24" fmla="*/ 2 w 44"/>
                  <a:gd name="T25" fmla="*/ 24 h 76"/>
                  <a:gd name="T26" fmla="*/ 0 w 44"/>
                  <a:gd name="T27" fmla="*/ 32 h 76"/>
                  <a:gd name="T28" fmla="*/ 0 w 44"/>
                  <a:gd name="T29" fmla="*/ 47 h 76"/>
                  <a:gd name="T30" fmla="*/ 0 w 44"/>
                  <a:gd name="T31" fmla="*/ 60 h 76"/>
                  <a:gd name="T32" fmla="*/ 7 w 44"/>
                  <a:gd name="T33" fmla="*/ 68 h 76"/>
                  <a:gd name="T34" fmla="*/ 15 w 44"/>
                  <a:gd name="T35" fmla="*/ 76 h 7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44"/>
                  <a:gd name="T55" fmla="*/ 0 h 76"/>
                  <a:gd name="T56" fmla="*/ 44 w 44"/>
                  <a:gd name="T57" fmla="*/ 76 h 7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44" h="76">
                    <a:moveTo>
                      <a:pt x="15" y="76"/>
                    </a:moveTo>
                    <a:lnTo>
                      <a:pt x="23" y="71"/>
                    </a:lnTo>
                    <a:lnTo>
                      <a:pt x="28" y="63"/>
                    </a:lnTo>
                    <a:lnTo>
                      <a:pt x="39" y="50"/>
                    </a:lnTo>
                    <a:lnTo>
                      <a:pt x="44" y="34"/>
                    </a:lnTo>
                    <a:lnTo>
                      <a:pt x="41" y="21"/>
                    </a:lnTo>
                    <a:lnTo>
                      <a:pt x="36" y="8"/>
                    </a:lnTo>
                    <a:lnTo>
                      <a:pt x="26" y="3"/>
                    </a:lnTo>
                    <a:lnTo>
                      <a:pt x="15" y="0"/>
                    </a:lnTo>
                    <a:lnTo>
                      <a:pt x="15" y="3"/>
                    </a:lnTo>
                    <a:lnTo>
                      <a:pt x="13" y="3"/>
                    </a:lnTo>
                    <a:lnTo>
                      <a:pt x="5" y="19"/>
                    </a:lnTo>
                    <a:lnTo>
                      <a:pt x="2" y="24"/>
                    </a:lnTo>
                    <a:lnTo>
                      <a:pt x="0" y="32"/>
                    </a:lnTo>
                    <a:lnTo>
                      <a:pt x="0" y="47"/>
                    </a:lnTo>
                    <a:lnTo>
                      <a:pt x="0" y="60"/>
                    </a:lnTo>
                    <a:lnTo>
                      <a:pt x="7" y="68"/>
                    </a:lnTo>
                    <a:lnTo>
                      <a:pt x="15" y="76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64" name="Freeform 3064"/>
              <p:cNvSpPr>
                <a:spLocks/>
              </p:cNvSpPr>
              <p:nvPr/>
            </p:nvSpPr>
            <p:spPr bwMode="auto">
              <a:xfrm>
                <a:off x="3589" y="1956"/>
                <a:ext cx="16" cy="19"/>
              </a:xfrm>
              <a:custGeom>
                <a:avLst/>
                <a:gdLst>
                  <a:gd name="T0" fmla="*/ 11 w 16"/>
                  <a:gd name="T1" fmla="*/ 0 h 19"/>
                  <a:gd name="T2" fmla="*/ 11 w 16"/>
                  <a:gd name="T3" fmla="*/ 0 h 19"/>
                  <a:gd name="T4" fmla="*/ 11 w 16"/>
                  <a:gd name="T5" fmla="*/ 3 h 19"/>
                  <a:gd name="T6" fmla="*/ 8 w 16"/>
                  <a:gd name="T7" fmla="*/ 6 h 19"/>
                  <a:gd name="T8" fmla="*/ 8 w 16"/>
                  <a:gd name="T9" fmla="*/ 8 h 19"/>
                  <a:gd name="T10" fmla="*/ 5 w 16"/>
                  <a:gd name="T11" fmla="*/ 8 h 19"/>
                  <a:gd name="T12" fmla="*/ 5 w 16"/>
                  <a:gd name="T13" fmla="*/ 11 h 19"/>
                  <a:gd name="T14" fmla="*/ 3 w 16"/>
                  <a:gd name="T15" fmla="*/ 11 h 19"/>
                  <a:gd name="T16" fmla="*/ 3 w 16"/>
                  <a:gd name="T17" fmla="*/ 14 h 19"/>
                  <a:gd name="T18" fmla="*/ 0 w 16"/>
                  <a:gd name="T19" fmla="*/ 16 h 19"/>
                  <a:gd name="T20" fmla="*/ 3 w 16"/>
                  <a:gd name="T21" fmla="*/ 19 h 19"/>
                  <a:gd name="T22" fmla="*/ 3 w 16"/>
                  <a:gd name="T23" fmla="*/ 16 h 19"/>
                  <a:gd name="T24" fmla="*/ 5 w 16"/>
                  <a:gd name="T25" fmla="*/ 14 h 19"/>
                  <a:gd name="T26" fmla="*/ 8 w 16"/>
                  <a:gd name="T27" fmla="*/ 14 h 19"/>
                  <a:gd name="T28" fmla="*/ 8 w 16"/>
                  <a:gd name="T29" fmla="*/ 11 h 19"/>
                  <a:gd name="T30" fmla="*/ 11 w 16"/>
                  <a:gd name="T31" fmla="*/ 8 h 19"/>
                  <a:gd name="T32" fmla="*/ 11 w 16"/>
                  <a:gd name="T33" fmla="*/ 8 h 19"/>
                  <a:gd name="T34" fmla="*/ 13 w 16"/>
                  <a:gd name="T35" fmla="*/ 6 h 19"/>
                  <a:gd name="T36" fmla="*/ 16 w 16"/>
                  <a:gd name="T37" fmla="*/ 3 h 19"/>
                  <a:gd name="T38" fmla="*/ 16 w 16"/>
                  <a:gd name="T39" fmla="*/ 3 h 19"/>
                  <a:gd name="T40" fmla="*/ 11 w 16"/>
                  <a:gd name="T41" fmla="*/ 0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9"/>
                  <a:gd name="T65" fmla="*/ 16 w 16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9">
                    <a:moveTo>
                      <a:pt x="11" y="0"/>
                    </a:moveTo>
                    <a:lnTo>
                      <a:pt x="11" y="0"/>
                    </a:lnTo>
                    <a:lnTo>
                      <a:pt x="11" y="3"/>
                    </a:lnTo>
                    <a:lnTo>
                      <a:pt x="8" y="6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3" y="11"/>
                    </a:lnTo>
                    <a:lnTo>
                      <a:pt x="3" y="14"/>
                    </a:lnTo>
                    <a:lnTo>
                      <a:pt x="0" y="16"/>
                    </a:lnTo>
                    <a:lnTo>
                      <a:pt x="3" y="19"/>
                    </a:lnTo>
                    <a:lnTo>
                      <a:pt x="3" y="16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8" y="11"/>
                    </a:lnTo>
                    <a:lnTo>
                      <a:pt x="11" y="8"/>
                    </a:lnTo>
                    <a:lnTo>
                      <a:pt x="13" y="6"/>
                    </a:lnTo>
                    <a:lnTo>
                      <a:pt x="16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65" name="Freeform 3065"/>
              <p:cNvSpPr>
                <a:spLocks/>
              </p:cNvSpPr>
              <p:nvPr/>
            </p:nvSpPr>
            <p:spPr bwMode="auto">
              <a:xfrm>
                <a:off x="3600" y="1930"/>
                <a:ext cx="21" cy="29"/>
              </a:xfrm>
              <a:custGeom>
                <a:avLst/>
                <a:gdLst>
                  <a:gd name="T0" fmla="*/ 15 w 21"/>
                  <a:gd name="T1" fmla="*/ 0 h 29"/>
                  <a:gd name="T2" fmla="*/ 15 w 21"/>
                  <a:gd name="T3" fmla="*/ 0 h 29"/>
                  <a:gd name="T4" fmla="*/ 15 w 21"/>
                  <a:gd name="T5" fmla="*/ 3 h 29"/>
                  <a:gd name="T6" fmla="*/ 13 w 21"/>
                  <a:gd name="T7" fmla="*/ 8 h 29"/>
                  <a:gd name="T8" fmla="*/ 13 w 21"/>
                  <a:gd name="T9" fmla="*/ 11 h 29"/>
                  <a:gd name="T10" fmla="*/ 10 w 21"/>
                  <a:gd name="T11" fmla="*/ 13 h 29"/>
                  <a:gd name="T12" fmla="*/ 8 w 21"/>
                  <a:gd name="T13" fmla="*/ 19 h 29"/>
                  <a:gd name="T14" fmla="*/ 5 w 21"/>
                  <a:gd name="T15" fmla="*/ 21 h 29"/>
                  <a:gd name="T16" fmla="*/ 2 w 21"/>
                  <a:gd name="T17" fmla="*/ 24 h 29"/>
                  <a:gd name="T18" fmla="*/ 0 w 21"/>
                  <a:gd name="T19" fmla="*/ 26 h 29"/>
                  <a:gd name="T20" fmla="*/ 5 w 21"/>
                  <a:gd name="T21" fmla="*/ 29 h 29"/>
                  <a:gd name="T22" fmla="*/ 8 w 21"/>
                  <a:gd name="T23" fmla="*/ 26 h 29"/>
                  <a:gd name="T24" fmla="*/ 8 w 21"/>
                  <a:gd name="T25" fmla="*/ 24 h 29"/>
                  <a:gd name="T26" fmla="*/ 10 w 21"/>
                  <a:gd name="T27" fmla="*/ 21 h 29"/>
                  <a:gd name="T28" fmla="*/ 13 w 21"/>
                  <a:gd name="T29" fmla="*/ 16 h 29"/>
                  <a:gd name="T30" fmla="*/ 15 w 21"/>
                  <a:gd name="T31" fmla="*/ 13 h 29"/>
                  <a:gd name="T32" fmla="*/ 18 w 21"/>
                  <a:gd name="T33" fmla="*/ 8 h 29"/>
                  <a:gd name="T34" fmla="*/ 18 w 21"/>
                  <a:gd name="T35" fmla="*/ 5 h 29"/>
                  <a:gd name="T36" fmla="*/ 21 w 21"/>
                  <a:gd name="T37" fmla="*/ 0 h 29"/>
                  <a:gd name="T38" fmla="*/ 21 w 21"/>
                  <a:gd name="T39" fmla="*/ 0 h 29"/>
                  <a:gd name="T40" fmla="*/ 15 w 21"/>
                  <a:gd name="T41" fmla="*/ 0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9"/>
                  <a:gd name="T65" fmla="*/ 21 w 21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9">
                    <a:moveTo>
                      <a:pt x="15" y="0"/>
                    </a:moveTo>
                    <a:lnTo>
                      <a:pt x="15" y="0"/>
                    </a:lnTo>
                    <a:lnTo>
                      <a:pt x="15" y="3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0" y="13"/>
                    </a:lnTo>
                    <a:lnTo>
                      <a:pt x="8" y="19"/>
                    </a:lnTo>
                    <a:lnTo>
                      <a:pt x="5" y="21"/>
                    </a:lnTo>
                    <a:lnTo>
                      <a:pt x="2" y="24"/>
                    </a:lnTo>
                    <a:lnTo>
                      <a:pt x="0" y="26"/>
                    </a:lnTo>
                    <a:lnTo>
                      <a:pt x="5" y="29"/>
                    </a:lnTo>
                    <a:lnTo>
                      <a:pt x="8" y="26"/>
                    </a:lnTo>
                    <a:lnTo>
                      <a:pt x="8" y="24"/>
                    </a:lnTo>
                    <a:lnTo>
                      <a:pt x="10" y="21"/>
                    </a:lnTo>
                    <a:lnTo>
                      <a:pt x="13" y="16"/>
                    </a:lnTo>
                    <a:lnTo>
                      <a:pt x="15" y="13"/>
                    </a:lnTo>
                    <a:lnTo>
                      <a:pt x="18" y="8"/>
                    </a:lnTo>
                    <a:lnTo>
                      <a:pt x="18" y="5"/>
                    </a:lnTo>
                    <a:lnTo>
                      <a:pt x="21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66" name="Freeform 3066"/>
              <p:cNvSpPr>
                <a:spLocks/>
              </p:cNvSpPr>
              <p:nvPr/>
            </p:nvSpPr>
            <p:spPr bwMode="auto">
              <a:xfrm>
                <a:off x="3608" y="1904"/>
                <a:ext cx="13" cy="26"/>
              </a:xfrm>
              <a:custGeom>
                <a:avLst/>
                <a:gdLst>
                  <a:gd name="T0" fmla="*/ 0 w 13"/>
                  <a:gd name="T1" fmla="*/ 3 h 26"/>
                  <a:gd name="T2" fmla="*/ 0 w 13"/>
                  <a:gd name="T3" fmla="*/ 3 h 26"/>
                  <a:gd name="T4" fmla="*/ 2 w 13"/>
                  <a:gd name="T5" fmla="*/ 5 h 26"/>
                  <a:gd name="T6" fmla="*/ 5 w 13"/>
                  <a:gd name="T7" fmla="*/ 8 h 26"/>
                  <a:gd name="T8" fmla="*/ 5 w 13"/>
                  <a:gd name="T9" fmla="*/ 11 h 26"/>
                  <a:gd name="T10" fmla="*/ 7 w 13"/>
                  <a:gd name="T11" fmla="*/ 13 h 26"/>
                  <a:gd name="T12" fmla="*/ 7 w 13"/>
                  <a:gd name="T13" fmla="*/ 16 h 26"/>
                  <a:gd name="T14" fmla="*/ 7 w 13"/>
                  <a:gd name="T15" fmla="*/ 21 h 26"/>
                  <a:gd name="T16" fmla="*/ 7 w 13"/>
                  <a:gd name="T17" fmla="*/ 24 h 26"/>
                  <a:gd name="T18" fmla="*/ 7 w 13"/>
                  <a:gd name="T19" fmla="*/ 26 h 26"/>
                  <a:gd name="T20" fmla="*/ 13 w 13"/>
                  <a:gd name="T21" fmla="*/ 26 h 26"/>
                  <a:gd name="T22" fmla="*/ 13 w 13"/>
                  <a:gd name="T23" fmla="*/ 24 h 26"/>
                  <a:gd name="T24" fmla="*/ 13 w 13"/>
                  <a:gd name="T25" fmla="*/ 18 h 26"/>
                  <a:gd name="T26" fmla="*/ 10 w 13"/>
                  <a:gd name="T27" fmla="*/ 16 h 26"/>
                  <a:gd name="T28" fmla="*/ 10 w 13"/>
                  <a:gd name="T29" fmla="*/ 13 h 26"/>
                  <a:gd name="T30" fmla="*/ 7 w 13"/>
                  <a:gd name="T31" fmla="*/ 8 h 26"/>
                  <a:gd name="T32" fmla="*/ 7 w 13"/>
                  <a:gd name="T33" fmla="*/ 5 h 26"/>
                  <a:gd name="T34" fmla="*/ 5 w 13"/>
                  <a:gd name="T35" fmla="*/ 3 h 26"/>
                  <a:gd name="T36" fmla="*/ 2 w 13"/>
                  <a:gd name="T37" fmla="*/ 0 h 26"/>
                  <a:gd name="T38" fmla="*/ 2 w 13"/>
                  <a:gd name="T39" fmla="*/ 0 h 26"/>
                  <a:gd name="T40" fmla="*/ 0 w 13"/>
                  <a:gd name="T41" fmla="*/ 3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6"/>
                  <a:gd name="T65" fmla="*/ 13 w 13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6">
                    <a:moveTo>
                      <a:pt x="0" y="3"/>
                    </a:moveTo>
                    <a:lnTo>
                      <a:pt x="0" y="3"/>
                    </a:lnTo>
                    <a:lnTo>
                      <a:pt x="2" y="5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7" y="13"/>
                    </a:lnTo>
                    <a:lnTo>
                      <a:pt x="7" y="16"/>
                    </a:lnTo>
                    <a:lnTo>
                      <a:pt x="7" y="21"/>
                    </a:lnTo>
                    <a:lnTo>
                      <a:pt x="7" y="24"/>
                    </a:lnTo>
                    <a:lnTo>
                      <a:pt x="7" y="26"/>
                    </a:lnTo>
                    <a:lnTo>
                      <a:pt x="13" y="26"/>
                    </a:lnTo>
                    <a:lnTo>
                      <a:pt x="13" y="24"/>
                    </a:lnTo>
                    <a:lnTo>
                      <a:pt x="13" y="18"/>
                    </a:lnTo>
                    <a:lnTo>
                      <a:pt x="10" y="16"/>
                    </a:lnTo>
                    <a:lnTo>
                      <a:pt x="10" y="13"/>
                    </a:lnTo>
                    <a:lnTo>
                      <a:pt x="7" y="8"/>
                    </a:lnTo>
                    <a:lnTo>
                      <a:pt x="7" y="5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67" name="Freeform 3067"/>
              <p:cNvSpPr>
                <a:spLocks/>
              </p:cNvSpPr>
              <p:nvPr/>
            </p:nvSpPr>
            <p:spPr bwMode="auto">
              <a:xfrm>
                <a:off x="3589" y="1894"/>
                <a:ext cx="21" cy="13"/>
              </a:xfrm>
              <a:custGeom>
                <a:avLst/>
                <a:gdLst>
                  <a:gd name="T0" fmla="*/ 3 w 21"/>
                  <a:gd name="T1" fmla="*/ 5 h 13"/>
                  <a:gd name="T2" fmla="*/ 0 w 21"/>
                  <a:gd name="T3" fmla="*/ 5 h 13"/>
                  <a:gd name="T4" fmla="*/ 3 w 21"/>
                  <a:gd name="T5" fmla="*/ 5 h 13"/>
                  <a:gd name="T6" fmla="*/ 5 w 21"/>
                  <a:gd name="T7" fmla="*/ 5 h 13"/>
                  <a:gd name="T8" fmla="*/ 8 w 21"/>
                  <a:gd name="T9" fmla="*/ 5 h 13"/>
                  <a:gd name="T10" fmla="*/ 11 w 21"/>
                  <a:gd name="T11" fmla="*/ 7 h 13"/>
                  <a:gd name="T12" fmla="*/ 13 w 21"/>
                  <a:gd name="T13" fmla="*/ 7 h 13"/>
                  <a:gd name="T14" fmla="*/ 16 w 21"/>
                  <a:gd name="T15" fmla="*/ 10 h 13"/>
                  <a:gd name="T16" fmla="*/ 16 w 21"/>
                  <a:gd name="T17" fmla="*/ 10 h 13"/>
                  <a:gd name="T18" fmla="*/ 19 w 21"/>
                  <a:gd name="T19" fmla="*/ 13 h 13"/>
                  <a:gd name="T20" fmla="*/ 21 w 21"/>
                  <a:gd name="T21" fmla="*/ 10 h 13"/>
                  <a:gd name="T22" fmla="*/ 19 w 21"/>
                  <a:gd name="T23" fmla="*/ 7 h 13"/>
                  <a:gd name="T24" fmla="*/ 16 w 21"/>
                  <a:gd name="T25" fmla="*/ 5 h 13"/>
                  <a:gd name="T26" fmla="*/ 13 w 21"/>
                  <a:gd name="T27" fmla="*/ 5 h 13"/>
                  <a:gd name="T28" fmla="*/ 11 w 21"/>
                  <a:gd name="T29" fmla="*/ 2 h 13"/>
                  <a:gd name="T30" fmla="*/ 8 w 21"/>
                  <a:gd name="T31" fmla="*/ 2 h 13"/>
                  <a:gd name="T32" fmla="*/ 5 w 21"/>
                  <a:gd name="T33" fmla="*/ 2 h 13"/>
                  <a:gd name="T34" fmla="*/ 3 w 21"/>
                  <a:gd name="T35" fmla="*/ 2 h 13"/>
                  <a:gd name="T36" fmla="*/ 0 w 21"/>
                  <a:gd name="T37" fmla="*/ 0 h 13"/>
                  <a:gd name="T38" fmla="*/ 0 w 21"/>
                  <a:gd name="T39" fmla="*/ 2 h 13"/>
                  <a:gd name="T40" fmla="*/ 3 w 21"/>
                  <a:gd name="T41" fmla="*/ 5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3"/>
                  <a:gd name="T65" fmla="*/ 21 w 21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3">
                    <a:moveTo>
                      <a:pt x="3" y="5"/>
                    </a:move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1" y="7"/>
                    </a:lnTo>
                    <a:lnTo>
                      <a:pt x="13" y="7"/>
                    </a:lnTo>
                    <a:lnTo>
                      <a:pt x="16" y="10"/>
                    </a:lnTo>
                    <a:lnTo>
                      <a:pt x="19" y="13"/>
                    </a:lnTo>
                    <a:lnTo>
                      <a:pt x="21" y="10"/>
                    </a:lnTo>
                    <a:lnTo>
                      <a:pt x="19" y="7"/>
                    </a:lnTo>
                    <a:lnTo>
                      <a:pt x="16" y="5"/>
                    </a:lnTo>
                    <a:lnTo>
                      <a:pt x="13" y="5"/>
                    </a:lnTo>
                    <a:lnTo>
                      <a:pt x="11" y="2"/>
                    </a:lnTo>
                    <a:lnTo>
                      <a:pt x="8" y="2"/>
                    </a:lnTo>
                    <a:lnTo>
                      <a:pt x="5" y="2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68" name="Freeform 3068"/>
              <p:cNvSpPr>
                <a:spLocks/>
              </p:cNvSpPr>
              <p:nvPr/>
            </p:nvSpPr>
            <p:spPr bwMode="auto">
              <a:xfrm>
                <a:off x="3584" y="1896"/>
                <a:ext cx="8" cy="5"/>
              </a:xfrm>
              <a:custGeom>
                <a:avLst/>
                <a:gdLst>
                  <a:gd name="T0" fmla="*/ 3 w 8"/>
                  <a:gd name="T1" fmla="*/ 5 h 5"/>
                  <a:gd name="T2" fmla="*/ 3 w 8"/>
                  <a:gd name="T3" fmla="*/ 5 h 5"/>
                  <a:gd name="T4" fmla="*/ 3 w 8"/>
                  <a:gd name="T5" fmla="*/ 5 h 5"/>
                  <a:gd name="T6" fmla="*/ 3 w 8"/>
                  <a:gd name="T7" fmla="*/ 5 h 5"/>
                  <a:gd name="T8" fmla="*/ 5 w 8"/>
                  <a:gd name="T9" fmla="*/ 3 h 5"/>
                  <a:gd name="T10" fmla="*/ 5 w 8"/>
                  <a:gd name="T11" fmla="*/ 3 h 5"/>
                  <a:gd name="T12" fmla="*/ 5 w 8"/>
                  <a:gd name="T13" fmla="*/ 3 h 5"/>
                  <a:gd name="T14" fmla="*/ 5 w 8"/>
                  <a:gd name="T15" fmla="*/ 3 h 5"/>
                  <a:gd name="T16" fmla="*/ 5 w 8"/>
                  <a:gd name="T17" fmla="*/ 3 h 5"/>
                  <a:gd name="T18" fmla="*/ 8 w 8"/>
                  <a:gd name="T19" fmla="*/ 3 h 5"/>
                  <a:gd name="T20" fmla="*/ 5 w 8"/>
                  <a:gd name="T21" fmla="*/ 0 h 5"/>
                  <a:gd name="T22" fmla="*/ 5 w 8"/>
                  <a:gd name="T23" fmla="*/ 0 h 5"/>
                  <a:gd name="T24" fmla="*/ 3 w 8"/>
                  <a:gd name="T25" fmla="*/ 0 h 5"/>
                  <a:gd name="T26" fmla="*/ 3 w 8"/>
                  <a:gd name="T27" fmla="*/ 0 h 5"/>
                  <a:gd name="T28" fmla="*/ 3 w 8"/>
                  <a:gd name="T29" fmla="*/ 0 h 5"/>
                  <a:gd name="T30" fmla="*/ 3 w 8"/>
                  <a:gd name="T31" fmla="*/ 0 h 5"/>
                  <a:gd name="T32" fmla="*/ 0 w 8"/>
                  <a:gd name="T33" fmla="*/ 3 h 5"/>
                  <a:gd name="T34" fmla="*/ 0 w 8"/>
                  <a:gd name="T35" fmla="*/ 3 h 5"/>
                  <a:gd name="T36" fmla="*/ 0 w 8"/>
                  <a:gd name="T37" fmla="*/ 3 h 5"/>
                  <a:gd name="T38" fmla="*/ 0 w 8"/>
                  <a:gd name="T39" fmla="*/ 3 h 5"/>
                  <a:gd name="T40" fmla="*/ 3 w 8"/>
                  <a:gd name="T41" fmla="*/ 5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5"/>
                  <a:gd name="T65" fmla="*/ 8 w 8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5">
                    <a:moveTo>
                      <a:pt x="3" y="5"/>
                    </a:moveTo>
                    <a:lnTo>
                      <a:pt x="3" y="5"/>
                    </a:lnTo>
                    <a:lnTo>
                      <a:pt x="5" y="3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69" name="Freeform 3069"/>
              <p:cNvSpPr>
                <a:spLocks/>
              </p:cNvSpPr>
              <p:nvPr/>
            </p:nvSpPr>
            <p:spPr bwMode="auto">
              <a:xfrm>
                <a:off x="3571" y="1899"/>
                <a:ext cx="16" cy="29"/>
              </a:xfrm>
              <a:custGeom>
                <a:avLst/>
                <a:gdLst>
                  <a:gd name="T0" fmla="*/ 5 w 16"/>
                  <a:gd name="T1" fmla="*/ 29 h 29"/>
                  <a:gd name="T2" fmla="*/ 5 w 16"/>
                  <a:gd name="T3" fmla="*/ 29 h 29"/>
                  <a:gd name="T4" fmla="*/ 5 w 16"/>
                  <a:gd name="T5" fmla="*/ 26 h 29"/>
                  <a:gd name="T6" fmla="*/ 5 w 16"/>
                  <a:gd name="T7" fmla="*/ 21 h 29"/>
                  <a:gd name="T8" fmla="*/ 8 w 16"/>
                  <a:gd name="T9" fmla="*/ 18 h 29"/>
                  <a:gd name="T10" fmla="*/ 8 w 16"/>
                  <a:gd name="T11" fmla="*/ 16 h 29"/>
                  <a:gd name="T12" fmla="*/ 10 w 16"/>
                  <a:gd name="T13" fmla="*/ 10 h 29"/>
                  <a:gd name="T14" fmla="*/ 13 w 16"/>
                  <a:gd name="T15" fmla="*/ 8 h 29"/>
                  <a:gd name="T16" fmla="*/ 13 w 16"/>
                  <a:gd name="T17" fmla="*/ 5 h 29"/>
                  <a:gd name="T18" fmla="*/ 16 w 16"/>
                  <a:gd name="T19" fmla="*/ 2 h 29"/>
                  <a:gd name="T20" fmla="*/ 13 w 16"/>
                  <a:gd name="T21" fmla="*/ 0 h 29"/>
                  <a:gd name="T22" fmla="*/ 10 w 16"/>
                  <a:gd name="T23" fmla="*/ 2 h 29"/>
                  <a:gd name="T24" fmla="*/ 10 w 16"/>
                  <a:gd name="T25" fmla="*/ 5 h 29"/>
                  <a:gd name="T26" fmla="*/ 8 w 16"/>
                  <a:gd name="T27" fmla="*/ 10 h 29"/>
                  <a:gd name="T28" fmla="*/ 5 w 16"/>
                  <a:gd name="T29" fmla="*/ 13 h 29"/>
                  <a:gd name="T30" fmla="*/ 3 w 16"/>
                  <a:gd name="T31" fmla="*/ 18 h 29"/>
                  <a:gd name="T32" fmla="*/ 3 w 16"/>
                  <a:gd name="T33" fmla="*/ 21 h 29"/>
                  <a:gd name="T34" fmla="*/ 0 w 16"/>
                  <a:gd name="T35" fmla="*/ 26 h 29"/>
                  <a:gd name="T36" fmla="*/ 0 w 16"/>
                  <a:gd name="T37" fmla="*/ 29 h 29"/>
                  <a:gd name="T38" fmla="*/ 0 w 16"/>
                  <a:gd name="T39" fmla="*/ 29 h 29"/>
                  <a:gd name="T40" fmla="*/ 5 w 16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29"/>
                  <a:gd name="T65" fmla="*/ 16 w 16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29">
                    <a:moveTo>
                      <a:pt x="5" y="29"/>
                    </a:moveTo>
                    <a:lnTo>
                      <a:pt x="5" y="29"/>
                    </a:lnTo>
                    <a:lnTo>
                      <a:pt x="5" y="26"/>
                    </a:lnTo>
                    <a:lnTo>
                      <a:pt x="5" y="21"/>
                    </a:lnTo>
                    <a:lnTo>
                      <a:pt x="8" y="18"/>
                    </a:lnTo>
                    <a:lnTo>
                      <a:pt x="8" y="16"/>
                    </a:lnTo>
                    <a:lnTo>
                      <a:pt x="10" y="10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6" y="2"/>
                    </a:lnTo>
                    <a:lnTo>
                      <a:pt x="13" y="0"/>
                    </a:lnTo>
                    <a:lnTo>
                      <a:pt x="10" y="2"/>
                    </a:lnTo>
                    <a:lnTo>
                      <a:pt x="10" y="5"/>
                    </a:lnTo>
                    <a:lnTo>
                      <a:pt x="8" y="10"/>
                    </a:lnTo>
                    <a:lnTo>
                      <a:pt x="5" y="13"/>
                    </a:lnTo>
                    <a:lnTo>
                      <a:pt x="3" y="18"/>
                    </a:lnTo>
                    <a:lnTo>
                      <a:pt x="3" y="21"/>
                    </a:lnTo>
                    <a:lnTo>
                      <a:pt x="0" y="26"/>
                    </a:lnTo>
                    <a:lnTo>
                      <a:pt x="0" y="29"/>
                    </a:lnTo>
                    <a:lnTo>
                      <a:pt x="5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70" name="Freeform 3070"/>
              <p:cNvSpPr>
                <a:spLocks/>
              </p:cNvSpPr>
              <p:nvPr/>
            </p:nvSpPr>
            <p:spPr bwMode="auto">
              <a:xfrm>
                <a:off x="3571" y="1928"/>
                <a:ext cx="5" cy="28"/>
              </a:xfrm>
              <a:custGeom>
                <a:avLst/>
                <a:gdLst>
                  <a:gd name="T0" fmla="*/ 5 w 5"/>
                  <a:gd name="T1" fmla="*/ 26 h 28"/>
                  <a:gd name="T2" fmla="*/ 5 w 5"/>
                  <a:gd name="T3" fmla="*/ 26 h 28"/>
                  <a:gd name="T4" fmla="*/ 3 w 5"/>
                  <a:gd name="T5" fmla="*/ 23 h 28"/>
                  <a:gd name="T6" fmla="*/ 3 w 5"/>
                  <a:gd name="T7" fmla="*/ 21 h 28"/>
                  <a:gd name="T8" fmla="*/ 3 w 5"/>
                  <a:gd name="T9" fmla="*/ 18 h 28"/>
                  <a:gd name="T10" fmla="*/ 3 w 5"/>
                  <a:gd name="T11" fmla="*/ 13 h 28"/>
                  <a:gd name="T12" fmla="*/ 3 w 5"/>
                  <a:gd name="T13" fmla="*/ 10 h 28"/>
                  <a:gd name="T14" fmla="*/ 3 w 5"/>
                  <a:gd name="T15" fmla="*/ 7 h 28"/>
                  <a:gd name="T16" fmla="*/ 3 w 5"/>
                  <a:gd name="T17" fmla="*/ 2 h 28"/>
                  <a:gd name="T18" fmla="*/ 5 w 5"/>
                  <a:gd name="T19" fmla="*/ 0 h 28"/>
                  <a:gd name="T20" fmla="*/ 0 w 5"/>
                  <a:gd name="T21" fmla="*/ 0 h 28"/>
                  <a:gd name="T22" fmla="*/ 0 w 5"/>
                  <a:gd name="T23" fmla="*/ 2 h 28"/>
                  <a:gd name="T24" fmla="*/ 0 w 5"/>
                  <a:gd name="T25" fmla="*/ 7 h 28"/>
                  <a:gd name="T26" fmla="*/ 0 w 5"/>
                  <a:gd name="T27" fmla="*/ 10 h 28"/>
                  <a:gd name="T28" fmla="*/ 0 w 5"/>
                  <a:gd name="T29" fmla="*/ 13 h 28"/>
                  <a:gd name="T30" fmla="*/ 0 w 5"/>
                  <a:gd name="T31" fmla="*/ 18 h 28"/>
                  <a:gd name="T32" fmla="*/ 0 w 5"/>
                  <a:gd name="T33" fmla="*/ 21 h 28"/>
                  <a:gd name="T34" fmla="*/ 0 w 5"/>
                  <a:gd name="T35" fmla="*/ 26 h 28"/>
                  <a:gd name="T36" fmla="*/ 3 w 5"/>
                  <a:gd name="T37" fmla="*/ 28 h 28"/>
                  <a:gd name="T38" fmla="*/ 3 w 5"/>
                  <a:gd name="T39" fmla="*/ 28 h 28"/>
                  <a:gd name="T40" fmla="*/ 5 w 5"/>
                  <a:gd name="T41" fmla="*/ 26 h 2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8"/>
                  <a:gd name="T65" fmla="*/ 5 w 5"/>
                  <a:gd name="T66" fmla="*/ 28 h 2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8">
                    <a:moveTo>
                      <a:pt x="5" y="26"/>
                    </a:moveTo>
                    <a:lnTo>
                      <a:pt x="5" y="26"/>
                    </a:lnTo>
                    <a:lnTo>
                      <a:pt x="3" y="23"/>
                    </a:lnTo>
                    <a:lnTo>
                      <a:pt x="3" y="21"/>
                    </a:lnTo>
                    <a:lnTo>
                      <a:pt x="3" y="18"/>
                    </a:lnTo>
                    <a:lnTo>
                      <a:pt x="3" y="13"/>
                    </a:lnTo>
                    <a:lnTo>
                      <a:pt x="3" y="10"/>
                    </a:lnTo>
                    <a:lnTo>
                      <a:pt x="3" y="7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3" y="28"/>
                    </a:lnTo>
                    <a:lnTo>
                      <a:pt x="5" y="2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71" name="Freeform 3071"/>
              <p:cNvSpPr>
                <a:spLocks/>
              </p:cNvSpPr>
              <p:nvPr/>
            </p:nvSpPr>
            <p:spPr bwMode="auto">
              <a:xfrm>
                <a:off x="3574" y="1954"/>
                <a:ext cx="18" cy="21"/>
              </a:xfrm>
              <a:custGeom>
                <a:avLst/>
                <a:gdLst>
                  <a:gd name="T0" fmla="*/ 15 w 18"/>
                  <a:gd name="T1" fmla="*/ 18 h 21"/>
                  <a:gd name="T2" fmla="*/ 18 w 18"/>
                  <a:gd name="T3" fmla="*/ 16 h 21"/>
                  <a:gd name="T4" fmla="*/ 15 w 18"/>
                  <a:gd name="T5" fmla="*/ 16 h 21"/>
                  <a:gd name="T6" fmla="*/ 13 w 18"/>
                  <a:gd name="T7" fmla="*/ 13 h 21"/>
                  <a:gd name="T8" fmla="*/ 10 w 18"/>
                  <a:gd name="T9" fmla="*/ 13 h 21"/>
                  <a:gd name="T10" fmla="*/ 7 w 18"/>
                  <a:gd name="T11" fmla="*/ 10 h 21"/>
                  <a:gd name="T12" fmla="*/ 5 w 18"/>
                  <a:gd name="T13" fmla="*/ 8 h 21"/>
                  <a:gd name="T14" fmla="*/ 5 w 18"/>
                  <a:gd name="T15" fmla="*/ 5 h 21"/>
                  <a:gd name="T16" fmla="*/ 2 w 18"/>
                  <a:gd name="T17" fmla="*/ 2 h 21"/>
                  <a:gd name="T18" fmla="*/ 2 w 18"/>
                  <a:gd name="T19" fmla="*/ 0 h 21"/>
                  <a:gd name="T20" fmla="*/ 0 w 18"/>
                  <a:gd name="T21" fmla="*/ 2 h 21"/>
                  <a:gd name="T22" fmla="*/ 0 w 18"/>
                  <a:gd name="T23" fmla="*/ 5 h 21"/>
                  <a:gd name="T24" fmla="*/ 2 w 18"/>
                  <a:gd name="T25" fmla="*/ 8 h 21"/>
                  <a:gd name="T26" fmla="*/ 2 w 18"/>
                  <a:gd name="T27" fmla="*/ 10 h 21"/>
                  <a:gd name="T28" fmla="*/ 5 w 18"/>
                  <a:gd name="T29" fmla="*/ 13 h 21"/>
                  <a:gd name="T30" fmla="*/ 7 w 18"/>
                  <a:gd name="T31" fmla="*/ 16 h 21"/>
                  <a:gd name="T32" fmla="*/ 10 w 18"/>
                  <a:gd name="T33" fmla="*/ 16 h 21"/>
                  <a:gd name="T34" fmla="*/ 13 w 18"/>
                  <a:gd name="T35" fmla="*/ 18 h 21"/>
                  <a:gd name="T36" fmla="*/ 15 w 18"/>
                  <a:gd name="T37" fmla="*/ 21 h 21"/>
                  <a:gd name="T38" fmla="*/ 18 w 18"/>
                  <a:gd name="T39" fmla="*/ 21 h 21"/>
                  <a:gd name="T40" fmla="*/ 15 w 18"/>
                  <a:gd name="T41" fmla="*/ 21 h 21"/>
                  <a:gd name="T42" fmla="*/ 15 w 18"/>
                  <a:gd name="T43" fmla="*/ 21 h 21"/>
                  <a:gd name="T44" fmla="*/ 18 w 18"/>
                  <a:gd name="T45" fmla="*/ 21 h 21"/>
                  <a:gd name="T46" fmla="*/ 15 w 18"/>
                  <a:gd name="T47" fmla="*/ 18 h 2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8"/>
                  <a:gd name="T73" fmla="*/ 0 h 21"/>
                  <a:gd name="T74" fmla="*/ 18 w 18"/>
                  <a:gd name="T75" fmla="*/ 21 h 21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8" h="21">
                    <a:moveTo>
                      <a:pt x="15" y="18"/>
                    </a:moveTo>
                    <a:lnTo>
                      <a:pt x="18" y="16"/>
                    </a:lnTo>
                    <a:lnTo>
                      <a:pt x="15" y="16"/>
                    </a:lnTo>
                    <a:lnTo>
                      <a:pt x="13" y="13"/>
                    </a:lnTo>
                    <a:lnTo>
                      <a:pt x="10" y="13"/>
                    </a:lnTo>
                    <a:lnTo>
                      <a:pt x="7" y="10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2" y="10"/>
                    </a:lnTo>
                    <a:lnTo>
                      <a:pt x="5" y="13"/>
                    </a:lnTo>
                    <a:lnTo>
                      <a:pt x="7" y="16"/>
                    </a:lnTo>
                    <a:lnTo>
                      <a:pt x="10" y="16"/>
                    </a:lnTo>
                    <a:lnTo>
                      <a:pt x="13" y="18"/>
                    </a:lnTo>
                    <a:lnTo>
                      <a:pt x="15" y="21"/>
                    </a:lnTo>
                    <a:lnTo>
                      <a:pt x="18" y="21"/>
                    </a:lnTo>
                    <a:lnTo>
                      <a:pt x="15" y="21"/>
                    </a:lnTo>
                    <a:lnTo>
                      <a:pt x="18" y="21"/>
                    </a:lnTo>
                    <a:lnTo>
                      <a:pt x="15" y="1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72" name="Freeform 3072"/>
              <p:cNvSpPr>
                <a:spLocks/>
              </p:cNvSpPr>
              <p:nvPr/>
            </p:nvSpPr>
            <p:spPr bwMode="auto">
              <a:xfrm>
                <a:off x="3367" y="1859"/>
                <a:ext cx="128" cy="35"/>
              </a:xfrm>
              <a:custGeom>
                <a:avLst/>
                <a:gdLst>
                  <a:gd name="T0" fmla="*/ 0 w 128"/>
                  <a:gd name="T1" fmla="*/ 6 h 35"/>
                  <a:gd name="T2" fmla="*/ 0 w 128"/>
                  <a:gd name="T3" fmla="*/ 16 h 35"/>
                  <a:gd name="T4" fmla="*/ 3 w 128"/>
                  <a:gd name="T5" fmla="*/ 27 h 35"/>
                  <a:gd name="T6" fmla="*/ 3 w 128"/>
                  <a:gd name="T7" fmla="*/ 29 h 35"/>
                  <a:gd name="T8" fmla="*/ 5 w 128"/>
                  <a:gd name="T9" fmla="*/ 32 h 35"/>
                  <a:gd name="T10" fmla="*/ 34 w 128"/>
                  <a:gd name="T11" fmla="*/ 35 h 35"/>
                  <a:gd name="T12" fmla="*/ 63 w 128"/>
                  <a:gd name="T13" fmla="*/ 35 h 35"/>
                  <a:gd name="T14" fmla="*/ 94 w 128"/>
                  <a:gd name="T15" fmla="*/ 35 h 35"/>
                  <a:gd name="T16" fmla="*/ 107 w 128"/>
                  <a:gd name="T17" fmla="*/ 35 h 35"/>
                  <a:gd name="T18" fmla="*/ 115 w 128"/>
                  <a:gd name="T19" fmla="*/ 35 h 35"/>
                  <a:gd name="T20" fmla="*/ 120 w 128"/>
                  <a:gd name="T21" fmla="*/ 32 h 35"/>
                  <a:gd name="T22" fmla="*/ 125 w 128"/>
                  <a:gd name="T23" fmla="*/ 27 h 35"/>
                  <a:gd name="T24" fmla="*/ 128 w 128"/>
                  <a:gd name="T25" fmla="*/ 19 h 35"/>
                  <a:gd name="T26" fmla="*/ 128 w 128"/>
                  <a:gd name="T27" fmla="*/ 11 h 35"/>
                  <a:gd name="T28" fmla="*/ 128 w 128"/>
                  <a:gd name="T29" fmla="*/ 6 h 35"/>
                  <a:gd name="T30" fmla="*/ 125 w 128"/>
                  <a:gd name="T31" fmla="*/ 3 h 35"/>
                  <a:gd name="T32" fmla="*/ 118 w 128"/>
                  <a:gd name="T33" fmla="*/ 0 h 35"/>
                  <a:gd name="T34" fmla="*/ 112 w 128"/>
                  <a:gd name="T35" fmla="*/ 0 h 35"/>
                  <a:gd name="T36" fmla="*/ 107 w 128"/>
                  <a:gd name="T37" fmla="*/ 0 h 35"/>
                  <a:gd name="T38" fmla="*/ 102 w 128"/>
                  <a:gd name="T39" fmla="*/ 0 h 35"/>
                  <a:gd name="T40" fmla="*/ 89 w 128"/>
                  <a:gd name="T41" fmla="*/ 0 h 35"/>
                  <a:gd name="T42" fmla="*/ 71 w 128"/>
                  <a:gd name="T43" fmla="*/ 3 h 35"/>
                  <a:gd name="T44" fmla="*/ 52 w 128"/>
                  <a:gd name="T45" fmla="*/ 3 h 35"/>
                  <a:gd name="T46" fmla="*/ 31 w 128"/>
                  <a:gd name="T47" fmla="*/ 3 h 35"/>
                  <a:gd name="T48" fmla="*/ 16 w 128"/>
                  <a:gd name="T49" fmla="*/ 6 h 35"/>
                  <a:gd name="T50" fmla="*/ 5 w 128"/>
                  <a:gd name="T51" fmla="*/ 6 h 35"/>
                  <a:gd name="T52" fmla="*/ 0 w 128"/>
                  <a:gd name="T53" fmla="*/ 6 h 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128"/>
                  <a:gd name="T82" fmla="*/ 0 h 35"/>
                  <a:gd name="T83" fmla="*/ 128 w 128"/>
                  <a:gd name="T84" fmla="*/ 35 h 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128" h="35">
                    <a:moveTo>
                      <a:pt x="0" y="6"/>
                    </a:moveTo>
                    <a:lnTo>
                      <a:pt x="0" y="16"/>
                    </a:lnTo>
                    <a:lnTo>
                      <a:pt x="3" y="27"/>
                    </a:lnTo>
                    <a:lnTo>
                      <a:pt x="3" y="29"/>
                    </a:lnTo>
                    <a:lnTo>
                      <a:pt x="5" y="32"/>
                    </a:lnTo>
                    <a:lnTo>
                      <a:pt x="34" y="35"/>
                    </a:lnTo>
                    <a:lnTo>
                      <a:pt x="63" y="35"/>
                    </a:lnTo>
                    <a:lnTo>
                      <a:pt x="94" y="35"/>
                    </a:lnTo>
                    <a:lnTo>
                      <a:pt x="107" y="35"/>
                    </a:lnTo>
                    <a:lnTo>
                      <a:pt x="115" y="35"/>
                    </a:lnTo>
                    <a:lnTo>
                      <a:pt x="120" y="32"/>
                    </a:lnTo>
                    <a:lnTo>
                      <a:pt x="125" y="27"/>
                    </a:lnTo>
                    <a:lnTo>
                      <a:pt x="128" y="19"/>
                    </a:lnTo>
                    <a:lnTo>
                      <a:pt x="128" y="11"/>
                    </a:lnTo>
                    <a:lnTo>
                      <a:pt x="128" y="6"/>
                    </a:lnTo>
                    <a:lnTo>
                      <a:pt x="125" y="3"/>
                    </a:lnTo>
                    <a:lnTo>
                      <a:pt x="118" y="0"/>
                    </a:lnTo>
                    <a:lnTo>
                      <a:pt x="112" y="0"/>
                    </a:lnTo>
                    <a:lnTo>
                      <a:pt x="107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71" y="3"/>
                    </a:lnTo>
                    <a:lnTo>
                      <a:pt x="52" y="3"/>
                    </a:lnTo>
                    <a:lnTo>
                      <a:pt x="31" y="3"/>
                    </a:lnTo>
                    <a:lnTo>
                      <a:pt x="16" y="6"/>
                    </a:lnTo>
                    <a:lnTo>
                      <a:pt x="5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73" name="Freeform 3073"/>
              <p:cNvSpPr>
                <a:spLocks/>
              </p:cNvSpPr>
              <p:nvPr/>
            </p:nvSpPr>
            <p:spPr bwMode="auto">
              <a:xfrm>
                <a:off x="3367" y="1865"/>
                <a:ext cx="3" cy="21"/>
              </a:xfrm>
              <a:custGeom>
                <a:avLst/>
                <a:gdLst>
                  <a:gd name="T0" fmla="*/ 3 w 3"/>
                  <a:gd name="T1" fmla="*/ 21 h 21"/>
                  <a:gd name="T2" fmla="*/ 3 w 3"/>
                  <a:gd name="T3" fmla="*/ 21 h 21"/>
                  <a:gd name="T4" fmla="*/ 3 w 3"/>
                  <a:gd name="T5" fmla="*/ 18 h 21"/>
                  <a:gd name="T6" fmla="*/ 3 w 3"/>
                  <a:gd name="T7" fmla="*/ 15 h 21"/>
                  <a:gd name="T8" fmla="*/ 3 w 3"/>
                  <a:gd name="T9" fmla="*/ 13 h 21"/>
                  <a:gd name="T10" fmla="*/ 3 w 3"/>
                  <a:gd name="T11" fmla="*/ 10 h 21"/>
                  <a:gd name="T12" fmla="*/ 3 w 3"/>
                  <a:gd name="T13" fmla="*/ 8 h 21"/>
                  <a:gd name="T14" fmla="*/ 3 w 3"/>
                  <a:gd name="T15" fmla="*/ 5 h 21"/>
                  <a:gd name="T16" fmla="*/ 3 w 3"/>
                  <a:gd name="T17" fmla="*/ 2 h 21"/>
                  <a:gd name="T18" fmla="*/ 3 w 3"/>
                  <a:gd name="T19" fmla="*/ 0 h 21"/>
                  <a:gd name="T20" fmla="*/ 0 w 3"/>
                  <a:gd name="T21" fmla="*/ 0 h 21"/>
                  <a:gd name="T22" fmla="*/ 0 w 3"/>
                  <a:gd name="T23" fmla="*/ 2 h 21"/>
                  <a:gd name="T24" fmla="*/ 0 w 3"/>
                  <a:gd name="T25" fmla="*/ 5 h 21"/>
                  <a:gd name="T26" fmla="*/ 0 w 3"/>
                  <a:gd name="T27" fmla="*/ 8 h 21"/>
                  <a:gd name="T28" fmla="*/ 0 w 3"/>
                  <a:gd name="T29" fmla="*/ 10 h 21"/>
                  <a:gd name="T30" fmla="*/ 0 w 3"/>
                  <a:gd name="T31" fmla="*/ 13 h 21"/>
                  <a:gd name="T32" fmla="*/ 0 w 3"/>
                  <a:gd name="T33" fmla="*/ 15 h 21"/>
                  <a:gd name="T34" fmla="*/ 0 w 3"/>
                  <a:gd name="T35" fmla="*/ 18 h 21"/>
                  <a:gd name="T36" fmla="*/ 0 w 3"/>
                  <a:gd name="T37" fmla="*/ 21 h 21"/>
                  <a:gd name="T38" fmla="*/ 0 w 3"/>
                  <a:gd name="T39" fmla="*/ 21 h 21"/>
                  <a:gd name="T40" fmla="*/ 3 w 3"/>
                  <a:gd name="T41" fmla="*/ 21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"/>
                  <a:gd name="T64" fmla="*/ 0 h 21"/>
                  <a:gd name="T65" fmla="*/ 3 w 3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" h="21">
                    <a:moveTo>
                      <a:pt x="3" y="21"/>
                    </a:moveTo>
                    <a:lnTo>
                      <a:pt x="3" y="21"/>
                    </a:lnTo>
                    <a:lnTo>
                      <a:pt x="3" y="18"/>
                    </a:lnTo>
                    <a:lnTo>
                      <a:pt x="3" y="15"/>
                    </a:lnTo>
                    <a:lnTo>
                      <a:pt x="3" y="13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74" name="Freeform 3074"/>
              <p:cNvSpPr>
                <a:spLocks/>
              </p:cNvSpPr>
              <p:nvPr/>
            </p:nvSpPr>
            <p:spPr bwMode="auto">
              <a:xfrm>
                <a:off x="3367" y="1886"/>
                <a:ext cx="5" cy="8"/>
              </a:xfrm>
              <a:custGeom>
                <a:avLst/>
                <a:gdLst>
                  <a:gd name="T0" fmla="*/ 5 w 5"/>
                  <a:gd name="T1" fmla="*/ 2 h 8"/>
                  <a:gd name="T2" fmla="*/ 5 w 5"/>
                  <a:gd name="T3" fmla="*/ 2 h 8"/>
                  <a:gd name="T4" fmla="*/ 5 w 5"/>
                  <a:gd name="T5" fmla="*/ 2 h 8"/>
                  <a:gd name="T6" fmla="*/ 5 w 5"/>
                  <a:gd name="T7" fmla="*/ 2 h 8"/>
                  <a:gd name="T8" fmla="*/ 5 w 5"/>
                  <a:gd name="T9" fmla="*/ 2 h 8"/>
                  <a:gd name="T10" fmla="*/ 5 w 5"/>
                  <a:gd name="T11" fmla="*/ 2 h 8"/>
                  <a:gd name="T12" fmla="*/ 3 w 5"/>
                  <a:gd name="T13" fmla="*/ 2 h 8"/>
                  <a:gd name="T14" fmla="*/ 3 w 5"/>
                  <a:gd name="T15" fmla="*/ 0 h 8"/>
                  <a:gd name="T16" fmla="*/ 3 w 5"/>
                  <a:gd name="T17" fmla="*/ 0 h 8"/>
                  <a:gd name="T18" fmla="*/ 3 w 5"/>
                  <a:gd name="T19" fmla="*/ 0 h 8"/>
                  <a:gd name="T20" fmla="*/ 0 w 5"/>
                  <a:gd name="T21" fmla="*/ 0 h 8"/>
                  <a:gd name="T22" fmla="*/ 0 w 5"/>
                  <a:gd name="T23" fmla="*/ 0 h 8"/>
                  <a:gd name="T24" fmla="*/ 0 w 5"/>
                  <a:gd name="T25" fmla="*/ 2 h 8"/>
                  <a:gd name="T26" fmla="*/ 0 w 5"/>
                  <a:gd name="T27" fmla="*/ 2 h 8"/>
                  <a:gd name="T28" fmla="*/ 0 w 5"/>
                  <a:gd name="T29" fmla="*/ 2 h 8"/>
                  <a:gd name="T30" fmla="*/ 0 w 5"/>
                  <a:gd name="T31" fmla="*/ 5 h 8"/>
                  <a:gd name="T32" fmla="*/ 3 w 5"/>
                  <a:gd name="T33" fmla="*/ 5 h 8"/>
                  <a:gd name="T34" fmla="*/ 3 w 5"/>
                  <a:gd name="T35" fmla="*/ 8 h 8"/>
                  <a:gd name="T36" fmla="*/ 5 w 5"/>
                  <a:gd name="T37" fmla="*/ 8 h 8"/>
                  <a:gd name="T38" fmla="*/ 5 w 5"/>
                  <a:gd name="T39" fmla="*/ 8 h 8"/>
                  <a:gd name="T40" fmla="*/ 5 w 5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8"/>
                  <a:gd name="T65" fmla="*/ 5 w 5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8">
                    <a:moveTo>
                      <a:pt x="5" y="2"/>
                    </a:moveTo>
                    <a:lnTo>
                      <a:pt x="5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75" name="Freeform 3075"/>
              <p:cNvSpPr>
                <a:spLocks/>
              </p:cNvSpPr>
              <p:nvPr/>
            </p:nvSpPr>
            <p:spPr bwMode="auto">
              <a:xfrm>
                <a:off x="3372" y="1888"/>
                <a:ext cx="58" cy="6"/>
              </a:xfrm>
              <a:custGeom>
                <a:avLst/>
                <a:gdLst>
                  <a:gd name="T0" fmla="*/ 58 w 58"/>
                  <a:gd name="T1" fmla="*/ 3 h 6"/>
                  <a:gd name="T2" fmla="*/ 58 w 58"/>
                  <a:gd name="T3" fmla="*/ 3 h 6"/>
                  <a:gd name="T4" fmla="*/ 50 w 58"/>
                  <a:gd name="T5" fmla="*/ 3 h 6"/>
                  <a:gd name="T6" fmla="*/ 42 w 58"/>
                  <a:gd name="T7" fmla="*/ 3 h 6"/>
                  <a:gd name="T8" fmla="*/ 37 w 58"/>
                  <a:gd name="T9" fmla="*/ 3 h 6"/>
                  <a:gd name="T10" fmla="*/ 29 w 58"/>
                  <a:gd name="T11" fmla="*/ 3 h 6"/>
                  <a:gd name="T12" fmla="*/ 21 w 58"/>
                  <a:gd name="T13" fmla="*/ 3 h 6"/>
                  <a:gd name="T14" fmla="*/ 13 w 58"/>
                  <a:gd name="T15" fmla="*/ 3 h 6"/>
                  <a:gd name="T16" fmla="*/ 8 w 58"/>
                  <a:gd name="T17" fmla="*/ 3 h 6"/>
                  <a:gd name="T18" fmla="*/ 0 w 58"/>
                  <a:gd name="T19" fmla="*/ 0 h 6"/>
                  <a:gd name="T20" fmla="*/ 0 w 58"/>
                  <a:gd name="T21" fmla="*/ 6 h 6"/>
                  <a:gd name="T22" fmla="*/ 8 w 58"/>
                  <a:gd name="T23" fmla="*/ 6 h 6"/>
                  <a:gd name="T24" fmla="*/ 13 w 58"/>
                  <a:gd name="T25" fmla="*/ 6 h 6"/>
                  <a:gd name="T26" fmla="*/ 21 w 58"/>
                  <a:gd name="T27" fmla="*/ 6 h 6"/>
                  <a:gd name="T28" fmla="*/ 29 w 58"/>
                  <a:gd name="T29" fmla="*/ 6 h 6"/>
                  <a:gd name="T30" fmla="*/ 37 w 58"/>
                  <a:gd name="T31" fmla="*/ 6 h 6"/>
                  <a:gd name="T32" fmla="*/ 42 w 58"/>
                  <a:gd name="T33" fmla="*/ 6 h 6"/>
                  <a:gd name="T34" fmla="*/ 50 w 58"/>
                  <a:gd name="T35" fmla="*/ 6 h 6"/>
                  <a:gd name="T36" fmla="*/ 58 w 58"/>
                  <a:gd name="T37" fmla="*/ 6 h 6"/>
                  <a:gd name="T38" fmla="*/ 58 w 58"/>
                  <a:gd name="T39" fmla="*/ 6 h 6"/>
                  <a:gd name="T40" fmla="*/ 58 w 58"/>
                  <a:gd name="T41" fmla="*/ 3 h 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8"/>
                  <a:gd name="T64" fmla="*/ 0 h 6"/>
                  <a:gd name="T65" fmla="*/ 58 w 58"/>
                  <a:gd name="T66" fmla="*/ 6 h 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8" h="6">
                    <a:moveTo>
                      <a:pt x="58" y="3"/>
                    </a:moveTo>
                    <a:lnTo>
                      <a:pt x="58" y="3"/>
                    </a:lnTo>
                    <a:lnTo>
                      <a:pt x="50" y="3"/>
                    </a:lnTo>
                    <a:lnTo>
                      <a:pt x="42" y="3"/>
                    </a:lnTo>
                    <a:lnTo>
                      <a:pt x="37" y="3"/>
                    </a:lnTo>
                    <a:lnTo>
                      <a:pt x="29" y="3"/>
                    </a:lnTo>
                    <a:lnTo>
                      <a:pt x="21" y="3"/>
                    </a:lnTo>
                    <a:lnTo>
                      <a:pt x="13" y="3"/>
                    </a:lnTo>
                    <a:lnTo>
                      <a:pt x="8" y="3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8" y="6"/>
                    </a:lnTo>
                    <a:lnTo>
                      <a:pt x="13" y="6"/>
                    </a:lnTo>
                    <a:lnTo>
                      <a:pt x="21" y="6"/>
                    </a:lnTo>
                    <a:lnTo>
                      <a:pt x="29" y="6"/>
                    </a:lnTo>
                    <a:lnTo>
                      <a:pt x="37" y="6"/>
                    </a:lnTo>
                    <a:lnTo>
                      <a:pt x="42" y="6"/>
                    </a:lnTo>
                    <a:lnTo>
                      <a:pt x="50" y="6"/>
                    </a:lnTo>
                    <a:lnTo>
                      <a:pt x="58" y="6"/>
                    </a:lnTo>
                    <a:lnTo>
                      <a:pt x="58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76" name="Freeform 3076"/>
              <p:cNvSpPr>
                <a:spLocks/>
              </p:cNvSpPr>
              <p:nvPr/>
            </p:nvSpPr>
            <p:spPr bwMode="auto">
              <a:xfrm>
                <a:off x="3430" y="1891"/>
                <a:ext cx="31" cy="5"/>
              </a:xfrm>
              <a:custGeom>
                <a:avLst/>
                <a:gdLst>
                  <a:gd name="T0" fmla="*/ 31 w 31"/>
                  <a:gd name="T1" fmla="*/ 3 h 5"/>
                  <a:gd name="T2" fmla="*/ 31 w 31"/>
                  <a:gd name="T3" fmla="*/ 3 h 5"/>
                  <a:gd name="T4" fmla="*/ 28 w 31"/>
                  <a:gd name="T5" fmla="*/ 3 h 5"/>
                  <a:gd name="T6" fmla="*/ 23 w 31"/>
                  <a:gd name="T7" fmla="*/ 0 h 5"/>
                  <a:gd name="T8" fmla="*/ 21 w 31"/>
                  <a:gd name="T9" fmla="*/ 0 h 5"/>
                  <a:gd name="T10" fmla="*/ 15 w 31"/>
                  <a:gd name="T11" fmla="*/ 0 h 5"/>
                  <a:gd name="T12" fmla="*/ 13 w 31"/>
                  <a:gd name="T13" fmla="*/ 0 h 5"/>
                  <a:gd name="T14" fmla="*/ 8 w 31"/>
                  <a:gd name="T15" fmla="*/ 0 h 5"/>
                  <a:gd name="T16" fmla="*/ 5 w 31"/>
                  <a:gd name="T17" fmla="*/ 0 h 5"/>
                  <a:gd name="T18" fmla="*/ 0 w 31"/>
                  <a:gd name="T19" fmla="*/ 0 h 5"/>
                  <a:gd name="T20" fmla="*/ 0 w 31"/>
                  <a:gd name="T21" fmla="*/ 3 h 5"/>
                  <a:gd name="T22" fmla="*/ 5 w 31"/>
                  <a:gd name="T23" fmla="*/ 3 h 5"/>
                  <a:gd name="T24" fmla="*/ 8 w 31"/>
                  <a:gd name="T25" fmla="*/ 3 h 5"/>
                  <a:gd name="T26" fmla="*/ 13 w 31"/>
                  <a:gd name="T27" fmla="*/ 3 h 5"/>
                  <a:gd name="T28" fmla="*/ 15 w 31"/>
                  <a:gd name="T29" fmla="*/ 5 h 5"/>
                  <a:gd name="T30" fmla="*/ 21 w 31"/>
                  <a:gd name="T31" fmla="*/ 5 h 5"/>
                  <a:gd name="T32" fmla="*/ 23 w 31"/>
                  <a:gd name="T33" fmla="*/ 5 h 5"/>
                  <a:gd name="T34" fmla="*/ 28 w 31"/>
                  <a:gd name="T35" fmla="*/ 5 h 5"/>
                  <a:gd name="T36" fmla="*/ 31 w 31"/>
                  <a:gd name="T37" fmla="*/ 5 h 5"/>
                  <a:gd name="T38" fmla="*/ 31 w 31"/>
                  <a:gd name="T39" fmla="*/ 5 h 5"/>
                  <a:gd name="T40" fmla="*/ 31 w 31"/>
                  <a:gd name="T41" fmla="*/ 3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1"/>
                  <a:gd name="T64" fmla="*/ 0 h 5"/>
                  <a:gd name="T65" fmla="*/ 31 w 31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1" h="5">
                    <a:moveTo>
                      <a:pt x="31" y="3"/>
                    </a:moveTo>
                    <a:lnTo>
                      <a:pt x="31" y="3"/>
                    </a:lnTo>
                    <a:lnTo>
                      <a:pt x="28" y="3"/>
                    </a:lnTo>
                    <a:lnTo>
                      <a:pt x="23" y="0"/>
                    </a:lnTo>
                    <a:lnTo>
                      <a:pt x="21" y="0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5" y="3"/>
                    </a:lnTo>
                    <a:lnTo>
                      <a:pt x="8" y="3"/>
                    </a:lnTo>
                    <a:lnTo>
                      <a:pt x="13" y="3"/>
                    </a:lnTo>
                    <a:lnTo>
                      <a:pt x="15" y="5"/>
                    </a:lnTo>
                    <a:lnTo>
                      <a:pt x="21" y="5"/>
                    </a:lnTo>
                    <a:lnTo>
                      <a:pt x="23" y="5"/>
                    </a:lnTo>
                    <a:lnTo>
                      <a:pt x="28" y="5"/>
                    </a:lnTo>
                    <a:lnTo>
                      <a:pt x="31" y="5"/>
                    </a:lnTo>
                    <a:lnTo>
                      <a:pt x="31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77" name="Freeform 3077"/>
              <p:cNvSpPr>
                <a:spLocks/>
              </p:cNvSpPr>
              <p:nvPr/>
            </p:nvSpPr>
            <p:spPr bwMode="auto">
              <a:xfrm>
                <a:off x="3461" y="1888"/>
                <a:ext cx="29" cy="8"/>
              </a:xfrm>
              <a:custGeom>
                <a:avLst/>
                <a:gdLst>
                  <a:gd name="T0" fmla="*/ 26 w 29"/>
                  <a:gd name="T1" fmla="*/ 0 h 8"/>
                  <a:gd name="T2" fmla="*/ 26 w 29"/>
                  <a:gd name="T3" fmla="*/ 0 h 8"/>
                  <a:gd name="T4" fmla="*/ 24 w 29"/>
                  <a:gd name="T5" fmla="*/ 3 h 8"/>
                  <a:gd name="T6" fmla="*/ 21 w 29"/>
                  <a:gd name="T7" fmla="*/ 3 h 8"/>
                  <a:gd name="T8" fmla="*/ 18 w 29"/>
                  <a:gd name="T9" fmla="*/ 6 h 8"/>
                  <a:gd name="T10" fmla="*/ 16 w 29"/>
                  <a:gd name="T11" fmla="*/ 6 h 8"/>
                  <a:gd name="T12" fmla="*/ 11 w 29"/>
                  <a:gd name="T13" fmla="*/ 6 h 8"/>
                  <a:gd name="T14" fmla="*/ 8 w 29"/>
                  <a:gd name="T15" fmla="*/ 6 h 8"/>
                  <a:gd name="T16" fmla="*/ 5 w 29"/>
                  <a:gd name="T17" fmla="*/ 6 h 8"/>
                  <a:gd name="T18" fmla="*/ 0 w 29"/>
                  <a:gd name="T19" fmla="*/ 6 h 8"/>
                  <a:gd name="T20" fmla="*/ 0 w 29"/>
                  <a:gd name="T21" fmla="*/ 8 h 8"/>
                  <a:gd name="T22" fmla="*/ 5 w 29"/>
                  <a:gd name="T23" fmla="*/ 8 h 8"/>
                  <a:gd name="T24" fmla="*/ 8 w 29"/>
                  <a:gd name="T25" fmla="*/ 8 h 8"/>
                  <a:gd name="T26" fmla="*/ 11 w 29"/>
                  <a:gd name="T27" fmla="*/ 8 h 8"/>
                  <a:gd name="T28" fmla="*/ 16 w 29"/>
                  <a:gd name="T29" fmla="*/ 8 h 8"/>
                  <a:gd name="T30" fmla="*/ 18 w 29"/>
                  <a:gd name="T31" fmla="*/ 8 h 8"/>
                  <a:gd name="T32" fmla="*/ 21 w 29"/>
                  <a:gd name="T33" fmla="*/ 8 h 8"/>
                  <a:gd name="T34" fmla="*/ 24 w 29"/>
                  <a:gd name="T35" fmla="*/ 6 h 8"/>
                  <a:gd name="T36" fmla="*/ 29 w 29"/>
                  <a:gd name="T37" fmla="*/ 3 h 8"/>
                  <a:gd name="T38" fmla="*/ 29 w 29"/>
                  <a:gd name="T39" fmla="*/ 3 h 8"/>
                  <a:gd name="T40" fmla="*/ 26 w 29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8"/>
                  <a:gd name="T65" fmla="*/ 29 w 29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8">
                    <a:moveTo>
                      <a:pt x="26" y="0"/>
                    </a:moveTo>
                    <a:lnTo>
                      <a:pt x="26" y="0"/>
                    </a:lnTo>
                    <a:lnTo>
                      <a:pt x="24" y="3"/>
                    </a:lnTo>
                    <a:lnTo>
                      <a:pt x="21" y="3"/>
                    </a:lnTo>
                    <a:lnTo>
                      <a:pt x="18" y="6"/>
                    </a:lnTo>
                    <a:lnTo>
                      <a:pt x="16" y="6"/>
                    </a:lnTo>
                    <a:lnTo>
                      <a:pt x="11" y="6"/>
                    </a:lnTo>
                    <a:lnTo>
                      <a:pt x="8" y="6"/>
                    </a:lnTo>
                    <a:lnTo>
                      <a:pt x="5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6" y="8"/>
                    </a:lnTo>
                    <a:lnTo>
                      <a:pt x="18" y="8"/>
                    </a:lnTo>
                    <a:lnTo>
                      <a:pt x="21" y="8"/>
                    </a:lnTo>
                    <a:lnTo>
                      <a:pt x="24" y="6"/>
                    </a:lnTo>
                    <a:lnTo>
                      <a:pt x="29" y="3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78" name="Freeform 3078"/>
              <p:cNvSpPr>
                <a:spLocks/>
              </p:cNvSpPr>
              <p:nvPr/>
            </p:nvSpPr>
            <p:spPr bwMode="auto">
              <a:xfrm>
                <a:off x="3487" y="1862"/>
                <a:ext cx="11" cy="29"/>
              </a:xfrm>
              <a:custGeom>
                <a:avLst/>
                <a:gdLst>
                  <a:gd name="T0" fmla="*/ 5 w 11"/>
                  <a:gd name="T1" fmla="*/ 3 h 29"/>
                  <a:gd name="T2" fmla="*/ 5 w 11"/>
                  <a:gd name="T3" fmla="*/ 3 h 29"/>
                  <a:gd name="T4" fmla="*/ 5 w 11"/>
                  <a:gd name="T5" fmla="*/ 3 h 29"/>
                  <a:gd name="T6" fmla="*/ 5 w 11"/>
                  <a:gd name="T7" fmla="*/ 8 h 29"/>
                  <a:gd name="T8" fmla="*/ 5 w 11"/>
                  <a:gd name="T9" fmla="*/ 11 h 29"/>
                  <a:gd name="T10" fmla="*/ 5 w 11"/>
                  <a:gd name="T11" fmla="*/ 13 h 29"/>
                  <a:gd name="T12" fmla="*/ 5 w 11"/>
                  <a:gd name="T13" fmla="*/ 18 h 29"/>
                  <a:gd name="T14" fmla="*/ 3 w 11"/>
                  <a:gd name="T15" fmla="*/ 21 h 29"/>
                  <a:gd name="T16" fmla="*/ 3 w 11"/>
                  <a:gd name="T17" fmla="*/ 24 h 29"/>
                  <a:gd name="T18" fmla="*/ 0 w 11"/>
                  <a:gd name="T19" fmla="*/ 26 h 29"/>
                  <a:gd name="T20" fmla="*/ 3 w 11"/>
                  <a:gd name="T21" fmla="*/ 29 h 29"/>
                  <a:gd name="T22" fmla="*/ 5 w 11"/>
                  <a:gd name="T23" fmla="*/ 26 h 29"/>
                  <a:gd name="T24" fmla="*/ 5 w 11"/>
                  <a:gd name="T25" fmla="*/ 24 h 29"/>
                  <a:gd name="T26" fmla="*/ 8 w 11"/>
                  <a:gd name="T27" fmla="*/ 18 h 29"/>
                  <a:gd name="T28" fmla="*/ 8 w 11"/>
                  <a:gd name="T29" fmla="*/ 16 h 29"/>
                  <a:gd name="T30" fmla="*/ 11 w 11"/>
                  <a:gd name="T31" fmla="*/ 11 h 29"/>
                  <a:gd name="T32" fmla="*/ 11 w 11"/>
                  <a:gd name="T33" fmla="*/ 8 h 29"/>
                  <a:gd name="T34" fmla="*/ 8 w 11"/>
                  <a:gd name="T35" fmla="*/ 3 h 29"/>
                  <a:gd name="T36" fmla="*/ 8 w 11"/>
                  <a:gd name="T37" fmla="*/ 0 h 29"/>
                  <a:gd name="T38" fmla="*/ 8 w 11"/>
                  <a:gd name="T39" fmla="*/ 0 h 29"/>
                  <a:gd name="T40" fmla="*/ 5 w 11"/>
                  <a:gd name="T41" fmla="*/ 3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"/>
                  <a:gd name="T64" fmla="*/ 0 h 29"/>
                  <a:gd name="T65" fmla="*/ 11 w 11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" h="29">
                    <a:moveTo>
                      <a:pt x="5" y="3"/>
                    </a:moveTo>
                    <a:lnTo>
                      <a:pt x="5" y="3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5" y="18"/>
                    </a:lnTo>
                    <a:lnTo>
                      <a:pt x="3" y="21"/>
                    </a:lnTo>
                    <a:lnTo>
                      <a:pt x="3" y="24"/>
                    </a:lnTo>
                    <a:lnTo>
                      <a:pt x="0" y="26"/>
                    </a:lnTo>
                    <a:lnTo>
                      <a:pt x="3" y="29"/>
                    </a:lnTo>
                    <a:lnTo>
                      <a:pt x="5" y="26"/>
                    </a:lnTo>
                    <a:lnTo>
                      <a:pt x="5" y="24"/>
                    </a:lnTo>
                    <a:lnTo>
                      <a:pt x="8" y="18"/>
                    </a:lnTo>
                    <a:lnTo>
                      <a:pt x="8" y="16"/>
                    </a:lnTo>
                    <a:lnTo>
                      <a:pt x="11" y="11"/>
                    </a:lnTo>
                    <a:lnTo>
                      <a:pt x="11" y="8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79" name="Freeform 3079"/>
              <p:cNvSpPr>
                <a:spLocks/>
              </p:cNvSpPr>
              <p:nvPr/>
            </p:nvSpPr>
            <p:spPr bwMode="auto">
              <a:xfrm>
                <a:off x="3474" y="1857"/>
                <a:ext cx="21" cy="8"/>
              </a:xfrm>
              <a:custGeom>
                <a:avLst/>
                <a:gdLst>
                  <a:gd name="T0" fmla="*/ 0 w 21"/>
                  <a:gd name="T1" fmla="*/ 2 h 8"/>
                  <a:gd name="T2" fmla="*/ 0 w 21"/>
                  <a:gd name="T3" fmla="*/ 2 h 8"/>
                  <a:gd name="T4" fmla="*/ 0 w 21"/>
                  <a:gd name="T5" fmla="*/ 2 h 8"/>
                  <a:gd name="T6" fmla="*/ 3 w 21"/>
                  <a:gd name="T7" fmla="*/ 2 h 8"/>
                  <a:gd name="T8" fmla="*/ 8 w 21"/>
                  <a:gd name="T9" fmla="*/ 5 h 8"/>
                  <a:gd name="T10" fmla="*/ 11 w 21"/>
                  <a:gd name="T11" fmla="*/ 5 h 8"/>
                  <a:gd name="T12" fmla="*/ 13 w 21"/>
                  <a:gd name="T13" fmla="*/ 5 h 8"/>
                  <a:gd name="T14" fmla="*/ 16 w 21"/>
                  <a:gd name="T15" fmla="*/ 5 h 8"/>
                  <a:gd name="T16" fmla="*/ 18 w 21"/>
                  <a:gd name="T17" fmla="*/ 5 h 8"/>
                  <a:gd name="T18" fmla="*/ 18 w 21"/>
                  <a:gd name="T19" fmla="*/ 8 h 8"/>
                  <a:gd name="T20" fmla="*/ 21 w 21"/>
                  <a:gd name="T21" fmla="*/ 5 h 8"/>
                  <a:gd name="T22" fmla="*/ 18 w 21"/>
                  <a:gd name="T23" fmla="*/ 2 h 8"/>
                  <a:gd name="T24" fmla="*/ 16 w 21"/>
                  <a:gd name="T25" fmla="*/ 2 h 8"/>
                  <a:gd name="T26" fmla="*/ 13 w 21"/>
                  <a:gd name="T27" fmla="*/ 2 h 8"/>
                  <a:gd name="T28" fmla="*/ 11 w 21"/>
                  <a:gd name="T29" fmla="*/ 0 h 8"/>
                  <a:gd name="T30" fmla="*/ 8 w 21"/>
                  <a:gd name="T31" fmla="*/ 0 h 8"/>
                  <a:gd name="T32" fmla="*/ 3 w 21"/>
                  <a:gd name="T33" fmla="*/ 0 h 8"/>
                  <a:gd name="T34" fmla="*/ 0 w 21"/>
                  <a:gd name="T35" fmla="*/ 0 h 8"/>
                  <a:gd name="T36" fmla="*/ 0 w 21"/>
                  <a:gd name="T37" fmla="*/ 0 h 8"/>
                  <a:gd name="T38" fmla="*/ 0 w 21"/>
                  <a:gd name="T39" fmla="*/ 0 h 8"/>
                  <a:gd name="T40" fmla="*/ 0 w 21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0" y="2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3" y="5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18" y="8"/>
                    </a:lnTo>
                    <a:lnTo>
                      <a:pt x="21" y="5"/>
                    </a:lnTo>
                    <a:lnTo>
                      <a:pt x="18" y="2"/>
                    </a:lnTo>
                    <a:lnTo>
                      <a:pt x="16" y="2"/>
                    </a:lnTo>
                    <a:lnTo>
                      <a:pt x="13" y="2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80" name="Freeform 3080"/>
              <p:cNvSpPr>
                <a:spLocks/>
              </p:cNvSpPr>
              <p:nvPr/>
            </p:nvSpPr>
            <p:spPr bwMode="auto">
              <a:xfrm>
                <a:off x="3367" y="1857"/>
                <a:ext cx="107" cy="10"/>
              </a:xfrm>
              <a:custGeom>
                <a:avLst/>
                <a:gdLst>
                  <a:gd name="T0" fmla="*/ 3 w 107"/>
                  <a:gd name="T1" fmla="*/ 8 h 10"/>
                  <a:gd name="T2" fmla="*/ 0 w 107"/>
                  <a:gd name="T3" fmla="*/ 10 h 10"/>
                  <a:gd name="T4" fmla="*/ 5 w 107"/>
                  <a:gd name="T5" fmla="*/ 10 h 10"/>
                  <a:gd name="T6" fmla="*/ 16 w 107"/>
                  <a:gd name="T7" fmla="*/ 8 h 10"/>
                  <a:gd name="T8" fmla="*/ 34 w 107"/>
                  <a:gd name="T9" fmla="*/ 8 h 10"/>
                  <a:gd name="T10" fmla="*/ 52 w 107"/>
                  <a:gd name="T11" fmla="*/ 8 h 10"/>
                  <a:gd name="T12" fmla="*/ 71 w 107"/>
                  <a:gd name="T13" fmla="*/ 5 h 10"/>
                  <a:gd name="T14" fmla="*/ 89 w 107"/>
                  <a:gd name="T15" fmla="*/ 5 h 10"/>
                  <a:gd name="T16" fmla="*/ 102 w 107"/>
                  <a:gd name="T17" fmla="*/ 5 h 10"/>
                  <a:gd name="T18" fmla="*/ 107 w 107"/>
                  <a:gd name="T19" fmla="*/ 2 h 10"/>
                  <a:gd name="T20" fmla="*/ 107 w 107"/>
                  <a:gd name="T21" fmla="*/ 0 h 10"/>
                  <a:gd name="T22" fmla="*/ 102 w 107"/>
                  <a:gd name="T23" fmla="*/ 0 h 10"/>
                  <a:gd name="T24" fmla="*/ 89 w 107"/>
                  <a:gd name="T25" fmla="*/ 0 h 10"/>
                  <a:gd name="T26" fmla="*/ 71 w 107"/>
                  <a:gd name="T27" fmla="*/ 2 h 10"/>
                  <a:gd name="T28" fmla="*/ 52 w 107"/>
                  <a:gd name="T29" fmla="*/ 2 h 10"/>
                  <a:gd name="T30" fmla="*/ 34 w 107"/>
                  <a:gd name="T31" fmla="*/ 5 h 10"/>
                  <a:gd name="T32" fmla="*/ 16 w 107"/>
                  <a:gd name="T33" fmla="*/ 5 h 10"/>
                  <a:gd name="T34" fmla="*/ 5 w 107"/>
                  <a:gd name="T35" fmla="*/ 5 h 10"/>
                  <a:gd name="T36" fmla="*/ 0 w 107"/>
                  <a:gd name="T37" fmla="*/ 8 h 10"/>
                  <a:gd name="T38" fmla="*/ 0 w 107"/>
                  <a:gd name="T39" fmla="*/ 8 h 10"/>
                  <a:gd name="T40" fmla="*/ 3 w 107"/>
                  <a:gd name="T41" fmla="*/ 8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7"/>
                  <a:gd name="T64" fmla="*/ 0 h 10"/>
                  <a:gd name="T65" fmla="*/ 107 w 107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7" h="10">
                    <a:moveTo>
                      <a:pt x="3" y="8"/>
                    </a:moveTo>
                    <a:lnTo>
                      <a:pt x="0" y="10"/>
                    </a:lnTo>
                    <a:lnTo>
                      <a:pt x="5" y="10"/>
                    </a:lnTo>
                    <a:lnTo>
                      <a:pt x="16" y="8"/>
                    </a:lnTo>
                    <a:lnTo>
                      <a:pt x="34" y="8"/>
                    </a:lnTo>
                    <a:lnTo>
                      <a:pt x="52" y="8"/>
                    </a:lnTo>
                    <a:lnTo>
                      <a:pt x="71" y="5"/>
                    </a:lnTo>
                    <a:lnTo>
                      <a:pt x="89" y="5"/>
                    </a:lnTo>
                    <a:lnTo>
                      <a:pt x="102" y="5"/>
                    </a:lnTo>
                    <a:lnTo>
                      <a:pt x="107" y="2"/>
                    </a:lnTo>
                    <a:lnTo>
                      <a:pt x="107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71" y="2"/>
                    </a:lnTo>
                    <a:lnTo>
                      <a:pt x="52" y="2"/>
                    </a:lnTo>
                    <a:lnTo>
                      <a:pt x="34" y="5"/>
                    </a:lnTo>
                    <a:lnTo>
                      <a:pt x="16" y="5"/>
                    </a:lnTo>
                    <a:lnTo>
                      <a:pt x="5" y="5"/>
                    </a:lnTo>
                    <a:lnTo>
                      <a:pt x="0" y="8"/>
                    </a:ln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81" name="Rectangle 3081"/>
              <p:cNvSpPr>
                <a:spLocks noChangeArrowheads="1"/>
              </p:cNvSpPr>
              <p:nvPr/>
            </p:nvSpPr>
            <p:spPr bwMode="auto">
              <a:xfrm>
                <a:off x="3385" y="1875"/>
                <a:ext cx="92" cy="5"/>
              </a:xfrm>
              <a:prstGeom prst="rect">
                <a:avLst/>
              </a:prstGeom>
              <a:solidFill>
                <a:srgbClr val="504A5D"/>
              </a:solidFill>
              <a:ln w="0">
                <a:solidFill>
                  <a:srgbClr val="25221E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7782" name="Freeform 3082"/>
              <p:cNvSpPr>
                <a:spLocks/>
              </p:cNvSpPr>
              <p:nvPr/>
            </p:nvSpPr>
            <p:spPr bwMode="auto">
              <a:xfrm>
                <a:off x="3181" y="1784"/>
                <a:ext cx="338" cy="70"/>
              </a:xfrm>
              <a:custGeom>
                <a:avLst/>
                <a:gdLst>
                  <a:gd name="T0" fmla="*/ 55 w 338"/>
                  <a:gd name="T1" fmla="*/ 7 h 70"/>
                  <a:gd name="T2" fmla="*/ 42 w 338"/>
                  <a:gd name="T3" fmla="*/ 10 h 70"/>
                  <a:gd name="T4" fmla="*/ 32 w 338"/>
                  <a:gd name="T5" fmla="*/ 18 h 70"/>
                  <a:gd name="T6" fmla="*/ 24 w 338"/>
                  <a:gd name="T7" fmla="*/ 28 h 70"/>
                  <a:gd name="T8" fmla="*/ 13 w 338"/>
                  <a:gd name="T9" fmla="*/ 36 h 70"/>
                  <a:gd name="T10" fmla="*/ 5 w 338"/>
                  <a:gd name="T11" fmla="*/ 41 h 70"/>
                  <a:gd name="T12" fmla="*/ 0 w 338"/>
                  <a:gd name="T13" fmla="*/ 47 h 70"/>
                  <a:gd name="T14" fmla="*/ 0 w 338"/>
                  <a:gd name="T15" fmla="*/ 55 h 70"/>
                  <a:gd name="T16" fmla="*/ 0 w 338"/>
                  <a:gd name="T17" fmla="*/ 55 h 70"/>
                  <a:gd name="T18" fmla="*/ 5 w 338"/>
                  <a:gd name="T19" fmla="*/ 57 h 70"/>
                  <a:gd name="T20" fmla="*/ 58 w 338"/>
                  <a:gd name="T21" fmla="*/ 65 h 70"/>
                  <a:gd name="T22" fmla="*/ 110 w 338"/>
                  <a:gd name="T23" fmla="*/ 68 h 70"/>
                  <a:gd name="T24" fmla="*/ 162 w 338"/>
                  <a:gd name="T25" fmla="*/ 70 h 70"/>
                  <a:gd name="T26" fmla="*/ 217 w 338"/>
                  <a:gd name="T27" fmla="*/ 70 h 70"/>
                  <a:gd name="T28" fmla="*/ 275 w 338"/>
                  <a:gd name="T29" fmla="*/ 70 h 70"/>
                  <a:gd name="T30" fmla="*/ 304 w 338"/>
                  <a:gd name="T31" fmla="*/ 65 h 70"/>
                  <a:gd name="T32" fmla="*/ 330 w 338"/>
                  <a:gd name="T33" fmla="*/ 60 h 70"/>
                  <a:gd name="T34" fmla="*/ 335 w 338"/>
                  <a:gd name="T35" fmla="*/ 57 h 70"/>
                  <a:gd name="T36" fmla="*/ 338 w 338"/>
                  <a:gd name="T37" fmla="*/ 52 h 70"/>
                  <a:gd name="T38" fmla="*/ 335 w 338"/>
                  <a:gd name="T39" fmla="*/ 41 h 70"/>
                  <a:gd name="T40" fmla="*/ 330 w 338"/>
                  <a:gd name="T41" fmla="*/ 31 h 70"/>
                  <a:gd name="T42" fmla="*/ 325 w 338"/>
                  <a:gd name="T43" fmla="*/ 23 h 70"/>
                  <a:gd name="T44" fmla="*/ 319 w 338"/>
                  <a:gd name="T45" fmla="*/ 10 h 70"/>
                  <a:gd name="T46" fmla="*/ 314 w 338"/>
                  <a:gd name="T47" fmla="*/ 5 h 70"/>
                  <a:gd name="T48" fmla="*/ 306 w 338"/>
                  <a:gd name="T49" fmla="*/ 2 h 70"/>
                  <a:gd name="T50" fmla="*/ 243 w 338"/>
                  <a:gd name="T51" fmla="*/ 0 h 70"/>
                  <a:gd name="T52" fmla="*/ 181 w 338"/>
                  <a:gd name="T53" fmla="*/ 0 h 70"/>
                  <a:gd name="T54" fmla="*/ 118 w 338"/>
                  <a:gd name="T55" fmla="*/ 2 h 70"/>
                  <a:gd name="T56" fmla="*/ 55 w 338"/>
                  <a:gd name="T57" fmla="*/ 7 h 7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338"/>
                  <a:gd name="T88" fmla="*/ 0 h 70"/>
                  <a:gd name="T89" fmla="*/ 338 w 338"/>
                  <a:gd name="T90" fmla="*/ 70 h 70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338" h="70">
                    <a:moveTo>
                      <a:pt x="55" y="7"/>
                    </a:moveTo>
                    <a:lnTo>
                      <a:pt x="42" y="10"/>
                    </a:lnTo>
                    <a:lnTo>
                      <a:pt x="32" y="18"/>
                    </a:lnTo>
                    <a:lnTo>
                      <a:pt x="24" y="28"/>
                    </a:lnTo>
                    <a:lnTo>
                      <a:pt x="13" y="36"/>
                    </a:lnTo>
                    <a:lnTo>
                      <a:pt x="5" y="41"/>
                    </a:lnTo>
                    <a:lnTo>
                      <a:pt x="0" y="47"/>
                    </a:lnTo>
                    <a:lnTo>
                      <a:pt x="0" y="55"/>
                    </a:lnTo>
                    <a:lnTo>
                      <a:pt x="5" y="57"/>
                    </a:lnTo>
                    <a:lnTo>
                      <a:pt x="58" y="65"/>
                    </a:lnTo>
                    <a:lnTo>
                      <a:pt x="110" y="68"/>
                    </a:lnTo>
                    <a:lnTo>
                      <a:pt x="162" y="70"/>
                    </a:lnTo>
                    <a:lnTo>
                      <a:pt x="217" y="70"/>
                    </a:lnTo>
                    <a:lnTo>
                      <a:pt x="275" y="70"/>
                    </a:lnTo>
                    <a:lnTo>
                      <a:pt x="304" y="65"/>
                    </a:lnTo>
                    <a:lnTo>
                      <a:pt x="330" y="60"/>
                    </a:lnTo>
                    <a:lnTo>
                      <a:pt x="335" y="57"/>
                    </a:lnTo>
                    <a:lnTo>
                      <a:pt x="338" y="52"/>
                    </a:lnTo>
                    <a:lnTo>
                      <a:pt x="335" y="41"/>
                    </a:lnTo>
                    <a:lnTo>
                      <a:pt x="330" y="31"/>
                    </a:lnTo>
                    <a:lnTo>
                      <a:pt x="325" y="23"/>
                    </a:lnTo>
                    <a:lnTo>
                      <a:pt x="319" y="10"/>
                    </a:lnTo>
                    <a:lnTo>
                      <a:pt x="314" y="5"/>
                    </a:lnTo>
                    <a:lnTo>
                      <a:pt x="306" y="2"/>
                    </a:lnTo>
                    <a:lnTo>
                      <a:pt x="243" y="0"/>
                    </a:lnTo>
                    <a:lnTo>
                      <a:pt x="181" y="0"/>
                    </a:lnTo>
                    <a:lnTo>
                      <a:pt x="118" y="2"/>
                    </a:lnTo>
                    <a:lnTo>
                      <a:pt x="55" y="7"/>
                    </a:lnTo>
                    <a:close/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83" name="Freeform 3083"/>
              <p:cNvSpPr>
                <a:spLocks/>
              </p:cNvSpPr>
              <p:nvPr/>
            </p:nvSpPr>
            <p:spPr bwMode="auto">
              <a:xfrm>
                <a:off x="3194" y="1789"/>
                <a:ext cx="42" cy="31"/>
              </a:xfrm>
              <a:custGeom>
                <a:avLst/>
                <a:gdLst>
                  <a:gd name="T0" fmla="*/ 3 w 42"/>
                  <a:gd name="T1" fmla="*/ 31 h 31"/>
                  <a:gd name="T2" fmla="*/ 3 w 42"/>
                  <a:gd name="T3" fmla="*/ 31 h 31"/>
                  <a:gd name="T4" fmla="*/ 8 w 42"/>
                  <a:gd name="T5" fmla="*/ 29 h 31"/>
                  <a:gd name="T6" fmla="*/ 11 w 42"/>
                  <a:gd name="T7" fmla="*/ 23 h 31"/>
                  <a:gd name="T8" fmla="*/ 16 w 42"/>
                  <a:gd name="T9" fmla="*/ 18 h 31"/>
                  <a:gd name="T10" fmla="*/ 21 w 42"/>
                  <a:gd name="T11" fmla="*/ 15 h 31"/>
                  <a:gd name="T12" fmla="*/ 24 w 42"/>
                  <a:gd name="T13" fmla="*/ 10 h 31"/>
                  <a:gd name="T14" fmla="*/ 32 w 42"/>
                  <a:gd name="T15" fmla="*/ 8 h 31"/>
                  <a:gd name="T16" fmla="*/ 37 w 42"/>
                  <a:gd name="T17" fmla="*/ 5 h 31"/>
                  <a:gd name="T18" fmla="*/ 42 w 42"/>
                  <a:gd name="T19" fmla="*/ 2 h 31"/>
                  <a:gd name="T20" fmla="*/ 42 w 42"/>
                  <a:gd name="T21" fmla="*/ 0 h 31"/>
                  <a:gd name="T22" fmla="*/ 34 w 42"/>
                  <a:gd name="T23" fmla="*/ 0 h 31"/>
                  <a:gd name="T24" fmla="*/ 29 w 42"/>
                  <a:gd name="T25" fmla="*/ 5 h 31"/>
                  <a:gd name="T26" fmla="*/ 24 w 42"/>
                  <a:gd name="T27" fmla="*/ 8 h 31"/>
                  <a:gd name="T28" fmla="*/ 19 w 42"/>
                  <a:gd name="T29" fmla="*/ 10 h 31"/>
                  <a:gd name="T30" fmla="*/ 13 w 42"/>
                  <a:gd name="T31" fmla="*/ 15 h 31"/>
                  <a:gd name="T32" fmla="*/ 8 w 42"/>
                  <a:gd name="T33" fmla="*/ 21 h 31"/>
                  <a:gd name="T34" fmla="*/ 6 w 42"/>
                  <a:gd name="T35" fmla="*/ 26 h 31"/>
                  <a:gd name="T36" fmla="*/ 0 w 42"/>
                  <a:gd name="T37" fmla="*/ 29 h 31"/>
                  <a:gd name="T38" fmla="*/ 0 w 42"/>
                  <a:gd name="T39" fmla="*/ 29 h 31"/>
                  <a:gd name="T40" fmla="*/ 3 w 42"/>
                  <a:gd name="T41" fmla="*/ 31 h 3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2"/>
                  <a:gd name="T64" fmla="*/ 0 h 31"/>
                  <a:gd name="T65" fmla="*/ 42 w 42"/>
                  <a:gd name="T66" fmla="*/ 31 h 3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2" h="31">
                    <a:moveTo>
                      <a:pt x="3" y="31"/>
                    </a:moveTo>
                    <a:lnTo>
                      <a:pt x="3" y="31"/>
                    </a:lnTo>
                    <a:lnTo>
                      <a:pt x="8" y="29"/>
                    </a:lnTo>
                    <a:lnTo>
                      <a:pt x="11" y="23"/>
                    </a:lnTo>
                    <a:lnTo>
                      <a:pt x="16" y="18"/>
                    </a:lnTo>
                    <a:lnTo>
                      <a:pt x="21" y="15"/>
                    </a:lnTo>
                    <a:lnTo>
                      <a:pt x="24" y="10"/>
                    </a:lnTo>
                    <a:lnTo>
                      <a:pt x="32" y="8"/>
                    </a:lnTo>
                    <a:lnTo>
                      <a:pt x="37" y="5"/>
                    </a:lnTo>
                    <a:lnTo>
                      <a:pt x="42" y="2"/>
                    </a:lnTo>
                    <a:lnTo>
                      <a:pt x="42" y="0"/>
                    </a:lnTo>
                    <a:lnTo>
                      <a:pt x="34" y="0"/>
                    </a:lnTo>
                    <a:lnTo>
                      <a:pt x="29" y="5"/>
                    </a:lnTo>
                    <a:lnTo>
                      <a:pt x="24" y="8"/>
                    </a:lnTo>
                    <a:lnTo>
                      <a:pt x="19" y="10"/>
                    </a:lnTo>
                    <a:lnTo>
                      <a:pt x="13" y="15"/>
                    </a:lnTo>
                    <a:lnTo>
                      <a:pt x="8" y="21"/>
                    </a:lnTo>
                    <a:lnTo>
                      <a:pt x="6" y="26"/>
                    </a:lnTo>
                    <a:lnTo>
                      <a:pt x="0" y="29"/>
                    </a:lnTo>
                    <a:lnTo>
                      <a:pt x="3" y="3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84" name="Freeform 3084"/>
              <p:cNvSpPr>
                <a:spLocks/>
              </p:cNvSpPr>
              <p:nvPr/>
            </p:nvSpPr>
            <p:spPr bwMode="auto">
              <a:xfrm>
                <a:off x="3179" y="1818"/>
                <a:ext cx="18" cy="26"/>
              </a:xfrm>
              <a:custGeom>
                <a:avLst/>
                <a:gdLst>
                  <a:gd name="T0" fmla="*/ 7 w 18"/>
                  <a:gd name="T1" fmla="*/ 21 h 26"/>
                  <a:gd name="T2" fmla="*/ 7 w 18"/>
                  <a:gd name="T3" fmla="*/ 21 h 26"/>
                  <a:gd name="T4" fmla="*/ 5 w 18"/>
                  <a:gd name="T5" fmla="*/ 21 h 26"/>
                  <a:gd name="T6" fmla="*/ 2 w 18"/>
                  <a:gd name="T7" fmla="*/ 21 h 26"/>
                  <a:gd name="T8" fmla="*/ 2 w 18"/>
                  <a:gd name="T9" fmla="*/ 18 h 26"/>
                  <a:gd name="T10" fmla="*/ 5 w 18"/>
                  <a:gd name="T11" fmla="*/ 15 h 26"/>
                  <a:gd name="T12" fmla="*/ 7 w 18"/>
                  <a:gd name="T13" fmla="*/ 13 h 26"/>
                  <a:gd name="T14" fmla="*/ 10 w 18"/>
                  <a:gd name="T15" fmla="*/ 10 h 26"/>
                  <a:gd name="T16" fmla="*/ 13 w 18"/>
                  <a:gd name="T17" fmla="*/ 5 h 26"/>
                  <a:gd name="T18" fmla="*/ 18 w 18"/>
                  <a:gd name="T19" fmla="*/ 2 h 26"/>
                  <a:gd name="T20" fmla="*/ 15 w 18"/>
                  <a:gd name="T21" fmla="*/ 0 h 26"/>
                  <a:gd name="T22" fmla="*/ 10 w 18"/>
                  <a:gd name="T23" fmla="*/ 2 h 26"/>
                  <a:gd name="T24" fmla="*/ 7 w 18"/>
                  <a:gd name="T25" fmla="*/ 7 h 26"/>
                  <a:gd name="T26" fmla="*/ 5 w 18"/>
                  <a:gd name="T27" fmla="*/ 10 h 26"/>
                  <a:gd name="T28" fmla="*/ 2 w 18"/>
                  <a:gd name="T29" fmla="*/ 13 h 26"/>
                  <a:gd name="T30" fmla="*/ 0 w 18"/>
                  <a:gd name="T31" fmla="*/ 18 h 26"/>
                  <a:gd name="T32" fmla="*/ 0 w 18"/>
                  <a:gd name="T33" fmla="*/ 21 h 26"/>
                  <a:gd name="T34" fmla="*/ 2 w 18"/>
                  <a:gd name="T35" fmla="*/ 23 h 26"/>
                  <a:gd name="T36" fmla="*/ 7 w 18"/>
                  <a:gd name="T37" fmla="*/ 26 h 26"/>
                  <a:gd name="T38" fmla="*/ 7 w 18"/>
                  <a:gd name="T39" fmla="*/ 26 h 26"/>
                  <a:gd name="T40" fmla="*/ 7 w 18"/>
                  <a:gd name="T41" fmla="*/ 21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8"/>
                  <a:gd name="T64" fmla="*/ 0 h 26"/>
                  <a:gd name="T65" fmla="*/ 18 w 18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8" h="26">
                    <a:moveTo>
                      <a:pt x="7" y="21"/>
                    </a:moveTo>
                    <a:lnTo>
                      <a:pt x="7" y="21"/>
                    </a:lnTo>
                    <a:lnTo>
                      <a:pt x="5" y="21"/>
                    </a:lnTo>
                    <a:lnTo>
                      <a:pt x="2" y="21"/>
                    </a:lnTo>
                    <a:lnTo>
                      <a:pt x="2" y="18"/>
                    </a:lnTo>
                    <a:lnTo>
                      <a:pt x="5" y="15"/>
                    </a:lnTo>
                    <a:lnTo>
                      <a:pt x="7" y="13"/>
                    </a:lnTo>
                    <a:lnTo>
                      <a:pt x="10" y="10"/>
                    </a:lnTo>
                    <a:lnTo>
                      <a:pt x="13" y="5"/>
                    </a:lnTo>
                    <a:lnTo>
                      <a:pt x="18" y="2"/>
                    </a:lnTo>
                    <a:lnTo>
                      <a:pt x="15" y="0"/>
                    </a:lnTo>
                    <a:lnTo>
                      <a:pt x="10" y="2"/>
                    </a:lnTo>
                    <a:lnTo>
                      <a:pt x="7" y="7"/>
                    </a:lnTo>
                    <a:lnTo>
                      <a:pt x="5" y="10"/>
                    </a:lnTo>
                    <a:lnTo>
                      <a:pt x="2" y="13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2" y="23"/>
                    </a:lnTo>
                    <a:lnTo>
                      <a:pt x="7" y="26"/>
                    </a:lnTo>
                    <a:lnTo>
                      <a:pt x="7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85" name="Freeform 3085"/>
              <p:cNvSpPr>
                <a:spLocks/>
              </p:cNvSpPr>
              <p:nvPr/>
            </p:nvSpPr>
            <p:spPr bwMode="auto">
              <a:xfrm>
                <a:off x="3186" y="1839"/>
                <a:ext cx="212" cy="18"/>
              </a:xfrm>
              <a:custGeom>
                <a:avLst/>
                <a:gdLst>
                  <a:gd name="T0" fmla="*/ 212 w 212"/>
                  <a:gd name="T1" fmla="*/ 13 h 18"/>
                  <a:gd name="T2" fmla="*/ 212 w 212"/>
                  <a:gd name="T3" fmla="*/ 13 h 18"/>
                  <a:gd name="T4" fmla="*/ 184 w 212"/>
                  <a:gd name="T5" fmla="*/ 13 h 18"/>
                  <a:gd name="T6" fmla="*/ 157 w 212"/>
                  <a:gd name="T7" fmla="*/ 13 h 18"/>
                  <a:gd name="T8" fmla="*/ 131 w 212"/>
                  <a:gd name="T9" fmla="*/ 13 h 18"/>
                  <a:gd name="T10" fmla="*/ 105 w 212"/>
                  <a:gd name="T11" fmla="*/ 10 h 18"/>
                  <a:gd name="T12" fmla="*/ 79 w 212"/>
                  <a:gd name="T13" fmla="*/ 10 h 18"/>
                  <a:gd name="T14" fmla="*/ 53 w 212"/>
                  <a:gd name="T15" fmla="*/ 7 h 18"/>
                  <a:gd name="T16" fmla="*/ 27 w 212"/>
                  <a:gd name="T17" fmla="*/ 5 h 18"/>
                  <a:gd name="T18" fmla="*/ 0 w 212"/>
                  <a:gd name="T19" fmla="*/ 0 h 18"/>
                  <a:gd name="T20" fmla="*/ 0 w 212"/>
                  <a:gd name="T21" fmla="*/ 5 h 18"/>
                  <a:gd name="T22" fmla="*/ 27 w 212"/>
                  <a:gd name="T23" fmla="*/ 7 h 18"/>
                  <a:gd name="T24" fmla="*/ 53 w 212"/>
                  <a:gd name="T25" fmla="*/ 10 h 18"/>
                  <a:gd name="T26" fmla="*/ 79 w 212"/>
                  <a:gd name="T27" fmla="*/ 13 h 18"/>
                  <a:gd name="T28" fmla="*/ 105 w 212"/>
                  <a:gd name="T29" fmla="*/ 15 h 18"/>
                  <a:gd name="T30" fmla="*/ 131 w 212"/>
                  <a:gd name="T31" fmla="*/ 15 h 18"/>
                  <a:gd name="T32" fmla="*/ 157 w 212"/>
                  <a:gd name="T33" fmla="*/ 18 h 18"/>
                  <a:gd name="T34" fmla="*/ 184 w 212"/>
                  <a:gd name="T35" fmla="*/ 18 h 18"/>
                  <a:gd name="T36" fmla="*/ 212 w 212"/>
                  <a:gd name="T37" fmla="*/ 18 h 18"/>
                  <a:gd name="T38" fmla="*/ 212 w 212"/>
                  <a:gd name="T39" fmla="*/ 18 h 18"/>
                  <a:gd name="T40" fmla="*/ 212 w 212"/>
                  <a:gd name="T41" fmla="*/ 13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2"/>
                  <a:gd name="T64" fmla="*/ 0 h 18"/>
                  <a:gd name="T65" fmla="*/ 212 w 212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2" h="18">
                    <a:moveTo>
                      <a:pt x="212" y="13"/>
                    </a:moveTo>
                    <a:lnTo>
                      <a:pt x="212" y="13"/>
                    </a:lnTo>
                    <a:lnTo>
                      <a:pt x="184" y="13"/>
                    </a:lnTo>
                    <a:lnTo>
                      <a:pt x="157" y="13"/>
                    </a:lnTo>
                    <a:lnTo>
                      <a:pt x="131" y="13"/>
                    </a:lnTo>
                    <a:lnTo>
                      <a:pt x="105" y="10"/>
                    </a:lnTo>
                    <a:lnTo>
                      <a:pt x="79" y="10"/>
                    </a:lnTo>
                    <a:lnTo>
                      <a:pt x="53" y="7"/>
                    </a:lnTo>
                    <a:lnTo>
                      <a:pt x="27" y="5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27" y="7"/>
                    </a:lnTo>
                    <a:lnTo>
                      <a:pt x="53" y="10"/>
                    </a:lnTo>
                    <a:lnTo>
                      <a:pt x="79" y="13"/>
                    </a:lnTo>
                    <a:lnTo>
                      <a:pt x="105" y="15"/>
                    </a:lnTo>
                    <a:lnTo>
                      <a:pt x="131" y="15"/>
                    </a:lnTo>
                    <a:lnTo>
                      <a:pt x="157" y="18"/>
                    </a:lnTo>
                    <a:lnTo>
                      <a:pt x="184" y="18"/>
                    </a:lnTo>
                    <a:lnTo>
                      <a:pt x="212" y="18"/>
                    </a:lnTo>
                    <a:lnTo>
                      <a:pt x="212" y="1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86" name="Freeform 3086"/>
              <p:cNvSpPr>
                <a:spLocks/>
              </p:cNvSpPr>
              <p:nvPr/>
            </p:nvSpPr>
            <p:spPr bwMode="auto">
              <a:xfrm>
                <a:off x="3398" y="1841"/>
                <a:ext cx="113" cy="16"/>
              </a:xfrm>
              <a:custGeom>
                <a:avLst/>
                <a:gdLst>
                  <a:gd name="T0" fmla="*/ 113 w 113"/>
                  <a:gd name="T1" fmla="*/ 0 h 16"/>
                  <a:gd name="T2" fmla="*/ 113 w 113"/>
                  <a:gd name="T3" fmla="*/ 0 h 16"/>
                  <a:gd name="T4" fmla="*/ 100 w 113"/>
                  <a:gd name="T5" fmla="*/ 5 h 16"/>
                  <a:gd name="T6" fmla="*/ 87 w 113"/>
                  <a:gd name="T7" fmla="*/ 8 h 16"/>
                  <a:gd name="T8" fmla="*/ 71 w 113"/>
                  <a:gd name="T9" fmla="*/ 8 h 16"/>
                  <a:gd name="T10" fmla="*/ 58 w 113"/>
                  <a:gd name="T11" fmla="*/ 11 h 16"/>
                  <a:gd name="T12" fmla="*/ 42 w 113"/>
                  <a:gd name="T13" fmla="*/ 11 h 16"/>
                  <a:gd name="T14" fmla="*/ 29 w 113"/>
                  <a:gd name="T15" fmla="*/ 11 h 16"/>
                  <a:gd name="T16" fmla="*/ 13 w 113"/>
                  <a:gd name="T17" fmla="*/ 13 h 16"/>
                  <a:gd name="T18" fmla="*/ 0 w 113"/>
                  <a:gd name="T19" fmla="*/ 11 h 16"/>
                  <a:gd name="T20" fmla="*/ 0 w 113"/>
                  <a:gd name="T21" fmla="*/ 16 h 16"/>
                  <a:gd name="T22" fmla="*/ 13 w 113"/>
                  <a:gd name="T23" fmla="*/ 16 h 16"/>
                  <a:gd name="T24" fmla="*/ 29 w 113"/>
                  <a:gd name="T25" fmla="*/ 16 h 16"/>
                  <a:gd name="T26" fmla="*/ 45 w 113"/>
                  <a:gd name="T27" fmla="*/ 16 h 16"/>
                  <a:gd name="T28" fmla="*/ 58 w 113"/>
                  <a:gd name="T29" fmla="*/ 13 h 16"/>
                  <a:gd name="T30" fmla="*/ 74 w 113"/>
                  <a:gd name="T31" fmla="*/ 13 h 16"/>
                  <a:gd name="T32" fmla="*/ 87 w 113"/>
                  <a:gd name="T33" fmla="*/ 11 h 16"/>
                  <a:gd name="T34" fmla="*/ 100 w 113"/>
                  <a:gd name="T35" fmla="*/ 8 h 16"/>
                  <a:gd name="T36" fmla="*/ 113 w 113"/>
                  <a:gd name="T37" fmla="*/ 3 h 16"/>
                  <a:gd name="T38" fmla="*/ 113 w 113"/>
                  <a:gd name="T39" fmla="*/ 3 h 16"/>
                  <a:gd name="T40" fmla="*/ 113 w 113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3"/>
                  <a:gd name="T64" fmla="*/ 0 h 16"/>
                  <a:gd name="T65" fmla="*/ 113 w 113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3" h="16">
                    <a:moveTo>
                      <a:pt x="113" y="0"/>
                    </a:moveTo>
                    <a:lnTo>
                      <a:pt x="113" y="0"/>
                    </a:lnTo>
                    <a:lnTo>
                      <a:pt x="100" y="5"/>
                    </a:lnTo>
                    <a:lnTo>
                      <a:pt x="87" y="8"/>
                    </a:lnTo>
                    <a:lnTo>
                      <a:pt x="71" y="8"/>
                    </a:lnTo>
                    <a:lnTo>
                      <a:pt x="58" y="11"/>
                    </a:lnTo>
                    <a:lnTo>
                      <a:pt x="42" y="11"/>
                    </a:lnTo>
                    <a:lnTo>
                      <a:pt x="29" y="11"/>
                    </a:lnTo>
                    <a:lnTo>
                      <a:pt x="13" y="13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13" y="16"/>
                    </a:lnTo>
                    <a:lnTo>
                      <a:pt x="29" y="16"/>
                    </a:lnTo>
                    <a:lnTo>
                      <a:pt x="45" y="16"/>
                    </a:lnTo>
                    <a:lnTo>
                      <a:pt x="58" y="13"/>
                    </a:lnTo>
                    <a:lnTo>
                      <a:pt x="74" y="13"/>
                    </a:lnTo>
                    <a:lnTo>
                      <a:pt x="87" y="11"/>
                    </a:lnTo>
                    <a:lnTo>
                      <a:pt x="100" y="8"/>
                    </a:lnTo>
                    <a:lnTo>
                      <a:pt x="113" y="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87" name="Freeform 3087"/>
              <p:cNvSpPr>
                <a:spLocks/>
              </p:cNvSpPr>
              <p:nvPr/>
            </p:nvSpPr>
            <p:spPr bwMode="auto">
              <a:xfrm>
                <a:off x="3503" y="1804"/>
                <a:ext cx="16" cy="40"/>
              </a:xfrm>
              <a:custGeom>
                <a:avLst/>
                <a:gdLst>
                  <a:gd name="T0" fmla="*/ 0 w 16"/>
                  <a:gd name="T1" fmla="*/ 3 h 40"/>
                  <a:gd name="T2" fmla="*/ 0 w 16"/>
                  <a:gd name="T3" fmla="*/ 3 h 40"/>
                  <a:gd name="T4" fmla="*/ 3 w 16"/>
                  <a:gd name="T5" fmla="*/ 8 h 40"/>
                  <a:gd name="T6" fmla="*/ 5 w 16"/>
                  <a:gd name="T7" fmla="*/ 14 h 40"/>
                  <a:gd name="T8" fmla="*/ 8 w 16"/>
                  <a:gd name="T9" fmla="*/ 19 h 40"/>
                  <a:gd name="T10" fmla="*/ 10 w 16"/>
                  <a:gd name="T11" fmla="*/ 24 h 40"/>
                  <a:gd name="T12" fmla="*/ 13 w 16"/>
                  <a:gd name="T13" fmla="*/ 29 h 40"/>
                  <a:gd name="T14" fmla="*/ 13 w 16"/>
                  <a:gd name="T15" fmla="*/ 32 h 40"/>
                  <a:gd name="T16" fmla="*/ 10 w 16"/>
                  <a:gd name="T17" fmla="*/ 35 h 40"/>
                  <a:gd name="T18" fmla="*/ 8 w 16"/>
                  <a:gd name="T19" fmla="*/ 37 h 40"/>
                  <a:gd name="T20" fmla="*/ 8 w 16"/>
                  <a:gd name="T21" fmla="*/ 40 h 40"/>
                  <a:gd name="T22" fmla="*/ 13 w 16"/>
                  <a:gd name="T23" fmla="*/ 37 h 40"/>
                  <a:gd name="T24" fmla="*/ 16 w 16"/>
                  <a:gd name="T25" fmla="*/ 32 h 40"/>
                  <a:gd name="T26" fmla="*/ 16 w 16"/>
                  <a:gd name="T27" fmla="*/ 27 h 40"/>
                  <a:gd name="T28" fmla="*/ 16 w 16"/>
                  <a:gd name="T29" fmla="*/ 21 h 40"/>
                  <a:gd name="T30" fmla="*/ 13 w 16"/>
                  <a:gd name="T31" fmla="*/ 16 h 40"/>
                  <a:gd name="T32" fmla="*/ 10 w 16"/>
                  <a:gd name="T33" fmla="*/ 11 h 40"/>
                  <a:gd name="T34" fmla="*/ 5 w 16"/>
                  <a:gd name="T35" fmla="*/ 6 h 40"/>
                  <a:gd name="T36" fmla="*/ 5 w 16"/>
                  <a:gd name="T37" fmla="*/ 0 h 40"/>
                  <a:gd name="T38" fmla="*/ 5 w 16"/>
                  <a:gd name="T39" fmla="*/ 0 h 40"/>
                  <a:gd name="T40" fmla="*/ 0 w 16"/>
                  <a:gd name="T41" fmla="*/ 3 h 4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40"/>
                  <a:gd name="T65" fmla="*/ 16 w 16"/>
                  <a:gd name="T66" fmla="*/ 40 h 4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40">
                    <a:moveTo>
                      <a:pt x="0" y="3"/>
                    </a:moveTo>
                    <a:lnTo>
                      <a:pt x="0" y="3"/>
                    </a:lnTo>
                    <a:lnTo>
                      <a:pt x="3" y="8"/>
                    </a:lnTo>
                    <a:lnTo>
                      <a:pt x="5" y="14"/>
                    </a:lnTo>
                    <a:lnTo>
                      <a:pt x="8" y="19"/>
                    </a:lnTo>
                    <a:lnTo>
                      <a:pt x="10" y="24"/>
                    </a:lnTo>
                    <a:lnTo>
                      <a:pt x="13" y="29"/>
                    </a:lnTo>
                    <a:lnTo>
                      <a:pt x="13" y="32"/>
                    </a:lnTo>
                    <a:lnTo>
                      <a:pt x="10" y="35"/>
                    </a:lnTo>
                    <a:lnTo>
                      <a:pt x="8" y="37"/>
                    </a:lnTo>
                    <a:lnTo>
                      <a:pt x="8" y="40"/>
                    </a:lnTo>
                    <a:lnTo>
                      <a:pt x="13" y="37"/>
                    </a:lnTo>
                    <a:lnTo>
                      <a:pt x="16" y="32"/>
                    </a:lnTo>
                    <a:lnTo>
                      <a:pt x="16" y="27"/>
                    </a:lnTo>
                    <a:lnTo>
                      <a:pt x="16" y="21"/>
                    </a:lnTo>
                    <a:lnTo>
                      <a:pt x="13" y="16"/>
                    </a:lnTo>
                    <a:lnTo>
                      <a:pt x="10" y="11"/>
                    </a:lnTo>
                    <a:lnTo>
                      <a:pt x="5" y="6"/>
                    </a:lnTo>
                    <a:lnTo>
                      <a:pt x="5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88" name="Freeform 3088"/>
              <p:cNvSpPr>
                <a:spLocks/>
              </p:cNvSpPr>
              <p:nvPr/>
            </p:nvSpPr>
            <p:spPr bwMode="auto">
              <a:xfrm>
                <a:off x="3487" y="1784"/>
                <a:ext cx="21" cy="23"/>
              </a:xfrm>
              <a:custGeom>
                <a:avLst/>
                <a:gdLst>
                  <a:gd name="T0" fmla="*/ 0 w 21"/>
                  <a:gd name="T1" fmla="*/ 5 h 23"/>
                  <a:gd name="T2" fmla="*/ 0 w 21"/>
                  <a:gd name="T3" fmla="*/ 5 h 23"/>
                  <a:gd name="T4" fmla="*/ 3 w 21"/>
                  <a:gd name="T5" fmla="*/ 5 h 23"/>
                  <a:gd name="T6" fmla="*/ 5 w 21"/>
                  <a:gd name="T7" fmla="*/ 5 h 23"/>
                  <a:gd name="T8" fmla="*/ 8 w 21"/>
                  <a:gd name="T9" fmla="*/ 7 h 23"/>
                  <a:gd name="T10" fmla="*/ 11 w 21"/>
                  <a:gd name="T11" fmla="*/ 10 h 23"/>
                  <a:gd name="T12" fmla="*/ 13 w 21"/>
                  <a:gd name="T13" fmla="*/ 13 h 23"/>
                  <a:gd name="T14" fmla="*/ 13 w 21"/>
                  <a:gd name="T15" fmla="*/ 18 h 23"/>
                  <a:gd name="T16" fmla="*/ 16 w 21"/>
                  <a:gd name="T17" fmla="*/ 20 h 23"/>
                  <a:gd name="T18" fmla="*/ 16 w 21"/>
                  <a:gd name="T19" fmla="*/ 23 h 23"/>
                  <a:gd name="T20" fmla="*/ 21 w 21"/>
                  <a:gd name="T21" fmla="*/ 20 h 23"/>
                  <a:gd name="T22" fmla="*/ 19 w 21"/>
                  <a:gd name="T23" fmla="*/ 18 h 23"/>
                  <a:gd name="T24" fmla="*/ 19 w 21"/>
                  <a:gd name="T25" fmla="*/ 15 h 23"/>
                  <a:gd name="T26" fmla="*/ 16 w 21"/>
                  <a:gd name="T27" fmla="*/ 13 h 23"/>
                  <a:gd name="T28" fmla="*/ 13 w 21"/>
                  <a:gd name="T29" fmla="*/ 7 h 23"/>
                  <a:gd name="T30" fmla="*/ 11 w 21"/>
                  <a:gd name="T31" fmla="*/ 5 h 23"/>
                  <a:gd name="T32" fmla="*/ 8 w 21"/>
                  <a:gd name="T33" fmla="*/ 2 h 23"/>
                  <a:gd name="T34" fmla="*/ 5 w 21"/>
                  <a:gd name="T35" fmla="*/ 0 h 23"/>
                  <a:gd name="T36" fmla="*/ 0 w 21"/>
                  <a:gd name="T37" fmla="*/ 0 h 23"/>
                  <a:gd name="T38" fmla="*/ 0 w 21"/>
                  <a:gd name="T39" fmla="*/ 0 h 23"/>
                  <a:gd name="T40" fmla="*/ 0 w 21"/>
                  <a:gd name="T41" fmla="*/ 5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3"/>
                  <a:gd name="T65" fmla="*/ 21 w 21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3">
                    <a:moveTo>
                      <a:pt x="0" y="5"/>
                    </a:move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7"/>
                    </a:lnTo>
                    <a:lnTo>
                      <a:pt x="11" y="10"/>
                    </a:lnTo>
                    <a:lnTo>
                      <a:pt x="13" y="13"/>
                    </a:lnTo>
                    <a:lnTo>
                      <a:pt x="13" y="18"/>
                    </a:lnTo>
                    <a:lnTo>
                      <a:pt x="16" y="20"/>
                    </a:lnTo>
                    <a:lnTo>
                      <a:pt x="16" y="23"/>
                    </a:lnTo>
                    <a:lnTo>
                      <a:pt x="21" y="20"/>
                    </a:lnTo>
                    <a:lnTo>
                      <a:pt x="19" y="18"/>
                    </a:lnTo>
                    <a:lnTo>
                      <a:pt x="19" y="15"/>
                    </a:lnTo>
                    <a:lnTo>
                      <a:pt x="16" y="13"/>
                    </a:lnTo>
                    <a:lnTo>
                      <a:pt x="13" y="7"/>
                    </a:lnTo>
                    <a:lnTo>
                      <a:pt x="11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89" name="Freeform 3089"/>
              <p:cNvSpPr>
                <a:spLocks/>
              </p:cNvSpPr>
              <p:nvPr/>
            </p:nvSpPr>
            <p:spPr bwMode="auto">
              <a:xfrm>
                <a:off x="3236" y="1781"/>
                <a:ext cx="251" cy="10"/>
              </a:xfrm>
              <a:custGeom>
                <a:avLst/>
                <a:gdLst>
                  <a:gd name="T0" fmla="*/ 0 w 251"/>
                  <a:gd name="T1" fmla="*/ 10 h 10"/>
                  <a:gd name="T2" fmla="*/ 0 w 251"/>
                  <a:gd name="T3" fmla="*/ 10 h 10"/>
                  <a:gd name="T4" fmla="*/ 32 w 251"/>
                  <a:gd name="T5" fmla="*/ 8 h 10"/>
                  <a:gd name="T6" fmla="*/ 63 w 251"/>
                  <a:gd name="T7" fmla="*/ 5 h 10"/>
                  <a:gd name="T8" fmla="*/ 94 w 251"/>
                  <a:gd name="T9" fmla="*/ 5 h 10"/>
                  <a:gd name="T10" fmla="*/ 126 w 251"/>
                  <a:gd name="T11" fmla="*/ 3 h 10"/>
                  <a:gd name="T12" fmla="*/ 157 w 251"/>
                  <a:gd name="T13" fmla="*/ 3 h 10"/>
                  <a:gd name="T14" fmla="*/ 188 w 251"/>
                  <a:gd name="T15" fmla="*/ 3 h 10"/>
                  <a:gd name="T16" fmla="*/ 220 w 251"/>
                  <a:gd name="T17" fmla="*/ 5 h 10"/>
                  <a:gd name="T18" fmla="*/ 251 w 251"/>
                  <a:gd name="T19" fmla="*/ 8 h 10"/>
                  <a:gd name="T20" fmla="*/ 251 w 251"/>
                  <a:gd name="T21" fmla="*/ 3 h 10"/>
                  <a:gd name="T22" fmla="*/ 220 w 251"/>
                  <a:gd name="T23" fmla="*/ 3 h 10"/>
                  <a:gd name="T24" fmla="*/ 188 w 251"/>
                  <a:gd name="T25" fmla="*/ 0 h 10"/>
                  <a:gd name="T26" fmla="*/ 157 w 251"/>
                  <a:gd name="T27" fmla="*/ 0 h 10"/>
                  <a:gd name="T28" fmla="*/ 126 w 251"/>
                  <a:gd name="T29" fmla="*/ 0 h 10"/>
                  <a:gd name="T30" fmla="*/ 94 w 251"/>
                  <a:gd name="T31" fmla="*/ 0 h 10"/>
                  <a:gd name="T32" fmla="*/ 63 w 251"/>
                  <a:gd name="T33" fmla="*/ 3 h 10"/>
                  <a:gd name="T34" fmla="*/ 32 w 251"/>
                  <a:gd name="T35" fmla="*/ 5 h 10"/>
                  <a:gd name="T36" fmla="*/ 0 w 251"/>
                  <a:gd name="T37" fmla="*/ 8 h 10"/>
                  <a:gd name="T38" fmla="*/ 0 w 251"/>
                  <a:gd name="T39" fmla="*/ 8 h 10"/>
                  <a:gd name="T40" fmla="*/ 0 w 251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51"/>
                  <a:gd name="T64" fmla="*/ 0 h 10"/>
                  <a:gd name="T65" fmla="*/ 251 w 251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51" h="10">
                    <a:moveTo>
                      <a:pt x="0" y="10"/>
                    </a:moveTo>
                    <a:lnTo>
                      <a:pt x="0" y="10"/>
                    </a:lnTo>
                    <a:lnTo>
                      <a:pt x="32" y="8"/>
                    </a:lnTo>
                    <a:lnTo>
                      <a:pt x="63" y="5"/>
                    </a:lnTo>
                    <a:lnTo>
                      <a:pt x="94" y="5"/>
                    </a:lnTo>
                    <a:lnTo>
                      <a:pt x="126" y="3"/>
                    </a:lnTo>
                    <a:lnTo>
                      <a:pt x="157" y="3"/>
                    </a:lnTo>
                    <a:lnTo>
                      <a:pt x="188" y="3"/>
                    </a:lnTo>
                    <a:lnTo>
                      <a:pt x="220" y="5"/>
                    </a:lnTo>
                    <a:lnTo>
                      <a:pt x="251" y="8"/>
                    </a:lnTo>
                    <a:lnTo>
                      <a:pt x="251" y="3"/>
                    </a:lnTo>
                    <a:lnTo>
                      <a:pt x="220" y="3"/>
                    </a:lnTo>
                    <a:lnTo>
                      <a:pt x="188" y="0"/>
                    </a:lnTo>
                    <a:lnTo>
                      <a:pt x="157" y="0"/>
                    </a:lnTo>
                    <a:lnTo>
                      <a:pt x="126" y="0"/>
                    </a:lnTo>
                    <a:lnTo>
                      <a:pt x="94" y="0"/>
                    </a:lnTo>
                    <a:lnTo>
                      <a:pt x="63" y="3"/>
                    </a:lnTo>
                    <a:lnTo>
                      <a:pt x="32" y="5"/>
                    </a:lnTo>
                    <a:lnTo>
                      <a:pt x="0" y="8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90" name="Freeform 3090"/>
              <p:cNvSpPr>
                <a:spLocks/>
              </p:cNvSpPr>
              <p:nvPr/>
            </p:nvSpPr>
            <p:spPr bwMode="auto">
              <a:xfrm>
                <a:off x="3275" y="1791"/>
                <a:ext cx="155" cy="50"/>
              </a:xfrm>
              <a:custGeom>
                <a:avLst/>
                <a:gdLst>
                  <a:gd name="T0" fmla="*/ 76 w 155"/>
                  <a:gd name="T1" fmla="*/ 0 h 50"/>
                  <a:gd name="T2" fmla="*/ 105 w 155"/>
                  <a:gd name="T3" fmla="*/ 3 h 50"/>
                  <a:gd name="T4" fmla="*/ 131 w 155"/>
                  <a:gd name="T5" fmla="*/ 8 h 50"/>
                  <a:gd name="T6" fmla="*/ 142 w 155"/>
                  <a:gd name="T7" fmla="*/ 11 h 50"/>
                  <a:gd name="T8" fmla="*/ 149 w 155"/>
                  <a:gd name="T9" fmla="*/ 16 h 50"/>
                  <a:gd name="T10" fmla="*/ 152 w 155"/>
                  <a:gd name="T11" fmla="*/ 21 h 50"/>
                  <a:gd name="T12" fmla="*/ 155 w 155"/>
                  <a:gd name="T13" fmla="*/ 27 h 50"/>
                  <a:gd name="T14" fmla="*/ 152 w 155"/>
                  <a:gd name="T15" fmla="*/ 32 h 50"/>
                  <a:gd name="T16" fmla="*/ 149 w 155"/>
                  <a:gd name="T17" fmla="*/ 37 h 50"/>
                  <a:gd name="T18" fmla="*/ 142 w 155"/>
                  <a:gd name="T19" fmla="*/ 40 h 50"/>
                  <a:gd name="T20" fmla="*/ 131 w 155"/>
                  <a:gd name="T21" fmla="*/ 42 h 50"/>
                  <a:gd name="T22" fmla="*/ 105 w 155"/>
                  <a:gd name="T23" fmla="*/ 48 h 50"/>
                  <a:gd name="T24" fmla="*/ 76 w 155"/>
                  <a:gd name="T25" fmla="*/ 50 h 50"/>
                  <a:gd name="T26" fmla="*/ 47 w 155"/>
                  <a:gd name="T27" fmla="*/ 48 h 50"/>
                  <a:gd name="T28" fmla="*/ 24 w 155"/>
                  <a:gd name="T29" fmla="*/ 42 h 50"/>
                  <a:gd name="T30" fmla="*/ 6 w 155"/>
                  <a:gd name="T31" fmla="*/ 37 h 50"/>
                  <a:gd name="T32" fmla="*/ 3 w 155"/>
                  <a:gd name="T33" fmla="*/ 32 h 50"/>
                  <a:gd name="T34" fmla="*/ 0 w 155"/>
                  <a:gd name="T35" fmla="*/ 27 h 50"/>
                  <a:gd name="T36" fmla="*/ 3 w 155"/>
                  <a:gd name="T37" fmla="*/ 21 h 50"/>
                  <a:gd name="T38" fmla="*/ 6 w 155"/>
                  <a:gd name="T39" fmla="*/ 16 h 50"/>
                  <a:gd name="T40" fmla="*/ 24 w 155"/>
                  <a:gd name="T41" fmla="*/ 8 h 50"/>
                  <a:gd name="T42" fmla="*/ 47 w 155"/>
                  <a:gd name="T43" fmla="*/ 3 h 50"/>
                  <a:gd name="T44" fmla="*/ 76 w 155"/>
                  <a:gd name="T45" fmla="*/ 0 h 5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55"/>
                  <a:gd name="T70" fmla="*/ 0 h 50"/>
                  <a:gd name="T71" fmla="*/ 155 w 155"/>
                  <a:gd name="T72" fmla="*/ 50 h 50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55" h="50">
                    <a:moveTo>
                      <a:pt x="76" y="0"/>
                    </a:moveTo>
                    <a:lnTo>
                      <a:pt x="105" y="3"/>
                    </a:lnTo>
                    <a:lnTo>
                      <a:pt x="131" y="8"/>
                    </a:lnTo>
                    <a:lnTo>
                      <a:pt x="142" y="11"/>
                    </a:lnTo>
                    <a:lnTo>
                      <a:pt x="149" y="16"/>
                    </a:lnTo>
                    <a:lnTo>
                      <a:pt x="152" y="21"/>
                    </a:lnTo>
                    <a:lnTo>
                      <a:pt x="155" y="27"/>
                    </a:lnTo>
                    <a:lnTo>
                      <a:pt x="152" y="32"/>
                    </a:lnTo>
                    <a:lnTo>
                      <a:pt x="149" y="37"/>
                    </a:lnTo>
                    <a:lnTo>
                      <a:pt x="142" y="40"/>
                    </a:lnTo>
                    <a:lnTo>
                      <a:pt x="131" y="42"/>
                    </a:lnTo>
                    <a:lnTo>
                      <a:pt x="105" y="48"/>
                    </a:lnTo>
                    <a:lnTo>
                      <a:pt x="76" y="50"/>
                    </a:lnTo>
                    <a:lnTo>
                      <a:pt x="47" y="48"/>
                    </a:lnTo>
                    <a:lnTo>
                      <a:pt x="24" y="42"/>
                    </a:lnTo>
                    <a:lnTo>
                      <a:pt x="6" y="37"/>
                    </a:lnTo>
                    <a:lnTo>
                      <a:pt x="3" y="32"/>
                    </a:lnTo>
                    <a:lnTo>
                      <a:pt x="0" y="27"/>
                    </a:lnTo>
                    <a:lnTo>
                      <a:pt x="3" y="21"/>
                    </a:lnTo>
                    <a:lnTo>
                      <a:pt x="6" y="16"/>
                    </a:lnTo>
                    <a:lnTo>
                      <a:pt x="24" y="8"/>
                    </a:lnTo>
                    <a:lnTo>
                      <a:pt x="47" y="3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606E85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91" name="Freeform 3091"/>
              <p:cNvSpPr>
                <a:spLocks/>
              </p:cNvSpPr>
              <p:nvPr/>
            </p:nvSpPr>
            <p:spPr bwMode="auto">
              <a:xfrm>
                <a:off x="3231" y="1595"/>
                <a:ext cx="254" cy="233"/>
              </a:xfrm>
              <a:custGeom>
                <a:avLst/>
                <a:gdLst>
                  <a:gd name="T0" fmla="*/ 8 w 254"/>
                  <a:gd name="T1" fmla="*/ 191 h 233"/>
                  <a:gd name="T2" fmla="*/ 3 w 254"/>
                  <a:gd name="T3" fmla="*/ 154 h 233"/>
                  <a:gd name="T4" fmla="*/ 0 w 254"/>
                  <a:gd name="T5" fmla="*/ 115 h 233"/>
                  <a:gd name="T6" fmla="*/ 0 w 254"/>
                  <a:gd name="T7" fmla="*/ 39 h 233"/>
                  <a:gd name="T8" fmla="*/ 3 w 254"/>
                  <a:gd name="T9" fmla="*/ 23 h 233"/>
                  <a:gd name="T10" fmla="*/ 8 w 254"/>
                  <a:gd name="T11" fmla="*/ 16 h 233"/>
                  <a:gd name="T12" fmla="*/ 13 w 254"/>
                  <a:gd name="T13" fmla="*/ 13 h 233"/>
                  <a:gd name="T14" fmla="*/ 39 w 254"/>
                  <a:gd name="T15" fmla="*/ 8 h 233"/>
                  <a:gd name="T16" fmla="*/ 65 w 254"/>
                  <a:gd name="T17" fmla="*/ 3 h 233"/>
                  <a:gd name="T18" fmla="*/ 120 w 254"/>
                  <a:gd name="T19" fmla="*/ 0 h 233"/>
                  <a:gd name="T20" fmla="*/ 178 w 254"/>
                  <a:gd name="T21" fmla="*/ 0 h 233"/>
                  <a:gd name="T22" fmla="*/ 204 w 254"/>
                  <a:gd name="T23" fmla="*/ 3 h 233"/>
                  <a:gd name="T24" fmla="*/ 233 w 254"/>
                  <a:gd name="T25" fmla="*/ 8 h 233"/>
                  <a:gd name="T26" fmla="*/ 241 w 254"/>
                  <a:gd name="T27" fmla="*/ 13 h 233"/>
                  <a:gd name="T28" fmla="*/ 248 w 254"/>
                  <a:gd name="T29" fmla="*/ 21 h 233"/>
                  <a:gd name="T30" fmla="*/ 254 w 254"/>
                  <a:gd name="T31" fmla="*/ 39 h 233"/>
                  <a:gd name="T32" fmla="*/ 254 w 254"/>
                  <a:gd name="T33" fmla="*/ 65 h 233"/>
                  <a:gd name="T34" fmla="*/ 254 w 254"/>
                  <a:gd name="T35" fmla="*/ 92 h 233"/>
                  <a:gd name="T36" fmla="*/ 248 w 254"/>
                  <a:gd name="T37" fmla="*/ 147 h 233"/>
                  <a:gd name="T38" fmla="*/ 246 w 254"/>
                  <a:gd name="T39" fmla="*/ 178 h 233"/>
                  <a:gd name="T40" fmla="*/ 241 w 254"/>
                  <a:gd name="T41" fmla="*/ 194 h 233"/>
                  <a:gd name="T42" fmla="*/ 235 w 254"/>
                  <a:gd name="T43" fmla="*/ 207 h 233"/>
                  <a:gd name="T44" fmla="*/ 220 w 254"/>
                  <a:gd name="T45" fmla="*/ 225 h 233"/>
                  <a:gd name="T46" fmla="*/ 212 w 254"/>
                  <a:gd name="T47" fmla="*/ 230 h 233"/>
                  <a:gd name="T48" fmla="*/ 201 w 254"/>
                  <a:gd name="T49" fmla="*/ 233 h 233"/>
                  <a:gd name="T50" fmla="*/ 120 w 254"/>
                  <a:gd name="T51" fmla="*/ 233 h 233"/>
                  <a:gd name="T52" fmla="*/ 78 w 254"/>
                  <a:gd name="T53" fmla="*/ 230 h 233"/>
                  <a:gd name="T54" fmla="*/ 37 w 254"/>
                  <a:gd name="T55" fmla="*/ 225 h 233"/>
                  <a:gd name="T56" fmla="*/ 26 w 254"/>
                  <a:gd name="T57" fmla="*/ 220 h 233"/>
                  <a:gd name="T58" fmla="*/ 18 w 254"/>
                  <a:gd name="T59" fmla="*/ 212 h 233"/>
                  <a:gd name="T60" fmla="*/ 10 w 254"/>
                  <a:gd name="T61" fmla="*/ 202 h 233"/>
                  <a:gd name="T62" fmla="*/ 8 w 254"/>
                  <a:gd name="T63" fmla="*/ 191 h 23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54"/>
                  <a:gd name="T97" fmla="*/ 0 h 233"/>
                  <a:gd name="T98" fmla="*/ 254 w 254"/>
                  <a:gd name="T99" fmla="*/ 233 h 233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54" h="233">
                    <a:moveTo>
                      <a:pt x="8" y="191"/>
                    </a:moveTo>
                    <a:lnTo>
                      <a:pt x="3" y="154"/>
                    </a:lnTo>
                    <a:lnTo>
                      <a:pt x="0" y="115"/>
                    </a:lnTo>
                    <a:lnTo>
                      <a:pt x="0" y="39"/>
                    </a:lnTo>
                    <a:lnTo>
                      <a:pt x="3" y="23"/>
                    </a:lnTo>
                    <a:lnTo>
                      <a:pt x="8" y="16"/>
                    </a:lnTo>
                    <a:lnTo>
                      <a:pt x="13" y="13"/>
                    </a:lnTo>
                    <a:lnTo>
                      <a:pt x="39" y="8"/>
                    </a:lnTo>
                    <a:lnTo>
                      <a:pt x="65" y="3"/>
                    </a:lnTo>
                    <a:lnTo>
                      <a:pt x="120" y="0"/>
                    </a:lnTo>
                    <a:lnTo>
                      <a:pt x="178" y="0"/>
                    </a:lnTo>
                    <a:lnTo>
                      <a:pt x="204" y="3"/>
                    </a:lnTo>
                    <a:lnTo>
                      <a:pt x="233" y="8"/>
                    </a:lnTo>
                    <a:lnTo>
                      <a:pt x="241" y="13"/>
                    </a:lnTo>
                    <a:lnTo>
                      <a:pt x="248" y="21"/>
                    </a:lnTo>
                    <a:lnTo>
                      <a:pt x="254" y="39"/>
                    </a:lnTo>
                    <a:lnTo>
                      <a:pt x="254" y="65"/>
                    </a:lnTo>
                    <a:lnTo>
                      <a:pt x="254" y="92"/>
                    </a:lnTo>
                    <a:lnTo>
                      <a:pt x="248" y="147"/>
                    </a:lnTo>
                    <a:lnTo>
                      <a:pt x="246" y="178"/>
                    </a:lnTo>
                    <a:lnTo>
                      <a:pt x="241" y="194"/>
                    </a:lnTo>
                    <a:lnTo>
                      <a:pt x="235" y="207"/>
                    </a:lnTo>
                    <a:lnTo>
                      <a:pt x="220" y="225"/>
                    </a:lnTo>
                    <a:lnTo>
                      <a:pt x="212" y="230"/>
                    </a:lnTo>
                    <a:lnTo>
                      <a:pt x="201" y="233"/>
                    </a:lnTo>
                    <a:lnTo>
                      <a:pt x="120" y="233"/>
                    </a:lnTo>
                    <a:lnTo>
                      <a:pt x="78" y="230"/>
                    </a:lnTo>
                    <a:lnTo>
                      <a:pt x="37" y="225"/>
                    </a:lnTo>
                    <a:lnTo>
                      <a:pt x="26" y="220"/>
                    </a:lnTo>
                    <a:lnTo>
                      <a:pt x="18" y="212"/>
                    </a:lnTo>
                    <a:lnTo>
                      <a:pt x="10" y="202"/>
                    </a:lnTo>
                    <a:lnTo>
                      <a:pt x="8" y="191"/>
                    </a:lnTo>
                    <a:close/>
                  </a:path>
                </a:pathLst>
              </a:custGeom>
              <a:solidFill>
                <a:srgbClr val="92ADBE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92" name="Freeform 3092"/>
              <p:cNvSpPr>
                <a:spLocks/>
              </p:cNvSpPr>
              <p:nvPr/>
            </p:nvSpPr>
            <p:spPr bwMode="auto">
              <a:xfrm>
                <a:off x="3244" y="1618"/>
                <a:ext cx="228" cy="171"/>
              </a:xfrm>
              <a:custGeom>
                <a:avLst/>
                <a:gdLst>
                  <a:gd name="T0" fmla="*/ 8 w 228"/>
                  <a:gd name="T1" fmla="*/ 139 h 171"/>
                  <a:gd name="T2" fmla="*/ 3 w 228"/>
                  <a:gd name="T3" fmla="*/ 113 h 171"/>
                  <a:gd name="T4" fmla="*/ 0 w 228"/>
                  <a:gd name="T5" fmla="*/ 84 h 171"/>
                  <a:gd name="T6" fmla="*/ 0 w 228"/>
                  <a:gd name="T7" fmla="*/ 29 h 171"/>
                  <a:gd name="T8" fmla="*/ 3 w 228"/>
                  <a:gd name="T9" fmla="*/ 19 h 171"/>
                  <a:gd name="T10" fmla="*/ 10 w 228"/>
                  <a:gd name="T11" fmla="*/ 11 h 171"/>
                  <a:gd name="T12" fmla="*/ 34 w 228"/>
                  <a:gd name="T13" fmla="*/ 6 h 171"/>
                  <a:gd name="T14" fmla="*/ 60 w 228"/>
                  <a:gd name="T15" fmla="*/ 3 h 171"/>
                  <a:gd name="T16" fmla="*/ 107 w 228"/>
                  <a:gd name="T17" fmla="*/ 0 h 171"/>
                  <a:gd name="T18" fmla="*/ 160 w 228"/>
                  <a:gd name="T19" fmla="*/ 0 h 171"/>
                  <a:gd name="T20" fmla="*/ 209 w 228"/>
                  <a:gd name="T21" fmla="*/ 6 h 171"/>
                  <a:gd name="T22" fmla="*/ 217 w 228"/>
                  <a:gd name="T23" fmla="*/ 8 h 171"/>
                  <a:gd name="T24" fmla="*/ 222 w 228"/>
                  <a:gd name="T25" fmla="*/ 16 h 171"/>
                  <a:gd name="T26" fmla="*/ 228 w 228"/>
                  <a:gd name="T27" fmla="*/ 29 h 171"/>
                  <a:gd name="T28" fmla="*/ 228 w 228"/>
                  <a:gd name="T29" fmla="*/ 50 h 171"/>
                  <a:gd name="T30" fmla="*/ 228 w 228"/>
                  <a:gd name="T31" fmla="*/ 69 h 171"/>
                  <a:gd name="T32" fmla="*/ 222 w 228"/>
                  <a:gd name="T33" fmla="*/ 108 h 171"/>
                  <a:gd name="T34" fmla="*/ 220 w 228"/>
                  <a:gd name="T35" fmla="*/ 131 h 171"/>
                  <a:gd name="T36" fmla="*/ 217 w 228"/>
                  <a:gd name="T37" fmla="*/ 142 h 171"/>
                  <a:gd name="T38" fmla="*/ 212 w 228"/>
                  <a:gd name="T39" fmla="*/ 152 h 171"/>
                  <a:gd name="T40" fmla="*/ 196 w 228"/>
                  <a:gd name="T41" fmla="*/ 163 h 171"/>
                  <a:gd name="T42" fmla="*/ 188 w 228"/>
                  <a:gd name="T43" fmla="*/ 168 h 171"/>
                  <a:gd name="T44" fmla="*/ 180 w 228"/>
                  <a:gd name="T45" fmla="*/ 168 h 171"/>
                  <a:gd name="T46" fmla="*/ 144 w 228"/>
                  <a:gd name="T47" fmla="*/ 171 h 171"/>
                  <a:gd name="T48" fmla="*/ 107 w 228"/>
                  <a:gd name="T49" fmla="*/ 171 h 171"/>
                  <a:gd name="T50" fmla="*/ 34 w 228"/>
                  <a:gd name="T51" fmla="*/ 163 h 171"/>
                  <a:gd name="T52" fmla="*/ 26 w 228"/>
                  <a:gd name="T53" fmla="*/ 160 h 171"/>
                  <a:gd name="T54" fmla="*/ 18 w 228"/>
                  <a:gd name="T55" fmla="*/ 155 h 171"/>
                  <a:gd name="T56" fmla="*/ 10 w 228"/>
                  <a:gd name="T57" fmla="*/ 147 h 171"/>
                  <a:gd name="T58" fmla="*/ 8 w 228"/>
                  <a:gd name="T59" fmla="*/ 139 h 17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228"/>
                  <a:gd name="T91" fmla="*/ 0 h 171"/>
                  <a:gd name="T92" fmla="*/ 228 w 228"/>
                  <a:gd name="T93" fmla="*/ 171 h 171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228" h="171">
                    <a:moveTo>
                      <a:pt x="8" y="139"/>
                    </a:moveTo>
                    <a:lnTo>
                      <a:pt x="3" y="113"/>
                    </a:lnTo>
                    <a:lnTo>
                      <a:pt x="0" y="84"/>
                    </a:lnTo>
                    <a:lnTo>
                      <a:pt x="0" y="29"/>
                    </a:lnTo>
                    <a:lnTo>
                      <a:pt x="3" y="19"/>
                    </a:lnTo>
                    <a:lnTo>
                      <a:pt x="10" y="11"/>
                    </a:lnTo>
                    <a:lnTo>
                      <a:pt x="34" y="6"/>
                    </a:lnTo>
                    <a:lnTo>
                      <a:pt x="60" y="3"/>
                    </a:lnTo>
                    <a:lnTo>
                      <a:pt x="107" y="0"/>
                    </a:lnTo>
                    <a:lnTo>
                      <a:pt x="160" y="0"/>
                    </a:lnTo>
                    <a:lnTo>
                      <a:pt x="209" y="6"/>
                    </a:lnTo>
                    <a:lnTo>
                      <a:pt x="217" y="8"/>
                    </a:lnTo>
                    <a:lnTo>
                      <a:pt x="222" y="16"/>
                    </a:lnTo>
                    <a:lnTo>
                      <a:pt x="228" y="29"/>
                    </a:lnTo>
                    <a:lnTo>
                      <a:pt x="228" y="50"/>
                    </a:lnTo>
                    <a:lnTo>
                      <a:pt x="228" y="69"/>
                    </a:lnTo>
                    <a:lnTo>
                      <a:pt x="222" y="108"/>
                    </a:lnTo>
                    <a:lnTo>
                      <a:pt x="220" y="131"/>
                    </a:lnTo>
                    <a:lnTo>
                      <a:pt x="217" y="142"/>
                    </a:lnTo>
                    <a:lnTo>
                      <a:pt x="212" y="152"/>
                    </a:lnTo>
                    <a:lnTo>
                      <a:pt x="196" y="163"/>
                    </a:lnTo>
                    <a:lnTo>
                      <a:pt x="188" y="168"/>
                    </a:lnTo>
                    <a:lnTo>
                      <a:pt x="180" y="168"/>
                    </a:lnTo>
                    <a:lnTo>
                      <a:pt x="144" y="171"/>
                    </a:lnTo>
                    <a:lnTo>
                      <a:pt x="107" y="171"/>
                    </a:lnTo>
                    <a:lnTo>
                      <a:pt x="34" y="163"/>
                    </a:lnTo>
                    <a:lnTo>
                      <a:pt x="26" y="160"/>
                    </a:lnTo>
                    <a:lnTo>
                      <a:pt x="18" y="155"/>
                    </a:lnTo>
                    <a:lnTo>
                      <a:pt x="10" y="147"/>
                    </a:lnTo>
                    <a:lnTo>
                      <a:pt x="8" y="1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93" name="Freeform 3093"/>
              <p:cNvSpPr>
                <a:spLocks/>
              </p:cNvSpPr>
              <p:nvPr/>
            </p:nvSpPr>
            <p:spPr bwMode="auto">
              <a:xfrm>
                <a:off x="3364" y="1802"/>
                <a:ext cx="19" cy="10"/>
              </a:xfrm>
              <a:custGeom>
                <a:avLst/>
                <a:gdLst>
                  <a:gd name="T0" fmla="*/ 11 w 19"/>
                  <a:gd name="T1" fmla="*/ 0 h 10"/>
                  <a:gd name="T2" fmla="*/ 16 w 19"/>
                  <a:gd name="T3" fmla="*/ 2 h 10"/>
                  <a:gd name="T4" fmla="*/ 19 w 19"/>
                  <a:gd name="T5" fmla="*/ 5 h 10"/>
                  <a:gd name="T6" fmla="*/ 16 w 19"/>
                  <a:gd name="T7" fmla="*/ 8 h 10"/>
                  <a:gd name="T8" fmla="*/ 11 w 19"/>
                  <a:gd name="T9" fmla="*/ 10 h 10"/>
                  <a:gd name="T10" fmla="*/ 3 w 19"/>
                  <a:gd name="T11" fmla="*/ 8 h 10"/>
                  <a:gd name="T12" fmla="*/ 0 w 19"/>
                  <a:gd name="T13" fmla="*/ 5 h 10"/>
                  <a:gd name="T14" fmla="*/ 3 w 19"/>
                  <a:gd name="T15" fmla="*/ 2 h 10"/>
                  <a:gd name="T16" fmla="*/ 11 w 19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9"/>
                  <a:gd name="T28" fmla="*/ 0 h 10"/>
                  <a:gd name="T29" fmla="*/ 19 w 19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9" h="10">
                    <a:moveTo>
                      <a:pt x="11" y="0"/>
                    </a:moveTo>
                    <a:lnTo>
                      <a:pt x="16" y="2"/>
                    </a:lnTo>
                    <a:lnTo>
                      <a:pt x="19" y="5"/>
                    </a:lnTo>
                    <a:lnTo>
                      <a:pt x="16" y="8"/>
                    </a:lnTo>
                    <a:lnTo>
                      <a:pt x="11" y="10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94" name="Freeform 3094"/>
              <p:cNvSpPr>
                <a:spLocks/>
              </p:cNvSpPr>
              <p:nvPr/>
            </p:nvSpPr>
            <p:spPr bwMode="auto">
              <a:xfrm>
                <a:off x="3390" y="1802"/>
                <a:ext cx="19" cy="10"/>
              </a:xfrm>
              <a:custGeom>
                <a:avLst/>
                <a:gdLst>
                  <a:gd name="T0" fmla="*/ 11 w 19"/>
                  <a:gd name="T1" fmla="*/ 0 h 10"/>
                  <a:gd name="T2" fmla="*/ 16 w 19"/>
                  <a:gd name="T3" fmla="*/ 2 h 10"/>
                  <a:gd name="T4" fmla="*/ 19 w 19"/>
                  <a:gd name="T5" fmla="*/ 5 h 10"/>
                  <a:gd name="T6" fmla="*/ 16 w 19"/>
                  <a:gd name="T7" fmla="*/ 8 h 10"/>
                  <a:gd name="T8" fmla="*/ 11 w 19"/>
                  <a:gd name="T9" fmla="*/ 10 h 10"/>
                  <a:gd name="T10" fmla="*/ 3 w 19"/>
                  <a:gd name="T11" fmla="*/ 8 h 10"/>
                  <a:gd name="T12" fmla="*/ 0 w 19"/>
                  <a:gd name="T13" fmla="*/ 5 h 10"/>
                  <a:gd name="T14" fmla="*/ 3 w 19"/>
                  <a:gd name="T15" fmla="*/ 2 h 10"/>
                  <a:gd name="T16" fmla="*/ 11 w 19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9"/>
                  <a:gd name="T28" fmla="*/ 0 h 10"/>
                  <a:gd name="T29" fmla="*/ 19 w 19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9" h="10">
                    <a:moveTo>
                      <a:pt x="11" y="0"/>
                    </a:moveTo>
                    <a:lnTo>
                      <a:pt x="16" y="2"/>
                    </a:lnTo>
                    <a:lnTo>
                      <a:pt x="19" y="5"/>
                    </a:lnTo>
                    <a:lnTo>
                      <a:pt x="16" y="8"/>
                    </a:lnTo>
                    <a:lnTo>
                      <a:pt x="11" y="10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0089E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95" name="Freeform 3095"/>
              <p:cNvSpPr>
                <a:spLocks/>
              </p:cNvSpPr>
              <p:nvPr/>
            </p:nvSpPr>
            <p:spPr bwMode="auto">
              <a:xfrm>
                <a:off x="3417" y="1802"/>
                <a:ext cx="18" cy="10"/>
              </a:xfrm>
              <a:custGeom>
                <a:avLst/>
                <a:gdLst>
                  <a:gd name="T0" fmla="*/ 7 w 18"/>
                  <a:gd name="T1" fmla="*/ 0 h 10"/>
                  <a:gd name="T2" fmla="*/ 15 w 18"/>
                  <a:gd name="T3" fmla="*/ 2 h 10"/>
                  <a:gd name="T4" fmla="*/ 18 w 18"/>
                  <a:gd name="T5" fmla="*/ 5 h 10"/>
                  <a:gd name="T6" fmla="*/ 15 w 18"/>
                  <a:gd name="T7" fmla="*/ 8 h 10"/>
                  <a:gd name="T8" fmla="*/ 7 w 18"/>
                  <a:gd name="T9" fmla="*/ 10 h 10"/>
                  <a:gd name="T10" fmla="*/ 2 w 18"/>
                  <a:gd name="T11" fmla="*/ 8 h 10"/>
                  <a:gd name="T12" fmla="*/ 0 w 18"/>
                  <a:gd name="T13" fmla="*/ 5 h 10"/>
                  <a:gd name="T14" fmla="*/ 2 w 18"/>
                  <a:gd name="T15" fmla="*/ 2 h 10"/>
                  <a:gd name="T16" fmla="*/ 7 w 18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0"/>
                  <a:gd name="T29" fmla="*/ 18 w 18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0">
                    <a:moveTo>
                      <a:pt x="7" y="0"/>
                    </a:moveTo>
                    <a:lnTo>
                      <a:pt x="15" y="2"/>
                    </a:lnTo>
                    <a:lnTo>
                      <a:pt x="18" y="5"/>
                    </a:lnTo>
                    <a:lnTo>
                      <a:pt x="15" y="8"/>
                    </a:lnTo>
                    <a:lnTo>
                      <a:pt x="7" y="10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89E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96" name="Freeform 3096"/>
              <p:cNvSpPr>
                <a:spLocks/>
              </p:cNvSpPr>
              <p:nvPr/>
            </p:nvSpPr>
            <p:spPr bwMode="auto">
              <a:xfrm>
                <a:off x="3254" y="1629"/>
                <a:ext cx="204" cy="152"/>
              </a:xfrm>
              <a:custGeom>
                <a:avLst/>
                <a:gdLst>
                  <a:gd name="T0" fmla="*/ 8 w 204"/>
                  <a:gd name="T1" fmla="*/ 123 h 152"/>
                  <a:gd name="T2" fmla="*/ 3 w 204"/>
                  <a:gd name="T3" fmla="*/ 100 h 152"/>
                  <a:gd name="T4" fmla="*/ 0 w 204"/>
                  <a:gd name="T5" fmla="*/ 73 h 152"/>
                  <a:gd name="T6" fmla="*/ 0 w 204"/>
                  <a:gd name="T7" fmla="*/ 24 h 152"/>
                  <a:gd name="T8" fmla="*/ 6 w 204"/>
                  <a:gd name="T9" fmla="*/ 13 h 152"/>
                  <a:gd name="T10" fmla="*/ 8 w 204"/>
                  <a:gd name="T11" fmla="*/ 10 h 152"/>
                  <a:gd name="T12" fmla="*/ 11 w 204"/>
                  <a:gd name="T13" fmla="*/ 8 h 152"/>
                  <a:gd name="T14" fmla="*/ 32 w 204"/>
                  <a:gd name="T15" fmla="*/ 3 h 152"/>
                  <a:gd name="T16" fmla="*/ 55 w 204"/>
                  <a:gd name="T17" fmla="*/ 0 h 152"/>
                  <a:gd name="T18" fmla="*/ 97 w 204"/>
                  <a:gd name="T19" fmla="*/ 0 h 152"/>
                  <a:gd name="T20" fmla="*/ 144 w 204"/>
                  <a:gd name="T21" fmla="*/ 0 h 152"/>
                  <a:gd name="T22" fmla="*/ 168 w 204"/>
                  <a:gd name="T23" fmla="*/ 0 h 152"/>
                  <a:gd name="T24" fmla="*/ 189 w 204"/>
                  <a:gd name="T25" fmla="*/ 5 h 152"/>
                  <a:gd name="T26" fmla="*/ 197 w 204"/>
                  <a:gd name="T27" fmla="*/ 8 h 152"/>
                  <a:gd name="T28" fmla="*/ 202 w 204"/>
                  <a:gd name="T29" fmla="*/ 10 h 152"/>
                  <a:gd name="T30" fmla="*/ 204 w 204"/>
                  <a:gd name="T31" fmla="*/ 24 h 152"/>
                  <a:gd name="T32" fmla="*/ 204 w 204"/>
                  <a:gd name="T33" fmla="*/ 60 h 152"/>
                  <a:gd name="T34" fmla="*/ 202 w 204"/>
                  <a:gd name="T35" fmla="*/ 94 h 152"/>
                  <a:gd name="T36" fmla="*/ 199 w 204"/>
                  <a:gd name="T37" fmla="*/ 115 h 152"/>
                  <a:gd name="T38" fmla="*/ 197 w 204"/>
                  <a:gd name="T39" fmla="*/ 126 h 152"/>
                  <a:gd name="T40" fmla="*/ 191 w 204"/>
                  <a:gd name="T41" fmla="*/ 134 h 152"/>
                  <a:gd name="T42" fmla="*/ 186 w 204"/>
                  <a:gd name="T43" fmla="*/ 139 h 152"/>
                  <a:gd name="T44" fmla="*/ 178 w 204"/>
                  <a:gd name="T45" fmla="*/ 144 h 152"/>
                  <a:gd name="T46" fmla="*/ 170 w 204"/>
                  <a:gd name="T47" fmla="*/ 149 h 152"/>
                  <a:gd name="T48" fmla="*/ 163 w 204"/>
                  <a:gd name="T49" fmla="*/ 149 h 152"/>
                  <a:gd name="T50" fmla="*/ 97 w 204"/>
                  <a:gd name="T51" fmla="*/ 152 h 152"/>
                  <a:gd name="T52" fmla="*/ 63 w 204"/>
                  <a:gd name="T53" fmla="*/ 149 h 152"/>
                  <a:gd name="T54" fmla="*/ 32 w 204"/>
                  <a:gd name="T55" fmla="*/ 144 h 152"/>
                  <a:gd name="T56" fmla="*/ 24 w 204"/>
                  <a:gd name="T57" fmla="*/ 141 h 152"/>
                  <a:gd name="T58" fmla="*/ 16 w 204"/>
                  <a:gd name="T59" fmla="*/ 139 h 152"/>
                  <a:gd name="T60" fmla="*/ 11 w 204"/>
                  <a:gd name="T61" fmla="*/ 131 h 152"/>
                  <a:gd name="T62" fmla="*/ 8 w 204"/>
                  <a:gd name="T63" fmla="*/ 123 h 15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04"/>
                  <a:gd name="T97" fmla="*/ 0 h 152"/>
                  <a:gd name="T98" fmla="*/ 204 w 204"/>
                  <a:gd name="T99" fmla="*/ 152 h 152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04" h="152">
                    <a:moveTo>
                      <a:pt x="8" y="123"/>
                    </a:moveTo>
                    <a:lnTo>
                      <a:pt x="3" y="100"/>
                    </a:lnTo>
                    <a:lnTo>
                      <a:pt x="0" y="73"/>
                    </a:lnTo>
                    <a:lnTo>
                      <a:pt x="0" y="24"/>
                    </a:lnTo>
                    <a:lnTo>
                      <a:pt x="6" y="13"/>
                    </a:lnTo>
                    <a:lnTo>
                      <a:pt x="8" y="10"/>
                    </a:lnTo>
                    <a:lnTo>
                      <a:pt x="11" y="8"/>
                    </a:lnTo>
                    <a:lnTo>
                      <a:pt x="32" y="3"/>
                    </a:lnTo>
                    <a:lnTo>
                      <a:pt x="55" y="0"/>
                    </a:lnTo>
                    <a:lnTo>
                      <a:pt x="97" y="0"/>
                    </a:lnTo>
                    <a:lnTo>
                      <a:pt x="144" y="0"/>
                    </a:lnTo>
                    <a:lnTo>
                      <a:pt x="168" y="0"/>
                    </a:lnTo>
                    <a:lnTo>
                      <a:pt x="189" y="5"/>
                    </a:lnTo>
                    <a:lnTo>
                      <a:pt x="197" y="8"/>
                    </a:lnTo>
                    <a:lnTo>
                      <a:pt x="202" y="10"/>
                    </a:lnTo>
                    <a:lnTo>
                      <a:pt x="204" y="24"/>
                    </a:lnTo>
                    <a:lnTo>
                      <a:pt x="204" y="60"/>
                    </a:lnTo>
                    <a:lnTo>
                      <a:pt x="202" y="94"/>
                    </a:lnTo>
                    <a:lnTo>
                      <a:pt x="199" y="115"/>
                    </a:lnTo>
                    <a:lnTo>
                      <a:pt x="197" y="126"/>
                    </a:lnTo>
                    <a:lnTo>
                      <a:pt x="191" y="134"/>
                    </a:lnTo>
                    <a:lnTo>
                      <a:pt x="186" y="139"/>
                    </a:lnTo>
                    <a:lnTo>
                      <a:pt x="178" y="144"/>
                    </a:lnTo>
                    <a:lnTo>
                      <a:pt x="170" y="149"/>
                    </a:lnTo>
                    <a:lnTo>
                      <a:pt x="163" y="149"/>
                    </a:lnTo>
                    <a:lnTo>
                      <a:pt x="97" y="152"/>
                    </a:lnTo>
                    <a:lnTo>
                      <a:pt x="63" y="149"/>
                    </a:lnTo>
                    <a:lnTo>
                      <a:pt x="32" y="144"/>
                    </a:lnTo>
                    <a:lnTo>
                      <a:pt x="24" y="141"/>
                    </a:lnTo>
                    <a:lnTo>
                      <a:pt x="16" y="139"/>
                    </a:lnTo>
                    <a:lnTo>
                      <a:pt x="11" y="131"/>
                    </a:lnTo>
                    <a:lnTo>
                      <a:pt x="8" y="123"/>
                    </a:lnTo>
                    <a:close/>
                  </a:path>
                </a:pathLst>
              </a:custGeom>
              <a:solidFill>
                <a:srgbClr val="00AEC4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97" name="Freeform 3097"/>
              <p:cNvSpPr>
                <a:spLocks/>
              </p:cNvSpPr>
              <p:nvPr/>
            </p:nvSpPr>
            <p:spPr bwMode="auto">
              <a:xfrm>
                <a:off x="3307" y="1653"/>
                <a:ext cx="117" cy="91"/>
              </a:xfrm>
              <a:custGeom>
                <a:avLst/>
                <a:gdLst>
                  <a:gd name="T0" fmla="*/ 2 w 117"/>
                  <a:gd name="T1" fmla="*/ 73 h 91"/>
                  <a:gd name="T2" fmla="*/ 0 w 117"/>
                  <a:gd name="T3" fmla="*/ 44 h 91"/>
                  <a:gd name="T4" fmla="*/ 0 w 117"/>
                  <a:gd name="T5" fmla="*/ 15 h 91"/>
                  <a:gd name="T6" fmla="*/ 2 w 117"/>
                  <a:gd name="T7" fmla="*/ 10 h 91"/>
                  <a:gd name="T8" fmla="*/ 5 w 117"/>
                  <a:gd name="T9" fmla="*/ 5 h 91"/>
                  <a:gd name="T10" fmla="*/ 31 w 117"/>
                  <a:gd name="T11" fmla="*/ 2 h 91"/>
                  <a:gd name="T12" fmla="*/ 57 w 117"/>
                  <a:gd name="T13" fmla="*/ 0 h 91"/>
                  <a:gd name="T14" fmla="*/ 83 w 117"/>
                  <a:gd name="T15" fmla="*/ 0 h 91"/>
                  <a:gd name="T16" fmla="*/ 110 w 117"/>
                  <a:gd name="T17" fmla="*/ 5 h 91"/>
                  <a:gd name="T18" fmla="*/ 115 w 117"/>
                  <a:gd name="T19" fmla="*/ 7 h 91"/>
                  <a:gd name="T20" fmla="*/ 117 w 117"/>
                  <a:gd name="T21" fmla="*/ 15 h 91"/>
                  <a:gd name="T22" fmla="*/ 117 w 117"/>
                  <a:gd name="T23" fmla="*/ 36 h 91"/>
                  <a:gd name="T24" fmla="*/ 115 w 117"/>
                  <a:gd name="T25" fmla="*/ 57 h 91"/>
                  <a:gd name="T26" fmla="*/ 115 w 117"/>
                  <a:gd name="T27" fmla="*/ 68 h 91"/>
                  <a:gd name="T28" fmla="*/ 110 w 117"/>
                  <a:gd name="T29" fmla="*/ 78 h 91"/>
                  <a:gd name="T30" fmla="*/ 104 w 117"/>
                  <a:gd name="T31" fmla="*/ 86 h 91"/>
                  <a:gd name="T32" fmla="*/ 94 w 117"/>
                  <a:gd name="T33" fmla="*/ 89 h 91"/>
                  <a:gd name="T34" fmla="*/ 55 w 117"/>
                  <a:gd name="T35" fmla="*/ 91 h 91"/>
                  <a:gd name="T36" fmla="*/ 18 w 117"/>
                  <a:gd name="T37" fmla="*/ 86 h 91"/>
                  <a:gd name="T38" fmla="*/ 8 w 117"/>
                  <a:gd name="T39" fmla="*/ 81 h 91"/>
                  <a:gd name="T40" fmla="*/ 2 w 117"/>
                  <a:gd name="T41" fmla="*/ 73 h 9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7"/>
                  <a:gd name="T64" fmla="*/ 0 h 91"/>
                  <a:gd name="T65" fmla="*/ 117 w 117"/>
                  <a:gd name="T66" fmla="*/ 91 h 9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7" h="91">
                    <a:moveTo>
                      <a:pt x="2" y="73"/>
                    </a:moveTo>
                    <a:lnTo>
                      <a:pt x="0" y="44"/>
                    </a:lnTo>
                    <a:lnTo>
                      <a:pt x="0" y="15"/>
                    </a:lnTo>
                    <a:lnTo>
                      <a:pt x="2" y="10"/>
                    </a:lnTo>
                    <a:lnTo>
                      <a:pt x="5" y="5"/>
                    </a:lnTo>
                    <a:lnTo>
                      <a:pt x="31" y="2"/>
                    </a:lnTo>
                    <a:lnTo>
                      <a:pt x="57" y="0"/>
                    </a:lnTo>
                    <a:lnTo>
                      <a:pt x="83" y="0"/>
                    </a:lnTo>
                    <a:lnTo>
                      <a:pt x="110" y="5"/>
                    </a:lnTo>
                    <a:lnTo>
                      <a:pt x="115" y="7"/>
                    </a:lnTo>
                    <a:lnTo>
                      <a:pt x="117" y="15"/>
                    </a:lnTo>
                    <a:lnTo>
                      <a:pt x="117" y="36"/>
                    </a:lnTo>
                    <a:lnTo>
                      <a:pt x="115" y="57"/>
                    </a:lnTo>
                    <a:lnTo>
                      <a:pt x="115" y="68"/>
                    </a:lnTo>
                    <a:lnTo>
                      <a:pt x="110" y="78"/>
                    </a:lnTo>
                    <a:lnTo>
                      <a:pt x="104" y="86"/>
                    </a:lnTo>
                    <a:lnTo>
                      <a:pt x="94" y="89"/>
                    </a:lnTo>
                    <a:lnTo>
                      <a:pt x="55" y="91"/>
                    </a:lnTo>
                    <a:lnTo>
                      <a:pt x="18" y="86"/>
                    </a:lnTo>
                    <a:lnTo>
                      <a:pt x="8" y="81"/>
                    </a:lnTo>
                    <a:lnTo>
                      <a:pt x="2" y="73"/>
                    </a:lnTo>
                    <a:close/>
                  </a:path>
                </a:pathLst>
              </a:custGeom>
              <a:solidFill>
                <a:srgbClr val="7CC7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98" name="Freeform 3098"/>
              <p:cNvSpPr>
                <a:spLocks/>
              </p:cNvSpPr>
              <p:nvPr/>
            </p:nvSpPr>
            <p:spPr bwMode="auto">
              <a:xfrm>
                <a:off x="3268" y="1637"/>
                <a:ext cx="183" cy="136"/>
              </a:xfrm>
              <a:custGeom>
                <a:avLst/>
                <a:gdLst>
                  <a:gd name="T0" fmla="*/ 5 w 183"/>
                  <a:gd name="T1" fmla="*/ 118 h 136"/>
                  <a:gd name="T2" fmla="*/ 0 w 183"/>
                  <a:gd name="T3" fmla="*/ 94 h 136"/>
                  <a:gd name="T4" fmla="*/ 0 w 183"/>
                  <a:gd name="T5" fmla="*/ 71 h 136"/>
                  <a:gd name="T6" fmla="*/ 0 w 183"/>
                  <a:gd name="T7" fmla="*/ 23 h 136"/>
                  <a:gd name="T8" fmla="*/ 2 w 183"/>
                  <a:gd name="T9" fmla="*/ 16 h 136"/>
                  <a:gd name="T10" fmla="*/ 7 w 183"/>
                  <a:gd name="T11" fmla="*/ 8 h 136"/>
                  <a:gd name="T12" fmla="*/ 28 w 183"/>
                  <a:gd name="T13" fmla="*/ 2 h 136"/>
                  <a:gd name="T14" fmla="*/ 49 w 183"/>
                  <a:gd name="T15" fmla="*/ 0 h 136"/>
                  <a:gd name="T16" fmla="*/ 88 w 183"/>
                  <a:gd name="T17" fmla="*/ 0 h 136"/>
                  <a:gd name="T18" fmla="*/ 130 w 183"/>
                  <a:gd name="T19" fmla="*/ 0 h 136"/>
                  <a:gd name="T20" fmla="*/ 151 w 183"/>
                  <a:gd name="T21" fmla="*/ 0 h 136"/>
                  <a:gd name="T22" fmla="*/ 172 w 183"/>
                  <a:gd name="T23" fmla="*/ 5 h 136"/>
                  <a:gd name="T24" fmla="*/ 177 w 183"/>
                  <a:gd name="T25" fmla="*/ 8 h 136"/>
                  <a:gd name="T26" fmla="*/ 183 w 183"/>
                  <a:gd name="T27" fmla="*/ 10 h 136"/>
                  <a:gd name="T28" fmla="*/ 143 w 183"/>
                  <a:gd name="T29" fmla="*/ 5 h 136"/>
                  <a:gd name="T30" fmla="*/ 102 w 183"/>
                  <a:gd name="T31" fmla="*/ 5 h 136"/>
                  <a:gd name="T32" fmla="*/ 62 w 183"/>
                  <a:gd name="T33" fmla="*/ 8 h 136"/>
                  <a:gd name="T34" fmla="*/ 20 w 183"/>
                  <a:gd name="T35" fmla="*/ 13 h 136"/>
                  <a:gd name="T36" fmla="*/ 15 w 183"/>
                  <a:gd name="T37" fmla="*/ 21 h 136"/>
                  <a:gd name="T38" fmla="*/ 13 w 183"/>
                  <a:gd name="T39" fmla="*/ 29 h 136"/>
                  <a:gd name="T40" fmla="*/ 13 w 183"/>
                  <a:gd name="T41" fmla="*/ 76 h 136"/>
                  <a:gd name="T42" fmla="*/ 13 w 183"/>
                  <a:gd name="T43" fmla="*/ 99 h 136"/>
                  <a:gd name="T44" fmla="*/ 18 w 183"/>
                  <a:gd name="T45" fmla="*/ 123 h 136"/>
                  <a:gd name="T46" fmla="*/ 20 w 183"/>
                  <a:gd name="T47" fmla="*/ 131 h 136"/>
                  <a:gd name="T48" fmla="*/ 28 w 183"/>
                  <a:gd name="T49" fmla="*/ 136 h 136"/>
                  <a:gd name="T50" fmla="*/ 28 w 183"/>
                  <a:gd name="T51" fmla="*/ 136 h 136"/>
                  <a:gd name="T52" fmla="*/ 26 w 183"/>
                  <a:gd name="T53" fmla="*/ 136 h 136"/>
                  <a:gd name="T54" fmla="*/ 13 w 183"/>
                  <a:gd name="T55" fmla="*/ 128 h 136"/>
                  <a:gd name="T56" fmla="*/ 5 w 183"/>
                  <a:gd name="T57" fmla="*/ 118 h 1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83"/>
                  <a:gd name="T88" fmla="*/ 0 h 136"/>
                  <a:gd name="T89" fmla="*/ 183 w 183"/>
                  <a:gd name="T90" fmla="*/ 136 h 1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83" h="136">
                    <a:moveTo>
                      <a:pt x="5" y="118"/>
                    </a:moveTo>
                    <a:lnTo>
                      <a:pt x="0" y="94"/>
                    </a:lnTo>
                    <a:lnTo>
                      <a:pt x="0" y="71"/>
                    </a:lnTo>
                    <a:lnTo>
                      <a:pt x="0" y="23"/>
                    </a:lnTo>
                    <a:lnTo>
                      <a:pt x="2" y="16"/>
                    </a:lnTo>
                    <a:lnTo>
                      <a:pt x="7" y="8"/>
                    </a:lnTo>
                    <a:lnTo>
                      <a:pt x="28" y="2"/>
                    </a:lnTo>
                    <a:lnTo>
                      <a:pt x="49" y="0"/>
                    </a:lnTo>
                    <a:lnTo>
                      <a:pt x="88" y="0"/>
                    </a:lnTo>
                    <a:lnTo>
                      <a:pt x="130" y="0"/>
                    </a:lnTo>
                    <a:lnTo>
                      <a:pt x="151" y="0"/>
                    </a:lnTo>
                    <a:lnTo>
                      <a:pt x="172" y="5"/>
                    </a:lnTo>
                    <a:lnTo>
                      <a:pt x="177" y="8"/>
                    </a:lnTo>
                    <a:lnTo>
                      <a:pt x="183" y="10"/>
                    </a:lnTo>
                    <a:lnTo>
                      <a:pt x="143" y="5"/>
                    </a:lnTo>
                    <a:lnTo>
                      <a:pt x="102" y="5"/>
                    </a:lnTo>
                    <a:lnTo>
                      <a:pt x="62" y="8"/>
                    </a:lnTo>
                    <a:lnTo>
                      <a:pt x="20" y="13"/>
                    </a:lnTo>
                    <a:lnTo>
                      <a:pt x="15" y="21"/>
                    </a:lnTo>
                    <a:lnTo>
                      <a:pt x="13" y="29"/>
                    </a:lnTo>
                    <a:lnTo>
                      <a:pt x="13" y="76"/>
                    </a:lnTo>
                    <a:lnTo>
                      <a:pt x="13" y="99"/>
                    </a:lnTo>
                    <a:lnTo>
                      <a:pt x="18" y="123"/>
                    </a:lnTo>
                    <a:lnTo>
                      <a:pt x="20" y="131"/>
                    </a:lnTo>
                    <a:lnTo>
                      <a:pt x="28" y="136"/>
                    </a:lnTo>
                    <a:lnTo>
                      <a:pt x="26" y="136"/>
                    </a:lnTo>
                    <a:lnTo>
                      <a:pt x="13" y="128"/>
                    </a:lnTo>
                    <a:lnTo>
                      <a:pt x="5" y="118"/>
                    </a:lnTo>
                    <a:close/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799" name="Freeform 3099"/>
              <p:cNvSpPr>
                <a:spLocks/>
              </p:cNvSpPr>
              <p:nvPr/>
            </p:nvSpPr>
            <p:spPr bwMode="auto">
              <a:xfrm>
                <a:off x="3542" y="1915"/>
                <a:ext cx="66" cy="65"/>
              </a:xfrm>
              <a:custGeom>
                <a:avLst/>
                <a:gdLst>
                  <a:gd name="T0" fmla="*/ 3 w 66"/>
                  <a:gd name="T1" fmla="*/ 10 h 65"/>
                  <a:gd name="T2" fmla="*/ 3 w 66"/>
                  <a:gd name="T3" fmla="*/ 13 h 65"/>
                  <a:gd name="T4" fmla="*/ 0 w 66"/>
                  <a:gd name="T5" fmla="*/ 15 h 65"/>
                  <a:gd name="T6" fmla="*/ 0 w 66"/>
                  <a:gd name="T7" fmla="*/ 31 h 65"/>
                  <a:gd name="T8" fmla="*/ 0 w 66"/>
                  <a:gd name="T9" fmla="*/ 36 h 65"/>
                  <a:gd name="T10" fmla="*/ 3 w 66"/>
                  <a:gd name="T11" fmla="*/ 44 h 65"/>
                  <a:gd name="T12" fmla="*/ 8 w 66"/>
                  <a:gd name="T13" fmla="*/ 55 h 65"/>
                  <a:gd name="T14" fmla="*/ 18 w 66"/>
                  <a:gd name="T15" fmla="*/ 62 h 65"/>
                  <a:gd name="T16" fmla="*/ 29 w 66"/>
                  <a:gd name="T17" fmla="*/ 65 h 65"/>
                  <a:gd name="T18" fmla="*/ 39 w 66"/>
                  <a:gd name="T19" fmla="*/ 62 h 65"/>
                  <a:gd name="T20" fmla="*/ 50 w 66"/>
                  <a:gd name="T21" fmla="*/ 55 h 65"/>
                  <a:gd name="T22" fmla="*/ 60 w 66"/>
                  <a:gd name="T23" fmla="*/ 44 h 65"/>
                  <a:gd name="T24" fmla="*/ 63 w 66"/>
                  <a:gd name="T25" fmla="*/ 41 h 65"/>
                  <a:gd name="T26" fmla="*/ 66 w 66"/>
                  <a:gd name="T27" fmla="*/ 36 h 65"/>
                  <a:gd name="T28" fmla="*/ 66 w 66"/>
                  <a:gd name="T29" fmla="*/ 36 h 65"/>
                  <a:gd name="T30" fmla="*/ 66 w 66"/>
                  <a:gd name="T31" fmla="*/ 34 h 65"/>
                  <a:gd name="T32" fmla="*/ 66 w 66"/>
                  <a:gd name="T33" fmla="*/ 28 h 65"/>
                  <a:gd name="T34" fmla="*/ 66 w 66"/>
                  <a:gd name="T35" fmla="*/ 20 h 65"/>
                  <a:gd name="T36" fmla="*/ 58 w 66"/>
                  <a:gd name="T37" fmla="*/ 10 h 65"/>
                  <a:gd name="T38" fmla="*/ 45 w 66"/>
                  <a:gd name="T39" fmla="*/ 2 h 65"/>
                  <a:gd name="T40" fmla="*/ 32 w 66"/>
                  <a:gd name="T41" fmla="*/ 0 h 65"/>
                  <a:gd name="T42" fmla="*/ 26 w 66"/>
                  <a:gd name="T43" fmla="*/ 0 h 65"/>
                  <a:gd name="T44" fmla="*/ 18 w 66"/>
                  <a:gd name="T45" fmla="*/ 0 h 65"/>
                  <a:gd name="T46" fmla="*/ 11 w 66"/>
                  <a:gd name="T47" fmla="*/ 2 h 65"/>
                  <a:gd name="T48" fmla="*/ 3 w 66"/>
                  <a:gd name="T49" fmla="*/ 7 h 65"/>
                  <a:gd name="T50" fmla="*/ 3 w 66"/>
                  <a:gd name="T51" fmla="*/ 7 h 65"/>
                  <a:gd name="T52" fmla="*/ 3 w 66"/>
                  <a:gd name="T53" fmla="*/ 10 h 6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6"/>
                  <a:gd name="T82" fmla="*/ 0 h 65"/>
                  <a:gd name="T83" fmla="*/ 66 w 66"/>
                  <a:gd name="T84" fmla="*/ 65 h 6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6" h="65">
                    <a:moveTo>
                      <a:pt x="3" y="10"/>
                    </a:moveTo>
                    <a:lnTo>
                      <a:pt x="3" y="13"/>
                    </a:lnTo>
                    <a:lnTo>
                      <a:pt x="0" y="15"/>
                    </a:lnTo>
                    <a:lnTo>
                      <a:pt x="0" y="31"/>
                    </a:lnTo>
                    <a:lnTo>
                      <a:pt x="0" y="36"/>
                    </a:lnTo>
                    <a:lnTo>
                      <a:pt x="3" y="44"/>
                    </a:lnTo>
                    <a:lnTo>
                      <a:pt x="8" y="55"/>
                    </a:lnTo>
                    <a:lnTo>
                      <a:pt x="18" y="62"/>
                    </a:lnTo>
                    <a:lnTo>
                      <a:pt x="29" y="65"/>
                    </a:lnTo>
                    <a:lnTo>
                      <a:pt x="39" y="62"/>
                    </a:lnTo>
                    <a:lnTo>
                      <a:pt x="50" y="55"/>
                    </a:lnTo>
                    <a:lnTo>
                      <a:pt x="60" y="44"/>
                    </a:lnTo>
                    <a:lnTo>
                      <a:pt x="63" y="41"/>
                    </a:lnTo>
                    <a:lnTo>
                      <a:pt x="66" y="36"/>
                    </a:lnTo>
                    <a:lnTo>
                      <a:pt x="66" y="34"/>
                    </a:lnTo>
                    <a:lnTo>
                      <a:pt x="66" y="28"/>
                    </a:lnTo>
                    <a:lnTo>
                      <a:pt x="66" y="20"/>
                    </a:lnTo>
                    <a:lnTo>
                      <a:pt x="58" y="10"/>
                    </a:lnTo>
                    <a:lnTo>
                      <a:pt x="45" y="2"/>
                    </a:lnTo>
                    <a:lnTo>
                      <a:pt x="32" y="0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1" y="2"/>
                    </a:lnTo>
                    <a:lnTo>
                      <a:pt x="3" y="7"/>
                    </a:lnTo>
                    <a:lnTo>
                      <a:pt x="3" y="10"/>
                    </a:lnTo>
                    <a:close/>
                  </a:path>
                </a:pathLst>
              </a:custGeom>
              <a:solidFill>
                <a:srgbClr val="758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00" name="Freeform 3100"/>
              <p:cNvSpPr>
                <a:spLocks/>
              </p:cNvSpPr>
              <p:nvPr/>
            </p:nvSpPr>
            <p:spPr bwMode="auto">
              <a:xfrm>
                <a:off x="3542" y="1922"/>
                <a:ext cx="5" cy="8"/>
              </a:xfrm>
              <a:custGeom>
                <a:avLst/>
                <a:gdLst>
                  <a:gd name="T0" fmla="*/ 3 w 5"/>
                  <a:gd name="T1" fmla="*/ 8 h 8"/>
                  <a:gd name="T2" fmla="*/ 3 w 5"/>
                  <a:gd name="T3" fmla="*/ 8 h 8"/>
                  <a:gd name="T4" fmla="*/ 3 w 5"/>
                  <a:gd name="T5" fmla="*/ 8 h 8"/>
                  <a:gd name="T6" fmla="*/ 3 w 5"/>
                  <a:gd name="T7" fmla="*/ 8 h 8"/>
                  <a:gd name="T8" fmla="*/ 3 w 5"/>
                  <a:gd name="T9" fmla="*/ 6 h 8"/>
                  <a:gd name="T10" fmla="*/ 3 w 5"/>
                  <a:gd name="T11" fmla="*/ 6 h 8"/>
                  <a:gd name="T12" fmla="*/ 3 w 5"/>
                  <a:gd name="T13" fmla="*/ 6 h 8"/>
                  <a:gd name="T14" fmla="*/ 3 w 5"/>
                  <a:gd name="T15" fmla="*/ 3 h 8"/>
                  <a:gd name="T16" fmla="*/ 3 w 5"/>
                  <a:gd name="T17" fmla="*/ 3 h 8"/>
                  <a:gd name="T18" fmla="*/ 5 w 5"/>
                  <a:gd name="T19" fmla="*/ 3 h 8"/>
                  <a:gd name="T20" fmla="*/ 0 w 5"/>
                  <a:gd name="T21" fmla="*/ 0 h 8"/>
                  <a:gd name="T22" fmla="*/ 0 w 5"/>
                  <a:gd name="T23" fmla="*/ 3 h 8"/>
                  <a:gd name="T24" fmla="*/ 0 w 5"/>
                  <a:gd name="T25" fmla="*/ 3 h 8"/>
                  <a:gd name="T26" fmla="*/ 0 w 5"/>
                  <a:gd name="T27" fmla="*/ 3 h 8"/>
                  <a:gd name="T28" fmla="*/ 0 w 5"/>
                  <a:gd name="T29" fmla="*/ 6 h 8"/>
                  <a:gd name="T30" fmla="*/ 0 w 5"/>
                  <a:gd name="T31" fmla="*/ 6 h 8"/>
                  <a:gd name="T32" fmla="*/ 0 w 5"/>
                  <a:gd name="T33" fmla="*/ 6 h 8"/>
                  <a:gd name="T34" fmla="*/ 0 w 5"/>
                  <a:gd name="T35" fmla="*/ 8 h 8"/>
                  <a:gd name="T36" fmla="*/ 0 w 5"/>
                  <a:gd name="T37" fmla="*/ 8 h 8"/>
                  <a:gd name="T38" fmla="*/ 0 w 5"/>
                  <a:gd name="T39" fmla="*/ 8 h 8"/>
                  <a:gd name="T40" fmla="*/ 3 w 5"/>
                  <a:gd name="T41" fmla="*/ 8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8"/>
                  <a:gd name="T65" fmla="*/ 5 w 5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8">
                    <a:moveTo>
                      <a:pt x="3" y="8"/>
                    </a:moveTo>
                    <a:lnTo>
                      <a:pt x="3" y="8"/>
                    </a:lnTo>
                    <a:lnTo>
                      <a:pt x="3" y="6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01" name="Freeform 3101"/>
              <p:cNvSpPr>
                <a:spLocks/>
              </p:cNvSpPr>
              <p:nvPr/>
            </p:nvSpPr>
            <p:spPr bwMode="auto">
              <a:xfrm>
                <a:off x="3540" y="1930"/>
                <a:ext cx="5" cy="29"/>
              </a:xfrm>
              <a:custGeom>
                <a:avLst/>
                <a:gdLst>
                  <a:gd name="T0" fmla="*/ 5 w 5"/>
                  <a:gd name="T1" fmla="*/ 29 h 29"/>
                  <a:gd name="T2" fmla="*/ 5 w 5"/>
                  <a:gd name="T3" fmla="*/ 29 h 29"/>
                  <a:gd name="T4" fmla="*/ 5 w 5"/>
                  <a:gd name="T5" fmla="*/ 24 h 29"/>
                  <a:gd name="T6" fmla="*/ 5 w 5"/>
                  <a:gd name="T7" fmla="*/ 21 h 29"/>
                  <a:gd name="T8" fmla="*/ 5 w 5"/>
                  <a:gd name="T9" fmla="*/ 19 h 29"/>
                  <a:gd name="T10" fmla="*/ 5 w 5"/>
                  <a:gd name="T11" fmla="*/ 16 h 29"/>
                  <a:gd name="T12" fmla="*/ 5 w 5"/>
                  <a:gd name="T13" fmla="*/ 11 h 29"/>
                  <a:gd name="T14" fmla="*/ 5 w 5"/>
                  <a:gd name="T15" fmla="*/ 8 h 29"/>
                  <a:gd name="T16" fmla="*/ 5 w 5"/>
                  <a:gd name="T17" fmla="*/ 5 h 29"/>
                  <a:gd name="T18" fmla="*/ 5 w 5"/>
                  <a:gd name="T19" fmla="*/ 0 h 29"/>
                  <a:gd name="T20" fmla="*/ 2 w 5"/>
                  <a:gd name="T21" fmla="*/ 0 h 29"/>
                  <a:gd name="T22" fmla="*/ 2 w 5"/>
                  <a:gd name="T23" fmla="*/ 3 h 29"/>
                  <a:gd name="T24" fmla="*/ 0 w 5"/>
                  <a:gd name="T25" fmla="*/ 8 h 29"/>
                  <a:gd name="T26" fmla="*/ 0 w 5"/>
                  <a:gd name="T27" fmla="*/ 11 h 29"/>
                  <a:gd name="T28" fmla="*/ 0 w 5"/>
                  <a:gd name="T29" fmla="*/ 16 h 29"/>
                  <a:gd name="T30" fmla="*/ 0 w 5"/>
                  <a:gd name="T31" fmla="*/ 19 h 29"/>
                  <a:gd name="T32" fmla="*/ 0 w 5"/>
                  <a:gd name="T33" fmla="*/ 21 h 29"/>
                  <a:gd name="T34" fmla="*/ 2 w 5"/>
                  <a:gd name="T35" fmla="*/ 26 h 29"/>
                  <a:gd name="T36" fmla="*/ 2 w 5"/>
                  <a:gd name="T37" fmla="*/ 29 h 29"/>
                  <a:gd name="T38" fmla="*/ 2 w 5"/>
                  <a:gd name="T39" fmla="*/ 29 h 29"/>
                  <a:gd name="T40" fmla="*/ 5 w 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9"/>
                  <a:gd name="T65" fmla="*/ 5 w 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9">
                    <a:moveTo>
                      <a:pt x="5" y="29"/>
                    </a:moveTo>
                    <a:lnTo>
                      <a:pt x="5" y="29"/>
                    </a:lnTo>
                    <a:lnTo>
                      <a:pt x="5" y="24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5" y="16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2" y="26"/>
                    </a:lnTo>
                    <a:lnTo>
                      <a:pt x="2" y="29"/>
                    </a:lnTo>
                    <a:lnTo>
                      <a:pt x="5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02" name="Freeform 3102"/>
              <p:cNvSpPr>
                <a:spLocks/>
              </p:cNvSpPr>
              <p:nvPr/>
            </p:nvSpPr>
            <p:spPr bwMode="auto">
              <a:xfrm>
                <a:off x="3542" y="1959"/>
                <a:ext cx="21" cy="18"/>
              </a:xfrm>
              <a:custGeom>
                <a:avLst/>
                <a:gdLst>
                  <a:gd name="T0" fmla="*/ 21 w 21"/>
                  <a:gd name="T1" fmla="*/ 16 h 18"/>
                  <a:gd name="T2" fmla="*/ 21 w 21"/>
                  <a:gd name="T3" fmla="*/ 16 h 18"/>
                  <a:gd name="T4" fmla="*/ 18 w 21"/>
                  <a:gd name="T5" fmla="*/ 13 h 18"/>
                  <a:gd name="T6" fmla="*/ 16 w 21"/>
                  <a:gd name="T7" fmla="*/ 13 h 18"/>
                  <a:gd name="T8" fmla="*/ 13 w 21"/>
                  <a:gd name="T9" fmla="*/ 11 h 18"/>
                  <a:gd name="T10" fmla="*/ 11 w 21"/>
                  <a:gd name="T11" fmla="*/ 8 h 18"/>
                  <a:gd name="T12" fmla="*/ 8 w 21"/>
                  <a:gd name="T13" fmla="*/ 5 h 18"/>
                  <a:gd name="T14" fmla="*/ 5 w 21"/>
                  <a:gd name="T15" fmla="*/ 5 h 18"/>
                  <a:gd name="T16" fmla="*/ 5 w 21"/>
                  <a:gd name="T17" fmla="*/ 3 h 18"/>
                  <a:gd name="T18" fmla="*/ 3 w 21"/>
                  <a:gd name="T19" fmla="*/ 0 h 18"/>
                  <a:gd name="T20" fmla="*/ 0 w 21"/>
                  <a:gd name="T21" fmla="*/ 0 h 18"/>
                  <a:gd name="T22" fmla="*/ 0 w 21"/>
                  <a:gd name="T23" fmla="*/ 3 h 18"/>
                  <a:gd name="T24" fmla="*/ 3 w 21"/>
                  <a:gd name="T25" fmla="*/ 5 h 18"/>
                  <a:gd name="T26" fmla="*/ 5 w 21"/>
                  <a:gd name="T27" fmla="*/ 8 h 18"/>
                  <a:gd name="T28" fmla="*/ 8 w 21"/>
                  <a:gd name="T29" fmla="*/ 11 h 18"/>
                  <a:gd name="T30" fmla="*/ 11 w 21"/>
                  <a:gd name="T31" fmla="*/ 13 h 18"/>
                  <a:gd name="T32" fmla="*/ 13 w 21"/>
                  <a:gd name="T33" fmla="*/ 16 h 18"/>
                  <a:gd name="T34" fmla="*/ 16 w 21"/>
                  <a:gd name="T35" fmla="*/ 18 h 18"/>
                  <a:gd name="T36" fmla="*/ 18 w 21"/>
                  <a:gd name="T37" fmla="*/ 18 h 18"/>
                  <a:gd name="T38" fmla="*/ 18 w 21"/>
                  <a:gd name="T39" fmla="*/ 18 h 18"/>
                  <a:gd name="T40" fmla="*/ 21 w 21"/>
                  <a:gd name="T41" fmla="*/ 16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8"/>
                  <a:gd name="T65" fmla="*/ 21 w 21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8">
                    <a:moveTo>
                      <a:pt x="21" y="16"/>
                    </a:moveTo>
                    <a:lnTo>
                      <a:pt x="21" y="16"/>
                    </a:lnTo>
                    <a:lnTo>
                      <a:pt x="18" y="13"/>
                    </a:lnTo>
                    <a:lnTo>
                      <a:pt x="16" y="13"/>
                    </a:lnTo>
                    <a:lnTo>
                      <a:pt x="13" y="11"/>
                    </a:lnTo>
                    <a:lnTo>
                      <a:pt x="11" y="8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8" y="11"/>
                    </a:lnTo>
                    <a:lnTo>
                      <a:pt x="11" y="13"/>
                    </a:lnTo>
                    <a:lnTo>
                      <a:pt x="13" y="16"/>
                    </a:lnTo>
                    <a:lnTo>
                      <a:pt x="16" y="18"/>
                    </a:lnTo>
                    <a:lnTo>
                      <a:pt x="18" y="18"/>
                    </a:lnTo>
                    <a:lnTo>
                      <a:pt x="21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03" name="Freeform 3103"/>
              <p:cNvSpPr>
                <a:spLocks/>
              </p:cNvSpPr>
              <p:nvPr/>
            </p:nvSpPr>
            <p:spPr bwMode="auto">
              <a:xfrm>
                <a:off x="3560" y="1975"/>
                <a:ext cx="21" cy="8"/>
              </a:xfrm>
              <a:custGeom>
                <a:avLst/>
                <a:gdLst>
                  <a:gd name="T0" fmla="*/ 19 w 21"/>
                  <a:gd name="T1" fmla="*/ 2 h 8"/>
                  <a:gd name="T2" fmla="*/ 19 w 21"/>
                  <a:gd name="T3" fmla="*/ 2 h 8"/>
                  <a:gd name="T4" fmla="*/ 19 w 21"/>
                  <a:gd name="T5" fmla="*/ 2 h 8"/>
                  <a:gd name="T6" fmla="*/ 16 w 21"/>
                  <a:gd name="T7" fmla="*/ 2 h 8"/>
                  <a:gd name="T8" fmla="*/ 14 w 21"/>
                  <a:gd name="T9" fmla="*/ 2 h 8"/>
                  <a:gd name="T10" fmla="*/ 11 w 21"/>
                  <a:gd name="T11" fmla="*/ 2 h 8"/>
                  <a:gd name="T12" fmla="*/ 8 w 21"/>
                  <a:gd name="T13" fmla="*/ 2 h 8"/>
                  <a:gd name="T14" fmla="*/ 6 w 21"/>
                  <a:gd name="T15" fmla="*/ 2 h 8"/>
                  <a:gd name="T16" fmla="*/ 3 w 21"/>
                  <a:gd name="T17" fmla="*/ 0 h 8"/>
                  <a:gd name="T18" fmla="*/ 3 w 21"/>
                  <a:gd name="T19" fmla="*/ 0 h 8"/>
                  <a:gd name="T20" fmla="*/ 0 w 21"/>
                  <a:gd name="T21" fmla="*/ 2 h 8"/>
                  <a:gd name="T22" fmla="*/ 3 w 21"/>
                  <a:gd name="T23" fmla="*/ 5 h 8"/>
                  <a:gd name="T24" fmla="*/ 6 w 21"/>
                  <a:gd name="T25" fmla="*/ 5 h 8"/>
                  <a:gd name="T26" fmla="*/ 8 w 21"/>
                  <a:gd name="T27" fmla="*/ 5 h 8"/>
                  <a:gd name="T28" fmla="*/ 11 w 21"/>
                  <a:gd name="T29" fmla="*/ 5 h 8"/>
                  <a:gd name="T30" fmla="*/ 14 w 21"/>
                  <a:gd name="T31" fmla="*/ 8 h 8"/>
                  <a:gd name="T32" fmla="*/ 16 w 21"/>
                  <a:gd name="T33" fmla="*/ 5 h 8"/>
                  <a:gd name="T34" fmla="*/ 19 w 21"/>
                  <a:gd name="T35" fmla="*/ 5 h 8"/>
                  <a:gd name="T36" fmla="*/ 21 w 21"/>
                  <a:gd name="T37" fmla="*/ 5 h 8"/>
                  <a:gd name="T38" fmla="*/ 21 w 21"/>
                  <a:gd name="T39" fmla="*/ 5 h 8"/>
                  <a:gd name="T40" fmla="*/ 19 w 21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19" y="2"/>
                    </a:moveTo>
                    <a:lnTo>
                      <a:pt x="19" y="2"/>
                    </a:lnTo>
                    <a:lnTo>
                      <a:pt x="16" y="2"/>
                    </a:lnTo>
                    <a:lnTo>
                      <a:pt x="14" y="2"/>
                    </a:lnTo>
                    <a:lnTo>
                      <a:pt x="11" y="2"/>
                    </a:lnTo>
                    <a:lnTo>
                      <a:pt x="8" y="2"/>
                    </a:lnTo>
                    <a:lnTo>
                      <a:pt x="6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6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4" y="8"/>
                    </a:lnTo>
                    <a:lnTo>
                      <a:pt x="16" y="5"/>
                    </a:lnTo>
                    <a:lnTo>
                      <a:pt x="19" y="5"/>
                    </a:lnTo>
                    <a:lnTo>
                      <a:pt x="21" y="5"/>
                    </a:lnTo>
                    <a:lnTo>
                      <a:pt x="19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04" name="Freeform 3104"/>
              <p:cNvSpPr>
                <a:spLocks/>
              </p:cNvSpPr>
              <p:nvPr/>
            </p:nvSpPr>
            <p:spPr bwMode="auto">
              <a:xfrm>
                <a:off x="3579" y="1956"/>
                <a:ext cx="26" cy="24"/>
              </a:xfrm>
              <a:custGeom>
                <a:avLst/>
                <a:gdLst>
                  <a:gd name="T0" fmla="*/ 21 w 26"/>
                  <a:gd name="T1" fmla="*/ 0 h 24"/>
                  <a:gd name="T2" fmla="*/ 21 w 26"/>
                  <a:gd name="T3" fmla="*/ 0 h 24"/>
                  <a:gd name="T4" fmla="*/ 21 w 26"/>
                  <a:gd name="T5" fmla="*/ 6 h 24"/>
                  <a:gd name="T6" fmla="*/ 18 w 26"/>
                  <a:gd name="T7" fmla="*/ 8 h 24"/>
                  <a:gd name="T8" fmla="*/ 15 w 26"/>
                  <a:gd name="T9" fmla="*/ 11 h 24"/>
                  <a:gd name="T10" fmla="*/ 13 w 26"/>
                  <a:gd name="T11" fmla="*/ 14 h 24"/>
                  <a:gd name="T12" fmla="*/ 10 w 26"/>
                  <a:gd name="T13" fmla="*/ 16 h 24"/>
                  <a:gd name="T14" fmla="*/ 8 w 26"/>
                  <a:gd name="T15" fmla="*/ 16 h 24"/>
                  <a:gd name="T16" fmla="*/ 5 w 26"/>
                  <a:gd name="T17" fmla="*/ 19 h 24"/>
                  <a:gd name="T18" fmla="*/ 0 w 26"/>
                  <a:gd name="T19" fmla="*/ 21 h 24"/>
                  <a:gd name="T20" fmla="*/ 2 w 26"/>
                  <a:gd name="T21" fmla="*/ 24 h 24"/>
                  <a:gd name="T22" fmla="*/ 5 w 26"/>
                  <a:gd name="T23" fmla="*/ 21 h 24"/>
                  <a:gd name="T24" fmla="*/ 10 w 26"/>
                  <a:gd name="T25" fmla="*/ 21 h 24"/>
                  <a:gd name="T26" fmla="*/ 13 w 26"/>
                  <a:gd name="T27" fmla="*/ 19 h 24"/>
                  <a:gd name="T28" fmla="*/ 15 w 26"/>
                  <a:gd name="T29" fmla="*/ 16 h 24"/>
                  <a:gd name="T30" fmla="*/ 18 w 26"/>
                  <a:gd name="T31" fmla="*/ 14 h 24"/>
                  <a:gd name="T32" fmla="*/ 21 w 26"/>
                  <a:gd name="T33" fmla="*/ 11 h 24"/>
                  <a:gd name="T34" fmla="*/ 23 w 26"/>
                  <a:gd name="T35" fmla="*/ 6 h 24"/>
                  <a:gd name="T36" fmla="*/ 26 w 26"/>
                  <a:gd name="T37" fmla="*/ 3 h 24"/>
                  <a:gd name="T38" fmla="*/ 26 w 26"/>
                  <a:gd name="T39" fmla="*/ 3 h 24"/>
                  <a:gd name="T40" fmla="*/ 21 w 26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4"/>
                  <a:gd name="T65" fmla="*/ 26 w 26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4">
                    <a:moveTo>
                      <a:pt x="21" y="0"/>
                    </a:moveTo>
                    <a:lnTo>
                      <a:pt x="21" y="0"/>
                    </a:lnTo>
                    <a:lnTo>
                      <a:pt x="21" y="6"/>
                    </a:lnTo>
                    <a:lnTo>
                      <a:pt x="18" y="8"/>
                    </a:lnTo>
                    <a:lnTo>
                      <a:pt x="15" y="11"/>
                    </a:lnTo>
                    <a:lnTo>
                      <a:pt x="13" y="14"/>
                    </a:lnTo>
                    <a:lnTo>
                      <a:pt x="10" y="16"/>
                    </a:lnTo>
                    <a:lnTo>
                      <a:pt x="8" y="16"/>
                    </a:lnTo>
                    <a:lnTo>
                      <a:pt x="5" y="19"/>
                    </a:lnTo>
                    <a:lnTo>
                      <a:pt x="0" y="21"/>
                    </a:lnTo>
                    <a:lnTo>
                      <a:pt x="2" y="24"/>
                    </a:lnTo>
                    <a:lnTo>
                      <a:pt x="5" y="21"/>
                    </a:lnTo>
                    <a:lnTo>
                      <a:pt x="10" y="21"/>
                    </a:lnTo>
                    <a:lnTo>
                      <a:pt x="13" y="19"/>
                    </a:lnTo>
                    <a:lnTo>
                      <a:pt x="15" y="16"/>
                    </a:lnTo>
                    <a:lnTo>
                      <a:pt x="18" y="14"/>
                    </a:lnTo>
                    <a:lnTo>
                      <a:pt x="21" y="11"/>
                    </a:lnTo>
                    <a:lnTo>
                      <a:pt x="23" y="6"/>
                    </a:lnTo>
                    <a:lnTo>
                      <a:pt x="26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05" name="Freeform 3105"/>
              <p:cNvSpPr>
                <a:spLocks/>
              </p:cNvSpPr>
              <p:nvPr/>
            </p:nvSpPr>
            <p:spPr bwMode="auto">
              <a:xfrm>
                <a:off x="3600" y="1951"/>
                <a:ext cx="10" cy="8"/>
              </a:xfrm>
              <a:custGeom>
                <a:avLst/>
                <a:gdLst>
                  <a:gd name="T0" fmla="*/ 5 w 10"/>
                  <a:gd name="T1" fmla="*/ 0 h 8"/>
                  <a:gd name="T2" fmla="*/ 8 w 10"/>
                  <a:gd name="T3" fmla="*/ 0 h 8"/>
                  <a:gd name="T4" fmla="*/ 5 w 10"/>
                  <a:gd name="T5" fmla="*/ 0 h 8"/>
                  <a:gd name="T6" fmla="*/ 5 w 10"/>
                  <a:gd name="T7" fmla="*/ 0 h 8"/>
                  <a:gd name="T8" fmla="*/ 5 w 10"/>
                  <a:gd name="T9" fmla="*/ 3 h 8"/>
                  <a:gd name="T10" fmla="*/ 5 w 10"/>
                  <a:gd name="T11" fmla="*/ 3 h 8"/>
                  <a:gd name="T12" fmla="*/ 2 w 10"/>
                  <a:gd name="T13" fmla="*/ 3 h 8"/>
                  <a:gd name="T14" fmla="*/ 2 w 10"/>
                  <a:gd name="T15" fmla="*/ 5 h 8"/>
                  <a:gd name="T16" fmla="*/ 2 w 10"/>
                  <a:gd name="T17" fmla="*/ 5 h 8"/>
                  <a:gd name="T18" fmla="*/ 0 w 10"/>
                  <a:gd name="T19" fmla="*/ 5 h 8"/>
                  <a:gd name="T20" fmla="*/ 5 w 10"/>
                  <a:gd name="T21" fmla="*/ 8 h 8"/>
                  <a:gd name="T22" fmla="*/ 5 w 10"/>
                  <a:gd name="T23" fmla="*/ 8 h 8"/>
                  <a:gd name="T24" fmla="*/ 5 w 10"/>
                  <a:gd name="T25" fmla="*/ 8 h 8"/>
                  <a:gd name="T26" fmla="*/ 5 w 10"/>
                  <a:gd name="T27" fmla="*/ 5 h 8"/>
                  <a:gd name="T28" fmla="*/ 8 w 10"/>
                  <a:gd name="T29" fmla="*/ 5 h 8"/>
                  <a:gd name="T30" fmla="*/ 8 w 10"/>
                  <a:gd name="T31" fmla="*/ 5 h 8"/>
                  <a:gd name="T32" fmla="*/ 8 w 10"/>
                  <a:gd name="T33" fmla="*/ 3 h 8"/>
                  <a:gd name="T34" fmla="*/ 8 w 10"/>
                  <a:gd name="T35" fmla="*/ 3 h 8"/>
                  <a:gd name="T36" fmla="*/ 10 w 10"/>
                  <a:gd name="T37" fmla="*/ 0 h 8"/>
                  <a:gd name="T38" fmla="*/ 10 w 10"/>
                  <a:gd name="T39" fmla="*/ 0 h 8"/>
                  <a:gd name="T40" fmla="*/ 5 w 10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"/>
                  <a:gd name="T64" fmla="*/ 0 h 8"/>
                  <a:gd name="T65" fmla="*/ 10 w 10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" h="8">
                    <a:moveTo>
                      <a:pt x="5" y="0"/>
                    </a:moveTo>
                    <a:lnTo>
                      <a:pt x="8" y="0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1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06" name="Freeform 3106"/>
              <p:cNvSpPr>
                <a:spLocks/>
              </p:cNvSpPr>
              <p:nvPr/>
            </p:nvSpPr>
            <p:spPr bwMode="auto">
              <a:xfrm>
                <a:off x="3605" y="1949"/>
                <a:ext cx="5" cy="2"/>
              </a:xfrm>
              <a:custGeom>
                <a:avLst/>
                <a:gdLst>
                  <a:gd name="T0" fmla="*/ 3 w 5"/>
                  <a:gd name="T1" fmla="*/ 0 h 2"/>
                  <a:gd name="T2" fmla="*/ 3 w 5"/>
                  <a:gd name="T3" fmla="*/ 0 h 2"/>
                  <a:gd name="T4" fmla="*/ 3 w 5"/>
                  <a:gd name="T5" fmla="*/ 0 h 2"/>
                  <a:gd name="T6" fmla="*/ 3 w 5"/>
                  <a:gd name="T7" fmla="*/ 2 h 2"/>
                  <a:gd name="T8" fmla="*/ 3 w 5"/>
                  <a:gd name="T9" fmla="*/ 2 h 2"/>
                  <a:gd name="T10" fmla="*/ 3 w 5"/>
                  <a:gd name="T11" fmla="*/ 2 h 2"/>
                  <a:gd name="T12" fmla="*/ 3 w 5"/>
                  <a:gd name="T13" fmla="*/ 2 h 2"/>
                  <a:gd name="T14" fmla="*/ 3 w 5"/>
                  <a:gd name="T15" fmla="*/ 2 h 2"/>
                  <a:gd name="T16" fmla="*/ 0 w 5"/>
                  <a:gd name="T17" fmla="*/ 2 h 2"/>
                  <a:gd name="T18" fmla="*/ 0 w 5"/>
                  <a:gd name="T19" fmla="*/ 2 h 2"/>
                  <a:gd name="T20" fmla="*/ 5 w 5"/>
                  <a:gd name="T21" fmla="*/ 2 h 2"/>
                  <a:gd name="T22" fmla="*/ 5 w 5"/>
                  <a:gd name="T23" fmla="*/ 2 h 2"/>
                  <a:gd name="T24" fmla="*/ 5 w 5"/>
                  <a:gd name="T25" fmla="*/ 2 h 2"/>
                  <a:gd name="T26" fmla="*/ 5 w 5"/>
                  <a:gd name="T27" fmla="*/ 2 h 2"/>
                  <a:gd name="T28" fmla="*/ 5 w 5"/>
                  <a:gd name="T29" fmla="*/ 2 h 2"/>
                  <a:gd name="T30" fmla="*/ 5 w 5"/>
                  <a:gd name="T31" fmla="*/ 2 h 2"/>
                  <a:gd name="T32" fmla="*/ 5 w 5"/>
                  <a:gd name="T33" fmla="*/ 2 h 2"/>
                  <a:gd name="T34" fmla="*/ 5 w 5"/>
                  <a:gd name="T35" fmla="*/ 2 h 2"/>
                  <a:gd name="T36" fmla="*/ 5 w 5"/>
                  <a:gd name="T37" fmla="*/ 2 h 2"/>
                  <a:gd name="T38" fmla="*/ 5 w 5"/>
                  <a:gd name="T39" fmla="*/ 2 h 2"/>
                  <a:gd name="T40" fmla="*/ 3 w 5"/>
                  <a:gd name="T41" fmla="*/ 0 h 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"/>
                  <a:gd name="T65" fmla="*/ 5 w 5"/>
                  <a:gd name="T66" fmla="*/ 2 h 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">
                    <a:moveTo>
                      <a:pt x="3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5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07" name="Freeform 3107"/>
              <p:cNvSpPr>
                <a:spLocks/>
              </p:cNvSpPr>
              <p:nvPr/>
            </p:nvSpPr>
            <p:spPr bwMode="auto">
              <a:xfrm>
                <a:off x="3597" y="1922"/>
                <a:ext cx="13" cy="29"/>
              </a:xfrm>
              <a:custGeom>
                <a:avLst/>
                <a:gdLst>
                  <a:gd name="T0" fmla="*/ 0 w 13"/>
                  <a:gd name="T1" fmla="*/ 3 h 29"/>
                  <a:gd name="T2" fmla="*/ 0 w 13"/>
                  <a:gd name="T3" fmla="*/ 3 h 29"/>
                  <a:gd name="T4" fmla="*/ 3 w 13"/>
                  <a:gd name="T5" fmla="*/ 6 h 29"/>
                  <a:gd name="T6" fmla="*/ 5 w 13"/>
                  <a:gd name="T7" fmla="*/ 8 h 29"/>
                  <a:gd name="T8" fmla="*/ 8 w 13"/>
                  <a:gd name="T9" fmla="*/ 11 h 29"/>
                  <a:gd name="T10" fmla="*/ 8 w 13"/>
                  <a:gd name="T11" fmla="*/ 13 h 29"/>
                  <a:gd name="T12" fmla="*/ 8 w 13"/>
                  <a:gd name="T13" fmla="*/ 19 h 29"/>
                  <a:gd name="T14" fmla="*/ 11 w 13"/>
                  <a:gd name="T15" fmla="*/ 21 h 29"/>
                  <a:gd name="T16" fmla="*/ 11 w 13"/>
                  <a:gd name="T17" fmla="*/ 24 h 29"/>
                  <a:gd name="T18" fmla="*/ 11 w 13"/>
                  <a:gd name="T19" fmla="*/ 27 h 29"/>
                  <a:gd name="T20" fmla="*/ 13 w 13"/>
                  <a:gd name="T21" fmla="*/ 29 h 29"/>
                  <a:gd name="T22" fmla="*/ 13 w 13"/>
                  <a:gd name="T23" fmla="*/ 24 h 29"/>
                  <a:gd name="T24" fmla="*/ 13 w 13"/>
                  <a:gd name="T25" fmla="*/ 21 h 29"/>
                  <a:gd name="T26" fmla="*/ 13 w 13"/>
                  <a:gd name="T27" fmla="*/ 16 h 29"/>
                  <a:gd name="T28" fmla="*/ 11 w 13"/>
                  <a:gd name="T29" fmla="*/ 13 h 29"/>
                  <a:gd name="T30" fmla="*/ 11 w 13"/>
                  <a:gd name="T31" fmla="*/ 11 h 29"/>
                  <a:gd name="T32" fmla="*/ 8 w 13"/>
                  <a:gd name="T33" fmla="*/ 6 h 29"/>
                  <a:gd name="T34" fmla="*/ 5 w 13"/>
                  <a:gd name="T35" fmla="*/ 3 h 29"/>
                  <a:gd name="T36" fmla="*/ 3 w 13"/>
                  <a:gd name="T37" fmla="*/ 0 h 29"/>
                  <a:gd name="T38" fmla="*/ 3 w 13"/>
                  <a:gd name="T39" fmla="*/ 0 h 29"/>
                  <a:gd name="T40" fmla="*/ 0 w 13"/>
                  <a:gd name="T41" fmla="*/ 3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9"/>
                  <a:gd name="T65" fmla="*/ 13 w 13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9">
                    <a:moveTo>
                      <a:pt x="0" y="3"/>
                    </a:moveTo>
                    <a:lnTo>
                      <a:pt x="0" y="3"/>
                    </a:lnTo>
                    <a:lnTo>
                      <a:pt x="3" y="6"/>
                    </a:lnTo>
                    <a:lnTo>
                      <a:pt x="5" y="8"/>
                    </a:lnTo>
                    <a:lnTo>
                      <a:pt x="8" y="11"/>
                    </a:lnTo>
                    <a:lnTo>
                      <a:pt x="8" y="13"/>
                    </a:lnTo>
                    <a:lnTo>
                      <a:pt x="8" y="19"/>
                    </a:lnTo>
                    <a:lnTo>
                      <a:pt x="11" y="21"/>
                    </a:lnTo>
                    <a:lnTo>
                      <a:pt x="11" y="24"/>
                    </a:lnTo>
                    <a:lnTo>
                      <a:pt x="11" y="27"/>
                    </a:lnTo>
                    <a:lnTo>
                      <a:pt x="13" y="29"/>
                    </a:lnTo>
                    <a:lnTo>
                      <a:pt x="13" y="24"/>
                    </a:lnTo>
                    <a:lnTo>
                      <a:pt x="13" y="21"/>
                    </a:lnTo>
                    <a:lnTo>
                      <a:pt x="13" y="16"/>
                    </a:lnTo>
                    <a:lnTo>
                      <a:pt x="11" y="13"/>
                    </a:lnTo>
                    <a:lnTo>
                      <a:pt x="11" y="11"/>
                    </a:lnTo>
                    <a:lnTo>
                      <a:pt x="8" y="6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08" name="Freeform 3108"/>
              <p:cNvSpPr>
                <a:spLocks/>
              </p:cNvSpPr>
              <p:nvPr/>
            </p:nvSpPr>
            <p:spPr bwMode="auto">
              <a:xfrm>
                <a:off x="3574" y="1915"/>
                <a:ext cx="26" cy="10"/>
              </a:xfrm>
              <a:custGeom>
                <a:avLst/>
                <a:gdLst>
                  <a:gd name="T0" fmla="*/ 0 w 26"/>
                  <a:gd name="T1" fmla="*/ 2 h 10"/>
                  <a:gd name="T2" fmla="*/ 0 w 26"/>
                  <a:gd name="T3" fmla="*/ 2 h 10"/>
                  <a:gd name="T4" fmla="*/ 2 w 26"/>
                  <a:gd name="T5" fmla="*/ 2 h 10"/>
                  <a:gd name="T6" fmla="*/ 7 w 26"/>
                  <a:gd name="T7" fmla="*/ 2 h 10"/>
                  <a:gd name="T8" fmla="*/ 10 w 26"/>
                  <a:gd name="T9" fmla="*/ 2 h 10"/>
                  <a:gd name="T10" fmla="*/ 13 w 26"/>
                  <a:gd name="T11" fmla="*/ 5 h 10"/>
                  <a:gd name="T12" fmla="*/ 15 w 26"/>
                  <a:gd name="T13" fmla="*/ 5 h 10"/>
                  <a:gd name="T14" fmla="*/ 18 w 26"/>
                  <a:gd name="T15" fmla="*/ 7 h 10"/>
                  <a:gd name="T16" fmla="*/ 23 w 26"/>
                  <a:gd name="T17" fmla="*/ 7 h 10"/>
                  <a:gd name="T18" fmla="*/ 23 w 26"/>
                  <a:gd name="T19" fmla="*/ 10 h 10"/>
                  <a:gd name="T20" fmla="*/ 26 w 26"/>
                  <a:gd name="T21" fmla="*/ 7 h 10"/>
                  <a:gd name="T22" fmla="*/ 23 w 26"/>
                  <a:gd name="T23" fmla="*/ 5 h 10"/>
                  <a:gd name="T24" fmla="*/ 20 w 26"/>
                  <a:gd name="T25" fmla="*/ 2 h 10"/>
                  <a:gd name="T26" fmla="*/ 18 w 26"/>
                  <a:gd name="T27" fmla="*/ 2 h 10"/>
                  <a:gd name="T28" fmla="*/ 15 w 26"/>
                  <a:gd name="T29" fmla="*/ 0 h 10"/>
                  <a:gd name="T30" fmla="*/ 10 w 26"/>
                  <a:gd name="T31" fmla="*/ 0 h 10"/>
                  <a:gd name="T32" fmla="*/ 7 w 26"/>
                  <a:gd name="T33" fmla="*/ 0 h 10"/>
                  <a:gd name="T34" fmla="*/ 2 w 26"/>
                  <a:gd name="T35" fmla="*/ 0 h 10"/>
                  <a:gd name="T36" fmla="*/ 0 w 26"/>
                  <a:gd name="T37" fmla="*/ 0 h 10"/>
                  <a:gd name="T38" fmla="*/ 0 w 26"/>
                  <a:gd name="T39" fmla="*/ 0 h 10"/>
                  <a:gd name="T40" fmla="*/ 0 w 26"/>
                  <a:gd name="T41" fmla="*/ 2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10"/>
                  <a:gd name="T65" fmla="*/ 26 w 26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10">
                    <a:moveTo>
                      <a:pt x="0" y="2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7" y="2"/>
                    </a:lnTo>
                    <a:lnTo>
                      <a:pt x="10" y="2"/>
                    </a:lnTo>
                    <a:lnTo>
                      <a:pt x="13" y="5"/>
                    </a:lnTo>
                    <a:lnTo>
                      <a:pt x="15" y="5"/>
                    </a:lnTo>
                    <a:lnTo>
                      <a:pt x="18" y="7"/>
                    </a:lnTo>
                    <a:lnTo>
                      <a:pt x="23" y="7"/>
                    </a:lnTo>
                    <a:lnTo>
                      <a:pt x="23" y="10"/>
                    </a:lnTo>
                    <a:lnTo>
                      <a:pt x="26" y="7"/>
                    </a:lnTo>
                    <a:lnTo>
                      <a:pt x="23" y="5"/>
                    </a:lnTo>
                    <a:lnTo>
                      <a:pt x="20" y="2"/>
                    </a:lnTo>
                    <a:lnTo>
                      <a:pt x="18" y="2"/>
                    </a:lnTo>
                    <a:lnTo>
                      <a:pt x="15" y="0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09" name="Freeform 3109"/>
              <p:cNvSpPr>
                <a:spLocks/>
              </p:cNvSpPr>
              <p:nvPr/>
            </p:nvSpPr>
            <p:spPr bwMode="auto">
              <a:xfrm>
                <a:off x="3545" y="1912"/>
                <a:ext cx="29" cy="10"/>
              </a:xfrm>
              <a:custGeom>
                <a:avLst/>
                <a:gdLst>
                  <a:gd name="T0" fmla="*/ 2 w 29"/>
                  <a:gd name="T1" fmla="*/ 10 h 10"/>
                  <a:gd name="T2" fmla="*/ 2 w 29"/>
                  <a:gd name="T3" fmla="*/ 10 h 10"/>
                  <a:gd name="T4" fmla="*/ 5 w 29"/>
                  <a:gd name="T5" fmla="*/ 8 h 10"/>
                  <a:gd name="T6" fmla="*/ 8 w 29"/>
                  <a:gd name="T7" fmla="*/ 8 h 10"/>
                  <a:gd name="T8" fmla="*/ 13 w 29"/>
                  <a:gd name="T9" fmla="*/ 5 h 10"/>
                  <a:gd name="T10" fmla="*/ 15 w 29"/>
                  <a:gd name="T11" fmla="*/ 5 h 10"/>
                  <a:gd name="T12" fmla="*/ 21 w 29"/>
                  <a:gd name="T13" fmla="*/ 5 h 10"/>
                  <a:gd name="T14" fmla="*/ 23 w 29"/>
                  <a:gd name="T15" fmla="*/ 5 h 10"/>
                  <a:gd name="T16" fmla="*/ 26 w 29"/>
                  <a:gd name="T17" fmla="*/ 5 h 10"/>
                  <a:gd name="T18" fmla="*/ 29 w 29"/>
                  <a:gd name="T19" fmla="*/ 5 h 10"/>
                  <a:gd name="T20" fmla="*/ 29 w 29"/>
                  <a:gd name="T21" fmla="*/ 3 h 10"/>
                  <a:gd name="T22" fmla="*/ 26 w 29"/>
                  <a:gd name="T23" fmla="*/ 0 h 10"/>
                  <a:gd name="T24" fmla="*/ 23 w 29"/>
                  <a:gd name="T25" fmla="*/ 0 h 10"/>
                  <a:gd name="T26" fmla="*/ 21 w 29"/>
                  <a:gd name="T27" fmla="*/ 3 h 10"/>
                  <a:gd name="T28" fmla="*/ 15 w 29"/>
                  <a:gd name="T29" fmla="*/ 3 h 10"/>
                  <a:gd name="T30" fmla="*/ 10 w 29"/>
                  <a:gd name="T31" fmla="*/ 3 h 10"/>
                  <a:gd name="T32" fmla="*/ 8 w 29"/>
                  <a:gd name="T33" fmla="*/ 5 h 10"/>
                  <a:gd name="T34" fmla="*/ 2 w 29"/>
                  <a:gd name="T35" fmla="*/ 5 h 10"/>
                  <a:gd name="T36" fmla="*/ 0 w 29"/>
                  <a:gd name="T37" fmla="*/ 10 h 10"/>
                  <a:gd name="T38" fmla="*/ 0 w 29"/>
                  <a:gd name="T39" fmla="*/ 10 h 10"/>
                  <a:gd name="T40" fmla="*/ 2 w 29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10"/>
                  <a:gd name="T65" fmla="*/ 29 w 29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10">
                    <a:moveTo>
                      <a:pt x="2" y="10"/>
                    </a:moveTo>
                    <a:lnTo>
                      <a:pt x="2" y="10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3" y="5"/>
                    </a:lnTo>
                    <a:lnTo>
                      <a:pt x="15" y="5"/>
                    </a:lnTo>
                    <a:lnTo>
                      <a:pt x="21" y="5"/>
                    </a:lnTo>
                    <a:lnTo>
                      <a:pt x="23" y="5"/>
                    </a:lnTo>
                    <a:lnTo>
                      <a:pt x="26" y="5"/>
                    </a:lnTo>
                    <a:lnTo>
                      <a:pt x="29" y="5"/>
                    </a:lnTo>
                    <a:lnTo>
                      <a:pt x="29" y="3"/>
                    </a:lnTo>
                    <a:lnTo>
                      <a:pt x="26" y="0"/>
                    </a:lnTo>
                    <a:lnTo>
                      <a:pt x="23" y="0"/>
                    </a:lnTo>
                    <a:lnTo>
                      <a:pt x="21" y="3"/>
                    </a:lnTo>
                    <a:lnTo>
                      <a:pt x="15" y="3"/>
                    </a:lnTo>
                    <a:lnTo>
                      <a:pt x="10" y="3"/>
                    </a:lnTo>
                    <a:lnTo>
                      <a:pt x="8" y="5"/>
                    </a:lnTo>
                    <a:lnTo>
                      <a:pt x="2" y="5"/>
                    </a:lnTo>
                    <a:lnTo>
                      <a:pt x="0" y="10"/>
                    </a:lnTo>
                    <a:lnTo>
                      <a:pt x="2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10" name="Freeform 3110"/>
              <p:cNvSpPr>
                <a:spLocks/>
              </p:cNvSpPr>
              <p:nvPr/>
            </p:nvSpPr>
            <p:spPr bwMode="auto">
              <a:xfrm>
                <a:off x="3542" y="1922"/>
                <a:ext cx="5" cy="3"/>
              </a:xfrm>
              <a:custGeom>
                <a:avLst/>
                <a:gdLst>
                  <a:gd name="T0" fmla="*/ 5 w 5"/>
                  <a:gd name="T1" fmla="*/ 3 h 3"/>
                  <a:gd name="T2" fmla="*/ 3 w 5"/>
                  <a:gd name="T3" fmla="*/ 3 h 3"/>
                  <a:gd name="T4" fmla="*/ 5 w 5"/>
                  <a:gd name="T5" fmla="*/ 3 h 3"/>
                  <a:gd name="T6" fmla="*/ 5 w 5"/>
                  <a:gd name="T7" fmla="*/ 3 h 3"/>
                  <a:gd name="T8" fmla="*/ 5 w 5"/>
                  <a:gd name="T9" fmla="*/ 3 h 3"/>
                  <a:gd name="T10" fmla="*/ 5 w 5"/>
                  <a:gd name="T11" fmla="*/ 3 h 3"/>
                  <a:gd name="T12" fmla="*/ 5 w 5"/>
                  <a:gd name="T13" fmla="*/ 3 h 3"/>
                  <a:gd name="T14" fmla="*/ 5 w 5"/>
                  <a:gd name="T15" fmla="*/ 3 h 3"/>
                  <a:gd name="T16" fmla="*/ 5 w 5"/>
                  <a:gd name="T17" fmla="*/ 0 h 3"/>
                  <a:gd name="T18" fmla="*/ 5 w 5"/>
                  <a:gd name="T19" fmla="*/ 0 h 3"/>
                  <a:gd name="T20" fmla="*/ 3 w 5"/>
                  <a:gd name="T21" fmla="*/ 0 h 3"/>
                  <a:gd name="T22" fmla="*/ 3 w 5"/>
                  <a:gd name="T23" fmla="*/ 0 h 3"/>
                  <a:gd name="T24" fmla="*/ 3 w 5"/>
                  <a:gd name="T25" fmla="*/ 0 h 3"/>
                  <a:gd name="T26" fmla="*/ 3 w 5"/>
                  <a:gd name="T27" fmla="*/ 0 h 3"/>
                  <a:gd name="T28" fmla="*/ 3 w 5"/>
                  <a:gd name="T29" fmla="*/ 0 h 3"/>
                  <a:gd name="T30" fmla="*/ 3 w 5"/>
                  <a:gd name="T31" fmla="*/ 0 h 3"/>
                  <a:gd name="T32" fmla="*/ 3 w 5"/>
                  <a:gd name="T33" fmla="*/ 0 h 3"/>
                  <a:gd name="T34" fmla="*/ 0 w 5"/>
                  <a:gd name="T35" fmla="*/ 0 h 3"/>
                  <a:gd name="T36" fmla="*/ 0 w 5"/>
                  <a:gd name="T37" fmla="*/ 0 h 3"/>
                  <a:gd name="T38" fmla="*/ 0 w 5"/>
                  <a:gd name="T39" fmla="*/ 0 h 3"/>
                  <a:gd name="T40" fmla="*/ 5 w 5"/>
                  <a:gd name="T41" fmla="*/ 3 h 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3"/>
                  <a:gd name="T65" fmla="*/ 5 w 5"/>
                  <a:gd name="T66" fmla="*/ 3 h 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3">
                    <a:moveTo>
                      <a:pt x="5" y="3"/>
                    </a:moveTo>
                    <a:lnTo>
                      <a:pt x="3" y="3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811" name="Freeform 3111"/>
              <p:cNvSpPr>
                <a:spLocks/>
              </p:cNvSpPr>
              <p:nvPr/>
            </p:nvSpPr>
            <p:spPr bwMode="auto">
              <a:xfrm>
                <a:off x="3555" y="1925"/>
                <a:ext cx="47" cy="50"/>
              </a:xfrm>
              <a:custGeom>
                <a:avLst/>
                <a:gdLst>
                  <a:gd name="T0" fmla="*/ 0 w 47"/>
                  <a:gd name="T1" fmla="*/ 37 h 50"/>
                  <a:gd name="T2" fmla="*/ 0 w 47"/>
                  <a:gd name="T3" fmla="*/ 37 h 50"/>
                  <a:gd name="T4" fmla="*/ 3 w 47"/>
                  <a:gd name="T5" fmla="*/ 45 h 50"/>
                  <a:gd name="T6" fmla="*/ 11 w 47"/>
                  <a:gd name="T7" fmla="*/ 50 h 50"/>
                  <a:gd name="T8" fmla="*/ 16 w 47"/>
                  <a:gd name="T9" fmla="*/ 50 h 50"/>
                  <a:gd name="T10" fmla="*/ 24 w 47"/>
                  <a:gd name="T11" fmla="*/ 50 h 50"/>
                  <a:gd name="T12" fmla="*/ 32 w 47"/>
                  <a:gd name="T13" fmla="*/ 45 h 50"/>
                  <a:gd name="T14" fmla="*/ 37 w 47"/>
                  <a:gd name="T15" fmla="*/ 37 h 50"/>
                  <a:gd name="T16" fmla="*/ 42 w 47"/>
                  <a:gd name="T17" fmla="*/ 29 h 50"/>
                  <a:gd name="T18" fmla="*/ 47 w 47"/>
                  <a:gd name="T19" fmla="*/ 18 h 50"/>
                  <a:gd name="T20" fmla="*/ 45 w 47"/>
                  <a:gd name="T21" fmla="*/ 10 h 50"/>
                  <a:gd name="T22" fmla="*/ 42 w 47"/>
                  <a:gd name="T23" fmla="*/ 3 h 50"/>
                  <a:gd name="T24" fmla="*/ 39 w 47"/>
                  <a:gd name="T25" fmla="*/ 0 h 50"/>
                  <a:gd name="T26" fmla="*/ 34 w 47"/>
                  <a:gd name="T27" fmla="*/ 0 h 50"/>
                  <a:gd name="T28" fmla="*/ 37 w 47"/>
                  <a:gd name="T29" fmla="*/ 0 h 50"/>
                  <a:gd name="T30" fmla="*/ 39 w 47"/>
                  <a:gd name="T31" fmla="*/ 3 h 50"/>
                  <a:gd name="T32" fmla="*/ 42 w 47"/>
                  <a:gd name="T33" fmla="*/ 10 h 50"/>
                  <a:gd name="T34" fmla="*/ 45 w 47"/>
                  <a:gd name="T35" fmla="*/ 18 h 50"/>
                  <a:gd name="T36" fmla="*/ 42 w 47"/>
                  <a:gd name="T37" fmla="*/ 26 h 50"/>
                  <a:gd name="T38" fmla="*/ 34 w 47"/>
                  <a:gd name="T39" fmla="*/ 34 h 50"/>
                  <a:gd name="T40" fmla="*/ 29 w 47"/>
                  <a:gd name="T41" fmla="*/ 42 h 50"/>
                  <a:gd name="T42" fmla="*/ 21 w 47"/>
                  <a:gd name="T43" fmla="*/ 47 h 50"/>
                  <a:gd name="T44" fmla="*/ 16 w 47"/>
                  <a:gd name="T45" fmla="*/ 47 h 50"/>
                  <a:gd name="T46" fmla="*/ 11 w 47"/>
                  <a:gd name="T47" fmla="*/ 47 h 50"/>
                  <a:gd name="T48" fmla="*/ 3 w 47"/>
                  <a:gd name="T49" fmla="*/ 42 h 50"/>
                  <a:gd name="T50" fmla="*/ 0 w 47"/>
                  <a:gd name="T51" fmla="*/ 37 h 5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7"/>
                  <a:gd name="T79" fmla="*/ 0 h 50"/>
                  <a:gd name="T80" fmla="*/ 47 w 47"/>
                  <a:gd name="T81" fmla="*/ 50 h 5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7" h="50">
                    <a:moveTo>
                      <a:pt x="0" y="37"/>
                    </a:moveTo>
                    <a:lnTo>
                      <a:pt x="0" y="37"/>
                    </a:lnTo>
                    <a:lnTo>
                      <a:pt x="3" y="45"/>
                    </a:lnTo>
                    <a:lnTo>
                      <a:pt x="11" y="50"/>
                    </a:lnTo>
                    <a:lnTo>
                      <a:pt x="16" y="50"/>
                    </a:lnTo>
                    <a:lnTo>
                      <a:pt x="24" y="50"/>
                    </a:lnTo>
                    <a:lnTo>
                      <a:pt x="32" y="45"/>
                    </a:lnTo>
                    <a:lnTo>
                      <a:pt x="37" y="37"/>
                    </a:lnTo>
                    <a:lnTo>
                      <a:pt x="42" y="29"/>
                    </a:lnTo>
                    <a:lnTo>
                      <a:pt x="47" y="18"/>
                    </a:lnTo>
                    <a:lnTo>
                      <a:pt x="45" y="10"/>
                    </a:lnTo>
                    <a:lnTo>
                      <a:pt x="42" y="3"/>
                    </a:lnTo>
                    <a:lnTo>
                      <a:pt x="39" y="0"/>
                    </a:lnTo>
                    <a:lnTo>
                      <a:pt x="34" y="0"/>
                    </a:lnTo>
                    <a:lnTo>
                      <a:pt x="37" y="0"/>
                    </a:lnTo>
                    <a:lnTo>
                      <a:pt x="39" y="3"/>
                    </a:lnTo>
                    <a:lnTo>
                      <a:pt x="42" y="10"/>
                    </a:lnTo>
                    <a:lnTo>
                      <a:pt x="45" y="18"/>
                    </a:lnTo>
                    <a:lnTo>
                      <a:pt x="42" y="26"/>
                    </a:lnTo>
                    <a:lnTo>
                      <a:pt x="34" y="34"/>
                    </a:lnTo>
                    <a:lnTo>
                      <a:pt x="29" y="42"/>
                    </a:lnTo>
                    <a:lnTo>
                      <a:pt x="21" y="47"/>
                    </a:lnTo>
                    <a:lnTo>
                      <a:pt x="16" y="47"/>
                    </a:lnTo>
                    <a:lnTo>
                      <a:pt x="11" y="47"/>
                    </a:lnTo>
                    <a:lnTo>
                      <a:pt x="3" y="42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BFD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</p:grpSp>
        <p:sp>
          <p:nvSpPr>
            <p:cNvPr id="15412" name="Rectangle 3113"/>
            <p:cNvSpPr>
              <a:spLocks noChangeArrowheads="1"/>
            </p:cNvSpPr>
            <p:nvPr/>
          </p:nvSpPr>
          <p:spPr bwMode="auto">
            <a:xfrm>
              <a:off x="3064" y="1436"/>
              <a:ext cx="592" cy="1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5413" name="Rectangle 3114"/>
            <p:cNvSpPr>
              <a:spLocks noChangeArrowheads="1"/>
            </p:cNvSpPr>
            <p:nvPr/>
          </p:nvSpPr>
          <p:spPr bwMode="auto">
            <a:xfrm>
              <a:off x="3120" y="1448"/>
              <a:ext cx="562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r>
                <a:rPr lang="ru-RU" altLang="de-DE" sz="1400" dirty="0">
                  <a:solidFill>
                    <a:srgbClr val="000000"/>
                  </a:solidFill>
                  <a:latin typeface="Comic Sans MS" pitchFamily="66" charset="0"/>
                </a:rPr>
                <a:t>Операции</a:t>
              </a:r>
              <a:endParaRPr lang="en-GB" altLang="de-DE" sz="1400" dirty="0"/>
            </a:p>
          </p:txBody>
        </p:sp>
        <p:grpSp>
          <p:nvGrpSpPr>
            <p:cNvPr id="15414" name="Group 3280"/>
            <p:cNvGrpSpPr>
              <a:grpSpLocks/>
            </p:cNvGrpSpPr>
            <p:nvPr/>
          </p:nvGrpSpPr>
          <p:grpSpPr bwMode="auto">
            <a:xfrm>
              <a:off x="3147" y="1595"/>
              <a:ext cx="589" cy="419"/>
              <a:chOff x="3147" y="1595"/>
              <a:chExt cx="589" cy="419"/>
            </a:xfrm>
          </p:grpSpPr>
          <p:sp>
            <p:nvSpPr>
              <p:cNvPr id="17482" name="Freeform 3115"/>
              <p:cNvSpPr>
                <a:spLocks/>
              </p:cNvSpPr>
              <p:nvPr/>
            </p:nvSpPr>
            <p:spPr bwMode="auto">
              <a:xfrm>
                <a:off x="3448" y="1770"/>
                <a:ext cx="58" cy="34"/>
              </a:xfrm>
              <a:custGeom>
                <a:avLst/>
                <a:gdLst>
                  <a:gd name="T0" fmla="*/ 55 w 58"/>
                  <a:gd name="T1" fmla="*/ 0 h 34"/>
                  <a:gd name="T2" fmla="*/ 55 w 58"/>
                  <a:gd name="T3" fmla="*/ 0 h 34"/>
                  <a:gd name="T4" fmla="*/ 47 w 58"/>
                  <a:gd name="T5" fmla="*/ 3 h 34"/>
                  <a:gd name="T6" fmla="*/ 42 w 58"/>
                  <a:gd name="T7" fmla="*/ 6 h 34"/>
                  <a:gd name="T8" fmla="*/ 34 w 58"/>
                  <a:gd name="T9" fmla="*/ 11 h 34"/>
                  <a:gd name="T10" fmla="*/ 26 w 58"/>
                  <a:gd name="T11" fmla="*/ 14 h 34"/>
                  <a:gd name="T12" fmla="*/ 21 w 58"/>
                  <a:gd name="T13" fmla="*/ 19 h 34"/>
                  <a:gd name="T14" fmla="*/ 13 w 58"/>
                  <a:gd name="T15" fmla="*/ 24 h 34"/>
                  <a:gd name="T16" fmla="*/ 8 w 58"/>
                  <a:gd name="T17" fmla="*/ 29 h 34"/>
                  <a:gd name="T18" fmla="*/ 0 w 58"/>
                  <a:gd name="T19" fmla="*/ 32 h 34"/>
                  <a:gd name="T20" fmla="*/ 3 w 58"/>
                  <a:gd name="T21" fmla="*/ 34 h 34"/>
                  <a:gd name="T22" fmla="*/ 10 w 58"/>
                  <a:gd name="T23" fmla="*/ 32 h 34"/>
                  <a:gd name="T24" fmla="*/ 16 w 58"/>
                  <a:gd name="T25" fmla="*/ 27 h 34"/>
                  <a:gd name="T26" fmla="*/ 24 w 58"/>
                  <a:gd name="T27" fmla="*/ 21 h 34"/>
                  <a:gd name="T28" fmla="*/ 29 w 58"/>
                  <a:gd name="T29" fmla="*/ 19 h 34"/>
                  <a:gd name="T30" fmla="*/ 37 w 58"/>
                  <a:gd name="T31" fmla="*/ 14 h 34"/>
                  <a:gd name="T32" fmla="*/ 42 w 58"/>
                  <a:gd name="T33" fmla="*/ 8 h 34"/>
                  <a:gd name="T34" fmla="*/ 50 w 58"/>
                  <a:gd name="T35" fmla="*/ 6 h 34"/>
                  <a:gd name="T36" fmla="*/ 58 w 58"/>
                  <a:gd name="T37" fmla="*/ 3 h 34"/>
                  <a:gd name="T38" fmla="*/ 58 w 58"/>
                  <a:gd name="T39" fmla="*/ 3 h 34"/>
                  <a:gd name="T40" fmla="*/ 55 w 58"/>
                  <a:gd name="T41" fmla="*/ 0 h 3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8"/>
                  <a:gd name="T64" fmla="*/ 0 h 34"/>
                  <a:gd name="T65" fmla="*/ 58 w 58"/>
                  <a:gd name="T66" fmla="*/ 34 h 3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8" h="34">
                    <a:moveTo>
                      <a:pt x="55" y="0"/>
                    </a:moveTo>
                    <a:lnTo>
                      <a:pt x="55" y="0"/>
                    </a:lnTo>
                    <a:lnTo>
                      <a:pt x="47" y="3"/>
                    </a:lnTo>
                    <a:lnTo>
                      <a:pt x="42" y="6"/>
                    </a:lnTo>
                    <a:lnTo>
                      <a:pt x="34" y="11"/>
                    </a:lnTo>
                    <a:lnTo>
                      <a:pt x="26" y="14"/>
                    </a:lnTo>
                    <a:lnTo>
                      <a:pt x="21" y="19"/>
                    </a:lnTo>
                    <a:lnTo>
                      <a:pt x="13" y="24"/>
                    </a:lnTo>
                    <a:lnTo>
                      <a:pt x="8" y="29"/>
                    </a:lnTo>
                    <a:lnTo>
                      <a:pt x="0" y="32"/>
                    </a:lnTo>
                    <a:lnTo>
                      <a:pt x="3" y="34"/>
                    </a:lnTo>
                    <a:lnTo>
                      <a:pt x="10" y="32"/>
                    </a:lnTo>
                    <a:lnTo>
                      <a:pt x="16" y="27"/>
                    </a:lnTo>
                    <a:lnTo>
                      <a:pt x="24" y="21"/>
                    </a:lnTo>
                    <a:lnTo>
                      <a:pt x="29" y="19"/>
                    </a:lnTo>
                    <a:lnTo>
                      <a:pt x="37" y="14"/>
                    </a:lnTo>
                    <a:lnTo>
                      <a:pt x="42" y="8"/>
                    </a:lnTo>
                    <a:lnTo>
                      <a:pt x="50" y="6"/>
                    </a:lnTo>
                    <a:lnTo>
                      <a:pt x="58" y="3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83" name="Freeform 3116"/>
              <p:cNvSpPr>
                <a:spLocks/>
              </p:cNvSpPr>
              <p:nvPr/>
            </p:nvSpPr>
            <p:spPr bwMode="auto">
              <a:xfrm>
                <a:off x="3503" y="1768"/>
                <a:ext cx="47" cy="8"/>
              </a:xfrm>
              <a:custGeom>
                <a:avLst/>
                <a:gdLst>
                  <a:gd name="T0" fmla="*/ 47 w 47"/>
                  <a:gd name="T1" fmla="*/ 5 h 8"/>
                  <a:gd name="T2" fmla="*/ 47 w 47"/>
                  <a:gd name="T3" fmla="*/ 5 h 8"/>
                  <a:gd name="T4" fmla="*/ 42 w 47"/>
                  <a:gd name="T5" fmla="*/ 2 h 8"/>
                  <a:gd name="T6" fmla="*/ 37 w 47"/>
                  <a:gd name="T7" fmla="*/ 2 h 8"/>
                  <a:gd name="T8" fmla="*/ 31 w 47"/>
                  <a:gd name="T9" fmla="*/ 0 h 8"/>
                  <a:gd name="T10" fmla="*/ 23 w 47"/>
                  <a:gd name="T11" fmla="*/ 0 h 8"/>
                  <a:gd name="T12" fmla="*/ 18 w 47"/>
                  <a:gd name="T13" fmla="*/ 0 h 8"/>
                  <a:gd name="T14" fmla="*/ 13 w 47"/>
                  <a:gd name="T15" fmla="*/ 0 h 8"/>
                  <a:gd name="T16" fmla="*/ 8 w 47"/>
                  <a:gd name="T17" fmla="*/ 0 h 8"/>
                  <a:gd name="T18" fmla="*/ 0 w 47"/>
                  <a:gd name="T19" fmla="*/ 2 h 8"/>
                  <a:gd name="T20" fmla="*/ 3 w 47"/>
                  <a:gd name="T21" fmla="*/ 5 h 8"/>
                  <a:gd name="T22" fmla="*/ 8 w 47"/>
                  <a:gd name="T23" fmla="*/ 5 h 8"/>
                  <a:gd name="T24" fmla="*/ 13 w 47"/>
                  <a:gd name="T25" fmla="*/ 2 h 8"/>
                  <a:gd name="T26" fmla="*/ 18 w 47"/>
                  <a:gd name="T27" fmla="*/ 2 h 8"/>
                  <a:gd name="T28" fmla="*/ 23 w 47"/>
                  <a:gd name="T29" fmla="*/ 2 h 8"/>
                  <a:gd name="T30" fmla="*/ 31 w 47"/>
                  <a:gd name="T31" fmla="*/ 5 h 8"/>
                  <a:gd name="T32" fmla="*/ 37 w 47"/>
                  <a:gd name="T33" fmla="*/ 5 h 8"/>
                  <a:gd name="T34" fmla="*/ 42 w 47"/>
                  <a:gd name="T35" fmla="*/ 5 h 8"/>
                  <a:gd name="T36" fmla="*/ 47 w 47"/>
                  <a:gd name="T37" fmla="*/ 8 h 8"/>
                  <a:gd name="T38" fmla="*/ 47 w 47"/>
                  <a:gd name="T39" fmla="*/ 8 h 8"/>
                  <a:gd name="T40" fmla="*/ 47 w 47"/>
                  <a:gd name="T41" fmla="*/ 5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7"/>
                  <a:gd name="T64" fmla="*/ 0 h 8"/>
                  <a:gd name="T65" fmla="*/ 47 w 47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7" h="8">
                    <a:moveTo>
                      <a:pt x="47" y="5"/>
                    </a:moveTo>
                    <a:lnTo>
                      <a:pt x="47" y="5"/>
                    </a:lnTo>
                    <a:lnTo>
                      <a:pt x="42" y="2"/>
                    </a:lnTo>
                    <a:lnTo>
                      <a:pt x="37" y="2"/>
                    </a:lnTo>
                    <a:lnTo>
                      <a:pt x="31" y="0"/>
                    </a:lnTo>
                    <a:lnTo>
                      <a:pt x="23" y="0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8" y="5"/>
                    </a:lnTo>
                    <a:lnTo>
                      <a:pt x="13" y="2"/>
                    </a:lnTo>
                    <a:lnTo>
                      <a:pt x="18" y="2"/>
                    </a:lnTo>
                    <a:lnTo>
                      <a:pt x="23" y="2"/>
                    </a:lnTo>
                    <a:lnTo>
                      <a:pt x="31" y="5"/>
                    </a:lnTo>
                    <a:lnTo>
                      <a:pt x="37" y="5"/>
                    </a:lnTo>
                    <a:lnTo>
                      <a:pt x="42" y="5"/>
                    </a:lnTo>
                    <a:lnTo>
                      <a:pt x="47" y="8"/>
                    </a:lnTo>
                    <a:lnTo>
                      <a:pt x="47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84" name="Freeform 3117"/>
              <p:cNvSpPr>
                <a:spLocks/>
              </p:cNvSpPr>
              <p:nvPr/>
            </p:nvSpPr>
            <p:spPr bwMode="auto">
              <a:xfrm>
                <a:off x="3550" y="1773"/>
                <a:ext cx="26" cy="21"/>
              </a:xfrm>
              <a:custGeom>
                <a:avLst/>
                <a:gdLst>
                  <a:gd name="T0" fmla="*/ 26 w 26"/>
                  <a:gd name="T1" fmla="*/ 18 h 21"/>
                  <a:gd name="T2" fmla="*/ 26 w 26"/>
                  <a:gd name="T3" fmla="*/ 18 h 21"/>
                  <a:gd name="T4" fmla="*/ 26 w 26"/>
                  <a:gd name="T5" fmla="*/ 16 h 21"/>
                  <a:gd name="T6" fmla="*/ 24 w 26"/>
                  <a:gd name="T7" fmla="*/ 13 h 21"/>
                  <a:gd name="T8" fmla="*/ 21 w 26"/>
                  <a:gd name="T9" fmla="*/ 11 h 21"/>
                  <a:gd name="T10" fmla="*/ 16 w 26"/>
                  <a:gd name="T11" fmla="*/ 8 h 21"/>
                  <a:gd name="T12" fmla="*/ 13 w 26"/>
                  <a:gd name="T13" fmla="*/ 5 h 21"/>
                  <a:gd name="T14" fmla="*/ 8 w 26"/>
                  <a:gd name="T15" fmla="*/ 3 h 21"/>
                  <a:gd name="T16" fmla="*/ 5 w 26"/>
                  <a:gd name="T17" fmla="*/ 0 h 21"/>
                  <a:gd name="T18" fmla="*/ 0 w 26"/>
                  <a:gd name="T19" fmla="*/ 0 h 21"/>
                  <a:gd name="T20" fmla="*/ 0 w 26"/>
                  <a:gd name="T21" fmla="*/ 3 h 21"/>
                  <a:gd name="T22" fmla="*/ 3 w 26"/>
                  <a:gd name="T23" fmla="*/ 5 h 21"/>
                  <a:gd name="T24" fmla="*/ 8 w 26"/>
                  <a:gd name="T25" fmla="*/ 5 h 21"/>
                  <a:gd name="T26" fmla="*/ 10 w 26"/>
                  <a:gd name="T27" fmla="*/ 8 h 21"/>
                  <a:gd name="T28" fmla="*/ 13 w 26"/>
                  <a:gd name="T29" fmla="*/ 11 h 21"/>
                  <a:gd name="T30" fmla="*/ 18 w 26"/>
                  <a:gd name="T31" fmla="*/ 13 h 21"/>
                  <a:gd name="T32" fmla="*/ 21 w 26"/>
                  <a:gd name="T33" fmla="*/ 16 h 21"/>
                  <a:gd name="T34" fmla="*/ 24 w 26"/>
                  <a:gd name="T35" fmla="*/ 18 h 21"/>
                  <a:gd name="T36" fmla="*/ 24 w 26"/>
                  <a:gd name="T37" fmla="*/ 21 h 21"/>
                  <a:gd name="T38" fmla="*/ 24 w 26"/>
                  <a:gd name="T39" fmla="*/ 21 h 21"/>
                  <a:gd name="T40" fmla="*/ 26 w 26"/>
                  <a:gd name="T41" fmla="*/ 18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1"/>
                  <a:gd name="T65" fmla="*/ 26 w 26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1">
                    <a:moveTo>
                      <a:pt x="26" y="18"/>
                    </a:moveTo>
                    <a:lnTo>
                      <a:pt x="26" y="18"/>
                    </a:lnTo>
                    <a:lnTo>
                      <a:pt x="26" y="16"/>
                    </a:lnTo>
                    <a:lnTo>
                      <a:pt x="24" y="13"/>
                    </a:lnTo>
                    <a:lnTo>
                      <a:pt x="21" y="11"/>
                    </a:lnTo>
                    <a:lnTo>
                      <a:pt x="16" y="8"/>
                    </a:lnTo>
                    <a:lnTo>
                      <a:pt x="13" y="5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3" y="5"/>
                    </a:lnTo>
                    <a:lnTo>
                      <a:pt x="8" y="5"/>
                    </a:lnTo>
                    <a:lnTo>
                      <a:pt x="10" y="8"/>
                    </a:lnTo>
                    <a:lnTo>
                      <a:pt x="13" y="11"/>
                    </a:lnTo>
                    <a:lnTo>
                      <a:pt x="18" y="13"/>
                    </a:lnTo>
                    <a:lnTo>
                      <a:pt x="21" y="16"/>
                    </a:lnTo>
                    <a:lnTo>
                      <a:pt x="24" y="18"/>
                    </a:lnTo>
                    <a:lnTo>
                      <a:pt x="24" y="21"/>
                    </a:lnTo>
                    <a:lnTo>
                      <a:pt x="26" y="1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85" name="Freeform 3118"/>
              <p:cNvSpPr>
                <a:spLocks/>
              </p:cNvSpPr>
              <p:nvPr/>
            </p:nvSpPr>
            <p:spPr bwMode="auto">
              <a:xfrm>
                <a:off x="3566" y="1791"/>
                <a:ext cx="13" cy="24"/>
              </a:xfrm>
              <a:custGeom>
                <a:avLst/>
                <a:gdLst>
                  <a:gd name="T0" fmla="*/ 2 w 13"/>
                  <a:gd name="T1" fmla="*/ 24 h 24"/>
                  <a:gd name="T2" fmla="*/ 2 w 13"/>
                  <a:gd name="T3" fmla="*/ 24 h 24"/>
                  <a:gd name="T4" fmla="*/ 5 w 13"/>
                  <a:gd name="T5" fmla="*/ 21 h 24"/>
                  <a:gd name="T6" fmla="*/ 5 w 13"/>
                  <a:gd name="T7" fmla="*/ 19 h 24"/>
                  <a:gd name="T8" fmla="*/ 8 w 13"/>
                  <a:gd name="T9" fmla="*/ 16 h 24"/>
                  <a:gd name="T10" fmla="*/ 8 w 13"/>
                  <a:gd name="T11" fmla="*/ 13 h 24"/>
                  <a:gd name="T12" fmla="*/ 10 w 13"/>
                  <a:gd name="T13" fmla="*/ 11 h 24"/>
                  <a:gd name="T14" fmla="*/ 13 w 13"/>
                  <a:gd name="T15" fmla="*/ 8 h 24"/>
                  <a:gd name="T16" fmla="*/ 13 w 13"/>
                  <a:gd name="T17" fmla="*/ 6 h 24"/>
                  <a:gd name="T18" fmla="*/ 10 w 13"/>
                  <a:gd name="T19" fmla="*/ 0 h 24"/>
                  <a:gd name="T20" fmla="*/ 8 w 13"/>
                  <a:gd name="T21" fmla="*/ 3 h 24"/>
                  <a:gd name="T22" fmla="*/ 8 w 13"/>
                  <a:gd name="T23" fmla="*/ 6 h 24"/>
                  <a:gd name="T24" fmla="*/ 8 w 13"/>
                  <a:gd name="T25" fmla="*/ 6 h 24"/>
                  <a:gd name="T26" fmla="*/ 8 w 13"/>
                  <a:gd name="T27" fmla="*/ 8 h 24"/>
                  <a:gd name="T28" fmla="*/ 5 w 13"/>
                  <a:gd name="T29" fmla="*/ 11 h 24"/>
                  <a:gd name="T30" fmla="*/ 5 w 13"/>
                  <a:gd name="T31" fmla="*/ 13 h 24"/>
                  <a:gd name="T32" fmla="*/ 2 w 13"/>
                  <a:gd name="T33" fmla="*/ 16 h 24"/>
                  <a:gd name="T34" fmla="*/ 0 w 13"/>
                  <a:gd name="T35" fmla="*/ 19 h 24"/>
                  <a:gd name="T36" fmla="*/ 0 w 13"/>
                  <a:gd name="T37" fmla="*/ 21 h 24"/>
                  <a:gd name="T38" fmla="*/ 0 w 13"/>
                  <a:gd name="T39" fmla="*/ 21 h 24"/>
                  <a:gd name="T40" fmla="*/ 2 w 13"/>
                  <a:gd name="T41" fmla="*/ 24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4"/>
                  <a:gd name="T65" fmla="*/ 13 w 13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4">
                    <a:moveTo>
                      <a:pt x="2" y="24"/>
                    </a:moveTo>
                    <a:lnTo>
                      <a:pt x="2" y="24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8" y="16"/>
                    </a:lnTo>
                    <a:lnTo>
                      <a:pt x="8" y="13"/>
                    </a:lnTo>
                    <a:lnTo>
                      <a:pt x="10" y="11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0" y="0"/>
                    </a:lnTo>
                    <a:lnTo>
                      <a:pt x="8" y="3"/>
                    </a:lnTo>
                    <a:lnTo>
                      <a:pt x="8" y="6"/>
                    </a:lnTo>
                    <a:lnTo>
                      <a:pt x="8" y="8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2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2" y="24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86" name="Freeform 3119"/>
              <p:cNvSpPr>
                <a:spLocks/>
              </p:cNvSpPr>
              <p:nvPr/>
            </p:nvSpPr>
            <p:spPr bwMode="auto">
              <a:xfrm>
                <a:off x="3560" y="1812"/>
                <a:ext cx="8" cy="24"/>
              </a:xfrm>
              <a:custGeom>
                <a:avLst/>
                <a:gdLst>
                  <a:gd name="T0" fmla="*/ 6 w 8"/>
                  <a:gd name="T1" fmla="*/ 21 h 24"/>
                  <a:gd name="T2" fmla="*/ 6 w 8"/>
                  <a:gd name="T3" fmla="*/ 21 h 24"/>
                  <a:gd name="T4" fmla="*/ 6 w 8"/>
                  <a:gd name="T5" fmla="*/ 21 h 24"/>
                  <a:gd name="T6" fmla="*/ 6 w 8"/>
                  <a:gd name="T7" fmla="*/ 19 h 24"/>
                  <a:gd name="T8" fmla="*/ 6 w 8"/>
                  <a:gd name="T9" fmla="*/ 16 h 24"/>
                  <a:gd name="T10" fmla="*/ 6 w 8"/>
                  <a:gd name="T11" fmla="*/ 13 h 24"/>
                  <a:gd name="T12" fmla="*/ 6 w 8"/>
                  <a:gd name="T13" fmla="*/ 11 h 24"/>
                  <a:gd name="T14" fmla="*/ 6 w 8"/>
                  <a:gd name="T15" fmla="*/ 8 h 24"/>
                  <a:gd name="T16" fmla="*/ 8 w 8"/>
                  <a:gd name="T17" fmla="*/ 6 h 24"/>
                  <a:gd name="T18" fmla="*/ 8 w 8"/>
                  <a:gd name="T19" fmla="*/ 3 h 24"/>
                  <a:gd name="T20" fmla="*/ 6 w 8"/>
                  <a:gd name="T21" fmla="*/ 0 h 24"/>
                  <a:gd name="T22" fmla="*/ 6 w 8"/>
                  <a:gd name="T23" fmla="*/ 3 h 24"/>
                  <a:gd name="T24" fmla="*/ 3 w 8"/>
                  <a:gd name="T25" fmla="*/ 8 h 24"/>
                  <a:gd name="T26" fmla="*/ 3 w 8"/>
                  <a:gd name="T27" fmla="*/ 11 h 24"/>
                  <a:gd name="T28" fmla="*/ 0 w 8"/>
                  <a:gd name="T29" fmla="*/ 13 h 24"/>
                  <a:gd name="T30" fmla="*/ 0 w 8"/>
                  <a:gd name="T31" fmla="*/ 16 h 24"/>
                  <a:gd name="T32" fmla="*/ 0 w 8"/>
                  <a:gd name="T33" fmla="*/ 19 h 24"/>
                  <a:gd name="T34" fmla="*/ 3 w 8"/>
                  <a:gd name="T35" fmla="*/ 21 h 24"/>
                  <a:gd name="T36" fmla="*/ 3 w 8"/>
                  <a:gd name="T37" fmla="*/ 24 h 24"/>
                  <a:gd name="T38" fmla="*/ 3 w 8"/>
                  <a:gd name="T39" fmla="*/ 24 h 24"/>
                  <a:gd name="T40" fmla="*/ 6 w 8"/>
                  <a:gd name="T41" fmla="*/ 21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24"/>
                  <a:gd name="T65" fmla="*/ 8 w 8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24">
                    <a:moveTo>
                      <a:pt x="6" y="21"/>
                    </a:moveTo>
                    <a:lnTo>
                      <a:pt x="6" y="21"/>
                    </a:lnTo>
                    <a:lnTo>
                      <a:pt x="6" y="19"/>
                    </a:lnTo>
                    <a:lnTo>
                      <a:pt x="6" y="16"/>
                    </a:lnTo>
                    <a:lnTo>
                      <a:pt x="6" y="13"/>
                    </a:lnTo>
                    <a:lnTo>
                      <a:pt x="6" y="11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6" y="3"/>
                    </a:lnTo>
                    <a:lnTo>
                      <a:pt x="3" y="8"/>
                    </a:lnTo>
                    <a:lnTo>
                      <a:pt x="3" y="11"/>
                    </a:lnTo>
                    <a:lnTo>
                      <a:pt x="0" y="13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3" y="21"/>
                    </a:lnTo>
                    <a:lnTo>
                      <a:pt x="3" y="24"/>
                    </a:lnTo>
                    <a:lnTo>
                      <a:pt x="6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87" name="Freeform 3120"/>
              <p:cNvSpPr>
                <a:spLocks/>
              </p:cNvSpPr>
              <p:nvPr/>
            </p:nvSpPr>
            <p:spPr bwMode="auto">
              <a:xfrm>
                <a:off x="3563" y="1831"/>
                <a:ext cx="34" cy="8"/>
              </a:xfrm>
              <a:custGeom>
                <a:avLst/>
                <a:gdLst>
                  <a:gd name="T0" fmla="*/ 34 w 34"/>
                  <a:gd name="T1" fmla="*/ 0 h 8"/>
                  <a:gd name="T2" fmla="*/ 34 w 34"/>
                  <a:gd name="T3" fmla="*/ 0 h 8"/>
                  <a:gd name="T4" fmla="*/ 29 w 34"/>
                  <a:gd name="T5" fmla="*/ 2 h 8"/>
                  <a:gd name="T6" fmla="*/ 26 w 34"/>
                  <a:gd name="T7" fmla="*/ 2 h 8"/>
                  <a:gd name="T8" fmla="*/ 21 w 34"/>
                  <a:gd name="T9" fmla="*/ 2 h 8"/>
                  <a:gd name="T10" fmla="*/ 16 w 34"/>
                  <a:gd name="T11" fmla="*/ 5 h 8"/>
                  <a:gd name="T12" fmla="*/ 13 w 34"/>
                  <a:gd name="T13" fmla="*/ 5 h 8"/>
                  <a:gd name="T14" fmla="*/ 11 w 34"/>
                  <a:gd name="T15" fmla="*/ 5 h 8"/>
                  <a:gd name="T16" fmla="*/ 5 w 34"/>
                  <a:gd name="T17" fmla="*/ 5 h 8"/>
                  <a:gd name="T18" fmla="*/ 3 w 34"/>
                  <a:gd name="T19" fmla="*/ 2 h 8"/>
                  <a:gd name="T20" fmla="*/ 0 w 34"/>
                  <a:gd name="T21" fmla="*/ 5 h 8"/>
                  <a:gd name="T22" fmla="*/ 5 w 34"/>
                  <a:gd name="T23" fmla="*/ 8 h 8"/>
                  <a:gd name="T24" fmla="*/ 8 w 34"/>
                  <a:gd name="T25" fmla="*/ 8 h 8"/>
                  <a:gd name="T26" fmla="*/ 13 w 34"/>
                  <a:gd name="T27" fmla="*/ 8 h 8"/>
                  <a:gd name="T28" fmla="*/ 18 w 34"/>
                  <a:gd name="T29" fmla="*/ 8 h 8"/>
                  <a:gd name="T30" fmla="*/ 21 w 34"/>
                  <a:gd name="T31" fmla="*/ 8 h 8"/>
                  <a:gd name="T32" fmla="*/ 26 w 34"/>
                  <a:gd name="T33" fmla="*/ 5 h 8"/>
                  <a:gd name="T34" fmla="*/ 29 w 34"/>
                  <a:gd name="T35" fmla="*/ 5 h 8"/>
                  <a:gd name="T36" fmla="*/ 34 w 34"/>
                  <a:gd name="T37" fmla="*/ 5 h 8"/>
                  <a:gd name="T38" fmla="*/ 34 w 34"/>
                  <a:gd name="T39" fmla="*/ 5 h 8"/>
                  <a:gd name="T40" fmla="*/ 34 w 34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8"/>
                  <a:gd name="T65" fmla="*/ 34 w 34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8">
                    <a:moveTo>
                      <a:pt x="34" y="0"/>
                    </a:moveTo>
                    <a:lnTo>
                      <a:pt x="34" y="0"/>
                    </a:lnTo>
                    <a:lnTo>
                      <a:pt x="29" y="2"/>
                    </a:lnTo>
                    <a:lnTo>
                      <a:pt x="26" y="2"/>
                    </a:lnTo>
                    <a:lnTo>
                      <a:pt x="21" y="2"/>
                    </a:lnTo>
                    <a:lnTo>
                      <a:pt x="16" y="5"/>
                    </a:lnTo>
                    <a:lnTo>
                      <a:pt x="13" y="5"/>
                    </a:lnTo>
                    <a:lnTo>
                      <a:pt x="11" y="5"/>
                    </a:lnTo>
                    <a:lnTo>
                      <a:pt x="5" y="5"/>
                    </a:lnTo>
                    <a:lnTo>
                      <a:pt x="3" y="2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3" y="8"/>
                    </a:lnTo>
                    <a:lnTo>
                      <a:pt x="18" y="8"/>
                    </a:lnTo>
                    <a:lnTo>
                      <a:pt x="21" y="8"/>
                    </a:lnTo>
                    <a:lnTo>
                      <a:pt x="26" y="5"/>
                    </a:lnTo>
                    <a:lnTo>
                      <a:pt x="29" y="5"/>
                    </a:lnTo>
                    <a:lnTo>
                      <a:pt x="34" y="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88" name="Freeform 3121"/>
              <p:cNvSpPr>
                <a:spLocks/>
              </p:cNvSpPr>
              <p:nvPr/>
            </p:nvSpPr>
            <p:spPr bwMode="auto">
              <a:xfrm>
                <a:off x="3597" y="1820"/>
                <a:ext cx="34" cy="16"/>
              </a:xfrm>
              <a:custGeom>
                <a:avLst/>
                <a:gdLst>
                  <a:gd name="T0" fmla="*/ 34 w 34"/>
                  <a:gd name="T1" fmla="*/ 0 h 16"/>
                  <a:gd name="T2" fmla="*/ 34 w 34"/>
                  <a:gd name="T3" fmla="*/ 0 h 16"/>
                  <a:gd name="T4" fmla="*/ 29 w 34"/>
                  <a:gd name="T5" fmla="*/ 0 h 16"/>
                  <a:gd name="T6" fmla="*/ 24 w 34"/>
                  <a:gd name="T7" fmla="*/ 3 h 16"/>
                  <a:gd name="T8" fmla="*/ 21 w 34"/>
                  <a:gd name="T9" fmla="*/ 3 h 16"/>
                  <a:gd name="T10" fmla="*/ 16 w 34"/>
                  <a:gd name="T11" fmla="*/ 5 h 16"/>
                  <a:gd name="T12" fmla="*/ 11 w 34"/>
                  <a:gd name="T13" fmla="*/ 8 h 16"/>
                  <a:gd name="T14" fmla="*/ 8 w 34"/>
                  <a:gd name="T15" fmla="*/ 8 h 16"/>
                  <a:gd name="T16" fmla="*/ 3 w 34"/>
                  <a:gd name="T17" fmla="*/ 11 h 16"/>
                  <a:gd name="T18" fmla="*/ 0 w 34"/>
                  <a:gd name="T19" fmla="*/ 11 h 16"/>
                  <a:gd name="T20" fmla="*/ 0 w 34"/>
                  <a:gd name="T21" fmla="*/ 16 h 16"/>
                  <a:gd name="T22" fmla="*/ 5 w 34"/>
                  <a:gd name="T23" fmla="*/ 13 h 16"/>
                  <a:gd name="T24" fmla="*/ 8 w 34"/>
                  <a:gd name="T25" fmla="*/ 13 h 16"/>
                  <a:gd name="T26" fmla="*/ 13 w 34"/>
                  <a:gd name="T27" fmla="*/ 11 h 16"/>
                  <a:gd name="T28" fmla="*/ 16 w 34"/>
                  <a:gd name="T29" fmla="*/ 8 h 16"/>
                  <a:gd name="T30" fmla="*/ 21 w 34"/>
                  <a:gd name="T31" fmla="*/ 8 h 16"/>
                  <a:gd name="T32" fmla="*/ 26 w 34"/>
                  <a:gd name="T33" fmla="*/ 5 h 16"/>
                  <a:gd name="T34" fmla="*/ 29 w 34"/>
                  <a:gd name="T35" fmla="*/ 5 h 16"/>
                  <a:gd name="T36" fmla="*/ 34 w 34"/>
                  <a:gd name="T37" fmla="*/ 5 h 16"/>
                  <a:gd name="T38" fmla="*/ 34 w 34"/>
                  <a:gd name="T39" fmla="*/ 5 h 16"/>
                  <a:gd name="T40" fmla="*/ 34 w 34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6"/>
                  <a:gd name="T65" fmla="*/ 34 w 34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6">
                    <a:moveTo>
                      <a:pt x="34" y="0"/>
                    </a:moveTo>
                    <a:lnTo>
                      <a:pt x="34" y="0"/>
                    </a:lnTo>
                    <a:lnTo>
                      <a:pt x="29" y="0"/>
                    </a:lnTo>
                    <a:lnTo>
                      <a:pt x="24" y="3"/>
                    </a:lnTo>
                    <a:lnTo>
                      <a:pt x="21" y="3"/>
                    </a:lnTo>
                    <a:lnTo>
                      <a:pt x="16" y="5"/>
                    </a:lnTo>
                    <a:lnTo>
                      <a:pt x="11" y="8"/>
                    </a:lnTo>
                    <a:lnTo>
                      <a:pt x="8" y="8"/>
                    </a:lnTo>
                    <a:lnTo>
                      <a:pt x="3" y="11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3" y="11"/>
                    </a:lnTo>
                    <a:lnTo>
                      <a:pt x="16" y="8"/>
                    </a:lnTo>
                    <a:lnTo>
                      <a:pt x="21" y="8"/>
                    </a:lnTo>
                    <a:lnTo>
                      <a:pt x="26" y="5"/>
                    </a:lnTo>
                    <a:lnTo>
                      <a:pt x="29" y="5"/>
                    </a:lnTo>
                    <a:lnTo>
                      <a:pt x="34" y="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89" name="Freeform 3122"/>
              <p:cNvSpPr>
                <a:spLocks/>
              </p:cNvSpPr>
              <p:nvPr/>
            </p:nvSpPr>
            <p:spPr bwMode="auto">
              <a:xfrm>
                <a:off x="3631" y="1820"/>
                <a:ext cx="63" cy="13"/>
              </a:xfrm>
              <a:custGeom>
                <a:avLst/>
                <a:gdLst>
                  <a:gd name="T0" fmla="*/ 63 w 63"/>
                  <a:gd name="T1" fmla="*/ 8 h 13"/>
                  <a:gd name="T2" fmla="*/ 63 w 63"/>
                  <a:gd name="T3" fmla="*/ 8 h 13"/>
                  <a:gd name="T4" fmla="*/ 55 w 63"/>
                  <a:gd name="T5" fmla="*/ 5 h 13"/>
                  <a:gd name="T6" fmla="*/ 47 w 63"/>
                  <a:gd name="T7" fmla="*/ 3 h 13"/>
                  <a:gd name="T8" fmla="*/ 39 w 63"/>
                  <a:gd name="T9" fmla="*/ 0 h 13"/>
                  <a:gd name="T10" fmla="*/ 32 w 63"/>
                  <a:gd name="T11" fmla="*/ 0 h 13"/>
                  <a:gd name="T12" fmla="*/ 24 w 63"/>
                  <a:gd name="T13" fmla="*/ 0 h 13"/>
                  <a:gd name="T14" fmla="*/ 16 w 63"/>
                  <a:gd name="T15" fmla="*/ 0 h 13"/>
                  <a:gd name="T16" fmla="*/ 8 w 63"/>
                  <a:gd name="T17" fmla="*/ 0 h 13"/>
                  <a:gd name="T18" fmla="*/ 0 w 63"/>
                  <a:gd name="T19" fmla="*/ 0 h 13"/>
                  <a:gd name="T20" fmla="*/ 0 w 63"/>
                  <a:gd name="T21" fmla="*/ 5 h 13"/>
                  <a:gd name="T22" fmla="*/ 8 w 63"/>
                  <a:gd name="T23" fmla="*/ 3 h 13"/>
                  <a:gd name="T24" fmla="*/ 16 w 63"/>
                  <a:gd name="T25" fmla="*/ 3 h 13"/>
                  <a:gd name="T26" fmla="*/ 24 w 63"/>
                  <a:gd name="T27" fmla="*/ 3 h 13"/>
                  <a:gd name="T28" fmla="*/ 32 w 63"/>
                  <a:gd name="T29" fmla="*/ 3 h 13"/>
                  <a:gd name="T30" fmla="*/ 39 w 63"/>
                  <a:gd name="T31" fmla="*/ 5 h 13"/>
                  <a:gd name="T32" fmla="*/ 47 w 63"/>
                  <a:gd name="T33" fmla="*/ 5 h 13"/>
                  <a:gd name="T34" fmla="*/ 55 w 63"/>
                  <a:gd name="T35" fmla="*/ 8 h 13"/>
                  <a:gd name="T36" fmla="*/ 60 w 63"/>
                  <a:gd name="T37" fmla="*/ 13 h 13"/>
                  <a:gd name="T38" fmla="*/ 60 w 63"/>
                  <a:gd name="T39" fmla="*/ 13 h 13"/>
                  <a:gd name="T40" fmla="*/ 63 w 63"/>
                  <a:gd name="T41" fmla="*/ 8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3"/>
                  <a:gd name="T64" fmla="*/ 0 h 13"/>
                  <a:gd name="T65" fmla="*/ 63 w 63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3" h="13">
                    <a:moveTo>
                      <a:pt x="63" y="8"/>
                    </a:moveTo>
                    <a:lnTo>
                      <a:pt x="63" y="8"/>
                    </a:lnTo>
                    <a:lnTo>
                      <a:pt x="55" y="5"/>
                    </a:lnTo>
                    <a:lnTo>
                      <a:pt x="47" y="3"/>
                    </a:lnTo>
                    <a:lnTo>
                      <a:pt x="39" y="0"/>
                    </a:lnTo>
                    <a:lnTo>
                      <a:pt x="32" y="0"/>
                    </a:lnTo>
                    <a:lnTo>
                      <a:pt x="24" y="0"/>
                    </a:lnTo>
                    <a:lnTo>
                      <a:pt x="16" y="0"/>
                    </a:lnTo>
                    <a:lnTo>
                      <a:pt x="8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8" y="3"/>
                    </a:lnTo>
                    <a:lnTo>
                      <a:pt x="16" y="3"/>
                    </a:lnTo>
                    <a:lnTo>
                      <a:pt x="24" y="3"/>
                    </a:lnTo>
                    <a:lnTo>
                      <a:pt x="32" y="3"/>
                    </a:lnTo>
                    <a:lnTo>
                      <a:pt x="39" y="5"/>
                    </a:lnTo>
                    <a:lnTo>
                      <a:pt x="47" y="5"/>
                    </a:lnTo>
                    <a:lnTo>
                      <a:pt x="55" y="8"/>
                    </a:lnTo>
                    <a:lnTo>
                      <a:pt x="60" y="13"/>
                    </a:lnTo>
                    <a:lnTo>
                      <a:pt x="63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90" name="Freeform 3123"/>
              <p:cNvSpPr>
                <a:spLocks/>
              </p:cNvSpPr>
              <p:nvPr/>
            </p:nvSpPr>
            <p:spPr bwMode="auto">
              <a:xfrm>
                <a:off x="3691" y="1828"/>
                <a:ext cx="45" cy="60"/>
              </a:xfrm>
              <a:custGeom>
                <a:avLst/>
                <a:gdLst>
                  <a:gd name="T0" fmla="*/ 45 w 45"/>
                  <a:gd name="T1" fmla="*/ 60 h 60"/>
                  <a:gd name="T2" fmla="*/ 45 w 45"/>
                  <a:gd name="T3" fmla="*/ 60 h 60"/>
                  <a:gd name="T4" fmla="*/ 45 w 45"/>
                  <a:gd name="T5" fmla="*/ 50 h 60"/>
                  <a:gd name="T6" fmla="*/ 40 w 45"/>
                  <a:gd name="T7" fmla="*/ 42 h 60"/>
                  <a:gd name="T8" fmla="*/ 37 w 45"/>
                  <a:gd name="T9" fmla="*/ 34 h 60"/>
                  <a:gd name="T10" fmla="*/ 32 w 45"/>
                  <a:gd name="T11" fmla="*/ 26 h 60"/>
                  <a:gd name="T12" fmla="*/ 24 w 45"/>
                  <a:gd name="T13" fmla="*/ 18 h 60"/>
                  <a:gd name="T14" fmla="*/ 19 w 45"/>
                  <a:gd name="T15" fmla="*/ 13 h 60"/>
                  <a:gd name="T16" fmla="*/ 11 w 45"/>
                  <a:gd name="T17" fmla="*/ 5 h 60"/>
                  <a:gd name="T18" fmla="*/ 3 w 45"/>
                  <a:gd name="T19" fmla="*/ 0 h 60"/>
                  <a:gd name="T20" fmla="*/ 0 w 45"/>
                  <a:gd name="T21" fmla="*/ 5 h 60"/>
                  <a:gd name="T22" fmla="*/ 8 w 45"/>
                  <a:gd name="T23" fmla="*/ 11 h 60"/>
                  <a:gd name="T24" fmla="*/ 16 w 45"/>
                  <a:gd name="T25" fmla="*/ 16 h 60"/>
                  <a:gd name="T26" fmla="*/ 21 w 45"/>
                  <a:gd name="T27" fmla="*/ 21 h 60"/>
                  <a:gd name="T28" fmla="*/ 29 w 45"/>
                  <a:gd name="T29" fmla="*/ 29 h 60"/>
                  <a:gd name="T30" fmla="*/ 34 w 45"/>
                  <a:gd name="T31" fmla="*/ 37 h 60"/>
                  <a:gd name="T32" fmla="*/ 37 w 45"/>
                  <a:gd name="T33" fmla="*/ 45 h 60"/>
                  <a:gd name="T34" fmla="*/ 40 w 45"/>
                  <a:gd name="T35" fmla="*/ 52 h 60"/>
                  <a:gd name="T36" fmla="*/ 42 w 45"/>
                  <a:gd name="T37" fmla="*/ 60 h 60"/>
                  <a:gd name="T38" fmla="*/ 42 w 45"/>
                  <a:gd name="T39" fmla="*/ 60 h 60"/>
                  <a:gd name="T40" fmla="*/ 45 w 45"/>
                  <a:gd name="T41" fmla="*/ 60 h 6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5"/>
                  <a:gd name="T64" fmla="*/ 0 h 60"/>
                  <a:gd name="T65" fmla="*/ 45 w 45"/>
                  <a:gd name="T66" fmla="*/ 60 h 6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5" h="60">
                    <a:moveTo>
                      <a:pt x="45" y="60"/>
                    </a:moveTo>
                    <a:lnTo>
                      <a:pt x="45" y="60"/>
                    </a:lnTo>
                    <a:lnTo>
                      <a:pt x="45" y="50"/>
                    </a:lnTo>
                    <a:lnTo>
                      <a:pt x="40" y="42"/>
                    </a:lnTo>
                    <a:lnTo>
                      <a:pt x="37" y="34"/>
                    </a:lnTo>
                    <a:lnTo>
                      <a:pt x="32" y="26"/>
                    </a:lnTo>
                    <a:lnTo>
                      <a:pt x="24" y="18"/>
                    </a:lnTo>
                    <a:lnTo>
                      <a:pt x="19" y="13"/>
                    </a:lnTo>
                    <a:lnTo>
                      <a:pt x="11" y="5"/>
                    </a:lnTo>
                    <a:lnTo>
                      <a:pt x="3" y="0"/>
                    </a:lnTo>
                    <a:lnTo>
                      <a:pt x="0" y="5"/>
                    </a:lnTo>
                    <a:lnTo>
                      <a:pt x="8" y="11"/>
                    </a:lnTo>
                    <a:lnTo>
                      <a:pt x="16" y="16"/>
                    </a:lnTo>
                    <a:lnTo>
                      <a:pt x="21" y="21"/>
                    </a:lnTo>
                    <a:lnTo>
                      <a:pt x="29" y="29"/>
                    </a:lnTo>
                    <a:lnTo>
                      <a:pt x="34" y="37"/>
                    </a:lnTo>
                    <a:lnTo>
                      <a:pt x="37" y="45"/>
                    </a:lnTo>
                    <a:lnTo>
                      <a:pt x="40" y="52"/>
                    </a:lnTo>
                    <a:lnTo>
                      <a:pt x="42" y="60"/>
                    </a:lnTo>
                    <a:lnTo>
                      <a:pt x="45" y="6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91" name="Freeform 3124"/>
              <p:cNvSpPr>
                <a:spLocks/>
              </p:cNvSpPr>
              <p:nvPr/>
            </p:nvSpPr>
            <p:spPr bwMode="auto">
              <a:xfrm>
                <a:off x="3707" y="1888"/>
                <a:ext cx="29" cy="37"/>
              </a:xfrm>
              <a:custGeom>
                <a:avLst/>
                <a:gdLst>
                  <a:gd name="T0" fmla="*/ 3 w 29"/>
                  <a:gd name="T1" fmla="*/ 37 h 37"/>
                  <a:gd name="T2" fmla="*/ 3 w 29"/>
                  <a:gd name="T3" fmla="*/ 37 h 37"/>
                  <a:gd name="T4" fmla="*/ 8 w 29"/>
                  <a:gd name="T5" fmla="*/ 34 h 37"/>
                  <a:gd name="T6" fmla="*/ 13 w 29"/>
                  <a:gd name="T7" fmla="*/ 29 h 37"/>
                  <a:gd name="T8" fmla="*/ 18 w 29"/>
                  <a:gd name="T9" fmla="*/ 27 h 37"/>
                  <a:gd name="T10" fmla="*/ 21 w 29"/>
                  <a:gd name="T11" fmla="*/ 21 h 37"/>
                  <a:gd name="T12" fmla="*/ 26 w 29"/>
                  <a:gd name="T13" fmla="*/ 16 h 37"/>
                  <a:gd name="T14" fmla="*/ 29 w 29"/>
                  <a:gd name="T15" fmla="*/ 11 h 37"/>
                  <a:gd name="T16" fmla="*/ 29 w 29"/>
                  <a:gd name="T17" fmla="*/ 6 h 37"/>
                  <a:gd name="T18" fmla="*/ 29 w 29"/>
                  <a:gd name="T19" fmla="*/ 0 h 37"/>
                  <a:gd name="T20" fmla="*/ 26 w 29"/>
                  <a:gd name="T21" fmla="*/ 0 h 37"/>
                  <a:gd name="T22" fmla="*/ 26 w 29"/>
                  <a:gd name="T23" fmla="*/ 6 h 37"/>
                  <a:gd name="T24" fmla="*/ 26 w 29"/>
                  <a:gd name="T25" fmla="*/ 11 h 37"/>
                  <a:gd name="T26" fmla="*/ 24 w 29"/>
                  <a:gd name="T27" fmla="*/ 13 h 37"/>
                  <a:gd name="T28" fmla="*/ 18 w 29"/>
                  <a:gd name="T29" fmla="*/ 19 h 37"/>
                  <a:gd name="T30" fmla="*/ 16 w 29"/>
                  <a:gd name="T31" fmla="*/ 24 h 37"/>
                  <a:gd name="T32" fmla="*/ 10 w 29"/>
                  <a:gd name="T33" fmla="*/ 27 h 37"/>
                  <a:gd name="T34" fmla="*/ 5 w 29"/>
                  <a:gd name="T35" fmla="*/ 32 h 37"/>
                  <a:gd name="T36" fmla="*/ 0 w 29"/>
                  <a:gd name="T37" fmla="*/ 34 h 37"/>
                  <a:gd name="T38" fmla="*/ 0 w 29"/>
                  <a:gd name="T39" fmla="*/ 34 h 37"/>
                  <a:gd name="T40" fmla="*/ 3 w 29"/>
                  <a:gd name="T41" fmla="*/ 37 h 3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37"/>
                  <a:gd name="T65" fmla="*/ 29 w 29"/>
                  <a:gd name="T66" fmla="*/ 37 h 3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37">
                    <a:moveTo>
                      <a:pt x="3" y="37"/>
                    </a:moveTo>
                    <a:lnTo>
                      <a:pt x="3" y="37"/>
                    </a:lnTo>
                    <a:lnTo>
                      <a:pt x="8" y="34"/>
                    </a:lnTo>
                    <a:lnTo>
                      <a:pt x="13" y="29"/>
                    </a:lnTo>
                    <a:lnTo>
                      <a:pt x="18" y="27"/>
                    </a:lnTo>
                    <a:lnTo>
                      <a:pt x="21" y="21"/>
                    </a:lnTo>
                    <a:lnTo>
                      <a:pt x="26" y="16"/>
                    </a:lnTo>
                    <a:lnTo>
                      <a:pt x="29" y="11"/>
                    </a:lnTo>
                    <a:lnTo>
                      <a:pt x="29" y="6"/>
                    </a:lnTo>
                    <a:lnTo>
                      <a:pt x="29" y="0"/>
                    </a:lnTo>
                    <a:lnTo>
                      <a:pt x="26" y="0"/>
                    </a:lnTo>
                    <a:lnTo>
                      <a:pt x="26" y="6"/>
                    </a:lnTo>
                    <a:lnTo>
                      <a:pt x="26" y="11"/>
                    </a:lnTo>
                    <a:lnTo>
                      <a:pt x="24" y="13"/>
                    </a:lnTo>
                    <a:lnTo>
                      <a:pt x="18" y="19"/>
                    </a:lnTo>
                    <a:lnTo>
                      <a:pt x="16" y="24"/>
                    </a:lnTo>
                    <a:lnTo>
                      <a:pt x="10" y="27"/>
                    </a:lnTo>
                    <a:lnTo>
                      <a:pt x="5" y="32"/>
                    </a:lnTo>
                    <a:lnTo>
                      <a:pt x="0" y="34"/>
                    </a:lnTo>
                    <a:lnTo>
                      <a:pt x="3" y="37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92" name="Freeform 3125"/>
              <p:cNvSpPr>
                <a:spLocks/>
              </p:cNvSpPr>
              <p:nvPr/>
            </p:nvSpPr>
            <p:spPr bwMode="auto">
              <a:xfrm>
                <a:off x="3670" y="1920"/>
                <a:ext cx="40" cy="8"/>
              </a:xfrm>
              <a:custGeom>
                <a:avLst/>
                <a:gdLst>
                  <a:gd name="T0" fmla="*/ 0 w 40"/>
                  <a:gd name="T1" fmla="*/ 2 h 8"/>
                  <a:gd name="T2" fmla="*/ 0 w 40"/>
                  <a:gd name="T3" fmla="*/ 2 h 8"/>
                  <a:gd name="T4" fmla="*/ 6 w 40"/>
                  <a:gd name="T5" fmla="*/ 5 h 8"/>
                  <a:gd name="T6" fmla="*/ 11 w 40"/>
                  <a:gd name="T7" fmla="*/ 8 h 8"/>
                  <a:gd name="T8" fmla="*/ 16 w 40"/>
                  <a:gd name="T9" fmla="*/ 8 h 8"/>
                  <a:gd name="T10" fmla="*/ 19 w 40"/>
                  <a:gd name="T11" fmla="*/ 8 h 8"/>
                  <a:gd name="T12" fmla="*/ 24 w 40"/>
                  <a:gd name="T13" fmla="*/ 8 h 8"/>
                  <a:gd name="T14" fmla="*/ 29 w 40"/>
                  <a:gd name="T15" fmla="*/ 8 h 8"/>
                  <a:gd name="T16" fmla="*/ 34 w 40"/>
                  <a:gd name="T17" fmla="*/ 8 h 8"/>
                  <a:gd name="T18" fmla="*/ 40 w 40"/>
                  <a:gd name="T19" fmla="*/ 5 h 8"/>
                  <a:gd name="T20" fmla="*/ 37 w 40"/>
                  <a:gd name="T21" fmla="*/ 2 h 8"/>
                  <a:gd name="T22" fmla="*/ 34 w 40"/>
                  <a:gd name="T23" fmla="*/ 2 h 8"/>
                  <a:gd name="T24" fmla="*/ 29 w 40"/>
                  <a:gd name="T25" fmla="*/ 5 h 8"/>
                  <a:gd name="T26" fmla="*/ 24 w 40"/>
                  <a:gd name="T27" fmla="*/ 5 h 8"/>
                  <a:gd name="T28" fmla="*/ 19 w 40"/>
                  <a:gd name="T29" fmla="*/ 5 h 8"/>
                  <a:gd name="T30" fmla="*/ 16 w 40"/>
                  <a:gd name="T31" fmla="*/ 5 h 8"/>
                  <a:gd name="T32" fmla="*/ 11 w 40"/>
                  <a:gd name="T33" fmla="*/ 2 h 8"/>
                  <a:gd name="T34" fmla="*/ 8 w 40"/>
                  <a:gd name="T35" fmla="*/ 2 h 8"/>
                  <a:gd name="T36" fmla="*/ 3 w 40"/>
                  <a:gd name="T37" fmla="*/ 0 h 8"/>
                  <a:gd name="T38" fmla="*/ 3 w 40"/>
                  <a:gd name="T39" fmla="*/ 0 h 8"/>
                  <a:gd name="T40" fmla="*/ 0 w 40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0"/>
                  <a:gd name="T64" fmla="*/ 0 h 8"/>
                  <a:gd name="T65" fmla="*/ 40 w 40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0" h="8">
                    <a:moveTo>
                      <a:pt x="0" y="2"/>
                    </a:moveTo>
                    <a:lnTo>
                      <a:pt x="0" y="2"/>
                    </a:lnTo>
                    <a:lnTo>
                      <a:pt x="6" y="5"/>
                    </a:lnTo>
                    <a:lnTo>
                      <a:pt x="11" y="8"/>
                    </a:lnTo>
                    <a:lnTo>
                      <a:pt x="16" y="8"/>
                    </a:lnTo>
                    <a:lnTo>
                      <a:pt x="19" y="8"/>
                    </a:lnTo>
                    <a:lnTo>
                      <a:pt x="24" y="8"/>
                    </a:lnTo>
                    <a:lnTo>
                      <a:pt x="29" y="8"/>
                    </a:lnTo>
                    <a:lnTo>
                      <a:pt x="34" y="8"/>
                    </a:lnTo>
                    <a:lnTo>
                      <a:pt x="40" y="5"/>
                    </a:lnTo>
                    <a:lnTo>
                      <a:pt x="37" y="2"/>
                    </a:lnTo>
                    <a:lnTo>
                      <a:pt x="34" y="2"/>
                    </a:lnTo>
                    <a:lnTo>
                      <a:pt x="29" y="5"/>
                    </a:lnTo>
                    <a:lnTo>
                      <a:pt x="24" y="5"/>
                    </a:lnTo>
                    <a:lnTo>
                      <a:pt x="19" y="5"/>
                    </a:lnTo>
                    <a:lnTo>
                      <a:pt x="16" y="5"/>
                    </a:lnTo>
                    <a:lnTo>
                      <a:pt x="11" y="2"/>
                    </a:lnTo>
                    <a:lnTo>
                      <a:pt x="8" y="2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93" name="Freeform 3126"/>
              <p:cNvSpPr>
                <a:spLocks/>
              </p:cNvSpPr>
              <p:nvPr/>
            </p:nvSpPr>
            <p:spPr bwMode="auto">
              <a:xfrm>
                <a:off x="3668" y="1899"/>
                <a:ext cx="8" cy="23"/>
              </a:xfrm>
              <a:custGeom>
                <a:avLst/>
                <a:gdLst>
                  <a:gd name="T0" fmla="*/ 2 w 8"/>
                  <a:gd name="T1" fmla="*/ 0 h 23"/>
                  <a:gd name="T2" fmla="*/ 2 w 8"/>
                  <a:gd name="T3" fmla="*/ 0 h 23"/>
                  <a:gd name="T4" fmla="*/ 2 w 8"/>
                  <a:gd name="T5" fmla="*/ 2 h 23"/>
                  <a:gd name="T6" fmla="*/ 2 w 8"/>
                  <a:gd name="T7" fmla="*/ 5 h 23"/>
                  <a:gd name="T8" fmla="*/ 2 w 8"/>
                  <a:gd name="T9" fmla="*/ 8 h 23"/>
                  <a:gd name="T10" fmla="*/ 2 w 8"/>
                  <a:gd name="T11" fmla="*/ 10 h 23"/>
                  <a:gd name="T12" fmla="*/ 0 w 8"/>
                  <a:gd name="T13" fmla="*/ 16 h 23"/>
                  <a:gd name="T14" fmla="*/ 0 w 8"/>
                  <a:gd name="T15" fmla="*/ 18 h 23"/>
                  <a:gd name="T16" fmla="*/ 0 w 8"/>
                  <a:gd name="T17" fmla="*/ 21 h 23"/>
                  <a:gd name="T18" fmla="*/ 2 w 8"/>
                  <a:gd name="T19" fmla="*/ 23 h 23"/>
                  <a:gd name="T20" fmla="*/ 5 w 8"/>
                  <a:gd name="T21" fmla="*/ 21 h 23"/>
                  <a:gd name="T22" fmla="*/ 5 w 8"/>
                  <a:gd name="T23" fmla="*/ 18 h 23"/>
                  <a:gd name="T24" fmla="*/ 5 w 8"/>
                  <a:gd name="T25" fmla="*/ 18 h 23"/>
                  <a:gd name="T26" fmla="*/ 5 w 8"/>
                  <a:gd name="T27" fmla="*/ 16 h 23"/>
                  <a:gd name="T28" fmla="*/ 5 w 8"/>
                  <a:gd name="T29" fmla="*/ 13 h 23"/>
                  <a:gd name="T30" fmla="*/ 5 w 8"/>
                  <a:gd name="T31" fmla="*/ 8 h 23"/>
                  <a:gd name="T32" fmla="*/ 5 w 8"/>
                  <a:gd name="T33" fmla="*/ 5 h 23"/>
                  <a:gd name="T34" fmla="*/ 8 w 8"/>
                  <a:gd name="T35" fmla="*/ 2 h 23"/>
                  <a:gd name="T36" fmla="*/ 5 w 8"/>
                  <a:gd name="T37" fmla="*/ 0 h 23"/>
                  <a:gd name="T38" fmla="*/ 5 w 8"/>
                  <a:gd name="T39" fmla="*/ 0 h 23"/>
                  <a:gd name="T40" fmla="*/ 2 w 8"/>
                  <a:gd name="T41" fmla="*/ 0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23"/>
                  <a:gd name="T65" fmla="*/ 8 w 8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23">
                    <a:moveTo>
                      <a:pt x="2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2" y="5"/>
                    </a:lnTo>
                    <a:lnTo>
                      <a:pt x="2" y="8"/>
                    </a:lnTo>
                    <a:lnTo>
                      <a:pt x="2" y="10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2" y="23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5" y="16"/>
                    </a:lnTo>
                    <a:lnTo>
                      <a:pt x="5" y="13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94" name="Freeform 3127"/>
              <p:cNvSpPr>
                <a:spLocks/>
              </p:cNvSpPr>
              <p:nvPr/>
            </p:nvSpPr>
            <p:spPr bwMode="auto">
              <a:xfrm>
                <a:off x="3657" y="1878"/>
                <a:ext cx="16" cy="21"/>
              </a:xfrm>
              <a:custGeom>
                <a:avLst/>
                <a:gdLst>
                  <a:gd name="T0" fmla="*/ 0 w 16"/>
                  <a:gd name="T1" fmla="*/ 2 h 21"/>
                  <a:gd name="T2" fmla="*/ 0 w 16"/>
                  <a:gd name="T3" fmla="*/ 2 h 21"/>
                  <a:gd name="T4" fmla="*/ 3 w 16"/>
                  <a:gd name="T5" fmla="*/ 5 h 21"/>
                  <a:gd name="T6" fmla="*/ 6 w 16"/>
                  <a:gd name="T7" fmla="*/ 5 h 21"/>
                  <a:gd name="T8" fmla="*/ 6 w 16"/>
                  <a:gd name="T9" fmla="*/ 8 h 21"/>
                  <a:gd name="T10" fmla="*/ 8 w 16"/>
                  <a:gd name="T11" fmla="*/ 10 h 21"/>
                  <a:gd name="T12" fmla="*/ 11 w 16"/>
                  <a:gd name="T13" fmla="*/ 13 h 21"/>
                  <a:gd name="T14" fmla="*/ 11 w 16"/>
                  <a:gd name="T15" fmla="*/ 16 h 21"/>
                  <a:gd name="T16" fmla="*/ 13 w 16"/>
                  <a:gd name="T17" fmla="*/ 18 h 21"/>
                  <a:gd name="T18" fmla="*/ 13 w 16"/>
                  <a:gd name="T19" fmla="*/ 21 h 21"/>
                  <a:gd name="T20" fmla="*/ 16 w 16"/>
                  <a:gd name="T21" fmla="*/ 21 h 21"/>
                  <a:gd name="T22" fmla="*/ 16 w 16"/>
                  <a:gd name="T23" fmla="*/ 16 h 21"/>
                  <a:gd name="T24" fmla="*/ 13 w 16"/>
                  <a:gd name="T25" fmla="*/ 13 h 21"/>
                  <a:gd name="T26" fmla="*/ 13 w 16"/>
                  <a:gd name="T27" fmla="*/ 10 h 21"/>
                  <a:gd name="T28" fmla="*/ 11 w 16"/>
                  <a:gd name="T29" fmla="*/ 8 h 21"/>
                  <a:gd name="T30" fmla="*/ 8 w 16"/>
                  <a:gd name="T31" fmla="*/ 5 h 21"/>
                  <a:gd name="T32" fmla="*/ 6 w 16"/>
                  <a:gd name="T33" fmla="*/ 2 h 21"/>
                  <a:gd name="T34" fmla="*/ 3 w 16"/>
                  <a:gd name="T35" fmla="*/ 0 h 21"/>
                  <a:gd name="T36" fmla="*/ 0 w 16"/>
                  <a:gd name="T37" fmla="*/ 0 h 21"/>
                  <a:gd name="T38" fmla="*/ 0 w 16"/>
                  <a:gd name="T39" fmla="*/ 0 h 21"/>
                  <a:gd name="T40" fmla="*/ 0 w 16"/>
                  <a:gd name="T41" fmla="*/ 2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21"/>
                  <a:gd name="T65" fmla="*/ 16 w 16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21">
                    <a:moveTo>
                      <a:pt x="0" y="2"/>
                    </a:moveTo>
                    <a:lnTo>
                      <a:pt x="0" y="2"/>
                    </a:lnTo>
                    <a:lnTo>
                      <a:pt x="3" y="5"/>
                    </a:lnTo>
                    <a:lnTo>
                      <a:pt x="6" y="5"/>
                    </a:lnTo>
                    <a:lnTo>
                      <a:pt x="6" y="8"/>
                    </a:lnTo>
                    <a:lnTo>
                      <a:pt x="8" y="10"/>
                    </a:lnTo>
                    <a:lnTo>
                      <a:pt x="11" y="13"/>
                    </a:lnTo>
                    <a:lnTo>
                      <a:pt x="11" y="16"/>
                    </a:lnTo>
                    <a:lnTo>
                      <a:pt x="13" y="18"/>
                    </a:lnTo>
                    <a:lnTo>
                      <a:pt x="13" y="21"/>
                    </a:lnTo>
                    <a:lnTo>
                      <a:pt x="16" y="21"/>
                    </a:lnTo>
                    <a:lnTo>
                      <a:pt x="16" y="16"/>
                    </a:lnTo>
                    <a:lnTo>
                      <a:pt x="13" y="13"/>
                    </a:lnTo>
                    <a:lnTo>
                      <a:pt x="13" y="10"/>
                    </a:lnTo>
                    <a:lnTo>
                      <a:pt x="11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95" name="Freeform 3128"/>
              <p:cNvSpPr>
                <a:spLocks/>
              </p:cNvSpPr>
              <p:nvPr/>
            </p:nvSpPr>
            <p:spPr bwMode="auto">
              <a:xfrm>
                <a:off x="3618" y="1873"/>
                <a:ext cx="39" cy="7"/>
              </a:xfrm>
              <a:custGeom>
                <a:avLst/>
                <a:gdLst>
                  <a:gd name="T0" fmla="*/ 3 w 39"/>
                  <a:gd name="T1" fmla="*/ 5 h 7"/>
                  <a:gd name="T2" fmla="*/ 3 w 39"/>
                  <a:gd name="T3" fmla="*/ 5 h 7"/>
                  <a:gd name="T4" fmla="*/ 8 w 39"/>
                  <a:gd name="T5" fmla="*/ 5 h 7"/>
                  <a:gd name="T6" fmla="*/ 10 w 39"/>
                  <a:gd name="T7" fmla="*/ 5 h 7"/>
                  <a:gd name="T8" fmla="*/ 16 w 39"/>
                  <a:gd name="T9" fmla="*/ 5 h 7"/>
                  <a:gd name="T10" fmla="*/ 21 w 39"/>
                  <a:gd name="T11" fmla="*/ 5 h 7"/>
                  <a:gd name="T12" fmla="*/ 26 w 39"/>
                  <a:gd name="T13" fmla="*/ 5 h 7"/>
                  <a:gd name="T14" fmla="*/ 29 w 39"/>
                  <a:gd name="T15" fmla="*/ 5 h 7"/>
                  <a:gd name="T16" fmla="*/ 34 w 39"/>
                  <a:gd name="T17" fmla="*/ 7 h 7"/>
                  <a:gd name="T18" fmla="*/ 39 w 39"/>
                  <a:gd name="T19" fmla="*/ 7 h 7"/>
                  <a:gd name="T20" fmla="*/ 39 w 39"/>
                  <a:gd name="T21" fmla="*/ 5 h 7"/>
                  <a:gd name="T22" fmla="*/ 37 w 39"/>
                  <a:gd name="T23" fmla="*/ 2 h 7"/>
                  <a:gd name="T24" fmla="*/ 31 w 39"/>
                  <a:gd name="T25" fmla="*/ 2 h 7"/>
                  <a:gd name="T26" fmla="*/ 26 w 39"/>
                  <a:gd name="T27" fmla="*/ 0 h 7"/>
                  <a:gd name="T28" fmla="*/ 21 w 39"/>
                  <a:gd name="T29" fmla="*/ 0 h 7"/>
                  <a:gd name="T30" fmla="*/ 16 w 39"/>
                  <a:gd name="T31" fmla="*/ 0 h 7"/>
                  <a:gd name="T32" fmla="*/ 10 w 39"/>
                  <a:gd name="T33" fmla="*/ 0 h 7"/>
                  <a:gd name="T34" fmla="*/ 5 w 39"/>
                  <a:gd name="T35" fmla="*/ 2 h 7"/>
                  <a:gd name="T36" fmla="*/ 0 w 39"/>
                  <a:gd name="T37" fmla="*/ 2 h 7"/>
                  <a:gd name="T38" fmla="*/ 0 w 39"/>
                  <a:gd name="T39" fmla="*/ 2 h 7"/>
                  <a:gd name="T40" fmla="*/ 3 w 39"/>
                  <a:gd name="T41" fmla="*/ 5 h 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9"/>
                  <a:gd name="T64" fmla="*/ 0 h 7"/>
                  <a:gd name="T65" fmla="*/ 39 w 39"/>
                  <a:gd name="T66" fmla="*/ 7 h 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9" h="7">
                    <a:moveTo>
                      <a:pt x="3" y="5"/>
                    </a:moveTo>
                    <a:lnTo>
                      <a:pt x="3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6" y="5"/>
                    </a:lnTo>
                    <a:lnTo>
                      <a:pt x="21" y="5"/>
                    </a:lnTo>
                    <a:lnTo>
                      <a:pt x="26" y="5"/>
                    </a:lnTo>
                    <a:lnTo>
                      <a:pt x="29" y="5"/>
                    </a:lnTo>
                    <a:lnTo>
                      <a:pt x="34" y="7"/>
                    </a:lnTo>
                    <a:lnTo>
                      <a:pt x="39" y="7"/>
                    </a:lnTo>
                    <a:lnTo>
                      <a:pt x="39" y="5"/>
                    </a:lnTo>
                    <a:lnTo>
                      <a:pt x="37" y="2"/>
                    </a:lnTo>
                    <a:lnTo>
                      <a:pt x="31" y="2"/>
                    </a:lnTo>
                    <a:lnTo>
                      <a:pt x="26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0" y="0"/>
                    </a:lnTo>
                    <a:lnTo>
                      <a:pt x="5" y="2"/>
                    </a:lnTo>
                    <a:lnTo>
                      <a:pt x="0" y="2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96" name="Freeform 3129"/>
              <p:cNvSpPr>
                <a:spLocks/>
              </p:cNvSpPr>
              <p:nvPr/>
            </p:nvSpPr>
            <p:spPr bwMode="auto">
              <a:xfrm>
                <a:off x="3584" y="1875"/>
                <a:ext cx="37" cy="29"/>
              </a:xfrm>
              <a:custGeom>
                <a:avLst/>
                <a:gdLst>
                  <a:gd name="T0" fmla="*/ 3 w 37"/>
                  <a:gd name="T1" fmla="*/ 29 h 29"/>
                  <a:gd name="T2" fmla="*/ 8 w 37"/>
                  <a:gd name="T3" fmla="*/ 26 h 29"/>
                  <a:gd name="T4" fmla="*/ 10 w 37"/>
                  <a:gd name="T5" fmla="*/ 21 h 29"/>
                  <a:gd name="T6" fmla="*/ 16 w 37"/>
                  <a:gd name="T7" fmla="*/ 19 h 29"/>
                  <a:gd name="T8" fmla="*/ 18 w 37"/>
                  <a:gd name="T9" fmla="*/ 13 h 29"/>
                  <a:gd name="T10" fmla="*/ 24 w 37"/>
                  <a:gd name="T11" fmla="*/ 11 h 29"/>
                  <a:gd name="T12" fmla="*/ 26 w 37"/>
                  <a:gd name="T13" fmla="*/ 8 h 29"/>
                  <a:gd name="T14" fmla="*/ 31 w 37"/>
                  <a:gd name="T15" fmla="*/ 5 h 29"/>
                  <a:gd name="T16" fmla="*/ 37 w 37"/>
                  <a:gd name="T17" fmla="*/ 3 h 29"/>
                  <a:gd name="T18" fmla="*/ 34 w 37"/>
                  <a:gd name="T19" fmla="*/ 0 h 29"/>
                  <a:gd name="T20" fmla="*/ 31 w 37"/>
                  <a:gd name="T21" fmla="*/ 3 h 29"/>
                  <a:gd name="T22" fmla="*/ 26 w 37"/>
                  <a:gd name="T23" fmla="*/ 5 h 29"/>
                  <a:gd name="T24" fmla="*/ 21 w 37"/>
                  <a:gd name="T25" fmla="*/ 8 h 29"/>
                  <a:gd name="T26" fmla="*/ 16 w 37"/>
                  <a:gd name="T27" fmla="*/ 11 h 29"/>
                  <a:gd name="T28" fmla="*/ 13 w 37"/>
                  <a:gd name="T29" fmla="*/ 16 h 29"/>
                  <a:gd name="T30" fmla="*/ 8 w 37"/>
                  <a:gd name="T31" fmla="*/ 19 h 29"/>
                  <a:gd name="T32" fmla="*/ 5 w 37"/>
                  <a:gd name="T33" fmla="*/ 24 h 29"/>
                  <a:gd name="T34" fmla="*/ 0 w 37"/>
                  <a:gd name="T35" fmla="*/ 26 h 29"/>
                  <a:gd name="T36" fmla="*/ 3 w 37"/>
                  <a:gd name="T37" fmla="*/ 29 h 2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7"/>
                  <a:gd name="T58" fmla="*/ 0 h 29"/>
                  <a:gd name="T59" fmla="*/ 37 w 37"/>
                  <a:gd name="T60" fmla="*/ 29 h 2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7" h="29">
                    <a:moveTo>
                      <a:pt x="3" y="29"/>
                    </a:moveTo>
                    <a:lnTo>
                      <a:pt x="8" y="26"/>
                    </a:lnTo>
                    <a:lnTo>
                      <a:pt x="10" y="21"/>
                    </a:lnTo>
                    <a:lnTo>
                      <a:pt x="16" y="19"/>
                    </a:lnTo>
                    <a:lnTo>
                      <a:pt x="18" y="13"/>
                    </a:lnTo>
                    <a:lnTo>
                      <a:pt x="24" y="11"/>
                    </a:lnTo>
                    <a:lnTo>
                      <a:pt x="26" y="8"/>
                    </a:lnTo>
                    <a:lnTo>
                      <a:pt x="31" y="5"/>
                    </a:lnTo>
                    <a:lnTo>
                      <a:pt x="37" y="3"/>
                    </a:lnTo>
                    <a:lnTo>
                      <a:pt x="34" y="0"/>
                    </a:lnTo>
                    <a:lnTo>
                      <a:pt x="31" y="3"/>
                    </a:lnTo>
                    <a:lnTo>
                      <a:pt x="26" y="5"/>
                    </a:lnTo>
                    <a:lnTo>
                      <a:pt x="21" y="8"/>
                    </a:lnTo>
                    <a:lnTo>
                      <a:pt x="16" y="11"/>
                    </a:lnTo>
                    <a:lnTo>
                      <a:pt x="13" y="16"/>
                    </a:lnTo>
                    <a:lnTo>
                      <a:pt x="8" y="19"/>
                    </a:lnTo>
                    <a:lnTo>
                      <a:pt x="5" y="24"/>
                    </a:lnTo>
                    <a:lnTo>
                      <a:pt x="0" y="26"/>
                    </a:lnTo>
                    <a:lnTo>
                      <a:pt x="3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97" name="Freeform 3130"/>
              <p:cNvSpPr>
                <a:spLocks/>
              </p:cNvSpPr>
              <p:nvPr/>
            </p:nvSpPr>
            <p:spPr bwMode="auto">
              <a:xfrm>
                <a:off x="3181" y="1820"/>
                <a:ext cx="338" cy="92"/>
              </a:xfrm>
              <a:custGeom>
                <a:avLst/>
                <a:gdLst>
                  <a:gd name="T0" fmla="*/ 0 w 338"/>
                  <a:gd name="T1" fmla="*/ 16 h 92"/>
                  <a:gd name="T2" fmla="*/ 0 w 338"/>
                  <a:gd name="T3" fmla="*/ 42 h 92"/>
                  <a:gd name="T4" fmla="*/ 3 w 338"/>
                  <a:gd name="T5" fmla="*/ 66 h 92"/>
                  <a:gd name="T6" fmla="*/ 5 w 338"/>
                  <a:gd name="T7" fmla="*/ 76 h 92"/>
                  <a:gd name="T8" fmla="*/ 11 w 338"/>
                  <a:gd name="T9" fmla="*/ 84 h 92"/>
                  <a:gd name="T10" fmla="*/ 50 w 338"/>
                  <a:gd name="T11" fmla="*/ 87 h 92"/>
                  <a:gd name="T12" fmla="*/ 89 w 338"/>
                  <a:gd name="T13" fmla="*/ 87 h 92"/>
                  <a:gd name="T14" fmla="*/ 126 w 338"/>
                  <a:gd name="T15" fmla="*/ 87 h 92"/>
                  <a:gd name="T16" fmla="*/ 165 w 338"/>
                  <a:gd name="T17" fmla="*/ 87 h 92"/>
                  <a:gd name="T18" fmla="*/ 209 w 338"/>
                  <a:gd name="T19" fmla="*/ 89 h 92"/>
                  <a:gd name="T20" fmla="*/ 251 w 338"/>
                  <a:gd name="T21" fmla="*/ 89 h 92"/>
                  <a:gd name="T22" fmla="*/ 270 w 338"/>
                  <a:gd name="T23" fmla="*/ 92 h 92"/>
                  <a:gd name="T24" fmla="*/ 288 w 338"/>
                  <a:gd name="T25" fmla="*/ 92 h 92"/>
                  <a:gd name="T26" fmla="*/ 304 w 338"/>
                  <a:gd name="T27" fmla="*/ 89 h 92"/>
                  <a:gd name="T28" fmla="*/ 319 w 338"/>
                  <a:gd name="T29" fmla="*/ 81 h 92"/>
                  <a:gd name="T30" fmla="*/ 330 w 338"/>
                  <a:gd name="T31" fmla="*/ 66 h 92"/>
                  <a:gd name="T32" fmla="*/ 335 w 338"/>
                  <a:gd name="T33" fmla="*/ 45 h 92"/>
                  <a:gd name="T34" fmla="*/ 338 w 338"/>
                  <a:gd name="T35" fmla="*/ 26 h 92"/>
                  <a:gd name="T36" fmla="*/ 338 w 338"/>
                  <a:gd name="T37" fmla="*/ 19 h 92"/>
                  <a:gd name="T38" fmla="*/ 335 w 338"/>
                  <a:gd name="T39" fmla="*/ 13 h 92"/>
                  <a:gd name="T40" fmla="*/ 332 w 338"/>
                  <a:gd name="T41" fmla="*/ 8 h 92"/>
                  <a:gd name="T42" fmla="*/ 325 w 338"/>
                  <a:gd name="T43" fmla="*/ 5 h 92"/>
                  <a:gd name="T44" fmla="*/ 309 w 338"/>
                  <a:gd name="T45" fmla="*/ 3 h 92"/>
                  <a:gd name="T46" fmla="*/ 293 w 338"/>
                  <a:gd name="T47" fmla="*/ 0 h 92"/>
                  <a:gd name="T48" fmla="*/ 285 w 338"/>
                  <a:gd name="T49" fmla="*/ 0 h 92"/>
                  <a:gd name="T50" fmla="*/ 280 w 338"/>
                  <a:gd name="T51" fmla="*/ 0 h 92"/>
                  <a:gd name="T52" fmla="*/ 275 w 338"/>
                  <a:gd name="T53" fmla="*/ 0 h 92"/>
                  <a:gd name="T54" fmla="*/ 264 w 338"/>
                  <a:gd name="T55" fmla="*/ 0 h 92"/>
                  <a:gd name="T56" fmla="*/ 251 w 338"/>
                  <a:gd name="T57" fmla="*/ 3 h 92"/>
                  <a:gd name="T58" fmla="*/ 233 w 338"/>
                  <a:gd name="T59" fmla="*/ 3 h 92"/>
                  <a:gd name="T60" fmla="*/ 209 w 338"/>
                  <a:gd name="T61" fmla="*/ 3 h 92"/>
                  <a:gd name="T62" fmla="*/ 186 w 338"/>
                  <a:gd name="T63" fmla="*/ 5 h 92"/>
                  <a:gd name="T64" fmla="*/ 136 w 338"/>
                  <a:gd name="T65" fmla="*/ 8 h 92"/>
                  <a:gd name="T66" fmla="*/ 87 w 338"/>
                  <a:gd name="T67" fmla="*/ 11 h 92"/>
                  <a:gd name="T68" fmla="*/ 63 w 338"/>
                  <a:gd name="T69" fmla="*/ 13 h 92"/>
                  <a:gd name="T70" fmla="*/ 42 w 338"/>
                  <a:gd name="T71" fmla="*/ 13 h 92"/>
                  <a:gd name="T72" fmla="*/ 26 w 338"/>
                  <a:gd name="T73" fmla="*/ 13 h 92"/>
                  <a:gd name="T74" fmla="*/ 11 w 338"/>
                  <a:gd name="T75" fmla="*/ 16 h 92"/>
                  <a:gd name="T76" fmla="*/ 3 w 338"/>
                  <a:gd name="T77" fmla="*/ 16 h 92"/>
                  <a:gd name="T78" fmla="*/ 0 w 338"/>
                  <a:gd name="T79" fmla="*/ 16 h 9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338"/>
                  <a:gd name="T121" fmla="*/ 0 h 92"/>
                  <a:gd name="T122" fmla="*/ 338 w 338"/>
                  <a:gd name="T123" fmla="*/ 92 h 92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338" h="92">
                    <a:moveTo>
                      <a:pt x="0" y="16"/>
                    </a:moveTo>
                    <a:lnTo>
                      <a:pt x="0" y="42"/>
                    </a:lnTo>
                    <a:lnTo>
                      <a:pt x="3" y="66"/>
                    </a:lnTo>
                    <a:lnTo>
                      <a:pt x="5" y="76"/>
                    </a:lnTo>
                    <a:lnTo>
                      <a:pt x="11" y="84"/>
                    </a:lnTo>
                    <a:lnTo>
                      <a:pt x="50" y="87"/>
                    </a:lnTo>
                    <a:lnTo>
                      <a:pt x="89" y="87"/>
                    </a:lnTo>
                    <a:lnTo>
                      <a:pt x="126" y="87"/>
                    </a:lnTo>
                    <a:lnTo>
                      <a:pt x="165" y="87"/>
                    </a:lnTo>
                    <a:lnTo>
                      <a:pt x="209" y="89"/>
                    </a:lnTo>
                    <a:lnTo>
                      <a:pt x="251" y="89"/>
                    </a:lnTo>
                    <a:lnTo>
                      <a:pt x="270" y="92"/>
                    </a:lnTo>
                    <a:lnTo>
                      <a:pt x="288" y="92"/>
                    </a:lnTo>
                    <a:lnTo>
                      <a:pt x="304" y="89"/>
                    </a:lnTo>
                    <a:lnTo>
                      <a:pt x="319" y="81"/>
                    </a:lnTo>
                    <a:lnTo>
                      <a:pt x="330" y="66"/>
                    </a:lnTo>
                    <a:lnTo>
                      <a:pt x="335" y="45"/>
                    </a:lnTo>
                    <a:lnTo>
                      <a:pt x="338" y="26"/>
                    </a:lnTo>
                    <a:lnTo>
                      <a:pt x="338" y="19"/>
                    </a:lnTo>
                    <a:lnTo>
                      <a:pt x="335" y="13"/>
                    </a:lnTo>
                    <a:lnTo>
                      <a:pt x="332" y="8"/>
                    </a:lnTo>
                    <a:lnTo>
                      <a:pt x="325" y="5"/>
                    </a:lnTo>
                    <a:lnTo>
                      <a:pt x="309" y="3"/>
                    </a:lnTo>
                    <a:lnTo>
                      <a:pt x="293" y="0"/>
                    </a:lnTo>
                    <a:lnTo>
                      <a:pt x="285" y="0"/>
                    </a:lnTo>
                    <a:lnTo>
                      <a:pt x="280" y="0"/>
                    </a:lnTo>
                    <a:lnTo>
                      <a:pt x="275" y="0"/>
                    </a:lnTo>
                    <a:lnTo>
                      <a:pt x="264" y="0"/>
                    </a:lnTo>
                    <a:lnTo>
                      <a:pt x="251" y="3"/>
                    </a:lnTo>
                    <a:lnTo>
                      <a:pt x="233" y="3"/>
                    </a:lnTo>
                    <a:lnTo>
                      <a:pt x="209" y="3"/>
                    </a:lnTo>
                    <a:lnTo>
                      <a:pt x="186" y="5"/>
                    </a:lnTo>
                    <a:lnTo>
                      <a:pt x="136" y="8"/>
                    </a:lnTo>
                    <a:lnTo>
                      <a:pt x="87" y="11"/>
                    </a:lnTo>
                    <a:lnTo>
                      <a:pt x="63" y="13"/>
                    </a:lnTo>
                    <a:lnTo>
                      <a:pt x="42" y="13"/>
                    </a:lnTo>
                    <a:lnTo>
                      <a:pt x="26" y="13"/>
                    </a:lnTo>
                    <a:lnTo>
                      <a:pt x="11" y="16"/>
                    </a:lnTo>
                    <a:lnTo>
                      <a:pt x="3" y="1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758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98" name="Freeform 3131"/>
              <p:cNvSpPr>
                <a:spLocks/>
              </p:cNvSpPr>
              <p:nvPr/>
            </p:nvSpPr>
            <p:spPr bwMode="auto">
              <a:xfrm>
                <a:off x="3181" y="1836"/>
                <a:ext cx="3" cy="52"/>
              </a:xfrm>
              <a:custGeom>
                <a:avLst/>
                <a:gdLst>
                  <a:gd name="T0" fmla="*/ 3 w 3"/>
                  <a:gd name="T1" fmla="*/ 50 h 52"/>
                  <a:gd name="T2" fmla="*/ 3 w 3"/>
                  <a:gd name="T3" fmla="*/ 50 h 52"/>
                  <a:gd name="T4" fmla="*/ 3 w 3"/>
                  <a:gd name="T5" fmla="*/ 44 h 52"/>
                  <a:gd name="T6" fmla="*/ 3 w 3"/>
                  <a:gd name="T7" fmla="*/ 39 h 52"/>
                  <a:gd name="T8" fmla="*/ 3 w 3"/>
                  <a:gd name="T9" fmla="*/ 31 h 52"/>
                  <a:gd name="T10" fmla="*/ 3 w 3"/>
                  <a:gd name="T11" fmla="*/ 26 h 52"/>
                  <a:gd name="T12" fmla="*/ 3 w 3"/>
                  <a:gd name="T13" fmla="*/ 21 h 52"/>
                  <a:gd name="T14" fmla="*/ 3 w 3"/>
                  <a:gd name="T15" fmla="*/ 13 h 52"/>
                  <a:gd name="T16" fmla="*/ 3 w 3"/>
                  <a:gd name="T17" fmla="*/ 8 h 52"/>
                  <a:gd name="T18" fmla="*/ 3 w 3"/>
                  <a:gd name="T19" fmla="*/ 0 h 52"/>
                  <a:gd name="T20" fmla="*/ 0 w 3"/>
                  <a:gd name="T21" fmla="*/ 0 h 52"/>
                  <a:gd name="T22" fmla="*/ 0 w 3"/>
                  <a:gd name="T23" fmla="*/ 8 h 52"/>
                  <a:gd name="T24" fmla="*/ 0 w 3"/>
                  <a:gd name="T25" fmla="*/ 13 h 52"/>
                  <a:gd name="T26" fmla="*/ 0 w 3"/>
                  <a:gd name="T27" fmla="*/ 21 h 52"/>
                  <a:gd name="T28" fmla="*/ 0 w 3"/>
                  <a:gd name="T29" fmla="*/ 26 h 52"/>
                  <a:gd name="T30" fmla="*/ 0 w 3"/>
                  <a:gd name="T31" fmla="*/ 31 h 52"/>
                  <a:gd name="T32" fmla="*/ 0 w 3"/>
                  <a:gd name="T33" fmla="*/ 39 h 52"/>
                  <a:gd name="T34" fmla="*/ 0 w 3"/>
                  <a:gd name="T35" fmla="*/ 44 h 52"/>
                  <a:gd name="T36" fmla="*/ 0 w 3"/>
                  <a:gd name="T37" fmla="*/ 52 h 52"/>
                  <a:gd name="T38" fmla="*/ 0 w 3"/>
                  <a:gd name="T39" fmla="*/ 52 h 52"/>
                  <a:gd name="T40" fmla="*/ 3 w 3"/>
                  <a:gd name="T41" fmla="*/ 50 h 5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"/>
                  <a:gd name="T64" fmla="*/ 0 h 52"/>
                  <a:gd name="T65" fmla="*/ 3 w 3"/>
                  <a:gd name="T66" fmla="*/ 52 h 5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" h="52">
                    <a:moveTo>
                      <a:pt x="3" y="50"/>
                    </a:moveTo>
                    <a:lnTo>
                      <a:pt x="3" y="50"/>
                    </a:lnTo>
                    <a:lnTo>
                      <a:pt x="3" y="44"/>
                    </a:lnTo>
                    <a:lnTo>
                      <a:pt x="3" y="39"/>
                    </a:lnTo>
                    <a:lnTo>
                      <a:pt x="3" y="31"/>
                    </a:lnTo>
                    <a:lnTo>
                      <a:pt x="3" y="26"/>
                    </a:lnTo>
                    <a:lnTo>
                      <a:pt x="3" y="21"/>
                    </a:lnTo>
                    <a:lnTo>
                      <a:pt x="3" y="13"/>
                    </a:lnTo>
                    <a:lnTo>
                      <a:pt x="3" y="8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8"/>
                    </a:lnTo>
                    <a:lnTo>
                      <a:pt x="0" y="13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0" y="31"/>
                    </a:lnTo>
                    <a:lnTo>
                      <a:pt x="0" y="39"/>
                    </a:lnTo>
                    <a:lnTo>
                      <a:pt x="0" y="44"/>
                    </a:lnTo>
                    <a:lnTo>
                      <a:pt x="0" y="52"/>
                    </a:lnTo>
                    <a:lnTo>
                      <a:pt x="3" y="5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99" name="Freeform 3132"/>
              <p:cNvSpPr>
                <a:spLocks/>
              </p:cNvSpPr>
              <p:nvPr/>
            </p:nvSpPr>
            <p:spPr bwMode="auto">
              <a:xfrm>
                <a:off x="3181" y="1886"/>
                <a:ext cx="11" cy="18"/>
              </a:xfrm>
              <a:custGeom>
                <a:avLst/>
                <a:gdLst>
                  <a:gd name="T0" fmla="*/ 11 w 11"/>
                  <a:gd name="T1" fmla="*/ 15 h 18"/>
                  <a:gd name="T2" fmla="*/ 11 w 11"/>
                  <a:gd name="T3" fmla="*/ 15 h 18"/>
                  <a:gd name="T4" fmla="*/ 11 w 11"/>
                  <a:gd name="T5" fmla="*/ 15 h 18"/>
                  <a:gd name="T6" fmla="*/ 8 w 11"/>
                  <a:gd name="T7" fmla="*/ 13 h 18"/>
                  <a:gd name="T8" fmla="*/ 8 w 11"/>
                  <a:gd name="T9" fmla="*/ 13 h 18"/>
                  <a:gd name="T10" fmla="*/ 5 w 11"/>
                  <a:gd name="T11" fmla="*/ 10 h 18"/>
                  <a:gd name="T12" fmla="*/ 5 w 11"/>
                  <a:gd name="T13" fmla="*/ 8 h 18"/>
                  <a:gd name="T14" fmla="*/ 5 w 11"/>
                  <a:gd name="T15" fmla="*/ 5 h 18"/>
                  <a:gd name="T16" fmla="*/ 5 w 11"/>
                  <a:gd name="T17" fmla="*/ 2 h 18"/>
                  <a:gd name="T18" fmla="*/ 3 w 11"/>
                  <a:gd name="T19" fmla="*/ 0 h 18"/>
                  <a:gd name="T20" fmla="*/ 0 w 11"/>
                  <a:gd name="T21" fmla="*/ 2 h 18"/>
                  <a:gd name="T22" fmla="*/ 0 w 11"/>
                  <a:gd name="T23" fmla="*/ 2 h 18"/>
                  <a:gd name="T24" fmla="*/ 0 w 11"/>
                  <a:gd name="T25" fmla="*/ 5 h 18"/>
                  <a:gd name="T26" fmla="*/ 3 w 11"/>
                  <a:gd name="T27" fmla="*/ 10 h 18"/>
                  <a:gd name="T28" fmla="*/ 3 w 11"/>
                  <a:gd name="T29" fmla="*/ 13 h 18"/>
                  <a:gd name="T30" fmla="*/ 5 w 11"/>
                  <a:gd name="T31" fmla="*/ 15 h 18"/>
                  <a:gd name="T32" fmla="*/ 5 w 11"/>
                  <a:gd name="T33" fmla="*/ 15 h 18"/>
                  <a:gd name="T34" fmla="*/ 8 w 11"/>
                  <a:gd name="T35" fmla="*/ 18 h 18"/>
                  <a:gd name="T36" fmla="*/ 11 w 11"/>
                  <a:gd name="T37" fmla="*/ 18 h 18"/>
                  <a:gd name="T38" fmla="*/ 11 w 11"/>
                  <a:gd name="T39" fmla="*/ 18 h 18"/>
                  <a:gd name="T40" fmla="*/ 11 w 11"/>
                  <a:gd name="T41" fmla="*/ 15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"/>
                  <a:gd name="T64" fmla="*/ 0 h 18"/>
                  <a:gd name="T65" fmla="*/ 11 w 11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" h="18">
                    <a:moveTo>
                      <a:pt x="11" y="15"/>
                    </a:moveTo>
                    <a:lnTo>
                      <a:pt x="11" y="15"/>
                    </a:lnTo>
                    <a:lnTo>
                      <a:pt x="8" y="13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10"/>
                    </a:lnTo>
                    <a:lnTo>
                      <a:pt x="3" y="13"/>
                    </a:lnTo>
                    <a:lnTo>
                      <a:pt x="5" y="15"/>
                    </a:lnTo>
                    <a:lnTo>
                      <a:pt x="8" y="18"/>
                    </a:lnTo>
                    <a:lnTo>
                      <a:pt x="11" y="18"/>
                    </a:lnTo>
                    <a:lnTo>
                      <a:pt x="11" y="1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00" name="Freeform 3133"/>
              <p:cNvSpPr>
                <a:spLocks/>
              </p:cNvSpPr>
              <p:nvPr/>
            </p:nvSpPr>
            <p:spPr bwMode="auto">
              <a:xfrm>
                <a:off x="3192" y="1901"/>
                <a:ext cx="154" cy="8"/>
              </a:xfrm>
              <a:custGeom>
                <a:avLst/>
                <a:gdLst>
                  <a:gd name="T0" fmla="*/ 154 w 154"/>
                  <a:gd name="T1" fmla="*/ 3 h 8"/>
                  <a:gd name="T2" fmla="*/ 154 w 154"/>
                  <a:gd name="T3" fmla="*/ 3 h 8"/>
                  <a:gd name="T4" fmla="*/ 133 w 154"/>
                  <a:gd name="T5" fmla="*/ 3 h 8"/>
                  <a:gd name="T6" fmla="*/ 115 w 154"/>
                  <a:gd name="T7" fmla="*/ 3 h 8"/>
                  <a:gd name="T8" fmla="*/ 96 w 154"/>
                  <a:gd name="T9" fmla="*/ 3 h 8"/>
                  <a:gd name="T10" fmla="*/ 78 w 154"/>
                  <a:gd name="T11" fmla="*/ 3 h 8"/>
                  <a:gd name="T12" fmla="*/ 57 w 154"/>
                  <a:gd name="T13" fmla="*/ 3 h 8"/>
                  <a:gd name="T14" fmla="*/ 39 w 154"/>
                  <a:gd name="T15" fmla="*/ 3 h 8"/>
                  <a:gd name="T16" fmla="*/ 21 w 154"/>
                  <a:gd name="T17" fmla="*/ 3 h 8"/>
                  <a:gd name="T18" fmla="*/ 0 w 154"/>
                  <a:gd name="T19" fmla="*/ 0 h 8"/>
                  <a:gd name="T20" fmla="*/ 0 w 154"/>
                  <a:gd name="T21" fmla="*/ 3 h 8"/>
                  <a:gd name="T22" fmla="*/ 21 w 154"/>
                  <a:gd name="T23" fmla="*/ 6 h 8"/>
                  <a:gd name="T24" fmla="*/ 39 w 154"/>
                  <a:gd name="T25" fmla="*/ 6 h 8"/>
                  <a:gd name="T26" fmla="*/ 57 w 154"/>
                  <a:gd name="T27" fmla="*/ 8 h 8"/>
                  <a:gd name="T28" fmla="*/ 78 w 154"/>
                  <a:gd name="T29" fmla="*/ 8 h 8"/>
                  <a:gd name="T30" fmla="*/ 96 w 154"/>
                  <a:gd name="T31" fmla="*/ 8 h 8"/>
                  <a:gd name="T32" fmla="*/ 115 w 154"/>
                  <a:gd name="T33" fmla="*/ 8 h 8"/>
                  <a:gd name="T34" fmla="*/ 133 w 154"/>
                  <a:gd name="T35" fmla="*/ 6 h 8"/>
                  <a:gd name="T36" fmla="*/ 154 w 154"/>
                  <a:gd name="T37" fmla="*/ 6 h 8"/>
                  <a:gd name="T38" fmla="*/ 154 w 154"/>
                  <a:gd name="T39" fmla="*/ 6 h 8"/>
                  <a:gd name="T40" fmla="*/ 154 w 154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4"/>
                  <a:gd name="T64" fmla="*/ 0 h 8"/>
                  <a:gd name="T65" fmla="*/ 154 w 154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4" h="8">
                    <a:moveTo>
                      <a:pt x="154" y="3"/>
                    </a:moveTo>
                    <a:lnTo>
                      <a:pt x="154" y="3"/>
                    </a:lnTo>
                    <a:lnTo>
                      <a:pt x="133" y="3"/>
                    </a:lnTo>
                    <a:lnTo>
                      <a:pt x="115" y="3"/>
                    </a:lnTo>
                    <a:lnTo>
                      <a:pt x="96" y="3"/>
                    </a:lnTo>
                    <a:lnTo>
                      <a:pt x="78" y="3"/>
                    </a:lnTo>
                    <a:lnTo>
                      <a:pt x="57" y="3"/>
                    </a:lnTo>
                    <a:lnTo>
                      <a:pt x="39" y="3"/>
                    </a:lnTo>
                    <a:lnTo>
                      <a:pt x="21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1" y="6"/>
                    </a:lnTo>
                    <a:lnTo>
                      <a:pt x="39" y="6"/>
                    </a:lnTo>
                    <a:lnTo>
                      <a:pt x="57" y="8"/>
                    </a:lnTo>
                    <a:lnTo>
                      <a:pt x="78" y="8"/>
                    </a:lnTo>
                    <a:lnTo>
                      <a:pt x="96" y="8"/>
                    </a:lnTo>
                    <a:lnTo>
                      <a:pt x="115" y="8"/>
                    </a:lnTo>
                    <a:lnTo>
                      <a:pt x="133" y="6"/>
                    </a:lnTo>
                    <a:lnTo>
                      <a:pt x="154" y="6"/>
                    </a:lnTo>
                    <a:lnTo>
                      <a:pt x="154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01" name="Freeform 3134"/>
              <p:cNvSpPr>
                <a:spLocks/>
              </p:cNvSpPr>
              <p:nvPr/>
            </p:nvSpPr>
            <p:spPr bwMode="auto">
              <a:xfrm>
                <a:off x="3346" y="1904"/>
                <a:ext cx="86" cy="8"/>
              </a:xfrm>
              <a:custGeom>
                <a:avLst/>
                <a:gdLst>
                  <a:gd name="T0" fmla="*/ 86 w 86"/>
                  <a:gd name="T1" fmla="*/ 5 h 8"/>
                  <a:gd name="T2" fmla="*/ 86 w 86"/>
                  <a:gd name="T3" fmla="*/ 5 h 8"/>
                  <a:gd name="T4" fmla="*/ 73 w 86"/>
                  <a:gd name="T5" fmla="*/ 5 h 8"/>
                  <a:gd name="T6" fmla="*/ 63 w 86"/>
                  <a:gd name="T7" fmla="*/ 3 h 8"/>
                  <a:gd name="T8" fmla="*/ 52 w 86"/>
                  <a:gd name="T9" fmla="*/ 3 h 8"/>
                  <a:gd name="T10" fmla="*/ 42 w 86"/>
                  <a:gd name="T11" fmla="*/ 3 h 8"/>
                  <a:gd name="T12" fmla="*/ 31 w 86"/>
                  <a:gd name="T13" fmla="*/ 3 h 8"/>
                  <a:gd name="T14" fmla="*/ 21 w 86"/>
                  <a:gd name="T15" fmla="*/ 0 h 8"/>
                  <a:gd name="T16" fmla="*/ 10 w 86"/>
                  <a:gd name="T17" fmla="*/ 0 h 8"/>
                  <a:gd name="T18" fmla="*/ 0 w 86"/>
                  <a:gd name="T19" fmla="*/ 0 h 8"/>
                  <a:gd name="T20" fmla="*/ 0 w 86"/>
                  <a:gd name="T21" fmla="*/ 3 h 8"/>
                  <a:gd name="T22" fmla="*/ 10 w 86"/>
                  <a:gd name="T23" fmla="*/ 5 h 8"/>
                  <a:gd name="T24" fmla="*/ 21 w 86"/>
                  <a:gd name="T25" fmla="*/ 5 h 8"/>
                  <a:gd name="T26" fmla="*/ 31 w 86"/>
                  <a:gd name="T27" fmla="*/ 5 h 8"/>
                  <a:gd name="T28" fmla="*/ 42 w 86"/>
                  <a:gd name="T29" fmla="*/ 5 h 8"/>
                  <a:gd name="T30" fmla="*/ 52 w 86"/>
                  <a:gd name="T31" fmla="*/ 8 h 8"/>
                  <a:gd name="T32" fmla="*/ 63 w 86"/>
                  <a:gd name="T33" fmla="*/ 8 h 8"/>
                  <a:gd name="T34" fmla="*/ 73 w 86"/>
                  <a:gd name="T35" fmla="*/ 8 h 8"/>
                  <a:gd name="T36" fmla="*/ 86 w 86"/>
                  <a:gd name="T37" fmla="*/ 8 h 8"/>
                  <a:gd name="T38" fmla="*/ 86 w 86"/>
                  <a:gd name="T39" fmla="*/ 8 h 8"/>
                  <a:gd name="T40" fmla="*/ 86 w 86"/>
                  <a:gd name="T41" fmla="*/ 5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6"/>
                  <a:gd name="T64" fmla="*/ 0 h 8"/>
                  <a:gd name="T65" fmla="*/ 86 w 86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6" h="8">
                    <a:moveTo>
                      <a:pt x="86" y="5"/>
                    </a:moveTo>
                    <a:lnTo>
                      <a:pt x="86" y="5"/>
                    </a:lnTo>
                    <a:lnTo>
                      <a:pt x="73" y="5"/>
                    </a:lnTo>
                    <a:lnTo>
                      <a:pt x="63" y="3"/>
                    </a:lnTo>
                    <a:lnTo>
                      <a:pt x="52" y="3"/>
                    </a:lnTo>
                    <a:lnTo>
                      <a:pt x="42" y="3"/>
                    </a:lnTo>
                    <a:lnTo>
                      <a:pt x="31" y="3"/>
                    </a:lnTo>
                    <a:lnTo>
                      <a:pt x="21" y="0"/>
                    </a:lnTo>
                    <a:lnTo>
                      <a:pt x="10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10" y="5"/>
                    </a:lnTo>
                    <a:lnTo>
                      <a:pt x="21" y="5"/>
                    </a:lnTo>
                    <a:lnTo>
                      <a:pt x="31" y="5"/>
                    </a:lnTo>
                    <a:lnTo>
                      <a:pt x="42" y="5"/>
                    </a:lnTo>
                    <a:lnTo>
                      <a:pt x="52" y="8"/>
                    </a:lnTo>
                    <a:lnTo>
                      <a:pt x="63" y="8"/>
                    </a:lnTo>
                    <a:lnTo>
                      <a:pt x="73" y="8"/>
                    </a:lnTo>
                    <a:lnTo>
                      <a:pt x="86" y="8"/>
                    </a:lnTo>
                    <a:lnTo>
                      <a:pt x="86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02" name="Freeform 3135"/>
              <p:cNvSpPr>
                <a:spLocks/>
              </p:cNvSpPr>
              <p:nvPr/>
            </p:nvSpPr>
            <p:spPr bwMode="auto">
              <a:xfrm>
                <a:off x="3432" y="1899"/>
                <a:ext cx="71" cy="16"/>
              </a:xfrm>
              <a:custGeom>
                <a:avLst/>
                <a:gdLst>
                  <a:gd name="T0" fmla="*/ 68 w 71"/>
                  <a:gd name="T1" fmla="*/ 0 h 16"/>
                  <a:gd name="T2" fmla="*/ 68 w 71"/>
                  <a:gd name="T3" fmla="*/ 0 h 16"/>
                  <a:gd name="T4" fmla="*/ 60 w 71"/>
                  <a:gd name="T5" fmla="*/ 5 h 16"/>
                  <a:gd name="T6" fmla="*/ 53 w 71"/>
                  <a:gd name="T7" fmla="*/ 8 h 16"/>
                  <a:gd name="T8" fmla="*/ 45 w 71"/>
                  <a:gd name="T9" fmla="*/ 10 h 16"/>
                  <a:gd name="T10" fmla="*/ 37 w 71"/>
                  <a:gd name="T11" fmla="*/ 10 h 16"/>
                  <a:gd name="T12" fmla="*/ 26 w 71"/>
                  <a:gd name="T13" fmla="*/ 10 h 16"/>
                  <a:gd name="T14" fmla="*/ 19 w 71"/>
                  <a:gd name="T15" fmla="*/ 10 h 16"/>
                  <a:gd name="T16" fmla="*/ 8 w 71"/>
                  <a:gd name="T17" fmla="*/ 10 h 16"/>
                  <a:gd name="T18" fmla="*/ 0 w 71"/>
                  <a:gd name="T19" fmla="*/ 10 h 16"/>
                  <a:gd name="T20" fmla="*/ 0 w 71"/>
                  <a:gd name="T21" fmla="*/ 13 h 16"/>
                  <a:gd name="T22" fmla="*/ 8 w 71"/>
                  <a:gd name="T23" fmla="*/ 13 h 16"/>
                  <a:gd name="T24" fmla="*/ 19 w 71"/>
                  <a:gd name="T25" fmla="*/ 13 h 16"/>
                  <a:gd name="T26" fmla="*/ 26 w 71"/>
                  <a:gd name="T27" fmla="*/ 16 h 16"/>
                  <a:gd name="T28" fmla="*/ 37 w 71"/>
                  <a:gd name="T29" fmla="*/ 16 h 16"/>
                  <a:gd name="T30" fmla="*/ 45 w 71"/>
                  <a:gd name="T31" fmla="*/ 13 h 16"/>
                  <a:gd name="T32" fmla="*/ 53 w 71"/>
                  <a:gd name="T33" fmla="*/ 13 h 16"/>
                  <a:gd name="T34" fmla="*/ 60 w 71"/>
                  <a:gd name="T35" fmla="*/ 8 h 16"/>
                  <a:gd name="T36" fmla="*/ 71 w 71"/>
                  <a:gd name="T37" fmla="*/ 2 h 16"/>
                  <a:gd name="T38" fmla="*/ 71 w 71"/>
                  <a:gd name="T39" fmla="*/ 2 h 16"/>
                  <a:gd name="T40" fmla="*/ 68 w 71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71"/>
                  <a:gd name="T64" fmla="*/ 0 h 16"/>
                  <a:gd name="T65" fmla="*/ 71 w 71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71" h="16">
                    <a:moveTo>
                      <a:pt x="68" y="0"/>
                    </a:moveTo>
                    <a:lnTo>
                      <a:pt x="68" y="0"/>
                    </a:lnTo>
                    <a:lnTo>
                      <a:pt x="60" y="5"/>
                    </a:lnTo>
                    <a:lnTo>
                      <a:pt x="53" y="8"/>
                    </a:lnTo>
                    <a:lnTo>
                      <a:pt x="45" y="10"/>
                    </a:lnTo>
                    <a:lnTo>
                      <a:pt x="37" y="10"/>
                    </a:lnTo>
                    <a:lnTo>
                      <a:pt x="26" y="10"/>
                    </a:lnTo>
                    <a:lnTo>
                      <a:pt x="19" y="10"/>
                    </a:lnTo>
                    <a:lnTo>
                      <a:pt x="8" y="10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8" y="13"/>
                    </a:lnTo>
                    <a:lnTo>
                      <a:pt x="19" y="13"/>
                    </a:lnTo>
                    <a:lnTo>
                      <a:pt x="26" y="16"/>
                    </a:lnTo>
                    <a:lnTo>
                      <a:pt x="37" y="16"/>
                    </a:lnTo>
                    <a:lnTo>
                      <a:pt x="45" y="13"/>
                    </a:lnTo>
                    <a:lnTo>
                      <a:pt x="53" y="13"/>
                    </a:lnTo>
                    <a:lnTo>
                      <a:pt x="60" y="8"/>
                    </a:lnTo>
                    <a:lnTo>
                      <a:pt x="71" y="2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03" name="Freeform 3136"/>
              <p:cNvSpPr>
                <a:spLocks/>
              </p:cNvSpPr>
              <p:nvPr/>
            </p:nvSpPr>
            <p:spPr bwMode="auto">
              <a:xfrm>
                <a:off x="3500" y="1831"/>
                <a:ext cx="21" cy="70"/>
              </a:xfrm>
              <a:custGeom>
                <a:avLst/>
                <a:gdLst>
                  <a:gd name="T0" fmla="*/ 13 w 21"/>
                  <a:gd name="T1" fmla="*/ 2 h 70"/>
                  <a:gd name="T2" fmla="*/ 13 w 21"/>
                  <a:gd name="T3" fmla="*/ 2 h 70"/>
                  <a:gd name="T4" fmla="*/ 16 w 21"/>
                  <a:gd name="T5" fmla="*/ 8 h 70"/>
                  <a:gd name="T6" fmla="*/ 16 w 21"/>
                  <a:gd name="T7" fmla="*/ 15 h 70"/>
                  <a:gd name="T8" fmla="*/ 16 w 21"/>
                  <a:gd name="T9" fmla="*/ 23 h 70"/>
                  <a:gd name="T10" fmla="*/ 16 w 21"/>
                  <a:gd name="T11" fmla="*/ 34 h 70"/>
                  <a:gd name="T12" fmla="*/ 13 w 21"/>
                  <a:gd name="T13" fmla="*/ 44 h 70"/>
                  <a:gd name="T14" fmla="*/ 11 w 21"/>
                  <a:gd name="T15" fmla="*/ 55 h 70"/>
                  <a:gd name="T16" fmla="*/ 6 w 21"/>
                  <a:gd name="T17" fmla="*/ 63 h 70"/>
                  <a:gd name="T18" fmla="*/ 0 w 21"/>
                  <a:gd name="T19" fmla="*/ 68 h 70"/>
                  <a:gd name="T20" fmla="*/ 3 w 21"/>
                  <a:gd name="T21" fmla="*/ 70 h 70"/>
                  <a:gd name="T22" fmla="*/ 8 w 21"/>
                  <a:gd name="T23" fmla="*/ 63 h 70"/>
                  <a:gd name="T24" fmla="*/ 13 w 21"/>
                  <a:gd name="T25" fmla="*/ 55 h 70"/>
                  <a:gd name="T26" fmla="*/ 16 w 21"/>
                  <a:gd name="T27" fmla="*/ 44 h 70"/>
                  <a:gd name="T28" fmla="*/ 19 w 21"/>
                  <a:gd name="T29" fmla="*/ 34 h 70"/>
                  <a:gd name="T30" fmla="*/ 21 w 21"/>
                  <a:gd name="T31" fmla="*/ 23 h 70"/>
                  <a:gd name="T32" fmla="*/ 21 w 21"/>
                  <a:gd name="T33" fmla="*/ 15 h 70"/>
                  <a:gd name="T34" fmla="*/ 19 w 21"/>
                  <a:gd name="T35" fmla="*/ 8 h 70"/>
                  <a:gd name="T36" fmla="*/ 19 w 21"/>
                  <a:gd name="T37" fmla="*/ 0 h 70"/>
                  <a:gd name="T38" fmla="*/ 19 w 21"/>
                  <a:gd name="T39" fmla="*/ 0 h 70"/>
                  <a:gd name="T40" fmla="*/ 13 w 21"/>
                  <a:gd name="T41" fmla="*/ 2 h 7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70"/>
                  <a:gd name="T65" fmla="*/ 21 w 21"/>
                  <a:gd name="T66" fmla="*/ 70 h 7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70">
                    <a:moveTo>
                      <a:pt x="13" y="2"/>
                    </a:moveTo>
                    <a:lnTo>
                      <a:pt x="13" y="2"/>
                    </a:lnTo>
                    <a:lnTo>
                      <a:pt x="16" y="8"/>
                    </a:lnTo>
                    <a:lnTo>
                      <a:pt x="16" y="15"/>
                    </a:lnTo>
                    <a:lnTo>
                      <a:pt x="16" y="23"/>
                    </a:lnTo>
                    <a:lnTo>
                      <a:pt x="16" y="34"/>
                    </a:lnTo>
                    <a:lnTo>
                      <a:pt x="13" y="44"/>
                    </a:lnTo>
                    <a:lnTo>
                      <a:pt x="11" y="55"/>
                    </a:lnTo>
                    <a:lnTo>
                      <a:pt x="6" y="63"/>
                    </a:lnTo>
                    <a:lnTo>
                      <a:pt x="0" y="68"/>
                    </a:lnTo>
                    <a:lnTo>
                      <a:pt x="3" y="70"/>
                    </a:lnTo>
                    <a:lnTo>
                      <a:pt x="8" y="63"/>
                    </a:lnTo>
                    <a:lnTo>
                      <a:pt x="13" y="55"/>
                    </a:lnTo>
                    <a:lnTo>
                      <a:pt x="16" y="44"/>
                    </a:lnTo>
                    <a:lnTo>
                      <a:pt x="19" y="34"/>
                    </a:lnTo>
                    <a:lnTo>
                      <a:pt x="21" y="23"/>
                    </a:lnTo>
                    <a:lnTo>
                      <a:pt x="21" y="15"/>
                    </a:lnTo>
                    <a:lnTo>
                      <a:pt x="19" y="8"/>
                    </a:lnTo>
                    <a:lnTo>
                      <a:pt x="19" y="0"/>
                    </a:lnTo>
                    <a:lnTo>
                      <a:pt x="13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04" name="Freeform 3137"/>
              <p:cNvSpPr>
                <a:spLocks/>
              </p:cNvSpPr>
              <p:nvPr/>
            </p:nvSpPr>
            <p:spPr bwMode="auto">
              <a:xfrm>
                <a:off x="3461" y="1820"/>
                <a:ext cx="58" cy="13"/>
              </a:xfrm>
              <a:custGeom>
                <a:avLst/>
                <a:gdLst>
                  <a:gd name="T0" fmla="*/ 0 w 58"/>
                  <a:gd name="T1" fmla="*/ 3 h 13"/>
                  <a:gd name="T2" fmla="*/ 0 w 58"/>
                  <a:gd name="T3" fmla="*/ 3 h 13"/>
                  <a:gd name="T4" fmla="*/ 5 w 58"/>
                  <a:gd name="T5" fmla="*/ 3 h 13"/>
                  <a:gd name="T6" fmla="*/ 13 w 58"/>
                  <a:gd name="T7" fmla="*/ 3 h 13"/>
                  <a:gd name="T8" fmla="*/ 21 w 58"/>
                  <a:gd name="T9" fmla="*/ 3 h 13"/>
                  <a:gd name="T10" fmla="*/ 29 w 58"/>
                  <a:gd name="T11" fmla="*/ 5 h 13"/>
                  <a:gd name="T12" fmla="*/ 37 w 58"/>
                  <a:gd name="T13" fmla="*/ 5 h 13"/>
                  <a:gd name="T14" fmla="*/ 45 w 58"/>
                  <a:gd name="T15" fmla="*/ 8 h 13"/>
                  <a:gd name="T16" fmla="*/ 50 w 58"/>
                  <a:gd name="T17" fmla="*/ 11 h 13"/>
                  <a:gd name="T18" fmla="*/ 52 w 58"/>
                  <a:gd name="T19" fmla="*/ 13 h 13"/>
                  <a:gd name="T20" fmla="*/ 58 w 58"/>
                  <a:gd name="T21" fmla="*/ 11 h 13"/>
                  <a:gd name="T22" fmla="*/ 52 w 58"/>
                  <a:gd name="T23" fmla="*/ 8 h 13"/>
                  <a:gd name="T24" fmla="*/ 47 w 58"/>
                  <a:gd name="T25" fmla="*/ 5 h 13"/>
                  <a:gd name="T26" fmla="*/ 39 w 58"/>
                  <a:gd name="T27" fmla="*/ 3 h 13"/>
                  <a:gd name="T28" fmla="*/ 29 w 58"/>
                  <a:gd name="T29" fmla="*/ 0 h 13"/>
                  <a:gd name="T30" fmla="*/ 21 w 58"/>
                  <a:gd name="T31" fmla="*/ 0 h 13"/>
                  <a:gd name="T32" fmla="*/ 13 w 58"/>
                  <a:gd name="T33" fmla="*/ 0 h 13"/>
                  <a:gd name="T34" fmla="*/ 5 w 58"/>
                  <a:gd name="T35" fmla="*/ 0 h 13"/>
                  <a:gd name="T36" fmla="*/ 0 w 58"/>
                  <a:gd name="T37" fmla="*/ 0 h 13"/>
                  <a:gd name="T38" fmla="*/ 0 w 58"/>
                  <a:gd name="T39" fmla="*/ 0 h 13"/>
                  <a:gd name="T40" fmla="*/ 0 w 58"/>
                  <a:gd name="T41" fmla="*/ 3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8"/>
                  <a:gd name="T64" fmla="*/ 0 h 13"/>
                  <a:gd name="T65" fmla="*/ 58 w 58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8" h="13">
                    <a:moveTo>
                      <a:pt x="0" y="3"/>
                    </a:moveTo>
                    <a:lnTo>
                      <a:pt x="0" y="3"/>
                    </a:lnTo>
                    <a:lnTo>
                      <a:pt x="5" y="3"/>
                    </a:lnTo>
                    <a:lnTo>
                      <a:pt x="13" y="3"/>
                    </a:lnTo>
                    <a:lnTo>
                      <a:pt x="21" y="3"/>
                    </a:lnTo>
                    <a:lnTo>
                      <a:pt x="29" y="5"/>
                    </a:lnTo>
                    <a:lnTo>
                      <a:pt x="37" y="5"/>
                    </a:lnTo>
                    <a:lnTo>
                      <a:pt x="45" y="8"/>
                    </a:lnTo>
                    <a:lnTo>
                      <a:pt x="50" y="11"/>
                    </a:lnTo>
                    <a:lnTo>
                      <a:pt x="52" y="13"/>
                    </a:lnTo>
                    <a:lnTo>
                      <a:pt x="58" y="11"/>
                    </a:lnTo>
                    <a:lnTo>
                      <a:pt x="52" y="8"/>
                    </a:lnTo>
                    <a:lnTo>
                      <a:pt x="47" y="5"/>
                    </a:lnTo>
                    <a:lnTo>
                      <a:pt x="39" y="3"/>
                    </a:lnTo>
                    <a:lnTo>
                      <a:pt x="29" y="0"/>
                    </a:lnTo>
                    <a:lnTo>
                      <a:pt x="21" y="0"/>
                    </a:lnTo>
                    <a:lnTo>
                      <a:pt x="13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05" name="Freeform 3138"/>
              <p:cNvSpPr>
                <a:spLocks/>
              </p:cNvSpPr>
              <p:nvPr/>
            </p:nvSpPr>
            <p:spPr bwMode="auto">
              <a:xfrm>
                <a:off x="3181" y="1820"/>
                <a:ext cx="280" cy="19"/>
              </a:xfrm>
              <a:custGeom>
                <a:avLst/>
                <a:gdLst>
                  <a:gd name="T0" fmla="*/ 3 w 280"/>
                  <a:gd name="T1" fmla="*/ 16 h 19"/>
                  <a:gd name="T2" fmla="*/ 0 w 280"/>
                  <a:gd name="T3" fmla="*/ 19 h 19"/>
                  <a:gd name="T4" fmla="*/ 13 w 280"/>
                  <a:gd name="T5" fmla="*/ 19 h 19"/>
                  <a:gd name="T6" fmla="*/ 42 w 280"/>
                  <a:gd name="T7" fmla="*/ 16 h 19"/>
                  <a:gd name="T8" fmla="*/ 87 w 280"/>
                  <a:gd name="T9" fmla="*/ 13 h 19"/>
                  <a:gd name="T10" fmla="*/ 136 w 280"/>
                  <a:gd name="T11" fmla="*/ 11 h 19"/>
                  <a:gd name="T12" fmla="*/ 189 w 280"/>
                  <a:gd name="T13" fmla="*/ 8 h 19"/>
                  <a:gd name="T14" fmla="*/ 233 w 280"/>
                  <a:gd name="T15" fmla="*/ 5 h 19"/>
                  <a:gd name="T16" fmla="*/ 267 w 280"/>
                  <a:gd name="T17" fmla="*/ 3 h 19"/>
                  <a:gd name="T18" fmla="*/ 280 w 280"/>
                  <a:gd name="T19" fmla="*/ 3 h 19"/>
                  <a:gd name="T20" fmla="*/ 280 w 280"/>
                  <a:gd name="T21" fmla="*/ 0 h 19"/>
                  <a:gd name="T22" fmla="*/ 267 w 280"/>
                  <a:gd name="T23" fmla="*/ 0 h 19"/>
                  <a:gd name="T24" fmla="*/ 233 w 280"/>
                  <a:gd name="T25" fmla="*/ 3 h 19"/>
                  <a:gd name="T26" fmla="*/ 189 w 280"/>
                  <a:gd name="T27" fmla="*/ 5 h 19"/>
                  <a:gd name="T28" fmla="*/ 136 w 280"/>
                  <a:gd name="T29" fmla="*/ 8 h 19"/>
                  <a:gd name="T30" fmla="*/ 87 w 280"/>
                  <a:gd name="T31" fmla="*/ 11 h 19"/>
                  <a:gd name="T32" fmla="*/ 42 w 280"/>
                  <a:gd name="T33" fmla="*/ 13 h 19"/>
                  <a:gd name="T34" fmla="*/ 13 w 280"/>
                  <a:gd name="T35" fmla="*/ 16 h 19"/>
                  <a:gd name="T36" fmla="*/ 0 w 280"/>
                  <a:gd name="T37" fmla="*/ 16 h 19"/>
                  <a:gd name="T38" fmla="*/ 0 w 280"/>
                  <a:gd name="T39" fmla="*/ 16 h 19"/>
                  <a:gd name="T40" fmla="*/ 3 w 280"/>
                  <a:gd name="T41" fmla="*/ 16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80"/>
                  <a:gd name="T64" fmla="*/ 0 h 19"/>
                  <a:gd name="T65" fmla="*/ 280 w 280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80" h="19">
                    <a:moveTo>
                      <a:pt x="3" y="16"/>
                    </a:moveTo>
                    <a:lnTo>
                      <a:pt x="0" y="19"/>
                    </a:lnTo>
                    <a:lnTo>
                      <a:pt x="13" y="19"/>
                    </a:lnTo>
                    <a:lnTo>
                      <a:pt x="42" y="16"/>
                    </a:lnTo>
                    <a:lnTo>
                      <a:pt x="87" y="13"/>
                    </a:lnTo>
                    <a:lnTo>
                      <a:pt x="136" y="11"/>
                    </a:lnTo>
                    <a:lnTo>
                      <a:pt x="189" y="8"/>
                    </a:lnTo>
                    <a:lnTo>
                      <a:pt x="233" y="5"/>
                    </a:lnTo>
                    <a:lnTo>
                      <a:pt x="267" y="3"/>
                    </a:lnTo>
                    <a:lnTo>
                      <a:pt x="280" y="3"/>
                    </a:lnTo>
                    <a:lnTo>
                      <a:pt x="280" y="0"/>
                    </a:lnTo>
                    <a:lnTo>
                      <a:pt x="267" y="0"/>
                    </a:lnTo>
                    <a:lnTo>
                      <a:pt x="233" y="3"/>
                    </a:lnTo>
                    <a:lnTo>
                      <a:pt x="189" y="5"/>
                    </a:lnTo>
                    <a:lnTo>
                      <a:pt x="136" y="8"/>
                    </a:lnTo>
                    <a:lnTo>
                      <a:pt x="87" y="11"/>
                    </a:lnTo>
                    <a:lnTo>
                      <a:pt x="42" y="13"/>
                    </a:lnTo>
                    <a:lnTo>
                      <a:pt x="13" y="16"/>
                    </a:lnTo>
                    <a:lnTo>
                      <a:pt x="0" y="16"/>
                    </a:lnTo>
                    <a:lnTo>
                      <a:pt x="3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06" name="Freeform 3139"/>
              <p:cNvSpPr>
                <a:spLocks/>
              </p:cNvSpPr>
              <p:nvPr/>
            </p:nvSpPr>
            <p:spPr bwMode="auto">
              <a:xfrm>
                <a:off x="3147" y="1925"/>
                <a:ext cx="374" cy="89"/>
              </a:xfrm>
              <a:custGeom>
                <a:avLst/>
                <a:gdLst>
                  <a:gd name="T0" fmla="*/ 66 w 374"/>
                  <a:gd name="T1" fmla="*/ 10 h 89"/>
                  <a:gd name="T2" fmla="*/ 50 w 374"/>
                  <a:gd name="T3" fmla="*/ 16 h 89"/>
                  <a:gd name="T4" fmla="*/ 34 w 374"/>
                  <a:gd name="T5" fmla="*/ 29 h 89"/>
                  <a:gd name="T6" fmla="*/ 19 w 374"/>
                  <a:gd name="T7" fmla="*/ 42 h 89"/>
                  <a:gd name="T8" fmla="*/ 5 w 374"/>
                  <a:gd name="T9" fmla="*/ 52 h 89"/>
                  <a:gd name="T10" fmla="*/ 3 w 374"/>
                  <a:gd name="T11" fmla="*/ 55 h 89"/>
                  <a:gd name="T12" fmla="*/ 0 w 374"/>
                  <a:gd name="T13" fmla="*/ 60 h 89"/>
                  <a:gd name="T14" fmla="*/ 3 w 374"/>
                  <a:gd name="T15" fmla="*/ 65 h 89"/>
                  <a:gd name="T16" fmla="*/ 11 w 374"/>
                  <a:gd name="T17" fmla="*/ 71 h 89"/>
                  <a:gd name="T18" fmla="*/ 24 w 374"/>
                  <a:gd name="T19" fmla="*/ 76 h 89"/>
                  <a:gd name="T20" fmla="*/ 47 w 374"/>
                  <a:gd name="T21" fmla="*/ 81 h 89"/>
                  <a:gd name="T22" fmla="*/ 73 w 374"/>
                  <a:gd name="T23" fmla="*/ 84 h 89"/>
                  <a:gd name="T24" fmla="*/ 105 w 374"/>
                  <a:gd name="T25" fmla="*/ 84 h 89"/>
                  <a:gd name="T26" fmla="*/ 139 w 374"/>
                  <a:gd name="T27" fmla="*/ 86 h 89"/>
                  <a:gd name="T28" fmla="*/ 175 w 374"/>
                  <a:gd name="T29" fmla="*/ 86 h 89"/>
                  <a:gd name="T30" fmla="*/ 209 w 374"/>
                  <a:gd name="T31" fmla="*/ 89 h 89"/>
                  <a:gd name="T32" fmla="*/ 243 w 374"/>
                  <a:gd name="T33" fmla="*/ 89 h 89"/>
                  <a:gd name="T34" fmla="*/ 275 w 374"/>
                  <a:gd name="T35" fmla="*/ 89 h 89"/>
                  <a:gd name="T36" fmla="*/ 309 w 374"/>
                  <a:gd name="T37" fmla="*/ 86 h 89"/>
                  <a:gd name="T38" fmla="*/ 338 w 374"/>
                  <a:gd name="T39" fmla="*/ 84 h 89"/>
                  <a:gd name="T40" fmla="*/ 366 w 374"/>
                  <a:gd name="T41" fmla="*/ 73 h 89"/>
                  <a:gd name="T42" fmla="*/ 372 w 374"/>
                  <a:gd name="T43" fmla="*/ 71 h 89"/>
                  <a:gd name="T44" fmla="*/ 374 w 374"/>
                  <a:gd name="T45" fmla="*/ 65 h 89"/>
                  <a:gd name="T46" fmla="*/ 374 w 374"/>
                  <a:gd name="T47" fmla="*/ 55 h 89"/>
                  <a:gd name="T48" fmla="*/ 372 w 374"/>
                  <a:gd name="T49" fmla="*/ 42 h 89"/>
                  <a:gd name="T50" fmla="*/ 366 w 374"/>
                  <a:gd name="T51" fmla="*/ 29 h 89"/>
                  <a:gd name="T52" fmla="*/ 364 w 374"/>
                  <a:gd name="T53" fmla="*/ 21 h 89"/>
                  <a:gd name="T54" fmla="*/ 359 w 374"/>
                  <a:gd name="T55" fmla="*/ 13 h 89"/>
                  <a:gd name="T56" fmla="*/ 351 w 374"/>
                  <a:gd name="T57" fmla="*/ 8 h 89"/>
                  <a:gd name="T58" fmla="*/ 340 w 374"/>
                  <a:gd name="T59" fmla="*/ 5 h 89"/>
                  <a:gd name="T60" fmla="*/ 272 w 374"/>
                  <a:gd name="T61" fmla="*/ 0 h 89"/>
                  <a:gd name="T62" fmla="*/ 204 w 374"/>
                  <a:gd name="T63" fmla="*/ 0 h 89"/>
                  <a:gd name="T64" fmla="*/ 134 w 374"/>
                  <a:gd name="T65" fmla="*/ 3 h 89"/>
                  <a:gd name="T66" fmla="*/ 66 w 374"/>
                  <a:gd name="T67" fmla="*/ 10 h 8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74"/>
                  <a:gd name="T103" fmla="*/ 0 h 89"/>
                  <a:gd name="T104" fmla="*/ 374 w 374"/>
                  <a:gd name="T105" fmla="*/ 89 h 8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74" h="89">
                    <a:moveTo>
                      <a:pt x="66" y="10"/>
                    </a:moveTo>
                    <a:lnTo>
                      <a:pt x="50" y="16"/>
                    </a:lnTo>
                    <a:lnTo>
                      <a:pt x="34" y="29"/>
                    </a:lnTo>
                    <a:lnTo>
                      <a:pt x="19" y="42"/>
                    </a:lnTo>
                    <a:lnTo>
                      <a:pt x="5" y="52"/>
                    </a:lnTo>
                    <a:lnTo>
                      <a:pt x="3" y="55"/>
                    </a:lnTo>
                    <a:lnTo>
                      <a:pt x="0" y="60"/>
                    </a:lnTo>
                    <a:lnTo>
                      <a:pt x="3" y="65"/>
                    </a:lnTo>
                    <a:lnTo>
                      <a:pt x="11" y="71"/>
                    </a:lnTo>
                    <a:lnTo>
                      <a:pt x="24" y="76"/>
                    </a:lnTo>
                    <a:lnTo>
                      <a:pt x="47" y="81"/>
                    </a:lnTo>
                    <a:lnTo>
                      <a:pt x="73" y="84"/>
                    </a:lnTo>
                    <a:lnTo>
                      <a:pt x="105" y="84"/>
                    </a:lnTo>
                    <a:lnTo>
                      <a:pt x="139" y="86"/>
                    </a:lnTo>
                    <a:lnTo>
                      <a:pt x="175" y="86"/>
                    </a:lnTo>
                    <a:lnTo>
                      <a:pt x="209" y="89"/>
                    </a:lnTo>
                    <a:lnTo>
                      <a:pt x="243" y="89"/>
                    </a:lnTo>
                    <a:lnTo>
                      <a:pt x="275" y="89"/>
                    </a:lnTo>
                    <a:lnTo>
                      <a:pt x="309" y="86"/>
                    </a:lnTo>
                    <a:lnTo>
                      <a:pt x="338" y="84"/>
                    </a:lnTo>
                    <a:lnTo>
                      <a:pt x="366" y="73"/>
                    </a:lnTo>
                    <a:lnTo>
                      <a:pt x="372" y="71"/>
                    </a:lnTo>
                    <a:lnTo>
                      <a:pt x="374" y="65"/>
                    </a:lnTo>
                    <a:lnTo>
                      <a:pt x="374" y="55"/>
                    </a:lnTo>
                    <a:lnTo>
                      <a:pt x="372" y="42"/>
                    </a:lnTo>
                    <a:lnTo>
                      <a:pt x="366" y="29"/>
                    </a:lnTo>
                    <a:lnTo>
                      <a:pt x="364" y="21"/>
                    </a:lnTo>
                    <a:lnTo>
                      <a:pt x="359" y="13"/>
                    </a:lnTo>
                    <a:lnTo>
                      <a:pt x="351" y="8"/>
                    </a:lnTo>
                    <a:lnTo>
                      <a:pt x="340" y="5"/>
                    </a:lnTo>
                    <a:lnTo>
                      <a:pt x="272" y="0"/>
                    </a:lnTo>
                    <a:lnTo>
                      <a:pt x="204" y="0"/>
                    </a:lnTo>
                    <a:lnTo>
                      <a:pt x="134" y="3"/>
                    </a:lnTo>
                    <a:lnTo>
                      <a:pt x="66" y="10"/>
                    </a:lnTo>
                    <a:close/>
                  </a:path>
                </a:pathLst>
              </a:custGeom>
              <a:solidFill>
                <a:srgbClr val="504A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07" name="Freeform 3140"/>
              <p:cNvSpPr>
                <a:spLocks/>
              </p:cNvSpPr>
              <p:nvPr/>
            </p:nvSpPr>
            <p:spPr bwMode="auto">
              <a:xfrm>
                <a:off x="3152" y="1928"/>
                <a:ext cx="369" cy="70"/>
              </a:xfrm>
              <a:custGeom>
                <a:avLst/>
                <a:gdLst>
                  <a:gd name="T0" fmla="*/ 61 w 369"/>
                  <a:gd name="T1" fmla="*/ 5 h 70"/>
                  <a:gd name="T2" fmla="*/ 48 w 369"/>
                  <a:gd name="T3" fmla="*/ 10 h 70"/>
                  <a:gd name="T4" fmla="*/ 34 w 369"/>
                  <a:gd name="T5" fmla="*/ 15 h 70"/>
                  <a:gd name="T6" fmla="*/ 16 w 369"/>
                  <a:gd name="T7" fmla="*/ 34 h 70"/>
                  <a:gd name="T8" fmla="*/ 8 w 369"/>
                  <a:gd name="T9" fmla="*/ 42 h 70"/>
                  <a:gd name="T10" fmla="*/ 0 w 369"/>
                  <a:gd name="T11" fmla="*/ 47 h 70"/>
                  <a:gd name="T12" fmla="*/ 0 w 369"/>
                  <a:gd name="T13" fmla="*/ 55 h 70"/>
                  <a:gd name="T14" fmla="*/ 0 w 369"/>
                  <a:gd name="T15" fmla="*/ 55 h 70"/>
                  <a:gd name="T16" fmla="*/ 6 w 369"/>
                  <a:gd name="T17" fmla="*/ 57 h 70"/>
                  <a:gd name="T18" fmla="*/ 66 w 369"/>
                  <a:gd name="T19" fmla="*/ 62 h 70"/>
                  <a:gd name="T20" fmla="*/ 121 w 369"/>
                  <a:gd name="T21" fmla="*/ 68 h 70"/>
                  <a:gd name="T22" fmla="*/ 178 w 369"/>
                  <a:gd name="T23" fmla="*/ 70 h 70"/>
                  <a:gd name="T24" fmla="*/ 238 w 369"/>
                  <a:gd name="T25" fmla="*/ 70 h 70"/>
                  <a:gd name="T26" fmla="*/ 304 w 369"/>
                  <a:gd name="T27" fmla="*/ 68 h 70"/>
                  <a:gd name="T28" fmla="*/ 333 w 369"/>
                  <a:gd name="T29" fmla="*/ 65 h 70"/>
                  <a:gd name="T30" fmla="*/ 361 w 369"/>
                  <a:gd name="T31" fmla="*/ 57 h 70"/>
                  <a:gd name="T32" fmla="*/ 367 w 369"/>
                  <a:gd name="T33" fmla="*/ 55 h 70"/>
                  <a:gd name="T34" fmla="*/ 369 w 369"/>
                  <a:gd name="T35" fmla="*/ 52 h 70"/>
                  <a:gd name="T36" fmla="*/ 367 w 369"/>
                  <a:gd name="T37" fmla="*/ 42 h 70"/>
                  <a:gd name="T38" fmla="*/ 361 w 369"/>
                  <a:gd name="T39" fmla="*/ 31 h 70"/>
                  <a:gd name="T40" fmla="*/ 356 w 369"/>
                  <a:gd name="T41" fmla="*/ 21 h 70"/>
                  <a:gd name="T42" fmla="*/ 351 w 369"/>
                  <a:gd name="T43" fmla="*/ 7 h 70"/>
                  <a:gd name="T44" fmla="*/ 346 w 369"/>
                  <a:gd name="T45" fmla="*/ 5 h 70"/>
                  <a:gd name="T46" fmla="*/ 335 w 369"/>
                  <a:gd name="T47" fmla="*/ 2 h 70"/>
                  <a:gd name="T48" fmla="*/ 199 w 369"/>
                  <a:gd name="T49" fmla="*/ 0 h 70"/>
                  <a:gd name="T50" fmla="*/ 129 w 369"/>
                  <a:gd name="T51" fmla="*/ 0 h 70"/>
                  <a:gd name="T52" fmla="*/ 61 w 369"/>
                  <a:gd name="T53" fmla="*/ 5 h 7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69"/>
                  <a:gd name="T82" fmla="*/ 0 h 70"/>
                  <a:gd name="T83" fmla="*/ 369 w 369"/>
                  <a:gd name="T84" fmla="*/ 70 h 7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69" h="70">
                    <a:moveTo>
                      <a:pt x="61" y="5"/>
                    </a:moveTo>
                    <a:lnTo>
                      <a:pt x="48" y="10"/>
                    </a:lnTo>
                    <a:lnTo>
                      <a:pt x="34" y="15"/>
                    </a:lnTo>
                    <a:lnTo>
                      <a:pt x="16" y="34"/>
                    </a:lnTo>
                    <a:lnTo>
                      <a:pt x="8" y="42"/>
                    </a:lnTo>
                    <a:lnTo>
                      <a:pt x="0" y="47"/>
                    </a:lnTo>
                    <a:lnTo>
                      <a:pt x="0" y="55"/>
                    </a:lnTo>
                    <a:lnTo>
                      <a:pt x="6" y="57"/>
                    </a:lnTo>
                    <a:lnTo>
                      <a:pt x="66" y="62"/>
                    </a:lnTo>
                    <a:lnTo>
                      <a:pt x="121" y="68"/>
                    </a:lnTo>
                    <a:lnTo>
                      <a:pt x="178" y="70"/>
                    </a:lnTo>
                    <a:lnTo>
                      <a:pt x="238" y="70"/>
                    </a:lnTo>
                    <a:lnTo>
                      <a:pt x="304" y="68"/>
                    </a:lnTo>
                    <a:lnTo>
                      <a:pt x="333" y="65"/>
                    </a:lnTo>
                    <a:lnTo>
                      <a:pt x="361" y="57"/>
                    </a:lnTo>
                    <a:lnTo>
                      <a:pt x="367" y="55"/>
                    </a:lnTo>
                    <a:lnTo>
                      <a:pt x="369" y="52"/>
                    </a:lnTo>
                    <a:lnTo>
                      <a:pt x="367" y="42"/>
                    </a:lnTo>
                    <a:lnTo>
                      <a:pt x="361" y="31"/>
                    </a:lnTo>
                    <a:lnTo>
                      <a:pt x="356" y="21"/>
                    </a:lnTo>
                    <a:lnTo>
                      <a:pt x="351" y="7"/>
                    </a:lnTo>
                    <a:lnTo>
                      <a:pt x="346" y="5"/>
                    </a:lnTo>
                    <a:lnTo>
                      <a:pt x="335" y="2"/>
                    </a:lnTo>
                    <a:lnTo>
                      <a:pt x="199" y="0"/>
                    </a:lnTo>
                    <a:lnTo>
                      <a:pt x="129" y="0"/>
                    </a:lnTo>
                    <a:lnTo>
                      <a:pt x="61" y="5"/>
                    </a:lnTo>
                    <a:close/>
                  </a:path>
                </a:pathLst>
              </a:custGeom>
              <a:solidFill>
                <a:srgbClr val="BCB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08" name="Freeform 3141"/>
              <p:cNvSpPr>
                <a:spLocks/>
              </p:cNvSpPr>
              <p:nvPr/>
            </p:nvSpPr>
            <p:spPr bwMode="auto">
              <a:xfrm>
                <a:off x="3210" y="1938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3 w 8"/>
                  <a:gd name="T3" fmla="*/ 3 h 8"/>
                  <a:gd name="T4" fmla="*/ 0 w 8"/>
                  <a:gd name="T5" fmla="*/ 5 h 8"/>
                  <a:gd name="T6" fmla="*/ 0 w 8"/>
                  <a:gd name="T7" fmla="*/ 5 h 8"/>
                  <a:gd name="T8" fmla="*/ 3 w 8"/>
                  <a:gd name="T9" fmla="*/ 8 h 8"/>
                  <a:gd name="T10" fmla="*/ 5 w 8"/>
                  <a:gd name="T11" fmla="*/ 8 h 8"/>
                  <a:gd name="T12" fmla="*/ 8 w 8"/>
                  <a:gd name="T13" fmla="*/ 8 h 8"/>
                  <a:gd name="T14" fmla="*/ 8 w 8"/>
                  <a:gd name="T15" fmla="*/ 5 h 8"/>
                  <a:gd name="T16" fmla="*/ 8 w 8"/>
                  <a:gd name="T17" fmla="*/ 5 h 8"/>
                  <a:gd name="T18" fmla="*/ 8 w 8"/>
                  <a:gd name="T19" fmla="*/ 3 h 8"/>
                  <a:gd name="T20" fmla="*/ 8 w 8"/>
                  <a:gd name="T21" fmla="*/ 3 h 8"/>
                  <a:gd name="T22" fmla="*/ 8 w 8"/>
                  <a:gd name="T23" fmla="*/ 0 h 8"/>
                  <a:gd name="T24" fmla="*/ 5 w 8"/>
                  <a:gd name="T25" fmla="*/ 0 h 8"/>
                  <a:gd name="T26" fmla="*/ 3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09" name="Freeform 3142"/>
              <p:cNvSpPr>
                <a:spLocks/>
              </p:cNvSpPr>
              <p:nvPr/>
            </p:nvSpPr>
            <p:spPr bwMode="auto">
              <a:xfrm>
                <a:off x="3200" y="1946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3 h 8"/>
                  <a:gd name="T4" fmla="*/ 2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2 w 10"/>
                  <a:gd name="T11" fmla="*/ 8 h 8"/>
                  <a:gd name="T12" fmla="*/ 5 w 10"/>
                  <a:gd name="T13" fmla="*/ 8 h 8"/>
                  <a:gd name="T14" fmla="*/ 7 w 10"/>
                  <a:gd name="T15" fmla="*/ 8 h 8"/>
                  <a:gd name="T16" fmla="*/ 7 w 10"/>
                  <a:gd name="T17" fmla="*/ 5 h 8"/>
                  <a:gd name="T18" fmla="*/ 7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3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7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10" name="Freeform 3143"/>
              <p:cNvSpPr>
                <a:spLocks/>
              </p:cNvSpPr>
              <p:nvPr/>
            </p:nvSpPr>
            <p:spPr bwMode="auto">
              <a:xfrm>
                <a:off x="3189" y="1954"/>
                <a:ext cx="11" cy="8"/>
              </a:xfrm>
              <a:custGeom>
                <a:avLst/>
                <a:gdLst>
                  <a:gd name="T0" fmla="*/ 3 w 11"/>
                  <a:gd name="T1" fmla="*/ 2 h 8"/>
                  <a:gd name="T2" fmla="*/ 3 w 11"/>
                  <a:gd name="T3" fmla="*/ 2 h 8"/>
                  <a:gd name="T4" fmla="*/ 0 w 11"/>
                  <a:gd name="T5" fmla="*/ 5 h 8"/>
                  <a:gd name="T6" fmla="*/ 0 w 11"/>
                  <a:gd name="T7" fmla="*/ 5 h 8"/>
                  <a:gd name="T8" fmla="*/ 0 w 11"/>
                  <a:gd name="T9" fmla="*/ 8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8 w 11"/>
                  <a:gd name="T19" fmla="*/ 5 h 8"/>
                  <a:gd name="T20" fmla="*/ 11 w 11"/>
                  <a:gd name="T21" fmla="*/ 2 h 8"/>
                  <a:gd name="T22" fmla="*/ 11 w 11"/>
                  <a:gd name="T23" fmla="*/ 2 h 8"/>
                  <a:gd name="T24" fmla="*/ 8 w 11"/>
                  <a:gd name="T25" fmla="*/ 0 h 8"/>
                  <a:gd name="T26" fmla="*/ 3 w 11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2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11" name="Freeform 3144"/>
              <p:cNvSpPr>
                <a:spLocks/>
              </p:cNvSpPr>
              <p:nvPr/>
            </p:nvSpPr>
            <p:spPr bwMode="auto">
              <a:xfrm>
                <a:off x="3176" y="1964"/>
                <a:ext cx="10" cy="8"/>
              </a:xfrm>
              <a:custGeom>
                <a:avLst/>
                <a:gdLst>
                  <a:gd name="T0" fmla="*/ 5 w 10"/>
                  <a:gd name="T1" fmla="*/ 0 h 8"/>
                  <a:gd name="T2" fmla="*/ 5 w 10"/>
                  <a:gd name="T3" fmla="*/ 3 h 8"/>
                  <a:gd name="T4" fmla="*/ 3 w 10"/>
                  <a:gd name="T5" fmla="*/ 3 h 8"/>
                  <a:gd name="T6" fmla="*/ 3 w 10"/>
                  <a:gd name="T7" fmla="*/ 6 h 8"/>
                  <a:gd name="T8" fmla="*/ 0 w 10"/>
                  <a:gd name="T9" fmla="*/ 6 h 8"/>
                  <a:gd name="T10" fmla="*/ 3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0 h 8"/>
                  <a:gd name="T24" fmla="*/ 10 w 10"/>
                  <a:gd name="T25" fmla="*/ 0 h 8"/>
                  <a:gd name="T26" fmla="*/ 8 w 10"/>
                  <a:gd name="T27" fmla="*/ 0 h 8"/>
                  <a:gd name="T28" fmla="*/ 5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5" y="0"/>
                    </a:moveTo>
                    <a:lnTo>
                      <a:pt x="5" y="3"/>
                    </a:lnTo>
                    <a:lnTo>
                      <a:pt x="3" y="3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12" name="Freeform 3145"/>
              <p:cNvSpPr>
                <a:spLocks/>
              </p:cNvSpPr>
              <p:nvPr/>
            </p:nvSpPr>
            <p:spPr bwMode="auto">
              <a:xfrm>
                <a:off x="3166" y="1972"/>
                <a:ext cx="10" cy="11"/>
              </a:xfrm>
              <a:custGeom>
                <a:avLst/>
                <a:gdLst>
                  <a:gd name="T0" fmla="*/ 2 w 10"/>
                  <a:gd name="T1" fmla="*/ 3 h 11"/>
                  <a:gd name="T2" fmla="*/ 2 w 10"/>
                  <a:gd name="T3" fmla="*/ 5 h 11"/>
                  <a:gd name="T4" fmla="*/ 0 w 10"/>
                  <a:gd name="T5" fmla="*/ 5 h 11"/>
                  <a:gd name="T6" fmla="*/ 0 w 10"/>
                  <a:gd name="T7" fmla="*/ 8 h 11"/>
                  <a:gd name="T8" fmla="*/ 0 w 10"/>
                  <a:gd name="T9" fmla="*/ 8 h 11"/>
                  <a:gd name="T10" fmla="*/ 2 w 10"/>
                  <a:gd name="T11" fmla="*/ 11 h 11"/>
                  <a:gd name="T12" fmla="*/ 2 w 10"/>
                  <a:gd name="T13" fmla="*/ 11 h 11"/>
                  <a:gd name="T14" fmla="*/ 5 w 10"/>
                  <a:gd name="T15" fmla="*/ 11 h 11"/>
                  <a:gd name="T16" fmla="*/ 7 w 10"/>
                  <a:gd name="T17" fmla="*/ 8 h 11"/>
                  <a:gd name="T18" fmla="*/ 7 w 10"/>
                  <a:gd name="T19" fmla="*/ 8 h 11"/>
                  <a:gd name="T20" fmla="*/ 10 w 10"/>
                  <a:gd name="T21" fmla="*/ 5 h 11"/>
                  <a:gd name="T22" fmla="*/ 10 w 10"/>
                  <a:gd name="T23" fmla="*/ 3 h 11"/>
                  <a:gd name="T24" fmla="*/ 10 w 10"/>
                  <a:gd name="T25" fmla="*/ 3 h 11"/>
                  <a:gd name="T26" fmla="*/ 7 w 10"/>
                  <a:gd name="T27" fmla="*/ 0 h 11"/>
                  <a:gd name="T28" fmla="*/ 2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2" y="3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11"/>
                    </a:lnTo>
                    <a:lnTo>
                      <a:pt x="5" y="11"/>
                    </a:lnTo>
                    <a:lnTo>
                      <a:pt x="7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7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13" name="Freeform 3146"/>
              <p:cNvSpPr>
                <a:spLocks/>
              </p:cNvSpPr>
              <p:nvPr/>
            </p:nvSpPr>
            <p:spPr bwMode="auto">
              <a:xfrm>
                <a:off x="3223" y="1938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3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3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3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14" name="Freeform 3147"/>
              <p:cNvSpPr>
                <a:spLocks/>
              </p:cNvSpPr>
              <p:nvPr/>
            </p:nvSpPr>
            <p:spPr bwMode="auto">
              <a:xfrm>
                <a:off x="3213" y="1946"/>
                <a:ext cx="7" cy="8"/>
              </a:xfrm>
              <a:custGeom>
                <a:avLst/>
                <a:gdLst>
                  <a:gd name="T0" fmla="*/ 2 w 7"/>
                  <a:gd name="T1" fmla="*/ 0 h 8"/>
                  <a:gd name="T2" fmla="*/ 2 w 7"/>
                  <a:gd name="T3" fmla="*/ 3 h 8"/>
                  <a:gd name="T4" fmla="*/ 0 w 7"/>
                  <a:gd name="T5" fmla="*/ 3 h 8"/>
                  <a:gd name="T6" fmla="*/ 0 w 7"/>
                  <a:gd name="T7" fmla="*/ 5 h 8"/>
                  <a:gd name="T8" fmla="*/ 0 w 7"/>
                  <a:gd name="T9" fmla="*/ 5 h 8"/>
                  <a:gd name="T10" fmla="*/ 2 w 7"/>
                  <a:gd name="T11" fmla="*/ 8 h 8"/>
                  <a:gd name="T12" fmla="*/ 5 w 7"/>
                  <a:gd name="T13" fmla="*/ 8 h 8"/>
                  <a:gd name="T14" fmla="*/ 5 w 7"/>
                  <a:gd name="T15" fmla="*/ 8 h 8"/>
                  <a:gd name="T16" fmla="*/ 7 w 7"/>
                  <a:gd name="T17" fmla="*/ 5 h 8"/>
                  <a:gd name="T18" fmla="*/ 7 w 7"/>
                  <a:gd name="T19" fmla="*/ 5 h 8"/>
                  <a:gd name="T20" fmla="*/ 7 w 7"/>
                  <a:gd name="T21" fmla="*/ 3 h 8"/>
                  <a:gd name="T22" fmla="*/ 7 w 7"/>
                  <a:gd name="T23" fmla="*/ 3 h 8"/>
                  <a:gd name="T24" fmla="*/ 7 w 7"/>
                  <a:gd name="T25" fmla="*/ 0 h 8"/>
                  <a:gd name="T26" fmla="*/ 5 w 7"/>
                  <a:gd name="T27" fmla="*/ 0 h 8"/>
                  <a:gd name="T28" fmla="*/ 2 w 7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8"/>
                  <a:gd name="T47" fmla="*/ 7 w 7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8">
                    <a:moveTo>
                      <a:pt x="2" y="0"/>
                    </a:moveTo>
                    <a:lnTo>
                      <a:pt x="2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15" name="Freeform 3148"/>
              <p:cNvSpPr>
                <a:spLocks/>
              </p:cNvSpPr>
              <p:nvPr/>
            </p:nvSpPr>
            <p:spPr bwMode="auto">
              <a:xfrm>
                <a:off x="3202" y="1954"/>
                <a:ext cx="8" cy="8"/>
              </a:xfrm>
              <a:custGeom>
                <a:avLst/>
                <a:gdLst>
                  <a:gd name="T0" fmla="*/ 3 w 8"/>
                  <a:gd name="T1" fmla="*/ 2 h 8"/>
                  <a:gd name="T2" fmla="*/ 3 w 8"/>
                  <a:gd name="T3" fmla="*/ 2 h 8"/>
                  <a:gd name="T4" fmla="*/ 0 w 8"/>
                  <a:gd name="T5" fmla="*/ 5 h 8"/>
                  <a:gd name="T6" fmla="*/ 0 w 8"/>
                  <a:gd name="T7" fmla="*/ 5 h 8"/>
                  <a:gd name="T8" fmla="*/ 0 w 8"/>
                  <a:gd name="T9" fmla="*/ 8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8 w 8"/>
                  <a:gd name="T25" fmla="*/ 2 h 8"/>
                  <a:gd name="T26" fmla="*/ 5 w 8"/>
                  <a:gd name="T27" fmla="*/ 0 h 8"/>
                  <a:gd name="T28" fmla="*/ 3 w 8"/>
                  <a:gd name="T29" fmla="*/ 2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2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16" name="Freeform 3149"/>
              <p:cNvSpPr>
                <a:spLocks/>
              </p:cNvSpPr>
              <p:nvPr/>
            </p:nvSpPr>
            <p:spPr bwMode="auto">
              <a:xfrm>
                <a:off x="3189" y="1964"/>
                <a:ext cx="11" cy="8"/>
              </a:xfrm>
              <a:custGeom>
                <a:avLst/>
                <a:gdLst>
                  <a:gd name="T0" fmla="*/ 5 w 11"/>
                  <a:gd name="T1" fmla="*/ 0 h 8"/>
                  <a:gd name="T2" fmla="*/ 5 w 11"/>
                  <a:gd name="T3" fmla="*/ 3 h 8"/>
                  <a:gd name="T4" fmla="*/ 3 w 11"/>
                  <a:gd name="T5" fmla="*/ 3 h 8"/>
                  <a:gd name="T6" fmla="*/ 3 w 11"/>
                  <a:gd name="T7" fmla="*/ 6 h 8"/>
                  <a:gd name="T8" fmla="*/ 0 w 11"/>
                  <a:gd name="T9" fmla="*/ 6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8 w 11"/>
                  <a:gd name="T27" fmla="*/ 0 h 8"/>
                  <a:gd name="T28" fmla="*/ 5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5" y="0"/>
                    </a:moveTo>
                    <a:lnTo>
                      <a:pt x="5" y="3"/>
                    </a:lnTo>
                    <a:lnTo>
                      <a:pt x="3" y="3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17" name="Freeform 3150"/>
              <p:cNvSpPr>
                <a:spLocks/>
              </p:cNvSpPr>
              <p:nvPr/>
            </p:nvSpPr>
            <p:spPr bwMode="auto">
              <a:xfrm>
                <a:off x="3179" y="1975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2 h 8"/>
                  <a:gd name="T4" fmla="*/ 0 w 10"/>
                  <a:gd name="T5" fmla="*/ 2 h 8"/>
                  <a:gd name="T6" fmla="*/ 0 w 10"/>
                  <a:gd name="T7" fmla="*/ 5 h 8"/>
                  <a:gd name="T8" fmla="*/ 0 w 10"/>
                  <a:gd name="T9" fmla="*/ 5 h 8"/>
                  <a:gd name="T10" fmla="*/ 2 w 10"/>
                  <a:gd name="T11" fmla="*/ 8 h 8"/>
                  <a:gd name="T12" fmla="*/ 2 w 10"/>
                  <a:gd name="T13" fmla="*/ 8 h 8"/>
                  <a:gd name="T14" fmla="*/ 5 w 10"/>
                  <a:gd name="T15" fmla="*/ 8 h 8"/>
                  <a:gd name="T16" fmla="*/ 7 w 10"/>
                  <a:gd name="T17" fmla="*/ 5 h 8"/>
                  <a:gd name="T18" fmla="*/ 7 w 10"/>
                  <a:gd name="T19" fmla="*/ 5 h 8"/>
                  <a:gd name="T20" fmla="*/ 7 w 10"/>
                  <a:gd name="T21" fmla="*/ 2 h 8"/>
                  <a:gd name="T22" fmla="*/ 10 w 10"/>
                  <a:gd name="T23" fmla="*/ 0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18" name="Freeform 3151"/>
              <p:cNvSpPr>
                <a:spLocks/>
              </p:cNvSpPr>
              <p:nvPr/>
            </p:nvSpPr>
            <p:spPr bwMode="auto">
              <a:xfrm>
                <a:off x="3234" y="1938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3 h 8"/>
                  <a:gd name="T4" fmla="*/ 2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2 w 10"/>
                  <a:gd name="T11" fmla="*/ 5 h 8"/>
                  <a:gd name="T12" fmla="*/ 5 w 10"/>
                  <a:gd name="T13" fmla="*/ 8 h 8"/>
                  <a:gd name="T14" fmla="*/ 7 w 10"/>
                  <a:gd name="T15" fmla="*/ 8 h 8"/>
                  <a:gd name="T16" fmla="*/ 7 w 10"/>
                  <a:gd name="T17" fmla="*/ 5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3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7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19" name="Freeform 3152"/>
              <p:cNvSpPr>
                <a:spLocks/>
              </p:cNvSpPr>
              <p:nvPr/>
            </p:nvSpPr>
            <p:spPr bwMode="auto">
              <a:xfrm>
                <a:off x="3226" y="1946"/>
                <a:ext cx="8" cy="8"/>
              </a:xfrm>
              <a:custGeom>
                <a:avLst/>
                <a:gdLst>
                  <a:gd name="T0" fmla="*/ 2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2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5 w 8"/>
                  <a:gd name="T27" fmla="*/ 0 h 8"/>
                  <a:gd name="T28" fmla="*/ 2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2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20" name="Freeform 3153"/>
              <p:cNvSpPr>
                <a:spLocks/>
              </p:cNvSpPr>
              <p:nvPr/>
            </p:nvSpPr>
            <p:spPr bwMode="auto">
              <a:xfrm>
                <a:off x="3215" y="1954"/>
                <a:ext cx="8" cy="8"/>
              </a:xfrm>
              <a:custGeom>
                <a:avLst/>
                <a:gdLst>
                  <a:gd name="T0" fmla="*/ 3 w 8"/>
                  <a:gd name="T1" fmla="*/ 2 h 8"/>
                  <a:gd name="T2" fmla="*/ 3 w 8"/>
                  <a:gd name="T3" fmla="*/ 2 h 8"/>
                  <a:gd name="T4" fmla="*/ 0 w 8"/>
                  <a:gd name="T5" fmla="*/ 5 h 8"/>
                  <a:gd name="T6" fmla="*/ 0 w 8"/>
                  <a:gd name="T7" fmla="*/ 8 h 8"/>
                  <a:gd name="T8" fmla="*/ 0 w 8"/>
                  <a:gd name="T9" fmla="*/ 8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5 w 8"/>
                  <a:gd name="T25" fmla="*/ 0 h 8"/>
                  <a:gd name="T26" fmla="*/ 3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3" y="2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21" name="Freeform 3154"/>
              <p:cNvSpPr>
                <a:spLocks/>
              </p:cNvSpPr>
              <p:nvPr/>
            </p:nvSpPr>
            <p:spPr bwMode="auto">
              <a:xfrm>
                <a:off x="3202" y="1964"/>
                <a:ext cx="11" cy="8"/>
              </a:xfrm>
              <a:custGeom>
                <a:avLst/>
                <a:gdLst>
                  <a:gd name="T0" fmla="*/ 5 w 11"/>
                  <a:gd name="T1" fmla="*/ 0 h 8"/>
                  <a:gd name="T2" fmla="*/ 3 w 11"/>
                  <a:gd name="T3" fmla="*/ 3 h 8"/>
                  <a:gd name="T4" fmla="*/ 3 w 11"/>
                  <a:gd name="T5" fmla="*/ 3 h 8"/>
                  <a:gd name="T6" fmla="*/ 3 w 11"/>
                  <a:gd name="T7" fmla="*/ 6 h 8"/>
                  <a:gd name="T8" fmla="*/ 0 w 11"/>
                  <a:gd name="T9" fmla="*/ 6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8 w 11"/>
                  <a:gd name="T27" fmla="*/ 0 h 8"/>
                  <a:gd name="T28" fmla="*/ 5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5" y="0"/>
                    </a:moveTo>
                    <a:lnTo>
                      <a:pt x="3" y="3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22" name="Freeform 3155"/>
              <p:cNvSpPr>
                <a:spLocks/>
              </p:cNvSpPr>
              <p:nvPr/>
            </p:nvSpPr>
            <p:spPr bwMode="auto">
              <a:xfrm>
                <a:off x="3192" y="1975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2 h 8"/>
                  <a:gd name="T4" fmla="*/ 0 w 10"/>
                  <a:gd name="T5" fmla="*/ 2 h 8"/>
                  <a:gd name="T6" fmla="*/ 0 w 10"/>
                  <a:gd name="T7" fmla="*/ 5 h 8"/>
                  <a:gd name="T8" fmla="*/ 0 w 10"/>
                  <a:gd name="T9" fmla="*/ 5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8 h 8"/>
                  <a:gd name="T18" fmla="*/ 10 w 10"/>
                  <a:gd name="T19" fmla="*/ 5 h 8"/>
                  <a:gd name="T20" fmla="*/ 10 w 10"/>
                  <a:gd name="T21" fmla="*/ 2 h 8"/>
                  <a:gd name="T22" fmla="*/ 10 w 10"/>
                  <a:gd name="T23" fmla="*/ 2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23" name="Freeform 3156"/>
              <p:cNvSpPr>
                <a:spLocks/>
              </p:cNvSpPr>
              <p:nvPr/>
            </p:nvSpPr>
            <p:spPr bwMode="auto">
              <a:xfrm>
                <a:off x="3247" y="1938"/>
                <a:ext cx="7" cy="5"/>
              </a:xfrm>
              <a:custGeom>
                <a:avLst/>
                <a:gdLst>
                  <a:gd name="T0" fmla="*/ 2 w 7"/>
                  <a:gd name="T1" fmla="*/ 0 h 5"/>
                  <a:gd name="T2" fmla="*/ 2 w 7"/>
                  <a:gd name="T3" fmla="*/ 3 h 5"/>
                  <a:gd name="T4" fmla="*/ 0 w 7"/>
                  <a:gd name="T5" fmla="*/ 3 h 5"/>
                  <a:gd name="T6" fmla="*/ 0 w 7"/>
                  <a:gd name="T7" fmla="*/ 5 h 5"/>
                  <a:gd name="T8" fmla="*/ 0 w 7"/>
                  <a:gd name="T9" fmla="*/ 5 h 5"/>
                  <a:gd name="T10" fmla="*/ 2 w 7"/>
                  <a:gd name="T11" fmla="*/ 5 h 5"/>
                  <a:gd name="T12" fmla="*/ 5 w 7"/>
                  <a:gd name="T13" fmla="*/ 5 h 5"/>
                  <a:gd name="T14" fmla="*/ 7 w 7"/>
                  <a:gd name="T15" fmla="*/ 5 h 5"/>
                  <a:gd name="T16" fmla="*/ 7 w 7"/>
                  <a:gd name="T17" fmla="*/ 5 h 5"/>
                  <a:gd name="T18" fmla="*/ 7 w 7"/>
                  <a:gd name="T19" fmla="*/ 5 h 5"/>
                  <a:gd name="T20" fmla="*/ 7 w 7"/>
                  <a:gd name="T21" fmla="*/ 3 h 5"/>
                  <a:gd name="T22" fmla="*/ 7 w 7"/>
                  <a:gd name="T23" fmla="*/ 3 h 5"/>
                  <a:gd name="T24" fmla="*/ 7 w 7"/>
                  <a:gd name="T25" fmla="*/ 0 h 5"/>
                  <a:gd name="T26" fmla="*/ 5 w 7"/>
                  <a:gd name="T27" fmla="*/ 0 h 5"/>
                  <a:gd name="T28" fmla="*/ 2 w 7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5"/>
                  <a:gd name="T47" fmla="*/ 7 w 7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5">
                    <a:moveTo>
                      <a:pt x="2" y="0"/>
                    </a:moveTo>
                    <a:lnTo>
                      <a:pt x="2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24" name="Freeform 3157"/>
              <p:cNvSpPr>
                <a:spLocks/>
              </p:cNvSpPr>
              <p:nvPr/>
            </p:nvSpPr>
            <p:spPr bwMode="auto">
              <a:xfrm>
                <a:off x="3239" y="1946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2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25" name="Freeform 3158"/>
              <p:cNvSpPr>
                <a:spLocks/>
              </p:cNvSpPr>
              <p:nvPr/>
            </p:nvSpPr>
            <p:spPr bwMode="auto">
              <a:xfrm>
                <a:off x="3228" y="1954"/>
                <a:ext cx="8" cy="8"/>
              </a:xfrm>
              <a:custGeom>
                <a:avLst/>
                <a:gdLst>
                  <a:gd name="T0" fmla="*/ 3 w 8"/>
                  <a:gd name="T1" fmla="*/ 2 h 8"/>
                  <a:gd name="T2" fmla="*/ 3 w 8"/>
                  <a:gd name="T3" fmla="*/ 2 h 8"/>
                  <a:gd name="T4" fmla="*/ 0 w 8"/>
                  <a:gd name="T5" fmla="*/ 5 h 8"/>
                  <a:gd name="T6" fmla="*/ 0 w 8"/>
                  <a:gd name="T7" fmla="*/ 8 h 8"/>
                  <a:gd name="T8" fmla="*/ 0 w 8"/>
                  <a:gd name="T9" fmla="*/ 8 h 8"/>
                  <a:gd name="T10" fmla="*/ 3 w 8"/>
                  <a:gd name="T11" fmla="*/ 8 h 8"/>
                  <a:gd name="T12" fmla="*/ 6 w 8"/>
                  <a:gd name="T13" fmla="*/ 8 h 8"/>
                  <a:gd name="T14" fmla="*/ 8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6 w 8"/>
                  <a:gd name="T25" fmla="*/ 0 h 8"/>
                  <a:gd name="T26" fmla="*/ 3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3" y="2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26" name="Freeform 3159"/>
              <p:cNvSpPr>
                <a:spLocks/>
              </p:cNvSpPr>
              <p:nvPr/>
            </p:nvSpPr>
            <p:spPr bwMode="auto">
              <a:xfrm>
                <a:off x="3218" y="1964"/>
                <a:ext cx="8" cy="8"/>
              </a:xfrm>
              <a:custGeom>
                <a:avLst/>
                <a:gdLst>
                  <a:gd name="T0" fmla="*/ 2 w 8"/>
                  <a:gd name="T1" fmla="*/ 0 h 8"/>
                  <a:gd name="T2" fmla="*/ 2 w 8"/>
                  <a:gd name="T3" fmla="*/ 3 h 8"/>
                  <a:gd name="T4" fmla="*/ 0 w 8"/>
                  <a:gd name="T5" fmla="*/ 6 h 8"/>
                  <a:gd name="T6" fmla="*/ 0 w 8"/>
                  <a:gd name="T7" fmla="*/ 6 h 8"/>
                  <a:gd name="T8" fmla="*/ 0 w 8"/>
                  <a:gd name="T9" fmla="*/ 6 h 8"/>
                  <a:gd name="T10" fmla="*/ 2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8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5 w 8"/>
                  <a:gd name="T27" fmla="*/ 0 h 8"/>
                  <a:gd name="T28" fmla="*/ 2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2" y="0"/>
                    </a:moveTo>
                    <a:lnTo>
                      <a:pt x="2" y="3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27" name="Freeform 3160"/>
              <p:cNvSpPr>
                <a:spLocks/>
              </p:cNvSpPr>
              <p:nvPr/>
            </p:nvSpPr>
            <p:spPr bwMode="auto">
              <a:xfrm>
                <a:off x="3205" y="1975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2 h 8"/>
                  <a:gd name="T4" fmla="*/ 2 w 10"/>
                  <a:gd name="T5" fmla="*/ 5 h 8"/>
                  <a:gd name="T6" fmla="*/ 0 w 10"/>
                  <a:gd name="T7" fmla="*/ 5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10 w 10"/>
                  <a:gd name="T17" fmla="*/ 8 h 8"/>
                  <a:gd name="T18" fmla="*/ 10 w 10"/>
                  <a:gd name="T19" fmla="*/ 5 h 8"/>
                  <a:gd name="T20" fmla="*/ 10 w 10"/>
                  <a:gd name="T21" fmla="*/ 2 h 8"/>
                  <a:gd name="T22" fmla="*/ 10 w 10"/>
                  <a:gd name="T23" fmla="*/ 2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2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28" name="Freeform 3161"/>
              <p:cNvSpPr>
                <a:spLocks/>
              </p:cNvSpPr>
              <p:nvPr/>
            </p:nvSpPr>
            <p:spPr bwMode="auto">
              <a:xfrm>
                <a:off x="3260" y="1938"/>
                <a:ext cx="8" cy="5"/>
              </a:xfrm>
              <a:custGeom>
                <a:avLst/>
                <a:gdLst>
                  <a:gd name="T0" fmla="*/ 2 w 8"/>
                  <a:gd name="T1" fmla="*/ 0 h 5"/>
                  <a:gd name="T2" fmla="*/ 0 w 8"/>
                  <a:gd name="T3" fmla="*/ 3 h 5"/>
                  <a:gd name="T4" fmla="*/ 0 w 8"/>
                  <a:gd name="T5" fmla="*/ 3 h 5"/>
                  <a:gd name="T6" fmla="*/ 0 w 8"/>
                  <a:gd name="T7" fmla="*/ 5 h 5"/>
                  <a:gd name="T8" fmla="*/ 0 w 8"/>
                  <a:gd name="T9" fmla="*/ 5 h 5"/>
                  <a:gd name="T10" fmla="*/ 2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3 h 5"/>
                  <a:gd name="T22" fmla="*/ 8 w 8"/>
                  <a:gd name="T23" fmla="*/ 3 h 5"/>
                  <a:gd name="T24" fmla="*/ 8 w 8"/>
                  <a:gd name="T25" fmla="*/ 0 h 5"/>
                  <a:gd name="T26" fmla="*/ 5 w 8"/>
                  <a:gd name="T27" fmla="*/ 0 h 5"/>
                  <a:gd name="T28" fmla="*/ 2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2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29" name="Freeform 3162"/>
              <p:cNvSpPr>
                <a:spLocks/>
              </p:cNvSpPr>
              <p:nvPr/>
            </p:nvSpPr>
            <p:spPr bwMode="auto">
              <a:xfrm>
                <a:off x="3252" y="1946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2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30" name="Freeform 3163"/>
              <p:cNvSpPr>
                <a:spLocks/>
              </p:cNvSpPr>
              <p:nvPr/>
            </p:nvSpPr>
            <p:spPr bwMode="auto">
              <a:xfrm>
                <a:off x="3241" y="1954"/>
                <a:ext cx="8" cy="8"/>
              </a:xfrm>
              <a:custGeom>
                <a:avLst/>
                <a:gdLst>
                  <a:gd name="T0" fmla="*/ 3 w 8"/>
                  <a:gd name="T1" fmla="*/ 2 h 8"/>
                  <a:gd name="T2" fmla="*/ 3 w 8"/>
                  <a:gd name="T3" fmla="*/ 5 h 8"/>
                  <a:gd name="T4" fmla="*/ 0 w 8"/>
                  <a:gd name="T5" fmla="*/ 5 h 8"/>
                  <a:gd name="T6" fmla="*/ 0 w 8"/>
                  <a:gd name="T7" fmla="*/ 8 h 8"/>
                  <a:gd name="T8" fmla="*/ 0 w 8"/>
                  <a:gd name="T9" fmla="*/ 8 h 8"/>
                  <a:gd name="T10" fmla="*/ 3 w 8"/>
                  <a:gd name="T11" fmla="*/ 8 h 8"/>
                  <a:gd name="T12" fmla="*/ 6 w 8"/>
                  <a:gd name="T13" fmla="*/ 8 h 8"/>
                  <a:gd name="T14" fmla="*/ 8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6 w 8"/>
                  <a:gd name="T25" fmla="*/ 0 h 8"/>
                  <a:gd name="T26" fmla="*/ 3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3" y="2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31" name="Freeform 3164"/>
              <p:cNvSpPr>
                <a:spLocks/>
              </p:cNvSpPr>
              <p:nvPr/>
            </p:nvSpPr>
            <p:spPr bwMode="auto">
              <a:xfrm>
                <a:off x="3231" y="1964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3 h 8"/>
                  <a:gd name="T4" fmla="*/ 0 w 10"/>
                  <a:gd name="T5" fmla="*/ 6 h 8"/>
                  <a:gd name="T6" fmla="*/ 0 w 10"/>
                  <a:gd name="T7" fmla="*/ 6 h 8"/>
                  <a:gd name="T8" fmla="*/ 0 w 10"/>
                  <a:gd name="T9" fmla="*/ 8 h 8"/>
                  <a:gd name="T10" fmla="*/ 3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8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32" name="Freeform 3165"/>
              <p:cNvSpPr>
                <a:spLocks/>
              </p:cNvSpPr>
              <p:nvPr/>
            </p:nvSpPr>
            <p:spPr bwMode="auto">
              <a:xfrm>
                <a:off x="3220" y="1975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2 h 8"/>
                  <a:gd name="T4" fmla="*/ 0 w 11"/>
                  <a:gd name="T5" fmla="*/ 5 h 8"/>
                  <a:gd name="T6" fmla="*/ 0 w 11"/>
                  <a:gd name="T7" fmla="*/ 8 h 8"/>
                  <a:gd name="T8" fmla="*/ 0 w 11"/>
                  <a:gd name="T9" fmla="*/ 8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8 w 11"/>
                  <a:gd name="T19" fmla="*/ 5 h 8"/>
                  <a:gd name="T20" fmla="*/ 11 w 11"/>
                  <a:gd name="T21" fmla="*/ 2 h 8"/>
                  <a:gd name="T22" fmla="*/ 11 w 11"/>
                  <a:gd name="T23" fmla="*/ 2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33" name="Freeform 3166"/>
              <p:cNvSpPr>
                <a:spLocks/>
              </p:cNvSpPr>
              <p:nvPr/>
            </p:nvSpPr>
            <p:spPr bwMode="auto">
              <a:xfrm>
                <a:off x="3273" y="1938"/>
                <a:ext cx="8" cy="5"/>
              </a:xfrm>
              <a:custGeom>
                <a:avLst/>
                <a:gdLst>
                  <a:gd name="T0" fmla="*/ 2 w 8"/>
                  <a:gd name="T1" fmla="*/ 0 h 5"/>
                  <a:gd name="T2" fmla="*/ 0 w 8"/>
                  <a:gd name="T3" fmla="*/ 3 h 5"/>
                  <a:gd name="T4" fmla="*/ 0 w 8"/>
                  <a:gd name="T5" fmla="*/ 3 h 5"/>
                  <a:gd name="T6" fmla="*/ 0 w 8"/>
                  <a:gd name="T7" fmla="*/ 5 h 5"/>
                  <a:gd name="T8" fmla="*/ 0 w 8"/>
                  <a:gd name="T9" fmla="*/ 5 h 5"/>
                  <a:gd name="T10" fmla="*/ 2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3 h 5"/>
                  <a:gd name="T22" fmla="*/ 8 w 8"/>
                  <a:gd name="T23" fmla="*/ 3 h 5"/>
                  <a:gd name="T24" fmla="*/ 8 w 8"/>
                  <a:gd name="T25" fmla="*/ 0 h 5"/>
                  <a:gd name="T26" fmla="*/ 5 w 8"/>
                  <a:gd name="T27" fmla="*/ 0 h 5"/>
                  <a:gd name="T28" fmla="*/ 2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2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34" name="Freeform 3167"/>
              <p:cNvSpPr>
                <a:spLocks/>
              </p:cNvSpPr>
              <p:nvPr/>
            </p:nvSpPr>
            <p:spPr bwMode="auto">
              <a:xfrm>
                <a:off x="3265" y="1946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35" name="Freeform 3168"/>
              <p:cNvSpPr>
                <a:spLocks/>
              </p:cNvSpPr>
              <p:nvPr/>
            </p:nvSpPr>
            <p:spPr bwMode="auto">
              <a:xfrm>
                <a:off x="3254" y="1954"/>
                <a:ext cx="11" cy="8"/>
              </a:xfrm>
              <a:custGeom>
                <a:avLst/>
                <a:gdLst>
                  <a:gd name="T0" fmla="*/ 3 w 11"/>
                  <a:gd name="T1" fmla="*/ 2 h 8"/>
                  <a:gd name="T2" fmla="*/ 3 w 11"/>
                  <a:gd name="T3" fmla="*/ 5 h 8"/>
                  <a:gd name="T4" fmla="*/ 0 w 11"/>
                  <a:gd name="T5" fmla="*/ 5 h 8"/>
                  <a:gd name="T6" fmla="*/ 0 w 11"/>
                  <a:gd name="T7" fmla="*/ 8 h 8"/>
                  <a:gd name="T8" fmla="*/ 0 w 11"/>
                  <a:gd name="T9" fmla="*/ 8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11 w 11"/>
                  <a:gd name="T17" fmla="*/ 8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2 h 8"/>
                  <a:gd name="T24" fmla="*/ 8 w 11"/>
                  <a:gd name="T25" fmla="*/ 0 h 8"/>
                  <a:gd name="T26" fmla="*/ 3 w 11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2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36" name="Freeform 3169"/>
              <p:cNvSpPr>
                <a:spLocks/>
              </p:cNvSpPr>
              <p:nvPr/>
            </p:nvSpPr>
            <p:spPr bwMode="auto">
              <a:xfrm>
                <a:off x="3244" y="1964"/>
                <a:ext cx="10" cy="8"/>
              </a:xfrm>
              <a:custGeom>
                <a:avLst/>
                <a:gdLst>
                  <a:gd name="T0" fmla="*/ 3 w 10"/>
                  <a:gd name="T1" fmla="*/ 3 h 8"/>
                  <a:gd name="T2" fmla="*/ 3 w 10"/>
                  <a:gd name="T3" fmla="*/ 3 h 8"/>
                  <a:gd name="T4" fmla="*/ 3 w 10"/>
                  <a:gd name="T5" fmla="*/ 6 h 8"/>
                  <a:gd name="T6" fmla="*/ 3 w 10"/>
                  <a:gd name="T7" fmla="*/ 8 h 8"/>
                  <a:gd name="T8" fmla="*/ 0 w 10"/>
                  <a:gd name="T9" fmla="*/ 8 h 8"/>
                  <a:gd name="T10" fmla="*/ 8 w 10"/>
                  <a:gd name="T11" fmla="*/ 8 h 8"/>
                  <a:gd name="T12" fmla="*/ 10 w 10"/>
                  <a:gd name="T13" fmla="*/ 8 h 8"/>
                  <a:gd name="T14" fmla="*/ 10 w 10"/>
                  <a:gd name="T15" fmla="*/ 8 h 8"/>
                  <a:gd name="T16" fmla="*/ 10 w 10"/>
                  <a:gd name="T17" fmla="*/ 6 h 8"/>
                  <a:gd name="T18" fmla="*/ 10 w 10"/>
                  <a:gd name="T19" fmla="*/ 3 h 8"/>
                  <a:gd name="T20" fmla="*/ 10 w 10"/>
                  <a:gd name="T21" fmla="*/ 3 h 8"/>
                  <a:gd name="T22" fmla="*/ 10 w 10"/>
                  <a:gd name="T23" fmla="*/ 0 h 8"/>
                  <a:gd name="T24" fmla="*/ 8 w 10"/>
                  <a:gd name="T25" fmla="*/ 0 h 8"/>
                  <a:gd name="T26" fmla="*/ 3 w 10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3"/>
                    </a:moveTo>
                    <a:lnTo>
                      <a:pt x="3" y="3"/>
                    </a:lnTo>
                    <a:lnTo>
                      <a:pt x="3" y="6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37" name="Freeform 3170"/>
              <p:cNvSpPr>
                <a:spLocks/>
              </p:cNvSpPr>
              <p:nvPr/>
            </p:nvSpPr>
            <p:spPr bwMode="auto">
              <a:xfrm>
                <a:off x="3234" y="1975"/>
                <a:ext cx="10" cy="10"/>
              </a:xfrm>
              <a:custGeom>
                <a:avLst/>
                <a:gdLst>
                  <a:gd name="T0" fmla="*/ 2 w 10"/>
                  <a:gd name="T1" fmla="*/ 2 h 10"/>
                  <a:gd name="T2" fmla="*/ 2 w 10"/>
                  <a:gd name="T3" fmla="*/ 2 h 10"/>
                  <a:gd name="T4" fmla="*/ 2 w 10"/>
                  <a:gd name="T5" fmla="*/ 5 h 10"/>
                  <a:gd name="T6" fmla="*/ 0 w 10"/>
                  <a:gd name="T7" fmla="*/ 8 h 10"/>
                  <a:gd name="T8" fmla="*/ 0 w 10"/>
                  <a:gd name="T9" fmla="*/ 8 h 10"/>
                  <a:gd name="T10" fmla="*/ 5 w 10"/>
                  <a:gd name="T11" fmla="*/ 10 h 10"/>
                  <a:gd name="T12" fmla="*/ 7 w 10"/>
                  <a:gd name="T13" fmla="*/ 10 h 10"/>
                  <a:gd name="T14" fmla="*/ 10 w 10"/>
                  <a:gd name="T15" fmla="*/ 10 h 10"/>
                  <a:gd name="T16" fmla="*/ 10 w 10"/>
                  <a:gd name="T17" fmla="*/ 8 h 10"/>
                  <a:gd name="T18" fmla="*/ 10 w 10"/>
                  <a:gd name="T19" fmla="*/ 5 h 10"/>
                  <a:gd name="T20" fmla="*/ 10 w 10"/>
                  <a:gd name="T21" fmla="*/ 2 h 10"/>
                  <a:gd name="T22" fmla="*/ 10 w 10"/>
                  <a:gd name="T23" fmla="*/ 2 h 10"/>
                  <a:gd name="T24" fmla="*/ 10 w 10"/>
                  <a:gd name="T25" fmla="*/ 0 h 10"/>
                  <a:gd name="T26" fmla="*/ 7 w 10"/>
                  <a:gd name="T27" fmla="*/ 0 h 10"/>
                  <a:gd name="T28" fmla="*/ 2 w 10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0"/>
                  <a:gd name="T47" fmla="*/ 10 w 10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0">
                    <a:moveTo>
                      <a:pt x="2" y="2"/>
                    </a:moveTo>
                    <a:lnTo>
                      <a:pt x="2" y="2"/>
                    </a:lnTo>
                    <a:lnTo>
                      <a:pt x="2" y="5"/>
                    </a:lnTo>
                    <a:lnTo>
                      <a:pt x="0" y="8"/>
                    </a:lnTo>
                    <a:lnTo>
                      <a:pt x="5" y="10"/>
                    </a:lnTo>
                    <a:lnTo>
                      <a:pt x="7" y="10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38" name="Freeform 3171"/>
              <p:cNvSpPr>
                <a:spLocks/>
              </p:cNvSpPr>
              <p:nvPr/>
            </p:nvSpPr>
            <p:spPr bwMode="auto">
              <a:xfrm>
                <a:off x="3286" y="1938"/>
                <a:ext cx="10" cy="5"/>
              </a:xfrm>
              <a:custGeom>
                <a:avLst/>
                <a:gdLst>
                  <a:gd name="T0" fmla="*/ 2 w 10"/>
                  <a:gd name="T1" fmla="*/ 0 h 5"/>
                  <a:gd name="T2" fmla="*/ 0 w 10"/>
                  <a:gd name="T3" fmla="*/ 3 h 5"/>
                  <a:gd name="T4" fmla="*/ 0 w 10"/>
                  <a:gd name="T5" fmla="*/ 3 h 5"/>
                  <a:gd name="T6" fmla="*/ 0 w 10"/>
                  <a:gd name="T7" fmla="*/ 5 h 5"/>
                  <a:gd name="T8" fmla="*/ 0 w 10"/>
                  <a:gd name="T9" fmla="*/ 5 h 5"/>
                  <a:gd name="T10" fmla="*/ 2 w 10"/>
                  <a:gd name="T11" fmla="*/ 5 h 5"/>
                  <a:gd name="T12" fmla="*/ 5 w 10"/>
                  <a:gd name="T13" fmla="*/ 5 h 5"/>
                  <a:gd name="T14" fmla="*/ 8 w 10"/>
                  <a:gd name="T15" fmla="*/ 5 h 5"/>
                  <a:gd name="T16" fmla="*/ 10 w 10"/>
                  <a:gd name="T17" fmla="*/ 5 h 5"/>
                  <a:gd name="T18" fmla="*/ 10 w 10"/>
                  <a:gd name="T19" fmla="*/ 5 h 5"/>
                  <a:gd name="T20" fmla="*/ 8 w 10"/>
                  <a:gd name="T21" fmla="*/ 3 h 5"/>
                  <a:gd name="T22" fmla="*/ 8 w 10"/>
                  <a:gd name="T23" fmla="*/ 3 h 5"/>
                  <a:gd name="T24" fmla="*/ 8 w 10"/>
                  <a:gd name="T25" fmla="*/ 0 h 5"/>
                  <a:gd name="T26" fmla="*/ 5 w 10"/>
                  <a:gd name="T27" fmla="*/ 0 h 5"/>
                  <a:gd name="T28" fmla="*/ 2 w 10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5"/>
                  <a:gd name="T47" fmla="*/ 10 w 10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5">
                    <a:moveTo>
                      <a:pt x="2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39" name="Freeform 3172"/>
              <p:cNvSpPr>
                <a:spLocks/>
              </p:cNvSpPr>
              <p:nvPr/>
            </p:nvSpPr>
            <p:spPr bwMode="auto">
              <a:xfrm>
                <a:off x="3278" y="1946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3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8 w 10"/>
                  <a:gd name="T21" fmla="*/ 3 h 8"/>
                  <a:gd name="T22" fmla="*/ 8 w 10"/>
                  <a:gd name="T23" fmla="*/ 3 h 8"/>
                  <a:gd name="T24" fmla="*/ 8 w 10"/>
                  <a:gd name="T25" fmla="*/ 0 h 8"/>
                  <a:gd name="T26" fmla="*/ 5 w 10"/>
                  <a:gd name="T27" fmla="*/ 0 h 8"/>
                  <a:gd name="T28" fmla="*/ 3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40" name="Freeform 3173"/>
              <p:cNvSpPr>
                <a:spLocks/>
              </p:cNvSpPr>
              <p:nvPr/>
            </p:nvSpPr>
            <p:spPr bwMode="auto">
              <a:xfrm>
                <a:off x="3270" y="1956"/>
                <a:ext cx="8" cy="6"/>
              </a:xfrm>
              <a:custGeom>
                <a:avLst/>
                <a:gdLst>
                  <a:gd name="T0" fmla="*/ 0 w 8"/>
                  <a:gd name="T1" fmla="*/ 0 h 6"/>
                  <a:gd name="T2" fmla="*/ 0 w 8"/>
                  <a:gd name="T3" fmla="*/ 3 h 6"/>
                  <a:gd name="T4" fmla="*/ 0 w 8"/>
                  <a:gd name="T5" fmla="*/ 3 h 6"/>
                  <a:gd name="T6" fmla="*/ 0 w 8"/>
                  <a:gd name="T7" fmla="*/ 6 h 6"/>
                  <a:gd name="T8" fmla="*/ 0 w 8"/>
                  <a:gd name="T9" fmla="*/ 6 h 6"/>
                  <a:gd name="T10" fmla="*/ 3 w 8"/>
                  <a:gd name="T11" fmla="*/ 6 h 6"/>
                  <a:gd name="T12" fmla="*/ 5 w 8"/>
                  <a:gd name="T13" fmla="*/ 6 h 6"/>
                  <a:gd name="T14" fmla="*/ 8 w 8"/>
                  <a:gd name="T15" fmla="*/ 6 h 6"/>
                  <a:gd name="T16" fmla="*/ 8 w 8"/>
                  <a:gd name="T17" fmla="*/ 6 h 6"/>
                  <a:gd name="T18" fmla="*/ 8 w 8"/>
                  <a:gd name="T19" fmla="*/ 6 h 6"/>
                  <a:gd name="T20" fmla="*/ 8 w 8"/>
                  <a:gd name="T21" fmla="*/ 3 h 6"/>
                  <a:gd name="T22" fmla="*/ 8 w 8"/>
                  <a:gd name="T23" fmla="*/ 0 h 6"/>
                  <a:gd name="T24" fmla="*/ 8 w 8"/>
                  <a:gd name="T25" fmla="*/ 0 h 6"/>
                  <a:gd name="T26" fmla="*/ 0 w 8"/>
                  <a:gd name="T27" fmla="*/ 0 h 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6"/>
                  <a:gd name="T44" fmla="*/ 8 w 8"/>
                  <a:gd name="T45" fmla="*/ 6 h 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6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41" name="Freeform 3174"/>
              <p:cNvSpPr>
                <a:spLocks/>
              </p:cNvSpPr>
              <p:nvPr/>
            </p:nvSpPr>
            <p:spPr bwMode="auto">
              <a:xfrm>
                <a:off x="3260" y="1964"/>
                <a:ext cx="10" cy="8"/>
              </a:xfrm>
              <a:custGeom>
                <a:avLst/>
                <a:gdLst>
                  <a:gd name="T0" fmla="*/ 2 w 10"/>
                  <a:gd name="T1" fmla="*/ 3 h 8"/>
                  <a:gd name="T2" fmla="*/ 2 w 10"/>
                  <a:gd name="T3" fmla="*/ 3 h 8"/>
                  <a:gd name="T4" fmla="*/ 0 w 10"/>
                  <a:gd name="T5" fmla="*/ 6 h 8"/>
                  <a:gd name="T6" fmla="*/ 0 w 10"/>
                  <a:gd name="T7" fmla="*/ 8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10 w 10"/>
                  <a:gd name="T17" fmla="*/ 8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8 w 10"/>
                  <a:gd name="T27" fmla="*/ 0 h 8"/>
                  <a:gd name="T28" fmla="*/ 2 w 10"/>
                  <a:gd name="T29" fmla="*/ 3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2" y="3"/>
                    </a:moveTo>
                    <a:lnTo>
                      <a:pt x="2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42" name="Freeform 3175"/>
              <p:cNvSpPr>
                <a:spLocks/>
              </p:cNvSpPr>
              <p:nvPr/>
            </p:nvSpPr>
            <p:spPr bwMode="auto">
              <a:xfrm>
                <a:off x="3249" y="1975"/>
                <a:ext cx="11" cy="10"/>
              </a:xfrm>
              <a:custGeom>
                <a:avLst/>
                <a:gdLst>
                  <a:gd name="T0" fmla="*/ 3 w 11"/>
                  <a:gd name="T1" fmla="*/ 2 h 10"/>
                  <a:gd name="T2" fmla="*/ 3 w 11"/>
                  <a:gd name="T3" fmla="*/ 5 h 10"/>
                  <a:gd name="T4" fmla="*/ 0 w 11"/>
                  <a:gd name="T5" fmla="*/ 5 h 10"/>
                  <a:gd name="T6" fmla="*/ 0 w 11"/>
                  <a:gd name="T7" fmla="*/ 8 h 10"/>
                  <a:gd name="T8" fmla="*/ 0 w 11"/>
                  <a:gd name="T9" fmla="*/ 8 h 10"/>
                  <a:gd name="T10" fmla="*/ 5 w 11"/>
                  <a:gd name="T11" fmla="*/ 10 h 10"/>
                  <a:gd name="T12" fmla="*/ 8 w 11"/>
                  <a:gd name="T13" fmla="*/ 10 h 10"/>
                  <a:gd name="T14" fmla="*/ 11 w 11"/>
                  <a:gd name="T15" fmla="*/ 10 h 10"/>
                  <a:gd name="T16" fmla="*/ 11 w 11"/>
                  <a:gd name="T17" fmla="*/ 8 h 10"/>
                  <a:gd name="T18" fmla="*/ 11 w 11"/>
                  <a:gd name="T19" fmla="*/ 8 h 10"/>
                  <a:gd name="T20" fmla="*/ 11 w 11"/>
                  <a:gd name="T21" fmla="*/ 5 h 10"/>
                  <a:gd name="T22" fmla="*/ 11 w 11"/>
                  <a:gd name="T23" fmla="*/ 2 h 10"/>
                  <a:gd name="T24" fmla="*/ 11 w 11"/>
                  <a:gd name="T25" fmla="*/ 2 h 10"/>
                  <a:gd name="T26" fmla="*/ 8 w 11"/>
                  <a:gd name="T27" fmla="*/ 0 h 10"/>
                  <a:gd name="T28" fmla="*/ 3 w 11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0"/>
                  <a:gd name="T47" fmla="*/ 11 w 11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0">
                    <a:moveTo>
                      <a:pt x="3" y="2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5" y="10"/>
                    </a:lnTo>
                    <a:lnTo>
                      <a:pt x="8" y="10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43" name="Freeform 3176"/>
              <p:cNvSpPr>
                <a:spLocks/>
              </p:cNvSpPr>
              <p:nvPr/>
            </p:nvSpPr>
            <p:spPr bwMode="auto">
              <a:xfrm>
                <a:off x="3299" y="1938"/>
                <a:ext cx="10" cy="5"/>
              </a:xfrm>
              <a:custGeom>
                <a:avLst/>
                <a:gdLst>
                  <a:gd name="T0" fmla="*/ 3 w 10"/>
                  <a:gd name="T1" fmla="*/ 0 h 5"/>
                  <a:gd name="T2" fmla="*/ 3 w 10"/>
                  <a:gd name="T3" fmla="*/ 3 h 5"/>
                  <a:gd name="T4" fmla="*/ 3 w 10"/>
                  <a:gd name="T5" fmla="*/ 3 h 5"/>
                  <a:gd name="T6" fmla="*/ 0 w 10"/>
                  <a:gd name="T7" fmla="*/ 5 h 5"/>
                  <a:gd name="T8" fmla="*/ 0 w 10"/>
                  <a:gd name="T9" fmla="*/ 5 h 5"/>
                  <a:gd name="T10" fmla="*/ 8 w 10"/>
                  <a:gd name="T11" fmla="*/ 5 h 5"/>
                  <a:gd name="T12" fmla="*/ 10 w 10"/>
                  <a:gd name="T13" fmla="*/ 5 h 5"/>
                  <a:gd name="T14" fmla="*/ 10 w 10"/>
                  <a:gd name="T15" fmla="*/ 5 h 5"/>
                  <a:gd name="T16" fmla="*/ 10 w 10"/>
                  <a:gd name="T17" fmla="*/ 5 h 5"/>
                  <a:gd name="T18" fmla="*/ 10 w 10"/>
                  <a:gd name="T19" fmla="*/ 3 h 5"/>
                  <a:gd name="T20" fmla="*/ 10 w 10"/>
                  <a:gd name="T21" fmla="*/ 0 h 5"/>
                  <a:gd name="T22" fmla="*/ 8 w 10"/>
                  <a:gd name="T23" fmla="*/ 0 h 5"/>
                  <a:gd name="T24" fmla="*/ 5 w 10"/>
                  <a:gd name="T25" fmla="*/ 0 h 5"/>
                  <a:gd name="T26" fmla="*/ 3 w 10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5"/>
                  <a:gd name="T44" fmla="*/ 10 w 10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5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44" name="Freeform 3177"/>
              <p:cNvSpPr>
                <a:spLocks/>
              </p:cNvSpPr>
              <p:nvPr/>
            </p:nvSpPr>
            <p:spPr bwMode="auto">
              <a:xfrm>
                <a:off x="3294" y="1946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2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45" name="Freeform 3178"/>
              <p:cNvSpPr>
                <a:spLocks/>
              </p:cNvSpPr>
              <p:nvPr/>
            </p:nvSpPr>
            <p:spPr bwMode="auto">
              <a:xfrm>
                <a:off x="3283" y="1956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5 w 11"/>
                  <a:gd name="T11" fmla="*/ 6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11 w 11"/>
                  <a:gd name="T21" fmla="*/ 3 h 8"/>
                  <a:gd name="T22" fmla="*/ 11 w 11"/>
                  <a:gd name="T23" fmla="*/ 0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5" y="6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46" name="Freeform 3179"/>
              <p:cNvSpPr>
                <a:spLocks/>
              </p:cNvSpPr>
              <p:nvPr/>
            </p:nvSpPr>
            <p:spPr bwMode="auto">
              <a:xfrm>
                <a:off x="3275" y="1964"/>
                <a:ext cx="11" cy="11"/>
              </a:xfrm>
              <a:custGeom>
                <a:avLst/>
                <a:gdLst>
                  <a:gd name="T0" fmla="*/ 3 w 11"/>
                  <a:gd name="T1" fmla="*/ 3 h 11"/>
                  <a:gd name="T2" fmla="*/ 0 w 11"/>
                  <a:gd name="T3" fmla="*/ 6 h 11"/>
                  <a:gd name="T4" fmla="*/ 0 w 11"/>
                  <a:gd name="T5" fmla="*/ 6 h 11"/>
                  <a:gd name="T6" fmla="*/ 0 w 11"/>
                  <a:gd name="T7" fmla="*/ 8 h 11"/>
                  <a:gd name="T8" fmla="*/ 0 w 11"/>
                  <a:gd name="T9" fmla="*/ 8 h 11"/>
                  <a:gd name="T10" fmla="*/ 3 w 11"/>
                  <a:gd name="T11" fmla="*/ 11 h 11"/>
                  <a:gd name="T12" fmla="*/ 6 w 11"/>
                  <a:gd name="T13" fmla="*/ 11 h 11"/>
                  <a:gd name="T14" fmla="*/ 8 w 11"/>
                  <a:gd name="T15" fmla="*/ 11 h 11"/>
                  <a:gd name="T16" fmla="*/ 11 w 11"/>
                  <a:gd name="T17" fmla="*/ 8 h 11"/>
                  <a:gd name="T18" fmla="*/ 11 w 11"/>
                  <a:gd name="T19" fmla="*/ 6 h 11"/>
                  <a:gd name="T20" fmla="*/ 11 w 11"/>
                  <a:gd name="T21" fmla="*/ 3 h 11"/>
                  <a:gd name="T22" fmla="*/ 11 w 11"/>
                  <a:gd name="T23" fmla="*/ 3 h 11"/>
                  <a:gd name="T24" fmla="*/ 8 w 11"/>
                  <a:gd name="T25" fmla="*/ 3 h 11"/>
                  <a:gd name="T26" fmla="*/ 6 w 11"/>
                  <a:gd name="T27" fmla="*/ 0 h 11"/>
                  <a:gd name="T28" fmla="*/ 3 w 11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1"/>
                  <a:gd name="T47" fmla="*/ 11 w 11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1">
                    <a:moveTo>
                      <a:pt x="3" y="3"/>
                    </a:moveTo>
                    <a:lnTo>
                      <a:pt x="0" y="6"/>
                    </a:lnTo>
                    <a:lnTo>
                      <a:pt x="0" y="8"/>
                    </a:lnTo>
                    <a:lnTo>
                      <a:pt x="3" y="11"/>
                    </a:lnTo>
                    <a:lnTo>
                      <a:pt x="6" y="11"/>
                    </a:lnTo>
                    <a:lnTo>
                      <a:pt x="8" y="11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47" name="Freeform 3180"/>
              <p:cNvSpPr>
                <a:spLocks/>
              </p:cNvSpPr>
              <p:nvPr/>
            </p:nvSpPr>
            <p:spPr bwMode="auto">
              <a:xfrm>
                <a:off x="3265" y="1975"/>
                <a:ext cx="10" cy="10"/>
              </a:xfrm>
              <a:custGeom>
                <a:avLst/>
                <a:gdLst>
                  <a:gd name="T0" fmla="*/ 3 w 10"/>
                  <a:gd name="T1" fmla="*/ 2 h 10"/>
                  <a:gd name="T2" fmla="*/ 3 w 10"/>
                  <a:gd name="T3" fmla="*/ 5 h 10"/>
                  <a:gd name="T4" fmla="*/ 0 w 10"/>
                  <a:gd name="T5" fmla="*/ 5 h 10"/>
                  <a:gd name="T6" fmla="*/ 0 w 10"/>
                  <a:gd name="T7" fmla="*/ 8 h 10"/>
                  <a:gd name="T8" fmla="*/ 0 w 10"/>
                  <a:gd name="T9" fmla="*/ 8 h 10"/>
                  <a:gd name="T10" fmla="*/ 5 w 10"/>
                  <a:gd name="T11" fmla="*/ 10 h 10"/>
                  <a:gd name="T12" fmla="*/ 8 w 10"/>
                  <a:gd name="T13" fmla="*/ 10 h 10"/>
                  <a:gd name="T14" fmla="*/ 10 w 10"/>
                  <a:gd name="T15" fmla="*/ 10 h 10"/>
                  <a:gd name="T16" fmla="*/ 10 w 10"/>
                  <a:gd name="T17" fmla="*/ 10 h 10"/>
                  <a:gd name="T18" fmla="*/ 10 w 10"/>
                  <a:gd name="T19" fmla="*/ 8 h 10"/>
                  <a:gd name="T20" fmla="*/ 10 w 10"/>
                  <a:gd name="T21" fmla="*/ 5 h 10"/>
                  <a:gd name="T22" fmla="*/ 10 w 10"/>
                  <a:gd name="T23" fmla="*/ 2 h 10"/>
                  <a:gd name="T24" fmla="*/ 10 w 10"/>
                  <a:gd name="T25" fmla="*/ 2 h 10"/>
                  <a:gd name="T26" fmla="*/ 8 w 10"/>
                  <a:gd name="T27" fmla="*/ 0 h 10"/>
                  <a:gd name="T28" fmla="*/ 3 w 10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0"/>
                  <a:gd name="T47" fmla="*/ 10 w 10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0">
                    <a:moveTo>
                      <a:pt x="3" y="2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5" y="10"/>
                    </a:lnTo>
                    <a:lnTo>
                      <a:pt x="8" y="10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48" name="Freeform 3181"/>
              <p:cNvSpPr>
                <a:spLocks/>
              </p:cNvSpPr>
              <p:nvPr/>
            </p:nvSpPr>
            <p:spPr bwMode="auto">
              <a:xfrm>
                <a:off x="3315" y="1938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0 w 10"/>
                  <a:gd name="T3" fmla="*/ 3 h 5"/>
                  <a:gd name="T4" fmla="*/ 0 w 10"/>
                  <a:gd name="T5" fmla="*/ 3 h 5"/>
                  <a:gd name="T6" fmla="*/ 0 w 10"/>
                  <a:gd name="T7" fmla="*/ 5 h 5"/>
                  <a:gd name="T8" fmla="*/ 0 w 10"/>
                  <a:gd name="T9" fmla="*/ 5 h 5"/>
                  <a:gd name="T10" fmla="*/ 2 w 10"/>
                  <a:gd name="T11" fmla="*/ 5 h 5"/>
                  <a:gd name="T12" fmla="*/ 5 w 10"/>
                  <a:gd name="T13" fmla="*/ 5 h 5"/>
                  <a:gd name="T14" fmla="*/ 7 w 10"/>
                  <a:gd name="T15" fmla="*/ 5 h 5"/>
                  <a:gd name="T16" fmla="*/ 10 w 10"/>
                  <a:gd name="T17" fmla="*/ 5 h 5"/>
                  <a:gd name="T18" fmla="*/ 10 w 10"/>
                  <a:gd name="T19" fmla="*/ 5 h 5"/>
                  <a:gd name="T20" fmla="*/ 7 w 10"/>
                  <a:gd name="T21" fmla="*/ 3 h 5"/>
                  <a:gd name="T22" fmla="*/ 7 w 10"/>
                  <a:gd name="T23" fmla="*/ 0 h 5"/>
                  <a:gd name="T24" fmla="*/ 7 w 10"/>
                  <a:gd name="T25" fmla="*/ 0 h 5"/>
                  <a:gd name="T26" fmla="*/ 0 w 10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5"/>
                  <a:gd name="T44" fmla="*/ 10 w 10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10" y="5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49" name="Freeform 3182"/>
              <p:cNvSpPr>
                <a:spLocks/>
              </p:cNvSpPr>
              <p:nvPr/>
            </p:nvSpPr>
            <p:spPr bwMode="auto">
              <a:xfrm>
                <a:off x="3307" y="1946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3 h 8"/>
                  <a:gd name="T22" fmla="*/ 8 w 10"/>
                  <a:gd name="T23" fmla="*/ 3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50" name="Freeform 3183"/>
              <p:cNvSpPr>
                <a:spLocks/>
              </p:cNvSpPr>
              <p:nvPr/>
            </p:nvSpPr>
            <p:spPr bwMode="auto">
              <a:xfrm>
                <a:off x="3299" y="1956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0 h 8"/>
                  <a:gd name="T24" fmla="*/ 8 w 10"/>
                  <a:gd name="T25" fmla="*/ 0 h 8"/>
                  <a:gd name="T26" fmla="*/ 5 w 10"/>
                  <a:gd name="T27" fmla="*/ 0 h 8"/>
                  <a:gd name="T28" fmla="*/ 3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51" name="Freeform 3184"/>
              <p:cNvSpPr>
                <a:spLocks/>
              </p:cNvSpPr>
              <p:nvPr/>
            </p:nvSpPr>
            <p:spPr bwMode="auto">
              <a:xfrm>
                <a:off x="3291" y="1964"/>
                <a:ext cx="11" cy="11"/>
              </a:xfrm>
              <a:custGeom>
                <a:avLst/>
                <a:gdLst>
                  <a:gd name="T0" fmla="*/ 0 w 11"/>
                  <a:gd name="T1" fmla="*/ 3 h 11"/>
                  <a:gd name="T2" fmla="*/ 0 w 11"/>
                  <a:gd name="T3" fmla="*/ 6 h 11"/>
                  <a:gd name="T4" fmla="*/ 0 w 11"/>
                  <a:gd name="T5" fmla="*/ 6 h 11"/>
                  <a:gd name="T6" fmla="*/ 0 w 11"/>
                  <a:gd name="T7" fmla="*/ 8 h 11"/>
                  <a:gd name="T8" fmla="*/ 0 w 11"/>
                  <a:gd name="T9" fmla="*/ 8 h 11"/>
                  <a:gd name="T10" fmla="*/ 5 w 11"/>
                  <a:gd name="T11" fmla="*/ 11 h 11"/>
                  <a:gd name="T12" fmla="*/ 8 w 11"/>
                  <a:gd name="T13" fmla="*/ 11 h 11"/>
                  <a:gd name="T14" fmla="*/ 11 w 11"/>
                  <a:gd name="T15" fmla="*/ 11 h 11"/>
                  <a:gd name="T16" fmla="*/ 11 w 11"/>
                  <a:gd name="T17" fmla="*/ 8 h 11"/>
                  <a:gd name="T18" fmla="*/ 11 w 11"/>
                  <a:gd name="T19" fmla="*/ 8 h 11"/>
                  <a:gd name="T20" fmla="*/ 11 w 11"/>
                  <a:gd name="T21" fmla="*/ 6 h 11"/>
                  <a:gd name="T22" fmla="*/ 11 w 11"/>
                  <a:gd name="T23" fmla="*/ 3 h 11"/>
                  <a:gd name="T24" fmla="*/ 8 w 11"/>
                  <a:gd name="T25" fmla="*/ 3 h 11"/>
                  <a:gd name="T26" fmla="*/ 5 w 11"/>
                  <a:gd name="T27" fmla="*/ 0 h 11"/>
                  <a:gd name="T28" fmla="*/ 0 w 11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1"/>
                  <a:gd name="T47" fmla="*/ 11 w 11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1">
                    <a:moveTo>
                      <a:pt x="0" y="3"/>
                    </a:moveTo>
                    <a:lnTo>
                      <a:pt x="0" y="6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52" name="Freeform 3185"/>
              <p:cNvSpPr>
                <a:spLocks/>
              </p:cNvSpPr>
              <p:nvPr/>
            </p:nvSpPr>
            <p:spPr bwMode="auto">
              <a:xfrm>
                <a:off x="3283" y="1977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8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11 w 11"/>
                  <a:gd name="T17" fmla="*/ 8 h 8"/>
                  <a:gd name="T18" fmla="*/ 11 w 11"/>
                  <a:gd name="T19" fmla="*/ 6 h 8"/>
                  <a:gd name="T20" fmla="*/ 8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53" name="Freeform 3186"/>
              <p:cNvSpPr>
                <a:spLocks/>
              </p:cNvSpPr>
              <p:nvPr/>
            </p:nvSpPr>
            <p:spPr bwMode="auto">
              <a:xfrm>
                <a:off x="3328" y="1938"/>
                <a:ext cx="10" cy="5"/>
              </a:xfrm>
              <a:custGeom>
                <a:avLst/>
                <a:gdLst>
                  <a:gd name="T0" fmla="*/ 2 w 10"/>
                  <a:gd name="T1" fmla="*/ 0 h 5"/>
                  <a:gd name="T2" fmla="*/ 2 w 10"/>
                  <a:gd name="T3" fmla="*/ 3 h 5"/>
                  <a:gd name="T4" fmla="*/ 0 w 10"/>
                  <a:gd name="T5" fmla="*/ 3 h 5"/>
                  <a:gd name="T6" fmla="*/ 0 w 10"/>
                  <a:gd name="T7" fmla="*/ 5 h 5"/>
                  <a:gd name="T8" fmla="*/ 2 w 10"/>
                  <a:gd name="T9" fmla="*/ 5 h 5"/>
                  <a:gd name="T10" fmla="*/ 5 w 10"/>
                  <a:gd name="T11" fmla="*/ 5 h 5"/>
                  <a:gd name="T12" fmla="*/ 8 w 10"/>
                  <a:gd name="T13" fmla="*/ 5 h 5"/>
                  <a:gd name="T14" fmla="*/ 10 w 10"/>
                  <a:gd name="T15" fmla="*/ 5 h 5"/>
                  <a:gd name="T16" fmla="*/ 10 w 10"/>
                  <a:gd name="T17" fmla="*/ 5 h 5"/>
                  <a:gd name="T18" fmla="*/ 10 w 10"/>
                  <a:gd name="T19" fmla="*/ 5 h 5"/>
                  <a:gd name="T20" fmla="*/ 10 w 10"/>
                  <a:gd name="T21" fmla="*/ 3 h 5"/>
                  <a:gd name="T22" fmla="*/ 10 w 10"/>
                  <a:gd name="T23" fmla="*/ 0 h 5"/>
                  <a:gd name="T24" fmla="*/ 8 w 10"/>
                  <a:gd name="T25" fmla="*/ 0 h 5"/>
                  <a:gd name="T26" fmla="*/ 5 w 10"/>
                  <a:gd name="T27" fmla="*/ 0 h 5"/>
                  <a:gd name="T28" fmla="*/ 2 w 10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5"/>
                  <a:gd name="T47" fmla="*/ 10 w 10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5">
                    <a:moveTo>
                      <a:pt x="2" y="0"/>
                    </a:moveTo>
                    <a:lnTo>
                      <a:pt x="2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54" name="Freeform 3187"/>
              <p:cNvSpPr>
                <a:spLocks/>
              </p:cNvSpPr>
              <p:nvPr/>
            </p:nvSpPr>
            <p:spPr bwMode="auto">
              <a:xfrm>
                <a:off x="3322" y="1946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8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55" name="Freeform 3188"/>
              <p:cNvSpPr>
                <a:spLocks/>
              </p:cNvSpPr>
              <p:nvPr/>
            </p:nvSpPr>
            <p:spPr bwMode="auto">
              <a:xfrm>
                <a:off x="3315" y="1956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5 w 10"/>
                  <a:gd name="T11" fmla="*/ 8 h 8"/>
                  <a:gd name="T12" fmla="*/ 7 w 10"/>
                  <a:gd name="T13" fmla="*/ 8 h 8"/>
                  <a:gd name="T14" fmla="*/ 10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0 h 8"/>
                  <a:gd name="T24" fmla="*/ 7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56" name="Freeform 3189"/>
              <p:cNvSpPr>
                <a:spLocks/>
              </p:cNvSpPr>
              <p:nvPr/>
            </p:nvSpPr>
            <p:spPr bwMode="auto">
              <a:xfrm>
                <a:off x="3307" y="1967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0 h 8"/>
                  <a:gd name="T24" fmla="*/ 10 w 10"/>
                  <a:gd name="T25" fmla="*/ 0 h 8"/>
                  <a:gd name="T26" fmla="*/ 5 w 10"/>
                  <a:gd name="T27" fmla="*/ 0 h 8"/>
                  <a:gd name="T28" fmla="*/ 2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2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57" name="Freeform 3190"/>
              <p:cNvSpPr>
                <a:spLocks/>
              </p:cNvSpPr>
              <p:nvPr/>
            </p:nvSpPr>
            <p:spPr bwMode="auto">
              <a:xfrm>
                <a:off x="3299" y="1977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0 w 10"/>
                  <a:gd name="T3" fmla="*/ 3 h 11"/>
                  <a:gd name="T4" fmla="*/ 0 w 10"/>
                  <a:gd name="T5" fmla="*/ 6 h 11"/>
                  <a:gd name="T6" fmla="*/ 0 w 10"/>
                  <a:gd name="T7" fmla="*/ 8 h 11"/>
                  <a:gd name="T8" fmla="*/ 0 w 10"/>
                  <a:gd name="T9" fmla="*/ 8 h 11"/>
                  <a:gd name="T10" fmla="*/ 5 w 10"/>
                  <a:gd name="T11" fmla="*/ 11 h 11"/>
                  <a:gd name="T12" fmla="*/ 8 w 10"/>
                  <a:gd name="T13" fmla="*/ 11 h 11"/>
                  <a:gd name="T14" fmla="*/ 10 w 10"/>
                  <a:gd name="T15" fmla="*/ 11 h 11"/>
                  <a:gd name="T16" fmla="*/ 10 w 10"/>
                  <a:gd name="T17" fmla="*/ 8 h 11"/>
                  <a:gd name="T18" fmla="*/ 10 w 10"/>
                  <a:gd name="T19" fmla="*/ 6 h 11"/>
                  <a:gd name="T20" fmla="*/ 10 w 10"/>
                  <a:gd name="T21" fmla="*/ 3 h 11"/>
                  <a:gd name="T22" fmla="*/ 10 w 10"/>
                  <a:gd name="T23" fmla="*/ 3 h 11"/>
                  <a:gd name="T24" fmla="*/ 10 w 10"/>
                  <a:gd name="T25" fmla="*/ 0 h 11"/>
                  <a:gd name="T26" fmla="*/ 5 w 10"/>
                  <a:gd name="T27" fmla="*/ 0 h 11"/>
                  <a:gd name="T28" fmla="*/ 0 w 10"/>
                  <a:gd name="T29" fmla="*/ 0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58" name="Freeform 3191"/>
              <p:cNvSpPr>
                <a:spLocks/>
              </p:cNvSpPr>
              <p:nvPr/>
            </p:nvSpPr>
            <p:spPr bwMode="auto">
              <a:xfrm>
                <a:off x="3343" y="1938"/>
                <a:ext cx="11" cy="5"/>
              </a:xfrm>
              <a:custGeom>
                <a:avLst/>
                <a:gdLst>
                  <a:gd name="T0" fmla="*/ 0 w 11"/>
                  <a:gd name="T1" fmla="*/ 0 h 5"/>
                  <a:gd name="T2" fmla="*/ 0 w 11"/>
                  <a:gd name="T3" fmla="*/ 3 h 5"/>
                  <a:gd name="T4" fmla="*/ 0 w 11"/>
                  <a:gd name="T5" fmla="*/ 3 h 5"/>
                  <a:gd name="T6" fmla="*/ 0 w 11"/>
                  <a:gd name="T7" fmla="*/ 5 h 5"/>
                  <a:gd name="T8" fmla="*/ 0 w 11"/>
                  <a:gd name="T9" fmla="*/ 5 h 5"/>
                  <a:gd name="T10" fmla="*/ 8 w 11"/>
                  <a:gd name="T11" fmla="*/ 5 h 5"/>
                  <a:gd name="T12" fmla="*/ 11 w 11"/>
                  <a:gd name="T13" fmla="*/ 5 h 5"/>
                  <a:gd name="T14" fmla="*/ 11 w 11"/>
                  <a:gd name="T15" fmla="*/ 5 h 5"/>
                  <a:gd name="T16" fmla="*/ 11 w 11"/>
                  <a:gd name="T17" fmla="*/ 5 h 5"/>
                  <a:gd name="T18" fmla="*/ 11 w 11"/>
                  <a:gd name="T19" fmla="*/ 3 h 5"/>
                  <a:gd name="T20" fmla="*/ 8 w 11"/>
                  <a:gd name="T21" fmla="*/ 0 h 5"/>
                  <a:gd name="T22" fmla="*/ 8 w 11"/>
                  <a:gd name="T23" fmla="*/ 0 h 5"/>
                  <a:gd name="T24" fmla="*/ 0 w 11"/>
                  <a:gd name="T25" fmla="*/ 0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1"/>
                  <a:gd name="T40" fmla="*/ 0 h 5"/>
                  <a:gd name="T41" fmla="*/ 11 w 11"/>
                  <a:gd name="T42" fmla="*/ 5 h 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1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59" name="Freeform 3192"/>
              <p:cNvSpPr>
                <a:spLocks/>
              </p:cNvSpPr>
              <p:nvPr/>
            </p:nvSpPr>
            <p:spPr bwMode="auto">
              <a:xfrm>
                <a:off x="3338" y="1946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8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60" name="Freeform 3193"/>
              <p:cNvSpPr>
                <a:spLocks/>
              </p:cNvSpPr>
              <p:nvPr/>
            </p:nvSpPr>
            <p:spPr bwMode="auto">
              <a:xfrm>
                <a:off x="3330" y="1956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11 w 11"/>
                  <a:gd name="T21" fmla="*/ 3 h 8"/>
                  <a:gd name="T22" fmla="*/ 11 w 11"/>
                  <a:gd name="T23" fmla="*/ 0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61" name="Freeform 3194"/>
              <p:cNvSpPr>
                <a:spLocks/>
              </p:cNvSpPr>
              <p:nvPr/>
            </p:nvSpPr>
            <p:spPr bwMode="auto">
              <a:xfrm>
                <a:off x="3325" y="1967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8 h 8"/>
                  <a:gd name="T18" fmla="*/ 11 w 11"/>
                  <a:gd name="T19" fmla="*/ 5 h 8"/>
                  <a:gd name="T20" fmla="*/ 8 w 11"/>
                  <a:gd name="T21" fmla="*/ 3 h 8"/>
                  <a:gd name="T22" fmla="*/ 8 w 11"/>
                  <a:gd name="T23" fmla="*/ 0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62" name="Freeform 3195"/>
              <p:cNvSpPr>
                <a:spLocks/>
              </p:cNvSpPr>
              <p:nvPr/>
            </p:nvSpPr>
            <p:spPr bwMode="auto">
              <a:xfrm>
                <a:off x="3317" y="1977"/>
                <a:ext cx="11" cy="11"/>
              </a:xfrm>
              <a:custGeom>
                <a:avLst/>
                <a:gdLst>
                  <a:gd name="T0" fmla="*/ 0 w 11"/>
                  <a:gd name="T1" fmla="*/ 0 h 11"/>
                  <a:gd name="T2" fmla="*/ 0 w 11"/>
                  <a:gd name="T3" fmla="*/ 3 h 11"/>
                  <a:gd name="T4" fmla="*/ 0 w 11"/>
                  <a:gd name="T5" fmla="*/ 6 h 11"/>
                  <a:gd name="T6" fmla="*/ 0 w 11"/>
                  <a:gd name="T7" fmla="*/ 8 h 11"/>
                  <a:gd name="T8" fmla="*/ 0 w 11"/>
                  <a:gd name="T9" fmla="*/ 8 h 11"/>
                  <a:gd name="T10" fmla="*/ 5 w 11"/>
                  <a:gd name="T11" fmla="*/ 11 h 11"/>
                  <a:gd name="T12" fmla="*/ 8 w 11"/>
                  <a:gd name="T13" fmla="*/ 11 h 11"/>
                  <a:gd name="T14" fmla="*/ 11 w 11"/>
                  <a:gd name="T15" fmla="*/ 11 h 11"/>
                  <a:gd name="T16" fmla="*/ 11 w 11"/>
                  <a:gd name="T17" fmla="*/ 8 h 11"/>
                  <a:gd name="T18" fmla="*/ 11 w 11"/>
                  <a:gd name="T19" fmla="*/ 6 h 11"/>
                  <a:gd name="T20" fmla="*/ 11 w 11"/>
                  <a:gd name="T21" fmla="*/ 3 h 11"/>
                  <a:gd name="T22" fmla="*/ 8 w 11"/>
                  <a:gd name="T23" fmla="*/ 3 h 11"/>
                  <a:gd name="T24" fmla="*/ 8 w 11"/>
                  <a:gd name="T25" fmla="*/ 0 h 11"/>
                  <a:gd name="T26" fmla="*/ 0 w 11"/>
                  <a:gd name="T27" fmla="*/ 0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11"/>
                  <a:gd name="T44" fmla="*/ 11 w 11"/>
                  <a:gd name="T45" fmla="*/ 11 h 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11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63" name="Freeform 3196"/>
              <p:cNvSpPr>
                <a:spLocks/>
              </p:cNvSpPr>
              <p:nvPr/>
            </p:nvSpPr>
            <p:spPr bwMode="auto">
              <a:xfrm>
                <a:off x="3359" y="1938"/>
                <a:ext cx="11" cy="5"/>
              </a:xfrm>
              <a:custGeom>
                <a:avLst/>
                <a:gdLst>
                  <a:gd name="T0" fmla="*/ 0 w 11"/>
                  <a:gd name="T1" fmla="*/ 0 h 5"/>
                  <a:gd name="T2" fmla="*/ 0 w 11"/>
                  <a:gd name="T3" fmla="*/ 3 h 5"/>
                  <a:gd name="T4" fmla="*/ 0 w 11"/>
                  <a:gd name="T5" fmla="*/ 3 h 5"/>
                  <a:gd name="T6" fmla="*/ 0 w 11"/>
                  <a:gd name="T7" fmla="*/ 5 h 5"/>
                  <a:gd name="T8" fmla="*/ 0 w 11"/>
                  <a:gd name="T9" fmla="*/ 5 h 5"/>
                  <a:gd name="T10" fmla="*/ 8 w 11"/>
                  <a:gd name="T11" fmla="*/ 5 h 5"/>
                  <a:gd name="T12" fmla="*/ 11 w 11"/>
                  <a:gd name="T13" fmla="*/ 5 h 5"/>
                  <a:gd name="T14" fmla="*/ 11 w 11"/>
                  <a:gd name="T15" fmla="*/ 5 h 5"/>
                  <a:gd name="T16" fmla="*/ 11 w 11"/>
                  <a:gd name="T17" fmla="*/ 5 h 5"/>
                  <a:gd name="T18" fmla="*/ 8 w 11"/>
                  <a:gd name="T19" fmla="*/ 3 h 5"/>
                  <a:gd name="T20" fmla="*/ 8 w 11"/>
                  <a:gd name="T21" fmla="*/ 0 h 5"/>
                  <a:gd name="T22" fmla="*/ 8 w 11"/>
                  <a:gd name="T23" fmla="*/ 0 h 5"/>
                  <a:gd name="T24" fmla="*/ 0 w 11"/>
                  <a:gd name="T25" fmla="*/ 0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1"/>
                  <a:gd name="T40" fmla="*/ 0 h 5"/>
                  <a:gd name="T41" fmla="*/ 11 w 11"/>
                  <a:gd name="T42" fmla="*/ 5 h 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1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64" name="Freeform 3197"/>
              <p:cNvSpPr>
                <a:spLocks/>
              </p:cNvSpPr>
              <p:nvPr/>
            </p:nvSpPr>
            <p:spPr bwMode="auto">
              <a:xfrm>
                <a:off x="3354" y="1946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8 w 10"/>
                  <a:gd name="T21" fmla="*/ 3 h 8"/>
                  <a:gd name="T22" fmla="*/ 8 w 10"/>
                  <a:gd name="T23" fmla="*/ 3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65" name="Freeform 3198"/>
              <p:cNvSpPr>
                <a:spLocks/>
              </p:cNvSpPr>
              <p:nvPr/>
            </p:nvSpPr>
            <p:spPr bwMode="auto">
              <a:xfrm>
                <a:off x="3349" y="1956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5 w 10"/>
                  <a:gd name="T11" fmla="*/ 8 h 8"/>
                  <a:gd name="T12" fmla="*/ 7 w 10"/>
                  <a:gd name="T13" fmla="*/ 8 h 8"/>
                  <a:gd name="T14" fmla="*/ 10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7 w 10"/>
                  <a:gd name="T21" fmla="*/ 3 h 8"/>
                  <a:gd name="T22" fmla="*/ 7 w 10"/>
                  <a:gd name="T23" fmla="*/ 0 h 8"/>
                  <a:gd name="T24" fmla="*/ 7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66" name="Freeform 3199"/>
              <p:cNvSpPr>
                <a:spLocks/>
              </p:cNvSpPr>
              <p:nvPr/>
            </p:nvSpPr>
            <p:spPr bwMode="auto">
              <a:xfrm>
                <a:off x="3341" y="1967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3 h 8"/>
                  <a:gd name="T6" fmla="*/ 0 w 13"/>
                  <a:gd name="T7" fmla="*/ 5 h 8"/>
                  <a:gd name="T8" fmla="*/ 0 w 13"/>
                  <a:gd name="T9" fmla="*/ 8 h 8"/>
                  <a:gd name="T10" fmla="*/ 8 w 13"/>
                  <a:gd name="T11" fmla="*/ 8 h 8"/>
                  <a:gd name="T12" fmla="*/ 10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0 w 13"/>
                  <a:gd name="T19" fmla="*/ 3 h 8"/>
                  <a:gd name="T20" fmla="*/ 10 w 13"/>
                  <a:gd name="T21" fmla="*/ 3 h 8"/>
                  <a:gd name="T22" fmla="*/ 8 w 13"/>
                  <a:gd name="T23" fmla="*/ 0 h 8"/>
                  <a:gd name="T24" fmla="*/ 0 w 13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8"/>
                  <a:gd name="T41" fmla="*/ 13 w 13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67" name="Freeform 3200"/>
              <p:cNvSpPr>
                <a:spLocks/>
              </p:cNvSpPr>
              <p:nvPr/>
            </p:nvSpPr>
            <p:spPr bwMode="auto">
              <a:xfrm>
                <a:off x="3333" y="1977"/>
                <a:ext cx="13" cy="11"/>
              </a:xfrm>
              <a:custGeom>
                <a:avLst/>
                <a:gdLst>
                  <a:gd name="T0" fmla="*/ 3 w 13"/>
                  <a:gd name="T1" fmla="*/ 3 h 11"/>
                  <a:gd name="T2" fmla="*/ 3 w 13"/>
                  <a:gd name="T3" fmla="*/ 6 h 11"/>
                  <a:gd name="T4" fmla="*/ 0 w 13"/>
                  <a:gd name="T5" fmla="*/ 6 h 11"/>
                  <a:gd name="T6" fmla="*/ 0 w 13"/>
                  <a:gd name="T7" fmla="*/ 8 h 11"/>
                  <a:gd name="T8" fmla="*/ 3 w 13"/>
                  <a:gd name="T9" fmla="*/ 8 h 11"/>
                  <a:gd name="T10" fmla="*/ 8 w 13"/>
                  <a:gd name="T11" fmla="*/ 11 h 11"/>
                  <a:gd name="T12" fmla="*/ 10 w 13"/>
                  <a:gd name="T13" fmla="*/ 11 h 11"/>
                  <a:gd name="T14" fmla="*/ 13 w 13"/>
                  <a:gd name="T15" fmla="*/ 11 h 11"/>
                  <a:gd name="T16" fmla="*/ 13 w 13"/>
                  <a:gd name="T17" fmla="*/ 8 h 11"/>
                  <a:gd name="T18" fmla="*/ 13 w 13"/>
                  <a:gd name="T19" fmla="*/ 8 h 11"/>
                  <a:gd name="T20" fmla="*/ 13 w 13"/>
                  <a:gd name="T21" fmla="*/ 6 h 11"/>
                  <a:gd name="T22" fmla="*/ 10 w 13"/>
                  <a:gd name="T23" fmla="*/ 3 h 11"/>
                  <a:gd name="T24" fmla="*/ 10 w 13"/>
                  <a:gd name="T25" fmla="*/ 0 h 11"/>
                  <a:gd name="T26" fmla="*/ 8 w 13"/>
                  <a:gd name="T27" fmla="*/ 0 h 11"/>
                  <a:gd name="T28" fmla="*/ 3 w 13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3"/>
                  <a:gd name="T46" fmla="*/ 0 h 11"/>
                  <a:gd name="T47" fmla="*/ 13 w 13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3" h="11">
                    <a:moveTo>
                      <a:pt x="3" y="3"/>
                    </a:moveTo>
                    <a:lnTo>
                      <a:pt x="3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68" name="Freeform 3201"/>
              <p:cNvSpPr>
                <a:spLocks/>
              </p:cNvSpPr>
              <p:nvPr/>
            </p:nvSpPr>
            <p:spPr bwMode="auto">
              <a:xfrm>
                <a:off x="3375" y="1938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0 w 10"/>
                  <a:gd name="T3" fmla="*/ 3 h 5"/>
                  <a:gd name="T4" fmla="*/ 0 w 10"/>
                  <a:gd name="T5" fmla="*/ 3 h 5"/>
                  <a:gd name="T6" fmla="*/ 0 w 10"/>
                  <a:gd name="T7" fmla="*/ 5 h 5"/>
                  <a:gd name="T8" fmla="*/ 0 w 10"/>
                  <a:gd name="T9" fmla="*/ 5 h 5"/>
                  <a:gd name="T10" fmla="*/ 8 w 10"/>
                  <a:gd name="T11" fmla="*/ 5 h 5"/>
                  <a:gd name="T12" fmla="*/ 10 w 10"/>
                  <a:gd name="T13" fmla="*/ 5 h 5"/>
                  <a:gd name="T14" fmla="*/ 10 w 10"/>
                  <a:gd name="T15" fmla="*/ 5 h 5"/>
                  <a:gd name="T16" fmla="*/ 10 w 10"/>
                  <a:gd name="T17" fmla="*/ 3 h 5"/>
                  <a:gd name="T18" fmla="*/ 8 w 10"/>
                  <a:gd name="T19" fmla="*/ 0 h 5"/>
                  <a:gd name="T20" fmla="*/ 8 w 10"/>
                  <a:gd name="T21" fmla="*/ 0 h 5"/>
                  <a:gd name="T22" fmla="*/ 0 w 10"/>
                  <a:gd name="T23" fmla="*/ 0 h 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0"/>
                  <a:gd name="T37" fmla="*/ 0 h 5"/>
                  <a:gd name="T38" fmla="*/ 10 w 10"/>
                  <a:gd name="T39" fmla="*/ 5 h 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0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69" name="Freeform 3202"/>
              <p:cNvSpPr>
                <a:spLocks/>
              </p:cNvSpPr>
              <p:nvPr/>
            </p:nvSpPr>
            <p:spPr bwMode="auto">
              <a:xfrm>
                <a:off x="3370" y="1946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3 h 8"/>
                  <a:gd name="T6" fmla="*/ 0 w 13"/>
                  <a:gd name="T7" fmla="*/ 5 h 8"/>
                  <a:gd name="T8" fmla="*/ 2 w 13"/>
                  <a:gd name="T9" fmla="*/ 5 h 8"/>
                  <a:gd name="T10" fmla="*/ 7 w 13"/>
                  <a:gd name="T11" fmla="*/ 8 h 8"/>
                  <a:gd name="T12" fmla="*/ 10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3 w 13"/>
                  <a:gd name="T19" fmla="*/ 5 h 8"/>
                  <a:gd name="T20" fmla="*/ 10 w 13"/>
                  <a:gd name="T21" fmla="*/ 3 h 8"/>
                  <a:gd name="T22" fmla="*/ 10 w 13"/>
                  <a:gd name="T23" fmla="*/ 3 h 8"/>
                  <a:gd name="T24" fmla="*/ 7 w 13"/>
                  <a:gd name="T25" fmla="*/ 0 h 8"/>
                  <a:gd name="T26" fmla="*/ 0 w 13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8"/>
                  <a:gd name="T44" fmla="*/ 13 w 13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0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70" name="Freeform 3203"/>
              <p:cNvSpPr>
                <a:spLocks/>
              </p:cNvSpPr>
              <p:nvPr/>
            </p:nvSpPr>
            <p:spPr bwMode="auto">
              <a:xfrm>
                <a:off x="3364" y="1956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3 h 8"/>
                  <a:gd name="T6" fmla="*/ 0 w 13"/>
                  <a:gd name="T7" fmla="*/ 6 h 8"/>
                  <a:gd name="T8" fmla="*/ 0 w 13"/>
                  <a:gd name="T9" fmla="*/ 6 h 8"/>
                  <a:gd name="T10" fmla="*/ 6 w 13"/>
                  <a:gd name="T11" fmla="*/ 8 h 8"/>
                  <a:gd name="T12" fmla="*/ 11 w 13"/>
                  <a:gd name="T13" fmla="*/ 8 h 8"/>
                  <a:gd name="T14" fmla="*/ 13 w 13"/>
                  <a:gd name="T15" fmla="*/ 8 h 8"/>
                  <a:gd name="T16" fmla="*/ 13 w 13"/>
                  <a:gd name="T17" fmla="*/ 6 h 8"/>
                  <a:gd name="T18" fmla="*/ 13 w 13"/>
                  <a:gd name="T19" fmla="*/ 6 h 8"/>
                  <a:gd name="T20" fmla="*/ 11 w 13"/>
                  <a:gd name="T21" fmla="*/ 3 h 8"/>
                  <a:gd name="T22" fmla="*/ 11 w 13"/>
                  <a:gd name="T23" fmla="*/ 3 h 8"/>
                  <a:gd name="T24" fmla="*/ 8 w 13"/>
                  <a:gd name="T25" fmla="*/ 0 h 8"/>
                  <a:gd name="T26" fmla="*/ 0 w 13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8"/>
                  <a:gd name="T44" fmla="*/ 13 w 13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6" y="8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71" name="Freeform 3204"/>
              <p:cNvSpPr>
                <a:spLocks/>
              </p:cNvSpPr>
              <p:nvPr/>
            </p:nvSpPr>
            <p:spPr bwMode="auto">
              <a:xfrm>
                <a:off x="3359" y="1967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5 h 8"/>
                  <a:gd name="T6" fmla="*/ 0 w 13"/>
                  <a:gd name="T7" fmla="*/ 8 h 8"/>
                  <a:gd name="T8" fmla="*/ 0 w 13"/>
                  <a:gd name="T9" fmla="*/ 8 h 8"/>
                  <a:gd name="T10" fmla="*/ 8 w 13"/>
                  <a:gd name="T11" fmla="*/ 8 h 8"/>
                  <a:gd name="T12" fmla="*/ 11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1 w 13"/>
                  <a:gd name="T19" fmla="*/ 3 h 8"/>
                  <a:gd name="T20" fmla="*/ 11 w 13"/>
                  <a:gd name="T21" fmla="*/ 3 h 8"/>
                  <a:gd name="T22" fmla="*/ 8 w 13"/>
                  <a:gd name="T23" fmla="*/ 0 h 8"/>
                  <a:gd name="T24" fmla="*/ 0 w 13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8"/>
                  <a:gd name="T41" fmla="*/ 13 w 13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72" name="Freeform 3205"/>
              <p:cNvSpPr>
                <a:spLocks/>
              </p:cNvSpPr>
              <p:nvPr/>
            </p:nvSpPr>
            <p:spPr bwMode="auto">
              <a:xfrm>
                <a:off x="3354" y="1977"/>
                <a:ext cx="13" cy="11"/>
              </a:xfrm>
              <a:custGeom>
                <a:avLst/>
                <a:gdLst>
                  <a:gd name="T0" fmla="*/ 0 w 13"/>
                  <a:gd name="T1" fmla="*/ 3 h 11"/>
                  <a:gd name="T2" fmla="*/ 0 w 13"/>
                  <a:gd name="T3" fmla="*/ 6 h 11"/>
                  <a:gd name="T4" fmla="*/ 0 w 13"/>
                  <a:gd name="T5" fmla="*/ 6 h 11"/>
                  <a:gd name="T6" fmla="*/ 0 w 13"/>
                  <a:gd name="T7" fmla="*/ 8 h 11"/>
                  <a:gd name="T8" fmla="*/ 0 w 13"/>
                  <a:gd name="T9" fmla="*/ 11 h 11"/>
                  <a:gd name="T10" fmla="*/ 8 w 13"/>
                  <a:gd name="T11" fmla="*/ 11 h 11"/>
                  <a:gd name="T12" fmla="*/ 10 w 13"/>
                  <a:gd name="T13" fmla="*/ 11 h 11"/>
                  <a:gd name="T14" fmla="*/ 13 w 13"/>
                  <a:gd name="T15" fmla="*/ 11 h 11"/>
                  <a:gd name="T16" fmla="*/ 13 w 13"/>
                  <a:gd name="T17" fmla="*/ 8 h 11"/>
                  <a:gd name="T18" fmla="*/ 10 w 13"/>
                  <a:gd name="T19" fmla="*/ 6 h 11"/>
                  <a:gd name="T20" fmla="*/ 8 w 13"/>
                  <a:gd name="T21" fmla="*/ 3 h 11"/>
                  <a:gd name="T22" fmla="*/ 8 w 13"/>
                  <a:gd name="T23" fmla="*/ 3 h 11"/>
                  <a:gd name="T24" fmla="*/ 5 w 13"/>
                  <a:gd name="T25" fmla="*/ 0 h 11"/>
                  <a:gd name="T26" fmla="*/ 0 w 13"/>
                  <a:gd name="T27" fmla="*/ 3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11"/>
                  <a:gd name="T44" fmla="*/ 13 w 13"/>
                  <a:gd name="T45" fmla="*/ 11 h 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11">
                    <a:moveTo>
                      <a:pt x="0" y="3"/>
                    </a:moveTo>
                    <a:lnTo>
                      <a:pt x="0" y="6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10" y="6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73" name="Freeform 3206"/>
              <p:cNvSpPr>
                <a:spLocks/>
              </p:cNvSpPr>
              <p:nvPr/>
            </p:nvSpPr>
            <p:spPr bwMode="auto">
              <a:xfrm>
                <a:off x="3482" y="1938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5 w 8"/>
                  <a:gd name="T9" fmla="*/ 8 h 8"/>
                  <a:gd name="T10" fmla="*/ 3 w 8"/>
                  <a:gd name="T11" fmla="*/ 8 h 8"/>
                  <a:gd name="T12" fmla="*/ 3 w 8"/>
                  <a:gd name="T13" fmla="*/ 8 h 8"/>
                  <a:gd name="T14" fmla="*/ 0 w 8"/>
                  <a:gd name="T15" fmla="*/ 5 h 8"/>
                  <a:gd name="T16" fmla="*/ 0 w 8"/>
                  <a:gd name="T17" fmla="*/ 5 h 8"/>
                  <a:gd name="T18" fmla="*/ 0 w 8"/>
                  <a:gd name="T19" fmla="*/ 3 h 8"/>
                  <a:gd name="T20" fmla="*/ 3 w 8"/>
                  <a:gd name="T21" fmla="*/ 3 h 8"/>
                  <a:gd name="T22" fmla="*/ 3 w 8"/>
                  <a:gd name="T23" fmla="*/ 3 h 8"/>
                  <a:gd name="T24" fmla="*/ 5 w 8"/>
                  <a:gd name="T25" fmla="*/ 0 h 8"/>
                  <a:gd name="T26" fmla="*/ 8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74" name="Freeform 3207"/>
              <p:cNvSpPr>
                <a:spLocks/>
              </p:cNvSpPr>
              <p:nvPr/>
            </p:nvSpPr>
            <p:spPr bwMode="auto">
              <a:xfrm>
                <a:off x="3487" y="1946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5 w 8"/>
                  <a:gd name="T9" fmla="*/ 8 h 8"/>
                  <a:gd name="T10" fmla="*/ 3 w 8"/>
                  <a:gd name="T11" fmla="*/ 8 h 8"/>
                  <a:gd name="T12" fmla="*/ 3 w 8"/>
                  <a:gd name="T13" fmla="*/ 8 h 8"/>
                  <a:gd name="T14" fmla="*/ 0 w 8"/>
                  <a:gd name="T15" fmla="*/ 5 h 8"/>
                  <a:gd name="T16" fmla="*/ 0 w 8"/>
                  <a:gd name="T17" fmla="*/ 5 h 8"/>
                  <a:gd name="T18" fmla="*/ 0 w 8"/>
                  <a:gd name="T19" fmla="*/ 3 h 8"/>
                  <a:gd name="T20" fmla="*/ 0 w 8"/>
                  <a:gd name="T21" fmla="*/ 3 h 8"/>
                  <a:gd name="T22" fmla="*/ 3 w 8"/>
                  <a:gd name="T23" fmla="*/ 3 h 8"/>
                  <a:gd name="T24" fmla="*/ 5 w 8"/>
                  <a:gd name="T25" fmla="*/ 0 h 8"/>
                  <a:gd name="T26" fmla="*/ 8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75" name="Freeform 3208"/>
              <p:cNvSpPr>
                <a:spLocks/>
              </p:cNvSpPr>
              <p:nvPr/>
            </p:nvSpPr>
            <p:spPr bwMode="auto">
              <a:xfrm>
                <a:off x="3492" y="1956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3 h 6"/>
                  <a:gd name="T4" fmla="*/ 8 w 8"/>
                  <a:gd name="T5" fmla="*/ 3 h 6"/>
                  <a:gd name="T6" fmla="*/ 8 w 8"/>
                  <a:gd name="T7" fmla="*/ 6 h 6"/>
                  <a:gd name="T8" fmla="*/ 8 w 8"/>
                  <a:gd name="T9" fmla="*/ 6 h 6"/>
                  <a:gd name="T10" fmla="*/ 6 w 8"/>
                  <a:gd name="T11" fmla="*/ 6 h 6"/>
                  <a:gd name="T12" fmla="*/ 3 w 8"/>
                  <a:gd name="T13" fmla="*/ 6 h 6"/>
                  <a:gd name="T14" fmla="*/ 3 w 8"/>
                  <a:gd name="T15" fmla="*/ 6 h 6"/>
                  <a:gd name="T16" fmla="*/ 0 w 8"/>
                  <a:gd name="T17" fmla="*/ 6 h 6"/>
                  <a:gd name="T18" fmla="*/ 0 w 8"/>
                  <a:gd name="T19" fmla="*/ 3 h 6"/>
                  <a:gd name="T20" fmla="*/ 0 w 8"/>
                  <a:gd name="T21" fmla="*/ 0 h 6"/>
                  <a:gd name="T22" fmla="*/ 0 w 8"/>
                  <a:gd name="T23" fmla="*/ 0 h 6"/>
                  <a:gd name="T24" fmla="*/ 3 w 8"/>
                  <a:gd name="T25" fmla="*/ 0 h 6"/>
                  <a:gd name="T26" fmla="*/ 6 w 8"/>
                  <a:gd name="T27" fmla="*/ 0 h 6"/>
                  <a:gd name="T28" fmla="*/ 8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6" y="6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76" name="Freeform 3209"/>
              <p:cNvSpPr>
                <a:spLocks/>
              </p:cNvSpPr>
              <p:nvPr/>
            </p:nvSpPr>
            <p:spPr bwMode="auto">
              <a:xfrm>
                <a:off x="3498" y="1964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3 h 8"/>
                  <a:gd name="T4" fmla="*/ 8 w 8"/>
                  <a:gd name="T5" fmla="*/ 3 h 8"/>
                  <a:gd name="T6" fmla="*/ 8 w 8"/>
                  <a:gd name="T7" fmla="*/ 6 h 8"/>
                  <a:gd name="T8" fmla="*/ 8 w 8"/>
                  <a:gd name="T9" fmla="*/ 6 h 8"/>
                  <a:gd name="T10" fmla="*/ 5 w 8"/>
                  <a:gd name="T11" fmla="*/ 8 h 8"/>
                  <a:gd name="T12" fmla="*/ 2 w 8"/>
                  <a:gd name="T13" fmla="*/ 8 h 8"/>
                  <a:gd name="T14" fmla="*/ 2 w 8"/>
                  <a:gd name="T15" fmla="*/ 8 h 8"/>
                  <a:gd name="T16" fmla="*/ 0 w 8"/>
                  <a:gd name="T17" fmla="*/ 6 h 8"/>
                  <a:gd name="T18" fmla="*/ 0 w 8"/>
                  <a:gd name="T19" fmla="*/ 6 h 8"/>
                  <a:gd name="T20" fmla="*/ 0 w 8"/>
                  <a:gd name="T21" fmla="*/ 3 h 8"/>
                  <a:gd name="T22" fmla="*/ 2 w 8"/>
                  <a:gd name="T23" fmla="*/ 3 h 8"/>
                  <a:gd name="T24" fmla="*/ 2 w 8"/>
                  <a:gd name="T25" fmla="*/ 0 h 8"/>
                  <a:gd name="T26" fmla="*/ 5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77" name="Freeform 3210"/>
              <p:cNvSpPr>
                <a:spLocks/>
              </p:cNvSpPr>
              <p:nvPr/>
            </p:nvSpPr>
            <p:spPr bwMode="auto">
              <a:xfrm>
                <a:off x="3506" y="1975"/>
                <a:ext cx="7" cy="8"/>
              </a:xfrm>
              <a:custGeom>
                <a:avLst/>
                <a:gdLst>
                  <a:gd name="T0" fmla="*/ 5 w 7"/>
                  <a:gd name="T1" fmla="*/ 0 h 8"/>
                  <a:gd name="T2" fmla="*/ 7 w 7"/>
                  <a:gd name="T3" fmla="*/ 2 h 8"/>
                  <a:gd name="T4" fmla="*/ 7 w 7"/>
                  <a:gd name="T5" fmla="*/ 2 h 8"/>
                  <a:gd name="T6" fmla="*/ 7 w 7"/>
                  <a:gd name="T7" fmla="*/ 5 h 8"/>
                  <a:gd name="T8" fmla="*/ 7 w 7"/>
                  <a:gd name="T9" fmla="*/ 5 h 8"/>
                  <a:gd name="T10" fmla="*/ 5 w 7"/>
                  <a:gd name="T11" fmla="*/ 8 h 8"/>
                  <a:gd name="T12" fmla="*/ 2 w 7"/>
                  <a:gd name="T13" fmla="*/ 8 h 8"/>
                  <a:gd name="T14" fmla="*/ 0 w 7"/>
                  <a:gd name="T15" fmla="*/ 8 h 8"/>
                  <a:gd name="T16" fmla="*/ 0 w 7"/>
                  <a:gd name="T17" fmla="*/ 5 h 8"/>
                  <a:gd name="T18" fmla="*/ 0 w 7"/>
                  <a:gd name="T19" fmla="*/ 5 h 8"/>
                  <a:gd name="T20" fmla="*/ 0 w 7"/>
                  <a:gd name="T21" fmla="*/ 2 h 8"/>
                  <a:gd name="T22" fmla="*/ 0 w 7"/>
                  <a:gd name="T23" fmla="*/ 0 h 8"/>
                  <a:gd name="T24" fmla="*/ 0 w 7"/>
                  <a:gd name="T25" fmla="*/ 0 h 8"/>
                  <a:gd name="T26" fmla="*/ 2 w 7"/>
                  <a:gd name="T27" fmla="*/ 0 h 8"/>
                  <a:gd name="T28" fmla="*/ 5 w 7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8"/>
                  <a:gd name="T47" fmla="*/ 7 w 7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8">
                    <a:moveTo>
                      <a:pt x="5" y="0"/>
                    </a:moveTo>
                    <a:lnTo>
                      <a:pt x="7" y="2"/>
                    </a:lnTo>
                    <a:lnTo>
                      <a:pt x="7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78" name="Freeform 3211"/>
              <p:cNvSpPr>
                <a:spLocks/>
              </p:cNvSpPr>
              <p:nvPr/>
            </p:nvSpPr>
            <p:spPr bwMode="auto">
              <a:xfrm>
                <a:off x="3469" y="1938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5 w 8"/>
                  <a:gd name="T9" fmla="*/ 8 h 8"/>
                  <a:gd name="T10" fmla="*/ 3 w 8"/>
                  <a:gd name="T11" fmla="*/ 8 h 8"/>
                  <a:gd name="T12" fmla="*/ 3 w 8"/>
                  <a:gd name="T13" fmla="*/ 8 h 8"/>
                  <a:gd name="T14" fmla="*/ 0 w 8"/>
                  <a:gd name="T15" fmla="*/ 5 h 8"/>
                  <a:gd name="T16" fmla="*/ 3 w 8"/>
                  <a:gd name="T17" fmla="*/ 5 h 8"/>
                  <a:gd name="T18" fmla="*/ 3 w 8"/>
                  <a:gd name="T19" fmla="*/ 3 h 8"/>
                  <a:gd name="T20" fmla="*/ 3 w 8"/>
                  <a:gd name="T21" fmla="*/ 3 h 8"/>
                  <a:gd name="T22" fmla="*/ 5 w 8"/>
                  <a:gd name="T23" fmla="*/ 0 h 8"/>
                  <a:gd name="T24" fmla="*/ 8 w 8"/>
                  <a:gd name="T25" fmla="*/ 3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8"/>
                  <a:gd name="T41" fmla="*/ 8 w 8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79" name="Freeform 3212"/>
              <p:cNvSpPr>
                <a:spLocks/>
              </p:cNvSpPr>
              <p:nvPr/>
            </p:nvSpPr>
            <p:spPr bwMode="auto">
              <a:xfrm>
                <a:off x="3474" y="1946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5 w 8"/>
                  <a:gd name="T9" fmla="*/ 8 h 8"/>
                  <a:gd name="T10" fmla="*/ 3 w 8"/>
                  <a:gd name="T11" fmla="*/ 8 h 8"/>
                  <a:gd name="T12" fmla="*/ 3 w 8"/>
                  <a:gd name="T13" fmla="*/ 8 h 8"/>
                  <a:gd name="T14" fmla="*/ 0 w 8"/>
                  <a:gd name="T15" fmla="*/ 5 h 8"/>
                  <a:gd name="T16" fmla="*/ 0 w 8"/>
                  <a:gd name="T17" fmla="*/ 5 h 8"/>
                  <a:gd name="T18" fmla="*/ 3 w 8"/>
                  <a:gd name="T19" fmla="*/ 3 h 8"/>
                  <a:gd name="T20" fmla="*/ 3 w 8"/>
                  <a:gd name="T21" fmla="*/ 3 h 8"/>
                  <a:gd name="T22" fmla="*/ 5 w 8"/>
                  <a:gd name="T23" fmla="*/ 0 h 8"/>
                  <a:gd name="T24" fmla="*/ 8 w 8"/>
                  <a:gd name="T25" fmla="*/ 3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8"/>
                  <a:gd name="T41" fmla="*/ 8 w 8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80" name="Freeform 3213"/>
              <p:cNvSpPr>
                <a:spLocks/>
              </p:cNvSpPr>
              <p:nvPr/>
            </p:nvSpPr>
            <p:spPr bwMode="auto">
              <a:xfrm>
                <a:off x="3479" y="1956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3 h 6"/>
                  <a:gd name="T4" fmla="*/ 8 w 8"/>
                  <a:gd name="T5" fmla="*/ 3 h 6"/>
                  <a:gd name="T6" fmla="*/ 8 w 8"/>
                  <a:gd name="T7" fmla="*/ 6 h 6"/>
                  <a:gd name="T8" fmla="*/ 8 w 8"/>
                  <a:gd name="T9" fmla="*/ 6 h 6"/>
                  <a:gd name="T10" fmla="*/ 6 w 8"/>
                  <a:gd name="T11" fmla="*/ 6 h 6"/>
                  <a:gd name="T12" fmla="*/ 3 w 8"/>
                  <a:gd name="T13" fmla="*/ 6 h 6"/>
                  <a:gd name="T14" fmla="*/ 3 w 8"/>
                  <a:gd name="T15" fmla="*/ 6 h 6"/>
                  <a:gd name="T16" fmla="*/ 0 w 8"/>
                  <a:gd name="T17" fmla="*/ 6 h 6"/>
                  <a:gd name="T18" fmla="*/ 0 w 8"/>
                  <a:gd name="T19" fmla="*/ 3 h 6"/>
                  <a:gd name="T20" fmla="*/ 0 w 8"/>
                  <a:gd name="T21" fmla="*/ 0 h 6"/>
                  <a:gd name="T22" fmla="*/ 3 w 8"/>
                  <a:gd name="T23" fmla="*/ 0 h 6"/>
                  <a:gd name="T24" fmla="*/ 3 w 8"/>
                  <a:gd name="T25" fmla="*/ 0 h 6"/>
                  <a:gd name="T26" fmla="*/ 6 w 8"/>
                  <a:gd name="T27" fmla="*/ 0 h 6"/>
                  <a:gd name="T28" fmla="*/ 8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6" y="6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81" name="Freeform 3214"/>
              <p:cNvSpPr>
                <a:spLocks/>
              </p:cNvSpPr>
              <p:nvPr/>
            </p:nvSpPr>
            <p:spPr bwMode="auto">
              <a:xfrm>
                <a:off x="3485" y="1964"/>
                <a:ext cx="7" cy="8"/>
              </a:xfrm>
              <a:custGeom>
                <a:avLst/>
                <a:gdLst>
                  <a:gd name="T0" fmla="*/ 7 w 7"/>
                  <a:gd name="T1" fmla="*/ 0 h 8"/>
                  <a:gd name="T2" fmla="*/ 7 w 7"/>
                  <a:gd name="T3" fmla="*/ 3 h 8"/>
                  <a:gd name="T4" fmla="*/ 7 w 7"/>
                  <a:gd name="T5" fmla="*/ 6 h 8"/>
                  <a:gd name="T6" fmla="*/ 7 w 7"/>
                  <a:gd name="T7" fmla="*/ 6 h 8"/>
                  <a:gd name="T8" fmla="*/ 7 w 7"/>
                  <a:gd name="T9" fmla="*/ 6 h 8"/>
                  <a:gd name="T10" fmla="*/ 5 w 7"/>
                  <a:gd name="T11" fmla="*/ 8 h 8"/>
                  <a:gd name="T12" fmla="*/ 2 w 7"/>
                  <a:gd name="T13" fmla="*/ 8 h 8"/>
                  <a:gd name="T14" fmla="*/ 2 w 7"/>
                  <a:gd name="T15" fmla="*/ 8 h 8"/>
                  <a:gd name="T16" fmla="*/ 0 w 7"/>
                  <a:gd name="T17" fmla="*/ 8 h 8"/>
                  <a:gd name="T18" fmla="*/ 0 w 7"/>
                  <a:gd name="T19" fmla="*/ 6 h 8"/>
                  <a:gd name="T20" fmla="*/ 2 w 7"/>
                  <a:gd name="T21" fmla="*/ 3 h 8"/>
                  <a:gd name="T22" fmla="*/ 2 w 7"/>
                  <a:gd name="T23" fmla="*/ 3 h 8"/>
                  <a:gd name="T24" fmla="*/ 2 w 7"/>
                  <a:gd name="T25" fmla="*/ 0 h 8"/>
                  <a:gd name="T26" fmla="*/ 5 w 7"/>
                  <a:gd name="T27" fmla="*/ 0 h 8"/>
                  <a:gd name="T28" fmla="*/ 7 w 7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8"/>
                  <a:gd name="T47" fmla="*/ 7 w 7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8">
                    <a:moveTo>
                      <a:pt x="7" y="0"/>
                    </a:moveTo>
                    <a:lnTo>
                      <a:pt x="7" y="3"/>
                    </a:lnTo>
                    <a:lnTo>
                      <a:pt x="7" y="6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82" name="Freeform 3215"/>
              <p:cNvSpPr>
                <a:spLocks/>
              </p:cNvSpPr>
              <p:nvPr/>
            </p:nvSpPr>
            <p:spPr bwMode="auto">
              <a:xfrm>
                <a:off x="3490" y="1975"/>
                <a:ext cx="10" cy="8"/>
              </a:xfrm>
              <a:custGeom>
                <a:avLst/>
                <a:gdLst>
                  <a:gd name="T0" fmla="*/ 10 w 10"/>
                  <a:gd name="T1" fmla="*/ 0 h 8"/>
                  <a:gd name="T2" fmla="*/ 10 w 10"/>
                  <a:gd name="T3" fmla="*/ 2 h 8"/>
                  <a:gd name="T4" fmla="*/ 10 w 10"/>
                  <a:gd name="T5" fmla="*/ 2 h 8"/>
                  <a:gd name="T6" fmla="*/ 10 w 10"/>
                  <a:gd name="T7" fmla="*/ 5 h 8"/>
                  <a:gd name="T8" fmla="*/ 10 w 10"/>
                  <a:gd name="T9" fmla="*/ 5 h 8"/>
                  <a:gd name="T10" fmla="*/ 8 w 10"/>
                  <a:gd name="T11" fmla="*/ 8 h 8"/>
                  <a:gd name="T12" fmla="*/ 2 w 10"/>
                  <a:gd name="T13" fmla="*/ 8 h 8"/>
                  <a:gd name="T14" fmla="*/ 2 w 10"/>
                  <a:gd name="T15" fmla="*/ 8 h 8"/>
                  <a:gd name="T16" fmla="*/ 0 w 10"/>
                  <a:gd name="T17" fmla="*/ 8 h 8"/>
                  <a:gd name="T18" fmla="*/ 2 w 10"/>
                  <a:gd name="T19" fmla="*/ 5 h 8"/>
                  <a:gd name="T20" fmla="*/ 2 w 10"/>
                  <a:gd name="T21" fmla="*/ 2 h 8"/>
                  <a:gd name="T22" fmla="*/ 2 w 10"/>
                  <a:gd name="T23" fmla="*/ 2 h 8"/>
                  <a:gd name="T24" fmla="*/ 2 w 10"/>
                  <a:gd name="T25" fmla="*/ 0 h 8"/>
                  <a:gd name="T26" fmla="*/ 1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10" y="0"/>
                    </a:moveTo>
                    <a:lnTo>
                      <a:pt x="10" y="2"/>
                    </a:lnTo>
                    <a:lnTo>
                      <a:pt x="10" y="5"/>
                    </a:lnTo>
                    <a:lnTo>
                      <a:pt x="8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83" name="Freeform 3216"/>
              <p:cNvSpPr>
                <a:spLocks/>
              </p:cNvSpPr>
              <p:nvPr/>
            </p:nvSpPr>
            <p:spPr bwMode="auto">
              <a:xfrm>
                <a:off x="3458" y="1938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6 w 8"/>
                  <a:gd name="T9" fmla="*/ 8 h 8"/>
                  <a:gd name="T10" fmla="*/ 3 w 8"/>
                  <a:gd name="T11" fmla="*/ 8 h 8"/>
                  <a:gd name="T12" fmla="*/ 0 w 8"/>
                  <a:gd name="T13" fmla="*/ 8 h 8"/>
                  <a:gd name="T14" fmla="*/ 0 w 8"/>
                  <a:gd name="T15" fmla="*/ 5 h 8"/>
                  <a:gd name="T16" fmla="*/ 0 w 8"/>
                  <a:gd name="T17" fmla="*/ 5 h 8"/>
                  <a:gd name="T18" fmla="*/ 0 w 8"/>
                  <a:gd name="T19" fmla="*/ 3 h 8"/>
                  <a:gd name="T20" fmla="*/ 0 w 8"/>
                  <a:gd name="T21" fmla="*/ 3 h 8"/>
                  <a:gd name="T22" fmla="*/ 3 w 8"/>
                  <a:gd name="T23" fmla="*/ 3 h 8"/>
                  <a:gd name="T24" fmla="*/ 6 w 8"/>
                  <a:gd name="T25" fmla="*/ 0 h 8"/>
                  <a:gd name="T26" fmla="*/ 8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84" name="Freeform 3217"/>
              <p:cNvSpPr>
                <a:spLocks/>
              </p:cNvSpPr>
              <p:nvPr/>
            </p:nvSpPr>
            <p:spPr bwMode="auto">
              <a:xfrm>
                <a:off x="3461" y="1946"/>
                <a:ext cx="11" cy="8"/>
              </a:xfrm>
              <a:custGeom>
                <a:avLst/>
                <a:gdLst>
                  <a:gd name="T0" fmla="*/ 11 w 11"/>
                  <a:gd name="T1" fmla="*/ 3 h 8"/>
                  <a:gd name="T2" fmla="*/ 11 w 11"/>
                  <a:gd name="T3" fmla="*/ 3 h 8"/>
                  <a:gd name="T4" fmla="*/ 11 w 11"/>
                  <a:gd name="T5" fmla="*/ 5 h 8"/>
                  <a:gd name="T6" fmla="*/ 11 w 11"/>
                  <a:gd name="T7" fmla="*/ 5 h 8"/>
                  <a:gd name="T8" fmla="*/ 8 w 11"/>
                  <a:gd name="T9" fmla="*/ 5 h 8"/>
                  <a:gd name="T10" fmla="*/ 5 w 11"/>
                  <a:gd name="T11" fmla="*/ 8 h 8"/>
                  <a:gd name="T12" fmla="*/ 3 w 11"/>
                  <a:gd name="T13" fmla="*/ 8 h 8"/>
                  <a:gd name="T14" fmla="*/ 3 w 11"/>
                  <a:gd name="T15" fmla="*/ 8 h 8"/>
                  <a:gd name="T16" fmla="*/ 0 w 11"/>
                  <a:gd name="T17" fmla="*/ 5 h 8"/>
                  <a:gd name="T18" fmla="*/ 3 w 11"/>
                  <a:gd name="T19" fmla="*/ 5 h 8"/>
                  <a:gd name="T20" fmla="*/ 3 w 11"/>
                  <a:gd name="T21" fmla="*/ 3 h 8"/>
                  <a:gd name="T22" fmla="*/ 3 w 11"/>
                  <a:gd name="T23" fmla="*/ 3 h 8"/>
                  <a:gd name="T24" fmla="*/ 8 w 11"/>
                  <a:gd name="T25" fmla="*/ 0 h 8"/>
                  <a:gd name="T26" fmla="*/ 11 w 11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11" y="3"/>
                    </a:moveTo>
                    <a:lnTo>
                      <a:pt x="11" y="3"/>
                    </a:lnTo>
                    <a:lnTo>
                      <a:pt x="11" y="5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8" y="0"/>
                    </a:lnTo>
                    <a:lnTo>
                      <a:pt x="11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85" name="Freeform 3218"/>
              <p:cNvSpPr>
                <a:spLocks/>
              </p:cNvSpPr>
              <p:nvPr/>
            </p:nvSpPr>
            <p:spPr bwMode="auto">
              <a:xfrm>
                <a:off x="3466" y="1956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3 h 6"/>
                  <a:gd name="T4" fmla="*/ 8 w 8"/>
                  <a:gd name="T5" fmla="*/ 3 h 6"/>
                  <a:gd name="T6" fmla="*/ 8 w 8"/>
                  <a:gd name="T7" fmla="*/ 6 h 6"/>
                  <a:gd name="T8" fmla="*/ 8 w 8"/>
                  <a:gd name="T9" fmla="*/ 6 h 6"/>
                  <a:gd name="T10" fmla="*/ 6 w 8"/>
                  <a:gd name="T11" fmla="*/ 6 h 6"/>
                  <a:gd name="T12" fmla="*/ 3 w 8"/>
                  <a:gd name="T13" fmla="*/ 6 h 6"/>
                  <a:gd name="T14" fmla="*/ 3 w 8"/>
                  <a:gd name="T15" fmla="*/ 6 h 6"/>
                  <a:gd name="T16" fmla="*/ 0 w 8"/>
                  <a:gd name="T17" fmla="*/ 6 h 6"/>
                  <a:gd name="T18" fmla="*/ 0 w 8"/>
                  <a:gd name="T19" fmla="*/ 6 h 6"/>
                  <a:gd name="T20" fmla="*/ 3 w 8"/>
                  <a:gd name="T21" fmla="*/ 3 h 6"/>
                  <a:gd name="T22" fmla="*/ 3 w 8"/>
                  <a:gd name="T23" fmla="*/ 0 h 6"/>
                  <a:gd name="T24" fmla="*/ 3 w 8"/>
                  <a:gd name="T25" fmla="*/ 0 h 6"/>
                  <a:gd name="T26" fmla="*/ 6 w 8"/>
                  <a:gd name="T27" fmla="*/ 0 h 6"/>
                  <a:gd name="T28" fmla="*/ 8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6" y="6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86" name="Freeform 3219"/>
              <p:cNvSpPr>
                <a:spLocks/>
              </p:cNvSpPr>
              <p:nvPr/>
            </p:nvSpPr>
            <p:spPr bwMode="auto">
              <a:xfrm>
                <a:off x="3472" y="1964"/>
                <a:ext cx="7" cy="8"/>
              </a:xfrm>
              <a:custGeom>
                <a:avLst/>
                <a:gdLst>
                  <a:gd name="T0" fmla="*/ 7 w 7"/>
                  <a:gd name="T1" fmla="*/ 0 h 8"/>
                  <a:gd name="T2" fmla="*/ 7 w 7"/>
                  <a:gd name="T3" fmla="*/ 3 h 8"/>
                  <a:gd name="T4" fmla="*/ 7 w 7"/>
                  <a:gd name="T5" fmla="*/ 6 h 8"/>
                  <a:gd name="T6" fmla="*/ 7 w 7"/>
                  <a:gd name="T7" fmla="*/ 6 h 8"/>
                  <a:gd name="T8" fmla="*/ 7 w 7"/>
                  <a:gd name="T9" fmla="*/ 8 h 8"/>
                  <a:gd name="T10" fmla="*/ 5 w 7"/>
                  <a:gd name="T11" fmla="*/ 8 h 8"/>
                  <a:gd name="T12" fmla="*/ 2 w 7"/>
                  <a:gd name="T13" fmla="*/ 8 h 8"/>
                  <a:gd name="T14" fmla="*/ 2 w 7"/>
                  <a:gd name="T15" fmla="*/ 8 h 8"/>
                  <a:gd name="T16" fmla="*/ 0 w 7"/>
                  <a:gd name="T17" fmla="*/ 8 h 8"/>
                  <a:gd name="T18" fmla="*/ 0 w 7"/>
                  <a:gd name="T19" fmla="*/ 6 h 8"/>
                  <a:gd name="T20" fmla="*/ 0 w 7"/>
                  <a:gd name="T21" fmla="*/ 3 h 8"/>
                  <a:gd name="T22" fmla="*/ 2 w 7"/>
                  <a:gd name="T23" fmla="*/ 3 h 8"/>
                  <a:gd name="T24" fmla="*/ 2 w 7"/>
                  <a:gd name="T25" fmla="*/ 0 h 8"/>
                  <a:gd name="T26" fmla="*/ 5 w 7"/>
                  <a:gd name="T27" fmla="*/ 0 h 8"/>
                  <a:gd name="T28" fmla="*/ 7 w 7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8"/>
                  <a:gd name="T47" fmla="*/ 7 w 7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8">
                    <a:moveTo>
                      <a:pt x="7" y="0"/>
                    </a:moveTo>
                    <a:lnTo>
                      <a:pt x="7" y="3"/>
                    </a:lnTo>
                    <a:lnTo>
                      <a:pt x="7" y="6"/>
                    </a:lnTo>
                    <a:lnTo>
                      <a:pt x="7" y="8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87" name="Freeform 3220"/>
              <p:cNvSpPr>
                <a:spLocks/>
              </p:cNvSpPr>
              <p:nvPr/>
            </p:nvSpPr>
            <p:spPr bwMode="auto">
              <a:xfrm>
                <a:off x="3477" y="1975"/>
                <a:ext cx="10" cy="8"/>
              </a:xfrm>
              <a:custGeom>
                <a:avLst/>
                <a:gdLst>
                  <a:gd name="T0" fmla="*/ 8 w 10"/>
                  <a:gd name="T1" fmla="*/ 0 h 8"/>
                  <a:gd name="T2" fmla="*/ 10 w 10"/>
                  <a:gd name="T3" fmla="*/ 2 h 8"/>
                  <a:gd name="T4" fmla="*/ 10 w 10"/>
                  <a:gd name="T5" fmla="*/ 5 h 8"/>
                  <a:gd name="T6" fmla="*/ 10 w 10"/>
                  <a:gd name="T7" fmla="*/ 5 h 8"/>
                  <a:gd name="T8" fmla="*/ 8 w 10"/>
                  <a:gd name="T9" fmla="*/ 8 h 8"/>
                  <a:gd name="T10" fmla="*/ 5 w 10"/>
                  <a:gd name="T11" fmla="*/ 8 h 8"/>
                  <a:gd name="T12" fmla="*/ 2 w 10"/>
                  <a:gd name="T13" fmla="*/ 8 h 8"/>
                  <a:gd name="T14" fmla="*/ 2 w 10"/>
                  <a:gd name="T15" fmla="*/ 8 h 8"/>
                  <a:gd name="T16" fmla="*/ 0 w 10"/>
                  <a:gd name="T17" fmla="*/ 8 h 8"/>
                  <a:gd name="T18" fmla="*/ 0 w 10"/>
                  <a:gd name="T19" fmla="*/ 5 h 8"/>
                  <a:gd name="T20" fmla="*/ 0 w 10"/>
                  <a:gd name="T21" fmla="*/ 2 h 8"/>
                  <a:gd name="T22" fmla="*/ 2 w 10"/>
                  <a:gd name="T23" fmla="*/ 2 h 8"/>
                  <a:gd name="T24" fmla="*/ 2 w 10"/>
                  <a:gd name="T25" fmla="*/ 0 h 8"/>
                  <a:gd name="T26" fmla="*/ 5 w 10"/>
                  <a:gd name="T27" fmla="*/ 0 h 8"/>
                  <a:gd name="T28" fmla="*/ 8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8" y="0"/>
                    </a:moveTo>
                    <a:lnTo>
                      <a:pt x="10" y="2"/>
                    </a:lnTo>
                    <a:lnTo>
                      <a:pt x="10" y="5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88" name="Freeform 3221"/>
              <p:cNvSpPr>
                <a:spLocks/>
              </p:cNvSpPr>
              <p:nvPr/>
            </p:nvSpPr>
            <p:spPr bwMode="auto">
              <a:xfrm>
                <a:off x="3542" y="1896"/>
                <a:ext cx="76" cy="84"/>
              </a:xfrm>
              <a:custGeom>
                <a:avLst/>
                <a:gdLst>
                  <a:gd name="T0" fmla="*/ 42 w 76"/>
                  <a:gd name="T1" fmla="*/ 0 h 84"/>
                  <a:gd name="T2" fmla="*/ 37 w 76"/>
                  <a:gd name="T3" fmla="*/ 0 h 84"/>
                  <a:gd name="T4" fmla="*/ 29 w 76"/>
                  <a:gd name="T5" fmla="*/ 0 h 84"/>
                  <a:gd name="T6" fmla="*/ 21 w 76"/>
                  <a:gd name="T7" fmla="*/ 3 h 84"/>
                  <a:gd name="T8" fmla="*/ 13 w 76"/>
                  <a:gd name="T9" fmla="*/ 8 h 84"/>
                  <a:gd name="T10" fmla="*/ 11 w 76"/>
                  <a:gd name="T11" fmla="*/ 13 h 84"/>
                  <a:gd name="T12" fmla="*/ 5 w 76"/>
                  <a:gd name="T13" fmla="*/ 21 h 84"/>
                  <a:gd name="T14" fmla="*/ 0 w 76"/>
                  <a:gd name="T15" fmla="*/ 34 h 84"/>
                  <a:gd name="T16" fmla="*/ 0 w 76"/>
                  <a:gd name="T17" fmla="*/ 50 h 84"/>
                  <a:gd name="T18" fmla="*/ 0 w 76"/>
                  <a:gd name="T19" fmla="*/ 55 h 84"/>
                  <a:gd name="T20" fmla="*/ 3 w 76"/>
                  <a:gd name="T21" fmla="*/ 63 h 84"/>
                  <a:gd name="T22" fmla="*/ 8 w 76"/>
                  <a:gd name="T23" fmla="*/ 74 h 84"/>
                  <a:gd name="T24" fmla="*/ 18 w 76"/>
                  <a:gd name="T25" fmla="*/ 81 h 84"/>
                  <a:gd name="T26" fmla="*/ 29 w 76"/>
                  <a:gd name="T27" fmla="*/ 84 h 84"/>
                  <a:gd name="T28" fmla="*/ 39 w 76"/>
                  <a:gd name="T29" fmla="*/ 81 h 84"/>
                  <a:gd name="T30" fmla="*/ 50 w 76"/>
                  <a:gd name="T31" fmla="*/ 74 h 84"/>
                  <a:gd name="T32" fmla="*/ 60 w 76"/>
                  <a:gd name="T33" fmla="*/ 63 h 84"/>
                  <a:gd name="T34" fmla="*/ 71 w 76"/>
                  <a:gd name="T35" fmla="*/ 50 h 84"/>
                  <a:gd name="T36" fmla="*/ 76 w 76"/>
                  <a:gd name="T37" fmla="*/ 34 h 84"/>
                  <a:gd name="T38" fmla="*/ 73 w 76"/>
                  <a:gd name="T39" fmla="*/ 21 h 84"/>
                  <a:gd name="T40" fmla="*/ 68 w 76"/>
                  <a:gd name="T41" fmla="*/ 8 h 84"/>
                  <a:gd name="T42" fmla="*/ 55 w 76"/>
                  <a:gd name="T43" fmla="*/ 3 h 84"/>
                  <a:gd name="T44" fmla="*/ 42 w 76"/>
                  <a:gd name="T45" fmla="*/ 0 h 8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76"/>
                  <a:gd name="T70" fmla="*/ 0 h 84"/>
                  <a:gd name="T71" fmla="*/ 76 w 76"/>
                  <a:gd name="T72" fmla="*/ 84 h 8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76" h="84">
                    <a:moveTo>
                      <a:pt x="42" y="0"/>
                    </a:moveTo>
                    <a:lnTo>
                      <a:pt x="37" y="0"/>
                    </a:lnTo>
                    <a:lnTo>
                      <a:pt x="29" y="0"/>
                    </a:lnTo>
                    <a:lnTo>
                      <a:pt x="21" y="3"/>
                    </a:lnTo>
                    <a:lnTo>
                      <a:pt x="13" y="8"/>
                    </a:lnTo>
                    <a:lnTo>
                      <a:pt x="11" y="13"/>
                    </a:lnTo>
                    <a:lnTo>
                      <a:pt x="5" y="21"/>
                    </a:lnTo>
                    <a:lnTo>
                      <a:pt x="0" y="34"/>
                    </a:lnTo>
                    <a:lnTo>
                      <a:pt x="0" y="50"/>
                    </a:lnTo>
                    <a:lnTo>
                      <a:pt x="0" y="55"/>
                    </a:lnTo>
                    <a:lnTo>
                      <a:pt x="3" y="63"/>
                    </a:lnTo>
                    <a:lnTo>
                      <a:pt x="8" y="74"/>
                    </a:lnTo>
                    <a:lnTo>
                      <a:pt x="18" y="81"/>
                    </a:lnTo>
                    <a:lnTo>
                      <a:pt x="29" y="84"/>
                    </a:lnTo>
                    <a:lnTo>
                      <a:pt x="39" y="81"/>
                    </a:lnTo>
                    <a:lnTo>
                      <a:pt x="50" y="74"/>
                    </a:lnTo>
                    <a:lnTo>
                      <a:pt x="60" y="63"/>
                    </a:lnTo>
                    <a:lnTo>
                      <a:pt x="71" y="50"/>
                    </a:lnTo>
                    <a:lnTo>
                      <a:pt x="76" y="34"/>
                    </a:lnTo>
                    <a:lnTo>
                      <a:pt x="73" y="21"/>
                    </a:lnTo>
                    <a:lnTo>
                      <a:pt x="68" y="8"/>
                    </a:lnTo>
                    <a:lnTo>
                      <a:pt x="55" y="3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89" name="Freeform 3222"/>
              <p:cNvSpPr>
                <a:spLocks/>
              </p:cNvSpPr>
              <p:nvPr/>
            </p:nvSpPr>
            <p:spPr bwMode="auto">
              <a:xfrm>
                <a:off x="3555" y="1894"/>
                <a:ext cx="29" cy="10"/>
              </a:xfrm>
              <a:custGeom>
                <a:avLst/>
                <a:gdLst>
                  <a:gd name="T0" fmla="*/ 3 w 29"/>
                  <a:gd name="T1" fmla="*/ 10 h 10"/>
                  <a:gd name="T2" fmla="*/ 3 w 29"/>
                  <a:gd name="T3" fmla="*/ 10 h 10"/>
                  <a:gd name="T4" fmla="*/ 5 w 29"/>
                  <a:gd name="T5" fmla="*/ 7 h 10"/>
                  <a:gd name="T6" fmla="*/ 8 w 29"/>
                  <a:gd name="T7" fmla="*/ 5 h 10"/>
                  <a:gd name="T8" fmla="*/ 11 w 29"/>
                  <a:gd name="T9" fmla="*/ 5 h 10"/>
                  <a:gd name="T10" fmla="*/ 16 w 29"/>
                  <a:gd name="T11" fmla="*/ 5 h 10"/>
                  <a:gd name="T12" fmla="*/ 19 w 29"/>
                  <a:gd name="T13" fmla="*/ 5 h 10"/>
                  <a:gd name="T14" fmla="*/ 24 w 29"/>
                  <a:gd name="T15" fmla="*/ 2 h 10"/>
                  <a:gd name="T16" fmla="*/ 26 w 29"/>
                  <a:gd name="T17" fmla="*/ 5 h 10"/>
                  <a:gd name="T18" fmla="*/ 29 w 29"/>
                  <a:gd name="T19" fmla="*/ 5 h 10"/>
                  <a:gd name="T20" fmla="*/ 29 w 29"/>
                  <a:gd name="T21" fmla="*/ 0 h 10"/>
                  <a:gd name="T22" fmla="*/ 26 w 29"/>
                  <a:gd name="T23" fmla="*/ 0 h 10"/>
                  <a:gd name="T24" fmla="*/ 24 w 29"/>
                  <a:gd name="T25" fmla="*/ 0 h 10"/>
                  <a:gd name="T26" fmla="*/ 19 w 29"/>
                  <a:gd name="T27" fmla="*/ 0 h 10"/>
                  <a:gd name="T28" fmla="*/ 16 w 29"/>
                  <a:gd name="T29" fmla="*/ 0 h 10"/>
                  <a:gd name="T30" fmla="*/ 11 w 29"/>
                  <a:gd name="T31" fmla="*/ 2 h 10"/>
                  <a:gd name="T32" fmla="*/ 5 w 29"/>
                  <a:gd name="T33" fmla="*/ 2 h 10"/>
                  <a:gd name="T34" fmla="*/ 3 w 29"/>
                  <a:gd name="T35" fmla="*/ 5 h 10"/>
                  <a:gd name="T36" fmla="*/ 0 w 29"/>
                  <a:gd name="T37" fmla="*/ 7 h 10"/>
                  <a:gd name="T38" fmla="*/ 0 w 29"/>
                  <a:gd name="T39" fmla="*/ 7 h 10"/>
                  <a:gd name="T40" fmla="*/ 3 w 29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10"/>
                  <a:gd name="T65" fmla="*/ 29 w 29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10">
                    <a:moveTo>
                      <a:pt x="3" y="10"/>
                    </a:moveTo>
                    <a:lnTo>
                      <a:pt x="3" y="10"/>
                    </a:lnTo>
                    <a:lnTo>
                      <a:pt x="5" y="7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6" y="5"/>
                    </a:lnTo>
                    <a:lnTo>
                      <a:pt x="19" y="5"/>
                    </a:lnTo>
                    <a:lnTo>
                      <a:pt x="24" y="2"/>
                    </a:lnTo>
                    <a:lnTo>
                      <a:pt x="26" y="5"/>
                    </a:lnTo>
                    <a:lnTo>
                      <a:pt x="29" y="5"/>
                    </a:lnTo>
                    <a:lnTo>
                      <a:pt x="29" y="0"/>
                    </a:lnTo>
                    <a:lnTo>
                      <a:pt x="26" y="0"/>
                    </a:lnTo>
                    <a:lnTo>
                      <a:pt x="24" y="0"/>
                    </a:lnTo>
                    <a:lnTo>
                      <a:pt x="19" y="0"/>
                    </a:lnTo>
                    <a:lnTo>
                      <a:pt x="16" y="0"/>
                    </a:lnTo>
                    <a:lnTo>
                      <a:pt x="11" y="2"/>
                    </a:lnTo>
                    <a:lnTo>
                      <a:pt x="5" y="2"/>
                    </a:lnTo>
                    <a:lnTo>
                      <a:pt x="3" y="5"/>
                    </a:lnTo>
                    <a:lnTo>
                      <a:pt x="0" y="7"/>
                    </a:lnTo>
                    <a:lnTo>
                      <a:pt x="3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90" name="Freeform 3223"/>
              <p:cNvSpPr>
                <a:spLocks/>
              </p:cNvSpPr>
              <p:nvPr/>
            </p:nvSpPr>
            <p:spPr bwMode="auto">
              <a:xfrm>
                <a:off x="3542" y="1901"/>
                <a:ext cx="16" cy="29"/>
              </a:xfrm>
              <a:custGeom>
                <a:avLst/>
                <a:gdLst>
                  <a:gd name="T0" fmla="*/ 3 w 16"/>
                  <a:gd name="T1" fmla="*/ 29 h 29"/>
                  <a:gd name="T2" fmla="*/ 3 w 16"/>
                  <a:gd name="T3" fmla="*/ 29 h 29"/>
                  <a:gd name="T4" fmla="*/ 3 w 16"/>
                  <a:gd name="T5" fmla="*/ 27 h 29"/>
                  <a:gd name="T6" fmla="*/ 5 w 16"/>
                  <a:gd name="T7" fmla="*/ 24 h 29"/>
                  <a:gd name="T8" fmla="*/ 5 w 16"/>
                  <a:gd name="T9" fmla="*/ 19 h 29"/>
                  <a:gd name="T10" fmla="*/ 8 w 16"/>
                  <a:gd name="T11" fmla="*/ 16 h 29"/>
                  <a:gd name="T12" fmla="*/ 8 w 16"/>
                  <a:gd name="T13" fmla="*/ 11 h 29"/>
                  <a:gd name="T14" fmla="*/ 11 w 16"/>
                  <a:gd name="T15" fmla="*/ 8 h 29"/>
                  <a:gd name="T16" fmla="*/ 13 w 16"/>
                  <a:gd name="T17" fmla="*/ 6 h 29"/>
                  <a:gd name="T18" fmla="*/ 16 w 16"/>
                  <a:gd name="T19" fmla="*/ 3 h 29"/>
                  <a:gd name="T20" fmla="*/ 13 w 16"/>
                  <a:gd name="T21" fmla="*/ 0 h 29"/>
                  <a:gd name="T22" fmla="*/ 11 w 16"/>
                  <a:gd name="T23" fmla="*/ 3 h 29"/>
                  <a:gd name="T24" fmla="*/ 8 w 16"/>
                  <a:gd name="T25" fmla="*/ 6 h 29"/>
                  <a:gd name="T26" fmla="*/ 5 w 16"/>
                  <a:gd name="T27" fmla="*/ 11 h 29"/>
                  <a:gd name="T28" fmla="*/ 5 w 16"/>
                  <a:gd name="T29" fmla="*/ 14 h 29"/>
                  <a:gd name="T30" fmla="*/ 3 w 16"/>
                  <a:gd name="T31" fmla="*/ 19 h 29"/>
                  <a:gd name="T32" fmla="*/ 0 w 16"/>
                  <a:gd name="T33" fmla="*/ 21 h 29"/>
                  <a:gd name="T34" fmla="*/ 0 w 16"/>
                  <a:gd name="T35" fmla="*/ 27 h 29"/>
                  <a:gd name="T36" fmla="*/ 0 w 16"/>
                  <a:gd name="T37" fmla="*/ 29 h 29"/>
                  <a:gd name="T38" fmla="*/ 0 w 16"/>
                  <a:gd name="T39" fmla="*/ 29 h 29"/>
                  <a:gd name="T40" fmla="*/ 3 w 16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29"/>
                  <a:gd name="T65" fmla="*/ 16 w 16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29">
                    <a:moveTo>
                      <a:pt x="3" y="29"/>
                    </a:moveTo>
                    <a:lnTo>
                      <a:pt x="3" y="29"/>
                    </a:lnTo>
                    <a:lnTo>
                      <a:pt x="3" y="27"/>
                    </a:lnTo>
                    <a:lnTo>
                      <a:pt x="5" y="24"/>
                    </a:lnTo>
                    <a:lnTo>
                      <a:pt x="5" y="19"/>
                    </a:lnTo>
                    <a:lnTo>
                      <a:pt x="8" y="16"/>
                    </a:lnTo>
                    <a:lnTo>
                      <a:pt x="8" y="11"/>
                    </a:lnTo>
                    <a:lnTo>
                      <a:pt x="11" y="8"/>
                    </a:lnTo>
                    <a:lnTo>
                      <a:pt x="13" y="6"/>
                    </a:lnTo>
                    <a:lnTo>
                      <a:pt x="16" y="3"/>
                    </a:lnTo>
                    <a:lnTo>
                      <a:pt x="13" y="0"/>
                    </a:lnTo>
                    <a:lnTo>
                      <a:pt x="11" y="3"/>
                    </a:lnTo>
                    <a:lnTo>
                      <a:pt x="8" y="6"/>
                    </a:lnTo>
                    <a:lnTo>
                      <a:pt x="5" y="11"/>
                    </a:lnTo>
                    <a:lnTo>
                      <a:pt x="5" y="14"/>
                    </a:lnTo>
                    <a:lnTo>
                      <a:pt x="3" y="19"/>
                    </a:lnTo>
                    <a:lnTo>
                      <a:pt x="0" y="21"/>
                    </a:lnTo>
                    <a:lnTo>
                      <a:pt x="0" y="27"/>
                    </a:lnTo>
                    <a:lnTo>
                      <a:pt x="0" y="29"/>
                    </a:lnTo>
                    <a:lnTo>
                      <a:pt x="3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91" name="Freeform 3224"/>
              <p:cNvSpPr>
                <a:spLocks/>
              </p:cNvSpPr>
              <p:nvPr/>
            </p:nvSpPr>
            <p:spPr bwMode="auto">
              <a:xfrm>
                <a:off x="3540" y="1930"/>
                <a:ext cx="5" cy="29"/>
              </a:xfrm>
              <a:custGeom>
                <a:avLst/>
                <a:gdLst>
                  <a:gd name="T0" fmla="*/ 5 w 5"/>
                  <a:gd name="T1" fmla="*/ 29 h 29"/>
                  <a:gd name="T2" fmla="*/ 5 w 5"/>
                  <a:gd name="T3" fmla="*/ 29 h 29"/>
                  <a:gd name="T4" fmla="*/ 5 w 5"/>
                  <a:gd name="T5" fmla="*/ 24 h 29"/>
                  <a:gd name="T6" fmla="*/ 5 w 5"/>
                  <a:gd name="T7" fmla="*/ 21 h 29"/>
                  <a:gd name="T8" fmla="*/ 5 w 5"/>
                  <a:gd name="T9" fmla="*/ 19 h 29"/>
                  <a:gd name="T10" fmla="*/ 5 w 5"/>
                  <a:gd name="T11" fmla="*/ 16 h 29"/>
                  <a:gd name="T12" fmla="*/ 5 w 5"/>
                  <a:gd name="T13" fmla="*/ 11 h 29"/>
                  <a:gd name="T14" fmla="*/ 5 w 5"/>
                  <a:gd name="T15" fmla="*/ 8 h 29"/>
                  <a:gd name="T16" fmla="*/ 5 w 5"/>
                  <a:gd name="T17" fmla="*/ 5 h 29"/>
                  <a:gd name="T18" fmla="*/ 5 w 5"/>
                  <a:gd name="T19" fmla="*/ 0 h 29"/>
                  <a:gd name="T20" fmla="*/ 2 w 5"/>
                  <a:gd name="T21" fmla="*/ 0 h 29"/>
                  <a:gd name="T22" fmla="*/ 2 w 5"/>
                  <a:gd name="T23" fmla="*/ 3 h 29"/>
                  <a:gd name="T24" fmla="*/ 0 w 5"/>
                  <a:gd name="T25" fmla="*/ 8 h 29"/>
                  <a:gd name="T26" fmla="*/ 0 w 5"/>
                  <a:gd name="T27" fmla="*/ 11 h 29"/>
                  <a:gd name="T28" fmla="*/ 0 w 5"/>
                  <a:gd name="T29" fmla="*/ 16 h 29"/>
                  <a:gd name="T30" fmla="*/ 0 w 5"/>
                  <a:gd name="T31" fmla="*/ 19 h 29"/>
                  <a:gd name="T32" fmla="*/ 0 w 5"/>
                  <a:gd name="T33" fmla="*/ 21 h 29"/>
                  <a:gd name="T34" fmla="*/ 2 w 5"/>
                  <a:gd name="T35" fmla="*/ 26 h 29"/>
                  <a:gd name="T36" fmla="*/ 2 w 5"/>
                  <a:gd name="T37" fmla="*/ 29 h 29"/>
                  <a:gd name="T38" fmla="*/ 2 w 5"/>
                  <a:gd name="T39" fmla="*/ 29 h 29"/>
                  <a:gd name="T40" fmla="*/ 5 w 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9"/>
                  <a:gd name="T65" fmla="*/ 5 w 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9">
                    <a:moveTo>
                      <a:pt x="5" y="29"/>
                    </a:moveTo>
                    <a:lnTo>
                      <a:pt x="5" y="29"/>
                    </a:lnTo>
                    <a:lnTo>
                      <a:pt x="5" y="24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5" y="16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2" y="26"/>
                    </a:lnTo>
                    <a:lnTo>
                      <a:pt x="2" y="29"/>
                    </a:lnTo>
                    <a:lnTo>
                      <a:pt x="5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92" name="Freeform 3225"/>
              <p:cNvSpPr>
                <a:spLocks/>
              </p:cNvSpPr>
              <p:nvPr/>
            </p:nvSpPr>
            <p:spPr bwMode="auto">
              <a:xfrm>
                <a:off x="3542" y="1959"/>
                <a:ext cx="21" cy="18"/>
              </a:xfrm>
              <a:custGeom>
                <a:avLst/>
                <a:gdLst>
                  <a:gd name="T0" fmla="*/ 21 w 21"/>
                  <a:gd name="T1" fmla="*/ 16 h 18"/>
                  <a:gd name="T2" fmla="*/ 21 w 21"/>
                  <a:gd name="T3" fmla="*/ 16 h 18"/>
                  <a:gd name="T4" fmla="*/ 18 w 21"/>
                  <a:gd name="T5" fmla="*/ 13 h 18"/>
                  <a:gd name="T6" fmla="*/ 16 w 21"/>
                  <a:gd name="T7" fmla="*/ 13 h 18"/>
                  <a:gd name="T8" fmla="*/ 13 w 21"/>
                  <a:gd name="T9" fmla="*/ 11 h 18"/>
                  <a:gd name="T10" fmla="*/ 11 w 21"/>
                  <a:gd name="T11" fmla="*/ 8 h 18"/>
                  <a:gd name="T12" fmla="*/ 8 w 21"/>
                  <a:gd name="T13" fmla="*/ 5 h 18"/>
                  <a:gd name="T14" fmla="*/ 5 w 21"/>
                  <a:gd name="T15" fmla="*/ 5 h 18"/>
                  <a:gd name="T16" fmla="*/ 5 w 21"/>
                  <a:gd name="T17" fmla="*/ 3 h 18"/>
                  <a:gd name="T18" fmla="*/ 3 w 21"/>
                  <a:gd name="T19" fmla="*/ 0 h 18"/>
                  <a:gd name="T20" fmla="*/ 0 w 21"/>
                  <a:gd name="T21" fmla="*/ 0 h 18"/>
                  <a:gd name="T22" fmla="*/ 0 w 21"/>
                  <a:gd name="T23" fmla="*/ 3 h 18"/>
                  <a:gd name="T24" fmla="*/ 3 w 21"/>
                  <a:gd name="T25" fmla="*/ 5 h 18"/>
                  <a:gd name="T26" fmla="*/ 5 w 21"/>
                  <a:gd name="T27" fmla="*/ 8 h 18"/>
                  <a:gd name="T28" fmla="*/ 8 w 21"/>
                  <a:gd name="T29" fmla="*/ 11 h 18"/>
                  <a:gd name="T30" fmla="*/ 11 w 21"/>
                  <a:gd name="T31" fmla="*/ 13 h 18"/>
                  <a:gd name="T32" fmla="*/ 13 w 21"/>
                  <a:gd name="T33" fmla="*/ 16 h 18"/>
                  <a:gd name="T34" fmla="*/ 16 w 21"/>
                  <a:gd name="T35" fmla="*/ 18 h 18"/>
                  <a:gd name="T36" fmla="*/ 18 w 21"/>
                  <a:gd name="T37" fmla="*/ 18 h 18"/>
                  <a:gd name="T38" fmla="*/ 18 w 21"/>
                  <a:gd name="T39" fmla="*/ 18 h 18"/>
                  <a:gd name="T40" fmla="*/ 21 w 21"/>
                  <a:gd name="T41" fmla="*/ 16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8"/>
                  <a:gd name="T65" fmla="*/ 21 w 21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8">
                    <a:moveTo>
                      <a:pt x="21" y="16"/>
                    </a:moveTo>
                    <a:lnTo>
                      <a:pt x="21" y="16"/>
                    </a:lnTo>
                    <a:lnTo>
                      <a:pt x="18" y="13"/>
                    </a:lnTo>
                    <a:lnTo>
                      <a:pt x="16" y="13"/>
                    </a:lnTo>
                    <a:lnTo>
                      <a:pt x="13" y="11"/>
                    </a:lnTo>
                    <a:lnTo>
                      <a:pt x="11" y="8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8" y="11"/>
                    </a:lnTo>
                    <a:lnTo>
                      <a:pt x="11" y="13"/>
                    </a:lnTo>
                    <a:lnTo>
                      <a:pt x="13" y="16"/>
                    </a:lnTo>
                    <a:lnTo>
                      <a:pt x="16" y="18"/>
                    </a:lnTo>
                    <a:lnTo>
                      <a:pt x="18" y="18"/>
                    </a:lnTo>
                    <a:lnTo>
                      <a:pt x="21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93" name="Freeform 3226"/>
              <p:cNvSpPr>
                <a:spLocks/>
              </p:cNvSpPr>
              <p:nvPr/>
            </p:nvSpPr>
            <p:spPr bwMode="auto">
              <a:xfrm>
                <a:off x="3560" y="1975"/>
                <a:ext cx="21" cy="8"/>
              </a:xfrm>
              <a:custGeom>
                <a:avLst/>
                <a:gdLst>
                  <a:gd name="T0" fmla="*/ 19 w 21"/>
                  <a:gd name="T1" fmla="*/ 2 h 8"/>
                  <a:gd name="T2" fmla="*/ 19 w 21"/>
                  <a:gd name="T3" fmla="*/ 2 h 8"/>
                  <a:gd name="T4" fmla="*/ 19 w 21"/>
                  <a:gd name="T5" fmla="*/ 2 h 8"/>
                  <a:gd name="T6" fmla="*/ 16 w 21"/>
                  <a:gd name="T7" fmla="*/ 2 h 8"/>
                  <a:gd name="T8" fmla="*/ 14 w 21"/>
                  <a:gd name="T9" fmla="*/ 2 h 8"/>
                  <a:gd name="T10" fmla="*/ 11 w 21"/>
                  <a:gd name="T11" fmla="*/ 2 h 8"/>
                  <a:gd name="T12" fmla="*/ 8 w 21"/>
                  <a:gd name="T13" fmla="*/ 2 h 8"/>
                  <a:gd name="T14" fmla="*/ 6 w 21"/>
                  <a:gd name="T15" fmla="*/ 2 h 8"/>
                  <a:gd name="T16" fmla="*/ 3 w 21"/>
                  <a:gd name="T17" fmla="*/ 0 h 8"/>
                  <a:gd name="T18" fmla="*/ 3 w 21"/>
                  <a:gd name="T19" fmla="*/ 0 h 8"/>
                  <a:gd name="T20" fmla="*/ 0 w 21"/>
                  <a:gd name="T21" fmla="*/ 2 h 8"/>
                  <a:gd name="T22" fmla="*/ 3 w 21"/>
                  <a:gd name="T23" fmla="*/ 5 h 8"/>
                  <a:gd name="T24" fmla="*/ 6 w 21"/>
                  <a:gd name="T25" fmla="*/ 5 h 8"/>
                  <a:gd name="T26" fmla="*/ 8 w 21"/>
                  <a:gd name="T27" fmla="*/ 5 h 8"/>
                  <a:gd name="T28" fmla="*/ 11 w 21"/>
                  <a:gd name="T29" fmla="*/ 5 h 8"/>
                  <a:gd name="T30" fmla="*/ 14 w 21"/>
                  <a:gd name="T31" fmla="*/ 8 h 8"/>
                  <a:gd name="T32" fmla="*/ 16 w 21"/>
                  <a:gd name="T33" fmla="*/ 5 h 8"/>
                  <a:gd name="T34" fmla="*/ 19 w 21"/>
                  <a:gd name="T35" fmla="*/ 5 h 8"/>
                  <a:gd name="T36" fmla="*/ 21 w 21"/>
                  <a:gd name="T37" fmla="*/ 5 h 8"/>
                  <a:gd name="T38" fmla="*/ 21 w 21"/>
                  <a:gd name="T39" fmla="*/ 5 h 8"/>
                  <a:gd name="T40" fmla="*/ 19 w 21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19" y="2"/>
                    </a:moveTo>
                    <a:lnTo>
                      <a:pt x="19" y="2"/>
                    </a:lnTo>
                    <a:lnTo>
                      <a:pt x="16" y="2"/>
                    </a:lnTo>
                    <a:lnTo>
                      <a:pt x="14" y="2"/>
                    </a:lnTo>
                    <a:lnTo>
                      <a:pt x="11" y="2"/>
                    </a:lnTo>
                    <a:lnTo>
                      <a:pt x="8" y="2"/>
                    </a:lnTo>
                    <a:lnTo>
                      <a:pt x="6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6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4" y="8"/>
                    </a:lnTo>
                    <a:lnTo>
                      <a:pt x="16" y="5"/>
                    </a:lnTo>
                    <a:lnTo>
                      <a:pt x="19" y="5"/>
                    </a:lnTo>
                    <a:lnTo>
                      <a:pt x="21" y="5"/>
                    </a:lnTo>
                    <a:lnTo>
                      <a:pt x="19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94" name="Freeform 3227"/>
              <p:cNvSpPr>
                <a:spLocks/>
              </p:cNvSpPr>
              <p:nvPr/>
            </p:nvSpPr>
            <p:spPr bwMode="auto">
              <a:xfrm>
                <a:off x="3579" y="1956"/>
                <a:ext cx="26" cy="24"/>
              </a:xfrm>
              <a:custGeom>
                <a:avLst/>
                <a:gdLst>
                  <a:gd name="T0" fmla="*/ 21 w 26"/>
                  <a:gd name="T1" fmla="*/ 0 h 24"/>
                  <a:gd name="T2" fmla="*/ 21 w 26"/>
                  <a:gd name="T3" fmla="*/ 0 h 24"/>
                  <a:gd name="T4" fmla="*/ 21 w 26"/>
                  <a:gd name="T5" fmla="*/ 6 h 24"/>
                  <a:gd name="T6" fmla="*/ 18 w 26"/>
                  <a:gd name="T7" fmla="*/ 8 h 24"/>
                  <a:gd name="T8" fmla="*/ 15 w 26"/>
                  <a:gd name="T9" fmla="*/ 11 h 24"/>
                  <a:gd name="T10" fmla="*/ 13 w 26"/>
                  <a:gd name="T11" fmla="*/ 14 h 24"/>
                  <a:gd name="T12" fmla="*/ 10 w 26"/>
                  <a:gd name="T13" fmla="*/ 16 h 24"/>
                  <a:gd name="T14" fmla="*/ 8 w 26"/>
                  <a:gd name="T15" fmla="*/ 16 h 24"/>
                  <a:gd name="T16" fmla="*/ 5 w 26"/>
                  <a:gd name="T17" fmla="*/ 19 h 24"/>
                  <a:gd name="T18" fmla="*/ 0 w 26"/>
                  <a:gd name="T19" fmla="*/ 21 h 24"/>
                  <a:gd name="T20" fmla="*/ 2 w 26"/>
                  <a:gd name="T21" fmla="*/ 24 h 24"/>
                  <a:gd name="T22" fmla="*/ 5 w 26"/>
                  <a:gd name="T23" fmla="*/ 21 h 24"/>
                  <a:gd name="T24" fmla="*/ 10 w 26"/>
                  <a:gd name="T25" fmla="*/ 21 h 24"/>
                  <a:gd name="T26" fmla="*/ 13 w 26"/>
                  <a:gd name="T27" fmla="*/ 19 h 24"/>
                  <a:gd name="T28" fmla="*/ 15 w 26"/>
                  <a:gd name="T29" fmla="*/ 16 h 24"/>
                  <a:gd name="T30" fmla="*/ 18 w 26"/>
                  <a:gd name="T31" fmla="*/ 14 h 24"/>
                  <a:gd name="T32" fmla="*/ 21 w 26"/>
                  <a:gd name="T33" fmla="*/ 11 h 24"/>
                  <a:gd name="T34" fmla="*/ 23 w 26"/>
                  <a:gd name="T35" fmla="*/ 6 h 24"/>
                  <a:gd name="T36" fmla="*/ 26 w 26"/>
                  <a:gd name="T37" fmla="*/ 3 h 24"/>
                  <a:gd name="T38" fmla="*/ 26 w 26"/>
                  <a:gd name="T39" fmla="*/ 3 h 24"/>
                  <a:gd name="T40" fmla="*/ 21 w 26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4"/>
                  <a:gd name="T65" fmla="*/ 26 w 26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4">
                    <a:moveTo>
                      <a:pt x="21" y="0"/>
                    </a:moveTo>
                    <a:lnTo>
                      <a:pt x="21" y="0"/>
                    </a:lnTo>
                    <a:lnTo>
                      <a:pt x="21" y="6"/>
                    </a:lnTo>
                    <a:lnTo>
                      <a:pt x="18" y="8"/>
                    </a:lnTo>
                    <a:lnTo>
                      <a:pt x="15" y="11"/>
                    </a:lnTo>
                    <a:lnTo>
                      <a:pt x="13" y="14"/>
                    </a:lnTo>
                    <a:lnTo>
                      <a:pt x="10" y="16"/>
                    </a:lnTo>
                    <a:lnTo>
                      <a:pt x="8" y="16"/>
                    </a:lnTo>
                    <a:lnTo>
                      <a:pt x="5" y="19"/>
                    </a:lnTo>
                    <a:lnTo>
                      <a:pt x="0" y="21"/>
                    </a:lnTo>
                    <a:lnTo>
                      <a:pt x="2" y="24"/>
                    </a:lnTo>
                    <a:lnTo>
                      <a:pt x="5" y="21"/>
                    </a:lnTo>
                    <a:lnTo>
                      <a:pt x="10" y="21"/>
                    </a:lnTo>
                    <a:lnTo>
                      <a:pt x="13" y="19"/>
                    </a:lnTo>
                    <a:lnTo>
                      <a:pt x="15" y="16"/>
                    </a:lnTo>
                    <a:lnTo>
                      <a:pt x="18" y="14"/>
                    </a:lnTo>
                    <a:lnTo>
                      <a:pt x="21" y="11"/>
                    </a:lnTo>
                    <a:lnTo>
                      <a:pt x="23" y="6"/>
                    </a:lnTo>
                    <a:lnTo>
                      <a:pt x="26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95" name="Freeform 3228"/>
              <p:cNvSpPr>
                <a:spLocks/>
              </p:cNvSpPr>
              <p:nvPr/>
            </p:nvSpPr>
            <p:spPr bwMode="auto">
              <a:xfrm>
                <a:off x="3600" y="1930"/>
                <a:ext cx="21" cy="29"/>
              </a:xfrm>
              <a:custGeom>
                <a:avLst/>
                <a:gdLst>
                  <a:gd name="T0" fmla="*/ 15 w 21"/>
                  <a:gd name="T1" fmla="*/ 0 h 29"/>
                  <a:gd name="T2" fmla="*/ 15 w 21"/>
                  <a:gd name="T3" fmla="*/ 0 h 29"/>
                  <a:gd name="T4" fmla="*/ 15 w 21"/>
                  <a:gd name="T5" fmla="*/ 3 h 29"/>
                  <a:gd name="T6" fmla="*/ 13 w 21"/>
                  <a:gd name="T7" fmla="*/ 8 h 29"/>
                  <a:gd name="T8" fmla="*/ 13 w 21"/>
                  <a:gd name="T9" fmla="*/ 11 h 29"/>
                  <a:gd name="T10" fmla="*/ 10 w 21"/>
                  <a:gd name="T11" fmla="*/ 13 h 29"/>
                  <a:gd name="T12" fmla="*/ 8 w 21"/>
                  <a:gd name="T13" fmla="*/ 19 h 29"/>
                  <a:gd name="T14" fmla="*/ 5 w 21"/>
                  <a:gd name="T15" fmla="*/ 21 h 29"/>
                  <a:gd name="T16" fmla="*/ 2 w 21"/>
                  <a:gd name="T17" fmla="*/ 24 h 29"/>
                  <a:gd name="T18" fmla="*/ 0 w 21"/>
                  <a:gd name="T19" fmla="*/ 26 h 29"/>
                  <a:gd name="T20" fmla="*/ 5 w 21"/>
                  <a:gd name="T21" fmla="*/ 29 h 29"/>
                  <a:gd name="T22" fmla="*/ 8 w 21"/>
                  <a:gd name="T23" fmla="*/ 26 h 29"/>
                  <a:gd name="T24" fmla="*/ 8 w 21"/>
                  <a:gd name="T25" fmla="*/ 24 h 29"/>
                  <a:gd name="T26" fmla="*/ 10 w 21"/>
                  <a:gd name="T27" fmla="*/ 21 h 29"/>
                  <a:gd name="T28" fmla="*/ 13 w 21"/>
                  <a:gd name="T29" fmla="*/ 16 h 29"/>
                  <a:gd name="T30" fmla="*/ 15 w 21"/>
                  <a:gd name="T31" fmla="*/ 13 h 29"/>
                  <a:gd name="T32" fmla="*/ 18 w 21"/>
                  <a:gd name="T33" fmla="*/ 8 h 29"/>
                  <a:gd name="T34" fmla="*/ 18 w 21"/>
                  <a:gd name="T35" fmla="*/ 5 h 29"/>
                  <a:gd name="T36" fmla="*/ 21 w 21"/>
                  <a:gd name="T37" fmla="*/ 0 h 29"/>
                  <a:gd name="T38" fmla="*/ 21 w 21"/>
                  <a:gd name="T39" fmla="*/ 0 h 29"/>
                  <a:gd name="T40" fmla="*/ 15 w 21"/>
                  <a:gd name="T41" fmla="*/ 0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9"/>
                  <a:gd name="T65" fmla="*/ 21 w 21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9">
                    <a:moveTo>
                      <a:pt x="15" y="0"/>
                    </a:moveTo>
                    <a:lnTo>
                      <a:pt x="15" y="0"/>
                    </a:lnTo>
                    <a:lnTo>
                      <a:pt x="15" y="3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0" y="13"/>
                    </a:lnTo>
                    <a:lnTo>
                      <a:pt x="8" y="19"/>
                    </a:lnTo>
                    <a:lnTo>
                      <a:pt x="5" y="21"/>
                    </a:lnTo>
                    <a:lnTo>
                      <a:pt x="2" y="24"/>
                    </a:lnTo>
                    <a:lnTo>
                      <a:pt x="0" y="26"/>
                    </a:lnTo>
                    <a:lnTo>
                      <a:pt x="5" y="29"/>
                    </a:lnTo>
                    <a:lnTo>
                      <a:pt x="8" y="26"/>
                    </a:lnTo>
                    <a:lnTo>
                      <a:pt x="8" y="24"/>
                    </a:lnTo>
                    <a:lnTo>
                      <a:pt x="10" y="21"/>
                    </a:lnTo>
                    <a:lnTo>
                      <a:pt x="13" y="16"/>
                    </a:lnTo>
                    <a:lnTo>
                      <a:pt x="15" y="13"/>
                    </a:lnTo>
                    <a:lnTo>
                      <a:pt x="18" y="8"/>
                    </a:lnTo>
                    <a:lnTo>
                      <a:pt x="18" y="5"/>
                    </a:lnTo>
                    <a:lnTo>
                      <a:pt x="21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96" name="Freeform 3229"/>
              <p:cNvSpPr>
                <a:spLocks/>
              </p:cNvSpPr>
              <p:nvPr/>
            </p:nvSpPr>
            <p:spPr bwMode="auto">
              <a:xfrm>
                <a:off x="3608" y="1904"/>
                <a:ext cx="13" cy="26"/>
              </a:xfrm>
              <a:custGeom>
                <a:avLst/>
                <a:gdLst>
                  <a:gd name="T0" fmla="*/ 0 w 13"/>
                  <a:gd name="T1" fmla="*/ 3 h 26"/>
                  <a:gd name="T2" fmla="*/ 0 w 13"/>
                  <a:gd name="T3" fmla="*/ 3 h 26"/>
                  <a:gd name="T4" fmla="*/ 2 w 13"/>
                  <a:gd name="T5" fmla="*/ 5 h 26"/>
                  <a:gd name="T6" fmla="*/ 5 w 13"/>
                  <a:gd name="T7" fmla="*/ 8 h 26"/>
                  <a:gd name="T8" fmla="*/ 5 w 13"/>
                  <a:gd name="T9" fmla="*/ 11 h 26"/>
                  <a:gd name="T10" fmla="*/ 7 w 13"/>
                  <a:gd name="T11" fmla="*/ 13 h 26"/>
                  <a:gd name="T12" fmla="*/ 7 w 13"/>
                  <a:gd name="T13" fmla="*/ 16 h 26"/>
                  <a:gd name="T14" fmla="*/ 7 w 13"/>
                  <a:gd name="T15" fmla="*/ 21 h 26"/>
                  <a:gd name="T16" fmla="*/ 7 w 13"/>
                  <a:gd name="T17" fmla="*/ 24 h 26"/>
                  <a:gd name="T18" fmla="*/ 7 w 13"/>
                  <a:gd name="T19" fmla="*/ 26 h 26"/>
                  <a:gd name="T20" fmla="*/ 13 w 13"/>
                  <a:gd name="T21" fmla="*/ 26 h 26"/>
                  <a:gd name="T22" fmla="*/ 13 w 13"/>
                  <a:gd name="T23" fmla="*/ 24 h 26"/>
                  <a:gd name="T24" fmla="*/ 13 w 13"/>
                  <a:gd name="T25" fmla="*/ 18 h 26"/>
                  <a:gd name="T26" fmla="*/ 10 w 13"/>
                  <a:gd name="T27" fmla="*/ 16 h 26"/>
                  <a:gd name="T28" fmla="*/ 10 w 13"/>
                  <a:gd name="T29" fmla="*/ 13 h 26"/>
                  <a:gd name="T30" fmla="*/ 7 w 13"/>
                  <a:gd name="T31" fmla="*/ 8 h 26"/>
                  <a:gd name="T32" fmla="*/ 7 w 13"/>
                  <a:gd name="T33" fmla="*/ 5 h 26"/>
                  <a:gd name="T34" fmla="*/ 5 w 13"/>
                  <a:gd name="T35" fmla="*/ 3 h 26"/>
                  <a:gd name="T36" fmla="*/ 2 w 13"/>
                  <a:gd name="T37" fmla="*/ 0 h 26"/>
                  <a:gd name="T38" fmla="*/ 2 w 13"/>
                  <a:gd name="T39" fmla="*/ 0 h 26"/>
                  <a:gd name="T40" fmla="*/ 0 w 13"/>
                  <a:gd name="T41" fmla="*/ 3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6"/>
                  <a:gd name="T65" fmla="*/ 13 w 13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6">
                    <a:moveTo>
                      <a:pt x="0" y="3"/>
                    </a:moveTo>
                    <a:lnTo>
                      <a:pt x="0" y="3"/>
                    </a:lnTo>
                    <a:lnTo>
                      <a:pt x="2" y="5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7" y="13"/>
                    </a:lnTo>
                    <a:lnTo>
                      <a:pt x="7" y="16"/>
                    </a:lnTo>
                    <a:lnTo>
                      <a:pt x="7" y="21"/>
                    </a:lnTo>
                    <a:lnTo>
                      <a:pt x="7" y="24"/>
                    </a:lnTo>
                    <a:lnTo>
                      <a:pt x="7" y="26"/>
                    </a:lnTo>
                    <a:lnTo>
                      <a:pt x="13" y="26"/>
                    </a:lnTo>
                    <a:lnTo>
                      <a:pt x="13" y="24"/>
                    </a:lnTo>
                    <a:lnTo>
                      <a:pt x="13" y="18"/>
                    </a:lnTo>
                    <a:lnTo>
                      <a:pt x="10" y="16"/>
                    </a:lnTo>
                    <a:lnTo>
                      <a:pt x="10" y="13"/>
                    </a:lnTo>
                    <a:lnTo>
                      <a:pt x="7" y="8"/>
                    </a:lnTo>
                    <a:lnTo>
                      <a:pt x="7" y="5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97" name="Freeform 3230"/>
              <p:cNvSpPr>
                <a:spLocks/>
              </p:cNvSpPr>
              <p:nvPr/>
            </p:nvSpPr>
            <p:spPr bwMode="auto">
              <a:xfrm>
                <a:off x="3584" y="1894"/>
                <a:ext cx="26" cy="13"/>
              </a:xfrm>
              <a:custGeom>
                <a:avLst/>
                <a:gdLst>
                  <a:gd name="T0" fmla="*/ 0 w 26"/>
                  <a:gd name="T1" fmla="*/ 5 h 13"/>
                  <a:gd name="T2" fmla="*/ 0 w 26"/>
                  <a:gd name="T3" fmla="*/ 5 h 13"/>
                  <a:gd name="T4" fmla="*/ 3 w 26"/>
                  <a:gd name="T5" fmla="*/ 5 h 13"/>
                  <a:gd name="T6" fmla="*/ 5 w 26"/>
                  <a:gd name="T7" fmla="*/ 5 h 13"/>
                  <a:gd name="T8" fmla="*/ 8 w 26"/>
                  <a:gd name="T9" fmla="*/ 5 h 13"/>
                  <a:gd name="T10" fmla="*/ 13 w 26"/>
                  <a:gd name="T11" fmla="*/ 5 h 13"/>
                  <a:gd name="T12" fmla="*/ 16 w 26"/>
                  <a:gd name="T13" fmla="*/ 7 h 13"/>
                  <a:gd name="T14" fmla="*/ 18 w 26"/>
                  <a:gd name="T15" fmla="*/ 7 h 13"/>
                  <a:gd name="T16" fmla="*/ 21 w 26"/>
                  <a:gd name="T17" fmla="*/ 10 h 13"/>
                  <a:gd name="T18" fmla="*/ 24 w 26"/>
                  <a:gd name="T19" fmla="*/ 13 h 13"/>
                  <a:gd name="T20" fmla="*/ 26 w 26"/>
                  <a:gd name="T21" fmla="*/ 10 h 13"/>
                  <a:gd name="T22" fmla="*/ 24 w 26"/>
                  <a:gd name="T23" fmla="*/ 7 h 13"/>
                  <a:gd name="T24" fmla="*/ 21 w 26"/>
                  <a:gd name="T25" fmla="*/ 5 h 13"/>
                  <a:gd name="T26" fmla="*/ 16 w 26"/>
                  <a:gd name="T27" fmla="*/ 2 h 13"/>
                  <a:gd name="T28" fmla="*/ 13 w 26"/>
                  <a:gd name="T29" fmla="*/ 2 h 13"/>
                  <a:gd name="T30" fmla="*/ 10 w 26"/>
                  <a:gd name="T31" fmla="*/ 2 h 13"/>
                  <a:gd name="T32" fmla="*/ 5 w 26"/>
                  <a:gd name="T33" fmla="*/ 0 h 13"/>
                  <a:gd name="T34" fmla="*/ 3 w 26"/>
                  <a:gd name="T35" fmla="*/ 0 h 13"/>
                  <a:gd name="T36" fmla="*/ 0 w 26"/>
                  <a:gd name="T37" fmla="*/ 0 h 13"/>
                  <a:gd name="T38" fmla="*/ 0 w 26"/>
                  <a:gd name="T39" fmla="*/ 0 h 13"/>
                  <a:gd name="T40" fmla="*/ 0 w 26"/>
                  <a:gd name="T41" fmla="*/ 5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13"/>
                  <a:gd name="T65" fmla="*/ 26 w 26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13">
                    <a:moveTo>
                      <a:pt x="0" y="5"/>
                    </a:move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3" y="5"/>
                    </a:lnTo>
                    <a:lnTo>
                      <a:pt x="16" y="7"/>
                    </a:lnTo>
                    <a:lnTo>
                      <a:pt x="18" y="7"/>
                    </a:lnTo>
                    <a:lnTo>
                      <a:pt x="21" y="10"/>
                    </a:lnTo>
                    <a:lnTo>
                      <a:pt x="24" y="13"/>
                    </a:lnTo>
                    <a:lnTo>
                      <a:pt x="26" y="10"/>
                    </a:lnTo>
                    <a:lnTo>
                      <a:pt x="24" y="7"/>
                    </a:lnTo>
                    <a:lnTo>
                      <a:pt x="21" y="5"/>
                    </a:lnTo>
                    <a:lnTo>
                      <a:pt x="16" y="2"/>
                    </a:lnTo>
                    <a:lnTo>
                      <a:pt x="13" y="2"/>
                    </a:lnTo>
                    <a:lnTo>
                      <a:pt x="10" y="2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98" name="Freeform 3231"/>
              <p:cNvSpPr>
                <a:spLocks/>
              </p:cNvSpPr>
              <p:nvPr/>
            </p:nvSpPr>
            <p:spPr bwMode="auto">
              <a:xfrm>
                <a:off x="3574" y="1896"/>
                <a:ext cx="44" cy="76"/>
              </a:xfrm>
              <a:custGeom>
                <a:avLst/>
                <a:gdLst>
                  <a:gd name="T0" fmla="*/ 15 w 44"/>
                  <a:gd name="T1" fmla="*/ 76 h 76"/>
                  <a:gd name="T2" fmla="*/ 23 w 44"/>
                  <a:gd name="T3" fmla="*/ 71 h 76"/>
                  <a:gd name="T4" fmla="*/ 28 w 44"/>
                  <a:gd name="T5" fmla="*/ 63 h 76"/>
                  <a:gd name="T6" fmla="*/ 39 w 44"/>
                  <a:gd name="T7" fmla="*/ 50 h 76"/>
                  <a:gd name="T8" fmla="*/ 44 w 44"/>
                  <a:gd name="T9" fmla="*/ 34 h 76"/>
                  <a:gd name="T10" fmla="*/ 41 w 44"/>
                  <a:gd name="T11" fmla="*/ 21 h 76"/>
                  <a:gd name="T12" fmla="*/ 36 w 44"/>
                  <a:gd name="T13" fmla="*/ 8 h 76"/>
                  <a:gd name="T14" fmla="*/ 26 w 44"/>
                  <a:gd name="T15" fmla="*/ 3 h 76"/>
                  <a:gd name="T16" fmla="*/ 15 w 44"/>
                  <a:gd name="T17" fmla="*/ 0 h 76"/>
                  <a:gd name="T18" fmla="*/ 15 w 44"/>
                  <a:gd name="T19" fmla="*/ 3 h 76"/>
                  <a:gd name="T20" fmla="*/ 13 w 44"/>
                  <a:gd name="T21" fmla="*/ 3 h 76"/>
                  <a:gd name="T22" fmla="*/ 5 w 44"/>
                  <a:gd name="T23" fmla="*/ 19 h 76"/>
                  <a:gd name="T24" fmla="*/ 2 w 44"/>
                  <a:gd name="T25" fmla="*/ 24 h 76"/>
                  <a:gd name="T26" fmla="*/ 0 w 44"/>
                  <a:gd name="T27" fmla="*/ 32 h 76"/>
                  <a:gd name="T28" fmla="*/ 0 w 44"/>
                  <a:gd name="T29" fmla="*/ 47 h 76"/>
                  <a:gd name="T30" fmla="*/ 0 w 44"/>
                  <a:gd name="T31" fmla="*/ 60 h 76"/>
                  <a:gd name="T32" fmla="*/ 7 w 44"/>
                  <a:gd name="T33" fmla="*/ 68 h 76"/>
                  <a:gd name="T34" fmla="*/ 15 w 44"/>
                  <a:gd name="T35" fmla="*/ 76 h 7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44"/>
                  <a:gd name="T55" fmla="*/ 0 h 76"/>
                  <a:gd name="T56" fmla="*/ 44 w 44"/>
                  <a:gd name="T57" fmla="*/ 76 h 7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44" h="76">
                    <a:moveTo>
                      <a:pt x="15" y="76"/>
                    </a:moveTo>
                    <a:lnTo>
                      <a:pt x="23" y="71"/>
                    </a:lnTo>
                    <a:lnTo>
                      <a:pt x="28" y="63"/>
                    </a:lnTo>
                    <a:lnTo>
                      <a:pt x="39" y="50"/>
                    </a:lnTo>
                    <a:lnTo>
                      <a:pt x="44" y="34"/>
                    </a:lnTo>
                    <a:lnTo>
                      <a:pt x="41" y="21"/>
                    </a:lnTo>
                    <a:lnTo>
                      <a:pt x="36" y="8"/>
                    </a:lnTo>
                    <a:lnTo>
                      <a:pt x="26" y="3"/>
                    </a:lnTo>
                    <a:lnTo>
                      <a:pt x="15" y="0"/>
                    </a:lnTo>
                    <a:lnTo>
                      <a:pt x="15" y="3"/>
                    </a:lnTo>
                    <a:lnTo>
                      <a:pt x="13" y="3"/>
                    </a:lnTo>
                    <a:lnTo>
                      <a:pt x="5" y="19"/>
                    </a:lnTo>
                    <a:lnTo>
                      <a:pt x="2" y="24"/>
                    </a:lnTo>
                    <a:lnTo>
                      <a:pt x="0" y="32"/>
                    </a:lnTo>
                    <a:lnTo>
                      <a:pt x="0" y="47"/>
                    </a:lnTo>
                    <a:lnTo>
                      <a:pt x="0" y="60"/>
                    </a:lnTo>
                    <a:lnTo>
                      <a:pt x="7" y="68"/>
                    </a:lnTo>
                    <a:lnTo>
                      <a:pt x="15" y="76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599" name="Freeform 3232"/>
              <p:cNvSpPr>
                <a:spLocks/>
              </p:cNvSpPr>
              <p:nvPr/>
            </p:nvSpPr>
            <p:spPr bwMode="auto">
              <a:xfrm>
                <a:off x="3589" y="1956"/>
                <a:ext cx="16" cy="19"/>
              </a:xfrm>
              <a:custGeom>
                <a:avLst/>
                <a:gdLst>
                  <a:gd name="T0" fmla="*/ 11 w 16"/>
                  <a:gd name="T1" fmla="*/ 0 h 19"/>
                  <a:gd name="T2" fmla="*/ 11 w 16"/>
                  <a:gd name="T3" fmla="*/ 0 h 19"/>
                  <a:gd name="T4" fmla="*/ 11 w 16"/>
                  <a:gd name="T5" fmla="*/ 3 h 19"/>
                  <a:gd name="T6" fmla="*/ 8 w 16"/>
                  <a:gd name="T7" fmla="*/ 6 h 19"/>
                  <a:gd name="T8" fmla="*/ 8 w 16"/>
                  <a:gd name="T9" fmla="*/ 8 h 19"/>
                  <a:gd name="T10" fmla="*/ 5 w 16"/>
                  <a:gd name="T11" fmla="*/ 8 h 19"/>
                  <a:gd name="T12" fmla="*/ 5 w 16"/>
                  <a:gd name="T13" fmla="*/ 11 h 19"/>
                  <a:gd name="T14" fmla="*/ 3 w 16"/>
                  <a:gd name="T15" fmla="*/ 11 h 19"/>
                  <a:gd name="T16" fmla="*/ 3 w 16"/>
                  <a:gd name="T17" fmla="*/ 14 h 19"/>
                  <a:gd name="T18" fmla="*/ 0 w 16"/>
                  <a:gd name="T19" fmla="*/ 16 h 19"/>
                  <a:gd name="T20" fmla="*/ 3 w 16"/>
                  <a:gd name="T21" fmla="*/ 19 h 19"/>
                  <a:gd name="T22" fmla="*/ 3 w 16"/>
                  <a:gd name="T23" fmla="*/ 16 h 19"/>
                  <a:gd name="T24" fmla="*/ 5 w 16"/>
                  <a:gd name="T25" fmla="*/ 14 h 19"/>
                  <a:gd name="T26" fmla="*/ 8 w 16"/>
                  <a:gd name="T27" fmla="*/ 14 h 19"/>
                  <a:gd name="T28" fmla="*/ 8 w 16"/>
                  <a:gd name="T29" fmla="*/ 11 h 19"/>
                  <a:gd name="T30" fmla="*/ 11 w 16"/>
                  <a:gd name="T31" fmla="*/ 8 h 19"/>
                  <a:gd name="T32" fmla="*/ 11 w 16"/>
                  <a:gd name="T33" fmla="*/ 8 h 19"/>
                  <a:gd name="T34" fmla="*/ 13 w 16"/>
                  <a:gd name="T35" fmla="*/ 6 h 19"/>
                  <a:gd name="T36" fmla="*/ 16 w 16"/>
                  <a:gd name="T37" fmla="*/ 3 h 19"/>
                  <a:gd name="T38" fmla="*/ 16 w 16"/>
                  <a:gd name="T39" fmla="*/ 3 h 19"/>
                  <a:gd name="T40" fmla="*/ 11 w 16"/>
                  <a:gd name="T41" fmla="*/ 0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9"/>
                  <a:gd name="T65" fmla="*/ 16 w 16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9">
                    <a:moveTo>
                      <a:pt x="11" y="0"/>
                    </a:moveTo>
                    <a:lnTo>
                      <a:pt x="11" y="0"/>
                    </a:lnTo>
                    <a:lnTo>
                      <a:pt x="11" y="3"/>
                    </a:lnTo>
                    <a:lnTo>
                      <a:pt x="8" y="6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3" y="11"/>
                    </a:lnTo>
                    <a:lnTo>
                      <a:pt x="3" y="14"/>
                    </a:lnTo>
                    <a:lnTo>
                      <a:pt x="0" y="16"/>
                    </a:lnTo>
                    <a:lnTo>
                      <a:pt x="3" y="19"/>
                    </a:lnTo>
                    <a:lnTo>
                      <a:pt x="3" y="16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8" y="11"/>
                    </a:lnTo>
                    <a:lnTo>
                      <a:pt x="11" y="8"/>
                    </a:lnTo>
                    <a:lnTo>
                      <a:pt x="13" y="6"/>
                    </a:lnTo>
                    <a:lnTo>
                      <a:pt x="16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00" name="Freeform 3233"/>
              <p:cNvSpPr>
                <a:spLocks/>
              </p:cNvSpPr>
              <p:nvPr/>
            </p:nvSpPr>
            <p:spPr bwMode="auto">
              <a:xfrm>
                <a:off x="3600" y="1930"/>
                <a:ext cx="21" cy="29"/>
              </a:xfrm>
              <a:custGeom>
                <a:avLst/>
                <a:gdLst>
                  <a:gd name="T0" fmla="*/ 15 w 21"/>
                  <a:gd name="T1" fmla="*/ 0 h 29"/>
                  <a:gd name="T2" fmla="*/ 15 w 21"/>
                  <a:gd name="T3" fmla="*/ 0 h 29"/>
                  <a:gd name="T4" fmla="*/ 15 w 21"/>
                  <a:gd name="T5" fmla="*/ 3 h 29"/>
                  <a:gd name="T6" fmla="*/ 13 w 21"/>
                  <a:gd name="T7" fmla="*/ 8 h 29"/>
                  <a:gd name="T8" fmla="*/ 13 w 21"/>
                  <a:gd name="T9" fmla="*/ 11 h 29"/>
                  <a:gd name="T10" fmla="*/ 10 w 21"/>
                  <a:gd name="T11" fmla="*/ 13 h 29"/>
                  <a:gd name="T12" fmla="*/ 8 w 21"/>
                  <a:gd name="T13" fmla="*/ 19 h 29"/>
                  <a:gd name="T14" fmla="*/ 5 w 21"/>
                  <a:gd name="T15" fmla="*/ 21 h 29"/>
                  <a:gd name="T16" fmla="*/ 2 w 21"/>
                  <a:gd name="T17" fmla="*/ 24 h 29"/>
                  <a:gd name="T18" fmla="*/ 0 w 21"/>
                  <a:gd name="T19" fmla="*/ 26 h 29"/>
                  <a:gd name="T20" fmla="*/ 5 w 21"/>
                  <a:gd name="T21" fmla="*/ 29 h 29"/>
                  <a:gd name="T22" fmla="*/ 8 w 21"/>
                  <a:gd name="T23" fmla="*/ 26 h 29"/>
                  <a:gd name="T24" fmla="*/ 8 w 21"/>
                  <a:gd name="T25" fmla="*/ 24 h 29"/>
                  <a:gd name="T26" fmla="*/ 10 w 21"/>
                  <a:gd name="T27" fmla="*/ 21 h 29"/>
                  <a:gd name="T28" fmla="*/ 13 w 21"/>
                  <a:gd name="T29" fmla="*/ 16 h 29"/>
                  <a:gd name="T30" fmla="*/ 15 w 21"/>
                  <a:gd name="T31" fmla="*/ 13 h 29"/>
                  <a:gd name="T32" fmla="*/ 18 w 21"/>
                  <a:gd name="T33" fmla="*/ 8 h 29"/>
                  <a:gd name="T34" fmla="*/ 18 w 21"/>
                  <a:gd name="T35" fmla="*/ 5 h 29"/>
                  <a:gd name="T36" fmla="*/ 21 w 21"/>
                  <a:gd name="T37" fmla="*/ 0 h 29"/>
                  <a:gd name="T38" fmla="*/ 21 w 21"/>
                  <a:gd name="T39" fmla="*/ 0 h 29"/>
                  <a:gd name="T40" fmla="*/ 15 w 21"/>
                  <a:gd name="T41" fmla="*/ 0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9"/>
                  <a:gd name="T65" fmla="*/ 21 w 21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9">
                    <a:moveTo>
                      <a:pt x="15" y="0"/>
                    </a:moveTo>
                    <a:lnTo>
                      <a:pt x="15" y="0"/>
                    </a:lnTo>
                    <a:lnTo>
                      <a:pt x="15" y="3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0" y="13"/>
                    </a:lnTo>
                    <a:lnTo>
                      <a:pt x="8" y="19"/>
                    </a:lnTo>
                    <a:lnTo>
                      <a:pt x="5" y="21"/>
                    </a:lnTo>
                    <a:lnTo>
                      <a:pt x="2" y="24"/>
                    </a:lnTo>
                    <a:lnTo>
                      <a:pt x="0" y="26"/>
                    </a:lnTo>
                    <a:lnTo>
                      <a:pt x="5" y="29"/>
                    </a:lnTo>
                    <a:lnTo>
                      <a:pt x="8" y="26"/>
                    </a:lnTo>
                    <a:lnTo>
                      <a:pt x="8" y="24"/>
                    </a:lnTo>
                    <a:lnTo>
                      <a:pt x="10" y="21"/>
                    </a:lnTo>
                    <a:lnTo>
                      <a:pt x="13" y="16"/>
                    </a:lnTo>
                    <a:lnTo>
                      <a:pt x="15" y="13"/>
                    </a:lnTo>
                    <a:lnTo>
                      <a:pt x="18" y="8"/>
                    </a:lnTo>
                    <a:lnTo>
                      <a:pt x="18" y="5"/>
                    </a:lnTo>
                    <a:lnTo>
                      <a:pt x="21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01" name="Freeform 3234"/>
              <p:cNvSpPr>
                <a:spLocks/>
              </p:cNvSpPr>
              <p:nvPr/>
            </p:nvSpPr>
            <p:spPr bwMode="auto">
              <a:xfrm>
                <a:off x="3608" y="1904"/>
                <a:ext cx="13" cy="26"/>
              </a:xfrm>
              <a:custGeom>
                <a:avLst/>
                <a:gdLst>
                  <a:gd name="T0" fmla="*/ 0 w 13"/>
                  <a:gd name="T1" fmla="*/ 3 h 26"/>
                  <a:gd name="T2" fmla="*/ 0 w 13"/>
                  <a:gd name="T3" fmla="*/ 3 h 26"/>
                  <a:gd name="T4" fmla="*/ 2 w 13"/>
                  <a:gd name="T5" fmla="*/ 5 h 26"/>
                  <a:gd name="T6" fmla="*/ 5 w 13"/>
                  <a:gd name="T7" fmla="*/ 8 h 26"/>
                  <a:gd name="T8" fmla="*/ 5 w 13"/>
                  <a:gd name="T9" fmla="*/ 11 h 26"/>
                  <a:gd name="T10" fmla="*/ 7 w 13"/>
                  <a:gd name="T11" fmla="*/ 13 h 26"/>
                  <a:gd name="T12" fmla="*/ 7 w 13"/>
                  <a:gd name="T13" fmla="*/ 16 h 26"/>
                  <a:gd name="T14" fmla="*/ 7 w 13"/>
                  <a:gd name="T15" fmla="*/ 21 h 26"/>
                  <a:gd name="T16" fmla="*/ 7 w 13"/>
                  <a:gd name="T17" fmla="*/ 24 h 26"/>
                  <a:gd name="T18" fmla="*/ 7 w 13"/>
                  <a:gd name="T19" fmla="*/ 26 h 26"/>
                  <a:gd name="T20" fmla="*/ 13 w 13"/>
                  <a:gd name="T21" fmla="*/ 26 h 26"/>
                  <a:gd name="T22" fmla="*/ 13 w 13"/>
                  <a:gd name="T23" fmla="*/ 24 h 26"/>
                  <a:gd name="T24" fmla="*/ 13 w 13"/>
                  <a:gd name="T25" fmla="*/ 18 h 26"/>
                  <a:gd name="T26" fmla="*/ 10 w 13"/>
                  <a:gd name="T27" fmla="*/ 16 h 26"/>
                  <a:gd name="T28" fmla="*/ 10 w 13"/>
                  <a:gd name="T29" fmla="*/ 13 h 26"/>
                  <a:gd name="T30" fmla="*/ 7 w 13"/>
                  <a:gd name="T31" fmla="*/ 8 h 26"/>
                  <a:gd name="T32" fmla="*/ 7 w 13"/>
                  <a:gd name="T33" fmla="*/ 5 h 26"/>
                  <a:gd name="T34" fmla="*/ 5 w 13"/>
                  <a:gd name="T35" fmla="*/ 3 h 26"/>
                  <a:gd name="T36" fmla="*/ 2 w 13"/>
                  <a:gd name="T37" fmla="*/ 0 h 26"/>
                  <a:gd name="T38" fmla="*/ 2 w 13"/>
                  <a:gd name="T39" fmla="*/ 0 h 26"/>
                  <a:gd name="T40" fmla="*/ 0 w 13"/>
                  <a:gd name="T41" fmla="*/ 3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6"/>
                  <a:gd name="T65" fmla="*/ 13 w 13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6">
                    <a:moveTo>
                      <a:pt x="0" y="3"/>
                    </a:moveTo>
                    <a:lnTo>
                      <a:pt x="0" y="3"/>
                    </a:lnTo>
                    <a:lnTo>
                      <a:pt x="2" y="5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7" y="13"/>
                    </a:lnTo>
                    <a:lnTo>
                      <a:pt x="7" y="16"/>
                    </a:lnTo>
                    <a:lnTo>
                      <a:pt x="7" y="21"/>
                    </a:lnTo>
                    <a:lnTo>
                      <a:pt x="7" y="24"/>
                    </a:lnTo>
                    <a:lnTo>
                      <a:pt x="7" y="26"/>
                    </a:lnTo>
                    <a:lnTo>
                      <a:pt x="13" y="26"/>
                    </a:lnTo>
                    <a:lnTo>
                      <a:pt x="13" y="24"/>
                    </a:lnTo>
                    <a:lnTo>
                      <a:pt x="13" y="18"/>
                    </a:lnTo>
                    <a:lnTo>
                      <a:pt x="10" y="16"/>
                    </a:lnTo>
                    <a:lnTo>
                      <a:pt x="10" y="13"/>
                    </a:lnTo>
                    <a:lnTo>
                      <a:pt x="7" y="8"/>
                    </a:lnTo>
                    <a:lnTo>
                      <a:pt x="7" y="5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02" name="Freeform 3235"/>
              <p:cNvSpPr>
                <a:spLocks/>
              </p:cNvSpPr>
              <p:nvPr/>
            </p:nvSpPr>
            <p:spPr bwMode="auto">
              <a:xfrm>
                <a:off x="3589" y="1894"/>
                <a:ext cx="21" cy="13"/>
              </a:xfrm>
              <a:custGeom>
                <a:avLst/>
                <a:gdLst>
                  <a:gd name="T0" fmla="*/ 3 w 21"/>
                  <a:gd name="T1" fmla="*/ 5 h 13"/>
                  <a:gd name="T2" fmla="*/ 0 w 21"/>
                  <a:gd name="T3" fmla="*/ 5 h 13"/>
                  <a:gd name="T4" fmla="*/ 3 w 21"/>
                  <a:gd name="T5" fmla="*/ 5 h 13"/>
                  <a:gd name="T6" fmla="*/ 5 w 21"/>
                  <a:gd name="T7" fmla="*/ 5 h 13"/>
                  <a:gd name="T8" fmla="*/ 8 w 21"/>
                  <a:gd name="T9" fmla="*/ 5 h 13"/>
                  <a:gd name="T10" fmla="*/ 11 w 21"/>
                  <a:gd name="T11" fmla="*/ 7 h 13"/>
                  <a:gd name="T12" fmla="*/ 13 w 21"/>
                  <a:gd name="T13" fmla="*/ 7 h 13"/>
                  <a:gd name="T14" fmla="*/ 16 w 21"/>
                  <a:gd name="T15" fmla="*/ 10 h 13"/>
                  <a:gd name="T16" fmla="*/ 16 w 21"/>
                  <a:gd name="T17" fmla="*/ 10 h 13"/>
                  <a:gd name="T18" fmla="*/ 19 w 21"/>
                  <a:gd name="T19" fmla="*/ 13 h 13"/>
                  <a:gd name="T20" fmla="*/ 21 w 21"/>
                  <a:gd name="T21" fmla="*/ 10 h 13"/>
                  <a:gd name="T22" fmla="*/ 19 w 21"/>
                  <a:gd name="T23" fmla="*/ 7 h 13"/>
                  <a:gd name="T24" fmla="*/ 16 w 21"/>
                  <a:gd name="T25" fmla="*/ 5 h 13"/>
                  <a:gd name="T26" fmla="*/ 13 w 21"/>
                  <a:gd name="T27" fmla="*/ 5 h 13"/>
                  <a:gd name="T28" fmla="*/ 11 w 21"/>
                  <a:gd name="T29" fmla="*/ 2 h 13"/>
                  <a:gd name="T30" fmla="*/ 8 w 21"/>
                  <a:gd name="T31" fmla="*/ 2 h 13"/>
                  <a:gd name="T32" fmla="*/ 5 w 21"/>
                  <a:gd name="T33" fmla="*/ 2 h 13"/>
                  <a:gd name="T34" fmla="*/ 3 w 21"/>
                  <a:gd name="T35" fmla="*/ 2 h 13"/>
                  <a:gd name="T36" fmla="*/ 0 w 21"/>
                  <a:gd name="T37" fmla="*/ 0 h 13"/>
                  <a:gd name="T38" fmla="*/ 0 w 21"/>
                  <a:gd name="T39" fmla="*/ 2 h 13"/>
                  <a:gd name="T40" fmla="*/ 3 w 21"/>
                  <a:gd name="T41" fmla="*/ 5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3"/>
                  <a:gd name="T65" fmla="*/ 21 w 21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3">
                    <a:moveTo>
                      <a:pt x="3" y="5"/>
                    </a:move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1" y="7"/>
                    </a:lnTo>
                    <a:lnTo>
                      <a:pt x="13" y="7"/>
                    </a:lnTo>
                    <a:lnTo>
                      <a:pt x="16" y="10"/>
                    </a:lnTo>
                    <a:lnTo>
                      <a:pt x="19" y="13"/>
                    </a:lnTo>
                    <a:lnTo>
                      <a:pt x="21" y="10"/>
                    </a:lnTo>
                    <a:lnTo>
                      <a:pt x="19" y="7"/>
                    </a:lnTo>
                    <a:lnTo>
                      <a:pt x="16" y="5"/>
                    </a:lnTo>
                    <a:lnTo>
                      <a:pt x="13" y="5"/>
                    </a:lnTo>
                    <a:lnTo>
                      <a:pt x="11" y="2"/>
                    </a:lnTo>
                    <a:lnTo>
                      <a:pt x="8" y="2"/>
                    </a:lnTo>
                    <a:lnTo>
                      <a:pt x="5" y="2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03" name="Freeform 3236"/>
              <p:cNvSpPr>
                <a:spLocks/>
              </p:cNvSpPr>
              <p:nvPr/>
            </p:nvSpPr>
            <p:spPr bwMode="auto">
              <a:xfrm>
                <a:off x="3584" y="1896"/>
                <a:ext cx="8" cy="5"/>
              </a:xfrm>
              <a:custGeom>
                <a:avLst/>
                <a:gdLst>
                  <a:gd name="T0" fmla="*/ 3 w 8"/>
                  <a:gd name="T1" fmla="*/ 5 h 5"/>
                  <a:gd name="T2" fmla="*/ 3 w 8"/>
                  <a:gd name="T3" fmla="*/ 5 h 5"/>
                  <a:gd name="T4" fmla="*/ 3 w 8"/>
                  <a:gd name="T5" fmla="*/ 5 h 5"/>
                  <a:gd name="T6" fmla="*/ 3 w 8"/>
                  <a:gd name="T7" fmla="*/ 5 h 5"/>
                  <a:gd name="T8" fmla="*/ 5 w 8"/>
                  <a:gd name="T9" fmla="*/ 3 h 5"/>
                  <a:gd name="T10" fmla="*/ 5 w 8"/>
                  <a:gd name="T11" fmla="*/ 3 h 5"/>
                  <a:gd name="T12" fmla="*/ 5 w 8"/>
                  <a:gd name="T13" fmla="*/ 3 h 5"/>
                  <a:gd name="T14" fmla="*/ 5 w 8"/>
                  <a:gd name="T15" fmla="*/ 3 h 5"/>
                  <a:gd name="T16" fmla="*/ 5 w 8"/>
                  <a:gd name="T17" fmla="*/ 3 h 5"/>
                  <a:gd name="T18" fmla="*/ 8 w 8"/>
                  <a:gd name="T19" fmla="*/ 3 h 5"/>
                  <a:gd name="T20" fmla="*/ 5 w 8"/>
                  <a:gd name="T21" fmla="*/ 0 h 5"/>
                  <a:gd name="T22" fmla="*/ 5 w 8"/>
                  <a:gd name="T23" fmla="*/ 0 h 5"/>
                  <a:gd name="T24" fmla="*/ 3 w 8"/>
                  <a:gd name="T25" fmla="*/ 0 h 5"/>
                  <a:gd name="T26" fmla="*/ 3 w 8"/>
                  <a:gd name="T27" fmla="*/ 0 h 5"/>
                  <a:gd name="T28" fmla="*/ 3 w 8"/>
                  <a:gd name="T29" fmla="*/ 0 h 5"/>
                  <a:gd name="T30" fmla="*/ 3 w 8"/>
                  <a:gd name="T31" fmla="*/ 0 h 5"/>
                  <a:gd name="T32" fmla="*/ 0 w 8"/>
                  <a:gd name="T33" fmla="*/ 3 h 5"/>
                  <a:gd name="T34" fmla="*/ 0 w 8"/>
                  <a:gd name="T35" fmla="*/ 3 h 5"/>
                  <a:gd name="T36" fmla="*/ 0 w 8"/>
                  <a:gd name="T37" fmla="*/ 3 h 5"/>
                  <a:gd name="T38" fmla="*/ 0 w 8"/>
                  <a:gd name="T39" fmla="*/ 3 h 5"/>
                  <a:gd name="T40" fmla="*/ 3 w 8"/>
                  <a:gd name="T41" fmla="*/ 5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5"/>
                  <a:gd name="T65" fmla="*/ 8 w 8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5">
                    <a:moveTo>
                      <a:pt x="3" y="5"/>
                    </a:moveTo>
                    <a:lnTo>
                      <a:pt x="3" y="5"/>
                    </a:lnTo>
                    <a:lnTo>
                      <a:pt x="5" y="3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04" name="Freeform 3237"/>
              <p:cNvSpPr>
                <a:spLocks/>
              </p:cNvSpPr>
              <p:nvPr/>
            </p:nvSpPr>
            <p:spPr bwMode="auto">
              <a:xfrm>
                <a:off x="3571" y="1899"/>
                <a:ext cx="16" cy="29"/>
              </a:xfrm>
              <a:custGeom>
                <a:avLst/>
                <a:gdLst>
                  <a:gd name="T0" fmla="*/ 5 w 16"/>
                  <a:gd name="T1" fmla="*/ 29 h 29"/>
                  <a:gd name="T2" fmla="*/ 5 w 16"/>
                  <a:gd name="T3" fmla="*/ 29 h 29"/>
                  <a:gd name="T4" fmla="*/ 5 w 16"/>
                  <a:gd name="T5" fmla="*/ 26 h 29"/>
                  <a:gd name="T6" fmla="*/ 5 w 16"/>
                  <a:gd name="T7" fmla="*/ 21 h 29"/>
                  <a:gd name="T8" fmla="*/ 8 w 16"/>
                  <a:gd name="T9" fmla="*/ 18 h 29"/>
                  <a:gd name="T10" fmla="*/ 8 w 16"/>
                  <a:gd name="T11" fmla="*/ 16 h 29"/>
                  <a:gd name="T12" fmla="*/ 10 w 16"/>
                  <a:gd name="T13" fmla="*/ 10 h 29"/>
                  <a:gd name="T14" fmla="*/ 13 w 16"/>
                  <a:gd name="T15" fmla="*/ 8 h 29"/>
                  <a:gd name="T16" fmla="*/ 13 w 16"/>
                  <a:gd name="T17" fmla="*/ 5 h 29"/>
                  <a:gd name="T18" fmla="*/ 16 w 16"/>
                  <a:gd name="T19" fmla="*/ 2 h 29"/>
                  <a:gd name="T20" fmla="*/ 13 w 16"/>
                  <a:gd name="T21" fmla="*/ 0 h 29"/>
                  <a:gd name="T22" fmla="*/ 10 w 16"/>
                  <a:gd name="T23" fmla="*/ 2 h 29"/>
                  <a:gd name="T24" fmla="*/ 10 w 16"/>
                  <a:gd name="T25" fmla="*/ 5 h 29"/>
                  <a:gd name="T26" fmla="*/ 8 w 16"/>
                  <a:gd name="T27" fmla="*/ 10 h 29"/>
                  <a:gd name="T28" fmla="*/ 5 w 16"/>
                  <a:gd name="T29" fmla="*/ 13 h 29"/>
                  <a:gd name="T30" fmla="*/ 3 w 16"/>
                  <a:gd name="T31" fmla="*/ 18 h 29"/>
                  <a:gd name="T32" fmla="*/ 3 w 16"/>
                  <a:gd name="T33" fmla="*/ 21 h 29"/>
                  <a:gd name="T34" fmla="*/ 0 w 16"/>
                  <a:gd name="T35" fmla="*/ 26 h 29"/>
                  <a:gd name="T36" fmla="*/ 0 w 16"/>
                  <a:gd name="T37" fmla="*/ 29 h 29"/>
                  <a:gd name="T38" fmla="*/ 0 w 16"/>
                  <a:gd name="T39" fmla="*/ 29 h 29"/>
                  <a:gd name="T40" fmla="*/ 5 w 16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29"/>
                  <a:gd name="T65" fmla="*/ 16 w 16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29">
                    <a:moveTo>
                      <a:pt x="5" y="29"/>
                    </a:moveTo>
                    <a:lnTo>
                      <a:pt x="5" y="29"/>
                    </a:lnTo>
                    <a:lnTo>
                      <a:pt x="5" y="26"/>
                    </a:lnTo>
                    <a:lnTo>
                      <a:pt x="5" y="21"/>
                    </a:lnTo>
                    <a:lnTo>
                      <a:pt x="8" y="18"/>
                    </a:lnTo>
                    <a:lnTo>
                      <a:pt x="8" y="16"/>
                    </a:lnTo>
                    <a:lnTo>
                      <a:pt x="10" y="10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6" y="2"/>
                    </a:lnTo>
                    <a:lnTo>
                      <a:pt x="13" y="0"/>
                    </a:lnTo>
                    <a:lnTo>
                      <a:pt x="10" y="2"/>
                    </a:lnTo>
                    <a:lnTo>
                      <a:pt x="10" y="5"/>
                    </a:lnTo>
                    <a:lnTo>
                      <a:pt x="8" y="10"/>
                    </a:lnTo>
                    <a:lnTo>
                      <a:pt x="5" y="13"/>
                    </a:lnTo>
                    <a:lnTo>
                      <a:pt x="3" y="18"/>
                    </a:lnTo>
                    <a:lnTo>
                      <a:pt x="3" y="21"/>
                    </a:lnTo>
                    <a:lnTo>
                      <a:pt x="0" y="26"/>
                    </a:lnTo>
                    <a:lnTo>
                      <a:pt x="0" y="29"/>
                    </a:lnTo>
                    <a:lnTo>
                      <a:pt x="5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05" name="Freeform 3238"/>
              <p:cNvSpPr>
                <a:spLocks/>
              </p:cNvSpPr>
              <p:nvPr/>
            </p:nvSpPr>
            <p:spPr bwMode="auto">
              <a:xfrm>
                <a:off x="3571" y="1928"/>
                <a:ext cx="5" cy="28"/>
              </a:xfrm>
              <a:custGeom>
                <a:avLst/>
                <a:gdLst>
                  <a:gd name="T0" fmla="*/ 5 w 5"/>
                  <a:gd name="T1" fmla="*/ 26 h 28"/>
                  <a:gd name="T2" fmla="*/ 5 w 5"/>
                  <a:gd name="T3" fmla="*/ 26 h 28"/>
                  <a:gd name="T4" fmla="*/ 3 w 5"/>
                  <a:gd name="T5" fmla="*/ 23 h 28"/>
                  <a:gd name="T6" fmla="*/ 3 w 5"/>
                  <a:gd name="T7" fmla="*/ 21 h 28"/>
                  <a:gd name="T8" fmla="*/ 3 w 5"/>
                  <a:gd name="T9" fmla="*/ 18 h 28"/>
                  <a:gd name="T10" fmla="*/ 3 w 5"/>
                  <a:gd name="T11" fmla="*/ 13 h 28"/>
                  <a:gd name="T12" fmla="*/ 3 w 5"/>
                  <a:gd name="T13" fmla="*/ 10 h 28"/>
                  <a:gd name="T14" fmla="*/ 3 w 5"/>
                  <a:gd name="T15" fmla="*/ 7 h 28"/>
                  <a:gd name="T16" fmla="*/ 3 w 5"/>
                  <a:gd name="T17" fmla="*/ 2 h 28"/>
                  <a:gd name="T18" fmla="*/ 5 w 5"/>
                  <a:gd name="T19" fmla="*/ 0 h 28"/>
                  <a:gd name="T20" fmla="*/ 0 w 5"/>
                  <a:gd name="T21" fmla="*/ 0 h 28"/>
                  <a:gd name="T22" fmla="*/ 0 w 5"/>
                  <a:gd name="T23" fmla="*/ 2 h 28"/>
                  <a:gd name="T24" fmla="*/ 0 w 5"/>
                  <a:gd name="T25" fmla="*/ 7 h 28"/>
                  <a:gd name="T26" fmla="*/ 0 w 5"/>
                  <a:gd name="T27" fmla="*/ 10 h 28"/>
                  <a:gd name="T28" fmla="*/ 0 w 5"/>
                  <a:gd name="T29" fmla="*/ 13 h 28"/>
                  <a:gd name="T30" fmla="*/ 0 w 5"/>
                  <a:gd name="T31" fmla="*/ 18 h 28"/>
                  <a:gd name="T32" fmla="*/ 0 w 5"/>
                  <a:gd name="T33" fmla="*/ 21 h 28"/>
                  <a:gd name="T34" fmla="*/ 0 w 5"/>
                  <a:gd name="T35" fmla="*/ 26 h 28"/>
                  <a:gd name="T36" fmla="*/ 3 w 5"/>
                  <a:gd name="T37" fmla="*/ 28 h 28"/>
                  <a:gd name="T38" fmla="*/ 3 w 5"/>
                  <a:gd name="T39" fmla="*/ 28 h 28"/>
                  <a:gd name="T40" fmla="*/ 5 w 5"/>
                  <a:gd name="T41" fmla="*/ 26 h 2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8"/>
                  <a:gd name="T65" fmla="*/ 5 w 5"/>
                  <a:gd name="T66" fmla="*/ 28 h 2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8">
                    <a:moveTo>
                      <a:pt x="5" y="26"/>
                    </a:moveTo>
                    <a:lnTo>
                      <a:pt x="5" y="26"/>
                    </a:lnTo>
                    <a:lnTo>
                      <a:pt x="3" y="23"/>
                    </a:lnTo>
                    <a:lnTo>
                      <a:pt x="3" y="21"/>
                    </a:lnTo>
                    <a:lnTo>
                      <a:pt x="3" y="18"/>
                    </a:lnTo>
                    <a:lnTo>
                      <a:pt x="3" y="13"/>
                    </a:lnTo>
                    <a:lnTo>
                      <a:pt x="3" y="10"/>
                    </a:lnTo>
                    <a:lnTo>
                      <a:pt x="3" y="7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3" y="28"/>
                    </a:lnTo>
                    <a:lnTo>
                      <a:pt x="5" y="2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06" name="Freeform 3239"/>
              <p:cNvSpPr>
                <a:spLocks/>
              </p:cNvSpPr>
              <p:nvPr/>
            </p:nvSpPr>
            <p:spPr bwMode="auto">
              <a:xfrm>
                <a:off x="3574" y="1954"/>
                <a:ext cx="18" cy="21"/>
              </a:xfrm>
              <a:custGeom>
                <a:avLst/>
                <a:gdLst>
                  <a:gd name="T0" fmla="*/ 15 w 18"/>
                  <a:gd name="T1" fmla="*/ 18 h 21"/>
                  <a:gd name="T2" fmla="*/ 18 w 18"/>
                  <a:gd name="T3" fmla="*/ 16 h 21"/>
                  <a:gd name="T4" fmla="*/ 15 w 18"/>
                  <a:gd name="T5" fmla="*/ 16 h 21"/>
                  <a:gd name="T6" fmla="*/ 13 w 18"/>
                  <a:gd name="T7" fmla="*/ 13 h 21"/>
                  <a:gd name="T8" fmla="*/ 10 w 18"/>
                  <a:gd name="T9" fmla="*/ 13 h 21"/>
                  <a:gd name="T10" fmla="*/ 7 w 18"/>
                  <a:gd name="T11" fmla="*/ 10 h 21"/>
                  <a:gd name="T12" fmla="*/ 5 w 18"/>
                  <a:gd name="T13" fmla="*/ 8 h 21"/>
                  <a:gd name="T14" fmla="*/ 5 w 18"/>
                  <a:gd name="T15" fmla="*/ 5 h 21"/>
                  <a:gd name="T16" fmla="*/ 2 w 18"/>
                  <a:gd name="T17" fmla="*/ 2 h 21"/>
                  <a:gd name="T18" fmla="*/ 2 w 18"/>
                  <a:gd name="T19" fmla="*/ 0 h 21"/>
                  <a:gd name="T20" fmla="*/ 0 w 18"/>
                  <a:gd name="T21" fmla="*/ 2 h 21"/>
                  <a:gd name="T22" fmla="*/ 0 w 18"/>
                  <a:gd name="T23" fmla="*/ 5 h 21"/>
                  <a:gd name="T24" fmla="*/ 2 w 18"/>
                  <a:gd name="T25" fmla="*/ 8 h 21"/>
                  <a:gd name="T26" fmla="*/ 2 w 18"/>
                  <a:gd name="T27" fmla="*/ 10 h 21"/>
                  <a:gd name="T28" fmla="*/ 5 w 18"/>
                  <a:gd name="T29" fmla="*/ 13 h 21"/>
                  <a:gd name="T30" fmla="*/ 7 w 18"/>
                  <a:gd name="T31" fmla="*/ 16 h 21"/>
                  <a:gd name="T32" fmla="*/ 10 w 18"/>
                  <a:gd name="T33" fmla="*/ 16 h 21"/>
                  <a:gd name="T34" fmla="*/ 13 w 18"/>
                  <a:gd name="T35" fmla="*/ 18 h 21"/>
                  <a:gd name="T36" fmla="*/ 15 w 18"/>
                  <a:gd name="T37" fmla="*/ 21 h 21"/>
                  <a:gd name="T38" fmla="*/ 18 w 18"/>
                  <a:gd name="T39" fmla="*/ 21 h 21"/>
                  <a:gd name="T40" fmla="*/ 15 w 18"/>
                  <a:gd name="T41" fmla="*/ 21 h 21"/>
                  <a:gd name="T42" fmla="*/ 15 w 18"/>
                  <a:gd name="T43" fmla="*/ 21 h 21"/>
                  <a:gd name="T44" fmla="*/ 18 w 18"/>
                  <a:gd name="T45" fmla="*/ 21 h 21"/>
                  <a:gd name="T46" fmla="*/ 15 w 18"/>
                  <a:gd name="T47" fmla="*/ 18 h 2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8"/>
                  <a:gd name="T73" fmla="*/ 0 h 21"/>
                  <a:gd name="T74" fmla="*/ 18 w 18"/>
                  <a:gd name="T75" fmla="*/ 21 h 21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8" h="21">
                    <a:moveTo>
                      <a:pt x="15" y="18"/>
                    </a:moveTo>
                    <a:lnTo>
                      <a:pt x="18" y="16"/>
                    </a:lnTo>
                    <a:lnTo>
                      <a:pt x="15" y="16"/>
                    </a:lnTo>
                    <a:lnTo>
                      <a:pt x="13" y="13"/>
                    </a:lnTo>
                    <a:lnTo>
                      <a:pt x="10" y="13"/>
                    </a:lnTo>
                    <a:lnTo>
                      <a:pt x="7" y="10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2" y="10"/>
                    </a:lnTo>
                    <a:lnTo>
                      <a:pt x="5" y="13"/>
                    </a:lnTo>
                    <a:lnTo>
                      <a:pt x="7" y="16"/>
                    </a:lnTo>
                    <a:lnTo>
                      <a:pt x="10" y="16"/>
                    </a:lnTo>
                    <a:lnTo>
                      <a:pt x="13" y="18"/>
                    </a:lnTo>
                    <a:lnTo>
                      <a:pt x="15" y="21"/>
                    </a:lnTo>
                    <a:lnTo>
                      <a:pt x="18" y="21"/>
                    </a:lnTo>
                    <a:lnTo>
                      <a:pt x="15" y="21"/>
                    </a:lnTo>
                    <a:lnTo>
                      <a:pt x="18" y="21"/>
                    </a:lnTo>
                    <a:lnTo>
                      <a:pt x="15" y="1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07" name="Freeform 3240"/>
              <p:cNvSpPr>
                <a:spLocks/>
              </p:cNvSpPr>
              <p:nvPr/>
            </p:nvSpPr>
            <p:spPr bwMode="auto">
              <a:xfrm>
                <a:off x="3367" y="1859"/>
                <a:ext cx="128" cy="35"/>
              </a:xfrm>
              <a:custGeom>
                <a:avLst/>
                <a:gdLst>
                  <a:gd name="T0" fmla="*/ 0 w 128"/>
                  <a:gd name="T1" fmla="*/ 6 h 35"/>
                  <a:gd name="T2" fmla="*/ 0 w 128"/>
                  <a:gd name="T3" fmla="*/ 16 h 35"/>
                  <a:gd name="T4" fmla="*/ 3 w 128"/>
                  <a:gd name="T5" fmla="*/ 27 h 35"/>
                  <a:gd name="T6" fmla="*/ 3 w 128"/>
                  <a:gd name="T7" fmla="*/ 29 h 35"/>
                  <a:gd name="T8" fmla="*/ 5 w 128"/>
                  <a:gd name="T9" fmla="*/ 32 h 35"/>
                  <a:gd name="T10" fmla="*/ 34 w 128"/>
                  <a:gd name="T11" fmla="*/ 35 h 35"/>
                  <a:gd name="T12" fmla="*/ 63 w 128"/>
                  <a:gd name="T13" fmla="*/ 35 h 35"/>
                  <a:gd name="T14" fmla="*/ 94 w 128"/>
                  <a:gd name="T15" fmla="*/ 35 h 35"/>
                  <a:gd name="T16" fmla="*/ 107 w 128"/>
                  <a:gd name="T17" fmla="*/ 35 h 35"/>
                  <a:gd name="T18" fmla="*/ 115 w 128"/>
                  <a:gd name="T19" fmla="*/ 35 h 35"/>
                  <a:gd name="T20" fmla="*/ 120 w 128"/>
                  <a:gd name="T21" fmla="*/ 32 h 35"/>
                  <a:gd name="T22" fmla="*/ 125 w 128"/>
                  <a:gd name="T23" fmla="*/ 27 h 35"/>
                  <a:gd name="T24" fmla="*/ 128 w 128"/>
                  <a:gd name="T25" fmla="*/ 19 h 35"/>
                  <a:gd name="T26" fmla="*/ 128 w 128"/>
                  <a:gd name="T27" fmla="*/ 11 h 35"/>
                  <a:gd name="T28" fmla="*/ 128 w 128"/>
                  <a:gd name="T29" fmla="*/ 6 h 35"/>
                  <a:gd name="T30" fmla="*/ 125 w 128"/>
                  <a:gd name="T31" fmla="*/ 3 h 35"/>
                  <a:gd name="T32" fmla="*/ 118 w 128"/>
                  <a:gd name="T33" fmla="*/ 0 h 35"/>
                  <a:gd name="T34" fmla="*/ 112 w 128"/>
                  <a:gd name="T35" fmla="*/ 0 h 35"/>
                  <a:gd name="T36" fmla="*/ 107 w 128"/>
                  <a:gd name="T37" fmla="*/ 0 h 35"/>
                  <a:gd name="T38" fmla="*/ 102 w 128"/>
                  <a:gd name="T39" fmla="*/ 0 h 35"/>
                  <a:gd name="T40" fmla="*/ 89 w 128"/>
                  <a:gd name="T41" fmla="*/ 0 h 35"/>
                  <a:gd name="T42" fmla="*/ 71 w 128"/>
                  <a:gd name="T43" fmla="*/ 3 h 35"/>
                  <a:gd name="T44" fmla="*/ 52 w 128"/>
                  <a:gd name="T45" fmla="*/ 3 h 35"/>
                  <a:gd name="T46" fmla="*/ 31 w 128"/>
                  <a:gd name="T47" fmla="*/ 3 h 35"/>
                  <a:gd name="T48" fmla="*/ 16 w 128"/>
                  <a:gd name="T49" fmla="*/ 6 h 35"/>
                  <a:gd name="T50" fmla="*/ 5 w 128"/>
                  <a:gd name="T51" fmla="*/ 6 h 35"/>
                  <a:gd name="T52" fmla="*/ 0 w 128"/>
                  <a:gd name="T53" fmla="*/ 6 h 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128"/>
                  <a:gd name="T82" fmla="*/ 0 h 35"/>
                  <a:gd name="T83" fmla="*/ 128 w 128"/>
                  <a:gd name="T84" fmla="*/ 35 h 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128" h="35">
                    <a:moveTo>
                      <a:pt x="0" y="6"/>
                    </a:moveTo>
                    <a:lnTo>
                      <a:pt x="0" y="16"/>
                    </a:lnTo>
                    <a:lnTo>
                      <a:pt x="3" y="27"/>
                    </a:lnTo>
                    <a:lnTo>
                      <a:pt x="3" y="29"/>
                    </a:lnTo>
                    <a:lnTo>
                      <a:pt x="5" y="32"/>
                    </a:lnTo>
                    <a:lnTo>
                      <a:pt x="34" y="35"/>
                    </a:lnTo>
                    <a:lnTo>
                      <a:pt x="63" y="35"/>
                    </a:lnTo>
                    <a:lnTo>
                      <a:pt x="94" y="35"/>
                    </a:lnTo>
                    <a:lnTo>
                      <a:pt x="107" y="35"/>
                    </a:lnTo>
                    <a:lnTo>
                      <a:pt x="115" y="35"/>
                    </a:lnTo>
                    <a:lnTo>
                      <a:pt x="120" y="32"/>
                    </a:lnTo>
                    <a:lnTo>
                      <a:pt x="125" y="27"/>
                    </a:lnTo>
                    <a:lnTo>
                      <a:pt x="128" y="19"/>
                    </a:lnTo>
                    <a:lnTo>
                      <a:pt x="128" y="11"/>
                    </a:lnTo>
                    <a:lnTo>
                      <a:pt x="128" y="6"/>
                    </a:lnTo>
                    <a:lnTo>
                      <a:pt x="125" y="3"/>
                    </a:lnTo>
                    <a:lnTo>
                      <a:pt x="118" y="0"/>
                    </a:lnTo>
                    <a:lnTo>
                      <a:pt x="112" y="0"/>
                    </a:lnTo>
                    <a:lnTo>
                      <a:pt x="107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71" y="3"/>
                    </a:lnTo>
                    <a:lnTo>
                      <a:pt x="52" y="3"/>
                    </a:lnTo>
                    <a:lnTo>
                      <a:pt x="31" y="3"/>
                    </a:lnTo>
                    <a:lnTo>
                      <a:pt x="16" y="6"/>
                    </a:lnTo>
                    <a:lnTo>
                      <a:pt x="5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08" name="Freeform 3241"/>
              <p:cNvSpPr>
                <a:spLocks/>
              </p:cNvSpPr>
              <p:nvPr/>
            </p:nvSpPr>
            <p:spPr bwMode="auto">
              <a:xfrm>
                <a:off x="3367" y="1865"/>
                <a:ext cx="3" cy="21"/>
              </a:xfrm>
              <a:custGeom>
                <a:avLst/>
                <a:gdLst>
                  <a:gd name="T0" fmla="*/ 3 w 3"/>
                  <a:gd name="T1" fmla="*/ 21 h 21"/>
                  <a:gd name="T2" fmla="*/ 3 w 3"/>
                  <a:gd name="T3" fmla="*/ 21 h 21"/>
                  <a:gd name="T4" fmla="*/ 3 w 3"/>
                  <a:gd name="T5" fmla="*/ 18 h 21"/>
                  <a:gd name="T6" fmla="*/ 3 w 3"/>
                  <a:gd name="T7" fmla="*/ 15 h 21"/>
                  <a:gd name="T8" fmla="*/ 3 w 3"/>
                  <a:gd name="T9" fmla="*/ 13 h 21"/>
                  <a:gd name="T10" fmla="*/ 3 w 3"/>
                  <a:gd name="T11" fmla="*/ 10 h 21"/>
                  <a:gd name="T12" fmla="*/ 3 w 3"/>
                  <a:gd name="T13" fmla="*/ 8 h 21"/>
                  <a:gd name="T14" fmla="*/ 3 w 3"/>
                  <a:gd name="T15" fmla="*/ 5 h 21"/>
                  <a:gd name="T16" fmla="*/ 3 w 3"/>
                  <a:gd name="T17" fmla="*/ 2 h 21"/>
                  <a:gd name="T18" fmla="*/ 3 w 3"/>
                  <a:gd name="T19" fmla="*/ 0 h 21"/>
                  <a:gd name="T20" fmla="*/ 0 w 3"/>
                  <a:gd name="T21" fmla="*/ 0 h 21"/>
                  <a:gd name="T22" fmla="*/ 0 w 3"/>
                  <a:gd name="T23" fmla="*/ 2 h 21"/>
                  <a:gd name="T24" fmla="*/ 0 w 3"/>
                  <a:gd name="T25" fmla="*/ 5 h 21"/>
                  <a:gd name="T26" fmla="*/ 0 w 3"/>
                  <a:gd name="T27" fmla="*/ 8 h 21"/>
                  <a:gd name="T28" fmla="*/ 0 w 3"/>
                  <a:gd name="T29" fmla="*/ 10 h 21"/>
                  <a:gd name="T30" fmla="*/ 0 w 3"/>
                  <a:gd name="T31" fmla="*/ 13 h 21"/>
                  <a:gd name="T32" fmla="*/ 0 w 3"/>
                  <a:gd name="T33" fmla="*/ 15 h 21"/>
                  <a:gd name="T34" fmla="*/ 0 w 3"/>
                  <a:gd name="T35" fmla="*/ 18 h 21"/>
                  <a:gd name="T36" fmla="*/ 0 w 3"/>
                  <a:gd name="T37" fmla="*/ 21 h 21"/>
                  <a:gd name="T38" fmla="*/ 0 w 3"/>
                  <a:gd name="T39" fmla="*/ 21 h 21"/>
                  <a:gd name="T40" fmla="*/ 3 w 3"/>
                  <a:gd name="T41" fmla="*/ 21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"/>
                  <a:gd name="T64" fmla="*/ 0 h 21"/>
                  <a:gd name="T65" fmla="*/ 3 w 3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" h="21">
                    <a:moveTo>
                      <a:pt x="3" y="21"/>
                    </a:moveTo>
                    <a:lnTo>
                      <a:pt x="3" y="21"/>
                    </a:lnTo>
                    <a:lnTo>
                      <a:pt x="3" y="18"/>
                    </a:lnTo>
                    <a:lnTo>
                      <a:pt x="3" y="15"/>
                    </a:lnTo>
                    <a:lnTo>
                      <a:pt x="3" y="13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09" name="Freeform 3242"/>
              <p:cNvSpPr>
                <a:spLocks/>
              </p:cNvSpPr>
              <p:nvPr/>
            </p:nvSpPr>
            <p:spPr bwMode="auto">
              <a:xfrm>
                <a:off x="3367" y="1886"/>
                <a:ext cx="5" cy="8"/>
              </a:xfrm>
              <a:custGeom>
                <a:avLst/>
                <a:gdLst>
                  <a:gd name="T0" fmla="*/ 5 w 5"/>
                  <a:gd name="T1" fmla="*/ 2 h 8"/>
                  <a:gd name="T2" fmla="*/ 5 w 5"/>
                  <a:gd name="T3" fmla="*/ 2 h 8"/>
                  <a:gd name="T4" fmla="*/ 5 w 5"/>
                  <a:gd name="T5" fmla="*/ 2 h 8"/>
                  <a:gd name="T6" fmla="*/ 5 w 5"/>
                  <a:gd name="T7" fmla="*/ 2 h 8"/>
                  <a:gd name="T8" fmla="*/ 5 w 5"/>
                  <a:gd name="T9" fmla="*/ 2 h 8"/>
                  <a:gd name="T10" fmla="*/ 5 w 5"/>
                  <a:gd name="T11" fmla="*/ 2 h 8"/>
                  <a:gd name="T12" fmla="*/ 3 w 5"/>
                  <a:gd name="T13" fmla="*/ 2 h 8"/>
                  <a:gd name="T14" fmla="*/ 3 w 5"/>
                  <a:gd name="T15" fmla="*/ 0 h 8"/>
                  <a:gd name="T16" fmla="*/ 3 w 5"/>
                  <a:gd name="T17" fmla="*/ 0 h 8"/>
                  <a:gd name="T18" fmla="*/ 3 w 5"/>
                  <a:gd name="T19" fmla="*/ 0 h 8"/>
                  <a:gd name="T20" fmla="*/ 0 w 5"/>
                  <a:gd name="T21" fmla="*/ 0 h 8"/>
                  <a:gd name="T22" fmla="*/ 0 w 5"/>
                  <a:gd name="T23" fmla="*/ 0 h 8"/>
                  <a:gd name="T24" fmla="*/ 0 w 5"/>
                  <a:gd name="T25" fmla="*/ 2 h 8"/>
                  <a:gd name="T26" fmla="*/ 0 w 5"/>
                  <a:gd name="T27" fmla="*/ 2 h 8"/>
                  <a:gd name="T28" fmla="*/ 0 w 5"/>
                  <a:gd name="T29" fmla="*/ 2 h 8"/>
                  <a:gd name="T30" fmla="*/ 0 w 5"/>
                  <a:gd name="T31" fmla="*/ 5 h 8"/>
                  <a:gd name="T32" fmla="*/ 3 w 5"/>
                  <a:gd name="T33" fmla="*/ 5 h 8"/>
                  <a:gd name="T34" fmla="*/ 3 w 5"/>
                  <a:gd name="T35" fmla="*/ 8 h 8"/>
                  <a:gd name="T36" fmla="*/ 5 w 5"/>
                  <a:gd name="T37" fmla="*/ 8 h 8"/>
                  <a:gd name="T38" fmla="*/ 5 w 5"/>
                  <a:gd name="T39" fmla="*/ 8 h 8"/>
                  <a:gd name="T40" fmla="*/ 5 w 5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8"/>
                  <a:gd name="T65" fmla="*/ 5 w 5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8">
                    <a:moveTo>
                      <a:pt x="5" y="2"/>
                    </a:moveTo>
                    <a:lnTo>
                      <a:pt x="5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10" name="Freeform 3243"/>
              <p:cNvSpPr>
                <a:spLocks/>
              </p:cNvSpPr>
              <p:nvPr/>
            </p:nvSpPr>
            <p:spPr bwMode="auto">
              <a:xfrm>
                <a:off x="3372" y="1888"/>
                <a:ext cx="58" cy="6"/>
              </a:xfrm>
              <a:custGeom>
                <a:avLst/>
                <a:gdLst>
                  <a:gd name="T0" fmla="*/ 58 w 58"/>
                  <a:gd name="T1" fmla="*/ 3 h 6"/>
                  <a:gd name="T2" fmla="*/ 58 w 58"/>
                  <a:gd name="T3" fmla="*/ 3 h 6"/>
                  <a:gd name="T4" fmla="*/ 50 w 58"/>
                  <a:gd name="T5" fmla="*/ 3 h 6"/>
                  <a:gd name="T6" fmla="*/ 42 w 58"/>
                  <a:gd name="T7" fmla="*/ 3 h 6"/>
                  <a:gd name="T8" fmla="*/ 37 w 58"/>
                  <a:gd name="T9" fmla="*/ 3 h 6"/>
                  <a:gd name="T10" fmla="*/ 29 w 58"/>
                  <a:gd name="T11" fmla="*/ 3 h 6"/>
                  <a:gd name="T12" fmla="*/ 21 w 58"/>
                  <a:gd name="T13" fmla="*/ 3 h 6"/>
                  <a:gd name="T14" fmla="*/ 13 w 58"/>
                  <a:gd name="T15" fmla="*/ 3 h 6"/>
                  <a:gd name="T16" fmla="*/ 8 w 58"/>
                  <a:gd name="T17" fmla="*/ 3 h 6"/>
                  <a:gd name="T18" fmla="*/ 0 w 58"/>
                  <a:gd name="T19" fmla="*/ 0 h 6"/>
                  <a:gd name="T20" fmla="*/ 0 w 58"/>
                  <a:gd name="T21" fmla="*/ 6 h 6"/>
                  <a:gd name="T22" fmla="*/ 8 w 58"/>
                  <a:gd name="T23" fmla="*/ 6 h 6"/>
                  <a:gd name="T24" fmla="*/ 13 w 58"/>
                  <a:gd name="T25" fmla="*/ 6 h 6"/>
                  <a:gd name="T26" fmla="*/ 21 w 58"/>
                  <a:gd name="T27" fmla="*/ 6 h 6"/>
                  <a:gd name="T28" fmla="*/ 29 w 58"/>
                  <a:gd name="T29" fmla="*/ 6 h 6"/>
                  <a:gd name="T30" fmla="*/ 37 w 58"/>
                  <a:gd name="T31" fmla="*/ 6 h 6"/>
                  <a:gd name="T32" fmla="*/ 42 w 58"/>
                  <a:gd name="T33" fmla="*/ 6 h 6"/>
                  <a:gd name="T34" fmla="*/ 50 w 58"/>
                  <a:gd name="T35" fmla="*/ 6 h 6"/>
                  <a:gd name="T36" fmla="*/ 58 w 58"/>
                  <a:gd name="T37" fmla="*/ 6 h 6"/>
                  <a:gd name="T38" fmla="*/ 58 w 58"/>
                  <a:gd name="T39" fmla="*/ 6 h 6"/>
                  <a:gd name="T40" fmla="*/ 58 w 58"/>
                  <a:gd name="T41" fmla="*/ 3 h 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8"/>
                  <a:gd name="T64" fmla="*/ 0 h 6"/>
                  <a:gd name="T65" fmla="*/ 58 w 58"/>
                  <a:gd name="T66" fmla="*/ 6 h 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8" h="6">
                    <a:moveTo>
                      <a:pt x="58" y="3"/>
                    </a:moveTo>
                    <a:lnTo>
                      <a:pt x="58" y="3"/>
                    </a:lnTo>
                    <a:lnTo>
                      <a:pt x="50" y="3"/>
                    </a:lnTo>
                    <a:lnTo>
                      <a:pt x="42" y="3"/>
                    </a:lnTo>
                    <a:lnTo>
                      <a:pt x="37" y="3"/>
                    </a:lnTo>
                    <a:lnTo>
                      <a:pt x="29" y="3"/>
                    </a:lnTo>
                    <a:lnTo>
                      <a:pt x="21" y="3"/>
                    </a:lnTo>
                    <a:lnTo>
                      <a:pt x="13" y="3"/>
                    </a:lnTo>
                    <a:lnTo>
                      <a:pt x="8" y="3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8" y="6"/>
                    </a:lnTo>
                    <a:lnTo>
                      <a:pt x="13" y="6"/>
                    </a:lnTo>
                    <a:lnTo>
                      <a:pt x="21" y="6"/>
                    </a:lnTo>
                    <a:lnTo>
                      <a:pt x="29" y="6"/>
                    </a:lnTo>
                    <a:lnTo>
                      <a:pt x="37" y="6"/>
                    </a:lnTo>
                    <a:lnTo>
                      <a:pt x="42" y="6"/>
                    </a:lnTo>
                    <a:lnTo>
                      <a:pt x="50" y="6"/>
                    </a:lnTo>
                    <a:lnTo>
                      <a:pt x="58" y="6"/>
                    </a:lnTo>
                    <a:lnTo>
                      <a:pt x="58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11" name="Freeform 3244"/>
              <p:cNvSpPr>
                <a:spLocks/>
              </p:cNvSpPr>
              <p:nvPr/>
            </p:nvSpPr>
            <p:spPr bwMode="auto">
              <a:xfrm>
                <a:off x="3430" y="1891"/>
                <a:ext cx="31" cy="5"/>
              </a:xfrm>
              <a:custGeom>
                <a:avLst/>
                <a:gdLst>
                  <a:gd name="T0" fmla="*/ 31 w 31"/>
                  <a:gd name="T1" fmla="*/ 3 h 5"/>
                  <a:gd name="T2" fmla="*/ 31 w 31"/>
                  <a:gd name="T3" fmla="*/ 3 h 5"/>
                  <a:gd name="T4" fmla="*/ 28 w 31"/>
                  <a:gd name="T5" fmla="*/ 3 h 5"/>
                  <a:gd name="T6" fmla="*/ 23 w 31"/>
                  <a:gd name="T7" fmla="*/ 0 h 5"/>
                  <a:gd name="T8" fmla="*/ 21 w 31"/>
                  <a:gd name="T9" fmla="*/ 0 h 5"/>
                  <a:gd name="T10" fmla="*/ 15 w 31"/>
                  <a:gd name="T11" fmla="*/ 0 h 5"/>
                  <a:gd name="T12" fmla="*/ 13 w 31"/>
                  <a:gd name="T13" fmla="*/ 0 h 5"/>
                  <a:gd name="T14" fmla="*/ 8 w 31"/>
                  <a:gd name="T15" fmla="*/ 0 h 5"/>
                  <a:gd name="T16" fmla="*/ 5 w 31"/>
                  <a:gd name="T17" fmla="*/ 0 h 5"/>
                  <a:gd name="T18" fmla="*/ 0 w 31"/>
                  <a:gd name="T19" fmla="*/ 0 h 5"/>
                  <a:gd name="T20" fmla="*/ 0 w 31"/>
                  <a:gd name="T21" fmla="*/ 3 h 5"/>
                  <a:gd name="T22" fmla="*/ 5 w 31"/>
                  <a:gd name="T23" fmla="*/ 3 h 5"/>
                  <a:gd name="T24" fmla="*/ 8 w 31"/>
                  <a:gd name="T25" fmla="*/ 3 h 5"/>
                  <a:gd name="T26" fmla="*/ 13 w 31"/>
                  <a:gd name="T27" fmla="*/ 3 h 5"/>
                  <a:gd name="T28" fmla="*/ 15 w 31"/>
                  <a:gd name="T29" fmla="*/ 5 h 5"/>
                  <a:gd name="T30" fmla="*/ 21 w 31"/>
                  <a:gd name="T31" fmla="*/ 5 h 5"/>
                  <a:gd name="T32" fmla="*/ 23 w 31"/>
                  <a:gd name="T33" fmla="*/ 5 h 5"/>
                  <a:gd name="T34" fmla="*/ 28 w 31"/>
                  <a:gd name="T35" fmla="*/ 5 h 5"/>
                  <a:gd name="T36" fmla="*/ 31 w 31"/>
                  <a:gd name="T37" fmla="*/ 5 h 5"/>
                  <a:gd name="T38" fmla="*/ 31 w 31"/>
                  <a:gd name="T39" fmla="*/ 5 h 5"/>
                  <a:gd name="T40" fmla="*/ 31 w 31"/>
                  <a:gd name="T41" fmla="*/ 3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1"/>
                  <a:gd name="T64" fmla="*/ 0 h 5"/>
                  <a:gd name="T65" fmla="*/ 31 w 31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1" h="5">
                    <a:moveTo>
                      <a:pt x="31" y="3"/>
                    </a:moveTo>
                    <a:lnTo>
                      <a:pt x="31" y="3"/>
                    </a:lnTo>
                    <a:lnTo>
                      <a:pt x="28" y="3"/>
                    </a:lnTo>
                    <a:lnTo>
                      <a:pt x="23" y="0"/>
                    </a:lnTo>
                    <a:lnTo>
                      <a:pt x="21" y="0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5" y="3"/>
                    </a:lnTo>
                    <a:lnTo>
                      <a:pt x="8" y="3"/>
                    </a:lnTo>
                    <a:lnTo>
                      <a:pt x="13" y="3"/>
                    </a:lnTo>
                    <a:lnTo>
                      <a:pt x="15" y="5"/>
                    </a:lnTo>
                    <a:lnTo>
                      <a:pt x="21" y="5"/>
                    </a:lnTo>
                    <a:lnTo>
                      <a:pt x="23" y="5"/>
                    </a:lnTo>
                    <a:lnTo>
                      <a:pt x="28" y="5"/>
                    </a:lnTo>
                    <a:lnTo>
                      <a:pt x="31" y="5"/>
                    </a:lnTo>
                    <a:lnTo>
                      <a:pt x="31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12" name="Freeform 3245"/>
              <p:cNvSpPr>
                <a:spLocks/>
              </p:cNvSpPr>
              <p:nvPr/>
            </p:nvSpPr>
            <p:spPr bwMode="auto">
              <a:xfrm>
                <a:off x="3461" y="1888"/>
                <a:ext cx="29" cy="8"/>
              </a:xfrm>
              <a:custGeom>
                <a:avLst/>
                <a:gdLst>
                  <a:gd name="T0" fmla="*/ 26 w 29"/>
                  <a:gd name="T1" fmla="*/ 0 h 8"/>
                  <a:gd name="T2" fmla="*/ 26 w 29"/>
                  <a:gd name="T3" fmla="*/ 0 h 8"/>
                  <a:gd name="T4" fmla="*/ 24 w 29"/>
                  <a:gd name="T5" fmla="*/ 3 h 8"/>
                  <a:gd name="T6" fmla="*/ 21 w 29"/>
                  <a:gd name="T7" fmla="*/ 3 h 8"/>
                  <a:gd name="T8" fmla="*/ 18 w 29"/>
                  <a:gd name="T9" fmla="*/ 6 h 8"/>
                  <a:gd name="T10" fmla="*/ 16 w 29"/>
                  <a:gd name="T11" fmla="*/ 6 h 8"/>
                  <a:gd name="T12" fmla="*/ 11 w 29"/>
                  <a:gd name="T13" fmla="*/ 6 h 8"/>
                  <a:gd name="T14" fmla="*/ 8 w 29"/>
                  <a:gd name="T15" fmla="*/ 6 h 8"/>
                  <a:gd name="T16" fmla="*/ 5 w 29"/>
                  <a:gd name="T17" fmla="*/ 6 h 8"/>
                  <a:gd name="T18" fmla="*/ 0 w 29"/>
                  <a:gd name="T19" fmla="*/ 6 h 8"/>
                  <a:gd name="T20" fmla="*/ 0 w 29"/>
                  <a:gd name="T21" fmla="*/ 8 h 8"/>
                  <a:gd name="T22" fmla="*/ 5 w 29"/>
                  <a:gd name="T23" fmla="*/ 8 h 8"/>
                  <a:gd name="T24" fmla="*/ 8 w 29"/>
                  <a:gd name="T25" fmla="*/ 8 h 8"/>
                  <a:gd name="T26" fmla="*/ 11 w 29"/>
                  <a:gd name="T27" fmla="*/ 8 h 8"/>
                  <a:gd name="T28" fmla="*/ 16 w 29"/>
                  <a:gd name="T29" fmla="*/ 8 h 8"/>
                  <a:gd name="T30" fmla="*/ 18 w 29"/>
                  <a:gd name="T31" fmla="*/ 8 h 8"/>
                  <a:gd name="T32" fmla="*/ 21 w 29"/>
                  <a:gd name="T33" fmla="*/ 8 h 8"/>
                  <a:gd name="T34" fmla="*/ 24 w 29"/>
                  <a:gd name="T35" fmla="*/ 6 h 8"/>
                  <a:gd name="T36" fmla="*/ 29 w 29"/>
                  <a:gd name="T37" fmla="*/ 3 h 8"/>
                  <a:gd name="T38" fmla="*/ 29 w 29"/>
                  <a:gd name="T39" fmla="*/ 3 h 8"/>
                  <a:gd name="T40" fmla="*/ 26 w 29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8"/>
                  <a:gd name="T65" fmla="*/ 29 w 29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8">
                    <a:moveTo>
                      <a:pt x="26" y="0"/>
                    </a:moveTo>
                    <a:lnTo>
                      <a:pt x="26" y="0"/>
                    </a:lnTo>
                    <a:lnTo>
                      <a:pt x="24" y="3"/>
                    </a:lnTo>
                    <a:lnTo>
                      <a:pt x="21" y="3"/>
                    </a:lnTo>
                    <a:lnTo>
                      <a:pt x="18" y="6"/>
                    </a:lnTo>
                    <a:lnTo>
                      <a:pt x="16" y="6"/>
                    </a:lnTo>
                    <a:lnTo>
                      <a:pt x="11" y="6"/>
                    </a:lnTo>
                    <a:lnTo>
                      <a:pt x="8" y="6"/>
                    </a:lnTo>
                    <a:lnTo>
                      <a:pt x="5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6" y="8"/>
                    </a:lnTo>
                    <a:lnTo>
                      <a:pt x="18" y="8"/>
                    </a:lnTo>
                    <a:lnTo>
                      <a:pt x="21" y="8"/>
                    </a:lnTo>
                    <a:lnTo>
                      <a:pt x="24" y="6"/>
                    </a:lnTo>
                    <a:lnTo>
                      <a:pt x="29" y="3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13" name="Freeform 3246"/>
              <p:cNvSpPr>
                <a:spLocks/>
              </p:cNvSpPr>
              <p:nvPr/>
            </p:nvSpPr>
            <p:spPr bwMode="auto">
              <a:xfrm>
                <a:off x="3487" y="1862"/>
                <a:ext cx="11" cy="29"/>
              </a:xfrm>
              <a:custGeom>
                <a:avLst/>
                <a:gdLst>
                  <a:gd name="T0" fmla="*/ 5 w 11"/>
                  <a:gd name="T1" fmla="*/ 3 h 29"/>
                  <a:gd name="T2" fmla="*/ 5 w 11"/>
                  <a:gd name="T3" fmla="*/ 3 h 29"/>
                  <a:gd name="T4" fmla="*/ 5 w 11"/>
                  <a:gd name="T5" fmla="*/ 3 h 29"/>
                  <a:gd name="T6" fmla="*/ 5 w 11"/>
                  <a:gd name="T7" fmla="*/ 8 h 29"/>
                  <a:gd name="T8" fmla="*/ 5 w 11"/>
                  <a:gd name="T9" fmla="*/ 11 h 29"/>
                  <a:gd name="T10" fmla="*/ 5 w 11"/>
                  <a:gd name="T11" fmla="*/ 13 h 29"/>
                  <a:gd name="T12" fmla="*/ 5 w 11"/>
                  <a:gd name="T13" fmla="*/ 18 h 29"/>
                  <a:gd name="T14" fmla="*/ 3 w 11"/>
                  <a:gd name="T15" fmla="*/ 21 h 29"/>
                  <a:gd name="T16" fmla="*/ 3 w 11"/>
                  <a:gd name="T17" fmla="*/ 24 h 29"/>
                  <a:gd name="T18" fmla="*/ 0 w 11"/>
                  <a:gd name="T19" fmla="*/ 26 h 29"/>
                  <a:gd name="T20" fmla="*/ 3 w 11"/>
                  <a:gd name="T21" fmla="*/ 29 h 29"/>
                  <a:gd name="T22" fmla="*/ 5 w 11"/>
                  <a:gd name="T23" fmla="*/ 26 h 29"/>
                  <a:gd name="T24" fmla="*/ 5 w 11"/>
                  <a:gd name="T25" fmla="*/ 24 h 29"/>
                  <a:gd name="T26" fmla="*/ 8 w 11"/>
                  <a:gd name="T27" fmla="*/ 18 h 29"/>
                  <a:gd name="T28" fmla="*/ 8 w 11"/>
                  <a:gd name="T29" fmla="*/ 16 h 29"/>
                  <a:gd name="T30" fmla="*/ 11 w 11"/>
                  <a:gd name="T31" fmla="*/ 11 h 29"/>
                  <a:gd name="T32" fmla="*/ 11 w 11"/>
                  <a:gd name="T33" fmla="*/ 8 h 29"/>
                  <a:gd name="T34" fmla="*/ 8 w 11"/>
                  <a:gd name="T35" fmla="*/ 3 h 29"/>
                  <a:gd name="T36" fmla="*/ 8 w 11"/>
                  <a:gd name="T37" fmla="*/ 0 h 29"/>
                  <a:gd name="T38" fmla="*/ 8 w 11"/>
                  <a:gd name="T39" fmla="*/ 0 h 29"/>
                  <a:gd name="T40" fmla="*/ 5 w 11"/>
                  <a:gd name="T41" fmla="*/ 3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"/>
                  <a:gd name="T64" fmla="*/ 0 h 29"/>
                  <a:gd name="T65" fmla="*/ 11 w 11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" h="29">
                    <a:moveTo>
                      <a:pt x="5" y="3"/>
                    </a:moveTo>
                    <a:lnTo>
                      <a:pt x="5" y="3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5" y="18"/>
                    </a:lnTo>
                    <a:lnTo>
                      <a:pt x="3" y="21"/>
                    </a:lnTo>
                    <a:lnTo>
                      <a:pt x="3" y="24"/>
                    </a:lnTo>
                    <a:lnTo>
                      <a:pt x="0" y="26"/>
                    </a:lnTo>
                    <a:lnTo>
                      <a:pt x="3" y="29"/>
                    </a:lnTo>
                    <a:lnTo>
                      <a:pt x="5" y="26"/>
                    </a:lnTo>
                    <a:lnTo>
                      <a:pt x="5" y="24"/>
                    </a:lnTo>
                    <a:lnTo>
                      <a:pt x="8" y="18"/>
                    </a:lnTo>
                    <a:lnTo>
                      <a:pt x="8" y="16"/>
                    </a:lnTo>
                    <a:lnTo>
                      <a:pt x="11" y="11"/>
                    </a:lnTo>
                    <a:lnTo>
                      <a:pt x="11" y="8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14" name="Freeform 3247"/>
              <p:cNvSpPr>
                <a:spLocks/>
              </p:cNvSpPr>
              <p:nvPr/>
            </p:nvSpPr>
            <p:spPr bwMode="auto">
              <a:xfrm>
                <a:off x="3474" y="1857"/>
                <a:ext cx="21" cy="8"/>
              </a:xfrm>
              <a:custGeom>
                <a:avLst/>
                <a:gdLst>
                  <a:gd name="T0" fmla="*/ 0 w 21"/>
                  <a:gd name="T1" fmla="*/ 2 h 8"/>
                  <a:gd name="T2" fmla="*/ 0 w 21"/>
                  <a:gd name="T3" fmla="*/ 2 h 8"/>
                  <a:gd name="T4" fmla="*/ 0 w 21"/>
                  <a:gd name="T5" fmla="*/ 2 h 8"/>
                  <a:gd name="T6" fmla="*/ 3 w 21"/>
                  <a:gd name="T7" fmla="*/ 2 h 8"/>
                  <a:gd name="T8" fmla="*/ 8 w 21"/>
                  <a:gd name="T9" fmla="*/ 5 h 8"/>
                  <a:gd name="T10" fmla="*/ 11 w 21"/>
                  <a:gd name="T11" fmla="*/ 5 h 8"/>
                  <a:gd name="T12" fmla="*/ 13 w 21"/>
                  <a:gd name="T13" fmla="*/ 5 h 8"/>
                  <a:gd name="T14" fmla="*/ 16 w 21"/>
                  <a:gd name="T15" fmla="*/ 5 h 8"/>
                  <a:gd name="T16" fmla="*/ 18 w 21"/>
                  <a:gd name="T17" fmla="*/ 5 h 8"/>
                  <a:gd name="T18" fmla="*/ 18 w 21"/>
                  <a:gd name="T19" fmla="*/ 8 h 8"/>
                  <a:gd name="T20" fmla="*/ 21 w 21"/>
                  <a:gd name="T21" fmla="*/ 5 h 8"/>
                  <a:gd name="T22" fmla="*/ 18 w 21"/>
                  <a:gd name="T23" fmla="*/ 2 h 8"/>
                  <a:gd name="T24" fmla="*/ 16 w 21"/>
                  <a:gd name="T25" fmla="*/ 2 h 8"/>
                  <a:gd name="T26" fmla="*/ 13 w 21"/>
                  <a:gd name="T27" fmla="*/ 2 h 8"/>
                  <a:gd name="T28" fmla="*/ 11 w 21"/>
                  <a:gd name="T29" fmla="*/ 0 h 8"/>
                  <a:gd name="T30" fmla="*/ 8 w 21"/>
                  <a:gd name="T31" fmla="*/ 0 h 8"/>
                  <a:gd name="T32" fmla="*/ 3 w 21"/>
                  <a:gd name="T33" fmla="*/ 0 h 8"/>
                  <a:gd name="T34" fmla="*/ 0 w 21"/>
                  <a:gd name="T35" fmla="*/ 0 h 8"/>
                  <a:gd name="T36" fmla="*/ 0 w 21"/>
                  <a:gd name="T37" fmla="*/ 0 h 8"/>
                  <a:gd name="T38" fmla="*/ 0 w 21"/>
                  <a:gd name="T39" fmla="*/ 0 h 8"/>
                  <a:gd name="T40" fmla="*/ 0 w 21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0" y="2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3" y="5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18" y="8"/>
                    </a:lnTo>
                    <a:lnTo>
                      <a:pt x="21" y="5"/>
                    </a:lnTo>
                    <a:lnTo>
                      <a:pt x="18" y="2"/>
                    </a:lnTo>
                    <a:lnTo>
                      <a:pt x="16" y="2"/>
                    </a:lnTo>
                    <a:lnTo>
                      <a:pt x="13" y="2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15" name="Freeform 3248"/>
              <p:cNvSpPr>
                <a:spLocks/>
              </p:cNvSpPr>
              <p:nvPr/>
            </p:nvSpPr>
            <p:spPr bwMode="auto">
              <a:xfrm>
                <a:off x="3367" y="1857"/>
                <a:ext cx="107" cy="10"/>
              </a:xfrm>
              <a:custGeom>
                <a:avLst/>
                <a:gdLst>
                  <a:gd name="T0" fmla="*/ 3 w 107"/>
                  <a:gd name="T1" fmla="*/ 8 h 10"/>
                  <a:gd name="T2" fmla="*/ 0 w 107"/>
                  <a:gd name="T3" fmla="*/ 10 h 10"/>
                  <a:gd name="T4" fmla="*/ 5 w 107"/>
                  <a:gd name="T5" fmla="*/ 10 h 10"/>
                  <a:gd name="T6" fmla="*/ 16 w 107"/>
                  <a:gd name="T7" fmla="*/ 8 h 10"/>
                  <a:gd name="T8" fmla="*/ 34 w 107"/>
                  <a:gd name="T9" fmla="*/ 8 h 10"/>
                  <a:gd name="T10" fmla="*/ 52 w 107"/>
                  <a:gd name="T11" fmla="*/ 8 h 10"/>
                  <a:gd name="T12" fmla="*/ 71 w 107"/>
                  <a:gd name="T13" fmla="*/ 5 h 10"/>
                  <a:gd name="T14" fmla="*/ 89 w 107"/>
                  <a:gd name="T15" fmla="*/ 5 h 10"/>
                  <a:gd name="T16" fmla="*/ 102 w 107"/>
                  <a:gd name="T17" fmla="*/ 5 h 10"/>
                  <a:gd name="T18" fmla="*/ 107 w 107"/>
                  <a:gd name="T19" fmla="*/ 2 h 10"/>
                  <a:gd name="T20" fmla="*/ 107 w 107"/>
                  <a:gd name="T21" fmla="*/ 0 h 10"/>
                  <a:gd name="T22" fmla="*/ 102 w 107"/>
                  <a:gd name="T23" fmla="*/ 0 h 10"/>
                  <a:gd name="T24" fmla="*/ 89 w 107"/>
                  <a:gd name="T25" fmla="*/ 0 h 10"/>
                  <a:gd name="T26" fmla="*/ 71 w 107"/>
                  <a:gd name="T27" fmla="*/ 2 h 10"/>
                  <a:gd name="T28" fmla="*/ 52 w 107"/>
                  <a:gd name="T29" fmla="*/ 2 h 10"/>
                  <a:gd name="T30" fmla="*/ 34 w 107"/>
                  <a:gd name="T31" fmla="*/ 5 h 10"/>
                  <a:gd name="T32" fmla="*/ 16 w 107"/>
                  <a:gd name="T33" fmla="*/ 5 h 10"/>
                  <a:gd name="T34" fmla="*/ 5 w 107"/>
                  <a:gd name="T35" fmla="*/ 5 h 10"/>
                  <a:gd name="T36" fmla="*/ 0 w 107"/>
                  <a:gd name="T37" fmla="*/ 8 h 10"/>
                  <a:gd name="T38" fmla="*/ 0 w 107"/>
                  <a:gd name="T39" fmla="*/ 8 h 10"/>
                  <a:gd name="T40" fmla="*/ 3 w 107"/>
                  <a:gd name="T41" fmla="*/ 8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7"/>
                  <a:gd name="T64" fmla="*/ 0 h 10"/>
                  <a:gd name="T65" fmla="*/ 107 w 107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7" h="10">
                    <a:moveTo>
                      <a:pt x="3" y="8"/>
                    </a:moveTo>
                    <a:lnTo>
                      <a:pt x="0" y="10"/>
                    </a:lnTo>
                    <a:lnTo>
                      <a:pt x="5" y="10"/>
                    </a:lnTo>
                    <a:lnTo>
                      <a:pt x="16" y="8"/>
                    </a:lnTo>
                    <a:lnTo>
                      <a:pt x="34" y="8"/>
                    </a:lnTo>
                    <a:lnTo>
                      <a:pt x="52" y="8"/>
                    </a:lnTo>
                    <a:lnTo>
                      <a:pt x="71" y="5"/>
                    </a:lnTo>
                    <a:lnTo>
                      <a:pt x="89" y="5"/>
                    </a:lnTo>
                    <a:lnTo>
                      <a:pt x="102" y="5"/>
                    </a:lnTo>
                    <a:lnTo>
                      <a:pt x="107" y="2"/>
                    </a:lnTo>
                    <a:lnTo>
                      <a:pt x="107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71" y="2"/>
                    </a:lnTo>
                    <a:lnTo>
                      <a:pt x="52" y="2"/>
                    </a:lnTo>
                    <a:lnTo>
                      <a:pt x="34" y="5"/>
                    </a:lnTo>
                    <a:lnTo>
                      <a:pt x="16" y="5"/>
                    </a:lnTo>
                    <a:lnTo>
                      <a:pt x="5" y="5"/>
                    </a:lnTo>
                    <a:lnTo>
                      <a:pt x="0" y="8"/>
                    </a:ln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16" name="Rectangle 3249"/>
              <p:cNvSpPr>
                <a:spLocks noChangeArrowheads="1"/>
              </p:cNvSpPr>
              <p:nvPr/>
            </p:nvSpPr>
            <p:spPr bwMode="auto">
              <a:xfrm>
                <a:off x="3385" y="1875"/>
                <a:ext cx="92" cy="5"/>
              </a:xfrm>
              <a:prstGeom prst="rect">
                <a:avLst/>
              </a:prstGeom>
              <a:solidFill>
                <a:srgbClr val="504A5D"/>
              </a:solidFill>
              <a:ln w="0">
                <a:solidFill>
                  <a:srgbClr val="25221E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7617" name="Freeform 3250"/>
              <p:cNvSpPr>
                <a:spLocks/>
              </p:cNvSpPr>
              <p:nvPr/>
            </p:nvSpPr>
            <p:spPr bwMode="auto">
              <a:xfrm>
                <a:off x="3181" y="1784"/>
                <a:ext cx="338" cy="70"/>
              </a:xfrm>
              <a:custGeom>
                <a:avLst/>
                <a:gdLst>
                  <a:gd name="T0" fmla="*/ 55 w 338"/>
                  <a:gd name="T1" fmla="*/ 7 h 70"/>
                  <a:gd name="T2" fmla="*/ 42 w 338"/>
                  <a:gd name="T3" fmla="*/ 10 h 70"/>
                  <a:gd name="T4" fmla="*/ 32 w 338"/>
                  <a:gd name="T5" fmla="*/ 18 h 70"/>
                  <a:gd name="T6" fmla="*/ 24 w 338"/>
                  <a:gd name="T7" fmla="*/ 28 h 70"/>
                  <a:gd name="T8" fmla="*/ 13 w 338"/>
                  <a:gd name="T9" fmla="*/ 36 h 70"/>
                  <a:gd name="T10" fmla="*/ 5 w 338"/>
                  <a:gd name="T11" fmla="*/ 41 h 70"/>
                  <a:gd name="T12" fmla="*/ 0 w 338"/>
                  <a:gd name="T13" fmla="*/ 47 h 70"/>
                  <a:gd name="T14" fmla="*/ 0 w 338"/>
                  <a:gd name="T15" fmla="*/ 55 h 70"/>
                  <a:gd name="T16" fmla="*/ 0 w 338"/>
                  <a:gd name="T17" fmla="*/ 55 h 70"/>
                  <a:gd name="T18" fmla="*/ 5 w 338"/>
                  <a:gd name="T19" fmla="*/ 57 h 70"/>
                  <a:gd name="T20" fmla="*/ 58 w 338"/>
                  <a:gd name="T21" fmla="*/ 65 h 70"/>
                  <a:gd name="T22" fmla="*/ 110 w 338"/>
                  <a:gd name="T23" fmla="*/ 68 h 70"/>
                  <a:gd name="T24" fmla="*/ 162 w 338"/>
                  <a:gd name="T25" fmla="*/ 70 h 70"/>
                  <a:gd name="T26" fmla="*/ 217 w 338"/>
                  <a:gd name="T27" fmla="*/ 70 h 70"/>
                  <a:gd name="T28" fmla="*/ 275 w 338"/>
                  <a:gd name="T29" fmla="*/ 70 h 70"/>
                  <a:gd name="T30" fmla="*/ 304 w 338"/>
                  <a:gd name="T31" fmla="*/ 65 h 70"/>
                  <a:gd name="T32" fmla="*/ 330 w 338"/>
                  <a:gd name="T33" fmla="*/ 60 h 70"/>
                  <a:gd name="T34" fmla="*/ 335 w 338"/>
                  <a:gd name="T35" fmla="*/ 57 h 70"/>
                  <a:gd name="T36" fmla="*/ 338 w 338"/>
                  <a:gd name="T37" fmla="*/ 52 h 70"/>
                  <a:gd name="T38" fmla="*/ 335 w 338"/>
                  <a:gd name="T39" fmla="*/ 41 h 70"/>
                  <a:gd name="T40" fmla="*/ 330 w 338"/>
                  <a:gd name="T41" fmla="*/ 31 h 70"/>
                  <a:gd name="T42" fmla="*/ 325 w 338"/>
                  <a:gd name="T43" fmla="*/ 23 h 70"/>
                  <a:gd name="T44" fmla="*/ 319 w 338"/>
                  <a:gd name="T45" fmla="*/ 10 h 70"/>
                  <a:gd name="T46" fmla="*/ 314 w 338"/>
                  <a:gd name="T47" fmla="*/ 5 h 70"/>
                  <a:gd name="T48" fmla="*/ 306 w 338"/>
                  <a:gd name="T49" fmla="*/ 2 h 70"/>
                  <a:gd name="T50" fmla="*/ 243 w 338"/>
                  <a:gd name="T51" fmla="*/ 0 h 70"/>
                  <a:gd name="T52" fmla="*/ 181 w 338"/>
                  <a:gd name="T53" fmla="*/ 0 h 70"/>
                  <a:gd name="T54" fmla="*/ 118 w 338"/>
                  <a:gd name="T55" fmla="*/ 2 h 70"/>
                  <a:gd name="T56" fmla="*/ 55 w 338"/>
                  <a:gd name="T57" fmla="*/ 7 h 7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338"/>
                  <a:gd name="T88" fmla="*/ 0 h 70"/>
                  <a:gd name="T89" fmla="*/ 338 w 338"/>
                  <a:gd name="T90" fmla="*/ 70 h 70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338" h="70">
                    <a:moveTo>
                      <a:pt x="55" y="7"/>
                    </a:moveTo>
                    <a:lnTo>
                      <a:pt x="42" y="10"/>
                    </a:lnTo>
                    <a:lnTo>
                      <a:pt x="32" y="18"/>
                    </a:lnTo>
                    <a:lnTo>
                      <a:pt x="24" y="28"/>
                    </a:lnTo>
                    <a:lnTo>
                      <a:pt x="13" y="36"/>
                    </a:lnTo>
                    <a:lnTo>
                      <a:pt x="5" y="41"/>
                    </a:lnTo>
                    <a:lnTo>
                      <a:pt x="0" y="47"/>
                    </a:lnTo>
                    <a:lnTo>
                      <a:pt x="0" y="55"/>
                    </a:lnTo>
                    <a:lnTo>
                      <a:pt x="5" y="57"/>
                    </a:lnTo>
                    <a:lnTo>
                      <a:pt x="58" y="65"/>
                    </a:lnTo>
                    <a:lnTo>
                      <a:pt x="110" y="68"/>
                    </a:lnTo>
                    <a:lnTo>
                      <a:pt x="162" y="70"/>
                    </a:lnTo>
                    <a:lnTo>
                      <a:pt x="217" y="70"/>
                    </a:lnTo>
                    <a:lnTo>
                      <a:pt x="275" y="70"/>
                    </a:lnTo>
                    <a:lnTo>
                      <a:pt x="304" y="65"/>
                    </a:lnTo>
                    <a:lnTo>
                      <a:pt x="330" y="60"/>
                    </a:lnTo>
                    <a:lnTo>
                      <a:pt x="335" y="57"/>
                    </a:lnTo>
                    <a:lnTo>
                      <a:pt x="338" y="52"/>
                    </a:lnTo>
                    <a:lnTo>
                      <a:pt x="335" y="41"/>
                    </a:lnTo>
                    <a:lnTo>
                      <a:pt x="330" y="31"/>
                    </a:lnTo>
                    <a:lnTo>
                      <a:pt x="325" y="23"/>
                    </a:lnTo>
                    <a:lnTo>
                      <a:pt x="319" y="10"/>
                    </a:lnTo>
                    <a:lnTo>
                      <a:pt x="314" y="5"/>
                    </a:lnTo>
                    <a:lnTo>
                      <a:pt x="306" y="2"/>
                    </a:lnTo>
                    <a:lnTo>
                      <a:pt x="243" y="0"/>
                    </a:lnTo>
                    <a:lnTo>
                      <a:pt x="181" y="0"/>
                    </a:lnTo>
                    <a:lnTo>
                      <a:pt x="118" y="2"/>
                    </a:lnTo>
                    <a:lnTo>
                      <a:pt x="55" y="7"/>
                    </a:lnTo>
                    <a:close/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18" name="Freeform 3251"/>
              <p:cNvSpPr>
                <a:spLocks/>
              </p:cNvSpPr>
              <p:nvPr/>
            </p:nvSpPr>
            <p:spPr bwMode="auto">
              <a:xfrm>
                <a:off x="3194" y="1789"/>
                <a:ext cx="42" cy="31"/>
              </a:xfrm>
              <a:custGeom>
                <a:avLst/>
                <a:gdLst>
                  <a:gd name="T0" fmla="*/ 3 w 42"/>
                  <a:gd name="T1" fmla="*/ 31 h 31"/>
                  <a:gd name="T2" fmla="*/ 3 w 42"/>
                  <a:gd name="T3" fmla="*/ 31 h 31"/>
                  <a:gd name="T4" fmla="*/ 8 w 42"/>
                  <a:gd name="T5" fmla="*/ 29 h 31"/>
                  <a:gd name="T6" fmla="*/ 11 w 42"/>
                  <a:gd name="T7" fmla="*/ 23 h 31"/>
                  <a:gd name="T8" fmla="*/ 16 w 42"/>
                  <a:gd name="T9" fmla="*/ 18 h 31"/>
                  <a:gd name="T10" fmla="*/ 21 w 42"/>
                  <a:gd name="T11" fmla="*/ 15 h 31"/>
                  <a:gd name="T12" fmla="*/ 24 w 42"/>
                  <a:gd name="T13" fmla="*/ 10 h 31"/>
                  <a:gd name="T14" fmla="*/ 32 w 42"/>
                  <a:gd name="T15" fmla="*/ 8 h 31"/>
                  <a:gd name="T16" fmla="*/ 37 w 42"/>
                  <a:gd name="T17" fmla="*/ 5 h 31"/>
                  <a:gd name="T18" fmla="*/ 42 w 42"/>
                  <a:gd name="T19" fmla="*/ 2 h 31"/>
                  <a:gd name="T20" fmla="*/ 42 w 42"/>
                  <a:gd name="T21" fmla="*/ 0 h 31"/>
                  <a:gd name="T22" fmla="*/ 34 w 42"/>
                  <a:gd name="T23" fmla="*/ 0 h 31"/>
                  <a:gd name="T24" fmla="*/ 29 w 42"/>
                  <a:gd name="T25" fmla="*/ 5 h 31"/>
                  <a:gd name="T26" fmla="*/ 24 w 42"/>
                  <a:gd name="T27" fmla="*/ 8 h 31"/>
                  <a:gd name="T28" fmla="*/ 19 w 42"/>
                  <a:gd name="T29" fmla="*/ 10 h 31"/>
                  <a:gd name="T30" fmla="*/ 13 w 42"/>
                  <a:gd name="T31" fmla="*/ 15 h 31"/>
                  <a:gd name="T32" fmla="*/ 8 w 42"/>
                  <a:gd name="T33" fmla="*/ 21 h 31"/>
                  <a:gd name="T34" fmla="*/ 6 w 42"/>
                  <a:gd name="T35" fmla="*/ 26 h 31"/>
                  <a:gd name="T36" fmla="*/ 0 w 42"/>
                  <a:gd name="T37" fmla="*/ 29 h 31"/>
                  <a:gd name="T38" fmla="*/ 0 w 42"/>
                  <a:gd name="T39" fmla="*/ 29 h 31"/>
                  <a:gd name="T40" fmla="*/ 3 w 42"/>
                  <a:gd name="T41" fmla="*/ 31 h 3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2"/>
                  <a:gd name="T64" fmla="*/ 0 h 31"/>
                  <a:gd name="T65" fmla="*/ 42 w 42"/>
                  <a:gd name="T66" fmla="*/ 31 h 3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2" h="31">
                    <a:moveTo>
                      <a:pt x="3" y="31"/>
                    </a:moveTo>
                    <a:lnTo>
                      <a:pt x="3" y="31"/>
                    </a:lnTo>
                    <a:lnTo>
                      <a:pt x="8" y="29"/>
                    </a:lnTo>
                    <a:lnTo>
                      <a:pt x="11" y="23"/>
                    </a:lnTo>
                    <a:lnTo>
                      <a:pt x="16" y="18"/>
                    </a:lnTo>
                    <a:lnTo>
                      <a:pt x="21" y="15"/>
                    </a:lnTo>
                    <a:lnTo>
                      <a:pt x="24" y="10"/>
                    </a:lnTo>
                    <a:lnTo>
                      <a:pt x="32" y="8"/>
                    </a:lnTo>
                    <a:lnTo>
                      <a:pt x="37" y="5"/>
                    </a:lnTo>
                    <a:lnTo>
                      <a:pt x="42" y="2"/>
                    </a:lnTo>
                    <a:lnTo>
                      <a:pt x="42" y="0"/>
                    </a:lnTo>
                    <a:lnTo>
                      <a:pt x="34" y="0"/>
                    </a:lnTo>
                    <a:lnTo>
                      <a:pt x="29" y="5"/>
                    </a:lnTo>
                    <a:lnTo>
                      <a:pt x="24" y="8"/>
                    </a:lnTo>
                    <a:lnTo>
                      <a:pt x="19" y="10"/>
                    </a:lnTo>
                    <a:lnTo>
                      <a:pt x="13" y="15"/>
                    </a:lnTo>
                    <a:lnTo>
                      <a:pt x="8" y="21"/>
                    </a:lnTo>
                    <a:lnTo>
                      <a:pt x="6" y="26"/>
                    </a:lnTo>
                    <a:lnTo>
                      <a:pt x="0" y="29"/>
                    </a:lnTo>
                    <a:lnTo>
                      <a:pt x="3" y="3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19" name="Freeform 3252"/>
              <p:cNvSpPr>
                <a:spLocks/>
              </p:cNvSpPr>
              <p:nvPr/>
            </p:nvSpPr>
            <p:spPr bwMode="auto">
              <a:xfrm>
                <a:off x="3179" y="1818"/>
                <a:ext cx="18" cy="26"/>
              </a:xfrm>
              <a:custGeom>
                <a:avLst/>
                <a:gdLst>
                  <a:gd name="T0" fmla="*/ 7 w 18"/>
                  <a:gd name="T1" fmla="*/ 21 h 26"/>
                  <a:gd name="T2" fmla="*/ 7 w 18"/>
                  <a:gd name="T3" fmla="*/ 21 h 26"/>
                  <a:gd name="T4" fmla="*/ 5 w 18"/>
                  <a:gd name="T5" fmla="*/ 21 h 26"/>
                  <a:gd name="T6" fmla="*/ 2 w 18"/>
                  <a:gd name="T7" fmla="*/ 21 h 26"/>
                  <a:gd name="T8" fmla="*/ 2 w 18"/>
                  <a:gd name="T9" fmla="*/ 18 h 26"/>
                  <a:gd name="T10" fmla="*/ 5 w 18"/>
                  <a:gd name="T11" fmla="*/ 15 h 26"/>
                  <a:gd name="T12" fmla="*/ 7 w 18"/>
                  <a:gd name="T13" fmla="*/ 13 h 26"/>
                  <a:gd name="T14" fmla="*/ 10 w 18"/>
                  <a:gd name="T15" fmla="*/ 10 h 26"/>
                  <a:gd name="T16" fmla="*/ 13 w 18"/>
                  <a:gd name="T17" fmla="*/ 5 h 26"/>
                  <a:gd name="T18" fmla="*/ 18 w 18"/>
                  <a:gd name="T19" fmla="*/ 2 h 26"/>
                  <a:gd name="T20" fmla="*/ 15 w 18"/>
                  <a:gd name="T21" fmla="*/ 0 h 26"/>
                  <a:gd name="T22" fmla="*/ 10 w 18"/>
                  <a:gd name="T23" fmla="*/ 2 h 26"/>
                  <a:gd name="T24" fmla="*/ 7 w 18"/>
                  <a:gd name="T25" fmla="*/ 7 h 26"/>
                  <a:gd name="T26" fmla="*/ 5 w 18"/>
                  <a:gd name="T27" fmla="*/ 10 h 26"/>
                  <a:gd name="T28" fmla="*/ 2 w 18"/>
                  <a:gd name="T29" fmla="*/ 13 h 26"/>
                  <a:gd name="T30" fmla="*/ 0 w 18"/>
                  <a:gd name="T31" fmla="*/ 18 h 26"/>
                  <a:gd name="T32" fmla="*/ 0 w 18"/>
                  <a:gd name="T33" fmla="*/ 21 h 26"/>
                  <a:gd name="T34" fmla="*/ 2 w 18"/>
                  <a:gd name="T35" fmla="*/ 23 h 26"/>
                  <a:gd name="T36" fmla="*/ 7 w 18"/>
                  <a:gd name="T37" fmla="*/ 26 h 26"/>
                  <a:gd name="T38" fmla="*/ 7 w 18"/>
                  <a:gd name="T39" fmla="*/ 26 h 26"/>
                  <a:gd name="T40" fmla="*/ 7 w 18"/>
                  <a:gd name="T41" fmla="*/ 21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8"/>
                  <a:gd name="T64" fmla="*/ 0 h 26"/>
                  <a:gd name="T65" fmla="*/ 18 w 18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8" h="26">
                    <a:moveTo>
                      <a:pt x="7" y="21"/>
                    </a:moveTo>
                    <a:lnTo>
                      <a:pt x="7" y="21"/>
                    </a:lnTo>
                    <a:lnTo>
                      <a:pt x="5" y="21"/>
                    </a:lnTo>
                    <a:lnTo>
                      <a:pt x="2" y="21"/>
                    </a:lnTo>
                    <a:lnTo>
                      <a:pt x="2" y="18"/>
                    </a:lnTo>
                    <a:lnTo>
                      <a:pt x="5" y="15"/>
                    </a:lnTo>
                    <a:lnTo>
                      <a:pt x="7" y="13"/>
                    </a:lnTo>
                    <a:lnTo>
                      <a:pt x="10" y="10"/>
                    </a:lnTo>
                    <a:lnTo>
                      <a:pt x="13" y="5"/>
                    </a:lnTo>
                    <a:lnTo>
                      <a:pt x="18" y="2"/>
                    </a:lnTo>
                    <a:lnTo>
                      <a:pt x="15" y="0"/>
                    </a:lnTo>
                    <a:lnTo>
                      <a:pt x="10" y="2"/>
                    </a:lnTo>
                    <a:lnTo>
                      <a:pt x="7" y="7"/>
                    </a:lnTo>
                    <a:lnTo>
                      <a:pt x="5" y="10"/>
                    </a:lnTo>
                    <a:lnTo>
                      <a:pt x="2" y="13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2" y="23"/>
                    </a:lnTo>
                    <a:lnTo>
                      <a:pt x="7" y="26"/>
                    </a:lnTo>
                    <a:lnTo>
                      <a:pt x="7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20" name="Freeform 3253"/>
              <p:cNvSpPr>
                <a:spLocks/>
              </p:cNvSpPr>
              <p:nvPr/>
            </p:nvSpPr>
            <p:spPr bwMode="auto">
              <a:xfrm>
                <a:off x="3186" y="1839"/>
                <a:ext cx="212" cy="18"/>
              </a:xfrm>
              <a:custGeom>
                <a:avLst/>
                <a:gdLst>
                  <a:gd name="T0" fmla="*/ 212 w 212"/>
                  <a:gd name="T1" fmla="*/ 13 h 18"/>
                  <a:gd name="T2" fmla="*/ 212 w 212"/>
                  <a:gd name="T3" fmla="*/ 13 h 18"/>
                  <a:gd name="T4" fmla="*/ 184 w 212"/>
                  <a:gd name="T5" fmla="*/ 13 h 18"/>
                  <a:gd name="T6" fmla="*/ 157 w 212"/>
                  <a:gd name="T7" fmla="*/ 13 h 18"/>
                  <a:gd name="T8" fmla="*/ 131 w 212"/>
                  <a:gd name="T9" fmla="*/ 13 h 18"/>
                  <a:gd name="T10" fmla="*/ 105 w 212"/>
                  <a:gd name="T11" fmla="*/ 10 h 18"/>
                  <a:gd name="T12" fmla="*/ 79 w 212"/>
                  <a:gd name="T13" fmla="*/ 10 h 18"/>
                  <a:gd name="T14" fmla="*/ 53 w 212"/>
                  <a:gd name="T15" fmla="*/ 7 h 18"/>
                  <a:gd name="T16" fmla="*/ 27 w 212"/>
                  <a:gd name="T17" fmla="*/ 5 h 18"/>
                  <a:gd name="T18" fmla="*/ 0 w 212"/>
                  <a:gd name="T19" fmla="*/ 0 h 18"/>
                  <a:gd name="T20" fmla="*/ 0 w 212"/>
                  <a:gd name="T21" fmla="*/ 5 h 18"/>
                  <a:gd name="T22" fmla="*/ 27 w 212"/>
                  <a:gd name="T23" fmla="*/ 7 h 18"/>
                  <a:gd name="T24" fmla="*/ 53 w 212"/>
                  <a:gd name="T25" fmla="*/ 10 h 18"/>
                  <a:gd name="T26" fmla="*/ 79 w 212"/>
                  <a:gd name="T27" fmla="*/ 13 h 18"/>
                  <a:gd name="T28" fmla="*/ 105 w 212"/>
                  <a:gd name="T29" fmla="*/ 15 h 18"/>
                  <a:gd name="T30" fmla="*/ 131 w 212"/>
                  <a:gd name="T31" fmla="*/ 15 h 18"/>
                  <a:gd name="T32" fmla="*/ 157 w 212"/>
                  <a:gd name="T33" fmla="*/ 18 h 18"/>
                  <a:gd name="T34" fmla="*/ 184 w 212"/>
                  <a:gd name="T35" fmla="*/ 18 h 18"/>
                  <a:gd name="T36" fmla="*/ 212 w 212"/>
                  <a:gd name="T37" fmla="*/ 18 h 18"/>
                  <a:gd name="T38" fmla="*/ 212 w 212"/>
                  <a:gd name="T39" fmla="*/ 18 h 18"/>
                  <a:gd name="T40" fmla="*/ 212 w 212"/>
                  <a:gd name="T41" fmla="*/ 13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2"/>
                  <a:gd name="T64" fmla="*/ 0 h 18"/>
                  <a:gd name="T65" fmla="*/ 212 w 212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2" h="18">
                    <a:moveTo>
                      <a:pt x="212" y="13"/>
                    </a:moveTo>
                    <a:lnTo>
                      <a:pt x="212" y="13"/>
                    </a:lnTo>
                    <a:lnTo>
                      <a:pt x="184" y="13"/>
                    </a:lnTo>
                    <a:lnTo>
                      <a:pt x="157" y="13"/>
                    </a:lnTo>
                    <a:lnTo>
                      <a:pt x="131" y="13"/>
                    </a:lnTo>
                    <a:lnTo>
                      <a:pt x="105" y="10"/>
                    </a:lnTo>
                    <a:lnTo>
                      <a:pt x="79" y="10"/>
                    </a:lnTo>
                    <a:lnTo>
                      <a:pt x="53" y="7"/>
                    </a:lnTo>
                    <a:lnTo>
                      <a:pt x="27" y="5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27" y="7"/>
                    </a:lnTo>
                    <a:lnTo>
                      <a:pt x="53" y="10"/>
                    </a:lnTo>
                    <a:lnTo>
                      <a:pt x="79" y="13"/>
                    </a:lnTo>
                    <a:lnTo>
                      <a:pt x="105" y="15"/>
                    </a:lnTo>
                    <a:lnTo>
                      <a:pt x="131" y="15"/>
                    </a:lnTo>
                    <a:lnTo>
                      <a:pt x="157" y="18"/>
                    </a:lnTo>
                    <a:lnTo>
                      <a:pt x="184" y="18"/>
                    </a:lnTo>
                    <a:lnTo>
                      <a:pt x="212" y="18"/>
                    </a:lnTo>
                    <a:lnTo>
                      <a:pt x="212" y="1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21" name="Freeform 3254"/>
              <p:cNvSpPr>
                <a:spLocks/>
              </p:cNvSpPr>
              <p:nvPr/>
            </p:nvSpPr>
            <p:spPr bwMode="auto">
              <a:xfrm>
                <a:off x="3398" y="1841"/>
                <a:ext cx="113" cy="16"/>
              </a:xfrm>
              <a:custGeom>
                <a:avLst/>
                <a:gdLst>
                  <a:gd name="T0" fmla="*/ 113 w 113"/>
                  <a:gd name="T1" fmla="*/ 0 h 16"/>
                  <a:gd name="T2" fmla="*/ 113 w 113"/>
                  <a:gd name="T3" fmla="*/ 0 h 16"/>
                  <a:gd name="T4" fmla="*/ 100 w 113"/>
                  <a:gd name="T5" fmla="*/ 5 h 16"/>
                  <a:gd name="T6" fmla="*/ 87 w 113"/>
                  <a:gd name="T7" fmla="*/ 8 h 16"/>
                  <a:gd name="T8" fmla="*/ 71 w 113"/>
                  <a:gd name="T9" fmla="*/ 8 h 16"/>
                  <a:gd name="T10" fmla="*/ 58 w 113"/>
                  <a:gd name="T11" fmla="*/ 11 h 16"/>
                  <a:gd name="T12" fmla="*/ 42 w 113"/>
                  <a:gd name="T13" fmla="*/ 11 h 16"/>
                  <a:gd name="T14" fmla="*/ 29 w 113"/>
                  <a:gd name="T15" fmla="*/ 11 h 16"/>
                  <a:gd name="T16" fmla="*/ 13 w 113"/>
                  <a:gd name="T17" fmla="*/ 13 h 16"/>
                  <a:gd name="T18" fmla="*/ 0 w 113"/>
                  <a:gd name="T19" fmla="*/ 11 h 16"/>
                  <a:gd name="T20" fmla="*/ 0 w 113"/>
                  <a:gd name="T21" fmla="*/ 16 h 16"/>
                  <a:gd name="T22" fmla="*/ 13 w 113"/>
                  <a:gd name="T23" fmla="*/ 16 h 16"/>
                  <a:gd name="T24" fmla="*/ 29 w 113"/>
                  <a:gd name="T25" fmla="*/ 16 h 16"/>
                  <a:gd name="T26" fmla="*/ 45 w 113"/>
                  <a:gd name="T27" fmla="*/ 16 h 16"/>
                  <a:gd name="T28" fmla="*/ 58 w 113"/>
                  <a:gd name="T29" fmla="*/ 13 h 16"/>
                  <a:gd name="T30" fmla="*/ 74 w 113"/>
                  <a:gd name="T31" fmla="*/ 13 h 16"/>
                  <a:gd name="T32" fmla="*/ 87 w 113"/>
                  <a:gd name="T33" fmla="*/ 11 h 16"/>
                  <a:gd name="T34" fmla="*/ 100 w 113"/>
                  <a:gd name="T35" fmla="*/ 8 h 16"/>
                  <a:gd name="T36" fmla="*/ 113 w 113"/>
                  <a:gd name="T37" fmla="*/ 3 h 16"/>
                  <a:gd name="T38" fmla="*/ 113 w 113"/>
                  <a:gd name="T39" fmla="*/ 3 h 16"/>
                  <a:gd name="T40" fmla="*/ 113 w 113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3"/>
                  <a:gd name="T64" fmla="*/ 0 h 16"/>
                  <a:gd name="T65" fmla="*/ 113 w 113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3" h="16">
                    <a:moveTo>
                      <a:pt x="113" y="0"/>
                    </a:moveTo>
                    <a:lnTo>
                      <a:pt x="113" y="0"/>
                    </a:lnTo>
                    <a:lnTo>
                      <a:pt x="100" y="5"/>
                    </a:lnTo>
                    <a:lnTo>
                      <a:pt x="87" y="8"/>
                    </a:lnTo>
                    <a:lnTo>
                      <a:pt x="71" y="8"/>
                    </a:lnTo>
                    <a:lnTo>
                      <a:pt x="58" y="11"/>
                    </a:lnTo>
                    <a:lnTo>
                      <a:pt x="42" y="11"/>
                    </a:lnTo>
                    <a:lnTo>
                      <a:pt x="29" y="11"/>
                    </a:lnTo>
                    <a:lnTo>
                      <a:pt x="13" y="13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13" y="16"/>
                    </a:lnTo>
                    <a:lnTo>
                      <a:pt x="29" y="16"/>
                    </a:lnTo>
                    <a:lnTo>
                      <a:pt x="45" y="16"/>
                    </a:lnTo>
                    <a:lnTo>
                      <a:pt x="58" y="13"/>
                    </a:lnTo>
                    <a:lnTo>
                      <a:pt x="74" y="13"/>
                    </a:lnTo>
                    <a:lnTo>
                      <a:pt x="87" y="11"/>
                    </a:lnTo>
                    <a:lnTo>
                      <a:pt x="100" y="8"/>
                    </a:lnTo>
                    <a:lnTo>
                      <a:pt x="113" y="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22" name="Freeform 3255"/>
              <p:cNvSpPr>
                <a:spLocks/>
              </p:cNvSpPr>
              <p:nvPr/>
            </p:nvSpPr>
            <p:spPr bwMode="auto">
              <a:xfrm>
                <a:off x="3503" y="1804"/>
                <a:ext cx="16" cy="40"/>
              </a:xfrm>
              <a:custGeom>
                <a:avLst/>
                <a:gdLst>
                  <a:gd name="T0" fmla="*/ 0 w 16"/>
                  <a:gd name="T1" fmla="*/ 3 h 40"/>
                  <a:gd name="T2" fmla="*/ 0 w 16"/>
                  <a:gd name="T3" fmla="*/ 3 h 40"/>
                  <a:gd name="T4" fmla="*/ 3 w 16"/>
                  <a:gd name="T5" fmla="*/ 8 h 40"/>
                  <a:gd name="T6" fmla="*/ 5 w 16"/>
                  <a:gd name="T7" fmla="*/ 14 h 40"/>
                  <a:gd name="T8" fmla="*/ 8 w 16"/>
                  <a:gd name="T9" fmla="*/ 19 h 40"/>
                  <a:gd name="T10" fmla="*/ 10 w 16"/>
                  <a:gd name="T11" fmla="*/ 24 h 40"/>
                  <a:gd name="T12" fmla="*/ 13 w 16"/>
                  <a:gd name="T13" fmla="*/ 29 h 40"/>
                  <a:gd name="T14" fmla="*/ 13 w 16"/>
                  <a:gd name="T15" fmla="*/ 32 h 40"/>
                  <a:gd name="T16" fmla="*/ 10 w 16"/>
                  <a:gd name="T17" fmla="*/ 35 h 40"/>
                  <a:gd name="T18" fmla="*/ 8 w 16"/>
                  <a:gd name="T19" fmla="*/ 37 h 40"/>
                  <a:gd name="T20" fmla="*/ 8 w 16"/>
                  <a:gd name="T21" fmla="*/ 40 h 40"/>
                  <a:gd name="T22" fmla="*/ 13 w 16"/>
                  <a:gd name="T23" fmla="*/ 37 h 40"/>
                  <a:gd name="T24" fmla="*/ 16 w 16"/>
                  <a:gd name="T25" fmla="*/ 32 h 40"/>
                  <a:gd name="T26" fmla="*/ 16 w 16"/>
                  <a:gd name="T27" fmla="*/ 27 h 40"/>
                  <a:gd name="T28" fmla="*/ 16 w 16"/>
                  <a:gd name="T29" fmla="*/ 21 h 40"/>
                  <a:gd name="T30" fmla="*/ 13 w 16"/>
                  <a:gd name="T31" fmla="*/ 16 h 40"/>
                  <a:gd name="T32" fmla="*/ 10 w 16"/>
                  <a:gd name="T33" fmla="*/ 11 h 40"/>
                  <a:gd name="T34" fmla="*/ 5 w 16"/>
                  <a:gd name="T35" fmla="*/ 6 h 40"/>
                  <a:gd name="T36" fmla="*/ 5 w 16"/>
                  <a:gd name="T37" fmla="*/ 0 h 40"/>
                  <a:gd name="T38" fmla="*/ 5 w 16"/>
                  <a:gd name="T39" fmla="*/ 0 h 40"/>
                  <a:gd name="T40" fmla="*/ 0 w 16"/>
                  <a:gd name="T41" fmla="*/ 3 h 4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40"/>
                  <a:gd name="T65" fmla="*/ 16 w 16"/>
                  <a:gd name="T66" fmla="*/ 40 h 4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40">
                    <a:moveTo>
                      <a:pt x="0" y="3"/>
                    </a:moveTo>
                    <a:lnTo>
                      <a:pt x="0" y="3"/>
                    </a:lnTo>
                    <a:lnTo>
                      <a:pt x="3" y="8"/>
                    </a:lnTo>
                    <a:lnTo>
                      <a:pt x="5" y="14"/>
                    </a:lnTo>
                    <a:lnTo>
                      <a:pt x="8" y="19"/>
                    </a:lnTo>
                    <a:lnTo>
                      <a:pt x="10" y="24"/>
                    </a:lnTo>
                    <a:lnTo>
                      <a:pt x="13" y="29"/>
                    </a:lnTo>
                    <a:lnTo>
                      <a:pt x="13" y="32"/>
                    </a:lnTo>
                    <a:lnTo>
                      <a:pt x="10" y="35"/>
                    </a:lnTo>
                    <a:lnTo>
                      <a:pt x="8" y="37"/>
                    </a:lnTo>
                    <a:lnTo>
                      <a:pt x="8" y="40"/>
                    </a:lnTo>
                    <a:lnTo>
                      <a:pt x="13" y="37"/>
                    </a:lnTo>
                    <a:lnTo>
                      <a:pt x="16" y="32"/>
                    </a:lnTo>
                    <a:lnTo>
                      <a:pt x="16" y="27"/>
                    </a:lnTo>
                    <a:lnTo>
                      <a:pt x="16" y="21"/>
                    </a:lnTo>
                    <a:lnTo>
                      <a:pt x="13" y="16"/>
                    </a:lnTo>
                    <a:lnTo>
                      <a:pt x="10" y="11"/>
                    </a:lnTo>
                    <a:lnTo>
                      <a:pt x="5" y="6"/>
                    </a:lnTo>
                    <a:lnTo>
                      <a:pt x="5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23" name="Freeform 3256"/>
              <p:cNvSpPr>
                <a:spLocks/>
              </p:cNvSpPr>
              <p:nvPr/>
            </p:nvSpPr>
            <p:spPr bwMode="auto">
              <a:xfrm>
                <a:off x="3487" y="1784"/>
                <a:ext cx="21" cy="23"/>
              </a:xfrm>
              <a:custGeom>
                <a:avLst/>
                <a:gdLst>
                  <a:gd name="T0" fmla="*/ 0 w 21"/>
                  <a:gd name="T1" fmla="*/ 5 h 23"/>
                  <a:gd name="T2" fmla="*/ 0 w 21"/>
                  <a:gd name="T3" fmla="*/ 5 h 23"/>
                  <a:gd name="T4" fmla="*/ 3 w 21"/>
                  <a:gd name="T5" fmla="*/ 5 h 23"/>
                  <a:gd name="T6" fmla="*/ 5 w 21"/>
                  <a:gd name="T7" fmla="*/ 5 h 23"/>
                  <a:gd name="T8" fmla="*/ 8 w 21"/>
                  <a:gd name="T9" fmla="*/ 7 h 23"/>
                  <a:gd name="T10" fmla="*/ 11 w 21"/>
                  <a:gd name="T11" fmla="*/ 10 h 23"/>
                  <a:gd name="T12" fmla="*/ 13 w 21"/>
                  <a:gd name="T13" fmla="*/ 13 h 23"/>
                  <a:gd name="T14" fmla="*/ 13 w 21"/>
                  <a:gd name="T15" fmla="*/ 18 h 23"/>
                  <a:gd name="T16" fmla="*/ 16 w 21"/>
                  <a:gd name="T17" fmla="*/ 20 h 23"/>
                  <a:gd name="T18" fmla="*/ 16 w 21"/>
                  <a:gd name="T19" fmla="*/ 23 h 23"/>
                  <a:gd name="T20" fmla="*/ 21 w 21"/>
                  <a:gd name="T21" fmla="*/ 20 h 23"/>
                  <a:gd name="T22" fmla="*/ 19 w 21"/>
                  <a:gd name="T23" fmla="*/ 18 h 23"/>
                  <a:gd name="T24" fmla="*/ 19 w 21"/>
                  <a:gd name="T25" fmla="*/ 15 h 23"/>
                  <a:gd name="T26" fmla="*/ 16 w 21"/>
                  <a:gd name="T27" fmla="*/ 13 h 23"/>
                  <a:gd name="T28" fmla="*/ 13 w 21"/>
                  <a:gd name="T29" fmla="*/ 7 h 23"/>
                  <a:gd name="T30" fmla="*/ 11 w 21"/>
                  <a:gd name="T31" fmla="*/ 5 h 23"/>
                  <a:gd name="T32" fmla="*/ 8 w 21"/>
                  <a:gd name="T33" fmla="*/ 2 h 23"/>
                  <a:gd name="T34" fmla="*/ 5 w 21"/>
                  <a:gd name="T35" fmla="*/ 0 h 23"/>
                  <a:gd name="T36" fmla="*/ 0 w 21"/>
                  <a:gd name="T37" fmla="*/ 0 h 23"/>
                  <a:gd name="T38" fmla="*/ 0 w 21"/>
                  <a:gd name="T39" fmla="*/ 0 h 23"/>
                  <a:gd name="T40" fmla="*/ 0 w 21"/>
                  <a:gd name="T41" fmla="*/ 5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3"/>
                  <a:gd name="T65" fmla="*/ 21 w 21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3">
                    <a:moveTo>
                      <a:pt x="0" y="5"/>
                    </a:move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7"/>
                    </a:lnTo>
                    <a:lnTo>
                      <a:pt x="11" y="10"/>
                    </a:lnTo>
                    <a:lnTo>
                      <a:pt x="13" y="13"/>
                    </a:lnTo>
                    <a:lnTo>
                      <a:pt x="13" y="18"/>
                    </a:lnTo>
                    <a:lnTo>
                      <a:pt x="16" y="20"/>
                    </a:lnTo>
                    <a:lnTo>
                      <a:pt x="16" y="23"/>
                    </a:lnTo>
                    <a:lnTo>
                      <a:pt x="21" y="20"/>
                    </a:lnTo>
                    <a:lnTo>
                      <a:pt x="19" y="18"/>
                    </a:lnTo>
                    <a:lnTo>
                      <a:pt x="19" y="15"/>
                    </a:lnTo>
                    <a:lnTo>
                      <a:pt x="16" y="13"/>
                    </a:lnTo>
                    <a:lnTo>
                      <a:pt x="13" y="7"/>
                    </a:lnTo>
                    <a:lnTo>
                      <a:pt x="11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24" name="Freeform 3257"/>
              <p:cNvSpPr>
                <a:spLocks/>
              </p:cNvSpPr>
              <p:nvPr/>
            </p:nvSpPr>
            <p:spPr bwMode="auto">
              <a:xfrm>
                <a:off x="3236" y="1781"/>
                <a:ext cx="251" cy="10"/>
              </a:xfrm>
              <a:custGeom>
                <a:avLst/>
                <a:gdLst>
                  <a:gd name="T0" fmla="*/ 0 w 251"/>
                  <a:gd name="T1" fmla="*/ 10 h 10"/>
                  <a:gd name="T2" fmla="*/ 0 w 251"/>
                  <a:gd name="T3" fmla="*/ 10 h 10"/>
                  <a:gd name="T4" fmla="*/ 32 w 251"/>
                  <a:gd name="T5" fmla="*/ 8 h 10"/>
                  <a:gd name="T6" fmla="*/ 63 w 251"/>
                  <a:gd name="T7" fmla="*/ 5 h 10"/>
                  <a:gd name="T8" fmla="*/ 94 w 251"/>
                  <a:gd name="T9" fmla="*/ 5 h 10"/>
                  <a:gd name="T10" fmla="*/ 126 w 251"/>
                  <a:gd name="T11" fmla="*/ 3 h 10"/>
                  <a:gd name="T12" fmla="*/ 157 w 251"/>
                  <a:gd name="T13" fmla="*/ 3 h 10"/>
                  <a:gd name="T14" fmla="*/ 188 w 251"/>
                  <a:gd name="T15" fmla="*/ 3 h 10"/>
                  <a:gd name="T16" fmla="*/ 220 w 251"/>
                  <a:gd name="T17" fmla="*/ 5 h 10"/>
                  <a:gd name="T18" fmla="*/ 251 w 251"/>
                  <a:gd name="T19" fmla="*/ 8 h 10"/>
                  <a:gd name="T20" fmla="*/ 251 w 251"/>
                  <a:gd name="T21" fmla="*/ 3 h 10"/>
                  <a:gd name="T22" fmla="*/ 220 w 251"/>
                  <a:gd name="T23" fmla="*/ 3 h 10"/>
                  <a:gd name="T24" fmla="*/ 188 w 251"/>
                  <a:gd name="T25" fmla="*/ 0 h 10"/>
                  <a:gd name="T26" fmla="*/ 157 w 251"/>
                  <a:gd name="T27" fmla="*/ 0 h 10"/>
                  <a:gd name="T28" fmla="*/ 126 w 251"/>
                  <a:gd name="T29" fmla="*/ 0 h 10"/>
                  <a:gd name="T30" fmla="*/ 94 w 251"/>
                  <a:gd name="T31" fmla="*/ 0 h 10"/>
                  <a:gd name="T32" fmla="*/ 63 w 251"/>
                  <a:gd name="T33" fmla="*/ 3 h 10"/>
                  <a:gd name="T34" fmla="*/ 32 w 251"/>
                  <a:gd name="T35" fmla="*/ 5 h 10"/>
                  <a:gd name="T36" fmla="*/ 0 w 251"/>
                  <a:gd name="T37" fmla="*/ 8 h 10"/>
                  <a:gd name="T38" fmla="*/ 0 w 251"/>
                  <a:gd name="T39" fmla="*/ 8 h 10"/>
                  <a:gd name="T40" fmla="*/ 0 w 251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51"/>
                  <a:gd name="T64" fmla="*/ 0 h 10"/>
                  <a:gd name="T65" fmla="*/ 251 w 251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51" h="10">
                    <a:moveTo>
                      <a:pt x="0" y="10"/>
                    </a:moveTo>
                    <a:lnTo>
                      <a:pt x="0" y="10"/>
                    </a:lnTo>
                    <a:lnTo>
                      <a:pt x="32" y="8"/>
                    </a:lnTo>
                    <a:lnTo>
                      <a:pt x="63" y="5"/>
                    </a:lnTo>
                    <a:lnTo>
                      <a:pt x="94" y="5"/>
                    </a:lnTo>
                    <a:lnTo>
                      <a:pt x="126" y="3"/>
                    </a:lnTo>
                    <a:lnTo>
                      <a:pt x="157" y="3"/>
                    </a:lnTo>
                    <a:lnTo>
                      <a:pt x="188" y="3"/>
                    </a:lnTo>
                    <a:lnTo>
                      <a:pt x="220" y="5"/>
                    </a:lnTo>
                    <a:lnTo>
                      <a:pt x="251" y="8"/>
                    </a:lnTo>
                    <a:lnTo>
                      <a:pt x="251" y="3"/>
                    </a:lnTo>
                    <a:lnTo>
                      <a:pt x="220" y="3"/>
                    </a:lnTo>
                    <a:lnTo>
                      <a:pt x="188" y="0"/>
                    </a:lnTo>
                    <a:lnTo>
                      <a:pt x="157" y="0"/>
                    </a:lnTo>
                    <a:lnTo>
                      <a:pt x="126" y="0"/>
                    </a:lnTo>
                    <a:lnTo>
                      <a:pt x="94" y="0"/>
                    </a:lnTo>
                    <a:lnTo>
                      <a:pt x="63" y="3"/>
                    </a:lnTo>
                    <a:lnTo>
                      <a:pt x="32" y="5"/>
                    </a:lnTo>
                    <a:lnTo>
                      <a:pt x="0" y="8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25" name="Freeform 3258"/>
              <p:cNvSpPr>
                <a:spLocks/>
              </p:cNvSpPr>
              <p:nvPr/>
            </p:nvSpPr>
            <p:spPr bwMode="auto">
              <a:xfrm>
                <a:off x="3275" y="1791"/>
                <a:ext cx="155" cy="50"/>
              </a:xfrm>
              <a:custGeom>
                <a:avLst/>
                <a:gdLst>
                  <a:gd name="T0" fmla="*/ 76 w 155"/>
                  <a:gd name="T1" fmla="*/ 0 h 50"/>
                  <a:gd name="T2" fmla="*/ 105 w 155"/>
                  <a:gd name="T3" fmla="*/ 3 h 50"/>
                  <a:gd name="T4" fmla="*/ 131 w 155"/>
                  <a:gd name="T5" fmla="*/ 8 h 50"/>
                  <a:gd name="T6" fmla="*/ 142 w 155"/>
                  <a:gd name="T7" fmla="*/ 11 h 50"/>
                  <a:gd name="T8" fmla="*/ 149 w 155"/>
                  <a:gd name="T9" fmla="*/ 16 h 50"/>
                  <a:gd name="T10" fmla="*/ 152 w 155"/>
                  <a:gd name="T11" fmla="*/ 21 h 50"/>
                  <a:gd name="T12" fmla="*/ 155 w 155"/>
                  <a:gd name="T13" fmla="*/ 27 h 50"/>
                  <a:gd name="T14" fmla="*/ 152 w 155"/>
                  <a:gd name="T15" fmla="*/ 32 h 50"/>
                  <a:gd name="T16" fmla="*/ 149 w 155"/>
                  <a:gd name="T17" fmla="*/ 37 h 50"/>
                  <a:gd name="T18" fmla="*/ 142 w 155"/>
                  <a:gd name="T19" fmla="*/ 40 h 50"/>
                  <a:gd name="T20" fmla="*/ 131 w 155"/>
                  <a:gd name="T21" fmla="*/ 42 h 50"/>
                  <a:gd name="T22" fmla="*/ 105 w 155"/>
                  <a:gd name="T23" fmla="*/ 48 h 50"/>
                  <a:gd name="T24" fmla="*/ 76 w 155"/>
                  <a:gd name="T25" fmla="*/ 50 h 50"/>
                  <a:gd name="T26" fmla="*/ 47 w 155"/>
                  <a:gd name="T27" fmla="*/ 48 h 50"/>
                  <a:gd name="T28" fmla="*/ 24 w 155"/>
                  <a:gd name="T29" fmla="*/ 42 h 50"/>
                  <a:gd name="T30" fmla="*/ 6 w 155"/>
                  <a:gd name="T31" fmla="*/ 37 h 50"/>
                  <a:gd name="T32" fmla="*/ 3 w 155"/>
                  <a:gd name="T33" fmla="*/ 32 h 50"/>
                  <a:gd name="T34" fmla="*/ 0 w 155"/>
                  <a:gd name="T35" fmla="*/ 27 h 50"/>
                  <a:gd name="T36" fmla="*/ 3 w 155"/>
                  <a:gd name="T37" fmla="*/ 21 h 50"/>
                  <a:gd name="T38" fmla="*/ 6 w 155"/>
                  <a:gd name="T39" fmla="*/ 16 h 50"/>
                  <a:gd name="T40" fmla="*/ 24 w 155"/>
                  <a:gd name="T41" fmla="*/ 8 h 50"/>
                  <a:gd name="T42" fmla="*/ 47 w 155"/>
                  <a:gd name="T43" fmla="*/ 3 h 50"/>
                  <a:gd name="T44" fmla="*/ 76 w 155"/>
                  <a:gd name="T45" fmla="*/ 0 h 5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55"/>
                  <a:gd name="T70" fmla="*/ 0 h 50"/>
                  <a:gd name="T71" fmla="*/ 155 w 155"/>
                  <a:gd name="T72" fmla="*/ 50 h 50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55" h="50">
                    <a:moveTo>
                      <a:pt x="76" y="0"/>
                    </a:moveTo>
                    <a:lnTo>
                      <a:pt x="105" y="3"/>
                    </a:lnTo>
                    <a:lnTo>
                      <a:pt x="131" y="8"/>
                    </a:lnTo>
                    <a:lnTo>
                      <a:pt x="142" y="11"/>
                    </a:lnTo>
                    <a:lnTo>
                      <a:pt x="149" y="16"/>
                    </a:lnTo>
                    <a:lnTo>
                      <a:pt x="152" y="21"/>
                    </a:lnTo>
                    <a:lnTo>
                      <a:pt x="155" y="27"/>
                    </a:lnTo>
                    <a:lnTo>
                      <a:pt x="152" y="32"/>
                    </a:lnTo>
                    <a:lnTo>
                      <a:pt x="149" y="37"/>
                    </a:lnTo>
                    <a:lnTo>
                      <a:pt x="142" y="40"/>
                    </a:lnTo>
                    <a:lnTo>
                      <a:pt x="131" y="42"/>
                    </a:lnTo>
                    <a:lnTo>
                      <a:pt x="105" y="48"/>
                    </a:lnTo>
                    <a:lnTo>
                      <a:pt x="76" y="50"/>
                    </a:lnTo>
                    <a:lnTo>
                      <a:pt x="47" y="48"/>
                    </a:lnTo>
                    <a:lnTo>
                      <a:pt x="24" y="42"/>
                    </a:lnTo>
                    <a:lnTo>
                      <a:pt x="6" y="37"/>
                    </a:lnTo>
                    <a:lnTo>
                      <a:pt x="3" y="32"/>
                    </a:lnTo>
                    <a:lnTo>
                      <a:pt x="0" y="27"/>
                    </a:lnTo>
                    <a:lnTo>
                      <a:pt x="3" y="21"/>
                    </a:lnTo>
                    <a:lnTo>
                      <a:pt x="6" y="16"/>
                    </a:lnTo>
                    <a:lnTo>
                      <a:pt x="24" y="8"/>
                    </a:lnTo>
                    <a:lnTo>
                      <a:pt x="47" y="3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606E85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26" name="Freeform 3259"/>
              <p:cNvSpPr>
                <a:spLocks/>
              </p:cNvSpPr>
              <p:nvPr/>
            </p:nvSpPr>
            <p:spPr bwMode="auto">
              <a:xfrm>
                <a:off x="3231" y="1595"/>
                <a:ext cx="254" cy="233"/>
              </a:xfrm>
              <a:custGeom>
                <a:avLst/>
                <a:gdLst>
                  <a:gd name="T0" fmla="*/ 8 w 254"/>
                  <a:gd name="T1" fmla="*/ 191 h 233"/>
                  <a:gd name="T2" fmla="*/ 3 w 254"/>
                  <a:gd name="T3" fmla="*/ 154 h 233"/>
                  <a:gd name="T4" fmla="*/ 0 w 254"/>
                  <a:gd name="T5" fmla="*/ 115 h 233"/>
                  <a:gd name="T6" fmla="*/ 0 w 254"/>
                  <a:gd name="T7" fmla="*/ 39 h 233"/>
                  <a:gd name="T8" fmla="*/ 3 w 254"/>
                  <a:gd name="T9" fmla="*/ 23 h 233"/>
                  <a:gd name="T10" fmla="*/ 8 w 254"/>
                  <a:gd name="T11" fmla="*/ 16 h 233"/>
                  <a:gd name="T12" fmla="*/ 13 w 254"/>
                  <a:gd name="T13" fmla="*/ 13 h 233"/>
                  <a:gd name="T14" fmla="*/ 39 w 254"/>
                  <a:gd name="T15" fmla="*/ 8 h 233"/>
                  <a:gd name="T16" fmla="*/ 65 w 254"/>
                  <a:gd name="T17" fmla="*/ 3 h 233"/>
                  <a:gd name="T18" fmla="*/ 120 w 254"/>
                  <a:gd name="T19" fmla="*/ 0 h 233"/>
                  <a:gd name="T20" fmla="*/ 178 w 254"/>
                  <a:gd name="T21" fmla="*/ 0 h 233"/>
                  <a:gd name="T22" fmla="*/ 204 w 254"/>
                  <a:gd name="T23" fmla="*/ 3 h 233"/>
                  <a:gd name="T24" fmla="*/ 233 w 254"/>
                  <a:gd name="T25" fmla="*/ 8 h 233"/>
                  <a:gd name="T26" fmla="*/ 241 w 254"/>
                  <a:gd name="T27" fmla="*/ 13 h 233"/>
                  <a:gd name="T28" fmla="*/ 248 w 254"/>
                  <a:gd name="T29" fmla="*/ 21 h 233"/>
                  <a:gd name="T30" fmla="*/ 254 w 254"/>
                  <a:gd name="T31" fmla="*/ 39 h 233"/>
                  <a:gd name="T32" fmla="*/ 254 w 254"/>
                  <a:gd name="T33" fmla="*/ 65 h 233"/>
                  <a:gd name="T34" fmla="*/ 254 w 254"/>
                  <a:gd name="T35" fmla="*/ 92 h 233"/>
                  <a:gd name="T36" fmla="*/ 248 w 254"/>
                  <a:gd name="T37" fmla="*/ 147 h 233"/>
                  <a:gd name="T38" fmla="*/ 246 w 254"/>
                  <a:gd name="T39" fmla="*/ 178 h 233"/>
                  <a:gd name="T40" fmla="*/ 241 w 254"/>
                  <a:gd name="T41" fmla="*/ 194 h 233"/>
                  <a:gd name="T42" fmla="*/ 235 w 254"/>
                  <a:gd name="T43" fmla="*/ 207 h 233"/>
                  <a:gd name="T44" fmla="*/ 220 w 254"/>
                  <a:gd name="T45" fmla="*/ 225 h 233"/>
                  <a:gd name="T46" fmla="*/ 212 w 254"/>
                  <a:gd name="T47" fmla="*/ 230 h 233"/>
                  <a:gd name="T48" fmla="*/ 201 w 254"/>
                  <a:gd name="T49" fmla="*/ 233 h 233"/>
                  <a:gd name="T50" fmla="*/ 120 w 254"/>
                  <a:gd name="T51" fmla="*/ 233 h 233"/>
                  <a:gd name="T52" fmla="*/ 78 w 254"/>
                  <a:gd name="T53" fmla="*/ 230 h 233"/>
                  <a:gd name="T54" fmla="*/ 37 w 254"/>
                  <a:gd name="T55" fmla="*/ 225 h 233"/>
                  <a:gd name="T56" fmla="*/ 26 w 254"/>
                  <a:gd name="T57" fmla="*/ 220 h 233"/>
                  <a:gd name="T58" fmla="*/ 18 w 254"/>
                  <a:gd name="T59" fmla="*/ 212 h 233"/>
                  <a:gd name="T60" fmla="*/ 10 w 254"/>
                  <a:gd name="T61" fmla="*/ 202 h 233"/>
                  <a:gd name="T62" fmla="*/ 8 w 254"/>
                  <a:gd name="T63" fmla="*/ 191 h 23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54"/>
                  <a:gd name="T97" fmla="*/ 0 h 233"/>
                  <a:gd name="T98" fmla="*/ 254 w 254"/>
                  <a:gd name="T99" fmla="*/ 233 h 233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54" h="233">
                    <a:moveTo>
                      <a:pt x="8" y="191"/>
                    </a:moveTo>
                    <a:lnTo>
                      <a:pt x="3" y="154"/>
                    </a:lnTo>
                    <a:lnTo>
                      <a:pt x="0" y="115"/>
                    </a:lnTo>
                    <a:lnTo>
                      <a:pt x="0" y="39"/>
                    </a:lnTo>
                    <a:lnTo>
                      <a:pt x="3" y="23"/>
                    </a:lnTo>
                    <a:lnTo>
                      <a:pt x="8" y="16"/>
                    </a:lnTo>
                    <a:lnTo>
                      <a:pt x="13" y="13"/>
                    </a:lnTo>
                    <a:lnTo>
                      <a:pt x="39" y="8"/>
                    </a:lnTo>
                    <a:lnTo>
                      <a:pt x="65" y="3"/>
                    </a:lnTo>
                    <a:lnTo>
                      <a:pt x="120" y="0"/>
                    </a:lnTo>
                    <a:lnTo>
                      <a:pt x="178" y="0"/>
                    </a:lnTo>
                    <a:lnTo>
                      <a:pt x="204" y="3"/>
                    </a:lnTo>
                    <a:lnTo>
                      <a:pt x="233" y="8"/>
                    </a:lnTo>
                    <a:lnTo>
                      <a:pt x="241" y="13"/>
                    </a:lnTo>
                    <a:lnTo>
                      <a:pt x="248" y="21"/>
                    </a:lnTo>
                    <a:lnTo>
                      <a:pt x="254" y="39"/>
                    </a:lnTo>
                    <a:lnTo>
                      <a:pt x="254" y="65"/>
                    </a:lnTo>
                    <a:lnTo>
                      <a:pt x="254" y="92"/>
                    </a:lnTo>
                    <a:lnTo>
                      <a:pt x="248" y="147"/>
                    </a:lnTo>
                    <a:lnTo>
                      <a:pt x="246" y="178"/>
                    </a:lnTo>
                    <a:lnTo>
                      <a:pt x="241" y="194"/>
                    </a:lnTo>
                    <a:lnTo>
                      <a:pt x="235" y="207"/>
                    </a:lnTo>
                    <a:lnTo>
                      <a:pt x="220" y="225"/>
                    </a:lnTo>
                    <a:lnTo>
                      <a:pt x="212" y="230"/>
                    </a:lnTo>
                    <a:lnTo>
                      <a:pt x="201" y="233"/>
                    </a:lnTo>
                    <a:lnTo>
                      <a:pt x="120" y="233"/>
                    </a:lnTo>
                    <a:lnTo>
                      <a:pt x="78" y="230"/>
                    </a:lnTo>
                    <a:lnTo>
                      <a:pt x="37" y="225"/>
                    </a:lnTo>
                    <a:lnTo>
                      <a:pt x="26" y="220"/>
                    </a:lnTo>
                    <a:lnTo>
                      <a:pt x="18" y="212"/>
                    </a:lnTo>
                    <a:lnTo>
                      <a:pt x="10" y="202"/>
                    </a:lnTo>
                    <a:lnTo>
                      <a:pt x="8" y="191"/>
                    </a:lnTo>
                    <a:close/>
                  </a:path>
                </a:pathLst>
              </a:custGeom>
              <a:solidFill>
                <a:srgbClr val="92ADBE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27" name="Freeform 3260"/>
              <p:cNvSpPr>
                <a:spLocks/>
              </p:cNvSpPr>
              <p:nvPr/>
            </p:nvSpPr>
            <p:spPr bwMode="auto">
              <a:xfrm>
                <a:off x="3244" y="1618"/>
                <a:ext cx="228" cy="171"/>
              </a:xfrm>
              <a:custGeom>
                <a:avLst/>
                <a:gdLst>
                  <a:gd name="T0" fmla="*/ 8 w 228"/>
                  <a:gd name="T1" fmla="*/ 139 h 171"/>
                  <a:gd name="T2" fmla="*/ 3 w 228"/>
                  <a:gd name="T3" fmla="*/ 113 h 171"/>
                  <a:gd name="T4" fmla="*/ 0 w 228"/>
                  <a:gd name="T5" fmla="*/ 84 h 171"/>
                  <a:gd name="T6" fmla="*/ 0 w 228"/>
                  <a:gd name="T7" fmla="*/ 29 h 171"/>
                  <a:gd name="T8" fmla="*/ 3 w 228"/>
                  <a:gd name="T9" fmla="*/ 19 h 171"/>
                  <a:gd name="T10" fmla="*/ 10 w 228"/>
                  <a:gd name="T11" fmla="*/ 11 h 171"/>
                  <a:gd name="T12" fmla="*/ 34 w 228"/>
                  <a:gd name="T13" fmla="*/ 6 h 171"/>
                  <a:gd name="T14" fmla="*/ 60 w 228"/>
                  <a:gd name="T15" fmla="*/ 3 h 171"/>
                  <a:gd name="T16" fmla="*/ 107 w 228"/>
                  <a:gd name="T17" fmla="*/ 0 h 171"/>
                  <a:gd name="T18" fmla="*/ 160 w 228"/>
                  <a:gd name="T19" fmla="*/ 0 h 171"/>
                  <a:gd name="T20" fmla="*/ 209 w 228"/>
                  <a:gd name="T21" fmla="*/ 6 h 171"/>
                  <a:gd name="T22" fmla="*/ 217 w 228"/>
                  <a:gd name="T23" fmla="*/ 8 h 171"/>
                  <a:gd name="T24" fmla="*/ 222 w 228"/>
                  <a:gd name="T25" fmla="*/ 16 h 171"/>
                  <a:gd name="T26" fmla="*/ 228 w 228"/>
                  <a:gd name="T27" fmla="*/ 29 h 171"/>
                  <a:gd name="T28" fmla="*/ 228 w 228"/>
                  <a:gd name="T29" fmla="*/ 50 h 171"/>
                  <a:gd name="T30" fmla="*/ 228 w 228"/>
                  <a:gd name="T31" fmla="*/ 69 h 171"/>
                  <a:gd name="T32" fmla="*/ 222 w 228"/>
                  <a:gd name="T33" fmla="*/ 108 h 171"/>
                  <a:gd name="T34" fmla="*/ 220 w 228"/>
                  <a:gd name="T35" fmla="*/ 131 h 171"/>
                  <a:gd name="T36" fmla="*/ 217 w 228"/>
                  <a:gd name="T37" fmla="*/ 142 h 171"/>
                  <a:gd name="T38" fmla="*/ 212 w 228"/>
                  <a:gd name="T39" fmla="*/ 152 h 171"/>
                  <a:gd name="T40" fmla="*/ 196 w 228"/>
                  <a:gd name="T41" fmla="*/ 163 h 171"/>
                  <a:gd name="T42" fmla="*/ 188 w 228"/>
                  <a:gd name="T43" fmla="*/ 168 h 171"/>
                  <a:gd name="T44" fmla="*/ 180 w 228"/>
                  <a:gd name="T45" fmla="*/ 168 h 171"/>
                  <a:gd name="T46" fmla="*/ 144 w 228"/>
                  <a:gd name="T47" fmla="*/ 171 h 171"/>
                  <a:gd name="T48" fmla="*/ 107 w 228"/>
                  <a:gd name="T49" fmla="*/ 171 h 171"/>
                  <a:gd name="T50" fmla="*/ 34 w 228"/>
                  <a:gd name="T51" fmla="*/ 163 h 171"/>
                  <a:gd name="T52" fmla="*/ 26 w 228"/>
                  <a:gd name="T53" fmla="*/ 160 h 171"/>
                  <a:gd name="T54" fmla="*/ 18 w 228"/>
                  <a:gd name="T55" fmla="*/ 155 h 171"/>
                  <a:gd name="T56" fmla="*/ 10 w 228"/>
                  <a:gd name="T57" fmla="*/ 147 h 171"/>
                  <a:gd name="T58" fmla="*/ 8 w 228"/>
                  <a:gd name="T59" fmla="*/ 139 h 17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228"/>
                  <a:gd name="T91" fmla="*/ 0 h 171"/>
                  <a:gd name="T92" fmla="*/ 228 w 228"/>
                  <a:gd name="T93" fmla="*/ 171 h 171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228" h="171">
                    <a:moveTo>
                      <a:pt x="8" y="139"/>
                    </a:moveTo>
                    <a:lnTo>
                      <a:pt x="3" y="113"/>
                    </a:lnTo>
                    <a:lnTo>
                      <a:pt x="0" y="84"/>
                    </a:lnTo>
                    <a:lnTo>
                      <a:pt x="0" y="29"/>
                    </a:lnTo>
                    <a:lnTo>
                      <a:pt x="3" y="19"/>
                    </a:lnTo>
                    <a:lnTo>
                      <a:pt x="10" y="11"/>
                    </a:lnTo>
                    <a:lnTo>
                      <a:pt x="34" y="6"/>
                    </a:lnTo>
                    <a:lnTo>
                      <a:pt x="60" y="3"/>
                    </a:lnTo>
                    <a:lnTo>
                      <a:pt x="107" y="0"/>
                    </a:lnTo>
                    <a:lnTo>
                      <a:pt x="160" y="0"/>
                    </a:lnTo>
                    <a:lnTo>
                      <a:pt x="209" y="6"/>
                    </a:lnTo>
                    <a:lnTo>
                      <a:pt x="217" y="8"/>
                    </a:lnTo>
                    <a:lnTo>
                      <a:pt x="222" y="16"/>
                    </a:lnTo>
                    <a:lnTo>
                      <a:pt x="228" y="29"/>
                    </a:lnTo>
                    <a:lnTo>
                      <a:pt x="228" y="50"/>
                    </a:lnTo>
                    <a:lnTo>
                      <a:pt x="228" y="69"/>
                    </a:lnTo>
                    <a:lnTo>
                      <a:pt x="222" y="108"/>
                    </a:lnTo>
                    <a:lnTo>
                      <a:pt x="220" y="131"/>
                    </a:lnTo>
                    <a:lnTo>
                      <a:pt x="217" y="142"/>
                    </a:lnTo>
                    <a:lnTo>
                      <a:pt x="212" y="152"/>
                    </a:lnTo>
                    <a:lnTo>
                      <a:pt x="196" y="163"/>
                    </a:lnTo>
                    <a:lnTo>
                      <a:pt x="188" y="168"/>
                    </a:lnTo>
                    <a:lnTo>
                      <a:pt x="180" y="168"/>
                    </a:lnTo>
                    <a:lnTo>
                      <a:pt x="144" y="171"/>
                    </a:lnTo>
                    <a:lnTo>
                      <a:pt x="107" y="171"/>
                    </a:lnTo>
                    <a:lnTo>
                      <a:pt x="34" y="163"/>
                    </a:lnTo>
                    <a:lnTo>
                      <a:pt x="26" y="160"/>
                    </a:lnTo>
                    <a:lnTo>
                      <a:pt x="18" y="155"/>
                    </a:lnTo>
                    <a:lnTo>
                      <a:pt x="10" y="147"/>
                    </a:lnTo>
                    <a:lnTo>
                      <a:pt x="8" y="1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28" name="Freeform 3261"/>
              <p:cNvSpPr>
                <a:spLocks/>
              </p:cNvSpPr>
              <p:nvPr/>
            </p:nvSpPr>
            <p:spPr bwMode="auto">
              <a:xfrm>
                <a:off x="3364" y="1802"/>
                <a:ext cx="19" cy="10"/>
              </a:xfrm>
              <a:custGeom>
                <a:avLst/>
                <a:gdLst>
                  <a:gd name="T0" fmla="*/ 11 w 19"/>
                  <a:gd name="T1" fmla="*/ 0 h 10"/>
                  <a:gd name="T2" fmla="*/ 16 w 19"/>
                  <a:gd name="T3" fmla="*/ 2 h 10"/>
                  <a:gd name="T4" fmla="*/ 19 w 19"/>
                  <a:gd name="T5" fmla="*/ 5 h 10"/>
                  <a:gd name="T6" fmla="*/ 16 w 19"/>
                  <a:gd name="T7" fmla="*/ 8 h 10"/>
                  <a:gd name="T8" fmla="*/ 11 w 19"/>
                  <a:gd name="T9" fmla="*/ 10 h 10"/>
                  <a:gd name="T10" fmla="*/ 3 w 19"/>
                  <a:gd name="T11" fmla="*/ 8 h 10"/>
                  <a:gd name="T12" fmla="*/ 0 w 19"/>
                  <a:gd name="T13" fmla="*/ 5 h 10"/>
                  <a:gd name="T14" fmla="*/ 3 w 19"/>
                  <a:gd name="T15" fmla="*/ 2 h 10"/>
                  <a:gd name="T16" fmla="*/ 11 w 19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9"/>
                  <a:gd name="T28" fmla="*/ 0 h 10"/>
                  <a:gd name="T29" fmla="*/ 19 w 19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9" h="10">
                    <a:moveTo>
                      <a:pt x="11" y="0"/>
                    </a:moveTo>
                    <a:lnTo>
                      <a:pt x="16" y="2"/>
                    </a:lnTo>
                    <a:lnTo>
                      <a:pt x="19" y="5"/>
                    </a:lnTo>
                    <a:lnTo>
                      <a:pt x="16" y="8"/>
                    </a:lnTo>
                    <a:lnTo>
                      <a:pt x="11" y="10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29" name="Freeform 3262"/>
              <p:cNvSpPr>
                <a:spLocks/>
              </p:cNvSpPr>
              <p:nvPr/>
            </p:nvSpPr>
            <p:spPr bwMode="auto">
              <a:xfrm>
                <a:off x="3390" y="1802"/>
                <a:ext cx="19" cy="10"/>
              </a:xfrm>
              <a:custGeom>
                <a:avLst/>
                <a:gdLst>
                  <a:gd name="T0" fmla="*/ 11 w 19"/>
                  <a:gd name="T1" fmla="*/ 0 h 10"/>
                  <a:gd name="T2" fmla="*/ 16 w 19"/>
                  <a:gd name="T3" fmla="*/ 2 h 10"/>
                  <a:gd name="T4" fmla="*/ 19 w 19"/>
                  <a:gd name="T5" fmla="*/ 5 h 10"/>
                  <a:gd name="T6" fmla="*/ 16 w 19"/>
                  <a:gd name="T7" fmla="*/ 8 h 10"/>
                  <a:gd name="T8" fmla="*/ 11 w 19"/>
                  <a:gd name="T9" fmla="*/ 10 h 10"/>
                  <a:gd name="T10" fmla="*/ 3 w 19"/>
                  <a:gd name="T11" fmla="*/ 8 h 10"/>
                  <a:gd name="T12" fmla="*/ 0 w 19"/>
                  <a:gd name="T13" fmla="*/ 5 h 10"/>
                  <a:gd name="T14" fmla="*/ 3 w 19"/>
                  <a:gd name="T15" fmla="*/ 2 h 10"/>
                  <a:gd name="T16" fmla="*/ 11 w 19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9"/>
                  <a:gd name="T28" fmla="*/ 0 h 10"/>
                  <a:gd name="T29" fmla="*/ 19 w 19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9" h="10">
                    <a:moveTo>
                      <a:pt x="11" y="0"/>
                    </a:moveTo>
                    <a:lnTo>
                      <a:pt x="16" y="2"/>
                    </a:lnTo>
                    <a:lnTo>
                      <a:pt x="19" y="5"/>
                    </a:lnTo>
                    <a:lnTo>
                      <a:pt x="16" y="8"/>
                    </a:lnTo>
                    <a:lnTo>
                      <a:pt x="11" y="10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0089E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30" name="Freeform 3263"/>
              <p:cNvSpPr>
                <a:spLocks/>
              </p:cNvSpPr>
              <p:nvPr/>
            </p:nvSpPr>
            <p:spPr bwMode="auto">
              <a:xfrm>
                <a:off x="3417" y="1802"/>
                <a:ext cx="18" cy="10"/>
              </a:xfrm>
              <a:custGeom>
                <a:avLst/>
                <a:gdLst>
                  <a:gd name="T0" fmla="*/ 7 w 18"/>
                  <a:gd name="T1" fmla="*/ 0 h 10"/>
                  <a:gd name="T2" fmla="*/ 15 w 18"/>
                  <a:gd name="T3" fmla="*/ 2 h 10"/>
                  <a:gd name="T4" fmla="*/ 18 w 18"/>
                  <a:gd name="T5" fmla="*/ 5 h 10"/>
                  <a:gd name="T6" fmla="*/ 15 w 18"/>
                  <a:gd name="T7" fmla="*/ 8 h 10"/>
                  <a:gd name="T8" fmla="*/ 7 w 18"/>
                  <a:gd name="T9" fmla="*/ 10 h 10"/>
                  <a:gd name="T10" fmla="*/ 2 w 18"/>
                  <a:gd name="T11" fmla="*/ 8 h 10"/>
                  <a:gd name="T12" fmla="*/ 0 w 18"/>
                  <a:gd name="T13" fmla="*/ 5 h 10"/>
                  <a:gd name="T14" fmla="*/ 2 w 18"/>
                  <a:gd name="T15" fmla="*/ 2 h 10"/>
                  <a:gd name="T16" fmla="*/ 7 w 18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0"/>
                  <a:gd name="T29" fmla="*/ 18 w 18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0">
                    <a:moveTo>
                      <a:pt x="7" y="0"/>
                    </a:moveTo>
                    <a:lnTo>
                      <a:pt x="15" y="2"/>
                    </a:lnTo>
                    <a:lnTo>
                      <a:pt x="18" y="5"/>
                    </a:lnTo>
                    <a:lnTo>
                      <a:pt x="15" y="8"/>
                    </a:lnTo>
                    <a:lnTo>
                      <a:pt x="7" y="10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89E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31" name="Freeform 3264"/>
              <p:cNvSpPr>
                <a:spLocks/>
              </p:cNvSpPr>
              <p:nvPr/>
            </p:nvSpPr>
            <p:spPr bwMode="auto">
              <a:xfrm>
                <a:off x="3254" y="1629"/>
                <a:ext cx="204" cy="152"/>
              </a:xfrm>
              <a:custGeom>
                <a:avLst/>
                <a:gdLst>
                  <a:gd name="T0" fmla="*/ 8 w 204"/>
                  <a:gd name="T1" fmla="*/ 123 h 152"/>
                  <a:gd name="T2" fmla="*/ 3 w 204"/>
                  <a:gd name="T3" fmla="*/ 100 h 152"/>
                  <a:gd name="T4" fmla="*/ 0 w 204"/>
                  <a:gd name="T5" fmla="*/ 73 h 152"/>
                  <a:gd name="T6" fmla="*/ 0 w 204"/>
                  <a:gd name="T7" fmla="*/ 24 h 152"/>
                  <a:gd name="T8" fmla="*/ 6 w 204"/>
                  <a:gd name="T9" fmla="*/ 13 h 152"/>
                  <a:gd name="T10" fmla="*/ 8 w 204"/>
                  <a:gd name="T11" fmla="*/ 10 h 152"/>
                  <a:gd name="T12" fmla="*/ 11 w 204"/>
                  <a:gd name="T13" fmla="*/ 8 h 152"/>
                  <a:gd name="T14" fmla="*/ 32 w 204"/>
                  <a:gd name="T15" fmla="*/ 3 h 152"/>
                  <a:gd name="T16" fmla="*/ 55 w 204"/>
                  <a:gd name="T17" fmla="*/ 0 h 152"/>
                  <a:gd name="T18" fmla="*/ 97 w 204"/>
                  <a:gd name="T19" fmla="*/ 0 h 152"/>
                  <a:gd name="T20" fmla="*/ 144 w 204"/>
                  <a:gd name="T21" fmla="*/ 0 h 152"/>
                  <a:gd name="T22" fmla="*/ 168 w 204"/>
                  <a:gd name="T23" fmla="*/ 0 h 152"/>
                  <a:gd name="T24" fmla="*/ 189 w 204"/>
                  <a:gd name="T25" fmla="*/ 5 h 152"/>
                  <a:gd name="T26" fmla="*/ 197 w 204"/>
                  <a:gd name="T27" fmla="*/ 8 h 152"/>
                  <a:gd name="T28" fmla="*/ 202 w 204"/>
                  <a:gd name="T29" fmla="*/ 10 h 152"/>
                  <a:gd name="T30" fmla="*/ 204 w 204"/>
                  <a:gd name="T31" fmla="*/ 24 h 152"/>
                  <a:gd name="T32" fmla="*/ 204 w 204"/>
                  <a:gd name="T33" fmla="*/ 60 h 152"/>
                  <a:gd name="T34" fmla="*/ 202 w 204"/>
                  <a:gd name="T35" fmla="*/ 94 h 152"/>
                  <a:gd name="T36" fmla="*/ 199 w 204"/>
                  <a:gd name="T37" fmla="*/ 115 h 152"/>
                  <a:gd name="T38" fmla="*/ 197 w 204"/>
                  <a:gd name="T39" fmla="*/ 126 h 152"/>
                  <a:gd name="T40" fmla="*/ 191 w 204"/>
                  <a:gd name="T41" fmla="*/ 134 h 152"/>
                  <a:gd name="T42" fmla="*/ 186 w 204"/>
                  <a:gd name="T43" fmla="*/ 139 h 152"/>
                  <a:gd name="T44" fmla="*/ 178 w 204"/>
                  <a:gd name="T45" fmla="*/ 144 h 152"/>
                  <a:gd name="T46" fmla="*/ 170 w 204"/>
                  <a:gd name="T47" fmla="*/ 149 h 152"/>
                  <a:gd name="T48" fmla="*/ 163 w 204"/>
                  <a:gd name="T49" fmla="*/ 149 h 152"/>
                  <a:gd name="T50" fmla="*/ 97 w 204"/>
                  <a:gd name="T51" fmla="*/ 152 h 152"/>
                  <a:gd name="T52" fmla="*/ 63 w 204"/>
                  <a:gd name="T53" fmla="*/ 149 h 152"/>
                  <a:gd name="T54" fmla="*/ 32 w 204"/>
                  <a:gd name="T55" fmla="*/ 144 h 152"/>
                  <a:gd name="T56" fmla="*/ 24 w 204"/>
                  <a:gd name="T57" fmla="*/ 141 h 152"/>
                  <a:gd name="T58" fmla="*/ 16 w 204"/>
                  <a:gd name="T59" fmla="*/ 139 h 152"/>
                  <a:gd name="T60" fmla="*/ 11 w 204"/>
                  <a:gd name="T61" fmla="*/ 131 h 152"/>
                  <a:gd name="T62" fmla="*/ 8 w 204"/>
                  <a:gd name="T63" fmla="*/ 123 h 15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04"/>
                  <a:gd name="T97" fmla="*/ 0 h 152"/>
                  <a:gd name="T98" fmla="*/ 204 w 204"/>
                  <a:gd name="T99" fmla="*/ 152 h 152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04" h="152">
                    <a:moveTo>
                      <a:pt x="8" y="123"/>
                    </a:moveTo>
                    <a:lnTo>
                      <a:pt x="3" y="100"/>
                    </a:lnTo>
                    <a:lnTo>
                      <a:pt x="0" y="73"/>
                    </a:lnTo>
                    <a:lnTo>
                      <a:pt x="0" y="24"/>
                    </a:lnTo>
                    <a:lnTo>
                      <a:pt x="6" y="13"/>
                    </a:lnTo>
                    <a:lnTo>
                      <a:pt x="8" y="10"/>
                    </a:lnTo>
                    <a:lnTo>
                      <a:pt x="11" y="8"/>
                    </a:lnTo>
                    <a:lnTo>
                      <a:pt x="32" y="3"/>
                    </a:lnTo>
                    <a:lnTo>
                      <a:pt x="55" y="0"/>
                    </a:lnTo>
                    <a:lnTo>
                      <a:pt x="97" y="0"/>
                    </a:lnTo>
                    <a:lnTo>
                      <a:pt x="144" y="0"/>
                    </a:lnTo>
                    <a:lnTo>
                      <a:pt x="168" y="0"/>
                    </a:lnTo>
                    <a:lnTo>
                      <a:pt x="189" y="5"/>
                    </a:lnTo>
                    <a:lnTo>
                      <a:pt x="197" y="8"/>
                    </a:lnTo>
                    <a:lnTo>
                      <a:pt x="202" y="10"/>
                    </a:lnTo>
                    <a:lnTo>
                      <a:pt x="204" y="24"/>
                    </a:lnTo>
                    <a:lnTo>
                      <a:pt x="204" y="60"/>
                    </a:lnTo>
                    <a:lnTo>
                      <a:pt x="202" y="94"/>
                    </a:lnTo>
                    <a:lnTo>
                      <a:pt x="199" y="115"/>
                    </a:lnTo>
                    <a:lnTo>
                      <a:pt x="197" y="126"/>
                    </a:lnTo>
                    <a:lnTo>
                      <a:pt x="191" y="134"/>
                    </a:lnTo>
                    <a:lnTo>
                      <a:pt x="186" y="139"/>
                    </a:lnTo>
                    <a:lnTo>
                      <a:pt x="178" y="144"/>
                    </a:lnTo>
                    <a:lnTo>
                      <a:pt x="170" y="149"/>
                    </a:lnTo>
                    <a:lnTo>
                      <a:pt x="163" y="149"/>
                    </a:lnTo>
                    <a:lnTo>
                      <a:pt x="97" y="152"/>
                    </a:lnTo>
                    <a:lnTo>
                      <a:pt x="63" y="149"/>
                    </a:lnTo>
                    <a:lnTo>
                      <a:pt x="32" y="144"/>
                    </a:lnTo>
                    <a:lnTo>
                      <a:pt x="24" y="141"/>
                    </a:lnTo>
                    <a:lnTo>
                      <a:pt x="16" y="139"/>
                    </a:lnTo>
                    <a:lnTo>
                      <a:pt x="11" y="131"/>
                    </a:lnTo>
                    <a:lnTo>
                      <a:pt x="8" y="123"/>
                    </a:lnTo>
                    <a:close/>
                  </a:path>
                </a:pathLst>
              </a:custGeom>
              <a:solidFill>
                <a:srgbClr val="00AEC4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32" name="Freeform 3265"/>
              <p:cNvSpPr>
                <a:spLocks/>
              </p:cNvSpPr>
              <p:nvPr/>
            </p:nvSpPr>
            <p:spPr bwMode="auto">
              <a:xfrm>
                <a:off x="3307" y="1653"/>
                <a:ext cx="117" cy="91"/>
              </a:xfrm>
              <a:custGeom>
                <a:avLst/>
                <a:gdLst>
                  <a:gd name="T0" fmla="*/ 2 w 117"/>
                  <a:gd name="T1" fmla="*/ 73 h 91"/>
                  <a:gd name="T2" fmla="*/ 0 w 117"/>
                  <a:gd name="T3" fmla="*/ 44 h 91"/>
                  <a:gd name="T4" fmla="*/ 0 w 117"/>
                  <a:gd name="T5" fmla="*/ 15 h 91"/>
                  <a:gd name="T6" fmla="*/ 2 w 117"/>
                  <a:gd name="T7" fmla="*/ 10 h 91"/>
                  <a:gd name="T8" fmla="*/ 5 w 117"/>
                  <a:gd name="T9" fmla="*/ 5 h 91"/>
                  <a:gd name="T10" fmla="*/ 31 w 117"/>
                  <a:gd name="T11" fmla="*/ 2 h 91"/>
                  <a:gd name="T12" fmla="*/ 57 w 117"/>
                  <a:gd name="T13" fmla="*/ 0 h 91"/>
                  <a:gd name="T14" fmla="*/ 83 w 117"/>
                  <a:gd name="T15" fmla="*/ 0 h 91"/>
                  <a:gd name="T16" fmla="*/ 110 w 117"/>
                  <a:gd name="T17" fmla="*/ 5 h 91"/>
                  <a:gd name="T18" fmla="*/ 115 w 117"/>
                  <a:gd name="T19" fmla="*/ 7 h 91"/>
                  <a:gd name="T20" fmla="*/ 117 w 117"/>
                  <a:gd name="T21" fmla="*/ 15 h 91"/>
                  <a:gd name="T22" fmla="*/ 117 w 117"/>
                  <a:gd name="T23" fmla="*/ 36 h 91"/>
                  <a:gd name="T24" fmla="*/ 115 w 117"/>
                  <a:gd name="T25" fmla="*/ 57 h 91"/>
                  <a:gd name="T26" fmla="*/ 115 w 117"/>
                  <a:gd name="T27" fmla="*/ 68 h 91"/>
                  <a:gd name="T28" fmla="*/ 110 w 117"/>
                  <a:gd name="T29" fmla="*/ 78 h 91"/>
                  <a:gd name="T30" fmla="*/ 104 w 117"/>
                  <a:gd name="T31" fmla="*/ 86 h 91"/>
                  <a:gd name="T32" fmla="*/ 94 w 117"/>
                  <a:gd name="T33" fmla="*/ 89 h 91"/>
                  <a:gd name="T34" fmla="*/ 55 w 117"/>
                  <a:gd name="T35" fmla="*/ 91 h 91"/>
                  <a:gd name="T36" fmla="*/ 18 w 117"/>
                  <a:gd name="T37" fmla="*/ 86 h 91"/>
                  <a:gd name="T38" fmla="*/ 8 w 117"/>
                  <a:gd name="T39" fmla="*/ 81 h 91"/>
                  <a:gd name="T40" fmla="*/ 2 w 117"/>
                  <a:gd name="T41" fmla="*/ 73 h 9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7"/>
                  <a:gd name="T64" fmla="*/ 0 h 91"/>
                  <a:gd name="T65" fmla="*/ 117 w 117"/>
                  <a:gd name="T66" fmla="*/ 91 h 9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7" h="91">
                    <a:moveTo>
                      <a:pt x="2" y="73"/>
                    </a:moveTo>
                    <a:lnTo>
                      <a:pt x="0" y="44"/>
                    </a:lnTo>
                    <a:lnTo>
                      <a:pt x="0" y="15"/>
                    </a:lnTo>
                    <a:lnTo>
                      <a:pt x="2" y="10"/>
                    </a:lnTo>
                    <a:lnTo>
                      <a:pt x="5" y="5"/>
                    </a:lnTo>
                    <a:lnTo>
                      <a:pt x="31" y="2"/>
                    </a:lnTo>
                    <a:lnTo>
                      <a:pt x="57" y="0"/>
                    </a:lnTo>
                    <a:lnTo>
                      <a:pt x="83" y="0"/>
                    </a:lnTo>
                    <a:lnTo>
                      <a:pt x="110" y="5"/>
                    </a:lnTo>
                    <a:lnTo>
                      <a:pt x="115" y="7"/>
                    </a:lnTo>
                    <a:lnTo>
                      <a:pt x="117" y="15"/>
                    </a:lnTo>
                    <a:lnTo>
                      <a:pt x="117" y="36"/>
                    </a:lnTo>
                    <a:lnTo>
                      <a:pt x="115" y="57"/>
                    </a:lnTo>
                    <a:lnTo>
                      <a:pt x="115" y="68"/>
                    </a:lnTo>
                    <a:lnTo>
                      <a:pt x="110" y="78"/>
                    </a:lnTo>
                    <a:lnTo>
                      <a:pt x="104" y="86"/>
                    </a:lnTo>
                    <a:lnTo>
                      <a:pt x="94" y="89"/>
                    </a:lnTo>
                    <a:lnTo>
                      <a:pt x="55" y="91"/>
                    </a:lnTo>
                    <a:lnTo>
                      <a:pt x="18" y="86"/>
                    </a:lnTo>
                    <a:lnTo>
                      <a:pt x="8" y="81"/>
                    </a:lnTo>
                    <a:lnTo>
                      <a:pt x="2" y="73"/>
                    </a:lnTo>
                    <a:close/>
                  </a:path>
                </a:pathLst>
              </a:custGeom>
              <a:solidFill>
                <a:srgbClr val="7CC7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33" name="Freeform 3266"/>
              <p:cNvSpPr>
                <a:spLocks/>
              </p:cNvSpPr>
              <p:nvPr/>
            </p:nvSpPr>
            <p:spPr bwMode="auto">
              <a:xfrm>
                <a:off x="3268" y="1637"/>
                <a:ext cx="183" cy="136"/>
              </a:xfrm>
              <a:custGeom>
                <a:avLst/>
                <a:gdLst>
                  <a:gd name="T0" fmla="*/ 5 w 183"/>
                  <a:gd name="T1" fmla="*/ 118 h 136"/>
                  <a:gd name="T2" fmla="*/ 0 w 183"/>
                  <a:gd name="T3" fmla="*/ 94 h 136"/>
                  <a:gd name="T4" fmla="*/ 0 w 183"/>
                  <a:gd name="T5" fmla="*/ 71 h 136"/>
                  <a:gd name="T6" fmla="*/ 0 w 183"/>
                  <a:gd name="T7" fmla="*/ 23 h 136"/>
                  <a:gd name="T8" fmla="*/ 2 w 183"/>
                  <a:gd name="T9" fmla="*/ 16 h 136"/>
                  <a:gd name="T10" fmla="*/ 7 w 183"/>
                  <a:gd name="T11" fmla="*/ 8 h 136"/>
                  <a:gd name="T12" fmla="*/ 28 w 183"/>
                  <a:gd name="T13" fmla="*/ 2 h 136"/>
                  <a:gd name="T14" fmla="*/ 49 w 183"/>
                  <a:gd name="T15" fmla="*/ 0 h 136"/>
                  <a:gd name="T16" fmla="*/ 88 w 183"/>
                  <a:gd name="T17" fmla="*/ 0 h 136"/>
                  <a:gd name="T18" fmla="*/ 130 w 183"/>
                  <a:gd name="T19" fmla="*/ 0 h 136"/>
                  <a:gd name="T20" fmla="*/ 151 w 183"/>
                  <a:gd name="T21" fmla="*/ 0 h 136"/>
                  <a:gd name="T22" fmla="*/ 172 w 183"/>
                  <a:gd name="T23" fmla="*/ 5 h 136"/>
                  <a:gd name="T24" fmla="*/ 177 w 183"/>
                  <a:gd name="T25" fmla="*/ 8 h 136"/>
                  <a:gd name="T26" fmla="*/ 183 w 183"/>
                  <a:gd name="T27" fmla="*/ 10 h 136"/>
                  <a:gd name="T28" fmla="*/ 143 w 183"/>
                  <a:gd name="T29" fmla="*/ 5 h 136"/>
                  <a:gd name="T30" fmla="*/ 102 w 183"/>
                  <a:gd name="T31" fmla="*/ 5 h 136"/>
                  <a:gd name="T32" fmla="*/ 62 w 183"/>
                  <a:gd name="T33" fmla="*/ 8 h 136"/>
                  <a:gd name="T34" fmla="*/ 20 w 183"/>
                  <a:gd name="T35" fmla="*/ 13 h 136"/>
                  <a:gd name="T36" fmla="*/ 15 w 183"/>
                  <a:gd name="T37" fmla="*/ 21 h 136"/>
                  <a:gd name="T38" fmla="*/ 13 w 183"/>
                  <a:gd name="T39" fmla="*/ 29 h 136"/>
                  <a:gd name="T40" fmla="*/ 13 w 183"/>
                  <a:gd name="T41" fmla="*/ 76 h 136"/>
                  <a:gd name="T42" fmla="*/ 13 w 183"/>
                  <a:gd name="T43" fmla="*/ 99 h 136"/>
                  <a:gd name="T44" fmla="*/ 18 w 183"/>
                  <a:gd name="T45" fmla="*/ 123 h 136"/>
                  <a:gd name="T46" fmla="*/ 20 w 183"/>
                  <a:gd name="T47" fmla="*/ 131 h 136"/>
                  <a:gd name="T48" fmla="*/ 28 w 183"/>
                  <a:gd name="T49" fmla="*/ 136 h 136"/>
                  <a:gd name="T50" fmla="*/ 28 w 183"/>
                  <a:gd name="T51" fmla="*/ 136 h 136"/>
                  <a:gd name="T52" fmla="*/ 26 w 183"/>
                  <a:gd name="T53" fmla="*/ 136 h 136"/>
                  <a:gd name="T54" fmla="*/ 13 w 183"/>
                  <a:gd name="T55" fmla="*/ 128 h 136"/>
                  <a:gd name="T56" fmla="*/ 5 w 183"/>
                  <a:gd name="T57" fmla="*/ 118 h 1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83"/>
                  <a:gd name="T88" fmla="*/ 0 h 136"/>
                  <a:gd name="T89" fmla="*/ 183 w 183"/>
                  <a:gd name="T90" fmla="*/ 136 h 1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83" h="136">
                    <a:moveTo>
                      <a:pt x="5" y="118"/>
                    </a:moveTo>
                    <a:lnTo>
                      <a:pt x="0" y="94"/>
                    </a:lnTo>
                    <a:lnTo>
                      <a:pt x="0" y="71"/>
                    </a:lnTo>
                    <a:lnTo>
                      <a:pt x="0" y="23"/>
                    </a:lnTo>
                    <a:lnTo>
                      <a:pt x="2" y="16"/>
                    </a:lnTo>
                    <a:lnTo>
                      <a:pt x="7" y="8"/>
                    </a:lnTo>
                    <a:lnTo>
                      <a:pt x="28" y="2"/>
                    </a:lnTo>
                    <a:lnTo>
                      <a:pt x="49" y="0"/>
                    </a:lnTo>
                    <a:lnTo>
                      <a:pt x="88" y="0"/>
                    </a:lnTo>
                    <a:lnTo>
                      <a:pt x="130" y="0"/>
                    </a:lnTo>
                    <a:lnTo>
                      <a:pt x="151" y="0"/>
                    </a:lnTo>
                    <a:lnTo>
                      <a:pt x="172" y="5"/>
                    </a:lnTo>
                    <a:lnTo>
                      <a:pt x="177" y="8"/>
                    </a:lnTo>
                    <a:lnTo>
                      <a:pt x="183" y="10"/>
                    </a:lnTo>
                    <a:lnTo>
                      <a:pt x="143" y="5"/>
                    </a:lnTo>
                    <a:lnTo>
                      <a:pt x="102" y="5"/>
                    </a:lnTo>
                    <a:lnTo>
                      <a:pt x="62" y="8"/>
                    </a:lnTo>
                    <a:lnTo>
                      <a:pt x="20" y="13"/>
                    </a:lnTo>
                    <a:lnTo>
                      <a:pt x="15" y="21"/>
                    </a:lnTo>
                    <a:lnTo>
                      <a:pt x="13" y="29"/>
                    </a:lnTo>
                    <a:lnTo>
                      <a:pt x="13" y="76"/>
                    </a:lnTo>
                    <a:lnTo>
                      <a:pt x="13" y="99"/>
                    </a:lnTo>
                    <a:lnTo>
                      <a:pt x="18" y="123"/>
                    </a:lnTo>
                    <a:lnTo>
                      <a:pt x="20" y="131"/>
                    </a:lnTo>
                    <a:lnTo>
                      <a:pt x="28" y="136"/>
                    </a:lnTo>
                    <a:lnTo>
                      <a:pt x="26" y="136"/>
                    </a:lnTo>
                    <a:lnTo>
                      <a:pt x="13" y="128"/>
                    </a:lnTo>
                    <a:lnTo>
                      <a:pt x="5" y="118"/>
                    </a:lnTo>
                    <a:close/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34" name="Freeform 3267"/>
              <p:cNvSpPr>
                <a:spLocks/>
              </p:cNvSpPr>
              <p:nvPr/>
            </p:nvSpPr>
            <p:spPr bwMode="auto">
              <a:xfrm>
                <a:off x="3542" y="1915"/>
                <a:ext cx="66" cy="65"/>
              </a:xfrm>
              <a:custGeom>
                <a:avLst/>
                <a:gdLst>
                  <a:gd name="T0" fmla="*/ 3 w 66"/>
                  <a:gd name="T1" fmla="*/ 10 h 65"/>
                  <a:gd name="T2" fmla="*/ 3 w 66"/>
                  <a:gd name="T3" fmla="*/ 13 h 65"/>
                  <a:gd name="T4" fmla="*/ 0 w 66"/>
                  <a:gd name="T5" fmla="*/ 15 h 65"/>
                  <a:gd name="T6" fmla="*/ 0 w 66"/>
                  <a:gd name="T7" fmla="*/ 31 h 65"/>
                  <a:gd name="T8" fmla="*/ 0 w 66"/>
                  <a:gd name="T9" fmla="*/ 36 h 65"/>
                  <a:gd name="T10" fmla="*/ 3 w 66"/>
                  <a:gd name="T11" fmla="*/ 44 h 65"/>
                  <a:gd name="T12" fmla="*/ 8 w 66"/>
                  <a:gd name="T13" fmla="*/ 55 h 65"/>
                  <a:gd name="T14" fmla="*/ 18 w 66"/>
                  <a:gd name="T15" fmla="*/ 62 h 65"/>
                  <a:gd name="T16" fmla="*/ 29 w 66"/>
                  <a:gd name="T17" fmla="*/ 65 h 65"/>
                  <a:gd name="T18" fmla="*/ 39 w 66"/>
                  <a:gd name="T19" fmla="*/ 62 h 65"/>
                  <a:gd name="T20" fmla="*/ 50 w 66"/>
                  <a:gd name="T21" fmla="*/ 55 h 65"/>
                  <a:gd name="T22" fmla="*/ 60 w 66"/>
                  <a:gd name="T23" fmla="*/ 44 h 65"/>
                  <a:gd name="T24" fmla="*/ 63 w 66"/>
                  <a:gd name="T25" fmla="*/ 41 h 65"/>
                  <a:gd name="T26" fmla="*/ 66 w 66"/>
                  <a:gd name="T27" fmla="*/ 36 h 65"/>
                  <a:gd name="T28" fmla="*/ 66 w 66"/>
                  <a:gd name="T29" fmla="*/ 36 h 65"/>
                  <a:gd name="T30" fmla="*/ 66 w 66"/>
                  <a:gd name="T31" fmla="*/ 34 h 65"/>
                  <a:gd name="T32" fmla="*/ 66 w 66"/>
                  <a:gd name="T33" fmla="*/ 28 h 65"/>
                  <a:gd name="T34" fmla="*/ 66 w 66"/>
                  <a:gd name="T35" fmla="*/ 20 h 65"/>
                  <a:gd name="T36" fmla="*/ 58 w 66"/>
                  <a:gd name="T37" fmla="*/ 10 h 65"/>
                  <a:gd name="T38" fmla="*/ 45 w 66"/>
                  <a:gd name="T39" fmla="*/ 2 h 65"/>
                  <a:gd name="T40" fmla="*/ 32 w 66"/>
                  <a:gd name="T41" fmla="*/ 0 h 65"/>
                  <a:gd name="T42" fmla="*/ 26 w 66"/>
                  <a:gd name="T43" fmla="*/ 0 h 65"/>
                  <a:gd name="T44" fmla="*/ 18 w 66"/>
                  <a:gd name="T45" fmla="*/ 0 h 65"/>
                  <a:gd name="T46" fmla="*/ 11 w 66"/>
                  <a:gd name="T47" fmla="*/ 2 h 65"/>
                  <a:gd name="T48" fmla="*/ 3 w 66"/>
                  <a:gd name="T49" fmla="*/ 7 h 65"/>
                  <a:gd name="T50" fmla="*/ 3 w 66"/>
                  <a:gd name="T51" fmla="*/ 7 h 65"/>
                  <a:gd name="T52" fmla="*/ 3 w 66"/>
                  <a:gd name="T53" fmla="*/ 10 h 6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6"/>
                  <a:gd name="T82" fmla="*/ 0 h 65"/>
                  <a:gd name="T83" fmla="*/ 66 w 66"/>
                  <a:gd name="T84" fmla="*/ 65 h 6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6" h="65">
                    <a:moveTo>
                      <a:pt x="3" y="10"/>
                    </a:moveTo>
                    <a:lnTo>
                      <a:pt x="3" y="13"/>
                    </a:lnTo>
                    <a:lnTo>
                      <a:pt x="0" y="15"/>
                    </a:lnTo>
                    <a:lnTo>
                      <a:pt x="0" y="31"/>
                    </a:lnTo>
                    <a:lnTo>
                      <a:pt x="0" y="36"/>
                    </a:lnTo>
                    <a:lnTo>
                      <a:pt x="3" y="44"/>
                    </a:lnTo>
                    <a:lnTo>
                      <a:pt x="8" y="55"/>
                    </a:lnTo>
                    <a:lnTo>
                      <a:pt x="18" y="62"/>
                    </a:lnTo>
                    <a:lnTo>
                      <a:pt x="29" y="65"/>
                    </a:lnTo>
                    <a:lnTo>
                      <a:pt x="39" y="62"/>
                    </a:lnTo>
                    <a:lnTo>
                      <a:pt x="50" y="55"/>
                    </a:lnTo>
                    <a:lnTo>
                      <a:pt x="60" y="44"/>
                    </a:lnTo>
                    <a:lnTo>
                      <a:pt x="63" y="41"/>
                    </a:lnTo>
                    <a:lnTo>
                      <a:pt x="66" y="36"/>
                    </a:lnTo>
                    <a:lnTo>
                      <a:pt x="66" y="34"/>
                    </a:lnTo>
                    <a:lnTo>
                      <a:pt x="66" y="28"/>
                    </a:lnTo>
                    <a:lnTo>
                      <a:pt x="66" y="20"/>
                    </a:lnTo>
                    <a:lnTo>
                      <a:pt x="58" y="10"/>
                    </a:lnTo>
                    <a:lnTo>
                      <a:pt x="45" y="2"/>
                    </a:lnTo>
                    <a:lnTo>
                      <a:pt x="32" y="0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1" y="2"/>
                    </a:lnTo>
                    <a:lnTo>
                      <a:pt x="3" y="7"/>
                    </a:lnTo>
                    <a:lnTo>
                      <a:pt x="3" y="10"/>
                    </a:lnTo>
                    <a:close/>
                  </a:path>
                </a:pathLst>
              </a:custGeom>
              <a:solidFill>
                <a:srgbClr val="758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35" name="Freeform 3268"/>
              <p:cNvSpPr>
                <a:spLocks/>
              </p:cNvSpPr>
              <p:nvPr/>
            </p:nvSpPr>
            <p:spPr bwMode="auto">
              <a:xfrm>
                <a:off x="3542" y="1922"/>
                <a:ext cx="5" cy="8"/>
              </a:xfrm>
              <a:custGeom>
                <a:avLst/>
                <a:gdLst>
                  <a:gd name="T0" fmla="*/ 3 w 5"/>
                  <a:gd name="T1" fmla="*/ 8 h 8"/>
                  <a:gd name="T2" fmla="*/ 3 w 5"/>
                  <a:gd name="T3" fmla="*/ 8 h 8"/>
                  <a:gd name="T4" fmla="*/ 3 w 5"/>
                  <a:gd name="T5" fmla="*/ 8 h 8"/>
                  <a:gd name="T6" fmla="*/ 3 w 5"/>
                  <a:gd name="T7" fmla="*/ 8 h 8"/>
                  <a:gd name="T8" fmla="*/ 3 w 5"/>
                  <a:gd name="T9" fmla="*/ 6 h 8"/>
                  <a:gd name="T10" fmla="*/ 3 w 5"/>
                  <a:gd name="T11" fmla="*/ 6 h 8"/>
                  <a:gd name="T12" fmla="*/ 3 w 5"/>
                  <a:gd name="T13" fmla="*/ 6 h 8"/>
                  <a:gd name="T14" fmla="*/ 3 w 5"/>
                  <a:gd name="T15" fmla="*/ 3 h 8"/>
                  <a:gd name="T16" fmla="*/ 3 w 5"/>
                  <a:gd name="T17" fmla="*/ 3 h 8"/>
                  <a:gd name="T18" fmla="*/ 5 w 5"/>
                  <a:gd name="T19" fmla="*/ 3 h 8"/>
                  <a:gd name="T20" fmla="*/ 0 w 5"/>
                  <a:gd name="T21" fmla="*/ 0 h 8"/>
                  <a:gd name="T22" fmla="*/ 0 w 5"/>
                  <a:gd name="T23" fmla="*/ 3 h 8"/>
                  <a:gd name="T24" fmla="*/ 0 w 5"/>
                  <a:gd name="T25" fmla="*/ 3 h 8"/>
                  <a:gd name="T26" fmla="*/ 0 w 5"/>
                  <a:gd name="T27" fmla="*/ 3 h 8"/>
                  <a:gd name="T28" fmla="*/ 0 w 5"/>
                  <a:gd name="T29" fmla="*/ 6 h 8"/>
                  <a:gd name="T30" fmla="*/ 0 w 5"/>
                  <a:gd name="T31" fmla="*/ 6 h 8"/>
                  <a:gd name="T32" fmla="*/ 0 w 5"/>
                  <a:gd name="T33" fmla="*/ 6 h 8"/>
                  <a:gd name="T34" fmla="*/ 0 w 5"/>
                  <a:gd name="T35" fmla="*/ 8 h 8"/>
                  <a:gd name="T36" fmla="*/ 0 w 5"/>
                  <a:gd name="T37" fmla="*/ 8 h 8"/>
                  <a:gd name="T38" fmla="*/ 0 w 5"/>
                  <a:gd name="T39" fmla="*/ 8 h 8"/>
                  <a:gd name="T40" fmla="*/ 3 w 5"/>
                  <a:gd name="T41" fmla="*/ 8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8"/>
                  <a:gd name="T65" fmla="*/ 5 w 5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8">
                    <a:moveTo>
                      <a:pt x="3" y="8"/>
                    </a:moveTo>
                    <a:lnTo>
                      <a:pt x="3" y="8"/>
                    </a:lnTo>
                    <a:lnTo>
                      <a:pt x="3" y="6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36" name="Freeform 3269"/>
              <p:cNvSpPr>
                <a:spLocks/>
              </p:cNvSpPr>
              <p:nvPr/>
            </p:nvSpPr>
            <p:spPr bwMode="auto">
              <a:xfrm>
                <a:off x="3540" y="1930"/>
                <a:ext cx="5" cy="29"/>
              </a:xfrm>
              <a:custGeom>
                <a:avLst/>
                <a:gdLst>
                  <a:gd name="T0" fmla="*/ 5 w 5"/>
                  <a:gd name="T1" fmla="*/ 29 h 29"/>
                  <a:gd name="T2" fmla="*/ 5 w 5"/>
                  <a:gd name="T3" fmla="*/ 29 h 29"/>
                  <a:gd name="T4" fmla="*/ 5 w 5"/>
                  <a:gd name="T5" fmla="*/ 24 h 29"/>
                  <a:gd name="T6" fmla="*/ 5 w 5"/>
                  <a:gd name="T7" fmla="*/ 21 h 29"/>
                  <a:gd name="T8" fmla="*/ 5 w 5"/>
                  <a:gd name="T9" fmla="*/ 19 h 29"/>
                  <a:gd name="T10" fmla="*/ 5 w 5"/>
                  <a:gd name="T11" fmla="*/ 16 h 29"/>
                  <a:gd name="T12" fmla="*/ 5 w 5"/>
                  <a:gd name="T13" fmla="*/ 11 h 29"/>
                  <a:gd name="T14" fmla="*/ 5 w 5"/>
                  <a:gd name="T15" fmla="*/ 8 h 29"/>
                  <a:gd name="T16" fmla="*/ 5 w 5"/>
                  <a:gd name="T17" fmla="*/ 5 h 29"/>
                  <a:gd name="T18" fmla="*/ 5 w 5"/>
                  <a:gd name="T19" fmla="*/ 0 h 29"/>
                  <a:gd name="T20" fmla="*/ 2 w 5"/>
                  <a:gd name="T21" fmla="*/ 0 h 29"/>
                  <a:gd name="T22" fmla="*/ 2 w 5"/>
                  <a:gd name="T23" fmla="*/ 3 h 29"/>
                  <a:gd name="T24" fmla="*/ 0 w 5"/>
                  <a:gd name="T25" fmla="*/ 8 h 29"/>
                  <a:gd name="T26" fmla="*/ 0 w 5"/>
                  <a:gd name="T27" fmla="*/ 11 h 29"/>
                  <a:gd name="T28" fmla="*/ 0 w 5"/>
                  <a:gd name="T29" fmla="*/ 16 h 29"/>
                  <a:gd name="T30" fmla="*/ 0 w 5"/>
                  <a:gd name="T31" fmla="*/ 19 h 29"/>
                  <a:gd name="T32" fmla="*/ 0 w 5"/>
                  <a:gd name="T33" fmla="*/ 21 h 29"/>
                  <a:gd name="T34" fmla="*/ 2 w 5"/>
                  <a:gd name="T35" fmla="*/ 26 h 29"/>
                  <a:gd name="T36" fmla="*/ 2 w 5"/>
                  <a:gd name="T37" fmla="*/ 29 h 29"/>
                  <a:gd name="T38" fmla="*/ 2 w 5"/>
                  <a:gd name="T39" fmla="*/ 29 h 29"/>
                  <a:gd name="T40" fmla="*/ 5 w 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9"/>
                  <a:gd name="T65" fmla="*/ 5 w 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9">
                    <a:moveTo>
                      <a:pt x="5" y="29"/>
                    </a:moveTo>
                    <a:lnTo>
                      <a:pt x="5" y="29"/>
                    </a:lnTo>
                    <a:lnTo>
                      <a:pt x="5" y="24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5" y="16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2" y="26"/>
                    </a:lnTo>
                    <a:lnTo>
                      <a:pt x="2" y="29"/>
                    </a:lnTo>
                    <a:lnTo>
                      <a:pt x="5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37" name="Freeform 3270"/>
              <p:cNvSpPr>
                <a:spLocks/>
              </p:cNvSpPr>
              <p:nvPr/>
            </p:nvSpPr>
            <p:spPr bwMode="auto">
              <a:xfrm>
                <a:off x="3542" y="1959"/>
                <a:ext cx="21" cy="18"/>
              </a:xfrm>
              <a:custGeom>
                <a:avLst/>
                <a:gdLst>
                  <a:gd name="T0" fmla="*/ 21 w 21"/>
                  <a:gd name="T1" fmla="*/ 16 h 18"/>
                  <a:gd name="T2" fmla="*/ 21 w 21"/>
                  <a:gd name="T3" fmla="*/ 16 h 18"/>
                  <a:gd name="T4" fmla="*/ 18 w 21"/>
                  <a:gd name="T5" fmla="*/ 13 h 18"/>
                  <a:gd name="T6" fmla="*/ 16 w 21"/>
                  <a:gd name="T7" fmla="*/ 13 h 18"/>
                  <a:gd name="T8" fmla="*/ 13 w 21"/>
                  <a:gd name="T9" fmla="*/ 11 h 18"/>
                  <a:gd name="T10" fmla="*/ 11 w 21"/>
                  <a:gd name="T11" fmla="*/ 8 h 18"/>
                  <a:gd name="T12" fmla="*/ 8 w 21"/>
                  <a:gd name="T13" fmla="*/ 5 h 18"/>
                  <a:gd name="T14" fmla="*/ 5 w 21"/>
                  <a:gd name="T15" fmla="*/ 5 h 18"/>
                  <a:gd name="T16" fmla="*/ 5 w 21"/>
                  <a:gd name="T17" fmla="*/ 3 h 18"/>
                  <a:gd name="T18" fmla="*/ 3 w 21"/>
                  <a:gd name="T19" fmla="*/ 0 h 18"/>
                  <a:gd name="T20" fmla="*/ 0 w 21"/>
                  <a:gd name="T21" fmla="*/ 0 h 18"/>
                  <a:gd name="T22" fmla="*/ 0 w 21"/>
                  <a:gd name="T23" fmla="*/ 3 h 18"/>
                  <a:gd name="T24" fmla="*/ 3 w 21"/>
                  <a:gd name="T25" fmla="*/ 5 h 18"/>
                  <a:gd name="T26" fmla="*/ 5 w 21"/>
                  <a:gd name="T27" fmla="*/ 8 h 18"/>
                  <a:gd name="T28" fmla="*/ 8 w 21"/>
                  <a:gd name="T29" fmla="*/ 11 h 18"/>
                  <a:gd name="T30" fmla="*/ 11 w 21"/>
                  <a:gd name="T31" fmla="*/ 13 h 18"/>
                  <a:gd name="T32" fmla="*/ 13 w 21"/>
                  <a:gd name="T33" fmla="*/ 16 h 18"/>
                  <a:gd name="T34" fmla="*/ 16 w 21"/>
                  <a:gd name="T35" fmla="*/ 18 h 18"/>
                  <a:gd name="T36" fmla="*/ 18 w 21"/>
                  <a:gd name="T37" fmla="*/ 18 h 18"/>
                  <a:gd name="T38" fmla="*/ 18 w 21"/>
                  <a:gd name="T39" fmla="*/ 18 h 18"/>
                  <a:gd name="T40" fmla="*/ 21 w 21"/>
                  <a:gd name="T41" fmla="*/ 16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8"/>
                  <a:gd name="T65" fmla="*/ 21 w 21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8">
                    <a:moveTo>
                      <a:pt x="21" y="16"/>
                    </a:moveTo>
                    <a:lnTo>
                      <a:pt x="21" y="16"/>
                    </a:lnTo>
                    <a:lnTo>
                      <a:pt x="18" y="13"/>
                    </a:lnTo>
                    <a:lnTo>
                      <a:pt x="16" y="13"/>
                    </a:lnTo>
                    <a:lnTo>
                      <a:pt x="13" y="11"/>
                    </a:lnTo>
                    <a:lnTo>
                      <a:pt x="11" y="8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8" y="11"/>
                    </a:lnTo>
                    <a:lnTo>
                      <a:pt x="11" y="13"/>
                    </a:lnTo>
                    <a:lnTo>
                      <a:pt x="13" y="16"/>
                    </a:lnTo>
                    <a:lnTo>
                      <a:pt x="16" y="18"/>
                    </a:lnTo>
                    <a:lnTo>
                      <a:pt x="18" y="18"/>
                    </a:lnTo>
                    <a:lnTo>
                      <a:pt x="21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38" name="Freeform 3271"/>
              <p:cNvSpPr>
                <a:spLocks/>
              </p:cNvSpPr>
              <p:nvPr/>
            </p:nvSpPr>
            <p:spPr bwMode="auto">
              <a:xfrm>
                <a:off x="3560" y="1975"/>
                <a:ext cx="21" cy="8"/>
              </a:xfrm>
              <a:custGeom>
                <a:avLst/>
                <a:gdLst>
                  <a:gd name="T0" fmla="*/ 19 w 21"/>
                  <a:gd name="T1" fmla="*/ 2 h 8"/>
                  <a:gd name="T2" fmla="*/ 19 w 21"/>
                  <a:gd name="T3" fmla="*/ 2 h 8"/>
                  <a:gd name="T4" fmla="*/ 19 w 21"/>
                  <a:gd name="T5" fmla="*/ 2 h 8"/>
                  <a:gd name="T6" fmla="*/ 16 w 21"/>
                  <a:gd name="T7" fmla="*/ 2 h 8"/>
                  <a:gd name="T8" fmla="*/ 14 w 21"/>
                  <a:gd name="T9" fmla="*/ 2 h 8"/>
                  <a:gd name="T10" fmla="*/ 11 w 21"/>
                  <a:gd name="T11" fmla="*/ 2 h 8"/>
                  <a:gd name="T12" fmla="*/ 8 w 21"/>
                  <a:gd name="T13" fmla="*/ 2 h 8"/>
                  <a:gd name="T14" fmla="*/ 6 w 21"/>
                  <a:gd name="T15" fmla="*/ 2 h 8"/>
                  <a:gd name="T16" fmla="*/ 3 w 21"/>
                  <a:gd name="T17" fmla="*/ 0 h 8"/>
                  <a:gd name="T18" fmla="*/ 3 w 21"/>
                  <a:gd name="T19" fmla="*/ 0 h 8"/>
                  <a:gd name="T20" fmla="*/ 0 w 21"/>
                  <a:gd name="T21" fmla="*/ 2 h 8"/>
                  <a:gd name="T22" fmla="*/ 3 w 21"/>
                  <a:gd name="T23" fmla="*/ 5 h 8"/>
                  <a:gd name="T24" fmla="*/ 6 w 21"/>
                  <a:gd name="T25" fmla="*/ 5 h 8"/>
                  <a:gd name="T26" fmla="*/ 8 w 21"/>
                  <a:gd name="T27" fmla="*/ 5 h 8"/>
                  <a:gd name="T28" fmla="*/ 11 w 21"/>
                  <a:gd name="T29" fmla="*/ 5 h 8"/>
                  <a:gd name="T30" fmla="*/ 14 w 21"/>
                  <a:gd name="T31" fmla="*/ 8 h 8"/>
                  <a:gd name="T32" fmla="*/ 16 w 21"/>
                  <a:gd name="T33" fmla="*/ 5 h 8"/>
                  <a:gd name="T34" fmla="*/ 19 w 21"/>
                  <a:gd name="T35" fmla="*/ 5 h 8"/>
                  <a:gd name="T36" fmla="*/ 21 w 21"/>
                  <a:gd name="T37" fmla="*/ 5 h 8"/>
                  <a:gd name="T38" fmla="*/ 21 w 21"/>
                  <a:gd name="T39" fmla="*/ 5 h 8"/>
                  <a:gd name="T40" fmla="*/ 19 w 21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19" y="2"/>
                    </a:moveTo>
                    <a:lnTo>
                      <a:pt x="19" y="2"/>
                    </a:lnTo>
                    <a:lnTo>
                      <a:pt x="16" y="2"/>
                    </a:lnTo>
                    <a:lnTo>
                      <a:pt x="14" y="2"/>
                    </a:lnTo>
                    <a:lnTo>
                      <a:pt x="11" y="2"/>
                    </a:lnTo>
                    <a:lnTo>
                      <a:pt x="8" y="2"/>
                    </a:lnTo>
                    <a:lnTo>
                      <a:pt x="6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6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4" y="8"/>
                    </a:lnTo>
                    <a:lnTo>
                      <a:pt x="16" y="5"/>
                    </a:lnTo>
                    <a:lnTo>
                      <a:pt x="19" y="5"/>
                    </a:lnTo>
                    <a:lnTo>
                      <a:pt x="21" y="5"/>
                    </a:lnTo>
                    <a:lnTo>
                      <a:pt x="19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39" name="Freeform 3272"/>
              <p:cNvSpPr>
                <a:spLocks/>
              </p:cNvSpPr>
              <p:nvPr/>
            </p:nvSpPr>
            <p:spPr bwMode="auto">
              <a:xfrm>
                <a:off x="3579" y="1956"/>
                <a:ext cx="26" cy="24"/>
              </a:xfrm>
              <a:custGeom>
                <a:avLst/>
                <a:gdLst>
                  <a:gd name="T0" fmla="*/ 21 w 26"/>
                  <a:gd name="T1" fmla="*/ 0 h 24"/>
                  <a:gd name="T2" fmla="*/ 21 w 26"/>
                  <a:gd name="T3" fmla="*/ 0 h 24"/>
                  <a:gd name="T4" fmla="*/ 21 w 26"/>
                  <a:gd name="T5" fmla="*/ 6 h 24"/>
                  <a:gd name="T6" fmla="*/ 18 w 26"/>
                  <a:gd name="T7" fmla="*/ 8 h 24"/>
                  <a:gd name="T8" fmla="*/ 15 w 26"/>
                  <a:gd name="T9" fmla="*/ 11 h 24"/>
                  <a:gd name="T10" fmla="*/ 13 w 26"/>
                  <a:gd name="T11" fmla="*/ 14 h 24"/>
                  <a:gd name="T12" fmla="*/ 10 w 26"/>
                  <a:gd name="T13" fmla="*/ 16 h 24"/>
                  <a:gd name="T14" fmla="*/ 8 w 26"/>
                  <a:gd name="T15" fmla="*/ 16 h 24"/>
                  <a:gd name="T16" fmla="*/ 5 w 26"/>
                  <a:gd name="T17" fmla="*/ 19 h 24"/>
                  <a:gd name="T18" fmla="*/ 0 w 26"/>
                  <a:gd name="T19" fmla="*/ 21 h 24"/>
                  <a:gd name="T20" fmla="*/ 2 w 26"/>
                  <a:gd name="T21" fmla="*/ 24 h 24"/>
                  <a:gd name="T22" fmla="*/ 5 w 26"/>
                  <a:gd name="T23" fmla="*/ 21 h 24"/>
                  <a:gd name="T24" fmla="*/ 10 w 26"/>
                  <a:gd name="T25" fmla="*/ 21 h 24"/>
                  <a:gd name="T26" fmla="*/ 13 w 26"/>
                  <a:gd name="T27" fmla="*/ 19 h 24"/>
                  <a:gd name="T28" fmla="*/ 15 w 26"/>
                  <a:gd name="T29" fmla="*/ 16 h 24"/>
                  <a:gd name="T30" fmla="*/ 18 w 26"/>
                  <a:gd name="T31" fmla="*/ 14 h 24"/>
                  <a:gd name="T32" fmla="*/ 21 w 26"/>
                  <a:gd name="T33" fmla="*/ 11 h 24"/>
                  <a:gd name="T34" fmla="*/ 23 w 26"/>
                  <a:gd name="T35" fmla="*/ 6 h 24"/>
                  <a:gd name="T36" fmla="*/ 26 w 26"/>
                  <a:gd name="T37" fmla="*/ 3 h 24"/>
                  <a:gd name="T38" fmla="*/ 26 w 26"/>
                  <a:gd name="T39" fmla="*/ 3 h 24"/>
                  <a:gd name="T40" fmla="*/ 21 w 26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4"/>
                  <a:gd name="T65" fmla="*/ 26 w 26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4">
                    <a:moveTo>
                      <a:pt x="21" y="0"/>
                    </a:moveTo>
                    <a:lnTo>
                      <a:pt x="21" y="0"/>
                    </a:lnTo>
                    <a:lnTo>
                      <a:pt x="21" y="6"/>
                    </a:lnTo>
                    <a:lnTo>
                      <a:pt x="18" y="8"/>
                    </a:lnTo>
                    <a:lnTo>
                      <a:pt x="15" y="11"/>
                    </a:lnTo>
                    <a:lnTo>
                      <a:pt x="13" y="14"/>
                    </a:lnTo>
                    <a:lnTo>
                      <a:pt x="10" y="16"/>
                    </a:lnTo>
                    <a:lnTo>
                      <a:pt x="8" y="16"/>
                    </a:lnTo>
                    <a:lnTo>
                      <a:pt x="5" y="19"/>
                    </a:lnTo>
                    <a:lnTo>
                      <a:pt x="0" y="21"/>
                    </a:lnTo>
                    <a:lnTo>
                      <a:pt x="2" y="24"/>
                    </a:lnTo>
                    <a:lnTo>
                      <a:pt x="5" y="21"/>
                    </a:lnTo>
                    <a:lnTo>
                      <a:pt x="10" y="21"/>
                    </a:lnTo>
                    <a:lnTo>
                      <a:pt x="13" y="19"/>
                    </a:lnTo>
                    <a:lnTo>
                      <a:pt x="15" y="16"/>
                    </a:lnTo>
                    <a:lnTo>
                      <a:pt x="18" y="14"/>
                    </a:lnTo>
                    <a:lnTo>
                      <a:pt x="21" y="11"/>
                    </a:lnTo>
                    <a:lnTo>
                      <a:pt x="23" y="6"/>
                    </a:lnTo>
                    <a:lnTo>
                      <a:pt x="26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40" name="Freeform 3273"/>
              <p:cNvSpPr>
                <a:spLocks/>
              </p:cNvSpPr>
              <p:nvPr/>
            </p:nvSpPr>
            <p:spPr bwMode="auto">
              <a:xfrm>
                <a:off x="3600" y="1951"/>
                <a:ext cx="10" cy="8"/>
              </a:xfrm>
              <a:custGeom>
                <a:avLst/>
                <a:gdLst>
                  <a:gd name="T0" fmla="*/ 5 w 10"/>
                  <a:gd name="T1" fmla="*/ 0 h 8"/>
                  <a:gd name="T2" fmla="*/ 8 w 10"/>
                  <a:gd name="T3" fmla="*/ 0 h 8"/>
                  <a:gd name="T4" fmla="*/ 5 w 10"/>
                  <a:gd name="T5" fmla="*/ 0 h 8"/>
                  <a:gd name="T6" fmla="*/ 5 w 10"/>
                  <a:gd name="T7" fmla="*/ 0 h 8"/>
                  <a:gd name="T8" fmla="*/ 5 w 10"/>
                  <a:gd name="T9" fmla="*/ 3 h 8"/>
                  <a:gd name="T10" fmla="*/ 5 w 10"/>
                  <a:gd name="T11" fmla="*/ 3 h 8"/>
                  <a:gd name="T12" fmla="*/ 2 w 10"/>
                  <a:gd name="T13" fmla="*/ 3 h 8"/>
                  <a:gd name="T14" fmla="*/ 2 w 10"/>
                  <a:gd name="T15" fmla="*/ 5 h 8"/>
                  <a:gd name="T16" fmla="*/ 2 w 10"/>
                  <a:gd name="T17" fmla="*/ 5 h 8"/>
                  <a:gd name="T18" fmla="*/ 0 w 10"/>
                  <a:gd name="T19" fmla="*/ 5 h 8"/>
                  <a:gd name="T20" fmla="*/ 5 w 10"/>
                  <a:gd name="T21" fmla="*/ 8 h 8"/>
                  <a:gd name="T22" fmla="*/ 5 w 10"/>
                  <a:gd name="T23" fmla="*/ 8 h 8"/>
                  <a:gd name="T24" fmla="*/ 5 w 10"/>
                  <a:gd name="T25" fmla="*/ 8 h 8"/>
                  <a:gd name="T26" fmla="*/ 5 w 10"/>
                  <a:gd name="T27" fmla="*/ 5 h 8"/>
                  <a:gd name="T28" fmla="*/ 8 w 10"/>
                  <a:gd name="T29" fmla="*/ 5 h 8"/>
                  <a:gd name="T30" fmla="*/ 8 w 10"/>
                  <a:gd name="T31" fmla="*/ 5 h 8"/>
                  <a:gd name="T32" fmla="*/ 8 w 10"/>
                  <a:gd name="T33" fmla="*/ 3 h 8"/>
                  <a:gd name="T34" fmla="*/ 8 w 10"/>
                  <a:gd name="T35" fmla="*/ 3 h 8"/>
                  <a:gd name="T36" fmla="*/ 10 w 10"/>
                  <a:gd name="T37" fmla="*/ 0 h 8"/>
                  <a:gd name="T38" fmla="*/ 10 w 10"/>
                  <a:gd name="T39" fmla="*/ 0 h 8"/>
                  <a:gd name="T40" fmla="*/ 5 w 10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"/>
                  <a:gd name="T64" fmla="*/ 0 h 8"/>
                  <a:gd name="T65" fmla="*/ 10 w 10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" h="8">
                    <a:moveTo>
                      <a:pt x="5" y="0"/>
                    </a:moveTo>
                    <a:lnTo>
                      <a:pt x="8" y="0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1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41" name="Freeform 3274"/>
              <p:cNvSpPr>
                <a:spLocks/>
              </p:cNvSpPr>
              <p:nvPr/>
            </p:nvSpPr>
            <p:spPr bwMode="auto">
              <a:xfrm>
                <a:off x="3605" y="1949"/>
                <a:ext cx="5" cy="2"/>
              </a:xfrm>
              <a:custGeom>
                <a:avLst/>
                <a:gdLst>
                  <a:gd name="T0" fmla="*/ 3 w 5"/>
                  <a:gd name="T1" fmla="*/ 0 h 2"/>
                  <a:gd name="T2" fmla="*/ 3 w 5"/>
                  <a:gd name="T3" fmla="*/ 0 h 2"/>
                  <a:gd name="T4" fmla="*/ 3 w 5"/>
                  <a:gd name="T5" fmla="*/ 0 h 2"/>
                  <a:gd name="T6" fmla="*/ 3 w 5"/>
                  <a:gd name="T7" fmla="*/ 2 h 2"/>
                  <a:gd name="T8" fmla="*/ 3 w 5"/>
                  <a:gd name="T9" fmla="*/ 2 h 2"/>
                  <a:gd name="T10" fmla="*/ 3 w 5"/>
                  <a:gd name="T11" fmla="*/ 2 h 2"/>
                  <a:gd name="T12" fmla="*/ 3 w 5"/>
                  <a:gd name="T13" fmla="*/ 2 h 2"/>
                  <a:gd name="T14" fmla="*/ 3 w 5"/>
                  <a:gd name="T15" fmla="*/ 2 h 2"/>
                  <a:gd name="T16" fmla="*/ 0 w 5"/>
                  <a:gd name="T17" fmla="*/ 2 h 2"/>
                  <a:gd name="T18" fmla="*/ 0 w 5"/>
                  <a:gd name="T19" fmla="*/ 2 h 2"/>
                  <a:gd name="T20" fmla="*/ 5 w 5"/>
                  <a:gd name="T21" fmla="*/ 2 h 2"/>
                  <a:gd name="T22" fmla="*/ 5 w 5"/>
                  <a:gd name="T23" fmla="*/ 2 h 2"/>
                  <a:gd name="T24" fmla="*/ 5 w 5"/>
                  <a:gd name="T25" fmla="*/ 2 h 2"/>
                  <a:gd name="T26" fmla="*/ 5 w 5"/>
                  <a:gd name="T27" fmla="*/ 2 h 2"/>
                  <a:gd name="T28" fmla="*/ 5 w 5"/>
                  <a:gd name="T29" fmla="*/ 2 h 2"/>
                  <a:gd name="T30" fmla="*/ 5 w 5"/>
                  <a:gd name="T31" fmla="*/ 2 h 2"/>
                  <a:gd name="T32" fmla="*/ 5 w 5"/>
                  <a:gd name="T33" fmla="*/ 2 h 2"/>
                  <a:gd name="T34" fmla="*/ 5 w 5"/>
                  <a:gd name="T35" fmla="*/ 2 h 2"/>
                  <a:gd name="T36" fmla="*/ 5 w 5"/>
                  <a:gd name="T37" fmla="*/ 2 h 2"/>
                  <a:gd name="T38" fmla="*/ 5 w 5"/>
                  <a:gd name="T39" fmla="*/ 2 h 2"/>
                  <a:gd name="T40" fmla="*/ 3 w 5"/>
                  <a:gd name="T41" fmla="*/ 0 h 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"/>
                  <a:gd name="T65" fmla="*/ 5 w 5"/>
                  <a:gd name="T66" fmla="*/ 2 h 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">
                    <a:moveTo>
                      <a:pt x="3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5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42" name="Freeform 3275"/>
              <p:cNvSpPr>
                <a:spLocks/>
              </p:cNvSpPr>
              <p:nvPr/>
            </p:nvSpPr>
            <p:spPr bwMode="auto">
              <a:xfrm>
                <a:off x="3597" y="1922"/>
                <a:ext cx="13" cy="29"/>
              </a:xfrm>
              <a:custGeom>
                <a:avLst/>
                <a:gdLst>
                  <a:gd name="T0" fmla="*/ 0 w 13"/>
                  <a:gd name="T1" fmla="*/ 3 h 29"/>
                  <a:gd name="T2" fmla="*/ 0 w 13"/>
                  <a:gd name="T3" fmla="*/ 3 h 29"/>
                  <a:gd name="T4" fmla="*/ 3 w 13"/>
                  <a:gd name="T5" fmla="*/ 6 h 29"/>
                  <a:gd name="T6" fmla="*/ 5 w 13"/>
                  <a:gd name="T7" fmla="*/ 8 h 29"/>
                  <a:gd name="T8" fmla="*/ 8 w 13"/>
                  <a:gd name="T9" fmla="*/ 11 h 29"/>
                  <a:gd name="T10" fmla="*/ 8 w 13"/>
                  <a:gd name="T11" fmla="*/ 13 h 29"/>
                  <a:gd name="T12" fmla="*/ 8 w 13"/>
                  <a:gd name="T13" fmla="*/ 19 h 29"/>
                  <a:gd name="T14" fmla="*/ 11 w 13"/>
                  <a:gd name="T15" fmla="*/ 21 h 29"/>
                  <a:gd name="T16" fmla="*/ 11 w 13"/>
                  <a:gd name="T17" fmla="*/ 24 h 29"/>
                  <a:gd name="T18" fmla="*/ 11 w 13"/>
                  <a:gd name="T19" fmla="*/ 27 h 29"/>
                  <a:gd name="T20" fmla="*/ 13 w 13"/>
                  <a:gd name="T21" fmla="*/ 29 h 29"/>
                  <a:gd name="T22" fmla="*/ 13 w 13"/>
                  <a:gd name="T23" fmla="*/ 24 h 29"/>
                  <a:gd name="T24" fmla="*/ 13 w 13"/>
                  <a:gd name="T25" fmla="*/ 21 h 29"/>
                  <a:gd name="T26" fmla="*/ 13 w 13"/>
                  <a:gd name="T27" fmla="*/ 16 h 29"/>
                  <a:gd name="T28" fmla="*/ 11 w 13"/>
                  <a:gd name="T29" fmla="*/ 13 h 29"/>
                  <a:gd name="T30" fmla="*/ 11 w 13"/>
                  <a:gd name="T31" fmla="*/ 11 h 29"/>
                  <a:gd name="T32" fmla="*/ 8 w 13"/>
                  <a:gd name="T33" fmla="*/ 6 h 29"/>
                  <a:gd name="T34" fmla="*/ 5 w 13"/>
                  <a:gd name="T35" fmla="*/ 3 h 29"/>
                  <a:gd name="T36" fmla="*/ 3 w 13"/>
                  <a:gd name="T37" fmla="*/ 0 h 29"/>
                  <a:gd name="T38" fmla="*/ 3 w 13"/>
                  <a:gd name="T39" fmla="*/ 0 h 29"/>
                  <a:gd name="T40" fmla="*/ 0 w 13"/>
                  <a:gd name="T41" fmla="*/ 3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9"/>
                  <a:gd name="T65" fmla="*/ 13 w 13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9">
                    <a:moveTo>
                      <a:pt x="0" y="3"/>
                    </a:moveTo>
                    <a:lnTo>
                      <a:pt x="0" y="3"/>
                    </a:lnTo>
                    <a:lnTo>
                      <a:pt x="3" y="6"/>
                    </a:lnTo>
                    <a:lnTo>
                      <a:pt x="5" y="8"/>
                    </a:lnTo>
                    <a:lnTo>
                      <a:pt x="8" y="11"/>
                    </a:lnTo>
                    <a:lnTo>
                      <a:pt x="8" y="13"/>
                    </a:lnTo>
                    <a:lnTo>
                      <a:pt x="8" y="19"/>
                    </a:lnTo>
                    <a:lnTo>
                      <a:pt x="11" y="21"/>
                    </a:lnTo>
                    <a:lnTo>
                      <a:pt x="11" y="24"/>
                    </a:lnTo>
                    <a:lnTo>
                      <a:pt x="11" y="27"/>
                    </a:lnTo>
                    <a:lnTo>
                      <a:pt x="13" y="29"/>
                    </a:lnTo>
                    <a:lnTo>
                      <a:pt x="13" y="24"/>
                    </a:lnTo>
                    <a:lnTo>
                      <a:pt x="13" y="21"/>
                    </a:lnTo>
                    <a:lnTo>
                      <a:pt x="13" y="16"/>
                    </a:lnTo>
                    <a:lnTo>
                      <a:pt x="11" y="13"/>
                    </a:lnTo>
                    <a:lnTo>
                      <a:pt x="11" y="11"/>
                    </a:lnTo>
                    <a:lnTo>
                      <a:pt x="8" y="6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43" name="Freeform 3276"/>
              <p:cNvSpPr>
                <a:spLocks/>
              </p:cNvSpPr>
              <p:nvPr/>
            </p:nvSpPr>
            <p:spPr bwMode="auto">
              <a:xfrm>
                <a:off x="3574" y="1915"/>
                <a:ext cx="26" cy="10"/>
              </a:xfrm>
              <a:custGeom>
                <a:avLst/>
                <a:gdLst>
                  <a:gd name="T0" fmla="*/ 0 w 26"/>
                  <a:gd name="T1" fmla="*/ 2 h 10"/>
                  <a:gd name="T2" fmla="*/ 0 w 26"/>
                  <a:gd name="T3" fmla="*/ 2 h 10"/>
                  <a:gd name="T4" fmla="*/ 2 w 26"/>
                  <a:gd name="T5" fmla="*/ 2 h 10"/>
                  <a:gd name="T6" fmla="*/ 7 w 26"/>
                  <a:gd name="T7" fmla="*/ 2 h 10"/>
                  <a:gd name="T8" fmla="*/ 10 w 26"/>
                  <a:gd name="T9" fmla="*/ 2 h 10"/>
                  <a:gd name="T10" fmla="*/ 13 w 26"/>
                  <a:gd name="T11" fmla="*/ 5 h 10"/>
                  <a:gd name="T12" fmla="*/ 15 w 26"/>
                  <a:gd name="T13" fmla="*/ 5 h 10"/>
                  <a:gd name="T14" fmla="*/ 18 w 26"/>
                  <a:gd name="T15" fmla="*/ 7 h 10"/>
                  <a:gd name="T16" fmla="*/ 23 w 26"/>
                  <a:gd name="T17" fmla="*/ 7 h 10"/>
                  <a:gd name="T18" fmla="*/ 23 w 26"/>
                  <a:gd name="T19" fmla="*/ 10 h 10"/>
                  <a:gd name="T20" fmla="*/ 26 w 26"/>
                  <a:gd name="T21" fmla="*/ 7 h 10"/>
                  <a:gd name="T22" fmla="*/ 23 w 26"/>
                  <a:gd name="T23" fmla="*/ 5 h 10"/>
                  <a:gd name="T24" fmla="*/ 20 w 26"/>
                  <a:gd name="T25" fmla="*/ 2 h 10"/>
                  <a:gd name="T26" fmla="*/ 18 w 26"/>
                  <a:gd name="T27" fmla="*/ 2 h 10"/>
                  <a:gd name="T28" fmla="*/ 15 w 26"/>
                  <a:gd name="T29" fmla="*/ 0 h 10"/>
                  <a:gd name="T30" fmla="*/ 10 w 26"/>
                  <a:gd name="T31" fmla="*/ 0 h 10"/>
                  <a:gd name="T32" fmla="*/ 7 w 26"/>
                  <a:gd name="T33" fmla="*/ 0 h 10"/>
                  <a:gd name="T34" fmla="*/ 2 w 26"/>
                  <a:gd name="T35" fmla="*/ 0 h 10"/>
                  <a:gd name="T36" fmla="*/ 0 w 26"/>
                  <a:gd name="T37" fmla="*/ 0 h 10"/>
                  <a:gd name="T38" fmla="*/ 0 w 26"/>
                  <a:gd name="T39" fmla="*/ 0 h 10"/>
                  <a:gd name="T40" fmla="*/ 0 w 26"/>
                  <a:gd name="T41" fmla="*/ 2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10"/>
                  <a:gd name="T65" fmla="*/ 26 w 26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10">
                    <a:moveTo>
                      <a:pt x="0" y="2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7" y="2"/>
                    </a:lnTo>
                    <a:lnTo>
                      <a:pt x="10" y="2"/>
                    </a:lnTo>
                    <a:lnTo>
                      <a:pt x="13" y="5"/>
                    </a:lnTo>
                    <a:lnTo>
                      <a:pt x="15" y="5"/>
                    </a:lnTo>
                    <a:lnTo>
                      <a:pt x="18" y="7"/>
                    </a:lnTo>
                    <a:lnTo>
                      <a:pt x="23" y="7"/>
                    </a:lnTo>
                    <a:lnTo>
                      <a:pt x="23" y="10"/>
                    </a:lnTo>
                    <a:lnTo>
                      <a:pt x="26" y="7"/>
                    </a:lnTo>
                    <a:lnTo>
                      <a:pt x="23" y="5"/>
                    </a:lnTo>
                    <a:lnTo>
                      <a:pt x="20" y="2"/>
                    </a:lnTo>
                    <a:lnTo>
                      <a:pt x="18" y="2"/>
                    </a:lnTo>
                    <a:lnTo>
                      <a:pt x="15" y="0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44" name="Freeform 3277"/>
              <p:cNvSpPr>
                <a:spLocks/>
              </p:cNvSpPr>
              <p:nvPr/>
            </p:nvSpPr>
            <p:spPr bwMode="auto">
              <a:xfrm>
                <a:off x="3545" y="1912"/>
                <a:ext cx="29" cy="10"/>
              </a:xfrm>
              <a:custGeom>
                <a:avLst/>
                <a:gdLst>
                  <a:gd name="T0" fmla="*/ 2 w 29"/>
                  <a:gd name="T1" fmla="*/ 10 h 10"/>
                  <a:gd name="T2" fmla="*/ 2 w 29"/>
                  <a:gd name="T3" fmla="*/ 10 h 10"/>
                  <a:gd name="T4" fmla="*/ 5 w 29"/>
                  <a:gd name="T5" fmla="*/ 8 h 10"/>
                  <a:gd name="T6" fmla="*/ 8 w 29"/>
                  <a:gd name="T7" fmla="*/ 8 h 10"/>
                  <a:gd name="T8" fmla="*/ 13 w 29"/>
                  <a:gd name="T9" fmla="*/ 5 h 10"/>
                  <a:gd name="T10" fmla="*/ 15 w 29"/>
                  <a:gd name="T11" fmla="*/ 5 h 10"/>
                  <a:gd name="T12" fmla="*/ 21 w 29"/>
                  <a:gd name="T13" fmla="*/ 5 h 10"/>
                  <a:gd name="T14" fmla="*/ 23 w 29"/>
                  <a:gd name="T15" fmla="*/ 5 h 10"/>
                  <a:gd name="T16" fmla="*/ 26 w 29"/>
                  <a:gd name="T17" fmla="*/ 5 h 10"/>
                  <a:gd name="T18" fmla="*/ 29 w 29"/>
                  <a:gd name="T19" fmla="*/ 5 h 10"/>
                  <a:gd name="T20" fmla="*/ 29 w 29"/>
                  <a:gd name="T21" fmla="*/ 3 h 10"/>
                  <a:gd name="T22" fmla="*/ 26 w 29"/>
                  <a:gd name="T23" fmla="*/ 0 h 10"/>
                  <a:gd name="T24" fmla="*/ 23 w 29"/>
                  <a:gd name="T25" fmla="*/ 0 h 10"/>
                  <a:gd name="T26" fmla="*/ 21 w 29"/>
                  <a:gd name="T27" fmla="*/ 3 h 10"/>
                  <a:gd name="T28" fmla="*/ 15 w 29"/>
                  <a:gd name="T29" fmla="*/ 3 h 10"/>
                  <a:gd name="T30" fmla="*/ 10 w 29"/>
                  <a:gd name="T31" fmla="*/ 3 h 10"/>
                  <a:gd name="T32" fmla="*/ 8 w 29"/>
                  <a:gd name="T33" fmla="*/ 5 h 10"/>
                  <a:gd name="T34" fmla="*/ 2 w 29"/>
                  <a:gd name="T35" fmla="*/ 5 h 10"/>
                  <a:gd name="T36" fmla="*/ 0 w 29"/>
                  <a:gd name="T37" fmla="*/ 10 h 10"/>
                  <a:gd name="T38" fmla="*/ 0 w 29"/>
                  <a:gd name="T39" fmla="*/ 10 h 10"/>
                  <a:gd name="T40" fmla="*/ 2 w 29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10"/>
                  <a:gd name="T65" fmla="*/ 29 w 29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10">
                    <a:moveTo>
                      <a:pt x="2" y="10"/>
                    </a:moveTo>
                    <a:lnTo>
                      <a:pt x="2" y="10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3" y="5"/>
                    </a:lnTo>
                    <a:lnTo>
                      <a:pt x="15" y="5"/>
                    </a:lnTo>
                    <a:lnTo>
                      <a:pt x="21" y="5"/>
                    </a:lnTo>
                    <a:lnTo>
                      <a:pt x="23" y="5"/>
                    </a:lnTo>
                    <a:lnTo>
                      <a:pt x="26" y="5"/>
                    </a:lnTo>
                    <a:lnTo>
                      <a:pt x="29" y="5"/>
                    </a:lnTo>
                    <a:lnTo>
                      <a:pt x="29" y="3"/>
                    </a:lnTo>
                    <a:lnTo>
                      <a:pt x="26" y="0"/>
                    </a:lnTo>
                    <a:lnTo>
                      <a:pt x="23" y="0"/>
                    </a:lnTo>
                    <a:lnTo>
                      <a:pt x="21" y="3"/>
                    </a:lnTo>
                    <a:lnTo>
                      <a:pt x="15" y="3"/>
                    </a:lnTo>
                    <a:lnTo>
                      <a:pt x="10" y="3"/>
                    </a:lnTo>
                    <a:lnTo>
                      <a:pt x="8" y="5"/>
                    </a:lnTo>
                    <a:lnTo>
                      <a:pt x="2" y="5"/>
                    </a:lnTo>
                    <a:lnTo>
                      <a:pt x="0" y="10"/>
                    </a:lnTo>
                    <a:lnTo>
                      <a:pt x="2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45" name="Freeform 3278"/>
              <p:cNvSpPr>
                <a:spLocks/>
              </p:cNvSpPr>
              <p:nvPr/>
            </p:nvSpPr>
            <p:spPr bwMode="auto">
              <a:xfrm>
                <a:off x="3542" y="1922"/>
                <a:ext cx="5" cy="3"/>
              </a:xfrm>
              <a:custGeom>
                <a:avLst/>
                <a:gdLst>
                  <a:gd name="T0" fmla="*/ 5 w 5"/>
                  <a:gd name="T1" fmla="*/ 3 h 3"/>
                  <a:gd name="T2" fmla="*/ 3 w 5"/>
                  <a:gd name="T3" fmla="*/ 3 h 3"/>
                  <a:gd name="T4" fmla="*/ 5 w 5"/>
                  <a:gd name="T5" fmla="*/ 3 h 3"/>
                  <a:gd name="T6" fmla="*/ 5 w 5"/>
                  <a:gd name="T7" fmla="*/ 3 h 3"/>
                  <a:gd name="T8" fmla="*/ 5 w 5"/>
                  <a:gd name="T9" fmla="*/ 3 h 3"/>
                  <a:gd name="T10" fmla="*/ 5 w 5"/>
                  <a:gd name="T11" fmla="*/ 3 h 3"/>
                  <a:gd name="T12" fmla="*/ 5 w 5"/>
                  <a:gd name="T13" fmla="*/ 3 h 3"/>
                  <a:gd name="T14" fmla="*/ 5 w 5"/>
                  <a:gd name="T15" fmla="*/ 3 h 3"/>
                  <a:gd name="T16" fmla="*/ 5 w 5"/>
                  <a:gd name="T17" fmla="*/ 0 h 3"/>
                  <a:gd name="T18" fmla="*/ 5 w 5"/>
                  <a:gd name="T19" fmla="*/ 0 h 3"/>
                  <a:gd name="T20" fmla="*/ 3 w 5"/>
                  <a:gd name="T21" fmla="*/ 0 h 3"/>
                  <a:gd name="T22" fmla="*/ 3 w 5"/>
                  <a:gd name="T23" fmla="*/ 0 h 3"/>
                  <a:gd name="T24" fmla="*/ 3 w 5"/>
                  <a:gd name="T25" fmla="*/ 0 h 3"/>
                  <a:gd name="T26" fmla="*/ 3 w 5"/>
                  <a:gd name="T27" fmla="*/ 0 h 3"/>
                  <a:gd name="T28" fmla="*/ 3 w 5"/>
                  <a:gd name="T29" fmla="*/ 0 h 3"/>
                  <a:gd name="T30" fmla="*/ 3 w 5"/>
                  <a:gd name="T31" fmla="*/ 0 h 3"/>
                  <a:gd name="T32" fmla="*/ 3 w 5"/>
                  <a:gd name="T33" fmla="*/ 0 h 3"/>
                  <a:gd name="T34" fmla="*/ 0 w 5"/>
                  <a:gd name="T35" fmla="*/ 0 h 3"/>
                  <a:gd name="T36" fmla="*/ 0 w 5"/>
                  <a:gd name="T37" fmla="*/ 0 h 3"/>
                  <a:gd name="T38" fmla="*/ 0 w 5"/>
                  <a:gd name="T39" fmla="*/ 0 h 3"/>
                  <a:gd name="T40" fmla="*/ 5 w 5"/>
                  <a:gd name="T41" fmla="*/ 3 h 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3"/>
                  <a:gd name="T65" fmla="*/ 5 w 5"/>
                  <a:gd name="T66" fmla="*/ 3 h 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3">
                    <a:moveTo>
                      <a:pt x="5" y="3"/>
                    </a:moveTo>
                    <a:lnTo>
                      <a:pt x="3" y="3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646" name="Freeform 3279"/>
              <p:cNvSpPr>
                <a:spLocks/>
              </p:cNvSpPr>
              <p:nvPr/>
            </p:nvSpPr>
            <p:spPr bwMode="auto">
              <a:xfrm>
                <a:off x="3555" y="1925"/>
                <a:ext cx="47" cy="50"/>
              </a:xfrm>
              <a:custGeom>
                <a:avLst/>
                <a:gdLst>
                  <a:gd name="T0" fmla="*/ 0 w 47"/>
                  <a:gd name="T1" fmla="*/ 37 h 50"/>
                  <a:gd name="T2" fmla="*/ 0 w 47"/>
                  <a:gd name="T3" fmla="*/ 37 h 50"/>
                  <a:gd name="T4" fmla="*/ 3 w 47"/>
                  <a:gd name="T5" fmla="*/ 45 h 50"/>
                  <a:gd name="T6" fmla="*/ 11 w 47"/>
                  <a:gd name="T7" fmla="*/ 50 h 50"/>
                  <a:gd name="T8" fmla="*/ 16 w 47"/>
                  <a:gd name="T9" fmla="*/ 50 h 50"/>
                  <a:gd name="T10" fmla="*/ 24 w 47"/>
                  <a:gd name="T11" fmla="*/ 50 h 50"/>
                  <a:gd name="T12" fmla="*/ 32 w 47"/>
                  <a:gd name="T13" fmla="*/ 45 h 50"/>
                  <a:gd name="T14" fmla="*/ 37 w 47"/>
                  <a:gd name="T15" fmla="*/ 37 h 50"/>
                  <a:gd name="T16" fmla="*/ 42 w 47"/>
                  <a:gd name="T17" fmla="*/ 29 h 50"/>
                  <a:gd name="T18" fmla="*/ 47 w 47"/>
                  <a:gd name="T19" fmla="*/ 18 h 50"/>
                  <a:gd name="T20" fmla="*/ 45 w 47"/>
                  <a:gd name="T21" fmla="*/ 10 h 50"/>
                  <a:gd name="T22" fmla="*/ 42 w 47"/>
                  <a:gd name="T23" fmla="*/ 3 h 50"/>
                  <a:gd name="T24" fmla="*/ 39 w 47"/>
                  <a:gd name="T25" fmla="*/ 0 h 50"/>
                  <a:gd name="T26" fmla="*/ 34 w 47"/>
                  <a:gd name="T27" fmla="*/ 0 h 50"/>
                  <a:gd name="T28" fmla="*/ 37 w 47"/>
                  <a:gd name="T29" fmla="*/ 0 h 50"/>
                  <a:gd name="T30" fmla="*/ 39 w 47"/>
                  <a:gd name="T31" fmla="*/ 3 h 50"/>
                  <a:gd name="T32" fmla="*/ 42 w 47"/>
                  <a:gd name="T33" fmla="*/ 10 h 50"/>
                  <a:gd name="T34" fmla="*/ 45 w 47"/>
                  <a:gd name="T35" fmla="*/ 18 h 50"/>
                  <a:gd name="T36" fmla="*/ 42 w 47"/>
                  <a:gd name="T37" fmla="*/ 26 h 50"/>
                  <a:gd name="T38" fmla="*/ 34 w 47"/>
                  <a:gd name="T39" fmla="*/ 34 h 50"/>
                  <a:gd name="T40" fmla="*/ 29 w 47"/>
                  <a:gd name="T41" fmla="*/ 42 h 50"/>
                  <a:gd name="T42" fmla="*/ 21 w 47"/>
                  <a:gd name="T43" fmla="*/ 47 h 50"/>
                  <a:gd name="T44" fmla="*/ 16 w 47"/>
                  <a:gd name="T45" fmla="*/ 47 h 50"/>
                  <a:gd name="T46" fmla="*/ 11 w 47"/>
                  <a:gd name="T47" fmla="*/ 47 h 50"/>
                  <a:gd name="T48" fmla="*/ 3 w 47"/>
                  <a:gd name="T49" fmla="*/ 42 h 50"/>
                  <a:gd name="T50" fmla="*/ 0 w 47"/>
                  <a:gd name="T51" fmla="*/ 37 h 5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7"/>
                  <a:gd name="T79" fmla="*/ 0 h 50"/>
                  <a:gd name="T80" fmla="*/ 47 w 47"/>
                  <a:gd name="T81" fmla="*/ 50 h 5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7" h="50">
                    <a:moveTo>
                      <a:pt x="0" y="37"/>
                    </a:moveTo>
                    <a:lnTo>
                      <a:pt x="0" y="37"/>
                    </a:lnTo>
                    <a:lnTo>
                      <a:pt x="3" y="45"/>
                    </a:lnTo>
                    <a:lnTo>
                      <a:pt x="11" y="50"/>
                    </a:lnTo>
                    <a:lnTo>
                      <a:pt x="16" y="50"/>
                    </a:lnTo>
                    <a:lnTo>
                      <a:pt x="24" y="50"/>
                    </a:lnTo>
                    <a:lnTo>
                      <a:pt x="32" y="45"/>
                    </a:lnTo>
                    <a:lnTo>
                      <a:pt x="37" y="37"/>
                    </a:lnTo>
                    <a:lnTo>
                      <a:pt x="42" y="29"/>
                    </a:lnTo>
                    <a:lnTo>
                      <a:pt x="47" y="18"/>
                    </a:lnTo>
                    <a:lnTo>
                      <a:pt x="45" y="10"/>
                    </a:lnTo>
                    <a:lnTo>
                      <a:pt x="42" y="3"/>
                    </a:lnTo>
                    <a:lnTo>
                      <a:pt x="39" y="0"/>
                    </a:lnTo>
                    <a:lnTo>
                      <a:pt x="34" y="0"/>
                    </a:lnTo>
                    <a:lnTo>
                      <a:pt x="37" y="0"/>
                    </a:lnTo>
                    <a:lnTo>
                      <a:pt x="39" y="3"/>
                    </a:lnTo>
                    <a:lnTo>
                      <a:pt x="42" y="10"/>
                    </a:lnTo>
                    <a:lnTo>
                      <a:pt x="45" y="18"/>
                    </a:lnTo>
                    <a:lnTo>
                      <a:pt x="42" y="26"/>
                    </a:lnTo>
                    <a:lnTo>
                      <a:pt x="34" y="34"/>
                    </a:lnTo>
                    <a:lnTo>
                      <a:pt x="29" y="42"/>
                    </a:lnTo>
                    <a:lnTo>
                      <a:pt x="21" y="47"/>
                    </a:lnTo>
                    <a:lnTo>
                      <a:pt x="16" y="47"/>
                    </a:lnTo>
                    <a:lnTo>
                      <a:pt x="11" y="47"/>
                    </a:lnTo>
                    <a:lnTo>
                      <a:pt x="3" y="42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BFD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</p:grpSp>
        <p:sp>
          <p:nvSpPr>
            <p:cNvPr id="15415" name="Rectangle 3281"/>
            <p:cNvSpPr>
              <a:spLocks noChangeArrowheads="1"/>
            </p:cNvSpPr>
            <p:nvPr/>
          </p:nvSpPr>
          <p:spPr bwMode="auto">
            <a:xfrm>
              <a:off x="3064" y="1436"/>
              <a:ext cx="592" cy="1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5416" name="Rectangle 3282"/>
            <p:cNvSpPr>
              <a:spLocks noChangeArrowheads="1"/>
            </p:cNvSpPr>
            <p:nvPr/>
          </p:nvSpPr>
          <p:spPr bwMode="auto">
            <a:xfrm>
              <a:off x="3120" y="1448"/>
              <a:ext cx="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de-DE" sz="1400" dirty="0"/>
            </a:p>
          </p:txBody>
        </p:sp>
        <p:grpSp>
          <p:nvGrpSpPr>
            <p:cNvPr id="15417" name="Group 3448"/>
            <p:cNvGrpSpPr>
              <a:grpSpLocks/>
            </p:cNvGrpSpPr>
            <p:nvPr/>
          </p:nvGrpSpPr>
          <p:grpSpPr bwMode="auto">
            <a:xfrm>
              <a:off x="3827" y="2114"/>
              <a:ext cx="589" cy="419"/>
              <a:chOff x="3827" y="2114"/>
              <a:chExt cx="589" cy="419"/>
            </a:xfrm>
          </p:grpSpPr>
          <p:sp>
            <p:nvSpPr>
              <p:cNvPr id="17317" name="Freeform 3283"/>
              <p:cNvSpPr>
                <a:spLocks/>
              </p:cNvSpPr>
              <p:nvPr/>
            </p:nvSpPr>
            <p:spPr bwMode="auto">
              <a:xfrm>
                <a:off x="4128" y="2289"/>
                <a:ext cx="58" cy="34"/>
              </a:xfrm>
              <a:custGeom>
                <a:avLst/>
                <a:gdLst>
                  <a:gd name="T0" fmla="*/ 55 w 58"/>
                  <a:gd name="T1" fmla="*/ 0 h 34"/>
                  <a:gd name="T2" fmla="*/ 55 w 58"/>
                  <a:gd name="T3" fmla="*/ 0 h 34"/>
                  <a:gd name="T4" fmla="*/ 47 w 58"/>
                  <a:gd name="T5" fmla="*/ 3 h 34"/>
                  <a:gd name="T6" fmla="*/ 42 w 58"/>
                  <a:gd name="T7" fmla="*/ 5 h 34"/>
                  <a:gd name="T8" fmla="*/ 34 w 58"/>
                  <a:gd name="T9" fmla="*/ 11 h 34"/>
                  <a:gd name="T10" fmla="*/ 26 w 58"/>
                  <a:gd name="T11" fmla="*/ 13 h 34"/>
                  <a:gd name="T12" fmla="*/ 21 w 58"/>
                  <a:gd name="T13" fmla="*/ 18 h 34"/>
                  <a:gd name="T14" fmla="*/ 13 w 58"/>
                  <a:gd name="T15" fmla="*/ 24 h 34"/>
                  <a:gd name="T16" fmla="*/ 8 w 58"/>
                  <a:gd name="T17" fmla="*/ 29 h 34"/>
                  <a:gd name="T18" fmla="*/ 0 w 58"/>
                  <a:gd name="T19" fmla="*/ 32 h 34"/>
                  <a:gd name="T20" fmla="*/ 3 w 58"/>
                  <a:gd name="T21" fmla="*/ 34 h 34"/>
                  <a:gd name="T22" fmla="*/ 11 w 58"/>
                  <a:gd name="T23" fmla="*/ 32 h 34"/>
                  <a:gd name="T24" fmla="*/ 16 w 58"/>
                  <a:gd name="T25" fmla="*/ 26 h 34"/>
                  <a:gd name="T26" fmla="*/ 24 w 58"/>
                  <a:gd name="T27" fmla="*/ 21 h 34"/>
                  <a:gd name="T28" fmla="*/ 29 w 58"/>
                  <a:gd name="T29" fmla="*/ 18 h 34"/>
                  <a:gd name="T30" fmla="*/ 37 w 58"/>
                  <a:gd name="T31" fmla="*/ 13 h 34"/>
                  <a:gd name="T32" fmla="*/ 42 w 58"/>
                  <a:gd name="T33" fmla="*/ 8 h 34"/>
                  <a:gd name="T34" fmla="*/ 50 w 58"/>
                  <a:gd name="T35" fmla="*/ 5 h 34"/>
                  <a:gd name="T36" fmla="*/ 58 w 58"/>
                  <a:gd name="T37" fmla="*/ 3 h 34"/>
                  <a:gd name="T38" fmla="*/ 58 w 58"/>
                  <a:gd name="T39" fmla="*/ 3 h 34"/>
                  <a:gd name="T40" fmla="*/ 55 w 58"/>
                  <a:gd name="T41" fmla="*/ 0 h 3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8"/>
                  <a:gd name="T64" fmla="*/ 0 h 34"/>
                  <a:gd name="T65" fmla="*/ 58 w 58"/>
                  <a:gd name="T66" fmla="*/ 34 h 3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8" h="34">
                    <a:moveTo>
                      <a:pt x="55" y="0"/>
                    </a:moveTo>
                    <a:lnTo>
                      <a:pt x="55" y="0"/>
                    </a:lnTo>
                    <a:lnTo>
                      <a:pt x="47" y="3"/>
                    </a:lnTo>
                    <a:lnTo>
                      <a:pt x="42" y="5"/>
                    </a:lnTo>
                    <a:lnTo>
                      <a:pt x="34" y="11"/>
                    </a:lnTo>
                    <a:lnTo>
                      <a:pt x="26" y="13"/>
                    </a:lnTo>
                    <a:lnTo>
                      <a:pt x="21" y="18"/>
                    </a:lnTo>
                    <a:lnTo>
                      <a:pt x="13" y="24"/>
                    </a:lnTo>
                    <a:lnTo>
                      <a:pt x="8" y="29"/>
                    </a:lnTo>
                    <a:lnTo>
                      <a:pt x="0" y="32"/>
                    </a:lnTo>
                    <a:lnTo>
                      <a:pt x="3" y="34"/>
                    </a:lnTo>
                    <a:lnTo>
                      <a:pt x="11" y="32"/>
                    </a:lnTo>
                    <a:lnTo>
                      <a:pt x="16" y="26"/>
                    </a:lnTo>
                    <a:lnTo>
                      <a:pt x="24" y="21"/>
                    </a:lnTo>
                    <a:lnTo>
                      <a:pt x="29" y="18"/>
                    </a:lnTo>
                    <a:lnTo>
                      <a:pt x="37" y="13"/>
                    </a:lnTo>
                    <a:lnTo>
                      <a:pt x="42" y="8"/>
                    </a:lnTo>
                    <a:lnTo>
                      <a:pt x="50" y="5"/>
                    </a:lnTo>
                    <a:lnTo>
                      <a:pt x="58" y="3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18" name="Freeform 3284"/>
              <p:cNvSpPr>
                <a:spLocks/>
              </p:cNvSpPr>
              <p:nvPr/>
            </p:nvSpPr>
            <p:spPr bwMode="auto">
              <a:xfrm>
                <a:off x="4183" y="2286"/>
                <a:ext cx="47" cy="8"/>
              </a:xfrm>
              <a:custGeom>
                <a:avLst/>
                <a:gdLst>
                  <a:gd name="T0" fmla="*/ 47 w 47"/>
                  <a:gd name="T1" fmla="*/ 6 h 8"/>
                  <a:gd name="T2" fmla="*/ 47 w 47"/>
                  <a:gd name="T3" fmla="*/ 6 h 8"/>
                  <a:gd name="T4" fmla="*/ 42 w 47"/>
                  <a:gd name="T5" fmla="*/ 3 h 8"/>
                  <a:gd name="T6" fmla="*/ 37 w 47"/>
                  <a:gd name="T7" fmla="*/ 3 h 8"/>
                  <a:gd name="T8" fmla="*/ 31 w 47"/>
                  <a:gd name="T9" fmla="*/ 0 h 8"/>
                  <a:gd name="T10" fmla="*/ 24 w 47"/>
                  <a:gd name="T11" fmla="*/ 0 h 8"/>
                  <a:gd name="T12" fmla="*/ 18 w 47"/>
                  <a:gd name="T13" fmla="*/ 0 h 8"/>
                  <a:gd name="T14" fmla="*/ 13 w 47"/>
                  <a:gd name="T15" fmla="*/ 0 h 8"/>
                  <a:gd name="T16" fmla="*/ 8 w 47"/>
                  <a:gd name="T17" fmla="*/ 0 h 8"/>
                  <a:gd name="T18" fmla="*/ 0 w 47"/>
                  <a:gd name="T19" fmla="*/ 3 h 8"/>
                  <a:gd name="T20" fmla="*/ 3 w 47"/>
                  <a:gd name="T21" fmla="*/ 6 h 8"/>
                  <a:gd name="T22" fmla="*/ 8 w 47"/>
                  <a:gd name="T23" fmla="*/ 6 h 8"/>
                  <a:gd name="T24" fmla="*/ 13 w 47"/>
                  <a:gd name="T25" fmla="*/ 3 h 8"/>
                  <a:gd name="T26" fmla="*/ 18 w 47"/>
                  <a:gd name="T27" fmla="*/ 3 h 8"/>
                  <a:gd name="T28" fmla="*/ 24 w 47"/>
                  <a:gd name="T29" fmla="*/ 3 h 8"/>
                  <a:gd name="T30" fmla="*/ 31 w 47"/>
                  <a:gd name="T31" fmla="*/ 6 h 8"/>
                  <a:gd name="T32" fmla="*/ 37 w 47"/>
                  <a:gd name="T33" fmla="*/ 6 h 8"/>
                  <a:gd name="T34" fmla="*/ 42 w 47"/>
                  <a:gd name="T35" fmla="*/ 6 h 8"/>
                  <a:gd name="T36" fmla="*/ 47 w 47"/>
                  <a:gd name="T37" fmla="*/ 8 h 8"/>
                  <a:gd name="T38" fmla="*/ 47 w 47"/>
                  <a:gd name="T39" fmla="*/ 8 h 8"/>
                  <a:gd name="T40" fmla="*/ 47 w 47"/>
                  <a:gd name="T41" fmla="*/ 6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7"/>
                  <a:gd name="T64" fmla="*/ 0 h 8"/>
                  <a:gd name="T65" fmla="*/ 47 w 47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7" h="8">
                    <a:moveTo>
                      <a:pt x="47" y="6"/>
                    </a:moveTo>
                    <a:lnTo>
                      <a:pt x="47" y="6"/>
                    </a:lnTo>
                    <a:lnTo>
                      <a:pt x="42" y="3"/>
                    </a:lnTo>
                    <a:lnTo>
                      <a:pt x="37" y="3"/>
                    </a:lnTo>
                    <a:lnTo>
                      <a:pt x="31" y="0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0" y="3"/>
                    </a:lnTo>
                    <a:lnTo>
                      <a:pt x="3" y="6"/>
                    </a:lnTo>
                    <a:lnTo>
                      <a:pt x="8" y="6"/>
                    </a:lnTo>
                    <a:lnTo>
                      <a:pt x="13" y="3"/>
                    </a:lnTo>
                    <a:lnTo>
                      <a:pt x="18" y="3"/>
                    </a:lnTo>
                    <a:lnTo>
                      <a:pt x="24" y="3"/>
                    </a:lnTo>
                    <a:lnTo>
                      <a:pt x="31" y="6"/>
                    </a:lnTo>
                    <a:lnTo>
                      <a:pt x="37" y="6"/>
                    </a:lnTo>
                    <a:lnTo>
                      <a:pt x="42" y="6"/>
                    </a:lnTo>
                    <a:lnTo>
                      <a:pt x="47" y="8"/>
                    </a:lnTo>
                    <a:lnTo>
                      <a:pt x="47" y="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19" name="Freeform 3285"/>
              <p:cNvSpPr>
                <a:spLocks/>
              </p:cNvSpPr>
              <p:nvPr/>
            </p:nvSpPr>
            <p:spPr bwMode="auto">
              <a:xfrm>
                <a:off x="4230" y="2292"/>
                <a:ext cx="26" cy="21"/>
              </a:xfrm>
              <a:custGeom>
                <a:avLst/>
                <a:gdLst>
                  <a:gd name="T0" fmla="*/ 26 w 26"/>
                  <a:gd name="T1" fmla="*/ 18 h 21"/>
                  <a:gd name="T2" fmla="*/ 26 w 26"/>
                  <a:gd name="T3" fmla="*/ 18 h 21"/>
                  <a:gd name="T4" fmla="*/ 26 w 26"/>
                  <a:gd name="T5" fmla="*/ 15 h 21"/>
                  <a:gd name="T6" fmla="*/ 24 w 26"/>
                  <a:gd name="T7" fmla="*/ 13 h 21"/>
                  <a:gd name="T8" fmla="*/ 21 w 26"/>
                  <a:gd name="T9" fmla="*/ 10 h 21"/>
                  <a:gd name="T10" fmla="*/ 16 w 26"/>
                  <a:gd name="T11" fmla="*/ 8 h 21"/>
                  <a:gd name="T12" fmla="*/ 13 w 26"/>
                  <a:gd name="T13" fmla="*/ 5 h 21"/>
                  <a:gd name="T14" fmla="*/ 8 w 26"/>
                  <a:gd name="T15" fmla="*/ 2 h 21"/>
                  <a:gd name="T16" fmla="*/ 5 w 26"/>
                  <a:gd name="T17" fmla="*/ 0 h 21"/>
                  <a:gd name="T18" fmla="*/ 0 w 26"/>
                  <a:gd name="T19" fmla="*/ 0 h 21"/>
                  <a:gd name="T20" fmla="*/ 0 w 26"/>
                  <a:gd name="T21" fmla="*/ 2 h 21"/>
                  <a:gd name="T22" fmla="*/ 3 w 26"/>
                  <a:gd name="T23" fmla="*/ 5 h 21"/>
                  <a:gd name="T24" fmla="*/ 8 w 26"/>
                  <a:gd name="T25" fmla="*/ 5 h 21"/>
                  <a:gd name="T26" fmla="*/ 11 w 26"/>
                  <a:gd name="T27" fmla="*/ 8 h 21"/>
                  <a:gd name="T28" fmla="*/ 13 w 26"/>
                  <a:gd name="T29" fmla="*/ 10 h 21"/>
                  <a:gd name="T30" fmla="*/ 18 w 26"/>
                  <a:gd name="T31" fmla="*/ 13 h 21"/>
                  <a:gd name="T32" fmla="*/ 21 w 26"/>
                  <a:gd name="T33" fmla="*/ 15 h 21"/>
                  <a:gd name="T34" fmla="*/ 24 w 26"/>
                  <a:gd name="T35" fmla="*/ 18 h 21"/>
                  <a:gd name="T36" fmla="*/ 24 w 26"/>
                  <a:gd name="T37" fmla="*/ 21 h 21"/>
                  <a:gd name="T38" fmla="*/ 24 w 26"/>
                  <a:gd name="T39" fmla="*/ 21 h 21"/>
                  <a:gd name="T40" fmla="*/ 26 w 26"/>
                  <a:gd name="T41" fmla="*/ 18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1"/>
                  <a:gd name="T65" fmla="*/ 26 w 26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1">
                    <a:moveTo>
                      <a:pt x="26" y="18"/>
                    </a:moveTo>
                    <a:lnTo>
                      <a:pt x="26" y="18"/>
                    </a:lnTo>
                    <a:lnTo>
                      <a:pt x="26" y="15"/>
                    </a:lnTo>
                    <a:lnTo>
                      <a:pt x="24" y="13"/>
                    </a:lnTo>
                    <a:lnTo>
                      <a:pt x="21" y="10"/>
                    </a:lnTo>
                    <a:lnTo>
                      <a:pt x="16" y="8"/>
                    </a:lnTo>
                    <a:lnTo>
                      <a:pt x="13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8" y="5"/>
                    </a:lnTo>
                    <a:lnTo>
                      <a:pt x="11" y="8"/>
                    </a:lnTo>
                    <a:lnTo>
                      <a:pt x="13" y="10"/>
                    </a:lnTo>
                    <a:lnTo>
                      <a:pt x="18" y="13"/>
                    </a:lnTo>
                    <a:lnTo>
                      <a:pt x="21" y="15"/>
                    </a:lnTo>
                    <a:lnTo>
                      <a:pt x="24" y="18"/>
                    </a:lnTo>
                    <a:lnTo>
                      <a:pt x="24" y="21"/>
                    </a:lnTo>
                    <a:lnTo>
                      <a:pt x="26" y="1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20" name="Freeform 3286"/>
              <p:cNvSpPr>
                <a:spLocks/>
              </p:cNvSpPr>
              <p:nvPr/>
            </p:nvSpPr>
            <p:spPr bwMode="auto">
              <a:xfrm>
                <a:off x="4246" y="2310"/>
                <a:ext cx="13" cy="24"/>
              </a:xfrm>
              <a:custGeom>
                <a:avLst/>
                <a:gdLst>
                  <a:gd name="T0" fmla="*/ 2 w 13"/>
                  <a:gd name="T1" fmla="*/ 24 h 24"/>
                  <a:gd name="T2" fmla="*/ 2 w 13"/>
                  <a:gd name="T3" fmla="*/ 24 h 24"/>
                  <a:gd name="T4" fmla="*/ 5 w 13"/>
                  <a:gd name="T5" fmla="*/ 21 h 24"/>
                  <a:gd name="T6" fmla="*/ 5 w 13"/>
                  <a:gd name="T7" fmla="*/ 18 h 24"/>
                  <a:gd name="T8" fmla="*/ 8 w 13"/>
                  <a:gd name="T9" fmla="*/ 16 h 24"/>
                  <a:gd name="T10" fmla="*/ 8 w 13"/>
                  <a:gd name="T11" fmla="*/ 13 h 24"/>
                  <a:gd name="T12" fmla="*/ 10 w 13"/>
                  <a:gd name="T13" fmla="*/ 11 h 24"/>
                  <a:gd name="T14" fmla="*/ 13 w 13"/>
                  <a:gd name="T15" fmla="*/ 8 h 24"/>
                  <a:gd name="T16" fmla="*/ 13 w 13"/>
                  <a:gd name="T17" fmla="*/ 5 h 24"/>
                  <a:gd name="T18" fmla="*/ 10 w 13"/>
                  <a:gd name="T19" fmla="*/ 0 h 24"/>
                  <a:gd name="T20" fmla="*/ 8 w 13"/>
                  <a:gd name="T21" fmla="*/ 3 h 24"/>
                  <a:gd name="T22" fmla="*/ 8 w 13"/>
                  <a:gd name="T23" fmla="*/ 5 h 24"/>
                  <a:gd name="T24" fmla="*/ 8 w 13"/>
                  <a:gd name="T25" fmla="*/ 5 h 24"/>
                  <a:gd name="T26" fmla="*/ 8 w 13"/>
                  <a:gd name="T27" fmla="*/ 8 h 24"/>
                  <a:gd name="T28" fmla="*/ 5 w 13"/>
                  <a:gd name="T29" fmla="*/ 11 h 24"/>
                  <a:gd name="T30" fmla="*/ 5 w 13"/>
                  <a:gd name="T31" fmla="*/ 13 h 24"/>
                  <a:gd name="T32" fmla="*/ 2 w 13"/>
                  <a:gd name="T33" fmla="*/ 16 h 24"/>
                  <a:gd name="T34" fmla="*/ 0 w 13"/>
                  <a:gd name="T35" fmla="*/ 18 h 24"/>
                  <a:gd name="T36" fmla="*/ 0 w 13"/>
                  <a:gd name="T37" fmla="*/ 21 h 24"/>
                  <a:gd name="T38" fmla="*/ 0 w 13"/>
                  <a:gd name="T39" fmla="*/ 21 h 24"/>
                  <a:gd name="T40" fmla="*/ 2 w 13"/>
                  <a:gd name="T41" fmla="*/ 24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4"/>
                  <a:gd name="T65" fmla="*/ 13 w 13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4">
                    <a:moveTo>
                      <a:pt x="2" y="24"/>
                    </a:moveTo>
                    <a:lnTo>
                      <a:pt x="2" y="24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8" y="16"/>
                    </a:lnTo>
                    <a:lnTo>
                      <a:pt x="8" y="13"/>
                    </a:lnTo>
                    <a:lnTo>
                      <a:pt x="10" y="11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0" y="0"/>
                    </a:lnTo>
                    <a:lnTo>
                      <a:pt x="8" y="3"/>
                    </a:lnTo>
                    <a:lnTo>
                      <a:pt x="8" y="5"/>
                    </a:lnTo>
                    <a:lnTo>
                      <a:pt x="8" y="8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2" y="16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2" y="24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21" name="Freeform 3287"/>
              <p:cNvSpPr>
                <a:spLocks/>
              </p:cNvSpPr>
              <p:nvPr/>
            </p:nvSpPr>
            <p:spPr bwMode="auto">
              <a:xfrm>
                <a:off x="4241" y="2331"/>
                <a:ext cx="7" cy="24"/>
              </a:xfrm>
              <a:custGeom>
                <a:avLst/>
                <a:gdLst>
                  <a:gd name="T0" fmla="*/ 5 w 7"/>
                  <a:gd name="T1" fmla="*/ 21 h 24"/>
                  <a:gd name="T2" fmla="*/ 5 w 7"/>
                  <a:gd name="T3" fmla="*/ 21 h 24"/>
                  <a:gd name="T4" fmla="*/ 5 w 7"/>
                  <a:gd name="T5" fmla="*/ 21 h 24"/>
                  <a:gd name="T6" fmla="*/ 5 w 7"/>
                  <a:gd name="T7" fmla="*/ 18 h 24"/>
                  <a:gd name="T8" fmla="*/ 5 w 7"/>
                  <a:gd name="T9" fmla="*/ 16 h 24"/>
                  <a:gd name="T10" fmla="*/ 5 w 7"/>
                  <a:gd name="T11" fmla="*/ 13 h 24"/>
                  <a:gd name="T12" fmla="*/ 5 w 7"/>
                  <a:gd name="T13" fmla="*/ 11 h 24"/>
                  <a:gd name="T14" fmla="*/ 5 w 7"/>
                  <a:gd name="T15" fmla="*/ 8 h 24"/>
                  <a:gd name="T16" fmla="*/ 7 w 7"/>
                  <a:gd name="T17" fmla="*/ 5 h 24"/>
                  <a:gd name="T18" fmla="*/ 7 w 7"/>
                  <a:gd name="T19" fmla="*/ 3 h 24"/>
                  <a:gd name="T20" fmla="*/ 5 w 7"/>
                  <a:gd name="T21" fmla="*/ 0 h 24"/>
                  <a:gd name="T22" fmla="*/ 5 w 7"/>
                  <a:gd name="T23" fmla="*/ 3 h 24"/>
                  <a:gd name="T24" fmla="*/ 2 w 7"/>
                  <a:gd name="T25" fmla="*/ 8 h 24"/>
                  <a:gd name="T26" fmla="*/ 2 w 7"/>
                  <a:gd name="T27" fmla="*/ 11 h 24"/>
                  <a:gd name="T28" fmla="*/ 0 w 7"/>
                  <a:gd name="T29" fmla="*/ 13 h 24"/>
                  <a:gd name="T30" fmla="*/ 0 w 7"/>
                  <a:gd name="T31" fmla="*/ 16 h 24"/>
                  <a:gd name="T32" fmla="*/ 0 w 7"/>
                  <a:gd name="T33" fmla="*/ 18 h 24"/>
                  <a:gd name="T34" fmla="*/ 2 w 7"/>
                  <a:gd name="T35" fmla="*/ 21 h 24"/>
                  <a:gd name="T36" fmla="*/ 2 w 7"/>
                  <a:gd name="T37" fmla="*/ 24 h 24"/>
                  <a:gd name="T38" fmla="*/ 2 w 7"/>
                  <a:gd name="T39" fmla="*/ 24 h 24"/>
                  <a:gd name="T40" fmla="*/ 5 w 7"/>
                  <a:gd name="T41" fmla="*/ 21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7"/>
                  <a:gd name="T64" fmla="*/ 0 h 24"/>
                  <a:gd name="T65" fmla="*/ 7 w 7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7" h="24">
                    <a:moveTo>
                      <a:pt x="5" y="21"/>
                    </a:moveTo>
                    <a:lnTo>
                      <a:pt x="5" y="21"/>
                    </a:lnTo>
                    <a:lnTo>
                      <a:pt x="5" y="18"/>
                    </a:lnTo>
                    <a:lnTo>
                      <a:pt x="5" y="16"/>
                    </a:lnTo>
                    <a:lnTo>
                      <a:pt x="5" y="13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2" y="8"/>
                    </a:lnTo>
                    <a:lnTo>
                      <a:pt x="2" y="11"/>
                    </a:lnTo>
                    <a:lnTo>
                      <a:pt x="0" y="13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2" y="21"/>
                    </a:lnTo>
                    <a:lnTo>
                      <a:pt x="2" y="24"/>
                    </a:lnTo>
                    <a:lnTo>
                      <a:pt x="5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22" name="Freeform 3288"/>
              <p:cNvSpPr>
                <a:spLocks/>
              </p:cNvSpPr>
              <p:nvPr/>
            </p:nvSpPr>
            <p:spPr bwMode="auto">
              <a:xfrm>
                <a:off x="4243" y="2349"/>
                <a:ext cx="34" cy="8"/>
              </a:xfrm>
              <a:custGeom>
                <a:avLst/>
                <a:gdLst>
                  <a:gd name="T0" fmla="*/ 34 w 34"/>
                  <a:gd name="T1" fmla="*/ 0 h 8"/>
                  <a:gd name="T2" fmla="*/ 34 w 34"/>
                  <a:gd name="T3" fmla="*/ 0 h 8"/>
                  <a:gd name="T4" fmla="*/ 29 w 34"/>
                  <a:gd name="T5" fmla="*/ 3 h 8"/>
                  <a:gd name="T6" fmla="*/ 26 w 34"/>
                  <a:gd name="T7" fmla="*/ 3 h 8"/>
                  <a:gd name="T8" fmla="*/ 21 w 34"/>
                  <a:gd name="T9" fmla="*/ 3 h 8"/>
                  <a:gd name="T10" fmla="*/ 16 w 34"/>
                  <a:gd name="T11" fmla="*/ 6 h 8"/>
                  <a:gd name="T12" fmla="*/ 13 w 34"/>
                  <a:gd name="T13" fmla="*/ 6 h 8"/>
                  <a:gd name="T14" fmla="*/ 11 w 34"/>
                  <a:gd name="T15" fmla="*/ 6 h 8"/>
                  <a:gd name="T16" fmla="*/ 5 w 34"/>
                  <a:gd name="T17" fmla="*/ 6 h 8"/>
                  <a:gd name="T18" fmla="*/ 3 w 34"/>
                  <a:gd name="T19" fmla="*/ 3 h 8"/>
                  <a:gd name="T20" fmla="*/ 0 w 34"/>
                  <a:gd name="T21" fmla="*/ 6 h 8"/>
                  <a:gd name="T22" fmla="*/ 5 w 34"/>
                  <a:gd name="T23" fmla="*/ 8 h 8"/>
                  <a:gd name="T24" fmla="*/ 8 w 34"/>
                  <a:gd name="T25" fmla="*/ 8 h 8"/>
                  <a:gd name="T26" fmla="*/ 13 w 34"/>
                  <a:gd name="T27" fmla="*/ 8 h 8"/>
                  <a:gd name="T28" fmla="*/ 19 w 34"/>
                  <a:gd name="T29" fmla="*/ 8 h 8"/>
                  <a:gd name="T30" fmla="*/ 21 w 34"/>
                  <a:gd name="T31" fmla="*/ 8 h 8"/>
                  <a:gd name="T32" fmla="*/ 26 w 34"/>
                  <a:gd name="T33" fmla="*/ 6 h 8"/>
                  <a:gd name="T34" fmla="*/ 29 w 34"/>
                  <a:gd name="T35" fmla="*/ 6 h 8"/>
                  <a:gd name="T36" fmla="*/ 34 w 34"/>
                  <a:gd name="T37" fmla="*/ 6 h 8"/>
                  <a:gd name="T38" fmla="*/ 34 w 34"/>
                  <a:gd name="T39" fmla="*/ 6 h 8"/>
                  <a:gd name="T40" fmla="*/ 34 w 34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8"/>
                  <a:gd name="T65" fmla="*/ 34 w 34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8">
                    <a:moveTo>
                      <a:pt x="34" y="0"/>
                    </a:moveTo>
                    <a:lnTo>
                      <a:pt x="34" y="0"/>
                    </a:lnTo>
                    <a:lnTo>
                      <a:pt x="29" y="3"/>
                    </a:lnTo>
                    <a:lnTo>
                      <a:pt x="26" y="3"/>
                    </a:lnTo>
                    <a:lnTo>
                      <a:pt x="21" y="3"/>
                    </a:lnTo>
                    <a:lnTo>
                      <a:pt x="16" y="6"/>
                    </a:lnTo>
                    <a:lnTo>
                      <a:pt x="13" y="6"/>
                    </a:lnTo>
                    <a:lnTo>
                      <a:pt x="11" y="6"/>
                    </a:lnTo>
                    <a:lnTo>
                      <a:pt x="5" y="6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3" y="8"/>
                    </a:lnTo>
                    <a:lnTo>
                      <a:pt x="19" y="8"/>
                    </a:lnTo>
                    <a:lnTo>
                      <a:pt x="21" y="8"/>
                    </a:lnTo>
                    <a:lnTo>
                      <a:pt x="26" y="6"/>
                    </a:lnTo>
                    <a:lnTo>
                      <a:pt x="29" y="6"/>
                    </a:lnTo>
                    <a:lnTo>
                      <a:pt x="34" y="6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23" name="Freeform 3289"/>
              <p:cNvSpPr>
                <a:spLocks/>
              </p:cNvSpPr>
              <p:nvPr/>
            </p:nvSpPr>
            <p:spPr bwMode="auto">
              <a:xfrm>
                <a:off x="4277" y="2339"/>
                <a:ext cx="34" cy="16"/>
              </a:xfrm>
              <a:custGeom>
                <a:avLst/>
                <a:gdLst>
                  <a:gd name="T0" fmla="*/ 34 w 34"/>
                  <a:gd name="T1" fmla="*/ 0 h 16"/>
                  <a:gd name="T2" fmla="*/ 34 w 34"/>
                  <a:gd name="T3" fmla="*/ 0 h 16"/>
                  <a:gd name="T4" fmla="*/ 29 w 34"/>
                  <a:gd name="T5" fmla="*/ 0 h 16"/>
                  <a:gd name="T6" fmla="*/ 24 w 34"/>
                  <a:gd name="T7" fmla="*/ 3 h 16"/>
                  <a:gd name="T8" fmla="*/ 21 w 34"/>
                  <a:gd name="T9" fmla="*/ 3 h 16"/>
                  <a:gd name="T10" fmla="*/ 16 w 34"/>
                  <a:gd name="T11" fmla="*/ 5 h 16"/>
                  <a:gd name="T12" fmla="*/ 11 w 34"/>
                  <a:gd name="T13" fmla="*/ 8 h 16"/>
                  <a:gd name="T14" fmla="*/ 8 w 34"/>
                  <a:gd name="T15" fmla="*/ 8 h 16"/>
                  <a:gd name="T16" fmla="*/ 3 w 34"/>
                  <a:gd name="T17" fmla="*/ 10 h 16"/>
                  <a:gd name="T18" fmla="*/ 0 w 34"/>
                  <a:gd name="T19" fmla="*/ 10 h 16"/>
                  <a:gd name="T20" fmla="*/ 0 w 34"/>
                  <a:gd name="T21" fmla="*/ 16 h 16"/>
                  <a:gd name="T22" fmla="*/ 5 w 34"/>
                  <a:gd name="T23" fmla="*/ 13 h 16"/>
                  <a:gd name="T24" fmla="*/ 8 w 34"/>
                  <a:gd name="T25" fmla="*/ 13 h 16"/>
                  <a:gd name="T26" fmla="*/ 13 w 34"/>
                  <a:gd name="T27" fmla="*/ 10 h 16"/>
                  <a:gd name="T28" fmla="*/ 16 w 34"/>
                  <a:gd name="T29" fmla="*/ 8 h 16"/>
                  <a:gd name="T30" fmla="*/ 21 w 34"/>
                  <a:gd name="T31" fmla="*/ 8 h 16"/>
                  <a:gd name="T32" fmla="*/ 26 w 34"/>
                  <a:gd name="T33" fmla="*/ 5 h 16"/>
                  <a:gd name="T34" fmla="*/ 29 w 34"/>
                  <a:gd name="T35" fmla="*/ 5 h 16"/>
                  <a:gd name="T36" fmla="*/ 34 w 34"/>
                  <a:gd name="T37" fmla="*/ 5 h 16"/>
                  <a:gd name="T38" fmla="*/ 34 w 34"/>
                  <a:gd name="T39" fmla="*/ 5 h 16"/>
                  <a:gd name="T40" fmla="*/ 34 w 34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6"/>
                  <a:gd name="T65" fmla="*/ 34 w 34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6">
                    <a:moveTo>
                      <a:pt x="34" y="0"/>
                    </a:moveTo>
                    <a:lnTo>
                      <a:pt x="34" y="0"/>
                    </a:lnTo>
                    <a:lnTo>
                      <a:pt x="29" y="0"/>
                    </a:lnTo>
                    <a:lnTo>
                      <a:pt x="24" y="3"/>
                    </a:lnTo>
                    <a:lnTo>
                      <a:pt x="21" y="3"/>
                    </a:lnTo>
                    <a:lnTo>
                      <a:pt x="16" y="5"/>
                    </a:lnTo>
                    <a:lnTo>
                      <a:pt x="11" y="8"/>
                    </a:lnTo>
                    <a:lnTo>
                      <a:pt x="8" y="8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0" y="16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3" y="10"/>
                    </a:lnTo>
                    <a:lnTo>
                      <a:pt x="16" y="8"/>
                    </a:lnTo>
                    <a:lnTo>
                      <a:pt x="21" y="8"/>
                    </a:lnTo>
                    <a:lnTo>
                      <a:pt x="26" y="5"/>
                    </a:lnTo>
                    <a:lnTo>
                      <a:pt x="29" y="5"/>
                    </a:lnTo>
                    <a:lnTo>
                      <a:pt x="34" y="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24" name="Freeform 3290"/>
              <p:cNvSpPr>
                <a:spLocks/>
              </p:cNvSpPr>
              <p:nvPr/>
            </p:nvSpPr>
            <p:spPr bwMode="auto">
              <a:xfrm>
                <a:off x="4311" y="2339"/>
                <a:ext cx="63" cy="13"/>
              </a:xfrm>
              <a:custGeom>
                <a:avLst/>
                <a:gdLst>
                  <a:gd name="T0" fmla="*/ 63 w 63"/>
                  <a:gd name="T1" fmla="*/ 8 h 13"/>
                  <a:gd name="T2" fmla="*/ 63 w 63"/>
                  <a:gd name="T3" fmla="*/ 8 h 13"/>
                  <a:gd name="T4" fmla="*/ 55 w 63"/>
                  <a:gd name="T5" fmla="*/ 5 h 13"/>
                  <a:gd name="T6" fmla="*/ 47 w 63"/>
                  <a:gd name="T7" fmla="*/ 3 h 13"/>
                  <a:gd name="T8" fmla="*/ 39 w 63"/>
                  <a:gd name="T9" fmla="*/ 0 h 13"/>
                  <a:gd name="T10" fmla="*/ 32 w 63"/>
                  <a:gd name="T11" fmla="*/ 0 h 13"/>
                  <a:gd name="T12" fmla="*/ 24 w 63"/>
                  <a:gd name="T13" fmla="*/ 0 h 13"/>
                  <a:gd name="T14" fmla="*/ 16 w 63"/>
                  <a:gd name="T15" fmla="*/ 0 h 13"/>
                  <a:gd name="T16" fmla="*/ 8 w 63"/>
                  <a:gd name="T17" fmla="*/ 0 h 13"/>
                  <a:gd name="T18" fmla="*/ 0 w 63"/>
                  <a:gd name="T19" fmla="*/ 0 h 13"/>
                  <a:gd name="T20" fmla="*/ 0 w 63"/>
                  <a:gd name="T21" fmla="*/ 5 h 13"/>
                  <a:gd name="T22" fmla="*/ 8 w 63"/>
                  <a:gd name="T23" fmla="*/ 3 h 13"/>
                  <a:gd name="T24" fmla="*/ 16 w 63"/>
                  <a:gd name="T25" fmla="*/ 3 h 13"/>
                  <a:gd name="T26" fmla="*/ 24 w 63"/>
                  <a:gd name="T27" fmla="*/ 3 h 13"/>
                  <a:gd name="T28" fmla="*/ 32 w 63"/>
                  <a:gd name="T29" fmla="*/ 3 h 13"/>
                  <a:gd name="T30" fmla="*/ 39 w 63"/>
                  <a:gd name="T31" fmla="*/ 5 h 13"/>
                  <a:gd name="T32" fmla="*/ 47 w 63"/>
                  <a:gd name="T33" fmla="*/ 5 h 13"/>
                  <a:gd name="T34" fmla="*/ 55 w 63"/>
                  <a:gd name="T35" fmla="*/ 8 h 13"/>
                  <a:gd name="T36" fmla="*/ 60 w 63"/>
                  <a:gd name="T37" fmla="*/ 13 h 13"/>
                  <a:gd name="T38" fmla="*/ 60 w 63"/>
                  <a:gd name="T39" fmla="*/ 13 h 13"/>
                  <a:gd name="T40" fmla="*/ 63 w 63"/>
                  <a:gd name="T41" fmla="*/ 8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3"/>
                  <a:gd name="T64" fmla="*/ 0 h 13"/>
                  <a:gd name="T65" fmla="*/ 63 w 63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3" h="13">
                    <a:moveTo>
                      <a:pt x="63" y="8"/>
                    </a:moveTo>
                    <a:lnTo>
                      <a:pt x="63" y="8"/>
                    </a:lnTo>
                    <a:lnTo>
                      <a:pt x="55" y="5"/>
                    </a:lnTo>
                    <a:lnTo>
                      <a:pt x="47" y="3"/>
                    </a:lnTo>
                    <a:lnTo>
                      <a:pt x="39" y="0"/>
                    </a:lnTo>
                    <a:lnTo>
                      <a:pt x="32" y="0"/>
                    </a:lnTo>
                    <a:lnTo>
                      <a:pt x="24" y="0"/>
                    </a:lnTo>
                    <a:lnTo>
                      <a:pt x="16" y="0"/>
                    </a:lnTo>
                    <a:lnTo>
                      <a:pt x="8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8" y="3"/>
                    </a:lnTo>
                    <a:lnTo>
                      <a:pt x="16" y="3"/>
                    </a:lnTo>
                    <a:lnTo>
                      <a:pt x="24" y="3"/>
                    </a:lnTo>
                    <a:lnTo>
                      <a:pt x="32" y="3"/>
                    </a:lnTo>
                    <a:lnTo>
                      <a:pt x="39" y="5"/>
                    </a:lnTo>
                    <a:lnTo>
                      <a:pt x="47" y="5"/>
                    </a:lnTo>
                    <a:lnTo>
                      <a:pt x="55" y="8"/>
                    </a:lnTo>
                    <a:lnTo>
                      <a:pt x="60" y="13"/>
                    </a:lnTo>
                    <a:lnTo>
                      <a:pt x="63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25" name="Freeform 3291"/>
              <p:cNvSpPr>
                <a:spLocks/>
              </p:cNvSpPr>
              <p:nvPr/>
            </p:nvSpPr>
            <p:spPr bwMode="auto">
              <a:xfrm>
                <a:off x="4371" y="2347"/>
                <a:ext cx="45" cy="60"/>
              </a:xfrm>
              <a:custGeom>
                <a:avLst/>
                <a:gdLst>
                  <a:gd name="T0" fmla="*/ 45 w 45"/>
                  <a:gd name="T1" fmla="*/ 60 h 60"/>
                  <a:gd name="T2" fmla="*/ 45 w 45"/>
                  <a:gd name="T3" fmla="*/ 60 h 60"/>
                  <a:gd name="T4" fmla="*/ 45 w 45"/>
                  <a:gd name="T5" fmla="*/ 50 h 60"/>
                  <a:gd name="T6" fmla="*/ 40 w 45"/>
                  <a:gd name="T7" fmla="*/ 42 h 60"/>
                  <a:gd name="T8" fmla="*/ 37 w 45"/>
                  <a:gd name="T9" fmla="*/ 34 h 60"/>
                  <a:gd name="T10" fmla="*/ 32 w 45"/>
                  <a:gd name="T11" fmla="*/ 26 h 60"/>
                  <a:gd name="T12" fmla="*/ 24 w 45"/>
                  <a:gd name="T13" fmla="*/ 18 h 60"/>
                  <a:gd name="T14" fmla="*/ 19 w 45"/>
                  <a:gd name="T15" fmla="*/ 13 h 60"/>
                  <a:gd name="T16" fmla="*/ 11 w 45"/>
                  <a:gd name="T17" fmla="*/ 5 h 60"/>
                  <a:gd name="T18" fmla="*/ 3 w 45"/>
                  <a:gd name="T19" fmla="*/ 0 h 60"/>
                  <a:gd name="T20" fmla="*/ 0 w 45"/>
                  <a:gd name="T21" fmla="*/ 5 h 60"/>
                  <a:gd name="T22" fmla="*/ 8 w 45"/>
                  <a:gd name="T23" fmla="*/ 10 h 60"/>
                  <a:gd name="T24" fmla="*/ 16 w 45"/>
                  <a:gd name="T25" fmla="*/ 15 h 60"/>
                  <a:gd name="T26" fmla="*/ 21 w 45"/>
                  <a:gd name="T27" fmla="*/ 21 h 60"/>
                  <a:gd name="T28" fmla="*/ 29 w 45"/>
                  <a:gd name="T29" fmla="*/ 29 h 60"/>
                  <a:gd name="T30" fmla="*/ 34 w 45"/>
                  <a:gd name="T31" fmla="*/ 36 h 60"/>
                  <a:gd name="T32" fmla="*/ 37 w 45"/>
                  <a:gd name="T33" fmla="*/ 44 h 60"/>
                  <a:gd name="T34" fmla="*/ 40 w 45"/>
                  <a:gd name="T35" fmla="*/ 52 h 60"/>
                  <a:gd name="T36" fmla="*/ 42 w 45"/>
                  <a:gd name="T37" fmla="*/ 60 h 60"/>
                  <a:gd name="T38" fmla="*/ 42 w 45"/>
                  <a:gd name="T39" fmla="*/ 60 h 60"/>
                  <a:gd name="T40" fmla="*/ 45 w 45"/>
                  <a:gd name="T41" fmla="*/ 60 h 6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5"/>
                  <a:gd name="T64" fmla="*/ 0 h 60"/>
                  <a:gd name="T65" fmla="*/ 45 w 45"/>
                  <a:gd name="T66" fmla="*/ 60 h 6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5" h="60">
                    <a:moveTo>
                      <a:pt x="45" y="60"/>
                    </a:moveTo>
                    <a:lnTo>
                      <a:pt x="45" y="60"/>
                    </a:lnTo>
                    <a:lnTo>
                      <a:pt x="45" y="50"/>
                    </a:lnTo>
                    <a:lnTo>
                      <a:pt x="40" y="42"/>
                    </a:lnTo>
                    <a:lnTo>
                      <a:pt x="37" y="34"/>
                    </a:lnTo>
                    <a:lnTo>
                      <a:pt x="32" y="26"/>
                    </a:lnTo>
                    <a:lnTo>
                      <a:pt x="24" y="18"/>
                    </a:lnTo>
                    <a:lnTo>
                      <a:pt x="19" y="13"/>
                    </a:lnTo>
                    <a:lnTo>
                      <a:pt x="11" y="5"/>
                    </a:lnTo>
                    <a:lnTo>
                      <a:pt x="3" y="0"/>
                    </a:lnTo>
                    <a:lnTo>
                      <a:pt x="0" y="5"/>
                    </a:lnTo>
                    <a:lnTo>
                      <a:pt x="8" y="10"/>
                    </a:lnTo>
                    <a:lnTo>
                      <a:pt x="16" y="15"/>
                    </a:lnTo>
                    <a:lnTo>
                      <a:pt x="21" y="21"/>
                    </a:lnTo>
                    <a:lnTo>
                      <a:pt x="29" y="29"/>
                    </a:lnTo>
                    <a:lnTo>
                      <a:pt x="34" y="36"/>
                    </a:lnTo>
                    <a:lnTo>
                      <a:pt x="37" y="44"/>
                    </a:lnTo>
                    <a:lnTo>
                      <a:pt x="40" y="52"/>
                    </a:lnTo>
                    <a:lnTo>
                      <a:pt x="42" y="60"/>
                    </a:lnTo>
                    <a:lnTo>
                      <a:pt x="45" y="6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26" name="Freeform 3292"/>
              <p:cNvSpPr>
                <a:spLocks/>
              </p:cNvSpPr>
              <p:nvPr/>
            </p:nvSpPr>
            <p:spPr bwMode="auto">
              <a:xfrm>
                <a:off x="4387" y="2407"/>
                <a:ext cx="29" cy="37"/>
              </a:xfrm>
              <a:custGeom>
                <a:avLst/>
                <a:gdLst>
                  <a:gd name="T0" fmla="*/ 3 w 29"/>
                  <a:gd name="T1" fmla="*/ 37 h 37"/>
                  <a:gd name="T2" fmla="*/ 3 w 29"/>
                  <a:gd name="T3" fmla="*/ 37 h 37"/>
                  <a:gd name="T4" fmla="*/ 8 w 29"/>
                  <a:gd name="T5" fmla="*/ 34 h 37"/>
                  <a:gd name="T6" fmla="*/ 13 w 29"/>
                  <a:gd name="T7" fmla="*/ 29 h 37"/>
                  <a:gd name="T8" fmla="*/ 18 w 29"/>
                  <a:gd name="T9" fmla="*/ 26 h 37"/>
                  <a:gd name="T10" fmla="*/ 21 w 29"/>
                  <a:gd name="T11" fmla="*/ 21 h 37"/>
                  <a:gd name="T12" fmla="*/ 26 w 29"/>
                  <a:gd name="T13" fmla="*/ 16 h 37"/>
                  <a:gd name="T14" fmla="*/ 29 w 29"/>
                  <a:gd name="T15" fmla="*/ 10 h 37"/>
                  <a:gd name="T16" fmla="*/ 29 w 29"/>
                  <a:gd name="T17" fmla="*/ 5 h 37"/>
                  <a:gd name="T18" fmla="*/ 29 w 29"/>
                  <a:gd name="T19" fmla="*/ 0 h 37"/>
                  <a:gd name="T20" fmla="*/ 26 w 29"/>
                  <a:gd name="T21" fmla="*/ 0 h 37"/>
                  <a:gd name="T22" fmla="*/ 26 w 29"/>
                  <a:gd name="T23" fmla="*/ 5 h 37"/>
                  <a:gd name="T24" fmla="*/ 26 w 29"/>
                  <a:gd name="T25" fmla="*/ 10 h 37"/>
                  <a:gd name="T26" fmla="*/ 24 w 29"/>
                  <a:gd name="T27" fmla="*/ 13 h 37"/>
                  <a:gd name="T28" fmla="*/ 18 w 29"/>
                  <a:gd name="T29" fmla="*/ 18 h 37"/>
                  <a:gd name="T30" fmla="*/ 16 w 29"/>
                  <a:gd name="T31" fmla="*/ 24 h 37"/>
                  <a:gd name="T32" fmla="*/ 11 w 29"/>
                  <a:gd name="T33" fmla="*/ 26 h 37"/>
                  <a:gd name="T34" fmla="*/ 5 w 29"/>
                  <a:gd name="T35" fmla="*/ 31 h 37"/>
                  <a:gd name="T36" fmla="*/ 0 w 29"/>
                  <a:gd name="T37" fmla="*/ 34 h 37"/>
                  <a:gd name="T38" fmla="*/ 0 w 29"/>
                  <a:gd name="T39" fmla="*/ 34 h 37"/>
                  <a:gd name="T40" fmla="*/ 3 w 29"/>
                  <a:gd name="T41" fmla="*/ 37 h 3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37"/>
                  <a:gd name="T65" fmla="*/ 29 w 29"/>
                  <a:gd name="T66" fmla="*/ 37 h 3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37">
                    <a:moveTo>
                      <a:pt x="3" y="37"/>
                    </a:moveTo>
                    <a:lnTo>
                      <a:pt x="3" y="37"/>
                    </a:lnTo>
                    <a:lnTo>
                      <a:pt x="8" y="34"/>
                    </a:lnTo>
                    <a:lnTo>
                      <a:pt x="13" y="29"/>
                    </a:lnTo>
                    <a:lnTo>
                      <a:pt x="18" y="26"/>
                    </a:lnTo>
                    <a:lnTo>
                      <a:pt x="21" y="21"/>
                    </a:lnTo>
                    <a:lnTo>
                      <a:pt x="26" y="16"/>
                    </a:lnTo>
                    <a:lnTo>
                      <a:pt x="29" y="10"/>
                    </a:lnTo>
                    <a:lnTo>
                      <a:pt x="29" y="5"/>
                    </a:lnTo>
                    <a:lnTo>
                      <a:pt x="29" y="0"/>
                    </a:lnTo>
                    <a:lnTo>
                      <a:pt x="26" y="0"/>
                    </a:lnTo>
                    <a:lnTo>
                      <a:pt x="26" y="5"/>
                    </a:lnTo>
                    <a:lnTo>
                      <a:pt x="26" y="10"/>
                    </a:lnTo>
                    <a:lnTo>
                      <a:pt x="24" y="13"/>
                    </a:lnTo>
                    <a:lnTo>
                      <a:pt x="18" y="18"/>
                    </a:lnTo>
                    <a:lnTo>
                      <a:pt x="16" y="24"/>
                    </a:lnTo>
                    <a:lnTo>
                      <a:pt x="11" y="26"/>
                    </a:lnTo>
                    <a:lnTo>
                      <a:pt x="5" y="31"/>
                    </a:lnTo>
                    <a:lnTo>
                      <a:pt x="0" y="34"/>
                    </a:lnTo>
                    <a:lnTo>
                      <a:pt x="3" y="37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27" name="Freeform 3293"/>
              <p:cNvSpPr>
                <a:spLocks/>
              </p:cNvSpPr>
              <p:nvPr/>
            </p:nvSpPr>
            <p:spPr bwMode="auto">
              <a:xfrm>
                <a:off x="4350" y="2438"/>
                <a:ext cx="40" cy="8"/>
              </a:xfrm>
              <a:custGeom>
                <a:avLst/>
                <a:gdLst>
                  <a:gd name="T0" fmla="*/ 0 w 40"/>
                  <a:gd name="T1" fmla="*/ 3 h 8"/>
                  <a:gd name="T2" fmla="*/ 0 w 40"/>
                  <a:gd name="T3" fmla="*/ 3 h 8"/>
                  <a:gd name="T4" fmla="*/ 6 w 40"/>
                  <a:gd name="T5" fmla="*/ 6 h 8"/>
                  <a:gd name="T6" fmla="*/ 11 w 40"/>
                  <a:gd name="T7" fmla="*/ 8 h 8"/>
                  <a:gd name="T8" fmla="*/ 16 w 40"/>
                  <a:gd name="T9" fmla="*/ 8 h 8"/>
                  <a:gd name="T10" fmla="*/ 19 w 40"/>
                  <a:gd name="T11" fmla="*/ 8 h 8"/>
                  <a:gd name="T12" fmla="*/ 24 w 40"/>
                  <a:gd name="T13" fmla="*/ 8 h 8"/>
                  <a:gd name="T14" fmla="*/ 29 w 40"/>
                  <a:gd name="T15" fmla="*/ 8 h 8"/>
                  <a:gd name="T16" fmla="*/ 34 w 40"/>
                  <a:gd name="T17" fmla="*/ 8 h 8"/>
                  <a:gd name="T18" fmla="*/ 40 w 40"/>
                  <a:gd name="T19" fmla="*/ 6 h 8"/>
                  <a:gd name="T20" fmla="*/ 37 w 40"/>
                  <a:gd name="T21" fmla="*/ 3 h 8"/>
                  <a:gd name="T22" fmla="*/ 34 w 40"/>
                  <a:gd name="T23" fmla="*/ 3 h 8"/>
                  <a:gd name="T24" fmla="*/ 29 w 40"/>
                  <a:gd name="T25" fmla="*/ 6 h 8"/>
                  <a:gd name="T26" fmla="*/ 24 w 40"/>
                  <a:gd name="T27" fmla="*/ 6 h 8"/>
                  <a:gd name="T28" fmla="*/ 19 w 40"/>
                  <a:gd name="T29" fmla="*/ 6 h 8"/>
                  <a:gd name="T30" fmla="*/ 16 w 40"/>
                  <a:gd name="T31" fmla="*/ 6 h 8"/>
                  <a:gd name="T32" fmla="*/ 11 w 40"/>
                  <a:gd name="T33" fmla="*/ 3 h 8"/>
                  <a:gd name="T34" fmla="*/ 8 w 40"/>
                  <a:gd name="T35" fmla="*/ 3 h 8"/>
                  <a:gd name="T36" fmla="*/ 3 w 40"/>
                  <a:gd name="T37" fmla="*/ 0 h 8"/>
                  <a:gd name="T38" fmla="*/ 3 w 40"/>
                  <a:gd name="T39" fmla="*/ 0 h 8"/>
                  <a:gd name="T40" fmla="*/ 0 w 40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0"/>
                  <a:gd name="T64" fmla="*/ 0 h 8"/>
                  <a:gd name="T65" fmla="*/ 40 w 40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0" h="8">
                    <a:moveTo>
                      <a:pt x="0" y="3"/>
                    </a:moveTo>
                    <a:lnTo>
                      <a:pt x="0" y="3"/>
                    </a:lnTo>
                    <a:lnTo>
                      <a:pt x="6" y="6"/>
                    </a:lnTo>
                    <a:lnTo>
                      <a:pt x="11" y="8"/>
                    </a:lnTo>
                    <a:lnTo>
                      <a:pt x="16" y="8"/>
                    </a:lnTo>
                    <a:lnTo>
                      <a:pt x="19" y="8"/>
                    </a:lnTo>
                    <a:lnTo>
                      <a:pt x="24" y="8"/>
                    </a:lnTo>
                    <a:lnTo>
                      <a:pt x="29" y="8"/>
                    </a:lnTo>
                    <a:lnTo>
                      <a:pt x="34" y="8"/>
                    </a:lnTo>
                    <a:lnTo>
                      <a:pt x="40" y="6"/>
                    </a:lnTo>
                    <a:lnTo>
                      <a:pt x="37" y="3"/>
                    </a:lnTo>
                    <a:lnTo>
                      <a:pt x="34" y="3"/>
                    </a:lnTo>
                    <a:lnTo>
                      <a:pt x="29" y="6"/>
                    </a:lnTo>
                    <a:lnTo>
                      <a:pt x="24" y="6"/>
                    </a:lnTo>
                    <a:lnTo>
                      <a:pt x="19" y="6"/>
                    </a:lnTo>
                    <a:lnTo>
                      <a:pt x="16" y="6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28" name="Freeform 3294"/>
              <p:cNvSpPr>
                <a:spLocks/>
              </p:cNvSpPr>
              <p:nvPr/>
            </p:nvSpPr>
            <p:spPr bwMode="auto">
              <a:xfrm>
                <a:off x="4348" y="2417"/>
                <a:ext cx="8" cy="24"/>
              </a:xfrm>
              <a:custGeom>
                <a:avLst/>
                <a:gdLst>
                  <a:gd name="T0" fmla="*/ 2 w 8"/>
                  <a:gd name="T1" fmla="*/ 0 h 24"/>
                  <a:gd name="T2" fmla="*/ 2 w 8"/>
                  <a:gd name="T3" fmla="*/ 0 h 24"/>
                  <a:gd name="T4" fmla="*/ 2 w 8"/>
                  <a:gd name="T5" fmla="*/ 3 h 24"/>
                  <a:gd name="T6" fmla="*/ 2 w 8"/>
                  <a:gd name="T7" fmla="*/ 6 h 24"/>
                  <a:gd name="T8" fmla="*/ 2 w 8"/>
                  <a:gd name="T9" fmla="*/ 8 h 24"/>
                  <a:gd name="T10" fmla="*/ 2 w 8"/>
                  <a:gd name="T11" fmla="*/ 11 h 24"/>
                  <a:gd name="T12" fmla="*/ 0 w 8"/>
                  <a:gd name="T13" fmla="*/ 16 h 24"/>
                  <a:gd name="T14" fmla="*/ 0 w 8"/>
                  <a:gd name="T15" fmla="*/ 19 h 24"/>
                  <a:gd name="T16" fmla="*/ 0 w 8"/>
                  <a:gd name="T17" fmla="*/ 21 h 24"/>
                  <a:gd name="T18" fmla="*/ 2 w 8"/>
                  <a:gd name="T19" fmla="*/ 24 h 24"/>
                  <a:gd name="T20" fmla="*/ 5 w 8"/>
                  <a:gd name="T21" fmla="*/ 21 h 24"/>
                  <a:gd name="T22" fmla="*/ 5 w 8"/>
                  <a:gd name="T23" fmla="*/ 19 h 24"/>
                  <a:gd name="T24" fmla="*/ 5 w 8"/>
                  <a:gd name="T25" fmla="*/ 19 h 24"/>
                  <a:gd name="T26" fmla="*/ 5 w 8"/>
                  <a:gd name="T27" fmla="*/ 16 h 24"/>
                  <a:gd name="T28" fmla="*/ 5 w 8"/>
                  <a:gd name="T29" fmla="*/ 14 h 24"/>
                  <a:gd name="T30" fmla="*/ 5 w 8"/>
                  <a:gd name="T31" fmla="*/ 8 h 24"/>
                  <a:gd name="T32" fmla="*/ 5 w 8"/>
                  <a:gd name="T33" fmla="*/ 6 h 24"/>
                  <a:gd name="T34" fmla="*/ 8 w 8"/>
                  <a:gd name="T35" fmla="*/ 3 h 24"/>
                  <a:gd name="T36" fmla="*/ 5 w 8"/>
                  <a:gd name="T37" fmla="*/ 0 h 24"/>
                  <a:gd name="T38" fmla="*/ 5 w 8"/>
                  <a:gd name="T39" fmla="*/ 0 h 24"/>
                  <a:gd name="T40" fmla="*/ 2 w 8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24"/>
                  <a:gd name="T65" fmla="*/ 8 w 8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24">
                    <a:moveTo>
                      <a:pt x="2" y="0"/>
                    </a:moveTo>
                    <a:lnTo>
                      <a:pt x="2" y="0"/>
                    </a:lnTo>
                    <a:lnTo>
                      <a:pt x="2" y="3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2" y="11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2" y="24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5" y="16"/>
                    </a:lnTo>
                    <a:lnTo>
                      <a:pt x="5" y="14"/>
                    </a:lnTo>
                    <a:lnTo>
                      <a:pt x="5" y="8"/>
                    </a:lnTo>
                    <a:lnTo>
                      <a:pt x="5" y="6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29" name="Freeform 3295"/>
              <p:cNvSpPr>
                <a:spLocks/>
              </p:cNvSpPr>
              <p:nvPr/>
            </p:nvSpPr>
            <p:spPr bwMode="auto">
              <a:xfrm>
                <a:off x="4337" y="2397"/>
                <a:ext cx="16" cy="20"/>
              </a:xfrm>
              <a:custGeom>
                <a:avLst/>
                <a:gdLst>
                  <a:gd name="T0" fmla="*/ 0 w 16"/>
                  <a:gd name="T1" fmla="*/ 2 h 20"/>
                  <a:gd name="T2" fmla="*/ 0 w 16"/>
                  <a:gd name="T3" fmla="*/ 2 h 20"/>
                  <a:gd name="T4" fmla="*/ 3 w 16"/>
                  <a:gd name="T5" fmla="*/ 5 h 20"/>
                  <a:gd name="T6" fmla="*/ 6 w 16"/>
                  <a:gd name="T7" fmla="*/ 5 h 20"/>
                  <a:gd name="T8" fmla="*/ 6 w 16"/>
                  <a:gd name="T9" fmla="*/ 7 h 20"/>
                  <a:gd name="T10" fmla="*/ 8 w 16"/>
                  <a:gd name="T11" fmla="*/ 10 h 20"/>
                  <a:gd name="T12" fmla="*/ 11 w 16"/>
                  <a:gd name="T13" fmla="*/ 13 h 20"/>
                  <a:gd name="T14" fmla="*/ 11 w 16"/>
                  <a:gd name="T15" fmla="*/ 15 h 20"/>
                  <a:gd name="T16" fmla="*/ 13 w 16"/>
                  <a:gd name="T17" fmla="*/ 18 h 20"/>
                  <a:gd name="T18" fmla="*/ 13 w 16"/>
                  <a:gd name="T19" fmla="*/ 20 h 20"/>
                  <a:gd name="T20" fmla="*/ 16 w 16"/>
                  <a:gd name="T21" fmla="*/ 20 h 20"/>
                  <a:gd name="T22" fmla="*/ 16 w 16"/>
                  <a:gd name="T23" fmla="*/ 15 h 20"/>
                  <a:gd name="T24" fmla="*/ 13 w 16"/>
                  <a:gd name="T25" fmla="*/ 13 h 20"/>
                  <a:gd name="T26" fmla="*/ 13 w 16"/>
                  <a:gd name="T27" fmla="*/ 10 h 20"/>
                  <a:gd name="T28" fmla="*/ 11 w 16"/>
                  <a:gd name="T29" fmla="*/ 7 h 20"/>
                  <a:gd name="T30" fmla="*/ 8 w 16"/>
                  <a:gd name="T31" fmla="*/ 5 h 20"/>
                  <a:gd name="T32" fmla="*/ 6 w 16"/>
                  <a:gd name="T33" fmla="*/ 2 h 20"/>
                  <a:gd name="T34" fmla="*/ 3 w 16"/>
                  <a:gd name="T35" fmla="*/ 0 h 20"/>
                  <a:gd name="T36" fmla="*/ 0 w 16"/>
                  <a:gd name="T37" fmla="*/ 0 h 20"/>
                  <a:gd name="T38" fmla="*/ 0 w 16"/>
                  <a:gd name="T39" fmla="*/ 0 h 20"/>
                  <a:gd name="T40" fmla="*/ 0 w 16"/>
                  <a:gd name="T41" fmla="*/ 2 h 2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20"/>
                  <a:gd name="T65" fmla="*/ 16 w 16"/>
                  <a:gd name="T66" fmla="*/ 20 h 2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20">
                    <a:moveTo>
                      <a:pt x="0" y="2"/>
                    </a:moveTo>
                    <a:lnTo>
                      <a:pt x="0" y="2"/>
                    </a:lnTo>
                    <a:lnTo>
                      <a:pt x="3" y="5"/>
                    </a:lnTo>
                    <a:lnTo>
                      <a:pt x="6" y="5"/>
                    </a:lnTo>
                    <a:lnTo>
                      <a:pt x="6" y="7"/>
                    </a:lnTo>
                    <a:lnTo>
                      <a:pt x="8" y="10"/>
                    </a:lnTo>
                    <a:lnTo>
                      <a:pt x="11" y="13"/>
                    </a:lnTo>
                    <a:lnTo>
                      <a:pt x="11" y="15"/>
                    </a:lnTo>
                    <a:lnTo>
                      <a:pt x="13" y="18"/>
                    </a:lnTo>
                    <a:lnTo>
                      <a:pt x="13" y="20"/>
                    </a:lnTo>
                    <a:lnTo>
                      <a:pt x="16" y="20"/>
                    </a:lnTo>
                    <a:lnTo>
                      <a:pt x="16" y="15"/>
                    </a:lnTo>
                    <a:lnTo>
                      <a:pt x="13" y="13"/>
                    </a:lnTo>
                    <a:lnTo>
                      <a:pt x="13" y="10"/>
                    </a:lnTo>
                    <a:lnTo>
                      <a:pt x="11" y="7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30" name="Freeform 3296"/>
              <p:cNvSpPr>
                <a:spLocks/>
              </p:cNvSpPr>
              <p:nvPr/>
            </p:nvSpPr>
            <p:spPr bwMode="auto">
              <a:xfrm>
                <a:off x="4298" y="2391"/>
                <a:ext cx="39" cy="8"/>
              </a:xfrm>
              <a:custGeom>
                <a:avLst/>
                <a:gdLst>
                  <a:gd name="T0" fmla="*/ 3 w 39"/>
                  <a:gd name="T1" fmla="*/ 6 h 8"/>
                  <a:gd name="T2" fmla="*/ 3 w 39"/>
                  <a:gd name="T3" fmla="*/ 6 h 8"/>
                  <a:gd name="T4" fmla="*/ 8 w 39"/>
                  <a:gd name="T5" fmla="*/ 6 h 8"/>
                  <a:gd name="T6" fmla="*/ 11 w 39"/>
                  <a:gd name="T7" fmla="*/ 6 h 8"/>
                  <a:gd name="T8" fmla="*/ 16 w 39"/>
                  <a:gd name="T9" fmla="*/ 6 h 8"/>
                  <a:gd name="T10" fmla="*/ 21 w 39"/>
                  <a:gd name="T11" fmla="*/ 6 h 8"/>
                  <a:gd name="T12" fmla="*/ 26 w 39"/>
                  <a:gd name="T13" fmla="*/ 6 h 8"/>
                  <a:gd name="T14" fmla="*/ 29 w 39"/>
                  <a:gd name="T15" fmla="*/ 6 h 8"/>
                  <a:gd name="T16" fmla="*/ 34 w 39"/>
                  <a:gd name="T17" fmla="*/ 8 h 8"/>
                  <a:gd name="T18" fmla="*/ 39 w 39"/>
                  <a:gd name="T19" fmla="*/ 8 h 8"/>
                  <a:gd name="T20" fmla="*/ 39 w 39"/>
                  <a:gd name="T21" fmla="*/ 6 h 8"/>
                  <a:gd name="T22" fmla="*/ 37 w 39"/>
                  <a:gd name="T23" fmla="*/ 3 h 8"/>
                  <a:gd name="T24" fmla="*/ 32 w 39"/>
                  <a:gd name="T25" fmla="*/ 3 h 8"/>
                  <a:gd name="T26" fmla="*/ 26 w 39"/>
                  <a:gd name="T27" fmla="*/ 0 h 8"/>
                  <a:gd name="T28" fmla="*/ 21 w 39"/>
                  <a:gd name="T29" fmla="*/ 0 h 8"/>
                  <a:gd name="T30" fmla="*/ 16 w 39"/>
                  <a:gd name="T31" fmla="*/ 0 h 8"/>
                  <a:gd name="T32" fmla="*/ 11 w 39"/>
                  <a:gd name="T33" fmla="*/ 0 h 8"/>
                  <a:gd name="T34" fmla="*/ 5 w 39"/>
                  <a:gd name="T35" fmla="*/ 3 h 8"/>
                  <a:gd name="T36" fmla="*/ 0 w 39"/>
                  <a:gd name="T37" fmla="*/ 3 h 8"/>
                  <a:gd name="T38" fmla="*/ 0 w 39"/>
                  <a:gd name="T39" fmla="*/ 3 h 8"/>
                  <a:gd name="T40" fmla="*/ 3 w 39"/>
                  <a:gd name="T41" fmla="*/ 6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9"/>
                  <a:gd name="T64" fmla="*/ 0 h 8"/>
                  <a:gd name="T65" fmla="*/ 39 w 39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9" h="8">
                    <a:moveTo>
                      <a:pt x="3" y="6"/>
                    </a:moveTo>
                    <a:lnTo>
                      <a:pt x="3" y="6"/>
                    </a:lnTo>
                    <a:lnTo>
                      <a:pt x="8" y="6"/>
                    </a:lnTo>
                    <a:lnTo>
                      <a:pt x="11" y="6"/>
                    </a:lnTo>
                    <a:lnTo>
                      <a:pt x="16" y="6"/>
                    </a:lnTo>
                    <a:lnTo>
                      <a:pt x="21" y="6"/>
                    </a:lnTo>
                    <a:lnTo>
                      <a:pt x="26" y="6"/>
                    </a:lnTo>
                    <a:lnTo>
                      <a:pt x="29" y="6"/>
                    </a:lnTo>
                    <a:lnTo>
                      <a:pt x="34" y="8"/>
                    </a:lnTo>
                    <a:lnTo>
                      <a:pt x="39" y="8"/>
                    </a:lnTo>
                    <a:lnTo>
                      <a:pt x="39" y="6"/>
                    </a:lnTo>
                    <a:lnTo>
                      <a:pt x="37" y="3"/>
                    </a:lnTo>
                    <a:lnTo>
                      <a:pt x="32" y="3"/>
                    </a:lnTo>
                    <a:lnTo>
                      <a:pt x="26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1" y="0"/>
                    </a:lnTo>
                    <a:lnTo>
                      <a:pt x="5" y="3"/>
                    </a:lnTo>
                    <a:lnTo>
                      <a:pt x="0" y="3"/>
                    </a:lnTo>
                    <a:lnTo>
                      <a:pt x="3" y="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31" name="Freeform 3297"/>
              <p:cNvSpPr>
                <a:spLocks/>
              </p:cNvSpPr>
              <p:nvPr/>
            </p:nvSpPr>
            <p:spPr bwMode="auto">
              <a:xfrm>
                <a:off x="4264" y="2394"/>
                <a:ext cx="37" cy="29"/>
              </a:xfrm>
              <a:custGeom>
                <a:avLst/>
                <a:gdLst>
                  <a:gd name="T0" fmla="*/ 3 w 37"/>
                  <a:gd name="T1" fmla="*/ 29 h 29"/>
                  <a:gd name="T2" fmla="*/ 8 w 37"/>
                  <a:gd name="T3" fmla="*/ 26 h 29"/>
                  <a:gd name="T4" fmla="*/ 11 w 37"/>
                  <a:gd name="T5" fmla="*/ 21 h 29"/>
                  <a:gd name="T6" fmla="*/ 16 w 37"/>
                  <a:gd name="T7" fmla="*/ 18 h 29"/>
                  <a:gd name="T8" fmla="*/ 18 w 37"/>
                  <a:gd name="T9" fmla="*/ 13 h 29"/>
                  <a:gd name="T10" fmla="*/ 24 w 37"/>
                  <a:gd name="T11" fmla="*/ 10 h 29"/>
                  <a:gd name="T12" fmla="*/ 26 w 37"/>
                  <a:gd name="T13" fmla="*/ 8 h 29"/>
                  <a:gd name="T14" fmla="*/ 32 w 37"/>
                  <a:gd name="T15" fmla="*/ 5 h 29"/>
                  <a:gd name="T16" fmla="*/ 37 w 37"/>
                  <a:gd name="T17" fmla="*/ 3 h 29"/>
                  <a:gd name="T18" fmla="*/ 34 w 37"/>
                  <a:gd name="T19" fmla="*/ 0 h 29"/>
                  <a:gd name="T20" fmla="*/ 32 w 37"/>
                  <a:gd name="T21" fmla="*/ 3 h 29"/>
                  <a:gd name="T22" fmla="*/ 26 w 37"/>
                  <a:gd name="T23" fmla="*/ 5 h 29"/>
                  <a:gd name="T24" fmla="*/ 21 w 37"/>
                  <a:gd name="T25" fmla="*/ 8 h 29"/>
                  <a:gd name="T26" fmla="*/ 16 w 37"/>
                  <a:gd name="T27" fmla="*/ 10 h 29"/>
                  <a:gd name="T28" fmla="*/ 13 w 37"/>
                  <a:gd name="T29" fmla="*/ 16 h 29"/>
                  <a:gd name="T30" fmla="*/ 8 w 37"/>
                  <a:gd name="T31" fmla="*/ 18 h 29"/>
                  <a:gd name="T32" fmla="*/ 5 w 37"/>
                  <a:gd name="T33" fmla="*/ 23 h 29"/>
                  <a:gd name="T34" fmla="*/ 0 w 37"/>
                  <a:gd name="T35" fmla="*/ 26 h 29"/>
                  <a:gd name="T36" fmla="*/ 3 w 37"/>
                  <a:gd name="T37" fmla="*/ 29 h 2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7"/>
                  <a:gd name="T58" fmla="*/ 0 h 29"/>
                  <a:gd name="T59" fmla="*/ 37 w 37"/>
                  <a:gd name="T60" fmla="*/ 29 h 2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7" h="29">
                    <a:moveTo>
                      <a:pt x="3" y="29"/>
                    </a:moveTo>
                    <a:lnTo>
                      <a:pt x="8" y="26"/>
                    </a:lnTo>
                    <a:lnTo>
                      <a:pt x="11" y="21"/>
                    </a:lnTo>
                    <a:lnTo>
                      <a:pt x="16" y="18"/>
                    </a:lnTo>
                    <a:lnTo>
                      <a:pt x="18" y="13"/>
                    </a:lnTo>
                    <a:lnTo>
                      <a:pt x="24" y="10"/>
                    </a:lnTo>
                    <a:lnTo>
                      <a:pt x="26" y="8"/>
                    </a:lnTo>
                    <a:lnTo>
                      <a:pt x="32" y="5"/>
                    </a:lnTo>
                    <a:lnTo>
                      <a:pt x="37" y="3"/>
                    </a:lnTo>
                    <a:lnTo>
                      <a:pt x="34" y="0"/>
                    </a:lnTo>
                    <a:lnTo>
                      <a:pt x="32" y="3"/>
                    </a:lnTo>
                    <a:lnTo>
                      <a:pt x="26" y="5"/>
                    </a:lnTo>
                    <a:lnTo>
                      <a:pt x="21" y="8"/>
                    </a:lnTo>
                    <a:lnTo>
                      <a:pt x="16" y="10"/>
                    </a:lnTo>
                    <a:lnTo>
                      <a:pt x="13" y="16"/>
                    </a:lnTo>
                    <a:lnTo>
                      <a:pt x="8" y="18"/>
                    </a:lnTo>
                    <a:lnTo>
                      <a:pt x="5" y="23"/>
                    </a:lnTo>
                    <a:lnTo>
                      <a:pt x="0" y="26"/>
                    </a:lnTo>
                    <a:lnTo>
                      <a:pt x="3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32" name="Freeform 3298"/>
              <p:cNvSpPr>
                <a:spLocks/>
              </p:cNvSpPr>
              <p:nvPr/>
            </p:nvSpPr>
            <p:spPr bwMode="auto">
              <a:xfrm>
                <a:off x="3861" y="2339"/>
                <a:ext cx="338" cy="92"/>
              </a:xfrm>
              <a:custGeom>
                <a:avLst/>
                <a:gdLst>
                  <a:gd name="T0" fmla="*/ 0 w 338"/>
                  <a:gd name="T1" fmla="*/ 16 h 92"/>
                  <a:gd name="T2" fmla="*/ 0 w 338"/>
                  <a:gd name="T3" fmla="*/ 42 h 92"/>
                  <a:gd name="T4" fmla="*/ 3 w 338"/>
                  <a:gd name="T5" fmla="*/ 65 h 92"/>
                  <a:gd name="T6" fmla="*/ 6 w 338"/>
                  <a:gd name="T7" fmla="*/ 76 h 92"/>
                  <a:gd name="T8" fmla="*/ 11 w 338"/>
                  <a:gd name="T9" fmla="*/ 84 h 92"/>
                  <a:gd name="T10" fmla="*/ 50 w 338"/>
                  <a:gd name="T11" fmla="*/ 86 h 92"/>
                  <a:gd name="T12" fmla="*/ 89 w 338"/>
                  <a:gd name="T13" fmla="*/ 86 h 92"/>
                  <a:gd name="T14" fmla="*/ 126 w 338"/>
                  <a:gd name="T15" fmla="*/ 86 h 92"/>
                  <a:gd name="T16" fmla="*/ 165 w 338"/>
                  <a:gd name="T17" fmla="*/ 86 h 92"/>
                  <a:gd name="T18" fmla="*/ 210 w 338"/>
                  <a:gd name="T19" fmla="*/ 89 h 92"/>
                  <a:gd name="T20" fmla="*/ 251 w 338"/>
                  <a:gd name="T21" fmla="*/ 89 h 92"/>
                  <a:gd name="T22" fmla="*/ 270 w 338"/>
                  <a:gd name="T23" fmla="*/ 92 h 92"/>
                  <a:gd name="T24" fmla="*/ 288 w 338"/>
                  <a:gd name="T25" fmla="*/ 92 h 92"/>
                  <a:gd name="T26" fmla="*/ 304 w 338"/>
                  <a:gd name="T27" fmla="*/ 89 h 92"/>
                  <a:gd name="T28" fmla="*/ 319 w 338"/>
                  <a:gd name="T29" fmla="*/ 81 h 92"/>
                  <a:gd name="T30" fmla="*/ 330 w 338"/>
                  <a:gd name="T31" fmla="*/ 65 h 92"/>
                  <a:gd name="T32" fmla="*/ 335 w 338"/>
                  <a:gd name="T33" fmla="*/ 44 h 92"/>
                  <a:gd name="T34" fmla="*/ 338 w 338"/>
                  <a:gd name="T35" fmla="*/ 26 h 92"/>
                  <a:gd name="T36" fmla="*/ 338 w 338"/>
                  <a:gd name="T37" fmla="*/ 18 h 92"/>
                  <a:gd name="T38" fmla="*/ 335 w 338"/>
                  <a:gd name="T39" fmla="*/ 13 h 92"/>
                  <a:gd name="T40" fmla="*/ 332 w 338"/>
                  <a:gd name="T41" fmla="*/ 8 h 92"/>
                  <a:gd name="T42" fmla="*/ 325 w 338"/>
                  <a:gd name="T43" fmla="*/ 5 h 92"/>
                  <a:gd name="T44" fmla="*/ 309 w 338"/>
                  <a:gd name="T45" fmla="*/ 3 h 92"/>
                  <a:gd name="T46" fmla="*/ 293 w 338"/>
                  <a:gd name="T47" fmla="*/ 0 h 92"/>
                  <a:gd name="T48" fmla="*/ 285 w 338"/>
                  <a:gd name="T49" fmla="*/ 0 h 92"/>
                  <a:gd name="T50" fmla="*/ 280 w 338"/>
                  <a:gd name="T51" fmla="*/ 0 h 92"/>
                  <a:gd name="T52" fmla="*/ 275 w 338"/>
                  <a:gd name="T53" fmla="*/ 0 h 92"/>
                  <a:gd name="T54" fmla="*/ 264 w 338"/>
                  <a:gd name="T55" fmla="*/ 0 h 92"/>
                  <a:gd name="T56" fmla="*/ 251 w 338"/>
                  <a:gd name="T57" fmla="*/ 3 h 92"/>
                  <a:gd name="T58" fmla="*/ 233 w 338"/>
                  <a:gd name="T59" fmla="*/ 3 h 92"/>
                  <a:gd name="T60" fmla="*/ 210 w 338"/>
                  <a:gd name="T61" fmla="*/ 3 h 92"/>
                  <a:gd name="T62" fmla="*/ 186 w 338"/>
                  <a:gd name="T63" fmla="*/ 5 h 92"/>
                  <a:gd name="T64" fmla="*/ 136 w 338"/>
                  <a:gd name="T65" fmla="*/ 8 h 92"/>
                  <a:gd name="T66" fmla="*/ 87 w 338"/>
                  <a:gd name="T67" fmla="*/ 10 h 92"/>
                  <a:gd name="T68" fmla="*/ 63 w 338"/>
                  <a:gd name="T69" fmla="*/ 13 h 92"/>
                  <a:gd name="T70" fmla="*/ 42 w 338"/>
                  <a:gd name="T71" fmla="*/ 13 h 92"/>
                  <a:gd name="T72" fmla="*/ 26 w 338"/>
                  <a:gd name="T73" fmla="*/ 13 h 92"/>
                  <a:gd name="T74" fmla="*/ 11 w 338"/>
                  <a:gd name="T75" fmla="*/ 16 h 92"/>
                  <a:gd name="T76" fmla="*/ 3 w 338"/>
                  <a:gd name="T77" fmla="*/ 16 h 92"/>
                  <a:gd name="T78" fmla="*/ 0 w 338"/>
                  <a:gd name="T79" fmla="*/ 16 h 9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338"/>
                  <a:gd name="T121" fmla="*/ 0 h 92"/>
                  <a:gd name="T122" fmla="*/ 338 w 338"/>
                  <a:gd name="T123" fmla="*/ 92 h 92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338" h="92">
                    <a:moveTo>
                      <a:pt x="0" y="16"/>
                    </a:moveTo>
                    <a:lnTo>
                      <a:pt x="0" y="42"/>
                    </a:lnTo>
                    <a:lnTo>
                      <a:pt x="3" y="65"/>
                    </a:lnTo>
                    <a:lnTo>
                      <a:pt x="6" y="76"/>
                    </a:lnTo>
                    <a:lnTo>
                      <a:pt x="11" y="84"/>
                    </a:lnTo>
                    <a:lnTo>
                      <a:pt x="50" y="86"/>
                    </a:lnTo>
                    <a:lnTo>
                      <a:pt x="89" y="86"/>
                    </a:lnTo>
                    <a:lnTo>
                      <a:pt x="126" y="86"/>
                    </a:lnTo>
                    <a:lnTo>
                      <a:pt x="165" y="86"/>
                    </a:lnTo>
                    <a:lnTo>
                      <a:pt x="210" y="89"/>
                    </a:lnTo>
                    <a:lnTo>
                      <a:pt x="251" y="89"/>
                    </a:lnTo>
                    <a:lnTo>
                      <a:pt x="270" y="92"/>
                    </a:lnTo>
                    <a:lnTo>
                      <a:pt x="288" y="92"/>
                    </a:lnTo>
                    <a:lnTo>
                      <a:pt x="304" y="89"/>
                    </a:lnTo>
                    <a:lnTo>
                      <a:pt x="319" y="81"/>
                    </a:lnTo>
                    <a:lnTo>
                      <a:pt x="330" y="65"/>
                    </a:lnTo>
                    <a:lnTo>
                      <a:pt x="335" y="44"/>
                    </a:lnTo>
                    <a:lnTo>
                      <a:pt x="338" y="26"/>
                    </a:lnTo>
                    <a:lnTo>
                      <a:pt x="338" y="18"/>
                    </a:lnTo>
                    <a:lnTo>
                      <a:pt x="335" y="13"/>
                    </a:lnTo>
                    <a:lnTo>
                      <a:pt x="332" y="8"/>
                    </a:lnTo>
                    <a:lnTo>
                      <a:pt x="325" y="5"/>
                    </a:lnTo>
                    <a:lnTo>
                      <a:pt x="309" y="3"/>
                    </a:lnTo>
                    <a:lnTo>
                      <a:pt x="293" y="0"/>
                    </a:lnTo>
                    <a:lnTo>
                      <a:pt x="285" y="0"/>
                    </a:lnTo>
                    <a:lnTo>
                      <a:pt x="280" y="0"/>
                    </a:lnTo>
                    <a:lnTo>
                      <a:pt x="275" y="0"/>
                    </a:lnTo>
                    <a:lnTo>
                      <a:pt x="264" y="0"/>
                    </a:lnTo>
                    <a:lnTo>
                      <a:pt x="251" y="3"/>
                    </a:lnTo>
                    <a:lnTo>
                      <a:pt x="233" y="3"/>
                    </a:lnTo>
                    <a:lnTo>
                      <a:pt x="210" y="3"/>
                    </a:lnTo>
                    <a:lnTo>
                      <a:pt x="186" y="5"/>
                    </a:lnTo>
                    <a:lnTo>
                      <a:pt x="136" y="8"/>
                    </a:lnTo>
                    <a:lnTo>
                      <a:pt x="87" y="10"/>
                    </a:lnTo>
                    <a:lnTo>
                      <a:pt x="63" y="13"/>
                    </a:lnTo>
                    <a:lnTo>
                      <a:pt x="42" y="13"/>
                    </a:lnTo>
                    <a:lnTo>
                      <a:pt x="26" y="13"/>
                    </a:lnTo>
                    <a:lnTo>
                      <a:pt x="11" y="16"/>
                    </a:lnTo>
                    <a:lnTo>
                      <a:pt x="3" y="1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758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33" name="Freeform 3299"/>
              <p:cNvSpPr>
                <a:spLocks/>
              </p:cNvSpPr>
              <p:nvPr/>
            </p:nvSpPr>
            <p:spPr bwMode="auto">
              <a:xfrm>
                <a:off x="3861" y="2355"/>
                <a:ext cx="3" cy="52"/>
              </a:xfrm>
              <a:custGeom>
                <a:avLst/>
                <a:gdLst>
                  <a:gd name="T0" fmla="*/ 3 w 3"/>
                  <a:gd name="T1" fmla="*/ 49 h 52"/>
                  <a:gd name="T2" fmla="*/ 3 w 3"/>
                  <a:gd name="T3" fmla="*/ 49 h 52"/>
                  <a:gd name="T4" fmla="*/ 3 w 3"/>
                  <a:gd name="T5" fmla="*/ 44 h 52"/>
                  <a:gd name="T6" fmla="*/ 3 w 3"/>
                  <a:gd name="T7" fmla="*/ 39 h 52"/>
                  <a:gd name="T8" fmla="*/ 3 w 3"/>
                  <a:gd name="T9" fmla="*/ 31 h 52"/>
                  <a:gd name="T10" fmla="*/ 3 w 3"/>
                  <a:gd name="T11" fmla="*/ 26 h 52"/>
                  <a:gd name="T12" fmla="*/ 3 w 3"/>
                  <a:gd name="T13" fmla="*/ 21 h 52"/>
                  <a:gd name="T14" fmla="*/ 3 w 3"/>
                  <a:gd name="T15" fmla="*/ 13 h 52"/>
                  <a:gd name="T16" fmla="*/ 3 w 3"/>
                  <a:gd name="T17" fmla="*/ 7 h 52"/>
                  <a:gd name="T18" fmla="*/ 3 w 3"/>
                  <a:gd name="T19" fmla="*/ 0 h 52"/>
                  <a:gd name="T20" fmla="*/ 0 w 3"/>
                  <a:gd name="T21" fmla="*/ 0 h 52"/>
                  <a:gd name="T22" fmla="*/ 0 w 3"/>
                  <a:gd name="T23" fmla="*/ 7 h 52"/>
                  <a:gd name="T24" fmla="*/ 0 w 3"/>
                  <a:gd name="T25" fmla="*/ 13 h 52"/>
                  <a:gd name="T26" fmla="*/ 0 w 3"/>
                  <a:gd name="T27" fmla="*/ 21 h 52"/>
                  <a:gd name="T28" fmla="*/ 0 w 3"/>
                  <a:gd name="T29" fmla="*/ 26 h 52"/>
                  <a:gd name="T30" fmla="*/ 0 w 3"/>
                  <a:gd name="T31" fmla="*/ 31 h 52"/>
                  <a:gd name="T32" fmla="*/ 0 w 3"/>
                  <a:gd name="T33" fmla="*/ 39 h 52"/>
                  <a:gd name="T34" fmla="*/ 0 w 3"/>
                  <a:gd name="T35" fmla="*/ 44 h 52"/>
                  <a:gd name="T36" fmla="*/ 0 w 3"/>
                  <a:gd name="T37" fmla="*/ 52 h 52"/>
                  <a:gd name="T38" fmla="*/ 0 w 3"/>
                  <a:gd name="T39" fmla="*/ 52 h 52"/>
                  <a:gd name="T40" fmla="*/ 3 w 3"/>
                  <a:gd name="T41" fmla="*/ 49 h 5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"/>
                  <a:gd name="T64" fmla="*/ 0 h 52"/>
                  <a:gd name="T65" fmla="*/ 3 w 3"/>
                  <a:gd name="T66" fmla="*/ 52 h 5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" h="52">
                    <a:moveTo>
                      <a:pt x="3" y="49"/>
                    </a:moveTo>
                    <a:lnTo>
                      <a:pt x="3" y="49"/>
                    </a:lnTo>
                    <a:lnTo>
                      <a:pt x="3" y="44"/>
                    </a:lnTo>
                    <a:lnTo>
                      <a:pt x="3" y="39"/>
                    </a:lnTo>
                    <a:lnTo>
                      <a:pt x="3" y="31"/>
                    </a:lnTo>
                    <a:lnTo>
                      <a:pt x="3" y="26"/>
                    </a:lnTo>
                    <a:lnTo>
                      <a:pt x="3" y="21"/>
                    </a:lnTo>
                    <a:lnTo>
                      <a:pt x="3" y="13"/>
                    </a:lnTo>
                    <a:lnTo>
                      <a:pt x="3" y="7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7"/>
                    </a:lnTo>
                    <a:lnTo>
                      <a:pt x="0" y="13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0" y="31"/>
                    </a:lnTo>
                    <a:lnTo>
                      <a:pt x="0" y="39"/>
                    </a:lnTo>
                    <a:lnTo>
                      <a:pt x="0" y="44"/>
                    </a:lnTo>
                    <a:lnTo>
                      <a:pt x="0" y="52"/>
                    </a:lnTo>
                    <a:lnTo>
                      <a:pt x="3" y="4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34" name="Freeform 3300"/>
              <p:cNvSpPr>
                <a:spLocks/>
              </p:cNvSpPr>
              <p:nvPr/>
            </p:nvSpPr>
            <p:spPr bwMode="auto">
              <a:xfrm>
                <a:off x="3861" y="2404"/>
                <a:ext cx="11" cy="19"/>
              </a:xfrm>
              <a:custGeom>
                <a:avLst/>
                <a:gdLst>
                  <a:gd name="T0" fmla="*/ 11 w 11"/>
                  <a:gd name="T1" fmla="*/ 16 h 19"/>
                  <a:gd name="T2" fmla="*/ 11 w 11"/>
                  <a:gd name="T3" fmla="*/ 16 h 19"/>
                  <a:gd name="T4" fmla="*/ 11 w 11"/>
                  <a:gd name="T5" fmla="*/ 16 h 19"/>
                  <a:gd name="T6" fmla="*/ 8 w 11"/>
                  <a:gd name="T7" fmla="*/ 13 h 19"/>
                  <a:gd name="T8" fmla="*/ 8 w 11"/>
                  <a:gd name="T9" fmla="*/ 13 h 19"/>
                  <a:gd name="T10" fmla="*/ 6 w 11"/>
                  <a:gd name="T11" fmla="*/ 11 h 19"/>
                  <a:gd name="T12" fmla="*/ 6 w 11"/>
                  <a:gd name="T13" fmla="*/ 8 h 19"/>
                  <a:gd name="T14" fmla="*/ 6 w 11"/>
                  <a:gd name="T15" fmla="*/ 6 h 19"/>
                  <a:gd name="T16" fmla="*/ 6 w 11"/>
                  <a:gd name="T17" fmla="*/ 3 h 19"/>
                  <a:gd name="T18" fmla="*/ 3 w 11"/>
                  <a:gd name="T19" fmla="*/ 0 h 19"/>
                  <a:gd name="T20" fmla="*/ 0 w 11"/>
                  <a:gd name="T21" fmla="*/ 3 h 19"/>
                  <a:gd name="T22" fmla="*/ 0 w 11"/>
                  <a:gd name="T23" fmla="*/ 3 h 19"/>
                  <a:gd name="T24" fmla="*/ 0 w 11"/>
                  <a:gd name="T25" fmla="*/ 6 h 19"/>
                  <a:gd name="T26" fmla="*/ 3 w 11"/>
                  <a:gd name="T27" fmla="*/ 11 h 19"/>
                  <a:gd name="T28" fmla="*/ 3 w 11"/>
                  <a:gd name="T29" fmla="*/ 13 h 19"/>
                  <a:gd name="T30" fmla="*/ 6 w 11"/>
                  <a:gd name="T31" fmla="*/ 16 h 19"/>
                  <a:gd name="T32" fmla="*/ 6 w 11"/>
                  <a:gd name="T33" fmla="*/ 16 h 19"/>
                  <a:gd name="T34" fmla="*/ 8 w 11"/>
                  <a:gd name="T35" fmla="*/ 19 h 19"/>
                  <a:gd name="T36" fmla="*/ 11 w 11"/>
                  <a:gd name="T37" fmla="*/ 19 h 19"/>
                  <a:gd name="T38" fmla="*/ 11 w 11"/>
                  <a:gd name="T39" fmla="*/ 19 h 19"/>
                  <a:gd name="T40" fmla="*/ 11 w 11"/>
                  <a:gd name="T41" fmla="*/ 16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"/>
                  <a:gd name="T64" fmla="*/ 0 h 19"/>
                  <a:gd name="T65" fmla="*/ 11 w 11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" h="19">
                    <a:moveTo>
                      <a:pt x="11" y="16"/>
                    </a:moveTo>
                    <a:lnTo>
                      <a:pt x="11" y="16"/>
                    </a:lnTo>
                    <a:lnTo>
                      <a:pt x="8" y="13"/>
                    </a:lnTo>
                    <a:lnTo>
                      <a:pt x="6" y="11"/>
                    </a:lnTo>
                    <a:lnTo>
                      <a:pt x="6" y="8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3" y="11"/>
                    </a:lnTo>
                    <a:lnTo>
                      <a:pt x="3" y="13"/>
                    </a:lnTo>
                    <a:lnTo>
                      <a:pt x="6" y="16"/>
                    </a:lnTo>
                    <a:lnTo>
                      <a:pt x="8" y="19"/>
                    </a:lnTo>
                    <a:lnTo>
                      <a:pt x="11" y="19"/>
                    </a:lnTo>
                    <a:lnTo>
                      <a:pt x="11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35" name="Freeform 3301"/>
              <p:cNvSpPr>
                <a:spLocks/>
              </p:cNvSpPr>
              <p:nvPr/>
            </p:nvSpPr>
            <p:spPr bwMode="auto">
              <a:xfrm>
                <a:off x="3872" y="2420"/>
                <a:ext cx="154" cy="8"/>
              </a:xfrm>
              <a:custGeom>
                <a:avLst/>
                <a:gdLst>
                  <a:gd name="T0" fmla="*/ 154 w 154"/>
                  <a:gd name="T1" fmla="*/ 3 h 8"/>
                  <a:gd name="T2" fmla="*/ 154 w 154"/>
                  <a:gd name="T3" fmla="*/ 3 h 8"/>
                  <a:gd name="T4" fmla="*/ 133 w 154"/>
                  <a:gd name="T5" fmla="*/ 3 h 8"/>
                  <a:gd name="T6" fmla="*/ 115 w 154"/>
                  <a:gd name="T7" fmla="*/ 3 h 8"/>
                  <a:gd name="T8" fmla="*/ 97 w 154"/>
                  <a:gd name="T9" fmla="*/ 3 h 8"/>
                  <a:gd name="T10" fmla="*/ 78 w 154"/>
                  <a:gd name="T11" fmla="*/ 3 h 8"/>
                  <a:gd name="T12" fmla="*/ 57 w 154"/>
                  <a:gd name="T13" fmla="*/ 3 h 8"/>
                  <a:gd name="T14" fmla="*/ 39 w 154"/>
                  <a:gd name="T15" fmla="*/ 3 h 8"/>
                  <a:gd name="T16" fmla="*/ 21 w 154"/>
                  <a:gd name="T17" fmla="*/ 3 h 8"/>
                  <a:gd name="T18" fmla="*/ 0 w 154"/>
                  <a:gd name="T19" fmla="*/ 0 h 8"/>
                  <a:gd name="T20" fmla="*/ 0 w 154"/>
                  <a:gd name="T21" fmla="*/ 3 h 8"/>
                  <a:gd name="T22" fmla="*/ 21 w 154"/>
                  <a:gd name="T23" fmla="*/ 5 h 8"/>
                  <a:gd name="T24" fmla="*/ 39 w 154"/>
                  <a:gd name="T25" fmla="*/ 5 h 8"/>
                  <a:gd name="T26" fmla="*/ 57 w 154"/>
                  <a:gd name="T27" fmla="*/ 8 h 8"/>
                  <a:gd name="T28" fmla="*/ 78 w 154"/>
                  <a:gd name="T29" fmla="*/ 8 h 8"/>
                  <a:gd name="T30" fmla="*/ 97 w 154"/>
                  <a:gd name="T31" fmla="*/ 8 h 8"/>
                  <a:gd name="T32" fmla="*/ 115 w 154"/>
                  <a:gd name="T33" fmla="*/ 8 h 8"/>
                  <a:gd name="T34" fmla="*/ 133 w 154"/>
                  <a:gd name="T35" fmla="*/ 5 h 8"/>
                  <a:gd name="T36" fmla="*/ 154 w 154"/>
                  <a:gd name="T37" fmla="*/ 5 h 8"/>
                  <a:gd name="T38" fmla="*/ 154 w 154"/>
                  <a:gd name="T39" fmla="*/ 5 h 8"/>
                  <a:gd name="T40" fmla="*/ 154 w 154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4"/>
                  <a:gd name="T64" fmla="*/ 0 h 8"/>
                  <a:gd name="T65" fmla="*/ 154 w 154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4" h="8">
                    <a:moveTo>
                      <a:pt x="154" y="3"/>
                    </a:moveTo>
                    <a:lnTo>
                      <a:pt x="154" y="3"/>
                    </a:lnTo>
                    <a:lnTo>
                      <a:pt x="133" y="3"/>
                    </a:lnTo>
                    <a:lnTo>
                      <a:pt x="115" y="3"/>
                    </a:lnTo>
                    <a:lnTo>
                      <a:pt x="97" y="3"/>
                    </a:lnTo>
                    <a:lnTo>
                      <a:pt x="78" y="3"/>
                    </a:lnTo>
                    <a:lnTo>
                      <a:pt x="57" y="3"/>
                    </a:lnTo>
                    <a:lnTo>
                      <a:pt x="39" y="3"/>
                    </a:lnTo>
                    <a:lnTo>
                      <a:pt x="21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1" y="5"/>
                    </a:lnTo>
                    <a:lnTo>
                      <a:pt x="39" y="5"/>
                    </a:lnTo>
                    <a:lnTo>
                      <a:pt x="57" y="8"/>
                    </a:lnTo>
                    <a:lnTo>
                      <a:pt x="78" y="8"/>
                    </a:lnTo>
                    <a:lnTo>
                      <a:pt x="97" y="8"/>
                    </a:lnTo>
                    <a:lnTo>
                      <a:pt x="115" y="8"/>
                    </a:lnTo>
                    <a:lnTo>
                      <a:pt x="133" y="5"/>
                    </a:lnTo>
                    <a:lnTo>
                      <a:pt x="154" y="5"/>
                    </a:lnTo>
                    <a:lnTo>
                      <a:pt x="154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36" name="Freeform 3302"/>
              <p:cNvSpPr>
                <a:spLocks/>
              </p:cNvSpPr>
              <p:nvPr/>
            </p:nvSpPr>
            <p:spPr bwMode="auto">
              <a:xfrm>
                <a:off x="4026" y="2423"/>
                <a:ext cx="86" cy="8"/>
              </a:xfrm>
              <a:custGeom>
                <a:avLst/>
                <a:gdLst>
                  <a:gd name="T0" fmla="*/ 86 w 86"/>
                  <a:gd name="T1" fmla="*/ 5 h 8"/>
                  <a:gd name="T2" fmla="*/ 86 w 86"/>
                  <a:gd name="T3" fmla="*/ 5 h 8"/>
                  <a:gd name="T4" fmla="*/ 73 w 86"/>
                  <a:gd name="T5" fmla="*/ 5 h 8"/>
                  <a:gd name="T6" fmla="*/ 63 w 86"/>
                  <a:gd name="T7" fmla="*/ 2 h 8"/>
                  <a:gd name="T8" fmla="*/ 52 w 86"/>
                  <a:gd name="T9" fmla="*/ 2 h 8"/>
                  <a:gd name="T10" fmla="*/ 42 w 86"/>
                  <a:gd name="T11" fmla="*/ 2 h 8"/>
                  <a:gd name="T12" fmla="*/ 31 w 86"/>
                  <a:gd name="T13" fmla="*/ 2 h 8"/>
                  <a:gd name="T14" fmla="*/ 21 w 86"/>
                  <a:gd name="T15" fmla="*/ 0 h 8"/>
                  <a:gd name="T16" fmla="*/ 11 w 86"/>
                  <a:gd name="T17" fmla="*/ 0 h 8"/>
                  <a:gd name="T18" fmla="*/ 0 w 86"/>
                  <a:gd name="T19" fmla="*/ 0 h 8"/>
                  <a:gd name="T20" fmla="*/ 0 w 86"/>
                  <a:gd name="T21" fmla="*/ 2 h 8"/>
                  <a:gd name="T22" fmla="*/ 11 w 86"/>
                  <a:gd name="T23" fmla="*/ 5 h 8"/>
                  <a:gd name="T24" fmla="*/ 21 w 86"/>
                  <a:gd name="T25" fmla="*/ 5 h 8"/>
                  <a:gd name="T26" fmla="*/ 31 w 86"/>
                  <a:gd name="T27" fmla="*/ 5 h 8"/>
                  <a:gd name="T28" fmla="*/ 42 w 86"/>
                  <a:gd name="T29" fmla="*/ 5 h 8"/>
                  <a:gd name="T30" fmla="*/ 52 w 86"/>
                  <a:gd name="T31" fmla="*/ 8 h 8"/>
                  <a:gd name="T32" fmla="*/ 63 w 86"/>
                  <a:gd name="T33" fmla="*/ 8 h 8"/>
                  <a:gd name="T34" fmla="*/ 73 w 86"/>
                  <a:gd name="T35" fmla="*/ 8 h 8"/>
                  <a:gd name="T36" fmla="*/ 86 w 86"/>
                  <a:gd name="T37" fmla="*/ 8 h 8"/>
                  <a:gd name="T38" fmla="*/ 86 w 86"/>
                  <a:gd name="T39" fmla="*/ 8 h 8"/>
                  <a:gd name="T40" fmla="*/ 86 w 86"/>
                  <a:gd name="T41" fmla="*/ 5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6"/>
                  <a:gd name="T64" fmla="*/ 0 h 8"/>
                  <a:gd name="T65" fmla="*/ 86 w 86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6" h="8">
                    <a:moveTo>
                      <a:pt x="86" y="5"/>
                    </a:moveTo>
                    <a:lnTo>
                      <a:pt x="86" y="5"/>
                    </a:lnTo>
                    <a:lnTo>
                      <a:pt x="73" y="5"/>
                    </a:lnTo>
                    <a:lnTo>
                      <a:pt x="63" y="2"/>
                    </a:lnTo>
                    <a:lnTo>
                      <a:pt x="52" y="2"/>
                    </a:lnTo>
                    <a:lnTo>
                      <a:pt x="42" y="2"/>
                    </a:lnTo>
                    <a:lnTo>
                      <a:pt x="31" y="2"/>
                    </a:lnTo>
                    <a:lnTo>
                      <a:pt x="21" y="0"/>
                    </a:lnTo>
                    <a:lnTo>
                      <a:pt x="11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11" y="5"/>
                    </a:lnTo>
                    <a:lnTo>
                      <a:pt x="21" y="5"/>
                    </a:lnTo>
                    <a:lnTo>
                      <a:pt x="31" y="5"/>
                    </a:lnTo>
                    <a:lnTo>
                      <a:pt x="42" y="5"/>
                    </a:lnTo>
                    <a:lnTo>
                      <a:pt x="52" y="8"/>
                    </a:lnTo>
                    <a:lnTo>
                      <a:pt x="63" y="8"/>
                    </a:lnTo>
                    <a:lnTo>
                      <a:pt x="73" y="8"/>
                    </a:lnTo>
                    <a:lnTo>
                      <a:pt x="86" y="8"/>
                    </a:lnTo>
                    <a:lnTo>
                      <a:pt x="86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37" name="Freeform 3303"/>
              <p:cNvSpPr>
                <a:spLocks/>
              </p:cNvSpPr>
              <p:nvPr/>
            </p:nvSpPr>
            <p:spPr bwMode="auto">
              <a:xfrm>
                <a:off x="4112" y="2417"/>
                <a:ext cx="71" cy="16"/>
              </a:xfrm>
              <a:custGeom>
                <a:avLst/>
                <a:gdLst>
                  <a:gd name="T0" fmla="*/ 68 w 71"/>
                  <a:gd name="T1" fmla="*/ 0 h 16"/>
                  <a:gd name="T2" fmla="*/ 68 w 71"/>
                  <a:gd name="T3" fmla="*/ 0 h 16"/>
                  <a:gd name="T4" fmla="*/ 61 w 71"/>
                  <a:gd name="T5" fmla="*/ 6 h 16"/>
                  <a:gd name="T6" fmla="*/ 53 w 71"/>
                  <a:gd name="T7" fmla="*/ 8 h 16"/>
                  <a:gd name="T8" fmla="*/ 45 w 71"/>
                  <a:gd name="T9" fmla="*/ 11 h 16"/>
                  <a:gd name="T10" fmla="*/ 37 w 71"/>
                  <a:gd name="T11" fmla="*/ 11 h 16"/>
                  <a:gd name="T12" fmla="*/ 27 w 71"/>
                  <a:gd name="T13" fmla="*/ 11 h 16"/>
                  <a:gd name="T14" fmla="*/ 19 w 71"/>
                  <a:gd name="T15" fmla="*/ 11 h 16"/>
                  <a:gd name="T16" fmla="*/ 8 w 71"/>
                  <a:gd name="T17" fmla="*/ 11 h 16"/>
                  <a:gd name="T18" fmla="*/ 0 w 71"/>
                  <a:gd name="T19" fmla="*/ 11 h 16"/>
                  <a:gd name="T20" fmla="*/ 0 w 71"/>
                  <a:gd name="T21" fmla="*/ 14 h 16"/>
                  <a:gd name="T22" fmla="*/ 8 w 71"/>
                  <a:gd name="T23" fmla="*/ 14 h 16"/>
                  <a:gd name="T24" fmla="*/ 19 w 71"/>
                  <a:gd name="T25" fmla="*/ 14 h 16"/>
                  <a:gd name="T26" fmla="*/ 27 w 71"/>
                  <a:gd name="T27" fmla="*/ 16 h 16"/>
                  <a:gd name="T28" fmla="*/ 37 w 71"/>
                  <a:gd name="T29" fmla="*/ 16 h 16"/>
                  <a:gd name="T30" fmla="*/ 45 w 71"/>
                  <a:gd name="T31" fmla="*/ 14 h 16"/>
                  <a:gd name="T32" fmla="*/ 53 w 71"/>
                  <a:gd name="T33" fmla="*/ 14 h 16"/>
                  <a:gd name="T34" fmla="*/ 61 w 71"/>
                  <a:gd name="T35" fmla="*/ 8 h 16"/>
                  <a:gd name="T36" fmla="*/ 71 w 71"/>
                  <a:gd name="T37" fmla="*/ 3 h 16"/>
                  <a:gd name="T38" fmla="*/ 71 w 71"/>
                  <a:gd name="T39" fmla="*/ 3 h 16"/>
                  <a:gd name="T40" fmla="*/ 68 w 71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71"/>
                  <a:gd name="T64" fmla="*/ 0 h 16"/>
                  <a:gd name="T65" fmla="*/ 71 w 71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71" h="16">
                    <a:moveTo>
                      <a:pt x="68" y="0"/>
                    </a:moveTo>
                    <a:lnTo>
                      <a:pt x="68" y="0"/>
                    </a:lnTo>
                    <a:lnTo>
                      <a:pt x="61" y="6"/>
                    </a:lnTo>
                    <a:lnTo>
                      <a:pt x="53" y="8"/>
                    </a:lnTo>
                    <a:lnTo>
                      <a:pt x="45" y="11"/>
                    </a:lnTo>
                    <a:lnTo>
                      <a:pt x="37" y="11"/>
                    </a:lnTo>
                    <a:lnTo>
                      <a:pt x="27" y="11"/>
                    </a:lnTo>
                    <a:lnTo>
                      <a:pt x="19" y="11"/>
                    </a:lnTo>
                    <a:lnTo>
                      <a:pt x="8" y="11"/>
                    </a:lnTo>
                    <a:lnTo>
                      <a:pt x="0" y="11"/>
                    </a:lnTo>
                    <a:lnTo>
                      <a:pt x="0" y="14"/>
                    </a:lnTo>
                    <a:lnTo>
                      <a:pt x="8" y="14"/>
                    </a:lnTo>
                    <a:lnTo>
                      <a:pt x="19" y="14"/>
                    </a:lnTo>
                    <a:lnTo>
                      <a:pt x="27" y="16"/>
                    </a:lnTo>
                    <a:lnTo>
                      <a:pt x="37" y="16"/>
                    </a:lnTo>
                    <a:lnTo>
                      <a:pt x="45" y="14"/>
                    </a:lnTo>
                    <a:lnTo>
                      <a:pt x="53" y="14"/>
                    </a:lnTo>
                    <a:lnTo>
                      <a:pt x="61" y="8"/>
                    </a:lnTo>
                    <a:lnTo>
                      <a:pt x="71" y="3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38" name="Freeform 3304"/>
              <p:cNvSpPr>
                <a:spLocks/>
              </p:cNvSpPr>
              <p:nvPr/>
            </p:nvSpPr>
            <p:spPr bwMode="auto">
              <a:xfrm>
                <a:off x="4180" y="2349"/>
                <a:ext cx="21" cy="71"/>
              </a:xfrm>
              <a:custGeom>
                <a:avLst/>
                <a:gdLst>
                  <a:gd name="T0" fmla="*/ 13 w 21"/>
                  <a:gd name="T1" fmla="*/ 3 h 71"/>
                  <a:gd name="T2" fmla="*/ 13 w 21"/>
                  <a:gd name="T3" fmla="*/ 3 h 71"/>
                  <a:gd name="T4" fmla="*/ 16 w 21"/>
                  <a:gd name="T5" fmla="*/ 8 h 71"/>
                  <a:gd name="T6" fmla="*/ 16 w 21"/>
                  <a:gd name="T7" fmla="*/ 16 h 71"/>
                  <a:gd name="T8" fmla="*/ 16 w 21"/>
                  <a:gd name="T9" fmla="*/ 24 h 71"/>
                  <a:gd name="T10" fmla="*/ 16 w 21"/>
                  <a:gd name="T11" fmla="*/ 34 h 71"/>
                  <a:gd name="T12" fmla="*/ 13 w 21"/>
                  <a:gd name="T13" fmla="*/ 45 h 71"/>
                  <a:gd name="T14" fmla="*/ 11 w 21"/>
                  <a:gd name="T15" fmla="*/ 55 h 71"/>
                  <a:gd name="T16" fmla="*/ 6 w 21"/>
                  <a:gd name="T17" fmla="*/ 63 h 71"/>
                  <a:gd name="T18" fmla="*/ 0 w 21"/>
                  <a:gd name="T19" fmla="*/ 68 h 71"/>
                  <a:gd name="T20" fmla="*/ 3 w 21"/>
                  <a:gd name="T21" fmla="*/ 71 h 71"/>
                  <a:gd name="T22" fmla="*/ 8 w 21"/>
                  <a:gd name="T23" fmla="*/ 63 h 71"/>
                  <a:gd name="T24" fmla="*/ 13 w 21"/>
                  <a:gd name="T25" fmla="*/ 55 h 71"/>
                  <a:gd name="T26" fmla="*/ 16 w 21"/>
                  <a:gd name="T27" fmla="*/ 45 h 71"/>
                  <a:gd name="T28" fmla="*/ 19 w 21"/>
                  <a:gd name="T29" fmla="*/ 34 h 71"/>
                  <a:gd name="T30" fmla="*/ 21 w 21"/>
                  <a:gd name="T31" fmla="*/ 24 h 71"/>
                  <a:gd name="T32" fmla="*/ 21 w 21"/>
                  <a:gd name="T33" fmla="*/ 16 h 71"/>
                  <a:gd name="T34" fmla="*/ 19 w 21"/>
                  <a:gd name="T35" fmla="*/ 8 h 71"/>
                  <a:gd name="T36" fmla="*/ 19 w 21"/>
                  <a:gd name="T37" fmla="*/ 0 h 71"/>
                  <a:gd name="T38" fmla="*/ 19 w 21"/>
                  <a:gd name="T39" fmla="*/ 0 h 71"/>
                  <a:gd name="T40" fmla="*/ 13 w 21"/>
                  <a:gd name="T41" fmla="*/ 3 h 7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71"/>
                  <a:gd name="T65" fmla="*/ 21 w 21"/>
                  <a:gd name="T66" fmla="*/ 71 h 7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71">
                    <a:moveTo>
                      <a:pt x="13" y="3"/>
                    </a:moveTo>
                    <a:lnTo>
                      <a:pt x="13" y="3"/>
                    </a:lnTo>
                    <a:lnTo>
                      <a:pt x="16" y="8"/>
                    </a:lnTo>
                    <a:lnTo>
                      <a:pt x="16" y="16"/>
                    </a:lnTo>
                    <a:lnTo>
                      <a:pt x="16" y="24"/>
                    </a:lnTo>
                    <a:lnTo>
                      <a:pt x="16" y="34"/>
                    </a:lnTo>
                    <a:lnTo>
                      <a:pt x="13" y="45"/>
                    </a:lnTo>
                    <a:lnTo>
                      <a:pt x="11" y="55"/>
                    </a:lnTo>
                    <a:lnTo>
                      <a:pt x="6" y="63"/>
                    </a:lnTo>
                    <a:lnTo>
                      <a:pt x="0" y="68"/>
                    </a:lnTo>
                    <a:lnTo>
                      <a:pt x="3" y="71"/>
                    </a:lnTo>
                    <a:lnTo>
                      <a:pt x="8" y="63"/>
                    </a:lnTo>
                    <a:lnTo>
                      <a:pt x="13" y="55"/>
                    </a:lnTo>
                    <a:lnTo>
                      <a:pt x="16" y="45"/>
                    </a:lnTo>
                    <a:lnTo>
                      <a:pt x="19" y="34"/>
                    </a:lnTo>
                    <a:lnTo>
                      <a:pt x="21" y="24"/>
                    </a:lnTo>
                    <a:lnTo>
                      <a:pt x="21" y="16"/>
                    </a:lnTo>
                    <a:lnTo>
                      <a:pt x="19" y="8"/>
                    </a:lnTo>
                    <a:lnTo>
                      <a:pt x="19" y="0"/>
                    </a:lnTo>
                    <a:lnTo>
                      <a:pt x="13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39" name="Freeform 3305"/>
              <p:cNvSpPr>
                <a:spLocks/>
              </p:cNvSpPr>
              <p:nvPr/>
            </p:nvSpPr>
            <p:spPr bwMode="auto">
              <a:xfrm>
                <a:off x="4141" y="2339"/>
                <a:ext cx="58" cy="13"/>
              </a:xfrm>
              <a:custGeom>
                <a:avLst/>
                <a:gdLst>
                  <a:gd name="T0" fmla="*/ 0 w 58"/>
                  <a:gd name="T1" fmla="*/ 3 h 13"/>
                  <a:gd name="T2" fmla="*/ 0 w 58"/>
                  <a:gd name="T3" fmla="*/ 3 h 13"/>
                  <a:gd name="T4" fmla="*/ 5 w 58"/>
                  <a:gd name="T5" fmla="*/ 3 h 13"/>
                  <a:gd name="T6" fmla="*/ 13 w 58"/>
                  <a:gd name="T7" fmla="*/ 3 h 13"/>
                  <a:gd name="T8" fmla="*/ 21 w 58"/>
                  <a:gd name="T9" fmla="*/ 3 h 13"/>
                  <a:gd name="T10" fmla="*/ 29 w 58"/>
                  <a:gd name="T11" fmla="*/ 5 h 13"/>
                  <a:gd name="T12" fmla="*/ 37 w 58"/>
                  <a:gd name="T13" fmla="*/ 5 h 13"/>
                  <a:gd name="T14" fmla="*/ 45 w 58"/>
                  <a:gd name="T15" fmla="*/ 8 h 13"/>
                  <a:gd name="T16" fmla="*/ 50 w 58"/>
                  <a:gd name="T17" fmla="*/ 10 h 13"/>
                  <a:gd name="T18" fmla="*/ 52 w 58"/>
                  <a:gd name="T19" fmla="*/ 13 h 13"/>
                  <a:gd name="T20" fmla="*/ 58 w 58"/>
                  <a:gd name="T21" fmla="*/ 10 h 13"/>
                  <a:gd name="T22" fmla="*/ 52 w 58"/>
                  <a:gd name="T23" fmla="*/ 8 h 13"/>
                  <a:gd name="T24" fmla="*/ 47 w 58"/>
                  <a:gd name="T25" fmla="*/ 5 h 13"/>
                  <a:gd name="T26" fmla="*/ 39 w 58"/>
                  <a:gd name="T27" fmla="*/ 3 h 13"/>
                  <a:gd name="T28" fmla="*/ 29 w 58"/>
                  <a:gd name="T29" fmla="*/ 0 h 13"/>
                  <a:gd name="T30" fmla="*/ 21 w 58"/>
                  <a:gd name="T31" fmla="*/ 0 h 13"/>
                  <a:gd name="T32" fmla="*/ 13 w 58"/>
                  <a:gd name="T33" fmla="*/ 0 h 13"/>
                  <a:gd name="T34" fmla="*/ 5 w 58"/>
                  <a:gd name="T35" fmla="*/ 0 h 13"/>
                  <a:gd name="T36" fmla="*/ 0 w 58"/>
                  <a:gd name="T37" fmla="*/ 0 h 13"/>
                  <a:gd name="T38" fmla="*/ 0 w 58"/>
                  <a:gd name="T39" fmla="*/ 0 h 13"/>
                  <a:gd name="T40" fmla="*/ 0 w 58"/>
                  <a:gd name="T41" fmla="*/ 3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8"/>
                  <a:gd name="T64" fmla="*/ 0 h 13"/>
                  <a:gd name="T65" fmla="*/ 58 w 58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8" h="13">
                    <a:moveTo>
                      <a:pt x="0" y="3"/>
                    </a:moveTo>
                    <a:lnTo>
                      <a:pt x="0" y="3"/>
                    </a:lnTo>
                    <a:lnTo>
                      <a:pt x="5" y="3"/>
                    </a:lnTo>
                    <a:lnTo>
                      <a:pt x="13" y="3"/>
                    </a:lnTo>
                    <a:lnTo>
                      <a:pt x="21" y="3"/>
                    </a:lnTo>
                    <a:lnTo>
                      <a:pt x="29" y="5"/>
                    </a:lnTo>
                    <a:lnTo>
                      <a:pt x="37" y="5"/>
                    </a:lnTo>
                    <a:lnTo>
                      <a:pt x="45" y="8"/>
                    </a:lnTo>
                    <a:lnTo>
                      <a:pt x="50" y="10"/>
                    </a:lnTo>
                    <a:lnTo>
                      <a:pt x="52" y="13"/>
                    </a:lnTo>
                    <a:lnTo>
                      <a:pt x="58" y="10"/>
                    </a:lnTo>
                    <a:lnTo>
                      <a:pt x="52" y="8"/>
                    </a:lnTo>
                    <a:lnTo>
                      <a:pt x="47" y="5"/>
                    </a:lnTo>
                    <a:lnTo>
                      <a:pt x="39" y="3"/>
                    </a:lnTo>
                    <a:lnTo>
                      <a:pt x="29" y="0"/>
                    </a:lnTo>
                    <a:lnTo>
                      <a:pt x="21" y="0"/>
                    </a:lnTo>
                    <a:lnTo>
                      <a:pt x="13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40" name="Freeform 3306"/>
              <p:cNvSpPr>
                <a:spLocks/>
              </p:cNvSpPr>
              <p:nvPr/>
            </p:nvSpPr>
            <p:spPr bwMode="auto">
              <a:xfrm>
                <a:off x="3861" y="2339"/>
                <a:ext cx="280" cy="18"/>
              </a:xfrm>
              <a:custGeom>
                <a:avLst/>
                <a:gdLst>
                  <a:gd name="T0" fmla="*/ 3 w 280"/>
                  <a:gd name="T1" fmla="*/ 16 h 18"/>
                  <a:gd name="T2" fmla="*/ 0 w 280"/>
                  <a:gd name="T3" fmla="*/ 18 h 18"/>
                  <a:gd name="T4" fmla="*/ 13 w 280"/>
                  <a:gd name="T5" fmla="*/ 18 h 18"/>
                  <a:gd name="T6" fmla="*/ 42 w 280"/>
                  <a:gd name="T7" fmla="*/ 16 h 18"/>
                  <a:gd name="T8" fmla="*/ 87 w 280"/>
                  <a:gd name="T9" fmla="*/ 13 h 18"/>
                  <a:gd name="T10" fmla="*/ 136 w 280"/>
                  <a:gd name="T11" fmla="*/ 10 h 18"/>
                  <a:gd name="T12" fmla="*/ 189 w 280"/>
                  <a:gd name="T13" fmla="*/ 8 h 18"/>
                  <a:gd name="T14" fmla="*/ 233 w 280"/>
                  <a:gd name="T15" fmla="*/ 5 h 18"/>
                  <a:gd name="T16" fmla="*/ 267 w 280"/>
                  <a:gd name="T17" fmla="*/ 3 h 18"/>
                  <a:gd name="T18" fmla="*/ 280 w 280"/>
                  <a:gd name="T19" fmla="*/ 3 h 18"/>
                  <a:gd name="T20" fmla="*/ 280 w 280"/>
                  <a:gd name="T21" fmla="*/ 0 h 18"/>
                  <a:gd name="T22" fmla="*/ 267 w 280"/>
                  <a:gd name="T23" fmla="*/ 0 h 18"/>
                  <a:gd name="T24" fmla="*/ 233 w 280"/>
                  <a:gd name="T25" fmla="*/ 3 h 18"/>
                  <a:gd name="T26" fmla="*/ 189 w 280"/>
                  <a:gd name="T27" fmla="*/ 5 h 18"/>
                  <a:gd name="T28" fmla="*/ 136 w 280"/>
                  <a:gd name="T29" fmla="*/ 8 h 18"/>
                  <a:gd name="T30" fmla="*/ 87 w 280"/>
                  <a:gd name="T31" fmla="*/ 10 h 18"/>
                  <a:gd name="T32" fmla="*/ 42 w 280"/>
                  <a:gd name="T33" fmla="*/ 13 h 18"/>
                  <a:gd name="T34" fmla="*/ 13 w 280"/>
                  <a:gd name="T35" fmla="*/ 16 h 18"/>
                  <a:gd name="T36" fmla="*/ 0 w 280"/>
                  <a:gd name="T37" fmla="*/ 16 h 18"/>
                  <a:gd name="T38" fmla="*/ 0 w 280"/>
                  <a:gd name="T39" fmla="*/ 16 h 18"/>
                  <a:gd name="T40" fmla="*/ 3 w 280"/>
                  <a:gd name="T41" fmla="*/ 16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80"/>
                  <a:gd name="T64" fmla="*/ 0 h 18"/>
                  <a:gd name="T65" fmla="*/ 280 w 280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80" h="18">
                    <a:moveTo>
                      <a:pt x="3" y="16"/>
                    </a:moveTo>
                    <a:lnTo>
                      <a:pt x="0" y="18"/>
                    </a:lnTo>
                    <a:lnTo>
                      <a:pt x="13" y="18"/>
                    </a:lnTo>
                    <a:lnTo>
                      <a:pt x="42" y="16"/>
                    </a:lnTo>
                    <a:lnTo>
                      <a:pt x="87" y="13"/>
                    </a:lnTo>
                    <a:lnTo>
                      <a:pt x="136" y="10"/>
                    </a:lnTo>
                    <a:lnTo>
                      <a:pt x="189" y="8"/>
                    </a:lnTo>
                    <a:lnTo>
                      <a:pt x="233" y="5"/>
                    </a:lnTo>
                    <a:lnTo>
                      <a:pt x="267" y="3"/>
                    </a:lnTo>
                    <a:lnTo>
                      <a:pt x="280" y="3"/>
                    </a:lnTo>
                    <a:lnTo>
                      <a:pt x="280" y="0"/>
                    </a:lnTo>
                    <a:lnTo>
                      <a:pt x="267" y="0"/>
                    </a:lnTo>
                    <a:lnTo>
                      <a:pt x="233" y="3"/>
                    </a:lnTo>
                    <a:lnTo>
                      <a:pt x="189" y="5"/>
                    </a:lnTo>
                    <a:lnTo>
                      <a:pt x="136" y="8"/>
                    </a:lnTo>
                    <a:lnTo>
                      <a:pt x="87" y="10"/>
                    </a:lnTo>
                    <a:lnTo>
                      <a:pt x="42" y="13"/>
                    </a:lnTo>
                    <a:lnTo>
                      <a:pt x="13" y="16"/>
                    </a:lnTo>
                    <a:lnTo>
                      <a:pt x="0" y="16"/>
                    </a:lnTo>
                    <a:lnTo>
                      <a:pt x="3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41" name="Freeform 3307"/>
              <p:cNvSpPr>
                <a:spLocks/>
              </p:cNvSpPr>
              <p:nvPr/>
            </p:nvSpPr>
            <p:spPr bwMode="auto">
              <a:xfrm>
                <a:off x="3827" y="2444"/>
                <a:ext cx="374" cy="89"/>
              </a:xfrm>
              <a:custGeom>
                <a:avLst/>
                <a:gdLst>
                  <a:gd name="T0" fmla="*/ 66 w 374"/>
                  <a:gd name="T1" fmla="*/ 10 h 89"/>
                  <a:gd name="T2" fmla="*/ 50 w 374"/>
                  <a:gd name="T3" fmla="*/ 15 h 89"/>
                  <a:gd name="T4" fmla="*/ 34 w 374"/>
                  <a:gd name="T5" fmla="*/ 28 h 89"/>
                  <a:gd name="T6" fmla="*/ 19 w 374"/>
                  <a:gd name="T7" fmla="*/ 42 h 89"/>
                  <a:gd name="T8" fmla="*/ 6 w 374"/>
                  <a:gd name="T9" fmla="*/ 52 h 89"/>
                  <a:gd name="T10" fmla="*/ 3 w 374"/>
                  <a:gd name="T11" fmla="*/ 55 h 89"/>
                  <a:gd name="T12" fmla="*/ 0 w 374"/>
                  <a:gd name="T13" fmla="*/ 60 h 89"/>
                  <a:gd name="T14" fmla="*/ 3 w 374"/>
                  <a:gd name="T15" fmla="*/ 65 h 89"/>
                  <a:gd name="T16" fmla="*/ 11 w 374"/>
                  <a:gd name="T17" fmla="*/ 70 h 89"/>
                  <a:gd name="T18" fmla="*/ 24 w 374"/>
                  <a:gd name="T19" fmla="*/ 76 h 89"/>
                  <a:gd name="T20" fmla="*/ 47 w 374"/>
                  <a:gd name="T21" fmla="*/ 81 h 89"/>
                  <a:gd name="T22" fmla="*/ 74 w 374"/>
                  <a:gd name="T23" fmla="*/ 84 h 89"/>
                  <a:gd name="T24" fmla="*/ 105 w 374"/>
                  <a:gd name="T25" fmla="*/ 84 h 89"/>
                  <a:gd name="T26" fmla="*/ 139 w 374"/>
                  <a:gd name="T27" fmla="*/ 86 h 89"/>
                  <a:gd name="T28" fmla="*/ 176 w 374"/>
                  <a:gd name="T29" fmla="*/ 86 h 89"/>
                  <a:gd name="T30" fmla="*/ 210 w 374"/>
                  <a:gd name="T31" fmla="*/ 89 h 89"/>
                  <a:gd name="T32" fmla="*/ 244 w 374"/>
                  <a:gd name="T33" fmla="*/ 89 h 89"/>
                  <a:gd name="T34" fmla="*/ 275 w 374"/>
                  <a:gd name="T35" fmla="*/ 89 h 89"/>
                  <a:gd name="T36" fmla="*/ 309 w 374"/>
                  <a:gd name="T37" fmla="*/ 86 h 89"/>
                  <a:gd name="T38" fmla="*/ 338 w 374"/>
                  <a:gd name="T39" fmla="*/ 84 h 89"/>
                  <a:gd name="T40" fmla="*/ 366 w 374"/>
                  <a:gd name="T41" fmla="*/ 73 h 89"/>
                  <a:gd name="T42" fmla="*/ 372 w 374"/>
                  <a:gd name="T43" fmla="*/ 70 h 89"/>
                  <a:gd name="T44" fmla="*/ 374 w 374"/>
                  <a:gd name="T45" fmla="*/ 65 h 89"/>
                  <a:gd name="T46" fmla="*/ 374 w 374"/>
                  <a:gd name="T47" fmla="*/ 55 h 89"/>
                  <a:gd name="T48" fmla="*/ 372 w 374"/>
                  <a:gd name="T49" fmla="*/ 42 h 89"/>
                  <a:gd name="T50" fmla="*/ 366 w 374"/>
                  <a:gd name="T51" fmla="*/ 28 h 89"/>
                  <a:gd name="T52" fmla="*/ 364 w 374"/>
                  <a:gd name="T53" fmla="*/ 21 h 89"/>
                  <a:gd name="T54" fmla="*/ 359 w 374"/>
                  <a:gd name="T55" fmla="*/ 13 h 89"/>
                  <a:gd name="T56" fmla="*/ 351 w 374"/>
                  <a:gd name="T57" fmla="*/ 8 h 89"/>
                  <a:gd name="T58" fmla="*/ 340 w 374"/>
                  <a:gd name="T59" fmla="*/ 5 h 89"/>
                  <a:gd name="T60" fmla="*/ 272 w 374"/>
                  <a:gd name="T61" fmla="*/ 0 h 89"/>
                  <a:gd name="T62" fmla="*/ 204 w 374"/>
                  <a:gd name="T63" fmla="*/ 0 h 89"/>
                  <a:gd name="T64" fmla="*/ 134 w 374"/>
                  <a:gd name="T65" fmla="*/ 2 h 89"/>
                  <a:gd name="T66" fmla="*/ 66 w 374"/>
                  <a:gd name="T67" fmla="*/ 10 h 8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74"/>
                  <a:gd name="T103" fmla="*/ 0 h 89"/>
                  <a:gd name="T104" fmla="*/ 374 w 374"/>
                  <a:gd name="T105" fmla="*/ 89 h 8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74" h="89">
                    <a:moveTo>
                      <a:pt x="66" y="10"/>
                    </a:moveTo>
                    <a:lnTo>
                      <a:pt x="50" y="15"/>
                    </a:lnTo>
                    <a:lnTo>
                      <a:pt x="34" y="28"/>
                    </a:lnTo>
                    <a:lnTo>
                      <a:pt x="19" y="42"/>
                    </a:lnTo>
                    <a:lnTo>
                      <a:pt x="6" y="52"/>
                    </a:lnTo>
                    <a:lnTo>
                      <a:pt x="3" y="55"/>
                    </a:lnTo>
                    <a:lnTo>
                      <a:pt x="0" y="60"/>
                    </a:lnTo>
                    <a:lnTo>
                      <a:pt x="3" y="65"/>
                    </a:lnTo>
                    <a:lnTo>
                      <a:pt x="11" y="70"/>
                    </a:lnTo>
                    <a:lnTo>
                      <a:pt x="24" y="76"/>
                    </a:lnTo>
                    <a:lnTo>
                      <a:pt x="47" y="81"/>
                    </a:lnTo>
                    <a:lnTo>
                      <a:pt x="74" y="84"/>
                    </a:lnTo>
                    <a:lnTo>
                      <a:pt x="105" y="84"/>
                    </a:lnTo>
                    <a:lnTo>
                      <a:pt x="139" y="86"/>
                    </a:lnTo>
                    <a:lnTo>
                      <a:pt x="176" y="86"/>
                    </a:lnTo>
                    <a:lnTo>
                      <a:pt x="210" y="89"/>
                    </a:lnTo>
                    <a:lnTo>
                      <a:pt x="244" y="89"/>
                    </a:lnTo>
                    <a:lnTo>
                      <a:pt x="275" y="89"/>
                    </a:lnTo>
                    <a:lnTo>
                      <a:pt x="309" y="86"/>
                    </a:lnTo>
                    <a:lnTo>
                      <a:pt x="338" y="84"/>
                    </a:lnTo>
                    <a:lnTo>
                      <a:pt x="366" y="73"/>
                    </a:lnTo>
                    <a:lnTo>
                      <a:pt x="372" y="70"/>
                    </a:lnTo>
                    <a:lnTo>
                      <a:pt x="374" y="65"/>
                    </a:lnTo>
                    <a:lnTo>
                      <a:pt x="374" y="55"/>
                    </a:lnTo>
                    <a:lnTo>
                      <a:pt x="372" y="42"/>
                    </a:lnTo>
                    <a:lnTo>
                      <a:pt x="366" y="28"/>
                    </a:lnTo>
                    <a:lnTo>
                      <a:pt x="364" y="21"/>
                    </a:lnTo>
                    <a:lnTo>
                      <a:pt x="359" y="13"/>
                    </a:lnTo>
                    <a:lnTo>
                      <a:pt x="351" y="8"/>
                    </a:lnTo>
                    <a:lnTo>
                      <a:pt x="340" y="5"/>
                    </a:lnTo>
                    <a:lnTo>
                      <a:pt x="272" y="0"/>
                    </a:lnTo>
                    <a:lnTo>
                      <a:pt x="204" y="0"/>
                    </a:lnTo>
                    <a:lnTo>
                      <a:pt x="134" y="2"/>
                    </a:lnTo>
                    <a:lnTo>
                      <a:pt x="66" y="10"/>
                    </a:lnTo>
                    <a:close/>
                  </a:path>
                </a:pathLst>
              </a:custGeom>
              <a:solidFill>
                <a:srgbClr val="504A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42" name="Freeform 3308"/>
              <p:cNvSpPr>
                <a:spLocks/>
              </p:cNvSpPr>
              <p:nvPr/>
            </p:nvSpPr>
            <p:spPr bwMode="auto">
              <a:xfrm>
                <a:off x="3833" y="2446"/>
                <a:ext cx="368" cy="71"/>
              </a:xfrm>
              <a:custGeom>
                <a:avLst/>
                <a:gdLst>
                  <a:gd name="T0" fmla="*/ 60 w 368"/>
                  <a:gd name="T1" fmla="*/ 6 h 71"/>
                  <a:gd name="T2" fmla="*/ 47 w 368"/>
                  <a:gd name="T3" fmla="*/ 11 h 71"/>
                  <a:gd name="T4" fmla="*/ 34 w 368"/>
                  <a:gd name="T5" fmla="*/ 16 h 71"/>
                  <a:gd name="T6" fmla="*/ 15 w 368"/>
                  <a:gd name="T7" fmla="*/ 34 h 71"/>
                  <a:gd name="T8" fmla="*/ 7 w 368"/>
                  <a:gd name="T9" fmla="*/ 42 h 71"/>
                  <a:gd name="T10" fmla="*/ 0 w 368"/>
                  <a:gd name="T11" fmla="*/ 47 h 71"/>
                  <a:gd name="T12" fmla="*/ 0 w 368"/>
                  <a:gd name="T13" fmla="*/ 55 h 71"/>
                  <a:gd name="T14" fmla="*/ 0 w 368"/>
                  <a:gd name="T15" fmla="*/ 55 h 71"/>
                  <a:gd name="T16" fmla="*/ 5 w 368"/>
                  <a:gd name="T17" fmla="*/ 58 h 71"/>
                  <a:gd name="T18" fmla="*/ 65 w 368"/>
                  <a:gd name="T19" fmla="*/ 63 h 71"/>
                  <a:gd name="T20" fmla="*/ 120 w 368"/>
                  <a:gd name="T21" fmla="*/ 68 h 71"/>
                  <a:gd name="T22" fmla="*/ 177 w 368"/>
                  <a:gd name="T23" fmla="*/ 71 h 71"/>
                  <a:gd name="T24" fmla="*/ 238 w 368"/>
                  <a:gd name="T25" fmla="*/ 71 h 71"/>
                  <a:gd name="T26" fmla="*/ 303 w 368"/>
                  <a:gd name="T27" fmla="*/ 68 h 71"/>
                  <a:gd name="T28" fmla="*/ 332 w 368"/>
                  <a:gd name="T29" fmla="*/ 66 h 71"/>
                  <a:gd name="T30" fmla="*/ 360 w 368"/>
                  <a:gd name="T31" fmla="*/ 58 h 71"/>
                  <a:gd name="T32" fmla="*/ 366 w 368"/>
                  <a:gd name="T33" fmla="*/ 55 h 71"/>
                  <a:gd name="T34" fmla="*/ 368 w 368"/>
                  <a:gd name="T35" fmla="*/ 53 h 71"/>
                  <a:gd name="T36" fmla="*/ 366 w 368"/>
                  <a:gd name="T37" fmla="*/ 42 h 71"/>
                  <a:gd name="T38" fmla="*/ 360 w 368"/>
                  <a:gd name="T39" fmla="*/ 32 h 71"/>
                  <a:gd name="T40" fmla="*/ 355 w 368"/>
                  <a:gd name="T41" fmla="*/ 21 h 71"/>
                  <a:gd name="T42" fmla="*/ 350 w 368"/>
                  <a:gd name="T43" fmla="*/ 8 h 71"/>
                  <a:gd name="T44" fmla="*/ 345 w 368"/>
                  <a:gd name="T45" fmla="*/ 6 h 71"/>
                  <a:gd name="T46" fmla="*/ 334 w 368"/>
                  <a:gd name="T47" fmla="*/ 3 h 71"/>
                  <a:gd name="T48" fmla="*/ 198 w 368"/>
                  <a:gd name="T49" fmla="*/ 0 h 71"/>
                  <a:gd name="T50" fmla="*/ 128 w 368"/>
                  <a:gd name="T51" fmla="*/ 0 h 71"/>
                  <a:gd name="T52" fmla="*/ 60 w 368"/>
                  <a:gd name="T53" fmla="*/ 6 h 7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68"/>
                  <a:gd name="T82" fmla="*/ 0 h 71"/>
                  <a:gd name="T83" fmla="*/ 368 w 368"/>
                  <a:gd name="T84" fmla="*/ 71 h 71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68" h="71">
                    <a:moveTo>
                      <a:pt x="60" y="6"/>
                    </a:moveTo>
                    <a:lnTo>
                      <a:pt x="47" y="11"/>
                    </a:lnTo>
                    <a:lnTo>
                      <a:pt x="34" y="16"/>
                    </a:lnTo>
                    <a:lnTo>
                      <a:pt x="15" y="34"/>
                    </a:lnTo>
                    <a:lnTo>
                      <a:pt x="7" y="42"/>
                    </a:lnTo>
                    <a:lnTo>
                      <a:pt x="0" y="47"/>
                    </a:lnTo>
                    <a:lnTo>
                      <a:pt x="0" y="55"/>
                    </a:lnTo>
                    <a:lnTo>
                      <a:pt x="5" y="58"/>
                    </a:lnTo>
                    <a:lnTo>
                      <a:pt x="65" y="63"/>
                    </a:lnTo>
                    <a:lnTo>
                      <a:pt x="120" y="68"/>
                    </a:lnTo>
                    <a:lnTo>
                      <a:pt x="177" y="71"/>
                    </a:lnTo>
                    <a:lnTo>
                      <a:pt x="238" y="71"/>
                    </a:lnTo>
                    <a:lnTo>
                      <a:pt x="303" y="68"/>
                    </a:lnTo>
                    <a:lnTo>
                      <a:pt x="332" y="66"/>
                    </a:lnTo>
                    <a:lnTo>
                      <a:pt x="360" y="58"/>
                    </a:lnTo>
                    <a:lnTo>
                      <a:pt x="366" y="55"/>
                    </a:lnTo>
                    <a:lnTo>
                      <a:pt x="368" y="53"/>
                    </a:lnTo>
                    <a:lnTo>
                      <a:pt x="366" y="42"/>
                    </a:lnTo>
                    <a:lnTo>
                      <a:pt x="360" y="32"/>
                    </a:lnTo>
                    <a:lnTo>
                      <a:pt x="355" y="21"/>
                    </a:lnTo>
                    <a:lnTo>
                      <a:pt x="350" y="8"/>
                    </a:lnTo>
                    <a:lnTo>
                      <a:pt x="345" y="6"/>
                    </a:lnTo>
                    <a:lnTo>
                      <a:pt x="334" y="3"/>
                    </a:lnTo>
                    <a:lnTo>
                      <a:pt x="198" y="0"/>
                    </a:lnTo>
                    <a:lnTo>
                      <a:pt x="128" y="0"/>
                    </a:lnTo>
                    <a:lnTo>
                      <a:pt x="60" y="6"/>
                    </a:lnTo>
                    <a:close/>
                  </a:path>
                </a:pathLst>
              </a:custGeom>
              <a:solidFill>
                <a:srgbClr val="BCB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43" name="Freeform 3309"/>
              <p:cNvSpPr>
                <a:spLocks/>
              </p:cNvSpPr>
              <p:nvPr/>
            </p:nvSpPr>
            <p:spPr bwMode="auto">
              <a:xfrm>
                <a:off x="3890" y="2457"/>
                <a:ext cx="8" cy="8"/>
              </a:xfrm>
              <a:custGeom>
                <a:avLst/>
                <a:gdLst>
                  <a:gd name="T0" fmla="*/ 3 w 8"/>
                  <a:gd name="T1" fmla="*/ 2 h 8"/>
                  <a:gd name="T2" fmla="*/ 3 w 8"/>
                  <a:gd name="T3" fmla="*/ 2 h 8"/>
                  <a:gd name="T4" fmla="*/ 0 w 8"/>
                  <a:gd name="T5" fmla="*/ 5 h 8"/>
                  <a:gd name="T6" fmla="*/ 0 w 8"/>
                  <a:gd name="T7" fmla="*/ 5 h 8"/>
                  <a:gd name="T8" fmla="*/ 3 w 8"/>
                  <a:gd name="T9" fmla="*/ 8 h 8"/>
                  <a:gd name="T10" fmla="*/ 5 w 8"/>
                  <a:gd name="T11" fmla="*/ 8 h 8"/>
                  <a:gd name="T12" fmla="*/ 8 w 8"/>
                  <a:gd name="T13" fmla="*/ 8 h 8"/>
                  <a:gd name="T14" fmla="*/ 8 w 8"/>
                  <a:gd name="T15" fmla="*/ 5 h 8"/>
                  <a:gd name="T16" fmla="*/ 8 w 8"/>
                  <a:gd name="T17" fmla="*/ 5 h 8"/>
                  <a:gd name="T18" fmla="*/ 8 w 8"/>
                  <a:gd name="T19" fmla="*/ 2 h 8"/>
                  <a:gd name="T20" fmla="*/ 8 w 8"/>
                  <a:gd name="T21" fmla="*/ 2 h 8"/>
                  <a:gd name="T22" fmla="*/ 8 w 8"/>
                  <a:gd name="T23" fmla="*/ 0 h 8"/>
                  <a:gd name="T24" fmla="*/ 5 w 8"/>
                  <a:gd name="T25" fmla="*/ 0 h 8"/>
                  <a:gd name="T26" fmla="*/ 3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3" y="2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44" name="Freeform 3310"/>
              <p:cNvSpPr>
                <a:spLocks/>
              </p:cNvSpPr>
              <p:nvPr/>
            </p:nvSpPr>
            <p:spPr bwMode="auto">
              <a:xfrm>
                <a:off x="3880" y="2465"/>
                <a:ext cx="10" cy="7"/>
              </a:xfrm>
              <a:custGeom>
                <a:avLst/>
                <a:gdLst>
                  <a:gd name="T0" fmla="*/ 2 w 10"/>
                  <a:gd name="T1" fmla="*/ 0 h 7"/>
                  <a:gd name="T2" fmla="*/ 2 w 10"/>
                  <a:gd name="T3" fmla="*/ 2 h 7"/>
                  <a:gd name="T4" fmla="*/ 2 w 10"/>
                  <a:gd name="T5" fmla="*/ 2 h 7"/>
                  <a:gd name="T6" fmla="*/ 0 w 10"/>
                  <a:gd name="T7" fmla="*/ 5 h 7"/>
                  <a:gd name="T8" fmla="*/ 0 w 10"/>
                  <a:gd name="T9" fmla="*/ 5 h 7"/>
                  <a:gd name="T10" fmla="*/ 2 w 10"/>
                  <a:gd name="T11" fmla="*/ 7 h 7"/>
                  <a:gd name="T12" fmla="*/ 5 w 10"/>
                  <a:gd name="T13" fmla="*/ 7 h 7"/>
                  <a:gd name="T14" fmla="*/ 7 w 10"/>
                  <a:gd name="T15" fmla="*/ 7 h 7"/>
                  <a:gd name="T16" fmla="*/ 7 w 10"/>
                  <a:gd name="T17" fmla="*/ 5 h 7"/>
                  <a:gd name="T18" fmla="*/ 7 w 10"/>
                  <a:gd name="T19" fmla="*/ 5 h 7"/>
                  <a:gd name="T20" fmla="*/ 10 w 10"/>
                  <a:gd name="T21" fmla="*/ 2 h 7"/>
                  <a:gd name="T22" fmla="*/ 10 w 10"/>
                  <a:gd name="T23" fmla="*/ 2 h 7"/>
                  <a:gd name="T24" fmla="*/ 10 w 10"/>
                  <a:gd name="T25" fmla="*/ 0 h 7"/>
                  <a:gd name="T26" fmla="*/ 2 w 10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7"/>
                  <a:gd name="T44" fmla="*/ 10 w 10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7">
                    <a:moveTo>
                      <a:pt x="2" y="0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45" name="Freeform 3311"/>
              <p:cNvSpPr>
                <a:spLocks/>
              </p:cNvSpPr>
              <p:nvPr/>
            </p:nvSpPr>
            <p:spPr bwMode="auto">
              <a:xfrm>
                <a:off x="3869" y="2472"/>
                <a:ext cx="11" cy="8"/>
              </a:xfrm>
              <a:custGeom>
                <a:avLst/>
                <a:gdLst>
                  <a:gd name="T0" fmla="*/ 3 w 11"/>
                  <a:gd name="T1" fmla="*/ 3 h 8"/>
                  <a:gd name="T2" fmla="*/ 3 w 11"/>
                  <a:gd name="T3" fmla="*/ 3 h 8"/>
                  <a:gd name="T4" fmla="*/ 0 w 11"/>
                  <a:gd name="T5" fmla="*/ 6 h 8"/>
                  <a:gd name="T6" fmla="*/ 0 w 11"/>
                  <a:gd name="T7" fmla="*/ 6 h 8"/>
                  <a:gd name="T8" fmla="*/ 0 w 11"/>
                  <a:gd name="T9" fmla="*/ 8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8 w 11"/>
                  <a:gd name="T19" fmla="*/ 6 h 8"/>
                  <a:gd name="T20" fmla="*/ 11 w 11"/>
                  <a:gd name="T21" fmla="*/ 3 h 8"/>
                  <a:gd name="T22" fmla="*/ 11 w 11"/>
                  <a:gd name="T23" fmla="*/ 3 h 8"/>
                  <a:gd name="T24" fmla="*/ 8 w 11"/>
                  <a:gd name="T25" fmla="*/ 0 h 8"/>
                  <a:gd name="T26" fmla="*/ 3 w 11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46" name="Freeform 3312"/>
              <p:cNvSpPr>
                <a:spLocks/>
              </p:cNvSpPr>
              <p:nvPr/>
            </p:nvSpPr>
            <p:spPr bwMode="auto">
              <a:xfrm>
                <a:off x="3856" y="2483"/>
                <a:ext cx="11" cy="8"/>
              </a:xfrm>
              <a:custGeom>
                <a:avLst/>
                <a:gdLst>
                  <a:gd name="T0" fmla="*/ 5 w 11"/>
                  <a:gd name="T1" fmla="*/ 0 h 8"/>
                  <a:gd name="T2" fmla="*/ 5 w 11"/>
                  <a:gd name="T3" fmla="*/ 3 h 8"/>
                  <a:gd name="T4" fmla="*/ 3 w 11"/>
                  <a:gd name="T5" fmla="*/ 3 h 8"/>
                  <a:gd name="T6" fmla="*/ 3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0 h 8"/>
                  <a:gd name="T24" fmla="*/ 11 w 11"/>
                  <a:gd name="T25" fmla="*/ 0 h 8"/>
                  <a:gd name="T26" fmla="*/ 8 w 11"/>
                  <a:gd name="T27" fmla="*/ 0 h 8"/>
                  <a:gd name="T28" fmla="*/ 5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5" y="0"/>
                    </a:moveTo>
                    <a:lnTo>
                      <a:pt x="5" y="3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47" name="Freeform 3313"/>
              <p:cNvSpPr>
                <a:spLocks/>
              </p:cNvSpPr>
              <p:nvPr/>
            </p:nvSpPr>
            <p:spPr bwMode="auto">
              <a:xfrm>
                <a:off x="3846" y="2491"/>
                <a:ext cx="10" cy="10"/>
              </a:xfrm>
              <a:custGeom>
                <a:avLst/>
                <a:gdLst>
                  <a:gd name="T0" fmla="*/ 2 w 10"/>
                  <a:gd name="T1" fmla="*/ 2 h 10"/>
                  <a:gd name="T2" fmla="*/ 2 w 10"/>
                  <a:gd name="T3" fmla="*/ 5 h 10"/>
                  <a:gd name="T4" fmla="*/ 0 w 10"/>
                  <a:gd name="T5" fmla="*/ 5 h 10"/>
                  <a:gd name="T6" fmla="*/ 0 w 10"/>
                  <a:gd name="T7" fmla="*/ 8 h 10"/>
                  <a:gd name="T8" fmla="*/ 0 w 10"/>
                  <a:gd name="T9" fmla="*/ 8 h 10"/>
                  <a:gd name="T10" fmla="*/ 2 w 10"/>
                  <a:gd name="T11" fmla="*/ 10 h 10"/>
                  <a:gd name="T12" fmla="*/ 2 w 10"/>
                  <a:gd name="T13" fmla="*/ 10 h 10"/>
                  <a:gd name="T14" fmla="*/ 5 w 10"/>
                  <a:gd name="T15" fmla="*/ 10 h 10"/>
                  <a:gd name="T16" fmla="*/ 7 w 10"/>
                  <a:gd name="T17" fmla="*/ 8 h 10"/>
                  <a:gd name="T18" fmla="*/ 7 w 10"/>
                  <a:gd name="T19" fmla="*/ 8 h 10"/>
                  <a:gd name="T20" fmla="*/ 10 w 10"/>
                  <a:gd name="T21" fmla="*/ 5 h 10"/>
                  <a:gd name="T22" fmla="*/ 10 w 10"/>
                  <a:gd name="T23" fmla="*/ 2 h 10"/>
                  <a:gd name="T24" fmla="*/ 10 w 10"/>
                  <a:gd name="T25" fmla="*/ 2 h 10"/>
                  <a:gd name="T26" fmla="*/ 7 w 10"/>
                  <a:gd name="T27" fmla="*/ 0 h 10"/>
                  <a:gd name="T28" fmla="*/ 2 w 10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0"/>
                  <a:gd name="T47" fmla="*/ 10 w 10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0">
                    <a:moveTo>
                      <a:pt x="2" y="2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10"/>
                    </a:lnTo>
                    <a:lnTo>
                      <a:pt x="5" y="10"/>
                    </a:lnTo>
                    <a:lnTo>
                      <a:pt x="7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7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48" name="Freeform 3314"/>
              <p:cNvSpPr>
                <a:spLocks/>
              </p:cNvSpPr>
              <p:nvPr/>
            </p:nvSpPr>
            <p:spPr bwMode="auto">
              <a:xfrm>
                <a:off x="3903" y="2457"/>
                <a:ext cx="8" cy="8"/>
              </a:xfrm>
              <a:custGeom>
                <a:avLst/>
                <a:gdLst>
                  <a:gd name="T0" fmla="*/ 3 w 8"/>
                  <a:gd name="T1" fmla="*/ 2 h 8"/>
                  <a:gd name="T2" fmla="*/ 0 w 8"/>
                  <a:gd name="T3" fmla="*/ 2 h 8"/>
                  <a:gd name="T4" fmla="*/ 0 w 8"/>
                  <a:gd name="T5" fmla="*/ 2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3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2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2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49" name="Freeform 3315"/>
              <p:cNvSpPr>
                <a:spLocks/>
              </p:cNvSpPr>
              <p:nvPr/>
            </p:nvSpPr>
            <p:spPr bwMode="auto">
              <a:xfrm>
                <a:off x="3893" y="2465"/>
                <a:ext cx="8" cy="7"/>
              </a:xfrm>
              <a:custGeom>
                <a:avLst/>
                <a:gdLst>
                  <a:gd name="T0" fmla="*/ 2 w 8"/>
                  <a:gd name="T1" fmla="*/ 0 h 7"/>
                  <a:gd name="T2" fmla="*/ 2 w 8"/>
                  <a:gd name="T3" fmla="*/ 2 h 7"/>
                  <a:gd name="T4" fmla="*/ 0 w 8"/>
                  <a:gd name="T5" fmla="*/ 2 h 7"/>
                  <a:gd name="T6" fmla="*/ 0 w 8"/>
                  <a:gd name="T7" fmla="*/ 5 h 7"/>
                  <a:gd name="T8" fmla="*/ 0 w 8"/>
                  <a:gd name="T9" fmla="*/ 5 h 7"/>
                  <a:gd name="T10" fmla="*/ 2 w 8"/>
                  <a:gd name="T11" fmla="*/ 7 h 7"/>
                  <a:gd name="T12" fmla="*/ 5 w 8"/>
                  <a:gd name="T13" fmla="*/ 7 h 7"/>
                  <a:gd name="T14" fmla="*/ 5 w 8"/>
                  <a:gd name="T15" fmla="*/ 7 h 7"/>
                  <a:gd name="T16" fmla="*/ 8 w 8"/>
                  <a:gd name="T17" fmla="*/ 5 h 7"/>
                  <a:gd name="T18" fmla="*/ 8 w 8"/>
                  <a:gd name="T19" fmla="*/ 5 h 7"/>
                  <a:gd name="T20" fmla="*/ 8 w 8"/>
                  <a:gd name="T21" fmla="*/ 2 h 7"/>
                  <a:gd name="T22" fmla="*/ 8 w 8"/>
                  <a:gd name="T23" fmla="*/ 2 h 7"/>
                  <a:gd name="T24" fmla="*/ 8 w 8"/>
                  <a:gd name="T25" fmla="*/ 0 h 7"/>
                  <a:gd name="T26" fmla="*/ 5 w 8"/>
                  <a:gd name="T27" fmla="*/ 0 h 7"/>
                  <a:gd name="T28" fmla="*/ 2 w 8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7"/>
                  <a:gd name="T47" fmla="*/ 8 w 8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7">
                    <a:moveTo>
                      <a:pt x="2" y="0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50" name="Freeform 3316"/>
              <p:cNvSpPr>
                <a:spLocks/>
              </p:cNvSpPr>
              <p:nvPr/>
            </p:nvSpPr>
            <p:spPr bwMode="auto">
              <a:xfrm>
                <a:off x="3882" y="2472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3 w 8"/>
                  <a:gd name="T3" fmla="*/ 3 h 8"/>
                  <a:gd name="T4" fmla="*/ 0 w 8"/>
                  <a:gd name="T5" fmla="*/ 6 h 8"/>
                  <a:gd name="T6" fmla="*/ 0 w 8"/>
                  <a:gd name="T7" fmla="*/ 6 h 8"/>
                  <a:gd name="T8" fmla="*/ 0 w 8"/>
                  <a:gd name="T9" fmla="*/ 8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8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3 h 8"/>
                  <a:gd name="T26" fmla="*/ 5 w 8"/>
                  <a:gd name="T27" fmla="*/ 0 h 8"/>
                  <a:gd name="T28" fmla="*/ 3 w 8"/>
                  <a:gd name="T29" fmla="*/ 3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51" name="Freeform 3317"/>
              <p:cNvSpPr>
                <a:spLocks/>
              </p:cNvSpPr>
              <p:nvPr/>
            </p:nvSpPr>
            <p:spPr bwMode="auto">
              <a:xfrm>
                <a:off x="3869" y="2483"/>
                <a:ext cx="11" cy="8"/>
              </a:xfrm>
              <a:custGeom>
                <a:avLst/>
                <a:gdLst>
                  <a:gd name="T0" fmla="*/ 5 w 11"/>
                  <a:gd name="T1" fmla="*/ 0 h 8"/>
                  <a:gd name="T2" fmla="*/ 5 w 11"/>
                  <a:gd name="T3" fmla="*/ 3 h 8"/>
                  <a:gd name="T4" fmla="*/ 3 w 11"/>
                  <a:gd name="T5" fmla="*/ 3 h 8"/>
                  <a:gd name="T6" fmla="*/ 3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8 w 11"/>
                  <a:gd name="T27" fmla="*/ 0 h 8"/>
                  <a:gd name="T28" fmla="*/ 5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5" y="0"/>
                    </a:moveTo>
                    <a:lnTo>
                      <a:pt x="5" y="3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52" name="Freeform 3318"/>
              <p:cNvSpPr>
                <a:spLocks/>
              </p:cNvSpPr>
              <p:nvPr/>
            </p:nvSpPr>
            <p:spPr bwMode="auto">
              <a:xfrm>
                <a:off x="3859" y="2493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2 w 10"/>
                  <a:gd name="T11" fmla="*/ 8 h 8"/>
                  <a:gd name="T12" fmla="*/ 2 w 10"/>
                  <a:gd name="T13" fmla="*/ 8 h 8"/>
                  <a:gd name="T14" fmla="*/ 5 w 10"/>
                  <a:gd name="T15" fmla="*/ 8 h 8"/>
                  <a:gd name="T16" fmla="*/ 8 w 10"/>
                  <a:gd name="T17" fmla="*/ 6 h 8"/>
                  <a:gd name="T18" fmla="*/ 8 w 10"/>
                  <a:gd name="T19" fmla="*/ 6 h 8"/>
                  <a:gd name="T20" fmla="*/ 8 w 10"/>
                  <a:gd name="T21" fmla="*/ 3 h 8"/>
                  <a:gd name="T22" fmla="*/ 10 w 10"/>
                  <a:gd name="T23" fmla="*/ 0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53" name="Freeform 3319"/>
              <p:cNvSpPr>
                <a:spLocks/>
              </p:cNvSpPr>
              <p:nvPr/>
            </p:nvSpPr>
            <p:spPr bwMode="auto">
              <a:xfrm>
                <a:off x="3914" y="2457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2 h 8"/>
                  <a:gd name="T4" fmla="*/ 2 w 10"/>
                  <a:gd name="T5" fmla="*/ 2 h 8"/>
                  <a:gd name="T6" fmla="*/ 0 w 10"/>
                  <a:gd name="T7" fmla="*/ 5 h 8"/>
                  <a:gd name="T8" fmla="*/ 0 w 10"/>
                  <a:gd name="T9" fmla="*/ 5 h 8"/>
                  <a:gd name="T10" fmla="*/ 2 w 10"/>
                  <a:gd name="T11" fmla="*/ 5 h 8"/>
                  <a:gd name="T12" fmla="*/ 5 w 10"/>
                  <a:gd name="T13" fmla="*/ 8 h 8"/>
                  <a:gd name="T14" fmla="*/ 7 w 10"/>
                  <a:gd name="T15" fmla="*/ 8 h 8"/>
                  <a:gd name="T16" fmla="*/ 7 w 10"/>
                  <a:gd name="T17" fmla="*/ 5 h 8"/>
                  <a:gd name="T18" fmla="*/ 10 w 10"/>
                  <a:gd name="T19" fmla="*/ 5 h 8"/>
                  <a:gd name="T20" fmla="*/ 10 w 10"/>
                  <a:gd name="T21" fmla="*/ 2 h 8"/>
                  <a:gd name="T22" fmla="*/ 10 w 10"/>
                  <a:gd name="T23" fmla="*/ 2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7" y="5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54" name="Freeform 3320"/>
              <p:cNvSpPr>
                <a:spLocks/>
              </p:cNvSpPr>
              <p:nvPr/>
            </p:nvSpPr>
            <p:spPr bwMode="auto">
              <a:xfrm>
                <a:off x="3906" y="2465"/>
                <a:ext cx="8" cy="7"/>
              </a:xfrm>
              <a:custGeom>
                <a:avLst/>
                <a:gdLst>
                  <a:gd name="T0" fmla="*/ 2 w 8"/>
                  <a:gd name="T1" fmla="*/ 0 h 7"/>
                  <a:gd name="T2" fmla="*/ 0 w 8"/>
                  <a:gd name="T3" fmla="*/ 2 h 7"/>
                  <a:gd name="T4" fmla="*/ 0 w 8"/>
                  <a:gd name="T5" fmla="*/ 2 h 7"/>
                  <a:gd name="T6" fmla="*/ 0 w 8"/>
                  <a:gd name="T7" fmla="*/ 5 h 7"/>
                  <a:gd name="T8" fmla="*/ 0 w 8"/>
                  <a:gd name="T9" fmla="*/ 5 h 7"/>
                  <a:gd name="T10" fmla="*/ 2 w 8"/>
                  <a:gd name="T11" fmla="*/ 7 h 7"/>
                  <a:gd name="T12" fmla="*/ 5 w 8"/>
                  <a:gd name="T13" fmla="*/ 7 h 7"/>
                  <a:gd name="T14" fmla="*/ 5 w 8"/>
                  <a:gd name="T15" fmla="*/ 7 h 7"/>
                  <a:gd name="T16" fmla="*/ 8 w 8"/>
                  <a:gd name="T17" fmla="*/ 5 h 7"/>
                  <a:gd name="T18" fmla="*/ 8 w 8"/>
                  <a:gd name="T19" fmla="*/ 5 h 7"/>
                  <a:gd name="T20" fmla="*/ 8 w 8"/>
                  <a:gd name="T21" fmla="*/ 2 h 7"/>
                  <a:gd name="T22" fmla="*/ 8 w 8"/>
                  <a:gd name="T23" fmla="*/ 2 h 7"/>
                  <a:gd name="T24" fmla="*/ 8 w 8"/>
                  <a:gd name="T25" fmla="*/ 0 h 7"/>
                  <a:gd name="T26" fmla="*/ 5 w 8"/>
                  <a:gd name="T27" fmla="*/ 0 h 7"/>
                  <a:gd name="T28" fmla="*/ 2 w 8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7"/>
                  <a:gd name="T47" fmla="*/ 8 w 8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7">
                    <a:moveTo>
                      <a:pt x="2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55" name="Freeform 3321"/>
              <p:cNvSpPr>
                <a:spLocks/>
              </p:cNvSpPr>
              <p:nvPr/>
            </p:nvSpPr>
            <p:spPr bwMode="auto">
              <a:xfrm>
                <a:off x="3895" y="2472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3 w 8"/>
                  <a:gd name="T3" fmla="*/ 3 h 8"/>
                  <a:gd name="T4" fmla="*/ 0 w 8"/>
                  <a:gd name="T5" fmla="*/ 6 h 8"/>
                  <a:gd name="T6" fmla="*/ 0 w 8"/>
                  <a:gd name="T7" fmla="*/ 8 h 8"/>
                  <a:gd name="T8" fmla="*/ 0 w 8"/>
                  <a:gd name="T9" fmla="*/ 8 h 8"/>
                  <a:gd name="T10" fmla="*/ 3 w 8"/>
                  <a:gd name="T11" fmla="*/ 8 h 8"/>
                  <a:gd name="T12" fmla="*/ 6 w 8"/>
                  <a:gd name="T13" fmla="*/ 8 h 8"/>
                  <a:gd name="T14" fmla="*/ 6 w 8"/>
                  <a:gd name="T15" fmla="*/ 8 h 8"/>
                  <a:gd name="T16" fmla="*/ 8 w 8"/>
                  <a:gd name="T17" fmla="*/ 8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6 w 8"/>
                  <a:gd name="T25" fmla="*/ 0 h 8"/>
                  <a:gd name="T26" fmla="*/ 3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56" name="Freeform 3322"/>
              <p:cNvSpPr>
                <a:spLocks/>
              </p:cNvSpPr>
              <p:nvPr/>
            </p:nvSpPr>
            <p:spPr bwMode="auto">
              <a:xfrm>
                <a:off x="3882" y="2483"/>
                <a:ext cx="11" cy="8"/>
              </a:xfrm>
              <a:custGeom>
                <a:avLst/>
                <a:gdLst>
                  <a:gd name="T0" fmla="*/ 5 w 11"/>
                  <a:gd name="T1" fmla="*/ 0 h 8"/>
                  <a:gd name="T2" fmla="*/ 3 w 11"/>
                  <a:gd name="T3" fmla="*/ 3 h 8"/>
                  <a:gd name="T4" fmla="*/ 3 w 11"/>
                  <a:gd name="T5" fmla="*/ 3 h 8"/>
                  <a:gd name="T6" fmla="*/ 3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8 w 11"/>
                  <a:gd name="T27" fmla="*/ 0 h 8"/>
                  <a:gd name="T28" fmla="*/ 5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5" y="0"/>
                    </a:moveTo>
                    <a:lnTo>
                      <a:pt x="3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57" name="Freeform 3323"/>
              <p:cNvSpPr>
                <a:spLocks/>
              </p:cNvSpPr>
              <p:nvPr/>
            </p:nvSpPr>
            <p:spPr bwMode="auto">
              <a:xfrm>
                <a:off x="3872" y="2493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8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58" name="Freeform 3324"/>
              <p:cNvSpPr>
                <a:spLocks/>
              </p:cNvSpPr>
              <p:nvPr/>
            </p:nvSpPr>
            <p:spPr bwMode="auto">
              <a:xfrm>
                <a:off x="3927" y="2457"/>
                <a:ext cx="8" cy="5"/>
              </a:xfrm>
              <a:custGeom>
                <a:avLst/>
                <a:gdLst>
                  <a:gd name="T0" fmla="*/ 2 w 8"/>
                  <a:gd name="T1" fmla="*/ 0 h 5"/>
                  <a:gd name="T2" fmla="*/ 2 w 8"/>
                  <a:gd name="T3" fmla="*/ 2 h 5"/>
                  <a:gd name="T4" fmla="*/ 0 w 8"/>
                  <a:gd name="T5" fmla="*/ 2 h 5"/>
                  <a:gd name="T6" fmla="*/ 0 w 8"/>
                  <a:gd name="T7" fmla="*/ 5 h 5"/>
                  <a:gd name="T8" fmla="*/ 0 w 8"/>
                  <a:gd name="T9" fmla="*/ 5 h 5"/>
                  <a:gd name="T10" fmla="*/ 2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2 h 5"/>
                  <a:gd name="T22" fmla="*/ 8 w 8"/>
                  <a:gd name="T23" fmla="*/ 2 h 5"/>
                  <a:gd name="T24" fmla="*/ 8 w 8"/>
                  <a:gd name="T25" fmla="*/ 0 h 5"/>
                  <a:gd name="T26" fmla="*/ 5 w 8"/>
                  <a:gd name="T27" fmla="*/ 0 h 5"/>
                  <a:gd name="T28" fmla="*/ 2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2" y="0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59" name="Freeform 3325"/>
              <p:cNvSpPr>
                <a:spLocks/>
              </p:cNvSpPr>
              <p:nvPr/>
            </p:nvSpPr>
            <p:spPr bwMode="auto">
              <a:xfrm>
                <a:off x="3919" y="2465"/>
                <a:ext cx="8" cy="7"/>
              </a:xfrm>
              <a:custGeom>
                <a:avLst/>
                <a:gdLst>
                  <a:gd name="T0" fmla="*/ 0 w 8"/>
                  <a:gd name="T1" fmla="*/ 0 h 7"/>
                  <a:gd name="T2" fmla="*/ 0 w 8"/>
                  <a:gd name="T3" fmla="*/ 2 h 7"/>
                  <a:gd name="T4" fmla="*/ 0 w 8"/>
                  <a:gd name="T5" fmla="*/ 2 h 7"/>
                  <a:gd name="T6" fmla="*/ 0 w 8"/>
                  <a:gd name="T7" fmla="*/ 5 h 7"/>
                  <a:gd name="T8" fmla="*/ 0 w 8"/>
                  <a:gd name="T9" fmla="*/ 5 h 7"/>
                  <a:gd name="T10" fmla="*/ 2 w 8"/>
                  <a:gd name="T11" fmla="*/ 7 h 7"/>
                  <a:gd name="T12" fmla="*/ 5 w 8"/>
                  <a:gd name="T13" fmla="*/ 7 h 7"/>
                  <a:gd name="T14" fmla="*/ 5 w 8"/>
                  <a:gd name="T15" fmla="*/ 7 h 7"/>
                  <a:gd name="T16" fmla="*/ 8 w 8"/>
                  <a:gd name="T17" fmla="*/ 5 h 7"/>
                  <a:gd name="T18" fmla="*/ 8 w 8"/>
                  <a:gd name="T19" fmla="*/ 5 h 7"/>
                  <a:gd name="T20" fmla="*/ 8 w 8"/>
                  <a:gd name="T21" fmla="*/ 2 h 7"/>
                  <a:gd name="T22" fmla="*/ 8 w 8"/>
                  <a:gd name="T23" fmla="*/ 2 h 7"/>
                  <a:gd name="T24" fmla="*/ 8 w 8"/>
                  <a:gd name="T25" fmla="*/ 0 h 7"/>
                  <a:gd name="T26" fmla="*/ 0 w 8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7"/>
                  <a:gd name="T44" fmla="*/ 8 w 8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60" name="Freeform 3326"/>
              <p:cNvSpPr>
                <a:spLocks/>
              </p:cNvSpPr>
              <p:nvPr/>
            </p:nvSpPr>
            <p:spPr bwMode="auto">
              <a:xfrm>
                <a:off x="3908" y="2472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3 w 8"/>
                  <a:gd name="T3" fmla="*/ 3 h 8"/>
                  <a:gd name="T4" fmla="*/ 0 w 8"/>
                  <a:gd name="T5" fmla="*/ 6 h 8"/>
                  <a:gd name="T6" fmla="*/ 0 w 8"/>
                  <a:gd name="T7" fmla="*/ 8 h 8"/>
                  <a:gd name="T8" fmla="*/ 0 w 8"/>
                  <a:gd name="T9" fmla="*/ 8 h 8"/>
                  <a:gd name="T10" fmla="*/ 3 w 8"/>
                  <a:gd name="T11" fmla="*/ 8 h 8"/>
                  <a:gd name="T12" fmla="*/ 6 w 8"/>
                  <a:gd name="T13" fmla="*/ 8 h 8"/>
                  <a:gd name="T14" fmla="*/ 8 w 8"/>
                  <a:gd name="T15" fmla="*/ 8 h 8"/>
                  <a:gd name="T16" fmla="*/ 8 w 8"/>
                  <a:gd name="T17" fmla="*/ 8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6 w 8"/>
                  <a:gd name="T25" fmla="*/ 0 h 8"/>
                  <a:gd name="T26" fmla="*/ 3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61" name="Freeform 3327"/>
              <p:cNvSpPr>
                <a:spLocks/>
              </p:cNvSpPr>
              <p:nvPr/>
            </p:nvSpPr>
            <p:spPr bwMode="auto">
              <a:xfrm>
                <a:off x="3898" y="2483"/>
                <a:ext cx="8" cy="8"/>
              </a:xfrm>
              <a:custGeom>
                <a:avLst/>
                <a:gdLst>
                  <a:gd name="T0" fmla="*/ 3 w 8"/>
                  <a:gd name="T1" fmla="*/ 0 h 8"/>
                  <a:gd name="T2" fmla="*/ 3 w 8"/>
                  <a:gd name="T3" fmla="*/ 3 h 8"/>
                  <a:gd name="T4" fmla="*/ 0 w 8"/>
                  <a:gd name="T5" fmla="*/ 5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62" name="Freeform 3328"/>
              <p:cNvSpPr>
                <a:spLocks/>
              </p:cNvSpPr>
              <p:nvPr/>
            </p:nvSpPr>
            <p:spPr bwMode="auto">
              <a:xfrm>
                <a:off x="3885" y="2493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3 h 8"/>
                  <a:gd name="T4" fmla="*/ 2 w 10"/>
                  <a:gd name="T5" fmla="*/ 6 h 8"/>
                  <a:gd name="T6" fmla="*/ 0 w 10"/>
                  <a:gd name="T7" fmla="*/ 6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10 w 10"/>
                  <a:gd name="T17" fmla="*/ 8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3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63" name="Freeform 3329"/>
              <p:cNvSpPr>
                <a:spLocks/>
              </p:cNvSpPr>
              <p:nvPr/>
            </p:nvSpPr>
            <p:spPr bwMode="auto">
              <a:xfrm>
                <a:off x="3940" y="2457"/>
                <a:ext cx="8" cy="5"/>
              </a:xfrm>
              <a:custGeom>
                <a:avLst/>
                <a:gdLst>
                  <a:gd name="T0" fmla="*/ 2 w 8"/>
                  <a:gd name="T1" fmla="*/ 0 h 5"/>
                  <a:gd name="T2" fmla="*/ 0 w 8"/>
                  <a:gd name="T3" fmla="*/ 2 h 5"/>
                  <a:gd name="T4" fmla="*/ 0 w 8"/>
                  <a:gd name="T5" fmla="*/ 2 h 5"/>
                  <a:gd name="T6" fmla="*/ 0 w 8"/>
                  <a:gd name="T7" fmla="*/ 5 h 5"/>
                  <a:gd name="T8" fmla="*/ 0 w 8"/>
                  <a:gd name="T9" fmla="*/ 5 h 5"/>
                  <a:gd name="T10" fmla="*/ 2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2 h 5"/>
                  <a:gd name="T22" fmla="*/ 8 w 8"/>
                  <a:gd name="T23" fmla="*/ 2 h 5"/>
                  <a:gd name="T24" fmla="*/ 8 w 8"/>
                  <a:gd name="T25" fmla="*/ 0 h 5"/>
                  <a:gd name="T26" fmla="*/ 5 w 8"/>
                  <a:gd name="T27" fmla="*/ 0 h 5"/>
                  <a:gd name="T28" fmla="*/ 2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2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64" name="Freeform 3330"/>
              <p:cNvSpPr>
                <a:spLocks/>
              </p:cNvSpPr>
              <p:nvPr/>
            </p:nvSpPr>
            <p:spPr bwMode="auto">
              <a:xfrm>
                <a:off x="3932" y="2465"/>
                <a:ext cx="8" cy="7"/>
              </a:xfrm>
              <a:custGeom>
                <a:avLst/>
                <a:gdLst>
                  <a:gd name="T0" fmla="*/ 0 w 8"/>
                  <a:gd name="T1" fmla="*/ 0 h 7"/>
                  <a:gd name="T2" fmla="*/ 0 w 8"/>
                  <a:gd name="T3" fmla="*/ 2 h 7"/>
                  <a:gd name="T4" fmla="*/ 0 w 8"/>
                  <a:gd name="T5" fmla="*/ 2 h 7"/>
                  <a:gd name="T6" fmla="*/ 0 w 8"/>
                  <a:gd name="T7" fmla="*/ 5 h 7"/>
                  <a:gd name="T8" fmla="*/ 0 w 8"/>
                  <a:gd name="T9" fmla="*/ 5 h 7"/>
                  <a:gd name="T10" fmla="*/ 3 w 8"/>
                  <a:gd name="T11" fmla="*/ 7 h 7"/>
                  <a:gd name="T12" fmla="*/ 5 w 8"/>
                  <a:gd name="T13" fmla="*/ 7 h 7"/>
                  <a:gd name="T14" fmla="*/ 5 w 8"/>
                  <a:gd name="T15" fmla="*/ 7 h 7"/>
                  <a:gd name="T16" fmla="*/ 8 w 8"/>
                  <a:gd name="T17" fmla="*/ 5 h 7"/>
                  <a:gd name="T18" fmla="*/ 8 w 8"/>
                  <a:gd name="T19" fmla="*/ 5 h 7"/>
                  <a:gd name="T20" fmla="*/ 8 w 8"/>
                  <a:gd name="T21" fmla="*/ 2 h 7"/>
                  <a:gd name="T22" fmla="*/ 8 w 8"/>
                  <a:gd name="T23" fmla="*/ 2 h 7"/>
                  <a:gd name="T24" fmla="*/ 8 w 8"/>
                  <a:gd name="T25" fmla="*/ 0 h 7"/>
                  <a:gd name="T26" fmla="*/ 0 w 8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7"/>
                  <a:gd name="T44" fmla="*/ 8 w 8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65" name="Freeform 3331"/>
              <p:cNvSpPr>
                <a:spLocks/>
              </p:cNvSpPr>
              <p:nvPr/>
            </p:nvSpPr>
            <p:spPr bwMode="auto">
              <a:xfrm>
                <a:off x="3921" y="2472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3 w 8"/>
                  <a:gd name="T3" fmla="*/ 6 h 8"/>
                  <a:gd name="T4" fmla="*/ 0 w 8"/>
                  <a:gd name="T5" fmla="*/ 6 h 8"/>
                  <a:gd name="T6" fmla="*/ 0 w 8"/>
                  <a:gd name="T7" fmla="*/ 8 h 8"/>
                  <a:gd name="T8" fmla="*/ 0 w 8"/>
                  <a:gd name="T9" fmla="*/ 8 h 8"/>
                  <a:gd name="T10" fmla="*/ 3 w 8"/>
                  <a:gd name="T11" fmla="*/ 8 h 8"/>
                  <a:gd name="T12" fmla="*/ 6 w 8"/>
                  <a:gd name="T13" fmla="*/ 8 h 8"/>
                  <a:gd name="T14" fmla="*/ 8 w 8"/>
                  <a:gd name="T15" fmla="*/ 8 h 8"/>
                  <a:gd name="T16" fmla="*/ 8 w 8"/>
                  <a:gd name="T17" fmla="*/ 8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6 w 8"/>
                  <a:gd name="T25" fmla="*/ 0 h 8"/>
                  <a:gd name="T26" fmla="*/ 3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3" y="3"/>
                    </a:moveTo>
                    <a:lnTo>
                      <a:pt x="3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66" name="Freeform 3332"/>
              <p:cNvSpPr>
                <a:spLocks/>
              </p:cNvSpPr>
              <p:nvPr/>
            </p:nvSpPr>
            <p:spPr bwMode="auto">
              <a:xfrm>
                <a:off x="3911" y="2483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3 h 8"/>
                  <a:gd name="T4" fmla="*/ 0 w 10"/>
                  <a:gd name="T5" fmla="*/ 5 h 8"/>
                  <a:gd name="T6" fmla="*/ 0 w 10"/>
                  <a:gd name="T7" fmla="*/ 5 h 8"/>
                  <a:gd name="T8" fmla="*/ 0 w 10"/>
                  <a:gd name="T9" fmla="*/ 8 h 8"/>
                  <a:gd name="T10" fmla="*/ 3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8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67" name="Freeform 3333"/>
              <p:cNvSpPr>
                <a:spLocks/>
              </p:cNvSpPr>
              <p:nvPr/>
            </p:nvSpPr>
            <p:spPr bwMode="auto">
              <a:xfrm>
                <a:off x="3901" y="2493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3 h 8"/>
                  <a:gd name="T4" fmla="*/ 0 w 10"/>
                  <a:gd name="T5" fmla="*/ 6 h 8"/>
                  <a:gd name="T6" fmla="*/ 0 w 10"/>
                  <a:gd name="T7" fmla="*/ 8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7 w 10"/>
                  <a:gd name="T15" fmla="*/ 8 h 8"/>
                  <a:gd name="T16" fmla="*/ 7 w 10"/>
                  <a:gd name="T17" fmla="*/ 8 h 8"/>
                  <a:gd name="T18" fmla="*/ 7 w 10"/>
                  <a:gd name="T19" fmla="*/ 6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7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68" name="Freeform 3334"/>
              <p:cNvSpPr>
                <a:spLocks/>
              </p:cNvSpPr>
              <p:nvPr/>
            </p:nvSpPr>
            <p:spPr bwMode="auto">
              <a:xfrm>
                <a:off x="3953" y="2457"/>
                <a:ext cx="8" cy="5"/>
              </a:xfrm>
              <a:custGeom>
                <a:avLst/>
                <a:gdLst>
                  <a:gd name="T0" fmla="*/ 2 w 8"/>
                  <a:gd name="T1" fmla="*/ 0 h 5"/>
                  <a:gd name="T2" fmla="*/ 0 w 8"/>
                  <a:gd name="T3" fmla="*/ 2 h 5"/>
                  <a:gd name="T4" fmla="*/ 0 w 8"/>
                  <a:gd name="T5" fmla="*/ 2 h 5"/>
                  <a:gd name="T6" fmla="*/ 0 w 8"/>
                  <a:gd name="T7" fmla="*/ 5 h 5"/>
                  <a:gd name="T8" fmla="*/ 0 w 8"/>
                  <a:gd name="T9" fmla="*/ 5 h 5"/>
                  <a:gd name="T10" fmla="*/ 2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2 h 5"/>
                  <a:gd name="T22" fmla="*/ 8 w 8"/>
                  <a:gd name="T23" fmla="*/ 2 h 5"/>
                  <a:gd name="T24" fmla="*/ 8 w 8"/>
                  <a:gd name="T25" fmla="*/ 0 h 5"/>
                  <a:gd name="T26" fmla="*/ 5 w 8"/>
                  <a:gd name="T27" fmla="*/ 0 h 5"/>
                  <a:gd name="T28" fmla="*/ 2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2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69" name="Freeform 3335"/>
              <p:cNvSpPr>
                <a:spLocks/>
              </p:cNvSpPr>
              <p:nvPr/>
            </p:nvSpPr>
            <p:spPr bwMode="auto">
              <a:xfrm>
                <a:off x="3945" y="2465"/>
                <a:ext cx="8" cy="7"/>
              </a:xfrm>
              <a:custGeom>
                <a:avLst/>
                <a:gdLst>
                  <a:gd name="T0" fmla="*/ 0 w 8"/>
                  <a:gd name="T1" fmla="*/ 0 h 7"/>
                  <a:gd name="T2" fmla="*/ 0 w 8"/>
                  <a:gd name="T3" fmla="*/ 2 h 7"/>
                  <a:gd name="T4" fmla="*/ 0 w 8"/>
                  <a:gd name="T5" fmla="*/ 2 h 7"/>
                  <a:gd name="T6" fmla="*/ 0 w 8"/>
                  <a:gd name="T7" fmla="*/ 5 h 7"/>
                  <a:gd name="T8" fmla="*/ 0 w 8"/>
                  <a:gd name="T9" fmla="*/ 5 h 7"/>
                  <a:gd name="T10" fmla="*/ 3 w 8"/>
                  <a:gd name="T11" fmla="*/ 7 h 7"/>
                  <a:gd name="T12" fmla="*/ 5 w 8"/>
                  <a:gd name="T13" fmla="*/ 7 h 7"/>
                  <a:gd name="T14" fmla="*/ 8 w 8"/>
                  <a:gd name="T15" fmla="*/ 7 h 7"/>
                  <a:gd name="T16" fmla="*/ 8 w 8"/>
                  <a:gd name="T17" fmla="*/ 5 h 7"/>
                  <a:gd name="T18" fmla="*/ 8 w 8"/>
                  <a:gd name="T19" fmla="*/ 5 h 7"/>
                  <a:gd name="T20" fmla="*/ 8 w 8"/>
                  <a:gd name="T21" fmla="*/ 2 h 7"/>
                  <a:gd name="T22" fmla="*/ 8 w 8"/>
                  <a:gd name="T23" fmla="*/ 2 h 7"/>
                  <a:gd name="T24" fmla="*/ 8 w 8"/>
                  <a:gd name="T25" fmla="*/ 0 h 7"/>
                  <a:gd name="T26" fmla="*/ 0 w 8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7"/>
                  <a:gd name="T44" fmla="*/ 8 w 8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70" name="Freeform 3336"/>
              <p:cNvSpPr>
                <a:spLocks/>
              </p:cNvSpPr>
              <p:nvPr/>
            </p:nvSpPr>
            <p:spPr bwMode="auto">
              <a:xfrm>
                <a:off x="3935" y="2472"/>
                <a:ext cx="10" cy="8"/>
              </a:xfrm>
              <a:custGeom>
                <a:avLst/>
                <a:gdLst>
                  <a:gd name="T0" fmla="*/ 2 w 10"/>
                  <a:gd name="T1" fmla="*/ 3 h 8"/>
                  <a:gd name="T2" fmla="*/ 2 w 10"/>
                  <a:gd name="T3" fmla="*/ 6 h 8"/>
                  <a:gd name="T4" fmla="*/ 0 w 10"/>
                  <a:gd name="T5" fmla="*/ 6 h 8"/>
                  <a:gd name="T6" fmla="*/ 0 w 10"/>
                  <a:gd name="T7" fmla="*/ 8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7 w 10"/>
                  <a:gd name="T15" fmla="*/ 8 h 8"/>
                  <a:gd name="T16" fmla="*/ 10 w 10"/>
                  <a:gd name="T17" fmla="*/ 8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3 h 8"/>
                  <a:gd name="T24" fmla="*/ 7 w 10"/>
                  <a:gd name="T25" fmla="*/ 0 h 8"/>
                  <a:gd name="T26" fmla="*/ 2 w 10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3"/>
                    </a:moveTo>
                    <a:lnTo>
                      <a:pt x="2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71" name="Freeform 3337"/>
              <p:cNvSpPr>
                <a:spLocks/>
              </p:cNvSpPr>
              <p:nvPr/>
            </p:nvSpPr>
            <p:spPr bwMode="auto">
              <a:xfrm>
                <a:off x="3924" y="2483"/>
                <a:ext cx="11" cy="8"/>
              </a:xfrm>
              <a:custGeom>
                <a:avLst/>
                <a:gdLst>
                  <a:gd name="T0" fmla="*/ 3 w 11"/>
                  <a:gd name="T1" fmla="*/ 3 h 8"/>
                  <a:gd name="T2" fmla="*/ 3 w 11"/>
                  <a:gd name="T3" fmla="*/ 3 h 8"/>
                  <a:gd name="T4" fmla="*/ 3 w 11"/>
                  <a:gd name="T5" fmla="*/ 5 h 8"/>
                  <a:gd name="T6" fmla="*/ 3 w 11"/>
                  <a:gd name="T7" fmla="*/ 8 h 8"/>
                  <a:gd name="T8" fmla="*/ 0 w 11"/>
                  <a:gd name="T9" fmla="*/ 8 h 8"/>
                  <a:gd name="T10" fmla="*/ 8 w 11"/>
                  <a:gd name="T11" fmla="*/ 8 h 8"/>
                  <a:gd name="T12" fmla="*/ 11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3 h 8"/>
                  <a:gd name="T20" fmla="*/ 11 w 11"/>
                  <a:gd name="T21" fmla="*/ 3 h 8"/>
                  <a:gd name="T22" fmla="*/ 11 w 11"/>
                  <a:gd name="T23" fmla="*/ 0 h 8"/>
                  <a:gd name="T24" fmla="*/ 8 w 11"/>
                  <a:gd name="T25" fmla="*/ 0 h 8"/>
                  <a:gd name="T26" fmla="*/ 3 w 11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3"/>
                    </a:moveTo>
                    <a:lnTo>
                      <a:pt x="3" y="3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72" name="Freeform 3338"/>
              <p:cNvSpPr>
                <a:spLocks/>
              </p:cNvSpPr>
              <p:nvPr/>
            </p:nvSpPr>
            <p:spPr bwMode="auto">
              <a:xfrm>
                <a:off x="3914" y="2493"/>
                <a:ext cx="10" cy="11"/>
              </a:xfrm>
              <a:custGeom>
                <a:avLst/>
                <a:gdLst>
                  <a:gd name="T0" fmla="*/ 2 w 10"/>
                  <a:gd name="T1" fmla="*/ 3 h 11"/>
                  <a:gd name="T2" fmla="*/ 2 w 10"/>
                  <a:gd name="T3" fmla="*/ 3 h 11"/>
                  <a:gd name="T4" fmla="*/ 2 w 10"/>
                  <a:gd name="T5" fmla="*/ 6 h 11"/>
                  <a:gd name="T6" fmla="*/ 0 w 10"/>
                  <a:gd name="T7" fmla="*/ 8 h 11"/>
                  <a:gd name="T8" fmla="*/ 0 w 10"/>
                  <a:gd name="T9" fmla="*/ 8 h 11"/>
                  <a:gd name="T10" fmla="*/ 5 w 10"/>
                  <a:gd name="T11" fmla="*/ 11 h 11"/>
                  <a:gd name="T12" fmla="*/ 7 w 10"/>
                  <a:gd name="T13" fmla="*/ 11 h 11"/>
                  <a:gd name="T14" fmla="*/ 10 w 10"/>
                  <a:gd name="T15" fmla="*/ 11 h 11"/>
                  <a:gd name="T16" fmla="*/ 10 w 10"/>
                  <a:gd name="T17" fmla="*/ 8 h 11"/>
                  <a:gd name="T18" fmla="*/ 10 w 10"/>
                  <a:gd name="T19" fmla="*/ 6 h 11"/>
                  <a:gd name="T20" fmla="*/ 10 w 10"/>
                  <a:gd name="T21" fmla="*/ 3 h 11"/>
                  <a:gd name="T22" fmla="*/ 10 w 10"/>
                  <a:gd name="T23" fmla="*/ 3 h 11"/>
                  <a:gd name="T24" fmla="*/ 10 w 10"/>
                  <a:gd name="T25" fmla="*/ 0 h 11"/>
                  <a:gd name="T26" fmla="*/ 7 w 10"/>
                  <a:gd name="T27" fmla="*/ 0 h 11"/>
                  <a:gd name="T28" fmla="*/ 2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2" y="3"/>
                    </a:moveTo>
                    <a:lnTo>
                      <a:pt x="2" y="3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7" y="11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73" name="Freeform 3339"/>
              <p:cNvSpPr>
                <a:spLocks/>
              </p:cNvSpPr>
              <p:nvPr/>
            </p:nvSpPr>
            <p:spPr bwMode="auto">
              <a:xfrm>
                <a:off x="3966" y="2457"/>
                <a:ext cx="10" cy="5"/>
              </a:xfrm>
              <a:custGeom>
                <a:avLst/>
                <a:gdLst>
                  <a:gd name="T0" fmla="*/ 3 w 10"/>
                  <a:gd name="T1" fmla="*/ 0 h 5"/>
                  <a:gd name="T2" fmla="*/ 0 w 10"/>
                  <a:gd name="T3" fmla="*/ 2 h 5"/>
                  <a:gd name="T4" fmla="*/ 0 w 10"/>
                  <a:gd name="T5" fmla="*/ 2 h 5"/>
                  <a:gd name="T6" fmla="*/ 0 w 10"/>
                  <a:gd name="T7" fmla="*/ 5 h 5"/>
                  <a:gd name="T8" fmla="*/ 0 w 10"/>
                  <a:gd name="T9" fmla="*/ 5 h 5"/>
                  <a:gd name="T10" fmla="*/ 3 w 10"/>
                  <a:gd name="T11" fmla="*/ 5 h 5"/>
                  <a:gd name="T12" fmla="*/ 5 w 10"/>
                  <a:gd name="T13" fmla="*/ 5 h 5"/>
                  <a:gd name="T14" fmla="*/ 8 w 10"/>
                  <a:gd name="T15" fmla="*/ 5 h 5"/>
                  <a:gd name="T16" fmla="*/ 10 w 10"/>
                  <a:gd name="T17" fmla="*/ 5 h 5"/>
                  <a:gd name="T18" fmla="*/ 10 w 10"/>
                  <a:gd name="T19" fmla="*/ 5 h 5"/>
                  <a:gd name="T20" fmla="*/ 8 w 10"/>
                  <a:gd name="T21" fmla="*/ 2 h 5"/>
                  <a:gd name="T22" fmla="*/ 8 w 10"/>
                  <a:gd name="T23" fmla="*/ 2 h 5"/>
                  <a:gd name="T24" fmla="*/ 8 w 10"/>
                  <a:gd name="T25" fmla="*/ 0 h 5"/>
                  <a:gd name="T26" fmla="*/ 5 w 10"/>
                  <a:gd name="T27" fmla="*/ 0 h 5"/>
                  <a:gd name="T28" fmla="*/ 3 w 10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5"/>
                  <a:gd name="T47" fmla="*/ 10 w 10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5">
                    <a:moveTo>
                      <a:pt x="3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74" name="Freeform 3340"/>
              <p:cNvSpPr>
                <a:spLocks/>
              </p:cNvSpPr>
              <p:nvPr/>
            </p:nvSpPr>
            <p:spPr bwMode="auto">
              <a:xfrm>
                <a:off x="3958" y="2465"/>
                <a:ext cx="11" cy="7"/>
              </a:xfrm>
              <a:custGeom>
                <a:avLst/>
                <a:gdLst>
                  <a:gd name="T0" fmla="*/ 3 w 11"/>
                  <a:gd name="T1" fmla="*/ 0 h 7"/>
                  <a:gd name="T2" fmla="*/ 0 w 11"/>
                  <a:gd name="T3" fmla="*/ 2 h 7"/>
                  <a:gd name="T4" fmla="*/ 0 w 11"/>
                  <a:gd name="T5" fmla="*/ 2 h 7"/>
                  <a:gd name="T6" fmla="*/ 0 w 11"/>
                  <a:gd name="T7" fmla="*/ 5 h 7"/>
                  <a:gd name="T8" fmla="*/ 0 w 11"/>
                  <a:gd name="T9" fmla="*/ 5 h 7"/>
                  <a:gd name="T10" fmla="*/ 3 w 11"/>
                  <a:gd name="T11" fmla="*/ 7 h 7"/>
                  <a:gd name="T12" fmla="*/ 5 w 11"/>
                  <a:gd name="T13" fmla="*/ 7 h 7"/>
                  <a:gd name="T14" fmla="*/ 8 w 11"/>
                  <a:gd name="T15" fmla="*/ 7 h 7"/>
                  <a:gd name="T16" fmla="*/ 11 w 11"/>
                  <a:gd name="T17" fmla="*/ 5 h 7"/>
                  <a:gd name="T18" fmla="*/ 11 w 11"/>
                  <a:gd name="T19" fmla="*/ 5 h 7"/>
                  <a:gd name="T20" fmla="*/ 8 w 11"/>
                  <a:gd name="T21" fmla="*/ 2 h 7"/>
                  <a:gd name="T22" fmla="*/ 8 w 11"/>
                  <a:gd name="T23" fmla="*/ 2 h 7"/>
                  <a:gd name="T24" fmla="*/ 8 w 11"/>
                  <a:gd name="T25" fmla="*/ 0 h 7"/>
                  <a:gd name="T26" fmla="*/ 5 w 11"/>
                  <a:gd name="T27" fmla="*/ 0 h 7"/>
                  <a:gd name="T28" fmla="*/ 3 w 11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7"/>
                  <a:gd name="T47" fmla="*/ 11 w 11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7">
                    <a:moveTo>
                      <a:pt x="3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11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75" name="Freeform 3341"/>
              <p:cNvSpPr>
                <a:spLocks/>
              </p:cNvSpPr>
              <p:nvPr/>
            </p:nvSpPr>
            <p:spPr bwMode="auto">
              <a:xfrm>
                <a:off x="3950" y="2475"/>
                <a:ext cx="8" cy="5"/>
              </a:xfrm>
              <a:custGeom>
                <a:avLst/>
                <a:gdLst>
                  <a:gd name="T0" fmla="*/ 0 w 8"/>
                  <a:gd name="T1" fmla="*/ 0 h 5"/>
                  <a:gd name="T2" fmla="*/ 0 w 8"/>
                  <a:gd name="T3" fmla="*/ 3 h 5"/>
                  <a:gd name="T4" fmla="*/ 0 w 8"/>
                  <a:gd name="T5" fmla="*/ 3 h 5"/>
                  <a:gd name="T6" fmla="*/ 0 w 8"/>
                  <a:gd name="T7" fmla="*/ 5 h 5"/>
                  <a:gd name="T8" fmla="*/ 0 w 8"/>
                  <a:gd name="T9" fmla="*/ 5 h 5"/>
                  <a:gd name="T10" fmla="*/ 3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3 h 5"/>
                  <a:gd name="T22" fmla="*/ 8 w 8"/>
                  <a:gd name="T23" fmla="*/ 0 h 5"/>
                  <a:gd name="T24" fmla="*/ 8 w 8"/>
                  <a:gd name="T25" fmla="*/ 0 h 5"/>
                  <a:gd name="T26" fmla="*/ 0 w 8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5"/>
                  <a:gd name="T44" fmla="*/ 8 w 8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76" name="Freeform 3342"/>
              <p:cNvSpPr>
                <a:spLocks/>
              </p:cNvSpPr>
              <p:nvPr/>
            </p:nvSpPr>
            <p:spPr bwMode="auto">
              <a:xfrm>
                <a:off x="3940" y="2483"/>
                <a:ext cx="10" cy="8"/>
              </a:xfrm>
              <a:custGeom>
                <a:avLst/>
                <a:gdLst>
                  <a:gd name="T0" fmla="*/ 2 w 10"/>
                  <a:gd name="T1" fmla="*/ 3 h 8"/>
                  <a:gd name="T2" fmla="*/ 2 w 10"/>
                  <a:gd name="T3" fmla="*/ 3 h 8"/>
                  <a:gd name="T4" fmla="*/ 0 w 10"/>
                  <a:gd name="T5" fmla="*/ 5 h 8"/>
                  <a:gd name="T6" fmla="*/ 0 w 10"/>
                  <a:gd name="T7" fmla="*/ 8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10 w 10"/>
                  <a:gd name="T17" fmla="*/ 8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8 w 10"/>
                  <a:gd name="T27" fmla="*/ 0 h 8"/>
                  <a:gd name="T28" fmla="*/ 2 w 10"/>
                  <a:gd name="T29" fmla="*/ 3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2" y="3"/>
                    </a:moveTo>
                    <a:lnTo>
                      <a:pt x="2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77" name="Freeform 3343"/>
              <p:cNvSpPr>
                <a:spLocks/>
              </p:cNvSpPr>
              <p:nvPr/>
            </p:nvSpPr>
            <p:spPr bwMode="auto">
              <a:xfrm>
                <a:off x="3929" y="2493"/>
                <a:ext cx="11" cy="11"/>
              </a:xfrm>
              <a:custGeom>
                <a:avLst/>
                <a:gdLst>
                  <a:gd name="T0" fmla="*/ 3 w 11"/>
                  <a:gd name="T1" fmla="*/ 3 h 11"/>
                  <a:gd name="T2" fmla="*/ 3 w 11"/>
                  <a:gd name="T3" fmla="*/ 6 h 11"/>
                  <a:gd name="T4" fmla="*/ 0 w 11"/>
                  <a:gd name="T5" fmla="*/ 6 h 11"/>
                  <a:gd name="T6" fmla="*/ 0 w 11"/>
                  <a:gd name="T7" fmla="*/ 8 h 11"/>
                  <a:gd name="T8" fmla="*/ 0 w 11"/>
                  <a:gd name="T9" fmla="*/ 8 h 11"/>
                  <a:gd name="T10" fmla="*/ 6 w 11"/>
                  <a:gd name="T11" fmla="*/ 11 h 11"/>
                  <a:gd name="T12" fmla="*/ 8 w 11"/>
                  <a:gd name="T13" fmla="*/ 11 h 11"/>
                  <a:gd name="T14" fmla="*/ 11 w 11"/>
                  <a:gd name="T15" fmla="*/ 11 h 11"/>
                  <a:gd name="T16" fmla="*/ 11 w 11"/>
                  <a:gd name="T17" fmla="*/ 8 h 11"/>
                  <a:gd name="T18" fmla="*/ 11 w 11"/>
                  <a:gd name="T19" fmla="*/ 8 h 11"/>
                  <a:gd name="T20" fmla="*/ 11 w 11"/>
                  <a:gd name="T21" fmla="*/ 6 h 11"/>
                  <a:gd name="T22" fmla="*/ 11 w 11"/>
                  <a:gd name="T23" fmla="*/ 3 h 11"/>
                  <a:gd name="T24" fmla="*/ 11 w 11"/>
                  <a:gd name="T25" fmla="*/ 3 h 11"/>
                  <a:gd name="T26" fmla="*/ 8 w 11"/>
                  <a:gd name="T27" fmla="*/ 0 h 11"/>
                  <a:gd name="T28" fmla="*/ 3 w 11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1"/>
                  <a:gd name="T47" fmla="*/ 11 w 11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1">
                    <a:moveTo>
                      <a:pt x="3" y="3"/>
                    </a:moveTo>
                    <a:lnTo>
                      <a:pt x="3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6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78" name="Freeform 3344"/>
              <p:cNvSpPr>
                <a:spLocks/>
              </p:cNvSpPr>
              <p:nvPr/>
            </p:nvSpPr>
            <p:spPr bwMode="auto">
              <a:xfrm>
                <a:off x="3979" y="2457"/>
                <a:ext cx="10" cy="5"/>
              </a:xfrm>
              <a:custGeom>
                <a:avLst/>
                <a:gdLst>
                  <a:gd name="T0" fmla="*/ 3 w 10"/>
                  <a:gd name="T1" fmla="*/ 0 h 5"/>
                  <a:gd name="T2" fmla="*/ 3 w 10"/>
                  <a:gd name="T3" fmla="*/ 2 h 5"/>
                  <a:gd name="T4" fmla="*/ 3 w 10"/>
                  <a:gd name="T5" fmla="*/ 2 h 5"/>
                  <a:gd name="T6" fmla="*/ 0 w 10"/>
                  <a:gd name="T7" fmla="*/ 5 h 5"/>
                  <a:gd name="T8" fmla="*/ 0 w 10"/>
                  <a:gd name="T9" fmla="*/ 5 h 5"/>
                  <a:gd name="T10" fmla="*/ 8 w 10"/>
                  <a:gd name="T11" fmla="*/ 5 h 5"/>
                  <a:gd name="T12" fmla="*/ 10 w 10"/>
                  <a:gd name="T13" fmla="*/ 5 h 5"/>
                  <a:gd name="T14" fmla="*/ 10 w 10"/>
                  <a:gd name="T15" fmla="*/ 5 h 5"/>
                  <a:gd name="T16" fmla="*/ 10 w 10"/>
                  <a:gd name="T17" fmla="*/ 5 h 5"/>
                  <a:gd name="T18" fmla="*/ 10 w 10"/>
                  <a:gd name="T19" fmla="*/ 2 h 5"/>
                  <a:gd name="T20" fmla="*/ 10 w 10"/>
                  <a:gd name="T21" fmla="*/ 0 h 5"/>
                  <a:gd name="T22" fmla="*/ 8 w 10"/>
                  <a:gd name="T23" fmla="*/ 0 h 5"/>
                  <a:gd name="T24" fmla="*/ 5 w 10"/>
                  <a:gd name="T25" fmla="*/ 0 h 5"/>
                  <a:gd name="T26" fmla="*/ 3 w 10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5"/>
                  <a:gd name="T44" fmla="*/ 10 w 10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5">
                    <a:moveTo>
                      <a:pt x="3" y="0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79" name="Freeform 3345"/>
              <p:cNvSpPr>
                <a:spLocks/>
              </p:cNvSpPr>
              <p:nvPr/>
            </p:nvSpPr>
            <p:spPr bwMode="auto">
              <a:xfrm>
                <a:off x="3974" y="2465"/>
                <a:ext cx="8" cy="7"/>
              </a:xfrm>
              <a:custGeom>
                <a:avLst/>
                <a:gdLst>
                  <a:gd name="T0" fmla="*/ 0 w 8"/>
                  <a:gd name="T1" fmla="*/ 0 h 7"/>
                  <a:gd name="T2" fmla="*/ 0 w 8"/>
                  <a:gd name="T3" fmla="*/ 2 h 7"/>
                  <a:gd name="T4" fmla="*/ 0 w 8"/>
                  <a:gd name="T5" fmla="*/ 2 h 7"/>
                  <a:gd name="T6" fmla="*/ 0 w 8"/>
                  <a:gd name="T7" fmla="*/ 5 h 7"/>
                  <a:gd name="T8" fmla="*/ 0 w 8"/>
                  <a:gd name="T9" fmla="*/ 5 h 7"/>
                  <a:gd name="T10" fmla="*/ 2 w 8"/>
                  <a:gd name="T11" fmla="*/ 7 h 7"/>
                  <a:gd name="T12" fmla="*/ 5 w 8"/>
                  <a:gd name="T13" fmla="*/ 7 h 7"/>
                  <a:gd name="T14" fmla="*/ 8 w 8"/>
                  <a:gd name="T15" fmla="*/ 7 h 7"/>
                  <a:gd name="T16" fmla="*/ 8 w 8"/>
                  <a:gd name="T17" fmla="*/ 5 h 7"/>
                  <a:gd name="T18" fmla="*/ 8 w 8"/>
                  <a:gd name="T19" fmla="*/ 5 h 7"/>
                  <a:gd name="T20" fmla="*/ 8 w 8"/>
                  <a:gd name="T21" fmla="*/ 2 h 7"/>
                  <a:gd name="T22" fmla="*/ 8 w 8"/>
                  <a:gd name="T23" fmla="*/ 2 h 7"/>
                  <a:gd name="T24" fmla="*/ 8 w 8"/>
                  <a:gd name="T25" fmla="*/ 0 h 7"/>
                  <a:gd name="T26" fmla="*/ 0 w 8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7"/>
                  <a:gd name="T44" fmla="*/ 8 w 8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80" name="Freeform 3346"/>
              <p:cNvSpPr>
                <a:spLocks/>
              </p:cNvSpPr>
              <p:nvPr/>
            </p:nvSpPr>
            <p:spPr bwMode="auto">
              <a:xfrm>
                <a:off x="3963" y="2475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6 w 11"/>
                  <a:gd name="T11" fmla="*/ 5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0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6" y="5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81" name="Freeform 3347"/>
              <p:cNvSpPr>
                <a:spLocks/>
              </p:cNvSpPr>
              <p:nvPr/>
            </p:nvSpPr>
            <p:spPr bwMode="auto">
              <a:xfrm>
                <a:off x="3955" y="2483"/>
                <a:ext cx="11" cy="10"/>
              </a:xfrm>
              <a:custGeom>
                <a:avLst/>
                <a:gdLst>
                  <a:gd name="T0" fmla="*/ 3 w 11"/>
                  <a:gd name="T1" fmla="*/ 3 h 10"/>
                  <a:gd name="T2" fmla="*/ 0 w 11"/>
                  <a:gd name="T3" fmla="*/ 5 h 10"/>
                  <a:gd name="T4" fmla="*/ 0 w 11"/>
                  <a:gd name="T5" fmla="*/ 5 h 10"/>
                  <a:gd name="T6" fmla="*/ 0 w 11"/>
                  <a:gd name="T7" fmla="*/ 8 h 10"/>
                  <a:gd name="T8" fmla="*/ 0 w 11"/>
                  <a:gd name="T9" fmla="*/ 8 h 10"/>
                  <a:gd name="T10" fmla="*/ 3 w 11"/>
                  <a:gd name="T11" fmla="*/ 10 h 10"/>
                  <a:gd name="T12" fmla="*/ 6 w 11"/>
                  <a:gd name="T13" fmla="*/ 10 h 10"/>
                  <a:gd name="T14" fmla="*/ 8 w 11"/>
                  <a:gd name="T15" fmla="*/ 10 h 10"/>
                  <a:gd name="T16" fmla="*/ 11 w 11"/>
                  <a:gd name="T17" fmla="*/ 8 h 10"/>
                  <a:gd name="T18" fmla="*/ 11 w 11"/>
                  <a:gd name="T19" fmla="*/ 5 h 10"/>
                  <a:gd name="T20" fmla="*/ 11 w 11"/>
                  <a:gd name="T21" fmla="*/ 3 h 10"/>
                  <a:gd name="T22" fmla="*/ 11 w 11"/>
                  <a:gd name="T23" fmla="*/ 3 h 10"/>
                  <a:gd name="T24" fmla="*/ 8 w 11"/>
                  <a:gd name="T25" fmla="*/ 3 h 10"/>
                  <a:gd name="T26" fmla="*/ 6 w 11"/>
                  <a:gd name="T27" fmla="*/ 0 h 10"/>
                  <a:gd name="T28" fmla="*/ 3 w 11"/>
                  <a:gd name="T29" fmla="*/ 3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0"/>
                  <a:gd name="T47" fmla="*/ 11 w 11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0">
                    <a:moveTo>
                      <a:pt x="3" y="3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3" y="10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82" name="Freeform 3348"/>
              <p:cNvSpPr>
                <a:spLocks/>
              </p:cNvSpPr>
              <p:nvPr/>
            </p:nvSpPr>
            <p:spPr bwMode="auto">
              <a:xfrm>
                <a:off x="3945" y="2493"/>
                <a:ext cx="10" cy="11"/>
              </a:xfrm>
              <a:custGeom>
                <a:avLst/>
                <a:gdLst>
                  <a:gd name="T0" fmla="*/ 3 w 10"/>
                  <a:gd name="T1" fmla="*/ 3 h 11"/>
                  <a:gd name="T2" fmla="*/ 3 w 10"/>
                  <a:gd name="T3" fmla="*/ 6 h 11"/>
                  <a:gd name="T4" fmla="*/ 0 w 10"/>
                  <a:gd name="T5" fmla="*/ 6 h 11"/>
                  <a:gd name="T6" fmla="*/ 0 w 10"/>
                  <a:gd name="T7" fmla="*/ 8 h 11"/>
                  <a:gd name="T8" fmla="*/ 0 w 10"/>
                  <a:gd name="T9" fmla="*/ 8 h 11"/>
                  <a:gd name="T10" fmla="*/ 5 w 10"/>
                  <a:gd name="T11" fmla="*/ 11 h 11"/>
                  <a:gd name="T12" fmla="*/ 8 w 10"/>
                  <a:gd name="T13" fmla="*/ 11 h 11"/>
                  <a:gd name="T14" fmla="*/ 10 w 10"/>
                  <a:gd name="T15" fmla="*/ 11 h 11"/>
                  <a:gd name="T16" fmla="*/ 10 w 10"/>
                  <a:gd name="T17" fmla="*/ 11 h 11"/>
                  <a:gd name="T18" fmla="*/ 10 w 10"/>
                  <a:gd name="T19" fmla="*/ 8 h 11"/>
                  <a:gd name="T20" fmla="*/ 10 w 10"/>
                  <a:gd name="T21" fmla="*/ 6 h 11"/>
                  <a:gd name="T22" fmla="*/ 10 w 10"/>
                  <a:gd name="T23" fmla="*/ 3 h 11"/>
                  <a:gd name="T24" fmla="*/ 10 w 10"/>
                  <a:gd name="T25" fmla="*/ 3 h 11"/>
                  <a:gd name="T26" fmla="*/ 8 w 10"/>
                  <a:gd name="T27" fmla="*/ 0 h 11"/>
                  <a:gd name="T28" fmla="*/ 3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3" y="3"/>
                    </a:moveTo>
                    <a:lnTo>
                      <a:pt x="3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83" name="Freeform 3349"/>
              <p:cNvSpPr>
                <a:spLocks/>
              </p:cNvSpPr>
              <p:nvPr/>
            </p:nvSpPr>
            <p:spPr bwMode="auto">
              <a:xfrm>
                <a:off x="3995" y="2457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0 w 10"/>
                  <a:gd name="T3" fmla="*/ 2 h 5"/>
                  <a:gd name="T4" fmla="*/ 0 w 10"/>
                  <a:gd name="T5" fmla="*/ 2 h 5"/>
                  <a:gd name="T6" fmla="*/ 0 w 10"/>
                  <a:gd name="T7" fmla="*/ 5 h 5"/>
                  <a:gd name="T8" fmla="*/ 0 w 10"/>
                  <a:gd name="T9" fmla="*/ 5 h 5"/>
                  <a:gd name="T10" fmla="*/ 2 w 10"/>
                  <a:gd name="T11" fmla="*/ 5 h 5"/>
                  <a:gd name="T12" fmla="*/ 5 w 10"/>
                  <a:gd name="T13" fmla="*/ 5 h 5"/>
                  <a:gd name="T14" fmla="*/ 8 w 10"/>
                  <a:gd name="T15" fmla="*/ 5 h 5"/>
                  <a:gd name="T16" fmla="*/ 10 w 10"/>
                  <a:gd name="T17" fmla="*/ 5 h 5"/>
                  <a:gd name="T18" fmla="*/ 10 w 10"/>
                  <a:gd name="T19" fmla="*/ 5 h 5"/>
                  <a:gd name="T20" fmla="*/ 8 w 10"/>
                  <a:gd name="T21" fmla="*/ 2 h 5"/>
                  <a:gd name="T22" fmla="*/ 8 w 10"/>
                  <a:gd name="T23" fmla="*/ 0 h 5"/>
                  <a:gd name="T24" fmla="*/ 8 w 10"/>
                  <a:gd name="T25" fmla="*/ 0 h 5"/>
                  <a:gd name="T26" fmla="*/ 0 w 10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5"/>
                  <a:gd name="T44" fmla="*/ 10 w 10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5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84" name="Freeform 3350"/>
              <p:cNvSpPr>
                <a:spLocks/>
              </p:cNvSpPr>
              <p:nvPr/>
            </p:nvSpPr>
            <p:spPr bwMode="auto">
              <a:xfrm>
                <a:off x="3987" y="2465"/>
                <a:ext cx="10" cy="7"/>
              </a:xfrm>
              <a:custGeom>
                <a:avLst/>
                <a:gdLst>
                  <a:gd name="T0" fmla="*/ 0 w 10"/>
                  <a:gd name="T1" fmla="*/ 0 h 7"/>
                  <a:gd name="T2" fmla="*/ 0 w 10"/>
                  <a:gd name="T3" fmla="*/ 2 h 7"/>
                  <a:gd name="T4" fmla="*/ 0 w 10"/>
                  <a:gd name="T5" fmla="*/ 2 h 7"/>
                  <a:gd name="T6" fmla="*/ 0 w 10"/>
                  <a:gd name="T7" fmla="*/ 5 h 7"/>
                  <a:gd name="T8" fmla="*/ 0 w 10"/>
                  <a:gd name="T9" fmla="*/ 5 h 7"/>
                  <a:gd name="T10" fmla="*/ 5 w 10"/>
                  <a:gd name="T11" fmla="*/ 7 h 7"/>
                  <a:gd name="T12" fmla="*/ 8 w 10"/>
                  <a:gd name="T13" fmla="*/ 7 h 7"/>
                  <a:gd name="T14" fmla="*/ 10 w 10"/>
                  <a:gd name="T15" fmla="*/ 7 h 7"/>
                  <a:gd name="T16" fmla="*/ 10 w 10"/>
                  <a:gd name="T17" fmla="*/ 5 h 7"/>
                  <a:gd name="T18" fmla="*/ 10 w 10"/>
                  <a:gd name="T19" fmla="*/ 5 h 7"/>
                  <a:gd name="T20" fmla="*/ 10 w 10"/>
                  <a:gd name="T21" fmla="*/ 2 h 7"/>
                  <a:gd name="T22" fmla="*/ 8 w 10"/>
                  <a:gd name="T23" fmla="*/ 2 h 7"/>
                  <a:gd name="T24" fmla="*/ 8 w 10"/>
                  <a:gd name="T25" fmla="*/ 0 h 7"/>
                  <a:gd name="T26" fmla="*/ 0 w 10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7"/>
                  <a:gd name="T44" fmla="*/ 10 w 10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85" name="Freeform 3351"/>
              <p:cNvSpPr>
                <a:spLocks/>
              </p:cNvSpPr>
              <p:nvPr/>
            </p:nvSpPr>
            <p:spPr bwMode="auto">
              <a:xfrm>
                <a:off x="3979" y="2475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0 h 8"/>
                  <a:gd name="T24" fmla="*/ 8 w 10"/>
                  <a:gd name="T25" fmla="*/ 0 h 8"/>
                  <a:gd name="T26" fmla="*/ 5 w 10"/>
                  <a:gd name="T27" fmla="*/ 0 h 8"/>
                  <a:gd name="T28" fmla="*/ 3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86" name="Freeform 3352"/>
              <p:cNvSpPr>
                <a:spLocks/>
              </p:cNvSpPr>
              <p:nvPr/>
            </p:nvSpPr>
            <p:spPr bwMode="auto">
              <a:xfrm>
                <a:off x="3971" y="2483"/>
                <a:ext cx="11" cy="10"/>
              </a:xfrm>
              <a:custGeom>
                <a:avLst/>
                <a:gdLst>
                  <a:gd name="T0" fmla="*/ 0 w 11"/>
                  <a:gd name="T1" fmla="*/ 3 h 10"/>
                  <a:gd name="T2" fmla="*/ 0 w 11"/>
                  <a:gd name="T3" fmla="*/ 5 h 10"/>
                  <a:gd name="T4" fmla="*/ 0 w 11"/>
                  <a:gd name="T5" fmla="*/ 5 h 10"/>
                  <a:gd name="T6" fmla="*/ 0 w 11"/>
                  <a:gd name="T7" fmla="*/ 8 h 10"/>
                  <a:gd name="T8" fmla="*/ 0 w 11"/>
                  <a:gd name="T9" fmla="*/ 8 h 10"/>
                  <a:gd name="T10" fmla="*/ 5 w 11"/>
                  <a:gd name="T11" fmla="*/ 10 h 10"/>
                  <a:gd name="T12" fmla="*/ 8 w 11"/>
                  <a:gd name="T13" fmla="*/ 10 h 10"/>
                  <a:gd name="T14" fmla="*/ 11 w 11"/>
                  <a:gd name="T15" fmla="*/ 10 h 10"/>
                  <a:gd name="T16" fmla="*/ 11 w 11"/>
                  <a:gd name="T17" fmla="*/ 8 h 10"/>
                  <a:gd name="T18" fmla="*/ 11 w 11"/>
                  <a:gd name="T19" fmla="*/ 8 h 10"/>
                  <a:gd name="T20" fmla="*/ 11 w 11"/>
                  <a:gd name="T21" fmla="*/ 5 h 10"/>
                  <a:gd name="T22" fmla="*/ 11 w 11"/>
                  <a:gd name="T23" fmla="*/ 3 h 10"/>
                  <a:gd name="T24" fmla="*/ 8 w 11"/>
                  <a:gd name="T25" fmla="*/ 3 h 10"/>
                  <a:gd name="T26" fmla="*/ 5 w 11"/>
                  <a:gd name="T27" fmla="*/ 0 h 10"/>
                  <a:gd name="T28" fmla="*/ 0 w 11"/>
                  <a:gd name="T29" fmla="*/ 3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0"/>
                  <a:gd name="T47" fmla="*/ 11 w 11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0">
                    <a:moveTo>
                      <a:pt x="0" y="3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5" y="10"/>
                    </a:lnTo>
                    <a:lnTo>
                      <a:pt x="8" y="10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87" name="Freeform 3353"/>
              <p:cNvSpPr>
                <a:spLocks/>
              </p:cNvSpPr>
              <p:nvPr/>
            </p:nvSpPr>
            <p:spPr bwMode="auto">
              <a:xfrm>
                <a:off x="3963" y="2496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8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11 w 11"/>
                  <a:gd name="T17" fmla="*/ 8 h 8"/>
                  <a:gd name="T18" fmla="*/ 11 w 11"/>
                  <a:gd name="T19" fmla="*/ 5 h 8"/>
                  <a:gd name="T20" fmla="*/ 8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88" name="Freeform 3354"/>
              <p:cNvSpPr>
                <a:spLocks/>
              </p:cNvSpPr>
              <p:nvPr/>
            </p:nvSpPr>
            <p:spPr bwMode="auto">
              <a:xfrm>
                <a:off x="4008" y="2457"/>
                <a:ext cx="10" cy="5"/>
              </a:xfrm>
              <a:custGeom>
                <a:avLst/>
                <a:gdLst>
                  <a:gd name="T0" fmla="*/ 2 w 10"/>
                  <a:gd name="T1" fmla="*/ 0 h 5"/>
                  <a:gd name="T2" fmla="*/ 2 w 10"/>
                  <a:gd name="T3" fmla="*/ 2 h 5"/>
                  <a:gd name="T4" fmla="*/ 0 w 10"/>
                  <a:gd name="T5" fmla="*/ 2 h 5"/>
                  <a:gd name="T6" fmla="*/ 0 w 10"/>
                  <a:gd name="T7" fmla="*/ 5 h 5"/>
                  <a:gd name="T8" fmla="*/ 2 w 10"/>
                  <a:gd name="T9" fmla="*/ 5 h 5"/>
                  <a:gd name="T10" fmla="*/ 5 w 10"/>
                  <a:gd name="T11" fmla="*/ 5 h 5"/>
                  <a:gd name="T12" fmla="*/ 8 w 10"/>
                  <a:gd name="T13" fmla="*/ 5 h 5"/>
                  <a:gd name="T14" fmla="*/ 10 w 10"/>
                  <a:gd name="T15" fmla="*/ 5 h 5"/>
                  <a:gd name="T16" fmla="*/ 10 w 10"/>
                  <a:gd name="T17" fmla="*/ 5 h 5"/>
                  <a:gd name="T18" fmla="*/ 10 w 10"/>
                  <a:gd name="T19" fmla="*/ 5 h 5"/>
                  <a:gd name="T20" fmla="*/ 10 w 10"/>
                  <a:gd name="T21" fmla="*/ 2 h 5"/>
                  <a:gd name="T22" fmla="*/ 10 w 10"/>
                  <a:gd name="T23" fmla="*/ 0 h 5"/>
                  <a:gd name="T24" fmla="*/ 8 w 10"/>
                  <a:gd name="T25" fmla="*/ 0 h 5"/>
                  <a:gd name="T26" fmla="*/ 5 w 10"/>
                  <a:gd name="T27" fmla="*/ 0 h 5"/>
                  <a:gd name="T28" fmla="*/ 2 w 10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5"/>
                  <a:gd name="T47" fmla="*/ 10 w 10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5">
                    <a:moveTo>
                      <a:pt x="2" y="0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89" name="Freeform 3355"/>
              <p:cNvSpPr>
                <a:spLocks/>
              </p:cNvSpPr>
              <p:nvPr/>
            </p:nvSpPr>
            <p:spPr bwMode="auto">
              <a:xfrm>
                <a:off x="4003" y="2465"/>
                <a:ext cx="10" cy="7"/>
              </a:xfrm>
              <a:custGeom>
                <a:avLst/>
                <a:gdLst>
                  <a:gd name="T0" fmla="*/ 0 w 10"/>
                  <a:gd name="T1" fmla="*/ 0 h 7"/>
                  <a:gd name="T2" fmla="*/ 0 w 10"/>
                  <a:gd name="T3" fmla="*/ 2 h 7"/>
                  <a:gd name="T4" fmla="*/ 0 w 10"/>
                  <a:gd name="T5" fmla="*/ 2 h 7"/>
                  <a:gd name="T6" fmla="*/ 0 w 10"/>
                  <a:gd name="T7" fmla="*/ 5 h 7"/>
                  <a:gd name="T8" fmla="*/ 0 w 10"/>
                  <a:gd name="T9" fmla="*/ 5 h 7"/>
                  <a:gd name="T10" fmla="*/ 5 w 10"/>
                  <a:gd name="T11" fmla="*/ 7 h 7"/>
                  <a:gd name="T12" fmla="*/ 7 w 10"/>
                  <a:gd name="T13" fmla="*/ 7 h 7"/>
                  <a:gd name="T14" fmla="*/ 10 w 10"/>
                  <a:gd name="T15" fmla="*/ 7 h 7"/>
                  <a:gd name="T16" fmla="*/ 10 w 10"/>
                  <a:gd name="T17" fmla="*/ 5 h 7"/>
                  <a:gd name="T18" fmla="*/ 10 w 10"/>
                  <a:gd name="T19" fmla="*/ 5 h 7"/>
                  <a:gd name="T20" fmla="*/ 7 w 10"/>
                  <a:gd name="T21" fmla="*/ 2 h 7"/>
                  <a:gd name="T22" fmla="*/ 7 w 10"/>
                  <a:gd name="T23" fmla="*/ 2 h 7"/>
                  <a:gd name="T24" fmla="*/ 7 w 10"/>
                  <a:gd name="T25" fmla="*/ 0 h 7"/>
                  <a:gd name="T26" fmla="*/ 0 w 10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7"/>
                  <a:gd name="T44" fmla="*/ 10 w 10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7"/>
                    </a:lnTo>
                    <a:lnTo>
                      <a:pt x="7" y="7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90" name="Freeform 3356"/>
              <p:cNvSpPr>
                <a:spLocks/>
              </p:cNvSpPr>
              <p:nvPr/>
            </p:nvSpPr>
            <p:spPr bwMode="auto">
              <a:xfrm>
                <a:off x="3995" y="2475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0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91" name="Freeform 3357"/>
              <p:cNvSpPr>
                <a:spLocks/>
              </p:cNvSpPr>
              <p:nvPr/>
            </p:nvSpPr>
            <p:spPr bwMode="auto">
              <a:xfrm>
                <a:off x="3987" y="2486"/>
                <a:ext cx="10" cy="7"/>
              </a:xfrm>
              <a:custGeom>
                <a:avLst/>
                <a:gdLst>
                  <a:gd name="T0" fmla="*/ 2 w 10"/>
                  <a:gd name="T1" fmla="*/ 0 h 7"/>
                  <a:gd name="T2" fmla="*/ 0 w 10"/>
                  <a:gd name="T3" fmla="*/ 2 h 7"/>
                  <a:gd name="T4" fmla="*/ 0 w 10"/>
                  <a:gd name="T5" fmla="*/ 2 h 7"/>
                  <a:gd name="T6" fmla="*/ 0 w 10"/>
                  <a:gd name="T7" fmla="*/ 5 h 7"/>
                  <a:gd name="T8" fmla="*/ 0 w 10"/>
                  <a:gd name="T9" fmla="*/ 5 h 7"/>
                  <a:gd name="T10" fmla="*/ 5 w 10"/>
                  <a:gd name="T11" fmla="*/ 7 h 7"/>
                  <a:gd name="T12" fmla="*/ 8 w 10"/>
                  <a:gd name="T13" fmla="*/ 7 h 7"/>
                  <a:gd name="T14" fmla="*/ 10 w 10"/>
                  <a:gd name="T15" fmla="*/ 7 h 7"/>
                  <a:gd name="T16" fmla="*/ 10 w 10"/>
                  <a:gd name="T17" fmla="*/ 5 h 7"/>
                  <a:gd name="T18" fmla="*/ 10 w 10"/>
                  <a:gd name="T19" fmla="*/ 5 h 7"/>
                  <a:gd name="T20" fmla="*/ 10 w 10"/>
                  <a:gd name="T21" fmla="*/ 2 h 7"/>
                  <a:gd name="T22" fmla="*/ 10 w 10"/>
                  <a:gd name="T23" fmla="*/ 0 h 7"/>
                  <a:gd name="T24" fmla="*/ 10 w 10"/>
                  <a:gd name="T25" fmla="*/ 0 h 7"/>
                  <a:gd name="T26" fmla="*/ 5 w 10"/>
                  <a:gd name="T27" fmla="*/ 0 h 7"/>
                  <a:gd name="T28" fmla="*/ 2 w 10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7"/>
                  <a:gd name="T47" fmla="*/ 10 w 10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7">
                    <a:moveTo>
                      <a:pt x="2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92" name="Freeform 3358"/>
              <p:cNvSpPr>
                <a:spLocks/>
              </p:cNvSpPr>
              <p:nvPr/>
            </p:nvSpPr>
            <p:spPr bwMode="auto">
              <a:xfrm>
                <a:off x="3979" y="2496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0 w 10"/>
                  <a:gd name="T3" fmla="*/ 3 h 11"/>
                  <a:gd name="T4" fmla="*/ 0 w 10"/>
                  <a:gd name="T5" fmla="*/ 5 h 11"/>
                  <a:gd name="T6" fmla="*/ 0 w 10"/>
                  <a:gd name="T7" fmla="*/ 8 h 11"/>
                  <a:gd name="T8" fmla="*/ 0 w 10"/>
                  <a:gd name="T9" fmla="*/ 8 h 11"/>
                  <a:gd name="T10" fmla="*/ 5 w 10"/>
                  <a:gd name="T11" fmla="*/ 11 h 11"/>
                  <a:gd name="T12" fmla="*/ 8 w 10"/>
                  <a:gd name="T13" fmla="*/ 11 h 11"/>
                  <a:gd name="T14" fmla="*/ 10 w 10"/>
                  <a:gd name="T15" fmla="*/ 11 h 11"/>
                  <a:gd name="T16" fmla="*/ 10 w 10"/>
                  <a:gd name="T17" fmla="*/ 8 h 11"/>
                  <a:gd name="T18" fmla="*/ 10 w 10"/>
                  <a:gd name="T19" fmla="*/ 5 h 11"/>
                  <a:gd name="T20" fmla="*/ 10 w 10"/>
                  <a:gd name="T21" fmla="*/ 3 h 11"/>
                  <a:gd name="T22" fmla="*/ 10 w 10"/>
                  <a:gd name="T23" fmla="*/ 3 h 11"/>
                  <a:gd name="T24" fmla="*/ 10 w 10"/>
                  <a:gd name="T25" fmla="*/ 0 h 11"/>
                  <a:gd name="T26" fmla="*/ 5 w 10"/>
                  <a:gd name="T27" fmla="*/ 0 h 11"/>
                  <a:gd name="T28" fmla="*/ 0 w 10"/>
                  <a:gd name="T29" fmla="*/ 0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93" name="Freeform 3359"/>
              <p:cNvSpPr>
                <a:spLocks/>
              </p:cNvSpPr>
              <p:nvPr/>
            </p:nvSpPr>
            <p:spPr bwMode="auto">
              <a:xfrm>
                <a:off x="4023" y="2457"/>
                <a:ext cx="11" cy="5"/>
              </a:xfrm>
              <a:custGeom>
                <a:avLst/>
                <a:gdLst>
                  <a:gd name="T0" fmla="*/ 0 w 11"/>
                  <a:gd name="T1" fmla="*/ 0 h 5"/>
                  <a:gd name="T2" fmla="*/ 0 w 11"/>
                  <a:gd name="T3" fmla="*/ 2 h 5"/>
                  <a:gd name="T4" fmla="*/ 0 w 11"/>
                  <a:gd name="T5" fmla="*/ 2 h 5"/>
                  <a:gd name="T6" fmla="*/ 0 w 11"/>
                  <a:gd name="T7" fmla="*/ 5 h 5"/>
                  <a:gd name="T8" fmla="*/ 0 w 11"/>
                  <a:gd name="T9" fmla="*/ 5 h 5"/>
                  <a:gd name="T10" fmla="*/ 8 w 11"/>
                  <a:gd name="T11" fmla="*/ 5 h 5"/>
                  <a:gd name="T12" fmla="*/ 11 w 11"/>
                  <a:gd name="T13" fmla="*/ 5 h 5"/>
                  <a:gd name="T14" fmla="*/ 11 w 11"/>
                  <a:gd name="T15" fmla="*/ 5 h 5"/>
                  <a:gd name="T16" fmla="*/ 11 w 11"/>
                  <a:gd name="T17" fmla="*/ 5 h 5"/>
                  <a:gd name="T18" fmla="*/ 11 w 11"/>
                  <a:gd name="T19" fmla="*/ 2 h 5"/>
                  <a:gd name="T20" fmla="*/ 8 w 11"/>
                  <a:gd name="T21" fmla="*/ 0 h 5"/>
                  <a:gd name="T22" fmla="*/ 8 w 11"/>
                  <a:gd name="T23" fmla="*/ 0 h 5"/>
                  <a:gd name="T24" fmla="*/ 0 w 11"/>
                  <a:gd name="T25" fmla="*/ 0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1"/>
                  <a:gd name="T40" fmla="*/ 0 h 5"/>
                  <a:gd name="T41" fmla="*/ 11 w 11"/>
                  <a:gd name="T42" fmla="*/ 5 h 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1" h="5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94" name="Freeform 3360"/>
              <p:cNvSpPr>
                <a:spLocks/>
              </p:cNvSpPr>
              <p:nvPr/>
            </p:nvSpPr>
            <p:spPr bwMode="auto">
              <a:xfrm>
                <a:off x="4018" y="2465"/>
                <a:ext cx="11" cy="7"/>
              </a:xfrm>
              <a:custGeom>
                <a:avLst/>
                <a:gdLst>
                  <a:gd name="T0" fmla="*/ 0 w 11"/>
                  <a:gd name="T1" fmla="*/ 0 h 7"/>
                  <a:gd name="T2" fmla="*/ 0 w 11"/>
                  <a:gd name="T3" fmla="*/ 2 h 7"/>
                  <a:gd name="T4" fmla="*/ 0 w 11"/>
                  <a:gd name="T5" fmla="*/ 2 h 7"/>
                  <a:gd name="T6" fmla="*/ 0 w 11"/>
                  <a:gd name="T7" fmla="*/ 5 h 7"/>
                  <a:gd name="T8" fmla="*/ 0 w 11"/>
                  <a:gd name="T9" fmla="*/ 5 h 7"/>
                  <a:gd name="T10" fmla="*/ 5 w 11"/>
                  <a:gd name="T11" fmla="*/ 7 h 7"/>
                  <a:gd name="T12" fmla="*/ 8 w 11"/>
                  <a:gd name="T13" fmla="*/ 7 h 7"/>
                  <a:gd name="T14" fmla="*/ 11 w 11"/>
                  <a:gd name="T15" fmla="*/ 7 h 7"/>
                  <a:gd name="T16" fmla="*/ 11 w 11"/>
                  <a:gd name="T17" fmla="*/ 5 h 7"/>
                  <a:gd name="T18" fmla="*/ 11 w 11"/>
                  <a:gd name="T19" fmla="*/ 5 h 7"/>
                  <a:gd name="T20" fmla="*/ 8 w 11"/>
                  <a:gd name="T21" fmla="*/ 2 h 7"/>
                  <a:gd name="T22" fmla="*/ 8 w 11"/>
                  <a:gd name="T23" fmla="*/ 2 h 7"/>
                  <a:gd name="T24" fmla="*/ 8 w 11"/>
                  <a:gd name="T25" fmla="*/ 0 h 7"/>
                  <a:gd name="T26" fmla="*/ 0 w 11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7"/>
                  <a:gd name="T44" fmla="*/ 11 w 11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11" y="7"/>
                    </a:lnTo>
                    <a:lnTo>
                      <a:pt x="11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95" name="Freeform 3361"/>
              <p:cNvSpPr>
                <a:spLocks/>
              </p:cNvSpPr>
              <p:nvPr/>
            </p:nvSpPr>
            <p:spPr bwMode="auto">
              <a:xfrm>
                <a:off x="4010" y="2475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0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96" name="Freeform 3362"/>
              <p:cNvSpPr>
                <a:spLocks/>
              </p:cNvSpPr>
              <p:nvPr/>
            </p:nvSpPr>
            <p:spPr bwMode="auto">
              <a:xfrm>
                <a:off x="4005" y="2486"/>
                <a:ext cx="11" cy="7"/>
              </a:xfrm>
              <a:custGeom>
                <a:avLst/>
                <a:gdLst>
                  <a:gd name="T0" fmla="*/ 0 w 11"/>
                  <a:gd name="T1" fmla="*/ 0 h 7"/>
                  <a:gd name="T2" fmla="*/ 0 w 11"/>
                  <a:gd name="T3" fmla="*/ 2 h 7"/>
                  <a:gd name="T4" fmla="*/ 0 w 11"/>
                  <a:gd name="T5" fmla="*/ 2 h 7"/>
                  <a:gd name="T6" fmla="*/ 0 w 11"/>
                  <a:gd name="T7" fmla="*/ 5 h 7"/>
                  <a:gd name="T8" fmla="*/ 0 w 11"/>
                  <a:gd name="T9" fmla="*/ 5 h 7"/>
                  <a:gd name="T10" fmla="*/ 5 w 11"/>
                  <a:gd name="T11" fmla="*/ 7 h 7"/>
                  <a:gd name="T12" fmla="*/ 8 w 11"/>
                  <a:gd name="T13" fmla="*/ 7 h 7"/>
                  <a:gd name="T14" fmla="*/ 11 w 11"/>
                  <a:gd name="T15" fmla="*/ 7 h 7"/>
                  <a:gd name="T16" fmla="*/ 11 w 11"/>
                  <a:gd name="T17" fmla="*/ 7 h 7"/>
                  <a:gd name="T18" fmla="*/ 11 w 11"/>
                  <a:gd name="T19" fmla="*/ 5 h 7"/>
                  <a:gd name="T20" fmla="*/ 8 w 11"/>
                  <a:gd name="T21" fmla="*/ 2 h 7"/>
                  <a:gd name="T22" fmla="*/ 8 w 11"/>
                  <a:gd name="T23" fmla="*/ 0 h 7"/>
                  <a:gd name="T24" fmla="*/ 8 w 11"/>
                  <a:gd name="T25" fmla="*/ 0 h 7"/>
                  <a:gd name="T26" fmla="*/ 0 w 11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7"/>
                  <a:gd name="T44" fmla="*/ 11 w 11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11" y="7"/>
                    </a:lnTo>
                    <a:lnTo>
                      <a:pt x="11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97" name="Freeform 3363"/>
              <p:cNvSpPr>
                <a:spLocks/>
              </p:cNvSpPr>
              <p:nvPr/>
            </p:nvSpPr>
            <p:spPr bwMode="auto">
              <a:xfrm>
                <a:off x="3997" y="2496"/>
                <a:ext cx="11" cy="11"/>
              </a:xfrm>
              <a:custGeom>
                <a:avLst/>
                <a:gdLst>
                  <a:gd name="T0" fmla="*/ 0 w 11"/>
                  <a:gd name="T1" fmla="*/ 0 h 11"/>
                  <a:gd name="T2" fmla="*/ 0 w 11"/>
                  <a:gd name="T3" fmla="*/ 3 h 11"/>
                  <a:gd name="T4" fmla="*/ 0 w 11"/>
                  <a:gd name="T5" fmla="*/ 5 h 11"/>
                  <a:gd name="T6" fmla="*/ 0 w 11"/>
                  <a:gd name="T7" fmla="*/ 8 h 11"/>
                  <a:gd name="T8" fmla="*/ 0 w 11"/>
                  <a:gd name="T9" fmla="*/ 8 h 11"/>
                  <a:gd name="T10" fmla="*/ 6 w 11"/>
                  <a:gd name="T11" fmla="*/ 11 h 11"/>
                  <a:gd name="T12" fmla="*/ 8 w 11"/>
                  <a:gd name="T13" fmla="*/ 11 h 11"/>
                  <a:gd name="T14" fmla="*/ 11 w 11"/>
                  <a:gd name="T15" fmla="*/ 11 h 11"/>
                  <a:gd name="T16" fmla="*/ 11 w 11"/>
                  <a:gd name="T17" fmla="*/ 8 h 11"/>
                  <a:gd name="T18" fmla="*/ 11 w 11"/>
                  <a:gd name="T19" fmla="*/ 5 h 11"/>
                  <a:gd name="T20" fmla="*/ 11 w 11"/>
                  <a:gd name="T21" fmla="*/ 3 h 11"/>
                  <a:gd name="T22" fmla="*/ 8 w 11"/>
                  <a:gd name="T23" fmla="*/ 3 h 11"/>
                  <a:gd name="T24" fmla="*/ 8 w 11"/>
                  <a:gd name="T25" fmla="*/ 0 h 11"/>
                  <a:gd name="T26" fmla="*/ 0 w 11"/>
                  <a:gd name="T27" fmla="*/ 0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11"/>
                  <a:gd name="T44" fmla="*/ 11 w 11"/>
                  <a:gd name="T45" fmla="*/ 11 h 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11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6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98" name="Freeform 3364"/>
              <p:cNvSpPr>
                <a:spLocks/>
              </p:cNvSpPr>
              <p:nvPr/>
            </p:nvSpPr>
            <p:spPr bwMode="auto">
              <a:xfrm>
                <a:off x="4039" y="2457"/>
                <a:ext cx="11" cy="5"/>
              </a:xfrm>
              <a:custGeom>
                <a:avLst/>
                <a:gdLst>
                  <a:gd name="T0" fmla="*/ 0 w 11"/>
                  <a:gd name="T1" fmla="*/ 0 h 5"/>
                  <a:gd name="T2" fmla="*/ 0 w 11"/>
                  <a:gd name="T3" fmla="*/ 2 h 5"/>
                  <a:gd name="T4" fmla="*/ 0 w 11"/>
                  <a:gd name="T5" fmla="*/ 2 h 5"/>
                  <a:gd name="T6" fmla="*/ 0 w 11"/>
                  <a:gd name="T7" fmla="*/ 5 h 5"/>
                  <a:gd name="T8" fmla="*/ 0 w 11"/>
                  <a:gd name="T9" fmla="*/ 5 h 5"/>
                  <a:gd name="T10" fmla="*/ 8 w 11"/>
                  <a:gd name="T11" fmla="*/ 5 h 5"/>
                  <a:gd name="T12" fmla="*/ 11 w 11"/>
                  <a:gd name="T13" fmla="*/ 5 h 5"/>
                  <a:gd name="T14" fmla="*/ 11 w 11"/>
                  <a:gd name="T15" fmla="*/ 5 h 5"/>
                  <a:gd name="T16" fmla="*/ 11 w 11"/>
                  <a:gd name="T17" fmla="*/ 5 h 5"/>
                  <a:gd name="T18" fmla="*/ 8 w 11"/>
                  <a:gd name="T19" fmla="*/ 2 h 5"/>
                  <a:gd name="T20" fmla="*/ 8 w 11"/>
                  <a:gd name="T21" fmla="*/ 0 h 5"/>
                  <a:gd name="T22" fmla="*/ 8 w 11"/>
                  <a:gd name="T23" fmla="*/ 0 h 5"/>
                  <a:gd name="T24" fmla="*/ 0 w 11"/>
                  <a:gd name="T25" fmla="*/ 0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1"/>
                  <a:gd name="T40" fmla="*/ 0 h 5"/>
                  <a:gd name="T41" fmla="*/ 11 w 11"/>
                  <a:gd name="T42" fmla="*/ 5 h 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1" h="5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99" name="Freeform 3365"/>
              <p:cNvSpPr>
                <a:spLocks/>
              </p:cNvSpPr>
              <p:nvPr/>
            </p:nvSpPr>
            <p:spPr bwMode="auto">
              <a:xfrm>
                <a:off x="4034" y="2465"/>
                <a:ext cx="10" cy="7"/>
              </a:xfrm>
              <a:custGeom>
                <a:avLst/>
                <a:gdLst>
                  <a:gd name="T0" fmla="*/ 0 w 10"/>
                  <a:gd name="T1" fmla="*/ 0 h 7"/>
                  <a:gd name="T2" fmla="*/ 0 w 10"/>
                  <a:gd name="T3" fmla="*/ 2 h 7"/>
                  <a:gd name="T4" fmla="*/ 0 w 10"/>
                  <a:gd name="T5" fmla="*/ 2 h 7"/>
                  <a:gd name="T6" fmla="*/ 0 w 10"/>
                  <a:gd name="T7" fmla="*/ 5 h 7"/>
                  <a:gd name="T8" fmla="*/ 0 w 10"/>
                  <a:gd name="T9" fmla="*/ 5 h 7"/>
                  <a:gd name="T10" fmla="*/ 5 w 10"/>
                  <a:gd name="T11" fmla="*/ 7 h 7"/>
                  <a:gd name="T12" fmla="*/ 8 w 10"/>
                  <a:gd name="T13" fmla="*/ 7 h 7"/>
                  <a:gd name="T14" fmla="*/ 10 w 10"/>
                  <a:gd name="T15" fmla="*/ 7 h 7"/>
                  <a:gd name="T16" fmla="*/ 10 w 10"/>
                  <a:gd name="T17" fmla="*/ 5 h 7"/>
                  <a:gd name="T18" fmla="*/ 10 w 10"/>
                  <a:gd name="T19" fmla="*/ 5 h 7"/>
                  <a:gd name="T20" fmla="*/ 8 w 10"/>
                  <a:gd name="T21" fmla="*/ 2 h 7"/>
                  <a:gd name="T22" fmla="*/ 8 w 10"/>
                  <a:gd name="T23" fmla="*/ 2 h 7"/>
                  <a:gd name="T24" fmla="*/ 8 w 10"/>
                  <a:gd name="T25" fmla="*/ 0 h 7"/>
                  <a:gd name="T26" fmla="*/ 0 w 10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7"/>
                  <a:gd name="T44" fmla="*/ 10 w 10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00" name="Freeform 3366"/>
              <p:cNvSpPr>
                <a:spLocks/>
              </p:cNvSpPr>
              <p:nvPr/>
            </p:nvSpPr>
            <p:spPr bwMode="auto">
              <a:xfrm>
                <a:off x="4029" y="2475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8 w 10"/>
                  <a:gd name="T21" fmla="*/ 3 h 8"/>
                  <a:gd name="T22" fmla="*/ 8 w 10"/>
                  <a:gd name="T23" fmla="*/ 0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01" name="Freeform 3367"/>
              <p:cNvSpPr>
                <a:spLocks/>
              </p:cNvSpPr>
              <p:nvPr/>
            </p:nvSpPr>
            <p:spPr bwMode="auto">
              <a:xfrm>
                <a:off x="4021" y="2486"/>
                <a:ext cx="13" cy="7"/>
              </a:xfrm>
              <a:custGeom>
                <a:avLst/>
                <a:gdLst>
                  <a:gd name="T0" fmla="*/ 0 w 13"/>
                  <a:gd name="T1" fmla="*/ 0 h 7"/>
                  <a:gd name="T2" fmla="*/ 0 w 13"/>
                  <a:gd name="T3" fmla="*/ 2 h 7"/>
                  <a:gd name="T4" fmla="*/ 0 w 13"/>
                  <a:gd name="T5" fmla="*/ 2 h 7"/>
                  <a:gd name="T6" fmla="*/ 0 w 13"/>
                  <a:gd name="T7" fmla="*/ 5 h 7"/>
                  <a:gd name="T8" fmla="*/ 0 w 13"/>
                  <a:gd name="T9" fmla="*/ 7 h 7"/>
                  <a:gd name="T10" fmla="*/ 8 w 13"/>
                  <a:gd name="T11" fmla="*/ 7 h 7"/>
                  <a:gd name="T12" fmla="*/ 10 w 13"/>
                  <a:gd name="T13" fmla="*/ 7 h 7"/>
                  <a:gd name="T14" fmla="*/ 13 w 13"/>
                  <a:gd name="T15" fmla="*/ 7 h 7"/>
                  <a:gd name="T16" fmla="*/ 13 w 13"/>
                  <a:gd name="T17" fmla="*/ 5 h 7"/>
                  <a:gd name="T18" fmla="*/ 10 w 13"/>
                  <a:gd name="T19" fmla="*/ 2 h 7"/>
                  <a:gd name="T20" fmla="*/ 10 w 13"/>
                  <a:gd name="T21" fmla="*/ 2 h 7"/>
                  <a:gd name="T22" fmla="*/ 8 w 13"/>
                  <a:gd name="T23" fmla="*/ 0 h 7"/>
                  <a:gd name="T24" fmla="*/ 0 w 13"/>
                  <a:gd name="T25" fmla="*/ 0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7"/>
                  <a:gd name="T41" fmla="*/ 13 w 13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8" y="7"/>
                    </a:lnTo>
                    <a:lnTo>
                      <a:pt x="10" y="7"/>
                    </a:lnTo>
                    <a:lnTo>
                      <a:pt x="13" y="7"/>
                    </a:lnTo>
                    <a:lnTo>
                      <a:pt x="13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02" name="Freeform 3368"/>
              <p:cNvSpPr>
                <a:spLocks/>
              </p:cNvSpPr>
              <p:nvPr/>
            </p:nvSpPr>
            <p:spPr bwMode="auto">
              <a:xfrm>
                <a:off x="4013" y="2496"/>
                <a:ext cx="13" cy="11"/>
              </a:xfrm>
              <a:custGeom>
                <a:avLst/>
                <a:gdLst>
                  <a:gd name="T0" fmla="*/ 3 w 13"/>
                  <a:gd name="T1" fmla="*/ 3 h 11"/>
                  <a:gd name="T2" fmla="*/ 3 w 13"/>
                  <a:gd name="T3" fmla="*/ 5 h 11"/>
                  <a:gd name="T4" fmla="*/ 0 w 13"/>
                  <a:gd name="T5" fmla="*/ 5 h 11"/>
                  <a:gd name="T6" fmla="*/ 0 w 13"/>
                  <a:gd name="T7" fmla="*/ 8 h 11"/>
                  <a:gd name="T8" fmla="*/ 3 w 13"/>
                  <a:gd name="T9" fmla="*/ 8 h 11"/>
                  <a:gd name="T10" fmla="*/ 8 w 13"/>
                  <a:gd name="T11" fmla="*/ 11 h 11"/>
                  <a:gd name="T12" fmla="*/ 10 w 13"/>
                  <a:gd name="T13" fmla="*/ 11 h 11"/>
                  <a:gd name="T14" fmla="*/ 13 w 13"/>
                  <a:gd name="T15" fmla="*/ 11 h 11"/>
                  <a:gd name="T16" fmla="*/ 13 w 13"/>
                  <a:gd name="T17" fmla="*/ 8 h 11"/>
                  <a:gd name="T18" fmla="*/ 13 w 13"/>
                  <a:gd name="T19" fmla="*/ 8 h 11"/>
                  <a:gd name="T20" fmla="*/ 13 w 13"/>
                  <a:gd name="T21" fmla="*/ 5 h 11"/>
                  <a:gd name="T22" fmla="*/ 10 w 13"/>
                  <a:gd name="T23" fmla="*/ 3 h 11"/>
                  <a:gd name="T24" fmla="*/ 10 w 13"/>
                  <a:gd name="T25" fmla="*/ 0 h 11"/>
                  <a:gd name="T26" fmla="*/ 8 w 13"/>
                  <a:gd name="T27" fmla="*/ 0 h 11"/>
                  <a:gd name="T28" fmla="*/ 3 w 13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3"/>
                  <a:gd name="T46" fmla="*/ 0 h 11"/>
                  <a:gd name="T47" fmla="*/ 13 w 13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3" h="11">
                    <a:moveTo>
                      <a:pt x="3" y="3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03" name="Freeform 3369"/>
              <p:cNvSpPr>
                <a:spLocks/>
              </p:cNvSpPr>
              <p:nvPr/>
            </p:nvSpPr>
            <p:spPr bwMode="auto">
              <a:xfrm>
                <a:off x="4055" y="2457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0 w 10"/>
                  <a:gd name="T3" fmla="*/ 2 h 5"/>
                  <a:gd name="T4" fmla="*/ 0 w 10"/>
                  <a:gd name="T5" fmla="*/ 2 h 5"/>
                  <a:gd name="T6" fmla="*/ 0 w 10"/>
                  <a:gd name="T7" fmla="*/ 5 h 5"/>
                  <a:gd name="T8" fmla="*/ 0 w 10"/>
                  <a:gd name="T9" fmla="*/ 5 h 5"/>
                  <a:gd name="T10" fmla="*/ 8 w 10"/>
                  <a:gd name="T11" fmla="*/ 5 h 5"/>
                  <a:gd name="T12" fmla="*/ 10 w 10"/>
                  <a:gd name="T13" fmla="*/ 5 h 5"/>
                  <a:gd name="T14" fmla="*/ 10 w 10"/>
                  <a:gd name="T15" fmla="*/ 5 h 5"/>
                  <a:gd name="T16" fmla="*/ 10 w 10"/>
                  <a:gd name="T17" fmla="*/ 2 h 5"/>
                  <a:gd name="T18" fmla="*/ 8 w 10"/>
                  <a:gd name="T19" fmla="*/ 0 h 5"/>
                  <a:gd name="T20" fmla="*/ 8 w 10"/>
                  <a:gd name="T21" fmla="*/ 0 h 5"/>
                  <a:gd name="T22" fmla="*/ 0 w 10"/>
                  <a:gd name="T23" fmla="*/ 0 h 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0"/>
                  <a:gd name="T37" fmla="*/ 0 h 5"/>
                  <a:gd name="T38" fmla="*/ 10 w 10"/>
                  <a:gd name="T39" fmla="*/ 5 h 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0" h="5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04" name="Freeform 3370"/>
              <p:cNvSpPr>
                <a:spLocks/>
              </p:cNvSpPr>
              <p:nvPr/>
            </p:nvSpPr>
            <p:spPr bwMode="auto">
              <a:xfrm>
                <a:off x="4050" y="2465"/>
                <a:ext cx="13" cy="7"/>
              </a:xfrm>
              <a:custGeom>
                <a:avLst/>
                <a:gdLst>
                  <a:gd name="T0" fmla="*/ 0 w 13"/>
                  <a:gd name="T1" fmla="*/ 0 h 7"/>
                  <a:gd name="T2" fmla="*/ 0 w 13"/>
                  <a:gd name="T3" fmla="*/ 2 h 7"/>
                  <a:gd name="T4" fmla="*/ 0 w 13"/>
                  <a:gd name="T5" fmla="*/ 2 h 7"/>
                  <a:gd name="T6" fmla="*/ 0 w 13"/>
                  <a:gd name="T7" fmla="*/ 5 h 7"/>
                  <a:gd name="T8" fmla="*/ 2 w 13"/>
                  <a:gd name="T9" fmla="*/ 5 h 7"/>
                  <a:gd name="T10" fmla="*/ 7 w 13"/>
                  <a:gd name="T11" fmla="*/ 7 h 7"/>
                  <a:gd name="T12" fmla="*/ 10 w 13"/>
                  <a:gd name="T13" fmla="*/ 7 h 7"/>
                  <a:gd name="T14" fmla="*/ 13 w 13"/>
                  <a:gd name="T15" fmla="*/ 7 h 7"/>
                  <a:gd name="T16" fmla="*/ 13 w 13"/>
                  <a:gd name="T17" fmla="*/ 5 h 7"/>
                  <a:gd name="T18" fmla="*/ 13 w 13"/>
                  <a:gd name="T19" fmla="*/ 5 h 7"/>
                  <a:gd name="T20" fmla="*/ 10 w 13"/>
                  <a:gd name="T21" fmla="*/ 2 h 7"/>
                  <a:gd name="T22" fmla="*/ 10 w 13"/>
                  <a:gd name="T23" fmla="*/ 2 h 7"/>
                  <a:gd name="T24" fmla="*/ 7 w 13"/>
                  <a:gd name="T25" fmla="*/ 0 h 7"/>
                  <a:gd name="T26" fmla="*/ 0 w 13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7"/>
                  <a:gd name="T44" fmla="*/ 13 w 13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7" y="7"/>
                    </a:lnTo>
                    <a:lnTo>
                      <a:pt x="10" y="7"/>
                    </a:lnTo>
                    <a:lnTo>
                      <a:pt x="13" y="7"/>
                    </a:lnTo>
                    <a:lnTo>
                      <a:pt x="13" y="5"/>
                    </a:lnTo>
                    <a:lnTo>
                      <a:pt x="10" y="2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05" name="Freeform 3371"/>
              <p:cNvSpPr>
                <a:spLocks/>
              </p:cNvSpPr>
              <p:nvPr/>
            </p:nvSpPr>
            <p:spPr bwMode="auto">
              <a:xfrm>
                <a:off x="4044" y="2475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3 h 8"/>
                  <a:gd name="T6" fmla="*/ 0 w 13"/>
                  <a:gd name="T7" fmla="*/ 5 h 8"/>
                  <a:gd name="T8" fmla="*/ 0 w 13"/>
                  <a:gd name="T9" fmla="*/ 5 h 8"/>
                  <a:gd name="T10" fmla="*/ 6 w 13"/>
                  <a:gd name="T11" fmla="*/ 8 h 8"/>
                  <a:gd name="T12" fmla="*/ 11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3 w 13"/>
                  <a:gd name="T19" fmla="*/ 5 h 8"/>
                  <a:gd name="T20" fmla="*/ 11 w 13"/>
                  <a:gd name="T21" fmla="*/ 3 h 8"/>
                  <a:gd name="T22" fmla="*/ 11 w 13"/>
                  <a:gd name="T23" fmla="*/ 3 h 8"/>
                  <a:gd name="T24" fmla="*/ 8 w 13"/>
                  <a:gd name="T25" fmla="*/ 0 h 8"/>
                  <a:gd name="T26" fmla="*/ 0 w 13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8"/>
                  <a:gd name="T44" fmla="*/ 13 w 13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6" y="8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06" name="Freeform 3372"/>
              <p:cNvSpPr>
                <a:spLocks/>
              </p:cNvSpPr>
              <p:nvPr/>
            </p:nvSpPr>
            <p:spPr bwMode="auto">
              <a:xfrm>
                <a:off x="4039" y="2486"/>
                <a:ext cx="13" cy="7"/>
              </a:xfrm>
              <a:custGeom>
                <a:avLst/>
                <a:gdLst>
                  <a:gd name="T0" fmla="*/ 0 w 13"/>
                  <a:gd name="T1" fmla="*/ 0 h 7"/>
                  <a:gd name="T2" fmla="*/ 0 w 13"/>
                  <a:gd name="T3" fmla="*/ 2 h 7"/>
                  <a:gd name="T4" fmla="*/ 0 w 13"/>
                  <a:gd name="T5" fmla="*/ 5 h 7"/>
                  <a:gd name="T6" fmla="*/ 0 w 13"/>
                  <a:gd name="T7" fmla="*/ 7 h 7"/>
                  <a:gd name="T8" fmla="*/ 0 w 13"/>
                  <a:gd name="T9" fmla="*/ 7 h 7"/>
                  <a:gd name="T10" fmla="*/ 8 w 13"/>
                  <a:gd name="T11" fmla="*/ 7 h 7"/>
                  <a:gd name="T12" fmla="*/ 11 w 13"/>
                  <a:gd name="T13" fmla="*/ 7 h 7"/>
                  <a:gd name="T14" fmla="*/ 13 w 13"/>
                  <a:gd name="T15" fmla="*/ 7 h 7"/>
                  <a:gd name="T16" fmla="*/ 13 w 13"/>
                  <a:gd name="T17" fmla="*/ 5 h 7"/>
                  <a:gd name="T18" fmla="*/ 11 w 13"/>
                  <a:gd name="T19" fmla="*/ 2 h 7"/>
                  <a:gd name="T20" fmla="*/ 11 w 13"/>
                  <a:gd name="T21" fmla="*/ 2 h 7"/>
                  <a:gd name="T22" fmla="*/ 8 w 13"/>
                  <a:gd name="T23" fmla="*/ 0 h 7"/>
                  <a:gd name="T24" fmla="*/ 0 w 13"/>
                  <a:gd name="T25" fmla="*/ 0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7"/>
                  <a:gd name="T41" fmla="*/ 13 w 13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8" y="7"/>
                    </a:lnTo>
                    <a:lnTo>
                      <a:pt x="11" y="7"/>
                    </a:lnTo>
                    <a:lnTo>
                      <a:pt x="13" y="7"/>
                    </a:lnTo>
                    <a:lnTo>
                      <a:pt x="13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07" name="Freeform 3373"/>
              <p:cNvSpPr>
                <a:spLocks/>
              </p:cNvSpPr>
              <p:nvPr/>
            </p:nvSpPr>
            <p:spPr bwMode="auto">
              <a:xfrm>
                <a:off x="4034" y="2496"/>
                <a:ext cx="13" cy="11"/>
              </a:xfrm>
              <a:custGeom>
                <a:avLst/>
                <a:gdLst>
                  <a:gd name="T0" fmla="*/ 0 w 13"/>
                  <a:gd name="T1" fmla="*/ 3 h 11"/>
                  <a:gd name="T2" fmla="*/ 0 w 13"/>
                  <a:gd name="T3" fmla="*/ 5 h 11"/>
                  <a:gd name="T4" fmla="*/ 0 w 13"/>
                  <a:gd name="T5" fmla="*/ 5 h 11"/>
                  <a:gd name="T6" fmla="*/ 0 w 13"/>
                  <a:gd name="T7" fmla="*/ 8 h 11"/>
                  <a:gd name="T8" fmla="*/ 0 w 13"/>
                  <a:gd name="T9" fmla="*/ 11 h 11"/>
                  <a:gd name="T10" fmla="*/ 8 w 13"/>
                  <a:gd name="T11" fmla="*/ 11 h 11"/>
                  <a:gd name="T12" fmla="*/ 10 w 13"/>
                  <a:gd name="T13" fmla="*/ 11 h 11"/>
                  <a:gd name="T14" fmla="*/ 13 w 13"/>
                  <a:gd name="T15" fmla="*/ 11 h 11"/>
                  <a:gd name="T16" fmla="*/ 13 w 13"/>
                  <a:gd name="T17" fmla="*/ 8 h 11"/>
                  <a:gd name="T18" fmla="*/ 10 w 13"/>
                  <a:gd name="T19" fmla="*/ 5 h 11"/>
                  <a:gd name="T20" fmla="*/ 8 w 13"/>
                  <a:gd name="T21" fmla="*/ 3 h 11"/>
                  <a:gd name="T22" fmla="*/ 8 w 13"/>
                  <a:gd name="T23" fmla="*/ 3 h 11"/>
                  <a:gd name="T24" fmla="*/ 5 w 13"/>
                  <a:gd name="T25" fmla="*/ 0 h 11"/>
                  <a:gd name="T26" fmla="*/ 0 w 13"/>
                  <a:gd name="T27" fmla="*/ 3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11"/>
                  <a:gd name="T44" fmla="*/ 13 w 13"/>
                  <a:gd name="T45" fmla="*/ 11 h 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11">
                    <a:moveTo>
                      <a:pt x="0" y="3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10" y="5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08" name="Freeform 3374"/>
              <p:cNvSpPr>
                <a:spLocks/>
              </p:cNvSpPr>
              <p:nvPr/>
            </p:nvSpPr>
            <p:spPr bwMode="auto">
              <a:xfrm>
                <a:off x="4162" y="2457"/>
                <a:ext cx="8" cy="8"/>
              </a:xfrm>
              <a:custGeom>
                <a:avLst/>
                <a:gdLst>
                  <a:gd name="T0" fmla="*/ 8 w 8"/>
                  <a:gd name="T1" fmla="*/ 2 h 8"/>
                  <a:gd name="T2" fmla="*/ 8 w 8"/>
                  <a:gd name="T3" fmla="*/ 2 h 8"/>
                  <a:gd name="T4" fmla="*/ 8 w 8"/>
                  <a:gd name="T5" fmla="*/ 5 h 8"/>
                  <a:gd name="T6" fmla="*/ 8 w 8"/>
                  <a:gd name="T7" fmla="*/ 5 h 8"/>
                  <a:gd name="T8" fmla="*/ 5 w 8"/>
                  <a:gd name="T9" fmla="*/ 8 h 8"/>
                  <a:gd name="T10" fmla="*/ 3 w 8"/>
                  <a:gd name="T11" fmla="*/ 8 h 8"/>
                  <a:gd name="T12" fmla="*/ 3 w 8"/>
                  <a:gd name="T13" fmla="*/ 8 h 8"/>
                  <a:gd name="T14" fmla="*/ 0 w 8"/>
                  <a:gd name="T15" fmla="*/ 5 h 8"/>
                  <a:gd name="T16" fmla="*/ 0 w 8"/>
                  <a:gd name="T17" fmla="*/ 5 h 8"/>
                  <a:gd name="T18" fmla="*/ 0 w 8"/>
                  <a:gd name="T19" fmla="*/ 2 h 8"/>
                  <a:gd name="T20" fmla="*/ 3 w 8"/>
                  <a:gd name="T21" fmla="*/ 2 h 8"/>
                  <a:gd name="T22" fmla="*/ 3 w 8"/>
                  <a:gd name="T23" fmla="*/ 2 h 8"/>
                  <a:gd name="T24" fmla="*/ 5 w 8"/>
                  <a:gd name="T25" fmla="*/ 0 h 8"/>
                  <a:gd name="T26" fmla="*/ 8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2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09" name="Freeform 3375"/>
              <p:cNvSpPr>
                <a:spLocks/>
              </p:cNvSpPr>
              <p:nvPr/>
            </p:nvSpPr>
            <p:spPr bwMode="auto">
              <a:xfrm>
                <a:off x="4167" y="2465"/>
                <a:ext cx="8" cy="7"/>
              </a:xfrm>
              <a:custGeom>
                <a:avLst/>
                <a:gdLst>
                  <a:gd name="T0" fmla="*/ 8 w 8"/>
                  <a:gd name="T1" fmla="*/ 2 h 7"/>
                  <a:gd name="T2" fmla="*/ 8 w 8"/>
                  <a:gd name="T3" fmla="*/ 2 h 7"/>
                  <a:gd name="T4" fmla="*/ 8 w 8"/>
                  <a:gd name="T5" fmla="*/ 5 h 7"/>
                  <a:gd name="T6" fmla="*/ 8 w 8"/>
                  <a:gd name="T7" fmla="*/ 5 h 7"/>
                  <a:gd name="T8" fmla="*/ 6 w 8"/>
                  <a:gd name="T9" fmla="*/ 7 h 7"/>
                  <a:gd name="T10" fmla="*/ 3 w 8"/>
                  <a:gd name="T11" fmla="*/ 7 h 7"/>
                  <a:gd name="T12" fmla="*/ 3 w 8"/>
                  <a:gd name="T13" fmla="*/ 7 h 7"/>
                  <a:gd name="T14" fmla="*/ 0 w 8"/>
                  <a:gd name="T15" fmla="*/ 5 h 7"/>
                  <a:gd name="T16" fmla="*/ 0 w 8"/>
                  <a:gd name="T17" fmla="*/ 5 h 7"/>
                  <a:gd name="T18" fmla="*/ 0 w 8"/>
                  <a:gd name="T19" fmla="*/ 2 h 7"/>
                  <a:gd name="T20" fmla="*/ 0 w 8"/>
                  <a:gd name="T21" fmla="*/ 2 h 7"/>
                  <a:gd name="T22" fmla="*/ 3 w 8"/>
                  <a:gd name="T23" fmla="*/ 2 h 7"/>
                  <a:gd name="T24" fmla="*/ 6 w 8"/>
                  <a:gd name="T25" fmla="*/ 0 h 7"/>
                  <a:gd name="T26" fmla="*/ 8 w 8"/>
                  <a:gd name="T27" fmla="*/ 2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7"/>
                  <a:gd name="T44" fmla="*/ 8 w 8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7">
                    <a:moveTo>
                      <a:pt x="8" y="2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6" y="7"/>
                    </a:lnTo>
                    <a:lnTo>
                      <a:pt x="3" y="7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8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10" name="Freeform 3376"/>
              <p:cNvSpPr>
                <a:spLocks/>
              </p:cNvSpPr>
              <p:nvPr/>
            </p:nvSpPr>
            <p:spPr bwMode="auto">
              <a:xfrm>
                <a:off x="4173" y="2475"/>
                <a:ext cx="7" cy="5"/>
              </a:xfrm>
              <a:custGeom>
                <a:avLst/>
                <a:gdLst>
                  <a:gd name="T0" fmla="*/ 7 w 7"/>
                  <a:gd name="T1" fmla="*/ 0 h 5"/>
                  <a:gd name="T2" fmla="*/ 7 w 7"/>
                  <a:gd name="T3" fmla="*/ 3 h 5"/>
                  <a:gd name="T4" fmla="*/ 7 w 7"/>
                  <a:gd name="T5" fmla="*/ 3 h 5"/>
                  <a:gd name="T6" fmla="*/ 7 w 7"/>
                  <a:gd name="T7" fmla="*/ 5 h 5"/>
                  <a:gd name="T8" fmla="*/ 7 w 7"/>
                  <a:gd name="T9" fmla="*/ 5 h 5"/>
                  <a:gd name="T10" fmla="*/ 5 w 7"/>
                  <a:gd name="T11" fmla="*/ 5 h 5"/>
                  <a:gd name="T12" fmla="*/ 2 w 7"/>
                  <a:gd name="T13" fmla="*/ 5 h 5"/>
                  <a:gd name="T14" fmla="*/ 2 w 7"/>
                  <a:gd name="T15" fmla="*/ 5 h 5"/>
                  <a:gd name="T16" fmla="*/ 0 w 7"/>
                  <a:gd name="T17" fmla="*/ 5 h 5"/>
                  <a:gd name="T18" fmla="*/ 0 w 7"/>
                  <a:gd name="T19" fmla="*/ 3 h 5"/>
                  <a:gd name="T20" fmla="*/ 0 w 7"/>
                  <a:gd name="T21" fmla="*/ 0 h 5"/>
                  <a:gd name="T22" fmla="*/ 0 w 7"/>
                  <a:gd name="T23" fmla="*/ 0 h 5"/>
                  <a:gd name="T24" fmla="*/ 2 w 7"/>
                  <a:gd name="T25" fmla="*/ 0 h 5"/>
                  <a:gd name="T26" fmla="*/ 5 w 7"/>
                  <a:gd name="T27" fmla="*/ 0 h 5"/>
                  <a:gd name="T28" fmla="*/ 7 w 7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5"/>
                  <a:gd name="T47" fmla="*/ 7 w 7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5">
                    <a:moveTo>
                      <a:pt x="7" y="0"/>
                    </a:moveTo>
                    <a:lnTo>
                      <a:pt x="7" y="3"/>
                    </a:lnTo>
                    <a:lnTo>
                      <a:pt x="7" y="5"/>
                    </a:lnTo>
                    <a:lnTo>
                      <a:pt x="5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11" name="Freeform 3377"/>
              <p:cNvSpPr>
                <a:spLocks/>
              </p:cNvSpPr>
              <p:nvPr/>
            </p:nvSpPr>
            <p:spPr bwMode="auto">
              <a:xfrm>
                <a:off x="4178" y="2483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3 h 8"/>
                  <a:gd name="T4" fmla="*/ 8 w 8"/>
                  <a:gd name="T5" fmla="*/ 3 h 8"/>
                  <a:gd name="T6" fmla="*/ 8 w 8"/>
                  <a:gd name="T7" fmla="*/ 5 h 8"/>
                  <a:gd name="T8" fmla="*/ 8 w 8"/>
                  <a:gd name="T9" fmla="*/ 5 h 8"/>
                  <a:gd name="T10" fmla="*/ 5 w 8"/>
                  <a:gd name="T11" fmla="*/ 8 h 8"/>
                  <a:gd name="T12" fmla="*/ 2 w 8"/>
                  <a:gd name="T13" fmla="*/ 8 h 8"/>
                  <a:gd name="T14" fmla="*/ 2 w 8"/>
                  <a:gd name="T15" fmla="*/ 8 h 8"/>
                  <a:gd name="T16" fmla="*/ 0 w 8"/>
                  <a:gd name="T17" fmla="*/ 5 h 8"/>
                  <a:gd name="T18" fmla="*/ 0 w 8"/>
                  <a:gd name="T19" fmla="*/ 5 h 8"/>
                  <a:gd name="T20" fmla="*/ 0 w 8"/>
                  <a:gd name="T21" fmla="*/ 3 h 8"/>
                  <a:gd name="T22" fmla="*/ 2 w 8"/>
                  <a:gd name="T23" fmla="*/ 3 h 8"/>
                  <a:gd name="T24" fmla="*/ 2 w 8"/>
                  <a:gd name="T25" fmla="*/ 0 h 8"/>
                  <a:gd name="T26" fmla="*/ 5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12" name="Freeform 3378"/>
              <p:cNvSpPr>
                <a:spLocks/>
              </p:cNvSpPr>
              <p:nvPr/>
            </p:nvSpPr>
            <p:spPr bwMode="auto">
              <a:xfrm>
                <a:off x="4186" y="2493"/>
                <a:ext cx="7" cy="8"/>
              </a:xfrm>
              <a:custGeom>
                <a:avLst/>
                <a:gdLst>
                  <a:gd name="T0" fmla="*/ 5 w 7"/>
                  <a:gd name="T1" fmla="*/ 0 h 8"/>
                  <a:gd name="T2" fmla="*/ 7 w 7"/>
                  <a:gd name="T3" fmla="*/ 3 h 8"/>
                  <a:gd name="T4" fmla="*/ 7 w 7"/>
                  <a:gd name="T5" fmla="*/ 3 h 8"/>
                  <a:gd name="T6" fmla="*/ 7 w 7"/>
                  <a:gd name="T7" fmla="*/ 6 h 8"/>
                  <a:gd name="T8" fmla="*/ 7 w 7"/>
                  <a:gd name="T9" fmla="*/ 6 h 8"/>
                  <a:gd name="T10" fmla="*/ 5 w 7"/>
                  <a:gd name="T11" fmla="*/ 8 h 8"/>
                  <a:gd name="T12" fmla="*/ 2 w 7"/>
                  <a:gd name="T13" fmla="*/ 8 h 8"/>
                  <a:gd name="T14" fmla="*/ 0 w 7"/>
                  <a:gd name="T15" fmla="*/ 8 h 8"/>
                  <a:gd name="T16" fmla="*/ 0 w 7"/>
                  <a:gd name="T17" fmla="*/ 6 h 8"/>
                  <a:gd name="T18" fmla="*/ 0 w 7"/>
                  <a:gd name="T19" fmla="*/ 6 h 8"/>
                  <a:gd name="T20" fmla="*/ 0 w 7"/>
                  <a:gd name="T21" fmla="*/ 3 h 8"/>
                  <a:gd name="T22" fmla="*/ 0 w 7"/>
                  <a:gd name="T23" fmla="*/ 0 h 8"/>
                  <a:gd name="T24" fmla="*/ 0 w 7"/>
                  <a:gd name="T25" fmla="*/ 0 h 8"/>
                  <a:gd name="T26" fmla="*/ 2 w 7"/>
                  <a:gd name="T27" fmla="*/ 0 h 8"/>
                  <a:gd name="T28" fmla="*/ 5 w 7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8"/>
                  <a:gd name="T47" fmla="*/ 7 w 7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8">
                    <a:moveTo>
                      <a:pt x="5" y="0"/>
                    </a:moveTo>
                    <a:lnTo>
                      <a:pt x="7" y="3"/>
                    </a:lnTo>
                    <a:lnTo>
                      <a:pt x="7" y="6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13" name="Freeform 3379"/>
              <p:cNvSpPr>
                <a:spLocks/>
              </p:cNvSpPr>
              <p:nvPr/>
            </p:nvSpPr>
            <p:spPr bwMode="auto">
              <a:xfrm>
                <a:off x="4149" y="2457"/>
                <a:ext cx="8" cy="8"/>
              </a:xfrm>
              <a:custGeom>
                <a:avLst/>
                <a:gdLst>
                  <a:gd name="T0" fmla="*/ 8 w 8"/>
                  <a:gd name="T1" fmla="*/ 2 h 8"/>
                  <a:gd name="T2" fmla="*/ 8 w 8"/>
                  <a:gd name="T3" fmla="*/ 2 h 8"/>
                  <a:gd name="T4" fmla="*/ 8 w 8"/>
                  <a:gd name="T5" fmla="*/ 5 h 8"/>
                  <a:gd name="T6" fmla="*/ 8 w 8"/>
                  <a:gd name="T7" fmla="*/ 5 h 8"/>
                  <a:gd name="T8" fmla="*/ 5 w 8"/>
                  <a:gd name="T9" fmla="*/ 8 h 8"/>
                  <a:gd name="T10" fmla="*/ 3 w 8"/>
                  <a:gd name="T11" fmla="*/ 8 h 8"/>
                  <a:gd name="T12" fmla="*/ 3 w 8"/>
                  <a:gd name="T13" fmla="*/ 8 h 8"/>
                  <a:gd name="T14" fmla="*/ 0 w 8"/>
                  <a:gd name="T15" fmla="*/ 5 h 8"/>
                  <a:gd name="T16" fmla="*/ 3 w 8"/>
                  <a:gd name="T17" fmla="*/ 5 h 8"/>
                  <a:gd name="T18" fmla="*/ 3 w 8"/>
                  <a:gd name="T19" fmla="*/ 2 h 8"/>
                  <a:gd name="T20" fmla="*/ 3 w 8"/>
                  <a:gd name="T21" fmla="*/ 2 h 8"/>
                  <a:gd name="T22" fmla="*/ 5 w 8"/>
                  <a:gd name="T23" fmla="*/ 0 h 8"/>
                  <a:gd name="T24" fmla="*/ 8 w 8"/>
                  <a:gd name="T25" fmla="*/ 2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8"/>
                  <a:gd name="T41" fmla="*/ 8 w 8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8">
                    <a:moveTo>
                      <a:pt x="8" y="2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14" name="Freeform 3380"/>
              <p:cNvSpPr>
                <a:spLocks/>
              </p:cNvSpPr>
              <p:nvPr/>
            </p:nvSpPr>
            <p:spPr bwMode="auto">
              <a:xfrm>
                <a:off x="4154" y="2465"/>
                <a:ext cx="8" cy="7"/>
              </a:xfrm>
              <a:custGeom>
                <a:avLst/>
                <a:gdLst>
                  <a:gd name="T0" fmla="*/ 8 w 8"/>
                  <a:gd name="T1" fmla="*/ 2 h 7"/>
                  <a:gd name="T2" fmla="*/ 8 w 8"/>
                  <a:gd name="T3" fmla="*/ 2 h 7"/>
                  <a:gd name="T4" fmla="*/ 8 w 8"/>
                  <a:gd name="T5" fmla="*/ 5 h 7"/>
                  <a:gd name="T6" fmla="*/ 8 w 8"/>
                  <a:gd name="T7" fmla="*/ 5 h 7"/>
                  <a:gd name="T8" fmla="*/ 5 w 8"/>
                  <a:gd name="T9" fmla="*/ 7 h 7"/>
                  <a:gd name="T10" fmla="*/ 3 w 8"/>
                  <a:gd name="T11" fmla="*/ 7 h 7"/>
                  <a:gd name="T12" fmla="*/ 3 w 8"/>
                  <a:gd name="T13" fmla="*/ 7 h 7"/>
                  <a:gd name="T14" fmla="*/ 0 w 8"/>
                  <a:gd name="T15" fmla="*/ 5 h 7"/>
                  <a:gd name="T16" fmla="*/ 0 w 8"/>
                  <a:gd name="T17" fmla="*/ 5 h 7"/>
                  <a:gd name="T18" fmla="*/ 3 w 8"/>
                  <a:gd name="T19" fmla="*/ 2 h 7"/>
                  <a:gd name="T20" fmla="*/ 3 w 8"/>
                  <a:gd name="T21" fmla="*/ 2 h 7"/>
                  <a:gd name="T22" fmla="*/ 5 w 8"/>
                  <a:gd name="T23" fmla="*/ 0 h 7"/>
                  <a:gd name="T24" fmla="*/ 8 w 8"/>
                  <a:gd name="T25" fmla="*/ 2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7"/>
                  <a:gd name="T41" fmla="*/ 8 w 8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7">
                    <a:moveTo>
                      <a:pt x="8" y="2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15" name="Freeform 3381"/>
              <p:cNvSpPr>
                <a:spLocks/>
              </p:cNvSpPr>
              <p:nvPr/>
            </p:nvSpPr>
            <p:spPr bwMode="auto">
              <a:xfrm>
                <a:off x="4159" y="2475"/>
                <a:ext cx="8" cy="5"/>
              </a:xfrm>
              <a:custGeom>
                <a:avLst/>
                <a:gdLst>
                  <a:gd name="T0" fmla="*/ 8 w 8"/>
                  <a:gd name="T1" fmla="*/ 0 h 5"/>
                  <a:gd name="T2" fmla="*/ 8 w 8"/>
                  <a:gd name="T3" fmla="*/ 3 h 5"/>
                  <a:gd name="T4" fmla="*/ 8 w 8"/>
                  <a:gd name="T5" fmla="*/ 3 h 5"/>
                  <a:gd name="T6" fmla="*/ 8 w 8"/>
                  <a:gd name="T7" fmla="*/ 5 h 5"/>
                  <a:gd name="T8" fmla="*/ 8 w 8"/>
                  <a:gd name="T9" fmla="*/ 5 h 5"/>
                  <a:gd name="T10" fmla="*/ 6 w 8"/>
                  <a:gd name="T11" fmla="*/ 5 h 5"/>
                  <a:gd name="T12" fmla="*/ 3 w 8"/>
                  <a:gd name="T13" fmla="*/ 5 h 5"/>
                  <a:gd name="T14" fmla="*/ 3 w 8"/>
                  <a:gd name="T15" fmla="*/ 5 h 5"/>
                  <a:gd name="T16" fmla="*/ 0 w 8"/>
                  <a:gd name="T17" fmla="*/ 5 h 5"/>
                  <a:gd name="T18" fmla="*/ 0 w 8"/>
                  <a:gd name="T19" fmla="*/ 3 h 5"/>
                  <a:gd name="T20" fmla="*/ 0 w 8"/>
                  <a:gd name="T21" fmla="*/ 0 h 5"/>
                  <a:gd name="T22" fmla="*/ 3 w 8"/>
                  <a:gd name="T23" fmla="*/ 0 h 5"/>
                  <a:gd name="T24" fmla="*/ 3 w 8"/>
                  <a:gd name="T25" fmla="*/ 0 h 5"/>
                  <a:gd name="T26" fmla="*/ 6 w 8"/>
                  <a:gd name="T27" fmla="*/ 0 h 5"/>
                  <a:gd name="T28" fmla="*/ 8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6" y="5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16" name="Freeform 3382"/>
              <p:cNvSpPr>
                <a:spLocks/>
              </p:cNvSpPr>
              <p:nvPr/>
            </p:nvSpPr>
            <p:spPr bwMode="auto">
              <a:xfrm>
                <a:off x="4165" y="2483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8 w 8"/>
                  <a:gd name="T9" fmla="*/ 5 h 8"/>
                  <a:gd name="T10" fmla="*/ 5 w 8"/>
                  <a:gd name="T11" fmla="*/ 8 h 8"/>
                  <a:gd name="T12" fmla="*/ 2 w 8"/>
                  <a:gd name="T13" fmla="*/ 8 h 8"/>
                  <a:gd name="T14" fmla="*/ 2 w 8"/>
                  <a:gd name="T15" fmla="*/ 8 h 8"/>
                  <a:gd name="T16" fmla="*/ 0 w 8"/>
                  <a:gd name="T17" fmla="*/ 8 h 8"/>
                  <a:gd name="T18" fmla="*/ 0 w 8"/>
                  <a:gd name="T19" fmla="*/ 5 h 8"/>
                  <a:gd name="T20" fmla="*/ 2 w 8"/>
                  <a:gd name="T21" fmla="*/ 3 h 8"/>
                  <a:gd name="T22" fmla="*/ 2 w 8"/>
                  <a:gd name="T23" fmla="*/ 3 h 8"/>
                  <a:gd name="T24" fmla="*/ 2 w 8"/>
                  <a:gd name="T25" fmla="*/ 0 h 8"/>
                  <a:gd name="T26" fmla="*/ 5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17" name="Freeform 3383"/>
              <p:cNvSpPr>
                <a:spLocks/>
              </p:cNvSpPr>
              <p:nvPr/>
            </p:nvSpPr>
            <p:spPr bwMode="auto">
              <a:xfrm>
                <a:off x="4170" y="2493"/>
                <a:ext cx="10" cy="8"/>
              </a:xfrm>
              <a:custGeom>
                <a:avLst/>
                <a:gdLst>
                  <a:gd name="T0" fmla="*/ 10 w 10"/>
                  <a:gd name="T1" fmla="*/ 0 h 8"/>
                  <a:gd name="T2" fmla="*/ 10 w 10"/>
                  <a:gd name="T3" fmla="*/ 3 h 8"/>
                  <a:gd name="T4" fmla="*/ 10 w 10"/>
                  <a:gd name="T5" fmla="*/ 3 h 8"/>
                  <a:gd name="T6" fmla="*/ 10 w 10"/>
                  <a:gd name="T7" fmla="*/ 6 h 8"/>
                  <a:gd name="T8" fmla="*/ 10 w 10"/>
                  <a:gd name="T9" fmla="*/ 6 h 8"/>
                  <a:gd name="T10" fmla="*/ 8 w 10"/>
                  <a:gd name="T11" fmla="*/ 8 h 8"/>
                  <a:gd name="T12" fmla="*/ 3 w 10"/>
                  <a:gd name="T13" fmla="*/ 8 h 8"/>
                  <a:gd name="T14" fmla="*/ 3 w 10"/>
                  <a:gd name="T15" fmla="*/ 8 h 8"/>
                  <a:gd name="T16" fmla="*/ 0 w 10"/>
                  <a:gd name="T17" fmla="*/ 8 h 8"/>
                  <a:gd name="T18" fmla="*/ 3 w 10"/>
                  <a:gd name="T19" fmla="*/ 6 h 8"/>
                  <a:gd name="T20" fmla="*/ 3 w 10"/>
                  <a:gd name="T21" fmla="*/ 3 h 8"/>
                  <a:gd name="T22" fmla="*/ 3 w 10"/>
                  <a:gd name="T23" fmla="*/ 3 h 8"/>
                  <a:gd name="T24" fmla="*/ 3 w 10"/>
                  <a:gd name="T25" fmla="*/ 0 h 8"/>
                  <a:gd name="T26" fmla="*/ 1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10" y="0"/>
                    </a:moveTo>
                    <a:lnTo>
                      <a:pt x="10" y="3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3" y="6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18" name="Freeform 3384"/>
              <p:cNvSpPr>
                <a:spLocks/>
              </p:cNvSpPr>
              <p:nvPr/>
            </p:nvSpPr>
            <p:spPr bwMode="auto">
              <a:xfrm>
                <a:off x="4139" y="2457"/>
                <a:ext cx="7" cy="8"/>
              </a:xfrm>
              <a:custGeom>
                <a:avLst/>
                <a:gdLst>
                  <a:gd name="T0" fmla="*/ 7 w 7"/>
                  <a:gd name="T1" fmla="*/ 2 h 8"/>
                  <a:gd name="T2" fmla="*/ 7 w 7"/>
                  <a:gd name="T3" fmla="*/ 2 h 8"/>
                  <a:gd name="T4" fmla="*/ 7 w 7"/>
                  <a:gd name="T5" fmla="*/ 5 h 8"/>
                  <a:gd name="T6" fmla="*/ 7 w 7"/>
                  <a:gd name="T7" fmla="*/ 5 h 8"/>
                  <a:gd name="T8" fmla="*/ 5 w 7"/>
                  <a:gd name="T9" fmla="*/ 8 h 8"/>
                  <a:gd name="T10" fmla="*/ 2 w 7"/>
                  <a:gd name="T11" fmla="*/ 8 h 8"/>
                  <a:gd name="T12" fmla="*/ 0 w 7"/>
                  <a:gd name="T13" fmla="*/ 8 h 8"/>
                  <a:gd name="T14" fmla="*/ 0 w 7"/>
                  <a:gd name="T15" fmla="*/ 5 h 8"/>
                  <a:gd name="T16" fmla="*/ 0 w 7"/>
                  <a:gd name="T17" fmla="*/ 5 h 8"/>
                  <a:gd name="T18" fmla="*/ 0 w 7"/>
                  <a:gd name="T19" fmla="*/ 2 h 8"/>
                  <a:gd name="T20" fmla="*/ 0 w 7"/>
                  <a:gd name="T21" fmla="*/ 2 h 8"/>
                  <a:gd name="T22" fmla="*/ 2 w 7"/>
                  <a:gd name="T23" fmla="*/ 2 h 8"/>
                  <a:gd name="T24" fmla="*/ 5 w 7"/>
                  <a:gd name="T25" fmla="*/ 0 h 8"/>
                  <a:gd name="T26" fmla="*/ 7 w 7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8"/>
                  <a:gd name="T44" fmla="*/ 7 w 7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8">
                    <a:moveTo>
                      <a:pt x="7" y="2"/>
                    </a:moveTo>
                    <a:lnTo>
                      <a:pt x="7" y="2"/>
                    </a:lnTo>
                    <a:lnTo>
                      <a:pt x="7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7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19" name="Freeform 3385"/>
              <p:cNvSpPr>
                <a:spLocks/>
              </p:cNvSpPr>
              <p:nvPr/>
            </p:nvSpPr>
            <p:spPr bwMode="auto">
              <a:xfrm>
                <a:off x="4141" y="2465"/>
                <a:ext cx="11" cy="7"/>
              </a:xfrm>
              <a:custGeom>
                <a:avLst/>
                <a:gdLst>
                  <a:gd name="T0" fmla="*/ 11 w 11"/>
                  <a:gd name="T1" fmla="*/ 2 h 7"/>
                  <a:gd name="T2" fmla="*/ 11 w 11"/>
                  <a:gd name="T3" fmla="*/ 2 h 7"/>
                  <a:gd name="T4" fmla="*/ 11 w 11"/>
                  <a:gd name="T5" fmla="*/ 5 h 7"/>
                  <a:gd name="T6" fmla="*/ 11 w 11"/>
                  <a:gd name="T7" fmla="*/ 5 h 7"/>
                  <a:gd name="T8" fmla="*/ 8 w 11"/>
                  <a:gd name="T9" fmla="*/ 5 h 7"/>
                  <a:gd name="T10" fmla="*/ 5 w 11"/>
                  <a:gd name="T11" fmla="*/ 7 h 7"/>
                  <a:gd name="T12" fmla="*/ 3 w 11"/>
                  <a:gd name="T13" fmla="*/ 7 h 7"/>
                  <a:gd name="T14" fmla="*/ 3 w 11"/>
                  <a:gd name="T15" fmla="*/ 7 h 7"/>
                  <a:gd name="T16" fmla="*/ 0 w 11"/>
                  <a:gd name="T17" fmla="*/ 5 h 7"/>
                  <a:gd name="T18" fmla="*/ 3 w 11"/>
                  <a:gd name="T19" fmla="*/ 5 h 7"/>
                  <a:gd name="T20" fmla="*/ 3 w 11"/>
                  <a:gd name="T21" fmla="*/ 2 h 7"/>
                  <a:gd name="T22" fmla="*/ 3 w 11"/>
                  <a:gd name="T23" fmla="*/ 2 h 7"/>
                  <a:gd name="T24" fmla="*/ 8 w 11"/>
                  <a:gd name="T25" fmla="*/ 0 h 7"/>
                  <a:gd name="T26" fmla="*/ 11 w 11"/>
                  <a:gd name="T27" fmla="*/ 2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7"/>
                  <a:gd name="T44" fmla="*/ 11 w 11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7">
                    <a:moveTo>
                      <a:pt x="11" y="2"/>
                    </a:moveTo>
                    <a:lnTo>
                      <a:pt x="11" y="2"/>
                    </a:lnTo>
                    <a:lnTo>
                      <a:pt x="11" y="5"/>
                    </a:lnTo>
                    <a:lnTo>
                      <a:pt x="8" y="5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8" y="0"/>
                    </a:lnTo>
                    <a:lnTo>
                      <a:pt x="11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20" name="Freeform 3386"/>
              <p:cNvSpPr>
                <a:spLocks/>
              </p:cNvSpPr>
              <p:nvPr/>
            </p:nvSpPr>
            <p:spPr bwMode="auto">
              <a:xfrm>
                <a:off x="4146" y="2475"/>
                <a:ext cx="8" cy="5"/>
              </a:xfrm>
              <a:custGeom>
                <a:avLst/>
                <a:gdLst>
                  <a:gd name="T0" fmla="*/ 8 w 8"/>
                  <a:gd name="T1" fmla="*/ 0 h 5"/>
                  <a:gd name="T2" fmla="*/ 8 w 8"/>
                  <a:gd name="T3" fmla="*/ 3 h 5"/>
                  <a:gd name="T4" fmla="*/ 8 w 8"/>
                  <a:gd name="T5" fmla="*/ 3 h 5"/>
                  <a:gd name="T6" fmla="*/ 8 w 8"/>
                  <a:gd name="T7" fmla="*/ 5 h 5"/>
                  <a:gd name="T8" fmla="*/ 8 w 8"/>
                  <a:gd name="T9" fmla="*/ 5 h 5"/>
                  <a:gd name="T10" fmla="*/ 6 w 8"/>
                  <a:gd name="T11" fmla="*/ 5 h 5"/>
                  <a:gd name="T12" fmla="*/ 3 w 8"/>
                  <a:gd name="T13" fmla="*/ 5 h 5"/>
                  <a:gd name="T14" fmla="*/ 3 w 8"/>
                  <a:gd name="T15" fmla="*/ 5 h 5"/>
                  <a:gd name="T16" fmla="*/ 0 w 8"/>
                  <a:gd name="T17" fmla="*/ 5 h 5"/>
                  <a:gd name="T18" fmla="*/ 0 w 8"/>
                  <a:gd name="T19" fmla="*/ 5 h 5"/>
                  <a:gd name="T20" fmla="*/ 3 w 8"/>
                  <a:gd name="T21" fmla="*/ 3 h 5"/>
                  <a:gd name="T22" fmla="*/ 3 w 8"/>
                  <a:gd name="T23" fmla="*/ 0 h 5"/>
                  <a:gd name="T24" fmla="*/ 3 w 8"/>
                  <a:gd name="T25" fmla="*/ 0 h 5"/>
                  <a:gd name="T26" fmla="*/ 6 w 8"/>
                  <a:gd name="T27" fmla="*/ 0 h 5"/>
                  <a:gd name="T28" fmla="*/ 8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6" y="5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21" name="Freeform 3387"/>
              <p:cNvSpPr>
                <a:spLocks/>
              </p:cNvSpPr>
              <p:nvPr/>
            </p:nvSpPr>
            <p:spPr bwMode="auto">
              <a:xfrm>
                <a:off x="4152" y="2483"/>
                <a:ext cx="7" cy="8"/>
              </a:xfrm>
              <a:custGeom>
                <a:avLst/>
                <a:gdLst>
                  <a:gd name="T0" fmla="*/ 7 w 7"/>
                  <a:gd name="T1" fmla="*/ 0 h 8"/>
                  <a:gd name="T2" fmla="*/ 7 w 7"/>
                  <a:gd name="T3" fmla="*/ 3 h 8"/>
                  <a:gd name="T4" fmla="*/ 7 w 7"/>
                  <a:gd name="T5" fmla="*/ 5 h 8"/>
                  <a:gd name="T6" fmla="*/ 7 w 7"/>
                  <a:gd name="T7" fmla="*/ 5 h 8"/>
                  <a:gd name="T8" fmla="*/ 7 w 7"/>
                  <a:gd name="T9" fmla="*/ 8 h 8"/>
                  <a:gd name="T10" fmla="*/ 5 w 7"/>
                  <a:gd name="T11" fmla="*/ 8 h 8"/>
                  <a:gd name="T12" fmla="*/ 2 w 7"/>
                  <a:gd name="T13" fmla="*/ 8 h 8"/>
                  <a:gd name="T14" fmla="*/ 2 w 7"/>
                  <a:gd name="T15" fmla="*/ 8 h 8"/>
                  <a:gd name="T16" fmla="*/ 0 w 7"/>
                  <a:gd name="T17" fmla="*/ 8 h 8"/>
                  <a:gd name="T18" fmla="*/ 0 w 7"/>
                  <a:gd name="T19" fmla="*/ 5 h 8"/>
                  <a:gd name="T20" fmla="*/ 0 w 7"/>
                  <a:gd name="T21" fmla="*/ 3 h 8"/>
                  <a:gd name="T22" fmla="*/ 2 w 7"/>
                  <a:gd name="T23" fmla="*/ 3 h 8"/>
                  <a:gd name="T24" fmla="*/ 2 w 7"/>
                  <a:gd name="T25" fmla="*/ 0 h 8"/>
                  <a:gd name="T26" fmla="*/ 5 w 7"/>
                  <a:gd name="T27" fmla="*/ 0 h 8"/>
                  <a:gd name="T28" fmla="*/ 7 w 7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8"/>
                  <a:gd name="T47" fmla="*/ 7 w 7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8">
                    <a:moveTo>
                      <a:pt x="7" y="0"/>
                    </a:moveTo>
                    <a:lnTo>
                      <a:pt x="7" y="3"/>
                    </a:lnTo>
                    <a:lnTo>
                      <a:pt x="7" y="5"/>
                    </a:lnTo>
                    <a:lnTo>
                      <a:pt x="7" y="8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22" name="Freeform 3388"/>
              <p:cNvSpPr>
                <a:spLocks/>
              </p:cNvSpPr>
              <p:nvPr/>
            </p:nvSpPr>
            <p:spPr bwMode="auto">
              <a:xfrm>
                <a:off x="4157" y="2493"/>
                <a:ext cx="10" cy="8"/>
              </a:xfrm>
              <a:custGeom>
                <a:avLst/>
                <a:gdLst>
                  <a:gd name="T0" fmla="*/ 8 w 10"/>
                  <a:gd name="T1" fmla="*/ 0 h 8"/>
                  <a:gd name="T2" fmla="*/ 10 w 10"/>
                  <a:gd name="T3" fmla="*/ 3 h 8"/>
                  <a:gd name="T4" fmla="*/ 10 w 10"/>
                  <a:gd name="T5" fmla="*/ 6 h 8"/>
                  <a:gd name="T6" fmla="*/ 10 w 10"/>
                  <a:gd name="T7" fmla="*/ 6 h 8"/>
                  <a:gd name="T8" fmla="*/ 8 w 10"/>
                  <a:gd name="T9" fmla="*/ 8 h 8"/>
                  <a:gd name="T10" fmla="*/ 5 w 10"/>
                  <a:gd name="T11" fmla="*/ 8 h 8"/>
                  <a:gd name="T12" fmla="*/ 2 w 10"/>
                  <a:gd name="T13" fmla="*/ 8 h 8"/>
                  <a:gd name="T14" fmla="*/ 2 w 10"/>
                  <a:gd name="T15" fmla="*/ 8 h 8"/>
                  <a:gd name="T16" fmla="*/ 0 w 10"/>
                  <a:gd name="T17" fmla="*/ 8 h 8"/>
                  <a:gd name="T18" fmla="*/ 0 w 10"/>
                  <a:gd name="T19" fmla="*/ 6 h 8"/>
                  <a:gd name="T20" fmla="*/ 0 w 10"/>
                  <a:gd name="T21" fmla="*/ 3 h 8"/>
                  <a:gd name="T22" fmla="*/ 2 w 10"/>
                  <a:gd name="T23" fmla="*/ 3 h 8"/>
                  <a:gd name="T24" fmla="*/ 2 w 10"/>
                  <a:gd name="T25" fmla="*/ 0 h 8"/>
                  <a:gd name="T26" fmla="*/ 5 w 10"/>
                  <a:gd name="T27" fmla="*/ 0 h 8"/>
                  <a:gd name="T28" fmla="*/ 8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8" y="0"/>
                    </a:moveTo>
                    <a:lnTo>
                      <a:pt x="10" y="3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23" name="Freeform 3389"/>
              <p:cNvSpPr>
                <a:spLocks/>
              </p:cNvSpPr>
              <p:nvPr/>
            </p:nvSpPr>
            <p:spPr bwMode="auto">
              <a:xfrm>
                <a:off x="4222" y="2415"/>
                <a:ext cx="76" cy="84"/>
              </a:xfrm>
              <a:custGeom>
                <a:avLst/>
                <a:gdLst>
                  <a:gd name="T0" fmla="*/ 42 w 76"/>
                  <a:gd name="T1" fmla="*/ 0 h 84"/>
                  <a:gd name="T2" fmla="*/ 37 w 76"/>
                  <a:gd name="T3" fmla="*/ 0 h 84"/>
                  <a:gd name="T4" fmla="*/ 29 w 76"/>
                  <a:gd name="T5" fmla="*/ 0 h 84"/>
                  <a:gd name="T6" fmla="*/ 21 w 76"/>
                  <a:gd name="T7" fmla="*/ 2 h 84"/>
                  <a:gd name="T8" fmla="*/ 13 w 76"/>
                  <a:gd name="T9" fmla="*/ 8 h 84"/>
                  <a:gd name="T10" fmla="*/ 11 w 76"/>
                  <a:gd name="T11" fmla="*/ 13 h 84"/>
                  <a:gd name="T12" fmla="*/ 5 w 76"/>
                  <a:gd name="T13" fmla="*/ 21 h 84"/>
                  <a:gd name="T14" fmla="*/ 0 w 76"/>
                  <a:gd name="T15" fmla="*/ 34 h 84"/>
                  <a:gd name="T16" fmla="*/ 0 w 76"/>
                  <a:gd name="T17" fmla="*/ 50 h 84"/>
                  <a:gd name="T18" fmla="*/ 0 w 76"/>
                  <a:gd name="T19" fmla="*/ 55 h 84"/>
                  <a:gd name="T20" fmla="*/ 3 w 76"/>
                  <a:gd name="T21" fmla="*/ 63 h 84"/>
                  <a:gd name="T22" fmla="*/ 8 w 76"/>
                  <a:gd name="T23" fmla="*/ 73 h 84"/>
                  <a:gd name="T24" fmla="*/ 19 w 76"/>
                  <a:gd name="T25" fmla="*/ 81 h 84"/>
                  <a:gd name="T26" fmla="*/ 29 w 76"/>
                  <a:gd name="T27" fmla="*/ 84 h 84"/>
                  <a:gd name="T28" fmla="*/ 40 w 76"/>
                  <a:gd name="T29" fmla="*/ 81 h 84"/>
                  <a:gd name="T30" fmla="*/ 50 w 76"/>
                  <a:gd name="T31" fmla="*/ 73 h 84"/>
                  <a:gd name="T32" fmla="*/ 60 w 76"/>
                  <a:gd name="T33" fmla="*/ 63 h 84"/>
                  <a:gd name="T34" fmla="*/ 71 w 76"/>
                  <a:gd name="T35" fmla="*/ 50 h 84"/>
                  <a:gd name="T36" fmla="*/ 76 w 76"/>
                  <a:gd name="T37" fmla="*/ 34 h 84"/>
                  <a:gd name="T38" fmla="*/ 74 w 76"/>
                  <a:gd name="T39" fmla="*/ 21 h 84"/>
                  <a:gd name="T40" fmla="*/ 68 w 76"/>
                  <a:gd name="T41" fmla="*/ 8 h 84"/>
                  <a:gd name="T42" fmla="*/ 55 w 76"/>
                  <a:gd name="T43" fmla="*/ 2 h 84"/>
                  <a:gd name="T44" fmla="*/ 42 w 76"/>
                  <a:gd name="T45" fmla="*/ 0 h 8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76"/>
                  <a:gd name="T70" fmla="*/ 0 h 84"/>
                  <a:gd name="T71" fmla="*/ 76 w 76"/>
                  <a:gd name="T72" fmla="*/ 84 h 8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76" h="84">
                    <a:moveTo>
                      <a:pt x="42" y="0"/>
                    </a:moveTo>
                    <a:lnTo>
                      <a:pt x="37" y="0"/>
                    </a:lnTo>
                    <a:lnTo>
                      <a:pt x="29" y="0"/>
                    </a:lnTo>
                    <a:lnTo>
                      <a:pt x="21" y="2"/>
                    </a:lnTo>
                    <a:lnTo>
                      <a:pt x="13" y="8"/>
                    </a:lnTo>
                    <a:lnTo>
                      <a:pt x="11" y="13"/>
                    </a:lnTo>
                    <a:lnTo>
                      <a:pt x="5" y="21"/>
                    </a:lnTo>
                    <a:lnTo>
                      <a:pt x="0" y="34"/>
                    </a:lnTo>
                    <a:lnTo>
                      <a:pt x="0" y="50"/>
                    </a:lnTo>
                    <a:lnTo>
                      <a:pt x="0" y="55"/>
                    </a:lnTo>
                    <a:lnTo>
                      <a:pt x="3" y="63"/>
                    </a:lnTo>
                    <a:lnTo>
                      <a:pt x="8" y="73"/>
                    </a:lnTo>
                    <a:lnTo>
                      <a:pt x="19" y="81"/>
                    </a:lnTo>
                    <a:lnTo>
                      <a:pt x="29" y="84"/>
                    </a:lnTo>
                    <a:lnTo>
                      <a:pt x="40" y="81"/>
                    </a:lnTo>
                    <a:lnTo>
                      <a:pt x="50" y="73"/>
                    </a:lnTo>
                    <a:lnTo>
                      <a:pt x="60" y="63"/>
                    </a:lnTo>
                    <a:lnTo>
                      <a:pt x="71" y="50"/>
                    </a:lnTo>
                    <a:lnTo>
                      <a:pt x="76" y="34"/>
                    </a:lnTo>
                    <a:lnTo>
                      <a:pt x="74" y="21"/>
                    </a:lnTo>
                    <a:lnTo>
                      <a:pt x="68" y="8"/>
                    </a:lnTo>
                    <a:lnTo>
                      <a:pt x="55" y="2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24" name="Freeform 3390"/>
              <p:cNvSpPr>
                <a:spLocks/>
              </p:cNvSpPr>
              <p:nvPr/>
            </p:nvSpPr>
            <p:spPr bwMode="auto">
              <a:xfrm>
                <a:off x="4235" y="2412"/>
                <a:ext cx="29" cy="11"/>
              </a:xfrm>
              <a:custGeom>
                <a:avLst/>
                <a:gdLst>
                  <a:gd name="T0" fmla="*/ 3 w 29"/>
                  <a:gd name="T1" fmla="*/ 11 h 11"/>
                  <a:gd name="T2" fmla="*/ 3 w 29"/>
                  <a:gd name="T3" fmla="*/ 11 h 11"/>
                  <a:gd name="T4" fmla="*/ 6 w 29"/>
                  <a:gd name="T5" fmla="*/ 8 h 11"/>
                  <a:gd name="T6" fmla="*/ 8 w 29"/>
                  <a:gd name="T7" fmla="*/ 5 h 11"/>
                  <a:gd name="T8" fmla="*/ 11 w 29"/>
                  <a:gd name="T9" fmla="*/ 5 h 11"/>
                  <a:gd name="T10" fmla="*/ 16 w 29"/>
                  <a:gd name="T11" fmla="*/ 5 h 11"/>
                  <a:gd name="T12" fmla="*/ 19 w 29"/>
                  <a:gd name="T13" fmla="*/ 5 h 11"/>
                  <a:gd name="T14" fmla="*/ 24 w 29"/>
                  <a:gd name="T15" fmla="*/ 3 h 11"/>
                  <a:gd name="T16" fmla="*/ 27 w 29"/>
                  <a:gd name="T17" fmla="*/ 5 h 11"/>
                  <a:gd name="T18" fmla="*/ 29 w 29"/>
                  <a:gd name="T19" fmla="*/ 5 h 11"/>
                  <a:gd name="T20" fmla="*/ 29 w 29"/>
                  <a:gd name="T21" fmla="*/ 0 h 11"/>
                  <a:gd name="T22" fmla="*/ 27 w 29"/>
                  <a:gd name="T23" fmla="*/ 0 h 11"/>
                  <a:gd name="T24" fmla="*/ 24 w 29"/>
                  <a:gd name="T25" fmla="*/ 0 h 11"/>
                  <a:gd name="T26" fmla="*/ 19 w 29"/>
                  <a:gd name="T27" fmla="*/ 0 h 11"/>
                  <a:gd name="T28" fmla="*/ 16 w 29"/>
                  <a:gd name="T29" fmla="*/ 0 h 11"/>
                  <a:gd name="T30" fmla="*/ 11 w 29"/>
                  <a:gd name="T31" fmla="*/ 3 h 11"/>
                  <a:gd name="T32" fmla="*/ 6 w 29"/>
                  <a:gd name="T33" fmla="*/ 3 h 11"/>
                  <a:gd name="T34" fmla="*/ 3 w 29"/>
                  <a:gd name="T35" fmla="*/ 5 h 11"/>
                  <a:gd name="T36" fmla="*/ 0 w 29"/>
                  <a:gd name="T37" fmla="*/ 8 h 11"/>
                  <a:gd name="T38" fmla="*/ 0 w 29"/>
                  <a:gd name="T39" fmla="*/ 8 h 11"/>
                  <a:gd name="T40" fmla="*/ 3 w 29"/>
                  <a:gd name="T41" fmla="*/ 11 h 1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11"/>
                  <a:gd name="T65" fmla="*/ 29 w 29"/>
                  <a:gd name="T66" fmla="*/ 11 h 1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11">
                    <a:moveTo>
                      <a:pt x="3" y="11"/>
                    </a:moveTo>
                    <a:lnTo>
                      <a:pt x="3" y="11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6" y="5"/>
                    </a:lnTo>
                    <a:lnTo>
                      <a:pt x="19" y="5"/>
                    </a:lnTo>
                    <a:lnTo>
                      <a:pt x="24" y="3"/>
                    </a:lnTo>
                    <a:lnTo>
                      <a:pt x="27" y="5"/>
                    </a:lnTo>
                    <a:lnTo>
                      <a:pt x="29" y="5"/>
                    </a:lnTo>
                    <a:lnTo>
                      <a:pt x="29" y="0"/>
                    </a:lnTo>
                    <a:lnTo>
                      <a:pt x="27" y="0"/>
                    </a:lnTo>
                    <a:lnTo>
                      <a:pt x="24" y="0"/>
                    </a:lnTo>
                    <a:lnTo>
                      <a:pt x="19" y="0"/>
                    </a:lnTo>
                    <a:lnTo>
                      <a:pt x="16" y="0"/>
                    </a:lnTo>
                    <a:lnTo>
                      <a:pt x="11" y="3"/>
                    </a:lnTo>
                    <a:lnTo>
                      <a:pt x="6" y="3"/>
                    </a:lnTo>
                    <a:lnTo>
                      <a:pt x="3" y="5"/>
                    </a:lnTo>
                    <a:lnTo>
                      <a:pt x="0" y="8"/>
                    </a:lnTo>
                    <a:lnTo>
                      <a:pt x="3" y="1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25" name="Freeform 3391"/>
              <p:cNvSpPr>
                <a:spLocks/>
              </p:cNvSpPr>
              <p:nvPr/>
            </p:nvSpPr>
            <p:spPr bwMode="auto">
              <a:xfrm>
                <a:off x="4222" y="2420"/>
                <a:ext cx="16" cy="29"/>
              </a:xfrm>
              <a:custGeom>
                <a:avLst/>
                <a:gdLst>
                  <a:gd name="T0" fmla="*/ 3 w 16"/>
                  <a:gd name="T1" fmla="*/ 29 h 29"/>
                  <a:gd name="T2" fmla="*/ 3 w 16"/>
                  <a:gd name="T3" fmla="*/ 29 h 29"/>
                  <a:gd name="T4" fmla="*/ 3 w 16"/>
                  <a:gd name="T5" fmla="*/ 26 h 29"/>
                  <a:gd name="T6" fmla="*/ 5 w 16"/>
                  <a:gd name="T7" fmla="*/ 24 h 29"/>
                  <a:gd name="T8" fmla="*/ 5 w 16"/>
                  <a:gd name="T9" fmla="*/ 18 h 29"/>
                  <a:gd name="T10" fmla="*/ 8 w 16"/>
                  <a:gd name="T11" fmla="*/ 16 h 29"/>
                  <a:gd name="T12" fmla="*/ 8 w 16"/>
                  <a:gd name="T13" fmla="*/ 11 h 29"/>
                  <a:gd name="T14" fmla="*/ 11 w 16"/>
                  <a:gd name="T15" fmla="*/ 8 h 29"/>
                  <a:gd name="T16" fmla="*/ 13 w 16"/>
                  <a:gd name="T17" fmla="*/ 5 h 29"/>
                  <a:gd name="T18" fmla="*/ 16 w 16"/>
                  <a:gd name="T19" fmla="*/ 3 h 29"/>
                  <a:gd name="T20" fmla="*/ 13 w 16"/>
                  <a:gd name="T21" fmla="*/ 0 h 29"/>
                  <a:gd name="T22" fmla="*/ 11 w 16"/>
                  <a:gd name="T23" fmla="*/ 3 h 29"/>
                  <a:gd name="T24" fmla="*/ 8 w 16"/>
                  <a:gd name="T25" fmla="*/ 5 h 29"/>
                  <a:gd name="T26" fmla="*/ 5 w 16"/>
                  <a:gd name="T27" fmla="*/ 11 h 29"/>
                  <a:gd name="T28" fmla="*/ 5 w 16"/>
                  <a:gd name="T29" fmla="*/ 13 h 29"/>
                  <a:gd name="T30" fmla="*/ 3 w 16"/>
                  <a:gd name="T31" fmla="*/ 18 h 29"/>
                  <a:gd name="T32" fmla="*/ 0 w 16"/>
                  <a:gd name="T33" fmla="*/ 21 h 29"/>
                  <a:gd name="T34" fmla="*/ 0 w 16"/>
                  <a:gd name="T35" fmla="*/ 26 h 29"/>
                  <a:gd name="T36" fmla="*/ 0 w 16"/>
                  <a:gd name="T37" fmla="*/ 29 h 29"/>
                  <a:gd name="T38" fmla="*/ 0 w 16"/>
                  <a:gd name="T39" fmla="*/ 29 h 29"/>
                  <a:gd name="T40" fmla="*/ 3 w 16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29"/>
                  <a:gd name="T65" fmla="*/ 16 w 16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29">
                    <a:moveTo>
                      <a:pt x="3" y="29"/>
                    </a:moveTo>
                    <a:lnTo>
                      <a:pt x="3" y="29"/>
                    </a:lnTo>
                    <a:lnTo>
                      <a:pt x="3" y="26"/>
                    </a:lnTo>
                    <a:lnTo>
                      <a:pt x="5" y="24"/>
                    </a:lnTo>
                    <a:lnTo>
                      <a:pt x="5" y="18"/>
                    </a:lnTo>
                    <a:lnTo>
                      <a:pt x="8" y="16"/>
                    </a:lnTo>
                    <a:lnTo>
                      <a:pt x="8" y="11"/>
                    </a:lnTo>
                    <a:lnTo>
                      <a:pt x="11" y="8"/>
                    </a:lnTo>
                    <a:lnTo>
                      <a:pt x="13" y="5"/>
                    </a:lnTo>
                    <a:lnTo>
                      <a:pt x="16" y="3"/>
                    </a:lnTo>
                    <a:lnTo>
                      <a:pt x="13" y="0"/>
                    </a:lnTo>
                    <a:lnTo>
                      <a:pt x="11" y="3"/>
                    </a:lnTo>
                    <a:lnTo>
                      <a:pt x="8" y="5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3" y="18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0" y="29"/>
                    </a:lnTo>
                    <a:lnTo>
                      <a:pt x="3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26" name="Freeform 3392"/>
              <p:cNvSpPr>
                <a:spLocks/>
              </p:cNvSpPr>
              <p:nvPr/>
            </p:nvSpPr>
            <p:spPr bwMode="auto">
              <a:xfrm>
                <a:off x="4220" y="2449"/>
                <a:ext cx="5" cy="29"/>
              </a:xfrm>
              <a:custGeom>
                <a:avLst/>
                <a:gdLst>
                  <a:gd name="T0" fmla="*/ 5 w 5"/>
                  <a:gd name="T1" fmla="*/ 29 h 29"/>
                  <a:gd name="T2" fmla="*/ 5 w 5"/>
                  <a:gd name="T3" fmla="*/ 29 h 29"/>
                  <a:gd name="T4" fmla="*/ 5 w 5"/>
                  <a:gd name="T5" fmla="*/ 23 h 29"/>
                  <a:gd name="T6" fmla="*/ 5 w 5"/>
                  <a:gd name="T7" fmla="*/ 21 h 29"/>
                  <a:gd name="T8" fmla="*/ 5 w 5"/>
                  <a:gd name="T9" fmla="*/ 18 h 29"/>
                  <a:gd name="T10" fmla="*/ 5 w 5"/>
                  <a:gd name="T11" fmla="*/ 16 h 29"/>
                  <a:gd name="T12" fmla="*/ 5 w 5"/>
                  <a:gd name="T13" fmla="*/ 10 h 29"/>
                  <a:gd name="T14" fmla="*/ 5 w 5"/>
                  <a:gd name="T15" fmla="*/ 8 h 29"/>
                  <a:gd name="T16" fmla="*/ 5 w 5"/>
                  <a:gd name="T17" fmla="*/ 5 h 29"/>
                  <a:gd name="T18" fmla="*/ 5 w 5"/>
                  <a:gd name="T19" fmla="*/ 0 h 29"/>
                  <a:gd name="T20" fmla="*/ 2 w 5"/>
                  <a:gd name="T21" fmla="*/ 0 h 29"/>
                  <a:gd name="T22" fmla="*/ 2 w 5"/>
                  <a:gd name="T23" fmla="*/ 3 h 29"/>
                  <a:gd name="T24" fmla="*/ 0 w 5"/>
                  <a:gd name="T25" fmla="*/ 8 h 29"/>
                  <a:gd name="T26" fmla="*/ 0 w 5"/>
                  <a:gd name="T27" fmla="*/ 10 h 29"/>
                  <a:gd name="T28" fmla="*/ 0 w 5"/>
                  <a:gd name="T29" fmla="*/ 16 h 29"/>
                  <a:gd name="T30" fmla="*/ 0 w 5"/>
                  <a:gd name="T31" fmla="*/ 18 h 29"/>
                  <a:gd name="T32" fmla="*/ 0 w 5"/>
                  <a:gd name="T33" fmla="*/ 21 h 29"/>
                  <a:gd name="T34" fmla="*/ 2 w 5"/>
                  <a:gd name="T35" fmla="*/ 26 h 29"/>
                  <a:gd name="T36" fmla="*/ 2 w 5"/>
                  <a:gd name="T37" fmla="*/ 29 h 29"/>
                  <a:gd name="T38" fmla="*/ 2 w 5"/>
                  <a:gd name="T39" fmla="*/ 29 h 29"/>
                  <a:gd name="T40" fmla="*/ 5 w 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9"/>
                  <a:gd name="T65" fmla="*/ 5 w 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9">
                    <a:moveTo>
                      <a:pt x="5" y="29"/>
                    </a:moveTo>
                    <a:lnTo>
                      <a:pt x="5" y="29"/>
                    </a:lnTo>
                    <a:lnTo>
                      <a:pt x="5" y="23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5" y="16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2" y="26"/>
                    </a:lnTo>
                    <a:lnTo>
                      <a:pt x="2" y="29"/>
                    </a:lnTo>
                    <a:lnTo>
                      <a:pt x="5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27" name="Freeform 3393"/>
              <p:cNvSpPr>
                <a:spLocks/>
              </p:cNvSpPr>
              <p:nvPr/>
            </p:nvSpPr>
            <p:spPr bwMode="auto">
              <a:xfrm>
                <a:off x="4222" y="2478"/>
                <a:ext cx="21" cy="18"/>
              </a:xfrm>
              <a:custGeom>
                <a:avLst/>
                <a:gdLst>
                  <a:gd name="T0" fmla="*/ 21 w 21"/>
                  <a:gd name="T1" fmla="*/ 15 h 18"/>
                  <a:gd name="T2" fmla="*/ 21 w 21"/>
                  <a:gd name="T3" fmla="*/ 15 h 18"/>
                  <a:gd name="T4" fmla="*/ 19 w 21"/>
                  <a:gd name="T5" fmla="*/ 13 h 18"/>
                  <a:gd name="T6" fmla="*/ 16 w 21"/>
                  <a:gd name="T7" fmla="*/ 13 h 18"/>
                  <a:gd name="T8" fmla="*/ 13 w 21"/>
                  <a:gd name="T9" fmla="*/ 10 h 18"/>
                  <a:gd name="T10" fmla="*/ 11 w 21"/>
                  <a:gd name="T11" fmla="*/ 8 h 18"/>
                  <a:gd name="T12" fmla="*/ 8 w 21"/>
                  <a:gd name="T13" fmla="*/ 5 h 18"/>
                  <a:gd name="T14" fmla="*/ 5 w 21"/>
                  <a:gd name="T15" fmla="*/ 5 h 18"/>
                  <a:gd name="T16" fmla="*/ 5 w 21"/>
                  <a:gd name="T17" fmla="*/ 2 h 18"/>
                  <a:gd name="T18" fmla="*/ 3 w 21"/>
                  <a:gd name="T19" fmla="*/ 0 h 18"/>
                  <a:gd name="T20" fmla="*/ 0 w 21"/>
                  <a:gd name="T21" fmla="*/ 0 h 18"/>
                  <a:gd name="T22" fmla="*/ 0 w 21"/>
                  <a:gd name="T23" fmla="*/ 2 h 18"/>
                  <a:gd name="T24" fmla="*/ 3 w 21"/>
                  <a:gd name="T25" fmla="*/ 5 h 18"/>
                  <a:gd name="T26" fmla="*/ 5 w 21"/>
                  <a:gd name="T27" fmla="*/ 8 h 18"/>
                  <a:gd name="T28" fmla="*/ 8 w 21"/>
                  <a:gd name="T29" fmla="*/ 10 h 18"/>
                  <a:gd name="T30" fmla="*/ 11 w 21"/>
                  <a:gd name="T31" fmla="*/ 13 h 18"/>
                  <a:gd name="T32" fmla="*/ 13 w 21"/>
                  <a:gd name="T33" fmla="*/ 15 h 18"/>
                  <a:gd name="T34" fmla="*/ 16 w 21"/>
                  <a:gd name="T35" fmla="*/ 18 h 18"/>
                  <a:gd name="T36" fmla="*/ 19 w 21"/>
                  <a:gd name="T37" fmla="*/ 18 h 18"/>
                  <a:gd name="T38" fmla="*/ 19 w 21"/>
                  <a:gd name="T39" fmla="*/ 18 h 18"/>
                  <a:gd name="T40" fmla="*/ 21 w 21"/>
                  <a:gd name="T41" fmla="*/ 15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8"/>
                  <a:gd name="T65" fmla="*/ 21 w 21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8">
                    <a:moveTo>
                      <a:pt x="21" y="15"/>
                    </a:moveTo>
                    <a:lnTo>
                      <a:pt x="21" y="15"/>
                    </a:lnTo>
                    <a:lnTo>
                      <a:pt x="19" y="13"/>
                    </a:lnTo>
                    <a:lnTo>
                      <a:pt x="16" y="13"/>
                    </a:lnTo>
                    <a:lnTo>
                      <a:pt x="13" y="10"/>
                    </a:lnTo>
                    <a:lnTo>
                      <a:pt x="11" y="8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8" y="10"/>
                    </a:lnTo>
                    <a:lnTo>
                      <a:pt x="11" y="13"/>
                    </a:lnTo>
                    <a:lnTo>
                      <a:pt x="13" y="15"/>
                    </a:lnTo>
                    <a:lnTo>
                      <a:pt x="16" y="18"/>
                    </a:lnTo>
                    <a:lnTo>
                      <a:pt x="19" y="18"/>
                    </a:lnTo>
                    <a:lnTo>
                      <a:pt x="21" y="1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28" name="Freeform 3394"/>
              <p:cNvSpPr>
                <a:spLocks/>
              </p:cNvSpPr>
              <p:nvPr/>
            </p:nvSpPr>
            <p:spPr bwMode="auto">
              <a:xfrm>
                <a:off x="4241" y="2493"/>
                <a:ext cx="21" cy="8"/>
              </a:xfrm>
              <a:custGeom>
                <a:avLst/>
                <a:gdLst>
                  <a:gd name="T0" fmla="*/ 18 w 21"/>
                  <a:gd name="T1" fmla="*/ 3 h 8"/>
                  <a:gd name="T2" fmla="*/ 18 w 21"/>
                  <a:gd name="T3" fmla="*/ 3 h 8"/>
                  <a:gd name="T4" fmla="*/ 18 w 21"/>
                  <a:gd name="T5" fmla="*/ 3 h 8"/>
                  <a:gd name="T6" fmla="*/ 15 w 21"/>
                  <a:gd name="T7" fmla="*/ 3 h 8"/>
                  <a:gd name="T8" fmla="*/ 13 w 21"/>
                  <a:gd name="T9" fmla="*/ 3 h 8"/>
                  <a:gd name="T10" fmla="*/ 10 w 21"/>
                  <a:gd name="T11" fmla="*/ 3 h 8"/>
                  <a:gd name="T12" fmla="*/ 7 w 21"/>
                  <a:gd name="T13" fmla="*/ 3 h 8"/>
                  <a:gd name="T14" fmla="*/ 5 w 21"/>
                  <a:gd name="T15" fmla="*/ 3 h 8"/>
                  <a:gd name="T16" fmla="*/ 2 w 21"/>
                  <a:gd name="T17" fmla="*/ 0 h 8"/>
                  <a:gd name="T18" fmla="*/ 2 w 21"/>
                  <a:gd name="T19" fmla="*/ 0 h 8"/>
                  <a:gd name="T20" fmla="*/ 0 w 21"/>
                  <a:gd name="T21" fmla="*/ 3 h 8"/>
                  <a:gd name="T22" fmla="*/ 2 w 21"/>
                  <a:gd name="T23" fmla="*/ 6 h 8"/>
                  <a:gd name="T24" fmla="*/ 5 w 21"/>
                  <a:gd name="T25" fmla="*/ 6 h 8"/>
                  <a:gd name="T26" fmla="*/ 7 w 21"/>
                  <a:gd name="T27" fmla="*/ 6 h 8"/>
                  <a:gd name="T28" fmla="*/ 10 w 21"/>
                  <a:gd name="T29" fmla="*/ 6 h 8"/>
                  <a:gd name="T30" fmla="*/ 13 w 21"/>
                  <a:gd name="T31" fmla="*/ 8 h 8"/>
                  <a:gd name="T32" fmla="*/ 15 w 21"/>
                  <a:gd name="T33" fmla="*/ 6 h 8"/>
                  <a:gd name="T34" fmla="*/ 18 w 21"/>
                  <a:gd name="T35" fmla="*/ 6 h 8"/>
                  <a:gd name="T36" fmla="*/ 21 w 21"/>
                  <a:gd name="T37" fmla="*/ 6 h 8"/>
                  <a:gd name="T38" fmla="*/ 21 w 21"/>
                  <a:gd name="T39" fmla="*/ 6 h 8"/>
                  <a:gd name="T40" fmla="*/ 18 w 21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18" y="3"/>
                    </a:moveTo>
                    <a:lnTo>
                      <a:pt x="18" y="3"/>
                    </a:lnTo>
                    <a:lnTo>
                      <a:pt x="15" y="3"/>
                    </a:lnTo>
                    <a:lnTo>
                      <a:pt x="13" y="3"/>
                    </a:lnTo>
                    <a:lnTo>
                      <a:pt x="10" y="3"/>
                    </a:lnTo>
                    <a:lnTo>
                      <a:pt x="7" y="3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2" y="6"/>
                    </a:lnTo>
                    <a:lnTo>
                      <a:pt x="5" y="6"/>
                    </a:lnTo>
                    <a:lnTo>
                      <a:pt x="7" y="6"/>
                    </a:lnTo>
                    <a:lnTo>
                      <a:pt x="10" y="6"/>
                    </a:lnTo>
                    <a:lnTo>
                      <a:pt x="13" y="8"/>
                    </a:lnTo>
                    <a:lnTo>
                      <a:pt x="15" y="6"/>
                    </a:lnTo>
                    <a:lnTo>
                      <a:pt x="18" y="6"/>
                    </a:lnTo>
                    <a:lnTo>
                      <a:pt x="21" y="6"/>
                    </a:lnTo>
                    <a:lnTo>
                      <a:pt x="18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29" name="Freeform 3395"/>
              <p:cNvSpPr>
                <a:spLocks/>
              </p:cNvSpPr>
              <p:nvPr/>
            </p:nvSpPr>
            <p:spPr bwMode="auto">
              <a:xfrm>
                <a:off x="4259" y="2475"/>
                <a:ext cx="26" cy="24"/>
              </a:xfrm>
              <a:custGeom>
                <a:avLst/>
                <a:gdLst>
                  <a:gd name="T0" fmla="*/ 21 w 26"/>
                  <a:gd name="T1" fmla="*/ 0 h 24"/>
                  <a:gd name="T2" fmla="*/ 21 w 26"/>
                  <a:gd name="T3" fmla="*/ 0 h 24"/>
                  <a:gd name="T4" fmla="*/ 21 w 26"/>
                  <a:gd name="T5" fmla="*/ 5 h 24"/>
                  <a:gd name="T6" fmla="*/ 18 w 26"/>
                  <a:gd name="T7" fmla="*/ 8 h 24"/>
                  <a:gd name="T8" fmla="*/ 16 w 26"/>
                  <a:gd name="T9" fmla="*/ 11 h 24"/>
                  <a:gd name="T10" fmla="*/ 13 w 26"/>
                  <a:gd name="T11" fmla="*/ 13 h 24"/>
                  <a:gd name="T12" fmla="*/ 10 w 26"/>
                  <a:gd name="T13" fmla="*/ 16 h 24"/>
                  <a:gd name="T14" fmla="*/ 8 w 26"/>
                  <a:gd name="T15" fmla="*/ 16 h 24"/>
                  <a:gd name="T16" fmla="*/ 5 w 26"/>
                  <a:gd name="T17" fmla="*/ 18 h 24"/>
                  <a:gd name="T18" fmla="*/ 0 w 26"/>
                  <a:gd name="T19" fmla="*/ 21 h 24"/>
                  <a:gd name="T20" fmla="*/ 3 w 26"/>
                  <a:gd name="T21" fmla="*/ 24 h 24"/>
                  <a:gd name="T22" fmla="*/ 5 w 26"/>
                  <a:gd name="T23" fmla="*/ 21 h 24"/>
                  <a:gd name="T24" fmla="*/ 10 w 26"/>
                  <a:gd name="T25" fmla="*/ 21 h 24"/>
                  <a:gd name="T26" fmla="*/ 13 w 26"/>
                  <a:gd name="T27" fmla="*/ 18 h 24"/>
                  <a:gd name="T28" fmla="*/ 16 w 26"/>
                  <a:gd name="T29" fmla="*/ 16 h 24"/>
                  <a:gd name="T30" fmla="*/ 18 w 26"/>
                  <a:gd name="T31" fmla="*/ 13 h 24"/>
                  <a:gd name="T32" fmla="*/ 21 w 26"/>
                  <a:gd name="T33" fmla="*/ 11 h 24"/>
                  <a:gd name="T34" fmla="*/ 23 w 26"/>
                  <a:gd name="T35" fmla="*/ 5 h 24"/>
                  <a:gd name="T36" fmla="*/ 26 w 26"/>
                  <a:gd name="T37" fmla="*/ 3 h 24"/>
                  <a:gd name="T38" fmla="*/ 26 w 26"/>
                  <a:gd name="T39" fmla="*/ 3 h 24"/>
                  <a:gd name="T40" fmla="*/ 21 w 26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4"/>
                  <a:gd name="T65" fmla="*/ 26 w 26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4">
                    <a:moveTo>
                      <a:pt x="21" y="0"/>
                    </a:moveTo>
                    <a:lnTo>
                      <a:pt x="21" y="0"/>
                    </a:lnTo>
                    <a:lnTo>
                      <a:pt x="21" y="5"/>
                    </a:lnTo>
                    <a:lnTo>
                      <a:pt x="18" y="8"/>
                    </a:lnTo>
                    <a:lnTo>
                      <a:pt x="16" y="11"/>
                    </a:lnTo>
                    <a:lnTo>
                      <a:pt x="13" y="13"/>
                    </a:lnTo>
                    <a:lnTo>
                      <a:pt x="10" y="16"/>
                    </a:lnTo>
                    <a:lnTo>
                      <a:pt x="8" y="16"/>
                    </a:lnTo>
                    <a:lnTo>
                      <a:pt x="5" y="18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5" y="21"/>
                    </a:lnTo>
                    <a:lnTo>
                      <a:pt x="10" y="21"/>
                    </a:lnTo>
                    <a:lnTo>
                      <a:pt x="13" y="18"/>
                    </a:lnTo>
                    <a:lnTo>
                      <a:pt x="16" y="16"/>
                    </a:lnTo>
                    <a:lnTo>
                      <a:pt x="18" y="13"/>
                    </a:lnTo>
                    <a:lnTo>
                      <a:pt x="21" y="11"/>
                    </a:lnTo>
                    <a:lnTo>
                      <a:pt x="23" y="5"/>
                    </a:lnTo>
                    <a:lnTo>
                      <a:pt x="26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30" name="Freeform 3396"/>
              <p:cNvSpPr>
                <a:spLocks/>
              </p:cNvSpPr>
              <p:nvPr/>
            </p:nvSpPr>
            <p:spPr bwMode="auto">
              <a:xfrm>
                <a:off x="4280" y="2449"/>
                <a:ext cx="21" cy="29"/>
              </a:xfrm>
              <a:custGeom>
                <a:avLst/>
                <a:gdLst>
                  <a:gd name="T0" fmla="*/ 16 w 21"/>
                  <a:gd name="T1" fmla="*/ 0 h 29"/>
                  <a:gd name="T2" fmla="*/ 16 w 21"/>
                  <a:gd name="T3" fmla="*/ 0 h 29"/>
                  <a:gd name="T4" fmla="*/ 16 w 21"/>
                  <a:gd name="T5" fmla="*/ 3 h 29"/>
                  <a:gd name="T6" fmla="*/ 13 w 21"/>
                  <a:gd name="T7" fmla="*/ 8 h 29"/>
                  <a:gd name="T8" fmla="*/ 13 w 21"/>
                  <a:gd name="T9" fmla="*/ 10 h 29"/>
                  <a:gd name="T10" fmla="*/ 10 w 21"/>
                  <a:gd name="T11" fmla="*/ 13 h 29"/>
                  <a:gd name="T12" fmla="*/ 8 w 21"/>
                  <a:gd name="T13" fmla="*/ 18 h 29"/>
                  <a:gd name="T14" fmla="*/ 5 w 21"/>
                  <a:gd name="T15" fmla="*/ 21 h 29"/>
                  <a:gd name="T16" fmla="*/ 2 w 21"/>
                  <a:gd name="T17" fmla="*/ 23 h 29"/>
                  <a:gd name="T18" fmla="*/ 0 w 21"/>
                  <a:gd name="T19" fmla="*/ 26 h 29"/>
                  <a:gd name="T20" fmla="*/ 5 w 21"/>
                  <a:gd name="T21" fmla="*/ 29 h 29"/>
                  <a:gd name="T22" fmla="*/ 8 w 21"/>
                  <a:gd name="T23" fmla="*/ 26 h 29"/>
                  <a:gd name="T24" fmla="*/ 8 w 21"/>
                  <a:gd name="T25" fmla="*/ 23 h 29"/>
                  <a:gd name="T26" fmla="*/ 10 w 21"/>
                  <a:gd name="T27" fmla="*/ 21 h 29"/>
                  <a:gd name="T28" fmla="*/ 13 w 21"/>
                  <a:gd name="T29" fmla="*/ 16 h 29"/>
                  <a:gd name="T30" fmla="*/ 16 w 21"/>
                  <a:gd name="T31" fmla="*/ 13 h 29"/>
                  <a:gd name="T32" fmla="*/ 18 w 21"/>
                  <a:gd name="T33" fmla="*/ 8 h 29"/>
                  <a:gd name="T34" fmla="*/ 18 w 21"/>
                  <a:gd name="T35" fmla="*/ 5 h 29"/>
                  <a:gd name="T36" fmla="*/ 21 w 21"/>
                  <a:gd name="T37" fmla="*/ 0 h 29"/>
                  <a:gd name="T38" fmla="*/ 21 w 21"/>
                  <a:gd name="T39" fmla="*/ 0 h 29"/>
                  <a:gd name="T40" fmla="*/ 16 w 21"/>
                  <a:gd name="T41" fmla="*/ 0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9"/>
                  <a:gd name="T65" fmla="*/ 21 w 21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9">
                    <a:moveTo>
                      <a:pt x="16" y="0"/>
                    </a:moveTo>
                    <a:lnTo>
                      <a:pt x="16" y="0"/>
                    </a:lnTo>
                    <a:lnTo>
                      <a:pt x="16" y="3"/>
                    </a:lnTo>
                    <a:lnTo>
                      <a:pt x="13" y="8"/>
                    </a:lnTo>
                    <a:lnTo>
                      <a:pt x="13" y="10"/>
                    </a:lnTo>
                    <a:lnTo>
                      <a:pt x="10" y="13"/>
                    </a:lnTo>
                    <a:lnTo>
                      <a:pt x="8" y="18"/>
                    </a:lnTo>
                    <a:lnTo>
                      <a:pt x="5" y="21"/>
                    </a:lnTo>
                    <a:lnTo>
                      <a:pt x="2" y="23"/>
                    </a:lnTo>
                    <a:lnTo>
                      <a:pt x="0" y="26"/>
                    </a:lnTo>
                    <a:lnTo>
                      <a:pt x="5" y="29"/>
                    </a:lnTo>
                    <a:lnTo>
                      <a:pt x="8" y="26"/>
                    </a:lnTo>
                    <a:lnTo>
                      <a:pt x="8" y="23"/>
                    </a:lnTo>
                    <a:lnTo>
                      <a:pt x="10" y="21"/>
                    </a:lnTo>
                    <a:lnTo>
                      <a:pt x="13" y="16"/>
                    </a:lnTo>
                    <a:lnTo>
                      <a:pt x="16" y="13"/>
                    </a:lnTo>
                    <a:lnTo>
                      <a:pt x="18" y="8"/>
                    </a:lnTo>
                    <a:lnTo>
                      <a:pt x="18" y="5"/>
                    </a:lnTo>
                    <a:lnTo>
                      <a:pt x="21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31" name="Freeform 3397"/>
              <p:cNvSpPr>
                <a:spLocks/>
              </p:cNvSpPr>
              <p:nvPr/>
            </p:nvSpPr>
            <p:spPr bwMode="auto">
              <a:xfrm>
                <a:off x="4288" y="2423"/>
                <a:ext cx="13" cy="26"/>
              </a:xfrm>
              <a:custGeom>
                <a:avLst/>
                <a:gdLst>
                  <a:gd name="T0" fmla="*/ 0 w 13"/>
                  <a:gd name="T1" fmla="*/ 2 h 26"/>
                  <a:gd name="T2" fmla="*/ 0 w 13"/>
                  <a:gd name="T3" fmla="*/ 2 h 26"/>
                  <a:gd name="T4" fmla="*/ 2 w 13"/>
                  <a:gd name="T5" fmla="*/ 5 h 26"/>
                  <a:gd name="T6" fmla="*/ 5 w 13"/>
                  <a:gd name="T7" fmla="*/ 8 h 26"/>
                  <a:gd name="T8" fmla="*/ 5 w 13"/>
                  <a:gd name="T9" fmla="*/ 10 h 26"/>
                  <a:gd name="T10" fmla="*/ 8 w 13"/>
                  <a:gd name="T11" fmla="*/ 13 h 26"/>
                  <a:gd name="T12" fmla="*/ 8 w 13"/>
                  <a:gd name="T13" fmla="*/ 15 h 26"/>
                  <a:gd name="T14" fmla="*/ 8 w 13"/>
                  <a:gd name="T15" fmla="*/ 21 h 26"/>
                  <a:gd name="T16" fmla="*/ 8 w 13"/>
                  <a:gd name="T17" fmla="*/ 23 h 26"/>
                  <a:gd name="T18" fmla="*/ 8 w 13"/>
                  <a:gd name="T19" fmla="*/ 26 h 26"/>
                  <a:gd name="T20" fmla="*/ 13 w 13"/>
                  <a:gd name="T21" fmla="*/ 26 h 26"/>
                  <a:gd name="T22" fmla="*/ 13 w 13"/>
                  <a:gd name="T23" fmla="*/ 23 h 26"/>
                  <a:gd name="T24" fmla="*/ 13 w 13"/>
                  <a:gd name="T25" fmla="*/ 18 h 26"/>
                  <a:gd name="T26" fmla="*/ 10 w 13"/>
                  <a:gd name="T27" fmla="*/ 15 h 26"/>
                  <a:gd name="T28" fmla="*/ 10 w 13"/>
                  <a:gd name="T29" fmla="*/ 13 h 26"/>
                  <a:gd name="T30" fmla="*/ 8 w 13"/>
                  <a:gd name="T31" fmla="*/ 8 h 26"/>
                  <a:gd name="T32" fmla="*/ 8 w 13"/>
                  <a:gd name="T33" fmla="*/ 5 h 26"/>
                  <a:gd name="T34" fmla="*/ 5 w 13"/>
                  <a:gd name="T35" fmla="*/ 2 h 26"/>
                  <a:gd name="T36" fmla="*/ 2 w 13"/>
                  <a:gd name="T37" fmla="*/ 0 h 26"/>
                  <a:gd name="T38" fmla="*/ 2 w 13"/>
                  <a:gd name="T39" fmla="*/ 0 h 26"/>
                  <a:gd name="T40" fmla="*/ 0 w 13"/>
                  <a:gd name="T41" fmla="*/ 2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6"/>
                  <a:gd name="T65" fmla="*/ 13 w 13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6">
                    <a:moveTo>
                      <a:pt x="0" y="2"/>
                    </a:moveTo>
                    <a:lnTo>
                      <a:pt x="0" y="2"/>
                    </a:lnTo>
                    <a:lnTo>
                      <a:pt x="2" y="5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8" y="13"/>
                    </a:lnTo>
                    <a:lnTo>
                      <a:pt x="8" y="15"/>
                    </a:lnTo>
                    <a:lnTo>
                      <a:pt x="8" y="21"/>
                    </a:lnTo>
                    <a:lnTo>
                      <a:pt x="8" y="23"/>
                    </a:lnTo>
                    <a:lnTo>
                      <a:pt x="8" y="26"/>
                    </a:lnTo>
                    <a:lnTo>
                      <a:pt x="13" y="26"/>
                    </a:lnTo>
                    <a:lnTo>
                      <a:pt x="13" y="23"/>
                    </a:lnTo>
                    <a:lnTo>
                      <a:pt x="13" y="18"/>
                    </a:lnTo>
                    <a:lnTo>
                      <a:pt x="10" y="15"/>
                    </a:lnTo>
                    <a:lnTo>
                      <a:pt x="10" y="13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32" name="Freeform 3398"/>
              <p:cNvSpPr>
                <a:spLocks/>
              </p:cNvSpPr>
              <p:nvPr/>
            </p:nvSpPr>
            <p:spPr bwMode="auto">
              <a:xfrm>
                <a:off x="4264" y="2412"/>
                <a:ext cx="26" cy="13"/>
              </a:xfrm>
              <a:custGeom>
                <a:avLst/>
                <a:gdLst>
                  <a:gd name="T0" fmla="*/ 0 w 26"/>
                  <a:gd name="T1" fmla="*/ 5 h 13"/>
                  <a:gd name="T2" fmla="*/ 0 w 26"/>
                  <a:gd name="T3" fmla="*/ 5 h 13"/>
                  <a:gd name="T4" fmla="*/ 3 w 26"/>
                  <a:gd name="T5" fmla="*/ 5 h 13"/>
                  <a:gd name="T6" fmla="*/ 5 w 26"/>
                  <a:gd name="T7" fmla="*/ 5 h 13"/>
                  <a:gd name="T8" fmla="*/ 8 w 26"/>
                  <a:gd name="T9" fmla="*/ 5 h 13"/>
                  <a:gd name="T10" fmla="*/ 13 w 26"/>
                  <a:gd name="T11" fmla="*/ 5 h 13"/>
                  <a:gd name="T12" fmla="*/ 16 w 26"/>
                  <a:gd name="T13" fmla="*/ 8 h 13"/>
                  <a:gd name="T14" fmla="*/ 18 w 26"/>
                  <a:gd name="T15" fmla="*/ 8 h 13"/>
                  <a:gd name="T16" fmla="*/ 21 w 26"/>
                  <a:gd name="T17" fmla="*/ 11 h 13"/>
                  <a:gd name="T18" fmla="*/ 24 w 26"/>
                  <a:gd name="T19" fmla="*/ 13 h 13"/>
                  <a:gd name="T20" fmla="*/ 26 w 26"/>
                  <a:gd name="T21" fmla="*/ 11 h 13"/>
                  <a:gd name="T22" fmla="*/ 24 w 26"/>
                  <a:gd name="T23" fmla="*/ 8 h 13"/>
                  <a:gd name="T24" fmla="*/ 21 w 26"/>
                  <a:gd name="T25" fmla="*/ 5 h 13"/>
                  <a:gd name="T26" fmla="*/ 16 w 26"/>
                  <a:gd name="T27" fmla="*/ 3 h 13"/>
                  <a:gd name="T28" fmla="*/ 13 w 26"/>
                  <a:gd name="T29" fmla="*/ 3 h 13"/>
                  <a:gd name="T30" fmla="*/ 11 w 26"/>
                  <a:gd name="T31" fmla="*/ 3 h 13"/>
                  <a:gd name="T32" fmla="*/ 5 w 26"/>
                  <a:gd name="T33" fmla="*/ 0 h 13"/>
                  <a:gd name="T34" fmla="*/ 3 w 26"/>
                  <a:gd name="T35" fmla="*/ 0 h 13"/>
                  <a:gd name="T36" fmla="*/ 0 w 26"/>
                  <a:gd name="T37" fmla="*/ 0 h 13"/>
                  <a:gd name="T38" fmla="*/ 0 w 26"/>
                  <a:gd name="T39" fmla="*/ 0 h 13"/>
                  <a:gd name="T40" fmla="*/ 0 w 26"/>
                  <a:gd name="T41" fmla="*/ 5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13"/>
                  <a:gd name="T65" fmla="*/ 26 w 26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13">
                    <a:moveTo>
                      <a:pt x="0" y="5"/>
                    </a:move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3" y="5"/>
                    </a:lnTo>
                    <a:lnTo>
                      <a:pt x="16" y="8"/>
                    </a:lnTo>
                    <a:lnTo>
                      <a:pt x="18" y="8"/>
                    </a:lnTo>
                    <a:lnTo>
                      <a:pt x="21" y="11"/>
                    </a:lnTo>
                    <a:lnTo>
                      <a:pt x="24" y="13"/>
                    </a:lnTo>
                    <a:lnTo>
                      <a:pt x="26" y="11"/>
                    </a:lnTo>
                    <a:lnTo>
                      <a:pt x="24" y="8"/>
                    </a:lnTo>
                    <a:lnTo>
                      <a:pt x="21" y="5"/>
                    </a:lnTo>
                    <a:lnTo>
                      <a:pt x="16" y="3"/>
                    </a:lnTo>
                    <a:lnTo>
                      <a:pt x="13" y="3"/>
                    </a:lnTo>
                    <a:lnTo>
                      <a:pt x="11" y="3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33" name="Freeform 3399"/>
              <p:cNvSpPr>
                <a:spLocks/>
              </p:cNvSpPr>
              <p:nvPr/>
            </p:nvSpPr>
            <p:spPr bwMode="auto">
              <a:xfrm>
                <a:off x="4254" y="2415"/>
                <a:ext cx="44" cy="76"/>
              </a:xfrm>
              <a:custGeom>
                <a:avLst/>
                <a:gdLst>
                  <a:gd name="T0" fmla="*/ 15 w 44"/>
                  <a:gd name="T1" fmla="*/ 76 h 76"/>
                  <a:gd name="T2" fmla="*/ 23 w 44"/>
                  <a:gd name="T3" fmla="*/ 71 h 76"/>
                  <a:gd name="T4" fmla="*/ 28 w 44"/>
                  <a:gd name="T5" fmla="*/ 63 h 76"/>
                  <a:gd name="T6" fmla="*/ 39 w 44"/>
                  <a:gd name="T7" fmla="*/ 50 h 76"/>
                  <a:gd name="T8" fmla="*/ 44 w 44"/>
                  <a:gd name="T9" fmla="*/ 34 h 76"/>
                  <a:gd name="T10" fmla="*/ 42 w 44"/>
                  <a:gd name="T11" fmla="*/ 21 h 76"/>
                  <a:gd name="T12" fmla="*/ 36 w 44"/>
                  <a:gd name="T13" fmla="*/ 8 h 76"/>
                  <a:gd name="T14" fmla="*/ 26 w 44"/>
                  <a:gd name="T15" fmla="*/ 2 h 76"/>
                  <a:gd name="T16" fmla="*/ 15 w 44"/>
                  <a:gd name="T17" fmla="*/ 0 h 76"/>
                  <a:gd name="T18" fmla="*/ 15 w 44"/>
                  <a:gd name="T19" fmla="*/ 2 h 76"/>
                  <a:gd name="T20" fmla="*/ 13 w 44"/>
                  <a:gd name="T21" fmla="*/ 2 h 76"/>
                  <a:gd name="T22" fmla="*/ 5 w 44"/>
                  <a:gd name="T23" fmla="*/ 18 h 76"/>
                  <a:gd name="T24" fmla="*/ 2 w 44"/>
                  <a:gd name="T25" fmla="*/ 23 h 76"/>
                  <a:gd name="T26" fmla="*/ 0 w 44"/>
                  <a:gd name="T27" fmla="*/ 31 h 76"/>
                  <a:gd name="T28" fmla="*/ 0 w 44"/>
                  <a:gd name="T29" fmla="*/ 47 h 76"/>
                  <a:gd name="T30" fmla="*/ 0 w 44"/>
                  <a:gd name="T31" fmla="*/ 60 h 76"/>
                  <a:gd name="T32" fmla="*/ 8 w 44"/>
                  <a:gd name="T33" fmla="*/ 68 h 76"/>
                  <a:gd name="T34" fmla="*/ 15 w 44"/>
                  <a:gd name="T35" fmla="*/ 76 h 7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44"/>
                  <a:gd name="T55" fmla="*/ 0 h 76"/>
                  <a:gd name="T56" fmla="*/ 44 w 44"/>
                  <a:gd name="T57" fmla="*/ 76 h 7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44" h="76">
                    <a:moveTo>
                      <a:pt x="15" y="76"/>
                    </a:moveTo>
                    <a:lnTo>
                      <a:pt x="23" y="71"/>
                    </a:lnTo>
                    <a:lnTo>
                      <a:pt x="28" y="63"/>
                    </a:lnTo>
                    <a:lnTo>
                      <a:pt x="39" y="50"/>
                    </a:lnTo>
                    <a:lnTo>
                      <a:pt x="44" y="34"/>
                    </a:lnTo>
                    <a:lnTo>
                      <a:pt x="42" y="21"/>
                    </a:lnTo>
                    <a:lnTo>
                      <a:pt x="36" y="8"/>
                    </a:lnTo>
                    <a:lnTo>
                      <a:pt x="26" y="2"/>
                    </a:lnTo>
                    <a:lnTo>
                      <a:pt x="15" y="0"/>
                    </a:lnTo>
                    <a:lnTo>
                      <a:pt x="15" y="2"/>
                    </a:lnTo>
                    <a:lnTo>
                      <a:pt x="13" y="2"/>
                    </a:lnTo>
                    <a:lnTo>
                      <a:pt x="5" y="18"/>
                    </a:lnTo>
                    <a:lnTo>
                      <a:pt x="2" y="23"/>
                    </a:lnTo>
                    <a:lnTo>
                      <a:pt x="0" y="31"/>
                    </a:lnTo>
                    <a:lnTo>
                      <a:pt x="0" y="47"/>
                    </a:lnTo>
                    <a:lnTo>
                      <a:pt x="0" y="60"/>
                    </a:lnTo>
                    <a:lnTo>
                      <a:pt x="8" y="68"/>
                    </a:lnTo>
                    <a:lnTo>
                      <a:pt x="15" y="76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34" name="Freeform 3400"/>
              <p:cNvSpPr>
                <a:spLocks/>
              </p:cNvSpPr>
              <p:nvPr/>
            </p:nvSpPr>
            <p:spPr bwMode="auto">
              <a:xfrm>
                <a:off x="4269" y="2475"/>
                <a:ext cx="16" cy="18"/>
              </a:xfrm>
              <a:custGeom>
                <a:avLst/>
                <a:gdLst>
                  <a:gd name="T0" fmla="*/ 11 w 16"/>
                  <a:gd name="T1" fmla="*/ 0 h 18"/>
                  <a:gd name="T2" fmla="*/ 11 w 16"/>
                  <a:gd name="T3" fmla="*/ 0 h 18"/>
                  <a:gd name="T4" fmla="*/ 11 w 16"/>
                  <a:gd name="T5" fmla="*/ 3 h 18"/>
                  <a:gd name="T6" fmla="*/ 8 w 16"/>
                  <a:gd name="T7" fmla="*/ 5 h 18"/>
                  <a:gd name="T8" fmla="*/ 8 w 16"/>
                  <a:gd name="T9" fmla="*/ 8 h 18"/>
                  <a:gd name="T10" fmla="*/ 6 w 16"/>
                  <a:gd name="T11" fmla="*/ 8 h 18"/>
                  <a:gd name="T12" fmla="*/ 6 w 16"/>
                  <a:gd name="T13" fmla="*/ 11 h 18"/>
                  <a:gd name="T14" fmla="*/ 3 w 16"/>
                  <a:gd name="T15" fmla="*/ 11 h 18"/>
                  <a:gd name="T16" fmla="*/ 3 w 16"/>
                  <a:gd name="T17" fmla="*/ 13 h 18"/>
                  <a:gd name="T18" fmla="*/ 0 w 16"/>
                  <a:gd name="T19" fmla="*/ 16 h 18"/>
                  <a:gd name="T20" fmla="*/ 3 w 16"/>
                  <a:gd name="T21" fmla="*/ 18 h 18"/>
                  <a:gd name="T22" fmla="*/ 3 w 16"/>
                  <a:gd name="T23" fmla="*/ 16 h 18"/>
                  <a:gd name="T24" fmla="*/ 6 w 16"/>
                  <a:gd name="T25" fmla="*/ 13 h 18"/>
                  <a:gd name="T26" fmla="*/ 8 w 16"/>
                  <a:gd name="T27" fmla="*/ 13 h 18"/>
                  <a:gd name="T28" fmla="*/ 8 w 16"/>
                  <a:gd name="T29" fmla="*/ 11 h 18"/>
                  <a:gd name="T30" fmla="*/ 11 w 16"/>
                  <a:gd name="T31" fmla="*/ 8 h 18"/>
                  <a:gd name="T32" fmla="*/ 11 w 16"/>
                  <a:gd name="T33" fmla="*/ 8 h 18"/>
                  <a:gd name="T34" fmla="*/ 13 w 16"/>
                  <a:gd name="T35" fmla="*/ 5 h 18"/>
                  <a:gd name="T36" fmla="*/ 16 w 16"/>
                  <a:gd name="T37" fmla="*/ 3 h 18"/>
                  <a:gd name="T38" fmla="*/ 16 w 16"/>
                  <a:gd name="T39" fmla="*/ 3 h 18"/>
                  <a:gd name="T40" fmla="*/ 11 w 16"/>
                  <a:gd name="T41" fmla="*/ 0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8"/>
                  <a:gd name="T65" fmla="*/ 16 w 16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8">
                    <a:moveTo>
                      <a:pt x="11" y="0"/>
                    </a:moveTo>
                    <a:lnTo>
                      <a:pt x="11" y="0"/>
                    </a:lnTo>
                    <a:lnTo>
                      <a:pt x="11" y="3"/>
                    </a:lnTo>
                    <a:lnTo>
                      <a:pt x="8" y="5"/>
                    </a:lnTo>
                    <a:lnTo>
                      <a:pt x="8" y="8"/>
                    </a:lnTo>
                    <a:lnTo>
                      <a:pt x="6" y="8"/>
                    </a:lnTo>
                    <a:lnTo>
                      <a:pt x="6" y="11"/>
                    </a:lnTo>
                    <a:lnTo>
                      <a:pt x="3" y="11"/>
                    </a:lnTo>
                    <a:lnTo>
                      <a:pt x="3" y="13"/>
                    </a:lnTo>
                    <a:lnTo>
                      <a:pt x="0" y="16"/>
                    </a:lnTo>
                    <a:lnTo>
                      <a:pt x="3" y="18"/>
                    </a:lnTo>
                    <a:lnTo>
                      <a:pt x="3" y="16"/>
                    </a:lnTo>
                    <a:lnTo>
                      <a:pt x="6" y="13"/>
                    </a:lnTo>
                    <a:lnTo>
                      <a:pt x="8" y="13"/>
                    </a:lnTo>
                    <a:lnTo>
                      <a:pt x="8" y="11"/>
                    </a:lnTo>
                    <a:lnTo>
                      <a:pt x="11" y="8"/>
                    </a:lnTo>
                    <a:lnTo>
                      <a:pt x="13" y="5"/>
                    </a:lnTo>
                    <a:lnTo>
                      <a:pt x="16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35" name="Freeform 3401"/>
              <p:cNvSpPr>
                <a:spLocks/>
              </p:cNvSpPr>
              <p:nvPr/>
            </p:nvSpPr>
            <p:spPr bwMode="auto">
              <a:xfrm>
                <a:off x="4280" y="2449"/>
                <a:ext cx="21" cy="29"/>
              </a:xfrm>
              <a:custGeom>
                <a:avLst/>
                <a:gdLst>
                  <a:gd name="T0" fmla="*/ 16 w 21"/>
                  <a:gd name="T1" fmla="*/ 0 h 29"/>
                  <a:gd name="T2" fmla="*/ 16 w 21"/>
                  <a:gd name="T3" fmla="*/ 0 h 29"/>
                  <a:gd name="T4" fmla="*/ 16 w 21"/>
                  <a:gd name="T5" fmla="*/ 3 h 29"/>
                  <a:gd name="T6" fmla="*/ 13 w 21"/>
                  <a:gd name="T7" fmla="*/ 8 h 29"/>
                  <a:gd name="T8" fmla="*/ 13 w 21"/>
                  <a:gd name="T9" fmla="*/ 10 h 29"/>
                  <a:gd name="T10" fmla="*/ 10 w 21"/>
                  <a:gd name="T11" fmla="*/ 13 h 29"/>
                  <a:gd name="T12" fmla="*/ 8 w 21"/>
                  <a:gd name="T13" fmla="*/ 18 h 29"/>
                  <a:gd name="T14" fmla="*/ 5 w 21"/>
                  <a:gd name="T15" fmla="*/ 21 h 29"/>
                  <a:gd name="T16" fmla="*/ 2 w 21"/>
                  <a:gd name="T17" fmla="*/ 23 h 29"/>
                  <a:gd name="T18" fmla="*/ 0 w 21"/>
                  <a:gd name="T19" fmla="*/ 26 h 29"/>
                  <a:gd name="T20" fmla="*/ 5 w 21"/>
                  <a:gd name="T21" fmla="*/ 29 h 29"/>
                  <a:gd name="T22" fmla="*/ 8 w 21"/>
                  <a:gd name="T23" fmla="*/ 26 h 29"/>
                  <a:gd name="T24" fmla="*/ 8 w 21"/>
                  <a:gd name="T25" fmla="*/ 23 h 29"/>
                  <a:gd name="T26" fmla="*/ 10 w 21"/>
                  <a:gd name="T27" fmla="*/ 21 h 29"/>
                  <a:gd name="T28" fmla="*/ 13 w 21"/>
                  <a:gd name="T29" fmla="*/ 16 h 29"/>
                  <a:gd name="T30" fmla="*/ 16 w 21"/>
                  <a:gd name="T31" fmla="*/ 13 h 29"/>
                  <a:gd name="T32" fmla="*/ 18 w 21"/>
                  <a:gd name="T33" fmla="*/ 8 h 29"/>
                  <a:gd name="T34" fmla="*/ 18 w 21"/>
                  <a:gd name="T35" fmla="*/ 5 h 29"/>
                  <a:gd name="T36" fmla="*/ 21 w 21"/>
                  <a:gd name="T37" fmla="*/ 0 h 29"/>
                  <a:gd name="T38" fmla="*/ 21 w 21"/>
                  <a:gd name="T39" fmla="*/ 0 h 29"/>
                  <a:gd name="T40" fmla="*/ 16 w 21"/>
                  <a:gd name="T41" fmla="*/ 0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9"/>
                  <a:gd name="T65" fmla="*/ 21 w 21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9">
                    <a:moveTo>
                      <a:pt x="16" y="0"/>
                    </a:moveTo>
                    <a:lnTo>
                      <a:pt x="16" y="0"/>
                    </a:lnTo>
                    <a:lnTo>
                      <a:pt x="16" y="3"/>
                    </a:lnTo>
                    <a:lnTo>
                      <a:pt x="13" y="8"/>
                    </a:lnTo>
                    <a:lnTo>
                      <a:pt x="13" y="10"/>
                    </a:lnTo>
                    <a:lnTo>
                      <a:pt x="10" y="13"/>
                    </a:lnTo>
                    <a:lnTo>
                      <a:pt x="8" y="18"/>
                    </a:lnTo>
                    <a:lnTo>
                      <a:pt x="5" y="21"/>
                    </a:lnTo>
                    <a:lnTo>
                      <a:pt x="2" y="23"/>
                    </a:lnTo>
                    <a:lnTo>
                      <a:pt x="0" y="26"/>
                    </a:lnTo>
                    <a:lnTo>
                      <a:pt x="5" y="29"/>
                    </a:lnTo>
                    <a:lnTo>
                      <a:pt x="8" y="26"/>
                    </a:lnTo>
                    <a:lnTo>
                      <a:pt x="8" y="23"/>
                    </a:lnTo>
                    <a:lnTo>
                      <a:pt x="10" y="21"/>
                    </a:lnTo>
                    <a:lnTo>
                      <a:pt x="13" y="16"/>
                    </a:lnTo>
                    <a:lnTo>
                      <a:pt x="16" y="13"/>
                    </a:lnTo>
                    <a:lnTo>
                      <a:pt x="18" y="8"/>
                    </a:lnTo>
                    <a:lnTo>
                      <a:pt x="18" y="5"/>
                    </a:lnTo>
                    <a:lnTo>
                      <a:pt x="21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36" name="Freeform 3402"/>
              <p:cNvSpPr>
                <a:spLocks/>
              </p:cNvSpPr>
              <p:nvPr/>
            </p:nvSpPr>
            <p:spPr bwMode="auto">
              <a:xfrm>
                <a:off x="4288" y="2423"/>
                <a:ext cx="13" cy="26"/>
              </a:xfrm>
              <a:custGeom>
                <a:avLst/>
                <a:gdLst>
                  <a:gd name="T0" fmla="*/ 0 w 13"/>
                  <a:gd name="T1" fmla="*/ 2 h 26"/>
                  <a:gd name="T2" fmla="*/ 0 w 13"/>
                  <a:gd name="T3" fmla="*/ 2 h 26"/>
                  <a:gd name="T4" fmla="*/ 2 w 13"/>
                  <a:gd name="T5" fmla="*/ 5 h 26"/>
                  <a:gd name="T6" fmla="*/ 5 w 13"/>
                  <a:gd name="T7" fmla="*/ 8 h 26"/>
                  <a:gd name="T8" fmla="*/ 5 w 13"/>
                  <a:gd name="T9" fmla="*/ 10 h 26"/>
                  <a:gd name="T10" fmla="*/ 8 w 13"/>
                  <a:gd name="T11" fmla="*/ 13 h 26"/>
                  <a:gd name="T12" fmla="*/ 8 w 13"/>
                  <a:gd name="T13" fmla="*/ 15 h 26"/>
                  <a:gd name="T14" fmla="*/ 8 w 13"/>
                  <a:gd name="T15" fmla="*/ 21 h 26"/>
                  <a:gd name="T16" fmla="*/ 8 w 13"/>
                  <a:gd name="T17" fmla="*/ 23 h 26"/>
                  <a:gd name="T18" fmla="*/ 8 w 13"/>
                  <a:gd name="T19" fmla="*/ 26 h 26"/>
                  <a:gd name="T20" fmla="*/ 13 w 13"/>
                  <a:gd name="T21" fmla="*/ 26 h 26"/>
                  <a:gd name="T22" fmla="*/ 13 w 13"/>
                  <a:gd name="T23" fmla="*/ 23 h 26"/>
                  <a:gd name="T24" fmla="*/ 13 w 13"/>
                  <a:gd name="T25" fmla="*/ 18 h 26"/>
                  <a:gd name="T26" fmla="*/ 10 w 13"/>
                  <a:gd name="T27" fmla="*/ 15 h 26"/>
                  <a:gd name="T28" fmla="*/ 10 w 13"/>
                  <a:gd name="T29" fmla="*/ 13 h 26"/>
                  <a:gd name="T30" fmla="*/ 8 w 13"/>
                  <a:gd name="T31" fmla="*/ 8 h 26"/>
                  <a:gd name="T32" fmla="*/ 8 w 13"/>
                  <a:gd name="T33" fmla="*/ 5 h 26"/>
                  <a:gd name="T34" fmla="*/ 5 w 13"/>
                  <a:gd name="T35" fmla="*/ 2 h 26"/>
                  <a:gd name="T36" fmla="*/ 2 w 13"/>
                  <a:gd name="T37" fmla="*/ 0 h 26"/>
                  <a:gd name="T38" fmla="*/ 2 w 13"/>
                  <a:gd name="T39" fmla="*/ 0 h 26"/>
                  <a:gd name="T40" fmla="*/ 0 w 13"/>
                  <a:gd name="T41" fmla="*/ 2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6"/>
                  <a:gd name="T65" fmla="*/ 13 w 13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6">
                    <a:moveTo>
                      <a:pt x="0" y="2"/>
                    </a:moveTo>
                    <a:lnTo>
                      <a:pt x="0" y="2"/>
                    </a:lnTo>
                    <a:lnTo>
                      <a:pt x="2" y="5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8" y="13"/>
                    </a:lnTo>
                    <a:lnTo>
                      <a:pt x="8" y="15"/>
                    </a:lnTo>
                    <a:lnTo>
                      <a:pt x="8" y="21"/>
                    </a:lnTo>
                    <a:lnTo>
                      <a:pt x="8" y="23"/>
                    </a:lnTo>
                    <a:lnTo>
                      <a:pt x="8" y="26"/>
                    </a:lnTo>
                    <a:lnTo>
                      <a:pt x="13" y="26"/>
                    </a:lnTo>
                    <a:lnTo>
                      <a:pt x="13" y="23"/>
                    </a:lnTo>
                    <a:lnTo>
                      <a:pt x="13" y="18"/>
                    </a:lnTo>
                    <a:lnTo>
                      <a:pt x="10" y="15"/>
                    </a:lnTo>
                    <a:lnTo>
                      <a:pt x="10" y="13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37" name="Freeform 3403"/>
              <p:cNvSpPr>
                <a:spLocks/>
              </p:cNvSpPr>
              <p:nvPr/>
            </p:nvSpPr>
            <p:spPr bwMode="auto">
              <a:xfrm>
                <a:off x="4269" y="2412"/>
                <a:ext cx="21" cy="13"/>
              </a:xfrm>
              <a:custGeom>
                <a:avLst/>
                <a:gdLst>
                  <a:gd name="T0" fmla="*/ 3 w 21"/>
                  <a:gd name="T1" fmla="*/ 5 h 13"/>
                  <a:gd name="T2" fmla="*/ 0 w 21"/>
                  <a:gd name="T3" fmla="*/ 5 h 13"/>
                  <a:gd name="T4" fmla="*/ 3 w 21"/>
                  <a:gd name="T5" fmla="*/ 5 h 13"/>
                  <a:gd name="T6" fmla="*/ 6 w 21"/>
                  <a:gd name="T7" fmla="*/ 5 h 13"/>
                  <a:gd name="T8" fmla="*/ 8 w 21"/>
                  <a:gd name="T9" fmla="*/ 5 h 13"/>
                  <a:gd name="T10" fmla="*/ 11 w 21"/>
                  <a:gd name="T11" fmla="*/ 8 h 13"/>
                  <a:gd name="T12" fmla="*/ 13 w 21"/>
                  <a:gd name="T13" fmla="*/ 8 h 13"/>
                  <a:gd name="T14" fmla="*/ 16 w 21"/>
                  <a:gd name="T15" fmla="*/ 11 h 13"/>
                  <a:gd name="T16" fmla="*/ 16 w 21"/>
                  <a:gd name="T17" fmla="*/ 11 h 13"/>
                  <a:gd name="T18" fmla="*/ 19 w 21"/>
                  <a:gd name="T19" fmla="*/ 13 h 13"/>
                  <a:gd name="T20" fmla="*/ 21 w 21"/>
                  <a:gd name="T21" fmla="*/ 11 h 13"/>
                  <a:gd name="T22" fmla="*/ 19 w 21"/>
                  <a:gd name="T23" fmla="*/ 8 h 13"/>
                  <a:gd name="T24" fmla="*/ 16 w 21"/>
                  <a:gd name="T25" fmla="*/ 5 h 13"/>
                  <a:gd name="T26" fmla="*/ 13 w 21"/>
                  <a:gd name="T27" fmla="*/ 5 h 13"/>
                  <a:gd name="T28" fmla="*/ 11 w 21"/>
                  <a:gd name="T29" fmla="*/ 3 h 13"/>
                  <a:gd name="T30" fmla="*/ 8 w 21"/>
                  <a:gd name="T31" fmla="*/ 3 h 13"/>
                  <a:gd name="T32" fmla="*/ 6 w 21"/>
                  <a:gd name="T33" fmla="*/ 3 h 13"/>
                  <a:gd name="T34" fmla="*/ 3 w 21"/>
                  <a:gd name="T35" fmla="*/ 3 h 13"/>
                  <a:gd name="T36" fmla="*/ 0 w 21"/>
                  <a:gd name="T37" fmla="*/ 0 h 13"/>
                  <a:gd name="T38" fmla="*/ 0 w 21"/>
                  <a:gd name="T39" fmla="*/ 3 h 13"/>
                  <a:gd name="T40" fmla="*/ 3 w 21"/>
                  <a:gd name="T41" fmla="*/ 5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3"/>
                  <a:gd name="T65" fmla="*/ 21 w 21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3">
                    <a:moveTo>
                      <a:pt x="3" y="5"/>
                    </a:moveTo>
                    <a:lnTo>
                      <a:pt x="0" y="5"/>
                    </a:lnTo>
                    <a:lnTo>
                      <a:pt x="3" y="5"/>
                    </a:lnTo>
                    <a:lnTo>
                      <a:pt x="6" y="5"/>
                    </a:lnTo>
                    <a:lnTo>
                      <a:pt x="8" y="5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6" y="11"/>
                    </a:lnTo>
                    <a:lnTo>
                      <a:pt x="19" y="13"/>
                    </a:lnTo>
                    <a:lnTo>
                      <a:pt x="21" y="11"/>
                    </a:lnTo>
                    <a:lnTo>
                      <a:pt x="19" y="8"/>
                    </a:lnTo>
                    <a:lnTo>
                      <a:pt x="16" y="5"/>
                    </a:lnTo>
                    <a:lnTo>
                      <a:pt x="13" y="5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6" y="3"/>
                    </a:lnTo>
                    <a:lnTo>
                      <a:pt x="3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38" name="Freeform 3404"/>
              <p:cNvSpPr>
                <a:spLocks/>
              </p:cNvSpPr>
              <p:nvPr/>
            </p:nvSpPr>
            <p:spPr bwMode="auto">
              <a:xfrm>
                <a:off x="4264" y="2415"/>
                <a:ext cx="8" cy="5"/>
              </a:xfrm>
              <a:custGeom>
                <a:avLst/>
                <a:gdLst>
                  <a:gd name="T0" fmla="*/ 3 w 8"/>
                  <a:gd name="T1" fmla="*/ 5 h 5"/>
                  <a:gd name="T2" fmla="*/ 3 w 8"/>
                  <a:gd name="T3" fmla="*/ 5 h 5"/>
                  <a:gd name="T4" fmla="*/ 3 w 8"/>
                  <a:gd name="T5" fmla="*/ 5 h 5"/>
                  <a:gd name="T6" fmla="*/ 3 w 8"/>
                  <a:gd name="T7" fmla="*/ 5 h 5"/>
                  <a:gd name="T8" fmla="*/ 5 w 8"/>
                  <a:gd name="T9" fmla="*/ 2 h 5"/>
                  <a:gd name="T10" fmla="*/ 5 w 8"/>
                  <a:gd name="T11" fmla="*/ 2 h 5"/>
                  <a:gd name="T12" fmla="*/ 5 w 8"/>
                  <a:gd name="T13" fmla="*/ 2 h 5"/>
                  <a:gd name="T14" fmla="*/ 5 w 8"/>
                  <a:gd name="T15" fmla="*/ 2 h 5"/>
                  <a:gd name="T16" fmla="*/ 5 w 8"/>
                  <a:gd name="T17" fmla="*/ 2 h 5"/>
                  <a:gd name="T18" fmla="*/ 8 w 8"/>
                  <a:gd name="T19" fmla="*/ 2 h 5"/>
                  <a:gd name="T20" fmla="*/ 5 w 8"/>
                  <a:gd name="T21" fmla="*/ 0 h 5"/>
                  <a:gd name="T22" fmla="*/ 5 w 8"/>
                  <a:gd name="T23" fmla="*/ 0 h 5"/>
                  <a:gd name="T24" fmla="*/ 3 w 8"/>
                  <a:gd name="T25" fmla="*/ 0 h 5"/>
                  <a:gd name="T26" fmla="*/ 3 w 8"/>
                  <a:gd name="T27" fmla="*/ 0 h 5"/>
                  <a:gd name="T28" fmla="*/ 3 w 8"/>
                  <a:gd name="T29" fmla="*/ 0 h 5"/>
                  <a:gd name="T30" fmla="*/ 3 w 8"/>
                  <a:gd name="T31" fmla="*/ 0 h 5"/>
                  <a:gd name="T32" fmla="*/ 0 w 8"/>
                  <a:gd name="T33" fmla="*/ 2 h 5"/>
                  <a:gd name="T34" fmla="*/ 0 w 8"/>
                  <a:gd name="T35" fmla="*/ 2 h 5"/>
                  <a:gd name="T36" fmla="*/ 0 w 8"/>
                  <a:gd name="T37" fmla="*/ 2 h 5"/>
                  <a:gd name="T38" fmla="*/ 0 w 8"/>
                  <a:gd name="T39" fmla="*/ 2 h 5"/>
                  <a:gd name="T40" fmla="*/ 3 w 8"/>
                  <a:gd name="T41" fmla="*/ 5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5"/>
                  <a:gd name="T65" fmla="*/ 8 w 8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5">
                    <a:moveTo>
                      <a:pt x="3" y="5"/>
                    </a:moveTo>
                    <a:lnTo>
                      <a:pt x="3" y="5"/>
                    </a:lnTo>
                    <a:lnTo>
                      <a:pt x="5" y="2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39" name="Freeform 3405"/>
              <p:cNvSpPr>
                <a:spLocks/>
              </p:cNvSpPr>
              <p:nvPr/>
            </p:nvSpPr>
            <p:spPr bwMode="auto">
              <a:xfrm>
                <a:off x="4251" y="2417"/>
                <a:ext cx="16" cy="29"/>
              </a:xfrm>
              <a:custGeom>
                <a:avLst/>
                <a:gdLst>
                  <a:gd name="T0" fmla="*/ 5 w 16"/>
                  <a:gd name="T1" fmla="*/ 29 h 29"/>
                  <a:gd name="T2" fmla="*/ 5 w 16"/>
                  <a:gd name="T3" fmla="*/ 29 h 29"/>
                  <a:gd name="T4" fmla="*/ 5 w 16"/>
                  <a:gd name="T5" fmla="*/ 27 h 29"/>
                  <a:gd name="T6" fmla="*/ 5 w 16"/>
                  <a:gd name="T7" fmla="*/ 21 h 29"/>
                  <a:gd name="T8" fmla="*/ 8 w 16"/>
                  <a:gd name="T9" fmla="*/ 19 h 29"/>
                  <a:gd name="T10" fmla="*/ 8 w 16"/>
                  <a:gd name="T11" fmla="*/ 16 h 29"/>
                  <a:gd name="T12" fmla="*/ 11 w 16"/>
                  <a:gd name="T13" fmla="*/ 11 h 29"/>
                  <a:gd name="T14" fmla="*/ 13 w 16"/>
                  <a:gd name="T15" fmla="*/ 8 h 29"/>
                  <a:gd name="T16" fmla="*/ 13 w 16"/>
                  <a:gd name="T17" fmla="*/ 6 h 29"/>
                  <a:gd name="T18" fmla="*/ 16 w 16"/>
                  <a:gd name="T19" fmla="*/ 3 h 29"/>
                  <a:gd name="T20" fmla="*/ 13 w 16"/>
                  <a:gd name="T21" fmla="*/ 0 h 29"/>
                  <a:gd name="T22" fmla="*/ 11 w 16"/>
                  <a:gd name="T23" fmla="*/ 3 h 29"/>
                  <a:gd name="T24" fmla="*/ 11 w 16"/>
                  <a:gd name="T25" fmla="*/ 6 h 29"/>
                  <a:gd name="T26" fmla="*/ 8 w 16"/>
                  <a:gd name="T27" fmla="*/ 11 h 29"/>
                  <a:gd name="T28" fmla="*/ 5 w 16"/>
                  <a:gd name="T29" fmla="*/ 14 h 29"/>
                  <a:gd name="T30" fmla="*/ 3 w 16"/>
                  <a:gd name="T31" fmla="*/ 19 h 29"/>
                  <a:gd name="T32" fmla="*/ 3 w 16"/>
                  <a:gd name="T33" fmla="*/ 21 h 29"/>
                  <a:gd name="T34" fmla="*/ 0 w 16"/>
                  <a:gd name="T35" fmla="*/ 27 h 29"/>
                  <a:gd name="T36" fmla="*/ 0 w 16"/>
                  <a:gd name="T37" fmla="*/ 29 h 29"/>
                  <a:gd name="T38" fmla="*/ 0 w 16"/>
                  <a:gd name="T39" fmla="*/ 29 h 29"/>
                  <a:gd name="T40" fmla="*/ 5 w 16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29"/>
                  <a:gd name="T65" fmla="*/ 16 w 16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29">
                    <a:moveTo>
                      <a:pt x="5" y="29"/>
                    </a:moveTo>
                    <a:lnTo>
                      <a:pt x="5" y="29"/>
                    </a:lnTo>
                    <a:lnTo>
                      <a:pt x="5" y="27"/>
                    </a:lnTo>
                    <a:lnTo>
                      <a:pt x="5" y="21"/>
                    </a:lnTo>
                    <a:lnTo>
                      <a:pt x="8" y="19"/>
                    </a:lnTo>
                    <a:lnTo>
                      <a:pt x="8" y="16"/>
                    </a:lnTo>
                    <a:lnTo>
                      <a:pt x="11" y="11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6" y="3"/>
                    </a:lnTo>
                    <a:lnTo>
                      <a:pt x="13" y="0"/>
                    </a:lnTo>
                    <a:lnTo>
                      <a:pt x="11" y="3"/>
                    </a:lnTo>
                    <a:lnTo>
                      <a:pt x="11" y="6"/>
                    </a:lnTo>
                    <a:lnTo>
                      <a:pt x="8" y="11"/>
                    </a:lnTo>
                    <a:lnTo>
                      <a:pt x="5" y="14"/>
                    </a:lnTo>
                    <a:lnTo>
                      <a:pt x="3" y="19"/>
                    </a:lnTo>
                    <a:lnTo>
                      <a:pt x="3" y="21"/>
                    </a:lnTo>
                    <a:lnTo>
                      <a:pt x="0" y="27"/>
                    </a:lnTo>
                    <a:lnTo>
                      <a:pt x="0" y="29"/>
                    </a:lnTo>
                    <a:lnTo>
                      <a:pt x="5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40" name="Freeform 3406"/>
              <p:cNvSpPr>
                <a:spLocks/>
              </p:cNvSpPr>
              <p:nvPr/>
            </p:nvSpPr>
            <p:spPr bwMode="auto">
              <a:xfrm>
                <a:off x="4251" y="2446"/>
                <a:ext cx="5" cy="29"/>
              </a:xfrm>
              <a:custGeom>
                <a:avLst/>
                <a:gdLst>
                  <a:gd name="T0" fmla="*/ 5 w 5"/>
                  <a:gd name="T1" fmla="*/ 26 h 29"/>
                  <a:gd name="T2" fmla="*/ 5 w 5"/>
                  <a:gd name="T3" fmla="*/ 26 h 29"/>
                  <a:gd name="T4" fmla="*/ 3 w 5"/>
                  <a:gd name="T5" fmla="*/ 24 h 29"/>
                  <a:gd name="T6" fmla="*/ 3 w 5"/>
                  <a:gd name="T7" fmla="*/ 21 h 29"/>
                  <a:gd name="T8" fmla="*/ 3 w 5"/>
                  <a:gd name="T9" fmla="*/ 19 h 29"/>
                  <a:gd name="T10" fmla="*/ 3 w 5"/>
                  <a:gd name="T11" fmla="*/ 13 h 29"/>
                  <a:gd name="T12" fmla="*/ 3 w 5"/>
                  <a:gd name="T13" fmla="*/ 11 h 29"/>
                  <a:gd name="T14" fmla="*/ 3 w 5"/>
                  <a:gd name="T15" fmla="*/ 8 h 29"/>
                  <a:gd name="T16" fmla="*/ 3 w 5"/>
                  <a:gd name="T17" fmla="*/ 3 h 29"/>
                  <a:gd name="T18" fmla="*/ 5 w 5"/>
                  <a:gd name="T19" fmla="*/ 0 h 29"/>
                  <a:gd name="T20" fmla="*/ 0 w 5"/>
                  <a:gd name="T21" fmla="*/ 0 h 29"/>
                  <a:gd name="T22" fmla="*/ 0 w 5"/>
                  <a:gd name="T23" fmla="*/ 3 h 29"/>
                  <a:gd name="T24" fmla="*/ 0 w 5"/>
                  <a:gd name="T25" fmla="*/ 8 h 29"/>
                  <a:gd name="T26" fmla="*/ 0 w 5"/>
                  <a:gd name="T27" fmla="*/ 11 h 29"/>
                  <a:gd name="T28" fmla="*/ 0 w 5"/>
                  <a:gd name="T29" fmla="*/ 13 h 29"/>
                  <a:gd name="T30" fmla="*/ 0 w 5"/>
                  <a:gd name="T31" fmla="*/ 19 h 29"/>
                  <a:gd name="T32" fmla="*/ 0 w 5"/>
                  <a:gd name="T33" fmla="*/ 21 h 29"/>
                  <a:gd name="T34" fmla="*/ 0 w 5"/>
                  <a:gd name="T35" fmla="*/ 26 h 29"/>
                  <a:gd name="T36" fmla="*/ 3 w 5"/>
                  <a:gd name="T37" fmla="*/ 29 h 29"/>
                  <a:gd name="T38" fmla="*/ 3 w 5"/>
                  <a:gd name="T39" fmla="*/ 29 h 29"/>
                  <a:gd name="T40" fmla="*/ 5 w 5"/>
                  <a:gd name="T41" fmla="*/ 26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9"/>
                  <a:gd name="T65" fmla="*/ 5 w 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9">
                    <a:moveTo>
                      <a:pt x="5" y="26"/>
                    </a:moveTo>
                    <a:lnTo>
                      <a:pt x="5" y="26"/>
                    </a:lnTo>
                    <a:lnTo>
                      <a:pt x="3" y="24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3" y="13"/>
                    </a:lnTo>
                    <a:lnTo>
                      <a:pt x="3" y="11"/>
                    </a:lnTo>
                    <a:lnTo>
                      <a:pt x="3" y="8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3" y="29"/>
                    </a:lnTo>
                    <a:lnTo>
                      <a:pt x="5" y="2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41" name="Freeform 3407"/>
              <p:cNvSpPr>
                <a:spLocks/>
              </p:cNvSpPr>
              <p:nvPr/>
            </p:nvSpPr>
            <p:spPr bwMode="auto">
              <a:xfrm>
                <a:off x="4254" y="2472"/>
                <a:ext cx="18" cy="21"/>
              </a:xfrm>
              <a:custGeom>
                <a:avLst/>
                <a:gdLst>
                  <a:gd name="T0" fmla="*/ 15 w 18"/>
                  <a:gd name="T1" fmla="*/ 19 h 21"/>
                  <a:gd name="T2" fmla="*/ 18 w 18"/>
                  <a:gd name="T3" fmla="*/ 16 h 21"/>
                  <a:gd name="T4" fmla="*/ 15 w 18"/>
                  <a:gd name="T5" fmla="*/ 16 h 21"/>
                  <a:gd name="T6" fmla="*/ 13 w 18"/>
                  <a:gd name="T7" fmla="*/ 14 h 21"/>
                  <a:gd name="T8" fmla="*/ 10 w 18"/>
                  <a:gd name="T9" fmla="*/ 14 h 21"/>
                  <a:gd name="T10" fmla="*/ 8 w 18"/>
                  <a:gd name="T11" fmla="*/ 11 h 21"/>
                  <a:gd name="T12" fmla="*/ 5 w 18"/>
                  <a:gd name="T13" fmla="*/ 8 h 21"/>
                  <a:gd name="T14" fmla="*/ 5 w 18"/>
                  <a:gd name="T15" fmla="*/ 6 h 21"/>
                  <a:gd name="T16" fmla="*/ 2 w 18"/>
                  <a:gd name="T17" fmla="*/ 3 h 21"/>
                  <a:gd name="T18" fmla="*/ 2 w 18"/>
                  <a:gd name="T19" fmla="*/ 0 h 21"/>
                  <a:gd name="T20" fmla="*/ 0 w 18"/>
                  <a:gd name="T21" fmla="*/ 3 h 21"/>
                  <a:gd name="T22" fmla="*/ 0 w 18"/>
                  <a:gd name="T23" fmla="*/ 6 h 21"/>
                  <a:gd name="T24" fmla="*/ 2 w 18"/>
                  <a:gd name="T25" fmla="*/ 8 h 21"/>
                  <a:gd name="T26" fmla="*/ 2 w 18"/>
                  <a:gd name="T27" fmla="*/ 11 h 21"/>
                  <a:gd name="T28" fmla="*/ 5 w 18"/>
                  <a:gd name="T29" fmla="*/ 14 h 21"/>
                  <a:gd name="T30" fmla="*/ 8 w 18"/>
                  <a:gd name="T31" fmla="*/ 16 h 21"/>
                  <a:gd name="T32" fmla="*/ 10 w 18"/>
                  <a:gd name="T33" fmla="*/ 16 h 21"/>
                  <a:gd name="T34" fmla="*/ 13 w 18"/>
                  <a:gd name="T35" fmla="*/ 19 h 21"/>
                  <a:gd name="T36" fmla="*/ 15 w 18"/>
                  <a:gd name="T37" fmla="*/ 21 h 21"/>
                  <a:gd name="T38" fmla="*/ 18 w 18"/>
                  <a:gd name="T39" fmla="*/ 21 h 21"/>
                  <a:gd name="T40" fmla="*/ 15 w 18"/>
                  <a:gd name="T41" fmla="*/ 21 h 21"/>
                  <a:gd name="T42" fmla="*/ 15 w 18"/>
                  <a:gd name="T43" fmla="*/ 21 h 21"/>
                  <a:gd name="T44" fmla="*/ 18 w 18"/>
                  <a:gd name="T45" fmla="*/ 21 h 21"/>
                  <a:gd name="T46" fmla="*/ 15 w 18"/>
                  <a:gd name="T47" fmla="*/ 19 h 2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8"/>
                  <a:gd name="T73" fmla="*/ 0 h 21"/>
                  <a:gd name="T74" fmla="*/ 18 w 18"/>
                  <a:gd name="T75" fmla="*/ 21 h 21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8" h="21">
                    <a:moveTo>
                      <a:pt x="15" y="19"/>
                    </a:moveTo>
                    <a:lnTo>
                      <a:pt x="18" y="16"/>
                    </a:lnTo>
                    <a:lnTo>
                      <a:pt x="15" y="16"/>
                    </a:lnTo>
                    <a:lnTo>
                      <a:pt x="13" y="14"/>
                    </a:lnTo>
                    <a:lnTo>
                      <a:pt x="10" y="14"/>
                    </a:lnTo>
                    <a:lnTo>
                      <a:pt x="8" y="11"/>
                    </a:lnTo>
                    <a:lnTo>
                      <a:pt x="5" y="8"/>
                    </a:lnTo>
                    <a:lnTo>
                      <a:pt x="5" y="6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2" y="11"/>
                    </a:lnTo>
                    <a:lnTo>
                      <a:pt x="5" y="14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3" y="19"/>
                    </a:lnTo>
                    <a:lnTo>
                      <a:pt x="15" y="21"/>
                    </a:lnTo>
                    <a:lnTo>
                      <a:pt x="18" y="21"/>
                    </a:lnTo>
                    <a:lnTo>
                      <a:pt x="15" y="21"/>
                    </a:lnTo>
                    <a:lnTo>
                      <a:pt x="18" y="21"/>
                    </a:lnTo>
                    <a:lnTo>
                      <a:pt x="15" y="1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42" name="Freeform 3408"/>
              <p:cNvSpPr>
                <a:spLocks/>
              </p:cNvSpPr>
              <p:nvPr/>
            </p:nvSpPr>
            <p:spPr bwMode="auto">
              <a:xfrm>
                <a:off x="4047" y="2378"/>
                <a:ext cx="128" cy="34"/>
              </a:xfrm>
              <a:custGeom>
                <a:avLst/>
                <a:gdLst>
                  <a:gd name="T0" fmla="*/ 0 w 128"/>
                  <a:gd name="T1" fmla="*/ 5 h 34"/>
                  <a:gd name="T2" fmla="*/ 0 w 128"/>
                  <a:gd name="T3" fmla="*/ 16 h 34"/>
                  <a:gd name="T4" fmla="*/ 3 w 128"/>
                  <a:gd name="T5" fmla="*/ 26 h 34"/>
                  <a:gd name="T6" fmla="*/ 3 w 128"/>
                  <a:gd name="T7" fmla="*/ 29 h 34"/>
                  <a:gd name="T8" fmla="*/ 5 w 128"/>
                  <a:gd name="T9" fmla="*/ 32 h 34"/>
                  <a:gd name="T10" fmla="*/ 34 w 128"/>
                  <a:gd name="T11" fmla="*/ 34 h 34"/>
                  <a:gd name="T12" fmla="*/ 63 w 128"/>
                  <a:gd name="T13" fmla="*/ 34 h 34"/>
                  <a:gd name="T14" fmla="*/ 94 w 128"/>
                  <a:gd name="T15" fmla="*/ 34 h 34"/>
                  <a:gd name="T16" fmla="*/ 107 w 128"/>
                  <a:gd name="T17" fmla="*/ 34 h 34"/>
                  <a:gd name="T18" fmla="*/ 115 w 128"/>
                  <a:gd name="T19" fmla="*/ 34 h 34"/>
                  <a:gd name="T20" fmla="*/ 120 w 128"/>
                  <a:gd name="T21" fmla="*/ 32 h 34"/>
                  <a:gd name="T22" fmla="*/ 126 w 128"/>
                  <a:gd name="T23" fmla="*/ 26 h 34"/>
                  <a:gd name="T24" fmla="*/ 128 w 128"/>
                  <a:gd name="T25" fmla="*/ 19 h 34"/>
                  <a:gd name="T26" fmla="*/ 128 w 128"/>
                  <a:gd name="T27" fmla="*/ 11 h 34"/>
                  <a:gd name="T28" fmla="*/ 128 w 128"/>
                  <a:gd name="T29" fmla="*/ 5 h 34"/>
                  <a:gd name="T30" fmla="*/ 126 w 128"/>
                  <a:gd name="T31" fmla="*/ 3 h 34"/>
                  <a:gd name="T32" fmla="*/ 118 w 128"/>
                  <a:gd name="T33" fmla="*/ 0 h 34"/>
                  <a:gd name="T34" fmla="*/ 112 w 128"/>
                  <a:gd name="T35" fmla="*/ 0 h 34"/>
                  <a:gd name="T36" fmla="*/ 107 w 128"/>
                  <a:gd name="T37" fmla="*/ 0 h 34"/>
                  <a:gd name="T38" fmla="*/ 102 w 128"/>
                  <a:gd name="T39" fmla="*/ 0 h 34"/>
                  <a:gd name="T40" fmla="*/ 89 w 128"/>
                  <a:gd name="T41" fmla="*/ 0 h 34"/>
                  <a:gd name="T42" fmla="*/ 71 w 128"/>
                  <a:gd name="T43" fmla="*/ 3 h 34"/>
                  <a:gd name="T44" fmla="*/ 52 w 128"/>
                  <a:gd name="T45" fmla="*/ 3 h 34"/>
                  <a:gd name="T46" fmla="*/ 31 w 128"/>
                  <a:gd name="T47" fmla="*/ 3 h 34"/>
                  <a:gd name="T48" fmla="*/ 16 w 128"/>
                  <a:gd name="T49" fmla="*/ 5 h 34"/>
                  <a:gd name="T50" fmla="*/ 5 w 128"/>
                  <a:gd name="T51" fmla="*/ 5 h 34"/>
                  <a:gd name="T52" fmla="*/ 0 w 128"/>
                  <a:gd name="T53" fmla="*/ 5 h 34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128"/>
                  <a:gd name="T82" fmla="*/ 0 h 34"/>
                  <a:gd name="T83" fmla="*/ 128 w 128"/>
                  <a:gd name="T84" fmla="*/ 34 h 34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128" h="34">
                    <a:moveTo>
                      <a:pt x="0" y="5"/>
                    </a:moveTo>
                    <a:lnTo>
                      <a:pt x="0" y="16"/>
                    </a:lnTo>
                    <a:lnTo>
                      <a:pt x="3" y="26"/>
                    </a:lnTo>
                    <a:lnTo>
                      <a:pt x="3" y="29"/>
                    </a:lnTo>
                    <a:lnTo>
                      <a:pt x="5" y="32"/>
                    </a:lnTo>
                    <a:lnTo>
                      <a:pt x="34" y="34"/>
                    </a:lnTo>
                    <a:lnTo>
                      <a:pt x="63" y="34"/>
                    </a:lnTo>
                    <a:lnTo>
                      <a:pt x="94" y="34"/>
                    </a:lnTo>
                    <a:lnTo>
                      <a:pt x="107" y="34"/>
                    </a:lnTo>
                    <a:lnTo>
                      <a:pt x="115" y="34"/>
                    </a:lnTo>
                    <a:lnTo>
                      <a:pt x="120" y="32"/>
                    </a:lnTo>
                    <a:lnTo>
                      <a:pt x="126" y="26"/>
                    </a:lnTo>
                    <a:lnTo>
                      <a:pt x="128" y="19"/>
                    </a:lnTo>
                    <a:lnTo>
                      <a:pt x="128" y="11"/>
                    </a:lnTo>
                    <a:lnTo>
                      <a:pt x="128" y="5"/>
                    </a:lnTo>
                    <a:lnTo>
                      <a:pt x="126" y="3"/>
                    </a:lnTo>
                    <a:lnTo>
                      <a:pt x="118" y="0"/>
                    </a:lnTo>
                    <a:lnTo>
                      <a:pt x="112" y="0"/>
                    </a:lnTo>
                    <a:lnTo>
                      <a:pt x="107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71" y="3"/>
                    </a:lnTo>
                    <a:lnTo>
                      <a:pt x="52" y="3"/>
                    </a:lnTo>
                    <a:lnTo>
                      <a:pt x="31" y="3"/>
                    </a:lnTo>
                    <a:lnTo>
                      <a:pt x="16" y="5"/>
                    </a:lnTo>
                    <a:lnTo>
                      <a:pt x="5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43" name="Freeform 3409"/>
              <p:cNvSpPr>
                <a:spLocks/>
              </p:cNvSpPr>
              <p:nvPr/>
            </p:nvSpPr>
            <p:spPr bwMode="auto">
              <a:xfrm>
                <a:off x="4047" y="2383"/>
                <a:ext cx="3" cy="21"/>
              </a:xfrm>
              <a:custGeom>
                <a:avLst/>
                <a:gdLst>
                  <a:gd name="T0" fmla="*/ 3 w 3"/>
                  <a:gd name="T1" fmla="*/ 21 h 21"/>
                  <a:gd name="T2" fmla="*/ 3 w 3"/>
                  <a:gd name="T3" fmla="*/ 21 h 21"/>
                  <a:gd name="T4" fmla="*/ 3 w 3"/>
                  <a:gd name="T5" fmla="*/ 19 h 21"/>
                  <a:gd name="T6" fmla="*/ 3 w 3"/>
                  <a:gd name="T7" fmla="*/ 16 h 21"/>
                  <a:gd name="T8" fmla="*/ 3 w 3"/>
                  <a:gd name="T9" fmla="*/ 14 h 21"/>
                  <a:gd name="T10" fmla="*/ 3 w 3"/>
                  <a:gd name="T11" fmla="*/ 11 h 21"/>
                  <a:gd name="T12" fmla="*/ 3 w 3"/>
                  <a:gd name="T13" fmla="*/ 8 h 21"/>
                  <a:gd name="T14" fmla="*/ 3 w 3"/>
                  <a:gd name="T15" fmla="*/ 6 h 21"/>
                  <a:gd name="T16" fmla="*/ 3 w 3"/>
                  <a:gd name="T17" fmla="*/ 3 h 21"/>
                  <a:gd name="T18" fmla="*/ 3 w 3"/>
                  <a:gd name="T19" fmla="*/ 0 h 21"/>
                  <a:gd name="T20" fmla="*/ 0 w 3"/>
                  <a:gd name="T21" fmla="*/ 0 h 21"/>
                  <a:gd name="T22" fmla="*/ 0 w 3"/>
                  <a:gd name="T23" fmla="*/ 3 h 21"/>
                  <a:gd name="T24" fmla="*/ 0 w 3"/>
                  <a:gd name="T25" fmla="*/ 6 h 21"/>
                  <a:gd name="T26" fmla="*/ 0 w 3"/>
                  <a:gd name="T27" fmla="*/ 8 h 21"/>
                  <a:gd name="T28" fmla="*/ 0 w 3"/>
                  <a:gd name="T29" fmla="*/ 11 h 21"/>
                  <a:gd name="T30" fmla="*/ 0 w 3"/>
                  <a:gd name="T31" fmla="*/ 14 h 21"/>
                  <a:gd name="T32" fmla="*/ 0 w 3"/>
                  <a:gd name="T33" fmla="*/ 16 h 21"/>
                  <a:gd name="T34" fmla="*/ 0 w 3"/>
                  <a:gd name="T35" fmla="*/ 19 h 21"/>
                  <a:gd name="T36" fmla="*/ 0 w 3"/>
                  <a:gd name="T37" fmla="*/ 21 h 21"/>
                  <a:gd name="T38" fmla="*/ 0 w 3"/>
                  <a:gd name="T39" fmla="*/ 21 h 21"/>
                  <a:gd name="T40" fmla="*/ 3 w 3"/>
                  <a:gd name="T41" fmla="*/ 21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"/>
                  <a:gd name="T64" fmla="*/ 0 h 21"/>
                  <a:gd name="T65" fmla="*/ 3 w 3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" h="21">
                    <a:moveTo>
                      <a:pt x="3" y="21"/>
                    </a:moveTo>
                    <a:lnTo>
                      <a:pt x="3" y="21"/>
                    </a:lnTo>
                    <a:lnTo>
                      <a:pt x="3" y="19"/>
                    </a:lnTo>
                    <a:lnTo>
                      <a:pt x="3" y="16"/>
                    </a:lnTo>
                    <a:lnTo>
                      <a:pt x="3" y="14"/>
                    </a:lnTo>
                    <a:lnTo>
                      <a:pt x="3" y="11"/>
                    </a:lnTo>
                    <a:lnTo>
                      <a:pt x="3" y="8"/>
                    </a:lnTo>
                    <a:lnTo>
                      <a:pt x="3" y="6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3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44" name="Freeform 3410"/>
              <p:cNvSpPr>
                <a:spLocks/>
              </p:cNvSpPr>
              <p:nvPr/>
            </p:nvSpPr>
            <p:spPr bwMode="auto">
              <a:xfrm>
                <a:off x="4047" y="2404"/>
                <a:ext cx="5" cy="8"/>
              </a:xfrm>
              <a:custGeom>
                <a:avLst/>
                <a:gdLst>
                  <a:gd name="T0" fmla="*/ 5 w 5"/>
                  <a:gd name="T1" fmla="*/ 3 h 8"/>
                  <a:gd name="T2" fmla="*/ 5 w 5"/>
                  <a:gd name="T3" fmla="*/ 3 h 8"/>
                  <a:gd name="T4" fmla="*/ 5 w 5"/>
                  <a:gd name="T5" fmla="*/ 3 h 8"/>
                  <a:gd name="T6" fmla="*/ 5 w 5"/>
                  <a:gd name="T7" fmla="*/ 3 h 8"/>
                  <a:gd name="T8" fmla="*/ 5 w 5"/>
                  <a:gd name="T9" fmla="*/ 3 h 8"/>
                  <a:gd name="T10" fmla="*/ 5 w 5"/>
                  <a:gd name="T11" fmla="*/ 3 h 8"/>
                  <a:gd name="T12" fmla="*/ 3 w 5"/>
                  <a:gd name="T13" fmla="*/ 3 h 8"/>
                  <a:gd name="T14" fmla="*/ 3 w 5"/>
                  <a:gd name="T15" fmla="*/ 0 h 8"/>
                  <a:gd name="T16" fmla="*/ 3 w 5"/>
                  <a:gd name="T17" fmla="*/ 0 h 8"/>
                  <a:gd name="T18" fmla="*/ 3 w 5"/>
                  <a:gd name="T19" fmla="*/ 0 h 8"/>
                  <a:gd name="T20" fmla="*/ 0 w 5"/>
                  <a:gd name="T21" fmla="*/ 0 h 8"/>
                  <a:gd name="T22" fmla="*/ 0 w 5"/>
                  <a:gd name="T23" fmla="*/ 0 h 8"/>
                  <a:gd name="T24" fmla="*/ 0 w 5"/>
                  <a:gd name="T25" fmla="*/ 3 h 8"/>
                  <a:gd name="T26" fmla="*/ 0 w 5"/>
                  <a:gd name="T27" fmla="*/ 3 h 8"/>
                  <a:gd name="T28" fmla="*/ 0 w 5"/>
                  <a:gd name="T29" fmla="*/ 3 h 8"/>
                  <a:gd name="T30" fmla="*/ 0 w 5"/>
                  <a:gd name="T31" fmla="*/ 6 h 8"/>
                  <a:gd name="T32" fmla="*/ 3 w 5"/>
                  <a:gd name="T33" fmla="*/ 6 h 8"/>
                  <a:gd name="T34" fmla="*/ 3 w 5"/>
                  <a:gd name="T35" fmla="*/ 8 h 8"/>
                  <a:gd name="T36" fmla="*/ 5 w 5"/>
                  <a:gd name="T37" fmla="*/ 8 h 8"/>
                  <a:gd name="T38" fmla="*/ 5 w 5"/>
                  <a:gd name="T39" fmla="*/ 8 h 8"/>
                  <a:gd name="T40" fmla="*/ 5 w 5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8"/>
                  <a:gd name="T65" fmla="*/ 5 w 5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8">
                    <a:moveTo>
                      <a:pt x="5" y="3"/>
                    </a:moveTo>
                    <a:lnTo>
                      <a:pt x="5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45" name="Freeform 3411"/>
              <p:cNvSpPr>
                <a:spLocks/>
              </p:cNvSpPr>
              <p:nvPr/>
            </p:nvSpPr>
            <p:spPr bwMode="auto">
              <a:xfrm>
                <a:off x="4052" y="2407"/>
                <a:ext cx="58" cy="5"/>
              </a:xfrm>
              <a:custGeom>
                <a:avLst/>
                <a:gdLst>
                  <a:gd name="T0" fmla="*/ 58 w 58"/>
                  <a:gd name="T1" fmla="*/ 3 h 5"/>
                  <a:gd name="T2" fmla="*/ 58 w 58"/>
                  <a:gd name="T3" fmla="*/ 3 h 5"/>
                  <a:gd name="T4" fmla="*/ 50 w 58"/>
                  <a:gd name="T5" fmla="*/ 3 h 5"/>
                  <a:gd name="T6" fmla="*/ 42 w 58"/>
                  <a:gd name="T7" fmla="*/ 3 h 5"/>
                  <a:gd name="T8" fmla="*/ 37 w 58"/>
                  <a:gd name="T9" fmla="*/ 3 h 5"/>
                  <a:gd name="T10" fmla="*/ 29 w 58"/>
                  <a:gd name="T11" fmla="*/ 3 h 5"/>
                  <a:gd name="T12" fmla="*/ 21 w 58"/>
                  <a:gd name="T13" fmla="*/ 3 h 5"/>
                  <a:gd name="T14" fmla="*/ 13 w 58"/>
                  <a:gd name="T15" fmla="*/ 3 h 5"/>
                  <a:gd name="T16" fmla="*/ 8 w 58"/>
                  <a:gd name="T17" fmla="*/ 3 h 5"/>
                  <a:gd name="T18" fmla="*/ 0 w 58"/>
                  <a:gd name="T19" fmla="*/ 0 h 5"/>
                  <a:gd name="T20" fmla="*/ 0 w 58"/>
                  <a:gd name="T21" fmla="*/ 5 h 5"/>
                  <a:gd name="T22" fmla="*/ 8 w 58"/>
                  <a:gd name="T23" fmla="*/ 5 h 5"/>
                  <a:gd name="T24" fmla="*/ 13 w 58"/>
                  <a:gd name="T25" fmla="*/ 5 h 5"/>
                  <a:gd name="T26" fmla="*/ 21 w 58"/>
                  <a:gd name="T27" fmla="*/ 5 h 5"/>
                  <a:gd name="T28" fmla="*/ 29 w 58"/>
                  <a:gd name="T29" fmla="*/ 5 h 5"/>
                  <a:gd name="T30" fmla="*/ 37 w 58"/>
                  <a:gd name="T31" fmla="*/ 5 h 5"/>
                  <a:gd name="T32" fmla="*/ 42 w 58"/>
                  <a:gd name="T33" fmla="*/ 5 h 5"/>
                  <a:gd name="T34" fmla="*/ 50 w 58"/>
                  <a:gd name="T35" fmla="*/ 5 h 5"/>
                  <a:gd name="T36" fmla="*/ 58 w 58"/>
                  <a:gd name="T37" fmla="*/ 5 h 5"/>
                  <a:gd name="T38" fmla="*/ 58 w 58"/>
                  <a:gd name="T39" fmla="*/ 5 h 5"/>
                  <a:gd name="T40" fmla="*/ 58 w 58"/>
                  <a:gd name="T41" fmla="*/ 3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8"/>
                  <a:gd name="T64" fmla="*/ 0 h 5"/>
                  <a:gd name="T65" fmla="*/ 58 w 58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8" h="5">
                    <a:moveTo>
                      <a:pt x="58" y="3"/>
                    </a:moveTo>
                    <a:lnTo>
                      <a:pt x="58" y="3"/>
                    </a:lnTo>
                    <a:lnTo>
                      <a:pt x="50" y="3"/>
                    </a:lnTo>
                    <a:lnTo>
                      <a:pt x="42" y="3"/>
                    </a:lnTo>
                    <a:lnTo>
                      <a:pt x="37" y="3"/>
                    </a:lnTo>
                    <a:lnTo>
                      <a:pt x="29" y="3"/>
                    </a:lnTo>
                    <a:lnTo>
                      <a:pt x="21" y="3"/>
                    </a:lnTo>
                    <a:lnTo>
                      <a:pt x="13" y="3"/>
                    </a:lnTo>
                    <a:lnTo>
                      <a:pt x="8" y="3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3" y="5"/>
                    </a:lnTo>
                    <a:lnTo>
                      <a:pt x="21" y="5"/>
                    </a:lnTo>
                    <a:lnTo>
                      <a:pt x="29" y="5"/>
                    </a:lnTo>
                    <a:lnTo>
                      <a:pt x="37" y="5"/>
                    </a:lnTo>
                    <a:lnTo>
                      <a:pt x="42" y="5"/>
                    </a:lnTo>
                    <a:lnTo>
                      <a:pt x="50" y="5"/>
                    </a:lnTo>
                    <a:lnTo>
                      <a:pt x="58" y="5"/>
                    </a:lnTo>
                    <a:lnTo>
                      <a:pt x="58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46" name="Freeform 3412"/>
              <p:cNvSpPr>
                <a:spLocks/>
              </p:cNvSpPr>
              <p:nvPr/>
            </p:nvSpPr>
            <p:spPr bwMode="auto">
              <a:xfrm>
                <a:off x="4110" y="2410"/>
                <a:ext cx="31" cy="5"/>
              </a:xfrm>
              <a:custGeom>
                <a:avLst/>
                <a:gdLst>
                  <a:gd name="T0" fmla="*/ 31 w 31"/>
                  <a:gd name="T1" fmla="*/ 2 h 5"/>
                  <a:gd name="T2" fmla="*/ 31 w 31"/>
                  <a:gd name="T3" fmla="*/ 2 h 5"/>
                  <a:gd name="T4" fmla="*/ 29 w 31"/>
                  <a:gd name="T5" fmla="*/ 2 h 5"/>
                  <a:gd name="T6" fmla="*/ 23 w 31"/>
                  <a:gd name="T7" fmla="*/ 0 h 5"/>
                  <a:gd name="T8" fmla="*/ 21 w 31"/>
                  <a:gd name="T9" fmla="*/ 0 h 5"/>
                  <a:gd name="T10" fmla="*/ 15 w 31"/>
                  <a:gd name="T11" fmla="*/ 0 h 5"/>
                  <a:gd name="T12" fmla="*/ 13 w 31"/>
                  <a:gd name="T13" fmla="*/ 0 h 5"/>
                  <a:gd name="T14" fmla="*/ 8 w 31"/>
                  <a:gd name="T15" fmla="*/ 0 h 5"/>
                  <a:gd name="T16" fmla="*/ 5 w 31"/>
                  <a:gd name="T17" fmla="*/ 0 h 5"/>
                  <a:gd name="T18" fmla="*/ 0 w 31"/>
                  <a:gd name="T19" fmla="*/ 0 h 5"/>
                  <a:gd name="T20" fmla="*/ 0 w 31"/>
                  <a:gd name="T21" fmla="*/ 2 h 5"/>
                  <a:gd name="T22" fmla="*/ 5 w 31"/>
                  <a:gd name="T23" fmla="*/ 2 h 5"/>
                  <a:gd name="T24" fmla="*/ 8 w 31"/>
                  <a:gd name="T25" fmla="*/ 2 h 5"/>
                  <a:gd name="T26" fmla="*/ 13 w 31"/>
                  <a:gd name="T27" fmla="*/ 2 h 5"/>
                  <a:gd name="T28" fmla="*/ 15 w 31"/>
                  <a:gd name="T29" fmla="*/ 5 h 5"/>
                  <a:gd name="T30" fmla="*/ 21 w 31"/>
                  <a:gd name="T31" fmla="*/ 5 h 5"/>
                  <a:gd name="T32" fmla="*/ 23 w 31"/>
                  <a:gd name="T33" fmla="*/ 5 h 5"/>
                  <a:gd name="T34" fmla="*/ 29 w 31"/>
                  <a:gd name="T35" fmla="*/ 5 h 5"/>
                  <a:gd name="T36" fmla="*/ 31 w 31"/>
                  <a:gd name="T37" fmla="*/ 5 h 5"/>
                  <a:gd name="T38" fmla="*/ 31 w 31"/>
                  <a:gd name="T39" fmla="*/ 5 h 5"/>
                  <a:gd name="T40" fmla="*/ 31 w 31"/>
                  <a:gd name="T41" fmla="*/ 2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1"/>
                  <a:gd name="T64" fmla="*/ 0 h 5"/>
                  <a:gd name="T65" fmla="*/ 31 w 31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1" h="5">
                    <a:moveTo>
                      <a:pt x="31" y="2"/>
                    </a:moveTo>
                    <a:lnTo>
                      <a:pt x="31" y="2"/>
                    </a:lnTo>
                    <a:lnTo>
                      <a:pt x="29" y="2"/>
                    </a:lnTo>
                    <a:lnTo>
                      <a:pt x="23" y="0"/>
                    </a:lnTo>
                    <a:lnTo>
                      <a:pt x="21" y="0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5" y="2"/>
                    </a:lnTo>
                    <a:lnTo>
                      <a:pt x="8" y="2"/>
                    </a:lnTo>
                    <a:lnTo>
                      <a:pt x="13" y="2"/>
                    </a:lnTo>
                    <a:lnTo>
                      <a:pt x="15" y="5"/>
                    </a:lnTo>
                    <a:lnTo>
                      <a:pt x="21" y="5"/>
                    </a:lnTo>
                    <a:lnTo>
                      <a:pt x="23" y="5"/>
                    </a:lnTo>
                    <a:lnTo>
                      <a:pt x="29" y="5"/>
                    </a:lnTo>
                    <a:lnTo>
                      <a:pt x="31" y="5"/>
                    </a:lnTo>
                    <a:lnTo>
                      <a:pt x="31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47" name="Freeform 3413"/>
              <p:cNvSpPr>
                <a:spLocks/>
              </p:cNvSpPr>
              <p:nvPr/>
            </p:nvSpPr>
            <p:spPr bwMode="auto">
              <a:xfrm>
                <a:off x="4141" y="2407"/>
                <a:ext cx="29" cy="8"/>
              </a:xfrm>
              <a:custGeom>
                <a:avLst/>
                <a:gdLst>
                  <a:gd name="T0" fmla="*/ 26 w 29"/>
                  <a:gd name="T1" fmla="*/ 0 h 8"/>
                  <a:gd name="T2" fmla="*/ 26 w 29"/>
                  <a:gd name="T3" fmla="*/ 0 h 8"/>
                  <a:gd name="T4" fmla="*/ 24 w 29"/>
                  <a:gd name="T5" fmla="*/ 3 h 8"/>
                  <a:gd name="T6" fmla="*/ 21 w 29"/>
                  <a:gd name="T7" fmla="*/ 3 h 8"/>
                  <a:gd name="T8" fmla="*/ 18 w 29"/>
                  <a:gd name="T9" fmla="*/ 5 h 8"/>
                  <a:gd name="T10" fmla="*/ 16 w 29"/>
                  <a:gd name="T11" fmla="*/ 5 h 8"/>
                  <a:gd name="T12" fmla="*/ 11 w 29"/>
                  <a:gd name="T13" fmla="*/ 5 h 8"/>
                  <a:gd name="T14" fmla="*/ 8 w 29"/>
                  <a:gd name="T15" fmla="*/ 5 h 8"/>
                  <a:gd name="T16" fmla="*/ 5 w 29"/>
                  <a:gd name="T17" fmla="*/ 5 h 8"/>
                  <a:gd name="T18" fmla="*/ 0 w 29"/>
                  <a:gd name="T19" fmla="*/ 5 h 8"/>
                  <a:gd name="T20" fmla="*/ 0 w 29"/>
                  <a:gd name="T21" fmla="*/ 8 h 8"/>
                  <a:gd name="T22" fmla="*/ 5 w 29"/>
                  <a:gd name="T23" fmla="*/ 8 h 8"/>
                  <a:gd name="T24" fmla="*/ 8 w 29"/>
                  <a:gd name="T25" fmla="*/ 8 h 8"/>
                  <a:gd name="T26" fmla="*/ 11 w 29"/>
                  <a:gd name="T27" fmla="*/ 8 h 8"/>
                  <a:gd name="T28" fmla="*/ 16 w 29"/>
                  <a:gd name="T29" fmla="*/ 8 h 8"/>
                  <a:gd name="T30" fmla="*/ 18 w 29"/>
                  <a:gd name="T31" fmla="*/ 8 h 8"/>
                  <a:gd name="T32" fmla="*/ 21 w 29"/>
                  <a:gd name="T33" fmla="*/ 8 h 8"/>
                  <a:gd name="T34" fmla="*/ 24 w 29"/>
                  <a:gd name="T35" fmla="*/ 5 h 8"/>
                  <a:gd name="T36" fmla="*/ 29 w 29"/>
                  <a:gd name="T37" fmla="*/ 3 h 8"/>
                  <a:gd name="T38" fmla="*/ 29 w 29"/>
                  <a:gd name="T39" fmla="*/ 3 h 8"/>
                  <a:gd name="T40" fmla="*/ 26 w 29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8"/>
                  <a:gd name="T65" fmla="*/ 29 w 29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8">
                    <a:moveTo>
                      <a:pt x="26" y="0"/>
                    </a:moveTo>
                    <a:lnTo>
                      <a:pt x="26" y="0"/>
                    </a:lnTo>
                    <a:lnTo>
                      <a:pt x="24" y="3"/>
                    </a:lnTo>
                    <a:lnTo>
                      <a:pt x="21" y="3"/>
                    </a:lnTo>
                    <a:lnTo>
                      <a:pt x="18" y="5"/>
                    </a:lnTo>
                    <a:lnTo>
                      <a:pt x="16" y="5"/>
                    </a:lnTo>
                    <a:lnTo>
                      <a:pt x="11" y="5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6" y="8"/>
                    </a:lnTo>
                    <a:lnTo>
                      <a:pt x="18" y="8"/>
                    </a:lnTo>
                    <a:lnTo>
                      <a:pt x="21" y="8"/>
                    </a:lnTo>
                    <a:lnTo>
                      <a:pt x="24" y="5"/>
                    </a:lnTo>
                    <a:lnTo>
                      <a:pt x="29" y="3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48" name="Freeform 3414"/>
              <p:cNvSpPr>
                <a:spLocks/>
              </p:cNvSpPr>
              <p:nvPr/>
            </p:nvSpPr>
            <p:spPr bwMode="auto">
              <a:xfrm>
                <a:off x="4167" y="2381"/>
                <a:ext cx="11" cy="29"/>
              </a:xfrm>
              <a:custGeom>
                <a:avLst/>
                <a:gdLst>
                  <a:gd name="T0" fmla="*/ 6 w 11"/>
                  <a:gd name="T1" fmla="*/ 2 h 29"/>
                  <a:gd name="T2" fmla="*/ 6 w 11"/>
                  <a:gd name="T3" fmla="*/ 2 h 29"/>
                  <a:gd name="T4" fmla="*/ 6 w 11"/>
                  <a:gd name="T5" fmla="*/ 2 h 29"/>
                  <a:gd name="T6" fmla="*/ 6 w 11"/>
                  <a:gd name="T7" fmla="*/ 8 h 29"/>
                  <a:gd name="T8" fmla="*/ 6 w 11"/>
                  <a:gd name="T9" fmla="*/ 10 h 29"/>
                  <a:gd name="T10" fmla="*/ 6 w 11"/>
                  <a:gd name="T11" fmla="*/ 13 h 29"/>
                  <a:gd name="T12" fmla="*/ 6 w 11"/>
                  <a:gd name="T13" fmla="*/ 18 h 29"/>
                  <a:gd name="T14" fmla="*/ 3 w 11"/>
                  <a:gd name="T15" fmla="*/ 21 h 29"/>
                  <a:gd name="T16" fmla="*/ 3 w 11"/>
                  <a:gd name="T17" fmla="*/ 23 h 29"/>
                  <a:gd name="T18" fmla="*/ 0 w 11"/>
                  <a:gd name="T19" fmla="*/ 26 h 29"/>
                  <a:gd name="T20" fmla="*/ 3 w 11"/>
                  <a:gd name="T21" fmla="*/ 29 h 29"/>
                  <a:gd name="T22" fmla="*/ 6 w 11"/>
                  <a:gd name="T23" fmla="*/ 26 h 29"/>
                  <a:gd name="T24" fmla="*/ 6 w 11"/>
                  <a:gd name="T25" fmla="*/ 23 h 29"/>
                  <a:gd name="T26" fmla="*/ 8 w 11"/>
                  <a:gd name="T27" fmla="*/ 18 h 29"/>
                  <a:gd name="T28" fmla="*/ 8 w 11"/>
                  <a:gd name="T29" fmla="*/ 16 h 29"/>
                  <a:gd name="T30" fmla="*/ 11 w 11"/>
                  <a:gd name="T31" fmla="*/ 10 h 29"/>
                  <a:gd name="T32" fmla="*/ 11 w 11"/>
                  <a:gd name="T33" fmla="*/ 8 h 29"/>
                  <a:gd name="T34" fmla="*/ 8 w 11"/>
                  <a:gd name="T35" fmla="*/ 2 h 29"/>
                  <a:gd name="T36" fmla="*/ 8 w 11"/>
                  <a:gd name="T37" fmla="*/ 0 h 29"/>
                  <a:gd name="T38" fmla="*/ 8 w 11"/>
                  <a:gd name="T39" fmla="*/ 0 h 29"/>
                  <a:gd name="T40" fmla="*/ 6 w 11"/>
                  <a:gd name="T41" fmla="*/ 2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"/>
                  <a:gd name="T64" fmla="*/ 0 h 29"/>
                  <a:gd name="T65" fmla="*/ 11 w 11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" h="29">
                    <a:moveTo>
                      <a:pt x="6" y="2"/>
                    </a:moveTo>
                    <a:lnTo>
                      <a:pt x="6" y="2"/>
                    </a:lnTo>
                    <a:lnTo>
                      <a:pt x="6" y="8"/>
                    </a:lnTo>
                    <a:lnTo>
                      <a:pt x="6" y="10"/>
                    </a:lnTo>
                    <a:lnTo>
                      <a:pt x="6" y="13"/>
                    </a:lnTo>
                    <a:lnTo>
                      <a:pt x="6" y="18"/>
                    </a:lnTo>
                    <a:lnTo>
                      <a:pt x="3" y="21"/>
                    </a:lnTo>
                    <a:lnTo>
                      <a:pt x="3" y="23"/>
                    </a:lnTo>
                    <a:lnTo>
                      <a:pt x="0" y="26"/>
                    </a:lnTo>
                    <a:lnTo>
                      <a:pt x="3" y="29"/>
                    </a:lnTo>
                    <a:lnTo>
                      <a:pt x="6" y="26"/>
                    </a:lnTo>
                    <a:lnTo>
                      <a:pt x="6" y="23"/>
                    </a:lnTo>
                    <a:lnTo>
                      <a:pt x="8" y="18"/>
                    </a:lnTo>
                    <a:lnTo>
                      <a:pt x="8" y="16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49" name="Freeform 3415"/>
              <p:cNvSpPr>
                <a:spLocks/>
              </p:cNvSpPr>
              <p:nvPr/>
            </p:nvSpPr>
            <p:spPr bwMode="auto">
              <a:xfrm>
                <a:off x="4154" y="2376"/>
                <a:ext cx="21" cy="7"/>
              </a:xfrm>
              <a:custGeom>
                <a:avLst/>
                <a:gdLst>
                  <a:gd name="T0" fmla="*/ 0 w 21"/>
                  <a:gd name="T1" fmla="*/ 2 h 7"/>
                  <a:gd name="T2" fmla="*/ 0 w 21"/>
                  <a:gd name="T3" fmla="*/ 2 h 7"/>
                  <a:gd name="T4" fmla="*/ 0 w 21"/>
                  <a:gd name="T5" fmla="*/ 2 h 7"/>
                  <a:gd name="T6" fmla="*/ 3 w 21"/>
                  <a:gd name="T7" fmla="*/ 2 h 7"/>
                  <a:gd name="T8" fmla="*/ 8 w 21"/>
                  <a:gd name="T9" fmla="*/ 5 h 7"/>
                  <a:gd name="T10" fmla="*/ 11 w 21"/>
                  <a:gd name="T11" fmla="*/ 5 h 7"/>
                  <a:gd name="T12" fmla="*/ 13 w 21"/>
                  <a:gd name="T13" fmla="*/ 5 h 7"/>
                  <a:gd name="T14" fmla="*/ 16 w 21"/>
                  <a:gd name="T15" fmla="*/ 5 h 7"/>
                  <a:gd name="T16" fmla="*/ 19 w 21"/>
                  <a:gd name="T17" fmla="*/ 5 h 7"/>
                  <a:gd name="T18" fmla="*/ 19 w 21"/>
                  <a:gd name="T19" fmla="*/ 7 h 7"/>
                  <a:gd name="T20" fmla="*/ 21 w 21"/>
                  <a:gd name="T21" fmla="*/ 5 h 7"/>
                  <a:gd name="T22" fmla="*/ 19 w 21"/>
                  <a:gd name="T23" fmla="*/ 2 h 7"/>
                  <a:gd name="T24" fmla="*/ 16 w 21"/>
                  <a:gd name="T25" fmla="*/ 2 h 7"/>
                  <a:gd name="T26" fmla="*/ 13 w 21"/>
                  <a:gd name="T27" fmla="*/ 2 h 7"/>
                  <a:gd name="T28" fmla="*/ 11 w 21"/>
                  <a:gd name="T29" fmla="*/ 0 h 7"/>
                  <a:gd name="T30" fmla="*/ 8 w 21"/>
                  <a:gd name="T31" fmla="*/ 0 h 7"/>
                  <a:gd name="T32" fmla="*/ 3 w 21"/>
                  <a:gd name="T33" fmla="*/ 0 h 7"/>
                  <a:gd name="T34" fmla="*/ 0 w 21"/>
                  <a:gd name="T35" fmla="*/ 0 h 7"/>
                  <a:gd name="T36" fmla="*/ 0 w 21"/>
                  <a:gd name="T37" fmla="*/ 0 h 7"/>
                  <a:gd name="T38" fmla="*/ 0 w 21"/>
                  <a:gd name="T39" fmla="*/ 0 h 7"/>
                  <a:gd name="T40" fmla="*/ 0 w 21"/>
                  <a:gd name="T41" fmla="*/ 2 h 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7"/>
                  <a:gd name="T65" fmla="*/ 21 w 21"/>
                  <a:gd name="T66" fmla="*/ 7 h 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7">
                    <a:moveTo>
                      <a:pt x="0" y="2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3" y="5"/>
                    </a:lnTo>
                    <a:lnTo>
                      <a:pt x="16" y="5"/>
                    </a:lnTo>
                    <a:lnTo>
                      <a:pt x="19" y="5"/>
                    </a:lnTo>
                    <a:lnTo>
                      <a:pt x="19" y="7"/>
                    </a:lnTo>
                    <a:lnTo>
                      <a:pt x="21" y="5"/>
                    </a:lnTo>
                    <a:lnTo>
                      <a:pt x="19" y="2"/>
                    </a:lnTo>
                    <a:lnTo>
                      <a:pt x="16" y="2"/>
                    </a:lnTo>
                    <a:lnTo>
                      <a:pt x="13" y="2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50" name="Freeform 3416"/>
              <p:cNvSpPr>
                <a:spLocks/>
              </p:cNvSpPr>
              <p:nvPr/>
            </p:nvSpPr>
            <p:spPr bwMode="auto">
              <a:xfrm>
                <a:off x="4047" y="2376"/>
                <a:ext cx="107" cy="10"/>
              </a:xfrm>
              <a:custGeom>
                <a:avLst/>
                <a:gdLst>
                  <a:gd name="T0" fmla="*/ 3 w 107"/>
                  <a:gd name="T1" fmla="*/ 7 h 10"/>
                  <a:gd name="T2" fmla="*/ 0 w 107"/>
                  <a:gd name="T3" fmla="*/ 10 h 10"/>
                  <a:gd name="T4" fmla="*/ 5 w 107"/>
                  <a:gd name="T5" fmla="*/ 10 h 10"/>
                  <a:gd name="T6" fmla="*/ 16 w 107"/>
                  <a:gd name="T7" fmla="*/ 7 h 10"/>
                  <a:gd name="T8" fmla="*/ 34 w 107"/>
                  <a:gd name="T9" fmla="*/ 7 h 10"/>
                  <a:gd name="T10" fmla="*/ 52 w 107"/>
                  <a:gd name="T11" fmla="*/ 7 h 10"/>
                  <a:gd name="T12" fmla="*/ 71 w 107"/>
                  <a:gd name="T13" fmla="*/ 5 h 10"/>
                  <a:gd name="T14" fmla="*/ 89 w 107"/>
                  <a:gd name="T15" fmla="*/ 5 h 10"/>
                  <a:gd name="T16" fmla="*/ 102 w 107"/>
                  <a:gd name="T17" fmla="*/ 5 h 10"/>
                  <a:gd name="T18" fmla="*/ 107 w 107"/>
                  <a:gd name="T19" fmla="*/ 2 h 10"/>
                  <a:gd name="T20" fmla="*/ 107 w 107"/>
                  <a:gd name="T21" fmla="*/ 0 h 10"/>
                  <a:gd name="T22" fmla="*/ 102 w 107"/>
                  <a:gd name="T23" fmla="*/ 0 h 10"/>
                  <a:gd name="T24" fmla="*/ 89 w 107"/>
                  <a:gd name="T25" fmla="*/ 0 h 10"/>
                  <a:gd name="T26" fmla="*/ 71 w 107"/>
                  <a:gd name="T27" fmla="*/ 2 h 10"/>
                  <a:gd name="T28" fmla="*/ 52 w 107"/>
                  <a:gd name="T29" fmla="*/ 2 h 10"/>
                  <a:gd name="T30" fmla="*/ 34 w 107"/>
                  <a:gd name="T31" fmla="*/ 5 h 10"/>
                  <a:gd name="T32" fmla="*/ 16 w 107"/>
                  <a:gd name="T33" fmla="*/ 5 h 10"/>
                  <a:gd name="T34" fmla="*/ 5 w 107"/>
                  <a:gd name="T35" fmla="*/ 5 h 10"/>
                  <a:gd name="T36" fmla="*/ 0 w 107"/>
                  <a:gd name="T37" fmla="*/ 7 h 10"/>
                  <a:gd name="T38" fmla="*/ 0 w 107"/>
                  <a:gd name="T39" fmla="*/ 7 h 10"/>
                  <a:gd name="T40" fmla="*/ 3 w 107"/>
                  <a:gd name="T41" fmla="*/ 7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7"/>
                  <a:gd name="T64" fmla="*/ 0 h 10"/>
                  <a:gd name="T65" fmla="*/ 107 w 107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7" h="10">
                    <a:moveTo>
                      <a:pt x="3" y="7"/>
                    </a:moveTo>
                    <a:lnTo>
                      <a:pt x="0" y="10"/>
                    </a:lnTo>
                    <a:lnTo>
                      <a:pt x="5" y="10"/>
                    </a:lnTo>
                    <a:lnTo>
                      <a:pt x="16" y="7"/>
                    </a:lnTo>
                    <a:lnTo>
                      <a:pt x="34" y="7"/>
                    </a:lnTo>
                    <a:lnTo>
                      <a:pt x="52" y="7"/>
                    </a:lnTo>
                    <a:lnTo>
                      <a:pt x="71" y="5"/>
                    </a:lnTo>
                    <a:lnTo>
                      <a:pt x="89" y="5"/>
                    </a:lnTo>
                    <a:lnTo>
                      <a:pt x="102" y="5"/>
                    </a:lnTo>
                    <a:lnTo>
                      <a:pt x="107" y="2"/>
                    </a:lnTo>
                    <a:lnTo>
                      <a:pt x="107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71" y="2"/>
                    </a:lnTo>
                    <a:lnTo>
                      <a:pt x="52" y="2"/>
                    </a:lnTo>
                    <a:lnTo>
                      <a:pt x="34" y="5"/>
                    </a:lnTo>
                    <a:lnTo>
                      <a:pt x="16" y="5"/>
                    </a:lnTo>
                    <a:lnTo>
                      <a:pt x="5" y="5"/>
                    </a:lnTo>
                    <a:lnTo>
                      <a:pt x="0" y="7"/>
                    </a:lnTo>
                    <a:lnTo>
                      <a:pt x="3" y="7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51" name="Rectangle 3417"/>
              <p:cNvSpPr>
                <a:spLocks noChangeArrowheads="1"/>
              </p:cNvSpPr>
              <p:nvPr/>
            </p:nvSpPr>
            <p:spPr bwMode="auto">
              <a:xfrm>
                <a:off x="4065" y="2394"/>
                <a:ext cx="92" cy="5"/>
              </a:xfrm>
              <a:prstGeom prst="rect">
                <a:avLst/>
              </a:prstGeom>
              <a:solidFill>
                <a:srgbClr val="504A5D"/>
              </a:solidFill>
              <a:ln w="0">
                <a:solidFill>
                  <a:srgbClr val="25221E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7452" name="Freeform 3418"/>
              <p:cNvSpPr>
                <a:spLocks/>
              </p:cNvSpPr>
              <p:nvPr/>
            </p:nvSpPr>
            <p:spPr bwMode="auto">
              <a:xfrm>
                <a:off x="3861" y="2302"/>
                <a:ext cx="338" cy="71"/>
              </a:xfrm>
              <a:custGeom>
                <a:avLst/>
                <a:gdLst>
                  <a:gd name="T0" fmla="*/ 55 w 338"/>
                  <a:gd name="T1" fmla="*/ 8 h 71"/>
                  <a:gd name="T2" fmla="*/ 42 w 338"/>
                  <a:gd name="T3" fmla="*/ 11 h 71"/>
                  <a:gd name="T4" fmla="*/ 32 w 338"/>
                  <a:gd name="T5" fmla="*/ 19 h 71"/>
                  <a:gd name="T6" fmla="*/ 24 w 338"/>
                  <a:gd name="T7" fmla="*/ 29 h 71"/>
                  <a:gd name="T8" fmla="*/ 13 w 338"/>
                  <a:gd name="T9" fmla="*/ 37 h 71"/>
                  <a:gd name="T10" fmla="*/ 6 w 338"/>
                  <a:gd name="T11" fmla="*/ 42 h 71"/>
                  <a:gd name="T12" fmla="*/ 0 w 338"/>
                  <a:gd name="T13" fmla="*/ 47 h 71"/>
                  <a:gd name="T14" fmla="*/ 0 w 338"/>
                  <a:gd name="T15" fmla="*/ 55 h 71"/>
                  <a:gd name="T16" fmla="*/ 0 w 338"/>
                  <a:gd name="T17" fmla="*/ 55 h 71"/>
                  <a:gd name="T18" fmla="*/ 6 w 338"/>
                  <a:gd name="T19" fmla="*/ 58 h 71"/>
                  <a:gd name="T20" fmla="*/ 58 w 338"/>
                  <a:gd name="T21" fmla="*/ 66 h 71"/>
                  <a:gd name="T22" fmla="*/ 110 w 338"/>
                  <a:gd name="T23" fmla="*/ 68 h 71"/>
                  <a:gd name="T24" fmla="*/ 162 w 338"/>
                  <a:gd name="T25" fmla="*/ 71 h 71"/>
                  <a:gd name="T26" fmla="*/ 217 w 338"/>
                  <a:gd name="T27" fmla="*/ 71 h 71"/>
                  <a:gd name="T28" fmla="*/ 275 w 338"/>
                  <a:gd name="T29" fmla="*/ 71 h 71"/>
                  <a:gd name="T30" fmla="*/ 304 w 338"/>
                  <a:gd name="T31" fmla="*/ 66 h 71"/>
                  <a:gd name="T32" fmla="*/ 330 w 338"/>
                  <a:gd name="T33" fmla="*/ 60 h 71"/>
                  <a:gd name="T34" fmla="*/ 335 w 338"/>
                  <a:gd name="T35" fmla="*/ 58 h 71"/>
                  <a:gd name="T36" fmla="*/ 338 w 338"/>
                  <a:gd name="T37" fmla="*/ 53 h 71"/>
                  <a:gd name="T38" fmla="*/ 335 w 338"/>
                  <a:gd name="T39" fmla="*/ 42 h 71"/>
                  <a:gd name="T40" fmla="*/ 330 w 338"/>
                  <a:gd name="T41" fmla="*/ 32 h 71"/>
                  <a:gd name="T42" fmla="*/ 325 w 338"/>
                  <a:gd name="T43" fmla="*/ 24 h 71"/>
                  <a:gd name="T44" fmla="*/ 319 w 338"/>
                  <a:gd name="T45" fmla="*/ 11 h 71"/>
                  <a:gd name="T46" fmla="*/ 314 w 338"/>
                  <a:gd name="T47" fmla="*/ 5 h 71"/>
                  <a:gd name="T48" fmla="*/ 306 w 338"/>
                  <a:gd name="T49" fmla="*/ 3 h 71"/>
                  <a:gd name="T50" fmla="*/ 244 w 338"/>
                  <a:gd name="T51" fmla="*/ 0 h 71"/>
                  <a:gd name="T52" fmla="*/ 181 w 338"/>
                  <a:gd name="T53" fmla="*/ 0 h 71"/>
                  <a:gd name="T54" fmla="*/ 118 w 338"/>
                  <a:gd name="T55" fmla="*/ 3 h 71"/>
                  <a:gd name="T56" fmla="*/ 55 w 338"/>
                  <a:gd name="T57" fmla="*/ 8 h 7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338"/>
                  <a:gd name="T88" fmla="*/ 0 h 71"/>
                  <a:gd name="T89" fmla="*/ 338 w 338"/>
                  <a:gd name="T90" fmla="*/ 71 h 71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338" h="71">
                    <a:moveTo>
                      <a:pt x="55" y="8"/>
                    </a:moveTo>
                    <a:lnTo>
                      <a:pt x="42" y="11"/>
                    </a:lnTo>
                    <a:lnTo>
                      <a:pt x="32" y="19"/>
                    </a:lnTo>
                    <a:lnTo>
                      <a:pt x="24" y="29"/>
                    </a:lnTo>
                    <a:lnTo>
                      <a:pt x="13" y="37"/>
                    </a:lnTo>
                    <a:lnTo>
                      <a:pt x="6" y="42"/>
                    </a:lnTo>
                    <a:lnTo>
                      <a:pt x="0" y="47"/>
                    </a:lnTo>
                    <a:lnTo>
                      <a:pt x="0" y="55"/>
                    </a:lnTo>
                    <a:lnTo>
                      <a:pt x="6" y="58"/>
                    </a:lnTo>
                    <a:lnTo>
                      <a:pt x="58" y="66"/>
                    </a:lnTo>
                    <a:lnTo>
                      <a:pt x="110" y="68"/>
                    </a:lnTo>
                    <a:lnTo>
                      <a:pt x="162" y="71"/>
                    </a:lnTo>
                    <a:lnTo>
                      <a:pt x="217" y="71"/>
                    </a:lnTo>
                    <a:lnTo>
                      <a:pt x="275" y="71"/>
                    </a:lnTo>
                    <a:lnTo>
                      <a:pt x="304" y="66"/>
                    </a:lnTo>
                    <a:lnTo>
                      <a:pt x="330" y="60"/>
                    </a:lnTo>
                    <a:lnTo>
                      <a:pt x="335" y="58"/>
                    </a:lnTo>
                    <a:lnTo>
                      <a:pt x="338" y="53"/>
                    </a:lnTo>
                    <a:lnTo>
                      <a:pt x="335" y="42"/>
                    </a:lnTo>
                    <a:lnTo>
                      <a:pt x="330" y="32"/>
                    </a:lnTo>
                    <a:lnTo>
                      <a:pt x="325" y="24"/>
                    </a:lnTo>
                    <a:lnTo>
                      <a:pt x="319" y="11"/>
                    </a:lnTo>
                    <a:lnTo>
                      <a:pt x="314" y="5"/>
                    </a:lnTo>
                    <a:lnTo>
                      <a:pt x="306" y="3"/>
                    </a:lnTo>
                    <a:lnTo>
                      <a:pt x="244" y="0"/>
                    </a:lnTo>
                    <a:lnTo>
                      <a:pt x="181" y="0"/>
                    </a:lnTo>
                    <a:lnTo>
                      <a:pt x="118" y="3"/>
                    </a:lnTo>
                    <a:lnTo>
                      <a:pt x="55" y="8"/>
                    </a:lnTo>
                    <a:close/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53" name="Freeform 3419"/>
              <p:cNvSpPr>
                <a:spLocks/>
              </p:cNvSpPr>
              <p:nvPr/>
            </p:nvSpPr>
            <p:spPr bwMode="auto">
              <a:xfrm>
                <a:off x="3874" y="2307"/>
                <a:ext cx="42" cy="32"/>
              </a:xfrm>
              <a:custGeom>
                <a:avLst/>
                <a:gdLst>
                  <a:gd name="T0" fmla="*/ 3 w 42"/>
                  <a:gd name="T1" fmla="*/ 32 h 32"/>
                  <a:gd name="T2" fmla="*/ 3 w 42"/>
                  <a:gd name="T3" fmla="*/ 32 h 32"/>
                  <a:gd name="T4" fmla="*/ 8 w 42"/>
                  <a:gd name="T5" fmla="*/ 29 h 32"/>
                  <a:gd name="T6" fmla="*/ 11 w 42"/>
                  <a:gd name="T7" fmla="*/ 24 h 32"/>
                  <a:gd name="T8" fmla="*/ 16 w 42"/>
                  <a:gd name="T9" fmla="*/ 19 h 32"/>
                  <a:gd name="T10" fmla="*/ 21 w 42"/>
                  <a:gd name="T11" fmla="*/ 16 h 32"/>
                  <a:gd name="T12" fmla="*/ 24 w 42"/>
                  <a:gd name="T13" fmla="*/ 11 h 32"/>
                  <a:gd name="T14" fmla="*/ 32 w 42"/>
                  <a:gd name="T15" fmla="*/ 8 h 32"/>
                  <a:gd name="T16" fmla="*/ 37 w 42"/>
                  <a:gd name="T17" fmla="*/ 6 h 32"/>
                  <a:gd name="T18" fmla="*/ 42 w 42"/>
                  <a:gd name="T19" fmla="*/ 3 h 32"/>
                  <a:gd name="T20" fmla="*/ 42 w 42"/>
                  <a:gd name="T21" fmla="*/ 0 h 32"/>
                  <a:gd name="T22" fmla="*/ 34 w 42"/>
                  <a:gd name="T23" fmla="*/ 0 h 32"/>
                  <a:gd name="T24" fmla="*/ 29 w 42"/>
                  <a:gd name="T25" fmla="*/ 6 h 32"/>
                  <a:gd name="T26" fmla="*/ 24 w 42"/>
                  <a:gd name="T27" fmla="*/ 8 h 32"/>
                  <a:gd name="T28" fmla="*/ 19 w 42"/>
                  <a:gd name="T29" fmla="*/ 11 h 32"/>
                  <a:gd name="T30" fmla="*/ 13 w 42"/>
                  <a:gd name="T31" fmla="*/ 16 h 32"/>
                  <a:gd name="T32" fmla="*/ 8 w 42"/>
                  <a:gd name="T33" fmla="*/ 21 h 32"/>
                  <a:gd name="T34" fmla="*/ 6 w 42"/>
                  <a:gd name="T35" fmla="*/ 27 h 32"/>
                  <a:gd name="T36" fmla="*/ 0 w 42"/>
                  <a:gd name="T37" fmla="*/ 29 h 32"/>
                  <a:gd name="T38" fmla="*/ 0 w 42"/>
                  <a:gd name="T39" fmla="*/ 29 h 32"/>
                  <a:gd name="T40" fmla="*/ 3 w 42"/>
                  <a:gd name="T41" fmla="*/ 32 h 3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2"/>
                  <a:gd name="T64" fmla="*/ 0 h 32"/>
                  <a:gd name="T65" fmla="*/ 42 w 42"/>
                  <a:gd name="T66" fmla="*/ 32 h 3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2" h="32">
                    <a:moveTo>
                      <a:pt x="3" y="32"/>
                    </a:moveTo>
                    <a:lnTo>
                      <a:pt x="3" y="32"/>
                    </a:lnTo>
                    <a:lnTo>
                      <a:pt x="8" y="29"/>
                    </a:lnTo>
                    <a:lnTo>
                      <a:pt x="11" y="24"/>
                    </a:lnTo>
                    <a:lnTo>
                      <a:pt x="16" y="19"/>
                    </a:lnTo>
                    <a:lnTo>
                      <a:pt x="21" y="16"/>
                    </a:lnTo>
                    <a:lnTo>
                      <a:pt x="24" y="11"/>
                    </a:lnTo>
                    <a:lnTo>
                      <a:pt x="32" y="8"/>
                    </a:lnTo>
                    <a:lnTo>
                      <a:pt x="37" y="6"/>
                    </a:lnTo>
                    <a:lnTo>
                      <a:pt x="42" y="3"/>
                    </a:lnTo>
                    <a:lnTo>
                      <a:pt x="42" y="0"/>
                    </a:lnTo>
                    <a:lnTo>
                      <a:pt x="34" y="0"/>
                    </a:lnTo>
                    <a:lnTo>
                      <a:pt x="29" y="6"/>
                    </a:lnTo>
                    <a:lnTo>
                      <a:pt x="24" y="8"/>
                    </a:lnTo>
                    <a:lnTo>
                      <a:pt x="19" y="11"/>
                    </a:lnTo>
                    <a:lnTo>
                      <a:pt x="13" y="16"/>
                    </a:lnTo>
                    <a:lnTo>
                      <a:pt x="8" y="21"/>
                    </a:lnTo>
                    <a:lnTo>
                      <a:pt x="6" y="27"/>
                    </a:lnTo>
                    <a:lnTo>
                      <a:pt x="0" y="29"/>
                    </a:lnTo>
                    <a:lnTo>
                      <a:pt x="3" y="3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54" name="Freeform 3420"/>
              <p:cNvSpPr>
                <a:spLocks/>
              </p:cNvSpPr>
              <p:nvPr/>
            </p:nvSpPr>
            <p:spPr bwMode="auto">
              <a:xfrm>
                <a:off x="3859" y="2336"/>
                <a:ext cx="18" cy="26"/>
              </a:xfrm>
              <a:custGeom>
                <a:avLst/>
                <a:gdLst>
                  <a:gd name="T0" fmla="*/ 8 w 18"/>
                  <a:gd name="T1" fmla="*/ 21 h 26"/>
                  <a:gd name="T2" fmla="*/ 8 w 18"/>
                  <a:gd name="T3" fmla="*/ 21 h 26"/>
                  <a:gd name="T4" fmla="*/ 5 w 18"/>
                  <a:gd name="T5" fmla="*/ 21 h 26"/>
                  <a:gd name="T6" fmla="*/ 2 w 18"/>
                  <a:gd name="T7" fmla="*/ 21 h 26"/>
                  <a:gd name="T8" fmla="*/ 2 w 18"/>
                  <a:gd name="T9" fmla="*/ 19 h 26"/>
                  <a:gd name="T10" fmla="*/ 5 w 18"/>
                  <a:gd name="T11" fmla="*/ 16 h 26"/>
                  <a:gd name="T12" fmla="*/ 8 w 18"/>
                  <a:gd name="T13" fmla="*/ 13 h 26"/>
                  <a:gd name="T14" fmla="*/ 10 w 18"/>
                  <a:gd name="T15" fmla="*/ 11 h 26"/>
                  <a:gd name="T16" fmla="*/ 13 w 18"/>
                  <a:gd name="T17" fmla="*/ 6 h 26"/>
                  <a:gd name="T18" fmla="*/ 18 w 18"/>
                  <a:gd name="T19" fmla="*/ 3 h 26"/>
                  <a:gd name="T20" fmla="*/ 15 w 18"/>
                  <a:gd name="T21" fmla="*/ 0 h 26"/>
                  <a:gd name="T22" fmla="*/ 10 w 18"/>
                  <a:gd name="T23" fmla="*/ 3 h 26"/>
                  <a:gd name="T24" fmla="*/ 8 w 18"/>
                  <a:gd name="T25" fmla="*/ 8 h 26"/>
                  <a:gd name="T26" fmla="*/ 5 w 18"/>
                  <a:gd name="T27" fmla="*/ 11 h 26"/>
                  <a:gd name="T28" fmla="*/ 2 w 18"/>
                  <a:gd name="T29" fmla="*/ 13 h 26"/>
                  <a:gd name="T30" fmla="*/ 0 w 18"/>
                  <a:gd name="T31" fmla="*/ 19 h 26"/>
                  <a:gd name="T32" fmla="*/ 0 w 18"/>
                  <a:gd name="T33" fmla="*/ 21 h 26"/>
                  <a:gd name="T34" fmla="*/ 2 w 18"/>
                  <a:gd name="T35" fmla="*/ 24 h 26"/>
                  <a:gd name="T36" fmla="*/ 8 w 18"/>
                  <a:gd name="T37" fmla="*/ 26 h 26"/>
                  <a:gd name="T38" fmla="*/ 8 w 18"/>
                  <a:gd name="T39" fmla="*/ 26 h 26"/>
                  <a:gd name="T40" fmla="*/ 8 w 18"/>
                  <a:gd name="T41" fmla="*/ 21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8"/>
                  <a:gd name="T64" fmla="*/ 0 h 26"/>
                  <a:gd name="T65" fmla="*/ 18 w 18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8" h="26">
                    <a:moveTo>
                      <a:pt x="8" y="21"/>
                    </a:moveTo>
                    <a:lnTo>
                      <a:pt x="8" y="21"/>
                    </a:lnTo>
                    <a:lnTo>
                      <a:pt x="5" y="21"/>
                    </a:lnTo>
                    <a:lnTo>
                      <a:pt x="2" y="21"/>
                    </a:lnTo>
                    <a:lnTo>
                      <a:pt x="2" y="19"/>
                    </a:lnTo>
                    <a:lnTo>
                      <a:pt x="5" y="16"/>
                    </a:lnTo>
                    <a:lnTo>
                      <a:pt x="8" y="13"/>
                    </a:lnTo>
                    <a:lnTo>
                      <a:pt x="10" y="11"/>
                    </a:lnTo>
                    <a:lnTo>
                      <a:pt x="13" y="6"/>
                    </a:lnTo>
                    <a:lnTo>
                      <a:pt x="18" y="3"/>
                    </a:lnTo>
                    <a:lnTo>
                      <a:pt x="15" y="0"/>
                    </a:lnTo>
                    <a:lnTo>
                      <a:pt x="10" y="3"/>
                    </a:lnTo>
                    <a:lnTo>
                      <a:pt x="8" y="8"/>
                    </a:lnTo>
                    <a:lnTo>
                      <a:pt x="5" y="11"/>
                    </a:lnTo>
                    <a:lnTo>
                      <a:pt x="2" y="13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2" y="24"/>
                    </a:lnTo>
                    <a:lnTo>
                      <a:pt x="8" y="26"/>
                    </a:lnTo>
                    <a:lnTo>
                      <a:pt x="8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55" name="Freeform 3421"/>
              <p:cNvSpPr>
                <a:spLocks/>
              </p:cNvSpPr>
              <p:nvPr/>
            </p:nvSpPr>
            <p:spPr bwMode="auto">
              <a:xfrm>
                <a:off x="3867" y="2357"/>
                <a:ext cx="211" cy="19"/>
              </a:xfrm>
              <a:custGeom>
                <a:avLst/>
                <a:gdLst>
                  <a:gd name="T0" fmla="*/ 211 w 211"/>
                  <a:gd name="T1" fmla="*/ 13 h 19"/>
                  <a:gd name="T2" fmla="*/ 211 w 211"/>
                  <a:gd name="T3" fmla="*/ 13 h 19"/>
                  <a:gd name="T4" fmla="*/ 183 w 211"/>
                  <a:gd name="T5" fmla="*/ 13 h 19"/>
                  <a:gd name="T6" fmla="*/ 156 w 211"/>
                  <a:gd name="T7" fmla="*/ 13 h 19"/>
                  <a:gd name="T8" fmla="*/ 130 w 211"/>
                  <a:gd name="T9" fmla="*/ 13 h 19"/>
                  <a:gd name="T10" fmla="*/ 104 w 211"/>
                  <a:gd name="T11" fmla="*/ 11 h 19"/>
                  <a:gd name="T12" fmla="*/ 78 w 211"/>
                  <a:gd name="T13" fmla="*/ 11 h 19"/>
                  <a:gd name="T14" fmla="*/ 52 w 211"/>
                  <a:gd name="T15" fmla="*/ 8 h 19"/>
                  <a:gd name="T16" fmla="*/ 26 w 211"/>
                  <a:gd name="T17" fmla="*/ 5 h 19"/>
                  <a:gd name="T18" fmla="*/ 0 w 211"/>
                  <a:gd name="T19" fmla="*/ 0 h 19"/>
                  <a:gd name="T20" fmla="*/ 0 w 211"/>
                  <a:gd name="T21" fmla="*/ 5 h 19"/>
                  <a:gd name="T22" fmla="*/ 26 w 211"/>
                  <a:gd name="T23" fmla="*/ 8 h 19"/>
                  <a:gd name="T24" fmla="*/ 52 w 211"/>
                  <a:gd name="T25" fmla="*/ 11 h 19"/>
                  <a:gd name="T26" fmla="*/ 78 w 211"/>
                  <a:gd name="T27" fmla="*/ 13 h 19"/>
                  <a:gd name="T28" fmla="*/ 104 w 211"/>
                  <a:gd name="T29" fmla="*/ 16 h 19"/>
                  <a:gd name="T30" fmla="*/ 130 w 211"/>
                  <a:gd name="T31" fmla="*/ 16 h 19"/>
                  <a:gd name="T32" fmla="*/ 156 w 211"/>
                  <a:gd name="T33" fmla="*/ 19 h 19"/>
                  <a:gd name="T34" fmla="*/ 183 w 211"/>
                  <a:gd name="T35" fmla="*/ 19 h 19"/>
                  <a:gd name="T36" fmla="*/ 211 w 211"/>
                  <a:gd name="T37" fmla="*/ 19 h 19"/>
                  <a:gd name="T38" fmla="*/ 211 w 211"/>
                  <a:gd name="T39" fmla="*/ 19 h 19"/>
                  <a:gd name="T40" fmla="*/ 211 w 211"/>
                  <a:gd name="T41" fmla="*/ 13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1"/>
                  <a:gd name="T64" fmla="*/ 0 h 19"/>
                  <a:gd name="T65" fmla="*/ 211 w 211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1" h="19">
                    <a:moveTo>
                      <a:pt x="211" y="13"/>
                    </a:moveTo>
                    <a:lnTo>
                      <a:pt x="211" y="13"/>
                    </a:lnTo>
                    <a:lnTo>
                      <a:pt x="183" y="13"/>
                    </a:lnTo>
                    <a:lnTo>
                      <a:pt x="156" y="13"/>
                    </a:lnTo>
                    <a:lnTo>
                      <a:pt x="130" y="13"/>
                    </a:lnTo>
                    <a:lnTo>
                      <a:pt x="104" y="11"/>
                    </a:lnTo>
                    <a:lnTo>
                      <a:pt x="78" y="11"/>
                    </a:lnTo>
                    <a:lnTo>
                      <a:pt x="52" y="8"/>
                    </a:lnTo>
                    <a:lnTo>
                      <a:pt x="26" y="5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26" y="8"/>
                    </a:lnTo>
                    <a:lnTo>
                      <a:pt x="52" y="11"/>
                    </a:lnTo>
                    <a:lnTo>
                      <a:pt x="78" y="13"/>
                    </a:lnTo>
                    <a:lnTo>
                      <a:pt x="104" y="16"/>
                    </a:lnTo>
                    <a:lnTo>
                      <a:pt x="130" y="16"/>
                    </a:lnTo>
                    <a:lnTo>
                      <a:pt x="156" y="19"/>
                    </a:lnTo>
                    <a:lnTo>
                      <a:pt x="183" y="19"/>
                    </a:lnTo>
                    <a:lnTo>
                      <a:pt x="211" y="19"/>
                    </a:lnTo>
                    <a:lnTo>
                      <a:pt x="211" y="1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56" name="Freeform 3422"/>
              <p:cNvSpPr>
                <a:spLocks/>
              </p:cNvSpPr>
              <p:nvPr/>
            </p:nvSpPr>
            <p:spPr bwMode="auto">
              <a:xfrm>
                <a:off x="4078" y="2360"/>
                <a:ext cx="113" cy="16"/>
              </a:xfrm>
              <a:custGeom>
                <a:avLst/>
                <a:gdLst>
                  <a:gd name="T0" fmla="*/ 113 w 113"/>
                  <a:gd name="T1" fmla="*/ 0 h 16"/>
                  <a:gd name="T2" fmla="*/ 113 w 113"/>
                  <a:gd name="T3" fmla="*/ 0 h 16"/>
                  <a:gd name="T4" fmla="*/ 100 w 113"/>
                  <a:gd name="T5" fmla="*/ 5 h 16"/>
                  <a:gd name="T6" fmla="*/ 87 w 113"/>
                  <a:gd name="T7" fmla="*/ 8 h 16"/>
                  <a:gd name="T8" fmla="*/ 71 w 113"/>
                  <a:gd name="T9" fmla="*/ 8 h 16"/>
                  <a:gd name="T10" fmla="*/ 58 w 113"/>
                  <a:gd name="T11" fmla="*/ 10 h 16"/>
                  <a:gd name="T12" fmla="*/ 42 w 113"/>
                  <a:gd name="T13" fmla="*/ 10 h 16"/>
                  <a:gd name="T14" fmla="*/ 29 w 113"/>
                  <a:gd name="T15" fmla="*/ 10 h 16"/>
                  <a:gd name="T16" fmla="*/ 13 w 113"/>
                  <a:gd name="T17" fmla="*/ 13 h 16"/>
                  <a:gd name="T18" fmla="*/ 0 w 113"/>
                  <a:gd name="T19" fmla="*/ 10 h 16"/>
                  <a:gd name="T20" fmla="*/ 0 w 113"/>
                  <a:gd name="T21" fmla="*/ 16 h 16"/>
                  <a:gd name="T22" fmla="*/ 13 w 113"/>
                  <a:gd name="T23" fmla="*/ 16 h 16"/>
                  <a:gd name="T24" fmla="*/ 29 w 113"/>
                  <a:gd name="T25" fmla="*/ 16 h 16"/>
                  <a:gd name="T26" fmla="*/ 45 w 113"/>
                  <a:gd name="T27" fmla="*/ 16 h 16"/>
                  <a:gd name="T28" fmla="*/ 58 w 113"/>
                  <a:gd name="T29" fmla="*/ 13 h 16"/>
                  <a:gd name="T30" fmla="*/ 74 w 113"/>
                  <a:gd name="T31" fmla="*/ 13 h 16"/>
                  <a:gd name="T32" fmla="*/ 87 w 113"/>
                  <a:gd name="T33" fmla="*/ 10 h 16"/>
                  <a:gd name="T34" fmla="*/ 100 w 113"/>
                  <a:gd name="T35" fmla="*/ 8 h 16"/>
                  <a:gd name="T36" fmla="*/ 113 w 113"/>
                  <a:gd name="T37" fmla="*/ 2 h 16"/>
                  <a:gd name="T38" fmla="*/ 113 w 113"/>
                  <a:gd name="T39" fmla="*/ 2 h 16"/>
                  <a:gd name="T40" fmla="*/ 113 w 113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3"/>
                  <a:gd name="T64" fmla="*/ 0 h 16"/>
                  <a:gd name="T65" fmla="*/ 113 w 113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3" h="16">
                    <a:moveTo>
                      <a:pt x="113" y="0"/>
                    </a:moveTo>
                    <a:lnTo>
                      <a:pt x="113" y="0"/>
                    </a:lnTo>
                    <a:lnTo>
                      <a:pt x="100" y="5"/>
                    </a:lnTo>
                    <a:lnTo>
                      <a:pt x="87" y="8"/>
                    </a:lnTo>
                    <a:lnTo>
                      <a:pt x="71" y="8"/>
                    </a:lnTo>
                    <a:lnTo>
                      <a:pt x="58" y="10"/>
                    </a:lnTo>
                    <a:lnTo>
                      <a:pt x="42" y="10"/>
                    </a:lnTo>
                    <a:lnTo>
                      <a:pt x="29" y="10"/>
                    </a:lnTo>
                    <a:lnTo>
                      <a:pt x="13" y="13"/>
                    </a:lnTo>
                    <a:lnTo>
                      <a:pt x="0" y="10"/>
                    </a:lnTo>
                    <a:lnTo>
                      <a:pt x="0" y="16"/>
                    </a:lnTo>
                    <a:lnTo>
                      <a:pt x="13" y="16"/>
                    </a:lnTo>
                    <a:lnTo>
                      <a:pt x="29" y="16"/>
                    </a:lnTo>
                    <a:lnTo>
                      <a:pt x="45" y="16"/>
                    </a:lnTo>
                    <a:lnTo>
                      <a:pt x="58" y="13"/>
                    </a:lnTo>
                    <a:lnTo>
                      <a:pt x="74" y="13"/>
                    </a:lnTo>
                    <a:lnTo>
                      <a:pt x="87" y="10"/>
                    </a:lnTo>
                    <a:lnTo>
                      <a:pt x="100" y="8"/>
                    </a:lnTo>
                    <a:lnTo>
                      <a:pt x="113" y="2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57" name="Freeform 3423"/>
              <p:cNvSpPr>
                <a:spLocks/>
              </p:cNvSpPr>
              <p:nvPr/>
            </p:nvSpPr>
            <p:spPr bwMode="auto">
              <a:xfrm>
                <a:off x="4183" y="2323"/>
                <a:ext cx="16" cy="39"/>
              </a:xfrm>
              <a:custGeom>
                <a:avLst/>
                <a:gdLst>
                  <a:gd name="T0" fmla="*/ 0 w 16"/>
                  <a:gd name="T1" fmla="*/ 3 h 39"/>
                  <a:gd name="T2" fmla="*/ 0 w 16"/>
                  <a:gd name="T3" fmla="*/ 3 h 39"/>
                  <a:gd name="T4" fmla="*/ 3 w 16"/>
                  <a:gd name="T5" fmla="*/ 8 h 39"/>
                  <a:gd name="T6" fmla="*/ 5 w 16"/>
                  <a:gd name="T7" fmla="*/ 13 h 39"/>
                  <a:gd name="T8" fmla="*/ 8 w 16"/>
                  <a:gd name="T9" fmla="*/ 19 h 39"/>
                  <a:gd name="T10" fmla="*/ 10 w 16"/>
                  <a:gd name="T11" fmla="*/ 24 h 39"/>
                  <a:gd name="T12" fmla="*/ 13 w 16"/>
                  <a:gd name="T13" fmla="*/ 29 h 39"/>
                  <a:gd name="T14" fmla="*/ 13 w 16"/>
                  <a:gd name="T15" fmla="*/ 32 h 39"/>
                  <a:gd name="T16" fmla="*/ 10 w 16"/>
                  <a:gd name="T17" fmla="*/ 34 h 39"/>
                  <a:gd name="T18" fmla="*/ 8 w 16"/>
                  <a:gd name="T19" fmla="*/ 37 h 39"/>
                  <a:gd name="T20" fmla="*/ 8 w 16"/>
                  <a:gd name="T21" fmla="*/ 39 h 39"/>
                  <a:gd name="T22" fmla="*/ 13 w 16"/>
                  <a:gd name="T23" fmla="*/ 37 h 39"/>
                  <a:gd name="T24" fmla="*/ 16 w 16"/>
                  <a:gd name="T25" fmla="*/ 32 h 39"/>
                  <a:gd name="T26" fmla="*/ 16 w 16"/>
                  <a:gd name="T27" fmla="*/ 26 h 39"/>
                  <a:gd name="T28" fmla="*/ 16 w 16"/>
                  <a:gd name="T29" fmla="*/ 21 h 39"/>
                  <a:gd name="T30" fmla="*/ 13 w 16"/>
                  <a:gd name="T31" fmla="*/ 16 h 39"/>
                  <a:gd name="T32" fmla="*/ 10 w 16"/>
                  <a:gd name="T33" fmla="*/ 11 h 39"/>
                  <a:gd name="T34" fmla="*/ 5 w 16"/>
                  <a:gd name="T35" fmla="*/ 5 h 39"/>
                  <a:gd name="T36" fmla="*/ 5 w 16"/>
                  <a:gd name="T37" fmla="*/ 0 h 39"/>
                  <a:gd name="T38" fmla="*/ 5 w 16"/>
                  <a:gd name="T39" fmla="*/ 0 h 39"/>
                  <a:gd name="T40" fmla="*/ 0 w 16"/>
                  <a:gd name="T41" fmla="*/ 3 h 3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39"/>
                  <a:gd name="T65" fmla="*/ 16 w 16"/>
                  <a:gd name="T66" fmla="*/ 39 h 3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39">
                    <a:moveTo>
                      <a:pt x="0" y="3"/>
                    </a:moveTo>
                    <a:lnTo>
                      <a:pt x="0" y="3"/>
                    </a:lnTo>
                    <a:lnTo>
                      <a:pt x="3" y="8"/>
                    </a:lnTo>
                    <a:lnTo>
                      <a:pt x="5" y="13"/>
                    </a:lnTo>
                    <a:lnTo>
                      <a:pt x="8" y="19"/>
                    </a:lnTo>
                    <a:lnTo>
                      <a:pt x="10" y="24"/>
                    </a:lnTo>
                    <a:lnTo>
                      <a:pt x="13" y="29"/>
                    </a:lnTo>
                    <a:lnTo>
                      <a:pt x="13" y="32"/>
                    </a:lnTo>
                    <a:lnTo>
                      <a:pt x="10" y="34"/>
                    </a:lnTo>
                    <a:lnTo>
                      <a:pt x="8" y="37"/>
                    </a:lnTo>
                    <a:lnTo>
                      <a:pt x="8" y="39"/>
                    </a:lnTo>
                    <a:lnTo>
                      <a:pt x="13" y="37"/>
                    </a:lnTo>
                    <a:lnTo>
                      <a:pt x="16" y="32"/>
                    </a:lnTo>
                    <a:lnTo>
                      <a:pt x="16" y="26"/>
                    </a:lnTo>
                    <a:lnTo>
                      <a:pt x="16" y="21"/>
                    </a:lnTo>
                    <a:lnTo>
                      <a:pt x="13" y="16"/>
                    </a:lnTo>
                    <a:lnTo>
                      <a:pt x="10" y="11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58" name="Freeform 3424"/>
              <p:cNvSpPr>
                <a:spLocks/>
              </p:cNvSpPr>
              <p:nvPr/>
            </p:nvSpPr>
            <p:spPr bwMode="auto">
              <a:xfrm>
                <a:off x="4167" y="2302"/>
                <a:ext cx="21" cy="24"/>
              </a:xfrm>
              <a:custGeom>
                <a:avLst/>
                <a:gdLst>
                  <a:gd name="T0" fmla="*/ 0 w 21"/>
                  <a:gd name="T1" fmla="*/ 5 h 24"/>
                  <a:gd name="T2" fmla="*/ 0 w 21"/>
                  <a:gd name="T3" fmla="*/ 5 h 24"/>
                  <a:gd name="T4" fmla="*/ 3 w 21"/>
                  <a:gd name="T5" fmla="*/ 5 h 24"/>
                  <a:gd name="T6" fmla="*/ 6 w 21"/>
                  <a:gd name="T7" fmla="*/ 5 h 24"/>
                  <a:gd name="T8" fmla="*/ 8 w 21"/>
                  <a:gd name="T9" fmla="*/ 8 h 24"/>
                  <a:gd name="T10" fmla="*/ 11 w 21"/>
                  <a:gd name="T11" fmla="*/ 11 h 24"/>
                  <a:gd name="T12" fmla="*/ 13 w 21"/>
                  <a:gd name="T13" fmla="*/ 13 h 24"/>
                  <a:gd name="T14" fmla="*/ 13 w 21"/>
                  <a:gd name="T15" fmla="*/ 19 h 24"/>
                  <a:gd name="T16" fmla="*/ 16 w 21"/>
                  <a:gd name="T17" fmla="*/ 21 h 24"/>
                  <a:gd name="T18" fmla="*/ 16 w 21"/>
                  <a:gd name="T19" fmla="*/ 24 h 24"/>
                  <a:gd name="T20" fmla="*/ 21 w 21"/>
                  <a:gd name="T21" fmla="*/ 21 h 24"/>
                  <a:gd name="T22" fmla="*/ 19 w 21"/>
                  <a:gd name="T23" fmla="*/ 19 h 24"/>
                  <a:gd name="T24" fmla="*/ 19 w 21"/>
                  <a:gd name="T25" fmla="*/ 16 h 24"/>
                  <a:gd name="T26" fmla="*/ 16 w 21"/>
                  <a:gd name="T27" fmla="*/ 13 h 24"/>
                  <a:gd name="T28" fmla="*/ 13 w 21"/>
                  <a:gd name="T29" fmla="*/ 8 h 24"/>
                  <a:gd name="T30" fmla="*/ 11 w 21"/>
                  <a:gd name="T31" fmla="*/ 5 h 24"/>
                  <a:gd name="T32" fmla="*/ 8 w 21"/>
                  <a:gd name="T33" fmla="*/ 3 h 24"/>
                  <a:gd name="T34" fmla="*/ 6 w 21"/>
                  <a:gd name="T35" fmla="*/ 0 h 24"/>
                  <a:gd name="T36" fmla="*/ 0 w 21"/>
                  <a:gd name="T37" fmla="*/ 0 h 24"/>
                  <a:gd name="T38" fmla="*/ 0 w 21"/>
                  <a:gd name="T39" fmla="*/ 0 h 24"/>
                  <a:gd name="T40" fmla="*/ 0 w 21"/>
                  <a:gd name="T41" fmla="*/ 5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4"/>
                  <a:gd name="T65" fmla="*/ 21 w 21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4">
                    <a:moveTo>
                      <a:pt x="0" y="5"/>
                    </a:moveTo>
                    <a:lnTo>
                      <a:pt x="0" y="5"/>
                    </a:lnTo>
                    <a:lnTo>
                      <a:pt x="3" y="5"/>
                    </a:lnTo>
                    <a:lnTo>
                      <a:pt x="6" y="5"/>
                    </a:lnTo>
                    <a:lnTo>
                      <a:pt x="8" y="8"/>
                    </a:lnTo>
                    <a:lnTo>
                      <a:pt x="11" y="11"/>
                    </a:lnTo>
                    <a:lnTo>
                      <a:pt x="13" y="13"/>
                    </a:lnTo>
                    <a:lnTo>
                      <a:pt x="13" y="19"/>
                    </a:lnTo>
                    <a:lnTo>
                      <a:pt x="16" y="21"/>
                    </a:lnTo>
                    <a:lnTo>
                      <a:pt x="16" y="24"/>
                    </a:lnTo>
                    <a:lnTo>
                      <a:pt x="21" y="21"/>
                    </a:lnTo>
                    <a:lnTo>
                      <a:pt x="19" y="19"/>
                    </a:lnTo>
                    <a:lnTo>
                      <a:pt x="19" y="16"/>
                    </a:lnTo>
                    <a:lnTo>
                      <a:pt x="16" y="13"/>
                    </a:lnTo>
                    <a:lnTo>
                      <a:pt x="13" y="8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59" name="Freeform 3425"/>
              <p:cNvSpPr>
                <a:spLocks/>
              </p:cNvSpPr>
              <p:nvPr/>
            </p:nvSpPr>
            <p:spPr bwMode="auto">
              <a:xfrm>
                <a:off x="3916" y="2300"/>
                <a:ext cx="251" cy="10"/>
              </a:xfrm>
              <a:custGeom>
                <a:avLst/>
                <a:gdLst>
                  <a:gd name="T0" fmla="*/ 0 w 251"/>
                  <a:gd name="T1" fmla="*/ 10 h 10"/>
                  <a:gd name="T2" fmla="*/ 0 w 251"/>
                  <a:gd name="T3" fmla="*/ 10 h 10"/>
                  <a:gd name="T4" fmla="*/ 32 w 251"/>
                  <a:gd name="T5" fmla="*/ 7 h 10"/>
                  <a:gd name="T6" fmla="*/ 63 w 251"/>
                  <a:gd name="T7" fmla="*/ 5 h 10"/>
                  <a:gd name="T8" fmla="*/ 94 w 251"/>
                  <a:gd name="T9" fmla="*/ 5 h 10"/>
                  <a:gd name="T10" fmla="*/ 126 w 251"/>
                  <a:gd name="T11" fmla="*/ 2 h 10"/>
                  <a:gd name="T12" fmla="*/ 157 w 251"/>
                  <a:gd name="T13" fmla="*/ 2 h 10"/>
                  <a:gd name="T14" fmla="*/ 189 w 251"/>
                  <a:gd name="T15" fmla="*/ 2 h 10"/>
                  <a:gd name="T16" fmla="*/ 220 w 251"/>
                  <a:gd name="T17" fmla="*/ 5 h 10"/>
                  <a:gd name="T18" fmla="*/ 251 w 251"/>
                  <a:gd name="T19" fmla="*/ 7 h 10"/>
                  <a:gd name="T20" fmla="*/ 251 w 251"/>
                  <a:gd name="T21" fmla="*/ 2 h 10"/>
                  <a:gd name="T22" fmla="*/ 220 w 251"/>
                  <a:gd name="T23" fmla="*/ 2 h 10"/>
                  <a:gd name="T24" fmla="*/ 189 w 251"/>
                  <a:gd name="T25" fmla="*/ 0 h 10"/>
                  <a:gd name="T26" fmla="*/ 157 w 251"/>
                  <a:gd name="T27" fmla="*/ 0 h 10"/>
                  <a:gd name="T28" fmla="*/ 126 w 251"/>
                  <a:gd name="T29" fmla="*/ 0 h 10"/>
                  <a:gd name="T30" fmla="*/ 94 w 251"/>
                  <a:gd name="T31" fmla="*/ 0 h 10"/>
                  <a:gd name="T32" fmla="*/ 63 w 251"/>
                  <a:gd name="T33" fmla="*/ 2 h 10"/>
                  <a:gd name="T34" fmla="*/ 32 w 251"/>
                  <a:gd name="T35" fmla="*/ 5 h 10"/>
                  <a:gd name="T36" fmla="*/ 0 w 251"/>
                  <a:gd name="T37" fmla="*/ 7 h 10"/>
                  <a:gd name="T38" fmla="*/ 0 w 251"/>
                  <a:gd name="T39" fmla="*/ 7 h 10"/>
                  <a:gd name="T40" fmla="*/ 0 w 251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51"/>
                  <a:gd name="T64" fmla="*/ 0 h 10"/>
                  <a:gd name="T65" fmla="*/ 251 w 251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51" h="10">
                    <a:moveTo>
                      <a:pt x="0" y="10"/>
                    </a:moveTo>
                    <a:lnTo>
                      <a:pt x="0" y="10"/>
                    </a:lnTo>
                    <a:lnTo>
                      <a:pt x="32" y="7"/>
                    </a:lnTo>
                    <a:lnTo>
                      <a:pt x="63" y="5"/>
                    </a:lnTo>
                    <a:lnTo>
                      <a:pt x="94" y="5"/>
                    </a:lnTo>
                    <a:lnTo>
                      <a:pt x="126" y="2"/>
                    </a:lnTo>
                    <a:lnTo>
                      <a:pt x="157" y="2"/>
                    </a:lnTo>
                    <a:lnTo>
                      <a:pt x="189" y="2"/>
                    </a:lnTo>
                    <a:lnTo>
                      <a:pt x="220" y="5"/>
                    </a:lnTo>
                    <a:lnTo>
                      <a:pt x="251" y="7"/>
                    </a:lnTo>
                    <a:lnTo>
                      <a:pt x="251" y="2"/>
                    </a:lnTo>
                    <a:lnTo>
                      <a:pt x="220" y="2"/>
                    </a:lnTo>
                    <a:lnTo>
                      <a:pt x="189" y="0"/>
                    </a:lnTo>
                    <a:lnTo>
                      <a:pt x="157" y="0"/>
                    </a:lnTo>
                    <a:lnTo>
                      <a:pt x="126" y="0"/>
                    </a:lnTo>
                    <a:lnTo>
                      <a:pt x="94" y="0"/>
                    </a:lnTo>
                    <a:lnTo>
                      <a:pt x="63" y="2"/>
                    </a:lnTo>
                    <a:lnTo>
                      <a:pt x="32" y="5"/>
                    </a:lnTo>
                    <a:lnTo>
                      <a:pt x="0" y="7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60" name="Freeform 3426"/>
              <p:cNvSpPr>
                <a:spLocks/>
              </p:cNvSpPr>
              <p:nvPr/>
            </p:nvSpPr>
            <p:spPr bwMode="auto">
              <a:xfrm>
                <a:off x="3955" y="2310"/>
                <a:ext cx="155" cy="50"/>
              </a:xfrm>
              <a:custGeom>
                <a:avLst/>
                <a:gdLst>
                  <a:gd name="T0" fmla="*/ 76 w 155"/>
                  <a:gd name="T1" fmla="*/ 0 h 50"/>
                  <a:gd name="T2" fmla="*/ 105 w 155"/>
                  <a:gd name="T3" fmla="*/ 3 h 50"/>
                  <a:gd name="T4" fmla="*/ 131 w 155"/>
                  <a:gd name="T5" fmla="*/ 8 h 50"/>
                  <a:gd name="T6" fmla="*/ 142 w 155"/>
                  <a:gd name="T7" fmla="*/ 11 h 50"/>
                  <a:gd name="T8" fmla="*/ 150 w 155"/>
                  <a:gd name="T9" fmla="*/ 16 h 50"/>
                  <a:gd name="T10" fmla="*/ 152 w 155"/>
                  <a:gd name="T11" fmla="*/ 21 h 50"/>
                  <a:gd name="T12" fmla="*/ 155 w 155"/>
                  <a:gd name="T13" fmla="*/ 26 h 50"/>
                  <a:gd name="T14" fmla="*/ 152 w 155"/>
                  <a:gd name="T15" fmla="*/ 32 h 50"/>
                  <a:gd name="T16" fmla="*/ 150 w 155"/>
                  <a:gd name="T17" fmla="*/ 37 h 50"/>
                  <a:gd name="T18" fmla="*/ 142 w 155"/>
                  <a:gd name="T19" fmla="*/ 39 h 50"/>
                  <a:gd name="T20" fmla="*/ 131 w 155"/>
                  <a:gd name="T21" fmla="*/ 42 h 50"/>
                  <a:gd name="T22" fmla="*/ 105 w 155"/>
                  <a:gd name="T23" fmla="*/ 47 h 50"/>
                  <a:gd name="T24" fmla="*/ 76 w 155"/>
                  <a:gd name="T25" fmla="*/ 50 h 50"/>
                  <a:gd name="T26" fmla="*/ 48 w 155"/>
                  <a:gd name="T27" fmla="*/ 47 h 50"/>
                  <a:gd name="T28" fmla="*/ 24 w 155"/>
                  <a:gd name="T29" fmla="*/ 42 h 50"/>
                  <a:gd name="T30" fmla="*/ 6 w 155"/>
                  <a:gd name="T31" fmla="*/ 37 h 50"/>
                  <a:gd name="T32" fmla="*/ 3 w 155"/>
                  <a:gd name="T33" fmla="*/ 32 h 50"/>
                  <a:gd name="T34" fmla="*/ 0 w 155"/>
                  <a:gd name="T35" fmla="*/ 26 h 50"/>
                  <a:gd name="T36" fmla="*/ 3 w 155"/>
                  <a:gd name="T37" fmla="*/ 21 h 50"/>
                  <a:gd name="T38" fmla="*/ 6 w 155"/>
                  <a:gd name="T39" fmla="*/ 16 h 50"/>
                  <a:gd name="T40" fmla="*/ 24 w 155"/>
                  <a:gd name="T41" fmla="*/ 8 h 50"/>
                  <a:gd name="T42" fmla="*/ 48 w 155"/>
                  <a:gd name="T43" fmla="*/ 3 h 50"/>
                  <a:gd name="T44" fmla="*/ 76 w 155"/>
                  <a:gd name="T45" fmla="*/ 0 h 5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55"/>
                  <a:gd name="T70" fmla="*/ 0 h 50"/>
                  <a:gd name="T71" fmla="*/ 155 w 155"/>
                  <a:gd name="T72" fmla="*/ 50 h 50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55" h="50">
                    <a:moveTo>
                      <a:pt x="76" y="0"/>
                    </a:moveTo>
                    <a:lnTo>
                      <a:pt x="105" y="3"/>
                    </a:lnTo>
                    <a:lnTo>
                      <a:pt x="131" y="8"/>
                    </a:lnTo>
                    <a:lnTo>
                      <a:pt x="142" y="11"/>
                    </a:lnTo>
                    <a:lnTo>
                      <a:pt x="150" y="16"/>
                    </a:lnTo>
                    <a:lnTo>
                      <a:pt x="152" y="21"/>
                    </a:lnTo>
                    <a:lnTo>
                      <a:pt x="155" y="26"/>
                    </a:lnTo>
                    <a:lnTo>
                      <a:pt x="152" y="32"/>
                    </a:lnTo>
                    <a:lnTo>
                      <a:pt x="150" y="37"/>
                    </a:lnTo>
                    <a:lnTo>
                      <a:pt x="142" y="39"/>
                    </a:lnTo>
                    <a:lnTo>
                      <a:pt x="131" y="42"/>
                    </a:lnTo>
                    <a:lnTo>
                      <a:pt x="105" y="47"/>
                    </a:lnTo>
                    <a:lnTo>
                      <a:pt x="76" y="50"/>
                    </a:lnTo>
                    <a:lnTo>
                      <a:pt x="48" y="47"/>
                    </a:lnTo>
                    <a:lnTo>
                      <a:pt x="24" y="42"/>
                    </a:lnTo>
                    <a:lnTo>
                      <a:pt x="6" y="37"/>
                    </a:lnTo>
                    <a:lnTo>
                      <a:pt x="3" y="32"/>
                    </a:lnTo>
                    <a:lnTo>
                      <a:pt x="0" y="26"/>
                    </a:lnTo>
                    <a:lnTo>
                      <a:pt x="3" y="21"/>
                    </a:lnTo>
                    <a:lnTo>
                      <a:pt x="6" y="16"/>
                    </a:lnTo>
                    <a:lnTo>
                      <a:pt x="24" y="8"/>
                    </a:lnTo>
                    <a:lnTo>
                      <a:pt x="48" y="3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606E85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61" name="Freeform 3427"/>
              <p:cNvSpPr>
                <a:spLocks/>
              </p:cNvSpPr>
              <p:nvPr/>
            </p:nvSpPr>
            <p:spPr bwMode="auto">
              <a:xfrm>
                <a:off x="3911" y="2114"/>
                <a:ext cx="254" cy="233"/>
              </a:xfrm>
              <a:custGeom>
                <a:avLst/>
                <a:gdLst>
                  <a:gd name="T0" fmla="*/ 8 w 254"/>
                  <a:gd name="T1" fmla="*/ 191 h 233"/>
                  <a:gd name="T2" fmla="*/ 3 w 254"/>
                  <a:gd name="T3" fmla="*/ 154 h 233"/>
                  <a:gd name="T4" fmla="*/ 0 w 254"/>
                  <a:gd name="T5" fmla="*/ 115 h 233"/>
                  <a:gd name="T6" fmla="*/ 0 w 254"/>
                  <a:gd name="T7" fmla="*/ 39 h 233"/>
                  <a:gd name="T8" fmla="*/ 3 w 254"/>
                  <a:gd name="T9" fmla="*/ 23 h 233"/>
                  <a:gd name="T10" fmla="*/ 8 w 254"/>
                  <a:gd name="T11" fmla="*/ 15 h 233"/>
                  <a:gd name="T12" fmla="*/ 13 w 254"/>
                  <a:gd name="T13" fmla="*/ 13 h 233"/>
                  <a:gd name="T14" fmla="*/ 39 w 254"/>
                  <a:gd name="T15" fmla="*/ 7 h 233"/>
                  <a:gd name="T16" fmla="*/ 65 w 254"/>
                  <a:gd name="T17" fmla="*/ 2 h 233"/>
                  <a:gd name="T18" fmla="*/ 120 w 254"/>
                  <a:gd name="T19" fmla="*/ 0 h 233"/>
                  <a:gd name="T20" fmla="*/ 178 w 254"/>
                  <a:gd name="T21" fmla="*/ 0 h 233"/>
                  <a:gd name="T22" fmla="*/ 204 w 254"/>
                  <a:gd name="T23" fmla="*/ 2 h 233"/>
                  <a:gd name="T24" fmla="*/ 233 w 254"/>
                  <a:gd name="T25" fmla="*/ 7 h 233"/>
                  <a:gd name="T26" fmla="*/ 241 w 254"/>
                  <a:gd name="T27" fmla="*/ 13 h 233"/>
                  <a:gd name="T28" fmla="*/ 248 w 254"/>
                  <a:gd name="T29" fmla="*/ 21 h 233"/>
                  <a:gd name="T30" fmla="*/ 254 w 254"/>
                  <a:gd name="T31" fmla="*/ 39 h 233"/>
                  <a:gd name="T32" fmla="*/ 254 w 254"/>
                  <a:gd name="T33" fmla="*/ 65 h 233"/>
                  <a:gd name="T34" fmla="*/ 254 w 254"/>
                  <a:gd name="T35" fmla="*/ 91 h 233"/>
                  <a:gd name="T36" fmla="*/ 248 w 254"/>
                  <a:gd name="T37" fmla="*/ 146 h 233"/>
                  <a:gd name="T38" fmla="*/ 246 w 254"/>
                  <a:gd name="T39" fmla="*/ 178 h 233"/>
                  <a:gd name="T40" fmla="*/ 241 w 254"/>
                  <a:gd name="T41" fmla="*/ 193 h 233"/>
                  <a:gd name="T42" fmla="*/ 235 w 254"/>
                  <a:gd name="T43" fmla="*/ 207 h 233"/>
                  <a:gd name="T44" fmla="*/ 220 w 254"/>
                  <a:gd name="T45" fmla="*/ 225 h 233"/>
                  <a:gd name="T46" fmla="*/ 212 w 254"/>
                  <a:gd name="T47" fmla="*/ 230 h 233"/>
                  <a:gd name="T48" fmla="*/ 201 w 254"/>
                  <a:gd name="T49" fmla="*/ 233 h 233"/>
                  <a:gd name="T50" fmla="*/ 120 w 254"/>
                  <a:gd name="T51" fmla="*/ 233 h 233"/>
                  <a:gd name="T52" fmla="*/ 78 w 254"/>
                  <a:gd name="T53" fmla="*/ 230 h 233"/>
                  <a:gd name="T54" fmla="*/ 37 w 254"/>
                  <a:gd name="T55" fmla="*/ 225 h 233"/>
                  <a:gd name="T56" fmla="*/ 26 w 254"/>
                  <a:gd name="T57" fmla="*/ 220 h 233"/>
                  <a:gd name="T58" fmla="*/ 18 w 254"/>
                  <a:gd name="T59" fmla="*/ 212 h 233"/>
                  <a:gd name="T60" fmla="*/ 10 w 254"/>
                  <a:gd name="T61" fmla="*/ 201 h 233"/>
                  <a:gd name="T62" fmla="*/ 8 w 254"/>
                  <a:gd name="T63" fmla="*/ 191 h 23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54"/>
                  <a:gd name="T97" fmla="*/ 0 h 233"/>
                  <a:gd name="T98" fmla="*/ 254 w 254"/>
                  <a:gd name="T99" fmla="*/ 233 h 233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54" h="233">
                    <a:moveTo>
                      <a:pt x="8" y="191"/>
                    </a:moveTo>
                    <a:lnTo>
                      <a:pt x="3" y="154"/>
                    </a:lnTo>
                    <a:lnTo>
                      <a:pt x="0" y="115"/>
                    </a:lnTo>
                    <a:lnTo>
                      <a:pt x="0" y="39"/>
                    </a:lnTo>
                    <a:lnTo>
                      <a:pt x="3" y="23"/>
                    </a:lnTo>
                    <a:lnTo>
                      <a:pt x="8" y="15"/>
                    </a:lnTo>
                    <a:lnTo>
                      <a:pt x="13" y="13"/>
                    </a:lnTo>
                    <a:lnTo>
                      <a:pt x="39" y="7"/>
                    </a:lnTo>
                    <a:lnTo>
                      <a:pt x="65" y="2"/>
                    </a:lnTo>
                    <a:lnTo>
                      <a:pt x="120" y="0"/>
                    </a:lnTo>
                    <a:lnTo>
                      <a:pt x="178" y="0"/>
                    </a:lnTo>
                    <a:lnTo>
                      <a:pt x="204" y="2"/>
                    </a:lnTo>
                    <a:lnTo>
                      <a:pt x="233" y="7"/>
                    </a:lnTo>
                    <a:lnTo>
                      <a:pt x="241" y="13"/>
                    </a:lnTo>
                    <a:lnTo>
                      <a:pt x="248" y="21"/>
                    </a:lnTo>
                    <a:lnTo>
                      <a:pt x="254" y="39"/>
                    </a:lnTo>
                    <a:lnTo>
                      <a:pt x="254" y="65"/>
                    </a:lnTo>
                    <a:lnTo>
                      <a:pt x="254" y="91"/>
                    </a:lnTo>
                    <a:lnTo>
                      <a:pt x="248" y="146"/>
                    </a:lnTo>
                    <a:lnTo>
                      <a:pt x="246" y="178"/>
                    </a:lnTo>
                    <a:lnTo>
                      <a:pt x="241" y="193"/>
                    </a:lnTo>
                    <a:lnTo>
                      <a:pt x="235" y="207"/>
                    </a:lnTo>
                    <a:lnTo>
                      <a:pt x="220" y="225"/>
                    </a:lnTo>
                    <a:lnTo>
                      <a:pt x="212" y="230"/>
                    </a:lnTo>
                    <a:lnTo>
                      <a:pt x="201" y="233"/>
                    </a:lnTo>
                    <a:lnTo>
                      <a:pt x="120" y="233"/>
                    </a:lnTo>
                    <a:lnTo>
                      <a:pt x="78" y="230"/>
                    </a:lnTo>
                    <a:lnTo>
                      <a:pt x="37" y="225"/>
                    </a:lnTo>
                    <a:lnTo>
                      <a:pt x="26" y="220"/>
                    </a:lnTo>
                    <a:lnTo>
                      <a:pt x="18" y="212"/>
                    </a:lnTo>
                    <a:lnTo>
                      <a:pt x="10" y="201"/>
                    </a:lnTo>
                    <a:lnTo>
                      <a:pt x="8" y="191"/>
                    </a:lnTo>
                    <a:close/>
                  </a:path>
                </a:pathLst>
              </a:custGeom>
              <a:solidFill>
                <a:srgbClr val="92ADBE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62" name="Freeform 3428"/>
              <p:cNvSpPr>
                <a:spLocks/>
              </p:cNvSpPr>
              <p:nvPr/>
            </p:nvSpPr>
            <p:spPr bwMode="auto">
              <a:xfrm>
                <a:off x="3924" y="2137"/>
                <a:ext cx="228" cy="170"/>
              </a:xfrm>
              <a:custGeom>
                <a:avLst/>
                <a:gdLst>
                  <a:gd name="T0" fmla="*/ 8 w 228"/>
                  <a:gd name="T1" fmla="*/ 139 h 170"/>
                  <a:gd name="T2" fmla="*/ 3 w 228"/>
                  <a:gd name="T3" fmla="*/ 113 h 170"/>
                  <a:gd name="T4" fmla="*/ 0 w 228"/>
                  <a:gd name="T5" fmla="*/ 84 h 170"/>
                  <a:gd name="T6" fmla="*/ 0 w 228"/>
                  <a:gd name="T7" fmla="*/ 29 h 170"/>
                  <a:gd name="T8" fmla="*/ 3 w 228"/>
                  <a:gd name="T9" fmla="*/ 19 h 170"/>
                  <a:gd name="T10" fmla="*/ 11 w 228"/>
                  <a:gd name="T11" fmla="*/ 11 h 170"/>
                  <a:gd name="T12" fmla="*/ 34 w 228"/>
                  <a:gd name="T13" fmla="*/ 5 h 170"/>
                  <a:gd name="T14" fmla="*/ 60 w 228"/>
                  <a:gd name="T15" fmla="*/ 3 h 170"/>
                  <a:gd name="T16" fmla="*/ 107 w 228"/>
                  <a:gd name="T17" fmla="*/ 0 h 170"/>
                  <a:gd name="T18" fmla="*/ 160 w 228"/>
                  <a:gd name="T19" fmla="*/ 0 h 170"/>
                  <a:gd name="T20" fmla="*/ 209 w 228"/>
                  <a:gd name="T21" fmla="*/ 5 h 170"/>
                  <a:gd name="T22" fmla="*/ 217 w 228"/>
                  <a:gd name="T23" fmla="*/ 8 h 170"/>
                  <a:gd name="T24" fmla="*/ 222 w 228"/>
                  <a:gd name="T25" fmla="*/ 16 h 170"/>
                  <a:gd name="T26" fmla="*/ 228 w 228"/>
                  <a:gd name="T27" fmla="*/ 29 h 170"/>
                  <a:gd name="T28" fmla="*/ 228 w 228"/>
                  <a:gd name="T29" fmla="*/ 50 h 170"/>
                  <a:gd name="T30" fmla="*/ 228 w 228"/>
                  <a:gd name="T31" fmla="*/ 68 h 170"/>
                  <a:gd name="T32" fmla="*/ 222 w 228"/>
                  <a:gd name="T33" fmla="*/ 108 h 170"/>
                  <a:gd name="T34" fmla="*/ 220 w 228"/>
                  <a:gd name="T35" fmla="*/ 131 h 170"/>
                  <a:gd name="T36" fmla="*/ 217 w 228"/>
                  <a:gd name="T37" fmla="*/ 142 h 170"/>
                  <a:gd name="T38" fmla="*/ 212 w 228"/>
                  <a:gd name="T39" fmla="*/ 152 h 170"/>
                  <a:gd name="T40" fmla="*/ 196 w 228"/>
                  <a:gd name="T41" fmla="*/ 163 h 170"/>
                  <a:gd name="T42" fmla="*/ 188 w 228"/>
                  <a:gd name="T43" fmla="*/ 168 h 170"/>
                  <a:gd name="T44" fmla="*/ 181 w 228"/>
                  <a:gd name="T45" fmla="*/ 168 h 170"/>
                  <a:gd name="T46" fmla="*/ 144 w 228"/>
                  <a:gd name="T47" fmla="*/ 170 h 170"/>
                  <a:gd name="T48" fmla="*/ 107 w 228"/>
                  <a:gd name="T49" fmla="*/ 170 h 170"/>
                  <a:gd name="T50" fmla="*/ 34 w 228"/>
                  <a:gd name="T51" fmla="*/ 163 h 170"/>
                  <a:gd name="T52" fmla="*/ 26 w 228"/>
                  <a:gd name="T53" fmla="*/ 160 h 170"/>
                  <a:gd name="T54" fmla="*/ 18 w 228"/>
                  <a:gd name="T55" fmla="*/ 155 h 170"/>
                  <a:gd name="T56" fmla="*/ 11 w 228"/>
                  <a:gd name="T57" fmla="*/ 147 h 170"/>
                  <a:gd name="T58" fmla="*/ 8 w 228"/>
                  <a:gd name="T59" fmla="*/ 139 h 170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228"/>
                  <a:gd name="T91" fmla="*/ 0 h 170"/>
                  <a:gd name="T92" fmla="*/ 228 w 228"/>
                  <a:gd name="T93" fmla="*/ 170 h 170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228" h="170">
                    <a:moveTo>
                      <a:pt x="8" y="139"/>
                    </a:moveTo>
                    <a:lnTo>
                      <a:pt x="3" y="113"/>
                    </a:lnTo>
                    <a:lnTo>
                      <a:pt x="0" y="84"/>
                    </a:lnTo>
                    <a:lnTo>
                      <a:pt x="0" y="29"/>
                    </a:lnTo>
                    <a:lnTo>
                      <a:pt x="3" y="19"/>
                    </a:lnTo>
                    <a:lnTo>
                      <a:pt x="11" y="11"/>
                    </a:lnTo>
                    <a:lnTo>
                      <a:pt x="34" y="5"/>
                    </a:lnTo>
                    <a:lnTo>
                      <a:pt x="60" y="3"/>
                    </a:lnTo>
                    <a:lnTo>
                      <a:pt x="107" y="0"/>
                    </a:lnTo>
                    <a:lnTo>
                      <a:pt x="160" y="0"/>
                    </a:lnTo>
                    <a:lnTo>
                      <a:pt x="209" y="5"/>
                    </a:lnTo>
                    <a:lnTo>
                      <a:pt x="217" y="8"/>
                    </a:lnTo>
                    <a:lnTo>
                      <a:pt x="222" y="16"/>
                    </a:lnTo>
                    <a:lnTo>
                      <a:pt x="228" y="29"/>
                    </a:lnTo>
                    <a:lnTo>
                      <a:pt x="228" y="50"/>
                    </a:lnTo>
                    <a:lnTo>
                      <a:pt x="228" y="68"/>
                    </a:lnTo>
                    <a:lnTo>
                      <a:pt x="222" y="108"/>
                    </a:lnTo>
                    <a:lnTo>
                      <a:pt x="220" y="131"/>
                    </a:lnTo>
                    <a:lnTo>
                      <a:pt x="217" y="142"/>
                    </a:lnTo>
                    <a:lnTo>
                      <a:pt x="212" y="152"/>
                    </a:lnTo>
                    <a:lnTo>
                      <a:pt x="196" y="163"/>
                    </a:lnTo>
                    <a:lnTo>
                      <a:pt x="188" y="168"/>
                    </a:lnTo>
                    <a:lnTo>
                      <a:pt x="181" y="168"/>
                    </a:lnTo>
                    <a:lnTo>
                      <a:pt x="144" y="170"/>
                    </a:lnTo>
                    <a:lnTo>
                      <a:pt x="107" y="170"/>
                    </a:lnTo>
                    <a:lnTo>
                      <a:pt x="34" y="163"/>
                    </a:lnTo>
                    <a:lnTo>
                      <a:pt x="26" y="160"/>
                    </a:lnTo>
                    <a:lnTo>
                      <a:pt x="18" y="155"/>
                    </a:lnTo>
                    <a:lnTo>
                      <a:pt x="11" y="147"/>
                    </a:lnTo>
                    <a:lnTo>
                      <a:pt x="8" y="1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63" name="Freeform 3429"/>
              <p:cNvSpPr>
                <a:spLocks/>
              </p:cNvSpPr>
              <p:nvPr/>
            </p:nvSpPr>
            <p:spPr bwMode="auto">
              <a:xfrm>
                <a:off x="4044" y="2321"/>
                <a:ext cx="19" cy="10"/>
              </a:xfrm>
              <a:custGeom>
                <a:avLst/>
                <a:gdLst>
                  <a:gd name="T0" fmla="*/ 11 w 19"/>
                  <a:gd name="T1" fmla="*/ 0 h 10"/>
                  <a:gd name="T2" fmla="*/ 16 w 19"/>
                  <a:gd name="T3" fmla="*/ 2 h 10"/>
                  <a:gd name="T4" fmla="*/ 19 w 19"/>
                  <a:gd name="T5" fmla="*/ 5 h 10"/>
                  <a:gd name="T6" fmla="*/ 16 w 19"/>
                  <a:gd name="T7" fmla="*/ 7 h 10"/>
                  <a:gd name="T8" fmla="*/ 11 w 19"/>
                  <a:gd name="T9" fmla="*/ 10 h 10"/>
                  <a:gd name="T10" fmla="*/ 3 w 19"/>
                  <a:gd name="T11" fmla="*/ 7 h 10"/>
                  <a:gd name="T12" fmla="*/ 0 w 19"/>
                  <a:gd name="T13" fmla="*/ 5 h 10"/>
                  <a:gd name="T14" fmla="*/ 3 w 19"/>
                  <a:gd name="T15" fmla="*/ 2 h 10"/>
                  <a:gd name="T16" fmla="*/ 11 w 19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9"/>
                  <a:gd name="T28" fmla="*/ 0 h 10"/>
                  <a:gd name="T29" fmla="*/ 19 w 19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9" h="10">
                    <a:moveTo>
                      <a:pt x="11" y="0"/>
                    </a:moveTo>
                    <a:lnTo>
                      <a:pt x="16" y="2"/>
                    </a:lnTo>
                    <a:lnTo>
                      <a:pt x="19" y="5"/>
                    </a:lnTo>
                    <a:lnTo>
                      <a:pt x="16" y="7"/>
                    </a:lnTo>
                    <a:lnTo>
                      <a:pt x="11" y="10"/>
                    </a:lnTo>
                    <a:lnTo>
                      <a:pt x="3" y="7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64" name="Freeform 3430"/>
              <p:cNvSpPr>
                <a:spLocks/>
              </p:cNvSpPr>
              <p:nvPr/>
            </p:nvSpPr>
            <p:spPr bwMode="auto">
              <a:xfrm>
                <a:off x="4071" y="2321"/>
                <a:ext cx="18" cy="10"/>
              </a:xfrm>
              <a:custGeom>
                <a:avLst/>
                <a:gdLst>
                  <a:gd name="T0" fmla="*/ 10 w 18"/>
                  <a:gd name="T1" fmla="*/ 0 h 10"/>
                  <a:gd name="T2" fmla="*/ 15 w 18"/>
                  <a:gd name="T3" fmla="*/ 2 h 10"/>
                  <a:gd name="T4" fmla="*/ 18 w 18"/>
                  <a:gd name="T5" fmla="*/ 5 h 10"/>
                  <a:gd name="T6" fmla="*/ 15 w 18"/>
                  <a:gd name="T7" fmla="*/ 7 h 10"/>
                  <a:gd name="T8" fmla="*/ 10 w 18"/>
                  <a:gd name="T9" fmla="*/ 10 h 10"/>
                  <a:gd name="T10" fmla="*/ 2 w 18"/>
                  <a:gd name="T11" fmla="*/ 7 h 10"/>
                  <a:gd name="T12" fmla="*/ 0 w 18"/>
                  <a:gd name="T13" fmla="*/ 5 h 10"/>
                  <a:gd name="T14" fmla="*/ 2 w 18"/>
                  <a:gd name="T15" fmla="*/ 2 h 10"/>
                  <a:gd name="T16" fmla="*/ 10 w 18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0"/>
                  <a:gd name="T29" fmla="*/ 18 w 18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0">
                    <a:moveTo>
                      <a:pt x="10" y="0"/>
                    </a:moveTo>
                    <a:lnTo>
                      <a:pt x="15" y="2"/>
                    </a:lnTo>
                    <a:lnTo>
                      <a:pt x="18" y="5"/>
                    </a:lnTo>
                    <a:lnTo>
                      <a:pt x="15" y="7"/>
                    </a:lnTo>
                    <a:lnTo>
                      <a:pt x="10" y="10"/>
                    </a:lnTo>
                    <a:lnTo>
                      <a:pt x="2" y="7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89E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65" name="Freeform 3431"/>
              <p:cNvSpPr>
                <a:spLocks/>
              </p:cNvSpPr>
              <p:nvPr/>
            </p:nvSpPr>
            <p:spPr bwMode="auto">
              <a:xfrm>
                <a:off x="4097" y="2321"/>
                <a:ext cx="18" cy="10"/>
              </a:xfrm>
              <a:custGeom>
                <a:avLst/>
                <a:gdLst>
                  <a:gd name="T0" fmla="*/ 8 w 18"/>
                  <a:gd name="T1" fmla="*/ 0 h 10"/>
                  <a:gd name="T2" fmla="*/ 15 w 18"/>
                  <a:gd name="T3" fmla="*/ 2 h 10"/>
                  <a:gd name="T4" fmla="*/ 18 w 18"/>
                  <a:gd name="T5" fmla="*/ 5 h 10"/>
                  <a:gd name="T6" fmla="*/ 15 w 18"/>
                  <a:gd name="T7" fmla="*/ 7 h 10"/>
                  <a:gd name="T8" fmla="*/ 8 w 18"/>
                  <a:gd name="T9" fmla="*/ 10 h 10"/>
                  <a:gd name="T10" fmla="*/ 2 w 18"/>
                  <a:gd name="T11" fmla="*/ 7 h 10"/>
                  <a:gd name="T12" fmla="*/ 0 w 18"/>
                  <a:gd name="T13" fmla="*/ 5 h 10"/>
                  <a:gd name="T14" fmla="*/ 2 w 18"/>
                  <a:gd name="T15" fmla="*/ 2 h 10"/>
                  <a:gd name="T16" fmla="*/ 8 w 18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0"/>
                  <a:gd name="T29" fmla="*/ 18 w 18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0">
                    <a:moveTo>
                      <a:pt x="8" y="0"/>
                    </a:moveTo>
                    <a:lnTo>
                      <a:pt x="15" y="2"/>
                    </a:lnTo>
                    <a:lnTo>
                      <a:pt x="18" y="5"/>
                    </a:lnTo>
                    <a:lnTo>
                      <a:pt x="15" y="7"/>
                    </a:lnTo>
                    <a:lnTo>
                      <a:pt x="8" y="10"/>
                    </a:lnTo>
                    <a:lnTo>
                      <a:pt x="2" y="7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89E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66" name="Freeform 3432"/>
              <p:cNvSpPr>
                <a:spLocks/>
              </p:cNvSpPr>
              <p:nvPr/>
            </p:nvSpPr>
            <p:spPr bwMode="auto">
              <a:xfrm>
                <a:off x="3935" y="2148"/>
                <a:ext cx="204" cy="152"/>
              </a:xfrm>
              <a:custGeom>
                <a:avLst/>
                <a:gdLst>
                  <a:gd name="T0" fmla="*/ 7 w 204"/>
                  <a:gd name="T1" fmla="*/ 123 h 152"/>
                  <a:gd name="T2" fmla="*/ 2 w 204"/>
                  <a:gd name="T3" fmla="*/ 99 h 152"/>
                  <a:gd name="T4" fmla="*/ 0 w 204"/>
                  <a:gd name="T5" fmla="*/ 73 h 152"/>
                  <a:gd name="T6" fmla="*/ 0 w 204"/>
                  <a:gd name="T7" fmla="*/ 23 h 152"/>
                  <a:gd name="T8" fmla="*/ 5 w 204"/>
                  <a:gd name="T9" fmla="*/ 13 h 152"/>
                  <a:gd name="T10" fmla="*/ 7 w 204"/>
                  <a:gd name="T11" fmla="*/ 10 h 152"/>
                  <a:gd name="T12" fmla="*/ 10 w 204"/>
                  <a:gd name="T13" fmla="*/ 8 h 152"/>
                  <a:gd name="T14" fmla="*/ 31 w 204"/>
                  <a:gd name="T15" fmla="*/ 2 h 152"/>
                  <a:gd name="T16" fmla="*/ 54 w 204"/>
                  <a:gd name="T17" fmla="*/ 0 h 152"/>
                  <a:gd name="T18" fmla="*/ 96 w 204"/>
                  <a:gd name="T19" fmla="*/ 0 h 152"/>
                  <a:gd name="T20" fmla="*/ 143 w 204"/>
                  <a:gd name="T21" fmla="*/ 0 h 152"/>
                  <a:gd name="T22" fmla="*/ 167 w 204"/>
                  <a:gd name="T23" fmla="*/ 0 h 152"/>
                  <a:gd name="T24" fmla="*/ 188 w 204"/>
                  <a:gd name="T25" fmla="*/ 5 h 152"/>
                  <a:gd name="T26" fmla="*/ 196 w 204"/>
                  <a:gd name="T27" fmla="*/ 8 h 152"/>
                  <a:gd name="T28" fmla="*/ 201 w 204"/>
                  <a:gd name="T29" fmla="*/ 10 h 152"/>
                  <a:gd name="T30" fmla="*/ 204 w 204"/>
                  <a:gd name="T31" fmla="*/ 23 h 152"/>
                  <a:gd name="T32" fmla="*/ 204 w 204"/>
                  <a:gd name="T33" fmla="*/ 60 h 152"/>
                  <a:gd name="T34" fmla="*/ 201 w 204"/>
                  <a:gd name="T35" fmla="*/ 94 h 152"/>
                  <a:gd name="T36" fmla="*/ 198 w 204"/>
                  <a:gd name="T37" fmla="*/ 115 h 152"/>
                  <a:gd name="T38" fmla="*/ 196 w 204"/>
                  <a:gd name="T39" fmla="*/ 125 h 152"/>
                  <a:gd name="T40" fmla="*/ 190 w 204"/>
                  <a:gd name="T41" fmla="*/ 133 h 152"/>
                  <a:gd name="T42" fmla="*/ 185 w 204"/>
                  <a:gd name="T43" fmla="*/ 138 h 152"/>
                  <a:gd name="T44" fmla="*/ 177 w 204"/>
                  <a:gd name="T45" fmla="*/ 144 h 152"/>
                  <a:gd name="T46" fmla="*/ 170 w 204"/>
                  <a:gd name="T47" fmla="*/ 149 h 152"/>
                  <a:gd name="T48" fmla="*/ 162 w 204"/>
                  <a:gd name="T49" fmla="*/ 149 h 152"/>
                  <a:gd name="T50" fmla="*/ 96 w 204"/>
                  <a:gd name="T51" fmla="*/ 152 h 152"/>
                  <a:gd name="T52" fmla="*/ 62 w 204"/>
                  <a:gd name="T53" fmla="*/ 149 h 152"/>
                  <a:gd name="T54" fmla="*/ 31 w 204"/>
                  <a:gd name="T55" fmla="*/ 144 h 152"/>
                  <a:gd name="T56" fmla="*/ 23 w 204"/>
                  <a:gd name="T57" fmla="*/ 141 h 152"/>
                  <a:gd name="T58" fmla="*/ 15 w 204"/>
                  <a:gd name="T59" fmla="*/ 138 h 152"/>
                  <a:gd name="T60" fmla="*/ 10 w 204"/>
                  <a:gd name="T61" fmla="*/ 131 h 152"/>
                  <a:gd name="T62" fmla="*/ 7 w 204"/>
                  <a:gd name="T63" fmla="*/ 123 h 15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04"/>
                  <a:gd name="T97" fmla="*/ 0 h 152"/>
                  <a:gd name="T98" fmla="*/ 204 w 204"/>
                  <a:gd name="T99" fmla="*/ 152 h 152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04" h="152">
                    <a:moveTo>
                      <a:pt x="7" y="123"/>
                    </a:moveTo>
                    <a:lnTo>
                      <a:pt x="2" y="99"/>
                    </a:lnTo>
                    <a:lnTo>
                      <a:pt x="0" y="73"/>
                    </a:lnTo>
                    <a:lnTo>
                      <a:pt x="0" y="23"/>
                    </a:lnTo>
                    <a:lnTo>
                      <a:pt x="5" y="13"/>
                    </a:lnTo>
                    <a:lnTo>
                      <a:pt x="7" y="10"/>
                    </a:lnTo>
                    <a:lnTo>
                      <a:pt x="10" y="8"/>
                    </a:lnTo>
                    <a:lnTo>
                      <a:pt x="31" y="2"/>
                    </a:lnTo>
                    <a:lnTo>
                      <a:pt x="54" y="0"/>
                    </a:lnTo>
                    <a:lnTo>
                      <a:pt x="96" y="0"/>
                    </a:lnTo>
                    <a:lnTo>
                      <a:pt x="143" y="0"/>
                    </a:lnTo>
                    <a:lnTo>
                      <a:pt x="167" y="0"/>
                    </a:lnTo>
                    <a:lnTo>
                      <a:pt x="188" y="5"/>
                    </a:lnTo>
                    <a:lnTo>
                      <a:pt x="196" y="8"/>
                    </a:lnTo>
                    <a:lnTo>
                      <a:pt x="201" y="10"/>
                    </a:lnTo>
                    <a:lnTo>
                      <a:pt x="204" y="23"/>
                    </a:lnTo>
                    <a:lnTo>
                      <a:pt x="204" y="60"/>
                    </a:lnTo>
                    <a:lnTo>
                      <a:pt x="201" y="94"/>
                    </a:lnTo>
                    <a:lnTo>
                      <a:pt x="198" y="115"/>
                    </a:lnTo>
                    <a:lnTo>
                      <a:pt x="196" y="125"/>
                    </a:lnTo>
                    <a:lnTo>
                      <a:pt x="190" y="133"/>
                    </a:lnTo>
                    <a:lnTo>
                      <a:pt x="185" y="138"/>
                    </a:lnTo>
                    <a:lnTo>
                      <a:pt x="177" y="144"/>
                    </a:lnTo>
                    <a:lnTo>
                      <a:pt x="170" y="149"/>
                    </a:lnTo>
                    <a:lnTo>
                      <a:pt x="162" y="149"/>
                    </a:lnTo>
                    <a:lnTo>
                      <a:pt x="96" y="152"/>
                    </a:lnTo>
                    <a:lnTo>
                      <a:pt x="62" y="149"/>
                    </a:lnTo>
                    <a:lnTo>
                      <a:pt x="31" y="144"/>
                    </a:lnTo>
                    <a:lnTo>
                      <a:pt x="23" y="141"/>
                    </a:lnTo>
                    <a:lnTo>
                      <a:pt x="15" y="138"/>
                    </a:lnTo>
                    <a:lnTo>
                      <a:pt x="10" y="131"/>
                    </a:lnTo>
                    <a:lnTo>
                      <a:pt x="7" y="123"/>
                    </a:lnTo>
                    <a:close/>
                  </a:path>
                </a:pathLst>
              </a:custGeom>
              <a:solidFill>
                <a:srgbClr val="00AEC4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67" name="Freeform 3433"/>
              <p:cNvSpPr>
                <a:spLocks/>
              </p:cNvSpPr>
              <p:nvPr/>
            </p:nvSpPr>
            <p:spPr bwMode="auto">
              <a:xfrm>
                <a:off x="3987" y="2171"/>
                <a:ext cx="118" cy="92"/>
              </a:xfrm>
              <a:custGeom>
                <a:avLst/>
                <a:gdLst>
                  <a:gd name="T0" fmla="*/ 2 w 118"/>
                  <a:gd name="T1" fmla="*/ 74 h 92"/>
                  <a:gd name="T2" fmla="*/ 0 w 118"/>
                  <a:gd name="T3" fmla="*/ 45 h 92"/>
                  <a:gd name="T4" fmla="*/ 0 w 118"/>
                  <a:gd name="T5" fmla="*/ 16 h 92"/>
                  <a:gd name="T6" fmla="*/ 2 w 118"/>
                  <a:gd name="T7" fmla="*/ 11 h 92"/>
                  <a:gd name="T8" fmla="*/ 5 w 118"/>
                  <a:gd name="T9" fmla="*/ 5 h 92"/>
                  <a:gd name="T10" fmla="*/ 31 w 118"/>
                  <a:gd name="T11" fmla="*/ 3 h 92"/>
                  <a:gd name="T12" fmla="*/ 57 w 118"/>
                  <a:gd name="T13" fmla="*/ 0 h 92"/>
                  <a:gd name="T14" fmla="*/ 84 w 118"/>
                  <a:gd name="T15" fmla="*/ 0 h 92"/>
                  <a:gd name="T16" fmla="*/ 110 w 118"/>
                  <a:gd name="T17" fmla="*/ 5 h 92"/>
                  <a:gd name="T18" fmla="*/ 115 w 118"/>
                  <a:gd name="T19" fmla="*/ 8 h 92"/>
                  <a:gd name="T20" fmla="*/ 118 w 118"/>
                  <a:gd name="T21" fmla="*/ 16 h 92"/>
                  <a:gd name="T22" fmla="*/ 118 w 118"/>
                  <a:gd name="T23" fmla="*/ 37 h 92"/>
                  <a:gd name="T24" fmla="*/ 115 w 118"/>
                  <a:gd name="T25" fmla="*/ 58 h 92"/>
                  <a:gd name="T26" fmla="*/ 115 w 118"/>
                  <a:gd name="T27" fmla="*/ 68 h 92"/>
                  <a:gd name="T28" fmla="*/ 110 w 118"/>
                  <a:gd name="T29" fmla="*/ 79 h 92"/>
                  <a:gd name="T30" fmla="*/ 104 w 118"/>
                  <a:gd name="T31" fmla="*/ 87 h 92"/>
                  <a:gd name="T32" fmla="*/ 94 w 118"/>
                  <a:gd name="T33" fmla="*/ 89 h 92"/>
                  <a:gd name="T34" fmla="*/ 55 w 118"/>
                  <a:gd name="T35" fmla="*/ 92 h 92"/>
                  <a:gd name="T36" fmla="*/ 18 w 118"/>
                  <a:gd name="T37" fmla="*/ 87 h 92"/>
                  <a:gd name="T38" fmla="*/ 8 w 118"/>
                  <a:gd name="T39" fmla="*/ 81 h 92"/>
                  <a:gd name="T40" fmla="*/ 2 w 118"/>
                  <a:gd name="T41" fmla="*/ 74 h 9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8"/>
                  <a:gd name="T64" fmla="*/ 0 h 92"/>
                  <a:gd name="T65" fmla="*/ 118 w 118"/>
                  <a:gd name="T66" fmla="*/ 92 h 9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8" h="92">
                    <a:moveTo>
                      <a:pt x="2" y="74"/>
                    </a:moveTo>
                    <a:lnTo>
                      <a:pt x="0" y="45"/>
                    </a:lnTo>
                    <a:lnTo>
                      <a:pt x="0" y="16"/>
                    </a:lnTo>
                    <a:lnTo>
                      <a:pt x="2" y="11"/>
                    </a:lnTo>
                    <a:lnTo>
                      <a:pt x="5" y="5"/>
                    </a:lnTo>
                    <a:lnTo>
                      <a:pt x="31" y="3"/>
                    </a:lnTo>
                    <a:lnTo>
                      <a:pt x="57" y="0"/>
                    </a:lnTo>
                    <a:lnTo>
                      <a:pt x="84" y="0"/>
                    </a:lnTo>
                    <a:lnTo>
                      <a:pt x="110" y="5"/>
                    </a:lnTo>
                    <a:lnTo>
                      <a:pt x="115" y="8"/>
                    </a:lnTo>
                    <a:lnTo>
                      <a:pt x="118" y="16"/>
                    </a:lnTo>
                    <a:lnTo>
                      <a:pt x="118" y="37"/>
                    </a:lnTo>
                    <a:lnTo>
                      <a:pt x="115" y="58"/>
                    </a:lnTo>
                    <a:lnTo>
                      <a:pt x="115" y="68"/>
                    </a:lnTo>
                    <a:lnTo>
                      <a:pt x="110" y="79"/>
                    </a:lnTo>
                    <a:lnTo>
                      <a:pt x="104" y="87"/>
                    </a:lnTo>
                    <a:lnTo>
                      <a:pt x="94" y="89"/>
                    </a:lnTo>
                    <a:lnTo>
                      <a:pt x="55" y="92"/>
                    </a:lnTo>
                    <a:lnTo>
                      <a:pt x="18" y="87"/>
                    </a:lnTo>
                    <a:lnTo>
                      <a:pt x="8" y="81"/>
                    </a:lnTo>
                    <a:lnTo>
                      <a:pt x="2" y="74"/>
                    </a:lnTo>
                    <a:close/>
                  </a:path>
                </a:pathLst>
              </a:custGeom>
              <a:solidFill>
                <a:srgbClr val="7CC7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68" name="Freeform 3434"/>
              <p:cNvSpPr>
                <a:spLocks/>
              </p:cNvSpPr>
              <p:nvPr/>
            </p:nvSpPr>
            <p:spPr bwMode="auto">
              <a:xfrm>
                <a:off x="3948" y="2156"/>
                <a:ext cx="183" cy="136"/>
              </a:xfrm>
              <a:custGeom>
                <a:avLst/>
                <a:gdLst>
                  <a:gd name="T0" fmla="*/ 5 w 183"/>
                  <a:gd name="T1" fmla="*/ 117 h 136"/>
                  <a:gd name="T2" fmla="*/ 0 w 183"/>
                  <a:gd name="T3" fmla="*/ 94 h 136"/>
                  <a:gd name="T4" fmla="*/ 0 w 183"/>
                  <a:gd name="T5" fmla="*/ 70 h 136"/>
                  <a:gd name="T6" fmla="*/ 0 w 183"/>
                  <a:gd name="T7" fmla="*/ 23 h 136"/>
                  <a:gd name="T8" fmla="*/ 2 w 183"/>
                  <a:gd name="T9" fmla="*/ 15 h 136"/>
                  <a:gd name="T10" fmla="*/ 7 w 183"/>
                  <a:gd name="T11" fmla="*/ 7 h 136"/>
                  <a:gd name="T12" fmla="*/ 28 w 183"/>
                  <a:gd name="T13" fmla="*/ 2 h 136"/>
                  <a:gd name="T14" fmla="*/ 49 w 183"/>
                  <a:gd name="T15" fmla="*/ 0 h 136"/>
                  <a:gd name="T16" fmla="*/ 89 w 183"/>
                  <a:gd name="T17" fmla="*/ 0 h 136"/>
                  <a:gd name="T18" fmla="*/ 130 w 183"/>
                  <a:gd name="T19" fmla="*/ 0 h 136"/>
                  <a:gd name="T20" fmla="*/ 151 w 183"/>
                  <a:gd name="T21" fmla="*/ 0 h 136"/>
                  <a:gd name="T22" fmla="*/ 172 w 183"/>
                  <a:gd name="T23" fmla="*/ 5 h 136"/>
                  <a:gd name="T24" fmla="*/ 177 w 183"/>
                  <a:gd name="T25" fmla="*/ 7 h 136"/>
                  <a:gd name="T26" fmla="*/ 183 w 183"/>
                  <a:gd name="T27" fmla="*/ 10 h 136"/>
                  <a:gd name="T28" fmla="*/ 143 w 183"/>
                  <a:gd name="T29" fmla="*/ 5 h 136"/>
                  <a:gd name="T30" fmla="*/ 102 w 183"/>
                  <a:gd name="T31" fmla="*/ 5 h 136"/>
                  <a:gd name="T32" fmla="*/ 62 w 183"/>
                  <a:gd name="T33" fmla="*/ 7 h 136"/>
                  <a:gd name="T34" fmla="*/ 21 w 183"/>
                  <a:gd name="T35" fmla="*/ 13 h 136"/>
                  <a:gd name="T36" fmla="*/ 15 w 183"/>
                  <a:gd name="T37" fmla="*/ 20 h 136"/>
                  <a:gd name="T38" fmla="*/ 13 w 183"/>
                  <a:gd name="T39" fmla="*/ 28 h 136"/>
                  <a:gd name="T40" fmla="*/ 13 w 183"/>
                  <a:gd name="T41" fmla="*/ 75 h 136"/>
                  <a:gd name="T42" fmla="*/ 13 w 183"/>
                  <a:gd name="T43" fmla="*/ 99 h 136"/>
                  <a:gd name="T44" fmla="*/ 18 w 183"/>
                  <a:gd name="T45" fmla="*/ 123 h 136"/>
                  <a:gd name="T46" fmla="*/ 21 w 183"/>
                  <a:gd name="T47" fmla="*/ 130 h 136"/>
                  <a:gd name="T48" fmla="*/ 28 w 183"/>
                  <a:gd name="T49" fmla="*/ 136 h 136"/>
                  <a:gd name="T50" fmla="*/ 28 w 183"/>
                  <a:gd name="T51" fmla="*/ 136 h 136"/>
                  <a:gd name="T52" fmla="*/ 26 w 183"/>
                  <a:gd name="T53" fmla="*/ 136 h 136"/>
                  <a:gd name="T54" fmla="*/ 13 w 183"/>
                  <a:gd name="T55" fmla="*/ 128 h 136"/>
                  <a:gd name="T56" fmla="*/ 5 w 183"/>
                  <a:gd name="T57" fmla="*/ 117 h 1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83"/>
                  <a:gd name="T88" fmla="*/ 0 h 136"/>
                  <a:gd name="T89" fmla="*/ 183 w 183"/>
                  <a:gd name="T90" fmla="*/ 136 h 1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83" h="136">
                    <a:moveTo>
                      <a:pt x="5" y="117"/>
                    </a:moveTo>
                    <a:lnTo>
                      <a:pt x="0" y="94"/>
                    </a:lnTo>
                    <a:lnTo>
                      <a:pt x="0" y="70"/>
                    </a:lnTo>
                    <a:lnTo>
                      <a:pt x="0" y="23"/>
                    </a:lnTo>
                    <a:lnTo>
                      <a:pt x="2" y="15"/>
                    </a:lnTo>
                    <a:lnTo>
                      <a:pt x="7" y="7"/>
                    </a:lnTo>
                    <a:lnTo>
                      <a:pt x="28" y="2"/>
                    </a:lnTo>
                    <a:lnTo>
                      <a:pt x="49" y="0"/>
                    </a:lnTo>
                    <a:lnTo>
                      <a:pt x="89" y="0"/>
                    </a:lnTo>
                    <a:lnTo>
                      <a:pt x="130" y="0"/>
                    </a:lnTo>
                    <a:lnTo>
                      <a:pt x="151" y="0"/>
                    </a:lnTo>
                    <a:lnTo>
                      <a:pt x="172" y="5"/>
                    </a:lnTo>
                    <a:lnTo>
                      <a:pt x="177" y="7"/>
                    </a:lnTo>
                    <a:lnTo>
                      <a:pt x="183" y="10"/>
                    </a:lnTo>
                    <a:lnTo>
                      <a:pt x="143" y="5"/>
                    </a:lnTo>
                    <a:lnTo>
                      <a:pt x="102" y="5"/>
                    </a:lnTo>
                    <a:lnTo>
                      <a:pt x="62" y="7"/>
                    </a:lnTo>
                    <a:lnTo>
                      <a:pt x="21" y="13"/>
                    </a:lnTo>
                    <a:lnTo>
                      <a:pt x="15" y="20"/>
                    </a:lnTo>
                    <a:lnTo>
                      <a:pt x="13" y="28"/>
                    </a:lnTo>
                    <a:lnTo>
                      <a:pt x="13" y="75"/>
                    </a:lnTo>
                    <a:lnTo>
                      <a:pt x="13" y="99"/>
                    </a:lnTo>
                    <a:lnTo>
                      <a:pt x="18" y="123"/>
                    </a:lnTo>
                    <a:lnTo>
                      <a:pt x="21" y="130"/>
                    </a:lnTo>
                    <a:lnTo>
                      <a:pt x="28" y="136"/>
                    </a:lnTo>
                    <a:lnTo>
                      <a:pt x="26" y="136"/>
                    </a:lnTo>
                    <a:lnTo>
                      <a:pt x="13" y="128"/>
                    </a:lnTo>
                    <a:lnTo>
                      <a:pt x="5" y="117"/>
                    </a:lnTo>
                    <a:close/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69" name="Freeform 3435"/>
              <p:cNvSpPr>
                <a:spLocks/>
              </p:cNvSpPr>
              <p:nvPr/>
            </p:nvSpPr>
            <p:spPr bwMode="auto">
              <a:xfrm>
                <a:off x="4222" y="2433"/>
                <a:ext cx="66" cy="66"/>
              </a:xfrm>
              <a:custGeom>
                <a:avLst/>
                <a:gdLst>
                  <a:gd name="T0" fmla="*/ 3 w 66"/>
                  <a:gd name="T1" fmla="*/ 11 h 66"/>
                  <a:gd name="T2" fmla="*/ 3 w 66"/>
                  <a:gd name="T3" fmla="*/ 13 h 66"/>
                  <a:gd name="T4" fmla="*/ 0 w 66"/>
                  <a:gd name="T5" fmla="*/ 16 h 66"/>
                  <a:gd name="T6" fmla="*/ 0 w 66"/>
                  <a:gd name="T7" fmla="*/ 32 h 66"/>
                  <a:gd name="T8" fmla="*/ 0 w 66"/>
                  <a:gd name="T9" fmla="*/ 37 h 66"/>
                  <a:gd name="T10" fmla="*/ 3 w 66"/>
                  <a:gd name="T11" fmla="*/ 45 h 66"/>
                  <a:gd name="T12" fmla="*/ 8 w 66"/>
                  <a:gd name="T13" fmla="*/ 55 h 66"/>
                  <a:gd name="T14" fmla="*/ 19 w 66"/>
                  <a:gd name="T15" fmla="*/ 63 h 66"/>
                  <a:gd name="T16" fmla="*/ 29 w 66"/>
                  <a:gd name="T17" fmla="*/ 66 h 66"/>
                  <a:gd name="T18" fmla="*/ 40 w 66"/>
                  <a:gd name="T19" fmla="*/ 63 h 66"/>
                  <a:gd name="T20" fmla="*/ 50 w 66"/>
                  <a:gd name="T21" fmla="*/ 55 h 66"/>
                  <a:gd name="T22" fmla="*/ 60 w 66"/>
                  <a:gd name="T23" fmla="*/ 45 h 66"/>
                  <a:gd name="T24" fmla="*/ 63 w 66"/>
                  <a:gd name="T25" fmla="*/ 42 h 66"/>
                  <a:gd name="T26" fmla="*/ 66 w 66"/>
                  <a:gd name="T27" fmla="*/ 37 h 66"/>
                  <a:gd name="T28" fmla="*/ 66 w 66"/>
                  <a:gd name="T29" fmla="*/ 37 h 66"/>
                  <a:gd name="T30" fmla="*/ 66 w 66"/>
                  <a:gd name="T31" fmla="*/ 34 h 66"/>
                  <a:gd name="T32" fmla="*/ 66 w 66"/>
                  <a:gd name="T33" fmla="*/ 29 h 66"/>
                  <a:gd name="T34" fmla="*/ 66 w 66"/>
                  <a:gd name="T35" fmla="*/ 21 h 66"/>
                  <a:gd name="T36" fmla="*/ 58 w 66"/>
                  <a:gd name="T37" fmla="*/ 11 h 66"/>
                  <a:gd name="T38" fmla="*/ 45 w 66"/>
                  <a:gd name="T39" fmla="*/ 3 h 66"/>
                  <a:gd name="T40" fmla="*/ 32 w 66"/>
                  <a:gd name="T41" fmla="*/ 0 h 66"/>
                  <a:gd name="T42" fmla="*/ 26 w 66"/>
                  <a:gd name="T43" fmla="*/ 0 h 66"/>
                  <a:gd name="T44" fmla="*/ 19 w 66"/>
                  <a:gd name="T45" fmla="*/ 0 h 66"/>
                  <a:gd name="T46" fmla="*/ 11 w 66"/>
                  <a:gd name="T47" fmla="*/ 3 h 66"/>
                  <a:gd name="T48" fmla="*/ 3 w 66"/>
                  <a:gd name="T49" fmla="*/ 8 h 66"/>
                  <a:gd name="T50" fmla="*/ 3 w 66"/>
                  <a:gd name="T51" fmla="*/ 8 h 66"/>
                  <a:gd name="T52" fmla="*/ 3 w 66"/>
                  <a:gd name="T53" fmla="*/ 11 h 6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6"/>
                  <a:gd name="T82" fmla="*/ 0 h 66"/>
                  <a:gd name="T83" fmla="*/ 66 w 66"/>
                  <a:gd name="T84" fmla="*/ 66 h 6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6" h="66">
                    <a:moveTo>
                      <a:pt x="3" y="11"/>
                    </a:moveTo>
                    <a:lnTo>
                      <a:pt x="3" y="13"/>
                    </a:lnTo>
                    <a:lnTo>
                      <a:pt x="0" y="16"/>
                    </a:lnTo>
                    <a:lnTo>
                      <a:pt x="0" y="32"/>
                    </a:lnTo>
                    <a:lnTo>
                      <a:pt x="0" y="37"/>
                    </a:lnTo>
                    <a:lnTo>
                      <a:pt x="3" y="45"/>
                    </a:lnTo>
                    <a:lnTo>
                      <a:pt x="8" y="55"/>
                    </a:lnTo>
                    <a:lnTo>
                      <a:pt x="19" y="63"/>
                    </a:lnTo>
                    <a:lnTo>
                      <a:pt x="29" y="66"/>
                    </a:lnTo>
                    <a:lnTo>
                      <a:pt x="40" y="63"/>
                    </a:lnTo>
                    <a:lnTo>
                      <a:pt x="50" y="55"/>
                    </a:lnTo>
                    <a:lnTo>
                      <a:pt x="60" y="45"/>
                    </a:lnTo>
                    <a:lnTo>
                      <a:pt x="63" y="42"/>
                    </a:lnTo>
                    <a:lnTo>
                      <a:pt x="66" y="37"/>
                    </a:lnTo>
                    <a:lnTo>
                      <a:pt x="66" y="34"/>
                    </a:lnTo>
                    <a:lnTo>
                      <a:pt x="66" y="29"/>
                    </a:lnTo>
                    <a:lnTo>
                      <a:pt x="66" y="21"/>
                    </a:lnTo>
                    <a:lnTo>
                      <a:pt x="58" y="11"/>
                    </a:lnTo>
                    <a:lnTo>
                      <a:pt x="45" y="3"/>
                    </a:lnTo>
                    <a:lnTo>
                      <a:pt x="32" y="0"/>
                    </a:lnTo>
                    <a:lnTo>
                      <a:pt x="26" y="0"/>
                    </a:lnTo>
                    <a:lnTo>
                      <a:pt x="19" y="0"/>
                    </a:lnTo>
                    <a:lnTo>
                      <a:pt x="11" y="3"/>
                    </a:lnTo>
                    <a:lnTo>
                      <a:pt x="3" y="8"/>
                    </a:lnTo>
                    <a:lnTo>
                      <a:pt x="3" y="11"/>
                    </a:lnTo>
                    <a:close/>
                  </a:path>
                </a:pathLst>
              </a:custGeom>
              <a:solidFill>
                <a:srgbClr val="758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70" name="Freeform 3436"/>
              <p:cNvSpPr>
                <a:spLocks/>
              </p:cNvSpPr>
              <p:nvPr/>
            </p:nvSpPr>
            <p:spPr bwMode="auto">
              <a:xfrm>
                <a:off x="4222" y="2441"/>
                <a:ext cx="5" cy="8"/>
              </a:xfrm>
              <a:custGeom>
                <a:avLst/>
                <a:gdLst>
                  <a:gd name="T0" fmla="*/ 3 w 5"/>
                  <a:gd name="T1" fmla="*/ 8 h 8"/>
                  <a:gd name="T2" fmla="*/ 3 w 5"/>
                  <a:gd name="T3" fmla="*/ 8 h 8"/>
                  <a:gd name="T4" fmla="*/ 3 w 5"/>
                  <a:gd name="T5" fmla="*/ 8 h 8"/>
                  <a:gd name="T6" fmla="*/ 3 w 5"/>
                  <a:gd name="T7" fmla="*/ 8 h 8"/>
                  <a:gd name="T8" fmla="*/ 3 w 5"/>
                  <a:gd name="T9" fmla="*/ 5 h 8"/>
                  <a:gd name="T10" fmla="*/ 3 w 5"/>
                  <a:gd name="T11" fmla="*/ 5 h 8"/>
                  <a:gd name="T12" fmla="*/ 3 w 5"/>
                  <a:gd name="T13" fmla="*/ 5 h 8"/>
                  <a:gd name="T14" fmla="*/ 3 w 5"/>
                  <a:gd name="T15" fmla="*/ 3 h 8"/>
                  <a:gd name="T16" fmla="*/ 3 w 5"/>
                  <a:gd name="T17" fmla="*/ 3 h 8"/>
                  <a:gd name="T18" fmla="*/ 5 w 5"/>
                  <a:gd name="T19" fmla="*/ 3 h 8"/>
                  <a:gd name="T20" fmla="*/ 0 w 5"/>
                  <a:gd name="T21" fmla="*/ 0 h 8"/>
                  <a:gd name="T22" fmla="*/ 0 w 5"/>
                  <a:gd name="T23" fmla="*/ 3 h 8"/>
                  <a:gd name="T24" fmla="*/ 0 w 5"/>
                  <a:gd name="T25" fmla="*/ 3 h 8"/>
                  <a:gd name="T26" fmla="*/ 0 w 5"/>
                  <a:gd name="T27" fmla="*/ 3 h 8"/>
                  <a:gd name="T28" fmla="*/ 0 w 5"/>
                  <a:gd name="T29" fmla="*/ 5 h 8"/>
                  <a:gd name="T30" fmla="*/ 0 w 5"/>
                  <a:gd name="T31" fmla="*/ 5 h 8"/>
                  <a:gd name="T32" fmla="*/ 0 w 5"/>
                  <a:gd name="T33" fmla="*/ 5 h 8"/>
                  <a:gd name="T34" fmla="*/ 0 w 5"/>
                  <a:gd name="T35" fmla="*/ 8 h 8"/>
                  <a:gd name="T36" fmla="*/ 0 w 5"/>
                  <a:gd name="T37" fmla="*/ 8 h 8"/>
                  <a:gd name="T38" fmla="*/ 0 w 5"/>
                  <a:gd name="T39" fmla="*/ 8 h 8"/>
                  <a:gd name="T40" fmla="*/ 3 w 5"/>
                  <a:gd name="T41" fmla="*/ 8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8"/>
                  <a:gd name="T65" fmla="*/ 5 w 5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8">
                    <a:moveTo>
                      <a:pt x="3" y="8"/>
                    </a:moveTo>
                    <a:lnTo>
                      <a:pt x="3" y="8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71" name="Freeform 3437"/>
              <p:cNvSpPr>
                <a:spLocks/>
              </p:cNvSpPr>
              <p:nvPr/>
            </p:nvSpPr>
            <p:spPr bwMode="auto">
              <a:xfrm>
                <a:off x="4220" y="2449"/>
                <a:ext cx="5" cy="29"/>
              </a:xfrm>
              <a:custGeom>
                <a:avLst/>
                <a:gdLst>
                  <a:gd name="T0" fmla="*/ 5 w 5"/>
                  <a:gd name="T1" fmla="*/ 29 h 29"/>
                  <a:gd name="T2" fmla="*/ 5 w 5"/>
                  <a:gd name="T3" fmla="*/ 29 h 29"/>
                  <a:gd name="T4" fmla="*/ 5 w 5"/>
                  <a:gd name="T5" fmla="*/ 23 h 29"/>
                  <a:gd name="T6" fmla="*/ 5 w 5"/>
                  <a:gd name="T7" fmla="*/ 21 h 29"/>
                  <a:gd name="T8" fmla="*/ 5 w 5"/>
                  <a:gd name="T9" fmla="*/ 18 h 29"/>
                  <a:gd name="T10" fmla="*/ 5 w 5"/>
                  <a:gd name="T11" fmla="*/ 16 h 29"/>
                  <a:gd name="T12" fmla="*/ 5 w 5"/>
                  <a:gd name="T13" fmla="*/ 10 h 29"/>
                  <a:gd name="T14" fmla="*/ 5 w 5"/>
                  <a:gd name="T15" fmla="*/ 8 h 29"/>
                  <a:gd name="T16" fmla="*/ 5 w 5"/>
                  <a:gd name="T17" fmla="*/ 5 h 29"/>
                  <a:gd name="T18" fmla="*/ 5 w 5"/>
                  <a:gd name="T19" fmla="*/ 0 h 29"/>
                  <a:gd name="T20" fmla="*/ 2 w 5"/>
                  <a:gd name="T21" fmla="*/ 0 h 29"/>
                  <a:gd name="T22" fmla="*/ 2 w 5"/>
                  <a:gd name="T23" fmla="*/ 3 h 29"/>
                  <a:gd name="T24" fmla="*/ 0 w 5"/>
                  <a:gd name="T25" fmla="*/ 8 h 29"/>
                  <a:gd name="T26" fmla="*/ 0 w 5"/>
                  <a:gd name="T27" fmla="*/ 10 h 29"/>
                  <a:gd name="T28" fmla="*/ 0 w 5"/>
                  <a:gd name="T29" fmla="*/ 16 h 29"/>
                  <a:gd name="T30" fmla="*/ 0 w 5"/>
                  <a:gd name="T31" fmla="*/ 18 h 29"/>
                  <a:gd name="T32" fmla="*/ 0 w 5"/>
                  <a:gd name="T33" fmla="*/ 21 h 29"/>
                  <a:gd name="T34" fmla="*/ 2 w 5"/>
                  <a:gd name="T35" fmla="*/ 26 h 29"/>
                  <a:gd name="T36" fmla="*/ 2 w 5"/>
                  <a:gd name="T37" fmla="*/ 29 h 29"/>
                  <a:gd name="T38" fmla="*/ 2 w 5"/>
                  <a:gd name="T39" fmla="*/ 29 h 29"/>
                  <a:gd name="T40" fmla="*/ 5 w 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9"/>
                  <a:gd name="T65" fmla="*/ 5 w 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9">
                    <a:moveTo>
                      <a:pt x="5" y="29"/>
                    </a:moveTo>
                    <a:lnTo>
                      <a:pt x="5" y="29"/>
                    </a:lnTo>
                    <a:lnTo>
                      <a:pt x="5" y="23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5" y="16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2" y="26"/>
                    </a:lnTo>
                    <a:lnTo>
                      <a:pt x="2" y="29"/>
                    </a:lnTo>
                    <a:lnTo>
                      <a:pt x="5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72" name="Freeform 3438"/>
              <p:cNvSpPr>
                <a:spLocks/>
              </p:cNvSpPr>
              <p:nvPr/>
            </p:nvSpPr>
            <p:spPr bwMode="auto">
              <a:xfrm>
                <a:off x="4222" y="2478"/>
                <a:ext cx="21" cy="18"/>
              </a:xfrm>
              <a:custGeom>
                <a:avLst/>
                <a:gdLst>
                  <a:gd name="T0" fmla="*/ 21 w 21"/>
                  <a:gd name="T1" fmla="*/ 15 h 18"/>
                  <a:gd name="T2" fmla="*/ 21 w 21"/>
                  <a:gd name="T3" fmla="*/ 15 h 18"/>
                  <a:gd name="T4" fmla="*/ 19 w 21"/>
                  <a:gd name="T5" fmla="*/ 13 h 18"/>
                  <a:gd name="T6" fmla="*/ 16 w 21"/>
                  <a:gd name="T7" fmla="*/ 13 h 18"/>
                  <a:gd name="T8" fmla="*/ 13 w 21"/>
                  <a:gd name="T9" fmla="*/ 10 h 18"/>
                  <a:gd name="T10" fmla="*/ 11 w 21"/>
                  <a:gd name="T11" fmla="*/ 8 h 18"/>
                  <a:gd name="T12" fmla="*/ 8 w 21"/>
                  <a:gd name="T13" fmla="*/ 5 h 18"/>
                  <a:gd name="T14" fmla="*/ 5 w 21"/>
                  <a:gd name="T15" fmla="*/ 5 h 18"/>
                  <a:gd name="T16" fmla="*/ 5 w 21"/>
                  <a:gd name="T17" fmla="*/ 2 h 18"/>
                  <a:gd name="T18" fmla="*/ 3 w 21"/>
                  <a:gd name="T19" fmla="*/ 0 h 18"/>
                  <a:gd name="T20" fmla="*/ 0 w 21"/>
                  <a:gd name="T21" fmla="*/ 0 h 18"/>
                  <a:gd name="T22" fmla="*/ 0 w 21"/>
                  <a:gd name="T23" fmla="*/ 2 h 18"/>
                  <a:gd name="T24" fmla="*/ 3 w 21"/>
                  <a:gd name="T25" fmla="*/ 5 h 18"/>
                  <a:gd name="T26" fmla="*/ 5 w 21"/>
                  <a:gd name="T27" fmla="*/ 8 h 18"/>
                  <a:gd name="T28" fmla="*/ 8 w 21"/>
                  <a:gd name="T29" fmla="*/ 10 h 18"/>
                  <a:gd name="T30" fmla="*/ 11 w 21"/>
                  <a:gd name="T31" fmla="*/ 13 h 18"/>
                  <a:gd name="T32" fmla="*/ 13 w 21"/>
                  <a:gd name="T33" fmla="*/ 15 h 18"/>
                  <a:gd name="T34" fmla="*/ 16 w 21"/>
                  <a:gd name="T35" fmla="*/ 18 h 18"/>
                  <a:gd name="T36" fmla="*/ 19 w 21"/>
                  <a:gd name="T37" fmla="*/ 18 h 18"/>
                  <a:gd name="T38" fmla="*/ 19 w 21"/>
                  <a:gd name="T39" fmla="*/ 18 h 18"/>
                  <a:gd name="T40" fmla="*/ 21 w 21"/>
                  <a:gd name="T41" fmla="*/ 15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8"/>
                  <a:gd name="T65" fmla="*/ 21 w 21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8">
                    <a:moveTo>
                      <a:pt x="21" y="15"/>
                    </a:moveTo>
                    <a:lnTo>
                      <a:pt x="21" y="15"/>
                    </a:lnTo>
                    <a:lnTo>
                      <a:pt x="19" y="13"/>
                    </a:lnTo>
                    <a:lnTo>
                      <a:pt x="16" y="13"/>
                    </a:lnTo>
                    <a:lnTo>
                      <a:pt x="13" y="10"/>
                    </a:lnTo>
                    <a:lnTo>
                      <a:pt x="11" y="8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8" y="10"/>
                    </a:lnTo>
                    <a:lnTo>
                      <a:pt x="11" y="13"/>
                    </a:lnTo>
                    <a:lnTo>
                      <a:pt x="13" y="15"/>
                    </a:lnTo>
                    <a:lnTo>
                      <a:pt x="16" y="18"/>
                    </a:lnTo>
                    <a:lnTo>
                      <a:pt x="19" y="18"/>
                    </a:lnTo>
                    <a:lnTo>
                      <a:pt x="21" y="1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73" name="Freeform 3439"/>
              <p:cNvSpPr>
                <a:spLocks/>
              </p:cNvSpPr>
              <p:nvPr/>
            </p:nvSpPr>
            <p:spPr bwMode="auto">
              <a:xfrm>
                <a:off x="4241" y="2493"/>
                <a:ext cx="21" cy="8"/>
              </a:xfrm>
              <a:custGeom>
                <a:avLst/>
                <a:gdLst>
                  <a:gd name="T0" fmla="*/ 18 w 21"/>
                  <a:gd name="T1" fmla="*/ 3 h 8"/>
                  <a:gd name="T2" fmla="*/ 18 w 21"/>
                  <a:gd name="T3" fmla="*/ 3 h 8"/>
                  <a:gd name="T4" fmla="*/ 18 w 21"/>
                  <a:gd name="T5" fmla="*/ 3 h 8"/>
                  <a:gd name="T6" fmla="*/ 15 w 21"/>
                  <a:gd name="T7" fmla="*/ 3 h 8"/>
                  <a:gd name="T8" fmla="*/ 13 w 21"/>
                  <a:gd name="T9" fmla="*/ 3 h 8"/>
                  <a:gd name="T10" fmla="*/ 10 w 21"/>
                  <a:gd name="T11" fmla="*/ 3 h 8"/>
                  <a:gd name="T12" fmla="*/ 7 w 21"/>
                  <a:gd name="T13" fmla="*/ 3 h 8"/>
                  <a:gd name="T14" fmla="*/ 5 w 21"/>
                  <a:gd name="T15" fmla="*/ 3 h 8"/>
                  <a:gd name="T16" fmla="*/ 2 w 21"/>
                  <a:gd name="T17" fmla="*/ 0 h 8"/>
                  <a:gd name="T18" fmla="*/ 2 w 21"/>
                  <a:gd name="T19" fmla="*/ 0 h 8"/>
                  <a:gd name="T20" fmla="*/ 0 w 21"/>
                  <a:gd name="T21" fmla="*/ 3 h 8"/>
                  <a:gd name="T22" fmla="*/ 2 w 21"/>
                  <a:gd name="T23" fmla="*/ 6 h 8"/>
                  <a:gd name="T24" fmla="*/ 5 w 21"/>
                  <a:gd name="T25" fmla="*/ 6 h 8"/>
                  <a:gd name="T26" fmla="*/ 7 w 21"/>
                  <a:gd name="T27" fmla="*/ 6 h 8"/>
                  <a:gd name="T28" fmla="*/ 10 w 21"/>
                  <a:gd name="T29" fmla="*/ 6 h 8"/>
                  <a:gd name="T30" fmla="*/ 13 w 21"/>
                  <a:gd name="T31" fmla="*/ 8 h 8"/>
                  <a:gd name="T32" fmla="*/ 15 w 21"/>
                  <a:gd name="T33" fmla="*/ 6 h 8"/>
                  <a:gd name="T34" fmla="*/ 18 w 21"/>
                  <a:gd name="T35" fmla="*/ 6 h 8"/>
                  <a:gd name="T36" fmla="*/ 21 w 21"/>
                  <a:gd name="T37" fmla="*/ 6 h 8"/>
                  <a:gd name="T38" fmla="*/ 21 w 21"/>
                  <a:gd name="T39" fmla="*/ 6 h 8"/>
                  <a:gd name="T40" fmla="*/ 18 w 21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18" y="3"/>
                    </a:moveTo>
                    <a:lnTo>
                      <a:pt x="18" y="3"/>
                    </a:lnTo>
                    <a:lnTo>
                      <a:pt x="15" y="3"/>
                    </a:lnTo>
                    <a:lnTo>
                      <a:pt x="13" y="3"/>
                    </a:lnTo>
                    <a:lnTo>
                      <a:pt x="10" y="3"/>
                    </a:lnTo>
                    <a:lnTo>
                      <a:pt x="7" y="3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2" y="6"/>
                    </a:lnTo>
                    <a:lnTo>
                      <a:pt x="5" y="6"/>
                    </a:lnTo>
                    <a:lnTo>
                      <a:pt x="7" y="6"/>
                    </a:lnTo>
                    <a:lnTo>
                      <a:pt x="10" y="6"/>
                    </a:lnTo>
                    <a:lnTo>
                      <a:pt x="13" y="8"/>
                    </a:lnTo>
                    <a:lnTo>
                      <a:pt x="15" y="6"/>
                    </a:lnTo>
                    <a:lnTo>
                      <a:pt x="18" y="6"/>
                    </a:lnTo>
                    <a:lnTo>
                      <a:pt x="21" y="6"/>
                    </a:lnTo>
                    <a:lnTo>
                      <a:pt x="18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74" name="Freeform 3440"/>
              <p:cNvSpPr>
                <a:spLocks/>
              </p:cNvSpPr>
              <p:nvPr/>
            </p:nvSpPr>
            <p:spPr bwMode="auto">
              <a:xfrm>
                <a:off x="4259" y="2475"/>
                <a:ext cx="26" cy="24"/>
              </a:xfrm>
              <a:custGeom>
                <a:avLst/>
                <a:gdLst>
                  <a:gd name="T0" fmla="*/ 21 w 26"/>
                  <a:gd name="T1" fmla="*/ 0 h 24"/>
                  <a:gd name="T2" fmla="*/ 21 w 26"/>
                  <a:gd name="T3" fmla="*/ 0 h 24"/>
                  <a:gd name="T4" fmla="*/ 21 w 26"/>
                  <a:gd name="T5" fmla="*/ 5 h 24"/>
                  <a:gd name="T6" fmla="*/ 18 w 26"/>
                  <a:gd name="T7" fmla="*/ 8 h 24"/>
                  <a:gd name="T8" fmla="*/ 16 w 26"/>
                  <a:gd name="T9" fmla="*/ 11 h 24"/>
                  <a:gd name="T10" fmla="*/ 13 w 26"/>
                  <a:gd name="T11" fmla="*/ 13 h 24"/>
                  <a:gd name="T12" fmla="*/ 10 w 26"/>
                  <a:gd name="T13" fmla="*/ 16 h 24"/>
                  <a:gd name="T14" fmla="*/ 8 w 26"/>
                  <a:gd name="T15" fmla="*/ 16 h 24"/>
                  <a:gd name="T16" fmla="*/ 5 w 26"/>
                  <a:gd name="T17" fmla="*/ 18 h 24"/>
                  <a:gd name="T18" fmla="*/ 0 w 26"/>
                  <a:gd name="T19" fmla="*/ 21 h 24"/>
                  <a:gd name="T20" fmla="*/ 3 w 26"/>
                  <a:gd name="T21" fmla="*/ 24 h 24"/>
                  <a:gd name="T22" fmla="*/ 5 w 26"/>
                  <a:gd name="T23" fmla="*/ 21 h 24"/>
                  <a:gd name="T24" fmla="*/ 10 w 26"/>
                  <a:gd name="T25" fmla="*/ 21 h 24"/>
                  <a:gd name="T26" fmla="*/ 13 w 26"/>
                  <a:gd name="T27" fmla="*/ 18 h 24"/>
                  <a:gd name="T28" fmla="*/ 16 w 26"/>
                  <a:gd name="T29" fmla="*/ 16 h 24"/>
                  <a:gd name="T30" fmla="*/ 18 w 26"/>
                  <a:gd name="T31" fmla="*/ 13 h 24"/>
                  <a:gd name="T32" fmla="*/ 21 w 26"/>
                  <a:gd name="T33" fmla="*/ 11 h 24"/>
                  <a:gd name="T34" fmla="*/ 23 w 26"/>
                  <a:gd name="T35" fmla="*/ 5 h 24"/>
                  <a:gd name="T36" fmla="*/ 26 w 26"/>
                  <a:gd name="T37" fmla="*/ 3 h 24"/>
                  <a:gd name="T38" fmla="*/ 26 w 26"/>
                  <a:gd name="T39" fmla="*/ 3 h 24"/>
                  <a:gd name="T40" fmla="*/ 21 w 26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4"/>
                  <a:gd name="T65" fmla="*/ 26 w 26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4">
                    <a:moveTo>
                      <a:pt x="21" y="0"/>
                    </a:moveTo>
                    <a:lnTo>
                      <a:pt x="21" y="0"/>
                    </a:lnTo>
                    <a:lnTo>
                      <a:pt x="21" y="5"/>
                    </a:lnTo>
                    <a:lnTo>
                      <a:pt x="18" y="8"/>
                    </a:lnTo>
                    <a:lnTo>
                      <a:pt x="16" y="11"/>
                    </a:lnTo>
                    <a:lnTo>
                      <a:pt x="13" y="13"/>
                    </a:lnTo>
                    <a:lnTo>
                      <a:pt x="10" y="16"/>
                    </a:lnTo>
                    <a:lnTo>
                      <a:pt x="8" y="16"/>
                    </a:lnTo>
                    <a:lnTo>
                      <a:pt x="5" y="18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5" y="21"/>
                    </a:lnTo>
                    <a:lnTo>
                      <a:pt x="10" y="21"/>
                    </a:lnTo>
                    <a:lnTo>
                      <a:pt x="13" y="18"/>
                    </a:lnTo>
                    <a:lnTo>
                      <a:pt x="16" y="16"/>
                    </a:lnTo>
                    <a:lnTo>
                      <a:pt x="18" y="13"/>
                    </a:lnTo>
                    <a:lnTo>
                      <a:pt x="21" y="11"/>
                    </a:lnTo>
                    <a:lnTo>
                      <a:pt x="23" y="5"/>
                    </a:lnTo>
                    <a:lnTo>
                      <a:pt x="26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75" name="Freeform 3441"/>
              <p:cNvSpPr>
                <a:spLocks/>
              </p:cNvSpPr>
              <p:nvPr/>
            </p:nvSpPr>
            <p:spPr bwMode="auto">
              <a:xfrm>
                <a:off x="4280" y="2470"/>
                <a:ext cx="10" cy="8"/>
              </a:xfrm>
              <a:custGeom>
                <a:avLst/>
                <a:gdLst>
                  <a:gd name="T0" fmla="*/ 5 w 10"/>
                  <a:gd name="T1" fmla="*/ 0 h 8"/>
                  <a:gd name="T2" fmla="*/ 8 w 10"/>
                  <a:gd name="T3" fmla="*/ 0 h 8"/>
                  <a:gd name="T4" fmla="*/ 5 w 10"/>
                  <a:gd name="T5" fmla="*/ 0 h 8"/>
                  <a:gd name="T6" fmla="*/ 5 w 10"/>
                  <a:gd name="T7" fmla="*/ 0 h 8"/>
                  <a:gd name="T8" fmla="*/ 5 w 10"/>
                  <a:gd name="T9" fmla="*/ 2 h 8"/>
                  <a:gd name="T10" fmla="*/ 5 w 10"/>
                  <a:gd name="T11" fmla="*/ 2 h 8"/>
                  <a:gd name="T12" fmla="*/ 2 w 10"/>
                  <a:gd name="T13" fmla="*/ 2 h 8"/>
                  <a:gd name="T14" fmla="*/ 2 w 10"/>
                  <a:gd name="T15" fmla="*/ 5 h 8"/>
                  <a:gd name="T16" fmla="*/ 2 w 10"/>
                  <a:gd name="T17" fmla="*/ 5 h 8"/>
                  <a:gd name="T18" fmla="*/ 0 w 10"/>
                  <a:gd name="T19" fmla="*/ 5 h 8"/>
                  <a:gd name="T20" fmla="*/ 5 w 10"/>
                  <a:gd name="T21" fmla="*/ 8 h 8"/>
                  <a:gd name="T22" fmla="*/ 5 w 10"/>
                  <a:gd name="T23" fmla="*/ 8 h 8"/>
                  <a:gd name="T24" fmla="*/ 5 w 10"/>
                  <a:gd name="T25" fmla="*/ 8 h 8"/>
                  <a:gd name="T26" fmla="*/ 5 w 10"/>
                  <a:gd name="T27" fmla="*/ 5 h 8"/>
                  <a:gd name="T28" fmla="*/ 8 w 10"/>
                  <a:gd name="T29" fmla="*/ 5 h 8"/>
                  <a:gd name="T30" fmla="*/ 8 w 10"/>
                  <a:gd name="T31" fmla="*/ 5 h 8"/>
                  <a:gd name="T32" fmla="*/ 8 w 10"/>
                  <a:gd name="T33" fmla="*/ 2 h 8"/>
                  <a:gd name="T34" fmla="*/ 8 w 10"/>
                  <a:gd name="T35" fmla="*/ 2 h 8"/>
                  <a:gd name="T36" fmla="*/ 10 w 10"/>
                  <a:gd name="T37" fmla="*/ 0 h 8"/>
                  <a:gd name="T38" fmla="*/ 10 w 10"/>
                  <a:gd name="T39" fmla="*/ 0 h 8"/>
                  <a:gd name="T40" fmla="*/ 5 w 10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"/>
                  <a:gd name="T64" fmla="*/ 0 h 8"/>
                  <a:gd name="T65" fmla="*/ 10 w 10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" h="8">
                    <a:moveTo>
                      <a:pt x="5" y="0"/>
                    </a:moveTo>
                    <a:lnTo>
                      <a:pt x="8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2" y="2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1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76" name="Freeform 3442"/>
              <p:cNvSpPr>
                <a:spLocks/>
              </p:cNvSpPr>
              <p:nvPr/>
            </p:nvSpPr>
            <p:spPr bwMode="auto">
              <a:xfrm>
                <a:off x="4285" y="2467"/>
                <a:ext cx="5" cy="3"/>
              </a:xfrm>
              <a:custGeom>
                <a:avLst/>
                <a:gdLst>
                  <a:gd name="T0" fmla="*/ 3 w 5"/>
                  <a:gd name="T1" fmla="*/ 0 h 3"/>
                  <a:gd name="T2" fmla="*/ 3 w 5"/>
                  <a:gd name="T3" fmla="*/ 0 h 3"/>
                  <a:gd name="T4" fmla="*/ 3 w 5"/>
                  <a:gd name="T5" fmla="*/ 0 h 3"/>
                  <a:gd name="T6" fmla="*/ 3 w 5"/>
                  <a:gd name="T7" fmla="*/ 3 h 3"/>
                  <a:gd name="T8" fmla="*/ 3 w 5"/>
                  <a:gd name="T9" fmla="*/ 3 h 3"/>
                  <a:gd name="T10" fmla="*/ 3 w 5"/>
                  <a:gd name="T11" fmla="*/ 3 h 3"/>
                  <a:gd name="T12" fmla="*/ 3 w 5"/>
                  <a:gd name="T13" fmla="*/ 3 h 3"/>
                  <a:gd name="T14" fmla="*/ 3 w 5"/>
                  <a:gd name="T15" fmla="*/ 3 h 3"/>
                  <a:gd name="T16" fmla="*/ 0 w 5"/>
                  <a:gd name="T17" fmla="*/ 3 h 3"/>
                  <a:gd name="T18" fmla="*/ 0 w 5"/>
                  <a:gd name="T19" fmla="*/ 3 h 3"/>
                  <a:gd name="T20" fmla="*/ 5 w 5"/>
                  <a:gd name="T21" fmla="*/ 3 h 3"/>
                  <a:gd name="T22" fmla="*/ 5 w 5"/>
                  <a:gd name="T23" fmla="*/ 3 h 3"/>
                  <a:gd name="T24" fmla="*/ 5 w 5"/>
                  <a:gd name="T25" fmla="*/ 3 h 3"/>
                  <a:gd name="T26" fmla="*/ 5 w 5"/>
                  <a:gd name="T27" fmla="*/ 3 h 3"/>
                  <a:gd name="T28" fmla="*/ 5 w 5"/>
                  <a:gd name="T29" fmla="*/ 3 h 3"/>
                  <a:gd name="T30" fmla="*/ 5 w 5"/>
                  <a:gd name="T31" fmla="*/ 3 h 3"/>
                  <a:gd name="T32" fmla="*/ 5 w 5"/>
                  <a:gd name="T33" fmla="*/ 3 h 3"/>
                  <a:gd name="T34" fmla="*/ 5 w 5"/>
                  <a:gd name="T35" fmla="*/ 3 h 3"/>
                  <a:gd name="T36" fmla="*/ 5 w 5"/>
                  <a:gd name="T37" fmla="*/ 3 h 3"/>
                  <a:gd name="T38" fmla="*/ 5 w 5"/>
                  <a:gd name="T39" fmla="*/ 3 h 3"/>
                  <a:gd name="T40" fmla="*/ 3 w 5"/>
                  <a:gd name="T41" fmla="*/ 0 h 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3"/>
                  <a:gd name="T65" fmla="*/ 5 w 5"/>
                  <a:gd name="T66" fmla="*/ 3 h 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3">
                    <a:moveTo>
                      <a:pt x="3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5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77" name="Freeform 3443"/>
              <p:cNvSpPr>
                <a:spLocks/>
              </p:cNvSpPr>
              <p:nvPr/>
            </p:nvSpPr>
            <p:spPr bwMode="auto">
              <a:xfrm>
                <a:off x="4277" y="2441"/>
                <a:ext cx="13" cy="29"/>
              </a:xfrm>
              <a:custGeom>
                <a:avLst/>
                <a:gdLst>
                  <a:gd name="T0" fmla="*/ 0 w 13"/>
                  <a:gd name="T1" fmla="*/ 3 h 29"/>
                  <a:gd name="T2" fmla="*/ 0 w 13"/>
                  <a:gd name="T3" fmla="*/ 3 h 29"/>
                  <a:gd name="T4" fmla="*/ 3 w 13"/>
                  <a:gd name="T5" fmla="*/ 5 h 29"/>
                  <a:gd name="T6" fmla="*/ 5 w 13"/>
                  <a:gd name="T7" fmla="*/ 8 h 29"/>
                  <a:gd name="T8" fmla="*/ 8 w 13"/>
                  <a:gd name="T9" fmla="*/ 11 h 29"/>
                  <a:gd name="T10" fmla="*/ 8 w 13"/>
                  <a:gd name="T11" fmla="*/ 13 h 29"/>
                  <a:gd name="T12" fmla="*/ 8 w 13"/>
                  <a:gd name="T13" fmla="*/ 18 h 29"/>
                  <a:gd name="T14" fmla="*/ 11 w 13"/>
                  <a:gd name="T15" fmla="*/ 21 h 29"/>
                  <a:gd name="T16" fmla="*/ 11 w 13"/>
                  <a:gd name="T17" fmla="*/ 24 h 29"/>
                  <a:gd name="T18" fmla="*/ 11 w 13"/>
                  <a:gd name="T19" fmla="*/ 26 h 29"/>
                  <a:gd name="T20" fmla="*/ 13 w 13"/>
                  <a:gd name="T21" fmla="*/ 29 h 29"/>
                  <a:gd name="T22" fmla="*/ 13 w 13"/>
                  <a:gd name="T23" fmla="*/ 24 h 29"/>
                  <a:gd name="T24" fmla="*/ 13 w 13"/>
                  <a:gd name="T25" fmla="*/ 21 h 29"/>
                  <a:gd name="T26" fmla="*/ 13 w 13"/>
                  <a:gd name="T27" fmla="*/ 16 h 29"/>
                  <a:gd name="T28" fmla="*/ 11 w 13"/>
                  <a:gd name="T29" fmla="*/ 13 h 29"/>
                  <a:gd name="T30" fmla="*/ 11 w 13"/>
                  <a:gd name="T31" fmla="*/ 11 h 29"/>
                  <a:gd name="T32" fmla="*/ 8 w 13"/>
                  <a:gd name="T33" fmla="*/ 5 h 29"/>
                  <a:gd name="T34" fmla="*/ 5 w 13"/>
                  <a:gd name="T35" fmla="*/ 3 h 29"/>
                  <a:gd name="T36" fmla="*/ 3 w 13"/>
                  <a:gd name="T37" fmla="*/ 0 h 29"/>
                  <a:gd name="T38" fmla="*/ 3 w 13"/>
                  <a:gd name="T39" fmla="*/ 0 h 29"/>
                  <a:gd name="T40" fmla="*/ 0 w 13"/>
                  <a:gd name="T41" fmla="*/ 3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9"/>
                  <a:gd name="T65" fmla="*/ 13 w 13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9">
                    <a:moveTo>
                      <a:pt x="0" y="3"/>
                    </a:moveTo>
                    <a:lnTo>
                      <a:pt x="0" y="3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8" y="11"/>
                    </a:lnTo>
                    <a:lnTo>
                      <a:pt x="8" y="13"/>
                    </a:lnTo>
                    <a:lnTo>
                      <a:pt x="8" y="18"/>
                    </a:lnTo>
                    <a:lnTo>
                      <a:pt x="11" y="21"/>
                    </a:lnTo>
                    <a:lnTo>
                      <a:pt x="11" y="24"/>
                    </a:lnTo>
                    <a:lnTo>
                      <a:pt x="11" y="26"/>
                    </a:lnTo>
                    <a:lnTo>
                      <a:pt x="13" y="29"/>
                    </a:lnTo>
                    <a:lnTo>
                      <a:pt x="13" y="24"/>
                    </a:lnTo>
                    <a:lnTo>
                      <a:pt x="13" y="21"/>
                    </a:lnTo>
                    <a:lnTo>
                      <a:pt x="13" y="16"/>
                    </a:lnTo>
                    <a:lnTo>
                      <a:pt x="11" y="13"/>
                    </a:lnTo>
                    <a:lnTo>
                      <a:pt x="11" y="11"/>
                    </a:lnTo>
                    <a:lnTo>
                      <a:pt x="8" y="5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78" name="Freeform 3444"/>
              <p:cNvSpPr>
                <a:spLocks/>
              </p:cNvSpPr>
              <p:nvPr/>
            </p:nvSpPr>
            <p:spPr bwMode="auto">
              <a:xfrm>
                <a:off x="4254" y="2433"/>
                <a:ext cx="26" cy="11"/>
              </a:xfrm>
              <a:custGeom>
                <a:avLst/>
                <a:gdLst>
                  <a:gd name="T0" fmla="*/ 0 w 26"/>
                  <a:gd name="T1" fmla="*/ 3 h 11"/>
                  <a:gd name="T2" fmla="*/ 0 w 26"/>
                  <a:gd name="T3" fmla="*/ 3 h 11"/>
                  <a:gd name="T4" fmla="*/ 2 w 26"/>
                  <a:gd name="T5" fmla="*/ 3 h 11"/>
                  <a:gd name="T6" fmla="*/ 8 w 26"/>
                  <a:gd name="T7" fmla="*/ 3 h 11"/>
                  <a:gd name="T8" fmla="*/ 10 w 26"/>
                  <a:gd name="T9" fmla="*/ 3 h 11"/>
                  <a:gd name="T10" fmla="*/ 13 w 26"/>
                  <a:gd name="T11" fmla="*/ 5 h 11"/>
                  <a:gd name="T12" fmla="*/ 15 w 26"/>
                  <a:gd name="T13" fmla="*/ 5 h 11"/>
                  <a:gd name="T14" fmla="*/ 18 w 26"/>
                  <a:gd name="T15" fmla="*/ 8 h 11"/>
                  <a:gd name="T16" fmla="*/ 23 w 26"/>
                  <a:gd name="T17" fmla="*/ 8 h 11"/>
                  <a:gd name="T18" fmla="*/ 23 w 26"/>
                  <a:gd name="T19" fmla="*/ 11 h 11"/>
                  <a:gd name="T20" fmla="*/ 26 w 26"/>
                  <a:gd name="T21" fmla="*/ 8 h 11"/>
                  <a:gd name="T22" fmla="*/ 23 w 26"/>
                  <a:gd name="T23" fmla="*/ 5 h 11"/>
                  <a:gd name="T24" fmla="*/ 21 w 26"/>
                  <a:gd name="T25" fmla="*/ 3 h 11"/>
                  <a:gd name="T26" fmla="*/ 18 w 26"/>
                  <a:gd name="T27" fmla="*/ 3 h 11"/>
                  <a:gd name="T28" fmla="*/ 15 w 26"/>
                  <a:gd name="T29" fmla="*/ 0 h 11"/>
                  <a:gd name="T30" fmla="*/ 10 w 26"/>
                  <a:gd name="T31" fmla="*/ 0 h 11"/>
                  <a:gd name="T32" fmla="*/ 8 w 26"/>
                  <a:gd name="T33" fmla="*/ 0 h 11"/>
                  <a:gd name="T34" fmla="*/ 2 w 26"/>
                  <a:gd name="T35" fmla="*/ 0 h 11"/>
                  <a:gd name="T36" fmla="*/ 0 w 26"/>
                  <a:gd name="T37" fmla="*/ 0 h 11"/>
                  <a:gd name="T38" fmla="*/ 0 w 26"/>
                  <a:gd name="T39" fmla="*/ 0 h 11"/>
                  <a:gd name="T40" fmla="*/ 0 w 26"/>
                  <a:gd name="T41" fmla="*/ 3 h 1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11"/>
                  <a:gd name="T65" fmla="*/ 26 w 26"/>
                  <a:gd name="T66" fmla="*/ 11 h 1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11">
                    <a:moveTo>
                      <a:pt x="0" y="3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8" y="3"/>
                    </a:lnTo>
                    <a:lnTo>
                      <a:pt x="10" y="3"/>
                    </a:lnTo>
                    <a:lnTo>
                      <a:pt x="13" y="5"/>
                    </a:lnTo>
                    <a:lnTo>
                      <a:pt x="15" y="5"/>
                    </a:lnTo>
                    <a:lnTo>
                      <a:pt x="18" y="8"/>
                    </a:lnTo>
                    <a:lnTo>
                      <a:pt x="23" y="8"/>
                    </a:lnTo>
                    <a:lnTo>
                      <a:pt x="23" y="11"/>
                    </a:lnTo>
                    <a:lnTo>
                      <a:pt x="26" y="8"/>
                    </a:lnTo>
                    <a:lnTo>
                      <a:pt x="23" y="5"/>
                    </a:lnTo>
                    <a:lnTo>
                      <a:pt x="21" y="3"/>
                    </a:lnTo>
                    <a:lnTo>
                      <a:pt x="18" y="3"/>
                    </a:lnTo>
                    <a:lnTo>
                      <a:pt x="15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79" name="Freeform 3445"/>
              <p:cNvSpPr>
                <a:spLocks/>
              </p:cNvSpPr>
              <p:nvPr/>
            </p:nvSpPr>
            <p:spPr bwMode="auto">
              <a:xfrm>
                <a:off x="4225" y="2431"/>
                <a:ext cx="29" cy="10"/>
              </a:xfrm>
              <a:custGeom>
                <a:avLst/>
                <a:gdLst>
                  <a:gd name="T0" fmla="*/ 2 w 29"/>
                  <a:gd name="T1" fmla="*/ 10 h 10"/>
                  <a:gd name="T2" fmla="*/ 2 w 29"/>
                  <a:gd name="T3" fmla="*/ 10 h 10"/>
                  <a:gd name="T4" fmla="*/ 5 w 29"/>
                  <a:gd name="T5" fmla="*/ 7 h 10"/>
                  <a:gd name="T6" fmla="*/ 8 w 29"/>
                  <a:gd name="T7" fmla="*/ 7 h 10"/>
                  <a:gd name="T8" fmla="*/ 13 w 29"/>
                  <a:gd name="T9" fmla="*/ 5 h 10"/>
                  <a:gd name="T10" fmla="*/ 16 w 29"/>
                  <a:gd name="T11" fmla="*/ 5 h 10"/>
                  <a:gd name="T12" fmla="*/ 21 w 29"/>
                  <a:gd name="T13" fmla="*/ 5 h 10"/>
                  <a:gd name="T14" fmla="*/ 23 w 29"/>
                  <a:gd name="T15" fmla="*/ 5 h 10"/>
                  <a:gd name="T16" fmla="*/ 26 w 29"/>
                  <a:gd name="T17" fmla="*/ 5 h 10"/>
                  <a:gd name="T18" fmla="*/ 29 w 29"/>
                  <a:gd name="T19" fmla="*/ 5 h 10"/>
                  <a:gd name="T20" fmla="*/ 29 w 29"/>
                  <a:gd name="T21" fmla="*/ 2 h 10"/>
                  <a:gd name="T22" fmla="*/ 26 w 29"/>
                  <a:gd name="T23" fmla="*/ 0 h 10"/>
                  <a:gd name="T24" fmla="*/ 23 w 29"/>
                  <a:gd name="T25" fmla="*/ 0 h 10"/>
                  <a:gd name="T26" fmla="*/ 21 w 29"/>
                  <a:gd name="T27" fmla="*/ 2 h 10"/>
                  <a:gd name="T28" fmla="*/ 16 w 29"/>
                  <a:gd name="T29" fmla="*/ 2 h 10"/>
                  <a:gd name="T30" fmla="*/ 10 w 29"/>
                  <a:gd name="T31" fmla="*/ 2 h 10"/>
                  <a:gd name="T32" fmla="*/ 8 w 29"/>
                  <a:gd name="T33" fmla="*/ 5 h 10"/>
                  <a:gd name="T34" fmla="*/ 2 w 29"/>
                  <a:gd name="T35" fmla="*/ 5 h 10"/>
                  <a:gd name="T36" fmla="*/ 0 w 29"/>
                  <a:gd name="T37" fmla="*/ 10 h 10"/>
                  <a:gd name="T38" fmla="*/ 0 w 29"/>
                  <a:gd name="T39" fmla="*/ 10 h 10"/>
                  <a:gd name="T40" fmla="*/ 2 w 29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10"/>
                  <a:gd name="T65" fmla="*/ 29 w 29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10">
                    <a:moveTo>
                      <a:pt x="2" y="10"/>
                    </a:moveTo>
                    <a:lnTo>
                      <a:pt x="2" y="10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13" y="5"/>
                    </a:lnTo>
                    <a:lnTo>
                      <a:pt x="16" y="5"/>
                    </a:lnTo>
                    <a:lnTo>
                      <a:pt x="21" y="5"/>
                    </a:lnTo>
                    <a:lnTo>
                      <a:pt x="23" y="5"/>
                    </a:lnTo>
                    <a:lnTo>
                      <a:pt x="26" y="5"/>
                    </a:lnTo>
                    <a:lnTo>
                      <a:pt x="29" y="5"/>
                    </a:lnTo>
                    <a:lnTo>
                      <a:pt x="29" y="2"/>
                    </a:lnTo>
                    <a:lnTo>
                      <a:pt x="26" y="0"/>
                    </a:lnTo>
                    <a:lnTo>
                      <a:pt x="23" y="0"/>
                    </a:lnTo>
                    <a:lnTo>
                      <a:pt x="21" y="2"/>
                    </a:lnTo>
                    <a:lnTo>
                      <a:pt x="16" y="2"/>
                    </a:lnTo>
                    <a:lnTo>
                      <a:pt x="10" y="2"/>
                    </a:lnTo>
                    <a:lnTo>
                      <a:pt x="8" y="5"/>
                    </a:lnTo>
                    <a:lnTo>
                      <a:pt x="2" y="5"/>
                    </a:lnTo>
                    <a:lnTo>
                      <a:pt x="0" y="10"/>
                    </a:lnTo>
                    <a:lnTo>
                      <a:pt x="2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80" name="Freeform 3446"/>
              <p:cNvSpPr>
                <a:spLocks/>
              </p:cNvSpPr>
              <p:nvPr/>
            </p:nvSpPr>
            <p:spPr bwMode="auto">
              <a:xfrm>
                <a:off x="4222" y="2441"/>
                <a:ext cx="5" cy="3"/>
              </a:xfrm>
              <a:custGeom>
                <a:avLst/>
                <a:gdLst>
                  <a:gd name="T0" fmla="*/ 5 w 5"/>
                  <a:gd name="T1" fmla="*/ 3 h 3"/>
                  <a:gd name="T2" fmla="*/ 3 w 5"/>
                  <a:gd name="T3" fmla="*/ 3 h 3"/>
                  <a:gd name="T4" fmla="*/ 5 w 5"/>
                  <a:gd name="T5" fmla="*/ 3 h 3"/>
                  <a:gd name="T6" fmla="*/ 5 w 5"/>
                  <a:gd name="T7" fmla="*/ 3 h 3"/>
                  <a:gd name="T8" fmla="*/ 5 w 5"/>
                  <a:gd name="T9" fmla="*/ 3 h 3"/>
                  <a:gd name="T10" fmla="*/ 5 w 5"/>
                  <a:gd name="T11" fmla="*/ 3 h 3"/>
                  <a:gd name="T12" fmla="*/ 5 w 5"/>
                  <a:gd name="T13" fmla="*/ 3 h 3"/>
                  <a:gd name="T14" fmla="*/ 5 w 5"/>
                  <a:gd name="T15" fmla="*/ 3 h 3"/>
                  <a:gd name="T16" fmla="*/ 5 w 5"/>
                  <a:gd name="T17" fmla="*/ 0 h 3"/>
                  <a:gd name="T18" fmla="*/ 5 w 5"/>
                  <a:gd name="T19" fmla="*/ 0 h 3"/>
                  <a:gd name="T20" fmla="*/ 3 w 5"/>
                  <a:gd name="T21" fmla="*/ 0 h 3"/>
                  <a:gd name="T22" fmla="*/ 3 w 5"/>
                  <a:gd name="T23" fmla="*/ 0 h 3"/>
                  <a:gd name="T24" fmla="*/ 3 w 5"/>
                  <a:gd name="T25" fmla="*/ 0 h 3"/>
                  <a:gd name="T26" fmla="*/ 3 w 5"/>
                  <a:gd name="T27" fmla="*/ 0 h 3"/>
                  <a:gd name="T28" fmla="*/ 3 w 5"/>
                  <a:gd name="T29" fmla="*/ 0 h 3"/>
                  <a:gd name="T30" fmla="*/ 3 w 5"/>
                  <a:gd name="T31" fmla="*/ 0 h 3"/>
                  <a:gd name="T32" fmla="*/ 3 w 5"/>
                  <a:gd name="T33" fmla="*/ 0 h 3"/>
                  <a:gd name="T34" fmla="*/ 0 w 5"/>
                  <a:gd name="T35" fmla="*/ 0 h 3"/>
                  <a:gd name="T36" fmla="*/ 0 w 5"/>
                  <a:gd name="T37" fmla="*/ 0 h 3"/>
                  <a:gd name="T38" fmla="*/ 0 w 5"/>
                  <a:gd name="T39" fmla="*/ 0 h 3"/>
                  <a:gd name="T40" fmla="*/ 5 w 5"/>
                  <a:gd name="T41" fmla="*/ 3 h 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3"/>
                  <a:gd name="T65" fmla="*/ 5 w 5"/>
                  <a:gd name="T66" fmla="*/ 3 h 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3">
                    <a:moveTo>
                      <a:pt x="5" y="3"/>
                    </a:moveTo>
                    <a:lnTo>
                      <a:pt x="3" y="3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481" name="Freeform 3447"/>
              <p:cNvSpPr>
                <a:spLocks/>
              </p:cNvSpPr>
              <p:nvPr/>
            </p:nvSpPr>
            <p:spPr bwMode="auto">
              <a:xfrm>
                <a:off x="4235" y="2444"/>
                <a:ext cx="47" cy="49"/>
              </a:xfrm>
              <a:custGeom>
                <a:avLst/>
                <a:gdLst>
                  <a:gd name="T0" fmla="*/ 0 w 47"/>
                  <a:gd name="T1" fmla="*/ 36 h 49"/>
                  <a:gd name="T2" fmla="*/ 0 w 47"/>
                  <a:gd name="T3" fmla="*/ 36 h 49"/>
                  <a:gd name="T4" fmla="*/ 3 w 47"/>
                  <a:gd name="T5" fmla="*/ 44 h 49"/>
                  <a:gd name="T6" fmla="*/ 11 w 47"/>
                  <a:gd name="T7" fmla="*/ 49 h 49"/>
                  <a:gd name="T8" fmla="*/ 16 w 47"/>
                  <a:gd name="T9" fmla="*/ 49 h 49"/>
                  <a:gd name="T10" fmla="*/ 24 w 47"/>
                  <a:gd name="T11" fmla="*/ 49 h 49"/>
                  <a:gd name="T12" fmla="*/ 32 w 47"/>
                  <a:gd name="T13" fmla="*/ 44 h 49"/>
                  <a:gd name="T14" fmla="*/ 37 w 47"/>
                  <a:gd name="T15" fmla="*/ 36 h 49"/>
                  <a:gd name="T16" fmla="*/ 42 w 47"/>
                  <a:gd name="T17" fmla="*/ 28 h 49"/>
                  <a:gd name="T18" fmla="*/ 47 w 47"/>
                  <a:gd name="T19" fmla="*/ 18 h 49"/>
                  <a:gd name="T20" fmla="*/ 45 w 47"/>
                  <a:gd name="T21" fmla="*/ 10 h 49"/>
                  <a:gd name="T22" fmla="*/ 42 w 47"/>
                  <a:gd name="T23" fmla="*/ 2 h 49"/>
                  <a:gd name="T24" fmla="*/ 40 w 47"/>
                  <a:gd name="T25" fmla="*/ 0 h 49"/>
                  <a:gd name="T26" fmla="*/ 34 w 47"/>
                  <a:gd name="T27" fmla="*/ 0 h 49"/>
                  <a:gd name="T28" fmla="*/ 37 w 47"/>
                  <a:gd name="T29" fmla="*/ 0 h 49"/>
                  <a:gd name="T30" fmla="*/ 40 w 47"/>
                  <a:gd name="T31" fmla="*/ 2 h 49"/>
                  <a:gd name="T32" fmla="*/ 42 w 47"/>
                  <a:gd name="T33" fmla="*/ 10 h 49"/>
                  <a:gd name="T34" fmla="*/ 45 w 47"/>
                  <a:gd name="T35" fmla="*/ 18 h 49"/>
                  <a:gd name="T36" fmla="*/ 42 w 47"/>
                  <a:gd name="T37" fmla="*/ 26 h 49"/>
                  <a:gd name="T38" fmla="*/ 34 w 47"/>
                  <a:gd name="T39" fmla="*/ 34 h 49"/>
                  <a:gd name="T40" fmla="*/ 29 w 47"/>
                  <a:gd name="T41" fmla="*/ 42 h 49"/>
                  <a:gd name="T42" fmla="*/ 21 w 47"/>
                  <a:gd name="T43" fmla="*/ 47 h 49"/>
                  <a:gd name="T44" fmla="*/ 16 w 47"/>
                  <a:gd name="T45" fmla="*/ 47 h 49"/>
                  <a:gd name="T46" fmla="*/ 11 w 47"/>
                  <a:gd name="T47" fmla="*/ 47 h 49"/>
                  <a:gd name="T48" fmla="*/ 3 w 47"/>
                  <a:gd name="T49" fmla="*/ 42 h 49"/>
                  <a:gd name="T50" fmla="*/ 0 w 47"/>
                  <a:gd name="T51" fmla="*/ 36 h 4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7"/>
                  <a:gd name="T79" fmla="*/ 0 h 49"/>
                  <a:gd name="T80" fmla="*/ 47 w 47"/>
                  <a:gd name="T81" fmla="*/ 49 h 49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7" h="49">
                    <a:moveTo>
                      <a:pt x="0" y="36"/>
                    </a:moveTo>
                    <a:lnTo>
                      <a:pt x="0" y="36"/>
                    </a:lnTo>
                    <a:lnTo>
                      <a:pt x="3" y="44"/>
                    </a:lnTo>
                    <a:lnTo>
                      <a:pt x="11" y="49"/>
                    </a:lnTo>
                    <a:lnTo>
                      <a:pt x="16" y="49"/>
                    </a:lnTo>
                    <a:lnTo>
                      <a:pt x="24" y="49"/>
                    </a:lnTo>
                    <a:lnTo>
                      <a:pt x="32" y="44"/>
                    </a:lnTo>
                    <a:lnTo>
                      <a:pt x="37" y="36"/>
                    </a:lnTo>
                    <a:lnTo>
                      <a:pt x="42" y="28"/>
                    </a:lnTo>
                    <a:lnTo>
                      <a:pt x="47" y="18"/>
                    </a:lnTo>
                    <a:lnTo>
                      <a:pt x="45" y="10"/>
                    </a:lnTo>
                    <a:lnTo>
                      <a:pt x="42" y="2"/>
                    </a:lnTo>
                    <a:lnTo>
                      <a:pt x="40" y="0"/>
                    </a:lnTo>
                    <a:lnTo>
                      <a:pt x="34" y="0"/>
                    </a:lnTo>
                    <a:lnTo>
                      <a:pt x="37" y="0"/>
                    </a:lnTo>
                    <a:lnTo>
                      <a:pt x="40" y="2"/>
                    </a:lnTo>
                    <a:lnTo>
                      <a:pt x="42" y="10"/>
                    </a:lnTo>
                    <a:lnTo>
                      <a:pt x="45" y="18"/>
                    </a:lnTo>
                    <a:lnTo>
                      <a:pt x="42" y="26"/>
                    </a:lnTo>
                    <a:lnTo>
                      <a:pt x="34" y="34"/>
                    </a:lnTo>
                    <a:lnTo>
                      <a:pt x="29" y="42"/>
                    </a:lnTo>
                    <a:lnTo>
                      <a:pt x="21" y="47"/>
                    </a:lnTo>
                    <a:lnTo>
                      <a:pt x="16" y="47"/>
                    </a:lnTo>
                    <a:lnTo>
                      <a:pt x="11" y="47"/>
                    </a:lnTo>
                    <a:lnTo>
                      <a:pt x="3" y="42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BFD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</p:grpSp>
        <p:sp>
          <p:nvSpPr>
            <p:cNvPr id="15418" name="Rectangle 3449"/>
            <p:cNvSpPr>
              <a:spLocks noChangeArrowheads="1"/>
            </p:cNvSpPr>
            <p:nvPr/>
          </p:nvSpPr>
          <p:spPr bwMode="auto">
            <a:xfrm>
              <a:off x="3666" y="1857"/>
              <a:ext cx="773" cy="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5419" name="Rectangle 3450"/>
            <p:cNvSpPr>
              <a:spLocks noChangeArrowheads="1"/>
            </p:cNvSpPr>
            <p:nvPr/>
          </p:nvSpPr>
          <p:spPr bwMode="auto">
            <a:xfrm>
              <a:off x="3744" y="1869"/>
              <a:ext cx="631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r>
                <a:rPr lang="ru-RU" altLang="de-DE" sz="1400" dirty="0">
                  <a:solidFill>
                    <a:srgbClr val="000000"/>
                  </a:solidFill>
                  <a:latin typeface="Comic Sans MS" pitchFamily="66" charset="0"/>
                </a:rPr>
                <a:t>Продажи </a:t>
              </a:r>
              <a:r>
                <a:rPr lang="en-US" altLang="de-DE" sz="1400" dirty="0">
                  <a:solidFill>
                    <a:srgbClr val="000000"/>
                  </a:solidFill>
                  <a:latin typeface="Comic Sans MS" pitchFamily="66" charset="0"/>
                </a:rPr>
                <a:t>&amp;</a:t>
              </a:r>
              <a:endParaRPr lang="en-GB" altLang="de-DE" sz="1400" dirty="0"/>
            </a:p>
          </p:txBody>
        </p:sp>
        <p:sp>
          <p:nvSpPr>
            <p:cNvPr id="15420" name="Rectangle 3451"/>
            <p:cNvSpPr>
              <a:spLocks noChangeArrowheads="1"/>
            </p:cNvSpPr>
            <p:nvPr/>
          </p:nvSpPr>
          <p:spPr bwMode="auto">
            <a:xfrm>
              <a:off x="3829" y="1980"/>
              <a:ext cx="5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r>
                <a:rPr lang="ru-RU" altLang="de-DE" sz="1400" dirty="0">
                  <a:solidFill>
                    <a:srgbClr val="000000"/>
                  </a:solidFill>
                  <a:latin typeface="Comic Sans MS" pitchFamily="66" charset="0"/>
                </a:rPr>
                <a:t>Маркетинг</a:t>
              </a:r>
              <a:endParaRPr lang="en-GB" altLang="de-DE" sz="1400" dirty="0"/>
            </a:p>
          </p:txBody>
        </p:sp>
        <p:grpSp>
          <p:nvGrpSpPr>
            <p:cNvPr id="15421" name="Group 3617"/>
            <p:cNvGrpSpPr>
              <a:grpSpLocks/>
            </p:cNvGrpSpPr>
            <p:nvPr/>
          </p:nvGrpSpPr>
          <p:grpSpPr bwMode="auto">
            <a:xfrm>
              <a:off x="3827" y="2114"/>
              <a:ext cx="589" cy="419"/>
              <a:chOff x="3827" y="2114"/>
              <a:chExt cx="589" cy="419"/>
            </a:xfrm>
          </p:grpSpPr>
          <p:sp>
            <p:nvSpPr>
              <p:cNvPr id="17152" name="Freeform 3452"/>
              <p:cNvSpPr>
                <a:spLocks/>
              </p:cNvSpPr>
              <p:nvPr/>
            </p:nvSpPr>
            <p:spPr bwMode="auto">
              <a:xfrm>
                <a:off x="4128" y="2289"/>
                <a:ext cx="58" cy="34"/>
              </a:xfrm>
              <a:custGeom>
                <a:avLst/>
                <a:gdLst>
                  <a:gd name="T0" fmla="*/ 55 w 58"/>
                  <a:gd name="T1" fmla="*/ 0 h 34"/>
                  <a:gd name="T2" fmla="*/ 55 w 58"/>
                  <a:gd name="T3" fmla="*/ 0 h 34"/>
                  <a:gd name="T4" fmla="*/ 47 w 58"/>
                  <a:gd name="T5" fmla="*/ 3 h 34"/>
                  <a:gd name="T6" fmla="*/ 42 w 58"/>
                  <a:gd name="T7" fmla="*/ 5 h 34"/>
                  <a:gd name="T8" fmla="*/ 34 w 58"/>
                  <a:gd name="T9" fmla="*/ 11 h 34"/>
                  <a:gd name="T10" fmla="*/ 26 w 58"/>
                  <a:gd name="T11" fmla="*/ 13 h 34"/>
                  <a:gd name="T12" fmla="*/ 21 w 58"/>
                  <a:gd name="T13" fmla="*/ 18 h 34"/>
                  <a:gd name="T14" fmla="*/ 13 w 58"/>
                  <a:gd name="T15" fmla="*/ 24 h 34"/>
                  <a:gd name="T16" fmla="*/ 8 w 58"/>
                  <a:gd name="T17" fmla="*/ 29 h 34"/>
                  <a:gd name="T18" fmla="*/ 0 w 58"/>
                  <a:gd name="T19" fmla="*/ 32 h 34"/>
                  <a:gd name="T20" fmla="*/ 3 w 58"/>
                  <a:gd name="T21" fmla="*/ 34 h 34"/>
                  <a:gd name="T22" fmla="*/ 11 w 58"/>
                  <a:gd name="T23" fmla="*/ 32 h 34"/>
                  <a:gd name="T24" fmla="*/ 16 w 58"/>
                  <a:gd name="T25" fmla="*/ 26 h 34"/>
                  <a:gd name="T26" fmla="*/ 24 w 58"/>
                  <a:gd name="T27" fmla="*/ 21 h 34"/>
                  <a:gd name="T28" fmla="*/ 29 w 58"/>
                  <a:gd name="T29" fmla="*/ 18 h 34"/>
                  <a:gd name="T30" fmla="*/ 37 w 58"/>
                  <a:gd name="T31" fmla="*/ 13 h 34"/>
                  <a:gd name="T32" fmla="*/ 42 w 58"/>
                  <a:gd name="T33" fmla="*/ 8 h 34"/>
                  <a:gd name="T34" fmla="*/ 50 w 58"/>
                  <a:gd name="T35" fmla="*/ 5 h 34"/>
                  <a:gd name="T36" fmla="*/ 58 w 58"/>
                  <a:gd name="T37" fmla="*/ 3 h 34"/>
                  <a:gd name="T38" fmla="*/ 58 w 58"/>
                  <a:gd name="T39" fmla="*/ 3 h 34"/>
                  <a:gd name="T40" fmla="*/ 55 w 58"/>
                  <a:gd name="T41" fmla="*/ 0 h 3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8"/>
                  <a:gd name="T64" fmla="*/ 0 h 34"/>
                  <a:gd name="T65" fmla="*/ 58 w 58"/>
                  <a:gd name="T66" fmla="*/ 34 h 3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8" h="34">
                    <a:moveTo>
                      <a:pt x="55" y="0"/>
                    </a:moveTo>
                    <a:lnTo>
                      <a:pt x="55" y="0"/>
                    </a:lnTo>
                    <a:lnTo>
                      <a:pt x="47" y="3"/>
                    </a:lnTo>
                    <a:lnTo>
                      <a:pt x="42" y="5"/>
                    </a:lnTo>
                    <a:lnTo>
                      <a:pt x="34" y="11"/>
                    </a:lnTo>
                    <a:lnTo>
                      <a:pt x="26" y="13"/>
                    </a:lnTo>
                    <a:lnTo>
                      <a:pt x="21" y="18"/>
                    </a:lnTo>
                    <a:lnTo>
                      <a:pt x="13" y="24"/>
                    </a:lnTo>
                    <a:lnTo>
                      <a:pt x="8" y="29"/>
                    </a:lnTo>
                    <a:lnTo>
                      <a:pt x="0" y="32"/>
                    </a:lnTo>
                    <a:lnTo>
                      <a:pt x="3" y="34"/>
                    </a:lnTo>
                    <a:lnTo>
                      <a:pt x="11" y="32"/>
                    </a:lnTo>
                    <a:lnTo>
                      <a:pt x="16" y="26"/>
                    </a:lnTo>
                    <a:lnTo>
                      <a:pt x="24" y="21"/>
                    </a:lnTo>
                    <a:lnTo>
                      <a:pt x="29" y="18"/>
                    </a:lnTo>
                    <a:lnTo>
                      <a:pt x="37" y="13"/>
                    </a:lnTo>
                    <a:lnTo>
                      <a:pt x="42" y="8"/>
                    </a:lnTo>
                    <a:lnTo>
                      <a:pt x="50" y="5"/>
                    </a:lnTo>
                    <a:lnTo>
                      <a:pt x="58" y="3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53" name="Freeform 3453"/>
              <p:cNvSpPr>
                <a:spLocks/>
              </p:cNvSpPr>
              <p:nvPr/>
            </p:nvSpPr>
            <p:spPr bwMode="auto">
              <a:xfrm>
                <a:off x="4183" y="2286"/>
                <a:ext cx="47" cy="8"/>
              </a:xfrm>
              <a:custGeom>
                <a:avLst/>
                <a:gdLst>
                  <a:gd name="T0" fmla="*/ 47 w 47"/>
                  <a:gd name="T1" fmla="*/ 6 h 8"/>
                  <a:gd name="T2" fmla="*/ 47 w 47"/>
                  <a:gd name="T3" fmla="*/ 6 h 8"/>
                  <a:gd name="T4" fmla="*/ 42 w 47"/>
                  <a:gd name="T5" fmla="*/ 3 h 8"/>
                  <a:gd name="T6" fmla="*/ 37 w 47"/>
                  <a:gd name="T7" fmla="*/ 3 h 8"/>
                  <a:gd name="T8" fmla="*/ 31 w 47"/>
                  <a:gd name="T9" fmla="*/ 0 h 8"/>
                  <a:gd name="T10" fmla="*/ 24 w 47"/>
                  <a:gd name="T11" fmla="*/ 0 h 8"/>
                  <a:gd name="T12" fmla="*/ 18 w 47"/>
                  <a:gd name="T13" fmla="*/ 0 h 8"/>
                  <a:gd name="T14" fmla="*/ 13 w 47"/>
                  <a:gd name="T15" fmla="*/ 0 h 8"/>
                  <a:gd name="T16" fmla="*/ 8 w 47"/>
                  <a:gd name="T17" fmla="*/ 0 h 8"/>
                  <a:gd name="T18" fmla="*/ 0 w 47"/>
                  <a:gd name="T19" fmla="*/ 3 h 8"/>
                  <a:gd name="T20" fmla="*/ 3 w 47"/>
                  <a:gd name="T21" fmla="*/ 6 h 8"/>
                  <a:gd name="T22" fmla="*/ 8 w 47"/>
                  <a:gd name="T23" fmla="*/ 6 h 8"/>
                  <a:gd name="T24" fmla="*/ 13 w 47"/>
                  <a:gd name="T25" fmla="*/ 3 h 8"/>
                  <a:gd name="T26" fmla="*/ 18 w 47"/>
                  <a:gd name="T27" fmla="*/ 3 h 8"/>
                  <a:gd name="T28" fmla="*/ 24 w 47"/>
                  <a:gd name="T29" fmla="*/ 3 h 8"/>
                  <a:gd name="T30" fmla="*/ 31 w 47"/>
                  <a:gd name="T31" fmla="*/ 6 h 8"/>
                  <a:gd name="T32" fmla="*/ 37 w 47"/>
                  <a:gd name="T33" fmla="*/ 6 h 8"/>
                  <a:gd name="T34" fmla="*/ 42 w 47"/>
                  <a:gd name="T35" fmla="*/ 6 h 8"/>
                  <a:gd name="T36" fmla="*/ 47 w 47"/>
                  <a:gd name="T37" fmla="*/ 8 h 8"/>
                  <a:gd name="T38" fmla="*/ 47 w 47"/>
                  <a:gd name="T39" fmla="*/ 8 h 8"/>
                  <a:gd name="T40" fmla="*/ 47 w 47"/>
                  <a:gd name="T41" fmla="*/ 6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7"/>
                  <a:gd name="T64" fmla="*/ 0 h 8"/>
                  <a:gd name="T65" fmla="*/ 47 w 47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7" h="8">
                    <a:moveTo>
                      <a:pt x="47" y="6"/>
                    </a:moveTo>
                    <a:lnTo>
                      <a:pt x="47" y="6"/>
                    </a:lnTo>
                    <a:lnTo>
                      <a:pt x="42" y="3"/>
                    </a:lnTo>
                    <a:lnTo>
                      <a:pt x="37" y="3"/>
                    </a:lnTo>
                    <a:lnTo>
                      <a:pt x="31" y="0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0" y="3"/>
                    </a:lnTo>
                    <a:lnTo>
                      <a:pt x="3" y="6"/>
                    </a:lnTo>
                    <a:lnTo>
                      <a:pt x="8" y="6"/>
                    </a:lnTo>
                    <a:lnTo>
                      <a:pt x="13" y="3"/>
                    </a:lnTo>
                    <a:lnTo>
                      <a:pt x="18" y="3"/>
                    </a:lnTo>
                    <a:lnTo>
                      <a:pt x="24" y="3"/>
                    </a:lnTo>
                    <a:lnTo>
                      <a:pt x="31" y="6"/>
                    </a:lnTo>
                    <a:lnTo>
                      <a:pt x="37" y="6"/>
                    </a:lnTo>
                    <a:lnTo>
                      <a:pt x="42" y="6"/>
                    </a:lnTo>
                    <a:lnTo>
                      <a:pt x="47" y="8"/>
                    </a:lnTo>
                    <a:lnTo>
                      <a:pt x="47" y="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54" name="Freeform 3454"/>
              <p:cNvSpPr>
                <a:spLocks/>
              </p:cNvSpPr>
              <p:nvPr/>
            </p:nvSpPr>
            <p:spPr bwMode="auto">
              <a:xfrm>
                <a:off x="4230" y="2292"/>
                <a:ext cx="26" cy="21"/>
              </a:xfrm>
              <a:custGeom>
                <a:avLst/>
                <a:gdLst>
                  <a:gd name="T0" fmla="*/ 26 w 26"/>
                  <a:gd name="T1" fmla="*/ 18 h 21"/>
                  <a:gd name="T2" fmla="*/ 26 w 26"/>
                  <a:gd name="T3" fmla="*/ 18 h 21"/>
                  <a:gd name="T4" fmla="*/ 26 w 26"/>
                  <a:gd name="T5" fmla="*/ 15 h 21"/>
                  <a:gd name="T6" fmla="*/ 24 w 26"/>
                  <a:gd name="T7" fmla="*/ 13 h 21"/>
                  <a:gd name="T8" fmla="*/ 21 w 26"/>
                  <a:gd name="T9" fmla="*/ 10 h 21"/>
                  <a:gd name="T10" fmla="*/ 16 w 26"/>
                  <a:gd name="T11" fmla="*/ 8 h 21"/>
                  <a:gd name="T12" fmla="*/ 13 w 26"/>
                  <a:gd name="T13" fmla="*/ 5 h 21"/>
                  <a:gd name="T14" fmla="*/ 8 w 26"/>
                  <a:gd name="T15" fmla="*/ 2 h 21"/>
                  <a:gd name="T16" fmla="*/ 5 w 26"/>
                  <a:gd name="T17" fmla="*/ 0 h 21"/>
                  <a:gd name="T18" fmla="*/ 0 w 26"/>
                  <a:gd name="T19" fmla="*/ 0 h 21"/>
                  <a:gd name="T20" fmla="*/ 0 w 26"/>
                  <a:gd name="T21" fmla="*/ 2 h 21"/>
                  <a:gd name="T22" fmla="*/ 3 w 26"/>
                  <a:gd name="T23" fmla="*/ 5 h 21"/>
                  <a:gd name="T24" fmla="*/ 8 w 26"/>
                  <a:gd name="T25" fmla="*/ 5 h 21"/>
                  <a:gd name="T26" fmla="*/ 11 w 26"/>
                  <a:gd name="T27" fmla="*/ 8 h 21"/>
                  <a:gd name="T28" fmla="*/ 13 w 26"/>
                  <a:gd name="T29" fmla="*/ 10 h 21"/>
                  <a:gd name="T30" fmla="*/ 18 w 26"/>
                  <a:gd name="T31" fmla="*/ 13 h 21"/>
                  <a:gd name="T32" fmla="*/ 21 w 26"/>
                  <a:gd name="T33" fmla="*/ 15 h 21"/>
                  <a:gd name="T34" fmla="*/ 24 w 26"/>
                  <a:gd name="T35" fmla="*/ 18 h 21"/>
                  <a:gd name="T36" fmla="*/ 24 w 26"/>
                  <a:gd name="T37" fmla="*/ 21 h 21"/>
                  <a:gd name="T38" fmla="*/ 24 w 26"/>
                  <a:gd name="T39" fmla="*/ 21 h 21"/>
                  <a:gd name="T40" fmla="*/ 26 w 26"/>
                  <a:gd name="T41" fmla="*/ 18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1"/>
                  <a:gd name="T65" fmla="*/ 26 w 26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1">
                    <a:moveTo>
                      <a:pt x="26" y="18"/>
                    </a:moveTo>
                    <a:lnTo>
                      <a:pt x="26" y="18"/>
                    </a:lnTo>
                    <a:lnTo>
                      <a:pt x="26" y="15"/>
                    </a:lnTo>
                    <a:lnTo>
                      <a:pt x="24" y="13"/>
                    </a:lnTo>
                    <a:lnTo>
                      <a:pt x="21" y="10"/>
                    </a:lnTo>
                    <a:lnTo>
                      <a:pt x="16" y="8"/>
                    </a:lnTo>
                    <a:lnTo>
                      <a:pt x="13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8" y="5"/>
                    </a:lnTo>
                    <a:lnTo>
                      <a:pt x="11" y="8"/>
                    </a:lnTo>
                    <a:lnTo>
                      <a:pt x="13" y="10"/>
                    </a:lnTo>
                    <a:lnTo>
                      <a:pt x="18" y="13"/>
                    </a:lnTo>
                    <a:lnTo>
                      <a:pt x="21" y="15"/>
                    </a:lnTo>
                    <a:lnTo>
                      <a:pt x="24" y="18"/>
                    </a:lnTo>
                    <a:lnTo>
                      <a:pt x="24" y="21"/>
                    </a:lnTo>
                    <a:lnTo>
                      <a:pt x="26" y="1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55" name="Freeform 3455"/>
              <p:cNvSpPr>
                <a:spLocks/>
              </p:cNvSpPr>
              <p:nvPr/>
            </p:nvSpPr>
            <p:spPr bwMode="auto">
              <a:xfrm>
                <a:off x="4246" y="2310"/>
                <a:ext cx="13" cy="24"/>
              </a:xfrm>
              <a:custGeom>
                <a:avLst/>
                <a:gdLst>
                  <a:gd name="T0" fmla="*/ 2 w 13"/>
                  <a:gd name="T1" fmla="*/ 24 h 24"/>
                  <a:gd name="T2" fmla="*/ 2 w 13"/>
                  <a:gd name="T3" fmla="*/ 24 h 24"/>
                  <a:gd name="T4" fmla="*/ 5 w 13"/>
                  <a:gd name="T5" fmla="*/ 21 h 24"/>
                  <a:gd name="T6" fmla="*/ 5 w 13"/>
                  <a:gd name="T7" fmla="*/ 18 h 24"/>
                  <a:gd name="T8" fmla="*/ 8 w 13"/>
                  <a:gd name="T9" fmla="*/ 16 h 24"/>
                  <a:gd name="T10" fmla="*/ 8 w 13"/>
                  <a:gd name="T11" fmla="*/ 13 h 24"/>
                  <a:gd name="T12" fmla="*/ 10 w 13"/>
                  <a:gd name="T13" fmla="*/ 11 h 24"/>
                  <a:gd name="T14" fmla="*/ 13 w 13"/>
                  <a:gd name="T15" fmla="*/ 8 h 24"/>
                  <a:gd name="T16" fmla="*/ 13 w 13"/>
                  <a:gd name="T17" fmla="*/ 5 h 24"/>
                  <a:gd name="T18" fmla="*/ 10 w 13"/>
                  <a:gd name="T19" fmla="*/ 0 h 24"/>
                  <a:gd name="T20" fmla="*/ 8 w 13"/>
                  <a:gd name="T21" fmla="*/ 3 h 24"/>
                  <a:gd name="T22" fmla="*/ 8 w 13"/>
                  <a:gd name="T23" fmla="*/ 5 h 24"/>
                  <a:gd name="T24" fmla="*/ 8 w 13"/>
                  <a:gd name="T25" fmla="*/ 5 h 24"/>
                  <a:gd name="T26" fmla="*/ 8 w 13"/>
                  <a:gd name="T27" fmla="*/ 8 h 24"/>
                  <a:gd name="T28" fmla="*/ 5 w 13"/>
                  <a:gd name="T29" fmla="*/ 11 h 24"/>
                  <a:gd name="T30" fmla="*/ 5 w 13"/>
                  <a:gd name="T31" fmla="*/ 13 h 24"/>
                  <a:gd name="T32" fmla="*/ 2 w 13"/>
                  <a:gd name="T33" fmla="*/ 16 h 24"/>
                  <a:gd name="T34" fmla="*/ 0 w 13"/>
                  <a:gd name="T35" fmla="*/ 18 h 24"/>
                  <a:gd name="T36" fmla="*/ 0 w 13"/>
                  <a:gd name="T37" fmla="*/ 21 h 24"/>
                  <a:gd name="T38" fmla="*/ 0 w 13"/>
                  <a:gd name="T39" fmla="*/ 21 h 24"/>
                  <a:gd name="T40" fmla="*/ 2 w 13"/>
                  <a:gd name="T41" fmla="*/ 24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4"/>
                  <a:gd name="T65" fmla="*/ 13 w 13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4">
                    <a:moveTo>
                      <a:pt x="2" y="24"/>
                    </a:moveTo>
                    <a:lnTo>
                      <a:pt x="2" y="24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8" y="16"/>
                    </a:lnTo>
                    <a:lnTo>
                      <a:pt x="8" y="13"/>
                    </a:lnTo>
                    <a:lnTo>
                      <a:pt x="10" y="11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0" y="0"/>
                    </a:lnTo>
                    <a:lnTo>
                      <a:pt x="8" y="3"/>
                    </a:lnTo>
                    <a:lnTo>
                      <a:pt x="8" y="5"/>
                    </a:lnTo>
                    <a:lnTo>
                      <a:pt x="8" y="8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2" y="16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2" y="24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56" name="Freeform 3456"/>
              <p:cNvSpPr>
                <a:spLocks/>
              </p:cNvSpPr>
              <p:nvPr/>
            </p:nvSpPr>
            <p:spPr bwMode="auto">
              <a:xfrm>
                <a:off x="4241" y="2331"/>
                <a:ext cx="7" cy="24"/>
              </a:xfrm>
              <a:custGeom>
                <a:avLst/>
                <a:gdLst>
                  <a:gd name="T0" fmla="*/ 5 w 7"/>
                  <a:gd name="T1" fmla="*/ 21 h 24"/>
                  <a:gd name="T2" fmla="*/ 5 w 7"/>
                  <a:gd name="T3" fmla="*/ 21 h 24"/>
                  <a:gd name="T4" fmla="*/ 5 w 7"/>
                  <a:gd name="T5" fmla="*/ 21 h 24"/>
                  <a:gd name="T6" fmla="*/ 5 w 7"/>
                  <a:gd name="T7" fmla="*/ 18 h 24"/>
                  <a:gd name="T8" fmla="*/ 5 w 7"/>
                  <a:gd name="T9" fmla="*/ 16 h 24"/>
                  <a:gd name="T10" fmla="*/ 5 w 7"/>
                  <a:gd name="T11" fmla="*/ 13 h 24"/>
                  <a:gd name="T12" fmla="*/ 5 w 7"/>
                  <a:gd name="T13" fmla="*/ 11 h 24"/>
                  <a:gd name="T14" fmla="*/ 5 w 7"/>
                  <a:gd name="T15" fmla="*/ 8 h 24"/>
                  <a:gd name="T16" fmla="*/ 7 w 7"/>
                  <a:gd name="T17" fmla="*/ 5 h 24"/>
                  <a:gd name="T18" fmla="*/ 7 w 7"/>
                  <a:gd name="T19" fmla="*/ 3 h 24"/>
                  <a:gd name="T20" fmla="*/ 5 w 7"/>
                  <a:gd name="T21" fmla="*/ 0 h 24"/>
                  <a:gd name="T22" fmla="*/ 5 w 7"/>
                  <a:gd name="T23" fmla="*/ 3 h 24"/>
                  <a:gd name="T24" fmla="*/ 2 w 7"/>
                  <a:gd name="T25" fmla="*/ 8 h 24"/>
                  <a:gd name="T26" fmla="*/ 2 w 7"/>
                  <a:gd name="T27" fmla="*/ 11 h 24"/>
                  <a:gd name="T28" fmla="*/ 0 w 7"/>
                  <a:gd name="T29" fmla="*/ 13 h 24"/>
                  <a:gd name="T30" fmla="*/ 0 w 7"/>
                  <a:gd name="T31" fmla="*/ 16 h 24"/>
                  <a:gd name="T32" fmla="*/ 0 w 7"/>
                  <a:gd name="T33" fmla="*/ 18 h 24"/>
                  <a:gd name="T34" fmla="*/ 2 w 7"/>
                  <a:gd name="T35" fmla="*/ 21 h 24"/>
                  <a:gd name="T36" fmla="*/ 2 w 7"/>
                  <a:gd name="T37" fmla="*/ 24 h 24"/>
                  <a:gd name="T38" fmla="*/ 2 w 7"/>
                  <a:gd name="T39" fmla="*/ 24 h 24"/>
                  <a:gd name="T40" fmla="*/ 5 w 7"/>
                  <a:gd name="T41" fmla="*/ 21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7"/>
                  <a:gd name="T64" fmla="*/ 0 h 24"/>
                  <a:gd name="T65" fmla="*/ 7 w 7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7" h="24">
                    <a:moveTo>
                      <a:pt x="5" y="21"/>
                    </a:moveTo>
                    <a:lnTo>
                      <a:pt x="5" y="21"/>
                    </a:lnTo>
                    <a:lnTo>
                      <a:pt x="5" y="18"/>
                    </a:lnTo>
                    <a:lnTo>
                      <a:pt x="5" y="16"/>
                    </a:lnTo>
                    <a:lnTo>
                      <a:pt x="5" y="13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2" y="8"/>
                    </a:lnTo>
                    <a:lnTo>
                      <a:pt x="2" y="11"/>
                    </a:lnTo>
                    <a:lnTo>
                      <a:pt x="0" y="13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2" y="21"/>
                    </a:lnTo>
                    <a:lnTo>
                      <a:pt x="2" y="24"/>
                    </a:lnTo>
                    <a:lnTo>
                      <a:pt x="5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57" name="Freeform 3457"/>
              <p:cNvSpPr>
                <a:spLocks/>
              </p:cNvSpPr>
              <p:nvPr/>
            </p:nvSpPr>
            <p:spPr bwMode="auto">
              <a:xfrm>
                <a:off x="4243" y="2349"/>
                <a:ext cx="34" cy="8"/>
              </a:xfrm>
              <a:custGeom>
                <a:avLst/>
                <a:gdLst>
                  <a:gd name="T0" fmla="*/ 34 w 34"/>
                  <a:gd name="T1" fmla="*/ 0 h 8"/>
                  <a:gd name="T2" fmla="*/ 34 w 34"/>
                  <a:gd name="T3" fmla="*/ 0 h 8"/>
                  <a:gd name="T4" fmla="*/ 29 w 34"/>
                  <a:gd name="T5" fmla="*/ 3 h 8"/>
                  <a:gd name="T6" fmla="*/ 26 w 34"/>
                  <a:gd name="T7" fmla="*/ 3 h 8"/>
                  <a:gd name="T8" fmla="*/ 21 w 34"/>
                  <a:gd name="T9" fmla="*/ 3 h 8"/>
                  <a:gd name="T10" fmla="*/ 16 w 34"/>
                  <a:gd name="T11" fmla="*/ 6 h 8"/>
                  <a:gd name="T12" fmla="*/ 13 w 34"/>
                  <a:gd name="T13" fmla="*/ 6 h 8"/>
                  <a:gd name="T14" fmla="*/ 11 w 34"/>
                  <a:gd name="T15" fmla="*/ 6 h 8"/>
                  <a:gd name="T16" fmla="*/ 5 w 34"/>
                  <a:gd name="T17" fmla="*/ 6 h 8"/>
                  <a:gd name="T18" fmla="*/ 3 w 34"/>
                  <a:gd name="T19" fmla="*/ 3 h 8"/>
                  <a:gd name="T20" fmla="*/ 0 w 34"/>
                  <a:gd name="T21" fmla="*/ 6 h 8"/>
                  <a:gd name="T22" fmla="*/ 5 w 34"/>
                  <a:gd name="T23" fmla="*/ 8 h 8"/>
                  <a:gd name="T24" fmla="*/ 8 w 34"/>
                  <a:gd name="T25" fmla="*/ 8 h 8"/>
                  <a:gd name="T26" fmla="*/ 13 w 34"/>
                  <a:gd name="T27" fmla="*/ 8 h 8"/>
                  <a:gd name="T28" fmla="*/ 19 w 34"/>
                  <a:gd name="T29" fmla="*/ 8 h 8"/>
                  <a:gd name="T30" fmla="*/ 21 w 34"/>
                  <a:gd name="T31" fmla="*/ 8 h 8"/>
                  <a:gd name="T32" fmla="*/ 26 w 34"/>
                  <a:gd name="T33" fmla="*/ 6 h 8"/>
                  <a:gd name="T34" fmla="*/ 29 w 34"/>
                  <a:gd name="T35" fmla="*/ 6 h 8"/>
                  <a:gd name="T36" fmla="*/ 34 w 34"/>
                  <a:gd name="T37" fmla="*/ 6 h 8"/>
                  <a:gd name="T38" fmla="*/ 34 w 34"/>
                  <a:gd name="T39" fmla="*/ 6 h 8"/>
                  <a:gd name="T40" fmla="*/ 34 w 34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8"/>
                  <a:gd name="T65" fmla="*/ 34 w 34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8">
                    <a:moveTo>
                      <a:pt x="34" y="0"/>
                    </a:moveTo>
                    <a:lnTo>
                      <a:pt x="34" y="0"/>
                    </a:lnTo>
                    <a:lnTo>
                      <a:pt x="29" y="3"/>
                    </a:lnTo>
                    <a:lnTo>
                      <a:pt x="26" y="3"/>
                    </a:lnTo>
                    <a:lnTo>
                      <a:pt x="21" y="3"/>
                    </a:lnTo>
                    <a:lnTo>
                      <a:pt x="16" y="6"/>
                    </a:lnTo>
                    <a:lnTo>
                      <a:pt x="13" y="6"/>
                    </a:lnTo>
                    <a:lnTo>
                      <a:pt x="11" y="6"/>
                    </a:lnTo>
                    <a:lnTo>
                      <a:pt x="5" y="6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3" y="8"/>
                    </a:lnTo>
                    <a:lnTo>
                      <a:pt x="19" y="8"/>
                    </a:lnTo>
                    <a:lnTo>
                      <a:pt x="21" y="8"/>
                    </a:lnTo>
                    <a:lnTo>
                      <a:pt x="26" y="6"/>
                    </a:lnTo>
                    <a:lnTo>
                      <a:pt x="29" y="6"/>
                    </a:lnTo>
                    <a:lnTo>
                      <a:pt x="34" y="6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58" name="Freeform 3458"/>
              <p:cNvSpPr>
                <a:spLocks/>
              </p:cNvSpPr>
              <p:nvPr/>
            </p:nvSpPr>
            <p:spPr bwMode="auto">
              <a:xfrm>
                <a:off x="4277" y="2339"/>
                <a:ext cx="34" cy="16"/>
              </a:xfrm>
              <a:custGeom>
                <a:avLst/>
                <a:gdLst>
                  <a:gd name="T0" fmla="*/ 34 w 34"/>
                  <a:gd name="T1" fmla="*/ 0 h 16"/>
                  <a:gd name="T2" fmla="*/ 34 w 34"/>
                  <a:gd name="T3" fmla="*/ 0 h 16"/>
                  <a:gd name="T4" fmla="*/ 29 w 34"/>
                  <a:gd name="T5" fmla="*/ 0 h 16"/>
                  <a:gd name="T6" fmla="*/ 24 w 34"/>
                  <a:gd name="T7" fmla="*/ 3 h 16"/>
                  <a:gd name="T8" fmla="*/ 21 w 34"/>
                  <a:gd name="T9" fmla="*/ 3 h 16"/>
                  <a:gd name="T10" fmla="*/ 16 w 34"/>
                  <a:gd name="T11" fmla="*/ 5 h 16"/>
                  <a:gd name="T12" fmla="*/ 11 w 34"/>
                  <a:gd name="T13" fmla="*/ 8 h 16"/>
                  <a:gd name="T14" fmla="*/ 8 w 34"/>
                  <a:gd name="T15" fmla="*/ 8 h 16"/>
                  <a:gd name="T16" fmla="*/ 3 w 34"/>
                  <a:gd name="T17" fmla="*/ 10 h 16"/>
                  <a:gd name="T18" fmla="*/ 0 w 34"/>
                  <a:gd name="T19" fmla="*/ 10 h 16"/>
                  <a:gd name="T20" fmla="*/ 0 w 34"/>
                  <a:gd name="T21" fmla="*/ 16 h 16"/>
                  <a:gd name="T22" fmla="*/ 5 w 34"/>
                  <a:gd name="T23" fmla="*/ 13 h 16"/>
                  <a:gd name="T24" fmla="*/ 8 w 34"/>
                  <a:gd name="T25" fmla="*/ 13 h 16"/>
                  <a:gd name="T26" fmla="*/ 13 w 34"/>
                  <a:gd name="T27" fmla="*/ 10 h 16"/>
                  <a:gd name="T28" fmla="*/ 16 w 34"/>
                  <a:gd name="T29" fmla="*/ 8 h 16"/>
                  <a:gd name="T30" fmla="*/ 21 w 34"/>
                  <a:gd name="T31" fmla="*/ 8 h 16"/>
                  <a:gd name="T32" fmla="*/ 26 w 34"/>
                  <a:gd name="T33" fmla="*/ 5 h 16"/>
                  <a:gd name="T34" fmla="*/ 29 w 34"/>
                  <a:gd name="T35" fmla="*/ 5 h 16"/>
                  <a:gd name="T36" fmla="*/ 34 w 34"/>
                  <a:gd name="T37" fmla="*/ 5 h 16"/>
                  <a:gd name="T38" fmla="*/ 34 w 34"/>
                  <a:gd name="T39" fmla="*/ 5 h 16"/>
                  <a:gd name="T40" fmla="*/ 34 w 34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6"/>
                  <a:gd name="T65" fmla="*/ 34 w 34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6">
                    <a:moveTo>
                      <a:pt x="34" y="0"/>
                    </a:moveTo>
                    <a:lnTo>
                      <a:pt x="34" y="0"/>
                    </a:lnTo>
                    <a:lnTo>
                      <a:pt x="29" y="0"/>
                    </a:lnTo>
                    <a:lnTo>
                      <a:pt x="24" y="3"/>
                    </a:lnTo>
                    <a:lnTo>
                      <a:pt x="21" y="3"/>
                    </a:lnTo>
                    <a:lnTo>
                      <a:pt x="16" y="5"/>
                    </a:lnTo>
                    <a:lnTo>
                      <a:pt x="11" y="8"/>
                    </a:lnTo>
                    <a:lnTo>
                      <a:pt x="8" y="8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0" y="16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3" y="10"/>
                    </a:lnTo>
                    <a:lnTo>
                      <a:pt x="16" y="8"/>
                    </a:lnTo>
                    <a:lnTo>
                      <a:pt x="21" y="8"/>
                    </a:lnTo>
                    <a:lnTo>
                      <a:pt x="26" y="5"/>
                    </a:lnTo>
                    <a:lnTo>
                      <a:pt x="29" y="5"/>
                    </a:lnTo>
                    <a:lnTo>
                      <a:pt x="34" y="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59" name="Freeform 3459"/>
              <p:cNvSpPr>
                <a:spLocks/>
              </p:cNvSpPr>
              <p:nvPr/>
            </p:nvSpPr>
            <p:spPr bwMode="auto">
              <a:xfrm>
                <a:off x="4311" y="2339"/>
                <a:ext cx="63" cy="13"/>
              </a:xfrm>
              <a:custGeom>
                <a:avLst/>
                <a:gdLst>
                  <a:gd name="T0" fmla="*/ 63 w 63"/>
                  <a:gd name="T1" fmla="*/ 8 h 13"/>
                  <a:gd name="T2" fmla="*/ 63 w 63"/>
                  <a:gd name="T3" fmla="*/ 8 h 13"/>
                  <a:gd name="T4" fmla="*/ 55 w 63"/>
                  <a:gd name="T5" fmla="*/ 5 h 13"/>
                  <a:gd name="T6" fmla="*/ 47 w 63"/>
                  <a:gd name="T7" fmla="*/ 3 h 13"/>
                  <a:gd name="T8" fmla="*/ 39 w 63"/>
                  <a:gd name="T9" fmla="*/ 0 h 13"/>
                  <a:gd name="T10" fmla="*/ 32 w 63"/>
                  <a:gd name="T11" fmla="*/ 0 h 13"/>
                  <a:gd name="T12" fmla="*/ 24 w 63"/>
                  <a:gd name="T13" fmla="*/ 0 h 13"/>
                  <a:gd name="T14" fmla="*/ 16 w 63"/>
                  <a:gd name="T15" fmla="*/ 0 h 13"/>
                  <a:gd name="T16" fmla="*/ 8 w 63"/>
                  <a:gd name="T17" fmla="*/ 0 h 13"/>
                  <a:gd name="T18" fmla="*/ 0 w 63"/>
                  <a:gd name="T19" fmla="*/ 0 h 13"/>
                  <a:gd name="T20" fmla="*/ 0 w 63"/>
                  <a:gd name="T21" fmla="*/ 5 h 13"/>
                  <a:gd name="T22" fmla="*/ 8 w 63"/>
                  <a:gd name="T23" fmla="*/ 3 h 13"/>
                  <a:gd name="T24" fmla="*/ 16 w 63"/>
                  <a:gd name="T25" fmla="*/ 3 h 13"/>
                  <a:gd name="T26" fmla="*/ 24 w 63"/>
                  <a:gd name="T27" fmla="*/ 3 h 13"/>
                  <a:gd name="T28" fmla="*/ 32 w 63"/>
                  <a:gd name="T29" fmla="*/ 3 h 13"/>
                  <a:gd name="T30" fmla="*/ 39 w 63"/>
                  <a:gd name="T31" fmla="*/ 5 h 13"/>
                  <a:gd name="T32" fmla="*/ 47 w 63"/>
                  <a:gd name="T33" fmla="*/ 5 h 13"/>
                  <a:gd name="T34" fmla="*/ 55 w 63"/>
                  <a:gd name="T35" fmla="*/ 8 h 13"/>
                  <a:gd name="T36" fmla="*/ 60 w 63"/>
                  <a:gd name="T37" fmla="*/ 13 h 13"/>
                  <a:gd name="T38" fmla="*/ 60 w 63"/>
                  <a:gd name="T39" fmla="*/ 13 h 13"/>
                  <a:gd name="T40" fmla="*/ 63 w 63"/>
                  <a:gd name="T41" fmla="*/ 8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3"/>
                  <a:gd name="T64" fmla="*/ 0 h 13"/>
                  <a:gd name="T65" fmla="*/ 63 w 63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3" h="13">
                    <a:moveTo>
                      <a:pt x="63" y="8"/>
                    </a:moveTo>
                    <a:lnTo>
                      <a:pt x="63" y="8"/>
                    </a:lnTo>
                    <a:lnTo>
                      <a:pt x="55" y="5"/>
                    </a:lnTo>
                    <a:lnTo>
                      <a:pt x="47" y="3"/>
                    </a:lnTo>
                    <a:lnTo>
                      <a:pt x="39" y="0"/>
                    </a:lnTo>
                    <a:lnTo>
                      <a:pt x="32" y="0"/>
                    </a:lnTo>
                    <a:lnTo>
                      <a:pt x="24" y="0"/>
                    </a:lnTo>
                    <a:lnTo>
                      <a:pt x="16" y="0"/>
                    </a:lnTo>
                    <a:lnTo>
                      <a:pt x="8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8" y="3"/>
                    </a:lnTo>
                    <a:lnTo>
                      <a:pt x="16" y="3"/>
                    </a:lnTo>
                    <a:lnTo>
                      <a:pt x="24" y="3"/>
                    </a:lnTo>
                    <a:lnTo>
                      <a:pt x="32" y="3"/>
                    </a:lnTo>
                    <a:lnTo>
                      <a:pt x="39" y="5"/>
                    </a:lnTo>
                    <a:lnTo>
                      <a:pt x="47" y="5"/>
                    </a:lnTo>
                    <a:lnTo>
                      <a:pt x="55" y="8"/>
                    </a:lnTo>
                    <a:lnTo>
                      <a:pt x="60" y="13"/>
                    </a:lnTo>
                    <a:lnTo>
                      <a:pt x="63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60" name="Freeform 3460"/>
              <p:cNvSpPr>
                <a:spLocks/>
              </p:cNvSpPr>
              <p:nvPr/>
            </p:nvSpPr>
            <p:spPr bwMode="auto">
              <a:xfrm>
                <a:off x="4371" y="2347"/>
                <a:ext cx="45" cy="60"/>
              </a:xfrm>
              <a:custGeom>
                <a:avLst/>
                <a:gdLst>
                  <a:gd name="T0" fmla="*/ 45 w 45"/>
                  <a:gd name="T1" fmla="*/ 60 h 60"/>
                  <a:gd name="T2" fmla="*/ 45 w 45"/>
                  <a:gd name="T3" fmla="*/ 60 h 60"/>
                  <a:gd name="T4" fmla="*/ 45 w 45"/>
                  <a:gd name="T5" fmla="*/ 50 h 60"/>
                  <a:gd name="T6" fmla="*/ 40 w 45"/>
                  <a:gd name="T7" fmla="*/ 42 h 60"/>
                  <a:gd name="T8" fmla="*/ 37 w 45"/>
                  <a:gd name="T9" fmla="*/ 34 h 60"/>
                  <a:gd name="T10" fmla="*/ 32 w 45"/>
                  <a:gd name="T11" fmla="*/ 26 h 60"/>
                  <a:gd name="T12" fmla="*/ 24 w 45"/>
                  <a:gd name="T13" fmla="*/ 18 h 60"/>
                  <a:gd name="T14" fmla="*/ 19 w 45"/>
                  <a:gd name="T15" fmla="*/ 13 h 60"/>
                  <a:gd name="T16" fmla="*/ 11 w 45"/>
                  <a:gd name="T17" fmla="*/ 5 h 60"/>
                  <a:gd name="T18" fmla="*/ 3 w 45"/>
                  <a:gd name="T19" fmla="*/ 0 h 60"/>
                  <a:gd name="T20" fmla="*/ 0 w 45"/>
                  <a:gd name="T21" fmla="*/ 5 h 60"/>
                  <a:gd name="T22" fmla="*/ 8 w 45"/>
                  <a:gd name="T23" fmla="*/ 10 h 60"/>
                  <a:gd name="T24" fmla="*/ 16 w 45"/>
                  <a:gd name="T25" fmla="*/ 15 h 60"/>
                  <a:gd name="T26" fmla="*/ 21 w 45"/>
                  <a:gd name="T27" fmla="*/ 21 h 60"/>
                  <a:gd name="T28" fmla="*/ 29 w 45"/>
                  <a:gd name="T29" fmla="*/ 29 h 60"/>
                  <a:gd name="T30" fmla="*/ 34 w 45"/>
                  <a:gd name="T31" fmla="*/ 36 h 60"/>
                  <a:gd name="T32" fmla="*/ 37 w 45"/>
                  <a:gd name="T33" fmla="*/ 44 h 60"/>
                  <a:gd name="T34" fmla="*/ 40 w 45"/>
                  <a:gd name="T35" fmla="*/ 52 h 60"/>
                  <a:gd name="T36" fmla="*/ 42 w 45"/>
                  <a:gd name="T37" fmla="*/ 60 h 60"/>
                  <a:gd name="T38" fmla="*/ 42 w 45"/>
                  <a:gd name="T39" fmla="*/ 60 h 60"/>
                  <a:gd name="T40" fmla="*/ 45 w 45"/>
                  <a:gd name="T41" fmla="*/ 60 h 6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5"/>
                  <a:gd name="T64" fmla="*/ 0 h 60"/>
                  <a:gd name="T65" fmla="*/ 45 w 45"/>
                  <a:gd name="T66" fmla="*/ 60 h 6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5" h="60">
                    <a:moveTo>
                      <a:pt x="45" y="60"/>
                    </a:moveTo>
                    <a:lnTo>
                      <a:pt x="45" y="60"/>
                    </a:lnTo>
                    <a:lnTo>
                      <a:pt x="45" y="50"/>
                    </a:lnTo>
                    <a:lnTo>
                      <a:pt x="40" y="42"/>
                    </a:lnTo>
                    <a:lnTo>
                      <a:pt x="37" y="34"/>
                    </a:lnTo>
                    <a:lnTo>
                      <a:pt x="32" y="26"/>
                    </a:lnTo>
                    <a:lnTo>
                      <a:pt x="24" y="18"/>
                    </a:lnTo>
                    <a:lnTo>
                      <a:pt x="19" y="13"/>
                    </a:lnTo>
                    <a:lnTo>
                      <a:pt x="11" y="5"/>
                    </a:lnTo>
                    <a:lnTo>
                      <a:pt x="3" y="0"/>
                    </a:lnTo>
                    <a:lnTo>
                      <a:pt x="0" y="5"/>
                    </a:lnTo>
                    <a:lnTo>
                      <a:pt x="8" y="10"/>
                    </a:lnTo>
                    <a:lnTo>
                      <a:pt x="16" y="15"/>
                    </a:lnTo>
                    <a:lnTo>
                      <a:pt x="21" y="21"/>
                    </a:lnTo>
                    <a:lnTo>
                      <a:pt x="29" y="29"/>
                    </a:lnTo>
                    <a:lnTo>
                      <a:pt x="34" y="36"/>
                    </a:lnTo>
                    <a:lnTo>
                      <a:pt x="37" y="44"/>
                    </a:lnTo>
                    <a:lnTo>
                      <a:pt x="40" y="52"/>
                    </a:lnTo>
                    <a:lnTo>
                      <a:pt x="42" y="60"/>
                    </a:lnTo>
                    <a:lnTo>
                      <a:pt x="45" y="6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61" name="Freeform 3461"/>
              <p:cNvSpPr>
                <a:spLocks/>
              </p:cNvSpPr>
              <p:nvPr/>
            </p:nvSpPr>
            <p:spPr bwMode="auto">
              <a:xfrm>
                <a:off x="4387" y="2407"/>
                <a:ext cx="29" cy="37"/>
              </a:xfrm>
              <a:custGeom>
                <a:avLst/>
                <a:gdLst>
                  <a:gd name="T0" fmla="*/ 3 w 29"/>
                  <a:gd name="T1" fmla="*/ 37 h 37"/>
                  <a:gd name="T2" fmla="*/ 3 w 29"/>
                  <a:gd name="T3" fmla="*/ 37 h 37"/>
                  <a:gd name="T4" fmla="*/ 8 w 29"/>
                  <a:gd name="T5" fmla="*/ 34 h 37"/>
                  <a:gd name="T6" fmla="*/ 13 w 29"/>
                  <a:gd name="T7" fmla="*/ 29 h 37"/>
                  <a:gd name="T8" fmla="*/ 18 w 29"/>
                  <a:gd name="T9" fmla="*/ 26 h 37"/>
                  <a:gd name="T10" fmla="*/ 21 w 29"/>
                  <a:gd name="T11" fmla="*/ 21 h 37"/>
                  <a:gd name="T12" fmla="*/ 26 w 29"/>
                  <a:gd name="T13" fmla="*/ 16 h 37"/>
                  <a:gd name="T14" fmla="*/ 29 w 29"/>
                  <a:gd name="T15" fmla="*/ 10 h 37"/>
                  <a:gd name="T16" fmla="*/ 29 w 29"/>
                  <a:gd name="T17" fmla="*/ 5 h 37"/>
                  <a:gd name="T18" fmla="*/ 29 w 29"/>
                  <a:gd name="T19" fmla="*/ 0 h 37"/>
                  <a:gd name="T20" fmla="*/ 26 w 29"/>
                  <a:gd name="T21" fmla="*/ 0 h 37"/>
                  <a:gd name="T22" fmla="*/ 26 w 29"/>
                  <a:gd name="T23" fmla="*/ 5 h 37"/>
                  <a:gd name="T24" fmla="*/ 26 w 29"/>
                  <a:gd name="T25" fmla="*/ 10 h 37"/>
                  <a:gd name="T26" fmla="*/ 24 w 29"/>
                  <a:gd name="T27" fmla="*/ 13 h 37"/>
                  <a:gd name="T28" fmla="*/ 18 w 29"/>
                  <a:gd name="T29" fmla="*/ 18 h 37"/>
                  <a:gd name="T30" fmla="*/ 16 w 29"/>
                  <a:gd name="T31" fmla="*/ 24 h 37"/>
                  <a:gd name="T32" fmla="*/ 11 w 29"/>
                  <a:gd name="T33" fmla="*/ 26 h 37"/>
                  <a:gd name="T34" fmla="*/ 5 w 29"/>
                  <a:gd name="T35" fmla="*/ 31 h 37"/>
                  <a:gd name="T36" fmla="*/ 0 w 29"/>
                  <a:gd name="T37" fmla="*/ 34 h 37"/>
                  <a:gd name="T38" fmla="*/ 0 w 29"/>
                  <a:gd name="T39" fmla="*/ 34 h 37"/>
                  <a:gd name="T40" fmla="*/ 3 w 29"/>
                  <a:gd name="T41" fmla="*/ 37 h 3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37"/>
                  <a:gd name="T65" fmla="*/ 29 w 29"/>
                  <a:gd name="T66" fmla="*/ 37 h 3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37">
                    <a:moveTo>
                      <a:pt x="3" y="37"/>
                    </a:moveTo>
                    <a:lnTo>
                      <a:pt x="3" y="37"/>
                    </a:lnTo>
                    <a:lnTo>
                      <a:pt x="8" y="34"/>
                    </a:lnTo>
                    <a:lnTo>
                      <a:pt x="13" y="29"/>
                    </a:lnTo>
                    <a:lnTo>
                      <a:pt x="18" y="26"/>
                    </a:lnTo>
                    <a:lnTo>
                      <a:pt x="21" y="21"/>
                    </a:lnTo>
                    <a:lnTo>
                      <a:pt x="26" y="16"/>
                    </a:lnTo>
                    <a:lnTo>
                      <a:pt x="29" y="10"/>
                    </a:lnTo>
                    <a:lnTo>
                      <a:pt x="29" y="5"/>
                    </a:lnTo>
                    <a:lnTo>
                      <a:pt x="29" y="0"/>
                    </a:lnTo>
                    <a:lnTo>
                      <a:pt x="26" y="0"/>
                    </a:lnTo>
                    <a:lnTo>
                      <a:pt x="26" y="5"/>
                    </a:lnTo>
                    <a:lnTo>
                      <a:pt x="26" y="10"/>
                    </a:lnTo>
                    <a:lnTo>
                      <a:pt x="24" y="13"/>
                    </a:lnTo>
                    <a:lnTo>
                      <a:pt x="18" y="18"/>
                    </a:lnTo>
                    <a:lnTo>
                      <a:pt x="16" y="24"/>
                    </a:lnTo>
                    <a:lnTo>
                      <a:pt x="11" y="26"/>
                    </a:lnTo>
                    <a:lnTo>
                      <a:pt x="5" y="31"/>
                    </a:lnTo>
                    <a:lnTo>
                      <a:pt x="0" y="34"/>
                    </a:lnTo>
                    <a:lnTo>
                      <a:pt x="3" y="37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62" name="Freeform 3462"/>
              <p:cNvSpPr>
                <a:spLocks/>
              </p:cNvSpPr>
              <p:nvPr/>
            </p:nvSpPr>
            <p:spPr bwMode="auto">
              <a:xfrm>
                <a:off x="4350" y="2438"/>
                <a:ext cx="40" cy="8"/>
              </a:xfrm>
              <a:custGeom>
                <a:avLst/>
                <a:gdLst>
                  <a:gd name="T0" fmla="*/ 0 w 40"/>
                  <a:gd name="T1" fmla="*/ 3 h 8"/>
                  <a:gd name="T2" fmla="*/ 0 w 40"/>
                  <a:gd name="T3" fmla="*/ 3 h 8"/>
                  <a:gd name="T4" fmla="*/ 6 w 40"/>
                  <a:gd name="T5" fmla="*/ 6 h 8"/>
                  <a:gd name="T6" fmla="*/ 11 w 40"/>
                  <a:gd name="T7" fmla="*/ 8 h 8"/>
                  <a:gd name="T8" fmla="*/ 16 w 40"/>
                  <a:gd name="T9" fmla="*/ 8 h 8"/>
                  <a:gd name="T10" fmla="*/ 19 w 40"/>
                  <a:gd name="T11" fmla="*/ 8 h 8"/>
                  <a:gd name="T12" fmla="*/ 24 w 40"/>
                  <a:gd name="T13" fmla="*/ 8 h 8"/>
                  <a:gd name="T14" fmla="*/ 29 w 40"/>
                  <a:gd name="T15" fmla="*/ 8 h 8"/>
                  <a:gd name="T16" fmla="*/ 34 w 40"/>
                  <a:gd name="T17" fmla="*/ 8 h 8"/>
                  <a:gd name="T18" fmla="*/ 40 w 40"/>
                  <a:gd name="T19" fmla="*/ 6 h 8"/>
                  <a:gd name="T20" fmla="*/ 37 w 40"/>
                  <a:gd name="T21" fmla="*/ 3 h 8"/>
                  <a:gd name="T22" fmla="*/ 34 w 40"/>
                  <a:gd name="T23" fmla="*/ 3 h 8"/>
                  <a:gd name="T24" fmla="*/ 29 w 40"/>
                  <a:gd name="T25" fmla="*/ 6 h 8"/>
                  <a:gd name="T26" fmla="*/ 24 w 40"/>
                  <a:gd name="T27" fmla="*/ 6 h 8"/>
                  <a:gd name="T28" fmla="*/ 19 w 40"/>
                  <a:gd name="T29" fmla="*/ 6 h 8"/>
                  <a:gd name="T30" fmla="*/ 16 w 40"/>
                  <a:gd name="T31" fmla="*/ 6 h 8"/>
                  <a:gd name="T32" fmla="*/ 11 w 40"/>
                  <a:gd name="T33" fmla="*/ 3 h 8"/>
                  <a:gd name="T34" fmla="*/ 8 w 40"/>
                  <a:gd name="T35" fmla="*/ 3 h 8"/>
                  <a:gd name="T36" fmla="*/ 3 w 40"/>
                  <a:gd name="T37" fmla="*/ 0 h 8"/>
                  <a:gd name="T38" fmla="*/ 3 w 40"/>
                  <a:gd name="T39" fmla="*/ 0 h 8"/>
                  <a:gd name="T40" fmla="*/ 0 w 40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0"/>
                  <a:gd name="T64" fmla="*/ 0 h 8"/>
                  <a:gd name="T65" fmla="*/ 40 w 40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0" h="8">
                    <a:moveTo>
                      <a:pt x="0" y="3"/>
                    </a:moveTo>
                    <a:lnTo>
                      <a:pt x="0" y="3"/>
                    </a:lnTo>
                    <a:lnTo>
                      <a:pt x="6" y="6"/>
                    </a:lnTo>
                    <a:lnTo>
                      <a:pt x="11" y="8"/>
                    </a:lnTo>
                    <a:lnTo>
                      <a:pt x="16" y="8"/>
                    </a:lnTo>
                    <a:lnTo>
                      <a:pt x="19" y="8"/>
                    </a:lnTo>
                    <a:lnTo>
                      <a:pt x="24" y="8"/>
                    </a:lnTo>
                    <a:lnTo>
                      <a:pt x="29" y="8"/>
                    </a:lnTo>
                    <a:lnTo>
                      <a:pt x="34" y="8"/>
                    </a:lnTo>
                    <a:lnTo>
                      <a:pt x="40" y="6"/>
                    </a:lnTo>
                    <a:lnTo>
                      <a:pt x="37" y="3"/>
                    </a:lnTo>
                    <a:lnTo>
                      <a:pt x="34" y="3"/>
                    </a:lnTo>
                    <a:lnTo>
                      <a:pt x="29" y="6"/>
                    </a:lnTo>
                    <a:lnTo>
                      <a:pt x="24" y="6"/>
                    </a:lnTo>
                    <a:lnTo>
                      <a:pt x="19" y="6"/>
                    </a:lnTo>
                    <a:lnTo>
                      <a:pt x="16" y="6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63" name="Freeform 3463"/>
              <p:cNvSpPr>
                <a:spLocks/>
              </p:cNvSpPr>
              <p:nvPr/>
            </p:nvSpPr>
            <p:spPr bwMode="auto">
              <a:xfrm>
                <a:off x="4348" y="2417"/>
                <a:ext cx="8" cy="24"/>
              </a:xfrm>
              <a:custGeom>
                <a:avLst/>
                <a:gdLst>
                  <a:gd name="T0" fmla="*/ 2 w 8"/>
                  <a:gd name="T1" fmla="*/ 0 h 24"/>
                  <a:gd name="T2" fmla="*/ 2 w 8"/>
                  <a:gd name="T3" fmla="*/ 0 h 24"/>
                  <a:gd name="T4" fmla="*/ 2 w 8"/>
                  <a:gd name="T5" fmla="*/ 3 h 24"/>
                  <a:gd name="T6" fmla="*/ 2 w 8"/>
                  <a:gd name="T7" fmla="*/ 6 h 24"/>
                  <a:gd name="T8" fmla="*/ 2 w 8"/>
                  <a:gd name="T9" fmla="*/ 8 h 24"/>
                  <a:gd name="T10" fmla="*/ 2 w 8"/>
                  <a:gd name="T11" fmla="*/ 11 h 24"/>
                  <a:gd name="T12" fmla="*/ 0 w 8"/>
                  <a:gd name="T13" fmla="*/ 16 h 24"/>
                  <a:gd name="T14" fmla="*/ 0 w 8"/>
                  <a:gd name="T15" fmla="*/ 19 h 24"/>
                  <a:gd name="T16" fmla="*/ 0 w 8"/>
                  <a:gd name="T17" fmla="*/ 21 h 24"/>
                  <a:gd name="T18" fmla="*/ 2 w 8"/>
                  <a:gd name="T19" fmla="*/ 24 h 24"/>
                  <a:gd name="T20" fmla="*/ 5 w 8"/>
                  <a:gd name="T21" fmla="*/ 21 h 24"/>
                  <a:gd name="T22" fmla="*/ 5 w 8"/>
                  <a:gd name="T23" fmla="*/ 19 h 24"/>
                  <a:gd name="T24" fmla="*/ 5 w 8"/>
                  <a:gd name="T25" fmla="*/ 19 h 24"/>
                  <a:gd name="T26" fmla="*/ 5 w 8"/>
                  <a:gd name="T27" fmla="*/ 16 h 24"/>
                  <a:gd name="T28" fmla="*/ 5 w 8"/>
                  <a:gd name="T29" fmla="*/ 14 h 24"/>
                  <a:gd name="T30" fmla="*/ 5 w 8"/>
                  <a:gd name="T31" fmla="*/ 8 h 24"/>
                  <a:gd name="T32" fmla="*/ 5 w 8"/>
                  <a:gd name="T33" fmla="*/ 6 h 24"/>
                  <a:gd name="T34" fmla="*/ 8 w 8"/>
                  <a:gd name="T35" fmla="*/ 3 h 24"/>
                  <a:gd name="T36" fmla="*/ 5 w 8"/>
                  <a:gd name="T37" fmla="*/ 0 h 24"/>
                  <a:gd name="T38" fmla="*/ 5 w 8"/>
                  <a:gd name="T39" fmla="*/ 0 h 24"/>
                  <a:gd name="T40" fmla="*/ 2 w 8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24"/>
                  <a:gd name="T65" fmla="*/ 8 w 8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24">
                    <a:moveTo>
                      <a:pt x="2" y="0"/>
                    </a:moveTo>
                    <a:lnTo>
                      <a:pt x="2" y="0"/>
                    </a:lnTo>
                    <a:lnTo>
                      <a:pt x="2" y="3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2" y="11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2" y="24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5" y="16"/>
                    </a:lnTo>
                    <a:lnTo>
                      <a:pt x="5" y="14"/>
                    </a:lnTo>
                    <a:lnTo>
                      <a:pt x="5" y="8"/>
                    </a:lnTo>
                    <a:lnTo>
                      <a:pt x="5" y="6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64" name="Freeform 3464"/>
              <p:cNvSpPr>
                <a:spLocks/>
              </p:cNvSpPr>
              <p:nvPr/>
            </p:nvSpPr>
            <p:spPr bwMode="auto">
              <a:xfrm>
                <a:off x="4337" y="2397"/>
                <a:ext cx="16" cy="20"/>
              </a:xfrm>
              <a:custGeom>
                <a:avLst/>
                <a:gdLst>
                  <a:gd name="T0" fmla="*/ 0 w 16"/>
                  <a:gd name="T1" fmla="*/ 2 h 20"/>
                  <a:gd name="T2" fmla="*/ 0 w 16"/>
                  <a:gd name="T3" fmla="*/ 2 h 20"/>
                  <a:gd name="T4" fmla="*/ 3 w 16"/>
                  <a:gd name="T5" fmla="*/ 5 h 20"/>
                  <a:gd name="T6" fmla="*/ 6 w 16"/>
                  <a:gd name="T7" fmla="*/ 5 h 20"/>
                  <a:gd name="T8" fmla="*/ 6 w 16"/>
                  <a:gd name="T9" fmla="*/ 7 h 20"/>
                  <a:gd name="T10" fmla="*/ 8 w 16"/>
                  <a:gd name="T11" fmla="*/ 10 h 20"/>
                  <a:gd name="T12" fmla="*/ 11 w 16"/>
                  <a:gd name="T13" fmla="*/ 13 h 20"/>
                  <a:gd name="T14" fmla="*/ 11 w 16"/>
                  <a:gd name="T15" fmla="*/ 15 h 20"/>
                  <a:gd name="T16" fmla="*/ 13 w 16"/>
                  <a:gd name="T17" fmla="*/ 18 h 20"/>
                  <a:gd name="T18" fmla="*/ 13 w 16"/>
                  <a:gd name="T19" fmla="*/ 20 h 20"/>
                  <a:gd name="T20" fmla="*/ 16 w 16"/>
                  <a:gd name="T21" fmla="*/ 20 h 20"/>
                  <a:gd name="T22" fmla="*/ 16 w 16"/>
                  <a:gd name="T23" fmla="*/ 15 h 20"/>
                  <a:gd name="T24" fmla="*/ 13 w 16"/>
                  <a:gd name="T25" fmla="*/ 13 h 20"/>
                  <a:gd name="T26" fmla="*/ 13 w 16"/>
                  <a:gd name="T27" fmla="*/ 10 h 20"/>
                  <a:gd name="T28" fmla="*/ 11 w 16"/>
                  <a:gd name="T29" fmla="*/ 7 h 20"/>
                  <a:gd name="T30" fmla="*/ 8 w 16"/>
                  <a:gd name="T31" fmla="*/ 5 h 20"/>
                  <a:gd name="T32" fmla="*/ 6 w 16"/>
                  <a:gd name="T33" fmla="*/ 2 h 20"/>
                  <a:gd name="T34" fmla="*/ 3 w 16"/>
                  <a:gd name="T35" fmla="*/ 0 h 20"/>
                  <a:gd name="T36" fmla="*/ 0 w 16"/>
                  <a:gd name="T37" fmla="*/ 0 h 20"/>
                  <a:gd name="T38" fmla="*/ 0 w 16"/>
                  <a:gd name="T39" fmla="*/ 0 h 20"/>
                  <a:gd name="T40" fmla="*/ 0 w 16"/>
                  <a:gd name="T41" fmla="*/ 2 h 2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20"/>
                  <a:gd name="T65" fmla="*/ 16 w 16"/>
                  <a:gd name="T66" fmla="*/ 20 h 2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20">
                    <a:moveTo>
                      <a:pt x="0" y="2"/>
                    </a:moveTo>
                    <a:lnTo>
                      <a:pt x="0" y="2"/>
                    </a:lnTo>
                    <a:lnTo>
                      <a:pt x="3" y="5"/>
                    </a:lnTo>
                    <a:lnTo>
                      <a:pt x="6" y="5"/>
                    </a:lnTo>
                    <a:lnTo>
                      <a:pt x="6" y="7"/>
                    </a:lnTo>
                    <a:lnTo>
                      <a:pt x="8" y="10"/>
                    </a:lnTo>
                    <a:lnTo>
                      <a:pt x="11" y="13"/>
                    </a:lnTo>
                    <a:lnTo>
                      <a:pt x="11" y="15"/>
                    </a:lnTo>
                    <a:lnTo>
                      <a:pt x="13" y="18"/>
                    </a:lnTo>
                    <a:lnTo>
                      <a:pt x="13" y="20"/>
                    </a:lnTo>
                    <a:lnTo>
                      <a:pt x="16" y="20"/>
                    </a:lnTo>
                    <a:lnTo>
                      <a:pt x="16" y="15"/>
                    </a:lnTo>
                    <a:lnTo>
                      <a:pt x="13" y="13"/>
                    </a:lnTo>
                    <a:lnTo>
                      <a:pt x="13" y="10"/>
                    </a:lnTo>
                    <a:lnTo>
                      <a:pt x="11" y="7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65" name="Freeform 3465"/>
              <p:cNvSpPr>
                <a:spLocks/>
              </p:cNvSpPr>
              <p:nvPr/>
            </p:nvSpPr>
            <p:spPr bwMode="auto">
              <a:xfrm>
                <a:off x="4298" y="2391"/>
                <a:ext cx="39" cy="8"/>
              </a:xfrm>
              <a:custGeom>
                <a:avLst/>
                <a:gdLst>
                  <a:gd name="T0" fmla="*/ 3 w 39"/>
                  <a:gd name="T1" fmla="*/ 6 h 8"/>
                  <a:gd name="T2" fmla="*/ 3 w 39"/>
                  <a:gd name="T3" fmla="*/ 6 h 8"/>
                  <a:gd name="T4" fmla="*/ 8 w 39"/>
                  <a:gd name="T5" fmla="*/ 6 h 8"/>
                  <a:gd name="T6" fmla="*/ 11 w 39"/>
                  <a:gd name="T7" fmla="*/ 6 h 8"/>
                  <a:gd name="T8" fmla="*/ 16 w 39"/>
                  <a:gd name="T9" fmla="*/ 6 h 8"/>
                  <a:gd name="T10" fmla="*/ 21 w 39"/>
                  <a:gd name="T11" fmla="*/ 6 h 8"/>
                  <a:gd name="T12" fmla="*/ 26 w 39"/>
                  <a:gd name="T13" fmla="*/ 6 h 8"/>
                  <a:gd name="T14" fmla="*/ 29 w 39"/>
                  <a:gd name="T15" fmla="*/ 6 h 8"/>
                  <a:gd name="T16" fmla="*/ 34 w 39"/>
                  <a:gd name="T17" fmla="*/ 8 h 8"/>
                  <a:gd name="T18" fmla="*/ 39 w 39"/>
                  <a:gd name="T19" fmla="*/ 8 h 8"/>
                  <a:gd name="T20" fmla="*/ 39 w 39"/>
                  <a:gd name="T21" fmla="*/ 6 h 8"/>
                  <a:gd name="T22" fmla="*/ 37 w 39"/>
                  <a:gd name="T23" fmla="*/ 3 h 8"/>
                  <a:gd name="T24" fmla="*/ 32 w 39"/>
                  <a:gd name="T25" fmla="*/ 3 h 8"/>
                  <a:gd name="T26" fmla="*/ 26 w 39"/>
                  <a:gd name="T27" fmla="*/ 0 h 8"/>
                  <a:gd name="T28" fmla="*/ 21 w 39"/>
                  <a:gd name="T29" fmla="*/ 0 h 8"/>
                  <a:gd name="T30" fmla="*/ 16 w 39"/>
                  <a:gd name="T31" fmla="*/ 0 h 8"/>
                  <a:gd name="T32" fmla="*/ 11 w 39"/>
                  <a:gd name="T33" fmla="*/ 0 h 8"/>
                  <a:gd name="T34" fmla="*/ 5 w 39"/>
                  <a:gd name="T35" fmla="*/ 3 h 8"/>
                  <a:gd name="T36" fmla="*/ 0 w 39"/>
                  <a:gd name="T37" fmla="*/ 3 h 8"/>
                  <a:gd name="T38" fmla="*/ 0 w 39"/>
                  <a:gd name="T39" fmla="*/ 3 h 8"/>
                  <a:gd name="T40" fmla="*/ 3 w 39"/>
                  <a:gd name="T41" fmla="*/ 6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9"/>
                  <a:gd name="T64" fmla="*/ 0 h 8"/>
                  <a:gd name="T65" fmla="*/ 39 w 39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9" h="8">
                    <a:moveTo>
                      <a:pt x="3" y="6"/>
                    </a:moveTo>
                    <a:lnTo>
                      <a:pt x="3" y="6"/>
                    </a:lnTo>
                    <a:lnTo>
                      <a:pt x="8" y="6"/>
                    </a:lnTo>
                    <a:lnTo>
                      <a:pt x="11" y="6"/>
                    </a:lnTo>
                    <a:lnTo>
                      <a:pt x="16" y="6"/>
                    </a:lnTo>
                    <a:lnTo>
                      <a:pt x="21" y="6"/>
                    </a:lnTo>
                    <a:lnTo>
                      <a:pt x="26" y="6"/>
                    </a:lnTo>
                    <a:lnTo>
                      <a:pt x="29" y="6"/>
                    </a:lnTo>
                    <a:lnTo>
                      <a:pt x="34" y="8"/>
                    </a:lnTo>
                    <a:lnTo>
                      <a:pt x="39" y="8"/>
                    </a:lnTo>
                    <a:lnTo>
                      <a:pt x="39" y="6"/>
                    </a:lnTo>
                    <a:lnTo>
                      <a:pt x="37" y="3"/>
                    </a:lnTo>
                    <a:lnTo>
                      <a:pt x="32" y="3"/>
                    </a:lnTo>
                    <a:lnTo>
                      <a:pt x="26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1" y="0"/>
                    </a:lnTo>
                    <a:lnTo>
                      <a:pt x="5" y="3"/>
                    </a:lnTo>
                    <a:lnTo>
                      <a:pt x="0" y="3"/>
                    </a:lnTo>
                    <a:lnTo>
                      <a:pt x="3" y="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66" name="Freeform 3466"/>
              <p:cNvSpPr>
                <a:spLocks/>
              </p:cNvSpPr>
              <p:nvPr/>
            </p:nvSpPr>
            <p:spPr bwMode="auto">
              <a:xfrm>
                <a:off x="4264" y="2394"/>
                <a:ext cx="37" cy="29"/>
              </a:xfrm>
              <a:custGeom>
                <a:avLst/>
                <a:gdLst>
                  <a:gd name="T0" fmla="*/ 3 w 37"/>
                  <a:gd name="T1" fmla="*/ 29 h 29"/>
                  <a:gd name="T2" fmla="*/ 8 w 37"/>
                  <a:gd name="T3" fmla="*/ 26 h 29"/>
                  <a:gd name="T4" fmla="*/ 11 w 37"/>
                  <a:gd name="T5" fmla="*/ 21 h 29"/>
                  <a:gd name="T6" fmla="*/ 16 w 37"/>
                  <a:gd name="T7" fmla="*/ 18 h 29"/>
                  <a:gd name="T8" fmla="*/ 18 w 37"/>
                  <a:gd name="T9" fmla="*/ 13 h 29"/>
                  <a:gd name="T10" fmla="*/ 24 w 37"/>
                  <a:gd name="T11" fmla="*/ 10 h 29"/>
                  <a:gd name="T12" fmla="*/ 26 w 37"/>
                  <a:gd name="T13" fmla="*/ 8 h 29"/>
                  <a:gd name="T14" fmla="*/ 32 w 37"/>
                  <a:gd name="T15" fmla="*/ 5 h 29"/>
                  <a:gd name="T16" fmla="*/ 37 w 37"/>
                  <a:gd name="T17" fmla="*/ 3 h 29"/>
                  <a:gd name="T18" fmla="*/ 34 w 37"/>
                  <a:gd name="T19" fmla="*/ 0 h 29"/>
                  <a:gd name="T20" fmla="*/ 32 w 37"/>
                  <a:gd name="T21" fmla="*/ 3 h 29"/>
                  <a:gd name="T22" fmla="*/ 26 w 37"/>
                  <a:gd name="T23" fmla="*/ 5 h 29"/>
                  <a:gd name="T24" fmla="*/ 21 w 37"/>
                  <a:gd name="T25" fmla="*/ 8 h 29"/>
                  <a:gd name="T26" fmla="*/ 16 w 37"/>
                  <a:gd name="T27" fmla="*/ 10 h 29"/>
                  <a:gd name="T28" fmla="*/ 13 w 37"/>
                  <a:gd name="T29" fmla="*/ 16 h 29"/>
                  <a:gd name="T30" fmla="*/ 8 w 37"/>
                  <a:gd name="T31" fmla="*/ 18 h 29"/>
                  <a:gd name="T32" fmla="*/ 5 w 37"/>
                  <a:gd name="T33" fmla="*/ 23 h 29"/>
                  <a:gd name="T34" fmla="*/ 0 w 37"/>
                  <a:gd name="T35" fmla="*/ 26 h 29"/>
                  <a:gd name="T36" fmla="*/ 3 w 37"/>
                  <a:gd name="T37" fmla="*/ 29 h 2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7"/>
                  <a:gd name="T58" fmla="*/ 0 h 29"/>
                  <a:gd name="T59" fmla="*/ 37 w 37"/>
                  <a:gd name="T60" fmla="*/ 29 h 2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7" h="29">
                    <a:moveTo>
                      <a:pt x="3" y="29"/>
                    </a:moveTo>
                    <a:lnTo>
                      <a:pt x="8" y="26"/>
                    </a:lnTo>
                    <a:lnTo>
                      <a:pt x="11" y="21"/>
                    </a:lnTo>
                    <a:lnTo>
                      <a:pt x="16" y="18"/>
                    </a:lnTo>
                    <a:lnTo>
                      <a:pt x="18" y="13"/>
                    </a:lnTo>
                    <a:lnTo>
                      <a:pt x="24" y="10"/>
                    </a:lnTo>
                    <a:lnTo>
                      <a:pt x="26" y="8"/>
                    </a:lnTo>
                    <a:lnTo>
                      <a:pt x="32" y="5"/>
                    </a:lnTo>
                    <a:lnTo>
                      <a:pt x="37" y="3"/>
                    </a:lnTo>
                    <a:lnTo>
                      <a:pt x="34" y="0"/>
                    </a:lnTo>
                    <a:lnTo>
                      <a:pt x="32" y="3"/>
                    </a:lnTo>
                    <a:lnTo>
                      <a:pt x="26" y="5"/>
                    </a:lnTo>
                    <a:lnTo>
                      <a:pt x="21" y="8"/>
                    </a:lnTo>
                    <a:lnTo>
                      <a:pt x="16" y="10"/>
                    </a:lnTo>
                    <a:lnTo>
                      <a:pt x="13" y="16"/>
                    </a:lnTo>
                    <a:lnTo>
                      <a:pt x="8" y="18"/>
                    </a:lnTo>
                    <a:lnTo>
                      <a:pt x="5" y="23"/>
                    </a:lnTo>
                    <a:lnTo>
                      <a:pt x="0" y="26"/>
                    </a:lnTo>
                    <a:lnTo>
                      <a:pt x="3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67" name="Freeform 3467"/>
              <p:cNvSpPr>
                <a:spLocks/>
              </p:cNvSpPr>
              <p:nvPr/>
            </p:nvSpPr>
            <p:spPr bwMode="auto">
              <a:xfrm>
                <a:off x="3861" y="2339"/>
                <a:ext cx="338" cy="92"/>
              </a:xfrm>
              <a:custGeom>
                <a:avLst/>
                <a:gdLst>
                  <a:gd name="T0" fmla="*/ 0 w 338"/>
                  <a:gd name="T1" fmla="*/ 16 h 92"/>
                  <a:gd name="T2" fmla="*/ 0 w 338"/>
                  <a:gd name="T3" fmla="*/ 42 h 92"/>
                  <a:gd name="T4" fmla="*/ 3 w 338"/>
                  <a:gd name="T5" fmla="*/ 65 h 92"/>
                  <a:gd name="T6" fmla="*/ 6 w 338"/>
                  <a:gd name="T7" fmla="*/ 76 h 92"/>
                  <a:gd name="T8" fmla="*/ 11 w 338"/>
                  <a:gd name="T9" fmla="*/ 84 h 92"/>
                  <a:gd name="T10" fmla="*/ 50 w 338"/>
                  <a:gd name="T11" fmla="*/ 86 h 92"/>
                  <a:gd name="T12" fmla="*/ 89 w 338"/>
                  <a:gd name="T13" fmla="*/ 86 h 92"/>
                  <a:gd name="T14" fmla="*/ 126 w 338"/>
                  <a:gd name="T15" fmla="*/ 86 h 92"/>
                  <a:gd name="T16" fmla="*/ 165 w 338"/>
                  <a:gd name="T17" fmla="*/ 86 h 92"/>
                  <a:gd name="T18" fmla="*/ 210 w 338"/>
                  <a:gd name="T19" fmla="*/ 89 h 92"/>
                  <a:gd name="T20" fmla="*/ 251 w 338"/>
                  <a:gd name="T21" fmla="*/ 89 h 92"/>
                  <a:gd name="T22" fmla="*/ 270 w 338"/>
                  <a:gd name="T23" fmla="*/ 92 h 92"/>
                  <a:gd name="T24" fmla="*/ 288 w 338"/>
                  <a:gd name="T25" fmla="*/ 92 h 92"/>
                  <a:gd name="T26" fmla="*/ 304 w 338"/>
                  <a:gd name="T27" fmla="*/ 89 h 92"/>
                  <a:gd name="T28" fmla="*/ 319 w 338"/>
                  <a:gd name="T29" fmla="*/ 81 h 92"/>
                  <a:gd name="T30" fmla="*/ 330 w 338"/>
                  <a:gd name="T31" fmla="*/ 65 h 92"/>
                  <a:gd name="T32" fmla="*/ 335 w 338"/>
                  <a:gd name="T33" fmla="*/ 44 h 92"/>
                  <a:gd name="T34" fmla="*/ 338 w 338"/>
                  <a:gd name="T35" fmla="*/ 26 h 92"/>
                  <a:gd name="T36" fmla="*/ 338 w 338"/>
                  <a:gd name="T37" fmla="*/ 18 h 92"/>
                  <a:gd name="T38" fmla="*/ 335 w 338"/>
                  <a:gd name="T39" fmla="*/ 13 h 92"/>
                  <a:gd name="T40" fmla="*/ 332 w 338"/>
                  <a:gd name="T41" fmla="*/ 8 h 92"/>
                  <a:gd name="T42" fmla="*/ 325 w 338"/>
                  <a:gd name="T43" fmla="*/ 5 h 92"/>
                  <a:gd name="T44" fmla="*/ 309 w 338"/>
                  <a:gd name="T45" fmla="*/ 3 h 92"/>
                  <a:gd name="T46" fmla="*/ 293 w 338"/>
                  <a:gd name="T47" fmla="*/ 0 h 92"/>
                  <a:gd name="T48" fmla="*/ 285 w 338"/>
                  <a:gd name="T49" fmla="*/ 0 h 92"/>
                  <a:gd name="T50" fmla="*/ 280 w 338"/>
                  <a:gd name="T51" fmla="*/ 0 h 92"/>
                  <a:gd name="T52" fmla="*/ 275 w 338"/>
                  <a:gd name="T53" fmla="*/ 0 h 92"/>
                  <a:gd name="T54" fmla="*/ 264 w 338"/>
                  <a:gd name="T55" fmla="*/ 0 h 92"/>
                  <a:gd name="T56" fmla="*/ 251 w 338"/>
                  <a:gd name="T57" fmla="*/ 3 h 92"/>
                  <a:gd name="T58" fmla="*/ 233 w 338"/>
                  <a:gd name="T59" fmla="*/ 3 h 92"/>
                  <a:gd name="T60" fmla="*/ 210 w 338"/>
                  <a:gd name="T61" fmla="*/ 3 h 92"/>
                  <a:gd name="T62" fmla="*/ 186 w 338"/>
                  <a:gd name="T63" fmla="*/ 5 h 92"/>
                  <a:gd name="T64" fmla="*/ 136 w 338"/>
                  <a:gd name="T65" fmla="*/ 8 h 92"/>
                  <a:gd name="T66" fmla="*/ 87 w 338"/>
                  <a:gd name="T67" fmla="*/ 10 h 92"/>
                  <a:gd name="T68" fmla="*/ 63 w 338"/>
                  <a:gd name="T69" fmla="*/ 13 h 92"/>
                  <a:gd name="T70" fmla="*/ 42 w 338"/>
                  <a:gd name="T71" fmla="*/ 13 h 92"/>
                  <a:gd name="T72" fmla="*/ 26 w 338"/>
                  <a:gd name="T73" fmla="*/ 13 h 92"/>
                  <a:gd name="T74" fmla="*/ 11 w 338"/>
                  <a:gd name="T75" fmla="*/ 16 h 92"/>
                  <a:gd name="T76" fmla="*/ 3 w 338"/>
                  <a:gd name="T77" fmla="*/ 16 h 92"/>
                  <a:gd name="T78" fmla="*/ 0 w 338"/>
                  <a:gd name="T79" fmla="*/ 16 h 9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338"/>
                  <a:gd name="T121" fmla="*/ 0 h 92"/>
                  <a:gd name="T122" fmla="*/ 338 w 338"/>
                  <a:gd name="T123" fmla="*/ 92 h 92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338" h="92">
                    <a:moveTo>
                      <a:pt x="0" y="16"/>
                    </a:moveTo>
                    <a:lnTo>
                      <a:pt x="0" y="42"/>
                    </a:lnTo>
                    <a:lnTo>
                      <a:pt x="3" y="65"/>
                    </a:lnTo>
                    <a:lnTo>
                      <a:pt x="6" y="76"/>
                    </a:lnTo>
                    <a:lnTo>
                      <a:pt x="11" y="84"/>
                    </a:lnTo>
                    <a:lnTo>
                      <a:pt x="50" y="86"/>
                    </a:lnTo>
                    <a:lnTo>
                      <a:pt x="89" y="86"/>
                    </a:lnTo>
                    <a:lnTo>
                      <a:pt x="126" y="86"/>
                    </a:lnTo>
                    <a:lnTo>
                      <a:pt x="165" y="86"/>
                    </a:lnTo>
                    <a:lnTo>
                      <a:pt x="210" y="89"/>
                    </a:lnTo>
                    <a:lnTo>
                      <a:pt x="251" y="89"/>
                    </a:lnTo>
                    <a:lnTo>
                      <a:pt x="270" y="92"/>
                    </a:lnTo>
                    <a:lnTo>
                      <a:pt x="288" y="92"/>
                    </a:lnTo>
                    <a:lnTo>
                      <a:pt x="304" y="89"/>
                    </a:lnTo>
                    <a:lnTo>
                      <a:pt x="319" y="81"/>
                    </a:lnTo>
                    <a:lnTo>
                      <a:pt x="330" y="65"/>
                    </a:lnTo>
                    <a:lnTo>
                      <a:pt x="335" y="44"/>
                    </a:lnTo>
                    <a:lnTo>
                      <a:pt x="338" y="26"/>
                    </a:lnTo>
                    <a:lnTo>
                      <a:pt x="338" y="18"/>
                    </a:lnTo>
                    <a:lnTo>
                      <a:pt x="335" y="13"/>
                    </a:lnTo>
                    <a:lnTo>
                      <a:pt x="332" y="8"/>
                    </a:lnTo>
                    <a:lnTo>
                      <a:pt x="325" y="5"/>
                    </a:lnTo>
                    <a:lnTo>
                      <a:pt x="309" y="3"/>
                    </a:lnTo>
                    <a:lnTo>
                      <a:pt x="293" y="0"/>
                    </a:lnTo>
                    <a:lnTo>
                      <a:pt x="285" y="0"/>
                    </a:lnTo>
                    <a:lnTo>
                      <a:pt x="280" y="0"/>
                    </a:lnTo>
                    <a:lnTo>
                      <a:pt x="275" y="0"/>
                    </a:lnTo>
                    <a:lnTo>
                      <a:pt x="264" y="0"/>
                    </a:lnTo>
                    <a:lnTo>
                      <a:pt x="251" y="3"/>
                    </a:lnTo>
                    <a:lnTo>
                      <a:pt x="233" y="3"/>
                    </a:lnTo>
                    <a:lnTo>
                      <a:pt x="210" y="3"/>
                    </a:lnTo>
                    <a:lnTo>
                      <a:pt x="186" y="5"/>
                    </a:lnTo>
                    <a:lnTo>
                      <a:pt x="136" y="8"/>
                    </a:lnTo>
                    <a:lnTo>
                      <a:pt x="87" y="10"/>
                    </a:lnTo>
                    <a:lnTo>
                      <a:pt x="63" y="13"/>
                    </a:lnTo>
                    <a:lnTo>
                      <a:pt x="42" y="13"/>
                    </a:lnTo>
                    <a:lnTo>
                      <a:pt x="26" y="13"/>
                    </a:lnTo>
                    <a:lnTo>
                      <a:pt x="11" y="16"/>
                    </a:lnTo>
                    <a:lnTo>
                      <a:pt x="3" y="1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758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68" name="Freeform 3468"/>
              <p:cNvSpPr>
                <a:spLocks/>
              </p:cNvSpPr>
              <p:nvPr/>
            </p:nvSpPr>
            <p:spPr bwMode="auto">
              <a:xfrm>
                <a:off x="3861" y="2355"/>
                <a:ext cx="3" cy="52"/>
              </a:xfrm>
              <a:custGeom>
                <a:avLst/>
                <a:gdLst>
                  <a:gd name="T0" fmla="*/ 3 w 3"/>
                  <a:gd name="T1" fmla="*/ 49 h 52"/>
                  <a:gd name="T2" fmla="*/ 3 w 3"/>
                  <a:gd name="T3" fmla="*/ 49 h 52"/>
                  <a:gd name="T4" fmla="*/ 3 w 3"/>
                  <a:gd name="T5" fmla="*/ 44 h 52"/>
                  <a:gd name="T6" fmla="*/ 3 w 3"/>
                  <a:gd name="T7" fmla="*/ 39 h 52"/>
                  <a:gd name="T8" fmla="*/ 3 w 3"/>
                  <a:gd name="T9" fmla="*/ 31 h 52"/>
                  <a:gd name="T10" fmla="*/ 3 w 3"/>
                  <a:gd name="T11" fmla="*/ 26 h 52"/>
                  <a:gd name="T12" fmla="*/ 3 w 3"/>
                  <a:gd name="T13" fmla="*/ 21 h 52"/>
                  <a:gd name="T14" fmla="*/ 3 w 3"/>
                  <a:gd name="T15" fmla="*/ 13 h 52"/>
                  <a:gd name="T16" fmla="*/ 3 w 3"/>
                  <a:gd name="T17" fmla="*/ 7 h 52"/>
                  <a:gd name="T18" fmla="*/ 3 w 3"/>
                  <a:gd name="T19" fmla="*/ 0 h 52"/>
                  <a:gd name="T20" fmla="*/ 0 w 3"/>
                  <a:gd name="T21" fmla="*/ 0 h 52"/>
                  <a:gd name="T22" fmla="*/ 0 w 3"/>
                  <a:gd name="T23" fmla="*/ 7 h 52"/>
                  <a:gd name="T24" fmla="*/ 0 w 3"/>
                  <a:gd name="T25" fmla="*/ 13 h 52"/>
                  <a:gd name="T26" fmla="*/ 0 w 3"/>
                  <a:gd name="T27" fmla="*/ 21 h 52"/>
                  <a:gd name="T28" fmla="*/ 0 w 3"/>
                  <a:gd name="T29" fmla="*/ 26 h 52"/>
                  <a:gd name="T30" fmla="*/ 0 w 3"/>
                  <a:gd name="T31" fmla="*/ 31 h 52"/>
                  <a:gd name="T32" fmla="*/ 0 w 3"/>
                  <a:gd name="T33" fmla="*/ 39 h 52"/>
                  <a:gd name="T34" fmla="*/ 0 w 3"/>
                  <a:gd name="T35" fmla="*/ 44 h 52"/>
                  <a:gd name="T36" fmla="*/ 0 w 3"/>
                  <a:gd name="T37" fmla="*/ 52 h 52"/>
                  <a:gd name="T38" fmla="*/ 0 w 3"/>
                  <a:gd name="T39" fmla="*/ 52 h 52"/>
                  <a:gd name="T40" fmla="*/ 3 w 3"/>
                  <a:gd name="T41" fmla="*/ 49 h 5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"/>
                  <a:gd name="T64" fmla="*/ 0 h 52"/>
                  <a:gd name="T65" fmla="*/ 3 w 3"/>
                  <a:gd name="T66" fmla="*/ 52 h 5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" h="52">
                    <a:moveTo>
                      <a:pt x="3" y="49"/>
                    </a:moveTo>
                    <a:lnTo>
                      <a:pt x="3" y="49"/>
                    </a:lnTo>
                    <a:lnTo>
                      <a:pt x="3" y="44"/>
                    </a:lnTo>
                    <a:lnTo>
                      <a:pt x="3" y="39"/>
                    </a:lnTo>
                    <a:lnTo>
                      <a:pt x="3" y="31"/>
                    </a:lnTo>
                    <a:lnTo>
                      <a:pt x="3" y="26"/>
                    </a:lnTo>
                    <a:lnTo>
                      <a:pt x="3" y="21"/>
                    </a:lnTo>
                    <a:lnTo>
                      <a:pt x="3" y="13"/>
                    </a:lnTo>
                    <a:lnTo>
                      <a:pt x="3" y="7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7"/>
                    </a:lnTo>
                    <a:lnTo>
                      <a:pt x="0" y="13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0" y="31"/>
                    </a:lnTo>
                    <a:lnTo>
                      <a:pt x="0" y="39"/>
                    </a:lnTo>
                    <a:lnTo>
                      <a:pt x="0" y="44"/>
                    </a:lnTo>
                    <a:lnTo>
                      <a:pt x="0" y="52"/>
                    </a:lnTo>
                    <a:lnTo>
                      <a:pt x="3" y="4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69" name="Freeform 3469"/>
              <p:cNvSpPr>
                <a:spLocks/>
              </p:cNvSpPr>
              <p:nvPr/>
            </p:nvSpPr>
            <p:spPr bwMode="auto">
              <a:xfrm>
                <a:off x="3861" y="2404"/>
                <a:ext cx="11" cy="19"/>
              </a:xfrm>
              <a:custGeom>
                <a:avLst/>
                <a:gdLst>
                  <a:gd name="T0" fmla="*/ 11 w 11"/>
                  <a:gd name="T1" fmla="*/ 16 h 19"/>
                  <a:gd name="T2" fmla="*/ 11 w 11"/>
                  <a:gd name="T3" fmla="*/ 16 h 19"/>
                  <a:gd name="T4" fmla="*/ 11 w 11"/>
                  <a:gd name="T5" fmla="*/ 16 h 19"/>
                  <a:gd name="T6" fmla="*/ 8 w 11"/>
                  <a:gd name="T7" fmla="*/ 13 h 19"/>
                  <a:gd name="T8" fmla="*/ 8 w 11"/>
                  <a:gd name="T9" fmla="*/ 13 h 19"/>
                  <a:gd name="T10" fmla="*/ 6 w 11"/>
                  <a:gd name="T11" fmla="*/ 11 h 19"/>
                  <a:gd name="T12" fmla="*/ 6 w 11"/>
                  <a:gd name="T13" fmla="*/ 8 h 19"/>
                  <a:gd name="T14" fmla="*/ 6 w 11"/>
                  <a:gd name="T15" fmla="*/ 6 h 19"/>
                  <a:gd name="T16" fmla="*/ 6 w 11"/>
                  <a:gd name="T17" fmla="*/ 3 h 19"/>
                  <a:gd name="T18" fmla="*/ 3 w 11"/>
                  <a:gd name="T19" fmla="*/ 0 h 19"/>
                  <a:gd name="T20" fmla="*/ 0 w 11"/>
                  <a:gd name="T21" fmla="*/ 3 h 19"/>
                  <a:gd name="T22" fmla="*/ 0 w 11"/>
                  <a:gd name="T23" fmla="*/ 3 h 19"/>
                  <a:gd name="T24" fmla="*/ 0 w 11"/>
                  <a:gd name="T25" fmla="*/ 6 h 19"/>
                  <a:gd name="T26" fmla="*/ 3 w 11"/>
                  <a:gd name="T27" fmla="*/ 11 h 19"/>
                  <a:gd name="T28" fmla="*/ 3 w 11"/>
                  <a:gd name="T29" fmla="*/ 13 h 19"/>
                  <a:gd name="T30" fmla="*/ 6 w 11"/>
                  <a:gd name="T31" fmla="*/ 16 h 19"/>
                  <a:gd name="T32" fmla="*/ 6 w 11"/>
                  <a:gd name="T33" fmla="*/ 16 h 19"/>
                  <a:gd name="T34" fmla="*/ 8 w 11"/>
                  <a:gd name="T35" fmla="*/ 19 h 19"/>
                  <a:gd name="T36" fmla="*/ 11 w 11"/>
                  <a:gd name="T37" fmla="*/ 19 h 19"/>
                  <a:gd name="T38" fmla="*/ 11 w 11"/>
                  <a:gd name="T39" fmla="*/ 19 h 19"/>
                  <a:gd name="T40" fmla="*/ 11 w 11"/>
                  <a:gd name="T41" fmla="*/ 16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"/>
                  <a:gd name="T64" fmla="*/ 0 h 19"/>
                  <a:gd name="T65" fmla="*/ 11 w 11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" h="19">
                    <a:moveTo>
                      <a:pt x="11" y="16"/>
                    </a:moveTo>
                    <a:lnTo>
                      <a:pt x="11" y="16"/>
                    </a:lnTo>
                    <a:lnTo>
                      <a:pt x="8" y="13"/>
                    </a:lnTo>
                    <a:lnTo>
                      <a:pt x="6" y="11"/>
                    </a:lnTo>
                    <a:lnTo>
                      <a:pt x="6" y="8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3" y="11"/>
                    </a:lnTo>
                    <a:lnTo>
                      <a:pt x="3" y="13"/>
                    </a:lnTo>
                    <a:lnTo>
                      <a:pt x="6" y="16"/>
                    </a:lnTo>
                    <a:lnTo>
                      <a:pt x="8" y="19"/>
                    </a:lnTo>
                    <a:lnTo>
                      <a:pt x="11" y="19"/>
                    </a:lnTo>
                    <a:lnTo>
                      <a:pt x="11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70" name="Freeform 3470"/>
              <p:cNvSpPr>
                <a:spLocks/>
              </p:cNvSpPr>
              <p:nvPr/>
            </p:nvSpPr>
            <p:spPr bwMode="auto">
              <a:xfrm>
                <a:off x="3872" y="2420"/>
                <a:ext cx="154" cy="8"/>
              </a:xfrm>
              <a:custGeom>
                <a:avLst/>
                <a:gdLst>
                  <a:gd name="T0" fmla="*/ 154 w 154"/>
                  <a:gd name="T1" fmla="*/ 3 h 8"/>
                  <a:gd name="T2" fmla="*/ 154 w 154"/>
                  <a:gd name="T3" fmla="*/ 3 h 8"/>
                  <a:gd name="T4" fmla="*/ 133 w 154"/>
                  <a:gd name="T5" fmla="*/ 3 h 8"/>
                  <a:gd name="T6" fmla="*/ 115 w 154"/>
                  <a:gd name="T7" fmla="*/ 3 h 8"/>
                  <a:gd name="T8" fmla="*/ 97 w 154"/>
                  <a:gd name="T9" fmla="*/ 3 h 8"/>
                  <a:gd name="T10" fmla="*/ 78 w 154"/>
                  <a:gd name="T11" fmla="*/ 3 h 8"/>
                  <a:gd name="T12" fmla="*/ 57 w 154"/>
                  <a:gd name="T13" fmla="*/ 3 h 8"/>
                  <a:gd name="T14" fmla="*/ 39 w 154"/>
                  <a:gd name="T15" fmla="*/ 3 h 8"/>
                  <a:gd name="T16" fmla="*/ 21 w 154"/>
                  <a:gd name="T17" fmla="*/ 3 h 8"/>
                  <a:gd name="T18" fmla="*/ 0 w 154"/>
                  <a:gd name="T19" fmla="*/ 0 h 8"/>
                  <a:gd name="T20" fmla="*/ 0 w 154"/>
                  <a:gd name="T21" fmla="*/ 3 h 8"/>
                  <a:gd name="T22" fmla="*/ 21 w 154"/>
                  <a:gd name="T23" fmla="*/ 5 h 8"/>
                  <a:gd name="T24" fmla="*/ 39 w 154"/>
                  <a:gd name="T25" fmla="*/ 5 h 8"/>
                  <a:gd name="T26" fmla="*/ 57 w 154"/>
                  <a:gd name="T27" fmla="*/ 8 h 8"/>
                  <a:gd name="T28" fmla="*/ 78 w 154"/>
                  <a:gd name="T29" fmla="*/ 8 h 8"/>
                  <a:gd name="T30" fmla="*/ 97 w 154"/>
                  <a:gd name="T31" fmla="*/ 8 h 8"/>
                  <a:gd name="T32" fmla="*/ 115 w 154"/>
                  <a:gd name="T33" fmla="*/ 8 h 8"/>
                  <a:gd name="T34" fmla="*/ 133 w 154"/>
                  <a:gd name="T35" fmla="*/ 5 h 8"/>
                  <a:gd name="T36" fmla="*/ 154 w 154"/>
                  <a:gd name="T37" fmla="*/ 5 h 8"/>
                  <a:gd name="T38" fmla="*/ 154 w 154"/>
                  <a:gd name="T39" fmla="*/ 5 h 8"/>
                  <a:gd name="T40" fmla="*/ 154 w 154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4"/>
                  <a:gd name="T64" fmla="*/ 0 h 8"/>
                  <a:gd name="T65" fmla="*/ 154 w 154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4" h="8">
                    <a:moveTo>
                      <a:pt x="154" y="3"/>
                    </a:moveTo>
                    <a:lnTo>
                      <a:pt x="154" y="3"/>
                    </a:lnTo>
                    <a:lnTo>
                      <a:pt x="133" y="3"/>
                    </a:lnTo>
                    <a:lnTo>
                      <a:pt x="115" y="3"/>
                    </a:lnTo>
                    <a:lnTo>
                      <a:pt x="97" y="3"/>
                    </a:lnTo>
                    <a:lnTo>
                      <a:pt x="78" y="3"/>
                    </a:lnTo>
                    <a:lnTo>
                      <a:pt x="57" y="3"/>
                    </a:lnTo>
                    <a:lnTo>
                      <a:pt x="39" y="3"/>
                    </a:lnTo>
                    <a:lnTo>
                      <a:pt x="21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1" y="5"/>
                    </a:lnTo>
                    <a:lnTo>
                      <a:pt x="39" y="5"/>
                    </a:lnTo>
                    <a:lnTo>
                      <a:pt x="57" y="8"/>
                    </a:lnTo>
                    <a:lnTo>
                      <a:pt x="78" y="8"/>
                    </a:lnTo>
                    <a:lnTo>
                      <a:pt x="97" y="8"/>
                    </a:lnTo>
                    <a:lnTo>
                      <a:pt x="115" y="8"/>
                    </a:lnTo>
                    <a:lnTo>
                      <a:pt x="133" y="5"/>
                    </a:lnTo>
                    <a:lnTo>
                      <a:pt x="154" y="5"/>
                    </a:lnTo>
                    <a:lnTo>
                      <a:pt x="154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71" name="Freeform 3471"/>
              <p:cNvSpPr>
                <a:spLocks/>
              </p:cNvSpPr>
              <p:nvPr/>
            </p:nvSpPr>
            <p:spPr bwMode="auto">
              <a:xfrm>
                <a:off x="4026" y="2423"/>
                <a:ext cx="86" cy="8"/>
              </a:xfrm>
              <a:custGeom>
                <a:avLst/>
                <a:gdLst>
                  <a:gd name="T0" fmla="*/ 86 w 86"/>
                  <a:gd name="T1" fmla="*/ 5 h 8"/>
                  <a:gd name="T2" fmla="*/ 86 w 86"/>
                  <a:gd name="T3" fmla="*/ 5 h 8"/>
                  <a:gd name="T4" fmla="*/ 73 w 86"/>
                  <a:gd name="T5" fmla="*/ 5 h 8"/>
                  <a:gd name="T6" fmla="*/ 63 w 86"/>
                  <a:gd name="T7" fmla="*/ 2 h 8"/>
                  <a:gd name="T8" fmla="*/ 52 w 86"/>
                  <a:gd name="T9" fmla="*/ 2 h 8"/>
                  <a:gd name="T10" fmla="*/ 42 w 86"/>
                  <a:gd name="T11" fmla="*/ 2 h 8"/>
                  <a:gd name="T12" fmla="*/ 31 w 86"/>
                  <a:gd name="T13" fmla="*/ 2 h 8"/>
                  <a:gd name="T14" fmla="*/ 21 w 86"/>
                  <a:gd name="T15" fmla="*/ 0 h 8"/>
                  <a:gd name="T16" fmla="*/ 11 w 86"/>
                  <a:gd name="T17" fmla="*/ 0 h 8"/>
                  <a:gd name="T18" fmla="*/ 0 w 86"/>
                  <a:gd name="T19" fmla="*/ 0 h 8"/>
                  <a:gd name="T20" fmla="*/ 0 w 86"/>
                  <a:gd name="T21" fmla="*/ 2 h 8"/>
                  <a:gd name="T22" fmla="*/ 11 w 86"/>
                  <a:gd name="T23" fmla="*/ 5 h 8"/>
                  <a:gd name="T24" fmla="*/ 21 w 86"/>
                  <a:gd name="T25" fmla="*/ 5 h 8"/>
                  <a:gd name="T26" fmla="*/ 31 w 86"/>
                  <a:gd name="T27" fmla="*/ 5 h 8"/>
                  <a:gd name="T28" fmla="*/ 42 w 86"/>
                  <a:gd name="T29" fmla="*/ 5 h 8"/>
                  <a:gd name="T30" fmla="*/ 52 w 86"/>
                  <a:gd name="T31" fmla="*/ 8 h 8"/>
                  <a:gd name="T32" fmla="*/ 63 w 86"/>
                  <a:gd name="T33" fmla="*/ 8 h 8"/>
                  <a:gd name="T34" fmla="*/ 73 w 86"/>
                  <a:gd name="T35" fmla="*/ 8 h 8"/>
                  <a:gd name="T36" fmla="*/ 86 w 86"/>
                  <a:gd name="T37" fmla="*/ 8 h 8"/>
                  <a:gd name="T38" fmla="*/ 86 w 86"/>
                  <a:gd name="T39" fmla="*/ 8 h 8"/>
                  <a:gd name="T40" fmla="*/ 86 w 86"/>
                  <a:gd name="T41" fmla="*/ 5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6"/>
                  <a:gd name="T64" fmla="*/ 0 h 8"/>
                  <a:gd name="T65" fmla="*/ 86 w 86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6" h="8">
                    <a:moveTo>
                      <a:pt x="86" y="5"/>
                    </a:moveTo>
                    <a:lnTo>
                      <a:pt x="86" y="5"/>
                    </a:lnTo>
                    <a:lnTo>
                      <a:pt x="73" y="5"/>
                    </a:lnTo>
                    <a:lnTo>
                      <a:pt x="63" y="2"/>
                    </a:lnTo>
                    <a:lnTo>
                      <a:pt x="52" y="2"/>
                    </a:lnTo>
                    <a:lnTo>
                      <a:pt x="42" y="2"/>
                    </a:lnTo>
                    <a:lnTo>
                      <a:pt x="31" y="2"/>
                    </a:lnTo>
                    <a:lnTo>
                      <a:pt x="21" y="0"/>
                    </a:lnTo>
                    <a:lnTo>
                      <a:pt x="11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11" y="5"/>
                    </a:lnTo>
                    <a:lnTo>
                      <a:pt x="21" y="5"/>
                    </a:lnTo>
                    <a:lnTo>
                      <a:pt x="31" y="5"/>
                    </a:lnTo>
                    <a:lnTo>
                      <a:pt x="42" y="5"/>
                    </a:lnTo>
                    <a:lnTo>
                      <a:pt x="52" y="8"/>
                    </a:lnTo>
                    <a:lnTo>
                      <a:pt x="63" y="8"/>
                    </a:lnTo>
                    <a:lnTo>
                      <a:pt x="73" y="8"/>
                    </a:lnTo>
                    <a:lnTo>
                      <a:pt x="86" y="8"/>
                    </a:lnTo>
                    <a:lnTo>
                      <a:pt x="86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72" name="Freeform 3472"/>
              <p:cNvSpPr>
                <a:spLocks/>
              </p:cNvSpPr>
              <p:nvPr/>
            </p:nvSpPr>
            <p:spPr bwMode="auto">
              <a:xfrm>
                <a:off x="4112" y="2417"/>
                <a:ext cx="71" cy="16"/>
              </a:xfrm>
              <a:custGeom>
                <a:avLst/>
                <a:gdLst>
                  <a:gd name="T0" fmla="*/ 68 w 71"/>
                  <a:gd name="T1" fmla="*/ 0 h 16"/>
                  <a:gd name="T2" fmla="*/ 68 w 71"/>
                  <a:gd name="T3" fmla="*/ 0 h 16"/>
                  <a:gd name="T4" fmla="*/ 61 w 71"/>
                  <a:gd name="T5" fmla="*/ 6 h 16"/>
                  <a:gd name="T6" fmla="*/ 53 w 71"/>
                  <a:gd name="T7" fmla="*/ 8 h 16"/>
                  <a:gd name="T8" fmla="*/ 45 w 71"/>
                  <a:gd name="T9" fmla="*/ 11 h 16"/>
                  <a:gd name="T10" fmla="*/ 37 w 71"/>
                  <a:gd name="T11" fmla="*/ 11 h 16"/>
                  <a:gd name="T12" fmla="*/ 27 w 71"/>
                  <a:gd name="T13" fmla="*/ 11 h 16"/>
                  <a:gd name="T14" fmla="*/ 19 w 71"/>
                  <a:gd name="T15" fmla="*/ 11 h 16"/>
                  <a:gd name="T16" fmla="*/ 8 w 71"/>
                  <a:gd name="T17" fmla="*/ 11 h 16"/>
                  <a:gd name="T18" fmla="*/ 0 w 71"/>
                  <a:gd name="T19" fmla="*/ 11 h 16"/>
                  <a:gd name="T20" fmla="*/ 0 w 71"/>
                  <a:gd name="T21" fmla="*/ 14 h 16"/>
                  <a:gd name="T22" fmla="*/ 8 w 71"/>
                  <a:gd name="T23" fmla="*/ 14 h 16"/>
                  <a:gd name="T24" fmla="*/ 19 w 71"/>
                  <a:gd name="T25" fmla="*/ 14 h 16"/>
                  <a:gd name="T26" fmla="*/ 27 w 71"/>
                  <a:gd name="T27" fmla="*/ 16 h 16"/>
                  <a:gd name="T28" fmla="*/ 37 w 71"/>
                  <a:gd name="T29" fmla="*/ 16 h 16"/>
                  <a:gd name="T30" fmla="*/ 45 w 71"/>
                  <a:gd name="T31" fmla="*/ 14 h 16"/>
                  <a:gd name="T32" fmla="*/ 53 w 71"/>
                  <a:gd name="T33" fmla="*/ 14 h 16"/>
                  <a:gd name="T34" fmla="*/ 61 w 71"/>
                  <a:gd name="T35" fmla="*/ 8 h 16"/>
                  <a:gd name="T36" fmla="*/ 71 w 71"/>
                  <a:gd name="T37" fmla="*/ 3 h 16"/>
                  <a:gd name="T38" fmla="*/ 71 w 71"/>
                  <a:gd name="T39" fmla="*/ 3 h 16"/>
                  <a:gd name="T40" fmla="*/ 68 w 71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71"/>
                  <a:gd name="T64" fmla="*/ 0 h 16"/>
                  <a:gd name="T65" fmla="*/ 71 w 71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71" h="16">
                    <a:moveTo>
                      <a:pt x="68" y="0"/>
                    </a:moveTo>
                    <a:lnTo>
                      <a:pt x="68" y="0"/>
                    </a:lnTo>
                    <a:lnTo>
                      <a:pt x="61" y="6"/>
                    </a:lnTo>
                    <a:lnTo>
                      <a:pt x="53" y="8"/>
                    </a:lnTo>
                    <a:lnTo>
                      <a:pt x="45" y="11"/>
                    </a:lnTo>
                    <a:lnTo>
                      <a:pt x="37" y="11"/>
                    </a:lnTo>
                    <a:lnTo>
                      <a:pt x="27" y="11"/>
                    </a:lnTo>
                    <a:lnTo>
                      <a:pt x="19" y="11"/>
                    </a:lnTo>
                    <a:lnTo>
                      <a:pt x="8" y="11"/>
                    </a:lnTo>
                    <a:lnTo>
                      <a:pt x="0" y="11"/>
                    </a:lnTo>
                    <a:lnTo>
                      <a:pt x="0" y="14"/>
                    </a:lnTo>
                    <a:lnTo>
                      <a:pt x="8" y="14"/>
                    </a:lnTo>
                    <a:lnTo>
                      <a:pt x="19" y="14"/>
                    </a:lnTo>
                    <a:lnTo>
                      <a:pt x="27" y="16"/>
                    </a:lnTo>
                    <a:lnTo>
                      <a:pt x="37" y="16"/>
                    </a:lnTo>
                    <a:lnTo>
                      <a:pt x="45" y="14"/>
                    </a:lnTo>
                    <a:lnTo>
                      <a:pt x="53" y="14"/>
                    </a:lnTo>
                    <a:lnTo>
                      <a:pt x="61" y="8"/>
                    </a:lnTo>
                    <a:lnTo>
                      <a:pt x="71" y="3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73" name="Freeform 3473"/>
              <p:cNvSpPr>
                <a:spLocks/>
              </p:cNvSpPr>
              <p:nvPr/>
            </p:nvSpPr>
            <p:spPr bwMode="auto">
              <a:xfrm>
                <a:off x="4180" y="2349"/>
                <a:ext cx="21" cy="71"/>
              </a:xfrm>
              <a:custGeom>
                <a:avLst/>
                <a:gdLst>
                  <a:gd name="T0" fmla="*/ 13 w 21"/>
                  <a:gd name="T1" fmla="*/ 3 h 71"/>
                  <a:gd name="T2" fmla="*/ 13 w 21"/>
                  <a:gd name="T3" fmla="*/ 3 h 71"/>
                  <a:gd name="T4" fmla="*/ 16 w 21"/>
                  <a:gd name="T5" fmla="*/ 8 h 71"/>
                  <a:gd name="T6" fmla="*/ 16 w 21"/>
                  <a:gd name="T7" fmla="*/ 16 h 71"/>
                  <a:gd name="T8" fmla="*/ 16 w 21"/>
                  <a:gd name="T9" fmla="*/ 24 h 71"/>
                  <a:gd name="T10" fmla="*/ 16 w 21"/>
                  <a:gd name="T11" fmla="*/ 34 h 71"/>
                  <a:gd name="T12" fmla="*/ 13 w 21"/>
                  <a:gd name="T13" fmla="*/ 45 h 71"/>
                  <a:gd name="T14" fmla="*/ 11 w 21"/>
                  <a:gd name="T15" fmla="*/ 55 h 71"/>
                  <a:gd name="T16" fmla="*/ 6 w 21"/>
                  <a:gd name="T17" fmla="*/ 63 h 71"/>
                  <a:gd name="T18" fmla="*/ 0 w 21"/>
                  <a:gd name="T19" fmla="*/ 68 h 71"/>
                  <a:gd name="T20" fmla="*/ 3 w 21"/>
                  <a:gd name="T21" fmla="*/ 71 h 71"/>
                  <a:gd name="T22" fmla="*/ 8 w 21"/>
                  <a:gd name="T23" fmla="*/ 63 h 71"/>
                  <a:gd name="T24" fmla="*/ 13 w 21"/>
                  <a:gd name="T25" fmla="*/ 55 h 71"/>
                  <a:gd name="T26" fmla="*/ 16 w 21"/>
                  <a:gd name="T27" fmla="*/ 45 h 71"/>
                  <a:gd name="T28" fmla="*/ 19 w 21"/>
                  <a:gd name="T29" fmla="*/ 34 h 71"/>
                  <a:gd name="T30" fmla="*/ 21 w 21"/>
                  <a:gd name="T31" fmla="*/ 24 h 71"/>
                  <a:gd name="T32" fmla="*/ 21 w 21"/>
                  <a:gd name="T33" fmla="*/ 16 h 71"/>
                  <a:gd name="T34" fmla="*/ 19 w 21"/>
                  <a:gd name="T35" fmla="*/ 8 h 71"/>
                  <a:gd name="T36" fmla="*/ 19 w 21"/>
                  <a:gd name="T37" fmla="*/ 0 h 71"/>
                  <a:gd name="T38" fmla="*/ 19 w 21"/>
                  <a:gd name="T39" fmla="*/ 0 h 71"/>
                  <a:gd name="T40" fmla="*/ 13 w 21"/>
                  <a:gd name="T41" fmla="*/ 3 h 7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71"/>
                  <a:gd name="T65" fmla="*/ 21 w 21"/>
                  <a:gd name="T66" fmla="*/ 71 h 7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71">
                    <a:moveTo>
                      <a:pt x="13" y="3"/>
                    </a:moveTo>
                    <a:lnTo>
                      <a:pt x="13" y="3"/>
                    </a:lnTo>
                    <a:lnTo>
                      <a:pt x="16" y="8"/>
                    </a:lnTo>
                    <a:lnTo>
                      <a:pt x="16" y="16"/>
                    </a:lnTo>
                    <a:lnTo>
                      <a:pt x="16" y="24"/>
                    </a:lnTo>
                    <a:lnTo>
                      <a:pt x="16" y="34"/>
                    </a:lnTo>
                    <a:lnTo>
                      <a:pt x="13" y="45"/>
                    </a:lnTo>
                    <a:lnTo>
                      <a:pt x="11" y="55"/>
                    </a:lnTo>
                    <a:lnTo>
                      <a:pt x="6" y="63"/>
                    </a:lnTo>
                    <a:lnTo>
                      <a:pt x="0" y="68"/>
                    </a:lnTo>
                    <a:lnTo>
                      <a:pt x="3" y="71"/>
                    </a:lnTo>
                    <a:lnTo>
                      <a:pt x="8" y="63"/>
                    </a:lnTo>
                    <a:lnTo>
                      <a:pt x="13" y="55"/>
                    </a:lnTo>
                    <a:lnTo>
                      <a:pt x="16" y="45"/>
                    </a:lnTo>
                    <a:lnTo>
                      <a:pt x="19" y="34"/>
                    </a:lnTo>
                    <a:lnTo>
                      <a:pt x="21" y="24"/>
                    </a:lnTo>
                    <a:lnTo>
                      <a:pt x="21" y="16"/>
                    </a:lnTo>
                    <a:lnTo>
                      <a:pt x="19" y="8"/>
                    </a:lnTo>
                    <a:lnTo>
                      <a:pt x="19" y="0"/>
                    </a:lnTo>
                    <a:lnTo>
                      <a:pt x="13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74" name="Freeform 3474"/>
              <p:cNvSpPr>
                <a:spLocks/>
              </p:cNvSpPr>
              <p:nvPr/>
            </p:nvSpPr>
            <p:spPr bwMode="auto">
              <a:xfrm>
                <a:off x="4141" y="2339"/>
                <a:ext cx="58" cy="13"/>
              </a:xfrm>
              <a:custGeom>
                <a:avLst/>
                <a:gdLst>
                  <a:gd name="T0" fmla="*/ 0 w 58"/>
                  <a:gd name="T1" fmla="*/ 3 h 13"/>
                  <a:gd name="T2" fmla="*/ 0 w 58"/>
                  <a:gd name="T3" fmla="*/ 3 h 13"/>
                  <a:gd name="T4" fmla="*/ 5 w 58"/>
                  <a:gd name="T5" fmla="*/ 3 h 13"/>
                  <a:gd name="T6" fmla="*/ 13 w 58"/>
                  <a:gd name="T7" fmla="*/ 3 h 13"/>
                  <a:gd name="T8" fmla="*/ 21 w 58"/>
                  <a:gd name="T9" fmla="*/ 3 h 13"/>
                  <a:gd name="T10" fmla="*/ 29 w 58"/>
                  <a:gd name="T11" fmla="*/ 5 h 13"/>
                  <a:gd name="T12" fmla="*/ 37 w 58"/>
                  <a:gd name="T13" fmla="*/ 5 h 13"/>
                  <a:gd name="T14" fmla="*/ 45 w 58"/>
                  <a:gd name="T15" fmla="*/ 8 h 13"/>
                  <a:gd name="T16" fmla="*/ 50 w 58"/>
                  <a:gd name="T17" fmla="*/ 10 h 13"/>
                  <a:gd name="T18" fmla="*/ 52 w 58"/>
                  <a:gd name="T19" fmla="*/ 13 h 13"/>
                  <a:gd name="T20" fmla="*/ 58 w 58"/>
                  <a:gd name="T21" fmla="*/ 10 h 13"/>
                  <a:gd name="T22" fmla="*/ 52 w 58"/>
                  <a:gd name="T23" fmla="*/ 8 h 13"/>
                  <a:gd name="T24" fmla="*/ 47 w 58"/>
                  <a:gd name="T25" fmla="*/ 5 h 13"/>
                  <a:gd name="T26" fmla="*/ 39 w 58"/>
                  <a:gd name="T27" fmla="*/ 3 h 13"/>
                  <a:gd name="T28" fmla="*/ 29 w 58"/>
                  <a:gd name="T29" fmla="*/ 0 h 13"/>
                  <a:gd name="T30" fmla="*/ 21 w 58"/>
                  <a:gd name="T31" fmla="*/ 0 h 13"/>
                  <a:gd name="T32" fmla="*/ 13 w 58"/>
                  <a:gd name="T33" fmla="*/ 0 h 13"/>
                  <a:gd name="T34" fmla="*/ 5 w 58"/>
                  <a:gd name="T35" fmla="*/ 0 h 13"/>
                  <a:gd name="T36" fmla="*/ 0 w 58"/>
                  <a:gd name="T37" fmla="*/ 0 h 13"/>
                  <a:gd name="T38" fmla="*/ 0 w 58"/>
                  <a:gd name="T39" fmla="*/ 0 h 13"/>
                  <a:gd name="T40" fmla="*/ 0 w 58"/>
                  <a:gd name="T41" fmla="*/ 3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8"/>
                  <a:gd name="T64" fmla="*/ 0 h 13"/>
                  <a:gd name="T65" fmla="*/ 58 w 58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8" h="13">
                    <a:moveTo>
                      <a:pt x="0" y="3"/>
                    </a:moveTo>
                    <a:lnTo>
                      <a:pt x="0" y="3"/>
                    </a:lnTo>
                    <a:lnTo>
                      <a:pt x="5" y="3"/>
                    </a:lnTo>
                    <a:lnTo>
                      <a:pt x="13" y="3"/>
                    </a:lnTo>
                    <a:lnTo>
                      <a:pt x="21" y="3"/>
                    </a:lnTo>
                    <a:lnTo>
                      <a:pt x="29" y="5"/>
                    </a:lnTo>
                    <a:lnTo>
                      <a:pt x="37" y="5"/>
                    </a:lnTo>
                    <a:lnTo>
                      <a:pt x="45" y="8"/>
                    </a:lnTo>
                    <a:lnTo>
                      <a:pt x="50" y="10"/>
                    </a:lnTo>
                    <a:lnTo>
                      <a:pt x="52" y="13"/>
                    </a:lnTo>
                    <a:lnTo>
                      <a:pt x="58" y="10"/>
                    </a:lnTo>
                    <a:lnTo>
                      <a:pt x="52" y="8"/>
                    </a:lnTo>
                    <a:lnTo>
                      <a:pt x="47" y="5"/>
                    </a:lnTo>
                    <a:lnTo>
                      <a:pt x="39" y="3"/>
                    </a:lnTo>
                    <a:lnTo>
                      <a:pt x="29" y="0"/>
                    </a:lnTo>
                    <a:lnTo>
                      <a:pt x="21" y="0"/>
                    </a:lnTo>
                    <a:lnTo>
                      <a:pt x="13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75" name="Freeform 3475"/>
              <p:cNvSpPr>
                <a:spLocks/>
              </p:cNvSpPr>
              <p:nvPr/>
            </p:nvSpPr>
            <p:spPr bwMode="auto">
              <a:xfrm>
                <a:off x="3861" y="2339"/>
                <a:ext cx="280" cy="18"/>
              </a:xfrm>
              <a:custGeom>
                <a:avLst/>
                <a:gdLst>
                  <a:gd name="T0" fmla="*/ 3 w 280"/>
                  <a:gd name="T1" fmla="*/ 16 h 18"/>
                  <a:gd name="T2" fmla="*/ 0 w 280"/>
                  <a:gd name="T3" fmla="*/ 18 h 18"/>
                  <a:gd name="T4" fmla="*/ 13 w 280"/>
                  <a:gd name="T5" fmla="*/ 18 h 18"/>
                  <a:gd name="T6" fmla="*/ 42 w 280"/>
                  <a:gd name="T7" fmla="*/ 16 h 18"/>
                  <a:gd name="T8" fmla="*/ 87 w 280"/>
                  <a:gd name="T9" fmla="*/ 13 h 18"/>
                  <a:gd name="T10" fmla="*/ 136 w 280"/>
                  <a:gd name="T11" fmla="*/ 10 h 18"/>
                  <a:gd name="T12" fmla="*/ 189 w 280"/>
                  <a:gd name="T13" fmla="*/ 8 h 18"/>
                  <a:gd name="T14" fmla="*/ 233 w 280"/>
                  <a:gd name="T15" fmla="*/ 5 h 18"/>
                  <a:gd name="T16" fmla="*/ 267 w 280"/>
                  <a:gd name="T17" fmla="*/ 3 h 18"/>
                  <a:gd name="T18" fmla="*/ 280 w 280"/>
                  <a:gd name="T19" fmla="*/ 3 h 18"/>
                  <a:gd name="T20" fmla="*/ 280 w 280"/>
                  <a:gd name="T21" fmla="*/ 0 h 18"/>
                  <a:gd name="T22" fmla="*/ 267 w 280"/>
                  <a:gd name="T23" fmla="*/ 0 h 18"/>
                  <a:gd name="T24" fmla="*/ 233 w 280"/>
                  <a:gd name="T25" fmla="*/ 3 h 18"/>
                  <a:gd name="T26" fmla="*/ 189 w 280"/>
                  <a:gd name="T27" fmla="*/ 5 h 18"/>
                  <a:gd name="T28" fmla="*/ 136 w 280"/>
                  <a:gd name="T29" fmla="*/ 8 h 18"/>
                  <a:gd name="T30" fmla="*/ 87 w 280"/>
                  <a:gd name="T31" fmla="*/ 10 h 18"/>
                  <a:gd name="T32" fmla="*/ 42 w 280"/>
                  <a:gd name="T33" fmla="*/ 13 h 18"/>
                  <a:gd name="T34" fmla="*/ 13 w 280"/>
                  <a:gd name="T35" fmla="*/ 16 h 18"/>
                  <a:gd name="T36" fmla="*/ 0 w 280"/>
                  <a:gd name="T37" fmla="*/ 16 h 18"/>
                  <a:gd name="T38" fmla="*/ 0 w 280"/>
                  <a:gd name="T39" fmla="*/ 16 h 18"/>
                  <a:gd name="T40" fmla="*/ 3 w 280"/>
                  <a:gd name="T41" fmla="*/ 16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80"/>
                  <a:gd name="T64" fmla="*/ 0 h 18"/>
                  <a:gd name="T65" fmla="*/ 280 w 280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80" h="18">
                    <a:moveTo>
                      <a:pt x="3" y="16"/>
                    </a:moveTo>
                    <a:lnTo>
                      <a:pt x="0" y="18"/>
                    </a:lnTo>
                    <a:lnTo>
                      <a:pt x="13" y="18"/>
                    </a:lnTo>
                    <a:lnTo>
                      <a:pt x="42" y="16"/>
                    </a:lnTo>
                    <a:lnTo>
                      <a:pt x="87" y="13"/>
                    </a:lnTo>
                    <a:lnTo>
                      <a:pt x="136" y="10"/>
                    </a:lnTo>
                    <a:lnTo>
                      <a:pt x="189" y="8"/>
                    </a:lnTo>
                    <a:lnTo>
                      <a:pt x="233" y="5"/>
                    </a:lnTo>
                    <a:lnTo>
                      <a:pt x="267" y="3"/>
                    </a:lnTo>
                    <a:lnTo>
                      <a:pt x="280" y="3"/>
                    </a:lnTo>
                    <a:lnTo>
                      <a:pt x="280" y="0"/>
                    </a:lnTo>
                    <a:lnTo>
                      <a:pt x="267" y="0"/>
                    </a:lnTo>
                    <a:lnTo>
                      <a:pt x="233" y="3"/>
                    </a:lnTo>
                    <a:lnTo>
                      <a:pt x="189" y="5"/>
                    </a:lnTo>
                    <a:lnTo>
                      <a:pt x="136" y="8"/>
                    </a:lnTo>
                    <a:lnTo>
                      <a:pt x="87" y="10"/>
                    </a:lnTo>
                    <a:lnTo>
                      <a:pt x="42" y="13"/>
                    </a:lnTo>
                    <a:lnTo>
                      <a:pt x="13" y="16"/>
                    </a:lnTo>
                    <a:lnTo>
                      <a:pt x="0" y="16"/>
                    </a:lnTo>
                    <a:lnTo>
                      <a:pt x="3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76" name="Freeform 3476"/>
              <p:cNvSpPr>
                <a:spLocks/>
              </p:cNvSpPr>
              <p:nvPr/>
            </p:nvSpPr>
            <p:spPr bwMode="auto">
              <a:xfrm>
                <a:off x="3827" y="2444"/>
                <a:ext cx="374" cy="89"/>
              </a:xfrm>
              <a:custGeom>
                <a:avLst/>
                <a:gdLst>
                  <a:gd name="T0" fmla="*/ 66 w 374"/>
                  <a:gd name="T1" fmla="*/ 10 h 89"/>
                  <a:gd name="T2" fmla="*/ 50 w 374"/>
                  <a:gd name="T3" fmla="*/ 15 h 89"/>
                  <a:gd name="T4" fmla="*/ 34 w 374"/>
                  <a:gd name="T5" fmla="*/ 28 h 89"/>
                  <a:gd name="T6" fmla="*/ 19 w 374"/>
                  <a:gd name="T7" fmla="*/ 42 h 89"/>
                  <a:gd name="T8" fmla="*/ 6 w 374"/>
                  <a:gd name="T9" fmla="*/ 52 h 89"/>
                  <a:gd name="T10" fmla="*/ 3 w 374"/>
                  <a:gd name="T11" fmla="*/ 55 h 89"/>
                  <a:gd name="T12" fmla="*/ 0 w 374"/>
                  <a:gd name="T13" fmla="*/ 60 h 89"/>
                  <a:gd name="T14" fmla="*/ 3 w 374"/>
                  <a:gd name="T15" fmla="*/ 65 h 89"/>
                  <a:gd name="T16" fmla="*/ 11 w 374"/>
                  <a:gd name="T17" fmla="*/ 70 h 89"/>
                  <a:gd name="T18" fmla="*/ 24 w 374"/>
                  <a:gd name="T19" fmla="*/ 76 h 89"/>
                  <a:gd name="T20" fmla="*/ 47 w 374"/>
                  <a:gd name="T21" fmla="*/ 81 h 89"/>
                  <a:gd name="T22" fmla="*/ 74 w 374"/>
                  <a:gd name="T23" fmla="*/ 84 h 89"/>
                  <a:gd name="T24" fmla="*/ 105 w 374"/>
                  <a:gd name="T25" fmla="*/ 84 h 89"/>
                  <a:gd name="T26" fmla="*/ 139 w 374"/>
                  <a:gd name="T27" fmla="*/ 86 h 89"/>
                  <a:gd name="T28" fmla="*/ 176 w 374"/>
                  <a:gd name="T29" fmla="*/ 86 h 89"/>
                  <a:gd name="T30" fmla="*/ 210 w 374"/>
                  <a:gd name="T31" fmla="*/ 89 h 89"/>
                  <a:gd name="T32" fmla="*/ 244 w 374"/>
                  <a:gd name="T33" fmla="*/ 89 h 89"/>
                  <a:gd name="T34" fmla="*/ 275 w 374"/>
                  <a:gd name="T35" fmla="*/ 89 h 89"/>
                  <a:gd name="T36" fmla="*/ 309 w 374"/>
                  <a:gd name="T37" fmla="*/ 86 h 89"/>
                  <a:gd name="T38" fmla="*/ 338 w 374"/>
                  <a:gd name="T39" fmla="*/ 84 h 89"/>
                  <a:gd name="T40" fmla="*/ 366 w 374"/>
                  <a:gd name="T41" fmla="*/ 73 h 89"/>
                  <a:gd name="T42" fmla="*/ 372 w 374"/>
                  <a:gd name="T43" fmla="*/ 70 h 89"/>
                  <a:gd name="T44" fmla="*/ 374 w 374"/>
                  <a:gd name="T45" fmla="*/ 65 h 89"/>
                  <a:gd name="T46" fmla="*/ 374 w 374"/>
                  <a:gd name="T47" fmla="*/ 55 h 89"/>
                  <a:gd name="T48" fmla="*/ 372 w 374"/>
                  <a:gd name="T49" fmla="*/ 42 h 89"/>
                  <a:gd name="T50" fmla="*/ 366 w 374"/>
                  <a:gd name="T51" fmla="*/ 28 h 89"/>
                  <a:gd name="T52" fmla="*/ 364 w 374"/>
                  <a:gd name="T53" fmla="*/ 21 h 89"/>
                  <a:gd name="T54" fmla="*/ 359 w 374"/>
                  <a:gd name="T55" fmla="*/ 13 h 89"/>
                  <a:gd name="T56" fmla="*/ 351 w 374"/>
                  <a:gd name="T57" fmla="*/ 8 h 89"/>
                  <a:gd name="T58" fmla="*/ 340 w 374"/>
                  <a:gd name="T59" fmla="*/ 5 h 89"/>
                  <a:gd name="T60" fmla="*/ 272 w 374"/>
                  <a:gd name="T61" fmla="*/ 0 h 89"/>
                  <a:gd name="T62" fmla="*/ 204 w 374"/>
                  <a:gd name="T63" fmla="*/ 0 h 89"/>
                  <a:gd name="T64" fmla="*/ 134 w 374"/>
                  <a:gd name="T65" fmla="*/ 2 h 89"/>
                  <a:gd name="T66" fmla="*/ 66 w 374"/>
                  <a:gd name="T67" fmla="*/ 10 h 8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74"/>
                  <a:gd name="T103" fmla="*/ 0 h 89"/>
                  <a:gd name="T104" fmla="*/ 374 w 374"/>
                  <a:gd name="T105" fmla="*/ 89 h 8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74" h="89">
                    <a:moveTo>
                      <a:pt x="66" y="10"/>
                    </a:moveTo>
                    <a:lnTo>
                      <a:pt x="50" y="15"/>
                    </a:lnTo>
                    <a:lnTo>
                      <a:pt x="34" y="28"/>
                    </a:lnTo>
                    <a:lnTo>
                      <a:pt x="19" y="42"/>
                    </a:lnTo>
                    <a:lnTo>
                      <a:pt x="6" y="52"/>
                    </a:lnTo>
                    <a:lnTo>
                      <a:pt x="3" y="55"/>
                    </a:lnTo>
                    <a:lnTo>
                      <a:pt x="0" y="60"/>
                    </a:lnTo>
                    <a:lnTo>
                      <a:pt x="3" y="65"/>
                    </a:lnTo>
                    <a:lnTo>
                      <a:pt x="11" y="70"/>
                    </a:lnTo>
                    <a:lnTo>
                      <a:pt x="24" y="76"/>
                    </a:lnTo>
                    <a:lnTo>
                      <a:pt x="47" y="81"/>
                    </a:lnTo>
                    <a:lnTo>
                      <a:pt x="74" y="84"/>
                    </a:lnTo>
                    <a:lnTo>
                      <a:pt x="105" y="84"/>
                    </a:lnTo>
                    <a:lnTo>
                      <a:pt x="139" y="86"/>
                    </a:lnTo>
                    <a:lnTo>
                      <a:pt x="176" y="86"/>
                    </a:lnTo>
                    <a:lnTo>
                      <a:pt x="210" y="89"/>
                    </a:lnTo>
                    <a:lnTo>
                      <a:pt x="244" y="89"/>
                    </a:lnTo>
                    <a:lnTo>
                      <a:pt x="275" y="89"/>
                    </a:lnTo>
                    <a:lnTo>
                      <a:pt x="309" y="86"/>
                    </a:lnTo>
                    <a:lnTo>
                      <a:pt x="338" y="84"/>
                    </a:lnTo>
                    <a:lnTo>
                      <a:pt x="366" y="73"/>
                    </a:lnTo>
                    <a:lnTo>
                      <a:pt x="372" y="70"/>
                    </a:lnTo>
                    <a:lnTo>
                      <a:pt x="374" y="65"/>
                    </a:lnTo>
                    <a:lnTo>
                      <a:pt x="374" y="55"/>
                    </a:lnTo>
                    <a:lnTo>
                      <a:pt x="372" y="42"/>
                    </a:lnTo>
                    <a:lnTo>
                      <a:pt x="366" y="28"/>
                    </a:lnTo>
                    <a:lnTo>
                      <a:pt x="364" y="21"/>
                    </a:lnTo>
                    <a:lnTo>
                      <a:pt x="359" y="13"/>
                    </a:lnTo>
                    <a:lnTo>
                      <a:pt x="351" y="8"/>
                    </a:lnTo>
                    <a:lnTo>
                      <a:pt x="340" y="5"/>
                    </a:lnTo>
                    <a:lnTo>
                      <a:pt x="272" y="0"/>
                    </a:lnTo>
                    <a:lnTo>
                      <a:pt x="204" y="0"/>
                    </a:lnTo>
                    <a:lnTo>
                      <a:pt x="134" y="2"/>
                    </a:lnTo>
                    <a:lnTo>
                      <a:pt x="66" y="10"/>
                    </a:lnTo>
                    <a:close/>
                  </a:path>
                </a:pathLst>
              </a:custGeom>
              <a:solidFill>
                <a:srgbClr val="504A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77" name="Freeform 3477"/>
              <p:cNvSpPr>
                <a:spLocks/>
              </p:cNvSpPr>
              <p:nvPr/>
            </p:nvSpPr>
            <p:spPr bwMode="auto">
              <a:xfrm>
                <a:off x="3833" y="2446"/>
                <a:ext cx="368" cy="71"/>
              </a:xfrm>
              <a:custGeom>
                <a:avLst/>
                <a:gdLst>
                  <a:gd name="T0" fmla="*/ 60 w 368"/>
                  <a:gd name="T1" fmla="*/ 6 h 71"/>
                  <a:gd name="T2" fmla="*/ 47 w 368"/>
                  <a:gd name="T3" fmla="*/ 11 h 71"/>
                  <a:gd name="T4" fmla="*/ 34 w 368"/>
                  <a:gd name="T5" fmla="*/ 16 h 71"/>
                  <a:gd name="T6" fmla="*/ 15 w 368"/>
                  <a:gd name="T7" fmla="*/ 34 h 71"/>
                  <a:gd name="T8" fmla="*/ 7 w 368"/>
                  <a:gd name="T9" fmla="*/ 42 h 71"/>
                  <a:gd name="T10" fmla="*/ 0 w 368"/>
                  <a:gd name="T11" fmla="*/ 47 h 71"/>
                  <a:gd name="T12" fmla="*/ 0 w 368"/>
                  <a:gd name="T13" fmla="*/ 55 h 71"/>
                  <a:gd name="T14" fmla="*/ 0 w 368"/>
                  <a:gd name="T15" fmla="*/ 55 h 71"/>
                  <a:gd name="T16" fmla="*/ 5 w 368"/>
                  <a:gd name="T17" fmla="*/ 58 h 71"/>
                  <a:gd name="T18" fmla="*/ 65 w 368"/>
                  <a:gd name="T19" fmla="*/ 63 h 71"/>
                  <a:gd name="T20" fmla="*/ 120 w 368"/>
                  <a:gd name="T21" fmla="*/ 68 h 71"/>
                  <a:gd name="T22" fmla="*/ 177 w 368"/>
                  <a:gd name="T23" fmla="*/ 71 h 71"/>
                  <a:gd name="T24" fmla="*/ 238 w 368"/>
                  <a:gd name="T25" fmla="*/ 71 h 71"/>
                  <a:gd name="T26" fmla="*/ 303 w 368"/>
                  <a:gd name="T27" fmla="*/ 68 h 71"/>
                  <a:gd name="T28" fmla="*/ 332 w 368"/>
                  <a:gd name="T29" fmla="*/ 66 h 71"/>
                  <a:gd name="T30" fmla="*/ 360 w 368"/>
                  <a:gd name="T31" fmla="*/ 58 h 71"/>
                  <a:gd name="T32" fmla="*/ 366 w 368"/>
                  <a:gd name="T33" fmla="*/ 55 h 71"/>
                  <a:gd name="T34" fmla="*/ 368 w 368"/>
                  <a:gd name="T35" fmla="*/ 53 h 71"/>
                  <a:gd name="T36" fmla="*/ 366 w 368"/>
                  <a:gd name="T37" fmla="*/ 42 h 71"/>
                  <a:gd name="T38" fmla="*/ 360 w 368"/>
                  <a:gd name="T39" fmla="*/ 32 h 71"/>
                  <a:gd name="T40" fmla="*/ 355 w 368"/>
                  <a:gd name="T41" fmla="*/ 21 h 71"/>
                  <a:gd name="T42" fmla="*/ 350 w 368"/>
                  <a:gd name="T43" fmla="*/ 8 h 71"/>
                  <a:gd name="T44" fmla="*/ 345 w 368"/>
                  <a:gd name="T45" fmla="*/ 6 h 71"/>
                  <a:gd name="T46" fmla="*/ 334 w 368"/>
                  <a:gd name="T47" fmla="*/ 3 h 71"/>
                  <a:gd name="T48" fmla="*/ 198 w 368"/>
                  <a:gd name="T49" fmla="*/ 0 h 71"/>
                  <a:gd name="T50" fmla="*/ 128 w 368"/>
                  <a:gd name="T51" fmla="*/ 0 h 71"/>
                  <a:gd name="T52" fmla="*/ 60 w 368"/>
                  <a:gd name="T53" fmla="*/ 6 h 7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68"/>
                  <a:gd name="T82" fmla="*/ 0 h 71"/>
                  <a:gd name="T83" fmla="*/ 368 w 368"/>
                  <a:gd name="T84" fmla="*/ 71 h 71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68" h="71">
                    <a:moveTo>
                      <a:pt x="60" y="6"/>
                    </a:moveTo>
                    <a:lnTo>
                      <a:pt x="47" y="11"/>
                    </a:lnTo>
                    <a:lnTo>
                      <a:pt x="34" y="16"/>
                    </a:lnTo>
                    <a:lnTo>
                      <a:pt x="15" y="34"/>
                    </a:lnTo>
                    <a:lnTo>
                      <a:pt x="7" y="42"/>
                    </a:lnTo>
                    <a:lnTo>
                      <a:pt x="0" y="47"/>
                    </a:lnTo>
                    <a:lnTo>
                      <a:pt x="0" y="55"/>
                    </a:lnTo>
                    <a:lnTo>
                      <a:pt x="5" y="58"/>
                    </a:lnTo>
                    <a:lnTo>
                      <a:pt x="65" y="63"/>
                    </a:lnTo>
                    <a:lnTo>
                      <a:pt x="120" y="68"/>
                    </a:lnTo>
                    <a:lnTo>
                      <a:pt x="177" y="71"/>
                    </a:lnTo>
                    <a:lnTo>
                      <a:pt x="238" y="71"/>
                    </a:lnTo>
                    <a:lnTo>
                      <a:pt x="303" y="68"/>
                    </a:lnTo>
                    <a:lnTo>
                      <a:pt x="332" y="66"/>
                    </a:lnTo>
                    <a:lnTo>
                      <a:pt x="360" y="58"/>
                    </a:lnTo>
                    <a:lnTo>
                      <a:pt x="366" y="55"/>
                    </a:lnTo>
                    <a:lnTo>
                      <a:pt x="368" y="53"/>
                    </a:lnTo>
                    <a:lnTo>
                      <a:pt x="366" y="42"/>
                    </a:lnTo>
                    <a:lnTo>
                      <a:pt x="360" y="32"/>
                    </a:lnTo>
                    <a:lnTo>
                      <a:pt x="355" y="21"/>
                    </a:lnTo>
                    <a:lnTo>
                      <a:pt x="350" y="8"/>
                    </a:lnTo>
                    <a:lnTo>
                      <a:pt x="345" y="6"/>
                    </a:lnTo>
                    <a:lnTo>
                      <a:pt x="334" y="3"/>
                    </a:lnTo>
                    <a:lnTo>
                      <a:pt x="198" y="0"/>
                    </a:lnTo>
                    <a:lnTo>
                      <a:pt x="128" y="0"/>
                    </a:lnTo>
                    <a:lnTo>
                      <a:pt x="60" y="6"/>
                    </a:lnTo>
                    <a:close/>
                  </a:path>
                </a:pathLst>
              </a:custGeom>
              <a:solidFill>
                <a:srgbClr val="BCB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78" name="Freeform 3478"/>
              <p:cNvSpPr>
                <a:spLocks/>
              </p:cNvSpPr>
              <p:nvPr/>
            </p:nvSpPr>
            <p:spPr bwMode="auto">
              <a:xfrm>
                <a:off x="3890" y="2457"/>
                <a:ext cx="8" cy="8"/>
              </a:xfrm>
              <a:custGeom>
                <a:avLst/>
                <a:gdLst>
                  <a:gd name="T0" fmla="*/ 3 w 8"/>
                  <a:gd name="T1" fmla="*/ 2 h 8"/>
                  <a:gd name="T2" fmla="*/ 3 w 8"/>
                  <a:gd name="T3" fmla="*/ 2 h 8"/>
                  <a:gd name="T4" fmla="*/ 0 w 8"/>
                  <a:gd name="T5" fmla="*/ 5 h 8"/>
                  <a:gd name="T6" fmla="*/ 0 w 8"/>
                  <a:gd name="T7" fmla="*/ 5 h 8"/>
                  <a:gd name="T8" fmla="*/ 3 w 8"/>
                  <a:gd name="T9" fmla="*/ 8 h 8"/>
                  <a:gd name="T10" fmla="*/ 5 w 8"/>
                  <a:gd name="T11" fmla="*/ 8 h 8"/>
                  <a:gd name="T12" fmla="*/ 8 w 8"/>
                  <a:gd name="T13" fmla="*/ 8 h 8"/>
                  <a:gd name="T14" fmla="*/ 8 w 8"/>
                  <a:gd name="T15" fmla="*/ 5 h 8"/>
                  <a:gd name="T16" fmla="*/ 8 w 8"/>
                  <a:gd name="T17" fmla="*/ 5 h 8"/>
                  <a:gd name="T18" fmla="*/ 8 w 8"/>
                  <a:gd name="T19" fmla="*/ 2 h 8"/>
                  <a:gd name="T20" fmla="*/ 8 w 8"/>
                  <a:gd name="T21" fmla="*/ 2 h 8"/>
                  <a:gd name="T22" fmla="*/ 8 w 8"/>
                  <a:gd name="T23" fmla="*/ 0 h 8"/>
                  <a:gd name="T24" fmla="*/ 5 w 8"/>
                  <a:gd name="T25" fmla="*/ 0 h 8"/>
                  <a:gd name="T26" fmla="*/ 3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3" y="2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79" name="Freeform 3479"/>
              <p:cNvSpPr>
                <a:spLocks/>
              </p:cNvSpPr>
              <p:nvPr/>
            </p:nvSpPr>
            <p:spPr bwMode="auto">
              <a:xfrm>
                <a:off x="3880" y="2465"/>
                <a:ext cx="10" cy="7"/>
              </a:xfrm>
              <a:custGeom>
                <a:avLst/>
                <a:gdLst>
                  <a:gd name="T0" fmla="*/ 2 w 10"/>
                  <a:gd name="T1" fmla="*/ 0 h 7"/>
                  <a:gd name="T2" fmla="*/ 2 w 10"/>
                  <a:gd name="T3" fmla="*/ 2 h 7"/>
                  <a:gd name="T4" fmla="*/ 2 w 10"/>
                  <a:gd name="T5" fmla="*/ 2 h 7"/>
                  <a:gd name="T6" fmla="*/ 0 w 10"/>
                  <a:gd name="T7" fmla="*/ 5 h 7"/>
                  <a:gd name="T8" fmla="*/ 0 w 10"/>
                  <a:gd name="T9" fmla="*/ 5 h 7"/>
                  <a:gd name="T10" fmla="*/ 2 w 10"/>
                  <a:gd name="T11" fmla="*/ 7 h 7"/>
                  <a:gd name="T12" fmla="*/ 5 w 10"/>
                  <a:gd name="T13" fmla="*/ 7 h 7"/>
                  <a:gd name="T14" fmla="*/ 7 w 10"/>
                  <a:gd name="T15" fmla="*/ 7 h 7"/>
                  <a:gd name="T16" fmla="*/ 7 w 10"/>
                  <a:gd name="T17" fmla="*/ 5 h 7"/>
                  <a:gd name="T18" fmla="*/ 7 w 10"/>
                  <a:gd name="T19" fmla="*/ 5 h 7"/>
                  <a:gd name="T20" fmla="*/ 10 w 10"/>
                  <a:gd name="T21" fmla="*/ 2 h 7"/>
                  <a:gd name="T22" fmla="*/ 10 w 10"/>
                  <a:gd name="T23" fmla="*/ 2 h 7"/>
                  <a:gd name="T24" fmla="*/ 10 w 10"/>
                  <a:gd name="T25" fmla="*/ 0 h 7"/>
                  <a:gd name="T26" fmla="*/ 2 w 10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7"/>
                  <a:gd name="T44" fmla="*/ 10 w 10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7">
                    <a:moveTo>
                      <a:pt x="2" y="0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80" name="Freeform 3480"/>
              <p:cNvSpPr>
                <a:spLocks/>
              </p:cNvSpPr>
              <p:nvPr/>
            </p:nvSpPr>
            <p:spPr bwMode="auto">
              <a:xfrm>
                <a:off x="3869" y="2472"/>
                <a:ext cx="11" cy="8"/>
              </a:xfrm>
              <a:custGeom>
                <a:avLst/>
                <a:gdLst>
                  <a:gd name="T0" fmla="*/ 3 w 11"/>
                  <a:gd name="T1" fmla="*/ 3 h 8"/>
                  <a:gd name="T2" fmla="*/ 3 w 11"/>
                  <a:gd name="T3" fmla="*/ 3 h 8"/>
                  <a:gd name="T4" fmla="*/ 0 w 11"/>
                  <a:gd name="T5" fmla="*/ 6 h 8"/>
                  <a:gd name="T6" fmla="*/ 0 w 11"/>
                  <a:gd name="T7" fmla="*/ 6 h 8"/>
                  <a:gd name="T8" fmla="*/ 0 w 11"/>
                  <a:gd name="T9" fmla="*/ 8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8 w 11"/>
                  <a:gd name="T19" fmla="*/ 6 h 8"/>
                  <a:gd name="T20" fmla="*/ 11 w 11"/>
                  <a:gd name="T21" fmla="*/ 3 h 8"/>
                  <a:gd name="T22" fmla="*/ 11 w 11"/>
                  <a:gd name="T23" fmla="*/ 3 h 8"/>
                  <a:gd name="T24" fmla="*/ 8 w 11"/>
                  <a:gd name="T25" fmla="*/ 0 h 8"/>
                  <a:gd name="T26" fmla="*/ 3 w 11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81" name="Freeform 3481"/>
              <p:cNvSpPr>
                <a:spLocks/>
              </p:cNvSpPr>
              <p:nvPr/>
            </p:nvSpPr>
            <p:spPr bwMode="auto">
              <a:xfrm>
                <a:off x="3856" y="2483"/>
                <a:ext cx="11" cy="8"/>
              </a:xfrm>
              <a:custGeom>
                <a:avLst/>
                <a:gdLst>
                  <a:gd name="T0" fmla="*/ 5 w 11"/>
                  <a:gd name="T1" fmla="*/ 0 h 8"/>
                  <a:gd name="T2" fmla="*/ 5 w 11"/>
                  <a:gd name="T3" fmla="*/ 3 h 8"/>
                  <a:gd name="T4" fmla="*/ 3 w 11"/>
                  <a:gd name="T5" fmla="*/ 3 h 8"/>
                  <a:gd name="T6" fmla="*/ 3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0 h 8"/>
                  <a:gd name="T24" fmla="*/ 11 w 11"/>
                  <a:gd name="T25" fmla="*/ 0 h 8"/>
                  <a:gd name="T26" fmla="*/ 8 w 11"/>
                  <a:gd name="T27" fmla="*/ 0 h 8"/>
                  <a:gd name="T28" fmla="*/ 5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5" y="0"/>
                    </a:moveTo>
                    <a:lnTo>
                      <a:pt x="5" y="3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82" name="Freeform 3482"/>
              <p:cNvSpPr>
                <a:spLocks/>
              </p:cNvSpPr>
              <p:nvPr/>
            </p:nvSpPr>
            <p:spPr bwMode="auto">
              <a:xfrm>
                <a:off x="3846" y="2491"/>
                <a:ext cx="10" cy="10"/>
              </a:xfrm>
              <a:custGeom>
                <a:avLst/>
                <a:gdLst>
                  <a:gd name="T0" fmla="*/ 2 w 10"/>
                  <a:gd name="T1" fmla="*/ 2 h 10"/>
                  <a:gd name="T2" fmla="*/ 2 w 10"/>
                  <a:gd name="T3" fmla="*/ 5 h 10"/>
                  <a:gd name="T4" fmla="*/ 0 w 10"/>
                  <a:gd name="T5" fmla="*/ 5 h 10"/>
                  <a:gd name="T6" fmla="*/ 0 w 10"/>
                  <a:gd name="T7" fmla="*/ 8 h 10"/>
                  <a:gd name="T8" fmla="*/ 0 w 10"/>
                  <a:gd name="T9" fmla="*/ 8 h 10"/>
                  <a:gd name="T10" fmla="*/ 2 w 10"/>
                  <a:gd name="T11" fmla="*/ 10 h 10"/>
                  <a:gd name="T12" fmla="*/ 2 w 10"/>
                  <a:gd name="T13" fmla="*/ 10 h 10"/>
                  <a:gd name="T14" fmla="*/ 5 w 10"/>
                  <a:gd name="T15" fmla="*/ 10 h 10"/>
                  <a:gd name="T16" fmla="*/ 7 w 10"/>
                  <a:gd name="T17" fmla="*/ 8 h 10"/>
                  <a:gd name="T18" fmla="*/ 7 w 10"/>
                  <a:gd name="T19" fmla="*/ 8 h 10"/>
                  <a:gd name="T20" fmla="*/ 10 w 10"/>
                  <a:gd name="T21" fmla="*/ 5 h 10"/>
                  <a:gd name="T22" fmla="*/ 10 w 10"/>
                  <a:gd name="T23" fmla="*/ 2 h 10"/>
                  <a:gd name="T24" fmla="*/ 10 w 10"/>
                  <a:gd name="T25" fmla="*/ 2 h 10"/>
                  <a:gd name="T26" fmla="*/ 7 w 10"/>
                  <a:gd name="T27" fmla="*/ 0 h 10"/>
                  <a:gd name="T28" fmla="*/ 2 w 10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0"/>
                  <a:gd name="T47" fmla="*/ 10 w 10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0">
                    <a:moveTo>
                      <a:pt x="2" y="2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10"/>
                    </a:lnTo>
                    <a:lnTo>
                      <a:pt x="5" y="10"/>
                    </a:lnTo>
                    <a:lnTo>
                      <a:pt x="7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7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83" name="Freeform 3483"/>
              <p:cNvSpPr>
                <a:spLocks/>
              </p:cNvSpPr>
              <p:nvPr/>
            </p:nvSpPr>
            <p:spPr bwMode="auto">
              <a:xfrm>
                <a:off x="3903" y="2457"/>
                <a:ext cx="8" cy="8"/>
              </a:xfrm>
              <a:custGeom>
                <a:avLst/>
                <a:gdLst>
                  <a:gd name="T0" fmla="*/ 3 w 8"/>
                  <a:gd name="T1" fmla="*/ 2 h 8"/>
                  <a:gd name="T2" fmla="*/ 0 w 8"/>
                  <a:gd name="T3" fmla="*/ 2 h 8"/>
                  <a:gd name="T4" fmla="*/ 0 w 8"/>
                  <a:gd name="T5" fmla="*/ 2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3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2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2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84" name="Freeform 3484"/>
              <p:cNvSpPr>
                <a:spLocks/>
              </p:cNvSpPr>
              <p:nvPr/>
            </p:nvSpPr>
            <p:spPr bwMode="auto">
              <a:xfrm>
                <a:off x="3893" y="2465"/>
                <a:ext cx="8" cy="7"/>
              </a:xfrm>
              <a:custGeom>
                <a:avLst/>
                <a:gdLst>
                  <a:gd name="T0" fmla="*/ 2 w 8"/>
                  <a:gd name="T1" fmla="*/ 0 h 7"/>
                  <a:gd name="T2" fmla="*/ 2 w 8"/>
                  <a:gd name="T3" fmla="*/ 2 h 7"/>
                  <a:gd name="T4" fmla="*/ 0 w 8"/>
                  <a:gd name="T5" fmla="*/ 2 h 7"/>
                  <a:gd name="T6" fmla="*/ 0 w 8"/>
                  <a:gd name="T7" fmla="*/ 5 h 7"/>
                  <a:gd name="T8" fmla="*/ 0 w 8"/>
                  <a:gd name="T9" fmla="*/ 5 h 7"/>
                  <a:gd name="T10" fmla="*/ 2 w 8"/>
                  <a:gd name="T11" fmla="*/ 7 h 7"/>
                  <a:gd name="T12" fmla="*/ 5 w 8"/>
                  <a:gd name="T13" fmla="*/ 7 h 7"/>
                  <a:gd name="T14" fmla="*/ 5 w 8"/>
                  <a:gd name="T15" fmla="*/ 7 h 7"/>
                  <a:gd name="T16" fmla="*/ 8 w 8"/>
                  <a:gd name="T17" fmla="*/ 5 h 7"/>
                  <a:gd name="T18" fmla="*/ 8 w 8"/>
                  <a:gd name="T19" fmla="*/ 5 h 7"/>
                  <a:gd name="T20" fmla="*/ 8 w 8"/>
                  <a:gd name="T21" fmla="*/ 2 h 7"/>
                  <a:gd name="T22" fmla="*/ 8 w 8"/>
                  <a:gd name="T23" fmla="*/ 2 h 7"/>
                  <a:gd name="T24" fmla="*/ 8 w 8"/>
                  <a:gd name="T25" fmla="*/ 0 h 7"/>
                  <a:gd name="T26" fmla="*/ 5 w 8"/>
                  <a:gd name="T27" fmla="*/ 0 h 7"/>
                  <a:gd name="T28" fmla="*/ 2 w 8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7"/>
                  <a:gd name="T47" fmla="*/ 8 w 8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7">
                    <a:moveTo>
                      <a:pt x="2" y="0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85" name="Freeform 3485"/>
              <p:cNvSpPr>
                <a:spLocks/>
              </p:cNvSpPr>
              <p:nvPr/>
            </p:nvSpPr>
            <p:spPr bwMode="auto">
              <a:xfrm>
                <a:off x="3882" y="2472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3 w 8"/>
                  <a:gd name="T3" fmla="*/ 3 h 8"/>
                  <a:gd name="T4" fmla="*/ 0 w 8"/>
                  <a:gd name="T5" fmla="*/ 6 h 8"/>
                  <a:gd name="T6" fmla="*/ 0 w 8"/>
                  <a:gd name="T7" fmla="*/ 6 h 8"/>
                  <a:gd name="T8" fmla="*/ 0 w 8"/>
                  <a:gd name="T9" fmla="*/ 8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8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3 h 8"/>
                  <a:gd name="T26" fmla="*/ 5 w 8"/>
                  <a:gd name="T27" fmla="*/ 0 h 8"/>
                  <a:gd name="T28" fmla="*/ 3 w 8"/>
                  <a:gd name="T29" fmla="*/ 3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86" name="Freeform 3486"/>
              <p:cNvSpPr>
                <a:spLocks/>
              </p:cNvSpPr>
              <p:nvPr/>
            </p:nvSpPr>
            <p:spPr bwMode="auto">
              <a:xfrm>
                <a:off x="3869" y="2483"/>
                <a:ext cx="11" cy="8"/>
              </a:xfrm>
              <a:custGeom>
                <a:avLst/>
                <a:gdLst>
                  <a:gd name="T0" fmla="*/ 5 w 11"/>
                  <a:gd name="T1" fmla="*/ 0 h 8"/>
                  <a:gd name="T2" fmla="*/ 5 w 11"/>
                  <a:gd name="T3" fmla="*/ 3 h 8"/>
                  <a:gd name="T4" fmla="*/ 3 w 11"/>
                  <a:gd name="T5" fmla="*/ 3 h 8"/>
                  <a:gd name="T6" fmla="*/ 3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8 w 11"/>
                  <a:gd name="T27" fmla="*/ 0 h 8"/>
                  <a:gd name="T28" fmla="*/ 5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5" y="0"/>
                    </a:moveTo>
                    <a:lnTo>
                      <a:pt x="5" y="3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87" name="Freeform 3487"/>
              <p:cNvSpPr>
                <a:spLocks/>
              </p:cNvSpPr>
              <p:nvPr/>
            </p:nvSpPr>
            <p:spPr bwMode="auto">
              <a:xfrm>
                <a:off x="3859" y="2493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2 w 10"/>
                  <a:gd name="T11" fmla="*/ 8 h 8"/>
                  <a:gd name="T12" fmla="*/ 2 w 10"/>
                  <a:gd name="T13" fmla="*/ 8 h 8"/>
                  <a:gd name="T14" fmla="*/ 5 w 10"/>
                  <a:gd name="T15" fmla="*/ 8 h 8"/>
                  <a:gd name="T16" fmla="*/ 8 w 10"/>
                  <a:gd name="T17" fmla="*/ 6 h 8"/>
                  <a:gd name="T18" fmla="*/ 8 w 10"/>
                  <a:gd name="T19" fmla="*/ 6 h 8"/>
                  <a:gd name="T20" fmla="*/ 8 w 10"/>
                  <a:gd name="T21" fmla="*/ 3 h 8"/>
                  <a:gd name="T22" fmla="*/ 10 w 10"/>
                  <a:gd name="T23" fmla="*/ 0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88" name="Freeform 3488"/>
              <p:cNvSpPr>
                <a:spLocks/>
              </p:cNvSpPr>
              <p:nvPr/>
            </p:nvSpPr>
            <p:spPr bwMode="auto">
              <a:xfrm>
                <a:off x="3914" y="2457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2 h 8"/>
                  <a:gd name="T4" fmla="*/ 2 w 10"/>
                  <a:gd name="T5" fmla="*/ 2 h 8"/>
                  <a:gd name="T6" fmla="*/ 0 w 10"/>
                  <a:gd name="T7" fmla="*/ 5 h 8"/>
                  <a:gd name="T8" fmla="*/ 0 w 10"/>
                  <a:gd name="T9" fmla="*/ 5 h 8"/>
                  <a:gd name="T10" fmla="*/ 2 w 10"/>
                  <a:gd name="T11" fmla="*/ 5 h 8"/>
                  <a:gd name="T12" fmla="*/ 5 w 10"/>
                  <a:gd name="T13" fmla="*/ 8 h 8"/>
                  <a:gd name="T14" fmla="*/ 7 w 10"/>
                  <a:gd name="T15" fmla="*/ 8 h 8"/>
                  <a:gd name="T16" fmla="*/ 7 w 10"/>
                  <a:gd name="T17" fmla="*/ 5 h 8"/>
                  <a:gd name="T18" fmla="*/ 10 w 10"/>
                  <a:gd name="T19" fmla="*/ 5 h 8"/>
                  <a:gd name="T20" fmla="*/ 10 w 10"/>
                  <a:gd name="T21" fmla="*/ 2 h 8"/>
                  <a:gd name="T22" fmla="*/ 10 w 10"/>
                  <a:gd name="T23" fmla="*/ 2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7" y="5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89" name="Freeform 3489"/>
              <p:cNvSpPr>
                <a:spLocks/>
              </p:cNvSpPr>
              <p:nvPr/>
            </p:nvSpPr>
            <p:spPr bwMode="auto">
              <a:xfrm>
                <a:off x="3906" y="2465"/>
                <a:ext cx="8" cy="7"/>
              </a:xfrm>
              <a:custGeom>
                <a:avLst/>
                <a:gdLst>
                  <a:gd name="T0" fmla="*/ 2 w 8"/>
                  <a:gd name="T1" fmla="*/ 0 h 7"/>
                  <a:gd name="T2" fmla="*/ 0 w 8"/>
                  <a:gd name="T3" fmla="*/ 2 h 7"/>
                  <a:gd name="T4" fmla="*/ 0 w 8"/>
                  <a:gd name="T5" fmla="*/ 2 h 7"/>
                  <a:gd name="T6" fmla="*/ 0 w 8"/>
                  <a:gd name="T7" fmla="*/ 5 h 7"/>
                  <a:gd name="T8" fmla="*/ 0 w 8"/>
                  <a:gd name="T9" fmla="*/ 5 h 7"/>
                  <a:gd name="T10" fmla="*/ 2 w 8"/>
                  <a:gd name="T11" fmla="*/ 7 h 7"/>
                  <a:gd name="T12" fmla="*/ 5 w 8"/>
                  <a:gd name="T13" fmla="*/ 7 h 7"/>
                  <a:gd name="T14" fmla="*/ 5 w 8"/>
                  <a:gd name="T15" fmla="*/ 7 h 7"/>
                  <a:gd name="T16" fmla="*/ 8 w 8"/>
                  <a:gd name="T17" fmla="*/ 5 h 7"/>
                  <a:gd name="T18" fmla="*/ 8 w 8"/>
                  <a:gd name="T19" fmla="*/ 5 h 7"/>
                  <a:gd name="T20" fmla="*/ 8 w 8"/>
                  <a:gd name="T21" fmla="*/ 2 h 7"/>
                  <a:gd name="T22" fmla="*/ 8 w 8"/>
                  <a:gd name="T23" fmla="*/ 2 h 7"/>
                  <a:gd name="T24" fmla="*/ 8 w 8"/>
                  <a:gd name="T25" fmla="*/ 0 h 7"/>
                  <a:gd name="T26" fmla="*/ 5 w 8"/>
                  <a:gd name="T27" fmla="*/ 0 h 7"/>
                  <a:gd name="T28" fmla="*/ 2 w 8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7"/>
                  <a:gd name="T47" fmla="*/ 8 w 8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7">
                    <a:moveTo>
                      <a:pt x="2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90" name="Freeform 3490"/>
              <p:cNvSpPr>
                <a:spLocks/>
              </p:cNvSpPr>
              <p:nvPr/>
            </p:nvSpPr>
            <p:spPr bwMode="auto">
              <a:xfrm>
                <a:off x="3895" y="2472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3 w 8"/>
                  <a:gd name="T3" fmla="*/ 3 h 8"/>
                  <a:gd name="T4" fmla="*/ 0 w 8"/>
                  <a:gd name="T5" fmla="*/ 6 h 8"/>
                  <a:gd name="T6" fmla="*/ 0 w 8"/>
                  <a:gd name="T7" fmla="*/ 8 h 8"/>
                  <a:gd name="T8" fmla="*/ 0 w 8"/>
                  <a:gd name="T9" fmla="*/ 8 h 8"/>
                  <a:gd name="T10" fmla="*/ 3 w 8"/>
                  <a:gd name="T11" fmla="*/ 8 h 8"/>
                  <a:gd name="T12" fmla="*/ 6 w 8"/>
                  <a:gd name="T13" fmla="*/ 8 h 8"/>
                  <a:gd name="T14" fmla="*/ 6 w 8"/>
                  <a:gd name="T15" fmla="*/ 8 h 8"/>
                  <a:gd name="T16" fmla="*/ 8 w 8"/>
                  <a:gd name="T17" fmla="*/ 8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6 w 8"/>
                  <a:gd name="T25" fmla="*/ 0 h 8"/>
                  <a:gd name="T26" fmla="*/ 3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91" name="Freeform 3491"/>
              <p:cNvSpPr>
                <a:spLocks/>
              </p:cNvSpPr>
              <p:nvPr/>
            </p:nvSpPr>
            <p:spPr bwMode="auto">
              <a:xfrm>
                <a:off x="3882" y="2483"/>
                <a:ext cx="11" cy="8"/>
              </a:xfrm>
              <a:custGeom>
                <a:avLst/>
                <a:gdLst>
                  <a:gd name="T0" fmla="*/ 5 w 11"/>
                  <a:gd name="T1" fmla="*/ 0 h 8"/>
                  <a:gd name="T2" fmla="*/ 3 w 11"/>
                  <a:gd name="T3" fmla="*/ 3 h 8"/>
                  <a:gd name="T4" fmla="*/ 3 w 11"/>
                  <a:gd name="T5" fmla="*/ 3 h 8"/>
                  <a:gd name="T6" fmla="*/ 3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8 w 11"/>
                  <a:gd name="T27" fmla="*/ 0 h 8"/>
                  <a:gd name="T28" fmla="*/ 5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5" y="0"/>
                    </a:moveTo>
                    <a:lnTo>
                      <a:pt x="3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92" name="Freeform 3492"/>
              <p:cNvSpPr>
                <a:spLocks/>
              </p:cNvSpPr>
              <p:nvPr/>
            </p:nvSpPr>
            <p:spPr bwMode="auto">
              <a:xfrm>
                <a:off x="3872" y="2493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8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93" name="Freeform 3493"/>
              <p:cNvSpPr>
                <a:spLocks/>
              </p:cNvSpPr>
              <p:nvPr/>
            </p:nvSpPr>
            <p:spPr bwMode="auto">
              <a:xfrm>
                <a:off x="3927" y="2457"/>
                <a:ext cx="8" cy="5"/>
              </a:xfrm>
              <a:custGeom>
                <a:avLst/>
                <a:gdLst>
                  <a:gd name="T0" fmla="*/ 2 w 8"/>
                  <a:gd name="T1" fmla="*/ 0 h 5"/>
                  <a:gd name="T2" fmla="*/ 2 w 8"/>
                  <a:gd name="T3" fmla="*/ 2 h 5"/>
                  <a:gd name="T4" fmla="*/ 0 w 8"/>
                  <a:gd name="T5" fmla="*/ 2 h 5"/>
                  <a:gd name="T6" fmla="*/ 0 w 8"/>
                  <a:gd name="T7" fmla="*/ 5 h 5"/>
                  <a:gd name="T8" fmla="*/ 0 w 8"/>
                  <a:gd name="T9" fmla="*/ 5 h 5"/>
                  <a:gd name="T10" fmla="*/ 2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2 h 5"/>
                  <a:gd name="T22" fmla="*/ 8 w 8"/>
                  <a:gd name="T23" fmla="*/ 2 h 5"/>
                  <a:gd name="T24" fmla="*/ 8 w 8"/>
                  <a:gd name="T25" fmla="*/ 0 h 5"/>
                  <a:gd name="T26" fmla="*/ 5 w 8"/>
                  <a:gd name="T27" fmla="*/ 0 h 5"/>
                  <a:gd name="T28" fmla="*/ 2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2" y="0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94" name="Freeform 3494"/>
              <p:cNvSpPr>
                <a:spLocks/>
              </p:cNvSpPr>
              <p:nvPr/>
            </p:nvSpPr>
            <p:spPr bwMode="auto">
              <a:xfrm>
                <a:off x="3919" y="2465"/>
                <a:ext cx="8" cy="7"/>
              </a:xfrm>
              <a:custGeom>
                <a:avLst/>
                <a:gdLst>
                  <a:gd name="T0" fmla="*/ 0 w 8"/>
                  <a:gd name="T1" fmla="*/ 0 h 7"/>
                  <a:gd name="T2" fmla="*/ 0 w 8"/>
                  <a:gd name="T3" fmla="*/ 2 h 7"/>
                  <a:gd name="T4" fmla="*/ 0 w 8"/>
                  <a:gd name="T5" fmla="*/ 2 h 7"/>
                  <a:gd name="T6" fmla="*/ 0 w 8"/>
                  <a:gd name="T7" fmla="*/ 5 h 7"/>
                  <a:gd name="T8" fmla="*/ 0 w 8"/>
                  <a:gd name="T9" fmla="*/ 5 h 7"/>
                  <a:gd name="T10" fmla="*/ 2 w 8"/>
                  <a:gd name="T11" fmla="*/ 7 h 7"/>
                  <a:gd name="T12" fmla="*/ 5 w 8"/>
                  <a:gd name="T13" fmla="*/ 7 h 7"/>
                  <a:gd name="T14" fmla="*/ 5 w 8"/>
                  <a:gd name="T15" fmla="*/ 7 h 7"/>
                  <a:gd name="T16" fmla="*/ 8 w 8"/>
                  <a:gd name="T17" fmla="*/ 5 h 7"/>
                  <a:gd name="T18" fmla="*/ 8 w 8"/>
                  <a:gd name="T19" fmla="*/ 5 h 7"/>
                  <a:gd name="T20" fmla="*/ 8 w 8"/>
                  <a:gd name="T21" fmla="*/ 2 h 7"/>
                  <a:gd name="T22" fmla="*/ 8 w 8"/>
                  <a:gd name="T23" fmla="*/ 2 h 7"/>
                  <a:gd name="T24" fmla="*/ 8 w 8"/>
                  <a:gd name="T25" fmla="*/ 0 h 7"/>
                  <a:gd name="T26" fmla="*/ 0 w 8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7"/>
                  <a:gd name="T44" fmla="*/ 8 w 8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95" name="Freeform 3495"/>
              <p:cNvSpPr>
                <a:spLocks/>
              </p:cNvSpPr>
              <p:nvPr/>
            </p:nvSpPr>
            <p:spPr bwMode="auto">
              <a:xfrm>
                <a:off x="3908" y="2472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3 w 8"/>
                  <a:gd name="T3" fmla="*/ 3 h 8"/>
                  <a:gd name="T4" fmla="*/ 0 w 8"/>
                  <a:gd name="T5" fmla="*/ 6 h 8"/>
                  <a:gd name="T6" fmla="*/ 0 w 8"/>
                  <a:gd name="T7" fmla="*/ 8 h 8"/>
                  <a:gd name="T8" fmla="*/ 0 w 8"/>
                  <a:gd name="T9" fmla="*/ 8 h 8"/>
                  <a:gd name="T10" fmla="*/ 3 w 8"/>
                  <a:gd name="T11" fmla="*/ 8 h 8"/>
                  <a:gd name="T12" fmla="*/ 6 w 8"/>
                  <a:gd name="T13" fmla="*/ 8 h 8"/>
                  <a:gd name="T14" fmla="*/ 8 w 8"/>
                  <a:gd name="T15" fmla="*/ 8 h 8"/>
                  <a:gd name="T16" fmla="*/ 8 w 8"/>
                  <a:gd name="T17" fmla="*/ 8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6 w 8"/>
                  <a:gd name="T25" fmla="*/ 0 h 8"/>
                  <a:gd name="T26" fmla="*/ 3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96" name="Freeform 3496"/>
              <p:cNvSpPr>
                <a:spLocks/>
              </p:cNvSpPr>
              <p:nvPr/>
            </p:nvSpPr>
            <p:spPr bwMode="auto">
              <a:xfrm>
                <a:off x="3898" y="2483"/>
                <a:ext cx="8" cy="8"/>
              </a:xfrm>
              <a:custGeom>
                <a:avLst/>
                <a:gdLst>
                  <a:gd name="T0" fmla="*/ 3 w 8"/>
                  <a:gd name="T1" fmla="*/ 0 h 8"/>
                  <a:gd name="T2" fmla="*/ 3 w 8"/>
                  <a:gd name="T3" fmla="*/ 3 h 8"/>
                  <a:gd name="T4" fmla="*/ 0 w 8"/>
                  <a:gd name="T5" fmla="*/ 5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97" name="Freeform 3497"/>
              <p:cNvSpPr>
                <a:spLocks/>
              </p:cNvSpPr>
              <p:nvPr/>
            </p:nvSpPr>
            <p:spPr bwMode="auto">
              <a:xfrm>
                <a:off x="3885" y="2493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3 h 8"/>
                  <a:gd name="T4" fmla="*/ 2 w 10"/>
                  <a:gd name="T5" fmla="*/ 6 h 8"/>
                  <a:gd name="T6" fmla="*/ 0 w 10"/>
                  <a:gd name="T7" fmla="*/ 6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10 w 10"/>
                  <a:gd name="T17" fmla="*/ 8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3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98" name="Freeform 3498"/>
              <p:cNvSpPr>
                <a:spLocks/>
              </p:cNvSpPr>
              <p:nvPr/>
            </p:nvSpPr>
            <p:spPr bwMode="auto">
              <a:xfrm>
                <a:off x="3940" y="2457"/>
                <a:ext cx="8" cy="5"/>
              </a:xfrm>
              <a:custGeom>
                <a:avLst/>
                <a:gdLst>
                  <a:gd name="T0" fmla="*/ 2 w 8"/>
                  <a:gd name="T1" fmla="*/ 0 h 5"/>
                  <a:gd name="T2" fmla="*/ 0 w 8"/>
                  <a:gd name="T3" fmla="*/ 2 h 5"/>
                  <a:gd name="T4" fmla="*/ 0 w 8"/>
                  <a:gd name="T5" fmla="*/ 2 h 5"/>
                  <a:gd name="T6" fmla="*/ 0 w 8"/>
                  <a:gd name="T7" fmla="*/ 5 h 5"/>
                  <a:gd name="T8" fmla="*/ 0 w 8"/>
                  <a:gd name="T9" fmla="*/ 5 h 5"/>
                  <a:gd name="T10" fmla="*/ 2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2 h 5"/>
                  <a:gd name="T22" fmla="*/ 8 w 8"/>
                  <a:gd name="T23" fmla="*/ 2 h 5"/>
                  <a:gd name="T24" fmla="*/ 8 w 8"/>
                  <a:gd name="T25" fmla="*/ 0 h 5"/>
                  <a:gd name="T26" fmla="*/ 5 w 8"/>
                  <a:gd name="T27" fmla="*/ 0 h 5"/>
                  <a:gd name="T28" fmla="*/ 2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2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99" name="Freeform 3499"/>
              <p:cNvSpPr>
                <a:spLocks/>
              </p:cNvSpPr>
              <p:nvPr/>
            </p:nvSpPr>
            <p:spPr bwMode="auto">
              <a:xfrm>
                <a:off x="3932" y="2465"/>
                <a:ext cx="8" cy="7"/>
              </a:xfrm>
              <a:custGeom>
                <a:avLst/>
                <a:gdLst>
                  <a:gd name="T0" fmla="*/ 0 w 8"/>
                  <a:gd name="T1" fmla="*/ 0 h 7"/>
                  <a:gd name="T2" fmla="*/ 0 w 8"/>
                  <a:gd name="T3" fmla="*/ 2 h 7"/>
                  <a:gd name="T4" fmla="*/ 0 w 8"/>
                  <a:gd name="T5" fmla="*/ 2 h 7"/>
                  <a:gd name="T6" fmla="*/ 0 w 8"/>
                  <a:gd name="T7" fmla="*/ 5 h 7"/>
                  <a:gd name="T8" fmla="*/ 0 w 8"/>
                  <a:gd name="T9" fmla="*/ 5 h 7"/>
                  <a:gd name="T10" fmla="*/ 3 w 8"/>
                  <a:gd name="T11" fmla="*/ 7 h 7"/>
                  <a:gd name="T12" fmla="*/ 5 w 8"/>
                  <a:gd name="T13" fmla="*/ 7 h 7"/>
                  <a:gd name="T14" fmla="*/ 5 w 8"/>
                  <a:gd name="T15" fmla="*/ 7 h 7"/>
                  <a:gd name="T16" fmla="*/ 8 w 8"/>
                  <a:gd name="T17" fmla="*/ 5 h 7"/>
                  <a:gd name="T18" fmla="*/ 8 w 8"/>
                  <a:gd name="T19" fmla="*/ 5 h 7"/>
                  <a:gd name="T20" fmla="*/ 8 w 8"/>
                  <a:gd name="T21" fmla="*/ 2 h 7"/>
                  <a:gd name="T22" fmla="*/ 8 w 8"/>
                  <a:gd name="T23" fmla="*/ 2 h 7"/>
                  <a:gd name="T24" fmla="*/ 8 w 8"/>
                  <a:gd name="T25" fmla="*/ 0 h 7"/>
                  <a:gd name="T26" fmla="*/ 0 w 8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7"/>
                  <a:gd name="T44" fmla="*/ 8 w 8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00" name="Freeform 3500"/>
              <p:cNvSpPr>
                <a:spLocks/>
              </p:cNvSpPr>
              <p:nvPr/>
            </p:nvSpPr>
            <p:spPr bwMode="auto">
              <a:xfrm>
                <a:off x="3921" y="2472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3 w 8"/>
                  <a:gd name="T3" fmla="*/ 6 h 8"/>
                  <a:gd name="T4" fmla="*/ 0 w 8"/>
                  <a:gd name="T5" fmla="*/ 6 h 8"/>
                  <a:gd name="T6" fmla="*/ 0 w 8"/>
                  <a:gd name="T7" fmla="*/ 8 h 8"/>
                  <a:gd name="T8" fmla="*/ 0 w 8"/>
                  <a:gd name="T9" fmla="*/ 8 h 8"/>
                  <a:gd name="T10" fmla="*/ 3 w 8"/>
                  <a:gd name="T11" fmla="*/ 8 h 8"/>
                  <a:gd name="T12" fmla="*/ 6 w 8"/>
                  <a:gd name="T13" fmla="*/ 8 h 8"/>
                  <a:gd name="T14" fmla="*/ 8 w 8"/>
                  <a:gd name="T15" fmla="*/ 8 h 8"/>
                  <a:gd name="T16" fmla="*/ 8 w 8"/>
                  <a:gd name="T17" fmla="*/ 8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6 w 8"/>
                  <a:gd name="T25" fmla="*/ 0 h 8"/>
                  <a:gd name="T26" fmla="*/ 3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3" y="3"/>
                    </a:moveTo>
                    <a:lnTo>
                      <a:pt x="3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01" name="Freeform 3501"/>
              <p:cNvSpPr>
                <a:spLocks/>
              </p:cNvSpPr>
              <p:nvPr/>
            </p:nvSpPr>
            <p:spPr bwMode="auto">
              <a:xfrm>
                <a:off x="3911" y="2483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3 h 8"/>
                  <a:gd name="T4" fmla="*/ 0 w 10"/>
                  <a:gd name="T5" fmla="*/ 5 h 8"/>
                  <a:gd name="T6" fmla="*/ 0 w 10"/>
                  <a:gd name="T7" fmla="*/ 5 h 8"/>
                  <a:gd name="T8" fmla="*/ 0 w 10"/>
                  <a:gd name="T9" fmla="*/ 8 h 8"/>
                  <a:gd name="T10" fmla="*/ 3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8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02" name="Freeform 3502"/>
              <p:cNvSpPr>
                <a:spLocks/>
              </p:cNvSpPr>
              <p:nvPr/>
            </p:nvSpPr>
            <p:spPr bwMode="auto">
              <a:xfrm>
                <a:off x="3901" y="2493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3 h 8"/>
                  <a:gd name="T4" fmla="*/ 0 w 10"/>
                  <a:gd name="T5" fmla="*/ 6 h 8"/>
                  <a:gd name="T6" fmla="*/ 0 w 10"/>
                  <a:gd name="T7" fmla="*/ 8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7 w 10"/>
                  <a:gd name="T15" fmla="*/ 8 h 8"/>
                  <a:gd name="T16" fmla="*/ 7 w 10"/>
                  <a:gd name="T17" fmla="*/ 8 h 8"/>
                  <a:gd name="T18" fmla="*/ 7 w 10"/>
                  <a:gd name="T19" fmla="*/ 6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7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03" name="Freeform 3503"/>
              <p:cNvSpPr>
                <a:spLocks/>
              </p:cNvSpPr>
              <p:nvPr/>
            </p:nvSpPr>
            <p:spPr bwMode="auto">
              <a:xfrm>
                <a:off x="3953" y="2457"/>
                <a:ext cx="8" cy="5"/>
              </a:xfrm>
              <a:custGeom>
                <a:avLst/>
                <a:gdLst>
                  <a:gd name="T0" fmla="*/ 2 w 8"/>
                  <a:gd name="T1" fmla="*/ 0 h 5"/>
                  <a:gd name="T2" fmla="*/ 0 w 8"/>
                  <a:gd name="T3" fmla="*/ 2 h 5"/>
                  <a:gd name="T4" fmla="*/ 0 w 8"/>
                  <a:gd name="T5" fmla="*/ 2 h 5"/>
                  <a:gd name="T6" fmla="*/ 0 w 8"/>
                  <a:gd name="T7" fmla="*/ 5 h 5"/>
                  <a:gd name="T8" fmla="*/ 0 w 8"/>
                  <a:gd name="T9" fmla="*/ 5 h 5"/>
                  <a:gd name="T10" fmla="*/ 2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2 h 5"/>
                  <a:gd name="T22" fmla="*/ 8 w 8"/>
                  <a:gd name="T23" fmla="*/ 2 h 5"/>
                  <a:gd name="T24" fmla="*/ 8 w 8"/>
                  <a:gd name="T25" fmla="*/ 0 h 5"/>
                  <a:gd name="T26" fmla="*/ 5 w 8"/>
                  <a:gd name="T27" fmla="*/ 0 h 5"/>
                  <a:gd name="T28" fmla="*/ 2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2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04" name="Freeform 3504"/>
              <p:cNvSpPr>
                <a:spLocks/>
              </p:cNvSpPr>
              <p:nvPr/>
            </p:nvSpPr>
            <p:spPr bwMode="auto">
              <a:xfrm>
                <a:off x="3945" y="2465"/>
                <a:ext cx="8" cy="7"/>
              </a:xfrm>
              <a:custGeom>
                <a:avLst/>
                <a:gdLst>
                  <a:gd name="T0" fmla="*/ 0 w 8"/>
                  <a:gd name="T1" fmla="*/ 0 h 7"/>
                  <a:gd name="T2" fmla="*/ 0 w 8"/>
                  <a:gd name="T3" fmla="*/ 2 h 7"/>
                  <a:gd name="T4" fmla="*/ 0 w 8"/>
                  <a:gd name="T5" fmla="*/ 2 h 7"/>
                  <a:gd name="T6" fmla="*/ 0 w 8"/>
                  <a:gd name="T7" fmla="*/ 5 h 7"/>
                  <a:gd name="T8" fmla="*/ 0 w 8"/>
                  <a:gd name="T9" fmla="*/ 5 h 7"/>
                  <a:gd name="T10" fmla="*/ 3 w 8"/>
                  <a:gd name="T11" fmla="*/ 7 h 7"/>
                  <a:gd name="T12" fmla="*/ 5 w 8"/>
                  <a:gd name="T13" fmla="*/ 7 h 7"/>
                  <a:gd name="T14" fmla="*/ 8 w 8"/>
                  <a:gd name="T15" fmla="*/ 7 h 7"/>
                  <a:gd name="T16" fmla="*/ 8 w 8"/>
                  <a:gd name="T17" fmla="*/ 5 h 7"/>
                  <a:gd name="T18" fmla="*/ 8 w 8"/>
                  <a:gd name="T19" fmla="*/ 5 h 7"/>
                  <a:gd name="T20" fmla="*/ 8 w 8"/>
                  <a:gd name="T21" fmla="*/ 2 h 7"/>
                  <a:gd name="T22" fmla="*/ 8 w 8"/>
                  <a:gd name="T23" fmla="*/ 2 h 7"/>
                  <a:gd name="T24" fmla="*/ 8 w 8"/>
                  <a:gd name="T25" fmla="*/ 0 h 7"/>
                  <a:gd name="T26" fmla="*/ 0 w 8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7"/>
                  <a:gd name="T44" fmla="*/ 8 w 8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05" name="Freeform 3505"/>
              <p:cNvSpPr>
                <a:spLocks/>
              </p:cNvSpPr>
              <p:nvPr/>
            </p:nvSpPr>
            <p:spPr bwMode="auto">
              <a:xfrm>
                <a:off x="3935" y="2472"/>
                <a:ext cx="10" cy="8"/>
              </a:xfrm>
              <a:custGeom>
                <a:avLst/>
                <a:gdLst>
                  <a:gd name="T0" fmla="*/ 2 w 10"/>
                  <a:gd name="T1" fmla="*/ 3 h 8"/>
                  <a:gd name="T2" fmla="*/ 2 w 10"/>
                  <a:gd name="T3" fmla="*/ 6 h 8"/>
                  <a:gd name="T4" fmla="*/ 0 w 10"/>
                  <a:gd name="T5" fmla="*/ 6 h 8"/>
                  <a:gd name="T6" fmla="*/ 0 w 10"/>
                  <a:gd name="T7" fmla="*/ 8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7 w 10"/>
                  <a:gd name="T15" fmla="*/ 8 h 8"/>
                  <a:gd name="T16" fmla="*/ 10 w 10"/>
                  <a:gd name="T17" fmla="*/ 8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3 h 8"/>
                  <a:gd name="T24" fmla="*/ 7 w 10"/>
                  <a:gd name="T25" fmla="*/ 0 h 8"/>
                  <a:gd name="T26" fmla="*/ 2 w 10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3"/>
                    </a:moveTo>
                    <a:lnTo>
                      <a:pt x="2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06" name="Freeform 3506"/>
              <p:cNvSpPr>
                <a:spLocks/>
              </p:cNvSpPr>
              <p:nvPr/>
            </p:nvSpPr>
            <p:spPr bwMode="auto">
              <a:xfrm>
                <a:off x="3924" y="2483"/>
                <a:ext cx="11" cy="8"/>
              </a:xfrm>
              <a:custGeom>
                <a:avLst/>
                <a:gdLst>
                  <a:gd name="T0" fmla="*/ 3 w 11"/>
                  <a:gd name="T1" fmla="*/ 3 h 8"/>
                  <a:gd name="T2" fmla="*/ 3 w 11"/>
                  <a:gd name="T3" fmla="*/ 3 h 8"/>
                  <a:gd name="T4" fmla="*/ 3 w 11"/>
                  <a:gd name="T5" fmla="*/ 5 h 8"/>
                  <a:gd name="T6" fmla="*/ 3 w 11"/>
                  <a:gd name="T7" fmla="*/ 8 h 8"/>
                  <a:gd name="T8" fmla="*/ 0 w 11"/>
                  <a:gd name="T9" fmla="*/ 8 h 8"/>
                  <a:gd name="T10" fmla="*/ 8 w 11"/>
                  <a:gd name="T11" fmla="*/ 8 h 8"/>
                  <a:gd name="T12" fmla="*/ 11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3 h 8"/>
                  <a:gd name="T20" fmla="*/ 11 w 11"/>
                  <a:gd name="T21" fmla="*/ 3 h 8"/>
                  <a:gd name="T22" fmla="*/ 11 w 11"/>
                  <a:gd name="T23" fmla="*/ 0 h 8"/>
                  <a:gd name="T24" fmla="*/ 8 w 11"/>
                  <a:gd name="T25" fmla="*/ 0 h 8"/>
                  <a:gd name="T26" fmla="*/ 3 w 11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3"/>
                    </a:moveTo>
                    <a:lnTo>
                      <a:pt x="3" y="3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07" name="Freeform 3507"/>
              <p:cNvSpPr>
                <a:spLocks/>
              </p:cNvSpPr>
              <p:nvPr/>
            </p:nvSpPr>
            <p:spPr bwMode="auto">
              <a:xfrm>
                <a:off x="3914" y="2493"/>
                <a:ext cx="10" cy="11"/>
              </a:xfrm>
              <a:custGeom>
                <a:avLst/>
                <a:gdLst>
                  <a:gd name="T0" fmla="*/ 2 w 10"/>
                  <a:gd name="T1" fmla="*/ 3 h 11"/>
                  <a:gd name="T2" fmla="*/ 2 w 10"/>
                  <a:gd name="T3" fmla="*/ 3 h 11"/>
                  <a:gd name="T4" fmla="*/ 2 w 10"/>
                  <a:gd name="T5" fmla="*/ 6 h 11"/>
                  <a:gd name="T6" fmla="*/ 0 w 10"/>
                  <a:gd name="T7" fmla="*/ 8 h 11"/>
                  <a:gd name="T8" fmla="*/ 0 w 10"/>
                  <a:gd name="T9" fmla="*/ 8 h 11"/>
                  <a:gd name="T10" fmla="*/ 5 w 10"/>
                  <a:gd name="T11" fmla="*/ 11 h 11"/>
                  <a:gd name="T12" fmla="*/ 7 w 10"/>
                  <a:gd name="T13" fmla="*/ 11 h 11"/>
                  <a:gd name="T14" fmla="*/ 10 w 10"/>
                  <a:gd name="T15" fmla="*/ 11 h 11"/>
                  <a:gd name="T16" fmla="*/ 10 w 10"/>
                  <a:gd name="T17" fmla="*/ 8 h 11"/>
                  <a:gd name="T18" fmla="*/ 10 w 10"/>
                  <a:gd name="T19" fmla="*/ 6 h 11"/>
                  <a:gd name="T20" fmla="*/ 10 w 10"/>
                  <a:gd name="T21" fmla="*/ 3 h 11"/>
                  <a:gd name="T22" fmla="*/ 10 w 10"/>
                  <a:gd name="T23" fmla="*/ 3 h 11"/>
                  <a:gd name="T24" fmla="*/ 10 w 10"/>
                  <a:gd name="T25" fmla="*/ 0 h 11"/>
                  <a:gd name="T26" fmla="*/ 7 w 10"/>
                  <a:gd name="T27" fmla="*/ 0 h 11"/>
                  <a:gd name="T28" fmla="*/ 2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2" y="3"/>
                    </a:moveTo>
                    <a:lnTo>
                      <a:pt x="2" y="3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7" y="11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08" name="Freeform 3508"/>
              <p:cNvSpPr>
                <a:spLocks/>
              </p:cNvSpPr>
              <p:nvPr/>
            </p:nvSpPr>
            <p:spPr bwMode="auto">
              <a:xfrm>
                <a:off x="3966" y="2457"/>
                <a:ext cx="10" cy="5"/>
              </a:xfrm>
              <a:custGeom>
                <a:avLst/>
                <a:gdLst>
                  <a:gd name="T0" fmla="*/ 3 w 10"/>
                  <a:gd name="T1" fmla="*/ 0 h 5"/>
                  <a:gd name="T2" fmla="*/ 0 w 10"/>
                  <a:gd name="T3" fmla="*/ 2 h 5"/>
                  <a:gd name="T4" fmla="*/ 0 w 10"/>
                  <a:gd name="T5" fmla="*/ 2 h 5"/>
                  <a:gd name="T6" fmla="*/ 0 w 10"/>
                  <a:gd name="T7" fmla="*/ 5 h 5"/>
                  <a:gd name="T8" fmla="*/ 0 w 10"/>
                  <a:gd name="T9" fmla="*/ 5 h 5"/>
                  <a:gd name="T10" fmla="*/ 3 w 10"/>
                  <a:gd name="T11" fmla="*/ 5 h 5"/>
                  <a:gd name="T12" fmla="*/ 5 w 10"/>
                  <a:gd name="T13" fmla="*/ 5 h 5"/>
                  <a:gd name="T14" fmla="*/ 8 w 10"/>
                  <a:gd name="T15" fmla="*/ 5 h 5"/>
                  <a:gd name="T16" fmla="*/ 10 w 10"/>
                  <a:gd name="T17" fmla="*/ 5 h 5"/>
                  <a:gd name="T18" fmla="*/ 10 w 10"/>
                  <a:gd name="T19" fmla="*/ 5 h 5"/>
                  <a:gd name="T20" fmla="*/ 8 w 10"/>
                  <a:gd name="T21" fmla="*/ 2 h 5"/>
                  <a:gd name="T22" fmla="*/ 8 w 10"/>
                  <a:gd name="T23" fmla="*/ 2 h 5"/>
                  <a:gd name="T24" fmla="*/ 8 w 10"/>
                  <a:gd name="T25" fmla="*/ 0 h 5"/>
                  <a:gd name="T26" fmla="*/ 5 w 10"/>
                  <a:gd name="T27" fmla="*/ 0 h 5"/>
                  <a:gd name="T28" fmla="*/ 3 w 10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5"/>
                  <a:gd name="T47" fmla="*/ 10 w 10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5">
                    <a:moveTo>
                      <a:pt x="3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09" name="Freeform 3509"/>
              <p:cNvSpPr>
                <a:spLocks/>
              </p:cNvSpPr>
              <p:nvPr/>
            </p:nvSpPr>
            <p:spPr bwMode="auto">
              <a:xfrm>
                <a:off x="3958" y="2465"/>
                <a:ext cx="11" cy="7"/>
              </a:xfrm>
              <a:custGeom>
                <a:avLst/>
                <a:gdLst>
                  <a:gd name="T0" fmla="*/ 3 w 11"/>
                  <a:gd name="T1" fmla="*/ 0 h 7"/>
                  <a:gd name="T2" fmla="*/ 0 w 11"/>
                  <a:gd name="T3" fmla="*/ 2 h 7"/>
                  <a:gd name="T4" fmla="*/ 0 w 11"/>
                  <a:gd name="T5" fmla="*/ 2 h 7"/>
                  <a:gd name="T6" fmla="*/ 0 w 11"/>
                  <a:gd name="T7" fmla="*/ 5 h 7"/>
                  <a:gd name="T8" fmla="*/ 0 w 11"/>
                  <a:gd name="T9" fmla="*/ 5 h 7"/>
                  <a:gd name="T10" fmla="*/ 3 w 11"/>
                  <a:gd name="T11" fmla="*/ 7 h 7"/>
                  <a:gd name="T12" fmla="*/ 5 w 11"/>
                  <a:gd name="T13" fmla="*/ 7 h 7"/>
                  <a:gd name="T14" fmla="*/ 8 w 11"/>
                  <a:gd name="T15" fmla="*/ 7 h 7"/>
                  <a:gd name="T16" fmla="*/ 11 w 11"/>
                  <a:gd name="T17" fmla="*/ 5 h 7"/>
                  <a:gd name="T18" fmla="*/ 11 w 11"/>
                  <a:gd name="T19" fmla="*/ 5 h 7"/>
                  <a:gd name="T20" fmla="*/ 8 w 11"/>
                  <a:gd name="T21" fmla="*/ 2 h 7"/>
                  <a:gd name="T22" fmla="*/ 8 w 11"/>
                  <a:gd name="T23" fmla="*/ 2 h 7"/>
                  <a:gd name="T24" fmla="*/ 8 w 11"/>
                  <a:gd name="T25" fmla="*/ 0 h 7"/>
                  <a:gd name="T26" fmla="*/ 5 w 11"/>
                  <a:gd name="T27" fmla="*/ 0 h 7"/>
                  <a:gd name="T28" fmla="*/ 3 w 11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7"/>
                  <a:gd name="T47" fmla="*/ 11 w 11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7">
                    <a:moveTo>
                      <a:pt x="3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11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10" name="Freeform 3510"/>
              <p:cNvSpPr>
                <a:spLocks/>
              </p:cNvSpPr>
              <p:nvPr/>
            </p:nvSpPr>
            <p:spPr bwMode="auto">
              <a:xfrm>
                <a:off x="3950" y="2475"/>
                <a:ext cx="8" cy="5"/>
              </a:xfrm>
              <a:custGeom>
                <a:avLst/>
                <a:gdLst>
                  <a:gd name="T0" fmla="*/ 0 w 8"/>
                  <a:gd name="T1" fmla="*/ 0 h 5"/>
                  <a:gd name="T2" fmla="*/ 0 w 8"/>
                  <a:gd name="T3" fmla="*/ 3 h 5"/>
                  <a:gd name="T4" fmla="*/ 0 w 8"/>
                  <a:gd name="T5" fmla="*/ 3 h 5"/>
                  <a:gd name="T6" fmla="*/ 0 w 8"/>
                  <a:gd name="T7" fmla="*/ 5 h 5"/>
                  <a:gd name="T8" fmla="*/ 0 w 8"/>
                  <a:gd name="T9" fmla="*/ 5 h 5"/>
                  <a:gd name="T10" fmla="*/ 3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3 h 5"/>
                  <a:gd name="T22" fmla="*/ 8 w 8"/>
                  <a:gd name="T23" fmla="*/ 0 h 5"/>
                  <a:gd name="T24" fmla="*/ 8 w 8"/>
                  <a:gd name="T25" fmla="*/ 0 h 5"/>
                  <a:gd name="T26" fmla="*/ 0 w 8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5"/>
                  <a:gd name="T44" fmla="*/ 8 w 8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11" name="Freeform 3511"/>
              <p:cNvSpPr>
                <a:spLocks/>
              </p:cNvSpPr>
              <p:nvPr/>
            </p:nvSpPr>
            <p:spPr bwMode="auto">
              <a:xfrm>
                <a:off x="3940" y="2483"/>
                <a:ext cx="10" cy="8"/>
              </a:xfrm>
              <a:custGeom>
                <a:avLst/>
                <a:gdLst>
                  <a:gd name="T0" fmla="*/ 2 w 10"/>
                  <a:gd name="T1" fmla="*/ 3 h 8"/>
                  <a:gd name="T2" fmla="*/ 2 w 10"/>
                  <a:gd name="T3" fmla="*/ 3 h 8"/>
                  <a:gd name="T4" fmla="*/ 0 w 10"/>
                  <a:gd name="T5" fmla="*/ 5 h 8"/>
                  <a:gd name="T6" fmla="*/ 0 w 10"/>
                  <a:gd name="T7" fmla="*/ 8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10 w 10"/>
                  <a:gd name="T17" fmla="*/ 8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8 w 10"/>
                  <a:gd name="T27" fmla="*/ 0 h 8"/>
                  <a:gd name="T28" fmla="*/ 2 w 10"/>
                  <a:gd name="T29" fmla="*/ 3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2" y="3"/>
                    </a:moveTo>
                    <a:lnTo>
                      <a:pt x="2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12" name="Freeform 3512"/>
              <p:cNvSpPr>
                <a:spLocks/>
              </p:cNvSpPr>
              <p:nvPr/>
            </p:nvSpPr>
            <p:spPr bwMode="auto">
              <a:xfrm>
                <a:off x="3929" y="2493"/>
                <a:ext cx="11" cy="11"/>
              </a:xfrm>
              <a:custGeom>
                <a:avLst/>
                <a:gdLst>
                  <a:gd name="T0" fmla="*/ 3 w 11"/>
                  <a:gd name="T1" fmla="*/ 3 h 11"/>
                  <a:gd name="T2" fmla="*/ 3 w 11"/>
                  <a:gd name="T3" fmla="*/ 6 h 11"/>
                  <a:gd name="T4" fmla="*/ 0 w 11"/>
                  <a:gd name="T5" fmla="*/ 6 h 11"/>
                  <a:gd name="T6" fmla="*/ 0 w 11"/>
                  <a:gd name="T7" fmla="*/ 8 h 11"/>
                  <a:gd name="T8" fmla="*/ 0 w 11"/>
                  <a:gd name="T9" fmla="*/ 8 h 11"/>
                  <a:gd name="T10" fmla="*/ 6 w 11"/>
                  <a:gd name="T11" fmla="*/ 11 h 11"/>
                  <a:gd name="T12" fmla="*/ 8 w 11"/>
                  <a:gd name="T13" fmla="*/ 11 h 11"/>
                  <a:gd name="T14" fmla="*/ 11 w 11"/>
                  <a:gd name="T15" fmla="*/ 11 h 11"/>
                  <a:gd name="T16" fmla="*/ 11 w 11"/>
                  <a:gd name="T17" fmla="*/ 8 h 11"/>
                  <a:gd name="T18" fmla="*/ 11 w 11"/>
                  <a:gd name="T19" fmla="*/ 8 h 11"/>
                  <a:gd name="T20" fmla="*/ 11 w 11"/>
                  <a:gd name="T21" fmla="*/ 6 h 11"/>
                  <a:gd name="T22" fmla="*/ 11 w 11"/>
                  <a:gd name="T23" fmla="*/ 3 h 11"/>
                  <a:gd name="T24" fmla="*/ 11 w 11"/>
                  <a:gd name="T25" fmla="*/ 3 h 11"/>
                  <a:gd name="T26" fmla="*/ 8 w 11"/>
                  <a:gd name="T27" fmla="*/ 0 h 11"/>
                  <a:gd name="T28" fmla="*/ 3 w 11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1"/>
                  <a:gd name="T47" fmla="*/ 11 w 11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1">
                    <a:moveTo>
                      <a:pt x="3" y="3"/>
                    </a:moveTo>
                    <a:lnTo>
                      <a:pt x="3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6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13" name="Freeform 3513"/>
              <p:cNvSpPr>
                <a:spLocks/>
              </p:cNvSpPr>
              <p:nvPr/>
            </p:nvSpPr>
            <p:spPr bwMode="auto">
              <a:xfrm>
                <a:off x="3979" y="2457"/>
                <a:ext cx="10" cy="5"/>
              </a:xfrm>
              <a:custGeom>
                <a:avLst/>
                <a:gdLst>
                  <a:gd name="T0" fmla="*/ 3 w 10"/>
                  <a:gd name="T1" fmla="*/ 0 h 5"/>
                  <a:gd name="T2" fmla="*/ 3 w 10"/>
                  <a:gd name="T3" fmla="*/ 2 h 5"/>
                  <a:gd name="T4" fmla="*/ 3 w 10"/>
                  <a:gd name="T5" fmla="*/ 2 h 5"/>
                  <a:gd name="T6" fmla="*/ 0 w 10"/>
                  <a:gd name="T7" fmla="*/ 5 h 5"/>
                  <a:gd name="T8" fmla="*/ 0 w 10"/>
                  <a:gd name="T9" fmla="*/ 5 h 5"/>
                  <a:gd name="T10" fmla="*/ 8 w 10"/>
                  <a:gd name="T11" fmla="*/ 5 h 5"/>
                  <a:gd name="T12" fmla="*/ 10 w 10"/>
                  <a:gd name="T13" fmla="*/ 5 h 5"/>
                  <a:gd name="T14" fmla="*/ 10 w 10"/>
                  <a:gd name="T15" fmla="*/ 5 h 5"/>
                  <a:gd name="T16" fmla="*/ 10 w 10"/>
                  <a:gd name="T17" fmla="*/ 5 h 5"/>
                  <a:gd name="T18" fmla="*/ 10 w 10"/>
                  <a:gd name="T19" fmla="*/ 2 h 5"/>
                  <a:gd name="T20" fmla="*/ 10 w 10"/>
                  <a:gd name="T21" fmla="*/ 0 h 5"/>
                  <a:gd name="T22" fmla="*/ 8 w 10"/>
                  <a:gd name="T23" fmla="*/ 0 h 5"/>
                  <a:gd name="T24" fmla="*/ 5 w 10"/>
                  <a:gd name="T25" fmla="*/ 0 h 5"/>
                  <a:gd name="T26" fmla="*/ 3 w 10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5"/>
                  <a:gd name="T44" fmla="*/ 10 w 10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5">
                    <a:moveTo>
                      <a:pt x="3" y="0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14" name="Freeform 3514"/>
              <p:cNvSpPr>
                <a:spLocks/>
              </p:cNvSpPr>
              <p:nvPr/>
            </p:nvSpPr>
            <p:spPr bwMode="auto">
              <a:xfrm>
                <a:off x="3974" y="2465"/>
                <a:ext cx="8" cy="7"/>
              </a:xfrm>
              <a:custGeom>
                <a:avLst/>
                <a:gdLst>
                  <a:gd name="T0" fmla="*/ 0 w 8"/>
                  <a:gd name="T1" fmla="*/ 0 h 7"/>
                  <a:gd name="T2" fmla="*/ 0 w 8"/>
                  <a:gd name="T3" fmla="*/ 2 h 7"/>
                  <a:gd name="T4" fmla="*/ 0 w 8"/>
                  <a:gd name="T5" fmla="*/ 2 h 7"/>
                  <a:gd name="T6" fmla="*/ 0 w 8"/>
                  <a:gd name="T7" fmla="*/ 5 h 7"/>
                  <a:gd name="T8" fmla="*/ 0 w 8"/>
                  <a:gd name="T9" fmla="*/ 5 h 7"/>
                  <a:gd name="T10" fmla="*/ 2 w 8"/>
                  <a:gd name="T11" fmla="*/ 7 h 7"/>
                  <a:gd name="T12" fmla="*/ 5 w 8"/>
                  <a:gd name="T13" fmla="*/ 7 h 7"/>
                  <a:gd name="T14" fmla="*/ 8 w 8"/>
                  <a:gd name="T15" fmla="*/ 7 h 7"/>
                  <a:gd name="T16" fmla="*/ 8 w 8"/>
                  <a:gd name="T17" fmla="*/ 5 h 7"/>
                  <a:gd name="T18" fmla="*/ 8 w 8"/>
                  <a:gd name="T19" fmla="*/ 5 h 7"/>
                  <a:gd name="T20" fmla="*/ 8 w 8"/>
                  <a:gd name="T21" fmla="*/ 2 h 7"/>
                  <a:gd name="T22" fmla="*/ 8 w 8"/>
                  <a:gd name="T23" fmla="*/ 2 h 7"/>
                  <a:gd name="T24" fmla="*/ 8 w 8"/>
                  <a:gd name="T25" fmla="*/ 0 h 7"/>
                  <a:gd name="T26" fmla="*/ 0 w 8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7"/>
                  <a:gd name="T44" fmla="*/ 8 w 8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15" name="Freeform 3515"/>
              <p:cNvSpPr>
                <a:spLocks/>
              </p:cNvSpPr>
              <p:nvPr/>
            </p:nvSpPr>
            <p:spPr bwMode="auto">
              <a:xfrm>
                <a:off x="3963" y="2475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6 w 11"/>
                  <a:gd name="T11" fmla="*/ 5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0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6" y="5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16" name="Freeform 3516"/>
              <p:cNvSpPr>
                <a:spLocks/>
              </p:cNvSpPr>
              <p:nvPr/>
            </p:nvSpPr>
            <p:spPr bwMode="auto">
              <a:xfrm>
                <a:off x="3955" y="2483"/>
                <a:ext cx="11" cy="10"/>
              </a:xfrm>
              <a:custGeom>
                <a:avLst/>
                <a:gdLst>
                  <a:gd name="T0" fmla="*/ 3 w 11"/>
                  <a:gd name="T1" fmla="*/ 3 h 10"/>
                  <a:gd name="T2" fmla="*/ 0 w 11"/>
                  <a:gd name="T3" fmla="*/ 5 h 10"/>
                  <a:gd name="T4" fmla="*/ 0 w 11"/>
                  <a:gd name="T5" fmla="*/ 5 h 10"/>
                  <a:gd name="T6" fmla="*/ 0 w 11"/>
                  <a:gd name="T7" fmla="*/ 8 h 10"/>
                  <a:gd name="T8" fmla="*/ 0 w 11"/>
                  <a:gd name="T9" fmla="*/ 8 h 10"/>
                  <a:gd name="T10" fmla="*/ 3 w 11"/>
                  <a:gd name="T11" fmla="*/ 10 h 10"/>
                  <a:gd name="T12" fmla="*/ 6 w 11"/>
                  <a:gd name="T13" fmla="*/ 10 h 10"/>
                  <a:gd name="T14" fmla="*/ 8 w 11"/>
                  <a:gd name="T15" fmla="*/ 10 h 10"/>
                  <a:gd name="T16" fmla="*/ 11 w 11"/>
                  <a:gd name="T17" fmla="*/ 8 h 10"/>
                  <a:gd name="T18" fmla="*/ 11 w 11"/>
                  <a:gd name="T19" fmla="*/ 5 h 10"/>
                  <a:gd name="T20" fmla="*/ 11 w 11"/>
                  <a:gd name="T21" fmla="*/ 3 h 10"/>
                  <a:gd name="T22" fmla="*/ 11 w 11"/>
                  <a:gd name="T23" fmla="*/ 3 h 10"/>
                  <a:gd name="T24" fmla="*/ 8 w 11"/>
                  <a:gd name="T25" fmla="*/ 3 h 10"/>
                  <a:gd name="T26" fmla="*/ 6 w 11"/>
                  <a:gd name="T27" fmla="*/ 0 h 10"/>
                  <a:gd name="T28" fmla="*/ 3 w 11"/>
                  <a:gd name="T29" fmla="*/ 3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0"/>
                  <a:gd name="T47" fmla="*/ 11 w 11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0">
                    <a:moveTo>
                      <a:pt x="3" y="3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3" y="10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17" name="Freeform 3517"/>
              <p:cNvSpPr>
                <a:spLocks/>
              </p:cNvSpPr>
              <p:nvPr/>
            </p:nvSpPr>
            <p:spPr bwMode="auto">
              <a:xfrm>
                <a:off x="3945" y="2493"/>
                <a:ext cx="10" cy="11"/>
              </a:xfrm>
              <a:custGeom>
                <a:avLst/>
                <a:gdLst>
                  <a:gd name="T0" fmla="*/ 3 w 10"/>
                  <a:gd name="T1" fmla="*/ 3 h 11"/>
                  <a:gd name="T2" fmla="*/ 3 w 10"/>
                  <a:gd name="T3" fmla="*/ 6 h 11"/>
                  <a:gd name="T4" fmla="*/ 0 w 10"/>
                  <a:gd name="T5" fmla="*/ 6 h 11"/>
                  <a:gd name="T6" fmla="*/ 0 w 10"/>
                  <a:gd name="T7" fmla="*/ 8 h 11"/>
                  <a:gd name="T8" fmla="*/ 0 w 10"/>
                  <a:gd name="T9" fmla="*/ 8 h 11"/>
                  <a:gd name="T10" fmla="*/ 5 w 10"/>
                  <a:gd name="T11" fmla="*/ 11 h 11"/>
                  <a:gd name="T12" fmla="*/ 8 w 10"/>
                  <a:gd name="T13" fmla="*/ 11 h 11"/>
                  <a:gd name="T14" fmla="*/ 10 w 10"/>
                  <a:gd name="T15" fmla="*/ 11 h 11"/>
                  <a:gd name="T16" fmla="*/ 10 w 10"/>
                  <a:gd name="T17" fmla="*/ 11 h 11"/>
                  <a:gd name="T18" fmla="*/ 10 w 10"/>
                  <a:gd name="T19" fmla="*/ 8 h 11"/>
                  <a:gd name="T20" fmla="*/ 10 w 10"/>
                  <a:gd name="T21" fmla="*/ 6 h 11"/>
                  <a:gd name="T22" fmla="*/ 10 w 10"/>
                  <a:gd name="T23" fmla="*/ 3 h 11"/>
                  <a:gd name="T24" fmla="*/ 10 w 10"/>
                  <a:gd name="T25" fmla="*/ 3 h 11"/>
                  <a:gd name="T26" fmla="*/ 8 w 10"/>
                  <a:gd name="T27" fmla="*/ 0 h 11"/>
                  <a:gd name="T28" fmla="*/ 3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3" y="3"/>
                    </a:moveTo>
                    <a:lnTo>
                      <a:pt x="3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18" name="Freeform 3518"/>
              <p:cNvSpPr>
                <a:spLocks/>
              </p:cNvSpPr>
              <p:nvPr/>
            </p:nvSpPr>
            <p:spPr bwMode="auto">
              <a:xfrm>
                <a:off x="3995" y="2457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0 w 10"/>
                  <a:gd name="T3" fmla="*/ 2 h 5"/>
                  <a:gd name="T4" fmla="*/ 0 w 10"/>
                  <a:gd name="T5" fmla="*/ 2 h 5"/>
                  <a:gd name="T6" fmla="*/ 0 w 10"/>
                  <a:gd name="T7" fmla="*/ 5 h 5"/>
                  <a:gd name="T8" fmla="*/ 0 w 10"/>
                  <a:gd name="T9" fmla="*/ 5 h 5"/>
                  <a:gd name="T10" fmla="*/ 2 w 10"/>
                  <a:gd name="T11" fmla="*/ 5 h 5"/>
                  <a:gd name="T12" fmla="*/ 5 w 10"/>
                  <a:gd name="T13" fmla="*/ 5 h 5"/>
                  <a:gd name="T14" fmla="*/ 8 w 10"/>
                  <a:gd name="T15" fmla="*/ 5 h 5"/>
                  <a:gd name="T16" fmla="*/ 10 w 10"/>
                  <a:gd name="T17" fmla="*/ 5 h 5"/>
                  <a:gd name="T18" fmla="*/ 10 w 10"/>
                  <a:gd name="T19" fmla="*/ 5 h 5"/>
                  <a:gd name="T20" fmla="*/ 8 w 10"/>
                  <a:gd name="T21" fmla="*/ 2 h 5"/>
                  <a:gd name="T22" fmla="*/ 8 w 10"/>
                  <a:gd name="T23" fmla="*/ 0 h 5"/>
                  <a:gd name="T24" fmla="*/ 8 w 10"/>
                  <a:gd name="T25" fmla="*/ 0 h 5"/>
                  <a:gd name="T26" fmla="*/ 0 w 10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5"/>
                  <a:gd name="T44" fmla="*/ 10 w 10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5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19" name="Freeform 3519"/>
              <p:cNvSpPr>
                <a:spLocks/>
              </p:cNvSpPr>
              <p:nvPr/>
            </p:nvSpPr>
            <p:spPr bwMode="auto">
              <a:xfrm>
                <a:off x="3987" y="2465"/>
                <a:ext cx="10" cy="7"/>
              </a:xfrm>
              <a:custGeom>
                <a:avLst/>
                <a:gdLst>
                  <a:gd name="T0" fmla="*/ 0 w 10"/>
                  <a:gd name="T1" fmla="*/ 0 h 7"/>
                  <a:gd name="T2" fmla="*/ 0 w 10"/>
                  <a:gd name="T3" fmla="*/ 2 h 7"/>
                  <a:gd name="T4" fmla="*/ 0 w 10"/>
                  <a:gd name="T5" fmla="*/ 2 h 7"/>
                  <a:gd name="T6" fmla="*/ 0 w 10"/>
                  <a:gd name="T7" fmla="*/ 5 h 7"/>
                  <a:gd name="T8" fmla="*/ 0 w 10"/>
                  <a:gd name="T9" fmla="*/ 5 h 7"/>
                  <a:gd name="T10" fmla="*/ 5 w 10"/>
                  <a:gd name="T11" fmla="*/ 7 h 7"/>
                  <a:gd name="T12" fmla="*/ 8 w 10"/>
                  <a:gd name="T13" fmla="*/ 7 h 7"/>
                  <a:gd name="T14" fmla="*/ 10 w 10"/>
                  <a:gd name="T15" fmla="*/ 7 h 7"/>
                  <a:gd name="T16" fmla="*/ 10 w 10"/>
                  <a:gd name="T17" fmla="*/ 5 h 7"/>
                  <a:gd name="T18" fmla="*/ 10 w 10"/>
                  <a:gd name="T19" fmla="*/ 5 h 7"/>
                  <a:gd name="T20" fmla="*/ 10 w 10"/>
                  <a:gd name="T21" fmla="*/ 2 h 7"/>
                  <a:gd name="T22" fmla="*/ 8 w 10"/>
                  <a:gd name="T23" fmla="*/ 2 h 7"/>
                  <a:gd name="T24" fmla="*/ 8 w 10"/>
                  <a:gd name="T25" fmla="*/ 0 h 7"/>
                  <a:gd name="T26" fmla="*/ 0 w 10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7"/>
                  <a:gd name="T44" fmla="*/ 10 w 10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20" name="Freeform 3520"/>
              <p:cNvSpPr>
                <a:spLocks/>
              </p:cNvSpPr>
              <p:nvPr/>
            </p:nvSpPr>
            <p:spPr bwMode="auto">
              <a:xfrm>
                <a:off x="3979" y="2475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0 h 8"/>
                  <a:gd name="T24" fmla="*/ 8 w 10"/>
                  <a:gd name="T25" fmla="*/ 0 h 8"/>
                  <a:gd name="T26" fmla="*/ 5 w 10"/>
                  <a:gd name="T27" fmla="*/ 0 h 8"/>
                  <a:gd name="T28" fmla="*/ 3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21" name="Freeform 3521"/>
              <p:cNvSpPr>
                <a:spLocks/>
              </p:cNvSpPr>
              <p:nvPr/>
            </p:nvSpPr>
            <p:spPr bwMode="auto">
              <a:xfrm>
                <a:off x="3971" y="2483"/>
                <a:ext cx="11" cy="10"/>
              </a:xfrm>
              <a:custGeom>
                <a:avLst/>
                <a:gdLst>
                  <a:gd name="T0" fmla="*/ 0 w 11"/>
                  <a:gd name="T1" fmla="*/ 3 h 10"/>
                  <a:gd name="T2" fmla="*/ 0 w 11"/>
                  <a:gd name="T3" fmla="*/ 5 h 10"/>
                  <a:gd name="T4" fmla="*/ 0 w 11"/>
                  <a:gd name="T5" fmla="*/ 5 h 10"/>
                  <a:gd name="T6" fmla="*/ 0 w 11"/>
                  <a:gd name="T7" fmla="*/ 8 h 10"/>
                  <a:gd name="T8" fmla="*/ 0 w 11"/>
                  <a:gd name="T9" fmla="*/ 8 h 10"/>
                  <a:gd name="T10" fmla="*/ 5 w 11"/>
                  <a:gd name="T11" fmla="*/ 10 h 10"/>
                  <a:gd name="T12" fmla="*/ 8 w 11"/>
                  <a:gd name="T13" fmla="*/ 10 h 10"/>
                  <a:gd name="T14" fmla="*/ 11 w 11"/>
                  <a:gd name="T15" fmla="*/ 10 h 10"/>
                  <a:gd name="T16" fmla="*/ 11 w 11"/>
                  <a:gd name="T17" fmla="*/ 8 h 10"/>
                  <a:gd name="T18" fmla="*/ 11 w 11"/>
                  <a:gd name="T19" fmla="*/ 8 h 10"/>
                  <a:gd name="T20" fmla="*/ 11 w 11"/>
                  <a:gd name="T21" fmla="*/ 5 h 10"/>
                  <a:gd name="T22" fmla="*/ 11 w 11"/>
                  <a:gd name="T23" fmla="*/ 3 h 10"/>
                  <a:gd name="T24" fmla="*/ 8 w 11"/>
                  <a:gd name="T25" fmla="*/ 3 h 10"/>
                  <a:gd name="T26" fmla="*/ 5 w 11"/>
                  <a:gd name="T27" fmla="*/ 0 h 10"/>
                  <a:gd name="T28" fmla="*/ 0 w 11"/>
                  <a:gd name="T29" fmla="*/ 3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0"/>
                  <a:gd name="T47" fmla="*/ 11 w 11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0">
                    <a:moveTo>
                      <a:pt x="0" y="3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5" y="10"/>
                    </a:lnTo>
                    <a:lnTo>
                      <a:pt x="8" y="10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22" name="Freeform 3522"/>
              <p:cNvSpPr>
                <a:spLocks/>
              </p:cNvSpPr>
              <p:nvPr/>
            </p:nvSpPr>
            <p:spPr bwMode="auto">
              <a:xfrm>
                <a:off x="3963" y="2496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8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11 w 11"/>
                  <a:gd name="T17" fmla="*/ 8 h 8"/>
                  <a:gd name="T18" fmla="*/ 11 w 11"/>
                  <a:gd name="T19" fmla="*/ 5 h 8"/>
                  <a:gd name="T20" fmla="*/ 8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23" name="Freeform 3523"/>
              <p:cNvSpPr>
                <a:spLocks/>
              </p:cNvSpPr>
              <p:nvPr/>
            </p:nvSpPr>
            <p:spPr bwMode="auto">
              <a:xfrm>
                <a:off x="4008" y="2457"/>
                <a:ext cx="10" cy="5"/>
              </a:xfrm>
              <a:custGeom>
                <a:avLst/>
                <a:gdLst>
                  <a:gd name="T0" fmla="*/ 2 w 10"/>
                  <a:gd name="T1" fmla="*/ 0 h 5"/>
                  <a:gd name="T2" fmla="*/ 2 w 10"/>
                  <a:gd name="T3" fmla="*/ 2 h 5"/>
                  <a:gd name="T4" fmla="*/ 0 w 10"/>
                  <a:gd name="T5" fmla="*/ 2 h 5"/>
                  <a:gd name="T6" fmla="*/ 0 w 10"/>
                  <a:gd name="T7" fmla="*/ 5 h 5"/>
                  <a:gd name="T8" fmla="*/ 2 w 10"/>
                  <a:gd name="T9" fmla="*/ 5 h 5"/>
                  <a:gd name="T10" fmla="*/ 5 w 10"/>
                  <a:gd name="T11" fmla="*/ 5 h 5"/>
                  <a:gd name="T12" fmla="*/ 8 w 10"/>
                  <a:gd name="T13" fmla="*/ 5 h 5"/>
                  <a:gd name="T14" fmla="*/ 10 w 10"/>
                  <a:gd name="T15" fmla="*/ 5 h 5"/>
                  <a:gd name="T16" fmla="*/ 10 w 10"/>
                  <a:gd name="T17" fmla="*/ 5 h 5"/>
                  <a:gd name="T18" fmla="*/ 10 w 10"/>
                  <a:gd name="T19" fmla="*/ 5 h 5"/>
                  <a:gd name="T20" fmla="*/ 10 w 10"/>
                  <a:gd name="T21" fmla="*/ 2 h 5"/>
                  <a:gd name="T22" fmla="*/ 10 w 10"/>
                  <a:gd name="T23" fmla="*/ 0 h 5"/>
                  <a:gd name="T24" fmla="*/ 8 w 10"/>
                  <a:gd name="T25" fmla="*/ 0 h 5"/>
                  <a:gd name="T26" fmla="*/ 5 w 10"/>
                  <a:gd name="T27" fmla="*/ 0 h 5"/>
                  <a:gd name="T28" fmla="*/ 2 w 10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5"/>
                  <a:gd name="T47" fmla="*/ 10 w 10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5">
                    <a:moveTo>
                      <a:pt x="2" y="0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24" name="Freeform 3524"/>
              <p:cNvSpPr>
                <a:spLocks/>
              </p:cNvSpPr>
              <p:nvPr/>
            </p:nvSpPr>
            <p:spPr bwMode="auto">
              <a:xfrm>
                <a:off x="4003" y="2465"/>
                <a:ext cx="10" cy="7"/>
              </a:xfrm>
              <a:custGeom>
                <a:avLst/>
                <a:gdLst>
                  <a:gd name="T0" fmla="*/ 0 w 10"/>
                  <a:gd name="T1" fmla="*/ 0 h 7"/>
                  <a:gd name="T2" fmla="*/ 0 w 10"/>
                  <a:gd name="T3" fmla="*/ 2 h 7"/>
                  <a:gd name="T4" fmla="*/ 0 w 10"/>
                  <a:gd name="T5" fmla="*/ 2 h 7"/>
                  <a:gd name="T6" fmla="*/ 0 w 10"/>
                  <a:gd name="T7" fmla="*/ 5 h 7"/>
                  <a:gd name="T8" fmla="*/ 0 w 10"/>
                  <a:gd name="T9" fmla="*/ 5 h 7"/>
                  <a:gd name="T10" fmla="*/ 5 w 10"/>
                  <a:gd name="T11" fmla="*/ 7 h 7"/>
                  <a:gd name="T12" fmla="*/ 7 w 10"/>
                  <a:gd name="T13" fmla="*/ 7 h 7"/>
                  <a:gd name="T14" fmla="*/ 10 w 10"/>
                  <a:gd name="T15" fmla="*/ 7 h 7"/>
                  <a:gd name="T16" fmla="*/ 10 w 10"/>
                  <a:gd name="T17" fmla="*/ 5 h 7"/>
                  <a:gd name="T18" fmla="*/ 10 w 10"/>
                  <a:gd name="T19" fmla="*/ 5 h 7"/>
                  <a:gd name="T20" fmla="*/ 7 w 10"/>
                  <a:gd name="T21" fmla="*/ 2 h 7"/>
                  <a:gd name="T22" fmla="*/ 7 w 10"/>
                  <a:gd name="T23" fmla="*/ 2 h 7"/>
                  <a:gd name="T24" fmla="*/ 7 w 10"/>
                  <a:gd name="T25" fmla="*/ 0 h 7"/>
                  <a:gd name="T26" fmla="*/ 0 w 10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7"/>
                  <a:gd name="T44" fmla="*/ 10 w 10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7"/>
                    </a:lnTo>
                    <a:lnTo>
                      <a:pt x="7" y="7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25" name="Freeform 3525"/>
              <p:cNvSpPr>
                <a:spLocks/>
              </p:cNvSpPr>
              <p:nvPr/>
            </p:nvSpPr>
            <p:spPr bwMode="auto">
              <a:xfrm>
                <a:off x="3995" y="2475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0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26" name="Freeform 3526"/>
              <p:cNvSpPr>
                <a:spLocks/>
              </p:cNvSpPr>
              <p:nvPr/>
            </p:nvSpPr>
            <p:spPr bwMode="auto">
              <a:xfrm>
                <a:off x="3987" y="2486"/>
                <a:ext cx="10" cy="7"/>
              </a:xfrm>
              <a:custGeom>
                <a:avLst/>
                <a:gdLst>
                  <a:gd name="T0" fmla="*/ 2 w 10"/>
                  <a:gd name="T1" fmla="*/ 0 h 7"/>
                  <a:gd name="T2" fmla="*/ 0 w 10"/>
                  <a:gd name="T3" fmla="*/ 2 h 7"/>
                  <a:gd name="T4" fmla="*/ 0 w 10"/>
                  <a:gd name="T5" fmla="*/ 2 h 7"/>
                  <a:gd name="T6" fmla="*/ 0 w 10"/>
                  <a:gd name="T7" fmla="*/ 5 h 7"/>
                  <a:gd name="T8" fmla="*/ 0 w 10"/>
                  <a:gd name="T9" fmla="*/ 5 h 7"/>
                  <a:gd name="T10" fmla="*/ 5 w 10"/>
                  <a:gd name="T11" fmla="*/ 7 h 7"/>
                  <a:gd name="T12" fmla="*/ 8 w 10"/>
                  <a:gd name="T13" fmla="*/ 7 h 7"/>
                  <a:gd name="T14" fmla="*/ 10 w 10"/>
                  <a:gd name="T15" fmla="*/ 7 h 7"/>
                  <a:gd name="T16" fmla="*/ 10 w 10"/>
                  <a:gd name="T17" fmla="*/ 5 h 7"/>
                  <a:gd name="T18" fmla="*/ 10 w 10"/>
                  <a:gd name="T19" fmla="*/ 5 h 7"/>
                  <a:gd name="T20" fmla="*/ 10 w 10"/>
                  <a:gd name="T21" fmla="*/ 2 h 7"/>
                  <a:gd name="T22" fmla="*/ 10 w 10"/>
                  <a:gd name="T23" fmla="*/ 0 h 7"/>
                  <a:gd name="T24" fmla="*/ 10 w 10"/>
                  <a:gd name="T25" fmla="*/ 0 h 7"/>
                  <a:gd name="T26" fmla="*/ 5 w 10"/>
                  <a:gd name="T27" fmla="*/ 0 h 7"/>
                  <a:gd name="T28" fmla="*/ 2 w 10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7"/>
                  <a:gd name="T47" fmla="*/ 10 w 10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7">
                    <a:moveTo>
                      <a:pt x="2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27" name="Freeform 3527"/>
              <p:cNvSpPr>
                <a:spLocks/>
              </p:cNvSpPr>
              <p:nvPr/>
            </p:nvSpPr>
            <p:spPr bwMode="auto">
              <a:xfrm>
                <a:off x="3979" y="2496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0 w 10"/>
                  <a:gd name="T3" fmla="*/ 3 h 11"/>
                  <a:gd name="T4" fmla="*/ 0 w 10"/>
                  <a:gd name="T5" fmla="*/ 5 h 11"/>
                  <a:gd name="T6" fmla="*/ 0 w 10"/>
                  <a:gd name="T7" fmla="*/ 8 h 11"/>
                  <a:gd name="T8" fmla="*/ 0 w 10"/>
                  <a:gd name="T9" fmla="*/ 8 h 11"/>
                  <a:gd name="T10" fmla="*/ 5 w 10"/>
                  <a:gd name="T11" fmla="*/ 11 h 11"/>
                  <a:gd name="T12" fmla="*/ 8 w 10"/>
                  <a:gd name="T13" fmla="*/ 11 h 11"/>
                  <a:gd name="T14" fmla="*/ 10 w 10"/>
                  <a:gd name="T15" fmla="*/ 11 h 11"/>
                  <a:gd name="T16" fmla="*/ 10 w 10"/>
                  <a:gd name="T17" fmla="*/ 8 h 11"/>
                  <a:gd name="T18" fmla="*/ 10 w 10"/>
                  <a:gd name="T19" fmla="*/ 5 h 11"/>
                  <a:gd name="T20" fmla="*/ 10 w 10"/>
                  <a:gd name="T21" fmla="*/ 3 h 11"/>
                  <a:gd name="T22" fmla="*/ 10 w 10"/>
                  <a:gd name="T23" fmla="*/ 3 h 11"/>
                  <a:gd name="T24" fmla="*/ 10 w 10"/>
                  <a:gd name="T25" fmla="*/ 0 h 11"/>
                  <a:gd name="T26" fmla="*/ 5 w 10"/>
                  <a:gd name="T27" fmla="*/ 0 h 11"/>
                  <a:gd name="T28" fmla="*/ 0 w 10"/>
                  <a:gd name="T29" fmla="*/ 0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28" name="Freeform 3528"/>
              <p:cNvSpPr>
                <a:spLocks/>
              </p:cNvSpPr>
              <p:nvPr/>
            </p:nvSpPr>
            <p:spPr bwMode="auto">
              <a:xfrm>
                <a:off x="4023" y="2457"/>
                <a:ext cx="11" cy="5"/>
              </a:xfrm>
              <a:custGeom>
                <a:avLst/>
                <a:gdLst>
                  <a:gd name="T0" fmla="*/ 0 w 11"/>
                  <a:gd name="T1" fmla="*/ 0 h 5"/>
                  <a:gd name="T2" fmla="*/ 0 w 11"/>
                  <a:gd name="T3" fmla="*/ 2 h 5"/>
                  <a:gd name="T4" fmla="*/ 0 w 11"/>
                  <a:gd name="T5" fmla="*/ 2 h 5"/>
                  <a:gd name="T6" fmla="*/ 0 w 11"/>
                  <a:gd name="T7" fmla="*/ 5 h 5"/>
                  <a:gd name="T8" fmla="*/ 0 w 11"/>
                  <a:gd name="T9" fmla="*/ 5 h 5"/>
                  <a:gd name="T10" fmla="*/ 8 w 11"/>
                  <a:gd name="T11" fmla="*/ 5 h 5"/>
                  <a:gd name="T12" fmla="*/ 11 w 11"/>
                  <a:gd name="T13" fmla="*/ 5 h 5"/>
                  <a:gd name="T14" fmla="*/ 11 w 11"/>
                  <a:gd name="T15" fmla="*/ 5 h 5"/>
                  <a:gd name="T16" fmla="*/ 11 w 11"/>
                  <a:gd name="T17" fmla="*/ 5 h 5"/>
                  <a:gd name="T18" fmla="*/ 11 w 11"/>
                  <a:gd name="T19" fmla="*/ 2 h 5"/>
                  <a:gd name="T20" fmla="*/ 8 w 11"/>
                  <a:gd name="T21" fmla="*/ 0 h 5"/>
                  <a:gd name="T22" fmla="*/ 8 w 11"/>
                  <a:gd name="T23" fmla="*/ 0 h 5"/>
                  <a:gd name="T24" fmla="*/ 0 w 11"/>
                  <a:gd name="T25" fmla="*/ 0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1"/>
                  <a:gd name="T40" fmla="*/ 0 h 5"/>
                  <a:gd name="T41" fmla="*/ 11 w 11"/>
                  <a:gd name="T42" fmla="*/ 5 h 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1" h="5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29" name="Freeform 3529"/>
              <p:cNvSpPr>
                <a:spLocks/>
              </p:cNvSpPr>
              <p:nvPr/>
            </p:nvSpPr>
            <p:spPr bwMode="auto">
              <a:xfrm>
                <a:off x="4018" y="2465"/>
                <a:ext cx="11" cy="7"/>
              </a:xfrm>
              <a:custGeom>
                <a:avLst/>
                <a:gdLst>
                  <a:gd name="T0" fmla="*/ 0 w 11"/>
                  <a:gd name="T1" fmla="*/ 0 h 7"/>
                  <a:gd name="T2" fmla="*/ 0 w 11"/>
                  <a:gd name="T3" fmla="*/ 2 h 7"/>
                  <a:gd name="T4" fmla="*/ 0 w 11"/>
                  <a:gd name="T5" fmla="*/ 2 h 7"/>
                  <a:gd name="T6" fmla="*/ 0 w 11"/>
                  <a:gd name="T7" fmla="*/ 5 h 7"/>
                  <a:gd name="T8" fmla="*/ 0 w 11"/>
                  <a:gd name="T9" fmla="*/ 5 h 7"/>
                  <a:gd name="T10" fmla="*/ 5 w 11"/>
                  <a:gd name="T11" fmla="*/ 7 h 7"/>
                  <a:gd name="T12" fmla="*/ 8 w 11"/>
                  <a:gd name="T13" fmla="*/ 7 h 7"/>
                  <a:gd name="T14" fmla="*/ 11 w 11"/>
                  <a:gd name="T15" fmla="*/ 7 h 7"/>
                  <a:gd name="T16" fmla="*/ 11 w 11"/>
                  <a:gd name="T17" fmla="*/ 5 h 7"/>
                  <a:gd name="T18" fmla="*/ 11 w 11"/>
                  <a:gd name="T19" fmla="*/ 5 h 7"/>
                  <a:gd name="T20" fmla="*/ 8 w 11"/>
                  <a:gd name="T21" fmla="*/ 2 h 7"/>
                  <a:gd name="T22" fmla="*/ 8 w 11"/>
                  <a:gd name="T23" fmla="*/ 2 h 7"/>
                  <a:gd name="T24" fmla="*/ 8 w 11"/>
                  <a:gd name="T25" fmla="*/ 0 h 7"/>
                  <a:gd name="T26" fmla="*/ 0 w 11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7"/>
                  <a:gd name="T44" fmla="*/ 11 w 11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11" y="7"/>
                    </a:lnTo>
                    <a:lnTo>
                      <a:pt x="11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30" name="Freeform 3530"/>
              <p:cNvSpPr>
                <a:spLocks/>
              </p:cNvSpPr>
              <p:nvPr/>
            </p:nvSpPr>
            <p:spPr bwMode="auto">
              <a:xfrm>
                <a:off x="4010" y="2475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0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31" name="Freeform 3531"/>
              <p:cNvSpPr>
                <a:spLocks/>
              </p:cNvSpPr>
              <p:nvPr/>
            </p:nvSpPr>
            <p:spPr bwMode="auto">
              <a:xfrm>
                <a:off x="4005" y="2486"/>
                <a:ext cx="11" cy="7"/>
              </a:xfrm>
              <a:custGeom>
                <a:avLst/>
                <a:gdLst>
                  <a:gd name="T0" fmla="*/ 0 w 11"/>
                  <a:gd name="T1" fmla="*/ 0 h 7"/>
                  <a:gd name="T2" fmla="*/ 0 w 11"/>
                  <a:gd name="T3" fmla="*/ 2 h 7"/>
                  <a:gd name="T4" fmla="*/ 0 w 11"/>
                  <a:gd name="T5" fmla="*/ 2 h 7"/>
                  <a:gd name="T6" fmla="*/ 0 w 11"/>
                  <a:gd name="T7" fmla="*/ 5 h 7"/>
                  <a:gd name="T8" fmla="*/ 0 w 11"/>
                  <a:gd name="T9" fmla="*/ 5 h 7"/>
                  <a:gd name="T10" fmla="*/ 5 w 11"/>
                  <a:gd name="T11" fmla="*/ 7 h 7"/>
                  <a:gd name="T12" fmla="*/ 8 w 11"/>
                  <a:gd name="T13" fmla="*/ 7 h 7"/>
                  <a:gd name="T14" fmla="*/ 11 w 11"/>
                  <a:gd name="T15" fmla="*/ 7 h 7"/>
                  <a:gd name="T16" fmla="*/ 11 w 11"/>
                  <a:gd name="T17" fmla="*/ 7 h 7"/>
                  <a:gd name="T18" fmla="*/ 11 w 11"/>
                  <a:gd name="T19" fmla="*/ 5 h 7"/>
                  <a:gd name="T20" fmla="*/ 8 w 11"/>
                  <a:gd name="T21" fmla="*/ 2 h 7"/>
                  <a:gd name="T22" fmla="*/ 8 w 11"/>
                  <a:gd name="T23" fmla="*/ 0 h 7"/>
                  <a:gd name="T24" fmla="*/ 8 w 11"/>
                  <a:gd name="T25" fmla="*/ 0 h 7"/>
                  <a:gd name="T26" fmla="*/ 0 w 11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7"/>
                  <a:gd name="T44" fmla="*/ 11 w 11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11" y="7"/>
                    </a:lnTo>
                    <a:lnTo>
                      <a:pt x="11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32" name="Freeform 3532"/>
              <p:cNvSpPr>
                <a:spLocks/>
              </p:cNvSpPr>
              <p:nvPr/>
            </p:nvSpPr>
            <p:spPr bwMode="auto">
              <a:xfrm>
                <a:off x="3997" y="2496"/>
                <a:ext cx="11" cy="11"/>
              </a:xfrm>
              <a:custGeom>
                <a:avLst/>
                <a:gdLst>
                  <a:gd name="T0" fmla="*/ 0 w 11"/>
                  <a:gd name="T1" fmla="*/ 0 h 11"/>
                  <a:gd name="T2" fmla="*/ 0 w 11"/>
                  <a:gd name="T3" fmla="*/ 3 h 11"/>
                  <a:gd name="T4" fmla="*/ 0 w 11"/>
                  <a:gd name="T5" fmla="*/ 5 h 11"/>
                  <a:gd name="T6" fmla="*/ 0 w 11"/>
                  <a:gd name="T7" fmla="*/ 8 h 11"/>
                  <a:gd name="T8" fmla="*/ 0 w 11"/>
                  <a:gd name="T9" fmla="*/ 8 h 11"/>
                  <a:gd name="T10" fmla="*/ 6 w 11"/>
                  <a:gd name="T11" fmla="*/ 11 h 11"/>
                  <a:gd name="T12" fmla="*/ 8 w 11"/>
                  <a:gd name="T13" fmla="*/ 11 h 11"/>
                  <a:gd name="T14" fmla="*/ 11 w 11"/>
                  <a:gd name="T15" fmla="*/ 11 h 11"/>
                  <a:gd name="T16" fmla="*/ 11 w 11"/>
                  <a:gd name="T17" fmla="*/ 8 h 11"/>
                  <a:gd name="T18" fmla="*/ 11 w 11"/>
                  <a:gd name="T19" fmla="*/ 5 h 11"/>
                  <a:gd name="T20" fmla="*/ 11 w 11"/>
                  <a:gd name="T21" fmla="*/ 3 h 11"/>
                  <a:gd name="T22" fmla="*/ 8 w 11"/>
                  <a:gd name="T23" fmla="*/ 3 h 11"/>
                  <a:gd name="T24" fmla="*/ 8 w 11"/>
                  <a:gd name="T25" fmla="*/ 0 h 11"/>
                  <a:gd name="T26" fmla="*/ 0 w 11"/>
                  <a:gd name="T27" fmla="*/ 0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11"/>
                  <a:gd name="T44" fmla="*/ 11 w 11"/>
                  <a:gd name="T45" fmla="*/ 11 h 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11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6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33" name="Freeform 3533"/>
              <p:cNvSpPr>
                <a:spLocks/>
              </p:cNvSpPr>
              <p:nvPr/>
            </p:nvSpPr>
            <p:spPr bwMode="auto">
              <a:xfrm>
                <a:off x="4039" y="2457"/>
                <a:ext cx="11" cy="5"/>
              </a:xfrm>
              <a:custGeom>
                <a:avLst/>
                <a:gdLst>
                  <a:gd name="T0" fmla="*/ 0 w 11"/>
                  <a:gd name="T1" fmla="*/ 0 h 5"/>
                  <a:gd name="T2" fmla="*/ 0 w 11"/>
                  <a:gd name="T3" fmla="*/ 2 h 5"/>
                  <a:gd name="T4" fmla="*/ 0 w 11"/>
                  <a:gd name="T5" fmla="*/ 2 h 5"/>
                  <a:gd name="T6" fmla="*/ 0 w 11"/>
                  <a:gd name="T7" fmla="*/ 5 h 5"/>
                  <a:gd name="T8" fmla="*/ 0 w 11"/>
                  <a:gd name="T9" fmla="*/ 5 h 5"/>
                  <a:gd name="T10" fmla="*/ 8 w 11"/>
                  <a:gd name="T11" fmla="*/ 5 h 5"/>
                  <a:gd name="T12" fmla="*/ 11 w 11"/>
                  <a:gd name="T13" fmla="*/ 5 h 5"/>
                  <a:gd name="T14" fmla="*/ 11 w 11"/>
                  <a:gd name="T15" fmla="*/ 5 h 5"/>
                  <a:gd name="T16" fmla="*/ 11 w 11"/>
                  <a:gd name="T17" fmla="*/ 5 h 5"/>
                  <a:gd name="T18" fmla="*/ 8 w 11"/>
                  <a:gd name="T19" fmla="*/ 2 h 5"/>
                  <a:gd name="T20" fmla="*/ 8 w 11"/>
                  <a:gd name="T21" fmla="*/ 0 h 5"/>
                  <a:gd name="T22" fmla="*/ 8 w 11"/>
                  <a:gd name="T23" fmla="*/ 0 h 5"/>
                  <a:gd name="T24" fmla="*/ 0 w 11"/>
                  <a:gd name="T25" fmla="*/ 0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1"/>
                  <a:gd name="T40" fmla="*/ 0 h 5"/>
                  <a:gd name="T41" fmla="*/ 11 w 11"/>
                  <a:gd name="T42" fmla="*/ 5 h 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1" h="5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34" name="Freeform 3534"/>
              <p:cNvSpPr>
                <a:spLocks/>
              </p:cNvSpPr>
              <p:nvPr/>
            </p:nvSpPr>
            <p:spPr bwMode="auto">
              <a:xfrm>
                <a:off x="4034" y="2465"/>
                <a:ext cx="10" cy="7"/>
              </a:xfrm>
              <a:custGeom>
                <a:avLst/>
                <a:gdLst>
                  <a:gd name="T0" fmla="*/ 0 w 10"/>
                  <a:gd name="T1" fmla="*/ 0 h 7"/>
                  <a:gd name="T2" fmla="*/ 0 w 10"/>
                  <a:gd name="T3" fmla="*/ 2 h 7"/>
                  <a:gd name="T4" fmla="*/ 0 w 10"/>
                  <a:gd name="T5" fmla="*/ 2 h 7"/>
                  <a:gd name="T6" fmla="*/ 0 w 10"/>
                  <a:gd name="T7" fmla="*/ 5 h 7"/>
                  <a:gd name="T8" fmla="*/ 0 w 10"/>
                  <a:gd name="T9" fmla="*/ 5 h 7"/>
                  <a:gd name="T10" fmla="*/ 5 w 10"/>
                  <a:gd name="T11" fmla="*/ 7 h 7"/>
                  <a:gd name="T12" fmla="*/ 8 w 10"/>
                  <a:gd name="T13" fmla="*/ 7 h 7"/>
                  <a:gd name="T14" fmla="*/ 10 w 10"/>
                  <a:gd name="T15" fmla="*/ 7 h 7"/>
                  <a:gd name="T16" fmla="*/ 10 w 10"/>
                  <a:gd name="T17" fmla="*/ 5 h 7"/>
                  <a:gd name="T18" fmla="*/ 10 w 10"/>
                  <a:gd name="T19" fmla="*/ 5 h 7"/>
                  <a:gd name="T20" fmla="*/ 8 w 10"/>
                  <a:gd name="T21" fmla="*/ 2 h 7"/>
                  <a:gd name="T22" fmla="*/ 8 w 10"/>
                  <a:gd name="T23" fmla="*/ 2 h 7"/>
                  <a:gd name="T24" fmla="*/ 8 w 10"/>
                  <a:gd name="T25" fmla="*/ 0 h 7"/>
                  <a:gd name="T26" fmla="*/ 0 w 10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7"/>
                  <a:gd name="T44" fmla="*/ 10 w 10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35" name="Freeform 3535"/>
              <p:cNvSpPr>
                <a:spLocks/>
              </p:cNvSpPr>
              <p:nvPr/>
            </p:nvSpPr>
            <p:spPr bwMode="auto">
              <a:xfrm>
                <a:off x="4029" y="2475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8 w 10"/>
                  <a:gd name="T21" fmla="*/ 3 h 8"/>
                  <a:gd name="T22" fmla="*/ 8 w 10"/>
                  <a:gd name="T23" fmla="*/ 0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36" name="Freeform 3536"/>
              <p:cNvSpPr>
                <a:spLocks/>
              </p:cNvSpPr>
              <p:nvPr/>
            </p:nvSpPr>
            <p:spPr bwMode="auto">
              <a:xfrm>
                <a:off x="4021" y="2486"/>
                <a:ext cx="13" cy="7"/>
              </a:xfrm>
              <a:custGeom>
                <a:avLst/>
                <a:gdLst>
                  <a:gd name="T0" fmla="*/ 0 w 13"/>
                  <a:gd name="T1" fmla="*/ 0 h 7"/>
                  <a:gd name="T2" fmla="*/ 0 w 13"/>
                  <a:gd name="T3" fmla="*/ 2 h 7"/>
                  <a:gd name="T4" fmla="*/ 0 w 13"/>
                  <a:gd name="T5" fmla="*/ 2 h 7"/>
                  <a:gd name="T6" fmla="*/ 0 w 13"/>
                  <a:gd name="T7" fmla="*/ 5 h 7"/>
                  <a:gd name="T8" fmla="*/ 0 w 13"/>
                  <a:gd name="T9" fmla="*/ 7 h 7"/>
                  <a:gd name="T10" fmla="*/ 8 w 13"/>
                  <a:gd name="T11" fmla="*/ 7 h 7"/>
                  <a:gd name="T12" fmla="*/ 10 w 13"/>
                  <a:gd name="T13" fmla="*/ 7 h 7"/>
                  <a:gd name="T14" fmla="*/ 13 w 13"/>
                  <a:gd name="T15" fmla="*/ 7 h 7"/>
                  <a:gd name="T16" fmla="*/ 13 w 13"/>
                  <a:gd name="T17" fmla="*/ 5 h 7"/>
                  <a:gd name="T18" fmla="*/ 10 w 13"/>
                  <a:gd name="T19" fmla="*/ 2 h 7"/>
                  <a:gd name="T20" fmla="*/ 10 w 13"/>
                  <a:gd name="T21" fmla="*/ 2 h 7"/>
                  <a:gd name="T22" fmla="*/ 8 w 13"/>
                  <a:gd name="T23" fmla="*/ 0 h 7"/>
                  <a:gd name="T24" fmla="*/ 0 w 13"/>
                  <a:gd name="T25" fmla="*/ 0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7"/>
                  <a:gd name="T41" fmla="*/ 13 w 13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8" y="7"/>
                    </a:lnTo>
                    <a:lnTo>
                      <a:pt x="10" y="7"/>
                    </a:lnTo>
                    <a:lnTo>
                      <a:pt x="13" y="7"/>
                    </a:lnTo>
                    <a:lnTo>
                      <a:pt x="13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37" name="Freeform 3537"/>
              <p:cNvSpPr>
                <a:spLocks/>
              </p:cNvSpPr>
              <p:nvPr/>
            </p:nvSpPr>
            <p:spPr bwMode="auto">
              <a:xfrm>
                <a:off x="4013" y="2496"/>
                <a:ext cx="13" cy="11"/>
              </a:xfrm>
              <a:custGeom>
                <a:avLst/>
                <a:gdLst>
                  <a:gd name="T0" fmla="*/ 3 w 13"/>
                  <a:gd name="T1" fmla="*/ 3 h 11"/>
                  <a:gd name="T2" fmla="*/ 3 w 13"/>
                  <a:gd name="T3" fmla="*/ 5 h 11"/>
                  <a:gd name="T4" fmla="*/ 0 w 13"/>
                  <a:gd name="T5" fmla="*/ 5 h 11"/>
                  <a:gd name="T6" fmla="*/ 0 w 13"/>
                  <a:gd name="T7" fmla="*/ 8 h 11"/>
                  <a:gd name="T8" fmla="*/ 3 w 13"/>
                  <a:gd name="T9" fmla="*/ 8 h 11"/>
                  <a:gd name="T10" fmla="*/ 8 w 13"/>
                  <a:gd name="T11" fmla="*/ 11 h 11"/>
                  <a:gd name="T12" fmla="*/ 10 w 13"/>
                  <a:gd name="T13" fmla="*/ 11 h 11"/>
                  <a:gd name="T14" fmla="*/ 13 w 13"/>
                  <a:gd name="T15" fmla="*/ 11 h 11"/>
                  <a:gd name="T16" fmla="*/ 13 w 13"/>
                  <a:gd name="T17" fmla="*/ 8 h 11"/>
                  <a:gd name="T18" fmla="*/ 13 w 13"/>
                  <a:gd name="T19" fmla="*/ 8 h 11"/>
                  <a:gd name="T20" fmla="*/ 13 w 13"/>
                  <a:gd name="T21" fmla="*/ 5 h 11"/>
                  <a:gd name="T22" fmla="*/ 10 w 13"/>
                  <a:gd name="T23" fmla="*/ 3 h 11"/>
                  <a:gd name="T24" fmla="*/ 10 w 13"/>
                  <a:gd name="T25" fmla="*/ 0 h 11"/>
                  <a:gd name="T26" fmla="*/ 8 w 13"/>
                  <a:gd name="T27" fmla="*/ 0 h 11"/>
                  <a:gd name="T28" fmla="*/ 3 w 13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3"/>
                  <a:gd name="T46" fmla="*/ 0 h 11"/>
                  <a:gd name="T47" fmla="*/ 13 w 13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3" h="11">
                    <a:moveTo>
                      <a:pt x="3" y="3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38" name="Freeform 3538"/>
              <p:cNvSpPr>
                <a:spLocks/>
              </p:cNvSpPr>
              <p:nvPr/>
            </p:nvSpPr>
            <p:spPr bwMode="auto">
              <a:xfrm>
                <a:off x="4055" y="2457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0 w 10"/>
                  <a:gd name="T3" fmla="*/ 2 h 5"/>
                  <a:gd name="T4" fmla="*/ 0 w 10"/>
                  <a:gd name="T5" fmla="*/ 2 h 5"/>
                  <a:gd name="T6" fmla="*/ 0 w 10"/>
                  <a:gd name="T7" fmla="*/ 5 h 5"/>
                  <a:gd name="T8" fmla="*/ 0 w 10"/>
                  <a:gd name="T9" fmla="*/ 5 h 5"/>
                  <a:gd name="T10" fmla="*/ 8 w 10"/>
                  <a:gd name="T11" fmla="*/ 5 h 5"/>
                  <a:gd name="T12" fmla="*/ 10 w 10"/>
                  <a:gd name="T13" fmla="*/ 5 h 5"/>
                  <a:gd name="T14" fmla="*/ 10 w 10"/>
                  <a:gd name="T15" fmla="*/ 5 h 5"/>
                  <a:gd name="T16" fmla="*/ 10 w 10"/>
                  <a:gd name="T17" fmla="*/ 2 h 5"/>
                  <a:gd name="T18" fmla="*/ 8 w 10"/>
                  <a:gd name="T19" fmla="*/ 0 h 5"/>
                  <a:gd name="T20" fmla="*/ 8 w 10"/>
                  <a:gd name="T21" fmla="*/ 0 h 5"/>
                  <a:gd name="T22" fmla="*/ 0 w 10"/>
                  <a:gd name="T23" fmla="*/ 0 h 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0"/>
                  <a:gd name="T37" fmla="*/ 0 h 5"/>
                  <a:gd name="T38" fmla="*/ 10 w 10"/>
                  <a:gd name="T39" fmla="*/ 5 h 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0" h="5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39" name="Freeform 3539"/>
              <p:cNvSpPr>
                <a:spLocks/>
              </p:cNvSpPr>
              <p:nvPr/>
            </p:nvSpPr>
            <p:spPr bwMode="auto">
              <a:xfrm>
                <a:off x="4050" y="2465"/>
                <a:ext cx="13" cy="7"/>
              </a:xfrm>
              <a:custGeom>
                <a:avLst/>
                <a:gdLst>
                  <a:gd name="T0" fmla="*/ 0 w 13"/>
                  <a:gd name="T1" fmla="*/ 0 h 7"/>
                  <a:gd name="T2" fmla="*/ 0 w 13"/>
                  <a:gd name="T3" fmla="*/ 2 h 7"/>
                  <a:gd name="T4" fmla="*/ 0 w 13"/>
                  <a:gd name="T5" fmla="*/ 2 h 7"/>
                  <a:gd name="T6" fmla="*/ 0 w 13"/>
                  <a:gd name="T7" fmla="*/ 5 h 7"/>
                  <a:gd name="T8" fmla="*/ 2 w 13"/>
                  <a:gd name="T9" fmla="*/ 5 h 7"/>
                  <a:gd name="T10" fmla="*/ 7 w 13"/>
                  <a:gd name="T11" fmla="*/ 7 h 7"/>
                  <a:gd name="T12" fmla="*/ 10 w 13"/>
                  <a:gd name="T13" fmla="*/ 7 h 7"/>
                  <a:gd name="T14" fmla="*/ 13 w 13"/>
                  <a:gd name="T15" fmla="*/ 7 h 7"/>
                  <a:gd name="T16" fmla="*/ 13 w 13"/>
                  <a:gd name="T17" fmla="*/ 5 h 7"/>
                  <a:gd name="T18" fmla="*/ 13 w 13"/>
                  <a:gd name="T19" fmla="*/ 5 h 7"/>
                  <a:gd name="T20" fmla="*/ 10 w 13"/>
                  <a:gd name="T21" fmla="*/ 2 h 7"/>
                  <a:gd name="T22" fmla="*/ 10 w 13"/>
                  <a:gd name="T23" fmla="*/ 2 h 7"/>
                  <a:gd name="T24" fmla="*/ 7 w 13"/>
                  <a:gd name="T25" fmla="*/ 0 h 7"/>
                  <a:gd name="T26" fmla="*/ 0 w 13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7"/>
                  <a:gd name="T44" fmla="*/ 13 w 13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7" y="7"/>
                    </a:lnTo>
                    <a:lnTo>
                      <a:pt x="10" y="7"/>
                    </a:lnTo>
                    <a:lnTo>
                      <a:pt x="13" y="7"/>
                    </a:lnTo>
                    <a:lnTo>
                      <a:pt x="13" y="5"/>
                    </a:lnTo>
                    <a:lnTo>
                      <a:pt x="10" y="2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40" name="Freeform 3540"/>
              <p:cNvSpPr>
                <a:spLocks/>
              </p:cNvSpPr>
              <p:nvPr/>
            </p:nvSpPr>
            <p:spPr bwMode="auto">
              <a:xfrm>
                <a:off x="4044" y="2475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3 h 8"/>
                  <a:gd name="T6" fmla="*/ 0 w 13"/>
                  <a:gd name="T7" fmla="*/ 5 h 8"/>
                  <a:gd name="T8" fmla="*/ 0 w 13"/>
                  <a:gd name="T9" fmla="*/ 5 h 8"/>
                  <a:gd name="T10" fmla="*/ 6 w 13"/>
                  <a:gd name="T11" fmla="*/ 8 h 8"/>
                  <a:gd name="T12" fmla="*/ 11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3 w 13"/>
                  <a:gd name="T19" fmla="*/ 5 h 8"/>
                  <a:gd name="T20" fmla="*/ 11 w 13"/>
                  <a:gd name="T21" fmla="*/ 3 h 8"/>
                  <a:gd name="T22" fmla="*/ 11 w 13"/>
                  <a:gd name="T23" fmla="*/ 3 h 8"/>
                  <a:gd name="T24" fmla="*/ 8 w 13"/>
                  <a:gd name="T25" fmla="*/ 0 h 8"/>
                  <a:gd name="T26" fmla="*/ 0 w 13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8"/>
                  <a:gd name="T44" fmla="*/ 13 w 13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6" y="8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41" name="Freeform 3541"/>
              <p:cNvSpPr>
                <a:spLocks/>
              </p:cNvSpPr>
              <p:nvPr/>
            </p:nvSpPr>
            <p:spPr bwMode="auto">
              <a:xfrm>
                <a:off x="4039" y="2486"/>
                <a:ext cx="13" cy="7"/>
              </a:xfrm>
              <a:custGeom>
                <a:avLst/>
                <a:gdLst>
                  <a:gd name="T0" fmla="*/ 0 w 13"/>
                  <a:gd name="T1" fmla="*/ 0 h 7"/>
                  <a:gd name="T2" fmla="*/ 0 w 13"/>
                  <a:gd name="T3" fmla="*/ 2 h 7"/>
                  <a:gd name="T4" fmla="*/ 0 w 13"/>
                  <a:gd name="T5" fmla="*/ 5 h 7"/>
                  <a:gd name="T6" fmla="*/ 0 w 13"/>
                  <a:gd name="T7" fmla="*/ 7 h 7"/>
                  <a:gd name="T8" fmla="*/ 0 w 13"/>
                  <a:gd name="T9" fmla="*/ 7 h 7"/>
                  <a:gd name="T10" fmla="*/ 8 w 13"/>
                  <a:gd name="T11" fmla="*/ 7 h 7"/>
                  <a:gd name="T12" fmla="*/ 11 w 13"/>
                  <a:gd name="T13" fmla="*/ 7 h 7"/>
                  <a:gd name="T14" fmla="*/ 13 w 13"/>
                  <a:gd name="T15" fmla="*/ 7 h 7"/>
                  <a:gd name="T16" fmla="*/ 13 w 13"/>
                  <a:gd name="T17" fmla="*/ 5 h 7"/>
                  <a:gd name="T18" fmla="*/ 11 w 13"/>
                  <a:gd name="T19" fmla="*/ 2 h 7"/>
                  <a:gd name="T20" fmla="*/ 11 w 13"/>
                  <a:gd name="T21" fmla="*/ 2 h 7"/>
                  <a:gd name="T22" fmla="*/ 8 w 13"/>
                  <a:gd name="T23" fmla="*/ 0 h 7"/>
                  <a:gd name="T24" fmla="*/ 0 w 13"/>
                  <a:gd name="T25" fmla="*/ 0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7"/>
                  <a:gd name="T41" fmla="*/ 13 w 13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8" y="7"/>
                    </a:lnTo>
                    <a:lnTo>
                      <a:pt x="11" y="7"/>
                    </a:lnTo>
                    <a:lnTo>
                      <a:pt x="13" y="7"/>
                    </a:lnTo>
                    <a:lnTo>
                      <a:pt x="13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42" name="Freeform 3542"/>
              <p:cNvSpPr>
                <a:spLocks/>
              </p:cNvSpPr>
              <p:nvPr/>
            </p:nvSpPr>
            <p:spPr bwMode="auto">
              <a:xfrm>
                <a:off x="4034" y="2496"/>
                <a:ext cx="13" cy="11"/>
              </a:xfrm>
              <a:custGeom>
                <a:avLst/>
                <a:gdLst>
                  <a:gd name="T0" fmla="*/ 0 w 13"/>
                  <a:gd name="T1" fmla="*/ 3 h 11"/>
                  <a:gd name="T2" fmla="*/ 0 w 13"/>
                  <a:gd name="T3" fmla="*/ 5 h 11"/>
                  <a:gd name="T4" fmla="*/ 0 w 13"/>
                  <a:gd name="T5" fmla="*/ 5 h 11"/>
                  <a:gd name="T6" fmla="*/ 0 w 13"/>
                  <a:gd name="T7" fmla="*/ 8 h 11"/>
                  <a:gd name="T8" fmla="*/ 0 w 13"/>
                  <a:gd name="T9" fmla="*/ 11 h 11"/>
                  <a:gd name="T10" fmla="*/ 8 w 13"/>
                  <a:gd name="T11" fmla="*/ 11 h 11"/>
                  <a:gd name="T12" fmla="*/ 10 w 13"/>
                  <a:gd name="T13" fmla="*/ 11 h 11"/>
                  <a:gd name="T14" fmla="*/ 13 w 13"/>
                  <a:gd name="T15" fmla="*/ 11 h 11"/>
                  <a:gd name="T16" fmla="*/ 13 w 13"/>
                  <a:gd name="T17" fmla="*/ 8 h 11"/>
                  <a:gd name="T18" fmla="*/ 10 w 13"/>
                  <a:gd name="T19" fmla="*/ 5 h 11"/>
                  <a:gd name="T20" fmla="*/ 8 w 13"/>
                  <a:gd name="T21" fmla="*/ 3 h 11"/>
                  <a:gd name="T22" fmla="*/ 8 w 13"/>
                  <a:gd name="T23" fmla="*/ 3 h 11"/>
                  <a:gd name="T24" fmla="*/ 5 w 13"/>
                  <a:gd name="T25" fmla="*/ 0 h 11"/>
                  <a:gd name="T26" fmla="*/ 0 w 13"/>
                  <a:gd name="T27" fmla="*/ 3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11"/>
                  <a:gd name="T44" fmla="*/ 13 w 13"/>
                  <a:gd name="T45" fmla="*/ 11 h 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11">
                    <a:moveTo>
                      <a:pt x="0" y="3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10" y="5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43" name="Freeform 3543"/>
              <p:cNvSpPr>
                <a:spLocks/>
              </p:cNvSpPr>
              <p:nvPr/>
            </p:nvSpPr>
            <p:spPr bwMode="auto">
              <a:xfrm>
                <a:off x="4162" y="2457"/>
                <a:ext cx="8" cy="8"/>
              </a:xfrm>
              <a:custGeom>
                <a:avLst/>
                <a:gdLst>
                  <a:gd name="T0" fmla="*/ 8 w 8"/>
                  <a:gd name="T1" fmla="*/ 2 h 8"/>
                  <a:gd name="T2" fmla="*/ 8 w 8"/>
                  <a:gd name="T3" fmla="*/ 2 h 8"/>
                  <a:gd name="T4" fmla="*/ 8 w 8"/>
                  <a:gd name="T5" fmla="*/ 5 h 8"/>
                  <a:gd name="T6" fmla="*/ 8 w 8"/>
                  <a:gd name="T7" fmla="*/ 5 h 8"/>
                  <a:gd name="T8" fmla="*/ 5 w 8"/>
                  <a:gd name="T9" fmla="*/ 8 h 8"/>
                  <a:gd name="T10" fmla="*/ 3 w 8"/>
                  <a:gd name="T11" fmla="*/ 8 h 8"/>
                  <a:gd name="T12" fmla="*/ 3 w 8"/>
                  <a:gd name="T13" fmla="*/ 8 h 8"/>
                  <a:gd name="T14" fmla="*/ 0 w 8"/>
                  <a:gd name="T15" fmla="*/ 5 h 8"/>
                  <a:gd name="T16" fmla="*/ 0 w 8"/>
                  <a:gd name="T17" fmla="*/ 5 h 8"/>
                  <a:gd name="T18" fmla="*/ 0 w 8"/>
                  <a:gd name="T19" fmla="*/ 2 h 8"/>
                  <a:gd name="T20" fmla="*/ 3 w 8"/>
                  <a:gd name="T21" fmla="*/ 2 h 8"/>
                  <a:gd name="T22" fmla="*/ 3 w 8"/>
                  <a:gd name="T23" fmla="*/ 2 h 8"/>
                  <a:gd name="T24" fmla="*/ 5 w 8"/>
                  <a:gd name="T25" fmla="*/ 0 h 8"/>
                  <a:gd name="T26" fmla="*/ 8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2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44" name="Freeform 3544"/>
              <p:cNvSpPr>
                <a:spLocks/>
              </p:cNvSpPr>
              <p:nvPr/>
            </p:nvSpPr>
            <p:spPr bwMode="auto">
              <a:xfrm>
                <a:off x="4167" y="2465"/>
                <a:ext cx="8" cy="7"/>
              </a:xfrm>
              <a:custGeom>
                <a:avLst/>
                <a:gdLst>
                  <a:gd name="T0" fmla="*/ 8 w 8"/>
                  <a:gd name="T1" fmla="*/ 2 h 7"/>
                  <a:gd name="T2" fmla="*/ 8 w 8"/>
                  <a:gd name="T3" fmla="*/ 2 h 7"/>
                  <a:gd name="T4" fmla="*/ 8 w 8"/>
                  <a:gd name="T5" fmla="*/ 5 h 7"/>
                  <a:gd name="T6" fmla="*/ 8 w 8"/>
                  <a:gd name="T7" fmla="*/ 5 h 7"/>
                  <a:gd name="T8" fmla="*/ 6 w 8"/>
                  <a:gd name="T9" fmla="*/ 7 h 7"/>
                  <a:gd name="T10" fmla="*/ 3 w 8"/>
                  <a:gd name="T11" fmla="*/ 7 h 7"/>
                  <a:gd name="T12" fmla="*/ 3 w 8"/>
                  <a:gd name="T13" fmla="*/ 7 h 7"/>
                  <a:gd name="T14" fmla="*/ 0 w 8"/>
                  <a:gd name="T15" fmla="*/ 5 h 7"/>
                  <a:gd name="T16" fmla="*/ 0 w 8"/>
                  <a:gd name="T17" fmla="*/ 5 h 7"/>
                  <a:gd name="T18" fmla="*/ 0 w 8"/>
                  <a:gd name="T19" fmla="*/ 2 h 7"/>
                  <a:gd name="T20" fmla="*/ 0 w 8"/>
                  <a:gd name="T21" fmla="*/ 2 h 7"/>
                  <a:gd name="T22" fmla="*/ 3 w 8"/>
                  <a:gd name="T23" fmla="*/ 2 h 7"/>
                  <a:gd name="T24" fmla="*/ 6 w 8"/>
                  <a:gd name="T25" fmla="*/ 0 h 7"/>
                  <a:gd name="T26" fmla="*/ 8 w 8"/>
                  <a:gd name="T27" fmla="*/ 2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7"/>
                  <a:gd name="T44" fmla="*/ 8 w 8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7">
                    <a:moveTo>
                      <a:pt x="8" y="2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6" y="7"/>
                    </a:lnTo>
                    <a:lnTo>
                      <a:pt x="3" y="7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8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45" name="Freeform 3545"/>
              <p:cNvSpPr>
                <a:spLocks/>
              </p:cNvSpPr>
              <p:nvPr/>
            </p:nvSpPr>
            <p:spPr bwMode="auto">
              <a:xfrm>
                <a:off x="4173" y="2475"/>
                <a:ext cx="7" cy="5"/>
              </a:xfrm>
              <a:custGeom>
                <a:avLst/>
                <a:gdLst>
                  <a:gd name="T0" fmla="*/ 7 w 7"/>
                  <a:gd name="T1" fmla="*/ 0 h 5"/>
                  <a:gd name="T2" fmla="*/ 7 w 7"/>
                  <a:gd name="T3" fmla="*/ 3 h 5"/>
                  <a:gd name="T4" fmla="*/ 7 w 7"/>
                  <a:gd name="T5" fmla="*/ 3 h 5"/>
                  <a:gd name="T6" fmla="*/ 7 w 7"/>
                  <a:gd name="T7" fmla="*/ 5 h 5"/>
                  <a:gd name="T8" fmla="*/ 7 w 7"/>
                  <a:gd name="T9" fmla="*/ 5 h 5"/>
                  <a:gd name="T10" fmla="*/ 5 w 7"/>
                  <a:gd name="T11" fmla="*/ 5 h 5"/>
                  <a:gd name="T12" fmla="*/ 2 w 7"/>
                  <a:gd name="T13" fmla="*/ 5 h 5"/>
                  <a:gd name="T14" fmla="*/ 2 w 7"/>
                  <a:gd name="T15" fmla="*/ 5 h 5"/>
                  <a:gd name="T16" fmla="*/ 0 w 7"/>
                  <a:gd name="T17" fmla="*/ 5 h 5"/>
                  <a:gd name="T18" fmla="*/ 0 w 7"/>
                  <a:gd name="T19" fmla="*/ 3 h 5"/>
                  <a:gd name="T20" fmla="*/ 0 w 7"/>
                  <a:gd name="T21" fmla="*/ 0 h 5"/>
                  <a:gd name="T22" fmla="*/ 0 w 7"/>
                  <a:gd name="T23" fmla="*/ 0 h 5"/>
                  <a:gd name="T24" fmla="*/ 2 w 7"/>
                  <a:gd name="T25" fmla="*/ 0 h 5"/>
                  <a:gd name="T26" fmla="*/ 5 w 7"/>
                  <a:gd name="T27" fmla="*/ 0 h 5"/>
                  <a:gd name="T28" fmla="*/ 7 w 7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5"/>
                  <a:gd name="T47" fmla="*/ 7 w 7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5">
                    <a:moveTo>
                      <a:pt x="7" y="0"/>
                    </a:moveTo>
                    <a:lnTo>
                      <a:pt x="7" y="3"/>
                    </a:lnTo>
                    <a:lnTo>
                      <a:pt x="7" y="5"/>
                    </a:lnTo>
                    <a:lnTo>
                      <a:pt x="5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46" name="Freeform 3546"/>
              <p:cNvSpPr>
                <a:spLocks/>
              </p:cNvSpPr>
              <p:nvPr/>
            </p:nvSpPr>
            <p:spPr bwMode="auto">
              <a:xfrm>
                <a:off x="4178" y="2483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3 h 8"/>
                  <a:gd name="T4" fmla="*/ 8 w 8"/>
                  <a:gd name="T5" fmla="*/ 3 h 8"/>
                  <a:gd name="T6" fmla="*/ 8 w 8"/>
                  <a:gd name="T7" fmla="*/ 5 h 8"/>
                  <a:gd name="T8" fmla="*/ 8 w 8"/>
                  <a:gd name="T9" fmla="*/ 5 h 8"/>
                  <a:gd name="T10" fmla="*/ 5 w 8"/>
                  <a:gd name="T11" fmla="*/ 8 h 8"/>
                  <a:gd name="T12" fmla="*/ 2 w 8"/>
                  <a:gd name="T13" fmla="*/ 8 h 8"/>
                  <a:gd name="T14" fmla="*/ 2 w 8"/>
                  <a:gd name="T15" fmla="*/ 8 h 8"/>
                  <a:gd name="T16" fmla="*/ 0 w 8"/>
                  <a:gd name="T17" fmla="*/ 5 h 8"/>
                  <a:gd name="T18" fmla="*/ 0 w 8"/>
                  <a:gd name="T19" fmla="*/ 5 h 8"/>
                  <a:gd name="T20" fmla="*/ 0 w 8"/>
                  <a:gd name="T21" fmla="*/ 3 h 8"/>
                  <a:gd name="T22" fmla="*/ 2 w 8"/>
                  <a:gd name="T23" fmla="*/ 3 h 8"/>
                  <a:gd name="T24" fmla="*/ 2 w 8"/>
                  <a:gd name="T25" fmla="*/ 0 h 8"/>
                  <a:gd name="T26" fmla="*/ 5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47" name="Freeform 3547"/>
              <p:cNvSpPr>
                <a:spLocks/>
              </p:cNvSpPr>
              <p:nvPr/>
            </p:nvSpPr>
            <p:spPr bwMode="auto">
              <a:xfrm>
                <a:off x="4186" y="2493"/>
                <a:ext cx="7" cy="8"/>
              </a:xfrm>
              <a:custGeom>
                <a:avLst/>
                <a:gdLst>
                  <a:gd name="T0" fmla="*/ 5 w 7"/>
                  <a:gd name="T1" fmla="*/ 0 h 8"/>
                  <a:gd name="T2" fmla="*/ 7 w 7"/>
                  <a:gd name="T3" fmla="*/ 3 h 8"/>
                  <a:gd name="T4" fmla="*/ 7 w 7"/>
                  <a:gd name="T5" fmla="*/ 3 h 8"/>
                  <a:gd name="T6" fmla="*/ 7 w 7"/>
                  <a:gd name="T7" fmla="*/ 6 h 8"/>
                  <a:gd name="T8" fmla="*/ 7 w 7"/>
                  <a:gd name="T9" fmla="*/ 6 h 8"/>
                  <a:gd name="T10" fmla="*/ 5 w 7"/>
                  <a:gd name="T11" fmla="*/ 8 h 8"/>
                  <a:gd name="T12" fmla="*/ 2 w 7"/>
                  <a:gd name="T13" fmla="*/ 8 h 8"/>
                  <a:gd name="T14" fmla="*/ 0 w 7"/>
                  <a:gd name="T15" fmla="*/ 8 h 8"/>
                  <a:gd name="T16" fmla="*/ 0 w 7"/>
                  <a:gd name="T17" fmla="*/ 6 h 8"/>
                  <a:gd name="T18" fmla="*/ 0 w 7"/>
                  <a:gd name="T19" fmla="*/ 6 h 8"/>
                  <a:gd name="T20" fmla="*/ 0 w 7"/>
                  <a:gd name="T21" fmla="*/ 3 h 8"/>
                  <a:gd name="T22" fmla="*/ 0 w 7"/>
                  <a:gd name="T23" fmla="*/ 0 h 8"/>
                  <a:gd name="T24" fmla="*/ 0 w 7"/>
                  <a:gd name="T25" fmla="*/ 0 h 8"/>
                  <a:gd name="T26" fmla="*/ 2 w 7"/>
                  <a:gd name="T27" fmla="*/ 0 h 8"/>
                  <a:gd name="T28" fmla="*/ 5 w 7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8"/>
                  <a:gd name="T47" fmla="*/ 7 w 7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8">
                    <a:moveTo>
                      <a:pt x="5" y="0"/>
                    </a:moveTo>
                    <a:lnTo>
                      <a:pt x="7" y="3"/>
                    </a:lnTo>
                    <a:lnTo>
                      <a:pt x="7" y="6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48" name="Freeform 3548"/>
              <p:cNvSpPr>
                <a:spLocks/>
              </p:cNvSpPr>
              <p:nvPr/>
            </p:nvSpPr>
            <p:spPr bwMode="auto">
              <a:xfrm>
                <a:off x="4149" y="2457"/>
                <a:ext cx="8" cy="8"/>
              </a:xfrm>
              <a:custGeom>
                <a:avLst/>
                <a:gdLst>
                  <a:gd name="T0" fmla="*/ 8 w 8"/>
                  <a:gd name="T1" fmla="*/ 2 h 8"/>
                  <a:gd name="T2" fmla="*/ 8 w 8"/>
                  <a:gd name="T3" fmla="*/ 2 h 8"/>
                  <a:gd name="T4" fmla="*/ 8 w 8"/>
                  <a:gd name="T5" fmla="*/ 5 h 8"/>
                  <a:gd name="T6" fmla="*/ 8 w 8"/>
                  <a:gd name="T7" fmla="*/ 5 h 8"/>
                  <a:gd name="T8" fmla="*/ 5 w 8"/>
                  <a:gd name="T9" fmla="*/ 8 h 8"/>
                  <a:gd name="T10" fmla="*/ 3 w 8"/>
                  <a:gd name="T11" fmla="*/ 8 h 8"/>
                  <a:gd name="T12" fmla="*/ 3 w 8"/>
                  <a:gd name="T13" fmla="*/ 8 h 8"/>
                  <a:gd name="T14" fmla="*/ 0 w 8"/>
                  <a:gd name="T15" fmla="*/ 5 h 8"/>
                  <a:gd name="T16" fmla="*/ 3 w 8"/>
                  <a:gd name="T17" fmla="*/ 5 h 8"/>
                  <a:gd name="T18" fmla="*/ 3 w 8"/>
                  <a:gd name="T19" fmla="*/ 2 h 8"/>
                  <a:gd name="T20" fmla="*/ 3 w 8"/>
                  <a:gd name="T21" fmla="*/ 2 h 8"/>
                  <a:gd name="T22" fmla="*/ 5 w 8"/>
                  <a:gd name="T23" fmla="*/ 0 h 8"/>
                  <a:gd name="T24" fmla="*/ 8 w 8"/>
                  <a:gd name="T25" fmla="*/ 2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8"/>
                  <a:gd name="T41" fmla="*/ 8 w 8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8">
                    <a:moveTo>
                      <a:pt x="8" y="2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49" name="Freeform 3549"/>
              <p:cNvSpPr>
                <a:spLocks/>
              </p:cNvSpPr>
              <p:nvPr/>
            </p:nvSpPr>
            <p:spPr bwMode="auto">
              <a:xfrm>
                <a:off x="4154" y="2465"/>
                <a:ext cx="8" cy="7"/>
              </a:xfrm>
              <a:custGeom>
                <a:avLst/>
                <a:gdLst>
                  <a:gd name="T0" fmla="*/ 8 w 8"/>
                  <a:gd name="T1" fmla="*/ 2 h 7"/>
                  <a:gd name="T2" fmla="*/ 8 w 8"/>
                  <a:gd name="T3" fmla="*/ 2 h 7"/>
                  <a:gd name="T4" fmla="*/ 8 w 8"/>
                  <a:gd name="T5" fmla="*/ 5 h 7"/>
                  <a:gd name="T6" fmla="*/ 8 w 8"/>
                  <a:gd name="T7" fmla="*/ 5 h 7"/>
                  <a:gd name="T8" fmla="*/ 5 w 8"/>
                  <a:gd name="T9" fmla="*/ 7 h 7"/>
                  <a:gd name="T10" fmla="*/ 3 w 8"/>
                  <a:gd name="T11" fmla="*/ 7 h 7"/>
                  <a:gd name="T12" fmla="*/ 3 w 8"/>
                  <a:gd name="T13" fmla="*/ 7 h 7"/>
                  <a:gd name="T14" fmla="*/ 0 w 8"/>
                  <a:gd name="T15" fmla="*/ 5 h 7"/>
                  <a:gd name="T16" fmla="*/ 0 w 8"/>
                  <a:gd name="T17" fmla="*/ 5 h 7"/>
                  <a:gd name="T18" fmla="*/ 3 w 8"/>
                  <a:gd name="T19" fmla="*/ 2 h 7"/>
                  <a:gd name="T20" fmla="*/ 3 w 8"/>
                  <a:gd name="T21" fmla="*/ 2 h 7"/>
                  <a:gd name="T22" fmla="*/ 5 w 8"/>
                  <a:gd name="T23" fmla="*/ 0 h 7"/>
                  <a:gd name="T24" fmla="*/ 8 w 8"/>
                  <a:gd name="T25" fmla="*/ 2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7"/>
                  <a:gd name="T41" fmla="*/ 8 w 8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7">
                    <a:moveTo>
                      <a:pt x="8" y="2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50" name="Freeform 3550"/>
              <p:cNvSpPr>
                <a:spLocks/>
              </p:cNvSpPr>
              <p:nvPr/>
            </p:nvSpPr>
            <p:spPr bwMode="auto">
              <a:xfrm>
                <a:off x="4159" y="2475"/>
                <a:ext cx="8" cy="5"/>
              </a:xfrm>
              <a:custGeom>
                <a:avLst/>
                <a:gdLst>
                  <a:gd name="T0" fmla="*/ 8 w 8"/>
                  <a:gd name="T1" fmla="*/ 0 h 5"/>
                  <a:gd name="T2" fmla="*/ 8 w 8"/>
                  <a:gd name="T3" fmla="*/ 3 h 5"/>
                  <a:gd name="T4" fmla="*/ 8 w 8"/>
                  <a:gd name="T5" fmla="*/ 3 h 5"/>
                  <a:gd name="T6" fmla="*/ 8 w 8"/>
                  <a:gd name="T7" fmla="*/ 5 h 5"/>
                  <a:gd name="T8" fmla="*/ 8 w 8"/>
                  <a:gd name="T9" fmla="*/ 5 h 5"/>
                  <a:gd name="T10" fmla="*/ 6 w 8"/>
                  <a:gd name="T11" fmla="*/ 5 h 5"/>
                  <a:gd name="T12" fmla="*/ 3 w 8"/>
                  <a:gd name="T13" fmla="*/ 5 h 5"/>
                  <a:gd name="T14" fmla="*/ 3 w 8"/>
                  <a:gd name="T15" fmla="*/ 5 h 5"/>
                  <a:gd name="T16" fmla="*/ 0 w 8"/>
                  <a:gd name="T17" fmla="*/ 5 h 5"/>
                  <a:gd name="T18" fmla="*/ 0 w 8"/>
                  <a:gd name="T19" fmla="*/ 3 h 5"/>
                  <a:gd name="T20" fmla="*/ 0 w 8"/>
                  <a:gd name="T21" fmla="*/ 0 h 5"/>
                  <a:gd name="T22" fmla="*/ 3 w 8"/>
                  <a:gd name="T23" fmla="*/ 0 h 5"/>
                  <a:gd name="T24" fmla="*/ 3 w 8"/>
                  <a:gd name="T25" fmla="*/ 0 h 5"/>
                  <a:gd name="T26" fmla="*/ 6 w 8"/>
                  <a:gd name="T27" fmla="*/ 0 h 5"/>
                  <a:gd name="T28" fmla="*/ 8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6" y="5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51" name="Freeform 3551"/>
              <p:cNvSpPr>
                <a:spLocks/>
              </p:cNvSpPr>
              <p:nvPr/>
            </p:nvSpPr>
            <p:spPr bwMode="auto">
              <a:xfrm>
                <a:off x="4165" y="2483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8 w 8"/>
                  <a:gd name="T9" fmla="*/ 5 h 8"/>
                  <a:gd name="T10" fmla="*/ 5 w 8"/>
                  <a:gd name="T11" fmla="*/ 8 h 8"/>
                  <a:gd name="T12" fmla="*/ 2 w 8"/>
                  <a:gd name="T13" fmla="*/ 8 h 8"/>
                  <a:gd name="T14" fmla="*/ 2 w 8"/>
                  <a:gd name="T15" fmla="*/ 8 h 8"/>
                  <a:gd name="T16" fmla="*/ 0 w 8"/>
                  <a:gd name="T17" fmla="*/ 8 h 8"/>
                  <a:gd name="T18" fmla="*/ 0 w 8"/>
                  <a:gd name="T19" fmla="*/ 5 h 8"/>
                  <a:gd name="T20" fmla="*/ 2 w 8"/>
                  <a:gd name="T21" fmla="*/ 3 h 8"/>
                  <a:gd name="T22" fmla="*/ 2 w 8"/>
                  <a:gd name="T23" fmla="*/ 3 h 8"/>
                  <a:gd name="T24" fmla="*/ 2 w 8"/>
                  <a:gd name="T25" fmla="*/ 0 h 8"/>
                  <a:gd name="T26" fmla="*/ 5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52" name="Freeform 3552"/>
              <p:cNvSpPr>
                <a:spLocks/>
              </p:cNvSpPr>
              <p:nvPr/>
            </p:nvSpPr>
            <p:spPr bwMode="auto">
              <a:xfrm>
                <a:off x="4170" y="2493"/>
                <a:ext cx="10" cy="8"/>
              </a:xfrm>
              <a:custGeom>
                <a:avLst/>
                <a:gdLst>
                  <a:gd name="T0" fmla="*/ 10 w 10"/>
                  <a:gd name="T1" fmla="*/ 0 h 8"/>
                  <a:gd name="T2" fmla="*/ 10 w 10"/>
                  <a:gd name="T3" fmla="*/ 3 h 8"/>
                  <a:gd name="T4" fmla="*/ 10 w 10"/>
                  <a:gd name="T5" fmla="*/ 3 h 8"/>
                  <a:gd name="T6" fmla="*/ 10 w 10"/>
                  <a:gd name="T7" fmla="*/ 6 h 8"/>
                  <a:gd name="T8" fmla="*/ 10 w 10"/>
                  <a:gd name="T9" fmla="*/ 6 h 8"/>
                  <a:gd name="T10" fmla="*/ 8 w 10"/>
                  <a:gd name="T11" fmla="*/ 8 h 8"/>
                  <a:gd name="T12" fmla="*/ 3 w 10"/>
                  <a:gd name="T13" fmla="*/ 8 h 8"/>
                  <a:gd name="T14" fmla="*/ 3 w 10"/>
                  <a:gd name="T15" fmla="*/ 8 h 8"/>
                  <a:gd name="T16" fmla="*/ 0 w 10"/>
                  <a:gd name="T17" fmla="*/ 8 h 8"/>
                  <a:gd name="T18" fmla="*/ 3 w 10"/>
                  <a:gd name="T19" fmla="*/ 6 h 8"/>
                  <a:gd name="T20" fmla="*/ 3 w 10"/>
                  <a:gd name="T21" fmla="*/ 3 h 8"/>
                  <a:gd name="T22" fmla="*/ 3 w 10"/>
                  <a:gd name="T23" fmla="*/ 3 h 8"/>
                  <a:gd name="T24" fmla="*/ 3 w 10"/>
                  <a:gd name="T25" fmla="*/ 0 h 8"/>
                  <a:gd name="T26" fmla="*/ 1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10" y="0"/>
                    </a:moveTo>
                    <a:lnTo>
                      <a:pt x="10" y="3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3" y="6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53" name="Freeform 3553"/>
              <p:cNvSpPr>
                <a:spLocks/>
              </p:cNvSpPr>
              <p:nvPr/>
            </p:nvSpPr>
            <p:spPr bwMode="auto">
              <a:xfrm>
                <a:off x="4139" y="2457"/>
                <a:ext cx="7" cy="8"/>
              </a:xfrm>
              <a:custGeom>
                <a:avLst/>
                <a:gdLst>
                  <a:gd name="T0" fmla="*/ 7 w 7"/>
                  <a:gd name="T1" fmla="*/ 2 h 8"/>
                  <a:gd name="T2" fmla="*/ 7 w 7"/>
                  <a:gd name="T3" fmla="*/ 2 h 8"/>
                  <a:gd name="T4" fmla="*/ 7 w 7"/>
                  <a:gd name="T5" fmla="*/ 5 h 8"/>
                  <a:gd name="T6" fmla="*/ 7 w 7"/>
                  <a:gd name="T7" fmla="*/ 5 h 8"/>
                  <a:gd name="T8" fmla="*/ 5 w 7"/>
                  <a:gd name="T9" fmla="*/ 8 h 8"/>
                  <a:gd name="T10" fmla="*/ 2 w 7"/>
                  <a:gd name="T11" fmla="*/ 8 h 8"/>
                  <a:gd name="T12" fmla="*/ 0 w 7"/>
                  <a:gd name="T13" fmla="*/ 8 h 8"/>
                  <a:gd name="T14" fmla="*/ 0 w 7"/>
                  <a:gd name="T15" fmla="*/ 5 h 8"/>
                  <a:gd name="T16" fmla="*/ 0 w 7"/>
                  <a:gd name="T17" fmla="*/ 5 h 8"/>
                  <a:gd name="T18" fmla="*/ 0 w 7"/>
                  <a:gd name="T19" fmla="*/ 2 h 8"/>
                  <a:gd name="T20" fmla="*/ 0 w 7"/>
                  <a:gd name="T21" fmla="*/ 2 h 8"/>
                  <a:gd name="T22" fmla="*/ 2 w 7"/>
                  <a:gd name="T23" fmla="*/ 2 h 8"/>
                  <a:gd name="T24" fmla="*/ 5 w 7"/>
                  <a:gd name="T25" fmla="*/ 0 h 8"/>
                  <a:gd name="T26" fmla="*/ 7 w 7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8"/>
                  <a:gd name="T44" fmla="*/ 7 w 7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8">
                    <a:moveTo>
                      <a:pt x="7" y="2"/>
                    </a:moveTo>
                    <a:lnTo>
                      <a:pt x="7" y="2"/>
                    </a:lnTo>
                    <a:lnTo>
                      <a:pt x="7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7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54" name="Freeform 3554"/>
              <p:cNvSpPr>
                <a:spLocks/>
              </p:cNvSpPr>
              <p:nvPr/>
            </p:nvSpPr>
            <p:spPr bwMode="auto">
              <a:xfrm>
                <a:off x="4141" y="2465"/>
                <a:ext cx="11" cy="7"/>
              </a:xfrm>
              <a:custGeom>
                <a:avLst/>
                <a:gdLst>
                  <a:gd name="T0" fmla="*/ 11 w 11"/>
                  <a:gd name="T1" fmla="*/ 2 h 7"/>
                  <a:gd name="T2" fmla="*/ 11 w 11"/>
                  <a:gd name="T3" fmla="*/ 2 h 7"/>
                  <a:gd name="T4" fmla="*/ 11 w 11"/>
                  <a:gd name="T5" fmla="*/ 5 h 7"/>
                  <a:gd name="T6" fmla="*/ 11 w 11"/>
                  <a:gd name="T7" fmla="*/ 5 h 7"/>
                  <a:gd name="T8" fmla="*/ 8 w 11"/>
                  <a:gd name="T9" fmla="*/ 5 h 7"/>
                  <a:gd name="T10" fmla="*/ 5 w 11"/>
                  <a:gd name="T11" fmla="*/ 7 h 7"/>
                  <a:gd name="T12" fmla="*/ 3 w 11"/>
                  <a:gd name="T13" fmla="*/ 7 h 7"/>
                  <a:gd name="T14" fmla="*/ 3 w 11"/>
                  <a:gd name="T15" fmla="*/ 7 h 7"/>
                  <a:gd name="T16" fmla="*/ 0 w 11"/>
                  <a:gd name="T17" fmla="*/ 5 h 7"/>
                  <a:gd name="T18" fmla="*/ 3 w 11"/>
                  <a:gd name="T19" fmla="*/ 5 h 7"/>
                  <a:gd name="T20" fmla="*/ 3 w 11"/>
                  <a:gd name="T21" fmla="*/ 2 h 7"/>
                  <a:gd name="T22" fmla="*/ 3 w 11"/>
                  <a:gd name="T23" fmla="*/ 2 h 7"/>
                  <a:gd name="T24" fmla="*/ 8 w 11"/>
                  <a:gd name="T25" fmla="*/ 0 h 7"/>
                  <a:gd name="T26" fmla="*/ 11 w 11"/>
                  <a:gd name="T27" fmla="*/ 2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7"/>
                  <a:gd name="T44" fmla="*/ 11 w 11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7">
                    <a:moveTo>
                      <a:pt x="11" y="2"/>
                    </a:moveTo>
                    <a:lnTo>
                      <a:pt x="11" y="2"/>
                    </a:lnTo>
                    <a:lnTo>
                      <a:pt x="11" y="5"/>
                    </a:lnTo>
                    <a:lnTo>
                      <a:pt x="8" y="5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8" y="0"/>
                    </a:lnTo>
                    <a:lnTo>
                      <a:pt x="11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55" name="Freeform 3555"/>
              <p:cNvSpPr>
                <a:spLocks/>
              </p:cNvSpPr>
              <p:nvPr/>
            </p:nvSpPr>
            <p:spPr bwMode="auto">
              <a:xfrm>
                <a:off x="4146" y="2475"/>
                <a:ext cx="8" cy="5"/>
              </a:xfrm>
              <a:custGeom>
                <a:avLst/>
                <a:gdLst>
                  <a:gd name="T0" fmla="*/ 8 w 8"/>
                  <a:gd name="T1" fmla="*/ 0 h 5"/>
                  <a:gd name="T2" fmla="*/ 8 w 8"/>
                  <a:gd name="T3" fmla="*/ 3 h 5"/>
                  <a:gd name="T4" fmla="*/ 8 w 8"/>
                  <a:gd name="T5" fmla="*/ 3 h 5"/>
                  <a:gd name="T6" fmla="*/ 8 w 8"/>
                  <a:gd name="T7" fmla="*/ 5 h 5"/>
                  <a:gd name="T8" fmla="*/ 8 w 8"/>
                  <a:gd name="T9" fmla="*/ 5 h 5"/>
                  <a:gd name="T10" fmla="*/ 6 w 8"/>
                  <a:gd name="T11" fmla="*/ 5 h 5"/>
                  <a:gd name="T12" fmla="*/ 3 w 8"/>
                  <a:gd name="T13" fmla="*/ 5 h 5"/>
                  <a:gd name="T14" fmla="*/ 3 w 8"/>
                  <a:gd name="T15" fmla="*/ 5 h 5"/>
                  <a:gd name="T16" fmla="*/ 0 w 8"/>
                  <a:gd name="T17" fmla="*/ 5 h 5"/>
                  <a:gd name="T18" fmla="*/ 0 w 8"/>
                  <a:gd name="T19" fmla="*/ 5 h 5"/>
                  <a:gd name="T20" fmla="*/ 3 w 8"/>
                  <a:gd name="T21" fmla="*/ 3 h 5"/>
                  <a:gd name="T22" fmla="*/ 3 w 8"/>
                  <a:gd name="T23" fmla="*/ 0 h 5"/>
                  <a:gd name="T24" fmla="*/ 3 w 8"/>
                  <a:gd name="T25" fmla="*/ 0 h 5"/>
                  <a:gd name="T26" fmla="*/ 6 w 8"/>
                  <a:gd name="T27" fmla="*/ 0 h 5"/>
                  <a:gd name="T28" fmla="*/ 8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6" y="5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56" name="Freeform 3556"/>
              <p:cNvSpPr>
                <a:spLocks/>
              </p:cNvSpPr>
              <p:nvPr/>
            </p:nvSpPr>
            <p:spPr bwMode="auto">
              <a:xfrm>
                <a:off x="4152" y="2483"/>
                <a:ext cx="7" cy="8"/>
              </a:xfrm>
              <a:custGeom>
                <a:avLst/>
                <a:gdLst>
                  <a:gd name="T0" fmla="*/ 7 w 7"/>
                  <a:gd name="T1" fmla="*/ 0 h 8"/>
                  <a:gd name="T2" fmla="*/ 7 w 7"/>
                  <a:gd name="T3" fmla="*/ 3 h 8"/>
                  <a:gd name="T4" fmla="*/ 7 w 7"/>
                  <a:gd name="T5" fmla="*/ 5 h 8"/>
                  <a:gd name="T6" fmla="*/ 7 w 7"/>
                  <a:gd name="T7" fmla="*/ 5 h 8"/>
                  <a:gd name="T8" fmla="*/ 7 w 7"/>
                  <a:gd name="T9" fmla="*/ 8 h 8"/>
                  <a:gd name="T10" fmla="*/ 5 w 7"/>
                  <a:gd name="T11" fmla="*/ 8 h 8"/>
                  <a:gd name="T12" fmla="*/ 2 w 7"/>
                  <a:gd name="T13" fmla="*/ 8 h 8"/>
                  <a:gd name="T14" fmla="*/ 2 w 7"/>
                  <a:gd name="T15" fmla="*/ 8 h 8"/>
                  <a:gd name="T16" fmla="*/ 0 w 7"/>
                  <a:gd name="T17" fmla="*/ 8 h 8"/>
                  <a:gd name="T18" fmla="*/ 0 w 7"/>
                  <a:gd name="T19" fmla="*/ 5 h 8"/>
                  <a:gd name="T20" fmla="*/ 0 w 7"/>
                  <a:gd name="T21" fmla="*/ 3 h 8"/>
                  <a:gd name="T22" fmla="*/ 2 w 7"/>
                  <a:gd name="T23" fmla="*/ 3 h 8"/>
                  <a:gd name="T24" fmla="*/ 2 w 7"/>
                  <a:gd name="T25" fmla="*/ 0 h 8"/>
                  <a:gd name="T26" fmla="*/ 5 w 7"/>
                  <a:gd name="T27" fmla="*/ 0 h 8"/>
                  <a:gd name="T28" fmla="*/ 7 w 7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8"/>
                  <a:gd name="T47" fmla="*/ 7 w 7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8">
                    <a:moveTo>
                      <a:pt x="7" y="0"/>
                    </a:moveTo>
                    <a:lnTo>
                      <a:pt x="7" y="3"/>
                    </a:lnTo>
                    <a:lnTo>
                      <a:pt x="7" y="5"/>
                    </a:lnTo>
                    <a:lnTo>
                      <a:pt x="7" y="8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57" name="Freeform 3557"/>
              <p:cNvSpPr>
                <a:spLocks/>
              </p:cNvSpPr>
              <p:nvPr/>
            </p:nvSpPr>
            <p:spPr bwMode="auto">
              <a:xfrm>
                <a:off x="4157" y="2493"/>
                <a:ext cx="10" cy="8"/>
              </a:xfrm>
              <a:custGeom>
                <a:avLst/>
                <a:gdLst>
                  <a:gd name="T0" fmla="*/ 8 w 10"/>
                  <a:gd name="T1" fmla="*/ 0 h 8"/>
                  <a:gd name="T2" fmla="*/ 10 w 10"/>
                  <a:gd name="T3" fmla="*/ 3 h 8"/>
                  <a:gd name="T4" fmla="*/ 10 w 10"/>
                  <a:gd name="T5" fmla="*/ 6 h 8"/>
                  <a:gd name="T6" fmla="*/ 10 w 10"/>
                  <a:gd name="T7" fmla="*/ 6 h 8"/>
                  <a:gd name="T8" fmla="*/ 8 w 10"/>
                  <a:gd name="T9" fmla="*/ 8 h 8"/>
                  <a:gd name="T10" fmla="*/ 5 w 10"/>
                  <a:gd name="T11" fmla="*/ 8 h 8"/>
                  <a:gd name="T12" fmla="*/ 2 w 10"/>
                  <a:gd name="T13" fmla="*/ 8 h 8"/>
                  <a:gd name="T14" fmla="*/ 2 w 10"/>
                  <a:gd name="T15" fmla="*/ 8 h 8"/>
                  <a:gd name="T16" fmla="*/ 0 w 10"/>
                  <a:gd name="T17" fmla="*/ 8 h 8"/>
                  <a:gd name="T18" fmla="*/ 0 w 10"/>
                  <a:gd name="T19" fmla="*/ 6 h 8"/>
                  <a:gd name="T20" fmla="*/ 0 w 10"/>
                  <a:gd name="T21" fmla="*/ 3 h 8"/>
                  <a:gd name="T22" fmla="*/ 2 w 10"/>
                  <a:gd name="T23" fmla="*/ 3 h 8"/>
                  <a:gd name="T24" fmla="*/ 2 w 10"/>
                  <a:gd name="T25" fmla="*/ 0 h 8"/>
                  <a:gd name="T26" fmla="*/ 5 w 10"/>
                  <a:gd name="T27" fmla="*/ 0 h 8"/>
                  <a:gd name="T28" fmla="*/ 8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8" y="0"/>
                    </a:moveTo>
                    <a:lnTo>
                      <a:pt x="10" y="3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58" name="Freeform 3558"/>
              <p:cNvSpPr>
                <a:spLocks/>
              </p:cNvSpPr>
              <p:nvPr/>
            </p:nvSpPr>
            <p:spPr bwMode="auto">
              <a:xfrm>
                <a:off x="4222" y="2415"/>
                <a:ext cx="76" cy="84"/>
              </a:xfrm>
              <a:custGeom>
                <a:avLst/>
                <a:gdLst>
                  <a:gd name="T0" fmla="*/ 42 w 76"/>
                  <a:gd name="T1" fmla="*/ 0 h 84"/>
                  <a:gd name="T2" fmla="*/ 37 w 76"/>
                  <a:gd name="T3" fmla="*/ 0 h 84"/>
                  <a:gd name="T4" fmla="*/ 29 w 76"/>
                  <a:gd name="T5" fmla="*/ 0 h 84"/>
                  <a:gd name="T6" fmla="*/ 21 w 76"/>
                  <a:gd name="T7" fmla="*/ 2 h 84"/>
                  <a:gd name="T8" fmla="*/ 13 w 76"/>
                  <a:gd name="T9" fmla="*/ 8 h 84"/>
                  <a:gd name="T10" fmla="*/ 11 w 76"/>
                  <a:gd name="T11" fmla="*/ 13 h 84"/>
                  <a:gd name="T12" fmla="*/ 5 w 76"/>
                  <a:gd name="T13" fmla="*/ 21 h 84"/>
                  <a:gd name="T14" fmla="*/ 0 w 76"/>
                  <a:gd name="T15" fmla="*/ 34 h 84"/>
                  <a:gd name="T16" fmla="*/ 0 w 76"/>
                  <a:gd name="T17" fmla="*/ 50 h 84"/>
                  <a:gd name="T18" fmla="*/ 0 w 76"/>
                  <a:gd name="T19" fmla="*/ 55 h 84"/>
                  <a:gd name="T20" fmla="*/ 3 w 76"/>
                  <a:gd name="T21" fmla="*/ 63 h 84"/>
                  <a:gd name="T22" fmla="*/ 8 w 76"/>
                  <a:gd name="T23" fmla="*/ 73 h 84"/>
                  <a:gd name="T24" fmla="*/ 19 w 76"/>
                  <a:gd name="T25" fmla="*/ 81 h 84"/>
                  <a:gd name="T26" fmla="*/ 29 w 76"/>
                  <a:gd name="T27" fmla="*/ 84 h 84"/>
                  <a:gd name="T28" fmla="*/ 40 w 76"/>
                  <a:gd name="T29" fmla="*/ 81 h 84"/>
                  <a:gd name="T30" fmla="*/ 50 w 76"/>
                  <a:gd name="T31" fmla="*/ 73 h 84"/>
                  <a:gd name="T32" fmla="*/ 60 w 76"/>
                  <a:gd name="T33" fmla="*/ 63 h 84"/>
                  <a:gd name="T34" fmla="*/ 71 w 76"/>
                  <a:gd name="T35" fmla="*/ 50 h 84"/>
                  <a:gd name="T36" fmla="*/ 76 w 76"/>
                  <a:gd name="T37" fmla="*/ 34 h 84"/>
                  <a:gd name="T38" fmla="*/ 74 w 76"/>
                  <a:gd name="T39" fmla="*/ 21 h 84"/>
                  <a:gd name="T40" fmla="*/ 68 w 76"/>
                  <a:gd name="T41" fmla="*/ 8 h 84"/>
                  <a:gd name="T42" fmla="*/ 55 w 76"/>
                  <a:gd name="T43" fmla="*/ 2 h 84"/>
                  <a:gd name="T44" fmla="*/ 42 w 76"/>
                  <a:gd name="T45" fmla="*/ 0 h 8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76"/>
                  <a:gd name="T70" fmla="*/ 0 h 84"/>
                  <a:gd name="T71" fmla="*/ 76 w 76"/>
                  <a:gd name="T72" fmla="*/ 84 h 8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76" h="84">
                    <a:moveTo>
                      <a:pt x="42" y="0"/>
                    </a:moveTo>
                    <a:lnTo>
                      <a:pt x="37" y="0"/>
                    </a:lnTo>
                    <a:lnTo>
                      <a:pt x="29" y="0"/>
                    </a:lnTo>
                    <a:lnTo>
                      <a:pt x="21" y="2"/>
                    </a:lnTo>
                    <a:lnTo>
                      <a:pt x="13" y="8"/>
                    </a:lnTo>
                    <a:lnTo>
                      <a:pt x="11" y="13"/>
                    </a:lnTo>
                    <a:lnTo>
                      <a:pt x="5" y="21"/>
                    </a:lnTo>
                    <a:lnTo>
                      <a:pt x="0" y="34"/>
                    </a:lnTo>
                    <a:lnTo>
                      <a:pt x="0" y="50"/>
                    </a:lnTo>
                    <a:lnTo>
                      <a:pt x="0" y="55"/>
                    </a:lnTo>
                    <a:lnTo>
                      <a:pt x="3" y="63"/>
                    </a:lnTo>
                    <a:lnTo>
                      <a:pt x="8" y="73"/>
                    </a:lnTo>
                    <a:lnTo>
                      <a:pt x="19" y="81"/>
                    </a:lnTo>
                    <a:lnTo>
                      <a:pt x="29" y="84"/>
                    </a:lnTo>
                    <a:lnTo>
                      <a:pt x="40" y="81"/>
                    </a:lnTo>
                    <a:lnTo>
                      <a:pt x="50" y="73"/>
                    </a:lnTo>
                    <a:lnTo>
                      <a:pt x="60" y="63"/>
                    </a:lnTo>
                    <a:lnTo>
                      <a:pt x="71" y="50"/>
                    </a:lnTo>
                    <a:lnTo>
                      <a:pt x="76" y="34"/>
                    </a:lnTo>
                    <a:lnTo>
                      <a:pt x="74" y="21"/>
                    </a:lnTo>
                    <a:lnTo>
                      <a:pt x="68" y="8"/>
                    </a:lnTo>
                    <a:lnTo>
                      <a:pt x="55" y="2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59" name="Freeform 3559"/>
              <p:cNvSpPr>
                <a:spLocks/>
              </p:cNvSpPr>
              <p:nvPr/>
            </p:nvSpPr>
            <p:spPr bwMode="auto">
              <a:xfrm>
                <a:off x="4235" y="2412"/>
                <a:ext cx="29" cy="11"/>
              </a:xfrm>
              <a:custGeom>
                <a:avLst/>
                <a:gdLst>
                  <a:gd name="T0" fmla="*/ 3 w 29"/>
                  <a:gd name="T1" fmla="*/ 11 h 11"/>
                  <a:gd name="T2" fmla="*/ 3 w 29"/>
                  <a:gd name="T3" fmla="*/ 11 h 11"/>
                  <a:gd name="T4" fmla="*/ 6 w 29"/>
                  <a:gd name="T5" fmla="*/ 8 h 11"/>
                  <a:gd name="T6" fmla="*/ 8 w 29"/>
                  <a:gd name="T7" fmla="*/ 5 h 11"/>
                  <a:gd name="T8" fmla="*/ 11 w 29"/>
                  <a:gd name="T9" fmla="*/ 5 h 11"/>
                  <a:gd name="T10" fmla="*/ 16 w 29"/>
                  <a:gd name="T11" fmla="*/ 5 h 11"/>
                  <a:gd name="T12" fmla="*/ 19 w 29"/>
                  <a:gd name="T13" fmla="*/ 5 h 11"/>
                  <a:gd name="T14" fmla="*/ 24 w 29"/>
                  <a:gd name="T15" fmla="*/ 3 h 11"/>
                  <a:gd name="T16" fmla="*/ 27 w 29"/>
                  <a:gd name="T17" fmla="*/ 5 h 11"/>
                  <a:gd name="T18" fmla="*/ 29 w 29"/>
                  <a:gd name="T19" fmla="*/ 5 h 11"/>
                  <a:gd name="T20" fmla="*/ 29 w 29"/>
                  <a:gd name="T21" fmla="*/ 0 h 11"/>
                  <a:gd name="T22" fmla="*/ 27 w 29"/>
                  <a:gd name="T23" fmla="*/ 0 h 11"/>
                  <a:gd name="T24" fmla="*/ 24 w 29"/>
                  <a:gd name="T25" fmla="*/ 0 h 11"/>
                  <a:gd name="T26" fmla="*/ 19 w 29"/>
                  <a:gd name="T27" fmla="*/ 0 h 11"/>
                  <a:gd name="T28" fmla="*/ 16 w 29"/>
                  <a:gd name="T29" fmla="*/ 0 h 11"/>
                  <a:gd name="T30" fmla="*/ 11 w 29"/>
                  <a:gd name="T31" fmla="*/ 3 h 11"/>
                  <a:gd name="T32" fmla="*/ 6 w 29"/>
                  <a:gd name="T33" fmla="*/ 3 h 11"/>
                  <a:gd name="T34" fmla="*/ 3 w 29"/>
                  <a:gd name="T35" fmla="*/ 5 h 11"/>
                  <a:gd name="T36" fmla="*/ 0 w 29"/>
                  <a:gd name="T37" fmla="*/ 8 h 11"/>
                  <a:gd name="T38" fmla="*/ 0 w 29"/>
                  <a:gd name="T39" fmla="*/ 8 h 11"/>
                  <a:gd name="T40" fmla="*/ 3 w 29"/>
                  <a:gd name="T41" fmla="*/ 11 h 1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11"/>
                  <a:gd name="T65" fmla="*/ 29 w 29"/>
                  <a:gd name="T66" fmla="*/ 11 h 1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11">
                    <a:moveTo>
                      <a:pt x="3" y="11"/>
                    </a:moveTo>
                    <a:lnTo>
                      <a:pt x="3" y="11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6" y="5"/>
                    </a:lnTo>
                    <a:lnTo>
                      <a:pt x="19" y="5"/>
                    </a:lnTo>
                    <a:lnTo>
                      <a:pt x="24" y="3"/>
                    </a:lnTo>
                    <a:lnTo>
                      <a:pt x="27" y="5"/>
                    </a:lnTo>
                    <a:lnTo>
                      <a:pt x="29" y="5"/>
                    </a:lnTo>
                    <a:lnTo>
                      <a:pt x="29" y="0"/>
                    </a:lnTo>
                    <a:lnTo>
                      <a:pt x="27" y="0"/>
                    </a:lnTo>
                    <a:lnTo>
                      <a:pt x="24" y="0"/>
                    </a:lnTo>
                    <a:lnTo>
                      <a:pt x="19" y="0"/>
                    </a:lnTo>
                    <a:lnTo>
                      <a:pt x="16" y="0"/>
                    </a:lnTo>
                    <a:lnTo>
                      <a:pt x="11" y="3"/>
                    </a:lnTo>
                    <a:lnTo>
                      <a:pt x="6" y="3"/>
                    </a:lnTo>
                    <a:lnTo>
                      <a:pt x="3" y="5"/>
                    </a:lnTo>
                    <a:lnTo>
                      <a:pt x="0" y="8"/>
                    </a:lnTo>
                    <a:lnTo>
                      <a:pt x="3" y="1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60" name="Freeform 3560"/>
              <p:cNvSpPr>
                <a:spLocks/>
              </p:cNvSpPr>
              <p:nvPr/>
            </p:nvSpPr>
            <p:spPr bwMode="auto">
              <a:xfrm>
                <a:off x="4222" y="2420"/>
                <a:ext cx="16" cy="29"/>
              </a:xfrm>
              <a:custGeom>
                <a:avLst/>
                <a:gdLst>
                  <a:gd name="T0" fmla="*/ 3 w 16"/>
                  <a:gd name="T1" fmla="*/ 29 h 29"/>
                  <a:gd name="T2" fmla="*/ 3 w 16"/>
                  <a:gd name="T3" fmla="*/ 29 h 29"/>
                  <a:gd name="T4" fmla="*/ 3 w 16"/>
                  <a:gd name="T5" fmla="*/ 26 h 29"/>
                  <a:gd name="T6" fmla="*/ 5 w 16"/>
                  <a:gd name="T7" fmla="*/ 24 h 29"/>
                  <a:gd name="T8" fmla="*/ 5 w 16"/>
                  <a:gd name="T9" fmla="*/ 18 h 29"/>
                  <a:gd name="T10" fmla="*/ 8 w 16"/>
                  <a:gd name="T11" fmla="*/ 16 h 29"/>
                  <a:gd name="T12" fmla="*/ 8 w 16"/>
                  <a:gd name="T13" fmla="*/ 11 h 29"/>
                  <a:gd name="T14" fmla="*/ 11 w 16"/>
                  <a:gd name="T15" fmla="*/ 8 h 29"/>
                  <a:gd name="T16" fmla="*/ 13 w 16"/>
                  <a:gd name="T17" fmla="*/ 5 h 29"/>
                  <a:gd name="T18" fmla="*/ 16 w 16"/>
                  <a:gd name="T19" fmla="*/ 3 h 29"/>
                  <a:gd name="T20" fmla="*/ 13 w 16"/>
                  <a:gd name="T21" fmla="*/ 0 h 29"/>
                  <a:gd name="T22" fmla="*/ 11 w 16"/>
                  <a:gd name="T23" fmla="*/ 3 h 29"/>
                  <a:gd name="T24" fmla="*/ 8 w 16"/>
                  <a:gd name="T25" fmla="*/ 5 h 29"/>
                  <a:gd name="T26" fmla="*/ 5 w 16"/>
                  <a:gd name="T27" fmla="*/ 11 h 29"/>
                  <a:gd name="T28" fmla="*/ 5 w 16"/>
                  <a:gd name="T29" fmla="*/ 13 h 29"/>
                  <a:gd name="T30" fmla="*/ 3 w 16"/>
                  <a:gd name="T31" fmla="*/ 18 h 29"/>
                  <a:gd name="T32" fmla="*/ 0 w 16"/>
                  <a:gd name="T33" fmla="*/ 21 h 29"/>
                  <a:gd name="T34" fmla="*/ 0 w 16"/>
                  <a:gd name="T35" fmla="*/ 26 h 29"/>
                  <a:gd name="T36" fmla="*/ 0 w 16"/>
                  <a:gd name="T37" fmla="*/ 29 h 29"/>
                  <a:gd name="T38" fmla="*/ 0 w 16"/>
                  <a:gd name="T39" fmla="*/ 29 h 29"/>
                  <a:gd name="T40" fmla="*/ 3 w 16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29"/>
                  <a:gd name="T65" fmla="*/ 16 w 16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29">
                    <a:moveTo>
                      <a:pt x="3" y="29"/>
                    </a:moveTo>
                    <a:lnTo>
                      <a:pt x="3" y="29"/>
                    </a:lnTo>
                    <a:lnTo>
                      <a:pt x="3" y="26"/>
                    </a:lnTo>
                    <a:lnTo>
                      <a:pt x="5" y="24"/>
                    </a:lnTo>
                    <a:lnTo>
                      <a:pt x="5" y="18"/>
                    </a:lnTo>
                    <a:lnTo>
                      <a:pt x="8" y="16"/>
                    </a:lnTo>
                    <a:lnTo>
                      <a:pt x="8" y="11"/>
                    </a:lnTo>
                    <a:lnTo>
                      <a:pt x="11" y="8"/>
                    </a:lnTo>
                    <a:lnTo>
                      <a:pt x="13" y="5"/>
                    </a:lnTo>
                    <a:lnTo>
                      <a:pt x="16" y="3"/>
                    </a:lnTo>
                    <a:lnTo>
                      <a:pt x="13" y="0"/>
                    </a:lnTo>
                    <a:lnTo>
                      <a:pt x="11" y="3"/>
                    </a:lnTo>
                    <a:lnTo>
                      <a:pt x="8" y="5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3" y="18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0" y="29"/>
                    </a:lnTo>
                    <a:lnTo>
                      <a:pt x="3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61" name="Freeform 3561"/>
              <p:cNvSpPr>
                <a:spLocks/>
              </p:cNvSpPr>
              <p:nvPr/>
            </p:nvSpPr>
            <p:spPr bwMode="auto">
              <a:xfrm>
                <a:off x="4220" y="2449"/>
                <a:ext cx="5" cy="29"/>
              </a:xfrm>
              <a:custGeom>
                <a:avLst/>
                <a:gdLst>
                  <a:gd name="T0" fmla="*/ 5 w 5"/>
                  <a:gd name="T1" fmla="*/ 29 h 29"/>
                  <a:gd name="T2" fmla="*/ 5 w 5"/>
                  <a:gd name="T3" fmla="*/ 29 h 29"/>
                  <a:gd name="T4" fmla="*/ 5 w 5"/>
                  <a:gd name="T5" fmla="*/ 23 h 29"/>
                  <a:gd name="T6" fmla="*/ 5 w 5"/>
                  <a:gd name="T7" fmla="*/ 21 h 29"/>
                  <a:gd name="T8" fmla="*/ 5 w 5"/>
                  <a:gd name="T9" fmla="*/ 18 h 29"/>
                  <a:gd name="T10" fmla="*/ 5 w 5"/>
                  <a:gd name="T11" fmla="*/ 16 h 29"/>
                  <a:gd name="T12" fmla="*/ 5 w 5"/>
                  <a:gd name="T13" fmla="*/ 10 h 29"/>
                  <a:gd name="T14" fmla="*/ 5 w 5"/>
                  <a:gd name="T15" fmla="*/ 8 h 29"/>
                  <a:gd name="T16" fmla="*/ 5 w 5"/>
                  <a:gd name="T17" fmla="*/ 5 h 29"/>
                  <a:gd name="T18" fmla="*/ 5 w 5"/>
                  <a:gd name="T19" fmla="*/ 0 h 29"/>
                  <a:gd name="T20" fmla="*/ 2 w 5"/>
                  <a:gd name="T21" fmla="*/ 0 h 29"/>
                  <a:gd name="T22" fmla="*/ 2 w 5"/>
                  <a:gd name="T23" fmla="*/ 3 h 29"/>
                  <a:gd name="T24" fmla="*/ 0 w 5"/>
                  <a:gd name="T25" fmla="*/ 8 h 29"/>
                  <a:gd name="T26" fmla="*/ 0 w 5"/>
                  <a:gd name="T27" fmla="*/ 10 h 29"/>
                  <a:gd name="T28" fmla="*/ 0 w 5"/>
                  <a:gd name="T29" fmla="*/ 16 h 29"/>
                  <a:gd name="T30" fmla="*/ 0 w 5"/>
                  <a:gd name="T31" fmla="*/ 18 h 29"/>
                  <a:gd name="T32" fmla="*/ 0 w 5"/>
                  <a:gd name="T33" fmla="*/ 21 h 29"/>
                  <a:gd name="T34" fmla="*/ 2 w 5"/>
                  <a:gd name="T35" fmla="*/ 26 h 29"/>
                  <a:gd name="T36" fmla="*/ 2 w 5"/>
                  <a:gd name="T37" fmla="*/ 29 h 29"/>
                  <a:gd name="T38" fmla="*/ 2 w 5"/>
                  <a:gd name="T39" fmla="*/ 29 h 29"/>
                  <a:gd name="T40" fmla="*/ 5 w 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9"/>
                  <a:gd name="T65" fmla="*/ 5 w 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9">
                    <a:moveTo>
                      <a:pt x="5" y="29"/>
                    </a:moveTo>
                    <a:lnTo>
                      <a:pt x="5" y="29"/>
                    </a:lnTo>
                    <a:lnTo>
                      <a:pt x="5" y="23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5" y="16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2" y="26"/>
                    </a:lnTo>
                    <a:lnTo>
                      <a:pt x="2" y="29"/>
                    </a:lnTo>
                    <a:lnTo>
                      <a:pt x="5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62" name="Freeform 3562"/>
              <p:cNvSpPr>
                <a:spLocks/>
              </p:cNvSpPr>
              <p:nvPr/>
            </p:nvSpPr>
            <p:spPr bwMode="auto">
              <a:xfrm>
                <a:off x="4222" y="2478"/>
                <a:ext cx="21" cy="18"/>
              </a:xfrm>
              <a:custGeom>
                <a:avLst/>
                <a:gdLst>
                  <a:gd name="T0" fmla="*/ 21 w 21"/>
                  <a:gd name="T1" fmla="*/ 15 h 18"/>
                  <a:gd name="T2" fmla="*/ 21 w 21"/>
                  <a:gd name="T3" fmla="*/ 15 h 18"/>
                  <a:gd name="T4" fmla="*/ 19 w 21"/>
                  <a:gd name="T5" fmla="*/ 13 h 18"/>
                  <a:gd name="T6" fmla="*/ 16 w 21"/>
                  <a:gd name="T7" fmla="*/ 13 h 18"/>
                  <a:gd name="T8" fmla="*/ 13 w 21"/>
                  <a:gd name="T9" fmla="*/ 10 h 18"/>
                  <a:gd name="T10" fmla="*/ 11 w 21"/>
                  <a:gd name="T11" fmla="*/ 8 h 18"/>
                  <a:gd name="T12" fmla="*/ 8 w 21"/>
                  <a:gd name="T13" fmla="*/ 5 h 18"/>
                  <a:gd name="T14" fmla="*/ 5 w 21"/>
                  <a:gd name="T15" fmla="*/ 5 h 18"/>
                  <a:gd name="T16" fmla="*/ 5 w 21"/>
                  <a:gd name="T17" fmla="*/ 2 h 18"/>
                  <a:gd name="T18" fmla="*/ 3 w 21"/>
                  <a:gd name="T19" fmla="*/ 0 h 18"/>
                  <a:gd name="T20" fmla="*/ 0 w 21"/>
                  <a:gd name="T21" fmla="*/ 0 h 18"/>
                  <a:gd name="T22" fmla="*/ 0 w 21"/>
                  <a:gd name="T23" fmla="*/ 2 h 18"/>
                  <a:gd name="T24" fmla="*/ 3 w 21"/>
                  <a:gd name="T25" fmla="*/ 5 h 18"/>
                  <a:gd name="T26" fmla="*/ 5 w 21"/>
                  <a:gd name="T27" fmla="*/ 8 h 18"/>
                  <a:gd name="T28" fmla="*/ 8 w 21"/>
                  <a:gd name="T29" fmla="*/ 10 h 18"/>
                  <a:gd name="T30" fmla="*/ 11 w 21"/>
                  <a:gd name="T31" fmla="*/ 13 h 18"/>
                  <a:gd name="T32" fmla="*/ 13 w 21"/>
                  <a:gd name="T33" fmla="*/ 15 h 18"/>
                  <a:gd name="T34" fmla="*/ 16 w 21"/>
                  <a:gd name="T35" fmla="*/ 18 h 18"/>
                  <a:gd name="T36" fmla="*/ 19 w 21"/>
                  <a:gd name="T37" fmla="*/ 18 h 18"/>
                  <a:gd name="T38" fmla="*/ 19 w 21"/>
                  <a:gd name="T39" fmla="*/ 18 h 18"/>
                  <a:gd name="T40" fmla="*/ 21 w 21"/>
                  <a:gd name="T41" fmla="*/ 15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8"/>
                  <a:gd name="T65" fmla="*/ 21 w 21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8">
                    <a:moveTo>
                      <a:pt x="21" y="15"/>
                    </a:moveTo>
                    <a:lnTo>
                      <a:pt x="21" y="15"/>
                    </a:lnTo>
                    <a:lnTo>
                      <a:pt x="19" y="13"/>
                    </a:lnTo>
                    <a:lnTo>
                      <a:pt x="16" y="13"/>
                    </a:lnTo>
                    <a:lnTo>
                      <a:pt x="13" y="10"/>
                    </a:lnTo>
                    <a:lnTo>
                      <a:pt x="11" y="8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8" y="10"/>
                    </a:lnTo>
                    <a:lnTo>
                      <a:pt x="11" y="13"/>
                    </a:lnTo>
                    <a:lnTo>
                      <a:pt x="13" y="15"/>
                    </a:lnTo>
                    <a:lnTo>
                      <a:pt x="16" y="18"/>
                    </a:lnTo>
                    <a:lnTo>
                      <a:pt x="19" y="18"/>
                    </a:lnTo>
                    <a:lnTo>
                      <a:pt x="21" y="1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63" name="Freeform 3563"/>
              <p:cNvSpPr>
                <a:spLocks/>
              </p:cNvSpPr>
              <p:nvPr/>
            </p:nvSpPr>
            <p:spPr bwMode="auto">
              <a:xfrm>
                <a:off x="4241" y="2493"/>
                <a:ext cx="21" cy="8"/>
              </a:xfrm>
              <a:custGeom>
                <a:avLst/>
                <a:gdLst>
                  <a:gd name="T0" fmla="*/ 18 w 21"/>
                  <a:gd name="T1" fmla="*/ 3 h 8"/>
                  <a:gd name="T2" fmla="*/ 18 w 21"/>
                  <a:gd name="T3" fmla="*/ 3 h 8"/>
                  <a:gd name="T4" fmla="*/ 18 w 21"/>
                  <a:gd name="T5" fmla="*/ 3 h 8"/>
                  <a:gd name="T6" fmla="*/ 15 w 21"/>
                  <a:gd name="T7" fmla="*/ 3 h 8"/>
                  <a:gd name="T8" fmla="*/ 13 w 21"/>
                  <a:gd name="T9" fmla="*/ 3 h 8"/>
                  <a:gd name="T10" fmla="*/ 10 w 21"/>
                  <a:gd name="T11" fmla="*/ 3 h 8"/>
                  <a:gd name="T12" fmla="*/ 7 w 21"/>
                  <a:gd name="T13" fmla="*/ 3 h 8"/>
                  <a:gd name="T14" fmla="*/ 5 w 21"/>
                  <a:gd name="T15" fmla="*/ 3 h 8"/>
                  <a:gd name="T16" fmla="*/ 2 w 21"/>
                  <a:gd name="T17" fmla="*/ 0 h 8"/>
                  <a:gd name="T18" fmla="*/ 2 w 21"/>
                  <a:gd name="T19" fmla="*/ 0 h 8"/>
                  <a:gd name="T20" fmla="*/ 0 w 21"/>
                  <a:gd name="T21" fmla="*/ 3 h 8"/>
                  <a:gd name="T22" fmla="*/ 2 w 21"/>
                  <a:gd name="T23" fmla="*/ 6 h 8"/>
                  <a:gd name="T24" fmla="*/ 5 w 21"/>
                  <a:gd name="T25" fmla="*/ 6 h 8"/>
                  <a:gd name="T26" fmla="*/ 7 w 21"/>
                  <a:gd name="T27" fmla="*/ 6 h 8"/>
                  <a:gd name="T28" fmla="*/ 10 w 21"/>
                  <a:gd name="T29" fmla="*/ 6 h 8"/>
                  <a:gd name="T30" fmla="*/ 13 w 21"/>
                  <a:gd name="T31" fmla="*/ 8 h 8"/>
                  <a:gd name="T32" fmla="*/ 15 w 21"/>
                  <a:gd name="T33" fmla="*/ 6 h 8"/>
                  <a:gd name="T34" fmla="*/ 18 w 21"/>
                  <a:gd name="T35" fmla="*/ 6 h 8"/>
                  <a:gd name="T36" fmla="*/ 21 w 21"/>
                  <a:gd name="T37" fmla="*/ 6 h 8"/>
                  <a:gd name="T38" fmla="*/ 21 w 21"/>
                  <a:gd name="T39" fmla="*/ 6 h 8"/>
                  <a:gd name="T40" fmla="*/ 18 w 21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18" y="3"/>
                    </a:moveTo>
                    <a:lnTo>
                      <a:pt x="18" y="3"/>
                    </a:lnTo>
                    <a:lnTo>
                      <a:pt x="15" y="3"/>
                    </a:lnTo>
                    <a:lnTo>
                      <a:pt x="13" y="3"/>
                    </a:lnTo>
                    <a:lnTo>
                      <a:pt x="10" y="3"/>
                    </a:lnTo>
                    <a:lnTo>
                      <a:pt x="7" y="3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2" y="6"/>
                    </a:lnTo>
                    <a:lnTo>
                      <a:pt x="5" y="6"/>
                    </a:lnTo>
                    <a:lnTo>
                      <a:pt x="7" y="6"/>
                    </a:lnTo>
                    <a:lnTo>
                      <a:pt x="10" y="6"/>
                    </a:lnTo>
                    <a:lnTo>
                      <a:pt x="13" y="8"/>
                    </a:lnTo>
                    <a:lnTo>
                      <a:pt x="15" y="6"/>
                    </a:lnTo>
                    <a:lnTo>
                      <a:pt x="18" y="6"/>
                    </a:lnTo>
                    <a:lnTo>
                      <a:pt x="21" y="6"/>
                    </a:lnTo>
                    <a:lnTo>
                      <a:pt x="18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64" name="Freeform 3564"/>
              <p:cNvSpPr>
                <a:spLocks/>
              </p:cNvSpPr>
              <p:nvPr/>
            </p:nvSpPr>
            <p:spPr bwMode="auto">
              <a:xfrm>
                <a:off x="4259" y="2475"/>
                <a:ext cx="26" cy="24"/>
              </a:xfrm>
              <a:custGeom>
                <a:avLst/>
                <a:gdLst>
                  <a:gd name="T0" fmla="*/ 21 w 26"/>
                  <a:gd name="T1" fmla="*/ 0 h 24"/>
                  <a:gd name="T2" fmla="*/ 21 w 26"/>
                  <a:gd name="T3" fmla="*/ 0 h 24"/>
                  <a:gd name="T4" fmla="*/ 21 w 26"/>
                  <a:gd name="T5" fmla="*/ 5 h 24"/>
                  <a:gd name="T6" fmla="*/ 18 w 26"/>
                  <a:gd name="T7" fmla="*/ 8 h 24"/>
                  <a:gd name="T8" fmla="*/ 16 w 26"/>
                  <a:gd name="T9" fmla="*/ 11 h 24"/>
                  <a:gd name="T10" fmla="*/ 13 w 26"/>
                  <a:gd name="T11" fmla="*/ 13 h 24"/>
                  <a:gd name="T12" fmla="*/ 10 w 26"/>
                  <a:gd name="T13" fmla="*/ 16 h 24"/>
                  <a:gd name="T14" fmla="*/ 8 w 26"/>
                  <a:gd name="T15" fmla="*/ 16 h 24"/>
                  <a:gd name="T16" fmla="*/ 5 w 26"/>
                  <a:gd name="T17" fmla="*/ 18 h 24"/>
                  <a:gd name="T18" fmla="*/ 0 w 26"/>
                  <a:gd name="T19" fmla="*/ 21 h 24"/>
                  <a:gd name="T20" fmla="*/ 3 w 26"/>
                  <a:gd name="T21" fmla="*/ 24 h 24"/>
                  <a:gd name="T22" fmla="*/ 5 w 26"/>
                  <a:gd name="T23" fmla="*/ 21 h 24"/>
                  <a:gd name="T24" fmla="*/ 10 w 26"/>
                  <a:gd name="T25" fmla="*/ 21 h 24"/>
                  <a:gd name="T26" fmla="*/ 13 w 26"/>
                  <a:gd name="T27" fmla="*/ 18 h 24"/>
                  <a:gd name="T28" fmla="*/ 16 w 26"/>
                  <a:gd name="T29" fmla="*/ 16 h 24"/>
                  <a:gd name="T30" fmla="*/ 18 w 26"/>
                  <a:gd name="T31" fmla="*/ 13 h 24"/>
                  <a:gd name="T32" fmla="*/ 21 w 26"/>
                  <a:gd name="T33" fmla="*/ 11 h 24"/>
                  <a:gd name="T34" fmla="*/ 23 w 26"/>
                  <a:gd name="T35" fmla="*/ 5 h 24"/>
                  <a:gd name="T36" fmla="*/ 26 w 26"/>
                  <a:gd name="T37" fmla="*/ 3 h 24"/>
                  <a:gd name="T38" fmla="*/ 26 w 26"/>
                  <a:gd name="T39" fmla="*/ 3 h 24"/>
                  <a:gd name="T40" fmla="*/ 21 w 26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4"/>
                  <a:gd name="T65" fmla="*/ 26 w 26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4">
                    <a:moveTo>
                      <a:pt x="21" y="0"/>
                    </a:moveTo>
                    <a:lnTo>
                      <a:pt x="21" y="0"/>
                    </a:lnTo>
                    <a:lnTo>
                      <a:pt x="21" y="5"/>
                    </a:lnTo>
                    <a:lnTo>
                      <a:pt x="18" y="8"/>
                    </a:lnTo>
                    <a:lnTo>
                      <a:pt x="16" y="11"/>
                    </a:lnTo>
                    <a:lnTo>
                      <a:pt x="13" y="13"/>
                    </a:lnTo>
                    <a:lnTo>
                      <a:pt x="10" y="16"/>
                    </a:lnTo>
                    <a:lnTo>
                      <a:pt x="8" y="16"/>
                    </a:lnTo>
                    <a:lnTo>
                      <a:pt x="5" y="18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5" y="21"/>
                    </a:lnTo>
                    <a:lnTo>
                      <a:pt x="10" y="21"/>
                    </a:lnTo>
                    <a:lnTo>
                      <a:pt x="13" y="18"/>
                    </a:lnTo>
                    <a:lnTo>
                      <a:pt x="16" y="16"/>
                    </a:lnTo>
                    <a:lnTo>
                      <a:pt x="18" y="13"/>
                    </a:lnTo>
                    <a:lnTo>
                      <a:pt x="21" y="11"/>
                    </a:lnTo>
                    <a:lnTo>
                      <a:pt x="23" y="5"/>
                    </a:lnTo>
                    <a:lnTo>
                      <a:pt x="26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65" name="Freeform 3565"/>
              <p:cNvSpPr>
                <a:spLocks/>
              </p:cNvSpPr>
              <p:nvPr/>
            </p:nvSpPr>
            <p:spPr bwMode="auto">
              <a:xfrm>
                <a:off x="4280" y="2449"/>
                <a:ext cx="21" cy="29"/>
              </a:xfrm>
              <a:custGeom>
                <a:avLst/>
                <a:gdLst>
                  <a:gd name="T0" fmla="*/ 16 w 21"/>
                  <a:gd name="T1" fmla="*/ 0 h 29"/>
                  <a:gd name="T2" fmla="*/ 16 w 21"/>
                  <a:gd name="T3" fmla="*/ 0 h 29"/>
                  <a:gd name="T4" fmla="*/ 16 w 21"/>
                  <a:gd name="T5" fmla="*/ 3 h 29"/>
                  <a:gd name="T6" fmla="*/ 13 w 21"/>
                  <a:gd name="T7" fmla="*/ 8 h 29"/>
                  <a:gd name="T8" fmla="*/ 13 w 21"/>
                  <a:gd name="T9" fmla="*/ 10 h 29"/>
                  <a:gd name="T10" fmla="*/ 10 w 21"/>
                  <a:gd name="T11" fmla="*/ 13 h 29"/>
                  <a:gd name="T12" fmla="*/ 8 w 21"/>
                  <a:gd name="T13" fmla="*/ 18 h 29"/>
                  <a:gd name="T14" fmla="*/ 5 w 21"/>
                  <a:gd name="T15" fmla="*/ 21 h 29"/>
                  <a:gd name="T16" fmla="*/ 2 w 21"/>
                  <a:gd name="T17" fmla="*/ 23 h 29"/>
                  <a:gd name="T18" fmla="*/ 0 w 21"/>
                  <a:gd name="T19" fmla="*/ 26 h 29"/>
                  <a:gd name="T20" fmla="*/ 5 w 21"/>
                  <a:gd name="T21" fmla="*/ 29 h 29"/>
                  <a:gd name="T22" fmla="*/ 8 w 21"/>
                  <a:gd name="T23" fmla="*/ 26 h 29"/>
                  <a:gd name="T24" fmla="*/ 8 w 21"/>
                  <a:gd name="T25" fmla="*/ 23 h 29"/>
                  <a:gd name="T26" fmla="*/ 10 w 21"/>
                  <a:gd name="T27" fmla="*/ 21 h 29"/>
                  <a:gd name="T28" fmla="*/ 13 w 21"/>
                  <a:gd name="T29" fmla="*/ 16 h 29"/>
                  <a:gd name="T30" fmla="*/ 16 w 21"/>
                  <a:gd name="T31" fmla="*/ 13 h 29"/>
                  <a:gd name="T32" fmla="*/ 18 w 21"/>
                  <a:gd name="T33" fmla="*/ 8 h 29"/>
                  <a:gd name="T34" fmla="*/ 18 w 21"/>
                  <a:gd name="T35" fmla="*/ 5 h 29"/>
                  <a:gd name="T36" fmla="*/ 21 w 21"/>
                  <a:gd name="T37" fmla="*/ 0 h 29"/>
                  <a:gd name="T38" fmla="*/ 21 w 21"/>
                  <a:gd name="T39" fmla="*/ 0 h 29"/>
                  <a:gd name="T40" fmla="*/ 16 w 21"/>
                  <a:gd name="T41" fmla="*/ 0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9"/>
                  <a:gd name="T65" fmla="*/ 21 w 21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9">
                    <a:moveTo>
                      <a:pt x="16" y="0"/>
                    </a:moveTo>
                    <a:lnTo>
                      <a:pt x="16" y="0"/>
                    </a:lnTo>
                    <a:lnTo>
                      <a:pt x="16" y="3"/>
                    </a:lnTo>
                    <a:lnTo>
                      <a:pt x="13" y="8"/>
                    </a:lnTo>
                    <a:lnTo>
                      <a:pt x="13" y="10"/>
                    </a:lnTo>
                    <a:lnTo>
                      <a:pt x="10" y="13"/>
                    </a:lnTo>
                    <a:lnTo>
                      <a:pt x="8" y="18"/>
                    </a:lnTo>
                    <a:lnTo>
                      <a:pt x="5" y="21"/>
                    </a:lnTo>
                    <a:lnTo>
                      <a:pt x="2" y="23"/>
                    </a:lnTo>
                    <a:lnTo>
                      <a:pt x="0" y="26"/>
                    </a:lnTo>
                    <a:lnTo>
                      <a:pt x="5" y="29"/>
                    </a:lnTo>
                    <a:lnTo>
                      <a:pt x="8" y="26"/>
                    </a:lnTo>
                    <a:lnTo>
                      <a:pt x="8" y="23"/>
                    </a:lnTo>
                    <a:lnTo>
                      <a:pt x="10" y="21"/>
                    </a:lnTo>
                    <a:lnTo>
                      <a:pt x="13" y="16"/>
                    </a:lnTo>
                    <a:lnTo>
                      <a:pt x="16" y="13"/>
                    </a:lnTo>
                    <a:lnTo>
                      <a:pt x="18" y="8"/>
                    </a:lnTo>
                    <a:lnTo>
                      <a:pt x="18" y="5"/>
                    </a:lnTo>
                    <a:lnTo>
                      <a:pt x="21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66" name="Freeform 3566"/>
              <p:cNvSpPr>
                <a:spLocks/>
              </p:cNvSpPr>
              <p:nvPr/>
            </p:nvSpPr>
            <p:spPr bwMode="auto">
              <a:xfrm>
                <a:off x="4288" y="2423"/>
                <a:ext cx="13" cy="26"/>
              </a:xfrm>
              <a:custGeom>
                <a:avLst/>
                <a:gdLst>
                  <a:gd name="T0" fmla="*/ 0 w 13"/>
                  <a:gd name="T1" fmla="*/ 2 h 26"/>
                  <a:gd name="T2" fmla="*/ 0 w 13"/>
                  <a:gd name="T3" fmla="*/ 2 h 26"/>
                  <a:gd name="T4" fmla="*/ 2 w 13"/>
                  <a:gd name="T5" fmla="*/ 5 h 26"/>
                  <a:gd name="T6" fmla="*/ 5 w 13"/>
                  <a:gd name="T7" fmla="*/ 8 h 26"/>
                  <a:gd name="T8" fmla="*/ 5 w 13"/>
                  <a:gd name="T9" fmla="*/ 10 h 26"/>
                  <a:gd name="T10" fmla="*/ 8 w 13"/>
                  <a:gd name="T11" fmla="*/ 13 h 26"/>
                  <a:gd name="T12" fmla="*/ 8 w 13"/>
                  <a:gd name="T13" fmla="*/ 15 h 26"/>
                  <a:gd name="T14" fmla="*/ 8 w 13"/>
                  <a:gd name="T15" fmla="*/ 21 h 26"/>
                  <a:gd name="T16" fmla="*/ 8 w 13"/>
                  <a:gd name="T17" fmla="*/ 23 h 26"/>
                  <a:gd name="T18" fmla="*/ 8 w 13"/>
                  <a:gd name="T19" fmla="*/ 26 h 26"/>
                  <a:gd name="T20" fmla="*/ 13 w 13"/>
                  <a:gd name="T21" fmla="*/ 26 h 26"/>
                  <a:gd name="T22" fmla="*/ 13 w 13"/>
                  <a:gd name="T23" fmla="*/ 23 h 26"/>
                  <a:gd name="T24" fmla="*/ 13 w 13"/>
                  <a:gd name="T25" fmla="*/ 18 h 26"/>
                  <a:gd name="T26" fmla="*/ 10 w 13"/>
                  <a:gd name="T27" fmla="*/ 15 h 26"/>
                  <a:gd name="T28" fmla="*/ 10 w 13"/>
                  <a:gd name="T29" fmla="*/ 13 h 26"/>
                  <a:gd name="T30" fmla="*/ 8 w 13"/>
                  <a:gd name="T31" fmla="*/ 8 h 26"/>
                  <a:gd name="T32" fmla="*/ 8 w 13"/>
                  <a:gd name="T33" fmla="*/ 5 h 26"/>
                  <a:gd name="T34" fmla="*/ 5 w 13"/>
                  <a:gd name="T35" fmla="*/ 2 h 26"/>
                  <a:gd name="T36" fmla="*/ 2 w 13"/>
                  <a:gd name="T37" fmla="*/ 0 h 26"/>
                  <a:gd name="T38" fmla="*/ 2 w 13"/>
                  <a:gd name="T39" fmla="*/ 0 h 26"/>
                  <a:gd name="T40" fmla="*/ 0 w 13"/>
                  <a:gd name="T41" fmla="*/ 2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6"/>
                  <a:gd name="T65" fmla="*/ 13 w 13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6">
                    <a:moveTo>
                      <a:pt x="0" y="2"/>
                    </a:moveTo>
                    <a:lnTo>
                      <a:pt x="0" y="2"/>
                    </a:lnTo>
                    <a:lnTo>
                      <a:pt x="2" y="5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8" y="13"/>
                    </a:lnTo>
                    <a:lnTo>
                      <a:pt x="8" y="15"/>
                    </a:lnTo>
                    <a:lnTo>
                      <a:pt x="8" y="21"/>
                    </a:lnTo>
                    <a:lnTo>
                      <a:pt x="8" y="23"/>
                    </a:lnTo>
                    <a:lnTo>
                      <a:pt x="8" y="26"/>
                    </a:lnTo>
                    <a:lnTo>
                      <a:pt x="13" y="26"/>
                    </a:lnTo>
                    <a:lnTo>
                      <a:pt x="13" y="23"/>
                    </a:lnTo>
                    <a:lnTo>
                      <a:pt x="13" y="18"/>
                    </a:lnTo>
                    <a:lnTo>
                      <a:pt x="10" y="15"/>
                    </a:lnTo>
                    <a:lnTo>
                      <a:pt x="10" y="13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67" name="Freeform 3567"/>
              <p:cNvSpPr>
                <a:spLocks/>
              </p:cNvSpPr>
              <p:nvPr/>
            </p:nvSpPr>
            <p:spPr bwMode="auto">
              <a:xfrm>
                <a:off x="4264" y="2412"/>
                <a:ext cx="26" cy="13"/>
              </a:xfrm>
              <a:custGeom>
                <a:avLst/>
                <a:gdLst>
                  <a:gd name="T0" fmla="*/ 0 w 26"/>
                  <a:gd name="T1" fmla="*/ 5 h 13"/>
                  <a:gd name="T2" fmla="*/ 0 w 26"/>
                  <a:gd name="T3" fmla="*/ 5 h 13"/>
                  <a:gd name="T4" fmla="*/ 3 w 26"/>
                  <a:gd name="T5" fmla="*/ 5 h 13"/>
                  <a:gd name="T6" fmla="*/ 5 w 26"/>
                  <a:gd name="T7" fmla="*/ 5 h 13"/>
                  <a:gd name="T8" fmla="*/ 8 w 26"/>
                  <a:gd name="T9" fmla="*/ 5 h 13"/>
                  <a:gd name="T10" fmla="*/ 13 w 26"/>
                  <a:gd name="T11" fmla="*/ 5 h 13"/>
                  <a:gd name="T12" fmla="*/ 16 w 26"/>
                  <a:gd name="T13" fmla="*/ 8 h 13"/>
                  <a:gd name="T14" fmla="*/ 18 w 26"/>
                  <a:gd name="T15" fmla="*/ 8 h 13"/>
                  <a:gd name="T16" fmla="*/ 21 w 26"/>
                  <a:gd name="T17" fmla="*/ 11 h 13"/>
                  <a:gd name="T18" fmla="*/ 24 w 26"/>
                  <a:gd name="T19" fmla="*/ 13 h 13"/>
                  <a:gd name="T20" fmla="*/ 26 w 26"/>
                  <a:gd name="T21" fmla="*/ 11 h 13"/>
                  <a:gd name="T22" fmla="*/ 24 w 26"/>
                  <a:gd name="T23" fmla="*/ 8 h 13"/>
                  <a:gd name="T24" fmla="*/ 21 w 26"/>
                  <a:gd name="T25" fmla="*/ 5 h 13"/>
                  <a:gd name="T26" fmla="*/ 16 w 26"/>
                  <a:gd name="T27" fmla="*/ 3 h 13"/>
                  <a:gd name="T28" fmla="*/ 13 w 26"/>
                  <a:gd name="T29" fmla="*/ 3 h 13"/>
                  <a:gd name="T30" fmla="*/ 11 w 26"/>
                  <a:gd name="T31" fmla="*/ 3 h 13"/>
                  <a:gd name="T32" fmla="*/ 5 w 26"/>
                  <a:gd name="T33" fmla="*/ 0 h 13"/>
                  <a:gd name="T34" fmla="*/ 3 w 26"/>
                  <a:gd name="T35" fmla="*/ 0 h 13"/>
                  <a:gd name="T36" fmla="*/ 0 w 26"/>
                  <a:gd name="T37" fmla="*/ 0 h 13"/>
                  <a:gd name="T38" fmla="*/ 0 w 26"/>
                  <a:gd name="T39" fmla="*/ 0 h 13"/>
                  <a:gd name="T40" fmla="*/ 0 w 26"/>
                  <a:gd name="T41" fmla="*/ 5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13"/>
                  <a:gd name="T65" fmla="*/ 26 w 26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13">
                    <a:moveTo>
                      <a:pt x="0" y="5"/>
                    </a:move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3" y="5"/>
                    </a:lnTo>
                    <a:lnTo>
                      <a:pt x="16" y="8"/>
                    </a:lnTo>
                    <a:lnTo>
                      <a:pt x="18" y="8"/>
                    </a:lnTo>
                    <a:lnTo>
                      <a:pt x="21" y="11"/>
                    </a:lnTo>
                    <a:lnTo>
                      <a:pt x="24" y="13"/>
                    </a:lnTo>
                    <a:lnTo>
                      <a:pt x="26" y="11"/>
                    </a:lnTo>
                    <a:lnTo>
                      <a:pt x="24" y="8"/>
                    </a:lnTo>
                    <a:lnTo>
                      <a:pt x="21" y="5"/>
                    </a:lnTo>
                    <a:lnTo>
                      <a:pt x="16" y="3"/>
                    </a:lnTo>
                    <a:lnTo>
                      <a:pt x="13" y="3"/>
                    </a:lnTo>
                    <a:lnTo>
                      <a:pt x="11" y="3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68" name="Freeform 3568"/>
              <p:cNvSpPr>
                <a:spLocks/>
              </p:cNvSpPr>
              <p:nvPr/>
            </p:nvSpPr>
            <p:spPr bwMode="auto">
              <a:xfrm>
                <a:off x="4254" y="2415"/>
                <a:ext cx="44" cy="76"/>
              </a:xfrm>
              <a:custGeom>
                <a:avLst/>
                <a:gdLst>
                  <a:gd name="T0" fmla="*/ 15 w 44"/>
                  <a:gd name="T1" fmla="*/ 76 h 76"/>
                  <a:gd name="T2" fmla="*/ 23 w 44"/>
                  <a:gd name="T3" fmla="*/ 71 h 76"/>
                  <a:gd name="T4" fmla="*/ 28 w 44"/>
                  <a:gd name="T5" fmla="*/ 63 h 76"/>
                  <a:gd name="T6" fmla="*/ 39 w 44"/>
                  <a:gd name="T7" fmla="*/ 50 h 76"/>
                  <a:gd name="T8" fmla="*/ 44 w 44"/>
                  <a:gd name="T9" fmla="*/ 34 h 76"/>
                  <a:gd name="T10" fmla="*/ 42 w 44"/>
                  <a:gd name="T11" fmla="*/ 21 h 76"/>
                  <a:gd name="T12" fmla="*/ 36 w 44"/>
                  <a:gd name="T13" fmla="*/ 8 h 76"/>
                  <a:gd name="T14" fmla="*/ 26 w 44"/>
                  <a:gd name="T15" fmla="*/ 2 h 76"/>
                  <a:gd name="T16" fmla="*/ 15 w 44"/>
                  <a:gd name="T17" fmla="*/ 0 h 76"/>
                  <a:gd name="T18" fmla="*/ 15 w 44"/>
                  <a:gd name="T19" fmla="*/ 2 h 76"/>
                  <a:gd name="T20" fmla="*/ 13 w 44"/>
                  <a:gd name="T21" fmla="*/ 2 h 76"/>
                  <a:gd name="T22" fmla="*/ 5 w 44"/>
                  <a:gd name="T23" fmla="*/ 18 h 76"/>
                  <a:gd name="T24" fmla="*/ 2 w 44"/>
                  <a:gd name="T25" fmla="*/ 23 h 76"/>
                  <a:gd name="T26" fmla="*/ 0 w 44"/>
                  <a:gd name="T27" fmla="*/ 31 h 76"/>
                  <a:gd name="T28" fmla="*/ 0 w 44"/>
                  <a:gd name="T29" fmla="*/ 47 h 76"/>
                  <a:gd name="T30" fmla="*/ 0 w 44"/>
                  <a:gd name="T31" fmla="*/ 60 h 76"/>
                  <a:gd name="T32" fmla="*/ 8 w 44"/>
                  <a:gd name="T33" fmla="*/ 68 h 76"/>
                  <a:gd name="T34" fmla="*/ 15 w 44"/>
                  <a:gd name="T35" fmla="*/ 76 h 7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44"/>
                  <a:gd name="T55" fmla="*/ 0 h 76"/>
                  <a:gd name="T56" fmla="*/ 44 w 44"/>
                  <a:gd name="T57" fmla="*/ 76 h 7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44" h="76">
                    <a:moveTo>
                      <a:pt x="15" y="76"/>
                    </a:moveTo>
                    <a:lnTo>
                      <a:pt x="23" y="71"/>
                    </a:lnTo>
                    <a:lnTo>
                      <a:pt x="28" y="63"/>
                    </a:lnTo>
                    <a:lnTo>
                      <a:pt x="39" y="50"/>
                    </a:lnTo>
                    <a:lnTo>
                      <a:pt x="44" y="34"/>
                    </a:lnTo>
                    <a:lnTo>
                      <a:pt x="42" y="21"/>
                    </a:lnTo>
                    <a:lnTo>
                      <a:pt x="36" y="8"/>
                    </a:lnTo>
                    <a:lnTo>
                      <a:pt x="26" y="2"/>
                    </a:lnTo>
                    <a:lnTo>
                      <a:pt x="15" y="0"/>
                    </a:lnTo>
                    <a:lnTo>
                      <a:pt x="15" y="2"/>
                    </a:lnTo>
                    <a:lnTo>
                      <a:pt x="13" y="2"/>
                    </a:lnTo>
                    <a:lnTo>
                      <a:pt x="5" y="18"/>
                    </a:lnTo>
                    <a:lnTo>
                      <a:pt x="2" y="23"/>
                    </a:lnTo>
                    <a:lnTo>
                      <a:pt x="0" y="31"/>
                    </a:lnTo>
                    <a:lnTo>
                      <a:pt x="0" y="47"/>
                    </a:lnTo>
                    <a:lnTo>
                      <a:pt x="0" y="60"/>
                    </a:lnTo>
                    <a:lnTo>
                      <a:pt x="8" y="68"/>
                    </a:lnTo>
                    <a:lnTo>
                      <a:pt x="15" y="76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69" name="Freeform 3569"/>
              <p:cNvSpPr>
                <a:spLocks/>
              </p:cNvSpPr>
              <p:nvPr/>
            </p:nvSpPr>
            <p:spPr bwMode="auto">
              <a:xfrm>
                <a:off x="4269" y="2475"/>
                <a:ext cx="16" cy="18"/>
              </a:xfrm>
              <a:custGeom>
                <a:avLst/>
                <a:gdLst>
                  <a:gd name="T0" fmla="*/ 11 w 16"/>
                  <a:gd name="T1" fmla="*/ 0 h 18"/>
                  <a:gd name="T2" fmla="*/ 11 w 16"/>
                  <a:gd name="T3" fmla="*/ 0 h 18"/>
                  <a:gd name="T4" fmla="*/ 11 w 16"/>
                  <a:gd name="T5" fmla="*/ 3 h 18"/>
                  <a:gd name="T6" fmla="*/ 8 w 16"/>
                  <a:gd name="T7" fmla="*/ 5 h 18"/>
                  <a:gd name="T8" fmla="*/ 8 w 16"/>
                  <a:gd name="T9" fmla="*/ 8 h 18"/>
                  <a:gd name="T10" fmla="*/ 6 w 16"/>
                  <a:gd name="T11" fmla="*/ 8 h 18"/>
                  <a:gd name="T12" fmla="*/ 6 w 16"/>
                  <a:gd name="T13" fmla="*/ 11 h 18"/>
                  <a:gd name="T14" fmla="*/ 3 w 16"/>
                  <a:gd name="T15" fmla="*/ 11 h 18"/>
                  <a:gd name="T16" fmla="*/ 3 w 16"/>
                  <a:gd name="T17" fmla="*/ 13 h 18"/>
                  <a:gd name="T18" fmla="*/ 0 w 16"/>
                  <a:gd name="T19" fmla="*/ 16 h 18"/>
                  <a:gd name="T20" fmla="*/ 3 w 16"/>
                  <a:gd name="T21" fmla="*/ 18 h 18"/>
                  <a:gd name="T22" fmla="*/ 3 w 16"/>
                  <a:gd name="T23" fmla="*/ 16 h 18"/>
                  <a:gd name="T24" fmla="*/ 6 w 16"/>
                  <a:gd name="T25" fmla="*/ 13 h 18"/>
                  <a:gd name="T26" fmla="*/ 8 w 16"/>
                  <a:gd name="T27" fmla="*/ 13 h 18"/>
                  <a:gd name="T28" fmla="*/ 8 w 16"/>
                  <a:gd name="T29" fmla="*/ 11 h 18"/>
                  <a:gd name="T30" fmla="*/ 11 w 16"/>
                  <a:gd name="T31" fmla="*/ 8 h 18"/>
                  <a:gd name="T32" fmla="*/ 11 w 16"/>
                  <a:gd name="T33" fmla="*/ 8 h 18"/>
                  <a:gd name="T34" fmla="*/ 13 w 16"/>
                  <a:gd name="T35" fmla="*/ 5 h 18"/>
                  <a:gd name="T36" fmla="*/ 16 w 16"/>
                  <a:gd name="T37" fmla="*/ 3 h 18"/>
                  <a:gd name="T38" fmla="*/ 16 w 16"/>
                  <a:gd name="T39" fmla="*/ 3 h 18"/>
                  <a:gd name="T40" fmla="*/ 11 w 16"/>
                  <a:gd name="T41" fmla="*/ 0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8"/>
                  <a:gd name="T65" fmla="*/ 16 w 16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8">
                    <a:moveTo>
                      <a:pt x="11" y="0"/>
                    </a:moveTo>
                    <a:lnTo>
                      <a:pt x="11" y="0"/>
                    </a:lnTo>
                    <a:lnTo>
                      <a:pt x="11" y="3"/>
                    </a:lnTo>
                    <a:lnTo>
                      <a:pt x="8" y="5"/>
                    </a:lnTo>
                    <a:lnTo>
                      <a:pt x="8" y="8"/>
                    </a:lnTo>
                    <a:lnTo>
                      <a:pt x="6" y="8"/>
                    </a:lnTo>
                    <a:lnTo>
                      <a:pt x="6" y="11"/>
                    </a:lnTo>
                    <a:lnTo>
                      <a:pt x="3" y="11"/>
                    </a:lnTo>
                    <a:lnTo>
                      <a:pt x="3" y="13"/>
                    </a:lnTo>
                    <a:lnTo>
                      <a:pt x="0" y="16"/>
                    </a:lnTo>
                    <a:lnTo>
                      <a:pt x="3" y="18"/>
                    </a:lnTo>
                    <a:lnTo>
                      <a:pt x="3" y="16"/>
                    </a:lnTo>
                    <a:lnTo>
                      <a:pt x="6" y="13"/>
                    </a:lnTo>
                    <a:lnTo>
                      <a:pt x="8" y="13"/>
                    </a:lnTo>
                    <a:lnTo>
                      <a:pt x="8" y="11"/>
                    </a:lnTo>
                    <a:lnTo>
                      <a:pt x="11" y="8"/>
                    </a:lnTo>
                    <a:lnTo>
                      <a:pt x="13" y="5"/>
                    </a:lnTo>
                    <a:lnTo>
                      <a:pt x="16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70" name="Freeform 3570"/>
              <p:cNvSpPr>
                <a:spLocks/>
              </p:cNvSpPr>
              <p:nvPr/>
            </p:nvSpPr>
            <p:spPr bwMode="auto">
              <a:xfrm>
                <a:off x="4280" y="2449"/>
                <a:ext cx="21" cy="29"/>
              </a:xfrm>
              <a:custGeom>
                <a:avLst/>
                <a:gdLst>
                  <a:gd name="T0" fmla="*/ 16 w 21"/>
                  <a:gd name="T1" fmla="*/ 0 h 29"/>
                  <a:gd name="T2" fmla="*/ 16 w 21"/>
                  <a:gd name="T3" fmla="*/ 0 h 29"/>
                  <a:gd name="T4" fmla="*/ 16 w 21"/>
                  <a:gd name="T5" fmla="*/ 3 h 29"/>
                  <a:gd name="T6" fmla="*/ 13 w 21"/>
                  <a:gd name="T7" fmla="*/ 8 h 29"/>
                  <a:gd name="T8" fmla="*/ 13 w 21"/>
                  <a:gd name="T9" fmla="*/ 10 h 29"/>
                  <a:gd name="T10" fmla="*/ 10 w 21"/>
                  <a:gd name="T11" fmla="*/ 13 h 29"/>
                  <a:gd name="T12" fmla="*/ 8 w 21"/>
                  <a:gd name="T13" fmla="*/ 18 h 29"/>
                  <a:gd name="T14" fmla="*/ 5 w 21"/>
                  <a:gd name="T15" fmla="*/ 21 h 29"/>
                  <a:gd name="T16" fmla="*/ 2 w 21"/>
                  <a:gd name="T17" fmla="*/ 23 h 29"/>
                  <a:gd name="T18" fmla="*/ 0 w 21"/>
                  <a:gd name="T19" fmla="*/ 26 h 29"/>
                  <a:gd name="T20" fmla="*/ 5 w 21"/>
                  <a:gd name="T21" fmla="*/ 29 h 29"/>
                  <a:gd name="T22" fmla="*/ 8 w 21"/>
                  <a:gd name="T23" fmla="*/ 26 h 29"/>
                  <a:gd name="T24" fmla="*/ 8 w 21"/>
                  <a:gd name="T25" fmla="*/ 23 h 29"/>
                  <a:gd name="T26" fmla="*/ 10 w 21"/>
                  <a:gd name="T27" fmla="*/ 21 h 29"/>
                  <a:gd name="T28" fmla="*/ 13 w 21"/>
                  <a:gd name="T29" fmla="*/ 16 h 29"/>
                  <a:gd name="T30" fmla="*/ 16 w 21"/>
                  <a:gd name="T31" fmla="*/ 13 h 29"/>
                  <a:gd name="T32" fmla="*/ 18 w 21"/>
                  <a:gd name="T33" fmla="*/ 8 h 29"/>
                  <a:gd name="T34" fmla="*/ 18 w 21"/>
                  <a:gd name="T35" fmla="*/ 5 h 29"/>
                  <a:gd name="T36" fmla="*/ 21 w 21"/>
                  <a:gd name="T37" fmla="*/ 0 h 29"/>
                  <a:gd name="T38" fmla="*/ 21 w 21"/>
                  <a:gd name="T39" fmla="*/ 0 h 29"/>
                  <a:gd name="T40" fmla="*/ 16 w 21"/>
                  <a:gd name="T41" fmla="*/ 0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9"/>
                  <a:gd name="T65" fmla="*/ 21 w 21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9">
                    <a:moveTo>
                      <a:pt x="16" y="0"/>
                    </a:moveTo>
                    <a:lnTo>
                      <a:pt x="16" y="0"/>
                    </a:lnTo>
                    <a:lnTo>
                      <a:pt x="16" y="3"/>
                    </a:lnTo>
                    <a:lnTo>
                      <a:pt x="13" y="8"/>
                    </a:lnTo>
                    <a:lnTo>
                      <a:pt x="13" y="10"/>
                    </a:lnTo>
                    <a:lnTo>
                      <a:pt x="10" y="13"/>
                    </a:lnTo>
                    <a:lnTo>
                      <a:pt x="8" y="18"/>
                    </a:lnTo>
                    <a:lnTo>
                      <a:pt x="5" y="21"/>
                    </a:lnTo>
                    <a:lnTo>
                      <a:pt x="2" y="23"/>
                    </a:lnTo>
                    <a:lnTo>
                      <a:pt x="0" y="26"/>
                    </a:lnTo>
                    <a:lnTo>
                      <a:pt x="5" y="29"/>
                    </a:lnTo>
                    <a:lnTo>
                      <a:pt x="8" y="26"/>
                    </a:lnTo>
                    <a:lnTo>
                      <a:pt x="8" y="23"/>
                    </a:lnTo>
                    <a:lnTo>
                      <a:pt x="10" y="21"/>
                    </a:lnTo>
                    <a:lnTo>
                      <a:pt x="13" y="16"/>
                    </a:lnTo>
                    <a:lnTo>
                      <a:pt x="16" y="13"/>
                    </a:lnTo>
                    <a:lnTo>
                      <a:pt x="18" y="8"/>
                    </a:lnTo>
                    <a:lnTo>
                      <a:pt x="18" y="5"/>
                    </a:lnTo>
                    <a:lnTo>
                      <a:pt x="21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71" name="Freeform 3571"/>
              <p:cNvSpPr>
                <a:spLocks/>
              </p:cNvSpPr>
              <p:nvPr/>
            </p:nvSpPr>
            <p:spPr bwMode="auto">
              <a:xfrm>
                <a:off x="4288" y="2423"/>
                <a:ext cx="13" cy="26"/>
              </a:xfrm>
              <a:custGeom>
                <a:avLst/>
                <a:gdLst>
                  <a:gd name="T0" fmla="*/ 0 w 13"/>
                  <a:gd name="T1" fmla="*/ 2 h 26"/>
                  <a:gd name="T2" fmla="*/ 0 w 13"/>
                  <a:gd name="T3" fmla="*/ 2 h 26"/>
                  <a:gd name="T4" fmla="*/ 2 w 13"/>
                  <a:gd name="T5" fmla="*/ 5 h 26"/>
                  <a:gd name="T6" fmla="*/ 5 w 13"/>
                  <a:gd name="T7" fmla="*/ 8 h 26"/>
                  <a:gd name="T8" fmla="*/ 5 w 13"/>
                  <a:gd name="T9" fmla="*/ 10 h 26"/>
                  <a:gd name="T10" fmla="*/ 8 w 13"/>
                  <a:gd name="T11" fmla="*/ 13 h 26"/>
                  <a:gd name="T12" fmla="*/ 8 w 13"/>
                  <a:gd name="T13" fmla="*/ 15 h 26"/>
                  <a:gd name="T14" fmla="*/ 8 w 13"/>
                  <a:gd name="T15" fmla="*/ 21 h 26"/>
                  <a:gd name="T16" fmla="*/ 8 w 13"/>
                  <a:gd name="T17" fmla="*/ 23 h 26"/>
                  <a:gd name="T18" fmla="*/ 8 w 13"/>
                  <a:gd name="T19" fmla="*/ 26 h 26"/>
                  <a:gd name="T20" fmla="*/ 13 w 13"/>
                  <a:gd name="T21" fmla="*/ 26 h 26"/>
                  <a:gd name="T22" fmla="*/ 13 w 13"/>
                  <a:gd name="T23" fmla="*/ 23 h 26"/>
                  <a:gd name="T24" fmla="*/ 13 w 13"/>
                  <a:gd name="T25" fmla="*/ 18 h 26"/>
                  <a:gd name="T26" fmla="*/ 10 w 13"/>
                  <a:gd name="T27" fmla="*/ 15 h 26"/>
                  <a:gd name="T28" fmla="*/ 10 w 13"/>
                  <a:gd name="T29" fmla="*/ 13 h 26"/>
                  <a:gd name="T30" fmla="*/ 8 w 13"/>
                  <a:gd name="T31" fmla="*/ 8 h 26"/>
                  <a:gd name="T32" fmla="*/ 8 w 13"/>
                  <a:gd name="T33" fmla="*/ 5 h 26"/>
                  <a:gd name="T34" fmla="*/ 5 w 13"/>
                  <a:gd name="T35" fmla="*/ 2 h 26"/>
                  <a:gd name="T36" fmla="*/ 2 w 13"/>
                  <a:gd name="T37" fmla="*/ 0 h 26"/>
                  <a:gd name="T38" fmla="*/ 2 w 13"/>
                  <a:gd name="T39" fmla="*/ 0 h 26"/>
                  <a:gd name="T40" fmla="*/ 0 w 13"/>
                  <a:gd name="T41" fmla="*/ 2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6"/>
                  <a:gd name="T65" fmla="*/ 13 w 13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6">
                    <a:moveTo>
                      <a:pt x="0" y="2"/>
                    </a:moveTo>
                    <a:lnTo>
                      <a:pt x="0" y="2"/>
                    </a:lnTo>
                    <a:lnTo>
                      <a:pt x="2" y="5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8" y="13"/>
                    </a:lnTo>
                    <a:lnTo>
                      <a:pt x="8" y="15"/>
                    </a:lnTo>
                    <a:lnTo>
                      <a:pt x="8" y="21"/>
                    </a:lnTo>
                    <a:lnTo>
                      <a:pt x="8" y="23"/>
                    </a:lnTo>
                    <a:lnTo>
                      <a:pt x="8" y="26"/>
                    </a:lnTo>
                    <a:lnTo>
                      <a:pt x="13" y="26"/>
                    </a:lnTo>
                    <a:lnTo>
                      <a:pt x="13" y="23"/>
                    </a:lnTo>
                    <a:lnTo>
                      <a:pt x="13" y="18"/>
                    </a:lnTo>
                    <a:lnTo>
                      <a:pt x="10" y="15"/>
                    </a:lnTo>
                    <a:lnTo>
                      <a:pt x="10" y="13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72" name="Freeform 3572"/>
              <p:cNvSpPr>
                <a:spLocks/>
              </p:cNvSpPr>
              <p:nvPr/>
            </p:nvSpPr>
            <p:spPr bwMode="auto">
              <a:xfrm>
                <a:off x="4269" y="2412"/>
                <a:ext cx="21" cy="13"/>
              </a:xfrm>
              <a:custGeom>
                <a:avLst/>
                <a:gdLst>
                  <a:gd name="T0" fmla="*/ 3 w 21"/>
                  <a:gd name="T1" fmla="*/ 5 h 13"/>
                  <a:gd name="T2" fmla="*/ 0 w 21"/>
                  <a:gd name="T3" fmla="*/ 5 h 13"/>
                  <a:gd name="T4" fmla="*/ 3 w 21"/>
                  <a:gd name="T5" fmla="*/ 5 h 13"/>
                  <a:gd name="T6" fmla="*/ 6 w 21"/>
                  <a:gd name="T7" fmla="*/ 5 h 13"/>
                  <a:gd name="T8" fmla="*/ 8 w 21"/>
                  <a:gd name="T9" fmla="*/ 5 h 13"/>
                  <a:gd name="T10" fmla="*/ 11 w 21"/>
                  <a:gd name="T11" fmla="*/ 8 h 13"/>
                  <a:gd name="T12" fmla="*/ 13 w 21"/>
                  <a:gd name="T13" fmla="*/ 8 h 13"/>
                  <a:gd name="T14" fmla="*/ 16 w 21"/>
                  <a:gd name="T15" fmla="*/ 11 h 13"/>
                  <a:gd name="T16" fmla="*/ 16 w 21"/>
                  <a:gd name="T17" fmla="*/ 11 h 13"/>
                  <a:gd name="T18" fmla="*/ 19 w 21"/>
                  <a:gd name="T19" fmla="*/ 13 h 13"/>
                  <a:gd name="T20" fmla="*/ 21 w 21"/>
                  <a:gd name="T21" fmla="*/ 11 h 13"/>
                  <a:gd name="T22" fmla="*/ 19 w 21"/>
                  <a:gd name="T23" fmla="*/ 8 h 13"/>
                  <a:gd name="T24" fmla="*/ 16 w 21"/>
                  <a:gd name="T25" fmla="*/ 5 h 13"/>
                  <a:gd name="T26" fmla="*/ 13 w 21"/>
                  <a:gd name="T27" fmla="*/ 5 h 13"/>
                  <a:gd name="T28" fmla="*/ 11 w 21"/>
                  <a:gd name="T29" fmla="*/ 3 h 13"/>
                  <a:gd name="T30" fmla="*/ 8 w 21"/>
                  <a:gd name="T31" fmla="*/ 3 h 13"/>
                  <a:gd name="T32" fmla="*/ 6 w 21"/>
                  <a:gd name="T33" fmla="*/ 3 h 13"/>
                  <a:gd name="T34" fmla="*/ 3 w 21"/>
                  <a:gd name="T35" fmla="*/ 3 h 13"/>
                  <a:gd name="T36" fmla="*/ 0 w 21"/>
                  <a:gd name="T37" fmla="*/ 0 h 13"/>
                  <a:gd name="T38" fmla="*/ 0 w 21"/>
                  <a:gd name="T39" fmla="*/ 3 h 13"/>
                  <a:gd name="T40" fmla="*/ 3 w 21"/>
                  <a:gd name="T41" fmla="*/ 5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3"/>
                  <a:gd name="T65" fmla="*/ 21 w 21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3">
                    <a:moveTo>
                      <a:pt x="3" y="5"/>
                    </a:moveTo>
                    <a:lnTo>
                      <a:pt x="0" y="5"/>
                    </a:lnTo>
                    <a:lnTo>
                      <a:pt x="3" y="5"/>
                    </a:lnTo>
                    <a:lnTo>
                      <a:pt x="6" y="5"/>
                    </a:lnTo>
                    <a:lnTo>
                      <a:pt x="8" y="5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6" y="11"/>
                    </a:lnTo>
                    <a:lnTo>
                      <a:pt x="19" y="13"/>
                    </a:lnTo>
                    <a:lnTo>
                      <a:pt x="21" y="11"/>
                    </a:lnTo>
                    <a:lnTo>
                      <a:pt x="19" y="8"/>
                    </a:lnTo>
                    <a:lnTo>
                      <a:pt x="16" y="5"/>
                    </a:lnTo>
                    <a:lnTo>
                      <a:pt x="13" y="5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6" y="3"/>
                    </a:lnTo>
                    <a:lnTo>
                      <a:pt x="3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73" name="Freeform 3573"/>
              <p:cNvSpPr>
                <a:spLocks/>
              </p:cNvSpPr>
              <p:nvPr/>
            </p:nvSpPr>
            <p:spPr bwMode="auto">
              <a:xfrm>
                <a:off x="4264" y="2415"/>
                <a:ext cx="8" cy="5"/>
              </a:xfrm>
              <a:custGeom>
                <a:avLst/>
                <a:gdLst>
                  <a:gd name="T0" fmla="*/ 3 w 8"/>
                  <a:gd name="T1" fmla="*/ 5 h 5"/>
                  <a:gd name="T2" fmla="*/ 3 w 8"/>
                  <a:gd name="T3" fmla="*/ 5 h 5"/>
                  <a:gd name="T4" fmla="*/ 3 w 8"/>
                  <a:gd name="T5" fmla="*/ 5 h 5"/>
                  <a:gd name="T6" fmla="*/ 3 w 8"/>
                  <a:gd name="T7" fmla="*/ 5 h 5"/>
                  <a:gd name="T8" fmla="*/ 5 w 8"/>
                  <a:gd name="T9" fmla="*/ 2 h 5"/>
                  <a:gd name="T10" fmla="*/ 5 w 8"/>
                  <a:gd name="T11" fmla="*/ 2 h 5"/>
                  <a:gd name="T12" fmla="*/ 5 w 8"/>
                  <a:gd name="T13" fmla="*/ 2 h 5"/>
                  <a:gd name="T14" fmla="*/ 5 w 8"/>
                  <a:gd name="T15" fmla="*/ 2 h 5"/>
                  <a:gd name="T16" fmla="*/ 5 w 8"/>
                  <a:gd name="T17" fmla="*/ 2 h 5"/>
                  <a:gd name="T18" fmla="*/ 8 w 8"/>
                  <a:gd name="T19" fmla="*/ 2 h 5"/>
                  <a:gd name="T20" fmla="*/ 5 w 8"/>
                  <a:gd name="T21" fmla="*/ 0 h 5"/>
                  <a:gd name="T22" fmla="*/ 5 w 8"/>
                  <a:gd name="T23" fmla="*/ 0 h 5"/>
                  <a:gd name="T24" fmla="*/ 3 w 8"/>
                  <a:gd name="T25" fmla="*/ 0 h 5"/>
                  <a:gd name="T26" fmla="*/ 3 w 8"/>
                  <a:gd name="T27" fmla="*/ 0 h 5"/>
                  <a:gd name="T28" fmla="*/ 3 w 8"/>
                  <a:gd name="T29" fmla="*/ 0 h 5"/>
                  <a:gd name="T30" fmla="*/ 3 w 8"/>
                  <a:gd name="T31" fmla="*/ 0 h 5"/>
                  <a:gd name="T32" fmla="*/ 0 w 8"/>
                  <a:gd name="T33" fmla="*/ 2 h 5"/>
                  <a:gd name="T34" fmla="*/ 0 w 8"/>
                  <a:gd name="T35" fmla="*/ 2 h 5"/>
                  <a:gd name="T36" fmla="*/ 0 w 8"/>
                  <a:gd name="T37" fmla="*/ 2 h 5"/>
                  <a:gd name="T38" fmla="*/ 0 w 8"/>
                  <a:gd name="T39" fmla="*/ 2 h 5"/>
                  <a:gd name="T40" fmla="*/ 3 w 8"/>
                  <a:gd name="T41" fmla="*/ 5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5"/>
                  <a:gd name="T65" fmla="*/ 8 w 8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5">
                    <a:moveTo>
                      <a:pt x="3" y="5"/>
                    </a:moveTo>
                    <a:lnTo>
                      <a:pt x="3" y="5"/>
                    </a:lnTo>
                    <a:lnTo>
                      <a:pt x="5" y="2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74" name="Freeform 3574"/>
              <p:cNvSpPr>
                <a:spLocks/>
              </p:cNvSpPr>
              <p:nvPr/>
            </p:nvSpPr>
            <p:spPr bwMode="auto">
              <a:xfrm>
                <a:off x="4251" y="2417"/>
                <a:ext cx="16" cy="29"/>
              </a:xfrm>
              <a:custGeom>
                <a:avLst/>
                <a:gdLst>
                  <a:gd name="T0" fmla="*/ 5 w 16"/>
                  <a:gd name="T1" fmla="*/ 29 h 29"/>
                  <a:gd name="T2" fmla="*/ 5 w 16"/>
                  <a:gd name="T3" fmla="*/ 29 h 29"/>
                  <a:gd name="T4" fmla="*/ 5 w 16"/>
                  <a:gd name="T5" fmla="*/ 27 h 29"/>
                  <a:gd name="T6" fmla="*/ 5 w 16"/>
                  <a:gd name="T7" fmla="*/ 21 h 29"/>
                  <a:gd name="T8" fmla="*/ 8 w 16"/>
                  <a:gd name="T9" fmla="*/ 19 h 29"/>
                  <a:gd name="T10" fmla="*/ 8 w 16"/>
                  <a:gd name="T11" fmla="*/ 16 h 29"/>
                  <a:gd name="T12" fmla="*/ 11 w 16"/>
                  <a:gd name="T13" fmla="*/ 11 h 29"/>
                  <a:gd name="T14" fmla="*/ 13 w 16"/>
                  <a:gd name="T15" fmla="*/ 8 h 29"/>
                  <a:gd name="T16" fmla="*/ 13 w 16"/>
                  <a:gd name="T17" fmla="*/ 6 h 29"/>
                  <a:gd name="T18" fmla="*/ 16 w 16"/>
                  <a:gd name="T19" fmla="*/ 3 h 29"/>
                  <a:gd name="T20" fmla="*/ 13 w 16"/>
                  <a:gd name="T21" fmla="*/ 0 h 29"/>
                  <a:gd name="T22" fmla="*/ 11 w 16"/>
                  <a:gd name="T23" fmla="*/ 3 h 29"/>
                  <a:gd name="T24" fmla="*/ 11 w 16"/>
                  <a:gd name="T25" fmla="*/ 6 h 29"/>
                  <a:gd name="T26" fmla="*/ 8 w 16"/>
                  <a:gd name="T27" fmla="*/ 11 h 29"/>
                  <a:gd name="T28" fmla="*/ 5 w 16"/>
                  <a:gd name="T29" fmla="*/ 14 h 29"/>
                  <a:gd name="T30" fmla="*/ 3 w 16"/>
                  <a:gd name="T31" fmla="*/ 19 h 29"/>
                  <a:gd name="T32" fmla="*/ 3 w 16"/>
                  <a:gd name="T33" fmla="*/ 21 h 29"/>
                  <a:gd name="T34" fmla="*/ 0 w 16"/>
                  <a:gd name="T35" fmla="*/ 27 h 29"/>
                  <a:gd name="T36" fmla="*/ 0 w 16"/>
                  <a:gd name="T37" fmla="*/ 29 h 29"/>
                  <a:gd name="T38" fmla="*/ 0 w 16"/>
                  <a:gd name="T39" fmla="*/ 29 h 29"/>
                  <a:gd name="T40" fmla="*/ 5 w 16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29"/>
                  <a:gd name="T65" fmla="*/ 16 w 16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29">
                    <a:moveTo>
                      <a:pt x="5" y="29"/>
                    </a:moveTo>
                    <a:lnTo>
                      <a:pt x="5" y="29"/>
                    </a:lnTo>
                    <a:lnTo>
                      <a:pt x="5" y="27"/>
                    </a:lnTo>
                    <a:lnTo>
                      <a:pt x="5" y="21"/>
                    </a:lnTo>
                    <a:lnTo>
                      <a:pt x="8" y="19"/>
                    </a:lnTo>
                    <a:lnTo>
                      <a:pt x="8" y="16"/>
                    </a:lnTo>
                    <a:lnTo>
                      <a:pt x="11" y="11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6" y="3"/>
                    </a:lnTo>
                    <a:lnTo>
                      <a:pt x="13" y="0"/>
                    </a:lnTo>
                    <a:lnTo>
                      <a:pt x="11" y="3"/>
                    </a:lnTo>
                    <a:lnTo>
                      <a:pt x="11" y="6"/>
                    </a:lnTo>
                    <a:lnTo>
                      <a:pt x="8" y="11"/>
                    </a:lnTo>
                    <a:lnTo>
                      <a:pt x="5" y="14"/>
                    </a:lnTo>
                    <a:lnTo>
                      <a:pt x="3" y="19"/>
                    </a:lnTo>
                    <a:lnTo>
                      <a:pt x="3" y="21"/>
                    </a:lnTo>
                    <a:lnTo>
                      <a:pt x="0" y="27"/>
                    </a:lnTo>
                    <a:lnTo>
                      <a:pt x="0" y="29"/>
                    </a:lnTo>
                    <a:lnTo>
                      <a:pt x="5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75" name="Freeform 3575"/>
              <p:cNvSpPr>
                <a:spLocks/>
              </p:cNvSpPr>
              <p:nvPr/>
            </p:nvSpPr>
            <p:spPr bwMode="auto">
              <a:xfrm>
                <a:off x="4251" y="2446"/>
                <a:ext cx="5" cy="29"/>
              </a:xfrm>
              <a:custGeom>
                <a:avLst/>
                <a:gdLst>
                  <a:gd name="T0" fmla="*/ 5 w 5"/>
                  <a:gd name="T1" fmla="*/ 26 h 29"/>
                  <a:gd name="T2" fmla="*/ 5 w 5"/>
                  <a:gd name="T3" fmla="*/ 26 h 29"/>
                  <a:gd name="T4" fmla="*/ 3 w 5"/>
                  <a:gd name="T5" fmla="*/ 24 h 29"/>
                  <a:gd name="T6" fmla="*/ 3 w 5"/>
                  <a:gd name="T7" fmla="*/ 21 h 29"/>
                  <a:gd name="T8" fmla="*/ 3 w 5"/>
                  <a:gd name="T9" fmla="*/ 19 h 29"/>
                  <a:gd name="T10" fmla="*/ 3 w 5"/>
                  <a:gd name="T11" fmla="*/ 13 h 29"/>
                  <a:gd name="T12" fmla="*/ 3 w 5"/>
                  <a:gd name="T13" fmla="*/ 11 h 29"/>
                  <a:gd name="T14" fmla="*/ 3 w 5"/>
                  <a:gd name="T15" fmla="*/ 8 h 29"/>
                  <a:gd name="T16" fmla="*/ 3 w 5"/>
                  <a:gd name="T17" fmla="*/ 3 h 29"/>
                  <a:gd name="T18" fmla="*/ 5 w 5"/>
                  <a:gd name="T19" fmla="*/ 0 h 29"/>
                  <a:gd name="T20" fmla="*/ 0 w 5"/>
                  <a:gd name="T21" fmla="*/ 0 h 29"/>
                  <a:gd name="T22" fmla="*/ 0 w 5"/>
                  <a:gd name="T23" fmla="*/ 3 h 29"/>
                  <a:gd name="T24" fmla="*/ 0 w 5"/>
                  <a:gd name="T25" fmla="*/ 8 h 29"/>
                  <a:gd name="T26" fmla="*/ 0 w 5"/>
                  <a:gd name="T27" fmla="*/ 11 h 29"/>
                  <a:gd name="T28" fmla="*/ 0 w 5"/>
                  <a:gd name="T29" fmla="*/ 13 h 29"/>
                  <a:gd name="T30" fmla="*/ 0 w 5"/>
                  <a:gd name="T31" fmla="*/ 19 h 29"/>
                  <a:gd name="T32" fmla="*/ 0 w 5"/>
                  <a:gd name="T33" fmla="*/ 21 h 29"/>
                  <a:gd name="T34" fmla="*/ 0 w 5"/>
                  <a:gd name="T35" fmla="*/ 26 h 29"/>
                  <a:gd name="T36" fmla="*/ 3 w 5"/>
                  <a:gd name="T37" fmla="*/ 29 h 29"/>
                  <a:gd name="T38" fmla="*/ 3 w 5"/>
                  <a:gd name="T39" fmla="*/ 29 h 29"/>
                  <a:gd name="T40" fmla="*/ 5 w 5"/>
                  <a:gd name="T41" fmla="*/ 26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9"/>
                  <a:gd name="T65" fmla="*/ 5 w 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9">
                    <a:moveTo>
                      <a:pt x="5" y="26"/>
                    </a:moveTo>
                    <a:lnTo>
                      <a:pt x="5" y="26"/>
                    </a:lnTo>
                    <a:lnTo>
                      <a:pt x="3" y="24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3" y="13"/>
                    </a:lnTo>
                    <a:lnTo>
                      <a:pt x="3" y="11"/>
                    </a:lnTo>
                    <a:lnTo>
                      <a:pt x="3" y="8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3" y="29"/>
                    </a:lnTo>
                    <a:lnTo>
                      <a:pt x="5" y="2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76" name="Freeform 3576"/>
              <p:cNvSpPr>
                <a:spLocks/>
              </p:cNvSpPr>
              <p:nvPr/>
            </p:nvSpPr>
            <p:spPr bwMode="auto">
              <a:xfrm>
                <a:off x="4254" y="2472"/>
                <a:ext cx="18" cy="21"/>
              </a:xfrm>
              <a:custGeom>
                <a:avLst/>
                <a:gdLst>
                  <a:gd name="T0" fmla="*/ 15 w 18"/>
                  <a:gd name="T1" fmla="*/ 19 h 21"/>
                  <a:gd name="T2" fmla="*/ 18 w 18"/>
                  <a:gd name="T3" fmla="*/ 16 h 21"/>
                  <a:gd name="T4" fmla="*/ 15 w 18"/>
                  <a:gd name="T5" fmla="*/ 16 h 21"/>
                  <a:gd name="T6" fmla="*/ 13 w 18"/>
                  <a:gd name="T7" fmla="*/ 14 h 21"/>
                  <a:gd name="T8" fmla="*/ 10 w 18"/>
                  <a:gd name="T9" fmla="*/ 14 h 21"/>
                  <a:gd name="T10" fmla="*/ 8 w 18"/>
                  <a:gd name="T11" fmla="*/ 11 h 21"/>
                  <a:gd name="T12" fmla="*/ 5 w 18"/>
                  <a:gd name="T13" fmla="*/ 8 h 21"/>
                  <a:gd name="T14" fmla="*/ 5 w 18"/>
                  <a:gd name="T15" fmla="*/ 6 h 21"/>
                  <a:gd name="T16" fmla="*/ 2 w 18"/>
                  <a:gd name="T17" fmla="*/ 3 h 21"/>
                  <a:gd name="T18" fmla="*/ 2 w 18"/>
                  <a:gd name="T19" fmla="*/ 0 h 21"/>
                  <a:gd name="T20" fmla="*/ 0 w 18"/>
                  <a:gd name="T21" fmla="*/ 3 h 21"/>
                  <a:gd name="T22" fmla="*/ 0 w 18"/>
                  <a:gd name="T23" fmla="*/ 6 h 21"/>
                  <a:gd name="T24" fmla="*/ 2 w 18"/>
                  <a:gd name="T25" fmla="*/ 8 h 21"/>
                  <a:gd name="T26" fmla="*/ 2 w 18"/>
                  <a:gd name="T27" fmla="*/ 11 h 21"/>
                  <a:gd name="T28" fmla="*/ 5 w 18"/>
                  <a:gd name="T29" fmla="*/ 14 h 21"/>
                  <a:gd name="T30" fmla="*/ 8 w 18"/>
                  <a:gd name="T31" fmla="*/ 16 h 21"/>
                  <a:gd name="T32" fmla="*/ 10 w 18"/>
                  <a:gd name="T33" fmla="*/ 16 h 21"/>
                  <a:gd name="T34" fmla="*/ 13 w 18"/>
                  <a:gd name="T35" fmla="*/ 19 h 21"/>
                  <a:gd name="T36" fmla="*/ 15 w 18"/>
                  <a:gd name="T37" fmla="*/ 21 h 21"/>
                  <a:gd name="T38" fmla="*/ 18 w 18"/>
                  <a:gd name="T39" fmla="*/ 21 h 21"/>
                  <a:gd name="T40" fmla="*/ 15 w 18"/>
                  <a:gd name="T41" fmla="*/ 21 h 21"/>
                  <a:gd name="T42" fmla="*/ 15 w 18"/>
                  <a:gd name="T43" fmla="*/ 21 h 21"/>
                  <a:gd name="T44" fmla="*/ 18 w 18"/>
                  <a:gd name="T45" fmla="*/ 21 h 21"/>
                  <a:gd name="T46" fmla="*/ 15 w 18"/>
                  <a:gd name="T47" fmla="*/ 19 h 2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8"/>
                  <a:gd name="T73" fmla="*/ 0 h 21"/>
                  <a:gd name="T74" fmla="*/ 18 w 18"/>
                  <a:gd name="T75" fmla="*/ 21 h 21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8" h="21">
                    <a:moveTo>
                      <a:pt x="15" y="19"/>
                    </a:moveTo>
                    <a:lnTo>
                      <a:pt x="18" y="16"/>
                    </a:lnTo>
                    <a:lnTo>
                      <a:pt x="15" y="16"/>
                    </a:lnTo>
                    <a:lnTo>
                      <a:pt x="13" y="14"/>
                    </a:lnTo>
                    <a:lnTo>
                      <a:pt x="10" y="14"/>
                    </a:lnTo>
                    <a:lnTo>
                      <a:pt x="8" y="11"/>
                    </a:lnTo>
                    <a:lnTo>
                      <a:pt x="5" y="8"/>
                    </a:lnTo>
                    <a:lnTo>
                      <a:pt x="5" y="6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2" y="11"/>
                    </a:lnTo>
                    <a:lnTo>
                      <a:pt x="5" y="14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3" y="19"/>
                    </a:lnTo>
                    <a:lnTo>
                      <a:pt x="15" y="21"/>
                    </a:lnTo>
                    <a:lnTo>
                      <a:pt x="18" y="21"/>
                    </a:lnTo>
                    <a:lnTo>
                      <a:pt x="15" y="21"/>
                    </a:lnTo>
                    <a:lnTo>
                      <a:pt x="18" y="21"/>
                    </a:lnTo>
                    <a:lnTo>
                      <a:pt x="15" y="1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77" name="Freeform 3577"/>
              <p:cNvSpPr>
                <a:spLocks/>
              </p:cNvSpPr>
              <p:nvPr/>
            </p:nvSpPr>
            <p:spPr bwMode="auto">
              <a:xfrm>
                <a:off x="4047" y="2378"/>
                <a:ext cx="128" cy="34"/>
              </a:xfrm>
              <a:custGeom>
                <a:avLst/>
                <a:gdLst>
                  <a:gd name="T0" fmla="*/ 0 w 128"/>
                  <a:gd name="T1" fmla="*/ 5 h 34"/>
                  <a:gd name="T2" fmla="*/ 0 w 128"/>
                  <a:gd name="T3" fmla="*/ 16 h 34"/>
                  <a:gd name="T4" fmla="*/ 3 w 128"/>
                  <a:gd name="T5" fmla="*/ 26 h 34"/>
                  <a:gd name="T6" fmla="*/ 3 w 128"/>
                  <a:gd name="T7" fmla="*/ 29 h 34"/>
                  <a:gd name="T8" fmla="*/ 5 w 128"/>
                  <a:gd name="T9" fmla="*/ 32 h 34"/>
                  <a:gd name="T10" fmla="*/ 34 w 128"/>
                  <a:gd name="T11" fmla="*/ 34 h 34"/>
                  <a:gd name="T12" fmla="*/ 63 w 128"/>
                  <a:gd name="T13" fmla="*/ 34 h 34"/>
                  <a:gd name="T14" fmla="*/ 94 w 128"/>
                  <a:gd name="T15" fmla="*/ 34 h 34"/>
                  <a:gd name="T16" fmla="*/ 107 w 128"/>
                  <a:gd name="T17" fmla="*/ 34 h 34"/>
                  <a:gd name="T18" fmla="*/ 115 w 128"/>
                  <a:gd name="T19" fmla="*/ 34 h 34"/>
                  <a:gd name="T20" fmla="*/ 120 w 128"/>
                  <a:gd name="T21" fmla="*/ 32 h 34"/>
                  <a:gd name="T22" fmla="*/ 126 w 128"/>
                  <a:gd name="T23" fmla="*/ 26 h 34"/>
                  <a:gd name="T24" fmla="*/ 128 w 128"/>
                  <a:gd name="T25" fmla="*/ 19 h 34"/>
                  <a:gd name="T26" fmla="*/ 128 w 128"/>
                  <a:gd name="T27" fmla="*/ 11 h 34"/>
                  <a:gd name="T28" fmla="*/ 128 w 128"/>
                  <a:gd name="T29" fmla="*/ 5 h 34"/>
                  <a:gd name="T30" fmla="*/ 126 w 128"/>
                  <a:gd name="T31" fmla="*/ 3 h 34"/>
                  <a:gd name="T32" fmla="*/ 118 w 128"/>
                  <a:gd name="T33" fmla="*/ 0 h 34"/>
                  <a:gd name="T34" fmla="*/ 112 w 128"/>
                  <a:gd name="T35" fmla="*/ 0 h 34"/>
                  <a:gd name="T36" fmla="*/ 107 w 128"/>
                  <a:gd name="T37" fmla="*/ 0 h 34"/>
                  <a:gd name="T38" fmla="*/ 102 w 128"/>
                  <a:gd name="T39" fmla="*/ 0 h 34"/>
                  <a:gd name="T40" fmla="*/ 89 w 128"/>
                  <a:gd name="T41" fmla="*/ 0 h 34"/>
                  <a:gd name="T42" fmla="*/ 71 w 128"/>
                  <a:gd name="T43" fmla="*/ 3 h 34"/>
                  <a:gd name="T44" fmla="*/ 52 w 128"/>
                  <a:gd name="T45" fmla="*/ 3 h 34"/>
                  <a:gd name="T46" fmla="*/ 31 w 128"/>
                  <a:gd name="T47" fmla="*/ 3 h 34"/>
                  <a:gd name="T48" fmla="*/ 16 w 128"/>
                  <a:gd name="T49" fmla="*/ 5 h 34"/>
                  <a:gd name="T50" fmla="*/ 5 w 128"/>
                  <a:gd name="T51" fmla="*/ 5 h 34"/>
                  <a:gd name="T52" fmla="*/ 0 w 128"/>
                  <a:gd name="T53" fmla="*/ 5 h 34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128"/>
                  <a:gd name="T82" fmla="*/ 0 h 34"/>
                  <a:gd name="T83" fmla="*/ 128 w 128"/>
                  <a:gd name="T84" fmla="*/ 34 h 34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128" h="34">
                    <a:moveTo>
                      <a:pt x="0" y="5"/>
                    </a:moveTo>
                    <a:lnTo>
                      <a:pt x="0" y="16"/>
                    </a:lnTo>
                    <a:lnTo>
                      <a:pt x="3" y="26"/>
                    </a:lnTo>
                    <a:lnTo>
                      <a:pt x="3" y="29"/>
                    </a:lnTo>
                    <a:lnTo>
                      <a:pt x="5" y="32"/>
                    </a:lnTo>
                    <a:lnTo>
                      <a:pt x="34" y="34"/>
                    </a:lnTo>
                    <a:lnTo>
                      <a:pt x="63" y="34"/>
                    </a:lnTo>
                    <a:lnTo>
                      <a:pt x="94" y="34"/>
                    </a:lnTo>
                    <a:lnTo>
                      <a:pt x="107" y="34"/>
                    </a:lnTo>
                    <a:lnTo>
                      <a:pt x="115" y="34"/>
                    </a:lnTo>
                    <a:lnTo>
                      <a:pt x="120" y="32"/>
                    </a:lnTo>
                    <a:lnTo>
                      <a:pt x="126" y="26"/>
                    </a:lnTo>
                    <a:lnTo>
                      <a:pt x="128" y="19"/>
                    </a:lnTo>
                    <a:lnTo>
                      <a:pt x="128" y="11"/>
                    </a:lnTo>
                    <a:lnTo>
                      <a:pt x="128" y="5"/>
                    </a:lnTo>
                    <a:lnTo>
                      <a:pt x="126" y="3"/>
                    </a:lnTo>
                    <a:lnTo>
                      <a:pt x="118" y="0"/>
                    </a:lnTo>
                    <a:lnTo>
                      <a:pt x="112" y="0"/>
                    </a:lnTo>
                    <a:lnTo>
                      <a:pt x="107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71" y="3"/>
                    </a:lnTo>
                    <a:lnTo>
                      <a:pt x="52" y="3"/>
                    </a:lnTo>
                    <a:lnTo>
                      <a:pt x="31" y="3"/>
                    </a:lnTo>
                    <a:lnTo>
                      <a:pt x="16" y="5"/>
                    </a:lnTo>
                    <a:lnTo>
                      <a:pt x="5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78" name="Freeform 3578"/>
              <p:cNvSpPr>
                <a:spLocks/>
              </p:cNvSpPr>
              <p:nvPr/>
            </p:nvSpPr>
            <p:spPr bwMode="auto">
              <a:xfrm>
                <a:off x="4047" y="2383"/>
                <a:ext cx="3" cy="21"/>
              </a:xfrm>
              <a:custGeom>
                <a:avLst/>
                <a:gdLst>
                  <a:gd name="T0" fmla="*/ 3 w 3"/>
                  <a:gd name="T1" fmla="*/ 21 h 21"/>
                  <a:gd name="T2" fmla="*/ 3 w 3"/>
                  <a:gd name="T3" fmla="*/ 21 h 21"/>
                  <a:gd name="T4" fmla="*/ 3 w 3"/>
                  <a:gd name="T5" fmla="*/ 19 h 21"/>
                  <a:gd name="T6" fmla="*/ 3 w 3"/>
                  <a:gd name="T7" fmla="*/ 16 h 21"/>
                  <a:gd name="T8" fmla="*/ 3 w 3"/>
                  <a:gd name="T9" fmla="*/ 14 h 21"/>
                  <a:gd name="T10" fmla="*/ 3 w 3"/>
                  <a:gd name="T11" fmla="*/ 11 h 21"/>
                  <a:gd name="T12" fmla="*/ 3 w 3"/>
                  <a:gd name="T13" fmla="*/ 8 h 21"/>
                  <a:gd name="T14" fmla="*/ 3 w 3"/>
                  <a:gd name="T15" fmla="*/ 6 h 21"/>
                  <a:gd name="T16" fmla="*/ 3 w 3"/>
                  <a:gd name="T17" fmla="*/ 3 h 21"/>
                  <a:gd name="T18" fmla="*/ 3 w 3"/>
                  <a:gd name="T19" fmla="*/ 0 h 21"/>
                  <a:gd name="T20" fmla="*/ 0 w 3"/>
                  <a:gd name="T21" fmla="*/ 0 h 21"/>
                  <a:gd name="T22" fmla="*/ 0 w 3"/>
                  <a:gd name="T23" fmla="*/ 3 h 21"/>
                  <a:gd name="T24" fmla="*/ 0 w 3"/>
                  <a:gd name="T25" fmla="*/ 6 h 21"/>
                  <a:gd name="T26" fmla="*/ 0 w 3"/>
                  <a:gd name="T27" fmla="*/ 8 h 21"/>
                  <a:gd name="T28" fmla="*/ 0 w 3"/>
                  <a:gd name="T29" fmla="*/ 11 h 21"/>
                  <a:gd name="T30" fmla="*/ 0 w 3"/>
                  <a:gd name="T31" fmla="*/ 14 h 21"/>
                  <a:gd name="T32" fmla="*/ 0 w 3"/>
                  <a:gd name="T33" fmla="*/ 16 h 21"/>
                  <a:gd name="T34" fmla="*/ 0 w 3"/>
                  <a:gd name="T35" fmla="*/ 19 h 21"/>
                  <a:gd name="T36" fmla="*/ 0 w 3"/>
                  <a:gd name="T37" fmla="*/ 21 h 21"/>
                  <a:gd name="T38" fmla="*/ 0 w 3"/>
                  <a:gd name="T39" fmla="*/ 21 h 21"/>
                  <a:gd name="T40" fmla="*/ 3 w 3"/>
                  <a:gd name="T41" fmla="*/ 21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"/>
                  <a:gd name="T64" fmla="*/ 0 h 21"/>
                  <a:gd name="T65" fmla="*/ 3 w 3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" h="21">
                    <a:moveTo>
                      <a:pt x="3" y="21"/>
                    </a:moveTo>
                    <a:lnTo>
                      <a:pt x="3" y="21"/>
                    </a:lnTo>
                    <a:lnTo>
                      <a:pt x="3" y="19"/>
                    </a:lnTo>
                    <a:lnTo>
                      <a:pt x="3" y="16"/>
                    </a:lnTo>
                    <a:lnTo>
                      <a:pt x="3" y="14"/>
                    </a:lnTo>
                    <a:lnTo>
                      <a:pt x="3" y="11"/>
                    </a:lnTo>
                    <a:lnTo>
                      <a:pt x="3" y="8"/>
                    </a:lnTo>
                    <a:lnTo>
                      <a:pt x="3" y="6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3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79" name="Freeform 3579"/>
              <p:cNvSpPr>
                <a:spLocks/>
              </p:cNvSpPr>
              <p:nvPr/>
            </p:nvSpPr>
            <p:spPr bwMode="auto">
              <a:xfrm>
                <a:off x="4047" y="2404"/>
                <a:ext cx="5" cy="8"/>
              </a:xfrm>
              <a:custGeom>
                <a:avLst/>
                <a:gdLst>
                  <a:gd name="T0" fmla="*/ 5 w 5"/>
                  <a:gd name="T1" fmla="*/ 3 h 8"/>
                  <a:gd name="T2" fmla="*/ 5 w 5"/>
                  <a:gd name="T3" fmla="*/ 3 h 8"/>
                  <a:gd name="T4" fmla="*/ 5 w 5"/>
                  <a:gd name="T5" fmla="*/ 3 h 8"/>
                  <a:gd name="T6" fmla="*/ 5 w 5"/>
                  <a:gd name="T7" fmla="*/ 3 h 8"/>
                  <a:gd name="T8" fmla="*/ 5 w 5"/>
                  <a:gd name="T9" fmla="*/ 3 h 8"/>
                  <a:gd name="T10" fmla="*/ 5 w 5"/>
                  <a:gd name="T11" fmla="*/ 3 h 8"/>
                  <a:gd name="T12" fmla="*/ 3 w 5"/>
                  <a:gd name="T13" fmla="*/ 3 h 8"/>
                  <a:gd name="T14" fmla="*/ 3 w 5"/>
                  <a:gd name="T15" fmla="*/ 0 h 8"/>
                  <a:gd name="T16" fmla="*/ 3 w 5"/>
                  <a:gd name="T17" fmla="*/ 0 h 8"/>
                  <a:gd name="T18" fmla="*/ 3 w 5"/>
                  <a:gd name="T19" fmla="*/ 0 h 8"/>
                  <a:gd name="T20" fmla="*/ 0 w 5"/>
                  <a:gd name="T21" fmla="*/ 0 h 8"/>
                  <a:gd name="T22" fmla="*/ 0 w 5"/>
                  <a:gd name="T23" fmla="*/ 0 h 8"/>
                  <a:gd name="T24" fmla="*/ 0 w 5"/>
                  <a:gd name="T25" fmla="*/ 3 h 8"/>
                  <a:gd name="T26" fmla="*/ 0 w 5"/>
                  <a:gd name="T27" fmla="*/ 3 h 8"/>
                  <a:gd name="T28" fmla="*/ 0 w 5"/>
                  <a:gd name="T29" fmla="*/ 3 h 8"/>
                  <a:gd name="T30" fmla="*/ 0 w 5"/>
                  <a:gd name="T31" fmla="*/ 6 h 8"/>
                  <a:gd name="T32" fmla="*/ 3 w 5"/>
                  <a:gd name="T33" fmla="*/ 6 h 8"/>
                  <a:gd name="T34" fmla="*/ 3 w 5"/>
                  <a:gd name="T35" fmla="*/ 8 h 8"/>
                  <a:gd name="T36" fmla="*/ 5 w 5"/>
                  <a:gd name="T37" fmla="*/ 8 h 8"/>
                  <a:gd name="T38" fmla="*/ 5 w 5"/>
                  <a:gd name="T39" fmla="*/ 8 h 8"/>
                  <a:gd name="T40" fmla="*/ 5 w 5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8"/>
                  <a:gd name="T65" fmla="*/ 5 w 5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8">
                    <a:moveTo>
                      <a:pt x="5" y="3"/>
                    </a:moveTo>
                    <a:lnTo>
                      <a:pt x="5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80" name="Freeform 3580"/>
              <p:cNvSpPr>
                <a:spLocks/>
              </p:cNvSpPr>
              <p:nvPr/>
            </p:nvSpPr>
            <p:spPr bwMode="auto">
              <a:xfrm>
                <a:off x="4052" y="2407"/>
                <a:ext cx="58" cy="5"/>
              </a:xfrm>
              <a:custGeom>
                <a:avLst/>
                <a:gdLst>
                  <a:gd name="T0" fmla="*/ 58 w 58"/>
                  <a:gd name="T1" fmla="*/ 3 h 5"/>
                  <a:gd name="T2" fmla="*/ 58 w 58"/>
                  <a:gd name="T3" fmla="*/ 3 h 5"/>
                  <a:gd name="T4" fmla="*/ 50 w 58"/>
                  <a:gd name="T5" fmla="*/ 3 h 5"/>
                  <a:gd name="T6" fmla="*/ 42 w 58"/>
                  <a:gd name="T7" fmla="*/ 3 h 5"/>
                  <a:gd name="T8" fmla="*/ 37 w 58"/>
                  <a:gd name="T9" fmla="*/ 3 h 5"/>
                  <a:gd name="T10" fmla="*/ 29 w 58"/>
                  <a:gd name="T11" fmla="*/ 3 h 5"/>
                  <a:gd name="T12" fmla="*/ 21 w 58"/>
                  <a:gd name="T13" fmla="*/ 3 h 5"/>
                  <a:gd name="T14" fmla="*/ 13 w 58"/>
                  <a:gd name="T15" fmla="*/ 3 h 5"/>
                  <a:gd name="T16" fmla="*/ 8 w 58"/>
                  <a:gd name="T17" fmla="*/ 3 h 5"/>
                  <a:gd name="T18" fmla="*/ 0 w 58"/>
                  <a:gd name="T19" fmla="*/ 0 h 5"/>
                  <a:gd name="T20" fmla="*/ 0 w 58"/>
                  <a:gd name="T21" fmla="*/ 5 h 5"/>
                  <a:gd name="T22" fmla="*/ 8 w 58"/>
                  <a:gd name="T23" fmla="*/ 5 h 5"/>
                  <a:gd name="T24" fmla="*/ 13 w 58"/>
                  <a:gd name="T25" fmla="*/ 5 h 5"/>
                  <a:gd name="T26" fmla="*/ 21 w 58"/>
                  <a:gd name="T27" fmla="*/ 5 h 5"/>
                  <a:gd name="T28" fmla="*/ 29 w 58"/>
                  <a:gd name="T29" fmla="*/ 5 h 5"/>
                  <a:gd name="T30" fmla="*/ 37 w 58"/>
                  <a:gd name="T31" fmla="*/ 5 h 5"/>
                  <a:gd name="T32" fmla="*/ 42 w 58"/>
                  <a:gd name="T33" fmla="*/ 5 h 5"/>
                  <a:gd name="T34" fmla="*/ 50 w 58"/>
                  <a:gd name="T35" fmla="*/ 5 h 5"/>
                  <a:gd name="T36" fmla="*/ 58 w 58"/>
                  <a:gd name="T37" fmla="*/ 5 h 5"/>
                  <a:gd name="T38" fmla="*/ 58 w 58"/>
                  <a:gd name="T39" fmla="*/ 5 h 5"/>
                  <a:gd name="T40" fmla="*/ 58 w 58"/>
                  <a:gd name="T41" fmla="*/ 3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8"/>
                  <a:gd name="T64" fmla="*/ 0 h 5"/>
                  <a:gd name="T65" fmla="*/ 58 w 58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8" h="5">
                    <a:moveTo>
                      <a:pt x="58" y="3"/>
                    </a:moveTo>
                    <a:lnTo>
                      <a:pt x="58" y="3"/>
                    </a:lnTo>
                    <a:lnTo>
                      <a:pt x="50" y="3"/>
                    </a:lnTo>
                    <a:lnTo>
                      <a:pt x="42" y="3"/>
                    </a:lnTo>
                    <a:lnTo>
                      <a:pt x="37" y="3"/>
                    </a:lnTo>
                    <a:lnTo>
                      <a:pt x="29" y="3"/>
                    </a:lnTo>
                    <a:lnTo>
                      <a:pt x="21" y="3"/>
                    </a:lnTo>
                    <a:lnTo>
                      <a:pt x="13" y="3"/>
                    </a:lnTo>
                    <a:lnTo>
                      <a:pt x="8" y="3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3" y="5"/>
                    </a:lnTo>
                    <a:lnTo>
                      <a:pt x="21" y="5"/>
                    </a:lnTo>
                    <a:lnTo>
                      <a:pt x="29" y="5"/>
                    </a:lnTo>
                    <a:lnTo>
                      <a:pt x="37" y="5"/>
                    </a:lnTo>
                    <a:lnTo>
                      <a:pt x="42" y="5"/>
                    </a:lnTo>
                    <a:lnTo>
                      <a:pt x="50" y="5"/>
                    </a:lnTo>
                    <a:lnTo>
                      <a:pt x="58" y="5"/>
                    </a:lnTo>
                    <a:lnTo>
                      <a:pt x="58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81" name="Freeform 3581"/>
              <p:cNvSpPr>
                <a:spLocks/>
              </p:cNvSpPr>
              <p:nvPr/>
            </p:nvSpPr>
            <p:spPr bwMode="auto">
              <a:xfrm>
                <a:off x="4110" y="2410"/>
                <a:ext cx="31" cy="5"/>
              </a:xfrm>
              <a:custGeom>
                <a:avLst/>
                <a:gdLst>
                  <a:gd name="T0" fmla="*/ 31 w 31"/>
                  <a:gd name="T1" fmla="*/ 2 h 5"/>
                  <a:gd name="T2" fmla="*/ 31 w 31"/>
                  <a:gd name="T3" fmla="*/ 2 h 5"/>
                  <a:gd name="T4" fmla="*/ 29 w 31"/>
                  <a:gd name="T5" fmla="*/ 2 h 5"/>
                  <a:gd name="T6" fmla="*/ 23 w 31"/>
                  <a:gd name="T7" fmla="*/ 0 h 5"/>
                  <a:gd name="T8" fmla="*/ 21 w 31"/>
                  <a:gd name="T9" fmla="*/ 0 h 5"/>
                  <a:gd name="T10" fmla="*/ 15 w 31"/>
                  <a:gd name="T11" fmla="*/ 0 h 5"/>
                  <a:gd name="T12" fmla="*/ 13 w 31"/>
                  <a:gd name="T13" fmla="*/ 0 h 5"/>
                  <a:gd name="T14" fmla="*/ 8 w 31"/>
                  <a:gd name="T15" fmla="*/ 0 h 5"/>
                  <a:gd name="T16" fmla="*/ 5 w 31"/>
                  <a:gd name="T17" fmla="*/ 0 h 5"/>
                  <a:gd name="T18" fmla="*/ 0 w 31"/>
                  <a:gd name="T19" fmla="*/ 0 h 5"/>
                  <a:gd name="T20" fmla="*/ 0 w 31"/>
                  <a:gd name="T21" fmla="*/ 2 h 5"/>
                  <a:gd name="T22" fmla="*/ 5 w 31"/>
                  <a:gd name="T23" fmla="*/ 2 h 5"/>
                  <a:gd name="T24" fmla="*/ 8 w 31"/>
                  <a:gd name="T25" fmla="*/ 2 h 5"/>
                  <a:gd name="T26" fmla="*/ 13 w 31"/>
                  <a:gd name="T27" fmla="*/ 2 h 5"/>
                  <a:gd name="T28" fmla="*/ 15 w 31"/>
                  <a:gd name="T29" fmla="*/ 5 h 5"/>
                  <a:gd name="T30" fmla="*/ 21 w 31"/>
                  <a:gd name="T31" fmla="*/ 5 h 5"/>
                  <a:gd name="T32" fmla="*/ 23 w 31"/>
                  <a:gd name="T33" fmla="*/ 5 h 5"/>
                  <a:gd name="T34" fmla="*/ 29 w 31"/>
                  <a:gd name="T35" fmla="*/ 5 h 5"/>
                  <a:gd name="T36" fmla="*/ 31 w 31"/>
                  <a:gd name="T37" fmla="*/ 5 h 5"/>
                  <a:gd name="T38" fmla="*/ 31 w 31"/>
                  <a:gd name="T39" fmla="*/ 5 h 5"/>
                  <a:gd name="T40" fmla="*/ 31 w 31"/>
                  <a:gd name="T41" fmla="*/ 2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1"/>
                  <a:gd name="T64" fmla="*/ 0 h 5"/>
                  <a:gd name="T65" fmla="*/ 31 w 31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1" h="5">
                    <a:moveTo>
                      <a:pt x="31" y="2"/>
                    </a:moveTo>
                    <a:lnTo>
                      <a:pt x="31" y="2"/>
                    </a:lnTo>
                    <a:lnTo>
                      <a:pt x="29" y="2"/>
                    </a:lnTo>
                    <a:lnTo>
                      <a:pt x="23" y="0"/>
                    </a:lnTo>
                    <a:lnTo>
                      <a:pt x="21" y="0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5" y="2"/>
                    </a:lnTo>
                    <a:lnTo>
                      <a:pt x="8" y="2"/>
                    </a:lnTo>
                    <a:lnTo>
                      <a:pt x="13" y="2"/>
                    </a:lnTo>
                    <a:lnTo>
                      <a:pt x="15" y="5"/>
                    </a:lnTo>
                    <a:lnTo>
                      <a:pt x="21" y="5"/>
                    </a:lnTo>
                    <a:lnTo>
                      <a:pt x="23" y="5"/>
                    </a:lnTo>
                    <a:lnTo>
                      <a:pt x="29" y="5"/>
                    </a:lnTo>
                    <a:lnTo>
                      <a:pt x="31" y="5"/>
                    </a:lnTo>
                    <a:lnTo>
                      <a:pt x="31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82" name="Freeform 3582"/>
              <p:cNvSpPr>
                <a:spLocks/>
              </p:cNvSpPr>
              <p:nvPr/>
            </p:nvSpPr>
            <p:spPr bwMode="auto">
              <a:xfrm>
                <a:off x="4141" y="2407"/>
                <a:ext cx="29" cy="8"/>
              </a:xfrm>
              <a:custGeom>
                <a:avLst/>
                <a:gdLst>
                  <a:gd name="T0" fmla="*/ 26 w 29"/>
                  <a:gd name="T1" fmla="*/ 0 h 8"/>
                  <a:gd name="T2" fmla="*/ 26 w 29"/>
                  <a:gd name="T3" fmla="*/ 0 h 8"/>
                  <a:gd name="T4" fmla="*/ 24 w 29"/>
                  <a:gd name="T5" fmla="*/ 3 h 8"/>
                  <a:gd name="T6" fmla="*/ 21 w 29"/>
                  <a:gd name="T7" fmla="*/ 3 h 8"/>
                  <a:gd name="T8" fmla="*/ 18 w 29"/>
                  <a:gd name="T9" fmla="*/ 5 h 8"/>
                  <a:gd name="T10" fmla="*/ 16 w 29"/>
                  <a:gd name="T11" fmla="*/ 5 h 8"/>
                  <a:gd name="T12" fmla="*/ 11 w 29"/>
                  <a:gd name="T13" fmla="*/ 5 h 8"/>
                  <a:gd name="T14" fmla="*/ 8 w 29"/>
                  <a:gd name="T15" fmla="*/ 5 h 8"/>
                  <a:gd name="T16" fmla="*/ 5 w 29"/>
                  <a:gd name="T17" fmla="*/ 5 h 8"/>
                  <a:gd name="T18" fmla="*/ 0 w 29"/>
                  <a:gd name="T19" fmla="*/ 5 h 8"/>
                  <a:gd name="T20" fmla="*/ 0 w 29"/>
                  <a:gd name="T21" fmla="*/ 8 h 8"/>
                  <a:gd name="T22" fmla="*/ 5 w 29"/>
                  <a:gd name="T23" fmla="*/ 8 h 8"/>
                  <a:gd name="T24" fmla="*/ 8 w 29"/>
                  <a:gd name="T25" fmla="*/ 8 h 8"/>
                  <a:gd name="T26" fmla="*/ 11 w 29"/>
                  <a:gd name="T27" fmla="*/ 8 h 8"/>
                  <a:gd name="T28" fmla="*/ 16 w 29"/>
                  <a:gd name="T29" fmla="*/ 8 h 8"/>
                  <a:gd name="T30" fmla="*/ 18 w 29"/>
                  <a:gd name="T31" fmla="*/ 8 h 8"/>
                  <a:gd name="T32" fmla="*/ 21 w 29"/>
                  <a:gd name="T33" fmla="*/ 8 h 8"/>
                  <a:gd name="T34" fmla="*/ 24 w 29"/>
                  <a:gd name="T35" fmla="*/ 5 h 8"/>
                  <a:gd name="T36" fmla="*/ 29 w 29"/>
                  <a:gd name="T37" fmla="*/ 3 h 8"/>
                  <a:gd name="T38" fmla="*/ 29 w 29"/>
                  <a:gd name="T39" fmla="*/ 3 h 8"/>
                  <a:gd name="T40" fmla="*/ 26 w 29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8"/>
                  <a:gd name="T65" fmla="*/ 29 w 29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8">
                    <a:moveTo>
                      <a:pt x="26" y="0"/>
                    </a:moveTo>
                    <a:lnTo>
                      <a:pt x="26" y="0"/>
                    </a:lnTo>
                    <a:lnTo>
                      <a:pt x="24" y="3"/>
                    </a:lnTo>
                    <a:lnTo>
                      <a:pt x="21" y="3"/>
                    </a:lnTo>
                    <a:lnTo>
                      <a:pt x="18" y="5"/>
                    </a:lnTo>
                    <a:lnTo>
                      <a:pt x="16" y="5"/>
                    </a:lnTo>
                    <a:lnTo>
                      <a:pt x="11" y="5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6" y="8"/>
                    </a:lnTo>
                    <a:lnTo>
                      <a:pt x="18" y="8"/>
                    </a:lnTo>
                    <a:lnTo>
                      <a:pt x="21" y="8"/>
                    </a:lnTo>
                    <a:lnTo>
                      <a:pt x="24" y="5"/>
                    </a:lnTo>
                    <a:lnTo>
                      <a:pt x="29" y="3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83" name="Freeform 3583"/>
              <p:cNvSpPr>
                <a:spLocks/>
              </p:cNvSpPr>
              <p:nvPr/>
            </p:nvSpPr>
            <p:spPr bwMode="auto">
              <a:xfrm>
                <a:off x="4167" y="2381"/>
                <a:ext cx="11" cy="29"/>
              </a:xfrm>
              <a:custGeom>
                <a:avLst/>
                <a:gdLst>
                  <a:gd name="T0" fmla="*/ 6 w 11"/>
                  <a:gd name="T1" fmla="*/ 2 h 29"/>
                  <a:gd name="T2" fmla="*/ 6 w 11"/>
                  <a:gd name="T3" fmla="*/ 2 h 29"/>
                  <a:gd name="T4" fmla="*/ 6 w 11"/>
                  <a:gd name="T5" fmla="*/ 2 h 29"/>
                  <a:gd name="T6" fmla="*/ 6 w 11"/>
                  <a:gd name="T7" fmla="*/ 8 h 29"/>
                  <a:gd name="T8" fmla="*/ 6 w 11"/>
                  <a:gd name="T9" fmla="*/ 10 h 29"/>
                  <a:gd name="T10" fmla="*/ 6 w 11"/>
                  <a:gd name="T11" fmla="*/ 13 h 29"/>
                  <a:gd name="T12" fmla="*/ 6 w 11"/>
                  <a:gd name="T13" fmla="*/ 18 h 29"/>
                  <a:gd name="T14" fmla="*/ 3 w 11"/>
                  <a:gd name="T15" fmla="*/ 21 h 29"/>
                  <a:gd name="T16" fmla="*/ 3 w 11"/>
                  <a:gd name="T17" fmla="*/ 23 h 29"/>
                  <a:gd name="T18" fmla="*/ 0 w 11"/>
                  <a:gd name="T19" fmla="*/ 26 h 29"/>
                  <a:gd name="T20" fmla="*/ 3 w 11"/>
                  <a:gd name="T21" fmla="*/ 29 h 29"/>
                  <a:gd name="T22" fmla="*/ 6 w 11"/>
                  <a:gd name="T23" fmla="*/ 26 h 29"/>
                  <a:gd name="T24" fmla="*/ 6 w 11"/>
                  <a:gd name="T25" fmla="*/ 23 h 29"/>
                  <a:gd name="T26" fmla="*/ 8 w 11"/>
                  <a:gd name="T27" fmla="*/ 18 h 29"/>
                  <a:gd name="T28" fmla="*/ 8 w 11"/>
                  <a:gd name="T29" fmla="*/ 16 h 29"/>
                  <a:gd name="T30" fmla="*/ 11 w 11"/>
                  <a:gd name="T31" fmla="*/ 10 h 29"/>
                  <a:gd name="T32" fmla="*/ 11 w 11"/>
                  <a:gd name="T33" fmla="*/ 8 h 29"/>
                  <a:gd name="T34" fmla="*/ 8 w 11"/>
                  <a:gd name="T35" fmla="*/ 2 h 29"/>
                  <a:gd name="T36" fmla="*/ 8 w 11"/>
                  <a:gd name="T37" fmla="*/ 0 h 29"/>
                  <a:gd name="T38" fmla="*/ 8 w 11"/>
                  <a:gd name="T39" fmla="*/ 0 h 29"/>
                  <a:gd name="T40" fmla="*/ 6 w 11"/>
                  <a:gd name="T41" fmla="*/ 2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"/>
                  <a:gd name="T64" fmla="*/ 0 h 29"/>
                  <a:gd name="T65" fmla="*/ 11 w 11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" h="29">
                    <a:moveTo>
                      <a:pt x="6" y="2"/>
                    </a:moveTo>
                    <a:lnTo>
                      <a:pt x="6" y="2"/>
                    </a:lnTo>
                    <a:lnTo>
                      <a:pt x="6" y="8"/>
                    </a:lnTo>
                    <a:lnTo>
                      <a:pt x="6" y="10"/>
                    </a:lnTo>
                    <a:lnTo>
                      <a:pt x="6" y="13"/>
                    </a:lnTo>
                    <a:lnTo>
                      <a:pt x="6" y="18"/>
                    </a:lnTo>
                    <a:lnTo>
                      <a:pt x="3" y="21"/>
                    </a:lnTo>
                    <a:lnTo>
                      <a:pt x="3" y="23"/>
                    </a:lnTo>
                    <a:lnTo>
                      <a:pt x="0" y="26"/>
                    </a:lnTo>
                    <a:lnTo>
                      <a:pt x="3" y="29"/>
                    </a:lnTo>
                    <a:lnTo>
                      <a:pt x="6" y="26"/>
                    </a:lnTo>
                    <a:lnTo>
                      <a:pt x="6" y="23"/>
                    </a:lnTo>
                    <a:lnTo>
                      <a:pt x="8" y="18"/>
                    </a:lnTo>
                    <a:lnTo>
                      <a:pt x="8" y="16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84" name="Freeform 3584"/>
              <p:cNvSpPr>
                <a:spLocks/>
              </p:cNvSpPr>
              <p:nvPr/>
            </p:nvSpPr>
            <p:spPr bwMode="auto">
              <a:xfrm>
                <a:off x="4154" y="2376"/>
                <a:ext cx="21" cy="7"/>
              </a:xfrm>
              <a:custGeom>
                <a:avLst/>
                <a:gdLst>
                  <a:gd name="T0" fmla="*/ 0 w 21"/>
                  <a:gd name="T1" fmla="*/ 2 h 7"/>
                  <a:gd name="T2" fmla="*/ 0 w 21"/>
                  <a:gd name="T3" fmla="*/ 2 h 7"/>
                  <a:gd name="T4" fmla="*/ 0 w 21"/>
                  <a:gd name="T5" fmla="*/ 2 h 7"/>
                  <a:gd name="T6" fmla="*/ 3 w 21"/>
                  <a:gd name="T7" fmla="*/ 2 h 7"/>
                  <a:gd name="T8" fmla="*/ 8 w 21"/>
                  <a:gd name="T9" fmla="*/ 5 h 7"/>
                  <a:gd name="T10" fmla="*/ 11 w 21"/>
                  <a:gd name="T11" fmla="*/ 5 h 7"/>
                  <a:gd name="T12" fmla="*/ 13 w 21"/>
                  <a:gd name="T13" fmla="*/ 5 h 7"/>
                  <a:gd name="T14" fmla="*/ 16 w 21"/>
                  <a:gd name="T15" fmla="*/ 5 h 7"/>
                  <a:gd name="T16" fmla="*/ 19 w 21"/>
                  <a:gd name="T17" fmla="*/ 5 h 7"/>
                  <a:gd name="T18" fmla="*/ 19 w 21"/>
                  <a:gd name="T19" fmla="*/ 7 h 7"/>
                  <a:gd name="T20" fmla="*/ 21 w 21"/>
                  <a:gd name="T21" fmla="*/ 5 h 7"/>
                  <a:gd name="T22" fmla="*/ 19 w 21"/>
                  <a:gd name="T23" fmla="*/ 2 h 7"/>
                  <a:gd name="T24" fmla="*/ 16 w 21"/>
                  <a:gd name="T25" fmla="*/ 2 h 7"/>
                  <a:gd name="T26" fmla="*/ 13 w 21"/>
                  <a:gd name="T27" fmla="*/ 2 h 7"/>
                  <a:gd name="T28" fmla="*/ 11 w 21"/>
                  <a:gd name="T29" fmla="*/ 0 h 7"/>
                  <a:gd name="T30" fmla="*/ 8 w 21"/>
                  <a:gd name="T31" fmla="*/ 0 h 7"/>
                  <a:gd name="T32" fmla="*/ 3 w 21"/>
                  <a:gd name="T33" fmla="*/ 0 h 7"/>
                  <a:gd name="T34" fmla="*/ 0 w 21"/>
                  <a:gd name="T35" fmla="*/ 0 h 7"/>
                  <a:gd name="T36" fmla="*/ 0 w 21"/>
                  <a:gd name="T37" fmla="*/ 0 h 7"/>
                  <a:gd name="T38" fmla="*/ 0 w 21"/>
                  <a:gd name="T39" fmla="*/ 0 h 7"/>
                  <a:gd name="T40" fmla="*/ 0 w 21"/>
                  <a:gd name="T41" fmla="*/ 2 h 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7"/>
                  <a:gd name="T65" fmla="*/ 21 w 21"/>
                  <a:gd name="T66" fmla="*/ 7 h 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7">
                    <a:moveTo>
                      <a:pt x="0" y="2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3" y="5"/>
                    </a:lnTo>
                    <a:lnTo>
                      <a:pt x="16" y="5"/>
                    </a:lnTo>
                    <a:lnTo>
                      <a:pt x="19" y="5"/>
                    </a:lnTo>
                    <a:lnTo>
                      <a:pt x="19" y="7"/>
                    </a:lnTo>
                    <a:lnTo>
                      <a:pt x="21" y="5"/>
                    </a:lnTo>
                    <a:lnTo>
                      <a:pt x="19" y="2"/>
                    </a:lnTo>
                    <a:lnTo>
                      <a:pt x="16" y="2"/>
                    </a:lnTo>
                    <a:lnTo>
                      <a:pt x="13" y="2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85" name="Freeform 3585"/>
              <p:cNvSpPr>
                <a:spLocks/>
              </p:cNvSpPr>
              <p:nvPr/>
            </p:nvSpPr>
            <p:spPr bwMode="auto">
              <a:xfrm>
                <a:off x="4047" y="2376"/>
                <a:ext cx="107" cy="10"/>
              </a:xfrm>
              <a:custGeom>
                <a:avLst/>
                <a:gdLst>
                  <a:gd name="T0" fmla="*/ 3 w 107"/>
                  <a:gd name="T1" fmla="*/ 7 h 10"/>
                  <a:gd name="T2" fmla="*/ 0 w 107"/>
                  <a:gd name="T3" fmla="*/ 10 h 10"/>
                  <a:gd name="T4" fmla="*/ 5 w 107"/>
                  <a:gd name="T5" fmla="*/ 10 h 10"/>
                  <a:gd name="T6" fmla="*/ 16 w 107"/>
                  <a:gd name="T7" fmla="*/ 7 h 10"/>
                  <a:gd name="T8" fmla="*/ 34 w 107"/>
                  <a:gd name="T9" fmla="*/ 7 h 10"/>
                  <a:gd name="T10" fmla="*/ 52 w 107"/>
                  <a:gd name="T11" fmla="*/ 7 h 10"/>
                  <a:gd name="T12" fmla="*/ 71 w 107"/>
                  <a:gd name="T13" fmla="*/ 5 h 10"/>
                  <a:gd name="T14" fmla="*/ 89 w 107"/>
                  <a:gd name="T15" fmla="*/ 5 h 10"/>
                  <a:gd name="T16" fmla="*/ 102 w 107"/>
                  <a:gd name="T17" fmla="*/ 5 h 10"/>
                  <a:gd name="T18" fmla="*/ 107 w 107"/>
                  <a:gd name="T19" fmla="*/ 2 h 10"/>
                  <a:gd name="T20" fmla="*/ 107 w 107"/>
                  <a:gd name="T21" fmla="*/ 0 h 10"/>
                  <a:gd name="T22" fmla="*/ 102 w 107"/>
                  <a:gd name="T23" fmla="*/ 0 h 10"/>
                  <a:gd name="T24" fmla="*/ 89 w 107"/>
                  <a:gd name="T25" fmla="*/ 0 h 10"/>
                  <a:gd name="T26" fmla="*/ 71 w 107"/>
                  <a:gd name="T27" fmla="*/ 2 h 10"/>
                  <a:gd name="T28" fmla="*/ 52 w 107"/>
                  <a:gd name="T29" fmla="*/ 2 h 10"/>
                  <a:gd name="T30" fmla="*/ 34 w 107"/>
                  <a:gd name="T31" fmla="*/ 5 h 10"/>
                  <a:gd name="T32" fmla="*/ 16 w 107"/>
                  <a:gd name="T33" fmla="*/ 5 h 10"/>
                  <a:gd name="T34" fmla="*/ 5 w 107"/>
                  <a:gd name="T35" fmla="*/ 5 h 10"/>
                  <a:gd name="T36" fmla="*/ 0 w 107"/>
                  <a:gd name="T37" fmla="*/ 7 h 10"/>
                  <a:gd name="T38" fmla="*/ 0 w 107"/>
                  <a:gd name="T39" fmla="*/ 7 h 10"/>
                  <a:gd name="T40" fmla="*/ 3 w 107"/>
                  <a:gd name="T41" fmla="*/ 7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7"/>
                  <a:gd name="T64" fmla="*/ 0 h 10"/>
                  <a:gd name="T65" fmla="*/ 107 w 107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7" h="10">
                    <a:moveTo>
                      <a:pt x="3" y="7"/>
                    </a:moveTo>
                    <a:lnTo>
                      <a:pt x="0" y="10"/>
                    </a:lnTo>
                    <a:lnTo>
                      <a:pt x="5" y="10"/>
                    </a:lnTo>
                    <a:lnTo>
                      <a:pt x="16" y="7"/>
                    </a:lnTo>
                    <a:lnTo>
                      <a:pt x="34" y="7"/>
                    </a:lnTo>
                    <a:lnTo>
                      <a:pt x="52" y="7"/>
                    </a:lnTo>
                    <a:lnTo>
                      <a:pt x="71" y="5"/>
                    </a:lnTo>
                    <a:lnTo>
                      <a:pt x="89" y="5"/>
                    </a:lnTo>
                    <a:lnTo>
                      <a:pt x="102" y="5"/>
                    </a:lnTo>
                    <a:lnTo>
                      <a:pt x="107" y="2"/>
                    </a:lnTo>
                    <a:lnTo>
                      <a:pt x="107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71" y="2"/>
                    </a:lnTo>
                    <a:lnTo>
                      <a:pt x="52" y="2"/>
                    </a:lnTo>
                    <a:lnTo>
                      <a:pt x="34" y="5"/>
                    </a:lnTo>
                    <a:lnTo>
                      <a:pt x="16" y="5"/>
                    </a:lnTo>
                    <a:lnTo>
                      <a:pt x="5" y="5"/>
                    </a:lnTo>
                    <a:lnTo>
                      <a:pt x="0" y="7"/>
                    </a:lnTo>
                    <a:lnTo>
                      <a:pt x="3" y="7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86" name="Rectangle 3586"/>
              <p:cNvSpPr>
                <a:spLocks noChangeArrowheads="1"/>
              </p:cNvSpPr>
              <p:nvPr/>
            </p:nvSpPr>
            <p:spPr bwMode="auto">
              <a:xfrm>
                <a:off x="4065" y="2394"/>
                <a:ext cx="92" cy="5"/>
              </a:xfrm>
              <a:prstGeom prst="rect">
                <a:avLst/>
              </a:prstGeom>
              <a:solidFill>
                <a:srgbClr val="504A5D"/>
              </a:solidFill>
              <a:ln w="0">
                <a:solidFill>
                  <a:srgbClr val="25221E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7287" name="Freeform 3587"/>
              <p:cNvSpPr>
                <a:spLocks/>
              </p:cNvSpPr>
              <p:nvPr/>
            </p:nvSpPr>
            <p:spPr bwMode="auto">
              <a:xfrm>
                <a:off x="3861" y="2302"/>
                <a:ext cx="338" cy="71"/>
              </a:xfrm>
              <a:custGeom>
                <a:avLst/>
                <a:gdLst>
                  <a:gd name="T0" fmla="*/ 55 w 338"/>
                  <a:gd name="T1" fmla="*/ 8 h 71"/>
                  <a:gd name="T2" fmla="*/ 42 w 338"/>
                  <a:gd name="T3" fmla="*/ 11 h 71"/>
                  <a:gd name="T4" fmla="*/ 32 w 338"/>
                  <a:gd name="T5" fmla="*/ 19 h 71"/>
                  <a:gd name="T6" fmla="*/ 24 w 338"/>
                  <a:gd name="T7" fmla="*/ 29 h 71"/>
                  <a:gd name="T8" fmla="*/ 13 w 338"/>
                  <a:gd name="T9" fmla="*/ 37 h 71"/>
                  <a:gd name="T10" fmla="*/ 6 w 338"/>
                  <a:gd name="T11" fmla="*/ 42 h 71"/>
                  <a:gd name="T12" fmla="*/ 0 w 338"/>
                  <a:gd name="T13" fmla="*/ 47 h 71"/>
                  <a:gd name="T14" fmla="*/ 0 w 338"/>
                  <a:gd name="T15" fmla="*/ 55 h 71"/>
                  <a:gd name="T16" fmla="*/ 0 w 338"/>
                  <a:gd name="T17" fmla="*/ 55 h 71"/>
                  <a:gd name="T18" fmla="*/ 6 w 338"/>
                  <a:gd name="T19" fmla="*/ 58 h 71"/>
                  <a:gd name="T20" fmla="*/ 58 w 338"/>
                  <a:gd name="T21" fmla="*/ 66 h 71"/>
                  <a:gd name="T22" fmla="*/ 110 w 338"/>
                  <a:gd name="T23" fmla="*/ 68 h 71"/>
                  <a:gd name="T24" fmla="*/ 162 w 338"/>
                  <a:gd name="T25" fmla="*/ 71 h 71"/>
                  <a:gd name="T26" fmla="*/ 217 w 338"/>
                  <a:gd name="T27" fmla="*/ 71 h 71"/>
                  <a:gd name="T28" fmla="*/ 275 w 338"/>
                  <a:gd name="T29" fmla="*/ 71 h 71"/>
                  <a:gd name="T30" fmla="*/ 304 w 338"/>
                  <a:gd name="T31" fmla="*/ 66 h 71"/>
                  <a:gd name="T32" fmla="*/ 330 w 338"/>
                  <a:gd name="T33" fmla="*/ 60 h 71"/>
                  <a:gd name="T34" fmla="*/ 335 w 338"/>
                  <a:gd name="T35" fmla="*/ 58 h 71"/>
                  <a:gd name="T36" fmla="*/ 338 w 338"/>
                  <a:gd name="T37" fmla="*/ 53 h 71"/>
                  <a:gd name="T38" fmla="*/ 335 w 338"/>
                  <a:gd name="T39" fmla="*/ 42 h 71"/>
                  <a:gd name="T40" fmla="*/ 330 w 338"/>
                  <a:gd name="T41" fmla="*/ 32 h 71"/>
                  <a:gd name="T42" fmla="*/ 325 w 338"/>
                  <a:gd name="T43" fmla="*/ 24 h 71"/>
                  <a:gd name="T44" fmla="*/ 319 w 338"/>
                  <a:gd name="T45" fmla="*/ 11 h 71"/>
                  <a:gd name="T46" fmla="*/ 314 w 338"/>
                  <a:gd name="T47" fmla="*/ 5 h 71"/>
                  <a:gd name="T48" fmla="*/ 306 w 338"/>
                  <a:gd name="T49" fmla="*/ 3 h 71"/>
                  <a:gd name="T50" fmla="*/ 244 w 338"/>
                  <a:gd name="T51" fmla="*/ 0 h 71"/>
                  <a:gd name="T52" fmla="*/ 181 w 338"/>
                  <a:gd name="T53" fmla="*/ 0 h 71"/>
                  <a:gd name="T54" fmla="*/ 118 w 338"/>
                  <a:gd name="T55" fmla="*/ 3 h 71"/>
                  <a:gd name="T56" fmla="*/ 55 w 338"/>
                  <a:gd name="T57" fmla="*/ 8 h 7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338"/>
                  <a:gd name="T88" fmla="*/ 0 h 71"/>
                  <a:gd name="T89" fmla="*/ 338 w 338"/>
                  <a:gd name="T90" fmla="*/ 71 h 71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338" h="71">
                    <a:moveTo>
                      <a:pt x="55" y="8"/>
                    </a:moveTo>
                    <a:lnTo>
                      <a:pt x="42" y="11"/>
                    </a:lnTo>
                    <a:lnTo>
                      <a:pt x="32" y="19"/>
                    </a:lnTo>
                    <a:lnTo>
                      <a:pt x="24" y="29"/>
                    </a:lnTo>
                    <a:lnTo>
                      <a:pt x="13" y="37"/>
                    </a:lnTo>
                    <a:lnTo>
                      <a:pt x="6" y="42"/>
                    </a:lnTo>
                    <a:lnTo>
                      <a:pt x="0" y="47"/>
                    </a:lnTo>
                    <a:lnTo>
                      <a:pt x="0" y="55"/>
                    </a:lnTo>
                    <a:lnTo>
                      <a:pt x="6" y="58"/>
                    </a:lnTo>
                    <a:lnTo>
                      <a:pt x="58" y="66"/>
                    </a:lnTo>
                    <a:lnTo>
                      <a:pt x="110" y="68"/>
                    </a:lnTo>
                    <a:lnTo>
                      <a:pt x="162" y="71"/>
                    </a:lnTo>
                    <a:lnTo>
                      <a:pt x="217" y="71"/>
                    </a:lnTo>
                    <a:lnTo>
                      <a:pt x="275" y="71"/>
                    </a:lnTo>
                    <a:lnTo>
                      <a:pt x="304" y="66"/>
                    </a:lnTo>
                    <a:lnTo>
                      <a:pt x="330" y="60"/>
                    </a:lnTo>
                    <a:lnTo>
                      <a:pt x="335" y="58"/>
                    </a:lnTo>
                    <a:lnTo>
                      <a:pt x="338" y="53"/>
                    </a:lnTo>
                    <a:lnTo>
                      <a:pt x="335" y="42"/>
                    </a:lnTo>
                    <a:lnTo>
                      <a:pt x="330" y="32"/>
                    </a:lnTo>
                    <a:lnTo>
                      <a:pt x="325" y="24"/>
                    </a:lnTo>
                    <a:lnTo>
                      <a:pt x="319" y="11"/>
                    </a:lnTo>
                    <a:lnTo>
                      <a:pt x="314" y="5"/>
                    </a:lnTo>
                    <a:lnTo>
                      <a:pt x="306" y="3"/>
                    </a:lnTo>
                    <a:lnTo>
                      <a:pt x="244" y="0"/>
                    </a:lnTo>
                    <a:lnTo>
                      <a:pt x="181" y="0"/>
                    </a:lnTo>
                    <a:lnTo>
                      <a:pt x="118" y="3"/>
                    </a:lnTo>
                    <a:lnTo>
                      <a:pt x="55" y="8"/>
                    </a:lnTo>
                    <a:close/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88" name="Freeform 3588"/>
              <p:cNvSpPr>
                <a:spLocks/>
              </p:cNvSpPr>
              <p:nvPr/>
            </p:nvSpPr>
            <p:spPr bwMode="auto">
              <a:xfrm>
                <a:off x="3874" y="2307"/>
                <a:ext cx="42" cy="32"/>
              </a:xfrm>
              <a:custGeom>
                <a:avLst/>
                <a:gdLst>
                  <a:gd name="T0" fmla="*/ 3 w 42"/>
                  <a:gd name="T1" fmla="*/ 32 h 32"/>
                  <a:gd name="T2" fmla="*/ 3 w 42"/>
                  <a:gd name="T3" fmla="*/ 32 h 32"/>
                  <a:gd name="T4" fmla="*/ 8 w 42"/>
                  <a:gd name="T5" fmla="*/ 29 h 32"/>
                  <a:gd name="T6" fmla="*/ 11 w 42"/>
                  <a:gd name="T7" fmla="*/ 24 h 32"/>
                  <a:gd name="T8" fmla="*/ 16 w 42"/>
                  <a:gd name="T9" fmla="*/ 19 h 32"/>
                  <a:gd name="T10" fmla="*/ 21 w 42"/>
                  <a:gd name="T11" fmla="*/ 16 h 32"/>
                  <a:gd name="T12" fmla="*/ 24 w 42"/>
                  <a:gd name="T13" fmla="*/ 11 h 32"/>
                  <a:gd name="T14" fmla="*/ 32 w 42"/>
                  <a:gd name="T15" fmla="*/ 8 h 32"/>
                  <a:gd name="T16" fmla="*/ 37 w 42"/>
                  <a:gd name="T17" fmla="*/ 6 h 32"/>
                  <a:gd name="T18" fmla="*/ 42 w 42"/>
                  <a:gd name="T19" fmla="*/ 3 h 32"/>
                  <a:gd name="T20" fmla="*/ 42 w 42"/>
                  <a:gd name="T21" fmla="*/ 0 h 32"/>
                  <a:gd name="T22" fmla="*/ 34 w 42"/>
                  <a:gd name="T23" fmla="*/ 0 h 32"/>
                  <a:gd name="T24" fmla="*/ 29 w 42"/>
                  <a:gd name="T25" fmla="*/ 6 h 32"/>
                  <a:gd name="T26" fmla="*/ 24 w 42"/>
                  <a:gd name="T27" fmla="*/ 8 h 32"/>
                  <a:gd name="T28" fmla="*/ 19 w 42"/>
                  <a:gd name="T29" fmla="*/ 11 h 32"/>
                  <a:gd name="T30" fmla="*/ 13 w 42"/>
                  <a:gd name="T31" fmla="*/ 16 h 32"/>
                  <a:gd name="T32" fmla="*/ 8 w 42"/>
                  <a:gd name="T33" fmla="*/ 21 h 32"/>
                  <a:gd name="T34" fmla="*/ 6 w 42"/>
                  <a:gd name="T35" fmla="*/ 27 h 32"/>
                  <a:gd name="T36" fmla="*/ 0 w 42"/>
                  <a:gd name="T37" fmla="*/ 29 h 32"/>
                  <a:gd name="T38" fmla="*/ 0 w 42"/>
                  <a:gd name="T39" fmla="*/ 29 h 32"/>
                  <a:gd name="T40" fmla="*/ 3 w 42"/>
                  <a:gd name="T41" fmla="*/ 32 h 3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2"/>
                  <a:gd name="T64" fmla="*/ 0 h 32"/>
                  <a:gd name="T65" fmla="*/ 42 w 42"/>
                  <a:gd name="T66" fmla="*/ 32 h 3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2" h="32">
                    <a:moveTo>
                      <a:pt x="3" y="32"/>
                    </a:moveTo>
                    <a:lnTo>
                      <a:pt x="3" y="32"/>
                    </a:lnTo>
                    <a:lnTo>
                      <a:pt x="8" y="29"/>
                    </a:lnTo>
                    <a:lnTo>
                      <a:pt x="11" y="24"/>
                    </a:lnTo>
                    <a:lnTo>
                      <a:pt x="16" y="19"/>
                    </a:lnTo>
                    <a:lnTo>
                      <a:pt x="21" y="16"/>
                    </a:lnTo>
                    <a:lnTo>
                      <a:pt x="24" y="11"/>
                    </a:lnTo>
                    <a:lnTo>
                      <a:pt x="32" y="8"/>
                    </a:lnTo>
                    <a:lnTo>
                      <a:pt x="37" y="6"/>
                    </a:lnTo>
                    <a:lnTo>
                      <a:pt x="42" y="3"/>
                    </a:lnTo>
                    <a:lnTo>
                      <a:pt x="42" y="0"/>
                    </a:lnTo>
                    <a:lnTo>
                      <a:pt x="34" y="0"/>
                    </a:lnTo>
                    <a:lnTo>
                      <a:pt x="29" y="6"/>
                    </a:lnTo>
                    <a:lnTo>
                      <a:pt x="24" y="8"/>
                    </a:lnTo>
                    <a:lnTo>
                      <a:pt x="19" y="11"/>
                    </a:lnTo>
                    <a:lnTo>
                      <a:pt x="13" y="16"/>
                    </a:lnTo>
                    <a:lnTo>
                      <a:pt x="8" y="21"/>
                    </a:lnTo>
                    <a:lnTo>
                      <a:pt x="6" y="27"/>
                    </a:lnTo>
                    <a:lnTo>
                      <a:pt x="0" y="29"/>
                    </a:lnTo>
                    <a:lnTo>
                      <a:pt x="3" y="3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89" name="Freeform 3589"/>
              <p:cNvSpPr>
                <a:spLocks/>
              </p:cNvSpPr>
              <p:nvPr/>
            </p:nvSpPr>
            <p:spPr bwMode="auto">
              <a:xfrm>
                <a:off x="3859" y="2336"/>
                <a:ext cx="18" cy="26"/>
              </a:xfrm>
              <a:custGeom>
                <a:avLst/>
                <a:gdLst>
                  <a:gd name="T0" fmla="*/ 8 w 18"/>
                  <a:gd name="T1" fmla="*/ 21 h 26"/>
                  <a:gd name="T2" fmla="*/ 8 w 18"/>
                  <a:gd name="T3" fmla="*/ 21 h 26"/>
                  <a:gd name="T4" fmla="*/ 5 w 18"/>
                  <a:gd name="T5" fmla="*/ 21 h 26"/>
                  <a:gd name="T6" fmla="*/ 2 w 18"/>
                  <a:gd name="T7" fmla="*/ 21 h 26"/>
                  <a:gd name="T8" fmla="*/ 2 w 18"/>
                  <a:gd name="T9" fmla="*/ 19 h 26"/>
                  <a:gd name="T10" fmla="*/ 5 w 18"/>
                  <a:gd name="T11" fmla="*/ 16 h 26"/>
                  <a:gd name="T12" fmla="*/ 8 w 18"/>
                  <a:gd name="T13" fmla="*/ 13 h 26"/>
                  <a:gd name="T14" fmla="*/ 10 w 18"/>
                  <a:gd name="T15" fmla="*/ 11 h 26"/>
                  <a:gd name="T16" fmla="*/ 13 w 18"/>
                  <a:gd name="T17" fmla="*/ 6 h 26"/>
                  <a:gd name="T18" fmla="*/ 18 w 18"/>
                  <a:gd name="T19" fmla="*/ 3 h 26"/>
                  <a:gd name="T20" fmla="*/ 15 w 18"/>
                  <a:gd name="T21" fmla="*/ 0 h 26"/>
                  <a:gd name="T22" fmla="*/ 10 w 18"/>
                  <a:gd name="T23" fmla="*/ 3 h 26"/>
                  <a:gd name="T24" fmla="*/ 8 w 18"/>
                  <a:gd name="T25" fmla="*/ 8 h 26"/>
                  <a:gd name="T26" fmla="*/ 5 w 18"/>
                  <a:gd name="T27" fmla="*/ 11 h 26"/>
                  <a:gd name="T28" fmla="*/ 2 w 18"/>
                  <a:gd name="T29" fmla="*/ 13 h 26"/>
                  <a:gd name="T30" fmla="*/ 0 w 18"/>
                  <a:gd name="T31" fmla="*/ 19 h 26"/>
                  <a:gd name="T32" fmla="*/ 0 w 18"/>
                  <a:gd name="T33" fmla="*/ 21 h 26"/>
                  <a:gd name="T34" fmla="*/ 2 w 18"/>
                  <a:gd name="T35" fmla="*/ 24 h 26"/>
                  <a:gd name="T36" fmla="*/ 8 w 18"/>
                  <a:gd name="T37" fmla="*/ 26 h 26"/>
                  <a:gd name="T38" fmla="*/ 8 w 18"/>
                  <a:gd name="T39" fmla="*/ 26 h 26"/>
                  <a:gd name="T40" fmla="*/ 8 w 18"/>
                  <a:gd name="T41" fmla="*/ 21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8"/>
                  <a:gd name="T64" fmla="*/ 0 h 26"/>
                  <a:gd name="T65" fmla="*/ 18 w 18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8" h="26">
                    <a:moveTo>
                      <a:pt x="8" y="21"/>
                    </a:moveTo>
                    <a:lnTo>
                      <a:pt x="8" y="21"/>
                    </a:lnTo>
                    <a:lnTo>
                      <a:pt x="5" y="21"/>
                    </a:lnTo>
                    <a:lnTo>
                      <a:pt x="2" y="21"/>
                    </a:lnTo>
                    <a:lnTo>
                      <a:pt x="2" y="19"/>
                    </a:lnTo>
                    <a:lnTo>
                      <a:pt x="5" y="16"/>
                    </a:lnTo>
                    <a:lnTo>
                      <a:pt x="8" y="13"/>
                    </a:lnTo>
                    <a:lnTo>
                      <a:pt x="10" y="11"/>
                    </a:lnTo>
                    <a:lnTo>
                      <a:pt x="13" y="6"/>
                    </a:lnTo>
                    <a:lnTo>
                      <a:pt x="18" y="3"/>
                    </a:lnTo>
                    <a:lnTo>
                      <a:pt x="15" y="0"/>
                    </a:lnTo>
                    <a:lnTo>
                      <a:pt x="10" y="3"/>
                    </a:lnTo>
                    <a:lnTo>
                      <a:pt x="8" y="8"/>
                    </a:lnTo>
                    <a:lnTo>
                      <a:pt x="5" y="11"/>
                    </a:lnTo>
                    <a:lnTo>
                      <a:pt x="2" y="13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2" y="24"/>
                    </a:lnTo>
                    <a:lnTo>
                      <a:pt x="8" y="26"/>
                    </a:lnTo>
                    <a:lnTo>
                      <a:pt x="8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90" name="Freeform 3590"/>
              <p:cNvSpPr>
                <a:spLocks/>
              </p:cNvSpPr>
              <p:nvPr/>
            </p:nvSpPr>
            <p:spPr bwMode="auto">
              <a:xfrm>
                <a:off x="3867" y="2357"/>
                <a:ext cx="211" cy="19"/>
              </a:xfrm>
              <a:custGeom>
                <a:avLst/>
                <a:gdLst>
                  <a:gd name="T0" fmla="*/ 211 w 211"/>
                  <a:gd name="T1" fmla="*/ 13 h 19"/>
                  <a:gd name="T2" fmla="*/ 211 w 211"/>
                  <a:gd name="T3" fmla="*/ 13 h 19"/>
                  <a:gd name="T4" fmla="*/ 183 w 211"/>
                  <a:gd name="T5" fmla="*/ 13 h 19"/>
                  <a:gd name="T6" fmla="*/ 156 w 211"/>
                  <a:gd name="T7" fmla="*/ 13 h 19"/>
                  <a:gd name="T8" fmla="*/ 130 w 211"/>
                  <a:gd name="T9" fmla="*/ 13 h 19"/>
                  <a:gd name="T10" fmla="*/ 104 w 211"/>
                  <a:gd name="T11" fmla="*/ 11 h 19"/>
                  <a:gd name="T12" fmla="*/ 78 w 211"/>
                  <a:gd name="T13" fmla="*/ 11 h 19"/>
                  <a:gd name="T14" fmla="*/ 52 w 211"/>
                  <a:gd name="T15" fmla="*/ 8 h 19"/>
                  <a:gd name="T16" fmla="*/ 26 w 211"/>
                  <a:gd name="T17" fmla="*/ 5 h 19"/>
                  <a:gd name="T18" fmla="*/ 0 w 211"/>
                  <a:gd name="T19" fmla="*/ 0 h 19"/>
                  <a:gd name="T20" fmla="*/ 0 w 211"/>
                  <a:gd name="T21" fmla="*/ 5 h 19"/>
                  <a:gd name="T22" fmla="*/ 26 w 211"/>
                  <a:gd name="T23" fmla="*/ 8 h 19"/>
                  <a:gd name="T24" fmla="*/ 52 w 211"/>
                  <a:gd name="T25" fmla="*/ 11 h 19"/>
                  <a:gd name="T26" fmla="*/ 78 w 211"/>
                  <a:gd name="T27" fmla="*/ 13 h 19"/>
                  <a:gd name="T28" fmla="*/ 104 w 211"/>
                  <a:gd name="T29" fmla="*/ 16 h 19"/>
                  <a:gd name="T30" fmla="*/ 130 w 211"/>
                  <a:gd name="T31" fmla="*/ 16 h 19"/>
                  <a:gd name="T32" fmla="*/ 156 w 211"/>
                  <a:gd name="T33" fmla="*/ 19 h 19"/>
                  <a:gd name="T34" fmla="*/ 183 w 211"/>
                  <a:gd name="T35" fmla="*/ 19 h 19"/>
                  <a:gd name="T36" fmla="*/ 211 w 211"/>
                  <a:gd name="T37" fmla="*/ 19 h 19"/>
                  <a:gd name="T38" fmla="*/ 211 w 211"/>
                  <a:gd name="T39" fmla="*/ 19 h 19"/>
                  <a:gd name="T40" fmla="*/ 211 w 211"/>
                  <a:gd name="T41" fmla="*/ 13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1"/>
                  <a:gd name="T64" fmla="*/ 0 h 19"/>
                  <a:gd name="T65" fmla="*/ 211 w 211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1" h="19">
                    <a:moveTo>
                      <a:pt x="211" y="13"/>
                    </a:moveTo>
                    <a:lnTo>
                      <a:pt x="211" y="13"/>
                    </a:lnTo>
                    <a:lnTo>
                      <a:pt x="183" y="13"/>
                    </a:lnTo>
                    <a:lnTo>
                      <a:pt x="156" y="13"/>
                    </a:lnTo>
                    <a:lnTo>
                      <a:pt x="130" y="13"/>
                    </a:lnTo>
                    <a:lnTo>
                      <a:pt x="104" y="11"/>
                    </a:lnTo>
                    <a:lnTo>
                      <a:pt x="78" y="11"/>
                    </a:lnTo>
                    <a:lnTo>
                      <a:pt x="52" y="8"/>
                    </a:lnTo>
                    <a:lnTo>
                      <a:pt x="26" y="5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26" y="8"/>
                    </a:lnTo>
                    <a:lnTo>
                      <a:pt x="52" y="11"/>
                    </a:lnTo>
                    <a:lnTo>
                      <a:pt x="78" y="13"/>
                    </a:lnTo>
                    <a:lnTo>
                      <a:pt x="104" y="16"/>
                    </a:lnTo>
                    <a:lnTo>
                      <a:pt x="130" y="16"/>
                    </a:lnTo>
                    <a:lnTo>
                      <a:pt x="156" y="19"/>
                    </a:lnTo>
                    <a:lnTo>
                      <a:pt x="183" y="19"/>
                    </a:lnTo>
                    <a:lnTo>
                      <a:pt x="211" y="19"/>
                    </a:lnTo>
                    <a:lnTo>
                      <a:pt x="211" y="1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91" name="Freeform 3591"/>
              <p:cNvSpPr>
                <a:spLocks/>
              </p:cNvSpPr>
              <p:nvPr/>
            </p:nvSpPr>
            <p:spPr bwMode="auto">
              <a:xfrm>
                <a:off x="4078" y="2360"/>
                <a:ext cx="113" cy="16"/>
              </a:xfrm>
              <a:custGeom>
                <a:avLst/>
                <a:gdLst>
                  <a:gd name="T0" fmla="*/ 113 w 113"/>
                  <a:gd name="T1" fmla="*/ 0 h 16"/>
                  <a:gd name="T2" fmla="*/ 113 w 113"/>
                  <a:gd name="T3" fmla="*/ 0 h 16"/>
                  <a:gd name="T4" fmla="*/ 100 w 113"/>
                  <a:gd name="T5" fmla="*/ 5 h 16"/>
                  <a:gd name="T6" fmla="*/ 87 w 113"/>
                  <a:gd name="T7" fmla="*/ 8 h 16"/>
                  <a:gd name="T8" fmla="*/ 71 w 113"/>
                  <a:gd name="T9" fmla="*/ 8 h 16"/>
                  <a:gd name="T10" fmla="*/ 58 w 113"/>
                  <a:gd name="T11" fmla="*/ 10 h 16"/>
                  <a:gd name="T12" fmla="*/ 42 w 113"/>
                  <a:gd name="T13" fmla="*/ 10 h 16"/>
                  <a:gd name="T14" fmla="*/ 29 w 113"/>
                  <a:gd name="T15" fmla="*/ 10 h 16"/>
                  <a:gd name="T16" fmla="*/ 13 w 113"/>
                  <a:gd name="T17" fmla="*/ 13 h 16"/>
                  <a:gd name="T18" fmla="*/ 0 w 113"/>
                  <a:gd name="T19" fmla="*/ 10 h 16"/>
                  <a:gd name="T20" fmla="*/ 0 w 113"/>
                  <a:gd name="T21" fmla="*/ 16 h 16"/>
                  <a:gd name="T22" fmla="*/ 13 w 113"/>
                  <a:gd name="T23" fmla="*/ 16 h 16"/>
                  <a:gd name="T24" fmla="*/ 29 w 113"/>
                  <a:gd name="T25" fmla="*/ 16 h 16"/>
                  <a:gd name="T26" fmla="*/ 45 w 113"/>
                  <a:gd name="T27" fmla="*/ 16 h 16"/>
                  <a:gd name="T28" fmla="*/ 58 w 113"/>
                  <a:gd name="T29" fmla="*/ 13 h 16"/>
                  <a:gd name="T30" fmla="*/ 74 w 113"/>
                  <a:gd name="T31" fmla="*/ 13 h 16"/>
                  <a:gd name="T32" fmla="*/ 87 w 113"/>
                  <a:gd name="T33" fmla="*/ 10 h 16"/>
                  <a:gd name="T34" fmla="*/ 100 w 113"/>
                  <a:gd name="T35" fmla="*/ 8 h 16"/>
                  <a:gd name="T36" fmla="*/ 113 w 113"/>
                  <a:gd name="T37" fmla="*/ 2 h 16"/>
                  <a:gd name="T38" fmla="*/ 113 w 113"/>
                  <a:gd name="T39" fmla="*/ 2 h 16"/>
                  <a:gd name="T40" fmla="*/ 113 w 113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3"/>
                  <a:gd name="T64" fmla="*/ 0 h 16"/>
                  <a:gd name="T65" fmla="*/ 113 w 113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3" h="16">
                    <a:moveTo>
                      <a:pt x="113" y="0"/>
                    </a:moveTo>
                    <a:lnTo>
                      <a:pt x="113" y="0"/>
                    </a:lnTo>
                    <a:lnTo>
                      <a:pt x="100" y="5"/>
                    </a:lnTo>
                    <a:lnTo>
                      <a:pt x="87" y="8"/>
                    </a:lnTo>
                    <a:lnTo>
                      <a:pt x="71" y="8"/>
                    </a:lnTo>
                    <a:lnTo>
                      <a:pt x="58" y="10"/>
                    </a:lnTo>
                    <a:lnTo>
                      <a:pt x="42" y="10"/>
                    </a:lnTo>
                    <a:lnTo>
                      <a:pt x="29" y="10"/>
                    </a:lnTo>
                    <a:lnTo>
                      <a:pt x="13" y="13"/>
                    </a:lnTo>
                    <a:lnTo>
                      <a:pt x="0" y="10"/>
                    </a:lnTo>
                    <a:lnTo>
                      <a:pt x="0" y="16"/>
                    </a:lnTo>
                    <a:lnTo>
                      <a:pt x="13" y="16"/>
                    </a:lnTo>
                    <a:lnTo>
                      <a:pt x="29" y="16"/>
                    </a:lnTo>
                    <a:lnTo>
                      <a:pt x="45" y="16"/>
                    </a:lnTo>
                    <a:lnTo>
                      <a:pt x="58" y="13"/>
                    </a:lnTo>
                    <a:lnTo>
                      <a:pt x="74" y="13"/>
                    </a:lnTo>
                    <a:lnTo>
                      <a:pt x="87" y="10"/>
                    </a:lnTo>
                    <a:lnTo>
                      <a:pt x="100" y="8"/>
                    </a:lnTo>
                    <a:lnTo>
                      <a:pt x="113" y="2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92" name="Freeform 3592"/>
              <p:cNvSpPr>
                <a:spLocks/>
              </p:cNvSpPr>
              <p:nvPr/>
            </p:nvSpPr>
            <p:spPr bwMode="auto">
              <a:xfrm>
                <a:off x="4183" y="2323"/>
                <a:ext cx="16" cy="39"/>
              </a:xfrm>
              <a:custGeom>
                <a:avLst/>
                <a:gdLst>
                  <a:gd name="T0" fmla="*/ 0 w 16"/>
                  <a:gd name="T1" fmla="*/ 3 h 39"/>
                  <a:gd name="T2" fmla="*/ 0 w 16"/>
                  <a:gd name="T3" fmla="*/ 3 h 39"/>
                  <a:gd name="T4" fmla="*/ 3 w 16"/>
                  <a:gd name="T5" fmla="*/ 8 h 39"/>
                  <a:gd name="T6" fmla="*/ 5 w 16"/>
                  <a:gd name="T7" fmla="*/ 13 h 39"/>
                  <a:gd name="T8" fmla="*/ 8 w 16"/>
                  <a:gd name="T9" fmla="*/ 19 h 39"/>
                  <a:gd name="T10" fmla="*/ 10 w 16"/>
                  <a:gd name="T11" fmla="*/ 24 h 39"/>
                  <a:gd name="T12" fmla="*/ 13 w 16"/>
                  <a:gd name="T13" fmla="*/ 29 h 39"/>
                  <a:gd name="T14" fmla="*/ 13 w 16"/>
                  <a:gd name="T15" fmla="*/ 32 h 39"/>
                  <a:gd name="T16" fmla="*/ 10 w 16"/>
                  <a:gd name="T17" fmla="*/ 34 h 39"/>
                  <a:gd name="T18" fmla="*/ 8 w 16"/>
                  <a:gd name="T19" fmla="*/ 37 h 39"/>
                  <a:gd name="T20" fmla="*/ 8 w 16"/>
                  <a:gd name="T21" fmla="*/ 39 h 39"/>
                  <a:gd name="T22" fmla="*/ 13 w 16"/>
                  <a:gd name="T23" fmla="*/ 37 h 39"/>
                  <a:gd name="T24" fmla="*/ 16 w 16"/>
                  <a:gd name="T25" fmla="*/ 32 h 39"/>
                  <a:gd name="T26" fmla="*/ 16 w 16"/>
                  <a:gd name="T27" fmla="*/ 26 h 39"/>
                  <a:gd name="T28" fmla="*/ 16 w 16"/>
                  <a:gd name="T29" fmla="*/ 21 h 39"/>
                  <a:gd name="T30" fmla="*/ 13 w 16"/>
                  <a:gd name="T31" fmla="*/ 16 h 39"/>
                  <a:gd name="T32" fmla="*/ 10 w 16"/>
                  <a:gd name="T33" fmla="*/ 11 h 39"/>
                  <a:gd name="T34" fmla="*/ 5 w 16"/>
                  <a:gd name="T35" fmla="*/ 5 h 39"/>
                  <a:gd name="T36" fmla="*/ 5 w 16"/>
                  <a:gd name="T37" fmla="*/ 0 h 39"/>
                  <a:gd name="T38" fmla="*/ 5 w 16"/>
                  <a:gd name="T39" fmla="*/ 0 h 39"/>
                  <a:gd name="T40" fmla="*/ 0 w 16"/>
                  <a:gd name="T41" fmla="*/ 3 h 3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39"/>
                  <a:gd name="T65" fmla="*/ 16 w 16"/>
                  <a:gd name="T66" fmla="*/ 39 h 3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39">
                    <a:moveTo>
                      <a:pt x="0" y="3"/>
                    </a:moveTo>
                    <a:lnTo>
                      <a:pt x="0" y="3"/>
                    </a:lnTo>
                    <a:lnTo>
                      <a:pt x="3" y="8"/>
                    </a:lnTo>
                    <a:lnTo>
                      <a:pt x="5" y="13"/>
                    </a:lnTo>
                    <a:lnTo>
                      <a:pt x="8" y="19"/>
                    </a:lnTo>
                    <a:lnTo>
                      <a:pt x="10" y="24"/>
                    </a:lnTo>
                    <a:lnTo>
                      <a:pt x="13" y="29"/>
                    </a:lnTo>
                    <a:lnTo>
                      <a:pt x="13" y="32"/>
                    </a:lnTo>
                    <a:lnTo>
                      <a:pt x="10" y="34"/>
                    </a:lnTo>
                    <a:lnTo>
                      <a:pt x="8" y="37"/>
                    </a:lnTo>
                    <a:lnTo>
                      <a:pt x="8" y="39"/>
                    </a:lnTo>
                    <a:lnTo>
                      <a:pt x="13" y="37"/>
                    </a:lnTo>
                    <a:lnTo>
                      <a:pt x="16" y="32"/>
                    </a:lnTo>
                    <a:lnTo>
                      <a:pt x="16" y="26"/>
                    </a:lnTo>
                    <a:lnTo>
                      <a:pt x="16" y="21"/>
                    </a:lnTo>
                    <a:lnTo>
                      <a:pt x="13" y="16"/>
                    </a:lnTo>
                    <a:lnTo>
                      <a:pt x="10" y="11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93" name="Freeform 3593"/>
              <p:cNvSpPr>
                <a:spLocks/>
              </p:cNvSpPr>
              <p:nvPr/>
            </p:nvSpPr>
            <p:spPr bwMode="auto">
              <a:xfrm>
                <a:off x="4167" y="2302"/>
                <a:ext cx="21" cy="24"/>
              </a:xfrm>
              <a:custGeom>
                <a:avLst/>
                <a:gdLst>
                  <a:gd name="T0" fmla="*/ 0 w 21"/>
                  <a:gd name="T1" fmla="*/ 5 h 24"/>
                  <a:gd name="T2" fmla="*/ 0 w 21"/>
                  <a:gd name="T3" fmla="*/ 5 h 24"/>
                  <a:gd name="T4" fmla="*/ 3 w 21"/>
                  <a:gd name="T5" fmla="*/ 5 h 24"/>
                  <a:gd name="T6" fmla="*/ 6 w 21"/>
                  <a:gd name="T7" fmla="*/ 5 h 24"/>
                  <a:gd name="T8" fmla="*/ 8 w 21"/>
                  <a:gd name="T9" fmla="*/ 8 h 24"/>
                  <a:gd name="T10" fmla="*/ 11 w 21"/>
                  <a:gd name="T11" fmla="*/ 11 h 24"/>
                  <a:gd name="T12" fmla="*/ 13 w 21"/>
                  <a:gd name="T13" fmla="*/ 13 h 24"/>
                  <a:gd name="T14" fmla="*/ 13 w 21"/>
                  <a:gd name="T15" fmla="*/ 19 h 24"/>
                  <a:gd name="T16" fmla="*/ 16 w 21"/>
                  <a:gd name="T17" fmla="*/ 21 h 24"/>
                  <a:gd name="T18" fmla="*/ 16 w 21"/>
                  <a:gd name="T19" fmla="*/ 24 h 24"/>
                  <a:gd name="T20" fmla="*/ 21 w 21"/>
                  <a:gd name="T21" fmla="*/ 21 h 24"/>
                  <a:gd name="T22" fmla="*/ 19 w 21"/>
                  <a:gd name="T23" fmla="*/ 19 h 24"/>
                  <a:gd name="T24" fmla="*/ 19 w 21"/>
                  <a:gd name="T25" fmla="*/ 16 h 24"/>
                  <a:gd name="T26" fmla="*/ 16 w 21"/>
                  <a:gd name="T27" fmla="*/ 13 h 24"/>
                  <a:gd name="T28" fmla="*/ 13 w 21"/>
                  <a:gd name="T29" fmla="*/ 8 h 24"/>
                  <a:gd name="T30" fmla="*/ 11 w 21"/>
                  <a:gd name="T31" fmla="*/ 5 h 24"/>
                  <a:gd name="T32" fmla="*/ 8 w 21"/>
                  <a:gd name="T33" fmla="*/ 3 h 24"/>
                  <a:gd name="T34" fmla="*/ 6 w 21"/>
                  <a:gd name="T35" fmla="*/ 0 h 24"/>
                  <a:gd name="T36" fmla="*/ 0 w 21"/>
                  <a:gd name="T37" fmla="*/ 0 h 24"/>
                  <a:gd name="T38" fmla="*/ 0 w 21"/>
                  <a:gd name="T39" fmla="*/ 0 h 24"/>
                  <a:gd name="T40" fmla="*/ 0 w 21"/>
                  <a:gd name="T41" fmla="*/ 5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4"/>
                  <a:gd name="T65" fmla="*/ 21 w 21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4">
                    <a:moveTo>
                      <a:pt x="0" y="5"/>
                    </a:moveTo>
                    <a:lnTo>
                      <a:pt x="0" y="5"/>
                    </a:lnTo>
                    <a:lnTo>
                      <a:pt x="3" y="5"/>
                    </a:lnTo>
                    <a:lnTo>
                      <a:pt x="6" y="5"/>
                    </a:lnTo>
                    <a:lnTo>
                      <a:pt x="8" y="8"/>
                    </a:lnTo>
                    <a:lnTo>
                      <a:pt x="11" y="11"/>
                    </a:lnTo>
                    <a:lnTo>
                      <a:pt x="13" y="13"/>
                    </a:lnTo>
                    <a:lnTo>
                      <a:pt x="13" y="19"/>
                    </a:lnTo>
                    <a:lnTo>
                      <a:pt x="16" y="21"/>
                    </a:lnTo>
                    <a:lnTo>
                      <a:pt x="16" y="24"/>
                    </a:lnTo>
                    <a:lnTo>
                      <a:pt x="21" y="21"/>
                    </a:lnTo>
                    <a:lnTo>
                      <a:pt x="19" y="19"/>
                    </a:lnTo>
                    <a:lnTo>
                      <a:pt x="19" y="16"/>
                    </a:lnTo>
                    <a:lnTo>
                      <a:pt x="16" y="13"/>
                    </a:lnTo>
                    <a:lnTo>
                      <a:pt x="13" y="8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94" name="Freeform 3594"/>
              <p:cNvSpPr>
                <a:spLocks/>
              </p:cNvSpPr>
              <p:nvPr/>
            </p:nvSpPr>
            <p:spPr bwMode="auto">
              <a:xfrm>
                <a:off x="3916" y="2300"/>
                <a:ext cx="251" cy="10"/>
              </a:xfrm>
              <a:custGeom>
                <a:avLst/>
                <a:gdLst>
                  <a:gd name="T0" fmla="*/ 0 w 251"/>
                  <a:gd name="T1" fmla="*/ 10 h 10"/>
                  <a:gd name="T2" fmla="*/ 0 w 251"/>
                  <a:gd name="T3" fmla="*/ 10 h 10"/>
                  <a:gd name="T4" fmla="*/ 32 w 251"/>
                  <a:gd name="T5" fmla="*/ 7 h 10"/>
                  <a:gd name="T6" fmla="*/ 63 w 251"/>
                  <a:gd name="T7" fmla="*/ 5 h 10"/>
                  <a:gd name="T8" fmla="*/ 94 w 251"/>
                  <a:gd name="T9" fmla="*/ 5 h 10"/>
                  <a:gd name="T10" fmla="*/ 126 w 251"/>
                  <a:gd name="T11" fmla="*/ 2 h 10"/>
                  <a:gd name="T12" fmla="*/ 157 w 251"/>
                  <a:gd name="T13" fmla="*/ 2 h 10"/>
                  <a:gd name="T14" fmla="*/ 189 w 251"/>
                  <a:gd name="T15" fmla="*/ 2 h 10"/>
                  <a:gd name="T16" fmla="*/ 220 w 251"/>
                  <a:gd name="T17" fmla="*/ 5 h 10"/>
                  <a:gd name="T18" fmla="*/ 251 w 251"/>
                  <a:gd name="T19" fmla="*/ 7 h 10"/>
                  <a:gd name="T20" fmla="*/ 251 w 251"/>
                  <a:gd name="T21" fmla="*/ 2 h 10"/>
                  <a:gd name="T22" fmla="*/ 220 w 251"/>
                  <a:gd name="T23" fmla="*/ 2 h 10"/>
                  <a:gd name="T24" fmla="*/ 189 w 251"/>
                  <a:gd name="T25" fmla="*/ 0 h 10"/>
                  <a:gd name="T26" fmla="*/ 157 w 251"/>
                  <a:gd name="T27" fmla="*/ 0 h 10"/>
                  <a:gd name="T28" fmla="*/ 126 w 251"/>
                  <a:gd name="T29" fmla="*/ 0 h 10"/>
                  <a:gd name="T30" fmla="*/ 94 w 251"/>
                  <a:gd name="T31" fmla="*/ 0 h 10"/>
                  <a:gd name="T32" fmla="*/ 63 w 251"/>
                  <a:gd name="T33" fmla="*/ 2 h 10"/>
                  <a:gd name="T34" fmla="*/ 32 w 251"/>
                  <a:gd name="T35" fmla="*/ 5 h 10"/>
                  <a:gd name="T36" fmla="*/ 0 w 251"/>
                  <a:gd name="T37" fmla="*/ 7 h 10"/>
                  <a:gd name="T38" fmla="*/ 0 w 251"/>
                  <a:gd name="T39" fmla="*/ 7 h 10"/>
                  <a:gd name="T40" fmla="*/ 0 w 251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51"/>
                  <a:gd name="T64" fmla="*/ 0 h 10"/>
                  <a:gd name="T65" fmla="*/ 251 w 251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51" h="10">
                    <a:moveTo>
                      <a:pt x="0" y="10"/>
                    </a:moveTo>
                    <a:lnTo>
                      <a:pt x="0" y="10"/>
                    </a:lnTo>
                    <a:lnTo>
                      <a:pt x="32" y="7"/>
                    </a:lnTo>
                    <a:lnTo>
                      <a:pt x="63" y="5"/>
                    </a:lnTo>
                    <a:lnTo>
                      <a:pt x="94" y="5"/>
                    </a:lnTo>
                    <a:lnTo>
                      <a:pt x="126" y="2"/>
                    </a:lnTo>
                    <a:lnTo>
                      <a:pt x="157" y="2"/>
                    </a:lnTo>
                    <a:lnTo>
                      <a:pt x="189" y="2"/>
                    </a:lnTo>
                    <a:lnTo>
                      <a:pt x="220" y="5"/>
                    </a:lnTo>
                    <a:lnTo>
                      <a:pt x="251" y="7"/>
                    </a:lnTo>
                    <a:lnTo>
                      <a:pt x="251" y="2"/>
                    </a:lnTo>
                    <a:lnTo>
                      <a:pt x="220" y="2"/>
                    </a:lnTo>
                    <a:lnTo>
                      <a:pt x="189" y="0"/>
                    </a:lnTo>
                    <a:lnTo>
                      <a:pt x="157" y="0"/>
                    </a:lnTo>
                    <a:lnTo>
                      <a:pt x="126" y="0"/>
                    </a:lnTo>
                    <a:lnTo>
                      <a:pt x="94" y="0"/>
                    </a:lnTo>
                    <a:lnTo>
                      <a:pt x="63" y="2"/>
                    </a:lnTo>
                    <a:lnTo>
                      <a:pt x="32" y="5"/>
                    </a:lnTo>
                    <a:lnTo>
                      <a:pt x="0" y="7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95" name="Freeform 3595"/>
              <p:cNvSpPr>
                <a:spLocks/>
              </p:cNvSpPr>
              <p:nvPr/>
            </p:nvSpPr>
            <p:spPr bwMode="auto">
              <a:xfrm>
                <a:off x="3955" y="2310"/>
                <a:ext cx="155" cy="50"/>
              </a:xfrm>
              <a:custGeom>
                <a:avLst/>
                <a:gdLst>
                  <a:gd name="T0" fmla="*/ 76 w 155"/>
                  <a:gd name="T1" fmla="*/ 0 h 50"/>
                  <a:gd name="T2" fmla="*/ 105 w 155"/>
                  <a:gd name="T3" fmla="*/ 3 h 50"/>
                  <a:gd name="T4" fmla="*/ 131 w 155"/>
                  <a:gd name="T5" fmla="*/ 8 h 50"/>
                  <a:gd name="T6" fmla="*/ 142 w 155"/>
                  <a:gd name="T7" fmla="*/ 11 h 50"/>
                  <a:gd name="T8" fmla="*/ 150 w 155"/>
                  <a:gd name="T9" fmla="*/ 16 h 50"/>
                  <a:gd name="T10" fmla="*/ 152 w 155"/>
                  <a:gd name="T11" fmla="*/ 21 h 50"/>
                  <a:gd name="T12" fmla="*/ 155 w 155"/>
                  <a:gd name="T13" fmla="*/ 26 h 50"/>
                  <a:gd name="T14" fmla="*/ 152 w 155"/>
                  <a:gd name="T15" fmla="*/ 32 h 50"/>
                  <a:gd name="T16" fmla="*/ 150 w 155"/>
                  <a:gd name="T17" fmla="*/ 37 h 50"/>
                  <a:gd name="T18" fmla="*/ 142 w 155"/>
                  <a:gd name="T19" fmla="*/ 39 h 50"/>
                  <a:gd name="T20" fmla="*/ 131 w 155"/>
                  <a:gd name="T21" fmla="*/ 42 h 50"/>
                  <a:gd name="T22" fmla="*/ 105 w 155"/>
                  <a:gd name="T23" fmla="*/ 47 h 50"/>
                  <a:gd name="T24" fmla="*/ 76 w 155"/>
                  <a:gd name="T25" fmla="*/ 50 h 50"/>
                  <a:gd name="T26" fmla="*/ 48 w 155"/>
                  <a:gd name="T27" fmla="*/ 47 h 50"/>
                  <a:gd name="T28" fmla="*/ 24 w 155"/>
                  <a:gd name="T29" fmla="*/ 42 h 50"/>
                  <a:gd name="T30" fmla="*/ 6 w 155"/>
                  <a:gd name="T31" fmla="*/ 37 h 50"/>
                  <a:gd name="T32" fmla="*/ 3 w 155"/>
                  <a:gd name="T33" fmla="*/ 32 h 50"/>
                  <a:gd name="T34" fmla="*/ 0 w 155"/>
                  <a:gd name="T35" fmla="*/ 26 h 50"/>
                  <a:gd name="T36" fmla="*/ 3 w 155"/>
                  <a:gd name="T37" fmla="*/ 21 h 50"/>
                  <a:gd name="T38" fmla="*/ 6 w 155"/>
                  <a:gd name="T39" fmla="*/ 16 h 50"/>
                  <a:gd name="T40" fmla="*/ 24 w 155"/>
                  <a:gd name="T41" fmla="*/ 8 h 50"/>
                  <a:gd name="T42" fmla="*/ 48 w 155"/>
                  <a:gd name="T43" fmla="*/ 3 h 50"/>
                  <a:gd name="T44" fmla="*/ 76 w 155"/>
                  <a:gd name="T45" fmla="*/ 0 h 5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55"/>
                  <a:gd name="T70" fmla="*/ 0 h 50"/>
                  <a:gd name="T71" fmla="*/ 155 w 155"/>
                  <a:gd name="T72" fmla="*/ 50 h 50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55" h="50">
                    <a:moveTo>
                      <a:pt x="76" y="0"/>
                    </a:moveTo>
                    <a:lnTo>
                      <a:pt x="105" y="3"/>
                    </a:lnTo>
                    <a:lnTo>
                      <a:pt x="131" y="8"/>
                    </a:lnTo>
                    <a:lnTo>
                      <a:pt x="142" y="11"/>
                    </a:lnTo>
                    <a:lnTo>
                      <a:pt x="150" y="16"/>
                    </a:lnTo>
                    <a:lnTo>
                      <a:pt x="152" y="21"/>
                    </a:lnTo>
                    <a:lnTo>
                      <a:pt x="155" y="26"/>
                    </a:lnTo>
                    <a:lnTo>
                      <a:pt x="152" y="32"/>
                    </a:lnTo>
                    <a:lnTo>
                      <a:pt x="150" y="37"/>
                    </a:lnTo>
                    <a:lnTo>
                      <a:pt x="142" y="39"/>
                    </a:lnTo>
                    <a:lnTo>
                      <a:pt x="131" y="42"/>
                    </a:lnTo>
                    <a:lnTo>
                      <a:pt x="105" y="47"/>
                    </a:lnTo>
                    <a:lnTo>
                      <a:pt x="76" y="50"/>
                    </a:lnTo>
                    <a:lnTo>
                      <a:pt x="48" y="47"/>
                    </a:lnTo>
                    <a:lnTo>
                      <a:pt x="24" y="42"/>
                    </a:lnTo>
                    <a:lnTo>
                      <a:pt x="6" y="37"/>
                    </a:lnTo>
                    <a:lnTo>
                      <a:pt x="3" y="32"/>
                    </a:lnTo>
                    <a:lnTo>
                      <a:pt x="0" y="26"/>
                    </a:lnTo>
                    <a:lnTo>
                      <a:pt x="3" y="21"/>
                    </a:lnTo>
                    <a:lnTo>
                      <a:pt x="6" y="16"/>
                    </a:lnTo>
                    <a:lnTo>
                      <a:pt x="24" y="8"/>
                    </a:lnTo>
                    <a:lnTo>
                      <a:pt x="48" y="3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606E85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96" name="Freeform 3596"/>
              <p:cNvSpPr>
                <a:spLocks/>
              </p:cNvSpPr>
              <p:nvPr/>
            </p:nvSpPr>
            <p:spPr bwMode="auto">
              <a:xfrm>
                <a:off x="3911" y="2114"/>
                <a:ext cx="254" cy="233"/>
              </a:xfrm>
              <a:custGeom>
                <a:avLst/>
                <a:gdLst>
                  <a:gd name="T0" fmla="*/ 8 w 254"/>
                  <a:gd name="T1" fmla="*/ 191 h 233"/>
                  <a:gd name="T2" fmla="*/ 3 w 254"/>
                  <a:gd name="T3" fmla="*/ 154 h 233"/>
                  <a:gd name="T4" fmla="*/ 0 w 254"/>
                  <a:gd name="T5" fmla="*/ 115 h 233"/>
                  <a:gd name="T6" fmla="*/ 0 w 254"/>
                  <a:gd name="T7" fmla="*/ 39 h 233"/>
                  <a:gd name="T8" fmla="*/ 3 w 254"/>
                  <a:gd name="T9" fmla="*/ 23 h 233"/>
                  <a:gd name="T10" fmla="*/ 8 w 254"/>
                  <a:gd name="T11" fmla="*/ 15 h 233"/>
                  <a:gd name="T12" fmla="*/ 13 w 254"/>
                  <a:gd name="T13" fmla="*/ 13 h 233"/>
                  <a:gd name="T14" fmla="*/ 39 w 254"/>
                  <a:gd name="T15" fmla="*/ 7 h 233"/>
                  <a:gd name="T16" fmla="*/ 65 w 254"/>
                  <a:gd name="T17" fmla="*/ 2 h 233"/>
                  <a:gd name="T18" fmla="*/ 120 w 254"/>
                  <a:gd name="T19" fmla="*/ 0 h 233"/>
                  <a:gd name="T20" fmla="*/ 178 w 254"/>
                  <a:gd name="T21" fmla="*/ 0 h 233"/>
                  <a:gd name="T22" fmla="*/ 204 w 254"/>
                  <a:gd name="T23" fmla="*/ 2 h 233"/>
                  <a:gd name="T24" fmla="*/ 233 w 254"/>
                  <a:gd name="T25" fmla="*/ 7 h 233"/>
                  <a:gd name="T26" fmla="*/ 241 w 254"/>
                  <a:gd name="T27" fmla="*/ 13 h 233"/>
                  <a:gd name="T28" fmla="*/ 248 w 254"/>
                  <a:gd name="T29" fmla="*/ 21 h 233"/>
                  <a:gd name="T30" fmla="*/ 254 w 254"/>
                  <a:gd name="T31" fmla="*/ 39 h 233"/>
                  <a:gd name="T32" fmla="*/ 254 w 254"/>
                  <a:gd name="T33" fmla="*/ 65 h 233"/>
                  <a:gd name="T34" fmla="*/ 254 w 254"/>
                  <a:gd name="T35" fmla="*/ 91 h 233"/>
                  <a:gd name="T36" fmla="*/ 248 w 254"/>
                  <a:gd name="T37" fmla="*/ 146 h 233"/>
                  <a:gd name="T38" fmla="*/ 246 w 254"/>
                  <a:gd name="T39" fmla="*/ 178 h 233"/>
                  <a:gd name="T40" fmla="*/ 241 w 254"/>
                  <a:gd name="T41" fmla="*/ 193 h 233"/>
                  <a:gd name="T42" fmla="*/ 235 w 254"/>
                  <a:gd name="T43" fmla="*/ 207 h 233"/>
                  <a:gd name="T44" fmla="*/ 220 w 254"/>
                  <a:gd name="T45" fmla="*/ 225 h 233"/>
                  <a:gd name="T46" fmla="*/ 212 w 254"/>
                  <a:gd name="T47" fmla="*/ 230 h 233"/>
                  <a:gd name="T48" fmla="*/ 201 w 254"/>
                  <a:gd name="T49" fmla="*/ 233 h 233"/>
                  <a:gd name="T50" fmla="*/ 120 w 254"/>
                  <a:gd name="T51" fmla="*/ 233 h 233"/>
                  <a:gd name="T52" fmla="*/ 78 w 254"/>
                  <a:gd name="T53" fmla="*/ 230 h 233"/>
                  <a:gd name="T54" fmla="*/ 37 w 254"/>
                  <a:gd name="T55" fmla="*/ 225 h 233"/>
                  <a:gd name="T56" fmla="*/ 26 w 254"/>
                  <a:gd name="T57" fmla="*/ 220 h 233"/>
                  <a:gd name="T58" fmla="*/ 18 w 254"/>
                  <a:gd name="T59" fmla="*/ 212 h 233"/>
                  <a:gd name="T60" fmla="*/ 10 w 254"/>
                  <a:gd name="T61" fmla="*/ 201 h 233"/>
                  <a:gd name="T62" fmla="*/ 8 w 254"/>
                  <a:gd name="T63" fmla="*/ 191 h 23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54"/>
                  <a:gd name="T97" fmla="*/ 0 h 233"/>
                  <a:gd name="T98" fmla="*/ 254 w 254"/>
                  <a:gd name="T99" fmla="*/ 233 h 233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54" h="233">
                    <a:moveTo>
                      <a:pt x="8" y="191"/>
                    </a:moveTo>
                    <a:lnTo>
                      <a:pt x="3" y="154"/>
                    </a:lnTo>
                    <a:lnTo>
                      <a:pt x="0" y="115"/>
                    </a:lnTo>
                    <a:lnTo>
                      <a:pt x="0" y="39"/>
                    </a:lnTo>
                    <a:lnTo>
                      <a:pt x="3" y="23"/>
                    </a:lnTo>
                    <a:lnTo>
                      <a:pt x="8" y="15"/>
                    </a:lnTo>
                    <a:lnTo>
                      <a:pt x="13" y="13"/>
                    </a:lnTo>
                    <a:lnTo>
                      <a:pt x="39" y="7"/>
                    </a:lnTo>
                    <a:lnTo>
                      <a:pt x="65" y="2"/>
                    </a:lnTo>
                    <a:lnTo>
                      <a:pt x="120" y="0"/>
                    </a:lnTo>
                    <a:lnTo>
                      <a:pt x="178" y="0"/>
                    </a:lnTo>
                    <a:lnTo>
                      <a:pt x="204" y="2"/>
                    </a:lnTo>
                    <a:lnTo>
                      <a:pt x="233" y="7"/>
                    </a:lnTo>
                    <a:lnTo>
                      <a:pt x="241" y="13"/>
                    </a:lnTo>
                    <a:lnTo>
                      <a:pt x="248" y="21"/>
                    </a:lnTo>
                    <a:lnTo>
                      <a:pt x="254" y="39"/>
                    </a:lnTo>
                    <a:lnTo>
                      <a:pt x="254" y="65"/>
                    </a:lnTo>
                    <a:lnTo>
                      <a:pt x="254" y="91"/>
                    </a:lnTo>
                    <a:lnTo>
                      <a:pt x="248" y="146"/>
                    </a:lnTo>
                    <a:lnTo>
                      <a:pt x="246" y="178"/>
                    </a:lnTo>
                    <a:lnTo>
                      <a:pt x="241" y="193"/>
                    </a:lnTo>
                    <a:lnTo>
                      <a:pt x="235" y="207"/>
                    </a:lnTo>
                    <a:lnTo>
                      <a:pt x="220" y="225"/>
                    </a:lnTo>
                    <a:lnTo>
                      <a:pt x="212" y="230"/>
                    </a:lnTo>
                    <a:lnTo>
                      <a:pt x="201" y="233"/>
                    </a:lnTo>
                    <a:lnTo>
                      <a:pt x="120" y="233"/>
                    </a:lnTo>
                    <a:lnTo>
                      <a:pt x="78" y="230"/>
                    </a:lnTo>
                    <a:lnTo>
                      <a:pt x="37" y="225"/>
                    </a:lnTo>
                    <a:lnTo>
                      <a:pt x="26" y="220"/>
                    </a:lnTo>
                    <a:lnTo>
                      <a:pt x="18" y="212"/>
                    </a:lnTo>
                    <a:lnTo>
                      <a:pt x="10" y="201"/>
                    </a:lnTo>
                    <a:lnTo>
                      <a:pt x="8" y="191"/>
                    </a:lnTo>
                    <a:close/>
                  </a:path>
                </a:pathLst>
              </a:custGeom>
              <a:solidFill>
                <a:srgbClr val="92ADBE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97" name="Freeform 3597"/>
              <p:cNvSpPr>
                <a:spLocks/>
              </p:cNvSpPr>
              <p:nvPr/>
            </p:nvSpPr>
            <p:spPr bwMode="auto">
              <a:xfrm>
                <a:off x="3924" y="2137"/>
                <a:ext cx="228" cy="170"/>
              </a:xfrm>
              <a:custGeom>
                <a:avLst/>
                <a:gdLst>
                  <a:gd name="T0" fmla="*/ 8 w 228"/>
                  <a:gd name="T1" fmla="*/ 139 h 170"/>
                  <a:gd name="T2" fmla="*/ 3 w 228"/>
                  <a:gd name="T3" fmla="*/ 113 h 170"/>
                  <a:gd name="T4" fmla="*/ 0 w 228"/>
                  <a:gd name="T5" fmla="*/ 84 h 170"/>
                  <a:gd name="T6" fmla="*/ 0 w 228"/>
                  <a:gd name="T7" fmla="*/ 29 h 170"/>
                  <a:gd name="T8" fmla="*/ 3 w 228"/>
                  <a:gd name="T9" fmla="*/ 19 h 170"/>
                  <a:gd name="T10" fmla="*/ 11 w 228"/>
                  <a:gd name="T11" fmla="*/ 11 h 170"/>
                  <a:gd name="T12" fmla="*/ 34 w 228"/>
                  <a:gd name="T13" fmla="*/ 5 h 170"/>
                  <a:gd name="T14" fmla="*/ 60 w 228"/>
                  <a:gd name="T15" fmla="*/ 3 h 170"/>
                  <a:gd name="T16" fmla="*/ 107 w 228"/>
                  <a:gd name="T17" fmla="*/ 0 h 170"/>
                  <a:gd name="T18" fmla="*/ 160 w 228"/>
                  <a:gd name="T19" fmla="*/ 0 h 170"/>
                  <a:gd name="T20" fmla="*/ 209 w 228"/>
                  <a:gd name="T21" fmla="*/ 5 h 170"/>
                  <a:gd name="T22" fmla="*/ 217 w 228"/>
                  <a:gd name="T23" fmla="*/ 8 h 170"/>
                  <a:gd name="T24" fmla="*/ 222 w 228"/>
                  <a:gd name="T25" fmla="*/ 16 h 170"/>
                  <a:gd name="T26" fmla="*/ 228 w 228"/>
                  <a:gd name="T27" fmla="*/ 29 h 170"/>
                  <a:gd name="T28" fmla="*/ 228 w 228"/>
                  <a:gd name="T29" fmla="*/ 50 h 170"/>
                  <a:gd name="T30" fmla="*/ 228 w 228"/>
                  <a:gd name="T31" fmla="*/ 68 h 170"/>
                  <a:gd name="T32" fmla="*/ 222 w 228"/>
                  <a:gd name="T33" fmla="*/ 108 h 170"/>
                  <a:gd name="T34" fmla="*/ 220 w 228"/>
                  <a:gd name="T35" fmla="*/ 131 h 170"/>
                  <a:gd name="T36" fmla="*/ 217 w 228"/>
                  <a:gd name="T37" fmla="*/ 142 h 170"/>
                  <a:gd name="T38" fmla="*/ 212 w 228"/>
                  <a:gd name="T39" fmla="*/ 152 h 170"/>
                  <a:gd name="T40" fmla="*/ 196 w 228"/>
                  <a:gd name="T41" fmla="*/ 163 h 170"/>
                  <a:gd name="T42" fmla="*/ 188 w 228"/>
                  <a:gd name="T43" fmla="*/ 168 h 170"/>
                  <a:gd name="T44" fmla="*/ 181 w 228"/>
                  <a:gd name="T45" fmla="*/ 168 h 170"/>
                  <a:gd name="T46" fmla="*/ 144 w 228"/>
                  <a:gd name="T47" fmla="*/ 170 h 170"/>
                  <a:gd name="T48" fmla="*/ 107 w 228"/>
                  <a:gd name="T49" fmla="*/ 170 h 170"/>
                  <a:gd name="T50" fmla="*/ 34 w 228"/>
                  <a:gd name="T51" fmla="*/ 163 h 170"/>
                  <a:gd name="T52" fmla="*/ 26 w 228"/>
                  <a:gd name="T53" fmla="*/ 160 h 170"/>
                  <a:gd name="T54" fmla="*/ 18 w 228"/>
                  <a:gd name="T55" fmla="*/ 155 h 170"/>
                  <a:gd name="T56" fmla="*/ 11 w 228"/>
                  <a:gd name="T57" fmla="*/ 147 h 170"/>
                  <a:gd name="T58" fmla="*/ 8 w 228"/>
                  <a:gd name="T59" fmla="*/ 139 h 170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228"/>
                  <a:gd name="T91" fmla="*/ 0 h 170"/>
                  <a:gd name="T92" fmla="*/ 228 w 228"/>
                  <a:gd name="T93" fmla="*/ 170 h 170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228" h="170">
                    <a:moveTo>
                      <a:pt x="8" y="139"/>
                    </a:moveTo>
                    <a:lnTo>
                      <a:pt x="3" y="113"/>
                    </a:lnTo>
                    <a:lnTo>
                      <a:pt x="0" y="84"/>
                    </a:lnTo>
                    <a:lnTo>
                      <a:pt x="0" y="29"/>
                    </a:lnTo>
                    <a:lnTo>
                      <a:pt x="3" y="19"/>
                    </a:lnTo>
                    <a:lnTo>
                      <a:pt x="11" y="11"/>
                    </a:lnTo>
                    <a:lnTo>
                      <a:pt x="34" y="5"/>
                    </a:lnTo>
                    <a:lnTo>
                      <a:pt x="60" y="3"/>
                    </a:lnTo>
                    <a:lnTo>
                      <a:pt x="107" y="0"/>
                    </a:lnTo>
                    <a:lnTo>
                      <a:pt x="160" y="0"/>
                    </a:lnTo>
                    <a:lnTo>
                      <a:pt x="209" y="5"/>
                    </a:lnTo>
                    <a:lnTo>
                      <a:pt x="217" y="8"/>
                    </a:lnTo>
                    <a:lnTo>
                      <a:pt x="222" y="16"/>
                    </a:lnTo>
                    <a:lnTo>
                      <a:pt x="228" y="29"/>
                    </a:lnTo>
                    <a:lnTo>
                      <a:pt x="228" y="50"/>
                    </a:lnTo>
                    <a:lnTo>
                      <a:pt x="228" y="68"/>
                    </a:lnTo>
                    <a:lnTo>
                      <a:pt x="222" y="108"/>
                    </a:lnTo>
                    <a:lnTo>
                      <a:pt x="220" y="131"/>
                    </a:lnTo>
                    <a:lnTo>
                      <a:pt x="217" y="142"/>
                    </a:lnTo>
                    <a:lnTo>
                      <a:pt x="212" y="152"/>
                    </a:lnTo>
                    <a:lnTo>
                      <a:pt x="196" y="163"/>
                    </a:lnTo>
                    <a:lnTo>
                      <a:pt x="188" y="168"/>
                    </a:lnTo>
                    <a:lnTo>
                      <a:pt x="181" y="168"/>
                    </a:lnTo>
                    <a:lnTo>
                      <a:pt x="144" y="170"/>
                    </a:lnTo>
                    <a:lnTo>
                      <a:pt x="107" y="170"/>
                    </a:lnTo>
                    <a:lnTo>
                      <a:pt x="34" y="163"/>
                    </a:lnTo>
                    <a:lnTo>
                      <a:pt x="26" y="160"/>
                    </a:lnTo>
                    <a:lnTo>
                      <a:pt x="18" y="155"/>
                    </a:lnTo>
                    <a:lnTo>
                      <a:pt x="11" y="147"/>
                    </a:lnTo>
                    <a:lnTo>
                      <a:pt x="8" y="1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98" name="Freeform 3598"/>
              <p:cNvSpPr>
                <a:spLocks/>
              </p:cNvSpPr>
              <p:nvPr/>
            </p:nvSpPr>
            <p:spPr bwMode="auto">
              <a:xfrm>
                <a:off x="4044" y="2321"/>
                <a:ext cx="19" cy="10"/>
              </a:xfrm>
              <a:custGeom>
                <a:avLst/>
                <a:gdLst>
                  <a:gd name="T0" fmla="*/ 11 w 19"/>
                  <a:gd name="T1" fmla="*/ 0 h 10"/>
                  <a:gd name="T2" fmla="*/ 16 w 19"/>
                  <a:gd name="T3" fmla="*/ 2 h 10"/>
                  <a:gd name="T4" fmla="*/ 19 w 19"/>
                  <a:gd name="T5" fmla="*/ 5 h 10"/>
                  <a:gd name="T6" fmla="*/ 16 w 19"/>
                  <a:gd name="T7" fmla="*/ 7 h 10"/>
                  <a:gd name="T8" fmla="*/ 11 w 19"/>
                  <a:gd name="T9" fmla="*/ 10 h 10"/>
                  <a:gd name="T10" fmla="*/ 3 w 19"/>
                  <a:gd name="T11" fmla="*/ 7 h 10"/>
                  <a:gd name="T12" fmla="*/ 0 w 19"/>
                  <a:gd name="T13" fmla="*/ 5 h 10"/>
                  <a:gd name="T14" fmla="*/ 3 w 19"/>
                  <a:gd name="T15" fmla="*/ 2 h 10"/>
                  <a:gd name="T16" fmla="*/ 11 w 19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9"/>
                  <a:gd name="T28" fmla="*/ 0 h 10"/>
                  <a:gd name="T29" fmla="*/ 19 w 19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9" h="10">
                    <a:moveTo>
                      <a:pt x="11" y="0"/>
                    </a:moveTo>
                    <a:lnTo>
                      <a:pt x="16" y="2"/>
                    </a:lnTo>
                    <a:lnTo>
                      <a:pt x="19" y="5"/>
                    </a:lnTo>
                    <a:lnTo>
                      <a:pt x="16" y="7"/>
                    </a:lnTo>
                    <a:lnTo>
                      <a:pt x="11" y="10"/>
                    </a:lnTo>
                    <a:lnTo>
                      <a:pt x="3" y="7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299" name="Freeform 3599"/>
              <p:cNvSpPr>
                <a:spLocks/>
              </p:cNvSpPr>
              <p:nvPr/>
            </p:nvSpPr>
            <p:spPr bwMode="auto">
              <a:xfrm>
                <a:off x="4071" y="2321"/>
                <a:ext cx="18" cy="10"/>
              </a:xfrm>
              <a:custGeom>
                <a:avLst/>
                <a:gdLst>
                  <a:gd name="T0" fmla="*/ 10 w 18"/>
                  <a:gd name="T1" fmla="*/ 0 h 10"/>
                  <a:gd name="T2" fmla="*/ 15 w 18"/>
                  <a:gd name="T3" fmla="*/ 2 h 10"/>
                  <a:gd name="T4" fmla="*/ 18 w 18"/>
                  <a:gd name="T5" fmla="*/ 5 h 10"/>
                  <a:gd name="T6" fmla="*/ 15 w 18"/>
                  <a:gd name="T7" fmla="*/ 7 h 10"/>
                  <a:gd name="T8" fmla="*/ 10 w 18"/>
                  <a:gd name="T9" fmla="*/ 10 h 10"/>
                  <a:gd name="T10" fmla="*/ 2 w 18"/>
                  <a:gd name="T11" fmla="*/ 7 h 10"/>
                  <a:gd name="T12" fmla="*/ 0 w 18"/>
                  <a:gd name="T13" fmla="*/ 5 h 10"/>
                  <a:gd name="T14" fmla="*/ 2 w 18"/>
                  <a:gd name="T15" fmla="*/ 2 h 10"/>
                  <a:gd name="T16" fmla="*/ 10 w 18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0"/>
                  <a:gd name="T29" fmla="*/ 18 w 18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0">
                    <a:moveTo>
                      <a:pt x="10" y="0"/>
                    </a:moveTo>
                    <a:lnTo>
                      <a:pt x="15" y="2"/>
                    </a:lnTo>
                    <a:lnTo>
                      <a:pt x="18" y="5"/>
                    </a:lnTo>
                    <a:lnTo>
                      <a:pt x="15" y="7"/>
                    </a:lnTo>
                    <a:lnTo>
                      <a:pt x="10" y="10"/>
                    </a:lnTo>
                    <a:lnTo>
                      <a:pt x="2" y="7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89E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00" name="Freeform 3600"/>
              <p:cNvSpPr>
                <a:spLocks/>
              </p:cNvSpPr>
              <p:nvPr/>
            </p:nvSpPr>
            <p:spPr bwMode="auto">
              <a:xfrm>
                <a:off x="4097" y="2321"/>
                <a:ext cx="18" cy="10"/>
              </a:xfrm>
              <a:custGeom>
                <a:avLst/>
                <a:gdLst>
                  <a:gd name="T0" fmla="*/ 8 w 18"/>
                  <a:gd name="T1" fmla="*/ 0 h 10"/>
                  <a:gd name="T2" fmla="*/ 15 w 18"/>
                  <a:gd name="T3" fmla="*/ 2 h 10"/>
                  <a:gd name="T4" fmla="*/ 18 w 18"/>
                  <a:gd name="T5" fmla="*/ 5 h 10"/>
                  <a:gd name="T6" fmla="*/ 15 w 18"/>
                  <a:gd name="T7" fmla="*/ 7 h 10"/>
                  <a:gd name="T8" fmla="*/ 8 w 18"/>
                  <a:gd name="T9" fmla="*/ 10 h 10"/>
                  <a:gd name="T10" fmla="*/ 2 w 18"/>
                  <a:gd name="T11" fmla="*/ 7 h 10"/>
                  <a:gd name="T12" fmla="*/ 0 w 18"/>
                  <a:gd name="T13" fmla="*/ 5 h 10"/>
                  <a:gd name="T14" fmla="*/ 2 w 18"/>
                  <a:gd name="T15" fmla="*/ 2 h 10"/>
                  <a:gd name="T16" fmla="*/ 8 w 18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0"/>
                  <a:gd name="T29" fmla="*/ 18 w 18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0">
                    <a:moveTo>
                      <a:pt x="8" y="0"/>
                    </a:moveTo>
                    <a:lnTo>
                      <a:pt x="15" y="2"/>
                    </a:lnTo>
                    <a:lnTo>
                      <a:pt x="18" y="5"/>
                    </a:lnTo>
                    <a:lnTo>
                      <a:pt x="15" y="7"/>
                    </a:lnTo>
                    <a:lnTo>
                      <a:pt x="8" y="10"/>
                    </a:lnTo>
                    <a:lnTo>
                      <a:pt x="2" y="7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89E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01" name="Freeform 3601"/>
              <p:cNvSpPr>
                <a:spLocks/>
              </p:cNvSpPr>
              <p:nvPr/>
            </p:nvSpPr>
            <p:spPr bwMode="auto">
              <a:xfrm>
                <a:off x="3935" y="2148"/>
                <a:ext cx="204" cy="152"/>
              </a:xfrm>
              <a:custGeom>
                <a:avLst/>
                <a:gdLst>
                  <a:gd name="T0" fmla="*/ 7 w 204"/>
                  <a:gd name="T1" fmla="*/ 123 h 152"/>
                  <a:gd name="T2" fmla="*/ 2 w 204"/>
                  <a:gd name="T3" fmla="*/ 99 h 152"/>
                  <a:gd name="T4" fmla="*/ 0 w 204"/>
                  <a:gd name="T5" fmla="*/ 73 h 152"/>
                  <a:gd name="T6" fmla="*/ 0 w 204"/>
                  <a:gd name="T7" fmla="*/ 23 h 152"/>
                  <a:gd name="T8" fmla="*/ 5 w 204"/>
                  <a:gd name="T9" fmla="*/ 13 h 152"/>
                  <a:gd name="T10" fmla="*/ 7 w 204"/>
                  <a:gd name="T11" fmla="*/ 10 h 152"/>
                  <a:gd name="T12" fmla="*/ 10 w 204"/>
                  <a:gd name="T13" fmla="*/ 8 h 152"/>
                  <a:gd name="T14" fmla="*/ 31 w 204"/>
                  <a:gd name="T15" fmla="*/ 2 h 152"/>
                  <a:gd name="T16" fmla="*/ 54 w 204"/>
                  <a:gd name="T17" fmla="*/ 0 h 152"/>
                  <a:gd name="T18" fmla="*/ 96 w 204"/>
                  <a:gd name="T19" fmla="*/ 0 h 152"/>
                  <a:gd name="T20" fmla="*/ 143 w 204"/>
                  <a:gd name="T21" fmla="*/ 0 h 152"/>
                  <a:gd name="T22" fmla="*/ 167 w 204"/>
                  <a:gd name="T23" fmla="*/ 0 h 152"/>
                  <a:gd name="T24" fmla="*/ 188 w 204"/>
                  <a:gd name="T25" fmla="*/ 5 h 152"/>
                  <a:gd name="T26" fmla="*/ 196 w 204"/>
                  <a:gd name="T27" fmla="*/ 8 h 152"/>
                  <a:gd name="T28" fmla="*/ 201 w 204"/>
                  <a:gd name="T29" fmla="*/ 10 h 152"/>
                  <a:gd name="T30" fmla="*/ 204 w 204"/>
                  <a:gd name="T31" fmla="*/ 23 h 152"/>
                  <a:gd name="T32" fmla="*/ 204 w 204"/>
                  <a:gd name="T33" fmla="*/ 60 h 152"/>
                  <a:gd name="T34" fmla="*/ 201 w 204"/>
                  <a:gd name="T35" fmla="*/ 94 h 152"/>
                  <a:gd name="T36" fmla="*/ 198 w 204"/>
                  <a:gd name="T37" fmla="*/ 115 h 152"/>
                  <a:gd name="T38" fmla="*/ 196 w 204"/>
                  <a:gd name="T39" fmla="*/ 125 h 152"/>
                  <a:gd name="T40" fmla="*/ 190 w 204"/>
                  <a:gd name="T41" fmla="*/ 133 h 152"/>
                  <a:gd name="T42" fmla="*/ 185 w 204"/>
                  <a:gd name="T43" fmla="*/ 138 h 152"/>
                  <a:gd name="T44" fmla="*/ 177 w 204"/>
                  <a:gd name="T45" fmla="*/ 144 h 152"/>
                  <a:gd name="T46" fmla="*/ 170 w 204"/>
                  <a:gd name="T47" fmla="*/ 149 h 152"/>
                  <a:gd name="T48" fmla="*/ 162 w 204"/>
                  <a:gd name="T49" fmla="*/ 149 h 152"/>
                  <a:gd name="T50" fmla="*/ 96 w 204"/>
                  <a:gd name="T51" fmla="*/ 152 h 152"/>
                  <a:gd name="T52" fmla="*/ 62 w 204"/>
                  <a:gd name="T53" fmla="*/ 149 h 152"/>
                  <a:gd name="T54" fmla="*/ 31 w 204"/>
                  <a:gd name="T55" fmla="*/ 144 h 152"/>
                  <a:gd name="T56" fmla="*/ 23 w 204"/>
                  <a:gd name="T57" fmla="*/ 141 h 152"/>
                  <a:gd name="T58" fmla="*/ 15 w 204"/>
                  <a:gd name="T59" fmla="*/ 138 h 152"/>
                  <a:gd name="T60" fmla="*/ 10 w 204"/>
                  <a:gd name="T61" fmla="*/ 131 h 152"/>
                  <a:gd name="T62" fmla="*/ 7 w 204"/>
                  <a:gd name="T63" fmla="*/ 123 h 15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04"/>
                  <a:gd name="T97" fmla="*/ 0 h 152"/>
                  <a:gd name="T98" fmla="*/ 204 w 204"/>
                  <a:gd name="T99" fmla="*/ 152 h 152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04" h="152">
                    <a:moveTo>
                      <a:pt x="7" y="123"/>
                    </a:moveTo>
                    <a:lnTo>
                      <a:pt x="2" y="99"/>
                    </a:lnTo>
                    <a:lnTo>
                      <a:pt x="0" y="73"/>
                    </a:lnTo>
                    <a:lnTo>
                      <a:pt x="0" y="23"/>
                    </a:lnTo>
                    <a:lnTo>
                      <a:pt x="5" y="13"/>
                    </a:lnTo>
                    <a:lnTo>
                      <a:pt x="7" y="10"/>
                    </a:lnTo>
                    <a:lnTo>
                      <a:pt x="10" y="8"/>
                    </a:lnTo>
                    <a:lnTo>
                      <a:pt x="31" y="2"/>
                    </a:lnTo>
                    <a:lnTo>
                      <a:pt x="54" y="0"/>
                    </a:lnTo>
                    <a:lnTo>
                      <a:pt x="96" y="0"/>
                    </a:lnTo>
                    <a:lnTo>
                      <a:pt x="143" y="0"/>
                    </a:lnTo>
                    <a:lnTo>
                      <a:pt x="167" y="0"/>
                    </a:lnTo>
                    <a:lnTo>
                      <a:pt x="188" y="5"/>
                    </a:lnTo>
                    <a:lnTo>
                      <a:pt x="196" y="8"/>
                    </a:lnTo>
                    <a:lnTo>
                      <a:pt x="201" y="10"/>
                    </a:lnTo>
                    <a:lnTo>
                      <a:pt x="204" y="23"/>
                    </a:lnTo>
                    <a:lnTo>
                      <a:pt x="204" y="60"/>
                    </a:lnTo>
                    <a:lnTo>
                      <a:pt x="201" y="94"/>
                    </a:lnTo>
                    <a:lnTo>
                      <a:pt x="198" y="115"/>
                    </a:lnTo>
                    <a:lnTo>
                      <a:pt x="196" y="125"/>
                    </a:lnTo>
                    <a:lnTo>
                      <a:pt x="190" y="133"/>
                    </a:lnTo>
                    <a:lnTo>
                      <a:pt x="185" y="138"/>
                    </a:lnTo>
                    <a:lnTo>
                      <a:pt x="177" y="144"/>
                    </a:lnTo>
                    <a:lnTo>
                      <a:pt x="170" y="149"/>
                    </a:lnTo>
                    <a:lnTo>
                      <a:pt x="162" y="149"/>
                    </a:lnTo>
                    <a:lnTo>
                      <a:pt x="96" y="152"/>
                    </a:lnTo>
                    <a:lnTo>
                      <a:pt x="62" y="149"/>
                    </a:lnTo>
                    <a:lnTo>
                      <a:pt x="31" y="144"/>
                    </a:lnTo>
                    <a:lnTo>
                      <a:pt x="23" y="141"/>
                    </a:lnTo>
                    <a:lnTo>
                      <a:pt x="15" y="138"/>
                    </a:lnTo>
                    <a:lnTo>
                      <a:pt x="10" y="131"/>
                    </a:lnTo>
                    <a:lnTo>
                      <a:pt x="7" y="123"/>
                    </a:lnTo>
                    <a:close/>
                  </a:path>
                </a:pathLst>
              </a:custGeom>
              <a:solidFill>
                <a:srgbClr val="00AEC4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02" name="Freeform 3602"/>
              <p:cNvSpPr>
                <a:spLocks/>
              </p:cNvSpPr>
              <p:nvPr/>
            </p:nvSpPr>
            <p:spPr bwMode="auto">
              <a:xfrm>
                <a:off x="3987" y="2171"/>
                <a:ext cx="118" cy="92"/>
              </a:xfrm>
              <a:custGeom>
                <a:avLst/>
                <a:gdLst>
                  <a:gd name="T0" fmla="*/ 2 w 118"/>
                  <a:gd name="T1" fmla="*/ 74 h 92"/>
                  <a:gd name="T2" fmla="*/ 0 w 118"/>
                  <a:gd name="T3" fmla="*/ 45 h 92"/>
                  <a:gd name="T4" fmla="*/ 0 w 118"/>
                  <a:gd name="T5" fmla="*/ 16 h 92"/>
                  <a:gd name="T6" fmla="*/ 2 w 118"/>
                  <a:gd name="T7" fmla="*/ 11 h 92"/>
                  <a:gd name="T8" fmla="*/ 5 w 118"/>
                  <a:gd name="T9" fmla="*/ 5 h 92"/>
                  <a:gd name="T10" fmla="*/ 31 w 118"/>
                  <a:gd name="T11" fmla="*/ 3 h 92"/>
                  <a:gd name="T12" fmla="*/ 57 w 118"/>
                  <a:gd name="T13" fmla="*/ 0 h 92"/>
                  <a:gd name="T14" fmla="*/ 84 w 118"/>
                  <a:gd name="T15" fmla="*/ 0 h 92"/>
                  <a:gd name="T16" fmla="*/ 110 w 118"/>
                  <a:gd name="T17" fmla="*/ 5 h 92"/>
                  <a:gd name="T18" fmla="*/ 115 w 118"/>
                  <a:gd name="T19" fmla="*/ 8 h 92"/>
                  <a:gd name="T20" fmla="*/ 118 w 118"/>
                  <a:gd name="T21" fmla="*/ 16 h 92"/>
                  <a:gd name="T22" fmla="*/ 118 w 118"/>
                  <a:gd name="T23" fmla="*/ 37 h 92"/>
                  <a:gd name="T24" fmla="*/ 115 w 118"/>
                  <a:gd name="T25" fmla="*/ 58 h 92"/>
                  <a:gd name="T26" fmla="*/ 115 w 118"/>
                  <a:gd name="T27" fmla="*/ 68 h 92"/>
                  <a:gd name="T28" fmla="*/ 110 w 118"/>
                  <a:gd name="T29" fmla="*/ 79 h 92"/>
                  <a:gd name="T30" fmla="*/ 104 w 118"/>
                  <a:gd name="T31" fmla="*/ 87 h 92"/>
                  <a:gd name="T32" fmla="*/ 94 w 118"/>
                  <a:gd name="T33" fmla="*/ 89 h 92"/>
                  <a:gd name="T34" fmla="*/ 55 w 118"/>
                  <a:gd name="T35" fmla="*/ 92 h 92"/>
                  <a:gd name="T36" fmla="*/ 18 w 118"/>
                  <a:gd name="T37" fmla="*/ 87 h 92"/>
                  <a:gd name="T38" fmla="*/ 8 w 118"/>
                  <a:gd name="T39" fmla="*/ 81 h 92"/>
                  <a:gd name="T40" fmla="*/ 2 w 118"/>
                  <a:gd name="T41" fmla="*/ 74 h 9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8"/>
                  <a:gd name="T64" fmla="*/ 0 h 92"/>
                  <a:gd name="T65" fmla="*/ 118 w 118"/>
                  <a:gd name="T66" fmla="*/ 92 h 9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8" h="92">
                    <a:moveTo>
                      <a:pt x="2" y="74"/>
                    </a:moveTo>
                    <a:lnTo>
                      <a:pt x="0" y="45"/>
                    </a:lnTo>
                    <a:lnTo>
                      <a:pt x="0" y="16"/>
                    </a:lnTo>
                    <a:lnTo>
                      <a:pt x="2" y="11"/>
                    </a:lnTo>
                    <a:lnTo>
                      <a:pt x="5" y="5"/>
                    </a:lnTo>
                    <a:lnTo>
                      <a:pt x="31" y="3"/>
                    </a:lnTo>
                    <a:lnTo>
                      <a:pt x="57" y="0"/>
                    </a:lnTo>
                    <a:lnTo>
                      <a:pt x="84" y="0"/>
                    </a:lnTo>
                    <a:lnTo>
                      <a:pt x="110" y="5"/>
                    </a:lnTo>
                    <a:lnTo>
                      <a:pt x="115" y="8"/>
                    </a:lnTo>
                    <a:lnTo>
                      <a:pt x="118" y="16"/>
                    </a:lnTo>
                    <a:lnTo>
                      <a:pt x="118" y="37"/>
                    </a:lnTo>
                    <a:lnTo>
                      <a:pt x="115" y="58"/>
                    </a:lnTo>
                    <a:lnTo>
                      <a:pt x="115" y="68"/>
                    </a:lnTo>
                    <a:lnTo>
                      <a:pt x="110" y="79"/>
                    </a:lnTo>
                    <a:lnTo>
                      <a:pt x="104" y="87"/>
                    </a:lnTo>
                    <a:lnTo>
                      <a:pt x="94" y="89"/>
                    </a:lnTo>
                    <a:lnTo>
                      <a:pt x="55" y="92"/>
                    </a:lnTo>
                    <a:lnTo>
                      <a:pt x="18" y="87"/>
                    </a:lnTo>
                    <a:lnTo>
                      <a:pt x="8" y="81"/>
                    </a:lnTo>
                    <a:lnTo>
                      <a:pt x="2" y="74"/>
                    </a:lnTo>
                    <a:close/>
                  </a:path>
                </a:pathLst>
              </a:custGeom>
              <a:solidFill>
                <a:srgbClr val="7CC7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03" name="Freeform 3603"/>
              <p:cNvSpPr>
                <a:spLocks/>
              </p:cNvSpPr>
              <p:nvPr/>
            </p:nvSpPr>
            <p:spPr bwMode="auto">
              <a:xfrm>
                <a:off x="3948" y="2156"/>
                <a:ext cx="183" cy="136"/>
              </a:xfrm>
              <a:custGeom>
                <a:avLst/>
                <a:gdLst>
                  <a:gd name="T0" fmla="*/ 5 w 183"/>
                  <a:gd name="T1" fmla="*/ 117 h 136"/>
                  <a:gd name="T2" fmla="*/ 0 w 183"/>
                  <a:gd name="T3" fmla="*/ 94 h 136"/>
                  <a:gd name="T4" fmla="*/ 0 w 183"/>
                  <a:gd name="T5" fmla="*/ 70 h 136"/>
                  <a:gd name="T6" fmla="*/ 0 w 183"/>
                  <a:gd name="T7" fmla="*/ 23 h 136"/>
                  <a:gd name="T8" fmla="*/ 2 w 183"/>
                  <a:gd name="T9" fmla="*/ 15 h 136"/>
                  <a:gd name="T10" fmla="*/ 7 w 183"/>
                  <a:gd name="T11" fmla="*/ 7 h 136"/>
                  <a:gd name="T12" fmla="*/ 28 w 183"/>
                  <a:gd name="T13" fmla="*/ 2 h 136"/>
                  <a:gd name="T14" fmla="*/ 49 w 183"/>
                  <a:gd name="T15" fmla="*/ 0 h 136"/>
                  <a:gd name="T16" fmla="*/ 89 w 183"/>
                  <a:gd name="T17" fmla="*/ 0 h 136"/>
                  <a:gd name="T18" fmla="*/ 130 w 183"/>
                  <a:gd name="T19" fmla="*/ 0 h 136"/>
                  <a:gd name="T20" fmla="*/ 151 w 183"/>
                  <a:gd name="T21" fmla="*/ 0 h 136"/>
                  <a:gd name="T22" fmla="*/ 172 w 183"/>
                  <a:gd name="T23" fmla="*/ 5 h 136"/>
                  <a:gd name="T24" fmla="*/ 177 w 183"/>
                  <a:gd name="T25" fmla="*/ 7 h 136"/>
                  <a:gd name="T26" fmla="*/ 183 w 183"/>
                  <a:gd name="T27" fmla="*/ 10 h 136"/>
                  <a:gd name="T28" fmla="*/ 143 w 183"/>
                  <a:gd name="T29" fmla="*/ 5 h 136"/>
                  <a:gd name="T30" fmla="*/ 102 w 183"/>
                  <a:gd name="T31" fmla="*/ 5 h 136"/>
                  <a:gd name="T32" fmla="*/ 62 w 183"/>
                  <a:gd name="T33" fmla="*/ 7 h 136"/>
                  <a:gd name="T34" fmla="*/ 21 w 183"/>
                  <a:gd name="T35" fmla="*/ 13 h 136"/>
                  <a:gd name="T36" fmla="*/ 15 w 183"/>
                  <a:gd name="T37" fmla="*/ 20 h 136"/>
                  <a:gd name="T38" fmla="*/ 13 w 183"/>
                  <a:gd name="T39" fmla="*/ 28 h 136"/>
                  <a:gd name="T40" fmla="*/ 13 w 183"/>
                  <a:gd name="T41" fmla="*/ 75 h 136"/>
                  <a:gd name="T42" fmla="*/ 13 w 183"/>
                  <a:gd name="T43" fmla="*/ 99 h 136"/>
                  <a:gd name="T44" fmla="*/ 18 w 183"/>
                  <a:gd name="T45" fmla="*/ 123 h 136"/>
                  <a:gd name="T46" fmla="*/ 21 w 183"/>
                  <a:gd name="T47" fmla="*/ 130 h 136"/>
                  <a:gd name="T48" fmla="*/ 28 w 183"/>
                  <a:gd name="T49" fmla="*/ 136 h 136"/>
                  <a:gd name="T50" fmla="*/ 28 w 183"/>
                  <a:gd name="T51" fmla="*/ 136 h 136"/>
                  <a:gd name="T52" fmla="*/ 26 w 183"/>
                  <a:gd name="T53" fmla="*/ 136 h 136"/>
                  <a:gd name="T54" fmla="*/ 13 w 183"/>
                  <a:gd name="T55" fmla="*/ 128 h 136"/>
                  <a:gd name="T56" fmla="*/ 5 w 183"/>
                  <a:gd name="T57" fmla="*/ 117 h 1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83"/>
                  <a:gd name="T88" fmla="*/ 0 h 136"/>
                  <a:gd name="T89" fmla="*/ 183 w 183"/>
                  <a:gd name="T90" fmla="*/ 136 h 1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83" h="136">
                    <a:moveTo>
                      <a:pt x="5" y="117"/>
                    </a:moveTo>
                    <a:lnTo>
                      <a:pt x="0" y="94"/>
                    </a:lnTo>
                    <a:lnTo>
                      <a:pt x="0" y="70"/>
                    </a:lnTo>
                    <a:lnTo>
                      <a:pt x="0" y="23"/>
                    </a:lnTo>
                    <a:lnTo>
                      <a:pt x="2" y="15"/>
                    </a:lnTo>
                    <a:lnTo>
                      <a:pt x="7" y="7"/>
                    </a:lnTo>
                    <a:lnTo>
                      <a:pt x="28" y="2"/>
                    </a:lnTo>
                    <a:lnTo>
                      <a:pt x="49" y="0"/>
                    </a:lnTo>
                    <a:lnTo>
                      <a:pt x="89" y="0"/>
                    </a:lnTo>
                    <a:lnTo>
                      <a:pt x="130" y="0"/>
                    </a:lnTo>
                    <a:lnTo>
                      <a:pt x="151" y="0"/>
                    </a:lnTo>
                    <a:lnTo>
                      <a:pt x="172" y="5"/>
                    </a:lnTo>
                    <a:lnTo>
                      <a:pt x="177" y="7"/>
                    </a:lnTo>
                    <a:lnTo>
                      <a:pt x="183" y="10"/>
                    </a:lnTo>
                    <a:lnTo>
                      <a:pt x="143" y="5"/>
                    </a:lnTo>
                    <a:lnTo>
                      <a:pt x="102" y="5"/>
                    </a:lnTo>
                    <a:lnTo>
                      <a:pt x="62" y="7"/>
                    </a:lnTo>
                    <a:lnTo>
                      <a:pt x="21" y="13"/>
                    </a:lnTo>
                    <a:lnTo>
                      <a:pt x="15" y="20"/>
                    </a:lnTo>
                    <a:lnTo>
                      <a:pt x="13" y="28"/>
                    </a:lnTo>
                    <a:lnTo>
                      <a:pt x="13" y="75"/>
                    </a:lnTo>
                    <a:lnTo>
                      <a:pt x="13" y="99"/>
                    </a:lnTo>
                    <a:lnTo>
                      <a:pt x="18" y="123"/>
                    </a:lnTo>
                    <a:lnTo>
                      <a:pt x="21" y="130"/>
                    </a:lnTo>
                    <a:lnTo>
                      <a:pt x="28" y="136"/>
                    </a:lnTo>
                    <a:lnTo>
                      <a:pt x="26" y="136"/>
                    </a:lnTo>
                    <a:lnTo>
                      <a:pt x="13" y="128"/>
                    </a:lnTo>
                    <a:lnTo>
                      <a:pt x="5" y="117"/>
                    </a:lnTo>
                    <a:close/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04" name="Freeform 3604"/>
              <p:cNvSpPr>
                <a:spLocks/>
              </p:cNvSpPr>
              <p:nvPr/>
            </p:nvSpPr>
            <p:spPr bwMode="auto">
              <a:xfrm>
                <a:off x="4222" y="2433"/>
                <a:ext cx="66" cy="66"/>
              </a:xfrm>
              <a:custGeom>
                <a:avLst/>
                <a:gdLst>
                  <a:gd name="T0" fmla="*/ 3 w 66"/>
                  <a:gd name="T1" fmla="*/ 11 h 66"/>
                  <a:gd name="T2" fmla="*/ 3 w 66"/>
                  <a:gd name="T3" fmla="*/ 13 h 66"/>
                  <a:gd name="T4" fmla="*/ 0 w 66"/>
                  <a:gd name="T5" fmla="*/ 16 h 66"/>
                  <a:gd name="T6" fmla="*/ 0 w 66"/>
                  <a:gd name="T7" fmla="*/ 32 h 66"/>
                  <a:gd name="T8" fmla="*/ 0 w 66"/>
                  <a:gd name="T9" fmla="*/ 37 h 66"/>
                  <a:gd name="T10" fmla="*/ 3 w 66"/>
                  <a:gd name="T11" fmla="*/ 45 h 66"/>
                  <a:gd name="T12" fmla="*/ 8 w 66"/>
                  <a:gd name="T13" fmla="*/ 55 h 66"/>
                  <a:gd name="T14" fmla="*/ 19 w 66"/>
                  <a:gd name="T15" fmla="*/ 63 h 66"/>
                  <a:gd name="T16" fmla="*/ 29 w 66"/>
                  <a:gd name="T17" fmla="*/ 66 h 66"/>
                  <a:gd name="T18" fmla="*/ 40 w 66"/>
                  <a:gd name="T19" fmla="*/ 63 h 66"/>
                  <a:gd name="T20" fmla="*/ 50 w 66"/>
                  <a:gd name="T21" fmla="*/ 55 h 66"/>
                  <a:gd name="T22" fmla="*/ 60 w 66"/>
                  <a:gd name="T23" fmla="*/ 45 h 66"/>
                  <a:gd name="T24" fmla="*/ 63 w 66"/>
                  <a:gd name="T25" fmla="*/ 42 h 66"/>
                  <a:gd name="T26" fmla="*/ 66 w 66"/>
                  <a:gd name="T27" fmla="*/ 37 h 66"/>
                  <a:gd name="T28" fmla="*/ 66 w 66"/>
                  <a:gd name="T29" fmla="*/ 37 h 66"/>
                  <a:gd name="T30" fmla="*/ 66 w 66"/>
                  <a:gd name="T31" fmla="*/ 34 h 66"/>
                  <a:gd name="T32" fmla="*/ 66 w 66"/>
                  <a:gd name="T33" fmla="*/ 29 h 66"/>
                  <a:gd name="T34" fmla="*/ 66 w 66"/>
                  <a:gd name="T35" fmla="*/ 21 h 66"/>
                  <a:gd name="T36" fmla="*/ 58 w 66"/>
                  <a:gd name="T37" fmla="*/ 11 h 66"/>
                  <a:gd name="T38" fmla="*/ 45 w 66"/>
                  <a:gd name="T39" fmla="*/ 3 h 66"/>
                  <a:gd name="T40" fmla="*/ 32 w 66"/>
                  <a:gd name="T41" fmla="*/ 0 h 66"/>
                  <a:gd name="T42" fmla="*/ 26 w 66"/>
                  <a:gd name="T43" fmla="*/ 0 h 66"/>
                  <a:gd name="T44" fmla="*/ 19 w 66"/>
                  <a:gd name="T45" fmla="*/ 0 h 66"/>
                  <a:gd name="T46" fmla="*/ 11 w 66"/>
                  <a:gd name="T47" fmla="*/ 3 h 66"/>
                  <a:gd name="T48" fmla="*/ 3 w 66"/>
                  <a:gd name="T49" fmla="*/ 8 h 66"/>
                  <a:gd name="T50" fmla="*/ 3 w 66"/>
                  <a:gd name="T51" fmla="*/ 8 h 66"/>
                  <a:gd name="T52" fmla="*/ 3 w 66"/>
                  <a:gd name="T53" fmla="*/ 11 h 6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6"/>
                  <a:gd name="T82" fmla="*/ 0 h 66"/>
                  <a:gd name="T83" fmla="*/ 66 w 66"/>
                  <a:gd name="T84" fmla="*/ 66 h 6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6" h="66">
                    <a:moveTo>
                      <a:pt x="3" y="11"/>
                    </a:moveTo>
                    <a:lnTo>
                      <a:pt x="3" y="13"/>
                    </a:lnTo>
                    <a:lnTo>
                      <a:pt x="0" y="16"/>
                    </a:lnTo>
                    <a:lnTo>
                      <a:pt x="0" y="32"/>
                    </a:lnTo>
                    <a:lnTo>
                      <a:pt x="0" y="37"/>
                    </a:lnTo>
                    <a:lnTo>
                      <a:pt x="3" y="45"/>
                    </a:lnTo>
                    <a:lnTo>
                      <a:pt x="8" y="55"/>
                    </a:lnTo>
                    <a:lnTo>
                      <a:pt x="19" y="63"/>
                    </a:lnTo>
                    <a:lnTo>
                      <a:pt x="29" y="66"/>
                    </a:lnTo>
                    <a:lnTo>
                      <a:pt x="40" y="63"/>
                    </a:lnTo>
                    <a:lnTo>
                      <a:pt x="50" y="55"/>
                    </a:lnTo>
                    <a:lnTo>
                      <a:pt x="60" y="45"/>
                    </a:lnTo>
                    <a:lnTo>
                      <a:pt x="63" y="42"/>
                    </a:lnTo>
                    <a:lnTo>
                      <a:pt x="66" y="37"/>
                    </a:lnTo>
                    <a:lnTo>
                      <a:pt x="66" y="34"/>
                    </a:lnTo>
                    <a:lnTo>
                      <a:pt x="66" y="29"/>
                    </a:lnTo>
                    <a:lnTo>
                      <a:pt x="66" y="21"/>
                    </a:lnTo>
                    <a:lnTo>
                      <a:pt x="58" y="11"/>
                    </a:lnTo>
                    <a:lnTo>
                      <a:pt x="45" y="3"/>
                    </a:lnTo>
                    <a:lnTo>
                      <a:pt x="32" y="0"/>
                    </a:lnTo>
                    <a:lnTo>
                      <a:pt x="26" y="0"/>
                    </a:lnTo>
                    <a:lnTo>
                      <a:pt x="19" y="0"/>
                    </a:lnTo>
                    <a:lnTo>
                      <a:pt x="11" y="3"/>
                    </a:lnTo>
                    <a:lnTo>
                      <a:pt x="3" y="8"/>
                    </a:lnTo>
                    <a:lnTo>
                      <a:pt x="3" y="11"/>
                    </a:lnTo>
                    <a:close/>
                  </a:path>
                </a:pathLst>
              </a:custGeom>
              <a:solidFill>
                <a:srgbClr val="758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05" name="Freeform 3605"/>
              <p:cNvSpPr>
                <a:spLocks/>
              </p:cNvSpPr>
              <p:nvPr/>
            </p:nvSpPr>
            <p:spPr bwMode="auto">
              <a:xfrm>
                <a:off x="4222" y="2441"/>
                <a:ext cx="5" cy="8"/>
              </a:xfrm>
              <a:custGeom>
                <a:avLst/>
                <a:gdLst>
                  <a:gd name="T0" fmla="*/ 3 w 5"/>
                  <a:gd name="T1" fmla="*/ 8 h 8"/>
                  <a:gd name="T2" fmla="*/ 3 w 5"/>
                  <a:gd name="T3" fmla="*/ 8 h 8"/>
                  <a:gd name="T4" fmla="*/ 3 w 5"/>
                  <a:gd name="T5" fmla="*/ 8 h 8"/>
                  <a:gd name="T6" fmla="*/ 3 w 5"/>
                  <a:gd name="T7" fmla="*/ 8 h 8"/>
                  <a:gd name="T8" fmla="*/ 3 w 5"/>
                  <a:gd name="T9" fmla="*/ 5 h 8"/>
                  <a:gd name="T10" fmla="*/ 3 w 5"/>
                  <a:gd name="T11" fmla="*/ 5 h 8"/>
                  <a:gd name="T12" fmla="*/ 3 w 5"/>
                  <a:gd name="T13" fmla="*/ 5 h 8"/>
                  <a:gd name="T14" fmla="*/ 3 w 5"/>
                  <a:gd name="T15" fmla="*/ 3 h 8"/>
                  <a:gd name="T16" fmla="*/ 3 w 5"/>
                  <a:gd name="T17" fmla="*/ 3 h 8"/>
                  <a:gd name="T18" fmla="*/ 5 w 5"/>
                  <a:gd name="T19" fmla="*/ 3 h 8"/>
                  <a:gd name="T20" fmla="*/ 0 w 5"/>
                  <a:gd name="T21" fmla="*/ 0 h 8"/>
                  <a:gd name="T22" fmla="*/ 0 w 5"/>
                  <a:gd name="T23" fmla="*/ 3 h 8"/>
                  <a:gd name="T24" fmla="*/ 0 w 5"/>
                  <a:gd name="T25" fmla="*/ 3 h 8"/>
                  <a:gd name="T26" fmla="*/ 0 w 5"/>
                  <a:gd name="T27" fmla="*/ 3 h 8"/>
                  <a:gd name="T28" fmla="*/ 0 w 5"/>
                  <a:gd name="T29" fmla="*/ 5 h 8"/>
                  <a:gd name="T30" fmla="*/ 0 w 5"/>
                  <a:gd name="T31" fmla="*/ 5 h 8"/>
                  <a:gd name="T32" fmla="*/ 0 w 5"/>
                  <a:gd name="T33" fmla="*/ 5 h 8"/>
                  <a:gd name="T34" fmla="*/ 0 w 5"/>
                  <a:gd name="T35" fmla="*/ 8 h 8"/>
                  <a:gd name="T36" fmla="*/ 0 w 5"/>
                  <a:gd name="T37" fmla="*/ 8 h 8"/>
                  <a:gd name="T38" fmla="*/ 0 w 5"/>
                  <a:gd name="T39" fmla="*/ 8 h 8"/>
                  <a:gd name="T40" fmla="*/ 3 w 5"/>
                  <a:gd name="T41" fmla="*/ 8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8"/>
                  <a:gd name="T65" fmla="*/ 5 w 5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8">
                    <a:moveTo>
                      <a:pt x="3" y="8"/>
                    </a:moveTo>
                    <a:lnTo>
                      <a:pt x="3" y="8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06" name="Freeform 3606"/>
              <p:cNvSpPr>
                <a:spLocks/>
              </p:cNvSpPr>
              <p:nvPr/>
            </p:nvSpPr>
            <p:spPr bwMode="auto">
              <a:xfrm>
                <a:off x="4220" y="2449"/>
                <a:ext cx="5" cy="29"/>
              </a:xfrm>
              <a:custGeom>
                <a:avLst/>
                <a:gdLst>
                  <a:gd name="T0" fmla="*/ 5 w 5"/>
                  <a:gd name="T1" fmla="*/ 29 h 29"/>
                  <a:gd name="T2" fmla="*/ 5 w 5"/>
                  <a:gd name="T3" fmla="*/ 29 h 29"/>
                  <a:gd name="T4" fmla="*/ 5 w 5"/>
                  <a:gd name="T5" fmla="*/ 23 h 29"/>
                  <a:gd name="T6" fmla="*/ 5 w 5"/>
                  <a:gd name="T7" fmla="*/ 21 h 29"/>
                  <a:gd name="T8" fmla="*/ 5 w 5"/>
                  <a:gd name="T9" fmla="*/ 18 h 29"/>
                  <a:gd name="T10" fmla="*/ 5 w 5"/>
                  <a:gd name="T11" fmla="*/ 16 h 29"/>
                  <a:gd name="T12" fmla="*/ 5 w 5"/>
                  <a:gd name="T13" fmla="*/ 10 h 29"/>
                  <a:gd name="T14" fmla="*/ 5 w 5"/>
                  <a:gd name="T15" fmla="*/ 8 h 29"/>
                  <a:gd name="T16" fmla="*/ 5 w 5"/>
                  <a:gd name="T17" fmla="*/ 5 h 29"/>
                  <a:gd name="T18" fmla="*/ 5 w 5"/>
                  <a:gd name="T19" fmla="*/ 0 h 29"/>
                  <a:gd name="T20" fmla="*/ 2 w 5"/>
                  <a:gd name="T21" fmla="*/ 0 h 29"/>
                  <a:gd name="T22" fmla="*/ 2 w 5"/>
                  <a:gd name="T23" fmla="*/ 3 h 29"/>
                  <a:gd name="T24" fmla="*/ 0 w 5"/>
                  <a:gd name="T25" fmla="*/ 8 h 29"/>
                  <a:gd name="T26" fmla="*/ 0 w 5"/>
                  <a:gd name="T27" fmla="*/ 10 h 29"/>
                  <a:gd name="T28" fmla="*/ 0 w 5"/>
                  <a:gd name="T29" fmla="*/ 16 h 29"/>
                  <a:gd name="T30" fmla="*/ 0 w 5"/>
                  <a:gd name="T31" fmla="*/ 18 h 29"/>
                  <a:gd name="T32" fmla="*/ 0 w 5"/>
                  <a:gd name="T33" fmla="*/ 21 h 29"/>
                  <a:gd name="T34" fmla="*/ 2 w 5"/>
                  <a:gd name="T35" fmla="*/ 26 h 29"/>
                  <a:gd name="T36" fmla="*/ 2 w 5"/>
                  <a:gd name="T37" fmla="*/ 29 h 29"/>
                  <a:gd name="T38" fmla="*/ 2 w 5"/>
                  <a:gd name="T39" fmla="*/ 29 h 29"/>
                  <a:gd name="T40" fmla="*/ 5 w 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9"/>
                  <a:gd name="T65" fmla="*/ 5 w 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9">
                    <a:moveTo>
                      <a:pt x="5" y="29"/>
                    </a:moveTo>
                    <a:lnTo>
                      <a:pt x="5" y="29"/>
                    </a:lnTo>
                    <a:lnTo>
                      <a:pt x="5" y="23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5" y="16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2" y="26"/>
                    </a:lnTo>
                    <a:lnTo>
                      <a:pt x="2" y="29"/>
                    </a:lnTo>
                    <a:lnTo>
                      <a:pt x="5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07" name="Freeform 3607"/>
              <p:cNvSpPr>
                <a:spLocks/>
              </p:cNvSpPr>
              <p:nvPr/>
            </p:nvSpPr>
            <p:spPr bwMode="auto">
              <a:xfrm>
                <a:off x="4222" y="2478"/>
                <a:ext cx="21" cy="18"/>
              </a:xfrm>
              <a:custGeom>
                <a:avLst/>
                <a:gdLst>
                  <a:gd name="T0" fmla="*/ 21 w 21"/>
                  <a:gd name="T1" fmla="*/ 15 h 18"/>
                  <a:gd name="T2" fmla="*/ 21 w 21"/>
                  <a:gd name="T3" fmla="*/ 15 h 18"/>
                  <a:gd name="T4" fmla="*/ 19 w 21"/>
                  <a:gd name="T5" fmla="*/ 13 h 18"/>
                  <a:gd name="T6" fmla="*/ 16 w 21"/>
                  <a:gd name="T7" fmla="*/ 13 h 18"/>
                  <a:gd name="T8" fmla="*/ 13 w 21"/>
                  <a:gd name="T9" fmla="*/ 10 h 18"/>
                  <a:gd name="T10" fmla="*/ 11 w 21"/>
                  <a:gd name="T11" fmla="*/ 8 h 18"/>
                  <a:gd name="T12" fmla="*/ 8 w 21"/>
                  <a:gd name="T13" fmla="*/ 5 h 18"/>
                  <a:gd name="T14" fmla="*/ 5 w 21"/>
                  <a:gd name="T15" fmla="*/ 5 h 18"/>
                  <a:gd name="T16" fmla="*/ 5 w 21"/>
                  <a:gd name="T17" fmla="*/ 2 h 18"/>
                  <a:gd name="T18" fmla="*/ 3 w 21"/>
                  <a:gd name="T19" fmla="*/ 0 h 18"/>
                  <a:gd name="T20" fmla="*/ 0 w 21"/>
                  <a:gd name="T21" fmla="*/ 0 h 18"/>
                  <a:gd name="T22" fmla="*/ 0 w 21"/>
                  <a:gd name="T23" fmla="*/ 2 h 18"/>
                  <a:gd name="T24" fmla="*/ 3 w 21"/>
                  <a:gd name="T25" fmla="*/ 5 h 18"/>
                  <a:gd name="T26" fmla="*/ 5 w 21"/>
                  <a:gd name="T27" fmla="*/ 8 h 18"/>
                  <a:gd name="T28" fmla="*/ 8 w 21"/>
                  <a:gd name="T29" fmla="*/ 10 h 18"/>
                  <a:gd name="T30" fmla="*/ 11 w 21"/>
                  <a:gd name="T31" fmla="*/ 13 h 18"/>
                  <a:gd name="T32" fmla="*/ 13 w 21"/>
                  <a:gd name="T33" fmla="*/ 15 h 18"/>
                  <a:gd name="T34" fmla="*/ 16 w 21"/>
                  <a:gd name="T35" fmla="*/ 18 h 18"/>
                  <a:gd name="T36" fmla="*/ 19 w 21"/>
                  <a:gd name="T37" fmla="*/ 18 h 18"/>
                  <a:gd name="T38" fmla="*/ 19 w 21"/>
                  <a:gd name="T39" fmla="*/ 18 h 18"/>
                  <a:gd name="T40" fmla="*/ 21 w 21"/>
                  <a:gd name="T41" fmla="*/ 15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8"/>
                  <a:gd name="T65" fmla="*/ 21 w 21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8">
                    <a:moveTo>
                      <a:pt x="21" y="15"/>
                    </a:moveTo>
                    <a:lnTo>
                      <a:pt x="21" y="15"/>
                    </a:lnTo>
                    <a:lnTo>
                      <a:pt x="19" y="13"/>
                    </a:lnTo>
                    <a:lnTo>
                      <a:pt x="16" y="13"/>
                    </a:lnTo>
                    <a:lnTo>
                      <a:pt x="13" y="10"/>
                    </a:lnTo>
                    <a:lnTo>
                      <a:pt x="11" y="8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8" y="10"/>
                    </a:lnTo>
                    <a:lnTo>
                      <a:pt x="11" y="13"/>
                    </a:lnTo>
                    <a:lnTo>
                      <a:pt x="13" y="15"/>
                    </a:lnTo>
                    <a:lnTo>
                      <a:pt x="16" y="18"/>
                    </a:lnTo>
                    <a:lnTo>
                      <a:pt x="19" y="18"/>
                    </a:lnTo>
                    <a:lnTo>
                      <a:pt x="21" y="1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08" name="Freeform 3608"/>
              <p:cNvSpPr>
                <a:spLocks/>
              </p:cNvSpPr>
              <p:nvPr/>
            </p:nvSpPr>
            <p:spPr bwMode="auto">
              <a:xfrm>
                <a:off x="4241" y="2493"/>
                <a:ext cx="21" cy="8"/>
              </a:xfrm>
              <a:custGeom>
                <a:avLst/>
                <a:gdLst>
                  <a:gd name="T0" fmla="*/ 18 w 21"/>
                  <a:gd name="T1" fmla="*/ 3 h 8"/>
                  <a:gd name="T2" fmla="*/ 18 w 21"/>
                  <a:gd name="T3" fmla="*/ 3 h 8"/>
                  <a:gd name="T4" fmla="*/ 18 w 21"/>
                  <a:gd name="T5" fmla="*/ 3 h 8"/>
                  <a:gd name="T6" fmla="*/ 15 w 21"/>
                  <a:gd name="T7" fmla="*/ 3 h 8"/>
                  <a:gd name="T8" fmla="*/ 13 w 21"/>
                  <a:gd name="T9" fmla="*/ 3 h 8"/>
                  <a:gd name="T10" fmla="*/ 10 w 21"/>
                  <a:gd name="T11" fmla="*/ 3 h 8"/>
                  <a:gd name="T12" fmla="*/ 7 w 21"/>
                  <a:gd name="T13" fmla="*/ 3 h 8"/>
                  <a:gd name="T14" fmla="*/ 5 w 21"/>
                  <a:gd name="T15" fmla="*/ 3 h 8"/>
                  <a:gd name="T16" fmla="*/ 2 w 21"/>
                  <a:gd name="T17" fmla="*/ 0 h 8"/>
                  <a:gd name="T18" fmla="*/ 2 w 21"/>
                  <a:gd name="T19" fmla="*/ 0 h 8"/>
                  <a:gd name="T20" fmla="*/ 0 w 21"/>
                  <a:gd name="T21" fmla="*/ 3 h 8"/>
                  <a:gd name="T22" fmla="*/ 2 w 21"/>
                  <a:gd name="T23" fmla="*/ 6 h 8"/>
                  <a:gd name="T24" fmla="*/ 5 w 21"/>
                  <a:gd name="T25" fmla="*/ 6 h 8"/>
                  <a:gd name="T26" fmla="*/ 7 w 21"/>
                  <a:gd name="T27" fmla="*/ 6 h 8"/>
                  <a:gd name="T28" fmla="*/ 10 w 21"/>
                  <a:gd name="T29" fmla="*/ 6 h 8"/>
                  <a:gd name="T30" fmla="*/ 13 w 21"/>
                  <a:gd name="T31" fmla="*/ 8 h 8"/>
                  <a:gd name="T32" fmla="*/ 15 w 21"/>
                  <a:gd name="T33" fmla="*/ 6 h 8"/>
                  <a:gd name="T34" fmla="*/ 18 w 21"/>
                  <a:gd name="T35" fmla="*/ 6 h 8"/>
                  <a:gd name="T36" fmla="*/ 21 w 21"/>
                  <a:gd name="T37" fmla="*/ 6 h 8"/>
                  <a:gd name="T38" fmla="*/ 21 w 21"/>
                  <a:gd name="T39" fmla="*/ 6 h 8"/>
                  <a:gd name="T40" fmla="*/ 18 w 21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18" y="3"/>
                    </a:moveTo>
                    <a:lnTo>
                      <a:pt x="18" y="3"/>
                    </a:lnTo>
                    <a:lnTo>
                      <a:pt x="15" y="3"/>
                    </a:lnTo>
                    <a:lnTo>
                      <a:pt x="13" y="3"/>
                    </a:lnTo>
                    <a:lnTo>
                      <a:pt x="10" y="3"/>
                    </a:lnTo>
                    <a:lnTo>
                      <a:pt x="7" y="3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2" y="6"/>
                    </a:lnTo>
                    <a:lnTo>
                      <a:pt x="5" y="6"/>
                    </a:lnTo>
                    <a:lnTo>
                      <a:pt x="7" y="6"/>
                    </a:lnTo>
                    <a:lnTo>
                      <a:pt x="10" y="6"/>
                    </a:lnTo>
                    <a:lnTo>
                      <a:pt x="13" y="8"/>
                    </a:lnTo>
                    <a:lnTo>
                      <a:pt x="15" y="6"/>
                    </a:lnTo>
                    <a:lnTo>
                      <a:pt x="18" y="6"/>
                    </a:lnTo>
                    <a:lnTo>
                      <a:pt x="21" y="6"/>
                    </a:lnTo>
                    <a:lnTo>
                      <a:pt x="18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09" name="Freeform 3609"/>
              <p:cNvSpPr>
                <a:spLocks/>
              </p:cNvSpPr>
              <p:nvPr/>
            </p:nvSpPr>
            <p:spPr bwMode="auto">
              <a:xfrm>
                <a:off x="4259" y="2475"/>
                <a:ext cx="26" cy="24"/>
              </a:xfrm>
              <a:custGeom>
                <a:avLst/>
                <a:gdLst>
                  <a:gd name="T0" fmla="*/ 21 w 26"/>
                  <a:gd name="T1" fmla="*/ 0 h 24"/>
                  <a:gd name="T2" fmla="*/ 21 w 26"/>
                  <a:gd name="T3" fmla="*/ 0 h 24"/>
                  <a:gd name="T4" fmla="*/ 21 w 26"/>
                  <a:gd name="T5" fmla="*/ 5 h 24"/>
                  <a:gd name="T6" fmla="*/ 18 w 26"/>
                  <a:gd name="T7" fmla="*/ 8 h 24"/>
                  <a:gd name="T8" fmla="*/ 16 w 26"/>
                  <a:gd name="T9" fmla="*/ 11 h 24"/>
                  <a:gd name="T10" fmla="*/ 13 w 26"/>
                  <a:gd name="T11" fmla="*/ 13 h 24"/>
                  <a:gd name="T12" fmla="*/ 10 w 26"/>
                  <a:gd name="T13" fmla="*/ 16 h 24"/>
                  <a:gd name="T14" fmla="*/ 8 w 26"/>
                  <a:gd name="T15" fmla="*/ 16 h 24"/>
                  <a:gd name="T16" fmla="*/ 5 w 26"/>
                  <a:gd name="T17" fmla="*/ 18 h 24"/>
                  <a:gd name="T18" fmla="*/ 0 w 26"/>
                  <a:gd name="T19" fmla="*/ 21 h 24"/>
                  <a:gd name="T20" fmla="*/ 3 w 26"/>
                  <a:gd name="T21" fmla="*/ 24 h 24"/>
                  <a:gd name="T22" fmla="*/ 5 w 26"/>
                  <a:gd name="T23" fmla="*/ 21 h 24"/>
                  <a:gd name="T24" fmla="*/ 10 w 26"/>
                  <a:gd name="T25" fmla="*/ 21 h 24"/>
                  <a:gd name="T26" fmla="*/ 13 w 26"/>
                  <a:gd name="T27" fmla="*/ 18 h 24"/>
                  <a:gd name="T28" fmla="*/ 16 w 26"/>
                  <a:gd name="T29" fmla="*/ 16 h 24"/>
                  <a:gd name="T30" fmla="*/ 18 w 26"/>
                  <a:gd name="T31" fmla="*/ 13 h 24"/>
                  <a:gd name="T32" fmla="*/ 21 w 26"/>
                  <a:gd name="T33" fmla="*/ 11 h 24"/>
                  <a:gd name="T34" fmla="*/ 23 w 26"/>
                  <a:gd name="T35" fmla="*/ 5 h 24"/>
                  <a:gd name="T36" fmla="*/ 26 w 26"/>
                  <a:gd name="T37" fmla="*/ 3 h 24"/>
                  <a:gd name="T38" fmla="*/ 26 w 26"/>
                  <a:gd name="T39" fmla="*/ 3 h 24"/>
                  <a:gd name="T40" fmla="*/ 21 w 26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4"/>
                  <a:gd name="T65" fmla="*/ 26 w 26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4">
                    <a:moveTo>
                      <a:pt x="21" y="0"/>
                    </a:moveTo>
                    <a:lnTo>
                      <a:pt x="21" y="0"/>
                    </a:lnTo>
                    <a:lnTo>
                      <a:pt x="21" y="5"/>
                    </a:lnTo>
                    <a:lnTo>
                      <a:pt x="18" y="8"/>
                    </a:lnTo>
                    <a:lnTo>
                      <a:pt x="16" y="11"/>
                    </a:lnTo>
                    <a:lnTo>
                      <a:pt x="13" y="13"/>
                    </a:lnTo>
                    <a:lnTo>
                      <a:pt x="10" y="16"/>
                    </a:lnTo>
                    <a:lnTo>
                      <a:pt x="8" y="16"/>
                    </a:lnTo>
                    <a:lnTo>
                      <a:pt x="5" y="18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5" y="21"/>
                    </a:lnTo>
                    <a:lnTo>
                      <a:pt x="10" y="21"/>
                    </a:lnTo>
                    <a:lnTo>
                      <a:pt x="13" y="18"/>
                    </a:lnTo>
                    <a:lnTo>
                      <a:pt x="16" y="16"/>
                    </a:lnTo>
                    <a:lnTo>
                      <a:pt x="18" y="13"/>
                    </a:lnTo>
                    <a:lnTo>
                      <a:pt x="21" y="11"/>
                    </a:lnTo>
                    <a:lnTo>
                      <a:pt x="23" y="5"/>
                    </a:lnTo>
                    <a:lnTo>
                      <a:pt x="26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10" name="Freeform 3610"/>
              <p:cNvSpPr>
                <a:spLocks/>
              </p:cNvSpPr>
              <p:nvPr/>
            </p:nvSpPr>
            <p:spPr bwMode="auto">
              <a:xfrm>
                <a:off x="4280" y="2470"/>
                <a:ext cx="10" cy="8"/>
              </a:xfrm>
              <a:custGeom>
                <a:avLst/>
                <a:gdLst>
                  <a:gd name="T0" fmla="*/ 5 w 10"/>
                  <a:gd name="T1" fmla="*/ 0 h 8"/>
                  <a:gd name="T2" fmla="*/ 8 w 10"/>
                  <a:gd name="T3" fmla="*/ 0 h 8"/>
                  <a:gd name="T4" fmla="*/ 5 w 10"/>
                  <a:gd name="T5" fmla="*/ 0 h 8"/>
                  <a:gd name="T6" fmla="*/ 5 w 10"/>
                  <a:gd name="T7" fmla="*/ 0 h 8"/>
                  <a:gd name="T8" fmla="*/ 5 w 10"/>
                  <a:gd name="T9" fmla="*/ 2 h 8"/>
                  <a:gd name="T10" fmla="*/ 5 w 10"/>
                  <a:gd name="T11" fmla="*/ 2 h 8"/>
                  <a:gd name="T12" fmla="*/ 2 w 10"/>
                  <a:gd name="T13" fmla="*/ 2 h 8"/>
                  <a:gd name="T14" fmla="*/ 2 w 10"/>
                  <a:gd name="T15" fmla="*/ 5 h 8"/>
                  <a:gd name="T16" fmla="*/ 2 w 10"/>
                  <a:gd name="T17" fmla="*/ 5 h 8"/>
                  <a:gd name="T18" fmla="*/ 0 w 10"/>
                  <a:gd name="T19" fmla="*/ 5 h 8"/>
                  <a:gd name="T20" fmla="*/ 5 w 10"/>
                  <a:gd name="T21" fmla="*/ 8 h 8"/>
                  <a:gd name="T22" fmla="*/ 5 w 10"/>
                  <a:gd name="T23" fmla="*/ 8 h 8"/>
                  <a:gd name="T24" fmla="*/ 5 w 10"/>
                  <a:gd name="T25" fmla="*/ 8 h 8"/>
                  <a:gd name="T26" fmla="*/ 5 w 10"/>
                  <a:gd name="T27" fmla="*/ 5 h 8"/>
                  <a:gd name="T28" fmla="*/ 8 w 10"/>
                  <a:gd name="T29" fmla="*/ 5 h 8"/>
                  <a:gd name="T30" fmla="*/ 8 w 10"/>
                  <a:gd name="T31" fmla="*/ 5 h 8"/>
                  <a:gd name="T32" fmla="*/ 8 w 10"/>
                  <a:gd name="T33" fmla="*/ 2 h 8"/>
                  <a:gd name="T34" fmla="*/ 8 w 10"/>
                  <a:gd name="T35" fmla="*/ 2 h 8"/>
                  <a:gd name="T36" fmla="*/ 10 w 10"/>
                  <a:gd name="T37" fmla="*/ 0 h 8"/>
                  <a:gd name="T38" fmla="*/ 10 w 10"/>
                  <a:gd name="T39" fmla="*/ 0 h 8"/>
                  <a:gd name="T40" fmla="*/ 5 w 10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"/>
                  <a:gd name="T64" fmla="*/ 0 h 8"/>
                  <a:gd name="T65" fmla="*/ 10 w 10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" h="8">
                    <a:moveTo>
                      <a:pt x="5" y="0"/>
                    </a:moveTo>
                    <a:lnTo>
                      <a:pt x="8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2" y="2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1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11" name="Freeform 3611"/>
              <p:cNvSpPr>
                <a:spLocks/>
              </p:cNvSpPr>
              <p:nvPr/>
            </p:nvSpPr>
            <p:spPr bwMode="auto">
              <a:xfrm>
                <a:off x="4285" y="2467"/>
                <a:ext cx="5" cy="3"/>
              </a:xfrm>
              <a:custGeom>
                <a:avLst/>
                <a:gdLst>
                  <a:gd name="T0" fmla="*/ 3 w 5"/>
                  <a:gd name="T1" fmla="*/ 0 h 3"/>
                  <a:gd name="T2" fmla="*/ 3 w 5"/>
                  <a:gd name="T3" fmla="*/ 0 h 3"/>
                  <a:gd name="T4" fmla="*/ 3 w 5"/>
                  <a:gd name="T5" fmla="*/ 0 h 3"/>
                  <a:gd name="T6" fmla="*/ 3 w 5"/>
                  <a:gd name="T7" fmla="*/ 3 h 3"/>
                  <a:gd name="T8" fmla="*/ 3 w 5"/>
                  <a:gd name="T9" fmla="*/ 3 h 3"/>
                  <a:gd name="T10" fmla="*/ 3 w 5"/>
                  <a:gd name="T11" fmla="*/ 3 h 3"/>
                  <a:gd name="T12" fmla="*/ 3 w 5"/>
                  <a:gd name="T13" fmla="*/ 3 h 3"/>
                  <a:gd name="T14" fmla="*/ 3 w 5"/>
                  <a:gd name="T15" fmla="*/ 3 h 3"/>
                  <a:gd name="T16" fmla="*/ 0 w 5"/>
                  <a:gd name="T17" fmla="*/ 3 h 3"/>
                  <a:gd name="T18" fmla="*/ 0 w 5"/>
                  <a:gd name="T19" fmla="*/ 3 h 3"/>
                  <a:gd name="T20" fmla="*/ 5 w 5"/>
                  <a:gd name="T21" fmla="*/ 3 h 3"/>
                  <a:gd name="T22" fmla="*/ 5 w 5"/>
                  <a:gd name="T23" fmla="*/ 3 h 3"/>
                  <a:gd name="T24" fmla="*/ 5 w 5"/>
                  <a:gd name="T25" fmla="*/ 3 h 3"/>
                  <a:gd name="T26" fmla="*/ 5 w 5"/>
                  <a:gd name="T27" fmla="*/ 3 h 3"/>
                  <a:gd name="T28" fmla="*/ 5 w 5"/>
                  <a:gd name="T29" fmla="*/ 3 h 3"/>
                  <a:gd name="T30" fmla="*/ 5 w 5"/>
                  <a:gd name="T31" fmla="*/ 3 h 3"/>
                  <a:gd name="T32" fmla="*/ 5 w 5"/>
                  <a:gd name="T33" fmla="*/ 3 h 3"/>
                  <a:gd name="T34" fmla="*/ 5 w 5"/>
                  <a:gd name="T35" fmla="*/ 3 h 3"/>
                  <a:gd name="T36" fmla="*/ 5 w 5"/>
                  <a:gd name="T37" fmla="*/ 3 h 3"/>
                  <a:gd name="T38" fmla="*/ 5 w 5"/>
                  <a:gd name="T39" fmla="*/ 3 h 3"/>
                  <a:gd name="T40" fmla="*/ 3 w 5"/>
                  <a:gd name="T41" fmla="*/ 0 h 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3"/>
                  <a:gd name="T65" fmla="*/ 5 w 5"/>
                  <a:gd name="T66" fmla="*/ 3 h 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3">
                    <a:moveTo>
                      <a:pt x="3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5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12" name="Freeform 3612"/>
              <p:cNvSpPr>
                <a:spLocks/>
              </p:cNvSpPr>
              <p:nvPr/>
            </p:nvSpPr>
            <p:spPr bwMode="auto">
              <a:xfrm>
                <a:off x="4277" y="2441"/>
                <a:ext cx="13" cy="29"/>
              </a:xfrm>
              <a:custGeom>
                <a:avLst/>
                <a:gdLst>
                  <a:gd name="T0" fmla="*/ 0 w 13"/>
                  <a:gd name="T1" fmla="*/ 3 h 29"/>
                  <a:gd name="T2" fmla="*/ 0 w 13"/>
                  <a:gd name="T3" fmla="*/ 3 h 29"/>
                  <a:gd name="T4" fmla="*/ 3 w 13"/>
                  <a:gd name="T5" fmla="*/ 5 h 29"/>
                  <a:gd name="T6" fmla="*/ 5 w 13"/>
                  <a:gd name="T7" fmla="*/ 8 h 29"/>
                  <a:gd name="T8" fmla="*/ 8 w 13"/>
                  <a:gd name="T9" fmla="*/ 11 h 29"/>
                  <a:gd name="T10" fmla="*/ 8 w 13"/>
                  <a:gd name="T11" fmla="*/ 13 h 29"/>
                  <a:gd name="T12" fmla="*/ 8 w 13"/>
                  <a:gd name="T13" fmla="*/ 18 h 29"/>
                  <a:gd name="T14" fmla="*/ 11 w 13"/>
                  <a:gd name="T15" fmla="*/ 21 h 29"/>
                  <a:gd name="T16" fmla="*/ 11 w 13"/>
                  <a:gd name="T17" fmla="*/ 24 h 29"/>
                  <a:gd name="T18" fmla="*/ 11 w 13"/>
                  <a:gd name="T19" fmla="*/ 26 h 29"/>
                  <a:gd name="T20" fmla="*/ 13 w 13"/>
                  <a:gd name="T21" fmla="*/ 29 h 29"/>
                  <a:gd name="T22" fmla="*/ 13 w 13"/>
                  <a:gd name="T23" fmla="*/ 24 h 29"/>
                  <a:gd name="T24" fmla="*/ 13 w 13"/>
                  <a:gd name="T25" fmla="*/ 21 h 29"/>
                  <a:gd name="T26" fmla="*/ 13 w 13"/>
                  <a:gd name="T27" fmla="*/ 16 h 29"/>
                  <a:gd name="T28" fmla="*/ 11 w 13"/>
                  <a:gd name="T29" fmla="*/ 13 h 29"/>
                  <a:gd name="T30" fmla="*/ 11 w 13"/>
                  <a:gd name="T31" fmla="*/ 11 h 29"/>
                  <a:gd name="T32" fmla="*/ 8 w 13"/>
                  <a:gd name="T33" fmla="*/ 5 h 29"/>
                  <a:gd name="T34" fmla="*/ 5 w 13"/>
                  <a:gd name="T35" fmla="*/ 3 h 29"/>
                  <a:gd name="T36" fmla="*/ 3 w 13"/>
                  <a:gd name="T37" fmla="*/ 0 h 29"/>
                  <a:gd name="T38" fmla="*/ 3 w 13"/>
                  <a:gd name="T39" fmla="*/ 0 h 29"/>
                  <a:gd name="T40" fmla="*/ 0 w 13"/>
                  <a:gd name="T41" fmla="*/ 3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9"/>
                  <a:gd name="T65" fmla="*/ 13 w 13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9">
                    <a:moveTo>
                      <a:pt x="0" y="3"/>
                    </a:moveTo>
                    <a:lnTo>
                      <a:pt x="0" y="3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8" y="11"/>
                    </a:lnTo>
                    <a:lnTo>
                      <a:pt x="8" y="13"/>
                    </a:lnTo>
                    <a:lnTo>
                      <a:pt x="8" y="18"/>
                    </a:lnTo>
                    <a:lnTo>
                      <a:pt x="11" y="21"/>
                    </a:lnTo>
                    <a:lnTo>
                      <a:pt x="11" y="24"/>
                    </a:lnTo>
                    <a:lnTo>
                      <a:pt x="11" y="26"/>
                    </a:lnTo>
                    <a:lnTo>
                      <a:pt x="13" y="29"/>
                    </a:lnTo>
                    <a:lnTo>
                      <a:pt x="13" y="24"/>
                    </a:lnTo>
                    <a:lnTo>
                      <a:pt x="13" y="21"/>
                    </a:lnTo>
                    <a:lnTo>
                      <a:pt x="13" y="16"/>
                    </a:lnTo>
                    <a:lnTo>
                      <a:pt x="11" y="13"/>
                    </a:lnTo>
                    <a:lnTo>
                      <a:pt x="11" y="11"/>
                    </a:lnTo>
                    <a:lnTo>
                      <a:pt x="8" y="5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13" name="Freeform 3613"/>
              <p:cNvSpPr>
                <a:spLocks/>
              </p:cNvSpPr>
              <p:nvPr/>
            </p:nvSpPr>
            <p:spPr bwMode="auto">
              <a:xfrm>
                <a:off x="4254" y="2433"/>
                <a:ext cx="26" cy="11"/>
              </a:xfrm>
              <a:custGeom>
                <a:avLst/>
                <a:gdLst>
                  <a:gd name="T0" fmla="*/ 0 w 26"/>
                  <a:gd name="T1" fmla="*/ 3 h 11"/>
                  <a:gd name="T2" fmla="*/ 0 w 26"/>
                  <a:gd name="T3" fmla="*/ 3 h 11"/>
                  <a:gd name="T4" fmla="*/ 2 w 26"/>
                  <a:gd name="T5" fmla="*/ 3 h 11"/>
                  <a:gd name="T6" fmla="*/ 8 w 26"/>
                  <a:gd name="T7" fmla="*/ 3 h 11"/>
                  <a:gd name="T8" fmla="*/ 10 w 26"/>
                  <a:gd name="T9" fmla="*/ 3 h 11"/>
                  <a:gd name="T10" fmla="*/ 13 w 26"/>
                  <a:gd name="T11" fmla="*/ 5 h 11"/>
                  <a:gd name="T12" fmla="*/ 15 w 26"/>
                  <a:gd name="T13" fmla="*/ 5 h 11"/>
                  <a:gd name="T14" fmla="*/ 18 w 26"/>
                  <a:gd name="T15" fmla="*/ 8 h 11"/>
                  <a:gd name="T16" fmla="*/ 23 w 26"/>
                  <a:gd name="T17" fmla="*/ 8 h 11"/>
                  <a:gd name="T18" fmla="*/ 23 w 26"/>
                  <a:gd name="T19" fmla="*/ 11 h 11"/>
                  <a:gd name="T20" fmla="*/ 26 w 26"/>
                  <a:gd name="T21" fmla="*/ 8 h 11"/>
                  <a:gd name="T22" fmla="*/ 23 w 26"/>
                  <a:gd name="T23" fmla="*/ 5 h 11"/>
                  <a:gd name="T24" fmla="*/ 21 w 26"/>
                  <a:gd name="T25" fmla="*/ 3 h 11"/>
                  <a:gd name="T26" fmla="*/ 18 w 26"/>
                  <a:gd name="T27" fmla="*/ 3 h 11"/>
                  <a:gd name="T28" fmla="*/ 15 w 26"/>
                  <a:gd name="T29" fmla="*/ 0 h 11"/>
                  <a:gd name="T30" fmla="*/ 10 w 26"/>
                  <a:gd name="T31" fmla="*/ 0 h 11"/>
                  <a:gd name="T32" fmla="*/ 8 w 26"/>
                  <a:gd name="T33" fmla="*/ 0 h 11"/>
                  <a:gd name="T34" fmla="*/ 2 w 26"/>
                  <a:gd name="T35" fmla="*/ 0 h 11"/>
                  <a:gd name="T36" fmla="*/ 0 w 26"/>
                  <a:gd name="T37" fmla="*/ 0 h 11"/>
                  <a:gd name="T38" fmla="*/ 0 w 26"/>
                  <a:gd name="T39" fmla="*/ 0 h 11"/>
                  <a:gd name="T40" fmla="*/ 0 w 26"/>
                  <a:gd name="T41" fmla="*/ 3 h 1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11"/>
                  <a:gd name="T65" fmla="*/ 26 w 26"/>
                  <a:gd name="T66" fmla="*/ 11 h 1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11">
                    <a:moveTo>
                      <a:pt x="0" y="3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8" y="3"/>
                    </a:lnTo>
                    <a:lnTo>
                      <a:pt x="10" y="3"/>
                    </a:lnTo>
                    <a:lnTo>
                      <a:pt x="13" y="5"/>
                    </a:lnTo>
                    <a:lnTo>
                      <a:pt x="15" y="5"/>
                    </a:lnTo>
                    <a:lnTo>
                      <a:pt x="18" y="8"/>
                    </a:lnTo>
                    <a:lnTo>
                      <a:pt x="23" y="8"/>
                    </a:lnTo>
                    <a:lnTo>
                      <a:pt x="23" y="11"/>
                    </a:lnTo>
                    <a:lnTo>
                      <a:pt x="26" y="8"/>
                    </a:lnTo>
                    <a:lnTo>
                      <a:pt x="23" y="5"/>
                    </a:lnTo>
                    <a:lnTo>
                      <a:pt x="21" y="3"/>
                    </a:lnTo>
                    <a:lnTo>
                      <a:pt x="18" y="3"/>
                    </a:lnTo>
                    <a:lnTo>
                      <a:pt x="15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14" name="Freeform 3614"/>
              <p:cNvSpPr>
                <a:spLocks/>
              </p:cNvSpPr>
              <p:nvPr/>
            </p:nvSpPr>
            <p:spPr bwMode="auto">
              <a:xfrm>
                <a:off x="4225" y="2431"/>
                <a:ext cx="29" cy="10"/>
              </a:xfrm>
              <a:custGeom>
                <a:avLst/>
                <a:gdLst>
                  <a:gd name="T0" fmla="*/ 2 w 29"/>
                  <a:gd name="T1" fmla="*/ 10 h 10"/>
                  <a:gd name="T2" fmla="*/ 2 w 29"/>
                  <a:gd name="T3" fmla="*/ 10 h 10"/>
                  <a:gd name="T4" fmla="*/ 5 w 29"/>
                  <a:gd name="T5" fmla="*/ 7 h 10"/>
                  <a:gd name="T6" fmla="*/ 8 w 29"/>
                  <a:gd name="T7" fmla="*/ 7 h 10"/>
                  <a:gd name="T8" fmla="*/ 13 w 29"/>
                  <a:gd name="T9" fmla="*/ 5 h 10"/>
                  <a:gd name="T10" fmla="*/ 16 w 29"/>
                  <a:gd name="T11" fmla="*/ 5 h 10"/>
                  <a:gd name="T12" fmla="*/ 21 w 29"/>
                  <a:gd name="T13" fmla="*/ 5 h 10"/>
                  <a:gd name="T14" fmla="*/ 23 w 29"/>
                  <a:gd name="T15" fmla="*/ 5 h 10"/>
                  <a:gd name="T16" fmla="*/ 26 w 29"/>
                  <a:gd name="T17" fmla="*/ 5 h 10"/>
                  <a:gd name="T18" fmla="*/ 29 w 29"/>
                  <a:gd name="T19" fmla="*/ 5 h 10"/>
                  <a:gd name="T20" fmla="*/ 29 w 29"/>
                  <a:gd name="T21" fmla="*/ 2 h 10"/>
                  <a:gd name="T22" fmla="*/ 26 w 29"/>
                  <a:gd name="T23" fmla="*/ 0 h 10"/>
                  <a:gd name="T24" fmla="*/ 23 w 29"/>
                  <a:gd name="T25" fmla="*/ 0 h 10"/>
                  <a:gd name="T26" fmla="*/ 21 w 29"/>
                  <a:gd name="T27" fmla="*/ 2 h 10"/>
                  <a:gd name="T28" fmla="*/ 16 w 29"/>
                  <a:gd name="T29" fmla="*/ 2 h 10"/>
                  <a:gd name="T30" fmla="*/ 10 w 29"/>
                  <a:gd name="T31" fmla="*/ 2 h 10"/>
                  <a:gd name="T32" fmla="*/ 8 w 29"/>
                  <a:gd name="T33" fmla="*/ 5 h 10"/>
                  <a:gd name="T34" fmla="*/ 2 w 29"/>
                  <a:gd name="T35" fmla="*/ 5 h 10"/>
                  <a:gd name="T36" fmla="*/ 0 w 29"/>
                  <a:gd name="T37" fmla="*/ 10 h 10"/>
                  <a:gd name="T38" fmla="*/ 0 w 29"/>
                  <a:gd name="T39" fmla="*/ 10 h 10"/>
                  <a:gd name="T40" fmla="*/ 2 w 29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10"/>
                  <a:gd name="T65" fmla="*/ 29 w 29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10">
                    <a:moveTo>
                      <a:pt x="2" y="10"/>
                    </a:moveTo>
                    <a:lnTo>
                      <a:pt x="2" y="10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13" y="5"/>
                    </a:lnTo>
                    <a:lnTo>
                      <a:pt x="16" y="5"/>
                    </a:lnTo>
                    <a:lnTo>
                      <a:pt x="21" y="5"/>
                    </a:lnTo>
                    <a:lnTo>
                      <a:pt x="23" y="5"/>
                    </a:lnTo>
                    <a:lnTo>
                      <a:pt x="26" y="5"/>
                    </a:lnTo>
                    <a:lnTo>
                      <a:pt x="29" y="5"/>
                    </a:lnTo>
                    <a:lnTo>
                      <a:pt x="29" y="2"/>
                    </a:lnTo>
                    <a:lnTo>
                      <a:pt x="26" y="0"/>
                    </a:lnTo>
                    <a:lnTo>
                      <a:pt x="23" y="0"/>
                    </a:lnTo>
                    <a:lnTo>
                      <a:pt x="21" y="2"/>
                    </a:lnTo>
                    <a:lnTo>
                      <a:pt x="16" y="2"/>
                    </a:lnTo>
                    <a:lnTo>
                      <a:pt x="10" y="2"/>
                    </a:lnTo>
                    <a:lnTo>
                      <a:pt x="8" y="5"/>
                    </a:lnTo>
                    <a:lnTo>
                      <a:pt x="2" y="5"/>
                    </a:lnTo>
                    <a:lnTo>
                      <a:pt x="0" y="10"/>
                    </a:lnTo>
                    <a:lnTo>
                      <a:pt x="2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15" name="Freeform 3615"/>
              <p:cNvSpPr>
                <a:spLocks/>
              </p:cNvSpPr>
              <p:nvPr/>
            </p:nvSpPr>
            <p:spPr bwMode="auto">
              <a:xfrm>
                <a:off x="4222" y="2441"/>
                <a:ext cx="5" cy="3"/>
              </a:xfrm>
              <a:custGeom>
                <a:avLst/>
                <a:gdLst>
                  <a:gd name="T0" fmla="*/ 5 w 5"/>
                  <a:gd name="T1" fmla="*/ 3 h 3"/>
                  <a:gd name="T2" fmla="*/ 3 w 5"/>
                  <a:gd name="T3" fmla="*/ 3 h 3"/>
                  <a:gd name="T4" fmla="*/ 5 w 5"/>
                  <a:gd name="T5" fmla="*/ 3 h 3"/>
                  <a:gd name="T6" fmla="*/ 5 w 5"/>
                  <a:gd name="T7" fmla="*/ 3 h 3"/>
                  <a:gd name="T8" fmla="*/ 5 w 5"/>
                  <a:gd name="T9" fmla="*/ 3 h 3"/>
                  <a:gd name="T10" fmla="*/ 5 w 5"/>
                  <a:gd name="T11" fmla="*/ 3 h 3"/>
                  <a:gd name="T12" fmla="*/ 5 w 5"/>
                  <a:gd name="T13" fmla="*/ 3 h 3"/>
                  <a:gd name="T14" fmla="*/ 5 w 5"/>
                  <a:gd name="T15" fmla="*/ 3 h 3"/>
                  <a:gd name="T16" fmla="*/ 5 w 5"/>
                  <a:gd name="T17" fmla="*/ 0 h 3"/>
                  <a:gd name="T18" fmla="*/ 5 w 5"/>
                  <a:gd name="T19" fmla="*/ 0 h 3"/>
                  <a:gd name="T20" fmla="*/ 3 w 5"/>
                  <a:gd name="T21" fmla="*/ 0 h 3"/>
                  <a:gd name="T22" fmla="*/ 3 w 5"/>
                  <a:gd name="T23" fmla="*/ 0 h 3"/>
                  <a:gd name="T24" fmla="*/ 3 w 5"/>
                  <a:gd name="T25" fmla="*/ 0 h 3"/>
                  <a:gd name="T26" fmla="*/ 3 w 5"/>
                  <a:gd name="T27" fmla="*/ 0 h 3"/>
                  <a:gd name="T28" fmla="*/ 3 w 5"/>
                  <a:gd name="T29" fmla="*/ 0 h 3"/>
                  <a:gd name="T30" fmla="*/ 3 w 5"/>
                  <a:gd name="T31" fmla="*/ 0 h 3"/>
                  <a:gd name="T32" fmla="*/ 3 w 5"/>
                  <a:gd name="T33" fmla="*/ 0 h 3"/>
                  <a:gd name="T34" fmla="*/ 0 w 5"/>
                  <a:gd name="T35" fmla="*/ 0 h 3"/>
                  <a:gd name="T36" fmla="*/ 0 w 5"/>
                  <a:gd name="T37" fmla="*/ 0 h 3"/>
                  <a:gd name="T38" fmla="*/ 0 w 5"/>
                  <a:gd name="T39" fmla="*/ 0 h 3"/>
                  <a:gd name="T40" fmla="*/ 5 w 5"/>
                  <a:gd name="T41" fmla="*/ 3 h 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3"/>
                  <a:gd name="T65" fmla="*/ 5 w 5"/>
                  <a:gd name="T66" fmla="*/ 3 h 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3">
                    <a:moveTo>
                      <a:pt x="5" y="3"/>
                    </a:moveTo>
                    <a:lnTo>
                      <a:pt x="3" y="3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316" name="Freeform 3616"/>
              <p:cNvSpPr>
                <a:spLocks/>
              </p:cNvSpPr>
              <p:nvPr/>
            </p:nvSpPr>
            <p:spPr bwMode="auto">
              <a:xfrm>
                <a:off x="4235" y="2444"/>
                <a:ext cx="47" cy="49"/>
              </a:xfrm>
              <a:custGeom>
                <a:avLst/>
                <a:gdLst>
                  <a:gd name="T0" fmla="*/ 0 w 47"/>
                  <a:gd name="T1" fmla="*/ 36 h 49"/>
                  <a:gd name="T2" fmla="*/ 0 w 47"/>
                  <a:gd name="T3" fmla="*/ 36 h 49"/>
                  <a:gd name="T4" fmla="*/ 3 w 47"/>
                  <a:gd name="T5" fmla="*/ 44 h 49"/>
                  <a:gd name="T6" fmla="*/ 11 w 47"/>
                  <a:gd name="T7" fmla="*/ 49 h 49"/>
                  <a:gd name="T8" fmla="*/ 16 w 47"/>
                  <a:gd name="T9" fmla="*/ 49 h 49"/>
                  <a:gd name="T10" fmla="*/ 24 w 47"/>
                  <a:gd name="T11" fmla="*/ 49 h 49"/>
                  <a:gd name="T12" fmla="*/ 32 w 47"/>
                  <a:gd name="T13" fmla="*/ 44 h 49"/>
                  <a:gd name="T14" fmla="*/ 37 w 47"/>
                  <a:gd name="T15" fmla="*/ 36 h 49"/>
                  <a:gd name="T16" fmla="*/ 42 w 47"/>
                  <a:gd name="T17" fmla="*/ 28 h 49"/>
                  <a:gd name="T18" fmla="*/ 47 w 47"/>
                  <a:gd name="T19" fmla="*/ 18 h 49"/>
                  <a:gd name="T20" fmla="*/ 45 w 47"/>
                  <a:gd name="T21" fmla="*/ 10 h 49"/>
                  <a:gd name="T22" fmla="*/ 42 w 47"/>
                  <a:gd name="T23" fmla="*/ 2 h 49"/>
                  <a:gd name="T24" fmla="*/ 40 w 47"/>
                  <a:gd name="T25" fmla="*/ 0 h 49"/>
                  <a:gd name="T26" fmla="*/ 34 w 47"/>
                  <a:gd name="T27" fmla="*/ 0 h 49"/>
                  <a:gd name="T28" fmla="*/ 37 w 47"/>
                  <a:gd name="T29" fmla="*/ 0 h 49"/>
                  <a:gd name="T30" fmla="*/ 40 w 47"/>
                  <a:gd name="T31" fmla="*/ 2 h 49"/>
                  <a:gd name="T32" fmla="*/ 42 w 47"/>
                  <a:gd name="T33" fmla="*/ 10 h 49"/>
                  <a:gd name="T34" fmla="*/ 45 w 47"/>
                  <a:gd name="T35" fmla="*/ 18 h 49"/>
                  <a:gd name="T36" fmla="*/ 42 w 47"/>
                  <a:gd name="T37" fmla="*/ 26 h 49"/>
                  <a:gd name="T38" fmla="*/ 34 w 47"/>
                  <a:gd name="T39" fmla="*/ 34 h 49"/>
                  <a:gd name="T40" fmla="*/ 29 w 47"/>
                  <a:gd name="T41" fmla="*/ 42 h 49"/>
                  <a:gd name="T42" fmla="*/ 21 w 47"/>
                  <a:gd name="T43" fmla="*/ 47 h 49"/>
                  <a:gd name="T44" fmla="*/ 16 w 47"/>
                  <a:gd name="T45" fmla="*/ 47 h 49"/>
                  <a:gd name="T46" fmla="*/ 11 w 47"/>
                  <a:gd name="T47" fmla="*/ 47 h 49"/>
                  <a:gd name="T48" fmla="*/ 3 w 47"/>
                  <a:gd name="T49" fmla="*/ 42 h 49"/>
                  <a:gd name="T50" fmla="*/ 0 w 47"/>
                  <a:gd name="T51" fmla="*/ 36 h 4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7"/>
                  <a:gd name="T79" fmla="*/ 0 h 49"/>
                  <a:gd name="T80" fmla="*/ 47 w 47"/>
                  <a:gd name="T81" fmla="*/ 49 h 49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7" h="49">
                    <a:moveTo>
                      <a:pt x="0" y="36"/>
                    </a:moveTo>
                    <a:lnTo>
                      <a:pt x="0" y="36"/>
                    </a:lnTo>
                    <a:lnTo>
                      <a:pt x="3" y="44"/>
                    </a:lnTo>
                    <a:lnTo>
                      <a:pt x="11" y="49"/>
                    </a:lnTo>
                    <a:lnTo>
                      <a:pt x="16" y="49"/>
                    </a:lnTo>
                    <a:lnTo>
                      <a:pt x="24" y="49"/>
                    </a:lnTo>
                    <a:lnTo>
                      <a:pt x="32" y="44"/>
                    </a:lnTo>
                    <a:lnTo>
                      <a:pt x="37" y="36"/>
                    </a:lnTo>
                    <a:lnTo>
                      <a:pt x="42" y="28"/>
                    </a:lnTo>
                    <a:lnTo>
                      <a:pt x="47" y="18"/>
                    </a:lnTo>
                    <a:lnTo>
                      <a:pt x="45" y="10"/>
                    </a:lnTo>
                    <a:lnTo>
                      <a:pt x="42" y="2"/>
                    </a:lnTo>
                    <a:lnTo>
                      <a:pt x="40" y="0"/>
                    </a:lnTo>
                    <a:lnTo>
                      <a:pt x="34" y="0"/>
                    </a:lnTo>
                    <a:lnTo>
                      <a:pt x="37" y="0"/>
                    </a:lnTo>
                    <a:lnTo>
                      <a:pt x="40" y="2"/>
                    </a:lnTo>
                    <a:lnTo>
                      <a:pt x="42" y="10"/>
                    </a:lnTo>
                    <a:lnTo>
                      <a:pt x="45" y="18"/>
                    </a:lnTo>
                    <a:lnTo>
                      <a:pt x="42" y="26"/>
                    </a:lnTo>
                    <a:lnTo>
                      <a:pt x="34" y="34"/>
                    </a:lnTo>
                    <a:lnTo>
                      <a:pt x="29" y="42"/>
                    </a:lnTo>
                    <a:lnTo>
                      <a:pt x="21" y="47"/>
                    </a:lnTo>
                    <a:lnTo>
                      <a:pt x="16" y="47"/>
                    </a:lnTo>
                    <a:lnTo>
                      <a:pt x="11" y="47"/>
                    </a:lnTo>
                    <a:lnTo>
                      <a:pt x="3" y="42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BFD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</p:grpSp>
        <p:sp>
          <p:nvSpPr>
            <p:cNvPr id="15422" name="Rectangle 3618"/>
            <p:cNvSpPr>
              <a:spLocks noChangeArrowheads="1"/>
            </p:cNvSpPr>
            <p:nvPr/>
          </p:nvSpPr>
          <p:spPr bwMode="auto">
            <a:xfrm>
              <a:off x="3666" y="1857"/>
              <a:ext cx="773" cy="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5423" name="Rectangle 3619"/>
            <p:cNvSpPr>
              <a:spLocks noChangeArrowheads="1"/>
            </p:cNvSpPr>
            <p:nvPr/>
          </p:nvSpPr>
          <p:spPr bwMode="auto">
            <a:xfrm>
              <a:off x="3883" y="1869"/>
              <a:ext cx="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de-DE" sz="1400" dirty="0"/>
            </a:p>
          </p:txBody>
        </p:sp>
        <p:sp>
          <p:nvSpPr>
            <p:cNvPr id="15424" name="Rectangle 3620"/>
            <p:cNvSpPr>
              <a:spLocks noChangeArrowheads="1"/>
            </p:cNvSpPr>
            <p:nvPr/>
          </p:nvSpPr>
          <p:spPr bwMode="auto">
            <a:xfrm>
              <a:off x="3829" y="1980"/>
              <a:ext cx="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de-DE" sz="1400" dirty="0"/>
            </a:p>
          </p:txBody>
        </p:sp>
        <p:grpSp>
          <p:nvGrpSpPr>
            <p:cNvPr id="15425" name="Group 3786"/>
            <p:cNvGrpSpPr>
              <a:grpSpLocks/>
            </p:cNvGrpSpPr>
            <p:nvPr/>
          </p:nvGrpSpPr>
          <p:grpSpPr bwMode="auto">
            <a:xfrm>
              <a:off x="1552" y="2129"/>
              <a:ext cx="588" cy="419"/>
              <a:chOff x="1552" y="2129"/>
              <a:chExt cx="588" cy="419"/>
            </a:xfrm>
          </p:grpSpPr>
          <p:sp>
            <p:nvSpPr>
              <p:cNvPr id="16987" name="Freeform 3621"/>
              <p:cNvSpPr>
                <a:spLocks/>
              </p:cNvSpPr>
              <p:nvPr/>
            </p:nvSpPr>
            <p:spPr bwMode="auto">
              <a:xfrm>
                <a:off x="1852" y="2305"/>
                <a:ext cx="58" cy="34"/>
              </a:xfrm>
              <a:custGeom>
                <a:avLst/>
                <a:gdLst>
                  <a:gd name="T0" fmla="*/ 55 w 58"/>
                  <a:gd name="T1" fmla="*/ 0 h 34"/>
                  <a:gd name="T2" fmla="*/ 55 w 58"/>
                  <a:gd name="T3" fmla="*/ 0 h 34"/>
                  <a:gd name="T4" fmla="*/ 48 w 58"/>
                  <a:gd name="T5" fmla="*/ 2 h 34"/>
                  <a:gd name="T6" fmla="*/ 42 w 58"/>
                  <a:gd name="T7" fmla="*/ 5 h 34"/>
                  <a:gd name="T8" fmla="*/ 34 w 58"/>
                  <a:gd name="T9" fmla="*/ 10 h 34"/>
                  <a:gd name="T10" fmla="*/ 27 w 58"/>
                  <a:gd name="T11" fmla="*/ 13 h 34"/>
                  <a:gd name="T12" fmla="*/ 21 w 58"/>
                  <a:gd name="T13" fmla="*/ 18 h 34"/>
                  <a:gd name="T14" fmla="*/ 14 w 58"/>
                  <a:gd name="T15" fmla="*/ 23 h 34"/>
                  <a:gd name="T16" fmla="*/ 8 w 58"/>
                  <a:gd name="T17" fmla="*/ 29 h 34"/>
                  <a:gd name="T18" fmla="*/ 0 w 58"/>
                  <a:gd name="T19" fmla="*/ 31 h 34"/>
                  <a:gd name="T20" fmla="*/ 3 w 58"/>
                  <a:gd name="T21" fmla="*/ 34 h 34"/>
                  <a:gd name="T22" fmla="*/ 11 w 58"/>
                  <a:gd name="T23" fmla="*/ 31 h 34"/>
                  <a:gd name="T24" fmla="*/ 16 w 58"/>
                  <a:gd name="T25" fmla="*/ 26 h 34"/>
                  <a:gd name="T26" fmla="*/ 24 w 58"/>
                  <a:gd name="T27" fmla="*/ 21 h 34"/>
                  <a:gd name="T28" fmla="*/ 29 w 58"/>
                  <a:gd name="T29" fmla="*/ 18 h 34"/>
                  <a:gd name="T30" fmla="*/ 37 w 58"/>
                  <a:gd name="T31" fmla="*/ 13 h 34"/>
                  <a:gd name="T32" fmla="*/ 42 w 58"/>
                  <a:gd name="T33" fmla="*/ 8 h 34"/>
                  <a:gd name="T34" fmla="*/ 50 w 58"/>
                  <a:gd name="T35" fmla="*/ 5 h 34"/>
                  <a:gd name="T36" fmla="*/ 58 w 58"/>
                  <a:gd name="T37" fmla="*/ 2 h 34"/>
                  <a:gd name="T38" fmla="*/ 58 w 58"/>
                  <a:gd name="T39" fmla="*/ 2 h 34"/>
                  <a:gd name="T40" fmla="*/ 55 w 58"/>
                  <a:gd name="T41" fmla="*/ 0 h 3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8"/>
                  <a:gd name="T64" fmla="*/ 0 h 34"/>
                  <a:gd name="T65" fmla="*/ 58 w 58"/>
                  <a:gd name="T66" fmla="*/ 34 h 3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8" h="34">
                    <a:moveTo>
                      <a:pt x="55" y="0"/>
                    </a:moveTo>
                    <a:lnTo>
                      <a:pt x="55" y="0"/>
                    </a:lnTo>
                    <a:lnTo>
                      <a:pt x="48" y="2"/>
                    </a:lnTo>
                    <a:lnTo>
                      <a:pt x="42" y="5"/>
                    </a:lnTo>
                    <a:lnTo>
                      <a:pt x="34" y="10"/>
                    </a:lnTo>
                    <a:lnTo>
                      <a:pt x="27" y="13"/>
                    </a:lnTo>
                    <a:lnTo>
                      <a:pt x="21" y="18"/>
                    </a:lnTo>
                    <a:lnTo>
                      <a:pt x="14" y="23"/>
                    </a:lnTo>
                    <a:lnTo>
                      <a:pt x="8" y="29"/>
                    </a:lnTo>
                    <a:lnTo>
                      <a:pt x="0" y="31"/>
                    </a:lnTo>
                    <a:lnTo>
                      <a:pt x="3" y="34"/>
                    </a:lnTo>
                    <a:lnTo>
                      <a:pt x="11" y="31"/>
                    </a:lnTo>
                    <a:lnTo>
                      <a:pt x="16" y="26"/>
                    </a:lnTo>
                    <a:lnTo>
                      <a:pt x="24" y="21"/>
                    </a:lnTo>
                    <a:lnTo>
                      <a:pt x="29" y="18"/>
                    </a:lnTo>
                    <a:lnTo>
                      <a:pt x="37" y="13"/>
                    </a:lnTo>
                    <a:lnTo>
                      <a:pt x="42" y="8"/>
                    </a:lnTo>
                    <a:lnTo>
                      <a:pt x="50" y="5"/>
                    </a:lnTo>
                    <a:lnTo>
                      <a:pt x="58" y="2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88" name="Freeform 3622"/>
              <p:cNvSpPr>
                <a:spLocks/>
              </p:cNvSpPr>
              <p:nvPr/>
            </p:nvSpPr>
            <p:spPr bwMode="auto">
              <a:xfrm>
                <a:off x="1907" y="2302"/>
                <a:ext cx="47" cy="8"/>
              </a:xfrm>
              <a:custGeom>
                <a:avLst/>
                <a:gdLst>
                  <a:gd name="T0" fmla="*/ 47 w 47"/>
                  <a:gd name="T1" fmla="*/ 5 h 8"/>
                  <a:gd name="T2" fmla="*/ 47 w 47"/>
                  <a:gd name="T3" fmla="*/ 5 h 8"/>
                  <a:gd name="T4" fmla="*/ 42 w 47"/>
                  <a:gd name="T5" fmla="*/ 3 h 8"/>
                  <a:gd name="T6" fmla="*/ 37 w 47"/>
                  <a:gd name="T7" fmla="*/ 3 h 8"/>
                  <a:gd name="T8" fmla="*/ 32 w 47"/>
                  <a:gd name="T9" fmla="*/ 0 h 8"/>
                  <a:gd name="T10" fmla="*/ 24 w 47"/>
                  <a:gd name="T11" fmla="*/ 0 h 8"/>
                  <a:gd name="T12" fmla="*/ 19 w 47"/>
                  <a:gd name="T13" fmla="*/ 0 h 8"/>
                  <a:gd name="T14" fmla="*/ 13 w 47"/>
                  <a:gd name="T15" fmla="*/ 0 h 8"/>
                  <a:gd name="T16" fmla="*/ 8 w 47"/>
                  <a:gd name="T17" fmla="*/ 0 h 8"/>
                  <a:gd name="T18" fmla="*/ 0 w 47"/>
                  <a:gd name="T19" fmla="*/ 3 h 8"/>
                  <a:gd name="T20" fmla="*/ 3 w 47"/>
                  <a:gd name="T21" fmla="*/ 5 h 8"/>
                  <a:gd name="T22" fmla="*/ 8 w 47"/>
                  <a:gd name="T23" fmla="*/ 5 h 8"/>
                  <a:gd name="T24" fmla="*/ 13 w 47"/>
                  <a:gd name="T25" fmla="*/ 3 h 8"/>
                  <a:gd name="T26" fmla="*/ 19 w 47"/>
                  <a:gd name="T27" fmla="*/ 3 h 8"/>
                  <a:gd name="T28" fmla="*/ 24 w 47"/>
                  <a:gd name="T29" fmla="*/ 3 h 8"/>
                  <a:gd name="T30" fmla="*/ 32 w 47"/>
                  <a:gd name="T31" fmla="*/ 5 h 8"/>
                  <a:gd name="T32" fmla="*/ 37 w 47"/>
                  <a:gd name="T33" fmla="*/ 5 h 8"/>
                  <a:gd name="T34" fmla="*/ 42 w 47"/>
                  <a:gd name="T35" fmla="*/ 5 h 8"/>
                  <a:gd name="T36" fmla="*/ 47 w 47"/>
                  <a:gd name="T37" fmla="*/ 8 h 8"/>
                  <a:gd name="T38" fmla="*/ 47 w 47"/>
                  <a:gd name="T39" fmla="*/ 8 h 8"/>
                  <a:gd name="T40" fmla="*/ 47 w 47"/>
                  <a:gd name="T41" fmla="*/ 5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7"/>
                  <a:gd name="T64" fmla="*/ 0 h 8"/>
                  <a:gd name="T65" fmla="*/ 47 w 47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7" h="8">
                    <a:moveTo>
                      <a:pt x="47" y="5"/>
                    </a:moveTo>
                    <a:lnTo>
                      <a:pt x="47" y="5"/>
                    </a:lnTo>
                    <a:lnTo>
                      <a:pt x="42" y="3"/>
                    </a:lnTo>
                    <a:lnTo>
                      <a:pt x="37" y="3"/>
                    </a:lnTo>
                    <a:lnTo>
                      <a:pt x="32" y="0"/>
                    </a:lnTo>
                    <a:lnTo>
                      <a:pt x="24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0" y="3"/>
                    </a:lnTo>
                    <a:lnTo>
                      <a:pt x="3" y="5"/>
                    </a:lnTo>
                    <a:lnTo>
                      <a:pt x="8" y="5"/>
                    </a:lnTo>
                    <a:lnTo>
                      <a:pt x="13" y="3"/>
                    </a:lnTo>
                    <a:lnTo>
                      <a:pt x="19" y="3"/>
                    </a:lnTo>
                    <a:lnTo>
                      <a:pt x="24" y="3"/>
                    </a:lnTo>
                    <a:lnTo>
                      <a:pt x="32" y="5"/>
                    </a:lnTo>
                    <a:lnTo>
                      <a:pt x="37" y="5"/>
                    </a:lnTo>
                    <a:lnTo>
                      <a:pt x="42" y="5"/>
                    </a:lnTo>
                    <a:lnTo>
                      <a:pt x="47" y="8"/>
                    </a:lnTo>
                    <a:lnTo>
                      <a:pt x="47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89" name="Freeform 3623"/>
              <p:cNvSpPr>
                <a:spLocks/>
              </p:cNvSpPr>
              <p:nvPr/>
            </p:nvSpPr>
            <p:spPr bwMode="auto">
              <a:xfrm>
                <a:off x="1954" y="2307"/>
                <a:ext cx="27" cy="21"/>
              </a:xfrm>
              <a:custGeom>
                <a:avLst/>
                <a:gdLst>
                  <a:gd name="T0" fmla="*/ 27 w 27"/>
                  <a:gd name="T1" fmla="*/ 19 h 21"/>
                  <a:gd name="T2" fmla="*/ 27 w 27"/>
                  <a:gd name="T3" fmla="*/ 19 h 21"/>
                  <a:gd name="T4" fmla="*/ 27 w 27"/>
                  <a:gd name="T5" fmla="*/ 16 h 21"/>
                  <a:gd name="T6" fmla="*/ 24 w 27"/>
                  <a:gd name="T7" fmla="*/ 14 h 21"/>
                  <a:gd name="T8" fmla="*/ 21 w 27"/>
                  <a:gd name="T9" fmla="*/ 11 h 21"/>
                  <a:gd name="T10" fmla="*/ 16 w 27"/>
                  <a:gd name="T11" fmla="*/ 8 h 21"/>
                  <a:gd name="T12" fmla="*/ 14 w 27"/>
                  <a:gd name="T13" fmla="*/ 6 h 21"/>
                  <a:gd name="T14" fmla="*/ 8 w 27"/>
                  <a:gd name="T15" fmla="*/ 3 h 21"/>
                  <a:gd name="T16" fmla="*/ 6 w 27"/>
                  <a:gd name="T17" fmla="*/ 0 h 21"/>
                  <a:gd name="T18" fmla="*/ 0 w 27"/>
                  <a:gd name="T19" fmla="*/ 0 h 21"/>
                  <a:gd name="T20" fmla="*/ 0 w 27"/>
                  <a:gd name="T21" fmla="*/ 3 h 21"/>
                  <a:gd name="T22" fmla="*/ 3 w 27"/>
                  <a:gd name="T23" fmla="*/ 6 h 21"/>
                  <a:gd name="T24" fmla="*/ 8 w 27"/>
                  <a:gd name="T25" fmla="*/ 6 h 21"/>
                  <a:gd name="T26" fmla="*/ 11 w 27"/>
                  <a:gd name="T27" fmla="*/ 8 h 21"/>
                  <a:gd name="T28" fmla="*/ 14 w 27"/>
                  <a:gd name="T29" fmla="*/ 11 h 21"/>
                  <a:gd name="T30" fmla="*/ 19 w 27"/>
                  <a:gd name="T31" fmla="*/ 14 h 21"/>
                  <a:gd name="T32" fmla="*/ 21 w 27"/>
                  <a:gd name="T33" fmla="*/ 16 h 21"/>
                  <a:gd name="T34" fmla="*/ 24 w 27"/>
                  <a:gd name="T35" fmla="*/ 19 h 21"/>
                  <a:gd name="T36" fmla="*/ 24 w 27"/>
                  <a:gd name="T37" fmla="*/ 21 h 21"/>
                  <a:gd name="T38" fmla="*/ 24 w 27"/>
                  <a:gd name="T39" fmla="*/ 21 h 21"/>
                  <a:gd name="T40" fmla="*/ 27 w 27"/>
                  <a:gd name="T41" fmla="*/ 19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7"/>
                  <a:gd name="T64" fmla="*/ 0 h 21"/>
                  <a:gd name="T65" fmla="*/ 27 w 27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7" h="21">
                    <a:moveTo>
                      <a:pt x="27" y="19"/>
                    </a:moveTo>
                    <a:lnTo>
                      <a:pt x="27" y="19"/>
                    </a:lnTo>
                    <a:lnTo>
                      <a:pt x="27" y="16"/>
                    </a:lnTo>
                    <a:lnTo>
                      <a:pt x="24" y="14"/>
                    </a:lnTo>
                    <a:lnTo>
                      <a:pt x="21" y="11"/>
                    </a:lnTo>
                    <a:lnTo>
                      <a:pt x="16" y="8"/>
                    </a:lnTo>
                    <a:lnTo>
                      <a:pt x="14" y="6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3" y="6"/>
                    </a:lnTo>
                    <a:lnTo>
                      <a:pt x="8" y="6"/>
                    </a:lnTo>
                    <a:lnTo>
                      <a:pt x="11" y="8"/>
                    </a:lnTo>
                    <a:lnTo>
                      <a:pt x="14" y="11"/>
                    </a:lnTo>
                    <a:lnTo>
                      <a:pt x="19" y="14"/>
                    </a:lnTo>
                    <a:lnTo>
                      <a:pt x="21" y="16"/>
                    </a:lnTo>
                    <a:lnTo>
                      <a:pt x="24" y="19"/>
                    </a:lnTo>
                    <a:lnTo>
                      <a:pt x="24" y="21"/>
                    </a:lnTo>
                    <a:lnTo>
                      <a:pt x="27" y="1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90" name="Freeform 3624"/>
              <p:cNvSpPr>
                <a:spLocks/>
              </p:cNvSpPr>
              <p:nvPr/>
            </p:nvSpPr>
            <p:spPr bwMode="auto">
              <a:xfrm>
                <a:off x="1970" y="2326"/>
                <a:ext cx="13" cy="23"/>
              </a:xfrm>
              <a:custGeom>
                <a:avLst/>
                <a:gdLst>
                  <a:gd name="T0" fmla="*/ 3 w 13"/>
                  <a:gd name="T1" fmla="*/ 23 h 23"/>
                  <a:gd name="T2" fmla="*/ 3 w 13"/>
                  <a:gd name="T3" fmla="*/ 23 h 23"/>
                  <a:gd name="T4" fmla="*/ 5 w 13"/>
                  <a:gd name="T5" fmla="*/ 21 h 23"/>
                  <a:gd name="T6" fmla="*/ 5 w 13"/>
                  <a:gd name="T7" fmla="*/ 18 h 23"/>
                  <a:gd name="T8" fmla="*/ 8 w 13"/>
                  <a:gd name="T9" fmla="*/ 16 h 23"/>
                  <a:gd name="T10" fmla="*/ 8 w 13"/>
                  <a:gd name="T11" fmla="*/ 13 h 23"/>
                  <a:gd name="T12" fmla="*/ 11 w 13"/>
                  <a:gd name="T13" fmla="*/ 10 h 23"/>
                  <a:gd name="T14" fmla="*/ 13 w 13"/>
                  <a:gd name="T15" fmla="*/ 8 h 23"/>
                  <a:gd name="T16" fmla="*/ 13 w 13"/>
                  <a:gd name="T17" fmla="*/ 5 h 23"/>
                  <a:gd name="T18" fmla="*/ 11 w 13"/>
                  <a:gd name="T19" fmla="*/ 0 h 23"/>
                  <a:gd name="T20" fmla="*/ 8 w 13"/>
                  <a:gd name="T21" fmla="*/ 2 h 23"/>
                  <a:gd name="T22" fmla="*/ 8 w 13"/>
                  <a:gd name="T23" fmla="*/ 5 h 23"/>
                  <a:gd name="T24" fmla="*/ 8 w 13"/>
                  <a:gd name="T25" fmla="*/ 5 h 23"/>
                  <a:gd name="T26" fmla="*/ 8 w 13"/>
                  <a:gd name="T27" fmla="*/ 8 h 23"/>
                  <a:gd name="T28" fmla="*/ 5 w 13"/>
                  <a:gd name="T29" fmla="*/ 10 h 23"/>
                  <a:gd name="T30" fmla="*/ 5 w 13"/>
                  <a:gd name="T31" fmla="*/ 13 h 23"/>
                  <a:gd name="T32" fmla="*/ 3 w 13"/>
                  <a:gd name="T33" fmla="*/ 16 h 23"/>
                  <a:gd name="T34" fmla="*/ 0 w 13"/>
                  <a:gd name="T35" fmla="*/ 18 h 23"/>
                  <a:gd name="T36" fmla="*/ 0 w 13"/>
                  <a:gd name="T37" fmla="*/ 21 h 23"/>
                  <a:gd name="T38" fmla="*/ 0 w 13"/>
                  <a:gd name="T39" fmla="*/ 21 h 23"/>
                  <a:gd name="T40" fmla="*/ 3 w 13"/>
                  <a:gd name="T41" fmla="*/ 23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3"/>
                  <a:gd name="T65" fmla="*/ 13 w 13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3">
                    <a:moveTo>
                      <a:pt x="3" y="23"/>
                    </a:moveTo>
                    <a:lnTo>
                      <a:pt x="3" y="23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8" y="16"/>
                    </a:lnTo>
                    <a:lnTo>
                      <a:pt x="8" y="13"/>
                    </a:lnTo>
                    <a:lnTo>
                      <a:pt x="11" y="10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1" y="0"/>
                    </a:lnTo>
                    <a:lnTo>
                      <a:pt x="8" y="2"/>
                    </a:lnTo>
                    <a:lnTo>
                      <a:pt x="8" y="5"/>
                    </a:lnTo>
                    <a:lnTo>
                      <a:pt x="8" y="8"/>
                    </a:lnTo>
                    <a:lnTo>
                      <a:pt x="5" y="10"/>
                    </a:lnTo>
                    <a:lnTo>
                      <a:pt x="5" y="13"/>
                    </a:lnTo>
                    <a:lnTo>
                      <a:pt x="3" y="16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91" name="Freeform 3625"/>
              <p:cNvSpPr>
                <a:spLocks/>
              </p:cNvSpPr>
              <p:nvPr/>
            </p:nvSpPr>
            <p:spPr bwMode="auto">
              <a:xfrm>
                <a:off x="1965" y="2347"/>
                <a:ext cx="8" cy="23"/>
              </a:xfrm>
              <a:custGeom>
                <a:avLst/>
                <a:gdLst>
                  <a:gd name="T0" fmla="*/ 5 w 8"/>
                  <a:gd name="T1" fmla="*/ 21 h 23"/>
                  <a:gd name="T2" fmla="*/ 5 w 8"/>
                  <a:gd name="T3" fmla="*/ 21 h 23"/>
                  <a:gd name="T4" fmla="*/ 5 w 8"/>
                  <a:gd name="T5" fmla="*/ 21 h 23"/>
                  <a:gd name="T6" fmla="*/ 5 w 8"/>
                  <a:gd name="T7" fmla="*/ 18 h 23"/>
                  <a:gd name="T8" fmla="*/ 5 w 8"/>
                  <a:gd name="T9" fmla="*/ 15 h 23"/>
                  <a:gd name="T10" fmla="*/ 5 w 8"/>
                  <a:gd name="T11" fmla="*/ 13 h 23"/>
                  <a:gd name="T12" fmla="*/ 5 w 8"/>
                  <a:gd name="T13" fmla="*/ 10 h 23"/>
                  <a:gd name="T14" fmla="*/ 5 w 8"/>
                  <a:gd name="T15" fmla="*/ 8 h 23"/>
                  <a:gd name="T16" fmla="*/ 8 w 8"/>
                  <a:gd name="T17" fmla="*/ 5 h 23"/>
                  <a:gd name="T18" fmla="*/ 8 w 8"/>
                  <a:gd name="T19" fmla="*/ 2 h 23"/>
                  <a:gd name="T20" fmla="*/ 5 w 8"/>
                  <a:gd name="T21" fmla="*/ 0 h 23"/>
                  <a:gd name="T22" fmla="*/ 5 w 8"/>
                  <a:gd name="T23" fmla="*/ 2 h 23"/>
                  <a:gd name="T24" fmla="*/ 3 w 8"/>
                  <a:gd name="T25" fmla="*/ 8 h 23"/>
                  <a:gd name="T26" fmla="*/ 3 w 8"/>
                  <a:gd name="T27" fmla="*/ 10 h 23"/>
                  <a:gd name="T28" fmla="*/ 0 w 8"/>
                  <a:gd name="T29" fmla="*/ 13 h 23"/>
                  <a:gd name="T30" fmla="*/ 0 w 8"/>
                  <a:gd name="T31" fmla="*/ 15 h 23"/>
                  <a:gd name="T32" fmla="*/ 0 w 8"/>
                  <a:gd name="T33" fmla="*/ 18 h 23"/>
                  <a:gd name="T34" fmla="*/ 3 w 8"/>
                  <a:gd name="T35" fmla="*/ 21 h 23"/>
                  <a:gd name="T36" fmla="*/ 3 w 8"/>
                  <a:gd name="T37" fmla="*/ 23 h 23"/>
                  <a:gd name="T38" fmla="*/ 3 w 8"/>
                  <a:gd name="T39" fmla="*/ 23 h 23"/>
                  <a:gd name="T40" fmla="*/ 5 w 8"/>
                  <a:gd name="T41" fmla="*/ 21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23"/>
                  <a:gd name="T65" fmla="*/ 8 w 8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23">
                    <a:moveTo>
                      <a:pt x="5" y="21"/>
                    </a:moveTo>
                    <a:lnTo>
                      <a:pt x="5" y="21"/>
                    </a:lnTo>
                    <a:lnTo>
                      <a:pt x="5" y="18"/>
                    </a:lnTo>
                    <a:lnTo>
                      <a:pt x="5" y="15"/>
                    </a:lnTo>
                    <a:lnTo>
                      <a:pt x="5" y="13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0" y="13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3" y="21"/>
                    </a:lnTo>
                    <a:lnTo>
                      <a:pt x="3" y="23"/>
                    </a:lnTo>
                    <a:lnTo>
                      <a:pt x="5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92" name="Freeform 3626"/>
              <p:cNvSpPr>
                <a:spLocks/>
              </p:cNvSpPr>
              <p:nvPr/>
            </p:nvSpPr>
            <p:spPr bwMode="auto">
              <a:xfrm>
                <a:off x="1968" y="2365"/>
                <a:ext cx="34" cy="8"/>
              </a:xfrm>
              <a:custGeom>
                <a:avLst/>
                <a:gdLst>
                  <a:gd name="T0" fmla="*/ 34 w 34"/>
                  <a:gd name="T1" fmla="*/ 0 h 8"/>
                  <a:gd name="T2" fmla="*/ 34 w 34"/>
                  <a:gd name="T3" fmla="*/ 0 h 8"/>
                  <a:gd name="T4" fmla="*/ 28 w 34"/>
                  <a:gd name="T5" fmla="*/ 3 h 8"/>
                  <a:gd name="T6" fmla="*/ 26 w 34"/>
                  <a:gd name="T7" fmla="*/ 3 h 8"/>
                  <a:gd name="T8" fmla="*/ 20 w 34"/>
                  <a:gd name="T9" fmla="*/ 3 h 8"/>
                  <a:gd name="T10" fmla="*/ 15 w 34"/>
                  <a:gd name="T11" fmla="*/ 5 h 8"/>
                  <a:gd name="T12" fmla="*/ 13 w 34"/>
                  <a:gd name="T13" fmla="*/ 5 h 8"/>
                  <a:gd name="T14" fmla="*/ 10 w 34"/>
                  <a:gd name="T15" fmla="*/ 5 h 8"/>
                  <a:gd name="T16" fmla="*/ 5 w 34"/>
                  <a:gd name="T17" fmla="*/ 5 h 8"/>
                  <a:gd name="T18" fmla="*/ 2 w 34"/>
                  <a:gd name="T19" fmla="*/ 3 h 8"/>
                  <a:gd name="T20" fmla="*/ 0 w 34"/>
                  <a:gd name="T21" fmla="*/ 5 h 8"/>
                  <a:gd name="T22" fmla="*/ 5 w 34"/>
                  <a:gd name="T23" fmla="*/ 8 h 8"/>
                  <a:gd name="T24" fmla="*/ 7 w 34"/>
                  <a:gd name="T25" fmla="*/ 8 h 8"/>
                  <a:gd name="T26" fmla="*/ 13 w 34"/>
                  <a:gd name="T27" fmla="*/ 8 h 8"/>
                  <a:gd name="T28" fmla="*/ 18 w 34"/>
                  <a:gd name="T29" fmla="*/ 8 h 8"/>
                  <a:gd name="T30" fmla="*/ 20 w 34"/>
                  <a:gd name="T31" fmla="*/ 8 h 8"/>
                  <a:gd name="T32" fmla="*/ 26 w 34"/>
                  <a:gd name="T33" fmla="*/ 5 h 8"/>
                  <a:gd name="T34" fmla="*/ 28 w 34"/>
                  <a:gd name="T35" fmla="*/ 5 h 8"/>
                  <a:gd name="T36" fmla="*/ 34 w 34"/>
                  <a:gd name="T37" fmla="*/ 5 h 8"/>
                  <a:gd name="T38" fmla="*/ 34 w 34"/>
                  <a:gd name="T39" fmla="*/ 5 h 8"/>
                  <a:gd name="T40" fmla="*/ 34 w 34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8"/>
                  <a:gd name="T65" fmla="*/ 34 w 34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8">
                    <a:moveTo>
                      <a:pt x="34" y="0"/>
                    </a:moveTo>
                    <a:lnTo>
                      <a:pt x="34" y="0"/>
                    </a:lnTo>
                    <a:lnTo>
                      <a:pt x="28" y="3"/>
                    </a:lnTo>
                    <a:lnTo>
                      <a:pt x="26" y="3"/>
                    </a:lnTo>
                    <a:lnTo>
                      <a:pt x="20" y="3"/>
                    </a:lnTo>
                    <a:lnTo>
                      <a:pt x="15" y="5"/>
                    </a:lnTo>
                    <a:lnTo>
                      <a:pt x="13" y="5"/>
                    </a:lnTo>
                    <a:lnTo>
                      <a:pt x="10" y="5"/>
                    </a:lnTo>
                    <a:lnTo>
                      <a:pt x="5" y="5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3" y="8"/>
                    </a:lnTo>
                    <a:lnTo>
                      <a:pt x="18" y="8"/>
                    </a:lnTo>
                    <a:lnTo>
                      <a:pt x="20" y="8"/>
                    </a:lnTo>
                    <a:lnTo>
                      <a:pt x="26" y="5"/>
                    </a:lnTo>
                    <a:lnTo>
                      <a:pt x="28" y="5"/>
                    </a:lnTo>
                    <a:lnTo>
                      <a:pt x="34" y="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93" name="Freeform 3627"/>
              <p:cNvSpPr>
                <a:spLocks/>
              </p:cNvSpPr>
              <p:nvPr/>
            </p:nvSpPr>
            <p:spPr bwMode="auto">
              <a:xfrm>
                <a:off x="2002" y="2355"/>
                <a:ext cx="34" cy="15"/>
              </a:xfrm>
              <a:custGeom>
                <a:avLst/>
                <a:gdLst>
                  <a:gd name="T0" fmla="*/ 34 w 34"/>
                  <a:gd name="T1" fmla="*/ 0 h 15"/>
                  <a:gd name="T2" fmla="*/ 34 w 34"/>
                  <a:gd name="T3" fmla="*/ 0 h 15"/>
                  <a:gd name="T4" fmla="*/ 28 w 34"/>
                  <a:gd name="T5" fmla="*/ 0 h 15"/>
                  <a:gd name="T6" fmla="*/ 23 w 34"/>
                  <a:gd name="T7" fmla="*/ 2 h 15"/>
                  <a:gd name="T8" fmla="*/ 20 w 34"/>
                  <a:gd name="T9" fmla="*/ 2 h 15"/>
                  <a:gd name="T10" fmla="*/ 15 w 34"/>
                  <a:gd name="T11" fmla="*/ 5 h 15"/>
                  <a:gd name="T12" fmla="*/ 10 w 34"/>
                  <a:gd name="T13" fmla="*/ 7 h 15"/>
                  <a:gd name="T14" fmla="*/ 7 w 34"/>
                  <a:gd name="T15" fmla="*/ 7 h 15"/>
                  <a:gd name="T16" fmla="*/ 2 w 34"/>
                  <a:gd name="T17" fmla="*/ 10 h 15"/>
                  <a:gd name="T18" fmla="*/ 0 w 34"/>
                  <a:gd name="T19" fmla="*/ 10 h 15"/>
                  <a:gd name="T20" fmla="*/ 0 w 34"/>
                  <a:gd name="T21" fmla="*/ 15 h 15"/>
                  <a:gd name="T22" fmla="*/ 5 w 34"/>
                  <a:gd name="T23" fmla="*/ 13 h 15"/>
                  <a:gd name="T24" fmla="*/ 7 w 34"/>
                  <a:gd name="T25" fmla="*/ 13 h 15"/>
                  <a:gd name="T26" fmla="*/ 13 w 34"/>
                  <a:gd name="T27" fmla="*/ 10 h 15"/>
                  <a:gd name="T28" fmla="*/ 15 w 34"/>
                  <a:gd name="T29" fmla="*/ 7 h 15"/>
                  <a:gd name="T30" fmla="*/ 20 w 34"/>
                  <a:gd name="T31" fmla="*/ 7 h 15"/>
                  <a:gd name="T32" fmla="*/ 26 w 34"/>
                  <a:gd name="T33" fmla="*/ 5 h 15"/>
                  <a:gd name="T34" fmla="*/ 28 w 34"/>
                  <a:gd name="T35" fmla="*/ 5 h 15"/>
                  <a:gd name="T36" fmla="*/ 34 w 34"/>
                  <a:gd name="T37" fmla="*/ 5 h 15"/>
                  <a:gd name="T38" fmla="*/ 34 w 34"/>
                  <a:gd name="T39" fmla="*/ 5 h 15"/>
                  <a:gd name="T40" fmla="*/ 34 w 34"/>
                  <a:gd name="T41" fmla="*/ 0 h 1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5"/>
                  <a:gd name="T65" fmla="*/ 34 w 34"/>
                  <a:gd name="T66" fmla="*/ 15 h 1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5">
                    <a:moveTo>
                      <a:pt x="34" y="0"/>
                    </a:moveTo>
                    <a:lnTo>
                      <a:pt x="34" y="0"/>
                    </a:lnTo>
                    <a:lnTo>
                      <a:pt x="28" y="0"/>
                    </a:lnTo>
                    <a:lnTo>
                      <a:pt x="23" y="2"/>
                    </a:lnTo>
                    <a:lnTo>
                      <a:pt x="20" y="2"/>
                    </a:lnTo>
                    <a:lnTo>
                      <a:pt x="15" y="5"/>
                    </a:lnTo>
                    <a:lnTo>
                      <a:pt x="10" y="7"/>
                    </a:lnTo>
                    <a:lnTo>
                      <a:pt x="7" y="7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13" y="10"/>
                    </a:lnTo>
                    <a:lnTo>
                      <a:pt x="15" y="7"/>
                    </a:lnTo>
                    <a:lnTo>
                      <a:pt x="20" y="7"/>
                    </a:lnTo>
                    <a:lnTo>
                      <a:pt x="26" y="5"/>
                    </a:lnTo>
                    <a:lnTo>
                      <a:pt x="28" y="5"/>
                    </a:lnTo>
                    <a:lnTo>
                      <a:pt x="34" y="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94" name="Freeform 3628"/>
              <p:cNvSpPr>
                <a:spLocks/>
              </p:cNvSpPr>
              <p:nvPr/>
            </p:nvSpPr>
            <p:spPr bwMode="auto">
              <a:xfrm>
                <a:off x="2036" y="2355"/>
                <a:ext cx="62" cy="13"/>
              </a:xfrm>
              <a:custGeom>
                <a:avLst/>
                <a:gdLst>
                  <a:gd name="T0" fmla="*/ 62 w 62"/>
                  <a:gd name="T1" fmla="*/ 7 h 13"/>
                  <a:gd name="T2" fmla="*/ 62 w 62"/>
                  <a:gd name="T3" fmla="*/ 7 h 13"/>
                  <a:gd name="T4" fmla="*/ 54 w 62"/>
                  <a:gd name="T5" fmla="*/ 5 h 13"/>
                  <a:gd name="T6" fmla="*/ 47 w 62"/>
                  <a:gd name="T7" fmla="*/ 2 h 13"/>
                  <a:gd name="T8" fmla="*/ 39 w 62"/>
                  <a:gd name="T9" fmla="*/ 0 h 13"/>
                  <a:gd name="T10" fmla="*/ 31 w 62"/>
                  <a:gd name="T11" fmla="*/ 0 h 13"/>
                  <a:gd name="T12" fmla="*/ 23 w 62"/>
                  <a:gd name="T13" fmla="*/ 0 h 13"/>
                  <a:gd name="T14" fmla="*/ 15 w 62"/>
                  <a:gd name="T15" fmla="*/ 0 h 13"/>
                  <a:gd name="T16" fmla="*/ 7 w 62"/>
                  <a:gd name="T17" fmla="*/ 0 h 13"/>
                  <a:gd name="T18" fmla="*/ 0 w 62"/>
                  <a:gd name="T19" fmla="*/ 0 h 13"/>
                  <a:gd name="T20" fmla="*/ 0 w 62"/>
                  <a:gd name="T21" fmla="*/ 5 h 13"/>
                  <a:gd name="T22" fmla="*/ 7 w 62"/>
                  <a:gd name="T23" fmla="*/ 2 h 13"/>
                  <a:gd name="T24" fmla="*/ 15 w 62"/>
                  <a:gd name="T25" fmla="*/ 2 h 13"/>
                  <a:gd name="T26" fmla="*/ 23 w 62"/>
                  <a:gd name="T27" fmla="*/ 2 h 13"/>
                  <a:gd name="T28" fmla="*/ 31 w 62"/>
                  <a:gd name="T29" fmla="*/ 2 h 13"/>
                  <a:gd name="T30" fmla="*/ 39 w 62"/>
                  <a:gd name="T31" fmla="*/ 5 h 13"/>
                  <a:gd name="T32" fmla="*/ 47 w 62"/>
                  <a:gd name="T33" fmla="*/ 5 h 13"/>
                  <a:gd name="T34" fmla="*/ 54 w 62"/>
                  <a:gd name="T35" fmla="*/ 7 h 13"/>
                  <a:gd name="T36" fmla="*/ 60 w 62"/>
                  <a:gd name="T37" fmla="*/ 13 h 13"/>
                  <a:gd name="T38" fmla="*/ 60 w 62"/>
                  <a:gd name="T39" fmla="*/ 13 h 13"/>
                  <a:gd name="T40" fmla="*/ 62 w 62"/>
                  <a:gd name="T41" fmla="*/ 7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2"/>
                  <a:gd name="T64" fmla="*/ 0 h 13"/>
                  <a:gd name="T65" fmla="*/ 62 w 62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2" h="13">
                    <a:moveTo>
                      <a:pt x="62" y="7"/>
                    </a:moveTo>
                    <a:lnTo>
                      <a:pt x="62" y="7"/>
                    </a:lnTo>
                    <a:lnTo>
                      <a:pt x="54" y="5"/>
                    </a:lnTo>
                    <a:lnTo>
                      <a:pt x="47" y="2"/>
                    </a:lnTo>
                    <a:lnTo>
                      <a:pt x="39" y="0"/>
                    </a:lnTo>
                    <a:lnTo>
                      <a:pt x="31" y="0"/>
                    </a:lnTo>
                    <a:lnTo>
                      <a:pt x="23" y="0"/>
                    </a:lnTo>
                    <a:lnTo>
                      <a:pt x="15" y="0"/>
                    </a:lnTo>
                    <a:lnTo>
                      <a:pt x="7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7" y="2"/>
                    </a:lnTo>
                    <a:lnTo>
                      <a:pt x="15" y="2"/>
                    </a:lnTo>
                    <a:lnTo>
                      <a:pt x="23" y="2"/>
                    </a:lnTo>
                    <a:lnTo>
                      <a:pt x="31" y="2"/>
                    </a:lnTo>
                    <a:lnTo>
                      <a:pt x="39" y="5"/>
                    </a:lnTo>
                    <a:lnTo>
                      <a:pt x="47" y="5"/>
                    </a:lnTo>
                    <a:lnTo>
                      <a:pt x="54" y="7"/>
                    </a:lnTo>
                    <a:lnTo>
                      <a:pt x="60" y="13"/>
                    </a:lnTo>
                    <a:lnTo>
                      <a:pt x="62" y="7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95" name="Freeform 3629"/>
              <p:cNvSpPr>
                <a:spLocks/>
              </p:cNvSpPr>
              <p:nvPr/>
            </p:nvSpPr>
            <p:spPr bwMode="auto">
              <a:xfrm>
                <a:off x="2096" y="2362"/>
                <a:ext cx="44" cy="61"/>
              </a:xfrm>
              <a:custGeom>
                <a:avLst/>
                <a:gdLst>
                  <a:gd name="T0" fmla="*/ 44 w 44"/>
                  <a:gd name="T1" fmla="*/ 61 h 61"/>
                  <a:gd name="T2" fmla="*/ 44 w 44"/>
                  <a:gd name="T3" fmla="*/ 61 h 61"/>
                  <a:gd name="T4" fmla="*/ 44 w 44"/>
                  <a:gd name="T5" fmla="*/ 50 h 61"/>
                  <a:gd name="T6" fmla="*/ 39 w 44"/>
                  <a:gd name="T7" fmla="*/ 42 h 61"/>
                  <a:gd name="T8" fmla="*/ 36 w 44"/>
                  <a:gd name="T9" fmla="*/ 35 h 61"/>
                  <a:gd name="T10" fmla="*/ 31 w 44"/>
                  <a:gd name="T11" fmla="*/ 27 h 61"/>
                  <a:gd name="T12" fmla="*/ 23 w 44"/>
                  <a:gd name="T13" fmla="*/ 19 h 61"/>
                  <a:gd name="T14" fmla="*/ 18 w 44"/>
                  <a:gd name="T15" fmla="*/ 14 h 61"/>
                  <a:gd name="T16" fmla="*/ 10 w 44"/>
                  <a:gd name="T17" fmla="*/ 6 h 61"/>
                  <a:gd name="T18" fmla="*/ 2 w 44"/>
                  <a:gd name="T19" fmla="*/ 0 h 61"/>
                  <a:gd name="T20" fmla="*/ 0 w 44"/>
                  <a:gd name="T21" fmla="*/ 6 h 61"/>
                  <a:gd name="T22" fmla="*/ 8 w 44"/>
                  <a:gd name="T23" fmla="*/ 11 h 61"/>
                  <a:gd name="T24" fmla="*/ 15 w 44"/>
                  <a:gd name="T25" fmla="*/ 16 h 61"/>
                  <a:gd name="T26" fmla="*/ 21 w 44"/>
                  <a:gd name="T27" fmla="*/ 21 h 61"/>
                  <a:gd name="T28" fmla="*/ 28 w 44"/>
                  <a:gd name="T29" fmla="*/ 29 h 61"/>
                  <a:gd name="T30" fmla="*/ 34 w 44"/>
                  <a:gd name="T31" fmla="*/ 37 h 61"/>
                  <a:gd name="T32" fmla="*/ 36 w 44"/>
                  <a:gd name="T33" fmla="*/ 45 h 61"/>
                  <a:gd name="T34" fmla="*/ 39 w 44"/>
                  <a:gd name="T35" fmla="*/ 53 h 61"/>
                  <a:gd name="T36" fmla="*/ 42 w 44"/>
                  <a:gd name="T37" fmla="*/ 61 h 61"/>
                  <a:gd name="T38" fmla="*/ 42 w 44"/>
                  <a:gd name="T39" fmla="*/ 61 h 61"/>
                  <a:gd name="T40" fmla="*/ 44 w 44"/>
                  <a:gd name="T41" fmla="*/ 61 h 6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4"/>
                  <a:gd name="T64" fmla="*/ 0 h 61"/>
                  <a:gd name="T65" fmla="*/ 44 w 44"/>
                  <a:gd name="T66" fmla="*/ 61 h 6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4" h="61">
                    <a:moveTo>
                      <a:pt x="44" y="61"/>
                    </a:moveTo>
                    <a:lnTo>
                      <a:pt x="44" y="61"/>
                    </a:lnTo>
                    <a:lnTo>
                      <a:pt x="44" y="50"/>
                    </a:lnTo>
                    <a:lnTo>
                      <a:pt x="39" y="42"/>
                    </a:lnTo>
                    <a:lnTo>
                      <a:pt x="36" y="35"/>
                    </a:lnTo>
                    <a:lnTo>
                      <a:pt x="31" y="27"/>
                    </a:lnTo>
                    <a:lnTo>
                      <a:pt x="23" y="19"/>
                    </a:lnTo>
                    <a:lnTo>
                      <a:pt x="18" y="14"/>
                    </a:lnTo>
                    <a:lnTo>
                      <a:pt x="10" y="6"/>
                    </a:lnTo>
                    <a:lnTo>
                      <a:pt x="2" y="0"/>
                    </a:lnTo>
                    <a:lnTo>
                      <a:pt x="0" y="6"/>
                    </a:lnTo>
                    <a:lnTo>
                      <a:pt x="8" y="11"/>
                    </a:lnTo>
                    <a:lnTo>
                      <a:pt x="15" y="16"/>
                    </a:lnTo>
                    <a:lnTo>
                      <a:pt x="21" y="21"/>
                    </a:lnTo>
                    <a:lnTo>
                      <a:pt x="28" y="29"/>
                    </a:lnTo>
                    <a:lnTo>
                      <a:pt x="34" y="37"/>
                    </a:lnTo>
                    <a:lnTo>
                      <a:pt x="36" y="45"/>
                    </a:lnTo>
                    <a:lnTo>
                      <a:pt x="39" y="53"/>
                    </a:lnTo>
                    <a:lnTo>
                      <a:pt x="42" y="61"/>
                    </a:lnTo>
                    <a:lnTo>
                      <a:pt x="44" y="6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96" name="Freeform 3630"/>
              <p:cNvSpPr>
                <a:spLocks/>
              </p:cNvSpPr>
              <p:nvPr/>
            </p:nvSpPr>
            <p:spPr bwMode="auto">
              <a:xfrm>
                <a:off x="2111" y="2423"/>
                <a:ext cx="29" cy="36"/>
              </a:xfrm>
              <a:custGeom>
                <a:avLst/>
                <a:gdLst>
                  <a:gd name="T0" fmla="*/ 3 w 29"/>
                  <a:gd name="T1" fmla="*/ 36 h 36"/>
                  <a:gd name="T2" fmla="*/ 3 w 29"/>
                  <a:gd name="T3" fmla="*/ 36 h 36"/>
                  <a:gd name="T4" fmla="*/ 8 w 29"/>
                  <a:gd name="T5" fmla="*/ 34 h 36"/>
                  <a:gd name="T6" fmla="*/ 13 w 29"/>
                  <a:gd name="T7" fmla="*/ 29 h 36"/>
                  <a:gd name="T8" fmla="*/ 19 w 29"/>
                  <a:gd name="T9" fmla="*/ 26 h 36"/>
                  <a:gd name="T10" fmla="*/ 21 w 29"/>
                  <a:gd name="T11" fmla="*/ 21 h 36"/>
                  <a:gd name="T12" fmla="*/ 27 w 29"/>
                  <a:gd name="T13" fmla="*/ 15 h 36"/>
                  <a:gd name="T14" fmla="*/ 29 w 29"/>
                  <a:gd name="T15" fmla="*/ 10 h 36"/>
                  <a:gd name="T16" fmla="*/ 29 w 29"/>
                  <a:gd name="T17" fmla="*/ 5 h 36"/>
                  <a:gd name="T18" fmla="*/ 29 w 29"/>
                  <a:gd name="T19" fmla="*/ 0 h 36"/>
                  <a:gd name="T20" fmla="*/ 27 w 29"/>
                  <a:gd name="T21" fmla="*/ 0 h 36"/>
                  <a:gd name="T22" fmla="*/ 27 w 29"/>
                  <a:gd name="T23" fmla="*/ 5 h 36"/>
                  <a:gd name="T24" fmla="*/ 27 w 29"/>
                  <a:gd name="T25" fmla="*/ 10 h 36"/>
                  <a:gd name="T26" fmla="*/ 24 w 29"/>
                  <a:gd name="T27" fmla="*/ 13 h 36"/>
                  <a:gd name="T28" fmla="*/ 19 w 29"/>
                  <a:gd name="T29" fmla="*/ 18 h 36"/>
                  <a:gd name="T30" fmla="*/ 16 w 29"/>
                  <a:gd name="T31" fmla="*/ 23 h 36"/>
                  <a:gd name="T32" fmla="*/ 11 w 29"/>
                  <a:gd name="T33" fmla="*/ 26 h 36"/>
                  <a:gd name="T34" fmla="*/ 6 w 29"/>
                  <a:gd name="T35" fmla="*/ 31 h 36"/>
                  <a:gd name="T36" fmla="*/ 0 w 29"/>
                  <a:gd name="T37" fmla="*/ 34 h 36"/>
                  <a:gd name="T38" fmla="*/ 0 w 29"/>
                  <a:gd name="T39" fmla="*/ 34 h 36"/>
                  <a:gd name="T40" fmla="*/ 3 w 29"/>
                  <a:gd name="T41" fmla="*/ 36 h 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36"/>
                  <a:gd name="T65" fmla="*/ 29 w 29"/>
                  <a:gd name="T66" fmla="*/ 36 h 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36">
                    <a:moveTo>
                      <a:pt x="3" y="36"/>
                    </a:moveTo>
                    <a:lnTo>
                      <a:pt x="3" y="36"/>
                    </a:lnTo>
                    <a:lnTo>
                      <a:pt x="8" y="34"/>
                    </a:lnTo>
                    <a:lnTo>
                      <a:pt x="13" y="29"/>
                    </a:lnTo>
                    <a:lnTo>
                      <a:pt x="19" y="26"/>
                    </a:lnTo>
                    <a:lnTo>
                      <a:pt x="21" y="21"/>
                    </a:lnTo>
                    <a:lnTo>
                      <a:pt x="27" y="15"/>
                    </a:lnTo>
                    <a:lnTo>
                      <a:pt x="29" y="10"/>
                    </a:lnTo>
                    <a:lnTo>
                      <a:pt x="29" y="5"/>
                    </a:lnTo>
                    <a:lnTo>
                      <a:pt x="29" y="0"/>
                    </a:lnTo>
                    <a:lnTo>
                      <a:pt x="27" y="0"/>
                    </a:lnTo>
                    <a:lnTo>
                      <a:pt x="27" y="5"/>
                    </a:lnTo>
                    <a:lnTo>
                      <a:pt x="27" y="10"/>
                    </a:lnTo>
                    <a:lnTo>
                      <a:pt x="24" y="13"/>
                    </a:lnTo>
                    <a:lnTo>
                      <a:pt x="19" y="18"/>
                    </a:lnTo>
                    <a:lnTo>
                      <a:pt x="16" y="23"/>
                    </a:lnTo>
                    <a:lnTo>
                      <a:pt x="11" y="26"/>
                    </a:lnTo>
                    <a:lnTo>
                      <a:pt x="6" y="31"/>
                    </a:lnTo>
                    <a:lnTo>
                      <a:pt x="0" y="34"/>
                    </a:lnTo>
                    <a:lnTo>
                      <a:pt x="3" y="3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97" name="Freeform 3631"/>
              <p:cNvSpPr>
                <a:spLocks/>
              </p:cNvSpPr>
              <p:nvPr/>
            </p:nvSpPr>
            <p:spPr bwMode="auto">
              <a:xfrm>
                <a:off x="2075" y="2454"/>
                <a:ext cx="39" cy="8"/>
              </a:xfrm>
              <a:custGeom>
                <a:avLst/>
                <a:gdLst>
                  <a:gd name="T0" fmla="*/ 0 w 39"/>
                  <a:gd name="T1" fmla="*/ 3 h 8"/>
                  <a:gd name="T2" fmla="*/ 0 w 39"/>
                  <a:gd name="T3" fmla="*/ 3 h 8"/>
                  <a:gd name="T4" fmla="*/ 5 w 39"/>
                  <a:gd name="T5" fmla="*/ 5 h 8"/>
                  <a:gd name="T6" fmla="*/ 10 w 39"/>
                  <a:gd name="T7" fmla="*/ 8 h 8"/>
                  <a:gd name="T8" fmla="*/ 15 w 39"/>
                  <a:gd name="T9" fmla="*/ 8 h 8"/>
                  <a:gd name="T10" fmla="*/ 18 w 39"/>
                  <a:gd name="T11" fmla="*/ 8 h 8"/>
                  <a:gd name="T12" fmla="*/ 23 w 39"/>
                  <a:gd name="T13" fmla="*/ 8 h 8"/>
                  <a:gd name="T14" fmla="*/ 29 w 39"/>
                  <a:gd name="T15" fmla="*/ 8 h 8"/>
                  <a:gd name="T16" fmla="*/ 34 w 39"/>
                  <a:gd name="T17" fmla="*/ 8 h 8"/>
                  <a:gd name="T18" fmla="*/ 39 w 39"/>
                  <a:gd name="T19" fmla="*/ 5 h 8"/>
                  <a:gd name="T20" fmla="*/ 36 w 39"/>
                  <a:gd name="T21" fmla="*/ 3 h 8"/>
                  <a:gd name="T22" fmla="*/ 34 w 39"/>
                  <a:gd name="T23" fmla="*/ 3 h 8"/>
                  <a:gd name="T24" fmla="*/ 29 w 39"/>
                  <a:gd name="T25" fmla="*/ 5 h 8"/>
                  <a:gd name="T26" fmla="*/ 23 w 39"/>
                  <a:gd name="T27" fmla="*/ 5 h 8"/>
                  <a:gd name="T28" fmla="*/ 18 w 39"/>
                  <a:gd name="T29" fmla="*/ 5 h 8"/>
                  <a:gd name="T30" fmla="*/ 15 w 39"/>
                  <a:gd name="T31" fmla="*/ 5 h 8"/>
                  <a:gd name="T32" fmla="*/ 10 w 39"/>
                  <a:gd name="T33" fmla="*/ 3 h 8"/>
                  <a:gd name="T34" fmla="*/ 8 w 39"/>
                  <a:gd name="T35" fmla="*/ 3 h 8"/>
                  <a:gd name="T36" fmla="*/ 2 w 39"/>
                  <a:gd name="T37" fmla="*/ 0 h 8"/>
                  <a:gd name="T38" fmla="*/ 2 w 39"/>
                  <a:gd name="T39" fmla="*/ 0 h 8"/>
                  <a:gd name="T40" fmla="*/ 0 w 39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9"/>
                  <a:gd name="T64" fmla="*/ 0 h 8"/>
                  <a:gd name="T65" fmla="*/ 39 w 39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9" h="8">
                    <a:moveTo>
                      <a:pt x="0" y="3"/>
                    </a:moveTo>
                    <a:lnTo>
                      <a:pt x="0" y="3"/>
                    </a:lnTo>
                    <a:lnTo>
                      <a:pt x="5" y="5"/>
                    </a:lnTo>
                    <a:lnTo>
                      <a:pt x="10" y="8"/>
                    </a:lnTo>
                    <a:lnTo>
                      <a:pt x="15" y="8"/>
                    </a:lnTo>
                    <a:lnTo>
                      <a:pt x="18" y="8"/>
                    </a:lnTo>
                    <a:lnTo>
                      <a:pt x="23" y="8"/>
                    </a:lnTo>
                    <a:lnTo>
                      <a:pt x="29" y="8"/>
                    </a:lnTo>
                    <a:lnTo>
                      <a:pt x="34" y="8"/>
                    </a:lnTo>
                    <a:lnTo>
                      <a:pt x="39" y="5"/>
                    </a:lnTo>
                    <a:lnTo>
                      <a:pt x="36" y="3"/>
                    </a:lnTo>
                    <a:lnTo>
                      <a:pt x="34" y="3"/>
                    </a:lnTo>
                    <a:lnTo>
                      <a:pt x="29" y="5"/>
                    </a:lnTo>
                    <a:lnTo>
                      <a:pt x="23" y="5"/>
                    </a:lnTo>
                    <a:lnTo>
                      <a:pt x="18" y="5"/>
                    </a:lnTo>
                    <a:lnTo>
                      <a:pt x="15" y="5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98" name="Freeform 3632"/>
              <p:cNvSpPr>
                <a:spLocks/>
              </p:cNvSpPr>
              <p:nvPr/>
            </p:nvSpPr>
            <p:spPr bwMode="auto">
              <a:xfrm>
                <a:off x="2072" y="2433"/>
                <a:ext cx="8" cy="24"/>
              </a:xfrm>
              <a:custGeom>
                <a:avLst/>
                <a:gdLst>
                  <a:gd name="T0" fmla="*/ 3 w 8"/>
                  <a:gd name="T1" fmla="*/ 0 h 24"/>
                  <a:gd name="T2" fmla="*/ 3 w 8"/>
                  <a:gd name="T3" fmla="*/ 0 h 24"/>
                  <a:gd name="T4" fmla="*/ 3 w 8"/>
                  <a:gd name="T5" fmla="*/ 3 h 24"/>
                  <a:gd name="T6" fmla="*/ 3 w 8"/>
                  <a:gd name="T7" fmla="*/ 5 h 24"/>
                  <a:gd name="T8" fmla="*/ 3 w 8"/>
                  <a:gd name="T9" fmla="*/ 8 h 24"/>
                  <a:gd name="T10" fmla="*/ 3 w 8"/>
                  <a:gd name="T11" fmla="*/ 11 h 24"/>
                  <a:gd name="T12" fmla="*/ 0 w 8"/>
                  <a:gd name="T13" fmla="*/ 16 h 24"/>
                  <a:gd name="T14" fmla="*/ 0 w 8"/>
                  <a:gd name="T15" fmla="*/ 19 h 24"/>
                  <a:gd name="T16" fmla="*/ 0 w 8"/>
                  <a:gd name="T17" fmla="*/ 21 h 24"/>
                  <a:gd name="T18" fmla="*/ 3 w 8"/>
                  <a:gd name="T19" fmla="*/ 24 h 24"/>
                  <a:gd name="T20" fmla="*/ 5 w 8"/>
                  <a:gd name="T21" fmla="*/ 21 h 24"/>
                  <a:gd name="T22" fmla="*/ 5 w 8"/>
                  <a:gd name="T23" fmla="*/ 19 h 24"/>
                  <a:gd name="T24" fmla="*/ 5 w 8"/>
                  <a:gd name="T25" fmla="*/ 19 h 24"/>
                  <a:gd name="T26" fmla="*/ 5 w 8"/>
                  <a:gd name="T27" fmla="*/ 16 h 24"/>
                  <a:gd name="T28" fmla="*/ 5 w 8"/>
                  <a:gd name="T29" fmla="*/ 13 h 24"/>
                  <a:gd name="T30" fmla="*/ 5 w 8"/>
                  <a:gd name="T31" fmla="*/ 8 h 24"/>
                  <a:gd name="T32" fmla="*/ 5 w 8"/>
                  <a:gd name="T33" fmla="*/ 5 h 24"/>
                  <a:gd name="T34" fmla="*/ 8 w 8"/>
                  <a:gd name="T35" fmla="*/ 3 h 24"/>
                  <a:gd name="T36" fmla="*/ 5 w 8"/>
                  <a:gd name="T37" fmla="*/ 0 h 24"/>
                  <a:gd name="T38" fmla="*/ 5 w 8"/>
                  <a:gd name="T39" fmla="*/ 0 h 24"/>
                  <a:gd name="T40" fmla="*/ 3 w 8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24"/>
                  <a:gd name="T65" fmla="*/ 8 w 8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24">
                    <a:moveTo>
                      <a:pt x="3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3" y="11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5" y="16"/>
                    </a:lnTo>
                    <a:lnTo>
                      <a:pt x="5" y="13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99" name="Freeform 3633"/>
              <p:cNvSpPr>
                <a:spLocks/>
              </p:cNvSpPr>
              <p:nvPr/>
            </p:nvSpPr>
            <p:spPr bwMode="auto">
              <a:xfrm>
                <a:off x="2062" y="2412"/>
                <a:ext cx="15" cy="21"/>
              </a:xfrm>
              <a:custGeom>
                <a:avLst/>
                <a:gdLst>
                  <a:gd name="T0" fmla="*/ 0 w 15"/>
                  <a:gd name="T1" fmla="*/ 3 h 21"/>
                  <a:gd name="T2" fmla="*/ 0 w 15"/>
                  <a:gd name="T3" fmla="*/ 3 h 21"/>
                  <a:gd name="T4" fmla="*/ 2 w 15"/>
                  <a:gd name="T5" fmla="*/ 5 h 21"/>
                  <a:gd name="T6" fmla="*/ 5 w 15"/>
                  <a:gd name="T7" fmla="*/ 5 h 21"/>
                  <a:gd name="T8" fmla="*/ 5 w 15"/>
                  <a:gd name="T9" fmla="*/ 8 h 21"/>
                  <a:gd name="T10" fmla="*/ 8 w 15"/>
                  <a:gd name="T11" fmla="*/ 11 h 21"/>
                  <a:gd name="T12" fmla="*/ 10 w 15"/>
                  <a:gd name="T13" fmla="*/ 13 h 21"/>
                  <a:gd name="T14" fmla="*/ 10 w 15"/>
                  <a:gd name="T15" fmla="*/ 16 h 21"/>
                  <a:gd name="T16" fmla="*/ 13 w 15"/>
                  <a:gd name="T17" fmla="*/ 19 h 21"/>
                  <a:gd name="T18" fmla="*/ 13 w 15"/>
                  <a:gd name="T19" fmla="*/ 21 h 21"/>
                  <a:gd name="T20" fmla="*/ 15 w 15"/>
                  <a:gd name="T21" fmla="*/ 21 h 21"/>
                  <a:gd name="T22" fmla="*/ 15 w 15"/>
                  <a:gd name="T23" fmla="*/ 16 h 21"/>
                  <a:gd name="T24" fmla="*/ 13 w 15"/>
                  <a:gd name="T25" fmla="*/ 13 h 21"/>
                  <a:gd name="T26" fmla="*/ 13 w 15"/>
                  <a:gd name="T27" fmla="*/ 11 h 21"/>
                  <a:gd name="T28" fmla="*/ 10 w 15"/>
                  <a:gd name="T29" fmla="*/ 8 h 21"/>
                  <a:gd name="T30" fmla="*/ 8 w 15"/>
                  <a:gd name="T31" fmla="*/ 5 h 21"/>
                  <a:gd name="T32" fmla="*/ 5 w 15"/>
                  <a:gd name="T33" fmla="*/ 3 h 21"/>
                  <a:gd name="T34" fmla="*/ 2 w 15"/>
                  <a:gd name="T35" fmla="*/ 0 h 21"/>
                  <a:gd name="T36" fmla="*/ 0 w 15"/>
                  <a:gd name="T37" fmla="*/ 0 h 21"/>
                  <a:gd name="T38" fmla="*/ 0 w 15"/>
                  <a:gd name="T39" fmla="*/ 0 h 21"/>
                  <a:gd name="T40" fmla="*/ 0 w 15"/>
                  <a:gd name="T41" fmla="*/ 3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21"/>
                  <a:gd name="T65" fmla="*/ 15 w 15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21">
                    <a:moveTo>
                      <a:pt x="0" y="3"/>
                    </a:moveTo>
                    <a:lnTo>
                      <a:pt x="0" y="3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5" y="8"/>
                    </a:lnTo>
                    <a:lnTo>
                      <a:pt x="8" y="11"/>
                    </a:lnTo>
                    <a:lnTo>
                      <a:pt x="10" y="13"/>
                    </a:lnTo>
                    <a:lnTo>
                      <a:pt x="10" y="16"/>
                    </a:lnTo>
                    <a:lnTo>
                      <a:pt x="13" y="19"/>
                    </a:lnTo>
                    <a:lnTo>
                      <a:pt x="13" y="21"/>
                    </a:lnTo>
                    <a:lnTo>
                      <a:pt x="15" y="21"/>
                    </a:lnTo>
                    <a:lnTo>
                      <a:pt x="15" y="16"/>
                    </a:lnTo>
                    <a:lnTo>
                      <a:pt x="13" y="13"/>
                    </a:lnTo>
                    <a:lnTo>
                      <a:pt x="13" y="11"/>
                    </a:lnTo>
                    <a:lnTo>
                      <a:pt x="10" y="8"/>
                    </a:lnTo>
                    <a:lnTo>
                      <a:pt x="8" y="5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00" name="Freeform 3634"/>
              <p:cNvSpPr>
                <a:spLocks/>
              </p:cNvSpPr>
              <p:nvPr/>
            </p:nvSpPr>
            <p:spPr bwMode="auto">
              <a:xfrm>
                <a:off x="2022" y="2407"/>
                <a:ext cx="40" cy="8"/>
              </a:xfrm>
              <a:custGeom>
                <a:avLst/>
                <a:gdLst>
                  <a:gd name="T0" fmla="*/ 3 w 40"/>
                  <a:gd name="T1" fmla="*/ 5 h 8"/>
                  <a:gd name="T2" fmla="*/ 3 w 40"/>
                  <a:gd name="T3" fmla="*/ 5 h 8"/>
                  <a:gd name="T4" fmla="*/ 8 w 40"/>
                  <a:gd name="T5" fmla="*/ 5 h 8"/>
                  <a:gd name="T6" fmla="*/ 11 w 40"/>
                  <a:gd name="T7" fmla="*/ 5 h 8"/>
                  <a:gd name="T8" fmla="*/ 16 w 40"/>
                  <a:gd name="T9" fmla="*/ 5 h 8"/>
                  <a:gd name="T10" fmla="*/ 21 w 40"/>
                  <a:gd name="T11" fmla="*/ 5 h 8"/>
                  <a:gd name="T12" fmla="*/ 27 w 40"/>
                  <a:gd name="T13" fmla="*/ 5 h 8"/>
                  <a:gd name="T14" fmla="*/ 29 w 40"/>
                  <a:gd name="T15" fmla="*/ 5 h 8"/>
                  <a:gd name="T16" fmla="*/ 34 w 40"/>
                  <a:gd name="T17" fmla="*/ 8 h 8"/>
                  <a:gd name="T18" fmla="*/ 40 w 40"/>
                  <a:gd name="T19" fmla="*/ 8 h 8"/>
                  <a:gd name="T20" fmla="*/ 40 w 40"/>
                  <a:gd name="T21" fmla="*/ 5 h 8"/>
                  <a:gd name="T22" fmla="*/ 37 w 40"/>
                  <a:gd name="T23" fmla="*/ 3 h 8"/>
                  <a:gd name="T24" fmla="*/ 32 w 40"/>
                  <a:gd name="T25" fmla="*/ 3 h 8"/>
                  <a:gd name="T26" fmla="*/ 27 w 40"/>
                  <a:gd name="T27" fmla="*/ 0 h 8"/>
                  <a:gd name="T28" fmla="*/ 21 w 40"/>
                  <a:gd name="T29" fmla="*/ 0 h 8"/>
                  <a:gd name="T30" fmla="*/ 16 w 40"/>
                  <a:gd name="T31" fmla="*/ 0 h 8"/>
                  <a:gd name="T32" fmla="*/ 11 w 40"/>
                  <a:gd name="T33" fmla="*/ 0 h 8"/>
                  <a:gd name="T34" fmla="*/ 6 w 40"/>
                  <a:gd name="T35" fmla="*/ 3 h 8"/>
                  <a:gd name="T36" fmla="*/ 0 w 40"/>
                  <a:gd name="T37" fmla="*/ 3 h 8"/>
                  <a:gd name="T38" fmla="*/ 0 w 40"/>
                  <a:gd name="T39" fmla="*/ 3 h 8"/>
                  <a:gd name="T40" fmla="*/ 3 w 40"/>
                  <a:gd name="T41" fmla="*/ 5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0"/>
                  <a:gd name="T64" fmla="*/ 0 h 8"/>
                  <a:gd name="T65" fmla="*/ 40 w 40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0" h="8">
                    <a:moveTo>
                      <a:pt x="3" y="5"/>
                    </a:moveTo>
                    <a:lnTo>
                      <a:pt x="3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6" y="5"/>
                    </a:lnTo>
                    <a:lnTo>
                      <a:pt x="21" y="5"/>
                    </a:lnTo>
                    <a:lnTo>
                      <a:pt x="27" y="5"/>
                    </a:lnTo>
                    <a:lnTo>
                      <a:pt x="29" y="5"/>
                    </a:lnTo>
                    <a:lnTo>
                      <a:pt x="34" y="8"/>
                    </a:lnTo>
                    <a:lnTo>
                      <a:pt x="40" y="8"/>
                    </a:lnTo>
                    <a:lnTo>
                      <a:pt x="40" y="5"/>
                    </a:lnTo>
                    <a:lnTo>
                      <a:pt x="37" y="3"/>
                    </a:lnTo>
                    <a:lnTo>
                      <a:pt x="32" y="3"/>
                    </a:lnTo>
                    <a:lnTo>
                      <a:pt x="27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1" y="0"/>
                    </a:lnTo>
                    <a:lnTo>
                      <a:pt x="6" y="3"/>
                    </a:lnTo>
                    <a:lnTo>
                      <a:pt x="0" y="3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01" name="Freeform 3635"/>
              <p:cNvSpPr>
                <a:spLocks/>
              </p:cNvSpPr>
              <p:nvPr/>
            </p:nvSpPr>
            <p:spPr bwMode="auto">
              <a:xfrm>
                <a:off x="1988" y="2410"/>
                <a:ext cx="37" cy="28"/>
              </a:xfrm>
              <a:custGeom>
                <a:avLst/>
                <a:gdLst>
                  <a:gd name="T0" fmla="*/ 3 w 37"/>
                  <a:gd name="T1" fmla="*/ 28 h 28"/>
                  <a:gd name="T2" fmla="*/ 8 w 37"/>
                  <a:gd name="T3" fmla="*/ 26 h 28"/>
                  <a:gd name="T4" fmla="*/ 11 w 37"/>
                  <a:gd name="T5" fmla="*/ 21 h 28"/>
                  <a:gd name="T6" fmla="*/ 16 w 37"/>
                  <a:gd name="T7" fmla="*/ 18 h 28"/>
                  <a:gd name="T8" fmla="*/ 19 w 37"/>
                  <a:gd name="T9" fmla="*/ 13 h 28"/>
                  <a:gd name="T10" fmla="*/ 24 w 37"/>
                  <a:gd name="T11" fmla="*/ 10 h 28"/>
                  <a:gd name="T12" fmla="*/ 27 w 37"/>
                  <a:gd name="T13" fmla="*/ 7 h 28"/>
                  <a:gd name="T14" fmla="*/ 32 w 37"/>
                  <a:gd name="T15" fmla="*/ 5 h 28"/>
                  <a:gd name="T16" fmla="*/ 37 w 37"/>
                  <a:gd name="T17" fmla="*/ 2 h 28"/>
                  <a:gd name="T18" fmla="*/ 34 w 37"/>
                  <a:gd name="T19" fmla="*/ 0 h 28"/>
                  <a:gd name="T20" fmla="*/ 32 w 37"/>
                  <a:gd name="T21" fmla="*/ 2 h 28"/>
                  <a:gd name="T22" fmla="*/ 27 w 37"/>
                  <a:gd name="T23" fmla="*/ 5 h 28"/>
                  <a:gd name="T24" fmla="*/ 21 w 37"/>
                  <a:gd name="T25" fmla="*/ 7 h 28"/>
                  <a:gd name="T26" fmla="*/ 16 w 37"/>
                  <a:gd name="T27" fmla="*/ 10 h 28"/>
                  <a:gd name="T28" fmla="*/ 14 w 37"/>
                  <a:gd name="T29" fmla="*/ 15 h 28"/>
                  <a:gd name="T30" fmla="*/ 8 w 37"/>
                  <a:gd name="T31" fmla="*/ 18 h 28"/>
                  <a:gd name="T32" fmla="*/ 6 w 37"/>
                  <a:gd name="T33" fmla="*/ 23 h 28"/>
                  <a:gd name="T34" fmla="*/ 0 w 37"/>
                  <a:gd name="T35" fmla="*/ 26 h 28"/>
                  <a:gd name="T36" fmla="*/ 3 w 37"/>
                  <a:gd name="T37" fmla="*/ 28 h 2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7"/>
                  <a:gd name="T58" fmla="*/ 0 h 28"/>
                  <a:gd name="T59" fmla="*/ 37 w 37"/>
                  <a:gd name="T60" fmla="*/ 28 h 2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7" h="28">
                    <a:moveTo>
                      <a:pt x="3" y="28"/>
                    </a:moveTo>
                    <a:lnTo>
                      <a:pt x="8" y="26"/>
                    </a:lnTo>
                    <a:lnTo>
                      <a:pt x="11" y="21"/>
                    </a:lnTo>
                    <a:lnTo>
                      <a:pt x="16" y="18"/>
                    </a:lnTo>
                    <a:lnTo>
                      <a:pt x="19" y="13"/>
                    </a:lnTo>
                    <a:lnTo>
                      <a:pt x="24" y="10"/>
                    </a:lnTo>
                    <a:lnTo>
                      <a:pt x="27" y="7"/>
                    </a:lnTo>
                    <a:lnTo>
                      <a:pt x="32" y="5"/>
                    </a:lnTo>
                    <a:lnTo>
                      <a:pt x="37" y="2"/>
                    </a:lnTo>
                    <a:lnTo>
                      <a:pt x="34" y="0"/>
                    </a:lnTo>
                    <a:lnTo>
                      <a:pt x="32" y="2"/>
                    </a:lnTo>
                    <a:lnTo>
                      <a:pt x="27" y="5"/>
                    </a:lnTo>
                    <a:lnTo>
                      <a:pt x="21" y="7"/>
                    </a:lnTo>
                    <a:lnTo>
                      <a:pt x="16" y="10"/>
                    </a:lnTo>
                    <a:lnTo>
                      <a:pt x="14" y="15"/>
                    </a:lnTo>
                    <a:lnTo>
                      <a:pt x="8" y="18"/>
                    </a:lnTo>
                    <a:lnTo>
                      <a:pt x="6" y="23"/>
                    </a:lnTo>
                    <a:lnTo>
                      <a:pt x="0" y="26"/>
                    </a:lnTo>
                    <a:lnTo>
                      <a:pt x="3" y="2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02" name="Freeform 3636"/>
              <p:cNvSpPr>
                <a:spLocks/>
              </p:cNvSpPr>
              <p:nvPr/>
            </p:nvSpPr>
            <p:spPr bwMode="auto">
              <a:xfrm>
                <a:off x="1586" y="2355"/>
                <a:ext cx="337" cy="91"/>
              </a:xfrm>
              <a:custGeom>
                <a:avLst/>
                <a:gdLst>
                  <a:gd name="T0" fmla="*/ 0 w 337"/>
                  <a:gd name="T1" fmla="*/ 15 h 91"/>
                  <a:gd name="T2" fmla="*/ 0 w 337"/>
                  <a:gd name="T3" fmla="*/ 42 h 91"/>
                  <a:gd name="T4" fmla="*/ 2 w 337"/>
                  <a:gd name="T5" fmla="*/ 65 h 91"/>
                  <a:gd name="T6" fmla="*/ 5 w 337"/>
                  <a:gd name="T7" fmla="*/ 76 h 91"/>
                  <a:gd name="T8" fmla="*/ 10 w 337"/>
                  <a:gd name="T9" fmla="*/ 83 h 91"/>
                  <a:gd name="T10" fmla="*/ 49 w 337"/>
                  <a:gd name="T11" fmla="*/ 86 h 91"/>
                  <a:gd name="T12" fmla="*/ 89 w 337"/>
                  <a:gd name="T13" fmla="*/ 86 h 91"/>
                  <a:gd name="T14" fmla="*/ 125 w 337"/>
                  <a:gd name="T15" fmla="*/ 86 h 91"/>
                  <a:gd name="T16" fmla="*/ 164 w 337"/>
                  <a:gd name="T17" fmla="*/ 86 h 91"/>
                  <a:gd name="T18" fmla="*/ 209 w 337"/>
                  <a:gd name="T19" fmla="*/ 89 h 91"/>
                  <a:gd name="T20" fmla="*/ 251 w 337"/>
                  <a:gd name="T21" fmla="*/ 89 h 91"/>
                  <a:gd name="T22" fmla="*/ 269 w 337"/>
                  <a:gd name="T23" fmla="*/ 91 h 91"/>
                  <a:gd name="T24" fmla="*/ 287 w 337"/>
                  <a:gd name="T25" fmla="*/ 91 h 91"/>
                  <a:gd name="T26" fmla="*/ 303 w 337"/>
                  <a:gd name="T27" fmla="*/ 89 h 91"/>
                  <a:gd name="T28" fmla="*/ 319 w 337"/>
                  <a:gd name="T29" fmla="*/ 81 h 91"/>
                  <a:gd name="T30" fmla="*/ 329 w 337"/>
                  <a:gd name="T31" fmla="*/ 65 h 91"/>
                  <a:gd name="T32" fmla="*/ 334 w 337"/>
                  <a:gd name="T33" fmla="*/ 44 h 91"/>
                  <a:gd name="T34" fmla="*/ 337 w 337"/>
                  <a:gd name="T35" fmla="*/ 26 h 91"/>
                  <a:gd name="T36" fmla="*/ 337 w 337"/>
                  <a:gd name="T37" fmla="*/ 18 h 91"/>
                  <a:gd name="T38" fmla="*/ 334 w 337"/>
                  <a:gd name="T39" fmla="*/ 13 h 91"/>
                  <a:gd name="T40" fmla="*/ 332 w 337"/>
                  <a:gd name="T41" fmla="*/ 7 h 91"/>
                  <a:gd name="T42" fmla="*/ 324 w 337"/>
                  <a:gd name="T43" fmla="*/ 5 h 91"/>
                  <a:gd name="T44" fmla="*/ 308 w 337"/>
                  <a:gd name="T45" fmla="*/ 2 h 91"/>
                  <a:gd name="T46" fmla="*/ 293 w 337"/>
                  <a:gd name="T47" fmla="*/ 0 h 91"/>
                  <a:gd name="T48" fmla="*/ 285 w 337"/>
                  <a:gd name="T49" fmla="*/ 0 h 91"/>
                  <a:gd name="T50" fmla="*/ 280 w 337"/>
                  <a:gd name="T51" fmla="*/ 0 h 91"/>
                  <a:gd name="T52" fmla="*/ 274 w 337"/>
                  <a:gd name="T53" fmla="*/ 0 h 91"/>
                  <a:gd name="T54" fmla="*/ 264 w 337"/>
                  <a:gd name="T55" fmla="*/ 0 h 91"/>
                  <a:gd name="T56" fmla="*/ 251 w 337"/>
                  <a:gd name="T57" fmla="*/ 2 h 91"/>
                  <a:gd name="T58" fmla="*/ 232 w 337"/>
                  <a:gd name="T59" fmla="*/ 2 h 91"/>
                  <a:gd name="T60" fmla="*/ 209 w 337"/>
                  <a:gd name="T61" fmla="*/ 2 h 91"/>
                  <a:gd name="T62" fmla="*/ 185 w 337"/>
                  <a:gd name="T63" fmla="*/ 5 h 91"/>
                  <a:gd name="T64" fmla="*/ 136 w 337"/>
                  <a:gd name="T65" fmla="*/ 7 h 91"/>
                  <a:gd name="T66" fmla="*/ 86 w 337"/>
                  <a:gd name="T67" fmla="*/ 10 h 91"/>
                  <a:gd name="T68" fmla="*/ 62 w 337"/>
                  <a:gd name="T69" fmla="*/ 13 h 91"/>
                  <a:gd name="T70" fmla="*/ 41 w 337"/>
                  <a:gd name="T71" fmla="*/ 13 h 91"/>
                  <a:gd name="T72" fmla="*/ 26 w 337"/>
                  <a:gd name="T73" fmla="*/ 13 h 91"/>
                  <a:gd name="T74" fmla="*/ 10 w 337"/>
                  <a:gd name="T75" fmla="*/ 15 h 91"/>
                  <a:gd name="T76" fmla="*/ 2 w 337"/>
                  <a:gd name="T77" fmla="*/ 15 h 91"/>
                  <a:gd name="T78" fmla="*/ 0 w 337"/>
                  <a:gd name="T79" fmla="*/ 15 h 91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337"/>
                  <a:gd name="T121" fmla="*/ 0 h 91"/>
                  <a:gd name="T122" fmla="*/ 337 w 337"/>
                  <a:gd name="T123" fmla="*/ 91 h 91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337" h="91">
                    <a:moveTo>
                      <a:pt x="0" y="15"/>
                    </a:moveTo>
                    <a:lnTo>
                      <a:pt x="0" y="42"/>
                    </a:lnTo>
                    <a:lnTo>
                      <a:pt x="2" y="65"/>
                    </a:lnTo>
                    <a:lnTo>
                      <a:pt x="5" y="76"/>
                    </a:lnTo>
                    <a:lnTo>
                      <a:pt x="10" y="83"/>
                    </a:lnTo>
                    <a:lnTo>
                      <a:pt x="49" y="86"/>
                    </a:lnTo>
                    <a:lnTo>
                      <a:pt x="89" y="86"/>
                    </a:lnTo>
                    <a:lnTo>
                      <a:pt x="125" y="86"/>
                    </a:lnTo>
                    <a:lnTo>
                      <a:pt x="164" y="86"/>
                    </a:lnTo>
                    <a:lnTo>
                      <a:pt x="209" y="89"/>
                    </a:lnTo>
                    <a:lnTo>
                      <a:pt x="251" y="89"/>
                    </a:lnTo>
                    <a:lnTo>
                      <a:pt x="269" y="91"/>
                    </a:lnTo>
                    <a:lnTo>
                      <a:pt x="287" y="91"/>
                    </a:lnTo>
                    <a:lnTo>
                      <a:pt x="303" y="89"/>
                    </a:lnTo>
                    <a:lnTo>
                      <a:pt x="319" y="81"/>
                    </a:lnTo>
                    <a:lnTo>
                      <a:pt x="329" y="65"/>
                    </a:lnTo>
                    <a:lnTo>
                      <a:pt x="334" y="44"/>
                    </a:lnTo>
                    <a:lnTo>
                      <a:pt x="337" y="26"/>
                    </a:lnTo>
                    <a:lnTo>
                      <a:pt x="337" y="18"/>
                    </a:lnTo>
                    <a:lnTo>
                      <a:pt x="334" y="13"/>
                    </a:lnTo>
                    <a:lnTo>
                      <a:pt x="332" y="7"/>
                    </a:lnTo>
                    <a:lnTo>
                      <a:pt x="324" y="5"/>
                    </a:lnTo>
                    <a:lnTo>
                      <a:pt x="308" y="2"/>
                    </a:lnTo>
                    <a:lnTo>
                      <a:pt x="293" y="0"/>
                    </a:lnTo>
                    <a:lnTo>
                      <a:pt x="285" y="0"/>
                    </a:lnTo>
                    <a:lnTo>
                      <a:pt x="280" y="0"/>
                    </a:lnTo>
                    <a:lnTo>
                      <a:pt x="274" y="0"/>
                    </a:lnTo>
                    <a:lnTo>
                      <a:pt x="264" y="0"/>
                    </a:lnTo>
                    <a:lnTo>
                      <a:pt x="251" y="2"/>
                    </a:lnTo>
                    <a:lnTo>
                      <a:pt x="232" y="2"/>
                    </a:lnTo>
                    <a:lnTo>
                      <a:pt x="209" y="2"/>
                    </a:lnTo>
                    <a:lnTo>
                      <a:pt x="185" y="5"/>
                    </a:lnTo>
                    <a:lnTo>
                      <a:pt x="136" y="7"/>
                    </a:lnTo>
                    <a:lnTo>
                      <a:pt x="86" y="10"/>
                    </a:lnTo>
                    <a:lnTo>
                      <a:pt x="62" y="13"/>
                    </a:lnTo>
                    <a:lnTo>
                      <a:pt x="41" y="13"/>
                    </a:lnTo>
                    <a:lnTo>
                      <a:pt x="26" y="13"/>
                    </a:lnTo>
                    <a:lnTo>
                      <a:pt x="10" y="15"/>
                    </a:lnTo>
                    <a:lnTo>
                      <a:pt x="2" y="1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58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03" name="Freeform 3637"/>
              <p:cNvSpPr>
                <a:spLocks/>
              </p:cNvSpPr>
              <p:nvPr/>
            </p:nvSpPr>
            <p:spPr bwMode="auto">
              <a:xfrm>
                <a:off x="1586" y="2370"/>
                <a:ext cx="2" cy="53"/>
              </a:xfrm>
              <a:custGeom>
                <a:avLst/>
                <a:gdLst>
                  <a:gd name="T0" fmla="*/ 2 w 2"/>
                  <a:gd name="T1" fmla="*/ 50 h 53"/>
                  <a:gd name="T2" fmla="*/ 2 w 2"/>
                  <a:gd name="T3" fmla="*/ 50 h 53"/>
                  <a:gd name="T4" fmla="*/ 2 w 2"/>
                  <a:gd name="T5" fmla="*/ 45 h 53"/>
                  <a:gd name="T6" fmla="*/ 2 w 2"/>
                  <a:gd name="T7" fmla="*/ 40 h 53"/>
                  <a:gd name="T8" fmla="*/ 2 w 2"/>
                  <a:gd name="T9" fmla="*/ 32 h 53"/>
                  <a:gd name="T10" fmla="*/ 2 w 2"/>
                  <a:gd name="T11" fmla="*/ 27 h 53"/>
                  <a:gd name="T12" fmla="*/ 2 w 2"/>
                  <a:gd name="T13" fmla="*/ 21 h 53"/>
                  <a:gd name="T14" fmla="*/ 2 w 2"/>
                  <a:gd name="T15" fmla="*/ 13 h 53"/>
                  <a:gd name="T16" fmla="*/ 2 w 2"/>
                  <a:gd name="T17" fmla="*/ 8 h 53"/>
                  <a:gd name="T18" fmla="*/ 2 w 2"/>
                  <a:gd name="T19" fmla="*/ 0 h 53"/>
                  <a:gd name="T20" fmla="*/ 0 w 2"/>
                  <a:gd name="T21" fmla="*/ 0 h 53"/>
                  <a:gd name="T22" fmla="*/ 0 w 2"/>
                  <a:gd name="T23" fmla="*/ 8 h 53"/>
                  <a:gd name="T24" fmla="*/ 0 w 2"/>
                  <a:gd name="T25" fmla="*/ 13 h 53"/>
                  <a:gd name="T26" fmla="*/ 0 w 2"/>
                  <a:gd name="T27" fmla="*/ 21 h 53"/>
                  <a:gd name="T28" fmla="*/ 0 w 2"/>
                  <a:gd name="T29" fmla="*/ 27 h 53"/>
                  <a:gd name="T30" fmla="*/ 0 w 2"/>
                  <a:gd name="T31" fmla="*/ 32 h 53"/>
                  <a:gd name="T32" fmla="*/ 0 w 2"/>
                  <a:gd name="T33" fmla="*/ 40 h 53"/>
                  <a:gd name="T34" fmla="*/ 0 w 2"/>
                  <a:gd name="T35" fmla="*/ 45 h 53"/>
                  <a:gd name="T36" fmla="*/ 0 w 2"/>
                  <a:gd name="T37" fmla="*/ 53 h 53"/>
                  <a:gd name="T38" fmla="*/ 0 w 2"/>
                  <a:gd name="T39" fmla="*/ 53 h 53"/>
                  <a:gd name="T40" fmla="*/ 2 w 2"/>
                  <a:gd name="T41" fmla="*/ 50 h 5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"/>
                  <a:gd name="T64" fmla="*/ 0 h 53"/>
                  <a:gd name="T65" fmla="*/ 2 w 2"/>
                  <a:gd name="T66" fmla="*/ 53 h 5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" h="53">
                    <a:moveTo>
                      <a:pt x="2" y="50"/>
                    </a:moveTo>
                    <a:lnTo>
                      <a:pt x="2" y="50"/>
                    </a:lnTo>
                    <a:lnTo>
                      <a:pt x="2" y="45"/>
                    </a:lnTo>
                    <a:lnTo>
                      <a:pt x="2" y="40"/>
                    </a:lnTo>
                    <a:lnTo>
                      <a:pt x="2" y="32"/>
                    </a:lnTo>
                    <a:lnTo>
                      <a:pt x="2" y="27"/>
                    </a:lnTo>
                    <a:lnTo>
                      <a:pt x="2" y="21"/>
                    </a:lnTo>
                    <a:lnTo>
                      <a:pt x="2" y="13"/>
                    </a:lnTo>
                    <a:lnTo>
                      <a:pt x="2" y="8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8"/>
                    </a:lnTo>
                    <a:lnTo>
                      <a:pt x="0" y="13"/>
                    </a:lnTo>
                    <a:lnTo>
                      <a:pt x="0" y="21"/>
                    </a:lnTo>
                    <a:lnTo>
                      <a:pt x="0" y="27"/>
                    </a:lnTo>
                    <a:lnTo>
                      <a:pt x="0" y="32"/>
                    </a:lnTo>
                    <a:lnTo>
                      <a:pt x="0" y="40"/>
                    </a:lnTo>
                    <a:lnTo>
                      <a:pt x="0" y="45"/>
                    </a:lnTo>
                    <a:lnTo>
                      <a:pt x="0" y="53"/>
                    </a:lnTo>
                    <a:lnTo>
                      <a:pt x="2" y="5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04" name="Freeform 3638"/>
              <p:cNvSpPr>
                <a:spLocks/>
              </p:cNvSpPr>
              <p:nvPr/>
            </p:nvSpPr>
            <p:spPr bwMode="auto">
              <a:xfrm>
                <a:off x="1586" y="2420"/>
                <a:ext cx="10" cy="18"/>
              </a:xfrm>
              <a:custGeom>
                <a:avLst/>
                <a:gdLst>
                  <a:gd name="T0" fmla="*/ 10 w 10"/>
                  <a:gd name="T1" fmla="*/ 16 h 18"/>
                  <a:gd name="T2" fmla="*/ 10 w 10"/>
                  <a:gd name="T3" fmla="*/ 16 h 18"/>
                  <a:gd name="T4" fmla="*/ 10 w 10"/>
                  <a:gd name="T5" fmla="*/ 16 h 18"/>
                  <a:gd name="T6" fmla="*/ 7 w 10"/>
                  <a:gd name="T7" fmla="*/ 13 h 18"/>
                  <a:gd name="T8" fmla="*/ 7 w 10"/>
                  <a:gd name="T9" fmla="*/ 13 h 18"/>
                  <a:gd name="T10" fmla="*/ 5 w 10"/>
                  <a:gd name="T11" fmla="*/ 11 h 18"/>
                  <a:gd name="T12" fmla="*/ 5 w 10"/>
                  <a:gd name="T13" fmla="*/ 8 h 18"/>
                  <a:gd name="T14" fmla="*/ 5 w 10"/>
                  <a:gd name="T15" fmla="*/ 5 h 18"/>
                  <a:gd name="T16" fmla="*/ 5 w 10"/>
                  <a:gd name="T17" fmla="*/ 3 h 18"/>
                  <a:gd name="T18" fmla="*/ 2 w 10"/>
                  <a:gd name="T19" fmla="*/ 0 h 18"/>
                  <a:gd name="T20" fmla="*/ 0 w 10"/>
                  <a:gd name="T21" fmla="*/ 3 h 18"/>
                  <a:gd name="T22" fmla="*/ 0 w 10"/>
                  <a:gd name="T23" fmla="*/ 3 h 18"/>
                  <a:gd name="T24" fmla="*/ 0 w 10"/>
                  <a:gd name="T25" fmla="*/ 5 h 18"/>
                  <a:gd name="T26" fmla="*/ 2 w 10"/>
                  <a:gd name="T27" fmla="*/ 11 h 18"/>
                  <a:gd name="T28" fmla="*/ 2 w 10"/>
                  <a:gd name="T29" fmla="*/ 13 h 18"/>
                  <a:gd name="T30" fmla="*/ 5 w 10"/>
                  <a:gd name="T31" fmla="*/ 16 h 18"/>
                  <a:gd name="T32" fmla="*/ 5 w 10"/>
                  <a:gd name="T33" fmla="*/ 16 h 18"/>
                  <a:gd name="T34" fmla="*/ 7 w 10"/>
                  <a:gd name="T35" fmla="*/ 18 h 18"/>
                  <a:gd name="T36" fmla="*/ 10 w 10"/>
                  <a:gd name="T37" fmla="*/ 18 h 18"/>
                  <a:gd name="T38" fmla="*/ 10 w 10"/>
                  <a:gd name="T39" fmla="*/ 18 h 18"/>
                  <a:gd name="T40" fmla="*/ 10 w 10"/>
                  <a:gd name="T41" fmla="*/ 16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"/>
                  <a:gd name="T64" fmla="*/ 0 h 18"/>
                  <a:gd name="T65" fmla="*/ 10 w 10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" h="18">
                    <a:moveTo>
                      <a:pt x="10" y="16"/>
                    </a:moveTo>
                    <a:lnTo>
                      <a:pt x="10" y="16"/>
                    </a:lnTo>
                    <a:lnTo>
                      <a:pt x="7" y="13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11"/>
                    </a:lnTo>
                    <a:lnTo>
                      <a:pt x="2" y="13"/>
                    </a:lnTo>
                    <a:lnTo>
                      <a:pt x="5" y="16"/>
                    </a:lnTo>
                    <a:lnTo>
                      <a:pt x="7" y="18"/>
                    </a:lnTo>
                    <a:lnTo>
                      <a:pt x="10" y="18"/>
                    </a:lnTo>
                    <a:lnTo>
                      <a:pt x="10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05" name="Freeform 3639"/>
              <p:cNvSpPr>
                <a:spLocks/>
              </p:cNvSpPr>
              <p:nvPr/>
            </p:nvSpPr>
            <p:spPr bwMode="auto">
              <a:xfrm>
                <a:off x="1596" y="2436"/>
                <a:ext cx="154" cy="8"/>
              </a:xfrm>
              <a:custGeom>
                <a:avLst/>
                <a:gdLst>
                  <a:gd name="T0" fmla="*/ 154 w 154"/>
                  <a:gd name="T1" fmla="*/ 2 h 8"/>
                  <a:gd name="T2" fmla="*/ 154 w 154"/>
                  <a:gd name="T3" fmla="*/ 2 h 8"/>
                  <a:gd name="T4" fmla="*/ 133 w 154"/>
                  <a:gd name="T5" fmla="*/ 2 h 8"/>
                  <a:gd name="T6" fmla="*/ 115 w 154"/>
                  <a:gd name="T7" fmla="*/ 2 h 8"/>
                  <a:gd name="T8" fmla="*/ 97 w 154"/>
                  <a:gd name="T9" fmla="*/ 2 h 8"/>
                  <a:gd name="T10" fmla="*/ 79 w 154"/>
                  <a:gd name="T11" fmla="*/ 2 h 8"/>
                  <a:gd name="T12" fmla="*/ 58 w 154"/>
                  <a:gd name="T13" fmla="*/ 2 h 8"/>
                  <a:gd name="T14" fmla="*/ 39 w 154"/>
                  <a:gd name="T15" fmla="*/ 2 h 8"/>
                  <a:gd name="T16" fmla="*/ 21 w 154"/>
                  <a:gd name="T17" fmla="*/ 2 h 8"/>
                  <a:gd name="T18" fmla="*/ 0 w 154"/>
                  <a:gd name="T19" fmla="*/ 0 h 8"/>
                  <a:gd name="T20" fmla="*/ 0 w 154"/>
                  <a:gd name="T21" fmla="*/ 2 h 8"/>
                  <a:gd name="T22" fmla="*/ 21 w 154"/>
                  <a:gd name="T23" fmla="*/ 5 h 8"/>
                  <a:gd name="T24" fmla="*/ 39 w 154"/>
                  <a:gd name="T25" fmla="*/ 5 h 8"/>
                  <a:gd name="T26" fmla="*/ 58 w 154"/>
                  <a:gd name="T27" fmla="*/ 8 h 8"/>
                  <a:gd name="T28" fmla="*/ 79 w 154"/>
                  <a:gd name="T29" fmla="*/ 8 h 8"/>
                  <a:gd name="T30" fmla="*/ 97 w 154"/>
                  <a:gd name="T31" fmla="*/ 8 h 8"/>
                  <a:gd name="T32" fmla="*/ 115 w 154"/>
                  <a:gd name="T33" fmla="*/ 8 h 8"/>
                  <a:gd name="T34" fmla="*/ 133 w 154"/>
                  <a:gd name="T35" fmla="*/ 5 h 8"/>
                  <a:gd name="T36" fmla="*/ 154 w 154"/>
                  <a:gd name="T37" fmla="*/ 5 h 8"/>
                  <a:gd name="T38" fmla="*/ 154 w 154"/>
                  <a:gd name="T39" fmla="*/ 5 h 8"/>
                  <a:gd name="T40" fmla="*/ 154 w 154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4"/>
                  <a:gd name="T64" fmla="*/ 0 h 8"/>
                  <a:gd name="T65" fmla="*/ 154 w 154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4" h="8">
                    <a:moveTo>
                      <a:pt x="154" y="2"/>
                    </a:moveTo>
                    <a:lnTo>
                      <a:pt x="154" y="2"/>
                    </a:lnTo>
                    <a:lnTo>
                      <a:pt x="133" y="2"/>
                    </a:lnTo>
                    <a:lnTo>
                      <a:pt x="115" y="2"/>
                    </a:lnTo>
                    <a:lnTo>
                      <a:pt x="97" y="2"/>
                    </a:lnTo>
                    <a:lnTo>
                      <a:pt x="79" y="2"/>
                    </a:lnTo>
                    <a:lnTo>
                      <a:pt x="58" y="2"/>
                    </a:lnTo>
                    <a:lnTo>
                      <a:pt x="39" y="2"/>
                    </a:lnTo>
                    <a:lnTo>
                      <a:pt x="21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1" y="5"/>
                    </a:lnTo>
                    <a:lnTo>
                      <a:pt x="39" y="5"/>
                    </a:lnTo>
                    <a:lnTo>
                      <a:pt x="58" y="8"/>
                    </a:lnTo>
                    <a:lnTo>
                      <a:pt x="79" y="8"/>
                    </a:lnTo>
                    <a:lnTo>
                      <a:pt x="97" y="8"/>
                    </a:lnTo>
                    <a:lnTo>
                      <a:pt x="115" y="8"/>
                    </a:lnTo>
                    <a:lnTo>
                      <a:pt x="133" y="5"/>
                    </a:lnTo>
                    <a:lnTo>
                      <a:pt x="154" y="5"/>
                    </a:lnTo>
                    <a:lnTo>
                      <a:pt x="154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06" name="Freeform 3640"/>
              <p:cNvSpPr>
                <a:spLocks/>
              </p:cNvSpPr>
              <p:nvPr/>
            </p:nvSpPr>
            <p:spPr bwMode="auto">
              <a:xfrm>
                <a:off x="1750" y="2438"/>
                <a:ext cx="87" cy="8"/>
              </a:xfrm>
              <a:custGeom>
                <a:avLst/>
                <a:gdLst>
                  <a:gd name="T0" fmla="*/ 87 w 87"/>
                  <a:gd name="T1" fmla="*/ 6 h 8"/>
                  <a:gd name="T2" fmla="*/ 87 w 87"/>
                  <a:gd name="T3" fmla="*/ 6 h 8"/>
                  <a:gd name="T4" fmla="*/ 74 w 87"/>
                  <a:gd name="T5" fmla="*/ 6 h 8"/>
                  <a:gd name="T6" fmla="*/ 63 w 87"/>
                  <a:gd name="T7" fmla="*/ 3 h 8"/>
                  <a:gd name="T8" fmla="*/ 53 w 87"/>
                  <a:gd name="T9" fmla="*/ 3 h 8"/>
                  <a:gd name="T10" fmla="*/ 42 w 87"/>
                  <a:gd name="T11" fmla="*/ 3 h 8"/>
                  <a:gd name="T12" fmla="*/ 32 w 87"/>
                  <a:gd name="T13" fmla="*/ 3 h 8"/>
                  <a:gd name="T14" fmla="*/ 21 w 87"/>
                  <a:gd name="T15" fmla="*/ 0 h 8"/>
                  <a:gd name="T16" fmla="*/ 11 w 87"/>
                  <a:gd name="T17" fmla="*/ 0 h 8"/>
                  <a:gd name="T18" fmla="*/ 0 w 87"/>
                  <a:gd name="T19" fmla="*/ 0 h 8"/>
                  <a:gd name="T20" fmla="*/ 0 w 87"/>
                  <a:gd name="T21" fmla="*/ 3 h 8"/>
                  <a:gd name="T22" fmla="*/ 11 w 87"/>
                  <a:gd name="T23" fmla="*/ 6 h 8"/>
                  <a:gd name="T24" fmla="*/ 21 w 87"/>
                  <a:gd name="T25" fmla="*/ 6 h 8"/>
                  <a:gd name="T26" fmla="*/ 32 w 87"/>
                  <a:gd name="T27" fmla="*/ 6 h 8"/>
                  <a:gd name="T28" fmla="*/ 42 w 87"/>
                  <a:gd name="T29" fmla="*/ 6 h 8"/>
                  <a:gd name="T30" fmla="*/ 53 w 87"/>
                  <a:gd name="T31" fmla="*/ 8 h 8"/>
                  <a:gd name="T32" fmla="*/ 63 w 87"/>
                  <a:gd name="T33" fmla="*/ 8 h 8"/>
                  <a:gd name="T34" fmla="*/ 74 w 87"/>
                  <a:gd name="T35" fmla="*/ 8 h 8"/>
                  <a:gd name="T36" fmla="*/ 87 w 87"/>
                  <a:gd name="T37" fmla="*/ 8 h 8"/>
                  <a:gd name="T38" fmla="*/ 87 w 87"/>
                  <a:gd name="T39" fmla="*/ 8 h 8"/>
                  <a:gd name="T40" fmla="*/ 87 w 87"/>
                  <a:gd name="T41" fmla="*/ 6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7"/>
                  <a:gd name="T64" fmla="*/ 0 h 8"/>
                  <a:gd name="T65" fmla="*/ 87 w 87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7" h="8">
                    <a:moveTo>
                      <a:pt x="87" y="6"/>
                    </a:moveTo>
                    <a:lnTo>
                      <a:pt x="87" y="6"/>
                    </a:lnTo>
                    <a:lnTo>
                      <a:pt x="74" y="6"/>
                    </a:lnTo>
                    <a:lnTo>
                      <a:pt x="63" y="3"/>
                    </a:lnTo>
                    <a:lnTo>
                      <a:pt x="53" y="3"/>
                    </a:lnTo>
                    <a:lnTo>
                      <a:pt x="42" y="3"/>
                    </a:lnTo>
                    <a:lnTo>
                      <a:pt x="32" y="3"/>
                    </a:lnTo>
                    <a:lnTo>
                      <a:pt x="21" y="0"/>
                    </a:lnTo>
                    <a:lnTo>
                      <a:pt x="11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11" y="6"/>
                    </a:lnTo>
                    <a:lnTo>
                      <a:pt x="21" y="6"/>
                    </a:lnTo>
                    <a:lnTo>
                      <a:pt x="32" y="6"/>
                    </a:lnTo>
                    <a:lnTo>
                      <a:pt x="42" y="6"/>
                    </a:lnTo>
                    <a:lnTo>
                      <a:pt x="53" y="8"/>
                    </a:lnTo>
                    <a:lnTo>
                      <a:pt x="63" y="8"/>
                    </a:lnTo>
                    <a:lnTo>
                      <a:pt x="74" y="8"/>
                    </a:lnTo>
                    <a:lnTo>
                      <a:pt x="87" y="8"/>
                    </a:lnTo>
                    <a:lnTo>
                      <a:pt x="87" y="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07" name="Freeform 3641"/>
              <p:cNvSpPr>
                <a:spLocks/>
              </p:cNvSpPr>
              <p:nvPr/>
            </p:nvSpPr>
            <p:spPr bwMode="auto">
              <a:xfrm>
                <a:off x="1837" y="2433"/>
                <a:ext cx="70" cy="16"/>
              </a:xfrm>
              <a:custGeom>
                <a:avLst/>
                <a:gdLst>
                  <a:gd name="T0" fmla="*/ 68 w 70"/>
                  <a:gd name="T1" fmla="*/ 0 h 16"/>
                  <a:gd name="T2" fmla="*/ 68 w 70"/>
                  <a:gd name="T3" fmla="*/ 0 h 16"/>
                  <a:gd name="T4" fmla="*/ 60 w 70"/>
                  <a:gd name="T5" fmla="*/ 5 h 16"/>
                  <a:gd name="T6" fmla="*/ 52 w 70"/>
                  <a:gd name="T7" fmla="*/ 8 h 16"/>
                  <a:gd name="T8" fmla="*/ 44 w 70"/>
                  <a:gd name="T9" fmla="*/ 11 h 16"/>
                  <a:gd name="T10" fmla="*/ 36 w 70"/>
                  <a:gd name="T11" fmla="*/ 11 h 16"/>
                  <a:gd name="T12" fmla="*/ 26 w 70"/>
                  <a:gd name="T13" fmla="*/ 11 h 16"/>
                  <a:gd name="T14" fmla="*/ 18 w 70"/>
                  <a:gd name="T15" fmla="*/ 11 h 16"/>
                  <a:gd name="T16" fmla="*/ 8 w 70"/>
                  <a:gd name="T17" fmla="*/ 11 h 16"/>
                  <a:gd name="T18" fmla="*/ 0 w 70"/>
                  <a:gd name="T19" fmla="*/ 11 h 16"/>
                  <a:gd name="T20" fmla="*/ 0 w 70"/>
                  <a:gd name="T21" fmla="*/ 13 h 16"/>
                  <a:gd name="T22" fmla="*/ 8 w 70"/>
                  <a:gd name="T23" fmla="*/ 13 h 16"/>
                  <a:gd name="T24" fmla="*/ 18 w 70"/>
                  <a:gd name="T25" fmla="*/ 13 h 16"/>
                  <a:gd name="T26" fmla="*/ 26 w 70"/>
                  <a:gd name="T27" fmla="*/ 16 h 16"/>
                  <a:gd name="T28" fmla="*/ 36 w 70"/>
                  <a:gd name="T29" fmla="*/ 16 h 16"/>
                  <a:gd name="T30" fmla="*/ 44 w 70"/>
                  <a:gd name="T31" fmla="*/ 13 h 16"/>
                  <a:gd name="T32" fmla="*/ 52 w 70"/>
                  <a:gd name="T33" fmla="*/ 13 h 16"/>
                  <a:gd name="T34" fmla="*/ 60 w 70"/>
                  <a:gd name="T35" fmla="*/ 8 h 16"/>
                  <a:gd name="T36" fmla="*/ 70 w 70"/>
                  <a:gd name="T37" fmla="*/ 3 h 16"/>
                  <a:gd name="T38" fmla="*/ 70 w 70"/>
                  <a:gd name="T39" fmla="*/ 3 h 16"/>
                  <a:gd name="T40" fmla="*/ 68 w 70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70"/>
                  <a:gd name="T64" fmla="*/ 0 h 16"/>
                  <a:gd name="T65" fmla="*/ 70 w 70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70" h="16">
                    <a:moveTo>
                      <a:pt x="68" y="0"/>
                    </a:moveTo>
                    <a:lnTo>
                      <a:pt x="68" y="0"/>
                    </a:lnTo>
                    <a:lnTo>
                      <a:pt x="60" y="5"/>
                    </a:lnTo>
                    <a:lnTo>
                      <a:pt x="52" y="8"/>
                    </a:lnTo>
                    <a:lnTo>
                      <a:pt x="44" y="11"/>
                    </a:lnTo>
                    <a:lnTo>
                      <a:pt x="36" y="11"/>
                    </a:lnTo>
                    <a:lnTo>
                      <a:pt x="26" y="11"/>
                    </a:lnTo>
                    <a:lnTo>
                      <a:pt x="18" y="11"/>
                    </a:lnTo>
                    <a:lnTo>
                      <a:pt x="8" y="11"/>
                    </a:lnTo>
                    <a:lnTo>
                      <a:pt x="0" y="11"/>
                    </a:lnTo>
                    <a:lnTo>
                      <a:pt x="0" y="13"/>
                    </a:lnTo>
                    <a:lnTo>
                      <a:pt x="8" y="13"/>
                    </a:lnTo>
                    <a:lnTo>
                      <a:pt x="18" y="13"/>
                    </a:lnTo>
                    <a:lnTo>
                      <a:pt x="26" y="16"/>
                    </a:lnTo>
                    <a:lnTo>
                      <a:pt x="36" y="16"/>
                    </a:lnTo>
                    <a:lnTo>
                      <a:pt x="44" y="13"/>
                    </a:lnTo>
                    <a:lnTo>
                      <a:pt x="52" y="13"/>
                    </a:lnTo>
                    <a:lnTo>
                      <a:pt x="60" y="8"/>
                    </a:lnTo>
                    <a:lnTo>
                      <a:pt x="70" y="3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08" name="Freeform 3642"/>
              <p:cNvSpPr>
                <a:spLocks/>
              </p:cNvSpPr>
              <p:nvPr/>
            </p:nvSpPr>
            <p:spPr bwMode="auto">
              <a:xfrm>
                <a:off x="1905" y="2365"/>
                <a:ext cx="21" cy="71"/>
              </a:xfrm>
              <a:custGeom>
                <a:avLst/>
                <a:gdLst>
                  <a:gd name="T0" fmla="*/ 13 w 21"/>
                  <a:gd name="T1" fmla="*/ 3 h 71"/>
                  <a:gd name="T2" fmla="*/ 13 w 21"/>
                  <a:gd name="T3" fmla="*/ 3 h 71"/>
                  <a:gd name="T4" fmla="*/ 15 w 21"/>
                  <a:gd name="T5" fmla="*/ 8 h 71"/>
                  <a:gd name="T6" fmla="*/ 15 w 21"/>
                  <a:gd name="T7" fmla="*/ 16 h 71"/>
                  <a:gd name="T8" fmla="*/ 15 w 21"/>
                  <a:gd name="T9" fmla="*/ 24 h 71"/>
                  <a:gd name="T10" fmla="*/ 15 w 21"/>
                  <a:gd name="T11" fmla="*/ 34 h 71"/>
                  <a:gd name="T12" fmla="*/ 13 w 21"/>
                  <a:gd name="T13" fmla="*/ 45 h 71"/>
                  <a:gd name="T14" fmla="*/ 10 w 21"/>
                  <a:gd name="T15" fmla="*/ 55 h 71"/>
                  <a:gd name="T16" fmla="*/ 5 w 21"/>
                  <a:gd name="T17" fmla="*/ 63 h 71"/>
                  <a:gd name="T18" fmla="*/ 0 w 21"/>
                  <a:gd name="T19" fmla="*/ 68 h 71"/>
                  <a:gd name="T20" fmla="*/ 2 w 21"/>
                  <a:gd name="T21" fmla="*/ 71 h 71"/>
                  <a:gd name="T22" fmla="*/ 8 w 21"/>
                  <a:gd name="T23" fmla="*/ 63 h 71"/>
                  <a:gd name="T24" fmla="*/ 13 w 21"/>
                  <a:gd name="T25" fmla="*/ 55 h 71"/>
                  <a:gd name="T26" fmla="*/ 15 w 21"/>
                  <a:gd name="T27" fmla="*/ 45 h 71"/>
                  <a:gd name="T28" fmla="*/ 18 w 21"/>
                  <a:gd name="T29" fmla="*/ 34 h 71"/>
                  <a:gd name="T30" fmla="*/ 21 w 21"/>
                  <a:gd name="T31" fmla="*/ 24 h 71"/>
                  <a:gd name="T32" fmla="*/ 21 w 21"/>
                  <a:gd name="T33" fmla="*/ 16 h 71"/>
                  <a:gd name="T34" fmla="*/ 18 w 21"/>
                  <a:gd name="T35" fmla="*/ 8 h 71"/>
                  <a:gd name="T36" fmla="*/ 18 w 21"/>
                  <a:gd name="T37" fmla="*/ 0 h 71"/>
                  <a:gd name="T38" fmla="*/ 18 w 21"/>
                  <a:gd name="T39" fmla="*/ 0 h 71"/>
                  <a:gd name="T40" fmla="*/ 13 w 21"/>
                  <a:gd name="T41" fmla="*/ 3 h 7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71"/>
                  <a:gd name="T65" fmla="*/ 21 w 21"/>
                  <a:gd name="T66" fmla="*/ 71 h 7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71">
                    <a:moveTo>
                      <a:pt x="13" y="3"/>
                    </a:moveTo>
                    <a:lnTo>
                      <a:pt x="13" y="3"/>
                    </a:lnTo>
                    <a:lnTo>
                      <a:pt x="15" y="8"/>
                    </a:lnTo>
                    <a:lnTo>
                      <a:pt x="15" y="16"/>
                    </a:lnTo>
                    <a:lnTo>
                      <a:pt x="15" y="24"/>
                    </a:lnTo>
                    <a:lnTo>
                      <a:pt x="15" y="34"/>
                    </a:lnTo>
                    <a:lnTo>
                      <a:pt x="13" y="45"/>
                    </a:lnTo>
                    <a:lnTo>
                      <a:pt x="10" y="55"/>
                    </a:lnTo>
                    <a:lnTo>
                      <a:pt x="5" y="63"/>
                    </a:lnTo>
                    <a:lnTo>
                      <a:pt x="0" y="68"/>
                    </a:lnTo>
                    <a:lnTo>
                      <a:pt x="2" y="71"/>
                    </a:lnTo>
                    <a:lnTo>
                      <a:pt x="8" y="63"/>
                    </a:lnTo>
                    <a:lnTo>
                      <a:pt x="13" y="55"/>
                    </a:lnTo>
                    <a:lnTo>
                      <a:pt x="15" y="45"/>
                    </a:lnTo>
                    <a:lnTo>
                      <a:pt x="18" y="34"/>
                    </a:lnTo>
                    <a:lnTo>
                      <a:pt x="21" y="24"/>
                    </a:lnTo>
                    <a:lnTo>
                      <a:pt x="21" y="16"/>
                    </a:lnTo>
                    <a:lnTo>
                      <a:pt x="18" y="8"/>
                    </a:lnTo>
                    <a:lnTo>
                      <a:pt x="18" y="0"/>
                    </a:lnTo>
                    <a:lnTo>
                      <a:pt x="13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09" name="Freeform 3643"/>
              <p:cNvSpPr>
                <a:spLocks/>
              </p:cNvSpPr>
              <p:nvPr/>
            </p:nvSpPr>
            <p:spPr bwMode="auto">
              <a:xfrm>
                <a:off x="1866" y="2355"/>
                <a:ext cx="57" cy="13"/>
              </a:xfrm>
              <a:custGeom>
                <a:avLst/>
                <a:gdLst>
                  <a:gd name="T0" fmla="*/ 0 w 57"/>
                  <a:gd name="T1" fmla="*/ 2 h 13"/>
                  <a:gd name="T2" fmla="*/ 0 w 57"/>
                  <a:gd name="T3" fmla="*/ 2 h 13"/>
                  <a:gd name="T4" fmla="*/ 5 w 57"/>
                  <a:gd name="T5" fmla="*/ 2 h 13"/>
                  <a:gd name="T6" fmla="*/ 13 w 57"/>
                  <a:gd name="T7" fmla="*/ 2 h 13"/>
                  <a:gd name="T8" fmla="*/ 20 w 57"/>
                  <a:gd name="T9" fmla="*/ 2 h 13"/>
                  <a:gd name="T10" fmla="*/ 28 w 57"/>
                  <a:gd name="T11" fmla="*/ 5 h 13"/>
                  <a:gd name="T12" fmla="*/ 36 w 57"/>
                  <a:gd name="T13" fmla="*/ 5 h 13"/>
                  <a:gd name="T14" fmla="*/ 44 w 57"/>
                  <a:gd name="T15" fmla="*/ 7 h 13"/>
                  <a:gd name="T16" fmla="*/ 49 w 57"/>
                  <a:gd name="T17" fmla="*/ 10 h 13"/>
                  <a:gd name="T18" fmla="*/ 52 w 57"/>
                  <a:gd name="T19" fmla="*/ 13 h 13"/>
                  <a:gd name="T20" fmla="*/ 57 w 57"/>
                  <a:gd name="T21" fmla="*/ 10 h 13"/>
                  <a:gd name="T22" fmla="*/ 52 w 57"/>
                  <a:gd name="T23" fmla="*/ 7 h 13"/>
                  <a:gd name="T24" fmla="*/ 47 w 57"/>
                  <a:gd name="T25" fmla="*/ 5 h 13"/>
                  <a:gd name="T26" fmla="*/ 39 w 57"/>
                  <a:gd name="T27" fmla="*/ 2 h 13"/>
                  <a:gd name="T28" fmla="*/ 28 w 57"/>
                  <a:gd name="T29" fmla="*/ 0 h 13"/>
                  <a:gd name="T30" fmla="*/ 20 w 57"/>
                  <a:gd name="T31" fmla="*/ 0 h 13"/>
                  <a:gd name="T32" fmla="*/ 13 w 57"/>
                  <a:gd name="T33" fmla="*/ 0 h 13"/>
                  <a:gd name="T34" fmla="*/ 5 w 57"/>
                  <a:gd name="T35" fmla="*/ 0 h 13"/>
                  <a:gd name="T36" fmla="*/ 0 w 57"/>
                  <a:gd name="T37" fmla="*/ 0 h 13"/>
                  <a:gd name="T38" fmla="*/ 0 w 57"/>
                  <a:gd name="T39" fmla="*/ 0 h 13"/>
                  <a:gd name="T40" fmla="*/ 0 w 57"/>
                  <a:gd name="T41" fmla="*/ 2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7"/>
                  <a:gd name="T64" fmla="*/ 0 h 13"/>
                  <a:gd name="T65" fmla="*/ 57 w 57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7" h="13">
                    <a:moveTo>
                      <a:pt x="0" y="2"/>
                    </a:moveTo>
                    <a:lnTo>
                      <a:pt x="0" y="2"/>
                    </a:lnTo>
                    <a:lnTo>
                      <a:pt x="5" y="2"/>
                    </a:lnTo>
                    <a:lnTo>
                      <a:pt x="13" y="2"/>
                    </a:lnTo>
                    <a:lnTo>
                      <a:pt x="20" y="2"/>
                    </a:lnTo>
                    <a:lnTo>
                      <a:pt x="28" y="5"/>
                    </a:lnTo>
                    <a:lnTo>
                      <a:pt x="36" y="5"/>
                    </a:lnTo>
                    <a:lnTo>
                      <a:pt x="44" y="7"/>
                    </a:lnTo>
                    <a:lnTo>
                      <a:pt x="49" y="10"/>
                    </a:lnTo>
                    <a:lnTo>
                      <a:pt x="52" y="13"/>
                    </a:lnTo>
                    <a:lnTo>
                      <a:pt x="57" y="10"/>
                    </a:lnTo>
                    <a:lnTo>
                      <a:pt x="52" y="7"/>
                    </a:lnTo>
                    <a:lnTo>
                      <a:pt x="47" y="5"/>
                    </a:lnTo>
                    <a:lnTo>
                      <a:pt x="39" y="2"/>
                    </a:lnTo>
                    <a:lnTo>
                      <a:pt x="28" y="0"/>
                    </a:lnTo>
                    <a:lnTo>
                      <a:pt x="20" y="0"/>
                    </a:lnTo>
                    <a:lnTo>
                      <a:pt x="13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10" name="Freeform 3644"/>
              <p:cNvSpPr>
                <a:spLocks/>
              </p:cNvSpPr>
              <p:nvPr/>
            </p:nvSpPr>
            <p:spPr bwMode="auto">
              <a:xfrm>
                <a:off x="1586" y="2355"/>
                <a:ext cx="280" cy="18"/>
              </a:xfrm>
              <a:custGeom>
                <a:avLst/>
                <a:gdLst>
                  <a:gd name="T0" fmla="*/ 2 w 280"/>
                  <a:gd name="T1" fmla="*/ 15 h 18"/>
                  <a:gd name="T2" fmla="*/ 0 w 280"/>
                  <a:gd name="T3" fmla="*/ 18 h 18"/>
                  <a:gd name="T4" fmla="*/ 13 w 280"/>
                  <a:gd name="T5" fmla="*/ 18 h 18"/>
                  <a:gd name="T6" fmla="*/ 41 w 280"/>
                  <a:gd name="T7" fmla="*/ 15 h 18"/>
                  <a:gd name="T8" fmla="*/ 86 w 280"/>
                  <a:gd name="T9" fmla="*/ 13 h 18"/>
                  <a:gd name="T10" fmla="*/ 136 w 280"/>
                  <a:gd name="T11" fmla="*/ 10 h 18"/>
                  <a:gd name="T12" fmla="*/ 188 w 280"/>
                  <a:gd name="T13" fmla="*/ 7 h 18"/>
                  <a:gd name="T14" fmla="*/ 232 w 280"/>
                  <a:gd name="T15" fmla="*/ 5 h 18"/>
                  <a:gd name="T16" fmla="*/ 266 w 280"/>
                  <a:gd name="T17" fmla="*/ 2 h 18"/>
                  <a:gd name="T18" fmla="*/ 280 w 280"/>
                  <a:gd name="T19" fmla="*/ 2 h 18"/>
                  <a:gd name="T20" fmla="*/ 280 w 280"/>
                  <a:gd name="T21" fmla="*/ 0 h 18"/>
                  <a:gd name="T22" fmla="*/ 266 w 280"/>
                  <a:gd name="T23" fmla="*/ 0 h 18"/>
                  <a:gd name="T24" fmla="*/ 232 w 280"/>
                  <a:gd name="T25" fmla="*/ 2 h 18"/>
                  <a:gd name="T26" fmla="*/ 188 w 280"/>
                  <a:gd name="T27" fmla="*/ 5 h 18"/>
                  <a:gd name="T28" fmla="*/ 136 w 280"/>
                  <a:gd name="T29" fmla="*/ 7 h 18"/>
                  <a:gd name="T30" fmla="*/ 86 w 280"/>
                  <a:gd name="T31" fmla="*/ 10 h 18"/>
                  <a:gd name="T32" fmla="*/ 41 w 280"/>
                  <a:gd name="T33" fmla="*/ 13 h 18"/>
                  <a:gd name="T34" fmla="*/ 13 w 280"/>
                  <a:gd name="T35" fmla="*/ 15 h 18"/>
                  <a:gd name="T36" fmla="*/ 0 w 280"/>
                  <a:gd name="T37" fmla="*/ 15 h 18"/>
                  <a:gd name="T38" fmla="*/ 0 w 280"/>
                  <a:gd name="T39" fmla="*/ 15 h 18"/>
                  <a:gd name="T40" fmla="*/ 2 w 280"/>
                  <a:gd name="T41" fmla="*/ 15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80"/>
                  <a:gd name="T64" fmla="*/ 0 h 18"/>
                  <a:gd name="T65" fmla="*/ 280 w 280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80" h="18">
                    <a:moveTo>
                      <a:pt x="2" y="15"/>
                    </a:moveTo>
                    <a:lnTo>
                      <a:pt x="0" y="18"/>
                    </a:lnTo>
                    <a:lnTo>
                      <a:pt x="13" y="18"/>
                    </a:lnTo>
                    <a:lnTo>
                      <a:pt x="41" y="15"/>
                    </a:lnTo>
                    <a:lnTo>
                      <a:pt x="86" y="13"/>
                    </a:lnTo>
                    <a:lnTo>
                      <a:pt x="136" y="10"/>
                    </a:lnTo>
                    <a:lnTo>
                      <a:pt x="188" y="7"/>
                    </a:lnTo>
                    <a:lnTo>
                      <a:pt x="232" y="5"/>
                    </a:lnTo>
                    <a:lnTo>
                      <a:pt x="266" y="2"/>
                    </a:lnTo>
                    <a:lnTo>
                      <a:pt x="280" y="2"/>
                    </a:lnTo>
                    <a:lnTo>
                      <a:pt x="280" y="0"/>
                    </a:lnTo>
                    <a:lnTo>
                      <a:pt x="266" y="0"/>
                    </a:lnTo>
                    <a:lnTo>
                      <a:pt x="232" y="2"/>
                    </a:lnTo>
                    <a:lnTo>
                      <a:pt x="188" y="5"/>
                    </a:lnTo>
                    <a:lnTo>
                      <a:pt x="136" y="7"/>
                    </a:lnTo>
                    <a:lnTo>
                      <a:pt x="86" y="10"/>
                    </a:lnTo>
                    <a:lnTo>
                      <a:pt x="41" y="13"/>
                    </a:lnTo>
                    <a:lnTo>
                      <a:pt x="13" y="15"/>
                    </a:lnTo>
                    <a:lnTo>
                      <a:pt x="0" y="15"/>
                    </a:lnTo>
                    <a:lnTo>
                      <a:pt x="2" y="1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11" name="Freeform 3645"/>
              <p:cNvSpPr>
                <a:spLocks/>
              </p:cNvSpPr>
              <p:nvPr/>
            </p:nvSpPr>
            <p:spPr bwMode="auto">
              <a:xfrm>
                <a:off x="1552" y="2459"/>
                <a:ext cx="374" cy="89"/>
              </a:xfrm>
              <a:custGeom>
                <a:avLst/>
                <a:gdLst>
                  <a:gd name="T0" fmla="*/ 65 w 374"/>
                  <a:gd name="T1" fmla="*/ 11 h 89"/>
                  <a:gd name="T2" fmla="*/ 49 w 374"/>
                  <a:gd name="T3" fmla="*/ 16 h 89"/>
                  <a:gd name="T4" fmla="*/ 34 w 374"/>
                  <a:gd name="T5" fmla="*/ 29 h 89"/>
                  <a:gd name="T6" fmla="*/ 18 w 374"/>
                  <a:gd name="T7" fmla="*/ 42 h 89"/>
                  <a:gd name="T8" fmla="*/ 5 w 374"/>
                  <a:gd name="T9" fmla="*/ 53 h 89"/>
                  <a:gd name="T10" fmla="*/ 2 w 374"/>
                  <a:gd name="T11" fmla="*/ 55 h 89"/>
                  <a:gd name="T12" fmla="*/ 0 w 374"/>
                  <a:gd name="T13" fmla="*/ 61 h 89"/>
                  <a:gd name="T14" fmla="*/ 2 w 374"/>
                  <a:gd name="T15" fmla="*/ 66 h 89"/>
                  <a:gd name="T16" fmla="*/ 10 w 374"/>
                  <a:gd name="T17" fmla="*/ 71 h 89"/>
                  <a:gd name="T18" fmla="*/ 23 w 374"/>
                  <a:gd name="T19" fmla="*/ 76 h 89"/>
                  <a:gd name="T20" fmla="*/ 47 w 374"/>
                  <a:gd name="T21" fmla="*/ 82 h 89"/>
                  <a:gd name="T22" fmla="*/ 73 w 374"/>
                  <a:gd name="T23" fmla="*/ 84 h 89"/>
                  <a:gd name="T24" fmla="*/ 104 w 374"/>
                  <a:gd name="T25" fmla="*/ 84 h 89"/>
                  <a:gd name="T26" fmla="*/ 138 w 374"/>
                  <a:gd name="T27" fmla="*/ 87 h 89"/>
                  <a:gd name="T28" fmla="*/ 175 w 374"/>
                  <a:gd name="T29" fmla="*/ 87 h 89"/>
                  <a:gd name="T30" fmla="*/ 209 w 374"/>
                  <a:gd name="T31" fmla="*/ 89 h 89"/>
                  <a:gd name="T32" fmla="*/ 243 w 374"/>
                  <a:gd name="T33" fmla="*/ 89 h 89"/>
                  <a:gd name="T34" fmla="*/ 274 w 374"/>
                  <a:gd name="T35" fmla="*/ 89 h 89"/>
                  <a:gd name="T36" fmla="*/ 308 w 374"/>
                  <a:gd name="T37" fmla="*/ 87 h 89"/>
                  <a:gd name="T38" fmla="*/ 337 w 374"/>
                  <a:gd name="T39" fmla="*/ 84 h 89"/>
                  <a:gd name="T40" fmla="*/ 366 w 374"/>
                  <a:gd name="T41" fmla="*/ 74 h 89"/>
                  <a:gd name="T42" fmla="*/ 371 w 374"/>
                  <a:gd name="T43" fmla="*/ 71 h 89"/>
                  <a:gd name="T44" fmla="*/ 374 w 374"/>
                  <a:gd name="T45" fmla="*/ 66 h 89"/>
                  <a:gd name="T46" fmla="*/ 374 w 374"/>
                  <a:gd name="T47" fmla="*/ 55 h 89"/>
                  <a:gd name="T48" fmla="*/ 371 w 374"/>
                  <a:gd name="T49" fmla="*/ 42 h 89"/>
                  <a:gd name="T50" fmla="*/ 366 w 374"/>
                  <a:gd name="T51" fmla="*/ 29 h 89"/>
                  <a:gd name="T52" fmla="*/ 363 w 374"/>
                  <a:gd name="T53" fmla="*/ 21 h 89"/>
                  <a:gd name="T54" fmla="*/ 358 w 374"/>
                  <a:gd name="T55" fmla="*/ 13 h 89"/>
                  <a:gd name="T56" fmla="*/ 350 w 374"/>
                  <a:gd name="T57" fmla="*/ 8 h 89"/>
                  <a:gd name="T58" fmla="*/ 340 w 374"/>
                  <a:gd name="T59" fmla="*/ 6 h 89"/>
                  <a:gd name="T60" fmla="*/ 272 w 374"/>
                  <a:gd name="T61" fmla="*/ 0 h 89"/>
                  <a:gd name="T62" fmla="*/ 204 w 374"/>
                  <a:gd name="T63" fmla="*/ 0 h 89"/>
                  <a:gd name="T64" fmla="*/ 133 w 374"/>
                  <a:gd name="T65" fmla="*/ 3 h 89"/>
                  <a:gd name="T66" fmla="*/ 65 w 374"/>
                  <a:gd name="T67" fmla="*/ 11 h 8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74"/>
                  <a:gd name="T103" fmla="*/ 0 h 89"/>
                  <a:gd name="T104" fmla="*/ 374 w 374"/>
                  <a:gd name="T105" fmla="*/ 89 h 8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74" h="89">
                    <a:moveTo>
                      <a:pt x="65" y="11"/>
                    </a:moveTo>
                    <a:lnTo>
                      <a:pt x="49" y="16"/>
                    </a:lnTo>
                    <a:lnTo>
                      <a:pt x="34" y="29"/>
                    </a:lnTo>
                    <a:lnTo>
                      <a:pt x="18" y="42"/>
                    </a:lnTo>
                    <a:lnTo>
                      <a:pt x="5" y="53"/>
                    </a:lnTo>
                    <a:lnTo>
                      <a:pt x="2" y="55"/>
                    </a:lnTo>
                    <a:lnTo>
                      <a:pt x="0" y="61"/>
                    </a:lnTo>
                    <a:lnTo>
                      <a:pt x="2" y="66"/>
                    </a:lnTo>
                    <a:lnTo>
                      <a:pt x="10" y="71"/>
                    </a:lnTo>
                    <a:lnTo>
                      <a:pt x="23" y="76"/>
                    </a:lnTo>
                    <a:lnTo>
                      <a:pt x="47" y="82"/>
                    </a:lnTo>
                    <a:lnTo>
                      <a:pt x="73" y="84"/>
                    </a:lnTo>
                    <a:lnTo>
                      <a:pt x="104" y="84"/>
                    </a:lnTo>
                    <a:lnTo>
                      <a:pt x="138" y="87"/>
                    </a:lnTo>
                    <a:lnTo>
                      <a:pt x="175" y="87"/>
                    </a:lnTo>
                    <a:lnTo>
                      <a:pt x="209" y="89"/>
                    </a:lnTo>
                    <a:lnTo>
                      <a:pt x="243" y="89"/>
                    </a:lnTo>
                    <a:lnTo>
                      <a:pt x="274" y="89"/>
                    </a:lnTo>
                    <a:lnTo>
                      <a:pt x="308" y="87"/>
                    </a:lnTo>
                    <a:lnTo>
                      <a:pt x="337" y="84"/>
                    </a:lnTo>
                    <a:lnTo>
                      <a:pt x="366" y="74"/>
                    </a:lnTo>
                    <a:lnTo>
                      <a:pt x="371" y="71"/>
                    </a:lnTo>
                    <a:lnTo>
                      <a:pt x="374" y="66"/>
                    </a:lnTo>
                    <a:lnTo>
                      <a:pt x="374" y="55"/>
                    </a:lnTo>
                    <a:lnTo>
                      <a:pt x="371" y="42"/>
                    </a:lnTo>
                    <a:lnTo>
                      <a:pt x="366" y="29"/>
                    </a:lnTo>
                    <a:lnTo>
                      <a:pt x="363" y="21"/>
                    </a:lnTo>
                    <a:lnTo>
                      <a:pt x="358" y="13"/>
                    </a:lnTo>
                    <a:lnTo>
                      <a:pt x="350" y="8"/>
                    </a:lnTo>
                    <a:lnTo>
                      <a:pt x="340" y="6"/>
                    </a:lnTo>
                    <a:lnTo>
                      <a:pt x="272" y="0"/>
                    </a:lnTo>
                    <a:lnTo>
                      <a:pt x="204" y="0"/>
                    </a:lnTo>
                    <a:lnTo>
                      <a:pt x="133" y="3"/>
                    </a:lnTo>
                    <a:lnTo>
                      <a:pt x="65" y="11"/>
                    </a:lnTo>
                    <a:close/>
                  </a:path>
                </a:pathLst>
              </a:custGeom>
              <a:solidFill>
                <a:srgbClr val="504A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12" name="Freeform 3646"/>
              <p:cNvSpPr>
                <a:spLocks/>
              </p:cNvSpPr>
              <p:nvPr/>
            </p:nvSpPr>
            <p:spPr bwMode="auto">
              <a:xfrm>
                <a:off x="1557" y="2462"/>
                <a:ext cx="369" cy="71"/>
              </a:xfrm>
              <a:custGeom>
                <a:avLst/>
                <a:gdLst>
                  <a:gd name="T0" fmla="*/ 60 w 369"/>
                  <a:gd name="T1" fmla="*/ 5 h 71"/>
                  <a:gd name="T2" fmla="*/ 47 w 369"/>
                  <a:gd name="T3" fmla="*/ 10 h 71"/>
                  <a:gd name="T4" fmla="*/ 34 w 369"/>
                  <a:gd name="T5" fmla="*/ 16 h 71"/>
                  <a:gd name="T6" fmla="*/ 16 w 369"/>
                  <a:gd name="T7" fmla="*/ 34 h 71"/>
                  <a:gd name="T8" fmla="*/ 8 w 369"/>
                  <a:gd name="T9" fmla="*/ 42 h 71"/>
                  <a:gd name="T10" fmla="*/ 0 w 369"/>
                  <a:gd name="T11" fmla="*/ 47 h 71"/>
                  <a:gd name="T12" fmla="*/ 0 w 369"/>
                  <a:gd name="T13" fmla="*/ 55 h 71"/>
                  <a:gd name="T14" fmla="*/ 0 w 369"/>
                  <a:gd name="T15" fmla="*/ 55 h 71"/>
                  <a:gd name="T16" fmla="*/ 5 w 369"/>
                  <a:gd name="T17" fmla="*/ 58 h 71"/>
                  <a:gd name="T18" fmla="*/ 65 w 369"/>
                  <a:gd name="T19" fmla="*/ 63 h 71"/>
                  <a:gd name="T20" fmla="*/ 120 w 369"/>
                  <a:gd name="T21" fmla="*/ 68 h 71"/>
                  <a:gd name="T22" fmla="*/ 178 w 369"/>
                  <a:gd name="T23" fmla="*/ 71 h 71"/>
                  <a:gd name="T24" fmla="*/ 238 w 369"/>
                  <a:gd name="T25" fmla="*/ 71 h 71"/>
                  <a:gd name="T26" fmla="*/ 303 w 369"/>
                  <a:gd name="T27" fmla="*/ 68 h 71"/>
                  <a:gd name="T28" fmla="*/ 332 w 369"/>
                  <a:gd name="T29" fmla="*/ 66 h 71"/>
                  <a:gd name="T30" fmla="*/ 361 w 369"/>
                  <a:gd name="T31" fmla="*/ 58 h 71"/>
                  <a:gd name="T32" fmla="*/ 366 w 369"/>
                  <a:gd name="T33" fmla="*/ 55 h 71"/>
                  <a:gd name="T34" fmla="*/ 369 w 369"/>
                  <a:gd name="T35" fmla="*/ 52 h 71"/>
                  <a:gd name="T36" fmla="*/ 366 w 369"/>
                  <a:gd name="T37" fmla="*/ 42 h 71"/>
                  <a:gd name="T38" fmla="*/ 361 w 369"/>
                  <a:gd name="T39" fmla="*/ 31 h 71"/>
                  <a:gd name="T40" fmla="*/ 356 w 369"/>
                  <a:gd name="T41" fmla="*/ 21 h 71"/>
                  <a:gd name="T42" fmla="*/ 350 w 369"/>
                  <a:gd name="T43" fmla="*/ 8 h 71"/>
                  <a:gd name="T44" fmla="*/ 345 w 369"/>
                  <a:gd name="T45" fmla="*/ 5 h 71"/>
                  <a:gd name="T46" fmla="*/ 335 w 369"/>
                  <a:gd name="T47" fmla="*/ 3 h 71"/>
                  <a:gd name="T48" fmla="*/ 199 w 369"/>
                  <a:gd name="T49" fmla="*/ 0 h 71"/>
                  <a:gd name="T50" fmla="*/ 128 w 369"/>
                  <a:gd name="T51" fmla="*/ 0 h 71"/>
                  <a:gd name="T52" fmla="*/ 60 w 369"/>
                  <a:gd name="T53" fmla="*/ 5 h 7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69"/>
                  <a:gd name="T82" fmla="*/ 0 h 71"/>
                  <a:gd name="T83" fmla="*/ 369 w 369"/>
                  <a:gd name="T84" fmla="*/ 71 h 71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69" h="71">
                    <a:moveTo>
                      <a:pt x="60" y="5"/>
                    </a:moveTo>
                    <a:lnTo>
                      <a:pt x="47" y="10"/>
                    </a:lnTo>
                    <a:lnTo>
                      <a:pt x="34" y="16"/>
                    </a:lnTo>
                    <a:lnTo>
                      <a:pt x="16" y="34"/>
                    </a:lnTo>
                    <a:lnTo>
                      <a:pt x="8" y="42"/>
                    </a:lnTo>
                    <a:lnTo>
                      <a:pt x="0" y="47"/>
                    </a:lnTo>
                    <a:lnTo>
                      <a:pt x="0" y="55"/>
                    </a:lnTo>
                    <a:lnTo>
                      <a:pt x="5" y="58"/>
                    </a:lnTo>
                    <a:lnTo>
                      <a:pt x="65" y="63"/>
                    </a:lnTo>
                    <a:lnTo>
                      <a:pt x="120" y="68"/>
                    </a:lnTo>
                    <a:lnTo>
                      <a:pt x="178" y="71"/>
                    </a:lnTo>
                    <a:lnTo>
                      <a:pt x="238" y="71"/>
                    </a:lnTo>
                    <a:lnTo>
                      <a:pt x="303" y="68"/>
                    </a:lnTo>
                    <a:lnTo>
                      <a:pt x="332" y="66"/>
                    </a:lnTo>
                    <a:lnTo>
                      <a:pt x="361" y="58"/>
                    </a:lnTo>
                    <a:lnTo>
                      <a:pt x="366" y="55"/>
                    </a:lnTo>
                    <a:lnTo>
                      <a:pt x="369" y="52"/>
                    </a:lnTo>
                    <a:lnTo>
                      <a:pt x="366" y="42"/>
                    </a:lnTo>
                    <a:lnTo>
                      <a:pt x="361" y="31"/>
                    </a:lnTo>
                    <a:lnTo>
                      <a:pt x="356" y="21"/>
                    </a:lnTo>
                    <a:lnTo>
                      <a:pt x="350" y="8"/>
                    </a:lnTo>
                    <a:lnTo>
                      <a:pt x="345" y="5"/>
                    </a:lnTo>
                    <a:lnTo>
                      <a:pt x="335" y="3"/>
                    </a:lnTo>
                    <a:lnTo>
                      <a:pt x="199" y="0"/>
                    </a:lnTo>
                    <a:lnTo>
                      <a:pt x="128" y="0"/>
                    </a:lnTo>
                    <a:lnTo>
                      <a:pt x="60" y="5"/>
                    </a:lnTo>
                    <a:close/>
                  </a:path>
                </a:pathLst>
              </a:custGeom>
              <a:solidFill>
                <a:srgbClr val="BCB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13" name="Freeform 3647"/>
              <p:cNvSpPr>
                <a:spLocks/>
              </p:cNvSpPr>
              <p:nvPr/>
            </p:nvSpPr>
            <p:spPr bwMode="auto">
              <a:xfrm>
                <a:off x="1614" y="2472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3 w 8"/>
                  <a:gd name="T3" fmla="*/ 3 h 8"/>
                  <a:gd name="T4" fmla="*/ 0 w 8"/>
                  <a:gd name="T5" fmla="*/ 6 h 8"/>
                  <a:gd name="T6" fmla="*/ 0 w 8"/>
                  <a:gd name="T7" fmla="*/ 6 h 8"/>
                  <a:gd name="T8" fmla="*/ 3 w 8"/>
                  <a:gd name="T9" fmla="*/ 8 h 8"/>
                  <a:gd name="T10" fmla="*/ 6 w 8"/>
                  <a:gd name="T11" fmla="*/ 8 h 8"/>
                  <a:gd name="T12" fmla="*/ 8 w 8"/>
                  <a:gd name="T13" fmla="*/ 8 h 8"/>
                  <a:gd name="T14" fmla="*/ 8 w 8"/>
                  <a:gd name="T15" fmla="*/ 6 h 8"/>
                  <a:gd name="T16" fmla="*/ 8 w 8"/>
                  <a:gd name="T17" fmla="*/ 6 h 8"/>
                  <a:gd name="T18" fmla="*/ 8 w 8"/>
                  <a:gd name="T19" fmla="*/ 3 h 8"/>
                  <a:gd name="T20" fmla="*/ 8 w 8"/>
                  <a:gd name="T21" fmla="*/ 3 h 8"/>
                  <a:gd name="T22" fmla="*/ 8 w 8"/>
                  <a:gd name="T23" fmla="*/ 0 h 8"/>
                  <a:gd name="T24" fmla="*/ 6 w 8"/>
                  <a:gd name="T25" fmla="*/ 0 h 8"/>
                  <a:gd name="T26" fmla="*/ 3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14" name="Freeform 3648"/>
              <p:cNvSpPr>
                <a:spLocks/>
              </p:cNvSpPr>
              <p:nvPr/>
            </p:nvSpPr>
            <p:spPr bwMode="auto">
              <a:xfrm>
                <a:off x="1604" y="2480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3 h 8"/>
                  <a:gd name="T4" fmla="*/ 3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3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6 h 8"/>
                  <a:gd name="T18" fmla="*/ 8 w 10"/>
                  <a:gd name="T19" fmla="*/ 6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15" name="Freeform 3649"/>
              <p:cNvSpPr>
                <a:spLocks/>
              </p:cNvSpPr>
              <p:nvPr/>
            </p:nvSpPr>
            <p:spPr bwMode="auto">
              <a:xfrm>
                <a:off x="1593" y="2488"/>
                <a:ext cx="11" cy="8"/>
              </a:xfrm>
              <a:custGeom>
                <a:avLst/>
                <a:gdLst>
                  <a:gd name="T0" fmla="*/ 3 w 11"/>
                  <a:gd name="T1" fmla="*/ 3 h 8"/>
                  <a:gd name="T2" fmla="*/ 3 w 11"/>
                  <a:gd name="T3" fmla="*/ 3 h 8"/>
                  <a:gd name="T4" fmla="*/ 0 w 11"/>
                  <a:gd name="T5" fmla="*/ 5 h 8"/>
                  <a:gd name="T6" fmla="*/ 0 w 11"/>
                  <a:gd name="T7" fmla="*/ 5 h 8"/>
                  <a:gd name="T8" fmla="*/ 0 w 11"/>
                  <a:gd name="T9" fmla="*/ 8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8 w 11"/>
                  <a:gd name="T19" fmla="*/ 5 h 8"/>
                  <a:gd name="T20" fmla="*/ 11 w 11"/>
                  <a:gd name="T21" fmla="*/ 3 h 8"/>
                  <a:gd name="T22" fmla="*/ 11 w 11"/>
                  <a:gd name="T23" fmla="*/ 3 h 8"/>
                  <a:gd name="T24" fmla="*/ 8 w 11"/>
                  <a:gd name="T25" fmla="*/ 0 h 8"/>
                  <a:gd name="T26" fmla="*/ 3 w 11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16" name="Freeform 3650"/>
              <p:cNvSpPr>
                <a:spLocks/>
              </p:cNvSpPr>
              <p:nvPr/>
            </p:nvSpPr>
            <p:spPr bwMode="auto">
              <a:xfrm>
                <a:off x="1580" y="2499"/>
                <a:ext cx="11" cy="8"/>
              </a:xfrm>
              <a:custGeom>
                <a:avLst/>
                <a:gdLst>
                  <a:gd name="T0" fmla="*/ 6 w 11"/>
                  <a:gd name="T1" fmla="*/ 0 h 8"/>
                  <a:gd name="T2" fmla="*/ 6 w 11"/>
                  <a:gd name="T3" fmla="*/ 2 h 8"/>
                  <a:gd name="T4" fmla="*/ 3 w 11"/>
                  <a:gd name="T5" fmla="*/ 2 h 8"/>
                  <a:gd name="T6" fmla="*/ 3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0 h 8"/>
                  <a:gd name="T24" fmla="*/ 11 w 11"/>
                  <a:gd name="T25" fmla="*/ 0 h 8"/>
                  <a:gd name="T26" fmla="*/ 8 w 11"/>
                  <a:gd name="T27" fmla="*/ 0 h 8"/>
                  <a:gd name="T28" fmla="*/ 6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6" y="0"/>
                    </a:moveTo>
                    <a:lnTo>
                      <a:pt x="6" y="2"/>
                    </a:lnTo>
                    <a:lnTo>
                      <a:pt x="3" y="2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17" name="Freeform 3651"/>
              <p:cNvSpPr>
                <a:spLocks/>
              </p:cNvSpPr>
              <p:nvPr/>
            </p:nvSpPr>
            <p:spPr bwMode="auto">
              <a:xfrm>
                <a:off x="1570" y="2507"/>
                <a:ext cx="10" cy="10"/>
              </a:xfrm>
              <a:custGeom>
                <a:avLst/>
                <a:gdLst>
                  <a:gd name="T0" fmla="*/ 3 w 10"/>
                  <a:gd name="T1" fmla="*/ 2 h 10"/>
                  <a:gd name="T2" fmla="*/ 3 w 10"/>
                  <a:gd name="T3" fmla="*/ 5 h 10"/>
                  <a:gd name="T4" fmla="*/ 0 w 10"/>
                  <a:gd name="T5" fmla="*/ 5 h 10"/>
                  <a:gd name="T6" fmla="*/ 0 w 10"/>
                  <a:gd name="T7" fmla="*/ 7 h 10"/>
                  <a:gd name="T8" fmla="*/ 0 w 10"/>
                  <a:gd name="T9" fmla="*/ 7 h 10"/>
                  <a:gd name="T10" fmla="*/ 3 w 10"/>
                  <a:gd name="T11" fmla="*/ 10 h 10"/>
                  <a:gd name="T12" fmla="*/ 3 w 10"/>
                  <a:gd name="T13" fmla="*/ 10 h 10"/>
                  <a:gd name="T14" fmla="*/ 5 w 10"/>
                  <a:gd name="T15" fmla="*/ 10 h 10"/>
                  <a:gd name="T16" fmla="*/ 8 w 10"/>
                  <a:gd name="T17" fmla="*/ 7 h 10"/>
                  <a:gd name="T18" fmla="*/ 8 w 10"/>
                  <a:gd name="T19" fmla="*/ 7 h 10"/>
                  <a:gd name="T20" fmla="*/ 10 w 10"/>
                  <a:gd name="T21" fmla="*/ 5 h 10"/>
                  <a:gd name="T22" fmla="*/ 10 w 10"/>
                  <a:gd name="T23" fmla="*/ 2 h 10"/>
                  <a:gd name="T24" fmla="*/ 10 w 10"/>
                  <a:gd name="T25" fmla="*/ 2 h 10"/>
                  <a:gd name="T26" fmla="*/ 8 w 10"/>
                  <a:gd name="T27" fmla="*/ 0 h 10"/>
                  <a:gd name="T28" fmla="*/ 3 w 10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0"/>
                  <a:gd name="T47" fmla="*/ 10 w 10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0">
                    <a:moveTo>
                      <a:pt x="3" y="2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3" y="10"/>
                    </a:lnTo>
                    <a:lnTo>
                      <a:pt x="5" y="10"/>
                    </a:lnTo>
                    <a:lnTo>
                      <a:pt x="8" y="7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18" name="Freeform 3652"/>
              <p:cNvSpPr>
                <a:spLocks/>
              </p:cNvSpPr>
              <p:nvPr/>
            </p:nvSpPr>
            <p:spPr bwMode="auto">
              <a:xfrm>
                <a:off x="1627" y="2472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6 h 8"/>
                  <a:gd name="T8" fmla="*/ 0 w 8"/>
                  <a:gd name="T9" fmla="*/ 6 h 8"/>
                  <a:gd name="T10" fmla="*/ 3 w 8"/>
                  <a:gd name="T11" fmla="*/ 8 h 8"/>
                  <a:gd name="T12" fmla="*/ 3 w 8"/>
                  <a:gd name="T13" fmla="*/ 8 h 8"/>
                  <a:gd name="T14" fmla="*/ 6 w 8"/>
                  <a:gd name="T15" fmla="*/ 8 h 8"/>
                  <a:gd name="T16" fmla="*/ 8 w 8"/>
                  <a:gd name="T17" fmla="*/ 6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6 w 8"/>
                  <a:gd name="T27" fmla="*/ 0 h 8"/>
                  <a:gd name="T28" fmla="*/ 3 w 8"/>
                  <a:gd name="T29" fmla="*/ 3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3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19" name="Freeform 3653"/>
              <p:cNvSpPr>
                <a:spLocks/>
              </p:cNvSpPr>
              <p:nvPr/>
            </p:nvSpPr>
            <p:spPr bwMode="auto">
              <a:xfrm>
                <a:off x="1617" y="2480"/>
                <a:ext cx="8" cy="8"/>
              </a:xfrm>
              <a:custGeom>
                <a:avLst/>
                <a:gdLst>
                  <a:gd name="T0" fmla="*/ 3 w 8"/>
                  <a:gd name="T1" fmla="*/ 0 h 8"/>
                  <a:gd name="T2" fmla="*/ 3 w 8"/>
                  <a:gd name="T3" fmla="*/ 3 h 8"/>
                  <a:gd name="T4" fmla="*/ 0 w 8"/>
                  <a:gd name="T5" fmla="*/ 3 h 8"/>
                  <a:gd name="T6" fmla="*/ 0 w 8"/>
                  <a:gd name="T7" fmla="*/ 6 h 8"/>
                  <a:gd name="T8" fmla="*/ 0 w 8"/>
                  <a:gd name="T9" fmla="*/ 6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6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20" name="Freeform 3654"/>
              <p:cNvSpPr>
                <a:spLocks/>
              </p:cNvSpPr>
              <p:nvPr/>
            </p:nvSpPr>
            <p:spPr bwMode="auto">
              <a:xfrm>
                <a:off x="1607" y="2488"/>
                <a:ext cx="7" cy="8"/>
              </a:xfrm>
              <a:custGeom>
                <a:avLst/>
                <a:gdLst>
                  <a:gd name="T0" fmla="*/ 2 w 7"/>
                  <a:gd name="T1" fmla="*/ 3 h 8"/>
                  <a:gd name="T2" fmla="*/ 2 w 7"/>
                  <a:gd name="T3" fmla="*/ 3 h 8"/>
                  <a:gd name="T4" fmla="*/ 0 w 7"/>
                  <a:gd name="T5" fmla="*/ 5 h 8"/>
                  <a:gd name="T6" fmla="*/ 0 w 7"/>
                  <a:gd name="T7" fmla="*/ 5 h 8"/>
                  <a:gd name="T8" fmla="*/ 0 w 7"/>
                  <a:gd name="T9" fmla="*/ 8 h 8"/>
                  <a:gd name="T10" fmla="*/ 2 w 7"/>
                  <a:gd name="T11" fmla="*/ 8 h 8"/>
                  <a:gd name="T12" fmla="*/ 5 w 7"/>
                  <a:gd name="T13" fmla="*/ 8 h 8"/>
                  <a:gd name="T14" fmla="*/ 5 w 7"/>
                  <a:gd name="T15" fmla="*/ 8 h 8"/>
                  <a:gd name="T16" fmla="*/ 7 w 7"/>
                  <a:gd name="T17" fmla="*/ 8 h 8"/>
                  <a:gd name="T18" fmla="*/ 7 w 7"/>
                  <a:gd name="T19" fmla="*/ 5 h 8"/>
                  <a:gd name="T20" fmla="*/ 7 w 7"/>
                  <a:gd name="T21" fmla="*/ 3 h 8"/>
                  <a:gd name="T22" fmla="*/ 7 w 7"/>
                  <a:gd name="T23" fmla="*/ 3 h 8"/>
                  <a:gd name="T24" fmla="*/ 7 w 7"/>
                  <a:gd name="T25" fmla="*/ 3 h 8"/>
                  <a:gd name="T26" fmla="*/ 5 w 7"/>
                  <a:gd name="T27" fmla="*/ 0 h 8"/>
                  <a:gd name="T28" fmla="*/ 2 w 7"/>
                  <a:gd name="T29" fmla="*/ 3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8"/>
                  <a:gd name="T47" fmla="*/ 7 w 7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8">
                    <a:moveTo>
                      <a:pt x="2" y="3"/>
                    </a:moveTo>
                    <a:lnTo>
                      <a:pt x="2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21" name="Freeform 3655"/>
              <p:cNvSpPr>
                <a:spLocks/>
              </p:cNvSpPr>
              <p:nvPr/>
            </p:nvSpPr>
            <p:spPr bwMode="auto">
              <a:xfrm>
                <a:off x="1593" y="2499"/>
                <a:ext cx="11" cy="8"/>
              </a:xfrm>
              <a:custGeom>
                <a:avLst/>
                <a:gdLst>
                  <a:gd name="T0" fmla="*/ 6 w 11"/>
                  <a:gd name="T1" fmla="*/ 0 h 8"/>
                  <a:gd name="T2" fmla="*/ 6 w 11"/>
                  <a:gd name="T3" fmla="*/ 2 h 8"/>
                  <a:gd name="T4" fmla="*/ 3 w 11"/>
                  <a:gd name="T5" fmla="*/ 2 h 8"/>
                  <a:gd name="T6" fmla="*/ 3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2 h 8"/>
                  <a:gd name="T24" fmla="*/ 11 w 11"/>
                  <a:gd name="T25" fmla="*/ 0 h 8"/>
                  <a:gd name="T26" fmla="*/ 8 w 11"/>
                  <a:gd name="T27" fmla="*/ 0 h 8"/>
                  <a:gd name="T28" fmla="*/ 6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6" y="0"/>
                    </a:moveTo>
                    <a:lnTo>
                      <a:pt x="6" y="2"/>
                    </a:lnTo>
                    <a:lnTo>
                      <a:pt x="3" y="2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22" name="Freeform 3656"/>
              <p:cNvSpPr>
                <a:spLocks/>
              </p:cNvSpPr>
              <p:nvPr/>
            </p:nvSpPr>
            <p:spPr bwMode="auto">
              <a:xfrm>
                <a:off x="1583" y="2509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3 h 8"/>
                  <a:gd name="T4" fmla="*/ 0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3 w 10"/>
                  <a:gd name="T11" fmla="*/ 8 h 8"/>
                  <a:gd name="T12" fmla="*/ 3 w 10"/>
                  <a:gd name="T13" fmla="*/ 8 h 8"/>
                  <a:gd name="T14" fmla="*/ 5 w 10"/>
                  <a:gd name="T15" fmla="*/ 8 h 8"/>
                  <a:gd name="T16" fmla="*/ 8 w 10"/>
                  <a:gd name="T17" fmla="*/ 5 h 8"/>
                  <a:gd name="T18" fmla="*/ 8 w 10"/>
                  <a:gd name="T19" fmla="*/ 5 h 8"/>
                  <a:gd name="T20" fmla="*/ 8 w 10"/>
                  <a:gd name="T21" fmla="*/ 3 h 8"/>
                  <a:gd name="T22" fmla="*/ 10 w 10"/>
                  <a:gd name="T23" fmla="*/ 0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23" name="Freeform 3657"/>
              <p:cNvSpPr>
                <a:spLocks/>
              </p:cNvSpPr>
              <p:nvPr/>
            </p:nvSpPr>
            <p:spPr bwMode="auto">
              <a:xfrm>
                <a:off x="1638" y="2472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3 h 8"/>
                  <a:gd name="T4" fmla="*/ 3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3 w 10"/>
                  <a:gd name="T11" fmla="*/ 6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6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24" name="Freeform 3658"/>
              <p:cNvSpPr>
                <a:spLocks/>
              </p:cNvSpPr>
              <p:nvPr/>
            </p:nvSpPr>
            <p:spPr bwMode="auto">
              <a:xfrm>
                <a:off x="1630" y="2480"/>
                <a:ext cx="8" cy="8"/>
              </a:xfrm>
              <a:custGeom>
                <a:avLst/>
                <a:gdLst>
                  <a:gd name="T0" fmla="*/ 3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6 h 8"/>
                  <a:gd name="T8" fmla="*/ 0 w 8"/>
                  <a:gd name="T9" fmla="*/ 6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6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25" name="Freeform 3659"/>
              <p:cNvSpPr>
                <a:spLocks/>
              </p:cNvSpPr>
              <p:nvPr/>
            </p:nvSpPr>
            <p:spPr bwMode="auto">
              <a:xfrm>
                <a:off x="1620" y="2488"/>
                <a:ext cx="7" cy="8"/>
              </a:xfrm>
              <a:custGeom>
                <a:avLst/>
                <a:gdLst>
                  <a:gd name="T0" fmla="*/ 2 w 7"/>
                  <a:gd name="T1" fmla="*/ 3 h 8"/>
                  <a:gd name="T2" fmla="*/ 2 w 7"/>
                  <a:gd name="T3" fmla="*/ 3 h 8"/>
                  <a:gd name="T4" fmla="*/ 0 w 7"/>
                  <a:gd name="T5" fmla="*/ 5 h 8"/>
                  <a:gd name="T6" fmla="*/ 0 w 7"/>
                  <a:gd name="T7" fmla="*/ 8 h 8"/>
                  <a:gd name="T8" fmla="*/ 0 w 7"/>
                  <a:gd name="T9" fmla="*/ 8 h 8"/>
                  <a:gd name="T10" fmla="*/ 2 w 7"/>
                  <a:gd name="T11" fmla="*/ 8 h 8"/>
                  <a:gd name="T12" fmla="*/ 5 w 7"/>
                  <a:gd name="T13" fmla="*/ 8 h 8"/>
                  <a:gd name="T14" fmla="*/ 5 w 7"/>
                  <a:gd name="T15" fmla="*/ 8 h 8"/>
                  <a:gd name="T16" fmla="*/ 7 w 7"/>
                  <a:gd name="T17" fmla="*/ 8 h 8"/>
                  <a:gd name="T18" fmla="*/ 7 w 7"/>
                  <a:gd name="T19" fmla="*/ 5 h 8"/>
                  <a:gd name="T20" fmla="*/ 7 w 7"/>
                  <a:gd name="T21" fmla="*/ 3 h 8"/>
                  <a:gd name="T22" fmla="*/ 7 w 7"/>
                  <a:gd name="T23" fmla="*/ 3 h 8"/>
                  <a:gd name="T24" fmla="*/ 5 w 7"/>
                  <a:gd name="T25" fmla="*/ 0 h 8"/>
                  <a:gd name="T26" fmla="*/ 2 w 7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8"/>
                  <a:gd name="T44" fmla="*/ 7 w 7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8">
                    <a:moveTo>
                      <a:pt x="2" y="3"/>
                    </a:moveTo>
                    <a:lnTo>
                      <a:pt x="2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26" name="Freeform 3660"/>
              <p:cNvSpPr>
                <a:spLocks/>
              </p:cNvSpPr>
              <p:nvPr/>
            </p:nvSpPr>
            <p:spPr bwMode="auto">
              <a:xfrm>
                <a:off x="1607" y="2499"/>
                <a:ext cx="10" cy="8"/>
              </a:xfrm>
              <a:custGeom>
                <a:avLst/>
                <a:gdLst>
                  <a:gd name="T0" fmla="*/ 5 w 10"/>
                  <a:gd name="T1" fmla="*/ 0 h 8"/>
                  <a:gd name="T2" fmla="*/ 2 w 10"/>
                  <a:gd name="T3" fmla="*/ 2 h 8"/>
                  <a:gd name="T4" fmla="*/ 2 w 10"/>
                  <a:gd name="T5" fmla="*/ 2 h 8"/>
                  <a:gd name="T6" fmla="*/ 2 w 10"/>
                  <a:gd name="T7" fmla="*/ 5 h 8"/>
                  <a:gd name="T8" fmla="*/ 0 w 10"/>
                  <a:gd name="T9" fmla="*/ 5 h 8"/>
                  <a:gd name="T10" fmla="*/ 2 w 10"/>
                  <a:gd name="T11" fmla="*/ 8 h 8"/>
                  <a:gd name="T12" fmla="*/ 5 w 10"/>
                  <a:gd name="T13" fmla="*/ 8 h 8"/>
                  <a:gd name="T14" fmla="*/ 7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2 h 8"/>
                  <a:gd name="T22" fmla="*/ 10 w 10"/>
                  <a:gd name="T23" fmla="*/ 2 h 8"/>
                  <a:gd name="T24" fmla="*/ 10 w 10"/>
                  <a:gd name="T25" fmla="*/ 0 h 8"/>
                  <a:gd name="T26" fmla="*/ 7 w 10"/>
                  <a:gd name="T27" fmla="*/ 0 h 8"/>
                  <a:gd name="T28" fmla="*/ 5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5" y="0"/>
                    </a:moveTo>
                    <a:lnTo>
                      <a:pt x="2" y="2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27" name="Freeform 3661"/>
              <p:cNvSpPr>
                <a:spLocks/>
              </p:cNvSpPr>
              <p:nvPr/>
            </p:nvSpPr>
            <p:spPr bwMode="auto">
              <a:xfrm>
                <a:off x="1596" y="2509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28" name="Freeform 3662"/>
              <p:cNvSpPr>
                <a:spLocks/>
              </p:cNvSpPr>
              <p:nvPr/>
            </p:nvSpPr>
            <p:spPr bwMode="auto">
              <a:xfrm>
                <a:off x="1651" y="2472"/>
                <a:ext cx="8" cy="6"/>
              </a:xfrm>
              <a:custGeom>
                <a:avLst/>
                <a:gdLst>
                  <a:gd name="T0" fmla="*/ 3 w 8"/>
                  <a:gd name="T1" fmla="*/ 0 h 6"/>
                  <a:gd name="T2" fmla="*/ 3 w 8"/>
                  <a:gd name="T3" fmla="*/ 3 h 6"/>
                  <a:gd name="T4" fmla="*/ 0 w 8"/>
                  <a:gd name="T5" fmla="*/ 3 h 6"/>
                  <a:gd name="T6" fmla="*/ 0 w 8"/>
                  <a:gd name="T7" fmla="*/ 6 h 6"/>
                  <a:gd name="T8" fmla="*/ 0 w 8"/>
                  <a:gd name="T9" fmla="*/ 6 h 6"/>
                  <a:gd name="T10" fmla="*/ 3 w 8"/>
                  <a:gd name="T11" fmla="*/ 6 h 6"/>
                  <a:gd name="T12" fmla="*/ 5 w 8"/>
                  <a:gd name="T13" fmla="*/ 6 h 6"/>
                  <a:gd name="T14" fmla="*/ 8 w 8"/>
                  <a:gd name="T15" fmla="*/ 6 h 6"/>
                  <a:gd name="T16" fmla="*/ 8 w 8"/>
                  <a:gd name="T17" fmla="*/ 6 h 6"/>
                  <a:gd name="T18" fmla="*/ 8 w 8"/>
                  <a:gd name="T19" fmla="*/ 6 h 6"/>
                  <a:gd name="T20" fmla="*/ 8 w 8"/>
                  <a:gd name="T21" fmla="*/ 3 h 6"/>
                  <a:gd name="T22" fmla="*/ 8 w 8"/>
                  <a:gd name="T23" fmla="*/ 3 h 6"/>
                  <a:gd name="T24" fmla="*/ 8 w 8"/>
                  <a:gd name="T25" fmla="*/ 0 h 6"/>
                  <a:gd name="T26" fmla="*/ 5 w 8"/>
                  <a:gd name="T27" fmla="*/ 0 h 6"/>
                  <a:gd name="T28" fmla="*/ 3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29" name="Freeform 3663"/>
              <p:cNvSpPr>
                <a:spLocks/>
              </p:cNvSpPr>
              <p:nvPr/>
            </p:nvSpPr>
            <p:spPr bwMode="auto">
              <a:xfrm>
                <a:off x="1643" y="2480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6 h 8"/>
                  <a:gd name="T8" fmla="*/ 0 w 8"/>
                  <a:gd name="T9" fmla="*/ 6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6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30" name="Freeform 3664"/>
              <p:cNvSpPr>
                <a:spLocks/>
              </p:cNvSpPr>
              <p:nvPr/>
            </p:nvSpPr>
            <p:spPr bwMode="auto">
              <a:xfrm>
                <a:off x="1633" y="2488"/>
                <a:ext cx="8" cy="8"/>
              </a:xfrm>
              <a:custGeom>
                <a:avLst/>
                <a:gdLst>
                  <a:gd name="T0" fmla="*/ 2 w 8"/>
                  <a:gd name="T1" fmla="*/ 3 h 8"/>
                  <a:gd name="T2" fmla="*/ 2 w 8"/>
                  <a:gd name="T3" fmla="*/ 3 h 8"/>
                  <a:gd name="T4" fmla="*/ 0 w 8"/>
                  <a:gd name="T5" fmla="*/ 5 h 8"/>
                  <a:gd name="T6" fmla="*/ 0 w 8"/>
                  <a:gd name="T7" fmla="*/ 8 h 8"/>
                  <a:gd name="T8" fmla="*/ 0 w 8"/>
                  <a:gd name="T9" fmla="*/ 8 h 8"/>
                  <a:gd name="T10" fmla="*/ 2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5 w 8"/>
                  <a:gd name="T25" fmla="*/ 0 h 8"/>
                  <a:gd name="T26" fmla="*/ 2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2" y="3"/>
                    </a:moveTo>
                    <a:lnTo>
                      <a:pt x="2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31" name="Freeform 3665"/>
              <p:cNvSpPr>
                <a:spLocks/>
              </p:cNvSpPr>
              <p:nvPr/>
            </p:nvSpPr>
            <p:spPr bwMode="auto">
              <a:xfrm>
                <a:off x="1622" y="2499"/>
                <a:ext cx="8" cy="8"/>
              </a:xfrm>
              <a:custGeom>
                <a:avLst/>
                <a:gdLst>
                  <a:gd name="T0" fmla="*/ 3 w 8"/>
                  <a:gd name="T1" fmla="*/ 0 h 8"/>
                  <a:gd name="T2" fmla="*/ 3 w 8"/>
                  <a:gd name="T3" fmla="*/ 2 h 8"/>
                  <a:gd name="T4" fmla="*/ 0 w 8"/>
                  <a:gd name="T5" fmla="*/ 5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0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32" name="Freeform 3666"/>
              <p:cNvSpPr>
                <a:spLocks/>
              </p:cNvSpPr>
              <p:nvPr/>
            </p:nvSpPr>
            <p:spPr bwMode="auto">
              <a:xfrm>
                <a:off x="1609" y="2509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3 h 8"/>
                  <a:gd name="T4" fmla="*/ 3 w 11"/>
                  <a:gd name="T5" fmla="*/ 5 h 8"/>
                  <a:gd name="T6" fmla="*/ 0 w 11"/>
                  <a:gd name="T7" fmla="*/ 5 h 8"/>
                  <a:gd name="T8" fmla="*/ 0 w 11"/>
                  <a:gd name="T9" fmla="*/ 8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11 w 11"/>
                  <a:gd name="T17" fmla="*/ 8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33" name="Freeform 3667"/>
              <p:cNvSpPr>
                <a:spLocks/>
              </p:cNvSpPr>
              <p:nvPr/>
            </p:nvSpPr>
            <p:spPr bwMode="auto">
              <a:xfrm>
                <a:off x="1664" y="2472"/>
                <a:ext cx="8" cy="6"/>
              </a:xfrm>
              <a:custGeom>
                <a:avLst/>
                <a:gdLst>
                  <a:gd name="T0" fmla="*/ 3 w 8"/>
                  <a:gd name="T1" fmla="*/ 0 h 6"/>
                  <a:gd name="T2" fmla="*/ 0 w 8"/>
                  <a:gd name="T3" fmla="*/ 3 h 6"/>
                  <a:gd name="T4" fmla="*/ 0 w 8"/>
                  <a:gd name="T5" fmla="*/ 3 h 6"/>
                  <a:gd name="T6" fmla="*/ 0 w 8"/>
                  <a:gd name="T7" fmla="*/ 6 h 6"/>
                  <a:gd name="T8" fmla="*/ 0 w 8"/>
                  <a:gd name="T9" fmla="*/ 6 h 6"/>
                  <a:gd name="T10" fmla="*/ 3 w 8"/>
                  <a:gd name="T11" fmla="*/ 6 h 6"/>
                  <a:gd name="T12" fmla="*/ 5 w 8"/>
                  <a:gd name="T13" fmla="*/ 6 h 6"/>
                  <a:gd name="T14" fmla="*/ 8 w 8"/>
                  <a:gd name="T15" fmla="*/ 6 h 6"/>
                  <a:gd name="T16" fmla="*/ 8 w 8"/>
                  <a:gd name="T17" fmla="*/ 6 h 6"/>
                  <a:gd name="T18" fmla="*/ 8 w 8"/>
                  <a:gd name="T19" fmla="*/ 6 h 6"/>
                  <a:gd name="T20" fmla="*/ 8 w 8"/>
                  <a:gd name="T21" fmla="*/ 3 h 6"/>
                  <a:gd name="T22" fmla="*/ 8 w 8"/>
                  <a:gd name="T23" fmla="*/ 3 h 6"/>
                  <a:gd name="T24" fmla="*/ 8 w 8"/>
                  <a:gd name="T25" fmla="*/ 0 h 6"/>
                  <a:gd name="T26" fmla="*/ 5 w 8"/>
                  <a:gd name="T27" fmla="*/ 0 h 6"/>
                  <a:gd name="T28" fmla="*/ 3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3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34" name="Freeform 3668"/>
              <p:cNvSpPr>
                <a:spLocks/>
              </p:cNvSpPr>
              <p:nvPr/>
            </p:nvSpPr>
            <p:spPr bwMode="auto">
              <a:xfrm>
                <a:off x="1656" y="2480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6 h 8"/>
                  <a:gd name="T8" fmla="*/ 0 w 8"/>
                  <a:gd name="T9" fmla="*/ 6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6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35" name="Freeform 3669"/>
              <p:cNvSpPr>
                <a:spLocks/>
              </p:cNvSpPr>
              <p:nvPr/>
            </p:nvSpPr>
            <p:spPr bwMode="auto">
              <a:xfrm>
                <a:off x="1646" y="2488"/>
                <a:ext cx="8" cy="8"/>
              </a:xfrm>
              <a:custGeom>
                <a:avLst/>
                <a:gdLst>
                  <a:gd name="T0" fmla="*/ 2 w 8"/>
                  <a:gd name="T1" fmla="*/ 3 h 8"/>
                  <a:gd name="T2" fmla="*/ 2 w 8"/>
                  <a:gd name="T3" fmla="*/ 5 h 8"/>
                  <a:gd name="T4" fmla="*/ 0 w 8"/>
                  <a:gd name="T5" fmla="*/ 5 h 8"/>
                  <a:gd name="T6" fmla="*/ 0 w 8"/>
                  <a:gd name="T7" fmla="*/ 8 h 8"/>
                  <a:gd name="T8" fmla="*/ 0 w 8"/>
                  <a:gd name="T9" fmla="*/ 8 h 8"/>
                  <a:gd name="T10" fmla="*/ 2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5 w 8"/>
                  <a:gd name="T25" fmla="*/ 0 h 8"/>
                  <a:gd name="T26" fmla="*/ 2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2" y="3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36" name="Freeform 3670"/>
              <p:cNvSpPr>
                <a:spLocks/>
              </p:cNvSpPr>
              <p:nvPr/>
            </p:nvSpPr>
            <p:spPr bwMode="auto">
              <a:xfrm>
                <a:off x="1635" y="2499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2 h 8"/>
                  <a:gd name="T4" fmla="*/ 0 w 11"/>
                  <a:gd name="T5" fmla="*/ 5 h 8"/>
                  <a:gd name="T6" fmla="*/ 0 w 11"/>
                  <a:gd name="T7" fmla="*/ 5 h 8"/>
                  <a:gd name="T8" fmla="*/ 0 w 11"/>
                  <a:gd name="T9" fmla="*/ 8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2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37" name="Freeform 3671"/>
              <p:cNvSpPr>
                <a:spLocks/>
              </p:cNvSpPr>
              <p:nvPr/>
            </p:nvSpPr>
            <p:spPr bwMode="auto">
              <a:xfrm>
                <a:off x="1625" y="2509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3 h 8"/>
                  <a:gd name="T4" fmla="*/ 0 w 10"/>
                  <a:gd name="T5" fmla="*/ 5 h 8"/>
                  <a:gd name="T6" fmla="*/ 0 w 10"/>
                  <a:gd name="T7" fmla="*/ 8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8 h 8"/>
                  <a:gd name="T18" fmla="*/ 8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38" name="Freeform 3672"/>
              <p:cNvSpPr>
                <a:spLocks/>
              </p:cNvSpPr>
              <p:nvPr/>
            </p:nvSpPr>
            <p:spPr bwMode="auto">
              <a:xfrm>
                <a:off x="1677" y="2472"/>
                <a:ext cx="8" cy="6"/>
              </a:xfrm>
              <a:custGeom>
                <a:avLst/>
                <a:gdLst>
                  <a:gd name="T0" fmla="*/ 3 w 8"/>
                  <a:gd name="T1" fmla="*/ 0 h 6"/>
                  <a:gd name="T2" fmla="*/ 0 w 8"/>
                  <a:gd name="T3" fmla="*/ 3 h 6"/>
                  <a:gd name="T4" fmla="*/ 0 w 8"/>
                  <a:gd name="T5" fmla="*/ 3 h 6"/>
                  <a:gd name="T6" fmla="*/ 0 w 8"/>
                  <a:gd name="T7" fmla="*/ 6 h 6"/>
                  <a:gd name="T8" fmla="*/ 0 w 8"/>
                  <a:gd name="T9" fmla="*/ 6 h 6"/>
                  <a:gd name="T10" fmla="*/ 3 w 8"/>
                  <a:gd name="T11" fmla="*/ 6 h 6"/>
                  <a:gd name="T12" fmla="*/ 5 w 8"/>
                  <a:gd name="T13" fmla="*/ 6 h 6"/>
                  <a:gd name="T14" fmla="*/ 8 w 8"/>
                  <a:gd name="T15" fmla="*/ 6 h 6"/>
                  <a:gd name="T16" fmla="*/ 8 w 8"/>
                  <a:gd name="T17" fmla="*/ 6 h 6"/>
                  <a:gd name="T18" fmla="*/ 8 w 8"/>
                  <a:gd name="T19" fmla="*/ 6 h 6"/>
                  <a:gd name="T20" fmla="*/ 8 w 8"/>
                  <a:gd name="T21" fmla="*/ 3 h 6"/>
                  <a:gd name="T22" fmla="*/ 8 w 8"/>
                  <a:gd name="T23" fmla="*/ 3 h 6"/>
                  <a:gd name="T24" fmla="*/ 8 w 8"/>
                  <a:gd name="T25" fmla="*/ 0 h 6"/>
                  <a:gd name="T26" fmla="*/ 5 w 8"/>
                  <a:gd name="T27" fmla="*/ 0 h 6"/>
                  <a:gd name="T28" fmla="*/ 3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3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39" name="Freeform 3673"/>
              <p:cNvSpPr>
                <a:spLocks/>
              </p:cNvSpPr>
              <p:nvPr/>
            </p:nvSpPr>
            <p:spPr bwMode="auto">
              <a:xfrm>
                <a:off x="1669" y="2480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6 h 8"/>
                  <a:gd name="T8" fmla="*/ 0 w 8"/>
                  <a:gd name="T9" fmla="*/ 6 h 8"/>
                  <a:gd name="T10" fmla="*/ 3 w 8"/>
                  <a:gd name="T11" fmla="*/ 8 h 8"/>
                  <a:gd name="T12" fmla="*/ 6 w 8"/>
                  <a:gd name="T13" fmla="*/ 8 h 8"/>
                  <a:gd name="T14" fmla="*/ 8 w 8"/>
                  <a:gd name="T15" fmla="*/ 8 h 8"/>
                  <a:gd name="T16" fmla="*/ 8 w 8"/>
                  <a:gd name="T17" fmla="*/ 6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40" name="Freeform 3674"/>
              <p:cNvSpPr>
                <a:spLocks/>
              </p:cNvSpPr>
              <p:nvPr/>
            </p:nvSpPr>
            <p:spPr bwMode="auto">
              <a:xfrm>
                <a:off x="1659" y="2488"/>
                <a:ext cx="10" cy="8"/>
              </a:xfrm>
              <a:custGeom>
                <a:avLst/>
                <a:gdLst>
                  <a:gd name="T0" fmla="*/ 2 w 10"/>
                  <a:gd name="T1" fmla="*/ 3 h 8"/>
                  <a:gd name="T2" fmla="*/ 2 w 10"/>
                  <a:gd name="T3" fmla="*/ 5 h 8"/>
                  <a:gd name="T4" fmla="*/ 0 w 10"/>
                  <a:gd name="T5" fmla="*/ 5 h 8"/>
                  <a:gd name="T6" fmla="*/ 0 w 10"/>
                  <a:gd name="T7" fmla="*/ 8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10 w 10"/>
                  <a:gd name="T17" fmla="*/ 8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8 w 10"/>
                  <a:gd name="T25" fmla="*/ 0 h 8"/>
                  <a:gd name="T26" fmla="*/ 2 w 10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3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41" name="Freeform 3675"/>
              <p:cNvSpPr>
                <a:spLocks/>
              </p:cNvSpPr>
              <p:nvPr/>
            </p:nvSpPr>
            <p:spPr bwMode="auto">
              <a:xfrm>
                <a:off x="1648" y="2499"/>
                <a:ext cx="11" cy="8"/>
              </a:xfrm>
              <a:custGeom>
                <a:avLst/>
                <a:gdLst>
                  <a:gd name="T0" fmla="*/ 3 w 11"/>
                  <a:gd name="T1" fmla="*/ 2 h 8"/>
                  <a:gd name="T2" fmla="*/ 3 w 11"/>
                  <a:gd name="T3" fmla="*/ 2 h 8"/>
                  <a:gd name="T4" fmla="*/ 3 w 11"/>
                  <a:gd name="T5" fmla="*/ 5 h 8"/>
                  <a:gd name="T6" fmla="*/ 3 w 11"/>
                  <a:gd name="T7" fmla="*/ 8 h 8"/>
                  <a:gd name="T8" fmla="*/ 0 w 11"/>
                  <a:gd name="T9" fmla="*/ 8 h 8"/>
                  <a:gd name="T10" fmla="*/ 8 w 11"/>
                  <a:gd name="T11" fmla="*/ 8 h 8"/>
                  <a:gd name="T12" fmla="*/ 11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2 h 8"/>
                  <a:gd name="T20" fmla="*/ 11 w 11"/>
                  <a:gd name="T21" fmla="*/ 2 h 8"/>
                  <a:gd name="T22" fmla="*/ 11 w 11"/>
                  <a:gd name="T23" fmla="*/ 0 h 8"/>
                  <a:gd name="T24" fmla="*/ 8 w 11"/>
                  <a:gd name="T25" fmla="*/ 0 h 8"/>
                  <a:gd name="T26" fmla="*/ 3 w 11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2"/>
                    </a:moveTo>
                    <a:lnTo>
                      <a:pt x="3" y="2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42" name="Freeform 3676"/>
              <p:cNvSpPr>
                <a:spLocks/>
              </p:cNvSpPr>
              <p:nvPr/>
            </p:nvSpPr>
            <p:spPr bwMode="auto">
              <a:xfrm>
                <a:off x="1638" y="2509"/>
                <a:ext cx="10" cy="11"/>
              </a:xfrm>
              <a:custGeom>
                <a:avLst/>
                <a:gdLst>
                  <a:gd name="T0" fmla="*/ 3 w 10"/>
                  <a:gd name="T1" fmla="*/ 3 h 11"/>
                  <a:gd name="T2" fmla="*/ 3 w 10"/>
                  <a:gd name="T3" fmla="*/ 3 h 11"/>
                  <a:gd name="T4" fmla="*/ 3 w 10"/>
                  <a:gd name="T5" fmla="*/ 5 h 11"/>
                  <a:gd name="T6" fmla="*/ 0 w 10"/>
                  <a:gd name="T7" fmla="*/ 8 h 11"/>
                  <a:gd name="T8" fmla="*/ 0 w 10"/>
                  <a:gd name="T9" fmla="*/ 8 h 11"/>
                  <a:gd name="T10" fmla="*/ 5 w 10"/>
                  <a:gd name="T11" fmla="*/ 11 h 11"/>
                  <a:gd name="T12" fmla="*/ 8 w 10"/>
                  <a:gd name="T13" fmla="*/ 11 h 11"/>
                  <a:gd name="T14" fmla="*/ 10 w 10"/>
                  <a:gd name="T15" fmla="*/ 11 h 11"/>
                  <a:gd name="T16" fmla="*/ 10 w 10"/>
                  <a:gd name="T17" fmla="*/ 8 h 11"/>
                  <a:gd name="T18" fmla="*/ 10 w 10"/>
                  <a:gd name="T19" fmla="*/ 5 h 11"/>
                  <a:gd name="T20" fmla="*/ 10 w 10"/>
                  <a:gd name="T21" fmla="*/ 3 h 11"/>
                  <a:gd name="T22" fmla="*/ 10 w 10"/>
                  <a:gd name="T23" fmla="*/ 3 h 11"/>
                  <a:gd name="T24" fmla="*/ 10 w 10"/>
                  <a:gd name="T25" fmla="*/ 0 h 11"/>
                  <a:gd name="T26" fmla="*/ 8 w 10"/>
                  <a:gd name="T27" fmla="*/ 0 h 11"/>
                  <a:gd name="T28" fmla="*/ 3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3" y="3"/>
                    </a:moveTo>
                    <a:lnTo>
                      <a:pt x="3" y="3"/>
                    </a:lnTo>
                    <a:lnTo>
                      <a:pt x="3" y="5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43" name="Freeform 3677"/>
              <p:cNvSpPr>
                <a:spLocks/>
              </p:cNvSpPr>
              <p:nvPr/>
            </p:nvSpPr>
            <p:spPr bwMode="auto">
              <a:xfrm>
                <a:off x="1690" y="2472"/>
                <a:ext cx="11" cy="6"/>
              </a:xfrm>
              <a:custGeom>
                <a:avLst/>
                <a:gdLst>
                  <a:gd name="T0" fmla="*/ 3 w 11"/>
                  <a:gd name="T1" fmla="*/ 0 h 6"/>
                  <a:gd name="T2" fmla="*/ 0 w 11"/>
                  <a:gd name="T3" fmla="*/ 3 h 6"/>
                  <a:gd name="T4" fmla="*/ 0 w 11"/>
                  <a:gd name="T5" fmla="*/ 3 h 6"/>
                  <a:gd name="T6" fmla="*/ 0 w 11"/>
                  <a:gd name="T7" fmla="*/ 6 h 6"/>
                  <a:gd name="T8" fmla="*/ 0 w 11"/>
                  <a:gd name="T9" fmla="*/ 6 h 6"/>
                  <a:gd name="T10" fmla="*/ 3 w 11"/>
                  <a:gd name="T11" fmla="*/ 6 h 6"/>
                  <a:gd name="T12" fmla="*/ 5 w 11"/>
                  <a:gd name="T13" fmla="*/ 6 h 6"/>
                  <a:gd name="T14" fmla="*/ 8 w 11"/>
                  <a:gd name="T15" fmla="*/ 6 h 6"/>
                  <a:gd name="T16" fmla="*/ 11 w 11"/>
                  <a:gd name="T17" fmla="*/ 6 h 6"/>
                  <a:gd name="T18" fmla="*/ 11 w 11"/>
                  <a:gd name="T19" fmla="*/ 6 h 6"/>
                  <a:gd name="T20" fmla="*/ 8 w 11"/>
                  <a:gd name="T21" fmla="*/ 3 h 6"/>
                  <a:gd name="T22" fmla="*/ 8 w 11"/>
                  <a:gd name="T23" fmla="*/ 3 h 6"/>
                  <a:gd name="T24" fmla="*/ 8 w 11"/>
                  <a:gd name="T25" fmla="*/ 0 h 6"/>
                  <a:gd name="T26" fmla="*/ 5 w 11"/>
                  <a:gd name="T27" fmla="*/ 0 h 6"/>
                  <a:gd name="T28" fmla="*/ 3 w 11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6"/>
                  <a:gd name="T47" fmla="*/ 11 w 11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6">
                    <a:moveTo>
                      <a:pt x="3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8" y="6"/>
                    </a:lnTo>
                    <a:lnTo>
                      <a:pt x="11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44" name="Freeform 3678"/>
              <p:cNvSpPr>
                <a:spLocks/>
              </p:cNvSpPr>
              <p:nvPr/>
            </p:nvSpPr>
            <p:spPr bwMode="auto">
              <a:xfrm>
                <a:off x="1682" y="2480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8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6 w 11"/>
                  <a:gd name="T27" fmla="*/ 0 h 8"/>
                  <a:gd name="T28" fmla="*/ 3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45" name="Freeform 3679"/>
              <p:cNvSpPr>
                <a:spLocks/>
              </p:cNvSpPr>
              <p:nvPr/>
            </p:nvSpPr>
            <p:spPr bwMode="auto">
              <a:xfrm>
                <a:off x="1675" y="2491"/>
                <a:ext cx="7" cy="5"/>
              </a:xfrm>
              <a:custGeom>
                <a:avLst/>
                <a:gdLst>
                  <a:gd name="T0" fmla="*/ 0 w 7"/>
                  <a:gd name="T1" fmla="*/ 0 h 5"/>
                  <a:gd name="T2" fmla="*/ 0 w 7"/>
                  <a:gd name="T3" fmla="*/ 2 h 5"/>
                  <a:gd name="T4" fmla="*/ 0 w 7"/>
                  <a:gd name="T5" fmla="*/ 2 h 5"/>
                  <a:gd name="T6" fmla="*/ 0 w 7"/>
                  <a:gd name="T7" fmla="*/ 5 h 5"/>
                  <a:gd name="T8" fmla="*/ 0 w 7"/>
                  <a:gd name="T9" fmla="*/ 5 h 5"/>
                  <a:gd name="T10" fmla="*/ 2 w 7"/>
                  <a:gd name="T11" fmla="*/ 5 h 5"/>
                  <a:gd name="T12" fmla="*/ 5 w 7"/>
                  <a:gd name="T13" fmla="*/ 5 h 5"/>
                  <a:gd name="T14" fmla="*/ 7 w 7"/>
                  <a:gd name="T15" fmla="*/ 5 h 5"/>
                  <a:gd name="T16" fmla="*/ 7 w 7"/>
                  <a:gd name="T17" fmla="*/ 5 h 5"/>
                  <a:gd name="T18" fmla="*/ 7 w 7"/>
                  <a:gd name="T19" fmla="*/ 5 h 5"/>
                  <a:gd name="T20" fmla="*/ 7 w 7"/>
                  <a:gd name="T21" fmla="*/ 2 h 5"/>
                  <a:gd name="T22" fmla="*/ 7 w 7"/>
                  <a:gd name="T23" fmla="*/ 0 h 5"/>
                  <a:gd name="T24" fmla="*/ 7 w 7"/>
                  <a:gd name="T25" fmla="*/ 0 h 5"/>
                  <a:gd name="T26" fmla="*/ 0 w 7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5"/>
                  <a:gd name="T44" fmla="*/ 7 w 7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5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46" name="Freeform 3680"/>
              <p:cNvSpPr>
                <a:spLocks/>
              </p:cNvSpPr>
              <p:nvPr/>
            </p:nvSpPr>
            <p:spPr bwMode="auto">
              <a:xfrm>
                <a:off x="1664" y="2499"/>
                <a:ext cx="11" cy="8"/>
              </a:xfrm>
              <a:custGeom>
                <a:avLst/>
                <a:gdLst>
                  <a:gd name="T0" fmla="*/ 3 w 11"/>
                  <a:gd name="T1" fmla="*/ 2 h 8"/>
                  <a:gd name="T2" fmla="*/ 3 w 11"/>
                  <a:gd name="T3" fmla="*/ 2 h 8"/>
                  <a:gd name="T4" fmla="*/ 0 w 11"/>
                  <a:gd name="T5" fmla="*/ 5 h 8"/>
                  <a:gd name="T6" fmla="*/ 0 w 11"/>
                  <a:gd name="T7" fmla="*/ 8 h 8"/>
                  <a:gd name="T8" fmla="*/ 0 w 11"/>
                  <a:gd name="T9" fmla="*/ 8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11 w 11"/>
                  <a:gd name="T17" fmla="*/ 8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2 h 8"/>
                  <a:gd name="T24" fmla="*/ 11 w 11"/>
                  <a:gd name="T25" fmla="*/ 0 h 8"/>
                  <a:gd name="T26" fmla="*/ 8 w 11"/>
                  <a:gd name="T27" fmla="*/ 0 h 8"/>
                  <a:gd name="T28" fmla="*/ 3 w 11"/>
                  <a:gd name="T29" fmla="*/ 2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2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47" name="Freeform 3681"/>
              <p:cNvSpPr>
                <a:spLocks/>
              </p:cNvSpPr>
              <p:nvPr/>
            </p:nvSpPr>
            <p:spPr bwMode="auto">
              <a:xfrm>
                <a:off x="1654" y="2509"/>
                <a:ext cx="10" cy="11"/>
              </a:xfrm>
              <a:custGeom>
                <a:avLst/>
                <a:gdLst>
                  <a:gd name="T0" fmla="*/ 2 w 10"/>
                  <a:gd name="T1" fmla="*/ 3 h 11"/>
                  <a:gd name="T2" fmla="*/ 2 w 10"/>
                  <a:gd name="T3" fmla="*/ 5 h 11"/>
                  <a:gd name="T4" fmla="*/ 0 w 10"/>
                  <a:gd name="T5" fmla="*/ 5 h 11"/>
                  <a:gd name="T6" fmla="*/ 0 w 10"/>
                  <a:gd name="T7" fmla="*/ 8 h 11"/>
                  <a:gd name="T8" fmla="*/ 0 w 10"/>
                  <a:gd name="T9" fmla="*/ 8 h 11"/>
                  <a:gd name="T10" fmla="*/ 5 w 10"/>
                  <a:gd name="T11" fmla="*/ 11 h 11"/>
                  <a:gd name="T12" fmla="*/ 7 w 10"/>
                  <a:gd name="T13" fmla="*/ 11 h 11"/>
                  <a:gd name="T14" fmla="*/ 10 w 10"/>
                  <a:gd name="T15" fmla="*/ 11 h 11"/>
                  <a:gd name="T16" fmla="*/ 10 w 10"/>
                  <a:gd name="T17" fmla="*/ 8 h 11"/>
                  <a:gd name="T18" fmla="*/ 10 w 10"/>
                  <a:gd name="T19" fmla="*/ 8 h 11"/>
                  <a:gd name="T20" fmla="*/ 10 w 10"/>
                  <a:gd name="T21" fmla="*/ 5 h 11"/>
                  <a:gd name="T22" fmla="*/ 10 w 10"/>
                  <a:gd name="T23" fmla="*/ 3 h 11"/>
                  <a:gd name="T24" fmla="*/ 10 w 10"/>
                  <a:gd name="T25" fmla="*/ 3 h 11"/>
                  <a:gd name="T26" fmla="*/ 7 w 10"/>
                  <a:gd name="T27" fmla="*/ 0 h 11"/>
                  <a:gd name="T28" fmla="*/ 2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2" y="3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7" y="11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7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48" name="Freeform 3682"/>
              <p:cNvSpPr>
                <a:spLocks/>
              </p:cNvSpPr>
              <p:nvPr/>
            </p:nvSpPr>
            <p:spPr bwMode="auto">
              <a:xfrm>
                <a:off x="1703" y="2472"/>
                <a:ext cx="11" cy="6"/>
              </a:xfrm>
              <a:custGeom>
                <a:avLst/>
                <a:gdLst>
                  <a:gd name="T0" fmla="*/ 3 w 11"/>
                  <a:gd name="T1" fmla="*/ 0 h 6"/>
                  <a:gd name="T2" fmla="*/ 3 w 11"/>
                  <a:gd name="T3" fmla="*/ 3 h 6"/>
                  <a:gd name="T4" fmla="*/ 3 w 11"/>
                  <a:gd name="T5" fmla="*/ 3 h 6"/>
                  <a:gd name="T6" fmla="*/ 0 w 11"/>
                  <a:gd name="T7" fmla="*/ 6 h 6"/>
                  <a:gd name="T8" fmla="*/ 0 w 11"/>
                  <a:gd name="T9" fmla="*/ 6 h 6"/>
                  <a:gd name="T10" fmla="*/ 8 w 11"/>
                  <a:gd name="T11" fmla="*/ 6 h 6"/>
                  <a:gd name="T12" fmla="*/ 11 w 11"/>
                  <a:gd name="T13" fmla="*/ 6 h 6"/>
                  <a:gd name="T14" fmla="*/ 11 w 11"/>
                  <a:gd name="T15" fmla="*/ 6 h 6"/>
                  <a:gd name="T16" fmla="*/ 11 w 11"/>
                  <a:gd name="T17" fmla="*/ 6 h 6"/>
                  <a:gd name="T18" fmla="*/ 11 w 11"/>
                  <a:gd name="T19" fmla="*/ 3 h 6"/>
                  <a:gd name="T20" fmla="*/ 11 w 11"/>
                  <a:gd name="T21" fmla="*/ 0 h 6"/>
                  <a:gd name="T22" fmla="*/ 8 w 11"/>
                  <a:gd name="T23" fmla="*/ 0 h 6"/>
                  <a:gd name="T24" fmla="*/ 6 w 11"/>
                  <a:gd name="T25" fmla="*/ 0 h 6"/>
                  <a:gd name="T26" fmla="*/ 3 w 11"/>
                  <a:gd name="T27" fmla="*/ 0 h 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6"/>
                  <a:gd name="T44" fmla="*/ 11 w 11"/>
                  <a:gd name="T45" fmla="*/ 6 h 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6">
                    <a:moveTo>
                      <a:pt x="3" y="0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8" y="6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49" name="Freeform 3683"/>
              <p:cNvSpPr>
                <a:spLocks/>
              </p:cNvSpPr>
              <p:nvPr/>
            </p:nvSpPr>
            <p:spPr bwMode="auto">
              <a:xfrm>
                <a:off x="1698" y="2480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6 h 8"/>
                  <a:gd name="T8" fmla="*/ 0 w 8"/>
                  <a:gd name="T9" fmla="*/ 6 h 8"/>
                  <a:gd name="T10" fmla="*/ 3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6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50" name="Freeform 3684"/>
              <p:cNvSpPr>
                <a:spLocks/>
              </p:cNvSpPr>
              <p:nvPr/>
            </p:nvSpPr>
            <p:spPr bwMode="auto">
              <a:xfrm>
                <a:off x="1688" y="2491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2 h 8"/>
                  <a:gd name="T4" fmla="*/ 0 w 10"/>
                  <a:gd name="T5" fmla="*/ 2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5 h 8"/>
                  <a:gd name="T12" fmla="*/ 7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2 h 8"/>
                  <a:gd name="T22" fmla="*/ 10 w 10"/>
                  <a:gd name="T23" fmla="*/ 0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51" name="Freeform 3685"/>
              <p:cNvSpPr>
                <a:spLocks/>
              </p:cNvSpPr>
              <p:nvPr/>
            </p:nvSpPr>
            <p:spPr bwMode="auto">
              <a:xfrm>
                <a:off x="1680" y="2499"/>
                <a:ext cx="10" cy="10"/>
              </a:xfrm>
              <a:custGeom>
                <a:avLst/>
                <a:gdLst>
                  <a:gd name="T0" fmla="*/ 2 w 10"/>
                  <a:gd name="T1" fmla="*/ 2 h 10"/>
                  <a:gd name="T2" fmla="*/ 0 w 10"/>
                  <a:gd name="T3" fmla="*/ 5 h 10"/>
                  <a:gd name="T4" fmla="*/ 0 w 10"/>
                  <a:gd name="T5" fmla="*/ 5 h 10"/>
                  <a:gd name="T6" fmla="*/ 0 w 10"/>
                  <a:gd name="T7" fmla="*/ 8 h 10"/>
                  <a:gd name="T8" fmla="*/ 0 w 10"/>
                  <a:gd name="T9" fmla="*/ 8 h 10"/>
                  <a:gd name="T10" fmla="*/ 2 w 10"/>
                  <a:gd name="T11" fmla="*/ 10 h 10"/>
                  <a:gd name="T12" fmla="*/ 5 w 10"/>
                  <a:gd name="T13" fmla="*/ 10 h 10"/>
                  <a:gd name="T14" fmla="*/ 8 w 10"/>
                  <a:gd name="T15" fmla="*/ 10 h 10"/>
                  <a:gd name="T16" fmla="*/ 10 w 10"/>
                  <a:gd name="T17" fmla="*/ 8 h 10"/>
                  <a:gd name="T18" fmla="*/ 10 w 10"/>
                  <a:gd name="T19" fmla="*/ 5 h 10"/>
                  <a:gd name="T20" fmla="*/ 10 w 10"/>
                  <a:gd name="T21" fmla="*/ 2 h 10"/>
                  <a:gd name="T22" fmla="*/ 10 w 10"/>
                  <a:gd name="T23" fmla="*/ 2 h 10"/>
                  <a:gd name="T24" fmla="*/ 8 w 10"/>
                  <a:gd name="T25" fmla="*/ 2 h 10"/>
                  <a:gd name="T26" fmla="*/ 5 w 10"/>
                  <a:gd name="T27" fmla="*/ 0 h 10"/>
                  <a:gd name="T28" fmla="*/ 2 w 10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0"/>
                  <a:gd name="T47" fmla="*/ 10 w 10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0">
                    <a:moveTo>
                      <a:pt x="2" y="2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2" y="10"/>
                    </a:lnTo>
                    <a:lnTo>
                      <a:pt x="5" y="10"/>
                    </a:lnTo>
                    <a:lnTo>
                      <a:pt x="8" y="10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52" name="Freeform 3686"/>
              <p:cNvSpPr>
                <a:spLocks/>
              </p:cNvSpPr>
              <p:nvPr/>
            </p:nvSpPr>
            <p:spPr bwMode="auto">
              <a:xfrm>
                <a:off x="1669" y="2509"/>
                <a:ext cx="11" cy="11"/>
              </a:xfrm>
              <a:custGeom>
                <a:avLst/>
                <a:gdLst>
                  <a:gd name="T0" fmla="*/ 3 w 11"/>
                  <a:gd name="T1" fmla="*/ 3 h 11"/>
                  <a:gd name="T2" fmla="*/ 3 w 11"/>
                  <a:gd name="T3" fmla="*/ 5 h 11"/>
                  <a:gd name="T4" fmla="*/ 0 w 11"/>
                  <a:gd name="T5" fmla="*/ 5 h 11"/>
                  <a:gd name="T6" fmla="*/ 0 w 11"/>
                  <a:gd name="T7" fmla="*/ 8 h 11"/>
                  <a:gd name="T8" fmla="*/ 0 w 11"/>
                  <a:gd name="T9" fmla="*/ 8 h 11"/>
                  <a:gd name="T10" fmla="*/ 6 w 11"/>
                  <a:gd name="T11" fmla="*/ 11 h 11"/>
                  <a:gd name="T12" fmla="*/ 8 w 11"/>
                  <a:gd name="T13" fmla="*/ 11 h 11"/>
                  <a:gd name="T14" fmla="*/ 11 w 11"/>
                  <a:gd name="T15" fmla="*/ 11 h 11"/>
                  <a:gd name="T16" fmla="*/ 11 w 11"/>
                  <a:gd name="T17" fmla="*/ 11 h 11"/>
                  <a:gd name="T18" fmla="*/ 11 w 11"/>
                  <a:gd name="T19" fmla="*/ 8 h 11"/>
                  <a:gd name="T20" fmla="*/ 11 w 11"/>
                  <a:gd name="T21" fmla="*/ 5 h 11"/>
                  <a:gd name="T22" fmla="*/ 11 w 11"/>
                  <a:gd name="T23" fmla="*/ 3 h 11"/>
                  <a:gd name="T24" fmla="*/ 11 w 11"/>
                  <a:gd name="T25" fmla="*/ 3 h 11"/>
                  <a:gd name="T26" fmla="*/ 8 w 11"/>
                  <a:gd name="T27" fmla="*/ 0 h 11"/>
                  <a:gd name="T28" fmla="*/ 3 w 11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1"/>
                  <a:gd name="T47" fmla="*/ 11 w 11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1">
                    <a:moveTo>
                      <a:pt x="3" y="3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6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53" name="Freeform 3687"/>
              <p:cNvSpPr>
                <a:spLocks/>
              </p:cNvSpPr>
              <p:nvPr/>
            </p:nvSpPr>
            <p:spPr bwMode="auto">
              <a:xfrm>
                <a:off x="1719" y="2472"/>
                <a:ext cx="10" cy="6"/>
              </a:xfrm>
              <a:custGeom>
                <a:avLst/>
                <a:gdLst>
                  <a:gd name="T0" fmla="*/ 0 w 10"/>
                  <a:gd name="T1" fmla="*/ 0 h 6"/>
                  <a:gd name="T2" fmla="*/ 0 w 10"/>
                  <a:gd name="T3" fmla="*/ 3 h 6"/>
                  <a:gd name="T4" fmla="*/ 0 w 10"/>
                  <a:gd name="T5" fmla="*/ 3 h 6"/>
                  <a:gd name="T6" fmla="*/ 0 w 10"/>
                  <a:gd name="T7" fmla="*/ 6 h 6"/>
                  <a:gd name="T8" fmla="*/ 0 w 10"/>
                  <a:gd name="T9" fmla="*/ 6 h 6"/>
                  <a:gd name="T10" fmla="*/ 3 w 10"/>
                  <a:gd name="T11" fmla="*/ 6 h 6"/>
                  <a:gd name="T12" fmla="*/ 5 w 10"/>
                  <a:gd name="T13" fmla="*/ 6 h 6"/>
                  <a:gd name="T14" fmla="*/ 8 w 10"/>
                  <a:gd name="T15" fmla="*/ 6 h 6"/>
                  <a:gd name="T16" fmla="*/ 10 w 10"/>
                  <a:gd name="T17" fmla="*/ 6 h 6"/>
                  <a:gd name="T18" fmla="*/ 10 w 10"/>
                  <a:gd name="T19" fmla="*/ 6 h 6"/>
                  <a:gd name="T20" fmla="*/ 8 w 10"/>
                  <a:gd name="T21" fmla="*/ 3 h 6"/>
                  <a:gd name="T22" fmla="*/ 8 w 10"/>
                  <a:gd name="T23" fmla="*/ 0 h 6"/>
                  <a:gd name="T24" fmla="*/ 8 w 10"/>
                  <a:gd name="T25" fmla="*/ 0 h 6"/>
                  <a:gd name="T26" fmla="*/ 0 w 10"/>
                  <a:gd name="T27" fmla="*/ 0 h 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6"/>
                  <a:gd name="T44" fmla="*/ 10 w 10"/>
                  <a:gd name="T45" fmla="*/ 6 h 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6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8" y="6"/>
                    </a:lnTo>
                    <a:lnTo>
                      <a:pt x="10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54" name="Freeform 3688"/>
              <p:cNvSpPr>
                <a:spLocks/>
              </p:cNvSpPr>
              <p:nvPr/>
            </p:nvSpPr>
            <p:spPr bwMode="auto">
              <a:xfrm>
                <a:off x="1711" y="2480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11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55" name="Freeform 3689"/>
              <p:cNvSpPr>
                <a:spLocks/>
              </p:cNvSpPr>
              <p:nvPr/>
            </p:nvSpPr>
            <p:spPr bwMode="auto">
              <a:xfrm>
                <a:off x="1703" y="2491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2 h 8"/>
                  <a:gd name="T4" fmla="*/ 0 w 11"/>
                  <a:gd name="T5" fmla="*/ 2 h 8"/>
                  <a:gd name="T6" fmla="*/ 0 w 11"/>
                  <a:gd name="T7" fmla="*/ 5 h 8"/>
                  <a:gd name="T8" fmla="*/ 0 w 11"/>
                  <a:gd name="T9" fmla="*/ 5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0 h 8"/>
                  <a:gd name="T24" fmla="*/ 8 w 11"/>
                  <a:gd name="T25" fmla="*/ 0 h 8"/>
                  <a:gd name="T26" fmla="*/ 6 w 11"/>
                  <a:gd name="T27" fmla="*/ 0 h 8"/>
                  <a:gd name="T28" fmla="*/ 3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56" name="Freeform 3690"/>
              <p:cNvSpPr>
                <a:spLocks/>
              </p:cNvSpPr>
              <p:nvPr/>
            </p:nvSpPr>
            <p:spPr bwMode="auto">
              <a:xfrm>
                <a:off x="1695" y="2499"/>
                <a:ext cx="11" cy="10"/>
              </a:xfrm>
              <a:custGeom>
                <a:avLst/>
                <a:gdLst>
                  <a:gd name="T0" fmla="*/ 0 w 11"/>
                  <a:gd name="T1" fmla="*/ 2 h 10"/>
                  <a:gd name="T2" fmla="*/ 0 w 11"/>
                  <a:gd name="T3" fmla="*/ 5 h 10"/>
                  <a:gd name="T4" fmla="*/ 0 w 11"/>
                  <a:gd name="T5" fmla="*/ 5 h 10"/>
                  <a:gd name="T6" fmla="*/ 0 w 11"/>
                  <a:gd name="T7" fmla="*/ 8 h 10"/>
                  <a:gd name="T8" fmla="*/ 0 w 11"/>
                  <a:gd name="T9" fmla="*/ 8 h 10"/>
                  <a:gd name="T10" fmla="*/ 6 w 11"/>
                  <a:gd name="T11" fmla="*/ 10 h 10"/>
                  <a:gd name="T12" fmla="*/ 8 w 11"/>
                  <a:gd name="T13" fmla="*/ 10 h 10"/>
                  <a:gd name="T14" fmla="*/ 11 w 11"/>
                  <a:gd name="T15" fmla="*/ 10 h 10"/>
                  <a:gd name="T16" fmla="*/ 11 w 11"/>
                  <a:gd name="T17" fmla="*/ 8 h 10"/>
                  <a:gd name="T18" fmla="*/ 11 w 11"/>
                  <a:gd name="T19" fmla="*/ 8 h 10"/>
                  <a:gd name="T20" fmla="*/ 11 w 11"/>
                  <a:gd name="T21" fmla="*/ 5 h 10"/>
                  <a:gd name="T22" fmla="*/ 11 w 11"/>
                  <a:gd name="T23" fmla="*/ 2 h 10"/>
                  <a:gd name="T24" fmla="*/ 8 w 11"/>
                  <a:gd name="T25" fmla="*/ 2 h 10"/>
                  <a:gd name="T26" fmla="*/ 6 w 11"/>
                  <a:gd name="T27" fmla="*/ 0 h 10"/>
                  <a:gd name="T28" fmla="*/ 0 w 11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0"/>
                  <a:gd name="T47" fmla="*/ 11 w 11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0">
                    <a:moveTo>
                      <a:pt x="0" y="2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57" name="Freeform 3691"/>
              <p:cNvSpPr>
                <a:spLocks/>
              </p:cNvSpPr>
              <p:nvPr/>
            </p:nvSpPr>
            <p:spPr bwMode="auto">
              <a:xfrm>
                <a:off x="1688" y="2512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2 h 8"/>
                  <a:gd name="T4" fmla="*/ 0 w 10"/>
                  <a:gd name="T5" fmla="*/ 2 h 8"/>
                  <a:gd name="T6" fmla="*/ 0 w 10"/>
                  <a:gd name="T7" fmla="*/ 5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7 w 10"/>
                  <a:gd name="T15" fmla="*/ 8 h 8"/>
                  <a:gd name="T16" fmla="*/ 10 w 10"/>
                  <a:gd name="T17" fmla="*/ 8 h 8"/>
                  <a:gd name="T18" fmla="*/ 10 w 10"/>
                  <a:gd name="T19" fmla="*/ 5 h 8"/>
                  <a:gd name="T20" fmla="*/ 7 w 10"/>
                  <a:gd name="T21" fmla="*/ 2 h 8"/>
                  <a:gd name="T22" fmla="*/ 7 w 10"/>
                  <a:gd name="T23" fmla="*/ 2 h 8"/>
                  <a:gd name="T24" fmla="*/ 7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58" name="Freeform 3692"/>
              <p:cNvSpPr>
                <a:spLocks/>
              </p:cNvSpPr>
              <p:nvPr/>
            </p:nvSpPr>
            <p:spPr bwMode="auto">
              <a:xfrm>
                <a:off x="1732" y="2472"/>
                <a:ext cx="11" cy="6"/>
              </a:xfrm>
              <a:custGeom>
                <a:avLst/>
                <a:gdLst>
                  <a:gd name="T0" fmla="*/ 3 w 11"/>
                  <a:gd name="T1" fmla="*/ 0 h 6"/>
                  <a:gd name="T2" fmla="*/ 3 w 11"/>
                  <a:gd name="T3" fmla="*/ 3 h 6"/>
                  <a:gd name="T4" fmla="*/ 0 w 11"/>
                  <a:gd name="T5" fmla="*/ 3 h 6"/>
                  <a:gd name="T6" fmla="*/ 0 w 11"/>
                  <a:gd name="T7" fmla="*/ 6 h 6"/>
                  <a:gd name="T8" fmla="*/ 3 w 11"/>
                  <a:gd name="T9" fmla="*/ 6 h 6"/>
                  <a:gd name="T10" fmla="*/ 5 w 11"/>
                  <a:gd name="T11" fmla="*/ 6 h 6"/>
                  <a:gd name="T12" fmla="*/ 8 w 11"/>
                  <a:gd name="T13" fmla="*/ 6 h 6"/>
                  <a:gd name="T14" fmla="*/ 11 w 11"/>
                  <a:gd name="T15" fmla="*/ 6 h 6"/>
                  <a:gd name="T16" fmla="*/ 11 w 11"/>
                  <a:gd name="T17" fmla="*/ 6 h 6"/>
                  <a:gd name="T18" fmla="*/ 11 w 11"/>
                  <a:gd name="T19" fmla="*/ 6 h 6"/>
                  <a:gd name="T20" fmla="*/ 11 w 11"/>
                  <a:gd name="T21" fmla="*/ 3 h 6"/>
                  <a:gd name="T22" fmla="*/ 11 w 11"/>
                  <a:gd name="T23" fmla="*/ 0 h 6"/>
                  <a:gd name="T24" fmla="*/ 8 w 11"/>
                  <a:gd name="T25" fmla="*/ 0 h 6"/>
                  <a:gd name="T26" fmla="*/ 5 w 11"/>
                  <a:gd name="T27" fmla="*/ 0 h 6"/>
                  <a:gd name="T28" fmla="*/ 3 w 11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6"/>
                  <a:gd name="T47" fmla="*/ 11 w 11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6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8" y="6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59" name="Freeform 3693"/>
              <p:cNvSpPr>
                <a:spLocks/>
              </p:cNvSpPr>
              <p:nvPr/>
            </p:nvSpPr>
            <p:spPr bwMode="auto">
              <a:xfrm>
                <a:off x="1727" y="2480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8 w 10"/>
                  <a:gd name="T21" fmla="*/ 3 h 8"/>
                  <a:gd name="T22" fmla="*/ 8 w 10"/>
                  <a:gd name="T23" fmla="*/ 3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60" name="Freeform 3694"/>
              <p:cNvSpPr>
                <a:spLocks/>
              </p:cNvSpPr>
              <p:nvPr/>
            </p:nvSpPr>
            <p:spPr bwMode="auto">
              <a:xfrm>
                <a:off x="1719" y="2491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2 h 8"/>
                  <a:gd name="T4" fmla="*/ 0 w 10"/>
                  <a:gd name="T5" fmla="*/ 2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2 h 8"/>
                  <a:gd name="T22" fmla="*/ 10 w 10"/>
                  <a:gd name="T23" fmla="*/ 0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61" name="Freeform 3695"/>
              <p:cNvSpPr>
                <a:spLocks/>
              </p:cNvSpPr>
              <p:nvPr/>
            </p:nvSpPr>
            <p:spPr bwMode="auto">
              <a:xfrm>
                <a:off x="1711" y="2501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11 w 11"/>
                  <a:gd name="T21" fmla="*/ 3 h 8"/>
                  <a:gd name="T22" fmla="*/ 11 w 11"/>
                  <a:gd name="T23" fmla="*/ 0 h 8"/>
                  <a:gd name="T24" fmla="*/ 11 w 11"/>
                  <a:gd name="T25" fmla="*/ 0 h 8"/>
                  <a:gd name="T26" fmla="*/ 5 w 11"/>
                  <a:gd name="T27" fmla="*/ 0 h 8"/>
                  <a:gd name="T28" fmla="*/ 3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62" name="Freeform 3696"/>
              <p:cNvSpPr>
                <a:spLocks/>
              </p:cNvSpPr>
              <p:nvPr/>
            </p:nvSpPr>
            <p:spPr bwMode="auto">
              <a:xfrm>
                <a:off x="1703" y="2512"/>
                <a:ext cx="11" cy="10"/>
              </a:xfrm>
              <a:custGeom>
                <a:avLst/>
                <a:gdLst>
                  <a:gd name="T0" fmla="*/ 0 w 11"/>
                  <a:gd name="T1" fmla="*/ 0 h 10"/>
                  <a:gd name="T2" fmla="*/ 0 w 11"/>
                  <a:gd name="T3" fmla="*/ 2 h 10"/>
                  <a:gd name="T4" fmla="*/ 0 w 11"/>
                  <a:gd name="T5" fmla="*/ 5 h 10"/>
                  <a:gd name="T6" fmla="*/ 0 w 11"/>
                  <a:gd name="T7" fmla="*/ 8 h 10"/>
                  <a:gd name="T8" fmla="*/ 0 w 11"/>
                  <a:gd name="T9" fmla="*/ 8 h 10"/>
                  <a:gd name="T10" fmla="*/ 6 w 11"/>
                  <a:gd name="T11" fmla="*/ 10 h 10"/>
                  <a:gd name="T12" fmla="*/ 8 w 11"/>
                  <a:gd name="T13" fmla="*/ 10 h 10"/>
                  <a:gd name="T14" fmla="*/ 11 w 11"/>
                  <a:gd name="T15" fmla="*/ 10 h 10"/>
                  <a:gd name="T16" fmla="*/ 11 w 11"/>
                  <a:gd name="T17" fmla="*/ 8 h 10"/>
                  <a:gd name="T18" fmla="*/ 11 w 11"/>
                  <a:gd name="T19" fmla="*/ 5 h 10"/>
                  <a:gd name="T20" fmla="*/ 11 w 11"/>
                  <a:gd name="T21" fmla="*/ 2 h 10"/>
                  <a:gd name="T22" fmla="*/ 11 w 11"/>
                  <a:gd name="T23" fmla="*/ 2 h 10"/>
                  <a:gd name="T24" fmla="*/ 11 w 11"/>
                  <a:gd name="T25" fmla="*/ 0 h 10"/>
                  <a:gd name="T26" fmla="*/ 6 w 11"/>
                  <a:gd name="T27" fmla="*/ 0 h 10"/>
                  <a:gd name="T28" fmla="*/ 0 w 11"/>
                  <a:gd name="T29" fmla="*/ 0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0"/>
                  <a:gd name="T47" fmla="*/ 11 w 11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0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63" name="Freeform 3697"/>
              <p:cNvSpPr>
                <a:spLocks/>
              </p:cNvSpPr>
              <p:nvPr/>
            </p:nvSpPr>
            <p:spPr bwMode="auto">
              <a:xfrm>
                <a:off x="1748" y="2472"/>
                <a:ext cx="10" cy="6"/>
              </a:xfrm>
              <a:custGeom>
                <a:avLst/>
                <a:gdLst>
                  <a:gd name="T0" fmla="*/ 0 w 10"/>
                  <a:gd name="T1" fmla="*/ 0 h 6"/>
                  <a:gd name="T2" fmla="*/ 0 w 10"/>
                  <a:gd name="T3" fmla="*/ 3 h 6"/>
                  <a:gd name="T4" fmla="*/ 0 w 10"/>
                  <a:gd name="T5" fmla="*/ 3 h 6"/>
                  <a:gd name="T6" fmla="*/ 0 w 10"/>
                  <a:gd name="T7" fmla="*/ 6 h 6"/>
                  <a:gd name="T8" fmla="*/ 0 w 10"/>
                  <a:gd name="T9" fmla="*/ 6 h 6"/>
                  <a:gd name="T10" fmla="*/ 8 w 10"/>
                  <a:gd name="T11" fmla="*/ 6 h 6"/>
                  <a:gd name="T12" fmla="*/ 10 w 10"/>
                  <a:gd name="T13" fmla="*/ 6 h 6"/>
                  <a:gd name="T14" fmla="*/ 10 w 10"/>
                  <a:gd name="T15" fmla="*/ 6 h 6"/>
                  <a:gd name="T16" fmla="*/ 10 w 10"/>
                  <a:gd name="T17" fmla="*/ 6 h 6"/>
                  <a:gd name="T18" fmla="*/ 10 w 10"/>
                  <a:gd name="T19" fmla="*/ 3 h 6"/>
                  <a:gd name="T20" fmla="*/ 8 w 10"/>
                  <a:gd name="T21" fmla="*/ 0 h 6"/>
                  <a:gd name="T22" fmla="*/ 8 w 10"/>
                  <a:gd name="T23" fmla="*/ 0 h 6"/>
                  <a:gd name="T24" fmla="*/ 0 w 10"/>
                  <a:gd name="T25" fmla="*/ 0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6"/>
                  <a:gd name="T41" fmla="*/ 10 w 10"/>
                  <a:gd name="T42" fmla="*/ 6 h 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6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8" y="6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64" name="Freeform 3698"/>
              <p:cNvSpPr>
                <a:spLocks/>
              </p:cNvSpPr>
              <p:nvPr/>
            </p:nvSpPr>
            <p:spPr bwMode="auto">
              <a:xfrm>
                <a:off x="1743" y="2480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5 w 10"/>
                  <a:gd name="T11" fmla="*/ 8 h 8"/>
                  <a:gd name="T12" fmla="*/ 7 w 10"/>
                  <a:gd name="T13" fmla="*/ 8 h 8"/>
                  <a:gd name="T14" fmla="*/ 10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7 w 10"/>
                  <a:gd name="T21" fmla="*/ 3 h 8"/>
                  <a:gd name="T22" fmla="*/ 7 w 10"/>
                  <a:gd name="T23" fmla="*/ 3 h 8"/>
                  <a:gd name="T24" fmla="*/ 7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65" name="Freeform 3699"/>
              <p:cNvSpPr>
                <a:spLocks/>
              </p:cNvSpPr>
              <p:nvPr/>
            </p:nvSpPr>
            <p:spPr bwMode="auto">
              <a:xfrm>
                <a:off x="1735" y="2491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2 h 8"/>
                  <a:gd name="T4" fmla="*/ 0 w 10"/>
                  <a:gd name="T5" fmla="*/ 2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2 h 8"/>
                  <a:gd name="T22" fmla="*/ 10 w 10"/>
                  <a:gd name="T23" fmla="*/ 0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66" name="Freeform 3700"/>
              <p:cNvSpPr>
                <a:spLocks/>
              </p:cNvSpPr>
              <p:nvPr/>
            </p:nvSpPr>
            <p:spPr bwMode="auto">
              <a:xfrm>
                <a:off x="1729" y="2501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8 h 8"/>
                  <a:gd name="T18" fmla="*/ 11 w 11"/>
                  <a:gd name="T19" fmla="*/ 6 h 8"/>
                  <a:gd name="T20" fmla="*/ 8 w 11"/>
                  <a:gd name="T21" fmla="*/ 3 h 8"/>
                  <a:gd name="T22" fmla="*/ 8 w 11"/>
                  <a:gd name="T23" fmla="*/ 0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67" name="Freeform 3701"/>
              <p:cNvSpPr>
                <a:spLocks/>
              </p:cNvSpPr>
              <p:nvPr/>
            </p:nvSpPr>
            <p:spPr bwMode="auto">
              <a:xfrm>
                <a:off x="1722" y="2512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0 w 10"/>
                  <a:gd name="T3" fmla="*/ 2 h 10"/>
                  <a:gd name="T4" fmla="*/ 0 w 10"/>
                  <a:gd name="T5" fmla="*/ 5 h 10"/>
                  <a:gd name="T6" fmla="*/ 0 w 10"/>
                  <a:gd name="T7" fmla="*/ 8 h 10"/>
                  <a:gd name="T8" fmla="*/ 0 w 10"/>
                  <a:gd name="T9" fmla="*/ 8 h 10"/>
                  <a:gd name="T10" fmla="*/ 5 w 10"/>
                  <a:gd name="T11" fmla="*/ 10 h 10"/>
                  <a:gd name="T12" fmla="*/ 7 w 10"/>
                  <a:gd name="T13" fmla="*/ 10 h 10"/>
                  <a:gd name="T14" fmla="*/ 10 w 10"/>
                  <a:gd name="T15" fmla="*/ 10 h 10"/>
                  <a:gd name="T16" fmla="*/ 10 w 10"/>
                  <a:gd name="T17" fmla="*/ 8 h 10"/>
                  <a:gd name="T18" fmla="*/ 10 w 10"/>
                  <a:gd name="T19" fmla="*/ 5 h 10"/>
                  <a:gd name="T20" fmla="*/ 10 w 10"/>
                  <a:gd name="T21" fmla="*/ 2 h 10"/>
                  <a:gd name="T22" fmla="*/ 7 w 10"/>
                  <a:gd name="T23" fmla="*/ 2 h 10"/>
                  <a:gd name="T24" fmla="*/ 7 w 10"/>
                  <a:gd name="T25" fmla="*/ 0 h 10"/>
                  <a:gd name="T26" fmla="*/ 0 w 10"/>
                  <a:gd name="T27" fmla="*/ 0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10"/>
                  <a:gd name="T44" fmla="*/ 10 w 10"/>
                  <a:gd name="T45" fmla="*/ 10 h 1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10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5" y="10"/>
                    </a:lnTo>
                    <a:lnTo>
                      <a:pt x="7" y="10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68" name="Freeform 3702"/>
              <p:cNvSpPr>
                <a:spLocks/>
              </p:cNvSpPr>
              <p:nvPr/>
            </p:nvSpPr>
            <p:spPr bwMode="auto">
              <a:xfrm>
                <a:off x="1763" y="2472"/>
                <a:ext cx="11" cy="6"/>
              </a:xfrm>
              <a:custGeom>
                <a:avLst/>
                <a:gdLst>
                  <a:gd name="T0" fmla="*/ 0 w 11"/>
                  <a:gd name="T1" fmla="*/ 0 h 6"/>
                  <a:gd name="T2" fmla="*/ 0 w 11"/>
                  <a:gd name="T3" fmla="*/ 3 h 6"/>
                  <a:gd name="T4" fmla="*/ 0 w 11"/>
                  <a:gd name="T5" fmla="*/ 3 h 6"/>
                  <a:gd name="T6" fmla="*/ 0 w 11"/>
                  <a:gd name="T7" fmla="*/ 6 h 6"/>
                  <a:gd name="T8" fmla="*/ 0 w 11"/>
                  <a:gd name="T9" fmla="*/ 6 h 6"/>
                  <a:gd name="T10" fmla="*/ 8 w 11"/>
                  <a:gd name="T11" fmla="*/ 6 h 6"/>
                  <a:gd name="T12" fmla="*/ 11 w 11"/>
                  <a:gd name="T13" fmla="*/ 6 h 6"/>
                  <a:gd name="T14" fmla="*/ 11 w 11"/>
                  <a:gd name="T15" fmla="*/ 6 h 6"/>
                  <a:gd name="T16" fmla="*/ 11 w 11"/>
                  <a:gd name="T17" fmla="*/ 6 h 6"/>
                  <a:gd name="T18" fmla="*/ 8 w 11"/>
                  <a:gd name="T19" fmla="*/ 3 h 6"/>
                  <a:gd name="T20" fmla="*/ 8 w 11"/>
                  <a:gd name="T21" fmla="*/ 0 h 6"/>
                  <a:gd name="T22" fmla="*/ 8 w 11"/>
                  <a:gd name="T23" fmla="*/ 0 h 6"/>
                  <a:gd name="T24" fmla="*/ 0 w 11"/>
                  <a:gd name="T25" fmla="*/ 0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1"/>
                  <a:gd name="T40" fmla="*/ 0 h 6"/>
                  <a:gd name="T41" fmla="*/ 11 w 11"/>
                  <a:gd name="T42" fmla="*/ 6 h 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1" h="6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8" y="6"/>
                    </a:lnTo>
                    <a:lnTo>
                      <a:pt x="11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69" name="Freeform 3703"/>
              <p:cNvSpPr>
                <a:spLocks/>
              </p:cNvSpPr>
              <p:nvPr/>
            </p:nvSpPr>
            <p:spPr bwMode="auto">
              <a:xfrm>
                <a:off x="1758" y="2480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8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70" name="Freeform 3704"/>
              <p:cNvSpPr>
                <a:spLocks/>
              </p:cNvSpPr>
              <p:nvPr/>
            </p:nvSpPr>
            <p:spPr bwMode="auto">
              <a:xfrm>
                <a:off x="1753" y="2491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2 h 8"/>
                  <a:gd name="T4" fmla="*/ 0 w 10"/>
                  <a:gd name="T5" fmla="*/ 2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8 w 10"/>
                  <a:gd name="T21" fmla="*/ 2 h 8"/>
                  <a:gd name="T22" fmla="*/ 8 w 10"/>
                  <a:gd name="T23" fmla="*/ 0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71" name="Freeform 3705"/>
              <p:cNvSpPr>
                <a:spLocks/>
              </p:cNvSpPr>
              <p:nvPr/>
            </p:nvSpPr>
            <p:spPr bwMode="auto">
              <a:xfrm>
                <a:off x="1745" y="2501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3 h 8"/>
                  <a:gd name="T6" fmla="*/ 0 w 13"/>
                  <a:gd name="T7" fmla="*/ 6 h 8"/>
                  <a:gd name="T8" fmla="*/ 0 w 13"/>
                  <a:gd name="T9" fmla="*/ 8 h 8"/>
                  <a:gd name="T10" fmla="*/ 8 w 13"/>
                  <a:gd name="T11" fmla="*/ 8 h 8"/>
                  <a:gd name="T12" fmla="*/ 11 w 13"/>
                  <a:gd name="T13" fmla="*/ 8 h 8"/>
                  <a:gd name="T14" fmla="*/ 13 w 13"/>
                  <a:gd name="T15" fmla="*/ 8 h 8"/>
                  <a:gd name="T16" fmla="*/ 13 w 13"/>
                  <a:gd name="T17" fmla="*/ 6 h 8"/>
                  <a:gd name="T18" fmla="*/ 11 w 13"/>
                  <a:gd name="T19" fmla="*/ 3 h 8"/>
                  <a:gd name="T20" fmla="*/ 11 w 13"/>
                  <a:gd name="T21" fmla="*/ 3 h 8"/>
                  <a:gd name="T22" fmla="*/ 8 w 13"/>
                  <a:gd name="T23" fmla="*/ 0 h 8"/>
                  <a:gd name="T24" fmla="*/ 0 w 13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8"/>
                  <a:gd name="T41" fmla="*/ 13 w 13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72" name="Freeform 3706"/>
              <p:cNvSpPr>
                <a:spLocks/>
              </p:cNvSpPr>
              <p:nvPr/>
            </p:nvSpPr>
            <p:spPr bwMode="auto">
              <a:xfrm>
                <a:off x="1737" y="2512"/>
                <a:ext cx="13" cy="10"/>
              </a:xfrm>
              <a:custGeom>
                <a:avLst/>
                <a:gdLst>
                  <a:gd name="T0" fmla="*/ 3 w 13"/>
                  <a:gd name="T1" fmla="*/ 2 h 10"/>
                  <a:gd name="T2" fmla="*/ 3 w 13"/>
                  <a:gd name="T3" fmla="*/ 5 h 10"/>
                  <a:gd name="T4" fmla="*/ 0 w 13"/>
                  <a:gd name="T5" fmla="*/ 5 h 10"/>
                  <a:gd name="T6" fmla="*/ 0 w 13"/>
                  <a:gd name="T7" fmla="*/ 8 h 10"/>
                  <a:gd name="T8" fmla="*/ 3 w 13"/>
                  <a:gd name="T9" fmla="*/ 8 h 10"/>
                  <a:gd name="T10" fmla="*/ 8 w 13"/>
                  <a:gd name="T11" fmla="*/ 10 h 10"/>
                  <a:gd name="T12" fmla="*/ 11 w 13"/>
                  <a:gd name="T13" fmla="*/ 10 h 10"/>
                  <a:gd name="T14" fmla="*/ 13 w 13"/>
                  <a:gd name="T15" fmla="*/ 10 h 10"/>
                  <a:gd name="T16" fmla="*/ 13 w 13"/>
                  <a:gd name="T17" fmla="*/ 8 h 10"/>
                  <a:gd name="T18" fmla="*/ 13 w 13"/>
                  <a:gd name="T19" fmla="*/ 8 h 10"/>
                  <a:gd name="T20" fmla="*/ 13 w 13"/>
                  <a:gd name="T21" fmla="*/ 5 h 10"/>
                  <a:gd name="T22" fmla="*/ 11 w 13"/>
                  <a:gd name="T23" fmla="*/ 2 h 10"/>
                  <a:gd name="T24" fmla="*/ 11 w 13"/>
                  <a:gd name="T25" fmla="*/ 0 h 10"/>
                  <a:gd name="T26" fmla="*/ 8 w 13"/>
                  <a:gd name="T27" fmla="*/ 0 h 10"/>
                  <a:gd name="T28" fmla="*/ 3 w 13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3"/>
                  <a:gd name="T46" fmla="*/ 0 h 10"/>
                  <a:gd name="T47" fmla="*/ 13 w 13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3" h="10">
                    <a:moveTo>
                      <a:pt x="3" y="2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8" y="10"/>
                    </a:lnTo>
                    <a:lnTo>
                      <a:pt x="11" y="10"/>
                    </a:lnTo>
                    <a:lnTo>
                      <a:pt x="13" y="10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73" name="Freeform 3707"/>
              <p:cNvSpPr>
                <a:spLocks/>
              </p:cNvSpPr>
              <p:nvPr/>
            </p:nvSpPr>
            <p:spPr bwMode="auto">
              <a:xfrm>
                <a:off x="1779" y="2472"/>
                <a:ext cx="11" cy="6"/>
              </a:xfrm>
              <a:custGeom>
                <a:avLst/>
                <a:gdLst>
                  <a:gd name="T0" fmla="*/ 0 w 11"/>
                  <a:gd name="T1" fmla="*/ 0 h 6"/>
                  <a:gd name="T2" fmla="*/ 0 w 11"/>
                  <a:gd name="T3" fmla="*/ 3 h 6"/>
                  <a:gd name="T4" fmla="*/ 0 w 11"/>
                  <a:gd name="T5" fmla="*/ 3 h 6"/>
                  <a:gd name="T6" fmla="*/ 0 w 11"/>
                  <a:gd name="T7" fmla="*/ 6 h 6"/>
                  <a:gd name="T8" fmla="*/ 0 w 11"/>
                  <a:gd name="T9" fmla="*/ 6 h 6"/>
                  <a:gd name="T10" fmla="*/ 8 w 11"/>
                  <a:gd name="T11" fmla="*/ 6 h 6"/>
                  <a:gd name="T12" fmla="*/ 11 w 11"/>
                  <a:gd name="T13" fmla="*/ 6 h 6"/>
                  <a:gd name="T14" fmla="*/ 11 w 11"/>
                  <a:gd name="T15" fmla="*/ 6 h 6"/>
                  <a:gd name="T16" fmla="*/ 11 w 11"/>
                  <a:gd name="T17" fmla="*/ 3 h 6"/>
                  <a:gd name="T18" fmla="*/ 8 w 11"/>
                  <a:gd name="T19" fmla="*/ 0 h 6"/>
                  <a:gd name="T20" fmla="*/ 8 w 11"/>
                  <a:gd name="T21" fmla="*/ 0 h 6"/>
                  <a:gd name="T22" fmla="*/ 0 w 11"/>
                  <a:gd name="T23" fmla="*/ 0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1"/>
                  <a:gd name="T37" fmla="*/ 0 h 6"/>
                  <a:gd name="T38" fmla="*/ 11 w 11"/>
                  <a:gd name="T39" fmla="*/ 6 h 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1" h="6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8" y="6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74" name="Freeform 3708"/>
              <p:cNvSpPr>
                <a:spLocks/>
              </p:cNvSpPr>
              <p:nvPr/>
            </p:nvSpPr>
            <p:spPr bwMode="auto">
              <a:xfrm>
                <a:off x="1774" y="2480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3 h 8"/>
                  <a:gd name="T6" fmla="*/ 0 w 13"/>
                  <a:gd name="T7" fmla="*/ 6 h 8"/>
                  <a:gd name="T8" fmla="*/ 3 w 13"/>
                  <a:gd name="T9" fmla="*/ 6 h 8"/>
                  <a:gd name="T10" fmla="*/ 8 w 13"/>
                  <a:gd name="T11" fmla="*/ 8 h 8"/>
                  <a:gd name="T12" fmla="*/ 10 w 13"/>
                  <a:gd name="T13" fmla="*/ 8 h 8"/>
                  <a:gd name="T14" fmla="*/ 13 w 13"/>
                  <a:gd name="T15" fmla="*/ 8 h 8"/>
                  <a:gd name="T16" fmla="*/ 13 w 13"/>
                  <a:gd name="T17" fmla="*/ 6 h 8"/>
                  <a:gd name="T18" fmla="*/ 13 w 13"/>
                  <a:gd name="T19" fmla="*/ 6 h 8"/>
                  <a:gd name="T20" fmla="*/ 10 w 13"/>
                  <a:gd name="T21" fmla="*/ 3 h 8"/>
                  <a:gd name="T22" fmla="*/ 10 w 13"/>
                  <a:gd name="T23" fmla="*/ 3 h 8"/>
                  <a:gd name="T24" fmla="*/ 8 w 13"/>
                  <a:gd name="T25" fmla="*/ 0 h 8"/>
                  <a:gd name="T26" fmla="*/ 0 w 13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8"/>
                  <a:gd name="T44" fmla="*/ 13 w 13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75" name="Freeform 3709"/>
              <p:cNvSpPr>
                <a:spLocks/>
              </p:cNvSpPr>
              <p:nvPr/>
            </p:nvSpPr>
            <p:spPr bwMode="auto">
              <a:xfrm>
                <a:off x="1769" y="2491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2 h 8"/>
                  <a:gd name="T4" fmla="*/ 0 w 13"/>
                  <a:gd name="T5" fmla="*/ 2 h 8"/>
                  <a:gd name="T6" fmla="*/ 0 w 13"/>
                  <a:gd name="T7" fmla="*/ 5 h 8"/>
                  <a:gd name="T8" fmla="*/ 0 w 13"/>
                  <a:gd name="T9" fmla="*/ 5 h 8"/>
                  <a:gd name="T10" fmla="*/ 5 w 13"/>
                  <a:gd name="T11" fmla="*/ 8 h 8"/>
                  <a:gd name="T12" fmla="*/ 10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3 w 13"/>
                  <a:gd name="T19" fmla="*/ 5 h 8"/>
                  <a:gd name="T20" fmla="*/ 10 w 13"/>
                  <a:gd name="T21" fmla="*/ 2 h 8"/>
                  <a:gd name="T22" fmla="*/ 10 w 13"/>
                  <a:gd name="T23" fmla="*/ 2 h 8"/>
                  <a:gd name="T24" fmla="*/ 8 w 13"/>
                  <a:gd name="T25" fmla="*/ 0 h 8"/>
                  <a:gd name="T26" fmla="*/ 0 w 13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8"/>
                  <a:gd name="T44" fmla="*/ 13 w 13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76" name="Freeform 3710"/>
              <p:cNvSpPr>
                <a:spLocks/>
              </p:cNvSpPr>
              <p:nvPr/>
            </p:nvSpPr>
            <p:spPr bwMode="auto">
              <a:xfrm>
                <a:off x="1763" y="2501"/>
                <a:ext cx="14" cy="8"/>
              </a:xfrm>
              <a:custGeom>
                <a:avLst/>
                <a:gdLst>
                  <a:gd name="T0" fmla="*/ 0 w 14"/>
                  <a:gd name="T1" fmla="*/ 0 h 8"/>
                  <a:gd name="T2" fmla="*/ 0 w 14"/>
                  <a:gd name="T3" fmla="*/ 3 h 8"/>
                  <a:gd name="T4" fmla="*/ 0 w 14"/>
                  <a:gd name="T5" fmla="*/ 6 h 8"/>
                  <a:gd name="T6" fmla="*/ 0 w 14"/>
                  <a:gd name="T7" fmla="*/ 8 h 8"/>
                  <a:gd name="T8" fmla="*/ 0 w 14"/>
                  <a:gd name="T9" fmla="*/ 8 h 8"/>
                  <a:gd name="T10" fmla="*/ 8 w 14"/>
                  <a:gd name="T11" fmla="*/ 8 h 8"/>
                  <a:gd name="T12" fmla="*/ 11 w 14"/>
                  <a:gd name="T13" fmla="*/ 8 h 8"/>
                  <a:gd name="T14" fmla="*/ 14 w 14"/>
                  <a:gd name="T15" fmla="*/ 8 h 8"/>
                  <a:gd name="T16" fmla="*/ 14 w 14"/>
                  <a:gd name="T17" fmla="*/ 6 h 8"/>
                  <a:gd name="T18" fmla="*/ 11 w 14"/>
                  <a:gd name="T19" fmla="*/ 3 h 8"/>
                  <a:gd name="T20" fmla="*/ 11 w 14"/>
                  <a:gd name="T21" fmla="*/ 3 h 8"/>
                  <a:gd name="T22" fmla="*/ 8 w 14"/>
                  <a:gd name="T23" fmla="*/ 0 h 8"/>
                  <a:gd name="T24" fmla="*/ 0 w 14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4"/>
                  <a:gd name="T40" fmla="*/ 0 h 8"/>
                  <a:gd name="T41" fmla="*/ 14 w 14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4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4" y="8"/>
                    </a:lnTo>
                    <a:lnTo>
                      <a:pt x="14" y="6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77" name="Freeform 3711"/>
              <p:cNvSpPr>
                <a:spLocks/>
              </p:cNvSpPr>
              <p:nvPr/>
            </p:nvSpPr>
            <p:spPr bwMode="auto">
              <a:xfrm>
                <a:off x="1758" y="2512"/>
                <a:ext cx="13" cy="10"/>
              </a:xfrm>
              <a:custGeom>
                <a:avLst/>
                <a:gdLst>
                  <a:gd name="T0" fmla="*/ 0 w 13"/>
                  <a:gd name="T1" fmla="*/ 2 h 10"/>
                  <a:gd name="T2" fmla="*/ 0 w 13"/>
                  <a:gd name="T3" fmla="*/ 5 h 10"/>
                  <a:gd name="T4" fmla="*/ 0 w 13"/>
                  <a:gd name="T5" fmla="*/ 5 h 10"/>
                  <a:gd name="T6" fmla="*/ 0 w 13"/>
                  <a:gd name="T7" fmla="*/ 8 h 10"/>
                  <a:gd name="T8" fmla="*/ 0 w 13"/>
                  <a:gd name="T9" fmla="*/ 10 h 10"/>
                  <a:gd name="T10" fmla="*/ 8 w 13"/>
                  <a:gd name="T11" fmla="*/ 10 h 10"/>
                  <a:gd name="T12" fmla="*/ 11 w 13"/>
                  <a:gd name="T13" fmla="*/ 10 h 10"/>
                  <a:gd name="T14" fmla="*/ 13 w 13"/>
                  <a:gd name="T15" fmla="*/ 10 h 10"/>
                  <a:gd name="T16" fmla="*/ 13 w 13"/>
                  <a:gd name="T17" fmla="*/ 8 h 10"/>
                  <a:gd name="T18" fmla="*/ 11 w 13"/>
                  <a:gd name="T19" fmla="*/ 5 h 10"/>
                  <a:gd name="T20" fmla="*/ 8 w 13"/>
                  <a:gd name="T21" fmla="*/ 2 h 10"/>
                  <a:gd name="T22" fmla="*/ 8 w 13"/>
                  <a:gd name="T23" fmla="*/ 2 h 10"/>
                  <a:gd name="T24" fmla="*/ 5 w 13"/>
                  <a:gd name="T25" fmla="*/ 0 h 10"/>
                  <a:gd name="T26" fmla="*/ 0 w 13"/>
                  <a:gd name="T27" fmla="*/ 2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10"/>
                  <a:gd name="T44" fmla="*/ 13 w 13"/>
                  <a:gd name="T45" fmla="*/ 10 h 1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10">
                    <a:moveTo>
                      <a:pt x="0" y="2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8" y="10"/>
                    </a:lnTo>
                    <a:lnTo>
                      <a:pt x="11" y="10"/>
                    </a:lnTo>
                    <a:lnTo>
                      <a:pt x="13" y="10"/>
                    </a:lnTo>
                    <a:lnTo>
                      <a:pt x="13" y="8"/>
                    </a:lnTo>
                    <a:lnTo>
                      <a:pt x="11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78" name="Freeform 3712"/>
              <p:cNvSpPr>
                <a:spLocks/>
              </p:cNvSpPr>
              <p:nvPr/>
            </p:nvSpPr>
            <p:spPr bwMode="auto">
              <a:xfrm>
                <a:off x="1886" y="2472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6 h 8"/>
                  <a:gd name="T6" fmla="*/ 8 w 8"/>
                  <a:gd name="T7" fmla="*/ 6 h 8"/>
                  <a:gd name="T8" fmla="*/ 6 w 8"/>
                  <a:gd name="T9" fmla="*/ 8 h 8"/>
                  <a:gd name="T10" fmla="*/ 3 w 8"/>
                  <a:gd name="T11" fmla="*/ 8 h 8"/>
                  <a:gd name="T12" fmla="*/ 3 w 8"/>
                  <a:gd name="T13" fmla="*/ 8 h 8"/>
                  <a:gd name="T14" fmla="*/ 0 w 8"/>
                  <a:gd name="T15" fmla="*/ 6 h 8"/>
                  <a:gd name="T16" fmla="*/ 0 w 8"/>
                  <a:gd name="T17" fmla="*/ 6 h 8"/>
                  <a:gd name="T18" fmla="*/ 0 w 8"/>
                  <a:gd name="T19" fmla="*/ 3 h 8"/>
                  <a:gd name="T20" fmla="*/ 3 w 8"/>
                  <a:gd name="T21" fmla="*/ 3 h 8"/>
                  <a:gd name="T22" fmla="*/ 3 w 8"/>
                  <a:gd name="T23" fmla="*/ 3 h 8"/>
                  <a:gd name="T24" fmla="*/ 6 w 8"/>
                  <a:gd name="T25" fmla="*/ 0 h 8"/>
                  <a:gd name="T26" fmla="*/ 8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79" name="Freeform 3713"/>
              <p:cNvSpPr>
                <a:spLocks/>
              </p:cNvSpPr>
              <p:nvPr/>
            </p:nvSpPr>
            <p:spPr bwMode="auto">
              <a:xfrm>
                <a:off x="1892" y="2480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6 h 8"/>
                  <a:gd name="T6" fmla="*/ 8 w 8"/>
                  <a:gd name="T7" fmla="*/ 6 h 8"/>
                  <a:gd name="T8" fmla="*/ 5 w 8"/>
                  <a:gd name="T9" fmla="*/ 8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6 h 8"/>
                  <a:gd name="T16" fmla="*/ 0 w 8"/>
                  <a:gd name="T17" fmla="*/ 6 h 8"/>
                  <a:gd name="T18" fmla="*/ 0 w 8"/>
                  <a:gd name="T19" fmla="*/ 3 h 8"/>
                  <a:gd name="T20" fmla="*/ 0 w 8"/>
                  <a:gd name="T21" fmla="*/ 3 h 8"/>
                  <a:gd name="T22" fmla="*/ 2 w 8"/>
                  <a:gd name="T23" fmla="*/ 3 h 8"/>
                  <a:gd name="T24" fmla="*/ 5 w 8"/>
                  <a:gd name="T25" fmla="*/ 0 h 8"/>
                  <a:gd name="T26" fmla="*/ 8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80" name="Freeform 3714"/>
              <p:cNvSpPr>
                <a:spLocks/>
              </p:cNvSpPr>
              <p:nvPr/>
            </p:nvSpPr>
            <p:spPr bwMode="auto">
              <a:xfrm>
                <a:off x="1897" y="2491"/>
                <a:ext cx="8" cy="5"/>
              </a:xfrm>
              <a:custGeom>
                <a:avLst/>
                <a:gdLst>
                  <a:gd name="T0" fmla="*/ 8 w 8"/>
                  <a:gd name="T1" fmla="*/ 0 h 5"/>
                  <a:gd name="T2" fmla="*/ 8 w 8"/>
                  <a:gd name="T3" fmla="*/ 2 h 5"/>
                  <a:gd name="T4" fmla="*/ 8 w 8"/>
                  <a:gd name="T5" fmla="*/ 2 h 5"/>
                  <a:gd name="T6" fmla="*/ 8 w 8"/>
                  <a:gd name="T7" fmla="*/ 5 h 5"/>
                  <a:gd name="T8" fmla="*/ 8 w 8"/>
                  <a:gd name="T9" fmla="*/ 5 h 5"/>
                  <a:gd name="T10" fmla="*/ 5 w 8"/>
                  <a:gd name="T11" fmla="*/ 5 h 5"/>
                  <a:gd name="T12" fmla="*/ 3 w 8"/>
                  <a:gd name="T13" fmla="*/ 5 h 5"/>
                  <a:gd name="T14" fmla="*/ 3 w 8"/>
                  <a:gd name="T15" fmla="*/ 5 h 5"/>
                  <a:gd name="T16" fmla="*/ 0 w 8"/>
                  <a:gd name="T17" fmla="*/ 5 h 5"/>
                  <a:gd name="T18" fmla="*/ 0 w 8"/>
                  <a:gd name="T19" fmla="*/ 2 h 5"/>
                  <a:gd name="T20" fmla="*/ 0 w 8"/>
                  <a:gd name="T21" fmla="*/ 0 h 5"/>
                  <a:gd name="T22" fmla="*/ 0 w 8"/>
                  <a:gd name="T23" fmla="*/ 0 h 5"/>
                  <a:gd name="T24" fmla="*/ 3 w 8"/>
                  <a:gd name="T25" fmla="*/ 0 h 5"/>
                  <a:gd name="T26" fmla="*/ 5 w 8"/>
                  <a:gd name="T27" fmla="*/ 0 h 5"/>
                  <a:gd name="T28" fmla="*/ 8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8" y="0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81" name="Freeform 3715"/>
              <p:cNvSpPr>
                <a:spLocks/>
              </p:cNvSpPr>
              <p:nvPr/>
            </p:nvSpPr>
            <p:spPr bwMode="auto">
              <a:xfrm>
                <a:off x="1902" y="2499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2 h 8"/>
                  <a:gd name="T4" fmla="*/ 8 w 8"/>
                  <a:gd name="T5" fmla="*/ 2 h 8"/>
                  <a:gd name="T6" fmla="*/ 8 w 8"/>
                  <a:gd name="T7" fmla="*/ 5 h 8"/>
                  <a:gd name="T8" fmla="*/ 8 w 8"/>
                  <a:gd name="T9" fmla="*/ 5 h 8"/>
                  <a:gd name="T10" fmla="*/ 5 w 8"/>
                  <a:gd name="T11" fmla="*/ 8 h 8"/>
                  <a:gd name="T12" fmla="*/ 3 w 8"/>
                  <a:gd name="T13" fmla="*/ 8 h 8"/>
                  <a:gd name="T14" fmla="*/ 3 w 8"/>
                  <a:gd name="T15" fmla="*/ 8 h 8"/>
                  <a:gd name="T16" fmla="*/ 0 w 8"/>
                  <a:gd name="T17" fmla="*/ 5 h 8"/>
                  <a:gd name="T18" fmla="*/ 0 w 8"/>
                  <a:gd name="T19" fmla="*/ 5 h 8"/>
                  <a:gd name="T20" fmla="*/ 0 w 8"/>
                  <a:gd name="T21" fmla="*/ 2 h 8"/>
                  <a:gd name="T22" fmla="*/ 3 w 8"/>
                  <a:gd name="T23" fmla="*/ 2 h 8"/>
                  <a:gd name="T24" fmla="*/ 3 w 8"/>
                  <a:gd name="T25" fmla="*/ 0 h 8"/>
                  <a:gd name="T26" fmla="*/ 5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82" name="Freeform 3716"/>
              <p:cNvSpPr>
                <a:spLocks/>
              </p:cNvSpPr>
              <p:nvPr/>
            </p:nvSpPr>
            <p:spPr bwMode="auto">
              <a:xfrm>
                <a:off x="1910" y="2509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8 w 8"/>
                  <a:gd name="T3" fmla="*/ 3 h 8"/>
                  <a:gd name="T4" fmla="*/ 8 w 8"/>
                  <a:gd name="T5" fmla="*/ 3 h 8"/>
                  <a:gd name="T6" fmla="*/ 8 w 8"/>
                  <a:gd name="T7" fmla="*/ 5 h 8"/>
                  <a:gd name="T8" fmla="*/ 8 w 8"/>
                  <a:gd name="T9" fmla="*/ 5 h 8"/>
                  <a:gd name="T10" fmla="*/ 5 w 8"/>
                  <a:gd name="T11" fmla="*/ 8 h 8"/>
                  <a:gd name="T12" fmla="*/ 3 w 8"/>
                  <a:gd name="T13" fmla="*/ 8 h 8"/>
                  <a:gd name="T14" fmla="*/ 0 w 8"/>
                  <a:gd name="T15" fmla="*/ 8 h 8"/>
                  <a:gd name="T16" fmla="*/ 0 w 8"/>
                  <a:gd name="T17" fmla="*/ 5 h 8"/>
                  <a:gd name="T18" fmla="*/ 0 w 8"/>
                  <a:gd name="T19" fmla="*/ 5 h 8"/>
                  <a:gd name="T20" fmla="*/ 0 w 8"/>
                  <a:gd name="T21" fmla="*/ 3 h 8"/>
                  <a:gd name="T22" fmla="*/ 0 w 8"/>
                  <a:gd name="T23" fmla="*/ 0 h 8"/>
                  <a:gd name="T24" fmla="*/ 0 w 8"/>
                  <a:gd name="T25" fmla="*/ 0 h 8"/>
                  <a:gd name="T26" fmla="*/ 3 w 8"/>
                  <a:gd name="T27" fmla="*/ 0 h 8"/>
                  <a:gd name="T28" fmla="*/ 5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5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83" name="Freeform 3717"/>
              <p:cNvSpPr>
                <a:spLocks/>
              </p:cNvSpPr>
              <p:nvPr/>
            </p:nvSpPr>
            <p:spPr bwMode="auto">
              <a:xfrm>
                <a:off x="1873" y="2472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6 h 8"/>
                  <a:gd name="T6" fmla="*/ 8 w 8"/>
                  <a:gd name="T7" fmla="*/ 6 h 8"/>
                  <a:gd name="T8" fmla="*/ 6 w 8"/>
                  <a:gd name="T9" fmla="*/ 8 h 8"/>
                  <a:gd name="T10" fmla="*/ 3 w 8"/>
                  <a:gd name="T11" fmla="*/ 8 h 8"/>
                  <a:gd name="T12" fmla="*/ 3 w 8"/>
                  <a:gd name="T13" fmla="*/ 8 h 8"/>
                  <a:gd name="T14" fmla="*/ 0 w 8"/>
                  <a:gd name="T15" fmla="*/ 6 h 8"/>
                  <a:gd name="T16" fmla="*/ 3 w 8"/>
                  <a:gd name="T17" fmla="*/ 6 h 8"/>
                  <a:gd name="T18" fmla="*/ 3 w 8"/>
                  <a:gd name="T19" fmla="*/ 3 h 8"/>
                  <a:gd name="T20" fmla="*/ 3 w 8"/>
                  <a:gd name="T21" fmla="*/ 3 h 8"/>
                  <a:gd name="T22" fmla="*/ 6 w 8"/>
                  <a:gd name="T23" fmla="*/ 0 h 8"/>
                  <a:gd name="T24" fmla="*/ 8 w 8"/>
                  <a:gd name="T25" fmla="*/ 3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8"/>
                  <a:gd name="T41" fmla="*/ 8 w 8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84" name="Freeform 3718"/>
              <p:cNvSpPr>
                <a:spLocks/>
              </p:cNvSpPr>
              <p:nvPr/>
            </p:nvSpPr>
            <p:spPr bwMode="auto">
              <a:xfrm>
                <a:off x="1879" y="2480"/>
                <a:ext cx="7" cy="8"/>
              </a:xfrm>
              <a:custGeom>
                <a:avLst/>
                <a:gdLst>
                  <a:gd name="T0" fmla="*/ 7 w 7"/>
                  <a:gd name="T1" fmla="*/ 3 h 8"/>
                  <a:gd name="T2" fmla="*/ 7 w 7"/>
                  <a:gd name="T3" fmla="*/ 3 h 8"/>
                  <a:gd name="T4" fmla="*/ 7 w 7"/>
                  <a:gd name="T5" fmla="*/ 6 h 8"/>
                  <a:gd name="T6" fmla="*/ 7 w 7"/>
                  <a:gd name="T7" fmla="*/ 6 h 8"/>
                  <a:gd name="T8" fmla="*/ 5 w 7"/>
                  <a:gd name="T9" fmla="*/ 8 h 8"/>
                  <a:gd name="T10" fmla="*/ 2 w 7"/>
                  <a:gd name="T11" fmla="*/ 8 h 8"/>
                  <a:gd name="T12" fmla="*/ 2 w 7"/>
                  <a:gd name="T13" fmla="*/ 8 h 8"/>
                  <a:gd name="T14" fmla="*/ 0 w 7"/>
                  <a:gd name="T15" fmla="*/ 6 h 8"/>
                  <a:gd name="T16" fmla="*/ 0 w 7"/>
                  <a:gd name="T17" fmla="*/ 6 h 8"/>
                  <a:gd name="T18" fmla="*/ 2 w 7"/>
                  <a:gd name="T19" fmla="*/ 3 h 8"/>
                  <a:gd name="T20" fmla="*/ 2 w 7"/>
                  <a:gd name="T21" fmla="*/ 3 h 8"/>
                  <a:gd name="T22" fmla="*/ 5 w 7"/>
                  <a:gd name="T23" fmla="*/ 0 h 8"/>
                  <a:gd name="T24" fmla="*/ 7 w 7"/>
                  <a:gd name="T25" fmla="*/ 3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7"/>
                  <a:gd name="T40" fmla="*/ 0 h 8"/>
                  <a:gd name="T41" fmla="*/ 7 w 7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7" h="8">
                    <a:moveTo>
                      <a:pt x="7" y="3"/>
                    </a:moveTo>
                    <a:lnTo>
                      <a:pt x="7" y="3"/>
                    </a:lnTo>
                    <a:lnTo>
                      <a:pt x="7" y="6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85" name="Freeform 3719"/>
              <p:cNvSpPr>
                <a:spLocks/>
              </p:cNvSpPr>
              <p:nvPr/>
            </p:nvSpPr>
            <p:spPr bwMode="auto">
              <a:xfrm>
                <a:off x="1884" y="2491"/>
                <a:ext cx="8" cy="5"/>
              </a:xfrm>
              <a:custGeom>
                <a:avLst/>
                <a:gdLst>
                  <a:gd name="T0" fmla="*/ 8 w 8"/>
                  <a:gd name="T1" fmla="*/ 0 h 5"/>
                  <a:gd name="T2" fmla="*/ 8 w 8"/>
                  <a:gd name="T3" fmla="*/ 2 h 5"/>
                  <a:gd name="T4" fmla="*/ 8 w 8"/>
                  <a:gd name="T5" fmla="*/ 2 h 5"/>
                  <a:gd name="T6" fmla="*/ 8 w 8"/>
                  <a:gd name="T7" fmla="*/ 5 h 5"/>
                  <a:gd name="T8" fmla="*/ 8 w 8"/>
                  <a:gd name="T9" fmla="*/ 5 h 5"/>
                  <a:gd name="T10" fmla="*/ 5 w 8"/>
                  <a:gd name="T11" fmla="*/ 5 h 5"/>
                  <a:gd name="T12" fmla="*/ 2 w 8"/>
                  <a:gd name="T13" fmla="*/ 5 h 5"/>
                  <a:gd name="T14" fmla="*/ 2 w 8"/>
                  <a:gd name="T15" fmla="*/ 5 h 5"/>
                  <a:gd name="T16" fmla="*/ 0 w 8"/>
                  <a:gd name="T17" fmla="*/ 5 h 5"/>
                  <a:gd name="T18" fmla="*/ 0 w 8"/>
                  <a:gd name="T19" fmla="*/ 2 h 5"/>
                  <a:gd name="T20" fmla="*/ 0 w 8"/>
                  <a:gd name="T21" fmla="*/ 0 h 5"/>
                  <a:gd name="T22" fmla="*/ 2 w 8"/>
                  <a:gd name="T23" fmla="*/ 0 h 5"/>
                  <a:gd name="T24" fmla="*/ 2 w 8"/>
                  <a:gd name="T25" fmla="*/ 0 h 5"/>
                  <a:gd name="T26" fmla="*/ 5 w 8"/>
                  <a:gd name="T27" fmla="*/ 0 h 5"/>
                  <a:gd name="T28" fmla="*/ 8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8" y="0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86" name="Freeform 3720"/>
              <p:cNvSpPr>
                <a:spLocks/>
              </p:cNvSpPr>
              <p:nvPr/>
            </p:nvSpPr>
            <p:spPr bwMode="auto">
              <a:xfrm>
                <a:off x="1889" y="2499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2 h 8"/>
                  <a:gd name="T4" fmla="*/ 8 w 8"/>
                  <a:gd name="T5" fmla="*/ 5 h 8"/>
                  <a:gd name="T6" fmla="*/ 8 w 8"/>
                  <a:gd name="T7" fmla="*/ 5 h 8"/>
                  <a:gd name="T8" fmla="*/ 8 w 8"/>
                  <a:gd name="T9" fmla="*/ 5 h 8"/>
                  <a:gd name="T10" fmla="*/ 5 w 8"/>
                  <a:gd name="T11" fmla="*/ 8 h 8"/>
                  <a:gd name="T12" fmla="*/ 3 w 8"/>
                  <a:gd name="T13" fmla="*/ 8 h 8"/>
                  <a:gd name="T14" fmla="*/ 3 w 8"/>
                  <a:gd name="T15" fmla="*/ 8 h 8"/>
                  <a:gd name="T16" fmla="*/ 0 w 8"/>
                  <a:gd name="T17" fmla="*/ 8 h 8"/>
                  <a:gd name="T18" fmla="*/ 0 w 8"/>
                  <a:gd name="T19" fmla="*/ 5 h 8"/>
                  <a:gd name="T20" fmla="*/ 3 w 8"/>
                  <a:gd name="T21" fmla="*/ 2 h 8"/>
                  <a:gd name="T22" fmla="*/ 3 w 8"/>
                  <a:gd name="T23" fmla="*/ 2 h 8"/>
                  <a:gd name="T24" fmla="*/ 3 w 8"/>
                  <a:gd name="T25" fmla="*/ 0 h 8"/>
                  <a:gd name="T26" fmla="*/ 5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87" name="Freeform 3721"/>
              <p:cNvSpPr>
                <a:spLocks/>
              </p:cNvSpPr>
              <p:nvPr/>
            </p:nvSpPr>
            <p:spPr bwMode="auto">
              <a:xfrm>
                <a:off x="1894" y="2509"/>
                <a:ext cx="11" cy="8"/>
              </a:xfrm>
              <a:custGeom>
                <a:avLst/>
                <a:gdLst>
                  <a:gd name="T0" fmla="*/ 11 w 11"/>
                  <a:gd name="T1" fmla="*/ 0 h 8"/>
                  <a:gd name="T2" fmla="*/ 11 w 11"/>
                  <a:gd name="T3" fmla="*/ 3 h 8"/>
                  <a:gd name="T4" fmla="*/ 11 w 11"/>
                  <a:gd name="T5" fmla="*/ 3 h 8"/>
                  <a:gd name="T6" fmla="*/ 11 w 11"/>
                  <a:gd name="T7" fmla="*/ 5 h 8"/>
                  <a:gd name="T8" fmla="*/ 11 w 11"/>
                  <a:gd name="T9" fmla="*/ 5 h 8"/>
                  <a:gd name="T10" fmla="*/ 8 w 11"/>
                  <a:gd name="T11" fmla="*/ 8 h 8"/>
                  <a:gd name="T12" fmla="*/ 3 w 11"/>
                  <a:gd name="T13" fmla="*/ 8 h 8"/>
                  <a:gd name="T14" fmla="*/ 3 w 11"/>
                  <a:gd name="T15" fmla="*/ 8 h 8"/>
                  <a:gd name="T16" fmla="*/ 0 w 11"/>
                  <a:gd name="T17" fmla="*/ 8 h 8"/>
                  <a:gd name="T18" fmla="*/ 3 w 11"/>
                  <a:gd name="T19" fmla="*/ 5 h 8"/>
                  <a:gd name="T20" fmla="*/ 3 w 11"/>
                  <a:gd name="T21" fmla="*/ 3 h 8"/>
                  <a:gd name="T22" fmla="*/ 3 w 11"/>
                  <a:gd name="T23" fmla="*/ 3 h 8"/>
                  <a:gd name="T24" fmla="*/ 3 w 11"/>
                  <a:gd name="T25" fmla="*/ 0 h 8"/>
                  <a:gd name="T26" fmla="*/ 11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11" y="0"/>
                    </a:moveTo>
                    <a:lnTo>
                      <a:pt x="11" y="3"/>
                    </a:lnTo>
                    <a:lnTo>
                      <a:pt x="11" y="5"/>
                    </a:lnTo>
                    <a:lnTo>
                      <a:pt x="8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88" name="Freeform 3722"/>
              <p:cNvSpPr>
                <a:spLocks/>
              </p:cNvSpPr>
              <p:nvPr/>
            </p:nvSpPr>
            <p:spPr bwMode="auto">
              <a:xfrm>
                <a:off x="1863" y="2472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6 h 8"/>
                  <a:gd name="T6" fmla="*/ 8 w 8"/>
                  <a:gd name="T7" fmla="*/ 6 h 8"/>
                  <a:gd name="T8" fmla="*/ 5 w 8"/>
                  <a:gd name="T9" fmla="*/ 8 h 8"/>
                  <a:gd name="T10" fmla="*/ 3 w 8"/>
                  <a:gd name="T11" fmla="*/ 8 h 8"/>
                  <a:gd name="T12" fmla="*/ 0 w 8"/>
                  <a:gd name="T13" fmla="*/ 8 h 8"/>
                  <a:gd name="T14" fmla="*/ 0 w 8"/>
                  <a:gd name="T15" fmla="*/ 6 h 8"/>
                  <a:gd name="T16" fmla="*/ 0 w 8"/>
                  <a:gd name="T17" fmla="*/ 6 h 8"/>
                  <a:gd name="T18" fmla="*/ 0 w 8"/>
                  <a:gd name="T19" fmla="*/ 3 h 8"/>
                  <a:gd name="T20" fmla="*/ 0 w 8"/>
                  <a:gd name="T21" fmla="*/ 3 h 8"/>
                  <a:gd name="T22" fmla="*/ 3 w 8"/>
                  <a:gd name="T23" fmla="*/ 3 h 8"/>
                  <a:gd name="T24" fmla="*/ 5 w 8"/>
                  <a:gd name="T25" fmla="*/ 0 h 8"/>
                  <a:gd name="T26" fmla="*/ 8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89" name="Freeform 3723"/>
              <p:cNvSpPr>
                <a:spLocks/>
              </p:cNvSpPr>
              <p:nvPr/>
            </p:nvSpPr>
            <p:spPr bwMode="auto">
              <a:xfrm>
                <a:off x="1866" y="2480"/>
                <a:ext cx="10" cy="8"/>
              </a:xfrm>
              <a:custGeom>
                <a:avLst/>
                <a:gdLst>
                  <a:gd name="T0" fmla="*/ 10 w 10"/>
                  <a:gd name="T1" fmla="*/ 3 h 8"/>
                  <a:gd name="T2" fmla="*/ 10 w 10"/>
                  <a:gd name="T3" fmla="*/ 3 h 8"/>
                  <a:gd name="T4" fmla="*/ 10 w 10"/>
                  <a:gd name="T5" fmla="*/ 6 h 8"/>
                  <a:gd name="T6" fmla="*/ 10 w 10"/>
                  <a:gd name="T7" fmla="*/ 6 h 8"/>
                  <a:gd name="T8" fmla="*/ 7 w 10"/>
                  <a:gd name="T9" fmla="*/ 6 h 8"/>
                  <a:gd name="T10" fmla="*/ 5 w 10"/>
                  <a:gd name="T11" fmla="*/ 8 h 8"/>
                  <a:gd name="T12" fmla="*/ 2 w 10"/>
                  <a:gd name="T13" fmla="*/ 8 h 8"/>
                  <a:gd name="T14" fmla="*/ 2 w 10"/>
                  <a:gd name="T15" fmla="*/ 8 h 8"/>
                  <a:gd name="T16" fmla="*/ 0 w 10"/>
                  <a:gd name="T17" fmla="*/ 6 h 8"/>
                  <a:gd name="T18" fmla="*/ 2 w 10"/>
                  <a:gd name="T19" fmla="*/ 6 h 8"/>
                  <a:gd name="T20" fmla="*/ 2 w 10"/>
                  <a:gd name="T21" fmla="*/ 3 h 8"/>
                  <a:gd name="T22" fmla="*/ 2 w 10"/>
                  <a:gd name="T23" fmla="*/ 3 h 8"/>
                  <a:gd name="T24" fmla="*/ 7 w 10"/>
                  <a:gd name="T25" fmla="*/ 0 h 8"/>
                  <a:gd name="T26" fmla="*/ 10 w 10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10" y="3"/>
                    </a:moveTo>
                    <a:lnTo>
                      <a:pt x="10" y="3"/>
                    </a:lnTo>
                    <a:lnTo>
                      <a:pt x="10" y="6"/>
                    </a:lnTo>
                    <a:lnTo>
                      <a:pt x="7" y="6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2" y="3"/>
                    </a:lnTo>
                    <a:lnTo>
                      <a:pt x="7" y="0"/>
                    </a:lnTo>
                    <a:lnTo>
                      <a:pt x="10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90" name="Freeform 3724"/>
              <p:cNvSpPr>
                <a:spLocks/>
              </p:cNvSpPr>
              <p:nvPr/>
            </p:nvSpPr>
            <p:spPr bwMode="auto">
              <a:xfrm>
                <a:off x="1871" y="2491"/>
                <a:ext cx="8" cy="5"/>
              </a:xfrm>
              <a:custGeom>
                <a:avLst/>
                <a:gdLst>
                  <a:gd name="T0" fmla="*/ 8 w 8"/>
                  <a:gd name="T1" fmla="*/ 0 h 5"/>
                  <a:gd name="T2" fmla="*/ 8 w 8"/>
                  <a:gd name="T3" fmla="*/ 2 h 5"/>
                  <a:gd name="T4" fmla="*/ 8 w 8"/>
                  <a:gd name="T5" fmla="*/ 2 h 5"/>
                  <a:gd name="T6" fmla="*/ 8 w 8"/>
                  <a:gd name="T7" fmla="*/ 5 h 5"/>
                  <a:gd name="T8" fmla="*/ 8 w 8"/>
                  <a:gd name="T9" fmla="*/ 5 h 5"/>
                  <a:gd name="T10" fmla="*/ 5 w 8"/>
                  <a:gd name="T11" fmla="*/ 5 h 5"/>
                  <a:gd name="T12" fmla="*/ 2 w 8"/>
                  <a:gd name="T13" fmla="*/ 5 h 5"/>
                  <a:gd name="T14" fmla="*/ 2 w 8"/>
                  <a:gd name="T15" fmla="*/ 5 h 5"/>
                  <a:gd name="T16" fmla="*/ 0 w 8"/>
                  <a:gd name="T17" fmla="*/ 5 h 5"/>
                  <a:gd name="T18" fmla="*/ 0 w 8"/>
                  <a:gd name="T19" fmla="*/ 5 h 5"/>
                  <a:gd name="T20" fmla="*/ 2 w 8"/>
                  <a:gd name="T21" fmla="*/ 2 h 5"/>
                  <a:gd name="T22" fmla="*/ 2 w 8"/>
                  <a:gd name="T23" fmla="*/ 0 h 5"/>
                  <a:gd name="T24" fmla="*/ 2 w 8"/>
                  <a:gd name="T25" fmla="*/ 0 h 5"/>
                  <a:gd name="T26" fmla="*/ 5 w 8"/>
                  <a:gd name="T27" fmla="*/ 0 h 5"/>
                  <a:gd name="T28" fmla="*/ 8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8" y="0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91" name="Freeform 3725"/>
              <p:cNvSpPr>
                <a:spLocks/>
              </p:cNvSpPr>
              <p:nvPr/>
            </p:nvSpPr>
            <p:spPr bwMode="auto">
              <a:xfrm>
                <a:off x="1876" y="2499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2 h 8"/>
                  <a:gd name="T4" fmla="*/ 8 w 8"/>
                  <a:gd name="T5" fmla="*/ 5 h 8"/>
                  <a:gd name="T6" fmla="*/ 8 w 8"/>
                  <a:gd name="T7" fmla="*/ 5 h 8"/>
                  <a:gd name="T8" fmla="*/ 8 w 8"/>
                  <a:gd name="T9" fmla="*/ 8 h 8"/>
                  <a:gd name="T10" fmla="*/ 5 w 8"/>
                  <a:gd name="T11" fmla="*/ 8 h 8"/>
                  <a:gd name="T12" fmla="*/ 3 w 8"/>
                  <a:gd name="T13" fmla="*/ 8 h 8"/>
                  <a:gd name="T14" fmla="*/ 3 w 8"/>
                  <a:gd name="T15" fmla="*/ 8 h 8"/>
                  <a:gd name="T16" fmla="*/ 0 w 8"/>
                  <a:gd name="T17" fmla="*/ 8 h 8"/>
                  <a:gd name="T18" fmla="*/ 0 w 8"/>
                  <a:gd name="T19" fmla="*/ 5 h 8"/>
                  <a:gd name="T20" fmla="*/ 0 w 8"/>
                  <a:gd name="T21" fmla="*/ 2 h 8"/>
                  <a:gd name="T22" fmla="*/ 3 w 8"/>
                  <a:gd name="T23" fmla="*/ 2 h 8"/>
                  <a:gd name="T24" fmla="*/ 3 w 8"/>
                  <a:gd name="T25" fmla="*/ 0 h 8"/>
                  <a:gd name="T26" fmla="*/ 5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92" name="Freeform 3726"/>
              <p:cNvSpPr>
                <a:spLocks/>
              </p:cNvSpPr>
              <p:nvPr/>
            </p:nvSpPr>
            <p:spPr bwMode="auto">
              <a:xfrm>
                <a:off x="1881" y="2509"/>
                <a:ext cx="11" cy="8"/>
              </a:xfrm>
              <a:custGeom>
                <a:avLst/>
                <a:gdLst>
                  <a:gd name="T0" fmla="*/ 8 w 11"/>
                  <a:gd name="T1" fmla="*/ 0 h 8"/>
                  <a:gd name="T2" fmla="*/ 11 w 11"/>
                  <a:gd name="T3" fmla="*/ 3 h 8"/>
                  <a:gd name="T4" fmla="*/ 11 w 11"/>
                  <a:gd name="T5" fmla="*/ 5 h 8"/>
                  <a:gd name="T6" fmla="*/ 11 w 11"/>
                  <a:gd name="T7" fmla="*/ 5 h 8"/>
                  <a:gd name="T8" fmla="*/ 8 w 11"/>
                  <a:gd name="T9" fmla="*/ 8 h 8"/>
                  <a:gd name="T10" fmla="*/ 5 w 11"/>
                  <a:gd name="T11" fmla="*/ 8 h 8"/>
                  <a:gd name="T12" fmla="*/ 3 w 11"/>
                  <a:gd name="T13" fmla="*/ 8 h 8"/>
                  <a:gd name="T14" fmla="*/ 3 w 11"/>
                  <a:gd name="T15" fmla="*/ 8 h 8"/>
                  <a:gd name="T16" fmla="*/ 0 w 11"/>
                  <a:gd name="T17" fmla="*/ 8 h 8"/>
                  <a:gd name="T18" fmla="*/ 0 w 11"/>
                  <a:gd name="T19" fmla="*/ 5 h 8"/>
                  <a:gd name="T20" fmla="*/ 0 w 11"/>
                  <a:gd name="T21" fmla="*/ 3 h 8"/>
                  <a:gd name="T22" fmla="*/ 3 w 11"/>
                  <a:gd name="T23" fmla="*/ 3 h 8"/>
                  <a:gd name="T24" fmla="*/ 3 w 11"/>
                  <a:gd name="T25" fmla="*/ 0 h 8"/>
                  <a:gd name="T26" fmla="*/ 5 w 11"/>
                  <a:gd name="T27" fmla="*/ 0 h 8"/>
                  <a:gd name="T28" fmla="*/ 8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8" y="0"/>
                    </a:moveTo>
                    <a:lnTo>
                      <a:pt x="11" y="3"/>
                    </a:lnTo>
                    <a:lnTo>
                      <a:pt x="11" y="5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93" name="Freeform 3727"/>
              <p:cNvSpPr>
                <a:spLocks/>
              </p:cNvSpPr>
              <p:nvPr/>
            </p:nvSpPr>
            <p:spPr bwMode="auto">
              <a:xfrm>
                <a:off x="1947" y="2431"/>
                <a:ext cx="75" cy="83"/>
              </a:xfrm>
              <a:custGeom>
                <a:avLst/>
                <a:gdLst>
                  <a:gd name="T0" fmla="*/ 41 w 75"/>
                  <a:gd name="T1" fmla="*/ 0 h 83"/>
                  <a:gd name="T2" fmla="*/ 36 w 75"/>
                  <a:gd name="T3" fmla="*/ 0 h 83"/>
                  <a:gd name="T4" fmla="*/ 28 w 75"/>
                  <a:gd name="T5" fmla="*/ 0 h 83"/>
                  <a:gd name="T6" fmla="*/ 21 w 75"/>
                  <a:gd name="T7" fmla="*/ 2 h 83"/>
                  <a:gd name="T8" fmla="*/ 13 w 75"/>
                  <a:gd name="T9" fmla="*/ 7 h 83"/>
                  <a:gd name="T10" fmla="*/ 10 w 75"/>
                  <a:gd name="T11" fmla="*/ 13 h 83"/>
                  <a:gd name="T12" fmla="*/ 5 w 75"/>
                  <a:gd name="T13" fmla="*/ 21 h 83"/>
                  <a:gd name="T14" fmla="*/ 0 w 75"/>
                  <a:gd name="T15" fmla="*/ 34 h 83"/>
                  <a:gd name="T16" fmla="*/ 0 w 75"/>
                  <a:gd name="T17" fmla="*/ 49 h 83"/>
                  <a:gd name="T18" fmla="*/ 0 w 75"/>
                  <a:gd name="T19" fmla="*/ 55 h 83"/>
                  <a:gd name="T20" fmla="*/ 2 w 75"/>
                  <a:gd name="T21" fmla="*/ 62 h 83"/>
                  <a:gd name="T22" fmla="*/ 7 w 75"/>
                  <a:gd name="T23" fmla="*/ 73 h 83"/>
                  <a:gd name="T24" fmla="*/ 18 w 75"/>
                  <a:gd name="T25" fmla="*/ 81 h 83"/>
                  <a:gd name="T26" fmla="*/ 28 w 75"/>
                  <a:gd name="T27" fmla="*/ 83 h 83"/>
                  <a:gd name="T28" fmla="*/ 39 w 75"/>
                  <a:gd name="T29" fmla="*/ 81 h 83"/>
                  <a:gd name="T30" fmla="*/ 49 w 75"/>
                  <a:gd name="T31" fmla="*/ 73 h 83"/>
                  <a:gd name="T32" fmla="*/ 60 w 75"/>
                  <a:gd name="T33" fmla="*/ 62 h 83"/>
                  <a:gd name="T34" fmla="*/ 70 w 75"/>
                  <a:gd name="T35" fmla="*/ 49 h 83"/>
                  <a:gd name="T36" fmla="*/ 75 w 75"/>
                  <a:gd name="T37" fmla="*/ 34 h 83"/>
                  <a:gd name="T38" fmla="*/ 73 w 75"/>
                  <a:gd name="T39" fmla="*/ 21 h 83"/>
                  <a:gd name="T40" fmla="*/ 68 w 75"/>
                  <a:gd name="T41" fmla="*/ 7 h 83"/>
                  <a:gd name="T42" fmla="*/ 55 w 75"/>
                  <a:gd name="T43" fmla="*/ 2 h 83"/>
                  <a:gd name="T44" fmla="*/ 41 w 75"/>
                  <a:gd name="T45" fmla="*/ 0 h 8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75"/>
                  <a:gd name="T70" fmla="*/ 0 h 83"/>
                  <a:gd name="T71" fmla="*/ 75 w 75"/>
                  <a:gd name="T72" fmla="*/ 83 h 83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75" h="83">
                    <a:moveTo>
                      <a:pt x="41" y="0"/>
                    </a:moveTo>
                    <a:lnTo>
                      <a:pt x="36" y="0"/>
                    </a:lnTo>
                    <a:lnTo>
                      <a:pt x="28" y="0"/>
                    </a:lnTo>
                    <a:lnTo>
                      <a:pt x="21" y="2"/>
                    </a:lnTo>
                    <a:lnTo>
                      <a:pt x="13" y="7"/>
                    </a:lnTo>
                    <a:lnTo>
                      <a:pt x="10" y="13"/>
                    </a:lnTo>
                    <a:lnTo>
                      <a:pt x="5" y="21"/>
                    </a:lnTo>
                    <a:lnTo>
                      <a:pt x="0" y="34"/>
                    </a:lnTo>
                    <a:lnTo>
                      <a:pt x="0" y="49"/>
                    </a:lnTo>
                    <a:lnTo>
                      <a:pt x="0" y="55"/>
                    </a:lnTo>
                    <a:lnTo>
                      <a:pt x="2" y="62"/>
                    </a:lnTo>
                    <a:lnTo>
                      <a:pt x="7" y="73"/>
                    </a:lnTo>
                    <a:lnTo>
                      <a:pt x="18" y="81"/>
                    </a:lnTo>
                    <a:lnTo>
                      <a:pt x="28" y="83"/>
                    </a:lnTo>
                    <a:lnTo>
                      <a:pt x="39" y="81"/>
                    </a:lnTo>
                    <a:lnTo>
                      <a:pt x="49" y="73"/>
                    </a:lnTo>
                    <a:lnTo>
                      <a:pt x="60" y="62"/>
                    </a:lnTo>
                    <a:lnTo>
                      <a:pt x="70" y="49"/>
                    </a:lnTo>
                    <a:lnTo>
                      <a:pt x="75" y="34"/>
                    </a:lnTo>
                    <a:lnTo>
                      <a:pt x="73" y="21"/>
                    </a:lnTo>
                    <a:lnTo>
                      <a:pt x="68" y="7"/>
                    </a:lnTo>
                    <a:lnTo>
                      <a:pt x="55" y="2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94" name="Freeform 3728"/>
              <p:cNvSpPr>
                <a:spLocks/>
              </p:cNvSpPr>
              <p:nvPr/>
            </p:nvSpPr>
            <p:spPr bwMode="auto">
              <a:xfrm>
                <a:off x="1960" y="2428"/>
                <a:ext cx="28" cy="10"/>
              </a:xfrm>
              <a:custGeom>
                <a:avLst/>
                <a:gdLst>
                  <a:gd name="T0" fmla="*/ 2 w 28"/>
                  <a:gd name="T1" fmla="*/ 10 h 10"/>
                  <a:gd name="T2" fmla="*/ 2 w 28"/>
                  <a:gd name="T3" fmla="*/ 10 h 10"/>
                  <a:gd name="T4" fmla="*/ 5 w 28"/>
                  <a:gd name="T5" fmla="*/ 8 h 10"/>
                  <a:gd name="T6" fmla="*/ 8 w 28"/>
                  <a:gd name="T7" fmla="*/ 5 h 10"/>
                  <a:gd name="T8" fmla="*/ 10 w 28"/>
                  <a:gd name="T9" fmla="*/ 5 h 10"/>
                  <a:gd name="T10" fmla="*/ 15 w 28"/>
                  <a:gd name="T11" fmla="*/ 5 h 10"/>
                  <a:gd name="T12" fmla="*/ 18 w 28"/>
                  <a:gd name="T13" fmla="*/ 5 h 10"/>
                  <a:gd name="T14" fmla="*/ 23 w 28"/>
                  <a:gd name="T15" fmla="*/ 3 h 10"/>
                  <a:gd name="T16" fmla="*/ 26 w 28"/>
                  <a:gd name="T17" fmla="*/ 5 h 10"/>
                  <a:gd name="T18" fmla="*/ 28 w 28"/>
                  <a:gd name="T19" fmla="*/ 5 h 10"/>
                  <a:gd name="T20" fmla="*/ 28 w 28"/>
                  <a:gd name="T21" fmla="*/ 0 h 10"/>
                  <a:gd name="T22" fmla="*/ 26 w 28"/>
                  <a:gd name="T23" fmla="*/ 0 h 10"/>
                  <a:gd name="T24" fmla="*/ 23 w 28"/>
                  <a:gd name="T25" fmla="*/ 0 h 10"/>
                  <a:gd name="T26" fmla="*/ 18 w 28"/>
                  <a:gd name="T27" fmla="*/ 0 h 10"/>
                  <a:gd name="T28" fmla="*/ 15 w 28"/>
                  <a:gd name="T29" fmla="*/ 0 h 10"/>
                  <a:gd name="T30" fmla="*/ 10 w 28"/>
                  <a:gd name="T31" fmla="*/ 3 h 10"/>
                  <a:gd name="T32" fmla="*/ 5 w 28"/>
                  <a:gd name="T33" fmla="*/ 3 h 10"/>
                  <a:gd name="T34" fmla="*/ 2 w 28"/>
                  <a:gd name="T35" fmla="*/ 5 h 10"/>
                  <a:gd name="T36" fmla="*/ 0 w 28"/>
                  <a:gd name="T37" fmla="*/ 8 h 10"/>
                  <a:gd name="T38" fmla="*/ 0 w 28"/>
                  <a:gd name="T39" fmla="*/ 8 h 10"/>
                  <a:gd name="T40" fmla="*/ 2 w 28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8"/>
                  <a:gd name="T64" fmla="*/ 0 h 10"/>
                  <a:gd name="T65" fmla="*/ 28 w 28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8" h="10">
                    <a:moveTo>
                      <a:pt x="2" y="10"/>
                    </a:moveTo>
                    <a:lnTo>
                      <a:pt x="2" y="10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5" y="5"/>
                    </a:lnTo>
                    <a:lnTo>
                      <a:pt x="18" y="5"/>
                    </a:lnTo>
                    <a:lnTo>
                      <a:pt x="23" y="3"/>
                    </a:lnTo>
                    <a:lnTo>
                      <a:pt x="26" y="5"/>
                    </a:lnTo>
                    <a:lnTo>
                      <a:pt x="28" y="5"/>
                    </a:lnTo>
                    <a:lnTo>
                      <a:pt x="28" y="0"/>
                    </a:lnTo>
                    <a:lnTo>
                      <a:pt x="26" y="0"/>
                    </a:lnTo>
                    <a:lnTo>
                      <a:pt x="23" y="0"/>
                    </a:lnTo>
                    <a:lnTo>
                      <a:pt x="18" y="0"/>
                    </a:lnTo>
                    <a:lnTo>
                      <a:pt x="15" y="0"/>
                    </a:lnTo>
                    <a:lnTo>
                      <a:pt x="10" y="3"/>
                    </a:lnTo>
                    <a:lnTo>
                      <a:pt x="5" y="3"/>
                    </a:lnTo>
                    <a:lnTo>
                      <a:pt x="2" y="5"/>
                    </a:lnTo>
                    <a:lnTo>
                      <a:pt x="0" y="8"/>
                    </a:lnTo>
                    <a:lnTo>
                      <a:pt x="2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95" name="Freeform 3729"/>
              <p:cNvSpPr>
                <a:spLocks/>
              </p:cNvSpPr>
              <p:nvPr/>
            </p:nvSpPr>
            <p:spPr bwMode="auto">
              <a:xfrm>
                <a:off x="1947" y="2436"/>
                <a:ext cx="15" cy="29"/>
              </a:xfrm>
              <a:custGeom>
                <a:avLst/>
                <a:gdLst>
                  <a:gd name="T0" fmla="*/ 2 w 15"/>
                  <a:gd name="T1" fmla="*/ 29 h 29"/>
                  <a:gd name="T2" fmla="*/ 2 w 15"/>
                  <a:gd name="T3" fmla="*/ 29 h 29"/>
                  <a:gd name="T4" fmla="*/ 2 w 15"/>
                  <a:gd name="T5" fmla="*/ 26 h 29"/>
                  <a:gd name="T6" fmla="*/ 5 w 15"/>
                  <a:gd name="T7" fmla="*/ 23 h 29"/>
                  <a:gd name="T8" fmla="*/ 5 w 15"/>
                  <a:gd name="T9" fmla="*/ 18 h 29"/>
                  <a:gd name="T10" fmla="*/ 7 w 15"/>
                  <a:gd name="T11" fmla="*/ 16 h 29"/>
                  <a:gd name="T12" fmla="*/ 7 w 15"/>
                  <a:gd name="T13" fmla="*/ 10 h 29"/>
                  <a:gd name="T14" fmla="*/ 10 w 15"/>
                  <a:gd name="T15" fmla="*/ 8 h 29"/>
                  <a:gd name="T16" fmla="*/ 13 w 15"/>
                  <a:gd name="T17" fmla="*/ 5 h 29"/>
                  <a:gd name="T18" fmla="*/ 15 w 15"/>
                  <a:gd name="T19" fmla="*/ 2 h 29"/>
                  <a:gd name="T20" fmla="*/ 13 w 15"/>
                  <a:gd name="T21" fmla="*/ 0 h 29"/>
                  <a:gd name="T22" fmla="*/ 10 w 15"/>
                  <a:gd name="T23" fmla="*/ 2 h 29"/>
                  <a:gd name="T24" fmla="*/ 7 w 15"/>
                  <a:gd name="T25" fmla="*/ 5 h 29"/>
                  <a:gd name="T26" fmla="*/ 5 w 15"/>
                  <a:gd name="T27" fmla="*/ 10 h 29"/>
                  <a:gd name="T28" fmla="*/ 5 w 15"/>
                  <a:gd name="T29" fmla="*/ 13 h 29"/>
                  <a:gd name="T30" fmla="*/ 2 w 15"/>
                  <a:gd name="T31" fmla="*/ 18 h 29"/>
                  <a:gd name="T32" fmla="*/ 0 w 15"/>
                  <a:gd name="T33" fmla="*/ 21 h 29"/>
                  <a:gd name="T34" fmla="*/ 0 w 15"/>
                  <a:gd name="T35" fmla="*/ 26 h 29"/>
                  <a:gd name="T36" fmla="*/ 0 w 15"/>
                  <a:gd name="T37" fmla="*/ 29 h 29"/>
                  <a:gd name="T38" fmla="*/ 0 w 15"/>
                  <a:gd name="T39" fmla="*/ 29 h 29"/>
                  <a:gd name="T40" fmla="*/ 2 w 1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29"/>
                  <a:gd name="T65" fmla="*/ 15 w 1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29">
                    <a:moveTo>
                      <a:pt x="2" y="29"/>
                    </a:moveTo>
                    <a:lnTo>
                      <a:pt x="2" y="29"/>
                    </a:lnTo>
                    <a:lnTo>
                      <a:pt x="2" y="26"/>
                    </a:lnTo>
                    <a:lnTo>
                      <a:pt x="5" y="23"/>
                    </a:lnTo>
                    <a:lnTo>
                      <a:pt x="5" y="18"/>
                    </a:lnTo>
                    <a:lnTo>
                      <a:pt x="7" y="16"/>
                    </a:lnTo>
                    <a:lnTo>
                      <a:pt x="7" y="10"/>
                    </a:lnTo>
                    <a:lnTo>
                      <a:pt x="10" y="8"/>
                    </a:lnTo>
                    <a:lnTo>
                      <a:pt x="13" y="5"/>
                    </a:lnTo>
                    <a:lnTo>
                      <a:pt x="15" y="2"/>
                    </a:lnTo>
                    <a:lnTo>
                      <a:pt x="13" y="0"/>
                    </a:lnTo>
                    <a:lnTo>
                      <a:pt x="10" y="2"/>
                    </a:lnTo>
                    <a:lnTo>
                      <a:pt x="7" y="5"/>
                    </a:lnTo>
                    <a:lnTo>
                      <a:pt x="5" y="10"/>
                    </a:lnTo>
                    <a:lnTo>
                      <a:pt x="5" y="13"/>
                    </a:lnTo>
                    <a:lnTo>
                      <a:pt x="2" y="18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0" y="29"/>
                    </a:lnTo>
                    <a:lnTo>
                      <a:pt x="2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96" name="Freeform 3730"/>
              <p:cNvSpPr>
                <a:spLocks/>
              </p:cNvSpPr>
              <p:nvPr/>
            </p:nvSpPr>
            <p:spPr bwMode="auto">
              <a:xfrm>
                <a:off x="1944" y="2465"/>
                <a:ext cx="5" cy="28"/>
              </a:xfrm>
              <a:custGeom>
                <a:avLst/>
                <a:gdLst>
                  <a:gd name="T0" fmla="*/ 5 w 5"/>
                  <a:gd name="T1" fmla="*/ 28 h 28"/>
                  <a:gd name="T2" fmla="*/ 5 w 5"/>
                  <a:gd name="T3" fmla="*/ 28 h 28"/>
                  <a:gd name="T4" fmla="*/ 5 w 5"/>
                  <a:gd name="T5" fmla="*/ 23 h 28"/>
                  <a:gd name="T6" fmla="*/ 5 w 5"/>
                  <a:gd name="T7" fmla="*/ 21 h 28"/>
                  <a:gd name="T8" fmla="*/ 5 w 5"/>
                  <a:gd name="T9" fmla="*/ 18 h 28"/>
                  <a:gd name="T10" fmla="*/ 5 w 5"/>
                  <a:gd name="T11" fmla="*/ 15 h 28"/>
                  <a:gd name="T12" fmla="*/ 5 w 5"/>
                  <a:gd name="T13" fmla="*/ 10 h 28"/>
                  <a:gd name="T14" fmla="*/ 5 w 5"/>
                  <a:gd name="T15" fmla="*/ 7 h 28"/>
                  <a:gd name="T16" fmla="*/ 5 w 5"/>
                  <a:gd name="T17" fmla="*/ 5 h 28"/>
                  <a:gd name="T18" fmla="*/ 5 w 5"/>
                  <a:gd name="T19" fmla="*/ 0 h 28"/>
                  <a:gd name="T20" fmla="*/ 3 w 5"/>
                  <a:gd name="T21" fmla="*/ 0 h 28"/>
                  <a:gd name="T22" fmla="*/ 3 w 5"/>
                  <a:gd name="T23" fmla="*/ 2 h 28"/>
                  <a:gd name="T24" fmla="*/ 0 w 5"/>
                  <a:gd name="T25" fmla="*/ 7 h 28"/>
                  <a:gd name="T26" fmla="*/ 0 w 5"/>
                  <a:gd name="T27" fmla="*/ 10 h 28"/>
                  <a:gd name="T28" fmla="*/ 0 w 5"/>
                  <a:gd name="T29" fmla="*/ 15 h 28"/>
                  <a:gd name="T30" fmla="*/ 0 w 5"/>
                  <a:gd name="T31" fmla="*/ 18 h 28"/>
                  <a:gd name="T32" fmla="*/ 0 w 5"/>
                  <a:gd name="T33" fmla="*/ 21 h 28"/>
                  <a:gd name="T34" fmla="*/ 3 w 5"/>
                  <a:gd name="T35" fmla="*/ 26 h 28"/>
                  <a:gd name="T36" fmla="*/ 3 w 5"/>
                  <a:gd name="T37" fmla="*/ 28 h 28"/>
                  <a:gd name="T38" fmla="*/ 3 w 5"/>
                  <a:gd name="T39" fmla="*/ 28 h 28"/>
                  <a:gd name="T40" fmla="*/ 5 w 5"/>
                  <a:gd name="T41" fmla="*/ 28 h 2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8"/>
                  <a:gd name="T65" fmla="*/ 5 w 5"/>
                  <a:gd name="T66" fmla="*/ 28 h 2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8">
                    <a:moveTo>
                      <a:pt x="5" y="28"/>
                    </a:moveTo>
                    <a:lnTo>
                      <a:pt x="5" y="28"/>
                    </a:lnTo>
                    <a:lnTo>
                      <a:pt x="5" y="23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5" y="15"/>
                    </a:lnTo>
                    <a:lnTo>
                      <a:pt x="5" y="10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6"/>
                    </a:lnTo>
                    <a:lnTo>
                      <a:pt x="3" y="28"/>
                    </a:lnTo>
                    <a:lnTo>
                      <a:pt x="5" y="2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97" name="Freeform 3731"/>
              <p:cNvSpPr>
                <a:spLocks/>
              </p:cNvSpPr>
              <p:nvPr/>
            </p:nvSpPr>
            <p:spPr bwMode="auto">
              <a:xfrm>
                <a:off x="1947" y="2493"/>
                <a:ext cx="21" cy="19"/>
              </a:xfrm>
              <a:custGeom>
                <a:avLst/>
                <a:gdLst>
                  <a:gd name="T0" fmla="*/ 21 w 21"/>
                  <a:gd name="T1" fmla="*/ 16 h 19"/>
                  <a:gd name="T2" fmla="*/ 21 w 21"/>
                  <a:gd name="T3" fmla="*/ 16 h 19"/>
                  <a:gd name="T4" fmla="*/ 18 w 21"/>
                  <a:gd name="T5" fmla="*/ 14 h 19"/>
                  <a:gd name="T6" fmla="*/ 15 w 21"/>
                  <a:gd name="T7" fmla="*/ 14 h 19"/>
                  <a:gd name="T8" fmla="*/ 13 w 21"/>
                  <a:gd name="T9" fmla="*/ 11 h 19"/>
                  <a:gd name="T10" fmla="*/ 10 w 21"/>
                  <a:gd name="T11" fmla="*/ 8 h 19"/>
                  <a:gd name="T12" fmla="*/ 7 w 21"/>
                  <a:gd name="T13" fmla="*/ 6 h 19"/>
                  <a:gd name="T14" fmla="*/ 5 w 21"/>
                  <a:gd name="T15" fmla="*/ 6 h 19"/>
                  <a:gd name="T16" fmla="*/ 5 w 21"/>
                  <a:gd name="T17" fmla="*/ 3 h 19"/>
                  <a:gd name="T18" fmla="*/ 2 w 21"/>
                  <a:gd name="T19" fmla="*/ 0 h 19"/>
                  <a:gd name="T20" fmla="*/ 0 w 21"/>
                  <a:gd name="T21" fmla="*/ 0 h 19"/>
                  <a:gd name="T22" fmla="*/ 0 w 21"/>
                  <a:gd name="T23" fmla="*/ 3 h 19"/>
                  <a:gd name="T24" fmla="*/ 2 w 21"/>
                  <a:gd name="T25" fmla="*/ 6 h 19"/>
                  <a:gd name="T26" fmla="*/ 5 w 21"/>
                  <a:gd name="T27" fmla="*/ 8 h 19"/>
                  <a:gd name="T28" fmla="*/ 7 w 21"/>
                  <a:gd name="T29" fmla="*/ 11 h 19"/>
                  <a:gd name="T30" fmla="*/ 10 w 21"/>
                  <a:gd name="T31" fmla="*/ 14 h 19"/>
                  <a:gd name="T32" fmla="*/ 13 w 21"/>
                  <a:gd name="T33" fmla="*/ 16 h 19"/>
                  <a:gd name="T34" fmla="*/ 15 w 21"/>
                  <a:gd name="T35" fmla="*/ 19 h 19"/>
                  <a:gd name="T36" fmla="*/ 18 w 21"/>
                  <a:gd name="T37" fmla="*/ 19 h 19"/>
                  <a:gd name="T38" fmla="*/ 18 w 21"/>
                  <a:gd name="T39" fmla="*/ 19 h 19"/>
                  <a:gd name="T40" fmla="*/ 21 w 21"/>
                  <a:gd name="T41" fmla="*/ 16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9"/>
                  <a:gd name="T65" fmla="*/ 21 w 21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9">
                    <a:moveTo>
                      <a:pt x="21" y="16"/>
                    </a:moveTo>
                    <a:lnTo>
                      <a:pt x="21" y="16"/>
                    </a:lnTo>
                    <a:lnTo>
                      <a:pt x="18" y="14"/>
                    </a:lnTo>
                    <a:lnTo>
                      <a:pt x="15" y="14"/>
                    </a:lnTo>
                    <a:lnTo>
                      <a:pt x="13" y="11"/>
                    </a:lnTo>
                    <a:lnTo>
                      <a:pt x="10" y="8"/>
                    </a:lnTo>
                    <a:lnTo>
                      <a:pt x="7" y="6"/>
                    </a:lnTo>
                    <a:lnTo>
                      <a:pt x="5" y="6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6"/>
                    </a:lnTo>
                    <a:lnTo>
                      <a:pt x="5" y="8"/>
                    </a:lnTo>
                    <a:lnTo>
                      <a:pt x="7" y="11"/>
                    </a:lnTo>
                    <a:lnTo>
                      <a:pt x="10" y="14"/>
                    </a:lnTo>
                    <a:lnTo>
                      <a:pt x="13" y="16"/>
                    </a:lnTo>
                    <a:lnTo>
                      <a:pt x="15" y="19"/>
                    </a:lnTo>
                    <a:lnTo>
                      <a:pt x="18" y="19"/>
                    </a:lnTo>
                    <a:lnTo>
                      <a:pt x="21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98" name="Freeform 3732"/>
              <p:cNvSpPr>
                <a:spLocks/>
              </p:cNvSpPr>
              <p:nvPr/>
            </p:nvSpPr>
            <p:spPr bwMode="auto">
              <a:xfrm>
                <a:off x="1965" y="2509"/>
                <a:ext cx="21" cy="8"/>
              </a:xfrm>
              <a:custGeom>
                <a:avLst/>
                <a:gdLst>
                  <a:gd name="T0" fmla="*/ 18 w 21"/>
                  <a:gd name="T1" fmla="*/ 3 h 8"/>
                  <a:gd name="T2" fmla="*/ 18 w 21"/>
                  <a:gd name="T3" fmla="*/ 3 h 8"/>
                  <a:gd name="T4" fmla="*/ 18 w 21"/>
                  <a:gd name="T5" fmla="*/ 3 h 8"/>
                  <a:gd name="T6" fmla="*/ 16 w 21"/>
                  <a:gd name="T7" fmla="*/ 3 h 8"/>
                  <a:gd name="T8" fmla="*/ 13 w 21"/>
                  <a:gd name="T9" fmla="*/ 3 h 8"/>
                  <a:gd name="T10" fmla="*/ 10 w 21"/>
                  <a:gd name="T11" fmla="*/ 3 h 8"/>
                  <a:gd name="T12" fmla="*/ 8 w 21"/>
                  <a:gd name="T13" fmla="*/ 3 h 8"/>
                  <a:gd name="T14" fmla="*/ 5 w 21"/>
                  <a:gd name="T15" fmla="*/ 3 h 8"/>
                  <a:gd name="T16" fmla="*/ 3 w 21"/>
                  <a:gd name="T17" fmla="*/ 0 h 8"/>
                  <a:gd name="T18" fmla="*/ 3 w 21"/>
                  <a:gd name="T19" fmla="*/ 0 h 8"/>
                  <a:gd name="T20" fmla="*/ 0 w 21"/>
                  <a:gd name="T21" fmla="*/ 3 h 8"/>
                  <a:gd name="T22" fmla="*/ 3 w 21"/>
                  <a:gd name="T23" fmla="*/ 5 h 8"/>
                  <a:gd name="T24" fmla="*/ 5 w 21"/>
                  <a:gd name="T25" fmla="*/ 5 h 8"/>
                  <a:gd name="T26" fmla="*/ 8 w 21"/>
                  <a:gd name="T27" fmla="*/ 5 h 8"/>
                  <a:gd name="T28" fmla="*/ 10 w 21"/>
                  <a:gd name="T29" fmla="*/ 5 h 8"/>
                  <a:gd name="T30" fmla="*/ 13 w 21"/>
                  <a:gd name="T31" fmla="*/ 8 h 8"/>
                  <a:gd name="T32" fmla="*/ 16 w 21"/>
                  <a:gd name="T33" fmla="*/ 5 h 8"/>
                  <a:gd name="T34" fmla="*/ 18 w 21"/>
                  <a:gd name="T35" fmla="*/ 5 h 8"/>
                  <a:gd name="T36" fmla="*/ 21 w 21"/>
                  <a:gd name="T37" fmla="*/ 5 h 8"/>
                  <a:gd name="T38" fmla="*/ 21 w 21"/>
                  <a:gd name="T39" fmla="*/ 5 h 8"/>
                  <a:gd name="T40" fmla="*/ 18 w 21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18" y="3"/>
                    </a:moveTo>
                    <a:lnTo>
                      <a:pt x="18" y="3"/>
                    </a:lnTo>
                    <a:lnTo>
                      <a:pt x="16" y="3"/>
                    </a:lnTo>
                    <a:lnTo>
                      <a:pt x="13" y="3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3" y="8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21" y="5"/>
                    </a:lnTo>
                    <a:lnTo>
                      <a:pt x="18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099" name="Freeform 3733"/>
              <p:cNvSpPr>
                <a:spLocks/>
              </p:cNvSpPr>
              <p:nvPr/>
            </p:nvSpPr>
            <p:spPr bwMode="auto">
              <a:xfrm>
                <a:off x="1983" y="2491"/>
                <a:ext cx="26" cy="23"/>
              </a:xfrm>
              <a:custGeom>
                <a:avLst/>
                <a:gdLst>
                  <a:gd name="T0" fmla="*/ 21 w 26"/>
                  <a:gd name="T1" fmla="*/ 0 h 23"/>
                  <a:gd name="T2" fmla="*/ 21 w 26"/>
                  <a:gd name="T3" fmla="*/ 0 h 23"/>
                  <a:gd name="T4" fmla="*/ 21 w 26"/>
                  <a:gd name="T5" fmla="*/ 5 h 23"/>
                  <a:gd name="T6" fmla="*/ 19 w 26"/>
                  <a:gd name="T7" fmla="*/ 8 h 23"/>
                  <a:gd name="T8" fmla="*/ 16 w 26"/>
                  <a:gd name="T9" fmla="*/ 10 h 23"/>
                  <a:gd name="T10" fmla="*/ 13 w 26"/>
                  <a:gd name="T11" fmla="*/ 13 h 23"/>
                  <a:gd name="T12" fmla="*/ 11 w 26"/>
                  <a:gd name="T13" fmla="*/ 16 h 23"/>
                  <a:gd name="T14" fmla="*/ 8 w 26"/>
                  <a:gd name="T15" fmla="*/ 16 h 23"/>
                  <a:gd name="T16" fmla="*/ 5 w 26"/>
                  <a:gd name="T17" fmla="*/ 18 h 23"/>
                  <a:gd name="T18" fmla="*/ 0 w 26"/>
                  <a:gd name="T19" fmla="*/ 21 h 23"/>
                  <a:gd name="T20" fmla="*/ 3 w 26"/>
                  <a:gd name="T21" fmla="*/ 23 h 23"/>
                  <a:gd name="T22" fmla="*/ 5 w 26"/>
                  <a:gd name="T23" fmla="*/ 21 h 23"/>
                  <a:gd name="T24" fmla="*/ 11 w 26"/>
                  <a:gd name="T25" fmla="*/ 21 h 23"/>
                  <a:gd name="T26" fmla="*/ 13 w 26"/>
                  <a:gd name="T27" fmla="*/ 18 h 23"/>
                  <a:gd name="T28" fmla="*/ 16 w 26"/>
                  <a:gd name="T29" fmla="*/ 16 h 23"/>
                  <a:gd name="T30" fmla="*/ 19 w 26"/>
                  <a:gd name="T31" fmla="*/ 13 h 23"/>
                  <a:gd name="T32" fmla="*/ 21 w 26"/>
                  <a:gd name="T33" fmla="*/ 10 h 23"/>
                  <a:gd name="T34" fmla="*/ 24 w 26"/>
                  <a:gd name="T35" fmla="*/ 5 h 23"/>
                  <a:gd name="T36" fmla="*/ 26 w 26"/>
                  <a:gd name="T37" fmla="*/ 2 h 23"/>
                  <a:gd name="T38" fmla="*/ 26 w 26"/>
                  <a:gd name="T39" fmla="*/ 2 h 23"/>
                  <a:gd name="T40" fmla="*/ 21 w 26"/>
                  <a:gd name="T41" fmla="*/ 0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3"/>
                  <a:gd name="T65" fmla="*/ 26 w 26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3">
                    <a:moveTo>
                      <a:pt x="21" y="0"/>
                    </a:moveTo>
                    <a:lnTo>
                      <a:pt x="21" y="0"/>
                    </a:lnTo>
                    <a:lnTo>
                      <a:pt x="21" y="5"/>
                    </a:lnTo>
                    <a:lnTo>
                      <a:pt x="19" y="8"/>
                    </a:lnTo>
                    <a:lnTo>
                      <a:pt x="16" y="10"/>
                    </a:lnTo>
                    <a:lnTo>
                      <a:pt x="13" y="13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5" y="18"/>
                    </a:lnTo>
                    <a:lnTo>
                      <a:pt x="0" y="21"/>
                    </a:lnTo>
                    <a:lnTo>
                      <a:pt x="3" y="23"/>
                    </a:lnTo>
                    <a:lnTo>
                      <a:pt x="5" y="21"/>
                    </a:lnTo>
                    <a:lnTo>
                      <a:pt x="11" y="21"/>
                    </a:lnTo>
                    <a:lnTo>
                      <a:pt x="13" y="18"/>
                    </a:lnTo>
                    <a:lnTo>
                      <a:pt x="16" y="16"/>
                    </a:lnTo>
                    <a:lnTo>
                      <a:pt x="19" y="13"/>
                    </a:lnTo>
                    <a:lnTo>
                      <a:pt x="21" y="10"/>
                    </a:lnTo>
                    <a:lnTo>
                      <a:pt x="24" y="5"/>
                    </a:lnTo>
                    <a:lnTo>
                      <a:pt x="26" y="2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00" name="Freeform 3734"/>
              <p:cNvSpPr>
                <a:spLocks/>
              </p:cNvSpPr>
              <p:nvPr/>
            </p:nvSpPr>
            <p:spPr bwMode="auto">
              <a:xfrm>
                <a:off x="2004" y="2465"/>
                <a:ext cx="21" cy="28"/>
              </a:xfrm>
              <a:custGeom>
                <a:avLst/>
                <a:gdLst>
                  <a:gd name="T0" fmla="*/ 16 w 21"/>
                  <a:gd name="T1" fmla="*/ 0 h 28"/>
                  <a:gd name="T2" fmla="*/ 16 w 21"/>
                  <a:gd name="T3" fmla="*/ 0 h 28"/>
                  <a:gd name="T4" fmla="*/ 16 w 21"/>
                  <a:gd name="T5" fmla="*/ 2 h 28"/>
                  <a:gd name="T6" fmla="*/ 13 w 21"/>
                  <a:gd name="T7" fmla="*/ 7 h 28"/>
                  <a:gd name="T8" fmla="*/ 13 w 21"/>
                  <a:gd name="T9" fmla="*/ 10 h 28"/>
                  <a:gd name="T10" fmla="*/ 11 w 21"/>
                  <a:gd name="T11" fmla="*/ 13 h 28"/>
                  <a:gd name="T12" fmla="*/ 8 w 21"/>
                  <a:gd name="T13" fmla="*/ 18 h 28"/>
                  <a:gd name="T14" fmla="*/ 5 w 21"/>
                  <a:gd name="T15" fmla="*/ 21 h 28"/>
                  <a:gd name="T16" fmla="*/ 3 w 21"/>
                  <a:gd name="T17" fmla="*/ 23 h 28"/>
                  <a:gd name="T18" fmla="*/ 0 w 21"/>
                  <a:gd name="T19" fmla="*/ 26 h 28"/>
                  <a:gd name="T20" fmla="*/ 5 w 21"/>
                  <a:gd name="T21" fmla="*/ 28 h 28"/>
                  <a:gd name="T22" fmla="*/ 8 w 21"/>
                  <a:gd name="T23" fmla="*/ 26 h 28"/>
                  <a:gd name="T24" fmla="*/ 8 w 21"/>
                  <a:gd name="T25" fmla="*/ 23 h 28"/>
                  <a:gd name="T26" fmla="*/ 11 w 21"/>
                  <a:gd name="T27" fmla="*/ 21 h 28"/>
                  <a:gd name="T28" fmla="*/ 13 w 21"/>
                  <a:gd name="T29" fmla="*/ 15 h 28"/>
                  <a:gd name="T30" fmla="*/ 16 w 21"/>
                  <a:gd name="T31" fmla="*/ 13 h 28"/>
                  <a:gd name="T32" fmla="*/ 18 w 21"/>
                  <a:gd name="T33" fmla="*/ 7 h 28"/>
                  <a:gd name="T34" fmla="*/ 18 w 21"/>
                  <a:gd name="T35" fmla="*/ 5 h 28"/>
                  <a:gd name="T36" fmla="*/ 21 w 21"/>
                  <a:gd name="T37" fmla="*/ 0 h 28"/>
                  <a:gd name="T38" fmla="*/ 21 w 21"/>
                  <a:gd name="T39" fmla="*/ 0 h 28"/>
                  <a:gd name="T40" fmla="*/ 16 w 21"/>
                  <a:gd name="T41" fmla="*/ 0 h 2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8"/>
                  <a:gd name="T65" fmla="*/ 21 w 21"/>
                  <a:gd name="T66" fmla="*/ 28 h 2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8">
                    <a:moveTo>
                      <a:pt x="16" y="0"/>
                    </a:moveTo>
                    <a:lnTo>
                      <a:pt x="16" y="0"/>
                    </a:lnTo>
                    <a:lnTo>
                      <a:pt x="16" y="2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1" y="13"/>
                    </a:lnTo>
                    <a:lnTo>
                      <a:pt x="8" y="18"/>
                    </a:lnTo>
                    <a:lnTo>
                      <a:pt x="5" y="21"/>
                    </a:lnTo>
                    <a:lnTo>
                      <a:pt x="3" y="23"/>
                    </a:lnTo>
                    <a:lnTo>
                      <a:pt x="0" y="26"/>
                    </a:lnTo>
                    <a:lnTo>
                      <a:pt x="5" y="28"/>
                    </a:lnTo>
                    <a:lnTo>
                      <a:pt x="8" y="26"/>
                    </a:lnTo>
                    <a:lnTo>
                      <a:pt x="8" y="23"/>
                    </a:lnTo>
                    <a:lnTo>
                      <a:pt x="11" y="21"/>
                    </a:lnTo>
                    <a:lnTo>
                      <a:pt x="13" y="15"/>
                    </a:lnTo>
                    <a:lnTo>
                      <a:pt x="16" y="13"/>
                    </a:lnTo>
                    <a:lnTo>
                      <a:pt x="18" y="7"/>
                    </a:lnTo>
                    <a:lnTo>
                      <a:pt x="18" y="5"/>
                    </a:lnTo>
                    <a:lnTo>
                      <a:pt x="21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01" name="Freeform 3735"/>
              <p:cNvSpPr>
                <a:spLocks/>
              </p:cNvSpPr>
              <p:nvPr/>
            </p:nvSpPr>
            <p:spPr bwMode="auto">
              <a:xfrm>
                <a:off x="2012" y="2438"/>
                <a:ext cx="13" cy="27"/>
              </a:xfrm>
              <a:custGeom>
                <a:avLst/>
                <a:gdLst>
                  <a:gd name="T0" fmla="*/ 0 w 13"/>
                  <a:gd name="T1" fmla="*/ 3 h 27"/>
                  <a:gd name="T2" fmla="*/ 0 w 13"/>
                  <a:gd name="T3" fmla="*/ 3 h 27"/>
                  <a:gd name="T4" fmla="*/ 3 w 13"/>
                  <a:gd name="T5" fmla="*/ 6 h 27"/>
                  <a:gd name="T6" fmla="*/ 5 w 13"/>
                  <a:gd name="T7" fmla="*/ 8 h 27"/>
                  <a:gd name="T8" fmla="*/ 5 w 13"/>
                  <a:gd name="T9" fmla="*/ 11 h 27"/>
                  <a:gd name="T10" fmla="*/ 8 w 13"/>
                  <a:gd name="T11" fmla="*/ 14 h 27"/>
                  <a:gd name="T12" fmla="*/ 8 w 13"/>
                  <a:gd name="T13" fmla="*/ 16 h 27"/>
                  <a:gd name="T14" fmla="*/ 8 w 13"/>
                  <a:gd name="T15" fmla="*/ 21 h 27"/>
                  <a:gd name="T16" fmla="*/ 8 w 13"/>
                  <a:gd name="T17" fmla="*/ 24 h 27"/>
                  <a:gd name="T18" fmla="*/ 8 w 13"/>
                  <a:gd name="T19" fmla="*/ 27 h 27"/>
                  <a:gd name="T20" fmla="*/ 13 w 13"/>
                  <a:gd name="T21" fmla="*/ 27 h 27"/>
                  <a:gd name="T22" fmla="*/ 13 w 13"/>
                  <a:gd name="T23" fmla="*/ 24 h 27"/>
                  <a:gd name="T24" fmla="*/ 13 w 13"/>
                  <a:gd name="T25" fmla="*/ 19 h 27"/>
                  <a:gd name="T26" fmla="*/ 10 w 13"/>
                  <a:gd name="T27" fmla="*/ 16 h 27"/>
                  <a:gd name="T28" fmla="*/ 10 w 13"/>
                  <a:gd name="T29" fmla="*/ 14 h 27"/>
                  <a:gd name="T30" fmla="*/ 8 w 13"/>
                  <a:gd name="T31" fmla="*/ 8 h 27"/>
                  <a:gd name="T32" fmla="*/ 8 w 13"/>
                  <a:gd name="T33" fmla="*/ 6 h 27"/>
                  <a:gd name="T34" fmla="*/ 5 w 13"/>
                  <a:gd name="T35" fmla="*/ 3 h 27"/>
                  <a:gd name="T36" fmla="*/ 3 w 13"/>
                  <a:gd name="T37" fmla="*/ 0 h 27"/>
                  <a:gd name="T38" fmla="*/ 3 w 13"/>
                  <a:gd name="T39" fmla="*/ 0 h 27"/>
                  <a:gd name="T40" fmla="*/ 0 w 13"/>
                  <a:gd name="T41" fmla="*/ 3 h 2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7"/>
                  <a:gd name="T65" fmla="*/ 13 w 13"/>
                  <a:gd name="T66" fmla="*/ 27 h 2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7">
                    <a:moveTo>
                      <a:pt x="0" y="3"/>
                    </a:moveTo>
                    <a:lnTo>
                      <a:pt x="0" y="3"/>
                    </a:lnTo>
                    <a:lnTo>
                      <a:pt x="3" y="6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8" y="14"/>
                    </a:lnTo>
                    <a:lnTo>
                      <a:pt x="8" y="16"/>
                    </a:lnTo>
                    <a:lnTo>
                      <a:pt x="8" y="21"/>
                    </a:lnTo>
                    <a:lnTo>
                      <a:pt x="8" y="24"/>
                    </a:lnTo>
                    <a:lnTo>
                      <a:pt x="8" y="27"/>
                    </a:lnTo>
                    <a:lnTo>
                      <a:pt x="13" y="27"/>
                    </a:lnTo>
                    <a:lnTo>
                      <a:pt x="13" y="24"/>
                    </a:lnTo>
                    <a:lnTo>
                      <a:pt x="13" y="19"/>
                    </a:lnTo>
                    <a:lnTo>
                      <a:pt x="10" y="16"/>
                    </a:lnTo>
                    <a:lnTo>
                      <a:pt x="10" y="14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02" name="Freeform 3736"/>
              <p:cNvSpPr>
                <a:spLocks/>
              </p:cNvSpPr>
              <p:nvPr/>
            </p:nvSpPr>
            <p:spPr bwMode="auto">
              <a:xfrm>
                <a:off x="1988" y="2428"/>
                <a:ext cx="27" cy="13"/>
              </a:xfrm>
              <a:custGeom>
                <a:avLst/>
                <a:gdLst>
                  <a:gd name="T0" fmla="*/ 0 w 27"/>
                  <a:gd name="T1" fmla="*/ 5 h 13"/>
                  <a:gd name="T2" fmla="*/ 0 w 27"/>
                  <a:gd name="T3" fmla="*/ 5 h 13"/>
                  <a:gd name="T4" fmla="*/ 3 w 27"/>
                  <a:gd name="T5" fmla="*/ 5 h 13"/>
                  <a:gd name="T6" fmla="*/ 6 w 27"/>
                  <a:gd name="T7" fmla="*/ 5 h 13"/>
                  <a:gd name="T8" fmla="*/ 8 w 27"/>
                  <a:gd name="T9" fmla="*/ 5 h 13"/>
                  <a:gd name="T10" fmla="*/ 14 w 27"/>
                  <a:gd name="T11" fmla="*/ 5 h 13"/>
                  <a:gd name="T12" fmla="*/ 16 w 27"/>
                  <a:gd name="T13" fmla="*/ 8 h 13"/>
                  <a:gd name="T14" fmla="*/ 19 w 27"/>
                  <a:gd name="T15" fmla="*/ 8 h 13"/>
                  <a:gd name="T16" fmla="*/ 21 w 27"/>
                  <a:gd name="T17" fmla="*/ 10 h 13"/>
                  <a:gd name="T18" fmla="*/ 24 w 27"/>
                  <a:gd name="T19" fmla="*/ 13 h 13"/>
                  <a:gd name="T20" fmla="*/ 27 w 27"/>
                  <a:gd name="T21" fmla="*/ 10 h 13"/>
                  <a:gd name="T22" fmla="*/ 24 w 27"/>
                  <a:gd name="T23" fmla="*/ 8 h 13"/>
                  <a:gd name="T24" fmla="*/ 21 w 27"/>
                  <a:gd name="T25" fmla="*/ 5 h 13"/>
                  <a:gd name="T26" fmla="*/ 16 w 27"/>
                  <a:gd name="T27" fmla="*/ 3 h 13"/>
                  <a:gd name="T28" fmla="*/ 14 w 27"/>
                  <a:gd name="T29" fmla="*/ 3 h 13"/>
                  <a:gd name="T30" fmla="*/ 11 w 27"/>
                  <a:gd name="T31" fmla="*/ 3 h 13"/>
                  <a:gd name="T32" fmla="*/ 6 w 27"/>
                  <a:gd name="T33" fmla="*/ 0 h 13"/>
                  <a:gd name="T34" fmla="*/ 3 w 27"/>
                  <a:gd name="T35" fmla="*/ 0 h 13"/>
                  <a:gd name="T36" fmla="*/ 0 w 27"/>
                  <a:gd name="T37" fmla="*/ 0 h 13"/>
                  <a:gd name="T38" fmla="*/ 0 w 27"/>
                  <a:gd name="T39" fmla="*/ 0 h 13"/>
                  <a:gd name="T40" fmla="*/ 0 w 27"/>
                  <a:gd name="T41" fmla="*/ 5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7"/>
                  <a:gd name="T64" fmla="*/ 0 h 13"/>
                  <a:gd name="T65" fmla="*/ 27 w 27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7" h="13">
                    <a:moveTo>
                      <a:pt x="0" y="5"/>
                    </a:moveTo>
                    <a:lnTo>
                      <a:pt x="0" y="5"/>
                    </a:lnTo>
                    <a:lnTo>
                      <a:pt x="3" y="5"/>
                    </a:lnTo>
                    <a:lnTo>
                      <a:pt x="6" y="5"/>
                    </a:lnTo>
                    <a:lnTo>
                      <a:pt x="8" y="5"/>
                    </a:lnTo>
                    <a:lnTo>
                      <a:pt x="14" y="5"/>
                    </a:lnTo>
                    <a:lnTo>
                      <a:pt x="16" y="8"/>
                    </a:lnTo>
                    <a:lnTo>
                      <a:pt x="19" y="8"/>
                    </a:lnTo>
                    <a:lnTo>
                      <a:pt x="21" y="10"/>
                    </a:lnTo>
                    <a:lnTo>
                      <a:pt x="24" y="13"/>
                    </a:lnTo>
                    <a:lnTo>
                      <a:pt x="27" y="10"/>
                    </a:lnTo>
                    <a:lnTo>
                      <a:pt x="24" y="8"/>
                    </a:lnTo>
                    <a:lnTo>
                      <a:pt x="21" y="5"/>
                    </a:lnTo>
                    <a:lnTo>
                      <a:pt x="16" y="3"/>
                    </a:lnTo>
                    <a:lnTo>
                      <a:pt x="14" y="3"/>
                    </a:lnTo>
                    <a:lnTo>
                      <a:pt x="11" y="3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03" name="Freeform 3737"/>
              <p:cNvSpPr>
                <a:spLocks/>
              </p:cNvSpPr>
              <p:nvPr/>
            </p:nvSpPr>
            <p:spPr bwMode="auto">
              <a:xfrm>
                <a:off x="1978" y="2431"/>
                <a:ext cx="44" cy="76"/>
              </a:xfrm>
              <a:custGeom>
                <a:avLst/>
                <a:gdLst>
                  <a:gd name="T0" fmla="*/ 16 w 44"/>
                  <a:gd name="T1" fmla="*/ 76 h 76"/>
                  <a:gd name="T2" fmla="*/ 24 w 44"/>
                  <a:gd name="T3" fmla="*/ 70 h 76"/>
                  <a:gd name="T4" fmla="*/ 29 w 44"/>
                  <a:gd name="T5" fmla="*/ 62 h 76"/>
                  <a:gd name="T6" fmla="*/ 39 w 44"/>
                  <a:gd name="T7" fmla="*/ 49 h 76"/>
                  <a:gd name="T8" fmla="*/ 44 w 44"/>
                  <a:gd name="T9" fmla="*/ 34 h 76"/>
                  <a:gd name="T10" fmla="*/ 42 w 44"/>
                  <a:gd name="T11" fmla="*/ 21 h 76"/>
                  <a:gd name="T12" fmla="*/ 37 w 44"/>
                  <a:gd name="T13" fmla="*/ 7 h 76"/>
                  <a:gd name="T14" fmla="*/ 26 w 44"/>
                  <a:gd name="T15" fmla="*/ 2 h 76"/>
                  <a:gd name="T16" fmla="*/ 16 w 44"/>
                  <a:gd name="T17" fmla="*/ 0 h 76"/>
                  <a:gd name="T18" fmla="*/ 16 w 44"/>
                  <a:gd name="T19" fmla="*/ 2 h 76"/>
                  <a:gd name="T20" fmla="*/ 13 w 44"/>
                  <a:gd name="T21" fmla="*/ 2 h 76"/>
                  <a:gd name="T22" fmla="*/ 5 w 44"/>
                  <a:gd name="T23" fmla="*/ 18 h 76"/>
                  <a:gd name="T24" fmla="*/ 3 w 44"/>
                  <a:gd name="T25" fmla="*/ 23 h 76"/>
                  <a:gd name="T26" fmla="*/ 0 w 44"/>
                  <a:gd name="T27" fmla="*/ 31 h 76"/>
                  <a:gd name="T28" fmla="*/ 0 w 44"/>
                  <a:gd name="T29" fmla="*/ 47 h 76"/>
                  <a:gd name="T30" fmla="*/ 0 w 44"/>
                  <a:gd name="T31" fmla="*/ 60 h 76"/>
                  <a:gd name="T32" fmla="*/ 8 w 44"/>
                  <a:gd name="T33" fmla="*/ 68 h 76"/>
                  <a:gd name="T34" fmla="*/ 16 w 44"/>
                  <a:gd name="T35" fmla="*/ 76 h 7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44"/>
                  <a:gd name="T55" fmla="*/ 0 h 76"/>
                  <a:gd name="T56" fmla="*/ 44 w 44"/>
                  <a:gd name="T57" fmla="*/ 76 h 7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44" h="76">
                    <a:moveTo>
                      <a:pt x="16" y="76"/>
                    </a:moveTo>
                    <a:lnTo>
                      <a:pt x="24" y="70"/>
                    </a:lnTo>
                    <a:lnTo>
                      <a:pt x="29" y="62"/>
                    </a:lnTo>
                    <a:lnTo>
                      <a:pt x="39" y="49"/>
                    </a:lnTo>
                    <a:lnTo>
                      <a:pt x="44" y="34"/>
                    </a:lnTo>
                    <a:lnTo>
                      <a:pt x="42" y="21"/>
                    </a:lnTo>
                    <a:lnTo>
                      <a:pt x="37" y="7"/>
                    </a:lnTo>
                    <a:lnTo>
                      <a:pt x="26" y="2"/>
                    </a:lnTo>
                    <a:lnTo>
                      <a:pt x="16" y="0"/>
                    </a:lnTo>
                    <a:lnTo>
                      <a:pt x="16" y="2"/>
                    </a:lnTo>
                    <a:lnTo>
                      <a:pt x="13" y="2"/>
                    </a:lnTo>
                    <a:lnTo>
                      <a:pt x="5" y="18"/>
                    </a:lnTo>
                    <a:lnTo>
                      <a:pt x="3" y="23"/>
                    </a:lnTo>
                    <a:lnTo>
                      <a:pt x="0" y="31"/>
                    </a:lnTo>
                    <a:lnTo>
                      <a:pt x="0" y="47"/>
                    </a:lnTo>
                    <a:lnTo>
                      <a:pt x="0" y="60"/>
                    </a:lnTo>
                    <a:lnTo>
                      <a:pt x="8" y="68"/>
                    </a:lnTo>
                    <a:lnTo>
                      <a:pt x="16" y="76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04" name="Freeform 3738"/>
              <p:cNvSpPr>
                <a:spLocks/>
              </p:cNvSpPr>
              <p:nvPr/>
            </p:nvSpPr>
            <p:spPr bwMode="auto">
              <a:xfrm>
                <a:off x="1994" y="2491"/>
                <a:ext cx="15" cy="18"/>
              </a:xfrm>
              <a:custGeom>
                <a:avLst/>
                <a:gdLst>
                  <a:gd name="T0" fmla="*/ 10 w 15"/>
                  <a:gd name="T1" fmla="*/ 0 h 18"/>
                  <a:gd name="T2" fmla="*/ 10 w 15"/>
                  <a:gd name="T3" fmla="*/ 0 h 18"/>
                  <a:gd name="T4" fmla="*/ 10 w 15"/>
                  <a:gd name="T5" fmla="*/ 2 h 18"/>
                  <a:gd name="T6" fmla="*/ 8 w 15"/>
                  <a:gd name="T7" fmla="*/ 5 h 18"/>
                  <a:gd name="T8" fmla="*/ 8 w 15"/>
                  <a:gd name="T9" fmla="*/ 8 h 18"/>
                  <a:gd name="T10" fmla="*/ 5 w 15"/>
                  <a:gd name="T11" fmla="*/ 8 h 18"/>
                  <a:gd name="T12" fmla="*/ 5 w 15"/>
                  <a:gd name="T13" fmla="*/ 10 h 18"/>
                  <a:gd name="T14" fmla="*/ 2 w 15"/>
                  <a:gd name="T15" fmla="*/ 10 h 18"/>
                  <a:gd name="T16" fmla="*/ 2 w 15"/>
                  <a:gd name="T17" fmla="*/ 13 h 18"/>
                  <a:gd name="T18" fmla="*/ 0 w 15"/>
                  <a:gd name="T19" fmla="*/ 16 h 18"/>
                  <a:gd name="T20" fmla="*/ 2 w 15"/>
                  <a:gd name="T21" fmla="*/ 18 h 18"/>
                  <a:gd name="T22" fmla="*/ 2 w 15"/>
                  <a:gd name="T23" fmla="*/ 16 h 18"/>
                  <a:gd name="T24" fmla="*/ 5 w 15"/>
                  <a:gd name="T25" fmla="*/ 13 h 18"/>
                  <a:gd name="T26" fmla="*/ 8 w 15"/>
                  <a:gd name="T27" fmla="*/ 13 h 18"/>
                  <a:gd name="T28" fmla="*/ 8 w 15"/>
                  <a:gd name="T29" fmla="*/ 10 h 18"/>
                  <a:gd name="T30" fmla="*/ 10 w 15"/>
                  <a:gd name="T31" fmla="*/ 8 h 18"/>
                  <a:gd name="T32" fmla="*/ 10 w 15"/>
                  <a:gd name="T33" fmla="*/ 8 h 18"/>
                  <a:gd name="T34" fmla="*/ 13 w 15"/>
                  <a:gd name="T35" fmla="*/ 5 h 18"/>
                  <a:gd name="T36" fmla="*/ 15 w 15"/>
                  <a:gd name="T37" fmla="*/ 2 h 18"/>
                  <a:gd name="T38" fmla="*/ 15 w 15"/>
                  <a:gd name="T39" fmla="*/ 2 h 18"/>
                  <a:gd name="T40" fmla="*/ 10 w 15"/>
                  <a:gd name="T41" fmla="*/ 0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18"/>
                  <a:gd name="T65" fmla="*/ 15 w 15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18">
                    <a:moveTo>
                      <a:pt x="10" y="0"/>
                    </a:moveTo>
                    <a:lnTo>
                      <a:pt x="10" y="0"/>
                    </a:lnTo>
                    <a:lnTo>
                      <a:pt x="10" y="2"/>
                    </a:lnTo>
                    <a:lnTo>
                      <a:pt x="8" y="5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2" y="10"/>
                    </a:lnTo>
                    <a:lnTo>
                      <a:pt x="2" y="13"/>
                    </a:lnTo>
                    <a:lnTo>
                      <a:pt x="0" y="16"/>
                    </a:lnTo>
                    <a:lnTo>
                      <a:pt x="2" y="18"/>
                    </a:lnTo>
                    <a:lnTo>
                      <a:pt x="2" y="16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8" y="10"/>
                    </a:lnTo>
                    <a:lnTo>
                      <a:pt x="10" y="8"/>
                    </a:lnTo>
                    <a:lnTo>
                      <a:pt x="13" y="5"/>
                    </a:lnTo>
                    <a:lnTo>
                      <a:pt x="15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05" name="Freeform 3739"/>
              <p:cNvSpPr>
                <a:spLocks/>
              </p:cNvSpPr>
              <p:nvPr/>
            </p:nvSpPr>
            <p:spPr bwMode="auto">
              <a:xfrm>
                <a:off x="2004" y="2465"/>
                <a:ext cx="21" cy="28"/>
              </a:xfrm>
              <a:custGeom>
                <a:avLst/>
                <a:gdLst>
                  <a:gd name="T0" fmla="*/ 16 w 21"/>
                  <a:gd name="T1" fmla="*/ 0 h 28"/>
                  <a:gd name="T2" fmla="*/ 16 w 21"/>
                  <a:gd name="T3" fmla="*/ 0 h 28"/>
                  <a:gd name="T4" fmla="*/ 16 w 21"/>
                  <a:gd name="T5" fmla="*/ 2 h 28"/>
                  <a:gd name="T6" fmla="*/ 13 w 21"/>
                  <a:gd name="T7" fmla="*/ 7 h 28"/>
                  <a:gd name="T8" fmla="*/ 13 w 21"/>
                  <a:gd name="T9" fmla="*/ 10 h 28"/>
                  <a:gd name="T10" fmla="*/ 11 w 21"/>
                  <a:gd name="T11" fmla="*/ 13 h 28"/>
                  <a:gd name="T12" fmla="*/ 8 w 21"/>
                  <a:gd name="T13" fmla="*/ 18 h 28"/>
                  <a:gd name="T14" fmla="*/ 5 w 21"/>
                  <a:gd name="T15" fmla="*/ 21 h 28"/>
                  <a:gd name="T16" fmla="*/ 3 w 21"/>
                  <a:gd name="T17" fmla="*/ 23 h 28"/>
                  <a:gd name="T18" fmla="*/ 0 w 21"/>
                  <a:gd name="T19" fmla="*/ 26 h 28"/>
                  <a:gd name="T20" fmla="*/ 5 w 21"/>
                  <a:gd name="T21" fmla="*/ 28 h 28"/>
                  <a:gd name="T22" fmla="*/ 8 w 21"/>
                  <a:gd name="T23" fmla="*/ 26 h 28"/>
                  <a:gd name="T24" fmla="*/ 8 w 21"/>
                  <a:gd name="T25" fmla="*/ 23 h 28"/>
                  <a:gd name="T26" fmla="*/ 11 w 21"/>
                  <a:gd name="T27" fmla="*/ 21 h 28"/>
                  <a:gd name="T28" fmla="*/ 13 w 21"/>
                  <a:gd name="T29" fmla="*/ 15 h 28"/>
                  <a:gd name="T30" fmla="*/ 16 w 21"/>
                  <a:gd name="T31" fmla="*/ 13 h 28"/>
                  <a:gd name="T32" fmla="*/ 18 w 21"/>
                  <a:gd name="T33" fmla="*/ 7 h 28"/>
                  <a:gd name="T34" fmla="*/ 18 w 21"/>
                  <a:gd name="T35" fmla="*/ 5 h 28"/>
                  <a:gd name="T36" fmla="*/ 21 w 21"/>
                  <a:gd name="T37" fmla="*/ 0 h 28"/>
                  <a:gd name="T38" fmla="*/ 21 w 21"/>
                  <a:gd name="T39" fmla="*/ 0 h 28"/>
                  <a:gd name="T40" fmla="*/ 16 w 21"/>
                  <a:gd name="T41" fmla="*/ 0 h 2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8"/>
                  <a:gd name="T65" fmla="*/ 21 w 21"/>
                  <a:gd name="T66" fmla="*/ 28 h 2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8">
                    <a:moveTo>
                      <a:pt x="16" y="0"/>
                    </a:moveTo>
                    <a:lnTo>
                      <a:pt x="16" y="0"/>
                    </a:lnTo>
                    <a:lnTo>
                      <a:pt x="16" y="2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1" y="13"/>
                    </a:lnTo>
                    <a:lnTo>
                      <a:pt x="8" y="18"/>
                    </a:lnTo>
                    <a:lnTo>
                      <a:pt x="5" y="21"/>
                    </a:lnTo>
                    <a:lnTo>
                      <a:pt x="3" y="23"/>
                    </a:lnTo>
                    <a:lnTo>
                      <a:pt x="0" y="26"/>
                    </a:lnTo>
                    <a:lnTo>
                      <a:pt x="5" y="28"/>
                    </a:lnTo>
                    <a:lnTo>
                      <a:pt x="8" y="26"/>
                    </a:lnTo>
                    <a:lnTo>
                      <a:pt x="8" y="23"/>
                    </a:lnTo>
                    <a:lnTo>
                      <a:pt x="11" y="21"/>
                    </a:lnTo>
                    <a:lnTo>
                      <a:pt x="13" y="15"/>
                    </a:lnTo>
                    <a:lnTo>
                      <a:pt x="16" y="13"/>
                    </a:lnTo>
                    <a:lnTo>
                      <a:pt x="18" y="7"/>
                    </a:lnTo>
                    <a:lnTo>
                      <a:pt x="18" y="5"/>
                    </a:lnTo>
                    <a:lnTo>
                      <a:pt x="21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06" name="Freeform 3740"/>
              <p:cNvSpPr>
                <a:spLocks/>
              </p:cNvSpPr>
              <p:nvPr/>
            </p:nvSpPr>
            <p:spPr bwMode="auto">
              <a:xfrm>
                <a:off x="2012" y="2438"/>
                <a:ext cx="13" cy="27"/>
              </a:xfrm>
              <a:custGeom>
                <a:avLst/>
                <a:gdLst>
                  <a:gd name="T0" fmla="*/ 0 w 13"/>
                  <a:gd name="T1" fmla="*/ 3 h 27"/>
                  <a:gd name="T2" fmla="*/ 0 w 13"/>
                  <a:gd name="T3" fmla="*/ 3 h 27"/>
                  <a:gd name="T4" fmla="*/ 3 w 13"/>
                  <a:gd name="T5" fmla="*/ 6 h 27"/>
                  <a:gd name="T6" fmla="*/ 5 w 13"/>
                  <a:gd name="T7" fmla="*/ 8 h 27"/>
                  <a:gd name="T8" fmla="*/ 5 w 13"/>
                  <a:gd name="T9" fmla="*/ 11 h 27"/>
                  <a:gd name="T10" fmla="*/ 8 w 13"/>
                  <a:gd name="T11" fmla="*/ 14 h 27"/>
                  <a:gd name="T12" fmla="*/ 8 w 13"/>
                  <a:gd name="T13" fmla="*/ 16 h 27"/>
                  <a:gd name="T14" fmla="*/ 8 w 13"/>
                  <a:gd name="T15" fmla="*/ 21 h 27"/>
                  <a:gd name="T16" fmla="*/ 8 w 13"/>
                  <a:gd name="T17" fmla="*/ 24 h 27"/>
                  <a:gd name="T18" fmla="*/ 8 w 13"/>
                  <a:gd name="T19" fmla="*/ 27 h 27"/>
                  <a:gd name="T20" fmla="*/ 13 w 13"/>
                  <a:gd name="T21" fmla="*/ 27 h 27"/>
                  <a:gd name="T22" fmla="*/ 13 w 13"/>
                  <a:gd name="T23" fmla="*/ 24 h 27"/>
                  <a:gd name="T24" fmla="*/ 13 w 13"/>
                  <a:gd name="T25" fmla="*/ 19 h 27"/>
                  <a:gd name="T26" fmla="*/ 10 w 13"/>
                  <a:gd name="T27" fmla="*/ 16 h 27"/>
                  <a:gd name="T28" fmla="*/ 10 w 13"/>
                  <a:gd name="T29" fmla="*/ 14 h 27"/>
                  <a:gd name="T30" fmla="*/ 8 w 13"/>
                  <a:gd name="T31" fmla="*/ 8 h 27"/>
                  <a:gd name="T32" fmla="*/ 8 w 13"/>
                  <a:gd name="T33" fmla="*/ 6 h 27"/>
                  <a:gd name="T34" fmla="*/ 5 w 13"/>
                  <a:gd name="T35" fmla="*/ 3 h 27"/>
                  <a:gd name="T36" fmla="*/ 3 w 13"/>
                  <a:gd name="T37" fmla="*/ 0 h 27"/>
                  <a:gd name="T38" fmla="*/ 3 w 13"/>
                  <a:gd name="T39" fmla="*/ 0 h 27"/>
                  <a:gd name="T40" fmla="*/ 0 w 13"/>
                  <a:gd name="T41" fmla="*/ 3 h 2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7"/>
                  <a:gd name="T65" fmla="*/ 13 w 13"/>
                  <a:gd name="T66" fmla="*/ 27 h 2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7">
                    <a:moveTo>
                      <a:pt x="0" y="3"/>
                    </a:moveTo>
                    <a:lnTo>
                      <a:pt x="0" y="3"/>
                    </a:lnTo>
                    <a:lnTo>
                      <a:pt x="3" y="6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8" y="14"/>
                    </a:lnTo>
                    <a:lnTo>
                      <a:pt x="8" y="16"/>
                    </a:lnTo>
                    <a:lnTo>
                      <a:pt x="8" y="21"/>
                    </a:lnTo>
                    <a:lnTo>
                      <a:pt x="8" y="24"/>
                    </a:lnTo>
                    <a:lnTo>
                      <a:pt x="8" y="27"/>
                    </a:lnTo>
                    <a:lnTo>
                      <a:pt x="13" y="27"/>
                    </a:lnTo>
                    <a:lnTo>
                      <a:pt x="13" y="24"/>
                    </a:lnTo>
                    <a:lnTo>
                      <a:pt x="13" y="19"/>
                    </a:lnTo>
                    <a:lnTo>
                      <a:pt x="10" y="16"/>
                    </a:lnTo>
                    <a:lnTo>
                      <a:pt x="10" y="14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07" name="Freeform 3741"/>
              <p:cNvSpPr>
                <a:spLocks/>
              </p:cNvSpPr>
              <p:nvPr/>
            </p:nvSpPr>
            <p:spPr bwMode="auto">
              <a:xfrm>
                <a:off x="1994" y="2428"/>
                <a:ext cx="21" cy="13"/>
              </a:xfrm>
              <a:custGeom>
                <a:avLst/>
                <a:gdLst>
                  <a:gd name="T0" fmla="*/ 2 w 21"/>
                  <a:gd name="T1" fmla="*/ 5 h 13"/>
                  <a:gd name="T2" fmla="*/ 0 w 21"/>
                  <a:gd name="T3" fmla="*/ 5 h 13"/>
                  <a:gd name="T4" fmla="*/ 2 w 21"/>
                  <a:gd name="T5" fmla="*/ 5 h 13"/>
                  <a:gd name="T6" fmla="*/ 5 w 21"/>
                  <a:gd name="T7" fmla="*/ 5 h 13"/>
                  <a:gd name="T8" fmla="*/ 8 w 21"/>
                  <a:gd name="T9" fmla="*/ 5 h 13"/>
                  <a:gd name="T10" fmla="*/ 10 w 21"/>
                  <a:gd name="T11" fmla="*/ 8 h 13"/>
                  <a:gd name="T12" fmla="*/ 13 w 21"/>
                  <a:gd name="T13" fmla="*/ 8 h 13"/>
                  <a:gd name="T14" fmla="*/ 15 w 21"/>
                  <a:gd name="T15" fmla="*/ 10 h 13"/>
                  <a:gd name="T16" fmla="*/ 15 w 21"/>
                  <a:gd name="T17" fmla="*/ 10 h 13"/>
                  <a:gd name="T18" fmla="*/ 18 w 21"/>
                  <a:gd name="T19" fmla="*/ 13 h 13"/>
                  <a:gd name="T20" fmla="*/ 21 w 21"/>
                  <a:gd name="T21" fmla="*/ 10 h 13"/>
                  <a:gd name="T22" fmla="*/ 18 w 21"/>
                  <a:gd name="T23" fmla="*/ 8 h 13"/>
                  <a:gd name="T24" fmla="*/ 15 w 21"/>
                  <a:gd name="T25" fmla="*/ 5 h 13"/>
                  <a:gd name="T26" fmla="*/ 13 w 21"/>
                  <a:gd name="T27" fmla="*/ 5 h 13"/>
                  <a:gd name="T28" fmla="*/ 10 w 21"/>
                  <a:gd name="T29" fmla="*/ 3 h 13"/>
                  <a:gd name="T30" fmla="*/ 8 w 21"/>
                  <a:gd name="T31" fmla="*/ 3 h 13"/>
                  <a:gd name="T32" fmla="*/ 5 w 21"/>
                  <a:gd name="T33" fmla="*/ 3 h 13"/>
                  <a:gd name="T34" fmla="*/ 2 w 21"/>
                  <a:gd name="T35" fmla="*/ 3 h 13"/>
                  <a:gd name="T36" fmla="*/ 0 w 21"/>
                  <a:gd name="T37" fmla="*/ 0 h 13"/>
                  <a:gd name="T38" fmla="*/ 0 w 21"/>
                  <a:gd name="T39" fmla="*/ 3 h 13"/>
                  <a:gd name="T40" fmla="*/ 2 w 21"/>
                  <a:gd name="T41" fmla="*/ 5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3"/>
                  <a:gd name="T65" fmla="*/ 21 w 21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3">
                    <a:moveTo>
                      <a:pt x="2" y="5"/>
                    </a:move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5" y="10"/>
                    </a:lnTo>
                    <a:lnTo>
                      <a:pt x="18" y="13"/>
                    </a:lnTo>
                    <a:lnTo>
                      <a:pt x="21" y="10"/>
                    </a:lnTo>
                    <a:lnTo>
                      <a:pt x="18" y="8"/>
                    </a:lnTo>
                    <a:lnTo>
                      <a:pt x="15" y="5"/>
                    </a:lnTo>
                    <a:lnTo>
                      <a:pt x="13" y="5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5" y="3"/>
                    </a:lnTo>
                    <a:lnTo>
                      <a:pt x="2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08" name="Freeform 3742"/>
              <p:cNvSpPr>
                <a:spLocks/>
              </p:cNvSpPr>
              <p:nvPr/>
            </p:nvSpPr>
            <p:spPr bwMode="auto">
              <a:xfrm>
                <a:off x="1988" y="2431"/>
                <a:ext cx="8" cy="5"/>
              </a:xfrm>
              <a:custGeom>
                <a:avLst/>
                <a:gdLst>
                  <a:gd name="T0" fmla="*/ 3 w 8"/>
                  <a:gd name="T1" fmla="*/ 5 h 5"/>
                  <a:gd name="T2" fmla="*/ 3 w 8"/>
                  <a:gd name="T3" fmla="*/ 5 h 5"/>
                  <a:gd name="T4" fmla="*/ 3 w 8"/>
                  <a:gd name="T5" fmla="*/ 5 h 5"/>
                  <a:gd name="T6" fmla="*/ 3 w 8"/>
                  <a:gd name="T7" fmla="*/ 5 h 5"/>
                  <a:gd name="T8" fmla="*/ 6 w 8"/>
                  <a:gd name="T9" fmla="*/ 2 h 5"/>
                  <a:gd name="T10" fmla="*/ 6 w 8"/>
                  <a:gd name="T11" fmla="*/ 2 h 5"/>
                  <a:gd name="T12" fmla="*/ 6 w 8"/>
                  <a:gd name="T13" fmla="*/ 2 h 5"/>
                  <a:gd name="T14" fmla="*/ 6 w 8"/>
                  <a:gd name="T15" fmla="*/ 2 h 5"/>
                  <a:gd name="T16" fmla="*/ 6 w 8"/>
                  <a:gd name="T17" fmla="*/ 2 h 5"/>
                  <a:gd name="T18" fmla="*/ 8 w 8"/>
                  <a:gd name="T19" fmla="*/ 2 h 5"/>
                  <a:gd name="T20" fmla="*/ 6 w 8"/>
                  <a:gd name="T21" fmla="*/ 0 h 5"/>
                  <a:gd name="T22" fmla="*/ 6 w 8"/>
                  <a:gd name="T23" fmla="*/ 0 h 5"/>
                  <a:gd name="T24" fmla="*/ 3 w 8"/>
                  <a:gd name="T25" fmla="*/ 0 h 5"/>
                  <a:gd name="T26" fmla="*/ 3 w 8"/>
                  <a:gd name="T27" fmla="*/ 0 h 5"/>
                  <a:gd name="T28" fmla="*/ 3 w 8"/>
                  <a:gd name="T29" fmla="*/ 0 h 5"/>
                  <a:gd name="T30" fmla="*/ 3 w 8"/>
                  <a:gd name="T31" fmla="*/ 0 h 5"/>
                  <a:gd name="T32" fmla="*/ 0 w 8"/>
                  <a:gd name="T33" fmla="*/ 2 h 5"/>
                  <a:gd name="T34" fmla="*/ 0 w 8"/>
                  <a:gd name="T35" fmla="*/ 2 h 5"/>
                  <a:gd name="T36" fmla="*/ 0 w 8"/>
                  <a:gd name="T37" fmla="*/ 2 h 5"/>
                  <a:gd name="T38" fmla="*/ 0 w 8"/>
                  <a:gd name="T39" fmla="*/ 2 h 5"/>
                  <a:gd name="T40" fmla="*/ 3 w 8"/>
                  <a:gd name="T41" fmla="*/ 5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5"/>
                  <a:gd name="T65" fmla="*/ 8 w 8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5">
                    <a:moveTo>
                      <a:pt x="3" y="5"/>
                    </a:moveTo>
                    <a:lnTo>
                      <a:pt x="3" y="5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09" name="Freeform 3743"/>
              <p:cNvSpPr>
                <a:spLocks/>
              </p:cNvSpPr>
              <p:nvPr/>
            </p:nvSpPr>
            <p:spPr bwMode="auto">
              <a:xfrm>
                <a:off x="1975" y="2433"/>
                <a:ext cx="16" cy="29"/>
              </a:xfrm>
              <a:custGeom>
                <a:avLst/>
                <a:gdLst>
                  <a:gd name="T0" fmla="*/ 6 w 16"/>
                  <a:gd name="T1" fmla="*/ 29 h 29"/>
                  <a:gd name="T2" fmla="*/ 6 w 16"/>
                  <a:gd name="T3" fmla="*/ 29 h 29"/>
                  <a:gd name="T4" fmla="*/ 6 w 16"/>
                  <a:gd name="T5" fmla="*/ 26 h 29"/>
                  <a:gd name="T6" fmla="*/ 6 w 16"/>
                  <a:gd name="T7" fmla="*/ 21 h 29"/>
                  <a:gd name="T8" fmla="*/ 8 w 16"/>
                  <a:gd name="T9" fmla="*/ 19 h 29"/>
                  <a:gd name="T10" fmla="*/ 8 w 16"/>
                  <a:gd name="T11" fmla="*/ 16 h 29"/>
                  <a:gd name="T12" fmla="*/ 11 w 16"/>
                  <a:gd name="T13" fmla="*/ 11 h 29"/>
                  <a:gd name="T14" fmla="*/ 13 w 16"/>
                  <a:gd name="T15" fmla="*/ 8 h 29"/>
                  <a:gd name="T16" fmla="*/ 13 w 16"/>
                  <a:gd name="T17" fmla="*/ 5 h 29"/>
                  <a:gd name="T18" fmla="*/ 16 w 16"/>
                  <a:gd name="T19" fmla="*/ 3 h 29"/>
                  <a:gd name="T20" fmla="*/ 13 w 16"/>
                  <a:gd name="T21" fmla="*/ 0 h 29"/>
                  <a:gd name="T22" fmla="*/ 11 w 16"/>
                  <a:gd name="T23" fmla="*/ 3 h 29"/>
                  <a:gd name="T24" fmla="*/ 11 w 16"/>
                  <a:gd name="T25" fmla="*/ 5 h 29"/>
                  <a:gd name="T26" fmla="*/ 8 w 16"/>
                  <a:gd name="T27" fmla="*/ 11 h 29"/>
                  <a:gd name="T28" fmla="*/ 6 w 16"/>
                  <a:gd name="T29" fmla="*/ 13 h 29"/>
                  <a:gd name="T30" fmla="*/ 3 w 16"/>
                  <a:gd name="T31" fmla="*/ 19 h 29"/>
                  <a:gd name="T32" fmla="*/ 3 w 16"/>
                  <a:gd name="T33" fmla="*/ 21 h 29"/>
                  <a:gd name="T34" fmla="*/ 0 w 16"/>
                  <a:gd name="T35" fmla="*/ 26 h 29"/>
                  <a:gd name="T36" fmla="*/ 0 w 16"/>
                  <a:gd name="T37" fmla="*/ 29 h 29"/>
                  <a:gd name="T38" fmla="*/ 0 w 16"/>
                  <a:gd name="T39" fmla="*/ 29 h 29"/>
                  <a:gd name="T40" fmla="*/ 6 w 16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29"/>
                  <a:gd name="T65" fmla="*/ 16 w 16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29">
                    <a:moveTo>
                      <a:pt x="6" y="29"/>
                    </a:moveTo>
                    <a:lnTo>
                      <a:pt x="6" y="29"/>
                    </a:lnTo>
                    <a:lnTo>
                      <a:pt x="6" y="26"/>
                    </a:lnTo>
                    <a:lnTo>
                      <a:pt x="6" y="21"/>
                    </a:lnTo>
                    <a:lnTo>
                      <a:pt x="8" y="19"/>
                    </a:lnTo>
                    <a:lnTo>
                      <a:pt x="8" y="16"/>
                    </a:lnTo>
                    <a:lnTo>
                      <a:pt x="11" y="11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6" y="3"/>
                    </a:lnTo>
                    <a:lnTo>
                      <a:pt x="13" y="0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8" y="11"/>
                    </a:lnTo>
                    <a:lnTo>
                      <a:pt x="6" y="13"/>
                    </a:lnTo>
                    <a:lnTo>
                      <a:pt x="3" y="19"/>
                    </a:lnTo>
                    <a:lnTo>
                      <a:pt x="3" y="21"/>
                    </a:lnTo>
                    <a:lnTo>
                      <a:pt x="0" y="26"/>
                    </a:lnTo>
                    <a:lnTo>
                      <a:pt x="0" y="29"/>
                    </a:lnTo>
                    <a:lnTo>
                      <a:pt x="6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10" name="Freeform 3744"/>
              <p:cNvSpPr>
                <a:spLocks/>
              </p:cNvSpPr>
              <p:nvPr/>
            </p:nvSpPr>
            <p:spPr bwMode="auto">
              <a:xfrm>
                <a:off x="1975" y="2462"/>
                <a:ext cx="6" cy="29"/>
              </a:xfrm>
              <a:custGeom>
                <a:avLst/>
                <a:gdLst>
                  <a:gd name="T0" fmla="*/ 6 w 6"/>
                  <a:gd name="T1" fmla="*/ 26 h 29"/>
                  <a:gd name="T2" fmla="*/ 6 w 6"/>
                  <a:gd name="T3" fmla="*/ 26 h 29"/>
                  <a:gd name="T4" fmla="*/ 3 w 6"/>
                  <a:gd name="T5" fmla="*/ 24 h 29"/>
                  <a:gd name="T6" fmla="*/ 3 w 6"/>
                  <a:gd name="T7" fmla="*/ 21 h 29"/>
                  <a:gd name="T8" fmla="*/ 3 w 6"/>
                  <a:gd name="T9" fmla="*/ 18 h 29"/>
                  <a:gd name="T10" fmla="*/ 3 w 6"/>
                  <a:gd name="T11" fmla="*/ 13 h 29"/>
                  <a:gd name="T12" fmla="*/ 3 w 6"/>
                  <a:gd name="T13" fmla="*/ 10 h 29"/>
                  <a:gd name="T14" fmla="*/ 3 w 6"/>
                  <a:gd name="T15" fmla="*/ 8 h 29"/>
                  <a:gd name="T16" fmla="*/ 3 w 6"/>
                  <a:gd name="T17" fmla="*/ 3 h 29"/>
                  <a:gd name="T18" fmla="*/ 6 w 6"/>
                  <a:gd name="T19" fmla="*/ 0 h 29"/>
                  <a:gd name="T20" fmla="*/ 0 w 6"/>
                  <a:gd name="T21" fmla="*/ 0 h 29"/>
                  <a:gd name="T22" fmla="*/ 0 w 6"/>
                  <a:gd name="T23" fmla="*/ 3 h 29"/>
                  <a:gd name="T24" fmla="*/ 0 w 6"/>
                  <a:gd name="T25" fmla="*/ 8 h 29"/>
                  <a:gd name="T26" fmla="*/ 0 w 6"/>
                  <a:gd name="T27" fmla="*/ 10 h 29"/>
                  <a:gd name="T28" fmla="*/ 0 w 6"/>
                  <a:gd name="T29" fmla="*/ 13 h 29"/>
                  <a:gd name="T30" fmla="*/ 0 w 6"/>
                  <a:gd name="T31" fmla="*/ 18 h 29"/>
                  <a:gd name="T32" fmla="*/ 0 w 6"/>
                  <a:gd name="T33" fmla="*/ 21 h 29"/>
                  <a:gd name="T34" fmla="*/ 0 w 6"/>
                  <a:gd name="T35" fmla="*/ 26 h 29"/>
                  <a:gd name="T36" fmla="*/ 3 w 6"/>
                  <a:gd name="T37" fmla="*/ 29 h 29"/>
                  <a:gd name="T38" fmla="*/ 3 w 6"/>
                  <a:gd name="T39" fmla="*/ 29 h 29"/>
                  <a:gd name="T40" fmla="*/ 6 w 6"/>
                  <a:gd name="T41" fmla="*/ 26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29"/>
                  <a:gd name="T65" fmla="*/ 6 w 6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29">
                    <a:moveTo>
                      <a:pt x="6" y="26"/>
                    </a:moveTo>
                    <a:lnTo>
                      <a:pt x="6" y="26"/>
                    </a:lnTo>
                    <a:lnTo>
                      <a:pt x="3" y="24"/>
                    </a:lnTo>
                    <a:lnTo>
                      <a:pt x="3" y="21"/>
                    </a:lnTo>
                    <a:lnTo>
                      <a:pt x="3" y="18"/>
                    </a:lnTo>
                    <a:lnTo>
                      <a:pt x="3" y="13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3" y="29"/>
                    </a:lnTo>
                    <a:lnTo>
                      <a:pt x="6" y="2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11" name="Freeform 3745"/>
              <p:cNvSpPr>
                <a:spLocks/>
              </p:cNvSpPr>
              <p:nvPr/>
            </p:nvSpPr>
            <p:spPr bwMode="auto">
              <a:xfrm>
                <a:off x="1978" y="2488"/>
                <a:ext cx="18" cy="21"/>
              </a:xfrm>
              <a:custGeom>
                <a:avLst/>
                <a:gdLst>
                  <a:gd name="T0" fmla="*/ 16 w 18"/>
                  <a:gd name="T1" fmla="*/ 19 h 21"/>
                  <a:gd name="T2" fmla="*/ 18 w 18"/>
                  <a:gd name="T3" fmla="*/ 16 h 21"/>
                  <a:gd name="T4" fmla="*/ 16 w 18"/>
                  <a:gd name="T5" fmla="*/ 16 h 21"/>
                  <a:gd name="T6" fmla="*/ 13 w 18"/>
                  <a:gd name="T7" fmla="*/ 13 h 21"/>
                  <a:gd name="T8" fmla="*/ 10 w 18"/>
                  <a:gd name="T9" fmla="*/ 13 h 21"/>
                  <a:gd name="T10" fmla="*/ 8 w 18"/>
                  <a:gd name="T11" fmla="*/ 11 h 21"/>
                  <a:gd name="T12" fmla="*/ 5 w 18"/>
                  <a:gd name="T13" fmla="*/ 8 h 21"/>
                  <a:gd name="T14" fmla="*/ 5 w 18"/>
                  <a:gd name="T15" fmla="*/ 5 h 21"/>
                  <a:gd name="T16" fmla="*/ 3 w 18"/>
                  <a:gd name="T17" fmla="*/ 3 h 21"/>
                  <a:gd name="T18" fmla="*/ 3 w 18"/>
                  <a:gd name="T19" fmla="*/ 0 h 21"/>
                  <a:gd name="T20" fmla="*/ 0 w 18"/>
                  <a:gd name="T21" fmla="*/ 3 h 21"/>
                  <a:gd name="T22" fmla="*/ 0 w 18"/>
                  <a:gd name="T23" fmla="*/ 5 h 21"/>
                  <a:gd name="T24" fmla="*/ 3 w 18"/>
                  <a:gd name="T25" fmla="*/ 8 h 21"/>
                  <a:gd name="T26" fmla="*/ 3 w 18"/>
                  <a:gd name="T27" fmla="*/ 11 h 21"/>
                  <a:gd name="T28" fmla="*/ 5 w 18"/>
                  <a:gd name="T29" fmla="*/ 13 h 21"/>
                  <a:gd name="T30" fmla="*/ 8 w 18"/>
                  <a:gd name="T31" fmla="*/ 16 h 21"/>
                  <a:gd name="T32" fmla="*/ 10 w 18"/>
                  <a:gd name="T33" fmla="*/ 16 h 21"/>
                  <a:gd name="T34" fmla="*/ 13 w 18"/>
                  <a:gd name="T35" fmla="*/ 19 h 21"/>
                  <a:gd name="T36" fmla="*/ 16 w 18"/>
                  <a:gd name="T37" fmla="*/ 21 h 21"/>
                  <a:gd name="T38" fmla="*/ 18 w 18"/>
                  <a:gd name="T39" fmla="*/ 21 h 21"/>
                  <a:gd name="T40" fmla="*/ 16 w 18"/>
                  <a:gd name="T41" fmla="*/ 21 h 21"/>
                  <a:gd name="T42" fmla="*/ 16 w 18"/>
                  <a:gd name="T43" fmla="*/ 21 h 21"/>
                  <a:gd name="T44" fmla="*/ 18 w 18"/>
                  <a:gd name="T45" fmla="*/ 21 h 21"/>
                  <a:gd name="T46" fmla="*/ 16 w 18"/>
                  <a:gd name="T47" fmla="*/ 19 h 2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8"/>
                  <a:gd name="T73" fmla="*/ 0 h 21"/>
                  <a:gd name="T74" fmla="*/ 18 w 18"/>
                  <a:gd name="T75" fmla="*/ 21 h 21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8" h="21">
                    <a:moveTo>
                      <a:pt x="16" y="19"/>
                    </a:moveTo>
                    <a:lnTo>
                      <a:pt x="18" y="16"/>
                    </a:lnTo>
                    <a:lnTo>
                      <a:pt x="16" y="16"/>
                    </a:lnTo>
                    <a:lnTo>
                      <a:pt x="13" y="13"/>
                    </a:lnTo>
                    <a:lnTo>
                      <a:pt x="10" y="13"/>
                    </a:lnTo>
                    <a:lnTo>
                      <a:pt x="8" y="11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3" y="11"/>
                    </a:lnTo>
                    <a:lnTo>
                      <a:pt x="5" y="13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3" y="19"/>
                    </a:lnTo>
                    <a:lnTo>
                      <a:pt x="16" y="21"/>
                    </a:lnTo>
                    <a:lnTo>
                      <a:pt x="18" y="21"/>
                    </a:lnTo>
                    <a:lnTo>
                      <a:pt x="16" y="21"/>
                    </a:lnTo>
                    <a:lnTo>
                      <a:pt x="18" y="21"/>
                    </a:lnTo>
                    <a:lnTo>
                      <a:pt x="16" y="1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12" name="Freeform 3746"/>
              <p:cNvSpPr>
                <a:spLocks/>
              </p:cNvSpPr>
              <p:nvPr/>
            </p:nvSpPr>
            <p:spPr bwMode="auto">
              <a:xfrm>
                <a:off x="1771" y="2394"/>
                <a:ext cx="129" cy="34"/>
              </a:xfrm>
              <a:custGeom>
                <a:avLst/>
                <a:gdLst>
                  <a:gd name="T0" fmla="*/ 0 w 129"/>
                  <a:gd name="T1" fmla="*/ 5 h 34"/>
                  <a:gd name="T2" fmla="*/ 0 w 129"/>
                  <a:gd name="T3" fmla="*/ 16 h 34"/>
                  <a:gd name="T4" fmla="*/ 3 w 129"/>
                  <a:gd name="T5" fmla="*/ 26 h 34"/>
                  <a:gd name="T6" fmla="*/ 3 w 129"/>
                  <a:gd name="T7" fmla="*/ 29 h 34"/>
                  <a:gd name="T8" fmla="*/ 6 w 129"/>
                  <a:gd name="T9" fmla="*/ 31 h 34"/>
                  <a:gd name="T10" fmla="*/ 34 w 129"/>
                  <a:gd name="T11" fmla="*/ 34 h 34"/>
                  <a:gd name="T12" fmla="*/ 63 w 129"/>
                  <a:gd name="T13" fmla="*/ 34 h 34"/>
                  <a:gd name="T14" fmla="*/ 95 w 129"/>
                  <a:gd name="T15" fmla="*/ 34 h 34"/>
                  <a:gd name="T16" fmla="*/ 108 w 129"/>
                  <a:gd name="T17" fmla="*/ 34 h 34"/>
                  <a:gd name="T18" fmla="*/ 115 w 129"/>
                  <a:gd name="T19" fmla="*/ 34 h 34"/>
                  <a:gd name="T20" fmla="*/ 121 w 129"/>
                  <a:gd name="T21" fmla="*/ 31 h 34"/>
                  <a:gd name="T22" fmla="*/ 126 w 129"/>
                  <a:gd name="T23" fmla="*/ 26 h 34"/>
                  <a:gd name="T24" fmla="*/ 129 w 129"/>
                  <a:gd name="T25" fmla="*/ 18 h 34"/>
                  <a:gd name="T26" fmla="*/ 129 w 129"/>
                  <a:gd name="T27" fmla="*/ 10 h 34"/>
                  <a:gd name="T28" fmla="*/ 129 w 129"/>
                  <a:gd name="T29" fmla="*/ 5 h 34"/>
                  <a:gd name="T30" fmla="*/ 126 w 129"/>
                  <a:gd name="T31" fmla="*/ 3 h 34"/>
                  <a:gd name="T32" fmla="*/ 118 w 129"/>
                  <a:gd name="T33" fmla="*/ 0 h 34"/>
                  <a:gd name="T34" fmla="*/ 113 w 129"/>
                  <a:gd name="T35" fmla="*/ 0 h 34"/>
                  <a:gd name="T36" fmla="*/ 108 w 129"/>
                  <a:gd name="T37" fmla="*/ 0 h 34"/>
                  <a:gd name="T38" fmla="*/ 102 w 129"/>
                  <a:gd name="T39" fmla="*/ 0 h 34"/>
                  <a:gd name="T40" fmla="*/ 89 w 129"/>
                  <a:gd name="T41" fmla="*/ 0 h 34"/>
                  <a:gd name="T42" fmla="*/ 71 w 129"/>
                  <a:gd name="T43" fmla="*/ 3 h 34"/>
                  <a:gd name="T44" fmla="*/ 53 w 129"/>
                  <a:gd name="T45" fmla="*/ 3 h 34"/>
                  <a:gd name="T46" fmla="*/ 32 w 129"/>
                  <a:gd name="T47" fmla="*/ 3 h 34"/>
                  <a:gd name="T48" fmla="*/ 16 w 129"/>
                  <a:gd name="T49" fmla="*/ 5 h 34"/>
                  <a:gd name="T50" fmla="*/ 6 w 129"/>
                  <a:gd name="T51" fmla="*/ 5 h 34"/>
                  <a:gd name="T52" fmla="*/ 0 w 129"/>
                  <a:gd name="T53" fmla="*/ 5 h 34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129"/>
                  <a:gd name="T82" fmla="*/ 0 h 34"/>
                  <a:gd name="T83" fmla="*/ 129 w 129"/>
                  <a:gd name="T84" fmla="*/ 34 h 34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129" h="34">
                    <a:moveTo>
                      <a:pt x="0" y="5"/>
                    </a:moveTo>
                    <a:lnTo>
                      <a:pt x="0" y="16"/>
                    </a:lnTo>
                    <a:lnTo>
                      <a:pt x="3" y="26"/>
                    </a:lnTo>
                    <a:lnTo>
                      <a:pt x="3" y="29"/>
                    </a:lnTo>
                    <a:lnTo>
                      <a:pt x="6" y="31"/>
                    </a:lnTo>
                    <a:lnTo>
                      <a:pt x="34" y="34"/>
                    </a:lnTo>
                    <a:lnTo>
                      <a:pt x="63" y="34"/>
                    </a:lnTo>
                    <a:lnTo>
                      <a:pt x="95" y="34"/>
                    </a:lnTo>
                    <a:lnTo>
                      <a:pt x="108" y="34"/>
                    </a:lnTo>
                    <a:lnTo>
                      <a:pt x="115" y="34"/>
                    </a:lnTo>
                    <a:lnTo>
                      <a:pt x="121" y="31"/>
                    </a:lnTo>
                    <a:lnTo>
                      <a:pt x="126" y="26"/>
                    </a:lnTo>
                    <a:lnTo>
                      <a:pt x="129" y="18"/>
                    </a:lnTo>
                    <a:lnTo>
                      <a:pt x="129" y="10"/>
                    </a:lnTo>
                    <a:lnTo>
                      <a:pt x="129" y="5"/>
                    </a:lnTo>
                    <a:lnTo>
                      <a:pt x="126" y="3"/>
                    </a:lnTo>
                    <a:lnTo>
                      <a:pt x="118" y="0"/>
                    </a:lnTo>
                    <a:lnTo>
                      <a:pt x="113" y="0"/>
                    </a:lnTo>
                    <a:lnTo>
                      <a:pt x="108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71" y="3"/>
                    </a:lnTo>
                    <a:lnTo>
                      <a:pt x="53" y="3"/>
                    </a:lnTo>
                    <a:lnTo>
                      <a:pt x="32" y="3"/>
                    </a:lnTo>
                    <a:lnTo>
                      <a:pt x="16" y="5"/>
                    </a:lnTo>
                    <a:lnTo>
                      <a:pt x="6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13" name="Freeform 3747"/>
              <p:cNvSpPr>
                <a:spLocks/>
              </p:cNvSpPr>
              <p:nvPr/>
            </p:nvSpPr>
            <p:spPr bwMode="auto">
              <a:xfrm>
                <a:off x="1771" y="2399"/>
                <a:ext cx="3" cy="21"/>
              </a:xfrm>
              <a:custGeom>
                <a:avLst/>
                <a:gdLst>
                  <a:gd name="T0" fmla="*/ 3 w 3"/>
                  <a:gd name="T1" fmla="*/ 21 h 21"/>
                  <a:gd name="T2" fmla="*/ 3 w 3"/>
                  <a:gd name="T3" fmla="*/ 21 h 21"/>
                  <a:gd name="T4" fmla="*/ 3 w 3"/>
                  <a:gd name="T5" fmla="*/ 18 h 21"/>
                  <a:gd name="T6" fmla="*/ 3 w 3"/>
                  <a:gd name="T7" fmla="*/ 16 h 21"/>
                  <a:gd name="T8" fmla="*/ 3 w 3"/>
                  <a:gd name="T9" fmla="*/ 13 h 21"/>
                  <a:gd name="T10" fmla="*/ 3 w 3"/>
                  <a:gd name="T11" fmla="*/ 11 h 21"/>
                  <a:gd name="T12" fmla="*/ 3 w 3"/>
                  <a:gd name="T13" fmla="*/ 8 h 21"/>
                  <a:gd name="T14" fmla="*/ 3 w 3"/>
                  <a:gd name="T15" fmla="*/ 5 h 21"/>
                  <a:gd name="T16" fmla="*/ 3 w 3"/>
                  <a:gd name="T17" fmla="*/ 3 h 21"/>
                  <a:gd name="T18" fmla="*/ 3 w 3"/>
                  <a:gd name="T19" fmla="*/ 0 h 21"/>
                  <a:gd name="T20" fmla="*/ 0 w 3"/>
                  <a:gd name="T21" fmla="*/ 0 h 21"/>
                  <a:gd name="T22" fmla="*/ 0 w 3"/>
                  <a:gd name="T23" fmla="*/ 3 h 21"/>
                  <a:gd name="T24" fmla="*/ 0 w 3"/>
                  <a:gd name="T25" fmla="*/ 5 h 21"/>
                  <a:gd name="T26" fmla="*/ 0 w 3"/>
                  <a:gd name="T27" fmla="*/ 8 h 21"/>
                  <a:gd name="T28" fmla="*/ 0 w 3"/>
                  <a:gd name="T29" fmla="*/ 11 h 21"/>
                  <a:gd name="T30" fmla="*/ 0 w 3"/>
                  <a:gd name="T31" fmla="*/ 13 h 21"/>
                  <a:gd name="T32" fmla="*/ 0 w 3"/>
                  <a:gd name="T33" fmla="*/ 16 h 21"/>
                  <a:gd name="T34" fmla="*/ 0 w 3"/>
                  <a:gd name="T35" fmla="*/ 18 h 21"/>
                  <a:gd name="T36" fmla="*/ 0 w 3"/>
                  <a:gd name="T37" fmla="*/ 21 h 21"/>
                  <a:gd name="T38" fmla="*/ 0 w 3"/>
                  <a:gd name="T39" fmla="*/ 21 h 21"/>
                  <a:gd name="T40" fmla="*/ 3 w 3"/>
                  <a:gd name="T41" fmla="*/ 21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"/>
                  <a:gd name="T64" fmla="*/ 0 h 21"/>
                  <a:gd name="T65" fmla="*/ 3 w 3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" h="21">
                    <a:moveTo>
                      <a:pt x="3" y="21"/>
                    </a:moveTo>
                    <a:lnTo>
                      <a:pt x="3" y="21"/>
                    </a:lnTo>
                    <a:lnTo>
                      <a:pt x="3" y="18"/>
                    </a:lnTo>
                    <a:lnTo>
                      <a:pt x="3" y="16"/>
                    </a:lnTo>
                    <a:lnTo>
                      <a:pt x="3" y="13"/>
                    </a:lnTo>
                    <a:lnTo>
                      <a:pt x="3" y="11"/>
                    </a:lnTo>
                    <a:lnTo>
                      <a:pt x="3" y="8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3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14" name="Freeform 3748"/>
              <p:cNvSpPr>
                <a:spLocks/>
              </p:cNvSpPr>
              <p:nvPr/>
            </p:nvSpPr>
            <p:spPr bwMode="auto">
              <a:xfrm>
                <a:off x="1771" y="2420"/>
                <a:ext cx="6" cy="8"/>
              </a:xfrm>
              <a:custGeom>
                <a:avLst/>
                <a:gdLst>
                  <a:gd name="T0" fmla="*/ 6 w 6"/>
                  <a:gd name="T1" fmla="*/ 3 h 8"/>
                  <a:gd name="T2" fmla="*/ 6 w 6"/>
                  <a:gd name="T3" fmla="*/ 3 h 8"/>
                  <a:gd name="T4" fmla="*/ 6 w 6"/>
                  <a:gd name="T5" fmla="*/ 3 h 8"/>
                  <a:gd name="T6" fmla="*/ 6 w 6"/>
                  <a:gd name="T7" fmla="*/ 3 h 8"/>
                  <a:gd name="T8" fmla="*/ 6 w 6"/>
                  <a:gd name="T9" fmla="*/ 3 h 8"/>
                  <a:gd name="T10" fmla="*/ 6 w 6"/>
                  <a:gd name="T11" fmla="*/ 3 h 8"/>
                  <a:gd name="T12" fmla="*/ 3 w 6"/>
                  <a:gd name="T13" fmla="*/ 3 h 8"/>
                  <a:gd name="T14" fmla="*/ 3 w 6"/>
                  <a:gd name="T15" fmla="*/ 0 h 8"/>
                  <a:gd name="T16" fmla="*/ 3 w 6"/>
                  <a:gd name="T17" fmla="*/ 0 h 8"/>
                  <a:gd name="T18" fmla="*/ 3 w 6"/>
                  <a:gd name="T19" fmla="*/ 0 h 8"/>
                  <a:gd name="T20" fmla="*/ 0 w 6"/>
                  <a:gd name="T21" fmla="*/ 0 h 8"/>
                  <a:gd name="T22" fmla="*/ 0 w 6"/>
                  <a:gd name="T23" fmla="*/ 0 h 8"/>
                  <a:gd name="T24" fmla="*/ 0 w 6"/>
                  <a:gd name="T25" fmla="*/ 3 h 8"/>
                  <a:gd name="T26" fmla="*/ 0 w 6"/>
                  <a:gd name="T27" fmla="*/ 3 h 8"/>
                  <a:gd name="T28" fmla="*/ 0 w 6"/>
                  <a:gd name="T29" fmla="*/ 3 h 8"/>
                  <a:gd name="T30" fmla="*/ 0 w 6"/>
                  <a:gd name="T31" fmla="*/ 5 h 8"/>
                  <a:gd name="T32" fmla="*/ 3 w 6"/>
                  <a:gd name="T33" fmla="*/ 5 h 8"/>
                  <a:gd name="T34" fmla="*/ 3 w 6"/>
                  <a:gd name="T35" fmla="*/ 8 h 8"/>
                  <a:gd name="T36" fmla="*/ 6 w 6"/>
                  <a:gd name="T37" fmla="*/ 8 h 8"/>
                  <a:gd name="T38" fmla="*/ 6 w 6"/>
                  <a:gd name="T39" fmla="*/ 8 h 8"/>
                  <a:gd name="T40" fmla="*/ 6 w 6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8"/>
                  <a:gd name="T65" fmla="*/ 6 w 6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8">
                    <a:moveTo>
                      <a:pt x="6" y="3"/>
                    </a:moveTo>
                    <a:lnTo>
                      <a:pt x="6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6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15" name="Freeform 3749"/>
              <p:cNvSpPr>
                <a:spLocks/>
              </p:cNvSpPr>
              <p:nvPr/>
            </p:nvSpPr>
            <p:spPr bwMode="auto">
              <a:xfrm>
                <a:off x="1777" y="2423"/>
                <a:ext cx="57" cy="5"/>
              </a:xfrm>
              <a:custGeom>
                <a:avLst/>
                <a:gdLst>
                  <a:gd name="T0" fmla="*/ 57 w 57"/>
                  <a:gd name="T1" fmla="*/ 2 h 5"/>
                  <a:gd name="T2" fmla="*/ 57 w 57"/>
                  <a:gd name="T3" fmla="*/ 2 h 5"/>
                  <a:gd name="T4" fmla="*/ 49 w 57"/>
                  <a:gd name="T5" fmla="*/ 2 h 5"/>
                  <a:gd name="T6" fmla="*/ 41 w 57"/>
                  <a:gd name="T7" fmla="*/ 2 h 5"/>
                  <a:gd name="T8" fmla="*/ 36 w 57"/>
                  <a:gd name="T9" fmla="*/ 2 h 5"/>
                  <a:gd name="T10" fmla="*/ 28 w 57"/>
                  <a:gd name="T11" fmla="*/ 2 h 5"/>
                  <a:gd name="T12" fmla="*/ 20 w 57"/>
                  <a:gd name="T13" fmla="*/ 2 h 5"/>
                  <a:gd name="T14" fmla="*/ 13 w 57"/>
                  <a:gd name="T15" fmla="*/ 2 h 5"/>
                  <a:gd name="T16" fmla="*/ 7 w 57"/>
                  <a:gd name="T17" fmla="*/ 2 h 5"/>
                  <a:gd name="T18" fmla="*/ 0 w 57"/>
                  <a:gd name="T19" fmla="*/ 0 h 5"/>
                  <a:gd name="T20" fmla="*/ 0 w 57"/>
                  <a:gd name="T21" fmla="*/ 5 h 5"/>
                  <a:gd name="T22" fmla="*/ 7 w 57"/>
                  <a:gd name="T23" fmla="*/ 5 h 5"/>
                  <a:gd name="T24" fmla="*/ 13 w 57"/>
                  <a:gd name="T25" fmla="*/ 5 h 5"/>
                  <a:gd name="T26" fmla="*/ 20 w 57"/>
                  <a:gd name="T27" fmla="*/ 5 h 5"/>
                  <a:gd name="T28" fmla="*/ 28 w 57"/>
                  <a:gd name="T29" fmla="*/ 5 h 5"/>
                  <a:gd name="T30" fmla="*/ 36 w 57"/>
                  <a:gd name="T31" fmla="*/ 5 h 5"/>
                  <a:gd name="T32" fmla="*/ 41 w 57"/>
                  <a:gd name="T33" fmla="*/ 5 h 5"/>
                  <a:gd name="T34" fmla="*/ 49 w 57"/>
                  <a:gd name="T35" fmla="*/ 5 h 5"/>
                  <a:gd name="T36" fmla="*/ 57 w 57"/>
                  <a:gd name="T37" fmla="*/ 5 h 5"/>
                  <a:gd name="T38" fmla="*/ 57 w 57"/>
                  <a:gd name="T39" fmla="*/ 5 h 5"/>
                  <a:gd name="T40" fmla="*/ 57 w 57"/>
                  <a:gd name="T41" fmla="*/ 2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7"/>
                  <a:gd name="T64" fmla="*/ 0 h 5"/>
                  <a:gd name="T65" fmla="*/ 57 w 57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7" h="5">
                    <a:moveTo>
                      <a:pt x="57" y="2"/>
                    </a:moveTo>
                    <a:lnTo>
                      <a:pt x="57" y="2"/>
                    </a:lnTo>
                    <a:lnTo>
                      <a:pt x="49" y="2"/>
                    </a:lnTo>
                    <a:lnTo>
                      <a:pt x="41" y="2"/>
                    </a:lnTo>
                    <a:lnTo>
                      <a:pt x="36" y="2"/>
                    </a:lnTo>
                    <a:lnTo>
                      <a:pt x="28" y="2"/>
                    </a:lnTo>
                    <a:lnTo>
                      <a:pt x="20" y="2"/>
                    </a:lnTo>
                    <a:lnTo>
                      <a:pt x="13" y="2"/>
                    </a:lnTo>
                    <a:lnTo>
                      <a:pt x="7" y="2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7" y="5"/>
                    </a:lnTo>
                    <a:lnTo>
                      <a:pt x="13" y="5"/>
                    </a:lnTo>
                    <a:lnTo>
                      <a:pt x="20" y="5"/>
                    </a:lnTo>
                    <a:lnTo>
                      <a:pt x="28" y="5"/>
                    </a:lnTo>
                    <a:lnTo>
                      <a:pt x="36" y="5"/>
                    </a:lnTo>
                    <a:lnTo>
                      <a:pt x="41" y="5"/>
                    </a:lnTo>
                    <a:lnTo>
                      <a:pt x="49" y="5"/>
                    </a:lnTo>
                    <a:lnTo>
                      <a:pt x="57" y="5"/>
                    </a:lnTo>
                    <a:lnTo>
                      <a:pt x="57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16" name="Freeform 3750"/>
              <p:cNvSpPr>
                <a:spLocks/>
              </p:cNvSpPr>
              <p:nvPr/>
            </p:nvSpPr>
            <p:spPr bwMode="auto">
              <a:xfrm>
                <a:off x="1834" y="2425"/>
                <a:ext cx="32" cy="6"/>
              </a:xfrm>
              <a:custGeom>
                <a:avLst/>
                <a:gdLst>
                  <a:gd name="T0" fmla="*/ 32 w 32"/>
                  <a:gd name="T1" fmla="*/ 3 h 6"/>
                  <a:gd name="T2" fmla="*/ 32 w 32"/>
                  <a:gd name="T3" fmla="*/ 3 h 6"/>
                  <a:gd name="T4" fmla="*/ 29 w 32"/>
                  <a:gd name="T5" fmla="*/ 3 h 6"/>
                  <a:gd name="T6" fmla="*/ 24 w 32"/>
                  <a:gd name="T7" fmla="*/ 0 h 6"/>
                  <a:gd name="T8" fmla="*/ 21 w 32"/>
                  <a:gd name="T9" fmla="*/ 0 h 6"/>
                  <a:gd name="T10" fmla="*/ 16 w 32"/>
                  <a:gd name="T11" fmla="*/ 0 h 6"/>
                  <a:gd name="T12" fmla="*/ 13 w 32"/>
                  <a:gd name="T13" fmla="*/ 0 h 6"/>
                  <a:gd name="T14" fmla="*/ 8 w 32"/>
                  <a:gd name="T15" fmla="*/ 0 h 6"/>
                  <a:gd name="T16" fmla="*/ 5 w 32"/>
                  <a:gd name="T17" fmla="*/ 0 h 6"/>
                  <a:gd name="T18" fmla="*/ 0 w 32"/>
                  <a:gd name="T19" fmla="*/ 0 h 6"/>
                  <a:gd name="T20" fmla="*/ 0 w 32"/>
                  <a:gd name="T21" fmla="*/ 3 h 6"/>
                  <a:gd name="T22" fmla="*/ 5 w 32"/>
                  <a:gd name="T23" fmla="*/ 3 h 6"/>
                  <a:gd name="T24" fmla="*/ 8 w 32"/>
                  <a:gd name="T25" fmla="*/ 3 h 6"/>
                  <a:gd name="T26" fmla="*/ 13 w 32"/>
                  <a:gd name="T27" fmla="*/ 3 h 6"/>
                  <a:gd name="T28" fmla="*/ 16 w 32"/>
                  <a:gd name="T29" fmla="*/ 6 h 6"/>
                  <a:gd name="T30" fmla="*/ 21 w 32"/>
                  <a:gd name="T31" fmla="*/ 6 h 6"/>
                  <a:gd name="T32" fmla="*/ 24 w 32"/>
                  <a:gd name="T33" fmla="*/ 6 h 6"/>
                  <a:gd name="T34" fmla="*/ 29 w 32"/>
                  <a:gd name="T35" fmla="*/ 6 h 6"/>
                  <a:gd name="T36" fmla="*/ 32 w 32"/>
                  <a:gd name="T37" fmla="*/ 6 h 6"/>
                  <a:gd name="T38" fmla="*/ 32 w 32"/>
                  <a:gd name="T39" fmla="*/ 6 h 6"/>
                  <a:gd name="T40" fmla="*/ 32 w 32"/>
                  <a:gd name="T41" fmla="*/ 3 h 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2"/>
                  <a:gd name="T64" fmla="*/ 0 h 6"/>
                  <a:gd name="T65" fmla="*/ 32 w 32"/>
                  <a:gd name="T66" fmla="*/ 6 h 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2" h="6">
                    <a:moveTo>
                      <a:pt x="32" y="3"/>
                    </a:moveTo>
                    <a:lnTo>
                      <a:pt x="32" y="3"/>
                    </a:lnTo>
                    <a:lnTo>
                      <a:pt x="29" y="3"/>
                    </a:lnTo>
                    <a:lnTo>
                      <a:pt x="24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5" y="3"/>
                    </a:lnTo>
                    <a:lnTo>
                      <a:pt x="8" y="3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21" y="6"/>
                    </a:lnTo>
                    <a:lnTo>
                      <a:pt x="24" y="6"/>
                    </a:lnTo>
                    <a:lnTo>
                      <a:pt x="29" y="6"/>
                    </a:lnTo>
                    <a:lnTo>
                      <a:pt x="32" y="6"/>
                    </a:lnTo>
                    <a:lnTo>
                      <a:pt x="32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17" name="Freeform 3751"/>
              <p:cNvSpPr>
                <a:spLocks/>
              </p:cNvSpPr>
              <p:nvPr/>
            </p:nvSpPr>
            <p:spPr bwMode="auto">
              <a:xfrm>
                <a:off x="1866" y="2423"/>
                <a:ext cx="28" cy="8"/>
              </a:xfrm>
              <a:custGeom>
                <a:avLst/>
                <a:gdLst>
                  <a:gd name="T0" fmla="*/ 26 w 28"/>
                  <a:gd name="T1" fmla="*/ 0 h 8"/>
                  <a:gd name="T2" fmla="*/ 26 w 28"/>
                  <a:gd name="T3" fmla="*/ 0 h 8"/>
                  <a:gd name="T4" fmla="*/ 23 w 28"/>
                  <a:gd name="T5" fmla="*/ 2 h 8"/>
                  <a:gd name="T6" fmla="*/ 20 w 28"/>
                  <a:gd name="T7" fmla="*/ 2 h 8"/>
                  <a:gd name="T8" fmla="*/ 18 w 28"/>
                  <a:gd name="T9" fmla="*/ 5 h 8"/>
                  <a:gd name="T10" fmla="*/ 15 w 28"/>
                  <a:gd name="T11" fmla="*/ 5 h 8"/>
                  <a:gd name="T12" fmla="*/ 10 w 28"/>
                  <a:gd name="T13" fmla="*/ 5 h 8"/>
                  <a:gd name="T14" fmla="*/ 7 w 28"/>
                  <a:gd name="T15" fmla="*/ 5 h 8"/>
                  <a:gd name="T16" fmla="*/ 5 w 28"/>
                  <a:gd name="T17" fmla="*/ 5 h 8"/>
                  <a:gd name="T18" fmla="*/ 0 w 28"/>
                  <a:gd name="T19" fmla="*/ 5 h 8"/>
                  <a:gd name="T20" fmla="*/ 0 w 28"/>
                  <a:gd name="T21" fmla="*/ 8 h 8"/>
                  <a:gd name="T22" fmla="*/ 5 w 28"/>
                  <a:gd name="T23" fmla="*/ 8 h 8"/>
                  <a:gd name="T24" fmla="*/ 7 w 28"/>
                  <a:gd name="T25" fmla="*/ 8 h 8"/>
                  <a:gd name="T26" fmla="*/ 10 w 28"/>
                  <a:gd name="T27" fmla="*/ 8 h 8"/>
                  <a:gd name="T28" fmla="*/ 15 w 28"/>
                  <a:gd name="T29" fmla="*/ 8 h 8"/>
                  <a:gd name="T30" fmla="*/ 18 w 28"/>
                  <a:gd name="T31" fmla="*/ 8 h 8"/>
                  <a:gd name="T32" fmla="*/ 20 w 28"/>
                  <a:gd name="T33" fmla="*/ 8 h 8"/>
                  <a:gd name="T34" fmla="*/ 23 w 28"/>
                  <a:gd name="T35" fmla="*/ 5 h 8"/>
                  <a:gd name="T36" fmla="*/ 28 w 28"/>
                  <a:gd name="T37" fmla="*/ 2 h 8"/>
                  <a:gd name="T38" fmla="*/ 28 w 28"/>
                  <a:gd name="T39" fmla="*/ 2 h 8"/>
                  <a:gd name="T40" fmla="*/ 26 w 28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8"/>
                  <a:gd name="T64" fmla="*/ 0 h 8"/>
                  <a:gd name="T65" fmla="*/ 28 w 28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8" h="8">
                    <a:moveTo>
                      <a:pt x="26" y="0"/>
                    </a:moveTo>
                    <a:lnTo>
                      <a:pt x="26" y="0"/>
                    </a:lnTo>
                    <a:lnTo>
                      <a:pt x="23" y="2"/>
                    </a:lnTo>
                    <a:lnTo>
                      <a:pt x="20" y="2"/>
                    </a:lnTo>
                    <a:lnTo>
                      <a:pt x="18" y="5"/>
                    </a:lnTo>
                    <a:lnTo>
                      <a:pt x="15" y="5"/>
                    </a:lnTo>
                    <a:lnTo>
                      <a:pt x="10" y="5"/>
                    </a:lnTo>
                    <a:lnTo>
                      <a:pt x="7" y="5"/>
                    </a:lnTo>
                    <a:lnTo>
                      <a:pt x="5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5" y="8"/>
                    </a:lnTo>
                    <a:lnTo>
                      <a:pt x="18" y="8"/>
                    </a:lnTo>
                    <a:lnTo>
                      <a:pt x="20" y="8"/>
                    </a:lnTo>
                    <a:lnTo>
                      <a:pt x="23" y="5"/>
                    </a:lnTo>
                    <a:lnTo>
                      <a:pt x="28" y="2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18" name="Freeform 3752"/>
              <p:cNvSpPr>
                <a:spLocks/>
              </p:cNvSpPr>
              <p:nvPr/>
            </p:nvSpPr>
            <p:spPr bwMode="auto">
              <a:xfrm>
                <a:off x="1892" y="2397"/>
                <a:ext cx="10" cy="28"/>
              </a:xfrm>
              <a:custGeom>
                <a:avLst/>
                <a:gdLst>
                  <a:gd name="T0" fmla="*/ 5 w 10"/>
                  <a:gd name="T1" fmla="*/ 2 h 28"/>
                  <a:gd name="T2" fmla="*/ 5 w 10"/>
                  <a:gd name="T3" fmla="*/ 2 h 28"/>
                  <a:gd name="T4" fmla="*/ 5 w 10"/>
                  <a:gd name="T5" fmla="*/ 2 h 28"/>
                  <a:gd name="T6" fmla="*/ 5 w 10"/>
                  <a:gd name="T7" fmla="*/ 7 h 28"/>
                  <a:gd name="T8" fmla="*/ 5 w 10"/>
                  <a:gd name="T9" fmla="*/ 10 h 28"/>
                  <a:gd name="T10" fmla="*/ 5 w 10"/>
                  <a:gd name="T11" fmla="*/ 13 h 28"/>
                  <a:gd name="T12" fmla="*/ 5 w 10"/>
                  <a:gd name="T13" fmla="*/ 18 h 28"/>
                  <a:gd name="T14" fmla="*/ 2 w 10"/>
                  <a:gd name="T15" fmla="*/ 20 h 28"/>
                  <a:gd name="T16" fmla="*/ 2 w 10"/>
                  <a:gd name="T17" fmla="*/ 23 h 28"/>
                  <a:gd name="T18" fmla="*/ 0 w 10"/>
                  <a:gd name="T19" fmla="*/ 26 h 28"/>
                  <a:gd name="T20" fmla="*/ 2 w 10"/>
                  <a:gd name="T21" fmla="*/ 28 h 28"/>
                  <a:gd name="T22" fmla="*/ 5 w 10"/>
                  <a:gd name="T23" fmla="*/ 26 h 28"/>
                  <a:gd name="T24" fmla="*/ 5 w 10"/>
                  <a:gd name="T25" fmla="*/ 23 h 28"/>
                  <a:gd name="T26" fmla="*/ 8 w 10"/>
                  <a:gd name="T27" fmla="*/ 18 h 28"/>
                  <a:gd name="T28" fmla="*/ 8 w 10"/>
                  <a:gd name="T29" fmla="*/ 15 h 28"/>
                  <a:gd name="T30" fmla="*/ 10 w 10"/>
                  <a:gd name="T31" fmla="*/ 10 h 28"/>
                  <a:gd name="T32" fmla="*/ 10 w 10"/>
                  <a:gd name="T33" fmla="*/ 7 h 28"/>
                  <a:gd name="T34" fmla="*/ 8 w 10"/>
                  <a:gd name="T35" fmla="*/ 2 h 28"/>
                  <a:gd name="T36" fmla="*/ 8 w 10"/>
                  <a:gd name="T37" fmla="*/ 0 h 28"/>
                  <a:gd name="T38" fmla="*/ 8 w 10"/>
                  <a:gd name="T39" fmla="*/ 0 h 28"/>
                  <a:gd name="T40" fmla="*/ 5 w 10"/>
                  <a:gd name="T41" fmla="*/ 2 h 2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"/>
                  <a:gd name="T64" fmla="*/ 0 h 28"/>
                  <a:gd name="T65" fmla="*/ 10 w 10"/>
                  <a:gd name="T66" fmla="*/ 28 h 2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" h="28">
                    <a:moveTo>
                      <a:pt x="5" y="2"/>
                    </a:moveTo>
                    <a:lnTo>
                      <a:pt x="5" y="2"/>
                    </a:lnTo>
                    <a:lnTo>
                      <a:pt x="5" y="7"/>
                    </a:lnTo>
                    <a:lnTo>
                      <a:pt x="5" y="10"/>
                    </a:lnTo>
                    <a:lnTo>
                      <a:pt x="5" y="13"/>
                    </a:lnTo>
                    <a:lnTo>
                      <a:pt x="5" y="18"/>
                    </a:lnTo>
                    <a:lnTo>
                      <a:pt x="2" y="20"/>
                    </a:lnTo>
                    <a:lnTo>
                      <a:pt x="2" y="23"/>
                    </a:lnTo>
                    <a:lnTo>
                      <a:pt x="0" y="26"/>
                    </a:lnTo>
                    <a:lnTo>
                      <a:pt x="2" y="28"/>
                    </a:lnTo>
                    <a:lnTo>
                      <a:pt x="5" y="26"/>
                    </a:lnTo>
                    <a:lnTo>
                      <a:pt x="5" y="23"/>
                    </a:lnTo>
                    <a:lnTo>
                      <a:pt x="8" y="18"/>
                    </a:lnTo>
                    <a:lnTo>
                      <a:pt x="8" y="15"/>
                    </a:lnTo>
                    <a:lnTo>
                      <a:pt x="10" y="10"/>
                    </a:lnTo>
                    <a:lnTo>
                      <a:pt x="10" y="7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19" name="Freeform 3753"/>
              <p:cNvSpPr>
                <a:spLocks/>
              </p:cNvSpPr>
              <p:nvPr/>
            </p:nvSpPr>
            <p:spPr bwMode="auto">
              <a:xfrm>
                <a:off x="1879" y="2391"/>
                <a:ext cx="21" cy="8"/>
              </a:xfrm>
              <a:custGeom>
                <a:avLst/>
                <a:gdLst>
                  <a:gd name="T0" fmla="*/ 0 w 21"/>
                  <a:gd name="T1" fmla="*/ 3 h 8"/>
                  <a:gd name="T2" fmla="*/ 0 w 21"/>
                  <a:gd name="T3" fmla="*/ 3 h 8"/>
                  <a:gd name="T4" fmla="*/ 0 w 21"/>
                  <a:gd name="T5" fmla="*/ 3 h 8"/>
                  <a:gd name="T6" fmla="*/ 2 w 21"/>
                  <a:gd name="T7" fmla="*/ 3 h 8"/>
                  <a:gd name="T8" fmla="*/ 7 w 21"/>
                  <a:gd name="T9" fmla="*/ 6 h 8"/>
                  <a:gd name="T10" fmla="*/ 10 w 21"/>
                  <a:gd name="T11" fmla="*/ 6 h 8"/>
                  <a:gd name="T12" fmla="*/ 13 w 21"/>
                  <a:gd name="T13" fmla="*/ 6 h 8"/>
                  <a:gd name="T14" fmla="*/ 15 w 21"/>
                  <a:gd name="T15" fmla="*/ 6 h 8"/>
                  <a:gd name="T16" fmla="*/ 18 w 21"/>
                  <a:gd name="T17" fmla="*/ 6 h 8"/>
                  <a:gd name="T18" fmla="*/ 18 w 21"/>
                  <a:gd name="T19" fmla="*/ 8 h 8"/>
                  <a:gd name="T20" fmla="*/ 21 w 21"/>
                  <a:gd name="T21" fmla="*/ 6 h 8"/>
                  <a:gd name="T22" fmla="*/ 18 w 21"/>
                  <a:gd name="T23" fmla="*/ 3 h 8"/>
                  <a:gd name="T24" fmla="*/ 15 w 21"/>
                  <a:gd name="T25" fmla="*/ 3 h 8"/>
                  <a:gd name="T26" fmla="*/ 13 w 21"/>
                  <a:gd name="T27" fmla="*/ 3 h 8"/>
                  <a:gd name="T28" fmla="*/ 10 w 21"/>
                  <a:gd name="T29" fmla="*/ 0 h 8"/>
                  <a:gd name="T30" fmla="*/ 7 w 21"/>
                  <a:gd name="T31" fmla="*/ 0 h 8"/>
                  <a:gd name="T32" fmla="*/ 2 w 21"/>
                  <a:gd name="T33" fmla="*/ 0 h 8"/>
                  <a:gd name="T34" fmla="*/ 0 w 21"/>
                  <a:gd name="T35" fmla="*/ 0 h 8"/>
                  <a:gd name="T36" fmla="*/ 0 w 21"/>
                  <a:gd name="T37" fmla="*/ 0 h 8"/>
                  <a:gd name="T38" fmla="*/ 0 w 21"/>
                  <a:gd name="T39" fmla="*/ 0 h 8"/>
                  <a:gd name="T40" fmla="*/ 0 w 21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0" y="3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7" y="6"/>
                    </a:lnTo>
                    <a:lnTo>
                      <a:pt x="10" y="6"/>
                    </a:lnTo>
                    <a:lnTo>
                      <a:pt x="13" y="6"/>
                    </a:lnTo>
                    <a:lnTo>
                      <a:pt x="15" y="6"/>
                    </a:lnTo>
                    <a:lnTo>
                      <a:pt x="18" y="6"/>
                    </a:lnTo>
                    <a:lnTo>
                      <a:pt x="18" y="8"/>
                    </a:lnTo>
                    <a:lnTo>
                      <a:pt x="21" y="6"/>
                    </a:lnTo>
                    <a:lnTo>
                      <a:pt x="18" y="3"/>
                    </a:lnTo>
                    <a:lnTo>
                      <a:pt x="15" y="3"/>
                    </a:lnTo>
                    <a:lnTo>
                      <a:pt x="13" y="3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20" name="Freeform 3754"/>
              <p:cNvSpPr>
                <a:spLocks/>
              </p:cNvSpPr>
              <p:nvPr/>
            </p:nvSpPr>
            <p:spPr bwMode="auto">
              <a:xfrm>
                <a:off x="1771" y="2391"/>
                <a:ext cx="108" cy="11"/>
              </a:xfrm>
              <a:custGeom>
                <a:avLst/>
                <a:gdLst>
                  <a:gd name="T0" fmla="*/ 3 w 108"/>
                  <a:gd name="T1" fmla="*/ 8 h 11"/>
                  <a:gd name="T2" fmla="*/ 0 w 108"/>
                  <a:gd name="T3" fmla="*/ 11 h 11"/>
                  <a:gd name="T4" fmla="*/ 6 w 108"/>
                  <a:gd name="T5" fmla="*/ 11 h 11"/>
                  <a:gd name="T6" fmla="*/ 16 w 108"/>
                  <a:gd name="T7" fmla="*/ 8 h 11"/>
                  <a:gd name="T8" fmla="*/ 34 w 108"/>
                  <a:gd name="T9" fmla="*/ 8 h 11"/>
                  <a:gd name="T10" fmla="*/ 53 w 108"/>
                  <a:gd name="T11" fmla="*/ 8 h 11"/>
                  <a:gd name="T12" fmla="*/ 71 w 108"/>
                  <a:gd name="T13" fmla="*/ 6 h 11"/>
                  <a:gd name="T14" fmla="*/ 89 w 108"/>
                  <a:gd name="T15" fmla="*/ 6 h 11"/>
                  <a:gd name="T16" fmla="*/ 102 w 108"/>
                  <a:gd name="T17" fmla="*/ 6 h 11"/>
                  <a:gd name="T18" fmla="*/ 108 w 108"/>
                  <a:gd name="T19" fmla="*/ 3 h 11"/>
                  <a:gd name="T20" fmla="*/ 108 w 108"/>
                  <a:gd name="T21" fmla="*/ 0 h 11"/>
                  <a:gd name="T22" fmla="*/ 102 w 108"/>
                  <a:gd name="T23" fmla="*/ 0 h 11"/>
                  <a:gd name="T24" fmla="*/ 89 w 108"/>
                  <a:gd name="T25" fmla="*/ 0 h 11"/>
                  <a:gd name="T26" fmla="*/ 71 w 108"/>
                  <a:gd name="T27" fmla="*/ 3 h 11"/>
                  <a:gd name="T28" fmla="*/ 53 w 108"/>
                  <a:gd name="T29" fmla="*/ 3 h 11"/>
                  <a:gd name="T30" fmla="*/ 34 w 108"/>
                  <a:gd name="T31" fmla="*/ 6 h 11"/>
                  <a:gd name="T32" fmla="*/ 16 w 108"/>
                  <a:gd name="T33" fmla="*/ 6 h 11"/>
                  <a:gd name="T34" fmla="*/ 6 w 108"/>
                  <a:gd name="T35" fmla="*/ 6 h 11"/>
                  <a:gd name="T36" fmla="*/ 0 w 108"/>
                  <a:gd name="T37" fmla="*/ 8 h 11"/>
                  <a:gd name="T38" fmla="*/ 0 w 108"/>
                  <a:gd name="T39" fmla="*/ 8 h 11"/>
                  <a:gd name="T40" fmla="*/ 3 w 108"/>
                  <a:gd name="T41" fmla="*/ 8 h 1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8"/>
                  <a:gd name="T64" fmla="*/ 0 h 11"/>
                  <a:gd name="T65" fmla="*/ 108 w 108"/>
                  <a:gd name="T66" fmla="*/ 11 h 1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8" h="11">
                    <a:moveTo>
                      <a:pt x="3" y="8"/>
                    </a:moveTo>
                    <a:lnTo>
                      <a:pt x="0" y="11"/>
                    </a:lnTo>
                    <a:lnTo>
                      <a:pt x="6" y="11"/>
                    </a:lnTo>
                    <a:lnTo>
                      <a:pt x="16" y="8"/>
                    </a:lnTo>
                    <a:lnTo>
                      <a:pt x="34" y="8"/>
                    </a:lnTo>
                    <a:lnTo>
                      <a:pt x="53" y="8"/>
                    </a:lnTo>
                    <a:lnTo>
                      <a:pt x="71" y="6"/>
                    </a:lnTo>
                    <a:lnTo>
                      <a:pt x="89" y="6"/>
                    </a:lnTo>
                    <a:lnTo>
                      <a:pt x="102" y="6"/>
                    </a:lnTo>
                    <a:lnTo>
                      <a:pt x="108" y="3"/>
                    </a:lnTo>
                    <a:lnTo>
                      <a:pt x="108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71" y="3"/>
                    </a:lnTo>
                    <a:lnTo>
                      <a:pt x="53" y="3"/>
                    </a:lnTo>
                    <a:lnTo>
                      <a:pt x="34" y="6"/>
                    </a:lnTo>
                    <a:lnTo>
                      <a:pt x="16" y="6"/>
                    </a:lnTo>
                    <a:lnTo>
                      <a:pt x="6" y="6"/>
                    </a:lnTo>
                    <a:lnTo>
                      <a:pt x="0" y="8"/>
                    </a:ln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21" name="Rectangle 3755"/>
              <p:cNvSpPr>
                <a:spLocks noChangeArrowheads="1"/>
              </p:cNvSpPr>
              <p:nvPr/>
            </p:nvSpPr>
            <p:spPr bwMode="auto">
              <a:xfrm>
                <a:off x="1790" y="2410"/>
                <a:ext cx="91" cy="5"/>
              </a:xfrm>
              <a:prstGeom prst="rect">
                <a:avLst/>
              </a:prstGeom>
              <a:solidFill>
                <a:srgbClr val="504A5D"/>
              </a:solidFill>
              <a:ln w="0">
                <a:solidFill>
                  <a:srgbClr val="25221E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7122" name="Freeform 3756"/>
              <p:cNvSpPr>
                <a:spLocks/>
              </p:cNvSpPr>
              <p:nvPr/>
            </p:nvSpPr>
            <p:spPr bwMode="auto">
              <a:xfrm>
                <a:off x="1586" y="2318"/>
                <a:ext cx="337" cy="71"/>
              </a:xfrm>
              <a:custGeom>
                <a:avLst/>
                <a:gdLst>
                  <a:gd name="T0" fmla="*/ 55 w 337"/>
                  <a:gd name="T1" fmla="*/ 8 h 71"/>
                  <a:gd name="T2" fmla="*/ 41 w 337"/>
                  <a:gd name="T3" fmla="*/ 10 h 71"/>
                  <a:gd name="T4" fmla="*/ 31 w 337"/>
                  <a:gd name="T5" fmla="*/ 18 h 71"/>
                  <a:gd name="T6" fmla="*/ 23 w 337"/>
                  <a:gd name="T7" fmla="*/ 29 h 71"/>
                  <a:gd name="T8" fmla="*/ 13 w 337"/>
                  <a:gd name="T9" fmla="*/ 37 h 71"/>
                  <a:gd name="T10" fmla="*/ 5 w 337"/>
                  <a:gd name="T11" fmla="*/ 42 h 71"/>
                  <a:gd name="T12" fmla="*/ 0 w 337"/>
                  <a:gd name="T13" fmla="*/ 47 h 71"/>
                  <a:gd name="T14" fmla="*/ 0 w 337"/>
                  <a:gd name="T15" fmla="*/ 55 h 71"/>
                  <a:gd name="T16" fmla="*/ 0 w 337"/>
                  <a:gd name="T17" fmla="*/ 55 h 71"/>
                  <a:gd name="T18" fmla="*/ 5 w 337"/>
                  <a:gd name="T19" fmla="*/ 58 h 71"/>
                  <a:gd name="T20" fmla="*/ 57 w 337"/>
                  <a:gd name="T21" fmla="*/ 65 h 71"/>
                  <a:gd name="T22" fmla="*/ 109 w 337"/>
                  <a:gd name="T23" fmla="*/ 68 h 71"/>
                  <a:gd name="T24" fmla="*/ 162 w 337"/>
                  <a:gd name="T25" fmla="*/ 71 h 71"/>
                  <a:gd name="T26" fmla="*/ 217 w 337"/>
                  <a:gd name="T27" fmla="*/ 71 h 71"/>
                  <a:gd name="T28" fmla="*/ 274 w 337"/>
                  <a:gd name="T29" fmla="*/ 71 h 71"/>
                  <a:gd name="T30" fmla="*/ 303 w 337"/>
                  <a:gd name="T31" fmla="*/ 65 h 71"/>
                  <a:gd name="T32" fmla="*/ 329 w 337"/>
                  <a:gd name="T33" fmla="*/ 60 h 71"/>
                  <a:gd name="T34" fmla="*/ 334 w 337"/>
                  <a:gd name="T35" fmla="*/ 58 h 71"/>
                  <a:gd name="T36" fmla="*/ 337 w 337"/>
                  <a:gd name="T37" fmla="*/ 52 h 71"/>
                  <a:gd name="T38" fmla="*/ 334 w 337"/>
                  <a:gd name="T39" fmla="*/ 42 h 71"/>
                  <a:gd name="T40" fmla="*/ 329 w 337"/>
                  <a:gd name="T41" fmla="*/ 31 h 71"/>
                  <a:gd name="T42" fmla="*/ 324 w 337"/>
                  <a:gd name="T43" fmla="*/ 24 h 71"/>
                  <a:gd name="T44" fmla="*/ 319 w 337"/>
                  <a:gd name="T45" fmla="*/ 10 h 71"/>
                  <a:gd name="T46" fmla="*/ 314 w 337"/>
                  <a:gd name="T47" fmla="*/ 5 h 71"/>
                  <a:gd name="T48" fmla="*/ 306 w 337"/>
                  <a:gd name="T49" fmla="*/ 3 h 71"/>
                  <a:gd name="T50" fmla="*/ 243 w 337"/>
                  <a:gd name="T51" fmla="*/ 0 h 71"/>
                  <a:gd name="T52" fmla="*/ 180 w 337"/>
                  <a:gd name="T53" fmla="*/ 0 h 71"/>
                  <a:gd name="T54" fmla="*/ 117 w 337"/>
                  <a:gd name="T55" fmla="*/ 3 h 71"/>
                  <a:gd name="T56" fmla="*/ 55 w 337"/>
                  <a:gd name="T57" fmla="*/ 8 h 7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337"/>
                  <a:gd name="T88" fmla="*/ 0 h 71"/>
                  <a:gd name="T89" fmla="*/ 337 w 337"/>
                  <a:gd name="T90" fmla="*/ 71 h 71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337" h="71">
                    <a:moveTo>
                      <a:pt x="55" y="8"/>
                    </a:moveTo>
                    <a:lnTo>
                      <a:pt x="41" y="10"/>
                    </a:lnTo>
                    <a:lnTo>
                      <a:pt x="31" y="18"/>
                    </a:lnTo>
                    <a:lnTo>
                      <a:pt x="23" y="29"/>
                    </a:lnTo>
                    <a:lnTo>
                      <a:pt x="13" y="37"/>
                    </a:lnTo>
                    <a:lnTo>
                      <a:pt x="5" y="42"/>
                    </a:lnTo>
                    <a:lnTo>
                      <a:pt x="0" y="47"/>
                    </a:lnTo>
                    <a:lnTo>
                      <a:pt x="0" y="55"/>
                    </a:lnTo>
                    <a:lnTo>
                      <a:pt x="5" y="58"/>
                    </a:lnTo>
                    <a:lnTo>
                      <a:pt x="57" y="65"/>
                    </a:lnTo>
                    <a:lnTo>
                      <a:pt x="109" y="68"/>
                    </a:lnTo>
                    <a:lnTo>
                      <a:pt x="162" y="71"/>
                    </a:lnTo>
                    <a:lnTo>
                      <a:pt x="217" y="71"/>
                    </a:lnTo>
                    <a:lnTo>
                      <a:pt x="274" y="71"/>
                    </a:lnTo>
                    <a:lnTo>
                      <a:pt x="303" y="65"/>
                    </a:lnTo>
                    <a:lnTo>
                      <a:pt x="329" y="60"/>
                    </a:lnTo>
                    <a:lnTo>
                      <a:pt x="334" y="58"/>
                    </a:lnTo>
                    <a:lnTo>
                      <a:pt x="337" y="52"/>
                    </a:lnTo>
                    <a:lnTo>
                      <a:pt x="334" y="42"/>
                    </a:lnTo>
                    <a:lnTo>
                      <a:pt x="329" y="31"/>
                    </a:lnTo>
                    <a:lnTo>
                      <a:pt x="324" y="24"/>
                    </a:lnTo>
                    <a:lnTo>
                      <a:pt x="319" y="10"/>
                    </a:lnTo>
                    <a:lnTo>
                      <a:pt x="314" y="5"/>
                    </a:lnTo>
                    <a:lnTo>
                      <a:pt x="306" y="3"/>
                    </a:lnTo>
                    <a:lnTo>
                      <a:pt x="243" y="0"/>
                    </a:lnTo>
                    <a:lnTo>
                      <a:pt x="180" y="0"/>
                    </a:lnTo>
                    <a:lnTo>
                      <a:pt x="117" y="3"/>
                    </a:lnTo>
                    <a:lnTo>
                      <a:pt x="55" y="8"/>
                    </a:lnTo>
                    <a:close/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23" name="Freeform 3757"/>
              <p:cNvSpPr>
                <a:spLocks/>
              </p:cNvSpPr>
              <p:nvPr/>
            </p:nvSpPr>
            <p:spPr bwMode="auto">
              <a:xfrm>
                <a:off x="1599" y="2323"/>
                <a:ext cx="42" cy="32"/>
              </a:xfrm>
              <a:custGeom>
                <a:avLst/>
                <a:gdLst>
                  <a:gd name="T0" fmla="*/ 2 w 42"/>
                  <a:gd name="T1" fmla="*/ 32 h 32"/>
                  <a:gd name="T2" fmla="*/ 2 w 42"/>
                  <a:gd name="T3" fmla="*/ 32 h 32"/>
                  <a:gd name="T4" fmla="*/ 8 w 42"/>
                  <a:gd name="T5" fmla="*/ 29 h 32"/>
                  <a:gd name="T6" fmla="*/ 10 w 42"/>
                  <a:gd name="T7" fmla="*/ 24 h 32"/>
                  <a:gd name="T8" fmla="*/ 15 w 42"/>
                  <a:gd name="T9" fmla="*/ 19 h 32"/>
                  <a:gd name="T10" fmla="*/ 21 w 42"/>
                  <a:gd name="T11" fmla="*/ 16 h 32"/>
                  <a:gd name="T12" fmla="*/ 23 w 42"/>
                  <a:gd name="T13" fmla="*/ 11 h 32"/>
                  <a:gd name="T14" fmla="*/ 31 w 42"/>
                  <a:gd name="T15" fmla="*/ 8 h 32"/>
                  <a:gd name="T16" fmla="*/ 36 w 42"/>
                  <a:gd name="T17" fmla="*/ 5 h 32"/>
                  <a:gd name="T18" fmla="*/ 42 w 42"/>
                  <a:gd name="T19" fmla="*/ 3 h 32"/>
                  <a:gd name="T20" fmla="*/ 42 w 42"/>
                  <a:gd name="T21" fmla="*/ 0 h 32"/>
                  <a:gd name="T22" fmla="*/ 34 w 42"/>
                  <a:gd name="T23" fmla="*/ 0 h 32"/>
                  <a:gd name="T24" fmla="*/ 28 w 42"/>
                  <a:gd name="T25" fmla="*/ 5 h 32"/>
                  <a:gd name="T26" fmla="*/ 23 w 42"/>
                  <a:gd name="T27" fmla="*/ 8 h 32"/>
                  <a:gd name="T28" fmla="*/ 18 w 42"/>
                  <a:gd name="T29" fmla="*/ 11 h 32"/>
                  <a:gd name="T30" fmla="*/ 13 w 42"/>
                  <a:gd name="T31" fmla="*/ 16 h 32"/>
                  <a:gd name="T32" fmla="*/ 8 w 42"/>
                  <a:gd name="T33" fmla="*/ 21 h 32"/>
                  <a:gd name="T34" fmla="*/ 5 w 42"/>
                  <a:gd name="T35" fmla="*/ 26 h 32"/>
                  <a:gd name="T36" fmla="*/ 0 w 42"/>
                  <a:gd name="T37" fmla="*/ 29 h 32"/>
                  <a:gd name="T38" fmla="*/ 0 w 42"/>
                  <a:gd name="T39" fmla="*/ 29 h 32"/>
                  <a:gd name="T40" fmla="*/ 2 w 42"/>
                  <a:gd name="T41" fmla="*/ 32 h 3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2"/>
                  <a:gd name="T64" fmla="*/ 0 h 32"/>
                  <a:gd name="T65" fmla="*/ 42 w 42"/>
                  <a:gd name="T66" fmla="*/ 32 h 3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2" h="32">
                    <a:moveTo>
                      <a:pt x="2" y="32"/>
                    </a:moveTo>
                    <a:lnTo>
                      <a:pt x="2" y="32"/>
                    </a:lnTo>
                    <a:lnTo>
                      <a:pt x="8" y="29"/>
                    </a:lnTo>
                    <a:lnTo>
                      <a:pt x="10" y="24"/>
                    </a:lnTo>
                    <a:lnTo>
                      <a:pt x="15" y="19"/>
                    </a:lnTo>
                    <a:lnTo>
                      <a:pt x="21" y="16"/>
                    </a:lnTo>
                    <a:lnTo>
                      <a:pt x="23" y="11"/>
                    </a:lnTo>
                    <a:lnTo>
                      <a:pt x="31" y="8"/>
                    </a:lnTo>
                    <a:lnTo>
                      <a:pt x="36" y="5"/>
                    </a:lnTo>
                    <a:lnTo>
                      <a:pt x="42" y="3"/>
                    </a:lnTo>
                    <a:lnTo>
                      <a:pt x="42" y="0"/>
                    </a:lnTo>
                    <a:lnTo>
                      <a:pt x="34" y="0"/>
                    </a:lnTo>
                    <a:lnTo>
                      <a:pt x="28" y="5"/>
                    </a:lnTo>
                    <a:lnTo>
                      <a:pt x="23" y="8"/>
                    </a:lnTo>
                    <a:lnTo>
                      <a:pt x="18" y="11"/>
                    </a:lnTo>
                    <a:lnTo>
                      <a:pt x="13" y="16"/>
                    </a:lnTo>
                    <a:lnTo>
                      <a:pt x="8" y="21"/>
                    </a:lnTo>
                    <a:lnTo>
                      <a:pt x="5" y="26"/>
                    </a:lnTo>
                    <a:lnTo>
                      <a:pt x="0" y="29"/>
                    </a:lnTo>
                    <a:lnTo>
                      <a:pt x="2" y="3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24" name="Freeform 3758"/>
              <p:cNvSpPr>
                <a:spLocks/>
              </p:cNvSpPr>
              <p:nvPr/>
            </p:nvSpPr>
            <p:spPr bwMode="auto">
              <a:xfrm>
                <a:off x="1583" y="2352"/>
                <a:ext cx="18" cy="26"/>
              </a:xfrm>
              <a:custGeom>
                <a:avLst/>
                <a:gdLst>
                  <a:gd name="T0" fmla="*/ 8 w 18"/>
                  <a:gd name="T1" fmla="*/ 21 h 26"/>
                  <a:gd name="T2" fmla="*/ 8 w 18"/>
                  <a:gd name="T3" fmla="*/ 21 h 26"/>
                  <a:gd name="T4" fmla="*/ 5 w 18"/>
                  <a:gd name="T5" fmla="*/ 21 h 26"/>
                  <a:gd name="T6" fmla="*/ 3 w 18"/>
                  <a:gd name="T7" fmla="*/ 21 h 26"/>
                  <a:gd name="T8" fmla="*/ 3 w 18"/>
                  <a:gd name="T9" fmla="*/ 18 h 26"/>
                  <a:gd name="T10" fmla="*/ 5 w 18"/>
                  <a:gd name="T11" fmla="*/ 16 h 26"/>
                  <a:gd name="T12" fmla="*/ 8 w 18"/>
                  <a:gd name="T13" fmla="*/ 13 h 26"/>
                  <a:gd name="T14" fmla="*/ 10 w 18"/>
                  <a:gd name="T15" fmla="*/ 10 h 26"/>
                  <a:gd name="T16" fmla="*/ 13 w 18"/>
                  <a:gd name="T17" fmla="*/ 5 h 26"/>
                  <a:gd name="T18" fmla="*/ 18 w 18"/>
                  <a:gd name="T19" fmla="*/ 3 h 26"/>
                  <a:gd name="T20" fmla="*/ 16 w 18"/>
                  <a:gd name="T21" fmla="*/ 0 h 26"/>
                  <a:gd name="T22" fmla="*/ 10 w 18"/>
                  <a:gd name="T23" fmla="*/ 3 h 26"/>
                  <a:gd name="T24" fmla="*/ 8 w 18"/>
                  <a:gd name="T25" fmla="*/ 8 h 26"/>
                  <a:gd name="T26" fmla="*/ 5 w 18"/>
                  <a:gd name="T27" fmla="*/ 10 h 26"/>
                  <a:gd name="T28" fmla="*/ 3 w 18"/>
                  <a:gd name="T29" fmla="*/ 13 h 26"/>
                  <a:gd name="T30" fmla="*/ 0 w 18"/>
                  <a:gd name="T31" fmla="*/ 18 h 26"/>
                  <a:gd name="T32" fmla="*/ 0 w 18"/>
                  <a:gd name="T33" fmla="*/ 21 h 26"/>
                  <a:gd name="T34" fmla="*/ 3 w 18"/>
                  <a:gd name="T35" fmla="*/ 24 h 26"/>
                  <a:gd name="T36" fmla="*/ 8 w 18"/>
                  <a:gd name="T37" fmla="*/ 26 h 26"/>
                  <a:gd name="T38" fmla="*/ 8 w 18"/>
                  <a:gd name="T39" fmla="*/ 26 h 26"/>
                  <a:gd name="T40" fmla="*/ 8 w 18"/>
                  <a:gd name="T41" fmla="*/ 21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8"/>
                  <a:gd name="T64" fmla="*/ 0 h 26"/>
                  <a:gd name="T65" fmla="*/ 18 w 18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8" h="26">
                    <a:moveTo>
                      <a:pt x="8" y="21"/>
                    </a:moveTo>
                    <a:lnTo>
                      <a:pt x="8" y="21"/>
                    </a:lnTo>
                    <a:lnTo>
                      <a:pt x="5" y="21"/>
                    </a:lnTo>
                    <a:lnTo>
                      <a:pt x="3" y="21"/>
                    </a:lnTo>
                    <a:lnTo>
                      <a:pt x="3" y="18"/>
                    </a:lnTo>
                    <a:lnTo>
                      <a:pt x="5" y="16"/>
                    </a:lnTo>
                    <a:lnTo>
                      <a:pt x="8" y="13"/>
                    </a:lnTo>
                    <a:lnTo>
                      <a:pt x="10" y="10"/>
                    </a:lnTo>
                    <a:lnTo>
                      <a:pt x="13" y="5"/>
                    </a:lnTo>
                    <a:lnTo>
                      <a:pt x="18" y="3"/>
                    </a:lnTo>
                    <a:lnTo>
                      <a:pt x="16" y="0"/>
                    </a:lnTo>
                    <a:lnTo>
                      <a:pt x="10" y="3"/>
                    </a:lnTo>
                    <a:lnTo>
                      <a:pt x="8" y="8"/>
                    </a:lnTo>
                    <a:lnTo>
                      <a:pt x="5" y="10"/>
                    </a:lnTo>
                    <a:lnTo>
                      <a:pt x="3" y="13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8" y="26"/>
                    </a:lnTo>
                    <a:lnTo>
                      <a:pt x="8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25" name="Freeform 3759"/>
              <p:cNvSpPr>
                <a:spLocks/>
              </p:cNvSpPr>
              <p:nvPr/>
            </p:nvSpPr>
            <p:spPr bwMode="auto">
              <a:xfrm>
                <a:off x="1591" y="2373"/>
                <a:ext cx="212" cy="18"/>
              </a:xfrm>
              <a:custGeom>
                <a:avLst/>
                <a:gdLst>
                  <a:gd name="T0" fmla="*/ 212 w 212"/>
                  <a:gd name="T1" fmla="*/ 13 h 18"/>
                  <a:gd name="T2" fmla="*/ 212 w 212"/>
                  <a:gd name="T3" fmla="*/ 13 h 18"/>
                  <a:gd name="T4" fmla="*/ 183 w 212"/>
                  <a:gd name="T5" fmla="*/ 13 h 18"/>
                  <a:gd name="T6" fmla="*/ 157 w 212"/>
                  <a:gd name="T7" fmla="*/ 13 h 18"/>
                  <a:gd name="T8" fmla="*/ 131 w 212"/>
                  <a:gd name="T9" fmla="*/ 13 h 18"/>
                  <a:gd name="T10" fmla="*/ 104 w 212"/>
                  <a:gd name="T11" fmla="*/ 10 h 18"/>
                  <a:gd name="T12" fmla="*/ 78 w 212"/>
                  <a:gd name="T13" fmla="*/ 10 h 18"/>
                  <a:gd name="T14" fmla="*/ 52 w 212"/>
                  <a:gd name="T15" fmla="*/ 8 h 18"/>
                  <a:gd name="T16" fmla="*/ 26 w 212"/>
                  <a:gd name="T17" fmla="*/ 5 h 18"/>
                  <a:gd name="T18" fmla="*/ 0 w 212"/>
                  <a:gd name="T19" fmla="*/ 0 h 18"/>
                  <a:gd name="T20" fmla="*/ 0 w 212"/>
                  <a:gd name="T21" fmla="*/ 5 h 18"/>
                  <a:gd name="T22" fmla="*/ 26 w 212"/>
                  <a:gd name="T23" fmla="*/ 8 h 18"/>
                  <a:gd name="T24" fmla="*/ 52 w 212"/>
                  <a:gd name="T25" fmla="*/ 10 h 18"/>
                  <a:gd name="T26" fmla="*/ 78 w 212"/>
                  <a:gd name="T27" fmla="*/ 13 h 18"/>
                  <a:gd name="T28" fmla="*/ 104 w 212"/>
                  <a:gd name="T29" fmla="*/ 16 h 18"/>
                  <a:gd name="T30" fmla="*/ 131 w 212"/>
                  <a:gd name="T31" fmla="*/ 16 h 18"/>
                  <a:gd name="T32" fmla="*/ 157 w 212"/>
                  <a:gd name="T33" fmla="*/ 18 h 18"/>
                  <a:gd name="T34" fmla="*/ 183 w 212"/>
                  <a:gd name="T35" fmla="*/ 18 h 18"/>
                  <a:gd name="T36" fmla="*/ 212 w 212"/>
                  <a:gd name="T37" fmla="*/ 18 h 18"/>
                  <a:gd name="T38" fmla="*/ 212 w 212"/>
                  <a:gd name="T39" fmla="*/ 18 h 18"/>
                  <a:gd name="T40" fmla="*/ 212 w 212"/>
                  <a:gd name="T41" fmla="*/ 13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2"/>
                  <a:gd name="T64" fmla="*/ 0 h 18"/>
                  <a:gd name="T65" fmla="*/ 212 w 212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2" h="18">
                    <a:moveTo>
                      <a:pt x="212" y="13"/>
                    </a:moveTo>
                    <a:lnTo>
                      <a:pt x="212" y="13"/>
                    </a:lnTo>
                    <a:lnTo>
                      <a:pt x="183" y="13"/>
                    </a:lnTo>
                    <a:lnTo>
                      <a:pt x="157" y="13"/>
                    </a:lnTo>
                    <a:lnTo>
                      <a:pt x="131" y="13"/>
                    </a:lnTo>
                    <a:lnTo>
                      <a:pt x="104" y="10"/>
                    </a:lnTo>
                    <a:lnTo>
                      <a:pt x="78" y="10"/>
                    </a:lnTo>
                    <a:lnTo>
                      <a:pt x="52" y="8"/>
                    </a:lnTo>
                    <a:lnTo>
                      <a:pt x="26" y="5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26" y="8"/>
                    </a:lnTo>
                    <a:lnTo>
                      <a:pt x="52" y="10"/>
                    </a:lnTo>
                    <a:lnTo>
                      <a:pt x="78" y="13"/>
                    </a:lnTo>
                    <a:lnTo>
                      <a:pt x="104" y="16"/>
                    </a:lnTo>
                    <a:lnTo>
                      <a:pt x="131" y="16"/>
                    </a:lnTo>
                    <a:lnTo>
                      <a:pt x="157" y="18"/>
                    </a:lnTo>
                    <a:lnTo>
                      <a:pt x="183" y="18"/>
                    </a:lnTo>
                    <a:lnTo>
                      <a:pt x="212" y="18"/>
                    </a:lnTo>
                    <a:lnTo>
                      <a:pt x="212" y="1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26" name="Freeform 3760"/>
              <p:cNvSpPr>
                <a:spLocks/>
              </p:cNvSpPr>
              <p:nvPr/>
            </p:nvSpPr>
            <p:spPr bwMode="auto">
              <a:xfrm>
                <a:off x="1803" y="2376"/>
                <a:ext cx="112" cy="15"/>
              </a:xfrm>
              <a:custGeom>
                <a:avLst/>
                <a:gdLst>
                  <a:gd name="T0" fmla="*/ 112 w 112"/>
                  <a:gd name="T1" fmla="*/ 0 h 15"/>
                  <a:gd name="T2" fmla="*/ 112 w 112"/>
                  <a:gd name="T3" fmla="*/ 0 h 15"/>
                  <a:gd name="T4" fmla="*/ 99 w 112"/>
                  <a:gd name="T5" fmla="*/ 5 h 15"/>
                  <a:gd name="T6" fmla="*/ 86 w 112"/>
                  <a:gd name="T7" fmla="*/ 7 h 15"/>
                  <a:gd name="T8" fmla="*/ 70 w 112"/>
                  <a:gd name="T9" fmla="*/ 7 h 15"/>
                  <a:gd name="T10" fmla="*/ 57 w 112"/>
                  <a:gd name="T11" fmla="*/ 10 h 15"/>
                  <a:gd name="T12" fmla="*/ 42 w 112"/>
                  <a:gd name="T13" fmla="*/ 10 h 15"/>
                  <a:gd name="T14" fmla="*/ 28 w 112"/>
                  <a:gd name="T15" fmla="*/ 10 h 15"/>
                  <a:gd name="T16" fmla="*/ 13 w 112"/>
                  <a:gd name="T17" fmla="*/ 13 h 15"/>
                  <a:gd name="T18" fmla="*/ 0 w 112"/>
                  <a:gd name="T19" fmla="*/ 10 h 15"/>
                  <a:gd name="T20" fmla="*/ 0 w 112"/>
                  <a:gd name="T21" fmla="*/ 15 h 15"/>
                  <a:gd name="T22" fmla="*/ 13 w 112"/>
                  <a:gd name="T23" fmla="*/ 15 h 15"/>
                  <a:gd name="T24" fmla="*/ 28 w 112"/>
                  <a:gd name="T25" fmla="*/ 15 h 15"/>
                  <a:gd name="T26" fmla="*/ 44 w 112"/>
                  <a:gd name="T27" fmla="*/ 15 h 15"/>
                  <a:gd name="T28" fmla="*/ 57 w 112"/>
                  <a:gd name="T29" fmla="*/ 13 h 15"/>
                  <a:gd name="T30" fmla="*/ 73 w 112"/>
                  <a:gd name="T31" fmla="*/ 13 h 15"/>
                  <a:gd name="T32" fmla="*/ 86 w 112"/>
                  <a:gd name="T33" fmla="*/ 10 h 15"/>
                  <a:gd name="T34" fmla="*/ 99 w 112"/>
                  <a:gd name="T35" fmla="*/ 7 h 15"/>
                  <a:gd name="T36" fmla="*/ 112 w 112"/>
                  <a:gd name="T37" fmla="*/ 2 h 15"/>
                  <a:gd name="T38" fmla="*/ 112 w 112"/>
                  <a:gd name="T39" fmla="*/ 2 h 15"/>
                  <a:gd name="T40" fmla="*/ 112 w 112"/>
                  <a:gd name="T41" fmla="*/ 0 h 1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2"/>
                  <a:gd name="T64" fmla="*/ 0 h 15"/>
                  <a:gd name="T65" fmla="*/ 112 w 112"/>
                  <a:gd name="T66" fmla="*/ 15 h 1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2" h="15">
                    <a:moveTo>
                      <a:pt x="112" y="0"/>
                    </a:moveTo>
                    <a:lnTo>
                      <a:pt x="112" y="0"/>
                    </a:lnTo>
                    <a:lnTo>
                      <a:pt x="99" y="5"/>
                    </a:lnTo>
                    <a:lnTo>
                      <a:pt x="86" y="7"/>
                    </a:lnTo>
                    <a:lnTo>
                      <a:pt x="70" y="7"/>
                    </a:lnTo>
                    <a:lnTo>
                      <a:pt x="57" y="10"/>
                    </a:lnTo>
                    <a:lnTo>
                      <a:pt x="42" y="10"/>
                    </a:lnTo>
                    <a:lnTo>
                      <a:pt x="28" y="10"/>
                    </a:lnTo>
                    <a:lnTo>
                      <a:pt x="13" y="13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13" y="15"/>
                    </a:lnTo>
                    <a:lnTo>
                      <a:pt x="28" y="15"/>
                    </a:lnTo>
                    <a:lnTo>
                      <a:pt x="44" y="15"/>
                    </a:lnTo>
                    <a:lnTo>
                      <a:pt x="57" y="13"/>
                    </a:lnTo>
                    <a:lnTo>
                      <a:pt x="73" y="13"/>
                    </a:lnTo>
                    <a:lnTo>
                      <a:pt x="86" y="10"/>
                    </a:lnTo>
                    <a:lnTo>
                      <a:pt x="99" y="7"/>
                    </a:lnTo>
                    <a:lnTo>
                      <a:pt x="112" y="2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27" name="Freeform 3761"/>
              <p:cNvSpPr>
                <a:spLocks/>
              </p:cNvSpPr>
              <p:nvPr/>
            </p:nvSpPr>
            <p:spPr bwMode="auto">
              <a:xfrm>
                <a:off x="1907" y="2339"/>
                <a:ext cx="16" cy="39"/>
              </a:xfrm>
              <a:custGeom>
                <a:avLst/>
                <a:gdLst>
                  <a:gd name="T0" fmla="*/ 0 w 16"/>
                  <a:gd name="T1" fmla="*/ 3 h 39"/>
                  <a:gd name="T2" fmla="*/ 0 w 16"/>
                  <a:gd name="T3" fmla="*/ 3 h 39"/>
                  <a:gd name="T4" fmla="*/ 3 w 16"/>
                  <a:gd name="T5" fmla="*/ 8 h 39"/>
                  <a:gd name="T6" fmla="*/ 6 w 16"/>
                  <a:gd name="T7" fmla="*/ 13 h 39"/>
                  <a:gd name="T8" fmla="*/ 8 w 16"/>
                  <a:gd name="T9" fmla="*/ 18 h 39"/>
                  <a:gd name="T10" fmla="*/ 11 w 16"/>
                  <a:gd name="T11" fmla="*/ 23 h 39"/>
                  <a:gd name="T12" fmla="*/ 13 w 16"/>
                  <a:gd name="T13" fmla="*/ 29 h 39"/>
                  <a:gd name="T14" fmla="*/ 13 w 16"/>
                  <a:gd name="T15" fmla="*/ 31 h 39"/>
                  <a:gd name="T16" fmla="*/ 11 w 16"/>
                  <a:gd name="T17" fmla="*/ 34 h 39"/>
                  <a:gd name="T18" fmla="*/ 8 w 16"/>
                  <a:gd name="T19" fmla="*/ 37 h 39"/>
                  <a:gd name="T20" fmla="*/ 8 w 16"/>
                  <a:gd name="T21" fmla="*/ 39 h 39"/>
                  <a:gd name="T22" fmla="*/ 13 w 16"/>
                  <a:gd name="T23" fmla="*/ 37 h 39"/>
                  <a:gd name="T24" fmla="*/ 16 w 16"/>
                  <a:gd name="T25" fmla="*/ 31 h 39"/>
                  <a:gd name="T26" fmla="*/ 16 w 16"/>
                  <a:gd name="T27" fmla="*/ 26 h 39"/>
                  <a:gd name="T28" fmla="*/ 16 w 16"/>
                  <a:gd name="T29" fmla="*/ 21 h 39"/>
                  <a:gd name="T30" fmla="*/ 13 w 16"/>
                  <a:gd name="T31" fmla="*/ 16 h 39"/>
                  <a:gd name="T32" fmla="*/ 11 w 16"/>
                  <a:gd name="T33" fmla="*/ 10 h 39"/>
                  <a:gd name="T34" fmla="*/ 6 w 16"/>
                  <a:gd name="T35" fmla="*/ 5 h 39"/>
                  <a:gd name="T36" fmla="*/ 6 w 16"/>
                  <a:gd name="T37" fmla="*/ 0 h 39"/>
                  <a:gd name="T38" fmla="*/ 6 w 16"/>
                  <a:gd name="T39" fmla="*/ 0 h 39"/>
                  <a:gd name="T40" fmla="*/ 0 w 16"/>
                  <a:gd name="T41" fmla="*/ 3 h 3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39"/>
                  <a:gd name="T65" fmla="*/ 16 w 16"/>
                  <a:gd name="T66" fmla="*/ 39 h 3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39">
                    <a:moveTo>
                      <a:pt x="0" y="3"/>
                    </a:moveTo>
                    <a:lnTo>
                      <a:pt x="0" y="3"/>
                    </a:lnTo>
                    <a:lnTo>
                      <a:pt x="3" y="8"/>
                    </a:lnTo>
                    <a:lnTo>
                      <a:pt x="6" y="13"/>
                    </a:lnTo>
                    <a:lnTo>
                      <a:pt x="8" y="18"/>
                    </a:lnTo>
                    <a:lnTo>
                      <a:pt x="11" y="23"/>
                    </a:lnTo>
                    <a:lnTo>
                      <a:pt x="13" y="29"/>
                    </a:lnTo>
                    <a:lnTo>
                      <a:pt x="13" y="31"/>
                    </a:lnTo>
                    <a:lnTo>
                      <a:pt x="11" y="34"/>
                    </a:lnTo>
                    <a:lnTo>
                      <a:pt x="8" y="37"/>
                    </a:lnTo>
                    <a:lnTo>
                      <a:pt x="8" y="39"/>
                    </a:lnTo>
                    <a:lnTo>
                      <a:pt x="13" y="37"/>
                    </a:lnTo>
                    <a:lnTo>
                      <a:pt x="16" y="31"/>
                    </a:lnTo>
                    <a:lnTo>
                      <a:pt x="16" y="26"/>
                    </a:lnTo>
                    <a:lnTo>
                      <a:pt x="16" y="21"/>
                    </a:lnTo>
                    <a:lnTo>
                      <a:pt x="13" y="16"/>
                    </a:lnTo>
                    <a:lnTo>
                      <a:pt x="11" y="10"/>
                    </a:lnTo>
                    <a:lnTo>
                      <a:pt x="6" y="5"/>
                    </a:lnTo>
                    <a:lnTo>
                      <a:pt x="6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28" name="Freeform 3762"/>
              <p:cNvSpPr>
                <a:spLocks/>
              </p:cNvSpPr>
              <p:nvPr/>
            </p:nvSpPr>
            <p:spPr bwMode="auto">
              <a:xfrm>
                <a:off x="1892" y="2318"/>
                <a:ext cx="21" cy="24"/>
              </a:xfrm>
              <a:custGeom>
                <a:avLst/>
                <a:gdLst>
                  <a:gd name="T0" fmla="*/ 0 w 21"/>
                  <a:gd name="T1" fmla="*/ 5 h 24"/>
                  <a:gd name="T2" fmla="*/ 0 w 21"/>
                  <a:gd name="T3" fmla="*/ 5 h 24"/>
                  <a:gd name="T4" fmla="*/ 2 w 21"/>
                  <a:gd name="T5" fmla="*/ 5 h 24"/>
                  <a:gd name="T6" fmla="*/ 5 w 21"/>
                  <a:gd name="T7" fmla="*/ 5 h 24"/>
                  <a:gd name="T8" fmla="*/ 8 w 21"/>
                  <a:gd name="T9" fmla="*/ 8 h 24"/>
                  <a:gd name="T10" fmla="*/ 10 w 21"/>
                  <a:gd name="T11" fmla="*/ 10 h 24"/>
                  <a:gd name="T12" fmla="*/ 13 w 21"/>
                  <a:gd name="T13" fmla="*/ 13 h 24"/>
                  <a:gd name="T14" fmla="*/ 13 w 21"/>
                  <a:gd name="T15" fmla="*/ 18 h 24"/>
                  <a:gd name="T16" fmla="*/ 15 w 21"/>
                  <a:gd name="T17" fmla="*/ 21 h 24"/>
                  <a:gd name="T18" fmla="*/ 15 w 21"/>
                  <a:gd name="T19" fmla="*/ 24 h 24"/>
                  <a:gd name="T20" fmla="*/ 21 w 21"/>
                  <a:gd name="T21" fmla="*/ 21 h 24"/>
                  <a:gd name="T22" fmla="*/ 18 w 21"/>
                  <a:gd name="T23" fmla="*/ 18 h 24"/>
                  <a:gd name="T24" fmla="*/ 18 w 21"/>
                  <a:gd name="T25" fmla="*/ 16 h 24"/>
                  <a:gd name="T26" fmla="*/ 15 w 21"/>
                  <a:gd name="T27" fmla="*/ 13 h 24"/>
                  <a:gd name="T28" fmla="*/ 13 w 21"/>
                  <a:gd name="T29" fmla="*/ 8 h 24"/>
                  <a:gd name="T30" fmla="*/ 10 w 21"/>
                  <a:gd name="T31" fmla="*/ 5 h 24"/>
                  <a:gd name="T32" fmla="*/ 8 w 21"/>
                  <a:gd name="T33" fmla="*/ 3 h 24"/>
                  <a:gd name="T34" fmla="*/ 5 w 21"/>
                  <a:gd name="T35" fmla="*/ 0 h 24"/>
                  <a:gd name="T36" fmla="*/ 0 w 21"/>
                  <a:gd name="T37" fmla="*/ 0 h 24"/>
                  <a:gd name="T38" fmla="*/ 0 w 21"/>
                  <a:gd name="T39" fmla="*/ 0 h 24"/>
                  <a:gd name="T40" fmla="*/ 0 w 21"/>
                  <a:gd name="T41" fmla="*/ 5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4"/>
                  <a:gd name="T65" fmla="*/ 21 w 21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4">
                    <a:moveTo>
                      <a:pt x="0" y="5"/>
                    </a:move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8"/>
                    </a:lnTo>
                    <a:lnTo>
                      <a:pt x="10" y="10"/>
                    </a:lnTo>
                    <a:lnTo>
                      <a:pt x="13" y="13"/>
                    </a:lnTo>
                    <a:lnTo>
                      <a:pt x="13" y="18"/>
                    </a:lnTo>
                    <a:lnTo>
                      <a:pt x="15" y="21"/>
                    </a:lnTo>
                    <a:lnTo>
                      <a:pt x="15" y="24"/>
                    </a:lnTo>
                    <a:lnTo>
                      <a:pt x="21" y="21"/>
                    </a:lnTo>
                    <a:lnTo>
                      <a:pt x="18" y="18"/>
                    </a:lnTo>
                    <a:lnTo>
                      <a:pt x="18" y="16"/>
                    </a:lnTo>
                    <a:lnTo>
                      <a:pt x="15" y="13"/>
                    </a:lnTo>
                    <a:lnTo>
                      <a:pt x="13" y="8"/>
                    </a:lnTo>
                    <a:lnTo>
                      <a:pt x="10" y="5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29" name="Freeform 3763"/>
              <p:cNvSpPr>
                <a:spLocks/>
              </p:cNvSpPr>
              <p:nvPr/>
            </p:nvSpPr>
            <p:spPr bwMode="auto">
              <a:xfrm>
                <a:off x="1641" y="2315"/>
                <a:ext cx="251" cy="11"/>
              </a:xfrm>
              <a:custGeom>
                <a:avLst/>
                <a:gdLst>
                  <a:gd name="T0" fmla="*/ 0 w 251"/>
                  <a:gd name="T1" fmla="*/ 11 h 11"/>
                  <a:gd name="T2" fmla="*/ 0 w 251"/>
                  <a:gd name="T3" fmla="*/ 11 h 11"/>
                  <a:gd name="T4" fmla="*/ 31 w 251"/>
                  <a:gd name="T5" fmla="*/ 8 h 11"/>
                  <a:gd name="T6" fmla="*/ 62 w 251"/>
                  <a:gd name="T7" fmla="*/ 6 h 11"/>
                  <a:gd name="T8" fmla="*/ 94 w 251"/>
                  <a:gd name="T9" fmla="*/ 6 h 11"/>
                  <a:gd name="T10" fmla="*/ 125 w 251"/>
                  <a:gd name="T11" fmla="*/ 3 h 11"/>
                  <a:gd name="T12" fmla="*/ 156 w 251"/>
                  <a:gd name="T13" fmla="*/ 3 h 11"/>
                  <a:gd name="T14" fmla="*/ 188 w 251"/>
                  <a:gd name="T15" fmla="*/ 3 h 11"/>
                  <a:gd name="T16" fmla="*/ 219 w 251"/>
                  <a:gd name="T17" fmla="*/ 6 h 11"/>
                  <a:gd name="T18" fmla="*/ 251 w 251"/>
                  <a:gd name="T19" fmla="*/ 8 h 11"/>
                  <a:gd name="T20" fmla="*/ 251 w 251"/>
                  <a:gd name="T21" fmla="*/ 3 h 11"/>
                  <a:gd name="T22" fmla="*/ 219 w 251"/>
                  <a:gd name="T23" fmla="*/ 3 h 11"/>
                  <a:gd name="T24" fmla="*/ 188 w 251"/>
                  <a:gd name="T25" fmla="*/ 0 h 11"/>
                  <a:gd name="T26" fmla="*/ 156 w 251"/>
                  <a:gd name="T27" fmla="*/ 0 h 11"/>
                  <a:gd name="T28" fmla="*/ 125 w 251"/>
                  <a:gd name="T29" fmla="*/ 0 h 11"/>
                  <a:gd name="T30" fmla="*/ 94 w 251"/>
                  <a:gd name="T31" fmla="*/ 0 h 11"/>
                  <a:gd name="T32" fmla="*/ 62 w 251"/>
                  <a:gd name="T33" fmla="*/ 3 h 11"/>
                  <a:gd name="T34" fmla="*/ 31 w 251"/>
                  <a:gd name="T35" fmla="*/ 6 h 11"/>
                  <a:gd name="T36" fmla="*/ 0 w 251"/>
                  <a:gd name="T37" fmla="*/ 8 h 11"/>
                  <a:gd name="T38" fmla="*/ 0 w 251"/>
                  <a:gd name="T39" fmla="*/ 8 h 11"/>
                  <a:gd name="T40" fmla="*/ 0 w 251"/>
                  <a:gd name="T41" fmla="*/ 11 h 1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51"/>
                  <a:gd name="T64" fmla="*/ 0 h 11"/>
                  <a:gd name="T65" fmla="*/ 251 w 251"/>
                  <a:gd name="T66" fmla="*/ 11 h 1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51" h="11">
                    <a:moveTo>
                      <a:pt x="0" y="11"/>
                    </a:moveTo>
                    <a:lnTo>
                      <a:pt x="0" y="11"/>
                    </a:lnTo>
                    <a:lnTo>
                      <a:pt x="31" y="8"/>
                    </a:lnTo>
                    <a:lnTo>
                      <a:pt x="62" y="6"/>
                    </a:lnTo>
                    <a:lnTo>
                      <a:pt x="94" y="6"/>
                    </a:lnTo>
                    <a:lnTo>
                      <a:pt x="125" y="3"/>
                    </a:lnTo>
                    <a:lnTo>
                      <a:pt x="156" y="3"/>
                    </a:lnTo>
                    <a:lnTo>
                      <a:pt x="188" y="3"/>
                    </a:lnTo>
                    <a:lnTo>
                      <a:pt x="219" y="6"/>
                    </a:lnTo>
                    <a:lnTo>
                      <a:pt x="251" y="8"/>
                    </a:lnTo>
                    <a:lnTo>
                      <a:pt x="251" y="3"/>
                    </a:lnTo>
                    <a:lnTo>
                      <a:pt x="219" y="3"/>
                    </a:lnTo>
                    <a:lnTo>
                      <a:pt x="188" y="0"/>
                    </a:lnTo>
                    <a:lnTo>
                      <a:pt x="156" y="0"/>
                    </a:lnTo>
                    <a:lnTo>
                      <a:pt x="125" y="0"/>
                    </a:lnTo>
                    <a:lnTo>
                      <a:pt x="94" y="0"/>
                    </a:lnTo>
                    <a:lnTo>
                      <a:pt x="62" y="3"/>
                    </a:lnTo>
                    <a:lnTo>
                      <a:pt x="31" y="6"/>
                    </a:lnTo>
                    <a:lnTo>
                      <a:pt x="0" y="8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30" name="Freeform 3764"/>
              <p:cNvSpPr>
                <a:spLocks/>
              </p:cNvSpPr>
              <p:nvPr/>
            </p:nvSpPr>
            <p:spPr bwMode="auto">
              <a:xfrm>
                <a:off x="1680" y="2326"/>
                <a:ext cx="154" cy="50"/>
              </a:xfrm>
              <a:custGeom>
                <a:avLst/>
                <a:gdLst>
                  <a:gd name="T0" fmla="*/ 76 w 154"/>
                  <a:gd name="T1" fmla="*/ 0 h 50"/>
                  <a:gd name="T2" fmla="*/ 104 w 154"/>
                  <a:gd name="T3" fmla="*/ 2 h 50"/>
                  <a:gd name="T4" fmla="*/ 131 w 154"/>
                  <a:gd name="T5" fmla="*/ 8 h 50"/>
                  <a:gd name="T6" fmla="*/ 141 w 154"/>
                  <a:gd name="T7" fmla="*/ 10 h 50"/>
                  <a:gd name="T8" fmla="*/ 149 w 154"/>
                  <a:gd name="T9" fmla="*/ 16 h 50"/>
                  <a:gd name="T10" fmla="*/ 151 w 154"/>
                  <a:gd name="T11" fmla="*/ 21 h 50"/>
                  <a:gd name="T12" fmla="*/ 154 w 154"/>
                  <a:gd name="T13" fmla="*/ 26 h 50"/>
                  <a:gd name="T14" fmla="*/ 151 w 154"/>
                  <a:gd name="T15" fmla="*/ 31 h 50"/>
                  <a:gd name="T16" fmla="*/ 149 w 154"/>
                  <a:gd name="T17" fmla="*/ 36 h 50"/>
                  <a:gd name="T18" fmla="*/ 141 w 154"/>
                  <a:gd name="T19" fmla="*/ 39 h 50"/>
                  <a:gd name="T20" fmla="*/ 131 w 154"/>
                  <a:gd name="T21" fmla="*/ 42 h 50"/>
                  <a:gd name="T22" fmla="*/ 104 w 154"/>
                  <a:gd name="T23" fmla="*/ 47 h 50"/>
                  <a:gd name="T24" fmla="*/ 76 w 154"/>
                  <a:gd name="T25" fmla="*/ 50 h 50"/>
                  <a:gd name="T26" fmla="*/ 47 w 154"/>
                  <a:gd name="T27" fmla="*/ 47 h 50"/>
                  <a:gd name="T28" fmla="*/ 23 w 154"/>
                  <a:gd name="T29" fmla="*/ 42 h 50"/>
                  <a:gd name="T30" fmla="*/ 5 w 154"/>
                  <a:gd name="T31" fmla="*/ 36 h 50"/>
                  <a:gd name="T32" fmla="*/ 2 w 154"/>
                  <a:gd name="T33" fmla="*/ 31 h 50"/>
                  <a:gd name="T34" fmla="*/ 0 w 154"/>
                  <a:gd name="T35" fmla="*/ 26 h 50"/>
                  <a:gd name="T36" fmla="*/ 2 w 154"/>
                  <a:gd name="T37" fmla="*/ 21 h 50"/>
                  <a:gd name="T38" fmla="*/ 5 w 154"/>
                  <a:gd name="T39" fmla="*/ 16 h 50"/>
                  <a:gd name="T40" fmla="*/ 23 w 154"/>
                  <a:gd name="T41" fmla="*/ 8 h 50"/>
                  <a:gd name="T42" fmla="*/ 47 w 154"/>
                  <a:gd name="T43" fmla="*/ 2 h 50"/>
                  <a:gd name="T44" fmla="*/ 76 w 154"/>
                  <a:gd name="T45" fmla="*/ 0 h 5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54"/>
                  <a:gd name="T70" fmla="*/ 0 h 50"/>
                  <a:gd name="T71" fmla="*/ 154 w 154"/>
                  <a:gd name="T72" fmla="*/ 50 h 50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54" h="50">
                    <a:moveTo>
                      <a:pt x="76" y="0"/>
                    </a:moveTo>
                    <a:lnTo>
                      <a:pt x="104" y="2"/>
                    </a:lnTo>
                    <a:lnTo>
                      <a:pt x="131" y="8"/>
                    </a:lnTo>
                    <a:lnTo>
                      <a:pt x="141" y="10"/>
                    </a:lnTo>
                    <a:lnTo>
                      <a:pt x="149" y="16"/>
                    </a:lnTo>
                    <a:lnTo>
                      <a:pt x="151" y="21"/>
                    </a:lnTo>
                    <a:lnTo>
                      <a:pt x="154" y="26"/>
                    </a:lnTo>
                    <a:lnTo>
                      <a:pt x="151" y="31"/>
                    </a:lnTo>
                    <a:lnTo>
                      <a:pt x="149" y="36"/>
                    </a:lnTo>
                    <a:lnTo>
                      <a:pt x="141" y="39"/>
                    </a:lnTo>
                    <a:lnTo>
                      <a:pt x="131" y="42"/>
                    </a:lnTo>
                    <a:lnTo>
                      <a:pt x="104" y="47"/>
                    </a:lnTo>
                    <a:lnTo>
                      <a:pt x="76" y="50"/>
                    </a:lnTo>
                    <a:lnTo>
                      <a:pt x="47" y="47"/>
                    </a:lnTo>
                    <a:lnTo>
                      <a:pt x="23" y="42"/>
                    </a:lnTo>
                    <a:lnTo>
                      <a:pt x="5" y="36"/>
                    </a:lnTo>
                    <a:lnTo>
                      <a:pt x="2" y="31"/>
                    </a:lnTo>
                    <a:lnTo>
                      <a:pt x="0" y="26"/>
                    </a:lnTo>
                    <a:lnTo>
                      <a:pt x="2" y="21"/>
                    </a:lnTo>
                    <a:lnTo>
                      <a:pt x="5" y="16"/>
                    </a:lnTo>
                    <a:lnTo>
                      <a:pt x="23" y="8"/>
                    </a:lnTo>
                    <a:lnTo>
                      <a:pt x="47" y="2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606E85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31" name="Freeform 3765"/>
              <p:cNvSpPr>
                <a:spLocks/>
              </p:cNvSpPr>
              <p:nvPr/>
            </p:nvSpPr>
            <p:spPr bwMode="auto">
              <a:xfrm>
                <a:off x="1635" y="2129"/>
                <a:ext cx="254" cy="233"/>
              </a:xfrm>
              <a:custGeom>
                <a:avLst/>
                <a:gdLst>
                  <a:gd name="T0" fmla="*/ 8 w 254"/>
                  <a:gd name="T1" fmla="*/ 192 h 233"/>
                  <a:gd name="T2" fmla="*/ 3 w 254"/>
                  <a:gd name="T3" fmla="*/ 155 h 233"/>
                  <a:gd name="T4" fmla="*/ 0 w 254"/>
                  <a:gd name="T5" fmla="*/ 116 h 233"/>
                  <a:gd name="T6" fmla="*/ 0 w 254"/>
                  <a:gd name="T7" fmla="*/ 40 h 233"/>
                  <a:gd name="T8" fmla="*/ 3 w 254"/>
                  <a:gd name="T9" fmla="*/ 24 h 233"/>
                  <a:gd name="T10" fmla="*/ 8 w 254"/>
                  <a:gd name="T11" fmla="*/ 16 h 233"/>
                  <a:gd name="T12" fmla="*/ 13 w 254"/>
                  <a:gd name="T13" fmla="*/ 13 h 233"/>
                  <a:gd name="T14" fmla="*/ 40 w 254"/>
                  <a:gd name="T15" fmla="*/ 8 h 233"/>
                  <a:gd name="T16" fmla="*/ 66 w 254"/>
                  <a:gd name="T17" fmla="*/ 3 h 233"/>
                  <a:gd name="T18" fmla="*/ 121 w 254"/>
                  <a:gd name="T19" fmla="*/ 0 h 233"/>
                  <a:gd name="T20" fmla="*/ 178 w 254"/>
                  <a:gd name="T21" fmla="*/ 0 h 233"/>
                  <a:gd name="T22" fmla="*/ 204 w 254"/>
                  <a:gd name="T23" fmla="*/ 3 h 233"/>
                  <a:gd name="T24" fmla="*/ 233 w 254"/>
                  <a:gd name="T25" fmla="*/ 8 h 233"/>
                  <a:gd name="T26" fmla="*/ 241 w 254"/>
                  <a:gd name="T27" fmla="*/ 13 h 233"/>
                  <a:gd name="T28" fmla="*/ 249 w 254"/>
                  <a:gd name="T29" fmla="*/ 21 h 233"/>
                  <a:gd name="T30" fmla="*/ 254 w 254"/>
                  <a:gd name="T31" fmla="*/ 40 h 233"/>
                  <a:gd name="T32" fmla="*/ 254 w 254"/>
                  <a:gd name="T33" fmla="*/ 66 h 233"/>
                  <a:gd name="T34" fmla="*/ 254 w 254"/>
                  <a:gd name="T35" fmla="*/ 92 h 233"/>
                  <a:gd name="T36" fmla="*/ 249 w 254"/>
                  <a:gd name="T37" fmla="*/ 147 h 233"/>
                  <a:gd name="T38" fmla="*/ 246 w 254"/>
                  <a:gd name="T39" fmla="*/ 178 h 233"/>
                  <a:gd name="T40" fmla="*/ 241 w 254"/>
                  <a:gd name="T41" fmla="*/ 194 h 233"/>
                  <a:gd name="T42" fmla="*/ 236 w 254"/>
                  <a:gd name="T43" fmla="*/ 207 h 233"/>
                  <a:gd name="T44" fmla="*/ 220 w 254"/>
                  <a:gd name="T45" fmla="*/ 226 h 233"/>
                  <a:gd name="T46" fmla="*/ 212 w 254"/>
                  <a:gd name="T47" fmla="*/ 231 h 233"/>
                  <a:gd name="T48" fmla="*/ 202 w 254"/>
                  <a:gd name="T49" fmla="*/ 233 h 233"/>
                  <a:gd name="T50" fmla="*/ 121 w 254"/>
                  <a:gd name="T51" fmla="*/ 233 h 233"/>
                  <a:gd name="T52" fmla="*/ 79 w 254"/>
                  <a:gd name="T53" fmla="*/ 231 h 233"/>
                  <a:gd name="T54" fmla="*/ 37 w 254"/>
                  <a:gd name="T55" fmla="*/ 226 h 233"/>
                  <a:gd name="T56" fmla="*/ 26 w 254"/>
                  <a:gd name="T57" fmla="*/ 220 h 233"/>
                  <a:gd name="T58" fmla="*/ 19 w 254"/>
                  <a:gd name="T59" fmla="*/ 213 h 233"/>
                  <a:gd name="T60" fmla="*/ 11 w 254"/>
                  <a:gd name="T61" fmla="*/ 202 h 233"/>
                  <a:gd name="T62" fmla="*/ 8 w 254"/>
                  <a:gd name="T63" fmla="*/ 192 h 23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54"/>
                  <a:gd name="T97" fmla="*/ 0 h 233"/>
                  <a:gd name="T98" fmla="*/ 254 w 254"/>
                  <a:gd name="T99" fmla="*/ 233 h 233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54" h="233">
                    <a:moveTo>
                      <a:pt x="8" y="192"/>
                    </a:moveTo>
                    <a:lnTo>
                      <a:pt x="3" y="155"/>
                    </a:lnTo>
                    <a:lnTo>
                      <a:pt x="0" y="116"/>
                    </a:lnTo>
                    <a:lnTo>
                      <a:pt x="0" y="40"/>
                    </a:lnTo>
                    <a:lnTo>
                      <a:pt x="3" y="24"/>
                    </a:lnTo>
                    <a:lnTo>
                      <a:pt x="8" y="16"/>
                    </a:lnTo>
                    <a:lnTo>
                      <a:pt x="13" y="13"/>
                    </a:lnTo>
                    <a:lnTo>
                      <a:pt x="40" y="8"/>
                    </a:lnTo>
                    <a:lnTo>
                      <a:pt x="66" y="3"/>
                    </a:lnTo>
                    <a:lnTo>
                      <a:pt x="121" y="0"/>
                    </a:lnTo>
                    <a:lnTo>
                      <a:pt x="178" y="0"/>
                    </a:lnTo>
                    <a:lnTo>
                      <a:pt x="204" y="3"/>
                    </a:lnTo>
                    <a:lnTo>
                      <a:pt x="233" y="8"/>
                    </a:lnTo>
                    <a:lnTo>
                      <a:pt x="241" y="13"/>
                    </a:lnTo>
                    <a:lnTo>
                      <a:pt x="249" y="21"/>
                    </a:lnTo>
                    <a:lnTo>
                      <a:pt x="254" y="40"/>
                    </a:lnTo>
                    <a:lnTo>
                      <a:pt x="254" y="66"/>
                    </a:lnTo>
                    <a:lnTo>
                      <a:pt x="254" y="92"/>
                    </a:lnTo>
                    <a:lnTo>
                      <a:pt x="249" y="147"/>
                    </a:lnTo>
                    <a:lnTo>
                      <a:pt x="246" y="178"/>
                    </a:lnTo>
                    <a:lnTo>
                      <a:pt x="241" y="194"/>
                    </a:lnTo>
                    <a:lnTo>
                      <a:pt x="236" y="207"/>
                    </a:lnTo>
                    <a:lnTo>
                      <a:pt x="220" y="226"/>
                    </a:lnTo>
                    <a:lnTo>
                      <a:pt x="212" y="231"/>
                    </a:lnTo>
                    <a:lnTo>
                      <a:pt x="202" y="233"/>
                    </a:lnTo>
                    <a:lnTo>
                      <a:pt x="121" y="233"/>
                    </a:lnTo>
                    <a:lnTo>
                      <a:pt x="79" y="231"/>
                    </a:lnTo>
                    <a:lnTo>
                      <a:pt x="37" y="226"/>
                    </a:lnTo>
                    <a:lnTo>
                      <a:pt x="26" y="220"/>
                    </a:lnTo>
                    <a:lnTo>
                      <a:pt x="19" y="213"/>
                    </a:lnTo>
                    <a:lnTo>
                      <a:pt x="11" y="202"/>
                    </a:lnTo>
                    <a:lnTo>
                      <a:pt x="8" y="192"/>
                    </a:lnTo>
                    <a:close/>
                  </a:path>
                </a:pathLst>
              </a:custGeom>
              <a:solidFill>
                <a:srgbClr val="92ADBE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32" name="Freeform 3766"/>
              <p:cNvSpPr>
                <a:spLocks/>
              </p:cNvSpPr>
              <p:nvPr/>
            </p:nvSpPr>
            <p:spPr bwMode="auto">
              <a:xfrm>
                <a:off x="1648" y="2153"/>
                <a:ext cx="228" cy="170"/>
              </a:xfrm>
              <a:custGeom>
                <a:avLst/>
                <a:gdLst>
                  <a:gd name="T0" fmla="*/ 8 w 228"/>
                  <a:gd name="T1" fmla="*/ 139 h 170"/>
                  <a:gd name="T2" fmla="*/ 3 w 228"/>
                  <a:gd name="T3" fmla="*/ 113 h 170"/>
                  <a:gd name="T4" fmla="*/ 0 w 228"/>
                  <a:gd name="T5" fmla="*/ 84 h 170"/>
                  <a:gd name="T6" fmla="*/ 0 w 228"/>
                  <a:gd name="T7" fmla="*/ 29 h 170"/>
                  <a:gd name="T8" fmla="*/ 3 w 228"/>
                  <a:gd name="T9" fmla="*/ 18 h 170"/>
                  <a:gd name="T10" fmla="*/ 11 w 228"/>
                  <a:gd name="T11" fmla="*/ 10 h 170"/>
                  <a:gd name="T12" fmla="*/ 34 w 228"/>
                  <a:gd name="T13" fmla="*/ 5 h 170"/>
                  <a:gd name="T14" fmla="*/ 61 w 228"/>
                  <a:gd name="T15" fmla="*/ 3 h 170"/>
                  <a:gd name="T16" fmla="*/ 108 w 228"/>
                  <a:gd name="T17" fmla="*/ 0 h 170"/>
                  <a:gd name="T18" fmla="*/ 160 w 228"/>
                  <a:gd name="T19" fmla="*/ 0 h 170"/>
                  <a:gd name="T20" fmla="*/ 210 w 228"/>
                  <a:gd name="T21" fmla="*/ 5 h 170"/>
                  <a:gd name="T22" fmla="*/ 218 w 228"/>
                  <a:gd name="T23" fmla="*/ 8 h 170"/>
                  <a:gd name="T24" fmla="*/ 223 w 228"/>
                  <a:gd name="T25" fmla="*/ 16 h 170"/>
                  <a:gd name="T26" fmla="*/ 228 w 228"/>
                  <a:gd name="T27" fmla="*/ 29 h 170"/>
                  <a:gd name="T28" fmla="*/ 228 w 228"/>
                  <a:gd name="T29" fmla="*/ 50 h 170"/>
                  <a:gd name="T30" fmla="*/ 228 w 228"/>
                  <a:gd name="T31" fmla="*/ 68 h 170"/>
                  <a:gd name="T32" fmla="*/ 223 w 228"/>
                  <a:gd name="T33" fmla="*/ 107 h 170"/>
                  <a:gd name="T34" fmla="*/ 220 w 228"/>
                  <a:gd name="T35" fmla="*/ 131 h 170"/>
                  <a:gd name="T36" fmla="*/ 218 w 228"/>
                  <a:gd name="T37" fmla="*/ 141 h 170"/>
                  <a:gd name="T38" fmla="*/ 212 w 228"/>
                  <a:gd name="T39" fmla="*/ 152 h 170"/>
                  <a:gd name="T40" fmla="*/ 197 w 228"/>
                  <a:gd name="T41" fmla="*/ 162 h 170"/>
                  <a:gd name="T42" fmla="*/ 189 w 228"/>
                  <a:gd name="T43" fmla="*/ 168 h 170"/>
                  <a:gd name="T44" fmla="*/ 181 w 228"/>
                  <a:gd name="T45" fmla="*/ 168 h 170"/>
                  <a:gd name="T46" fmla="*/ 144 w 228"/>
                  <a:gd name="T47" fmla="*/ 170 h 170"/>
                  <a:gd name="T48" fmla="*/ 108 w 228"/>
                  <a:gd name="T49" fmla="*/ 170 h 170"/>
                  <a:gd name="T50" fmla="*/ 34 w 228"/>
                  <a:gd name="T51" fmla="*/ 162 h 170"/>
                  <a:gd name="T52" fmla="*/ 27 w 228"/>
                  <a:gd name="T53" fmla="*/ 160 h 170"/>
                  <a:gd name="T54" fmla="*/ 19 w 228"/>
                  <a:gd name="T55" fmla="*/ 154 h 170"/>
                  <a:gd name="T56" fmla="*/ 11 w 228"/>
                  <a:gd name="T57" fmla="*/ 147 h 170"/>
                  <a:gd name="T58" fmla="*/ 8 w 228"/>
                  <a:gd name="T59" fmla="*/ 139 h 170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228"/>
                  <a:gd name="T91" fmla="*/ 0 h 170"/>
                  <a:gd name="T92" fmla="*/ 228 w 228"/>
                  <a:gd name="T93" fmla="*/ 170 h 170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228" h="170">
                    <a:moveTo>
                      <a:pt x="8" y="139"/>
                    </a:moveTo>
                    <a:lnTo>
                      <a:pt x="3" y="113"/>
                    </a:lnTo>
                    <a:lnTo>
                      <a:pt x="0" y="84"/>
                    </a:lnTo>
                    <a:lnTo>
                      <a:pt x="0" y="29"/>
                    </a:lnTo>
                    <a:lnTo>
                      <a:pt x="3" y="18"/>
                    </a:lnTo>
                    <a:lnTo>
                      <a:pt x="11" y="10"/>
                    </a:lnTo>
                    <a:lnTo>
                      <a:pt x="34" y="5"/>
                    </a:lnTo>
                    <a:lnTo>
                      <a:pt x="61" y="3"/>
                    </a:lnTo>
                    <a:lnTo>
                      <a:pt x="108" y="0"/>
                    </a:lnTo>
                    <a:lnTo>
                      <a:pt x="160" y="0"/>
                    </a:lnTo>
                    <a:lnTo>
                      <a:pt x="210" y="5"/>
                    </a:lnTo>
                    <a:lnTo>
                      <a:pt x="218" y="8"/>
                    </a:lnTo>
                    <a:lnTo>
                      <a:pt x="223" y="16"/>
                    </a:lnTo>
                    <a:lnTo>
                      <a:pt x="228" y="29"/>
                    </a:lnTo>
                    <a:lnTo>
                      <a:pt x="228" y="50"/>
                    </a:lnTo>
                    <a:lnTo>
                      <a:pt x="228" y="68"/>
                    </a:lnTo>
                    <a:lnTo>
                      <a:pt x="223" y="107"/>
                    </a:lnTo>
                    <a:lnTo>
                      <a:pt x="220" y="131"/>
                    </a:lnTo>
                    <a:lnTo>
                      <a:pt x="218" y="141"/>
                    </a:lnTo>
                    <a:lnTo>
                      <a:pt x="212" y="152"/>
                    </a:lnTo>
                    <a:lnTo>
                      <a:pt x="197" y="162"/>
                    </a:lnTo>
                    <a:lnTo>
                      <a:pt x="189" y="168"/>
                    </a:lnTo>
                    <a:lnTo>
                      <a:pt x="181" y="168"/>
                    </a:lnTo>
                    <a:lnTo>
                      <a:pt x="144" y="170"/>
                    </a:lnTo>
                    <a:lnTo>
                      <a:pt x="108" y="170"/>
                    </a:lnTo>
                    <a:lnTo>
                      <a:pt x="34" y="162"/>
                    </a:lnTo>
                    <a:lnTo>
                      <a:pt x="27" y="160"/>
                    </a:lnTo>
                    <a:lnTo>
                      <a:pt x="19" y="154"/>
                    </a:lnTo>
                    <a:lnTo>
                      <a:pt x="11" y="147"/>
                    </a:lnTo>
                    <a:lnTo>
                      <a:pt x="8" y="1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33" name="Freeform 3767"/>
              <p:cNvSpPr>
                <a:spLocks/>
              </p:cNvSpPr>
              <p:nvPr/>
            </p:nvSpPr>
            <p:spPr bwMode="auto">
              <a:xfrm>
                <a:off x="1769" y="2336"/>
                <a:ext cx="18" cy="11"/>
              </a:xfrm>
              <a:custGeom>
                <a:avLst/>
                <a:gdLst>
                  <a:gd name="T0" fmla="*/ 10 w 18"/>
                  <a:gd name="T1" fmla="*/ 0 h 11"/>
                  <a:gd name="T2" fmla="*/ 15 w 18"/>
                  <a:gd name="T3" fmla="*/ 3 h 11"/>
                  <a:gd name="T4" fmla="*/ 18 w 18"/>
                  <a:gd name="T5" fmla="*/ 6 h 11"/>
                  <a:gd name="T6" fmla="*/ 15 w 18"/>
                  <a:gd name="T7" fmla="*/ 8 h 11"/>
                  <a:gd name="T8" fmla="*/ 10 w 18"/>
                  <a:gd name="T9" fmla="*/ 11 h 11"/>
                  <a:gd name="T10" fmla="*/ 2 w 18"/>
                  <a:gd name="T11" fmla="*/ 8 h 11"/>
                  <a:gd name="T12" fmla="*/ 0 w 18"/>
                  <a:gd name="T13" fmla="*/ 6 h 11"/>
                  <a:gd name="T14" fmla="*/ 2 w 18"/>
                  <a:gd name="T15" fmla="*/ 3 h 11"/>
                  <a:gd name="T16" fmla="*/ 10 w 18"/>
                  <a:gd name="T17" fmla="*/ 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1"/>
                  <a:gd name="T29" fmla="*/ 18 w 18"/>
                  <a:gd name="T30" fmla="*/ 11 h 1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1">
                    <a:moveTo>
                      <a:pt x="10" y="0"/>
                    </a:moveTo>
                    <a:lnTo>
                      <a:pt x="15" y="3"/>
                    </a:lnTo>
                    <a:lnTo>
                      <a:pt x="18" y="6"/>
                    </a:lnTo>
                    <a:lnTo>
                      <a:pt x="15" y="8"/>
                    </a:lnTo>
                    <a:lnTo>
                      <a:pt x="10" y="11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34" name="Freeform 3768"/>
              <p:cNvSpPr>
                <a:spLocks/>
              </p:cNvSpPr>
              <p:nvPr/>
            </p:nvSpPr>
            <p:spPr bwMode="auto">
              <a:xfrm>
                <a:off x="1795" y="2336"/>
                <a:ext cx="18" cy="11"/>
              </a:xfrm>
              <a:custGeom>
                <a:avLst/>
                <a:gdLst>
                  <a:gd name="T0" fmla="*/ 10 w 18"/>
                  <a:gd name="T1" fmla="*/ 0 h 11"/>
                  <a:gd name="T2" fmla="*/ 16 w 18"/>
                  <a:gd name="T3" fmla="*/ 3 h 11"/>
                  <a:gd name="T4" fmla="*/ 18 w 18"/>
                  <a:gd name="T5" fmla="*/ 6 h 11"/>
                  <a:gd name="T6" fmla="*/ 16 w 18"/>
                  <a:gd name="T7" fmla="*/ 8 h 11"/>
                  <a:gd name="T8" fmla="*/ 10 w 18"/>
                  <a:gd name="T9" fmla="*/ 11 h 11"/>
                  <a:gd name="T10" fmla="*/ 2 w 18"/>
                  <a:gd name="T11" fmla="*/ 8 h 11"/>
                  <a:gd name="T12" fmla="*/ 0 w 18"/>
                  <a:gd name="T13" fmla="*/ 6 h 11"/>
                  <a:gd name="T14" fmla="*/ 2 w 18"/>
                  <a:gd name="T15" fmla="*/ 3 h 11"/>
                  <a:gd name="T16" fmla="*/ 10 w 18"/>
                  <a:gd name="T17" fmla="*/ 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1"/>
                  <a:gd name="T29" fmla="*/ 18 w 18"/>
                  <a:gd name="T30" fmla="*/ 11 h 1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1">
                    <a:moveTo>
                      <a:pt x="10" y="0"/>
                    </a:moveTo>
                    <a:lnTo>
                      <a:pt x="16" y="3"/>
                    </a:lnTo>
                    <a:lnTo>
                      <a:pt x="18" y="6"/>
                    </a:lnTo>
                    <a:lnTo>
                      <a:pt x="16" y="8"/>
                    </a:lnTo>
                    <a:lnTo>
                      <a:pt x="10" y="11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89E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35" name="Freeform 3769"/>
              <p:cNvSpPr>
                <a:spLocks/>
              </p:cNvSpPr>
              <p:nvPr/>
            </p:nvSpPr>
            <p:spPr bwMode="auto">
              <a:xfrm>
                <a:off x="1821" y="2336"/>
                <a:ext cx="18" cy="11"/>
              </a:xfrm>
              <a:custGeom>
                <a:avLst/>
                <a:gdLst>
                  <a:gd name="T0" fmla="*/ 8 w 18"/>
                  <a:gd name="T1" fmla="*/ 0 h 11"/>
                  <a:gd name="T2" fmla="*/ 16 w 18"/>
                  <a:gd name="T3" fmla="*/ 3 h 11"/>
                  <a:gd name="T4" fmla="*/ 18 w 18"/>
                  <a:gd name="T5" fmla="*/ 6 h 11"/>
                  <a:gd name="T6" fmla="*/ 16 w 18"/>
                  <a:gd name="T7" fmla="*/ 8 h 11"/>
                  <a:gd name="T8" fmla="*/ 8 w 18"/>
                  <a:gd name="T9" fmla="*/ 11 h 11"/>
                  <a:gd name="T10" fmla="*/ 3 w 18"/>
                  <a:gd name="T11" fmla="*/ 8 h 11"/>
                  <a:gd name="T12" fmla="*/ 0 w 18"/>
                  <a:gd name="T13" fmla="*/ 6 h 11"/>
                  <a:gd name="T14" fmla="*/ 3 w 18"/>
                  <a:gd name="T15" fmla="*/ 3 h 11"/>
                  <a:gd name="T16" fmla="*/ 8 w 18"/>
                  <a:gd name="T17" fmla="*/ 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1"/>
                  <a:gd name="T29" fmla="*/ 18 w 18"/>
                  <a:gd name="T30" fmla="*/ 11 h 1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1">
                    <a:moveTo>
                      <a:pt x="8" y="0"/>
                    </a:moveTo>
                    <a:lnTo>
                      <a:pt x="16" y="3"/>
                    </a:lnTo>
                    <a:lnTo>
                      <a:pt x="18" y="6"/>
                    </a:lnTo>
                    <a:lnTo>
                      <a:pt x="16" y="8"/>
                    </a:lnTo>
                    <a:lnTo>
                      <a:pt x="8" y="11"/>
                    </a:lnTo>
                    <a:lnTo>
                      <a:pt x="3" y="8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89E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36" name="Freeform 3770"/>
              <p:cNvSpPr>
                <a:spLocks/>
              </p:cNvSpPr>
              <p:nvPr/>
            </p:nvSpPr>
            <p:spPr bwMode="auto">
              <a:xfrm>
                <a:off x="1659" y="2163"/>
                <a:ext cx="204" cy="152"/>
              </a:xfrm>
              <a:custGeom>
                <a:avLst/>
                <a:gdLst>
                  <a:gd name="T0" fmla="*/ 8 w 204"/>
                  <a:gd name="T1" fmla="*/ 123 h 152"/>
                  <a:gd name="T2" fmla="*/ 2 w 204"/>
                  <a:gd name="T3" fmla="*/ 100 h 152"/>
                  <a:gd name="T4" fmla="*/ 0 w 204"/>
                  <a:gd name="T5" fmla="*/ 74 h 152"/>
                  <a:gd name="T6" fmla="*/ 0 w 204"/>
                  <a:gd name="T7" fmla="*/ 24 h 152"/>
                  <a:gd name="T8" fmla="*/ 5 w 204"/>
                  <a:gd name="T9" fmla="*/ 13 h 152"/>
                  <a:gd name="T10" fmla="*/ 8 w 204"/>
                  <a:gd name="T11" fmla="*/ 11 h 152"/>
                  <a:gd name="T12" fmla="*/ 10 w 204"/>
                  <a:gd name="T13" fmla="*/ 8 h 152"/>
                  <a:gd name="T14" fmla="*/ 31 w 204"/>
                  <a:gd name="T15" fmla="*/ 3 h 152"/>
                  <a:gd name="T16" fmla="*/ 55 w 204"/>
                  <a:gd name="T17" fmla="*/ 0 h 152"/>
                  <a:gd name="T18" fmla="*/ 97 w 204"/>
                  <a:gd name="T19" fmla="*/ 0 h 152"/>
                  <a:gd name="T20" fmla="*/ 144 w 204"/>
                  <a:gd name="T21" fmla="*/ 0 h 152"/>
                  <a:gd name="T22" fmla="*/ 167 w 204"/>
                  <a:gd name="T23" fmla="*/ 0 h 152"/>
                  <a:gd name="T24" fmla="*/ 188 w 204"/>
                  <a:gd name="T25" fmla="*/ 6 h 152"/>
                  <a:gd name="T26" fmla="*/ 196 w 204"/>
                  <a:gd name="T27" fmla="*/ 8 h 152"/>
                  <a:gd name="T28" fmla="*/ 201 w 204"/>
                  <a:gd name="T29" fmla="*/ 11 h 152"/>
                  <a:gd name="T30" fmla="*/ 204 w 204"/>
                  <a:gd name="T31" fmla="*/ 24 h 152"/>
                  <a:gd name="T32" fmla="*/ 204 w 204"/>
                  <a:gd name="T33" fmla="*/ 61 h 152"/>
                  <a:gd name="T34" fmla="*/ 201 w 204"/>
                  <a:gd name="T35" fmla="*/ 95 h 152"/>
                  <a:gd name="T36" fmla="*/ 199 w 204"/>
                  <a:gd name="T37" fmla="*/ 116 h 152"/>
                  <a:gd name="T38" fmla="*/ 196 w 204"/>
                  <a:gd name="T39" fmla="*/ 126 h 152"/>
                  <a:gd name="T40" fmla="*/ 191 w 204"/>
                  <a:gd name="T41" fmla="*/ 134 h 152"/>
                  <a:gd name="T42" fmla="*/ 186 w 204"/>
                  <a:gd name="T43" fmla="*/ 139 h 152"/>
                  <a:gd name="T44" fmla="*/ 178 w 204"/>
                  <a:gd name="T45" fmla="*/ 144 h 152"/>
                  <a:gd name="T46" fmla="*/ 170 w 204"/>
                  <a:gd name="T47" fmla="*/ 150 h 152"/>
                  <a:gd name="T48" fmla="*/ 162 w 204"/>
                  <a:gd name="T49" fmla="*/ 150 h 152"/>
                  <a:gd name="T50" fmla="*/ 97 w 204"/>
                  <a:gd name="T51" fmla="*/ 152 h 152"/>
                  <a:gd name="T52" fmla="*/ 63 w 204"/>
                  <a:gd name="T53" fmla="*/ 150 h 152"/>
                  <a:gd name="T54" fmla="*/ 31 w 204"/>
                  <a:gd name="T55" fmla="*/ 144 h 152"/>
                  <a:gd name="T56" fmla="*/ 23 w 204"/>
                  <a:gd name="T57" fmla="*/ 142 h 152"/>
                  <a:gd name="T58" fmla="*/ 16 w 204"/>
                  <a:gd name="T59" fmla="*/ 139 h 152"/>
                  <a:gd name="T60" fmla="*/ 10 w 204"/>
                  <a:gd name="T61" fmla="*/ 131 h 152"/>
                  <a:gd name="T62" fmla="*/ 8 w 204"/>
                  <a:gd name="T63" fmla="*/ 123 h 15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04"/>
                  <a:gd name="T97" fmla="*/ 0 h 152"/>
                  <a:gd name="T98" fmla="*/ 204 w 204"/>
                  <a:gd name="T99" fmla="*/ 152 h 152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04" h="152">
                    <a:moveTo>
                      <a:pt x="8" y="123"/>
                    </a:moveTo>
                    <a:lnTo>
                      <a:pt x="2" y="100"/>
                    </a:lnTo>
                    <a:lnTo>
                      <a:pt x="0" y="74"/>
                    </a:lnTo>
                    <a:lnTo>
                      <a:pt x="0" y="24"/>
                    </a:lnTo>
                    <a:lnTo>
                      <a:pt x="5" y="13"/>
                    </a:lnTo>
                    <a:lnTo>
                      <a:pt x="8" y="11"/>
                    </a:lnTo>
                    <a:lnTo>
                      <a:pt x="10" y="8"/>
                    </a:lnTo>
                    <a:lnTo>
                      <a:pt x="31" y="3"/>
                    </a:lnTo>
                    <a:lnTo>
                      <a:pt x="55" y="0"/>
                    </a:lnTo>
                    <a:lnTo>
                      <a:pt x="97" y="0"/>
                    </a:lnTo>
                    <a:lnTo>
                      <a:pt x="144" y="0"/>
                    </a:lnTo>
                    <a:lnTo>
                      <a:pt x="167" y="0"/>
                    </a:lnTo>
                    <a:lnTo>
                      <a:pt x="188" y="6"/>
                    </a:lnTo>
                    <a:lnTo>
                      <a:pt x="196" y="8"/>
                    </a:lnTo>
                    <a:lnTo>
                      <a:pt x="201" y="11"/>
                    </a:lnTo>
                    <a:lnTo>
                      <a:pt x="204" y="24"/>
                    </a:lnTo>
                    <a:lnTo>
                      <a:pt x="204" y="61"/>
                    </a:lnTo>
                    <a:lnTo>
                      <a:pt x="201" y="95"/>
                    </a:lnTo>
                    <a:lnTo>
                      <a:pt x="199" y="116"/>
                    </a:lnTo>
                    <a:lnTo>
                      <a:pt x="196" y="126"/>
                    </a:lnTo>
                    <a:lnTo>
                      <a:pt x="191" y="134"/>
                    </a:lnTo>
                    <a:lnTo>
                      <a:pt x="186" y="139"/>
                    </a:lnTo>
                    <a:lnTo>
                      <a:pt x="178" y="144"/>
                    </a:lnTo>
                    <a:lnTo>
                      <a:pt x="170" y="150"/>
                    </a:lnTo>
                    <a:lnTo>
                      <a:pt x="162" y="150"/>
                    </a:lnTo>
                    <a:lnTo>
                      <a:pt x="97" y="152"/>
                    </a:lnTo>
                    <a:lnTo>
                      <a:pt x="63" y="150"/>
                    </a:lnTo>
                    <a:lnTo>
                      <a:pt x="31" y="144"/>
                    </a:lnTo>
                    <a:lnTo>
                      <a:pt x="23" y="142"/>
                    </a:lnTo>
                    <a:lnTo>
                      <a:pt x="16" y="139"/>
                    </a:lnTo>
                    <a:lnTo>
                      <a:pt x="10" y="131"/>
                    </a:lnTo>
                    <a:lnTo>
                      <a:pt x="8" y="123"/>
                    </a:lnTo>
                    <a:close/>
                  </a:path>
                </a:pathLst>
              </a:custGeom>
              <a:solidFill>
                <a:srgbClr val="00AEC4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37" name="Freeform 3771"/>
              <p:cNvSpPr>
                <a:spLocks/>
              </p:cNvSpPr>
              <p:nvPr/>
            </p:nvSpPr>
            <p:spPr bwMode="auto">
              <a:xfrm>
                <a:off x="1711" y="2187"/>
                <a:ext cx="118" cy="92"/>
              </a:xfrm>
              <a:custGeom>
                <a:avLst/>
                <a:gdLst>
                  <a:gd name="T0" fmla="*/ 3 w 118"/>
                  <a:gd name="T1" fmla="*/ 73 h 92"/>
                  <a:gd name="T2" fmla="*/ 0 w 118"/>
                  <a:gd name="T3" fmla="*/ 44 h 92"/>
                  <a:gd name="T4" fmla="*/ 0 w 118"/>
                  <a:gd name="T5" fmla="*/ 16 h 92"/>
                  <a:gd name="T6" fmla="*/ 3 w 118"/>
                  <a:gd name="T7" fmla="*/ 10 h 92"/>
                  <a:gd name="T8" fmla="*/ 5 w 118"/>
                  <a:gd name="T9" fmla="*/ 5 h 92"/>
                  <a:gd name="T10" fmla="*/ 32 w 118"/>
                  <a:gd name="T11" fmla="*/ 3 h 92"/>
                  <a:gd name="T12" fmla="*/ 58 w 118"/>
                  <a:gd name="T13" fmla="*/ 0 h 92"/>
                  <a:gd name="T14" fmla="*/ 84 w 118"/>
                  <a:gd name="T15" fmla="*/ 0 h 92"/>
                  <a:gd name="T16" fmla="*/ 110 w 118"/>
                  <a:gd name="T17" fmla="*/ 5 h 92"/>
                  <a:gd name="T18" fmla="*/ 115 w 118"/>
                  <a:gd name="T19" fmla="*/ 8 h 92"/>
                  <a:gd name="T20" fmla="*/ 118 w 118"/>
                  <a:gd name="T21" fmla="*/ 16 h 92"/>
                  <a:gd name="T22" fmla="*/ 118 w 118"/>
                  <a:gd name="T23" fmla="*/ 37 h 92"/>
                  <a:gd name="T24" fmla="*/ 115 w 118"/>
                  <a:gd name="T25" fmla="*/ 58 h 92"/>
                  <a:gd name="T26" fmla="*/ 115 w 118"/>
                  <a:gd name="T27" fmla="*/ 68 h 92"/>
                  <a:gd name="T28" fmla="*/ 110 w 118"/>
                  <a:gd name="T29" fmla="*/ 79 h 92"/>
                  <a:gd name="T30" fmla="*/ 105 w 118"/>
                  <a:gd name="T31" fmla="*/ 86 h 92"/>
                  <a:gd name="T32" fmla="*/ 94 w 118"/>
                  <a:gd name="T33" fmla="*/ 89 h 92"/>
                  <a:gd name="T34" fmla="*/ 55 w 118"/>
                  <a:gd name="T35" fmla="*/ 92 h 92"/>
                  <a:gd name="T36" fmla="*/ 18 w 118"/>
                  <a:gd name="T37" fmla="*/ 86 h 92"/>
                  <a:gd name="T38" fmla="*/ 8 w 118"/>
                  <a:gd name="T39" fmla="*/ 81 h 92"/>
                  <a:gd name="T40" fmla="*/ 3 w 118"/>
                  <a:gd name="T41" fmla="*/ 73 h 9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8"/>
                  <a:gd name="T64" fmla="*/ 0 h 92"/>
                  <a:gd name="T65" fmla="*/ 118 w 118"/>
                  <a:gd name="T66" fmla="*/ 92 h 9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8" h="92">
                    <a:moveTo>
                      <a:pt x="3" y="73"/>
                    </a:moveTo>
                    <a:lnTo>
                      <a:pt x="0" y="44"/>
                    </a:lnTo>
                    <a:lnTo>
                      <a:pt x="0" y="16"/>
                    </a:lnTo>
                    <a:lnTo>
                      <a:pt x="3" y="10"/>
                    </a:lnTo>
                    <a:lnTo>
                      <a:pt x="5" y="5"/>
                    </a:lnTo>
                    <a:lnTo>
                      <a:pt x="32" y="3"/>
                    </a:lnTo>
                    <a:lnTo>
                      <a:pt x="58" y="0"/>
                    </a:lnTo>
                    <a:lnTo>
                      <a:pt x="84" y="0"/>
                    </a:lnTo>
                    <a:lnTo>
                      <a:pt x="110" y="5"/>
                    </a:lnTo>
                    <a:lnTo>
                      <a:pt x="115" y="8"/>
                    </a:lnTo>
                    <a:lnTo>
                      <a:pt x="118" y="16"/>
                    </a:lnTo>
                    <a:lnTo>
                      <a:pt x="118" y="37"/>
                    </a:lnTo>
                    <a:lnTo>
                      <a:pt x="115" y="58"/>
                    </a:lnTo>
                    <a:lnTo>
                      <a:pt x="115" y="68"/>
                    </a:lnTo>
                    <a:lnTo>
                      <a:pt x="110" y="79"/>
                    </a:lnTo>
                    <a:lnTo>
                      <a:pt x="105" y="86"/>
                    </a:lnTo>
                    <a:lnTo>
                      <a:pt x="94" y="89"/>
                    </a:lnTo>
                    <a:lnTo>
                      <a:pt x="55" y="92"/>
                    </a:lnTo>
                    <a:lnTo>
                      <a:pt x="18" y="86"/>
                    </a:lnTo>
                    <a:lnTo>
                      <a:pt x="8" y="81"/>
                    </a:lnTo>
                    <a:lnTo>
                      <a:pt x="3" y="73"/>
                    </a:lnTo>
                    <a:close/>
                  </a:path>
                </a:pathLst>
              </a:custGeom>
              <a:solidFill>
                <a:srgbClr val="7CC7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38" name="Freeform 3772"/>
              <p:cNvSpPr>
                <a:spLocks/>
              </p:cNvSpPr>
              <p:nvPr/>
            </p:nvSpPr>
            <p:spPr bwMode="auto">
              <a:xfrm>
                <a:off x="1672" y="2171"/>
                <a:ext cx="183" cy="136"/>
              </a:xfrm>
              <a:custGeom>
                <a:avLst/>
                <a:gdLst>
                  <a:gd name="T0" fmla="*/ 5 w 183"/>
                  <a:gd name="T1" fmla="*/ 118 h 136"/>
                  <a:gd name="T2" fmla="*/ 0 w 183"/>
                  <a:gd name="T3" fmla="*/ 95 h 136"/>
                  <a:gd name="T4" fmla="*/ 0 w 183"/>
                  <a:gd name="T5" fmla="*/ 71 h 136"/>
                  <a:gd name="T6" fmla="*/ 0 w 183"/>
                  <a:gd name="T7" fmla="*/ 24 h 136"/>
                  <a:gd name="T8" fmla="*/ 3 w 183"/>
                  <a:gd name="T9" fmla="*/ 16 h 136"/>
                  <a:gd name="T10" fmla="*/ 8 w 183"/>
                  <a:gd name="T11" fmla="*/ 8 h 136"/>
                  <a:gd name="T12" fmla="*/ 29 w 183"/>
                  <a:gd name="T13" fmla="*/ 3 h 136"/>
                  <a:gd name="T14" fmla="*/ 50 w 183"/>
                  <a:gd name="T15" fmla="*/ 0 h 136"/>
                  <a:gd name="T16" fmla="*/ 89 w 183"/>
                  <a:gd name="T17" fmla="*/ 0 h 136"/>
                  <a:gd name="T18" fmla="*/ 131 w 183"/>
                  <a:gd name="T19" fmla="*/ 0 h 136"/>
                  <a:gd name="T20" fmla="*/ 152 w 183"/>
                  <a:gd name="T21" fmla="*/ 0 h 136"/>
                  <a:gd name="T22" fmla="*/ 173 w 183"/>
                  <a:gd name="T23" fmla="*/ 5 h 136"/>
                  <a:gd name="T24" fmla="*/ 178 w 183"/>
                  <a:gd name="T25" fmla="*/ 8 h 136"/>
                  <a:gd name="T26" fmla="*/ 183 w 183"/>
                  <a:gd name="T27" fmla="*/ 11 h 136"/>
                  <a:gd name="T28" fmla="*/ 144 w 183"/>
                  <a:gd name="T29" fmla="*/ 5 h 136"/>
                  <a:gd name="T30" fmla="*/ 102 w 183"/>
                  <a:gd name="T31" fmla="*/ 5 h 136"/>
                  <a:gd name="T32" fmla="*/ 63 w 183"/>
                  <a:gd name="T33" fmla="*/ 8 h 136"/>
                  <a:gd name="T34" fmla="*/ 21 w 183"/>
                  <a:gd name="T35" fmla="*/ 13 h 136"/>
                  <a:gd name="T36" fmla="*/ 16 w 183"/>
                  <a:gd name="T37" fmla="*/ 21 h 136"/>
                  <a:gd name="T38" fmla="*/ 13 w 183"/>
                  <a:gd name="T39" fmla="*/ 29 h 136"/>
                  <a:gd name="T40" fmla="*/ 13 w 183"/>
                  <a:gd name="T41" fmla="*/ 76 h 136"/>
                  <a:gd name="T42" fmla="*/ 13 w 183"/>
                  <a:gd name="T43" fmla="*/ 100 h 136"/>
                  <a:gd name="T44" fmla="*/ 18 w 183"/>
                  <a:gd name="T45" fmla="*/ 123 h 136"/>
                  <a:gd name="T46" fmla="*/ 21 w 183"/>
                  <a:gd name="T47" fmla="*/ 131 h 136"/>
                  <a:gd name="T48" fmla="*/ 29 w 183"/>
                  <a:gd name="T49" fmla="*/ 136 h 136"/>
                  <a:gd name="T50" fmla="*/ 29 w 183"/>
                  <a:gd name="T51" fmla="*/ 136 h 136"/>
                  <a:gd name="T52" fmla="*/ 26 w 183"/>
                  <a:gd name="T53" fmla="*/ 136 h 136"/>
                  <a:gd name="T54" fmla="*/ 13 w 183"/>
                  <a:gd name="T55" fmla="*/ 129 h 136"/>
                  <a:gd name="T56" fmla="*/ 5 w 183"/>
                  <a:gd name="T57" fmla="*/ 118 h 1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83"/>
                  <a:gd name="T88" fmla="*/ 0 h 136"/>
                  <a:gd name="T89" fmla="*/ 183 w 183"/>
                  <a:gd name="T90" fmla="*/ 136 h 1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83" h="136">
                    <a:moveTo>
                      <a:pt x="5" y="118"/>
                    </a:moveTo>
                    <a:lnTo>
                      <a:pt x="0" y="95"/>
                    </a:lnTo>
                    <a:lnTo>
                      <a:pt x="0" y="71"/>
                    </a:lnTo>
                    <a:lnTo>
                      <a:pt x="0" y="24"/>
                    </a:lnTo>
                    <a:lnTo>
                      <a:pt x="3" y="16"/>
                    </a:lnTo>
                    <a:lnTo>
                      <a:pt x="8" y="8"/>
                    </a:lnTo>
                    <a:lnTo>
                      <a:pt x="29" y="3"/>
                    </a:lnTo>
                    <a:lnTo>
                      <a:pt x="50" y="0"/>
                    </a:lnTo>
                    <a:lnTo>
                      <a:pt x="89" y="0"/>
                    </a:lnTo>
                    <a:lnTo>
                      <a:pt x="131" y="0"/>
                    </a:lnTo>
                    <a:lnTo>
                      <a:pt x="152" y="0"/>
                    </a:lnTo>
                    <a:lnTo>
                      <a:pt x="173" y="5"/>
                    </a:lnTo>
                    <a:lnTo>
                      <a:pt x="178" y="8"/>
                    </a:lnTo>
                    <a:lnTo>
                      <a:pt x="183" y="11"/>
                    </a:lnTo>
                    <a:lnTo>
                      <a:pt x="144" y="5"/>
                    </a:lnTo>
                    <a:lnTo>
                      <a:pt x="102" y="5"/>
                    </a:lnTo>
                    <a:lnTo>
                      <a:pt x="63" y="8"/>
                    </a:lnTo>
                    <a:lnTo>
                      <a:pt x="21" y="13"/>
                    </a:lnTo>
                    <a:lnTo>
                      <a:pt x="16" y="21"/>
                    </a:lnTo>
                    <a:lnTo>
                      <a:pt x="13" y="29"/>
                    </a:lnTo>
                    <a:lnTo>
                      <a:pt x="13" y="76"/>
                    </a:lnTo>
                    <a:lnTo>
                      <a:pt x="13" y="100"/>
                    </a:lnTo>
                    <a:lnTo>
                      <a:pt x="18" y="123"/>
                    </a:lnTo>
                    <a:lnTo>
                      <a:pt x="21" y="131"/>
                    </a:lnTo>
                    <a:lnTo>
                      <a:pt x="29" y="136"/>
                    </a:lnTo>
                    <a:lnTo>
                      <a:pt x="26" y="136"/>
                    </a:lnTo>
                    <a:lnTo>
                      <a:pt x="13" y="129"/>
                    </a:lnTo>
                    <a:lnTo>
                      <a:pt x="5" y="118"/>
                    </a:lnTo>
                    <a:close/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39" name="Freeform 3773"/>
              <p:cNvSpPr>
                <a:spLocks/>
              </p:cNvSpPr>
              <p:nvPr/>
            </p:nvSpPr>
            <p:spPr bwMode="auto">
              <a:xfrm>
                <a:off x="1947" y="2449"/>
                <a:ext cx="65" cy="65"/>
              </a:xfrm>
              <a:custGeom>
                <a:avLst/>
                <a:gdLst>
                  <a:gd name="T0" fmla="*/ 2 w 65"/>
                  <a:gd name="T1" fmla="*/ 10 h 65"/>
                  <a:gd name="T2" fmla="*/ 2 w 65"/>
                  <a:gd name="T3" fmla="*/ 13 h 65"/>
                  <a:gd name="T4" fmla="*/ 0 w 65"/>
                  <a:gd name="T5" fmla="*/ 16 h 65"/>
                  <a:gd name="T6" fmla="*/ 0 w 65"/>
                  <a:gd name="T7" fmla="*/ 31 h 65"/>
                  <a:gd name="T8" fmla="*/ 0 w 65"/>
                  <a:gd name="T9" fmla="*/ 37 h 65"/>
                  <a:gd name="T10" fmla="*/ 2 w 65"/>
                  <a:gd name="T11" fmla="*/ 44 h 65"/>
                  <a:gd name="T12" fmla="*/ 7 w 65"/>
                  <a:gd name="T13" fmla="*/ 55 h 65"/>
                  <a:gd name="T14" fmla="*/ 18 w 65"/>
                  <a:gd name="T15" fmla="*/ 63 h 65"/>
                  <a:gd name="T16" fmla="*/ 28 w 65"/>
                  <a:gd name="T17" fmla="*/ 65 h 65"/>
                  <a:gd name="T18" fmla="*/ 39 w 65"/>
                  <a:gd name="T19" fmla="*/ 63 h 65"/>
                  <a:gd name="T20" fmla="*/ 49 w 65"/>
                  <a:gd name="T21" fmla="*/ 55 h 65"/>
                  <a:gd name="T22" fmla="*/ 60 w 65"/>
                  <a:gd name="T23" fmla="*/ 44 h 65"/>
                  <a:gd name="T24" fmla="*/ 62 w 65"/>
                  <a:gd name="T25" fmla="*/ 42 h 65"/>
                  <a:gd name="T26" fmla="*/ 65 w 65"/>
                  <a:gd name="T27" fmla="*/ 37 h 65"/>
                  <a:gd name="T28" fmla="*/ 65 w 65"/>
                  <a:gd name="T29" fmla="*/ 37 h 65"/>
                  <a:gd name="T30" fmla="*/ 65 w 65"/>
                  <a:gd name="T31" fmla="*/ 34 h 65"/>
                  <a:gd name="T32" fmla="*/ 65 w 65"/>
                  <a:gd name="T33" fmla="*/ 29 h 65"/>
                  <a:gd name="T34" fmla="*/ 65 w 65"/>
                  <a:gd name="T35" fmla="*/ 21 h 65"/>
                  <a:gd name="T36" fmla="*/ 57 w 65"/>
                  <a:gd name="T37" fmla="*/ 10 h 65"/>
                  <a:gd name="T38" fmla="*/ 44 w 65"/>
                  <a:gd name="T39" fmla="*/ 3 h 65"/>
                  <a:gd name="T40" fmla="*/ 31 w 65"/>
                  <a:gd name="T41" fmla="*/ 0 h 65"/>
                  <a:gd name="T42" fmla="*/ 26 w 65"/>
                  <a:gd name="T43" fmla="*/ 0 h 65"/>
                  <a:gd name="T44" fmla="*/ 18 w 65"/>
                  <a:gd name="T45" fmla="*/ 0 h 65"/>
                  <a:gd name="T46" fmla="*/ 10 w 65"/>
                  <a:gd name="T47" fmla="*/ 3 h 65"/>
                  <a:gd name="T48" fmla="*/ 2 w 65"/>
                  <a:gd name="T49" fmla="*/ 8 h 65"/>
                  <a:gd name="T50" fmla="*/ 2 w 65"/>
                  <a:gd name="T51" fmla="*/ 8 h 65"/>
                  <a:gd name="T52" fmla="*/ 2 w 65"/>
                  <a:gd name="T53" fmla="*/ 10 h 6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5"/>
                  <a:gd name="T82" fmla="*/ 0 h 65"/>
                  <a:gd name="T83" fmla="*/ 65 w 65"/>
                  <a:gd name="T84" fmla="*/ 65 h 6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5" h="65">
                    <a:moveTo>
                      <a:pt x="2" y="10"/>
                    </a:moveTo>
                    <a:lnTo>
                      <a:pt x="2" y="13"/>
                    </a:lnTo>
                    <a:lnTo>
                      <a:pt x="0" y="16"/>
                    </a:lnTo>
                    <a:lnTo>
                      <a:pt x="0" y="31"/>
                    </a:lnTo>
                    <a:lnTo>
                      <a:pt x="0" y="37"/>
                    </a:lnTo>
                    <a:lnTo>
                      <a:pt x="2" y="44"/>
                    </a:lnTo>
                    <a:lnTo>
                      <a:pt x="7" y="55"/>
                    </a:lnTo>
                    <a:lnTo>
                      <a:pt x="18" y="63"/>
                    </a:lnTo>
                    <a:lnTo>
                      <a:pt x="28" y="65"/>
                    </a:lnTo>
                    <a:lnTo>
                      <a:pt x="39" y="63"/>
                    </a:lnTo>
                    <a:lnTo>
                      <a:pt x="49" y="55"/>
                    </a:lnTo>
                    <a:lnTo>
                      <a:pt x="60" y="44"/>
                    </a:lnTo>
                    <a:lnTo>
                      <a:pt x="62" y="42"/>
                    </a:lnTo>
                    <a:lnTo>
                      <a:pt x="65" y="37"/>
                    </a:lnTo>
                    <a:lnTo>
                      <a:pt x="65" y="34"/>
                    </a:lnTo>
                    <a:lnTo>
                      <a:pt x="65" y="29"/>
                    </a:lnTo>
                    <a:lnTo>
                      <a:pt x="65" y="21"/>
                    </a:lnTo>
                    <a:lnTo>
                      <a:pt x="57" y="10"/>
                    </a:lnTo>
                    <a:lnTo>
                      <a:pt x="44" y="3"/>
                    </a:lnTo>
                    <a:lnTo>
                      <a:pt x="31" y="0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0" y="3"/>
                    </a:lnTo>
                    <a:lnTo>
                      <a:pt x="2" y="8"/>
                    </a:lnTo>
                    <a:lnTo>
                      <a:pt x="2" y="10"/>
                    </a:lnTo>
                    <a:close/>
                  </a:path>
                </a:pathLst>
              </a:custGeom>
              <a:solidFill>
                <a:srgbClr val="758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40" name="Freeform 3774"/>
              <p:cNvSpPr>
                <a:spLocks/>
              </p:cNvSpPr>
              <p:nvPr/>
            </p:nvSpPr>
            <p:spPr bwMode="auto">
              <a:xfrm>
                <a:off x="1947" y="2457"/>
                <a:ext cx="5" cy="8"/>
              </a:xfrm>
              <a:custGeom>
                <a:avLst/>
                <a:gdLst>
                  <a:gd name="T0" fmla="*/ 2 w 5"/>
                  <a:gd name="T1" fmla="*/ 8 h 8"/>
                  <a:gd name="T2" fmla="*/ 2 w 5"/>
                  <a:gd name="T3" fmla="*/ 8 h 8"/>
                  <a:gd name="T4" fmla="*/ 2 w 5"/>
                  <a:gd name="T5" fmla="*/ 8 h 8"/>
                  <a:gd name="T6" fmla="*/ 2 w 5"/>
                  <a:gd name="T7" fmla="*/ 8 h 8"/>
                  <a:gd name="T8" fmla="*/ 2 w 5"/>
                  <a:gd name="T9" fmla="*/ 5 h 8"/>
                  <a:gd name="T10" fmla="*/ 2 w 5"/>
                  <a:gd name="T11" fmla="*/ 5 h 8"/>
                  <a:gd name="T12" fmla="*/ 2 w 5"/>
                  <a:gd name="T13" fmla="*/ 5 h 8"/>
                  <a:gd name="T14" fmla="*/ 2 w 5"/>
                  <a:gd name="T15" fmla="*/ 2 h 8"/>
                  <a:gd name="T16" fmla="*/ 2 w 5"/>
                  <a:gd name="T17" fmla="*/ 2 h 8"/>
                  <a:gd name="T18" fmla="*/ 5 w 5"/>
                  <a:gd name="T19" fmla="*/ 2 h 8"/>
                  <a:gd name="T20" fmla="*/ 0 w 5"/>
                  <a:gd name="T21" fmla="*/ 0 h 8"/>
                  <a:gd name="T22" fmla="*/ 0 w 5"/>
                  <a:gd name="T23" fmla="*/ 2 h 8"/>
                  <a:gd name="T24" fmla="*/ 0 w 5"/>
                  <a:gd name="T25" fmla="*/ 2 h 8"/>
                  <a:gd name="T26" fmla="*/ 0 w 5"/>
                  <a:gd name="T27" fmla="*/ 2 h 8"/>
                  <a:gd name="T28" fmla="*/ 0 w 5"/>
                  <a:gd name="T29" fmla="*/ 5 h 8"/>
                  <a:gd name="T30" fmla="*/ 0 w 5"/>
                  <a:gd name="T31" fmla="*/ 5 h 8"/>
                  <a:gd name="T32" fmla="*/ 0 w 5"/>
                  <a:gd name="T33" fmla="*/ 5 h 8"/>
                  <a:gd name="T34" fmla="*/ 0 w 5"/>
                  <a:gd name="T35" fmla="*/ 8 h 8"/>
                  <a:gd name="T36" fmla="*/ 0 w 5"/>
                  <a:gd name="T37" fmla="*/ 8 h 8"/>
                  <a:gd name="T38" fmla="*/ 0 w 5"/>
                  <a:gd name="T39" fmla="*/ 8 h 8"/>
                  <a:gd name="T40" fmla="*/ 2 w 5"/>
                  <a:gd name="T41" fmla="*/ 8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8"/>
                  <a:gd name="T65" fmla="*/ 5 w 5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8">
                    <a:moveTo>
                      <a:pt x="2" y="8"/>
                    </a:moveTo>
                    <a:lnTo>
                      <a:pt x="2" y="8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5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41" name="Freeform 3775"/>
              <p:cNvSpPr>
                <a:spLocks/>
              </p:cNvSpPr>
              <p:nvPr/>
            </p:nvSpPr>
            <p:spPr bwMode="auto">
              <a:xfrm>
                <a:off x="1944" y="2465"/>
                <a:ext cx="5" cy="28"/>
              </a:xfrm>
              <a:custGeom>
                <a:avLst/>
                <a:gdLst>
                  <a:gd name="T0" fmla="*/ 5 w 5"/>
                  <a:gd name="T1" fmla="*/ 28 h 28"/>
                  <a:gd name="T2" fmla="*/ 5 w 5"/>
                  <a:gd name="T3" fmla="*/ 28 h 28"/>
                  <a:gd name="T4" fmla="*/ 5 w 5"/>
                  <a:gd name="T5" fmla="*/ 23 h 28"/>
                  <a:gd name="T6" fmla="*/ 5 w 5"/>
                  <a:gd name="T7" fmla="*/ 21 h 28"/>
                  <a:gd name="T8" fmla="*/ 5 w 5"/>
                  <a:gd name="T9" fmla="*/ 18 h 28"/>
                  <a:gd name="T10" fmla="*/ 5 w 5"/>
                  <a:gd name="T11" fmla="*/ 15 h 28"/>
                  <a:gd name="T12" fmla="*/ 5 w 5"/>
                  <a:gd name="T13" fmla="*/ 10 h 28"/>
                  <a:gd name="T14" fmla="*/ 5 w 5"/>
                  <a:gd name="T15" fmla="*/ 7 h 28"/>
                  <a:gd name="T16" fmla="*/ 5 w 5"/>
                  <a:gd name="T17" fmla="*/ 5 h 28"/>
                  <a:gd name="T18" fmla="*/ 5 w 5"/>
                  <a:gd name="T19" fmla="*/ 0 h 28"/>
                  <a:gd name="T20" fmla="*/ 3 w 5"/>
                  <a:gd name="T21" fmla="*/ 0 h 28"/>
                  <a:gd name="T22" fmla="*/ 3 w 5"/>
                  <a:gd name="T23" fmla="*/ 2 h 28"/>
                  <a:gd name="T24" fmla="*/ 0 w 5"/>
                  <a:gd name="T25" fmla="*/ 7 h 28"/>
                  <a:gd name="T26" fmla="*/ 0 w 5"/>
                  <a:gd name="T27" fmla="*/ 10 h 28"/>
                  <a:gd name="T28" fmla="*/ 0 w 5"/>
                  <a:gd name="T29" fmla="*/ 15 h 28"/>
                  <a:gd name="T30" fmla="*/ 0 w 5"/>
                  <a:gd name="T31" fmla="*/ 18 h 28"/>
                  <a:gd name="T32" fmla="*/ 0 w 5"/>
                  <a:gd name="T33" fmla="*/ 21 h 28"/>
                  <a:gd name="T34" fmla="*/ 3 w 5"/>
                  <a:gd name="T35" fmla="*/ 26 h 28"/>
                  <a:gd name="T36" fmla="*/ 3 w 5"/>
                  <a:gd name="T37" fmla="*/ 28 h 28"/>
                  <a:gd name="T38" fmla="*/ 3 w 5"/>
                  <a:gd name="T39" fmla="*/ 28 h 28"/>
                  <a:gd name="T40" fmla="*/ 5 w 5"/>
                  <a:gd name="T41" fmla="*/ 28 h 2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8"/>
                  <a:gd name="T65" fmla="*/ 5 w 5"/>
                  <a:gd name="T66" fmla="*/ 28 h 2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8">
                    <a:moveTo>
                      <a:pt x="5" y="28"/>
                    </a:moveTo>
                    <a:lnTo>
                      <a:pt x="5" y="28"/>
                    </a:lnTo>
                    <a:lnTo>
                      <a:pt x="5" y="23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5" y="15"/>
                    </a:lnTo>
                    <a:lnTo>
                      <a:pt x="5" y="10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6"/>
                    </a:lnTo>
                    <a:lnTo>
                      <a:pt x="3" y="28"/>
                    </a:lnTo>
                    <a:lnTo>
                      <a:pt x="5" y="2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42" name="Freeform 3776"/>
              <p:cNvSpPr>
                <a:spLocks/>
              </p:cNvSpPr>
              <p:nvPr/>
            </p:nvSpPr>
            <p:spPr bwMode="auto">
              <a:xfrm>
                <a:off x="1947" y="2493"/>
                <a:ext cx="21" cy="19"/>
              </a:xfrm>
              <a:custGeom>
                <a:avLst/>
                <a:gdLst>
                  <a:gd name="T0" fmla="*/ 21 w 21"/>
                  <a:gd name="T1" fmla="*/ 16 h 19"/>
                  <a:gd name="T2" fmla="*/ 21 w 21"/>
                  <a:gd name="T3" fmla="*/ 16 h 19"/>
                  <a:gd name="T4" fmla="*/ 18 w 21"/>
                  <a:gd name="T5" fmla="*/ 14 h 19"/>
                  <a:gd name="T6" fmla="*/ 15 w 21"/>
                  <a:gd name="T7" fmla="*/ 14 h 19"/>
                  <a:gd name="T8" fmla="*/ 13 w 21"/>
                  <a:gd name="T9" fmla="*/ 11 h 19"/>
                  <a:gd name="T10" fmla="*/ 10 w 21"/>
                  <a:gd name="T11" fmla="*/ 8 h 19"/>
                  <a:gd name="T12" fmla="*/ 7 w 21"/>
                  <a:gd name="T13" fmla="*/ 6 h 19"/>
                  <a:gd name="T14" fmla="*/ 5 w 21"/>
                  <a:gd name="T15" fmla="*/ 6 h 19"/>
                  <a:gd name="T16" fmla="*/ 5 w 21"/>
                  <a:gd name="T17" fmla="*/ 3 h 19"/>
                  <a:gd name="T18" fmla="*/ 2 w 21"/>
                  <a:gd name="T19" fmla="*/ 0 h 19"/>
                  <a:gd name="T20" fmla="*/ 0 w 21"/>
                  <a:gd name="T21" fmla="*/ 0 h 19"/>
                  <a:gd name="T22" fmla="*/ 0 w 21"/>
                  <a:gd name="T23" fmla="*/ 3 h 19"/>
                  <a:gd name="T24" fmla="*/ 2 w 21"/>
                  <a:gd name="T25" fmla="*/ 6 h 19"/>
                  <a:gd name="T26" fmla="*/ 5 w 21"/>
                  <a:gd name="T27" fmla="*/ 8 h 19"/>
                  <a:gd name="T28" fmla="*/ 7 w 21"/>
                  <a:gd name="T29" fmla="*/ 11 h 19"/>
                  <a:gd name="T30" fmla="*/ 10 w 21"/>
                  <a:gd name="T31" fmla="*/ 14 h 19"/>
                  <a:gd name="T32" fmla="*/ 13 w 21"/>
                  <a:gd name="T33" fmla="*/ 16 h 19"/>
                  <a:gd name="T34" fmla="*/ 15 w 21"/>
                  <a:gd name="T35" fmla="*/ 19 h 19"/>
                  <a:gd name="T36" fmla="*/ 18 w 21"/>
                  <a:gd name="T37" fmla="*/ 19 h 19"/>
                  <a:gd name="T38" fmla="*/ 18 w 21"/>
                  <a:gd name="T39" fmla="*/ 19 h 19"/>
                  <a:gd name="T40" fmla="*/ 21 w 21"/>
                  <a:gd name="T41" fmla="*/ 16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9"/>
                  <a:gd name="T65" fmla="*/ 21 w 21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9">
                    <a:moveTo>
                      <a:pt x="21" y="16"/>
                    </a:moveTo>
                    <a:lnTo>
                      <a:pt x="21" y="16"/>
                    </a:lnTo>
                    <a:lnTo>
                      <a:pt x="18" y="14"/>
                    </a:lnTo>
                    <a:lnTo>
                      <a:pt x="15" y="14"/>
                    </a:lnTo>
                    <a:lnTo>
                      <a:pt x="13" y="11"/>
                    </a:lnTo>
                    <a:lnTo>
                      <a:pt x="10" y="8"/>
                    </a:lnTo>
                    <a:lnTo>
                      <a:pt x="7" y="6"/>
                    </a:lnTo>
                    <a:lnTo>
                      <a:pt x="5" y="6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6"/>
                    </a:lnTo>
                    <a:lnTo>
                      <a:pt x="5" y="8"/>
                    </a:lnTo>
                    <a:lnTo>
                      <a:pt x="7" y="11"/>
                    </a:lnTo>
                    <a:lnTo>
                      <a:pt x="10" y="14"/>
                    </a:lnTo>
                    <a:lnTo>
                      <a:pt x="13" y="16"/>
                    </a:lnTo>
                    <a:lnTo>
                      <a:pt x="15" y="19"/>
                    </a:lnTo>
                    <a:lnTo>
                      <a:pt x="18" y="19"/>
                    </a:lnTo>
                    <a:lnTo>
                      <a:pt x="21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43" name="Freeform 3777"/>
              <p:cNvSpPr>
                <a:spLocks/>
              </p:cNvSpPr>
              <p:nvPr/>
            </p:nvSpPr>
            <p:spPr bwMode="auto">
              <a:xfrm>
                <a:off x="1965" y="2509"/>
                <a:ext cx="21" cy="8"/>
              </a:xfrm>
              <a:custGeom>
                <a:avLst/>
                <a:gdLst>
                  <a:gd name="T0" fmla="*/ 18 w 21"/>
                  <a:gd name="T1" fmla="*/ 3 h 8"/>
                  <a:gd name="T2" fmla="*/ 18 w 21"/>
                  <a:gd name="T3" fmla="*/ 3 h 8"/>
                  <a:gd name="T4" fmla="*/ 18 w 21"/>
                  <a:gd name="T5" fmla="*/ 3 h 8"/>
                  <a:gd name="T6" fmla="*/ 16 w 21"/>
                  <a:gd name="T7" fmla="*/ 3 h 8"/>
                  <a:gd name="T8" fmla="*/ 13 w 21"/>
                  <a:gd name="T9" fmla="*/ 3 h 8"/>
                  <a:gd name="T10" fmla="*/ 10 w 21"/>
                  <a:gd name="T11" fmla="*/ 3 h 8"/>
                  <a:gd name="T12" fmla="*/ 8 w 21"/>
                  <a:gd name="T13" fmla="*/ 3 h 8"/>
                  <a:gd name="T14" fmla="*/ 5 w 21"/>
                  <a:gd name="T15" fmla="*/ 3 h 8"/>
                  <a:gd name="T16" fmla="*/ 3 w 21"/>
                  <a:gd name="T17" fmla="*/ 0 h 8"/>
                  <a:gd name="T18" fmla="*/ 3 w 21"/>
                  <a:gd name="T19" fmla="*/ 0 h 8"/>
                  <a:gd name="T20" fmla="*/ 0 w 21"/>
                  <a:gd name="T21" fmla="*/ 3 h 8"/>
                  <a:gd name="T22" fmla="*/ 3 w 21"/>
                  <a:gd name="T23" fmla="*/ 5 h 8"/>
                  <a:gd name="T24" fmla="*/ 5 w 21"/>
                  <a:gd name="T25" fmla="*/ 5 h 8"/>
                  <a:gd name="T26" fmla="*/ 8 w 21"/>
                  <a:gd name="T27" fmla="*/ 5 h 8"/>
                  <a:gd name="T28" fmla="*/ 10 w 21"/>
                  <a:gd name="T29" fmla="*/ 5 h 8"/>
                  <a:gd name="T30" fmla="*/ 13 w 21"/>
                  <a:gd name="T31" fmla="*/ 8 h 8"/>
                  <a:gd name="T32" fmla="*/ 16 w 21"/>
                  <a:gd name="T33" fmla="*/ 5 h 8"/>
                  <a:gd name="T34" fmla="*/ 18 w 21"/>
                  <a:gd name="T35" fmla="*/ 5 h 8"/>
                  <a:gd name="T36" fmla="*/ 21 w 21"/>
                  <a:gd name="T37" fmla="*/ 5 h 8"/>
                  <a:gd name="T38" fmla="*/ 21 w 21"/>
                  <a:gd name="T39" fmla="*/ 5 h 8"/>
                  <a:gd name="T40" fmla="*/ 18 w 21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18" y="3"/>
                    </a:moveTo>
                    <a:lnTo>
                      <a:pt x="18" y="3"/>
                    </a:lnTo>
                    <a:lnTo>
                      <a:pt x="16" y="3"/>
                    </a:lnTo>
                    <a:lnTo>
                      <a:pt x="13" y="3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3" y="8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21" y="5"/>
                    </a:lnTo>
                    <a:lnTo>
                      <a:pt x="18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44" name="Freeform 3778"/>
              <p:cNvSpPr>
                <a:spLocks/>
              </p:cNvSpPr>
              <p:nvPr/>
            </p:nvSpPr>
            <p:spPr bwMode="auto">
              <a:xfrm>
                <a:off x="1983" y="2491"/>
                <a:ext cx="26" cy="23"/>
              </a:xfrm>
              <a:custGeom>
                <a:avLst/>
                <a:gdLst>
                  <a:gd name="T0" fmla="*/ 21 w 26"/>
                  <a:gd name="T1" fmla="*/ 0 h 23"/>
                  <a:gd name="T2" fmla="*/ 21 w 26"/>
                  <a:gd name="T3" fmla="*/ 0 h 23"/>
                  <a:gd name="T4" fmla="*/ 21 w 26"/>
                  <a:gd name="T5" fmla="*/ 5 h 23"/>
                  <a:gd name="T6" fmla="*/ 19 w 26"/>
                  <a:gd name="T7" fmla="*/ 8 h 23"/>
                  <a:gd name="T8" fmla="*/ 16 w 26"/>
                  <a:gd name="T9" fmla="*/ 10 h 23"/>
                  <a:gd name="T10" fmla="*/ 13 w 26"/>
                  <a:gd name="T11" fmla="*/ 13 h 23"/>
                  <a:gd name="T12" fmla="*/ 11 w 26"/>
                  <a:gd name="T13" fmla="*/ 16 h 23"/>
                  <a:gd name="T14" fmla="*/ 8 w 26"/>
                  <a:gd name="T15" fmla="*/ 16 h 23"/>
                  <a:gd name="T16" fmla="*/ 5 w 26"/>
                  <a:gd name="T17" fmla="*/ 18 h 23"/>
                  <a:gd name="T18" fmla="*/ 0 w 26"/>
                  <a:gd name="T19" fmla="*/ 21 h 23"/>
                  <a:gd name="T20" fmla="*/ 3 w 26"/>
                  <a:gd name="T21" fmla="*/ 23 h 23"/>
                  <a:gd name="T22" fmla="*/ 5 w 26"/>
                  <a:gd name="T23" fmla="*/ 21 h 23"/>
                  <a:gd name="T24" fmla="*/ 11 w 26"/>
                  <a:gd name="T25" fmla="*/ 21 h 23"/>
                  <a:gd name="T26" fmla="*/ 13 w 26"/>
                  <a:gd name="T27" fmla="*/ 18 h 23"/>
                  <a:gd name="T28" fmla="*/ 16 w 26"/>
                  <a:gd name="T29" fmla="*/ 16 h 23"/>
                  <a:gd name="T30" fmla="*/ 19 w 26"/>
                  <a:gd name="T31" fmla="*/ 13 h 23"/>
                  <a:gd name="T32" fmla="*/ 21 w 26"/>
                  <a:gd name="T33" fmla="*/ 10 h 23"/>
                  <a:gd name="T34" fmla="*/ 24 w 26"/>
                  <a:gd name="T35" fmla="*/ 5 h 23"/>
                  <a:gd name="T36" fmla="*/ 26 w 26"/>
                  <a:gd name="T37" fmla="*/ 2 h 23"/>
                  <a:gd name="T38" fmla="*/ 26 w 26"/>
                  <a:gd name="T39" fmla="*/ 2 h 23"/>
                  <a:gd name="T40" fmla="*/ 21 w 26"/>
                  <a:gd name="T41" fmla="*/ 0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3"/>
                  <a:gd name="T65" fmla="*/ 26 w 26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3">
                    <a:moveTo>
                      <a:pt x="21" y="0"/>
                    </a:moveTo>
                    <a:lnTo>
                      <a:pt x="21" y="0"/>
                    </a:lnTo>
                    <a:lnTo>
                      <a:pt x="21" y="5"/>
                    </a:lnTo>
                    <a:lnTo>
                      <a:pt x="19" y="8"/>
                    </a:lnTo>
                    <a:lnTo>
                      <a:pt x="16" y="10"/>
                    </a:lnTo>
                    <a:lnTo>
                      <a:pt x="13" y="13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5" y="18"/>
                    </a:lnTo>
                    <a:lnTo>
                      <a:pt x="0" y="21"/>
                    </a:lnTo>
                    <a:lnTo>
                      <a:pt x="3" y="23"/>
                    </a:lnTo>
                    <a:lnTo>
                      <a:pt x="5" y="21"/>
                    </a:lnTo>
                    <a:lnTo>
                      <a:pt x="11" y="21"/>
                    </a:lnTo>
                    <a:lnTo>
                      <a:pt x="13" y="18"/>
                    </a:lnTo>
                    <a:lnTo>
                      <a:pt x="16" y="16"/>
                    </a:lnTo>
                    <a:lnTo>
                      <a:pt x="19" y="13"/>
                    </a:lnTo>
                    <a:lnTo>
                      <a:pt x="21" y="10"/>
                    </a:lnTo>
                    <a:lnTo>
                      <a:pt x="24" y="5"/>
                    </a:lnTo>
                    <a:lnTo>
                      <a:pt x="26" y="2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45" name="Freeform 3779"/>
              <p:cNvSpPr>
                <a:spLocks/>
              </p:cNvSpPr>
              <p:nvPr/>
            </p:nvSpPr>
            <p:spPr bwMode="auto">
              <a:xfrm>
                <a:off x="2004" y="2486"/>
                <a:ext cx="11" cy="7"/>
              </a:xfrm>
              <a:custGeom>
                <a:avLst/>
                <a:gdLst>
                  <a:gd name="T0" fmla="*/ 5 w 11"/>
                  <a:gd name="T1" fmla="*/ 0 h 7"/>
                  <a:gd name="T2" fmla="*/ 8 w 11"/>
                  <a:gd name="T3" fmla="*/ 0 h 7"/>
                  <a:gd name="T4" fmla="*/ 5 w 11"/>
                  <a:gd name="T5" fmla="*/ 0 h 7"/>
                  <a:gd name="T6" fmla="*/ 5 w 11"/>
                  <a:gd name="T7" fmla="*/ 0 h 7"/>
                  <a:gd name="T8" fmla="*/ 5 w 11"/>
                  <a:gd name="T9" fmla="*/ 2 h 7"/>
                  <a:gd name="T10" fmla="*/ 5 w 11"/>
                  <a:gd name="T11" fmla="*/ 2 h 7"/>
                  <a:gd name="T12" fmla="*/ 3 w 11"/>
                  <a:gd name="T13" fmla="*/ 2 h 7"/>
                  <a:gd name="T14" fmla="*/ 3 w 11"/>
                  <a:gd name="T15" fmla="*/ 5 h 7"/>
                  <a:gd name="T16" fmla="*/ 3 w 11"/>
                  <a:gd name="T17" fmla="*/ 5 h 7"/>
                  <a:gd name="T18" fmla="*/ 0 w 11"/>
                  <a:gd name="T19" fmla="*/ 5 h 7"/>
                  <a:gd name="T20" fmla="*/ 5 w 11"/>
                  <a:gd name="T21" fmla="*/ 7 h 7"/>
                  <a:gd name="T22" fmla="*/ 5 w 11"/>
                  <a:gd name="T23" fmla="*/ 7 h 7"/>
                  <a:gd name="T24" fmla="*/ 5 w 11"/>
                  <a:gd name="T25" fmla="*/ 7 h 7"/>
                  <a:gd name="T26" fmla="*/ 5 w 11"/>
                  <a:gd name="T27" fmla="*/ 5 h 7"/>
                  <a:gd name="T28" fmla="*/ 8 w 11"/>
                  <a:gd name="T29" fmla="*/ 5 h 7"/>
                  <a:gd name="T30" fmla="*/ 8 w 11"/>
                  <a:gd name="T31" fmla="*/ 5 h 7"/>
                  <a:gd name="T32" fmla="*/ 8 w 11"/>
                  <a:gd name="T33" fmla="*/ 2 h 7"/>
                  <a:gd name="T34" fmla="*/ 8 w 11"/>
                  <a:gd name="T35" fmla="*/ 2 h 7"/>
                  <a:gd name="T36" fmla="*/ 11 w 11"/>
                  <a:gd name="T37" fmla="*/ 0 h 7"/>
                  <a:gd name="T38" fmla="*/ 11 w 11"/>
                  <a:gd name="T39" fmla="*/ 0 h 7"/>
                  <a:gd name="T40" fmla="*/ 5 w 11"/>
                  <a:gd name="T41" fmla="*/ 0 h 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"/>
                  <a:gd name="T64" fmla="*/ 0 h 7"/>
                  <a:gd name="T65" fmla="*/ 11 w 11"/>
                  <a:gd name="T66" fmla="*/ 7 h 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" h="7">
                    <a:moveTo>
                      <a:pt x="5" y="0"/>
                    </a:moveTo>
                    <a:lnTo>
                      <a:pt x="8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3" y="2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11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46" name="Freeform 3780"/>
              <p:cNvSpPr>
                <a:spLocks/>
              </p:cNvSpPr>
              <p:nvPr/>
            </p:nvSpPr>
            <p:spPr bwMode="auto">
              <a:xfrm>
                <a:off x="2009" y="2483"/>
                <a:ext cx="6" cy="3"/>
              </a:xfrm>
              <a:custGeom>
                <a:avLst/>
                <a:gdLst>
                  <a:gd name="T0" fmla="*/ 3 w 6"/>
                  <a:gd name="T1" fmla="*/ 0 h 3"/>
                  <a:gd name="T2" fmla="*/ 3 w 6"/>
                  <a:gd name="T3" fmla="*/ 0 h 3"/>
                  <a:gd name="T4" fmla="*/ 3 w 6"/>
                  <a:gd name="T5" fmla="*/ 0 h 3"/>
                  <a:gd name="T6" fmla="*/ 3 w 6"/>
                  <a:gd name="T7" fmla="*/ 3 h 3"/>
                  <a:gd name="T8" fmla="*/ 3 w 6"/>
                  <a:gd name="T9" fmla="*/ 3 h 3"/>
                  <a:gd name="T10" fmla="*/ 3 w 6"/>
                  <a:gd name="T11" fmla="*/ 3 h 3"/>
                  <a:gd name="T12" fmla="*/ 3 w 6"/>
                  <a:gd name="T13" fmla="*/ 3 h 3"/>
                  <a:gd name="T14" fmla="*/ 3 w 6"/>
                  <a:gd name="T15" fmla="*/ 3 h 3"/>
                  <a:gd name="T16" fmla="*/ 0 w 6"/>
                  <a:gd name="T17" fmla="*/ 3 h 3"/>
                  <a:gd name="T18" fmla="*/ 0 w 6"/>
                  <a:gd name="T19" fmla="*/ 3 h 3"/>
                  <a:gd name="T20" fmla="*/ 6 w 6"/>
                  <a:gd name="T21" fmla="*/ 3 h 3"/>
                  <a:gd name="T22" fmla="*/ 6 w 6"/>
                  <a:gd name="T23" fmla="*/ 3 h 3"/>
                  <a:gd name="T24" fmla="*/ 6 w 6"/>
                  <a:gd name="T25" fmla="*/ 3 h 3"/>
                  <a:gd name="T26" fmla="*/ 6 w 6"/>
                  <a:gd name="T27" fmla="*/ 3 h 3"/>
                  <a:gd name="T28" fmla="*/ 6 w 6"/>
                  <a:gd name="T29" fmla="*/ 3 h 3"/>
                  <a:gd name="T30" fmla="*/ 6 w 6"/>
                  <a:gd name="T31" fmla="*/ 3 h 3"/>
                  <a:gd name="T32" fmla="*/ 6 w 6"/>
                  <a:gd name="T33" fmla="*/ 3 h 3"/>
                  <a:gd name="T34" fmla="*/ 6 w 6"/>
                  <a:gd name="T35" fmla="*/ 3 h 3"/>
                  <a:gd name="T36" fmla="*/ 6 w 6"/>
                  <a:gd name="T37" fmla="*/ 3 h 3"/>
                  <a:gd name="T38" fmla="*/ 6 w 6"/>
                  <a:gd name="T39" fmla="*/ 3 h 3"/>
                  <a:gd name="T40" fmla="*/ 3 w 6"/>
                  <a:gd name="T41" fmla="*/ 0 h 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3"/>
                  <a:gd name="T65" fmla="*/ 6 w 6"/>
                  <a:gd name="T66" fmla="*/ 3 h 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3">
                    <a:moveTo>
                      <a:pt x="3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6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47" name="Freeform 3781"/>
              <p:cNvSpPr>
                <a:spLocks/>
              </p:cNvSpPr>
              <p:nvPr/>
            </p:nvSpPr>
            <p:spPr bwMode="auto">
              <a:xfrm>
                <a:off x="2002" y="2457"/>
                <a:ext cx="13" cy="29"/>
              </a:xfrm>
              <a:custGeom>
                <a:avLst/>
                <a:gdLst>
                  <a:gd name="T0" fmla="*/ 0 w 13"/>
                  <a:gd name="T1" fmla="*/ 2 h 29"/>
                  <a:gd name="T2" fmla="*/ 0 w 13"/>
                  <a:gd name="T3" fmla="*/ 2 h 29"/>
                  <a:gd name="T4" fmla="*/ 2 w 13"/>
                  <a:gd name="T5" fmla="*/ 5 h 29"/>
                  <a:gd name="T6" fmla="*/ 5 w 13"/>
                  <a:gd name="T7" fmla="*/ 8 h 29"/>
                  <a:gd name="T8" fmla="*/ 7 w 13"/>
                  <a:gd name="T9" fmla="*/ 10 h 29"/>
                  <a:gd name="T10" fmla="*/ 7 w 13"/>
                  <a:gd name="T11" fmla="*/ 13 h 29"/>
                  <a:gd name="T12" fmla="*/ 7 w 13"/>
                  <a:gd name="T13" fmla="*/ 18 h 29"/>
                  <a:gd name="T14" fmla="*/ 10 w 13"/>
                  <a:gd name="T15" fmla="*/ 21 h 29"/>
                  <a:gd name="T16" fmla="*/ 10 w 13"/>
                  <a:gd name="T17" fmla="*/ 23 h 29"/>
                  <a:gd name="T18" fmla="*/ 10 w 13"/>
                  <a:gd name="T19" fmla="*/ 26 h 29"/>
                  <a:gd name="T20" fmla="*/ 13 w 13"/>
                  <a:gd name="T21" fmla="*/ 29 h 29"/>
                  <a:gd name="T22" fmla="*/ 13 w 13"/>
                  <a:gd name="T23" fmla="*/ 23 h 29"/>
                  <a:gd name="T24" fmla="*/ 13 w 13"/>
                  <a:gd name="T25" fmla="*/ 21 h 29"/>
                  <a:gd name="T26" fmla="*/ 13 w 13"/>
                  <a:gd name="T27" fmla="*/ 15 h 29"/>
                  <a:gd name="T28" fmla="*/ 10 w 13"/>
                  <a:gd name="T29" fmla="*/ 13 h 29"/>
                  <a:gd name="T30" fmla="*/ 10 w 13"/>
                  <a:gd name="T31" fmla="*/ 10 h 29"/>
                  <a:gd name="T32" fmla="*/ 7 w 13"/>
                  <a:gd name="T33" fmla="*/ 5 h 29"/>
                  <a:gd name="T34" fmla="*/ 5 w 13"/>
                  <a:gd name="T35" fmla="*/ 2 h 29"/>
                  <a:gd name="T36" fmla="*/ 2 w 13"/>
                  <a:gd name="T37" fmla="*/ 0 h 29"/>
                  <a:gd name="T38" fmla="*/ 2 w 13"/>
                  <a:gd name="T39" fmla="*/ 0 h 29"/>
                  <a:gd name="T40" fmla="*/ 0 w 13"/>
                  <a:gd name="T41" fmla="*/ 2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9"/>
                  <a:gd name="T65" fmla="*/ 13 w 13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9">
                    <a:moveTo>
                      <a:pt x="0" y="2"/>
                    </a:moveTo>
                    <a:lnTo>
                      <a:pt x="0" y="2"/>
                    </a:lnTo>
                    <a:lnTo>
                      <a:pt x="2" y="5"/>
                    </a:lnTo>
                    <a:lnTo>
                      <a:pt x="5" y="8"/>
                    </a:lnTo>
                    <a:lnTo>
                      <a:pt x="7" y="10"/>
                    </a:lnTo>
                    <a:lnTo>
                      <a:pt x="7" y="13"/>
                    </a:lnTo>
                    <a:lnTo>
                      <a:pt x="7" y="18"/>
                    </a:lnTo>
                    <a:lnTo>
                      <a:pt x="10" y="21"/>
                    </a:lnTo>
                    <a:lnTo>
                      <a:pt x="10" y="23"/>
                    </a:lnTo>
                    <a:lnTo>
                      <a:pt x="10" y="26"/>
                    </a:lnTo>
                    <a:lnTo>
                      <a:pt x="13" y="29"/>
                    </a:lnTo>
                    <a:lnTo>
                      <a:pt x="13" y="23"/>
                    </a:lnTo>
                    <a:lnTo>
                      <a:pt x="13" y="21"/>
                    </a:lnTo>
                    <a:lnTo>
                      <a:pt x="13" y="15"/>
                    </a:lnTo>
                    <a:lnTo>
                      <a:pt x="10" y="13"/>
                    </a:lnTo>
                    <a:lnTo>
                      <a:pt x="10" y="10"/>
                    </a:lnTo>
                    <a:lnTo>
                      <a:pt x="7" y="5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48" name="Freeform 3782"/>
              <p:cNvSpPr>
                <a:spLocks/>
              </p:cNvSpPr>
              <p:nvPr/>
            </p:nvSpPr>
            <p:spPr bwMode="auto">
              <a:xfrm>
                <a:off x="1978" y="2449"/>
                <a:ext cx="26" cy="10"/>
              </a:xfrm>
              <a:custGeom>
                <a:avLst/>
                <a:gdLst>
                  <a:gd name="T0" fmla="*/ 0 w 26"/>
                  <a:gd name="T1" fmla="*/ 3 h 10"/>
                  <a:gd name="T2" fmla="*/ 0 w 26"/>
                  <a:gd name="T3" fmla="*/ 3 h 10"/>
                  <a:gd name="T4" fmla="*/ 3 w 26"/>
                  <a:gd name="T5" fmla="*/ 3 h 10"/>
                  <a:gd name="T6" fmla="*/ 8 w 26"/>
                  <a:gd name="T7" fmla="*/ 3 h 10"/>
                  <a:gd name="T8" fmla="*/ 10 w 26"/>
                  <a:gd name="T9" fmla="*/ 3 h 10"/>
                  <a:gd name="T10" fmla="*/ 13 w 26"/>
                  <a:gd name="T11" fmla="*/ 5 h 10"/>
                  <a:gd name="T12" fmla="*/ 16 w 26"/>
                  <a:gd name="T13" fmla="*/ 5 h 10"/>
                  <a:gd name="T14" fmla="*/ 18 w 26"/>
                  <a:gd name="T15" fmla="*/ 8 h 10"/>
                  <a:gd name="T16" fmla="*/ 24 w 26"/>
                  <a:gd name="T17" fmla="*/ 8 h 10"/>
                  <a:gd name="T18" fmla="*/ 24 w 26"/>
                  <a:gd name="T19" fmla="*/ 10 h 10"/>
                  <a:gd name="T20" fmla="*/ 26 w 26"/>
                  <a:gd name="T21" fmla="*/ 8 h 10"/>
                  <a:gd name="T22" fmla="*/ 24 w 26"/>
                  <a:gd name="T23" fmla="*/ 5 h 10"/>
                  <a:gd name="T24" fmla="*/ 21 w 26"/>
                  <a:gd name="T25" fmla="*/ 3 h 10"/>
                  <a:gd name="T26" fmla="*/ 18 w 26"/>
                  <a:gd name="T27" fmla="*/ 3 h 10"/>
                  <a:gd name="T28" fmla="*/ 16 w 26"/>
                  <a:gd name="T29" fmla="*/ 0 h 10"/>
                  <a:gd name="T30" fmla="*/ 10 w 26"/>
                  <a:gd name="T31" fmla="*/ 0 h 10"/>
                  <a:gd name="T32" fmla="*/ 8 w 26"/>
                  <a:gd name="T33" fmla="*/ 0 h 10"/>
                  <a:gd name="T34" fmla="*/ 3 w 26"/>
                  <a:gd name="T35" fmla="*/ 0 h 10"/>
                  <a:gd name="T36" fmla="*/ 0 w 26"/>
                  <a:gd name="T37" fmla="*/ 0 h 10"/>
                  <a:gd name="T38" fmla="*/ 0 w 26"/>
                  <a:gd name="T39" fmla="*/ 0 h 10"/>
                  <a:gd name="T40" fmla="*/ 0 w 26"/>
                  <a:gd name="T41" fmla="*/ 3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10"/>
                  <a:gd name="T65" fmla="*/ 26 w 26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10">
                    <a:moveTo>
                      <a:pt x="0" y="3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8" y="3"/>
                    </a:lnTo>
                    <a:lnTo>
                      <a:pt x="10" y="3"/>
                    </a:lnTo>
                    <a:lnTo>
                      <a:pt x="13" y="5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24" y="8"/>
                    </a:lnTo>
                    <a:lnTo>
                      <a:pt x="24" y="10"/>
                    </a:lnTo>
                    <a:lnTo>
                      <a:pt x="26" y="8"/>
                    </a:lnTo>
                    <a:lnTo>
                      <a:pt x="24" y="5"/>
                    </a:lnTo>
                    <a:lnTo>
                      <a:pt x="21" y="3"/>
                    </a:lnTo>
                    <a:lnTo>
                      <a:pt x="18" y="3"/>
                    </a:lnTo>
                    <a:lnTo>
                      <a:pt x="16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49" name="Freeform 3783"/>
              <p:cNvSpPr>
                <a:spLocks/>
              </p:cNvSpPr>
              <p:nvPr/>
            </p:nvSpPr>
            <p:spPr bwMode="auto">
              <a:xfrm>
                <a:off x="1949" y="2446"/>
                <a:ext cx="29" cy="11"/>
              </a:xfrm>
              <a:custGeom>
                <a:avLst/>
                <a:gdLst>
                  <a:gd name="T0" fmla="*/ 3 w 29"/>
                  <a:gd name="T1" fmla="*/ 11 h 11"/>
                  <a:gd name="T2" fmla="*/ 3 w 29"/>
                  <a:gd name="T3" fmla="*/ 11 h 11"/>
                  <a:gd name="T4" fmla="*/ 5 w 29"/>
                  <a:gd name="T5" fmla="*/ 8 h 11"/>
                  <a:gd name="T6" fmla="*/ 8 w 29"/>
                  <a:gd name="T7" fmla="*/ 8 h 11"/>
                  <a:gd name="T8" fmla="*/ 13 w 29"/>
                  <a:gd name="T9" fmla="*/ 6 h 11"/>
                  <a:gd name="T10" fmla="*/ 16 w 29"/>
                  <a:gd name="T11" fmla="*/ 6 h 11"/>
                  <a:gd name="T12" fmla="*/ 21 w 29"/>
                  <a:gd name="T13" fmla="*/ 6 h 11"/>
                  <a:gd name="T14" fmla="*/ 24 w 29"/>
                  <a:gd name="T15" fmla="*/ 6 h 11"/>
                  <a:gd name="T16" fmla="*/ 26 w 29"/>
                  <a:gd name="T17" fmla="*/ 6 h 11"/>
                  <a:gd name="T18" fmla="*/ 29 w 29"/>
                  <a:gd name="T19" fmla="*/ 6 h 11"/>
                  <a:gd name="T20" fmla="*/ 29 w 29"/>
                  <a:gd name="T21" fmla="*/ 3 h 11"/>
                  <a:gd name="T22" fmla="*/ 26 w 29"/>
                  <a:gd name="T23" fmla="*/ 0 h 11"/>
                  <a:gd name="T24" fmla="*/ 24 w 29"/>
                  <a:gd name="T25" fmla="*/ 0 h 11"/>
                  <a:gd name="T26" fmla="*/ 21 w 29"/>
                  <a:gd name="T27" fmla="*/ 3 h 11"/>
                  <a:gd name="T28" fmla="*/ 16 w 29"/>
                  <a:gd name="T29" fmla="*/ 3 h 11"/>
                  <a:gd name="T30" fmla="*/ 11 w 29"/>
                  <a:gd name="T31" fmla="*/ 3 h 11"/>
                  <a:gd name="T32" fmla="*/ 8 w 29"/>
                  <a:gd name="T33" fmla="*/ 6 h 11"/>
                  <a:gd name="T34" fmla="*/ 3 w 29"/>
                  <a:gd name="T35" fmla="*/ 6 h 11"/>
                  <a:gd name="T36" fmla="*/ 0 w 29"/>
                  <a:gd name="T37" fmla="*/ 11 h 11"/>
                  <a:gd name="T38" fmla="*/ 0 w 29"/>
                  <a:gd name="T39" fmla="*/ 11 h 11"/>
                  <a:gd name="T40" fmla="*/ 3 w 29"/>
                  <a:gd name="T41" fmla="*/ 11 h 1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11"/>
                  <a:gd name="T65" fmla="*/ 29 w 29"/>
                  <a:gd name="T66" fmla="*/ 11 h 1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11">
                    <a:moveTo>
                      <a:pt x="3" y="11"/>
                    </a:moveTo>
                    <a:lnTo>
                      <a:pt x="3" y="11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3" y="6"/>
                    </a:lnTo>
                    <a:lnTo>
                      <a:pt x="16" y="6"/>
                    </a:lnTo>
                    <a:lnTo>
                      <a:pt x="21" y="6"/>
                    </a:lnTo>
                    <a:lnTo>
                      <a:pt x="24" y="6"/>
                    </a:lnTo>
                    <a:lnTo>
                      <a:pt x="26" y="6"/>
                    </a:lnTo>
                    <a:lnTo>
                      <a:pt x="29" y="6"/>
                    </a:lnTo>
                    <a:lnTo>
                      <a:pt x="29" y="3"/>
                    </a:lnTo>
                    <a:lnTo>
                      <a:pt x="26" y="0"/>
                    </a:lnTo>
                    <a:lnTo>
                      <a:pt x="24" y="0"/>
                    </a:lnTo>
                    <a:lnTo>
                      <a:pt x="21" y="3"/>
                    </a:lnTo>
                    <a:lnTo>
                      <a:pt x="16" y="3"/>
                    </a:lnTo>
                    <a:lnTo>
                      <a:pt x="11" y="3"/>
                    </a:lnTo>
                    <a:lnTo>
                      <a:pt x="8" y="6"/>
                    </a:lnTo>
                    <a:lnTo>
                      <a:pt x="3" y="6"/>
                    </a:lnTo>
                    <a:lnTo>
                      <a:pt x="0" y="11"/>
                    </a:lnTo>
                    <a:lnTo>
                      <a:pt x="3" y="1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50" name="Freeform 3784"/>
              <p:cNvSpPr>
                <a:spLocks/>
              </p:cNvSpPr>
              <p:nvPr/>
            </p:nvSpPr>
            <p:spPr bwMode="auto">
              <a:xfrm>
                <a:off x="1947" y="2457"/>
                <a:ext cx="5" cy="2"/>
              </a:xfrm>
              <a:custGeom>
                <a:avLst/>
                <a:gdLst>
                  <a:gd name="T0" fmla="*/ 5 w 5"/>
                  <a:gd name="T1" fmla="*/ 2 h 2"/>
                  <a:gd name="T2" fmla="*/ 2 w 5"/>
                  <a:gd name="T3" fmla="*/ 2 h 2"/>
                  <a:gd name="T4" fmla="*/ 5 w 5"/>
                  <a:gd name="T5" fmla="*/ 2 h 2"/>
                  <a:gd name="T6" fmla="*/ 5 w 5"/>
                  <a:gd name="T7" fmla="*/ 2 h 2"/>
                  <a:gd name="T8" fmla="*/ 5 w 5"/>
                  <a:gd name="T9" fmla="*/ 2 h 2"/>
                  <a:gd name="T10" fmla="*/ 5 w 5"/>
                  <a:gd name="T11" fmla="*/ 2 h 2"/>
                  <a:gd name="T12" fmla="*/ 5 w 5"/>
                  <a:gd name="T13" fmla="*/ 2 h 2"/>
                  <a:gd name="T14" fmla="*/ 5 w 5"/>
                  <a:gd name="T15" fmla="*/ 2 h 2"/>
                  <a:gd name="T16" fmla="*/ 5 w 5"/>
                  <a:gd name="T17" fmla="*/ 0 h 2"/>
                  <a:gd name="T18" fmla="*/ 5 w 5"/>
                  <a:gd name="T19" fmla="*/ 0 h 2"/>
                  <a:gd name="T20" fmla="*/ 2 w 5"/>
                  <a:gd name="T21" fmla="*/ 0 h 2"/>
                  <a:gd name="T22" fmla="*/ 2 w 5"/>
                  <a:gd name="T23" fmla="*/ 0 h 2"/>
                  <a:gd name="T24" fmla="*/ 2 w 5"/>
                  <a:gd name="T25" fmla="*/ 0 h 2"/>
                  <a:gd name="T26" fmla="*/ 2 w 5"/>
                  <a:gd name="T27" fmla="*/ 0 h 2"/>
                  <a:gd name="T28" fmla="*/ 2 w 5"/>
                  <a:gd name="T29" fmla="*/ 0 h 2"/>
                  <a:gd name="T30" fmla="*/ 2 w 5"/>
                  <a:gd name="T31" fmla="*/ 0 h 2"/>
                  <a:gd name="T32" fmla="*/ 2 w 5"/>
                  <a:gd name="T33" fmla="*/ 0 h 2"/>
                  <a:gd name="T34" fmla="*/ 0 w 5"/>
                  <a:gd name="T35" fmla="*/ 0 h 2"/>
                  <a:gd name="T36" fmla="*/ 0 w 5"/>
                  <a:gd name="T37" fmla="*/ 0 h 2"/>
                  <a:gd name="T38" fmla="*/ 0 w 5"/>
                  <a:gd name="T39" fmla="*/ 0 h 2"/>
                  <a:gd name="T40" fmla="*/ 5 w 5"/>
                  <a:gd name="T41" fmla="*/ 2 h 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"/>
                  <a:gd name="T65" fmla="*/ 5 w 5"/>
                  <a:gd name="T66" fmla="*/ 2 h 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">
                    <a:moveTo>
                      <a:pt x="5" y="2"/>
                    </a:moveTo>
                    <a:lnTo>
                      <a:pt x="2" y="2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7151" name="Freeform 3785"/>
              <p:cNvSpPr>
                <a:spLocks/>
              </p:cNvSpPr>
              <p:nvPr/>
            </p:nvSpPr>
            <p:spPr bwMode="auto">
              <a:xfrm>
                <a:off x="1960" y="2459"/>
                <a:ext cx="47" cy="50"/>
              </a:xfrm>
              <a:custGeom>
                <a:avLst/>
                <a:gdLst>
                  <a:gd name="T0" fmla="*/ 0 w 47"/>
                  <a:gd name="T1" fmla="*/ 37 h 50"/>
                  <a:gd name="T2" fmla="*/ 0 w 47"/>
                  <a:gd name="T3" fmla="*/ 37 h 50"/>
                  <a:gd name="T4" fmla="*/ 2 w 47"/>
                  <a:gd name="T5" fmla="*/ 45 h 50"/>
                  <a:gd name="T6" fmla="*/ 10 w 47"/>
                  <a:gd name="T7" fmla="*/ 50 h 50"/>
                  <a:gd name="T8" fmla="*/ 15 w 47"/>
                  <a:gd name="T9" fmla="*/ 50 h 50"/>
                  <a:gd name="T10" fmla="*/ 23 w 47"/>
                  <a:gd name="T11" fmla="*/ 50 h 50"/>
                  <a:gd name="T12" fmla="*/ 31 w 47"/>
                  <a:gd name="T13" fmla="*/ 45 h 50"/>
                  <a:gd name="T14" fmla="*/ 36 w 47"/>
                  <a:gd name="T15" fmla="*/ 37 h 50"/>
                  <a:gd name="T16" fmla="*/ 42 w 47"/>
                  <a:gd name="T17" fmla="*/ 29 h 50"/>
                  <a:gd name="T18" fmla="*/ 47 w 47"/>
                  <a:gd name="T19" fmla="*/ 19 h 50"/>
                  <a:gd name="T20" fmla="*/ 44 w 47"/>
                  <a:gd name="T21" fmla="*/ 11 h 50"/>
                  <a:gd name="T22" fmla="*/ 42 w 47"/>
                  <a:gd name="T23" fmla="*/ 3 h 50"/>
                  <a:gd name="T24" fmla="*/ 39 w 47"/>
                  <a:gd name="T25" fmla="*/ 0 h 50"/>
                  <a:gd name="T26" fmla="*/ 34 w 47"/>
                  <a:gd name="T27" fmla="*/ 0 h 50"/>
                  <a:gd name="T28" fmla="*/ 36 w 47"/>
                  <a:gd name="T29" fmla="*/ 0 h 50"/>
                  <a:gd name="T30" fmla="*/ 39 w 47"/>
                  <a:gd name="T31" fmla="*/ 3 h 50"/>
                  <a:gd name="T32" fmla="*/ 42 w 47"/>
                  <a:gd name="T33" fmla="*/ 11 h 50"/>
                  <a:gd name="T34" fmla="*/ 44 w 47"/>
                  <a:gd name="T35" fmla="*/ 19 h 50"/>
                  <a:gd name="T36" fmla="*/ 42 w 47"/>
                  <a:gd name="T37" fmla="*/ 27 h 50"/>
                  <a:gd name="T38" fmla="*/ 34 w 47"/>
                  <a:gd name="T39" fmla="*/ 34 h 50"/>
                  <a:gd name="T40" fmla="*/ 28 w 47"/>
                  <a:gd name="T41" fmla="*/ 42 h 50"/>
                  <a:gd name="T42" fmla="*/ 21 w 47"/>
                  <a:gd name="T43" fmla="*/ 48 h 50"/>
                  <a:gd name="T44" fmla="*/ 15 w 47"/>
                  <a:gd name="T45" fmla="*/ 48 h 50"/>
                  <a:gd name="T46" fmla="*/ 10 w 47"/>
                  <a:gd name="T47" fmla="*/ 48 h 50"/>
                  <a:gd name="T48" fmla="*/ 2 w 47"/>
                  <a:gd name="T49" fmla="*/ 42 h 50"/>
                  <a:gd name="T50" fmla="*/ 0 w 47"/>
                  <a:gd name="T51" fmla="*/ 37 h 5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7"/>
                  <a:gd name="T79" fmla="*/ 0 h 50"/>
                  <a:gd name="T80" fmla="*/ 47 w 47"/>
                  <a:gd name="T81" fmla="*/ 50 h 5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7" h="50">
                    <a:moveTo>
                      <a:pt x="0" y="37"/>
                    </a:moveTo>
                    <a:lnTo>
                      <a:pt x="0" y="37"/>
                    </a:lnTo>
                    <a:lnTo>
                      <a:pt x="2" y="45"/>
                    </a:lnTo>
                    <a:lnTo>
                      <a:pt x="10" y="50"/>
                    </a:lnTo>
                    <a:lnTo>
                      <a:pt x="15" y="50"/>
                    </a:lnTo>
                    <a:lnTo>
                      <a:pt x="23" y="50"/>
                    </a:lnTo>
                    <a:lnTo>
                      <a:pt x="31" y="45"/>
                    </a:lnTo>
                    <a:lnTo>
                      <a:pt x="36" y="37"/>
                    </a:lnTo>
                    <a:lnTo>
                      <a:pt x="42" y="29"/>
                    </a:lnTo>
                    <a:lnTo>
                      <a:pt x="47" y="19"/>
                    </a:lnTo>
                    <a:lnTo>
                      <a:pt x="44" y="11"/>
                    </a:lnTo>
                    <a:lnTo>
                      <a:pt x="42" y="3"/>
                    </a:lnTo>
                    <a:lnTo>
                      <a:pt x="39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9" y="3"/>
                    </a:lnTo>
                    <a:lnTo>
                      <a:pt x="42" y="11"/>
                    </a:lnTo>
                    <a:lnTo>
                      <a:pt x="44" y="19"/>
                    </a:lnTo>
                    <a:lnTo>
                      <a:pt x="42" y="27"/>
                    </a:lnTo>
                    <a:lnTo>
                      <a:pt x="34" y="34"/>
                    </a:lnTo>
                    <a:lnTo>
                      <a:pt x="28" y="42"/>
                    </a:lnTo>
                    <a:lnTo>
                      <a:pt x="21" y="48"/>
                    </a:lnTo>
                    <a:lnTo>
                      <a:pt x="15" y="48"/>
                    </a:lnTo>
                    <a:lnTo>
                      <a:pt x="10" y="48"/>
                    </a:lnTo>
                    <a:lnTo>
                      <a:pt x="2" y="42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BFD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</p:grpSp>
        <p:sp>
          <p:nvSpPr>
            <p:cNvPr id="15426" name="Rectangle 3787"/>
            <p:cNvSpPr>
              <a:spLocks noChangeArrowheads="1"/>
            </p:cNvSpPr>
            <p:nvPr/>
          </p:nvSpPr>
          <p:spPr bwMode="auto">
            <a:xfrm>
              <a:off x="1406" y="1873"/>
              <a:ext cx="773" cy="2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5427" name="Rectangle 3788"/>
            <p:cNvSpPr>
              <a:spLocks noChangeArrowheads="1"/>
            </p:cNvSpPr>
            <p:nvPr/>
          </p:nvSpPr>
          <p:spPr bwMode="auto">
            <a:xfrm>
              <a:off x="1451" y="1885"/>
              <a:ext cx="816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r>
                <a:rPr lang="ru-RU" altLang="de-DE" sz="1400" dirty="0">
                  <a:solidFill>
                    <a:srgbClr val="000000"/>
                  </a:solidFill>
                  <a:latin typeface="Comic Sans MS" pitchFamily="66" charset="0"/>
                </a:rPr>
                <a:t>Человеческие</a:t>
              </a:r>
              <a:r>
                <a:rPr lang="en-GB" altLang="de-DE" sz="1400" dirty="0">
                  <a:solidFill>
                    <a:srgbClr val="000000"/>
                  </a:solidFill>
                  <a:latin typeface="Comic Sans MS" pitchFamily="66" charset="0"/>
                </a:rPr>
                <a:t> </a:t>
              </a:r>
              <a:endParaRPr lang="en-GB" altLang="de-DE" sz="1400" dirty="0"/>
            </a:p>
          </p:txBody>
        </p:sp>
        <p:grpSp>
          <p:nvGrpSpPr>
            <p:cNvPr id="15429" name="Group 3955"/>
            <p:cNvGrpSpPr>
              <a:grpSpLocks/>
            </p:cNvGrpSpPr>
            <p:nvPr/>
          </p:nvGrpSpPr>
          <p:grpSpPr bwMode="auto">
            <a:xfrm>
              <a:off x="1552" y="2129"/>
              <a:ext cx="588" cy="419"/>
              <a:chOff x="1552" y="2129"/>
              <a:chExt cx="588" cy="419"/>
            </a:xfrm>
          </p:grpSpPr>
          <p:sp>
            <p:nvSpPr>
              <p:cNvPr id="16822" name="Freeform 3790"/>
              <p:cNvSpPr>
                <a:spLocks/>
              </p:cNvSpPr>
              <p:nvPr/>
            </p:nvSpPr>
            <p:spPr bwMode="auto">
              <a:xfrm>
                <a:off x="1852" y="2305"/>
                <a:ext cx="58" cy="34"/>
              </a:xfrm>
              <a:custGeom>
                <a:avLst/>
                <a:gdLst>
                  <a:gd name="T0" fmla="*/ 55 w 58"/>
                  <a:gd name="T1" fmla="*/ 0 h 34"/>
                  <a:gd name="T2" fmla="*/ 55 w 58"/>
                  <a:gd name="T3" fmla="*/ 0 h 34"/>
                  <a:gd name="T4" fmla="*/ 48 w 58"/>
                  <a:gd name="T5" fmla="*/ 2 h 34"/>
                  <a:gd name="T6" fmla="*/ 42 w 58"/>
                  <a:gd name="T7" fmla="*/ 5 h 34"/>
                  <a:gd name="T8" fmla="*/ 34 w 58"/>
                  <a:gd name="T9" fmla="*/ 10 h 34"/>
                  <a:gd name="T10" fmla="*/ 27 w 58"/>
                  <a:gd name="T11" fmla="*/ 13 h 34"/>
                  <a:gd name="T12" fmla="*/ 21 w 58"/>
                  <a:gd name="T13" fmla="*/ 18 h 34"/>
                  <a:gd name="T14" fmla="*/ 14 w 58"/>
                  <a:gd name="T15" fmla="*/ 23 h 34"/>
                  <a:gd name="T16" fmla="*/ 8 w 58"/>
                  <a:gd name="T17" fmla="*/ 29 h 34"/>
                  <a:gd name="T18" fmla="*/ 0 w 58"/>
                  <a:gd name="T19" fmla="*/ 31 h 34"/>
                  <a:gd name="T20" fmla="*/ 3 w 58"/>
                  <a:gd name="T21" fmla="*/ 34 h 34"/>
                  <a:gd name="T22" fmla="*/ 11 w 58"/>
                  <a:gd name="T23" fmla="*/ 31 h 34"/>
                  <a:gd name="T24" fmla="*/ 16 w 58"/>
                  <a:gd name="T25" fmla="*/ 26 h 34"/>
                  <a:gd name="T26" fmla="*/ 24 w 58"/>
                  <a:gd name="T27" fmla="*/ 21 h 34"/>
                  <a:gd name="T28" fmla="*/ 29 w 58"/>
                  <a:gd name="T29" fmla="*/ 18 h 34"/>
                  <a:gd name="T30" fmla="*/ 37 w 58"/>
                  <a:gd name="T31" fmla="*/ 13 h 34"/>
                  <a:gd name="T32" fmla="*/ 42 w 58"/>
                  <a:gd name="T33" fmla="*/ 8 h 34"/>
                  <a:gd name="T34" fmla="*/ 50 w 58"/>
                  <a:gd name="T35" fmla="*/ 5 h 34"/>
                  <a:gd name="T36" fmla="*/ 58 w 58"/>
                  <a:gd name="T37" fmla="*/ 2 h 34"/>
                  <a:gd name="T38" fmla="*/ 58 w 58"/>
                  <a:gd name="T39" fmla="*/ 2 h 34"/>
                  <a:gd name="T40" fmla="*/ 55 w 58"/>
                  <a:gd name="T41" fmla="*/ 0 h 3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8"/>
                  <a:gd name="T64" fmla="*/ 0 h 34"/>
                  <a:gd name="T65" fmla="*/ 58 w 58"/>
                  <a:gd name="T66" fmla="*/ 34 h 3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8" h="34">
                    <a:moveTo>
                      <a:pt x="55" y="0"/>
                    </a:moveTo>
                    <a:lnTo>
                      <a:pt x="55" y="0"/>
                    </a:lnTo>
                    <a:lnTo>
                      <a:pt x="48" y="2"/>
                    </a:lnTo>
                    <a:lnTo>
                      <a:pt x="42" y="5"/>
                    </a:lnTo>
                    <a:lnTo>
                      <a:pt x="34" y="10"/>
                    </a:lnTo>
                    <a:lnTo>
                      <a:pt x="27" y="13"/>
                    </a:lnTo>
                    <a:lnTo>
                      <a:pt x="21" y="18"/>
                    </a:lnTo>
                    <a:lnTo>
                      <a:pt x="14" y="23"/>
                    </a:lnTo>
                    <a:lnTo>
                      <a:pt x="8" y="29"/>
                    </a:lnTo>
                    <a:lnTo>
                      <a:pt x="0" y="31"/>
                    </a:lnTo>
                    <a:lnTo>
                      <a:pt x="3" y="34"/>
                    </a:lnTo>
                    <a:lnTo>
                      <a:pt x="11" y="31"/>
                    </a:lnTo>
                    <a:lnTo>
                      <a:pt x="16" y="26"/>
                    </a:lnTo>
                    <a:lnTo>
                      <a:pt x="24" y="21"/>
                    </a:lnTo>
                    <a:lnTo>
                      <a:pt x="29" y="18"/>
                    </a:lnTo>
                    <a:lnTo>
                      <a:pt x="37" y="13"/>
                    </a:lnTo>
                    <a:lnTo>
                      <a:pt x="42" y="8"/>
                    </a:lnTo>
                    <a:lnTo>
                      <a:pt x="50" y="5"/>
                    </a:lnTo>
                    <a:lnTo>
                      <a:pt x="58" y="2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23" name="Freeform 3791"/>
              <p:cNvSpPr>
                <a:spLocks/>
              </p:cNvSpPr>
              <p:nvPr/>
            </p:nvSpPr>
            <p:spPr bwMode="auto">
              <a:xfrm>
                <a:off x="1907" y="2302"/>
                <a:ext cx="47" cy="8"/>
              </a:xfrm>
              <a:custGeom>
                <a:avLst/>
                <a:gdLst>
                  <a:gd name="T0" fmla="*/ 47 w 47"/>
                  <a:gd name="T1" fmla="*/ 5 h 8"/>
                  <a:gd name="T2" fmla="*/ 47 w 47"/>
                  <a:gd name="T3" fmla="*/ 5 h 8"/>
                  <a:gd name="T4" fmla="*/ 42 w 47"/>
                  <a:gd name="T5" fmla="*/ 3 h 8"/>
                  <a:gd name="T6" fmla="*/ 37 w 47"/>
                  <a:gd name="T7" fmla="*/ 3 h 8"/>
                  <a:gd name="T8" fmla="*/ 32 w 47"/>
                  <a:gd name="T9" fmla="*/ 0 h 8"/>
                  <a:gd name="T10" fmla="*/ 24 w 47"/>
                  <a:gd name="T11" fmla="*/ 0 h 8"/>
                  <a:gd name="T12" fmla="*/ 19 w 47"/>
                  <a:gd name="T13" fmla="*/ 0 h 8"/>
                  <a:gd name="T14" fmla="*/ 13 w 47"/>
                  <a:gd name="T15" fmla="*/ 0 h 8"/>
                  <a:gd name="T16" fmla="*/ 8 w 47"/>
                  <a:gd name="T17" fmla="*/ 0 h 8"/>
                  <a:gd name="T18" fmla="*/ 0 w 47"/>
                  <a:gd name="T19" fmla="*/ 3 h 8"/>
                  <a:gd name="T20" fmla="*/ 3 w 47"/>
                  <a:gd name="T21" fmla="*/ 5 h 8"/>
                  <a:gd name="T22" fmla="*/ 8 w 47"/>
                  <a:gd name="T23" fmla="*/ 5 h 8"/>
                  <a:gd name="T24" fmla="*/ 13 w 47"/>
                  <a:gd name="T25" fmla="*/ 3 h 8"/>
                  <a:gd name="T26" fmla="*/ 19 w 47"/>
                  <a:gd name="T27" fmla="*/ 3 h 8"/>
                  <a:gd name="T28" fmla="*/ 24 w 47"/>
                  <a:gd name="T29" fmla="*/ 3 h 8"/>
                  <a:gd name="T30" fmla="*/ 32 w 47"/>
                  <a:gd name="T31" fmla="*/ 5 h 8"/>
                  <a:gd name="T32" fmla="*/ 37 w 47"/>
                  <a:gd name="T33" fmla="*/ 5 h 8"/>
                  <a:gd name="T34" fmla="*/ 42 w 47"/>
                  <a:gd name="T35" fmla="*/ 5 h 8"/>
                  <a:gd name="T36" fmla="*/ 47 w 47"/>
                  <a:gd name="T37" fmla="*/ 8 h 8"/>
                  <a:gd name="T38" fmla="*/ 47 w 47"/>
                  <a:gd name="T39" fmla="*/ 8 h 8"/>
                  <a:gd name="T40" fmla="*/ 47 w 47"/>
                  <a:gd name="T41" fmla="*/ 5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7"/>
                  <a:gd name="T64" fmla="*/ 0 h 8"/>
                  <a:gd name="T65" fmla="*/ 47 w 47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7" h="8">
                    <a:moveTo>
                      <a:pt x="47" y="5"/>
                    </a:moveTo>
                    <a:lnTo>
                      <a:pt x="47" y="5"/>
                    </a:lnTo>
                    <a:lnTo>
                      <a:pt x="42" y="3"/>
                    </a:lnTo>
                    <a:lnTo>
                      <a:pt x="37" y="3"/>
                    </a:lnTo>
                    <a:lnTo>
                      <a:pt x="32" y="0"/>
                    </a:lnTo>
                    <a:lnTo>
                      <a:pt x="24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0" y="3"/>
                    </a:lnTo>
                    <a:lnTo>
                      <a:pt x="3" y="5"/>
                    </a:lnTo>
                    <a:lnTo>
                      <a:pt x="8" y="5"/>
                    </a:lnTo>
                    <a:lnTo>
                      <a:pt x="13" y="3"/>
                    </a:lnTo>
                    <a:lnTo>
                      <a:pt x="19" y="3"/>
                    </a:lnTo>
                    <a:lnTo>
                      <a:pt x="24" y="3"/>
                    </a:lnTo>
                    <a:lnTo>
                      <a:pt x="32" y="5"/>
                    </a:lnTo>
                    <a:lnTo>
                      <a:pt x="37" y="5"/>
                    </a:lnTo>
                    <a:lnTo>
                      <a:pt x="42" y="5"/>
                    </a:lnTo>
                    <a:lnTo>
                      <a:pt x="47" y="8"/>
                    </a:lnTo>
                    <a:lnTo>
                      <a:pt x="47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24" name="Freeform 3792"/>
              <p:cNvSpPr>
                <a:spLocks/>
              </p:cNvSpPr>
              <p:nvPr/>
            </p:nvSpPr>
            <p:spPr bwMode="auto">
              <a:xfrm>
                <a:off x="1954" y="2307"/>
                <a:ext cx="27" cy="21"/>
              </a:xfrm>
              <a:custGeom>
                <a:avLst/>
                <a:gdLst>
                  <a:gd name="T0" fmla="*/ 27 w 27"/>
                  <a:gd name="T1" fmla="*/ 19 h 21"/>
                  <a:gd name="T2" fmla="*/ 27 w 27"/>
                  <a:gd name="T3" fmla="*/ 19 h 21"/>
                  <a:gd name="T4" fmla="*/ 27 w 27"/>
                  <a:gd name="T5" fmla="*/ 16 h 21"/>
                  <a:gd name="T6" fmla="*/ 24 w 27"/>
                  <a:gd name="T7" fmla="*/ 14 h 21"/>
                  <a:gd name="T8" fmla="*/ 21 w 27"/>
                  <a:gd name="T9" fmla="*/ 11 h 21"/>
                  <a:gd name="T10" fmla="*/ 16 w 27"/>
                  <a:gd name="T11" fmla="*/ 8 h 21"/>
                  <a:gd name="T12" fmla="*/ 14 w 27"/>
                  <a:gd name="T13" fmla="*/ 6 h 21"/>
                  <a:gd name="T14" fmla="*/ 8 w 27"/>
                  <a:gd name="T15" fmla="*/ 3 h 21"/>
                  <a:gd name="T16" fmla="*/ 6 w 27"/>
                  <a:gd name="T17" fmla="*/ 0 h 21"/>
                  <a:gd name="T18" fmla="*/ 0 w 27"/>
                  <a:gd name="T19" fmla="*/ 0 h 21"/>
                  <a:gd name="T20" fmla="*/ 0 w 27"/>
                  <a:gd name="T21" fmla="*/ 3 h 21"/>
                  <a:gd name="T22" fmla="*/ 3 w 27"/>
                  <a:gd name="T23" fmla="*/ 6 h 21"/>
                  <a:gd name="T24" fmla="*/ 8 w 27"/>
                  <a:gd name="T25" fmla="*/ 6 h 21"/>
                  <a:gd name="T26" fmla="*/ 11 w 27"/>
                  <a:gd name="T27" fmla="*/ 8 h 21"/>
                  <a:gd name="T28" fmla="*/ 14 w 27"/>
                  <a:gd name="T29" fmla="*/ 11 h 21"/>
                  <a:gd name="T30" fmla="*/ 19 w 27"/>
                  <a:gd name="T31" fmla="*/ 14 h 21"/>
                  <a:gd name="T32" fmla="*/ 21 w 27"/>
                  <a:gd name="T33" fmla="*/ 16 h 21"/>
                  <a:gd name="T34" fmla="*/ 24 w 27"/>
                  <a:gd name="T35" fmla="*/ 19 h 21"/>
                  <a:gd name="T36" fmla="*/ 24 w 27"/>
                  <a:gd name="T37" fmla="*/ 21 h 21"/>
                  <a:gd name="T38" fmla="*/ 24 w 27"/>
                  <a:gd name="T39" fmla="*/ 21 h 21"/>
                  <a:gd name="T40" fmla="*/ 27 w 27"/>
                  <a:gd name="T41" fmla="*/ 19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7"/>
                  <a:gd name="T64" fmla="*/ 0 h 21"/>
                  <a:gd name="T65" fmla="*/ 27 w 27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7" h="21">
                    <a:moveTo>
                      <a:pt x="27" y="19"/>
                    </a:moveTo>
                    <a:lnTo>
                      <a:pt x="27" y="19"/>
                    </a:lnTo>
                    <a:lnTo>
                      <a:pt x="27" y="16"/>
                    </a:lnTo>
                    <a:lnTo>
                      <a:pt x="24" y="14"/>
                    </a:lnTo>
                    <a:lnTo>
                      <a:pt x="21" y="11"/>
                    </a:lnTo>
                    <a:lnTo>
                      <a:pt x="16" y="8"/>
                    </a:lnTo>
                    <a:lnTo>
                      <a:pt x="14" y="6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3" y="6"/>
                    </a:lnTo>
                    <a:lnTo>
                      <a:pt x="8" y="6"/>
                    </a:lnTo>
                    <a:lnTo>
                      <a:pt x="11" y="8"/>
                    </a:lnTo>
                    <a:lnTo>
                      <a:pt x="14" y="11"/>
                    </a:lnTo>
                    <a:lnTo>
                      <a:pt x="19" y="14"/>
                    </a:lnTo>
                    <a:lnTo>
                      <a:pt x="21" y="16"/>
                    </a:lnTo>
                    <a:lnTo>
                      <a:pt x="24" y="19"/>
                    </a:lnTo>
                    <a:lnTo>
                      <a:pt x="24" y="21"/>
                    </a:lnTo>
                    <a:lnTo>
                      <a:pt x="27" y="1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25" name="Freeform 3793"/>
              <p:cNvSpPr>
                <a:spLocks/>
              </p:cNvSpPr>
              <p:nvPr/>
            </p:nvSpPr>
            <p:spPr bwMode="auto">
              <a:xfrm>
                <a:off x="1970" y="2326"/>
                <a:ext cx="13" cy="23"/>
              </a:xfrm>
              <a:custGeom>
                <a:avLst/>
                <a:gdLst>
                  <a:gd name="T0" fmla="*/ 3 w 13"/>
                  <a:gd name="T1" fmla="*/ 23 h 23"/>
                  <a:gd name="T2" fmla="*/ 3 w 13"/>
                  <a:gd name="T3" fmla="*/ 23 h 23"/>
                  <a:gd name="T4" fmla="*/ 5 w 13"/>
                  <a:gd name="T5" fmla="*/ 21 h 23"/>
                  <a:gd name="T6" fmla="*/ 5 w 13"/>
                  <a:gd name="T7" fmla="*/ 18 h 23"/>
                  <a:gd name="T8" fmla="*/ 8 w 13"/>
                  <a:gd name="T9" fmla="*/ 16 h 23"/>
                  <a:gd name="T10" fmla="*/ 8 w 13"/>
                  <a:gd name="T11" fmla="*/ 13 h 23"/>
                  <a:gd name="T12" fmla="*/ 11 w 13"/>
                  <a:gd name="T13" fmla="*/ 10 h 23"/>
                  <a:gd name="T14" fmla="*/ 13 w 13"/>
                  <a:gd name="T15" fmla="*/ 8 h 23"/>
                  <a:gd name="T16" fmla="*/ 13 w 13"/>
                  <a:gd name="T17" fmla="*/ 5 h 23"/>
                  <a:gd name="T18" fmla="*/ 11 w 13"/>
                  <a:gd name="T19" fmla="*/ 0 h 23"/>
                  <a:gd name="T20" fmla="*/ 8 w 13"/>
                  <a:gd name="T21" fmla="*/ 2 h 23"/>
                  <a:gd name="T22" fmla="*/ 8 w 13"/>
                  <a:gd name="T23" fmla="*/ 5 h 23"/>
                  <a:gd name="T24" fmla="*/ 8 w 13"/>
                  <a:gd name="T25" fmla="*/ 5 h 23"/>
                  <a:gd name="T26" fmla="*/ 8 w 13"/>
                  <a:gd name="T27" fmla="*/ 8 h 23"/>
                  <a:gd name="T28" fmla="*/ 5 w 13"/>
                  <a:gd name="T29" fmla="*/ 10 h 23"/>
                  <a:gd name="T30" fmla="*/ 5 w 13"/>
                  <a:gd name="T31" fmla="*/ 13 h 23"/>
                  <a:gd name="T32" fmla="*/ 3 w 13"/>
                  <a:gd name="T33" fmla="*/ 16 h 23"/>
                  <a:gd name="T34" fmla="*/ 0 w 13"/>
                  <a:gd name="T35" fmla="*/ 18 h 23"/>
                  <a:gd name="T36" fmla="*/ 0 w 13"/>
                  <a:gd name="T37" fmla="*/ 21 h 23"/>
                  <a:gd name="T38" fmla="*/ 0 w 13"/>
                  <a:gd name="T39" fmla="*/ 21 h 23"/>
                  <a:gd name="T40" fmla="*/ 3 w 13"/>
                  <a:gd name="T41" fmla="*/ 23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3"/>
                  <a:gd name="T65" fmla="*/ 13 w 13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3">
                    <a:moveTo>
                      <a:pt x="3" y="23"/>
                    </a:moveTo>
                    <a:lnTo>
                      <a:pt x="3" y="23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8" y="16"/>
                    </a:lnTo>
                    <a:lnTo>
                      <a:pt x="8" y="13"/>
                    </a:lnTo>
                    <a:lnTo>
                      <a:pt x="11" y="10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1" y="0"/>
                    </a:lnTo>
                    <a:lnTo>
                      <a:pt x="8" y="2"/>
                    </a:lnTo>
                    <a:lnTo>
                      <a:pt x="8" y="5"/>
                    </a:lnTo>
                    <a:lnTo>
                      <a:pt x="8" y="8"/>
                    </a:lnTo>
                    <a:lnTo>
                      <a:pt x="5" y="10"/>
                    </a:lnTo>
                    <a:lnTo>
                      <a:pt x="5" y="13"/>
                    </a:lnTo>
                    <a:lnTo>
                      <a:pt x="3" y="16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26" name="Freeform 3794"/>
              <p:cNvSpPr>
                <a:spLocks/>
              </p:cNvSpPr>
              <p:nvPr/>
            </p:nvSpPr>
            <p:spPr bwMode="auto">
              <a:xfrm>
                <a:off x="1965" y="2347"/>
                <a:ext cx="8" cy="23"/>
              </a:xfrm>
              <a:custGeom>
                <a:avLst/>
                <a:gdLst>
                  <a:gd name="T0" fmla="*/ 5 w 8"/>
                  <a:gd name="T1" fmla="*/ 21 h 23"/>
                  <a:gd name="T2" fmla="*/ 5 w 8"/>
                  <a:gd name="T3" fmla="*/ 21 h 23"/>
                  <a:gd name="T4" fmla="*/ 5 w 8"/>
                  <a:gd name="T5" fmla="*/ 21 h 23"/>
                  <a:gd name="T6" fmla="*/ 5 w 8"/>
                  <a:gd name="T7" fmla="*/ 18 h 23"/>
                  <a:gd name="T8" fmla="*/ 5 w 8"/>
                  <a:gd name="T9" fmla="*/ 15 h 23"/>
                  <a:gd name="T10" fmla="*/ 5 w 8"/>
                  <a:gd name="T11" fmla="*/ 13 h 23"/>
                  <a:gd name="T12" fmla="*/ 5 w 8"/>
                  <a:gd name="T13" fmla="*/ 10 h 23"/>
                  <a:gd name="T14" fmla="*/ 5 w 8"/>
                  <a:gd name="T15" fmla="*/ 8 h 23"/>
                  <a:gd name="T16" fmla="*/ 8 w 8"/>
                  <a:gd name="T17" fmla="*/ 5 h 23"/>
                  <a:gd name="T18" fmla="*/ 8 w 8"/>
                  <a:gd name="T19" fmla="*/ 2 h 23"/>
                  <a:gd name="T20" fmla="*/ 5 w 8"/>
                  <a:gd name="T21" fmla="*/ 0 h 23"/>
                  <a:gd name="T22" fmla="*/ 5 w 8"/>
                  <a:gd name="T23" fmla="*/ 2 h 23"/>
                  <a:gd name="T24" fmla="*/ 3 w 8"/>
                  <a:gd name="T25" fmla="*/ 8 h 23"/>
                  <a:gd name="T26" fmla="*/ 3 w 8"/>
                  <a:gd name="T27" fmla="*/ 10 h 23"/>
                  <a:gd name="T28" fmla="*/ 0 w 8"/>
                  <a:gd name="T29" fmla="*/ 13 h 23"/>
                  <a:gd name="T30" fmla="*/ 0 w 8"/>
                  <a:gd name="T31" fmla="*/ 15 h 23"/>
                  <a:gd name="T32" fmla="*/ 0 w 8"/>
                  <a:gd name="T33" fmla="*/ 18 h 23"/>
                  <a:gd name="T34" fmla="*/ 3 w 8"/>
                  <a:gd name="T35" fmla="*/ 21 h 23"/>
                  <a:gd name="T36" fmla="*/ 3 w 8"/>
                  <a:gd name="T37" fmla="*/ 23 h 23"/>
                  <a:gd name="T38" fmla="*/ 3 w 8"/>
                  <a:gd name="T39" fmla="*/ 23 h 23"/>
                  <a:gd name="T40" fmla="*/ 5 w 8"/>
                  <a:gd name="T41" fmla="*/ 21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23"/>
                  <a:gd name="T65" fmla="*/ 8 w 8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23">
                    <a:moveTo>
                      <a:pt x="5" y="21"/>
                    </a:moveTo>
                    <a:lnTo>
                      <a:pt x="5" y="21"/>
                    </a:lnTo>
                    <a:lnTo>
                      <a:pt x="5" y="18"/>
                    </a:lnTo>
                    <a:lnTo>
                      <a:pt x="5" y="15"/>
                    </a:lnTo>
                    <a:lnTo>
                      <a:pt x="5" y="13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0" y="13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3" y="21"/>
                    </a:lnTo>
                    <a:lnTo>
                      <a:pt x="3" y="23"/>
                    </a:lnTo>
                    <a:lnTo>
                      <a:pt x="5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27" name="Freeform 3795"/>
              <p:cNvSpPr>
                <a:spLocks/>
              </p:cNvSpPr>
              <p:nvPr/>
            </p:nvSpPr>
            <p:spPr bwMode="auto">
              <a:xfrm>
                <a:off x="1968" y="2365"/>
                <a:ext cx="34" cy="8"/>
              </a:xfrm>
              <a:custGeom>
                <a:avLst/>
                <a:gdLst>
                  <a:gd name="T0" fmla="*/ 34 w 34"/>
                  <a:gd name="T1" fmla="*/ 0 h 8"/>
                  <a:gd name="T2" fmla="*/ 34 w 34"/>
                  <a:gd name="T3" fmla="*/ 0 h 8"/>
                  <a:gd name="T4" fmla="*/ 28 w 34"/>
                  <a:gd name="T5" fmla="*/ 3 h 8"/>
                  <a:gd name="T6" fmla="*/ 26 w 34"/>
                  <a:gd name="T7" fmla="*/ 3 h 8"/>
                  <a:gd name="T8" fmla="*/ 20 w 34"/>
                  <a:gd name="T9" fmla="*/ 3 h 8"/>
                  <a:gd name="T10" fmla="*/ 15 w 34"/>
                  <a:gd name="T11" fmla="*/ 5 h 8"/>
                  <a:gd name="T12" fmla="*/ 13 w 34"/>
                  <a:gd name="T13" fmla="*/ 5 h 8"/>
                  <a:gd name="T14" fmla="*/ 10 w 34"/>
                  <a:gd name="T15" fmla="*/ 5 h 8"/>
                  <a:gd name="T16" fmla="*/ 5 w 34"/>
                  <a:gd name="T17" fmla="*/ 5 h 8"/>
                  <a:gd name="T18" fmla="*/ 2 w 34"/>
                  <a:gd name="T19" fmla="*/ 3 h 8"/>
                  <a:gd name="T20" fmla="*/ 0 w 34"/>
                  <a:gd name="T21" fmla="*/ 5 h 8"/>
                  <a:gd name="T22" fmla="*/ 5 w 34"/>
                  <a:gd name="T23" fmla="*/ 8 h 8"/>
                  <a:gd name="T24" fmla="*/ 7 w 34"/>
                  <a:gd name="T25" fmla="*/ 8 h 8"/>
                  <a:gd name="T26" fmla="*/ 13 w 34"/>
                  <a:gd name="T27" fmla="*/ 8 h 8"/>
                  <a:gd name="T28" fmla="*/ 18 w 34"/>
                  <a:gd name="T29" fmla="*/ 8 h 8"/>
                  <a:gd name="T30" fmla="*/ 20 w 34"/>
                  <a:gd name="T31" fmla="*/ 8 h 8"/>
                  <a:gd name="T32" fmla="*/ 26 w 34"/>
                  <a:gd name="T33" fmla="*/ 5 h 8"/>
                  <a:gd name="T34" fmla="*/ 28 w 34"/>
                  <a:gd name="T35" fmla="*/ 5 h 8"/>
                  <a:gd name="T36" fmla="*/ 34 w 34"/>
                  <a:gd name="T37" fmla="*/ 5 h 8"/>
                  <a:gd name="T38" fmla="*/ 34 w 34"/>
                  <a:gd name="T39" fmla="*/ 5 h 8"/>
                  <a:gd name="T40" fmla="*/ 34 w 34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8"/>
                  <a:gd name="T65" fmla="*/ 34 w 34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8">
                    <a:moveTo>
                      <a:pt x="34" y="0"/>
                    </a:moveTo>
                    <a:lnTo>
                      <a:pt x="34" y="0"/>
                    </a:lnTo>
                    <a:lnTo>
                      <a:pt x="28" y="3"/>
                    </a:lnTo>
                    <a:lnTo>
                      <a:pt x="26" y="3"/>
                    </a:lnTo>
                    <a:lnTo>
                      <a:pt x="20" y="3"/>
                    </a:lnTo>
                    <a:lnTo>
                      <a:pt x="15" y="5"/>
                    </a:lnTo>
                    <a:lnTo>
                      <a:pt x="13" y="5"/>
                    </a:lnTo>
                    <a:lnTo>
                      <a:pt x="10" y="5"/>
                    </a:lnTo>
                    <a:lnTo>
                      <a:pt x="5" y="5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3" y="8"/>
                    </a:lnTo>
                    <a:lnTo>
                      <a:pt x="18" y="8"/>
                    </a:lnTo>
                    <a:lnTo>
                      <a:pt x="20" y="8"/>
                    </a:lnTo>
                    <a:lnTo>
                      <a:pt x="26" y="5"/>
                    </a:lnTo>
                    <a:lnTo>
                      <a:pt x="28" y="5"/>
                    </a:lnTo>
                    <a:lnTo>
                      <a:pt x="34" y="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28" name="Freeform 3796"/>
              <p:cNvSpPr>
                <a:spLocks/>
              </p:cNvSpPr>
              <p:nvPr/>
            </p:nvSpPr>
            <p:spPr bwMode="auto">
              <a:xfrm>
                <a:off x="2002" y="2355"/>
                <a:ext cx="34" cy="15"/>
              </a:xfrm>
              <a:custGeom>
                <a:avLst/>
                <a:gdLst>
                  <a:gd name="T0" fmla="*/ 34 w 34"/>
                  <a:gd name="T1" fmla="*/ 0 h 15"/>
                  <a:gd name="T2" fmla="*/ 34 w 34"/>
                  <a:gd name="T3" fmla="*/ 0 h 15"/>
                  <a:gd name="T4" fmla="*/ 28 w 34"/>
                  <a:gd name="T5" fmla="*/ 0 h 15"/>
                  <a:gd name="T6" fmla="*/ 23 w 34"/>
                  <a:gd name="T7" fmla="*/ 2 h 15"/>
                  <a:gd name="T8" fmla="*/ 20 w 34"/>
                  <a:gd name="T9" fmla="*/ 2 h 15"/>
                  <a:gd name="T10" fmla="*/ 15 w 34"/>
                  <a:gd name="T11" fmla="*/ 5 h 15"/>
                  <a:gd name="T12" fmla="*/ 10 w 34"/>
                  <a:gd name="T13" fmla="*/ 7 h 15"/>
                  <a:gd name="T14" fmla="*/ 7 w 34"/>
                  <a:gd name="T15" fmla="*/ 7 h 15"/>
                  <a:gd name="T16" fmla="*/ 2 w 34"/>
                  <a:gd name="T17" fmla="*/ 10 h 15"/>
                  <a:gd name="T18" fmla="*/ 0 w 34"/>
                  <a:gd name="T19" fmla="*/ 10 h 15"/>
                  <a:gd name="T20" fmla="*/ 0 w 34"/>
                  <a:gd name="T21" fmla="*/ 15 h 15"/>
                  <a:gd name="T22" fmla="*/ 5 w 34"/>
                  <a:gd name="T23" fmla="*/ 13 h 15"/>
                  <a:gd name="T24" fmla="*/ 7 w 34"/>
                  <a:gd name="T25" fmla="*/ 13 h 15"/>
                  <a:gd name="T26" fmla="*/ 13 w 34"/>
                  <a:gd name="T27" fmla="*/ 10 h 15"/>
                  <a:gd name="T28" fmla="*/ 15 w 34"/>
                  <a:gd name="T29" fmla="*/ 7 h 15"/>
                  <a:gd name="T30" fmla="*/ 20 w 34"/>
                  <a:gd name="T31" fmla="*/ 7 h 15"/>
                  <a:gd name="T32" fmla="*/ 26 w 34"/>
                  <a:gd name="T33" fmla="*/ 5 h 15"/>
                  <a:gd name="T34" fmla="*/ 28 w 34"/>
                  <a:gd name="T35" fmla="*/ 5 h 15"/>
                  <a:gd name="T36" fmla="*/ 34 w 34"/>
                  <a:gd name="T37" fmla="*/ 5 h 15"/>
                  <a:gd name="T38" fmla="*/ 34 w 34"/>
                  <a:gd name="T39" fmla="*/ 5 h 15"/>
                  <a:gd name="T40" fmla="*/ 34 w 34"/>
                  <a:gd name="T41" fmla="*/ 0 h 1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5"/>
                  <a:gd name="T65" fmla="*/ 34 w 34"/>
                  <a:gd name="T66" fmla="*/ 15 h 1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5">
                    <a:moveTo>
                      <a:pt x="34" y="0"/>
                    </a:moveTo>
                    <a:lnTo>
                      <a:pt x="34" y="0"/>
                    </a:lnTo>
                    <a:lnTo>
                      <a:pt x="28" y="0"/>
                    </a:lnTo>
                    <a:lnTo>
                      <a:pt x="23" y="2"/>
                    </a:lnTo>
                    <a:lnTo>
                      <a:pt x="20" y="2"/>
                    </a:lnTo>
                    <a:lnTo>
                      <a:pt x="15" y="5"/>
                    </a:lnTo>
                    <a:lnTo>
                      <a:pt x="10" y="7"/>
                    </a:lnTo>
                    <a:lnTo>
                      <a:pt x="7" y="7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13" y="10"/>
                    </a:lnTo>
                    <a:lnTo>
                      <a:pt x="15" y="7"/>
                    </a:lnTo>
                    <a:lnTo>
                      <a:pt x="20" y="7"/>
                    </a:lnTo>
                    <a:lnTo>
                      <a:pt x="26" y="5"/>
                    </a:lnTo>
                    <a:lnTo>
                      <a:pt x="28" y="5"/>
                    </a:lnTo>
                    <a:lnTo>
                      <a:pt x="34" y="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29" name="Freeform 3797"/>
              <p:cNvSpPr>
                <a:spLocks/>
              </p:cNvSpPr>
              <p:nvPr/>
            </p:nvSpPr>
            <p:spPr bwMode="auto">
              <a:xfrm>
                <a:off x="2036" y="2355"/>
                <a:ext cx="62" cy="13"/>
              </a:xfrm>
              <a:custGeom>
                <a:avLst/>
                <a:gdLst>
                  <a:gd name="T0" fmla="*/ 62 w 62"/>
                  <a:gd name="T1" fmla="*/ 7 h 13"/>
                  <a:gd name="T2" fmla="*/ 62 w 62"/>
                  <a:gd name="T3" fmla="*/ 7 h 13"/>
                  <a:gd name="T4" fmla="*/ 54 w 62"/>
                  <a:gd name="T5" fmla="*/ 5 h 13"/>
                  <a:gd name="T6" fmla="*/ 47 w 62"/>
                  <a:gd name="T7" fmla="*/ 2 h 13"/>
                  <a:gd name="T8" fmla="*/ 39 w 62"/>
                  <a:gd name="T9" fmla="*/ 0 h 13"/>
                  <a:gd name="T10" fmla="*/ 31 w 62"/>
                  <a:gd name="T11" fmla="*/ 0 h 13"/>
                  <a:gd name="T12" fmla="*/ 23 w 62"/>
                  <a:gd name="T13" fmla="*/ 0 h 13"/>
                  <a:gd name="T14" fmla="*/ 15 w 62"/>
                  <a:gd name="T15" fmla="*/ 0 h 13"/>
                  <a:gd name="T16" fmla="*/ 7 w 62"/>
                  <a:gd name="T17" fmla="*/ 0 h 13"/>
                  <a:gd name="T18" fmla="*/ 0 w 62"/>
                  <a:gd name="T19" fmla="*/ 0 h 13"/>
                  <a:gd name="T20" fmla="*/ 0 w 62"/>
                  <a:gd name="T21" fmla="*/ 5 h 13"/>
                  <a:gd name="T22" fmla="*/ 7 w 62"/>
                  <a:gd name="T23" fmla="*/ 2 h 13"/>
                  <a:gd name="T24" fmla="*/ 15 w 62"/>
                  <a:gd name="T25" fmla="*/ 2 h 13"/>
                  <a:gd name="T26" fmla="*/ 23 w 62"/>
                  <a:gd name="T27" fmla="*/ 2 h 13"/>
                  <a:gd name="T28" fmla="*/ 31 w 62"/>
                  <a:gd name="T29" fmla="*/ 2 h 13"/>
                  <a:gd name="T30" fmla="*/ 39 w 62"/>
                  <a:gd name="T31" fmla="*/ 5 h 13"/>
                  <a:gd name="T32" fmla="*/ 47 w 62"/>
                  <a:gd name="T33" fmla="*/ 5 h 13"/>
                  <a:gd name="T34" fmla="*/ 54 w 62"/>
                  <a:gd name="T35" fmla="*/ 7 h 13"/>
                  <a:gd name="T36" fmla="*/ 60 w 62"/>
                  <a:gd name="T37" fmla="*/ 13 h 13"/>
                  <a:gd name="T38" fmla="*/ 60 w 62"/>
                  <a:gd name="T39" fmla="*/ 13 h 13"/>
                  <a:gd name="T40" fmla="*/ 62 w 62"/>
                  <a:gd name="T41" fmla="*/ 7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2"/>
                  <a:gd name="T64" fmla="*/ 0 h 13"/>
                  <a:gd name="T65" fmla="*/ 62 w 62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2" h="13">
                    <a:moveTo>
                      <a:pt x="62" y="7"/>
                    </a:moveTo>
                    <a:lnTo>
                      <a:pt x="62" y="7"/>
                    </a:lnTo>
                    <a:lnTo>
                      <a:pt x="54" y="5"/>
                    </a:lnTo>
                    <a:lnTo>
                      <a:pt x="47" y="2"/>
                    </a:lnTo>
                    <a:lnTo>
                      <a:pt x="39" y="0"/>
                    </a:lnTo>
                    <a:lnTo>
                      <a:pt x="31" y="0"/>
                    </a:lnTo>
                    <a:lnTo>
                      <a:pt x="23" y="0"/>
                    </a:lnTo>
                    <a:lnTo>
                      <a:pt x="15" y="0"/>
                    </a:lnTo>
                    <a:lnTo>
                      <a:pt x="7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7" y="2"/>
                    </a:lnTo>
                    <a:lnTo>
                      <a:pt x="15" y="2"/>
                    </a:lnTo>
                    <a:lnTo>
                      <a:pt x="23" y="2"/>
                    </a:lnTo>
                    <a:lnTo>
                      <a:pt x="31" y="2"/>
                    </a:lnTo>
                    <a:lnTo>
                      <a:pt x="39" y="5"/>
                    </a:lnTo>
                    <a:lnTo>
                      <a:pt x="47" y="5"/>
                    </a:lnTo>
                    <a:lnTo>
                      <a:pt x="54" y="7"/>
                    </a:lnTo>
                    <a:lnTo>
                      <a:pt x="60" y="13"/>
                    </a:lnTo>
                    <a:lnTo>
                      <a:pt x="62" y="7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30" name="Freeform 3798"/>
              <p:cNvSpPr>
                <a:spLocks/>
              </p:cNvSpPr>
              <p:nvPr/>
            </p:nvSpPr>
            <p:spPr bwMode="auto">
              <a:xfrm>
                <a:off x="2096" y="2362"/>
                <a:ext cx="44" cy="61"/>
              </a:xfrm>
              <a:custGeom>
                <a:avLst/>
                <a:gdLst>
                  <a:gd name="T0" fmla="*/ 44 w 44"/>
                  <a:gd name="T1" fmla="*/ 61 h 61"/>
                  <a:gd name="T2" fmla="*/ 44 w 44"/>
                  <a:gd name="T3" fmla="*/ 61 h 61"/>
                  <a:gd name="T4" fmla="*/ 44 w 44"/>
                  <a:gd name="T5" fmla="*/ 50 h 61"/>
                  <a:gd name="T6" fmla="*/ 39 w 44"/>
                  <a:gd name="T7" fmla="*/ 42 h 61"/>
                  <a:gd name="T8" fmla="*/ 36 w 44"/>
                  <a:gd name="T9" fmla="*/ 35 h 61"/>
                  <a:gd name="T10" fmla="*/ 31 w 44"/>
                  <a:gd name="T11" fmla="*/ 27 h 61"/>
                  <a:gd name="T12" fmla="*/ 23 w 44"/>
                  <a:gd name="T13" fmla="*/ 19 h 61"/>
                  <a:gd name="T14" fmla="*/ 18 w 44"/>
                  <a:gd name="T15" fmla="*/ 14 h 61"/>
                  <a:gd name="T16" fmla="*/ 10 w 44"/>
                  <a:gd name="T17" fmla="*/ 6 h 61"/>
                  <a:gd name="T18" fmla="*/ 2 w 44"/>
                  <a:gd name="T19" fmla="*/ 0 h 61"/>
                  <a:gd name="T20" fmla="*/ 0 w 44"/>
                  <a:gd name="T21" fmla="*/ 6 h 61"/>
                  <a:gd name="T22" fmla="*/ 8 w 44"/>
                  <a:gd name="T23" fmla="*/ 11 h 61"/>
                  <a:gd name="T24" fmla="*/ 15 w 44"/>
                  <a:gd name="T25" fmla="*/ 16 h 61"/>
                  <a:gd name="T26" fmla="*/ 21 w 44"/>
                  <a:gd name="T27" fmla="*/ 21 h 61"/>
                  <a:gd name="T28" fmla="*/ 28 w 44"/>
                  <a:gd name="T29" fmla="*/ 29 h 61"/>
                  <a:gd name="T30" fmla="*/ 34 w 44"/>
                  <a:gd name="T31" fmla="*/ 37 h 61"/>
                  <a:gd name="T32" fmla="*/ 36 w 44"/>
                  <a:gd name="T33" fmla="*/ 45 h 61"/>
                  <a:gd name="T34" fmla="*/ 39 w 44"/>
                  <a:gd name="T35" fmla="*/ 53 h 61"/>
                  <a:gd name="T36" fmla="*/ 42 w 44"/>
                  <a:gd name="T37" fmla="*/ 61 h 61"/>
                  <a:gd name="T38" fmla="*/ 42 w 44"/>
                  <a:gd name="T39" fmla="*/ 61 h 61"/>
                  <a:gd name="T40" fmla="*/ 44 w 44"/>
                  <a:gd name="T41" fmla="*/ 61 h 6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4"/>
                  <a:gd name="T64" fmla="*/ 0 h 61"/>
                  <a:gd name="T65" fmla="*/ 44 w 44"/>
                  <a:gd name="T66" fmla="*/ 61 h 6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4" h="61">
                    <a:moveTo>
                      <a:pt x="44" y="61"/>
                    </a:moveTo>
                    <a:lnTo>
                      <a:pt x="44" y="61"/>
                    </a:lnTo>
                    <a:lnTo>
                      <a:pt x="44" y="50"/>
                    </a:lnTo>
                    <a:lnTo>
                      <a:pt x="39" y="42"/>
                    </a:lnTo>
                    <a:lnTo>
                      <a:pt x="36" y="35"/>
                    </a:lnTo>
                    <a:lnTo>
                      <a:pt x="31" y="27"/>
                    </a:lnTo>
                    <a:lnTo>
                      <a:pt x="23" y="19"/>
                    </a:lnTo>
                    <a:lnTo>
                      <a:pt x="18" y="14"/>
                    </a:lnTo>
                    <a:lnTo>
                      <a:pt x="10" y="6"/>
                    </a:lnTo>
                    <a:lnTo>
                      <a:pt x="2" y="0"/>
                    </a:lnTo>
                    <a:lnTo>
                      <a:pt x="0" y="6"/>
                    </a:lnTo>
                    <a:lnTo>
                      <a:pt x="8" y="11"/>
                    </a:lnTo>
                    <a:lnTo>
                      <a:pt x="15" y="16"/>
                    </a:lnTo>
                    <a:lnTo>
                      <a:pt x="21" y="21"/>
                    </a:lnTo>
                    <a:lnTo>
                      <a:pt x="28" y="29"/>
                    </a:lnTo>
                    <a:lnTo>
                      <a:pt x="34" y="37"/>
                    </a:lnTo>
                    <a:lnTo>
                      <a:pt x="36" y="45"/>
                    </a:lnTo>
                    <a:lnTo>
                      <a:pt x="39" y="53"/>
                    </a:lnTo>
                    <a:lnTo>
                      <a:pt x="42" y="61"/>
                    </a:lnTo>
                    <a:lnTo>
                      <a:pt x="44" y="6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31" name="Freeform 3799"/>
              <p:cNvSpPr>
                <a:spLocks/>
              </p:cNvSpPr>
              <p:nvPr/>
            </p:nvSpPr>
            <p:spPr bwMode="auto">
              <a:xfrm>
                <a:off x="2111" y="2423"/>
                <a:ext cx="29" cy="36"/>
              </a:xfrm>
              <a:custGeom>
                <a:avLst/>
                <a:gdLst>
                  <a:gd name="T0" fmla="*/ 3 w 29"/>
                  <a:gd name="T1" fmla="*/ 36 h 36"/>
                  <a:gd name="T2" fmla="*/ 3 w 29"/>
                  <a:gd name="T3" fmla="*/ 36 h 36"/>
                  <a:gd name="T4" fmla="*/ 8 w 29"/>
                  <a:gd name="T5" fmla="*/ 34 h 36"/>
                  <a:gd name="T6" fmla="*/ 13 w 29"/>
                  <a:gd name="T7" fmla="*/ 29 h 36"/>
                  <a:gd name="T8" fmla="*/ 19 w 29"/>
                  <a:gd name="T9" fmla="*/ 26 h 36"/>
                  <a:gd name="T10" fmla="*/ 21 w 29"/>
                  <a:gd name="T11" fmla="*/ 21 h 36"/>
                  <a:gd name="T12" fmla="*/ 27 w 29"/>
                  <a:gd name="T13" fmla="*/ 15 h 36"/>
                  <a:gd name="T14" fmla="*/ 29 w 29"/>
                  <a:gd name="T15" fmla="*/ 10 h 36"/>
                  <a:gd name="T16" fmla="*/ 29 w 29"/>
                  <a:gd name="T17" fmla="*/ 5 h 36"/>
                  <a:gd name="T18" fmla="*/ 29 w 29"/>
                  <a:gd name="T19" fmla="*/ 0 h 36"/>
                  <a:gd name="T20" fmla="*/ 27 w 29"/>
                  <a:gd name="T21" fmla="*/ 0 h 36"/>
                  <a:gd name="T22" fmla="*/ 27 w 29"/>
                  <a:gd name="T23" fmla="*/ 5 h 36"/>
                  <a:gd name="T24" fmla="*/ 27 w 29"/>
                  <a:gd name="T25" fmla="*/ 10 h 36"/>
                  <a:gd name="T26" fmla="*/ 24 w 29"/>
                  <a:gd name="T27" fmla="*/ 13 h 36"/>
                  <a:gd name="T28" fmla="*/ 19 w 29"/>
                  <a:gd name="T29" fmla="*/ 18 h 36"/>
                  <a:gd name="T30" fmla="*/ 16 w 29"/>
                  <a:gd name="T31" fmla="*/ 23 h 36"/>
                  <a:gd name="T32" fmla="*/ 11 w 29"/>
                  <a:gd name="T33" fmla="*/ 26 h 36"/>
                  <a:gd name="T34" fmla="*/ 6 w 29"/>
                  <a:gd name="T35" fmla="*/ 31 h 36"/>
                  <a:gd name="T36" fmla="*/ 0 w 29"/>
                  <a:gd name="T37" fmla="*/ 34 h 36"/>
                  <a:gd name="T38" fmla="*/ 0 w 29"/>
                  <a:gd name="T39" fmla="*/ 34 h 36"/>
                  <a:gd name="T40" fmla="*/ 3 w 29"/>
                  <a:gd name="T41" fmla="*/ 36 h 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36"/>
                  <a:gd name="T65" fmla="*/ 29 w 29"/>
                  <a:gd name="T66" fmla="*/ 36 h 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36">
                    <a:moveTo>
                      <a:pt x="3" y="36"/>
                    </a:moveTo>
                    <a:lnTo>
                      <a:pt x="3" y="36"/>
                    </a:lnTo>
                    <a:lnTo>
                      <a:pt x="8" y="34"/>
                    </a:lnTo>
                    <a:lnTo>
                      <a:pt x="13" y="29"/>
                    </a:lnTo>
                    <a:lnTo>
                      <a:pt x="19" y="26"/>
                    </a:lnTo>
                    <a:lnTo>
                      <a:pt x="21" y="21"/>
                    </a:lnTo>
                    <a:lnTo>
                      <a:pt x="27" y="15"/>
                    </a:lnTo>
                    <a:lnTo>
                      <a:pt x="29" y="10"/>
                    </a:lnTo>
                    <a:lnTo>
                      <a:pt x="29" y="5"/>
                    </a:lnTo>
                    <a:lnTo>
                      <a:pt x="29" y="0"/>
                    </a:lnTo>
                    <a:lnTo>
                      <a:pt x="27" y="0"/>
                    </a:lnTo>
                    <a:lnTo>
                      <a:pt x="27" y="5"/>
                    </a:lnTo>
                    <a:lnTo>
                      <a:pt x="27" y="10"/>
                    </a:lnTo>
                    <a:lnTo>
                      <a:pt x="24" y="13"/>
                    </a:lnTo>
                    <a:lnTo>
                      <a:pt x="19" y="18"/>
                    </a:lnTo>
                    <a:lnTo>
                      <a:pt x="16" y="23"/>
                    </a:lnTo>
                    <a:lnTo>
                      <a:pt x="11" y="26"/>
                    </a:lnTo>
                    <a:lnTo>
                      <a:pt x="6" y="31"/>
                    </a:lnTo>
                    <a:lnTo>
                      <a:pt x="0" y="34"/>
                    </a:lnTo>
                    <a:lnTo>
                      <a:pt x="3" y="3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32" name="Freeform 3800"/>
              <p:cNvSpPr>
                <a:spLocks/>
              </p:cNvSpPr>
              <p:nvPr/>
            </p:nvSpPr>
            <p:spPr bwMode="auto">
              <a:xfrm>
                <a:off x="2075" y="2454"/>
                <a:ext cx="39" cy="8"/>
              </a:xfrm>
              <a:custGeom>
                <a:avLst/>
                <a:gdLst>
                  <a:gd name="T0" fmla="*/ 0 w 39"/>
                  <a:gd name="T1" fmla="*/ 3 h 8"/>
                  <a:gd name="T2" fmla="*/ 0 w 39"/>
                  <a:gd name="T3" fmla="*/ 3 h 8"/>
                  <a:gd name="T4" fmla="*/ 5 w 39"/>
                  <a:gd name="T5" fmla="*/ 5 h 8"/>
                  <a:gd name="T6" fmla="*/ 10 w 39"/>
                  <a:gd name="T7" fmla="*/ 8 h 8"/>
                  <a:gd name="T8" fmla="*/ 15 w 39"/>
                  <a:gd name="T9" fmla="*/ 8 h 8"/>
                  <a:gd name="T10" fmla="*/ 18 w 39"/>
                  <a:gd name="T11" fmla="*/ 8 h 8"/>
                  <a:gd name="T12" fmla="*/ 23 w 39"/>
                  <a:gd name="T13" fmla="*/ 8 h 8"/>
                  <a:gd name="T14" fmla="*/ 29 w 39"/>
                  <a:gd name="T15" fmla="*/ 8 h 8"/>
                  <a:gd name="T16" fmla="*/ 34 w 39"/>
                  <a:gd name="T17" fmla="*/ 8 h 8"/>
                  <a:gd name="T18" fmla="*/ 39 w 39"/>
                  <a:gd name="T19" fmla="*/ 5 h 8"/>
                  <a:gd name="T20" fmla="*/ 36 w 39"/>
                  <a:gd name="T21" fmla="*/ 3 h 8"/>
                  <a:gd name="T22" fmla="*/ 34 w 39"/>
                  <a:gd name="T23" fmla="*/ 3 h 8"/>
                  <a:gd name="T24" fmla="*/ 29 w 39"/>
                  <a:gd name="T25" fmla="*/ 5 h 8"/>
                  <a:gd name="T26" fmla="*/ 23 w 39"/>
                  <a:gd name="T27" fmla="*/ 5 h 8"/>
                  <a:gd name="T28" fmla="*/ 18 w 39"/>
                  <a:gd name="T29" fmla="*/ 5 h 8"/>
                  <a:gd name="T30" fmla="*/ 15 w 39"/>
                  <a:gd name="T31" fmla="*/ 5 h 8"/>
                  <a:gd name="T32" fmla="*/ 10 w 39"/>
                  <a:gd name="T33" fmla="*/ 3 h 8"/>
                  <a:gd name="T34" fmla="*/ 8 w 39"/>
                  <a:gd name="T35" fmla="*/ 3 h 8"/>
                  <a:gd name="T36" fmla="*/ 2 w 39"/>
                  <a:gd name="T37" fmla="*/ 0 h 8"/>
                  <a:gd name="T38" fmla="*/ 2 w 39"/>
                  <a:gd name="T39" fmla="*/ 0 h 8"/>
                  <a:gd name="T40" fmla="*/ 0 w 39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9"/>
                  <a:gd name="T64" fmla="*/ 0 h 8"/>
                  <a:gd name="T65" fmla="*/ 39 w 39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9" h="8">
                    <a:moveTo>
                      <a:pt x="0" y="3"/>
                    </a:moveTo>
                    <a:lnTo>
                      <a:pt x="0" y="3"/>
                    </a:lnTo>
                    <a:lnTo>
                      <a:pt x="5" y="5"/>
                    </a:lnTo>
                    <a:lnTo>
                      <a:pt x="10" y="8"/>
                    </a:lnTo>
                    <a:lnTo>
                      <a:pt x="15" y="8"/>
                    </a:lnTo>
                    <a:lnTo>
                      <a:pt x="18" y="8"/>
                    </a:lnTo>
                    <a:lnTo>
                      <a:pt x="23" y="8"/>
                    </a:lnTo>
                    <a:lnTo>
                      <a:pt x="29" y="8"/>
                    </a:lnTo>
                    <a:lnTo>
                      <a:pt x="34" y="8"/>
                    </a:lnTo>
                    <a:lnTo>
                      <a:pt x="39" y="5"/>
                    </a:lnTo>
                    <a:lnTo>
                      <a:pt x="36" y="3"/>
                    </a:lnTo>
                    <a:lnTo>
                      <a:pt x="34" y="3"/>
                    </a:lnTo>
                    <a:lnTo>
                      <a:pt x="29" y="5"/>
                    </a:lnTo>
                    <a:lnTo>
                      <a:pt x="23" y="5"/>
                    </a:lnTo>
                    <a:lnTo>
                      <a:pt x="18" y="5"/>
                    </a:lnTo>
                    <a:lnTo>
                      <a:pt x="15" y="5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33" name="Freeform 3801"/>
              <p:cNvSpPr>
                <a:spLocks/>
              </p:cNvSpPr>
              <p:nvPr/>
            </p:nvSpPr>
            <p:spPr bwMode="auto">
              <a:xfrm>
                <a:off x="2072" y="2433"/>
                <a:ext cx="8" cy="24"/>
              </a:xfrm>
              <a:custGeom>
                <a:avLst/>
                <a:gdLst>
                  <a:gd name="T0" fmla="*/ 3 w 8"/>
                  <a:gd name="T1" fmla="*/ 0 h 24"/>
                  <a:gd name="T2" fmla="*/ 3 w 8"/>
                  <a:gd name="T3" fmla="*/ 0 h 24"/>
                  <a:gd name="T4" fmla="*/ 3 w 8"/>
                  <a:gd name="T5" fmla="*/ 3 h 24"/>
                  <a:gd name="T6" fmla="*/ 3 w 8"/>
                  <a:gd name="T7" fmla="*/ 5 h 24"/>
                  <a:gd name="T8" fmla="*/ 3 w 8"/>
                  <a:gd name="T9" fmla="*/ 8 h 24"/>
                  <a:gd name="T10" fmla="*/ 3 w 8"/>
                  <a:gd name="T11" fmla="*/ 11 h 24"/>
                  <a:gd name="T12" fmla="*/ 0 w 8"/>
                  <a:gd name="T13" fmla="*/ 16 h 24"/>
                  <a:gd name="T14" fmla="*/ 0 w 8"/>
                  <a:gd name="T15" fmla="*/ 19 h 24"/>
                  <a:gd name="T16" fmla="*/ 0 w 8"/>
                  <a:gd name="T17" fmla="*/ 21 h 24"/>
                  <a:gd name="T18" fmla="*/ 3 w 8"/>
                  <a:gd name="T19" fmla="*/ 24 h 24"/>
                  <a:gd name="T20" fmla="*/ 5 w 8"/>
                  <a:gd name="T21" fmla="*/ 21 h 24"/>
                  <a:gd name="T22" fmla="*/ 5 w 8"/>
                  <a:gd name="T23" fmla="*/ 19 h 24"/>
                  <a:gd name="T24" fmla="*/ 5 w 8"/>
                  <a:gd name="T25" fmla="*/ 19 h 24"/>
                  <a:gd name="T26" fmla="*/ 5 w 8"/>
                  <a:gd name="T27" fmla="*/ 16 h 24"/>
                  <a:gd name="T28" fmla="*/ 5 w 8"/>
                  <a:gd name="T29" fmla="*/ 13 h 24"/>
                  <a:gd name="T30" fmla="*/ 5 w 8"/>
                  <a:gd name="T31" fmla="*/ 8 h 24"/>
                  <a:gd name="T32" fmla="*/ 5 w 8"/>
                  <a:gd name="T33" fmla="*/ 5 h 24"/>
                  <a:gd name="T34" fmla="*/ 8 w 8"/>
                  <a:gd name="T35" fmla="*/ 3 h 24"/>
                  <a:gd name="T36" fmla="*/ 5 w 8"/>
                  <a:gd name="T37" fmla="*/ 0 h 24"/>
                  <a:gd name="T38" fmla="*/ 5 w 8"/>
                  <a:gd name="T39" fmla="*/ 0 h 24"/>
                  <a:gd name="T40" fmla="*/ 3 w 8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24"/>
                  <a:gd name="T65" fmla="*/ 8 w 8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24">
                    <a:moveTo>
                      <a:pt x="3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3" y="11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5" y="16"/>
                    </a:lnTo>
                    <a:lnTo>
                      <a:pt x="5" y="13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34" name="Freeform 3802"/>
              <p:cNvSpPr>
                <a:spLocks/>
              </p:cNvSpPr>
              <p:nvPr/>
            </p:nvSpPr>
            <p:spPr bwMode="auto">
              <a:xfrm>
                <a:off x="2062" y="2412"/>
                <a:ext cx="15" cy="21"/>
              </a:xfrm>
              <a:custGeom>
                <a:avLst/>
                <a:gdLst>
                  <a:gd name="T0" fmla="*/ 0 w 15"/>
                  <a:gd name="T1" fmla="*/ 3 h 21"/>
                  <a:gd name="T2" fmla="*/ 0 w 15"/>
                  <a:gd name="T3" fmla="*/ 3 h 21"/>
                  <a:gd name="T4" fmla="*/ 2 w 15"/>
                  <a:gd name="T5" fmla="*/ 5 h 21"/>
                  <a:gd name="T6" fmla="*/ 5 w 15"/>
                  <a:gd name="T7" fmla="*/ 5 h 21"/>
                  <a:gd name="T8" fmla="*/ 5 w 15"/>
                  <a:gd name="T9" fmla="*/ 8 h 21"/>
                  <a:gd name="T10" fmla="*/ 8 w 15"/>
                  <a:gd name="T11" fmla="*/ 11 h 21"/>
                  <a:gd name="T12" fmla="*/ 10 w 15"/>
                  <a:gd name="T13" fmla="*/ 13 h 21"/>
                  <a:gd name="T14" fmla="*/ 10 w 15"/>
                  <a:gd name="T15" fmla="*/ 16 h 21"/>
                  <a:gd name="T16" fmla="*/ 13 w 15"/>
                  <a:gd name="T17" fmla="*/ 19 h 21"/>
                  <a:gd name="T18" fmla="*/ 13 w 15"/>
                  <a:gd name="T19" fmla="*/ 21 h 21"/>
                  <a:gd name="T20" fmla="*/ 15 w 15"/>
                  <a:gd name="T21" fmla="*/ 21 h 21"/>
                  <a:gd name="T22" fmla="*/ 15 w 15"/>
                  <a:gd name="T23" fmla="*/ 16 h 21"/>
                  <a:gd name="T24" fmla="*/ 13 w 15"/>
                  <a:gd name="T25" fmla="*/ 13 h 21"/>
                  <a:gd name="T26" fmla="*/ 13 w 15"/>
                  <a:gd name="T27" fmla="*/ 11 h 21"/>
                  <a:gd name="T28" fmla="*/ 10 w 15"/>
                  <a:gd name="T29" fmla="*/ 8 h 21"/>
                  <a:gd name="T30" fmla="*/ 8 w 15"/>
                  <a:gd name="T31" fmla="*/ 5 h 21"/>
                  <a:gd name="T32" fmla="*/ 5 w 15"/>
                  <a:gd name="T33" fmla="*/ 3 h 21"/>
                  <a:gd name="T34" fmla="*/ 2 w 15"/>
                  <a:gd name="T35" fmla="*/ 0 h 21"/>
                  <a:gd name="T36" fmla="*/ 0 w 15"/>
                  <a:gd name="T37" fmla="*/ 0 h 21"/>
                  <a:gd name="T38" fmla="*/ 0 w 15"/>
                  <a:gd name="T39" fmla="*/ 0 h 21"/>
                  <a:gd name="T40" fmla="*/ 0 w 15"/>
                  <a:gd name="T41" fmla="*/ 3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21"/>
                  <a:gd name="T65" fmla="*/ 15 w 15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21">
                    <a:moveTo>
                      <a:pt x="0" y="3"/>
                    </a:moveTo>
                    <a:lnTo>
                      <a:pt x="0" y="3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5" y="8"/>
                    </a:lnTo>
                    <a:lnTo>
                      <a:pt x="8" y="11"/>
                    </a:lnTo>
                    <a:lnTo>
                      <a:pt x="10" y="13"/>
                    </a:lnTo>
                    <a:lnTo>
                      <a:pt x="10" y="16"/>
                    </a:lnTo>
                    <a:lnTo>
                      <a:pt x="13" y="19"/>
                    </a:lnTo>
                    <a:lnTo>
                      <a:pt x="13" y="21"/>
                    </a:lnTo>
                    <a:lnTo>
                      <a:pt x="15" y="21"/>
                    </a:lnTo>
                    <a:lnTo>
                      <a:pt x="15" y="16"/>
                    </a:lnTo>
                    <a:lnTo>
                      <a:pt x="13" y="13"/>
                    </a:lnTo>
                    <a:lnTo>
                      <a:pt x="13" y="11"/>
                    </a:lnTo>
                    <a:lnTo>
                      <a:pt x="10" y="8"/>
                    </a:lnTo>
                    <a:lnTo>
                      <a:pt x="8" y="5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35" name="Freeform 3803"/>
              <p:cNvSpPr>
                <a:spLocks/>
              </p:cNvSpPr>
              <p:nvPr/>
            </p:nvSpPr>
            <p:spPr bwMode="auto">
              <a:xfrm>
                <a:off x="2022" y="2407"/>
                <a:ext cx="40" cy="8"/>
              </a:xfrm>
              <a:custGeom>
                <a:avLst/>
                <a:gdLst>
                  <a:gd name="T0" fmla="*/ 3 w 40"/>
                  <a:gd name="T1" fmla="*/ 5 h 8"/>
                  <a:gd name="T2" fmla="*/ 3 w 40"/>
                  <a:gd name="T3" fmla="*/ 5 h 8"/>
                  <a:gd name="T4" fmla="*/ 8 w 40"/>
                  <a:gd name="T5" fmla="*/ 5 h 8"/>
                  <a:gd name="T6" fmla="*/ 11 w 40"/>
                  <a:gd name="T7" fmla="*/ 5 h 8"/>
                  <a:gd name="T8" fmla="*/ 16 w 40"/>
                  <a:gd name="T9" fmla="*/ 5 h 8"/>
                  <a:gd name="T10" fmla="*/ 21 w 40"/>
                  <a:gd name="T11" fmla="*/ 5 h 8"/>
                  <a:gd name="T12" fmla="*/ 27 w 40"/>
                  <a:gd name="T13" fmla="*/ 5 h 8"/>
                  <a:gd name="T14" fmla="*/ 29 w 40"/>
                  <a:gd name="T15" fmla="*/ 5 h 8"/>
                  <a:gd name="T16" fmla="*/ 34 w 40"/>
                  <a:gd name="T17" fmla="*/ 8 h 8"/>
                  <a:gd name="T18" fmla="*/ 40 w 40"/>
                  <a:gd name="T19" fmla="*/ 8 h 8"/>
                  <a:gd name="T20" fmla="*/ 40 w 40"/>
                  <a:gd name="T21" fmla="*/ 5 h 8"/>
                  <a:gd name="T22" fmla="*/ 37 w 40"/>
                  <a:gd name="T23" fmla="*/ 3 h 8"/>
                  <a:gd name="T24" fmla="*/ 32 w 40"/>
                  <a:gd name="T25" fmla="*/ 3 h 8"/>
                  <a:gd name="T26" fmla="*/ 27 w 40"/>
                  <a:gd name="T27" fmla="*/ 0 h 8"/>
                  <a:gd name="T28" fmla="*/ 21 w 40"/>
                  <a:gd name="T29" fmla="*/ 0 h 8"/>
                  <a:gd name="T30" fmla="*/ 16 w 40"/>
                  <a:gd name="T31" fmla="*/ 0 h 8"/>
                  <a:gd name="T32" fmla="*/ 11 w 40"/>
                  <a:gd name="T33" fmla="*/ 0 h 8"/>
                  <a:gd name="T34" fmla="*/ 6 w 40"/>
                  <a:gd name="T35" fmla="*/ 3 h 8"/>
                  <a:gd name="T36" fmla="*/ 0 w 40"/>
                  <a:gd name="T37" fmla="*/ 3 h 8"/>
                  <a:gd name="T38" fmla="*/ 0 w 40"/>
                  <a:gd name="T39" fmla="*/ 3 h 8"/>
                  <a:gd name="T40" fmla="*/ 3 w 40"/>
                  <a:gd name="T41" fmla="*/ 5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0"/>
                  <a:gd name="T64" fmla="*/ 0 h 8"/>
                  <a:gd name="T65" fmla="*/ 40 w 40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0" h="8">
                    <a:moveTo>
                      <a:pt x="3" y="5"/>
                    </a:moveTo>
                    <a:lnTo>
                      <a:pt x="3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6" y="5"/>
                    </a:lnTo>
                    <a:lnTo>
                      <a:pt x="21" y="5"/>
                    </a:lnTo>
                    <a:lnTo>
                      <a:pt x="27" y="5"/>
                    </a:lnTo>
                    <a:lnTo>
                      <a:pt x="29" y="5"/>
                    </a:lnTo>
                    <a:lnTo>
                      <a:pt x="34" y="8"/>
                    </a:lnTo>
                    <a:lnTo>
                      <a:pt x="40" y="8"/>
                    </a:lnTo>
                    <a:lnTo>
                      <a:pt x="40" y="5"/>
                    </a:lnTo>
                    <a:lnTo>
                      <a:pt x="37" y="3"/>
                    </a:lnTo>
                    <a:lnTo>
                      <a:pt x="32" y="3"/>
                    </a:lnTo>
                    <a:lnTo>
                      <a:pt x="27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1" y="0"/>
                    </a:lnTo>
                    <a:lnTo>
                      <a:pt x="6" y="3"/>
                    </a:lnTo>
                    <a:lnTo>
                      <a:pt x="0" y="3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36" name="Freeform 3804"/>
              <p:cNvSpPr>
                <a:spLocks/>
              </p:cNvSpPr>
              <p:nvPr/>
            </p:nvSpPr>
            <p:spPr bwMode="auto">
              <a:xfrm>
                <a:off x="1988" y="2410"/>
                <a:ext cx="37" cy="28"/>
              </a:xfrm>
              <a:custGeom>
                <a:avLst/>
                <a:gdLst>
                  <a:gd name="T0" fmla="*/ 3 w 37"/>
                  <a:gd name="T1" fmla="*/ 28 h 28"/>
                  <a:gd name="T2" fmla="*/ 8 w 37"/>
                  <a:gd name="T3" fmla="*/ 26 h 28"/>
                  <a:gd name="T4" fmla="*/ 11 w 37"/>
                  <a:gd name="T5" fmla="*/ 21 h 28"/>
                  <a:gd name="T6" fmla="*/ 16 w 37"/>
                  <a:gd name="T7" fmla="*/ 18 h 28"/>
                  <a:gd name="T8" fmla="*/ 19 w 37"/>
                  <a:gd name="T9" fmla="*/ 13 h 28"/>
                  <a:gd name="T10" fmla="*/ 24 w 37"/>
                  <a:gd name="T11" fmla="*/ 10 h 28"/>
                  <a:gd name="T12" fmla="*/ 27 w 37"/>
                  <a:gd name="T13" fmla="*/ 7 h 28"/>
                  <a:gd name="T14" fmla="*/ 32 w 37"/>
                  <a:gd name="T15" fmla="*/ 5 h 28"/>
                  <a:gd name="T16" fmla="*/ 37 w 37"/>
                  <a:gd name="T17" fmla="*/ 2 h 28"/>
                  <a:gd name="T18" fmla="*/ 34 w 37"/>
                  <a:gd name="T19" fmla="*/ 0 h 28"/>
                  <a:gd name="T20" fmla="*/ 32 w 37"/>
                  <a:gd name="T21" fmla="*/ 2 h 28"/>
                  <a:gd name="T22" fmla="*/ 27 w 37"/>
                  <a:gd name="T23" fmla="*/ 5 h 28"/>
                  <a:gd name="T24" fmla="*/ 21 w 37"/>
                  <a:gd name="T25" fmla="*/ 7 h 28"/>
                  <a:gd name="T26" fmla="*/ 16 w 37"/>
                  <a:gd name="T27" fmla="*/ 10 h 28"/>
                  <a:gd name="T28" fmla="*/ 14 w 37"/>
                  <a:gd name="T29" fmla="*/ 15 h 28"/>
                  <a:gd name="T30" fmla="*/ 8 w 37"/>
                  <a:gd name="T31" fmla="*/ 18 h 28"/>
                  <a:gd name="T32" fmla="*/ 6 w 37"/>
                  <a:gd name="T33" fmla="*/ 23 h 28"/>
                  <a:gd name="T34" fmla="*/ 0 w 37"/>
                  <a:gd name="T35" fmla="*/ 26 h 28"/>
                  <a:gd name="T36" fmla="*/ 3 w 37"/>
                  <a:gd name="T37" fmla="*/ 28 h 2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7"/>
                  <a:gd name="T58" fmla="*/ 0 h 28"/>
                  <a:gd name="T59" fmla="*/ 37 w 37"/>
                  <a:gd name="T60" fmla="*/ 28 h 2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7" h="28">
                    <a:moveTo>
                      <a:pt x="3" y="28"/>
                    </a:moveTo>
                    <a:lnTo>
                      <a:pt x="8" y="26"/>
                    </a:lnTo>
                    <a:lnTo>
                      <a:pt x="11" y="21"/>
                    </a:lnTo>
                    <a:lnTo>
                      <a:pt x="16" y="18"/>
                    </a:lnTo>
                    <a:lnTo>
                      <a:pt x="19" y="13"/>
                    </a:lnTo>
                    <a:lnTo>
                      <a:pt x="24" y="10"/>
                    </a:lnTo>
                    <a:lnTo>
                      <a:pt x="27" y="7"/>
                    </a:lnTo>
                    <a:lnTo>
                      <a:pt x="32" y="5"/>
                    </a:lnTo>
                    <a:lnTo>
                      <a:pt x="37" y="2"/>
                    </a:lnTo>
                    <a:lnTo>
                      <a:pt x="34" y="0"/>
                    </a:lnTo>
                    <a:lnTo>
                      <a:pt x="32" y="2"/>
                    </a:lnTo>
                    <a:lnTo>
                      <a:pt x="27" y="5"/>
                    </a:lnTo>
                    <a:lnTo>
                      <a:pt x="21" y="7"/>
                    </a:lnTo>
                    <a:lnTo>
                      <a:pt x="16" y="10"/>
                    </a:lnTo>
                    <a:lnTo>
                      <a:pt x="14" y="15"/>
                    </a:lnTo>
                    <a:lnTo>
                      <a:pt x="8" y="18"/>
                    </a:lnTo>
                    <a:lnTo>
                      <a:pt x="6" y="23"/>
                    </a:lnTo>
                    <a:lnTo>
                      <a:pt x="0" y="26"/>
                    </a:lnTo>
                    <a:lnTo>
                      <a:pt x="3" y="2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37" name="Freeform 3805"/>
              <p:cNvSpPr>
                <a:spLocks/>
              </p:cNvSpPr>
              <p:nvPr/>
            </p:nvSpPr>
            <p:spPr bwMode="auto">
              <a:xfrm>
                <a:off x="1586" y="2355"/>
                <a:ext cx="337" cy="91"/>
              </a:xfrm>
              <a:custGeom>
                <a:avLst/>
                <a:gdLst>
                  <a:gd name="T0" fmla="*/ 0 w 337"/>
                  <a:gd name="T1" fmla="*/ 15 h 91"/>
                  <a:gd name="T2" fmla="*/ 0 w 337"/>
                  <a:gd name="T3" fmla="*/ 42 h 91"/>
                  <a:gd name="T4" fmla="*/ 2 w 337"/>
                  <a:gd name="T5" fmla="*/ 65 h 91"/>
                  <a:gd name="T6" fmla="*/ 5 w 337"/>
                  <a:gd name="T7" fmla="*/ 76 h 91"/>
                  <a:gd name="T8" fmla="*/ 10 w 337"/>
                  <a:gd name="T9" fmla="*/ 83 h 91"/>
                  <a:gd name="T10" fmla="*/ 49 w 337"/>
                  <a:gd name="T11" fmla="*/ 86 h 91"/>
                  <a:gd name="T12" fmla="*/ 89 w 337"/>
                  <a:gd name="T13" fmla="*/ 86 h 91"/>
                  <a:gd name="T14" fmla="*/ 125 w 337"/>
                  <a:gd name="T15" fmla="*/ 86 h 91"/>
                  <a:gd name="T16" fmla="*/ 164 w 337"/>
                  <a:gd name="T17" fmla="*/ 86 h 91"/>
                  <a:gd name="T18" fmla="*/ 209 w 337"/>
                  <a:gd name="T19" fmla="*/ 89 h 91"/>
                  <a:gd name="T20" fmla="*/ 251 w 337"/>
                  <a:gd name="T21" fmla="*/ 89 h 91"/>
                  <a:gd name="T22" fmla="*/ 269 w 337"/>
                  <a:gd name="T23" fmla="*/ 91 h 91"/>
                  <a:gd name="T24" fmla="*/ 287 w 337"/>
                  <a:gd name="T25" fmla="*/ 91 h 91"/>
                  <a:gd name="T26" fmla="*/ 303 w 337"/>
                  <a:gd name="T27" fmla="*/ 89 h 91"/>
                  <a:gd name="T28" fmla="*/ 319 w 337"/>
                  <a:gd name="T29" fmla="*/ 81 h 91"/>
                  <a:gd name="T30" fmla="*/ 329 w 337"/>
                  <a:gd name="T31" fmla="*/ 65 h 91"/>
                  <a:gd name="T32" fmla="*/ 334 w 337"/>
                  <a:gd name="T33" fmla="*/ 44 h 91"/>
                  <a:gd name="T34" fmla="*/ 337 w 337"/>
                  <a:gd name="T35" fmla="*/ 26 h 91"/>
                  <a:gd name="T36" fmla="*/ 337 w 337"/>
                  <a:gd name="T37" fmla="*/ 18 h 91"/>
                  <a:gd name="T38" fmla="*/ 334 w 337"/>
                  <a:gd name="T39" fmla="*/ 13 h 91"/>
                  <a:gd name="T40" fmla="*/ 332 w 337"/>
                  <a:gd name="T41" fmla="*/ 7 h 91"/>
                  <a:gd name="T42" fmla="*/ 324 w 337"/>
                  <a:gd name="T43" fmla="*/ 5 h 91"/>
                  <a:gd name="T44" fmla="*/ 308 w 337"/>
                  <a:gd name="T45" fmla="*/ 2 h 91"/>
                  <a:gd name="T46" fmla="*/ 293 w 337"/>
                  <a:gd name="T47" fmla="*/ 0 h 91"/>
                  <a:gd name="T48" fmla="*/ 285 w 337"/>
                  <a:gd name="T49" fmla="*/ 0 h 91"/>
                  <a:gd name="T50" fmla="*/ 280 w 337"/>
                  <a:gd name="T51" fmla="*/ 0 h 91"/>
                  <a:gd name="T52" fmla="*/ 274 w 337"/>
                  <a:gd name="T53" fmla="*/ 0 h 91"/>
                  <a:gd name="T54" fmla="*/ 264 w 337"/>
                  <a:gd name="T55" fmla="*/ 0 h 91"/>
                  <a:gd name="T56" fmla="*/ 251 w 337"/>
                  <a:gd name="T57" fmla="*/ 2 h 91"/>
                  <a:gd name="T58" fmla="*/ 232 w 337"/>
                  <a:gd name="T59" fmla="*/ 2 h 91"/>
                  <a:gd name="T60" fmla="*/ 209 w 337"/>
                  <a:gd name="T61" fmla="*/ 2 h 91"/>
                  <a:gd name="T62" fmla="*/ 185 w 337"/>
                  <a:gd name="T63" fmla="*/ 5 h 91"/>
                  <a:gd name="T64" fmla="*/ 136 w 337"/>
                  <a:gd name="T65" fmla="*/ 7 h 91"/>
                  <a:gd name="T66" fmla="*/ 86 w 337"/>
                  <a:gd name="T67" fmla="*/ 10 h 91"/>
                  <a:gd name="T68" fmla="*/ 62 w 337"/>
                  <a:gd name="T69" fmla="*/ 13 h 91"/>
                  <a:gd name="T70" fmla="*/ 41 w 337"/>
                  <a:gd name="T71" fmla="*/ 13 h 91"/>
                  <a:gd name="T72" fmla="*/ 26 w 337"/>
                  <a:gd name="T73" fmla="*/ 13 h 91"/>
                  <a:gd name="T74" fmla="*/ 10 w 337"/>
                  <a:gd name="T75" fmla="*/ 15 h 91"/>
                  <a:gd name="T76" fmla="*/ 2 w 337"/>
                  <a:gd name="T77" fmla="*/ 15 h 91"/>
                  <a:gd name="T78" fmla="*/ 0 w 337"/>
                  <a:gd name="T79" fmla="*/ 15 h 91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337"/>
                  <a:gd name="T121" fmla="*/ 0 h 91"/>
                  <a:gd name="T122" fmla="*/ 337 w 337"/>
                  <a:gd name="T123" fmla="*/ 91 h 91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337" h="91">
                    <a:moveTo>
                      <a:pt x="0" y="15"/>
                    </a:moveTo>
                    <a:lnTo>
                      <a:pt x="0" y="42"/>
                    </a:lnTo>
                    <a:lnTo>
                      <a:pt x="2" y="65"/>
                    </a:lnTo>
                    <a:lnTo>
                      <a:pt x="5" y="76"/>
                    </a:lnTo>
                    <a:lnTo>
                      <a:pt x="10" y="83"/>
                    </a:lnTo>
                    <a:lnTo>
                      <a:pt x="49" y="86"/>
                    </a:lnTo>
                    <a:lnTo>
                      <a:pt x="89" y="86"/>
                    </a:lnTo>
                    <a:lnTo>
                      <a:pt x="125" y="86"/>
                    </a:lnTo>
                    <a:lnTo>
                      <a:pt x="164" y="86"/>
                    </a:lnTo>
                    <a:lnTo>
                      <a:pt x="209" y="89"/>
                    </a:lnTo>
                    <a:lnTo>
                      <a:pt x="251" y="89"/>
                    </a:lnTo>
                    <a:lnTo>
                      <a:pt x="269" y="91"/>
                    </a:lnTo>
                    <a:lnTo>
                      <a:pt x="287" y="91"/>
                    </a:lnTo>
                    <a:lnTo>
                      <a:pt x="303" y="89"/>
                    </a:lnTo>
                    <a:lnTo>
                      <a:pt x="319" y="81"/>
                    </a:lnTo>
                    <a:lnTo>
                      <a:pt x="329" y="65"/>
                    </a:lnTo>
                    <a:lnTo>
                      <a:pt x="334" y="44"/>
                    </a:lnTo>
                    <a:lnTo>
                      <a:pt x="337" y="26"/>
                    </a:lnTo>
                    <a:lnTo>
                      <a:pt x="337" y="18"/>
                    </a:lnTo>
                    <a:lnTo>
                      <a:pt x="334" y="13"/>
                    </a:lnTo>
                    <a:lnTo>
                      <a:pt x="332" y="7"/>
                    </a:lnTo>
                    <a:lnTo>
                      <a:pt x="324" y="5"/>
                    </a:lnTo>
                    <a:lnTo>
                      <a:pt x="308" y="2"/>
                    </a:lnTo>
                    <a:lnTo>
                      <a:pt x="293" y="0"/>
                    </a:lnTo>
                    <a:lnTo>
                      <a:pt x="285" y="0"/>
                    </a:lnTo>
                    <a:lnTo>
                      <a:pt x="280" y="0"/>
                    </a:lnTo>
                    <a:lnTo>
                      <a:pt x="274" y="0"/>
                    </a:lnTo>
                    <a:lnTo>
                      <a:pt x="264" y="0"/>
                    </a:lnTo>
                    <a:lnTo>
                      <a:pt x="251" y="2"/>
                    </a:lnTo>
                    <a:lnTo>
                      <a:pt x="232" y="2"/>
                    </a:lnTo>
                    <a:lnTo>
                      <a:pt x="209" y="2"/>
                    </a:lnTo>
                    <a:lnTo>
                      <a:pt x="185" y="5"/>
                    </a:lnTo>
                    <a:lnTo>
                      <a:pt x="136" y="7"/>
                    </a:lnTo>
                    <a:lnTo>
                      <a:pt x="86" y="10"/>
                    </a:lnTo>
                    <a:lnTo>
                      <a:pt x="62" y="13"/>
                    </a:lnTo>
                    <a:lnTo>
                      <a:pt x="41" y="13"/>
                    </a:lnTo>
                    <a:lnTo>
                      <a:pt x="26" y="13"/>
                    </a:lnTo>
                    <a:lnTo>
                      <a:pt x="10" y="15"/>
                    </a:lnTo>
                    <a:lnTo>
                      <a:pt x="2" y="1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58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38" name="Freeform 3806"/>
              <p:cNvSpPr>
                <a:spLocks/>
              </p:cNvSpPr>
              <p:nvPr/>
            </p:nvSpPr>
            <p:spPr bwMode="auto">
              <a:xfrm>
                <a:off x="1586" y="2370"/>
                <a:ext cx="2" cy="53"/>
              </a:xfrm>
              <a:custGeom>
                <a:avLst/>
                <a:gdLst>
                  <a:gd name="T0" fmla="*/ 2 w 2"/>
                  <a:gd name="T1" fmla="*/ 50 h 53"/>
                  <a:gd name="T2" fmla="*/ 2 w 2"/>
                  <a:gd name="T3" fmla="*/ 50 h 53"/>
                  <a:gd name="T4" fmla="*/ 2 w 2"/>
                  <a:gd name="T5" fmla="*/ 45 h 53"/>
                  <a:gd name="T6" fmla="*/ 2 w 2"/>
                  <a:gd name="T7" fmla="*/ 40 h 53"/>
                  <a:gd name="T8" fmla="*/ 2 w 2"/>
                  <a:gd name="T9" fmla="*/ 32 h 53"/>
                  <a:gd name="T10" fmla="*/ 2 w 2"/>
                  <a:gd name="T11" fmla="*/ 27 h 53"/>
                  <a:gd name="T12" fmla="*/ 2 w 2"/>
                  <a:gd name="T13" fmla="*/ 21 h 53"/>
                  <a:gd name="T14" fmla="*/ 2 w 2"/>
                  <a:gd name="T15" fmla="*/ 13 h 53"/>
                  <a:gd name="T16" fmla="*/ 2 w 2"/>
                  <a:gd name="T17" fmla="*/ 8 h 53"/>
                  <a:gd name="T18" fmla="*/ 2 w 2"/>
                  <a:gd name="T19" fmla="*/ 0 h 53"/>
                  <a:gd name="T20" fmla="*/ 0 w 2"/>
                  <a:gd name="T21" fmla="*/ 0 h 53"/>
                  <a:gd name="T22" fmla="*/ 0 w 2"/>
                  <a:gd name="T23" fmla="*/ 8 h 53"/>
                  <a:gd name="T24" fmla="*/ 0 w 2"/>
                  <a:gd name="T25" fmla="*/ 13 h 53"/>
                  <a:gd name="T26" fmla="*/ 0 w 2"/>
                  <a:gd name="T27" fmla="*/ 21 h 53"/>
                  <a:gd name="T28" fmla="*/ 0 w 2"/>
                  <a:gd name="T29" fmla="*/ 27 h 53"/>
                  <a:gd name="T30" fmla="*/ 0 w 2"/>
                  <a:gd name="T31" fmla="*/ 32 h 53"/>
                  <a:gd name="T32" fmla="*/ 0 w 2"/>
                  <a:gd name="T33" fmla="*/ 40 h 53"/>
                  <a:gd name="T34" fmla="*/ 0 w 2"/>
                  <a:gd name="T35" fmla="*/ 45 h 53"/>
                  <a:gd name="T36" fmla="*/ 0 w 2"/>
                  <a:gd name="T37" fmla="*/ 53 h 53"/>
                  <a:gd name="T38" fmla="*/ 0 w 2"/>
                  <a:gd name="T39" fmla="*/ 53 h 53"/>
                  <a:gd name="T40" fmla="*/ 2 w 2"/>
                  <a:gd name="T41" fmla="*/ 50 h 5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"/>
                  <a:gd name="T64" fmla="*/ 0 h 53"/>
                  <a:gd name="T65" fmla="*/ 2 w 2"/>
                  <a:gd name="T66" fmla="*/ 53 h 5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" h="53">
                    <a:moveTo>
                      <a:pt x="2" y="50"/>
                    </a:moveTo>
                    <a:lnTo>
                      <a:pt x="2" y="50"/>
                    </a:lnTo>
                    <a:lnTo>
                      <a:pt x="2" y="45"/>
                    </a:lnTo>
                    <a:lnTo>
                      <a:pt x="2" y="40"/>
                    </a:lnTo>
                    <a:lnTo>
                      <a:pt x="2" y="32"/>
                    </a:lnTo>
                    <a:lnTo>
                      <a:pt x="2" y="27"/>
                    </a:lnTo>
                    <a:lnTo>
                      <a:pt x="2" y="21"/>
                    </a:lnTo>
                    <a:lnTo>
                      <a:pt x="2" y="13"/>
                    </a:lnTo>
                    <a:lnTo>
                      <a:pt x="2" y="8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8"/>
                    </a:lnTo>
                    <a:lnTo>
                      <a:pt x="0" y="13"/>
                    </a:lnTo>
                    <a:lnTo>
                      <a:pt x="0" y="21"/>
                    </a:lnTo>
                    <a:lnTo>
                      <a:pt x="0" y="27"/>
                    </a:lnTo>
                    <a:lnTo>
                      <a:pt x="0" y="32"/>
                    </a:lnTo>
                    <a:lnTo>
                      <a:pt x="0" y="40"/>
                    </a:lnTo>
                    <a:lnTo>
                      <a:pt x="0" y="45"/>
                    </a:lnTo>
                    <a:lnTo>
                      <a:pt x="0" y="53"/>
                    </a:lnTo>
                    <a:lnTo>
                      <a:pt x="2" y="5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39" name="Freeform 3807"/>
              <p:cNvSpPr>
                <a:spLocks/>
              </p:cNvSpPr>
              <p:nvPr/>
            </p:nvSpPr>
            <p:spPr bwMode="auto">
              <a:xfrm>
                <a:off x="1586" y="2420"/>
                <a:ext cx="10" cy="18"/>
              </a:xfrm>
              <a:custGeom>
                <a:avLst/>
                <a:gdLst>
                  <a:gd name="T0" fmla="*/ 10 w 10"/>
                  <a:gd name="T1" fmla="*/ 16 h 18"/>
                  <a:gd name="T2" fmla="*/ 10 w 10"/>
                  <a:gd name="T3" fmla="*/ 16 h 18"/>
                  <a:gd name="T4" fmla="*/ 10 w 10"/>
                  <a:gd name="T5" fmla="*/ 16 h 18"/>
                  <a:gd name="T6" fmla="*/ 7 w 10"/>
                  <a:gd name="T7" fmla="*/ 13 h 18"/>
                  <a:gd name="T8" fmla="*/ 7 w 10"/>
                  <a:gd name="T9" fmla="*/ 13 h 18"/>
                  <a:gd name="T10" fmla="*/ 5 w 10"/>
                  <a:gd name="T11" fmla="*/ 11 h 18"/>
                  <a:gd name="T12" fmla="*/ 5 w 10"/>
                  <a:gd name="T13" fmla="*/ 8 h 18"/>
                  <a:gd name="T14" fmla="*/ 5 w 10"/>
                  <a:gd name="T15" fmla="*/ 5 h 18"/>
                  <a:gd name="T16" fmla="*/ 5 w 10"/>
                  <a:gd name="T17" fmla="*/ 3 h 18"/>
                  <a:gd name="T18" fmla="*/ 2 w 10"/>
                  <a:gd name="T19" fmla="*/ 0 h 18"/>
                  <a:gd name="T20" fmla="*/ 0 w 10"/>
                  <a:gd name="T21" fmla="*/ 3 h 18"/>
                  <a:gd name="T22" fmla="*/ 0 w 10"/>
                  <a:gd name="T23" fmla="*/ 3 h 18"/>
                  <a:gd name="T24" fmla="*/ 0 w 10"/>
                  <a:gd name="T25" fmla="*/ 5 h 18"/>
                  <a:gd name="T26" fmla="*/ 2 w 10"/>
                  <a:gd name="T27" fmla="*/ 11 h 18"/>
                  <a:gd name="T28" fmla="*/ 2 w 10"/>
                  <a:gd name="T29" fmla="*/ 13 h 18"/>
                  <a:gd name="T30" fmla="*/ 5 w 10"/>
                  <a:gd name="T31" fmla="*/ 16 h 18"/>
                  <a:gd name="T32" fmla="*/ 5 w 10"/>
                  <a:gd name="T33" fmla="*/ 16 h 18"/>
                  <a:gd name="T34" fmla="*/ 7 w 10"/>
                  <a:gd name="T35" fmla="*/ 18 h 18"/>
                  <a:gd name="T36" fmla="*/ 10 w 10"/>
                  <a:gd name="T37" fmla="*/ 18 h 18"/>
                  <a:gd name="T38" fmla="*/ 10 w 10"/>
                  <a:gd name="T39" fmla="*/ 18 h 18"/>
                  <a:gd name="T40" fmla="*/ 10 w 10"/>
                  <a:gd name="T41" fmla="*/ 16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"/>
                  <a:gd name="T64" fmla="*/ 0 h 18"/>
                  <a:gd name="T65" fmla="*/ 10 w 10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" h="18">
                    <a:moveTo>
                      <a:pt x="10" y="16"/>
                    </a:moveTo>
                    <a:lnTo>
                      <a:pt x="10" y="16"/>
                    </a:lnTo>
                    <a:lnTo>
                      <a:pt x="7" y="13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11"/>
                    </a:lnTo>
                    <a:lnTo>
                      <a:pt x="2" y="13"/>
                    </a:lnTo>
                    <a:lnTo>
                      <a:pt x="5" y="16"/>
                    </a:lnTo>
                    <a:lnTo>
                      <a:pt x="7" y="18"/>
                    </a:lnTo>
                    <a:lnTo>
                      <a:pt x="10" y="18"/>
                    </a:lnTo>
                    <a:lnTo>
                      <a:pt x="10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40" name="Freeform 3808"/>
              <p:cNvSpPr>
                <a:spLocks/>
              </p:cNvSpPr>
              <p:nvPr/>
            </p:nvSpPr>
            <p:spPr bwMode="auto">
              <a:xfrm>
                <a:off x="1596" y="2436"/>
                <a:ext cx="154" cy="8"/>
              </a:xfrm>
              <a:custGeom>
                <a:avLst/>
                <a:gdLst>
                  <a:gd name="T0" fmla="*/ 154 w 154"/>
                  <a:gd name="T1" fmla="*/ 2 h 8"/>
                  <a:gd name="T2" fmla="*/ 154 w 154"/>
                  <a:gd name="T3" fmla="*/ 2 h 8"/>
                  <a:gd name="T4" fmla="*/ 133 w 154"/>
                  <a:gd name="T5" fmla="*/ 2 h 8"/>
                  <a:gd name="T6" fmla="*/ 115 w 154"/>
                  <a:gd name="T7" fmla="*/ 2 h 8"/>
                  <a:gd name="T8" fmla="*/ 97 w 154"/>
                  <a:gd name="T9" fmla="*/ 2 h 8"/>
                  <a:gd name="T10" fmla="*/ 79 w 154"/>
                  <a:gd name="T11" fmla="*/ 2 h 8"/>
                  <a:gd name="T12" fmla="*/ 58 w 154"/>
                  <a:gd name="T13" fmla="*/ 2 h 8"/>
                  <a:gd name="T14" fmla="*/ 39 w 154"/>
                  <a:gd name="T15" fmla="*/ 2 h 8"/>
                  <a:gd name="T16" fmla="*/ 21 w 154"/>
                  <a:gd name="T17" fmla="*/ 2 h 8"/>
                  <a:gd name="T18" fmla="*/ 0 w 154"/>
                  <a:gd name="T19" fmla="*/ 0 h 8"/>
                  <a:gd name="T20" fmla="*/ 0 w 154"/>
                  <a:gd name="T21" fmla="*/ 2 h 8"/>
                  <a:gd name="T22" fmla="*/ 21 w 154"/>
                  <a:gd name="T23" fmla="*/ 5 h 8"/>
                  <a:gd name="T24" fmla="*/ 39 w 154"/>
                  <a:gd name="T25" fmla="*/ 5 h 8"/>
                  <a:gd name="T26" fmla="*/ 58 w 154"/>
                  <a:gd name="T27" fmla="*/ 8 h 8"/>
                  <a:gd name="T28" fmla="*/ 79 w 154"/>
                  <a:gd name="T29" fmla="*/ 8 h 8"/>
                  <a:gd name="T30" fmla="*/ 97 w 154"/>
                  <a:gd name="T31" fmla="*/ 8 h 8"/>
                  <a:gd name="T32" fmla="*/ 115 w 154"/>
                  <a:gd name="T33" fmla="*/ 8 h 8"/>
                  <a:gd name="T34" fmla="*/ 133 w 154"/>
                  <a:gd name="T35" fmla="*/ 5 h 8"/>
                  <a:gd name="T36" fmla="*/ 154 w 154"/>
                  <a:gd name="T37" fmla="*/ 5 h 8"/>
                  <a:gd name="T38" fmla="*/ 154 w 154"/>
                  <a:gd name="T39" fmla="*/ 5 h 8"/>
                  <a:gd name="T40" fmla="*/ 154 w 154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4"/>
                  <a:gd name="T64" fmla="*/ 0 h 8"/>
                  <a:gd name="T65" fmla="*/ 154 w 154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4" h="8">
                    <a:moveTo>
                      <a:pt x="154" y="2"/>
                    </a:moveTo>
                    <a:lnTo>
                      <a:pt x="154" y="2"/>
                    </a:lnTo>
                    <a:lnTo>
                      <a:pt x="133" y="2"/>
                    </a:lnTo>
                    <a:lnTo>
                      <a:pt x="115" y="2"/>
                    </a:lnTo>
                    <a:lnTo>
                      <a:pt x="97" y="2"/>
                    </a:lnTo>
                    <a:lnTo>
                      <a:pt x="79" y="2"/>
                    </a:lnTo>
                    <a:lnTo>
                      <a:pt x="58" y="2"/>
                    </a:lnTo>
                    <a:lnTo>
                      <a:pt x="39" y="2"/>
                    </a:lnTo>
                    <a:lnTo>
                      <a:pt x="21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1" y="5"/>
                    </a:lnTo>
                    <a:lnTo>
                      <a:pt x="39" y="5"/>
                    </a:lnTo>
                    <a:lnTo>
                      <a:pt x="58" y="8"/>
                    </a:lnTo>
                    <a:lnTo>
                      <a:pt x="79" y="8"/>
                    </a:lnTo>
                    <a:lnTo>
                      <a:pt x="97" y="8"/>
                    </a:lnTo>
                    <a:lnTo>
                      <a:pt x="115" y="8"/>
                    </a:lnTo>
                    <a:lnTo>
                      <a:pt x="133" y="5"/>
                    </a:lnTo>
                    <a:lnTo>
                      <a:pt x="154" y="5"/>
                    </a:lnTo>
                    <a:lnTo>
                      <a:pt x="154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41" name="Freeform 3809"/>
              <p:cNvSpPr>
                <a:spLocks/>
              </p:cNvSpPr>
              <p:nvPr/>
            </p:nvSpPr>
            <p:spPr bwMode="auto">
              <a:xfrm>
                <a:off x="1750" y="2438"/>
                <a:ext cx="87" cy="8"/>
              </a:xfrm>
              <a:custGeom>
                <a:avLst/>
                <a:gdLst>
                  <a:gd name="T0" fmla="*/ 87 w 87"/>
                  <a:gd name="T1" fmla="*/ 6 h 8"/>
                  <a:gd name="T2" fmla="*/ 87 w 87"/>
                  <a:gd name="T3" fmla="*/ 6 h 8"/>
                  <a:gd name="T4" fmla="*/ 74 w 87"/>
                  <a:gd name="T5" fmla="*/ 6 h 8"/>
                  <a:gd name="T6" fmla="*/ 63 w 87"/>
                  <a:gd name="T7" fmla="*/ 3 h 8"/>
                  <a:gd name="T8" fmla="*/ 53 w 87"/>
                  <a:gd name="T9" fmla="*/ 3 h 8"/>
                  <a:gd name="T10" fmla="*/ 42 w 87"/>
                  <a:gd name="T11" fmla="*/ 3 h 8"/>
                  <a:gd name="T12" fmla="*/ 32 w 87"/>
                  <a:gd name="T13" fmla="*/ 3 h 8"/>
                  <a:gd name="T14" fmla="*/ 21 w 87"/>
                  <a:gd name="T15" fmla="*/ 0 h 8"/>
                  <a:gd name="T16" fmla="*/ 11 w 87"/>
                  <a:gd name="T17" fmla="*/ 0 h 8"/>
                  <a:gd name="T18" fmla="*/ 0 w 87"/>
                  <a:gd name="T19" fmla="*/ 0 h 8"/>
                  <a:gd name="T20" fmla="*/ 0 w 87"/>
                  <a:gd name="T21" fmla="*/ 3 h 8"/>
                  <a:gd name="T22" fmla="*/ 11 w 87"/>
                  <a:gd name="T23" fmla="*/ 6 h 8"/>
                  <a:gd name="T24" fmla="*/ 21 w 87"/>
                  <a:gd name="T25" fmla="*/ 6 h 8"/>
                  <a:gd name="T26" fmla="*/ 32 w 87"/>
                  <a:gd name="T27" fmla="*/ 6 h 8"/>
                  <a:gd name="T28" fmla="*/ 42 w 87"/>
                  <a:gd name="T29" fmla="*/ 6 h 8"/>
                  <a:gd name="T30" fmla="*/ 53 w 87"/>
                  <a:gd name="T31" fmla="*/ 8 h 8"/>
                  <a:gd name="T32" fmla="*/ 63 w 87"/>
                  <a:gd name="T33" fmla="*/ 8 h 8"/>
                  <a:gd name="T34" fmla="*/ 74 w 87"/>
                  <a:gd name="T35" fmla="*/ 8 h 8"/>
                  <a:gd name="T36" fmla="*/ 87 w 87"/>
                  <a:gd name="T37" fmla="*/ 8 h 8"/>
                  <a:gd name="T38" fmla="*/ 87 w 87"/>
                  <a:gd name="T39" fmla="*/ 8 h 8"/>
                  <a:gd name="T40" fmla="*/ 87 w 87"/>
                  <a:gd name="T41" fmla="*/ 6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7"/>
                  <a:gd name="T64" fmla="*/ 0 h 8"/>
                  <a:gd name="T65" fmla="*/ 87 w 87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7" h="8">
                    <a:moveTo>
                      <a:pt x="87" y="6"/>
                    </a:moveTo>
                    <a:lnTo>
                      <a:pt x="87" y="6"/>
                    </a:lnTo>
                    <a:lnTo>
                      <a:pt x="74" y="6"/>
                    </a:lnTo>
                    <a:lnTo>
                      <a:pt x="63" y="3"/>
                    </a:lnTo>
                    <a:lnTo>
                      <a:pt x="53" y="3"/>
                    </a:lnTo>
                    <a:lnTo>
                      <a:pt x="42" y="3"/>
                    </a:lnTo>
                    <a:lnTo>
                      <a:pt x="32" y="3"/>
                    </a:lnTo>
                    <a:lnTo>
                      <a:pt x="21" y="0"/>
                    </a:lnTo>
                    <a:lnTo>
                      <a:pt x="11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11" y="6"/>
                    </a:lnTo>
                    <a:lnTo>
                      <a:pt x="21" y="6"/>
                    </a:lnTo>
                    <a:lnTo>
                      <a:pt x="32" y="6"/>
                    </a:lnTo>
                    <a:lnTo>
                      <a:pt x="42" y="6"/>
                    </a:lnTo>
                    <a:lnTo>
                      <a:pt x="53" y="8"/>
                    </a:lnTo>
                    <a:lnTo>
                      <a:pt x="63" y="8"/>
                    </a:lnTo>
                    <a:lnTo>
                      <a:pt x="74" y="8"/>
                    </a:lnTo>
                    <a:lnTo>
                      <a:pt x="87" y="8"/>
                    </a:lnTo>
                    <a:lnTo>
                      <a:pt x="87" y="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42" name="Freeform 3810"/>
              <p:cNvSpPr>
                <a:spLocks/>
              </p:cNvSpPr>
              <p:nvPr/>
            </p:nvSpPr>
            <p:spPr bwMode="auto">
              <a:xfrm>
                <a:off x="1837" y="2433"/>
                <a:ext cx="70" cy="16"/>
              </a:xfrm>
              <a:custGeom>
                <a:avLst/>
                <a:gdLst>
                  <a:gd name="T0" fmla="*/ 68 w 70"/>
                  <a:gd name="T1" fmla="*/ 0 h 16"/>
                  <a:gd name="T2" fmla="*/ 68 w 70"/>
                  <a:gd name="T3" fmla="*/ 0 h 16"/>
                  <a:gd name="T4" fmla="*/ 60 w 70"/>
                  <a:gd name="T5" fmla="*/ 5 h 16"/>
                  <a:gd name="T6" fmla="*/ 52 w 70"/>
                  <a:gd name="T7" fmla="*/ 8 h 16"/>
                  <a:gd name="T8" fmla="*/ 44 w 70"/>
                  <a:gd name="T9" fmla="*/ 11 h 16"/>
                  <a:gd name="T10" fmla="*/ 36 w 70"/>
                  <a:gd name="T11" fmla="*/ 11 h 16"/>
                  <a:gd name="T12" fmla="*/ 26 w 70"/>
                  <a:gd name="T13" fmla="*/ 11 h 16"/>
                  <a:gd name="T14" fmla="*/ 18 w 70"/>
                  <a:gd name="T15" fmla="*/ 11 h 16"/>
                  <a:gd name="T16" fmla="*/ 8 w 70"/>
                  <a:gd name="T17" fmla="*/ 11 h 16"/>
                  <a:gd name="T18" fmla="*/ 0 w 70"/>
                  <a:gd name="T19" fmla="*/ 11 h 16"/>
                  <a:gd name="T20" fmla="*/ 0 w 70"/>
                  <a:gd name="T21" fmla="*/ 13 h 16"/>
                  <a:gd name="T22" fmla="*/ 8 w 70"/>
                  <a:gd name="T23" fmla="*/ 13 h 16"/>
                  <a:gd name="T24" fmla="*/ 18 w 70"/>
                  <a:gd name="T25" fmla="*/ 13 h 16"/>
                  <a:gd name="T26" fmla="*/ 26 w 70"/>
                  <a:gd name="T27" fmla="*/ 16 h 16"/>
                  <a:gd name="T28" fmla="*/ 36 w 70"/>
                  <a:gd name="T29" fmla="*/ 16 h 16"/>
                  <a:gd name="T30" fmla="*/ 44 w 70"/>
                  <a:gd name="T31" fmla="*/ 13 h 16"/>
                  <a:gd name="T32" fmla="*/ 52 w 70"/>
                  <a:gd name="T33" fmla="*/ 13 h 16"/>
                  <a:gd name="T34" fmla="*/ 60 w 70"/>
                  <a:gd name="T35" fmla="*/ 8 h 16"/>
                  <a:gd name="T36" fmla="*/ 70 w 70"/>
                  <a:gd name="T37" fmla="*/ 3 h 16"/>
                  <a:gd name="T38" fmla="*/ 70 w 70"/>
                  <a:gd name="T39" fmla="*/ 3 h 16"/>
                  <a:gd name="T40" fmla="*/ 68 w 70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70"/>
                  <a:gd name="T64" fmla="*/ 0 h 16"/>
                  <a:gd name="T65" fmla="*/ 70 w 70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70" h="16">
                    <a:moveTo>
                      <a:pt x="68" y="0"/>
                    </a:moveTo>
                    <a:lnTo>
                      <a:pt x="68" y="0"/>
                    </a:lnTo>
                    <a:lnTo>
                      <a:pt x="60" y="5"/>
                    </a:lnTo>
                    <a:lnTo>
                      <a:pt x="52" y="8"/>
                    </a:lnTo>
                    <a:lnTo>
                      <a:pt x="44" y="11"/>
                    </a:lnTo>
                    <a:lnTo>
                      <a:pt x="36" y="11"/>
                    </a:lnTo>
                    <a:lnTo>
                      <a:pt x="26" y="11"/>
                    </a:lnTo>
                    <a:lnTo>
                      <a:pt x="18" y="11"/>
                    </a:lnTo>
                    <a:lnTo>
                      <a:pt x="8" y="11"/>
                    </a:lnTo>
                    <a:lnTo>
                      <a:pt x="0" y="11"/>
                    </a:lnTo>
                    <a:lnTo>
                      <a:pt x="0" y="13"/>
                    </a:lnTo>
                    <a:lnTo>
                      <a:pt x="8" y="13"/>
                    </a:lnTo>
                    <a:lnTo>
                      <a:pt x="18" y="13"/>
                    </a:lnTo>
                    <a:lnTo>
                      <a:pt x="26" y="16"/>
                    </a:lnTo>
                    <a:lnTo>
                      <a:pt x="36" y="16"/>
                    </a:lnTo>
                    <a:lnTo>
                      <a:pt x="44" y="13"/>
                    </a:lnTo>
                    <a:lnTo>
                      <a:pt x="52" y="13"/>
                    </a:lnTo>
                    <a:lnTo>
                      <a:pt x="60" y="8"/>
                    </a:lnTo>
                    <a:lnTo>
                      <a:pt x="70" y="3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43" name="Freeform 3811"/>
              <p:cNvSpPr>
                <a:spLocks/>
              </p:cNvSpPr>
              <p:nvPr/>
            </p:nvSpPr>
            <p:spPr bwMode="auto">
              <a:xfrm>
                <a:off x="1905" y="2365"/>
                <a:ext cx="21" cy="71"/>
              </a:xfrm>
              <a:custGeom>
                <a:avLst/>
                <a:gdLst>
                  <a:gd name="T0" fmla="*/ 13 w 21"/>
                  <a:gd name="T1" fmla="*/ 3 h 71"/>
                  <a:gd name="T2" fmla="*/ 13 w 21"/>
                  <a:gd name="T3" fmla="*/ 3 h 71"/>
                  <a:gd name="T4" fmla="*/ 15 w 21"/>
                  <a:gd name="T5" fmla="*/ 8 h 71"/>
                  <a:gd name="T6" fmla="*/ 15 w 21"/>
                  <a:gd name="T7" fmla="*/ 16 h 71"/>
                  <a:gd name="T8" fmla="*/ 15 w 21"/>
                  <a:gd name="T9" fmla="*/ 24 h 71"/>
                  <a:gd name="T10" fmla="*/ 15 w 21"/>
                  <a:gd name="T11" fmla="*/ 34 h 71"/>
                  <a:gd name="T12" fmla="*/ 13 w 21"/>
                  <a:gd name="T13" fmla="*/ 45 h 71"/>
                  <a:gd name="T14" fmla="*/ 10 w 21"/>
                  <a:gd name="T15" fmla="*/ 55 h 71"/>
                  <a:gd name="T16" fmla="*/ 5 w 21"/>
                  <a:gd name="T17" fmla="*/ 63 h 71"/>
                  <a:gd name="T18" fmla="*/ 0 w 21"/>
                  <a:gd name="T19" fmla="*/ 68 h 71"/>
                  <a:gd name="T20" fmla="*/ 2 w 21"/>
                  <a:gd name="T21" fmla="*/ 71 h 71"/>
                  <a:gd name="T22" fmla="*/ 8 w 21"/>
                  <a:gd name="T23" fmla="*/ 63 h 71"/>
                  <a:gd name="T24" fmla="*/ 13 w 21"/>
                  <a:gd name="T25" fmla="*/ 55 h 71"/>
                  <a:gd name="T26" fmla="*/ 15 w 21"/>
                  <a:gd name="T27" fmla="*/ 45 h 71"/>
                  <a:gd name="T28" fmla="*/ 18 w 21"/>
                  <a:gd name="T29" fmla="*/ 34 h 71"/>
                  <a:gd name="T30" fmla="*/ 21 w 21"/>
                  <a:gd name="T31" fmla="*/ 24 h 71"/>
                  <a:gd name="T32" fmla="*/ 21 w 21"/>
                  <a:gd name="T33" fmla="*/ 16 h 71"/>
                  <a:gd name="T34" fmla="*/ 18 w 21"/>
                  <a:gd name="T35" fmla="*/ 8 h 71"/>
                  <a:gd name="T36" fmla="*/ 18 w 21"/>
                  <a:gd name="T37" fmla="*/ 0 h 71"/>
                  <a:gd name="T38" fmla="*/ 18 w 21"/>
                  <a:gd name="T39" fmla="*/ 0 h 71"/>
                  <a:gd name="T40" fmla="*/ 13 w 21"/>
                  <a:gd name="T41" fmla="*/ 3 h 7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71"/>
                  <a:gd name="T65" fmla="*/ 21 w 21"/>
                  <a:gd name="T66" fmla="*/ 71 h 7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71">
                    <a:moveTo>
                      <a:pt x="13" y="3"/>
                    </a:moveTo>
                    <a:lnTo>
                      <a:pt x="13" y="3"/>
                    </a:lnTo>
                    <a:lnTo>
                      <a:pt x="15" y="8"/>
                    </a:lnTo>
                    <a:lnTo>
                      <a:pt x="15" y="16"/>
                    </a:lnTo>
                    <a:lnTo>
                      <a:pt x="15" y="24"/>
                    </a:lnTo>
                    <a:lnTo>
                      <a:pt x="15" y="34"/>
                    </a:lnTo>
                    <a:lnTo>
                      <a:pt x="13" y="45"/>
                    </a:lnTo>
                    <a:lnTo>
                      <a:pt x="10" y="55"/>
                    </a:lnTo>
                    <a:lnTo>
                      <a:pt x="5" y="63"/>
                    </a:lnTo>
                    <a:lnTo>
                      <a:pt x="0" y="68"/>
                    </a:lnTo>
                    <a:lnTo>
                      <a:pt x="2" y="71"/>
                    </a:lnTo>
                    <a:lnTo>
                      <a:pt x="8" y="63"/>
                    </a:lnTo>
                    <a:lnTo>
                      <a:pt x="13" y="55"/>
                    </a:lnTo>
                    <a:lnTo>
                      <a:pt x="15" y="45"/>
                    </a:lnTo>
                    <a:lnTo>
                      <a:pt x="18" y="34"/>
                    </a:lnTo>
                    <a:lnTo>
                      <a:pt x="21" y="24"/>
                    </a:lnTo>
                    <a:lnTo>
                      <a:pt x="21" y="16"/>
                    </a:lnTo>
                    <a:lnTo>
                      <a:pt x="18" y="8"/>
                    </a:lnTo>
                    <a:lnTo>
                      <a:pt x="18" y="0"/>
                    </a:lnTo>
                    <a:lnTo>
                      <a:pt x="13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44" name="Freeform 3812"/>
              <p:cNvSpPr>
                <a:spLocks/>
              </p:cNvSpPr>
              <p:nvPr/>
            </p:nvSpPr>
            <p:spPr bwMode="auto">
              <a:xfrm>
                <a:off x="1866" y="2355"/>
                <a:ext cx="57" cy="13"/>
              </a:xfrm>
              <a:custGeom>
                <a:avLst/>
                <a:gdLst>
                  <a:gd name="T0" fmla="*/ 0 w 57"/>
                  <a:gd name="T1" fmla="*/ 2 h 13"/>
                  <a:gd name="T2" fmla="*/ 0 w 57"/>
                  <a:gd name="T3" fmla="*/ 2 h 13"/>
                  <a:gd name="T4" fmla="*/ 5 w 57"/>
                  <a:gd name="T5" fmla="*/ 2 h 13"/>
                  <a:gd name="T6" fmla="*/ 13 w 57"/>
                  <a:gd name="T7" fmla="*/ 2 h 13"/>
                  <a:gd name="T8" fmla="*/ 20 w 57"/>
                  <a:gd name="T9" fmla="*/ 2 h 13"/>
                  <a:gd name="T10" fmla="*/ 28 w 57"/>
                  <a:gd name="T11" fmla="*/ 5 h 13"/>
                  <a:gd name="T12" fmla="*/ 36 w 57"/>
                  <a:gd name="T13" fmla="*/ 5 h 13"/>
                  <a:gd name="T14" fmla="*/ 44 w 57"/>
                  <a:gd name="T15" fmla="*/ 7 h 13"/>
                  <a:gd name="T16" fmla="*/ 49 w 57"/>
                  <a:gd name="T17" fmla="*/ 10 h 13"/>
                  <a:gd name="T18" fmla="*/ 52 w 57"/>
                  <a:gd name="T19" fmla="*/ 13 h 13"/>
                  <a:gd name="T20" fmla="*/ 57 w 57"/>
                  <a:gd name="T21" fmla="*/ 10 h 13"/>
                  <a:gd name="T22" fmla="*/ 52 w 57"/>
                  <a:gd name="T23" fmla="*/ 7 h 13"/>
                  <a:gd name="T24" fmla="*/ 47 w 57"/>
                  <a:gd name="T25" fmla="*/ 5 h 13"/>
                  <a:gd name="T26" fmla="*/ 39 w 57"/>
                  <a:gd name="T27" fmla="*/ 2 h 13"/>
                  <a:gd name="T28" fmla="*/ 28 w 57"/>
                  <a:gd name="T29" fmla="*/ 0 h 13"/>
                  <a:gd name="T30" fmla="*/ 20 w 57"/>
                  <a:gd name="T31" fmla="*/ 0 h 13"/>
                  <a:gd name="T32" fmla="*/ 13 w 57"/>
                  <a:gd name="T33" fmla="*/ 0 h 13"/>
                  <a:gd name="T34" fmla="*/ 5 w 57"/>
                  <a:gd name="T35" fmla="*/ 0 h 13"/>
                  <a:gd name="T36" fmla="*/ 0 w 57"/>
                  <a:gd name="T37" fmla="*/ 0 h 13"/>
                  <a:gd name="T38" fmla="*/ 0 w 57"/>
                  <a:gd name="T39" fmla="*/ 0 h 13"/>
                  <a:gd name="T40" fmla="*/ 0 w 57"/>
                  <a:gd name="T41" fmla="*/ 2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7"/>
                  <a:gd name="T64" fmla="*/ 0 h 13"/>
                  <a:gd name="T65" fmla="*/ 57 w 57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7" h="13">
                    <a:moveTo>
                      <a:pt x="0" y="2"/>
                    </a:moveTo>
                    <a:lnTo>
                      <a:pt x="0" y="2"/>
                    </a:lnTo>
                    <a:lnTo>
                      <a:pt x="5" y="2"/>
                    </a:lnTo>
                    <a:lnTo>
                      <a:pt x="13" y="2"/>
                    </a:lnTo>
                    <a:lnTo>
                      <a:pt x="20" y="2"/>
                    </a:lnTo>
                    <a:lnTo>
                      <a:pt x="28" y="5"/>
                    </a:lnTo>
                    <a:lnTo>
                      <a:pt x="36" y="5"/>
                    </a:lnTo>
                    <a:lnTo>
                      <a:pt x="44" y="7"/>
                    </a:lnTo>
                    <a:lnTo>
                      <a:pt x="49" y="10"/>
                    </a:lnTo>
                    <a:lnTo>
                      <a:pt x="52" y="13"/>
                    </a:lnTo>
                    <a:lnTo>
                      <a:pt x="57" y="10"/>
                    </a:lnTo>
                    <a:lnTo>
                      <a:pt x="52" y="7"/>
                    </a:lnTo>
                    <a:lnTo>
                      <a:pt x="47" y="5"/>
                    </a:lnTo>
                    <a:lnTo>
                      <a:pt x="39" y="2"/>
                    </a:lnTo>
                    <a:lnTo>
                      <a:pt x="28" y="0"/>
                    </a:lnTo>
                    <a:lnTo>
                      <a:pt x="20" y="0"/>
                    </a:lnTo>
                    <a:lnTo>
                      <a:pt x="13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45" name="Freeform 3813"/>
              <p:cNvSpPr>
                <a:spLocks/>
              </p:cNvSpPr>
              <p:nvPr/>
            </p:nvSpPr>
            <p:spPr bwMode="auto">
              <a:xfrm>
                <a:off x="1586" y="2355"/>
                <a:ext cx="280" cy="18"/>
              </a:xfrm>
              <a:custGeom>
                <a:avLst/>
                <a:gdLst>
                  <a:gd name="T0" fmla="*/ 2 w 280"/>
                  <a:gd name="T1" fmla="*/ 15 h 18"/>
                  <a:gd name="T2" fmla="*/ 0 w 280"/>
                  <a:gd name="T3" fmla="*/ 18 h 18"/>
                  <a:gd name="T4" fmla="*/ 13 w 280"/>
                  <a:gd name="T5" fmla="*/ 18 h 18"/>
                  <a:gd name="T6" fmla="*/ 41 w 280"/>
                  <a:gd name="T7" fmla="*/ 15 h 18"/>
                  <a:gd name="T8" fmla="*/ 86 w 280"/>
                  <a:gd name="T9" fmla="*/ 13 h 18"/>
                  <a:gd name="T10" fmla="*/ 136 w 280"/>
                  <a:gd name="T11" fmla="*/ 10 h 18"/>
                  <a:gd name="T12" fmla="*/ 188 w 280"/>
                  <a:gd name="T13" fmla="*/ 7 h 18"/>
                  <a:gd name="T14" fmla="*/ 232 w 280"/>
                  <a:gd name="T15" fmla="*/ 5 h 18"/>
                  <a:gd name="T16" fmla="*/ 266 w 280"/>
                  <a:gd name="T17" fmla="*/ 2 h 18"/>
                  <a:gd name="T18" fmla="*/ 280 w 280"/>
                  <a:gd name="T19" fmla="*/ 2 h 18"/>
                  <a:gd name="T20" fmla="*/ 280 w 280"/>
                  <a:gd name="T21" fmla="*/ 0 h 18"/>
                  <a:gd name="T22" fmla="*/ 266 w 280"/>
                  <a:gd name="T23" fmla="*/ 0 h 18"/>
                  <a:gd name="T24" fmla="*/ 232 w 280"/>
                  <a:gd name="T25" fmla="*/ 2 h 18"/>
                  <a:gd name="T26" fmla="*/ 188 w 280"/>
                  <a:gd name="T27" fmla="*/ 5 h 18"/>
                  <a:gd name="T28" fmla="*/ 136 w 280"/>
                  <a:gd name="T29" fmla="*/ 7 h 18"/>
                  <a:gd name="T30" fmla="*/ 86 w 280"/>
                  <a:gd name="T31" fmla="*/ 10 h 18"/>
                  <a:gd name="T32" fmla="*/ 41 w 280"/>
                  <a:gd name="T33" fmla="*/ 13 h 18"/>
                  <a:gd name="T34" fmla="*/ 13 w 280"/>
                  <a:gd name="T35" fmla="*/ 15 h 18"/>
                  <a:gd name="T36" fmla="*/ 0 w 280"/>
                  <a:gd name="T37" fmla="*/ 15 h 18"/>
                  <a:gd name="T38" fmla="*/ 0 w 280"/>
                  <a:gd name="T39" fmla="*/ 15 h 18"/>
                  <a:gd name="T40" fmla="*/ 2 w 280"/>
                  <a:gd name="T41" fmla="*/ 15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80"/>
                  <a:gd name="T64" fmla="*/ 0 h 18"/>
                  <a:gd name="T65" fmla="*/ 280 w 280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80" h="18">
                    <a:moveTo>
                      <a:pt x="2" y="15"/>
                    </a:moveTo>
                    <a:lnTo>
                      <a:pt x="0" y="18"/>
                    </a:lnTo>
                    <a:lnTo>
                      <a:pt x="13" y="18"/>
                    </a:lnTo>
                    <a:lnTo>
                      <a:pt x="41" y="15"/>
                    </a:lnTo>
                    <a:lnTo>
                      <a:pt x="86" y="13"/>
                    </a:lnTo>
                    <a:lnTo>
                      <a:pt x="136" y="10"/>
                    </a:lnTo>
                    <a:lnTo>
                      <a:pt x="188" y="7"/>
                    </a:lnTo>
                    <a:lnTo>
                      <a:pt x="232" y="5"/>
                    </a:lnTo>
                    <a:lnTo>
                      <a:pt x="266" y="2"/>
                    </a:lnTo>
                    <a:lnTo>
                      <a:pt x="280" y="2"/>
                    </a:lnTo>
                    <a:lnTo>
                      <a:pt x="280" y="0"/>
                    </a:lnTo>
                    <a:lnTo>
                      <a:pt x="266" y="0"/>
                    </a:lnTo>
                    <a:lnTo>
                      <a:pt x="232" y="2"/>
                    </a:lnTo>
                    <a:lnTo>
                      <a:pt x="188" y="5"/>
                    </a:lnTo>
                    <a:lnTo>
                      <a:pt x="136" y="7"/>
                    </a:lnTo>
                    <a:lnTo>
                      <a:pt x="86" y="10"/>
                    </a:lnTo>
                    <a:lnTo>
                      <a:pt x="41" y="13"/>
                    </a:lnTo>
                    <a:lnTo>
                      <a:pt x="13" y="15"/>
                    </a:lnTo>
                    <a:lnTo>
                      <a:pt x="0" y="15"/>
                    </a:lnTo>
                    <a:lnTo>
                      <a:pt x="2" y="1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46" name="Freeform 3814"/>
              <p:cNvSpPr>
                <a:spLocks/>
              </p:cNvSpPr>
              <p:nvPr/>
            </p:nvSpPr>
            <p:spPr bwMode="auto">
              <a:xfrm>
                <a:off x="1552" y="2459"/>
                <a:ext cx="374" cy="89"/>
              </a:xfrm>
              <a:custGeom>
                <a:avLst/>
                <a:gdLst>
                  <a:gd name="T0" fmla="*/ 65 w 374"/>
                  <a:gd name="T1" fmla="*/ 11 h 89"/>
                  <a:gd name="T2" fmla="*/ 49 w 374"/>
                  <a:gd name="T3" fmla="*/ 16 h 89"/>
                  <a:gd name="T4" fmla="*/ 34 w 374"/>
                  <a:gd name="T5" fmla="*/ 29 h 89"/>
                  <a:gd name="T6" fmla="*/ 18 w 374"/>
                  <a:gd name="T7" fmla="*/ 42 h 89"/>
                  <a:gd name="T8" fmla="*/ 5 w 374"/>
                  <a:gd name="T9" fmla="*/ 53 h 89"/>
                  <a:gd name="T10" fmla="*/ 2 w 374"/>
                  <a:gd name="T11" fmla="*/ 55 h 89"/>
                  <a:gd name="T12" fmla="*/ 0 w 374"/>
                  <a:gd name="T13" fmla="*/ 61 h 89"/>
                  <a:gd name="T14" fmla="*/ 2 w 374"/>
                  <a:gd name="T15" fmla="*/ 66 h 89"/>
                  <a:gd name="T16" fmla="*/ 10 w 374"/>
                  <a:gd name="T17" fmla="*/ 71 h 89"/>
                  <a:gd name="T18" fmla="*/ 23 w 374"/>
                  <a:gd name="T19" fmla="*/ 76 h 89"/>
                  <a:gd name="T20" fmla="*/ 47 w 374"/>
                  <a:gd name="T21" fmla="*/ 82 h 89"/>
                  <a:gd name="T22" fmla="*/ 73 w 374"/>
                  <a:gd name="T23" fmla="*/ 84 h 89"/>
                  <a:gd name="T24" fmla="*/ 104 w 374"/>
                  <a:gd name="T25" fmla="*/ 84 h 89"/>
                  <a:gd name="T26" fmla="*/ 138 w 374"/>
                  <a:gd name="T27" fmla="*/ 87 h 89"/>
                  <a:gd name="T28" fmla="*/ 175 w 374"/>
                  <a:gd name="T29" fmla="*/ 87 h 89"/>
                  <a:gd name="T30" fmla="*/ 209 w 374"/>
                  <a:gd name="T31" fmla="*/ 89 h 89"/>
                  <a:gd name="T32" fmla="*/ 243 w 374"/>
                  <a:gd name="T33" fmla="*/ 89 h 89"/>
                  <a:gd name="T34" fmla="*/ 274 w 374"/>
                  <a:gd name="T35" fmla="*/ 89 h 89"/>
                  <a:gd name="T36" fmla="*/ 308 w 374"/>
                  <a:gd name="T37" fmla="*/ 87 h 89"/>
                  <a:gd name="T38" fmla="*/ 337 w 374"/>
                  <a:gd name="T39" fmla="*/ 84 h 89"/>
                  <a:gd name="T40" fmla="*/ 366 w 374"/>
                  <a:gd name="T41" fmla="*/ 74 h 89"/>
                  <a:gd name="T42" fmla="*/ 371 w 374"/>
                  <a:gd name="T43" fmla="*/ 71 h 89"/>
                  <a:gd name="T44" fmla="*/ 374 w 374"/>
                  <a:gd name="T45" fmla="*/ 66 h 89"/>
                  <a:gd name="T46" fmla="*/ 374 w 374"/>
                  <a:gd name="T47" fmla="*/ 55 h 89"/>
                  <a:gd name="T48" fmla="*/ 371 w 374"/>
                  <a:gd name="T49" fmla="*/ 42 h 89"/>
                  <a:gd name="T50" fmla="*/ 366 w 374"/>
                  <a:gd name="T51" fmla="*/ 29 h 89"/>
                  <a:gd name="T52" fmla="*/ 363 w 374"/>
                  <a:gd name="T53" fmla="*/ 21 h 89"/>
                  <a:gd name="T54" fmla="*/ 358 w 374"/>
                  <a:gd name="T55" fmla="*/ 13 h 89"/>
                  <a:gd name="T56" fmla="*/ 350 w 374"/>
                  <a:gd name="T57" fmla="*/ 8 h 89"/>
                  <a:gd name="T58" fmla="*/ 340 w 374"/>
                  <a:gd name="T59" fmla="*/ 6 h 89"/>
                  <a:gd name="T60" fmla="*/ 272 w 374"/>
                  <a:gd name="T61" fmla="*/ 0 h 89"/>
                  <a:gd name="T62" fmla="*/ 204 w 374"/>
                  <a:gd name="T63" fmla="*/ 0 h 89"/>
                  <a:gd name="T64" fmla="*/ 133 w 374"/>
                  <a:gd name="T65" fmla="*/ 3 h 89"/>
                  <a:gd name="T66" fmla="*/ 65 w 374"/>
                  <a:gd name="T67" fmla="*/ 11 h 8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74"/>
                  <a:gd name="T103" fmla="*/ 0 h 89"/>
                  <a:gd name="T104" fmla="*/ 374 w 374"/>
                  <a:gd name="T105" fmla="*/ 89 h 8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74" h="89">
                    <a:moveTo>
                      <a:pt x="65" y="11"/>
                    </a:moveTo>
                    <a:lnTo>
                      <a:pt x="49" y="16"/>
                    </a:lnTo>
                    <a:lnTo>
                      <a:pt x="34" y="29"/>
                    </a:lnTo>
                    <a:lnTo>
                      <a:pt x="18" y="42"/>
                    </a:lnTo>
                    <a:lnTo>
                      <a:pt x="5" y="53"/>
                    </a:lnTo>
                    <a:lnTo>
                      <a:pt x="2" y="55"/>
                    </a:lnTo>
                    <a:lnTo>
                      <a:pt x="0" y="61"/>
                    </a:lnTo>
                    <a:lnTo>
                      <a:pt x="2" y="66"/>
                    </a:lnTo>
                    <a:lnTo>
                      <a:pt x="10" y="71"/>
                    </a:lnTo>
                    <a:lnTo>
                      <a:pt x="23" y="76"/>
                    </a:lnTo>
                    <a:lnTo>
                      <a:pt x="47" y="82"/>
                    </a:lnTo>
                    <a:lnTo>
                      <a:pt x="73" y="84"/>
                    </a:lnTo>
                    <a:lnTo>
                      <a:pt x="104" y="84"/>
                    </a:lnTo>
                    <a:lnTo>
                      <a:pt x="138" y="87"/>
                    </a:lnTo>
                    <a:lnTo>
                      <a:pt x="175" y="87"/>
                    </a:lnTo>
                    <a:lnTo>
                      <a:pt x="209" y="89"/>
                    </a:lnTo>
                    <a:lnTo>
                      <a:pt x="243" y="89"/>
                    </a:lnTo>
                    <a:lnTo>
                      <a:pt x="274" y="89"/>
                    </a:lnTo>
                    <a:lnTo>
                      <a:pt x="308" y="87"/>
                    </a:lnTo>
                    <a:lnTo>
                      <a:pt x="337" y="84"/>
                    </a:lnTo>
                    <a:lnTo>
                      <a:pt x="366" y="74"/>
                    </a:lnTo>
                    <a:lnTo>
                      <a:pt x="371" y="71"/>
                    </a:lnTo>
                    <a:lnTo>
                      <a:pt x="374" y="66"/>
                    </a:lnTo>
                    <a:lnTo>
                      <a:pt x="374" y="55"/>
                    </a:lnTo>
                    <a:lnTo>
                      <a:pt x="371" y="42"/>
                    </a:lnTo>
                    <a:lnTo>
                      <a:pt x="366" y="29"/>
                    </a:lnTo>
                    <a:lnTo>
                      <a:pt x="363" y="21"/>
                    </a:lnTo>
                    <a:lnTo>
                      <a:pt x="358" y="13"/>
                    </a:lnTo>
                    <a:lnTo>
                      <a:pt x="350" y="8"/>
                    </a:lnTo>
                    <a:lnTo>
                      <a:pt x="340" y="6"/>
                    </a:lnTo>
                    <a:lnTo>
                      <a:pt x="272" y="0"/>
                    </a:lnTo>
                    <a:lnTo>
                      <a:pt x="204" y="0"/>
                    </a:lnTo>
                    <a:lnTo>
                      <a:pt x="133" y="3"/>
                    </a:lnTo>
                    <a:lnTo>
                      <a:pt x="65" y="11"/>
                    </a:lnTo>
                    <a:close/>
                  </a:path>
                </a:pathLst>
              </a:custGeom>
              <a:solidFill>
                <a:srgbClr val="504A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47" name="Freeform 3815"/>
              <p:cNvSpPr>
                <a:spLocks/>
              </p:cNvSpPr>
              <p:nvPr/>
            </p:nvSpPr>
            <p:spPr bwMode="auto">
              <a:xfrm>
                <a:off x="1557" y="2462"/>
                <a:ext cx="369" cy="71"/>
              </a:xfrm>
              <a:custGeom>
                <a:avLst/>
                <a:gdLst>
                  <a:gd name="T0" fmla="*/ 60 w 369"/>
                  <a:gd name="T1" fmla="*/ 5 h 71"/>
                  <a:gd name="T2" fmla="*/ 47 w 369"/>
                  <a:gd name="T3" fmla="*/ 10 h 71"/>
                  <a:gd name="T4" fmla="*/ 34 w 369"/>
                  <a:gd name="T5" fmla="*/ 16 h 71"/>
                  <a:gd name="T6" fmla="*/ 16 w 369"/>
                  <a:gd name="T7" fmla="*/ 34 h 71"/>
                  <a:gd name="T8" fmla="*/ 8 w 369"/>
                  <a:gd name="T9" fmla="*/ 42 h 71"/>
                  <a:gd name="T10" fmla="*/ 0 w 369"/>
                  <a:gd name="T11" fmla="*/ 47 h 71"/>
                  <a:gd name="T12" fmla="*/ 0 w 369"/>
                  <a:gd name="T13" fmla="*/ 55 h 71"/>
                  <a:gd name="T14" fmla="*/ 0 w 369"/>
                  <a:gd name="T15" fmla="*/ 55 h 71"/>
                  <a:gd name="T16" fmla="*/ 5 w 369"/>
                  <a:gd name="T17" fmla="*/ 58 h 71"/>
                  <a:gd name="T18" fmla="*/ 65 w 369"/>
                  <a:gd name="T19" fmla="*/ 63 h 71"/>
                  <a:gd name="T20" fmla="*/ 120 w 369"/>
                  <a:gd name="T21" fmla="*/ 68 h 71"/>
                  <a:gd name="T22" fmla="*/ 178 w 369"/>
                  <a:gd name="T23" fmla="*/ 71 h 71"/>
                  <a:gd name="T24" fmla="*/ 238 w 369"/>
                  <a:gd name="T25" fmla="*/ 71 h 71"/>
                  <a:gd name="T26" fmla="*/ 303 w 369"/>
                  <a:gd name="T27" fmla="*/ 68 h 71"/>
                  <a:gd name="T28" fmla="*/ 332 w 369"/>
                  <a:gd name="T29" fmla="*/ 66 h 71"/>
                  <a:gd name="T30" fmla="*/ 361 w 369"/>
                  <a:gd name="T31" fmla="*/ 58 h 71"/>
                  <a:gd name="T32" fmla="*/ 366 w 369"/>
                  <a:gd name="T33" fmla="*/ 55 h 71"/>
                  <a:gd name="T34" fmla="*/ 369 w 369"/>
                  <a:gd name="T35" fmla="*/ 52 h 71"/>
                  <a:gd name="T36" fmla="*/ 366 w 369"/>
                  <a:gd name="T37" fmla="*/ 42 h 71"/>
                  <a:gd name="T38" fmla="*/ 361 w 369"/>
                  <a:gd name="T39" fmla="*/ 31 h 71"/>
                  <a:gd name="T40" fmla="*/ 356 w 369"/>
                  <a:gd name="T41" fmla="*/ 21 h 71"/>
                  <a:gd name="T42" fmla="*/ 350 w 369"/>
                  <a:gd name="T43" fmla="*/ 8 h 71"/>
                  <a:gd name="T44" fmla="*/ 345 w 369"/>
                  <a:gd name="T45" fmla="*/ 5 h 71"/>
                  <a:gd name="T46" fmla="*/ 335 w 369"/>
                  <a:gd name="T47" fmla="*/ 3 h 71"/>
                  <a:gd name="T48" fmla="*/ 199 w 369"/>
                  <a:gd name="T49" fmla="*/ 0 h 71"/>
                  <a:gd name="T50" fmla="*/ 128 w 369"/>
                  <a:gd name="T51" fmla="*/ 0 h 71"/>
                  <a:gd name="T52" fmla="*/ 60 w 369"/>
                  <a:gd name="T53" fmla="*/ 5 h 7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69"/>
                  <a:gd name="T82" fmla="*/ 0 h 71"/>
                  <a:gd name="T83" fmla="*/ 369 w 369"/>
                  <a:gd name="T84" fmla="*/ 71 h 71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69" h="71">
                    <a:moveTo>
                      <a:pt x="60" y="5"/>
                    </a:moveTo>
                    <a:lnTo>
                      <a:pt x="47" y="10"/>
                    </a:lnTo>
                    <a:lnTo>
                      <a:pt x="34" y="16"/>
                    </a:lnTo>
                    <a:lnTo>
                      <a:pt x="16" y="34"/>
                    </a:lnTo>
                    <a:lnTo>
                      <a:pt x="8" y="42"/>
                    </a:lnTo>
                    <a:lnTo>
                      <a:pt x="0" y="47"/>
                    </a:lnTo>
                    <a:lnTo>
                      <a:pt x="0" y="55"/>
                    </a:lnTo>
                    <a:lnTo>
                      <a:pt x="5" y="58"/>
                    </a:lnTo>
                    <a:lnTo>
                      <a:pt x="65" y="63"/>
                    </a:lnTo>
                    <a:lnTo>
                      <a:pt x="120" y="68"/>
                    </a:lnTo>
                    <a:lnTo>
                      <a:pt x="178" y="71"/>
                    </a:lnTo>
                    <a:lnTo>
                      <a:pt x="238" y="71"/>
                    </a:lnTo>
                    <a:lnTo>
                      <a:pt x="303" y="68"/>
                    </a:lnTo>
                    <a:lnTo>
                      <a:pt x="332" y="66"/>
                    </a:lnTo>
                    <a:lnTo>
                      <a:pt x="361" y="58"/>
                    </a:lnTo>
                    <a:lnTo>
                      <a:pt x="366" y="55"/>
                    </a:lnTo>
                    <a:lnTo>
                      <a:pt x="369" y="52"/>
                    </a:lnTo>
                    <a:lnTo>
                      <a:pt x="366" y="42"/>
                    </a:lnTo>
                    <a:lnTo>
                      <a:pt x="361" y="31"/>
                    </a:lnTo>
                    <a:lnTo>
                      <a:pt x="356" y="21"/>
                    </a:lnTo>
                    <a:lnTo>
                      <a:pt x="350" y="8"/>
                    </a:lnTo>
                    <a:lnTo>
                      <a:pt x="345" y="5"/>
                    </a:lnTo>
                    <a:lnTo>
                      <a:pt x="335" y="3"/>
                    </a:lnTo>
                    <a:lnTo>
                      <a:pt x="199" y="0"/>
                    </a:lnTo>
                    <a:lnTo>
                      <a:pt x="128" y="0"/>
                    </a:lnTo>
                    <a:lnTo>
                      <a:pt x="60" y="5"/>
                    </a:lnTo>
                    <a:close/>
                  </a:path>
                </a:pathLst>
              </a:custGeom>
              <a:solidFill>
                <a:srgbClr val="BCB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48" name="Freeform 3816"/>
              <p:cNvSpPr>
                <a:spLocks/>
              </p:cNvSpPr>
              <p:nvPr/>
            </p:nvSpPr>
            <p:spPr bwMode="auto">
              <a:xfrm>
                <a:off x="1614" y="2472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3 w 8"/>
                  <a:gd name="T3" fmla="*/ 3 h 8"/>
                  <a:gd name="T4" fmla="*/ 0 w 8"/>
                  <a:gd name="T5" fmla="*/ 6 h 8"/>
                  <a:gd name="T6" fmla="*/ 0 w 8"/>
                  <a:gd name="T7" fmla="*/ 6 h 8"/>
                  <a:gd name="T8" fmla="*/ 3 w 8"/>
                  <a:gd name="T9" fmla="*/ 8 h 8"/>
                  <a:gd name="T10" fmla="*/ 6 w 8"/>
                  <a:gd name="T11" fmla="*/ 8 h 8"/>
                  <a:gd name="T12" fmla="*/ 8 w 8"/>
                  <a:gd name="T13" fmla="*/ 8 h 8"/>
                  <a:gd name="T14" fmla="*/ 8 w 8"/>
                  <a:gd name="T15" fmla="*/ 6 h 8"/>
                  <a:gd name="T16" fmla="*/ 8 w 8"/>
                  <a:gd name="T17" fmla="*/ 6 h 8"/>
                  <a:gd name="T18" fmla="*/ 8 w 8"/>
                  <a:gd name="T19" fmla="*/ 3 h 8"/>
                  <a:gd name="T20" fmla="*/ 8 w 8"/>
                  <a:gd name="T21" fmla="*/ 3 h 8"/>
                  <a:gd name="T22" fmla="*/ 8 w 8"/>
                  <a:gd name="T23" fmla="*/ 0 h 8"/>
                  <a:gd name="T24" fmla="*/ 6 w 8"/>
                  <a:gd name="T25" fmla="*/ 0 h 8"/>
                  <a:gd name="T26" fmla="*/ 3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49" name="Freeform 3817"/>
              <p:cNvSpPr>
                <a:spLocks/>
              </p:cNvSpPr>
              <p:nvPr/>
            </p:nvSpPr>
            <p:spPr bwMode="auto">
              <a:xfrm>
                <a:off x="1604" y="2480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3 h 8"/>
                  <a:gd name="T4" fmla="*/ 3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3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6 h 8"/>
                  <a:gd name="T18" fmla="*/ 8 w 10"/>
                  <a:gd name="T19" fmla="*/ 6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50" name="Freeform 3818"/>
              <p:cNvSpPr>
                <a:spLocks/>
              </p:cNvSpPr>
              <p:nvPr/>
            </p:nvSpPr>
            <p:spPr bwMode="auto">
              <a:xfrm>
                <a:off x="1593" y="2488"/>
                <a:ext cx="11" cy="8"/>
              </a:xfrm>
              <a:custGeom>
                <a:avLst/>
                <a:gdLst>
                  <a:gd name="T0" fmla="*/ 3 w 11"/>
                  <a:gd name="T1" fmla="*/ 3 h 8"/>
                  <a:gd name="T2" fmla="*/ 3 w 11"/>
                  <a:gd name="T3" fmla="*/ 3 h 8"/>
                  <a:gd name="T4" fmla="*/ 0 w 11"/>
                  <a:gd name="T5" fmla="*/ 5 h 8"/>
                  <a:gd name="T6" fmla="*/ 0 w 11"/>
                  <a:gd name="T7" fmla="*/ 5 h 8"/>
                  <a:gd name="T8" fmla="*/ 0 w 11"/>
                  <a:gd name="T9" fmla="*/ 8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8 w 11"/>
                  <a:gd name="T19" fmla="*/ 5 h 8"/>
                  <a:gd name="T20" fmla="*/ 11 w 11"/>
                  <a:gd name="T21" fmla="*/ 3 h 8"/>
                  <a:gd name="T22" fmla="*/ 11 w 11"/>
                  <a:gd name="T23" fmla="*/ 3 h 8"/>
                  <a:gd name="T24" fmla="*/ 8 w 11"/>
                  <a:gd name="T25" fmla="*/ 0 h 8"/>
                  <a:gd name="T26" fmla="*/ 3 w 11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51" name="Freeform 3819"/>
              <p:cNvSpPr>
                <a:spLocks/>
              </p:cNvSpPr>
              <p:nvPr/>
            </p:nvSpPr>
            <p:spPr bwMode="auto">
              <a:xfrm>
                <a:off x="1580" y="2499"/>
                <a:ext cx="11" cy="8"/>
              </a:xfrm>
              <a:custGeom>
                <a:avLst/>
                <a:gdLst>
                  <a:gd name="T0" fmla="*/ 6 w 11"/>
                  <a:gd name="T1" fmla="*/ 0 h 8"/>
                  <a:gd name="T2" fmla="*/ 6 w 11"/>
                  <a:gd name="T3" fmla="*/ 2 h 8"/>
                  <a:gd name="T4" fmla="*/ 3 w 11"/>
                  <a:gd name="T5" fmla="*/ 2 h 8"/>
                  <a:gd name="T6" fmla="*/ 3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0 h 8"/>
                  <a:gd name="T24" fmla="*/ 11 w 11"/>
                  <a:gd name="T25" fmla="*/ 0 h 8"/>
                  <a:gd name="T26" fmla="*/ 8 w 11"/>
                  <a:gd name="T27" fmla="*/ 0 h 8"/>
                  <a:gd name="T28" fmla="*/ 6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6" y="0"/>
                    </a:moveTo>
                    <a:lnTo>
                      <a:pt x="6" y="2"/>
                    </a:lnTo>
                    <a:lnTo>
                      <a:pt x="3" y="2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52" name="Freeform 3820"/>
              <p:cNvSpPr>
                <a:spLocks/>
              </p:cNvSpPr>
              <p:nvPr/>
            </p:nvSpPr>
            <p:spPr bwMode="auto">
              <a:xfrm>
                <a:off x="1570" y="2507"/>
                <a:ext cx="10" cy="10"/>
              </a:xfrm>
              <a:custGeom>
                <a:avLst/>
                <a:gdLst>
                  <a:gd name="T0" fmla="*/ 3 w 10"/>
                  <a:gd name="T1" fmla="*/ 2 h 10"/>
                  <a:gd name="T2" fmla="*/ 3 w 10"/>
                  <a:gd name="T3" fmla="*/ 5 h 10"/>
                  <a:gd name="T4" fmla="*/ 0 w 10"/>
                  <a:gd name="T5" fmla="*/ 5 h 10"/>
                  <a:gd name="T6" fmla="*/ 0 w 10"/>
                  <a:gd name="T7" fmla="*/ 7 h 10"/>
                  <a:gd name="T8" fmla="*/ 0 w 10"/>
                  <a:gd name="T9" fmla="*/ 7 h 10"/>
                  <a:gd name="T10" fmla="*/ 3 w 10"/>
                  <a:gd name="T11" fmla="*/ 10 h 10"/>
                  <a:gd name="T12" fmla="*/ 3 w 10"/>
                  <a:gd name="T13" fmla="*/ 10 h 10"/>
                  <a:gd name="T14" fmla="*/ 5 w 10"/>
                  <a:gd name="T15" fmla="*/ 10 h 10"/>
                  <a:gd name="T16" fmla="*/ 8 w 10"/>
                  <a:gd name="T17" fmla="*/ 7 h 10"/>
                  <a:gd name="T18" fmla="*/ 8 w 10"/>
                  <a:gd name="T19" fmla="*/ 7 h 10"/>
                  <a:gd name="T20" fmla="*/ 10 w 10"/>
                  <a:gd name="T21" fmla="*/ 5 h 10"/>
                  <a:gd name="T22" fmla="*/ 10 w 10"/>
                  <a:gd name="T23" fmla="*/ 2 h 10"/>
                  <a:gd name="T24" fmla="*/ 10 w 10"/>
                  <a:gd name="T25" fmla="*/ 2 h 10"/>
                  <a:gd name="T26" fmla="*/ 8 w 10"/>
                  <a:gd name="T27" fmla="*/ 0 h 10"/>
                  <a:gd name="T28" fmla="*/ 3 w 10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0"/>
                  <a:gd name="T47" fmla="*/ 10 w 10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0">
                    <a:moveTo>
                      <a:pt x="3" y="2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3" y="10"/>
                    </a:lnTo>
                    <a:lnTo>
                      <a:pt x="5" y="10"/>
                    </a:lnTo>
                    <a:lnTo>
                      <a:pt x="8" y="7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53" name="Freeform 3821"/>
              <p:cNvSpPr>
                <a:spLocks/>
              </p:cNvSpPr>
              <p:nvPr/>
            </p:nvSpPr>
            <p:spPr bwMode="auto">
              <a:xfrm>
                <a:off x="1627" y="2472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6 h 8"/>
                  <a:gd name="T8" fmla="*/ 0 w 8"/>
                  <a:gd name="T9" fmla="*/ 6 h 8"/>
                  <a:gd name="T10" fmla="*/ 3 w 8"/>
                  <a:gd name="T11" fmla="*/ 8 h 8"/>
                  <a:gd name="T12" fmla="*/ 3 w 8"/>
                  <a:gd name="T13" fmla="*/ 8 h 8"/>
                  <a:gd name="T14" fmla="*/ 6 w 8"/>
                  <a:gd name="T15" fmla="*/ 8 h 8"/>
                  <a:gd name="T16" fmla="*/ 8 w 8"/>
                  <a:gd name="T17" fmla="*/ 6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6 w 8"/>
                  <a:gd name="T27" fmla="*/ 0 h 8"/>
                  <a:gd name="T28" fmla="*/ 3 w 8"/>
                  <a:gd name="T29" fmla="*/ 3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3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54" name="Freeform 3822"/>
              <p:cNvSpPr>
                <a:spLocks/>
              </p:cNvSpPr>
              <p:nvPr/>
            </p:nvSpPr>
            <p:spPr bwMode="auto">
              <a:xfrm>
                <a:off x="1617" y="2480"/>
                <a:ext cx="8" cy="8"/>
              </a:xfrm>
              <a:custGeom>
                <a:avLst/>
                <a:gdLst>
                  <a:gd name="T0" fmla="*/ 3 w 8"/>
                  <a:gd name="T1" fmla="*/ 0 h 8"/>
                  <a:gd name="T2" fmla="*/ 3 w 8"/>
                  <a:gd name="T3" fmla="*/ 3 h 8"/>
                  <a:gd name="T4" fmla="*/ 0 w 8"/>
                  <a:gd name="T5" fmla="*/ 3 h 8"/>
                  <a:gd name="T6" fmla="*/ 0 w 8"/>
                  <a:gd name="T7" fmla="*/ 6 h 8"/>
                  <a:gd name="T8" fmla="*/ 0 w 8"/>
                  <a:gd name="T9" fmla="*/ 6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6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55" name="Freeform 3823"/>
              <p:cNvSpPr>
                <a:spLocks/>
              </p:cNvSpPr>
              <p:nvPr/>
            </p:nvSpPr>
            <p:spPr bwMode="auto">
              <a:xfrm>
                <a:off x="1607" y="2488"/>
                <a:ext cx="7" cy="8"/>
              </a:xfrm>
              <a:custGeom>
                <a:avLst/>
                <a:gdLst>
                  <a:gd name="T0" fmla="*/ 2 w 7"/>
                  <a:gd name="T1" fmla="*/ 3 h 8"/>
                  <a:gd name="T2" fmla="*/ 2 w 7"/>
                  <a:gd name="T3" fmla="*/ 3 h 8"/>
                  <a:gd name="T4" fmla="*/ 0 w 7"/>
                  <a:gd name="T5" fmla="*/ 5 h 8"/>
                  <a:gd name="T6" fmla="*/ 0 w 7"/>
                  <a:gd name="T7" fmla="*/ 5 h 8"/>
                  <a:gd name="T8" fmla="*/ 0 w 7"/>
                  <a:gd name="T9" fmla="*/ 8 h 8"/>
                  <a:gd name="T10" fmla="*/ 2 w 7"/>
                  <a:gd name="T11" fmla="*/ 8 h 8"/>
                  <a:gd name="T12" fmla="*/ 5 w 7"/>
                  <a:gd name="T13" fmla="*/ 8 h 8"/>
                  <a:gd name="T14" fmla="*/ 5 w 7"/>
                  <a:gd name="T15" fmla="*/ 8 h 8"/>
                  <a:gd name="T16" fmla="*/ 7 w 7"/>
                  <a:gd name="T17" fmla="*/ 8 h 8"/>
                  <a:gd name="T18" fmla="*/ 7 w 7"/>
                  <a:gd name="T19" fmla="*/ 5 h 8"/>
                  <a:gd name="T20" fmla="*/ 7 w 7"/>
                  <a:gd name="T21" fmla="*/ 3 h 8"/>
                  <a:gd name="T22" fmla="*/ 7 w 7"/>
                  <a:gd name="T23" fmla="*/ 3 h 8"/>
                  <a:gd name="T24" fmla="*/ 7 w 7"/>
                  <a:gd name="T25" fmla="*/ 3 h 8"/>
                  <a:gd name="T26" fmla="*/ 5 w 7"/>
                  <a:gd name="T27" fmla="*/ 0 h 8"/>
                  <a:gd name="T28" fmla="*/ 2 w 7"/>
                  <a:gd name="T29" fmla="*/ 3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8"/>
                  <a:gd name="T47" fmla="*/ 7 w 7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8">
                    <a:moveTo>
                      <a:pt x="2" y="3"/>
                    </a:moveTo>
                    <a:lnTo>
                      <a:pt x="2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56" name="Freeform 3824"/>
              <p:cNvSpPr>
                <a:spLocks/>
              </p:cNvSpPr>
              <p:nvPr/>
            </p:nvSpPr>
            <p:spPr bwMode="auto">
              <a:xfrm>
                <a:off x="1593" y="2499"/>
                <a:ext cx="11" cy="8"/>
              </a:xfrm>
              <a:custGeom>
                <a:avLst/>
                <a:gdLst>
                  <a:gd name="T0" fmla="*/ 6 w 11"/>
                  <a:gd name="T1" fmla="*/ 0 h 8"/>
                  <a:gd name="T2" fmla="*/ 6 w 11"/>
                  <a:gd name="T3" fmla="*/ 2 h 8"/>
                  <a:gd name="T4" fmla="*/ 3 w 11"/>
                  <a:gd name="T5" fmla="*/ 2 h 8"/>
                  <a:gd name="T6" fmla="*/ 3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2 h 8"/>
                  <a:gd name="T24" fmla="*/ 11 w 11"/>
                  <a:gd name="T25" fmla="*/ 0 h 8"/>
                  <a:gd name="T26" fmla="*/ 8 w 11"/>
                  <a:gd name="T27" fmla="*/ 0 h 8"/>
                  <a:gd name="T28" fmla="*/ 6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6" y="0"/>
                    </a:moveTo>
                    <a:lnTo>
                      <a:pt x="6" y="2"/>
                    </a:lnTo>
                    <a:lnTo>
                      <a:pt x="3" y="2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57" name="Freeform 3825"/>
              <p:cNvSpPr>
                <a:spLocks/>
              </p:cNvSpPr>
              <p:nvPr/>
            </p:nvSpPr>
            <p:spPr bwMode="auto">
              <a:xfrm>
                <a:off x="1583" y="2509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3 h 8"/>
                  <a:gd name="T4" fmla="*/ 0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3 w 10"/>
                  <a:gd name="T11" fmla="*/ 8 h 8"/>
                  <a:gd name="T12" fmla="*/ 3 w 10"/>
                  <a:gd name="T13" fmla="*/ 8 h 8"/>
                  <a:gd name="T14" fmla="*/ 5 w 10"/>
                  <a:gd name="T15" fmla="*/ 8 h 8"/>
                  <a:gd name="T16" fmla="*/ 8 w 10"/>
                  <a:gd name="T17" fmla="*/ 5 h 8"/>
                  <a:gd name="T18" fmla="*/ 8 w 10"/>
                  <a:gd name="T19" fmla="*/ 5 h 8"/>
                  <a:gd name="T20" fmla="*/ 8 w 10"/>
                  <a:gd name="T21" fmla="*/ 3 h 8"/>
                  <a:gd name="T22" fmla="*/ 10 w 10"/>
                  <a:gd name="T23" fmla="*/ 0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58" name="Freeform 3826"/>
              <p:cNvSpPr>
                <a:spLocks/>
              </p:cNvSpPr>
              <p:nvPr/>
            </p:nvSpPr>
            <p:spPr bwMode="auto">
              <a:xfrm>
                <a:off x="1638" y="2472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3 h 8"/>
                  <a:gd name="T4" fmla="*/ 3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3 w 10"/>
                  <a:gd name="T11" fmla="*/ 6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6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59" name="Freeform 3827"/>
              <p:cNvSpPr>
                <a:spLocks/>
              </p:cNvSpPr>
              <p:nvPr/>
            </p:nvSpPr>
            <p:spPr bwMode="auto">
              <a:xfrm>
                <a:off x="1630" y="2480"/>
                <a:ext cx="8" cy="8"/>
              </a:xfrm>
              <a:custGeom>
                <a:avLst/>
                <a:gdLst>
                  <a:gd name="T0" fmla="*/ 3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6 h 8"/>
                  <a:gd name="T8" fmla="*/ 0 w 8"/>
                  <a:gd name="T9" fmla="*/ 6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6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60" name="Freeform 3828"/>
              <p:cNvSpPr>
                <a:spLocks/>
              </p:cNvSpPr>
              <p:nvPr/>
            </p:nvSpPr>
            <p:spPr bwMode="auto">
              <a:xfrm>
                <a:off x="1620" y="2488"/>
                <a:ext cx="7" cy="8"/>
              </a:xfrm>
              <a:custGeom>
                <a:avLst/>
                <a:gdLst>
                  <a:gd name="T0" fmla="*/ 2 w 7"/>
                  <a:gd name="T1" fmla="*/ 3 h 8"/>
                  <a:gd name="T2" fmla="*/ 2 w 7"/>
                  <a:gd name="T3" fmla="*/ 3 h 8"/>
                  <a:gd name="T4" fmla="*/ 0 w 7"/>
                  <a:gd name="T5" fmla="*/ 5 h 8"/>
                  <a:gd name="T6" fmla="*/ 0 w 7"/>
                  <a:gd name="T7" fmla="*/ 8 h 8"/>
                  <a:gd name="T8" fmla="*/ 0 w 7"/>
                  <a:gd name="T9" fmla="*/ 8 h 8"/>
                  <a:gd name="T10" fmla="*/ 2 w 7"/>
                  <a:gd name="T11" fmla="*/ 8 h 8"/>
                  <a:gd name="T12" fmla="*/ 5 w 7"/>
                  <a:gd name="T13" fmla="*/ 8 h 8"/>
                  <a:gd name="T14" fmla="*/ 5 w 7"/>
                  <a:gd name="T15" fmla="*/ 8 h 8"/>
                  <a:gd name="T16" fmla="*/ 7 w 7"/>
                  <a:gd name="T17" fmla="*/ 8 h 8"/>
                  <a:gd name="T18" fmla="*/ 7 w 7"/>
                  <a:gd name="T19" fmla="*/ 5 h 8"/>
                  <a:gd name="T20" fmla="*/ 7 w 7"/>
                  <a:gd name="T21" fmla="*/ 3 h 8"/>
                  <a:gd name="T22" fmla="*/ 7 w 7"/>
                  <a:gd name="T23" fmla="*/ 3 h 8"/>
                  <a:gd name="T24" fmla="*/ 5 w 7"/>
                  <a:gd name="T25" fmla="*/ 0 h 8"/>
                  <a:gd name="T26" fmla="*/ 2 w 7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8"/>
                  <a:gd name="T44" fmla="*/ 7 w 7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8">
                    <a:moveTo>
                      <a:pt x="2" y="3"/>
                    </a:moveTo>
                    <a:lnTo>
                      <a:pt x="2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61" name="Freeform 3829"/>
              <p:cNvSpPr>
                <a:spLocks/>
              </p:cNvSpPr>
              <p:nvPr/>
            </p:nvSpPr>
            <p:spPr bwMode="auto">
              <a:xfrm>
                <a:off x="1607" y="2499"/>
                <a:ext cx="10" cy="8"/>
              </a:xfrm>
              <a:custGeom>
                <a:avLst/>
                <a:gdLst>
                  <a:gd name="T0" fmla="*/ 5 w 10"/>
                  <a:gd name="T1" fmla="*/ 0 h 8"/>
                  <a:gd name="T2" fmla="*/ 2 w 10"/>
                  <a:gd name="T3" fmla="*/ 2 h 8"/>
                  <a:gd name="T4" fmla="*/ 2 w 10"/>
                  <a:gd name="T5" fmla="*/ 2 h 8"/>
                  <a:gd name="T6" fmla="*/ 2 w 10"/>
                  <a:gd name="T7" fmla="*/ 5 h 8"/>
                  <a:gd name="T8" fmla="*/ 0 w 10"/>
                  <a:gd name="T9" fmla="*/ 5 h 8"/>
                  <a:gd name="T10" fmla="*/ 2 w 10"/>
                  <a:gd name="T11" fmla="*/ 8 h 8"/>
                  <a:gd name="T12" fmla="*/ 5 w 10"/>
                  <a:gd name="T13" fmla="*/ 8 h 8"/>
                  <a:gd name="T14" fmla="*/ 7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2 h 8"/>
                  <a:gd name="T22" fmla="*/ 10 w 10"/>
                  <a:gd name="T23" fmla="*/ 2 h 8"/>
                  <a:gd name="T24" fmla="*/ 10 w 10"/>
                  <a:gd name="T25" fmla="*/ 0 h 8"/>
                  <a:gd name="T26" fmla="*/ 7 w 10"/>
                  <a:gd name="T27" fmla="*/ 0 h 8"/>
                  <a:gd name="T28" fmla="*/ 5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5" y="0"/>
                    </a:moveTo>
                    <a:lnTo>
                      <a:pt x="2" y="2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62" name="Freeform 3830"/>
              <p:cNvSpPr>
                <a:spLocks/>
              </p:cNvSpPr>
              <p:nvPr/>
            </p:nvSpPr>
            <p:spPr bwMode="auto">
              <a:xfrm>
                <a:off x="1596" y="2509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63" name="Freeform 3831"/>
              <p:cNvSpPr>
                <a:spLocks/>
              </p:cNvSpPr>
              <p:nvPr/>
            </p:nvSpPr>
            <p:spPr bwMode="auto">
              <a:xfrm>
                <a:off x="1651" y="2472"/>
                <a:ext cx="8" cy="6"/>
              </a:xfrm>
              <a:custGeom>
                <a:avLst/>
                <a:gdLst>
                  <a:gd name="T0" fmla="*/ 3 w 8"/>
                  <a:gd name="T1" fmla="*/ 0 h 6"/>
                  <a:gd name="T2" fmla="*/ 3 w 8"/>
                  <a:gd name="T3" fmla="*/ 3 h 6"/>
                  <a:gd name="T4" fmla="*/ 0 w 8"/>
                  <a:gd name="T5" fmla="*/ 3 h 6"/>
                  <a:gd name="T6" fmla="*/ 0 w 8"/>
                  <a:gd name="T7" fmla="*/ 6 h 6"/>
                  <a:gd name="T8" fmla="*/ 0 w 8"/>
                  <a:gd name="T9" fmla="*/ 6 h 6"/>
                  <a:gd name="T10" fmla="*/ 3 w 8"/>
                  <a:gd name="T11" fmla="*/ 6 h 6"/>
                  <a:gd name="T12" fmla="*/ 5 w 8"/>
                  <a:gd name="T13" fmla="*/ 6 h 6"/>
                  <a:gd name="T14" fmla="*/ 8 w 8"/>
                  <a:gd name="T15" fmla="*/ 6 h 6"/>
                  <a:gd name="T16" fmla="*/ 8 w 8"/>
                  <a:gd name="T17" fmla="*/ 6 h 6"/>
                  <a:gd name="T18" fmla="*/ 8 w 8"/>
                  <a:gd name="T19" fmla="*/ 6 h 6"/>
                  <a:gd name="T20" fmla="*/ 8 w 8"/>
                  <a:gd name="T21" fmla="*/ 3 h 6"/>
                  <a:gd name="T22" fmla="*/ 8 w 8"/>
                  <a:gd name="T23" fmla="*/ 3 h 6"/>
                  <a:gd name="T24" fmla="*/ 8 w 8"/>
                  <a:gd name="T25" fmla="*/ 0 h 6"/>
                  <a:gd name="T26" fmla="*/ 5 w 8"/>
                  <a:gd name="T27" fmla="*/ 0 h 6"/>
                  <a:gd name="T28" fmla="*/ 3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64" name="Freeform 3832"/>
              <p:cNvSpPr>
                <a:spLocks/>
              </p:cNvSpPr>
              <p:nvPr/>
            </p:nvSpPr>
            <p:spPr bwMode="auto">
              <a:xfrm>
                <a:off x="1643" y="2480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6 h 8"/>
                  <a:gd name="T8" fmla="*/ 0 w 8"/>
                  <a:gd name="T9" fmla="*/ 6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6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65" name="Freeform 3833"/>
              <p:cNvSpPr>
                <a:spLocks/>
              </p:cNvSpPr>
              <p:nvPr/>
            </p:nvSpPr>
            <p:spPr bwMode="auto">
              <a:xfrm>
                <a:off x="1633" y="2488"/>
                <a:ext cx="8" cy="8"/>
              </a:xfrm>
              <a:custGeom>
                <a:avLst/>
                <a:gdLst>
                  <a:gd name="T0" fmla="*/ 2 w 8"/>
                  <a:gd name="T1" fmla="*/ 3 h 8"/>
                  <a:gd name="T2" fmla="*/ 2 w 8"/>
                  <a:gd name="T3" fmla="*/ 3 h 8"/>
                  <a:gd name="T4" fmla="*/ 0 w 8"/>
                  <a:gd name="T5" fmla="*/ 5 h 8"/>
                  <a:gd name="T6" fmla="*/ 0 w 8"/>
                  <a:gd name="T7" fmla="*/ 8 h 8"/>
                  <a:gd name="T8" fmla="*/ 0 w 8"/>
                  <a:gd name="T9" fmla="*/ 8 h 8"/>
                  <a:gd name="T10" fmla="*/ 2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5 w 8"/>
                  <a:gd name="T25" fmla="*/ 0 h 8"/>
                  <a:gd name="T26" fmla="*/ 2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2" y="3"/>
                    </a:moveTo>
                    <a:lnTo>
                      <a:pt x="2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66" name="Freeform 3834"/>
              <p:cNvSpPr>
                <a:spLocks/>
              </p:cNvSpPr>
              <p:nvPr/>
            </p:nvSpPr>
            <p:spPr bwMode="auto">
              <a:xfrm>
                <a:off x="1622" y="2499"/>
                <a:ext cx="8" cy="8"/>
              </a:xfrm>
              <a:custGeom>
                <a:avLst/>
                <a:gdLst>
                  <a:gd name="T0" fmla="*/ 3 w 8"/>
                  <a:gd name="T1" fmla="*/ 0 h 8"/>
                  <a:gd name="T2" fmla="*/ 3 w 8"/>
                  <a:gd name="T3" fmla="*/ 2 h 8"/>
                  <a:gd name="T4" fmla="*/ 0 w 8"/>
                  <a:gd name="T5" fmla="*/ 5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0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67" name="Freeform 3835"/>
              <p:cNvSpPr>
                <a:spLocks/>
              </p:cNvSpPr>
              <p:nvPr/>
            </p:nvSpPr>
            <p:spPr bwMode="auto">
              <a:xfrm>
                <a:off x="1609" y="2509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3 h 8"/>
                  <a:gd name="T4" fmla="*/ 3 w 11"/>
                  <a:gd name="T5" fmla="*/ 5 h 8"/>
                  <a:gd name="T6" fmla="*/ 0 w 11"/>
                  <a:gd name="T7" fmla="*/ 5 h 8"/>
                  <a:gd name="T8" fmla="*/ 0 w 11"/>
                  <a:gd name="T9" fmla="*/ 8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11 w 11"/>
                  <a:gd name="T17" fmla="*/ 8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68" name="Freeform 3836"/>
              <p:cNvSpPr>
                <a:spLocks/>
              </p:cNvSpPr>
              <p:nvPr/>
            </p:nvSpPr>
            <p:spPr bwMode="auto">
              <a:xfrm>
                <a:off x="1664" y="2472"/>
                <a:ext cx="8" cy="6"/>
              </a:xfrm>
              <a:custGeom>
                <a:avLst/>
                <a:gdLst>
                  <a:gd name="T0" fmla="*/ 3 w 8"/>
                  <a:gd name="T1" fmla="*/ 0 h 6"/>
                  <a:gd name="T2" fmla="*/ 0 w 8"/>
                  <a:gd name="T3" fmla="*/ 3 h 6"/>
                  <a:gd name="T4" fmla="*/ 0 w 8"/>
                  <a:gd name="T5" fmla="*/ 3 h 6"/>
                  <a:gd name="T6" fmla="*/ 0 w 8"/>
                  <a:gd name="T7" fmla="*/ 6 h 6"/>
                  <a:gd name="T8" fmla="*/ 0 w 8"/>
                  <a:gd name="T9" fmla="*/ 6 h 6"/>
                  <a:gd name="T10" fmla="*/ 3 w 8"/>
                  <a:gd name="T11" fmla="*/ 6 h 6"/>
                  <a:gd name="T12" fmla="*/ 5 w 8"/>
                  <a:gd name="T13" fmla="*/ 6 h 6"/>
                  <a:gd name="T14" fmla="*/ 8 w 8"/>
                  <a:gd name="T15" fmla="*/ 6 h 6"/>
                  <a:gd name="T16" fmla="*/ 8 w 8"/>
                  <a:gd name="T17" fmla="*/ 6 h 6"/>
                  <a:gd name="T18" fmla="*/ 8 w 8"/>
                  <a:gd name="T19" fmla="*/ 6 h 6"/>
                  <a:gd name="T20" fmla="*/ 8 w 8"/>
                  <a:gd name="T21" fmla="*/ 3 h 6"/>
                  <a:gd name="T22" fmla="*/ 8 w 8"/>
                  <a:gd name="T23" fmla="*/ 3 h 6"/>
                  <a:gd name="T24" fmla="*/ 8 w 8"/>
                  <a:gd name="T25" fmla="*/ 0 h 6"/>
                  <a:gd name="T26" fmla="*/ 5 w 8"/>
                  <a:gd name="T27" fmla="*/ 0 h 6"/>
                  <a:gd name="T28" fmla="*/ 3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3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69" name="Freeform 3837"/>
              <p:cNvSpPr>
                <a:spLocks/>
              </p:cNvSpPr>
              <p:nvPr/>
            </p:nvSpPr>
            <p:spPr bwMode="auto">
              <a:xfrm>
                <a:off x="1656" y="2480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6 h 8"/>
                  <a:gd name="T8" fmla="*/ 0 w 8"/>
                  <a:gd name="T9" fmla="*/ 6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6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70" name="Freeform 3838"/>
              <p:cNvSpPr>
                <a:spLocks/>
              </p:cNvSpPr>
              <p:nvPr/>
            </p:nvSpPr>
            <p:spPr bwMode="auto">
              <a:xfrm>
                <a:off x="1646" y="2488"/>
                <a:ext cx="8" cy="8"/>
              </a:xfrm>
              <a:custGeom>
                <a:avLst/>
                <a:gdLst>
                  <a:gd name="T0" fmla="*/ 2 w 8"/>
                  <a:gd name="T1" fmla="*/ 3 h 8"/>
                  <a:gd name="T2" fmla="*/ 2 w 8"/>
                  <a:gd name="T3" fmla="*/ 5 h 8"/>
                  <a:gd name="T4" fmla="*/ 0 w 8"/>
                  <a:gd name="T5" fmla="*/ 5 h 8"/>
                  <a:gd name="T6" fmla="*/ 0 w 8"/>
                  <a:gd name="T7" fmla="*/ 8 h 8"/>
                  <a:gd name="T8" fmla="*/ 0 w 8"/>
                  <a:gd name="T9" fmla="*/ 8 h 8"/>
                  <a:gd name="T10" fmla="*/ 2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5 w 8"/>
                  <a:gd name="T25" fmla="*/ 0 h 8"/>
                  <a:gd name="T26" fmla="*/ 2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2" y="3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71" name="Freeform 3839"/>
              <p:cNvSpPr>
                <a:spLocks/>
              </p:cNvSpPr>
              <p:nvPr/>
            </p:nvSpPr>
            <p:spPr bwMode="auto">
              <a:xfrm>
                <a:off x="1635" y="2499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2 h 8"/>
                  <a:gd name="T4" fmla="*/ 0 w 11"/>
                  <a:gd name="T5" fmla="*/ 5 h 8"/>
                  <a:gd name="T6" fmla="*/ 0 w 11"/>
                  <a:gd name="T7" fmla="*/ 5 h 8"/>
                  <a:gd name="T8" fmla="*/ 0 w 11"/>
                  <a:gd name="T9" fmla="*/ 8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2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72" name="Freeform 3840"/>
              <p:cNvSpPr>
                <a:spLocks/>
              </p:cNvSpPr>
              <p:nvPr/>
            </p:nvSpPr>
            <p:spPr bwMode="auto">
              <a:xfrm>
                <a:off x="1625" y="2509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3 h 8"/>
                  <a:gd name="T4" fmla="*/ 0 w 10"/>
                  <a:gd name="T5" fmla="*/ 5 h 8"/>
                  <a:gd name="T6" fmla="*/ 0 w 10"/>
                  <a:gd name="T7" fmla="*/ 8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8 h 8"/>
                  <a:gd name="T18" fmla="*/ 8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73" name="Freeform 3841"/>
              <p:cNvSpPr>
                <a:spLocks/>
              </p:cNvSpPr>
              <p:nvPr/>
            </p:nvSpPr>
            <p:spPr bwMode="auto">
              <a:xfrm>
                <a:off x="1677" y="2472"/>
                <a:ext cx="8" cy="6"/>
              </a:xfrm>
              <a:custGeom>
                <a:avLst/>
                <a:gdLst>
                  <a:gd name="T0" fmla="*/ 3 w 8"/>
                  <a:gd name="T1" fmla="*/ 0 h 6"/>
                  <a:gd name="T2" fmla="*/ 0 w 8"/>
                  <a:gd name="T3" fmla="*/ 3 h 6"/>
                  <a:gd name="T4" fmla="*/ 0 w 8"/>
                  <a:gd name="T5" fmla="*/ 3 h 6"/>
                  <a:gd name="T6" fmla="*/ 0 w 8"/>
                  <a:gd name="T7" fmla="*/ 6 h 6"/>
                  <a:gd name="T8" fmla="*/ 0 w 8"/>
                  <a:gd name="T9" fmla="*/ 6 h 6"/>
                  <a:gd name="T10" fmla="*/ 3 w 8"/>
                  <a:gd name="T11" fmla="*/ 6 h 6"/>
                  <a:gd name="T12" fmla="*/ 5 w 8"/>
                  <a:gd name="T13" fmla="*/ 6 h 6"/>
                  <a:gd name="T14" fmla="*/ 8 w 8"/>
                  <a:gd name="T15" fmla="*/ 6 h 6"/>
                  <a:gd name="T16" fmla="*/ 8 w 8"/>
                  <a:gd name="T17" fmla="*/ 6 h 6"/>
                  <a:gd name="T18" fmla="*/ 8 w 8"/>
                  <a:gd name="T19" fmla="*/ 6 h 6"/>
                  <a:gd name="T20" fmla="*/ 8 w 8"/>
                  <a:gd name="T21" fmla="*/ 3 h 6"/>
                  <a:gd name="T22" fmla="*/ 8 w 8"/>
                  <a:gd name="T23" fmla="*/ 3 h 6"/>
                  <a:gd name="T24" fmla="*/ 8 w 8"/>
                  <a:gd name="T25" fmla="*/ 0 h 6"/>
                  <a:gd name="T26" fmla="*/ 5 w 8"/>
                  <a:gd name="T27" fmla="*/ 0 h 6"/>
                  <a:gd name="T28" fmla="*/ 3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3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74" name="Freeform 3842"/>
              <p:cNvSpPr>
                <a:spLocks/>
              </p:cNvSpPr>
              <p:nvPr/>
            </p:nvSpPr>
            <p:spPr bwMode="auto">
              <a:xfrm>
                <a:off x="1669" y="2480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6 h 8"/>
                  <a:gd name="T8" fmla="*/ 0 w 8"/>
                  <a:gd name="T9" fmla="*/ 6 h 8"/>
                  <a:gd name="T10" fmla="*/ 3 w 8"/>
                  <a:gd name="T11" fmla="*/ 8 h 8"/>
                  <a:gd name="T12" fmla="*/ 6 w 8"/>
                  <a:gd name="T13" fmla="*/ 8 h 8"/>
                  <a:gd name="T14" fmla="*/ 8 w 8"/>
                  <a:gd name="T15" fmla="*/ 8 h 8"/>
                  <a:gd name="T16" fmla="*/ 8 w 8"/>
                  <a:gd name="T17" fmla="*/ 6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75" name="Freeform 3843"/>
              <p:cNvSpPr>
                <a:spLocks/>
              </p:cNvSpPr>
              <p:nvPr/>
            </p:nvSpPr>
            <p:spPr bwMode="auto">
              <a:xfrm>
                <a:off x="1659" y="2488"/>
                <a:ext cx="10" cy="8"/>
              </a:xfrm>
              <a:custGeom>
                <a:avLst/>
                <a:gdLst>
                  <a:gd name="T0" fmla="*/ 2 w 10"/>
                  <a:gd name="T1" fmla="*/ 3 h 8"/>
                  <a:gd name="T2" fmla="*/ 2 w 10"/>
                  <a:gd name="T3" fmla="*/ 5 h 8"/>
                  <a:gd name="T4" fmla="*/ 0 w 10"/>
                  <a:gd name="T5" fmla="*/ 5 h 8"/>
                  <a:gd name="T6" fmla="*/ 0 w 10"/>
                  <a:gd name="T7" fmla="*/ 8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10 w 10"/>
                  <a:gd name="T17" fmla="*/ 8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8 w 10"/>
                  <a:gd name="T25" fmla="*/ 0 h 8"/>
                  <a:gd name="T26" fmla="*/ 2 w 10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3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76" name="Freeform 3844"/>
              <p:cNvSpPr>
                <a:spLocks/>
              </p:cNvSpPr>
              <p:nvPr/>
            </p:nvSpPr>
            <p:spPr bwMode="auto">
              <a:xfrm>
                <a:off x="1648" y="2499"/>
                <a:ext cx="11" cy="8"/>
              </a:xfrm>
              <a:custGeom>
                <a:avLst/>
                <a:gdLst>
                  <a:gd name="T0" fmla="*/ 3 w 11"/>
                  <a:gd name="T1" fmla="*/ 2 h 8"/>
                  <a:gd name="T2" fmla="*/ 3 w 11"/>
                  <a:gd name="T3" fmla="*/ 2 h 8"/>
                  <a:gd name="T4" fmla="*/ 3 w 11"/>
                  <a:gd name="T5" fmla="*/ 5 h 8"/>
                  <a:gd name="T6" fmla="*/ 3 w 11"/>
                  <a:gd name="T7" fmla="*/ 8 h 8"/>
                  <a:gd name="T8" fmla="*/ 0 w 11"/>
                  <a:gd name="T9" fmla="*/ 8 h 8"/>
                  <a:gd name="T10" fmla="*/ 8 w 11"/>
                  <a:gd name="T11" fmla="*/ 8 h 8"/>
                  <a:gd name="T12" fmla="*/ 11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2 h 8"/>
                  <a:gd name="T20" fmla="*/ 11 w 11"/>
                  <a:gd name="T21" fmla="*/ 2 h 8"/>
                  <a:gd name="T22" fmla="*/ 11 w 11"/>
                  <a:gd name="T23" fmla="*/ 0 h 8"/>
                  <a:gd name="T24" fmla="*/ 8 w 11"/>
                  <a:gd name="T25" fmla="*/ 0 h 8"/>
                  <a:gd name="T26" fmla="*/ 3 w 11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2"/>
                    </a:moveTo>
                    <a:lnTo>
                      <a:pt x="3" y="2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77" name="Freeform 3845"/>
              <p:cNvSpPr>
                <a:spLocks/>
              </p:cNvSpPr>
              <p:nvPr/>
            </p:nvSpPr>
            <p:spPr bwMode="auto">
              <a:xfrm>
                <a:off x="1638" y="2509"/>
                <a:ext cx="10" cy="11"/>
              </a:xfrm>
              <a:custGeom>
                <a:avLst/>
                <a:gdLst>
                  <a:gd name="T0" fmla="*/ 3 w 10"/>
                  <a:gd name="T1" fmla="*/ 3 h 11"/>
                  <a:gd name="T2" fmla="*/ 3 w 10"/>
                  <a:gd name="T3" fmla="*/ 3 h 11"/>
                  <a:gd name="T4" fmla="*/ 3 w 10"/>
                  <a:gd name="T5" fmla="*/ 5 h 11"/>
                  <a:gd name="T6" fmla="*/ 0 w 10"/>
                  <a:gd name="T7" fmla="*/ 8 h 11"/>
                  <a:gd name="T8" fmla="*/ 0 w 10"/>
                  <a:gd name="T9" fmla="*/ 8 h 11"/>
                  <a:gd name="T10" fmla="*/ 5 w 10"/>
                  <a:gd name="T11" fmla="*/ 11 h 11"/>
                  <a:gd name="T12" fmla="*/ 8 w 10"/>
                  <a:gd name="T13" fmla="*/ 11 h 11"/>
                  <a:gd name="T14" fmla="*/ 10 w 10"/>
                  <a:gd name="T15" fmla="*/ 11 h 11"/>
                  <a:gd name="T16" fmla="*/ 10 w 10"/>
                  <a:gd name="T17" fmla="*/ 8 h 11"/>
                  <a:gd name="T18" fmla="*/ 10 w 10"/>
                  <a:gd name="T19" fmla="*/ 5 h 11"/>
                  <a:gd name="T20" fmla="*/ 10 w 10"/>
                  <a:gd name="T21" fmla="*/ 3 h 11"/>
                  <a:gd name="T22" fmla="*/ 10 w 10"/>
                  <a:gd name="T23" fmla="*/ 3 h 11"/>
                  <a:gd name="T24" fmla="*/ 10 w 10"/>
                  <a:gd name="T25" fmla="*/ 0 h 11"/>
                  <a:gd name="T26" fmla="*/ 8 w 10"/>
                  <a:gd name="T27" fmla="*/ 0 h 11"/>
                  <a:gd name="T28" fmla="*/ 3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3" y="3"/>
                    </a:moveTo>
                    <a:lnTo>
                      <a:pt x="3" y="3"/>
                    </a:lnTo>
                    <a:lnTo>
                      <a:pt x="3" y="5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78" name="Freeform 3846"/>
              <p:cNvSpPr>
                <a:spLocks/>
              </p:cNvSpPr>
              <p:nvPr/>
            </p:nvSpPr>
            <p:spPr bwMode="auto">
              <a:xfrm>
                <a:off x="1690" y="2472"/>
                <a:ext cx="11" cy="6"/>
              </a:xfrm>
              <a:custGeom>
                <a:avLst/>
                <a:gdLst>
                  <a:gd name="T0" fmla="*/ 3 w 11"/>
                  <a:gd name="T1" fmla="*/ 0 h 6"/>
                  <a:gd name="T2" fmla="*/ 0 w 11"/>
                  <a:gd name="T3" fmla="*/ 3 h 6"/>
                  <a:gd name="T4" fmla="*/ 0 w 11"/>
                  <a:gd name="T5" fmla="*/ 3 h 6"/>
                  <a:gd name="T6" fmla="*/ 0 w 11"/>
                  <a:gd name="T7" fmla="*/ 6 h 6"/>
                  <a:gd name="T8" fmla="*/ 0 w 11"/>
                  <a:gd name="T9" fmla="*/ 6 h 6"/>
                  <a:gd name="T10" fmla="*/ 3 w 11"/>
                  <a:gd name="T11" fmla="*/ 6 h 6"/>
                  <a:gd name="T12" fmla="*/ 5 w 11"/>
                  <a:gd name="T13" fmla="*/ 6 h 6"/>
                  <a:gd name="T14" fmla="*/ 8 w 11"/>
                  <a:gd name="T15" fmla="*/ 6 h 6"/>
                  <a:gd name="T16" fmla="*/ 11 w 11"/>
                  <a:gd name="T17" fmla="*/ 6 h 6"/>
                  <a:gd name="T18" fmla="*/ 11 w 11"/>
                  <a:gd name="T19" fmla="*/ 6 h 6"/>
                  <a:gd name="T20" fmla="*/ 8 w 11"/>
                  <a:gd name="T21" fmla="*/ 3 h 6"/>
                  <a:gd name="T22" fmla="*/ 8 w 11"/>
                  <a:gd name="T23" fmla="*/ 3 h 6"/>
                  <a:gd name="T24" fmla="*/ 8 w 11"/>
                  <a:gd name="T25" fmla="*/ 0 h 6"/>
                  <a:gd name="T26" fmla="*/ 5 w 11"/>
                  <a:gd name="T27" fmla="*/ 0 h 6"/>
                  <a:gd name="T28" fmla="*/ 3 w 11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6"/>
                  <a:gd name="T47" fmla="*/ 11 w 11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6">
                    <a:moveTo>
                      <a:pt x="3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8" y="6"/>
                    </a:lnTo>
                    <a:lnTo>
                      <a:pt x="11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79" name="Freeform 3847"/>
              <p:cNvSpPr>
                <a:spLocks/>
              </p:cNvSpPr>
              <p:nvPr/>
            </p:nvSpPr>
            <p:spPr bwMode="auto">
              <a:xfrm>
                <a:off x="1682" y="2480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8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6 w 11"/>
                  <a:gd name="T27" fmla="*/ 0 h 8"/>
                  <a:gd name="T28" fmla="*/ 3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80" name="Freeform 3848"/>
              <p:cNvSpPr>
                <a:spLocks/>
              </p:cNvSpPr>
              <p:nvPr/>
            </p:nvSpPr>
            <p:spPr bwMode="auto">
              <a:xfrm>
                <a:off x="1675" y="2491"/>
                <a:ext cx="7" cy="5"/>
              </a:xfrm>
              <a:custGeom>
                <a:avLst/>
                <a:gdLst>
                  <a:gd name="T0" fmla="*/ 0 w 7"/>
                  <a:gd name="T1" fmla="*/ 0 h 5"/>
                  <a:gd name="T2" fmla="*/ 0 w 7"/>
                  <a:gd name="T3" fmla="*/ 2 h 5"/>
                  <a:gd name="T4" fmla="*/ 0 w 7"/>
                  <a:gd name="T5" fmla="*/ 2 h 5"/>
                  <a:gd name="T6" fmla="*/ 0 w 7"/>
                  <a:gd name="T7" fmla="*/ 5 h 5"/>
                  <a:gd name="T8" fmla="*/ 0 w 7"/>
                  <a:gd name="T9" fmla="*/ 5 h 5"/>
                  <a:gd name="T10" fmla="*/ 2 w 7"/>
                  <a:gd name="T11" fmla="*/ 5 h 5"/>
                  <a:gd name="T12" fmla="*/ 5 w 7"/>
                  <a:gd name="T13" fmla="*/ 5 h 5"/>
                  <a:gd name="T14" fmla="*/ 7 w 7"/>
                  <a:gd name="T15" fmla="*/ 5 h 5"/>
                  <a:gd name="T16" fmla="*/ 7 w 7"/>
                  <a:gd name="T17" fmla="*/ 5 h 5"/>
                  <a:gd name="T18" fmla="*/ 7 w 7"/>
                  <a:gd name="T19" fmla="*/ 5 h 5"/>
                  <a:gd name="T20" fmla="*/ 7 w 7"/>
                  <a:gd name="T21" fmla="*/ 2 h 5"/>
                  <a:gd name="T22" fmla="*/ 7 w 7"/>
                  <a:gd name="T23" fmla="*/ 0 h 5"/>
                  <a:gd name="T24" fmla="*/ 7 w 7"/>
                  <a:gd name="T25" fmla="*/ 0 h 5"/>
                  <a:gd name="T26" fmla="*/ 0 w 7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5"/>
                  <a:gd name="T44" fmla="*/ 7 w 7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5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81" name="Freeform 3849"/>
              <p:cNvSpPr>
                <a:spLocks/>
              </p:cNvSpPr>
              <p:nvPr/>
            </p:nvSpPr>
            <p:spPr bwMode="auto">
              <a:xfrm>
                <a:off x="1664" y="2499"/>
                <a:ext cx="11" cy="8"/>
              </a:xfrm>
              <a:custGeom>
                <a:avLst/>
                <a:gdLst>
                  <a:gd name="T0" fmla="*/ 3 w 11"/>
                  <a:gd name="T1" fmla="*/ 2 h 8"/>
                  <a:gd name="T2" fmla="*/ 3 w 11"/>
                  <a:gd name="T3" fmla="*/ 2 h 8"/>
                  <a:gd name="T4" fmla="*/ 0 w 11"/>
                  <a:gd name="T5" fmla="*/ 5 h 8"/>
                  <a:gd name="T6" fmla="*/ 0 w 11"/>
                  <a:gd name="T7" fmla="*/ 8 h 8"/>
                  <a:gd name="T8" fmla="*/ 0 w 11"/>
                  <a:gd name="T9" fmla="*/ 8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11 w 11"/>
                  <a:gd name="T17" fmla="*/ 8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2 h 8"/>
                  <a:gd name="T24" fmla="*/ 11 w 11"/>
                  <a:gd name="T25" fmla="*/ 0 h 8"/>
                  <a:gd name="T26" fmla="*/ 8 w 11"/>
                  <a:gd name="T27" fmla="*/ 0 h 8"/>
                  <a:gd name="T28" fmla="*/ 3 w 11"/>
                  <a:gd name="T29" fmla="*/ 2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2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82" name="Freeform 3850"/>
              <p:cNvSpPr>
                <a:spLocks/>
              </p:cNvSpPr>
              <p:nvPr/>
            </p:nvSpPr>
            <p:spPr bwMode="auto">
              <a:xfrm>
                <a:off x="1654" y="2509"/>
                <a:ext cx="10" cy="11"/>
              </a:xfrm>
              <a:custGeom>
                <a:avLst/>
                <a:gdLst>
                  <a:gd name="T0" fmla="*/ 2 w 10"/>
                  <a:gd name="T1" fmla="*/ 3 h 11"/>
                  <a:gd name="T2" fmla="*/ 2 w 10"/>
                  <a:gd name="T3" fmla="*/ 5 h 11"/>
                  <a:gd name="T4" fmla="*/ 0 w 10"/>
                  <a:gd name="T5" fmla="*/ 5 h 11"/>
                  <a:gd name="T6" fmla="*/ 0 w 10"/>
                  <a:gd name="T7" fmla="*/ 8 h 11"/>
                  <a:gd name="T8" fmla="*/ 0 w 10"/>
                  <a:gd name="T9" fmla="*/ 8 h 11"/>
                  <a:gd name="T10" fmla="*/ 5 w 10"/>
                  <a:gd name="T11" fmla="*/ 11 h 11"/>
                  <a:gd name="T12" fmla="*/ 7 w 10"/>
                  <a:gd name="T13" fmla="*/ 11 h 11"/>
                  <a:gd name="T14" fmla="*/ 10 w 10"/>
                  <a:gd name="T15" fmla="*/ 11 h 11"/>
                  <a:gd name="T16" fmla="*/ 10 w 10"/>
                  <a:gd name="T17" fmla="*/ 8 h 11"/>
                  <a:gd name="T18" fmla="*/ 10 w 10"/>
                  <a:gd name="T19" fmla="*/ 8 h 11"/>
                  <a:gd name="T20" fmla="*/ 10 w 10"/>
                  <a:gd name="T21" fmla="*/ 5 h 11"/>
                  <a:gd name="T22" fmla="*/ 10 w 10"/>
                  <a:gd name="T23" fmla="*/ 3 h 11"/>
                  <a:gd name="T24" fmla="*/ 10 w 10"/>
                  <a:gd name="T25" fmla="*/ 3 h 11"/>
                  <a:gd name="T26" fmla="*/ 7 w 10"/>
                  <a:gd name="T27" fmla="*/ 0 h 11"/>
                  <a:gd name="T28" fmla="*/ 2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2" y="3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7" y="11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7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83" name="Freeform 3851"/>
              <p:cNvSpPr>
                <a:spLocks/>
              </p:cNvSpPr>
              <p:nvPr/>
            </p:nvSpPr>
            <p:spPr bwMode="auto">
              <a:xfrm>
                <a:off x="1703" y="2472"/>
                <a:ext cx="11" cy="6"/>
              </a:xfrm>
              <a:custGeom>
                <a:avLst/>
                <a:gdLst>
                  <a:gd name="T0" fmla="*/ 3 w 11"/>
                  <a:gd name="T1" fmla="*/ 0 h 6"/>
                  <a:gd name="T2" fmla="*/ 3 w 11"/>
                  <a:gd name="T3" fmla="*/ 3 h 6"/>
                  <a:gd name="T4" fmla="*/ 3 w 11"/>
                  <a:gd name="T5" fmla="*/ 3 h 6"/>
                  <a:gd name="T6" fmla="*/ 0 w 11"/>
                  <a:gd name="T7" fmla="*/ 6 h 6"/>
                  <a:gd name="T8" fmla="*/ 0 w 11"/>
                  <a:gd name="T9" fmla="*/ 6 h 6"/>
                  <a:gd name="T10" fmla="*/ 8 w 11"/>
                  <a:gd name="T11" fmla="*/ 6 h 6"/>
                  <a:gd name="T12" fmla="*/ 11 w 11"/>
                  <a:gd name="T13" fmla="*/ 6 h 6"/>
                  <a:gd name="T14" fmla="*/ 11 w 11"/>
                  <a:gd name="T15" fmla="*/ 6 h 6"/>
                  <a:gd name="T16" fmla="*/ 11 w 11"/>
                  <a:gd name="T17" fmla="*/ 6 h 6"/>
                  <a:gd name="T18" fmla="*/ 11 w 11"/>
                  <a:gd name="T19" fmla="*/ 3 h 6"/>
                  <a:gd name="T20" fmla="*/ 11 w 11"/>
                  <a:gd name="T21" fmla="*/ 0 h 6"/>
                  <a:gd name="T22" fmla="*/ 8 w 11"/>
                  <a:gd name="T23" fmla="*/ 0 h 6"/>
                  <a:gd name="T24" fmla="*/ 6 w 11"/>
                  <a:gd name="T25" fmla="*/ 0 h 6"/>
                  <a:gd name="T26" fmla="*/ 3 w 11"/>
                  <a:gd name="T27" fmla="*/ 0 h 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6"/>
                  <a:gd name="T44" fmla="*/ 11 w 11"/>
                  <a:gd name="T45" fmla="*/ 6 h 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6">
                    <a:moveTo>
                      <a:pt x="3" y="0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8" y="6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84" name="Freeform 3852"/>
              <p:cNvSpPr>
                <a:spLocks/>
              </p:cNvSpPr>
              <p:nvPr/>
            </p:nvSpPr>
            <p:spPr bwMode="auto">
              <a:xfrm>
                <a:off x="1698" y="2480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6 h 8"/>
                  <a:gd name="T8" fmla="*/ 0 w 8"/>
                  <a:gd name="T9" fmla="*/ 6 h 8"/>
                  <a:gd name="T10" fmla="*/ 3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6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85" name="Freeform 3853"/>
              <p:cNvSpPr>
                <a:spLocks/>
              </p:cNvSpPr>
              <p:nvPr/>
            </p:nvSpPr>
            <p:spPr bwMode="auto">
              <a:xfrm>
                <a:off x="1688" y="2491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2 h 8"/>
                  <a:gd name="T4" fmla="*/ 0 w 10"/>
                  <a:gd name="T5" fmla="*/ 2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5 h 8"/>
                  <a:gd name="T12" fmla="*/ 7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2 h 8"/>
                  <a:gd name="T22" fmla="*/ 10 w 10"/>
                  <a:gd name="T23" fmla="*/ 0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86" name="Freeform 3854"/>
              <p:cNvSpPr>
                <a:spLocks/>
              </p:cNvSpPr>
              <p:nvPr/>
            </p:nvSpPr>
            <p:spPr bwMode="auto">
              <a:xfrm>
                <a:off x="1680" y="2499"/>
                <a:ext cx="10" cy="10"/>
              </a:xfrm>
              <a:custGeom>
                <a:avLst/>
                <a:gdLst>
                  <a:gd name="T0" fmla="*/ 2 w 10"/>
                  <a:gd name="T1" fmla="*/ 2 h 10"/>
                  <a:gd name="T2" fmla="*/ 0 w 10"/>
                  <a:gd name="T3" fmla="*/ 5 h 10"/>
                  <a:gd name="T4" fmla="*/ 0 w 10"/>
                  <a:gd name="T5" fmla="*/ 5 h 10"/>
                  <a:gd name="T6" fmla="*/ 0 w 10"/>
                  <a:gd name="T7" fmla="*/ 8 h 10"/>
                  <a:gd name="T8" fmla="*/ 0 w 10"/>
                  <a:gd name="T9" fmla="*/ 8 h 10"/>
                  <a:gd name="T10" fmla="*/ 2 w 10"/>
                  <a:gd name="T11" fmla="*/ 10 h 10"/>
                  <a:gd name="T12" fmla="*/ 5 w 10"/>
                  <a:gd name="T13" fmla="*/ 10 h 10"/>
                  <a:gd name="T14" fmla="*/ 8 w 10"/>
                  <a:gd name="T15" fmla="*/ 10 h 10"/>
                  <a:gd name="T16" fmla="*/ 10 w 10"/>
                  <a:gd name="T17" fmla="*/ 8 h 10"/>
                  <a:gd name="T18" fmla="*/ 10 w 10"/>
                  <a:gd name="T19" fmla="*/ 5 h 10"/>
                  <a:gd name="T20" fmla="*/ 10 w 10"/>
                  <a:gd name="T21" fmla="*/ 2 h 10"/>
                  <a:gd name="T22" fmla="*/ 10 w 10"/>
                  <a:gd name="T23" fmla="*/ 2 h 10"/>
                  <a:gd name="T24" fmla="*/ 8 w 10"/>
                  <a:gd name="T25" fmla="*/ 2 h 10"/>
                  <a:gd name="T26" fmla="*/ 5 w 10"/>
                  <a:gd name="T27" fmla="*/ 0 h 10"/>
                  <a:gd name="T28" fmla="*/ 2 w 10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0"/>
                  <a:gd name="T47" fmla="*/ 10 w 10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0">
                    <a:moveTo>
                      <a:pt x="2" y="2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2" y="10"/>
                    </a:lnTo>
                    <a:lnTo>
                      <a:pt x="5" y="10"/>
                    </a:lnTo>
                    <a:lnTo>
                      <a:pt x="8" y="10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87" name="Freeform 3855"/>
              <p:cNvSpPr>
                <a:spLocks/>
              </p:cNvSpPr>
              <p:nvPr/>
            </p:nvSpPr>
            <p:spPr bwMode="auto">
              <a:xfrm>
                <a:off x="1669" y="2509"/>
                <a:ext cx="11" cy="11"/>
              </a:xfrm>
              <a:custGeom>
                <a:avLst/>
                <a:gdLst>
                  <a:gd name="T0" fmla="*/ 3 w 11"/>
                  <a:gd name="T1" fmla="*/ 3 h 11"/>
                  <a:gd name="T2" fmla="*/ 3 w 11"/>
                  <a:gd name="T3" fmla="*/ 5 h 11"/>
                  <a:gd name="T4" fmla="*/ 0 w 11"/>
                  <a:gd name="T5" fmla="*/ 5 h 11"/>
                  <a:gd name="T6" fmla="*/ 0 w 11"/>
                  <a:gd name="T7" fmla="*/ 8 h 11"/>
                  <a:gd name="T8" fmla="*/ 0 w 11"/>
                  <a:gd name="T9" fmla="*/ 8 h 11"/>
                  <a:gd name="T10" fmla="*/ 6 w 11"/>
                  <a:gd name="T11" fmla="*/ 11 h 11"/>
                  <a:gd name="T12" fmla="*/ 8 w 11"/>
                  <a:gd name="T13" fmla="*/ 11 h 11"/>
                  <a:gd name="T14" fmla="*/ 11 w 11"/>
                  <a:gd name="T15" fmla="*/ 11 h 11"/>
                  <a:gd name="T16" fmla="*/ 11 w 11"/>
                  <a:gd name="T17" fmla="*/ 11 h 11"/>
                  <a:gd name="T18" fmla="*/ 11 w 11"/>
                  <a:gd name="T19" fmla="*/ 8 h 11"/>
                  <a:gd name="T20" fmla="*/ 11 w 11"/>
                  <a:gd name="T21" fmla="*/ 5 h 11"/>
                  <a:gd name="T22" fmla="*/ 11 w 11"/>
                  <a:gd name="T23" fmla="*/ 3 h 11"/>
                  <a:gd name="T24" fmla="*/ 11 w 11"/>
                  <a:gd name="T25" fmla="*/ 3 h 11"/>
                  <a:gd name="T26" fmla="*/ 8 w 11"/>
                  <a:gd name="T27" fmla="*/ 0 h 11"/>
                  <a:gd name="T28" fmla="*/ 3 w 11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1"/>
                  <a:gd name="T47" fmla="*/ 11 w 11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1">
                    <a:moveTo>
                      <a:pt x="3" y="3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6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88" name="Freeform 3856"/>
              <p:cNvSpPr>
                <a:spLocks/>
              </p:cNvSpPr>
              <p:nvPr/>
            </p:nvSpPr>
            <p:spPr bwMode="auto">
              <a:xfrm>
                <a:off x="1719" y="2472"/>
                <a:ext cx="10" cy="6"/>
              </a:xfrm>
              <a:custGeom>
                <a:avLst/>
                <a:gdLst>
                  <a:gd name="T0" fmla="*/ 0 w 10"/>
                  <a:gd name="T1" fmla="*/ 0 h 6"/>
                  <a:gd name="T2" fmla="*/ 0 w 10"/>
                  <a:gd name="T3" fmla="*/ 3 h 6"/>
                  <a:gd name="T4" fmla="*/ 0 w 10"/>
                  <a:gd name="T5" fmla="*/ 3 h 6"/>
                  <a:gd name="T6" fmla="*/ 0 w 10"/>
                  <a:gd name="T7" fmla="*/ 6 h 6"/>
                  <a:gd name="T8" fmla="*/ 0 w 10"/>
                  <a:gd name="T9" fmla="*/ 6 h 6"/>
                  <a:gd name="T10" fmla="*/ 3 w 10"/>
                  <a:gd name="T11" fmla="*/ 6 h 6"/>
                  <a:gd name="T12" fmla="*/ 5 w 10"/>
                  <a:gd name="T13" fmla="*/ 6 h 6"/>
                  <a:gd name="T14" fmla="*/ 8 w 10"/>
                  <a:gd name="T15" fmla="*/ 6 h 6"/>
                  <a:gd name="T16" fmla="*/ 10 w 10"/>
                  <a:gd name="T17" fmla="*/ 6 h 6"/>
                  <a:gd name="T18" fmla="*/ 10 w 10"/>
                  <a:gd name="T19" fmla="*/ 6 h 6"/>
                  <a:gd name="T20" fmla="*/ 8 w 10"/>
                  <a:gd name="T21" fmla="*/ 3 h 6"/>
                  <a:gd name="T22" fmla="*/ 8 w 10"/>
                  <a:gd name="T23" fmla="*/ 0 h 6"/>
                  <a:gd name="T24" fmla="*/ 8 w 10"/>
                  <a:gd name="T25" fmla="*/ 0 h 6"/>
                  <a:gd name="T26" fmla="*/ 0 w 10"/>
                  <a:gd name="T27" fmla="*/ 0 h 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6"/>
                  <a:gd name="T44" fmla="*/ 10 w 10"/>
                  <a:gd name="T45" fmla="*/ 6 h 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6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8" y="6"/>
                    </a:lnTo>
                    <a:lnTo>
                      <a:pt x="10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89" name="Freeform 3857"/>
              <p:cNvSpPr>
                <a:spLocks/>
              </p:cNvSpPr>
              <p:nvPr/>
            </p:nvSpPr>
            <p:spPr bwMode="auto">
              <a:xfrm>
                <a:off x="1711" y="2480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11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90" name="Freeform 3858"/>
              <p:cNvSpPr>
                <a:spLocks/>
              </p:cNvSpPr>
              <p:nvPr/>
            </p:nvSpPr>
            <p:spPr bwMode="auto">
              <a:xfrm>
                <a:off x="1703" y="2491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2 h 8"/>
                  <a:gd name="T4" fmla="*/ 0 w 11"/>
                  <a:gd name="T5" fmla="*/ 2 h 8"/>
                  <a:gd name="T6" fmla="*/ 0 w 11"/>
                  <a:gd name="T7" fmla="*/ 5 h 8"/>
                  <a:gd name="T8" fmla="*/ 0 w 11"/>
                  <a:gd name="T9" fmla="*/ 5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0 h 8"/>
                  <a:gd name="T24" fmla="*/ 8 w 11"/>
                  <a:gd name="T25" fmla="*/ 0 h 8"/>
                  <a:gd name="T26" fmla="*/ 6 w 11"/>
                  <a:gd name="T27" fmla="*/ 0 h 8"/>
                  <a:gd name="T28" fmla="*/ 3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91" name="Freeform 3859"/>
              <p:cNvSpPr>
                <a:spLocks/>
              </p:cNvSpPr>
              <p:nvPr/>
            </p:nvSpPr>
            <p:spPr bwMode="auto">
              <a:xfrm>
                <a:off x="1695" y="2499"/>
                <a:ext cx="11" cy="10"/>
              </a:xfrm>
              <a:custGeom>
                <a:avLst/>
                <a:gdLst>
                  <a:gd name="T0" fmla="*/ 0 w 11"/>
                  <a:gd name="T1" fmla="*/ 2 h 10"/>
                  <a:gd name="T2" fmla="*/ 0 w 11"/>
                  <a:gd name="T3" fmla="*/ 5 h 10"/>
                  <a:gd name="T4" fmla="*/ 0 w 11"/>
                  <a:gd name="T5" fmla="*/ 5 h 10"/>
                  <a:gd name="T6" fmla="*/ 0 w 11"/>
                  <a:gd name="T7" fmla="*/ 8 h 10"/>
                  <a:gd name="T8" fmla="*/ 0 w 11"/>
                  <a:gd name="T9" fmla="*/ 8 h 10"/>
                  <a:gd name="T10" fmla="*/ 6 w 11"/>
                  <a:gd name="T11" fmla="*/ 10 h 10"/>
                  <a:gd name="T12" fmla="*/ 8 w 11"/>
                  <a:gd name="T13" fmla="*/ 10 h 10"/>
                  <a:gd name="T14" fmla="*/ 11 w 11"/>
                  <a:gd name="T15" fmla="*/ 10 h 10"/>
                  <a:gd name="T16" fmla="*/ 11 w 11"/>
                  <a:gd name="T17" fmla="*/ 8 h 10"/>
                  <a:gd name="T18" fmla="*/ 11 w 11"/>
                  <a:gd name="T19" fmla="*/ 8 h 10"/>
                  <a:gd name="T20" fmla="*/ 11 w 11"/>
                  <a:gd name="T21" fmla="*/ 5 h 10"/>
                  <a:gd name="T22" fmla="*/ 11 w 11"/>
                  <a:gd name="T23" fmla="*/ 2 h 10"/>
                  <a:gd name="T24" fmla="*/ 8 w 11"/>
                  <a:gd name="T25" fmla="*/ 2 h 10"/>
                  <a:gd name="T26" fmla="*/ 6 w 11"/>
                  <a:gd name="T27" fmla="*/ 0 h 10"/>
                  <a:gd name="T28" fmla="*/ 0 w 11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0"/>
                  <a:gd name="T47" fmla="*/ 11 w 11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0">
                    <a:moveTo>
                      <a:pt x="0" y="2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92" name="Freeform 3860"/>
              <p:cNvSpPr>
                <a:spLocks/>
              </p:cNvSpPr>
              <p:nvPr/>
            </p:nvSpPr>
            <p:spPr bwMode="auto">
              <a:xfrm>
                <a:off x="1688" y="2512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2 h 8"/>
                  <a:gd name="T4" fmla="*/ 0 w 10"/>
                  <a:gd name="T5" fmla="*/ 2 h 8"/>
                  <a:gd name="T6" fmla="*/ 0 w 10"/>
                  <a:gd name="T7" fmla="*/ 5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7 w 10"/>
                  <a:gd name="T15" fmla="*/ 8 h 8"/>
                  <a:gd name="T16" fmla="*/ 10 w 10"/>
                  <a:gd name="T17" fmla="*/ 8 h 8"/>
                  <a:gd name="T18" fmla="*/ 10 w 10"/>
                  <a:gd name="T19" fmla="*/ 5 h 8"/>
                  <a:gd name="T20" fmla="*/ 7 w 10"/>
                  <a:gd name="T21" fmla="*/ 2 h 8"/>
                  <a:gd name="T22" fmla="*/ 7 w 10"/>
                  <a:gd name="T23" fmla="*/ 2 h 8"/>
                  <a:gd name="T24" fmla="*/ 7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93" name="Freeform 3861"/>
              <p:cNvSpPr>
                <a:spLocks/>
              </p:cNvSpPr>
              <p:nvPr/>
            </p:nvSpPr>
            <p:spPr bwMode="auto">
              <a:xfrm>
                <a:off x="1732" y="2472"/>
                <a:ext cx="11" cy="6"/>
              </a:xfrm>
              <a:custGeom>
                <a:avLst/>
                <a:gdLst>
                  <a:gd name="T0" fmla="*/ 3 w 11"/>
                  <a:gd name="T1" fmla="*/ 0 h 6"/>
                  <a:gd name="T2" fmla="*/ 3 w 11"/>
                  <a:gd name="T3" fmla="*/ 3 h 6"/>
                  <a:gd name="T4" fmla="*/ 0 w 11"/>
                  <a:gd name="T5" fmla="*/ 3 h 6"/>
                  <a:gd name="T6" fmla="*/ 0 w 11"/>
                  <a:gd name="T7" fmla="*/ 6 h 6"/>
                  <a:gd name="T8" fmla="*/ 3 w 11"/>
                  <a:gd name="T9" fmla="*/ 6 h 6"/>
                  <a:gd name="T10" fmla="*/ 5 w 11"/>
                  <a:gd name="T11" fmla="*/ 6 h 6"/>
                  <a:gd name="T12" fmla="*/ 8 w 11"/>
                  <a:gd name="T13" fmla="*/ 6 h 6"/>
                  <a:gd name="T14" fmla="*/ 11 w 11"/>
                  <a:gd name="T15" fmla="*/ 6 h 6"/>
                  <a:gd name="T16" fmla="*/ 11 w 11"/>
                  <a:gd name="T17" fmla="*/ 6 h 6"/>
                  <a:gd name="T18" fmla="*/ 11 w 11"/>
                  <a:gd name="T19" fmla="*/ 6 h 6"/>
                  <a:gd name="T20" fmla="*/ 11 w 11"/>
                  <a:gd name="T21" fmla="*/ 3 h 6"/>
                  <a:gd name="T22" fmla="*/ 11 w 11"/>
                  <a:gd name="T23" fmla="*/ 0 h 6"/>
                  <a:gd name="T24" fmla="*/ 8 w 11"/>
                  <a:gd name="T25" fmla="*/ 0 h 6"/>
                  <a:gd name="T26" fmla="*/ 5 w 11"/>
                  <a:gd name="T27" fmla="*/ 0 h 6"/>
                  <a:gd name="T28" fmla="*/ 3 w 11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6"/>
                  <a:gd name="T47" fmla="*/ 11 w 11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6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8" y="6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94" name="Freeform 3862"/>
              <p:cNvSpPr>
                <a:spLocks/>
              </p:cNvSpPr>
              <p:nvPr/>
            </p:nvSpPr>
            <p:spPr bwMode="auto">
              <a:xfrm>
                <a:off x="1727" y="2480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8 w 10"/>
                  <a:gd name="T21" fmla="*/ 3 h 8"/>
                  <a:gd name="T22" fmla="*/ 8 w 10"/>
                  <a:gd name="T23" fmla="*/ 3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95" name="Freeform 3863"/>
              <p:cNvSpPr>
                <a:spLocks/>
              </p:cNvSpPr>
              <p:nvPr/>
            </p:nvSpPr>
            <p:spPr bwMode="auto">
              <a:xfrm>
                <a:off x="1719" y="2491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2 h 8"/>
                  <a:gd name="T4" fmla="*/ 0 w 10"/>
                  <a:gd name="T5" fmla="*/ 2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2 h 8"/>
                  <a:gd name="T22" fmla="*/ 10 w 10"/>
                  <a:gd name="T23" fmla="*/ 0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96" name="Freeform 3864"/>
              <p:cNvSpPr>
                <a:spLocks/>
              </p:cNvSpPr>
              <p:nvPr/>
            </p:nvSpPr>
            <p:spPr bwMode="auto">
              <a:xfrm>
                <a:off x="1711" y="2501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11 w 11"/>
                  <a:gd name="T21" fmla="*/ 3 h 8"/>
                  <a:gd name="T22" fmla="*/ 11 w 11"/>
                  <a:gd name="T23" fmla="*/ 0 h 8"/>
                  <a:gd name="T24" fmla="*/ 11 w 11"/>
                  <a:gd name="T25" fmla="*/ 0 h 8"/>
                  <a:gd name="T26" fmla="*/ 5 w 11"/>
                  <a:gd name="T27" fmla="*/ 0 h 8"/>
                  <a:gd name="T28" fmla="*/ 3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97" name="Freeform 3865"/>
              <p:cNvSpPr>
                <a:spLocks/>
              </p:cNvSpPr>
              <p:nvPr/>
            </p:nvSpPr>
            <p:spPr bwMode="auto">
              <a:xfrm>
                <a:off x="1703" y="2512"/>
                <a:ext cx="11" cy="10"/>
              </a:xfrm>
              <a:custGeom>
                <a:avLst/>
                <a:gdLst>
                  <a:gd name="T0" fmla="*/ 0 w 11"/>
                  <a:gd name="T1" fmla="*/ 0 h 10"/>
                  <a:gd name="T2" fmla="*/ 0 w 11"/>
                  <a:gd name="T3" fmla="*/ 2 h 10"/>
                  <a:gd name="T4" fmla="*/ 0 w 11"/>
                  <a:gd name="T5" fmla="*/ 5 h 10"/>
                  <a:gd name="T6" fmla="*/ 0 w 11"/>
                  <a:gd name="T7" fmla="*/ 8 h 10"/>
                  <a:gd name="T8" fmla="*/ 0 w 11"/>
                  <a:gd name="T9" fmla="*/ 8 h 10"/>
                  <a:gd name="T10" fmla="*/ 6 w 11"/>
                  <a:gd name="T11" fmla="*/ 10 h 10"/>
                  <a:gd name="T12" fmla="*/ 8 w 11"/>
                  <a:gd name="T13" fmla="*/ 10 h 10"/>
                  <a:gd name="T14" fmla="*/ 11 w 11"/>
                  <a:gd name="T15" fmla="*/ 10 h 10"/>
                  <a:gd name="T16" fmla="*/ 11 w 11"/>
                  <a:gd name="T17" fmla="*/ 8 h 10"/>
                  <a:gd name="T18" fmla="*/ 11 w 11"/>
                  <a:gd name="T19" fmla="*/ 5 h 10"/>
                  <a:gd name="T20" fmla="*/ 11 w 11"/>
                  <a:gd name="T21" fmla="*/ 2 h 10"/>
                  <a:gd name="T22" fmla="*/ 11 w 11"/>
                  <a:gd name="T23" fmla="*/ 2 h 10"/>
                  <a:gd name="T24" fmla="*/ 11 w 11"/>
                  <a:gd name="T25" fmla="*/ 0 h 10"/>
                  <a:gd name="T26" fmla="*/ 6 w 11"/>
                  <a:gd name="T27" fmla="*/ 0 h 10"/>
                  <a:gd name="T28" fmla="*/ 0 w 11"/>
                  <a:gd name="T29" fmla="*/ 0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0"/>
                  <a:gd name="T47" fmla="*/ 11 w 11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0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98" name="Freeform 3866"/>
              <p:cNvSpPr>
                <a:spLocks/>
              </p:cNvSpPr>
              <p:nvPr/>
            </p:nvSpPr>
            <p:spPr bwMode="auto">
              <a:xfrm>
                <a:off x="1748" y="2472"/>
                <a:ext cx="10" cy="6"/>
              </a:xfrm>
              <a:custGeom>
                <a:avLst/>
                <a:gdLst>
                  <a:gd name="T0" fmla="*/ 0 w 10"/>
                  <a:gd name="T1" fmla="*/ 0 h 6"/>
                  <a:gd name="T2" fmla="*/ 0 w 10"/>
                  <a:gd name="T3" fmla="*/ 3 h 6"/>
                  <a:gd name="T4" fmla="*/ 0 w 10"/>
                  <a:gd name="T5" fmla="*/ 3 h 6"/>
                  <a:gd name="T6" fmla="*/ 0 w 10"/>
                  <a:gd name="T7" fmla="*/ 6 h 6"/>
                  <a:gd name="T8" fmla="*/ 0 w 10"/>
                  <a:gd name="T9" fmla="*/ 6 h 6"/>
                  <a:gd name="T10" fmla="*/ 8 w 10"/>
                  <a:gd name="T11" fmla="*/ 6 h 6"/>
                  <a:gd name="T12" fmla="*/ 10 w 10"/>
                  <a:gd name="T13" fmla="*/ 6 h 6"/>
                  <a:gd name="T14" fmla="*/ 10 w 10"/>
                  <a:gd name="T15" fmla="*/ 6 h 6"/>
                  <a:gd name="T16" fmla="*/ 10 w 10"/>
                  <a:gd name="T17" fmla="*/ 6 h 6"/>
                  <a:gd name="T18" fmla="*/ 10 w 10"/>
                  <a:gd name="T19" fmla="*/ 3 h 6"/>
                  <a:gd name="T20" fmla="*/ 8 w 10"/>
                  <a:gd name="T21" fmla="*/ 0 h 6"/>
                  <a:gd name="T22" fmla="*/ 8 w 10"/>
                  <a:gd name="T23" fmla="*/ 0 h 6"/>
                  <a:gd name="T24" fmla="*/ 0 w 10"/>
                  <a:gd name="T25" fmla="*/ 0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6"/>
                  <a:gd name="T41" fmla="*/ 10 w 10"/>
                  <a:gd name="T42" fmla="*/ 6 h 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6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8" y="6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99" name="Freeform 3867"/>
              <p:cNvSpPr>
                <a:spLocks/>
              </p:cNvSpPr>
              <p:nvPr/>
            </p:nvSpPr>
            <p:spPr bwMode="auto">
              <a:xfrm>
                <a:off x="1743" y="2480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5 w 10"/>
                  <a:gd name="T11" fmla="*/ 8 h 8"/>
                  <a:gd name="T12" fmla="*/ 7 w 10"/>
                  <a:gd name="T13" fmla="*/ 8 h 8"/>
                  <a:gd name="T14" fmla="*/ 10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7 w 10"/>
                  <a:gd name="T21" fmla="*/ 3 h 8"/>
                  <a:gd name="T22" fmla="*/ 7 w 10"/>
                  <a:gd name="T23" fmla="*/ 3 h 8"/>
                  <a:gd name="T24" fmla="*/ 7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00" name="Freeform 3868"/>
              <p:cNvSpPr>
                <a:spLocks/>
              </p:cNvSpPr>
              <p:nvPr/>
            </p:nvSpPr>
            <p:spPr bwMode="auto">
              <a:xfrm>
                <a:off x="1735" y="2491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2 h 8"/>
                  <a:gd name="T4" fmla="*/ 0 w 10"/>
                  <a:gd name="T5" fmla="*/ 2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2 h 8"/>
                  <a:gd name="T22" fmla="*/ 10 w 10"/>
                  <a:gd name="T23" fmla="*/ 0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01" name="Freeform 3869"/>
              <p:cNvSpPr>
                <a:spLocks/>
              </p:cNvSpPr>
              <p:nvPr/>
            </p:nvSpPr>
            <p:spPr bwMode="auto">
              <a:xfrm>
                <a:off x="1729" y="2501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8 h 8"/>
                  <a:gd name="T18" fmla="*/ 11 w 11"/>
                  <a:gd name="T19" fmla="*/ 6 h 8"/>
                  <a:gd name="T20" fmla="*/ 8 w 11"/>
                  <a:gd name="T21" fmla="*/ 3 h 8"/>
                  <a:gd name="T22" fmla="*/ 8 w 11"/>
                  <a:gd name="T23" fmla="*/ 0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02" name="Freeform 3870"/>
              <p:cNvSpPr>
                <a:spLocks/>
              </p:cNvSpPr>
              <p:nvPr/>
            </p:nvSpPr>
            <p:spPr bwMode="auto">
              <a:xfrm>
                <a:off x="1722" y="2512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0 w 10"/>
                  <a:gd name="T3" fmla="*/ 2 h 10"/>
                  <a:gd name="T4" fmla="*/ 0 w 10"/>
                  <a:gd name="T5" fmla="*/ 5 h 10"/>
                  <a:gd name="T6" fmla="*/ 0 w 10"/>
                  <a:gd name="T7" fmla="*/ 8 h 10"/>
                  <a:gd name="T8" fmla="*/ 0 w 10"/>
                  <a:gd name="T9" fmla="*/ 8 h 10"/>
                  <a:gd name="T10" fmla="*/ 5 w 10"/>
                  <a:gd name="T11" fmla="*/ 10 h 10"/>
                  <a:gd name="T12" fmla="*/ 7 w 10"/>
                  <a:gd name="T13" fmla="*/ 10 h 10"/>
                  <a:gd name="T14" fmla="*/ 10 w 10"/>
                  <a:gd name="T15" fmla="*/ 10 h 10"/>
                  <a:gd name="T16" fmla="*/ 10 w 10"/>
                  <a:gd name="T17" fmla="*/ 8 h 10"/>
                  <a:gd name="T18" fmla="*/ 10 w 10"/>
                  <a:gd name="T19" fmla="*/ 5 h 10"/>
                  <a:gd name="T20" fmla="*/ 10 w 10"/>
                  <a:gd name="T21" fmla="*/ 2 h 10"/>
                  <a:gd name="T22" fmla="*/ 7 w 10"/>
                  <a:gd name="T23" fmla="*/ 2 h 10"/>
                  <a:gd name="T24" fmla="*/ 7 w 10"/>
                  <a:gd name="T25" fmla="*/ 0 h 10"/>
                  <a:gd name="T26" fmla="*/ 0 w 10"/>
                  <a:gd name="T27" fmla="*/ 0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10"/>
                  <a:gd name="T44" fmla="*/ 10 w 10"/>
                  <a:gd name="T45" fmla="*/ 10 h 1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10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5" y="10"/>
                    </a:lnTo>
                    <a:lnTo>
                      <a:pt x="7" y="10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03" name="Freeform 3871"/>
              <p:cNvSpPr>
                <a:spLocks/>
              </p:cNvSpPr>
              <p:nvPr/>
            </p:nvSpPr>
            <p:spPr bwMode="auto">
              <a:xfrm>
                <a:off x="1763" y="2472"/>
                <a:ext cx="11" cy="6"/>
              </a:xfrm>
              <a:custGeom>
                <a:avLst/>
                <a:gdLst>
                  <a:gd name="T0" fmla="*/ 0 w 11"/>
                  <a:gd name="T1" fmla="*/ 0 h 6"/>
                  <a:gd name="T2" fmla="*/ 0 w 11"/>
                  <a:gd name="T3" fmla="*/ 3 h 6"/>
                  <a:gd name="T4" fmla="*/ 0 w 11"/>
                  <a:gd name="T5" fmla="*/ 3 h 6"/>
                  <a:gd name="T6" fmla="*/ 0 w 11"/>
                  <a:gd name="T7" fmla="*/ 6 h 6"/>
                  <a:gd name="T8" fmla="*/ 0 w 11"/>
                  <a:gd name="T9" fmla="*/ 6 h 6"/>
                  <a:gd name="T10" fmla="*/ 8 w 11"/>
                  <a:gd name="T11" fmla="*/ 6 h 6"/>
                  <a:gd name="T12" fmla="*/ 11 w 11"/>
                  <a:gd name="T13" fmla="*/ 6 h 6"/>
                  <a:gd name="T14" fmla="*/ 11 w 11"/>
                  <a:gd name="T15" fmla="*/ 6 h 6"/>
                  <a:gd name="T16" fmla="*/ 11 w 11"/>
                  <a:gd name="T17" fmla="*/ 6 h 6"/>
                  <a:gd name="T18" fmla="*/ 8 w 11"/>
                  <a:gd name="T19" fmla="*/ 3 h 6"/>
                  <a:gd name="T20" fmla="*/ 8 w 11"/>
                  <a:gd name="T21" fmla="*/ 0 h 6"/>
                  <a:gd name="T22" fmla="*/ 8 w 11"/>
                  <a:gd name="T23" fmla="*/ 0 h 6"/>
                  <a:gd name="T24" fmla="*/ 0 w 11"/>
                  <a:gd name="T25" fmla="*/ 0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1"/>
                  <a:gd name="T40" fmla="*/ 0 h 6"/>
                  <a:gd name="T41" fmla="*/ 11 w 11"/>
                  <a:gd name="T42" fmla="*/ 6 h 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1" h="6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8" y="6"/>
                    </a:lnTo>
                    <a:lnTo>
                      <a:pt x="11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04" name="Freeform 3872"/>
              <p:cNvSpPr>
                <a:spLocks/>
              </p:cNvSpPr>
              <p:nvPr/>
            </p:nvSpPr>
            <p:spPr bwMode="auto">
              <a:xfrm>
                <a:off x="1758" y="2480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8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05" name="Freeform 3873"/>
              <p:cNvSpPr>
                <a:spLocks/>
              </p:cNvSpPr>
              <p:nvPr/>
            </p:nvSpPr>
            <p:spPr bwMode="auto">
              <a:xfrm>
                <a:off x="1753" y="2491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2 h 8"/>
                  <a:gd name="T4" fmla="*/ 0 w 10"/>
                  <a:gd name="T5" fmla="*/ 2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8 w 10"/>
                  <a:gd name="T21" fmla="*/ 2 h 8"/>
                  <a:gd name="T22" fmla="*/ 8 w 10"/>
                  <a:gd name="T23" fmla="*/ 0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06" name="Freeform 3874"/>
              <p:cNvSpPr>
                <a:spLocks/>
              </p:cNvSpPr>
              <p:nvPr/>
            </p:nvSpPr>
            <p:spPr bwMode="auto">
              <a:xfrm>
                <a:off x="1745" y="2501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3 h 8"/>
                  <a:gd name="T6" fmla="*/ 0 w 13"/>
                  <a:gd name="T7" fmla="*/ 6 h 8"/>
                  <a:gd name="T8" fmla="*/ 0 w 13"/>
                  <a:gd name="T9" fmla="*/ 8 h 8"/>
                  <a:gd name="T10" fmla="*/ 8 w 13"/>
                  <a:gd name="T11" fmla="*/ 8 h 8"/>
                  <a:gd name="T12" fmla="*/ 11 w 13"/>
                  <a:gd name="T13" fmla="*/ 8 h 8"/>
                  <a:gd name="T14" fmla="*/ 13 w 13"/>
                  <a:gd name="T15" fmla="*/ 8 h 8"/>
                  <a:gd name="T16" fmla="*/ 13 w 13"/>
                  <a:gd name="T17" fmla="*/ 6 h 8"/>
                  <a:gd name="T18" fmla="*/ 11 w 13"/>
                  <a:gd name="T19" fmla="*/ 3 h 8"/>
                  <a:gd name="T20" fmla="*/ 11 w 13"/>
                  <a:gd name="T21" fmla="*/ 3 h 8"/>
                  <a:gd name="T22" fmla="*/ 8 w 13"/>
                  <a:gd name="T23" fmla="*/ 0 h 8"/>
                  <a:gd name="T24" fmla="*/ 0 w 13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8"/>
                  <a:gd name="T41" fmla="*/ 13 w 13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07" name="Freeform 3875"/>
              <p:cNvSpPr>
                <a:spLocks/>
              </p:cNvSpPr>
              <p:nvPr/>
            </p:nvSpPr>
            <p:spPr bwMode="auto">
              <a:xfrm>
                <a:off x="1737" y="2512"/>
                <a:ext cx="13" cy="10"/>
              </a:xfrm>
              <a:custGeom>
                <a:avLst/>
                <a:gdLst>
                  <a:gd name="T0" fmla="*/ 3 w 13"/>
                  <a:gd name="T1" fmla="*/ 2 h 10"/>
                  <a:gd name="T2" fmla="*/ 3 w 13"/>
                  <a:gd name="T3" fmla="*/ 5 h 10"/>
                  <a:gd name="T4" fmla="*/ 0 w 13"/>
                  <a:gd name="T5" fmla="*/ 5 h 10"/>
                  <a:gd name="T6" fmla="*/ 0 w 13"/>
                  <a:gd name="T7" fmla="*/ 8 h 10"/>
                  <a:gd name="T8" fmla="*/ 3 w 13"/>
                  <a:gd name="T9" fmla="*/ 8 h 10"/>
                  <a:gd name="T10" fmla="*/ 8 w 13"/>
                  <a:gd name="T11" fmla="*/ 10 h 10"/>
                  <a:gd name="T12" fmla="*/ 11 w 13"/>
                  <a:gd name="T13" fmla="*/ 10 h 10"/>
                  <a:gd name="T14" fmla="*/ 13 w 13"/>
                  <a:gd name="T15" fmla="*/ 10 h 10"/>
                  <a:gd name="T16" fmla="*/ 13 w 13"/>
                  <a:gd name="T17" fmla="*/ 8 h 10"/>
                  <a:gd name="T18" fmla="*/ 13 w 13"/>
                  <a:gd name="T19" fmla="*/ 8 h 10"/>
                  <a:gd name="T20" fmla="*/ 13 w 13"/>
                  <a:gd name="T21" fmla="*/ 5 h 10"/>
                  <a:gd name="T22" fmla="*/ 11 w 13"/>
                  <a:gd name="T23" fmla="*/ 2 h 10"/>
                  <a:gd name="T24" fmla="*/ 11 w 13"/>
                  <a:gd name="T25" fmla="*/ 0 h 10"/>
                  <a:gd name="T26" fmla="*/ 8 w 13"/>
                  <a:gd name="T27" fmla="*/ 0 h 10"/>
                  <a:gd name="T28" fmla="*/ 3 w 13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3"/>
                  <a:gd name="T46" fmla="*/ 0 h 10"/>
                  <a:gd name="T47" fmla="*/ 13 w 13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3" h="10">
                    <a:moveTo>
                      <a:pt x="3" y="2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8" y="10"/>
                    </a:lnTo>
                    <a:lnTo>
                      <a:pt x="11" y="10"/>
                    </a:lnTo>
                    <a:lnTo>
                      <a:pt x="13" y="10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08" name="Freeform 3876"/>
              <p:cNvSpPr>
                <a:spLocks/>
              </p:cNvSpPr>
              <p:nvPr/>
            </p:nvSpPr>
            <p:spPr bwMode="auto">
              <a:xfrm>
                <a:off x="1779" y="2472"/>
                <a:ext cx="11" cy="6"/>
              </a:xfrm>
              <a:custGeom>
                <a:avLst/>
                <a:gdLst>
                  <a:gd name="T0" fmla="*/ 0 w 11"/>
                  <a:gd name="T1" fmla="*/ 0 h 6"/>
                  <a:gd name="T2" fmla="*/ 0 w 11"/>
                  <a:gd name="T3" fmla="*/ 3 h 6"/>
                  <a:gd name="T4" fmla="*/ 0 w 11"/>
                  <a:gd name="T5" fmla="*/ 3 h 6"/>
                  <a:gd name="T6" fmla="*/ 0 w 11"/>
                  <a:gd name="T7" fmla="*/ 6 h 6"/>
                  <a:gd name="T8" fmla="*/ 0 w 11"/>
                  <a:gd name="T9" fmla="*/ 6 h 6"/>
                  <a:gd name="T10" fmla="*/ 8 w 11"/>
                  <a:gd name="T11" fmla="*/ 6 h 6"/>
                  <a:gd name="T12" fmla="*/ 11 w 11"/>
                  <a:gd name="T13" fmla="*/ 6 h 6"/>
                  <a:gd name="T14" fmla="*/ 11 w 11"/>
                  <a:gd name="T15" fmla="*/ 6 h 6"/>
                  <a:gd name="T16" fmla="*/ 11 w 11"/>
                  <a:gd name="T17" fmla="*/ 3 h 6"/>
                  <a:gd name="T18" fmla="*/ 8 w 11"/>
                  <a:gd name="T19" fmla="*/ 0 h 6"/>
                  <a:gd name="T20" fmla="*/ 8 w 11"/>
                  <a:gd name="T21" fmla="*/ 0 h 6"/>
                  <a:gd name="T22" fmla="*/ 0 w 11"/>
                  <a:gd name="T23" fmla="*/ 0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1"/>
                  <a:gd name="T37" fmla="*/ 0 h 6"/>
                  <a:gd name="T38" fmla="*/ 11 w 11"/>
                  <a:gd name="T39" fmla="*/ 6 h 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1" h="6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8" y="6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09" name="Freeform 3877"/>
              <p:cNvSpPr>
                <a:spLocks/>
              </p:cNvSpPr>
              <p:nvPr/>
            </p:nvSpPr>
            <p:spPr bwMode="auto">
              <a:xfrm>
                <a:off x="1774" y="2480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3 h 8"/>
                  <a:gd name="T6" fmla="*/ 0 w 13"/>
                  <a:gd name="T7" fmla="*/ 6 h 8"/>
                  <a:gd name="T8" fmla="*/ 3 w 13"/>
                  <a:gd name="T9" fmla="*/ 6 h 8"/>
                  <a:gd name="T10" fmla="*/ 8 w 13"/>
                  <a:gd name="T11" fmla="*/ 8 h 8"/>
                  <a:gd name="T12" fmla="*/ 10 w 13"/>
                  <a:gd name="T13" fmla="*/ 8 h 8"/>
                  <a:gd name="T14" fmla="*/ 13 w 13"/>
                  <a:gd name="T15" fmla="*/ 8 h 8"/>
                  <a:gd name="T16" fmla="*/ 13 w 13"/>
                  <a:gd name="T17" fmla="*/ 6 h 8"/>
                  <a:gd name="T18" fmla="*/ 13 w 13"/>
                  <a:gd name="T19" fmla="*/ 6 h 8"/>
                  <a:gd name="T20" fmla="*/ 10 w 13"/>
                  <a:gd name="T21" fmla="*/ 3 h 8"/>
                  <a:gd name="T22" fmla="*/ 10 w 13"/>
                  <a:gd name="T23" fmla="*/ 3 h 8"/>
                  <a:gd name="T24" fmla="*/ 8 w 13"/>
                  <a:gd name="T25" fmla="*/ 0 h 8"/>
                  <a:gd name="T26" fmla="*/ 0 w 13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8"/>
                  <a:gd name="T44" fmla="*/ 13 w 13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10" name="Freeform 3878"/>
              <p:cNvSpPr>
                <a:spLocks/>
              </p:cNvSpPr>
              <p:nvPr/>
            </p:nvSpPr>
            <p:spPr bwMode="auto">
              <a:xfrm>
                <a:off x="1769" y="2491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2 h 8"/>
                  <a:gd name="T4" fmla="*/ 0 w 13"/>
                  <a:gd name="T5" fmla="*/ 2 h 8"/>
                  <a:gd name="T6" fmla="*/ 0 w 13"/>
                  <a:gd name="T7" fmla="*/ 5 h 8"/>
                  <a:gd name="T8" fmla="*/ 0 w 13"/>
                  <a:gd name="T9" fmla="*/ 5 h 8"/>
                  <a:gd name="T10" fmla="*/ 5 w 13"/>
                  <a:gd name="T11" fmla="*/ 8 h 8"/>
                  <a:gd name="T12" fmla="*/ 10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3 w 13"/>
                  <a:gd name="T19" fmla="*/ 5 h 8"/>
                  <a:gd name="T20" fmla="*/ 10 w 13"/>
                  <a:gd name="T21" fmla="*/ 2 h 8"/>
                  <a:gd name="T22" fmla="*/ 10 w 13"/>
                  <a:gd name="T23" fmla="*/ 2 h 8"/>
                  <a:gd name="T24" fmla="*/ 8 w 13"/>
                  <a:gd name="T25" fmla="*/ 0 h 8"/>
                  <a:gd name="T26" fmla="*/ 0 w 13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8"/>
                  <a:gd name="T44" fmla="*/ 13 w 13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11" name="Freeform 3879"/>
              <p:cNvSpPr>
                <a:spLocks/>
              </p:cNvSpPr>
              <p:nvPr/>
            </p:nvSpPr>
            <p:spPr bwMode="auto">
              <a:xfrm>
                <a:off x="1763" y="2501"/>
                <a:ext cx="14" cy="8"/>
              </a:xfrm>
              <a:custGeom>
                <a:avLst/>
                <a:gdLst>
                  <a:gd name="T0" fmla="*/ 0 w 14"/>
                  <a:gd name="T1" fmla="*/ 0 h 8"/>
                  <a:gd name="T2" fmla="*/ 0 w 14"/>
                  <a:gd name="T3" fmla="*/ 3 h 8"/>
                  <a:gd name="T4" fmla="*/ 0 w 14"/>
                  <a:gd name="T5" fmla="*/ 6 h 8"/>
                  <a:gd name="T6" fmla="*/ 0 w 14"/>
                  <a:gd name="T7" fmla="*/ 8 h 8"/>
                  <a:gd name="T8" fmla="*/ 0 w 14"/>
                  <a:gd name="T9" fmla="*/ 8 h 8"/>
                  <a:gd name="T10" fmla="*/ 8 w 14"/>
                  <a:gd name="T11" fmla="*/ 8 h 8"/>
                  <a:gd name="T12" fmla="*/ 11 w 14"/>
                  <a:gd name="T13" fmla="*/ 8 h 8"/>
                  <a:gd name="T14" fmla="*/ 14 w 14"/>
                  <a:gd name="T15" fmla="*/ 8 h 8"/>
                  <a:gd name="T16" fmla="*/ 14 w 14"/>
                  <a:gd name="T17" fmla="*/ 6 h 8"/>
                  <a:gd name="T18" fmla="*/ 11 w 14"/>
                  <a:gd name="T19" fmla="*/ 3 h 8"/>
                  <a:gd name="T20" fmla="*/ 11 w 14"/>
                  <a:gd name="T21" fmla="*/ 3 h 8"/>
                  <a:gd name="T22" fmla="*/ 8 w 14"/>
                  <a:gd name="T23" fmla="*/ 0 h 8"/>
                  <a:gd name="T24" fmla="*/ 0 w 14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4"/>
                  <a:gd name="T40" fmla="*/ 0 h 8"/>
                  <a:gd name="T41" fmla="*/ 14 w 14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4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4" y="8"/>
                    </a:lnTo>
                    <a:lnTo>
                      <a:pt x="14" y="6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12" name="Freeform 3880"/>
              <p:cNvSpPr>
                <a:spLocks/>
              </p:cNvSpPr>
              <p:nvPr/>
            </p:nvSpPr>
            <p:spPr bwMode="auto">
              <a:xfrm>
                <a:off x="1758" y="2512"/>
                <a:ext cx="13" cy="10"/>
              </a:xfrm>
              <a:custGeom>
                <a:avLst/>
                <a:gdLst>
                  <a:gd name="T0" fmla="*/ 0 w 13"/>
                  <a:gd name="T1" fmla="*/ 2 h 10"/>
                  <a:gd name="T2" fmla="*/ 0 w 13"/>
                  <a:gd name="T3" fmla="*/ 5 h 10"/>
                  <a:gd name="T4" fmla="*/ 0 w 13"/>
                  <a:gd name="T5" fmla="*/ 5 h 10"/>
                  <a:gd name="T6" fmla="*/ 0 w 13"/>
                  <a:gd name="T7" fmla="*/ 8 h 10"/>
                  <a:gd name="T8" fmla="*/ 0 w 13"/>
                  <a:gd name="T9" fmla="*/ 10 h 10"/>
                  <a:gd name="T10" fmla="*/ 8 w 13"/>
                  <a:gd name="T11" fmla="*/ 10 h 10"/>
                  <a:gd name="T12" fmla="*/ 11 w 13"/>
                  <a:gd name="T13" fmla="*/ 10 h 10"/>
                  <a:gd name="T14" fmla="*/ 13 w 13"/>
                  <a:gd name="T15" fmla="*/ 10 h 10"/>
                  <a:gd name="T16" fmla="*/ 13 w 13"/>
                  <a:gd name="T17" fmla="*/ 8 h 10"/>
                  <a:gd name="T18" fmla="*/ 11 w 13"/>
                  <a:gd name="T19" fmla="*/ 5 h 10"/>
                  <a:gd name="T20" fmla="*/ 8 w 13"/>
                  <a:gd name="T21" fmla="*/ 2 h 10"/>
                  <a:gd name="T22" fmla="*/ 8 w 13"/>
                  <a:gd name="T23" fmla="*/ 2 h 10"/>
                  <a:gd name="T24" fmla="*/ 5 w 13"/>
                  <a:gd name="T25" fmla="*/ 0 h 10"/>
                  <a:gd name="T26" fmla="*/ 0 w 13"/>
                  <a:gd name="T27" fmla="*/ 2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10"/>
                  <a:gd name="T44" fmla="*/ 13 w 13"/>
                  <a:gd name="T45" fmla="*/ 10 h 1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10">
                    <a:moveTo>
                      <a:pt x="0" y="2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8" y="10"/>
                    </a:lnTo>
                    <a:lnTo>
                      <a:pt x="11" y="10"/>
                    </a:lnTo>
                    <a:lnTo>
                      <a:pt x="13" y="10"/>
                    </a:lnTo>
                    <a:lnTo>
                      <a:pt x="13" y="8"/>
                    </a:lnTo>
                    <a:lnTo>
                      <a:pt x="11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13" name="Freeform 3881"/>
              <p:cNvSpPr>
                <a:spLocks/>
              </p:cNvSpPr>
              <p:nvPr/>
            </p:nvSpPr>
            <p:spPr bwMode="auto">
              <a:xfrm>
                <a:off x="1886" y="2472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6 h 8"/>
                  <a:gd name="T6" fmla="*/ 8 w 8"/>
                  <a:gd name="T7" fmla="*/ 6 h 8"/>
                  <a:gd name="T8" fmla="*/ 6 w 8"/>
                  <a:gd name="T9" fmla="*/ 8 h 8"/>
                  <a:gd name="T10" fmla="*/ 3 w 8"/>
                  <a:gd name="T11" fmla="*/ 8 h 8"/>
                  <a:gd name="T12" fmla="*/ 3 w 8"/>
                  <a:gd name="T13" fmla="*/ 8 h 8"/>
                  <a:gd name="T14" fmla="*/ 0 w 8"/>
                  <a:gd name="T15" fmla="*/ 6 h 8"/>
                  <a:gd name="T16" fmla="*/ 0 w 8"/>
                  <a:gd name="T17" fmla="*/ 6 h 8"/>
                  <a:gd name="T18" fmla="*/ 0 w 8"/>
                  <a:gd name="T19" fmla="*/ 3 h 8"/>
                  <a:gd name="T20" fmla="*/ 3 w 8"/>
                  <a:gd name="T21" fmla="*/ 3 h 8"/>
                  <a:gd name="T22" fmla="*/ 3 w 8"/>
                  <a:gd name="T23" fmla="*/ 3 h 8"/>
                  <a:gd name="T24" fmla="*/ 6 w 8"/>
                  <a:gd name="T25" fmla="*/ 0 h 8"/>
                  <a:gd name="T26" fmla="*/ 8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14" name="Freeform 3882"/>
              <p:cNvSpPr>
                <a:spLocks/>
              </p:cNvSpPr>
              <p:nvPr/>
            </p:nvSpPr>
            <p:spPr bwMode="auto">
              <a:xfrm>
                <a:off x="1892" y="2480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6 h 8"/>
                  <a:gd name="T6" fmla="*/ 8 w 8"/>
                  <a:gd name="T7" fmla="*/ 6 h 8"/>
                  <a:gd name="T8" fmla="*/ 5 w 8"/>
                  <a:gd name="T9" fmla="*/ 8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6 h 8"/>
                  <a:gd name="T16" fmla="*/ 0 w 8"/>
                  <a:gd name="T17" fmla="*/ 6 h 8"/>
                  <a:gd name="T18" fmla="*/ 0 w 8"/>
                  <a:gd name="T19" fmla="*/ 3 h 8"/>
                  <a:gd name="T20" fmla="*/ 0 w 8"/>
                  <a:gd name="T21" fmla="*/ 3 h 8"/>
                  <a:gd name="T22" fmla="*/ 2 w 8"/>
                  <a:gd name="T23" fmla="*/ 3 h 8"/>
                  <a:gd name="T24" fmla="*/ 5 w 8"/>
                  <a:gd name="T25" fmla="*/ 0 h 8"/>
                  <a:gd name="T26" fmla="*/ 8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15" name="Freeform 3883"/>
              <p:cNvSpPr>
                <a:spLocks/>
              </p:cNvSpPr>
              <p:nvPr/>
            </p:nvSpPr>
            <p:spPr bwMode="auto">
              <a:xfrm>
                <a:off x="1897" y="2491"/>
                <a:ext cx="8" cy="5"/>
              </a:xfrm>
              <a:custGeom>
                <a:avLst/>
                <a:gdLst>
                  <a:gd name="T0" fmla="*/ 8 w 8"/>
                  <a:gd name="T1" fmla="*/ 0 h 5"/>
                  <a:gd name="T2" fmla="*/ 8 w 8"/>
                  <a:gd name="T3" fmla="*/ 2 h 5"/>
                  <a:gd name="T4" fmla="*/ 8 w 8"/>
                  <a:gd name="T5" fmla="*/ 2 h 5"/>
                  <a:gd name="T6" fmla="*/ 8 w 8"/>
                  <a:gd name="T7" fmla="*/ 5 h 5"/>
                  <a:gd name="T8" fmla="*/ 8 w 8"/>
                  <a:gd name="T9" fmla="*/ 5 h 5"/>
                  <a:gd name="T10" fmla="*/ 5 w 8"/>
                  <a:gd name="T11" fmla="*/ 5 h 5"/>
                  <a:gd name="T12" fmla="*/ 3 w 8"/>
                  <a:gd name="T13" fmla="*/ 5 h 5"/>
                  <a:gd name="T14" fmla="*/ 3 w 8"/>
                  <a:gd name="T15" fmla="*/ 5 h 5"/>
                  <a:gd name="T16" fmla="*/ 0 w 8"/>
                  <a:gd name="T17" fmla="*/ 5 h 5"/>
                  <a:gd name="T18" fmla="*/ 0 w 8"/>
                  <a:gd name="T19" fmla="*/ 2 h 5"/>
                  <a:gd name="T20" fmla="*/ 0 w 8"/>
                  <a:gd name="T21" fmla="*/ 0 h 5"/>
                  <a:gd name="T22" fmla="*/ 0 w 8"/>
                  <a:gd name="T23" fmla="*/ 0 h 5"/>
                  <a:gd name="T24" fmla="*/ 3 w 8"/>
                  <a:gd name="T25" fmla="*/ 0 h 5"/>
                  <a:gd name="T26" fmla="*/ 5 w 8"/>
                  <a:gd name="T27" fmla="*/ 0 h 5"/>
                  <a:gd name="T28" fmla="*/ 8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8" y="0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16" name="Freeform 3884"/>
              <p:cNvSpPr>
                <a:spLocks/>
              </p:cNvSpPr>
              <p:nvPr/>
            </p:nvSpPr>
            <p:spPr bwMode="auto">
              <a:xfrm>
                <a:off x="1902" y="2499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2 h 8"/>
                  <a:gd name="T4" fmla="*/ 8 w 8"/>
                  <a:gd name="T5" fmla="*/ 2 h 8"/>
                  <a:gd name="T6" fmla="*/ 8 w 8"/>
                  <a:gd name="T7" fmla="*/ 5 h 8"/>
                  <a:gd name="T8" fmla="*/ 8 w 8"/>
                  <a:gd name="T9" fmla="*/ 5 h 8"/>
                  <a:gd name="T10" fmla="*/ 5 w 8"/>
                  <a:gd name="T11" fmla="*/ 8 h 8"/>
                  <a:gd name="T12" fmla="*/ 3 w 8"/>
                  <a:gd name="T13" fmla="*/ 8 h 8"/>
                  <a:gd name="T14" fmla="*/ 3 w 8"/>
                  <a:gd name="T15" fmla="*/ 8 h 8"/>
                  <a:gd name="T16" fmla="*/ 0 w 8"/>
                  <a:gd name="T17" fmla="*/ 5 h 8"/>
                  <a:gd name="T18" fmla="*/ 0 w 8"/>
                  <a:gd name="T19" fmla="*/ 5 h 8"/>
                  <a:gd name="T20" fmla="*/ 0 w 8"/>
                  <a:gd name="T21" fmla="*/ 2 h 8"/>
                  <a:gd name="T22" fmla="*/ 3 w 8"/>
                  <a:gd name="T23" fmla="*/ 2 h 8"/>
                  <a:gd name="T24" fmla="*/ 3 w 8"/>
                  <a:gd name="T25" fmla="*/ 0 h 8"/>
                  <a:gd name="T26" fmla="*/ 5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17" name="Freeform 3885"/>
              <p:cNvSpPr>
                <a:spLocks/>
              </p:cNvSpPr>
              <p:nvPr/>
            </p:nvSpPr>
            <p:spPr bwMode="auto">
              <a:xfrm>
                <a:off x="1910" y="2509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8 w 8"/>
                  <a:gd name="T3" fmla="*/ 3 h 8"/>
                  <a:gd name="T4" fmla="*/ 8 w 8"/>
                  <a:gd name="T5" fmla="*/ 3 h 8"/>
                  <a:gd name="T6" fmla="*/ 8 w 8"/>
                  <a:gd name="T7" fmla="*/ 5 h 8"/>
                  <a:gd name="T8" fmla="*/ 8 w 8"/>
                  <a:gd name="T9" fmla="*/ 5 h 8"/>
                  <a:gd name="T10" fmla="*/ 5 w 8"/>
                  <a:gd name="T11" fmla="*/ 8 h 8"/>
                  <a:gd name="T12" fmla="*/ 3 w 8"/>
                  <a:gd name="T13" fmla="*/ 8 h 8"/>
                  <a:gd name="T14" fmla="*/ 0 w 8"/>
                  <a:gd name="T15" fmla="*/ 8 h 8"/>
                  <a:gd name="T16" fmla="*/ 0 w 8"/>
                  <a:gd name="T17" fmla="*/ 5 h 8"/>
                  <a:gd name="T18" fmla="*/ 0 w 8"/>
                  <a:gd name="T19" fmla="*/ 5 h 8"/>
                  <a:gd name="T20" fmla="*/ 0 w 8"/>
                  <a:gd name="T21" fmla="*/ 3 h 8"/>
                  <a:gd name="T22" fmla="*/ 0 w 8"/>
                  <a:gd name="T23" fmla="*/ 0 h 8"/>
                  <a:gd name="T24" fmla="*/ 0 w 8"/>
                  <a:gd name="T25" fmla="*/ 0 h 8"/>
                  <a:gd name="T26" fmla="*/ 3 w 8"/>
                  <a:gd name="T27" fmla="*/ 0 h 8"/>
                  <a:gd name="T28" fmla="*/ 5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5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18" name="Freeform 3886"/>
              <p:cNvSpPr>
                <a:spLocks/>
              </p:cNvSpPr>
              <p:nvPr/>
            </p:nvSpPr>
            <p:spPr bwMode="auto">
              <a:xfrm>
                <a:off x="1873" y="2472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6 h 8"/>
                  <a:gd name="T6" fmla="*/ 8 w 8"/>
                  <a:gd name="T7" fmla="*/ 6 h 8"/>
                  <a:gd name="T8" fmla="*/ 6 w 8"/>
                  <a:gd name="T9" fmla="*/ 8 h 8"/>
                  <a:gd name="T10" fmla="*/ 3 w 8"/>
                  <a:gd name="T11" fmla="*/ 8 h 8"/>
                  <a:gd name="T12" fmla="*/ 3 w 8"/>
                  <a:gd name="T13" fmla="*/ 8 h 8"/>
                  <a:gd name="T14" fmla="*/ 0 w 8"/>
                  <a:gd name="T15" fmla="*/ 6 h 8"/>
                  <a:gd name="T16" fmla="*/ 3 w 8"/>
                  <a:gd name="T17" fmla="*/ 6 h 8"/>
                  <a:gd name="T18" fmla="*/ 3 w 8"/>
                  <a:gd name="T19" fmla="*/ 3 h 8"/>
                  <a:gd name="T20" fmla="*/ 3 w 8"/>
                  <a:gd name="T21" fmla="*/ 3 h 8"/>
                  <a:gd name="T22" fmla="*/ 6 w 8"/>
                  <a:gd name="T23" fmla="*/ 0 h 8"/>
                  <a:gd name="T24" fmla="*/ 8 w 8"/>
                  <a:gd name="T25" fmla="*/ 3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8"/>
                  <a:gd name="T41" fmla="*/ 8 w 8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19" name="Freeform 3887"/>
              <p:cNvSpPr>
                <a:spLocks/>
              </p:cNvSpPr>
              <p:nvPr/>
            </p:nvSpPr>
            <p:spPr bwMode="auto">
              <a:xfrm>
                <a:off x="1879" y="2480"/>
                <a:ext cx="7" cy="8"/>
              </a:xfrm>
              <a:custGeom>
                <a:avLst/>
                <a:gdLst>
                  <a:gd name="T0" fmla="*/ 7 w 7"/>
                  <a:gd name="T1" fmla="*/ 3 h 8"/>
                  <a:gd name="T2" fmla="*/ 7 w 7"/>
                  <a:gd name="T3" fmla="*/ 3 h 8"/>
                  <a:gd name="T4" fmla="*/ 7 w 7"/>
                  <a:gd name="T5" fmla="*/ 6 h 8"/>
                  <a:gd name="T6" fmla="*/ 7 w 7"/>
                  <a:gd name="T7" fmla="*/ 6 h 8"/>
                  <a:gd name="T8" fmla="*/ 5 w 7"/>
                  <a:gd name="T9" fmla="*/ 8 h 8"/>
                  <a:gd name="T10" fmla="*/ 2 w 7"/>
                  <a:gd name="T11" fmla="*/ 8 h 8"/>
                  <a:gd name="T12" fmla="*/ 2 w 7"/>
                  <a:gd name="T13" fmla="*/ 8 h 8"/>
                  <a:gd name="T14" fmla="*/ 0 w 7"/>
                  <a:gd name="T15" fmla="*/ 6 h 8"/>
                  <a:gd name="T16" fmla="*/ 0 w 7"/>
                  <a:gd name="T17" fmla="*/ 6 h 8"/>
                  <a:gd name="T18" fmla="*/ 2 w 7"/>
                  <a:gd name="T19" fmla="*/ 3 h 8"/>
                  <a:gd name="T20" fmla="*/ 2 w 7"/>
                  <a:gd name="T21" fmla="*/ 3 h 8"/>
                  <a:gd name="T22" fmla="*/ 5 w 7"/>
                  <a:gd name="T23" fmla="*/ 0 h 8"/>
                  <a:gd name="T24" fmla="*/ 7 w 7"/>
                  <a:gd name="T25" fmla="*/ 3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7"/>
                  <a:gd name="T40" fmla="*/ 0 h 8"/>
                  <a:gd name="T41" fmla="*/ 7 w 7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7" h="8">
                    <a:moveTo>
                      <a:pt x="7" y="3"/>
                    </a:moveTo>
                    <a:lnTo>
                      <a:pt x="7" y="3"/>
                    </a:lnTo>
                    <a:lnTo>
                      <a:pt x="7" y="6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20" name="Freeform 3888"/>
              <p:cNvSpPr>
                <a:spLocks/>
              </p:cNvSpPr>
              <p:nvPr/>
            </p:nvSpPr>
            <p:spPr bwMode="auto">
              <a:xfrm>
                <a:off x="1884" y="2491"/>
                <a:ext cx="8" cy="5"/>
              </a:xfrm>
              <a:custGeom>
                <a:avLst/>
                <a:gdLst>
                  <a:gd name="T0" fmla="*/ 8 w 8"/>
                  <a:gd name="T1" fmla="*/ 0 h 5"/>
                  <a:gd name="T2" fmla="*/ 8 w 8"/>
                  <a:gd name="T3" fmla="*/ 2 h 5"/>
                  <a:gd name="T4" fmla="*/ 8 w 8"/>
                  <a:gd name="T5" fmla="*/ 2 h 5"/>
                  <a:gd name="T6" fmla="*/ 8 w 8"/>
                  <a:gd name="T7" fmla="*/ 5 h 5"/>
                  <a:gd name="T8" fmla="*/ 8 w 8"/>
                  <a:gd name="T9" fmla="*/ 5 h 5"/>
                  <a:gd name="T10" fmla="*/ 5 w 8"/>
                  <a:gd name="T11" fmla="*/ 5 h 5"/>
                  <a:gd name="T12" fmla="*/ 2 w 8"/>
                  <a:gd name="T13" fmla="*/ 5 h 5"/>
                  <a:gd name="T14" fmla="*/ 2 w 8"/>
                  <a:gd name="T15" fmla="*/ 5 h 5"/>
                  <a:gd name="T16" fmla="*/ 0 w 8"/>
                  <a:gd name="T17" fmla="*/ 5 h 5"/>
                  <a:gd name="T18" fmla="*/ 0 w 8"/>
                  <a:gd name="T19" fmla="*/ 2 h 5"/>
                  <a:gd name="T20" fmla="*/ 0 w 8"/>
                  <a:gd name="T21" fmla="*/ 0 h 5"/>
                  <a:gd name="T22" fmla="*/ 2 w 8"/>
                  <a:gd name="T23" fmla="*/ 0 h 5"/>
                  <a:gd name="T24" fmla="*/ 2 w 8"/>
                  <a:gd name="T25" fmla="*/ 0 h 5"/>
                  <a:gd name="T26" fmla="*/ 5 w 8"/>
                  <a:gd name="T27" fmla="*/ 0 h 5"/>
                  <a:gd name="T28" fmla="*/ 8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8" y="0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21" name="Freeform 3889"/>
              <p:cNvSpPr>
                <a:spLocks/>
              </p:cNvSpPr>
              <p:nvPr/>
            </p:nvSpPr>
            <p:spPr bwMode="auto">
              <a:xfrm>
                <a:off x="1889" y="2499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2 h 8"/>
                  <a:gd name="T4" fmla="*/ 8 w 8"/>
                  <a:gd name="T5" fmla="*/ 5 h 8"/>
                  <a:gd name="T6" fmla="*/ 8 w 8"/>
                  <a:gd name="T7" fmla="*/ 5 h 8"/>
                  <a:gd name="T8" fmla="*/ 8 w 8"/>
                  <a:gd name="T9" fmla="*/ 5 h 8"/>
                  <a:gd name="T10" fmla="*/ 5 w 8"/>
                  <a:gd name="T11" fmla="*/ 8 h 8"/>
                  <a:gd name="T12" fmla="*/ 3 w 8"/>
                  <a:gd name="T13" fmla="*/ 8 h 8"/>
                  <a:gd name="T14" fmla="*/ 3 w 8"/>
                  <a:gd name="T15" fmla="*/ 8 h 8"/>
                  <a:gd name="T16" fmla="*/ 0 w 8"/>
                  <a:gd name="T17" fmla="*/ 8 h 8"/>
                  <a:gd name="T18" fmla="*/ 0 w 8"/>
                  <a:gd name="T19" fmla="*/ 5 h 8"/>
                  <a:gd name="T20" fmla="*/ 3 w 8"/>
                  <a:gd name="T21" fmla="*/ 2 h 8"/>
                  <a:gd name="T22" fmla="*/ 3 w 8"/>
                  <a:gd name="T23" fmla="*/ 2 h 8"/>
                  <a:gd name="T24" fmla="*/ 3 w 8"/>
                  <a:gd name="T25" fmla="*/ 0 h 8"/>
                  <a:gd name="T26" fmla="*/ 5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22" name="Freeform 3890"/>
              <p:cNvSpPr>
                <a:spLocks/>
              </p:cNvSpPr>
              <p:nvPr/>
            </p:nvSpPr>
            <p:spPr bwMode="auto">
              <a:xfrm>
                <a:off x="1894" y="2509"/>
                <a:ext cx="11" cy="8"/>
              </a:xfrm>
              <a:custGeom>
                <a:avLst/>
                <a:gdLst>
                  <a:gd name="T0" fmla="*/ 11 w 11"/>
                  <a:gd name="T1" fmla="*/ 0 h 8"/>
                  <a:gd name="T2" fmla="*/ 11 w 11"/>
                  <a:gd name="T3" fmla="*/ 3 h 8"/>
                  <a:gd name="T4" fmla="*/ 11 w 11"/>
                  <a:gd name="T5" fmla="*/ 3 h 8"/>
                  <a:gd name="T6" fmla="*/ 11 w 11"/>
                  <a:gd name="T7" fmla="*/ 5 h 8"/>
                  <a:gd name="T8" fmla="*/ 11 w 11"/>
                  <a:gd name="T9" fmla="*/ 5 h 8"/>
                  <a:gd name="T10" fmla="*/ 8 w 11"/>
                  <a:gd name="T11" fmla="*/ 8 h 8"/>
                  <a:gd name="T12" fmla="*/ 3 w 11"/>
                  <a:gd name="T13" fmla="*/ 8 h 8"/>
                  <a:gd name="T14" fmla="*/ 3 w 11"/>
                  <a:gd name="T15" fmla="*/ 8 h 8"/>
                  <a:gd name="T16" fmla="*/ 0 w 11"/>
                  <a:gd name="T17" fmla="*/ 8 h 8"/>
                  <a:gd name="T18" fmla="*/ 3 w 11"/>
                  <a:gd name="T19" fmla="*/ 5 h 8"/>
                  <a:gd name="T20" fmla="*/ 3 w 11"/>
                  <a:gd name="T21" fmla="*/ 3 h 8"/>
                  <a:gd name="T22" fmla="*/ 3 w 11"/>
                  <a:gd name="T23" fmla="*/ 3 h 8"/>
                  <a:gd name="T24" fmla="*/ 3 w 11"/>
                  <a:gd name="T25" fmla="*/ 0 h 8"/>
                  <a:gd name="T26" fmla="*/ 11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11" y="0"/>
                    </a:moveTo>
                    <a:lnTo>
                      <a:pt x="11" y="3"/>
                    </a:lnTo>
                    <a:lnTo>
                      <a:pt x="11" y="5"/>
                    </a:lnTo>
                    <a:lnTo>
                      <a:pt x="8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23" name="Freeform 3891"/>
              <p:cNvSpPr>
                <a:spLocks/>
              </p:cNvSpPr>
              <p:nvPr/>
            </p:nvSpPr>
            <p:spPr bwMode="auto">
              <a:xfrm>
                <a:off x="1863" y="2472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6 h 8"/>
                  <a:gd name="T6" fmla="*/ 8 w 8"/>
                  <a:gd name="T7" fmla="*/ 6 h 8"/>
                  <a:gd name="T8" fmla="*/ 5 w 8"/>
                  <a:gd name="T9" fmla="*/ 8 h 8"/>
                  <a:gd name="T10" fmla="*/ 3 w 8"/>
                  <a:gd name="T11" fmla="*/ 8 h 8"/>
                  <a:gd name="T12" fmla="*/ 0 w 8"/>
                  <a:gd name="T13" fmla="*/ 8 h 8"/>
                  <a:gd name="T14" fmla="*/ 0 w 8"/>
                  <a:gd name="T15" fmla="*/ 6 h 8"/>
                  <a:gd name="T16" fmla="*/ 0 w 8"/>
                  <a:gd name="T17" fmla="*/ 6 h 8"/>
                  <a:gd name="T18" fmla="*/ 0 w 8"/>
                  <a:gd name="T19" fmla="*/ 3 h 8"/>
                  <a:gd name="T20" fmla="*/ 0 w 8"/>
                  <a:gd name="T21" fmla="*/ 3 h 8"/>
                  <a:gd name="T22" fmla="*/ 3 w 8"/>
                  <a:gd name="T23" fmla="*/ 3 h 8"/>
                  <a:gd name="T24" fmla="*/ 5 w 8"/>
                  <a:gd name="T25" fmla="*/ 0 h 8"/>
                  <a:gd name="T26" fmla="*/ 8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24" name="Freeform 3892"/>
              <p:cNvSpPr>
                <a:spLocks/>
              </p:cNvSpPr>
              <p:nvPr/>
            </p:nvSpPr>
            <p:spPr bwMode="auto">
              <a:xfrm>
                <a:off x="1866" y="2480"/>
                <a:ext cx="10" cy="8"/>
              </a:xfrm>
              <a:custGeom>
                <a:avLst/>
                <a:gdLst>
                  <a:gd name="T0" fmla="*/ 10 w 10"/>
                  <a:gd name="T1" fmla="*/ 3 h 8"/>
                  <a:gd name="T2" fmla="*/ 10 w 10"/>
                  <a:gd name="T3" fmla="*/ 3 h 8"/>
                  <a:gd name="T4" fmla="*/ 10 w 10"/>
                  <a:gd name="T5" fmla="*/ 6 h 8"/>
                  <a:gd name="T6" fmla="*/ 10 w 10"/>
                  <a:gd name="T7" fmla="*/ 6 h 8"/>
                  <a:gd name="T8" fmla="*/ 7 w 10"/>
                  <a:gd name="T9" fmla="*/ 6 h 8"/>
                  <a:gd name="T10" fmla="*/ 5 w 10"/>
                  <a:gd name="T11" fmla="*/ 8 h 8"/>
                  <a:gd name="T12" fmla="*/ 2 w 10"/>
                  <a:gd name="T13" fmla="*/ 8 h 8"/>
                  <a:gd name="T14" fmla="*/ 2 w 10"/>
                  <a:gd name="T15" fmla="*/ 8 h 8"/>
                  <a:gd name="T16" fmla="*/ 0 w 10"/>
                  <a:gd name="T17" fmla="*/ 6 h 8"/>
                  <a:gd name="T18" fmla="*/ 2 w 10"/>
                  <a:gd name="T19" fmla="*/ 6 h 8"/>
                  <a:gd name="T20" fmla="*/ 2 w 10"/>
                  <a:gd name="T21" fmla="*/ 3 h 8"/>
                  <a:gd name="T22" fmla="*/ 2 w 10"/>
                  <a:gd name="T23" fmla="*/ 3 h 8"/>
                  <a:gd name="T24" fmla="*/ 7 w 10"/>
                  <a:gd name="T25" fmla="*/ 0 h 8"/>
                  <a:gd name="T26" fmla="*/ 10 w 10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10" y="3"/>
                    </a:moveTo>
                    <a:lnTo>
                      <a:pt x="10" y="3"/>
                    </a:lnTo>
                    <a:lnTo>
                      <a:pt x="10" y="6"/>
                    </a:lnTo>
                    <a:lnTo>
                      <a:pt x="7" y="6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2" y="3"/>
                    </a:lnTo>
                    <a:lnTo>
                      <a:pt x="7" y="0"/>
                    </a:lnTo>
                    <a:lnTo>
                      <a:pt x="10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25" name="Freeform 3893"/>
              <p:cNvSpPr>
                <a:spLocks/>
              </p:cNvSpPr>
              <p:nvPr/>
            </p:nvSpPr>
            <p:spPr bwMode="auto">
              <a:xfrm>
                <a:off x="1871" y="2491"/>
                <a:ext cx="8" cy="5"/>
              </a:xfrm>
              <a:custGeom>
                <a:avLst/>
                <a:gdLst>
                  <a:gd name="T0" fmla="*/ 8 w 8"/>
                  <a:gd name="T1" fmla="*/ 0 h 5"/>
                  <a:gd name="T2" fmla="*/ 8 w 8"/>
                  <a:gd name="T3" fmla="*/ 2 h 5"/>
                  <a:gd name="T4" fmla="*/ 8 w 8"/>
                  <a:gd name="T5" fmla="*/ 2 h 5"/>
                  <a:gd name="T6" fmla="*/ 8 w 8"/>
                  <a:gd name="T7" fmla="*/ 5 h 5"/>
                  <a:gd name="T8" fmla="*/ 8 w 8"/>
                  <a:gd name="T9" fmla="*/ 5 h 5"/>
                  <a:gd name="T10" fmla="*/ 5 w 8"/>
                  <a:gd name="T11" fmla="*/ 5 h 5"/>
                  <a:gd name="T12" fmla="*/ 2 w 8"/>
                  <a:gd name="T13" fmla="*/ 5 h 5"/>
                  <a:gd name="T14" fmla="*/ 2 w 8"/>
                  <a:gd name="T15" fmla="*/ 5 h 5"/>
                  <a:gd name="T16" fmla="*/ 0 w 8"/>
                  <a:gd name="T17" fmla="*/ 5 h 5"/>
                  <a:gd name="T18" fmla="*/ 0 w 8"/>
                  <a:gd name="T19" fmla="*/ 5 h 5"/>
                  <a:gd name="T20" fmla="*/ 2 w 8"/>
                  <a:gd name="T21" fmla="*/ 2 h 5"/>
                  <a:gd name="T22" fmla="*/ 2 w 8"/>
                  <a:gd name="T23" fmla="*/ 0 h 5"/>
                  <a:gd name="T24" fmla="*/ 2 w 8"/>
                  <a:gd name="T25" fmla="*/ 0 h 5"/>
                  <a:gd name="T26" fmla="*/ 5 w 8"/>
                  <a:gd name="T27" fmla="*/ 0 h 5"/>
                  <a:gd name="T28" fmla="*/ 8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8" y="0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26" name="Freeform 3894"/>
              <p:cNvSpPr>
                <a:spLocks/>
              </p:cNvSpPr>
              <p:nvPr/>
            </p:nvSpPr>
            <p:spPr bwMode="auto">
              <a:xfrm>
                <a:off x="1876" y="2499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2 h 8"/>
                  <a:gd name="T4" fmla="*/ 8 w 8"/>
                  <a:gd name="T5" fmla="*/ 5 h 8"/>
                  <a:gd name="T6" fmla="*/ 8 w 8"/>
                  <a:gd name="T7" fmla="*/ 5 h 8"/>
                  <a:gd name="T8" fmla="*/ 8 w 8"/>
                  <a:gd name="T9" fmla="*/ 8 h 8"/>
                  <a:gd name="T10" fmla="*/ 5 w 8"/>
                  <a:gd name="T11" fmla="*/ 8 h 8"/>
                  <a:gd name="T12" fmla="*/ 3 w 8"/>
                  <a:gd name="T13" fmla="*/ 8 h 8"/>
                  <a:gd name="T14" fmla="*/ 3 w 8"/>
                  <a:gd name="T15" fmla="*/ 8 h 8"/>
                  <a:gd name="T16" fmla="*/ 0 w 8"/>
                  <a:gd name="T17" fmla="*/ 8 h 8"/>
                  <a:gd name="T18" fmla="*/ 0 w 8"/>
                  <a:gd name="T19" fmla="*/ 5 h 8"/>
                  <a:gd name="T20" fmla="*/ 0 w 8"/>
                  <a:gd name="T21" fmla="*/ 2 h 8"/>
                  <a:gd name="T22" fmla="*/ 3 w 8"/>
                  <a:gd name="T23" fmla="*/ 2 h 8"/>
                  <a:gd name="T24" fmla="*/ 3 w 8"/>
                  <a:gd name="T25" fmla="*/ 0 h 8"/>
                  <a:gd name="T26" fmla="*/ 5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27" name="Freeform 3895"/>
              <p:cNvSpPr>
                <a:spLocks/>
              </p:cNvSpPr>
              <p:nvPr/>
            </p:nvSpPr>
            <p:spPr bwMode="auto">
              <a:xfrm>
                <a:off x="1881" y="2509"/>
                <a:ext cx="11" cy="8"/>
              </a:xfrm>
              <a:custGeom>
                <a:avLst/>
                <a:gdLst>
                  <a:gd name="T0" fmla="*/ 8 w 11"/>
                  <a:gd name="T1" fmla="*/ 0 h 8"/>
                  <a:gd name="T2" fmla="*/ 11 w 11"/>
                  <a:gd name="T3" fmla="*/ 3 h 8"/>
                  <a:gd name="T4" fmla="*/ 11 w 11"/>
                  <a:gd name="T5" fmla="*/ 5 h 8"/>
                  <a:gd name="T6" fmla="*/ 11 w 11"/>
                  <a:gd name="T7" fmla="*/ 5 h 8"/>
                  <a:gd name="T8" fmla="*/ 8 w 11"/>
                  <a:gd name="T9" fmla="*/ 8 h 8"/>
                  <a:gd name="T10" fmla="*/ 5 w 11"/>
                  <a:gd name="T11" fmla="*/ 8 h 8"/>
                  <a:gd name="T12" fmla="*/ 3 w 11"/>
                  <a:gd name="T13" fmla="*/ 8 h 8"/>
                  <a:gd name="T14" fmla="*/ 3 w 11"/>
                  <a:gd name="T15" fmla="*/ 8 h 8"/>
                  <a:gd name="T16" fmla="*/ 0 w 11"/>
                  <a:gd name="T17" fmla="*/ 8 h 8"/>
                  <a:gd name="T18" fmla="*/ 0 w 11"/>
                  <a:gd name="T19" fmla="*/ 5 h 8"/>
                  <a:gd name="T20" fmla="*/ 0 w 11"/>
                  <a:gd name="T21" fmla="*/ 3 h 8"/>
                  <a:gd name="T22" fmla="*/ 3 w 11"/>
                  <a:gd name="T23" fmla="*/ 3 h 8"/>
                  <a:gd name="T24" fmla="*/ 3 w 11"/>
                  <a:gd name="T25" fmla="*/ 0 h 8"/>
                  <a:gd name="T26" fmla="*/ 5 w 11"/>
                  <a:gd name="T27" fmla="*/ 0 h 8"/>
                  <a:gd name="T28" fmla="*/ 8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8" y="0"/>
                    </a:moveTo>
                    <a:lnTo>
                      <a:pt x="11" y="3"/>
                    </a:lnTo>
                    <a:lnTo>
                      <a:pt x="11" y="5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28" name="Freeform 3896"/>
              <p:cNvSpPr>
                <a:spLocks/>
              </p:cNvSpPr>
              <p:nvPr/>
            </p:nvSpPr>
            <p:spPr bwMode="auto">
              <a:xfrm>
                <a:off x="1947" y="2431"/>
                <a:ext cx="75" cy="83"/>
              </a:xfrm>
              <a:custGeom>
                <a:avLst/>
                <a:gdLst>
                  <a:gd name="T0" fmla="*/ 41 w 75"/>
                  <a:gd name="T1" fmla="*/ 0 h 83"/>
                  <a:gd name="T2" fmla="*/ 36 w 75"/>
                  <a:gd name="T3" fmla="*/ 0 h 83"/>
                  <a:gd name="T4" fmla="*/ 28 w 75"/>
                  <a:gd name="T5" fmla="*/ 0 h 83"/>
                  <a:gd name="T6" fmla="*/ 21 w 75"/>
                  <a:gd name="T7" fmla="*/ 2 h 83"/>
                  <a:gd name="T8" fmla="*/ 13 w 75"/>
                  <a:gd name="T9" fmla="*/ 7 h 83"/>
                  <a:gd name="T10" fmla="*/ 10 w 75"/>
                  <a:gd name="T11" fmla="*/ 13 h 83"/>
                  <a:gd name="T12" fmla="*/ 5 w 75"/>
                  <a:gd name="T13" fmla="*/ 21 h 83"/>
                  <a:gd name="T14" fmla="*/ 0 w 75"/>
                  <a:gd name="T15" fmla="*/ 34 h 83"/>
                  <a:gd name="T16" fmla="*/ 0 w 75"/>
                  <a:gd name="T17" fmla="*/ 49 h 83"/>
                  <a:gd name="T18" fmla="*/ 0 w 75"/>
                  <a:gd name="T19" fmla="*/ 55 h 83"/>
                  <a:gd name="T20" fmla="*/ 2 w 75"/>
                  <a:gd name="T21" fmla="*/ 62 h 83"/>
                  <a:gd name="T22" fmla="*/ 7 w 75"/>
                  <a:gd name="T23" fmla="*/ 73 h 83"/>
                  <a:gd name="T24" fmla="*/ 18 w 75"/>
                  <a:gd name="T25" fmla="*/ 81 h 83"/>
                  <a:gd name="T26" fmla="*/ 28 w 75"/>
                  <a:gd name="T27" fmla="*/ 83 h 83"/>
                  <a:gd name="T28" fmla="*/ 39 w 75"/>
                  <a:gd name="T29" fmla="*/ 81 h 83"/>
                  <a:gd name="T30" fmla="*/ 49 w 75"/>
                  <a:gd name="T31" fmla="*/ 73 h 83"/>
                  <a:gd name="T32" fmla="*/ 60 w 75"/>
                  <a:gd name="T33" fmla="*/ 62 h 83"/>
                  <a:gd name="T34" fmla="*/ 70 w 75"/>
                  <a:gd name="T35" fmla="*/ 49 h 83"/>
                  <a:gd name="T36" fmla="*/ 75 w 75"/>
                  <a:gd name="T37" fmla="*/ 34 h 83"/>
                  <a:gd name="T38" fmla="*/ 73 w 75"/>
                  <a:gd name="T39" fmla="*/ 21 h 83"/>
                  <a:gd name="T40" fmla="*/ 68 w 75"/>
                  <a:gd name="T41" fmla="*/ 7 h 83"/>
                  <a:gd name="T42" fmla="*/ 55 w 75"/>
                  <a:gd name="T43" fmla="*/ 2 h 83"/>
                  <a:gd name="T44" fmla="*/ 41 w 75"/>
                  <a:gd name="T45" fmla="*/ 0 h 8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75"/>
                  <a:gd name="T70" fmla="*/ 0 h 83"/>
                  <a:gd name="T71" fmla="*/ 75 w 75"/>
                  <a:gd name="T72" fmla="*/ 83 h 83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75" h="83">
                    <a:moveTo>
                      <a:pt x="41" y="0"/>
                    </a:moveTo>
                    <a:lnTo>
                      <a:pt x="36" y="0"/>
                    </a:lnTo>
                    <a:lnTo>
                      <a:pt x="28" y="0"/>
                    </a:lnTo>
                    <a:lnTo>
                      <a:pt x="21" y="2"/>
                    </a:lnTo>
                    <a:lnTo>
                      <a:pt x="13" y="7"/>
                    </a:lnTo>
                    <a:lnTo>
                      <a:pt x="10" y="13"/>
                    </a:lnTo>
                    <a:lnTo>
                      <a:pt x="5" y="21"/>
                    </a:lnTo>
                    <a:lnTo>
                      <a:pt x="0" y="34"/>
                    </a:lnTo>
                    <a:lnTo>
                      <a:pt x="0" y="49"/>
                    </a:lnTo>
                    <a:lnTo>
                      <a:pt x="0" y="55"/>
                    </a:lnTo>
                    <a:lnTo>
                      <a:pt x="2" y="62"/>
                    </a:lnTo>
                    <a:lnTo>
                      <a:pt x="7" y="73"/>
                    </a:lnTo>
                    <a:lnTo>
                      <a:pt x="18" y="81"/>
                    </a:lnTo>
                    <a:lnTo>
                      <a:pt x="28" y="83"/>
                    </a:lnTo>
                    <a:lnTo>
                      <a:pt x="39" y="81"/>
                    </a:lnTo>
                    <a:lnTo>
                      <a:pt x="49" y="73"/>
                    </a:lnTo>
                    <a:lnTo>
                      <a:pt x="60" y="62"/>
                    </a:lnTo>
                    <a:lnTo>
                      <a:pt x="70" y="49"/>
                    </a:lnTo>
                    <a:lnTo>
                      <a:pt x="75" y="34"/>
                    </a:lnTo>
                    <a:lnTo>
                      <a:pt x="73" y="21"/>
                    </a:lnTo>
                    <a:lnTo>
                      <a:pt x="68" y="7"/>
                    </a:lnTo>
                    <a:lnTo>
                      <a:pt x="55" y="2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29" name="Freeform 3897"/>
              <p:cNvSpPr>
                <a:spLocks/>
              </p:cNvSpPr>
              <p:nvPr/>
            </p:nvSpPr>
            <p:spPr bwMode="auto">
              <a:xfrm>
                <a:off x="1960" y="2428"/>
                <a:ext cx="28" cy="10"/>
              </a:xfrm>
              <a:custGeom>
                <a:avLst/>
                <a:gdLst>
                  <a:gd name="T0" fmla="*/ 2 w 28"/>
                  <a:gd name="T1" fmla="*/ 10 h 10"/>
                  <a:gd name="T2" fmla="*/ 2 w 28"/>
                  <a:gd name="T3" fmla="*/ 10 h 10"/>
                  <a:gd name="T4" fmla="*/ 5 w 28"/>
                  <a:gd name="T5" fmla="*/ 8 h 10"/>
                  <a:gd name="T6" fmla="*/ 8 w 28"/>
                  <a:gd name="T7" fmla="*/ 5 h 10"/>
                  <a:gd name="T8" fmla="*/ 10 w 28"/>
                  <a:gd name="T9" fmla="*/ 5 h 10"/>
                  <a:gd name="T10" fmla="*/ 15 w 28"/>
                  <a:gd name="T11" fmla="*/ 5 h 10"/>
                  <a:gd name="T12" fmla="*/ 18 w 28"/>
                  <a:gd name="T13" fmla="*/ 5 h 10"/>
                  <a:gd name="T14" fmla="*/ 23 w 28"/>
                  <a:gd name="T15" fmla="*/ 3 h 10"/>
                  <a:gd name="T16" fmla="*/ 26 w 28"/>
                  <a:gd name="T17" fmla="*/ 5 h 10"/>
                  <a:gd name="T18" fmla="*/ 28 w 28"/>
                  <a:gd name="T19" fmla="*/ 5 h 10"/>
                  <a:gd name="T20" fmla="*/ 28 w 28"/>
                  <a:gd name="T21" fmla="*/ 0 h 10"/>
                  <a:gd name="T22" fmla="*/ 26 w 28"/>
                  <a:gd name="T23" fmla="*/ 0 h 10"/>
                  <a:gd name="T24" fmla="*/ 23 w 28"/>
                  <a:gd name="T25" fmla="*/ 0 h 10"/>
                  <a:gd name="T26" fmla="*/ 18 w 28"/>
                  <a:gd name="T27" fmla="*/ 0 h 10"/>
                  <a:gd name="T28" fmla="*/ 15 w 28"/>
                  <a:gd name="T29" fmla="*/ 0 h 10"/>
                  <a:gd name="T30" fmla="*/ 10 w 28"/>
                  <a:gd name="T31" fmla="*/ 3 h 10"/>
                  <a:gd name="T32" fmla="*/ 5 w 28"/>
                  <a:gd name="T33" fmla="*/ 3 h 10"/>
                  <a:gd name="T34" fmla="*/ 2 w 28"/>
                  <a:gd name="T35" fmla="*/ 5 h 10"/>
                  <a:gd name="T36" fmla="*/ 0 w 28"/>
                  <a:gd name="T37" fmla="*/ 8 h 10"/>
                  <a:gd name="T38" fmla="*/ 0 w 28"/>
                  <a:gd name="T39" fmla="*/ 8 h 10"/>
                  <a:gd name="T40" fmla="*/ 2 w 28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8"/>
                  <a:gd name="T64" fmla="*/ 0 h 10"/>
                  <a:gd name="T65" fmla="*/ 28 w 28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8" h="10">
                    <a:moveTo>
                      <a:pt x="2" y="10"/>
                    </a:moveTo>
                    <a:lnTo>
                      <a:pt x="2" y="10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5" y="5"/>
                    </a:lnTo>
                    <a:lnTo>
                      <a:pt x="18" y="5"/>
                    </a:lnTo>
                    <a:lnTo>
                      <a:pt x="23" y="3"/>
                    </a:lnTo>
                    <a:lnTo>
                      <a:pt x="26" y="5"/>
                    </a:lnTo>
                    <a:lnTo>
                      <a:pt x="28" y="5"/>
                    </a:lnTo>
                    <a:lnTo>
                      <a:pt x="28" y="0"/>
                    </a:lnTo>
                    <a:lnTo>
                      <a:pt x="26" y="0"/>
                    </a:lnTo>
                    <a:lnTo>
                      <a:pt x="23" y="0"/>
                    </a:lnTo>
                    <a:lnTo>
                      <a:pt x="18" y="0"/>
                    </a:lnTo>
                    <a:lnTo>
                      <a:pt x="15" y="0"/>
                    </a:lnTo>
                    <a:lnTo>
                      <a:pt x="10" y="3"/>
                    </a:lnTo>
                    <a:lnTo>
                      <a:pt x="5" y="3"/>
                    </a:lnTo>
                    <a:lnTo>
                      <a:pt x="2" y="5"/>
                    </a:lnTo>
                    <a:lnTo>
                      <a:pt x="0" y="8"/>
                    </a:lnTo>
                    <a:lnTo>
                      <a:pt x="2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30" name="Freeform 3898"/>
              <p:cNvSpPr>
                <a:spLocks/>
              </p:cNvSpPr>
              <p:nvPr/>
            </p:nvSpPr>
            <p:spPr bwMode="auto">
              <a:xfrm>
                <a:off x="1947" y="2436"/>
                <a:ext cx="15" cy="29"/>
              </a:xfrm>
              <a:custGeom>
                <a:avLst/>
                <a:gdLst>
                  <a:gd name="T0" fmla="*/ 2 w 15"/>
                  <a:gd name="T1" fmla="*/ 29 h 29"/>
                  <a:gd name="T2" fmla="*/ 2 w 15"/>
                  <a:gd name="T3" fmla="*/ 29 h 29"/>
                  <a:gd name="T4" fmla="*/ 2 w 15"/>
                  <a:gd name="T5" fmla="*/ 26 h 29"/>
                  <a:gd name="T6" fmla="*/ 5 w 15"/>
                  <a:gd name="T7" fmla="*/ 23 h 29"/>
                  <a:gd name="T8" fmla="*/ 5 w 15"/>
                  <a:gd name="T9" fmla="*/ 18 h 29"/>
                  <a:gd name="T10" fmla="*/ 7 w 15"/>
                  <a:gd name="T11" fmla="*/ 16 h 29"/>
                  <a:gd name="T12" fmla="*/ 7 w 15"/>
                  <a:gd name="T13" fmla="*/ 10 h 29"/>
                  <a:gd name="T14" fmla="*/ 10 w 15"/>
                  <a:gd name="T15" fmla="*/ 8 h 29"/>
                  <a:gd name="T16" fmla="*/ 13 w 15"/>
                  <a:gd name="T17" fmla="*/ 5 h 29"/>
                  <a:gd name="T18" fmla="*/ 15 w 15"/>
                  <a:gd name="T19" fmla="*/ 2 h 29"/>
                  <a:gd name="T20" fmla="*/ 13 w 15"/>
                  <a:gd name="T21" fmla="*/ 0 h 29"/>
                  <a:gd name="T22" fmla="*/ 10 w 15"/>
                  <a:gd name="T23" fmla="*/ 2 h 29"/>
                  <a:gd name="T24" fmla="*/ 7 w 15"/>
                  <a:gd name="T25" fmla="*/ 5 h 29"/>
                  <a:gd name="T26" fmla="*/ 5 w 15"/>
                  <a:gd name="T27" fmla="*/ 10 h 29"/>
                  <a:gd name="T28" fmla="*/ 5 w 15"/>
                  <a:gd name="T29" fmla="*/ 13 h 29"/>
                  <a:gd name="T30" fmla="*/ 2 w 15"/>
                  <a:gd name="T31" fmla="*/ 18 h 29"/>
                  <a:gd name="T32" fmla="*/ 0 w 15"/>
                  <a:gd name="T33" fmla="*/ 21 h 29"/>
                  <a:gd name="T34" fmla="*/ 0 w 15"/>
                  <a:gd name="T35" fmla="*/ 26 h 29"/>
                  <a:gd name="T36" fmla="*/ 0 w 15"/>
                  <a:gd name="T37" fmla="*/ 29 h 29"/>
                  <a:gd name="T38" fmla="*/ 0 w 15"/>
                  <a:gd name="T39" fmla="*/ 29 h 29"/>
                  <a:gd name="T40" fmla="*/ 2 w 1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29"/>
                  <a:gd name="T65" fmla="*/ 15 w 1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29">
                    <a:moveTo>
                      <a:pt x="2" y="29"/>
                    </a:moveTo>
                    <a:lnTo>
                      <a:pt x="2" y="29"/>
                    </a:lnTo>
                    <a:lnTo>
                      <a:pt x="2" y="26"/>
                    </a:lnTo>
                    <a:lnTo>
                      <a:pt x="5" y="23"/>
                    </a:lnTo>
                    <a:lnTo>
                      <a:pt x="5" y="18"/>
                    </a:lnTo>
                    <a:lnTo>
                      <a:pt x="7" y="16"/>
                    </a:lnTo>
                    <a:lnTo>
                      <a:pt x="7" y="10"/>
                    </a:lnTo>
                    <a:lnTo>
                      <a:pt x="10" y="8"/>
                    </a:lnTo>
                    <a:lnTo>
                      <a:pt x="13" y="5"/>
                    </a:lnTo>
                    <a:lnTo>
                      <a:pt x="15" y="2"/>
                    </a:lnTo>
                    <a:lnTo>
                      <a:pt x="13" y="0"/>
                    </a:lnTo>
                    <a:lnTo>
                      <a:pt x="10" y="2"/>
                    </a:lnTo>
                    <a:lnTo>
                      <a:pt x="7" y="5"/>
                    </a:lnTo>
                    <a:lnTo>
                      <a:pt x="5" y="10"/>
                    </a:lnTo>
                    <a:lnTo>
                      <a:pt x="5" y="13"/>
                    </a:lnTo>
                    <a:lnTo>
                      <a:pt x="2" y="18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0" y="29"/>
                    </a:lnTo>
                    <a:lnTo>
                      <a:pt x="2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31" name="Freeform 3899"/>
              <p:cNvSpPr>
                <a:spLocks/>
              </p:cNvSpPr>
              <p:nvPr/>
            </p:nvSpPr>
            <p:spPr bwMode="auto">
              <a:xfrm>
                <a:off x="1944" y="2465"/>
                <a:ext cx="5" cy="28"/>
              </a:xfrm>
              <a:custGeom>
                <a:avLst/>
                <a:gdLst>
                  <a:gd name="T0" fmla="*/ 5 w 5"/>
                  <a:gd name="T1" fmla="*/ 28 h 28"/>
                  <a:gd name="T2" fmla="*/ 5 w 5"/>
                  <a:gd name="T3" fmla="*/ 28 h 28"/>
                  <a:gd name="T4" fmla="*/ 5 w 5"/>
                  <a:gd name="T5" fmla="*/ 23 h 28"/>
                  <a:gd name="T6" fmla="*/ 5 w 5"/>
                  <a:gd name="T7" fmla="*/ 21 h 28"/>
                  <a:gd name="T8" fmla="*/ 5 w 5"/>
                  <a:gd name="T9" fmla="*/ 18 h 28"/>
                  <a:gd name="T10" fmla="*/ 5 w 5"/>
                  <a:gd name="T11" fmla="*/ 15 h 28"/>
                  <a:gd name="T12" fmla="*/ 5 w 5"/>
                  <a:gd name="T13" fmla="*/ 10 h 28"/>
                  <a:gd name="T14" fmla="*/ 5 w 5"/>
                  <a:gd name="T15" fmla="*/ 7 h 28"/>
                  <a:gd name="T16" fmla="*/ 5 w 5"/>
                  <a:gd name="T17" fmla="*/ 5 h 28"/>
                  <a:gd name="T18" fmla="*/ 5 w 5"/>
                  <a:gd name="T19" fmla="*/ 0 h 28"/>
                  <a:gd name="T20" fmla="*/ 3 w 5"/>
                  <a:gd name="T21" fmla="*/ 0 h 28"/>
                  <a:gd name="T22" fmla="*/ 3 w 5"/>
                  <a:gd name="T23" fmla="*/ 2 h 28"/>
                  <a:gd name="T24" fmla="*/ 0 w 5"/>
                  <a:gd name="T25" fmla="*/ 7 h 28"/>
                  <a:gd name="T26" fmla="*/ 0 w 5"/>
                  <a:gd name="T27" fmla="*/ 10 h 28"/>
                  <a:gd name="T28" fmla="*/ 0 w 5"/>
                  <a:gd name="T29" fmla="*/ 15 h 28"/>
                  <a:gd name="T30" fmla="*/ 0 w 5"/>
                  <a:gd name="T31" fmla="*/ 18 h 28"/>
                  <a:gd name="T32" fmla="*/ 0 w 5"/>
                  <a:gd name="T33" fmla="*/ 21 h 28"/>
                  <a:gd name="T34" fmla="*/ 3 w 5"/>
                  <a:gd name="T35" fmla="*/ 26 h 28"/>
                  <a:gd name="T36" fmla="*/ 3 w 5"/>
                  <a:gd name="T37" fmla="*/ 28 h 28"/>
                  <a:gd name="T38" fmla="*/ 3 w 5"/>
                  <a:gd name="T39" fmla="*/ 28 h 28"/>
                  <a:gd name="T40" fmla="*/ 5 w 5"/>
                  <a:gd name="T41" fmla="*/ 28 h 2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8"/>
                  <a:gd name="T65" fmla="*/ 5 w 5"/>
                  <a:gd name="T66" fmla="*/ 28 h 2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8">
                    <a:moveTo>
                      <a:pt x="5" y="28"/>
                    </a:moveTo>
                    <a:lnTo>
                      <a:pt x="5" y="28"/>
                    </a:lnTo>
                    <a:lnTo>
                      <a:pt x="5" y="23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5" y="15"/>
                    </a:lnTo>
                    <a:lnTo>
                      <a:pt x="5" y="10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6"/>
                    </a:lnTo>
                    <a:lnTo>
                      <a:pt x="3" y="28"/>
                    </a:lnTo>
                    <a:lnTo>
                      <a:pt x="5" y="2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32" name="Freeform 3900"/>
              <p:cNvSpPr>
                <a:spLocks/>
              </p:cNvSpPr>
              <p:nvPr/>
            </p:nvSpPr>
            <p:spPr bwMode="auto">
              <a:xfrm>
                <a:off x="1947" y="2493"/>
                <a:ext cx="21" cy="19"/>
              </a:xfrm>
              <a:custGeom>
                <a:avLst/>
                <a:gdLst>
                  <a:gd name="T0" fmla="*/ 21 w 21"/>
                  <a:gd name="T1" fmla="*/ 16 h 19"/>
                  <a:gd name="T2" fmla="*/ 21 w 21"/>
                  <a:gd name="T3" fmla="*/ 16 h 19"/>
                  <a:gd name="T4" fmla="*/ 18 w 21"/>
                  <a:gd name="T5" fmla="*/ 14 h 19"/>
                  <a:gd name="T6" fmla="*/ 15 w 21"/>
                  <a:gd name="T7" fmla="*/ 14 h 19"/>
                  <a:gd name="T8" fmla="*/ 13 w 21"/>
                  <a:gd name="T9" fmla="*/ 11 h 19"/>
                  <a:gd name="T10" fmla="*/ 10 w 21"/>
                  <a:gd name="T11" fmla="*/ 8 h 19"/>
                  <a:gd name="T12" fmla="*/ 7 w 21"/>
                  <a:gd name="T13" fmla="*/ 6 h 19"/>
                  <a:gd name="T14" fmla="*/ 5 w 21"/>
                  <a:gd name="T15" fmla="*/ 6 h 19"/>
                  <a:gd name="T16" fmla="*/ 5 w 21"/>
                  <a:gd name="T17" fmla="*/ 3 h 19"/>
                  <a:gd name="T18" fmla="*/ 2 w 21"/>
                  <a:gd name="T19" fmla="*/ 0 h 19"/>
                  <a:gd name="T20" fmla="*/ 0 w 21"/>
                  <a:gd name="T21" fmla="*/ 0 h 19"/>
                  <a:gd name="T22" fmla="*/ 0 w 21"/>
                  <a:gd name="T23" fmla="*/ 3 h 19"/>
                  <a:gd name="T24" fmla="*/ 2 w 21"/>
                  <a:gd name="T25" fmla="*/ 6 h 19"/>
                  <a:gd name="T26" fmla="*/ 5 w 21"/>
                  <a:gd name="T27" fmla="*/ 8 h 19"/>
                  <a:gd name="T28" fmla="*/ 7 w 21"/>
                  <a:gd name="T29" fmla="*/ 11 h 19"/>
                  <a:gd name="T30" fmla="*/ 10 w 21"/>
                  <a:gd name="T31" fmla="*/ 14 h 19"/>
                  <a:gd name="T32" fmla="*/ 13 w 21"/>
                  <a:gd name="T33" fmla="*/ 16 h 19"/>
                  <a:gd name="T34" fmla="*/ 15 w 21"/>
                  <a:gd name="T35" fmla="*/ 19 h 19"/>
                  <a:gd name="T36" fmla="*/ 18 w 21"/>
                  <a:gd name="T37" fmla="*/ 19 h 19"/>
                  <a:gd name="T38" fmla="*/ 18 w 21"/>
                  <a:gd name="T39" fmla="*/ 19 h 19"/>
                  <a:gd name="T40" fmla="*/ 21 w 21"/>
                  <a:gd name="T41" fmla="*/ 16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9"/>
                  <a:gd name="T65" fmla="*/ 21 w 21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9">
                    <a:moveTo>
                      <a:pt x="21" y="16"/>
                    </a:moveTo>
                    <a:lnTo>
                      <a:pt x="21" y="16"/>
                    </a:lnTo>
                    <a:lnTo>
                      <a:pt x="18" y="14"/>
                    </a:lnTo>
                    <a:lnTo>
                      <a:pt x="15" y="14"/>
                    </a:lnTo>
                    <a:lnTo>
                      <a:pt x="13" y="11"/>
                    </a:lnTo>
                    <a:lnTo>
                      <a:pt x="10" y="8"/>
                    </a:lnTo>
                    <a:lnTo>
                      <a:pt x="7" y="6"/>
                    </a:lnTo>
                    <a:lnTo>
                      <a:pt x="5" y="6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6"/>
                    </a:lnTo>
                    <a:lnTo>
                      <a:pt x="5" y="8"/>
                    </a:lnTo>
                    <a:lnTo>
                      <a:pt x="7" y="11"/>
                    </a:lnTo>
                    <a:lnTo>
                      <a:pt x="10" y="14"/>
                    </a:lnTo>
                    <a:lnTo>
                      <a:pt x="13" y="16"/>
                    </a:lnTo>
                    <a:lnTo>
                      <a:pt x="15" y="19"/>
                    </a:lnTo>
                    <a:lnTo>
                      <a:pt x="18" y="19"/>
                    </a:lnTo>
                    <a:lnTo>
                      <a:pt x="21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33" name="Freeform 3901"/>
              <p:cNvSpPr>
                <a:spLocks/>
              </p:cNvSpPr>
              <p:nvPr/>
            </p:nvSpPr>
            <p:spPr bwMode="auto">
              <a:xfrm>
                <a:off x="1965" y="2509"/>
                <a:ext cx="21" cy="8"/>
              </a:xfrm>
              <a:custGeom>
                <a:avLst/>
                <a:gdLst>
                  <a:gd name="T0" fmla="*/ 18 w 21"/>
                  <a:gd name="T1" fmla="*/ 3 h 8"/>
                  <a:gd name="T2" fmla="*/ 18 w 21"/>
                  <a:gd name="T3" fmla="*/ 3 h 8"/>
                  <a:gd name="T4" fmla="*/ 18 w 21"/>
                  <a:gd name="T5" fmla="*/ 3 h 8"/>
                  <a:gd name="T6" fmla="*/ 16 w 21"/>
                  <a:gd name="T7" fmla="*/ 3 h 8"/>
                  <a:gd name="T8" fmla="*/ 13 w 21"/>
                  <a:gd name="T9" fmla="*/ 3 h 8"/>
                  <a:gd name="T10" fmla="*/ 10 w 21"/>
                  <a:gd name="T11" fmla="*/ 3 h 8"/>
                  <a:gd name="T12" fmla="*/ 8 w 21"/>
                  <a:gd name="T13" fmla="*/ 3 h 8"/>
                  <a:gd name="T14" fmla="*/ 5 w 21"/>
                  <a:gd name="T15" fmla="*/ 3 h 8"/>
                  <a:gd name="T16" fmla="*/ 3 w 21"/>
                  <a:gd name="T17" fmla="*/ 0 h 8"/>
                  <a:gd name="T18" fmla="*/ 3 w 21"/>
                  <a:gd name="T19" fmla="*/ 0 h 8"/>
                  <a:gd name="T20" fmla="*/ 0 w 21"/>
                  <a:gd name="T21" fmla="*/ 3 h 8"/>
                  <a:gd name="T22" fmla="*/ 3 w 21"/>
                  <a:gd name="T23" fmla="*/ 5 h 8"/>
                  <a:gd name="T24" fmla="*/ 5 w 21"/>
                  <a:gd name="T25" fmla="*/ 5 h 8"/>
                  <a:gd name="T26" fmla="*/ 8 w 21"/>
                  <a:gd name="T27" fmla="*/ 5 h 8"/>
                  <a:gd name="T28" fmla="*/ 10 w 21"/>
                  <a:gd name="T29" fmla="*/ 5 h 8"/>
                  <a:gd name="T30" fmla="*/ 13 w 21"/>
                  <a:gd name="T31" fmla="*/ 8 h 8"/>
                  <a:gd name="T32" fmla="*/ 16 w 21"/>
                  <a:gd name="T33" fmla="*/ 5 h 8"/>
                  <a:gd name="T34" fmla="*/ 18 w 21"/>
                  <a:gd name="T35" fmla="*/ 5 h 8"/>
                  <a:gd name="T36" fmla="*/ 21 w 21"/>
                  <a:gd name="T37" fmla="*/ 5 h 8"/>
                  <a:gd name="T38" fmla="*/ 21 w 21"/>
                  <a:gd name="T39" fmla="*/ 5 h 8"/>
                  <a:gd name="T40" fmla="*/ 18 w 21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18" y="3"/>
                    </a:moveTo>
                    <a:lnTo>
                      <a:pt x="18" y="3"/>
                    </a:lnTo>
                    <a:lnTo>
                      <a:pt x="16" y="3"/>
                    </a:lnTo>
                    <a:lnTo>
                      <a:pt x="13" y="3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3" y="8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21" y="5"/>
                    </a:lnTo>
                    <a:lnTo>
                      <a:pt x="18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34" name="Freeform 3902"/>
              <p:cNvSpPr>
                <a:spLocks/>
              </p:cNvSpPr>
              <p:nvPr/>
            </p:nvSpPr>
            <p:spPr bwMode="auto">
              <a:xfrm>
                <a:off x="1983" y="2491"/>
                <a:ext cx="26" cy="23"/>
              </a:xfrm>
              <a:custGeom>
                <a:avLst/>
                <a:gdLst>
                  <a:gd name="T0" fmla="*/ 21 w 26"/>
                  <a:gd name="T1" fmla="*/ 0 h 23"/>
                  <a:gd name="T2" fmla="*/ 21 w 26"/>
                  <a:gd name="T3" fmla="*/ 0 h 23"/>
                  <a:gd name="T4" fmla="*/ 21 w 26"/>
                  <a:gd name="T5" fmla="*/ 5 h 23"/>
                  <a:gd name="T6" fmla="*/ 19 w 26"/>
                  <a:gd name="T7" fmla="*/ 8 h 23"/>
                  <a:gd name="T8" fmla="*/ 16 w 26"/>
                  <a:gd name="T9" fmla="*/ 10 h 23"/>
                  <a:gd name="T10" fmla="*/ 13 w 26"/>
                  <a:gd name="T11" fmla="*/ 13 h 23"/>
                  <a:gd name="T12" fmla="*/ 11 w 26"/>
                  <a:gd name="T13" fmla="*/ 16 h 23"/>
                  <a:gd name="T14" fmla="*/ 8 w 26"/>
                  <a:gd name="T15" fmla="*/ 16 h 23"/>
                  <a:gd name="T16" fmla="*/ 5 w 26"/>
                  <a:gd name="T17" fmla="*/ 18 h 23"/>
                  <a:gd name="T18" fmla="*/ 0 w 26"/>
                  <a:gd name="T19" fmla="*/ 21 h 23"/>
                  <a:gd name="T20" fmla="*/ 3 w 26"/>
                  <a:gd name="T21" fmla="*/ 23 h 23"/>
                  <a:gd name="T22" fmla="*/ 5 w 26"/>
                  <a:gd name="T23" fmla="*/ 21 h 23"/>
                  <a:gd name="T24" fmla="*/ 11 w 26"/>
                  <a:gd name="T25" fmla="*/ 21 h 23"/>
                  <a:gd name="T26" fmla="*/ 13 w 26"/>
                  <a:gd name="T27" fmla="*/ 18 h 23"/>
                  <a:gd name="T28" fmla="*/ 16 w 26"/>
                  <a:gd name="T29" fmla="*/ 16 h 23"/>
                  <a:gd name="T30" fmla="*/ 19 w 26"/>
                  <a:gd name="T31" fmla="*/ 13 h 23"/>
                  <a:gd name="T32" fmla="*/ 21 w 26"/>
                  <a:gd name="T33" fmla="*/ 10 h 23"/>
                  <a:gd name="T34" fmla="*/ 24 w 26"/>
                  <a:gd name="T35" fmla="*/ 5 h 23"/>
                  <a:gd name="T36" fmla="*/ 26 w 26"/>
                  <a:gd name="T37" fmla="*/ 2 h 23"/>
                  <a:gd name="T38" fmla="*/ 26 w 26"/>
                  <a:gd name="T39" fmla="*/ 2 h 23"/>
                  <a:gd name="T40" fmla="*/ 21 w 26"/>
                  <a:gd name="T41" fmla="*/ 0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3"/>
                  <a:gd name="T65" fmla="*/ 26 w 26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3">
                    <a:moveTo>
                      <a:pt x="21" y="0"/>
                    </a:moveTo>
                    <a:lnTo>
                      <a:pt x="21" y="0"/>
                    </a:lnTo>
                    <a:lnTo>
                      <a:pt x="21" y="5"/>
                    </a:lnTo>
                    <a:lnTo>
                      <a:pt x="19" y="8"/>
                    </a:lnTo>
                    <a:lnTo>
                      <a:pt x="16" y="10"/>
                    </a:lnTo>
                    <a:lnTo>
                      <a:pt x="13" y="13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5" y="18"/>
                    </a:lnTo>
                    <a:lnTo>
                      <a:pt x="0" y="21"/>
                    </a:lnTo>
                    <a:lnTo>
                      <a:pt x="3" y="23"/>
                    </a:lnTo>
                    <a:lnTo>
                      <a:pt x="5" y="21"/>
                    </a:lnTo>
                    <a:lnTo>
                      <a:pt x="11" y="21"/>
                    </a:lnTo>
                    <a:lnTo>
                      <a:pt x="13" y="18"/>
                    </a:lnTo>
                    <a:lnTo>
                      <a:pt x="16" y="16"/>
                    </a:lnTo>
                    <a:lnTo>
                      <a:pt x="19" y="13"/>
                    </a:lnTo>
                    <a:lnTo>
                      <a:pt x="21" y="10"/>
                    </a:lnTo>
                    <a:lnTo>
                      <a:pt x="24" y="5"/>
                    </a:lnTo>
                    <a:lnTo>
                      <a:pt x="26" y="2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35" name="Freeform 3903"/>
              <p:cNvSpPr>
                <a:spLocks/>
              </p:cNvSpPr>
              <p:nvPr/>
            </p:nvSpPr>
            <p:spPr bwMode="auto">
              <a:xfrm>
                <a:off x="2004" y="2465"/>
                <a:ext cx="21" cy="28"/>
              </a:xfrm>
              <a:custGeom>
                <a:avLst/>
                <a:gdLst>
                  <a:gd name="T0" fmla="*/ 16 w 21"/>
                  <a:gd name="T1" fmla="*/ 0 h 28"/>
                  <a:gd name="T2" fmla="*/ 16 w 21"/>
                  <a:gd name="T3" fmla="*/ 0 h 28"/>
                  <a:gd name="T4" fmla="*/ 16 w 21"/>
                  <a:gd name="T5" fmla="*/ 2 h 28"/>
                  <a:gd name="T6" fmla="*/ 13 w 21"/>
                  <a:gd name="T7" fmla="*/ 7 h 28"/>
                  <a:gd name="T8" fmla="*/ 13 w 21"/>
                  <a:gd name="T9" fmla="*/ 10 h 28"/>
                  <a:gd name="T10" fmla="*/ 11 w 21"/>
                  <a:gd name="T11" fmla="*/ 13 h 28"/>
                  <a:gd name="T12" fmla="*/ 8 w 21"/>
                  <a:gd name="T13" fmla="*/ 18 h 28"/>
                  <a:gd name="T14" fmla="*/ 5 w 21"/>
                  <a:gd name="T15" fmla="*/ 21 h 28"/>
                  <a:gd name="T16" fmla="*/ 3 w 21"/>
                  <a:gd name="T17" fmla="*/ 23 h 28"/>
                  <a:gd name="T18" fmla="*/ 0 w 21"/>
                  <a:gd name="T19" fmla="*/ 26 h 28"/>
                  <a:gd name="T20" fmla="*/ 5 w 21"/>
                  <a:gd name="T21" fmla="*/ 28 h 28"/>
                  <a:gd name="T22" fmla="*/ 8 w 21"/>
                  <a:gd name="T23" fmla="*/ 26 h 28"/>
                  <a:gd name="T24" fmla="*/ 8 w 21"/>
                  <a:gd name="T25" fmla="*/ 23 h 28"/>
                  <a:gd name="T26" fmla="*/ 11 w 21"/>
                  <a:gd name="T27" fmla="*/ 21 h 28"/>
                  <a:gd name="T28" fmla="*/ 13 w 21"/>
                  <a:gd name="T29" fmla="*/ 15 h 28"/>
                  <a:gd name="T30" fmla="*/ 16 w 21"/>
                  <a:gd name="T31" fmla="*/ 13 h 28"/>
                  <a:gd name="T32" fmla="*/ 18 w 21"/>
                  <a:gd name="T33" fmla="*/ 7 h 28"/>
                  <a:gd name="T34" fmla="*/ 18 w 21"/>
                  <a:gd name="T35" fmla="*/ 5 h 28"/>
                  <a:gd name="T36" fmla="*/ 21 w 21"/>
                  <a:gd name="T37" fmla="*/ 0 h 28"/>
                  <a:gd name="T38" fmla="*/ 21 w 21"/>
                  <a:gd name="T39" fmla="*/ 0 h 28"/>
                  <a:gd name="T40" fmla="*/ 16 w 21"/>
                  <a:gd name="T41" fmla="*/ 0 h 2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8"/>
                  <a:gd name="T65" fmla="*/ 21 w 21"/>
                  <a:gd name="T66" fmla="*/ 28 h 2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8">
                    <a:moveTo>
                      <a:pt x="16" y="0"/>
                    </a:moveTo>
                    <a:lnTo>
                      <a:pt x="16" y="0"/>
                    </a:lnTo>
                    <a:lnTo>
                      <a:pt x="16" y="2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1" y="13"/>
                    </a:lnTo>
                    <a:lnTo>
                      <a:pt x="8" y="18"/>
                    </a:lnTo>
                    <a:lnTo>
                      <a:pt x="5" y="21"/>
                    </a:lnTo>
                    <a:lnTo>
                      <a:pt x="3" y="23"/>
                    </a:lnTo>
                    <a:lnTo>
                      <a:pt x="0" y="26"/>
                    </a:lnTo>
                    <a:lnTo>
                      <a:pt x="5" y="28"/>
                    </a:lnTo>
                    <a:lnTo>
                      <a:pt x="8" y="26"/>
                    </a:lnTo>
                    <a:lnTo>
                      <a:pt x="8" y="23"/>
                    </a:lnTo>
                    <a:lnTo>
                      <a:pt x="11" y="21"/>
                    </a:lnTo>
                    <a:lnTo>
                      <a:pt x="13" y="15"/>
                    </a:lnTo>
                    <a:lnTo>
                      <a:pt x="16" y="13"/>
                    </a:lnTo>
                    <a:lnTo>
                      <a:pt x="18" y="7"/>
                    </a:lnTo>
                    <a:lnTo>
                      <a:pt x="18" y="5"/>
                    </a:lnTo>
                    <a:lnTo>
                      <a:pt x="21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36" name="Freeform 3904"/>
              <p:cNvSpPr>
                <a:spLocks/>
              </p:cNvSpPr>
              <p:nvPr/>
            </p:nvSpPr>
            <p:spPr bwMode="auto">
              <a:xfrm>
                <a:off x="2012" y="2438"/>
                <a:ext cx="13" cy="27"/>
              </a:xfrm>
              <a:custGeom>
                <a:avLst/>
                <a:gdLst>
                  <a:gd name="T0" fmla="*/ 0 w 13"/>
                  <a:gd name="T1" fmla="*/ 3 h 27"/>
                  <a:gd name="T2" fmla="*/ 0 w 13"/>
                  <a:gd name="T3" fmla="*/ 3 h 27"/>
                  <a:gd name="T4" fmla="*/ 3 w 13"/>
                  <a:gd name="T5" fmla="*/ 6 h 27"/>
                  <a:gd name="T6" fmla="*/ 5 w 13"/>
                  <a:gd name="T7" fmla="*/ 8 h 27"/>
                  <a:gd name="T8" fmla="*/ 5 w 13"/>
                  <a:gd name="T9" fmla="*/ 11 h 27"/>
                  <a:gd name="T10" fmla="*/ 8 w 13"/>
                  <a:gd name="T11" fmla="*/ 14 h 27"/>
                  <a:gd name="T12" fmla="*/ 8 w 13"/>
                  <a:gd name="T13" fmla="*/ 16 h 27"/>
                  <a:gd name="T14" fmla="*/ 8 w 13"/>
                  <a:gd name="T15" fmla="*/ 21 h 27"/>
                  <a:gd name="T16" fmla="*/ 8 w 13"/>
                  <a:gd name="T17" fmla="*/ 24 h 27"/>
                  <a:gd name="T18" fmla="*/ 8 w 13"/>
                  <a:gd name="T19" fmla="*/ 27 h 27"/>
                  <a:gd name="T20" fmla="*/ 13 w 13"/>
                  <a:gd name="T21" fmla="*/ 27 h 27"/>
                  <a:gd name="T22" fmla="*/ 13 w 13"/>
                  <a:gd name="T23" fmla="*/ 24 h 27"/>
                  <a:gd name="T24" fmla="*/ 13 w 13"/>
                  <a:gd name="T25" fmla="*/ 19 h 27"/>
                  <a:gd name="T26" fmla="*/ 10 w 13"/>
                  <a:gd name="T27" fmla="*/ 16 h 27"/>
                  <a:gd name="T28" fmla="*/ 10 w 13"/>
                  <a:gd name="T29" fmla="*/ 14 h 27"/>
                  <a:gd name="T30" fmla="*/ 8 w 13"/>
                  <a:gd name="T31" fmla="*/ 8 h 27"/>
                  <a:gd name="T32" fmla="*/ 8 w 13"/>
                  <a:gd name="T33" fmla="*/ 6 h 27"/>
                  <a:gd name="T34" fmla="*/ 5 w 13"/>
                  <a:gd name="T35" fmla="*/ 3 h 27"/>
                  <a:gd name="T36" fmla="*/ 3 w 13"/>
                  <a:gd name="T37" fmla="*/ 0 h 27"/>
                  <a:gd name="T38" fmla="*/ 3 w 13"/>
                  <a:gd name="T39" fmla="*/ 0 h 27"/>
                  <a:gd name="T40" fmla="*/ 0 w 13"/>
                  <a:gd name="T41" fmla="*/ 3 h 2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7"/>
                  <a:gd name="T65" fmla="*/ 13 w 13"/>
                  <a:gd name="T66" fmla="*/ 27 h 2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7">
                    <a:moveTo>
                      <a:pt x="0" y="3"/>
                    </a:moveTo>
                    <a:lnTo>
                      <a:pt x="0" y="3"/>
                    </a:lnTo>
                    <a:lnTo>
                      <a:pt x="3" y="6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8" y="14"/>
                    </a:lnTo>
                    <a:lnTo>
                      <a:pt x="8" y="16"/>
                    </a:lnTo>
                    <a:lnTo>
                      <a:pt x="8" y="21"/>
                    </a:lnTo>
                    <a:lnTo>
                      <a:pt x="8" y="24"/>
                    </a:lnTo>
                    <a:lnTo>
                      <a:pt x="8" y="27"/>
                    </a:lnTo>
                    <a:lnTo>
                      <a:pt x="13" y="27"/>
                    </a:lnTo>
                    <a:lnTo>
                      <a:pt x="13" y="24"/>
                    </a:lnTo>
                    <a:lnTo>
                      <a:pt x="13" y="19"/>
                    </a:lnTo>
                    <a:lnTo>
                      <a:pt x="10" y="16"/>
                    </a:lnTo>
                    <a:lnTo>
                      <a:pt x="10" y="14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37" name="Freeform 3905"/>
              <p:cNvSpPr>
                <a:spLocks/>
              </p:cNvSpPr>
              <p:nvPr/>
            </p:nvSpPr>
            <p:spPr bwMode="auto">
              <a:xfrm>
                <a:off x="1988" y="2428"/>
                <a:ext cx="27" cy="13"/>
              </a:xfrm>
              <a:custGeom>
                <a:avLst/>
                <a:gdLst>
                  <a:gd name="T0" fmla="*/ 0 w 27"/>
                  <a:gd name="T1" fmla="*/ 5 h 13"/>
                  <a:gd name="T2" fmla="*/ 0 w 27"/>
                  <a:gd name="T3" fmla="*/ 5 h 13"/>
                  <a:gd name="T4" fmla="*/ 3 w 27"/>
                  <a:gd name="T5" fmla="*/ 5 h 13"/>
                  <a:gd name="T6" fmla="*/ 6 w 27"/>
                  <a:gd name="T7" fmla="*/ 5 h 13"/>
                  <a:gd name="T8" fmla="*/ 8 w 27"/>
                  <a:gd name="T9" fmla="*/ 5 h 13"/>
                  <a:gd name="T10" fmla="*/ 14 w 27"/>
                  <a:gd name="T11" fmla="*/ 5 h 13"/>
                  <a:gd name="T12" fmla="*/ 16 w 27"/>
                  <a:gd name="T13" fmla="*/ 8 h 13"/>
                  <a:gd name="T14" fmla="*/ 19 w 27"/>
                  <a:gd name="T15" fmla="*/ 8 h 13"/>
                  <a:gd name="T16" fmla="*/ 21 w 27"/>
                  <a:gd name="T17" fmla="*/ 10 h 13"/>
                  <a:gd name="T18" fmla="*/ 24 w 27"/>
                  <a:gd name="T19" fmla="*/ 13 h 13"/>
                  <a:gd name="T20" fmla="*/ 27 w 27"/>
                  <a:gd name="T21" fmla="*/ 10 h 13"/>
                  <a:gd name="T22" fmla="*/ 24 w 27"/>
                  <a:gd name="T23" fmla="*/ 8 h 13"/>
                  <a:gd name="T24" fmla="*/ 21 w 27"/>
                  <a:gd name="T25" fmla="*/ 5 h 13"/>
                  <a:gd name="T26" fmla="*/ 16 w 27"/>
                  <a:gd name="T27" fmla="*/ 3 h 13"/>
                  <a:gd name="T28" fmla="*/ 14 w 27"/>
                  <a:gd name="T29" fmla="*/ 3 h 13"/>
                  <a:gd name="T30" fmla="*/ 11 w 27"/>
                  <a:gd name="T31" fmla="*/ 3 h 13"/>
                  <a:gd name="T32" fmla="*/ 6 w 27"/>
                  <a:gd name="T33" fmla="*/ 0 h 13"/>
                  <a:gd name="T34" fmla="*/ 3 w 27"/>
                  <a:gd name="T35" fmla="*/ 0 h 13"/>
                  <a:gd name="T36" fmla="*/ 0 w 27"/>
                  <a:gd name="T37" fmla="*/ 0 h 13"/>
                  <a:gd name="T38" fmla="*/ 0 w 27"/>
                  <a:gd name="T39" fmla="*/ 0 h 13"/>
                  <a:gd name="T40" fmla="*/ 0 w 27"/>
                  <a:gd name="T41" fmla="*/ 5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7"/>
                  <a:gd name="T64" fmla="*/ 0 h 13"/>
                  <a:gd name="T65" fmla="*/ 27 w 27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7" h="13">
                    <a:moveTo>
                      <a:pt x="0" y="5"/>
                    </a:moveTo>
                    <a:lnTo>
                      <a:pt x="0" y="5"/>
                    </a:lnTo>
                    <a:lnTo>
                      <a:pt x="3" y="5"/>
                    </a:lnTo>
                    <a:lnTo>
                      <a:pt x="6" y="5"/>
                    </a:lnTo>
                    <a:lnTo>
                      <a:pt x="8" y="5"/>
                    </a:lnTo>
                    <a:lnTo>
                      <a:pt x="14" y="5"/>
                    </a:lnTo>
                    <a:lnTo>
                      <a:pt x="16" y="8"/>
                    </a:lnTo>
                    <a:lnTo>
                      <a:pt x="19" y="8"/>
                    </a:lnTo>
                    <a:lnTo>
                      <a:pt x="21" y="10"/>
                    </a:lnTo>
                    <a:lnTo>
                      <a:pt x="24" y="13"/>
                    </a:lnTo>
                    <a:lnTo>
                      <a:pt x="27" y="10"/>
                    </a:lnTo>
                    <a:lnTo>
                      <a:pt x="24" y="8"/>
                    </a:lnTo>
                    <a:lnTo>
                      <a:pt x="21" y="5"/>
                    </a:lnTo>
                    <a:lnTo>
                      <a:pt x="16" y="3"/>
                    </a:lnTo>
                    <a:lnTo>
                      <a:pt x="14" y="3"/>
                    </a:lnTo>
                    <a:lnTo>
                      <a:pt x="11" y="3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38" name="Freeform 3906"/>
              <p:cNvSpPr>
                <a:spLocks/>
              </p:cNvSpPr>
              <p:nvPr/>
            </p:nvSpPr>
            <p:spPr bwMode="auto">
              <a:xfrm>
                <a:off x="1978" y="2431"/>
                <a:ext cx="44" cy="76"/>
              </a:xfrm>
              <a:custGeom>
                <a:avLst/>
                <a:gdLst>
                  <a:gd name="T0" fmla="*/ 16 w 44"/>
                  <a:gd name="T1" fmla="*/ 76 h 76"/>
                  <a:gd name="T2" fmla="*/ 24 w 44"/>
                  <a:gd name="T3" fmla="*/ 70 h 76"/>
                  <a:gd name="T4" fmla="*/ 29 w 44"/>
                  <a:gd name="T5" fmla="*/ 62 h 76"/>
                  <a:gd name="T6" fmla="*/ 39 w 44"/>
                  <a:gd name="T7" fmla="*/ 49 h 76"/>
                  <a:gd name="T8" fmla="*/ 44 w 44"/>
                  <a:gd name="T9" fmla="*/ 34 h 76"/>
                  <a:gd name="T10" fmla="*/ 42 w 44"/>
                  <a:gd name="T11" fmla="*/ 21 h 76"/>
                  <a:gd name="T12" fmla="*/ 37 w 44"/>
                  <a:gd name="T13" fmla="*/ 7 h 76"/>
                  <a:gd name="T14" fmla="*/ 26 w 44"/>
                  <a:gd name="T15" fmla="*/ 2 h 76"/>
                  <a:gd name="T16" fmla="*/ 16 w 44"/>
                  <a:gd name="T17" fmla="*/ 0 h 76"/>
                  <a:gd name="T18" fmla="*/ 16 w 44"/>
                  <a:gd name="T19" fmla="*/ 2 h 76"/>
                  <a:gd name="T20" fmla="*/ 13 w 44"/>
                  <a:gd name="T21" fmla="*/ 2 h 76"/>
                  <a:gd name="T22" fmla="*/ 5 w 44"/>
                  <a:gd name="T23" fmla="*/ 18 h 76"/>
                  <a:gd name="T24" fmla="*/ 3 w 44"/>
                  <a:gd name="T25" fmla="*/ 23 h 76"/>
                  <a:gd name="T26" fmla="*/ 0 w 44"/>
                  <a:gd name="T27" fmla="*/ 31 h 76"/>
                  <a:gd name="T28" fmla="*/ 0 w 44"/>
                  <a:gd name="T29" fmla="*/ 47 h 76"/>
                  <a:gd name="T30" fmla="*/ 0 w 44"/>
                  <a:gd name="T31" fmla="*/ 60 h 76"/>
                  <a:gd name="T32" fmla="*/ 8 w 44"/>
                  <a:gd name="T33" fmla="*/ 68 h 76"/>
                  <a:gd name="T34" fmla="*/ 16 w 44"/>
                  <a:gd name="T35" fmla="*/ 76 h 7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44"/>
                  <a:gd name="T55" fmla="*/ 0 h 76"/>
                  <a:gd name="T56" fmla="*/ 44 w 44"/>
                  <a:gd name="T57" fmla="*/ 76 h 7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44" h="76">
                    <a:moveTo>
                      <a:pt x="16" y="76"/>
                    </a:moveTo>
                    <a:lnTo>
                      <a:pt x="24" y="70"/>
                    </a:lnTo>
                    <a:lnTo>
                      <a:pt x="29" y="62"/>
                    </a:lnTo>
                    <a:lnTo>
                      <a:pt x="39" y="49"/>
                    </a:lnTo>
                    <a:lnTo>
                      <a:pt x="44" y="34"/>
                    </a:lnTo>
                    <a:lnTo>
                      <a:pt x="42" y="21"/>
                    </a:lnTo>
                    <a:lnTo>
                      <a:pt x="37" y="7"/>
                    </a:lnTo>
                    <a:lnTo>
                      <a:pt x="26" y="2"/>
                    </a:lnTo>
                    <a:lnTo>
                      <a:pt x="16" y="0"/>
                    </a:lnTo>
                    <a:lnTo>
                      <a:pt x="16" y="2"/>
                    </a:lnTo>
                    <a:lnTo>
                      <a:pt x="13" y="2"/>
                    </a:lnTo>
                    <a:lnTo>
                      <a:pt x="5" y="18"/>
                    </a:lnTo>
                    <a:lnTo>
                      <a:pt x="3" y="23"/>
                    </a:lnTo>
                    <a:lnTo>
                      <a:pt x="0" y="31"/>
                    </a:lnTo>
                    <a:lnTo>
                      <a:pt x="0" y="47"/>
                    </a:lnTo>
                    <a:lnTo>
                      <a:pt x="0" y="60"/>
                    </a:lnTo>
                    <a:lnTo>
                      <a:pt x="8" y="68"/>
                    </a:lnTo>
                    <a:lnTo>
                      <a:pt x="16" y="76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39" name="Freeform 3907"/>
              <p:cNvSpPr>
                <a:spLocks/>
              </p:cNvSpPr>
              <p:nvPr/>
            </p:nvSpPr>
            <p:spPr bwMode="auto">
              <a:xfrm>
                <a:off x="1994" y="2491"/>
                <a:ext cx="15" cy="18"/>
              </a:xfrm>
              <a:custGeom>
                <a:avLst/>
                <a:gdLst>
                  <a:gd name="T0" fmla="*/ 10 w 15"/>
                  <a:gd name="T1" fmla="*/ 0 h 18"/>
                  <a:gd name="T2" fmla="*/ 10 w 15"/>
                  <a:gd name="T3" fmla="*/ 0 h 18"/>
                  <a:gd name="T4" fmla="*/ 10 w 15"/>
                  <a:gd name="T5" fmla="*/ 2 h 18"/>
                  <a:gd name="T6" fmla="*/ 8 w 15"/>
                  <a:gd name="T7" fmla="*/ 5 h 18"/>
                  <a:gd name="T8" fmla="*/ 8 w 15"/>
                  <a:gd name="T9" fmla="*/ 8 h 18"/>
                  <a:gd name="T10" fmla="*/ 5 w 15"/>
                  <a:gd name="T11" fmla="*/ 8 h 18"/>
                  <a:gd name="T12" fmla="*/ 5 w 15"/>
                  <a:gd name="T13" fmla="*/ 10 h 18"/>
                  <a:gd name="T14" fmla="*/ 2 w 15"/>
                  <a:gd name="T15" fmla="*/ 10 h 18"/>
                  <a:gd name="T16" fmla="*/ 2 w 15"/>
                  <a:gd name="T17" fmla="*/ 13 h 18"/>
                  <a:gd name="T18" fmla="*/ 0 w 15"/>
                  <a:gd name="T19" fmla="*/ 16 h 18"/>
                  <a:gd name="T20" fmla="*/ 2 w 15"/>
                  <a:gd name="T21" fmla="*/ 18 h 18"/>
                  <a:gd name="T22" fmla="*/ 2 w 15"/>
                  <a:gd name="T23" fmla="*/ 16 h 18"/>
                  <a:gd name="T24" fmla="*/ 5 w 15"/>
                  <a:gd name="T25" fmla="*/ 13 h 18"/>
                  <a:gd name="T26" fmla="*/ 8 w 15"/>
                  <a:gd name="T27" fmla="*/ 13 h 18"/>
                  <a:gd name="T28" fmla="*/ 8 w 15"/>
                  <a:gd name="T29" fmla="*/ 10 h 18"/>
                  <a:gd name="T30" fmla="*/ 10 w 15"/>
                  <a:gd name="T31" fmla="*/ 8 h 18"/>
                  <a:gd name="T32" fmla="*/ 10 w 15"/>
                  <a:gd name="T33" fmla="*/ 8 h 18"/>
                  <a:gd name="T34" fmla="*/ 13 w 15"/>
                  <a:gd name="T35" fmla="*/ 5 h 18"/>
                  <a:gd name="T36" fmla="*/ 15 w 15"/>
                  <a:gd name="T37" fmla="*/ 2 h 18"/>
                  <a:gd name="T38" fmla="*/ 15 w 15"/>
                  <a:gd name="T39" fmla="*/ 2 h 18"/>
                  <a:gd name="T40" fmla="*/ 10 w 15"/>
                  <a:gd name="T41" fmla="*/ 0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18"/>
                  <a:gd name="T65" fmla="*/ 15 w 15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18">
                    <a:moveTo>
                      <a:pt x="10" y="0"/>
                    </a:moveTo>
                    <a:lnTo>
                      <a:pt x="10" y="0"/>
                    </a:lnTo>
                    <a:lnTo>
                      <a:pt x="10" y="2"/>
                    </a:lnTo>
                    <a:lnTo>
                      <a:pt x="8" y="5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2" y="10"/>
                    </a:lnTo>
                    <a:lnTo>
                      <a:pt x="2" y="13"/>
                    </a:lnTo>
                    <a:lnTo>
                      <a:pt x="0" y="16"/>
                    </a:lnTo>
                    <a:lnTo>
                      <a:pt x="2" y="18"/>
                    </a:lnTo>
                    <a:lnTo>
                      <a:pt x="2" y="16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8" y="10"/>
                    </a:lnTo>
                    <a:lnTo>
                      <a:pt x="10" y="8"/>
                    </a:lnTo>
                    <a:lnTo>
                      <a:pt x="13" y="5"/>
                    </a:lnTo>
                    <a:lnTo>
                      <a:pt x="15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40" name="Freeform 3908"/>
              <p:cNvSpPr>
                <a:spLocks/>
              </p:cNvSpPr>
              <p:nvPr/>
            </p:nvSpPr>
            <p:spPr bwMode="auto">
              <a:xfrm>
                <a:off x="2004" y="2465"/>
                <a:ext cx="21" cy="28"/>
              </a:xfrm>
              <a:custGeom>
                <a:avLst/>
                <a:gdLst>
                  <a:gd name="T0" fmla="*/ 16 w 21"/>
                  <a:gd name="T1" fmla="*/ 0 h 28"/>
                  <a:gd name="T2" fmla="*/ 16 w 21"/>
                  <a:gd name="T3" fmla="*/ 0 h 28"/>
                  <a:gd name="T4" fmla="*/ 16 w 21"/>
                  <a:gd name="T5" fmla="*/ 2 h 28"/>
                  <a:gd name="T6" fmla="*/ 13 w 21"/>
                  <a:gd name="T7" fmla="*/ 7 h 28"/>
                  <a:gd name="T8" fmla="*/ 13 w 21"/>
                  <a:gd name="T9" fmla="*/ 10 h 28"/>
                  <a:gd name="T10" fmla="*/ 11 w 21"/>
                  <a:gd name="T11" fmla="*/ 13 h 28"/>
                  <a:gd name="T12" fmla="*/ 8 w 21"/>
                  <a:gd name="T13" fmla="*/ 18 h 28"/>
                  <a:gd name="T14" fmla="*/ 5 w 21"/>
                  <a:gd name="T15" fmla="*/ 21 h 28"/>
                  <a:gd name="T16" fmla="*/ 3 w 21"/>
                  <a:gd name="T17" fmla="*/ 23 h 28"/>
                  <a:gd name="T18" fmla="*/ 0 w 21"/>
                  <a:gd name="T19" fmla="*/ 26 h 28"/>
                  <a:gd name="T20" fmla="*/ 5 w 21"/>
                  <a:gd name="T21" fmla="*/ 28 h 28"/>
                  <a:gd name="T22" fmla="*/ 8 w 21"/>
                  <a:gd name="T23" fmla="*/ 26 h 28"/>
                  <a:gd name="T24" fmla="*/ 8 w 21"/>
                  <a:gd name="T25" fmla="*/ 23 h 28"/>
                  <a:gd name="T26" fmla="*/ 11 w 21"/>
                  <a:gd name="T27" fmla="*/ 21 h 28"/>
                  <a:gd name="T28" fmla="*/ 13 w 21"/>
                  <a:gd name="T29" fmla="*/ 15 h 28"/>
                  <a:gd name="T30" fmla="*/ 16 w 21"/>
                  <a:gd name="T31" fmla="*/ 13 h 28"/>
                  <a:gd name="T32" fmla="*/ 18 w 21"/>
                  <a:gd name="T33" fmla="*/ 7 h 28"/>
                  <a:gd name="T34" fmla="*/ 18 w 21"/>
                  <a:gd name="T35" fmla="*/ 5 h 28"/>
                  <a:gd name="T36" fmla="*/ 21 w 21"/>
                  <a:gd name="T37" fmla="*/ 0 h 28"/>
                  <a:gd name="T38" fmla="*/ 21 w 21"/>
                  <a:gd name="T39" fmla="*/ 0 h 28"/>
                  <a:gd name="T40" fmla="*/ 16 w 21"/>
                  <a:gd name="T41" fmla="*/ 0 h 2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8"/>
                  <a:gd name="T65" fmla="*/ 21 w 21"/>
                  <a:gd name="T66" fmla="*/ 28 h 2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8">
                    <a:moveTo>
                      <a:pt x="16" y="0"/>
                    </a:moveTo>
                    <a:lnTo>
                      <a:pt x="16" y="0"/>
                    </a:lnTo>
                    <a:lnTo>
                      <a:pt x="16" y="2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1" y="13"/>
                    </a:lnTo>
                    <a:lnTo>
                      <a:pt x="8" y="18"/>
                    </a:lnTo>
                    <a:lnTo>
                      <a:pt x="5" y="21"/>
                    </a:lnTo>
                    <a:lnTo>
                      <a:pt x="3" y="23"/>
                    </a:lnTo>
                    <a:lnTo>
                      <a:pt x="0" y="26"/>
                    </a:lnTo>
                    <a:lnTo>
                      <a:pt x="5" y="28"/>
                    </a:lnTo>
                    <a:lnTo>
                      <a:pt x="8" y="26"/>
                    </a:lnTo>
                    <a:lnTo>
                      <a:pt x="8" y="23"/>
                    </a:lnTo>
                    <a:lnTo>
                      <a:pt x="11" y="21"/>
                    </a:lnTo>
                    <a:lnTo>
                      <a:pt x="13" y="15"/>
                    </a:lnTo>
                    <a:lnTo>
                      <a:pt x="16" y="13"/>
                    </a:lnTo>
                    <a:lnTo>
                      <a:pt x="18" y="7"/>
                    </a:lnTo>
                    <a:lnTo>
                      <a:pt x="18" y="5"/>
                    </a:lnTo>
                    <a:lnTo>
                      <a:pt x="21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41" name="Freeform 3909"/>
              <p:cNvSpPr>
                <a:spLocks/>
              </p:cNvSpPr>
              <p:nvPr/>
            </p:nvSpPr>
            <p:spPr bwMode="auto">
              <a:xfrm>
                <a:off x="2012" y="2438"/>
                <a:ext cx="13" cy="27"/>
              </a:xfrm>
              <a:custGeom>
                <a:avLst/>
                <a:gdLst>
                  <a:gd name="T0" fmla="*/ 0 w 13"/>
                  <a:gd name="T1" fmla="*/ 3 h 27"/>
                  <a:gd name="T2" fmla="*/ 0 w 13"/>
                  <a:gd name="T3" fmla="*/ 3 h 27"/>
                  <a:gd name="T4" fmla="*/ 3 w 13"/>
                  <a:gd name="T5" fmla="*/ 6 h 27"/>
                  <a:gd name="T6" fmla="*/ 5 w 13"/>
                  <a:gd name="T7" fmla="*/ 8 h 27"/>
                  <a:gd name="T8" fmla="*/ 5 w 13"/>
                  <a:gd name="T9" fmla="*/ 11 h 27"/>
                  <a:gd name="T10" fmla="*/ 8 w 13"/>
                  <a:gd name="T11" fmla="*/ 14 h 27"/>
                  <a:gd name="T12" fmla="*/ 8 w 13"/>
                  <a:gd name="T13" fmla="*/ 16 h 27"/>
                  <a:gd name="T14" fmla="*/ 8 w 13"/>
                  <a:gd name="T15" fmla="*/ 21 h 27"/>
                  <a:gd name="T16" fmla="*/ 8 w 13"/>
                  <a:gd name="T17" fmla="*/ 24 h 27"/>
                  <a:gd name="T18" fmla="*/ 8 w 13"/>
                  <a:gd name="T19" fmla="*/ 27 h 27"/>
                  <a:gd name="T20" fmla="*/ 13 w 13"/>
                  <a:gd name="T21" fmla="*/ 27 h 27"/>
                  <a:gd name="T22" fmla="*/ 13 w 13"/>
                  <a:gd name="T23" fmla="*/ 24 h 27"/>
                  <a:gd name="T24" fmla="*/ 13 w 13"/>
                  <a:gd name="T25" fmla="*/ 19 h 27"/>
                  <a:gd name="T26" fmla="*/ 10 w 13"/>
                  <a:gd name="T27" fmla="*/ 16 h 27"/>
                  <a:gd name="T28" fmla="*/ 10 w 13"/>
                  <a:gd name="T29" fmla="*/ 14 h 27"/>
                  <a:gd name="T30" fmla="*/ 8 w 13"/>
                  <a:gd name="T31" fmla="*/ 8 h 27"/>
                  <a:gd name="T32" fmla="*/ 8 w 13"/>
                  <a:gd name="T33" fmla="*/ 6 h 27"/>
                  <a:gd name="T34" fmla="*/ 5 w 13"/>
                  <a:gd name="T35" fmla="*/ 3 h 27"/>
                  <a:gd name="T36" fmla="*/ 3 w 13"/>
                  <a:gd name="T37" fmla="*/ 0 h 27"/>
                  <a:gd name="T38" fmla="*/ 3 w 13"/>
                  <a:gd name="T39" fmla="*/ 0 h 27"/>
                  <a:gd name="T40" fmla="*/ 0 w 13"/>
                  <a:gd name="T41" fmla="*/ 3 h 2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7"/>
                  <a:gd name="T65" fmla="*/ 13 w 13"/>
                  <a:gd name="T66" fmla="*/ 27 h 2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7">
                    <a:moveTo>
                      <a:pt x="0" y="3"/>
                    </a:moveTo>
                    <a:lnTo>
                      <a:pt x="0" y="3"/>
                    </a:lnTo>
                    <a:lnTo>
                      <a:pt x="3" y="6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8" y="14"/>
                    </a:lnTo>
                    <a:lnTo>
                      <a:pt x="8" y="16"/>
                    </a:lnTo>
                    <a:lnTo>
                      <a:pt x="8" y="21"/>
                    </a:lnTo>
                    <a:lnTo>
                      <a:pt x="8" y="24"/>
                    </a:lnTo>
                    <a:lnTo>
                      <a:pt x="8" y="27"/>
                    </a:lnTo>
                    <a:lnTo>
                      <a:pt x="13" y="27"/>
                    </a:lnTo>
                    <a:lnTo>
                      <a:pt x="13" y="24"/>
                    </a:lnTo>
                    <a:lnTo>
                      <a:pt x="13" y="19"/>
                    </a:lnTo>
                    <a:lnTo>
                      <a:pt x="10" y="16"/>
                    </a:lnTo>
                    <a:lnTo>
                      <a:pt x="10" y="14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42" name="Freeform 3910"/>
              <p:cNvSpPr>
                <a:spLocks/>
              </p:cNvSpPr>
              <p:nvPr/>
            </p:nvSpPr>
            <p:spPr bwMode="auto">
              <a:xfrm>
                <a:off x="1994" y="2428"/>
                <a:ext cx="21" cy="13"/>
              </a:xfrm>
              <a:custGeom>
                <a:avLst/>
                <a:gdLst>
                  <a:gd name="T0" fmla="*/ 2 w 21"/>
                  <a:gd name="T1" fmla="*/ 5 h 13"/>
                  <a:gd name="T2" fmla="*/ 0 w 21"/>
                  <a:gd name="T3" fmla="*/ 5 h 13"/>
                  <a:gd name="T4" fmla="*/ 2 w 21"/>
                  <a:gd name="T5" fmla="*/ 5 h 13"/>
                  <a:gd name="T6" fmla="*/ 5 w 21"/>
                  <a:gd name="T7" fmla="*/ 5 h 13"/>
                  <a:gd name="T8" fmla="*/ 8 w 21"/>
                  <a:gd name="T9" fmla="*/ 5 h 13"/>
                  <a:gd name="T10" fmla="*/ 10 w 21"/>
                  <a:gd name="T11" fmla="*/ 8 h 13"/>
                  <a:gd name="T12" fmla="*/ 13 w 21"/>
                  <a:gd name="T13" fmla="*/ 8 h 13"/>
                  <a:gd name="T14" fmla="*/ 15 w 21"/>
                  <a:gd name="T15" fmla="*/ 10 h 13"/>
                  <a:gd name="T16" fmla="*/ 15 w 21"/>
                  <a:gd name="T17" fmla="*/ 10 h 13"/>
                  <a:gd name="T18" fmla="*/ 18 w 21"/>
                  <a:gd name="T19" fmla="*/ 13 h 13"/>
                  <a:gd name="T20" fmla="*/ 21 w 21"/>
                  <a:gd name="T21" fmla="*/ 10 h 13"/>
                  <a:gd name="T22" fmla="*/ 18 w 21"/>
                  <a:gd name="T23" fmla="*/ 8 h 13"/>
                  <a:gd name="T24" fmla="*/ 15 w 21"/>
                  <a:gd name="T25" fmla="*/ 5 h 13"/>
                  <a:gd name="T26" fmla="*/ 13 w 21"/>
                  <a:gd name="T27" fmla="*/ 5 h 13"/>
                  <a:gd name="T28" fmla="*/ 10 w 21"/>
                  <a:gd name="T29" fmla="*/ 3 h 13"/>
                  <a:gd name="T30" fmla="*/ 8 w 21"/>
                  <a:gd name="T31" fmla="*/ 3 h 13"/>
                  <a:gd name="T32" fmla="*/ 5 w 21"/>
                  <a:gd name="T33" fmla="*/ 3 h 13"/>
                  <a:gd name="T34" fmla="*/ 2 w 21"/>
                  <a:gd name="T35" fmla="*/ 3 h 13"/>
                  <a:gd name="T36" fmla="*/ 0 w 21"/>
                  <a:gd name="T37" fmla="*/ 0 h 13"/>
                  <a:gd name="T38" fmla="*/ 0 w 21"/>
                  <a:gd name="T39" fmla="*/ 3 h 13"/>
                  <a:gd name="T40" fmla="*/ 2 w 21"/>
                  <a:gd name="T41" fmla="*/ 5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3"/>
                  <a:gd name="T65" fmla="*/ 21 w 21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3">
                    <a:moveTo>
                      <a:pt x="2" y="5"/>
                    </a:move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5" y="10"/>
                    </a:lnTo>
                    <a:lnTo>
                      <a:pt x="18" y="13"/>
                    </a:lnTo>
                    <a:lnTo>
                      <a:pt x="21" y="10"/>
                    </a:lnTo>
                    <a:lnTo>
                      <a:pt x="18" y="8"/>
                    </a:lnTo>
                    <a:lnTo>
                      <a:pt x="15" y="5"/>
                    </a:lnTo>
                    <a:lnTo>
                      <a:pt x="13" y="5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5" y="3"/>
                    </a:lnTo>
                    <a:lnTo>
                      <a:pt x="2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43" name="Freeform 3911"/>
              <p:cNvSpPr>
                <a:spLocks/>
              </p:cNvSpPr>
              <p:nvPr/>
            </p:nvSpPr>
            <p:spPr bwMode="auto">
              <a:xfrm>
                <a:off x="1988" y="2431"/>
                <a:ext cx="8" cy="5"/>
              </a:xfrm>
              <a:custGeom>
                <a:avLst/>
                <a:gdLst>
                  <a:gd name="T0" fmla="*/ 3 w 8"/>
                  <a:gd name="T1" fmla="*/ 5 h 5"/>
                  <a:gd name="T2" fmla="*/ 3 w 8"/>
                  <a:gd name="T3" fmla="*/ 5 h 5"/>
                  <a:gd name="T4" fmla="*/ 3 w 8"/>
                  <a:gd name="T5" fmla="*/ 5 h 5"/>
                  <a:gd name="T6" fmla="*/ 3 w 8"/>
                  <a:gd name="T7" fmla="*/ 5 h 5"/>
                  <a:gd name="T8" fmla="*/ 6 w 8"/>
                  <a:gd name="T9" fmla="*/ 2 h 5"/>
                  <a:gd name="T10" fmla="*/ 6 w 8"/>
                  <a:gd name="T11" fmla="*/ 2 h 5"/>
                  <a:gd name="T12" fmla="*/ 6 w 8"/>
                  <a:gd name="T13" fmla="*/ 2 h 5"/>
                  <a:gd name="T14" fmla="*/ 6 w 8"/>
                  <a:gd name="T15" fmla="*/ 2 h 5"/>
                  <a:gd name="T16" fmla="*/ 6 w 8"/>
                  <a:gd name="T17" fmla="*/ 2 h 5"/>
                  <a:gd name="T18" fmla="*/ 8 w 8"/>
                  <a:gd name="T19" fmla="*/ 2 h 5"/>
                  <a:gd name="T20" fmla="*/ 6 w 8"/>
                  <a:gd name="T21" fmla="*/ 0 h 5"/>
                  <a:gd name="T22" fmla="*/ 6 w 8"/>
                  <a:gd name="T23" fmla="*/ 0 h 5"/>
                  <a:gd name="T24" fmla="*/ 3 w 8"/>
                  <a:gd name="T25" fmla="*/ 0 h 5"/>
                  <a:gd name="T26" fmla="*/ 3 w 8"/>
                  <a:gd name="T27" fmla="*/ 0 h 5"/>
                  <a:gd name="T28" fmla="*/ 3 w 8"/>
                  <a:gd name="T29" fmla="*/ 0 h 5"/>
                  <a:gd name="T30" fmla="*/ 3 w 8"/>
                  <a:gd name="T31" fmla="*/ 0 h 5"/>
                  <a:gd name="T32" fmla="*/ 0 w 8"/>
                  <a:gd name="T33" fmla="*/ 2 h 5"/>
                  <a:gd name="T34" fmla="*/ 0 w 8"/>
                  <a:gd name="T35" fmla="*/ 2 h 5"/>
                  <a:gd name="T36" fmla="*/ 0 w 8"/>
                  <a:gd name="T37" fmla="*/ 2 h 5"/>
                  <a:gd name="T38" fmla="*/ 0 w 8"/>
                  <a:gd name="T39" fmla="*/ 2 h 5"/>
                  <a:gd name="T40" fmla="*/ 3 w 8"/>
                  <a:gd name="T41" fmla="*/ 5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5"/>
                  <a:gd name="T65" fmla="*/ 8 w 8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5">
                    <a:moveTo>
                      <a:pt x="3" y="5"/>
                    </a:moveTo>
                    <a:lnTo>
                      <a:pt x="3" y="5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44" name="Freeform 3912"/>
              <p:cNvSpPr>
                <a:spLocks/>
              </p:cNvSpPr>
              <p:nvPr/>
            </p:nvSpPr>
            <p:spPr bwMode="auto">
              <a:xfrm>
                <a:off x="1975" y="2433"/>
                <a:ext cx="16" cy="29"/>
              </a:xfrm>
              <a:custGeom>
                <a:avLst/>
                <a:gdLst>
                  <a:gd name="T0" fmla="*/ 6 w 16"/>
                  <a:gd name="T1" fmla="*/ 29 h 29"/>
                  <a:gd name="T2" fmla="*/ 6 w 16"/>
                  <a:gd name="T3" fmla="*/ 29 h 29"/>
                  <a:gd name="T4" fmla="*/ 6 w 16"/>
                  <a:gd name="T5" fmla="*/ 26 h 29"/>
                  <a:gd name="T6" fmla="*/ 6 w 16"/>
                  <a:gd name="T7" fmla="*/ 21 h 29"/>
                  <a:gd name="T8" fmla="*/ 8 w 16"/>
                  <a:gd name="T9" fmla="*/ 19 h 29"/>
                  <a:gd name="T10" fmla="*/ 8 w 16"/>
                  <a:gd name="T11" fmla="*/ 16 h 29"/>
                  <a:gd name="T12" fmla="*/ 11 w 16"/>
                  <a:gd name="T13" fmla="*/ 11 h 29"/>
                  <a:gd name="T14" fmla="*/ 13 w 16"/>
                  <a:gd name="T15" fmla="*/ 8 h 29"/>
                  <a:gd name="T16" fmla="*/ 13 w 16"/>
                  <a:gd name="T17" fmla="*/ 5 h 29"/>
                  <a:gd name="T18" fmla="*/ 16 w 16"/>
                  <a:gd name="T19" fmla="*/ 3 h 29"/>
                  <a:gd name="T20" fmla="*/ 13 w 16"/>
                  <a:gd name="T21" fmla="*/ 0 h 29"/>
                  <a:gd name="T22" fmla="*/ 11 w 16"/>
                  <a:gd name="T23" fmla="*/ 3 h 29"/>
                  <a:gd name="T24" fmla="*/ 11 w 16"/>
                  <a:gd name="T25" fmla="*/ 5 h 29"/>
                  <a:gd name="T26" fmla="*/ 8 w 16"/>
                  <a:gd name="T27" fmla="*/ 11 h 29"/>
                  <a:gd name="T28" fmla="*/ 6 w 16"/>
                  <a:gd name="T29" fmla="*/ 13 h 29"/>
                  <a:gd name="T30" fmla="*/ 3 w 16"/>
                  <a:gd name="T31" fmla="*/ 19 h 29"/>
                  <a:gd name="T32" fmla="*/ 3 w 16"/>
                  <a:gd name="T33" fmla="*/ 21 h 29"/>
                  <a:gd name="T34" fmla="*/ 0 w 16"/>
                  <a:gd name="T35" fmla="*/ 26 h 29"/>
                  <a:gd name="T36" fmla="*/ 0 w 16"/>
                  <a:gd name="T37" fmla="*/ 29 h 29"/>
                  <a:gd name="T38" fmla="*/ 0 w 16"/>
                  <a:gd name="T39" fmla="*/ 29 h 29"/>
                  <a:gd name="T40" fmla="*/ 6 w 16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29"/>
                  <a:gd name="T65" fmla="*/ 16 w 16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29">
                    <a:moveTo>
                      <a:pt x="6" y="29"/>
                    </a:moveTo>
                    <a:lnTo>
                      <a:pt x="6" y="29"/>
                    </a:lnTo>
                    <a:lnTo>
                      <a:pt x="6" y="26"/>
                    </a:lnTo>
                    <a:lnTo>
                      <a:pt x="6" y="21"/>
                    </a:lnTo>
                    <a:lnTo>
                      <a:pt x="8" y="19"/>
                    </a:lnTo>
                    <a:lnTo>
                      <a:pt x="8" y="16"/>
                    </a:lnTo>
                    <a:lnTo>
                      <a:pt x="11" y="11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6" y="3"/>
                    </a:lnTo>
                    <a:lnTo>
                      <a:pt x="13" y="0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8" y="11"/>
                    </a:lnTo>
                    <a:lnTo>
                      <a:pt x="6" y="13"/>
                    </a:lnTo>
                    <a:lnTo>
                      <a:pt x="3" y="19"/>
                    </a:lnTo>
                    <a:lnTo>
                      <a:pt x="3" y="21"/>
                    </a:lnTo>
                    <a:lnTo>
                      <a:pt x="0" y="26"/>
                    </a:lnTo>
                    <a:lnTo>
                      <a:pt x="0" y="29"/>
                    </a:lnTo>
                    <a:lnTo>
                      <a:pt x="6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45" name="Freeform 3913"/>
              <p:cNvSpPr>
                <a:spLocks/>
              </p:cNvSpPr>
              <p:nvPr/>
            </p:nvSpPr>
            <p:spPr bwMode="auto">
              <a:xfrm>
                <a:off x="1975" y="2462"/>
                <a:ext cx="6" cy="29"/>
              </a:xfrm>
              <a:custGeom>
                <a:avLst/>
                <a:gdLst>
                  <a:gd name="T0" fmla="*/ 6 w 6"/>
                  <a:gd name="T1" fmla="*/ 26 h 29"/>
                  <a:gd name="T2" fmla="*/ 6 w 6"/>
                  <a:gd name="T3" fmla="*/ 26 h 29"/>
                  <a:gd name="T4" fmla="*/ 3 w 6"/>
                  <a:gd name="T5" fmla="*/ 24 h 29"/>
                  <a:gd name="T6" fmla="*/ 3 w 6"/>
                  <a:gd name="T7" fmla="*/ 21 h 29"/>
                  <a:gd name="T8" fmla="*/ 3 w 6"/>
                  <a:gd name="T9" fmla="*/ 18 h 29"/>
                  <a:gd name="T10" fmla="*/ 3 w 6"/>
                  <a:gd name="T11" fmla="*/ 13 h 29"/>
                  <a:gd name="T12" fmla="*/ 3 w 6"/>
                  <a:gd name="T13" fmla="*/ 10 h 29"/>
                  <a:gd name="T14" fmla="*/ 3 w 6"/>
                  <a:gd name="T15" fmla="*/ 8 h 29"/>
                  <a:gd name="T16" fmla="*/ 3 w 6"/>
                  <a:gd name="T17" fmla="*/ 3 h 29"/>
                  <a:gd name="T18" fmla="*/ 6 w 6"/>
                  <a:gd name="T19" fmla="*/ 0 h 29"/>
                  <a:gd name="T20" fmla="*/ 0 w 6"/>
                  <a:gd name="T21" fmla="*/ 0 h 29"/>
                  <a:gd name="T22" fmla="*/ 0 w 6"/>
                  <a:gd name="T23" fmla="*/ 3 h 29"/>
                  <a:gd name="T24" fmla="*/ 0 w 6"/>
                  <a:gd name="T25" fmla="*/ 8 h 29"/>
                  <a:gd name="T26" fmla="*/ 0 w 6"/>
                  <a:gd name="T27" fmla="*/ 10 h 29"/>
                  <a:gd name="T28" fmla="*/ 0 w 6"/>
                  <a:gd name="T29" fmla="*/ 13 h 29"/>
                  <a:gd name="T30" fmla="*/ 0 w 6"/>
                  <a:gd name="T31" fmla="*/ 18 h 29"/>
                  <a:gd name="T32" fmla="*/ 0 w 6"/>
                  <a:gd name="T33" fmla="*/ 21 h 29"/>
                  <a:gd name="T34" fmla="*/ 0 w 6"/>
                  <a:gd name="T35" fmla="*/ 26 h 29"/>
                  <a:gd name="T36" fmla="*/ 3 w 6"/>
                  <a:gd name="T37" fmla="*/ 29 h 29"/>
                  <a:gd name="T38" fmla="*/ 3 w 6"/>
                  <a:gd name="T39" fmla="*/ 29 h 29"/>
                  <a:gd name="T40" fmla="*/ 6 w 6"/>
                  <a:gd name="T41" fmla="*/ 26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29"/>
                  <a:gd name="T65" fmla="*/ 6 w 6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29">
                    <a:moveTo>
                      <a:pt x="6" y="26"/>
                    </a:moveTo>
                    <a:lnTo>
                      <a:pt x="6" y="26"/>
                    </a:lnTo>
                    <a:lnTo>
                      <a:pt x="3" y="24"/>
                    </a:lnTo>
                    <a:lnTo>
                      <a:pt x="3" y="21"/>
                    </a:lnTo>
                    <a:lnTo>
                      <a:pt x="3" y="18"/>
                    </a:lnTo>
                    <a:lnTo>
                      <a:pt x="3" y="13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3" y="29"/>
                    </a:lnTo>
                    <a:lnTo>
                      <a:pt x="6" y="2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46" name="Freeform 3914"/>
              <p:cNvSpPr>
                <a:spLocks/>
              </p:cNvSpPr>
              <p:nvPr/>
            </p:nvSpPr>
            <p:spPr bwMode="auto">
              <a:xfrm>
                <a:off x="1978" y="2488"/>
                <a:ext cx="18" cy="21"/>
              </a:xfrm>
              <a:custGeom>
                <a:avLst/>
                <a:gdLst>
                  <a:gd name="T0" fmla="*/ 16 w 18"/>
                  <a:gd name="T1" fmla="*/ 19 h 21"/>
                  <a:gd name="T2" fmla="*/ 18 w 18"/>
                  <a:gd name="T3" fmla="*/ 16 h 21"/>
                  <a:gd name="T4" fmla="*/ 16 w 18"/>
                  <a:gd name="T5" fmla="*/ 16 h 21"/>
                  <a:gd name="T6" fmla="*/ 13 w 18"/>
                  <a:gd name="T7" fmla="*/ 13 h 21"/>
                  <a:gd name="T8" fmla="*/ 10 w 18"/>
                  <a:gd name="T9" fmla="*/ 13 h 21"/>
                  <a:gd name="T10" fmla="*/ 8 w 18"/>
                  <a:gd name="T11" fmla="*/ 11 h 21"/>
                  <a:gd name="T12" fmla="*/ 5 w 18"/>
                  <a:gd name="T13" fmla="*/ 8 h 21"/>
                  <a:gd name="T14" fmla="*/ 5 w 18"/>
                  <a:gd name="T15" fmla="*/ 5 h 21"/>
                  <a:gd name="T16" fmla="*/ 3 w 18"/>
                  <a:gd name="T17" fmla="*/ 3 h 21"/>
                  <a:gd name="T18" fmla="*/ 3 w 18"/>
                  <a:gd name="T19" fmla="*/ 0 h 21"/>
                  <a:gd name="T20" fmla="*/ 0 w 18"/>
                  <a:gd name="T21" fmla="*/ 3 h 21"/>
                  <a:gd name="T22" fmla="*/ 0 w 18"/>
                  <a:gd name="T23" fmla="*/ 5 h 21"/>
                  <a:gd name="T24" fmla="*/ 3 w 18"/>
                  <a:gd name="T25" fmla="*/ 8 h 21"/>
                  <a:gd name="T26" fmla="*/ 3 w 18"/>
                  <a:gd name="T27" fmla="*/ 11 h 21"/>
                  <a:gd name="T28" fmla="*/ 5 w 18"/>
                  <a:gd name="T29" fmla="*/ 13 h 21"/>
                  <a:gd name="T30" fmla="*/ 8 w 18"/>
                  <a:gd name="T31" fmla="*/ 16 h 21"/>
                  <a:gd name="T32" fmla="*/ 10 w 18"/>
                  <a:gd name="T33" fmla="*/ 16 h 21"/>
                  <a:gd name="T34" fmla="*/ 13 w 18"/>
                  <a:gd name="T35" fmla="*/ 19 h 21"/>
                  <a:gd name="T36" fmla="*/ 16 w 18"/>
                  <a:gd name="T37" fmla="*/ 21 h 21"/>
                  <a:gd name="T38" fmla="*/ 18 w 18"/>
                  <a:gd name="T39" fmla="*/ 21 h 21"/>
                  <a:gd name="T40" fmla="*/ 16 w 18"/>
                  <a:gd name="T41" fmla="*/ 21 h 21"/>
                  <a:gd name="T42" fmla="*/ 16 w 18"/>
                  <a:gd name="T43" fmla="*/ 21 h 21"/>
                  <a:gd name="T44" fmla="*/ 18 w 18"/>
                  <a:gd name="T45" fmla="*/ 21 h 21"/>
                  <a:gd name="T46" fmla="*/ 16 w 18"/>
                  <a:gd name="T47" fmla="*/ 19 h 2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8"/>
                  <a:gd name="T73" fmla="*/ 0 h 21"/>
                  <a:gd name="T74" fmla="*/ 18 w 18"/>
                  <a:gd name="T75" fmla="*/ 21 h 21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8" h="21">
                    <a:moveTo>
                      <a:pt x="16" y="19"/>
                    </a:moveTo>
                    <a:lnTo>
                      <a:pt x="18" y="16"/>
                    </a:lnTo>
                    <a:lnTo>
                      <a:pt x="16" y="16"/>
                    </a:lnTo>
                    <a:lnTo>
                      <a:pt x="13" y="13"/>
                    </a:lnTo>
                    <a:lnTo>
                      <a:pt x="10" y="13"/>
                    </a:lnTo>
                    <a:lnTo>
                      <a:pt x="8" y="11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3" y="11"/>
                    </a:lnTo>
                    <a:lnTo>
                      <a:pt x="5" y="13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3" y="19"/>
                    </a:lnTo>
                    <a:lnTo>
                      <a:pt x="16" y="21"/>
                    </a:lnTo>
                    <a:lnTo>
                      <a:pt x="18" y="21"/>
                    </a:lnTo>
                    <a:lnTo>
                      <a:pt x="16" y="21"/>
                    </a:lnTo>
                    <a:lnTo>
                      <a:pt x="18" y="21"/>
                    </a:lnTo>
                    <a:lnTo>
                      <a:pt x="16" y="1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47" name="Freeform 3915"/>
              <p:cNvSpPr>
                <a:spLocks/>
              </p:cNvSpPr>
              <p:nvPr/>
            </p:nvSpPr>
            <p:spPr bwMode="auto">
              <a:xfrm>
                <a:off x="1771" y="2394"/>
                <a:ext cx="129" cy="34"/>
              </a:xfrm>
              <a:custGeom>
                <a:avLst/>
                <a:gdLst>
                  <a:gd name="T0" fmla="*/ 0 w 129"/>
                  <a:gd name="T1" fmla="*/ 5 h 34"/>
                  <a:gd name="T2" fmla="*/ 0 w 129"/>
                  <a:gd name="T3" fmla="*/ 16 h 34"/>
                  <a:gd name="T4" fmla="*/ 3 w 129"/>
                  <a:gd name="T5" fmla="*/ 26 h 34"/>
                  <a:gd name="T6" fmla="*/ 3 w 129"/>
                  <a:gd name="T7" fmla="*/ 29 h 34"/>
                  <a:gd name="T8" fmla="*/ 6 w 129"/>
                  <a:gd name="T9" fmla="*/ 31 h 34"/>
                  <a:gd name="T10" fmla="*/ 34 w 129"/>
                  <a:gd name="T11" fmla="*/ 34 h 34"/>
                  <a:gd name="T12" fmla="*/ 63 w 129"/>
                  <a:gd name="T13" fmla="*/ 34 h 34"/>
                  <a:gd name="T14" fmla="*/ 95 w 129"/>
                  <a:gd name="T15" fmla="*/ 34 h 34"/>
                  <a:gd name="T16" fmla="*/ 108 w 129"/>
                  <a:gd name="T17" fmla="*/ 34 h 34"/>
                  <a:gd name="T18" fmla="*/ 115 w 129"/>
                  <a:gd name="T19" fmla="*/ 34 h 34"/>
                  <a:gd name="T20" fmla="*/ 121 w 129"/>
                  <a:gd name="T21" fmla="*/ 31 h 34"/>
                  <a:gd name="T22" fmla="*/ 126 w 129"/>
                  <a:gd name="T23" fmla="*/ 26 h 34"/>
                  <a:gd name="T24" fmla="*/ 129 w 129"/>
                  <a:gd name="T25" fmla="*/ 18 h 34"/>
                  <a:gd name="T26" fmla="*/ 129 w 129"/>
                  <a:gd name="T27" fmla="*/ 10 h 34"/>
                  <a:gd name="T28" fmla="*/ 129 w 129"/>
                  <a:gd name="T29" fmla="*/ 5 h 34"/>
                  <a:gd name="T30" fmla="*/ 126 w 129"/>
                  <a:gd name="T31" fmla="*/ 3 h 34"/>
                  <a:gd name="T32" fmla="*/ 118 w 129"/>
                  <a:gd name="T33" fmla="*/ 0 h 34"/>
                  <a:gd name="T34" fmla="*/ 113 w 129"/>
                  <a:gd name="T35" fmla="*/ 0 h 34"/>
                  <a:gd name="T36" fmla="*/ 108 w 129"/>
                  <a:gd name="T37" fmla="*/ 0 h 34"/>
                  <a:gd name="T38" fmla="*/ 102 w 129"/>
                  <a:gd name="T39" fmla="*/ 0 h 34"/>
                  <a:gd name="T40" fmla="*/ 89 w 129"/>
                  <a:gd name="T41" fmla="*/ 0 h 34"/>
                  <a:gd name="T42" fmla="*/ 71 w 129"/>
                  <a:gd name="T43" fmla="*/ 3 h 34"/>
                  <a:gd name="T44" fmla="*/ 53 w 129"/>
                  <a:gd name="T45" fmla="*/ 3 h 34"/>
                  <a:gd name="T46" fmla="*/ 32 w 129"/>
                  <a:gd name="T47" fmla="*/ 3 h 34"/>
                  <a:gd name="T48" fmla="*/ 16 w 129"/>
                  <a:gd name="T49" fmla="*/ 5 h 34"/>
                  <a:gd name="T50" fmla="*/ 6 w 129"/>
                  <a:gd name="T51" fmla="*/ 5 h 34"/>
                  <a:gd name="T52" fmla="*/ 0 w 129"/>
                  <a:gd name="T53" fmla="*/ 5 h 34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129"/>
                  <a:gd name="T82" fmla="*/ 0 h 34"/>
                  <a:gd name="T83" fmla="*/ 129 w 129"/>
                  <a:gd name="T84" fmla="*/ 34 h 34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129" h="34">
                    <a:moveTo>
                      <a:pt x="0" y="5"/>
                    </a:moveTo>
                    <a:lnTo>
                      <a:pt x="0" y="16"/>
                    </a:lnTo>
                    <a:lnTo>
                      <a:pt x="3" y="26"/>
                    </a:lnTo>
                    <a:lnTo>
                      <a:pt x="3" y="29"/>
                    </a:lnTo>
                    <a:lnTo>
                      <a:pt x="6" y="31"/>
                    </a:lnTo>
                    <a:lnTo>
                      <a:pt x="34" y="34"/>
                    </a:lnTo>
                    <a:lnTo>
                      <a:pt x="63" y="34"/>
                    </a:lnTo>
                    <a:lnTo>
                      <a:pt x="95" y="34"/>
                    </a:lnTo>
                    <a:lnTo>
                      <a:pt x="108" y="34"/>
                    </a:lnTo>
                    <a:lnTo>
                      <a:pt x="115" y="34"/>
                    </a:lnTo>
                    <a:lnTo>
                      <a:pt x="121" y="31"/>
                    </a:lnTo>
                    <a:lnTo>
                      <a:pt x="126" y="26"/>
                    </a:lnTo>
                    <a:lnTo>
                      <a:pt x="129" y="18"/>
                    </a:lnTo>
                    <a:lnTo>
                      <a:pt x="129" y="10"/>
                    </a:lnTo>
                    <a:lnTo>
                      <a:pt x="129" y="5"/>
                    </a:lnTo>
                    <a:lnTo>
                      <a:pt x="126" y="3"/>
                    </a:lnTo>
                    <a:lnTo>
                      <a:pt x="118" y="0"/>
                    </a:lnTo>
                    <a:lnTo>
                      <a:pt x="113" y="0"/>
                    </a:lnTo>
                    <a:lnTo>
                      <a:pt x="108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71" y="3"/>
                    </a:lnTo>
                    <a:lnTo>
                      <a:pt x="53" y="3"/>
                    </a:lnTo>
                    <a:lnTo>
                      <a:pt x="32" y="3"/>
                    </a:lnTo>
                    <a:lnTo>
                      <a:pt x="16" y="5"/>
                    </a:lnTo>
                    <a:lnTo>
                      <a:pt x="6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48" name="Freeform 3916"/>
              <p:cNvSpPr>
                <a:spLocks/>
              </p:cNvSpPr>
              <p:nvPr/>
            </p:nvSpPr>
            <p:spPr bwMode="auto">
              <a:xfrm>
                <a:off x="1771" y="2399"/>
                <a:ext cx="3" cy="21"/>
              </a:xfrm>
              <a:custGeom>
                <a:avLst/>
                <a:gdLst>
                  <a:gd name="T0" fmla="*/ 3 w 3"/>
                  <a:gd name="T1" fmla="*/ 21 h 21"/>
                  <a:gd name="T2" fmla="*/ 3 w 3"/>
                  <a:gd name="T3" fmla="*/ 21 h 21"/>
                  <a:gd name="T4" fmla="*/ 3 w 3"/>
                  <a:gd name="T5" fmla="*/ 18 h 21"/>
                  <a:gd name="T6" fmla="*/ 3 w 3"/>
                  <a:gd name="T7" fmla="*/ 16 h 21"/>
                  <a:gd name="T8" fmla="*/ 3 w 3"/>
                  <a:gd name="T9" fmla="*/ 13 h 21"/>
                  <a:gd name="T10" fmla="*/ 3 w 3"/>
                  <a:gd name="T11" fmla="*/ 11 h 21"/>
                  <a:gd name="T12" fmla="*/ 3 w 3"/>
                  <a:gd name="T13" fmla="*/ 8 h 21"/>
                  <a:gd name="T14" fmla="*/ 3 w 3"/>
                  <a:gd name="T15" fmla="*/ 5 h 21"/>
                  <a:gd name="T16" fmla="*/ 3 w 3"/>
                  <a:gd name="T17" fmla="*/ 3 h 21"/>
                  <a:gd name="T18" fmla="*/ 3 w 3"/>
                  <a:gd name="T19" fmla="*/ 0 h 21"/>
                  <a:gd name="T20" fmla="*/ 0 w 3"/>
                  <a:gd name="T21" fmla="*/ 0 h 21"/>
                  <a:gd name="T22" fmla="*/ 0 w 3"/>
                  <a:gd name="T23" fmla="*/ 3 h 21"/>
                  <a:gd name="T24" fmla="*/ 0 w 3"/>
                  <a:gd name="T25" fmla="*/ 5 h 21"/>
                  <a:gd name="T26" fmla="*/ 0 w 3"/>
                  <a:gd name="T27" fmla="*/ 8 h 21"/>
                  <a:gd name="T28" fmla="*/ 0 w 3"/>
                  <a:gd name="T29" fmla="*/ 11 h 21"/>
                  <a:gd name="T30" fmla="*/ 0 w 3"/>
                  <a:gd name="T31" fmla="*/ 13 h 21"/>
                  <a:gd name="T32" fmla="*/ 0 w 3"/>
                  <a:gd name="T33" fmla="*/ 16 h 21"/>
                  <a:gd name="T34" fmla="*/ 0 w 3"/>
                  <a:gd name="T35" fmla="*/ 18 h 21"/>
                  <a:gd name="T36" fmla="*/ 0 w 3"/>
                  <a:gd name="T37" fmla="*/ 21 h 21"/>
                  <a:gd name="T38" fmla="*/ 0 w 3"/>
                  <a:gd name="T39" fmla="*/ 21 h 21"/>
                  <a:gd name="T40" fmla="*/ 3 w 3"/>
                  <a:gd name="T41" fmla="*/ 21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"/>
                  <a:gd name="T64" fmla="*/ 0 h 21"/>
                  <a:gd name="T65" fmla="*/ 3 w 3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" h="21">
                    <a:moveTo>
                      <a:pt x="3" y="21"/>
                    </a:moveTo>
                    <a:lnTo>
                      <a:pt x="3" y="21"/>
                    </a:lnTo>
                    <a:lnTo>
                      <a:pt x="3" y="18"/>
                    </a:lnTo>
                    <a:lnTo>
                      <a:pt x="3" y="16"/>
                    </a:lnTo>
                    <a:lnTo>
                      <a:pt x="3" y="13"/>
                    </a:lnTo>
                    <a:lnTo>
                      <a:pt x="3" y="11"/>
                    </a:lnTo>
                    <a:lnTo>
                      <a:pt x="3" y="8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3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49" name="Freeform 3917"/>
              <p:cNvSpPr>
                <a:spLocks/>
              </p:cNvSpPr>
              <p:nvPr/>
            </p:nvSpPr>
            <p:spPr bwMode="auto">
              <a:xfrm>
                <a:off x="1771" y="2420"/>
                <a:ext cx="6" cy="8"/>
              </a:xfrm>
              <a:custGeom>
                <a:avLst/>
                <a:gdLst>
                  <a:gd name="T0" fmla="*/ 6 w 6"/>
                  <a:gd name="T1" fmla="*/ 3 h 8"/>
                  <a:gd name="T2" fmla="*/ 6 w 6"/>
                  <a:gd name="T3" fmla="*/ 3 h 8"/>
                  <a:gd name="T4" fmla="*/ 6 w 6"/>
                  <a:gd name="T5" fmla="*/ 3 h 8"/>
                  <a:gd name="T6" fmla="*/ 6 w 6"/>
                  <a:gd name="T7" fmla="*/ 3 h 8"/>
                  <a:gd name="T8" fmla="*/ 6 w 6"/>
                  <a:gd name="T9" fmla="*/ 3 h 8"/>
                  <a:gd name="T10" fmla="*/ 6 w 6"/>
                  <a:gd name="T11" fmla="*/ 3 h 8"/>
                  <a:gd name="T12" fmla="*/ 3 w 6"/>
                  <a:gd name="T13" fmla="*/ 3 h 8"/>
                  <a:gd name="T14" fmla="*/ 3 w 6"/>
                  <a:gd name="T15" fmla="*/ 0 h 8"/>
                  <a:gd name="T16" fmla="*/ 3 w 6"/>
                  <a:gd name="T17" fmla="*/ 0 h 8"/>
                  <a:gd name="T18" fmla="*/ 3 w 6"/>
                  <a:gd name="T19" fmla="*/ 0 h 8"/>
                  <a:gd name="T20" fmla="*/ 0 w 6"/>
                  <a:gd name="T21" fmla="*/ 0 h 8"/>
                  <a:gd name="T22" fmla="*/ 0 w 6"/>
                  <a:gd name="T23" fmla="*/ 0 h 8"/>
                  <a:gd name="T24" fmla="*/ 0 w 6"/>
                  <a:gd name="T25" fmla="*/ 3 h 8"/>
                  <a:gd name="T26" fmla="*/ 0 w 6"/>
                  <a:gd name="T27" fmla="*/ 3 h 8"/>
                  <a:gd name="T28" fmla="*/ 0 w 6"/>
                  <a:gd name="T29" fmla="*/ 3 h 8"/>
                  <a:gd name="T30" fmla="*/ 0 w 6"/>
                  <a:gd name="T31" fmla="*/ 5 h 8"/>
                  <a:gd name="T32" fmla="*/ 3 w 6"/>
                  <a:gd name="T33" fmla="*/ 5 h 8"/>
                  <a:gd name="T34" fmla="*/ 3 w 6"/>
                  <a:gd name="T35" fmla="*/ 8 h 8"/>
                  <a:gd name="T36" fmla="*/ 6 w 6"/>
                  <a:gd name="T37" fmla="*/ 8 h 8"/>
                  <a:gd name="T38" fmla="*/ 6 w 6"/>
                  <a:gd name="T39" fmla="*/ 8 h 8"/>
                  <a:gd name="T40" fmla="*/ 6 w 6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8"/>
                  <a:gd name="T65" fmla="*/ 6 w 6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8">
                    <a:moveTo>
                      <a:pt x="6" y="3"/>
                    </a:moveTo>
                    <a:lnTo>
                      <a:pt x="6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6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50" name="Freeform 3918"/>
              <p:cNvSpPr>
                <a:spLocks/>
              </p:cNvSpPr>
              <p:nvPr/>
            </p:nvSpPr>
            <p:spPr bwMode="auto">
              <a:xfrm>
                <a:off x="1777" y="2423"/>
                <a:ext cx="57" cy="5"/>
              </a:xfrm>
              <a:custGeom>
                <a:avLst/>
                <a:gdLst>
                  <a:gd name="T0" fmla="*/ 57 w 57"/>
                  <a:gd name="T1" fmla="*/ 2 h 5"/>
                  <a:gd name="T2" fmla="*/ 57 w 57"/>
                  <a:gd name="T3" fmla="*/ 2 h 5"/>
                  <a:gd name="T4" fmla="*/ 49 w 57"/>
                  <a:gd name="T5" fmla="*/ 2 h 5"/>
                  <a:gd name="T6" fmla="*/ 41 w 57"/>
                  <a:gd name="T7" fmla="*/ 2 h 5"/>
                  <a:gd name="T8" fmla="*/ 36 w 57"/>
                  <a:gd name="T9" fmla="*/ 2 h 5"/>
                  <a:gd name="T10" fmla="*/ 28 w 57"/>
                  <a:gd name="T11" fmla="*/ 2 h 5"/>
                  <a:gd name="T12" fmla="*/ 20 w 57"/>
                  <a:gd name="T13" fmla="*/ 2 h 5"/>
                  <a:gd name="T14" fmla="*/ 13 w 57"/>
                  <a:gd name="T15" fmla="*/ 2 h 5"/>
                  <a:gd name="T16" fmla="*/ 7 w 57"/>
                  <a:gd name="T17" fmla="*/ 2 h 5"/>
                  <a:gd name="T18" fmla="*/ 0 w 57"/>
                  <a:gd name="T19" fmla="*/ 0 h 5"/>
                  <a:gd name="T20" fmla="*/ 0 w 57"/>
                  <a:gd name="T21" fmla="*/ 5 h 5"/>
                  <a:gd name="T22" fmla="*/ 7 w 57"/>
                  <a:gd name="T23" fmla="*/ 5 h 5"/>
                  <a:gd name="T24" fmla="*/ 13 w 57"/>
                  <a:gd name="T25" fmla="*/ 5 h 5"/>
                  <a:gd name="T26" fmla="*/ 20 w 57"/>
                  <a:gd name="T27" fmla="*/ 5 h 5"/>
                  <a:gd name="T28" fmla="*/ 28 w 57"/>
                  <a:gd name="T29" fmla="*/ 5 h 5"/>
                  <a:gd name="T30" fmla="*/ 36 w 57"/>
                  <a:gd name="T31" fmla="*/ 5 h 5"/>
                  <a:gd name="T32" fmla="*/ 41 w 57"/>
                  <a:gd name="T33" fmla="*/ 5 h 5"/>
                  <a:gd name="T34" fmla="*/ 49 w 57"/>
                  <a:gd name="T35" fmla="*/ 5 h 5"/>
                  <a:gd name="T36" fmla="*/ 57 w 57"/>
                  <a:gd name="T37" fmla="*/ 5 h 5"/>
                  <a:gd name="T38" fmla="*/ 57 w 57"/>
                  <a:gd name="T39" fmla="*/ 5 h 5"/>
                  <a:gd name="T40" fmla="*/ 57 w 57"/>
                  <a:gd name="T41" fmla="*/ 2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7"/>
                  <a:gd name="T64" fmla="*/ 0 h 5"/>
                  <a:gd name="T65" fmla="*/ 57 w 57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7" h="5">
                    <a:moveTo>
                      <a:pt x="57" y="2"/>
                    </a:moveTo>
                    <a:lnTo>
                      <a:pt x="57" y="2"/>
                    </a:lnTo>
                    <a:lnTo>
                      <a:pt x="49" y="2"/>
                    </a:lnTo>
                    <a:lnTo>
                      <a:pt x="41" y="2"/>
                    </a:lnTo>
                    <a:lnTo>
                      <a:pt x="36" y="2"/>
                    </a:lnTo>
                    <a:lnTo>
                      <a:pt x="28" y="2"/>
                    </a:lnTo>
                    <a:lnTo>
                      <a:pt x="20" y="2"/>
                    </a:lnTo>
                    <a:lnTo>
                      <a:pt x="13" y="2"/>
                    </a:lnTo>
                    <a:lnTo>
                      <a:pt x="7" y="2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7" y="5"/>
                    </a:lnTo>
                    <a:lnTo>
                      <a:pt x="13" y="5"/>
                    </a:lnTo>
                    <a:lnTo>
                      <a:pt x="20" y="5"/>
                    </a:lnTo>
                    <a:lnTo>
                      <a:pt x="28" y="5"/>
                    </a:lnTo>
                    <a:lnTo>
                      <a:pt x="36" y="5"/>
                    </a:lnTo>
                    <a:lnTo>
                      <a:pt x="41" y="5"/>
                    </a:lnTo>
                    <a:lnTo>
                      <a:pt x="49" y="5"/>
                    </a:lnTo>
                    <a:lnTo>
                      <a:pt x="57" y="5"/>
                    </a:lnTo>
                    <a:lnTo>
                      <a:pt x="57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51" name="Freeform 3919"/>
              <p:cNvSpPr>
                <a:spLocks/>
              </p:cNvSpPr>
              <p:nvPr/>
            </p:nvSpPr>
            <p:spPr bwMode="auto">
              <a:xfrm>
                <a:off x="1834" y="2425"/>
                <a:ext cx="32" cy="6"/>
              </a:xfrm>
              <a:custGeom>
                <a:avLst/>
                <a:gdLst>
                  <a:gd name="T0" fmla="*/ 32 w 32"/>
                  <a:gd name="T1" fmla="*/ 3 h 6"/>
                  <a:gd name="T2" fmla="*/ 32 w 32"/>
                  <a:gd name="T3" fmla="*/ 3 h 6"/>
                  <a:gd name="T4" fmla="*/ 29 w 32"/>
                  <a:gd name="T5" fmla="*/ 3 h 6"/>
                  <a:gd name="T6" fmla="*/ 24 w 32"/>
                  <a:gd name="T7" fmla="*/ 0 h 6"/>
                  <a:gd name="T8" fmla="*/ 21 w 32"/>
                  <a:gd name="T9" fmla="*/ 0 h 6"/>
                  <a:gd name="T10" fmla="*/ 16 w 32"/>
                  <a:gd name="T11" fmla="*/ 0 h 6"/>
                  <a:gd name="T12" fmla="*/ 13 w 32"/>
                  <a:gd name="T13" fmla="*/ 0 h 6"/>
                  <a:gd name="T14" fmla="*/ 8 w 32"/>
                  <a:gd name="T15" fmla="*/ 0 h 6"/>
                  <a:gd name="T16" fmla="*/ 5 w 32"/>
                  <a:gd name="T17" fmla="*/ 0 h 6"/>
                  <a:gd name="T18" fmla="*/ 0 w 32"/>
                  <a:gd name="T19" fmla="*/ 0 h 6"/>
                  <a:gd name="T20" fmla="*/ 0 w 32"/>
                  <a:gd name="T21" fmla="*/ 3 h 6"/>
                  <a:gd name="T22" fmla="*/ 5 w 32"/>
                  <a:gd name="T23" fmla="*/ 3 h 6"/>
                  <a:gd name="T24" fmla="*/ 8 w 32"/>
                  <a:gd name="T25" fmla="*/ 3 h 6"/>
                  <a:gd name="T26" fmla="*/ 13 w 32"/>
                  <a:gd name="T27" fmla="*/ 3 h 6"/>
                  <a:gd name="T28" fmla="*/ 16 w 32"/>
                  <a:gd name="T29" fmla="*/ 6 h 6"/>
                  <a:gd name="T30" fmla="*/ 21 w 32"/>
                  <a:gd name="T31" fmla="*/ 6 h 6"/>
                  <a:gd name="T32" fmla="*/ 24 w 32"/>
                  <a:gd name="T33" fmla="*/ 6 h 6"/>
                  <a:gd name="T34" fmla="*/ 29 w 32"/>
                  <a:gd name="T35" fmla="*/ 6 h 6"/>
                  <a:gd name="T36" fmla="*/ 32 w 32"/>
                  <a:gd name="T37" fmla="*/ 6 h 6"/>
                  <a:gd name="T38" fmla="*/ 32 w 32"/>
                  <a:gd name="T39" fmla="*/ 6 h 6"/>
                  <a:gd name="T40" fmla="*/ 32 w 32"/>
                  <a:gd name="T41" fmla="*/ 3 h 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2"/>
                  <a:gd name="T64" fmla="*/ 0 h 6"/>
                  <a:gd name="T65" fmla="*/ 32 w 32"/>
                  <a:gd name="T66" fmla="*/ 6 h 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2" h="6">
                    <a:moveTo>
                      <a:pt x="32" y="3"/>
                    </a:moveTo>
                    <a:lnTo>
                      <a:pt x="32" y="3"/>
                    </a:lnTo>
                    <a:lnTo>
                      <a:pt x="29" y="3"/>
                    </a:lnTo>
                    <a:lnTo>
                      <a:pt x="24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5" y="3"/>
                    </a:lnTo>
                    <a:lnTo>
                      <a:pt x="8" y="3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21" y="6"/>
                    </a:lnTo>
                    <a:lnTo>
                      <a:pt x="24" y="6"/>
                    </a:lnTo>
                    <a:lnTo>
                      <a:pt x="29" y="6"/>
                    </a:lnTo>
                    <a:lnTo>
                      <a:pt x="32" y="6"/>
                    </a:lnTo>
                    <a:lnTo>
                      <a:pt x="32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52" name="Freeform 3920"/>
              <p:cNvSpPr>
                <a:spLocks/>
              </p:cNvSpPr>
              <p:nvPr/>
            </p:nvSpPr>
            <p:spPr bwMode="auto">
              <a:xfrm>
                <a:off x="1866" y="2423"/>
                <a:ext cx="28" cy="8"/>
              </a:xfrm>
              <a:custGeom>
                <a:avLst/>
                <a:gdLst>
                  <a:gd name="T0" fmla="*/ 26 w 28"/>
                  <a:gd name="T1" fmla="*/ 0 h 8"/>
                  <a:gd name="T2" fmla="*/ 26 w 28"/>
                  <a:gd name="T3" fmla="*/ 0 h 8"/>
                  <a:gd name="T4" fmla="*/ 23 w 28"/>
                  <a:gd name="T5" fmla="*/ 2 h 8"/>
                  <a:gd name="T6" fmla="*/ 20 w 28"/>
                  <a:gd name="T7" fmla="*/ 2 h 8"/>
                  <a:gd name="T8" fmla="*/ 18 w 28"/>
                  <a:gd name="T9" fmla="*/ 5 h 8"/>
                  <a:gd name="T10" fmla="*/ 15 w 28"/>
                  <a:gd name="T11" fmla="*/ 5 h 8"/>
                  <a:gd name="T12" fmla="*/ 10 w 28"/>
                  <a:gd name="T13" fmla="*/ 5 h 8"/>
                  <a:gd name="T14" fmla="*/ 7 w 28"/>
                  <a:gd name="T15" fmla="*/ 5 h 8"/>
                  <a:gd name="T16" fmla="*/ 5 w 28"/>
                  <a:gd name="T17" fmla="*/ 5 h 8"/>
                  <a:gd name="T18" fmla="*/ 0 w 28"/>
                  <a:gd name="T19" fmla="*/ 5 h 8"/>
                  <a:gd name="T20" fmla="*/ 0 w 28"/>
                  <a:gd name="T21" fmla="*/ 8 h 8"/>
                  <a:gd name="T22" fmla="*/ 5 w 28"/>
                  <a:gd name="T23" fmla="*/ 8 h 8"/>
                  <a:gd name="T24" fmla="*/ 7 w 28"/>
                  <a:gd name="T25" fmla="*/ 8 h 8"/>
                  <a:gd name="T26" fmla="*/ 10 w 28"/>
                  <a:gd name="T27" fmla="*/ 8 h 8"/>
                  <a:gd name="T28" fmla="*/ 15 w 28"/>
                  <a:gd name="T29" fmla="*/ 8 h 8"/>
                  <a:gd name="T30" fmla="*/ 18 w 28"/>
                  <a:gd name="T31" fmla="*/ 8 h 8"/>
                  <a:gd name="T32" fmla="*/ 20 w 28"/>
                  <a:gd name="T33" fmla="*/ 8 h 8"/>
                  <a:gd name="T34" fmla="*/ 23 w 28"/>
                  <a:gd name="T35" fmla="*/ 5 h 8"/>
                  <a:gd name="T36" fmla="*/ 28 w 28"/>
                  <a:gd name="T37" fmla="*/ 2 h 8"/>
                  <a:gd name="T38" fmla="*/ 28 w 28"/>
                  <a:gd name="T39" fmla="*/ 2 h 8"/>
                  <a:gd name="T40" fmla="*/ 26 w 28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8"/>
                  <a:gd name="T64" fmla="*/ 0 h 8"/>
                  <a:gd name="T65" fmla="*/ 28 w 28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8" h="8">
                    <a:moveTo>
                      <a:pt x="26" y="0"/>
                    </a:moveTo>
                    <a:lnTo>
                      <a:pt x="26" y="0"/>
                    </a:lnTo>
                    <a:lnTo>
                      <a:pt x="23" y="2"/>
                    </a:lnTo>
                    <a:lnTo>
                      <a:pt x="20" y="2"/>
                    </a:lnTo>
                    <a:lnTo>
                      <a:pt x="18" y="5"/>
                    </a:lnTo>
                    <a:lnTo>
                      <a:pt x="15" y="5"/>
                    </a:lnTo>
                    <a:lnTo>
                      <a:pt x="10" y="5"/>
                    </a:lnTo>
                    <a:lnTo>
                      <a:pt x="7" y="5"/>
                    </a:lnTo>
                    <a:lnTo>
                      <a:pt x="5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5" y="8"/>
                    </a:lnTo>
                    <a:lnTo>
                      <a:pt x="18" y="8"/>
                    </a:lnTo>
                    <a:lnTo>
                      <a:pt x="20" y="8"/>
                    </a:lnTo>
                    <a:lnTo>
                      <a:pt x="23" y="5"/>
                    </a:lnTo>
                    <a:lnTo>
                      <a:pt x="28" y="2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53" name="Freeform 3921"/>
              <p:cNvSpPr>
                <a:spLocks/>
              </p:cNvSpPr>
              <p:nvPr/>
            </p:nvSpPr>
            <p:spPr bwMode="auto">
              <a:xfrm>
                <a:off x="1892" y="2397"/>
                <a:ext cx="10" cy="28"/>
              </a:xfrm>
              <a:custGeom>
                <a:avLst/>
                <a:gdLst>
                  <a:gd name="T0" fmla="*/ 5 w 10"/>
                  <a:gd name="T1" fmla="*/ 2 h 28"/>
                  <a:gd name="T2" fmla="*/ 5 w 10"/>
                  <a:gd name="T3" fmla="*/ 2 h 28"/>
                  <a:gd name="T4" fmla="*/ 5 w 10"/>
                  <a:gd name="T5" fmla="*/ 2 h 28"/>
                  <a:gd name="T6" fmla="*/ 5 w 10"/>
                  <a:gd name="T7" fmla="*/ 7 h 28"/>
                  <a:gd name="T8" fmla="*/ 5 w 10"/>
                  <a:gd name="T9" fmla="*/ 10 h 28"/>
                  <a:gd name="T10" fmla="*/ 5 w 10"/>
                  <a:gd name="T11" fmla="*/ 13 h 28"/>
                  <a:gd name="T12" fmla="*/ 5 w 10"/>
                  <a:gd name="T13" fmla="*/ 18 h 28"/>
                  <a:gd name="T14" fmla="*/ 2 w 10"/>
                  <a:gd name="T15" fmla="*/ 20 h 28"/>
                  <a:gd name="T16" fmla="*/ 2 w 10"/>
                  <a:gd name="T17" fmla="*/ 23 h 28"/>
                  <a:gd name="T18" fmla="*/ 0 w 10"/>
                  <a:gd name="T19" fmla="*/ 26 h 28"/>
                  <a:gd name="T20" fmla="*/ 2 w 10"/>
                  <a:gd name="T21" fmla="*/ 28 h 28"/>
                  <a:gd name="T22" fmla="*/ 5 w 10"/>
                  <a:gd name="T23" fmla="*/ 26 h 28"/>
                  <a:gd name="T24" fmla="*/ 5 w 10"/>
                  <a:gd name="T25" fmla="*/ 23 h 28"/>
                  <a:gd name="T26" fmla="*/ 8 w 10"/>
                  <a:gd name="T27" fmla="*/ 18 h 28"/>
                  <a:gd name="T28" fmla="*/ 8 w 10"/>
                  <a:gd name="T29" fmla="*/ 15 h 28"/>
                  <a:gd name="T30" fmla="*/ 10 w 10"/>
                  <a:gd name="T31" fmla="*/ 10 h 28"/>
                  <a:gd name="T32" fmla="*/ 10 w 10"/>
                  <a:gd name="T33" fmla="*/ 7 h 28"/>
                  <a:gd name="T34" fmla="*/ 8 w 10"/>
                  <a:gd name="T35" fmla="*/ 2 h 28"/>
                  <a:gd name="T36" fmla="*/ 8 w 10"/>
                  <a:gd name="T37" fmla="*/ 0 h 28"/>
                  <a:gd name="T38" fmla="*/ 8 w 10"/>
                  <a:gd name="T39" fmla="*/ 0 h 28"/>
                  <a:gd name="T40" fmla="*/ 5 w 10"/>
                  <a:gd name="T41" fmla="*/ 2 h 2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"/>
                  <a:gd name="T64" fmla="*/ 0 h 28"/>
                  <a:gd name="T65" fmla="*/ 10 w 10"/>
                  <a:gd name="T66" fmla="*/ 28 h 2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" h="28">
                    <a:moveTo>
                      <a:pt x="5" y="2"/>
                    </a:moveTo>
                    <a:lnTo>
                      <a:pt x="5" y="2"/>
                    </a:lnTo>
                    <a:lnTo>
                      <a:pt x="5" y="7"/>
                    </a:lnTo>
                    <a:lnTo>
                      <a:pt x="5" y="10"/>
                    </a:lnTo>
                    <a:lnTo>
                      <a:pt x="5" y="13"/>
                    </a:lnTo>
                    <a:lnTo>
                      <a:pt x="5" y="18"/>
                    </a:lnTo>
                    <a:lnTo>
                      <a:pt x="2" y="20"/>
                    </a:lnTo>
                    <a:lnTo>
                      <a:pt x="2" y="23"/>
                    </a:lnTo>
                    <a:lnTo>
                      <a:pt x="0" y="26"/>
                    </a:lnTo>
                    <a:lnTo>
                      <a:pt x="2" y="28"/>
                    </a:lnTo>
                    <a:lnTo>
                      <a:pt x="5" y="26"/>
                    </a:lnTo>
                    <a:lnTo>
                      <a:pt x="5" y="23"/>
                    </a:lnTo>
                    <a:lnTo>
                      <a:pt x="8" y="18"/>
                    </a:lnTo>
                    <a:lnTo>
                      <a:pt x="8" y="15"/>
                    </a:lnTo>
                    <a:lnTo>
                      <a:pt x="10" y="10"/>
                    </a:lnTo>
                    <a:lnTo>
                      <a:pt x="10" y="7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54" name="Freeform 3922"/>
              <p:cNvSpPr>
                <a:spLocks/>
              </p:cNvSpPr>
              <p:nvPr/>
            </p:nvSpPr>
            <p:spPr bwMode="auto">
              <a:xfrm>
                <a:off x="1879" y="2391"/>
                <a:ext cx="21" cy="8"/>
              </a:xfrm>
              <a:custGeom>
                <a:avLst/>
                <a:gdLst>
                  <a:gd name="T0" fmla="*/ 0 w 21"/>
                  <a:gd name="T1" fmla="*/ 3 h 8"/>
                  <a:gd name="T2" fmla="*/ 0 w 21"/>
                  <a:gd name="T3" fmla="*/ 3 h 8"/>
                  <a:gd name="T4" fmla="*/ 0 w 21"/>
                  <a:gd name="T5" fmla="*/ 3 h 8"/>
                  <a:gd name="T6" fmla="*/ 2 w 21"/>
                  <a:gd name="T7" fmla="*/ 3 h 8"/>
                  <a:gd name="T8" fmla="*/ 7 w 21"/>
                  <a:gd name="T9" fmla="*/ 6 h 8"/>
                  <a:gd name="T10" fmla="*/ 10 w 21"/>
                  <a:gd name="T11" fmla="*/ 6 h 8"/>
                  <a:gd name="T12" fmla="*/ 13 w 21"/>
                  <a:gd name="T13" fmla="*/ 6 h 8"/>
                  <a:gd name="T14" fmla="*/ 15 w 21"/>
                  <a:gd name="T15" fmla="*/ 6 h 8"/>
                  <a:gd name="T16" fmla="*/ 18 w 21"/>
                  <a:gd name="T17" fmla="*/ 6 h 8"/>
                  <a:gd name="T18" fmla="*/ 18 w 21"/>
                  <a:gd name="T19" fmla="*/ 8 h 8"/>
                  <a:gd name="T20" fmla="*/ 21 w 21"/>
                  <a:gd name="T21" fmla="*/ 6 h 8"/>
                  <a:gd name="T22" fmla="*/ 18 w 21"/>
                  <a:gd name="T23" fmla="*/ 3 h 8"/>
                  <a:gd name="T24" fmla="*/ 15 w 21"/>
                  <a:gd name="T25" fmla="*/ 3 h 8"/>
                  <a:gd name="T26" fmla="*/ 13 w 21"/>
                  <a:gd name="T27" fmla="*/ 3 h 8"/>
                  <a:gd name="T28" fmla="*/ 10 w 21"/>
                  <a:gd name="T29" fmla="*/ 0 h 8"/>
                  <a:gd name="T30" fmla="*/ 7 w 21"/>
                  <a:gd name="T31" fmla="*/ 0 h 8"/>
                  <a:gd name="T32" fmla="*/ 2 w 21"/>
                  <a:gd name="T33" fmla="*/ 0 h 8"/>
                  <a:gd name="T34" fmla="*/ 0 w 21"/>
                  <a:gd name="T35" fmla="*/ 0 h 8"/>
                  <a:gd name="T36" fmla="*/ 0 w 21"/>
                  <a:gd name="T37" fmla="*/ 0 h 8"/>
                  <a:gd name="T38" fmla="*/ 0 w 21"/>
                  <a:gd name="T39" fmla="*/ 0 h 8"/>
                  <a:gd name="T40" fmla="*/ 0 w 21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0" y="3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7" y="6"/>
                    </a:lnTo>
                    <a:lnTo>
                      <a:pt x="10" y="6"/>
                    </a:lnTo>
                    <a:lnTo>
                      <a:pt x="13" y="6"/>
                    </a:lnTo>
                    <a:lnTo>
                      <a:pt x="15" y="6"/>
                    </a:lnTo>
                    <a:lnTo>
                      <a:pt x="18" y="6"/>
                    </a:lnTo>
                    <a:lnTo>
                      <a:pt x="18" y="8"/>
                    </a:lnTo>
                    <a:lnTo>
                      <a:pt x="21" y="6"/>
                    </a:lnTo>
                    <a:lnTo>
                      <a:pt x="18" y="3"/>
                    </a:lnTo>
                    <a:lnTo>
                      <a:pt x="15" y="3"/>
                    </a:lnTo>
                    <a:lnTo>
                      <a:pt x="13" y="3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55" name="Freeform 3923"/>
              <p:cNvSpPr>
                <a:spLocks/>
              </p:cNvSpPr>
              <p:nvPr/>
            </p:nvSpPr>
            <p:spPr bwMode="auto">
              <a:xfrm>
                <a:off x="1771" y="2391"/>
                <a:ext cx="108" cy="11"/>
              </a:xfrm>
              <a:custGeom>
                <a:avLst/>
                <a:gdLst>
                  <a:gd name="T0" fmla="*/ 3 w 108"/>
                  <a:gd name="T1" fmla="*/ 8 h 11"/>
                  <a:gd name="T2" fmla="*/ 0 w 108"/>
                  <a:gd name="T3" fmla="*/ 11 h 11"/>
                  <a:gd name="T4" fmla="*/ 6 w 108"/>
                  <a:gd name="T5" fmla="*/ 11 h 11"/>
                  <a:gd name="T6" fmla="*/ 16 w 108"/>
                  <a:gd name="T7" fmla="*/ 8 h 11"/>
                  <a:gd name="T8" fmla="*/ 34 w 108"/>
                  <a:gd name="T9" fmla="*/ 8 h 11"/>
                  <a:gd name="T10" fmla="*/ 53 w 108"/>
                  <a:gd name="T11" fmla="*/ 8 h 11"/>
                  <a:gd name="T12" fmla="*/ 71 w 108"/>
                  <a:gd name="T13" fmla="*/ 6 h 11"/>
                  <a:gd name="T14" fmla="*/ 89 w 108"/>
                  <a:gd name="T15" fmla="*/ 6 h 11"/>
                  <a:gd name="T16" fmla="*/ 102 w 108"/>
                  <a:gd name="T17" fmla="*/ 6 h 11"/>
                  <a:gd name="T18" fmla="*/ 108 w 108"/>
                  <a:gd name="T19" fmla="*/ 3 h 11"/>
                  <a:gd name="T20" fmla="*/ 108 w 108"/>
                  <a:gd name="T21" fmla="*/ 0 h 11"/>
                  <a:gd name="T22" fmla="*/ 102 w 108"/>
                  <a:gd name="T23" fmla="*/ 0 h 11"/>
                  <a:gd name="T24" fmla="*/ 89 w 108"/>
                  <a:gd name="T25" fmla="*/ 0 h 11"/>
                  <a:gd name="T26" fmla="*/ 71 w 108"/>
                  <a:gd name="T27" fmla="*/ 3 h 11"/>
                  <a:gd name="T28" fmla="*/ 53 w 108"/>
                  <a:gd name="T29" fmla="*/ 3 h 11"/>
                  <a:gd name="T30" fmla="*/ 34 w 108"/>
                  <a:gd name="T31" fmla="*/ 6 h 11"/>
                  <a:gd name="T32" fmla="*/ 16 w 108"/>
                  <a:gd name="T33" fmla="*/ 6 h 11"/>
                  <a:gd name="T34" fmla="*/ 6 w 108"/>
                  <a:gd name="T35" fmla="*/ 6 h 11"/>
                  <a:gd name="T36" fmla="*/ 0 w 108"/>
                  <a:gd name="T37" fmla="*/ 8 h 11"/>
                  <a:gd name="T38" fmla="*/ 0 w 108"/>
                  <a:gd name="T39" fmla="*/ 8 h 11"/>
                  <a:gd name="T40" fmla="*/ 3 w 108"/>
                  <a:gd name="T41" fmla="*/ 8 h 1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8"/>
                  <a:gd name="T64" fmla="*/ 0 h 11"/>
                  <a:gd name="T65" fmla="*/ 108 w 108"/>
                  <a:gd name="T66" fmla="*/ 11 h 1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8" h="11">
                    <a:moveTo>
                      <a:pt x="3" y="8"/>
                    </a:moveTo>
                    <a:lnTo>
                      <a:pt x="0" y="11"/>
                    </a:lnTo>
                    <a:lnTo>
                      <a:pt x="6" y="11"/>
                    </a:lnTo>
                    <a:lnTo>
                      <a:pt x="16" y="8"/>
                    </a:lnTo>
                    <a:lnTo>
                      <a:pt x="34" y="8"/>
                    </a:lnTo>
                    <a:lnTo>
                      <a:pt x="53" y="8"/>
                    </a:lnTo>
                    <a:lnTo>
                      <a:pt x="71" y="6"/>
                    </a:lnTo>
                    <a:lnTo>
                      <a:pt x="89" y="6"/>
                    </a:lnTo>
                    <a:lnTo>
                      <a:pt x="102" y="6"/>
                    </a:lnTo>
                    <a:lnTo>
                      <a:pt x="108" y="3"/>
                    </a:lnTo>
                    <a:lnTo>
                      <a:pt x="108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71" y="3"/>
                    </a:lnTo>
                    <a:lnTo>
                      <a:pt x="53" y="3"/>
                    </a:lnTo>
                    <a:lnTo>
                      <a:pt x="34" y="6"/>
                    </a:lnTo>
                    <a:lnTo>
                      <a:pt x="16" y="6"/>
                    </a:lnTo>
                    <a:lnTo>
                      <a:pt x="6" y="6"/>
                    </a:lnTo>
                    <a:lnTo>
                      <a:pt x="0" y="8"/>
                    </a:ln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56" name="Rectangle 3924"/>
              <p:cNvSpPr>
                <a:spLocks noChangeArrowheads="1"/>
              </p:cNvSpPr>
              <p:nvPr/>
            </p:nvSpPr>
            <p:spPr bwMode="auto">
              <a:xfrm>
                <a:off x="1790" y="2410"/>
                <a:ext cx="91" cy="5"/>
              </a:xfrm>
              <a:prstGeom prst="rect">
                <a:avLst/>
              </a:prstGeom>
              <a:solidFill>
                <a:srgbClr val="504A5D"/>
              </a:solidFill>
              <a:ln w="0">
                <a:solidFill>
                  <a:srgbClr val="25221E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6957" name="Freeform 3925"/>
              <p:cNvSpPr>
                <a:spLocks/>
              </p:cNvSpPr>
              <p:nvPr/>
            </p:nvSpPr>
            <p:spPr bwMode="auto">
              <a:xfrm>
                <a:off x="1586" y="2318"/>
                <a:ext cx="337" cy="71"/>
              </a:xfrm>
              <a:custGeom>
                <a:avLst/>
                <a:gdLst>
                  <a:gd name="T0" fmla="*/ 55 w 337"/>
                  <a:gd name="T1" fmla="*/ 8 h 71"/>
                  <a:gd name="T2" fmla="*/ 41 w 337"/>
                  <a:gd name="T3" fmla="*/ 10 h 71"/>
                  <a:gd name="T4" fmla="*/ 31 w 337"/>
                  <a:gd name="T5" fmla="*/ 18 h 71"/>
                  <a:gd name="T6" fmla="*/ 23 w 337"/>
                  <a:gd name="T7" fmla="*/ 29 h 71"/>
                  <a:gd name="T8" fmla="*/ 13 w 337"/>
                  <a:gd name="T9" fmla="*/ 37 h 71"/>
                  <a:gd name="T10" fmla="*/ 5 w 337"/>
                  <a:gd name="T11" fmla="*/ 42 h 71"/>
                  <a:gd name="T12" fmla="*/ 0 w 337"/>
                  <a:gd name="T13" fmla="*/ 47 h 71"/>
                  <a:gd name="T14" fmla="*/ 0 w 337"/>
                  <a:gd name="T15" fmla="*/ 55 h 71"/>
                  <a:gd name="T16" fmla="*/ 0 w 337"/>
                  <a:gd name="T17" fmla="*/ 55 h 71"/>
                  <a:gd name="T18" fmla="*/ 5 w 337"/>
                  <a:gd name="T19" fmla="*/ 58 h 71"/>
                  <a:gd name="T20" fmla="*/ 57 w 337"/>
                  <a:gd name="T21" fmla="*/ 65 h 71"/>
                  <a:gd name="T22" fmla="*/ 109 w 337"/>
                  <a:gd name="T23" fmla="*/ 68 h 71"/>
                  <a:gd name="T24" fmla="*/ 162 w 337"/>
                  <a:gd name="T25" fmla="*/ 71 h 71"/>
                  <a:gd name="T26" fmla="*/ 217 w 337"/>
                  <a:gd name="T27" fmla="*/ 71 h 71"/>
                  <a:gd name="T28" fmla="*/ 274 w 337"/>
                  <a:gd name="T29" fmla="*/ 71 h 71"/>
                  <a:gd name="T30" fmla="*/ 303 w 337"/>
                  <a:gd name="T31" fmla="*/ 65 h 71"/>
                  <a:gd name="T32" fmla="*/ 329 w 337"/>
                  <a:gd name="T33" fmla="*/ 60 h 71"/>
                  <a:gd name="T34" fmla="*/ 334 w 337"/>
                  <a:gd name="T35" fmla="*/ 58 h 71"/>
                  <a:gd name="T36" fmla="*/ 337 w 337"/>
                  <a:gd name="T37" fmla="*/ 52 h 71"/>
                  <a:gd name="T38" fmla="*/ 334 w 337"/>
                  <a:gd name="T39" fmla="*/ 42 h 71"/>
                  <a:gd name="T40" fmla="*/ 329 w 337"/>
                  <a:gd name="T41" fmla="*/ 31 h 71"/>
                  <a:gd name="T42" fmla="*/ 324 w 337"/>
                  <a:gd name="T43" fmla="*/ 24 h 71"/>
                  <a:gd name="T44" fmla="*/ 319 w 337"/>
                  <a:gd name="T45" fmla="*/ 10 h 71"/>
                  <a:gd name="T46" fmla="*/ 314 w 337"/>
                  <a:gd name="T47" fmla="*/ 5 h 71"/>
                  <a:gd name="T48" fmla="*/ 306 w 337"/>
                  <a:gd name="T49" fmla="*/ 3 h 71"/>
                  <a:gd name="T50" fmla="*/ 243 w 337"/>
                  <a:gd name="T51" fmla="*/ 0 h 71"/>
                  <a:gd name="T52" fmla="*/ 180 w 337"/>
                  <a:gd name="T53" fmla="*/ 0 h 71"/>
                  <a:gd name="T54" fmla="*/ 117 w 337"/>
                  <a:gd name="T55" fmla="*/ 3 h 71"/>
                  <a:gd name="T56" fmla="*/ 55 w 337"/>
                  <a:gd name="T57" fmla="*/ 8 h 7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337"/>
                  <a:gd name="T88" fmla="*/ 0 h 71"/>
                  <a:gd name="T89" fmla="*/ 337 w 337"/>
                  <a:gd name="T90" fmla="*/ 71 h 71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337" h="71">
                    <a:moveTo>
                      <a:pt x="55" y="8"/>
                    </a:moveTo>
                    <a:lnTo>
                      <a:pt x="41" y="10"/>
                    </a:lnTo>
                    <a:lnTo>
                      <a:pt x="31" y="18"/>
                    </a:lnTo>
                    <a:lnTo>
                      <a:pt x="23" y="29"/>
                    </a:lnTo>
                    <a:lnTo>
                      <a:pt x="13" y="37"/>
                    </a:lnTo>
                    <a:lnTo>
                      <a:pt x="5" y="42"/>
                    </a:lnTo>
                    <a:lnTo>
                      <a:pt x="0" y="47"/>
                    </a:lnTo>
                    <a:lnTo>
                      <a:pt x="0" y="55"/>
                    </a:lnTo>
                    <a:lnTo>
                      <a:pt x="5" y="58"/>
                    </a:lnTo>
                    <a:lnTo>
                      <a:pt x="57" y="65"/>
                    </a:lnTo>
                    <a:lnTo>
                      <a:pt x="109" y="68"/>
                    </a:lnTo>
                    <a:lnTo>
                      <a:pt x="162" y="71"/>
                    </a:lnTo>
                    <a:lnTo>
                      <a:pt x="217" y="71"/>
                    </a:lnTo>
                    <a:lnTo>
                      <a:pt x="274" y="71"/>
                    </a:lnTo>
                    <a:lnTo>
                      <a:pt x="303" y="65"/>
                    </a:lnTo>
                    <a:lnTo>
                      <a:pt x="329" y="60"/>
                    </a:lnTo>
                    <a:lnTo>
                      <a:pt x="334" y="58"/>
                    </a:lnTo>
                    <a:lnTo>
                      <a:pt x="337" y="52"/>
                    </a:lnTo>
                    <a:lnTo>
                      <a:pt x="334" y="42"/>
                    </a:lnTo>
                    <a:lnTo>
                      <a:pt x="329" y="31"/>
                    </a:lnTo>
                    <a:lnTo>
                      <a:pt x="324" y="24"/>
                    </a:lnTo>
                    <a:lnTo>
                      <a:pt x="319" y="10"/>
                    </a:lnTo>
                    <a:lnTo>
                      <a:pt x="314" y="5"/>
                    </a:lnTo>
                    <a:lnTo>
                      <a:pt x="306" y="3"/>
                    </a:lnTo>
                    <a:lnTo>
                      <a:pt x="243" y="0"/>
                    </a:lnTo>
                    <a:lnTo>
                      <a:pt x="180" y="0"/>
                    </a:lnTo>
                    <a:lnTo>
                      <a:pt x="117" y="3"/>
                    </a:lnTo>
                    <a:lnTo>
                      <a:pt x="55" y="8"/>
                    </a:lnTo>
                    <a:close/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58" name="Freeform 3926"/>
              <p:cNvSpPr>
                <a:spLocks/>
              </p:cNvSpPr>
              <p:nvPr/>
            </p:nvSpPr>
            <p:spPr bwMode="auto">
              <a:xfrm>
                <a:off x="1599" y="2323"/>
                <a:ext cx="42" cy="32"/>
              </a:xfrm>
              <a:custGeom>
                <a:avLst/>
                <a:gdLst>
                  <a:gd name="T0" fmla="*/ 2 w 42"/>
                  <a:gd name="T1" fmla="*/ 32 h 32"/>
                  <a:gd name="T2" fmla="*/ 2 w 42"/>
                  <a:gd name="T3" fmla="*/ 32 h 32"/>
                  <a:gd name="T4" fmla="*/ 8 w 42"/>
                  <a:gd name="T5" fmla="*/ 29 h 32"/>
                  <a:gd name="T6" fmla="*/ 10 w 42"/>
                  <a:gd name="T7" fmla="*/ 24 h 32"/>
                  <a:gd name="T8" fmla="*/ 15 w 42"/>
                  <a:gd name="T9" fmla="*/ 19 h 32"/>
                  <a:gd name="T10" fmla="*/ 21 w 42"/>
                  <a:gd name="T11" fmla="*/ 16 h 32"/>
                  <a:gd name="T12" fmla="*/ 23 w 42"/>
                  <a:gd name="T13" fmla="*/ 11 h 32"/>
                  <a:gd name="T14" fmla="*/ 31 w 42"/>
                  <a:gd name="T15" fmla="*/ 8 h 32"/>
                  <a:gd name="T16" fmla="*/ 36 w 42"/>
                  <a:gd name="T17" fmla="*/ 5 h 32"/>
                  <a:gd name="T18" fmla="*/ 42 w 42"/>
                  <a:gd name="T19" fmla="*/ 3 h 32"/>
                  <a:gd name="T20" fmla="*/ 42 w 42"/>
                  <a:gd name="T21" fmla="*/ 0 h 32"/>
                  <a:gd name="T22" fmla="*/ 34 w 42"/>
                  <a:gd name="T23" fmla="*/ 0 h 32"/>
                  <a:gd name="T24" fmla="*/ 28 w 42"/>
                  <a:gd name="T25" fmla="*/ 5 h 32"/>
                  <a:gd name="T26" fmla="*/ 23 w 42"/>
                  <a:gd name="T27" fmla="*/ 8 h 32"/>
                  <a:gd name="T28" fmla="*/ 18 w 42"/>
                  <a:gd name="T29" fmla="*/ 11 h 32"/>
                  <a:gd name="T30" fmla="*/ 13 w 42"/>
                  <a:gd name="T31" fmla="*/ 16 h 32"/>
                  <a:gd name="T32" fmla="*/ 8 w 42"/>
                  <a:gd name="T33" fmla="*/ 21 h 32"/>
                  <a:gd name="T34" fmla="*/ 5 w 42"/>
                  <a:gd name="T35" fmla="*/ 26 h 32"/>
                  <a:gd name="T36" fmla="*/ 0 w 42"/>
                  <a:gd name="T37" fmla="*/ 29 h 32"/>
                  <a:gd name="T38" fmla="*/ 0 w 42"/>
                  <a:gd name="T39" fmla="*/ 29 h 32"/>
                  <a:gd name="T40" fmla="*/ 2 w 42"/>
                  <a:gd name="T41" fmla="*/ 32 h 3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2"/>
                  <a:gd name="T64" fmla="*/ 0 h 32"/>
                  <a:gd name="T65" fmla="*/ 42 w 42"/>
                  <a:gd name="T66" fmla="*/ 32 h 3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2" h="32">
                    <a:moveTo>
                      <a:pt x="2" y="32"/>
                    </a:moveTo>
                    <a:lnTo>
                      <a:pt x="2" y="32"/>
                    </a:lnTo>
                    <a:lnTo>
                      <a:pt x="8" y="29"/>
                    </a:lnTo>
                    <a:lnTo>
                      <a:pt x="10" y="24"/>
                    </a:lnTo>
                    <a:lnTo>
                      <a:pt x="15" y="19"/>
                    </a:lnTo>
                    <a:lnTo>
                      <a:pt x="21" y="16"/>
                    </a:lnTo>
                    <a:lnTo>
                      <a:pt x="23" y="11"/>
                    </a:lnTo>
                    <a:lnTo>
                      <a:pt x="31" y="8"/>
                    </a:lnTo>
                    <a:lnTo>
                      <a:pt x="36" y="5"/>
                    </a:lnTo>
                    <a:lnTo>
                      <a:pt x="42" y="3"/>
                    </a:lnTo>
                    <a:lnTo>
                      <a:pt x="42" y="0"/>
                    </a:lnTo>
                    <a:lnTo>
                      <a:pt x="34" y="0"/>
                    </a:lnTo>
                    <a:lnTo>
                      <a:pt x="28" y="5"/>
                    </a:lnTo>
                    <a:lnTo>
                      <a:pt x="23" y="8"/>
                    </a:lnTo>
                    <a:lnTo>
                      <a:pt x="18" y="11"/>
                    </a:lnTo>
                    <a:lnTo>
                      <a:pt x="13" y="16"/>
                    </a:lnTo>
                    <a:lnTo>
                      <a:pt x="8" y="21"/>
                    </a:lnTo>
                    <a:lnTo>
                      <a:pt x="5" y="26"/>
                    </a:lnTo>
                    <a:lnTo>
                      <a:pt x="0" y="29"/>
                    </a:lnTo>
                    <a:lnTo>
                      <a:pt x="2" y="3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59" name="Freeform 3927"/>
              <p:cNvSpPr>
                <a:spLocks/>
              </p:cNvSpPr>
              <p:nvPr/>
            </p:nvSpPr>
            <p:spPr bwMode="auto">
              <a:xfrm>
                <a:off x="1583" y="2352"/>
                <a:ext cx="18" cy="26"/>
              </a:xfrm>
              <a:custGeom>
                <a:avLst/>
                <a:gdLst>
                  <a:gd name="T0" fmla="*/ 8 w 18"/>
                  <a:gd name="T1" fmla="*/ 21 h 26"/>
                  <a:gd name="T2" fmla="*/ 8 w 18"/>
                  <a:gd name="T3" fmla="*/ 21 h 26"/>
                  <a:gd name="T4" fmla="*/ 5 w 18"/>
                  <a:gd name="T5" fmla="*/ 21 h 26"/>
                  <a:gd name="T6" fmla="*/ 3 w 18"/>
                  <a:gd name="T7" fmla="*/ 21 h 26"/>
                  <a:gd name="T8" fmla="*/ 3 w 18"/>
                  <a:gd name="T9" fmla="*/ 18 h 26"/>
                  <a:gd name="T10" fmla="*/ 5 w 18"/>
                  <a:gd name="T11" fmla="*/ 16 h 26"/>
                  <a:gd name="T12" fmla="*/ 8 w 18"/>
                  <a:gd name="T13" fmla="*/ 13 h 26"/>
                  <a:gd name="T14" fmla="*/ 10 w 18"/>
                  <a:gd name="T15" fmla="*/ 10 h 26"/>
                  <a:gd name="T16" fmla="*/ 13 w 18"/>
                  <a:gd name="T17" fmla="*/ 5 h 26"/>
                  <a:gd name="T18" fmla="*/ 18 w 18"/>
                  <a:gd name="T19" fmla="*/ 3 h 26"/>
                  <a:gd name="T20" fmla="*/ 16 w 18"/>
                  <a:gd name="T21" fmla="*/ 0 h 26"/>
                  <a:gd name="T22" fmla="*/ 10 w 18"/>
                  <a:gd name="T23" fmla="*/ 3 h 26"/>
                  <a:gd name="T24" fmla="*/ 8 w 18"/>
                  <a:gd name="T25" fmla="*/ 8 h 26"/>
                  <a:gd name="T26" fmla="*/ 5 w 18"/>
                  <a:gd name="T27" fmla="*/ 10 h 26"/>
                  <a:gd name="T28" fmla="*/ 3 w 18"/>
                  <a:gd name="T29" fmla="*/ 13 h 26"/>
                  <a:gd name="T30" fmla="*/ 0 w 18"/>
                  <a:gd name="T31" fmla="*/ 18 h 26"/>
                  <a:gd name="T32" fmla="*/ 0 w 18"/>
                  <a:gd name="T33" fmla="*/ 21 h 26"/>
                  <a:gd name="T34" fmla="*/ 3 w 18"/>
                  <a:gd name="T35" fmla="*/ 24 h 26"/>
                  <a:gd name="T36" fmla="*/ 8 w 18"/>
                  <a:gd name="T37" fmla="*/ 26 h 26"/>
                  <a:gd name="T38" fmla="*/ 8 w 18"/>
                  <a:gd name="T39" fmla="*/ 26 h 26"/>
                  <a:gd name="T40" fmla="*/ 8 w 18"/>
                  <a:gd name="T41" fmla="*/ 21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8"/>
                  <a:gd name="T64" fmla="*/ 0 h 26"/>
                  <a:gd name="T65" fmla="*/ 18 w 18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8" h="26">
                    <a:moveTo>
                      <a:pt x="8" y="21"/>
                    </a:moveTo>
                    <a:lnTo>
                      <a:pt x="8" y="21"/>
                    </a:lnTo>
                    <a:lnTo>
                      <a:pt x="5" y="21"/>
                    </a:lnTo>
                    <a:lnTo>
                      <a:pt x="3" y="21"/>
                    </a:lnTo>
                    <a:lnTo>
                      <a:pt x="3" y="18"/>
                    </a:lnTo>
                    <a:lnTo>
                      <a:pt x="5" y="16"/>
                    </a:lnTo>
                    <a:lnTo>
                      <a:pt x="8" y="13"/>
                    </a:lnTo>
                    <a:lnTo>
                      <a:pt x="10" y="10"/>
                    </a:lnTo>
                    <a:lnTo>
                      <a:pt x="13" y="5"/>
                    </a:lnTo>
                    <a:lnTo>
                      <a:pt x="18" y="3"/>
                    </a:lnTo>
                    <a:lnTo>
                      <a:pt x="16" y="0"/>
                    </a:lnTo>
                    <a:lnTo>
                      <a:pt x="10" y="3"/>
                    </a:lnTo>
                    <a:lnTo>
                      <a:pt x="8" y="8"/>
                    </a:lnTo>
                    <a:lnTo>
                      <a:pt x="5" y="10"/>
                    </a:lnTo>
                    <a:lnTo>
                      <a:pt x="3" y="13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8" y="26"/>
                    </a:lnTo>
                    <a:lnTo>
                      <a:pt x="8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60" name="Freeform 3928"/>
              <p:cNvSpPr>
                <a:spLocks/>
              </p:cNvSpPr>
              <p:nvPr/>
            </p:nvSpPr>
            <p:spPr bwMode="auto">
              <a:xfrm>
                <a:off x="1591" y="2373"/>
                <a:ext cx="212" cy="18"/>
              </a:xfrm>
              <a:custGeom>
                <a:avLst/>
                <a:gdLst>
                  <a:gd name="T0" fmla="*/ 212 w 212"/>
                  <a:gd name="T1" fmla="*/ 13 h 18"/>
                  <a:gd name="T2" fmla="*/ 212 w 212"/>
                  <a:gd name="T3" fmla="*/ 13 h 18"/>
                  <a:gd name="T4" fmla="*/ 183 w 212"/>
                  <a:gd name="T5" fmla="*/ 13 h 18"/>
                  <a:gd name="T6" fmla="*/ 157 w 212"/>
                  <a:gd name="T7" fmla="*/ 13 h 18"/>
                  <a:gd name="T8" fmla="*/ 131 w 212"/>
                  <a:gd name="T9" fmla="*/ 13 h 18"/>
                  <a:gd name="T10" fmla="*/ 104 w 212"/>
                  <a:gd name="T11" fmla="*/ 10 h 18"/>
                  <a:gd name="T12" fmla="*/ 78 w 212"/>
                  <a:gd name="T13" fmla="*/ 10 h 18"/>
                  <a:gd name="T14" fmla="*/ 52 w 212"/>
                  <a:gd name="T15" fmla="*/ 8 h 18"/>
                  <a:gd name="T16" fmla="*/ 26 w 212"/>
                  <a:gd name="T17" fmla="*/ 5 h 18"/>
                  <a:gd name="T18" fmla="*/ 0 w 212"/>
                  <a:gd name="T19" fmla="*/ 0 h 18"/>
                  <a:gd name="T20" fmla="*/ 0 w 212"/>
                  <a:gd name="T21" fmla="*/ 5 h 18"/>
                  <a:gd name="T22" fmla="*/ 26 w 212"/>
                  <a:gd name="T23" fmla="*/ 8 h 18"/>
                  <a:gd name="T24" fmla="*/ 52 w 212"/>
                  <a:gd name="T25" fmla="*/ 10 h 18"/>
                  <a:gd name="T26" fmla="*/ 78 w 212"/>
                  <a:gd name="T27" fmla="*/ 13 h 18"/>
                  <a:gd name="T28" fmla="*/ 104 w 212"/>
                  <a:gd name="T29" fmla="*/ 16 h 18"/>
                  <a:gd name="T30" fmla="*/ 131 w 212"/>
                  <a:gd name="T31" fmla="*/ 16 h 18"/>
                  <a:gd name="T32" fmla="*/ 157 w 212"/>
                  <a:gd name="T33" fmla="*/ 18 h 18"/>
                  <a:gd name="T34" fmla="*/ 183 w 212"/>
                  <a:gd name="T35" fmla="*/ 18 h 18"/>
                  <a:gd name="T36" fmla="*/ 212 w 212"/>
                  <a:gd name="T37" fmla="*/ 18 h 18"/>
                  <a:gd name="T38" fmla="*/ 212 w 212"/>
                  <a:gd name="T39" fmla="*/ 18 h 18"/>
                  <a:gd name="T40" fmla="*/ 212 w 212"/>
                  <a:gd name="T41" fmla="*/ 13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2"/>
                  <a:gd name="T64" fmla="*/ 0 h 18"/>
                  <a:gd name="T65" fmla="*/ 212 w 212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2" h="18">
                    <a:moveTo>
                      <a:pt x="212" y="13"/>
                    </a:moveTo>
                    <a:lnTo>
                      <a:pt x="212" y="13"/>
                    </a:lnTo>
                    <a:lnTo>
                      <a:pt x="183" y="13"/>
                    </a:lnTo>
                    <a:lnTo>
                      <a:pt x="157" y="13"/>
                    </a:lnTo>
                    <a:lnTo>
                      <a:pt x="131" y="13"/>
                    </a:lnTo>
                    <a:lnTo>
                      <a:pt x="104" y="10"/>
                    </a:lnTo>
                    <a:lnTo>
                      <a:pt x="78" y="10"/>
                    </a:lnTo>
                    <a:lnTo>
                      <a:pt x="52" y="8"/>
                    </a:lnTo>
                    <a:lnTo>
                      <a:pt x="26" y="5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26" y="8"/>
                    </a:lnTo>
                    <a:lnTo>
                      <a:pt x="52" y="10"/>
                    </a:lnTo>
                    <a:lnTo>
                      <a:pt x="78" y="13"/>
                    </a:lnTo>
                    <a:lnTo>
                      <a:pt x="104" y="16"/>
                    </a:lnTo>
                    <a:lnTo>
                      <a:pt x="131" y="16"/>
                    </a:lnTo>
                    <a:lnTo>
                      <a:pt x="157" y="18"/>
                    </a:lnTo>
                    <a:lnTo>
                      <a:pt x="183" y="18"/>
                    </a:lnTo>
                    <a:lnTo>
                      <a:pt x="212" y="18"/>
                    </a:lnTo>
                    <a:lnTo>
                      <a:pt x="212" y="1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61" name="Freeform 3929"/>
              <p:cNvSpPr>
                <a:spLocks/>
              </p:cNvSpPr>
              <p:nvPr/>
            </p:nvSpPr>
            <p:spPr bwMode="auto">
              <a:xfrm>
                <a:off x="1803" y="2376"/>
                <a:ext cx="112" cy="15"/>
              </a:xfrm>
              <a:custGeom>
                <a:avLst/>
                <a:gdLst>
                  <a:gd name="T0" fmla="*/ 112 w 112"/>
                  <a:gd name="T1" fmla="*/ 0 h 15"/>
                  <a:gd name="T2" fmla="*/ 112 w 112"/>
                  <a:gd name="T3" fmla="*/ 0 h 15"/>
                  <a:gd name="T4" fmla="*/ 99 w 112"/>
                  <a:gd name="T5" fmla="*/ 5 h 15"/>
                  <a:gd name="T6" fmla="*/ 86 w 112"/>
                  <a:gd name="T7" fmla="*/ 7 h 15"/>
                  <a:gd name="T8" fmla="*/ 70 w 112"/>
                  <a:gd name="T9" fmla="*/ 7 h 15"/>
                  <a:gd name="T10" fmla="*/ 57 w 112"/>
                  <a:gd name="T11" fmla="*/ 10 h 15"/>
                  <a:gd name="T12" fmla="*/ 42 w 112"/>
                  <a:gd name="T13" fmla="*/ 10 h 15"/>
                  <a:gd name="T14" fmla="*/ 28 w 112"/>
                  <a:gd name="T15" fmla="*/ 10 h 15"/>
                  <a:gd name="T16" fmla="*/ 13 w 112"/>
                  <a:gd name="T17" fmla="*/ 13 h 15"/>
                  <a:gd name="T18" fmla="*/ 0 w 112"/>
                  <a:gd name="T19" fmla="*/ 10 h 15"/>
                  <a:gd name="T20" fmla="*/ 0 w 112"/>
                  <a:gd name="T21" fmla="*/ 15 h 15"/>
                  <a:gd name="T22" fmla="*/ 13 w 112"/>
                  <a:gd name="T23" fmla="*/ 15 h 15"/>
                  <a:gd name="T24" fmla="*/ 28 w 112"/>
                  <a:gd name="T25" fmla="*/ 15 h 15"/>
                  <a:gd name="T26" fmla="*/ 44 w 112"/>
                  <a:gd name="T27" fmla="*/ 15 h 15"/>
                  <a:gd name="T28" fmla="*/ 57 w 112"/>
                  <a:gd name="T29" fmla="*/ 13 h 15"/>
                  <a:gd name="T30" fmla="*/ 73 w 112"/>
                  <a:gd name="T31" fmla="*/ 13 h 15"/>
                  <a:gd name="T32" fmla="*/ 86 w 112"/>
                  <a:gd name="T33" fmla="*/ 10 h 15"/>
                  <a:gd name="T34" fmla="*/ 99 w 112"/>
                  <a:gd name="T35" fmla="*/ 7 h 15"/>
                  <a:gd name="T36" fmla="*/ 112 w 112"/>
                  <a:gd name="T37" fmla="*/ 2 h 15"/>
                  <a:gd name="T38" fmla="*/ 112 w 112"/>
                  <a:gd name="T39" fmla="*/ 2 h 15"/>
                  <a:gd name="T40" fmla="*/ 112 w 112"/>
                  <a:gd name="T41" fmla="*/ 0 h 1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2"/>
                  <a:gd name="T64" fmla="*/ 0 h 15"/>
                  <a:gd name="T65" fmla="*/ 112 w 112"/>
                  <a:gd name="T66" fmla="*/ 15 h 1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2" h="15">
                    <a:moveTo>
                      <a:pt x="112" y="0"/>
                    </a:moveTo>
                    <a:lnTo>
                      <a:pt x="112" y="0"/>
                    </a:lnTo>
                    <a:lnTo>
                      <a:pt x="99" y="5"/>
                    </a:lnTo>
                    <a:lnTo>
                      <a:pt x="86" y="7"/>
                    </a:lnTo>
                    <a:lnTo>
                      <a:pt x="70" y="7"/>
                    </a:lnTo>
                    <a:lnTo>
                      <a:pt x="57" y="10"/>
                    </a:lnTo>
                    <a:lnTo>
                      <a:pt x="42" y="10"/>
                    </a:lnTo>
                    <a:lnTo>
                      <a:pt x="28" y="10"/>
                    </a:lnTo>
                    <a:lnTo>
                      <a:pt x="13" y="13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13" y="15"/>
                    </a:lnTo>
                    <a:lnTo>
                      <a:pt x="28" y="15"/>
                    </a:lnTo>
                    <a:lnTo>
                      <a:pt x="44" y="15"/>
                    </a:lnTo>
                    <a:lnTo>
                      <a:pt x="57" y="13"/>
                    </a:lnTo>
                    <a:lnTo>
                      <a:pt x="73" y="13"/>
                    </a:lnTo>
                    <a:lnTo>
                      <a:pt x="86" y="10"/>
                    </a:lnTo>
                    <a:lnTo>
                      <a:pt x="99" y="7"/>
                    </a:lnTo>
                    <a:lnTo>
                      <a:pt x="112" y="2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62" name="Freeform 3930"/>
              <p:cNvSpPr>
                <a:spLocks/>
              </p:cNvSpPr>
              <p:nvPr/>
            </p:nvSpPr>
            <p:spPr bwMode="auto">
              <a:xfrm>
                <a:off x="1907" y="2339"/>
                <a:ext cx="16" cy="39"/>
              </a:xfrm>
              <a:custGeom>
                <a:avLst/>
                <a:gdLst>
                  <a:gd name="T0" fmla="*/ 0 w 16"/>
                  <a:gd name="T1" fmla="*/ 3 h 39"/>
                  <a:gd name="T2" fmla="*/ 0 w 16"/>
                  <a:gd name="T3" fmla="*/ 3 h 39"/>
                  <a:gd name="T4" fmla="*/ 3 w 16"/>
                  <a:gd name="T5" fmla="*/ 8 h 39"/>
                  <a:gd name="T6" fmla="*/ 6 w 16"/>
                  <a:gd name="T7" fmla="*/ 13 h 39"/>
                  <a:gd name="T8" fmla="*/ 8 w 16"/>
                  <a:gd name="T9" fmla="*/ 18 h 39"/>
                  <a:gd name="T10" fmla="*/ 11 w 16"/>
                  <a:gd name="T11" fmla="*/ 23 h 39"/>
                  <a:gd name="T12" fmla="*/ 13 w 16"/>
                  <a:gd name="T13" fmla="*/ 29 h 39"/>
                  <a:gd name="T14" fmla="*/ 13 w 16"/>
                  <a:gd name="T15" fmla="*/ 31 h 39"/>
                  <a:gd name="T16" fmla="*/ 11 w 16"/>
                  <a:gd name="T17" fmla="*/ 34 h 39"/>
                  <a:gd name="T18" fmla="*/ 8 w 16"/>
                  <a:gd name="T19" fmla="*/ 37 h 39"/>
                  <a:gd name="T20" fmla="*/ 8 w 16"/>
                  <a:gd name="T21" fmla="*/ 39 h 39"/>
                  <a:gd name="T22" fmla="*/ 13 w 16"/>
                  <a:gd name="T23" fmla="*/ 37 h 39"/>
                  <a:gd name="T24" fmla="*/ 16 w 16"/>
                  <a:gd name="T25" fmla="*/ 31 h 39"/>
                  <a:gd name="T26" fmla="*/ 16 w 16"/>
                  <a:gd name="T27" fmla="*/ 26 h 39"/>
                  <a:gd name="T28" fmla="*/ 16 w 16"/>
                  <a:gd name="T29" fmla="*/ 21 h 39"/>
                  <a:gd name="T30" fmla="*/ 13 w 16"/>
                  <a:gd name="T31" fmla="*/ 16 h 39"/>
                  <a:gd name="T32" fmla="*/ 11 w 16"/>
                  <a:gd name="T33" fmla="*/ 10 h 39"/>
                  <a:gd name="T34" fmla="*/ 6 w 16"/>
                  <a:gd name="T35" fmla="*/ 5 h 39"/>
                  <a:gd name="T36" fmla="*/ 6 w 16"/>
                  <a:gd name="T37" fmla="*/ 0 h 39"/>
                  <a:gd name="T38" fmla="*/ 6 w 16"/>
                  <a:gd name="T39" fmla="*/ 0 h 39"/>
                  <a:gd name="T40" fmla="*/ 0 w 16"/>
                  <a:gd name="T41" fmla="*/ 3 h 3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39"/>
                  <a:gd name="T65" fmla="*/ 16 w 16"/>
                  <a:gd name="T66" fmla="*/ 39 h 3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39">
                    <a:moveTo>
                      <a:pt x="0" y="3"/>
                    </a:moveTo>
                    <a:lnTo>
                      <a:pt x="0" y="3"/>
                    </a:lnTo>
                    <a:lnTo>
                      <a:pt x="3" y="8"/>
                    </a:lnTo>
                    <a:lnTo>
                      <a:pt x="6" y="13"/>
                    </a:lnTo>
                    <a:lnTo>
                      <a:pt x="8" y="18"/>
                    </a:lnTo>
                    <a:lnTo>
                      <a:pt x="11" y="23"/>
                    </a:lnTo>
                    <a:lnTo>
                      <a:pt x="13" y="29"/>
                    </a:lnTo>
                    <a:lnTo>
                      <a:pt x="13" y="31"/>
                    </a:lnTo>
                    <a:lnTo>
                      <a:pt x="11" y="34"/>
                    </a:lnTo>
                    <a:lnTo>
                      <a:pt x="8" y="37"/>
                    </a:lnTo>
                    <a:lnTo>
                      <a:pt x="8" y="39"/>
                    </a:lnTo>
                    <a:lnTo>
                      <a:pt x="13" y="37"/>
                    </a:lnTo>
                    <a:lnTo>
                      <a:pt x="16" y="31"/>
                    </a:lnTo>
                    <a:lnTo>
                      <a:pt x="16" y="26"/>
                    </a:lnTo>
                    <a:lnTo>
                      <a:pt x="16" y="21"/>
                    </a:lnTo>
                    <a:lnTo>
                      <a:pt x="13" y="16"/>
                    </a:lnTo>
                    <a:lnTo>
                      <a:pt x="11" y="10"/>
                    </a:lnTo>
                    <a:lnTo>
                      <a:pt x="6" y="5"/>
                    </a:lnTo>
                    <a:lnTo>
                      <a:pt x="6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63" name="Freeform 3931"/>
              <p:cNvSpPr>
                <a:spLocks/>
              </p:cNvSpPr>
              <p:nvPr/>
            </p:nvSpPr>
            <p:spPr bwMode="auto">
              <a:xfrm>
                <a:off x="1892" y="2318"/>
                <a:ext cx="21" cy="24"/>
              </a:xfrm>
              <a:custGeom>
                <a:avLst/>
                <a:gdLst>
                  <a:gd name="T0" fmla="*/ 0 w 21"/>
                  <a:gd name="T1" fmla="*/ 5 h 24"/>
                  <a:gd name="T2" fmla="*/ 0 w 21"/>
                  <a:gd name="T3" fmla="*/ 5 h 24"/>
                  <a:gd name="T4" fmla="*/ 2 w 21"/>
                  <a:gd name="T5" fmla="*/ 5 h 24"/>
                  <a:gd name="T6" fmla="*/ 5 w 21"/>
                  <a:gd name="T7" fmla="*/ 5 h 24"/>
                  <a:gd name="T8" fmla="*/ 8 w 21"/>
                  <a:gd name="T9" fmla="*/ 8 h 24"/>
                  <a:gd name="T10" fmla="*/ 10 w 21"/>
                  <a:gd name="T11" fmla="*/ 10 h 24"/>
                  <a:gd name="T12" fmla="*/ 13 w 21"/>
                  <a:gd name="T13" fmla="*/ 13 h 24"/>
                  <a:gd name="T14" fmla="*/ 13 w 21"/>
                  <a:gd name="T15" fmla="*/ 18 h 24"/>
                  <a:gd name="T16" fmla="*/ 15 w 21"/>
                  <a:gd name="T17" fmla="*/ 21 h 24"/>
                  <a:gd name="T18" fmla="*/ 15 w 21"/>
                  <a:gd name="T19" fmla="*/ 24 h 24"/>
                  <a:gd name="T20" fmla="*/ 21 w 21"/>
                  <a:gd name="T21" fmla="*/ 21 h 24"/>
                  <a:gd name="T22" fmla="*/ 18 w 21"/>
                  <a:gd name="T23" fmla="*/ 18 h 24"/>
                  <a:gd name="T24" fmla="*/ 18 w 21"/>
                  <a:gd name="T25" fmla="*/ 16 h 24"/>
                  <a:gd name="T26" fmla="*/ 15 w 21"/>
                  <a:gd name="T27" fmla="*/ 13 h 24"/>
                  <a:gd name="T28" fmla="*/ 13 w 21"/>
                  <a:gd name="T29" fmla="*/ 8 h 24"/>
                  <a:gd name="T30" fmla="*/ 10 w 21"/>
                  <a:gd name="T31" fmla="*/ 5 h 24"/>
                  <a:gd name="T32" fmla="*/ 8 w 21"/>
                  <a:gd name="T33" fmla="*/ 3 h 24"/>
                  <a:gd name="T34" fmla="*/ 5 w 21"/>
                  <a:gd name="T35" fmla="*/ 0 h 24"/>
                  <a:gd name="T36" fmla="*/ 0 w 21"/>
                  <a:gd name="T37" fmla="*/ 0 h 24"/>
                  <a:gd name="T38" fmla="*/ 0 w 21"/>
                  <a:gd name="T39" fmla="*/ 0 h 24"/>
                  <a:gd name="T40" fmla="*/ 0 w 21"/>
                  <a:gd name="T41" fmla="*/ 5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4"/>
                  <a:gd name="T65" fmla="*/ 21 w 21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4">
                    <a:moveTo>
                      <a:pt x="0" y="5"/>
                    </a:move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8"/>
                    </a:lnTo>
                    <a:lnTo>
                      <a:pt x="10" y="10"/>
                    </a:lnTo>
                    <a:lnTo>
                      <a:pt x="13" y="13"/>
                    </a:lnTo>
                    <a:lnTo>
                      <a:pt x="13" y="18"/>
                    </a:lnTo>
                    <a:lnTo>
                      <a:pt x="15" y="21"/>
                    </a:lnTo>
                    <a:lnTo>
                      <a:pt x="15" y="24"/>
                    </a:lnTo>
                    <a:lnTo>
                      <a:pt x="21" y="21"/>
                    </a:lnTo>
                    <a:lnTo>
                      <a:pt x="18" y="18"/>
                    </a:lnTo>
                    <a:lnTo>
                      <a:pt x="18" y="16"/>
                    </a:lnTo>
                    <a:lnTo>
                      <a:pt x="15" y="13"/>
                    </a:lnTo>
                    <a:lnTo>
                      <a:pt x="13" y="8"/>
                    </a:lnTo>
                    <a:lnTo>
                      <a:pt x="10" y="5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64" name="Freeform 3932"/>
              <p:cNvSpPr>
                <a:spLocks/>
              </p:cNvSpPr>
              <p:nvPr/>
            </p:nvSpPr>
            <p:spPr bwMode="auto">
              <a:xfrm>
                <a:off x="1641" y="2315"/>
                <a:ext cx="251" cy="11"/>
              </a:xfrm>
              <a:custGeom>
                <a:avLst/>
                <a:gdLst>
                  <a:gd name="T0" fmla="*/ 0 w 251"/>
                  <a:gd name="T1" fmla="*/ 11 h 11"/>
                  <a:gd name="T2" fmla="*/ 0 w 251"/>
                  <a:gd name="T3" fmla="*/ 11 h 11"/>
                  <a:gd name="T4" fmla="*/ 31 w 251"/>
                  <a:gd name="T5" fmla="*/ 8 h 11"/>
                  <a:gd name="T6" fmla="*/ 62 w 251"/>
                  <a:gd name="T7" fmla="*/ 6 h 11"/>
                  <a:gd name="T8" fmla="*/ 94 w 251"/>
                  <a:gd name="T9" fmla="*/ 6 h 11"/>
                  <a:gd name="T10" fmla="*/ 125 w 251"/>
                  <a:gd name="T11" fmla="*/ 3 h 11"/>
                  <a:gd name="T12" fmla="*/ 156 w 251"/>
                  <a:gd name="T13" fmla="*/ 3 h 11"/>
                  <a:gd name="T14" fmla="*/ 188 w 251"/>
                  <a:gd name="T15" fmla="*/ 3 h 11"/>
                  <a:gd name="T16" fmla="*/ 219 w 251"/>
                  <a:gd name="T17" fmla="*/ 6 h 11"/>
                  <a:gd name="T18" fmla="*/ 251 w 251"/>
                  <a:gd name="T19" fmla="*/ 8 h 11"/>
                  <a:gd name="T20" fmla="*/ 251 w 251"/>
                  <a:gd name="T21" fmla="*/ 3 h 11"/>
                  <a:gd name="T22" fmla="*/ 219 w 251"/>
                  <a:gd name="T23" fmla="*/ 3 h 11"/>
                  <a:gd name="T24" fmla="*/ 188 w 251"/>
                  <a:gd name="T25" fmla="*/ 0 h 11"/>
                  <a:gd name="T26" fmla="*/ 156 w 251"/>
                  <a:gd name="T27" fmla="*/ 0 h 11"/>
                  <a:gd name="T28" fmla="*/ 125 w 251"/>
                  <a:gd name="T29" fmla="*/ 0 h 11"/>
                  <a:gd name="T30" fmla="*/ 94 w 251"/>
                  <a:gd name="T31" fmla="*/ 0 h 11"/>
                  <a:gd name="T32" fmla="*/ 62 w 251"/>
                  <a:gd name="T33" fmla="*/ 3 h 11"/>
                  <a:gd name="T34" fmla="*/ 31 w 251"/>
                  <a:gd name="T35" fmla="*/ 6 h 11"/>
                  <a:gd name="T36" fmla="*/ 0 w 251"/>
                  <a:gd name="T37" fmla="*/ 8 h 11"/>
                  <a:gd name="T38" fmla="*/ 0 w 251"/>
                  <a:gd name="T39" fmla="*/ 8 h 11"/>
                  <a:gd name="T40" fmla="*/ 0 w 251"/>
                  <a:gd name="T41" fmla="*/ 11 h 1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51"/>
                  <a:gd name="T64" fmla="*/ 0 h 11"/>
                  <a:gd name="T65" fmla="*/ 251 w 251"/>
                  <a:gd name="T66" fmla="*/ 11 h 1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51" h="11">
                    <a:moveTo>
                      <a:pt x="0" y="11"/>
                    </a:moveTo>
                    <a:lnTo>
                      <a:pt x="0" y="11"/>
                    </a:lnTo>
                    <a:lnTo>
                      <a:pt x="31" y="8"/>
                    </a:lnTo>
                    <a:lnTo>
                      <a:pt x="62" y="6"/>
                    </a:lnTo>
                    <a:lnTo>
                      <a:pt x="94" y="6"/>
                    </a:lnTo>
                    <a:lnTo>
                      <a:pt x="125" y="3"/>
                    </a:lnTo>
                    <a:lnTo>
                      <a:pt x="156" y="3"/>
                    </a:lnTo>
                    <a:lnTo>
                      <a:pt x="188" y="3"/>
                    </a:lnTo>
                    <a:lnTo>
                      <a:pt x="219" y="6"/>
                    </a:lnTo>
                    <a:lnTo>
                      <a:pt x="251" y="8"/>
                    </a:lnTo>
                    <a:lnTo>
                      <a:pt x="251" y="3"/>
                    </a:lnTo>
                    <a:lnTo>
                      <a:pt x="219" y="3"/>
                    </a:lnTo>
                    <a:lnTo>
                      <a:pt x="188" y="0"/>
                    </a:lnTo>
                    <a:lnTo>
                      <a:pt x="156" y="0"/>
                    </a:lnTo>
                    <a:lnTo>
                      <a:pt x="125" y="0"/>
                    </a:lnTo>
                    <a:lnTo>
                      <a:pt x="94" y="0"/>
                    </a:lnTo>
                    <a:lnTo>
                      <a:pt x="62" y="3"/>
                    </a:lnTo>
                    <a:lnTo>
                      <a:pt x="31" y="6"/>
                    </a:lnTo>
                    <a:lnTo>
                      <a:pt x="0" y="8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65" name="Freeform 3933"/>
              <p:cNvSpPr>
                <a:spLocks/>
              </p:cNvSpPr>
              <p:nvPr/>
            </p:nvSpPr>
            <p:spPr bwMode="auto">
              <a:xfrm>
                <a:off x="1680" y="2326"/>
                <a:ext cx="154" cy="50"/>
              </a:xfrm>
              <a:custGeom>
                <a:avLst/>
                <a:gdLst>
                  <a:gd name="T0" fmla="*/ 76 w 154"/>
                  <a:gd name="T1" fmla="*/ 0 h 50"/>
                  <a:gd name="T2" fmla="*/ 104 w 154"/>
                  <a:gd name="T3" fmla="*/ 2 h 50"/>
                  <a:gd name="T4" fmla="*/ 131 w 154"/>
                  <a:gd name="T5" fmla="*/ 8 h 50"/>
                  <a:gd name="T6" fmla="*/ 141 w 154"/>
                  <a:gd name="T7" fmla="*/ 10 h 50"/>
                  <a:gd name="T8" fmla="*/ 149 w 154"/>
                  <a:gd name="T9" fmla="*/ 16 h 50"/>
                  <a:gd name="T10" fmla="*/ 151 w 154"/>
                  <a:gd name="T11" fmla="*/ 21 h 50"/>
                  <a:gd name="T12" fmla="*/ 154 w 154"/>
                  <a:gd name="T13" fmla="*/ 26 h 50"/>
                  <a:gd name="T14" fmla="*/ 151 w 154"/>
                  <a:gd name="T15" fmla="*/ 31 h 50"/>
                  <a:gd name="T16" fmla="*/ 149 w 154"/>
                  <a:gd name="T17" fmla="*/ 36 h 50"/>
                  <a:gd name="T18" fmla="*/ 141 w 154"/>
                  <a:gd name="T19" fmla="*/ 39 h 50"/>
                  <a:gd name="T20" fmla="*/ 131 w 154"/>
                  <a:gd name="T21" fmla="*/ 42 h 50"/>
                  <a:gd name="T22" fmla="*/ 104 w 154"/>
                  <a:gd name="T23" fmla="*/ 47 h 50"/>
                  <a:gd name="T24" fmla="*/ 76 w 154"/>
                  <a:gd name="T25" fmla="*/ 50 h 50"/>
                  <a:gd name="T26" fmla="*/ 47 w 154"/>
                  <a:gd name="T27" fmla="*/ 47 h 50"/>
                  <a:gd name="T28" fmla="*/ 23 w 154"/>
                  <a:gd name="T29" fmla="*/ 42 h 50"/>
                  <a:gd name="T30" fmla="*/ 5 w 154"/>
                  <a:gd name="T31" fmla="*/ 36 h 50"/>
                  <a:gd name="T32" fmla="*/ 2 w 154"/>
                  <a:gd name="T33" fmla="*/ 31 h 50"/>
                  <a:gd name="T34" fmla="*/ 0 w 154"/>
                  <a:gd name="T35" fmla="*/ 26 h 50"/>
                  <a:gd name="T36" fmla="*/ 2 w 154"/>
                  <a:gd name="T37" fmla="*/ 21 h 50"/>
                  <a:gd name="T38" fmla="*/ 5 w 154"/>
                  <a:gd name="T39" fmla="*/ 16 h 50"/>
                  <a:gd name="T40" fmla="*/ 23 w 154"/>
                  <a:gd name="T41" fmla="*/ 8 h 50"/>
                  <a:gd name="T42" fmla="*/ 47 w 154"/>
                  <a:gd name="T43" fmla="*/ 2 h 50"/>
                  <a:gd name="T44" fmla="*/ 76 w 154"/>
                  <a:gd name="T45" fmla="*/ 0 h 5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54"/>
                  <a:gd name="T70" fmla="*/ 0 h 50"/>
                  <a:gd name="T71" fmla="*/ 154 w 154"/>
                  <a:gd name="T72" fmla="*/ 50 h 50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54" h="50">
                    <a:moveTo>
                      <a:pt x="76" y="0"/>
                    </a:moveTo>
                    <a:lnTo>
                      <a:pt x="104" y="2"/>
                    </a:lnTo>
                    <a:lnTo>
                      <a:pt x="131" y="8"/>
                    </a:lnTo>
                    <a:lnTo>
                      <a:pt x="141" y="10"/>
                    </a:lnTo>
                    <a:lnTo>
                      <a:pt x="149" y="16"/>
                    </a:lnTo>
                    <a:lnTo>
                      <a:pt x="151" y="21"/>
                    </a:lnTo>
                    <a:lnTo>
                      <a:pt x="154" y="26"/>
                    </a:lnTo>
                    <a:lnTo>
                      <a:pt x="151" y="31"/>
                    </a:lnTo>
                    <a:lnTo>
                      <a:pt x="149" y="36"/>
                    </a:lnTo>
                    <a:lnTo>
                      <a:pt x="141" y="39"/>
                    </a:lnTo>
                    <a:lnTo>
                      <a:pt x="131" y="42"/>
                    </a:lnTo>
                    <a:lnTo>
                      <a:pt x="104" y="47"/>
                    </a:lnTo>
                    <a:lnTo>
                      <a:pt x="76" y="50"/>
                    </a:lnTo>
                    <a:lnTo>
                      <a:pt x="47" y="47"/>
                    </a:lnTo>
                    <a:lnTo>
                      <a:pt x="23" y="42"/>
                    </a:lnTo>
                    <a:lnTo>
                      <a:pt x="5" y="36"/>
                    </a:lnTo>
                    <a:lnTo>
                      <a:pt x="2" y="31"/>
                    </a:lnTo>
                    <a:lnTo>
                      <a:pt x="0" y="26"/>
                    </a:lnTo>
                    <a:lnTo>
                      <a:pt x="2" y="21"/>
                    </a:lnTo>
                    <a:lnTo>
                      <a:pt x="5" y="16"/>
                    </a:lnTo>
                    <a:lnTo>
                      <a:pt x="23" y="8"/>
                    </a:lnTo>
                    <a:lnTo>
                      <a:pt x="47" y="2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606E85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66" name="Freeform 3934"/>
              <p:cNvSpPr>
                <a:spLocks/>
              </p:cNvSpPr>
              <p:nvPr/>
            </p:nvSpPr>
            <p:spPr bwMode="auto">
              <a:xfrm>
                <a:off x="1635" y="2129"/>
                <a:ext cx="254" cy="233"/>
              </a:xfrm>
              <a:custGeom>
                <a:avLst/>
                <a:gdLst>
                  <a:gd name="T0" fmla="*/ 8 w 254"/>
                  <a:gd name="T1" fmla="*/ 192 h 233"/>
                  <a:gd name="T2" fmla="*/ 3 w 254"/>
                  <a:gd name="T3" fmla="*/ 155 h 233"/>
                  <a:gd name="T4" fmla="*/ 0 w 254"/>
                  <a:gd name="T5" fmla="*/ 116 h 233"/>
                  <a:gd name="T6" fmla="*/ 0 w 254"/>
                  <a:gd name="T7" fmla="*/ 40 h 233"/>
                  <a:gd name="T8" fmla="*/ 3 w 254"/>
                  <a:gd name="T9" fmla="*/ 24 h 233"/>
                  <a:gd name="T10" fmla="*/ 8 w 254"/>
                  <a:gd name="T11" fmla="*/ 16 h 233"/>
                  <a:gd name="T12" fmla="*/ 13 w 254"/>
                  <a:gd name="T13" fmla="*/ 13 h 233"/>
                  <a:gd name="T14" fmla="*/ 40 w 254"/>
                  <a:gd name="T15" fmla="*/ 8 h 233"/>
                  <a:gd name="T16" fmla="*/ 66 w 254"/>
                  <a:gd name="T17" fmla="*/ 3 h 233"/>
                  <a:gd name="T18" fmla="*/ 121 w 254"/>
                  <a:gd name="T19" fmla="*/ 0 h 233"/>
                  <a:gd name="T20" fmla="*/ 178 w 254"/>
                  <a:gd name="T21" fmla="*/ 0 h 233"/>
                  <a:gd name="T22" fmla="*/ 204 w 254"/>
                  <a:gd name="T23" fmla="*/ 3 h 233"/>
                  <a:gd name="T24" fmla="*/ 233 w 254"/>
                  <a:gd name="T25" fmla="*/ 8 h 233"/>
                  <a:gd name="T26" fmla="*/ 241 w 254"/>
                  <a:gd name="T27" fmla="*/ 13 h 233"/>
                  <a:gd name="T28" fmla="*/ 249 w 254"/>
                  <a:gd name="T29" fmla="*/ 21 h 233"/>
                  <a:gd name="T30" fmla="*/ 254 w 254"/>
                  <a:gd name="T31" fmla="*/ 40 h 233"/>
                  <a:gd name="T32" fmla="*/ 254 w 254"/>
                  <a:gd name="T33" fmla="*/ 66 h 233"/>
                  <a:gd name="T34" fmla="*/ 254 w 254"/>
                  <a:gd name="T35" fmla="*/ 92 h 233"/>
                  <a:gd name="T36" fmla="*/ 249 w 254"/>
                  <a:gd name="T37" fmla="*/ 147 h 233"/>
                  <a:gd name="T38" fmla="*/ 246 w 254"/>
                  <a:gd name="T39" fmla="*/ 178 h 233"/>
                  <a:gd name="T40" fmla="*/ 241 w 254"/>
                  <a:gd name="T41" fmla="*/ 194 h 233"/>
                  <a:gd name="T42" fmla="*/ 236 w 254"/>
                  <a:gd name="T43" fmla="*/ 207 h 233"/>
                  <a:gd name="T44" fmla="*/ 220 w 254"/>
                  <a:gd name="T45" fmla="*/ 226 h 233"/>
                  <a:gd name="T46" fmla="*/ 212 w 254"/>
                  <a:gd name="T47" fmla="*/ 231 h 233"/>
                  <a:gd name="T48" fmla="*/ 202 w 254"/>
                  <a:gd name="T49" fmla="*/ 233 h 233"/>
                  <a:gd name="T50" fmla="*/ 121 w 254"/>
                  <a:gd name="T51" fmla="*/ 233 h 233"/>
                  <a:gd name="T52" fmla="*/ 79 w 254"/>
                  <a:gd name="T53" fmla="*/ 231 h 233"/>
                  <a:gd name="T54" fmla="*/ 37 w 254"/>
                  <a:gd name="T55" fmla="*/ 226 h 233"/>
                  <a:gd name="T56" fmla="*/ 26 w 254"/>
                  <a:gd name="T57" fmla="*/ 220 h 233"/>
                  <a:gd name="T58" fmla="*/ 19 w 254"/>
                  <a:gd name="T59" fmla="*/ 213 h 233"/>
                  <a:gd name="T60" fmla="*/ 11 w 254"/>
                  <a:gd name="T61" fmla="*/ 202 h 233"/>
                  <a:gd name="T62" fmla="*/ 8 w 254"/>
                  <a:gd name="T63" fmla="*/ 192 h 23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54"/>
                  <a:gd name="T97" fmla="*/ 0 h 233"/>
                  <a:gd name="T98" fmla="*/ 254 w 254"/>
                  <a:gd name="T99" fmla="*/ 233 h 233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54" h="233">
                    <a:moveTo>
                      <a:pt x="8" y="192"/>
                    </a:moveTo>
                    <a:lnTo>
                      <a:pt x="3" y="155"/>
                    </a:lnTo>
                    <a:lnTo>
                      <a:pt x="0" y="116"/>
                    </a:lnTo>
                    <a:lnTo>
                      <a:pt x="0" y="40"/>
                    </a:lnTo>
                    <a:lnTo>
                      <a:pt x="3" y="24"/>
                    </a:lnTo>
                    <a:lnTo>
                      <a:pt x="8" y="16"/>
                    </a:lnTo>
                    <a:lnTo>
                      <a:pt x="13" y="13"/>
                    </a:lnTo>
                    <a:lnTo>
                      <a:pt x="40" y="8"/>
                    </a:lnTo>
                    <a:lnTo>
                      <a:pt x="66" y="3"/>
                    </a:lnTo>
                    <a:lnTo>
                      <a:pt x="121" y="0"/>
                    </a:lnTo>
                    <a:lnTo>
                      <a:pt x="178" y="0"/>
                    </a:lnTo>
                    <a:lnTo>
                      <a:pt x="204" y="3"/>
                    </a:lnTo>
                    <a:lnTo>
                      <a:pt x="233" y="8"/>
                    </a:lnTo>
                    <a:lnTo>
                      <a:pt x="241" y="13"/>
                    </a:lnTo>
                    <a:lnTo>
                      <a:pt x="249" y="21"/>
                    </a:lnTo>
                    <a:lnTo>
                      <a:pt x="254" y="40"/>
                    </a:lnTo>
                    <a:lnTo>
                      <a:pt x="254" y="66"/>
                    </a:lnTo>
                    <a:lnTo>
                      <a:pt x="254" y="92"/>
                    </a:lnTo>
                    <a:lnTo>
                      <a:pt x="249" y="147"/>
                    </a:lnTo>
                    <a:lnTo>
                      <a:pt x="246" y="178"/>
                    </a:lnTo>
                    <a:lnTo>
                      <a:pt x="241" y="194"/>
                    </a:lnTo>
                    <a:lnTo>
                      <a:pt x="236" y="207"/>
                    </a:lnTo>
                    <a:lnTo>
                      <a:pt x="220" y="226"/>
                    </a:lnTo>
                    <a:lnTo>
                      <a:pt x="212" y="231"/>
                    </a:lnTo>
                    <a:lnTo>
                      <a:pt x="202" y="233"/>
                    </a:lnTo>
                    <a:lnTo>
                      <a:pt x="121" y="233"/>
                    </a:lnTo>
                    <a:lnTo>
                      <a:pt x="79" y="231"/>
                    </a:lnTo>
                    <a:lnTo>
                      <a:pt x="37" y="226"/>
                    </a:lnTo>
                    <a:lnTo>
                      <a:pt x="26" y="220"/>
                    </a:lnTo>
                    <a:lnTo>
                      <a:pt x="19" y="213"/>
                    </a:lnTo>
                    <a:lnTo>
                      <a:pt x="11" y="202"/>
                    </a:lnTo>
                    <a:lnTo>
                      <a:pt x="8" y="192"/>
                    </a:lnTo>
                    <a:close/>
                  </a:path>
                </a:pathLst>
              </a:custGeom>
              <a:solidFill>
                <a:srgbClr val="92ADBE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67" name="Freeform 3935"/>
              <p:cNvSpPr>
                <a:spLocks/>
              </p:cNvSpPr>
              <p:nvPr/>
            </p:nvSpPr>
            <p:spPr bwMode="auto">
              <a:xfrm>
                <a:off x="1648" y="2153"/>
                <a:ext cx="228" cy="170"/>
              </a:xfrm>
              <a:custGeom>
                <a:avLst/>
                <a:gdLst>
                  <a:gd name="T0" fmla="*/ 8 w 228"/>
                  <a:gd name="T1" fmla="*/ 139 h 170"/>
                  <a:gd name="T2" fmla="*/ 3 w 228"/>
                  <a:gd name="T3" fmla="*/ 113 h 170"/>
                  <a:gd name="T4" fmla="*/ 0 w 228"/>
                  <a:gd name="T5" fmla="*/ 84 h 170"/>
                  <a:gd name="T6" fmla="*/ 0 w 228"/>
                  <a:gd name="T7" fmla="*/ 29 h 170"/>
                  <a:gd name="T8" fmla="*/ 3 w 228"/>
                  <a:gd name="T9" fmla="*/ 18 h 170"/>
                  <a:gd name="T10" fmla="*/ 11 w 228"/>
                  <a:gd name="T11" fmla="*/ 10 h 170"/>
                  <a:gd name="T12" fmla="*/ 34 w 228"/>
                  <a:gd name="T13" fmla="*/ 5 h 170"/>
                  <a:gd name="T14" fmla="*/ 61 w 228"/>
                  <a:gd name="T15" fmla="*/ 3 h 170"/>
                  <a:gd name="T16" fmla="*/ 108 w 228"/>
                  <a:gd name="T17" fmla="*/ 0 h 170"/>
                  <a:gd name="T18" fmla="*/ 160 w 228"/>
                  <a:gd name="T19" fmla="*/ 0 h 170"/>
                  <a:gd name="T20" fmla="*/ 210 w 228"/>
                  <a:gd name="T21" fmla="*/ 5 h 170"/>
                  <a:gd name="T22" fmla="*/ 218 w 228"/>
                  <a:gd name="T23" fmla="*/ 8 h 170"/>
                  <a:gd name="T24" fmla="*/ 223 w 228"/>
                  <a:gd name="T25" fmla="*/ 16 h 170"/>
                  <a:gd name="T26" fmla="*/ 228 w 228"/>
                  <a:gd name="T27" fmla="*/ 29 h 170"/>
                  <a:gd name="T28" fmla="*/ 228 w 228"/>
                  <a:gd name="T29" fmla="*/ 50 h 170"/>
                  <a:gd name="T30" fmla="*/ 228 w 228"/>
                  <a:gd name="T31" fmla="*/ 68 h 170"/>
                  <a:gd name="T32" fmla="*/ 223 w 228"/>
                  <a:gd name="T33" fmla="*/ 107 h 170"/>
                  <a:gd name="T34" fmla="*/ 220 w 228"/>
                  <a:gd name="T35" fmla="*/ 131 h 170"/>
                  <a:gd name="T36" fmla="*/ 218 w 228"/>
                  <a:gd name="T37" fmla="*/ 141 h 170"/>
                  <a:gd name="T38" fmla="*/ 212 w 228"/>
                  <a:gd name="T39" fmla="*/ 152 h 170"/>
                  <a:gd name="T40" fmla="*/ 197 w 228"/>
                  <a:gd name="T41" fmla="*/ 162 h 170"/>
                  <a:gd name="T42" fmla="*/ 189 w 228"/>
                  <a:gd name="T43" fmla="*/ 168 h 170"/>
                  <a:gd name="T44" fmla="*/ 181 w 228"/>
                  <a:gd name="T45" fmla="*/ 168 h 170"/>
                  <a:gd name="T46" fmla="*/ 144 w 228"/>
                  <a:gd name="T47" fmla="*/ 170 h 170"/>
                  <a:gd name="T48" fmla="*/ 108 w 228"/>
                  <a:gd name="T49" fmla="*/ 170 h 170"/>
                  <a:gd name="T50" fmla="*/ 34 w 228"/>
                  <a:gd name="T51" fmla="*/ 162 h 170"/>
                  <a:gd name="T52" fmla="*/ 27 w 228"/>
                  <a:gd name="T53" fmla="*/ 160 h 170"/>
                  <a:gd name="T54" fmla="*/ 19 w 228"/>
                  <a:gd name="T55" fmla="*/ 154 h 170"/>
                  <a:gd name="T56" fmla="*/ 11 w 228"/>
                  <a:gd name="T57" fmla="*/ 147 h 170"/>
                  <a:gd name="T58" fmla="*/ 8 w 228"/>
                  <a:gd name="T59" fmla="*/ 139 h 170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228"/>
                  <a:gd name="T91" fmla="*/ 0 h 170"/>
                  <a:gd name="T92" fmla="*/ 228 w 228"/>
                  <a:gd name="T93" fmla="*/ 170 h 170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228" h="170">
                    <a:moveTo>
                      <a:pt x="8" y="139"/>
                    </a:moveTo>
                    <a:lnTo>
                      <a:pt x="3" y="113"/>
                    </a:lnTo>
                    <a:lnTo>
                      <a:pt x="0" y="84"/>
                    </a:lnTo>
                    <a:lnTo>
                      <a:pt x="0" y="29"/>
                    </a:lnTo>
                    <a:lnTo>
                      <a:pt x="3" y="18"/>
                    </a:lnTo>
                    <a:lnTo>
                      <a:pt x="11" y="10"/>
                    </a:lnTo>
                    <a:lnTo>
                      <a:pt x="34" y="5"/>
                    </a:lnTo>
                    <a:lnTo>
                      <a:pt x="61" y="3"/>
                    </a:lnTo>
                    <a:lnTo>
                      <a:pt x="108" y="0"/>
                    </a:lnTo>
                    <a:lnTo>
                      <a:pt x="160" y="0"/>
                    </a:lnTo>
                    <a:lnTo>
                      <a:pt x="210" y="5"/>
                    </a:lnTo>
                    <a:lnTo>
                      <a:pt x="218" y="8"/>
                    </a:lnTo>
                    <a:lnTo>
                      <a:pt x="223" y="16"/>
                    </a:lnTo>
                    <a:lnTo>
                      <a:pt x="228" y="29"/>
                    </a:lnTo>
                    <a:lnTo>
                      <a:pt x="228" y="50"/>
                    </a:lnTo>
                    <a:lnTo>
                      <a:pt x="228" y="68"/>
                    </a:lnTo>
                    <a:lnTo>
                      <a:pt x="223" y="107"/>
                    </a:lnTo>
                    <a:lnTo>
                      <a:pt x="220" y="131"/>
                    </a:lnTo>
                    <a:lnTo>
                      <a:pt x="218" y="141"/>
                    </a:lnTo>
                    <a:lnTo>
                      <a:pt x="212" y="152"/>
                    </a:lnTo>
                    <a:lnTo>
                      <a:pt x="197" y="162"/>
                    </a:lnTo>
                    <a:lnTo>
                      <a:pt x="189" y="168"/>
                    </a:lnTo>
                    <a:lnTo>
                      <a:pt x="181" y="168"/>
                    </a:lnTo>
                    <a:lnTo>
                      <a:pt x="144" y="170"/>
                    </a:lnTo>
                    <a:lnTo>
                      <a:pt x="108" y="170"/>
                    </a:lnTo>
                    <a:lnTo>
                      <a:pt x="34" y="162"/>
                    </a:lnTo>
                    <a:lnTo>
                      <a:pt x="27" y="160"/>
                    </a:lnTo>
                    <a:lnTo>
                      <a:pt x="19" y="154"/>
                    </a:lnTo>
                    <a:lnTo>
                      <a:pt x="11" y="147"/>
                    </a:lnTo>
                    <a:lnTo>
                      <a:pt x="8" y="1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68" name="Freeform 3936"/>
              <p:cNvSpPr>
                <a:spLocks/>
              </p:cNvSpPr>
              <p:nvPr/>
            </p:nvSpPr>
            <p:spPr bwMode="auto">
              <a:xfrm>
                <a:off x="1769" y="2336"/>
                <a:ext cx="18" cy="11"/>
              </a:xfrm>
              <a:custGeom>
                <a:avLst/>
                <a:gdLst>
                  <a:gd name="T0" fmla="*/ 10 w 18"/>
                  <a:gd name="T1" fmla="*/ 0 h 11"/>
                  <a:gd name="T2" fmla="*/ 15 w 18"/>
                  <a:gd name="T3" fmla="*/ 3 h 11"/>
                  <a:gd name="T4" fmla="*/ 18 w 18"/>
                  <a:gd name="T5" fmla="*/ 6 h 11"/>
                  <a:gd name="T6" fmla="*/ 15 w 18"/>
                  <a:gd name="T7" fmla="*/ 8 h 11"/>
                  <a:gd name="T8" fmla="*/ 10 w 18"/>
                  <a:gd name="T9" fmla="*/ 11 h 11"/>
                  <a:gd name="T10" fmla="*/ 2 w 18"/>
                  <a:gd name="T11" fmla="*/ 8 h 11"/>
                  <a:gd name="T12" fmla="*/ 0 w 18"/>
                  <a:gd name="T13" fmla="*/ 6 h 11"/>
                  <a:gd name="T14" fmla="*/ 2 w 18"/>
                  <a:gd name="T15" fmla="*/ 3 h 11"/>
                  <a:gd name="T16" fmla="*/ 10 w 18"/>
                  <a:gd name="T17" fmla="*/ 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1"/>
                  <a:gd name="T29" fmla="*/ 18 w 18"/>
                  <a:gd name="T30" fmla="*/ 11 h 1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1">
                    <a:moveTo>
                      <a:pt x="10" y="0"/>
                    </a:moveTo>
                    <a:lnTo>
                      <a:pt x="15" y="3"/>
                    </a:lnTo>
                    <a:lnTo>
                      <a:pt x="18" y="6"/>
                    </a:lnTo>
                    <a:lnTo>
                      <a:pt x="15" y="8"/>
                    </a:lnTo>
                    <a:lnTo>
                      <a:pt x="10" y="11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69" name="Freeform 3937"/>
              <p:cNvSpPr>
                <a:spLocks/>
              </p:cNvSpPr>
              <p:nvPr/>
            </p:nvSpPr>
            <p:spPr bwMode="auto">
              <a:xfrm>
                <a:off x="1795" y="2336"/>
                <a:ext cx="18" cy="11"/>
              </a:xfrm>
              <a:custGeom>
                <a:avLst/>
                <a:gdLst>
                  <a:gd name="T0" fmla="*/ 10 w 18"/>
                  <a:gd name="T1" fmla="*/ 0 h 11"/>
                  <a:gd name="T2" fmla="*/ 16 w 18"/>
                  <a:gd name="T3" fmla="*/ 3 h 11"/>
                  <a:gd name="T4" fmla="*/ 18 w 18"/>
                  <a:gd name="T5" fmla="*/ 6 h 11"/>
                  <a:gd name="T6" fmla="*/ 16 w 18"/>
                  <a:gd name="T7" fmla="*/ 8 h 11"/>
                  <a:gd name="T8" fmla="*/ 10 w 18"/>
                  <a:gd name="T9" fmla="*/ 11 h 11"/>
                  <a:gd name="T10" fmla="*/ 2 w 18"/>
                  <a:gd name="T11" fmla="*/ 8 h 11"/>
                  <a:gd name="T12" fmla="*/ 0 w 18"/>
                  <a:gd name="T13" fmla="*/ 6 h 11"/>
                  <a:gd name="T14" fmla="*/ 2 w 18"/>
                  <a:gd name="T15" fmla="*/ 3 h 11"/>
                  <a:gd name="T16" fmla="*/ 10 w 18"/>
                  <a:gd name="T17" fmla="*/ 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1"/>
                  <a:gd name="T29" fmla="*/ 18 w 18"/>
                  <a:gd name="T30" fmla="*/ 11 h 1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1">
                    <a:moveTo>
                      <a:pt x="10" y="0"/>
                    </a:moveTo>
                    <a:lnTo>
                      <a:pt x="16" y="3"/>
                    </a:lnTo>
                    <a:lnTo>
                      <a:pt x="18" y="6"/>
                    </a:lnTo>
                    <a:lnTo>
                      <a:pt x="16" y="8"/>
                    </a:lnTo>
                    <a:lnTo>
                      <a:pt x="10" y="11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89E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70" name="Freeform 3938"/>
              <p:cNvSpPr>
                <a:spLocks/>
              </p:cNvSpPr>
              <p:nvPr/>
            </p:nvSpPr>
            <p:spPr bwMode="auto">
              <a:xfrm>
                <a:off x="1821" y="2336"/>
                <a:ext cx="18" cy="11"/>
              </a:xfrm>
              <a:custGeom>
                <a:avLst/>
                <a:gdLst>
                  <a:gd name="T0" fmla="*/ 8 w 18"/>
                  <a:gd name="T1" fmla="*/ 0 h 11"/>
                  <a:gd name="T2" fmla="*/ 16 w 18"/>
                  <a:gd name="T3" fmla="*/ 3 h 11"/>
                  <a:gd name="T4" fmla="*/ 18 w 18"/>
                  <a:gd name="T5" fmla="*/ 6 h 11"/>
                  <a:gd name="T6" fmla="*/ 16 w 18"/>
                  <a:gd name="T7" fmla="*/ 8 h 11"/>
                  <a:gd name="T8" fmla="*/ 8 w 18"/>
                  <a:gd name="T9" fmla="*/ 11 h 11"/>
                  <a:gd name="T10" fmla="*/ 3 w 18"/>
                  <a:gd name="T11" fmla="*/ 8 h 11"/>
                  <a:gd name="T12" fmla="*/ 0 w 18"/>
                  <a:gd name="T13" fmla="*/ 6 h 11"/>
                  <a:gd name="T14" fmla="*/ 3 w 18"/>
                  <a:gd name="T15" fmla="*/ 3 h 11"/>
                  <a:gd name="T16" fmla="*/ 8 w 18"/>
                  <a:gd name="T17" fmla="*/ 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1"/>
                  <a:gd name="T29" fmla="*/ 18 w 18"/>
                  <a:gd name="T30" fmla="*/ 11 h 1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1">
                    <a:moveTo>
                      <a:pt x="8" y="0"/>
                    </a:moveTo>
                    <a:lnTo>
                      <a:pt x="16" y="3"/>
                    </a:lnTo>
                    <a:lnTo>
                      <a:pt x="18" y="6"/>
                    </a:lnTo>
                    <a:lnTo>
                      <a:pt x="16" y="8"/>
                    </a:lnTo>
                    <a:lnTo>
                      <a:pt x="8" y="11"/>
                    </a:lnTo>
                    <a:lnTo>
                      <a:pt x="3" y="8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89E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71" name="Freeform 3939"/>
              <p:cNvSpPr>
                <a:spLocks/>
              </p:cNvSpPr>
              <p:nvPr/>
            </p:nvSpPr>
            <p:spPr bwMode="auto">
              <a:xfrm>
                <a:off x="1659" y="2163"/>
                <a:ext cx="204" cy="152"/>
              </a:xfrm>
              <a:custGeom>
                <a:avLst/>
                <a:gdLst>
                  <a:gd name="T0" fmla="*/ 8 w 204"/>
                  <a:gd name="T1" fmla="*/ 123 h 152"/>
                  <a:gd name="T2" fmla="*/ 2 w 204"/>
                  <a:gd name="T3" fmla="*/ 100 h 152"/>
                  <a:gd name="T4" fmla="*/ 0 w 204"/>
                  <a:gd name="T5" fmla="*/ 74 h 152"/>
                  <a:gd name="T6" fmla="*/ 0 w 204"/>
                  <a:gd name="T7" fmla="*/ 24 h 152"/>
                  <a:gd name="T8" fmla="*/ 5 w 204"/>
                  <a:gd name="T9" fmla="*/ 13 h 152"/>
                  <a:gd name="T10" fmla="*/ 8 w 204"/>
                  <a:gd name="T11" fmla="*/ 11 h 152"/>
                  <a:gd name="T12" fmla="*/ 10 w 204"/>
                  <a:gd name="T13" fmla="*/ 8 h 152"/>
                  <a:gd name="T14" fmla="*/ 31 w 204"/>
                  <a:gd name="T15" fmla="*/ 3 h 152"/>
                  <a:gd name="T16" fmla="*/ 55 w 204"/>
                  <a:gd name="T17" fmla="*/ 0 h 152"/>
                  <a:gd name="T18" fmla="*/ 97 w 204"/>
                  <a:gd name="T19" fmla="*/ 0 h 152"/>
                  <a:gd name="T20" fmla="*/ 144 w 204"/>
                  <a:gd name="T21" fmla="*/ 0 h 152"/>
                  <a:gd name="T22" fmla="*/ 167 w 204"/>
                  <a:gd name="T23" fmla="*/ 0 h 152"/>
                  <a:gd name="T24" fmla="*/ 188 w 204"/>
                  <a:gd name="T25" fmla="*/ 6 h 152"/>
                  <a:gd name="T26" fmla="*/ 196 w 204"/>
                  <a:gd name="T27" fmla="*/ 8 h 152"/>
                  <a:gd name="T28" fmla="*/ 201 w 204"/>
                  <a:gd name="T29" fmla="*/ 11 h 152"/>
                  <a:gd name="T30" fmla="*/ 204 w 204"/>
                  <a:gd name="T31" fmla="*/ 24 h 152"/>
                  <a:gd name="T32" fmla="*/ 204 w 204"/>
                  <a:gd name="T33" fmla="*/ 61 h 152"/>
                  <a:gd name="T34" fmla="*/ 201 w 204"/>
                  <a:gd name="T35" fmla="*/ 95 h 152"/>
                  <a:gd name="T36" fmla="*/ 199 w 204"/>
                  <a:gd name="T37" fmla="*/ 116 h 152"/>
                  <a:gd name="T38" fmla="*/ 196 w 204"/>
                  <a:gd name="T39" fmla="*/ 126 h 152"/>
                  <a:gd name="T40" fmla="*/ 191 w 204"/>
                  <a:gd name="T41" fmla="*/ 134 h 152"/>
                  <a:gd name="T42" fmla="*/ 186 w 204"/>
                  <a:gd name="T43" fmla="*/ 139 h 152"/>
                  <a:gd name="T44" fmla="*/ 178 w 204"/>
                  <a:gd name="T45" fmla="*/ 144 h 152"/>
                  <a:gd name="T46" fmla="*/ 170 w 204"/>
                  <a:gd name="T47" fmla="*/ 150 h 152"/>
                  <a:gd name="T48" fmla="*/ 162 w 204"/>
                  <a:gd name="T49" fmla="*/ 150 h 152"/>
                  <a:gd name="T50" fmla="*/ 97 w 204"/>
                  <a:gd name="T51" fmla="*/ 152 h 152"/>
                  <a:gd name="T52" fmla="*/ 63 w 204"/>
                  <a:gd name="T53" fmla="*/ 150 h 152"/>
                  <a:gd name="T54" fmla="*/ 31 w 204"/>
                  <a:gd name="T55" fmla="*/ 144 h 152"/>
                  <a:gd name="T56" fmla="*/ 23 w 204"/>
                  <a:gd name="T57" fmla="*/ 142 h 152"/>
                  <a:gd name="T58" fmla="*/ 16 w 204"/>
                  <a:gd name="T59" fmla="*/ 139 h 152"/>
                  <a:gd name="T60" fmla="*/ 10 w 204"/>
                  <a:gd name="T61" fmla="*/ 131 h 152"/>
                  <a:gd name="T62" fmla="*/ 8 w 204"/>
                  <a:gd name="T63" fmla="*/ 123 h 15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04"/>
                  <a:gd name="T97" fmla="*/ 0 h 152"/>
                  <a:gd name="T98" fmla="*/ 204 w 204"/>
                  <a:gd name="T99" fmla="*/ 152 h 152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04" h="152">
                    <a:moveTo>
                      <a:pt x="8" y="123"/>
                    </a:moveTo>
                    <a:lnTo>
                      <a:pt x="2" y="100"/>
                    </a:lnTo>
                    <a:lnTo>
                      <a:pt x="0" y="74"/>
                    </a:lnTo>
                    <a:lnTo>
                      <a:pt x="0" y="24"/>
                    </a:lnTo>
                    <a:lnTo>
                      <a:pt x="5" y="13"/>
                    </a:lnTo>
                    <a:lnTo>
                      <a:pt x="8" y="11"/>
                    </a:lnTo>
                    <a:lnTo>
                      <a:pt x="10" y="8"/>
                    </a:lnTo>
                    <a:lnTo>
                      <a:pt x="31" y="3"/>
                    </a:lnTo>
                    <a:lnTo>
                      <a:pt x="55" y="0"/>
                    </a:lnTo>
                    <a:lnTo>
                      <a:pt x="97" y="0"/>
                    </a:lnTo>
                    <a:lnTo>
                      <a:pt x="144" y="0"/>
                    </a:lnTo>
                    <a:lnTo>
                      <a:pt x="167" y="0"/>
                    </a:lnTo>
                    <a:lnTo>
                      <a:pt x="188" y="6"/>
                    </a:lnTo>
                    <a:lnTo>
                      <a:pt x="196" y="8"/>
                    </a:lnTo>
                    <a:lnTo>
                      <a:pt x="201" y="11"/>
                    </a:lnTo>
                    <a:lnTo>
                      <a:pt x="204" y="24"/>
                    </a:lnTo>
                    <a:lnTo>
                      <a:pt x="204" y="61"/>
                    </a:lnTo>
                    <a:lnTo>
                      <a:pt x="201" y="95"/>
                    </a:lnTo>
                    <a:lnTo>
                      <a:pt x="199" y="116"/>
                    </a:lnTo>
                    <a:lnTo>
                      <a:pt x="196" y="126"/>
                    </a:lnTo>
                    <a:lnTo>
                      <a:pt x="191" y="134"/>
                    </a:lnTo>
                    <a:lnTo>
                      <a:pt x="186" y="139"/>
                    </a:lnTo>
                    <a:lnTo>
                      <a:pt x="178" y="144"/>
                    </a:lnTo>
                    <a:lnTo>
                      <a:pt x="170" y="150"/>
                    </a:lnTo>
                    <a:lnTo>
                      <a:pt x="162" y="150"/>
                    </a:lnTo>
                    <a:lnTo>
                      <a:pt x="97" y="152"/>
                    </a:lnTo>
                    <a:lnTo>
                      <a:pt x="63" y="150"/>
                    </a:lnTo>
                    <a:lnTo>
                      <a:pt x="31" y="144"/>
                    </a:lnTo>
                    <a:lnTo>
                      <a:pt x="23" y="142"/>
                    </a:lnTo>
                    <a:lnTo>
                      <a:pt x="16" y="139"/>
                    </a:lnTo>
                    <a:lnTo>
                      <a:pt x="10" y="131"/>
                    </a:lnTo>
                    <a:lnTo>
                      <a:pt x="8" y="123"/>
                    </a:lnTo>
                    <a:close/>
                  </a:path>
                </a:pathLst>
              </a:custGeom>
              <a:solidFill>
                <a:srgbClr val="00AEC4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72" name="Freeform 3940"/>
              <p:cNvSpPr>
                <a:spLocks/>
              </p:cNvSpPr>
              <p:nvPr/>
            </p:nvSpPr>
            <p:spPr bwMode="auto">
              <a:xfrm>
                <a:off x="1711" y="2187"/>
                <a:ext cx="118" cy="92"/>
              </a:xfrm>
              <a:custGeom>
                <a:avLst/>
                <a:gdLst>
                  <a:gd name="T0" fmla="*/ 3 w 118"/>
                  <a:gd name="T1" fmla="*/ 73 h 92"/>
                  <a:gd name="T2" fmla="*/ 0 w 118"/>
                  <a:gd name="T3" fmla="*/ 44 h 92"/>
                  <a:gd name="T4" fmla="*/ 0 w 118"/>
                  <a:gd name="T5" fmla="*/ 16 h 92"/>
                  <a:gd name="T6" fmla="*/ 3 w 118"/>
                  <a:gd name="T7" fmla="*/ 10 h 92"/>
                  <a:gd name="T8" fmla="*/ 5 w 118"/>
                  <a:gd name="T9" fmla="*/ 5 h 92"/>
                  <a:gd name="T10" fmla="*/ 32 w 118"/>
                  <a:gd name="T11" fmla="*/ 3 h 92"/>
                  <a:gd name="T12" fmla="*/ 58 w 118"/>
                  <a:gd name="T13" fmla="*/ 0 h 92"/>
                  <a:gd name="T14" fmla="*/ 84 w 118"/>
                  <a:gd name="T15" fmla="*/ 0 h 92"/>
                  <a:gd name="T16" fmla="*/ 110 w 118"/>
                  <a:gd name="T17" fmla="*/ 5 h 92"/>
                  <a:gd name="T18" fmla="*/ 115 w 118"/>
                  <a:gd name="T19" fmla="*/ 8 h 92"/>
                  <a:gd name="T20" fmla="*/ 118 w 118"/>
                  <a:gd name="T21" fmla="*/ 16 h 92"/>
                  <a:gd name="T22" fmla="*/ 118 w 118"/>
                  <a:gd name="T23" fmla="*/ 37 h 92"/>
                  <a:gd name="T24" fmla="*/ 115 w 118"/>
                  <a:gd name="T25" fmla="*/ 58 h 92"/>
                  <a:gd name="T26" fmla="*/ 115 w 118"/>
                  <a:gd name="T27" fmla="*/ 68 h 92"/>
                  <a:gd name="T28" fmla="*/ 110 w 118"/>
                  <a:gd name="T29" fmla="*/ 79 h 92"/>
                  <a:gd name="T30" fmla="*/ 105 w 118"/>
                  <a:gd name="T31" fmla="*/ 86 h 92"/>
                  <a:gd name="T32" fmla="*/ 94 w 118"/>
                  <a:gd name="T33" fmla="*/ 89 h 92"/>
                  <a:gd name="T34" fmla="*/ 55 w 118"/>
                  <a:gd name="T35" fmla="*/ 92 h 92"/>
                  <a:gd name="T36" fmla="*/ 18 w 118"/>
                  <a:gd name="T37" fmla="*/ 86 h 92"/>
                  <a:gd name="T38" fmla="*/ 8 w 118"/>
                  <a:gd name="T39" fmla="*/ 81 h 92"/>
                  <a:gd name="T40" fmla="*/ 3 w 118"/>
                  <a:gd name="T41" fmla="*/ 73 h 9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8"/>
                  <a:gd name="T64" fmla="*/ 0 h 92"/>
                  <a:gd name="T65" fmla="*/ 118 w 118"/>
                  <a:gd name="T66" fmla="*/ 92 h 9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8" h="92">
                    <a:moveTo>
                      <a:pt x="3" y="73"/>
                    </a:moveTo>
                    <a:lnTo>
                      <a:pt x="0" y="44"/>
                    </a:lnTo>
                    <a:lnTo>
                      <a:pt x="0" y="16"/>
                    </a:lnTo>
                    <a:lnTo>
                      <a:pt x="3" y="10"/>
                    </a:lnTo>
                    <a:lnTo>
                      <a:pt x="5" y="5"/>
                    </a:lnTo>
                    <a:lnTo>
                      <a:pt x="32" y="3"/>
                    </a:lnTo>
                    <a:lnTo>
                      <a:pt x="58" y="0"/>
                    </a:lnTo>
                    <a:lnTo>
                      <a:pt x="84" y="0"/>
                    </a:lnTo>
                    <a:lnTo>
                      <a:pt x="110" y="5"/>
                    </a:lnTo>
                    <a:lnTo>
                      <a:pt x="115" y="8"/>
                    </a:lnTo>
                    <a:lnTo>
                      <a:pt x="118" y="16"/>
                    </a:lnTo>
                    <a:lnTo>
                      <a:pt x="118" y="37"/>
                    </a:lnTo>
                    <a:lnTo>
                      <a:pt x="115" y="58"/>
                    </a:lnTo>
                    <a:lnTo>
                      <a:pt x="115" y="68"/>
                    </a:lnTo>
                    <a:lnTo>
                      <a:pt x="110" y="79"/>
                    </a:lnTo>
                    <a:lnTo>
                      <a:pt x="105" y="86"/>
                    </a:lnTo>
                    <a:lnTo>
                      <a:pt x="94" y="89"/>
                    </a:lnTo>
                    <a:lnTo>
                      <a:pt x="55" y="92"/>
                    </a:lnTo>
                    <a:lnTo>
                      <a:pt x="18" y="86"/>
                    </a:lnTo>
                    <a:lnTo>
                      <a:pt x="8" y="81"/>
                    </a:lnTo>
                    <a:lnTo>
                      <a:pt x="3" y="73"/>
                    </a:lnTo>
                    <a:close/>
                  </a:path>
                </a:pathLst>
              </a:custGeom>
              <a:solidFill>
                <a:srgbClr val="7CC7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73" name="Freeform 3941"/>
              <p:cNvSpPr>
                <a:spLocks/>
              </p:cNvSpPr>
              <p:nvPr/>
            </p:nvSpPr>
            <p:spPr bwMode="auto">
              <a:xfrm>
                <a:off x="1672" y="2171"/>
                <a:ext cx="183" cy="136"/>
              </a:xfrm>
              <a:custGeom>
                <a:avLst/>
                <a:gdLst>
                  <a:gd name="T0" fmla="*/ 5 w 183"/>
                  <a:gd name="T1" fmla="*/ 118 h 136"/>
                  <a:gd name="T2" fmla="*/ 0 w 183"/>
                  <a:gd name="T3" fmla="*/ 95 h 136"/>
                  <a:gd name="T4" fmla="*/ 0 w 183"/>
                  <a:gd name="T5" fmla="*/ 71 h 136"/>
                  <a:gd name="T6" fmla="*/ 0 w 183"/>
                  <a:gd name="T7" fmla="*/ 24 h 136"/>
                  <a:gd name="T8" fmla="*/ 3 w 183"/>
                  <a:gd name="T9" fmla="*/ 16 h 136"/>
                  <a:gd name="T10" fmla="*/ 8 w 183"/>
                  <a:gd name="T11" fmla="*/ 8 h 136"/>
                  <a:gd name="T12" fmla="*/ 29 w 183"/>
                  <a:gd name="T13" fmla="*/ 3 h 136"/>
                  <a:gd name="T14" fmla="*/ 50 w 183"/>
                  <a:gd name="T15" fmla="*/ 0 h 136"/>
                  <a:gd name="T16" fmla="*/ 89 w 183"/>
                  <a:gd name="T17" fmla="*/ 0 h 136"/>
                  <a:gd name="T18" fmla="*/ 131 w 183"/>
                  <a:gd name="T19" fmla="*/ 0 h 136"/>
                  <a:gd name="T20" fmla="*/ 152 w 183"/>
                  <a:gd name="T21" fmla="*/ 0 h 136"/>
                  <a:gd name="T22" fmla="*/ 173 w 183"/>
                  <a:gd name="T23" fmla="*/ 5 h 136"/>
                  <a:gd name="T24" fmla="*/ 178 w 183"/>
                  <a:gd name="T25" fmla="*/ 8 h 136"/>
                  <a:gd name="T26" fmla="*/ 183 w 183"/>
                  <a:gd name="T27" fmla="*/ 11 h 136"/>
                  <a:gd name="T28" fmla="*/ 144 w 183"/>
                  <a:gd name="T29" fmla="*/ 5 h 136"/>
                  <a:gd name="T30" fmla="*/ 102 w 183"/>
                  <a:gd name="T31" fmla="*/ 5 h 136"/>
                  <a:gd name="T32" fmla="*/ 63 w 183"/>
                  <a:gd name="T33" fmla="*/ 8 h 136"/>
                  <a:gd name="T34" fmla="*/ 21 w 183"/>
                  <a:gd name="T35" fmla="*/ 13 h 136"/>
                  <a:gd name="T36" fmla="*/ 16 w 183"/>
                  <a:gd name="T37" fmla="*/ 21 h 136"/>
                  <a:gd name="T38" fmla="*/ 13 w 183"/>
                  <a:gd name="T39" fmla="*/ 29 h 136"/>
                  <a:gd name="T40" fmla="*/ 13 w 183"/>
                  <a:gd name="T41" fmla="*/ 76 h 136"/>
                  <a:gd name="T42" fmla="*/ 13 w 183"/>
                  <a:gd name="T43" fmla="*/ 100 h 136"/>
                  <a:gd name="T44" fmla="*/ 18 w 183"/>
                  <a:gd name="T45" fmla="*/ 123 h 136"/>
                  <a:gd name="T46" fmla="*/ 21 w 183"/>
                  <a:gd name="T47" fmla="*/ 131 h 136"/>
                  <a:gd name="T48" fmla="*/ 29 w 183"/>
                  <a:gd name="T49" fmla="*/ 136 h 136"/>
                  <a:gd name="T50" fmla="*/ 29 w 183"/>
                  <a:gd name="T51" fmla="*/ 136 h 136"/>
                  <a:gd name="T52" fmla="*/ 26 w 183"/>
                  <a:gd name="T53" fmla="*/ 136 h 136"/>
                  <a:gd name="T54" fmla="*/ 13 w 183"/>
                  <a:gd name="T55" fmla="*/ 129 h 136"/>
                  <a:gd name="T56" fmla="*/ 5 w 183"/>
                  <a:gd name="T57" fmla="*/ 118 h 1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83"/>
                  <a:gd name="T88" fmla="*/ 0 h 136"/>
                  <a:gd name="T89" fmla="*/ 183 w 183"/>
                  <a:gd name="T90" fmla="*/ 136 h 1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83" h="136">
                    <a:moveTo>
                      <a:pt x="5" y="118"/>
                    </a:moveTo>
                    <a:lnTo>
                      <a:pt x="0" y="95"/>
                    </a:lnTo>
                    <a:lnTo>
                      <a:pt x="0" y="71"/>
                    </a:lnTo>
                    <a:lnTo>
                      <a:pt x="0" y="24"/>
                    </a:lnTo>
                    <a:lnTo>
                      <a:pt x="3" y="16"/>
                    </a:lnTo>
                    <a:lnTo>
                      <a:pt x="8" y="8"/>
                    </a:lnTo>
                    <a:lnTo>
                      <a:pt x="29" y="3"/>
                    </a:lnTo>
                    <a:lnTo>
                      <a:pt x="50" y="0"/>
                    </a:lnTo>
                    <a:lnTo>
                      <a:pt x="89" y="0"/>
                    </a:lnTo>
                    <a:lnTo>
                      <a:pt x="131" y="0"/>
                    </a:lnTo>
                    <a:lnTo>
                      <a:pt x="152" y="0"/>
                    </a:lnTo>
                    <a:lnTo>
                      <a:pt x="173" y="5"/>
                    </a:lnTo>
                    <a:lnTo>
                      <a:pt x="178" y="8"/>
                    </a:lnTo>
                    <a:lnTo>
                      <a:pt x="183" y="11"/>
                    </a:lnTo>
                    <a:lnTo>
                      <a:pt x="144" y="5"/>
                    </a:lnTo>
                    <a:lnTo>
                      <a:pt x="102" y="5"/>
                    </a:lnTo>
                    <a:lnTo>
                      <a:pt x="63" y="8"/>
                    </a:lnTo>
                    <a:lnTo>
                      <a:pt x="21" y="13"/>
                    </a:lnTo>
                    <a:lnTo>
                      <a:pt x="16" y="21"/>
                    </a:lnTo>
                    <a:lnTo>
                      <a:pt x="13" y="29"/>
                    </a:lnTo>
                    <a:lnTo>
                      <a:pt x="13" y="76"/>
                    </a:lnTo>
                    <a:lnTo>
                      <a:pt x="13" y="100"/>
                    </a:lnTo>
                    <a:lnTo>
                      <a:pt x="18" y="123"/>
                    </a:lnTo>
                    <a:lnTo>
                      <a:pt x="21" y="131"/>
                    </a:lnTo>
                    <a:lnTo>
                      <a:pt x="29" y="136"/>
                    </a:lnTo>
                    <a:lnTo>
                      <a:pt x="26" y="136"/>
                    </a:lnTo>
                    <a:lnTo>
                      <a:pt x="13" y="129"/>
                    </a:lnTo>
                    <a:lnTo>
                      <a:pt x="5" y="118"/>
                    </a:lnTo>
                    <a:close/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74" name="Freeform 3942"/>
              <p:cNvSpPr>
                <a:spLocks/>
              </p:cNvSpPr>
              <p:nvPr/>
            </p:nvSpPr>
            <p:spPr bwMode="auto">
              <a:xfrm>
                <a:off x="1947" y="2449"/>
                <a:ext cx="65" cy="65"/>
              </a:xfrm>
              <a:custGeom>
                <a:avLst/>
                <a:gdLst>
                  <a:gd name="T0" fmla="*/ 2 w 65"/>
                  <a:gd name="T1" fmla="*/ 10 h 65"/>
                  <a:gd name="T2" fmla="*/ 2 w 65"/>
                  <a:gd name="T3" fmla="*/ 13 h 65"/>
                  <a:gd name="T4" fmla="*/ 0 w 65"/>
                  <a:gd name="T5" fmla="*/ 16 h 65"/>
                  <a:gd name="T6" fmla="*/ 0 w 65"/>
                  <a:gd name="T7" fmla="*/ 31 h 65"/>
                  <a:gd name="T8" fmla="*/ 0 w 65"/>
                  <a:gd name="T9" fmla="*/ 37 h 65"/>
                  <a:gd name="T10" fmla="*/ 2 w 65"/>
                  <a:gd name="T11" fmla="*/ 44 h 65"/>
                  <a:gd name="T12" fmla="*/ 7 w 65"/>
                  <a:gd name="T13" fmla="*/ 55 h 65"/>
                  <a:gd name="T14" fmla="*/ 18 w 65"/>
                  <a:gd name="T15" fmla="*/ 63 h 65"/>
                  <a:gd name="T16" fmla="*/ 28 w 65"/>
                  <a:gd name="T17" fmla="*/ 65 h 65"/>
                  <a:gd name="T18" fmla="*/ 39 w 65"/>
                  <a:gd name="T19" fmla="*/ 63 h 65"/>
                  <a:gd name="T20" fmla="*/ 49 w 65"/>
                  <a:gd name="T21" fmla="*/ 55 h 65"/>
                  <a:gd name="T22" fmla="*/ 60 w 65"/>
                  <a:gd name="T23" fmla="*/ 44 h 65"/>
                  <a:gd name="T24" fmla="*/ 62 w 65"/>
                  <a:gd name="T25" fmla="*/ 42 h 65"/>
                  <a:gd name="T26" fmla="*/ 65 w 65"/>
                  <a:gd name="T27" fmla="*/ 37 h 65"/>
                  <a:gd name="T28" fmla="*/ 65 w 65"/>
                  <a:gd name="T29" fmla="*/ 37 h 65"/>
                  <a:gd name="T30" fmla="*/ 65 w 65"/>
                  <a:gd name="T31" fmla="*/ 34 h 65"/>
                  <a:gd name="T32" fmla="*/ 65 w 65"/>
                  <a:gd name="T33" fmla="*/ 29 h 65"/>
                  <a:gd name="T34" fmla="*/ 65 w 65"/>
                  <a:gd name="T35" fmla="*/ 21 h 65"/>
                  <a:gd name="T36" fmla="*/ 57 w 65"/>
                  <a:gd name="T37" fmla="*/ 10 h 65"/>
                  <a:gd name="T38" fmla="*/ 44 w 65"/>
                  <a:gd name="T39" fmla="*/ 3 h 65"/>
                  <a:gd name="T40" fmla="*/ 31 w 65"/>
                  <a:gd name="T41" fmla="*/ 0 h 65"/>
                  <a:gd name="T42" fmla="*/ 26 w 65"/>
                  <a:gd name="T43" fmla="*/ 0 h 65"/>
                  <a:gd name="T44" fmla="*/ 18 w 65"/>
                  <a:gd name="T45" fmla="*/ 0 h 65"/>
                  <a:gd name="T46" fmla="*/ 10 w 65"/>
                  <a:gd name="T47" fmla="*/ 3 h 65"/>
                  <a:gd name="T48" fmla="*/ 2 w 65"/>
                  <a:gd name="T49" fmla="*/ 8 h 65"/>
                  <a:gd name="T50" fmla="*/ 2 w 65"/>
                  <a:gd name="T51" fmla="*/ 8 h 65"/>
                  <a:gd name="T52" fmla="*/ 2 w 65"/>
                  <a:gd name="T53" fmla="*/ 10 h 6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5"/>
                  <a:gd name="T82" fmla="*/ 0 h 65"/>
                  <a:gd name="T83" fmla="*/ 65 w 65"/>
                  <a:gd name="T84" fmla="*/ 65 h 6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5" h="65">
                    <a:moveTo>
                      <a:pt x="2" y="10"/>
                    </a:moveTo>
                    <a:lnTo>
                      <a:pt x="2" y="13"/>
                    </a:lnTo>
                    <a:lnTo>
                      <a:pt x="0" y="16"/>
                    </a:lnTo>
                    <a:lnTo>
                      <a:pt x="0" y="31"/>
                    </a:lnTo>
                    <a:lnTo>
                      <a:pt x="0" y="37"/>
                    </a:lnTo>
                    <a:lnTo>
                      <a:pt x="2" y="44"/>
                    </a:lnTo>
                    <a:lnTo>
                      <a:pt x="7" y="55"/>
                    </a:lnTo>
                    <a:lnTo>
                      <a:pt x="18" y="63"/>
                    </a:lnTo>
                    <a:lnTo>
                      <a:pt x="28" y="65"/>
                    </a:lnTo>
                    <a:lnTo>
                      <a:pt x="39" y="63"/>
                    </a:lnTo>
                    <a:lnTo>
                      <a:pt x="49" y="55"/>
                    </a:lnTo>
                    <a:lnTo>
                      <a:pt x="60" y="44"/>
                    </a:lnTo>
                    <a:lnTo>
                      <a:pt x="62" y="42"/>
                    </a:lnTo>
                    <a:lnTo>
                      <a:pt x="65" y="37"/>
                    </a:lnTo>
                    <a:lnTo>
                      <a:pt x="65" y="34"/>
                    </a:lnTo>
                    <a:lnTo>
                      <a:pt x="65" y="29"/>
                    </a:lnTo>
                    <a:lnTo>
                      <a:pt x="65" y="21"/>
                    </a:lnTo>
                    <a:lnTo>
                      <a:pt x="57" y="10"/>
                    </a:lnTo>
                    <a:lnTo>
                      <a:pt x="44" y="3"/>
                    </a:lnTo>
                    <a:lnTo>
                      <a:pt x="31" y="0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0" y="3"/>
                    </a:lnTo>
                    <a:lnTo>
                      <a:pt x="2" y="8"/>
                    </a:lnTo>
                    <a:lnTo>
                      <a:pt x="2" y="10"/>
                    </a:lnTo>
                    <a:close/>
                  </a:path>
                </a:pathLst>
              </a:custGeom>
              <a:solidFill>
                <a:srgbClr val="758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75" name="Freeform 3943"/>
              <p:cNvSpPr>
                <a:spLocks/>
              </p:cNvSpPr>
              <p:nvPr/>
            </p:nvSpPr>
            <p:spPr bwMode="auto">
              <a:xfrm>
                <a:off x="1947" y="2457"/>
                <a:ext cx="5" cy="8"/>
              </a:xfrm>
              <a:custGeom>
                <a:avLst/>
                <a:gdLst>
                  <a:gd name="T0" fmla="*/ 2 w 5"/>
                  <a:gd name="T1" fmla="*/ 8 h 8"/>
                  <a:gd name="T2" fmla="*/ 2 w 5"/>
                  <a:gd name="T3" fmla="*/ 8 h 8"/>
                  <a:gd name="T4" fmla="*/ 2 w 5"/>
                  <a:gd name="T5" fmla="*/ 8 h 8"/>
                  <a:gd name="T6" fmla="*/ 2 w 5"/>
                  <a:gd name="T7" fmla="*/ 8 h 8"/>
                  <a:gd name="T8" fmla="*/ 2 w 5"/>
                  <a:gd name="T9" fmla="*/ 5 h 8"/>
                  <a:gd name="T10" fmla="*/ 2 w 5"/>
                  <a:gd name="T11" fmla="*/ 5 h 8"/>
                  <a:gd name="T12" fmla="*/ 2 w 5"/>
                  <a:gd name="T13" fmla="*/ 5 h 8"/>
                  <a:gd name="T14" fmla="*/ 2 w 5"/>
                  <a:gd name="T15" fmla="*/ 2 h 8"/>
                  <a:gd name="T16" fmla="*/ 2 w 5"/>
                  <a:gd name="T17" fmla="*/ 2 h 8"/>
                  <a:gd name="T18" fmla="*/ 5 w 5"/>
                  <a:gd name="T19" fmla="*/ 2 h 8"/>
                  <a:gd name="T20" fmla="*/ 0 w 5"/>
                  <a:gd name="T21" fmla="*/ 0 h 8"/>
                  <a:gd name="T22" fmla="*/ 0 w 5"/>
                  <a:gd name="T23" fmla="*/ 2 h 8"/>
                  <a:gd name="T24" fmla="*/ 0 w 5"/>
                  <a:gd name="T25" fmla="*/ 2 h 8"/>
                  <a:gd name="T26" fmla="*/ 0 w 5"/>
                  <a:gd name="T27" fmla="*/ 2 h 8"/>
                  <a:gd name="T28" fmla="*/ 0 w 5"/>
                  <a:gd name="T29" fmla="*/ 5 h 8"/>
                  <a:gd name="T30" fmla="*/ 0 w 5"/>
                  <a:gd name="T31" fmla="*/ 5 h 8"/>
                  <a:gd name="T32" fmla="*/ 0 w 5"/>
                  <a:gd name="T33" fmla="*/ 5 h 8"/>
                  <a:gd name="T34" fmla="*/ 0 w 5"/>
                  <a:gd name="T35" fmla="*/ 8 h 8"/>
                  <a:gd name="T36" fmla="*/ 0 w 5"/>
                  <a:gd name="T37" fmla="*/ 8 h 8"/>
                  <a:gd name="T38" fmla="*/ 0 w 5"/>
                  <a:gd name="T39" fmla="*/ 8 h 8"/>
                  <a:gd name="T40" fmla="*/ 2 w 5"/>
                  <a:gd name="T41" fmla="*/ 8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8"/>
                  <a:gd name="T65" fmla="*/ 5 w 5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8">
                    <a:moveTo>
                      <a:pt x="2" y="8"/>
                    </a:moveTo>
                    <a:lnTo>
                      <a:pt x="2" y="8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5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76" name="Freeform 3944"/>
              <p:cNvSpPr>
                <a:spLocks/>
              </p:cNvSpPr>
              <p:nvPr/>
            </p:nvSpPr>
            <p:spPr bwMode="auto">
              <a:xfrm>
                <a:off x="1944" y="2465"/>
                <a:ext cx="5" cy="28"/>
              </a:xfrm>
              <a:custGeom>
                <a:avLst/>
                <a:gdLst>
                  <a:gd name="T0" fmla="*/ 5 w 5"/>
                  <a:gd name="T1" fmla="*/ 28 h 28"/>
                  <a:gd name="T2" fmla="*/ 5 w 5"/>
                  <a:gd name="T3" fmla="*/ 28 h 28"/>
                  <a:gd name="T4" fmla="*/ 5 w 5"/>
                  <a:gd name="T5" fmla="*/ 23 h 28"/>
                  <a:gd name="T6" fmla="*/ 5 w 5"/>
                  <a:gd name="T7" fmla="*/ 21 h 28"/>
                  <a:gd name="T8" fmla="*/ 5 w 5"/>
                  <a:gd name="T9" fmla="*/ 18 h 28"/>
                  <a:gd name="T10" fmla="*/ 5 w 5"/>
                  <a:gd name="T11" fmla="*/ 15 h 28"/>
                  <a:gd name="T12" fmla="*/ 5 w 5"/>
                  <a:gd name="T13" fmla="*/ 10 h 28"/>
                  <a:gd name="T14" fmla="*/ 5 w 5"/>
                  <a:gd name="T15" fmla="*/ 7 h 28"/>
                  <a:gd name="T16" fmla="*/ 5 w 5"/>
                  <a:gd name="T17" fmla="*/ 5 h 28"/>
                  <a:gd name="T18" fmla="*/ 5 w 5"/>
                  <a:gd name="T19" fmla="*/ 0 h 28"/>
                  <a:gd name="T20" fmla="*/ 3 w 5"/>
                  <a:gd name="T21" fmla="*/ 0 h 28"/>
                  <a:gd name="T22" fmla="*/ 3 w 5"/>
                  <a:gd name="T23" fmla="*/ 2 h 28"/>
                  <a:gd name="T24" fmla="*/ 0 w 5"/>
                  <a:gd name="T25" fmla="*/ 7 h 28"/>
                  <a:gd name="T26" fmla="*/ 0 w 5"/>
                  <a:gd name="T27" fmla="*/ 10 h 28"/>
                  <a:gd name="T28" fmla="*/ 0 w 5"/>
                  <a:gd name="T29" fmla="*/ 15 h 28"/>
                  <a:gd name="T30" fmla="*/ 0 w 5"/>
                  <a:gd name="T31" fmla="*/ 18 h 28"/>
                  <a:gd name="T32" fmla="*/ 0 w 5"/>
                  <a:gd name="T33" fmla="*/ 21 h 28"/>
                  <a:gd name="T34" fmla="*/ 3 w 5"/>
                  <a:gd name="T35" fmla="*/ 26 h 28"/>
                  <a:gd name="T36" fmla="*/ 3 w 5"/>
                  <a:gd name="T37" fmla="*/ 28 h 28"/>
                  <a:gd name="T38" fmla="*/ 3 w 5"/>
                  <a:gd name="T39" fmla="*/ 28 h 28"/>
                  <a:gd name="T40" fmla="*/ 5 w 5"/>
                  <a:gd name="T41" fmla="*/ 28 h 2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8"/>
                  <a:gd name="T65" fmla="*/ 5 w 5"/>
                  <a:gd name="T66" fmla="*/ 28 h 2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8">
                    <a:moveTo>
                      <a:pt x="5" y="28"/>
                    </a:moveTo>
                    <a:lnTo>
                      <a:pt x="5" y="28"/>
                    </a:lnTo>
                    <a:lnTo>
                      <a:pt x="5" y="23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5" y="15"/>
                    </a:lnTo>
                    <a:lnTo>
                      <a:pt x="5" y="10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6"/>
                    </a:lnTo>
                    <a:lnTo>
                      <a:pt x="3" y="28"/>
                    </a:lnTo>
                    <a:lnTo>
                      <a:pt x="5" y="2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77" name="Freeform 3945"/>
              <p:cNvSpPr>
                <a:spLocks/>
              </p:cNvSpPr>
              <p:nvPr/>
            </p:nvSpPr>
            <p:spPr bwMode="auto">
              <a:xfrm>
                <a:off x="1947" y="2493"/>
                <a:ext cx="21" cy="19"/>
              </a:xfrm>
              <a:custGeom>
                <a:avLst/>
                <a:gdLst>
                  <a:gd name="T0" fmla="*/ 21 w 21"/>
                  <a:gd name="T1" fmla="*/ 16 h 19"/>
                  <a:gd name="T2" fmla="*/ 21 w 21"/>
                  <a:gd name="T3" fmla="*/ 16 h 19"/>
                  <a:gd name="T4" fmla="*/ 18 w 21"/>
                  <a:gd name="T5" fmla="*/ 14 h 19"/>
                  <a:gd name="T6" fmla="*/ 15 w 21"/>
                  <a:gd name="T7" fmla="*/ 14 h 19"/>
                  <a:gd name="T8" fmla="*/ 13 w 21"/>
                  <a:gd name="T9" fmla="*/ 11 h 19"/>
                  <a:gd name="T10" fmla="*/ 10 w 21"/>
                  <a:gd name="T11" fmla="*/ 8 h 19"/>
                  <a:gd name="T12" fmla="*/ 7 w 21"/>
                  <a:gd name="T13" fmla="*/ 6 h 19"/>
                  <a:gd name="T14" fmla="*/ 5 w 21"/>
                  <a:gd name="T15" fmla="*/ 6 h 19"/>
                  <a:gd name="T16" fmla="*/ 5 w 21"/>
                  <a:gd name="T17" fmla="*/ 3 h 19"/>
                  <a:gd name="T18" fmla="*/ 2 w 21"/>
                  <a:gd name="T19" fmla="*/ 0 h 19"/>
                  <a:gd name="T20" fmla="*/ 0 w 21"/>
                  <a:gd name="T21" fmla="*/ 0 h 19"/>
                  <a:gd name="T22" fmla="*/ 0 w 21"/>
                  <a:gd name="T23" fmla="*/ 3 h 19"/>
                  <a:gd name="T24" fmla="*/ 2 w 21"/>
                  <a:gd name="T25" fmla="*/ 6 h 19"/>
                  <a:gd name="T26" fmla="*/ 5 w 21"/>
                  <a:gd name="T27" fmla="*/ 8 h 19"/>
                  <a:gd name="T28" fmla="*/ 7 w 21"/>
                  <a:gd name="T29" fmla="*/ 11 h 19"/>
                  <a:gd name="T30" fmla="*/ 10 w 21"/>
                  <a:gd name="T31" fmla="*/ 14 h 19"/>
                  <a:gd name="T32" fmla="*/ 13 w 21"/>
                  <a:gd name="T33" fmla="*/ 16 h 19"/>
                  <a:gd name="T34" fmla="*/ 15 w 21"/>
                  <a:gd name="T35" fmla="*/ 19 h 19"/>
                  <a:gd name="T36" fmla="*/ 18 w 21"/>
                  <a:gd name="T37" fmla="*/ 19 h 19"/>
                  <a:gd name="T38" fmla="*/ 18 w 21"/>
                  <a:gd name="T39" fmla="*/ 19 h 19"/>
                  <a:gd name="T40" fmla="*/ 21 w 21"/>
                  <a:gd name="T41" fmla="*/ 16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9"/>
                  <a:gd name="T65" fmla="*/ 21 w 21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9">
                    <a:moveTo>
                      <a:pt x="21" y="16"/>
                    </a:moveTo>
                    <a:lnTo>
                      <a:pt x="21" y="16"/>
                    </a:lnTo>
                    <a:lnTo>
                      <a:pt x="18" y="14"/>
                    </a:lnTo>
                    <a:lnTo>
                      <a:pt x="15" y="14"/>
                    </a:lnTo>
                    <a:lnTo>
                      <a:pt x="13" y="11"/>
                    </a:lnTo>
                    <a:lnTo>
                      <a:pt x="10" y="8"/>
                    </a:lnTo>
                    <a:lnTo>
                      <a:pt x="7" y="6"/>
                    </a:lnTo>
                    <a:lnTo>
                      <a:pt x="5" y="6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6"/>
                    </a:lnTo>
                    <a:lnTo>
                      <a:pt x="5" y="8"/>
                    </a:lnTo>
                    <a:lnTo>
                      <a:pt x="7" y="11"/>
                    </a:lnTo>
                    <a:lnTo>
                      <a:pt x="10" y="14"/>
                    </a:lnTo>
                    <a:lnTo>
                      <a:pt x="13" y="16"/>
                    </a:lnTo>
                    <a:lnTo>
                      <a:pt x="15" y="19"/>
                    </a:lnTo>
                    <a:lnTo>
                      <a:pt x="18" y="19"/>
                    </a:lnTo>
                    <a:lnTo>
                      <a:pt x="21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78" name="Freeform 3946"/>
              <p:cNvSpPr>
                <a:spLocks/>
              </p:cNvSpPr>
              <p:nvPr/>
            </p:nvSpPr>
            <p:spPr bwMode="auto">
              <a:xfrm>
                <a:off x="1965" y="2509"/>
                <a:ext cx="21" cy="8"/>
              </a:xfrm>
              <a:custGeom>
                <a:avLst/>
                <a:gdLst>
                  <a:gd name="T0" fmla="*/ 18 w 21"/>
                  <a:gd name="T1" fmla="*/ 3 h 8"/>
                  <a:gd name="T2" fmla="*/ 18 w 21"/>
                  <a:gd name="T3" fmla="*/ 3 h 8"/>
                  <a:gd name="T4" fmla="*/ 18 w 21"/>
                  <a:gd name="T5" fmla="*/ 3 h 8"/>
                  <a:gd name="T6" fmla="*/ 16 w 21"/>
                  <a:gd name="T7" fmla="*/ 3 h 8"/>
                  <a:gd name="T8" fmla="*/ 13 w 21"/>
                  <a:gd name="T9" fmla="*/ 3 h 8"/>
                  <a:gd name="T10" fmla="*/ 10 w 21"/>
                  <a:gd name="T11" fmla="*/ 3 h 8"/>
                  <a:gd name="T12" fmla="*/ 8 w 21"/>
                  <a:gd name="T13" fmla="*/ 3 h 8"/>
                  <a:gd name="T14" fmla="*/ 5 w 21"/>
                  <a:gd name="T15" fmla="*/ 3 h 8"/>
                  <a:gd name="T16" fmla="*/ 3 w 21"/>
                  <a:gd name="T17" fmla="*/ 0 h 8"/>
                  <a:gd name="T18" fmla="*/ 3 w 21"/>
                  <a:gd name="T19" fmla="*/ 0 h 8"/>
                  <a:gd name="T20" fmla="*/ 0 w 21"/>
                  <a:gd name="T21" fmla="*/ 3 h 8"/>
                  <a:gd name="T22" fmla="*/ 3 w 21"/>
                  <a:gd name="T23" fmla="*/ 5 h 8"/>
                  <a:gd name="T24" fmla="*/ 5 w 21"/>
                  <a:gd name="T25" fmla="*/ 5 h 8"/>
                  <a:gd name="T26" fmla="*/ 8 w 21"/>
                  <a:gd name="T27" fmla="*/ 5 h 8"/>
                  <a:gd name="T28" fmla="*/ 10 w 21"/>
                  <a:gd name="T29" fmla="*/ 5 h 8"/>
                  <a:gd name="T30" fmla="*/ 13 w 21"/>
                  <a:gd name="T31" fmla="*/ 8 h 8"/>
                  <a:gd name="T32" fmla="*/ 16 w 21"/>
                  <a:gd name="T33" fmla="*/ 5 h 8"/>
                  <a:gd name="T34" fmla="*/ 18 w 21"/>
                  <a:gd name="T35" fmla="*/ 5 h 8"/>
                  <a:gd name="T36" fmla="*/ 21 w 21"/>
                  <a:gd name="T37" fmla="*/ 5 h 8"/>
                  <a:gd name="T38" fmla="*/ 21 w 21"/>
                  <a:gd name="T39" fmla="*/ 5 h 8"/>
                  <a:gd name="T40" fmla="*/ 18 w 21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18" y="3"/>
                    </a:moveTo>
                    <a:lnTo>
                      <a:pt x="18" y="3"/>
                    </a:lnTo>
                    <a:lnTo>
                      <a:pt x="16" y="3"/>
                    </a:lnTo>
                    <a:lnTo>
                      <a:pt x="13" y="3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3" y="8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21" y="5"/>
                    </a:lnTo>
                    <a:lnTo>
                      <a:pt x="18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79" name="Freeform 3947"/>
              <p:cNvSpPr>
                <a:spLocks/>
              </p:cNvSpPr>
              <p:nvPr/>
            </p:nvSpPr>
            <p:spPr bwMode="auto">
              <a:xfrm>
                <a:off x="1983" y="2491"/>
                <a:ext cx="26" cy="23"/>
              </a:xfrm>
              <a:custGeom>
                <a:avLst/>
                <a:gdLst>
                  <a:gd name="T0" fmla="*/ 21 w 26"/>
                  <a:gd name="T1" fmla="*/ 0 h 23"/>
                  <a:gd name="T2" fmla="*/ 21 w 26"/>
                  <a:gd name="T3" fmla="*/ 0 h 23"/>
                  <a:gd name="T4" fmla="*/ 21 w 26"/>
                  <a:gd name="T5" fmla="*/ 5 h 23"/>
                  <a:gd name="T6" fmla="*/ 19 w 26"/>
                  <a:gd name="T7" fmla="*/ 8 h 23"/>
                  <a:gd name="T8" fmla="*/ 16 w 26"/>
                  <a:gd name="T9" fmla="*/ 10 h 23"/>
                  <a:gd name="T10" fmla="*/ 13 w 26"/>
                  <a:gd name="T11" fmla="*/ 13 h 23"/>
                  <a:gd name="T12" fmla="*/ 11 w 26"/>
                  <a:gd name="T13" fmla="*/ 16 h 23"/>
                  <a:gd name="T14" fmla="*/ 8 w 26"/>
                  <a:gd name="T15" fmla="*/ 16 h 23"/>
                  <a:gd name="T16" fmla="*/ 5 w 26"/>
                  <a:gd name="T17" fmla="*/ 18 h 23"/>
                  <a:gd name="T18" fmla="*/ 0 w 26"/>
                  <a:gd name="T19" fmla="*/ 21 h 23"/>
                  <a:gd name="T20" fmla="*/ 3 w 26"/>
                  <a:gd name="T21" fmla="*/ 23 h 23"/>
                  <a:gd name="T22" fmla="*/ 5 w 26"/>
                  <a:gd name="T23" fmla="*/ 21 h 23"/>
                  <a:gd name="T24" fmla="*/ 11 w 26"/>
                  <a:gd name="T25" fmla="*/ 21 h 23"/>
                  <a:gd name="T26" fmla="*/ 13 w 26"/>
                  <a:gd name="T27" fmla="*/ 18 h 23"/>
                  <a:gd name="T28" fmla="*/ 16 w 26"/>
                  <a:gd name="T29" fmla="*/ 16 h 23"/>
                  <a:gd name="T30" fmla="*/ 19 w 26"/>
                  <a:gd name="T31" fmla="*/ 13 h 23"/>
                  <a:gd name="T32" fmla="*/ 21 w 26"/>
                  <a:gd name="T33" fmla="*/ 10 h 23"/>
                  <a:gd name="T34" fmla="*/ 24 w 26"/>
                  <a:gd name="T35" fmla="*/ 5 h 23"/>
                  <a:gd name="T36" fmla="*/ 26 w 26"/>
                  <a:gd name="T37" fmla="*/ 2 h 23"/>
                  <a:gd name="T38" fmla="*/ 26 w 26"/>
                  <a:gd name="T39" fmla="*/ 2 h 23"/>
                  <a:gd name="T40" fmla="*/ 21 w 26"/>
                  <a:gd name="T41" fmla="*/ 0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3"/>
                  <a:gd name="T65" fmla="*/ 26 w 26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3">
                    <a:moveTo>
                      <a:pt x="21" y="0"/>
                    </a:moveTo>
                    <a:lnTo>
                      <a:pt x="21" y="0"/>
                    </a:lnTo>
                    <a:lnTo>
                      <a:pt x="21" y="5"/>
                    </a:lnTo>
                    <a:lnTo>
                      <a:pt x="19" y="8"/>
                    </a:lnTo>
                    <a:lnTo>
                      <a:pt x="16" y="10"/>
                    </a:lnTo>
                    <a:lnTo>
                      <a:pt x="13" y="13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5" y="18"/>
                    </a:lnTo>
                    <a:lnTo>
                      <a:pt x="0" y="21"/>
                    </a:lnTo>
                    <a:lnTo>
                      <a:pt x="3" y="23"/>
                    </a:lnTo>
                    <a:lnTo>
                      <a:pt x="5" y="21"/>
                    </a:lnTo>
                    <a:lnTo>
                      <a:pt x="11" y="21"/>
                    </a:lnTo>
                    <a:lnTo>
                      <a:pt x="13" y="18"/>
                    </a:lnTo>
                    <a:lnTo>
                      <a:pt x="16" y="16"/>
                    </a:lnTo>
                    <a:lnTo>
                      <a:pt x="19" y="13"/>
                    </a:lnTo>
                    <a:lnTo>
                      <a:pt x="21" y="10"/>
                    </a:lnTo>
                    <a:lnTo>
                      <a:pt x="24" y="5"/>
                    </a:lnTo>
                    <a:lnTo>
                      <a:pt x="26" y="2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80" name="Freeform 3948"/>
              <p:cNvSpPr>
                <a:spLocks/>
              </p:cNvSpPr>
              <p:nvPr/>
            </p:nvSpPr>
            <p:spPr bwMode="auto">
              <a:xfrm>
                <a:off x="2004" y="2486"/>
                <a:ext cx="11" cy="7"/>
              </a:xfrm>
              <a:custGeom>
                <a:avLst/>
                <a:gdLst>
                  <a:gd name="T0" fmla="*/ 5 w 11"/>
                  <a:gd name="T1" fmla="*/ 0 h 7"/>
                  <a:gd name="T2" fmla="*/ 8 w 11"/>
                  <a:gd name="T3" fmla="*/ 0 h 7"/>
                  <a:gd name="T4" fmla="*/ 5 w 11"/>
                  <a:gd name="T5" fmla="*/ 0 h 7"/>
                  <a:gd name="T6" fmla="*/ 5 w 11"/>
                  <a:gd name="T7" fmla="*/ 0 h 7"/>
                  <a:gd name="T8" fmla="*/ 5 w 11"/>
                  <a:gd name="T9" fmla="*/ 2 h 7"/>
                  <a:gd name="T10" fmla="*/ 5 w 11"/>
                  <a:gd name="T11" fmla="*/ 2 h 7"/>
                  <a:gd name="T12" fmla="*/ 3 w 11"/>
                  <a:gd name="T13" fmla="*/ 2 h 7"/>
                  <a:gd name="T14" fmla="*/ 3 w 11"/>
                  <a:gd name="T15" fmla="*/ 5 h 7"/>
                  <a:gd name="T16" fmla="*/ 3 w 11"/>
                  <a:gd name="T17" fmla="*/ 5 h 7"/>
                  <a:gd name="T18" fmla="*/ 0 w 11"/>
                  <a:gd name="T19" fmla="*/ 5 h 7"/>
                  <a:gd name="T20" fmla="*/ 5 w 11"/>
                  <a:gd name="T21" fmla="*/ 7 h 7"/>
                  <a:gd name="T22" fmla="*/ 5 w 11"/>
                  <a:gd name="T23" fmla="*/ 7 h 7"/>
                  <a:gd name="T24" fmla="*/ 5 w 11"/>
                  <a:gd name="T25" fmla="*/ 7 h 7"/>
                  <a:gd name="T26" fmla="*/ 5 w 11"/>
                  <a:gd name="T27" fmla="*/ 5 h 7"/>
                  <a:gd name="T28" fmla="*/ 8 w 11"/>
                  <a:gd name="T29" fmla="*/ 5 h 7"/>
                  <a:gd name="T30" fmla="*/ 8 w 11"/>
                  <a:gd name="T31" fmla="*/ 5 h 7"/>
                  <a:gd name="T32" fmla="*/ 8 w 11"/>
                  <a:gd name="T33" fmla="*/ 2 h 7"/>
                  <a:gd name="T34" fmla="*/ 8 w 11"/>
                  <a:gd name="T35" fmla="*/ 2 h 7"/>
                  <a:gd name="T36" fmla="*/ 11 w 11"/>
                  <a:gd name="T37" fmla="*/ 0 h 7"/>
                  <a:gd name="T38" fmla="*/ 11 w 11"/>
                  <a:gd name="T39" fmla="*/ 0 h 7"/>
                  <a:gd name="T40" fmla="*/ 5 w 11"/>
                  <a:gd name="T41" fmla="*/ 0 h 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"/>
                  <a:gd name="T64" fmla="*/ 0 h 7"/>
                  <a:gd name="T65" fmla="*/ 11 w 11"/>
                  <a:gd name="T66" fmla="*/ 7 h 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" h="7">
                    <a:moveTo>
                      <a:pt x="5" y="0"/>
                    </a:moveTo>
                    <a:lnTo>
                      <a:pt x="8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3" y="2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11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81" name="Freeform 3949"/>
              <p:cNvSpPr>
                <a:spLocks/>
              </p:cNvSpPr>
              <p:nvPr/>
            </p:nvSpPr>
            <p:spPr bwMode="auto">
              <a:xfrm>
                <a:off x="2009" y="2483"/>
                <a:ext cx="6" cy="3"/>
              </a:xfrm>
              <a:custGeom>
                <a:avLst/>
                <a:gdLst>
                  <a:gd name="T0" fmla="*/ 3 w 6"/>
                  <a:gd name="T1" fmla="*/ 0 h 3"/>
                  <a:gd name="T2" fmla="*/ 3 w 6"/>
                  <a:gd name="T3" fmla="*/ 0 h 3"/>
                  <a:gd name="T4" fmla="*/ 3 w 6"/>
                  <a:gd name="T5" fmla="*/ 0 h 3"/>
                  <a:gd name="T6" fmla="*/ 3 w 6"/>
                  <a:gd name="T7" fmla="*/ 3 h 3"/>
                  <a:gd name="T8" fmla="*/ 3 w 6"/>
                  <a:gd name="T9" fmla="*/ 3 h 3"/>
                  <a:gd name="T10" fmla="*/ 3 w 6"/>
                  <a:gd name="T11" fmla="*/ 3 h 3"/>
                  <a:gd name="T12" fmla="*/ 3 w 6"/>
                  <a:gd name="T13" fmla="*/ 3 h 3"/>
                  <a:gd name="T14" fmla="*/ 3 w 6"/>
                  <a:gd name="T15" fmla="*/ 3 h 3"/>
                  <a:gd name="T16" fmla="*/ 0 w 6"/>
                  <a:gd name="T17" fmla="*/ 3 h 3"/>
                  <a:gd name="T18" fmla="*/ 0 w 6"/>
                  <a:gd name="T19" fmla="*/ 3 h 3"/>
                  <a:gd name="T20" fmla="*/ 6 w 6"/>
                  <a:gd name="T21" fmla="*/ 3 h 3"/>
                  <a:gd name="T22" fmla="*/ 6 w 6"/>
                  <a:gd name="T23" fmla="*/ 3 h 3"/>
                  <a:gd name="T24" fmla="*/ 6 w 6"/>
                  <a:gd name="T25" fmla="*/ 3 h 3"/>
                  <a:gd name="T26" fmla="*/ 6 w 6"/>
                  <a:gd name="T27" fmla="*/ 3 h 3"/>
                  <a:gd name="T28" fmla="*/ 6 w 6"/>
                  <a:gd name="T29" fmla="*/ 3 h 3"/>
                  <a:gd name="T30" fmla="*/ 6 w 6"/>
                  <a:gd name="T31" fmla="*/ 3 h 3"/>
                  <a:gd name="T32" fmla="*/ 6 w 6"/>
                  <a:gd name="T33" fmla="*/ 3 h 3"/>
                  <a:gd name="T34" fmla="*/ 6 w 6"/>
                  <a:gd name="T35" fmla="*/ 3 h 3"/>
                  <a:gd name="T36" fmla="*/ 6 w 6"/>
                  <a:gd name="T37" fmla="*/ 3 h 3"/>
                  <a:gd name="T38" fmla="*/ 6 w 6"/>
                  <a:gd name="T39" fmla="*/ 3 h 3"/>
                  <a:gd name="T40" fmla="*/ 3 w 6"/>
                  <a:gd name="T41" fmla="*/ 0 h 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3"/>
                  <a:gd name="T65" fmla="*/ 6 w 6"/>
                  <a:gd name="T66" fmla="*/ 3 h 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3">
                    <a:moveTo>
                      <a:pt x="3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6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82" name="Freeform 3950"/>
              <p:cNvSpPr>
                <a:spLocks/>
              </p:cNvSpPr>
              <p:nvPr/>
            </p:nvSpPr>
            <p:spPr bwMode="auto">
              <a:xfrm>
                <a:off x="2002" y="2457"/>
                <a:ext cx="13" cy="29"/>
              </a:xfrm>
              <a:custGeom>
                <a:avLst/>
                <a:gdLst>
                  <a:gd name="T0" fmla="*/ 0 w 13"/>
                  <a:gd name="T1" fmla="*/ 2 h 29"/>
                  <a:gd name="T2" fmla="*/ 0 w 13"/>
                  <a:gd name="T3" fmla="*/ 2 h 29"/>
                  <a:gd name="T4" fmla="*/ 2 w 13"/>
                  <a:gd name="T5" fmla="*/ 5 h 29"/>
                  <a:gd name="T6" fmla="*/ 5 w 13"/>
                  <a:gd name="T7" fmla="*/ 8 h 29"/>
                  <a:gd name="T8" fmla="*/ 7 w 13"/>
                  <a:gd name="T9" fmla="*/ 10 h 29"/>
                  <a:gd name="T10" fmla="*/ 7 w 13"/>
                  <a:gd name="T11" fmla="*/ 13 h 29"/>
                  <a:gd name="T12" fmla="*/ 7 w 13"/>
                  <a:gd name="T13" fmla="*/ 18 h 29"/>
                  <a:gd name="T14" fmla="*/ 10 w 13"/>
                  <a:gd name="T15" fmla="*/ 21 h 29"/>
                  <a:gd name="T16" fmla="*/ 10 w 13"/>
                  <a:gd name="T17" fmla="*/ 23 h 29"/>
                  <a:gd name="T18" fmla="*/ 10 w 13"/>
                  <a:gd name="T19" fmla="*/ 26 h 29"/>
                  <a:gd name="T20" fmla="*/ 13 w 13"/>
                  <a:gd name="T21" fmla="*/ 29 h 29"/>
                  <a:gd name="T22" fmla="*/ 13 w 13"/>
                  <a:gd name="T23" fmla="*/ 23 h 29"/>
                  <a:gd name="T24" fmla="*/ 13 w 13"/>
                  <a:gd name="T25" fmla="*/ 21 h 29"/>
                  <a:gd name="T26" fmla="*/ 13 w 13"/>
                  <a:gd name="T27" fmla="*/ 15 h 29"/>
                  <a:gd name="T28" fmla="*/ 10 w 13"/>
                  <a:gd name="T29" fmla="*/ 13 h 29"/>
                  <a:gd name="T30" fmla="*/ 10 w 13"/>
                  <a:gd name="T31" fmla="*/ 10 h 29"/>
                  <a:gd name="T32" fmla="*/ 7 w 13"/>
                  <a:gd name="T33" fmla="*/ 5 h 29"/>
                  <a:gd name="T34" fmla="*/ 5 w 13"/>
                  <a:gd name="T35" fmla="*/ 2 h 29"/>
                  <a:gd name="T36" fmla="*/ 2 w 13"/>
                  <a:gd name="T37" fmla="*/ 0 h 29"/>
                  <a:gd name="T38" fmla="*/ 2 w 13"/>
                  <a:gd name="T39" fmla="*/ 0 h 29"/>
                  <a:gd name="T40" fmla="*/ 0 w 13"/>
                  <a:gd name="T41" fmla="*/ 2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9"/>
                  <a:gd name="T65" fmla="*/ 13 w 13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9">
                    <a:moveTo>
                      <a:pt x="0" y="2"/>
                    </a:moveTo>
                    <a:lnTo>
                      <a:pt x="0" y="2"/>
                    </a:lnTo>
                    <a:lnTo>
                      <a:pt x="2" y="5"/>
                    </a:lnTo>
                    <a:lnTo>
                      <a:pt x="5" y="8"/>
                    </a:lnTo>
                    <a:lnTo>
                      <a:pt x="7" y="10"/>
                    </a:lnTo>
                    <a:lnTo>
                      <a:pt x="7" y="13"/>
                    </a:lnTo>
                    <a:lnTo>
                      <a:pt x="7" y="18"/>
                    </a:lnTo>
                    <a:lnTo>
                      <a:pt x="10" y="21"/>
                    </a:lnTo>
                    <a:lnTo>
                      <a:pt x="10" y="23"/>
                    </a:lnTo>
                    <a:lnTo>
                      <a:pt x="10" y="26"/>
                    </a:lnTo>
                    <a:lnTo>
                      <a:pt x="13" y="29"/>
                    </a:lnTo>
                    <a:lnTo>
                      <a:pt x="13" y="23"/>
                    </a:lnTo>
                    <a:lnTo>
                      <a:pt x="13" y="21"/>
                    </a:lnTo>
                    <a:lnTo>
                      <a:pt x="13" y="15"/>
                    </a:lnTo>
                    <a:lnTo>
                      <a:pt x="10" y="13"/>
                    </a:lnTo>
                    <a:lnTo>
                      <a:pt x="10" y="10"/>
                    </a:lnTo>
                    <a:lnTo>
                      <a:pt x="7" y="5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83" name="Freeform 3951"/>
              <p:cNvSpPr>
                <a:spLocks/>
              </p:cNvSpPr>
              <p:nvPr/>
            </p:nvSpPr>
            <p:spPr bwMode="auto">
              <a:xfrm>
                <a:off x="1978" y="2449"/>
                <a:ext cx="26" cy="10"/>
              </a:xfrm>
              <a:custGeom>
                <a:avLst/>
                <a:gdLst>
                  <a:gd name="T0" fmla="*/ 0 w 26"/>
                  <a:gd name="T1" fmla="*/ 3 h 10"/>
                  <a:gd name="T2" fmla="*/ 0 w 26"/>
                  <a:gd name="T3" fmla="*/ 3 h 10"/>
                  <a:gd name="T4" fmla="*/ 3 w 26"/>
                  <a:gd name="T5" fmla="*/ 3 h 10"/>
                  <a:gd name="T6" fmla="*/ 8 w 26"/>
                  <a:gd name="T7" fmla="*/ 3 h 10"/>
                  <a:gd name="T8" fmla="*/ 10 w 26"/>
                  <a:gd name="T9" fmla="*/ 3 h 10"/>
                  <a:gd name="T10" fmla="*/ 13 w 26"/>
                  <a:gd name="T11" fmla="*/ 5 h 10"/>
                  <a:gd name="T12" fmla="*/ 16 w 26"/>
                  <a:gd name="T13" fmla="*/ 5 h 10"/>
                  <a:gd name="T14" fmla="*/ 18 w 26"/>
                  <a:gd name="T15" fmla="*/ 8 h 10"/>
                  <a:gd name="T16" fmla="*/ 24 w 26"/>
                  <a:gd name="T17" fmla="*/ 8 h 10"/>
                  <a:gd name="T18" fmla="*/ 24 w 26"/>
                  <a:gd name="T19" fmla="*/ 10 h 10"/>
                  <a:gd name="T20" fmla="*/ 26 w 26"/>
                  <a:gd name="T21" fmla="*/ 8 h 10"/>
                  <a:gd name="T22" fmla="*/ 24 w 26"/>
                  <a:gd name="T23" fmla="*/ 5 h 10"/>
                  <a:gd name="T24" fmla="*/ 21 w 26"/>
                  <a:gd name="T25" fmla="*/ 3 h 10"/>
                  <a:gd name="T26" fmla="*/ 18 w 26"/>
                  <a:gd name="T27" fmla="*/ 3 h 10"/>
                  <a:gd name="T28" fmla="*/ 16 w 26"/>
                  <a:gd name="T29" fmla="*/ 0 h 10"/>
                  <a:gd name="T30" fmla="*/ 10 w 26"/>
                  <a:gd name="T31" fmla="*/ 0 h 10"/>
                  <a:gd name="T32" fmla="*/ 8 w 26"/>
                  <a:gd name="T33" fmla="*/ 0 h 10"/>
                  <a:gd name="T34" fmla="*/ 3 w 26"/>
                  <a:gd name="T35" fmla="*/ 0 h 10"/>
                  <a:gd name="T36" fmla="*/ 0 w 26"/>
                  <a:gd name="T37" fmla="*/ 0 h 10"/>
                  <a:gd name="T38" fmla="*/ 0 w 26"/>
                  <a:gd name="T39" fmla="*/ 0 h 10"/>
                  <a:gd name="T40" fmla="*/ 0 w 26"/>
                  <a:gd name="T41" fmla="*/ 3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10"/>
                  <a:gd name="T65" fmla="*/ 26 w 26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10">
                    <a:moveTo>
                      <a:pt x="0" y="3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8" y="3"/>
                    </a:lnTo>
                    <a:lnTo>
                      <a:pt x="10" y="3"/>
                    </a:lnTo>
                    <a:lnTo>
                      <a:pt x="13" y="5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24" y="8"/>
                    </a:lnTo>
                    <a:lnTo>
                      <a:pt x="24" y="10"/>
                    </a:lnTo>
                    <a:lnTo>
                      <a:pt x="26" y="8"/>
                    </a:lnTo>
                    <a:lnTo>
                      <a:pt x="24" y="5"/>
                    </a:lnTo>
                    <a:lnTo>
                      <a:pt x="21" y="3"/>
                    </a:lnTo>
                    <a:lnTo>
                      <a:pt x="18" y="3"/>
                    </a:lnTo>
                    <a:lnTo>
                      <a:pt x="16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84" name="Freeform 3952"/>
              <p:cNvSpPr>
                <a:spLocks/>
              </p:cNvSpPr>
              <p:nvPr/>
            </p:nvSpPr>
            <p:spPr bwMode="auto">
              <a:xfrm>
                <a:off x="1949" y="2446"/>
                <a:ext cx="29" cy="11"/>
              </a:xfrm>
              <a:custGeom>
                <a:avLst/>
                <a:gdLst>
                  <a:gd name="T0" fmla="*/ 3 w 29"/>
                  <a:gd name="T1" fmla="*/ 11 h 11"/>
                  <a:gd name="T2" fmla="*/ 3 w 29"/>
                  <a:gd name="T3" fmla="*/ 11 h 11"/>
                  <a:gd name="T4" fmla="*/ 5 w 29"/>
                  <a:gd name="T5" fmla="*/ 8 h 11"/>
                  <a:gd name="T6" fmla="*/ 8 w 29"/>
                  <a:gd name="T7" fmla="*/ 8 h 11"/>
                  <a:gd name="T8" fmla="*/ 13 w 29"/>
                  <a:gd name="T9" fmla="*/ 6 h 11"/>
                  <a:gd name="T10" fmla="*/ 16 w 29"/>
                  <a:gd name="T11" fmla="*/ 6 h 11"/>
                  <a:gd name="T12" fmla="*/ 21 w 29"/>
                  <a:gd name="T13" fmla="*/ 6 h 11"/>
                  <a:gd name="T14" fmla="*/ 24 w 29"/>
                  <a:gd name="T15" fmla="*/ 6 h 11"/>
                  <a:gd name="T16" fmla="*/ 26 w 29"/>
                  <a:gd name="T17" fmla="*/ 6 h 11"/>
                  <a:gd name="T18" fmla="*/ 29 w 29"/>
                  <a:gd name="T19" fmla="*/ 6 h 11"/>
                  <a:gd name="T20" fmla="*/ 29 w 29"/>
                  <a:gd name="T21" fmla="*/ 3 h 11"/>
                  <a:gd name="T22" fmla="*/ 26 w 29"/>
                  <a:gd name="T23" fmla="*/ 0 h 11"/>
                  <a:gd name="T24" fmla="*/ 24 w 29"/>
                  <a:gd name="T25" fmla="*/ 0 h 11"/>
                  <a:gd name="T26" fmla="*/ 21 w 29"/>
                  <a:gd name="T27" fmla="*/ 3 h 11"/>
                  <a:gd name="T28" fmla="*/ 16 w 29"/>
                  <a:gd name="T29" fmla="*/ 3 h 11"/>
                  <a:gd name="T30" fmla="*/ 11 w 29"/>
                  <a:gd name="T31" fmla="*/ 3 h 11"/>
                  <a:gd name="T32" fmla="*/ 8 w 29"/>
                  <a:gd name="T33" fmla="*/ 6 h 11"/>
                  <a:gd name="T34" fmla="*/ 3 w 29"/>
                  <a:gd name="T35" fmla="*/ 6 h 11"/>
                  <a:gd name="T36" fmla="*/ 0 w 29"/>
                  <a:gd name="T37" fmla="*/ 11 h 11"/>
                  <a:gd name="T38" fmla="*/ 0 w 29"/>
                  <a:gd name="T39" fmla="*/ 11 h 11"/>
                  <a:gd name="T40" fmla="*/ 3 w 29"/>
                  <a:gd name="T41" fmla="*/ 11 h 1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11"/>
                  <a:gd name="T65" fmla="*/ 29 w 29"/>
                  <a:gd name="T66" fmla="*/ 11 h 1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11">
                    <a:moveTo>
                      <a:pt x="3" y="11"/>
                    </a:moveTo>
                    <a:lnTo>
                      <a:pt x="3" y="11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3" y="6"/>
                    </a:lnTo>
                    <a:lnTo>
                      <a:pt x="16" y="6"/>
                    </a:lnTo>
                    <a:lnTo>
                      <a:pt x="21" y="6"/>
                    </a:lnTo>
                    <a:lnTo>
                      <a:pt x="24" y="6"/>
                    </a:lnTo>
                    <a:lnTo>
                      <a:pt x="26" y="6"/>
                    </a:lnTo>
                    <a:lnTo>
                      <a:pt x="29" y="6"/>
                    </a:lnTo>
                    <a:lnTo>
                      <a:pt x="29" y="3"/>
                    </a:lnTo>
                    <a:lnTo>
                      <a:pt x="26" y="0"/>
                    </a:lnTo>
                    <a:lnTo>
                      <a:pt x="24" y="0"/>
                    </a:lnTo>
                    <a:lnTo>
                      <a:pt x="21" y="3"/>
                    </a:lnTo>
                    <a:lnTo>
                      <a:pt x="16" y="3"/>
                    </a:lnTo>
                    <a:lnTo>
                      <a:pt x="11" y="3"/>
                    </a:lnTo>
                    <a:lnTo>
                      <a:pt x="8" y="6"/>
                    </a:lnTo>
                    <a:lnTo>
                      <a:pt x="3" y="6"/>
                    </a:lnTo>
                    <a:lnTo>
                      <a:pt x="0" y="11"/>
                    </a:lnTo>
                    <a:lnTo>
                      <a:pt x="3" y="1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85" name="Freeform 3953"/>
              <p:cNvSpPr>
                <a:spLocks/>
              </p:cNvSpPr>
              <p:nvPr/>
            </p:nvSpPr>
            <p:spPr bwMode="auto">
              <a:xfrm>
                <a:off x="1947" y="2457"/>
                <a:ext cx="5" cy="2"/>
              </a:xfrm>
              <a:custGeom>
                <a:avLst/>
                <a:gdLst>
                  <a:gd name="T0" fmla="*/ 5 w 5"/>
                  <a:gd name="T1" fmla="*/ 2 h 2"/>
                  <a:gd name="T2" fmla="*/ 2 w 5"/>
                  <a:gd name="T3" fmla="*/ 2 h 2"/>
                  <a:gd name="T4" fmla="*/ 5 w 5"/>
                  <a:gd name="T5" fmla="*/ 2 h 2"/>
                  <a:gd name="T6" fmla="*/ 5 w 5"/>
                  <a:gd name="T7" fmla="*/ 2 h 2"/>
                  <a:gd name="T8" fmla="*/ 5 w 5"/>
                  <a:gd name="T9" fmla="*/ 2 h 2"/>
                  <a:gd name="T10" fmla="*/ 5 w 5"/>
                  <a:gd name="T11" fmla="*/ 2 h 2"/>
                  <a:gd name="T12" fmla="*/ 5 w 5"/>
                  <a:gd name="T13" fmla="*/ 2 h 2"/>
                  <a:gd name="T14" fmla="*/ 5 w 5"/>
                  <a:gd name="T15" fmla="*/ 2 h 2"/>
                  <a:gd name="T16" fmla="*/ 5 w 5"/>
                  <a:gd name="T17" fmla="*/ 0 h 2"/>
                  <a:gd name="T18" fmla="*/ 5 w 5"/>
                  <a:gd name="T19" fmla="*/ 0 h 2"/>
                  <a:gd name="T20" fmla="*/ 2 w 5"/>
                  <a:gd name="T21" fmla="*/ 0 h 2"/>
                  <a:gd name="T22" fmla="*/ 2 w 5"/>
                  <a:gd name="T23" fmla="*/ 0 h 2"/>
                  <a:gd name="T24" fmla="*/ 2 w 5"/>
                  <a:gd name="T25" fmla="*/ 0 h 2"/>
                  <a:gd name="T26" fmla="*/ 2 w 5"/>
                  <a:gd name="T27" fmla="*/ 0 h 2"/>
                  <a:gd name="T28" fmla="*/ 2 w 5"/>
                  <a:gd name="T29" fmla="*/ 0 h 2"/>
                  <a:gd name="T30" fmla="*/ 2 w 5"/>
                  <a:gd name="T31" fmla="*/ 0 h 2"/>
                  <a:gd name="T32" fmla="*/ 2 w 5"/>
                  <a:gd name="T33" fmla="*/ 0 h 2"/>
                  <a:gd name="T34" fmla="*/ 0 w 5"/>
                  <a:gd name="T35" fmla="*/ 0 h 2"/>
                  <a:gd name="T36" fmla="*/ 0 w 5"/>
                  <a:gd name="T37" fmla="*/ 0 h 2"/>
                  <a:gd name="T38" fmla="*/ 0 w 5"/>
                  <a:gd name="T39" fmla="*/ 0 h 2"/>
                  <a:gd name="T40" fmla="*/ 5 w 5"/>
                  <a:gd name="T41" fmla="*/ 2 h 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"/>
                  <a:gd name="T65" fmla="*/ 5 w 5"/>
                  <a:gd name="T66" fmla="*/ 2 h 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">
                    <a:moveTo>
                      <a:pt x="5" y="2"/>
                    </a:moveTo>
                    <a:lnTo>
                      <a:pt x="2" y="2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986" name="Freeform 3954"/>
              <p:cNvSpPr>
                <a:spLocks/>
              </p:cNvSpPr>
              <p:nvPr/>
            </p:nvSpPr>
            <p:spPr bwMode="auto">
              <a:xfrm>
                <a:off x="1960" y="2459"/>
                <a:ext cx="47" cy="50"/>
              </a:xfrm>
              <a:custGeom>
                <a:avLst/>
                <a:gdLst>
                  <a:gd name="T0" fmla="*/ 0 w 47"/>
                  <a:gd name="T1" fmla="*/ 37 h 50"/>
                  <a:gd name="T2" fmla="*/ 0 w 47"/>
                  <a:gd name="T3" fmla="*/ 37 h 50"/>
                  <a:gd name="T4" fmla="*/ 2 w 47"/>
                  <a:gd name="T5" fmla="*/ 45 h 50"/>
                  <a:gd name="T6" fmla="*/ 10 w 47"/>
                  <a:gd name="T7" fmla="*/ 50 h 50"/>
                  <a:gd name="T8" fmla="*/ 15 w 47"/>
                  <a:gd name="T9" fmla="*/ 50 h 50"/>
                  <a:gd name="T10" fmla="*/ 23 w 47"/>
                  <a:gd name="T11" fmla="*/ 50 h 50"/>
                  <a:gd name="T12" fmla="*/ 31 w 47"/>
                  <a:gd name="T13" fmla="*/ 45 h 50"/>
                  <a:gd name="T14" fmla="*/ 36 w 47"/>
                  <a:gd name="T15" fmla="*/ 37 h 50"/>
                  <a:gd name="T16" fmla="*/ 42 w 47"/>
                  <a:gd name="T17" fmla="*/ 29 h 50"/>
                  <a:gd name="T18" fmla="*/ 47 w 47"/>
                  <a:gd name="T19" fmla="*/ 19 h 50"/>
                  <a:gd name="T20" fmla="*/ 44 w 47"/>
                  <a:gd name="T21" fmla="*/ 11 h 50"/>
                  <a:gd name="T22" fmla="*/ 42 w 47"/>
                  <a:gd name="T23" fmla="*/ 3 h 50"/>
                  <a:gd name="T24" fmla="*/ 39 w 47"/>
                  <a:gd name="T25" fmla="*/ 0 h 50"/>
                  <a:gd name="T26" fmla="*/ 34 w 47"/>
                  <a:gd name="T27" fmla="*/ 0 h 50"/>
                  <a:gd name="T28" fmla="*/ 36 w 47"/>
                  <a:gd name="T29" fmla="*/ 0 h 50"/>
                  <a:gd name="T30" fmla="*/ 39 w 47"/>
                  <a:gd name="T31" fmla="*/ 3 h 50"/>
                  <a:gd name="T32" fmla="*/ 42 w 47"/>
                  <a:gd name="T33" fmla="*/ 11 h 50"/>
                  <a:gd name="T34" fmla="*/ 44 w 47"/>
                  <a:gd name="T35" fmla="*/ 19 h 50"/>
                  <a:gd name="T36" fmla="*/ 42 w 47"/>
                  <a:gd name="T37" fmla="*/ 27 h 50"/>
                  <a:gd name="T38" fmla="*/ 34 w 47"/>
                  <a:gd name="T39" fmla="*/ 34 h 50"/>
                  <a:gd name="T40" fmla="*/ 28 w 47"/>
                  <a:gd name="T41" fmla="*/ 42 h 50"/>
                  <a:gd name="T42" fmla="*/ 21 w 47"/>
                  <a:gd name="T43" fmla="*/ 48 h 50"/>
                  <a:gd name="T44" fmla="*/ 15 w 47"/>
                  <a:gd name="T45" fmla="*/ 48 h 50"/>
                  <a:gd name="T46" fmla="*/ 10 w 47"/>
                  <a:gd name="T47" fmla="*/ 48 h 50"/>
                  <a:gd name="T48" fmla="*/ 2 w 47"/>
                  <a:gd name="T49" fmla="*/ 42 h 50"/>
                  <a:gd name="T50" fmla="*/ 0 w 47"/>
                  <a:gd name="T51" fmla="*/ 37 h 5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7"/>
                  <a:gd name="T79" fmla="*/ 0 h 50"/>
                  <a:gd name="T80" fmla="*/ 47 w 47"/>
                  <a:gd name="T81" fmla="*/ 50 h 5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7" h="50">
                    <a:moveTo>
                      <a:pt x="0" y="37"/>
                    </a:moveTo>
                    <a:lnTo>
                      <a:pt x="0" y="37"/>
                    </a:lnTo>
                    <a:lnTo>
                      <a:pt x="2" y="45"/>
                    </a:lnTo>
                    <a:lnTo>
                      <a:pt x="10" y="50"/>
                    </a:lnTo>
                    <a:lnTo>
                      <a:pt x="15" y="50"/>
                    </a:lnTo>
                    <a:lnTo>
                      <a:pt x="23" y="50"/>
                    </a:lnTo>
                    <a:lnTo>
                      <a:pt x="31" y="45"/>
                    </a:lnTo>
                    <a:lnTo>
                      <a:pt x="36" y="37"/>
                    </a:lnTo>
                    <a:lnTo>
                      <a:pt x="42" y="29"/>
                    </a:lnTo>
                    <a:lnTo>
                      <a:pt x="47" y="19"/>
                    </a:lnTo>
                    <a:lnTo>
                      <a:pt x="44" y="11"/>
                    </a:lnTo>
                    <a:lnTo>
                      <a:pt x="42" y="3"/>
                    </a:lnTo>
                    <a:lnTo>
                      <a:pt x="39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9" y="3"/>
                    </a:lnTo>
                    <a:lnTo>
                      <a:pt x="42" y="11"/>
                    </a:lnTo>
                    <a:lnTo>
                      <a:pt x="44" y="19"/>
                    </a:lnTo>
                    <a:lnTo>
                      <a:pt x="42" y="27"/>
                    </a:lnTo>
                    <a:lnTo>
                      <a:pt x="34" y="34"/>
                    </a:lnTo>
                    <a:lnTo>
                      <a:pt x="28" y="42"/>
                    </a:lnTo>
                    <a:lnTo>
                      <a:pt x="21" y="48"/>
                    </a:lnTo>
                    <a:lnTo>
                      <a:pt x="15" y="48"/>
                    </a:lnTo>
                    <a:lnTo>
                      <a:pt x="10" y="48"/>
                    </a:lnTo>
                    <a:lnTo>
                      <a:pt x="2" y="42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BFD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</p:grpSp>
        <p:sp>
          <p:nvSpPr>
            <p:cNvPr id="15430" name="Rectangle 3956"/>
            <p:cNvSpPr>
              <a:spLocks noChangeArrowheads="1"/>
            </p:cNvSpPr>
            <p:nvPr/>
          </p:nvSpPr>
          <p:spPr bwMode="auto">
            <a:xfrm>
              <a:off x="1406" y="1873"/>
              <a:ext cx="773" cy="2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5431" name="Rectangle 3957"/>
            <p:cNvSpPr>
              <a:spLocks noChangeArrowheads="1"/>
            </p:cNvSpPr>
            <p:nvPr/>
          </p:nvSpPr>
          <p:spPr bwMode="auto">
            <a:xfrm>
              <a:off x="1647" y="1885"/>
              <a:ext cx="49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r>
                <a:rPr lang="en-GB" altLang="de-DE" sz="1400" dirty="0">
                  <a:solidFill>
                    <a:srgbClr val="000000"/>
                  </a:solidFill>
                  <a:latin typeface="Comic Sans MS" pitchFamily="66" charset="0"/>
                </a:rPr>
                <a:t> </a:t>
              </a:r>
              <a:endParaRPr lang="en-GB" altLang="de-DE" sz="1400" dirty="0"/>
            </a:p>
          </p:txBody>
        </p:sp>
        <p:sp>
          <p:nvSpPr>
            <p:cNvPr id="15432" name="Rectangle 3958"/>
            <p:cNvSpPr>
              <a:spLocks noChangeArrowheads="1"/>
            </p:cNvSpPr>
            <p:nvPr/>
          </p:nvSpPr>
          <p:spPr bwMode="auto">
            <a:xfrm>
              <a:off x="1559" y="2005"/>
              <a:ext cx="454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r>
                <a:rPr lang="ru-RU" altLang="de-DE" sz="1400" dirty="0">
                  <a:solidFill>
                    <a:srgbClr val="000000"/>
                  </a:solidFill>
                  <a:latin typeface="Comic Sans MS" pitchFamily="66" charset="0"/>
                </a:rPr>
                <a:t>Ресурсы</a:t>
              </a:r>
              <a:endParaRPr lang="en-GB" altLang="de-DE" sz="1400" dirty="0"/>
            </a:p>
          </p:txBody>
        </p:sp>
        <p:grpSp>
          <p:nvGrpSpPr>
            <p:cNvPr id="15433" name="Group 4124"/>
            <p:cNvGrpSpPr>
              <a:grpSpLocks/>
            </p:cNvGrpSpPr>
            <p:nvPr/>
          </p:nvGrpSpPr>
          <p:grpSpPr bwMode="auto">
            <a:xfrm>
              <a:off x="2682" y="3510"/>
              <a:ext cx="588" cy="419"/>
              <a:chOff x="2682" y="3510"/>
              <a:chExt cx="588" cy="419"/>
            </a:xfrm>
          </p:grpSpPr>
          <p:sp>
            <p:nvSpPr>
              <p:cNvPr id="16657" name="Freeform 3959"/>
              <p:cNvSpPr>
                <a:spLocks/>
              </p:cNvSpPr>
              <p:nvPr/>
            </p:nvSpPr>
            <p:spPr bwMode="auto">
              <a:xfrm>
                <a:off x="2982" y="3685"/>
                <a:ext cx="58" cy="34"/>
              </a:xfrm>
              <a:custGeom>
                <a:avLst/>
                <a:gdLst>
                  <a:gd name="T0" fmla="*/ 55 w 58"/>
                  <a:gd name="T1" fmla="*/ 0 h 34"/>
                  <a:gd name="T2" fmla="*/ 55 w 58"/>
                  <a:gd name="T3" fmla="*/ 0 h 34"/>
                  <a:gd name="T4" fmla="*/ 47 w 58"/>
                  <a:gd name="T5" fmla="*/ 3 h 34"/>
                  <a:gd name="T6" fmla="*/ 42 w 58"/>
                  <a:gd name="T7" fmla="*/ 6 h 34"/>
                  <a:gd name="T8" fmla="*/ 34 w 58"/>
                  <a:gd name="T9" fmla="*/ 11 h 34"/>
                  <a:gd name="T10" fmla="*/ 27 w 58"/>
                  <a:gd name="T11" fmla="*/ 13 h 34"/>
                  <a:gd name="T12" fmla="*/ 21 w 58"/>
                  <a:gd name="T13" fmla="*/ 19 h 34"/>
                  <a:gd name="T14" fmla="*/ 13 w 58"/>
                  <a:gd name="T15" fmla="*/ 24 h 34"/>
                  <a:gd name="T16" fmla="*/ 8 w 58"/>
                  <a:gd name="T17" fmla="*/ 29 h 34"/>
                  <a:gd name="T18" fmla="*/ 0 w 58"/>
                  <a:gd name="T19" fmla="*/ 32 h 34"/>
                  <a:gd name="T20" fmla="*/ 3 w 58"/>
                  <a:gd name="T21" fmla="*/ 34 h 34"/>
                  <a:gd name="T22" fmla="*/ 11 w 58"/>
                  <a:gd name="T23" fmla="*/ 32 h 34"/>
                  <a:gd name="T24" fmla="*/ 16 w 58"/>
                  <a:gd name="T25" fmla="*/ 27 h 34"/>
                  <a:gd name="T26" fmla="*/ 24 w 58"/>
                  <a:gd name="T27" fmla="*/ 21 h 34"/>
                  <a:gd name="T28" fmla="*/ 29 w 58"/>
                  <a:gd name="T29" fmla="*/ 19 h 34"/>
                  <a:gd name="T30" fmla="*/ 37 w 58"/>
                  <a:gd name="T31" fmla="*/ 13 h 34"/>
                  <a:gd name="T32" fmla="*/ 42 w 58"/>
                  <a:gd name="T33" fmla="*/ 8 h 34"/>
                  <a:gd name="T34" fmla="*/ 50 w 58"/>
                  <a:gd name="T35" fmla="*/ 6 h 34"/>
                  <a:gd name="T36" fmla="*/ 58 w 58"/>
                  <a:gd name="T37" fmla="*/ 3 h 34"/>
                  <a:gd name="T38" fmla="*/ 58 w 58"/>
                  <a:gd name="T39" fmla="*/ 3 h 34"/>
                  <a:gd name="T40" fmla="*/ 55 w 58"/>
                  <a:gd name="T41" fmla="*/ 0 h 3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8"/>
                  <a:gd name="T64" fmla="*/ 0 h 34"/>
                  <a:gd name="T65" fmla="*/ 58 w 58"/>
                  <a:gd name="T66" fmla="*/ 34 h 3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8" h="34">
                    <a:moveTo>
                      <a:pt x="55" y="0"/>
                    </a:moveTo>
                    <a:lnTo>
                      <a:pt x="55" y="0"/>
                    </a:lnTo>
                    <a:lnTo>
                      <a:pt x="47" y="3"/>
                    </a:lnTo>
                    <a:lnTo>
                      <a:pt x="42" y="6"/>
                    </a:lnTo>
                    <a:lnTo>
                      <a:pt x="34" y="11"/>
                    </a:lnTo>
                    <a:lnTo>
                      <a:pt x="27" y="13"/>
                    </a:lnTo>
                    <a:lnTo>
                      <a:pt x="21" y="19"/>
                    </a:lnTo>
                    <a:lnTo>
                      <a:pt x="13" y="24"/>
                    </a:lnTo>
                    <a:lnTo>
                      <a:pt x="8" y="29"/>
                    </a:lnTo>
                    <a:lnTo>
                      <a:pt x="0" y="32"/>
                    </a:lnTo>
                    <a:lnTo>
                      <a:pt x="3" y="34"/>
                    </a:lnTo>
                    <a:lnTo>
                      <a:pt x="11" y="32"/>
                    </a:lnTo>
                    <a:lnTo>
                      <a:pt x="16" y="27"/>
                    </a:lnTo>
                    <a:lnTo>
                      <a:pt x="24" y="21"/>
                    </a:lnTo>
                    <a:lnTo>
                      <a:pt x="29" y="19"/>
                    </a:lnTo>
                    <a:lnTo>
                      <a:pt x="37" y="13"/>
                    </a:lnTo>
                    <a:lnTo>
                      <a:pt x="42" y="8"/>
                    </a:lnTo>
                    <a:lnTo>
                      <a:pt x="50" y="6"/>
                    </a:lnTo>
                    <a:lnTo>
                      <a:pt x="58" y="3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58" name="Freeform 3960"/>
              <p:cNvSpPr>
                <a:spLocks/>
              </p:cNvSpPr>
              <p:nvPr/>
            </p:nvSpPr>
            <p:spPr bwMode="auto">
              <a:xfrm>
                <a:off x="3037" y="3683"/>
                <a:ext cx="47" cy="8"/>
              </a:xfrm>
              <a:custGeom>
                <a:avLst/>
                <a:gdLst>
                  <a:gd name="T0" fmla="*/ 47 w 47"/>
                  <a:gd name="T1" fmla="*/ 5 h 8"/>
                  <a:gd name="T2" fmla="*/ 47 w 47"/>
                  <a:gd name="T3" fmla="*/ 5 h 8"/>
                  <a:gd name="T4" fmla="*/ 42 w 47"/>
                  <a:gd name="T5" fmla="*/ 2 h 8"/>
                  <a:gd name="T6" fmla="*/ 37 w 47"/>
                  <a:gd name="T7" fmla="*/ 2 h 8"/>
                  <a:gd name="T8" fmla="*/ 32 w 47"/>
                  <a:gd name="T9" fmla="*/ 0 h 8"/>
                  <a:gd name="T10" fmla="*/ 24 w 47"/>
                  <a:gd name="T11" fmla="*/ 0 h 8"/>
                  <a:gd name="T12" fmla="*/ 19 w 47"/>
                  <a:gd name="T13" fmla="*/ 0 h 8"/>
                  <a:gd name="T14" fmla="*/ 13 w 47"/>
                  <a:gd name="T15" fmla="*/ 0 h 8"/>
                  <a:gd name="T16" fmla="*/ 8 w 47"/>
                  <a:gd name="T17" fmla="*/ 0 h 8"/>
                  <a:gd name="T18" fmla="*/ 0 w 47"/>
                  <a:gd name="T19" fmla="*/ 2 h 8"/>
                  <a:gd name="T20" fmla="*/ 3 w 47"/>
                  <a:gd name="T21" fmla="*/ 5 h 8"/>
                  <a:gd name="T22" fmla="*/ 8 w 47"/>
                  <a:gd name="T23" fmla="*/ 5 h 8"/>
                  <a:gd name="T24" fmla="*/ 13 w 47"/>
                  <a:gd name="T25" fmla="*/ 2 h 8"/>
                  <a:gd name="T26" fmla="*/ 19 w 47"/>
                  <a:gd name="T27" fmla="*/ 2 h 8"/>
                  <a:gd name="T28" fmla="*/ 24 w 47"/>
                  <a:gd name="T29" fmla="*/ 2 h 8"/>
                  <a:gd name="T30" fmla="*/ 32 w 47"/>
                  <a:gd name="T31" fmla="*/ 5 h 8"/>
                  <a:gd name="T32" fmla="*/ 37 w 47"/>
                  <a:gd name="T33" fmla="*/ 5 h 8"/>
                  <a:gd name="T34" fmla="*/ 42 w 47"/>
                  <a:gd name="T35" fmla="*/ 5 h 8"/>
                  <a:gd name="T36" fmla="*/ 47 w 47"/>
                  <a:gd name="T37" fmla="*/ 8 h 8"/>
                  <a:gd name="T38" fmla="*/ 47 w 47"/>
                  <a:gd name="T39" fmla="*/ 8 h 8"/>
                  <a:gd name="T40" fmla="*/ 47 w 47"/>
                  <a:gd name="T41" fmla="*/ 5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7"/>
                  <a:gd name="T64" fmla="*/ 0 h 8"/>
                  <a:gd name="T65" fmla="*/ 47 w 47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7" h="8">
                    <a:moveTo>
                      <a:pt x="47" y="5"/>
                    </a:moveTo>
                    <a:lnTo>
                      <a:pt x="47" y="5"/>
                    </a:lnTo>
                    <a:lnTo>
                      <a:pt x="42" y="2"/>
                    </a:lnTo>
                    <a:lnTo>
                      <a:pt x="37" y="2"/>
                    </a:lnTo>
                    <a:lnTo>
                      <a:pt x="32" y="0"/>
                    </a:lnTo>
                    <a:lnTo>
                      <a:pt x="24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8" y="5"/>
                    </a:lnTo>
                    <a:lnTo>
                      <a:pt x="13" y="2"/>
                    </a:lnTo>
                    <a:lnTo>
                      <a:pt x="19" y="2"/>
                    </a:lnTo>
                    <a:lnTo>
                      <a:pt x="24" y="2"/>
                    </a:lnTo>
                    <a:lnTo>
                      <a:pt x="32" y="5"/>
                    </a:lnTo>
                    <a:lnTo>
                      <a:pt x="37" y="5"/>
                    </a:lnTo>
                    <a:lnTo>
                      <a:pt x="42" y="5"/>
                    </a:lnTo>
                    <a:lnTo>
                      <a:pt x="47" y="8"/>
                    </a:lnTo>
                    <a:lnTo>
                      <a:pt x="47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59" name="Freeform 3961"/>
              <p:cNvSpPr>
                <a:spLocks/>
              </p:cNvSpPr>
              <p:nvPr/>
            </p:nvSpPr>
            <p:spPr bwMode="auto">
              <a:xfrm>
                <a:off x="3084" y="3688"/>
                <a:ext cx="27" cy="21"/>
              </a:xfrm>
              <a:custGeom>
                <a:avLst/>
                <a:gdLst>
                  <a:gd name="T0" fmla="*/ 27 w 27"/>
                  <a:gd name="T1" fmla="*/ 18 h 21"/>
                  <a:gd name="T2" fmla="*/ 27 w 27"/>
                  <a:gd name="T3" fmla="*/ 18 h 21"/>
                  <a:gd name="T4" fmla="*/ 27 w 27"/>
                  <a:gd name="T5" fmla="*/ 16 h 21"/>
                  <a:gd name="T6" fmla="*/ 24 w 27"/>
                  <a:gd name="T7" fmla="*/ 13 h 21"/>
                  <a:gd name="T8" fmla="*/ 21 w 27"/>
                  <a:gd name="T9" fmla="*/ 10 h 21"/>
                  <a:gd name="T10" fmla="*/ 16 w 27"/>
                  <a:gd name="T11" fmla="*/ 8 h 21"/>
                  <a:gd name="T12" fmla="*/ 14 w 27"/>
                  <a:gd name="T13" fmla="*/ 5 h 21"/>
                  <a:gd name="T14" fmla="*/ 8 w 27"/>
                  <a:gd name="T15" fmla="*/ 3 h 21"/>
                  <a:gd name="T16" fmla="*/ 6 w 27"/>
                  <a:gd name="T17" fmla="*/ 0 h 21"/>
                  <a:gd name="T18" fmla="*/ 0 w 27"/>
                  <a:gd name="T19" fmla="*/ 0 h 21"/>
                  <a:gd name="T20" fmla="*/ 0 w 27"/>
                  <a:gd name="T21" fmla="*/ 3 h 21"/>
                  <a:gd name="T22" fmla="*/ 3 w 27"/>
                  <a:gd name="T23" fmla="*/ 5 h 21"/>
                  <a:gd name="T24" fmla="*/ 8 w 27"/>
                  <a:gd name="T25" fmla="*/ 5 h 21"/>
                  <a:gd name="T26" fmla="*/ 11 w 27"/>
                  <a:gd name="T27" fmla="*/ 8 h 21"/>
                  <a:gd name="T28" fmla="*/ 14 w 27"/>
                  <a:gd name="T29" fmla="*/ 10 h 21"/>
                  <a:gd name="T30" fmla="*/ 19 w 27"/>
                  <a:gd name="T31" fmla="*/ 13 h 21"/>
                  <a:gd name="T32" fmla="*/ 21 w 27"/>
                  <a:gd name="T33" fmla="*/ 16 h 21"/>
                  <a:gd name="T34" fmla="*/ 24 w 27"/>
                  <a:gd name="T35" fmla="*/ 18 h 21"/>
                  <a:gd name="T36" fmla="*/ 24 w 27"/>
                  <a:gd name="T37" fmla="*/ 21 h 21"/>
                  <a:gd name="T38" fmla="*/ 24 w 27"/>
                  <a:gd name="T39" fmla="*/ 21 h 21"/>
                  <a:gd name="T40" fmla="*/ 27 w 27"/>
                  <a:gd name="T41" fmla="*/ 18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7"/>
                  <a:gd name="T64" fmla="*/ 0 h 21"/>
                  <a:gd name="T65" fmla="*/ 27 w 27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7" h="21">
                    <a:moveTo>
                      <a:pt x="27" y="18"/>
                    </a:moveTo>
                    <a:lnTo>
                      <a:pt x="27" y="18"/>
                    </a:lnTo>
                    <a:lnTo>
                      <a:pt x="27" y="16"/>
                    </a:lnTo>
                    <a:lnTo>
                      <a:pt x="24" y="13"/>
                    </a:lnTo>
                    <a:lnTo>
                      <a:pt x="21" y="10"/>
                    </a:lnTo>
                    <a:lnTo>
                      <a:pt x="16" y="8"/>
                    </a:lnTo>
                    <a:lnTo>
                      <a:pt x="14" y="5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3" y="5"/>
                    </a:lnTo>
                    <a:lnTo>
                      <a:pt x="8" y="5"/>
                    </a:lnTo>
                    <a:lnTo>
                      <a:pt x="11" y="8"/>
                    </a:lnTo>
                    <a:lnTo>
                      <a:pt x="14" y="10"/>
                    </a:lnTo>
                    <a:lnTo>
                      <a:pt x="19" y="13"/>
                    </a:lnTo>
                    <a:lnTo>
                      <a:pt x="21" y="16"/>
                    </a:lnTo>
                    <a:lnTo>
                      <a:pt x="24" y="18"/>
                    </a:lnTo>
                    <a:lnTo>
                      <a:pt x="24" y="21"/>
                    </a:lnTo>
                    <a:lnTo>
                      <a:pt x="27" y="1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60" name="Freeform 3962"/>
              <p:cNvSpPr>
                <a:spLocks/>
              </p:cNvSpPr>
              <p:nvPr/>
            </p:nvSpPr>
            <p:spPr bwMode="auto">
              <a:xfrm>
                <a:off x="3100" y="3706"/>
                <a:ext cx="13" cy="24"/>
              </a:xfrm>
              <a:custGeom>
                <a:avLst/>
                <a:gdLst>
                  <a:gd name="T0" fmla="*/ 3 w 13"/>
                  <a:gd name="T1" fmla="*/ 24 h 24"/>
                  <a:gd name="T2" fmla="*/ 3 w 13"/>
                  <a:gd name="T3" fmla="*/ 24 h 24"/>
                  <a:gd name="T4" fmla="*/ 5 w 13"/>
                  <a:gd name="T5" fmla="*/ 21 h 24"/>
                  <a:gd name="T6" fmla="*/ 5 w 13"/>
                  <a:gd name="T7" fmla="*/ 19 h 24"/>
                  <a:gd name="T8" fmla="*/ 8 w 13"/>
                  <a:gd name="T9" fmla="*/ 16 h 24"/>
                  <a:gd name="T10" fmla="*/ 8 w 13"/>
                  <a:gd name="T11" fmla="*/ 13 h 24"/>
                  <a:gd name="T12" fmla="*/ 11 w 13"/>
                  <a:gd name="T13" fmla="*/ 11 h 24"/>
                  <a:gd name="T14" fmla="*/ 13 w 13"/>
                  <a:gd name="T15" fmla="*/ 8 h 24"/>
                  <a:gd name="T16" fmla="*/ 13 w 13"/>
                  <a:gd name="T17" fmla="*/ 6 h 24"/>
                  <a:gd name="T18" fmla="*/ 11 w 13"/>
                  <a:gd name="T19" fmla="*/ 0 h 24"/>
                  <a:gd name="T20" fmla="*/ 8 w 13"/>
                  <a:gd name="T21" fmla="*/ 3 h 24"/>
                  <a:gd name="T22" fmla="*/ 8 w 13"/>
                  <a:gd name="T23" fmla="*/ 6 h 24"/>
                  <a:gd name="T24" fmla="*/ 8 w 13"/>
                  <a:gd name="T25" fmla="*/ 6 h 24"/>
                  <a:gd name="T26" fmla="*/ 8 w 13"/>
                  <a:gd name="T27" fmla="*/ 8 h 24"/>
                  <a:gd name="T28" fmla="*/ 5 w 13"/>
                  <a:gd name="T29" fmla="*/ 11 h 24"/>
                  <a:gd name="T30" fmla="*/ 5 w 13"/>
                  <a:gd name="T31" fmla="*/ 13 h 24"/>
                  <a:gd name="T32" fmla="*/ 3 w 13"/>
                  <a:gd name="T33" fmla="*/ 16 h 24"/>
                  <a:gd name="T34" fmla="*/ 0 w 13"/>
                  <a:gd name="T35" fmla="*/ 19 h 24"/>
                  <a:gd name="T36" fmla="*/ 0 w 13"/>
                  <a:gd name="T37" fmla="*/ 21 h 24"/>
                  <a:gd name="T38" fmla="*/ 0 w 13"/>
                  <a:gd name="T39" fmla="*/ 21 h 24"/>
                  <a:gd name="T40" fmla="*/ 3 w 13"/>
                  <a:gd name="T41" fmla="*/ 24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4"/>
                  <a:gd name="T65" fmla="*/ 13 w 13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4">
                    <a:moveTo>
                      <a:pt x="3" y="24"/>
                    </a:moveTo>
                    <a:lnTo>
                      <a:pt x="3" y="24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8" y="16"/>
                    </a:lnTo>
                    <a:lnTo>
                      <a:pt x="8" y="13"/>
                    </a:lnTo>
                    <a:lnTo>
                      <a:pt x="11" y="11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8" y="6"/>
                    </a:lnTo>
                    <a:lnTo>
                      <a:pt x="8" y="8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3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3" y="24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61" name="Freeform 3963"/>
              <p:cNvSpPr>
                <a:spLocks/>
              </p:cNvSpPr>
              <p:nvPr/>
            </p:nvSpPr>
            <p:spPr bwMode="auto">
              <a:xfrm>
                <a:off x="3095" y="3727"/>
                <a:ext cx="8" cy="24"/>
              </a:xfrm>
              <a:custGeom>
                <a:avLst/>
                <a:gdLst>
                  <a:gd name="T0" fmla="*/ 5 w 8"/>
                  <a:gd name="T1" fmla="*/ 21 h 24"/>
                  <a:gd name="T2" fmla="*/ 5 w 8"/>
                  <a:gd name="T3" fmla="*/ 21 h 24"/>
                  <a:gd name="T4" fmla="*/ 5 w 8"/>
                  <a:gd name="T5" fmla="*/ 21 h 24"/>
                  <a:gd name="T6" fmla="*/ 5 w 8"/>
                  <a:gd name="T7" fmla="*/ 19 h 24"/>
                  <a:gd name="T8" fmla="*/ 5 w 8"/>
                  <a:gd name="T9" fmla="*/ 16 h 24"/>
                  <a:gd name="T10" fmla="*/ 5 w 8"/>
                  <a:gd name="T11" fmla="*/ 13 h 24"/>
                  <a:gd name="T12" fmla="*/ 5 w 8"/>
                  <a:gd name="T13" fmla="*/ 11 h 24"/>
                  <a:gd name="T14" fmla="*/ 5 w 8"/>
                  <a:gd name="T15" fmla="*/ 8 h 24"/>
                  <a:gd name="T16" fmla="*/ 8 w 8"/>
                  <a:gd name="T17" fmla="*/ 6 h 24"/>
                  <a:gd name="T18" fmla="*/ 8 w 8"/>
                  <a:gd name="T19" fmla="*/ 3 h 24"/>
                  <a:gd name="T20" fmla="*/ 5 w 8"/>
                  <a:gd name="T21" fmla="*/ 0 h 24"/>
                  <a:gd name="T22" fmla="*/ 5 w 8"/>
                  <a:gd name="T23" fmla="*/ 3 h 24"/>
                  <a:gd name="T24" fmla="*/ 3 w 8"/>
                  <a:gd name="T25" fmla="*/ 8 h 24"/>
                  <a:gd name="T26" fmla="*/ 3 w 8"/>
                  <a:gd name="T27" fmla="*/ 11 h 24"/>
                  <a:gd name="T28" fmla="*/ 0 w 8"/>
                  <a:gd name="T29" fmla="*/ 13 h 24"/>
                  <a:gd name="T30" fmla="*/ 0 w 8"/>
                  <a:gd name="T31" fmla="*/ 16 h 24"/>
                  <a:gd name="T32" fmla="*/ 0 w 8"/>
                  <a:gd name="T33" fmla="*/ 19 h 24"/>
                  <a:gd name="T34" fmla="*/ 3 w 8"/>
                  <a:gd name="T35" fmla="*/ 21 h 24"/>
                  <a:gd name="T36" fmla="*/ 3 w 8"/>
                  <a:gd name="T37" fmla="*/ 24 h 24"/>
                  <a:gd name="T38" fmla="*/ 3 w 8"/>
                  <a:gd name="T39" fmla="*/ 24 h 24"/>
                  <a:gd name="T40" fmla="*/ 5 w 8"/>
                  <a:gd name="T41" fmla="*/ 21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24"/>
                  <a:gd name="T65" fmla="*/ 8 w 8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24">
                    <a:moveTo>
                      <a:pt x="5" y="21"/>
                    </a:moveTo>
                    <a:lnTo>
                      <a:pt x="5" y="21"/>
                    </a:lnTo>
                    <a:lnTo>
                      <a:pt x="5" y="19"/>
                    </a:lnTo>
                    <a:lnTo>
                      <a:pt x="5" y="16"/>
                    </a:lnTo>
                    <a:lnTo>
                      <a:pt x="5" y="13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3" y="8"/>
                    </a:lnTo>
                    <a:lnTo>
                      <a:pt x="3" y="11"/>
                    </a:lnTo>
                    <a:lnTo>
                      <a:pt x="0" y="13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3" y="21"/>
                    </a:lnTo>
                    <a:lnTo>
                      <a:pt x="3" y="24"/>
                    </a:lnTo>
                    <a:lnTo>
                      <a:pt x="5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62" name="Freeform 3964"/>
              <p:cNvSpPr>
                <a:spLocks/>
              </p:cNvSpPr>
              <p:nvPr/>
            </p:nvSpPr>
            <p:spPr bwMode="auto">
              <a:xfrm>
                <a:off x="3098" y="3746"/>
                <a:ext cx="34" cy="7"/>
              </a:xfrm>
              <a:custGeom>
                <a:avLst/>
                <a:gdLst>
                  <a:gd name="T0" fmla="*/ 34 w 34"/>
                  <a:gd name="T1" fmla="*/ 0 h 7"/>
                  <a:gd name="T2" fmla="*/ 34 w 34"/>
                  <a:gd name="T3" fmla="*/ 0 h 7"/>
                  <a:gd name="T4" fmla="*/ 28 w 34"/>
                  <a:gd name="T5" fmla="*/ 2 h 7"/>
                  <a:gd name="T6" fmla="*/ 26 w 34"/>
                  <a:gd name="T7" fmla="*/ 2 h 7"/>
                  <a:gd name="T8" fmla="*/ 20 w 34"/>
                  <a:gd name="T9" fmla="*/ 2 h 7"/>
                  <a:gd name="T10" fmla="*/ 15 w 34"/>
                  <a:gd name="T11" fmla="*/ 5 h 7"/>
                  <a:gd name="T12" fmla="*/ 13 w 34"/>
                  <a:gd name="T13" fmla="*/ 5 h 7"/>
                  <a:gd name="T14" fmla="*/ 10 w 34"/>
                  <a:gd name="T15" fmla="*/ 5 h 7"/>
                  <a:gd name="T16" fmla="*/ 5 w 34"/>
                  <a:gd name="T17" fmla="*/ 5 h 7"/>
                  <a:gd name="T18" fmla="*/ 2 w 34"/>
                  <a:gd name="T19" fmla="*/ 2 h 7"/>
                  <a:gd name="T20" fmla="*/ 0 w 34"/>
                  <a:gd name="T21" fmla="*/ 5 h 7"/>
                  <a:gd name="T22" fmla="*/ 5 w 34"/>
                  <a:gd name="T23" fmla="*/ 7 h 7"/>
                  <a:gd name="T24" fmla="*/ 7 w 34"/>
                  <a:gd name="T25" fmla="*/ 7 h 7"/>
                  <a:gd name="T26" fmla="*/ 13 w 34"/>
                  <a:gd name="T27" fmla="*/ 7 h 7"/>
                  <a:gd name="T28" fmla="*/ 18 w 34"/>
                  <a:gd name="T29" fmla="*/ 7 h 7"/>
                  <a:gd name="T30" fmla="*/ 20 w 34"/>
                  <a:gd name="T31" fmla="*/ 7 h 7"/>
                  <a:gd name="T32" fmla="*/ 26 w 34"/>
                  <a:gd name="T33" fmla="*/ 5 h 7"/>
                  <a:gd name="T34" fmla="*/ 28 w 34"/>
                  <a:gd name="T35" fmla="*/ 5 h 7"/>
                  <a:gd name="T36" fmla="*/ 34 w 34"/>
                  <a:gd name="T37" fmla="*/ 5 h 7"/>
                  <a:gd name="T38" fmla="*/ 34 w 34"/>
                  <a:gd name="T39" fmla="*/ 5 h 7"/>
                  <a:gd name="T40" fmla="*/ 34 w 34"/>
                  <a:gd name="T41" fmla="*/ 0 h 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7"/>
                  <a:gd name="T65" fmla="*/ 34 w 34"/>
                  <a:gd name="T66" fmla="*/ 7 h 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7">
                    <a:moveTo>
                      <a:pt x="34" y="0"/>
                    </a:moveTo>
                    <a:lnTo>
                      <a:pt x="34" y="0"/>
                    </a:lnTo>
                    <a:lnTo>
                      <a:pt x="28" y="2"/>
                    </a:lnTo>
                    <a:lnTo>
                      <a:pt x="26" y="2"/>
                    </a:lnTo>
                    <a:lnTo>
                      <a:pt x="20" y="2"/>
                    </a:lnTo>
                    <a:lnTo>
                      <a:pt x="15" y="5"/>
                    </a:lnTo>
                    <a:lnTo>
                      <a:pt x="13" y="5"/>
                    </a:lnTo>
                    <a:lnTo>
                      <a:pt x="10" y="5"/>
                    </a:lnTo>
                    <a:lnTo>
                      <a:pt x="5" y="5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5" y="7"/>
                    </a:lnTo>
                    <a:lnTo>
                      <a:pt x="7" y="7"/>
                    </a:lnTo>
                    <a:lnTo>
                      <a:pt x="13" y="7"/>
                    </a:lnTo>
                    <a:lnTo>
                      <a:pt x="18" y="7"/>
                    </a:lnTo>
                    <a:lnTo>
                      <a:pt x="20" y="7"/>
                    </a:lnTo>
                    <a:lnTo>
                      <a:pt x="26" y="5"/>
                    </a:lnTo>
                    <a:lnTo>
                      <a:pt x="28" y="5"/>
                    </a:lnTo>
                    <a:lnTo>
                      <a:pt x="34" y="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63" name="Freeform 3965"/>
              <p:cNvSpPr>
                <a:spLocks/>
              </p:cNvSpPr>
              <p:nvPr/>
            </p:nvSpPr>
            <p:spPr bwMode="auto">
              <a:xfrm>
                <a:off x="3132" y="3735"/>
                <a:ext cx="34" cy="16"/>
              </a:xfrm>
              <a:custGeom>
                <a:avLst/>
                <a:gdLst>
                  <a:gd name="T0" fmla="*/ 34 w 34"/>
                  <a:gd name="T1" fmla="*/ 0 h 16"/>
                  <a:gd name="T2" fmla="*/ 34 w 34"/>
                  <a:gd name="T3" fmla="*/ 0 h 16"/>
                  <a:gd name="T4" fmla="*/ 28 w 34"/>
                  <a:gd name="T5" fmla="*/ 0 h 16"/>
                  <a:gd name="T6" fmla="*/ 23 w 34"/>
                  <a:gd name="T7" fmla="*/ 3 h 16"/>
                  <a:gd name="T8" fmla="*/ 20 w 34"/>
                  <a:gd name="T9" fmla="*/ 3 h 16"/>
                  <a:gd name="T10" fmla="*/ 15 w 34"/>
                  <a:gd name="T11" fmla="*/ 5 h 16"/>
                  <a:gd name="T12" fmla="*/ 10 w 34"/>
                  <a:gd name="T13" fmla="*/ 8 h 16"/>
                  <a:gd name="T14" fmla="*/ 7 w 34"/>
                  <a:gd name="T15" fmla="*/ 8 h 16"/>
                  <a:gd name="T16" fmla="*/ 2 w 34"/>
                  <a:gd name="T17" fmla="*/ 11 h 16"/>
                  <a:gd name="T18" fmla="*/ 0 w 34"/>
                  <a:gd name="T19" fmla="*/ 11 h 16"/>
                  <a:gd name="T20" fmla="*/ 0 w 34"/>
                  <a:gd name="T21" fmla="*/ 16 h 16"/>
                  <a:gd name="T22" fmla="*/ 5 w 34"/>
                  <a:gd name="T23" fmla="*/ 13 h 16"/>
                  <a:gd name="T24" fmla="*/ 7 w 34"/>
                  <a:gd name="T25" fmla="*/ 13 h 16"/>
                  <a:gd name="T26" fmla="*/ 13 w 34"/>
                  <a:gd name="T27" fmla="*/ 11 h 16"/>
                  <a:gd name="T28" fmla="*/ 15 w 34"/>
                  <a:gd name="T29" fmla="*/ 8 h 16"/>
                  <a:gd name="T30" fmla="*/ 20 w 34"/>
                  <a:gd name="T31" fmla="*/ 8 h 16"/>
                  <a:gd name="T32" fmla="*/ 26 w 34"/>
                  <a:gd name="T33" fmla="*/ 5 h 16"/>
                  <a:gd name="T34" fmla="*/ 28 w 34"/>
                  <a:gd name="T35" fmla="*/ 5 h 16"/>
                  <a:gd name="T36" fmla="*/ 34 w 34"/>
                  <a:gd name="T37" fmla="*/ 5 h 16"/>
                  <a:gd name="T38" fmla="*/ 34 w 34"/>
                  <a:gd name="T39" fmla="*/ 5 h 16"/>
                  <a:gd name="T40" fmla="*/ 34 w 34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6"/>
                  <a:gd name="T65" fmla="*/ 34 w 34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6">
                    <a:moveTo>
                      <a:pt x="34" y="0"/>
                    </a:moveTo>
                    <a:lnTo>
                      <a:pt x="34" y="0"/>
                    </a:lnTo>
                    <a:lnTo>
                      <a:pt x="28" y="0"/>
                    </a:lnTo>
                    <a:lnTo>
                      <a:pt x="23" y="3"/>
                    </a:lnTo>
                    <a:lnTo>
                      <a:pt x="20" y="3"/>
                    </a:lnTo>
                    <a:lnTo>
                      <a:pt x="15" y="5"/>
                    </a:lnTo>
                    <a:lnTo>
                      <a:pt x="10" y="8"/>
                    </a:lnTo>
                    <a:lnTo>
                      <a:pt x="7" y="8"/>
                    </a:lnTo>
                    <a:lnTo>
                      <a:pt x="2" y="11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13" y="11"/>
                    </a:lnTo>
                    <a:lnTo>
                      <a:pt x="15" y="8"/>
                    </a:lnTo>
                    <a:lnTo>
                      <a:pt x="20" y="8"/>
                    </a:lnTo>
                    <a:lnTo>
                      <a:pt x="26" y="5"/>
                    </a:lnTo>
                    <a:lnTo>
                      <a:pt x="28" y="5"/>
                    </a:lnTo>
                    <a:lnTo>
                      <a:pt x="34" y="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64" name="Freeform 3966"/>
              <p:cNvSpPr>
                <a:spLocks/>
              </p:cNvSpPr>
              <p:nvPr/>
            </p:nvSpPr>
            <p:spPr bwMode="auto">
              <a:xfrm>
                <a:off x="3166" y="3735"/>
                <a:ext cx="62" cy="13"/>
              </a:xfrm>
              <a:custGeom>
                <a:avLst/>
                <a:gdLst>
                  <a:gd name="T0" fmla="*/ 62 w 62"/>
                  <a:gd name="T1" fmla="*/ 8 h 13"/>
                  <a:gd name="T2" fmla="*/ 62 w 62"/>
                  <a:gd name="T3" fmla="*/ 8 h 13"/>
                  <a:gd name="T4" fmla="*/ 54 w 62"/>
                  <a:gd name="T5" fmla="*/ 5 h 13"/>
                  <a:gd name="T6" fmla="*/ 47 w 62"/>
                  <a:gd name="T7" fmla="*/ 3 h 13"/>
                  <a:gd name="T8" fmla="*/ 39 w 62"/>
                  <a:gd name="T9" fmla="*/ 0 h 13"/>
                  <a:gd name="T10" fmla="*/ 31 w 62"/>
                  <a:gd name="T11" fmla="*/ 0 h 13"/>
                  <a:gd name="T12" fmla="*/ 23 w 62"/>
                  <a:gd name="T13" fmla="*/ 0 h 13"/>
                  <a:gd name="T14" fmla="*/ 15 w 62"/>
                  <a:gd name="T15" fmla="*/ 0 h 13"/>
                  <a:gd name="T16" fmla="*/ 7 w 62"/>
                  <a:gd name="T17" fmla="*/ 0 h 13"/>
                  <a:gd name="T18" fmla="*/ 0 w 62"/>
                  <a:gd name="T19" fmla="*/ 0 h 13"/>
                  <a:gd name="T20" fmla="*/ 0 w 62"/>
                  <a:gd name="T21" fmla="*/ 5 h 13"/>
                  <a:gd name="T22" fmla="*/ 7 w 62"/>
                  <a:gd name="T23" fmla="*/ 3 h 13"/>
                  <a:gd name="T24" fmla="*/ 15 w 62"/>
                  <a:gd name="T25" fmla="*/ 3 h 13"/>
                  <a:gd name="T26" fmla="*/ 23 w 62"/>
                  <a:gd name="T27" fmla="*/ 3 h 13"/>
                  <a:gd name="T28" fmla="*/ 31 w 62"/>
                  <a:gd name="T29" fmla="*/ 3 h 13"/>
                  <a:gd name="T30" fmla="*/ 39 w 62"/>
                  <a:gd name="T31" fmla="*/ 5 h 13"/>
                  <a:gd name="T32" fmla="*/ 47 w 62"/>
                  <a:gd name="T33" fmla="*/ 5 h 13"/>
                  <a:gd name="T34" fmla="*/ 54 w 62"/>
                  <a:gd name="T35" fmla="*/ 8 h 13"/>
                  <a:gd name="T36" fmla="*/ 60 w 62"/>
                  <a:gd name="T37" fmla="*/ 13 h 13"/>
                  <a:gd name="T38" fmla="*/ 60 w 62"/>
                  <a:gd name="T39" fmla="*/ 13 h 13"/>
                  <a:gd name="T40" fmla="*/ 62 w 62"/>
                  <a:gd name="T41" fmla="*/ 8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2"/>
                  <a:gd name="T64" fmla="*/ 0 h 13"/>
                  <a:gd name="T65" fmla="*/ 62 w 62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2" h="13">
                    <a:moveTo>
                      <a:pt x="62" y="8"/>
                    </a:moveTo>
                    <a:lnTo>
                      <a:pt x="62" y="8"/>
                    </a:lnTo>
                    <a:lnTo>
                      <a:pt x="54" y="5"/>
                    </a:lnTo>
                    <a:lnTo>
                      <a:pt x="47" y="3"/>
                    </a:lnTo>
                    <a:lnTo>
                      <a:pt x="39" y="0"/>
                    </a:lnTo>
                    <a:lnTo>
                      <a:pt x="31" y="0"/>
                    </a:lnTo>
                    <a:lnTo>
                      <a:pt x="23" y="0"/>
                    </a:lnTo>
                    <a:lnTo>
                      <a:pt x="15" y="0"/>
                    </a:lnTo>
                    <a:lnTo>
                      <a:pt x="7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7" y="3"/>
                    </a:lnTo>
                    <a:lnTo>
                      <a:pt x="15" y="3"/>
                    </a:lnTo>
                    <a:lnTo>
                      <a:pt x="23" y="3"/>
                    </a:lnTo>
                    <a:lnTo>
                      <a:pt x="31" y="3"/>
                    </a:lnTo>
                    <a:lnTo>
                      <a:pt x="39" y="5"/>
                    </a:lnTo>
                    <a:lnTo>
                      <a:pt x="47" y="5"/>
                    </a:lnTo>
                    <a:lnTo>
                      <a:pt x="54" y="8"/>
                    </a:lnTo>
                    <a:lnTo>
                      <a:pt x="60" y="13"/>
                    </a:lnTo>
                    <a:lnTo>
                      <a:pt x="62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65" name="Freeform 3967"/>
              <p:cNvSpPr>
                <a:spLocks/>
              </p:cNvSpPr>
              <p:nvPr/>
            </p:nvSpPr>
            <p:spPr bwMode="auto">
              <a:xfrm>
                <a:off x="3226" y="3743"/>
                <a:ext cx="44" cy="60"/>
              </a:xfrm>
              <a:custGeom>
                <a:avLst/>
                <a:gdLst>
                  <a:gd name="T0" fmla="*/ 44 w 44"/>
                  <a:gd name="T1" fmla="*/ 60 h 60"/>
                  <a:gd name="T2" fmla="*/ 44 w 44"/>
                  <a:gd name="T3" fmla="*/ 60 h 60"/>
                  <a:gd name="T4" fmla="*/ 44 w 44"/>
                  <a:gd name="T5" fmla="*/ 50 h 60"/>
                  <a:gd name="T6" fmla="*/ 39 w 44"/>
                  <a:gd name="T7" fmla="*/ 42 h 60"/>
                  <a:gd name="T8" fmla="*/ 36 w 44"/>
                  <a:gd name="T9" fmla="*/ 34 h 60"/>
                  <a:gd name="T10" fmla="*/ 31 w 44"/>
                  <a:gd name="T11" fmla="*/ 26 h 60"/>
                  <a:gd name="T12" fmla="*/ 23 w 44"/>
                  <a:gd name="T13" fmla="*/ 18 h 60"/>
                  <a:gd name="T14" fmla="*/ 18 w 44"/>
                  <a:gd name="T15" fmla="*/ 13 h 60"/>
                  <a:gd name="T16" fmla="*/ 10 w 44"/>
                  <a:gd name="T17" fmla="*/ 5 h 60"/>
                  <a:gd name="T18" fmla="*/ 2 w 44"/>
                  <a:gd name="T19" fmla="*/ 0 h 60"/>
                  <a:gd name="T20" fmla="*/ 0 w 44"/>
                  <a:gd name="T21" fmla="*/ 5 h 60"/>
                  <a:gd name="T22" fmla="*/ 8 w 44"/>
                  <a:gd name="T23" fmla="*/ 10 h 60"/>
                  <a:gd name="T24" fmla="*/ 15 w 44"/>
                  <a:gd name="T25" fmla="*/ 16 h 60"/>
                  <a:gd name="T26" fmla="*/ 21 w 44"/>
                  <a:gd name="T27" fmla="*/ 21 h 60"/>
                  <a:gd name="T28" fmla="*/ 28 w 44"/>
                  <a:gd name="T29" fmla="*/ 29 h 60"/>
                  <a:gd name="T30" fmla="*/ 34 w 44"/>
                  <a:gd name="T31" fmla="*/ 37 h 60"/>
                  <a:gd name="T32" fmla="*/ 36 w 44"/>
                  <a:gd name="T33" fmla="*/ 45 h 60"/>
                  <a:gd name="T34" fmla="*/ 39 w 44"/>
                  <a:gd name="T35" fmla="*/ 52 h 60"/>
                  <a:gd name="T36" fmla="*/ 42 w 44"/>
                  <a:gd name="T37" fmla="*/ 60 h 60"/>
                  <a:gd name="T38" fmla="*/ 42 w 44"/>
                  <a:gd name="T39" fmla="*/ 60 h 60"/>
                  <a:gd name="T40" fmla="*/ 44 w 44"/>
                  <a:gd name="T41" fmla="*/ 60 h 6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4"/>
                  <a:gd name="T64" fmla="*/ 0 h 60"/>
                  <a:gd name="T65" fmla="*/ 44 w 44"/>
                  <a:gd name="T66" fmla="*/ 60 h 6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4" h="60">
                    <a:moveTo>
                      <a:pt x="44" y="60"/>
                    </a:moveTo>
                    <a:lnTo>
                      <a:pt x="44" y="60"/>
                    </a:lnTo>
                    <a:lnTo>
                      <a:pt x="44" y="50"/>
                    </a:lnTo>
                    <a:lnTo>
                      <a:pt x="39" y="42"/>
                    </a:lnTo>
                    <a:lnTo>
                      <a:pt x="36" y="34"/>
                    </a:lnTo>
                    <a:lnTo>
                      <a:pt x="31" y="26"/>
                    </a:lnTo>
                    <a:lnTo>
                      <a:pt x="23" y="18"/>
                    </a:lnTo>
                    <a:lnTo>
                      <a:pt x="18" y="13"/>
                    </a:lnTo>
                    <a:lnTo>
                      <a:pt x="10" y="5"/>
                    </a:lnTo>
                    <a:lnTo>
                      <a:pt x="2" y="0"/>
                    </a:lnTo>
                    <a:lnTo>
                      <a:pt x="0" y="5"/>
                    </a:lnTo>
                    <a:lnTo>
                      <a:pt x="8" y="10"/>
                    </a:lnTo>
                    <a:lnTo>
                      <a:pt x="15" y="16"/>
                    </a:lnTo>
                    <a:lnTo>
                      <a:pt x="21" y="21"/>
                    </a:lnTo>
                    <a:lnTo>
                      <a:pt x="28" y="29"/>
                    </a:lnTo>
                    <a:lnTo>
                      <a:pt x="34" y="37"/>
                    </a:lnTo>
                    <a:lnTo>
                      <a:pt x="36" y="45"/>
                    </a:lnTo>
                    <a:lnTo>
                      <a:pt x="39" y="52"/>
                    </a:lnTo>
                    <a:lnTo>
                      <a:pt x="42" y="60"/>
                    </a:lnTo>
                    <a:lnTo>
                      <a:pt x="44" y="6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66" name="Freeform 3968"/>
              <p:cNvSpPr>
                <a:spLocks/>
              </p:cNvSpPr>
              <p:nvPr/>
            </p:nvSpPr>
            <p:spPr bwMode="auto">
              <a:xfrm>
                <a:off x="3241" y="3803"/>
                <a:ext cx="29" cy="37"/>
              </a:xfrm>
              <a:custGeom>
                <a:avLst/>
                <a:gdLst>
                  <a:gd name="T0" fmla="*/ 3 w 29"/>
                  <a:gd name="T1" fmla="*/ 37 h 37"/>
                  <a:gd name="T2" fmla="*/ 3 w 29"/>
                  <a:gd name="T3" fmla="*/ 37 h 37"/>
                  <a:gd name="T4" fmla="*/ 8 w 29"/>
                  <a:gd name="T5" fmla="*/ 34 h 37"/>
                  <a:gd name="T6" fmla="*/ 13 w 29"/>
                  <a:gd name="T7" fmla="*/ 29 h 37"/>
                  <a:gd name="T8" fmla="*/ 19 w 29"/>
                  <a:gd name="T9" fmla="*/ 26 h 37"/>
                  <a:gd name="T10" fmla="*/ 21 w 29"/>
                  <a:gd name="T11" fmla="*/ 21 h 37"/>
                  <a:gd name="T12" fmla="*/ 27 w 29"/>
                  <a:gd name="T13" fmla="*/ 16 h 37"/>
                  <a:gd name="T14" fmla="*/ 29 w 29"/>
                  <a:gd name="T15" fmla="*/ 11 h 37"/>
                  <a:gd name="T16" fmla="*/ 29 w 29"/>
                  <a:gd name="T17" fmla="*/ 6 h 37"/>
                  <a:gd name="T18" fmla="*/ 29 w 29"/>
                  <a:gd name="T19" fmla="*/ 0 h 37"/>
                  <a:gd name="T20" fmla="*/ 27 w 29"/>
                  <a:gd name="T21" fmla="*/ 0 h 37"/>
                  <a:gd name="T22" fmla="*/ 27 w 29"/>
                  <a:gd name="T23" fmla="*/ 6 h 37"/>
                  <a:gd name="T24" fmla="*/ 27 w 29"/>
                  <a:gd name="T25" fmla="*/ 11 h 37"/>
                  <a:gd name="T26" fmla="*/ 24 w 29"/>
                  <a:gd name="T27" fmla="*/ 13 h 37"/>
                  <a:gd name="T28" fmla="*/ 19 w 29"/>
                  <a:gd name="T29" fmla="*/ 19 h 37"/>
                  <a:gd name="T30" fmla="*/ 16 w 29"/>
                  <a:gd name="T31" fmla="*/ 24 h 37"/>
                  <a:gd name="T32" fmla="*/ 11 w 29"/>
                  <a:gd name="T33" fmla="*/ 26 h 37"/>
                  <a:gd name="T34" fmla="*/ 6 w 29"/>
                  <a:gd name="T35" fmla="*/ 32 h 37"/>
                  <a:gd name="T36" fmla="*/ 0 w 29"/>
                  <a:gd name="T37" fmla="*/ 34 h 37"/>
                  <a:gd name="T38" fmla="*/ 0 w 29"/>
                  <a:gd name="T39" fmla="*/ 34 h 37"/>
                  <a:gd name="T40" fmla="*/ 3 w 29"/>
                  <a:gd name="T41" fmla="*/ 37 h 3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37"/>
                  <a:gd name="T65" fmla="*/ 29 w 29"/>
                  <a:gd name="T66" fmla="*/ 37 h 3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37">
                    <a:moveTo>
                      <a:pt x="3" y="37"/>
                    </a:moveTo>
                    <a:lnTo>
                      <a:pt x="3" y="37"/>
                    </a:lnTo>
                    <a:lnTo>
                      <a:pt x="8" y="34"/>
                    </a:lnTo>
                    <a:lnTo>
                      <a:pt x="13" y="29"/>
                    </a:lnTo>
                    <a:lnTo>
                      <a:pt x="19" y="26"/>
                    </a:lnTo>
                    <a:lnTo>
                      <a:pt x="21" y="21"/>
                    </a:lnTo>
                    <a:lnTo>
                      <a:pt x="27" y="16"/>
                    </a:lnTo>
                    <a:lnTo>
                      <a:pt x="29" y="11"/>
                    </a:lnTo>
                    <a:lnTo>
                      <a:pt x="29" y="6"/>
                    </a:lnTo>
                    <a:lnTo>
                      <a:pt x="29" y="0"/>
                    </a:lnTo>
                    <a:lnTo>
                      <a:pt x="27" y="0"/>
                    </a:lnTo>
                    <a:lnTo>
                      <a:pt x="27" y="6"/>
                    </a:lnTo>
                    <a:lnTo>
                      <a:pt x="27" y="11"/>
                    </a:lnTo>
                    <a:lnTo>
                      <a:pt x="24" y="13"/>
                    </a:lnTo>
                    <a:lnTo>
                      <a:pt x="19" y="19"/>
                    </a:lnTo>
                    <a:lnTo>
                      <a:pt x="16" y="24"/>
                    </a:lnTo>
                    <a:lnTo>
                      <a:pt x="11" y="26"/>
                    </a:lnTo>
                    <a:lnTo>
                      <a:pt x="6" y="32"/>
                    </a:lnTo>
                    <a:lnTo>
                      <a:pt x="0" y="34"/>
                    </a:lnTo>
                    <a:lnTo>
                      <a:pt x="3" y="37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67" name="Freeform 3969"/>
              <p:cNvSpPr>
                <a:spLocks/>
              </p:cNvSpPr>
              <p:nvPr/>
            </p:nvSpPr>
            <p:spPr bwMode="auto">
              <a:xfrm>
                <a:off x="3205" y="3835"/>
                <a:ext cx="39" cy="8"/>
              </a:xfrm>
              <a:custGeom>
                <a:avLst/>
                <a:gdLst>
                  <a:gd name="T0" fmla="*/ 0 w 39"/>
                  <a:gd name="T1" fmla="*/ 2 h 8"/>
                  <a:gd name="T2" fmla="*/ 0 w 39"/>
                  <a:gd name="T3" fmla="*/ 2 h 8"/>
                  <a:gd name="T4" fmla="*/ 5 w 39"/>
                  <a:gd name="T5" fmla="*/ 5 h 8"/>
                  <a:gd name="T6" fmla="*/ 10 w 39"/>
                  <a:gd name="T7" fmla="*/ 8 h 8"/>
                  <a:gd name="T8" fmla="*/ 15 w 39"/>
                  <a:gd name="T9" fmla="*/ 8 h 8"/>
                  <a:gd name="T10" fmla="*/ 18 w 39"/>
                  <a:gd name="T11" fmla="*/ 8 h 8"/>
                  <a:gd name="T12" fmla="*/ 23 w 39"/>
                  <a:gd name="T13" fmla="*/ 8 h 8"/>
                  <a:gd name="T14" fmla="*/ 29 w 39"/>
                  <a:gd name="T15" fmla="*/ 8 h 8"/>
                  <a:gd name="T16" fmla="*/ 34 w 39"/>
                  <a:gd name="T17" fmla="*/ 8 h 8"/>
                  <a:gd name="T18" fmla="*/ 39 w 39"/>
                  <a:gd name="T19" fmla="*/ 5 h 8"/>
                  <a:gd name="T20" fmla="*/ 36 w 39"/>
                  <a:gd name="T21" fmla="*/ 2 h 8"/>
                  <a:gd name="T22" fmla="*/ 34 w 39"/>
                  <a:gd name="T23" fmla="*/ 2 h 8"/>
                  <a:gd name="T24" fmla="*/ 29 w 39"/>
                  <a:gd name="T25" fmla="*/ 5 h 8"/>
                  <a:gd name="T26" fmla="*/ 23 w 39"/>
                  <a:gd name="T27" fmla="*/ 5 h 8"/>
                  <a:gd name="T28" fmla="*/ 18 w 39"/>
                  <a:gd name="T29" fmla="*/ 5 h 8"/>
                  <a:gd name="T30" fmla="*/ 15 w 39"/>
                  <a:gd name="T31" fmla="*/ 5 h 8"/>
                  <a:gd name="T32" fmla="*/ 10 w 39"/>
                  <a:gd name="T33" fmla="*/ 2 h 8"/>
                  <a:gd name="T34" fmla="*/ 8 w 39"/>
                  <a:gd name="T35" fmla="*/ 2 h 8"/>
                  <a:gd name="T36" fmla="*/ 2 w 39"/>
                  <a:gd name="T37" fmla="*/ 0 h 8"/>
                  <a:gd name="T38" fmla="*/ 2 w 39"/>
                  <a:gd name="T39" fmla="*/ 0 h 8"/>
                  <a:gd name="T40" fmla="*/ 0 w 39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9"/>
                  <a:gd name="T64" fmla="*/ 0 h 8"/>
                  <a:gd name="T65" fmla="*/ 39 w 39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9" h="8">
                    <a:moveTo>
                      <a:pt x="0" y="2"/>
                    </a:moveTo>
                    <a:lnTo>
                      <a:pt x="0" y="2"/>
                    </a:lnTo>
                    <a:lnTo>
                      <a:pt x="5" y="5"/>
                    </a:lnTo>
                    <a:lnTo>
                      <a:pt x="10" y="8"/>
                    </a:lnTo>
                    <a:lnTo>
                      <a:pt x="15" y="8"/>
                    </a:lnTo>
                    <a:lnTo>
                      <a:pt x="18" y="8"/>
                    </a:lnTo>
                    <a:lnTo>
                      <a:pt x="23" y="8"/>
                    </a:lnTo>
                    <a:lnTo>
                      <a:pt x="29" y="8"/>
                    </a:lnTo>
                    <a:lnTo>
                      <a:pt x="34" y="8"/>
                    </a:lnTo>
                    <a:lnTo>
                      <a:pt x="39" y="5"/>
                    </a:lnTo>
                    <a:lnTo>
                      <a:pt x="36" y="2"/>
                    </a:lnTo>
                    <a:lnTo>
                      <a:pt x="34" y="2"/>
                    </a:lnTo>
                    <a:lnTo>
                      <a:pt x="29" y="5"/>
                    </a:lnTo>
                    <a:lnTo>
                      <a:pt x="23" y="5"/>
                    </a:lnTo>
                    <a:lnTo>
                      <a:pt x="18" y="5"/>
                    </a:lnTo>
                    <a:lnTo>
                      <a:pt x="15" y="5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68" name="Freeform 3970"/>
              <p:cNvSpPr>
                <a:spLocks/>
              </p:cNvSpPr>
              <p:nvPr/>
            </p:nvSpPr>
            <p:spPr bwMode="auto">
              <a:xfrm>
                <a:off x="3202" y="3814"/>
                <a:ext cx="8" cy="23"/>
              </a:xfrm>
              <a:custGeom>
                <a:avLst/>
                <a:gdLst>
                  <a:gd name="T0" fmla="*/ 3 w 8"/>
                  <a:gd name="T1" fmla="*/ 0 h 23"/>
                  <a:gd name="T2" fmla="*/ 3 w 8"/>
                  <a:gd name="T3" fmla="*/ 0 h 23"/>
                  <a:gd name="T4" fmla="*/ 3 w 8"/>
                  <a:gd name="T5" fmla="*/ 2 h 23"/>
                  <a:gd name="T6" fmla="*/ 3 w 8"/>
                  <a:gd name="T7" fmla="*/ 5 h 23"/>
                  <a:gd name="T8" fmla="*/ 3 w 8"/>
                  <a:gd name="T9" fmla="*/ 8 h 23"/>
                  <a:gd name="T10" fmla="*/ 3 w 8"/>
                  <a:gd name="T11" fmla="*/ 10 h 23"/>
                  <a:gd name="T12" fmla="*/ 0 w 8"/>
                  <a:gd name="T13" fmla="*/ 15 h 23"/>
                  <a:gd name="T14" fmla="*/ 0 w 8"/>
                  <a:gd name="T15" fmla="*/ 18 h 23"/>
                  <a:gd name="T16" fmla="*/ 0 w 8"/>
                  <a:gd name="T17" fmla="*/ 21 h 23"/>
                  <a:gd name="T18" fmla="*/ 3 w 8"/>
                  <a:gd name="T19" fmla="*/ 23 h 23"/>
                  <a:gd name="T20" fmla="*/ 5 w 8"/>
                  <a:gd name="T21" fmla="*/ 21 h 23"/>
                  <a:gd name="T22" fmla="*/ 5 w 8"/>
                  <a:gd name="T23" fmla="*/ 18 h 23"/>
                  <a:gd name="T24" fmla="*/ 5 w 8"/>
                  <a:gd name="T25" fmla="*/ 18 h 23"/>
                  <a:gd name="T26" fmla="*/ 5 w 8"/>
                  <a:gd name="T27" fmla="*/ 15 h 23"/>
                  <a:gd name="T28" fmla="*/ 5 w 8"/>
                  <a:gd name="T29" fmla="*/ 13 h 23"/>
                  <a:gd name="T30" fmla="*/ 5 w 8"/>
                  <a:gd name="T31" fmla="*/ 8 h 23"/>
                  <a:gd name="T32" fmla="*/ 5 w 8"/>
                  <a:gd name="T33" fmla="*/ 5 h 23"/>
                  <a:gd name="T34" fmla="*/ 8 w 8"/>
                  <a:gd name="T35" fmla="*/ 2 h 23"/>
                  <a:gd name="T36" fmla="*/ 5 w 8"/>
                  <a:gd name="T37" fmla="*/ 0 h 23"/>
                  <a:gd name="T38" fmla="*/ 5 w 8"/>
                  <a:gd name="T39" fmla="*/ 0 h 23"/>
                  <a:gd name="T40" fmla="*/ 3 w 8"/>
                  <a:gd name="T41" fmla="*/ 0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23"/>
                  <a:gd name="T65" fmla="*/ 8 w 8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23">
                    <a:moveTo>
                      <a:pt x="3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3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5" y="15"/>
                    </a:lnTo>
                    <a:lnTo>
                      <a:pt x="5" y="13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69" name="Freeform 3971"/>
              <p:cNvSpPr>
                <a:spLocks/>
              </p:cNvSpPr>
              <p:nvPr/>
            </p:nvSpPr>
            <p:spPr bwMode="auto">
              <a:xfrm>
                <a:off x="3192" y="3793"/>
                <a:ext cx="15" cy="21"/>
              </a:xfrm>
              <a:custGeom>
                <a:avLst/>
                <a:gdLst>
                  <a:gd name="T0" fmla="*/ 0 w 15"/>
                  <a:gd name="T1" fmla="*/ 2 h 21"/>
                  <a:gd name="T2" fmla="*/ 0 w 15"/>
                  <a:gd name="T3" fmla="*/ 2 h 21"/>
                  <a:gd name="T4" fmla="*/ 2 w 15"/>
                  <a:gd name="T5" fmla="*/ 5 h 21"/>
                  <a:gd name="T6" fmla="*/ 5 w 15"/>
                  <a:gd name="T7" fmla="*/ 5 h 21"/>
                  <a:gd name="T8" fmla="*/ 5 w 15"/>
                  <a:gd name="T9" fmla="*/ 8 h 21"/>
                  <a:gd name="T10" fmla="*/ 8 w 15"/>
                  <a:gd name="T11" fmla="*/ 10 h 21"/>
                  <a:gd name="T12" fmla="*/ 10 w 15"/>
                  <a:gd name="T13" fmla="*/ 13 h 21"/>
                  <a:gd name="T14" fmla="*/ 10 w 15"/>
                  <a:gd name="T15" fmla="*/ 16 h 21"/>
                  <a:gd name="T16" fmla="*/ 13 w 15"/>
                  <a:gd name="T17" fmla="*/ 18 h 21"/>
                  <a:gd name="T18" fmla="*/ 13 w 15"/>
                  <a:gd name="T19" fmla="*/ 21 h 21"/>
                  <a:gd name="T20" fmla="*/ 15 w 15"/>
                  <a:gd name="T21" fmla="*/ 21 h 21"/>
                  <a:gd name="T22" fmla="*/ 15 w 15"/>
                  <a:gd name="T23" fmla="*/ 16 h 21"/>
                  <a:gd name="T24" fmla="*/ 13 w 15"/>
                  <a:gd name="T25" fmla="*/ 13 h 21"/>
                  <a:gd name="T26" fmla="*/ 13 w 15"/>
                  <a:gd name="T27" fmla="*/ 10 h 21"/>
                  <a:gd name="T28" fmla="*/ 10 w 15"/>
                  <a:gd name="T29" fmla="*/ 8 h 21"/>
                  <a:gd name="T30" fmla="*/ 8 w 15"/>
                  <a:gd name="T31" fmla="*/ 5 h 21"/>
                  <a:gd name="T32" fmla="*/ 5 w 15"/>
                  <a:gd name="T33" fmla="*/ 2 h 21"/>
                  <a:gd name="T34" fmla="*/ 2 w 15"/>
                  <a:gd name="T35" fmla="*/ 0 h 21"/>
                  <a:gd name="T36" fmla="*/ 0 w 15"/>
                  <a:gd name="T37" fmla="*/ 0 h 21"/>
                  <a:gd name="T38" fmla="*/ 0 w 15"/>
                  <a:gd name="T39" fmla="*/ 0 h 21"/>
                  <a:gd name="T40" fmla="*/ 0 w 15"/>
                  <a:gd name="T41" fmla="*/ 2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21"/>
                  <a:gd name="T65" fmla="*/ 15 w 15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21">
                    <a:moveTo>
                      <a:pt x="0" y="2"/>
                    </a:moveTo>
                    <a:lnTo>
                      <a:pt x="0" y="2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5" y="8"/>
                    </a:lnTo>
                    <a:lnTo>
                      <a:pt x="8" y="10"/>
                    </a:lnTo>
                    <a:lnTo>
                      <a:pt x="10" y="13"/>
                    </a:lnTo>
                    <a:lnTo>
                      <a:pt x="10" y="16"/>
                    </a:lnTo>
                    <a:lnTo>
                      <a:pt x="13" y="18"/>
                    </a:lnTo>
                    <a:lnTo>
                      <a:pt x="13" y="21"/>
                    </a:lnTo>
                    <a:lnTo>
                      <a:pt x="15" y="21"/>
                    </a:lnTo>
                    <a:lnTo>
                      <a:pt x="15" y="16"/>
                    </a:lnTo>
                    <a:lnTo>
                      <a:pt x="13" y="13"/>
                    </a:lnTo>
                    <a:lnTo>
                      <a:pt x="13" y="10"/>
                    </a:lnTo>
                    <a:lnTo>
                      <a:pt x="10" y="8"/>
                    </a:lnTo>
                    <a:lnTo>
                      <a:pt x="8" y="5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70" name="Freeform 3972"/>
              <p:cNvSpPr>
                <a:spLocks/>
              </p:cNvSpPr>
              <p:nvPr/>
            </p:nvSpPr>
            <p:spPr bwMode="auto">
              <a:xfrm>
                <a:off x="3152" y="3788"/>
                <a:ext cx="40" cy="7"/>
              </a:xfrm>
              <a:custGeom>
                <a:avLst/>
                <a:gdLst>
                  <a:gd name="T0" fmla="*/ 3 w 40"/>
                  <a:gd name="T1" fmla="*/ 5 h 7"/>
                  <a:gd name="T2" fmla="*/ 3 w 40"/>
                  <a:gd name="T3" fmla="*/ 5 h 7"/>
                  <a:gd name="T4" fmla="*/ 8 w 40"/>
                  <a:gd name="T5" fmla="*/ 5 h 7"/>
                  <a:gd name="T6" fmla="*/ 11 w 40"/>
                  <a:gd name="T7" fmla="*/ 5 h 7"/>
                  <a:gd name="T8" fmla="*/ 16 w 40"/>
                  <a:gd name="T9" fmla="*/ 5 h 7"/>
                  <a:gd name="T10" fmla="*/ 21 w 40"/>
                  <a:gd name="T11" fmla="*/ 5 h 7"/>
                  <a:gd name="T12" fmla="*/ 27 w 40"/>
                  <a:gd name="T13" fmla="*/ 5 h 7"/>
                  <a:gd name="T14" fmla="*/ 29 w 40"/>
                  <a:gd name="T15" fmla="*/ 5 h 7"/>
                  <a:gd name="T16" fmla="*/ 34 w 40"/>
                  <a:gd name="T17" fmla="*/ 7 h 7"/>
                  <a:gd name="T18" fmla="*/ 40 w 40"/>
                  <a:gd name="T19" fmla="*/ 7 h 7"/>
                  <a:gd name="T20" fmla="*/ 40 w 40"/>
                  <a:gd name="T21" fmla="*/ 5 h 7"/>
                  <a:gd name="T22" fmla="*/ 37 w 40"/>
                  <a:gd name="T23" fmla="*/ 2 h 7"/>
                  <a:gd name="T24" fmla="*/ 32 w 40"/>
                  <a:gd name="T25" fmla="*/ 2 h 7"/>
                  <a:gd name="T26" fmla="*/ 27 w 40"/>
                  <a:gd name="T27" fmla="*/ 0 h 7"/>
                  <a:gd name="T28" fmla="*/ 21 w 40"/>
                  <a:gd name="T29" fmla="*/ 0 h 7"/>
                  <a:gd name="T30" fmla="*/ 16 w 40"/>
                  <a:gd name="T31" fmla="*/ 0 h 7"/>
                  <a:gd name="T32" fmla="*/ 11 w 40"/>
                  <a:gd name="T33" fmla="*/ 0 h 7"/>
                  <a:gd name="T34" fmla="*/ 6 w 40"/>
                  <a:gd name="T35" fmla="*/ 2 h 7"/>
                  <a:gd name="T36" fmla="*/ 0 w 40"/>
                  <a:gd name="T37" fmla="*/ 2 h 7"/>
                  <a:gd name="T38" fmla="*/ 0 w 40"/>
                  <a:gd name="T39" fmla="*/ 2 h 7"/>
                  <a:gd name="T40" fmla="*/ 3 w 40"/>
                  <a:gd name="T41" fmla="*/ 5 h 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0"/>
                  <a:gd name="T64" fmla="*/ 0 h 7"/>
                  <a:gd name="T65" fmla="*/ 40 w 40"/>
                  <a:gd name="T66" fmla="*/ 7 h 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0" h="7">
                    <a:moveTo>
                      <a:pt x="3" y="5"/>
                    </a:moveTo>
                    <a:lnTo>
                      <a:pt x="3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6" y="5"/>
                    </a:lnTo>
                    <a:lnTo>
                      <a:pt x="21" y="5"/>
                    </a:lnTo>
                    <a:lnTo>
                      <a:pt x="27" y="5"/>
                    </a:lnTo>
                    <a:lnTo>
                      <a:pt x="29" y="5"/>
                    </a:lnTo>
                    <a:lnTo>
                      <a:pt x="34" y="7"/>
                    </a:lnTo>
                    <a:lnTo>
                      <a:pt x="40" y="7"/>
                    </a:lnTo>
                    <a:lnTo>
                      <a:pt x="40" y="5"/>
                    </a:lnTo>
                    <a:lnTo>
                      <a:pt x="37" y="2"/>
                    </a:lnTo>
                    <a:lnTo>
                      <a:pt x="32" y="2"/>
                    </a:lnTo>
                    <a:lnTo>
                      <a:pt x="27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1" y="0"/>
                    </a:lnTo>
                    <a:lnTo>
                      <a:pt x="6" y="2"/>
                    </a:lnTo>
                    <a:lnTo>
                      <a:pt x="0" y="2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71" name="Freeform 3973"/>
              <p:cNvSpPr>
                <a:spLocks/>
              </p:cNvSpPr>
              <p:nvPr/>
            </p:nvSpPr>
            <p:spPr bwMode="auto">
              <a:xfrm>
                <a:off x="3118" y="3790"/>
                <a:ext cx="37" cy="29"/>
              </a:xfrm>
              <a:custGeom>
                <a:avLst/>
                <a:gdLst>
                  <a:gd name="T0" fmla="*/ 3 w 37"/>
                  <a:gd name="T1" fmla="*/ 29 h 29"/>
                  <a:gd name="T2" fmla="*/ 8 w 37"/>
                  <a:gd name="T3" fmla="*/ 26 h 29"/>
                  <a:gd name="T4" fmla="*/ 11 w 37"/>
                  <a:gd name="T5" fmla="*/ 21 h 29"/>
                  <a:gd name="T6" fmla="*/ 16 w 37"/>
                  <a:gd name="T7" fmla="*/ 19 h 29"/>
                  <a:gd name="T8" fmla="*/ 19 w 37"/>
                  <a:gd name="T9" fmla="*/ 13 h 29"/>
                  <a:gd name="T10" fmla="*/ 24 w 37"/>
                  <a:gd name="T11" fmla="*/ 11 h 29"/>
                  <a:gd name="T12" fmla="*/ 27 w 37"/>
                  <a:gd name="T13" fmla="*/ 8 h 29"/>
                  <a:gd name="T14" fmla="*/ 32 w 37"/>
                  <a:gd name="T15" fmla="*/ 5 h 29"/>
                  <a:gd name="T16" fmla="*/ 37 w 37"/>
                  <a:gd name="T17" fmla="*/ 3 h 29"/>
                  <a:gd name="T18" fmla="*/ 34 w 37"/>
                  <a:gd name="T19" fmla="*/ 0 h 29"/>
                  <a:gd name="T20" fmla="*/ 32 w 37"/>
                  <a:gd name="T21" fmla="*/ 3 h 29"/>
                  <a:gd name="T22" fmla="*/ 27 w 37"/>
                  <a:gd name="T23" fmla="*/ 5 h 29"/>
                  <a:gd name="T24" fmla="*/ 21 w 37"/>
                  <a:gd name="T25" fmla="*/ 8 h 29"/>
                  <a:gd name="T26" fmla="*/ 16 w 37"/>
                  <a:gd name="T27" fmla="*/ 11 h 29"/>
                  <a:gd name="T28" fmla="*/ 14 w 37"/>
                  <a:gd name="T29" fmla="*/ 16 h 29"/>
                  <a:gd name="T30" fmla="*/ 8 w 37"/>
                  <a:gd name="T31" fmla="*/ 19 h 29"/>
                  <a:gd name="T32" fmla="*/ 6 w 37"/>
                  <a:gd name="T33" fmla="*/ 24 h 29"/>
                  <a:gd name="T34" fmla="*/ 0 w 37"/>
                  <a:gd name="T35" fmla="*/ 26 h 29"/>
                  <a:gd name="T36" fmla="*/ 3 w 37"/>
                  <a:gd name="T37" fmla="*/ 29 h 2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7"/>
                  <a:gd name="T58" fmla="*/ 0 h 29"/>
                  <a:gd name="T59" fmla="*/ 37 w 37"/>
                  <a:gd name="T60" fmla="*/ 29 h 2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7" h="29">
                    <a:moveTo>
                      <a:pt x="3" y="29"/>
                    </a:moveTo>
                    <a:lnTo>
                      <a:pt x="8" y="26"/>
                    </a:lnTo>
                    <a:lnTo>
                      <a:pt x="11" y="21"/>
                    </a:lnTo>
                    <a:lnTo>
                      <a:pt x="16" y="19"/>
                    </a:lnTo>
                    <a:lnTo>
                      <a:pt x="19" y="13"/>
                    </a:lnTo>
                    <a:lnTo>
                      <a:pt x="24" y="11"/>
                    </a:lnTo>
                    <a:lnTo>
                      <a:pt x="27" y="8"/>
                    </a:lnTo>
                    <a:lnTo>
                      <a:pt x="32" y="5"/>
                    </a:lnTo>
                    <a:lnTo>
                      <a:pt x="37" y="3"/>
                    </a:lnTo>
                    <a:lnTo>
                      <a:pt x="34" y="0"/>
                    </a:lnTo>
                    <a:lnTo>
                      <a:pt x="32" y="3"/>
                    </a:lnTo>
                    <a:lnTo>
                      <a:pt x="27" y="5"/>
                    </a:lnTo>
                    <a:lnTo>
                      <a:pt x="21" y="8"/>
                    </a:lnTo>
                    <a:lnTo>
                      <a:pt x="16" y="11"/>
                    </a:lnTo>
                    <a:lnTo>
                      <a:pt x="14" y="16"/>
                    </a:lnTo>
                    <a:lnTo>
                      <a:pt x="8" y="19"/>
                    </a:lnTo>
                    <a:lnTo>
                      <a:pt x="6" y="24"/>
                    </a:lnTo>
                    <a:lnTo>
                      <a:pt x="0" y="26"/>
                    </a:lnTo>
                    <a:lnTo>
                      <a:pt x="3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72" name="Freeform 3974"/>
              <p:cNvSpPr>
                <a:spLocks/>
              </p:cNvSpPr>
              <p:nvPr/>
            </p:nvSpPr>
            <p:spPr bwMode="auto">
              <a:xfrm>
                <a:off x="2716" y="3735"/>
                <a:ext cx="337" cy="92"/>
              </a:xfrm>
              <a:custGeom>
                <a:avLst/>
                <a:gdLst>
                  <a:gd name="T0" fmla="*/ 0 w 337"/>
                  <a:gd name="T1" fmla="*/ 16 h 92"/>
                  <a:gd name="T2" fmla="*/ 0 w 337"/>
                  <a:gd name="T3" fmla="*/ 42 h 92"/>
                  <a:gd name="T4" fmla="*/ 2 w 337"/>
                  <a:gd name="T5" fmla="*/ 66 h 92"/>
                  <a:gd name="T6" fmla="*/ 5 w 337"/>
                  <a:gd name="T7" fmla="*/ 76 h 92"/>
                  <a:gd name="T8" fmla="*/ 10 w 337"/>
                  <a:gd name="T9" fmla="*/ 84 h 92"/>
                  <a:gd name="T10" fmla="*/ 49 w 337"/>
                  <a:gd name="T11" fmla="*/ 87 h 92"/>
                  <a:gd name="T12" fmla="*/ 89 w 337"/>
                  <a:gd name="T13" fmla="*/ 87 h 92"/>
                  <a:gd name="T14" fmla="*/ 125 w 337"/>
                  <a:gd name="T15" fmla="*/ 87 h 92"/>
                  <a:gd name="T16" fmla="*/ 164 w 337"/>
                  <a:gd name="T17" fmla="*/ 87 h 92"/>
                  <a:gd name="T18" fmla="*/ 209 w 337"/>
                  <a:gd name="T19" fmla="*/ 89 h 92"/>
                  <a:gd name="T20" fmla="*/ 251 w 337"/>
                  <a:gd name="T21" fmla="*/ 89 h 92"/>
                  <a:gd name="T22" fmla="*/ 269 w 337"/>
                  <a:gd name="T23" fmla="*/ 92 h 92"/>
                  <a:gd name="T24" fmla="*/ 287 w 337"/>
                  <a:gd name="T25" fmla="*/ 92 h 92"/>
                  <a:gd name="T26" fmla="*/ 303 w 337"/>
                  <a:gd name="T27" fmla="*/ 89 h 92"/>
                  <a:gd name="T28" fmla="*/ 319 w 337"/>
                  <a:gd name="T29" fmla="*/ 81 h 92"/>
                  <a:gd name="T30" fmla="*/ 329 w 337"/>
                  <a:gd name="T31" fmla="*/ 66 h 92"/>
                  <a:gd name="T32" fmla="*/ 334 w 337"/>
                  <a:gd name="T33" fmla="*/ 45 h 92"/>
                  <a:gd name="T34" fmla="*/ 337 w 337"/>
                  <a:gd name="T35" fmla="*/ 26 h 92"/>
                  <a:gd name="T36" fmla="*/ 337 w 337"/>
                  <a:gd name="T37" fmla="*/ 18 h 92"/>
                  <a:gd name="T38" fmla="*/ 334 w 337"/>
                  <a:gd name="T39" fmla="*/ 13 h 92"/>
                  <a:gd name="T40" fmla="*/ 332 w 337"/>
                  <a:gd name="T41" fmla="*/ 8 h 92"/>
                  <a:gd name="T42" fmla="*/ 324 w 337"/>
                  <a:gd name="T43" fmla="*/ 5 h 92"/>
                  <a:gd name="T44" fmla="*/ 308 w 337"/>
                  <a:gd name="T45" fmla="*/ 3 h 92"/>
                  <a:gd name="T46" fmla="*/ 293 w 337"/>
                  <a:gd name="T47" fmla="*/ 0 h 92"/>
                  <a:gd name="T48" fmla="*/ 285 w 337"/>
                  <a:gd name="T49" fmla="*/ 0 h 92"/>
                  <a:gd name="T50" fmla="*/ 279 w 337"/>
                  <a:gd name="T51" fmla="*/ 0 h 92"/>
                  <a:gd name="T52" fmla="*/ 274 w 337"/>
                  <a:gd name="T53" fmla="*/ 0 h 92"/>
                  <a:gd name="T54" fmla="*/ 264 w 337"/>
                  <a:gd name="T55" fmla="*/ 0 h 92"/>
                  <a:gd name="T56" fmla="*/ 251 w 337"/>
                  <a:gd name="T57" fmla="*/ 3 h 92"/>
                  <a:gd name="T58" fmla="*/ 232 w 337"/>
                  <a:gd name="T59" fmla="*/ 3 h 92"/>
                  <a:gd name="T60" fmla="*/ 209 w 337"/>
                  <a:gd name="T61" fmla="*/ 3 h 92"/>
                  <a:gd name="T62" fmla="*/ 185 w 337"/>
                  <a:gd name="T63" fmla="*/ 5 h 92"/>
                  <a:gd name="T64" fmla="*/ 136 w 337"/>
                  <a:gd name="T65" fmla="*/ 8 h 92"/>
                  <a:gd name="T66" fmla="*/ 86 w 337"/>
                  <a:gd name="T67" fmla="*/ 11 h 92"/>
                  <a:gd name="T68" fmla="*/ 62 w 337"/>
                  <a:gd name="T69" fmla="*/ 13 h 92"/>
                  <a:gd name="T70" fmla="*/ 41 w 337"/>
                  <a:gd name="T71" fmla="*/ 13 h 92"/>
                  <a:gd name="T72" fmla="*/ 26 w 337"/>
                  <a:gd name="T73" fmla="*/ 13 h 92"/>
                  <a:gd name="T74" fmla="*/ 10 w 337"/>
                  <a:gd name="T75" fmla="*/ 16 h 92"/>
                  <a:gd name="T76" fmla="*/ 2 w 337"/>
                  <a:gd name="T77" fmla="*/ 16 h 92"/>
                  <a:gd name="T78" fmla="*/ 0 w 337"/>
                  <a:gd name="T79" fmla="*/ 16 h 9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337"/>
                  <a:gd name="T121" fmla="*/ 0 h 92"/>
                  <a:gd name="T122" fmla="*/ 337 w 337"/>
                  <a:gd name="T123" fmla="*/ 92 h 92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337" h="92">
                    <a:moveTo>
                      <a:pt x="0" y="16"/>
                    </a:moveTo>
                    <a:lnTo>
                      <a:pt x="0" y="42"/>
                    </a:lnTo>
                    <a:lnTo>
                      <a:pt x="2" y="66"/>
                    </a:lnTo>
                    <a:lnTo>
                      <a:pt x="5" y="76"/>
                    </a:lnTo>
                    <a:lnTo>
                      <a:pt x="10" y="84"/>
                    </a:lnTo>
                    <a:lnTo>
                      <a:pt x="49" y="87"/>
                    </a:lnTo>
                    <a:lnTo>
                      <a:pt x="89" y="87"/>
                    </a:lnTo>
                    <a:lnTo>
                      <a:pt x="125" y="87"/>
                    </a:lnTo>
                    <a:lnTo>
                      <a:pt x="164" y="87"/>
                    </a:lnTo>
                    <a:lnTo>
                      <a:pt x="209" y="89"/>
                    </a:lnTo>
                    <a:lnTo>
                      <a:pt x="251" y="89"/>
                    </a:lnTo>
                    <a:lnTo>
                      <a:pt x="269" y="92"/>
                    </a:lnTo>
                    <a:lnTo>
                      <a:pt x="287" y="92"/>
                    </a:lnTo>
                    <a:lnTo>
                      <a:pt x="303" y="89"/>
                    </a:lnTo>
                    <a:lnTo>
                      <a:pt x="319" y="81"/>
                    </a:lnTo>
                    <a:lnTo>
                      <a:pt x="329" y="66"/>
                    </a:lnTo>
                    <a:lnTo>
                      <a:pt x="334" y="45"/>
                    </a:lnTo>
                    <a:lnTo>
                      <a:pt x="337" y="26"/>
                    </a:lnTo>
                    <a:lnTo>
                      <a:pt x="337" y="18"/>
                    </a:lnTo>
                    <a:lnTo>
                      <a:pt x="334" y="13"/>
                    </a:lnTo>
                    <a:lnTo>
                      <a:pt x="332" y="8"/>
                    </a:lnTo>
                    <a:lnTo>
                      <a:pt x="324" y="5"/>
                    </a:lnTo>
                    <a:lnTo>
                      <a:pt x="308" y="3"/>
                    </a:lnTo>
                    <a:lnTo>
                      <a:pt x="293" y="0"/>
                    </a:lnTo>
                    <a:lnTo>
                      <a:pt x="285" y="0"/>
                    </a:lnTo>
                    <a:lnTo>
                      <a:pt x="279" y="0"/>
                    </a:lnTo>
                    <a:lnTo>
                      <a:pt x="274" y="0"/>
                    </a:lnTo>
                    <a:lnTo>
                      <a:pt x="264" y="0"/>
                    </a:lnTo>
                    <a:lnTo>
                      <a:pt x="251" y="3"/>
                    </a:lnTo>
                    <a:lnTo>
                      <a:pt x="232" y="3"/>
                    </a:lnTo>
                    <a:lnTo>
                      <a:pt x="209" y="3"/>
                    </a:lnTo>
                    <a:lnTo>
                      <a:pt x="185" y="5"/>
                    </a:lnTo>
                    <a:lnTo>
                      <a:pt x="136" y="8"/>
                    </a:lnTo>
                    <a:lnTo>
                      <a:pt x="86" y="11"/>
                    </a:lnTo>
                    <a:lnTo>
                      <a:pt x="62" y="13"/>
                    </a:lnTo>
                    <a:lnTo>
                      <a:pt x="41" y="13"/>
                    </a:lnTo>
                    <a:lnTo>
                      <a:pt x="26" y="13"/>
                    </a:lnTo>
                    <a:lnTo>
                      <a:pt x="10" y="16"/>
                    </a:lnTo>
                    <a:lnTo>
                      <a:pt x="2" y="1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758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73" name="Freeform 3975"/>
              <p:cNvSpPr>
                <a:spLocks/>
              </p:cNvSpPr>
              <p:nvPr/>
            </p:nvSpPr>
            <p:spPr bwMode="auto">
              <a:xfrm>
                <a:off x="2716" y="3751"/>
                <a:ext cx="2" cy="52"/>
              </a:xfrm>
              <a:custGeom>
                <a:avLst/>
                <a:gdLst>
                  <a:gd name="T0" fmla="*/ 2 w 2"/>
                  <a:gd name="T1" fmla="*/ 50 h 52"/>
                  <a:gd name="T2" fmla="*/ 2 w 2"/>
                  <a:gd name="T3" fmla="*/ 50 h 52"/>
                  <a:gd name="T4" fmla="*/ 2 w 2"/>
                  <a:gd name="T5" fmla="*/ 44 h 52"/>
                  <a:gd name="T6" fmla="*/ 2 w 2"/>
                  <a:gd name="T7" fmla="*/ 39 h 52"/>
                  <a:gd name="T8" fmla="*/ 2 w 2"/>
                  <a:gd name="T9" fmla="*/ 31 h 52"/>
                  <a:gd name="T10" fmla="*/ 2 w 2"/>
                  <a:gd name="T11" fmla="*/ 26 h 52"/>
                  <a:gd name="T12" fmla="*/ 2 w 2"/>
                  <a:gd name="T13" fmla="*/ 21 h 52"/>
                  <a:gd name="T14" fmla="*/ 2 w 2"/>
                  <a:gd name="T15" fmla="*/ 13 h 52"/>
                  <a:gd name="T16" fmla="*/ 2 w 2"/>
                  <a:gd name="T17" fmla="*/ 8 h 52"/>
                  <a:gd name="T18" fmla="*/ 2 w 2"/>
                  <a:gd name="T19" fmla="*/ 0 h 52"/>
                  <a:gd name="T20" fmla="*/ 0 w 2"/>
                  <a:gd name="T21" fmla="*/ 0 h 52"/>
                  <a:gd name="T22" fmla="*/ 0 w 2"/>
                  <a:gd name="T23" fmla="*/ 8 h 52"/>
                  <a:gd name="T24" fmla="*/ 0 w 2"/>
                  <a:gd name="T25" fmla="*/ 13 h 52"/>
                  <a:gd name="T26" fmla="*/ 0 w 2"/>
                  <a:gd name="T27" fmla="*/ 21 h 52"/>
                  <a:gd name="T28" fmla="*/ 0 w 2"/>
                  <a:gd name="T29" fmla="*/ 26 h 52"/>
                  <a:gd name="T30" fmla="*/ 0 w 2"/>
                  <a:gd name="T31" fmla="*/ 31 h 52"/>
                  <a:gd name="T32" fmla="*/ 0 w 2"/>
                  <a:gd name="T33" fmla="*/ 39 h 52"/>
                  <a:gd name="T34" fmla="*/ 0 w 2"/>
                  <a:gd name="T35" fmla="*/ 44 h 52"/>
                  <a:gd name="T36" fmla="*/ 0 w 2"/>
                  <a:gd name="T37" fmla="*/ 52 h 52"/>
                  <a:gd name="T38" fmla="*/ 0 w 2"/>
                  <a:gd name="T39" fmla="*/ 52 h 52"/>
                  <a:gd name="T40" fmla="*/ 2 w 2"/>
                  <a:gd name="T41" fmla="*/ 50 h 5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"/>
                  <a:gd name="T64" fmla="*/ 0 h 52"/>
                  <a:gd name="T65" fmla="*/ 2 w 2"/>
                  <a:gd name="T66" fmla="*/ 52 h 5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" h="52">
                    <a:moveTo>
                      <a:pt x="2" y="50"/>
                    </a:moveTo>
                    <a:lnTo>
                      <a:pt x="2" y="50"/>
                    </a:lnTo>
                    <a:lnTo>
                      <a:pt x="2" y="44"/>
                    </a:lnTo>
                    <a:lnTo>
                      <a:pt x="2" y="39"/>
                    </a:lnTo>
                    <a:lnTo>
                      <a:pt x="2" y="31"/>
                    </a:lnTo>
                    <a:lnTo>
                      <a:pt x="2" y="26"/>
                    </a:lnTo>
                    <a:lnTo>
                      <a:pt x="2" y="21"/>
                    </a:lnTo>
                    <a:lnTo>
                      <a:pt x="2" y="13"/>
                    </a:lnTo>
                    <a:lnTo>
                      <a:pt x="2" y="8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8"/>
                    </a:lnTo>
                    <a:lnTo>
                      <a:pt x="0" y="13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0" y="31"/>
                    </a:lnTo>
                    <a:lnTo>
                      <a:pt x="0" y="39"/>
                    </a:lnTo>
                    <a:lnTo>
                      <a:pt x="0" y="44"/>
                    </a:lnTo>
                    <a:lnTo>
                      <a:pt x="0" y="52"/>
                    </a:lnTo>
                    <a:lnTo>
                      <a:pt x="2" y="5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74" name="Freeform 3976"/>
              <p:cNvSpPr>
                <a:spLocks/>
              </p:cNvSpPr>
              <p:nvPr/>
            </p:nvSpPr>
            <p:spPr bwMode="auto">
              <a:xfrm>
                <a:off x="2716" y="3801"/>
                <a:ext cx="10" cy="18"/>
              </a:xfrm>
              <a:custGeom>
                <a:avLst/>
                <a:gdLst>
                  <a:gd name="T0" fmla="*/ 10 w 10"/>
                  <a:gd name="T1" fmla="*/ 15 h 18"/>
                  <a:gd name="T2" fmla="*/ 10 w 10"/>
                  <a:gd name="T3" fmla="*/ 15 h 18"/>
                  <a:gd name="T4" fmla="*/ 10 w 10"/>
                  <a:gd name="T5" fmla="*/ 15 h 18"/>
                  <a:gd name="T6" fmla="*/ 7 w 10"/>
                  <a:gd name="T7" fmla="*/ 13 h 18"/>
                  <a:gd name="T8" fmla="*/ 7 w 10"/>
                  <a:gd name="T9" fmla="*/ 13 h 18"/>
                  <a:gd name="T10" fmla="*/ 5 w 10"/>
                  <a:gd name="T11" fmla="*/ 10 h 18"/>
                  <a:gd name="T12" fmla="*/ 5 w 10"/>
                  <a:gd name="T13" fmla="*/ 8 h 18"/>
                  <a:gd name="T14" fmla="*/ 5 w 10"/>
                  <a:gd name="T15" fmla="*/ 5 h 18"/>
                  <a:gd name="T16" fmla="*/ 5 w 10"/>
                  <a:gd name="T17" fmla="*/ 2 h 18"/>
                  <a:gd name="T18" fmla="*/ 2 w 10"/>
                  <a:gd name="T19" fmla="*/ 0 h 18"/>
                  <a:gd name="T20" fmla="*/ 0 w 10"/>
                  <a:gd name="T21" fmla="*/ 2 h 18"/>
                  <a:gd name="T22" fmla="*/ 0 w 10"/>
                  <a:gd name="T23" fmla="*/ 2 h 18"/>
                  <a:gd name="T24" fmla="*/ 0 w 10"/>
                  <a:gd name="T25" fmla="*/ 5 h 18"/>
                  <a:gd name="T26" fmla="*/ 2 w 10"/>
                  <a:gd name="T27" fmla="*/ 10 h 18"/>
                  <a:gd name="T28" fmla="*/ 2 w 10"/>
                  <a:gd name="T29" fmla="*/ 13 h 18"/>
                  <a:gd name="T30" fmla="*/ 5 w 10"/>
                  <a:gd name="T31" fmla="*/ 15 h 18"/>
                  <a:gd name="T32" fmla="*/ 5 w 10"/>
                  <a:gd name="T33" fmla="*/ 15 h 18"/>
                  <a:gd name="T34" fmla="*/ 7 w 10"/>
                  <a:gd name="T35" fmla="*/ 18 h 18"/>
                  <a:gd name="T36" fmla="*/ 10 w 10"/>
                  <a:gd name="T37" fmla="*/ 18 h 18"/>
                  <a:gd name="T38" fmla="*/ 10 w 10"/>
                  <a:gd name="T39" fmla="*/ 18 h 18"/>
                  <a:gd name="T40" fmla="*/ 10 w 10"/>
                  <a:gd name="T41" fmla="*/ 15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"/>
                  <a:gd name="T64" fmla="*/ 0 h 18"/>
                  <a:gd name="T65" fmla="*/ 10 w 10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" h="18">
                    <a:moveTo>
                      <a:pt x="10" y="15"/>
                    </a:moveTo>
                    <a:lnTo>
                      <a:pt x="10" y="15"/>
                    </a:lnTo>
                    <a:lnTo>
                      <a:pt x="7" y="13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10"/>
                    </a:lnTo>
                    <a:lnTo>
                      <a:pt x="2" y="13"/>
                    </a:lnTo>
                    <a:lnTo>
                      <a:pt x="5" y="15"/>
                    </a:lnTo>
                    <a:lnTo>
                      <a:pt x="7" y="18"/>
                    </a:lnTo>
                    <a:lnTo>
                      <a:pt x="10" y="18"/>
                    </a:lnTo>
                    <a:lnTo>
                      <a:pt x="10" y="1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75" name="Freeform 3977"/>
              <p:cNvSpPr>
                <a:spLocks/>
              </p:cNvSpPr>
              <p:nvPr/>
            </p:nvSpPr>
            <p:spPr bwMode="auto">
              <a:xfrm>
                <a:off x="2726" y="3816"/>
                <a:ext cx="154" cy="8"/>
              </a:xfrm>
              <a:custGeom>
                <a:avLst/>
                <a:gdLst>
                  <a:gd name="T0" fmla="*/ 154 w 154"/>
                  <a:gd name="T1" fmla="*/ 3 h 8"/>
                  <a:gd name="T2" fmla="*/ 154 w 154"/>
                  <a:gd name="T3" fmla="*/ 3 h 8"/>
                  <a:gd name="T4" fmla="*/ 133 w 154"/>
                  <a:gd name="T5" fmla="*/ 3 h 8"/>
                  <a:gd name="T6" fmla="*/ 115 w 154"/>
                  <a:gd name="T7" fmla="*/ 3 h 8"/>
                  <a:gd name="T8" fmla="*/ 97 w 154"/>
                  <a:gd name="T9" fmla="*/ 3 h 8"/>
                  <a:gd name="T10" fmla="*/ 79 w 154"/>
                  <a:gd name="T11" fmla="*/ 3 h 8"/>
                  <a:gd name="T12" fmla="*/ 58 w 154"/>
                  <a:gd name="T13" fmla="*/ 3 h 8"/>
                  <a:gd name="T14" fmla="*/ 39 w 154"/>
                  <a:gd name="T15" fmla="*/ 3 h 8"/>
                  <a:gd name="T16" fmla="*/ 21 w 154"/>
                  <a:gd name="T17" fmla="*/ 3 h 8"/>
                  <a:gd name="T18" fmla="*/ 0 w 154"/>
                  <a:gd name="T19" fmla="*/ 0 h 8"/>
                  <a:gd name="T20" fmla="*/ 0 w 154"/>
                  <a:gd name="T21" fmla="*/ 3 h 8"/>
                  <a:gd name="T22" fmla="*/ 21 w 154"/>
                  <a:gd name="T23" fmla="*/ 6 h 8"/>
                  <a:gd name="T24" fmla="*/ 39 w 154"/>
                  <a:gd name="T25" fmla="*/ 6 h 8"/>
                  <a:gd name="T26" fmla="*/ 58 w 154"/>
                  <a:gd name="T27" fmla="*/ 8 h 8"/>
                  <a:gd name="T28" fmla="*/ 79 w 154"/>
                  <a:gd name="T29" fmla="*/ 8 h 8"/>
                  <a:gd name="T30" fmla="*/ 97 w 154"/>
                  <a:gd name="T31" fmla="*/ 8 h 8"/>
                  <a:gd name="T32" fmla="*/ 115 w 154"/>
                  <a:gd name="T33" fmla="*/ 8 h 8"/>
                  <a:gd name="T34" fmla="*/ 133 w 154"/>
                  <a:gd name="T35" fmla="*/ 6 h 8"/>
                  <a:gd name="T36" fmla="*/ 154 w 154"/>
                  <a:gd name="T37" fmla="*/ 6 h 8"/>
                  <a:gd name="T38" fmla="*/ 154 w 154"/>
                  <a:gd name="T39" fmla="*/ 6 h 8"/>
                  <a:gd name="T40" fmla="*/ 154 w 154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4"/>
                  <a:gd name="T64" fmla="*/ 0 h 8"/>
                  <a:gd name="T65" fmla="*/ 154 w 154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4" h="8">
                    <a:moveTo>
                      <a:pt x="154" y="3"/>
                    </a:moveTo>
                    <a:lnTo>
                      <a:pt x="154" y="3"/>
                    </a:lnTo>
                    <a:lnTo>
                      <a:pt x="133" y="3"/>
                    </a:lnTo>
                    <a:lnTo>
                      <a:pt x="115" y="3"/>
                    </a:lnTo>
                    <a:lnTo>
                      <a:pt x="97" y="3"/>
                    </a:lnTo>
                    <a:lnTo>
                      <a:pt x="79" y="3"/>
                    </a:lnTo>
                    <a:lnTo>
                      <a:pt x="58" y="3"/>
                    </a:lnTo>
                    <a:lnTo>
                      <a:pt x="39" y="3"/>
                    </a:lnTo>
                    <a:lnTo>
                      <a:pt x="21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1" y="6"/>
                    </a:lnTo>
                    <a:lnTo>
                      <a:pt x="39" y="6"/>
                    </a:lnTo>
                    <a:lnTo>
                      <a:pt x="58" y="8"/>
                    </a:lnTo>
                    <a:lnTo>
                      <a:pt x="79" y="8"/>
                    </a:lnTo>
                    <a:lnTo>
                      <a:pt x="97" y="8"/>
                    </a:lnTo>
                    <a:lnTo>
                      <a:pt x="115" y="8"/>
                    </a:lnTo>
                    <a:lnTo>
                      <a:pt x="133" y="6"/>
                    </a:lnTo>
                    <a:lnTo>
                      <a:pt x="154" y="6"/>
                    </a:lnTo>
                    <a:lnTo>
                      <a:pt x="154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76" name="Freeform 3978"/>
              <p:cNvSpPr>
                <a:spLocks/>
              </p:cNvSpPr>
              <p:nvPr/>
            </p:nvSpPr>
            <p:spPr bwMode="auto">
              <a:xfrm>
                <a:off x="2880" y="3819"/>
                <a:ext cx="87" cy="8"/>
              </a:xfrm>
              <a:custGeom>
                <a:avLst/>
                <a:gdLst>
                  <a:gd name="T0" fmla="*/ 87 w 87"/>
                  <a:gd name="T1" fmla="*/ 5 h 8"/>
                  <a:gd name="T2" fmla="*/ 87 w 87"/>
                  <a:gd name="T3" fmla="*/ 5 h 8"/>
                  <a:gd name="T4" fmla="*/ 74 w 87"/>
                  <a:gd name="T5" fmla="*/ 5 h 8"/>
                  <a:gd name="T6" fmla="*/ 63 w 87"/>
                  <a:gd name="T7" fmla="*/ 3 h 8"/>
                  <a:gd name="T8" fmla="*/ 53 w 87"/>
                  <a:gd name="T9" fmla="*/ 3 h 8"/>
                  <a:gd name="T10" fmla="*/ 42 w 87"/>
                  <a:gd name="T11" fmla="*/ 3 h 8"/>
                  <a:gd name="T12" fmla="*/ 32 w 87"/>
                  <a:gd name="T13" fmla="*/ 3 h 8"/>
                  <a:gd name="T14" fmla="*/ 21 w 87"/>
                  <a:gd name="T15" fmla="*/ 0 h 8"/>
                  <a:gd name="T16" fmla="*/ 11 w 87"/>
                  <a:gd name="T17" fmla="*/ 0 h 8"/>
                  <a:gd name="T18" fmla="*/ 0 w 87"/>
                  <a:gd name="T19" fmla="*/ 0 h 8"/>
                  <a:gd name="T20" fmla="*/ 0 w 87"/>
                  <a:gd name="T21" fmla="*/ 3 h 8"/>
                  <a:gd name="T22" fmla="*/ 11 w 87"/>
                  <a:gd name="T23" fmla="*/ 5 h 8"/>
                  <a:gd name="T24" fmla="*/ 21 w 87"/>
                  <a:gd name="T25" fmla="*/ 5 h 8"/>
                  <a:gd name="T26" fmla="*/ 32 w 87"/>
                  <a:gd name="T27" fmla="*/ 5 h 8"/>
                  <a:gd name="T28" fmla="*/ 42 w 87"/>
                  <a:gd name="T29" fmla="*/ 5 h 8"/>
                  <a:gd name="T30" fmla="*/ 53 w 87"/>
                  <a:gd name="T31" fmla="*/ 8 h 8"/>
                  <a:gd name="T32" fmla="*/ 63 w 87"/>
                  <a:gd name="T33" fmla="*/ 8 h 8"/>
                  <a:gd name="T34" fmla="*/ 74 w 87"/>
                  <a:gd name="T35" fmla="*/ 8 h 8"/>
                  <a:gd name="T36" fmla="*/ 87 w 87"/>
                  <a:gd name="T37" fmla="*/ 8 h 8"/>
                  <a:gd name="T38" fmla="*/ 87 w 87"/>
                  <a:gd name="T39" fmla="*/ 8 h 8"/>
                  <a:gd name="T40" fmla="*/ 87 w 87"/>
                  <a:gd name="T41" fmla="*/ 5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7"/>
                  <a:gd name="T64" fmla="*/ 0 h 8"/>
                  <a:gd name="T65" fmla="*/ 87 w 87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7" h="8">
                    <a:moveTo>
                      <a:pt x="87" y="5"/>
                    </a:moveTo>
                    <a:lnTo>
                      <a:pt x="87" y="5"/>
                    </a:lnTo>
                    <a:lnTo>
                      <a:pt x="74" y="5"/>
                    </a:lnTo>
                    <a:lnTo>
                      <a:pt x="63" y="3"/>
                    </a:lnTo>
                    <a:lnTo>
                      <a:pt x="53" y="3"/>
                    </a:lnTo>
                    <a:lnTo>
                      <a:pt x="42" y="3"/>
                    </a:lnTo>
                    <a:lnTo>
                      <a:pt x="32" y="3"/>
                    </a:lnTo>
                    <a:lnTo>
                      <a:pt x="21" y="0"/>
                    </a:lnTo>
                    <a:lnTo>
                      <a:pt x="11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11" y="5"/>
                    </a:lnTo>
                    <a:lnTo>
                      <a:pt x="21" y="5"/>
                    </a:lnTo>
                    <a:lnTo>
                      <a:pt x="32" y="5"/>
                    </a:lnTo>
                    <a:lnTo>
                      <a:pt x="42" y="5"/>
                    </a:lnTo>
                    <a:lnTo>
                      <a:pt x="53" y="8"/>
                    </a:lnTo>
                    <a:lnTo>
                      <a:pt x="63" y="8"/>
                    </a:lnTo>
                    <a:lnTo>
                      <a:pt x="74" y="8"/>
                    </a:lnTo>
                    <a:lnTo>
                      <a:pt x="87" y="8"/>
                    </a:lnTo>
                    <a:lnTo>
                      <a:pt x="87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77" name="Freeform 3979"/>
              <p:cNvSpPr>
                <a:spLocks/>
              </p:cNvSpPr>
              <p:nvPr/>
            </p:nvSpPr>
            <p:spPr bwMode="auto">
              <a:xfrm>
                <a:off x="2967" y="3814"/>
                <a:ext cx="70" cy="15"/>
              </a:xfrm>
              <a:custGeom>
                <a:avLst/>
                <a:gdLst>
                  <a:gd name="T0" fmla="*/ 68 w 70"/>
                  <a:gd name="T1" fmla="*/ 0 h 15"/>
                  <a:gd name="T2" fmla="*/ 68 w 70"/>
                  <a:gd name="T3" fmla="*/ 0 h 15"/>
                  <a:gd name="T4" fmla="*/ 60 w 70"/>
                  <a:gd name="T5" fmla="*/ 5 h 15"/>
                  <a:gd name="T6" fmla="*/ 52 w 70"/>
                  <a:gd name="T7" fmla="*/ 8 h 15"/>
                  <a:gd name="T8" fmla="*/ 44 w 70"/>
                  <a:gd name="T9" fmla="*/ 10 h 15"/>
                  <a:gd name="T10" fmla="*/ 36 w 70"/>
                  <a:gd name="T11" fmla="*/ 10 h 15"/>
                  <a:gd name="T12" fmla="*/ 26 w 70"/>
                  <a:gd name="T13" fmla="*/ 10 h 15"/>
                  <a:gd name="T14" fmla="*/ 18 w 70"/>
                  <a:gd name="T15" fmla="*/ 10 h 15"/>
                  <a:gd name="T16" fmla="*/ 8 w 70"/>
                  <a:gd name="T17" fmla="*/ 10 h 15"/>
                  <a:gd name="T18" fmla="*/ 0 w 70"/>
                  <a:gd name="T19" fmla="*/ 10 h 15"/>
                  <a:gd name="T20" fmla="*/ 0 w 70"/>
                  <a:gd name="T21" fmla="*/ 13 h 15"/>
                  <a:gd name="T22" fmla="*/ 8 w 70"/>
                  <a:gd name="T23" fmla="*/ 13 h 15"/>
                  <a:gd name="T24" fmla="*/ 18 w 70"/>
                  <a:gd name="T25" fmla="*/ 13 h 15"/>
                  <a:gd name="T26" fmla="*/ 26 w 70"/>
                  <a:gd name="T27" fmla="*/ 15 h 15"/>
                  <a:gd name="T28" fmla="*/ 36 w 70"/>
                  <a:gd name="T29" fmla="*/ 15 h 15"/>
                  <a:gd name="T30" fmla="*/ 44 w 70"/>
                  <a:gd name="T31" fmla="*/ 13 h 15"/>
                  <a:gd name="T32" fmla="*/ 52 w 70"/>
                  <a:gd name="T33" fmla="*/ 13 h 15"/>
                  <a:gd name="T34" fmla="*/ 60 w 70"/>
                  <a:gd name="T35" fmla="*/ 8 h 15"/>
                  <a:gd name="T36" fmla="*/ 70 w 70"/>
                  <a:gd name="T37" fmla="*/ 2 h 15"/>
                  <a:gd name="T38" fmla="*/ 70 w 70"/>
                  <a:gd name="T39" fmla="*/ 2 h 15"/>
                  <a:gd name="T40" fmla="*/ 68 w 70"/>
                  <a:gd name="T41" fmla="*/ 0 h 1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70"/>
                  <a:gd name="T64" fmla="*/ 0 h 15"/>
                  <a:gd name="T65" fmla="*/ 70 w 70"/>
                  <a:gd name="T66" fmla="*/ 15 h 1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70" h="15">
                    <a:moveTo>
                      <a:pt x="68" y="0"/>
                    </a:moveTo>
                    <a:lnTo>
                      <a:pt x="68" y="0"/>
                    </a:lnTo>
                    <a:lnTo>
                      <a:pt x="60" y="5"/>
                    </a:lnTo>
                    <a:lnTo>
                      <a:pt x="52" y="8"/>
                    </a:lnTo>
                    <a:lnTo>
                      <a:pt x="44" y="10"/>
                    </a:lnTo>
                    <a:lnTo>
                      <a:pt x="36" y="10"/>
                    </a:lnTo>
                    <a:lnTo>
                      <a:pt x="26" y="10"/>
                    </a:lnTo>
                    <a:lnTo>
                      <a:pt x="18" y="10"/>
                    </a:lnTo>
                    <a:lnTo>
                      <a:pt x="8" y="10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8" y="13"/>
                    </a:lnTo>
                    <a:lnTo>
                      <a:pt x="18" y="13"/>
                    </a:lnTo>
                    <a:lnTo>
                      <a:pt x="26" y="15"/>
                    </a:lnTo>
                    <a:lnTo>
                      <a:pt x="36" y="15"/>
                    </a:lnTo>
                    <a:lnTo>
                      <a:pt x="44" y="13"/>
                    </a:lnTo>
                    <a:lnTo>
                      <a:pt x="52" y="13"/>
                    </a:lnTo>
                    <a:lnTo>
                      <a:pt x="60" y="8"/>
                    </a:lnTo>
                    <a:lnTo>
                      <a:pt x="70" y="2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78" name="Freeform 3980"/>
              <p:cNvSpPr>
                <a:spLocks/>
              </p:cNvSpPr>
              <p:nvPr/>
            </p:nvSpPr>
            <p:spPr bwMode="auto">
              <a:xfrm>
                <a:off x="3035" y="3746"/>
                <a:ext cx="21" cy="70"/>
              </a:xfrm>
              <a:custGeom>
                <a:avLst/>
                <a:gdLst>
                  <a:gd name="T0" fmla="*/ 13 w 21"/>
                  <a:gd name="T1" fmla="*/ 2 h 70"/>
                  <a:gd name="T2" fmla="*/ 13 w 21"/>
                  <a:gd name="T3" fmla="*/ 2 h 70"/>
                  <a:gd name="T4" fmla="*/ 15 w 21"/>
                  <a:gd name="T5" fmla="*/ 7 h 70"/>
                  <a:gd name="T6" fmla="*/ 15 w 21"/>
                  <a:gd name="T7" fmla="*/ 15 h 70"/>
                  <a:gd name="T8" fmla="*/ 15 w 21"/>
                  <a:gd name="T9" fmla="*/ 23 h 70"/>
                  <a:gd name="T10" fmla="*/ 15 w 21"/>
                  <a:gd name="T11" fmla="*/ 34 h 70"/>
                  <a:gd name="T12" fmla="*/ 13 w 21"/>
                  <a:gd name="T13" fmla="*/ 44 h 70"/>
                  <a:gd name="T14" fmla="*/ 10 w 21"/>
                  <a:gd name="T15" fmla="*/ 55 h 70"/>
                  <a:gd name="T16" fmla="*/ 5 w 21"/>
                  <a:gd name="T17" fmla="*/ 63 h 70"/>
                  <a:gd name="T18" fmla="*/ 0 w 21"/>
                  <a:gd name="T19" fmla="*/ 68 h 70"/>
                  <a:gd name="T20" fmla="*/ 2 w 21"/>
                  <a:gd name="T21" fmla="*/ 70 h 70"/>
                  <a:gd name="T22" fmla="*/ 8 w 21"/>
                  <a:gd name="T23" fmla="*/ 63 h 70"/>
                  <a:gd name="T24" fmla="*/ 13 w 21"/>
                  <a:gd name="T25" fmla="*/ 55 h 70"/>
                  <a:gd name="T26" fmla="*/ 15 w 21"/>
                  <a:gd name="T27" fmla="*/ 44 h 70"/>
                  <a:gd name="T28" fmla="*/ 18 w 21"/>
                  <a:gd name="T29" fmla="*/ 34 h 70"/>
                  <a:gd name="T30" fmla="*/ 21 w 21"/>
                  <a:gd name="T31" fmla="*/ 23 h 70"/>
                  <a:gd name="T32" fmla="*/ 21 w 21"/>
                  <a:gd name="T33" fmla="*/ 15 h 70"/>
                  <a:gd name="T34" fmla="*/ 18 w 21"/>
                  <a:gd name="T35" fmla="*/ 7 h 70"/>
                  <a:gd name="T36" fmla="*/ 18 w 21"/>
                  <a:gd name="T37" fmla="*/ 0 h 70"/>
                  <a:gd name="T38" fmla="*/ 18 w 21"/>
                  <a:gd name="T39" fmla="*/ 0 h 70"/>
                  <a:gd name="T40" fmla="*/ 13 w 21"/>
                  <a:gd name="T41" fmla="*/ 2 h 7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70"/>
                  <a:gd name="T65" fmla="*/ 21 w 21"/>
                  <a:gd name="T66" fmla="*/ 70 h 7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70">
                    <a:moveTo>
                      <a:pt x="13" y="2"/>
                    </a:moveTo>
                    <a:lnTo>
                      <a:pt x="13" y="2"/>
                    </a:lnTo>
                    <a:lnTo>
                      <a:pt x="15" y="7"/>
                    </a:lnTo>
                    <a:lnTo>
                      <a:pt x="15" y="15"/>
                    </a:lnTo>
                    <a:lnTo>
                      <a:pt x="15" y="23"/>
                    </a:lnTo>
                    <a:lnTo>
                      <a:pt x="15" y="34"/>
                    </a:lnTo>
                    <a:lnTo>
                      <a:pt x="13" y="44"/>
                    </a:lnTo>
                    <a:lnTo>
                      <a:pt x="10" y="55"/>
                    </a:lnTo>
                    <a:lnTo>
                      <a:pt x="5" y="63"/>
                    </a:lnTo>
                    <a:lnTo>
                      <a:pt x="0" y="68"/>
                    </a:lnTo>
                    <a:lnTo>
                      <a:pt x="2" y="70"/>
                    </a:lnTo>
                    <a:lnTo>
                      <a:pt x="8" y="63"/>
                    </a:lnTo>
                    <a:lnTo>
                      <a:pt x="13" y="55"/>
                    </a:lnTo>
                    <a:lnTo>
                      <a:pt x="15" y="44"/>
                    </a:lnTo>
                    <a:lnTo>
                      <a:pt x="18" y="34"/>
                    </a:lnTo>
                    <a:lnTo>
                      <a:pt x="21" y="23"/>
                    </a:lnTo>
                    <a:lnTo>
                      <a:pt x="21" y="15"/>
                    </a:lnTo>
                    <a:lnTo>
                      <a:pt x="18" y="7"/>
                    </a:lnTo>
                    <a:lnTo>
                      <a:pt x="18" y="0"/>
                    </a:lnTo>
                    <a:lnTo>
                      <a:pt x="13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79" name="Freeform 3981"/>
              <p:cNvSpPr>
                <a:spLocks/>
              </p:cNvSpPr>
              <p:nvPr/>
            </p:nvSpPr>
            <p:spPr bwMode="auto">
              <a:xfrm>
                <a:off x="2995" y="3735"/>
                <a:ext cx="58" cy="13"/>
              </a:xfrm>
              <a:custGeom>
                <a:avLst/>
                <a:gdLst>
                  <a:gd name="T0" fmla="*/ 0 w 58"/>
                  <a:gd name="T1" fmla="*/ 3 h 13"/>
                  <a:gd name="T2" fmla="*/ 0 w 58"/>
                  <a:gd name="T3" fmla="*/ 3 h 13"/>
                  <a:gd name="T4" fmla="*/ 6 w 58"/>
                  <a:gd name="T5" fmla="*/ 3 h 13"/>
                  <a:gd name="T6" fmla="*/ 14 w 58"/>
                  <a:gd name="T7" fmla="*/ 3 h 13"/>
                  <a:gd name="T8" fmla="*/ 21 w 58"/>
                  <a:gd name="T9" fmla="*/ 3 h 13"/>
                  <a:gd name="T10" fmla="*/ 29 w 58"/>
                  <a:gd name="T11" fmla="*/ 5 h 13"/>
                  <a:gd name="T12" fmla="*/ 37 w 58"/>
                  <a:gd name="T13" fmla="*/ 5 h 13"/>
                  <a:gd name="T14" fmla="*/ 45 w 58"/>
                  <a:gd name="T15" fmla="*/ 8 h 13"/>
                  <a:gd name="T16" fmla="*/ 50 w 58"/>
                  <a:gd name="T17" fmla="*/ 11 h 13"/>
                  <a:gd name="T18" fmla="*/ 53 w 58"/>
                  <a:gd name="T19" fmla="*/ 13 h 13"/>
                  <a:gd name="T20" fmla="*/ 58 w 58"/>
                  <a:gd name="T21" fmla="*/ 11 h 13"/>
                  <a:gd name="T22" fmla="*/ 53 w 58"/>
                  <a:gd name="T23" fmla="*/ 8 h 13"/>
                  <a:gd name="T24" fmla="*/ 48 w 58"/>
                  <a:gd name="T25" fmla="*/ 5 h 13"/>
                  <a:gd name="T26" fmla="*/ 40 w 58"/>
                  <a:gd name="T27" fmla="*/ 3 h 13"/>
                  <a:gd name="T28" fmla="*/ 29 w 58"/>
                  <a:gd name="T29" fmla="*/ 0 h 13"/>
                  <a:gd name="T30" fmla="*/ 21 w 58"/>
                  <a:gd name="T31" fmla="*/ 0 h 13"/>
                  <a:gd name="T32" fmla="*/ 14 w 58"/>
                  <a:gd name="T33" fmla="*/ 0 h 13"/>
                  <a:gd name="T34" fmla="*/ 6 w 58"/>
                  <a:gd name="T35" fmla="*/ 0 h 13"/>
                  <a:gd name="T36" fmla="*/ 0 w 58"/>
                  <a:gd name="T37" fmla="*/ 0 h 13"/>
                  <a:gd name="T38" fmla="*/ 0 w 58"/>
                  <a:gd name="T39" fmla="*/ 0 h 13"/>
                  <a:gd name="T40" fmla="*/ 0 w 58"/>
                  <a:gd name="T41" fmla="*/ 3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8"/>
                  <a:gd name="T64" fmla="*/ 0 h 13"/>
                  <a:gd name="T65" fmla="*/ 58 w 58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8" h="13">
                    <a:moveTo>
                      <a:pt x="0" y="3"/>
                    </a:moveTo>
                    <a:lnTo>
                      <a:pt x="0" y="3"/>
                    </a:lnTo>
                    <a:lnTo>
                      <a:pt x="6" y="3"/>
                    </a:lnTo>
                    <a:lnTo>
                      <a:pt x="14" y="3"/>
                    </a:lnTo>
                    <a:lnTo>
                      <a:pt x="21" y="3"/>
                    </a:lnTo>
                    <a:lnTo>
                      <a:pt x="29" y="5"/>
                    </a:lnTo>
                    <a:lnTo>
                      <a:pt x="37" y="5"/>
                    </a:lnTo>
                    <a:lnTo>
                      <a:pt x="45" y="8"/>
                    </a:lnTo>
                    <a:lnTo>
                      <a:pt x="50" y="11"/>
                    </a:lnTo>
                    <a:lnTo>
                      <a:pt x="53" y="13"/>
                    </a:lnTo>
                    <a:lnTo>
                      <a:pt x="58" y="11"/>
                    </a:lnTo>
                    <a:lnTo>
                      <a:pt x="53" y="8"/>
                    </a:lnTo>
                    <a:lnTo>
                      <a:pt x="48" y="5"/>
                    </a:lnTo>
                    <a:lnTo>
                      <a:pt x="40" y="3"/>
                    </a:lnTo>
                    <a:lnTo>
                      <a:pt x="29" y="0"/>
                    </a:lnTo>
                    <a:lnTo>
                      <a:pt x="21" y="0"/>
                    </a:lnTo>
                    <a:lnTo>
                      <a:pt x="14" y="0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80" name="Freeform 3982"/>
              <p:cNvSpPr>
                <a:spLocks/>
              </p:cNvSpPr>
              <p:nvPr/>
            </p:nvSpPr>
            <p:spPr bwMode="auto">
              <a:xfrm>
                <a:off x="2716" y="3735"/>
                <a:ext cx="279" cy="18"/>
              </a:xfrm>
              <a:custGeom>
                <a:avLst/>
                <a:gdLst>
                  <a:gd name="T0" fmla="*/ 2 w 279"/>
                  <a:gd name="T1" fmla="*/ 16 h 18"/>
                  <a:gd name="T2" fmla="*/ 0 w 279"/>
                  <a:gd name="T3" fmla="*/ 18 h 18"/>
                  <a:gd name="T4" fmla="*/ 13 w 279"/>
                  <a:gd name="T5" fmla="*/ 18 h 18"/>
                  <a:gd name="T6" fmla="*/ 41 w 279"/>
                  <a:gd name="T7" fmla="*/ 16 h 18"/>
                  <a:gd name="T8" fmla="*/ 86 w 279"/>
                  <a:gd name="T9" fmla="*/ 13 h 18"/>
                  <a:gd name="T10" fmla="*/ 136 w 279"/>
                  <a:gd name="T11" fmla="*/ 11 h 18"/>
                  <a:gd name="T12" fmla="*/ 188 w 279"/>
                  <a:gd name="T13" fmla="*/ 8 h 18"/>
                  <a:gd name="T14" fmla="*/ 232 w 279"/>
                  <a:gd name="T15" fmla="*/ 5 h 18"/>
                  <a:gd name="T16" fmla="*/ 266 w 279"/>
                  <a:gd name="T17" fmla="*/ 3 h 18"/>
                  <a:gd name="T18" fmla="*/ 279 w 279"/>
                  <a:gd name="T19" fmla="*/ 3 h 18"/>
                  <a:gd name="T20" fmla="*/ 279 w 279"/>
                  <a:gd name="T21" fmla="*/ 0 h 18"/>
                  <a:gd name="T22" fmla="*/ 266 w 279"/>
                  <a:gd name="T23" fmla="*/ 0 h 18"/>
                  <a:gd name="T24" fmla="*/ 232 w 279"/>
                  <a:gd name="T25" fmla="*/ 3 h 18"/>
                  <a:gd name="T26" fmla="*/ 188 w 279"/>
                  <a:gd name="T27" fmla="*/ 5 h 18"/>
                  <a:gd name="T28" fmla="*/ 136 w 279"/>
                  <a:gd name="T29" fmla="*/ 8 h 18"/>
                  <a:gd name="T30" fmla="*/ 86 w 279"/>
                  <a:gd name="T31" fmla="*/ 11 h 18"/>
                  <a:gd name="T32" fmla="*/ 41 w 279"/>
                  <a:gd name="T33" fmla="*/ 13 h 18"/>
                  <a:gd name="T34" fmla="*/ 13 w 279"/>
                  <a:gd name="T35" fmla="*/ 16 h 18"/>
                  <a:gd name="T36" fmla="*/ 0 w 279"/>
                  <a:gd name="T37" fmla="*/ 16 h 18"/>
                  <a:gd name="T38" fmla="*/ 0 w 279"/>
                  <a:gd name="T39" fmla="*/ 16 h 18"/>
                  <a:gd name="T40" fmla="*/ 2 w 279"/>
                  <a:gd name="T41" fmla="*/ 16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79"/>
                  <a:gd name="T64" fmla="*/ 0 h 18"/>
                  <a:gd name="T65" fmla="*/ 279 w 279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79" h="18">
                    <a:moveTo>
                      <a:pt x="2" y="16"/>
                    </a:moveTo>
                    <a:lnTo>
                      <a:pt x="0" y="18"/>
                    </a:lnTo>
                    <a:lnTo>
                      <a:pt x="13" y="18"/>
                    </a:lnTo>
                    <a:lnTo>
                      <a:pt x="41" y="16"/>
                    </a:lnTo>
                    <a:lnTo>
                      <a:pt x="86" y="13"/>
                    </a:lnTo>
                    <a:lnTo>
                      <a:pt x="136" y="11"/>
                    </a:lnTo>
                    <a:lnTo>
                      <a:pt x="188" y="8"/>
                    </a:lnTo>
                    <a:lnTo>
                      <a:pt x="232" y="5"/>
                    </a:lnTo>
                    <a:lnTo>
                      <a:pt x="266" y="3"/>
                    </a:lnTo>
                    <a:lnTo>
                      <a:pt x="279" y="3"/>
                    </a:lnTo>
                    <a:lnTo>
                      <a:pt x="279" y="0"/>
                    </a:lnTo>
                    <a:lnTo>
                      <a:pt x="266" y="0"/>
                    </a:lnTo>
                    <a:lnTo>
                      <a:pt x="232" y="3"/>
                    </a:lnTo>
                    <a:lnTo>
                      <a:pt x="188" y="5"/>
                    </a:lnTo>
                    <a:lnTo>
                      <a:pt x="136" y="8"/>
                    </a:lnTo>
                    <a:lnTo>
                      <a:pt x="86" y="11"/>
                    </a:lnTo>
                    <a:lnTo>
                      <a:pt x="41" y="13"/>
                    </a:lnTo>
                    <a:lnTo>
                      <a:pt x="13" y="16"/>
                    </a:lnTo>
                    <a:lnTo>
                      <a:pt x="0" y="16"/>
                    </a:lnTo>
                    <a:lnTo>
                      <a:pt x="2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81" name="Freeform 3983"/>
              <p:cNvSpPr>
                <a:spLocks/>
              </p:cNvSpPr>
              <p:nvPr/>
            </p:nvSpPr>
            <p:spPr bwMode="auto">
              <a:xfrm>
                <a:off x="2682" y="3840"/>
                <a:ext cx="374" cy="89"/>
              </a:xfrm>
              <a:custGeom>
                <a:avLst/>
                <a:gdLst>
                  <a:gd name="T0" fmla="*/ 65 w 374"/>
                  <a:gd name="T1" fmla="*/ 10 h 89"/>
                  <a:gd name="T2" fmla="*/ 49 w 374"/>
                  <a:gd name="T3" fmla="*/ 16 h 89"/>
                  <a:gd name="T4" fmla="*/ 34 w 374"/>
                  <a:gd name="T5" fmla="*/ 29 h 89"/>
                  <a:gd name="T6" fmla="*/ 18 w 374"/>
                  <a:gd name="T7" fmla="*/ 42 h 89"/>
                  <a:gd name="T8" fmla="*/ 5 w 374"/>
                  <a:gd name="T9" fmla="*/ 52 h 89"/>
                  <a:gd name="T10" fmla="*/ 2 w 374"/>
                  <a:gd name="T11" fmla="*/ 55 h 89"/>
                  <a:gd name="T12" fmla="*/ 0 w 374"/>
                  <a:gd name="T13" fmla="*/ 60 h 89"/>
                  <a:gd name="T14" fmla="*/ 2 w 374"/>
                  <a:gd name="T15" fmla="*/ 65 h 89"/>
                  <a:gd name="T16" fmla="*/ 10 w 374"/>
                  <a:gd name="T17" fmla="*/ 71 h 89"/>
                  <a:gd name="T18" fmla="*/ 23 w 374"/>
                  <a:gd name="T19" fmla="*/ 76 h 89"/>
                  <a:gd name="T20" fmla="*/ 47 w 374"/>
                  <a:gd name="T21" fmla="*/ 81 h 89"/>
                  <a:gd name="T22" fmla="*/ 73 w 374"/>
                  <a:gd name="T23" fmla="*/ 84 h 89"/>
                  <a:gd name="T24" fmla="*/ 104 w 374"/>
                  <a:gd name="T25" fmla="*/ 84 h 89"/>
                  <a:gd name="T26" fmla="*/ 138 w 374"/>
                  <a:gd name="T27" fmla="*/ 86 h 89"/>
                  <a:gd name="T28" fmla="*/ 175 w 374"/>
                  <a:gd name="T29" fmla="*/ 86 h 89"/>
                  <a:gd name="T30" fmla="*/ 209 w 374"/>
                  <a:gd name="T31" fmla="*/ 89 h 89"/>
                  <a:gd name="T32" fmla="*/ 243 w 374"/>
                  <a:gd name="T33" fmla="*/ 89 h 89"/>
                  <a:gd name="T34" fmla="*/ 274 w 374"/>
                  <a:gd name="T35" fmla="*/ 89 h 89"/>
                  <a:gd name="T36" fmla="*/ 308 w 374"/>
                  <a:gd name="T37" fmla="*/ 86 h 89"/>
                  <a:gd name="T38" fmla="*/ 337 w 374"/>
                  <a:gd name="T39" fmla="*/ 84 h 89"/>
                  <a:gd name="T40" fmla="*/ 366 w 374"/>
                  <a:gd name="T41" fmla="*/ 73 h 89"/>
                  <a:gd name="T42" fmla="*/ 371 w 374"/>
                  <a:gd name="T43" fmla="*/ 71 h 89"/>
                  <a:gd name="T44" fmla="*/ 374 w 374"/>
                  <a:gd name="T45" fmla="*/ 65 h 89"/>
                  <a:gd name="T46" fmla="*/ 374 w 374"/>
                  <a:gd name="T47" fmla="*/ 55 h 89"/>
                  <a:gd name="T48" fmla="*/ 371 w 374"/>
                  <a:gd name="T49" fmla="*/ 42 h 89"/>
                  <a:gd name="T50" fmla="*/ 366 w 374"/>
                  <a:gd name="T51" fmla="*/ 29 h 89"/>
                  <a:gd name="T52" fmla="*/ 363 w 374"/>
                  <a:gd name="T53" fmla="*/ 21 h 89"/>
                  <a:gd name="T54" fmla="*/ 358 w 374"/>
                  <a:gd name="T55" fmla="*/ 13 h 89"/>
                  <a:gd name="T56" fmla="*/ 350 w 374"/>
                  <a:gd name="T57" fmla="*/ 8 h 89"/>
                  <a:gd name="T58" fmla="*/ 340 w 374"/>
                  <a:gd name="T59" fmla="*/ 5 h 89"/>
                  <a:gd name="T60" fmla="*/ 272 w 374"/>
                  <a:gd name="T61" fmla="*/ 0 h 89"/>
                  <a:gd name="T62" fmla="*/ 204 w 374"/>
                  <a:gd name="T63" fmla="*/ 0 h 89"/>
                  <a:gd name="T64" fmla="*/ 133 w 374"/>
                  <a:gd name="T65" fmla="*/ 3 h 89"/>
                  <a:gd name="T66" fmla="*/ 65 w 374"/>
                  <a:gd name="T67" fmla="*/ 10 h 8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74"/>
                  <a:gd name="T103" fmla="*/ 0 h 89"/>
                  <a:gd name="T104" fmla="*/ 374 w 374"/>
                  <a:gd name="T105" fmla="*/ 89 h 8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74" h="89">
                    <a:moveTo>
                      <a:pt x="65" y="10"/>
                    </a:moveTo>
                    <a:lnTo>
                      <a:pt x="49" y="16"/>
                    </a:lnTo>
                    <a:lnTo>
                      <a:pt x="34" y="29"/>
                    </a:lnTo>
                    <a:lnTo>
                      <a:pt x="18" y="42"/>
                    </a:lnTo>
                    <a:lnTo>
                      <a:pt x="5" y="52"/>
                    </a:lnTo>
                    <a:lnTo>
                      <a:pt x="2" y="55"/>
                    </a:lnTo>
                    <a:lnTo>
                      <a:pt x="0" y="60"/>
                    </a:lnTo>
                    <a:lnTo>
                      <a:pt x="2" y="65"/>
                    </a:lnTo>
                    <a:lnTo>
                      <a:pt x="10" y="71"/>
                    </a:lnTo>
                    <a:lnTo>
                      <a:pt x="23" y="76"/>
                    </a:lnTo>
                    <a:lnTo>
                      <a:pt x="47" y="81"/>
                    </a:lnTo>
                    <a:lnTo>
                      <a:pt x="73" y="84"/>
                    </a:lnTo>
                    <a:lnTo>
                      <a:pt x="104" y="84"/>
                    </a:lnTo>
                    <a:lnTo>
                      <a:pt x="138" y="86"/>
                    </a:lnTo>
                    <a:lnTo>
                      <a:pt x="175" y="86"/>
                    </a:lnTo>
                    <a:lnTo>
                      <a:pt x="209" y="89"/>
                    </a:lnTo>
                    <a:lnTo>
                      <a:pt x="243" y="89"/>
                    </a:lnTo>
                    <a:lnTo>
                      <a:pt x="274" y="89"/>
                    </a:lnTo>
                    <a:lnTo>
                      <a:pt x="308" y="86"/>
                    </a:lnTo>
                    <a:lnTo>
                      <a:pt x="337" y="84"/>
                    </a:lnTo>
                    <a:lnTo>
                      <a:pt x="366" y="73"/>
                    </a:lnTo>
                    <a:lnTo>
                      <a:pt x="371" y="71"/>
                    </a:lnTo>
                    <a:lnTo>
                      <a:pt x="374" y="65"/>
                    </a:lnTo>
                    <a:lnTo>
                      <a:pt x="374" y="55"/>
                    </a:lnTo>
                    <a:lnTo>
                      <a:pt x="371" y="42"/>
                    </a:lnTo>
                    <a:lnTo>
                      <a:pt x="366" y="29"/>
                    </a:lnTo>
                    <a:lnTo>
                      <a:pt x="363" y="21"/>
                    </a:lnTo>
                    <a:lnTo>
                      <a:pt x="358" y="13"/>
                    </a:lnTo>
                    <a:lnTo>
                      <a:pt x="350" y="8"/>
                    </a:lnTo>
                    <a:lnTo>
                      <a:pt x="340" y="5"/>
                    </a:lnTo>
                    <a:lnTo>
                      <a:pt x="272" y="0"/>
                    </a:lnTo>
                    <a:lnTo>
                      <a:pt x="204" y="0"/>
                    </a:lnTo>
                    <a:lnTo>
                      <a:pt x="133" y="3"/>
                    </a:lnTo>
                    <a:lnTo>
                      <a:pt x="65" y="10"/>
                    </a:lnTo>
                    <a:close/>
                  </a:path>
                </a:pathLst>
              </a:custGeom>
              <a:solidFill>
                <a:srgbClr val="504A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82" name="Freeform 3984"/>
              <p:cNvSpPr>
                <a:spLocks/>
              </p:cNvSpPr>
              <p:nvPr/>
            </p:nvSpPr>
            <p:spPr bwMode="auto">
              <a:xfrm>
                <a:off x="2687" y="3843"/>
                <a:ext cx="369" cy="70"/>
              </a:xfrm>
              <a:custGeom>
                <a:avLst/>
                <a:gdLst>
                  <a:gd name="T0" fmla="*/ 60 w 369"/>
                  <a:gd name="T1" fmla="*/ 5 h 70"/>
                  <a:gd name="T2" fmla="*/ 47 w 369"/>
                  <a:gd name="T3" fmla="*/ 10 h 70"/>
                  <a:gd name="T4" fmla="*/ 34 w 369"/>
                  <a:gd name="T5" fmla="*/ 15 h 70"/>
                  <a:gd name="T6" fmla="*/ 16 w 369"/>
                  <a:gd name="T7" fmla="*/ 34 h 70"/>
                  <a:gd name="T8" fmla="*/ 8 w 369"/>
                  <a:gd name="T9" fmla="*/ 41 h 70"/>
                  <a:gd name="T10" fmla="*/ 0 w 369"/>
                  <a:gd name="T11" fmla="*/ 47 h 70"/>
                  <a:gd name="T12" fmla="*/ 0 w 369"/>
                  <a:gd name="T13" fmla="*/ 55 h 70"/>
                  <a:gd name="T14" fmla="*/ 0 w 369"/>
                  <a:gd name="T15" fmla="*/ 55 h 70"/>
                  <a:gd name="T16" fmla="*/ 5 w 369"/>
                  <a:gd name="T17" fmla="*/ 57 h 70"/>
                  <a:gd name="T18" fmla="*/ 65 w 369"/>
                  <a:gd name="T19" fmla="*/ 62 h 70"/>
                  <a:gd name="T20" fmla="*/ 120 w 369"/>
                  <a:gd name="T21" fmla="*/ 68 h 70"/>
                  <a:gd name="T22" fmla="*/ 178 w 369"/>
                  <a:gd name="T23" fmla="*/ 70 h 70"/>
                  <a:gd name="T24" fmla="*/ 238 w 369"/>
                  <a:gd name="T25" fmla="*/ 70 h 70"/>
                  <a:gd name="T26" fmla="*/ 303 w 369"/>
                  <a:gd name="T27" fmla="*/ 68 h 70"/>
                  <a:gd name="T28" fmla="*/ 332 w 369"/>
                  <a:gd name="T29" fmla="*/ 65 h 70"/>
                  <a:gd name="T30" fmla="*/ 361 w 369"/>
                  <a:gd name="T31" fmla="*/ 57 h 70"/>
                  <a:gd name="T32" fmla="*/ 366 w 369"/>
                  <a:gd name="T33" fmla="*/ 55 h 70"/>
                  <a:gd name="T34" fmla="*/ 369 w 369"/>
                  <a:gd name="T35" fmla="*/ 52 h 70"/>
                  <a:gd name="T36" fmla="*/ 366 w 369"/>
                  <a:gd name="T37" fmla="*/ 41 h 70"/>
                  <a:gd name="T38" fmla="*/ 361 w 369"/>
                  <a:gd name="T39" fmla="*/ 31 h 70"/>
                  <a:gd name="T40" fmla="*/ 356 w 369"/>
                  <a:gd name="T41" fmla="*/ 21 h 70"/>
                  <a:gd name="T42" fmla="*/ 350 w 369"/>
                  <a:gd name="T43" fmla="*/ 7 h 70"/>
                  <a:gd name="T44" fmla="*/ 345 w 369"/>
                  <a:gd name="T45" fmla="*/ 5 h 70"/>
                  <a:gd name="T46" fmla="*/ 335 w 369"/>
                  <a:gd name="T47" fmla="*/ 2 h 70"/>
                  <a:gd name="T48" fmla="*/ 199 w 369"/>
                  <a:gd name="T49" fmla="*/ 0 h 70"/>
                  <a:gd name="T50" fmla="*/ 128 w 369"/>
                  <a:gd name="T51" fmla="*/ 0 h 70"/>
                  <a:gd name="T52" fmla="*/ 60 w 369"/>
                  <a:gd name="T53" fmla="*/ 5 h 7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69"/>
                  <a:gd name="T82" fmla="*/ 0 h 70"/>
                  <a:gd name="T83" fmla="*/ 369 w 369"/>
                  <a:gd name="T84" fmla="*/ 70 h 7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69" h="70">
                    <a:moveTo>
                      <a:pt x="60" y="5"/>
                    </a:moveTo>
                    <a:lnTo>
                      <a:pt x="47" y="10"/>
                    </a:lnTo>
                    <a:lnTo>
                      <a:pt x="34" y="15"/>
                    </a:lnTo>
                    <a:lnTo>
                      <a:pt x="16" y="34"/>
                    </a:lnTo>
                    <a:lnTo>
                      <a:pt x="8" y="41"/>
                    </a:lnTo>
                    <a:lnTo>
                      <a:pt x="0" y="47"/>
                    </a:lnTo>
                    <a:lnTo>
                      <a:pt x="0" y="55"/>
                    </a:lnTo>
                    <a:lnTo>
                      <a:pt x="5" y="57"/>
                    </a:lnTo>
                    <a:lnTo>
                      <a:pt x="65" y="62"/>
                    </a:lnTo>
                    <a:lnTo>
                      <a:pt x="120" y="68"/>
                    </a:lnTo>
                    <a:lnTo>
                      <a:pt x="178" y="70"/>
                    </a:lnTo>
                    <a:lnTo>
                      <a:pt x="238" y="70"/>
                    </a:lnTo>
                    <a:lnTo>
                      <a:pt x="303" y="68"/>
                    </a:lnTo>
                    <a:lnTo>
                      <a:pt x="332" y="65"/>
                    </a:lnTo>
                    <a:lnTo>
                      <a:pt x="361" y="57"/>
                    </a:lnTo>
                    <a:lnTo>
                      <a:pt x="366" y="55"/>
                    </a:lnTo>
                    <a:lnTo>
                      <a:pt x="369" y="52"/>
                    </a:lnTo>
                    <a:lnTo>
                      <a:pt x="366" y="41"/>
                    </a:lnTo>
                    <a:lnTo>
                      <a:pt x="361" y="31"/>
                    </a:lnTo>
                    <a:lnTo>
                      <a:pt x="356" y="21"/>
                    </a:lnTo>
                    <a:lnTo>
                      <a:pt x="350" y="7"/>
                    </a:lnTo>
                    <a:lnTo>
                      <a:pt x="345" y="5"/>
                    </a:lnTo>
                    <a:lnTo>
                      <a:pt x="335" y="2"/>
                    </a:lnTo>
                    <a:lnTo>
                      <a:pt x="199" y="0"/>
                    </a:lnTo>
                    <a:lnTo>
                      <a:pt x="128" y="0"/>
                    </a:lnTo>
                    <a:lnTo>
                      <a:pt x="60" y="5"/>
                    </a:lnTo>
                    <a:close/>
                  </a:path>
                </a:pathLst>
              </a:custGeom>
              <a:solidFill>
                <a:srgbClr val="BCB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83" name="Freeform 3985"/>
              <p:cNvSpPr>
                <a:spLocks/>
              </p:cNvSpPr>
              <p:nvPr/>
            </p:nvSpPr>
            <p:spPr bwMode="auto">
              <a:xfrm>
                <a:off x="2744" y="3853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3 w 8"/>
                  <a:gd name="T3" fmla="*/ 3 h 8"/>
                  <a:gd name="T4" fmla="*/ 0 w 8"/>
                  <a:gd name="T5" fmla="*/ 5 h 8"/>
                  <a:gd name="T6" fmla="*/ 0 w 8"/>
                  <a:gd name="T7" fmla="*/ 5 h 8"/>
                  <a:gd name="T8" fmla="*/ 3 w 8"/>
                  <a:gd name="T9" fmla="*/ 8 h 8"/>
                  <a:gd name="T10" fmla="*/ 6 w 8"/>
                  <a:gd name="T11" fmla="*/ 8 h 8"/>
                  <a:gd name="T12" fmla="*/ 8 w 8"/>
                  <a:gd name="T13" fmla="*/ 8 h 8"/>
                  <a:gd name="T14" fmla="*/ 8 w 8"/>
                  <a:gd name="T15" fmla="*/ 5 h 8"/>
                  <a:gd name="T16" fmla="*/ 8 w 8"/>
                  <a:gd name="T17" fmla="*/ 5 h 8"/>
                  <a:gd name="T18" fmla="*/ 8 w 8"/>
                  <a:gd name="T19" fmla="*/ 3 h 8"/>
                  <a:gd name="T20" fmla="*/ 8 w 8"/>
                  <a:gd name="T21" fmla="*/ 3 h 8"/>
                  <a:gd name="T22" fmla="*/ 8 w 8"/>
                  <a:gd name="T23" fmla="*/ 0 h 8"/>
                  <a:gd name="T24" fmla="*/ 6 w 8"/>
                  <a:gd name="T25" fmla="*/ 0 h 8"/>
                  <a:gd name="T26" fmla="*/ 3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84" name="Freeform 3986"/>
              <p:cNvSpPr>
                <a:spLocks/>
              </p:cNvSpPr>
              <p:nvPr/>
            </p:nvSpPr>
            <p:spPr bwMode="auto">
              <a:xfrm>
                <a:off x="2734" y="3861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3 h 8"/>
                  <a:gd name="T4" fmla="*/ 3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3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5 h 8"/>
                  <a:gd name="T18" fmla="*/ 8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85" name="Freeform 3987"/>
              <p:cNvSpPr>
                <a:spLocks/>
              </p:cNvSpPr>
              <p:nvPr/>
            </p:nvSpPr>
            <p:spPr bwMode="auto">
              <a:xfrm>
                <a:off x="2723" y="3869"/>
                <a:ext cx="11" cy="8"/>
              </a:xfrm>
              <a:custGeom>
                <a:avLst/>
                <a:gdLst>
                  <a:gd name="T0" fmla="*/ 3 w 11"/>
                  <a:gd name="T1" fmla="*/ 2 h 8"/>
                  <a:gd name="T2" fmla="*/ 3 w 11"/>
                  <a:gd name="T3" fmla="*/ 2 h 8"/>
                  <a:gd name="T4" fmla="*/ 0 w 11"/>
                  <a:gd name="T5" fmla="*/ 5 h 8"/>
                  <a:gd name="T6" fmla="*/ 0 w 11"/>
                  <a:gd name="T7" fmla="*/ 5 h 8"/>
                  <a:gd name="T8" fmla="*/ 0 w 11"/>
                  <a:gd name="T9" fmla="*/ 8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8 w 11"/>
                  <a:gd name="T19" fmla="*/ 5 h 8"/>
                  <a:gd name="T20" fmla="*/ 11 w 11"/>
                  <a:gd name="T21" fmla="*/ 2 h 8"/>
                  <a:gd name="T22" fmla="*/ 11 w 11"/>
                  <a:gd name="T23" fmla="*/ 2 h 8"/>
                  <a:gd name="T24" fmla="*/ 8 w 11"/>
                  <a:gd name="T25" fmla="*/ 0 h 8"/>
                  <a:gd name="T26" fmla="*/ 3 w 11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2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86" name="Freeform 3988"/>
              <p:cNvSpPr>
                <a:spLocks/>
              </p:cNvSpPr>
              <p:nvPr/>
            </p:nvSpPr>
            <p:spPr bwMode="auto">
              <a:xfrm>
                <a:off x="2710" y="3879"/>
                <a:ext cx="11" cy="8"/>
              </a:xfrm>
              <a:custGeom>
                <a:avLst/>
                <a:gdLst>
                  <a:gd name="T0" fmla="*/ 6 w 11"/>
                  <a:gd name="T1" fmla="*/ 0 h 8"/>
                  <a:gd name="T2" fmla="*/ 6 w 11"/>
                  <a:gd name="T3" fmla="*/ 3 h 8"/>
                  <a:gd name="T4" fmla="*/ 3 w 11"/>
                  <a:gd name="T5" fmla="*/ 3 h 8"/>
                  <a:gd name="T6" fmla="*/ 3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0 h 8"/>
                  <a:gd name="T24" fmla="*/ 11 w 11"/>
                  <a:gd name="T25" fmla="*/ 0 h 8"/>
                  <a:gd name="T26" fmla="*/ 8 w 11"/>
                  <a:gd name="T27" fmla="*/ 0 h 8"/>
                  <a:gd name="T28" fmla="*/ 6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6" y="0"/>
                    </a:moveTo>
                    <a:lnTo>
                      <a:pt x="6" y="3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87" name="Freeform 3989"/>
              <p:cNvSpPr>
                <a:spLocks/>
              </p:cNvSpPr>
              <p:nvPr/>
            </p:nvSpPr>
            <p:spPr bwMode="auto">
              <a:xfrm>
                <a:off x="2700" y="3887"/>
                <a:ext cx="10" cy="11"/>
              </a:xfrm>
              <a:custGeom>
                <a:avLst/>
                <a:gdLst>
                  <a:gd name="T0" fmla="*/ 3 w 10"/>
                  <a:gd name="T1" fmla="*/ 3 h 11"/>
                  <a:gd name="T2" fmla="*/ 3 w 10"/>
                  <a:gd name="T3" fmla="*/ 5 h 11"/>
                  <a:gd name="T4" fmla="*/ 0 w 10"/>
                  <a:gd name="T5" fmla="*/ 5 h 11"/>
                  <a:gd name="T6" fmla="*/ 0 w 10"/>
                  <a:gd name="T7" fmla="*/ 8 h 11"/>
                  <a:gd name="T8" fmla="*/ 0 w 10"/>
                  <a:gd name="T9" fmla="*/ 8 h 11"/>
                  <a:gd name="T10" fmla="*/ 3 w 10"/>
                  <a:gd name="T11" fmla="*/ 11 h 11"/>
                  <a:gd name="T12" fmla="*/ 3 w 10"/>
                  <a:gd name="T13" fmla="*/ 11 h 11"/>
                  <a:gd name="T14" fmla="*/ 5 w 10"/>
                  <a:gd name="T15" fmla="*/ 11 h 11"/>
                  <a:gd name="T16" fmla="*/ 8 w 10"/>
                  <a:gd name="T17" fmla="*/ 8 h 11"/>
                  <a:gd name="T18" fmla="*/ 8 w 10"/>
                  <a:gd name="T19" fmla="*/ 8 h 11"/>
                  <a:gd name="T20" fmla="*/ 10 w 10"/>
                  <a:gd name="T21" fmla="*/ 5 h 11"/>
                  <a:gd name="T22" fmla="*/ 10 w 10"/>
                  <a:gd name="T23" fmla="*/ 3 h 11"/>
                  <a:gd name="T24" fmla="*/ 10 w 10"/>
                  <a:gd name="T25" fmla="*/ 3 h 11"/>
                  <a:gd name="T26" fmla="*/ 8 w 10"/>
                  <a:gd name="T27" fmla="*/ 0 h 11"/>
                  <a:gd name="T28" fmla="*/ 3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3" y="3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11"/>
                    </a:lnTo>
                    <a:lnTo>
                      <a:pt x="5" y="11"/>
                    </a:lnTo>
                    <a:lnTo>
                      <a:pt x="8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88" name="Freeform 3990"/>
              <p:cNvSpPr>
                <a:spLocks/>
              </p:cNvSpPr>
              <p:nvPr/>
            </p:nvSpPr>
            <p:spPr bwMode="auto">
              <a:xfrm>
                <a:off x="2757" y="3853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3 w 8"/>
                  <a:gd name="T13" fmla="*/ 8 h 8"/>
                  <a:gd name="T14" fmla="*/ 6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6 w 8"/>
                  <a:gd name="T27" fmla="*/ 0 h 8"/>
                  <a:gd name="T28" fmla="*/ 3 w 8"/>
                  <a:gd name="T29" fmla="*/ 3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3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89" name="Freeform 3991"/>
              <p:cNvSpPr>
                <a:spLocks/>
              </p:cNvSpPr>
              <p:nvPr/>
            </p:nvSpPr>
            <p:spPr bwMode="auto">
              <a:xfrm>
                <a:off x="2747" y="3861"/>
                <a:ext cx="8" cy="8"/>
              </a:xfrm>
              <a:custGeom>
                <a:avLst/>
                <a:gdLst>
                  <a:gd name="T0" fmla="*/ 3 w 8"/>
                  <a:gd name="T1" fmla="*/ 0 h 8"/>
                  <a:gd name="T2" fmla="*/ 3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90" name="Freeform 3992"/>
              <p:cNvSpPr>
                <a:spLocks/>
              </p:cNvSpPr>
              <p:nvPr/>
            </p:nvSpPr>
            <p:spPr bwMode="auto">
              <a:xfrm>
                <a:off x="2737" y="3869"/>
                <a:ext cx="7" cy="8"/>
              </a:xfrm>
              <a:custGeom>
                <a:avLst/>
                <a:gdLst>
                  <a:gd name="T0" fmla="*/ 2 w 7"/>
                  <a:gd name="T1" fmla="*/ 2 h 8"/>
                  <a:gd name="T2" fmla="*/ 2 w 7"/>
                  <a:gd name="T3" fmla="*/ 2 h 8"/>
                  <a:gd name="T4" fmla="*/ 0 w 7"/>
                  <a:gd name="T5" fmla="*/ 5 h 8"/>
                  <a:gd name="T6" fmla="*/ 0 w 7"/>
                  <a:gd name="T7" fmla="*/ 5 h 8"/>
                  <a:gd name="T8" fmla="*/ 0 w 7"/>
                  <a:gd name="T9" fmla="*/ 8 h 8"/>
                  <a:gd name="T10" fmla="*/ 2 w 7"/>
                  <a:gd name="T11" fmla="*/ 8 h 8"/>
                  <a:gd name="T12" fmla="*/ 5 w 7"/>
                  <a:gd name="T13" fmla="*/ 8 h 8"/>
                  <a:gd name="T14" fmla="*/ 5 w 7"/>
                  <a:gd name="T15" fmla="*/ 8 h 8"/>
                  <a:gd name="T16" fmla="*/ 7 w 7"/>
                  <a:gd name="T17" fmla="*/ 8 h 8"/>
                  <a:gd name="T18" fmla="*/ 7 w 7"/>
                  <a:gd name="T19" fmla="*/ 5 h 8"/>
                  <a:gd name="T20" fmla="*/ 7 w 7"/>
                  <a:gd name="T21" fmla="*/ 2 h 8"/>
                  <a:gd name="T22" fmla="*/ 7 w 7"/>
                  <a:gd name="T23" fmla="*/ 2 h 8"/>
                  <a:gd name="T24" fmla="*/ 7 w 7"/>
                  <a:gd name="T25" fmla="*/ 2 h 8"/>
                  <a:gd name="T26" fmla="*/ 5 w 7"/>
                  <a:gd name="T27" fmla="*/ 0 h 8"/>
                  <a:gd name="T28" fmla="*/ 2 w 7"/>
                  <a:gd name="T29" fmla="*/ 2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8"/>
                  <a:gd name="T47" fmla="*/ 7 w 7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8">
                    <a:moveTo>
                      <a:pt x="2" y="2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91" name="Freeform 3993"/>
              <p:cNvSpPr>
                <a:spLocks/>
              </p:cNvSpPr>
              <p:nvPr/>
            </p:nvSpPr>
            <p:spPr bwMode="auto">
              <a:xfrm>
                <a:off x="2723" y="3879"/>
                <a:ext cx="11" cy="8"/>
              </a:xfrm>
              <a:custGeom>
                <a:avLst/>
                <a:gdLst>
                  <a:gd name="T0" fmla="*/ 6 w 11"/>
                  <a:gd name="T1" fmla="*/ 0 h 8"/>
                  <a:gd name="T2" fmla="*/ 6 w 11"/>
                  <a:gd name="T3" fmla="*/ 3 h 8"/>
                  <a:gd name="T4" fmla="*/ 3 w 11"/>
                  <a:gd name="T5" fmla="*/ 3 h 8"/>
                  <a:gd name="T6" fmla="*/ 3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8 w 11"/>
                  <a:gd name="T27" fmla="*/ 0 h 8"/>
                  <a:gd name="T28" fmla="*/ 6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6" y="0"/>
                    </a:moveTo>
                    <a:lnTo>
                      <a:pt x="6" y="3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92" name="Freeform 3994"/>
              <p:cNvSpPr>
                <a:spLocks/>
              </p:cNvSpPr>
              <p:nvPr/>
            </p:nvSpPr>
            <p:spPr bwMode="auto">
              <a:xfrm>
                <a:off x="2713" y="3890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2 h 8"/>
                  <a:gd name="T4" fmla="*/ 0 w 10"/>
                  <a:gd name="T5" fmla="*/ 2 h 8"/>
                  <a:gd name="T6" fmla="*/ 0 w 10"/>
                  <a:gd name="T7" fmla="*/ 5 h 8"/>
                  <a:gd name="T8" fmla="*/ 0 w 10"/>
                  <a:gd name="T9" fmla="*/ 5 h 8"/>
                  <a:gd name="T10" fmla="*/ 3 w 10"/>
                  <a:gd name="T11" fmla="*/ 8 h 8"/>
                  <a:gd name="T12" fmla="*/ 3 w 10"/>
                  <a:gd name="T13" fmla="*/ 8 h 8"/>
                  <a:gd name="T14" fmla="*/ 5 w 10"/>
                  <a:gd name="T15" fmla="*/ 8 h 8"/>
                  <a:gd name="T16" fmla="*/ 8 w 10"/>
                  <a:gd name="T17" fmla="*/ 5 h 8"/>
                  <a:gd name="T18" fmla="*/ 8 w 10"/>
                  <a:gd name="T19" fmla="*/ 5 h 8"/>
                  <a:gd name="T20" fmla="*/ 8 w 10"/>
                  <a:gd name="T21" fmla="*/ 2 h 8"/>
                  <a:gd name="T22" fmla="*/ 10 w 10"/>
                  <a:gd name="T23" fmla="*/ 0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93" name="Freeform 3995"/>
              <p:cNvSpPr>
                <a:spLocks/>
              </p:cNvSpPr>
              <p:nvPr/>
            </p:nvSpPr>
            <p:spPr bwMode="auto">
              <a:xfrm>
                <a:off x="2768" y="3853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3 h 8"/>
                  <a:gd name="T4" fmla="*/ 3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3 w 10"/>
                  <a:gd name="T11" fmla="*/ 5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5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94" name="Freeform 3996"/>
              <p:cNvSpPr>
                <a:spLocks/>
              </p:cNvSpPr>
              <p:nvPr/>
            </p:nvSpPr>
            <p:spPr bwMode="auto">
              <a:xfrm>
                <a:off x="2760" y="3861"/>
                <a:ext cx="8" cy="8"/>
              </a:xfrm>
              <a:custGeom>
                <a:avLst/>
                <a:gdLst>
                  <a:gd name="T0" fmla="*/ 3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95" name="Freeform 3997"/>
              <p:cNvSpPr>
                <a:spLocks/>
              </p:cNvSpPr>
              <p:nvPr/>
            </p:nvSpPr>
            <p:spPr bwMode="auto">
              <a:xfrm>
                <a:off x="2750" y="3869"/>
                <a:ext cx="7" cy="8"/>
              </a:xfrm>
              <a:custGeom>
                <a:avLst/>
                <a:gdLst>
                  <a:gd name="T0" fmla="*/ 2 w 7"/>
                  <a:gd name="T1" fmla="*/ 2 h 8"/>
                  <a:gd name="T2" fmla="*/ 2 w 7"/>
                  <a:gd name="T3" fmla="*/ 2 h 8"/>
                  <a:gd name="T4" fmla="*/ 0 w 7"/>
                  <a:gd name="T5" fmla="*/ 5 h 8"/>
                  <a:gd name="T6" fmla="*/ 0 w 7"/>
                  <a:gd name="T7" fmla="*/ 8 h 8"/>
                  <a:gd name="T8" fmla="*/ 0 w 7"/>
                  <a:gd name="T9" fmla="*/ 8 h 8"/>
                  <a:gd name="T10" fmla="*/ 2 w 7"/>
                  <a:gd name="T11" fmla="*/ 8 h 8"/>
                  <a:gd name="T12" fmla="*/ 5 w 7"/>
                  <a:gd name="T13" fmla="*/ 8 h 8"/>
                  <a:gd name="T14" fmla="*/ 5 w 7"/>
                  <a:gd name="T15" fmla="*/ 8 h 8"/>
                  <a:gd name="T16" fmla="*/ 7 w 7"/>
                  <a:gd name="T17" fmla="*/ 8 h 8"/>
                  <a:gd name="T18" fmla="*/ 7 w 7"/>
                  <a:gd name="T19" fmla="*/ 5 h 8"/>
                  <a:gd name="T20" fmla="*/ 7 w 7"/>
                  <a:gd name="T21" fmla="*/ 2 h 8"/>
                  <a:gd name="T22" fmla="*/ 7 w 7"/>
                  <a:gd name="T23" fmla="*/ 2 h 8"/>
                  <a:gd name="T24" fmla="*/ 5 w 7"/>
                  <a:gd name="T25" fmla="*/ 0 h 8"/>
                  <a:gd name="T26" fmla="*/ 2 w 7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8"/>
                  <a:gd name="T44" fmla="*/ 7 w 7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8">
                    <a:moveTo>
                      <a:pt x="2" y="2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96" name="Freeform 3998"/>
              <p:cNvSpPr>
                <a:spLocks/>
              </p:cNvSpPr>
              <p:nvPr/>
            </p:nvSpPr>
            <p:spPr bwMode="auto">
              <a:xfrm>
                <a:off x="2737" y="3879"/>
                <a:ext cx="10" cy="8"/>
              </a:xfrm>
              <a:custGeom>
                <a:avLst/>
                <a:gdLst>
                  <a:gd name="T0" fmla="*/ 5 w 10"/>
                  <a:gd name="T1" fmla="*/ 0 h 8"/>
                  <a:gd name="T2" fmla="*/ 2 w 10"/>
                  <a:gd name="T3" fmla="*/ 3 h 8"/>
                  <a:gd name="T4" fmla="*/ 2 w 10"/>
                  <a:gd name="T5" fmla="*/ 3 h 8"/>
                  <a:gd name="T6" fmla="*/ 2 w 10"/>
                  <a:gd name="T7" fmla="*/ 5 h 8"/>
                  <a:gd name="T8" fmla="*/ 0 w 10"/>
                  <a:gd name="T9" fmla="*/ 5 h 8"/>
                  <a:gd name="T10" fmla="*/ 2 w 10"/>
                  <a:gd name="T11" fmla="*/ 8 h 8"/>
                  <a:gd name="T12" fmla="*/ 5 w 10"/>
                  <a:gd name="T13" fmla="*/ 8 h 8"/>
                  <a:gd name="T14" fmla="*/ 7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7 w 10"/>
                  <a:gd name="T27" fmla="*/ 0 h 8"/>
                  <a:gd name="T28" fmla="*/ 5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5" y="0"/>
                    </a:moveTo>
                    <a:lnTo>
                      <a:pt x="2" y="3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97" name="Freeform 3999"/>
              <p:cNvSpPr>
                <a:spLocks/>
              </p:cNvSpPr>
              <p:nvPr/>
            </p:nvSpPr>
            <p:spPr bwMode="auto">
              <a:xfrm>
                <a:off x="2726" y="3890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2 h 8"/>
                  <a:gd name="T4" fmla="*/ 0 w 11"/>
                  <a:gd name="T5" fmla="*/ 2 h 8"/>
                  <a:gd name="T6" fmla="*/ 0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2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98" name="Freeform 4000"/>
              <p:cNvSpPr>
                <a:spLocks/>
              </p:cNvSpPr>
              <p:nvPr/>
            </p:nvSpPr>
            <p:spPr bwMode="auto">
              <a:xfrm>
                <a:off x="2781" y="3853"/>
                <a:ext cx="8" cy="5"/>
              </a:xfrm>
              <a:custGeom>
                <a:avLst/>
                <a:gdLst>
                  <a:gd name="T0" fmla="*/ 3 w 8"/>
                  <a:gd name="T1" fmla="*/ 0 h 5"/>
                  <a:gd name="T2" fmla="*/ 3 w 8"/>
                  <a:gd name="T3" fmla="*/ 3 h 5"/>
                  <a:gd name="T4" fmla="*/ 0 w 8"/>
                  <a:gd name="T5" fmla="*/ 3 h 5"/>
                  <a:gd name="T6" fmla="*/ 0 w 8"/>
                  <a:gd name="T7" fmla="*/ 5 h 5"/>
                  <a:gd name="T8" fmla="*/ 0 w 8"/>
                  <a:gd name="T9" fmla="*/ 5 h 5"/>
                  <a:gd name="T10" fmla="*/ 3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3 h 5"/>
                  <a:gd name="T22" fmla="*/ 8 w 8"/>
                  <a:gd name="T23" fmla="*/ 3 h 5"/>
                  <a:gd name="T24" fmla="*/ 8 w 8"/>
                  <a:gd name="T25" fmla="*/ 0 h 5"/>
                  <a:gd name="T26" fmla="*/ 5 w 8"/>
                  <a:gd name="T27" fmla="*/ 0 h 5"/>
                  <a:gd name="T28" fmla="*/ 3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99" name="Freeform 4001"/>
              <p:cNvSpPr>
                <a:spLocks/>
              </p:cNvSpPr>
              <p:nvPr/>
            </p:nvSpPr>
            <p:spPr bwMode="auto">
              <a:xfrm>
                <a:off x="2773" y="3861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00" name="Freeform 4002"/>
              <p:cNvSpPr>
                <a:spLocks/>
              </p:cNvSpPr>
              <p:nvPr/>
            </p:nvSpPr>
            <p:spPr bwMode="auto">
              <a:xfrm>
                <a:off x="2763" y="3869"/>
                <a:ext cx="8" cy="8"/>
              </a:xfrm>
              <a:custGeom>
                <a:avLst/>
                <a:gdLst>
                  <a:gd name="T0" fmla="*/ 2 w 8"/>
                  <a:gd name="T1" fmla="*/ 2 h 8"/>
                  <a:gd name="T2" fmla="*/ 2 w 8"/>
                  <a:gd name="T3" fmla="*/ 2 h 8"/>
                  <a:gd name="T4" fmla="*/ 0 w 8"/>
                  <a:gd name="T5" fmla="*/ 5 h 8"/>
                  <a:gd name="T6" fmla="*/ 0 w 8"/>
                  <a:gd name="T7" fmla="*/ 8 h 8"/>
                  <a:gd name="T8" fmla="*/ 0 w 8"/>
                  <a:gd name="T9" fmla="*/ 8 h 8"/>
                  <a:gd name="T10" fmla="*/ 2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5 w 8"/>
                  <a:gd name="T25" fmla="*/ 0 h 8"/>
                  <a:gd name="T26" fmla="*/ 2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2" y="2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01" name="Freeform 4003"/>
              <p:cNvSpPr>
                <a:spLocks/>
              </p:cNvSpPr>
              <p:nvPr/>
            </p:nvSpPr>
            <p:spPr bwMode="auto">
              <a:xfrm>
                <a:off x="2752" y="3879"/>
                <a:ext cx="8" cy="8"/>
              </a:xfrm>
              <a:custGeom>
                <a:avLst/>
                <a:gdLst>
                  <a:gd name="T0" fmla="*/ 3 w 8"/>
                  <a:gd name="T1" fmla="*/ 0 h 8"/>
                  <a:gd name="T2" fmla="*/ 3 w 8"/>
                  <a:gd name="T3" fmla="*/ 3 h 8"/>
                  <a:gd name="T4" fmla="*/ 0 w 8"/>
                  <a:gd name="T5" fmla="*/ 5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02" name="Freeform 4004"/>
              <p:cNvSpPr>
                <a:spLocks/>
              </p:cNvSpPr>
              <p:nvPr/>
            </p:nvSpPr>
            <p:spPr bwMode="auto">
              <a:xfrm>
                <a:off x="2739" y="3890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2 h 8"/>
                  <a:gd name="T4" fmla="*/ 3 w 11"/>
                  <a:gd name="T5" fmla="*/ 5 h 8"/>
                  <a:gd name="T6" fmla="*/ 0 w 11"/>
                  <a:gd name="T7" fmla="*/ 5 h 8"/>
                  <a:gd name="T8" fmla="*/ 0 w 11"/>
                  <a:gd name="T9" fmla="*/ 8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11 w 11"/>
                  <a:gd name="T17" fmla="*/ 8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2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2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03" name="Freeform 4005"/>
              <p:cNvSpPr>
                <a:spLocks/>
              </p:cNvSpPr>
              <p:nvPr/>
            </p:nvSpPr>
            <p:spPr bwMode="auto">
              <a:xfrm>
                <a:off x="2794" y="3853"/>
                <a:ext cx="8" cy="5"/>
              </a:xfrm>
              <a:custGeom>
                <a:avLst/>
                <a:gdLst>
                  <a:gd name="T0" fmla="*/ 3 w 8"/>
                  <a:gd name="T1" fmla="*/ 0 h 5"/>
                  <a:gd name="T2" fmla="*/ 0 w 8"/>
                  <a:gd name="T3" fmla="*/ 3 h 5"/>
                  <a:gd name="T4" fmla="*/ 0 w 8"/>
                  <a:gd name="T5" fmla="*/ 3 h 5"/>
                  <a:gd name="T6" fmla="*/ 0 w 8"/>
                  <a:gd name="T7" fmla="*/ 5 h 5"/>
                  <a:gd name="T8" fmla="*/ 0 w 8"/>
                  <a:gd name="T9" fmla="*/ 5 h 5"/>
                  <a:gd name="T10" fmla="*/ 3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3 h 5"/>
                  <a:gd name="T22" fmla="*/ 8 w 8"/>
                  <a:gd name="T23" fmla="*/ 3 h 5"/>
                  <a:gd name="T24" fmla="*/ 8 w 8"/>
                  <a:gd name="T25" fmla="*/ 0 h 5"/>
                  <a:gd name="T26" fmla="*/ 5 w 8"/>
                  <a:gd name="T27" fmla="*/ 0 h 5"/>
                  <a:gd name="T28" fmla="*/ 3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04" name="Freeform 4006"/>
              <p:cNvSpPr>
                <a:spLocks/>
              </p:cNvSpPr>
              <p:nvPr/>
            </p:nvSpPr>
            <p:spPr bwMode="auto">
              <a:xfrm>
                <a:off x="2786" y="3861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05" name="Freeform 4007"/>
              <p:cNvSpPr>
                <a:spLocks/>
              </p:cNvSpPr>
              <p:nvPr/>
            </p:nvSpPr>
            <p:spPr bwMode="auto">
              <a:xfrm>
                <a:off x="2776" y="3869"/>
                <a:ext cx="8" cy="8"/>
              </a:xfrm>
              <a:custGeom>
                <a:avLst/>
                <a:gdLst>
                  <a:gd name="T0" fmla="*/ 2 w 8"/>
                  <a:gd name="T1" fmla="*/ 2 h 8"/>
                  <a:gd name="T2" fmla="*/ 2 w 8"/>
                  <a:gd name="T3" fmla="*/ 5 h 8"/>
                  <a:gd name="T4" fmla="*/ 0 w 8"/>
                  <a:gd name="T5" fmla="*/ 5 h 8"/>
                  <a:gd name="T6" fmla="*/ 0 w 8"/>
                  <a:gd name="T7" fmla="*/ 8 h 8"/>
                  <a:gd name="T8" fmla="*/ 0 w 8"/>
                  <a:gd name="T9" fmla="*/ 8 h 8"/>
                  <a:gd name="T10" fmla="*/ 2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5 w 8"/>
                  <a:gd name="T25" fmla="*/ 0 h 8"/>
                  <a:gd name="T26" fmla="*/ 2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2" y="2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06" name="Freeform 4008"/>
              <p:cNvSpPr>
                <a:spLocks/>
              </p:cNvSpPr>
              <p:nvPr/>
            </p:nvSpPr>
            <p:spPr bwMode="auto">
              <a:xfrm>
                <a:off x="2765" y="3879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3 h 8"/>
                  <a:gd name="T4" fmla="*/ 0 w 11"/>
                  <a:gd name="T5" fmla="*/ 5 h 8"/>
                  <a:gd name="T6" fmla="*/ 0 w 11"/>
                  <a:gd name="T7" fmla="*/ 5 h 8"/>
                  <a:gd name="T8" fmla="*/ 0 w 11"/>
                  <a:gd name="T9" fmla="*/ 8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07" name="Freeform 4009"/>
              <p:cNvSpPr>
                <a:spLocks/>
              </p:cNvSpPr>
              <p:nvPr/>
            </p:nvSpPr>
            <p:spPr bwMode="auto">
              <a:xfrm>
                <a:off x="2755" y="3890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2 h 8"/>
                  <a:gd name="T4" fmla="*/ 0 w 10"/>
                  <a:gd name="T5" fmla="*/ 5 h 8"/>
                  <a:gd name="T6" fmla="*/ 0 w 10"/>
                  <a:gd name="T7" fmla="*/ 8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8 h 8"/>
                  <a:gd name="T18" fmla="*/ 8 w 10"/>
                  <a:gd name="T19" fmla="*/ 5 h 8"/>
                  <a:gd name="T20" fmla="*/ 10 w 10"/>
                  <a:gd name="T21" fmla="*/ 2 h 8"/>
                  <a:gd name="T22" fmla="*/ 10 w 10"/>
                  <a:gd name="T23" fmla="*/ 2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08" name="Freeform 4010"/>
              <p:cNvSpPr>
                <a:spLocks/>
              </p:cNvSpPr>
              <p:nvPr/>
            </p:nvSpPr>
            <p:spPr bwMode="auto">
              <a:xfrm>
                <a:off x="2807" y="3853"/>
                <a:ext cx="8" cy="5"/>
              </a:xfrm>
              <a:custGeom>
                <a:avLst/>
                <a:gdLst>
                  <a:gd name="T0" fmla="*/ 3 w 8"/>
                  <a:gd name="T1" fmla="*/ 0 h 5"/>
                  <a:gd name="T2" fmla="*/ 0 w 8"/>
                  <a:gd name="T3" fmla="*/ 3 h 5"/>
                  <a:gd name="T4" fmla="*/ 0 w 8"/>
                  <a:gd name="T5" fmla="*/ 3 h 5"/>
                  <a:gd name="T6" fmla="*/ 0 w 8"/>
                  <a:gd name="T7" fmla="*/ 5 h 5"/>
                  <a:gd name="T8" fmla="*/ 0 w 8"/>
                  <a:gd name="T9" fmla="*/ 5 h 5"/>
                  <a:gd name="T10" fmla="*/ 3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3 h 5"/>
                  <a:gd name="T22" fmla="*/ 8 w 8"/>
                  <a:gd name="T23" fmla="*/ 3 h 5"/>
                  <a:gd name="T24" fmla="*/ 8 w 8"/>
                  <a:gd name="T25" fmla="*/ 0 h 5"/>
                  <a:gd name="T26" fmla="*/ 5 w 8"/>
                  <a:gd name="T27" fmla="*/ 0 h 5"/>
                  <a:gd name="T28" fmla="*/ 3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09" name="Freeform 4011"/>
              <p:cNvSpPr>
                <a:spLocks/>
              </p:cNvSpPr>
              <p:nvPr/>
            </p:nvSpPr>
            <p:spPr bwMode="auto">
              <a:xfrm>
                <a:off x="2799" y="3861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6 w 8"/>
                  <a:gd name="T13" fmla="*/ 8 h 8"/>
                  <a:gd name="T14" fmla="*/ 8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10" name="Freeform 4012"/>
              <p:cNvSpPr>
                <a:spLocks/>
              </p:cNvSpPr>
              <p:nvPr/>
            </p:nvSpPr>
            <p:spPr bwMode="auto">
              <a:xfrm>
                <a:off x="2789" y="3869"/>
                <a:ext cx="10" cy="8"/>
              </a:xfrm>
              <a:custGeom>
                <a:avLst/>
                <a:gdLst>
                  <a:gd name="T0" fmla="*/ 2 w 10"/>
                  <a:gd name="T1" fmla="*/ 2 h 8"/>
                  <a:gd name="T2" fmla="*/ 2 w 10"/>
                  <a:gd name="T3" fmla="*/ 5 h 8"/>
                  <a:gd name="T4" fmla="*/ 0 w 10"/>
                  <a:gd name="T5" fmla="*/ 5 h 8"/>
                  <a:gd name="T6" fmla="*/ 0 w 10"/>
                  <a:gd name="T7" fmla="*/ 8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10 w 10"/>
                  <a:gd name="T17" fmla="*/ 8 h 8"/>
                  <a:gd name="T18" fmla="*/ 10 w 10"/>
                  <a:gd name="T19" fmla="*/ 5 h 8"/>
                  <a:gd name="T20" fmla="*/ 10 w 10"/>
                  <a:gd name="T21" fmla="*/ 2 h 8"/>
                  <a:gd name="T22" fmla="*/ 10 w 10"/>
                  <a:gd name="T23" fmla="*/ 2 h 8"/>
                  <a:gd name="T24" fmla="*/ 8 w 10"/>
                  <a:gd name="T25" fmla="*/ 0 h 8"/>
                  <a:gd name="T26" fmla="*/ 2 w 10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2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11" name="Freeform 4013"/>
              <p:cNvSpPr>
                <a:spLocks/>
              </p:cNvSpPr>
              <p:nvPr/>
            </p:nvSpPr>
            <p:spPr bwMode="auto">
              <a:xfrm>
                <a:off x="2778" y="3879"/>
                <a:ext cx="11" cy="8"/>
              </a:xfrm>
              <a:custGeom>
                <a:avLst/>
                <a:gdLst>
                  <a:gd name="T0" fmla="*/ 3 w 11"/>
                  <a:gd name="T1" fmla="*/ 3 h 8"/>
                  <a:gd name="T2" fmla="*/ 3 w 11"/>
                  <a:gd name="T3" fmla="*/ 3 h 8"/>
                  <a:gd name="T4" fmla="*/ 3 w 11"/>
                  <a:gd name="T5" fmla="*/ 5 h 8"/>
                  <a:gd name="T6" fmla="*/ 3 w 11"/>
                  <a:gd name="T7" fmla="*/ 8 h 8"/>
                  <a:gd name="T8" fmla="*/ 0 w 11"/>
                  <a:gd name="T9" fmla="*/ 8 h 8"/>
                  <a:gd name="T10" fmla="*/ 8 w 11"/>
                  <a:gd name="T11" fmla="*/ 8 h 8"/>
                  <a:gd name="T12" fmla="*/ 11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3 h 8"/>
                  <a:gd name="T20" fmla="*/ 11 w 11"/>
                  <a:gd name="T21" fmla="*/ 3 h 8"/>
                  <a:gd name="T22" fmla="*/ 11 w 11"/>
                  <a:gd name="T23" fmla="*/ 0 h 8"/>
                  <a:gd name="T24" fmla="*/ 8 w 11"/>
                  <a:gd name="T25" fmla="*/ 0 h 8"/>
                  <a:gd name="T26" fmla="*/ 3 w 11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3"/>
                    </a:moveTo>
                    <a:lnTo>
                      <a:pt x="3" y="3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12" name="Freeform 4014"/>
              <p:cNvSpPr>
                <a:spLocks/>
              </p:cNvSpPr>
              <p:nvPr/>
            </p:nvSpPr>
            <p:spPr bwMode="auto">
              <a:xfrm>
                <a:off x="2768" y="3890"/>
                <a:ext cx="10" cy="10"/>
              </a:xfrm>
              <a:custGeom>
                <a:avLst/>
                <a:gdLst>
                  <a:gd name="T0" fmla="*/ 3 w 10"/>
                  <a:gd name="T1" fmla="*/ 2 h 10"/>
                  <a:gd name="T2" fmla="*/ 3 w 10"/>
                  <a:gd name="T3" fmla="*/ 2 h 10"/>
                  <a:gd name="T4" fmla="*/ 3 w 10"/>
                  <a:gd name="T5" fmla="*/ 5 h 10"/>
                  <a:gd name="T6" fmla="*/ 0 w 10"/>
                  <a:gd name="T7" fmla="*/ 8 h 10"/>
                  <a:gd name="T8" fmla="*/ 0 w 10"/>
                  <a:gd name="T9" fmla="*/ 8 h 10"/>
                  <a:gd name="T10" fmla="*/ 5 w 10"/>
                  <a:gd name="T11" fmla="*/ 10 h 10"/>
                  <a:gd name="T12" fmla="*/ 8 w 10"/>
                  <a:gd name="T13" fmla="*/ 10 h 10"/>
                  <a:gd name="T14" fmla="*/ 10 w 10"/>
                  <a:gd name="T15" fmla="*/ 10 h 10"/>
                  <a:gd name="T16" fmla="*/ 10 w 10"/>
                  <a:gd name="T17" fmla="*/ 8 h 10"/>
                  <a:gd name="T18" fmla="*/ 10 w 10"/>
                  <a:gd name="T19" fmla="*/ 5 h 10"/>
                  <a:gd name="T20" fmla="*/ 10 w 10"/>
                  <a:gd name="T21" fmla="*/ 2 h 10"/>
                  <a:gd name="T22" fmla="*/ 10 w 10"/>
                  <a:gd name="T23" fmla="*/ 2 h 10"/>
                  <a:gd name="T24" fmla="*/ 10 w 10"/>
                  <a:gd name="T25" fmla="*/ 0 h 10"/>
                  <a:gd name="T26" fmla="*/ 8 w 10"/>
                  <a:gd name="T27" fmla="*/ 0 h 10"/>
                  <a:gd name="T28" fmla="*/ 3 w 10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0"/>
                  <a:gd name="T47" fmla="*/ 10 w 10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0">
                    <a:moveTo>
                      <a:pt x="3" y="2"/>
                    </a:moveTo>
                    <a:lnTo>
                      <a:pt x="3" y="2"/>
                    </a:lnTo>
                    <a:lnTo>
                      <a:pt x="3" y="5"/>
                    </a:lnTo>
                    <a:lnTo>
                      <a:pt x="0" y="8"/>
                    </a:lnTo>
                    <a:lnTo>
                      <a:pt x="5" y="10"/>
                    </a:lnTo>
                    <a:lnTo>
                      <a:pt x="8" y="10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13" name="Freeform 4015"/>
              <p:cNvSpPr>
                <a:spLocks/>
              </p:cNvSpPr>
              <p:nvPr/>
            </p:nvSpPr>
            <p:spPr bwMode="auto">
              <a:xfrm>
                <a:off x="2820" y="3853"/>
                <a:ext cx="11" cy="5"/>
              </a:xfrm>
              <a:custGeom>
                <a:avLst/>
                <a:gdLst>
                  <a:gd name="T0" fmla="*/ 3 w 11"/>
                  <a:gd name="T1" fmla="*/ 0 h 5"/>
                  <a:gd name="T2" fmla="*/ 0 w 11"/>
                  <a:gd name="T3" fmla="*/ 3 h 5"/>
                  <a:gd name="T4" fmla="*/ 0 w 11"/>
                  <a:gd name="T5" fmla="*/ 3 h 5"/>
                  <a:gd name="T6" fmla="*/ 0 w 11"/>
                  <a:gd name="T7" fmla="*/ 5 h 5"/>
                  <a:gd name="T8" fmla="*/ 0 w 11"/>
                  <a:gd name="T9" fmla="*/ 5 h 5"/>
                  <a:gd name="T10" fmla="*/ 3 w 11"/>
                  <a:gd name="T11" fmla="*/ 5 h 5"/>
                  <a:gd name="T12" fmla="*/ 5 w 11"/>
                  <a:gd name="T13" fmla="*/ 5 h 5"/>
                  <a:gd name="T14" fmla="*/ 8 w 11"/>
                  <a:gd name="T15" fmla="*/ 5 h 5"/>
                  <a:gd name="T16" fmla="*/ 11 w 11"/>
                  <a:gd name="T17" fmla="*/ 5 h 5"/>
                  <a:gd name="T18" fmla="*/ 11 w 11"/>
                  <a:gd name="T19" fmla="*/ 5 h 5"/>
                  <a:gd name="T20" fmla="*/ 8 w 11"/>
                  <a:gd name="T21" fmla="*/ 3 h 5"/>
                  <a:gd name="T22" fmla="*/ 8 w 11"/>
                  <a:gd name="T23" fmla="*/ 3 h 5"/>
                  <a:gd name="T24" fmla="*/ 8 w 11"/>
                  <a:gd name="T25" fmla="*/ 0 h 5"/>
                  <a:gd name="T26" fmla="*/ 5 w 11"/>
                  <a:gd name="T27" fmla="*/ 0 h 5"/>
                  <a:gd name="T28" fmla="*/ 3 w 11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5"/>
                  <a:gd name="T47" fmla="*/ 11 w 11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5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14" name="Freeform 4016"/>
              <p:cNvSpPr>
                <a:spLocks/>
              </p:cNvSpPr>
              <p:nvPr/>
            </p:nvSpPr>
            <p:spPr bwMode="auto">
              <a:xfrm>
                <a:off x="2812" y="3861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8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6 w 11"/>
                  <a:gd name="T27" fmla="*/ 0 h 8"/>
                  <a:gd name="T28" fmla="*/ 3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15" name="Freeform 4017"/>
              <p:cNvSpPr>
                <a:spLocks/>
              </p:cNvSpPr>
              <p:nvPr/>
            </p:nvSpPr>
            <p:spPr bwMode="auto">
              <a:xfrm>
                <a:off x="2805" y="3871"/>
                <a:ext cx="7" cy="6"/>
              </a:xfrm>
              <a:custGeom>
                <a:avLst/>
                <a:gdLst>
                  <a:gd name="T0" fmla="*/ 0 w 7"/>
                  <a:gd name="T1" fmla="*/ 0 h 6"/>
                  <a:gd name="T2" fmla="*/ 0 w 7"/>
                  <a:gd name="T3" fmla="*/ 3 h 6"/>
                  <a:gd name="T4" fmla="*/ 0 w 7"/>
                  <a:gd name="T5" fmla="*/ 3 h 6"/>
                  <a:gd name="T6" fmla="*/ 0 w 7"/>
                  <a:gd name="T7" fmla="*/ 6 h 6"/>
                  <a:gd name="T8" fmla="*/ 0 w 7"/>
                  <a:gd name="T9" fmla="*/ 6 h 6"/>
                  <a:gd name="T10" fmla="*/ 2 w 7"/>
                  <a:gd name="T11" fmla="*/ 6 h 6"/>
                  <a:gd name="T12" fmla="*/ 5 w 7"/>
                  <a:gd name="T13" fmla="*/ 6 h 6"/>
                  <a:gd name="T14" fmla="*/ 7 w 7"/>
                  <a:gd name="T15" fmla="*/ 6 h 6"/>
                  <a:gd name="T16" fmla="*/ 7 w 7"/>
                  <a:gd name="T17" fmla="*/ 6 h 6"/>
                  <a:gd name="T18" fmla="*/ 7 w 7"/>
                  <a:gd name="T19" fmla="*/ 6 h 6"/>
                  <a:gd name="T20" fmla="*/ 7 w 7"/>
                  <a:gd name="T21" fmla="*/ 3 h 6"/>
                  <a:gd name="T22" fmla="*/ 7 w 7"/>
                  <a:gd name="T23" fmla="*/ 0 h 6"/>
                  <a:gd name="T24" fmla="*/ 7 w 7"/>
                  <a:gd name="T25" fmla="*/ 0 h 6"/>
                  <a:gd name="T26" fmla="*/ 0 w 7"/>
                  <a:gd name="T27" fmla="*/ 0 h 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6"/>
                  <a:gd name="T44" fmla="*/ 7 w 7"/>
                  <a:gd name="T45" fmla="*/ 6 h 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6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5" y="6"/>
                    </a:lnTo>
                    <a:lnTo>
                      <a:pt x="7" y="6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16" name="Freeform 4018"/>
              <p:cNvSpPr>
                <a:spLocks/>
              </p:cNvSpPr>
              <p:nvPr/>
            </p:nvSpPr>
            <p:spPr bwMode="auto">
              <a:xfrm>
                <a:off x="2794" y="3879"/>
                <a:ext cx="11" cy="8"/>
              </a:xfrm>
              <a:custGeom>
                <a:avLst/>
                <a:gdLst>
                  <a:gd name="T0" fmla="*/ 3 w 11"/>
                  <a:gd name="T1" fmla="*/ 3 h 8"/>
                  <a:gd name="T2" fmla="*/ 3 w 11"/>
                  <a:gd name="T3" fmla="*/ 3 h 8"/>
                  <a:gd name="T4" fmla="*/ 0 w 11"/>
                  <a:gd name="T5" fmla="*/ 5 h 8"/>
                  <a:gd name="T6" fmla="*/ 0 w 11"/>
                  <a:gd name="T7" fmla="*/ 8 h 8"/>
                  <a:gd name="T8" fmla="*/ 0 w 11"/>
                  <a:gd name="T9" fmla="*/ 8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11 w 11"/>
                  <a:gd name="T17" fmla="*/ 8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8 w 11"/>
                  <a:gd name="T27" fmla="*/ 0 h 8"/>
                  <a:gd name="T28" fmla="*/ 3 w 11"/>
                  <a:gd name="T29" fmla="*/ 3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17" name="Freeform 4019"/>
              <p:cNvSpPr>
                <a:spLocks/>
              </p:cNvSpPr>
              <p:nvPr/>
            </p:nvSpPr>
            <p:spPr bwMode="auto">
              <a:xfrm>
                <a:off x="2784" y="3890"/>
                <a:ext cx="10" cy="10"/>
              </a:xfrm>
              <a:custGeom>
                <a:avLst/>
                <a:gdLst>
                  <a:gd name="T0" fmla="*/ 2 w 10"/>
                  <a:gd name="T1" fmla="*/ 2 h 10"/>
                  <a:gd name="T2" fmla="*/ 2 w 10"/>
                  <a:gd name="T3" fmla="*/ 5 h 10"/>
                  <a:gd name="T4" fmla="*/ 0 w 10"/>
                  <a:gd name="T5" fmla="*/ 5 h 10"/>
                  <a:gd name="T6" fmla="*/ 0 w 10"/>
                  <a:gd name="T7" fmla="*/ 8 h 10"/>
                  <a:gd name="T8" fmla="*/ 0 w 10"/>
                  <a:gd name="T9" fmla="*/ 8 h 10"/>
                  <a:gd name="T10" fmla="*/ 5 w 10"/>
                  <a:gd name="T11" fmla="*/ 10 h 10"/>
                  <a:gd name="T12" fmla="*/ 7 w 10"/>
                  <a:gd name="T13" fmla="*/ 10 h 10"/>
                  <a:gd name="T14" fmla="*/ 10 w 10"/>
                  <a:gd name="T15" fmla="*/ 10 h 10"/>
                  <a:gd name="T16" fmla="*/ 10 w 10"/>
                  <a:gd name="T17" fmla="*/ 8 h 10"/>
                  <a:gd name="T18" fmla="*/ 10 w 10"/>
                  <a:gd name="T19" fmla="*/ 8 h 10"/>
                  <a:gd name="T20" fmla="*/ 10 w 10"/>
                  <a:gd name="T21" fmla="*/ 5 h 10"/>
                  <a:gd name="T22" fmla="*/ 10 w 10"/>
                  <a:gd name="T23" fmla="*/ 2 h 10"/>
                  <a:gd name="T24" fmla="*/ 10 w 10"/>
                  <a:gd name="T25" fmla="*/ 2 h 10"/>
                  <a:gd name="T26" fmla="*/ 7 w 10"/>
                  <a:gd name="T27" fmla="*/ 0 h 10"/>
                  <a:gd name="T28" fmla="*/ 2 w 10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0"/>
                  <a:gd name="T47" fmla="*/ 10 w 10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0">
                    <a:moveTo>
                      <a:pt x="2" y="2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5" y="10"/>
                    </a:lnTo>
                    <a:lnTo>
                      <a:pt x="7" y="10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7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18" name="Freeform 4020"/>
              <p:cNvSpPr>
                <a:spLocks/>
              </p:cNvSpPr>
              <p:nvPr/>
            </p:nvSpPr>
            <p:spPr bwMode="auto">
              <a:xfrm>
                <a:off x="2833" y="3853"/>
                <a:ext cx="11" cy="5"/>
              </a:xfrm>
              <a:custGeom>
                <a:avLst/>
                <a:gdLst>
                  <a:gd name="T0" fmla="*/ 3 w 11"/>
                  <a:gd name="T1" fmla="*/ 0 h 5"/>
                  <a:gd name="T2" fmla="*/ 3 w 11"/>
                  <a:gd name="T3" fmla="*/ 3 h 5"/>
                  <a:gd name="T4" fmla="*/ 3 w 11"/>
                  <a:gd name="T5" fmla="*/ 3 h 5"/>
                  <a:gd name="T6" fmla="*/ 0 w 11"/>
                  <a:gd name="T7" fmla="*/ 5 h 5"/>
                  <a:gd name="T8" fmla="*/ 0 w 11"/>
                  <a:gd name="T9" fmla="*/ 5 h 5"/>
                  <a:gd name="T10" fmla="*/ 8 w 11"/>
                  <a:gd name="T11" fmla="*/ 5 h 5"/>
                  <a:gd name="T12" fmla="*/ 11 w 11"/>
                  <a:gd name="T13" fmla="*/ 5 h 5"/>
                  <a:gd name="T14" fmla="*/ 11 w 11"/>
                  <a:gd name="T15" fmla="*/ 5 h 5"/>
                  <a:gd name="T16" fmla="*/ 11 w 11"/>
                  <a:gd name="T17" fmla="*/ 5 h 5"/>
                  <a:gd name="T18" fmla="*/ 11 w 11"/>
                  <a:gd name="T19" fmla="*/ 3 h 5"/>
                  <a:gd name="T20" fmla="*/ 11 w 11"/>
                  <a:gd name="T21" fmla="*/ 0 h 5"/>
                  <a:gd name="T22" fmla="*/ 8 w 11"/>
                  <a:gd name="T23" fmla="*/ 0 h 5"/>
                  <a:gd name="T24" fmla="*/ 6 w 11"/>
                  <a:gd name="T25" fmla="*/ 0 h 5"/>
                  <a:gd name="T26" fmla="*/ 3 w 11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5"/>
                  <a:gd name="T44" fmla="*/ 11 w 11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5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19" name="Freeform 4021"/>
              <p:cNvSpPr>
                <a:spLocks/>
              </p:cNvSpPr>
              <p:nvPr/>
            </p:nvSpPr>
            <p:spPr bwMode="auto">
              <a:xfrm>
                <a:off x="2828" y="3861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20" name="Freeform 4022"/>
              <p:cNvSpPr>
                <a:spLocks/>
              </p:cNvSpPr>
              <p:nvPr/>
            </p:nvSpPr>
            <p:spPr bwMode="auto">
              <a:xfrm>
                <a:off x="2818" y="3871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5 w 10"/>
                  <a:gd name="T11" fmla="*/ 6 h 8"/>
                  <a:gd name="T12" fmla="*/ 7 w 10"/>
                  <a:gd name="T13" fmla="*/ 8 h 8"/>
                  <a:gd name="T14" fmla="*/ 10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0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5" y="6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21" name="Freeform 4023"/>
              <p:cNvSpPr>
                <a:spLocks/>
              </p:cNvSpPr>
              <p:nvPr/>
            </p:nvSpPr>
            <p:spPr bwMode="auto">
              <a:xfrm>
                <a:off x="2810" y="3879"/>
                <a:ext cx="10" cy="11"/>
              </a:xfrm>
              <a:custGeom>
                <a:avLst/>
                <a:gdLst>
                  <a:gd name="T0" fmla="*/ 2 w 10"/>
                  <a:gd name="T1" fmla="*/ 3 h 11"/>
                  <a:gd name="T2" fmla="*/ 0 w 10"/>
                  <a:gd name="T3" fmla="*/ 5 h 11"/>
                  <a:gd name="T4" fmla="*/ 0 w 10"/>
                  <a:gd name="T5" fmla="*/ 5 h 11"/>
                  <a:gd name="T6" fmla="*/ 0 w 10"/>
                  <a:gd name="T7" fmla="*/ 8 h 11"/>
                  <a:gd name="T8" fmla="*/ 0 w 10"/>
                  <a:gd name="T9" fmla="*/ 8 h 11"/>
                  <a:gd name="T10" fmla="*/ 2 w 10"/>
                  <a:gd name="T11" fmla="*/ 11 h 11"/>
                  <a:gd name="T12" fmla="*/ 5 w 10"/>
                  <a:gd name="T13" fmla="*/ 11 h 11"/>
                  <a:gd name="T14" fmla="*/ 8 w 10"/>
                  <a:gd name="T15" fmla="*/ 11 h 11"/>
                  <a:gd name="T16" fmla="*/ 10 w 10"/>
                  <a:gd name="T17" fmla="*/ 8 h 11"/>
                  <a:gd name="T18" fmla="*/ 10 w 10"/>
                  <a:gd name="T19" fmla="*/ 5 h 11"/>
                  <a:gd name="T20" fmla="*/ 10 w 10"/>
                  <a:gd name="T21" fmla="*/ 3 h 11"/>
                  <a:gd name="T22" fmla="*/ 10 w 10"/>
                  <a:gd name="T23" fmla="*/ 3 h 11"/>
                  <a:gd name="T24" fmla="*/ 8 w 10"/>
                  <a:gd name="T25" fmla="*/ 3 h 11"/>
                  <a:gd name="T26" fmla="*/ 5 w 10"/>
                  <a:gd name="T27" fmla="*/ 0 h 11"/>
                  <a:gd name="T28" fmla="*/ 2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2" y="3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2" y="11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22" name="Freeform 4024"/>
              <p:cNvSpPr>
                <a:spLocks/>
              </p:cNvSpPr>
              <p:nvPr/>
            </p:nvSpPr>
            <p:spPr bwMode="auto">
              <a:xfrm>
                <a:off x="2799" y="3890"/>
                <a:ext cx="11" cy="10"/>
              </a:xfrm>
              <a:custGeom>
                <a:avLst/>
                <a:gdLst>
                  <a:gd name="T0" fmla="*/ 3 w 11"/>
                  <a:gd name="T1" fmla="*/ 2 h 10"/>
                  <a:gd name="T2" fmla="*/ 3 w 11"/>
                  <a:gd name="T3" fmla="*/ 5 h 10"/>
                  <a:gd name="T4" fmla="*/ 0 w 11"/>
                  <a:gd name="T5" fmla="*/ 5 h 10"/>
                  <a:gd name="T6" fmla="*/ 0 w 11"/>
                  <a:gd name="T7" fmla="*/ 8 h 10"/>
                  <a:gd name="T8" fmla="*/ 0 w 11"/>
                  <a:gd name="T9" fmla="*/ 8 h 10"/>
                  <a:gd name="T10" fmla="*/ 6 w 11"/>
                  <a:gd name="T11" fmla="*/ 10 h 10"/>
                  <a:gd name="T12" fmla="*/ 8 w 11"/>
                  <a:gd name="T13" fmla="*/ 10 h 10"/>
                  <a:gd name="T14" fmla="*/ 11 w 11"/>
                  <a:gd name="T15" fmla="*/ 10 h 10"/>
                  <a:gd name="T16" fmla="*/ 11 w 11"/>
                  <a:gd name="T17" fmla="*/ 10 h 10"/>
                  <a:gd name="T18" fmla="*/ 11 w 11"/>
                  <a:gd name="T19" fmla="*/ 8 h 10"/>
                  <a:gd name="T20" fmla="*/ 11 w 11"/>
                  <a:gd name="T21" fmla="*/ 5 h 10"/>
                  <a:gd name="T22" fmla="*/ 11 w 11"/>
                  <a:gd name="T23" fmla="*/ 2 h 10"/>
                  <a:gd name="T24" fmla="*/ 11 w 11"/>
                  <a:gd name="T25" fmla="*/ 2 h 10"/>
                  <a:gd name="T26" fmla="*/ 8 w 11"/>
                  <a:gd name="T27" fmla="*/ 0 h 10"/>
                  <a:gd name="T28" fmla="*/ 3 w 11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0"/>
                  <a:gd name="T47" fmla="*/ 11 w 11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0">
                    <a:moveTo>
                      <a:pt x="3" y="2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23" name="Freeform 4025"/>
              <p:cNvSpPr>
                <a:spLocks/>
              </p:cNvSpPr>
              <p:nvPr/>
            </p:nvSpPr>
            <p:spPr bwMode="auto">
              <a:xfrm>
                <a:off x="2849" y="3853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0 w 10"/>
                  <a:gd name="T3" fmla="*/ 3 h 5"/>
                  <a:gd name="T4" fmla="*/ 0 w 10"/>
                  <a:gd name="T5" fmla="*/ 3 h 5"/>
                  <a:gd name="T6" fmla="*/ 0 w 10"/>
                  <a:gd name="T7" fmla="*/ 5 h 5"/>
                  <a:gd name="T8" fmla="*/ 0 w 10"/>
                  <a:gd name="T9" fmla="*/ 5 h 5"/>
                  <a:gd name="T10" fmla="*/ 3 w 10"/>
                  <a:gd name="T11" fmla="*/ 5 h 5"/>
                  <a:gd name="T12" fmla="*/ 5 w 10"/>
                  <a:gd name="T13" fmla="*/ 5 h 5"/>
                  <a:gd name="T14" fmla="*/ 8 w 10"/>
                  <a:gd name="T15" fmla="*/ 5 h 5"/>
                  <a:gd name="T16" fmla="*/ 10 w 10"/>
                  <a:gd name="T17" fmla="*/ 5 h 5"/>
                  <a:gd name="T18" fmla="*/ 10 w 10"/>
                  <a:gd name="T19" fmla="*/ 5 h 5"/>
                  <a:gd name="T20" fmla="*/ 8 w 10"/>
                  <a:gd name="T21" fmla="*/ 3 h 5"/>
                  <a:gd name="T22" fmla="*/ 8 w 10"/>
                  <a:gd name="T23" fmla="*/ 0 h 5"/>
                  <a:gd name="T24" fmla="*/ 8 w 10"/>
                  <a:gd name="T25" fmla="*/ 0 h 5"/>
                  <a:gd name="T26" fmla="*/ 0 w 10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5"/>
                  <a:gd name="T44" fmla="*/ 10 w 10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24" name="Freeform 4026"/>
              <p:cNvSpPr>
                <a:spLocks/>
              </p:cNvSpPr>
              <p:nvPr/>
            </p:nvSpPr>
            <p:spPr bwMode="auto">
              <a:xfrm>
                <a:off x="2841" y="3861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25" name="Freeform 4027"/>
              <p:cNvSpPr>
                <a:spLocks/>
              </p:cNvSpPr>
              <p:nvPr/>
            </p:nvSpPr>
            <p:spPr bwMode="auto">
              <a:xfrm>
                <a:off x="2833" y="3871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11 w 11"/>
                  <a:gd name="T21" fmla="*/ 3 h 8"/>
                  <a:gd name="T22" fmla="*/ 11 w 11"/>
                  <a:gd name="T23" fmla="*/ 0 h 8"/>
                  <a:gd name="T24" fmla="*/ 8 w 11"/>
                  <a:gd name="T25" fmla="*/ 0 h 8"/>
                  <a:gd name="T26" fmla="*/ 6 w 11"/>
                  <a:gd name="T27" fmla="*/ 0 h 8"/>
                  <a:gd name="T28" fmla="*/ 3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26" name="Freeform 4028"/>
              <p:cNvSpPr>
                <a:spLocks/>
              </p:cNvSpPr>
              <p:nvPr/>
            </p:nvSpPr>
            <p:spPr bwMode="auto">
              <a:xfrm>
                <a:off x="2825" y="3879"/>
                <a:ext cx="11" cy="11"/>
              </a:xfrm>
              <a:custGeom>
                <a:avLst/>
                <a:gdLst>
                  <a:gd name="T0" fmla="*/ 0 w 11"/>
                  <a:gd name="T1" fmla="*/ 3 h 11"/>
                  <a:gd name="T2" fmla="*/ 0 w 11"/>
                  <a:gd name="T3" fmla="*/ 5 h 11"/>
                  <a:gd name="T4" fmla="*/ 0 w 11"/>
                  <a:gd name="T5" fmla="*/ 5 h 11"/>
                  <a:gd name="T6" fmla="*/ 0 w 11"/>
                  <a:gd name="T7" fmla="*/ 8 h 11"/>
                  <a:gd name="T8" fmla="*/ 0 w 11"/>
                  <a:gd name="T9" fmla="*/ 8 h 11"/>
                  <a:gd name="T10" fmla="*/ 6 w 11"/>
                  <a:gd name="T11" fmla="*/ 11 h 11"/>
                  <a:gd name="T12" fmla="*/ 8 w 11"/>
                  <a:gd name="T13" fmla="*/ 11 h 11"/>
                  <a:gd name="T14" fmla="*/ 11 w 11"/>
                  <a:gd name="T15" fmla="*/ 11 h 11"/>
                  <a:gd name="T16" fmla="*/ 11 w 11"/>
                  <a:gd name="T17" fmla="*/ 8 h 11"/>
                  <a:gd name="T18" fmla="*/ 11 w 11"/>
                  <a:gd name="T19" fmla="*/ 8 h 11"/>
                  <a:gd name="T20" fmla="*/ 11 w 11"/>
                  <a:gd name="T21" fmla="*/ 5 h 11"/>
                  <a:gd name="T22" fmla="*/ 11 w 11"/>
                  <a:gd name="T23" fmla="*/ 3 h 11"/>
                  <a:gd name="T24" fmla="*/ 8 w 11"/>
                  <a:gd name="T25" fmla="*/ 3 h 11"/>
                  <a:gd name="T26" fmla="*/ 6 w 11"/>
                  <a:gd name="T27" fmla="*/ 0 h 11"/>
                  <a:gd name="T28" fmla="*/ 0 w 11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1"/>
                  <a:gd name="T47" fmla="*/ 11 w 11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1">
                    <a:moveTo>
                      <a:pt x="0" y="3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6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27" name="Freeform 4029"/>
              <p:cNvSpPr>
                <a:spLocks/>
              </p:cNvSpPr>
              <p:nvPr/>
            </p:nvSpPr>
            <p:spPr bwMode="auto">
              <a:xfrm>
                <a:off x="2818" y="3892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7 w 10"/>
                  <a:gd name="T15" fmla="*/ 8 h 8"/>
                  <a:gd name="T16" fmla="*/ 10 w 10"/>
                  <a:gd name="T17" fmla="*/ 8 h 8"/>
                  <a:gd name="T18" fmla="*/ 10 w 10"/>
                  <a:gd name="T19" fmla="*/ 6 h 8"/>
                  <a:gd name="T20" fmla="*/ 7 w 10"/>
                  <a:gd name="T21" fmla="*/ 3 h 8"/>
                  <a:gd name="T22" fmla="*/ 7 w 10"/>
                  <a:gd name="T23" fmla="*/ 3 h 8"/>
                  <a:gd name="T24" fmla="*/ 7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28" name="Freeform 4030"/>
              <p:cNvSpPr>
                <a:spLocks/>
              </p:cNvSpPr>
              <p:nvPr/>
            </p:nvSpPr>
            <p:spPr bwMode="auto">
              <a:xfrm>
                <a:off x="2862" y="3853"/>
                <a:ext cx="11" cy="5"/>
              </a:xfrm>
              <a:custGeom>
                <a:avLst/>
                <a:gdLst>
                  <a:gd name="T0" fmla="*/ 3 w 11"/>
                  <a:gd name="T1" fmla="*/ 0 h 5"/>
                  <a:gd name="T2" fmla="*/ 3 w 11"/>
                  <a:gd name="T3" fmla="*/ 3 h 5"/>
                  <a:gd name="T4" fmla="*/ 0 w 11"/>
                  <a:gd name="T5" fmla="*/ 3 h 5"/>
                  <a:gd name="T6" fmla="*/ 0 w 11"/>
                  <a:gd name="T7" fmla="*/ 5 h 5"/>
                  <a:gd name="T8" fmla="*/ 3 w 11"/>
                  <a:gd name="T9" fmla="*/ 5 h 5"/>
                  <a:gd name="T10" fmla="*/ 5 w 11"/>
                  <a:gd name="T11" fmla="*/ 5 h 5"/>
                  <a:gd name="T12" fmla="*/ 8 w 11"/>
                  <a:gd name="T13" fmla="*/ 5 h 5"/>
                  <a:gd name="T14" fmla="*/ 11 w 11"/>
                  <a:gd name="T15" fmla="*/ 5 h 5"/>
                  <a:gd name="T16" fmla="*/ 11 w 11"/>
                  <a:gd name="T17" fmla="*/ 5 h 5"/>
                  <a:gd name="T18" fmla="*/ 11 w 11"/>
                  <a:gd name="T19" fmla="*/ 5 h 5"/>
                  <a:gd name="T20" fmla="*/ 11 w 11"/>
                  <a:gd name="T21" fmla="*/ 3 h 5"/>
                  <a:gd name="T22" fmla="*/ 11 w 11"/>
                  <a:gd name="T23" fmla="*/ 0 h 5"/>
                  <a:gd name="T24" fmla="*/ 8 w 11"/>
                  <a:gd name="T25" fmla="*/ 0 h 5"/>
                  <a:gd name="T26" fmla="*/ 5 w 11"/>
                  <a:gd name="T27" fmla="*/ 0 h 5"/>
                  <a:gd name="T28" fmla="*/ 3 w 11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5"/>
                  <a:gd name="T47" fmla="*/ 11 w 11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5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29" name="Freeform 4031"/>
              <p:cNvSpPr>
                <a:spLocks/>
              </p:cNvSpPr>
              <p:nvPr/>
            </p:nvSpPr>
            <p:spPr bwMode="auto">
              <a:xfrm>
                <a:off x="2857" y="3861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8 w 10"/>
                  <a:gd name="T21" fmla="*/ 3 h 8"/>
                  <a:gd name="T22" fmla="*/ 8 w 10"/>
                  <a:gd name="T23" fmla="*/ 3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30" name="Freeform 4032"/>
              <p:cNvSpPr>
                <a:spLocks/>
              </p:cNvSpPr>
              <p:nvPr/>
            </p:nvSpPr>
            <p:spPr bwMode="auto">
              <a:xfrm>
                <a:off x="2849" y="3871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0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31" name="Freeform 4033"/>
              <p:cNvSpPr>
                <a:spLocks/>
              </p:cNvSpPr>
              <p:nvPr/>
            </p:nvSpPr>
            <p:spPr bwMode="auto">
              <a:xfrm>
                <a:off x="2841" y="3882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2 h 8"/>
                  <a:gd name="T4" fmla="*/ 0 w 11"/>
                  <a:gd name="T5" fmla="*/ 2 h 8"/>
                  <a:gd name="T6" fmla="*/ 0 w 11"/>
                  <a:gd name="T7" fmla="*/ 5 h 8"/>
                  <a:gd name="T8" fmla="*/ 0 w 11"/>
                  <a:gd name="T9" fmla="*/ 5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0 h 8"/>
                  <a:gd name="T24" fmla="*/ 11 w 11"/>
                  <a:gd name="T25" fmla="*/ 0 h 8"/>
                  <a:gd name="T26" fmla="*/ 5 w 11"/>
                  <a:gd name="T27" fmla="*/ 0 h 8"/>
                  <a:gd name="T28" fmla="*/ 3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32" name="Freeform 4034"/>
              <p:cNvSpPr>
                <a:spLocks/>
              </p:cNvSpPr>
              <p:nvPr/>
            </p:nvSpPr>
            <p:spPr bwMode="auto">
              <a:xfrm>
                <a:off x="2833" y="3892"/>
                <a:ext cx="11" cy="11"/>
              </a:xfrm>
              <a:custGeom>
                <a:avLst/>
                <a:gdLst>
                  <a:gd name="T0" fmla="*/ 0 w 11"/>
                  <a:gd name="T1" fmla="*/ 0 h 11"/>
                  <a:gd name="T2" fmla="*/ 0 w 11"/>
                  <a:gd name="T3" fmla="*/ 3 h 11"/>
                  <a:gd name="T4" fmla="*/ 0 w 11"/>
                  <a:gd name="T5" fmla="*/ 6 h 11"/>
                  <a:gd name="T6" fmla="*/ 0 w 11"/>
                  <a:gd name="T7" fmla="*/ 8 h 11"/>
                  <a:gd name="T8" fmla="*/ 0 w 11"/>
                  <a:gd name="T9" fmla="*/ 8 h 11"/>
                  <a:gd name="T10" fmla="*/ 6 w 11"/>
                  <a:gd name="T11" fmla="*/ 11 h 11"/>
                  <a:gd name="T12" fmla="*/ 8 w 11"/>
                  <a:gd name="T13" fmla="*/ 11 h 11"/>
                  <a:gd name="T14" fmla="*/ 11 w 11"/>
                  <a:gd name="T15" fmla="*/ 11 h 11"/>
                  <a:gd name="T16" fmla="*/ 11 w 11"/>
                  <a:gd name="T17" fmla="*/ 8 h 11"/>
                  <a:gd name="T18" fmla="*/ 11 w 11"/>
                  <a:gd name="T19" fmla="*/ 6 h 11"/>
                  <a:gd name="T20" fmla="*/ 11 w 11"/>
                  <a:gd name="T21" fmla="*/ 3 h 11"/>
                  <a:gd name="T22" fmla="*/ 11 w 11"/>
                  <a:gd name="T23" fmla="*/ 3 h 11"/>
                  <a:gd name="T24" fmla="*/ 11 w 11"/>
                  <a:gd name="T25" fmla="*/ 0 h 11"/>
                  <a:gd name="T26" fmla="*/ 6 w 11"/>
                  <a:gd name="T27" fmla="*/ 0 h 11"/>
                  <a:gd name="T28" fmla="*/ 0 w 11"/>
                  <a:gd name="T29" fmla="*/ 0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1"/>
                  <a:gd name="T47" fmla="*/ 11 w 11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1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6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33" name="Freeform 4035"/>
              <p:cNvSpPr>
                <a:spLocks/>
              </p:cNvSpPr>
              <p:nvPr/>
            </p:nvSpPr>
            <p:spPr bwMode="auto">
              <a:xfrm>
                <a:off x="2878" y="3853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0 w 10"/>
                  <a:gd name="T3" fmla="*/ 3 h 5"/>
                  <a:gd name="T4" fmla="*/ 0 w 10"/>
                  <a:gd name="T5" fmla="*/ 3 h 5"/>
                  <a:gd name="T6" fmla="*/ 0 w 10"/>
                  <a:gd name="T7" fmla="*/ 5 h 5"/>
                  <a:gd name="T8" fmla="*/ 0 w 10"/>
                  <a:gd name="T9" fmla="*/ 5 h 5"/>
                  <a:gd name="T10" fmla="*/ 8 w 10"/>
                  <a:gd name="T11" fmla="*/ 5 h 5"/>
                  <a:gd name="T12" fmla="*/ 10 w 10"/>
                  <a:gd name="T13" fmla="*/ 5 h 5"/>
                  <a:gd name="T14" fmla="*/ 10 w 10"/>
                  <a:gd name="T15" fmla="*/ 5 h 5"/>
                  <a:gd name="T16" fmla="*/ 10 w 10"/>
                  <a:gd name="T17" fmla="*/ 5 h 5"/>
                  <a:gd name="T18" fmla="*/ 10 w 10"/>
                  <a:gd name="T19" fmla="*/ 3 h 5"/>
                  <a:gd name="T20" fmla="*/ 8 w 10"/>
                  <a:gd name="T21" fmla="*/ 0 h 5"/>
                  <a:gd name="T22" fmla="*/ 8 w 10"/>
                  <a:gd name="T23" fmla="*/ 0 h 5"/>
                  <a:gd name="T24" fmla="*/ 0 w 10"/>
                  <a:gd name="T25" fmla="*/ 0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5"/>
                  <a:gd name="T41" fmla="*/ 10 w 10"/>
                  <a:gd name="T42" fmla="*/ 5 h 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34" name="Freeform 4036"/>
              <p:cNvSpPr>
                <a:spLocks/>
              </p:cNvSpPr>
              <p:nvPr/>
            </p:nvSpPr>
            <p:spPr bwMode="auto">
              <a:xfrm>
                <a:off x="2873" y="3861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7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7 w 10"/>
                  <a:gd name="T21" fmla="*/ 3 h 8"/>
                  <a:gd name="T22" fmla="*/ 7 w 10"/>
                  <a:gd name="T23" fmla="*/ 3 h 8"/>
                  <a:gd name="T24" fmla="*/ 7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35" name="Freeform 4037"/>
              <p:cNvSpPr>
                <a:spLocks/>
              </p:cNvSpPr>
              <p:nvPr/>
            </p:nvSpPr>
            <p:spPr bwMode="auto">
              <a:xfrm>
                <a:off x="2865" y="3871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0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36" name="Freeform 4038"/>
              <p:cNvSpPr>
                <a:spLocks/>
              </p:cNvSpPr>
              <p:nvPr/>
            </p:nvSpPr>
            <p:spPr bwMode="auto">
              <a:xfrm>
                <a:off x="2859" y="3882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2 h 8"/>
                  <a:gd name="T4" fmla="*/ 0 w 11"/>
                  <a:gd name="T5" fmla="*/ 2 h 8"/>
                  <a:gd name="T6" fmla="*/ 0 w 11"/>
                  <a:gd name="T7" fmla="*/ 5 h 8"/>
                  <a:gd name="T8" fmla="*/ 0 w 11"/>
                  <a:gd name="T9" fmla="*/ 5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8 h 8"/>
                  <a:gd name="T18" fmla="*/ 11 w 11"/>
                  <a:gd name="T19" fmla="*/ 5 h 8"/>
                  <a:gd name="T20" fmla="*/ 8 w 11"/>
                  <a:gd name="T21" fmla="*/ 2 h 8"/>
                  <a:gd name="T22" fmla="*/ 8 w 11"/>
                  <a:gd name="T23" fmla="*/ 0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37" name="Freeform 4039"/>
              <p:cNvSpPr>
                <a:spLocks/>
              </p:cNvSpPr>
              <p:nvPr/>
            </p:nvSpPr>
            <p:spPr bwMode="auto">
              <a:xfrm>
                <a:off x="2852" y="3892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0 w 10"/>
                  <a:gd name="T3" fmla="*/ 3 h 11"/>
                  <a:gd name="T4" fmla="*/ 0 w 10"/>
                  <a:gd name="T5" fmla="*/ 6 h 11"/>
                  <a:gd name="T6" fmla="*/ 0 w 10"/>
                  <a:gd name="T7" fmla="*/ 8 h 11"/>
                  <a:gd name="T8" fmla="*/ 0 w 10"/>
                  <a:gd name="T9" fmla="*/ 8 h 11"/>
                  <a:gd name="T10" fmla="*/ 5 w 10"/>
                  <a:gd name="T11" fmla="*/ 11 h 11"/>
                  <a:gd name="T12" fmla="*/ 7 w 10"/>
                  <a:gd name="T13" fmla="*/ 11 h 11"/>
                  <a:gd name="T14" fmla="*/ 10 w 10"/>
                  <a:gd name="T15" fmla="*/ 11 h 11"/>
                  <a:gd name="T16" fmla="*/ 10 w 10"/>
                  <a:gd name="T17" fmla="*/ 8 h 11"/>
                  <a:gd name="T18" fmla="*/ 10 w 10"/>
                  <a:gd name="T19" fmla="*/ 6 h 11"/>
                  <a:gd name="T20" fmla="*/ 10 w 10"/>
                  <a:gd name="T21" fmla="*/ 3 h 11"/>
                  <a:gd name="T22" fmla="*/ 7 w 10"/>
                  <a:gd name="T23" fmla="*/ 3 h 11"/>
                  <a:gd name="T24" fmla="*/ 7 w 10"/>
                  <a:gd name="T25" fmla="*/ 0 h 11"/>
                  <a:gd name="T26" fmla="*/ 0 w 10"/>
                  <a:gd name="T27" fmla="*/ 0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11"/>
                  <a:gd name="T44" fmla="*/ 10 w 10"/>
                  <a:gd name="T45" fmla="*/ 11 h 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11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7" y="11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38" name="Freeform 4040"/>
              <p:cNvSpPr>
                <a:spLocks/>
              </p:cNvSpPr>
              <p:nvPr/>
            </p:nvSpPr>
            <p:spPr bwMode="auto">
              <a:xfrm>
                <a:off x="2893" y="3853"/>
                <a:ext cx="11" cy="5"/>
              </a:xfrm>
              <a:custGeom>
                <a:avLst/>
                <a:gdLst>
                  <a:gd name="T0" fmla="*/ 0 w 11"/>
                  <a:gd name="T1" fmla="*/ 0 h 5"/>
                  <a:gd name="T2" fmla="*/ 0 w 11"/>
                  <a:gd name="T3" fmla="*/ 3 h 5"/>
                  <a:gd name="T4" fmla="*/ 0 w 11"/>
                  <a:gd name="T5" fmla="*/ 3 h 5"/>
                  <a:gd name="T6" fmla="*/ 0 w 11"/>
                  <a:gd name="T7" fmla="*/ 5 h 5"/>
                  <a:gd name="T8" fmla="*/ 0 w 11"/>
                  <a:gd name="T9" fmla="*/ 5 h 5"/>
                  <a:gd name="T10" fmla="*/ 8 w 11"/>
                  <a:gd name="T11" fmla="*/ 5 h 5"/>
                  <a:gd name="T12" fmla="*/ 11 w 11"/>
                  <a:gd name="T13" fmla="*/ 5 h 5"/>
                  <a:gd name="T14" fmla="*/ 11 w 11"/>
                  <a:gd name="T15" fmla="*/ 5 h 5"/>
                  <a:gd name="T16" fmla="*/ 11 w 11"/>
                  <a:gd name="T17" fmla="*/ 5 h 5"/>
                  <a:gd name="T18" fmla="*/ 8 w 11"/>
                  <a:gd name="T19" fmla="*/ 3 h 5"/>
                  <a:gd name="T20" fmla="*/ 8 w 11"/>
                  <a:gd name="T21" fmla="*/ 0 h 5"/>
                  <a:gd name="T22" fmla="*/ 8 w 11"/>
                  <a:gd name="T23" fmla="*/ 0 h 5"/>
                  <a:gd name="T24" fmla="*/ 0 w 11"/>
                  <a:gd name="T25" fmla="*/ 0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1"/>
                  <a:gd name="T40" fmla="*/ 0 h 5"/>
                  <a:gd name="T41" fmla="*/ 11 w 11"/>
                  <a:gd name="T42" fmla="*/ 5 h 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1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39" name="Freeform 4041"/>
              <p:cNvSpPr>
                <a:spLocks/>
              </p:cNvSpPr>
              <p:nvPr/>
            </p:nvSpPr>
            <p:spPr bwMode="auto">
              <a:xfrm>
                <a:off x="2888" y="3861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8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40" name="Freeform 4042"/>
              <p:cNvSpPr>
                <a:spLocks/>
              </p:cNvSpPr>
              <p:nvPr/>
            </p:nvSpPr>
            <p:spPr bwMode="auto">
              <a:xfrm>
                <a:off x="2883" y="3871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8 w 10"/>
                  <a:gd name="T21" fmla="*/ 3 h 8"/>
                  <a:gd name="T22" fmla="*/ 8 w 10"/>
                  <a:gd name="T23" fmla="*/ 0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41" name="Freeform 4043"/>
              <p:cNvSpPr>
                <a:spLocks/>
              </p:cNvSpPr>
              <p:nvPr/>
            </p:nvSpPr>
            <p:spPr bwMode="auto">
              <a:xfrm>
                <a:off x="2875" y="3882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2 h 8"/>
                  <a:gd name="T4" fmla="*/ 0 w 13"/>
                  <a:gd name="T5" fmla="*/ 2 h 8"/>
                  <a:gd name="T6" fmla="*/ 0 w 13"/>
                  <a:gd name="T7" fmla="*/ 5 h 8"/>
                  <a:gd name="T8" fmla="*/ 0 w 13"/>
                  <a:gd name="T9" fmla="*/ 8 h 8"/>
                  <a:gd name="T10" fmla="*/ 8 w 13"/>
                  <a:gd name="T11" fmla="*/ 8 h 8"/>
                  <a:gd name="T12" fmla="*/ 11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1 w 13"/>
                  <a:gd name="T19" fmla="*/ 2 h 8"/>
                  <a:gd name="T20" fmla="*/ 11 w 13"/>
                  <a:gd name="T21" fmla="*/ 2 h 8"/>
                  <a:gd name="T22" fmla="*/ 8 w 13"/>
                  <a:gd name="T23" fmla="*/ 0 h 8"/>
                  <a:gd name="T24" fmla="*/ 0 w 13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8"/>
                  <a:gd name="T41" fmla="*/ 13 w 13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42" name="Freeform 4044"/>
              <p:cNvSpPr>
                <a:spLocks/>
              </p:cNvSpPr>
              <p:nvPr/>
            </p:nvSpPr>
            <p:spPr bwMode="auto">
              <a:xfrm>
                <a:off x="2867" y="3892"/>
                <a:ext cx="13" cy="11"/>
              </a:xfrm>
              <a:custGeom>
                <a:avLst/>
                <a:gdLst>
                  <a:gd name="T0" fmla="*/ 3 w 13"/>
                  <a:gd name="T1" fmla="*/ 3 h 11"/>
                  <a:gd name="T2" fmla="*/ 3 w 13"/>
                  <a:gd name="T3" fmla="*/ 6 h 11"/>
                  <a:gd name="T4" fmla="*/ 0 w 13"/>
                  <a:gd name="T5" fmla="*/ 6 h 11"/>
                  <a:gd name="T6" fmla="*/ 0 w 13"/>
                  <a:gd name="T7" fmla="*/ 8 h 11"/>
                  <a:gd name="T8" fmla="*/ 3 w 13"/>
                  <a:gd name="T9" fmla="*/ 8 h 11"/>
                  <a:gd name="T10" fmla="*/ 8 w 13"/>
                  <a:gd name="T11" fmla="*/ 11 h 11"/>
                  <a:gd name="T12" fmla="*/ 11 w 13"/>
                  <a:gd name="T13" fmla="*/ 11 h 11"/>
                  <a:gd name="T14" fmla="*/ 13 w 13"/>
                  <a:gd name="T15" fmla="*/ 11 h 11"/>
                  <a:gd name="T16" fmla="*/ 13 w 13"/>
                  <a:gd name="T17" fmla="*/ 8 h 11"/>
                  <a:gd name="T18" fmla="*/ 13 w 13"/>
                  <a:gd name="T19" fmla="*/ 8 h 11"/>
                  <a:gd name="T20" fmla="*/ 13 w 13"/>
                  <a:gd name="T21" fmla="*/ 6 h 11"/>
                  <a:gd name="T22" fmla="*/ 11 w 13"/>
                  <a:gd name="T23" fmla="*/ 3 h 11"/>
                  <a:gd name="T24" fmla="*/ 11 w 13"/>
                  <a:gd name="T25" fmla="*/ 0 h 11"/>
                  <a:gd name="T26" fmla="*/ 8 w 13"/>
                  <a:gd name="T27" fmla="*/ 0 h 11"/>
                  <a:gd name="T28" fmla="*/ 3 w 13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3"/>
                  <a:gd name="T46" fmla="*/ 0 h 11"/>
                  <a:gd name="T47" fmla="*/ 13 w 13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3" h="11">
                    <a:moveTo>
                      <a:pt x="3" y="3"/>
                    </a:moveTo>
                    <a:lnTo>
                      <a:pt x="3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43" name="Freeform 4045"/>
              <p:cNvSpPr>
                <a:spLocks/>
              </p:cNvSpPr>
              <p:nvPr/>
            </p:nvSpPr>
            <p:spPr bwMode="auto">
              <a:xfrm>
                <a:off x="2909" y="3853"/>
                <a:ext cx="11" cy="5"/>
              </a:xfrm>
              <a:custGeom>
                <a:avLst/>
                <a:gdLst>
                  <a:gd name="T0" fmla="*/ 0 w 11"/>
                  <a:gd name="T1" fmla="*/ 0 h 5"/>
                  <a:gd name="T2" fmla="*/ 0 w 11"/>
                  <a:gd name="T3" fmla="*/ 3 h 5"/>
                  <a:gd name="T4" fmla="*/ 0 w 11"/>
                  <a:gd name="T5" fmla="*/ 3 h 5"/>
                  <a:gd name="T6" fmla="*/ 0 w 11"/>
                  <a:gd name="T7" fmla="*/ 5 h 5"/>
                  <a:gd name="T8" fmla="*/ 0 w 11"/>
                  <a:gd name="T9" fmla="*/ 5 h 5"/>
                  <a:gd name="T10" fmla="*/ 8 w 11"/>
                  <a:gd name="T11" fmla="*/ 5 h 5"/>
                  <a:gd name="T12" fmla="*/ 11 w 11"/>
                  <a:gd name="T13" fmla="*/ 5 h 5"/>
                  <a:gd name="T14" fmla="*/ 11 w 11"/>
                  <a:gd name="T15" fmla="*/ 5 h 5"/>
                  <a:gd name="T16" fmla="*/ 11 w 11"/>
                  <a:gd name="T17" fmla="*/ 3 h 5"/>
                  <a:gd name="T18" fmla="*/ 8 w 11"/>
                  <a:gd name="T19" fmla="*/ 0 h 5"/>
                  <a:gd name="T20" fmla="*/ 8 w 11"/>
                  <a:gd name="T21" fmla="*/ 0 h 5"/>
                  <a:gd name="T22" fmla="*/ 0 w 11"/>
                  <a:gd name="T23" fmla="*/ 0 h 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1"/>
                  <a:gd name="T37" fmla="*/ 0 h 5"/>
                  <a:gd name="T38" fmla="*/ 11 w 11"/>
                  <a:gd name="T39" fmla="*/ 5 h 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1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44" name="Freeform 4046"/>
              <p:cNvSpPr>
                <a:spLocks/>
              </p:cNvSpPr>
              <p:nvPr/>
            </p:nvSpPr>
            <p:spPr bwMode="auto">
              <a:xfrm>
                <a:off x="2904" y="3861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3 h 8"/>
                  <a:gd name="T6" fmla="*/ 0 w 13"/>
                  <a:gd name="T7" fmla="*/ 5 h 8"/>
                  <a:gd name="T8" fmla="*/ 3 w 13"/>
                  <a:gd name="T9" fmla="*/ 5 h 8"/>
                  <a:gd name="T10" fmla="*/ 8 w 13"/>
                  <a:gd name="T11" fmla="*/ 8 h 8"/>
                  <a:gd name="T12" fmla="*/ 10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3 w 13"/>
                  <a:gd name="T19" fmla="*/ 5 h 8"/>
                  <a:gd name="T20" fmla="*/ 10 w 13"/>
                  <a:gd name="T21" fmla="*/ 3 h 8"/>
                  <a:gd name="T22" fmla="*/ 10 w 13"/>
                  <a:gd name="T23" fmla="*/ 3 h 8"/>
                  <a:gd name="T24" fmla="*/ 8 w 13"/>
                  <a:gd name="T25" fmla="*/ 0 h 8"/>
                  <a:gd name="T26" fmla="*/ 0 w 13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8"/>
                  <a:gd name="T44" fmla="*/ 13 w 13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45" name="Freeform 4047"/>
              <p:cNvSpPr>
                <a:spLocks/>
              </p:cNvSpPr>
              <p:nvPr/>
            </p:nvSpPr>
            <p:spPr bwMode="auto">
              <a:xfrm>
                <a:off x="2899" y="3871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3 h 8"/>
                  <a:gd name="T6" fmla="*/ 0 w 13"/>
                  <a:gd name="T7" fmla="*/ 6 h 8"/>
                  <a:gd name="T8" fmla="*/ 0 w 13"/>
                  <a:gd name="T9" fmla="*/ 6 h 8"/>
                  <a:gd name="T10" fmla="*/ 5 w 13"/>
                  <a:gd name="T11" fmla="*/ 8 h 8"/>
                  <a:gd name="T12" fmla="*/ 10 w 13"/>
                  <a:gd name="T13" fmla="*/ 8 h 8"/>
                  <a:gd name="T14" fmla="*/ 13 w 13"/>
                  <a:gd name="T15" fmla="*/ 8 h 8"/>
                  <a:gd name="T16" fmla="*/ 13 w 13"/>
                  <a:gd name="T17" fmla="*/ 6 h 8"/>
                  <a:gd name="T18" fmla="*/ 13 w 13"/>
                  <a:gd name="T19" fmla="*/ 6 h 8"/>
                  <a:gd name="T20" fmla="*/ 10 w 13"/>
                  <a:gd name="T21" fmla="*/ 3 h 8"/>
                  <a:gd name="T22" fmla="*/ 10 w 13"/>
                  <a:gd name="T23" fmla="*/ 3 h 8"/>
                  <a:gd name="T24" fmla="*/ 8 w 13"/>
                  <a:gd name="T25" fmla="*/ 0 h 8"/>
                  <a:gd name="T26" fmla="*/ 0 w 13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8"/>
                  <a:gd name="T44" fmla="*/ 13 w 13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46" name="Freeform 4048"/>
              <p:cNvSpPr>
                <a:spLocks/>
              </p:cNvSpPr>
              <p:nvPr/>
            </p:nvSpPr>
            <p:spPr bwMode="auto">
              <a:xfrm>
                <a:off x="2893" y="3882"/>
                <a:ext cx="14" cy="8"/>
              </a:xfrm>
              <a:custGeom>
                <a:avLst/>
                <a:gdLst>
                  <a:gd name="T0" fmla="*/ 0 w 14"/>
                  <a:gd name="T1" fmla="*/ 0 h 8"/>
                  <a:gd name="T2" fmla="*/ 0 w 14"/>
                  <a:gd name="T3" fmla="*/ 2 h 8"/>
                  <a:gd name="T4" fmla="*/ 0 w 14"/>
                  <a:gd name="T5" fmla="*/ 5 h 8"/>
                  <a:gd name="T6" fmla="*/ 0 w 14"/>
                  <a:gd name="T7" fmla="*/ 8 h 8"/>
                  <a:gd name="T8" fmla="*/ 0 w 14"/>
                  <a:gd name="T9" fmla="*/ 8 h 8"/>
                  <a:gd name="T10" fmla="*/ 8 w 14"/>
                  <a:gd name="T11" fmla="*/ 8 h 8"/>
                  <a:gd name="T12" fmla="*/ 11 w 14"/>
                  <a:gd name="T13" fmla="*/ 8 h 8"/>
                  <a:gd name="T14" fmla="*/ 14 w 14"/>
                  <a:gd name="T15" fmla="*/ 8 h 8"/>
                  <a:gd name="T16" fmla="*/ 14 w 14"/>
                  <a:gd name="T17" fmla="*/ 5 h 8"/>
                  <a:gd name="T18" fmla="*/ 11 w 14"/>
                  <a:gd name="T19" fmla="*/ 2 h 8"/>
                  <a:gd name="T20" fmla="*/ 11 w 14"/>
                  <a:gd name="T21" fmla="*/ 2 h 8"/>
                  <a:gd name="T22" fmla="*/ 8 w 14"/>
                  <a:gd name="T23" fmla="*/ 0 h 8"/>
                  <a:gd name="T24" fmla="*/ 0 w 14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4"/>
                  <a:gd name="T40" fmla="*/ 0 h 8"/>
                  <a:gd name="T41" fmla="*/ 14 w 14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4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4" y="8"/>
                    </a:lnTo>
                    <a:lnTo>
                      <a:pt x="14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47" name="Freeform 4049"/>
              <p:cNvSpPr>
                <a:spLocks/>
              </p:cNvSpPr>
              <p:nvPr/>
            </p:nvSpPr>
            <p:spPr bwMode="auto">
              <a:xfrm>
                <a:off x="2888" y="3892"/>
                <a:ext cx="13" cy="11"/>
              </a:xfrm>
              <a:custGeom>
                <a:avLst/>
                <a:gdLst>
                  <a:gd name="T0" fmla="*/ 0 w 13"/>
                  <a:gd name="T1" fmla="*/ 3 h 11"/>
                  <a:gd name="T2" fmla="*/ 0 w 13"/>
                  <a:gd name="T3" fmla="*/ 6 h 11"/>
                  <a:gd name="T4" fmla="*/ 0 w 13"/>
                  <a:gd name="T5" fmla="*/ 6 h 11"/>
                  <a:gd name="T6" fmla="*/ 0 w 13"/>
                  <a:gd name="T7" fmla="*/ 8 h 11"/>
                  <a:gd name="T8" fmla="*/ 0 w 13"/>
                  <a:gd name="T9" fmla="*/ 11 h 11"/>
                  <a:gd name="T10" fmla="*/ 8 w 13"/>
                  <a:gd name="T11" fmla="*/ 11 h 11"/>
                  <a:gd name="T12" fmla="*/ 11 w 13"/>
                  <a:gd name="T13" fmla="*/ 11 h 11"/>
                  <a:gd name="T14" fmla="*/ 13 w 13"/>
                  <a:gd name="T15" fmla="*/ 11 h 11"/>
                  <a:gd name="T16" fmla="*/ 13 w 13"/>
                  <a:gd name="T17" fmla="*/ 8 h 11"/>
                  <a:gd name="T18" fmla="*/ 11 w 13"/>
                  <a:gd name="T19" fmla="*/ 6 h 11"/>
                  <a:gd name="T20" fmla="*/ 8 w 13"/>
                  <a:gd name="T21" fmla="*/ 3 h 11"/>
                  <a:gd name="T22" fmla="*/ 8 w 13"/>
                  <a:gd name="T23" fmla="*/ 3 h 11"/>
                  <a:gd name="T24" fmla="*/ 5 w 13"/>
                  <a:gd name="T25" fmla="*/ 0 h 11"/>
                  <a:gd name="T26" fmla="*/ 0 w 13"/>
                  <a:gd name="T27" fmla="*/ 3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11"/>
                  <a:gd name="T44" fmla="*/ 13 w 13"/>
                  <a:gd name="T45" fmla="*/ 11 h 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11">
                    <a:moveTo>
                      <a:pt x="0" y="3"/>
                    </a:moveTo>
                    <a:lnTo>
                      <a:pt x="0" y="6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11" y="6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48" name="Freeform 4050"/>
              <p:cNvSpPr>
                <a:spLocks/>
              </p:cNvSpPr>
              <p:nvPr/>
            </p:nvSpPr>
            <p:spPr bwMode="auto">
              <a:xfrm>
                <a:off x="3016" y="3853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6 w 8"/>
                  <a:gd name="T9" fmla="*/ 8 h 8"/>
                  <a:gd name="T10" fmla="*/ 3 w 8"/>
                  <a:gd name="T11" fmla="*/ 8 h 8"/>
                  <a:gd name="T12" fmla="*/ 3 w 8"/>
                  <a:gd name="T13" fmla="*/ 8 h 8"/>
                  <a:gd name="T14" fmla="*/ 0 w 8"/>
                  <a:gd name="T15" fmla="*/ 5 h 8"/>
                  <a:gd name="T16" fmla="*/ 0 w 8"/>
                  <a:gd name="T17" fmla="*/ 5 h 8"/>
                  <a:gd name="T18" fmla="*/ 0 w 8"/>
                  <a:gd name="T19" fmla="*/ 3 h 8"/>
                  <a:gd name="T20" fmla="*/ 3 w 8"/>
                  <a:gd name="T21" fmla="*/ 3 h 8"/>
                  <a:gd name="T22" fmla="*/ 3 w 8"/>
                  <a:gd name="T23" fmla="*/ 3 h 8"/>
                  <a:gd name="T24" fmla="*/ 6 w 8"/>
                  <a:gd name="T25" fmla="*/ 0 h 8"/>
                  <a:gd name="T26" fmla="*/ 8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49" name="Freeform 4051"/>
              <p:cNvSpPr>
                <a:spLocks/>
              </p:cNvSpPr>
              <p:nvPr/>
            </p:nvSpPr>
            <p:spPr bwMode="auto">
              <a:xfrm>
                <a:off x="3022" y="3861"/>
                <a:ext cx="7" cy="8"/>
              </a:xfrm>
              <a:custGeom>
                <a:avLst/>
                <a:gdLst>
                  <a:gd name="T0" fmla="*/ 7 w 7"/>
                  <a:gd name="T1" fmla="*/ 3 h 8"/>
                  <a:gd name="T2" fmla="*/ 7 w 7"/>
                  <a:gd name="T3" fmla="*/ 3 h 8"/>
                  <a:gd name="T4" fmla="*/ 7 w 7"/>
                  <a:gd name="T5" fmla="*/ 5 h 8"/>
                  <a:gd name="T6" fmla="*/ 7 w 7"/>
                  <a:gd name="T7" fmla="*/ 5 h 8"/>
                  <a:gd name="T8" fmla="*/ 5 w 7"/>
                  <a:gd name="T9" fmla="*/ 8 h 8"/>
                  <a:gd name="T10" fmla="*/ 2 w 7"/>
                  <a:gd name="T11" fmla="*/ 8 h 8"/>
                  <a:gd name="T12" fmla="*/ 2 w 7"/>
                  <a:gd name="T13" fmla="*/ 8 h 8"/>
                  <a:gd name="T14" fmla="*/ 0 w 7"/>
                  <a:gd name="T15" fmla="*/ 5 h 8"/>
                  <a:gd name="T16" fmla="*/ 0 w 7"/>
                  <a:gd name="T17" fmla="*/ 5 h 8"/>
                  <a:gd name="T18" fmla="*/ 0 w 7"/>
                  <a:gd name="T19" fmla="*/ 3 h 8"/>
                  <a:gd name="T20" fmla="*/ 0 w 7"/>
                  <a:gd name="T21" fmla="*/ 3 h 8"/>
                  <a:gd name="T22" fmla="*/ 2 w 7"/>
                  <a:gd name="T23" fmla="*/ 3 h 8"/>
                  <a:gd name="T24" fmla="*/ 5 w 7"/>
                  <a:gd name="T25" fmla="*/ 0 h 8"/>
                  <a:gd name="T26" fmla="*/ 7 w 7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8"/>
                  <a:gd name="T44" fmla="*/ 7 w 7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8">
                    <a:moveTo>
                      <a:pt x="7" y="3"/>
                    </a:moveTo>
                    <a:lnTo>
                      <a:pt x="7" y="3"/>
                    </a:lnTo>
                    <a:lnTo>
                      <a:pt x="7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50" name="Freeform 4052"/>
              <p:cNvSpPr>
                <a:spLocks/>
              </p:cNvSpPr>
              <p:nvPr/>
            </p:nvSpPr>
            <p:spPr bwMode="auto">
              <a:xfrm>
                <a:off x="3027" y="3871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3 h 6"/>
                  <a:gd name="T4" fmla="*/ 8 w 8"/>
                  <a:gd name="T5" fmla="*/ 3 h 6"/>
                  <a:gd name="T6" fmla="*/ 8 w 8"/>
                  <a:gd name="T7" fmla="*/ 6 h 6"/>
                  <a:gd name="T8" fmla="*/ 8 w 8"/>
                  <a:gd name="T9" fmla="*/ 6 h 6"/>
                  <a:gd name="T10" fmla="*/ 5 w 8"/>
                  <a:gd name="T11" fmla="*/ 6 h 6"/>
                  <a:gd name="T12" fmla="*/ 2 w 8"/>
                  <a:gd name="T13" fmla="*/ 6 h 6"/>
                  <a:gd name="T14" fmla="*/ 2 w 8"/>
                  <a:gd name="T15" fmla="*/ 6 h 6"/>
                  <a:gd name="T16" fmla="*/ 0 w 8"/>
                  <a:gd name="T17" fmla="*/ 6 h 6"/>
                  <a:gd name="T18" fmla="*/ 0 w 8"/>
                  <a:gd name="T19" fmla="*/ 3 h 6"/>
                  <a:gd name="T20" fmla="*/ 0 w 8"/>
                  <a:gd name="T21" fmla="*/ 0 h 6"/>
                  <a:gd name="T22" fmla="*/ 0 w 8"/>
                  <a:gd name="T23" fmla="*/ 0 h 6"/>
                  <a:gd name="T24" fmla="*/ 2 w 8"/>
                  <a:gd name="T25" fmla="*/ 0 h 6"/>
                  <a:gd name="T26" fmla="*/ 5 w 8"/>
                  <a:gd name="T27" fmla="*/ 0 h 6"/>
                  <a:gd name="T28" fmla="*/ 8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51" name="Freeform 4053"/>
              <p:cNvSpPr>
                <a:spLocks/>
              </p:cNvSpPr>
              <p:nvPr/>
            </p:nvSpPr>
            <p:spPr bwMode="auto">
              <a:xfrm>
                <a:off x="3032" y="3879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3 h 8"/>
                  <a:gd name="T4" fmla="*/ 8 w 8"/>
                  <a:gd name="T5" fmla="*/ 3 h 8"/>
                  <a:gd name="T6" fmla="*/ 8 w 8"/>
                  <a:gd name="T7" fmla="*/ 5 h 8"/>
                  <a:gd name="T8" fmla="*/ 8 w 8"/>
                  <a:gd name="T9" fmla="*/ 5 h 8"/>
                  <a:gd name="T10" fmla="*/ 5 w 8"/>
                  <a:gd name="T11" fmla="*/ 8 h 8"/>
                  <a:gd name="T12" fmla="*/ 3 w 8"/>
                  <a:gd name="T13" fmla="*/ 8 h 8"/>
                  <a:gd name="T14" fmla="*/ 3 w 8"/>
                  <a:gd name="T15" fmla="*/ 8 h 8"/>
                  <a:gd name="T16" fmla="*/ 0 w 8"/>
                  <a:gd name="T17" fmla="*/ 5 h 8"/>
                  <a:gd name="T18" fmla="*/ 0 w 8"/>
                  <a:gd name="T19" fmla="*/ 5 h 8"/>
                  <a:gd name="T20" fmla="*/ 0 w 8"/>
                  <a:gd name="T21" fmla="*/ 3 h 8"/>
                  <a:gd name="T22" fmla="*/ 3 w 8"/>
                  <a:gd name="T23" fmla="*/ 3 h 8"/>
                  <a:gd name="T24" fmla="*/ 3 w 8"/>
                  <a:gd name="T25" fmla="*/ 0 h 8"/>
                  <a:gd name="T26" fmla="*/ 5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52" name="Freeform 4054"/>
              <p:cNvSpPr>
                <a:spLocks/>
              </p:cNvSpPr>
              <p:nvPr/>
            </p:nvSpPr>
            <p:spPr bwMode="auto">
              <a:xfrm>
                <a:off x="3040" y="3890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8 w 8"/>
                  <a:gd name="T3" fmla="*/ 2 h 8"/>
                  <a:gd name="T4" fmla="*/ 8 w 8"/>
                  <a:gd name="T5" fmla="*/ 2 h 8"/>
                  <a:gd name="T6" fmla="*/ 8 w 8"/>
                  <a:gd name="T7" fmla="*/ 5 h 8"/>
                  <a:gd name="T8" fmla="*/ 8 w 8"/>
                  <a:gd name="T9" fmla="*/ 5 h 8"/>
                  <a:gd name="T10" fmla="*/ 5 w 8"/>
                  <a:gd name="T11" fmla="*/ 8 h 8"/>
                  <a:gd name="T12" fmla="*/ 3 w 8"/>
                  <a:gd name="T13" fmla="*/ 8 h 8"/>
                  <a:gd name="T14" fmla="*/ 0 w 8"/>
                  <a:gd name="T15" fmla="*/ 8 h 8"/>
                  <a:gd name="T16" fmla="*/ 0 w 8"/>
                  <a:gd name="T17" fmla="*/ 5 h 8"/>
                  <a:gd name="T18" fmla="*/ 0 w 8"/>
                  <a:gd name="T19" fmla="*/ 5 h 8"/>
                  <a:gd name="T20" fmla="*/ 0 w 8"/>
                  <a:gd name="T21" fmla="*/ 2 h 8"/>
                  <a:gd name="T22" fmla="*/ 0 w 8"/>
                  <a:gd name="T23" fmla="*/ 0 h 8"/>
                  <a:gd name="T24" fmla="*/ 0 w 8"/>
                  <a:gd name="T25" fmla="*/ 0 h 8"/>
                  <a:gd name="T26" fmla="*/ 3 w 8"/>
                  <a:gd name="T27" fmla="*/ 0 h 8"/>
                  <a:gd name="T28" fmla="*/ 5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5" y="0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53" name="Freeform 4055"/>
              <p:cNvSpPr>
                <a:spLocks/>
              </p:cNvSpPr>
              <p:nvPr/>
            </p:nvSpPr>
            <p:spPr bwMode="auto">
              <a:xfrm>
                <a:off x="3003" y="3853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6 w 8"/>
                  <a:gd name="T9" fmla="*/ 8 h 8"/>
                  <a:gd name="T10" fmla="*/ 3 w 8"/>
                  <a:gd name="T11" fmla="*/ 8 h 8"/>
                  <a:gd name="T12" fmla="*/ 3 w 8"/>
                  <a:gd name="T13" fmla="*/ 8 h 8"/>
                  <a:gd name="T14" fmla="*/ 0 w 8"/>
                  <a:gd name="T15" fmla="*/ 5 h 8"/>
                  <a:gd name="T16" fmla="*/ 3 w 8"/>
                  <a:gd name="T17" fmla="*/ 5 h 8"/>
                  <a:gd name="T18" fmla="*/ 3 w 8"/>
                  <a:gd name="T19" fmla="*/ 3 h 8"/>
                  <a:gd name="T20" fmla="*/ 3 w 8"/>
                  <a:gd name="T21" fmla="*/ 3 h 8"/>
                  <a:gd name="T22" fmla="*/ 6 w 8"/>
                  <a:gd name="T23" fmla="*/ 0 h 8"/>
                  <a:gd name="T24" fmla="*/ 8 w 8"/>
                  <a:gd name="T25" fmla="*/ 3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8"/>
                  <a:gd name="T41" fmla="*/ 8 w 8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54" name="Freeform 4056"/>
              <p:cNvSpPr>
                <a:spLocks/>
              </p:cNvSpPr>
              <p:nvPr/>
            </p:nvSpPr>
            <p:spPr bwMode="auto">
              <a:xfrm>
                <a:off x="3009" y="3861"/>
                <a:ext cx="7" cy="8"/>
              </a:xfrm>
              <a:custGeom>
                <a:avLst/>
                <a:gdLst>
                  <a:gd name="T0" fmla="*/ 7 w 7"/>
                  <a:gd name="T1" fmla="*/ 3 h 8"/>
                  <a:gd name="T2" fmla="*/ 7 w 7"/>
                  <a:gd name="T3" fmla="*/ 3 h 8"/>
                  <a:gd name="T4" fmla="*/ 7 w 7"/>
                  <a:gd name="T5" fmla="*/ 5 h 8"/>
                  <a:gd name="T6" fmla="*/ 7 w 7"/>
                  <a:gd name="T7" fmla="*/ 5 h 8"/>
                  <a:gd name="T8" fmla="*/ 5 w 7"/>
                  <a:gd name="T9" fmla="*/ 8 h 8"/>
                  <a:gd name="T10" fmla="*/ 2 w 7"/>
                  <a:gd name="T11" fmla="*/ 8 h 8"/>
                  <a:gd name="T12" fmla="*/ 2 w 7"/>
                  <a:gd name="T13" fmla="*/ 8 h 8"/>
                  <a:gd name="T14" fmla="*/ 0 w 7"/>
                  <a:gd name="T15" fmla="*/ 5 h 8"/>
                  <a:gd name="T16" fmla="*/ 0 w 7"/>
                  <a:gd name="T17" fmla="*/ 5 h 8"/>
                  <a:gd name="T18" fmla="*/ 2 w 7"/>
                  <a:gd name="T19" fmla="*/ 3 h 8"/>
                  <a:gd name="T20" fmla="*/ 2 w 7"/>
                  <a:gd name="T21" fmla="*/ 3 h 8"/>
                  <a:gd name="T22" fmla="*/ 5 w 7"/>
                  <a:gd name="T23" fmla="*/ 0 h 8"/>
                  <a:gd name="T24" fmla="*/ 7 w 7"/>
                  <a:gd name="T25" fmla="*/ 3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7"/>
                  <a:gd name="T40" fmla="*/ 0 h 8"/>
                  <a:gd name="T41" fmla="*/ 7 w 7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7" h="8">
                    <a:moveTo>
                      <a:pt x="7" y="3"/>
                    </a:moveTo>
                    <a:lnTo>
                      <a:pt x="7" y="3"/>
                    </a:lnTo>
                    <a:lnTo>
                      <a:pt x="7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55" name="Freeform 4057"/>
              <p:cNvSpPr>
                <a:spLocks/>
              </p:cNvSpPr>
              <p:nvPr/>
            </p:nvSpPr>
            <p:spPr bwMode="auto">
              <a:xfrm>
                <a:off x="3014" y="3871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3 h 6"/>
                  <a:gd name="T4" fmla="*/ 8 w 8"/>
                  <a:gd name="T5" fmla="*/ 3 h 6"/>
                  <a:gd name="T6" fmla="*/ 8 w 8"/>
                  <a:gd name="T7" fmla="*/ 6 h 6"/>
                  <a:gd name="T8" fmla="*/ 8 w 8"/>
                  <a:gd name="T9" fmla="*/ 6 h 6"/>
                  <a:gd name="T10" fmla="*/ 5 w 8"/>
                  <a:gd name="T11" fmla="*/ 6 h 6"/>
                  <a:gd name="T12" fmla="*/ 2 w 8"/>
                  <a:gd name="T13" fmla="*/ 6 h 6"/>
                  <a:gd name="T14" fmla="*/ 2 w 8"/>
                  <a:gd name="T15" fmla="*/ 6 h 6"/>
                  <a:gd name="T16" fmla="*/ 0 w 8"/>
                  <a:gd name="T17" fmla="*/ 6 h 6"/>
                  <a:gd name="T18" fmla="*/ 0 w 8"/>
                  <a:gd name="T19" fmla="*/ 3 h 6"/>
                  <a:gd name="T20" fmla="*/ 0 w 8"/>
                  <a:gd name="T21" fmla="*/ 0 h 6"/>
                  <a:gd name="T22" fmla="*/ 2 w 8"/>
                  <a:gd name="T23" fmla="*/ 0 h 6"/>
                  <a:gd name="T24" fmla="*/ 2 w 8"/>
                  <a:gd name="T25" fmla="*/ 0 h 6"/>
                  <a:gd name="T26" fmla="*/ 5 w 8"/>
                  <a:gd name="T27" fmla="*/ 0 h 6"/>
                  <a:gd name="T28" fmla="*/ 8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56" name="Freeform 4058"/>
              <p:cNvSpPr>
                <a:spLocks/>
              </p:cNvSpPr>
              <p:nvPr/>
            </p:nvSpPr>
            <p:spPr bwMode="auto">
              <a:xfrm>
                <a:off x="3019" y="3879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8 w 8"/>
                  <a:gd name="T9" fmla="*/ 5 h 8"/>
                  <a:gd name="T10" fmla="*/ 5 w 8"/>
                  <a:gd name="T11" fmla="*/ 8 h 8"/>
                  <a:gd name="T12" fmla="*/ 3 w 8"/>
                  <a:gd name="T13" fmla="*/ 8 h 8"/>
                  <a:gd name="T14" fmla="*/ 3 w 8"/>
                  <a:gd name="T15" fmla="*/ 8 h 8"/>
                  <a:gd name="T16" fmla="*/ 0 w 8"/>
                  <a:gd name="T17" fmla="*/ 8 h 8"/>
                  <a:gd name="T18" fmla="*/ 0 w 8"/>
                  <a:gd name="T19" fmla="*/ 5 h 8"/>
                  <a:gd name="T20" fmla="*/ 3 w 8"/>
                  <a:gd name="T21" fmla="*/ 3 h 8"/>
                  <a:gd name="T22" fmla="*/ 3 w 8"/>
                  <a:gd name="T23" fmla="*/ 3 h 8"/>
                  <a:gd name="T24" fmla="*/ 3 w 8"/>
                  <a:gd name="T25" fmla="*/ 0 h 8"/>
                  <a:gd name="T26" fmla="*/ 5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57" name="Freeform 4059"/>
              <p:cNvSpPr>
                <a:spLocks/>
              </p:cNvSpPr>
              <p:nvPr/>
            </p:nvSpPr>
            <p:spPr bwMode="auto">
              <a:xfrm>
                <a:off x="3024" y="3890"/>
                <a:ext cx="11" cy="8"/>
              </a:xfrm>
              <a:custGeom>
                <a:avLst/>
                <a:gdLst>
                  <a:gd name="T0" fmla="*/ 11 w 11"/>
                  <a:gd name="T1" fmla="*/ 0 h 8"/>
                  <a:gd name="T2" fmla="*/ 11 w 11"/>
                  <a:gd name="T3" fmla="*/ 2 h 8"/>
                  <a:gd name="T4" fmla="*/ 11 w 11"/>
                  <a:gd name="T5" fmla="*/ 2 h 8"/>
                  <a:gd name="T6" fmla="*/ 11 w 11"/>
                  <a:gd name="T7" fmla="*/ 5 h 8"/>
                  <a:gd name="T8" fmla="*/ 11 w 11"/>
                  <a:gd name="T9" fmla="*/ 5 h 8"/>
                  <a:gd name="T10" fmla="*/ 8 w 11"/>
                  <a:gd name="T11" fmla="*/ 8 h 8"/>
                  <a:gd name="T12" fmla="*/ 3 w 11"/>
                  <a:gd name="T13" fmla="*/ 8 h 8"/>
                  <a:gd name="T14" fmla="*/ 3 w 11"/>
                  <a:gd name="T15" fmla="*/ 8 h 8"/>
                  <a:gd name="T16" fmla="*/ 0 w 11"/>
                  <a:gd name="T17" fmla="*/ 8 h 8"/>
                  <a:gd name="T18" fmla="*/ 3 w 11"/>
                  <a:gd name="T19" fmla="*/ 5 h 8"/>
                  <a:gd name="T20" fmla="*/ 3 w 11"/>
                  <a:gd name="T21" fmla="*/ 2 h 8"/>
                  <a:gd name="T22" fmla="*/ 3 w 11"/>
                  <a:gd name="T23" fmla="*/ 2 h 8"/>
                  <a:gd name="T24" fmla="*/ 3 w 11"/>
                  <a:gd name="T25" fmla="*/ 0 h 8"/>
                  <a:gd name="T26" fmla="*/ 11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11" y="0"/>
                    </a:moveTo>
                    <a:lnTo>
                      <a:pt x="11" y="2"/>
                    </a:lnTo>
                    <a:lnTo>
                      <a:pt x="11" y="5"/>
                    </a:lnTo>
                    <a:lnTo>
                      <a:pt x="8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58" name="Freeform 4060"/>
              <p:cNvSpPr>
                <a:spLocks/>
              </p:cNvSpPr>
              <p:nvPr/>
            </p:nvSpPr>
            <p:spPr bwMode="auto">
              <a:xfrm>
                <a:off x="2993" y="3853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5 w 8"/>
                  <a:gd name="T9" fmla="*/ 8 h 8"/>
                  <a:gd name="T10" fmla="*/ 2 w 8"/>
                  <a:gd name="T11" fmla="*/ 8 h 8"/>
                  <a:gd name="T12" fmla="*/ 0 w 8"/>
                  <a:gd name="T13" fmla="*/ 8 h 8"/>
                  <a:gd name="T14" fmla="*/ 0 w 8"/>
                  <a:gd name="T15" fmla="*/ 5 h 8"/>
                  <a:gd name="T16" fmla="*/ 0 w 8"/>
                  <a:gd name="T17" fmla="*/ 5 h 8"/>
                  <a:gd name="T18" fmla="*/ 0 w 8"/>
                  <a:gd name="T19" fmla="*/ 3 h 8"/>
                  <a:gd name="T20" fmla="*/ 0 w 8"/>
                  <a:gd name="T21" fmla="*/ 3 h 8"/>
                  <a:gd name="T22" fmla="*/ 2 w 8"/>
                  <a:gd name="T23" fmla="*/ 3 h 8"/>
                  <a:gd name="T24" fmla="*/ 5 w 8"/>
                  <a:gd name="T25" fmla="*/ 0 h 8"/>
                  <a:gd name="T26" fmla="*/ 8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59" name="Freeform 4061"/>
              <p:cNvSpPr>
                <a:spLocks/>
              </p:cNvSpPr>
              <p:nvPr/>
            </p:nvSpPr>
            <p:spPr bwMode="auto">
              <a:xfrm>
                <a:off x="2995" y="3861"/>
                <a:ext cx="11" cy="8"/>
              </a:xfrm>
              <a:custGeom>
                <a:avLst/>
                <a:gdLst>
                  <a:gd name="T0" fmla="*/ 11 w 11"/>
                  <a:gd name="T1" fmla="*/ 3 h 8"/>
                  <a:gd name="T2" fmla="*/ 11 w 11"/>
                  <a:gd name="T3" fmla="*/ 3 h 8"/>
                  <a:gd name="T4" fmla="*/ 11 w 11"/>
                  <a:gd name="T5" fmla="*/ 5 h 8"/>
                  <a:gd name="T6" fmla="*/ 11 w 11"/>
                  <a:gd name="T7" fmla="*/ 5 h 8"/>
                  <a:gd name="T8" fmla="*/ 8 w 11"/>
                  <a:gd name="T9" fmla="*/ 5 h 8"/>
                  <a:gd name="T10" fmla="*/ 6 w 11"/>
                  <a:gd name="T11" fmla="*/ 8 h 8"/>
                  <a:gd name="T12" fmla="*/ 3 w 11"/>
                  <a:gd name="T13" fmla="*/ 8 h 8"/>
                  <a:gd name="T14" fmla="*/ 3 w 11"/>
                  <a:gd name="T15" fmla="*/ 8 h 8"/>
                  <a:gd name="T16" fmla="*/ 0 w 11"/>
                  <a:gd name="T17" fmla="*/ 5 h 8"/>
                  <a:gd name="T18" fmla="*/ 3 w 11"/>
                  <a:gd name="T19" fmla="*/ 5 h 8"/>
                  <a:gd name="T20" fmla="*/ 3 w 11"/>
                  <a:gd name="T21" fmla="*/ 3 h 8"/>
                  <a:gd name="T22" fmla="*/ 3 w 11"/>
                  <a:gd name="T23" fmla="*/ 3 h 8"/>
                  <a:gd name="T24" fmla="*/ 8 w 11"/>
                  <a:gd name="T25" fmla="*/ 0 h 8"/>
                  <a:gd name="T26" fmla="*/ 11 w 11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11" y="3"/>
                    </a:moveTo>
                    <a:lnTo>
                      <a:pt x="11" y="3"/>
                    </a:lnTo>
                    <a:lnTo>
                      <a:pt x="11" y="5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8" y="0"/>
                    </a:lnTo>
                    <a:lnTo>
                      <a:pt x="11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60" name="Freeform 4062"/>
              <p:cNvSpPr>
                <a:spLocks/>
              </p:cNvSpPr>
              <p:nvPr/>
            </p:nvSpPr>
            <p:spPr bwMode="auto">
              <a:xfrm>
                <a:off x="3001" y="3871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3 h 6"/>
                  <a:gd name="T4" fmla="*/ 8 w 8"/>
                  <a:gd name="T5" fmla="*/ 3 h 6"/>
                  <a:gd name="T6" fmla="*/ 8 w 8"/>
                  <a:gd name="T7" fmla="*/ 6 h 6"/>
                  <a:gd name="T8" fmla="*/ 8 w 8"/>
                  <a:gd name="T9" fmla="*/ 6 h 6"/>
                  <a:gd name="T10" fmla="*/ 5 w 8"/>
                  <a:gd name="T11" fmla="*/ 6 h 6"/>
                  <a:gd name="T12" fmla="*/ 2 w 8"/>
                  <a:gd name="T13" fmla="*/ 6 h 6"/>
                  <a:gd name="T14" fmla="*/ 2 w 8"/>
                  <a:gd name="T15" fmla="*/ 6 h 6"/>
                  <a:gd name="T16" fmla="*/ 0 w 8"/>
                  <a:gd name="T17" fmla="*/ 6 h 6"/>
                  <a:gd name="T18" fmla="*/ 0 w 8"/>
                  <a:gd name="T19" fmla="*/ 6 h 6"/>
                  <a:gd name="T20" fmla="*/ 2 w 8"/>
                  <a:gd name="T21" fmla="*/ 3 h 6"/>
                  <a:gd name="T22" fmla="*/ 2 w 8"/>
                  <a:gd name="T23" fmla="*/ 0 h 6"/>
                  <a:gd name="T24" fmla="*/ 2 w 8"/>
                  <a:gd name="T25" fmla="*/ 0 h 6"/>
                  <a:gd name="T26" fmla="*/ 5 w 8"/>
                  <a:gd name="T27" fmla="*/ 0 h 6"/>
                  <a:gd name="T28" fmla="*/ 8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61" name="Freeform 4063"/>
              <p:cNvSpPr>
                <a:spLocks/>
              </p:cNvSpPr>
              <p:nvPr/>
            </p:nvSpPr>
            <p:spPr bwMode="auto">
              <a:xfrm>
                <a:off x="3006" y="3879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8 w 8"/>
                  <a:gd name="T9" fmla="*/ 8 h 8"/>
                  <a:gd name="T10" fmla="*/ 5 w 8"/>
                  <a:gd name="T11" fmla="*/ 8 h 8"/>
                  <a:gd name="T12" fmla="*/ 3 w 8"/>
                  <a:gd name="T13" fmla="*/ 8 h 8"/>
                  <a:gd name="T14" fmla="*/ 3 w 8"/>
                  <a:gd name="T15" fmla="*/ 8 h 8"/>
                  <a:gd name="T16" fmla="*/ 0 w 8"/>
                  <a:gd name="T17" fmla="*/ 8 h 8"/>
                  <a:gd name="T18" fmla="*/ 0 w 8"/>
                  <a:gd name="T19" fmla="*/ 5 h 8"/>
                  <a:gd name="T20" fmla="*/ 0 w 8"/>
                  <a:gd name="T21" fmla="*/ 3 h 8"/>
                  <a:gd name="T22" fmla="*/ 3 w 8"/>
                  <a:gd name="T23" fmla="*/ 3 h 8"/>
                  <a:gd name="T24" fmla="*/ 3 w 8"/>
                  <a:gd name="T25" fmla="*/ 0 h 8"/>
                  <a:gd name="T26" fmla="*/ 5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62" name="Freeform 4064"/>
              <p:cNvSpPr>
                <a:spLocks/>
              </p:cNvSpPr>
              <p:nvPr/>
            </p:nvSpPr>
            <p:spPr bwMode="auto">
              <a:xfrm>
                <a:off x="3011" y="3890"/>
                <a:ext cx="11" cy="8"/>
              </a:xfrm>
              <a:custGeom>
                <a:avLst/>
                <a:gdLst>
                  <a:gd name="T0" fmla="*/ 8 w 11"/>
                  <a:gd name="T1" fmla="*/ 0 h 8"/>
                  <a:gd name="T2" fmla="*/ 11 w 11"/>
                  <a:gd name="T3" fmla="*/ 2 h 8"/>
                  <a:gd name="T4" fmla="*/ 11 w 11"/>
                  <a:gd name="T5" fmla="*/ 5 h 8"/>
                  <a:gd name="T6" fmla="*/ 11 w 11"/>
                  <a:gd name="T7" fmla="*/ 5 h 8"/>
                  <a:gd name="T8" fmla="*/ 8 w 11"/>
                  <a:gd name="T9" fmla="*/ 8 h 8"/>
                  <a:gd name="T10" fmla="*/ 5 w 11"/>
                  <a:gd name="T11" fmla="*/ 8 h 8"/>
                  <a:gd name="T12" fmla="*/ 3 w 11"/>
                  <a:gd name="T13" fmla="*/ 8 h 8"/>
                  <a:gd name="T14" fmla="*/ 3 w 11"/>
                  <a:gd name="T15" fmla="*/ 8 h 8"/>
                  <a:gd name="T16" fmla="*/ 0 w 11"/>
                  <a:gd name="T17" fmla="*/ 8 h 8"/>
                  <a:gd name="T18" fmla="*/ 0 w 11"/>
                  <a:gd name="T19" fmla="*/ 5 h 8"/>
                  <a:gd name="T20" fmla="*/ 0 w 11"/>
                  <a:gd name="T21" fmla="*/ 2 h 8"/>
                  <a:gd name="T22" fmla="*/ 3 w 11"/>
                  <a:gd name="T23" fmla="*/ 2 h 8"/>
                  <a:gd name="T24" fmla="*/ 3 w 11"/>
                  <a:gd name="T25" fmla="*/ 0 h 8"/>
                  <a:gd name="T26" fmla="*/ 5 w 11"/>
                  <a:gd name="T27" fmla="*/ 0 h 8"/>
                  <a:gd name="T28" fmla="*/ 8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8" y="0"/>
                    </a:moveTo>
                    <a:lnTo>
                      <a:pt x="11" y="2"/>
                    </a:lnTo>
                    <a:lnTo>
                      <a:pt x="11" y="5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63" name="Freeform 4065"/>
              <p:cNvSpPr>
                <a:spLocks/>
              </p:cNvSpPr>
              <p:nvPr/>
            </p:nvSpPr>
            <p:spPr bwMode="auto">
              <a:xfrm>
                <a:off x="3077" y="3811"/>
                <a:ext cx="75" cy="84"/>
              </a:xfrm>
              <a:custGeom>
                <a:avLst/>
                <a:gdLst>
                  <a:gd name="T0" fmla="*/ 41 w 75"/>
                  <a:gd name="T1" fmla="*/ 0 h 84"/>
                  <a:gd name="T2" fmla="*/ 36 w 75"/>
                  <a:gd name="T3" fmla="*/ 0 h 84"/>
                  <a:gd name="T4" fmla="*/ 28 w 75"/>
                  <a:gd name="T5" fmla="*/ 0 h 84"/>
                  <a:gd name="T6" fmla="*/ 21 w 75"/>
                  <a:gd name="T7" fmla="*/ 3 h 84"/>
                  <a:gd name="T8" fmla="*/ 13 w 75"/>
                  <a:gd name="T9" fmla="*/ 8 h 84"/>
                  <a:gd name="T10" fmla="*/ 10 w 75"/>
                  <a:gd name="T11" fmla="*/ 13 h 84"/>
                  <a:gd name="T12" fmla="*/ 5 w 75"/>
                  <a:gd name="T13" fmla="*/ 21 h 84"/>
                  <a:gd name="T14" fmla="*/ 0 w 75"/>
                  <a:gd name="T15" fmla="*/ 34 h 84"/>
                  <a:gd name="T16" fmla="*/ 0 w 75"/>
                  <a:gd name="T17" fmla="*/ 50 h 84"/>
                  <a:gd name="T18" fmla="*/ 0 w 75"/>
                  <a:gd name="T19" fmla="*/ 55 h 84"/>
                  <a:gd name="T20" fmla="*/ 2 w 75"/>
                  <a:gd name="T21" fmla="*/ 63 h 84"/>
                  <a:gd name="T22" fmla="*/ 7 w 75"/>
                  <a:gd name="T23" fmla="*/ 73 h 84"/>
                  <a:gd name="T24" fmla="*/ 18 w 75"/>
                  <a:gd name="T25" fmla="*/ 81 h 84"/>
                  <a:gd name="T26" fmla="*/ 28 w 75"/>
                  <a:gd name="T27" fmla="*/ 84 h 84"/>
                  <a:gd name="T28" fmla="*/ 39 w 75"/>
                  <a:gd name="T29" fmla="*/ 81 h 84"/>
                  <a:gd name="T30" fmla="*/ 49 w 75"/>
                  <a:gd name="T31" fmla="*/ 73 h 84"/>
                  <a:gd name="T32" fmla="*/ 60 w 75"/>
                  <a:gd name="T33" fmla="*/ 63 h 84"/>
                  <a:gd name="T34" fmla="*/ 70 w 75"/>
                  <a:gd name="T35" fmla="*/ 50 h 84"/>
                  <a:gd name="T36" fmla="*/ 75 w 75"/>
                  <a:gd name="T37" fmla="*/ 34 h 84"/>
                  <a:gd name="T38" fmla="*/ 73 w 75"/>
                  <a:gd name="T39" fmla="*/ 21 h 84"/>
                  <a:gd name="T40" fmla="*/ 68 w 75"/>
                  <a:gd name="T41" fmla="*/ 8 h 84"/>
                  <a:gd name="T42" fmla="*/ 55 w 75"/>
                  <a:gd name="T43" fmla="*/ 3 h 84"/>
                  <a:gd name="T44" fmla="*/ 41 w 75"/>
                  <a:gd name="T45" fmla="*/ 0 h 8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75"/>
                  <a:gd name="T70" fmla="*/ 0 h 84"/>
                  <a:gd name="T71" fmla="*/ 75 w 75"/>
                  <a:gd name="T72" fmla="*/ 84 h 8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75" h="84">
                    <a:moveTo>
                      <a:pt x="41" y="0"/>
                    </a:moveTo>
                    <a:lnTo>
                      <a:pt x="36" y="0"/>
                    </a:lnTo>
                    <a:lnTo>
                      <a:pt x="28" y="0"/>
                    </a:lnTo>
                    <a:lnTo>
                      <a:pt x="21" y="3"/>
                    </a:lnTo>
                    <a:lnTo>
                      <a:pt x="13" y="8"/>
                    </a:lnTo>
                    <a:lnTo>
                      <a:pt x="10" y="13"/>
                    </a:lnTo>
                    <a:lnTo>
                      <a:pt x="5" y="21"/>
                    </a:lnTo>
                    <a:lnTo>
                      <a:pt x="0" y="34"/>
                    </a:lnTo>
                    <a:lnTo>
                      <a:pt x="0" y="50"/>
                    </a:lnTo>
                    <a:lnTo>
                      <a:pt x="0" y="55"/>
                    </a:lnTo>
                    <a:lnTo>
                      <a:pt x="2" y="63"/>
                    </a:lnTo>
                    <a:lnTo>
                      <a:pt x="7" y="73"/>
                    </a:lnTo>
                    <a:lnTo>
                      <a:pt x="18" y="81"/>
                    </a:lnTo>
                    <a:lnTo>
                      <a:pt x="28" y="84"/>
                    </a:lnTo>
                    <a:lnTo>
                      <a:pt x="39" y="81"/>
                    </a:lnTo>
                    <a:lnTo>
                      <a:pt x="49" y="73"/>
                    </a:lnTo>
                    <a:lnTo>
                      <a:pt x="60" y="63"/>
                    </a:lnTo>
                    <a:lnTo>
                      <a:pt x="70" y="50"/>
                    </a:lnTo>
                    <a:lnTo>
                      <a:pt x="75" y="34"/>
                    </a:lnTo>
                    <a:lnTo>
                      <a:pt x="73" y="21"/>
                    </a:lnTo>
                    <a:lnTo>
                      <a:pt x="68" y="8"/>
                    </a:lnTo>
                    <a:lnTo>
                      <a:pt x="55" y="3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64" name="Freeform 4066"/>
              <p:cNvSpPr>
                <a:spLocks/>
              </p:cNvSpPr>
              <p:nvPr/>
            </p:nvSpPr>
            <p:spPr bwMode="auto">
              <a:xfrm>
                <a:off x="3090" y="3809"/>
                <a:ext cx="28" cy="10"/>
              </a:xfrm>
              <a:custGeom>
                <a:avLst/>
                <a:gdLst>
                  <a:gd name="T0" fmla="*/ 2 w 28"/>
                  <a:gd name="T1" fmla="*/ 10 h 10"/>
                  <a:gd name="T2" fmla="*/ 2 w 28"/>
                  <a:gd name="T3" fmla="*/ 10 h 10"/>
                  <a:gd name="T4" fmla="*/ 5 w 28"/>
                  <a:gd name="T5" fmla="*/ 7 h 10"/>
                  <a:gd name="T6" fmla="*/ 8 w 28"/>
                  <a:gd name="T7" fmla="*/ 5 h 10"/>
                  <a:gd name="T8" fmla="*/ 10 w 28"/>
                  <a:gd name="T9" fmla="*/ 5 h 10"/>
                  <a:gd name="T10" fmla="*/ 15 w 28"/>
                  <a:gd name="T11" fmla="*/ 5 h 10"/>
                  <a:gd name="T12" fmla="*/ 18 w 28"/>
                  <a:gd name="T13" fmla="*/ 5 h 10"/>
                  <a:gd name="T14" fmla="*/ 23 w 28"/>
                  <a:gd name="T15" fmla="*/ 2 h 10"/>
                  <a:gd name="T16" fmla="*/ 26 w 28"/>
                  <a:gd name="T17" fmla="*/ 5 h 10"/>
                  <a:gd name="T18" fmla="*/ 28 w 28"/>
                  <a:gd name="T19" fmla="*/ 5 h 10"/>
                  <a:gd name="T20" fmla="*/ 28 w 28"/>
                  <a:gd name="T21" fmla="*/ 0 h 10"/>
                  <a:gd name="T22" fmla="*/ 26 w 28"/>
                  <a:gd name="T23" fmla="*/ 0 h 10"/>
                  <a:gd name="T24" fmla="*/ 23 w 28"/>
                  <a:gd name="T25" fmla="*/ 0 h 10"/>
                  <a:gd name="T26" fmla="*/ 18 w 28"/>
                  <a:gd name="T27" fmla="*/ 0 h 10"/>
                  <a:gd name="T28" fmla="*/ 15 w 28"/>
                  <a:gd name="T29" fmla="*/ 0 h 10"/>
                  <a:gd name="T30" fmla="*/ 10 w 28"/>
                  <a:gd name="T31" fmla="*/ 2 h 10"/>
                  <a:gd name="T32" fmla="*/ 5 w 28"/>
                  <a:gd name="T33" fmla="*/ 2 h 10"/>
                  <a:gd name="T34" fmla="*/ 2 w 28"/>
                  <a:gd name="T35" fmla="*/ 5 h 10"/>
                  <a:gd name="T36" fmla="*/ 0 w 28"/>
                  <a:gd name="T37" fmla="*/ 7 h 10"/>
                  <a:gd name="T38" fmla="*/ 0 w 28"/>
                  <a:gd name="T39" fmla="*/ 7 h 10"/>
                  <a:gd name="T40" fmla="*/ 2 w 28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8"/>
                  <a:gd name="T64" fmla="*/ 0 h 10"/>
                  <a:gd name="T65" fmla="*/ 28 w 28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8" h="10">
                    <a:moveTo>
                      <a:pt x="2" y="10"/>
                    </a:moveTo>
                    <a:lnTo>
                      <a:pt x="2" y="10"/>
                    </a:lnTo>
                    <a:lnTo>
                      <a:pt x="5" y="7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5" y="5"/>
                    </a:lnTo>
                    <a:lnTo>
                      <a:pt x="18" y="5"/>
                    </a:lnTo>
                    <a:lnTo>
                      <a:pt x="23" y="2"/>
                    </a:lnTo>
                    <a:lnTo>
                      <a:pt x="26" y="5"/>
                    </a:lnTo>
                    <a:lnTo>
                      <a:pt x="28" y="5"/>
                    </a:lnTo>
                    <a:lnTo>
                      <a:pt x="28" y="0"/>
                    </a:lnTo>
                    <a:lnTo>
                      <a:pt x="26" y="0"/>
                    </a:lnTo>
                    <a:lnTo>
                      <a:pt x="23" y="0"/>
                    </a:lnTo>
                    <a:lnTo>
                      <a:pt x="18" y="0"/>
                    </a:lnTo>
                    <a:lnTo>
                      <a:pt x="15" y="0"/>
                    </a:lnTo>
                    <a:lnTo>
                      <a:pt x="10" y="2"/>
                    </a:lnTo>
                    <a:lnTo>
                      <a:pt x="5" y="2"/>
                    </a:lnTo>
                    <a:lnTo>
                      <a:pt x="2" y="5"/>
                    </a:lnTo>
                    <a:lnTo>
                      <a:pt x="0" y="7"/>
                    </a:lnTo>
                    <a:lnTo>
                      <a:pt x="2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65" name="Freeform 4067"/>
              <p:cNvSpPr>
                <a:spLocks/>
              </p:cNvSpPr>
              <p:nvPr/>
            </p:nvSpPr>
            <p:spPr bwMode="auto">
              <a:xfrm>
                <a:off x="3077" y="3816"/>
                <a:ext cx="15" cy="29"/>
              </a:xfrm>
              <a:custGeom>
                <a:avLst/>
                <a:gdLst>
                  <a:gd name="T0" fmla="*/ 2 w 15"/>
                  <a:gd name="T1" fmla="*/ 29 h 29"/>
                  <a:gd name="T2" fmla="*/ 2 w 15"/>
                  <a:gd name="T3" fmla="*/ 29 h 29"/>
                  <a:gd name="T4" fmla="*/ 2 w 15"/>
                  <a:gd name="T5" fmla="*/ 27 h 29"/>
                  <a:gd name="T6" fmla="*/ 5 w 15"/>
                  <a:gd name="T7" fmla="*/ 24 h 29"/>
                  <a:gd name="T8" fmla="*/ 5 w 15"/>
                  <a:gd name="T9" fmla="*/ 19 h 29"/>
                  <a:gd name="T10" fmla="*/ 7 w 15"/>
                  <a:gd name="T11" fmla="*/ 16 h 29"/>
                  <a:gd name="T12" fmla="*/ 7 w 15"/>
                  <a:gd name="T13" fmla="*/ 11 h 29"/>
                  <a:gd name="T14" fmla="*/ 10 w 15"/>
                  <a:gd name="T15" fmla="*/ 8 h 29"/>
                  <a:gd name="T16" fmla="*/ 13 w 15"/>
                  <a:gd name="T17" fmla="*/ 6 h 29"/>
                  <a:gd name="T18" fmla="*/ 15 w 15"/>
                  <a:gd name="T19" fmla="*/ 3 h 29"/>
                  <a:gd name="T20" fmla="*/ 13 w 15"/>
                  <a:gd name="T21" fmla="*/ 0 h 29"/>
                  <a:gd name="T22" fmla="*/ 10 w 15"/>
                  <a:gd name="T23" fmla="*/ 3 h 29"/>
                  <a:gd name="T24" fmla="*/ 7 w 15"/>
                  <a:gd name="T25" fmla="*/ 6 h 29"/>
                  <a:gd name="T26" fmla="*/ 5 w 15"/>
                  <a:gd name="T27" fmla="*/ 11 h 29"/>
                  <a:gd name="T28" fmla="*/ 5 w 15"/>
                  <a:gd name="T29" fmla="*/ 13 h 29"/>
                  <a:gd name="T30" fmla="*/ 2 w 15"/>
                  <a:gd name="T31" fmla="*/ 19 h 29"/>
                  <a:gd name="T32" fmla="*/ 0 w 15"/>
                  <a:gd name="T33" fmla="*/ 21 h 29"/>
                  <a:gd name="T34" fmla="*/ 0 w 15"/>
                  <a:gd name="T35" fmla="*/ 27 h 29"/>
                  <a:gd name="T36" fmla="*/ 0 w 15"/>
                  <a:gd name="T37" fmla="*/ 29 h 29"/>
                  <a:gd name="T38" fmla="*/ 0 w 15"/>
                  <a:gd name="T39" fmla="*/ 29 h 29"/>
                  <a:gd name="T40" fmla="*/ 2 w 1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29"/>
                  <a:gd name="T65" fmla="*/ 15 w 1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29">
                    <a:moveTo>
                      <a:pt x="2" y="29"/>
                    </a:moveTo>
                    <a:lnTo>
                      <a:pt x="2" y="29"/>
                    </a:lnTo>
                    <a:lnTo>
                      <a:pt x="2" y="27"/>
                    </a:lnTo>
                    <a:lnTo>
                      <a:pt x="5" y="24"/>
                    </a:lnTo>
                    <a:lnTo>
                      <a:pt x="5" y="19"/>
                    </a:lnTo>
                    <a:lnTo>
                      <a:pt x="7" y="16"/>
                    </a:lnTo>
                    <a:lnTo>
                      <a:pt x="7" y="11"/>
                    </a:lnTo>
                    <a:lnTo>
                      <a:pt x="10" y="8"/>
                    </a:lnTo>
                    <a:lnTo>
                      <a:pt x="13" y="6"/>
                    </a:lnTo>
                    <a:lnTo>
                      <a:pt x="15" y="3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7" y="6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2" y="19"/>
                    </a:lnTo>
                    <a:lnTo>
                      <a:pt x="0" y="21"/>
                    </a:lnTo>
                    <a:lnTo>
                      <a:pt x="0" y="27"/>
                    </a:lnTo>
                    <a:lnTo>
                      <a:pt x="0" y="29"/>
                    </a:lnTo>
                    <a:lnTo>
                      <a:pt x="2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66" name="Freeform 4068"/>
              <p:cNvSpPr>
                <a:spLocks/>
              </p:cNvSpPr>
              <p:nvPr/>
            </p:nvSpPr>
            <p:spPr bwMode="auto">
              <a:xfrm>
                <a:off x="3074" y="3845"/>
                <a:ext cx="5" cy="29"/>
              </a:xfrm>
              <a:custGeom>
                <a:avLst/>
                <a:gdLst>
                  <a:gd name="T0" fmla="*/ 5 w 5"/>
                  <a:gd name="T1" fmla="*/ 29 h 29"/>
                  <a:gd name="T2" fmla="*/ 5 w 5"/>
                  <a:gd name="T3" fmla="*/ 29 h 29"/>
                  <a:gd name="T4" fmla="*/ 5 w 5"/>
                  <a:gd name="T5" fmla="*/ 24 h 29"/>
                  <a:gd name="T6" fmla="*/ 5 w 5"/>
                  <a:gd name="T7" fmla="*/ 21 h 29"/>
                  <a:gd name="T8" fmla="*/ 5 w 5"/>
                  <a:gd name="T9" fmla="*/ 19 h 29"/>
                  <a:gd name="T10" fmla="*/ 5 w 5"/>
                  <a:gd name="T11" fmla="*/ 16 h 29"/>
                  <a:gd name="T12" fmla="*/ 5 w 5"/>
                  <a:gd name="T13" fmla="*/ 11 h 29"/>
                  <a:gd name="T14" fmla="*/ 5 w 5"/>
                  <a:gd name="T15" fmla="*/ 8 h 29"/>
                  <a:gd name="T16" fmla="*/ 5 w 5"/>
                  <a:gd name="T17" fmla="*/ 5 h 29"/>
                  <a:gd name="T18" fmla="*/ 5 w 5"/>
                  <a:gd name="T19" fmla="*/ 0 h 29"/>
                  <a:gd name="T20" fmla="*/ 3 w 5"/>
                  <a:gd name="T21" fmla="*/ 0 h 29"/>
                  <a:gd name="T22" fmla="*/ 3 w 5"/>
                  <a:gd name="T23" fmla="*/ 3 h 29"/>
                  <a:gd name="T24" fmla="*/ 0 w 5"/>
                  <a:gd name="T25" fmla="*/ 8 h 29"/>
                  <a:gd name="T26" fmla="*/ 0 w 5"/>
                  <a:gd name="T27" fmla="*/ 11 h 29"/>
                  <a:gd name="T28" fmla="*/ 0 w 5"/>
                  <a:gd name="T29" fmla="*/ 16 h 29"/>
                  <a:gd name="T30" fmla="*/ 0 w 5"/>
                  <a:gd name="T31" fmla="*/ 19 h 29"/>
                  <a:gd name="T32" fmla="*/ 0 w 5"/>
                  <a:gd name="T33" fmla="*/ 21 h 29"/>
                  <a:gd name="T34" fmla="*/ 3 w 5"/>
                  <a:gd name="T35" fmla="*/ 26 h 29"/>
                  <a:gd name="T36" fmla="*/ 3 w 5"/>
                  <a:gd name="T37" fmla="*/ 29 h 29"/>
                  <a:gd name="T38" fmla="*/ 3 w 5"/>
                  <a:gd name="T39" fmla="*/ 29 h 29"/>
                  <a:gd name="T40" fmla="*/ 5 w 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9"/>
                  <a:gd name="T65" fmla="*/ 5 w 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9">
                    <a:moveTo>
                      <a:pt x="5" y="29"/>
                    </a:moveTo>
                    <a:lnTo>
                      <a:pt x="5" y="29"/>
                    </a:lnTo>
                    <a:lnTo>
                      <a:pt x="5" y="24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5" y="16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3" y="3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3" y="26"/>
                    </a:lnTo>
                    <a:lnTo>
                      <a:pt x="3" y="29"/>
                    </a:lnTo>
                    <a:lnTo>
                      <a:pt x="5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67" name="Freeform 4069"/>
              <p:cNvSpPr>
                <a:spLocks/>
              </p:cNvSpPr>
              <p:nvPr/>
            </p:nvSpPr>
            <p:spPr bwMode="auto">
              <a:xfrm>
                <a:off x="3077" y="3874"/>
                <a:ext cx="21" cy="18"/>
              </a:xfrm>
              <a:custGeom>
                <a:avLst/>
                <a:gdLst>
                  <a:gd name="T0" fmla="*/ 21 w 21"/>
                  <a:gd name="T1" fmla="*/ 16 h 18"/>
                  <a:gd name="T2" fmla="*/ 21 w 21"/>
                  <a:gd name="T3" fmla="*/ 16 h 18"/>
                  <a:gd name="T4" fmla="*/ 18 w 21"/>
                  <a:gd name="T5" fmla="*/ 13 h 18"/>
                  <a:gd name="T6" fmla="*/ 15 w 21"/>
                  <a:gd name="T7" fmla="*/ 13 h 18"/>
                  <a:gd name="T8" fmla="*/ 13 w 21"/>
                  <a:gd name="T9" fmla="*/ 10 h 18"/>
                  <a:gd name="T10" fmla="*/ 10 w 21"/>
                  <a:gd name="T11" fmla="*/ 8 h 18"/>
                  <a:gd name="T12" fmla="*/ 7 w 21"/>
                  <a:gd name="T13" fmla="*/ 5 h 18"/>
                  <a:gd name="T14" fmla="*/ 5 w 21"/>
                  <a:gd name="T15" fmla="*/ 5 h 18"/>
                  <a:gd name="T16" fmla="*/ 5 w 21"/>
                  <a:gd name="T17" fmla="*/ 3 h 18"/>
                  <a:gd name="T18" fmla="*/ 2 w 21"/>
                  <a:gd name="T19" fmla="*/ 0 h 18"/>
                  <a:gd name="T20" fmla="*/ 0 w 21"/>
                  <a:gd name="T21" fmla="*/ 0 h 18"/>
                  <a:gd name="T22" fmla="*/ 0 w 21"/>
                  <a:gd name="T23" fmla="*/ 3 h 18"/>
                  <a:gd name="T24" fmla="*/ 2 w 21"/>
                  <a:gd name="T25" fmla="*/ 5 h 18"/>
                  <a:gd name="T26" fmla="*/ 5 w 21"/>
                  <a:gd name="T27" fmla="*/ 8 h 18"/>
                  <a:gd name="T28" fmla="*/ 7 w 21"/>
                  <a:gd name="T29" fmla="*/ 10 h 18"/>
                  <a:gd name="T30" fmla="*/ 10 w 21"/>
                  <a:gd name="T31" fmla="*/ 13 h 18"/>
                  <a:gd name="T32" fmla="*/ 13 w 21"/>
                  <a:gd name="T33" fmla="*/ 16 h 18"/>
                  <a:gd name="T34" fmla="*/ 15 w 21"/>
                  <a:gd name="T35" fmla="*/ 18 h 18"/>
                  <a:gd name="T36" fmla="*/ 18 w 21"/>
                  <a:gd name="T37" fmla="*/ 18 h 18"/>
                  <a:gd name="T38" fmla="*/ 18 w 21"/>
                  <a:gd name="T39" fmla="*/ 18 h 18"/>
                  <a:gd name="T40" fmla="*/ 21 w 21"/>
                  <a:gd name="T41" fmla="*/ 16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8"/>
                  <a:gd name="T65" fmla="*/ 21 w 21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8">
                    <a:moveTo>
                      <a:pt x="21" y="16"/>
                    </a:moveTo>
                    <a:lnTo>
                      <a:pt x="21" y="16"/>
                    </a:lnTo>
                    <a:lnTo>
                      <a:pt x="18" y="13"/>
                    </a:lnTo>
                    <a:lnTo>
                      <a:pt x="15" y="13"/>
                    </a:lnTo>
                    <a:lnTo>
                      <a:pt x="13" y="10"/>
                    </a:lnTo>
                    <a:lnTo>
                      <a:pt x="10" y="8"/>
                    </a:lnTo>
                    <a:lnTo>
                      <a:pt x="7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5" y="8"/>
                    </a:lnTo>
                    <a:lnTo>
                      <a:pt x="7" y="10"/>
                    </a:lnTo>
                    <a:lnTo>
                      <a:pt x="10" y="13"/>
                    </a:lnTo>
                    <a:lnTo>
                      <a:pt x="13" y="16"/>
                    </a:lnTo>
                    <a:lnTo>
                      <a:pt x="15" y="18"/>
                    </a:lnTo>
                    <a:lnTo>
                      <a:pt x="18" y="18"/>
                    </a:lnTo>
                    <a:lnTo>
                      <a:pt x="21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68" name="Freeform 4070"/>
              <p:cNvSpPr>
                <a:spLocks/>
              </p:cNvSpPr>
              <p:nvPr/>
            </p:nvSpPr>
            <p:spPr bwMode="auto">
              <a:xfrm>
                <a:off x="3095" y="3890"/>
                <a:ext cx="21" cy="8"/>
              </a:xfrm>
              <a:custGeom>
                <a:avLst/>
                <a:gdLst>
                  <a:gd name="T0" fmla="*/ 18 w 21"/>
                  <a:gd name="T1" fmla="*/ 2 h 8"/>
                  <a:gd name="T2" fmla="*/ 18 w 21"/>
                  <a:gd name="T3" fmla="*/ 2 h 8"/>
                  <a:gd name="T4" fmla="*/ 18 w 21"/>
                  <a:gd name="T5" fmla="*/ 2 h 8"/>
                  <a:gd name="T6" fmla="*/ 16 w 21"/>
                  <a:gd name="T7" fmla="*/ 2 h 8"/>
                  <a:gd name="T8" fmla="*/ 13 w 21"/>
                  <a:gd name="T9" fmla="*/ 2 h 8"/>
                  <a:gd name="T10" fmla="*/ 10 w 21"/>
                  <a:gd name="T11" fmla="*/ 2 h 8"/>
                  <a:gd name="T12" fmla="*/ 8 w 21"/>
                  <a:gd name="T13" fmla="*/ 2 h 8"/>
                  <a:gd name="T14" fmla="*/ 5 w 21"/>
                  <a:gd name="T15" fmla="*/ 2 h 8"/>
                  <a:gd name="T16" fmla="*/ 3 w 21"/>
                  <a:gd name="T17" fmla="*/ 0 h 8"/>
                  <a:gd name="T18" fmla="*/ 3 w 21"/>
                  <a:gd name="T19" fmla="*/ 0 h 8"/>
                  <a:gd name="T20" fmla="*/ 0 w 21"/>
                  <a:gd name="T21" fmla="*/ 2 h 8"/>
                  <a:gd name="T22" fmla="*/ 3 w 21"/>
                  <a:gd name="T23" fmla="*/ 5 h 8"/>
                  <a:gd name="T24" fmla="*/ 5 w 21"/>
                  <a:gd name="T25" fmla="*/ 5 h 8"/>
                  <a:gd name="T26" fmla="*/ 8 w 21"/>
                  <a:gd name="T27" fmla="*/ 5 h 8"/>
                  <a:gd name="T28" fmla="*/ 10 w 21"/>
                  <a:gd name="T29" fmla="*/ 5 h 8"/>
                  <a:gd name="T30" fmla="*/ 13 w 21"/>
                  <a:gd name="T31" fmla="*/ 8 h 8"/>
                  <a:gd name="T32" fmla="*/ 16 w 21"/>
                  <a:gd name="T33" fmla="*/ 5 h 8"/>
                  <a:gd name="T34" fmla="*/ 18 w 21"/>
                  <a:gd name="T35" fmla="*/ 5 h 8"/>
                  <a:gd name="T36" fmla="*/ 21 w 21"/>
                  <a:gd name="T37" fmla="*/ 5 h 8"/>
                  <a:gd name="T38" fmla="*/ 21 w 21"/>
                  <a:gd name="T39" fmla="*/ 5 h 8"/>
                  <a:gd name="T40" fmla="*/ 18 w 21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18" y="2"/>
                    </a:moveTo>
                    <a:lnTo>
                      <a:pt x="18" y="2"/>
                    </a:lnTo>
                    <a:lnTo>
                      <a:pt x="16" y="2"/>
                    </a:lnTo>
                    <a:lnTo>
                      <a:pt x="13" y="2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3" y="8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21" y="5"/>
                    </a:lnTo>
                    <a:lnTo>
                      <a:pt x="18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69" name="Freeform 4071"/>
              <p:cNvSpPr>
                <a:spLocks/>
              </p:cNvSpPr>
              <p:nvPr/>
            </p:nvSpPr>
            <p:spPr bwMode="auto">
              <a:xfrm>
                <a:off x="3113" y="3871"/>
                <a:ext cx="26" cy="24"/>
              </a:xfrm>
              <a:custGeom>
                <a:avLst/>
                <a:gdLst>
                  <a:gd name="T0" fmla="*/ 21 w 26"/>
                  <a:gd name="T1" fmla="*/ 0 h 24"/>
                  <a:gd name="T2" fmla="*/ 21 w 26"/>
                  <a:gd name="T3" fmla="*/ 0 h 24"/>
                  <a:gd name="T4" fmla="*/ 21 w 26"/>
                  <a:gd name="T5" fmla="*/ 6 h 24"/>
                  <a:gd name="T6" fmla="*/ 19 w 26"/>
                  <a:gd name="T7" fmla="*/ 8 h 24"/>
                  <a:gd name="T8" fmla="*/ 16 w 26"/>
                  <a:gd name="T9" fmla="*/ 11 h 24"/>
                  <a:gd name="T10" fmla="*/ 13 w 26"/>
                  <a:gd name="T11" fmla="*/ 13 h 24"/>
                  <a:gd name="T12" fmla="*/ 11 w 26"/>
                  <a:gd name="T13" fmla="*/ 16 h 24"/>
                  <a:gd name="T14" fmla="*/ 8 w 26"/>
                  <a:gd name="T15" fmla="*/ 16 h 24"/>
                  <a:gd name="T16" fmla="*/ 5 w 26"/>
                  <a:gd name="T17" fmla="*/ 19 h 24"/>
                  <a:gd name="T18" fmla="*/ 0 w 26"/>
                  <a:gd name="T19" fmla="*/ 21 h 24"/>
                  <a:gd name="T20" fmla="*/ 3 w 26"/>
                  <a:gd name="T21" fmla="*/ 24 h 24"/>
                  <a:gd name="T22" fmla="*/ 5 w 26"/>
                  <a:gd name="T23" fmla="*/ 21 h 24"/>
                  <a:gd name="T24" fmla="*/ 11 w 26"/>
                  <a:gd name="T25" fmla="*/ 21 h 24"/>
                  <a:gd name="T26" fmla="*/ 13 w 26"/>
                  <a:gd name="T27" fmla="*/ 19 h 24"/>
                  <a:gd name="T28" fmla="*/ 16 w 26"/>
                  <a:gd name="T29" fmla="*/ 16 h 24"/>
                  <a:gd name="T30" fmla="*/ 19 w 26"/>
                  <a:gd name="T31" fmla="*/ 13 h 24"/>
                  <a:gd name="T32" fmla="*/ 21 w 26"/>
                  <a:gd name="T33" fmla="*/ 11 h 24"/>
                  <a:gd name="T34" fmla="*/ 24 w 26"/>
                  <a:gd name="T35" fmla="*/ 6 h 24"/>
                  <a:gd name="T36" fmla="*/ 26 w 26"/>
                  <a:gd name="T37" fmla="*/ 3 h 24"/>
                  <a:gd name="T38" fmla="*/ 26 w 26"/>
                  <a:gd name="T39" fmla="*/ 3 h 24"/>
                  <a:gd name="T40" fmla="*/ 21 w 26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4"/>
                  <a:gd name="T65" fmla="*/ 26 w 26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4">
                    <a:moveTo>
                      <a:pt x="21" y="0"/>
                    </a:moveTo>
                    <a:lnTo>
                      <a:pt x="21" y="0"/>
                    </a:lnTo>
                    <a:lnTo>
                      <a:pt x="21" y="6"/>
                    </a:lnTo>
                    <a:lnTo>
                      <a:pt x="19" y="8"/>
                    </a:lnTo>
                    <a:lnTo>
                      <a:pt x="16" y="11"/>
                    </a:lnTo>
                    <a:lnTo>
                      <a:pt x="13" y="13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5" y="19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5" y="21"/>
                    </a:lnTo>
                    <a:lnTo>
                      <a:pt x="11" y="21"/>
                    </a:lnTo>
                    <a:lnTo>
                      <a:pt x="13" y="19"/>
                    </a:lnTo>
                    <a:lnTo>
                      <a:pt x="16" y="16"/>
                    </a:lnTo>
                    <a:lnTo>
                      <a:pt x="19" y="13"/>
                    </a:lnTo>
                    <a:lnTo>
                      <a:pt x="21" y="11"/>
                    </a:lnTo>
                    <a:lnTo>
                      <a:pt x="24" y="6"/>
                    </a:lnTo>
                    <a:lnTo>
                      <a:pt x="26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70" name="Freeform 4072"/>
              <p:cNvSpPr>
                <a:spLocks/>
              </p:cNvSpPr>
              <p:nvPr/>
            </p:nvSpPr>
            <p:spPr bwMode="auto">
              <a:xfrm>
                <a:off x="3134" y="3845"/>
                <a:ext cx="21" cy="29"/>
              </a:xfrm>
              <a:custGeom>
                <a:avLst/>
                <a:gdLst>
                  <a:gd name="T0" fmla="*/ 16 w 21"/>
                  <a:gd name="T1" fmla="*/ 0 h 29"/>
                  <a:gd name="T2" fmla="*/ 16 w 21"/>
                  <a:gd name="T3" fmla="*/ 0 h 29"/>
                  <a:gd name="T4" fmla="*/ 16 w 21"/>
                  <a:gd name="T5" fmla="*/ 3 h 29"/>
                  <a:gd name="T6" fmla="*/ 13 w 21"/>
                  <a:gd name="T7" fmla="*/ 8 h 29"/>
                  <a:gd name="T8" fmla="*/ 13 w 21"/>
                  <a:gd name="T9" fmla="*/ 11 h 29"/>
                  <a:gd name="T10" fmla="*/ 11 w 21"/>
                  <a:gd name="T11" fmla="*/ 13 h 29"/>
                  <a:gd name="T12" fmla="*/ 8 w 21"/>
                  <a:gd name="T13" fmla="*/ 19 h 29"/>
                  <a:gd name="T14" fmla="*/ 5 w 21"/>
                  <a:gd name="T15" fmla="*/ 21 h 29"/>
                  <a:gd name="T16" fmla="*/ 3 w 21"/>
                  <a:gd name="T17" fmla="*/ 24 h 29"/>
                  <a:gd name="T18" fmla="*/ 0 w 21"/>
                  <a:gd name="T19" fmla="*/ 26 h 29"/>
                  <a:gd name="T20" fmla="*/ 5 w 21"/>
                  <a:gd name="T21" fmla="*/ 29 h 29"/>
                  <a:gd name="T22" fmla="*/ 8 w 21"/>
                  <a:gd name="T23" fmla="*/ 26 h 29"/>
                  <a:gd name="T24" fmla="*/ 8 w 21"/>
                  <a:gd name="T25" fmla="*/ 24 h 29"/>
                  <a:gd name="T26" fmla="*/ 11 w 21"/>
                  <a:gd name="T27" fmla="*/ 21 h 29"/>
                  <a:gd name="T28" fmla="*/ 13 w 21"/>
                  <a:gd name="T29" fmla="*/ 16 h 29"/>
                  <a:gd name="T30" fmla="*/ 16 w 21"/>
                  <a:gd name="T31" fmla="*/ 13 h 29"/>
                  <a:gd name="T32" fmla="*/ 18 w 21"/>
                  <a:gd name="T33" fmla="*/ 8 h 29"/>
                  <a:gd name="T34" fmla="*/ 18 w 21"/>
                  <a:gd name="T35" fmla="*/ 5 h 29"/>
                  <a:gd name="T36" fmla="*/ 21 w 21"/>
                  <a:gd name="T37" fmla="*/ 0 h 29"/>
                  <a:gd name="T38" fmla="*/ 21 w 21"/>
                  <a:gd name="T39" fmla="*/ 0 h 29"/>
                  <a:gd name="T40" fmla="*/ 16 w 21"/>
                  <a:gd name="T41" fmla="*/ 0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9"/>
                  <a:gd name="T65" fmla="*/ 21 w 21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9">
                    <a:moveTo>
                      <a:pt x="16" y="0"/>
                    </a:moveTo>
                    <a:lnTo>
                      <a:pt x="16" y="0"/>
                    </a:lnTo>
                    <a:lnTo>
                      <a:pt x="16" y="3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1" y="13"/>
                    </a:lnTo>
                    <a:lnTo>
                      <a:pt x="8" y="19"/>
                    </a:lnTo>
                    <a:lnTo>
                      <a:pt x="5" y="21"/>
                    </a:lnTo>
                    <a:lnTo>
                      <a:pt x="3" y="24"/>
                    </a:lnTo>
                    <a:lnTo>
                      <a:pt x="0" y="26"/>
                    </a:lnTo>
                    <a:lnTo>
                      <a:pt x="5" y="29"/>
                    </a:lnTo>
                    <a:lnTo>
                      <a:pt x="8" y="26"/>
                    </a:lnTo>
                    <a:lnTo>
                      <a:pt x="8" y="24"/>
                    </a:lnTo>
                    <a:lnTo>
                      <a:pt x="11" y="21"/>
                    </a:lnTo>
                    <a:lnTo>
                      <a:pt x="13" y="16"/>
                    </a:lnTo>
                    <a:lnTo>
                      <a:pt x="16" y="13"/>
                    </a:lnTo>
                    <a:lnTo>
                      <a:pt x="18" y="8"/>
                    </a:lnTo>
                    <a:lnTo>
                      <a:pt x="18" y="5"/>
                    </a:lnTo>
                    <a:lnTo>
                      <a:pt x="21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71" name="Freeform 4073"/>
              <p:cNvSpPr>
                <a:spLocks/>
              </p:cNvSpPr>
              <p:nvPr/>
            </p:nvSpPr>
            <p:spPr bwMode="auto">
              <a:xfrm>
                <a:off x="3142" y="3819"/>
                <a:ext cx="13" cy="26"/>
              </a:xfrm>
              <a:custGeom>
                <a:avLst/>
                <a:gdLst>
                  <a:gd name="T0" fmla="*/ 0 w 13"/>
                  <a:gd name="T1" fmla="*/ 3 h 26"/>
                  <a:gd name="T2" fmla="*/ 0 w 13"/>
                  <a:gd name="T3" fmla="*/ 3 h 26"/>
                  <a:gd name="T4" fmla="*/ 3 w 13"/>
                  <a:gd name="T5" fmla="*/ 5 h 26"/>
                  <a:gd name="T6" fmla="*/ 5 w 13"/>
                  <a:gd name="T7" fmla="*/ 8 h 26"/>
                  <a:gd name="T8" fmla="*/ 5 w 13"/>
                  <a:gd name="T9" fmla="*/ 10 h 26"/>
                  <a:gd name="T10" fmla="*/ 8 w 13"/>
                  <a:gd name="T11" fmla="*/ 13 h 26"/>
                  <a:gd name="T12" fmla="*/ 8 w 13"/>
                  <a:gd name="T13" fmla="*/ 16 h 26"/>
                  <a:gd name="T14" fmla="*/ 8 w 13"/>
                  <a:gd name="T15" fmla="*/ 21 h 26"/>
                  <a:gd name="T16" fmla="*/ 8 w 13"/>
                  <a:gd name="T17" fmla="*/ 24 h 26"/>
                  <a:gd name="T18" fmla="*/ 8 w 13"/>
                  <a:gd name="T19" fmla="*/ 26 h 26"/>
                  <a:gd name="T20" fmla="*/ 13 w 13"/>
                  <a:gd name="T21" fmla="*/ 26 h 26"/>
                  <a:gd name="T22" fmla="*/ 13 w 13"/>
                  <a:gd name="T23" fmla="*/ 24 h 26"/>
                  <a:gd name="T24" fmla="*/ 13 w 13"/>
                  <a:gd name="T25" fmla="*/ 18 h 26"/>
                  <a:gd name="T26" fmla="*/ 10 w 13"/>
                  <a:gd name="T27" fmla="*/ 16 h 26"/>
                  <a:gd name="T28" fmla="*/ 10 w 13"/>
                  <a:gd name="T29" fmla="*/ 13 h 26"/>
                  <a:gd name="T30" fmla="*/ 8 w 13"/>
                  <a:gd name="T31" fmla="*/ 8 h 26"/>
                  <a:gd name="T32" fmla="*/ 8 w 13"/>
                  <a:gd name="T33" fmla="*/ 5 h 26"/>
                  <a:gd name="T34" fmla="*/ 5 w 13"/>
                  <a:gd name="T35" fmla="*/ 3 h 26"/>
                  <a:gd name="T36" fmla="*/ 3 w 13"/>
                  <a:gd name="T37" fmla="*/ 0 h 26"/>
                  <a:gd name="T38" fmla="*/ 3 w 13"/>
                  <a:gd name="T39" fmla="*/ 0 h 26"/>
                  <a:gd name="T40" fmla="*/ 0 w 13"/>
                  <a:gd name="T41" fmla="*/ 3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6"/>
                  <a:gd name="T65" fmla="*/ 13 w 13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6">
                    <a:moveTo>
                      <a:pt x="0" y="3"/>
                    </a:moveTo>
                    <a:lnTo>
                      <a:pt x="0" y="3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8" y="13"/>
                    </a:lnTo>
                    <a:lnTo>
                      <a:pt x="8" y="16"/>
                    </a:lnTo>
                    <a:lnTo>
                      <a:pt x="8" y="21"/>
                    </a:lnTo>
                    <a:lnTo>
                      <a:pt x="8" y="24"/>
                    </a:lnTo>
                    <a:lnTo>
                      <a:pt x="8" y="26"/>
                    </a:lnTo>
                    <a:lnTo>
                      <a:pt x="13" y="26"/>
                    </a:lnTo>
                    <a:lnTo>
                      <a:pt x="13" y="24"/>
                    </a:lnTo>
                    <a:lnTo>
                      <a:pt x="13" y="18"/>
                    </a:lnTo>
                    <a:lnTo>
                      <a:pt x="10" y="16"/>
                    </a:lnTo>
                    <a:lnTo>
                      <a:pt x="10" y="13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72" name="Freeform 4074"/>
              <p:cNvSpPr>
                <a:spLocks/>
              </p:cNvSpPr>
              <p:nvPr/>
            </p:nvSpPr>
            <p:spPr bwMode="auto">
              <a:xfrm>
                <a:off x="3118" y="3809"/>
                <a:ext cx="27" cy="13"/>
              </a:xfrm>
              <a:custGeom>
                <a:avLst/>
                <a:gdLst>
                  <a:gd name="T0" fmla="*/ 0 w 27"/>
                  <a:gd name="T1" fmla="*/ 5 h 13"/>
                  <a:gd name="T2" fmla="*/ 0 w 27"/>
                  <a:gd name="T3" fmla="*/ 5 h 13"/>
                  <a:gd name="T4" fmla="*/ 3 w 27"/>
                  <a:gd name="T5" fmla="*/ 5 h 13"/>
                  <a:gd name="T6" fmla="*/ 6 w 27"/>
                  <a:gd name="T7" fmla="*/ 5 h 13"/>
                  <a:gd name="T8" fmla="*/ 8 w 27"/>
                  <a:gd name="T9" fmla="*/ 5 h 13"/>
                  <a:gd name="T10" fmla="*/ 14 w 27"/>
                  <a:gd name="T11" fmla="*/ 5 h 13"/>
                  <a:gd name="T12" fmla="*/ 16 w 27"/>
                  <a:gd name="T13" fmla="*/ 7 h 13"/>
                  <a:gd name="T14" fmla="*/ 19 w 27"/>
                  <a:gd name="T15" fmla="*/ 7 h 13"/>
                  <a:gd name="T16" fmla="*/ 21 w 27"/>
                  <a:gd name="T17" fmla="*/ 10 h 13"/>
                  <a:gd name="T18" fmla="*/ 24 w 27"/>
                  <a:gd name="T19" fmla="*/ 13 h 13"/>
                  <a:gd name="T20" fmla="*/ 27 w 27"/>
                  <a:gd name="T21" fmla="*/ 10 h 13"/>
                  <a:gd name="T22" fmla="*/ 24 w 27"/>
                  <a:gd name="T23" fmla="*/ 7 h 13"/>
                  <a:gd name="T24" fmla="*/ 21 w 27"/>
                  <a:gd name="T25" fmla="*/ 5 h 13"/>
                  <a:gd name="T26" fmla="*/ 16 w 27"/>
                  <a:gd name="T27" fmla="*/ 2 h 13"/>
                  <a:gd name="T28" fmla="*/ 14 w 27"/>
                  <a:gd name="T29" fmla="*/ 2 h 13"/>
                  <a:gd name="T30" fmla="*/ 11 w 27"/>
                  <a:gd name="T31" fmla="*/ 2 h 13"/>
                  <a:gd name="T32" fmla="*/ 6 w 27"/>
                  <a:gd name="T33" fmla="*/ 0 h 13"/>
                  <a:gd name="T34" fmla="*/ 3 w 27"/>
                  <a:gd name="T35" fmla="*/ 0 h 13"/>
                  <a:gd name="T36" fmla="*/ 0 w 27"/>
                  <a:gd name="T37" fmla="*/ 0 h 13"/>
                  <a:gd name="T38" fmla="*/ 0 w 27"/>
                  <a:gd name="T39" fmla="*/ 0 h 13"/>
                  <a:gd name="T40" fmla="*/ 0 w 27"/>
                  <a:gd name="T41" fmla="*/ 5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7"/>
                  <a:gd name="T64" fmla="*/ 0 h 13"/>
                  <a:gd name="T65" fmla="*/ 27 w 27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7" h="13">
                    <a:moveTo>
                      <a:pt x="0" y="5"/>
                    </a:moveTo>
                    <a:lnTo>
                      <a:pt x="0" y="5"/>
                    </a:lnTo>
                    <a:lnTo>
                      <a:pt x="3" y="5"/>
                    </a:lnTo>
                    <a:lnTo>
                      <a:pt x="6" y="5"/>
                    </a:lnTo>
                    <a:lnTo>
                      <a:pt x="8" y="5"/>
                    </a:lnTo>
                    <a:lnTo>
                      <a:pt x="14" y="5"/>
                    </a:lnTo>
                    <a:lnTo>
                      <a:pt x="16" y="7"/>
                    </a:lnTo>
                    <a:lnTo>
                      <a:pt x="19" y="7"/>
                    </a:lnTo>
                    <a:lnTo>
                      <a:pt x="21" y="10"/>
                    </a:lnTo>
                    <a:lnTo>
                      <a:pt x="24" y="13"/>
                    </a:lnTo>
                    <a:lnTo>
                      <a:pt x="27" y="10"/>
                    </a:lnTo>
                    <a:lnTo>
                      <a:pt x="24" y="7"/>
                    </a:lnTo>
                    <a:lnTo>
                      <a:pt x="21" y="5"/>
                    </a:lnTo>
                    <a:lnTo>
                      <a:pt x="16" y="2"/>
                    </a:lnTo>
                    <a:lnTo>
                      <a:pt x="14" y="2"/>
                    </a:lnTo>
                    <a:lnTo>
                      <a:pt x="11" y="2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73" name="Freeform 4075"/>
              <p:cNvSpPr>
                <a:spLocks/>
              </p:cNvSpPr>
              <p:nvPr/>
            </p:nvSpPr>
            <p:spPr bwMode="auto">
              <a:xfrm>
                <a:off x="3108" y="3811"/>
                <a:ext cx="44" cy="76"/>
              </a:xfrm>
              <a:custGeom>
                <a:avLst/>
                <a:gdLst>
                  <a:gd name="T0" fmla="*/ 16 w 44"/>
                  <a:gd name="T1" fmla="*/ 76 h 76"/>
                  <a:gd name="T2" fmla="*/ 24 w 44"/>
                  <a:gd name="T3" fmla="*/ 71 h 76"/>
                  <a:gd name="T4" fmla="*/ 29 w 44"/>
                  <a:gd name="T5" fmla="*/ 63 h 76"/>
                  <a:gd name="T6" fmla="*/ 39 w 44"/>
                  <a:gd name="T7" fmla="*/ 50 h 76"/>
                  <a:gd name="T8" fmla="*/ 44 w 44"/>
                  <a:gd name="T9" fmla="*/ 34 h 76"/>
                  <a:gd name="T10" fmla="*/ 42 w 44"/>
                  <a:gd name="T11" fmla="*/ 21 h 76"/>
                  <a:gd name="T12" fmla="*/ 37 w 44"/>
                  <a:gd name="T13" fmla="*/ 8 h 76"/>
                  <a:gd name="T14" fmla="*/ 26 w 44"/>
                  <a:gd name="T15" fmla="*/ 3 h 76"/>
                  <a:gd name="T16" fmla="*/ 16 w 44"/>
                  <a:gd name="T17" fmla="*/ 0 h 76"/>
                  <a:gd name="T18" fmla="*/ 16 w 44"/>
                  <a:gd name="T19" fmla="*/ 3 h 76"/>
                  <a:gd name="T20" fmla="*/ 13 w 44"/>
                  <a:gd name="T21" fmla="*/ 3 h 76"/>
                  <a:gd name="T22" fmla="*/ 5 w 44"/>
                  <a:gd name="T23" fmla="*/ 18 h 76"/>
                  <a:gd name="T24" fmla="*/ 3 w 44"/>
                  <a:gd name="T25" fmla="*/ 24 h 76"/>
                  <a:gd name="T26" fmla="*/ 0 w 44"/>
                  <a:gd name="T27" fmla="*/ 32 h 76"/>
                  <a:gd name="T28" fmla="*/ 0 w 44"/>
                  <a:gd name="T29" fmla="*/ 47 h 76"/>
                  <a:gd name="T30" fmla="*/ 0 w 44"/>
                  <a:gd name="T31" fmla="*/ 60 h 76"/>
                  <a:gd name="T32" fmla="*/ 8 w 44"/>
                  <a:gd name="T33" fmla="*/ 68 h 76"/>
                  <a:gd name="T34" fmla="*/ 16 w 44"/>
                  <a:gd name="T35" fmla="*/ 76 h 7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44"/>
                  <a:gd name="T55" fmla="*/ 0 h 76"/>
                  <a:gd name="T56" fmla="*/ 44 w 44"/>
                  <a:gd name="T57" fmla="*/ 76 h 7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44" h="76">
                    <a:moveTo>
                      <a:pt x="16" y="76"/>
                    </a:moveTo>
                    <a:lnTo>
                      <a:pt x="24" y="71"/>
                    </a:lnTo>
                    <a:lnTo>
                      <a:pt x="29" y="63"/>
                    </a:lnTo>
                    <a:lnTo>
                      <a:pt x="39" y="50"/>
                    </a:lnTo>
                    <a:lnTo>
                      <a:pt x="44" y="34"/>
                    </a:lnTo>
                    <a:lnTo>
                      <a:pt x="42" y="21"/>
                    </a:lnTo>
                    <a:lnTo>
                      <a:pt x="37" y="8"/>
                    </a:lnTo>
                    <a:lnTo>
                      <a:pt x="26" y="3"/>
                    </a:lnTo>
                    <a:lnTo>
                      <a:pt x="16" y="0"/>
                    </a:lnTo>
                    <a:lnTo>
                      <a:pt x="16" y="3"/>
                    </a:lnTo>
                    <a:lnTo>
                      <a:pt x="13" y="3"/>
                    </a:lnTo>
                    <a:lnTo>
                      <a:pt x="5" y="18"/>
                    </a:lnTo>
                    <a:lnTo>
                      <a:pt x="3" y="24"/>
                    </a:lnTo>
                    <a:lnTo>
                      <a:pt x="0" y="32"/>
                    </a:lnTo>
                    <a:lnTo>
                      <a:pt x="0" y="47"/>
                    </a:lnTo>
                    <a:lnTo>
                      <a:pt x="0" y="60"/>
                    </a:lnTo>
                    <a:lnTo>
                      <a:pt x="8" y="68"/>
                    </a:lnTo>
                    <a:lnTo>
                      <a:pt x="16" y="76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74" name="Freeform 4076"/>
              <p:cNvSpPr>
                <a:spLocks/>
              </p:cNvSpPr>
              <p:nvPr/>
            </p:nvSpPr>
            <p:spPr bwMode="auto">
              <a:xfrm>
                <a:off x="3124" y="3871"/>
                <a:ext cx="15" cy="19"/>
              </a:xfrm>
              <a:custGeom>
                <a:avLst/>
                <a:gdLst>
                  <a:gd name="T0" fmla="*/ 10 w 15"/>
                  <a:gd name="T1" fmla="*/ 0 h 19"/>
                  <a:gd name="T2" fmla="*/ 10 w 15"/>
                  <a:gd name="T3" fmla="*/ 0 h 19"/>
                  <a:gd name="T4" fmla="*/ 10 w 15"/>
                  <a:gd name="T5" fmla="*/ 3 h 19"/>
                  <a:gd name="T6" fmla="*/ 8 w 15"/>
                  <a:gd name="T7" fmla="*/ 6 h 19"/>
                  <a:gd name="T8" fmla="*/ 8 w 15"/>
                  <a:gd name="T9" fmla="*/ 8 h 19"/>
                  <a:gd name="T10" fmla="*/ 5 w 15"/>
                  <a:gd name="T11" fmla="*/ 8 h 19"/>
                  <a:gd name="T12" fmla="*/ 5 w 15"/>
                  <a:gd name="T13" fmla="*/ 11 h 19"/>
                  <a:gd name="T14" fmla="*/ 2 w 15"/>
                  <a:gd name="T15" fmla="*/ 11 h 19"/>
                  <a:gd name="T16" fmla="*/ 2 w 15"/>
                  <a:gd name="T17" fmla="*/ 13 h 19"/>
                  <a:gd name="T18" fmla="*/ 0 w 15"/>
                  <a:gd name="T19" fmla="*/ 16 h 19"/>
                  <a:gd name="T20" fmla="*/ 2 w 15"/>
                  <a:gd name="T21" fmla="*/ 19 h 19"/>
                  <a:gd name="T22" fmla="*/ 2 w 15"/>
                  <a:gd name="T23" fmla="*/ 16 h 19"/>
                  <a:gd name="T24" fmla="*/ 5 w 15"/>
                  <a:gd name="T25" fmla="*/ 13 h 19"/>
                  <a:gd name="T26" fmla="*/ 8 w 15"/>
                  <a:gd name="T27" fmla="*/ 13 h 19"/>
                  <a:gd name="T28" fmla="*/ 8 w 15"/>
                  <a:gd name="T29" fmla="*/ 11 h 19"/>
                  <a:gd name="T30" fmla="*/ 10 w 15"/>
                  <a:gd name="T31" fmla="*/ 8 h 19"/>
                  <a:gd name="T32" fmla="*/ 10 w 15"/>
                  <a:gd name="T33" fmla="*/ 8 h 19"/>
                  <a:gd name="T34" fmla="*/ 13 w 15"/>
                  <a:gd name="T35" fmla="*/ 6 h 19"/>
                  <a:gd name="T36" fmla="*/ 15 w 15"/>
                  <a:gd name="T37" fmla="*/ 3 h 19"/>
                  <a:gd name="T38" fmla="*/ 15 w 15"/>
                  <a:gd name="T39" fmla="*/ 3 h 19"/>
                  <a:gd name="T40" fmla="*/ 10 w 15"/>
                  <a:gd name="T41" fmla="*/ 0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19"/>
                  <a:gd name="T65" fmla="*/ 15 w 15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19">
                    <a:moveTo>
                      <a:pt x="10" y="0"/>
                    </a:moveTo>
                    <a:lnTo>
                      <a:pt x="10" y="0"/>
                    </a:lnTo>
                    <a:lnTo>
                      <a:pt x="10" y="3"/>
                    </a:lnTo>
                    <a:lnTo>
                      <a:pt x="8" y="6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2" y="11"/>
                    </a:lnTo>
                    <a:lnTo>
                      <a:pt x="2" y="13"/>
                    </a:lnTo>
                    <a:lnTo>
                      <a:pt x="0" y="16"/>
                    </a:lnTo>
                    <a:lnTo>
                      <a:pt x="2" y="19"/>
                    </a:lnTo>
                    <a:lnTo>
                      <a:pt x="2" y="16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8" y="11"/>
                    </a:lnTo>
                    <a:lnTo>
                      <a:pt x="10" y="8"/>
                    </a:lnTo>
                    <a:lnTo>
                      <a:pt x="13" y="6"/>
                    </a:lnTo>
                    <a:lnTo>
                      <a:pt x="15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75" name="Freeform 4077"/>
              <p:cNvSpPr>
                <a:spLocks/>
              </p:cNvSpPr>
              <p:nvPr/>
            </p:nvSpPr>
            <p:spPr bwMode="auto">
              <a:xfrm>
                <a:off x="3134" y="3845"/>
                <a:ext cx="21" cy="29"/>
              </a:xfrm>
              <a:custGeom>
                <a:avLst/>
                <a:gdLst>
                  <a:gd name="T0" fmla="*/ 16 w 21"/>
                  <a:gd name="T1" fmla="*/ 0 h 29"/>
                  <a:gd name="T2" fmla="*/ 16 w 21"/>
                  <a:gd name="T3" fmla="*/ 0 h 29"/>
                  <a:gd name="T4" fmla="*/ 16 w 21"/>
                  <a:gd name="T5" fmla="*/ 3 h 29"/>
                  <a:gd name="T6" fmla="*/ 13 w 21"/>
                  <a:gd name="T7" fmla="*/ 8 h 29"/>
                  <a:gd name="T8" fmla="*/ 13 w 21"/>
                  <a:gd name="T9" fmla="*/ 11 h 29"/>
                  <a:gd name="T10" fmla="*/ 11 w 21"/>
                  <a:gd name="T11" fmla="*/ 13 h 29"/>
                  <a:gd name="T12" fmla="*/ 8 w 21"/>
                  <a:gd name="T13" fmla="*/ 19 h 29"/>
                  <a:gd name="T14" fmla="*/ 5 w 21"/>
                  <a:gd name="T15" fmla="*/ 21 h 29"/>
                  <a:gd name="T16" fmla="*/ 3 w 21"/>
                  <a:gd name="T17" fmla="*/ 24 h 29"/>
                  <a:gd name="T18" fmla="*/ 0 w 21"/>
                  <a:gd name="T19" fmla="*/ 26 h 29"/>
                  <a:gd name="T20" fmla="*/ 5 w 21"/>
                  <a:gd name="T21" fmla="*/ 29 h 29"/>
                  <a:gd name="T22" fmla="*/ 8 w 21"/>
                  <a:gd name="T23" fmla="*/ 26 h 29"/>
                  <a:gd name="T24" fmla="*/ 8 w 21"/>
                  <a:gd name="T25" fmla="*/ 24 h 29"/>
                  <a:gd name="T26" fmla="*/ 11 w 21"/>
                  <a:gd name="T27" fmla="*/ 21 h 29"/>
                  <a:gd name="T28" fmla="*/ 13 w 21"/>
                  <a:gd name="T29" fmla="*/ 16 h 29"/>
                  <a:gd name="T30" fmla="*/ 16 w 21"/>
                  <a:gd name="T31" fmla="*/ 13 h 29"/>
                  <a:gd name="T32" fmla="*/ 18 w 21"/>
                  <a:gd name="T33" fmla="*/ 8 h 29"/>
                  <a:gd name="T34" fmla="*/ 18 w 21"/>
                  <a:gd name="T35" fmla="*/ 5 h 29"/>
                  <a:gd name="T36" fmla="*/ 21 w 21"/>
                  <a:gd name="T37" fmla="*/ 0 h 29"/>
                  <a:gd name="T38" fmla="*/ 21 w 21"/>
                  <a:gd name="T39" fmla="*/ 0 h 29"/>
                  <a:gd name="T40" fmla="*/ 16 w 21"/>
                  <a:gd name="T41" fmla="*/ 0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9"/>
                  <a:gd name="T65" fmla="*/ 21 w 21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9">
                    <a:moveTo>
                      <a:pt x="16" y="0"/>
                    </a:moveTo>
                    <a:lnTo>
                      <a:pt x="16" y="0"/>
                    </a:lnTo>
                    <a:lnTo>
                      <a:pt x="16" y="3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1" y="13"/>
                    </a:lnTo>
                    <a:lnTo>
                      <a:pt x="8" y="19"/>
                    </a:lnTo>
                    <a:lnTo>
                      <a:pt x="5" y="21"/>
                    </a:lnTo>
                    <a:lnTo>
                      <a:pt x="3" y="24"/>
                    </a:lnTo>
                    <a:lnTo>
                      <a:pt x="0" y="26"/>
                    </a:lnTo>
                    <a:lnTo>
                      <a:pt x="5" y="29"/>
                    </a:lnTo>
                    <a:lnTo>
                      <a:pt x="8" y="26"/>
                    </a:lnTo>
                    <a:lnTo>
                      <a:pt x="8" y="24"/>
                    </a:lnTo>
                    <a:lnTo>
                      <a:pt x="11" y="21"/>
                    </a:lnTo>
                    <a:lnTo>
                      <a:pt x="13" y="16"/>
                    </a:lnTo>
                    <a:lnTo>
                      <a:pt x="16" y="13"/>
                    </a:lnTo>
                    <a:lnTo>
                      <a:pt x="18" y="8"/>
                    </a:lnTo>
                    <a:lnTo>
                      <a:pt x="18" y="5"/>
                    </a:lnTo>
                    <a:lnTo>
                      <a:pt x="21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76" name="Freeform 4078"/>
              <p:cNvSpPr>
                <a:spLocks/>
              </p:cNvSpPr>
              <p:nvPr/>
            </p:nvSpPr>
            <p:spPr bwMode="auto">
              <a:xfrm>
                <a:off x="3142" y="3819"/>
                <a:ext cx="13" cy="26"/>
              </a:xfrm>
              <a:custGeom>
                <a:avLst/>
                <a:gdLst>
                  <a:gd name="T0" fmla="*/ 0 w 13"/>
                  <a:gd name="T1" fmla="*/ 3 h 26"/>
                  <a:gd name="T2" fmla="*/ 0 w 13"/>
                  <a:gd name="T3" fmla="*/ 3 h 26"/>
                  <a:gd name="T4" fmla="*/ 3 w 13"/>
                  <a:gd name="T5" fmla="*/ 5 h 26"/>
                  <a:gd name="T6" fmla="*/ 5 w 13"/>
                  <a:gd name="T7" fmla="*/ 8 h 26"/>
                  <a:gd name="T8" fmla="*/ 5 w 13"/>
                  <a:gd name="T9" fmla="*/ 10 h 26"/>
                  <a:gd name="T10" fmla="*/ 8 w 13"/>
                  <a:gd name="T11" fmla="*/ 13 h 26"/>
                  <a:gd name="T12" fmla="*/ 8 w 13"/>
                  <a:gd name="T13" fmla="*/ 16 h 26"/>
                  <a:gd name="T14" fmla="*/ 8 w 13"/>
                  <a:gd name="T15" fmla="*/ 21 h 26"/>
                  <a:gd name="T16" fmla="*/ 8 w 13"/>
                  <a:gd name="T17" fmla="*/ 24 h 26"/>
                  <a:gd name="T18" fmla="*/ 8 w 13"/>
                  <a:gd name="T19" fmla="*/ 26 h 26"/>
                  <a:gd name="T20" fmla="*/ 13 w 13"/>
                  <a:gd name="T21" fmla="*/ 26 h 26"/>
                  <a:gd name="T22" fmla="*/ 13 w 13"/>
                  <a:gd name="T23" fmla="*/ 24 h 26"/>
                  <a:gd name="T24" fmla="*/ 13 w 13"/>
                  <a:gd name="T25" fmla="*/ 18 h 26"/>
                  <a:gd name="T26" fmla="*/ 10 w 13"/>
                  <a:gd name="T27" fmla="*/ 16 h 26"/>
                  <a:gd name="T28" fmla="*/ 10 w 13"/>
                  <a:gd name="T29" fmla="*/ 13 h 26"/>
                  <a:gd name="T30" fmla="*/ 8 w 13"/>
                  <a:gd name="T31" fmla="*/ 8 h 26"/>
                  <a:gd name="T32" fmla="*/ 8 w 13"/>
                  <a:gd name="T33" fmla="*/ 5 h 26"/>
                  <a:gd name="T34" fmla="*/ 5 w 13"/>
                  <a:gd name="T35" fmla="*/ 3 h 26"/>
                  <a:gd name="T36" fmla="*/ 3 w 13"/>
                  <a:gd name="T37" fmla="*/ 0 h 26"/>
                  <a:gd name="T38" fmla="*/ 3 w 13"/>
                  <a:gd name="T39" fmla="*/ 0 h 26"/>
                  <a:gd name="T40" fmla="*/ 0 w 13"/>
                  <a:gd name="T41" fmla="*/ 3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6"/>
                  <a:gd name="T65" fmla="*/ 13 w 13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6">
                    <a:moveTo>
                      <a:pt x="0" y="3"/>
                    </a:moveTo>
                    <a:lnTo>
                      <a:pt x="0" y="3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8" y="13"/>
                    </a:lnTo>
                    <a:lnTo>
                      <a:pt x="8" y="16"/>
                    </a:lnTo>
                    <a:lnTo>
                      <a:pt x="8" y="21"/>
                    </a:lnTo>
                    <a:lnTo>
                      <a:pt x="8" y="24"/>
                    </a:lnTo>
                    <a:lnTo>
                      <a:pt x="8" y="26"/>
                    </a:lnTo>
                    <a:lnTo>
                      <a:pt x="13" y="26"/>
                    </a:lnTo>
                    <a:lnTo>
                      <a:pt x="13" y="24"/>
                    </a:lnTo>
                    <a:lnTo>
                      <a:pt x="13" y="18"/>
                    </a:lnTo>
                    <a:lnTo>
                      <a:pt x="10" y="16"/>
                    </a:lnTo>
                    <a:lnTo>
                      <a:pt x="10" y="13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77" name="Freeform 4079"/>
              <p:cNvSpPr>
                <a:spLocks/>
              </p:cNvSpPr>
              <p:nvPr/>
            </p:nvSpPr>
            <p:spPr bwMode="auto">
              <a:xfrm>
                <a:off x="3124" y="3809"/>
                <a:ext cx="21" cy="13"/>
              </a:xfrm>
              <a:custGeom>
                <a:avLst/>
                <a:gdLst>
                  <a:gd name="T0" fmla="*/ 2 w 21"/>
                  <a:gd name="T1" fmla="*/ 5 h 13"/>
                  <a:gd name="T2" fmla="*/ 0 w 21"/>
                  <a:gd name="T3" fmla="*/ 5 h 13"/>
                  <a:gd name="T4" fmla="*/ 2 w 21"/>
                  <a:gd name="T5" fmla="*/ 5 h 13"/>
                  <a:gd name="T6" fmla="*/ 5 w 21"/>
                  <a:gd name="T7" fmla="*/ 5 h 13"/>
                  <a:gd name="T8" fmla="*/ 8 w 21"/>
                  <a:gd name="T9" fmla="*/ 5 h 13"/>
                  <a:gd name="T10" fmla="*/ 10 w 21"/>
                  <a:gd name="T11" fmla="*/ 7 h 13"/>
                  <a:gd name="T12" fmla="*/ 13 w 21"/>
                  <a:gd name="T13" fmla="*/ 7 h 13"/>
                  <a:gd name="T14" fmla="*/ 15 w 21"/>
                  <a:gd name="T15" fmla="*/ 10 h 13"/>
                  <a:gd name="T16" fmla="*/ 15 w 21"/>
                  <a:gd name="T17" fmla="*/ 10 h 13"/>
                  <a:gd name="T18" fmla="*/ 18 w 21"/>
                  <a:gd name="T19" fmla="*/ 13 h 13"/>
                  <a:gd name="T20" fmla="*/ 21 w 21"/>
                  <a:gd name="T21" fmla="*/ 10 h 13"/>
                  <a:gd name="T22" fmla="*/ 18 w 21"/>
                  <a:gd name="T23" fmla="*/ 7 h 13"/>
                  <a:gd name="T24" fmla="*/ 15 w 21"/>
                  <a:gd name="T25" fmla="*/ 5 h 13"/>
                  <a:gd name="T26" fmla="*/ 13 w 21"/>
                  <a:gd name="T27" fmla="*/ 5 h 13"/>
                  <a:gd name="T28" fmla="*/ 10 w 21"/>
                  <a:gd name="T29" fmla="*/ 2 h 13"/>
                  <a:gd name="T30" fmla="*/ 8 w 21"/>
                  <a:gd name="T31" fmla="*/ 2 h 13"/>
                  <a:gd name="T32" fmla="*/ 5 w 21"/>
                  <a:gd name="T33" fmla="*/ 2 h 13"/>
                  <a:gd name="T34" fmla="*/ 2 w 21"/>
                  <a:gd name="T35" fmla="*/ 2 h 13"/>
                  <a:gd name="T36" fmla="*/ 0 w 21"/>
                  <a:gd name="T37" fmla="*/ 0 h 13"/>
                  <a:gd name="T38" fmla="*/ 0 w 21"/>
                  <a:gd name="T39" fmla="*/ 2 h 13"/>
                  <a:gd name="T40" fmla="*/ 2 w 21"/>
                  <a:gd name="T41" fmla="*/ 5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3"/>
                  <a:gd name="T65" fmla="*/ 21 w 21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3">
                    <a:moveTo>
                      <a:pt x="2" y="5"/>
                    </a:move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7"/>
                    </a:lnTo>
                    <a:lnTo>
                      <a:pt x="13" y="7"/>
                    </a:lnTo>
                    <a:lnTo>
                      <a:pt x="15" y="10"/>
                    </a:lnTo>
                    <a:lnTo>
                      <a:pt x="18" y="13"/>
                    </a:lnTo>
                    <a:lnTo>
                      <a:pt x="21" y="10"/>
                    </a:lnTo>
                    <a:lnTo>
                      <a:pt x="18" y="7"/>
                    </a:lnTo>
                    <a:lnTo>
                      <a:pt x="15" y="5"/>
                    </a:lnTo>
                    <a:lnTo>
                      <a:pt x="13" y="5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5" y="2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78" name="Freeform 4080"/>
              <p:cNvSpPr>
                <a:spLocks/>
              </p:cNvSpPr>
              <p:nvPr/>
            </p:nvSpPr>
            <p:spPr bwMode="auto">
              <a:xfrm>
                <a:off x="3118" y="3811"/>
                <a:ext cx="8" cy="5"/>
              </a:xfrm>
              <a:custGeom>
                <a:avLst/>
                <a:gdLst>
                  <a:gd name="T0" fmla="*/ 3 w 8"/>
                  <a:gd name="T1" fmla="*/ 5 h 5"/>
                  <a:gd name="T2" fmla="*/ 3 w 8"/>
                  <a:gd name="T3" fmla="*/ 5 h 5"/>
                  <a:gd name="T4" fmla="*/ 3 w 8"/>
                  <a:gd name="T5" fmla="*/ 5 h 5"/>
                  <a:gd name="T6" fmla="*/ 3 w 8"/>
                  <a:gd name="T7" fmla="*/ 5 h 5"/>
                  <a:gd name="T8" fmla="*/ 6 w 8"/>
                  <a:gd name="T9" fmla="*/ 3 h 5"/>
                  <a:gd name="T10" fmla="*/ 6 w 8"/>
                  <a:gd name="T11" fmla="*/ 3 h 5"/>
                  <a:gd name="T12" fmla="*/ 6 w 8"/>
                  <a:gd name="T13" fmla="*/ 3 h 5"/>
                  <a:gd name="T14" fmla="*/ 6 w 8"/>
                  <a:gd name="T15" fmla="*/ 3 h 5"/>
                  <a:gd name="T16" fmla="*/ 6 w 8"/>
                  <a:gd name="T17" fmla="*/ 3 h 5"/>
                  <a:gd name="T18" fmla="*/ 8 w 8"/>
                  <a:gd name="T19" fmla="*/ 3 h 5"/>
                  <a:gd name="T20" fmla="*/ 6 w 8"/>
                  <a:gd name="T21" fmla="*/ 0 h 5"/>
                  <a:gd name="T22" fmla="*/ 6 w 8"/>
                  <a:gd name="T23" fmla="*/ 0 h 5"/>
                  <a:gd name="T24" fmla="*/ 3 w 8"/>
                  <a:gd name="T25" fmla="*/ 0 h 5"/>
                  <a:gd name="T26" fmla="*/ 3 w 8"/>
                  <a:gd name="T27" fmla="*/ 0 h 5"/>
                  <a:gd name="T28" fmla="*/ 3 w 8"/>
                  <a:gd name="T29" fmla="*/ 0 h 5"/>
                  <a:gd name="T30" fmla="*/ 3 w 8"/>
                  <a:gd name="T31" fmla="*/ 0 h 5"/>
                  <a:gd name="T32" fmla="*/ 0 w 8"/>
                  <a:gd name="T33" fmla="*/ 3 h 5"/>
                  <a:gd name="T34" fmla="*/ 0 w 8"/>
                  <a:gd name="T35" fmla="*/ 3 h 5"/>
                  <a:gd name="T36" fmla="*/ 0 w 8"/>
                  <a:gd name="T37" fmla="*/ 3 h 5"/>
                  <a:gd name="T38" fmla="*/ 0 w 8"/>
                  <a:gd name="T39" fmla="*/ 3 h 5"/>
                  <a:gd name="T40" fmla="*/ 3 w 8"/>
                  <a:gd name="T41" fmla="*/ 5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5"/>
                  <a:gd name="T65" fmla="*/ 8 w 8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5">
                    <a:moveTo>
                      <a:pt x="3" y="5"/>
                    </a:moveTo>
                    <a:lnTo>
                      <a:pt x="3" y="5"/>
                    </a:lnTo>
                    <a:lnTo>
                      <a:pt x="6" y="3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79" name="Freeform 4081"/>
              <p:cNvSpPr>
                <a:spLocks/>
              </p:cNvSpPr>
              <p:nvPr/>
            </p:nvSpPr>
            <p:spPr bwMode="auto">
              <a:xfrm>
                <a:off x="3105" y="3814"/>
                <a:ext cx="16" cy="29"/>
              </a:xfrm>
              <a:custGeom>
                <a:avLst/>
                <a:gdLst>
                  <a:gd name="T0" fmla="*/ 6 w 16"/>
                  <a:gd name="T1" fmla="*/ 29 h 29"/>
                  <a:gd name="T2" fmla="*/ 6 w 16"/>
                  <a:gd name="T3" fmla="*/ 29 h 29"/>
                  <a:gd name="T4" fmla="*/ 6 w 16"/>
                  <a:gd name="T5" fmla="*/ 26 h 29"/>
                  <a:gd name="T6" fmla="*/ 6 w 16"/>
                  <a:gd name="T7" fmla="*/ 21 h 29"/>
                  <a:gd name="T8" fmla="*/ 8 w 16"/>
                  <a:gd name="T9" fmla="*/ 18 h 29"/>
                  <a:gd name="T10" fmla="*/ 8 w 16"/>
                  <a:gd name="T11" fmla="*/ 15 h 29"/>
                  <a:gd name="T12" fmla="*/ 11 w 16"/>
                  <a:gd name="T13" fmla="*/ 10 h 29"/>
                  <a:gd name="T14" fmla="*/ 13 w 16"/>
                  <a:gd name="T15" fmla="*/ 8 h 29"/>
                  <a:gd name="T16" fmla="*/ 13 w 16"/>
                  <a:gd name="T17" fmla="*/ 5 h 29"/>
                  <a:gd name="T18" fmla="*/ 16 w 16"/>
                  <a:gd name="T19" fmla="*/ 2 h 29"/>
                  <a:gd name="T20" fmla="*/ 13 w 16"/>
                  <a:gd name="T21" fmla="*/ 0 h 29"/>
                  <a:gd name="T22" fmla="*/ 11 w 16"/>
                  <a:gd name="T23" fmla="*/ 2 h 29"/>
                  <a:gd name="T24" fmla="*/ 11 w 16"/>
                  <a:gd name="T25" fmla="*/ 5 h 29"/>
                  <a:gd name="T26" fmla="*/ 8 w 16"/>
                  <a:gd name="T27" fmla="*/ 10 h 29"/>
                  <a:gd name="T28" fmla="*/ 6 w 16"/>
                  <a:gd name="T29" fmla="*/ 13 h 29"/>
                  <a:gd name="T30" fmla="*/ 3 w 16"/>
                  <a:gd name="T31" fmla="*/ 18 h 29"/>
                  <a:gd name="T32" fmla="*/ 3 w 16"/>
                  <a:gd name="T33" fmla="*/ 21 h 29"/>
                  <a:gd name="T34" fmla="*/ 0 w 16"/>
                  <a:gd name="T35" fmla="*/ 26 h 29"/>
                  <a:gd name="T36" fmla="*/ 0 w 16"/>
                  <a:gd name="T37" fmla="*/ 29 h 29"/>
                  <a:gd name="T38" fmla="*/ 0 w 16"/>
                  <a:gd name="T39" fmla="*/ 29 h 29"/>
                  <a:gd name="T40" fmla="*/ 6 w 16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29"/>
                  <a:gd name="T65" fmla="*/ 16 w 16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29">
                    <a:moveTo>
                      <a:pt x="6" y="29"/>
                    </a:moveTo>
                    <a:lnTo>
                      <a:pt x="6" y="29"/>
                    </a:lnTo>
                    <a:lnTo>
                      <a:pt x="6" y="26"/>
                    </a:lnTo>
                    <a:lnTo>
                      <a:pt x="6" y="21"/>
                    </a:lnTo>
                    <a:lnTo>
                      <a:pt x="8" y="18"/>
                    </a:lnTo>
                    <a:lnTo>
                      <a:pt x="8" y="15"/>
                    </a:lnTo>
                    <a:lnTo>
                      <a:pt x="11" y="10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6" y="2"/>
                    </a:lnTo>
                    <a:lnTo>
                      <a:pt x="13" y="0"/>
                    </a:lnTo>
                    <a:lnTo>
                      <a:pt x="11" y="2"/>
                    </a:lnTo>
                    <a:lnTo>
                      <a:pt x="11" y="5"/>
                    </a:lnTo>
                    <a:lnTo>
                      <a:pt x="8" y="10"/>
                    </a:lnTo>
                    <a:lnTo>
                      <a:pt x="6" y="13"/>
                    </a:lnTo>
                    <a:lnTo>
                      <a:pt x="3" y="18"/>
                    </a:lnTo>
                    <a:lnTo>
                      <a:pt x="3" y="21"/>
                    </a:lnTo>
                    <a:lnTo>
                      <a:pt x="0" y="26"/>
                    </a:lnTo>
                    <a:lnTo>
                      <a:pt x="0" y="29"/>
                    </a:lnTo>
                    <a:lnTo>
                      <a:pt x="6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80" name="Freeform 4082"/>
              <p:cNvSpPr>
                <a:spLocks/>
              </p:cNvSpPr>
              <p:nvPr/>
            </p:nvSpPr>
            <p:spPr bwMode="auto">
              <a:xfrm>
                <a:off x="3105" y="3843"/>
                <a:ext cx="6" cy="28"/>
              </a:xfrm>
              <a:custGeom>
                <a:avLst/>
                <a:gdLst>
                  <a:gd name="T0" fmla="*/ 6 w 6"/>
                  <a:gd name="T1" fmla="*/ 26 h 28"/>
                  <a:gd name="T2" fmla="*/ 6 w 6"/>
                  <a:gd name="T3" fmla="*/ 26 h 28"/>
                  <a:gd name="T4" fmla="*/ 3 w 6"/>
                  <a:gd name="T5" fmla="*/ 23 h 28"/>
                  <a:gd name="T6" fmla="*/ 3 w 6"/>
                  <a:gd name="T7" fmla="*/ 21 h 28"/>
                  <a:gd name="T8" fmla="*/ 3 w 6"/>
                  <a:gd name="T9" fmla="*/ 18 h 28"/>
                  <a:gd name="T10" fmla="*/ 3 w 6"/>
                  <a:gd name="T11" fmla="*/ 13 h 28"/>
                  <a:gd name="T12" fmla="*/ 3 w 6"/>
                  <a:gd name="T13" fmla="*/ 10 h 28"/>
                  <a:gd name="T14" fmla="*/ 3 w 6"/>
                  <a:gd name="T15" fmla="*/ 7 h 28"/>
                  <a:gd name="T16" fmla="*/ 3 w 6"/>
                  <a:gd name="T17" fmla="*/ 2 h 28"/>
                  <a:gd name="T18" fmla="*/ 6 w 6"/>
                  <a:gd name="T19" fmla="*/ 0 h 28"/>
                  <a:gd name="T20" fmla="*/ 0 w 6"/>
                  <a:gd name="T21" fmla="*/ 0 h 28"/>
                  <a:gd name="T22" fmla="*/ 0 w 6"/>
                  <a:gd name="T23" fmla="*/ 2 h 28"/>
                  <a:gd name="T24" fmla="*/ 0 w 6"/>
                  <a:gd name="T25" fmla="*/ 7 h 28"/>
                  <a:gd name="T26" fmla="*/ 0 w 6"/>
                  <a:gd name="T27" fmla="*/ 10 h 28"/>
                  <a:gd name="T28" fmla="*/ 0 w 6"/>
                  <a:gd name="T29" fmla="*/ 13 h 28"/>
                  <a:gd name="T30" fmla="*/ 0 w 6"/>
                  <a:gd name="T31" fmla="*/ 18 h 28"/>
                  <a:gd name="T32" fmla="*/ 0 w 6"/>
                  <a:gd name="T33" fmla="*/ 21 h 28"/>
                  <a:gd name="T34" fmla="*/ 0 w 6"/>
                  <a:gd name="T35" fmla="*/ 26 h 28"/>
                  <a:gd name="T36" fmla="*/ 3 w 6"/>
                  <a:gd name="T37" fmla="*/ 28 h 28"/>
                  <a:gd name="T38" fmla="*/ 3 w 6"/>
                  <a:gd name="T39" fmla="*/ 28 h 28"/>
                  <a:gd name="T40" fmla="*/ 6 w 6"/>
                  <a:gd name="T41" fmla="*/ 26 h 2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28"/>
                  <a:gd name="T65" fmla="*/ 6 w 6"/>
                  <a:gd name="T66" fmla="*/ 28 h 2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28">
                    <a:moveTo>
                      <a:pt x="6" y="26"/>
                    </a:moveTo>
                    <a:lnTo>
                      <a:pt x="6" y="26"/>
                    </a:lnTo>
                    <a:lnTo>
                      <a:pt x="3" y="23"/>
                    </a:lnTo>
                    <a:lnTo>
                      <a:pt x="3" y="21"/>
                    </a:lnTo>
                    <a:lnTo>
                      <a:pt x="3" y="18"/>
                    </a:lnTo>
                    <a:lnTo>
                      <a:pt x="3" y="13"/>
                    </a:lnTo>
                    <a:lnTo>
                      <a:pt x="3" y="10"/>
                    </a:lnTo>
                    <a:lnTo>
                      <a:pt x="3" y="7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3" y="28"/>
                    </a:lnTo>
                    <a:lnTo>
                      <a:pt x="6" y="2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81" name="Freeform 4083"/>
              <p:cNvSpPr>
                <a:spLocks/>
              </p:cNvSpPr>
              <p:nvPr/>
            </p:nvSpPr>
            <p:spPr bwMode="auto">
              <a:xfrm>
                <a:off x="3108" y="3869"/>
                <a:ext cx="18" cy="21"/>
              </a:xfrm>
              <a:custGeom>
                <a:avLst/>
                <a:gdLst>
                  <a:gd name="T0" fmla="*/ 16 w 18"/>
                  <a:gd name="T1" fmla="*/ 18 h 21"/>
                  <a:gd name="T2" fmla="*/ 18 w 18"/>
                  <a:gd name="T3" fmla="*/ 15 h 21"/>
                  <a:gd name="T4" fmla="*/ 16 w 18"/>
                  <a:gd name="T5" fmla="*/ 15 h 21"/>
                  <a:gd name="T6" fmla="*/ 13 w 18"/>
                  <a:gd name="T7" fmla="*/ 13 h 21"/>
                  <a:gd name="T8" fmla="*/ 10 w 18"/>
                  <a:gd name="T9" fmla="*/ 13 h 21"/>
                  <a:gd name="T10" fmla="*/ 8 w 18"/>
                  <a:gd name="T11" fmla="*/ 10 h 21"/>
                  <a:gd name="T12" fmla="*/ 5 w 18"/>
                  <a:gd name="T13" fmla="*/ 8 h 21"/>
                  <a:gd name="T14" fmla="*/ 5 w 18"/>
                  <a:gd name="T15" fmla="*/ 5 h 21"/>
                  <a:gd name="T16" fmla="*/ 3 w 18"/>
                  <a:gd name="T17" fmla="*/ 2 h 21"/>
                  <a:gd name="T18" fmla="*/ 3 w 18"/>
                  <a:gd name="T19" fmla="*/ 0 h 21"/>
                  <a:gd name="T20" fmla="*/ 0 w 18"/>
                  <a:gd name="T21" fmla="*/ 2 h 21"/>
                  <a:gd name="T22" fmla="*/ 0 w 18"/>
                  <a:gd name="T23" fmla="*/ 5 h 21"/>
                  <a:gd name="T24" fmla="*/ 3 w 18"/>
                  <a:gd name="T25" fmla="*/ 8 h 21"/>
                  <a:gd name="T26" fmla="*/ 3 w 18"/>
                  <a:gd name="T27" fmla="*/ 10 h 21"/>
                  <a:gd name="T28" fmla="*/ 5 w 18"/>
                  <a:gd name="T29" fmla="*/ 13 h 21"/>
                  <a:gd name="T30" fmla="*/ 8 w 18"/>
                  <a:gd name="T31" fmla="*/ 15 h 21"/>
                  <a:gd name="T32" fmla="*/ 10 w 18"/>
                  <a:gd name="T33" fmla="*/ 15 h 21"/>
                  <a:gd name="T34" fmla="*/ 13 w 18"/>
                  <a:gd name="T35" fmla="*/ 18 h 21"/>
                  <a:gd name="T36" fmla="*/ 16 w 18"/>
                  <a:gd name="T37" fmla="*/ 21 h 21"/>
                  <a:gd name="T38" fmla="*/ 18 w 18"/>
                  <a:gd name="T39" fmla="*/ 21 h 21"/>
                  <a:gd name="T40" fmla="*/ 16 w 18"/>
                  <a:gd name="T41" fmla="*/ 21 h 21"/>
                  <a:gd name="T42" fmla="*/ 16 w 18"/>
                  <a:gd name="T43" fmla="*/ 21 h 21"/>
                  <a:gd name="T44" fmla="*/ 18 w 18"/>
                  <a:gd name="T45" fmla="*/ 21 h 21"/>
                  <a:gd name="T46" fmla="*/ 16 w 18"/>
                  <a:gd name="T47" fmla="*/ 18 h 2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8"/>
                  <a:gd name="T73" fmla="*/ 0 h 21"/>
                  <a:gd name="T74" fmla="*/ 18 w 18"/>
                  <a:gd name="T75" fmla="*/ 21 h 21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8" h="21">
                    <a:moveTo>
                      <a:pt x="16" y="18"/>
                    </a:moveTo>
                    <a:lnTo>
                      <a:pt x="18" y="15"/>
                    </a:lnTo>
                    <a:lnTo>
                      <a:pt x="16" y="15"/>
                    </a:lnTo>
                    <a:lnTo>
                      <a:pt x="13" y="13"/>
                    </a:lnTo>
                    <a:lnTo>
                      <a:pt x="10" y="13"/>
                    </a:lnTo>
                    <a:lnTo>
                      <a:pt x="8" y="10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5" y="13"/>
                    </a:lnTo>
                    <a:lnTo>
                      <a:pt x="8" y="15"/>
                    </a:lnTo>
                    <a:lnTo>
                      <a:pt x="10" y="15"/>
                    </a:lnTo>
                    <a:lnTo>
                      <a:pt x="13" y="18"/>
                    </a:lnTo>
                    <a:lnTo>
                      <a:pt x="16" y="21"/>
                    </a:lnTo>
                    <a:lnTo>
                      <a:pt x="18" y="21"/>
                    </a:lnTo>
                    <a:lnTo>
                      <a:pt x="16" y="21"/>
                    </a:lnTo>
                    <a:lnTo>
                      <a:pt x="18" y="21"/>
                    </a:lnTo>
                    <a:lnTo>
                      <a:pt x="16" y="1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82" name="Freeform 4084"/>
              <p:cNvSpPr>
                <a:spLocks/>
              </p:cNvSpPr>
              <p:nvPr/>
            </p:nvSpPr>
            <p:spPr bwMode="auto">
              <a:xfrm>
                <a:off x="2901" y="3774"/>
                <a:ext cx="128" cy="35"/>
              </a:xfrm>
              <a:custGeom>
                <a:avLst/>
                <a:gdLst>
                  <a:gd name="T0" fmla="*/ 0 w 128"/>
                  <a:gd name="T1" fmla="*/ 6 h 35"/>
                  <a:gd name="T2" fmla="*/ 0 w 128"/>
                  <a:gd name="T3" fmla="*/ 16 h 35"/>
                  <a:gd name="T4" fmla="*/ 3 w 128"/>
                  <a:gd name="T5" fmla="*/ 27 h 35"/>
                  <a:gd name="T6" fmla="*/ 3 w 128"/>
                  <a:gd name="T7" fmla="*/ 29 h 35"/>
                  <a:gd name="T8" fmla="*/ 6 w 128"/>
                  <a:gd name="T9" fmla="*/ 32 h 35"/>
                  <a:gd name="T10" fmla="*/ 34 w 128"/>
                  <a:gd name="T11" fmla="*/ 35 h 35"/>
                  <a:gd name="T12" fmla="*/ 63 w 128"/>
                  <a:gd name="T13" fmla="*/ 35 h 35"/>
                  <a:gd name="T14" fmla="*/ 94 w 128"/>
                  <a:gd name="T15" fmla="*/ 35 h 35"/>
                  <a:gd name="T16" fmla="*/ 108 w 128"/>
                  <a:gd name="T17" fmla="*/ 35 h 35"/>
                  <a:gd name="T18" fmla="*/ 115 w 128"/>
                  <a:gd name="T19" fmla="*/ 35 h 35"/>
                  <a:gd name="T20" fmla="*/ 121 w 128"/>
                  <a:gd name="T21" fmla="*/ 32 h 35"/>
                  <a:gd name="T22" fmla="*/ 126 w 128"/>
                  <a:gd name="T23" fmla="*/ 27 h 35"/>
                  <a:gd name="T24" fmla="*/ 128 w 128"/>
                  <a:gd name="T25" fmla="*/ 19 h 35"/>
                  <a:gd name="T26" fmla="*/ 128 w 128"/>
                  <a:gd name="T27" fmla="*/ 11 h 35"/>
                  <a:gd name="T28" fmla="*/ 128 w 128"/>
                  <a:gd name="T29" fmla="*/ 6 h 35"/>
                  <a:gd name="T30" fmla="*/ 126 w 128"/>
                  <a:gd name="T31" fmla="*/ 3 h 35"/>
                  <a:gd name="T32" fmla="*/ 118 w 128"/>
                  <a:gd name="T33" fmla="*/ 0 h 35"/>
                  <a:gd name="T34" fmla="*/ 113 w 128"/>
                  <a:gd name="T35" fmla="*/ 0 h 35"/>
                  <a:gd name="T36" fmla="*/ 108 w 128"/>
                  <a:gd name="T37" fmla="*/ 0 h 35"/>
                  <a:gd name="T38" fmla="*/ 102 w 128"/>
                  <a:gd name="T39" fmla="*/ 0 h 35"/>
                  <a:gd name="T40" fmla="*/ 89 w 128"/>
                  <a:gd name="T41" fmla="*/ 0 h 35"/>
                  <a:gd name="T42" fmla="*/ 71 w 128"/>
                  <a:gd name="T43" fmla="*/ 3 h 35"/>
                  <a:gd name="T44" fmla="*/ 53 w 128"/>
                  <a:gd name="T45" fmla="*/ 3 h 35"/>
                  <a:gd name="T46" fmla="*/ 32 w 128"/>
                  <a:gd name="T47" fmla="*/ 3 h 35"/>
                  <a:gd name="T48" fmla="*/ 16 w 128"/>
                  <a:gd name="T49" fmla="*/ 6 h 35"/>
                  <a:gd name="T50" fmla="*/ 6 w 128"/>
                  <a:gd name="T51" fmla="*/ 6 h 35"/>
                  <a:gd name="T52" fmla="*/ 0 w 128"/>
                  <a:gd name="T53" fmla="*/ 6 h 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128"/>
                  <a:gd name="T82" fmla="*/ 0 h 35"/>
                  <a:gd name="T83" fmla="*/ 128 w 128"/>
                  <a:gd name="T84" fmla="*/ 35 h 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128" h="35">
                    <a:moveTo>
                      <a:pt x="0" y="6"/>
                    </a:moveTo>
                    <a:lnTo>
                      <a:pt x="0" y="16"/>
                    </a:lnTo>
                    <a:lnTo>
                      <a:pt x="3" y="27"/>
                    </a:lnTo>
                    <a:lnTo>
                      <a:pt x="3" y="29"/>
                    </a:lnTo>
                    <a:lnTo>
                      <a:pt x="6" y="32"/>
                    </a:lnTo>
                    <a:lnTo>
                      <a:pt x="34" y="35"/>
                    </a:lnTo>
                    <a:lnTo>
                      <a:pt x="63" y="35"/>
                    </a:lnTo>
                    <a:lnTo>
                      <a:pt x="94" y="35"/>
                    </a:lnTo>
                    <a:lnTo>
                      <a:pt x="108" y="35"/>
                    </a:lnTo>
                    <a:lnTo>
                      <a:pt x="115" y="35"/>
                    </a:lnTo>
                    <a:lnTo>
                      <a:pt x="121" y="32"/>
                    </a:lnTo>
                    <a:lnTo>
                      <a:pt x="126" y="27"/>
                    </a:lnTo>
                    <a:lnTo>
                      <a:pt x="128" y="19"/>
                    </a:lnTo>
                    <a:lnTo>
                      <a:pt x="128" y="11"/>
                    </a:lnTo>
                    <a:lnTo>
                      <a:pt x="128" y="6"/>
                    </a:lnTo>
                    <a:lnTo>
                      <a:pt x="126" y="3"/>
                    </a:lnTo>
                    <a:lnTo>
                      <a:pt x="118" y="0"/>
                    </a:lnTo>
                    <a:lnTo>
                      <a:pt x="113" y="0"/>
                    </a:lnTo>
                    <a:lnTo>
                      <a:pt x="108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71" y="3"/>
                    </a:lnTo>
                    <a:lnTo>
                      <a:pt x="53" y="3"/>
                    </a:lnTo>
                    <a:lnTo>
                      <a:pt x="32" y="3"/>
                    </a:lnTo>
                    <a:lnTo>
                      <a:pt x="16" y="6"/>
                    </a:lnTo>
                    <a:lnTo>
                      <a:pt x="6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83" name="Freeform 4085"/>
              <p:cNvSpPr>
                <a:spLocks/>
              </p:cNvSpPr>
              <p:nvPr/>
            </p:nvSpPr>
            <p:spPr bwMode="auto">
              <a:xfrm>
                <a:off x="2901" y="3780"/>
                <a:ext cx="3" cy="21"/>
              </a:xfrm>
              <a:custGeom>
                <a:avLst/>
                <a:gdLst>
                  <a:gd name="T0" fmla="*/ 3 w 3"/>
                  <a:gd name="T1" fmla="*/ 21 h 21"/>
                  <a:gd name="T2" fmla="*/ 3 w 3"/>
                  <a:gd name="T3" fmla="*/ 21 h 21"/>
                  <a:gd name="T4" fmla="*/ 3 w 3"/>
                  <a:gd name="T5" fmla="*/ 18 h 21"/>
                  <a:gd name="T6" fmla="*/ 3 w 3"/>
                  <a:gd name="T7" fmla="*/ 15 h 21"/>
                  <a:gd name="T8" fmla="*/ 3 w 3"/>
                  <a:gd name="T9" fmla="*/ 13 h 21"/>
                  <a:gd name="T10" fmla="*/ 3 w 3"/>
                  <a:gd name="T11" fmla="*/ 10 h 21"/>
                  <a:gd name="T12" fmla="*/ 3 w 3"/>
                  <a:gd name="T13" fmla="*/ 8 h 21"/>
                  <a:gd name="T14" fmla="*/ 3 w 3"/>
                  <a:gd name="T15" fmla="*/ 5 h 21"/>
                  <a:gd name="T16" fmla="*/ 3 w 3"/>
                  <a:gd name="T17" fmla="*/ 2 h 21"/>
                  <a:gd name="T18" fmla="*/ 3 w 3"/>
                  <a:gd name="T19" fmla="*/ 0 h 21"/>
                  <a:gd name="T20" fmla="*/ 0 w 3"/>
                  <a:gd name="T21" fmla="*/ 0 h 21"/>
                  <a:gd name="T22" fmla="*/ 0 w 3"/>
                  <a:gd name="T23" fmla="*/ 2 h 21"/>
                  <a:gd name="T24" fmla="*/ 0 w 3"/>
                  <a:gd name="T25" fmla="*/ 5 h 21"/>
                  <a:gd name="T26" fmla="*/ 0 w 3"/>
                  <a:gd name="T27" fmla="*/ 8 h 21"/>
                  <a:gd name="T28" fmla="*/ 0 w 3"/>
                  <a:gd name="T29" fmla="*/ 10 h 21"/>
                  <a:gd name="T30" fmla="*/ 0 w 3"/>
                  <a:gd name="T31" fmla="*/ 13 h 21"/>
                  <a:gd name="T32" fmla="*/ 0 w 3"/>
                  <a:gd name="T33" fmla="*/ 15 h 21"/>
                  <a:gd name="T34" fmla="*/ 0 w 3"/>
                  <a:gd name="T35" fmla="*/ 18 h 21"/>
                  <a:gd name="T36" fmla="*/ 0 w 3"/>
                  <a:gd name="T37" fmla="*/ 21 h 21"/>
                  <a:gd name="T38" fmla="*/ 0 w 3"/>
                  <a:gd name="T39" fmla="*/ 21 h 21"/>
                  <a:gd name="T40" fmla="*/ 3 w 3"/>
                  <a:gd name="T41" fmla="*/ 21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"/>
                  <a:gd name="T64" fmla="*/ 0 h 21"/>
                  <a:gd name="T65" fmla="*/ 3 w 3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" h="21">
                    <a:moveTo>
                      <a:pt x="3" y="21"/>
                    </a:moveTo>
                    <a:lnTo>
                      <a:pt x="3" y="21"/>
                    </a:lnTo>
                    <a:lnTo>
                      <a:pt x="3" y="18"/>
                    </a:lnTo>
                    <a:lnTo>
                      <a:pt x="3" y="15"/>
                    </a:lnTo>
                    <a:lnTo>
                      <a:pt x="3" y="13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84" name="Freeform 4086"/>
              <p:cNvSpPr>
                <a:spLocks/>
              </p:cNvSpPr>
              <p:nvPr/>
            </p:nvSpPr>
            <p:spPr bwMode="auto">
              <a:xfrm>
                <a:off x="2901" y="3801"/>
                <a:ext cx="6" cy="8"/>
              </a:xfrm>
              <a:custGeom>
                <a:avLst/>
                <a:gdLst>
                  <a:gd name="T0" fmla="*/ 6 w 6"/>
                  <a:gd name="T1" fmla="*/ 2 h 8"/>
                  <a:gd name="T2" fmla="*/ 6 w 6"/>
                  <a:gd name="T3" fmla="*/ 2 h 8"/>
                  <a:gd name="T4" fmla="*/ 6 w 6"/>
                  <a:gd name="T5" fmla="*/ 2 h 8"/>
                  <a:gd name="T6" fmla="*/ 6 w 6"/>
                  <a:gd name="T7" fmla="*/ 2 h 8"/>
                  <a:gd name="T8" fmla="*/ 6 w 6"/>
                  <a:gd name="T9" fmla="*/ 2 h 8"/>
                  <a:gd name="T10" fmla="*/ 6 w 6"/>
                  <a:gd name="T11" fmla="*/ 2 h 8"/>
                  <a:gd name="T12" fmla="*/ 3 w 6"/>
                  <a:gd name="T13" fmla="*/ 2 h 8"/>
                  <a:gd name="T14" fmla="*/ 3 w 6"/>
                  <a:gd name="T15" fmla="*/ 0 h 8"/>
                  <a:gd name="T16" fmla="*/ 3 w 6"/>
                  <a:gd name="T17" fmla="*/ 0 h 8"/>
                  <a:gd name="T18" fmla="*/ 3 w 6"/>
                  <a:gd name="T19" fmla="*/ 0 h 8"/>
                  <a:gd name="T20" fmla="*/ 0 w 6"/>
                  <a:gd name="T21" fmla="*/ 0 h 8"/>
                  <a:gd name="T22" fmla="*/ 0 w 6"/>
                  <a:gd name="T23" fmla="*/ 0 h 8"/>
                  <a:gd name="T24" fmla="*/ 0 w 6"/>
                  <a:gd name="T25" fmla="*/ 2 h 8"/>
                  <a:gd name="T26" fmla="*/ 0 w 6"/>
                  <a:gd name="T27" fmla="*/ 2 h 8"/>
                  <a:gd name="T28" fmla="*/ 0 w 6"/>
                  <a:gd name="T29" fmla="*/ 2 h 8"/>
                  <a:gd name="T30" fmla="*/ 0 w 6"/>
                  <a:gd name="T31" fmla="*/ 5 h 8"/>
                  <a:gd name="T32" fmla="*/ 3 w 6"/>
                  <a:gd name="T33" fmla="*/ 5 h 8"/>
                  <a:gd name="T34" fmla="*/ 3 w 6"/>
                  <a:gd name="T35" fmla="*/ 8 h 8"/>
                  <a:gd name="T36" fmla="*/ 6 w 6"/>
                  <a:gd name="T37" fmla="*/ 8 h 8"/>
                  <a:gd name="T38" fmla="*/ 6 w 6"/>
                  <a:gd name="T39" fmla="*/ 8 h 8"/>
                  <a:gd name="T40" fmla="*/ 6 w 6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8"/>
                  <a:gd name="T65" fmla="*/ 6 w 6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8">
                    <a:moveTo>
                      <a:pt x="6" y="2"/>
                    </a:moveTo>
                    <a:lnTo>
                      <a:pt x="6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85" name="Freeform 4087"/>
              <p:cNvSpPr>
                <a:spLocks/>
              </p:cNvSpPr>
              <p:nvPr/>
            </p:nvSpPr>
            <p:spPr bwMode="auto">
              <a:xfrm>
                <a:off x="2907" y="3803"/>
                <a:ext cx="57" cy="6"/>
              </a:xfrm>
              <a:custGeom>
                <a:avLst/>
                <a:gdLst>
                  <a:gd name="T0" fmla="*/ 57 w 57"/>
                  <a:gd name="T1" fmla="*/ 3 h 6"/>
                  <a:gd name="T2" fmla="*/ 57 w 57"/>
                  <a:gd name="T3" fmla="*/ 3 h 6"/>
                  <a:gd name="T4" fmla="*/ 49 w 57"/>
                  <a:gd name="T5" fmla="*/ 3 h 6"/>
                  <a:gd name="T6" fmla="*/ 41 w 57"/>
                  <a:gd name="T7" fmla="*/ 3 h 6"/>
                  <a:gd name="T8" fmla="*/ 36 w 57"/>
                  <a:gd name="T9" fmla="*/ 3 h 6"/>
                  <a:gd name="T10" fmla="*/ 28 w 57"/>
                  <a:gd name="T11" fmla="*/ 3 h 6"/>
                  <a:gd name="T12" fmla="*/ 20 w 57"/>
                  <a:gd name="T13" fmla="*/ 3 h 6"/>
                  <a:gd name="T14" fmla="*/ 13 w 57"/>
                  <a:gd name="T15" fmla="*/ 3 h 6"/>
                  <a:gd name="T16" fmla="*/ 7 w 57"/>
                  <a:gd name="T17" fmla="*/ 3 h 6"/>
                  <a:gd name="T18" fmla="*/ 0 w 57"/>
                  <a:gd name="T19" fmla="*/ 0 h 6"/>
                  <a:gd name="T20" fmla="*/ 0 w 57"/>
                  <a:gd name="T21" fmla="*/ 6 h 6"/>
                  <a:gd name="T22" fmla="*/ 7 w 57"/>
                  <a:gd name="T23" fmla="*/ 6 h 6"/>
                  <a:gd name="T24" fmla="*/ 13 w 57"/>
                  <a:gd name="T25" fmla="*/ 6 h 6"/>
                  <a:gd name="T26" fmla="*/ 20 w 57"/>
                  <a:gd name="T27" fmla="*/ 6 h 6"/>
                  <a:gd name="T28" fmla="*/ 28 w 57"/>
                  <a:gd name="T29" fmla="*/ 6 h 6"/>
                  <a:gd name="T30" fmla="*/ 36 w 57"/>
                  <a:gd name="T31" fmla="*/ 6 h 6"/>
                  <a:gd name="T32" fmla="*/ 41 w 57"/>
                  <a:gd name="T33" fmla="*/ 6 h 6"/>
                  <a:gd name="T34" fmla="*/ 49 w 57"/>
                  <a:gd name="T35" fmla="*/ 6 h 6"/>
                  <a:gd name="T36" fmla="*/ 57 w 57"/>
                  <a:gd name="T37" fmla="*/ 6 h 6"/>
                  <a:gd name="T38" fmla="*/ 57 w 57"/>
                  <a:gd name="T39" fmla="*/ 6 h 6"/>
                  <a:gd name="T40" fmla="*/ 57 w 57"/>
                  <a:gd name="T41" fmla="*/ 3 h 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7"/>
                  <a:gd name="T64" fmla="*/ 0 h 6"/>
                  <a:gd name="T65" fmla="*/ 57 w 57"/>
                  <a:gd name="T66" fmla="*/ 6 h 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7" h="6">
                    <a:moveTo>
                      <a:pt x="57" y="3"/>
                    </a:moveTo>
                    <a:lnTo>
                      <a:pt x="57" y="3"/>
                    </a:lnTo>
                    <a:lnTo>
                      <a:pt x="49" y="3"/>
                    </a:lnTo>
                    <a:lnTo>
                      <a:pt x="41" y="3"/>
                    </a:lnTo>
                    <a:lnTo>
                      <a:pt x="36" y="3"/>
                    </a:lnTo>
                    <a:lnTo>
                      <a:pt x="28" y="3"/>
                    </a:lnTo>
                    <a:lnTo>
                      <a:pt x="20" y="3"/>
                    </a:lnTo>
                    <a:lnTo>
                      <a:pt x="13" y="3"/>
                    </a:lnTo>
                    <a:lnTo>
                      <a:pt x="7" y="3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7" y="6"/>
                    </a:lnTo>
                    <a:lnTo>
                      <a:pt x="13" y="6"/>
                    </a:lnTo>
                    <a:lnTo>
                      <a:pt x="20" y="6"/>
                    </a:lnTo>
                    <a:lnTo>
                      <a:pt x="28" y="6"/>
                    </a:lnTo>
                    <a:lnTo>
                      <a:pt x="36" y="6"/>
                    </a:lnTo>
                    <a:lnTo>
                      <a:pt x="41" y="6"/>
                    </a:lnTo>
                    <a:lnTo>
                      <a:pt x="49" y="6"/>
                    </a:lnTo>
                    <a:lnTo>
                      <a:pt x="57" y="6"/>
                    </a:lnTo>
                    <a:lnTo>
                      <a:pt x="57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86" name="Freeform 4088"/>
              <p:cNvSpPr>
                <a:spLocks/>
              </p:cNvSpPr>
              <p:nvPr/>
            </p:nvSpPr>
            <p:spPr bwMode="auto">
              <a:xfrm>
                <a:off x="2964" y="3806"/>
                <a:ext cx="31" cy="5"/>
              </a:xfrm>
              <a:custGeom>
                <a:avLst/>
                <a:gdLst>
                  <a:gd name="T0" fmla="*/ 31 w 31"/>
                  <a:gd name="T1" fmla="*/ 3 h 5"/>
                  <a:gd name="T2" fmla="*/ 31 w 31"/>
                  <a:gd name="T3" fmla="*/ 3 h 5"/>
                  <a:gd name="T4" fmla="*/ 29 w 31"/>
                  <a:gd name="T5" fmla="*/ 3 h 5"/>
                  <a:gd name="T6" fmla="*/ 24 w 31"/>
                  <a:gd name="T7" fmla="*/ 0 h 5"/>
                  <a:gd name="T8" fmla="*/ 21 w 31"/>
                  <a:gd name="T9" fmla="*/ 0 h 5"/>
                  <a:gd name="T10" fmla="*/ 16 w 31"/>
                  <a:gd name="T11" fmla="*/ 0 h 5"/>
                  <a:gd name="T12" fmla="*/ 13 w 31"/>
                  <a:gd name="T13" fmla="*/ 0 h 5"/>
                  <a:gd name="T14" fmla="*/ 8 w 31"/>
                  <a:gd name="T15" fmla="*/ 0 h 5"/>
                  <a:gd name="T16" fmla="*/ 5 w 31"/>
                  <a:gd name="T17" fmla="*/ 0 h 5"/>
                  <a:gd name="T18" fmla="*/ 0 w 31"/>
                  <a:gd name="T19" fmla="*/ 0 h 5"/>
                  <a:gd name="T20" fmla="*/ 0 w 31"/>
                  <a:gd name="T21" fmla="*/ 3 h 5"/>
                  <a:gd name="T22" fmla="*/ 5 w 31"/>
                  <a:gd name="T23" fmla="*/ 3 h 5"/>
                  <a:gd name="T24" fmla="*/ 8 w 31"/>
                  <a:gd name="T25" fmla="*/ 3 h 5"/>
                  <a:gd name="T26" fmla="*/ 13 w 31"/>
                  <a:gd name="T27" fmla="*/ 3 h 5"/>
                  <a:gd name="T28" fmla="*/ 16 w 31"/>
                  <a:gd name="T29" fmla="*/ 5 h 5"/>
                  <a:gd name="T30" fmla="*/ 21 w 31"/>
                  <a:gd name="T31" fmla="*/ 5 h 5"/>
                  <a:gd name="T32" fmla="*/ 24 w 31"/>
                  <a:gd name="T33" fmla="*/ 5 h 5"/>
                  <a:gd name="T34" fmla="*/ 29 w 31"/>
                  <a:gd name="T35" fmla="*/ 5 h 5"/>
                  <a:gd name="T36" fmla="*/ 31 w 31"/>
                  <a:gd name="T37" fmla="*/ 5 h 5"/>
                  <a:gd name="T38" fmla="*/ 31 w 31"/>
                  <a:gd name="T39" fmla="*/ 5 h 5"/>
                  <a:gd name="T40" fmla="*/ 31 w 31"/>
                  <a:gd name="T41" fmla="*/ 3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1"/>
                  <a:gd name="T64" fmla="*/ 0 h 5"/>
                  <a:gd name="T65" fmla="*/ 31 w 31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1" h="5">
                    <a:moveTo>
                      <a:pt x="31" y="3"/>
                    </a:moveTo>
                    <a:lnTo>
                      <a:pt x="31" y="3"/>
                    </a:lnTo>
                    <a:lnTo>
                      <a:pt x="29" y="3"/>
                    </a:lnTo>
                    <a:lnTo>
                      <a:pt x="24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5" y="3"/>
                    </a:lnTo>
                    <a:lnTo>
                      <a:pt x="8" y="3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21" y="5"/>
                    </a:lnTo>
                    <a:lnTo>
                      <a:pt x="24" y="5"/>
                    </a:lnTo>
                    <a:lnTo>
                      <a:pt x="29" y="5"/>
                    </a:lnTo>
                    <a:lnTo>
                      <a:pt x="31" y="5"/>
                    </a:lnTo>
                    <a:lnTo>
                      <a:pt x="31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87" name="Freeform 4089"/>
              <p:cNvSpPr>
                <a:spLocks/>
              </p:cNvSpPr>
              <p:nvPr/>
            </p:nvSpPr>
            <p:spPr bwMode="auto">
              <a:xfrm>
                <a:off x="2995" y="3803"/>
                <a:ext cx="29" cy="8"/>
              </a:xfrm>
              <a:custGeom>
                <a:avLst/>
                <a:gdLst>
                  <a:gd name="T0" fmla="*/ 27 w 29"/>
                  <a:gd name="T1" fmla="*/ 0 h 8"/>
                  <a:gd name="T2" fmla="*/ 27 w 29"/>
                  <a:gd name="T3" fmla="*/ 0 h 8"/>
                  <a:gd name="T4" fmla="*/ 24 w 29"/>
                  <a:gd name="T5" fmla="*/ 3 h 8"/>
                  <a:gd name="T6" fmla="*/ 21 w 29"/>
                  <a:gd name="T7" fmla="*/ 3 h 8"/>
                  <a:gd name="T8" fmla="*/ 19 w 29"/>
                  <a:gd name="T9" fmla="*/ 6 h 8"/>
                  <a:gd name="T10" fmla="*/ 16 w 29"/>
                  <a:gd name="T11" fmla="*/ 6 h 8"/>
                  <a:gd name="T12" fmla="*/ 11 w 29"/>
                  <a:gd name="T13" fmla="*/ 6 h 8"/>
                  <a:gd name="T14" fmla="*/ 8 w 29"/>
                  <a:gd name="T15" fmla="*/ 6 h 8"/>
                  <a:gd name="T16" fmla="*/ 6 w 29"/>
                  <a:gd name="T17" fmla="*/ 6 h 8"/>
                  <a:gd name="T18" fmla="*/ 0 w 29"/>
                  <a:gd name="T19" fmla="*/ 6 h 8"/>
                  <a:gd name="T20" fmla="*/ 0 w 29"/>
                  <a:gd name="T21" fmla="*/ 8 h 8"/>
                  <a:gd name="T22" fmla="*/ 6 w 29"/>
                  <a:gd name="T23" fmla="*/ 8 h 8"/>
                  <a:gd name="T24" fmla="*/ 8 w 29"/>
                  <a:gd name="T25" fmla="*/ 8 h 8"/>
                  <a:gd name="T26" fmla="*/ 11 w 29"/>
                  <a:gd name="T27" fmla="*/ 8 h 8"/>
                  <a:gd name="T28" fmla="*/ 16 w 29"/>
                  <a:gd name="T29" fmla="*/ 8 h 8"/>
                  <a:gd name="T30" fmla="*/ 19 w 29"/>
                  <a:gd name="T31" fmla="*/ 8 h 8"/>
                  <a:gd name="T32" fmla="*/ 21 w 29"/>
                  <a:gd name="T33" fmla="*/ 8 h 8"/>
                  <a:gd name="T34" fmla="*/ 24 w 29"/>
                  <a:gd name="T35" fmla="*/ 6 h 8"/>
                  <a:gd name="T36" fmla="*/ 29 w 29"/>
                  <a:gd name="T37" fmla="*/ 3 h 8"/>
                  <a:gd name="T38" fmla="*/ 29 w 29"/>
                  <a:gd name="T39" fmla="*/ 3 h 8"/>
                  <a:gd name="T40" fmla="*/ 27 w 29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8"/>
                  <a:gd name="T65" fmla="*/ 29 w 29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8">
                    <a:moveTo>
                      <a:pt x="27" y="0"/>
                    </a:moveTo>
                    <a:lnTo>
                      <a:pt x="27" y="0"/>
                    </a:lnTo>
                    <a:lnTo>
                      <a:pt x="24" y="3"/>
                    </a:lnTo>
                    <a:lnTo>
                      <a:pt x="21" y="3"/>
                    </a:lnTo>
                    <a:lnTo>
                      <a:pt x="19" y="6"/>
                    </a:lnTo>
                    <a:lnTo>
                      <a:pt x="16" y="6"/>
                    </a:lnTo>
                    <a:lnTo>
                      <a:pt x="11" y="6"/>
                    </a:lnTo>
                    <a:lnTo>
                      <a:pt x="8" y="6"/>
                    </a:lnTo>
                    <a:lnTo>
                      <a:pt x="6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6" y="8"/>
                    </a:lnTo>
                    <a:lnTo>
                      <a:pt x="19" y="8"/>
                    </a:lnTo>
                    <a:lnTo>
                      <a:pt x="21" y="8"/>
                    </a:lnTo>
                    <a:lnTo>
                      <a:pt x="24" y="6"/>
                    </a:lnTo>
                    <a:lnTo>
                      <a:pt x="29" y="3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88" name="Freeform 4090"/>
              <p:cNvSpPr>
                <a:spLocks/>
              </p:cNvSpPr>
              <p:nvPr/>
            </p:nvSpPr>
            <p:spPr bwMode="auto">
              <a:xfrm>
                <a:off x="3022" y="3777"/>
                <a:ext cx="10" cy="29"/>
              </a:xfrm>
              <a:custGeom>
                <a:avLst/>
                <a:gdLst>
                  <a:gd name="T0" fmla="*/ 5 w 10"/>
                  <a:gd name="T1" fmla="*/ 3 h 29"/>
                  <a:gd name="T2" fmla="*/ 5 w 10"/>
                  <a:gd name="T3" fmla="*/ 3 h 29"/>
                  <a:gd name="T4" fmla="*/ 5 w 10"/>
                  <a:gd name="T5" fmla="*/ 3 h 29"/>
                  <a:gd name="T6" fmla="*/ 5 w 10"/>
                  <a:gd name="T7" fmla="*/ 8 h 29"/>
                  <a:gd name="T8" fmla="*/ 5 w 10"/>
                  <a:gd name="T9" fmla="*/ 11 h 29"/>
                  <a:gd name="T10" fmla="*/ 5 w 10"/>
                  <a:gd name="T11" fmla="*/ 13 h 29"/>
                  <a:gd name="T12" fmla="*/ 5 w 10"/>
                  <a:gd name="T13" fmla="*/ 18 h 29"/>
                  <a:gd name="T14" fmla="*/ 2 w 10"/>
                  <a:gd name="T15" fmla="*/ 21 h 29"/>
                  <a:gd name="T16" fmla="*/ 2 w 10"/>
                  <a:gd name="T17" fmla="*/ 24 h 29"/>
                  <a:gd name="T18" fmla="*/ 0 w 10"/>
                  <a:gd name="T19" fmla="*/ 26 h 29"/>
                  <a:gd name="T20" fmla="*/ 2 w 10"/>
                  <a:gd name="T21" fmla="*/ 29 h 29"/>
                  <a:gd name="T22" fmla="*/ 5 w 10"/>
                  <a:gd name="T23" fmla="*/ 26 h 29"/>
                  <a:gd name="T24" fmla="*/ 5 w 10"/>
                  <a:gd name="T25" fmla="*/ 24 h 29"/>
                  <a:gd name="T26" fmla="*/ 7 w 10"/>
                  <a:gd name="T27" fmla="*/ 18 h 29"/>
                  <a:gd name="T28" fmla="*/ 7 w 10"/>
                  <a:gd name="T29" fmla="*/ 16 h 29"/>
                  <a:gd name="T30" fmla="*/ 10 w 10"/>
                  <a:gd name="T31" fmla="*/ 11 h 29"/>
                  <a:gd name="T32" fmla="*/ 10 w 10"/>
                  <a:gd name="T33" fmla="*/ 8 h 29"/>
                  <a:gd name="T34" fmla="*/ 7 w 10"/>
                  <a:gd name="T35" fmla="*/ 3 h 29"/>
                  <a:gd name="T36" fmla="*/ 7 w 10"/>
                  <a:gd name="T37" fmla="*/ 0 h 29"/>
                  <a:gd name="T38" fmla="*/ 7 w 10"/>
                  <a:gd name="T39" fmla="*/ 0 h 29"/>
                  <a:gd name="T40" fmla="*/ 5 w 10"/>
                  <a:gd name="T41" fmla="*/ 3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"/>
                  <a:gd name="T64" fmla="*/ 0 h 29"/>
                  <a:gd name="T65" fmla="*/ 10 w 10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" h="29">
                    <a:moveTo>
                      <a:pt x="5" y="3"/>
                    </a:moveTo>
                    <a:lnTo>
                      <a:pt x="5" y="3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5" y="18"/>
                    </a:lnTo>
                    <a:lnTo>
                      <a:pt x="2" y="21"/>
                    </a:lnTo>
                    <a:lnTo>
                      <a:pt x="2" y="24"/>
                    </a:lnTo>
                    <a:lnTo>
                      <a:pt x="0" y="26"/>
                    </a:lnTo>
                    <a:lnTo>
                      <a:pt x="2" y="29"/>
                    </a:lnTo>
                    <a:lnTo>
                      <a:pt x="5" y="26"/>
                    </a:lnTo>
                    <a:lnTo>
                      <a:pt x="5" y="24"/>
                    </a:lnTo>
                    <a:lnTo>
                      <a:pt x="7" y="18"/>
                    </a:lnTo>
                    <a:lnTo>
                      <a:pt x="7" y="16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89" name="Freeform 4091"/>
              <p:cNvSpPr>
                <a:spLocks/>
              </p:cNvSpPr>
              <p:nvPr/>
            </p:nvSpPr>
            <p:spPr bwMode="auto">
              <a:xfrm>
                <a:off x="3009" y="3772"/>
                <a:ext cx="20" cy="8"/>
              </a:xfrm>
              <a:custGeom>
                <a:avLst/>
                <a:gdLst>
                  <a:gd name="T0" fmla="*/ 0 w 20"/>
                  <a:gd name="T1" fmla="*/ 2 h 8"/>
                  <a:gd name="T2" fmla="*/ 0 w 20"/>
                  <a:gd name="T3" fmla="*/ 2 h 8"/>
                  <a:gd name="T4" fmla="*/ 0 w 20"/>
                  <a:gd name="T5" fmla="*/ 2 h 8"/>
                  <a:gd name="T6" fmla="*/ 2 w 20"/>
                  <a:gd name="T7" fmla="*/ 2 h 8"/>
                  <a:gd name="T8" fmla="*/ 7 w 20"/>
                  <a:gd name="T9" fmla="*/ 5 h 8"/>
                  <a:gd name="T10" fmla="*/ 10 w 20"/>
                  <a:gd name="T11" fmla="*/ 5 h 8"/>
                  <a:gd name="T12" fmla="*/ 13 w 20"/>
                  <a:gd name="T13" fmla="*/ 5 h 8"/>
                  <a:gd name="T14" fmla="*/ 15 w 20"/>
                  <a:gd name="T15" fmla="*/ 5 h 8"/>
                  <a:gd name="T16" fmla="*/ 18 w 20"/>
                  <a:gd name="T17" fmla="*/ 5 h 8"/>
                  <a:gd name="T18" fmla="*/ 18 w 20"/>
                  <a:gd name="T19" fmla="*/ 8 h 8"/>
                  <a:gd name="T20" fmla="*/ 20 w 20"/>
                  <a:gd name="T21" fmla="*/ 5 h 8"/>
                  <a:gd name="T22" fmla="*/ 18 w 20"/>
                  <a:gd name="T23" fmla="*/ 2 h 8"/>
                  <a:gd name="T24" fmla="*/ 15 w 20"/>
                  <a:gd name="T25" fmla="*/ 2 h 8"/>
                  <a:gd name="T26" fmla="*/ 13 w 20"/>
                  <a:gd name="T27" fmla="*/ 2 h 8"/>
                  <a:gd name="T28" fmla="*/ 10 w 20"/>
                  <a:gd name="T29" fmla="*/ 0 h 8"/>
                  <a:gd name="T30" fmla="*/ 7 w 20"/>
                  <a:gd name="T31" fmla="*/ 0 h 8"/>
                  <a:gd name="T32" fmla="*/ 2 w 20"/>
                  <a:gd name="T33" fmla="*/ 0 h 8"/>
                  <a:gd name="T34" fmla="*/ 0 w 20"/>
                  <a:gd name="T35" fmla="*/ 0 h 8"/>
                  <a:gd name="T36" fmla="*/ 0 w 20"/>
                  <a:gd name="T37" fmla="*/ 0 h 8"/>
                  <a:gd name="T38" fmla="*/ 0 w 20"/>
                  <a:gd name="T39" fmla="*/ 0 h 8"/>
                  <a:gd name="T40" fmla="*/ 0 w 20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0"/>
                  <a:gd name="T64" fmla="*/ 0 h 8"/>
                  <a:gd name="T65" fmla="*/ 20 w 20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0" h="8">
                    <a:moveTo>
                      <a:pt x="0" y="2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7" y="5"/>
                    </a:lnTo>
                    <a:lnTo>
                      <a:pt x="10" y="5"/>
                    </a:lnTo>
                    <a:lnTo>
                      <a:pt x="13" y="5"/>
                    </a:lnTo>
                    <a:lnTo>
                      <a:pt x="15" y="5"/>
                    </a:lnTo>
                    <a:lnTo>
                      <a:pt x="18" y="5"/>
                    </a:lnTo>
                    <a:lnTo>
                      <a:pt x="18" y="8"/>
                    </a:lnTo>
                    <a:lnTo>
                      <a:pt x="20" y="5"/>
                    </a:lnTo>
                    <a:lnTo>
                      <a:pt x="18" y="2"/>
                    </a:lnTo>
                    <a:lnTo>
                      <a:pt x="15" y="2"/>
                    </a:lnTo>
                    <a:lnTo>
                      <a:pt x="13" y="2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90" name="Freeform 4092"/>
              <p:cNvSpPr>
                <a:spLocks/>
              </p:cNvSpPr>
              <p:nvPr/>
            </p:nvSpPr>
            <p:spPr bwMode="auto">
              <a:xfrm>
                <a:off x="2901" y="3772"/>
                <a:ext cx="108" cy="10"/>
              </a:xfrm>
              <a:custGeom>
                <a:avLst/>
                <a:gdLst>
                  <a:gd name="T0" fmla="*/ 3 w 108"/>
                  <a:gd name="T1" fmla="*/ 8 h 10"/>
                  <a:gd name="T2" fmla="*/ 0 w 108"/>
                  <a:gd name="T3" fmla="*/ 10 h 10"/>
                  <a:gd name="T4" fmla="*/ 6 w 108"/>
                  <a:gd name="T5" fmla="*/ 10 h 10"/>
                  <a:gd name="T6" fmla="*/ 16 w 108"/>
                  <a:gd name="T7" fmla="*/ 8 h 10"/>
                  <a:gd name="T8" fmla="*/ 34 w 108"/>
                  <a:gd name="T9" fmla="*/ 8 h 10"/>
                  <a:gd name="T10" fmla="*/ 53 w 108"/>
                  <a:gd name="T11" fmla="*/ 8 h 10"/>
                  <a:gd name="T12" fmla="*/ 71 w 108"/>
                  <a:gd name="T13" fmla="*/ 5 h 10"/>
                  <a:gd name="T14" fmla="*/ 89 w 108"/>
                  <a:gd name="T15" fmla="*/ 5 h 10"/>
                  <a:gd name="T16" fmla="*/ 102 w 108"/>
                  <a:gd name="T17" fmla="*/ 5 h 10"/>
                  <a:gd name="T18" fmla="*/ 108 w 108"/>
                  <a:gd name="T19" fmla="*/ 2 h 10"/>
                  <a:gd name="T20" fmla="*/ 108 w 108"/>
                  <a:gd name="T21" fmla="*/ 0 h 10"/>
                  <a:gd name="T22" fmla="*/ 102 w 108"/>
                  <a:gd name="T23" fmla="*/ 0 h 10"/>
                  <a:gd name="T24" fmla="*/ 89 w 108"/>
                  <a:gd name="T25" fmla="*/ 0 h 10"/>
                  <a:gd name="T26" fmla="*/ 71 w 108"/>
                  <a:gd name="T27" fmla="*/ 2 h 10"/>
                  <a:gd name="T28" fmla="*/ 53 w 108"/>
                  <a:gd name="T29" fmla="*/ 2 h 10"/>
                  <a:gd name="T30" fmla="*/ 34 w 108"/>
                  <a:gd name="T31" fmla="*/ 5 h 10"/>
                  <a:gd name="T32" fmla="*/ 16 w 108"/>
                  <a:gd name="T33" fmla="*/ 5 h 10"/>
                  <a:gd name="T34" fmla="*/ 6 w 108"/>
                  <a:gd name="T35" fmla="*/ 5 h 10"/>
                  <a:gd name="T36" fmla="*/ 0 w 108"/>
                  <a:gd name="T37" fmla="*/ 8 h 10"/>
                  <a:gd name="T38" fmla="*/ 0 w 108"/>
                  <a:gd name="T39" fmla="*/ 8 h 10"/>
                  <a:gd name="T40" fmla="*/ 3 w 108"/>
                  <a:gd name="T41" fmla="*/ 8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8"/>
                  <a:gd name="T64" fmla="*/ 0 h 10"/>
                  <a:gd name="T65" fmla="*/ 108 w 108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8" h="10">
                    <a:moveTo>
                      <a:pt x="3" y="8"/>
                    </a:moveTo>
                    <a:lnTo>
                      <a:pt x="0" y="10"/>
                    </a:lnTo>
                    <a:lnTo>
                      <a:pt x="6" y="10"/>
                    </a:lnTo>
                    <a:lnTo>
                      <a:pt x="16" y="8"/>
                    </a:lnTo>
                    <a:lnTo>
                      <a:pt x="34" y="8"/>
                    </a:lnTo>
                    <a:lnTo>
                      <a:pt x="53" y="8"/>
                    </a:lnTo>
                    <a:lnTo>
                      <a:pt x="71" y="5"/>
                    </a:lnTo>
                    <a:lnTo>
                      <a:pt x="89" y="5"/>
                    </a:lnTo>
                    <a:lnTo>
                      <a:pt x="102" y="5"/>
                    </a:lnTo>
                    <a:lnTo>
                      <a:pt x="108" y="2"/>
                    </a:lnTo>
                    <a:lnTo>
                      <a:pt x="108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71" y="2"/>
                    </a:lnTo>
                    <a:lnTo>
                      <a:pt x="53" y="2"/>
                    </a:lnTo>
                    <a:lnTo>
                      <a:pt x="34" y="5"/>
                    </a:lnTo>
                    <a:lnTo>
                      <a:pt x="16" y="5"/>
                    </a:lnTo>
                    <a:lnTo>
                      <a:pt x="6" y="5"/>
                    </a:lnTo>
                    <a:lnTo>
                      <a:pt x="0" y="8"/>
                    </a:ln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91" name="Rectangle 4093"/>
              <p:cNvSpPr>
                <a:spLocks noChangeArrowheads="1"/>
              </p:cNvSpPr>
              <p:nvPr/>
            </p:nvSpPr>
            <p:spPr bwMode="auto">
              <a:xfrm>
                <a:off x="2920" y="3790"/>
                <a:ext cx="91" cy="5"/>
              </a:xfrm>
              <a:prstGeom prst="rect">
                <a:avLst/>
              </a:prstGeom>
              <a:solidFill>
                <a:srgbClr val="504A5D"/>
              </a:solidFill>
              <a:ln w="0">
                <a:solidFill>
                  <a:srgbClr val="25221E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6792" name="Freeform 4094"/>
              <p:cNvSpPr>
                <a:spLocks/>
              </p:cNvSpPr>
              <p:nvPr/>
            </p:nvSpPr>
            <p:spPr bwMode="auto">
              <a:xfrm>
                <a:off x="2716" y="3698"/>
                <a:ext cx="337" cy="71"/>
              </a:xfrm>
              <a:custGeom>
                <a:avLst/>
                <a:gdLst>
                  <a:gd name="T0" fmla="*/ 55 w 337"/>
                  <a:gd name="T1" fmla="*/ 8 h 71"/>
                  <a:gd name="T2" fmla="*/ 41 w 337"/>
                  <a:gd name="T3" fmla="*/ 11 h 71"/>
                  <a:gd name="T4" fmla="*/ 31 w 337"/>
                  <a:gd name="T5" fmla="*/ 19 h 71"/>
                  <a:gd name="T6" fmla="*/ 23 w 337"/>
                  <a:gd name="T7" fmla="*/ 29 h 71"/>
                  <a:gd name="T8" fmla="*/ 13 w 337"/>
                  <a:gd name="T9" fmla="*/ 37 h 71"/>
                  <a:gd name="T10" fmla="*/ 5 w 337"/>
                  <a:gd name="T11" fmla="*/ 42 h 71"/>
                  <a:gd name="T12" fmla="*/ 0 w 337"/>
                  <a:gd name="T13" fmla="*/ 48 h 71"/>
                  <a:gd name="T14" fmla="*/ 0 w 337"/>
                  <a:gd name="T15" fmla="*/ 55 h 71"/>
                  <a:gd name="T16" fmla="*/ 0 w 337"/>
                  <a:gd name="T17" fmla="*/ 55 h 71"/>
                  <a:gd name="T18" fmla="*/ 5 w 337"/>
                  <a:gd name="T19" fmla="*/ 58 h 71"/>
                  <a:gd name="T20" fmla="*/ 57 w 337"/>
                  <a:gd name="T21" fmla="*/ 66 h 71"/>
                  <a:gd name="T22" fmla="*/ 109 w 337"/>
                  <a:gd name="T23" fmla="*/ 69 h 71"/>
                  <a:gd name="T24" fmla="*/ 162 w 337"/>
                  <a:gd name="T25" fmla="*/ 71 h 71"/>
                  <a:gd name="T26" fmla="*/ 217 w 337"/>
                  <a:gd name="T27" fmla="*/ 71 h 71"/>
                  <a:gd name="T28" fmla="*/ 274 w 337"/>
                  <a:gd name="T29" fmla="*/ 71 h 71"/>
                  <a:gd name="T30" fmla="*/ 303 w 337"/>
                  <a:gd name="T31" fmla="*/ 66 h 71"/>
                  <a:gd name="T32" fmla="*/ 329 w 337"/>
                  <a:gd name="T33" fmla="*/ 61 h 71"/>
                  <a:gd name="T34" fmla="*/ 334 w 337"/>
                  <a:gd name="T35" fmla="*/ 58 h 71"/>
                  <a:gd name="T36" fmla="*/ 337 w 337"/>
                  <a:gd name="T37" fmla="*/ 53 h 71"/>
                  <a:gd name="T38" fmla="*/ 334 w 337"/>
                  <a:gd name="T39" fmla="*/ 42 h 71"/>
                  <a:gd name="T40" fmla="*/ 329 w 337"/>
                  <a:gd name="T41" fmla="*/ 32 h 71"/>
                  <a:gd name="T42" fmla="*/ 324 w 337"/>
                  <a:gd name="T43" fmla="*/ 24 h 71"/>
                  <a:gd name="T44" fmla="*/ 319 w 337"/>
                  <a:gd name="T45" fmla="*/ 11 h 71"/>
                  <a:gd name="T46" fmla="*/ 313 w 337"/>
                  <a:gd name="T47" fmla="*/ 6 h 71"/>
                  <a:gd name="T48" fmla="*/ 306 w 337"/>
                  <a:gd name="T49" fmla="*/ 3 h 71"/>
                  <a:gd name="T50" fmla="*/ 243 w 337"/>
                  <a:gd name="T51" fmla="*/ 0 h 71"/>
                  <a:gd name="T52" fmla="*/ 180 w 337"/>
                  <a:gd name="T53" fmla="*/ 0 h 71"/>
                  <a:gd name="T54" fmla="*/ 117 w 337"/>
                  <a:gd name="T55" fmla="*/ 3 h 71"/>
                  <a:gd name="T56" fmla="*/ 55 w 337"/>
                  <a:gd name="T57" fmla="*/ 8 h 7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337"/>
                  <a:gd name="T88" fmla="*/ 0 h 71"/>
                  <a:gd name="T89" fmla="*/ 337 w 337"/>
                  <a:gd name="T90" fmla="*/ 71 h 71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337" h="71">
                    <a:moveTo>
                      <a:pt x="55" y="8"/>
                    </a:moveTo>
                    <a:lnTo>
                      <a:pt x="41" y="11"/>
                    </a:lnTo>
                    <a:lnTo>
                      <a:pt x="31" y="19"/>
                    </a:lnTo>
                    <a:lnTo>
                      <a:pt x="23" y="29"/>
                    </a:lnTo>
                    <a:lnTo>
                      <a:pt x="13" y="37"/>
                    </a:lnTo>
                    <a:lnTo>
                      <a:pt x="5" y="42"/>
                    </a:lnTo>
                    <a:lnTo>
                      <a:pt x="0" y="48"/>
                    </a:lnTo>
                    <a:lnTo>
                      <a:pt x="0" y="55"/>
                    </a:lnTo>
                    <a:lnTo>
                      <a:pt x="5" y="58"/>
                    </a:lnTo>
                    <a:lnTo>
                      <a:pt x="57" y="66"/>
                    </a:lnTo>
                    <a:lnTo>
                      <a:pt x="109" y="69"/>
                    </a:lnTo>
                    <a:lnTo>
                      <a:pt x="162" y="71"/>
                    </a:lnTo>
                    <a:lnTo>
                      <a:pt x="217" y="71"/>
                    </a:lnTo>
                    <a:lnTo>
                      <a:pt x="274" y="71"/>
                    </a:lnTo>
                    <a:lnTo>
                      <a:pt x="303" y="66"/>
                    </a:lnTo>
                    <a:lnTo>
                      <a:pt x="329" y="61"/>
                    </a:lnTo>
                    <a:lnTo>
                      <a:pt x="334" y="58"/>
                    </a:lnTo>
                    <a:lnTo>
                      <a:pt x="337" y="53"/>
                    </a:lnTo>
                    <a:lnTo>
                      <a:pt x="334" y="42"/>
                    </a:lnTo>
                    <a:lnTo>
                      <a:pt x="329" y="32"/>
                    </a:lnTo>
                    <a:lnTo>
                      <a:pt x="324" y="24"/>
                    </a:lnTo>
                    <a:lnTo>
                      <a:pt x="319" y="11"/>
                    </a:lnTo>
                    <a:lnTo>
                      <a:pt x="313" y="6"/>
                    </a:lnTo>
                    <a:lnTo>
                      <a:pt x="306" y="3"/>
                    </a:lnTo>
                    <a:lnTo>
                      <a:pt x="243" y="0"/>
                    </a:lnTo>
                    <a:lnTo>
                      <a:pt x="180" y="0"/>
                    </a:lnTo>
                    <a:lnTo>
                      <a:pt x="117" y="3"/>
                    </a:lnTo>
                    <a:lnTo>
                      <a:pt x="55" y="8"/>
                    </a:lnTo>
                    <a:close/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93" name="Freeform 4095"/>
              <p:cNvSpPr>
                <a:spLocks/>
              </p:cNvSpPr>
              <p:nvPr/>
            </p:nvSpPr>
            <p:spPr bwMode="auto">
              <a:xfrm>
                <a:off x="2729" y="3704"/>
                <a:ext cx="42" cy="31"/>
              </a:xfrm>
              <a:custGeom>
                <a:avLst/>
                <a:gdLst>
                  <a:gd name="T0" fmla="*/ 2 w 42"/>
                  <a:gd name="T1" fmla="*/ 31 h 31"/>
                  <a:gd name="T2" fmla="*/ 2 w 42"/>
                  <a:gd name="T3" fmla="*/ 31 h 31"/>
                  <a:gd name="T4" fmla="*/ 8 w 42"/>
                  <a:gd name="T5" fmla="*/ 29 h 31"/>
                  <a:gd name="T6" fmla="*/ 10 w 42"/>
                  <a:gd name="T7" fmla="*/ 23 h 31"/>
                  <a:gd name="T8" fmla="*/ 15 w 42"/>
                  <a:gd name="T9" fmla="*/ 18 h 31"/>
                  <a:gd name="T10" fmla="*/ 21 w 42"/>
                  <a:gd name="T11" fmla="*/ 15 h 31"/>
                  <a:gd name="T12" fmla="*/ 23 w 42"/>
                  <a:gd name="T13" fmla="*/ 10 h 31"/>
                  <a:gd name="T14" fmla="*/ 31 w 42"/>
                  <a:gd name="T15" fmla="*/ 8 h 31"/>
                  <a:gd name="T16" fmla="*/ 36 w 42"/>
                  <a:gd name="T17" fmla="*/ 5 h 31"/>
                  <a:gd name="T18" fmla="*/ 42 w 42"/>
                  <a:gd name="T19" fmla="*/ 2 h 31"/>
                  <a:gd name="T20" fmla="*/ 42 w 42"/>
                  <a:gd name="T21" fmla="*/ 0 h 31"/>
                  <a:gd name="T22" fmla="*/ 34 w 42"/>
                  <a:gd name="T23" fmla="*/ 0 h 31"/>
                  <a:gd name="T24" fmla="*/ 28 w 42"/>
                  <a:gd name="T25" fmla="*/ 5 h 31"/>
                  <a:gd name="T26" fmla="*/ 23 w 42"/>
                  <a:gd name="T27" fmla="*/ 8 h 31"/>
                  <a:gd name="T28" fmla="*/ 18 w 42"/>
                  <a:gd name="T29" fmla="*/ 10 h 31"/>
                  <a:gd name="T30" fmla="*/ 13 w 42"/>
                  <a:gd name="T31" fmla="*/ 15 h 31"/>
                  <a:gd name="T32" fmla="*/ 8 w 42"/>
                  <a:gd name="T33" fmla="*/ 21 h 31"/>
                  <a:gd name="T34" fmla="*/ 5 w 42"/>
                  <a:gd name="T35" fmla="*/ 26 h 31"/>
                  <a:gd name="T36" fmla="*/ 0 w 42"/>
                  <a:gd name="T37" fmla="*/ 29 h 31"/>
                  <a:gd name="T38" fmla="*/ 0 w 42"/>
                  <a:gd name="T39" fmla="*/ 29 h 31"/>
                  <a:gd name="T40" fmla="*/ 2 w 42"/>
                  <a:gd name="T41" fmla="*/ 31 h 3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2"/>
                  <a:gd name="T64" fmla="*/ 0 h 31"/>
                  <a:gd name="T65" fmla="*/ 42 w 42"/>
                  <a:gd name="T66" fmla="*/ 31 h 3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2" h="31">
                    <a:moveTo>
                      <a:pt x="2" y="31"/>
                    </a:moveTo>
                    <a:lnTo>
                      <a:pt x="2" y="31"/>
                    </a:lnTo>
                    <a:lnTo>
                      <a:pt x="8" y="29"/>
                    </a:lnTo>
                    <a:lnTo>
                      <a:pt x="10" y="23"/>
                    </a:lnTo>
                    <a:lnTo>
                      <a:pt x="15" y="18"/>
                    </a:lnTo>
                    <a:lnTo>
                      <a:pt x="21" y="15"/>
                    </a:lnTo>
                    <a:lnTo>
                      <a:pt x="23" y="10"/>
                    </a:lnTo>
                    <a:lnTo>
                      <a:pt x="31" y="8"/>
                    </a:lnTo>
                    <a:lnTo>
                      <a:pt x="36" y="5"/>
                    </a:lnTo>
                    <a:lnTo>
                      <a:pt x="42" y="2"/>
                    </a:lnTo>
                    <a:lnTo>
                      <a:pt x="42" y="0"/>
                    </a:lnTo>
                    <a:lnTo>
                      <a:pt x="34" y="0"/>
                    </a:lnTo>
                    <a:lnTo>
                      <a:pt x="28" y="5"/>
                    </a:lnTo>
                    <a:lnTo>
                      <a:pt x="23" y="8"/>
                    </a:lnTo>
                    <a:lnTo>
                      <a:pt x="18" y="10"/>
                    </a:lnTo>
                    <a:lnTo>
                      <a:pt x="13" y="15"/>
                    </a:lnTo>
                    <a:lnTo>
                      <a:pt x="8" y="21"/>
                    </a:lnTo>
                    <a:lnTo>
                      <a:pt x="5" y="26"/>
                    </a:lnTo>
                    <a:lnTo>
                      <a:pt x="0" y="29"/>
                    </a:lnTo>
                    <a:lnTo>
                      <a:pt x="2" y="3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94" name="Freeform 4096"/>
              <p:cNvSpPr>
                <a:spLocks/>
              </p:cNvSpPr>
              <p:nvPr/>
            </p:nvSpPr>
            <p:spPr bwMode="auto">
              <a:xfrm>
                <a:off x="2713" y="3733"/>
                <a:ext cx="18" cy="26"/>
              </a:xfrm>
              <a:custGeom>
                <a:avLst/>
                <a:gdLst>
                  <a:gd name="T0" fmla="*/ 8 w 18"/>
                  <a:gd name="T1" fmla="*/ 20 h 26"/>
                  <a:gd name="T2" fmla="*/ 8 w 18"/>
                  <a:gd name="T3" fmla="*/ 20 h 26"/>
                  <a:gd name="T4" fmla="*/ 5 w 18"/>
                  <a:gd name="T5" fmla="*/ 20 h 26"/>
                  <a:gd name="T6" fmla="*/ 3 w 18"/>
                  <a:gd name="T7" fmla="*/ 20 h 26"/>
                  <a:gd name="T8" fmla="*/ 3 w 18"/>
                  <a:gd name="T9" fmla="*/ 18 h 26"/>
                  <a:gd name="T10" fmla="*/ 5 w 18"/>
                  <a:gd name="T11" fmla="*/ 15 h 26"/>
                  <a:gd name="T12" fmla="*/ 8 w 18"/>
                  <a:gd name="T13" fmla="*/ 13 h 26"/>
                  <a:gd name="T14" fmla="*/ 10 w 18"/>
                  <a:gd name="T15" fmla="*/ 10 h 26"/>
                  <a:gd name="T16" fmla="*/ 13 w 18"/>
                  <a:gd name="T17" fmla="*/ 5 h 26"/>
                  <a:gd name="T18" fmla="*/ 18 w 18"/>
                  <a:gd name="T19" fmla="*/ 2 h 26"/>
                  <a:gd name="T20" fmla="*/ 16 w 18"/>
                  <a:gd name="T21" fmla="*/ 0 h 26"/>
                  <a:gd name="T22" fmla="*/ 10 w 18"/>
                  <a:gd name="T23" fmla="*/ 2 h 26"/>
                  <a:gd name="T24" fmla="*/ 8 w 18"/>
                  <a:gd name="T25" fmla="*/ 7 h 26"/>
                  <a:gd name="T26" fmla="*/ 5 w 18"/>
                  <a:gd name="T27" fmla="*/ 10 h 26"/>
                  <a:gd name="T28" fmla="*/ 3 w 18"/>
                  <a:gd name="T29" fmla="*/ 13 h 26"/>
                  <a:gd name="T30" fmla="*/ 0 w 18"/>
                  <a:gd name="T31" fmla="*/ 18 h 26"/>
                  <a:gd name="T32" fmla="*/ 0 w 18"/>
                  <a:gd name="T33" fmla="*/ 20 h 26"/>
                  <a:gd name="T34" fmla="*/ 3 w 18"/>
                  <a:gd name="T35" fmla="*/ 23 h 26"/>
                  <a:gd name="T36" fmla="*/ 8 w 18"/>
                  <a:gd name="T37" fmla="*/ 26 h 26"/>
                  <a:gd name="T38" fmla="*/ 8 w 18"/>
                  <a:gd name="T39" fmla="*/ 26 h 26"/>
                  <a:gd name="T40" fmla="*/ 8 w 18"/>
                  <a:gd name="T41" fmla="*/ 20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8"/>
                  <a:gd name="T64" fmla="*/ 0 h 26"/>
                  <a:gd name="T65" fmla="*/ 18 w 18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8" h="26">
                    <a:moveTo>
                      <a:pt x="8" y="20"/>
                    </a:moveTo>
                    <a:lnTo>
                      <a:pt x="8" y="20"/>
                    </a:lnTo>
                    <a:lnTo>
                      <a:pt x="5" y="20"/>
                    </a:lnTo>
                    <a:lnTo>
                      <a:pt x="3" y="20"/>
                    </a:lnTo>
                    <a:lnTo>
                      <a:pt x="3" y="18"/>
                    </a:lnTo>
                    <a:lnTo>
                      <a:pt x="5" y="15"/>
                    </a:lnTo>
                    <a:lnTo>
                      <a:pt x="8" y="13"/>
                    </a:lnTo>
                    <a:lnTo>
                      <a:pt x="10" y="10"/>
                    </a:lnTo>
                    <a:lnTo>
                      <a:pt x="13" y="5"/>
                    </a:lnTo>
                    <a:lnTo>
                      <a:pt x="18" y="2"/>
                    </a:lnTo>
                    <a:lnTo>
                      <a:pt x="16" y="0"/>
                    </a:lnTo>
                    <a:lnTo>
                      <a:pt x="10" y="2"/>
                    </a:lnTo>
                    <a:lnTo>
                      <a:pt x="8" y="7"/>
                    </a:lnTo>
                    <a:lnTo>
                      <a:pt x="5" y="10"/>
                    </a:lnTo>
                    <a:lnTo>
                      <a:pt x="3" y="13"/>
                    </a:lnTo>
                    <a:lnTo>
                      <a:pt x="0" y="18"/>
                    </a:lnTo>
                    <a:lnTo>
                      <a:pt x="0" y="20"/>
                    </a:lnTo>
                    <a:lnTo>
                      <a:pt x="3" y="23"/>
                    </a:lnTo>
                    <a:lnTo>
                      <a:pt x="8" y="26"/>
                    </a:lnTo>
                    <a:lnTo>
                      <a:pt x="8" y="2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95" name="Freeform 4097"/>
              <p:cNvSpPr>
                <a:spLocks/>
              </p:cNvSpPr>
              <p:nvPr/>
            </p:nvSpPr>
            <p:spPr bwMode="auto">
              <a:xfrm>
                <a:off x="2721" y="3753"/>
                <a:ext cx="212" cy="19"/>
              </a:xfrm>
              <a:custGeom>
                <a:avLst/>
                <a:gdLst>
                  <a:gd name="T0" fmla="*/ 212 w 212"/>
                  <a:gd name="T1" fmla="*/ 14 h 19"/>
                  <a:gd name="T2" fmla="*/ 212 w 212"/>
                  <a:gd name="T3" fmla="*/ 14 h 19"/>
                  <a:gd name="T4" fmla="*/ 183 w 212"/>
                  <a:gd name="T5" fmla="*/ 14 h 19"/>
                  <a:gd name="T6" fmla="*/ 157 w 212"/>
                  <a:gd name="T7" fmla="*/ 14 h 19"/>
                  <a:gd name="T8" fmla="*/ 131 w 212"/>
                  <a:gd name="T9" fmla="*/ 14 h 19"/>
                  <a:gd name="T10" fmla="*/ 104 w 212"/>
                  <a:gd name="T11" fmla="*/ 11 h 19"/>
                  <a:gd name="T12" fmla="*/ 78 w 212"/>
                  <a:gd name="T13" fmla="*/ 11 h 19"/>
                  <a:gd name="T14" fmla="*/ 52 w 212"/>
                  <a:gd name="T15" fmla="*/ 8 h 19"/>
                  <a:gd name="T16" fmla="*/ 26 w 212"/>
                  <a:gd name="T17" fmla="*/ 6 h 19"/>
                  <a:gd name="T18" fmla="*/ 0 w 212"/>
                  <a:gd name="T19" fmla="*/ 0 h 19"/>
                  <a:gd name="T20" fmla="*/ 0 w 212"/>
                  <a:gd name="T21" fmla="*/ 6 h 19"/>
                  <a:gd name="T22" fmla="*/ 26 w 212"/>
                  <a:gd name="T23" fmla="*/ 8 h 19"/>
                  <a:gd name="T24" fmla="*/ 52 w 212"/>
                  <a:gd name="T25" fmla="*/ 11 h 19"/>
                  <a:gd name="T26" fmla="*/ 78 w 212"/>
                  <a:gd name="T27" fmla="*/ 14 h 19"/>
                  <a:gd name="T28" fmla="*/ 104 w 212"/>
                  <a:gd name="T29" fmla="*/ 16 h 19"/>
                  <a:gd name="T30" fmla="*/ 131 w 212"/>
                  <a:gd name="T31" fmla="*/ 16 h 19"/>
                  <a:gd name="T32" fmla="*/ 157 w 212"/>
                  <a:gd name="T33" fmla="*/ 19 h 19"/>
                  <a:gd name="T34" fmla="*/ 183 w 212"/>
                  <a:gd name="T35" fmla="*/ 19 h 19"/>
                  <a:gd name="T36" fmla="*/ 212 w 212"/>
                  <a:gd name="T37" fmla="*/ 19 h 19"/>
                  <a:gd name="T38" fmla="*/ 212 w 212"/>
                  <a:gd name="T39" fmla="*/ 19 h 19"/>
                  <a:gd name="T40" fmla="*/ 212 w 212"/>
                  <a:gd name="T41" fmla="*/ 14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2"/>
                  <a:gd name="T64" fmla="*/ 0 h 19"/>
                  <a:gd name="T65" fmla="*/ 212 w 212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2" h="19">
                    <a:moveTo>
                      <a:pt x="212" y="14"/>
                    </a:moveTo>
                    <a:lnTo>
                      <a:pt x="212" y="14"/>
                    </a:lnTo>
                    <a:lnTo>
                      <a:pt x="183" y="14"/>
                    </a:lnTo>
                    <a:lnTo>
                      <a:pt x="157" y="14"/>
                    </a:lnTo>
                    <a:lnTo>
                      <a:pt x="131" y="14"/>
                    </a:lnTo>
                    <a:lnTo>
                      <a:pt x="104" y="11"/>
                    </a:lnTo>
                    <a:lnTo>
                      <a:pt x="78" y="11"/>
                    </a:lnTo>
                    <a:lnTo>
                      <a:pt x="52" y="8"/>
                    </a:lnTo>
                    <a:lnTo>
                      <a:pt x="26" y="6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26" y="8"/>
                    </a:lnTo>
                    <a:lnTo>
                      <a:pt x="52" y="11"/>
                    </a:lnTo>
                    <a:lnTo>
                      <a:pt x="78" y="14"/>
                    </a:lnTo>
                    <a:lnTo>
                      <a:pt x="104" y="16"/>
                    </a:lnTo>
                    <a:lnTo>
                      <a:pt x="131" y="16"/>
                    </a:lnTo>
                    <a:lnTo>
                      <a:pt x="157" y="19"/>
                    </a:lnTo>
                    <a:lnTo>
                      <a:pt x="183" y="19"/>
                    </a:lnTo>
                    <a:lnTo>
                      <a:pt x="212" y="19"/>
                    </a:lnTo>
                    <a:lnTo>
                      <a:pt x="212" y="14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96" name="Freeform 4098"/>
              <p:cNvSpPr>
                <a:spLocks/>
              </p:cNvSpPr>
              <p:nvPr/>
            </p:nvSpPr>
            <p:spPr bwMode="auto">
              <a:xfrm>
                <a:off x="2933" y="3756"/>
                <a:ext cx="112" cy="16"/>
              </a:xfrm>
              <a:custGeom>
                <a:avLst/>
                <a:gdLst>
                  <a:gd name="T0" fmla="*/ 112 w 112"/>
                  <a:gd name="T1" fmla="*/ 0 h 16"/>
                  <a:gd name="T2" fmla="*/ 112 w 112"/>
                  <a:gd name="T3" fmla="*/ 0 h 16"/>
                  <a:gd name="T4" fmla="*/ 99 w 112"/>
                  <a:gd name="T5" fmla="*/ 5 h 16"/>
                  <a:gd name="T6" fmla="*/ 86 w 112"/>
                  <a:gd name="T7" fmla="*/ 8 h 16"/>
                  <a:gd name="T8" fmla="*/ 70 w 112"/>
                  <a:gd name="T9" fmla="*/ 8 h 16"/>
                  <a:gd name="T10" fmla="*/ 57 w 112"/>
                  <a:gd name="T11" fmla="*/ 11 h 16"/>
                  <a:gd name="T12" fmla="*/ 42 w 112"/>
                  <a:gd name="T13" fmla="*/ 11 h 16"/>
                  <a:gd name="T14" fmla="*/ 28 w 112"/>
                  <a:gd name="T15" fmla="*/ 11 h 16"/>
                  <a:gd name="T16" fmla="*/ 13 w 112"/>
                  <a:gd name="T17" fmla="*/ 13 h 16"/>
                  <a:gd name="T18" fmla="*/ 0 w 112"/>
                  <a:gd name="T19" fmla="*/ 11 h 16"/>
                  <a:gd name="T20" fmla="*/ 0 w 112"/>
                  <a:gd name="T21" fmla="*/ 16 h 16"/>
                  <a:gd name="T22" fmla="*/ 13 w 112"/>
                  <a:gd name="T23" fmla="*/ 16 h 16"/>
                  <a:gd name="T24" fmla="*/ 28 w 112"/>
                  <a:gd name="T25" fmla="*/ 16 h 16"/>
                  <a:gd name="T26" fmla="*/ 44 w 112"/>
                  <a:gd name="T27" fmla="*/ 16 h 16"/>
                  <a:gd name="T28" fmla="*/ 57 w 112"/>
                  <a:gd name="T29" fmla="*/ 13 h 16"/>
                  <a:gd name="T30" fmla="*/ 73 w 112"/>
                  <a:gd name="T31" fmla="*/ 13 h 16"/>
                  <a:gd name="T32" fmla="*/ 86 w 112"/>
                  <a:gd name="T33" fmla="*/ 11 h 16"/>
                  <a:gd name="T34" fmla="*/ 99 w 112"/>
                  <a:gd name="T35" fmla="*/ 8 h 16"/>
                  <a:gd name="T36" fmla="*/ 112 w 112"/>
                  <a:gd name="T37" fmla="*/ 3 h 16"/>
                  <a:gd name="T38" fmla="*/ 112 w 112"/>
                  <a:gd name="T39" fmla="*/ 3 h 16"/>
                  <a:gd name="T40" fmla="*/ 112 w 112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2"/>
                  <a:gd name="T64" fmla="*/ 0 h 16"/>
                  <a:gd name="T65" fmla="*/ 112 w 112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2" h="16">
                    <a:moveTo>
                      <a:pt x="112" y="0"/>
                    </a:moveTo>
                    <a:lnTo>
                      <a:pt x="112" y="0"/>
                    </a:lnTo>
                    <a:lnTo>
                      <a:pt x="99" y="5"/>
                    </a:lnTo>
                    <a:lnTo>
                      <a:pt x="86" y="8"/>
                    </a:lnTo>
                    <a:lnTo>
                      <a:pt x="70" y="8"/>
                    </a:lnTo>
                    <a:lnTo>
                      <a:pt x="57" y="11"/>
                    </a:lnTo>
                    <a:lnTo>
                      <a:pt x="42" y="11"/>
                    </a:lnTo>
                    <a:lnTo>
                      <a:pt x="28" y="11"/>
                    </a:lnTo>
                    <a:lnTo>
                      <a:pt x="13" y="13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13" y="16"/>
                    </a:lnTo>
                    <a:lnTo>
                      <a:pt x="28" y="16"/>
                    </a:lnTo>
                    <a:lnTo>
                      <a:pt x="44" y="16"/>
                    </a:lnTo>
                    <a:lnTo>
                      <a:pt x="57" y="13"/>
                    </a:lnTo>
                    <a:lnTo>
                      <a:pt x="73" y="13"/>
                    </a:lnTo>
                    <a:lnTo>
                      <a:pt x="86" y="11"/>
                    </a:lnTo>
                    <a:lnTo>
                      <a:pt x="99" y="8"/>
                    </a:lnTo>
                    <a:lnTo>
                      <a:pt x="112" y="3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97" name="Freeform 4099"/>
              <p:cNvSpPr>
                <a:spLocks/>
              </p:cNvSpPr>
              <p:nvPr/>
            </p:nvSpPr>
            <p:spPr bwMode="auto">
              <a:xfrm>
                <a:off x="3037" y="3719"/>
                <a:ext cx="16" cy="40"/>
              </a:xfrm>
              <a:custGeom>
                <a:avLst/>
                <a:gdLst>
                  <a:gd name="T0" fmla="*/ 0 w 16"/>
                  <a:gd name="T1" fmla="*/ 3 h 40"/>
                  <a:gd name="T2" fmla="*/ 0 w 16"/>
                  <a:gd name="T3" fmla="*/ 3 h 40"/>
                  <a:gd name="T4" fmla="*/ 3 w 16"/>
                  <a:gd name="T5" fmla="*/ 8 h 40"/>
                  <a:gd name="T6" fmla="*/ 6 w 16"/>
                  <a:gd name="T7" fmla="*/ 14 h 40"/>
                  <a:gd name="T8" fmla="*/ 8 w 16"/>
                  <a:gd name="T9" fmla="*/ 19 h 40"/>
                  <a:gd name="T10" fmla="*/ 11 w 16"/>
                  <a:gd name="T11" fmla="*/ 24 h 40"/>
                  <a:gd name="T12" fmla="*/ 13 w 16"/>
                  <a:gd name="T13" fmla="*/ 29 h 40"/>
                  <a:gd name="T14" fmla="*/ 13 w 16"/>
                  <a:gd name="T15" fmla="*/ 32 h 40"/>
                  <a:gd name="T16" fmla="*/ 11 w 16"/>
                  <a:gd name="T17" fmla="*/ 34 h 40"/>
                  <a:gd name="T18" fmla="*/ 8 w 16"/>
                  <a:gd name="T19" fmla="*/ 37 h 40"/>
                  <a:gd name="T20" fmla="*/ 8 w 16"/>
                  <a:gd name="T21" fmla="*/ 40 h 40"/>
                  <a:gd name="T22" fmla="*/ 13 w 16"/>
                  <a:gd name="T23" fmla="*/ 37 h 40"/>
                  <a:gd name="T24" fmla="*/ 16 w 16"/>
                  <a:gd name="T25" fmla="*/ 32 h 40"/>
                  <a:gd name="T26" fmla="*/ 16 w 16"/>
                  <a:gd name="T27" fmla="*/ 27 h 40"/>
                  <a:gd name="T28" fmla="*/ 16 w 16"/>
                  <a:gd name="T29" fmla="*/ 21 h 40"/>
                  <a:gd name="T30" fmla="*/ 13 w 16"/>
                  <a:gd name="T31" fmla="*/ 16 h 40"/>
                  <a:gd name="T32" fmla="*/ 11 w 16"/>
                  <a:gd name="T33" fmla="*/ 11 h 40"/>
                  <a:gd name="T34" fmla="*/ 6 w 16"/>
                  <a:gd name="T35" fmla="*/ 6 h 40"/>
                  <a:gd name="T36" fmla="*/ 6 w 16"/>
                  <a:gd name="T37" fmla="*/ 0 h 40"/>
                  <a:gd name="T38" fmla="*/ 6 w 16"/>
                  <a:gd name="T39" fmla="*/ 0 h 40"/>
                  <a:gd name="T40" fmla="*/ 0 w 16"/>
                  <a:gd name="T41" fmla="*/ 3 h 4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40"/>
                  <a:gd name="T65" fmla="*/ 16 w 16"/>
                  <a:gd name="T66" fmla="*/ 40 h 4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40">
                    <a:moveTo>
                      <a:pt x="0" y="3"/>
                    </a:moveTo>
                    <a:lnTo>
                      <a:pt x="0" y="3"/>
                    </a:lnTo>
                    <a:lnTo>
                      <a:pt x="3" y="8"/>
                    </a:lnTo>
                    <a:lnTo>
                      <a:pt x="6" y="14"/>
                    </a:lnTo>
                    <a:lnTo>
                      <a:pt x="8" y="19"/>
                    </a:lnTo>
                    <a:lnTo>
                      <a:pt x="11" y="24"/>
                    </a:lnTo>
                    <a:lnTo>
                      <a:pt x="13" y="29"/>
                    </a:lnTo>
                    <a:lnTo>
                      <a:pt x="13" y="32"/>
                    </a:lnTo>
                    <a:lnTo>
                      <a:pt x="11" y="34"/>
                    </a:lnTo>
                    <a:lnTo>
                      <a:pt x="8" y="37"/>
                    </a:lnTo>
                    <a:lnTo>
                      <a:pt x="8" y="40"/>
                    </a:lnTo>
                    <a:lnTo>
                      <a:pt x="13" y="37"/>
                    </a:lnTo>
                    <a:lnTo>
                      <a:pt x="16" y="32"/>
                    </a:lnTo>
                    <a:lnTo>
                      <a:pt x="16" y="27"/>
                    </a:lnTo>
                    <a:lnTo>
                      <a:pt x="16" y="21"/>
                    </a:lnTo>
                    <a:lnTo>
                      <a:pt x="13" y="16"/>
                    </a:lnTo>
                    <a:lnTo>
                      <a:pt x="11" y="11"/>
                    </a:lnTo>
                    <a:lnTo>
                      <a:pt x="6" y="6"/>
                    </a:lnTo>
                    <a:lnTo>
                      <a:pt x="6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98" name="Freeform 4100"/>
              <p:cNvSpPr>
                <a:spLocks/>
              </p:cNvSpPr>
              <p:nvPr/>
            </p:nvSpPr>
            <p:spPr bwMode="auto">
              <a:xfrm>
                <a:off x="3022" y="3698"/>
                <a:ext cx="21" cy="24"/>
              </a:xfrm>
              <a:custGeom>
                <a:avLst/>
                <a:gdLst>
                  <a:gd name="T0" fmla="*/ 0 w 21"/>
                  <a:gd name="T1" fmla="*/ 6 h 24"/>
                  <a:gd name="T2" fmla="*/ 0 w 21"/>
                  <a:gd name="T3" fmla="*/ 6 h 24"/>
                  <a:gd name="T4" fmla="*/ 2 w 21"/>
                  <a:gd name="T5" fmla="*/ 6 h 24"/>
                  <a:gd name="T6" fmla="*/ 5 w 21"/>
                  <a:gd name="T7" fmla="*/ 6 h 24"/>
                  <a:gd name="T8" fmla="*/ 7 w 21"/>
                  <a:gd name="T9" fmla="*/ 8 h 24"/>
                  <a:gd name="T10" fmla="*/ 10 w 21"/>
                  <a:gd name="T11" fmla="*/ 11 h 24"/>
                  <a:gd name="T12" fmla="*/ 13 w 21"/>
                  <a:gd name="T13" fmla="*/ 14 h 24"/>
                  <a:gd name="T14" fmla="*/ 13 w 21"/>
                  <a:gd name="T15" fmla="*/ 19 h 24"/>
                  <a:gd name="T16" fmla="*/ 15 w 21"/>
                  <a:gd name="T17" fmla="*/ 21 h 24"/>
                  <a:gd name="T18" fmla="*/ 15 w 21"/>
                  <a:gd name="T19" fmla="*/ 24 h 24"/>
                  <a:gd name="T20" fmla="*/ 21 w 21"/>
                  <a:gd name="T21" fmla="*/ 21 h 24"/>
                  <a:gd name="T22" fmla="*/ 18 w 21"/>
                  <a:gd name="T23" fmla="*/ 19 h 24"/>
                  <a:gd name="T24" fmla="*/ 18 w 21"/>
                  <a:gd name="T25" fmla="*/ 16 h 24"/>
                  <a:gd name="T26" fmla="*/ 15 w 21"/>
                  <a:gd name="T27" fmla="*/ 14 h 24"/>
                  <a:gd name="T28" fmla="*/ 13 w 21"/>
                  <a:gd name="T29" fmla="*/ 8 h 24"/>
                  <a:gd name="T30" fmla="*/ 10 w 21"/>
                  <a:gd name="T31" fmla="*/ 6 h 24"/>
                  <a:gd name="T32" fmla="*/ 7 w 21"/>
                  <a:gd name="T33" fmla="*/ 3 h 24"/>
                  <a:gd name="T34" fmla="*/ 5 w 21"/>
                  <a:gd name="T35" fmla="*/ 0 h 24"/>
                  <a:gd name="T36" fmla="*/ 0 w 21"/>
                  <a:gd name="T37" fmla="*/ 0 h 24"/>
                  <a:gd name="T38" fmla="*/ 0 w 21"/>
                  <a:gd name="T39" fmla="*/ 0 h 24"/>
                  <a:gd name="T40" fmla="*/ 0 w 21"/>
                  <a:gd name="T41" fmla="*/ 6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4"/>
                  <a:gd name="T65" fmla="*/ 21 w 21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4">
                    <a:moveTo>
                      <a:pt x="0" y="6"/>
                    </a:moveTo>
                    <a:lnTo>
                      <a:pt x="0" y="6"/>
                    </a:lnTo>
                    <a:lnTo>
                      <a:pt x="2" y="6"/>
                    </a:lnTo>
                    <a:lnTo>
                      <a:pt x="5" y="6"/>
                    </a:lnTo>
                    <a:lnTo>
                      <a:pt x="7" y="8"/>
                    </a:lnTo>
                    <a:lnTo>
                      <a:pt x="10" y="11"/>
                    </a:lnTo>
                    <a:lnTo>
                      <a:pt x="13" y="14"/>
                    </a:lnTo>
                    <a:lnTo>
                      <a:pt x="13" y="19"/>
                    </a:lnTo>
                    <a:lnTo>
                      <a:pt x="15" y="21"/>
                    </a:lnTo>
                    <a:lnTo>
                      <a:pt x="15" y="24"/>
                    </a:lnTo>
                    <a:lnTo>
                      <a:pt x="21" y="21"/>
                    </a:lnTo>
                    <a:lnTo>
                      <a:pt x="18" y="19"/>
                    </a:lnTo>
                    <a:lnTo>
                      <a:pt x="18" y="16"/>
                    </a:lnTo>
                    <a:lnTo>
                      <a:pt x="15" y="14"/>
                    </a:lnTo>
                    <a:lnTo>
                      <a:pt x="13" y="8"/>
                    </a:lnTo>
                    <a:lnTo>
                      <a:pt x="10" y="6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799" name="Freeform 4101"/>
              <p:cNvSpPr>
                <a:spLocks/>
              </p:cNvSpPr>
              <p:nvPr/>
            </p:nvSpPr>
            <p:spPr bwMode="auto">
              <a:xfrm>
                <a:off x="2771" y="3696"/>
                <a:ext cx="251" cy="10"/>
              </a:xfrm>
              <a:custGeom>
                <a:avLst/>
                <a:gdLst>
                  <a:gd name="T0" fmla="*/ 0 w 251"/>
                  <a:gd name="T1" fmla="*/ 10 h 10"/>
                  <a:gd name="T2" fmla="*/ 0 w 251"/>
                  <a:gd name="T3" fmla="*/ 10 h 10"/>
                  <a:gd name="T4" fmla="*/ 31 w 251"/>
                  <a:gd name="T5" fmla="*/ 8 h 10"/>
                  <a:gd name="T6" fmla="*/ 62 w 251"/>
                  <a:gd name="T7" fmla="*/ 5 h 10"/>
                  <a:gd name="T8" fmla="*/ 94 w 251"/>
                  <a:gd name="T9" fmla="*/ 5 h 10"/>
                  <a:gd name="T10" fmla="*/ 125 w 251"/>
                  <a:gd name="T11" fmla="*/ 2 h 10"/>
                  <a:gd name="T12" fmla="*/ 156 w 251"/>
                  <a:gd name="T13" fmla="*/ 2 h 10"/>
                  <a:gd name="T14" fmla="*/ 188 w 251"/>
                  <a:gd name="T15" fmla="*/ 2 h 10"/>
                  <a:gd name="T16" fmla="*/ 219 w 251"/>
                  <a:gd name="T17" fmla="*/ 5 h 10"/>
                  <a:gd name="T18" fmla="*/ 251 w 251"/>
                  <a:gd name="T19" fmla="*/ 8 h 10"/>
                  <a:gd name="T20" fmla="*/ 251 w 251"/>
                  <a:gd name="T21" fmla="*/ 2 h 10"/>
                  <a:gd name="T22" fmla="*/ 219 w 251"/>
                  <a:gd name="T23" fmla="*/ 2 h 10"/>
                  <a:gd name="T24" fmla="*/ 188 w 251"/>
                  <a:gd name="T25" fmla="*/ 0 h 10"/>
                  <a:gd name="T26" fmla="*/ 156 w 251"/>
                  <a:gd name="T27" fmla="*/ 0 h 10"/>
                  <a:gd name="T28" fmla="*/ 125 w 251"/>
                  <a:gd name="T29" fmla="*/ 0 h 10"/>
                  <a:gd name="T30" fmla="*/ 94 w 251"/>
                  <a:gd name="T31" fmla="*/ 0 h 10"/>
                  <a:gd name="T32" fmla="*/ 62 w 251"/>
                  <a:gd name="T33" fmla="*/ 2 h 10"/>
                  <a:gd name="T34" fmla="*/ 31 w 251"/>
                  <a:gd name="T35" fmla="*/ 5 h 10"/>
                  <a:gd name="T36" fmla="*/ 0 w 251"/>
                  <a:gd name="T37" fmla="*/ 8 h 10"/>
                  <a:gd name="T38" fmla="*/ 0 w 251"/>
                  <a:gd name="T39" fmla="*/ 8 h 10"/>
                  <a:gd name="T40" fmla="*/ 0 w 251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51"/>
                  <a:gd name="T64" fmla="*/ 0 h 10"/>
                  <a:gd name="T65" fmla="*/ 251 w 251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51" h="10">
                    <a:moveTo>
                      <a:pt x="0" y="10"/>
                    </a:moveTo>
                    <a:lnTo>
                      <a:pt x="0" y="10"/>
                    </a:lnTo>
                    <a:lnTo>
                      <a:pt x="31" y="8"/>
                    </a:lnTo>
                    <a:lnTo>
                      <a:pt x="62" y="5"/>
                    </a:lnTo>
                    <a:lnTo>
                      <a:pt x="94" y="5"/>
                    </a:lnTo>
                    <a:lnTo>
                      <a:pt x="125" y="2"/>
                    </a:lnTo>
                    <a:lnTo>
                      <a:pt x="156" y="2"/>
                    </a:lnTo>
                    <a:lnTo>
                      <a:pt x="188" y="2"/>
                    </a:lnTo>
                    <a:lnTo>
                      <a:pt x="219" y="5"/>
                    </a:lnTo>
                    <a:lnTo>
                      <a:pt x="251" y="8"/>
                    </a:lnTo>
                    <a:lnTo>
                      <a:pt x="251" y="2"/>
                    </a:lnTo>
                    <a:lnTo>
                      <a:pt x="219" y="2"/>
                    </a:lnTo>
                    <a:lnTo>
                      <a:pt x="188" y="0"/>
                    </a:lnTo>
                    <a:lnTo>
                      <a:pt x="156" y="0"/>
                    </a:lnTo>
                    <a:lnTo>
                      <a:pt x="125" y="0"/>
                    </a:lnTo>
                    <a:lnTo>
                      <a:pt x="94" y="0"/>
                    </a:lnTo>
                    <a:lnTo>
                      <a:pt x="62" y="2"/>
                    </a:lnTo>
                    <a:lnTo>
                      <a:pt x="31" y="5"/>
                    </a:lnTo>
                    <a:lnTo>
                      <a:pt x="0" y="8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00" name="Freeform 4102"/>
              <p:cNvSpPr>
                <a:spLocks/>
              </p:cNvSpPr>
              <p:nvPr/>
            </p:nvSpPr>
            <p:spPr bwMode="auto">
              <a:xfrm>
                <a:off x="2810" y="3706"/>
                <a:ext cx="154" cy="50"/>
              </a:xfrm>
              <a:custGeom>
                <a:avLst/>
                <a:gdLst>
                  <a:gd name="T0" fmla="*/ 76 w 154"/>
                  <a:gd name="T1" fmla="*/ 0 h 50"/>
                  <a:gd name="T2" fmla="*/ 104 w 154"/>
                  <a:gd name="T3" fmla="*/ 3 h 50"/>
                  <a:gd name="T4" fmla="*/ 131 w 154"/>
                  <a:gd name="T5" fmla="*/ 8 h 50"/>
                  <a:gd name="T6" fmla="*/ 141 w 154"/>
                  <a:gd name="T7" fmla="*/ 11 h 50"/>
                  <a:gd name="T8" fmla="*/ 149 w 154"/>
                  <a:gd name="T9" fmla="*/ 16 h 50"/>
                  <a:gd name="T10" fmla="*/ 151 w 154"/>
                  <a:gd name="T11" fmla="*/ 21 h 50"/>
                  <a:gd name="T12" fmla="*/ 154 w 154"/>
                  <a:gd name="T13" fmla="*/ 27 h 50"/>
                  <a:gd name="T14" fmla="*/ 151 w 154"/>
                  <a:gd name="T15" fmla="*/ 32 h 50"/>
                  <a:gd name="T16" fmla="*/ 149 w 154"/>
                  <a:gd name="T17" fmla="*/ 37 h 50"/>
                  <a:gd name="T18" fmla="*/ 141 w 154"/>
                  <a:gd name="T19" fmla="*/ 40 h 50"/>
                  <a:gd name="T20" fmla="*/ 131 w 154"/>
                  <a:gd name="T21" fmla="*/ 42 h 50"/>
                  <a:gd name="T22" fmla="*/ 104 w 154"/>
                  <a:gd name="T23" fmla="*/ 47 h 50"/>
                  <a:gd name="T24" fmla="*/ 76 w 154"/>
                  <a:gd name="T25" fmla="*/ 50 h 50"/>
                  <a:gd name="T26" fmla="*/ 47 w 154"/>
                  <a:gd name="T27" fmla="*/ 47 h 50"/>
                  <a:gd name="T28" fmla="*/ 23 w 154"/>
                  <a:gd name="T29" fmla="*/ 42 h 50"/>
                  <a:gd name="T30" fmla="*/ 5 w 154"/>
                  <a:gd name="T31" fmla="*/ 37 h 50"/>
                  <a:gd name="T32" fmla="*/ 2 w 154"/>
                  <a:gd name="T33" fmla="*/ 32 h 50"/>
                  <a:gd name="T34" fmla="*/ 0 w 154"/>
                  <a:gd name="T35" fmla="*/ 27 h 50"/>
                  <a:gd name="T36" fmla="*/ 2 w 154"/>
                  <a:gd name="T37" fmla="*/ 21 h 50"/>
                  <a:gd name="T38" fmla="*/ 5 w 154"/>
                  <a:gd name="T39" fmla="*/ 16 h 50"/>
                  <a:gd name="T40" fmla="*/ 23 w 154"/>
                  <a:gd name="T41" fmla="*/ 8 h 50"/>
                  <a:gd name="T42" fmla="*/ 47 w 154"/>
                  <a:gd name="T43" fmla="*/ 3 h 50"/>
                  <a:gd name="T44" fmla="*/ 76 w 154"/>
                  <a:gd name="T45" fmla="*/ 0 h 5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54"/>
                  <a:gd name="T70" fmla="*/ 0 h 50"/>
                  <a:gd name="T71" fmla="*/ 154 w 154"/>
                  <a:gd name="T72" fmla="*/ 50 h 50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54" h="50">
                    <a:moveTo>
                      <a:pt x="76" y="0"/>
                    </a:moveTo>
                    <a:lnTo>
                      <a:pt x="104" y="3"/>
                    </a:lnTo>
                    <a:lnTo>
                      <a:pt x="131" y="8"/>
                    </a:lnTo>
                    <a:lnTo>
                      <a:pt x="141" y="11"/>
                    </a:lnTo>
                    <a:lnTo>
                      <a:pt x="149" y="16"/>
                    </a:lnTo>
                    <a:lnTo>
                      <a:pt x="151" y="21"/>
                    </a:lnTo>
                    <a:lnTo>
                      <a:pt x="154" y="27"/>
                    </a:lnTo>
                    <a:lnTo>
                      <a:pt x="151" y="32"/>
                    </a:lnTo>
                    <a:lnTo>
                      <a:pt x="149" y="37"/>
                    </a:lnTo>
                    <a:lnTo>
                      <a:pt x="141" y="40"/>
                    </a:lnTo>
                    <a:lnTo>
                      <a:pt x="131" y="42"/>
                    </a:lnTo>
                    <a:lnTo>
                      <a:pt x="104" y="47"/>
                    </a:lnTo>
                    <a:lnTo>
                      <a:pt x="76" y="50"/>
                    </a:lnTo>
                    <a:lnTo>
                      <a:pt x="47" y="47"/>
                    </a:lnTo>
                    <a:lnTo>
                      <a:pt x="23" y="42"/>
                    </a:lnTo>
                    <a:lnTo>
                      <a:pt x="5" y="37"/>
                    </a:lnTo>
                    <a:lnTo>
                      <a:pt x="2" y="32"/>
                    </a:lnTo>
                    <a:lnTo>
                      <a:pt x="0" y="27"/>
                    </a:lnTo>
                    <a:lnTo>
                      <a:pt x="2" y="21"/>
                    </a:lnTo>
                    <a:lnTo>
                      <a:pt x="5" y="16"/>
                    </a:lnTo>
                    <a:lnTo>
                      <a:pt x="23" y="8"/>
                    </a:lnTo>
                    <a:lnTo>
                      <a:pt x="47" y="3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606E85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01" name="Freeform 4103"/>
              <p:cNvSpPr>
                <a:spLocks/>
              </p:cNvSpPr>
              <p:nvPr/>
            </p:nvSpPr>
            <p:spPr bwMode="auto">
              <a:xfrm>
                <a:off x="2765" y="3510"/>
                <a:ext cx="254" cy="233"/>
              </a:xfrm>
              <a:custGeom>
                <a:avLst/>
                <a:gdLst>
                  <a:gd name="T0" fmla="*/ 8 w 254"/>
                  <a:gd name="T1" fmla="*/ 191 h 233"/>
                  <a:gd name="T2" fmla="*/ 3 w 254"/>
                  <a:gd name="T3" fmla="*/ 154 h 233"/>
                  <a:gd name="T4" fmla="*/ 0 w 254"/>
                  <a:gd name="T5" fmla="*/ 115 h 233"/>
                  <a:gd name="T6" fmla="*/ 0 w 254"/>
                  <a:gd name="T7" fmla="*/ 39 h 233"/>
                  <a:gd name="T8" fmla="*/ 3 w 254"/>
                  <a:gd name="T9" fmla="*/ 23 h 233"/>
                  <a:gd name="T10" fmla="*/ 8 w 254"/>
                  <a:gd name="T11" fmla="*/ 16 h 233"/>
                  <a:gd name="T12" fmla="*/ 13 w 254"/>
                  <a:gd name="T13" fmla="*/ 13 h 233"/>
                  <a:gd name="T14" fmla="*/ 40 w 254"/>
                  <a:gd name="T15" fmla="*/ 8 h 233"/>
                  <a:gd name="T16" fmla="*/ 66 w 254"/>
                  <a:gd name="T17" fmla="*/ 2 h 233"/>
                  <a:gd name="T18" fmla="*/ 121 w 254"/>
                  <a:gd name="T19" fmla="*/ 0 h 233"/>
                  <a:gd name="T20" fmla="*/ 178 w 254"/>
                  <a:gd name="T21" fmla="*/ 0 h 233"/>
                  <a:gd name="T22" fmla="*/ 204 w 254"/>
                  <a:gd name="T23" fmla="*/ 2 h 233"/>
                  <a:gd name="T24" fmla="*/ 233 w 254"/>
                  <a:gd name="T25" fmla="*/ 8 h 233"/>
                  <a:gd name="T26" fmla="*/ 241 w 254"/>
                  <a:gd name="T27" fmla="*/ 13 h 233"/>
                  <a:gd name="T28" fmla="*/ 249 w 254"/>
                  <a:gd name="T29" fmla="*/ 21 h 233"/>
                  <a:gd name="T30" fmla="*/ 254 w 254"/>
                  <a:gd name="T31" fmla="*/ 39 h 233"/>
                  <a:gd name="T32" fmla="*/ 254 w 254"/>
                  <a:gd name="T33" fmla="*/ 65 h 233"/>
                  <a:gd name="T34" fmla="*/ 254 w 254"/>
                  <a:gd name="T35" fmla="*/ 92 h 233"/>
                  <a:gd name="T36" fmla="*/ 249 w 254"/>
                  <a:gd name="T37" fmla="*/ 147 h 233"/>
                  <a:gd name="T38" fmla="*/ 246 w 254"/>
                  <a:gd name="T39" fmla="*/ 178 h 233"/>
                  <a:gd name="T40" fmla="*/ 241 w 254"/>
                  <a:gd name="T41" fmla="*/ 194 h 233"/>
                  <a:gd name="T42" fmla="*/ 236 w 254"/>
                  <a:gd name="T43" fmla="*/ 207 h 233"/>
                  <a:gd name="T44" fmla="*/ 220 w 254"/>
                  <a:gd name="T45" fmla="*/ 225 h 233"/>
                  <a:gd name="T46" fmla="*/ 212 w 254"/>
                  <a:gd name="T47" fmla="*/ 230 h 233"/>
                  <a:gd name="T48" fmla="*/ 202 w 254"/>
                  <a:gd name="T49" fmla="*/ 233 h 233"/>
                  <a:gd name="T50" fmla="*/ 121 w 254"/>
                  <a:gd name="T51" fmla="*/ 233 h 233"/>
                  <a:gd name="T52" fmla="*/ 79 w 254"/>
                  <a:gd name="T53" fmla="*/ 230 h 233"/>
                  <a:gd name="T54" fmla="*/ 37 w 254"/>
                  <a:gd name="T55" fmla="*/ 225 h 233"/>
                  <a:gd name="T56" fmla="*/ 26 w 254"/>
                  <a:gd name="T57" fmla="*/ 220 h 233"/>
                  <a:gd name="T58" fmla="*/ 19 w 254"/>
                  <a:gd name="T59" fmla="*/ 212 h 233"/>
                  <a:gd name="T60" fmla="*/ 11 w 254"/>
                  <a:gd name="T61" fmla="*/ 202 h 233"/>
                  <a:gd name="T62" fmla="*/ 8 w 254"/>
                  <a:gd name="T63" fmla="*/ 191 h 23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54"/>
                  <a:gd name="T97" fmla="*/ 0 h 233"/>
                  <a:gd name="T98" fmla="*/ 254 w 254"/>
                  <a:gd name="T99" fmla="*/ 233 h 233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54" h="233">
                    <a:moveTo>
                      <a:pt x="8" y="191"/>
                    </a:moveTo>
                    <a:lnTo>
                      <a:pt x="3" y="154"/>
                    </a:lnTo>
                    <a:lnTo>
                      <a:pt x="0" y="115"/>
                    </a:lnTo>
                    <a:lnTo>
                      <a:pt x="0" y="39"/>
                    </a:lnTo>
                    <a:lnTo>
                      <a:pt x="3" y="23"/>
                    </a:lnTo>
                    <a:lnTo>
                      <a:pt x="8" y="16"/>
                    </a:lnTo>
                    <a:lnTo>
                      <a:pt x="13" y="13"/>
                    </a:lnTo>
                    <a:lnTo>
                      <a:pt x="40" y="8"/>
                    </a:lnTo>
                    <a:lnTo>
                      <a:pt x="66" y="2"/>
                    </a:lnTo>
                    <a:lnTo>
                      <a:pt x="121" y="0"/>
                    </a:lnTo>
                    <a:lnTo>
                      <a:pt x="178" y="0"/>
                    </a:lnTo>
                    <a:lnTo>
                      <a:pt x="204" y="2"/>
                    </a:lnTo>
                    <a:lnTo>
                      <a:pt x="233" y="8"/>
                    </a:lnTo>
                    <a:lnTo>
                      <a:pt x="241" y="13"/>
                    </a:lnTo>
                    <a:lnTo>
                      <a:pt x="249" y="21"/>
                    </a:lnTo>
                    <a:lnTo>
                      <a:pt x="254" y="39"/>
                    </a:lnTo>
                    <a:lnTo>
                      <a:pt x="254" y="65"/>
                    </a:lnTo>
                    <a:lnTo>
                      <a:pt x="254" y="92"/>
                    </a:lnTo>
                    <a:lnTo>
                      <a:pt x="249" y="147"/>
                    </a:lnTo>
                    <a:lnTo>
                      <a:pt x="246" y="178"/>
                    </a:lnTo>
                    <a:lnTo>
                      <a:pt x="241" y="194"/>
                    </a:lnTo>
                    <a:lnTo>
                      <a:pt x="236" y="207"/>
                    </a:lnTo>
                    <a:lnTo>
                      <a:pt x="220" y="225"/>
                    </a:lnTo>
                    <a:lnTo>
                      <a:pt x="212" y="230"/>
                    </a:lnTo>
                    <a:lnTo>
                      <a:pt x="202" y="233"/>
                    </a:lnTo>
                    <a:lnTo>
                      <a:pt x="121" y="233"/>
                    </a:lnTo>
                    <a:lnTo>
                      <a:pt x="79" y="230"/>
                    </a:lnTo>
                    <a:lnTo>
                      <a:pt x="37" y="225"/>
                    </a:lnTo>
                    <a:lnTo>
                      <a:pt x="26" y="220"/>
                    </a:lnTo>
                    <a:lnTo>
                      <a:pt x="19" y="212"/>
                    </a:lnTo>
                    <a:lnTo>
                      <a:pt x="11" y="202"/>
                    </a:lnTo>
                    <a:lnTo>
                      <a:pt x="8" y="191"/>
                    </a:lnTo>
                    <a:close/>
                  </a:path>
                </a:pathLst>
              </a:custGeom>
              <a:solidFill>
                <a:srgbClr val="92ADBE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02" name="Freeform 4104"/>
              <p:cNvSpPr>
                <a:spLocks/>
              </p:cNvSpPr>
              <p:nvPr/>
            </p:nvSpPr>
            <p:spPr bwMode="auto">
              <a:xfrm>
                <a:off x="2778" y="3533"/>
                <a:ext cx="228" cy="171"/>
              </a:xfrm>
              <a:custGeom>
                <a:avLst/>
                <a:gdLst>
                  <a:gd name="T0" fmla="*/ 8 w 228"/>
                  <a:gd name="T1" fmla="*/ 139 h 171"/>
                  <a:gd name="T2" fmla="*/ 3 w 228"/>
                  <a:gd name="T3" fmla="*/ 113 h 171"/>
                  <a:gd name="T4" fmla="*/ 0 w 228"/>
                  <a:gd name="T5" fmla="*/ 84 h 171"/>
                  <a:gd name="T6" fmla="*/ 0 w 228"/>
                  <a:gd name="T7" fmla="*/ 29 h 171"/>
                  <a:gd name="T8" fmla="*/ 3 w 228"/>
                  <a:gd name="T9" fmla="*/ 19 h 171"/>
                  <a:gd name="T10" fmla="*/ 11 w 228"/>
                  <a:gd name="T11" fmla="*/ 11 h 171"/>
                  <a:gd name="T12" fmla="*/ 34 w 228"/>
                  <a:gd name="T13" fmla="*/ 6 h 171"/>
                  <a:gd name="T14" fmla="*/ 61 w 228"/>
                  <a:gd name="T15" fmla="*/ 3 h 171"/>
                  <a:gd name="T16" fmla="*/ 108 w 228"/>
                  <a:gd name="T17" fmla="*/ 0 h 171"/>
                  <a:gd name="T18" fmla="*/ 160 w 228"/>
                  <a:gd name="T19" fmla="*/ 0 h 171"/>
                  <a:gd name="T20" fmla="*/ 210 w 228"/>
                  <a:gd name="T21" fmla="*/ 6 h 171"/>
                  <a:gd name="T22" fmla="*/ 217 w 228"/>
                  <a:gd name="T23" fmla="*/ 8 h 171"/>
                  <a:gd name="T24" fmla="*/ 223 w 228"/>
                  <a:gd name="T25" fmla="*/ 16 h 171"/>
                  <a:gd name="T26" fmla="*/ 228 w 228"/>
                  <a:gd name="T27" fmla="*/ 29 h 171"/>
                  <a:gd name="T28" fmla="*/ 228 w 228"/>
                  <a:gd name="T29" fmla="*/ 50 h 171"/>
                  <a:gd name="T30" fmla="*/ 228 w 228"/>
                  <a:gd name="T31" fmla="*/ 69 h 171"/>
                  <a:gd name="T32" fmla="*/ 223 w 228"/>
                  <a:gd name="T33" fmla="*/ 108 h 171"/>
                  <a:gd name="T34" fmla="*/ 220 w 228"/>
                  <a:gd name="T35" fmla="*/ 131 h 171"/>
                  <a:gd name="T36" fmla="*/ 217 w 228"/>
                  <a:gd name="T37" fmla="*/ 142 h 171"/>
                  <a:gd name="T38" fmla="*/ 212 w 228"/>
                  <a:gd name="T39" fmla="*/ 152 h 171"/>
                  <a:gd name="T40" fmla="*/ 197 w 228"/>
                  <a:gd name="T41" fmla="*/ 163 h 171"/>
                  <a:gd name="T42" fmla="*/ 189 w 228"/>
                  <a:gd name="T43" fmla="*/ 168 h 171"/>
                  <a:gd name="T44" fmla="*/ 181 w 228"/>
                  <a:gd name="T45" fmla="*/ 168 h 171"/>
                  <a:gd name="T46" fmla="*/ 144 w 228"/>
                  <a:gd name="T47" fmla="*/ 171 h 171"/>
                  <a:gd name="T48" fmla="*/ 108 w 228"/>
                  <a:gd name="T49" fmla="*/ 171 h 171"/>
                  <a:gd name="T50" fmla="*/ 34 w 228"/>
                  <a:gd name="T51" fmla="*/ 163 h 171"/>
                  <a:gd name="T52" fmla="*/ 27 w 228"/>
                  <a:gd name="T53" fmla="*/ 160 h 171"/>
                  <a:gd name="T54" fmla="*/ 19 w 228"/>
                  <a:gd name="T55" fmla="*/ 155 h 171"/>
                  <a:gd name="T56" fmla="*/ 11 w 228"/>
                  <a:gd name="T57" fmla="*/ 147 h 171"/>
                  <a:gd name="T58" fmla="*/ 8 w 228"/>
                  <a:gd name="T59" fmla="*/ 139 h 17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228"/>
                  <a:gd name="T91" fmla="*/ 0 h 171"/>
                  <a:gd name="T92" fmla="*/ 228 w 228"/>
                  <a:gd name="T93" fmla="*/ 171 h 171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228" h="171">
                    <a:moveTo>
                      <a:pt x="8" y="139"/>
                    </a:moveTo>
                    <a:lnTo>
                      <a:pt x="3" y="113"/>
                    </a:lnTo>
                    <a:lnTo>
                      <a:pt x="0" y="84"/>
                    </a:lnTo>
                    <a:lnTo>
                      <a:pt x="0" y="29"/>
                    </a:lnTo>
                    <a:lnTo>
                      <a:pt x="3" y="19"/>
                    </a:lnTo>
                    <a:lnTo>
                      <a:pt x="11" y="11"/>
                    </a:lnTo>
                    <a:lnTo>
                      <a:pt x="34" y="6"/>
                    </a:lnTo>
                    <a:lnTo>
                      <a:pt x="61" y="3"/>
                    </a:lnTo>
                    <a:lnTo>
                      <a:pt x="108" y="0"/>
                    </a:lnTo>
                    <a:lnTo>
                      <a:pt x="160" y="0"/>
                    </a:lnTo>
                    <a:lnTo>
                      <a:pt x="210" y="6"/>
                    </a:lnTo>
                    <a:lnTo>
                      <a:pt x="217" y="8"/>
                    </a:lnTo>
                    <a:lnTo>
                      <a:pt x="223" y="16"/>
                    </a:lnTo>
                    <a:lnTo>
                      <a:pt x="228" y="29"/>
                    </a:lnTo>
                    <a:lnTo>
                      <a:pt x="228" y="50"/>
                    </a:lnTo>
                    <a:lnTo>
                      <a:pt x="228" y="69"/>
                    </a:lnTo>
                    <a:lnTo>
                      <a:pt x="223" y="108"/>
                    </a:lnTo>
                    <a:lnTo>
                      <a:pt x="220" y="131"/>
                    </a:lnTo>
                    <a:lnTo>
                      <a:pt x="217" y="142"/>
                    </a:lnTo>
                    <a:lnTo>
                      <a:pt x="212" y="152"/>
                    </a:lnTo>
                    <a:lnTo>
                      <a:pt x="197" y="163"/>
                    </a:lnTo>
                    <a:lnTo>
                      <a:pt x="189" y="168"/>
                    </a:lnTo>
                    <a:lnTo>
                      <a:pt x="181" y="168"/>
                    </a:lnTo>
                    <a:lnTo>
                      <a:pt x="144" y="171"/>
                    </a:lnTo>
                    <a:lnTo>
                      <a:pt x="108" y="171"/>
                    </a:lnTo>
                    <a:lnTo>
                      <a:pt x="34" y="163"/>
                    </a:lnTo>
                    <a:lnTo>
                      <a:pt x="27" y="160"/>
                    </a:lnTo>
                    <a:lnTo>
                      <a:pt x="19" y="155"/>
                    </a:lnTo>
                    <a:lnTo>
                      <a:pt x="11" y="147"/>
                    </a:lnTo>
                    <a:lnTo>
                      <a:pt x="8" y="1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03" name="Freeform 4105"/>
              <p:cNvSpPr>
                <a:spLocks/>
              </p:cNvSpPr>
              <p:nvPr/>
            </p:nvSpPr>
            <p:spPr bwMode="auto">
              <a:xfrm>
                <a:off x="2899" y="3717"/>
                <a:ext cx="18" cy="10"/>
              </a:xfrm>
              <a:custGeom>
                <a:avLst/>
                <a:gdLst>
                  <a:gd name="T0" fmla="*/ 10 w 18"/>
                  <a:gd name="T1" fmla="*/ 0 h 10"/>
                  <a:gd name="T2" fmla="*/ 15 w 18"/>
                  <a:gd name="T3" fmla="*/ 2 h 10"/>
                  <a:gd name="T4" fmla="*/ 18 w 18"/>
                  <a:gd name="T5" fmla="*/ 5 h 10"/>
                  <a:gd name="T6" fmla="*/ 15 w 18"/>
                  <a:gd name="T7" fmla="*/ 8 h 10"/>
                  <a:gd name="T8" fmla="*/ 10 w 18"/>
                  <a:gd name="T9" fmla="*/ 10 h 10"/>
                  <a:gd name="T10" fmla="*/ 2 w 18"/>
                  <a:gd name="T11" fmla="*/ 8 h 10"/>
                  <a:gd name="T12" fmla="*/ 0 w 18"/>
                  <a:gd name="T13" fmla="*/ 5 h 10"/>
                  <a:gd name="T14" fmla="*/ 2 w 18"/>
                  <a:gd name="T15" fmla="*/ 2 h 10"/>
                  <a:gd name="T16" fmla="*/ 10 w 18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0"/>
                  <a:gd name="T29" fmla="*/ 18 w 18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0">
                    <a:moveTo>
                      <a:pt x="10" y="0"/>
                    </a:moveTo>
                    <a:lnTo>
                      <a:pt x="15" y="2"/>
                    </a:lnTo>
                    <a:lnTo>
                      <a:pt x="18" y="5"/>
                    </a:lnTo>
                    <a:lnTo>
                      <a:pt x="15" y="8"/>
                    </a:lnTo>
                    <a:lnTo>
                      <a:pt x="10" y="10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04" name="Freeform 4106"/>
              <p:cNvSpPr>
                <a:spLocks/>
              </p:cNvSpPr>
              <p:nvPr/>
            </p:nvSpPr>
            <p:spPr bwMode="auto">
              <a:xfrm>
                <a:off x="2925" y="3717"/>
                <a:ext cx="18" cy="10"/>
              </a:xfrm>
              <a:custGeom>
                <a:avLst/>
                <a:gdLst>
                  <a:gd name="T0" fmla="*/ 10 w 18"/>
                  <a:gd name="T1" fmla="*/ 0 h 10"/>
                  <a:gd name="T2" fmla="*/ 16 w 18"/>
                  <a:gd name="T3" fmla="*/ 2 h 10"/>
                  <a:gd name="T4" fmla="*/ 18 w 18"/>
                  <a:gd name="T5" fmla="*/ 5 h 10"/>
                  <a:gd name="T6" fmla="*/ 16 w 18"/>
                  <a:gd name="T7" fmla="*/ 8 h 10"/>
                  <a:gd name="T8" fmla="*/ 10 w 18"/>
                  <a:gd name="T9" fmla="*/ 10 h 10"/>
                  <a:gd name="T10" fmla="*/ 2 w 18"/>
                  <a:gd name="T11" fmla="*/ 8 h 10"/>
                  <a:gd name="T12" fmla="*/ 0 w 18"/>
                  <a:gd name="T13" fmla="*/ 5 h 10"/>
                  <a:gd name="T14" fmla="*/ 2 w 18"/>
                  <a:gd name="T15" fmla="*/ 2 h 10"/>
                  <a:gd name="T16" fmla="*/ 10 w 18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0"/>
                  <a:gd name="T29" fmla="*/ 18 w 18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0">
                    <a:moveTo>
                      <a:pt x="10" y="0"/>
                    </a:moveTo>
                    <a:lnTo>
                      <a:pt x="16" y="2"/>
                    </a:lnTo>
                    <a:lnTo>
                      <a:pt x="18" y="5"/>
                    </a:lnTo>
                    <a:lnTo>
                      <a:pt x="16" y="8"/>
                    </a:lnTo>
                    <a:lnTo>
                      <a:pt x="10" y="10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89E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05" name="Freeform 4107"/>
              <p:cNvSpPr>
                <a:spLocks/>
              </p:cNvSpPr>
              <p:nvPr/>
            </p:nvSpPr>
            <p:spPr bwMode="auto">
              <a:xfrm>
                <a:off x="2951" y="3717"/>
                <a:ext cx="18" cy="10"/>
              </a:xfrm>
              <a:custGeom>
                <a:avLst/>
                <a:gdLst>
                  <a:gd name="T0" fmla="*/ 8 w 18"/>
                  <a:gd name="T1" fmla="*/ 0 h 10"/>
                  <a:gd name="T2" fmla="*/ 16 w 18"/>
                  <a:gd name="T3" fmla="*/ 2 h 10"/>
                  <a:gd name="T4" fmla="*/ 18 w 18"/>
                  <a:gd name="T5" fmla="*/ 5 h 10"/>
                  <a:gd name="T6" fmla="*/ 16 w 18"/>
                  <a:gd name="T7" fmla="*/ 8 h 10"/>
                  <a:gd name="T8" fmla="*/ 8 w 18"/>
                  <a:gd name="T9" fmla="*/ 10 h 10"/>
                  <a:gd name="T10" fmla="*/ 3 w 18"/>
                  <a:gd name="T11" fmla="*/ 8 h 10"/>
                  <a:gd name="T12" fmla="*/ 0 w 18"/>
                  <a:gd name="T13" fmla="*/ 5 h 10"/>
                  <a:gd name="T14" fmla="*/ 3 w 18"/>
                  <a:gd name="T15" fmla="*/ 2 h 10"/>
                  <a:gd name="T16" fmla="*/ 8 w 18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0"/>
                  <a:gd name="T29" fmla="*/ 18 w 18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0">
                    <a:moveTo>
                      <a:pt x="8" y="0"/>
                    </a:moveTo>
                    <a:lnTo>
                      <a:pt x="16" y="2"/>
                    </a:lnTo>
                    <a:lnTo>
                      <a:pt x="18" y="5"/>
                    </a:lnTo>
                    <a:lnTo>
                      <a:pt x="16" y="8"/>
                    </a:lnTo>
                    <a:lnTo>
                      <a:pt x="8" y="10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89E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06" name="Freeform 4108"/>
              <p:cNvSpPr>
                <a:spLocks/>
              </p:cNvSpPr>
              <p:nvPr/>
            </p:nvSpPr>
            <p:spPr bwMode="auto">
              <a:xfrm>
                <a:off x="2789" y="3544"/>
                <a:ext cx="204" cy="152"/>
              </a:xfrm>
              <a:custGeom>
                <a:avLst/>
                <a:gdLst>
                  <a:gd name="T0" fmla="*/ 8 w 204"/>
                  <a:gd name="T1" fmla="*/ 123 h 152"/>
                  <a:gd name="T2" fmla="*/ 2 w 204"/>
                  <a:gd name="T3" fmla="*/ 99 h 152"/>
                  <a:gd name="T4" fmla="*/ 0 w 204"/>
                  <a:gd name="T5" fmla="*/ 73 h 152"/>
                  <a:gd name="T6" fmla="*/ 0 w 204"/>
                  <a:gd name="T7" fmla="*/ 23 h 152"/>
                  <a:gd name="T8" fmla="*/ 5 w 204"/>
                  <a:gd name="T9" fmla="*/ 13 h 152"/>
                  <a:gd name="T10" fmla="*/ 8 w 204"/>
                  <a:gd name="T11" fmla="*/ 10 h 152"/>
                  <a:gd name="T12" fmla="*/ 10 w 204"/>
                  <a:gd name="T13" fmla="*/ 8 h 152"/>
                  <a:gd name="T14" fmla="*/ 31 w 204"/>
                  <a:gd name="T15" fmla="*/ 3 h 152"/>
                  <a:gd name="T16" fmla="*/ 55 w 204"/>
                  <a:gd name="T17" fmla="*/ 0 h 152"/>
                  <a:gd name="T18" fmla="*/ 97 w 204"/>
                  <a:gd name="T19" fmla="*/ 0 h 152"/>
                  <a:gd name="T20" fmla="*/ 144 w 204"/>
                  <a:gd name="T21" fmla="*/ 0 h 152"/>
                  <a:gd name="T22" fmla="*/ 167 w 204"/>
                  <a:gd name="T23" fmla="*/ 0 h 152"/>
                  <a:gd name="T24" fmla="*/ 188 w 204"/>
                  <a:gd name="T25" fmla="*/ 5 h 152"/>
                  <a:gd name="T26" fmla="*/ 196 w 204"/>
                  <a:gd name="T27" fmla="*/ 8 h 152"/>
                  <a:gd name="T28" fmla="*/ 201 w 204"/>
                  <a:gd name="T29" fmla="*/ 10 h 152"/>
                  <a:gd name="T30" fmla="*/ 204 w 204"/>
                  <a:gd name="T31" fmla="*/ 23 h 152"/>
                  <a:gd name="T32" fmla="*/ 204 w 204"/>
                  <a:gd name="T33" fmla="*/ 60 h 152"/>
                  <a:gd name="T34" fmla="*/ 201 w 204"/>
                  <a:gd name="T35" fmla="*/ 94 h 152"/>
                  <a:gd name="T36" fmla="*/ 199 w 204"/>
                  <a:gd name="T37" fmla="*/ 115 h 152"/>
                  <a:gd name="T38" fmla="*/ 196 w 204"/>
                  <a:gd name="T39" fmla="*/ 126 h 152"/>
                  <a:gd name="T40" fmla="*/ 191 w 204"/>
                  <a:gd name="T41" fmla="*/ 134 h 152"/>
                  <a:gd name="T42" fmla="*/ 186 w 204"/>
                  <a:gd name="T43" fmla="*/ 139 h 152"/>
                  <a:gd name="T44" fmla="*/ 178 w 204"/>
                  <a:gd name="T45" fmla="*/ 144 h 152"/>
                  <a:gd name="T46" fmla="*/ 170 w 204"/>
                  <a:gd name="T47" fmla="*/ 149 h 152"/>
                  <a:gd name="T48" fmla="*/ 162 w 204"/>
                  <a:gd name="T49" fmla="*/ 149 h 152"/>
                  <a:gd name="T50" fmla="*/ 97 w 204"/>
                  <a:gd name="T51" fmla="*/ 152 h 152"/>
                  <a:gd name="T52" fmla="*/ 63 w 204"/>
                  <a:gd name="T53" fmla="*/ 149 h 152"/>
                  <a:gd name="T54" fmla="*/ 31 w 204"/>
                  <a:gd name="T55" fmla="*/ 144 h 152"/>
                  <a:gd name="T56" fmla="*/ 23 w 204"/>
                  <a:gd name="T57" fmla="*/ 141 h 152"/>
                  <a:gd name="T58" fmla="*/ 16 w 204"/>
                  <a:gd name="T59" fmla="*/ 139 h 152"/>
                  <a:gd name="T60" fmla="*/ 10 w 204"/>
                  <a:gd name="T61" fmla="*/ 131 h 152"/>
                  <a:gd name="T62" fmla="*/ 8 w 204"/>
                  <a:gd name="T63" fmla="*/ 123 h 15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04"/>
                  <a:gd name="T97" fmla="*/ 0 h 152"/>
                  <a:gd name="T98" fmla="*/ 204 w 204"/>
                  <a:gd name="T99" fmla="*/ 152 h 152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04" h="152">
                    <a:moveTo>
                      <a:pt x="8" y="123"/>
                    </a:moveTo>
                    <a:lnTo>
                      <a:pt x="2" y="99"/>
                    </a:lnTo>
                    <a:lnTo>
                      <a:pt x="0" y="73"/>
                    </a:lnTo>
                    <a:lnTo>
                      <a:pt x="0" y="23"/>
                    </a:lnTo>
                    <a:lnTo>
                      <a:pt x="5" y="13"/>
                    </a:lnTo>
                    <a:lnTo>
                      <a:pt x="8" y="10"/>
                    </a:lnTo>
                    <a:lnTo>
                      <a:pt x="10" y="8"/>
                    </a:lnTo>
                    <a:lnTo>
                      <a:pt x="31" y="3"/>
                    </a:lnTo>
                    <a:lnTo>
                      <a:pt x="55" y="0"/>
                    </a:lnTo>
                    <a:lnTo>
                      <a:pt x="97" y="0"/>
                    </a:lnTo>
                    <a:lnTo>
                      <a:pt x="144" y="0"/>
                    </a:lnTo>
                    <a:lnTo>
                      <a:pt x="167" y="0"/>
                    </a:lnTo>
                    <a:lnTo>
                      <a:pt x="188" y="5"/>
                    </a:lnTo>
                    <a:lnTo>
                      <a:pt x="196" y="8"/>
                    </a:lnTo>
                    <a:lnTo>
                      <a:pt x="201" y="10"/>
                    </a:lnTo>
                    <a:lnTo>
                      <a:pt x="204" y="23"/>
                    </a:lnTo>
                    <a:lnTo>
                      <a:pt x="204" y="60"/>
                    </a:lnTo>
                    <a:lnTo>
                      <a:pt x="201" y="94"/>
                    </a:lnTo>
                    <a:lnTo>
                      <a:pt x="199" y="115"/>
                    </a:lnTo>
                    <a:lnTo>
                      <a:pt x="196" y="126"/>
                    </a:lnTo>
                    <a:lnTo>
                      <a:pt x="191" y="134"/>
                    </a:lnTo>
                    <a:lnTo>
                      <a:pt x="186" y="139"/>
                    </a:lnTo>
                    <a:lnTo>
                      <a:pt x="178" y="144"/>
                    </a:lnTo>
                    <a:lnTo>
                      <a:pt x="170" y="149"/>
                    </a:lnTo>
                    <a:lnTo>
                      <a:pt x="162" y="149"/>
                    </a:lnTo>
                    <a:lnTo>
                      <a:pt x="97" y="152"/>
                    </a:lnTo>
                    <a:lnTo>
                      <a:pt x="63" y="149"/>
                    </a:lnTo>
                    <a:lnTo>
                      <a:pt x="31" y="144"/>
                    </a:lnTo>
                    <a:lnTo>
                      <a:pt x="23" y="141"/>
                    </a:lnTo>
                    <a:lnTo>
                      <a:pt x="16" y="139"/>
                    </a:lnTo>
                    <a:lnTo>
                      <a:pt x="10" y="131"/>
                    </a:lnTo>
                    <a:lnTo>
                      <a:pt x="8" y="123"/>
                    </a:lnTo>
                    <a:close/>
                  </a:path>
                </a:pathLst>
              </a:custGeom>
              <a:solidFill>
                <a:srgbClr val="00AEC4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07" name="Freeform 4109"/>
              <p:cNvSpPr>
                <a:spLocks/>
              </p:cNvSpPr>
              <p:nvPr/>
            </p:nvSpPr>
            <p:spPr bwMode="auto">
              <a:xfrm>
                <a:off x="2841" y="3567"/>
                <a:ext cx="118" cy="92"/>
              </a:xfrm>
              <a:custGeom>
                <a:avLst/>
                <a:gdLst>
                  <a:gd name="T0" fmla="*/ 3 w 118"/>
                  <a:gd name="T1" fmla="*/ 74 h 92"/>
                  <a:gd name="T2" fmla="*/ 0 w 118"/>
                  <a:gd name="T3" fmla="*/ 45 h 92"/>
                  <a:gd name="T4" fmla="*/ 0 w 118"/>
                  <a:gd name="T5" fmla="*/ 16 h 92"/>
                  <a:gd name="T6" fmla="*/ 3 w 118"/>
                  <a:gd name="T7" fmla="*/ 11 h 92"/>
                  <a:gd name="T8" fmla="*/ 5 w 118"/>
                  <a:gd name="T9" fmla="*/ 6 h 92"/>
                  <a:gd name="T10" fmla="*/ 32 w 118"/>
                  <a:gd name="T11" fmla="*/ 3 h 92"/>
                  <a:gd name="T12" fmla="*/ 58 w 118"/>
                  <a:gd name="T13" fmla="*/ 0 h 92"/>
                  <a:gd name="T14" fmla="*/ 84 w 118"/>
                  <a:gd name="T15" fmla="*/ 0 h 92"/>
                  <a:gd name="T16" fmla="*/ 110 w 118"/>
                  <a:gd name="T17" fmla="*/ 6 h 92"/>
                  <a:gd name="T18" fmla="*/ 115 w 118"/>
                  <a:gd name="T19" fmla="*/ 8 h 92"/>
                  <a:gd name="T20" fmla="*/ 118 w 118"/>
                  <a:gd name="T21" fmla="*/ 16 h 92"/>
                  <a:gd name="T22" fmla="*/ 118 w 118"/>
                  <a:gd name="T23" fmla="*/ 37 h 92"/>
                  <a:gd name="T24" fmla="*/ 115 w 118"/>
                  <a:gd name="T25" fmla="*/ 58 h 92"/>
                  <a:gd name="T26" fmla="*/ 115 w 118"/>
                  <a:gd name="T27" fmla="*/ 69 h 92"/>
                  <a:gd name="T28" fmla="*/ 110 w 118"/>
                  <a:gd name="T29" fmla="*/ 79 h 92"/>
                  <a:gd name="T30" fmla="*/ 105 w 118"/>
                  <a:gd name="T31" fmla="*/ 87 h 92"/>
                  <a:gd name="T32" fmla="*/ 94 w 118"/>
                  <a:gd name="T33" fmla="*/ 90 h 92"/>
                  <a:gd name="T34" fmla="*/ 55 w 118"/>
                  <a:gd name="T35" fmla="*/ 92 h 92"/>
                  <a:gd name="T36" fmla="*/ 18 w 118"/>
                  <a:gd name="T37" fmla="*/ 87 h 92"/>
                  <a:gd name="T38" fmla="*/ 8 w 118"/>
                  <a:gd name="T39" fmla="*/ 82 h 92"/>
                  <a:gd name="T40" fmla="*/ 3 w 118"/>
                  <a:gd name="T41" fmla="*/ 74 h 9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8"/>
                  <a:gd name="T64" fmla="*/ 0 h 92"/>
                  <a:gd name="T65" fmla="*/ 118 w 118"/>
                  <a:gd name="T66" fmla="*/ 92 h 9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8" h="92">
                    <a:moveTo>
                      <a:pt x="3" y="74"/>
                    </a:moveTo>
                    <a:lnTo>
                      <a:pt x="0" y="45"/>
                    </a:lnTo>
                    <a:lnTo>
                      <a:pt x="0" y="16"/>
                    </a:lnTo>
                    <a:lnTo>
                      <a:pt x="3" y="11"/>
                    </a:lnTo>
                    <a:lnTo>
                      <a:pt x="5" y="6"/>
                    </a:lnTo>
                    <a:lnTo>
                      <a:pt x="32" y="3"/>
                    </a:lnTo>
                    <a:lnTo>
                      <a:pt x="58" y="0"/>
                    </a:lnTo>
                    <a:lnTo>
                      <a:pt x="84" y="0"/>
                    </a:lnTo>
                    <a:lnTo>
                      <a:pt x="110" y="6"/>
                    </a:lnTo>
                    <a:lnTo>
                      <a:pt x="115" y="8"/>
                    </a:lnTo>
                    <a:lnTo>
                      <a:pt x="118" y="16"/>
                    </a:lnTo>
                    <a:lnTo>
                      <a:pt x="118" y="37"/>
                    </a:lnTo>
                    <a:lnTo>
                      <a:pt x="115" y="58"/>
                    </a:lnTo>
                    <a:lnTo>
                      <a:pt x="115" y="69"/>
                    </a:lnTo>
                    <a:lnTo>
                      <a:pt x="110" y="79"/>
                    </a:lnTo>
                    <a:lnTo>
                      <a:pt x="105" y="87"/>
                    </a:lnTo>
                    <a:lnTo>
                      <a:pt x="94" y="90"/>
                    </a:lnTo>
                    <a:lnTo>
                      <a:pt x="55" y="92"/>
                    </a:lnTo>
                    <a:lnTo>
                      <a:pt x="18" y="87"/>
                    </a:lnTo>
                    <a:lnTo>
                      <a:pt x="8" y="82"/>
                    </a:lnTo>
                    <a:lnTo>
                      <a:pt x="3" y="74"/>
                    </a:lnTo>
                    <a:close/>
                  </a:path>
                </a:pathLst>
              </a:custGeom>
              <a:solidFill>
                <a:srgbClr val="7CC7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08" name="Freeform 4110"/>
              <p:cNvSpPr>
                <a:spLocks/>
              </p:cNvSpPr>
              <p:nvPr/>
            </p:nvSpPr>
            <p:spPr bwMode="auto">
              <a:xfrm>
                <a:off x="2802" y="3552"/>
                <a:ext cx="183" cy="136"/>
              </a:xfrm>
              <a:custGeom>
                <a:avLst/>
                <a:gdLst>
                  <a:gd name="T0" fmla="*/ 5 w 183"/>
                  <a:gd name="T1" fmla="*/ 118 h 136"/>
                  <a:gd name="T2" fmla="*/ 0 w 183"/>
                  <a:gd name="T3" fmla="*/ 94 h 136"/>
                  <a:gd name="T4" fmla="*/ 0 w 183"/>
                  <a:gd name="T5" fmla="*/ 71 h 136"/>
                  <a:gd name="T6" fmla="*/ 0 w 183"/>
                  <a:gd name="T7" fmla="*/ 23 h 136"/>
                  <a:gd name="T8" fmla="*/ 3 w 183"/>
                  <a:gd name="T9" fmla="*/ 15 h 136"/>
                  <a:gd name="T10" fmla="*/ 8 w 183"/>
                  <a:gd name="T11" fmla="*/ 8 h 136"/>
                  <a:gd name="T12" fmla="*/ 29 w 183"/>
                  <a:gd name="T13" fmla="*/ 2 h 136"/>
                  <a:gd name="T14" fmla="*/ 50 w 183"/>
                  <a:gd name="T15" fmla="*/ 0 h 136"/>
                  <a:gd name="T16" fmla="*/ 89 w 183"/>
                  <a:gd name="T17" fmla="*/ 0 h 136"/>
                  <a:gd name="T18" fmla="*/ 131 w 183"/>
                  <a:gd name="T19" fmla="*/ 0 h 136"/>
                  <a:gd name="T20" fmla="*/ 152 w 183"/>
                  <a:gd name="T21" fmla="*/ 0 h 136"/>
                  <a:gd name="T22" fmla="*/ 173 w 183"/>
                  <a:gd name="T23" fmla="*/ 5 h 136"/>
                  <a:gd name="T24" fmla="*/ 178 w 183"/>
                  <a:gd name="T25" fmla="*/ 8 h 136"/>
                  <a:gd name="T26" fmla="*/ 183 w 183"/>
                  <a:gd name="T27" fmla="*/ 10 h 136"/>
                  <a:gd name="T28" fmla="*/ 144 w 183"/>
                  <a:gd name="T29" fmla="*/ 5 h 136"/>
                  <a:gd name="T30" fmla="*/ 102 w 183"/>
                  <a:gd name="T31" fmla="*/ 5 h 136"/>
                  <a:gd name="T32" fmla="*/ 63 w 183"/>
                  <a:gd name="T33" fmla="*/ 8 h 136"/>
                  <a:gd name="T34" fmla="*/ 21 w 183"/>
                  <a:gd name="T35" fmla="*/ 13 h 136"/>
                  <a:gd name="T36" fmla="*/ 16 w 183"/>
                  <a:gd name="T37" fmla="*/ 21 h 136"/>
                  <a:gd name="T38" fmla="*/ 13 w 183"/>
                  <a:gd name="T39" fmla="*/ 29 h 136"/>
                  <a:gd name="T40" fmla="*/ 13 w 183"/>
                  <a:gd name="T41" fmla="*/ 76 h 136"/>
                  <a:gd name="T42" fmla="*/ 13 w 183"/>
                  <a:gd name="T43" fmla="*/ 99 h 136"/>
                  <a:gd name="T44" fmla="*/ 18 w 183"/>
                  <a:gd name="T45" fmla="*/ 123 h 136"/>
                  <a:gd name="T46" fmla="*/ 21 w 183"/>
                  <a:gd name="T47" fmla="*/ 131 h 136"/>
                  <a:gd name="T48" fmla="*/ 29 w 183"/>
                  <a:gd name="T49" fmla="*/ 136 h 136"/>
                  <a:gd name="T50" fmla="*/ 29 w 183"/>
                  <a:gd name="T51" fmla="*/ 136 h 136"/>
                  <a:gd name="T52" fmla="*/ 26 w 183"/>
                  <a:gd name="T53" fmla="*/ 136 h 136"/>
                  <a:gd name="T54" fmla="*/ 13 w 183"/>
                  <a:gd name="T55" fmla="*/ 128 h 136"/>
                  <a:gd name="T56" fmla="*/ 5 w 183"/>
                  <a:gd name="T57" fmla="*/ 118 h 1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83"/>
                  <a:gd name="T88" fmla="*/ 0 h 136"/>
                  <a:gd name="T89" fmla="*/ 183 w 183"/>
                  <a:gd name="T90" fmla="*/ 136 h 1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83" h="136">
                    <a:moveTo>
                      <a:pt x="5" y="118"/>
                    </a:moveTo>
                    <a:lnTo>
                      <a:pt x="0" y="94"/>
                    </a:lnTo>
                    <a:lnTo>
                      <a:pt x="0" y="71"/>
                    </a:lnTo>
                    <a:lnTo>
                      <a:pt x="0" y="23"/>
                    </a:lnTo>
                    <a:lnTo>
                      <a:pt x="3" y="15"/>
                    </a:lnTo>
                    <a:lnTo>
                      <a:pt x="8" y="8"/>
                    </a:lnTo>
                    <a:lnTo>
                      <a:pt x="29" y="2"/>
                    </a:lnTo>
                    <a:lnTo>
                      <a:pt x="50" y="0"/>
                    </a:lnTo>
                    <a:lnTo>
                      <a:pt x="89" y="0"/>
                    </a:lnTo>
                    <a:lnTo>
                      <a:pt x="131" y="0"/>
                    </a:lnTo>
                    <a:lnTo>
                      <a:pt x="152" y="0"/>
                    </a:lnTo>
                    <a:lnTo>
                      <a:pt x="173" y="5"/>
                    </a:lnTo>
                    <a:lnTo>
                      <a:pt x="178" y="8"/>
                    </a:lnTo>
                    <a:lnTo>
                      <a:pt x="183" y="10"/>
                    </a:lnTo>
                    <a:lnTo>
                      <a:pt x="144" y="5"/>
                    </a:lnTo>
                    <a:lnTo>
                      <a:pt x="102" y="5"/>
                    </a:lnTo>
                    <a:lnTo>
                      <a:pt x="63" y="8"/>
                    </a:lnTo>
                    <a:lnTo>
                      <a:pt x="21" y="13"/>
                    </a:lnTo>
                    <a:lnTo>
                      <a:pt x="16" y="21"/>
                    </a:lnTo>
                    <a:lnTo>
                      <a:pt x="13" y="29"/>
                    </a:lnTo>
                    <a:lnTo>
                      <a:pt x="13" y="76"/>
                    </a:lnTo>
                    <a:lnTo>
                      <a:pt x="13" y="99"/>
                    </a:lnTo>
                    <a:lnTo>
                      <a:pt x="18" y="123"/>
                    </a:lnTo>
                    <a:lnTo>
                      <a:pt x="21" y="131"/>
                    </a:lnTo>
                    <a:lnTo>
                      <a:pt x="29" y="136"/>
                    </a:lnTo>
                    <a:lnTo>
                      <a:pt x="26" y="136"/>
                    </a:lnTo>
                    <a:lnTo>
                      <a:pt x="13" y="128"/>
                    </a:lnTo>
                    <a:lnTo>
                      <a:pt x="5" y="118"/>
                    </a:lnTo>
                    <a:close/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09" name="Freeform 4111"/>
              <p:cNvSpPr>
                <a:spLocks/>
              </p:cNvSpPr>
              <p:nvPr/>
            </p:nvSpPr>
            <p:spPr bwMode="auto">
              <a:xfrm>
                <a:off x="3077" y="3829"/>
                <a:ext cx="65" cy="66"/>
              </a:xfrm>
              <a:custGeom>
                <a:avLst/>
                <a:gdLst>
                  <a:gd name="T0" fmla="*/ 2 w 65"/>
                  <a:gd name="T1" fmla="*/ 11 h 66"/>
                  <a:gd name="T2" fmla="*/ 2 w 65"/>
                  <a:gd name="T3" fmla="*/ 14 h 66"/>
                  <a:gd name="T4" fmla="*/ 0 w 65"/>
                  <a:gd name="T5" fmla="*/ 16 h 66"/>
                  <a:gd name="T6" fmla="*/ 0 w 65"/>
                  <a:gd name="T7" fmla="*/ 32 h 66"/>
                  <a:gd name="T8" fmla="*/ 0 w 65"/>
                  <a:gd name="T9" fmla="*/ 37 h 66"/>
                  <a:gd name="T10" fmla="*/ 2 w 65"/>
                  <a:gd name="T11" fmla="*/ 45 h 66"/>
                  <a:gd name="T12" fmla="*/ 7 w 65"/>
                  <a:gd name="T13" fmla="*/ 55 h 66"/>
                  <a:gd name="T14" fmla="*/ 18 w 65"/>
                  <a:gd name="T15" fmla="*/ 63 h 66"/>
                  <a:gd name="T16" fmla="*/ 28 w 65"/>
                  <a:gd name="T17" fmla="*/ 66 h 66"/>
                  <a:gd name="T18" fmla="*/ 39 w 65"/>
                  <a:gd name="T19" fmla="*/ 63 h 66"/>
                  <a:gd name="T20" fmla="*/ 49 w 65"/>
                  <a:gd name="T21" fmla="*/ 55 h 66"/>
                  <a:gd name="T22" fmla="*/ 60 w 65"/>
                  <a:gd name="T23" fmla="*/ 45 h 66"/>
                  <a:gd name="T24" fmla="*/ 62 w 65"/>
                  <a:gd name="T25" fmla="*/ 42 h 66"/>
                  <a:gd name="T26" fmla="*/ 65 w 65"/>
                  <a:gd name="T27" fmla="*/ 37 h 66"/>
                  <a:gd name="T28" fmla="*/ 65 w 65"/>
                  <a:gd name="T29" fmla="*/ 37 h 66"/>
                  <a:gd name="T30" fmla="*/ 65 w 65"/>
                  <a:gd name="T31" fmla="*/ 35 h 66"/>
                  <a:gd name="T32" fmla="*/ 65 w 65"/>
                  <a:gd name="T33" fmla="*/ 29 h 66"/>
                  <a:gd name="T34" fmla="*/ 65 w 65"/>
                  <a:gd name="T35" fmla="*/ 21 h 66"/>
                  <a:gd name="T36" fmla="*/ 57 w 65"/>
                  <a:gd name="T37" fmla="*/ 11 h 66"/>
                  <a:gd name="T38" fmla="*/ 44 w 65"/>
                  <a:gd name="T39" fmla="*/ 3 h 66"/>
                  <a:gd name="T40" fmla="*/ 31 w 65"/>
                  <a:gd name="T41" fmla="*/ 0 h 66"/>
                  <a:gd name="T42" fmla="*/ 26 w 65"/>
                  <a:gd name="T43" fmla="*/ 0 h 66"/>
                  <a:gd name="T44" fmla="*/ 18 w 65"/>
                  <a:gd name="T45" fmla="*/ 0 h 66"/>
                  <a:gd name="T46" fmla="*/ 10 w 65"/>
                  <a:gd name="T47" fmla="*/ 3 h 66"/>
                  <a:gd name="T48" fmla="*/ 2 w 65"/>
                  <a:gd name="T49" fmla="*/ 8 h 66"/>
                  <a:gd name="T50" fmla="*/ 2 w 65"/>
                  <a:gd name="T51" fmla="*/ 8 h 66"/>
                  <a:gd name="T52" fmla="*/ 2 w 65"/>
                  <a:gd name="T53" fmla="*/ 11 h 6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5"/>
                  <a:gd name="T82" fmla="*/ 0 h 66"/>
                  <a:gd name="T83" fmla="*/ 65 w 65"/>
                  <a:gd name="T84" fmla="*/ 66 h 6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5" h="66">
                    <a:moveTo>
                      <a:pt x="2" y="11"/>
                    </a:moveTo>
                    <a:lnTo>
                      <a:pt x="2" y="14"/>
                    </a:lnTo>
                    <a:lnTo>
                      <a:pt x="0" y="16"/>
                    </a:lnTo>
                    <a:lnTo>
                      <a:pt x="0" y="32"/>
                    </a:lnTo>
                    <a:lnTo>
                      <a:pt x="0" y="37"/>
                    </a:lnTo>
                    <a:lnTo>
                      <a:pt x="2" y="45"/>
                    </a:lnTo>
                    <a:lnTo>
                      <a:pt x="7" y="55"/>
                    </a:lnTo>
                    <a:lnTo>
                      <a:pt x="18" y="63"/>
                    </a:lnTo>
                    <a:lnTo>
                      <a:pt x="28" y="66"/>
                    </a:lnTo>
                    <a:lnTo>
                      <a:pt x="39" y="63"/>
                    </a:lnTo>
                    <a:lnTo>
                      <a:pt x="49" y="55"/>
                    </a:lnTo>
                    <a:lnTo>
                      <a:pt x="60" y="45"/>
                    </a:lnTo>
                    <a:lnTo>
                      <a:pt x="62" y="42"/>
                    </a:lnTo>
                    <a:lnTo>
                      <a:pt x="65" y="37"/>
                    </a:lnTo>
                    <a:lnTo>
                      <a:pt x="65" y="35"/>
                    </a:lnTo>
                    <a:lnTo>
                      <a:pt x="65" y="29"/>
                    </a:lnTo>
                    <a:lnTo>
                      <a:pt x="65" y="21"/>
                    </a:lnTo>
                    <a:lnTo>
                      <a:pt x="57" y="11"/>
                    </a:lnTo>
                    <a:lnTo>
                      <a:pt x="44" y="3"/>
                    </a:lnTo>
                    <a:lnTo>
                      <a:pt x="31" y="0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0" y="3"/>
                    </a:lnTo>
                    <a:lnTo>
                      <a:pt x="2" y="8"/>
                    </a:lnTo>
                    <a:lnTo>
                      <a:pt x="2" y="11"/>
                    </a:lnTo>
                    <a:close/>
                  </a:path>
                </a:pathLst>
              </a:custGeom>
              <a:solidFill>
                <a:srgbClr val="758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10" name="Freeform 4112"/>
              <p:cNvSpPr>
                <a:spLocks/>
              </p:cNvSpPr>
              <p:nvPr/>
            </p:nvSpPr>
            <p:spPr bwMode="auto">
              <a:xfrm>
                <a:off x="3077" y="3837"/>
                <a:ext cx="5" cy="8"/>
              </a:xfrm>
              <a:custGeom>
                <a:avLst/>
                <a:gdLst>
                  <a:gd name="T0" fmla="*/ 2 w 5"/>
                  <a:gd name="T1" fmla="*/ 8 h 8"/>
                  <a:gd name="T2" fmla="*/ 2 w 5"/>
                  <a:gd name="T3" fmla="*/ 8 h 8"/>
                  <a:gd name="T4" fmla="*/ 2 w 5"/>
                  <a:gd name="T5" fmla="*/ 8 h 8"/>
                  <a:gd name="T6" fmla="*/ 2 w 5"/>
                  <a:gd name="T7" fmla="*/ 8 h 8"/>
                  <a:gd name="T8" fmla="*/ 2 w 5"/>
                  <a:gd name="T9" fmla="*/ 6 h 8"/>
                  <a:gd name="T10" fmla="*/ 2 w 5"/>
                  <a:gd name="T11" fmla="*/ 6 h 8"/>
                  <a:gd name="T12" fmla="*/ 2 w 5"/>
                  <a:gd name="T13" fmla="*/ 6 h 8"/>
                  <a:gd name="T14" fmla="*/ 2 w 5"/>
                  <a:gd name="T15" fmla="*/ 3 h 8"/>
                  <a:gd name="T16" fmla="*/ 2 w 5"/>
                  <a:gd name="T17" fmla="*/ 3 h 8"/>
                  <a:gd name="T18" fmla="*/ 5 w 5"/>
                  <a:gd name="T19" fmla="*/ 3 h 8"/>
                  <a:gd name="T20" fmla="*/ 0 w 5"/>
                  <a:gd name="T21" fmla="*/ 0 h 8"/>
                  <a:gd name="T22" fmla="*/ 0 w 5"/>
                  <a:gd name="T23" fmla="*/ 3 h 8"/>
                  <a:gd name="T24" fmla="*/ 0 w 5"/>
                  <a:gd name="T25" fmla="*/ 3 h 8"/>
                  <a:gd name="T26" fmla="*/ 0 w 5"/>
                  <a:gd name="T27" fmla="*/ 3 h 8"/>
                  <a:gd name="T28" fmla="*/ 0 w 5"/>
                  <a:gd name="T29" fmla="*/ 6 h 8"/>
                  <a:gd name="T30" fmla="*/ 0 w 5"/>
                  <a:gd name="T31" fmla="*/ 6 h 8"/>
                  <a:gd name="T32" fmla="*/ 0 w 5"/>
                  <a:gd name="T33" fmla="*/ 6 h 8"/>
                  <a:gd name="T34" fmla="*/ 0 w 5"/>
                  <a:gd name="T35" fmla="*/ 8 h 8"/>
                  <a:gd name="T36" fmla="*/ 0 w 5"/>
                  <a:gd name="T37" fmla="*/ 8 h 8"/>
                  <a:gd name="T38" fmla="*/ 0 w 5"/>
                  <a:gd name="T39" fmla="*/ 8 h 8"/>
                  <a:gd name="T40" fmla="*/ 2 w 5"/>
                  <a:gd name="T41" fmla="*/ 8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8"/>
                  <a:gd name="T65" fmla="*/ 5 w 5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8">
                    <a:moveTo>
                      <a:pt x="2" y="8"/>
                    </a:moveTo>
                    <a:lnTo>
                      <a:pt x="2" y="8"/>
                    </a:lnTo>
                    <a:lnTo>
                      <a:pt x="2" y="6"/>
                    </a:lnTo>
                    <a:lnTo>
                      <a:pt x="2" y="3"/>
                    </a:lnTo>
                    <a:lnTo>
                      <a:pt x="5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11" name="Freeform 4113"/>
              <p:cNvSpPr>
                <a:spLocks/>
              </p:cNvSpPr>
              <p:nvPr/>
            </p:nvSpPr>
            <p:spPr bwMode="auto">
              <a:xfrm>
                <a:off x="3074" y="3845"/>
                <a:ext cx="5" cy="29"/>
              </a:xfrm>
              <a:custGeom>
                <a:avLst/>
                <a:gdLst>
                  <a:gd name="T0" fmla="*/ 5 w 5"/>
                  <a:gd name="T1" fmla="*/ 29 h 29"/>
                  <a:gd name="T2" fmla="*/ 5 w 5"/>
                  <a:gd name="T3" fmla="*/ 29 h 29"/>
                  <a:gd name="T4" fmla="*/ 5 w 5"/>
                  <a:gd name="T5" fmla="*/ 24 h 29"/>
                  <a:gd name="T6" fmla="*/ 5 w 5"/>
                  <a:gd name="T7" fmla="*/ 21 h 29"/>
                  <a:gd name="T8" fmla="*/ 5 w 5"/>
                  <a:gd name="T9" fmla="*/ 19 h 29"/>
                  <a:gd name="T10" fmla="*/ 5 w 5"/>
                  <a:gd name="T11" fmla="*/ 16 h 29"/>
                  <a:gd name="T12" fmla="*/ 5 w 5"/>
                  <a:gd name="T13" fmla="*/ 11 h 29"/>
                  <a:gd name="T14" fmla="*/ 5 w 5"/>
                  <a:gd name="T15" fmla="*/ 8 h 29"/>
                  <a:gd name="T16" fmla="*/ 5 w 5"/>
                  <a:gd name="T17" fmla="*/ 5 h 29"/>
                  <a:gd name="T18" fmla="*/ 5 w 5"/>
                  <a:gd name="T19" fmla="*/ 0 h 29"/>
                  <a:gd name="T20" fmla="*/ 3 w 5"/>
                  <a:gd name="T21" fmla="*/ 0 h 29"/>
                  <a:gd name="T22" fmla="*/ 3 w 5"/>
                  <a:gd name="T23" fmla="*/ 3 h 29"/>
                  <a:gd name="T24" fmla="*/ 0 w 5"/>
                  <a:gd name="T25" fmla="*/ 8 h 29"/>
                  <a:gd name="T26" fmla="*/ 0 w 5"/>
                  <a:gd name="T27" fmla="*/ 11 h 29"/>
                  <a:gd name="T28" fmla="*/ 0 w 5"/>
                  <a:gd name="T29" fmla="*/ 16 h 29"/>
                  <a:gd name="T30" fmla="*/ 0 w 5"/>
                  <a:gd name="T31" fmla="*/ 19 h 29"/>
                  <a:gd name="T32" fmla="*/ 0 w 5"/>
                  <a:gd name="T33" fmla="*/ 21 h 29"/>
                  <a:gd name="T34" fmla="*/ 3 w 5"/>
                  <a:gd name="T35" fmla="*/ 26 h 29"/>
                  <a:gd name="T36" fmla="*/ 3 w 5"/>
                  <a:gd name="T37" fmla="*/ 29 h 29"/>
                  <a:gd name="T38" fmla="*/ 3 w 5"/>
                  <a:gd name="T39" fmla="*/ 29 h 29"/>
                  <a:gd name="T40" fmla="*/ 5 w 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9"/>
                  <a:gd name="T65" fmla="*/ 5 w 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9">
                    <a:moveTo>
                      <a:pt x="5" y="29"/>
                    </a:moveTo>
                    <a:lnTo>
                      <a:pt x="5" y="29"/>
                    </a:lnTo>
                    <a:lnTo>
                      <a:pt x="5" y="24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5" y="16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3" y="3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3" y="26"/>
                    </a:lnTo>
                    <a:lnTo>
                      <a:pt x="3" y="29"/>
                    </a:lnTo>
                    <a:lnTo>
                      <a:pt x="5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12" name="Freeform 4114"/>
              <p:cNvSpPr>
                <a:spLocks/>
              </p:cNvSpPr>
              <p:nvPr/>
            </p:nvSpPr>
            <p:spPr bwMode="auto">
              <a:xfrm>
                <a:off x="3077" y="3874"/>
                <a:ext cx="21" cy="18"/>
              </a:xfrm>
              <a:custGeom>
                <a:avLst/>
                <a:gdLst>
                  <a:gd name="T0" fmla="*/ 21 w 21"/>
                  <a:gd name="T1" fmla="*/ 16 h 18"/>
                  <a:gd name="T2" fmla="*/ 21 w 21"/>
                  <a:gd name="T3" fmla="*/ 16 h 18"/>
                  <a:gd name="T4" fmla="*/ 18 w 21"/>
                  <a:gd name="T5" fmla="*/ 13 h 18"/>
                  <a:gd name="T6" fmla="*/ 15 w 21"/>
                  <a:gd name="T7" fmla="*/ 13 h 18"/>
                  <a:gd name="T8" fmla="*/ 13 w 21"/>
                  <a:gd name="T9" fmla="*/ 10 h 18"/>
                  <a:gd name="T10" fmla="*/ 10 w 21"/>
                  <a:gd name="T11" fmla="*/ 8 h 18"/>
                  <a:gd name="T12" fmla="*/ 7 w 21"/>
                  <a:gd name="T13" fmla="*/ 5 h 18"/>
                  <a:gd name="T14" fmla="*/ 5 w 21"/>
                  <a:gd name="T15" fmla="*/ 5 h 18"/>
                  <a:gd name="T16" fmla="*/ 5 w 21"/>
                  <a:gd name="T17" fmla="*/ 3 h 18"/>
                  <a:gd name="T18" fmla="*/ 2 w 21"/>
                  <a:gd name="T19" fmla="*/ 0 h 18"/>
                  <a:gd name="T20" fmla="*/ 0 w 21"/>
                  <a:gd name="T21" fmla="*/ 0 h 18"/>
                  <a:gd name="T22" fmla="*/ 0 w 21"/>
                  <a:gd name="T23" fmla="*/ 3 h 18"/>
                  <a:gd name="T24" fmla="*/ 2 w 21"/>
                  <a:gd name="T25" fmla="*/ 5 h 18"/>
                  <a:gd name="T26" fmla="*/ 5 w 21"/>
                  <a:gd name="T27" fmla="*/ 8 h 18"/>
                  <a:gd name="T28" fmla="*/ 7 w 21"/>
                  <a:gd name="T29" fmla="*/ 10 h 18"/>
                  <a:gd name="T30" fmla="*/ 10 w 21"/>
                  <a:gd name="T31" fmla="*/ 13 h 18"/>
                  <a:gd name="T32" fmla="*/ 13 w 21"/>
                  <a:gd name="T33" fmla="*/ 16 h 18"/>
                  <a:gd name="T34" fmla="*/ 15 w 21"/>
                  <a:gd name="T35" fmla="*/ 18 h 18"/>
                  <a:gd name="T36" fmla="*/ 18 w 21"/>
                  <a:gd name="T37" fmla="*/ 18 h 18"/>
                  <a:gd name="T38" fmla="*/ 18 w 21"/>
                  <a:gd name="T39" fmla="*/ 18 h 18"/>
                  <a:gd name="T40" fmla="*/ 21 w 21"/>
                  <a:gd name="T41" fmla="*/ 16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8"/>
                  <a:gd name="T65" fmla="*/ 21 w 21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8">
                    <a:moveTo>
                      <a:pt x="21" y="16"/>
                    </a:moveTo>
                    <a:lnTo>
                      <a:pt x="21" y="16"/>
                    </a:lnTo>
                    <a:lnTo>
                      <a:pt x="18" y="13"/>
                    </a:lnTo>
                    <a:lnTo>
                      <a:pt x="15" y="13"/>
                    </a:lnTo>
                    <a:lnTo>
                      <a:pt x="13" y="10"/>
                    </a:lnTo>
                    <a:lnTo>
                      <a:pt x="10" y="8"/>
                    </a:lnTo>
                    <a:lnTo>
                      <a:pt x="7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5" y="8"/>
                    </a:lnTo>
                    <a:lnTo>
                      <a:pt x="7" y="10"/>
                    </a:lnTo>
                    <a:lnTo>
                      <a:pt x="10" y="13"/>
                    </a:lnTo>
                    <a:lnTo>
                      <a:pt x="13" y="16"/>
                    </a:lnTo>
                    <a:lnTo>
                      <a:pt x="15" y="18"/>
                    </a:lnTo>
                    <a:lnTo>
                      <a:pt x="18" y="18"/>
                    </a:lnTo>
                    <a:lnTo>
                      <a:pt x="21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13" name="Freeform 4115"/>
              <p:cNvSpPr>
                <a:spLocks/>
              </p:cNvSpPr>
              <p:nvPr/>
            </p:nvSpPr>
            <p:spPr bwMode="auto">
              <a:xfrm>
                <a:off x="3095" y="3890"/>
                <a:ext cx="21" cy="8"/>
              </a:xfrm>
              <a:custGeom>
                <a:avLst/>
                <a:gdLst>
                  <a:gd name="T0" fmla="*/ 18 w 21"/>
                  <a:gd name="T1" fmla="*/ 2 h 8"/>
                  <a:gd name="T2" fmla="*/ 18 w 21"/>
                  <a:gd name="T3" fmla="*/ 2 h 8"/>
                  <a:gd name="T4" fmla="*/ 18 w 21"/>
                  <a:gd name="T5" fmla="*/ 2 h 8"/>
                  <a:gd name="T6" fmla="*/ 16 w 21"/>
                  <a:gd name="T7" fmla="*/ 2 h 8"/>
                  <a:gd name="T8" fmla="*/ 13 w 21"/>
                  <a:gd name="T9" fmla="*/ 2 h 8"/>
                  <a:gd name="T10" fmla="*/ 10 w 21"/>
                  <a:gd name="T11" fmla="*/ 2 h 8"/>
                  <a:gd name="T12" fmla="*/ 8 w 21"/>
                  <a:gd name="T13" fmla="*/ 2 h 8"/>
                  <a:gd name="T14" fmla="*/ 5 w 21"/>
                  <a:gd name="T15" fmla="*/ 2 h 8"/>
                  <a:gd name="T16" fmla="*/ 3 w 21"/>
                  <a:gd name="T17" fmla="*/ 0 h 8"/>
                  <a:gd name="T18" fmla="*/ 3 w 21"/>
                  <a:gd name="T19" fmla="*/ 0 h 8"/>
                  <a:gd name="T20" fmla="*/ 0 w 21"/>
                  <a:gd name="T21" fmla="*/ 2 h 8"/>
                  <a:gd name="T22" fmla="*/ 3 w 21"/>
                  <a:gd name="T23" fmla="*/ 5 h 8"/>
                  <a:gd name="T24" fmla="*/ 5 w 21"/>
                  <a:gd name="T25" fmla="*/ 5 h 8"/>
                  <a:gd name="T26" fmla="*/ 8 w 21"/>
                  <a:gd name="T27" fmla="*/ 5 h 8"/>
                  <a:gd name="T28" fmla="*/ 10 w 21"/>
                  <a:gd name="T29" fmla="*/ 5 h 8"/>
                  <a:gd name="T30" fmla="*/ 13 w 21"/>
                  <a:gd name="T31" fmla="*/ 8 h 8"/>
                  <a:gd name="T32" fmla="*/ 16 w 21"/>
                  <a:gd name="T33" fmla="*/ 5 h 8"/>
                  <a:gd name="T34" fmla="*/ 18 w 21"/>
                  <a:gd name="T35" fmla="*/ 5 h 8"/>
                  <a:gd name="T36" fmla="*/ 21 w 21"/>
                  <a:gd name="T37" fmla="*/ 5 h 8"/>
                  <a:gd name="T38" fmla="*/ 21 w 21"/>
                  <a:gd name="T39" fmla="*/ 5 h 8"/>
                  <a:gd name="T40" fmla="*/ 18 w 21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18" y="2"/>
                    </a:moveTo>
                    <a:lnTo>
                      <a:pt x="18" y="2"/>
                    </a:lnTo>
                    <a:lnTo>
                      <a:pt x="16" y="2"/>
                    </a:lnTo>
                    <a:lnTo>
                      <a:pt x="13" y="2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3" y="8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21" y="5"/>
                    </a:lnTo>
                    <a:lnTo>
                      <a:pt x="18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14" name="Freeform 4116"/>
              <p:cNvSpPr>
                <a:spLocks/>
              </p:cNvSpPr>
              <p:nvPr/>
            </p:nvSpPr>
            <p:spPr bwMode="auto">
              <a:xfrm>
                <a:off x="3113" y="3871"/>
                <a:ext cx="26" cy="24"/>
              </a:xfrm>
              <a:custGeom>
                <a:avLst/>
                <a:gdLst>
                  <a:gd name="T0" fmla="*/ 21 w 26"/>
                  <a:gd name="T1" fmla="*/ 0 h 24"/>
                  <a:gd name="T2" fmla="*/ 21 w 26"/>
                  <a:gd name="T3" fmla="*/ 0 h 24"/>
                  <a:gd name="T4" fmla="*/ 21 w 26"/>
                  <a:gd name="T5" fmla="*/ 6 h 24"/>
                  <a:gd name="T6" fmla="*/ 19 w 26"/>
                  <a:gd name="T7" fmla="*/ 8 h 24"/>
                  <a:gd name="T8" fmla="*/ 16 w 26"/>
                  <a:gd name="T9" fmla="*/ 11 h 24"/>
                  <a:gd name="T10" fmla="*/ 13 w 26"/>
                  <a:gd name="T11" fmla="*/ 13 h 24"/>
                  <a:gd name="T12" fmla="*/ 11 w 26"/>
                  <a:gd name="T13" fmla="*/ 16 h 24"/>
                  <a:gd name="T14" fmla="*/ 8 w 26"/>
                  <a:gd name="T15" fmla="*/ 16 h 24"/>
                  <a:gd name="T16" fmla="*/ 5 w 26"/>
                  <a:gd name="T17" fmla="*/ 19 h 24"/>
                  <a:gd name="T18" fmla="*/ 0 w 26"/>
                  <a:gd name="T19" fmla="*/ 21 h 24"/>
                  <a:gd name="T20" fmla="*/ 3 w 26"/>
                  <a:gd name="T21" fmla="*/ 24 h 24"/>
                  <a:gd name="T22" fmla="*/ 5 w 26"/>
                  <a:gd name="T23" fmla="*/ 21 h 24"/>
                  <a:gd name="T24" fmla="*/ 11 w 26"/>
                  <a:gd name="T25" fmla="*/ 21 h 24"/>
                  <a:gd name="T26" fmla="*/ 13 w 26"/>
                  <a:gd name="T27" fmla="*/ 19 h 24"/>
                  <a:gd name="T28" fmla="*/ 16 w 26"/>
                  <a:gd name="T29" fmla="*/ 16 h 24"/>
                  <a:gd name="T30" fmla="*/ 19 w 26"/>
                  <a:gd name="T31" fmla="*/ 13 h 24"/>
                  <a:gd name="T32" fmla="*/ 21 w 26"/>
                  <a:gd name="T33" fmla="*/ 11 h 24"/>
                  <a:gd name="T34" fmla="*/ 24 w 26"/>
                  <a:gd name="T35" fmla="*/ 6 h 24"/>
                  <a:gd name="T36" fmla="*/ 26 w 26"/>
                  <a:gd name="T37" fmla="*/ 3 h 24"/>
                  <a:gd name="T38" fmla="*/ 26 w 26"/>
                  <a:gd name="T39" fmla="*/ 3 h 24"/>
                  <a:gd name="T40" fmla="*/ 21 w 26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4"/>
                  <a:gd name="T65" fmla="*/ 26 w 26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4">
                    <a:moveTo>
                      <a:pt x="21" y="0"/>
                    </a:moveTo>
                    <a:lnTo>
                      <a:pt x="21" y="0"/>
                    </a:lnTo>
                    <a:lnTo>
                      <a:pt x="21" y="6"/>
                    </a:lnTo>
                    <a:lnTo>
                      <a:pt x="19" y="8"/>
                    </a:lnTo>
                    <a:lnTo>
                      <a:pt x="16" y="11"/>
                    </a:lnTo>
                    <a:lnTo>
                      <a:pt x="13" y="13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5" y="19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5" y="21"/>
                    </a:lnTo>
                    <a:lnTo>
                      <a:pt x="11" y="21"/>
                    </a:lnTo>
                    <a:lnTo>
                      <a:pt x="13" y="19"/>
                    </a:lnTo>
                    <a:lnTo>
                      <a:pt x="16" y="16"/>
                    </a:lnTo>
                    <a:lnTo>
                      <a:pt x="19" y="13"/>
                    </a:lnTo>
                    <a:lnTo>
                      <a:pt x="21" y="11"/>
                    </a:lnTo>
                    <a:lnTo>
                      <a:pt x="24" y="6"/>
                    </a:lnTo>
                    <a:lnTo>
                      <a:pt x="26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15" name="Freeform 4117"/>
              <p:cNvSpPr>
                <a:spLocks/>
              </p:cNvSpPr>
              <p:nvPr/>
            </p:nvSpPr>
            <p:spPr bwMode="auto">
              <a:xfrm>
                <a:off x="3134" y="3866"/>
                <a:ext cx="11" cy="8"/>
              </a:xfrm>
              <a:custGeom>
                <a:avLst/>
                <a:gdLst>
                  <a:gd name="T0" fmla="*/ 5 w 11"/>
                  <a:gd name="T1" fmla="*/ 0 h 8"/>
                  <a:gd name="T2" fmla="*/ 8 w 11"/>
                  <a:gd name="T3" fmla="*/ 0 h 8"/>
                  <a:gd name="T4" fmla="*/ 5 w 11"/>
                  <a:gd name="T5" fmla="*/ 0 h 8"/>
                  <a:gd name="T6" fmla="*/ 5 w 11"/>
                  <a:gd name="T7" fmla="*/ 0 h 8"/>
                  <a:gd name="T8" fmla="*/ 5 w 11"/>
                  <a:gd name="T9" fmla="*/ 3 h 8"/>
                  <a:gd name="T10" fmla="*/ 5 w 11"/>
                  <a:gd name="T11" fmla="*/ 3 h 8"/>
                  <a:gd name="T12" fmla="*/ 3 w 11"/>
                  <a:gd name="T13" fmla="*/ 3 h 8"/>
                  <a:gd name="T14" fmla="*/ 3 w 11"/>
                  <a:gd name="T15" fmla="*/ 5 h 8"/>
                  <a:gd name="T16" fmla="*/ 3 w 11"/>
                  <a:gd name="T17" fmla="*/ 5 h 8"/>
                  <a:gd name="T18" fmla="*/ 0 w 11"/>
                  <a:gd name="T19" fmla="*/ 5 h 8"/>
                  <a:gd name="T20" fmla="*/ 5 w 11"/>
                  <a:gd name="T21" fmla="*/ 8 h 8"/>
                  <a:gd name="T22" fmla="*/ 5 w 11"/>
                  <a:gd name="T23" fmla="*/ 8 h 8"/>
                  <a:gd name="T24" fmla="*/ 5 w 11"/>
                  <a:gd name="T25" fmla="*/ 8 h 8"/>
                  <a:gd name="T26" fmla="*/ 5 w 11"/>
                  <a:gd name="T27" fmla="*/ 5 h 8"/>
                  <a:gd name="T28" fmla="*/ 8 w 11"/>
                  <a:gd name="T29" fmla="*/ 5 h 8"/>
                  <a:gd name="T30" fmla="*/ 8 w 11"/>
                  <a:gd name="T31" fmla="*/ 5 h 8"/>
                  <a:gd name="T32" fmla="*/ 8 w 11"/>
                  <a:gd name="T33" fmla="*/ 3 h 8"/>
                  <a:gd name="T34" fmla="*/ 8 w 11"/>
                  <a:gd name="T35" fmla="*/ 3 h 8"/>
                  <a:gd name="T36" fmla="*/ 11 w 11"/>
                  <a:gd name="T37" fmla="*/ 0 h 8"/>
                  <a:gd name="T38" fmla="*/ 11 w 11"/>
                  <a:gd name="T39" fmla="*/ 0 h 8"/>
                  <a:gd name="T40" fmla="*/ 5 w 11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"/>
                  <a:gd name="T64" fmla="*/ 0 h 8"/>
                  <a:gd name="T65" fmla="*/ 11 w 1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" h="8">
                    <a:moveTo>
                      <a:pt x="5" y="0"/>
                    </a:moveTo>
                    <a:lnTo>
                      <a:pt x="8" y="0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16" name="Freeform 4118"/>
              <p:cNvSpPr>
                <a:spLocks/>
              </p:cNvSpPr>
              <p:nvPr/>
            </p:nvSpPr>
            <p:spPr bwMode="auto">
              <a:xfrm>
                <a:off x="3139" y="3864"/>
                <a:ext cx="6" cy="2"/>
              </a:xfrm>
              <a:custGeom>
                <a:avLst/>
                <a:gdLst>
                  <a:gd name="T0" fmla="*/ 3 w 6"/>
                  <a:gd name="T1" fmla="*/ 0 h 2"/>
                  <a:gd name="T2" fmla="*/ 3 w 6"/>
                  <a:gd name="T3" fmla="*/ 0 h 2"/>
                  <a:gd name="T4" fmla="*/ 3 w 6"/>
                  <a:gd name="T5" fmla="*/ 0 h 2"/>
                  <a:gd name="T6" fmla="*/ 3 w 6"/>
                  <a:gd name="T7" fmla="*/ 2 h 2"/>
                  <a:gd name="T8" fmla="*/ 3 w 6"/>
                  <a:gd name="T9" fmla="*/ 2 h 2"/>
                  <a:gd name="T10" fmla="*/ 3 w 6"/>
                  <a:gd name="T11" fmla="*/ 2 h 2"/>
                  <a:gd name="T12" fmla="*/ 3 w 6"/>
                  <a:gd name="T13" fmla="*/ 2 h 2"/>
                  <a:gd name="T14" fmla="*/ 3 w 6"/>
                  <a:gd name="T15" fmla="*/ 2 h 2"/>
                  <a:gd name="T16" fmla="*/ 0 w 6"/>
                  <a:gd name="T17" fmla="*/ 2 h 2"/>
                  <a:gd name="T18" fmla="*/ 0 w 6"/>
                  <a:gd name="T19" fmla="*/ 2 h 2"/>
                  <a:gd name="T20" fmla="*/ 6 w 6"/>
                  <a:gd name="T21" fmla="*/ 2 h 2"/>
                  <a:gd name="T22" fmla="*/ 6 w 6"/>
                  <a:gd name="T23" fmla="*/ 2 h 2"/>
                  <a:gd name="T24" fmla="*/ 6 w 6"/>
                  <a:gd name="T25" fmla="*/ 2 h 2"/>
                  <a:gd name="T26" fmla="*/ 6 w 6"/>
                  <a:gd name="T27" fmla="*/ 2 h 2"/>
                  <a:gd name="T28" fmla="*/ 6 w 6"/>
                  <a:gd name="T29" fmla="*/ 2 h 2"/>
                  <a:gd name="T30" fmla="*/ 6 w 6"/>
                  <a:gd name="T31" fmla="*/ 2 h 2"/>
                  <a:gd name="T32" fmla="*/ 6 w 6"/>
                  <a:gd name="T33" fmla="*/ 2 h 2"/>
                  <a:gd name="T34" fmla="*/ 6 w 6"/>
                  <a:gd name="T35" fmla="*/ 2 h 2"/>
                  <a:gd name="T36" fmla="*/ 6 w 6"/>
                  <a:gd name="T37" fmla="*/ 2 h 2"/>
                  <a:gd name="T38" fmla="*/ 6 w 6"/>
                  <a:gd name="T39" fmla="*/ 2 h 2"/>
                  <a:gd name="T40" fmla="*/ 3 w 6"/>
                  <a:gd name="T41" fmla="*/ 0 h 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2"/>
                  <a:gd name="T65" fmla="*/ 6 w 6"/>
                  <a:gd name="T66" fmla="*/ 2 h 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2">
                    <a:moveTo>
                      <a:pt x="3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17" name="Freeform 4119"/>
              <p:cNvSpPr>
                <a:spLocks/>
              </p:cNvSpPr>
              <p:nvPr/>
            </p:nvSpPr>
            <p:spPr bwMode="auto">
              <a:xfrm>
                <a:off x="3132" y="3837"/>
                <a:ext cx="13" cy="29"/>
              </a:xfrm>
              <a:custGeom>
                <a:avLst/>
                <a:gdLst>
                  <a:gd name="T0" fmla="*/ 0 w 13"/>
                  <a:gd name="T1" fmla="*/ 3 h 29"/>
                  <a:gd name="T2" fmla="*/ 0 w 13"/>
                  <a:gd name="T3" fmla="*/ 3 h 29"/>
                  <a:gd name="T4" fmla="*/ 2 w 13"/>
                  <a:gd name="T5" fmla="*/ 6 h 29"/>
                  <a:gd name="T6" fmla="*/ 5 w 13"/>
                  <a:gd name="T7" fmla="*/ 8 h 29"/>
                  <a:gd name="T8" fmla="*/ 7 w 13"/>
                  <a:gd name="T9" fmla="*/ 11 h 29"/>
                  <a:gd name="T10" fmla="*/ 7 w 13"/>
                  <a:gd name="T11" fmla="*/ 13 h 29"/>
                  <a:gd name="T12" fmla="*/ 7 w 13"/>
                  <a:gd name="T13" fmla="*/ 19 h 29"/>
                  <a:gd name="T14" fmla="*/ 10 w 13"/>
                  <a:gd name="T15" fmla="*/ 21 h 29"/>
                  <a:gd name="T16" fmla="*/ 10 w 13"/>
                  <a:gd name="T17" fmla="*/ 24 h 29"/>
                  <a:gd name="T18" fmla="*/ 10 w 13"/>
                  <a:gd name="T19" fmla="*/ 27 h 29"/>
                  <a:gd name="T20" fmla="*/ 13 w 13"/>
                  <a:gd name="T21" fmla="*/ 29 h 29"/>
                  <a:gd name="T22" fmla="*/ 13 w 13"/>
                  <a:gd name="T23" fmla="*/ 24 h 29"/>
                  <a:gd name="T24" fmla="*/ 13 w 13"/>
                  <a:gd name="T25" fmla="*/ 21 h 29"/>
                  <a:gd name="T26" fmla="*/ 13 w 13"/>
                  <a:gd name="T27" fmla="*/ 16 h 29"/>
                  <a:gd name="T28" fmla="*/ 10 w 13"/>
                  <a:gd name="T29" fmla="*/ 13 h 29"/>
                  <a:gd name="T30" fmla="*/ 10 w 13"/>
                  <a:gd name="T31" fmla="*/ 11 h 29"/>
                  <a:gd name="T32" fmla="*/ 7 w 13"/>
                  <a:gd name="T33" fmla="*/ 6 h 29"/>
                  <a:gd name="T34" fmla="*/ 5 w 13"/>
                  <a:gd name="T35" fmla="*/ 3 h 29"/>
                  <a:gd name="T36" fmla="*/ 2 w 13"/>
                  <a:gd name="T37" fmla="*/ 0 h 29"/>
                  <a:gd name="T38" fmla="*/ 2 w 13"/>
                  <a:gd name="T39" fmla="*/ 0 h 29"/>
                  <a:gd name="T40" fmla="*/ 0 w 13"/>
                  <a:gd name="T41" fmla="*/ 3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9"/>
                  <a:gd name="T65" fmla="*/ 13 w 13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9">
                    <a:moveTo>
                      <a:pt x="0" y="3"/>
                    </a:moveTo>
                    <a:lnTo>
                      <a:pt x="0" y="3"/>
                    </a:lnTo>
                    <a:lnTo>
                      <a:pt x="2" y="6"/>
                    </a:lnTo>
                    <a:lnTo>
                      <a:pt x="5" y="8"/>
                    </a:lnTo>
                    <a:lnTo>
                      <a:pt x="7" y="11"/>
                    </a:lnTo>
                    <a:lnTo>
                      <a:pt x="7" y="13"/>
                    </a:lnTo>
                    <a:lnTo>
                      <a:pt x="7" y="19"/>
                    </a:lnTo>
                    <a:lnTo>
                      <a:pt x="10" y="21"/>
                    </a:lnTo>
                    <a:lnTo>
                      <a:pt x="10" y="24"/>
                    </a:lnTo>
                    <a:lnTo>
                      <a:pt x="10" y="27"/>
                    </a:lnTo>
                    <a:lnTo>
                      <a:pt x="13" y="29"/>
                    </a:lnTo>
                    <a:lnTo>
                      <a:pt x="13" y="24"/>
                    </a:lnTo>
                    <a:lnTo>
                      <a:pt x="13" y="21"/>
                    </a:lnTo>
                    <a:lnTo>
                      <a:pt x="13" y="16"/>
                    </a:lnTo>
                    <a:lnTo>
                      <a:pt x="10" y="13"/>
                    </a:lnTo>
                    <a:lnTo>
                      <a:pt x="10" y="11"/>
                    </a:lnTo>
                    <a:lnTo>
                      <a:pt x="7" y="6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18" name="Freeform 4120"/>
              <p:cNvSpPr>
                <a:spLocks/>
              </p:cNvSpPr>
              <p:nvPr/>
            </p:nvSpPr>
            <p:spPr bwMode="auto">
              <a:xfrm>
                <a:off x="3108" y="3829"/>
                <a:ext cx="26" cy="11"/>
              </a:xfrm>
              <a:custGeom>
                <a:avLst/>
                <a:gdLst>
                  <a:gd name="T0" fmla="*/ 0 w 26"/>
                  <a:gd name="T1" fmla="*/ 3 h 11"/>
                  <a:gd name="T2" fmla="*/ 0 w 26"/>
                  <a:gd name="T3" fmla="*/ 3 h 11"/>
                  <a:gd name="T4" fmla="*/ 3 w 26"/>
                  <a:gd name="T5" fmla="*/ 3 h 11"/>
                  <a:gd name="T6" fmla="*/ 8 w 26"/>
                  <a:gd name="T7" fmla="*/ 3 h 11"/>
                  <a:gd name="T8" fmla="*/ 10 w 26"/>
                  <a:gd name="T9" fmla="*/ 3 h 11"/>
                  <a:gd name="T10" fmla="*/ 13 w 26"/>
                  <a:gd name="T11" fmla="*/ 6 h 11"/>
                  <a:gd name="T12" fmla="*/ 16 w 26"/>
                  <a:gd name="T13" fmla="*/ 6 h 11"/>
                  <a:gd name="T14" fmla="*/ 18 w 26"/>
                  <a:gd name="T15" fmla="*/ 8 h 11"/>
                  <a:gd name="T16" fmla="*/ 24 w 26"/>
                  <a:gd name="T17" fmla="*/ 8 h 11"/>
                  <a:gd name="T18" fmla="*/ 24 w 26"/>
                  <a:gd name="T19" fmla="*/ 11 h 11"/>
                  <a:gd name="T20" fmla="*/ 26 w 26"/>
                  <a:gd name="T21" fmla="*/ 8 h 11"/>
                  <a:gd name="T22" fmla="*/ 24 w 26"/>
                  <a:gd name="T23" fmla="*/ 6 h 11"/>
                  <a:gd name="T24" fmla="*/ 21 w 26"/>
                  <a:gd name="T25" fmla="*/ 3 h 11"/>
                  <a:gd name="T26" fmla="*/ 18 w 26"/>
                  <a:gd name="T27" fmla="*/ 3 h 11"/>
                  <a:gd name="T28" fmla="*/ 16 w 26"/>
                  <a:gd name="T29" fmla="*/ 0 h 11"/>
                  <a:gd name="T30" fmla="*/ 10 w 26"/>
                  <a:gd name="T31" fmla="*/ 0 h 11"/>
                  <a:gd name="T32" fmla="*/ 8 w 26"/>
                  <a:gd name="T33" fmla="*/ 0 h 11"/>
                  <a:gd name="T34" fmla="*/ 3 w 26"/>
                  <a:gd name="T35" fmla="*/ 0 h 11"/>
                  <a:gd name="T36" fmla="*/ 0 w 26"/>
                  <a:gd name="T37" fmla="*/ 0 h 11"/>
                  <a:gd name="T38" fmla="*/ 0 w 26"/>
                  <a:gd name="T39" fmla="*/ 0 h 11"/>
                  <a:gd name="T40" fmla="*/ 0 w 26"/>
                  <a:gd name="T41" fmla="*/ 3 h 1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11"/>
                  <a:gd name="T65" fmla="*/ 26 w 26"/>
                  <a:gd name="T66" fmla="*/ 11 h 1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11">
                    <a:moveTo>
                      <a:pt x="0" y="3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8" y="3"/>
                    </a:lnTo>
                    <a:lnTo>
                      <a:pt x="10" y="3"/>
                    </a:lnTo>
                    <a:lnTo>
                      <a:pt x="13" y="6"/>
                    </a:lnTo>
                    <a:lnTo>
                      <a:pt x="16" y="6"/>
                    </a:lnTo>
                    <a:lnTo>
                      <a:pt x="18" y="8"/>
                    </a:lnTo>
                    <a:lnTo>
                      <a:pt x="24" y="8"/>
                    </a:lnTo>
                    <a:lnTo>
                      <a:pt x="24" y="11"/>
                    </a:lnTo>
                    <a:lnTo>
                      <a:pt x="26" y="8"/>
                    </a:lnTo>
                    <a:lnTo>
                      <a:pt x="24" y="6"/>
                    </a:lnTo>
                    <a:lnTo>
                      <a:pt x="21" y="3"/>
                    </a:lnTo>
                    <a:lnTo>
                      <a:pt x="18" y="3"/>
                    </a:lnTo>
                    <a:lnTo>
                      <a:pt x="16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19" name="Freeform 4121"/>
              <p:cNvSpPr>
                <a:spLocks/>
              </p:cNvSpPr>
              <p:nvPr/>
            </p:nvSpPr>
            <p:spPr bwMode="auto">
              <a:xfrm>
                <a:off x="3079" y="3827"/>
                <a:ext cx="29" cy="10"/>
              </a:xfrm>
              <a:custGeom>
                <a:avLst/>
                <a:gdLst>
                  <a:gd name="T0" fmla="*/ 3 w 29"/>
                  <a:gd name="T1" fmla="*/ 10 h 10"/>
                  <a:gd name="T2" fmla="*/ 3 w 29"/>
                  <a:gd name="T3" fmla="*/ 10 h 10"/>
                  <a:gd name="T4" fmla="*/ 5 w 29"/>
                  <a:gd name="T5" fmla="*/ 8 h 10"/>
                  <a:gd name="T6" fmla="*/ 8 w 29"/>
                  <a:gd name="T7" fmla="*/ 8 h 10"/>
                  <a:gd name="T8" fmla="*/ 13 w 29"/>
                  <a:gd name="T9" fmla="*/ 5 h 10"/>
                  <a:gd name="T10" fmla="*/ 16 w 29"/>
                  <a:gd name="T11" fmla="*/ 5 h 10"/>
                  <a:gd name="T12" fmla="*/ 21 w 29"/>
                  <a:gd name="T13" fmla="*/ 5 h 10"/>
                  <a:gd name="T14" fmla="*/ 24 w 29"/>
                  <a:gd name="T15" fmla="*/ 5 h 10"/>
                  <a:gd name="T16" fmla="*/ 26 w 29"/>
                  <a:gd name="T17" fmla="*/ 5 h 10"/>
                  <a:gd name="T18" fmla="*/ 29 w 29"/>
                  <a:gd name="T19" fmla="*/ 5 h 10"/>
                  <a:gd name="T20" fmla="*/ 29 w 29"/>
                  <a:gd name="T21" fmla="*/ 2 h 10"/>
                  <a:gd name="T22" fmla="*/ 26 w 29"/>
                  <a:gd name="T23" fmla="*/ 0 h 10"/>
                  <a:gd name="T24" fmla="*/ 24 w 29"/>
                  <a:gd name="T25" fmla="*/ 0 h 10"/>
                  <a:gd name="T26" fmla="*/ 21 w 29"/>
                  <a:gd name="T27" fmla="*/ 2 h 10"/>
                  <a:gd name="T28" fmla="*/ 16 w 29"/>
                  <a:gd name="T29" fmla="*/ 2 h 10"/>
                  <a:gd name="T30" fmla="*/ 11 w 29"/>
                  <a:gd name="T31" fmla="*/ 2 h 10"/>
                  <a:gd name="T32" fmla="*/ 8 w 29"/>
                  <a:gd name="T33" fmla="*/ 5 h 10"/>
                  <a:gd name="T34" fmla="*/ 3 w 29"/>
                  <a:gd name="T35" fmla="*/ 5 h 10"/>
                  <a:gd name="T36" fmla="*/ 0 w 29"/>
                  <a:gd name="T37" fmla="*/ 10 h 10"/>
                  <a:gd name="T38" fmla="*/ 0 w 29"/>
                  <a:gd name="T39" fmla="*/ 10 h 10"/>
                  <a:gd name="T40" fmla="*/ 3 w 29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10"/>
                  <a:gd name="T65" fmla="*/ 29 w 29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10">
                    <a:moveTo>
                      <a:pt x="3" y="10"/>
                    </a:moveTo>
                    <a:lnTo>
                      <a:pt x="3" y="10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3" y="5"/>
                    </a:lnTo>
                    <a:lnTo>
                      <a:pt x="16" y="5"/>
                    </a:lnTo>
                    <a:lnTo>
                      <a:pt x="21" y="5"/>
                    </a:lnTo>
                    <a:lnTo>
                      <a:pt x="24" y="5"/>
                    </a:lnTo>
                    <a:lnTo>
                      <a:pt x="26" y="5"/>
                    </a:lnTo>
                    <a:lnTo>
                      <a:pt x="29" y="5"/>
                    </a:lnTo>
                    <a:lnTo>
                      <a:pt x="29" y="2"/>
                    </a:lnTo>
                    <a:lnTo>
                      <a:pt x="26" y="0"/>
                    </a:lnTo>
                    <a:lnTo>
                      <a:pt x="24" y="0"/>
                    </a:lnTo>
                    <a:lnTo>
                      <a:pt x="21" y="2"/>
                    </a:lnTo>
                    <a:lnTo>
                      <a:pt x="16" y="2"/>
                    </a:lnTo>
                    <a:lnTo>
                      <a:pt x="11" y="2"/>
                    </a:lnTo>
                    <a:lnTo>
                      <a:pt x="8" y="5"/>
                    </a:lnTo>
                    <a:lnTo>
                      <a:pt x="3" y="5"/>
                    </a:lnTo>
                    <a:lnTo>
                      <a:pt x="0" y="10"/>
                    </a:lnTo>
                    <a:lnTo>
                      <a:pt x="3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20" name="Freeform 4122"/>
              <p:cNvSpPr>
                <a:spLocks/>
              </p:cNvSpPr>
              <p:nvPr/>
            </p:nvSpPr>
            <p:spPr bwMode="auto">
              <a:xfrm>
                <a:off x="3077" y="3837"/>
                <a:ext cx="5" cy="3"/>
              </a:xfrm>
              <a:custGeom>
                <a:avLst/>
                <a:gdLst>
                  <a:gd name="T0" fmla="*/ 5 w 5"/>
                  <a:gd name="T1" fmla="*/ 3 h 3"/>
                  <a:gd name="T2" fmla="*/ 2 w 5"/>
                  <a:gd name="T3" fmla="*/ 3 h 3"/>
                  <a:gd name="T4" fmla="*/ 5 w 5"/>
                  <a:gd name="T5" fmla="*/ 3 h 3"/>
                  <a:gd name="T6" fmla="*/ 5 w 5"/>
                  <a:gd name="T7" fmla="*/ 3 h 3"/>
                  <a:gd name="T8" fmla="*/ 5 w 5"/>
                  <a:gd name="T9" fmla="*/ 3 h 3"/>
                  <a:gd name="T10" fmla="*/ 5 w 5"/>
                  <a:gd name="T11" fmla="*/ 3 h 3"/>
                  <a:gd name="T12" fmla="*/ 5 w 5"/>
                  <a:gd name="T13" fmla="*/ 3 h 3"/>
                  <a:gd name="T14" fmla="*/ 5 w 5"/>
                  <a:gd name="T15" fmla="*/ 3 h 3"/>
                  <a:gd name="T16" fmla="*/ 5 w 5"/>
                  <a:gd name="T17" fmla="*/ 0 h 3"/>
                  <a:gd name="T18" fmla="*/ 5 w 5"/>
                  <a:gd name="T19" fmla="*/ 0 h 3"/>
                  <a:gd name="T20" fmla="*/ 2 w 5"/>
                  <a:gd name="T21" fmla="*/ 0 h 3"/>
                  <a:gd name="T22" fmla="*/ 2 w 5"/>
                  <a:gd name="T23" fmla="*/ 0 h 3"/>
                  <a:gd name="T24" fmla="*/ 2 w 5"/>
                  <a:gd name="T25" fmla="*/ 0 h 3"/>
                  <a:gd name="T26" fmla="*/ 2 w 5"/>
                  <a:gd name="T27" fmla="*/ 0 h 3"/>
                  <a:gd name="T28" fmla="*/ 2 w 5"/>
                  <a:gd name="T29" fmla="*/ 0 h 3"/>
                  <a:gd name="T30" fmla="*/ 2 w 5"/>
                  <a:gd name="T31" fmla="*/ 0 h 3"/>
                  <a:gd name="T32" fmla="*/ 2 w 5"/>
                  <a:gd name="T33" fmla="*/ 0 h 3"/>
                  <a:gd name="T34" fmla="*/ 0 w 5"/>
                  <a:gd name="T35" fmla="*/ 0 h 3"/>
                  <a:gd name="T36" fmla="*/ 0 w 5"/>
                  <a:gd name="T37" fmla="*/ 0 h 3"/>
                  <a:gd name="T38" fmla="*/ 0 w 5"/>
                  <a:gd name="T39" fmla="*/ 0 h 3"/>
                  <a:gd name="T40" fmla="*/ 5 w 5"/>
                  <a:gd name="T41" fmla="*/ 3 h 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3"/>
                  <a:gd name="T65" fmla="*/ 5 w 5"/>
                  <a:gd name="T66" fmla="*/ 3 h 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3">
                    <a:moveTo>
                      <a:pt x="5" y="3"/>
                    </a:moveTo>
                    <a:lnTo>
                      <a:pt x="2" y="3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821" name="Freeform 4123"/>
              <p:cNvSpPr>
                <a:spLocks/>
              </p:cNvSpPr>
              <p:nvPr/>
            </p:nvSpPr>
            <p:spPr bwMode="auto">
              <a:xfrm>
                <a:off x="3090" y="3840"/>
                <a:ext cx="47" cy="50"/>
              </a:xfrm>
              <a:custGeom>
                <a:avLst/>
                <a:gdLst>
                  <a:gd name="T0" fmla="*/ 0 w 47"/>
                  <a:gd name="T1" fmla="*/ 37 h 50"/>
                  <a:gd name="T2" fmla="*/ 0 w 47"/>
                  <a:gd name="T3" fmla="*/ 37 h 50"/>
                  <a:gd name="T4" fmla="*/ 2 w 47"/>
                  <a:gd name="T5" fmla="*/ 44 h 50"/>
                  <a:gd name="T6" fmla="*/ 10 w 47"/>
                  <a:gd name="T7" fmla="*/ 50 h 50"/>
                  <a:gd name="T8" fmla="*/ 15 w 47"/>
                  <a:gd name="T9" fmla="*/ 50 h 50"/>
                  <a:gd name="T10" fmla="*/ 23 w 47"/>
                  <a:gd name="T11" fmla="*/ 50 h 50"/>
                  <a:gd name="T12" fmla="*/ 31 w 47"/>
                  <a:gd name="T13" fmla="*/ 44 h 50"/>
                  <a:gd name="T14" fmla="*/ 36 w 47"/>
                  <a:gd name="T15" fmla="*/ 37 h 50"/>
                  <a:gd name="T16" fmla="*/ 42 w 47"/>
                  <a:gd name="T17" fmla="*/ 29 h 50"/>
                  <a:gd name="T18" fmla="*/ 47 w 47"/>
                  <a:gd name="T19" fmla="*/ 18 h 50"/>
                  <a:gd name="T20" fmla="*/ 44 w 47"/>
                  <a:gd name="T21" fmla="*/ 10 h 50"/>
                  <a:gd name="T22" fmla="*/ 42 w 47"/>
                  <a:gd name="T23" fmla="*/ 3 h 50"/>
                  <a:gd name="T24" fmla="*/ 39 w 47"/>
                  <a:gd name="T25" fmla="*/ 0 h 50"/>
                  <a:gd name="T26" fmla="*/ 34 w 47"/>
                  <a:gd name="T27" fmla="*/ 0 h 50"/>
                  <a:gd name="T28" fmla="*/ 36 w 47"/>
                  <a:gd name="T29" fmla="*/ 0 h 50"/>
                  <a:gd name="T30" fmla="*/ 39 w 47"/>
                  <a:gd name="T31" fmla="*/ 3 h 50"/>
                  <a:gd name="T32" fmla="*/ 42 w 47"/>
                  <a:gd name="T33" fmla="*/ 10 h 50"/>
                  <a:gd name="T34" fmla="*/ 44 w 47"/>
                  <a:gd name="T35" fmla="*/ 18 h 50"/>
                  <a:gd name="T36" fmla="*/ 42 w 47"/>
                  <a:gd name="T37" fmla="*/ 26 h 50"/>
                  <a:gd name="T38" fmla="*/ 34 w 47"/>
                  <a:gd name="T39" fmla="*/ 34 h 50"/>
                  <a:gd name="T40" fmla="*/ 28 w 47"/>
                  <a:gd name="T41" fmla="*/ 42 h 50"/>
                  <a:gd name="T42" fmla="*/ 21 w 47"/>
                  <a:gd name="T43" fmla="*/ 47 h 50"/>
                  <a:gd name="T44" fmla="*/ 15 w 47"/>
                  <a:gd name="T45" fmla="*/ 47 h 50"/>
                  <a:gd name="T46" fmla="*/ 10 w 47"/>
                  <a:gd name="T47" fmla="*/ 47 h 50"/>
                  <a:gd name="T48" fmla="*/ 2 w 47"/>
                  <a:gd name="T49" fmla="*/ 42 h 50"/>
                  <a:gd name="T50" fmla="*/ 0 w 47"/>
                  <a:gd name="T51" fmla="*/ 37 h 5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7"/>
                  <a:gd name="T79" fmla="*/ 0 h 50"/>
                  <a:gd name="T80" fmla="*/ 47 w 47"/>
                  <a:gd name="T81" fmla="*/ 50 h 5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7" h="50">
                    <a:moveTo>
                      <a:pt x="0" y="37"/>
                    </a:moveTo>
                    <a:lnTo>
                      <a:pt x="0" y="37"/>
                    </a:lnTo>
                    <a:lnTo>
                      <a:pt x="2" y="44"/>
                    </a:lnTo>
                    <a:lnTo>
                      <a:pt x="10" y="50"/>
                    </a:lnTo>
                    <a:lnTo>
                      <a:pt x="15" y="50"/>
                    </a:lnTo>
                    <a:lnTo>
                      <a:pt x="23" y="50"/>
                    </a:lnTo>
                    <a:lnTo>
                      <a:pt x="31" y="44"/>
                    </a:lnTo>
                    <a:lnTo>
                      <a:pt x="36" y="37"/>
                    </a:lnTo>
                    <a:lnTo>
                      <a:pt x="42" y="29"/>
                    </a:lnTo>
                    <a:lnTo>
                      <a:pt x="47" y="18"/>
                    </a:lnTo>
                    <a:lnTo>
                      <a:pt x="44" y="10"/>
                    </a:lnTo>
                    <a:lnTo>
                      <a:pt x="42" y="3"/>
                    </a:lnTo>
                    <a:lnTo>
                      <a:pt x="39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9" y="3"/>
                    </a:lnTo>
                    <a:lnTo>
                      <a:pt x="42" y="10"/>
                    </a:lnTo>
                    <a:lnTo>
                      <a:pt x="44" y="18"/>
                    </a:lnTo>
                    <a:lnTo>
                      <a:pt x="42" y="26"/>
                    </a:lnTo>
                    <a:lnTo>
                      <a:pt x="34" y="34"/>
                    </a:lnTo>
                    <a:lnTo>
                      <a:pt x="28" y="42"/>
                    </a:lnTo>
                    <a:lnTo>
                      <a:pt x="21" y="47"/>
                    </a:lnTo>
                    <a:lnTo>
                      <a:pt x="15" y="47"/>
                    </a:lnTo>
                    <a:lnTo>
                      <a:pt x="10" y="47"/>
                    </a:lnTo>
                    <a:lnTo>
                      <a:pt x="2" y="42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BFD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</p:grpSp>
        <p:sp>
          <p:nvSpPr>
            <p:cNvPr id="15434" name="Rectangle 4125"/>
            <p:cNvSpPr>
              <a:spLocks noChangeArrowheads="1"/>
            </p:cNvSpPr>
            <p:nvPr/>
          </p:nvSpPr>
          <p:spPr bwMode="auto">
            <a:xfrm>
              <a:off x="2522" y="3249"/>
              <a:ext cx="773" cy="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5435" name="Rectangle 4126"/>
            <p:cNvSpPr>
              <a:spLocks noChangeArrowheads="1"/>
            </p:cNvSpPr>
            <p:nvPr/>
          </p:nvSpPr>
          <p:spPr bwMode="auto">
            <a:xfrm>
              <a:off x="2607" y="3261"/>
              <a:ext cx="889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r>
                <a:rPr lang="ru-RU" altLang="de-DE" sz="1400" dirty="0">
                  <a:solidFill>
                    <a:srgbClr val="000000"/>
                  </a:solidFill>
                  <a:latin typeface="Comic Sans MS" pitchFamily="66" charset="0"/>
                </a:rPr>
                <a:t>Головной Офис</a:t>
              </a:r>
              <a:endParaRPr lang="en-GB" altLang="de-DE" sz="1400" dirty="0"/>
            </a:p>
          </p:txBody>
        </p:sp>
        <p:sp>
          <p:nvSpPr>
            <p:cNvPr id="15436" name="Rectangle 4127"/>
            <p:cNvSpPr>
              <a:spLocks noChangeArrowheads="1"/>
            </p:cNvSpPr>
            <p:nvPr/>
          </p:nvSpPr>
          <p:spPr bwMode="auto">
            <a:xfrm>
              <a:off x="2613" y="3371"/>
              <a:ext cx="538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r>
                <a:rPr lang="ru-RU" altLang="de-DE" sz="1400" dirty="0">
                  <a:solidFill>
                    <a:srgbClr val="000000"/>
                  </a:solidFill>
                </a:rPr>
                <a:t>И филиалы</a:t>
              </a:r>
              <a:endParaRPr lang="en-GB" altLang="de-DE" sz="1400" dirty="0">
                <a:solidFill>
                  <a:srgbClr val="000000"/>
                </a:solidFill>
              </a:endParaRPr>
            </a:p>
          </p:txBody>
        </p:sp>
        <p:grpSp>
          <p:nvGrpSpPr>
            <p:cNvPr id="15437" name="Group 4293"/>
            <p:cNvGrpSpPr>
              <a:grpSpLocks/>
            </p:cNvGrpSpPr>
            <p:nvPr/>
          </p:nvGrpSpPr>
          <p:grpSpPr bwMode="auto">
            <a:xfrm>
              <a:off x="2682" y="3510"/>
              <a:ext cx="588" cy="419"/>
              <a:chOff x="2682" y="3510"/>
              <a:chExt cx="588" cy="419"/>
            </a:xfrm>
          </p:grpSpPr>
          <p:sp>
            <p:nvSpPr>
              <p:cNvPr id="16492" name="Freeform 4128"/>
              <p:cNvSpPr>
                <a:spLocks/>
              </p:cNvSpPr>
              <p:nvPr/>
            </p:nvSpPr>
            <p:spPr bwMode="auto">
              <a:xfrm>
                <a:off x="2982" y="3685"/>
                <a:ext cx="58" cy="34"/>
              </a:xfrm>
              <a:custGeom>
                <a:avLst/>
                <a:gdLst>
                  <a:gd name="T0" fmla="*/ 55 w 58"/>
                  <a:gd name="T1" fmla="*/ 0 h 34"/>
                  <a:gd name="T2" fmla="*/ 55 w 58"/>
                  <a:gd name="T3" fmla="*/ 0 h 34"/>
                  <a:gd name="T4" fmla="*/ 47 w 58"/>
                  <a:gd name="T5" fmla="*/ 3 h 34"/>
                  <a:gd name="T6" fmla="*/ 42 w 58"/>
                  <a:gd name="T7" fmla="*/ 6 h 34"/>
                  <a:gd name="T8" fmla="*/ 34 w 58"/>
                  <a:gd name="T9" fmla="*/ 11 h 34"/>
                  <a:gd name="T10" fmla="*/ 27 w 58"/>
                  <a:gd name="T11" fmla="*/ 13 h 34"/>
                  <a:gd name="T12" fmla="*/ 21 w 58"/>
                  <a:gd name="T13" fmla="*/ 19 h 34"/>
                  <a:gd name="T14" fmla="*/ 13 w 58"/>
                  <a:gd name="T15" fmla="*/ 24 h 34"/>
                  <a:gd name="T16" fmla="*/ 8 w 58"/>
                  <a:gd name="T17" fmla="*/ 29 h 34"/>
                  <a:gd name="T18" fmla="*/ 0 w 58"/>
                  <a:gd name="T19" fmla="*/ 32 h 34"/>
                  <a:gd name="T20" fmla="*/ 3 w 58"/>
                  <a:gd name="T21" fmla="*/ 34 h 34"/>
                  <a:gd name="T22" fmla="*/ 11 w 58"/>
                  <a:gd name="T23" fmla="*/ 32 h 34"/>
                  <a:gd name="T24" fmla="*/ 16 w 58"/>
                  <a:gd name="T25" fmla="*/ 27 h 34"/>
                  <a:gd name="T26" fmla="*/ 24 w 58"/>
                  <a:gd name="T27" fmla="*/ 21 h 34"/>
                  <a:gd name="T28" fmla="*/ 29 w 58"/>
                  <a:gd name="T29" fmla="*/ 19 h 34"/>
                  <a:gd name="T30" fmla="*/ 37 w 58"/>
                  <a:gd name="T31" fmla="*/ 13 h 34"/>
                  <a:gd name="T32" fmla="*/ 42 w 58"/>
                  <a:gd name="T33" fmla="*/ 8 h 34"/>
                  <a:gd name="T34" fmla="*/ 50 w 58"/>
                  <a:gd name="T35" fmla="*/ 6 h 34"/>
                  <a:gd name="T36" fmla="*/ 58 w 58"/>
                  <a:gd name="T37" fmla="*/ 3 h 34"/>
                  <a:gd name="T38" fmla="*/ 58 w 58"/>
                  <a:gd name="T39" fmla="*/ 3 h 34"/>
                  <a:gd name="T40" fmla="*/ 55 w 58"/>
                  <a:gd name="T41" fmla="*/ 0 h 3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8"/>
                  <a:gd name="T64" fmla="*/ 0 h 34"/>
                  <a:gd name="T65" fmla="*/ 58 w 58"/>
                  <a:gd name="T66" fmla="*/ 34 h 3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8" h="34">
                    <a:moveTo>
                      <a:pt x="55" y="0"/>
                    </a:moveTo>
                    <a:lnTo>
                      <a:pt x="55" y="0"/>
                    </a:lnTo>
                    <a:lnTo>
                      <a:pt x="47" y="3"/>
                    </a:lnTo>
                    <a:lnTo>
                      <a:pt x="42" y="6"/>
                    </a:lnTo>
                    <a:lnTo>
                      <a:pt x="34" y="11"/>
                    </a:lnTo>
                    <a:lnTo>
                      <a:pt x="27" y="13"/>
                    </a:lnTo>
                    <a:lnTo>
                      <a:pt x="21" y="19"/>
                    </a:lnTo>
                    <a:lnTo>
                      <a:pt x="13" y="24"/>
                    </a:lnTo>
                    <a:lnTo>
                      <a:pt x="8" y="29"/>
                    </a:lnTo>
                    <a:lnTo>
                      <a:pt x="0" y="32"/>
                    </a:lnTo>
                    <a:lnTo>
                      <a:pt x="3" y="34"/>
                    </a:lnTo>
                    <a:lnTo>
                      <a:pt x="11" y="32"/>
                    </a:lnTo>
                    <a:lnTo>
                      <a:pt x="16" y="27"/>
                    </a:lnTo>
                    <a:lnTo>
                      <a:pt x="24" y="21"/>
                    </a:lnTo>
                    <a:lnTo>
                      <a:pt x="29" y="19"/>
                    </a:lnTo>
                    <a:lnTo>
                      <a:pt x="37" y="13"/>
                    </a:lnTo>
                    <a:lnTo>
                      <a:pt x="42" y="8"/>
                    </a:lnTo>
                    <a:lnTo>
                      <a:pt x="50" y="6"/>
                    </a:lnTo>
                    <a:lnTo>
                      <a:pt x="58" y="3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93" name="Freeform 4129"/>
              <p:cNvSpPr>
                <a:spLocks/>
              </p:cNvSpPr>
              <p:nvPr/>
            </p:nvSpPr>
            <p:spPr bwMode="auto">
              <a:xfrm>
                <a:off x="3037" y="3683"/>
                <a:ext cx="47" cy="8"/>
              </a:xfrm>
              <a:custGeom>
                <a:avLst/>
                <a:gdLst>
                  <a:gd name="T0" fmla="*/ 47 w 47"/>
                  <a:gd name="T1" fmla="*/ 5 h 8"/>
                  <a:gd name="T2" fmla="*/ 47 w 47"/>
                  <a:gd name="T3" fmla="*/ 5 h 8"/>
                  <a:gd name="T4" fmla="*/ 42 w 47"/>
                  <a:gd name="T5" fmla="*/ 2 h 8"/>
                  <a:gd name="T6" fmla="*/ 37 w 47"/>
                  <a:gd name="T7" fmla="*/ 2 h 8"/>
                  <a:gd name="T8" fmla="*/ 32 w 47"/>
                  <a:gd name="T9" fmla="*/ 0 h 8"/>
                  <a:gd name="T10" fmla="*/ 24 w 47"/>
                  <a:gd name="T11" fmla="*/ 0 h 8"/>
                  <a:gd name="T12" fmla="*/ 19 w 47"/>
                  <a:gd name="T13" fmla="*/ 0 h 8"/>
                  <a:gd name="T14" fmla="*/ 13 w 47"/>
                  <a:gd name="T15" fmla="*/ 0 h 8"/>
                  <a:gd name="T16" fmla="*/ 8 w 47"/>
                  <a:gd name="T17" fmla="*/ 0 h 8"/>
                  <a:gd name="T18" fmla="*/ 0 w 47"/>
                  <a:gd name="T19" fmla="*/ 2 h 8"/>
                  <a:gd name="T20" fmla="*/ 3 w 47"/>
                  <a:gd name="T21" fmla="*/ 5 h 8"/>
                  <a:gd name="T22" fmla="*/ 8 w 47"/>
                  <a:gd name="T23" fmla="*/ 5 h 8"/>
                  <a:gd name="T24" fmla="*/ 13 w 47"/>
                  <a:gd name="T25" fmla="*/ 2 h 8"/>
                  <a:gd name="T26" fmla="*/ 19 w 47"/>
                  <a:gd name="T27" fmla="*/ 2 h 8"/>
                  <a:gd name="T28" fmla="*/ 24 w 47"/>
                  <a:gd name="T29" fmla="*/ 2 h 8"/>
                  <a:gd name="T30" fmla="*/ 32 w 47"/>
                  <a:gd name="T31" fmla="*/ 5 h 8"/>
                  <a:gd name="T32" fmla="*/ 37 w 47"/>
                  <a:gd name="T33" fmla="*/ 5 h 8"/>
                  <a:gd name="T34" fmla="*/ 42 w 47"/>
                  <a:gd name="T35" fmla="*/ 5 h 8"/>
                  <a:gd name="T36" fmla="*/ 47 w 47"/>
                  <a:gd name="T37" fmla="*/ 8 h 8"/>
                  <a:gd name="T38" fmla="*/ 47 w 47"/>
                  <a:gd name="T39" fmla="*/ 8 h 8"/>
                  <a:gd name="T40" fmla="*/ 47 w 47"/>
                  <a:gd name="T41" fmla="*/ 5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7"/>
                  <a:gd name="T64" fmla="*/ 0 h 8"/>
                  <a:gd name="T65" fmla="*/ 47 w 47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7" h="8">
                    <a:moveTo>
                      <a:pt x="47" y="5"/>
                    </a:moveTo>
                    <a:lnTo>
                      <a:pt x="47" y="5"/>
                    </a:lnTo>
                    <a:lnTo>
                      <a:pt x="42" y="2"/>
                    </a:lnTo>
                    <a:lnTo>
                      <a:pt x="37" y="2"/>
                    </a:lnTo>
                    <a:lnTo>
                      <a:pt x="32" y="0"/>
                    </a:lnTo>
                    <a:lnTo>
                      <a:pt x="24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8" y="5"/>
                    </a:lnTo>
                    <a:lnTo>
                      <a:pt x="13" y="2"/>
                    </a:lnTo>
                    <a:lnTo>
                      <a:pt x="19" y="2"/>
                    </a:lnTo>
                    <a:lnTo>
                      <a:pt x="24" y="2"/>
                    </a:lnTo>
                    <a:lnTo>
                      <a:pt x="32" y="5"/>
                    </a:lnTo>
                    <a:lnTo>
                      <a:pt x="37" y="5"/>
                    </a:lnTo>
                    <a:lnTo>
                      <a:pt x="42" y="5"/>
                    </a:lnTo>
                    <a:lnTo>
                      <a:pt x="47" y="8"/>
                    </a:lnTo>
                    <a:lnTo>
                      <a:pt x="47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94" name="Freeform 4130"/>
              <p:cNvSpPr>
                <a:spLocks/>
              </p:cNvSpPr>
              <p:nvPr/>
            </p:nvSpPr>
            <p:spPr bwMode="auto">
              <a:xfrm>
                <a:off x="3084" y="3688"/>
                <a:ext cx="27" cy="21"/>
              </a:xfrm>
              <a:custGeom>
                <a:avLst/>
                <a:gdLst>
                  <a:gd name="T0" fmla="*/ 27 w 27"/>
                  <a:gd name="T1" fmla="*/ 18 h 21"/>
                  <a:gd name="T2" fmla="*/ 27 w 27"/>
                  <a:gd name="T3" fmla="*/ 18 h 21"/>
                  <a:gd name="T4" fmla="*/ 27 w 27"/>
                  <a:gd name="T5" fmla="*/ 16 h 21"/>
                  <a:gd name="T6" fmla="*/ 24 w 27"/>
                  <a:gd name="T7" fmla="*/ 13 h 21"/>
                  <a:gd name="T8" fmla="*/ 21 w 27"/>
                  <a:gd name="T9" fmla="*/ 10 h 21"/>
                  <a:gd name="T10" fmla="*/ 16 w 27"/>
                  <a:gd name="T11" fmla="*/ 8 h 21"/>
                  <a:gd name="T12" fmla="*/ 14 w 27"/>
                  <a:gd name="T13" fmla="*/ 5 h 21"/>
                  <a:gd name="T14" fmla="*/ 8 w 27"/>
                  <a:gd name="T15" fmla="*/ 3 h 21"/>
                  <a:gd name="T16" fmla="*/ 6 w 27"/>
                  <a:gd name="T17" fmla="*/ 0 h 21"/>
                  <a:gd name="T18" fmla="*/ 0 w 27"/>
                  <a:gd name="T19" fmla="*/ 0 h 21"/>
                  <a:gd name="T20" fmla="*/ 0 w 27"/>
                  <a:gd name="T21" fmla="*/ 3 h 21"/>
                  <a:gd name="T22" fmla="*/ 3 w 27"/>
                  <a:gd name="T23" fmla="*/ 5 h 21"/>
                  <a:gd name="T24" fmla="*/ 8 w 27"/>
                  <a:gd name="T25" fmla="*/ 5 h 21"/>
                  <a:gd name="T26" fmla="*/ 11 w 27"/>
                  <a:gd name="T27" fmla="*/ 8 h 21"/>
                  <a:gd name="T28" fmla="*/ 14 w 27"/>
                  <a:gd name="T29" fmla="*/ 10 h 21"/>
                  <a:gd name="T30" fmla="*/ 19 w 27"/>
                  <a:gd name="T31" fmla="*/ 13 h 21"/>
                  <a:gd name="T32" fmla="*/ 21 w 27"/>
                  <a:gd name="T33" fmla="*/ 16 h 21"/>
                  <a:gd name="T34" fmla="*/ 24 w 27"/>
                  <a:gd name="T35" fmla="*/ 18 h 21"/>
                  <a:gd name="T36" fmla="*/ 24 w 27"/>
                  <a:gd name="T37" fmla="*/ 21 h 21"/>
                  <a:gd name="T38" fmla="*/ 24 w 27"/>
                  <a:gd name="T39" fmla="*/ 21 h 21"/>
                  <a:gd name="T40" fmla="*/ 27 w 27"/>
                  <a:gd name="T41" fmla="*/ 18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7"/>
                  <a:gd name="T64" fmla="*/ 0 h 21"/>
                  <a:gd name="T65" fmla="*/ 27 w 27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7" h="21">
                    <a:moveTo>
                      <a:pt x="27" y="18"/>
                    </a:moveTo>
                    <a:lnTo>
                      <a:pt x="27" y="18"/>
                    </a:lnTo>
                    <a:lnTo>
                      <a:pt x="27" y="16"/>
                    </a:lnTo>
                    <a:lnTo>
                      <a:pt x="24" y="13"/>
                    </a:lnTo>
                    <a:lnTo>
                      <a:pt x="21" y="10"/>
                    </a:lnTo>
                    <a:lnTo>
                      <a:pt x="16" y="8"/>
                    </a:lnTo>
                    <a:lnTo>
                      <a:pt x="14" y="5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3" y="5"/>
                    </a:lnTo>
                    <a:lnTo>
                      <a:pt x="8" y="5"/>
                    </a:lnTo>
                    <a:lnTo>
                      <a:pt x="11" y="8"/>
                    </a:lnTo>
                    <a:lnTo>
                      <a:pt x="14" y="10"/>
                    </a:lnTo>
                    <a:lnTo>
                      <a:pt x="19" y="13"/>
                    </a:lnTo>
                    <a:lnTo>
                      <a:pt x="21" y="16"/>
                    </a:lnTo>
                    <a:lnTo>
                      <a:pt x="24" y="18"/>
                    </a:lnTo>
                    <a:lnTo>
                      <a:pt x="24" y="21"/>
                    </a:lnTo>
                    <a:lnTo>
                      <a:pt x="27" y="1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95" name="Freeform 4131"/>
              <p:cNvSpPr>
                <a:spLocks/>
              </p:cNvSpPr>
              <p:nvPr/>
            </p:nvSpPr>
            <p:spPr bwMode="auto">
              <a:xfrm>
                <a:off x="3100" y="3706"/>
                <a:ext cx="13" cy="24"/>
              </a:xfrm>
              <a:custGeom>
                <a:avLst/>
                <a:gdLst>
                  <a:gd name="T0" fmla="*/ 3 w 13"/>
                  <a:gd name="T1" fmla="*/ 24 h 24"/>
                  <a:gd name="T2" fmla="*/ 3 w 13"/>
                  <a:gd name="T3" fmla="*/ 24 h 24"/>
                  <a:gd name="T4" fmla="*/ 5 w 13"/>
                  <a:gd name="T5" fmla="*/ 21 h 24"/>
                  <a:gd name="T6" fmla="*/ 5 w 13"/>
                  <a:gd name="T7" fmla="*/ 19 h 24"/>
                  <a:gd name="T8" fmla="*/ 8 w 13"/>
                  <a:gd name="T9" fmla="*/ 16 h 24"/>
                  <a:gd name="T10" fmla="*/ 8 w 13"/>
                  <a:gd name="T11" fmla="*/ 13 h 24"/>
                  <a:gd name="T12" fmla="*/ 11 w 13"/>
                  <a:gd name="T13" fmla="*/ 11 h 24"/>
                  <a:gd name="T14" fmla="*/ 13 w 13"/>
                  <a:gd name="T15" fmla="*/ 8 h 24"/>
                  <a:gd name="T16" fmla="*/ 13 w 13"/>
                  <a:gd name="T17" fmla="*/ 6 h 24"/>
                  <a:gd name="T18" fmla="*/ 11 w 13"/>
                  <a:gd name="T19" fmla="*/ 0 h 24"/>
                  <a:gd name="T20" fmla="*/ 8 w 13"/>
                  <a:gd name="T21" fmla="*/ 3 h 24"/>
                  <a:gd name="T22" fmla="*/ 8 w 13"/>
                  <a:gd name="T23" fmla="*/ 6 h 24"/>
                  <a:gd name="T24" fmla="*/ 8 w 13"/>
                  <a:gd name="T25" fmla="*/ 6 h 24"/>
                  <a:gd name="T26" fmla="*/ 8 w 13"/>
                  <a:gd name="T27" fmla="*/ 8 h 24"/>
                  <a:gd name="T28" fmla="*/ 5 w 13"/>
                  <a:gd name="T29" fmla="*/ 11 h 24"/>
                  <a:gd name="T30" fmla="*/ 5 w 13"/>
                  <a:gd name="T31" fmla="*/ 13 h 24"/>
                  <a:gd name="T32" fmla="*/ 3 w 13"/>
                  <a:gd name="T33" fmla="*/ 16 h 24"/>
                  <a:gd name="T34" fmla="*/ 0 w 13"/>
                  <a:gd name="T35" fmla="*/ 19 h 24"/>
                  <a:gd name="T36" fmla="*/ 0 w 13"/>
                  <a:gd name="T37" fmla="*/ 21 h 24"/>
                  <a:gd name="T38" fmla="*/ 0 w 13"/>
                  <a:gd name="T39" fmla="*/ 21 h 24"/>
                  <a:gd name="T40" fmla="*/ 3 w 13"/>
                  <a:gd name="T41" fmla="*/ 24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4"/>
                  <a:gd name="T65" fmla="*/ 13 w 13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4">
                    <a:moveTo>
                      <a:pt x="3" y="24"/>
                    </a:moveTo>
                    <a:lnTo>
                      <a:pt x="3" y="24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8" y="16"/>
                    </a:lnTo>
                    <a:lnTo>
                      <a:pt x="8" y="13"/>
                    </a:lnTo>
                    <a:lnTo>
                      <a:pt x="11" y="11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8" y="6"/>
                    </a:lnTo>
                    <a:lnTo>
                      <a:pt x="8" y="8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3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3" y="24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96" name="Freeform 4132"/>
              <p:cNvSpPr>
                <a:spLocks/>
              </p:cNvSpPr>
              <p:nvPr/>
            </p:nvSpPr>
            <p:spPr bwMode="auto">
              <a:xfrm>
                <a:off x="3095" y="3727"/>
                <a:ext cx="8" cy="24"/>
              </a:xfrm>
              <a:custGeom>
                <a:avLst/>
                <a:gdLst>
                  <a:gd name="T0" fmla="*/ 5 w 8"/>
                  <a:gd name="T1" fmla="*/ 21 h 24"/>
                  <a:gd name="T2" fmla="*/ 5 w 8"/>
                  <a:gd name="T3" fmla="*/ 21 h 24"/>
                  <a:gd name="T4" fmla="*/ 5 w 8"/>
                  <a:gd name="T5" fmla="*/ 21 h 24"/>
                  <a:gd name="T6" fmla="*/ 5 w 8"/>
                  <a:gd name="T7" fmla="*/ 19 h 24"/>
                  <a:gd name="T8" fmla="*/ 5 w 8"/>
                  <a:gd name="T9" fmla="*/ 16 h 24"/>
                  <a:gd name="T10" fmla="*/ 5 w 8"/>
                  <a:gd name="T11" fmla="*/ 13 h 24"/>
                  <a:gd name="T12" fmla="*/ 5 w 8"/>
                  <a:gd name="T13" fmla="*/ 11 h 24"/>
                  <a:gd name="T14" fmla="*/ 5 w 8"/>
                  <a:gd name="T15" fmla="*/ 8 h 24"/>
                  <a:gd name="T16" fmla="*/ 8 w 8"/>
                  <a:gd name="T17" fmla="*/ 6 h 24"/>
                  <a:gd name="T18" fmla="*/ 8 w 8"/>
                  <a:gd name="T19" fmla="*/ 3 h 24"/>
                  <a:gd name="T20" fmla="*/ 5 w 8"/>
                  <a:gd name="T21" fmla="*/ 0 h 24"/>
                  <a:gd name="T22" fmla="*/ 5 w 8"/>
                  <a:gd name="T23" fmla="*/ 3 h 24"/>
                  <a:gd name="T24" fmla="*/ 3 w 8"/>
                  <a:gd name="T25" fmla="*/ 8 h 24"/>
                  <a:gd name="T26" fmla="*/ 3 w 8"/>
                  <a:gd name="T27" fmla="*/ 11 h 24"/>
                  <a:gd name="T28" fmla="*/ 0 w 8"/>
                  <a:gd name="T29" fmla="*/ 13 h 24"/>
                  <a:gd name="T30" fmla="*/ 0 w 8"/>
                  <a:gd name="T31" fmla="*/ 16 h 24"/>
                  <a:gd name="T32" fmla="*/ 0 w 8"/>
                  <a:gd name="T33" fmla="*/ 19 h 24"/>
                  <a:gd name="T34" fmla="*/ 3 w 8"/>
                  <a:gd name="T35" fmla="*/ 21 h 24"/>
                  <a:gd name="T36" fmla="*/ 3 w 8"/>
                  <a:gd name="T37" fmla="*/ 24 h 24"/>
                  <a:gd name="T38" fmla="*/ 3 w 8"/>
                  <a:gd name="T39" fmla="*/ 24 h 24"/>
                  <a:gd name="T40" fmla="*/ 5 w 8"/>
                  <a:gd name="T41" fmla="*/ 21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24"/>
                  <a:gd name="T65" fmla="*/ 8 w 8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24">
                    <a:moveTo>
                      <a:pt x="5" y="21"/>
                    </a:moveTo>
                    <a:lnTo>
                      <a:pt x="5" y="21"/>
                    </a:lnTo>
                    <a:lnTo>
                      <a:pt x="5" y="19"/>
                    </a:lnTo>
                    <a:lnTo>
                      <a:pt x="5" y="16"/>
                    </a:lnTo>
                    <a:lnTo>
                      <a:pt x="5" y="13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3" y="8"/>
                    </a:lnTo>
                    <a:lnTo>
                      <a:pt x="3" y="11"/>
                    </a:lnTo>
                    <a:lnTo>
                      <a:pt x="0" y="13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3" y="21"/>
                    </a:lnTo>
                    <a:lnTo>
                      <a:pt x="3" y="24"/>
                    </a:lnTo>
                    <a:lnTo>
                      <a:pt x="5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97" name="Freeform 4133"/>
              <p:cNvSpPr>
                <a:spLocks/>
              </p:cNvSpPr>
              <p:nvPr/>
            </p:nvSpPr>
            <p:spPr bwMode="auto">
              <a:xfrm>
                <a:off x="3098" y="3746"/>
                <a:ext cx="34" cy="7"/>
              </a:xfrm>
              <a:custGeom>
                <a:avLst/>
                <a:gdLst>
                  <a:gd name="T0" fmla="*/ 34 w 34"/>
                  <a:gd name="T1" fmla="*/ 0 h 7"/>
                  <a:gd name="T2" fmla="*/ 34 w 34"/>
                  <a:gd name="T3" fmla="*/ 0 h 7"/>
                  <a:gd name="T4" fmla="*/ 28 w 34"/>
                  <a:gd name="T5" fmla="*/ 2 h 7"/>
                  <a:gd name="T6" fmla="*/ 26 w 34"/>
                  <a:gd name="T7" fmla="*/ 2 h 7"/>
                  <a:gd name="T8" fmla="*/ 20 w 34"/>
                  <a:gd name="T9" fmla="*/ 2 h 7"/>
                  <a:gd name="T10" fmla="*/ 15 w 34"/>
                  <a:gd name="T11" fmla="*/ 5 h 7"/>
                  <a:gd name="T12" fmla="*/ 13 w 34"/>
                  <a:gd name="T13" fmla="*/ 5 h 7"/>
                  <a:gd name="T14" fmla="*/ 10 w 34"/>
                  <a:gd name="T15" fmla="*/ 5 h 7"/>
                  <a:gd name="T16" fmla="*/ 5 w 34"/>
                  <a:gd name="T17" fmla="*/ 5 h 7"/>
                  <a:gd name="T18" fmla="*/ 2 w 34"/>
                  <a:gd name="T19" fmla="*/ 2 h 7"/>
                  <a:gd name="T20" fmla="*/ 0 w 34"/>
                  <a:gd name="T21" fmla="*/ 5 h 7"/>
                  <a:gd name="T22" fmla="*/ 5 w 34"/>
                  <a:gd name="T23" fmla="*/ 7 h 7"/>
                  <a:gd name="T24" fmla="*/ 7 w 34"/>
                  <a:gd name="T25" fmla="*/ 7 h 7"/>
                  <a:gd name="T26" fmla="*/ 13 w 34"/>
                  <a:gd name="T27" fmla="*/ 7 h 7"/>
                  <a:gd name="T28" fmla="*/ 18 w 34"/>
                  <a:gd name="T29" fmla="*/ 7 h 7"/>
                  <a:gd name="T30" fmla="*/ 20 w 34"/>
                  <a:gd name="T31" fmla="*/ 7 h 7"/>
                  <a:gd name="T32" fmla="*/ 26 w 34"/>
                  <a:gd name="T33" fmla="*/ 5 h 7"/>
                  <a:gd name="T34" fmla="*/ 28 w 34"/>
                  <a:gd name="T35" fmla="*/ 5 h 7"/>
                  <a:gd name="T36" fmla="*/ 34 w 34"/>
                  <a:gd name="T37" fmla="*/ 5 h 7"/>
                  <a:gd name="T38" fmla="*/ 34 w 34"/>
                  <a:gd name="T39" fmla="*/ 5 h 7"/>
                  <a:gd name="T40" fmla="*/ 34 w 34"/>
                  <a:gd name="T41" fmla="*/ 0 h 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7"/>
                  <a:gd name="T65" fmla="*/ 34 w 34"/>
                  <a:gd name="T66" fmla="*/ 7 h 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7">
                    <a:moveTo>
                      <a:pt x="34" y="0"/>
                    </a:moveTo>
                    <a:lnTo>
                      <a:pt x="34" y="0"/>
                    </a:lnTo>
                    <a:lnTo>
                      <a:pt x="28" y="2"/>
                    </a:lnTo>
                    <a:lnTo>
                      <a:pt x="26" y="2"/>
                    </a:lnTo>
                    <a:lnTo>
                      <a:pt x="20" y="2"/>
                    </a:lnTo>
                    <a:lnTo>
                      <a:pt x="15" y="5"/>
                    </a:lnTo>
                    <a:lnTo>
                      <a:pt x="13" y="5"/>
                    </a:lnTo>
                    <a:lnTo>
                      <a:pt x="10" y="5"/>
                    </a:lnTo>
                    <a:lnTo>
                      <a:pt x="5" y="5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5" y="7"/>
                    </a:lnTo>
                    <a:lnTo>
                      <a:pt x="7" y="7"/>
                    </a:lnTo>
                    <a:lnTo>
                      <a:pt x="13" y="7"/>
                    </a:lnTo>
                    <a:lnTo>
                      <a:pt x="18" y="7"/>
                    </a:lnTo>
                    <a:lnTo>
                      <a:pt x="20" y="7"/>
                    </a:lnTo>
                    <a:lnTo>
                      <a:pt x="26" y="5"/>
                    </a:lnTo>
                    <a:lnTo>
                      <a:pt x="28" y="5"/>
                    </a:lnTo>
                    <a:lnTo>
                      <a:pt x="34" y="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98" name="Freeform 4134"/>
              <p:cNvSpPr>
                <a:spLocks/>
              </p:cNvSpPr>
              <p:nvPr/>
            </p:nvSpPr>
            <p:spPr bwMode="auto">
              <a:xfrm>
                <a:off x="3132" y="3735"/>
                <a:ext cx="34" cy="16"/>
              </a:xfrm>
              <a:custGeom>
                <a:avLst/>
                <a:gdLst>
                  <a:gd name="T0" fmla="*/ 34 w 34"/>
                  <a:gd name="T1" fmla="*/ 0 h 16"/>
                  <a:gd name="T2" fmla="*/ 34 w 34"/>
                  <a:gd name="T3" fmla="*/ 0 h 16"/>
                  <a:gd name="T4" fmla="*/ 28 w 34"/>
                  <a:gd name="T5" fmla="*/ 0 h 16"/>
                  <a:gd name="T6" fmla="*/ 23 w 34"/>
                  <a:gd name="T7" fmla="*/ 3 h 16"/>
                  <a:gd name="T8" fmla="*/ 20 w 34"/>
                  <a:gd name="T9" fmla="*/ 3 h 16"/>
                  <a:gd name="T10" fmla="*/ 15 w 34"/>
                  <a:gd name="T11" fmla="*/ 5 h 16"/>
                  <a:gd name="T12" fmla="*/ 10 w 34"/>
                  <a:gd name="T13" fmla="*/ 8 h 16"/>
                  <a:gd name="T14" fmla="*/ 7 w 34"/>
                  <a:gd name="T15" fmla="*/ 8 h 16"/>
                  <a:gd name="T16" fmla="*/ 2 w 34"/>
                  <a:gd name="T17" fmla="*/ 11 h 16"/>
                  <a:gd name="T18" fmla="*/ 0 w 34"/>
                  <a:gd name="T19" fmla="*/ 11 h 16"/>
                  <a:gd name="T20" fmla="*/ 0 w 34"/>
                  <a:gd name="T21" fmla="*/ 16 h 16"/>
                  <a:gd name="T22" fmla="*/ 5 w 34"/>
                  <a:gd name="T23" fmla="*/ 13 h 16"/>
                  <a:gd name="T24" fmla="*/ 7 w 34"/>
                  <a:gd name="T25" fmla="*/ 13 h 16"/>
                  <a:gd name="T26" fmla="*/ 13 w 34"/>
                  <a:gd name="T27" fmla="*/ 11 h 16"/>
                  <a:gd name="T28" fmla="*/ 15 w 34"/>
                  <a:gd name="T29" fmla="*/ 8 h 16"/>
                  <a:gd name="T30" fmla="*/ 20 w 34"/>
                  <a:gd name="T31" fmla="*/ 8 h 16"/>
                  <a:gd name="T32" fmla="*/ 26 w 34"/>
                  <a:gd name="T33" fmla="*/ 5 h 16"/>
                  <a:gd name="T34" fmla="*/ 28 w 34"/>
                  <a:gd name="T35" fmla="*/ 5 h 16"/>
                  <a:gd name="T36" fmla="*/ 34 w 34"/>
                  <a:gd name="T37" fmla="*/ 5 h 16"/>
                  <a:gd name="T38" fmla="*/ 34 w 34"/>
                  <a:gd name="T39" fmla="*/ 5 h 16"/>
                  <a:gd name="T40" fmla="*/ 34 w 34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6"/>
                  <a:gd name="T65" fmla="*/ 34 w 34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6">
                    <a:moveTo>
                      <a:pt x="34" y="0"/>
                    </a:moveTo>
                    <a:lnTo>
                      <a:pt x="34" y="0"/>
                    </a:lnTo>
                    <a:lnTo>
                      <a:pt x="28" y="0"/>
                    </a:lnTo>
                    <a:lnTo>
                      <a:pt x="23" y="3"/>
                    </a:lnTo>
                    <a:lnTo>
                      <a:pt x="20" y="3"/>
                    </a:lnTo>
                    <a:lnTo>
                      <a:pt x="15" y="5"/>
                    </a:lnTo>
                    <a:lnTo>
                      <a:pt x="10" y="8"/>
                    </a:lnTo>
                    <a:lnTo>
                      <a:pt x="7" y="8"/>
                    </a:lnTo>
                    <a:lnTo>
                      <a:pt x="2" y="11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13" y="11"/>
                    </a:lnTo>
                    <a:lnTo>
                      <a:pt x="15" y="8"/>
                    </a:lnTo>
                    <a:lnTo>
                      <a:pt x="20" y="8"/>
                    </a:lnTo>
                    <a:lnTo>
                      <a:pt x="26" y="5"/>
                    </a:lnTo>
                    <a:lnTo>
                      <a:pt x="28" y="5"/>
                    </a:lnTo>
                    <a:lnTo>
                      <a:pt x="34" y="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99" name="Freeform 4135"/>
              <p:cNvSpPr>
                <a:spLocks/>
              </p:cNvSpPr>
              <p:nvPr/>
            </p:nvSpPr>
            <p:spPr bwMode="auto">
              <a:xfrm>
                <a:off x="3166" y="3735"/>
                <a:ext cx="62" cy="13"/>
              </a:xfrm>
              <a:custGeom>
                <a:avLst/>
                <a:gdLst>
                  <a:gd name="T0" fmla="*/ 62 w 62"/>
                  <a:gd name="T1" fmla="*/ 8 h 13"/>
                  <a:gd name="T2" fmla="*/ 62 w 62"/>
                  <a:gd name="T3" fmla="*/ 8 h 13"/>
                  <a:gd name="T4" fmla="*/ 54 w 62"/>
                  <a:gd name="T5" fmla="*/ 5 h 13"/>
                  <a:gd name="T6" fmla="*/ 47 w 62"/>
                  <a:gd name="T7" fmla="*/ 3 h 13"/>
                  <a:gd name="T8" fmla="*/ 39 w 62"/>
                  <a:gd name="T9" fmla="*/ 0 h 13"/>
                  <a:gd name="T10" fmla="*/ 31 w 62"/>
                  <a:gd name="T11" fmla="*/ 0 h 13"/>
                  <a:gd name="T12" fmla="*/ 23 w 62"/>
                  <a:gd name="T13" fmla="*/ 0 h 13"/>
                  <a:gd name="T14" fmla="*/ 15 w 62"/>
                  <a:gd name="T15" fmla="*/ 0 h 13"/>
                  <a:gd name="T16" fmla="*/ 7 w 62"/>
                  <a:gd name="T17" fmla="*/ 0 h 13"/>
                  <a:gd name="T18" fmla="*/ 0 w 62"/>
                  <a:gd name="T19" fmla="*/ 0 h 13"/>
                  <a:gd name="T20" fmla="*/ 0 w 62"/>
                  <a:gd name="T21" fmla="*/ 5 h 13"/>
                  <a:gd name="T22" fmla="*/ 7 w 62"/>
                  <a:gd name="T23" fmla="*/ 3 h 13"/>
                  <a:gd name="T24" fmla="*/ 15 w 62"/>
                  <a:gd name="T25" fmla="*/ 3 h 13"/>
                  <a:gd name="T26" fmla="*/ 23 w 62"/>
                  <a:gd name="T27" fmla="*/ 3 h 13"/>
                  <a:gd name="T28" fmla="*/ 31 w 62"/>
                  <a:gd name="T29" fmla="*/ 3 h 13"/>
                  <a:gd name="T30" fmla="*/ 39 w 62"/>
                  <a:gd name="T31" fmla="*/ 5 h 13"/>
                  <a:gd name="T32" fmla="*/ 47 w 62"/>
                  <a:gd name="T33" fmla="*/ 5 h 13"/>
                  <a:gd name="T34" fmla="*/ 54 w 62"/>
                  <a:gd name="T35" fmla="*/ 8 h 13"/>
                  <a:gd name="T36" fmla="*/ 60 w 62"/>
                  <a:gd name="T37" fmla="*/ 13 h 13"/>
                  <a:gd name="T38" fmla="*/ 60 w 62"/>
                  <a:gd name="T39" fmla="*/ 13 h 13"/>
                  <a:gd name="T40" fmla="*/ 62 w 62"/>
                  <a:gd name="T41" fmla="*/ 8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2"/>
                  <a:gd name="T64" fmla="*/ 0 h 13"/>
                  <a:gd name="T65" fmla="*/ 62 w 62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2" h="13">
                    <a:moveTo>
                      <a:pt x="62" y="8"/>
                    </a:moveTo>
                    <a:lnTo>
                      <a:pt x="62" y="8"/>
                    </a:lnTo>
                    <a:lnTo>
                      <a:pt x="54" y="5"/>
                    </a:lnTo>
                    <a:lnTo>
                      <a:pt x="47" y="3"/>
                    </a:lnTo>
                    <a:lnTo>
                      <a:pt x="39" y="0"/>
                    </a:lnTo>
                    <a:lnTo>
                      <a:pt x="31" y="0"/>
                    </a:lnTo>
                    <a:lnTo>
                      <a:pt x="23" y="0"/>
                    </a:lnTo>
                    <a:lnTo>
                      <a:pt x="15" y="0"/>
                    </a:lnTo>
                    <a:lnTo>
                      <a:pt x="7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7" y="3"/>
                    </a:lnTo>
                    <a:lnTo>
                      <a:pt x="15" y="3"/>
                    </a:lnTo>
                    <a:lnTo>
                      <a:pt x="23" y="3"/>
                    </a:lnTo>
                    <a:lnTo>
                      <a:pt x="31" y="3"/>
                    </a:lnTo>
                    <a:lnTo>
                      <a:pt x="39" y="5"/>
                    </a:lnTo>
                    <a:lnTo>
                      <a:pt x="47" y="5"/>
                    </a:lnTo>
                    <a:lnTo>
                      <a:pt x="54" y="8"/>
                    </a:lnTo>
                    <a:lnTo>
                      <a:pt x="60" y="13"/>
                    </a:lnTo>
                    <a:lnTo>
                      <a:pt x="62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00" name="Freeform 4136"/>
              <p:cNvSpPr>
                <a:spLocks/>
              </p:cNvSpPr>
              <p:nvPr/>
            </p:nvSpPr>
            <p:spPr bwMode="auto">
              <a:xfrm>
                <a:off x="3226" y="3743"/>
                <a:ext cx="44" cy="60"/>
              </a:xfrm>
              <a:custGeom>
                <a:avLst/>
                <a:gdLst>
                  <a:gd name="T0" fmla="*/ 44 w 44"/>
                  <a:gd name="T1" fmla="*/ 60 h 60"/>
                  <a:gd name="T2" fmla="*/ 44 w 44"/>
                  <a:gd name="T3" fmla="*/ 60 h 60"/>
                  <a:gd name="T4" fmla="*/ 44 w 44"/>
                  <a:gd name="T5" fmla="*/ 50 h 60"/>
                  <a:gd name="T6" fmla="*/ 39 w 44"/>
                  <a:gd name="T7" fmla="*/ 42 h 60"/>
                  <a:gd name="T8" fmla="*/ 36 w 44"/>
                  <a:gd name="T9" fmla="*/ 34 h 60"/>
                  <a:gd name="T10" fmla="*/ 31 w 44"/>
                  <a:gd name="T11" fmla="*/ 26 h 60"/>
                  <a:gd name="T12" fmla="*/ 23 w 44"/>
                  <a:gd name="T13" fmla="*/ 18 h 60"/>
                  <a:gd name="T14" fmla="*/ 18 w 44"/>
                  <a:gd name="T15" fmla="*/ 13 h 60"/>
                  <a:gd name="T16" fmla="*/ 10 w 44"/>
                  <a:gd name="T17" fmla="*/ 5 h 60"/>
                  <a:gd name="T18" fmla="*/ 2 w 44"/>
                  <a:gd name="T19" fmla="*/ 0 h 60"/>
                  <a:gd name="T20" fmla="*/ 0 w 44"/>
                  <a:gd name="T21" fmla="*/ 5 h 60"/>
                  <a:gd name="T22" fmla="*/ 8 w 44"/>
                  <a:gd name="T23" fmla="*/ 10 h 60"/>
                  <a:gd name="T24" fmla="*/ 15 w 44"/>
                  <a:gd name="T25" fmla="*/ 16 h 60"/>
                  <a:gd name="T26" fmla="*/ 21 w 44"/>
                  <a:gd name="T27" fmla="*/ 21 h 60"/>
                  <a:gd name="T28" fmla="*/ 28 w 44"/>
                  <a:gd name="T29" fmla="*/ 29 h 60"/>
                  <a:gd name="T30" fmla="*/ 34 w 44"/>
                  <a:gd name="T31" fmla="*/ 37 h 60"/>
                  <a:gd name="T32" fmla="*/ 36 w 44"/>
                  <a:gd name="T33" fmla="*/ 45 h 60"/>
                  <a:gd name="T34" fmla="*/ 39 w 44"/>
                  <a:gd name="T35" fmla="*/ 52 h 60"/>
                  <a:gd name="T36" fmla="*/ 42 w 44"/>
                  <a:gd name="T37" fmla="*/ 60 h 60"/>
                  <a:gd name="T38" fmla="*/ 42 w 44"/>
                  <a:gd name="T39" fmla="*/ 60 h 60"/>
                  <a:gd name="T40" fmla="*/ 44 w 44"/>
                  <a:gd name="T41" fmla="*/ 60 h 6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4"/>
                  <a:gd name="T64" fmla="*/ 0 h 60"/>
                  <a:gd name="T65" fmla="*/ 44 w 44"/>
                  <a:gd name="T66" fmla="*/ 60 h 6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4" h="60">
                    <a:moveTo>
                      <a:pt x="44" y="60"/>
                    </a:moveTo>
                    <a:lnTo>
                      <a:pt x="44" y="60"/>
                    </a:lnTo>
                    <a:lnTo>
                      <a:pt x="44" y="50"/>
                    </a:lnTo>
                    <a:lnTo>
                      <a:pt x="39" y="42"/>
                    </a:lnTo>
                    <a:lnTo>
                      <a:pt x="36" y="34"/>
                    </a:lnTo>
                    <a:lnTo>
                      <a:pt x="31" y="26"/>
                    </a:lnTo>
                    <a:lnTo>
                      <a:pt x="23" y="18"/>
                    </a:lnTo>
                    <a:lnTo>
                      <a:pt x="18" y="13"/>
                    </a:lnTo>
                    <a:lnTo>
                      <a:pt x="10" y="5"/>
                    </a:lnTo>
                    <a:lnTo>
                      <a:pt x="2" y="0"/>
                    </a:lnTo>
                    <a:lnTo>
                      <a:pt x="0" y="5"/>
                    </a:lnTo>
                    <a:lnTo>
                      <a:pt x="8" y="10"/>
                    </a:lnTo>
                    <a:lnTo>
                      <a:pt x="15" y="16"/>
                    </a:lnTo>
                    <a:lnTo>
                      <a:pt x="21" y="21"/>
                    </a:lnTo>
                    <a:lnTo>
                      <a:pt x="28" y="29"/>
                    </a:lnTo>
                    <a:lnTo>
                      <a:pt x="34" y="37"/>
                    </a:lnTo>
                    <a:lnTo>
                      <a:pt x="36" y="45"/>
                    </a:lnTo>
                    <a:lnTo>
                      <a:pt x="39" y="52"/>
                    </a:lnTo>
                    <a:lnTo>
                      <a:pt x="42" y="60"/>
                    </a:lnTo>
                    <a:lnTo>
                      <a:pt x="44" y="6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01" name="Freeform 4137"/>
              <p:cNvSpPr>
                <a:spLocks/>
              </p:cNvSpPr>
              <p:nvPr/>
            </p:nvSpPr>
            <p:spPr bwMode="auto">
              <a:xfrm>
                <a:off x="3241" y="3803"/>
                <a:ext cx="29" cy="37"/>
              </a:xfrm>
              <a:custGeom>
                <a:avLst/>
                <a:gdLst>
                  <a:gd name="T0" fmla="*/ 3 w 29"/>
                  <a:gd name="T1" fmla="*/ 37 h 37"/>
                  <a:gd name="T2" fmla="*/ 3 w 29"/>
                  <a:gd name="T3" fmla="*/ 37 h 37"/>
                  <a:gd name="T4" fmla="*/ 8 w 29"/>
                  <a:gd name="T5" fmla="*/ 34 h 37"/>
                  <a:gd name="T6" fmla="*/ 13 w 29"/>
                  <a:gd name="T7" fmla="*/ 29 h 37"/>
                  <a:gd name="T8" fmla="*/ 19 w 29"/>
                  <a:gd name="T9" fmla="*/ 26 h 37"/>
                  <a:gd name="T10" fmla="*/ 21 w 29"/>
                  <a:gd name="T11" fmla="*/ 21 h 37"/>
                  <a:gd name="T12" fmla="*/ 27 w 29"/>
                  <a:gd name="T13" fmla="*/ 16 h 37"/>
                  <a:gd name="T14" fmla="*/ 29 w 29"/>
                  <a:gd name="T15" fmla="*/ 11 h 37"/>
                  <a:gd name="T16" fmla="*/ 29 w 29"/>
                  <a:gd name="T17" fmla="*/ 6 h 37"/>
                  <a:gd name="T18" fmla="*/ 29 w 29"/>
                  <a:gd name="T19" fmla="*/ 0 h 37"/>
                  <a:gd name="T20" fmla="*/ 27 w 29"/>
                  <a:gd name="T21" fmla="*/ 0 h 37"/>
                  <a:gd name="T22" fmla="*/ 27 w 29"/>
                  <a:gd name="T23" fmla="*/ 6 h 37"/>
                  <a:gd name="T24" fmla="*/ 27 w 29"/>
                  <a:gd name="T25" fmla="*/ 11 h 37"/>
                  <a:gd name="T26" fmla="*/ 24 w 29"/>
                  <a:gd name="T27" fmla="*/ 13 h 37"/>
                  <a:gd name="T28" fmla="*/ 19 w 29"/>
                  <a:gd name="T29" fmla="*/ 19 h 37"/>
                  <a:gd name="T30" fmla="*/ 16 w 29"/>
                  <a:gd name="T31" fmla="*/ 24 h 37"/>
                  <a:gd name="T32" fmla="*/ 11 w 29"/>
                  <a:gd name="T33" fmla="*/ 26 h 37"/>
                  <a:gd name="T34" fmla="*/ 6 w 29"/>
                  <a:gd name="T35" fmla="*/ 32 h 37"/>
                  <a:gd name="T36" fmla="*/ 0 w 29"/>
                  <a:gd name="T37" fmla="*/ 34 h 37"/>
                  <a:gd name="T38" fmla="*/ 0 w 29"/>
                  <a:gd name="T39" fmla="*/ 34 h 37"/>
                  <a:gd name="T40" fmla="*/ 3 w 29"/>
                  <a:gd name="T41" fmla="*/ 37 h 3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37"/>
                  <a:gd name="T65" fmla="*/ 29 w 29"/>
                  <a:gd name="T66" fmla="*/ 37 h 3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37">
                    <a:moveTo>
                      <a:pt x="3" y="37"/>
                    </a:moveTo>
                    <a:lnTo>
                      <a:pt x="3" y="37"/>
                    </a:lnTo>
                    <a:lnTo>
                      <a:pt x="8" y="34"/>
                    </a:lnTo>
                    <a:lnTo>
                      <a:pt x="13" y="29"/>
                    </a:lnTo>
                    <a:lnTo>
                      <a:pt x="19" y="26"/>
                    </a:lnTo>
                    <a:lnTo>
                      <a:pt x="21" y="21"/>
                    </a:lnTo>
                    <a:lnTo>
                      <a:pt x="27" y="16"/>
                    </a:lnTo>
                    <a:lnTo>
                      <a:pt x="29" y="11"/>
                    </a:lnTo>
                    <a:lnTo>
                      <a:pt x="29" y="6"/>
                    </a:lnTo>
                    <a:lnTo>
                      <a:pt x="29" y="0"/>
                    </a:lnTo>
                    <a:lnTo>
                      <a:pt x="27" y="0"/>
                    </a:lnTo>
                    <a:lnTo>
                      <a:pt x="27" y="6"/>
                    </a:lnTo>
                    <a:lnTo>
                      <a:pt x="27" y="11"/>
                    </a:lnTo>
                    <a:lnTo>
                      <a:pt x="24" y="13"/>
                    </a:lnTo>
                    <a:lnTo>
                      <a:pt x="19" y="19"/>
                    </a:lnTo>
                    <a:lnTo>
                      <a:pt x="16" y="24"/>
                    </a:lnTo>
                    <a:lnTo>
                      <a:pt x="11" y="26"/>
                    </a:lnTo>
                    <a:lnTo>
                      <a:pt x="6" y="32"/>
                    </a:lnTo>
                    <a:lnTo>
                      <a:pt x="0" y="34"/>
                    </a:lnTo>
                    <a:lnTo>
                      <a:pt x="3" y="37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02" name="Freeform 4138"/>
              <p:cNvSpPr>
                <a:spLocks/>
              </p:cNvSpPr>
              <p:nvPr/>
            </p:nvSpPr>
            <p:spPr bwMode="auto">
              <a:xfrm>
                <a:off x="3205" y="3835"/>
                <a:ext cx="39" cy="8"/>
              </a:xfrm>
              <a:custGeom>
                <a:avLst/>
                <a:gdLst>
                  <a:gd name="T0" fmla="*/ 0 w 39"/>
                  <a:gd name="T1" fmla="*/ 2 h 8"/>
                  <a:gd name="T2" fmla="*/ 0 w 39"/>
                  <a:gd name="T3" fmla="*/ 2 h 8"/>
                  <a:gd name="T4" fmla="*/ 5 w 39"/>
                  <a:gd name="T5" fmla="*/ 5 h 8"/>
                  <a:gd name="T6" fmla="*/ 10 w 39"/>
                  <a:gd name="T7" fmla="*/ 8 h 8"/>
                  <a:gd name="T8" fmla="*/ 15 w 39"/>
                  <a:gd name="T9" fmla="*/ 8 h 8"/>
                  <a:gd name="T10" fmla="*/ 18 w 39"/>
                  <a:gd name="T11" fmla="*/ 8 h 8"/>
                  <a:gd name="T12" fmla="*/ 23 w 39"/>
                  <a:gd name="T13" fmla="*/ 8 h 8"/>
                  <a:gd name="T14" fmla="*/ 29 w 39"/>
                  <a:gd name="T15" fmla="*/ 8 h 8"/>
                  <a:gd name="T16" fmla="*/ 34 w 39"/>
                  <a:gd name="T17" fmla="*/ 8 h 8"/>
                  <a:gd name="T18" fmla="*/ 39 w 39"/>
                  <a:gd name="T19" fmla="*/ 5 h 8"/>
                  <a:gd name="T20" fmla="*/ 36 w 39"/>
                  <a:gd name="T21" fmla="*/ 2 h 8"/>
                  <a:gd name="T22" fmla="*/ 34 w 39"/>
                  <a:gd name="T23" fmla="*/ 2 h 8"/>
                  <a:gd name="T24" fmla="*/ 29 w 39"/>
                  <a:gd name="T25" fmla="*/ 5 h 8"/>
                  <a:gd name="T26" fmla="*/ 23 w 39"/>
                  <a:gd name="T27" fmla="*/ 5 h 8"/>
                  <a:gd name="T28" fmla="*/ 18 w 39"/>
                  <a:gd name="T29" fmla="*/ 5 h 8"/>
                  <a:gd name="T30" fmla="*/ 15 w 39"/>
                  <a:gd name="T31" fmla="*/ 5 h 8"/>
                  <a:gd name="T32" fmla="*/ 10 w 39"/>
                  <a:gd name="T33" fmla="*/ 2 h 8"/>
                  <a:gd name="T34" fmla="*/ 8 w 39"/>
                  <a:gd name="T35" fmla="*/ 2 h 8"/>
                  <a:gd name="T36" fmla="*/ 2 w 39"/>
                  <a:gd name="T37" fmla="*/ 0 h 8"/>
                  <a:gd name="T38" fmla="*/ 2 w 39"/>
                  <a:gd name="T39" fmla="*/ 0 h 8"/>
                  <a:gd name="T40" fmla="*/ 0 w 39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9"/>
                  <a:gd name="T64" fmla="*/ 0 h 8"/>
                  <a:gd name="T65" fmla="*/ 39 w 39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9" h="8">
                    <a:moveTo>
                      <a:pt x="0" y="2"/>
                    </a:moveTo>
                    <a:lnTo>
                      <a:pt x="0" y="2"/>
                    </a:lnTo>
                    <a:lnTo>
                      <a:pt x="5" y="5"/>
                    </a:lnTo>
                    <a:lnTo>
                      <a:pt x="10" y="8"/>
                    </a:lnTo>
                    <a:lnTo>
                      <a:pt x="15" y="8"/>
                    </a:lnTo>
                    <a:lnTo>
                      <a:pt x="18" y="8"/>
                    </a:lnTo>
                    <a:lnTo>
                      <a:pt x="23" y="8"/>
                    </a:lnTo>
                    <a:lnTo>
                      <a:pt x="29" y="8"/>
                    </a:lnTo>
                    <a:lnTo>
                      <a:pt x="34" y="8"/>
                    </a:lnTo>
                    <a:lnTo>
                      <a:pt x="39" y="5"/>
                    </a:lnTo>
                    <a:lnTo>
                      <a:pt x="36" y="2"/>
                    </a:lnTo>
                    <a:lnTo>
                      <a:pt x="34" y="2"/>
                    </a:lnTo>
                    <a:lnTo>
                      <a:pt x="29" y="5"/>
                    </a:lnTo>
                    <a:lnTo>
                      <a:pt x="23" y="5"/>
                    </a:lnTo>
                    <a:lnTo>
                      <a:pt x="18" y="5"/>
                    </a:lnTo>
                    <a:lnTo>
                      <a:pt x="15" y="5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03" name="Freeform 4139"/>
              <p:cNvSpPr>
                <a:spLocks/>
              </p:cNvSpPr>
              <p:nvPr/>
            </p:nvSpPr>
            <p:spPr bwMode="auto">
              <a:xfrm>
                <a:off x="3202" y="3814"/>
                <a:ext cx="8" cy="23"/>
              </a:xfrm>
              <a:custGeom>
                <a:avLst/>
                <a:gdLst>
                  <a:gd name="T0" fmla="*/ 3 w 8"/>
                  <a:gd name="T1" fmla="*/ 0 h 23"/>
                  <a:gd name="T2" fmla="*/ 3 w 8"/>
                  <a:gd name="T3" fmla="*/ 0 h 23"/>
                  <a:gd name="T4" fmla="*/ 3 w 8"/>
                  <a:gd name="T5" fmla="*/ 2 h 23"/>
                  <a:gd name="T6" fmla="*/ 3 w 8"/>
                  <a:gd name="T7" fmla="*/ 5 h 23"/>
                  <a:gd name="T8" fmla="*/ 3 w 8"/>
                  <a:gd name="T9" fmla="*/ 8 h 23"/>
                  <a:gd name="T10" fmla="*/ 3 w 8"/>
                  <a:gd name="T11" fmla="*/ 10 h 23"/>
                  <a:gd name="T12" fmla="*/ 0 w 8"/>
                  <a:gd name="T13" fmla="*/ 15 h 23"/>
                  <a:gd name="T14" fmla="*/ 0 w 8"/>
                  <a:gd name="T15" fmla="*/ 18 h 23"/>
                  <a:gd name="T16" fmla="*/ 0 w 8"/>
                  <a:gd name="T17" fmla="*/ 21 h 23"/>
                  <a:gd name="T18" fmla="*/ 3 w 8"/>
                  <a:gd name="T19" fmla="*/ 23 h 23"/>
                  <a:gd name="T20" fmla="*/ 5 w 8"/>
                  <a:gd name="T21" fmla="*/ 21 h 23"/>
                  <a:gd name="T22" fmla="*/ 5 w 8"/>
                  <a:gd name="T23" fmla="*/ 18 h 23"/>
                  <a:gd name="T24" fmla="*/ 5 w 8"/>
                  <a:gd name="T25" fmla="*/ 18 h 23"/>
                  <a:gd name="T26" fmla="*/ 5 w 8"/>
                  <a:gd name="T27" fmla="*/ 15 h 23"/>
                  <a:gd name="T28" fmla="*/ 5 w 8"/>
                  <a:gd name="T29" fmla="*/ 13 h 23"/>
                  <a:gd name="T30" fmla="*/ 5 w 8"/>
                  <a:gd name="T31" fmla="*/ 8 h 23"/>
                  <a:gd name="T32" fmla="*/ 5 w 8"/>
                  <a:gd name="T33" fmla="*/ 5 h 23"/>
                  <a:gd name="T34" fmla="*/ 8 w 8"/>
                  <a:gd name="T35" fmla="*/ 2 h 23"/>
                  <a:gd name="T36" fmla="*/ 5 w 8"/>
                  <a:gd name="T37" fmla="*/ 0 h 23"/>
                  <a:gd name="T38" fmla="*/ 5 w 8"/>
                  <a:gd name="T39" fmla="*/ 0 h 23"/>
                  <a:gd name="T40" fmla="*/ 3 w 8"/>
                  <a:gd name="T41" fmla="*/ 0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23"/>
                  <a:gd name="T65" fmla="*/ 8 w 8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23">
                    <a:moveTo>
                      <a:pt x="3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3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5" y="15"/>
                    </a:lnTo>
                    <a:lnTo>
                      <a:pt x="5" y="13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04" name="Freeform 4140"/>
              <p:cNvSpPr>
                <a:spLocks/>
              </p:cNvSpPr>
              <p:nvPr/>
            </p:nvSpPr>
            <p:spPr bwMode="auto">
              <a:xfrm>
                <a:off x="3192" y="3793"/>
                <a:ext cx="15" cy="21"/>
              </a:xfrm>
              <a:custGeom>
                <a:avLst/>
                <a:gdLst>
                  <a:gd name="T0" fmla="*/ 0 w 15"/>
                  <a:gd name="T1" fmla="*/ 2 h 21"/>
                  <a:gd name="T2" fmla="*/ 0 w 15"/>
                  <a:gd name="T3" fmla="*/ 2 h 21"/>
                  <a:gd name="T4" fmla="*/ 2 w 15"/>
                  <a:gd name="T5" fmla="*/ 5 h 21"/>
                  <a:gd name="T6" fmla="*/ 5 w 15"/>
                  <a:gd name="T7" fmla="*/ 5 h 21"/>
                  <a:gd name="T8" fmla="*/ 5 w 15"/>
                  <a:gd name="T9" fmla="*/ 8 h 21"/>
                  <a:gd name="T10" fmla="*/ 8 w 15"/>
                  <a:gd name="T11" fmla="*/ 10 h 21"/>
                  <a:gd name="T12" fmla="*/ 10 w 15"/>
                  <a:gd name="T13" fmla="*/ 13 h 21"/>
                  <a:gd name="T14" fmla="*/ 10 w 15"/>
                  <a:gd name="T15" fmla="*/ 16 h 21"/>
                  <a:gd name="T16" fmla="*/ 13 w 15"/>
                  <a:gd name="T17" fmla="*/ 18 h 21"/>
                  <a:gd name="T18" fmla="*/ 13 w 15"/>
                  <a:gd name="T19" fmla="*/ 21 h 21"/>
                  <a:gd name="T20" fmla="*/ 15 w 15"/>
                  <a:gd name="T21" fmla="*/ 21 h 21"/>
                  <a:gd name="T22" fmla="*/ 15 w 15"/>
                  <a:gd name="T23" fmla="*/ 16 h 21"/>
                  <a:gd name="T24" fmla="*/ 13 w 15"/>
                  <a:gd name="T25" fmla="*/ 13 h 21"/>
                  <a:gd name="T26" fmla="*/ 13 w 15"/>
                  <a:gd name="T27" fmla="*/ 10 h 21"/>
                  <a:gd name="T28" fmla="*/ 10 w 15"/>
                  <a:gd name="T29" fmla="*/ 8 h 21"/>
                  <a:gd name="T30" fmla="*/ 8 w 15"/>
                  <a:gd name="T31" fmla="*/ 5 h 21"/>
                  <a:gd name="T32" fmla="*/ 5 w 15"/>
                  <a:gd name="T33" fmla="*/ 2 h 21"/>
                  <a:gd name="T34" fmla="*/ 2 w 15"/>
                  <a:gd name="T35" fmla="*/ 0 h 21"/>
                  <a:gd name="T36" fmla="*/ 0 w 15"/>
                  <a:gd name="T37" fmla="*/ 0 h 21"/>
                  <a:gd name="T38" fmla="*/ 0 w 15"/>
                  <a:gd name="T39" fmla="*/ 0 h 21"/>
                  <a:gd name="T40" fmla="*/ 0 w 15"/>
                  <a:gd name="T41" fmla="*/ 2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21"/>
                  <a:gd name="T65" fmla="*/ 15 w 15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21">
                    <a:moveTo>
                      <a:pt x="0" y="2"/>
                    </a:moveTo>
                    <a:lnTo>
                      <a:pt x="0" y="2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5" y="8"/>
                    </a:lnTo>
                    <a:lnTo>
                      <a:pt x="8" y="10"/>
                    </a:lnTo>
                    <a:lnTo>
                      <a:pt x="10" y="13"/>
                    </a:lnTo>
                    <a:lnTo>
                      <a:pt x="10" y="16"/>
                    </a:lnTo>
                    <a:lnTo>
                      <a:pt x="13" y="18"/>
                    </a:lnTo>
                    <a:lnTo>
                      <a:pt x="13" y="21"/>
                    </a:lnTo>
                    <a:lnTo>
                      <a:pt x="15" y="21"/>
                    </a:lnTo>
                    <a:lnTo>
                      <a:pt x="15" y="16"/>
                    </a:lnTo>
                    <a:lnTo>
                      <a:pt x="13" y="13"/>
                    </a:lnTo>
                    <a:lnTo>
                      <a:pt x="13" y="10"/>
                    </a:lnTo>
                    <a:lnTo>
                      <a:pt x="10" y="8"/>
                    </a:lnTo>
                    <a:lnTo>
                      <a:pt x="8" y="5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05" name="Freeform 4141"/>
              <p:cNvSpPr>
                <a:spLocks/>
              </p:cNvSpPr>
              <p:nvPr/>
            </p:nvSpPr>
            <p:spPr bwMode="auto">
              <a:xfrm>
                <a:off x="3152" y="3788"/>
                <a:ext cx="40" cy="7"/>
              </a:xfrm>
              <a:custGeom>
                <a:avLst/>
                <a:gdLst>
                  <a:gd name="T0" fmla="*/ 3 w 40"/>
                  <a:gd name="T1" fmla="*/ 5 h 7"/>
                  <a:gd name="T2" fmla="*/ 3 w 40"/>
                  <a:gd name="T3" fmla="*/ 5 h 7"/>
                  <a:gd name="T4" fmla="*/ 8 w 40"/>
                  <a:gd name="T5" fmla="*/ 5 h 7"/>
                  <a:gd name="T6" fmla="*/ 11 w 40"/>
                  <a:gd name="T7" fmla="*/ 5 h 7"/>
                  <a:gd name="T8" fmla="*/ 16 w 40"/>
                  <a:gd name="T9" fmla="*/ 5 h 7"/>
                  <a:gd name="T10" fmla="*/ 21 w 40"/>
                  <a:gd name="T11" fmla="*/ 5 h 7"/>
                  <a:gd name="T12" fmla="*/ 27 w 40"/>
                  <a:gd name="T13" fmla="*/ 5 h 7"/>
                  <a:gd name="T14" fmla="*/ 29 w 40"/>
                  <a:gd name="T15" fmla="*/ 5 h 7"/>
                  <a:gd name="T16" fmla="*/ 34 w 40"/>
                  <a:gd name="T17" fmla="*/ 7 h 7"/>
                  <a:gd name="T18" fmla="*/ 40 w 40"/>
                  <a:gd name="T19" fmla="*/ 7 h 7"/>
                  <a:gd name="T20" fmla="*/ 40 w 40"/>
                  <a:gd name="T21" fmla="*/ 5 h 7"/>
                  <a:gd name="T22" fmla="*/ 37 w 40"/>
                  <a:gd name="T23" fmla="*/ 2 h 7"/>
                  <a:gd name="T24" fmla="*/ 32 w 40"/>
                  <a:gd name="T25" fmla="*/ 2 h 7"/>
                  <a:gd name="T26" fmla="*/ 27 w 40"/>
                  <a:gd name="T27" fmla="*/ 0 h 7"/>
                  <a:gd name="T28" fmla="*/ 21 w 40"/>
                  <a:gd name="T29" fmla="*/ 0 h 7"/>
                  <a:gd name="T30" fmla="*/ 16 w 40"/>
                  <a:gd name="T31" fmla="*/ 0 h 7"/>
                  <a:gd name="T32" fmla="*/ 11 w 40"/>
                  <a:gd name="T33" fmla="*/ 0 h 7"/>
                  <a:gd name="T34" fmla="*/ 6 w 40"/>
                  <a:gd name="T35" fmla="*/ 2 h 7"/>
                  <a:gd name="T36" fmla="*/ 0 w 40"/>
                  <a:gd name="T37" fmla="*/ 2 h 7"/>
                  <a:gd name="T38" fmla="*/ 0 w 40"/>
                  <a:gd name="T39" fmla="*/ 2 h 7"/>
                  <a:gd name="T40" fmla="*/ 3 w 40"/>
                  <a:gd name="T41" fmla="*/ 5 h 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0"/>
                  <a:gd name="T64" fmla="*/ 0 h 7"/>
                  <a:gd name="T65" fmla="*/ 40 w 40"/>
                  <a:gd name="T66" fmla="*/ 7 h 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0" h="7">
                    <a:moveTo>
                      <a:pt x="3" y="5"/>
                    </a:moveTo>
                    <a:lnTo>
                      <a:pt x="3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6" y="5"/>
                    </a:lnTo>
                    <a:lnTo>
                      <a:pt x="21" y="5"/>
                    </a:lnTo>
                    <a:lnTo>
                      <a:pt x="27" y="5"/>
                    </a:lnTo>
                    <a:lnTo>
                      <a:pt x="29" y="5"/>
                    </a:lnTo>
                    <a:lnTo>
                      <a:pt x="34" y="7"/>
                    </a:lnTo>
                    <a:lnTo>
                      <a:pt x="40" y="7"/>
                    </a:lnTo>
                    <a:lnTo>
                      <a:pt x="40" y="5"/>
                    </a:lnTo>
                    <a:lnTo>
                      <a:pt x="37" y="2"/>
                    </a:lnTo>
                    <a:lnTo>
                      <a:pt x="32" y="2"/>
                    </a:lnTo>
                    <a:lnTo>
                      <a:pt x="27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1" y="0"/>
                    </a:lnTo>
                    <a:lnTo>
                      <a:pt x="6" y="2"/>
                    </a:lnTo>
                    <a:lnTo>
                      <a:pt x="0" y="2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06" name="Freeform 4142"/>
              <p:cNvSpPr>
                <a:spLocks/>
              </p:cNvSpPr>
              <p:nvPr/>
            </p:nvSpPr>
            <p:spPr bwMode="auto">
              <a:xfrm>
                <a:off x="3118" y="3790"/>
                <a:ext cx="37" cy="29"/>
              </a:xfrm>
              <a:custGeom>
                <a:avLst/>
                <a:gdLst>
                  <a:gd name="T0" fmla="*/ 3 w 37"/>
                  <a:gd name="T1" fmla="*/ 29 h 29"/>
                  <a:gd name="T2" fmla="*/ 8 w 37"/>
                  <a:gd name="T3" fmla="*/ 26 h 29"/>
                  <a:gd name="T4" fmla="*/ 11 w 37"/>
                  <a:gd name="T5" fmla="*/ 21 h 29"/>
                  <a:gd name="T6" fmla="*/ 16 w 37"/>
                  <a:gd name="T7" fmla="*/ 19 h 29"/>
                  <a:gd name="T8" fmla="*/ 19 w 37"/>
                  <a:gd name="T9" fmla="*/ 13 h 29"/>
                  <a:gd name="T10" fmla="*/ 24 w 37"/>
                  <a:gd name="T11" fmla="*/ 11 h 29"/>
                  <a:gd name="T12" fmla="*/ 27 w 37"/>
                  <a:gd name="T13" fmla="*/ 8 h 29"/>
                  <a:gd name="T14" fmla="*/ 32 w 37"/>
                  <a:gd name="T15" fmla="*/ 5 h 29"/>
                  <a:gd name="T16" fmla="*/ 37 w 37"/>
                  <a:gd name="T17" fmla="*/ 3 h 29"/>
                  <a:gd name="T18" fmla="*/ 34 w 37"/>
                  <a:gd name="T19" fmla="*/ 0 h 29"/>
                  <a:gd name="T20" fmla="*/ 32 w 37"/>
                  <a:gd name="T21" fmla="*/ 3 h 29"/>
                  <a:gd name="T22" fmla="*/ 27 w 37"/>
                  <a:gd name="T23" fmla="*/ 5 h 29"/>
                  <a:gd name="T24" fmla="*/ 21 w 37"/>
                  <a:gd name="T25" fmla="*/ 8 h 29"/>
                  <a:gd name="T26" fmla="*/ 16 w 37"/>
                  <a:gd name="T27" fmla="*/ 11 h 29"/>
                  <a:gd name="T28" fmla="*/ 14 w 37"/>
                  <a:gd name="T29" fmla="*/ 16 h 29"/>
                  <a:gd name="T30" fmla="*/ 8 w 37"/>
                  <a:gd name="T31" fmla="*/ 19 h 29"/>
                  <a:gd name="T32" fmla="*/ 6 w 37"/>
                  <a:gd name="T33" fmla="*/ 24 h 29"/>
                  <a:gd name="T34" fmla="*/ 0 w 37"/>
                  <a:gd name="T35" fmla="*/ 26 h 29"/>
                  <a:gd name="T36" fmla="*/ 3 w 37"/>
                  <a:gd name="T37" fmla="*/ 29 h 2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7"/>
                  <a:gd name="T58" fmla="*/ 0 h 29"/>
                  <a:gd name="T59" fmla="*/ 37 w 37"/>
                  <a:gd name="T60" fmla="*/ 29 h 2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7" h="29">
                    <a:moveTo>
                      <a:pt x="3" y="29"/>
                    </a:moveTo>
                    <a:lnTo>
                      <a:pt x="8" y="26"/>
                    </a:lnTo>
                    <a:lnTo>
                      <a:pt x="11" y="21"/>
                    </a:lnTo>
                    <a:lnTo>
                      <a:pt x="16" y="19"/>
                    </a:lnTo>
                    <a:lnTo>
                      <a:pt x="19" y="13"/>
                    </a:lnTo>
                    <a:lnTo>
                      <a:pt x="24" y="11"/>
                    </a:lnTo>
                    <a:lnTo>
                      <a:pt x="27" y="8"/>
                    </a:lnTo>
                    <a:lnTo>
                      <a:pt x="32" y="5"/>
                    </a:lnTo>
                    <a:lnTo>
                      <a:pt x="37" y="3"/>
                    </a:lnTo>
                    <a:lnTo>
                      <a:pt x="34" y="0"/>
                    </a:lnTo>
                    <a:lnTo>
                      <a:pt x="32" y="3"/>
                    </a:lnTo>
                    <a:lnTo>
                      <a:pt x="27" y="5"/>
                    </a:lnTo>
                    <a:lnTo>
                      <a:pt x="21" y="8"/>
                    </a:lnTo>
                    <a:lnTo>
                      <a:pt x="16" y="11"/>
                    </a:lnTo>
                    <a:lnTo>
                      <a:pt x="14" y="16"/>
                    </a:lnTo>
                    <a:lnTo>
                      <a:pt x="8" y="19"/>
                    </a:lnTo>
                    <a:lnTo>
                      <a:pt x="6" y="24"/>
                    </a:lnTo>
                    <a:lnTo>
                      <a:pt x="0" y="26"/>
                    </a:lnTo>
                    <a:lnTo>
                      <a:pt x="3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07" name="Freeform 4143"/>
              <p:cNvSpPr>
                <a:spLocks/>
              </p:cNvSpPr>
              <p:nvPr/>
            </p:nvSpPr>
            <p:spPr bwMode="auto">
              <a:xfrm>
                <a:off x="2716" y="3735"/>
                <a:ext cx="337" cy="92"/>
              </a:xfrm>
              <a:custGeom>
                <a:avLst/>
                <a:gdLst>
                  <a:gd name="T0" fmla="*/ 0 w 337"/>
                  <a:gd name="T1" fmla="*/ 16 h 92"/>
                  <a:gd name="T2" fmla="*/ 0 w 337"/>
                  <a:gd name="T3" fmla="*/ 42 h 92"/>
                  <a:gd name="T4" fmla="*/ 2 w 337"/>
                  <a:gd name="T5" fmla="*/ 66 h 92"/>
                  <a:gd name="T6" fmla="*/ 5 w 337"/>
                  <a:gd name="T7" fmla="*/ 76 h 92"/>
                  <a:gd name="T8" fmla="*/ 10 w 337"/>
                  <a:gd name="T9" fmla="*/ 84 h 92"/>
                  <a:gd name="T10" fmla="*/ 49 w 337"/>
                  <a:gd name="T11" fmla="*/ 87 h 92"/>
                  <a:gd name="T12" fmla="*/ 89 w 337"/>
                  <a:gd name="T13" fmla="*/ 87 h 92"/>
                  <a:gd name="T14" fmla="*/ 125 w 337"/>
                  <a:gd name="T15" fmla="*/ 87 h 92"/>
                  <a:gd name="T16" fmla="*/ 164 w 337"/>
                  <a:gd name="T17" fmla="*/ 87 h 92"/>
                  <a:gd name="T18" fmla="*/ 209 w 337"/>
                  <a:gd name="T19" fmla="*/ 89 h 92"/>
                  <a:gd name="T20" fmla="*/ 251 w 337"/>
                  <a:gd name="T21" fmla="*/ 89 h 92"/>
                  <a:gd name="T22" fmla="*/ 269 w 337"/>
                  <a:gd name="T23" fmla="*/ 92 h 92"/>
                  <a:gd name="T24" fmla="*/ 287 w 337"/>
                  <a:gd name="T25" fmla="*/ 92 h 92"/>
                  <a:gd name="T26" fmla="*/ 303 w 337"/>
                  <a:gd name="T27" fmla="*/ 89 h 92"/>
                  <a:gd name="T28" fmla="*/ 319 w 337"/>
                  <a:gd name="T29" fmla="*/ 81 h 92"/>
                  <a:gd name="T30" fmla="*/ 329 w 337"/>
                  <a:gd name="T31" fmla="*/ 66 h 92"/>
                  <a:gd name="T32" fmla="*/ 334 w 337"/>
                  <a:gd name="T33" fmla="*/ 45 h 92"/>
                  <a:gd name="T34" fmla="*/ 337 w 337"/>
                  <a:gd name="T35" fmla="*/ 26 h 92"/>
                  <a:gd name="T36" fmla="*/ 337 w 337"/>
                  <a:gd name="T37" fmla="*/ 18 h 92"/>
                  <a:gd name="T38" fmla="*/ 334 w 337"/>
                  <a:gd name="T39" fmla="*/ 13 h 92"/>
                  <a:gd name="T40" fmla="*/ 332 w 337"/>
                  <a:gd name="T41" fmla="*/ 8 h 92"/>
                  <a:gd name="T42" fmla="*/ 324 w 337"/>
                  <a:gd name="T43" fmla="*/ 5 h 92"/>
                  <a:gd name="T44" fmla="*/ 308 w 337"/>
                  <a:gd name="T45" fmla="*/ 3 h 92"/>
                  <a:gd name="T46" fmla="*/ 293 w 337"/>
                  <a:gd name="T47" fmla="*/ 0 h 92"/>
                  <a:gd name="T48" fmla="*/ 285 w 337"/>
                  <a:gd name="T49" fmla="*/ 0 h 92"/>
                  <a:gd name="T50" fmla="*/ 279 w 337"/>
                  <a:gd name="T51" fmla="*/ 0 h 92"/>
                  <a:gd name="T52" fmla="*/ 274 w 337"/>
                  <a:gd name="T53" fmla="*/ 0 h 92"/>
                  <a:gd name="T54" fmla="*/ 264 w 337"/>
                  <a:gd name="T55" fmla="*/ 0 h 92"/>
                  <a:gd name="T56" fmla="*/ 251 w 337"/>
                  <a:gd name="T57" fmla="*/ 3 h 92"/>
                  <a:gd name="T58" fmla="*/ 232 w 337"/>
                  <a:gd name="T59" fmla="*/ 3 h 92"/>
                  <a:gd name="T60" fmla="*/ 209 w 337"/>
                  <a:gd name="T61" fmla="*/ 3 h 92"/>
                  <a:gd name="T62" fmla="*/ 185 w 337"/>
                  <a:gd name="T63" fmla="*/ 5 h 92"/>
                  <a:gd name="T64" fmla="*/ 136 w 337"/>
                  <a:gd name="T65" fmla="*/ 8 h 92"/>
                  <a:gd name="T66" fmla="*/ 86 w 337"/>
                  <a:gd name="T67" fmla="*/ 11 h 92"/>
                  <a:gd name="T68" fmla="*/ 62 w 337"/>
                  <a:gd name="T69" fmla="*/ 13 h 92"/>
                  <a:gd name="T70" fmla="*/ 41 w 337"/>
                  <a:gd name="T71" fmla="*/ 13 h 92"/>
                  <a:gd name="T72" fmla="*/ 26 w 337"/>
                  <a:gd name="T73" fmla="*/ 13 h 92"/>
                  <a:gd name="T74" fmla="*/ 10 w 337"/>
                  <a:gd name="T75" fmla="*/ 16 h 92"/>
                  <a:gd name="T76" fmla="*/ 2 w 337"/>
                  <a:gd name="T77" fmla="*/ 16 h 92"/>
                  <a:gd name="T78" fmla="*/ 0 w 337"/>
                  <a:gd name="T79" fmla="*/ 16 h 9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337"/>
                  <a:gd name="T121" fmla="*/ 0 h 92"/>
                  <a:gd name="T122" fmla="*/ 337 w 337"/>
                  <a:gd name="T123" fmla="*/ 92 h 92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337" h="92">
                    <a:moveTo>
                      <a:pt x="0" y="16"/>
                    </a:moveTo>
                    <a:lnTo>
                      <a:pt x="0" y="42"/>
                    </a:lnTo>
                    <a:lnTo>
                      <a:pt x="2" y="66"/>
                    </a:lnTo>
                    <a:lnTo>
                      <a:pt x="5" y="76"/>
                    </a:lnTo>
                    <a:lnTo>
                      <a:pt x="10" y="84"/>
                    </a:lnTo>
                    <a:lnTo>
                      <a:pt x="49" y="87"/>
                    </a:lnTo>
                    <a:lnTo>
                      <a:pt x="89" y="87"/>
                    </a:lnTo>
                    <a:lnTo>
                      <a:pt x="125" y="87"/>
                    </a:lnTo>
                    <a:lnTo>
                      <a:pt x="164" y="87"/>
                    </a:lnTo>
                    <a:lnTo>
                      <a:pt x="209" y="89"/>
                    </a:lnTo>
                    <a:lnTo>
                      <a:pt x="251" y="89"/>
                    </a:lnTo>
                    <a:lnTo>
                      <a:pt x="269" y="92"/>
                    </a:lnTo>
                    <a:lnTo>
                      <a:pt x="287" y="92"/>
                    </a:lnTo>
                    <a:lnTo>
                      <a:pt x="303" y="89"/>
                    </a:lnTo>
                    <a:lnTo>
                      <a:pt x="319" y="81"/>
                    </a:lnTo>
                    <a:lnTo>
                      <a:pt x="329" y="66"/>
                    </a:lnTo>
                    <a:lnTo>
                      <a:pt x="334" y="45"/>
                    </a:lnTo>
                    <a:lnTo>
                      <a:pt x="337" y="26"/>
                    </a:lnTo>
                    <a:lnTo>
                      <a:pt x="337" y="18"/>
                    </a:lnTo>
                    <a:lnTo>
                      <a:pt x="334" y="13"/>
                    </a:lnTo>
                    <a:lnTo>
                      <a:pt x="332" y="8"/>
                    </a:lnTo>
                    <a:lnTo>
                      <a:pt x="324" y="5"/>
                    </a:lnTo>
                    <a:lnTo>
                      <a:pt x="308" y="3"/>
                    </a:lnTo>
                    <a:lnTo>
                      <a:pt x="293" y="0"/>
                    </a:lnTo>
                    <a:lnTo>
                      <a:pt x="285" y="0"/>
                    </a:lnTo>
                    <a:lnTo>
                      <a:pt x="279" y="0"/>
                    </a:lnTo>
                    <a:lnTo>
                      <a:pt x="274" y="0"/>
                    </a:lnTo>
                    <a:lnTo>
                      <a:pt x="264" y="0"/>
                    </a:lnTo>
                    <a:lnTo>
                      <a:pt x="251" y="3"/>
                    </a:lnTo>
                    <a:lnTo>
                      <a:pt x="232" y="3"/>
                    </a:lnTo>
                    <a:lnTo>
                      <a:pt x="209" y="3"/>
                    </a:lnTo>
                    <a:lnTo>
                      <a:pt x="185" y="5"/>
                    </a:lnTo>
                    <a:lnTo>
                      <a:pt x="136" y="8"/>
                    </a:lnTo>
                    <a:lnTo>
                      <a:pt x="86" y="11"/>
                    </a:lnTo>
                    <a:lnTo>
                      <a:pt x="62" y="13"/>
                    </a:lnTo>
                    <a:lnTo>
                      <a:pt x="41" y="13"/>
                    </a:lnTo>
                    <a:lnTo>
                      <a:pt x="26" y="13"/>
                    </a:lnTo>
                    <a:lnTo>
                      <a:pt x="10" y="16"/>
                    </a:lnTo>
                    <a:lnTo>
                      <a:pt x="2" y="1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758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08" name="Freeform 4144"/>
              <p:cNvSpPr>
                <a:spLocks/>
              </p:cNvSpPr>
              <p:nvPr/>
            </p:nvSpPr>
            <p:spPr bwMode="auto">
              <a:xfrm>
                <a:off x="2716" y="3751"/>
                <a:ext cx="2" cy="52"/>
              </a:xfrm>
              <a:custGeom>
                <a:avLst/>
                <a:gdLst>
                  <a:gd name="T0" fmla="*/ 2 w 2"/>
                  <a:gd name="T1" fmla="*/ 50 h 52"/>
                  <a:gd name="T2" fmla="*/ 2 w 2"/>
                  <a:gd name="T3" fmla="*/ 50 h 52"/>
                  <a:gd name="T4" fmla="*/ 2 w 2"/>
                  <a:gd name="T5" fmla="*/ 44 h 52"/>
                  <a:gd name="T6" fmla="*/ 2 w 2"/>
                  <a:gd name="T7" fmla="*/ 39 h 52"/>
                  <a:gd name="T8" fmla="*/ 2 w 2"/>
                  <a:gd name="T9" fmla="*/ 31 h 52"/>
                  <a:gd name="T10" fmla="*/ 2 w 2"/>
                  <a:gd name="T11" fmla="*/ 26 h 52"/>
                  <a:gd name="T12" fmla="*/ 2 w 2"/>
                  <a:gd name="T13" fmla="*/ 21 h 52"/>
                  <a:gd name="T14" fmla="*/ 2 w 2"/>
                  <a:gd name="T15" fmla="*/ 13 h 52"/>
                  <a:gd name="T16" fmla="*/ 2 w 2"/>
                  <a:gd name="T17" fmla="*/ 8 h 52"/>
                  <a:gd name="T18" fmla="*/ 2 w 2"/>
                  <a:gd name="T19" fmla="*/ 0 h 52"/>
                  <a:gd name="T20" fmla="*/ 0 w 2"/>
                  <a:gd name="T21" fmla="*/ 0 h 52"/>
                  <a:gd name="T22" fmla="*/ 0 w 2"/>
                  <a:gd name="T23" fmla="*/ 8 h 52"/>
                  <a:gd name="T24" fmla="*/ 0 w 2"/>
                  <a:gd name="T25" fmla="*/ 13 h 52"/>
                  <a:gd name="T26" fmla="*/ 0 w 2"/>
                  <a:gd name="T27" fmla="*/ 21 h 52"/>
                  <a:gd name="T28" fmla="*/ 0 w 2"/>
                  <a:gd name="T29" fmla="*/ 26 h 52"/>
                  <a:gd name="T30" fmla="*/ 0 w 2"/>
                  <a:gd name="T31" fmla="*/ 31 h 52"/>
                  <a:gd name="T32" fmla="*/ 0 w 2"/>
                  <a:gd name="T33" fmla="*/ 39 h 52"/>
                  <a:gd name="T34" fmla="*/ 0 w 2"/>
                  <a:gd name="T35" fmla="*/ 44 h 52"/>
                  <a:gd name="T36" fmla="*/ 0 w 2"/>
                  <a:gd name="T37" fmla="*/ 52 h 52"/>
                  <a:gd name="T38" fmla="*/ 0 w 2"/>
                  <a:gd name="T39" fmla="*/ 52 h 52"/>
                  <a:gd name="T40" fmla="*/ 2 w 2"/>
                  <a:gd name="T41" fmla="*/ 50 h 5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"/>
                  <a:gd name="T64" fmla="*/ 0 h 52"/>
                  <a:gd name="T65" fmla="*/ 2 w 2"/>
                  <a:gd name="T66" fmla="*/ 52 h 5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" h="52">
                    <a:moveTo>
                      <a:pt x="2" y="50"/>
                    </a:moveTo>
                    <a:lnTo>
                      <a:pt x="2" y="50"/>
                    </a:lnTo>
                    <a:lnTo>
                      <a:pt x="2" y="44"/>
                    </a:lnTo>
                    <a:lnTo>
                      <a:pt x="2" y="39"/>
                    </a:lnTo>
                    <a:lnTo>
                      <a:pt x="2" y="31"/>
                    </a:lnTo>
                    <a:lnTo>
                      <a:pt x="2" y="26"/>
                    </a:lnTo>
                    <a:lnTo>
                      <a:pt x="2" y="21"/>
                    </a:lnTo>
                    <a:lnTo>
                      <a:pt x="2" y="13"/>
                    </a:lnTo>
                    <a:lnTo>
                      <a:pt x="2" y="8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8"/>
                    </a:lnTo>
                    <a:lnTo>
                      <a:pt x="0" y="13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0" y="31"/>
                    </a:lnTo>
                    <a:lnTo>
                      <a:pt x="0" y="39"/>
                    </a:lnTo>
                    <a:lnTo>
                      <a:pt x="0" y="44"/>
                    </a:lnTo>
                    <a:lnTo>
                      <a:pt x="0" y="52"/>
                    </a:lnTo>
                    <a:lnTo>
                      <a:pt x="2" y="5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09" name="Freeform 4145"/>
              <p:cNvSpPr>
                <a:spLocks/>
              </p:cNvSpPr>
              <p:nvPr/>
            </p:nvSpPr>
            <p:spPr bwMode="auto">
              <a:xfrm>
                <a:off x="2716" y="3801"/>
                <a:ext cx="10" cy="18"/>
              </a:xfrm>
              <a:custGeom>
                <a:avLst/>
                <a:gdLst>
                  <a:gd name="T0" fmla="*/ 10 w 10"/>
                  <a:gd name="T1" fmla="*/ 15 h 18"/>
                  <a:gd name="T2" fmla="*/ 10 w 10"/>
                  <a:gd name="T3" fmla="*/ 15 h 18"/>
                  <a:gd name="T4" fmla="*/ 10 w 10"/>
                  <a:gd name="T5" fmla="*/ 15 h 18"/>
                  <a:gd name="T6" fmla="*/ 7 w 10"/>
                  <a:gd name="T7" fmla="*/ 13 h 18"/>
                  <a:gd name="T8" fmla="*/ 7 w 10"/>
                  <a:gd name="T9" fmla="*/ 13 h 18"/>
                  <a:gd name="T10" fmla="*/ 5 w 10"/>
                  <a:gd name="T11" fmla="*/ 10 h 18"/>
                  <a:gd name="T12" fmla="*/ 5 w 10"/>
                  <a:gd name="T13" fmla="*/ 8 h 18"/>
                  <a:gd name="T14" fmla="*/ 5 w 10"/>
                  <a:gd name="T15" fmla="*/ 5 h 18"/>
                  <a:gd name="T16" fmla="*/ 5 w 10"/>
                  <a:gd name="T17" fmla="*/ 2 h 18"/>
                  <a:gd name="T18" fmla="*/ 2 w 10"/>
                  <a:gd name="T19" fmla="*/ 0 h 18"/>
                  <a:gd name="T20" fmla="*/ 0 w 10"/>
                  <a:gd name="T21" fmla="*/ 2 h 18"/>
                  <a:gd name="T22" fmla="*/ 0 w 10"/>
                  <a:gd name="T23" fmla="*/ 2 h 18"/>
                  <a:gd name="T24" fmla="*/ 0 w 10"/>
                  <a:gd name="T25" fmla="*/ 5 h 18"/>
                  <a:gd name="T26" fmla="*/ 2 w 10"/>
                  <a:gd name="T27" fmla="*/ 10 h 18"/>
                  <a:gd name="T28" fmla="*/ 2 w 10"/>
                  <a:gd name="T29" fmla="*/ 13 h 18"/>
                  <a:gd name="T30" fmla="*/ 5 w 10"/>
                  <a:gd name="T31" fmla="*/ 15 h 18"/>
                  <a:gd name="T32" fmla="*/ 5 w 10"/>
                  <a:gd name="T33" fmla="*/ 15 h 18"/>
                  <a:gd name="T34" fmla="*/ 7 w 10"/>
                  <a:gd name="T35" fmla="*/ 18 h 18"/>
                  <a:gd name="T36" fmla="*/ 10 w 10"/>
                  <a:gd name="T37" fmla="*/ 18 h 18"/>
                  <a:gd name="T38" fmla="*/ 10 w 10"/>
                  <a:gd name="T39" fmla="*/ 18 h 18"/>
                  <a:gd name="T40" fmla="*/ 10 w 10"/>
                  <a:gd name="T41" fmla="*/ 15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"/>
                  <a:gd name="T64" fmla="*/ 0 h 18"/>
                  <a:gd name="T65" fmla="*/ 10 w 10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" h="18">
                    <a:moveTo>
                      <a:pt x="10" y="15"/>
                    </a:moveTo>
                    <a:lnTo>
                      <a:pt x="10" y="15"/>
                    </a:lnTo>
                    <a:lnTo>
                      <a:pt x="7" y="13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10"/>
                    </a:lnTo>
                    <a:lnTo>
                      <a:pt x="2" y="13"/>
                    </a:lnTo>
                    <a:lnTo>
                      <a:pt x="5" y="15"/>
                    </a:lnTo>
                    <a:lnTo>
                      <a:pt x="7" y="18"/>
                    </a:lnTo>
                    <a:lnTo>
                      <a:pt x="10" y="18"/>
                    </a:lnTo>
                    <a:lnTo>
                      <a:pt x="10" y="1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10" name="Freeform 4146"/>
              <p:cNvSpPr>
                <a:spLocks/>
              </p:cNvSpPr>
              <p:nvPr/>
            </p:nvSpPr>
            <p:spPr bwMode="auto">
              <a:xfrm>
                <a:off x="2726" y="3816"/>
                <a:ext cx="154" cy="8"/>
              </a:xfrm>
              <a:custGeom>
                <a:avLst/>
                <a:gdLst>
                  <a:gd name="T0" fmla="*/ 154 w 154"/>
                  <a:gd name="T1" fmla="*/ 3 h 8"/>
                  <a:gd name="T2" fmla="*/ 154 w 154"/>
                  <a:gd name="T3" fmla="*/ 3 h 8"/>
                  <a:gd name="T4" fmla="*/ 133 w 154"/>
                  <a:gd name="T5" fmla="*/ 3 h 8"/>
                  <a:gd name="T6" fmla="*/ 115 w 154"/>
                  <a:gd name="T7" fmla="*/ 3 h 8"/>
                  <a:gd name="T8" fmla="*/ 97 w 154"/>
                  <a:gd name="T9" fmla="*/ 3 h 8"/>
                  <a:gd name="T10" fmla="*/ 79 w 154"/>
                  <a:gd name="T11" fmla="*/ 3 h 8"/>
                  <a:gd name="T12" fmla="*/ 58 w 154"/>
                  <a:gd name="T13" fmla="*/ 3 h 8"/>
                  <a:gd name="T14" fmla="*/ 39 w 154"/>
                  <a:gd name="T15" fmla="*/ 3 h 8"/>
                  <a:gd name="T16" fmla="*/ 21 w 154"/>
                  <a:gd name="T17" fmla="*/ 3 h 8"/>
                  <a:gd name="T18" fmla="*/ 0 w 154"/>
                  <a:gd name="T19" fmla="*/ 0 h 8"/>
                  <a:gd name="T20" fmla="*/ 0 w 154"/>
                  <a:gd name="T21" fmla="*/ 3 h 8"/>
                  <a:gd name="T22" fmla="*/ 21 w 154"/>
                  <a:gd name="T23" fmla="*/ 6 h 8"/>
                  <a:gd name="T24" fmla="*/ 39 w 154"/>
                  <a:gd name="T25" fmla="*/ 6 h 8"/>
                  <a:gd name="T26" fmla="*/ 58 w 154"/>
                  <a:gd name="T27" fmla="*/ 8 h 8"/>
                  <a:gd name="T28" fmla="*/ 79 w 154"/>
                  <a:gd name="T29" fmla="*/ 8 h 8"/>
                  <a:gd name="T30" fmla="*/ 97 w 154"/>
                  <a:gd name="T31" fmla="*/ 8 h 8"/>
                  <a:gd name="T32" fmla="*/ 115 w 154"/>
                  <a:gd name="T33" fmla="*/ 8 h 8"/>
                  <a:gd name="T34" fmla="*/ 133 w 154"/>
                  <a:gd name="T35" fmla="*/ 6 h 8"/>
                  <a:gd name="T36" fmla="*/ 154 w 154"/>
                  <a:gd name="T37" fmla="*/ 6 h 8"/>
                  <a:gd name="T38" fmla="*/ 154 w 154"/>
                  <a:gd name="T39" fmla="*/ 6 h 8"/>
                  <a:gd name="T40" fmla="*/ 154 w 154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4"/>
                  <a:gd name="T64" fmla="*/ 0 h 8"/>
                  <a:gd name="T65" fmla="*/ 154 w 154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4" h="8">
                    <a:moveTo>
                      <a:pt x="154" y="3"/>
                    </a:moveTo>
                    <a:lnTo>
                      <a:pt x="154" y="3"/>
                    </a:lnTo>
                    <a:lnTo>
                      <a:pt x="133" y="3"/>
                    </a:lnTo>
                    <a:lnTo>
                      <a:pt x="115" y="3"/>
                    </a:lnTo>
                    <a:lnTo>
                      <a:pt x="97" y="3"/>
                    </a:lnTo>
                    <a:lnTo>
                      <a:pt x="79" y="3"/>
                    </a:lnTo>
                    <a:lnTo>
                      <a:pt x="58" y="3"/>
                    </a:lnTo>
                    <a:lnTo>
                      <a:pt x="39" y="3"/>
                    </a:lnTo>
                    <a:lnTo>
                      <a:pt x="21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1" y="6"/>
                    </a:lnTo>
                    <a:lnTo>
                      <a:pt x="39" y="6"/>
                    </a:lnTo>
                    <a:lnTo>
                      <a:pt x="58" y="8"/>
                    </a:lnTo>
                    <a:lnTo>
                      <a:pt x="79" y="8"/>
                    </a:lnTo>
                    <a:lnTo>
                      <a:pt x="97" y="8"/>
                    </a:lnTo>
                    <a:lnTo>
                      <a:pt x="115" y="8"/>
                    </a:lnTo>
                    <a:lnTo>
                      <a:pt x="133" y="6"/>
                    </a:lnTo>
                    <a:lnTo>
                      <a:pt x="154" y="6"/>
                    </a:lnTo>
                    <a:lnTo>
                      <a:pt x="154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11" name="Freeform 4147"/>
              <p:cNvSpPr>
                <a:spLocks/>
              </p:cNvSpPr>
              <p:nvPr/>
            </p:nvSpPr>
            <p:spPr bwMode="auto">
              <a:xfrm>
                <a:off x="2880" y="3819"/>
                <a:ext cx="87" cy="8"/>
              </a:xfrm>
              <a:custGeom>
                <a:avLst/>
                <a:gdLst>
                  <a:gd name="T0" fmla="*/ 87 w 87"/>
                  <a:gd name="T1" fmla="*/ 5 h 8"/>
                  <a:gd name="T2" fmla="*/ 87 w 87"/>
                  <a:gd name="T3" fmla="*/ 5 h 8"/>
                  <a:gd name="T4" fmla="*/ 74 w 87"/>
                  <a:gd name="T5" fmla="*/ 5 h 8"/>
                  <a:gd name="T6" fmla="*/ 63 w 87"/>
                  <a:gd name="T7" fmla="*/ 3 h 8"/>
                  <a:gd name="T8" fmla="*/ 53 w 87"/>
                  <a:gd name="T9" fmla="*/ 3 h 8"/>
                  <a:gd name="T10" fmla="*/ 42 w 87"/>
                  <a:gd name="T11" fmla="*/ 3 h 8"/>
                  <a:gd name="T12" fmla="*/ 32 w 87"/>
                  <a:gd name="T13" fmla="*/ 3 h 8"/>
                  <a:gd name="T14" fmla="*/ 21 w 87"/>
                  <a:gd name="T15" fmla="*/ 0 h 8"/>
                  <a:gd name="T16" fmla="*/ 11 w 87"/>
                  <a:gd name="T17" fmla="*/ 0 h 8"/>
                  <a:gd name="T18" fmla="*/ 0 w 87"/>
                  <a:gd name="T19" fmla="*/ 0 h 8"/>
                  <a:gd name="T20" fmla="*/ 0 w 87"/>
                  <a:gd name="T21" fmla="*/ 3 h 8"/>
                  <a:gd name="T22" fmla="*/ 11 w 87"/>
                  <a:gd name="T23" fmla="*/ 5 h 8"/>
                  <a:gd name="T24" fmla="*/ 21 w 87"/>
                  <a:gd name="T25" fmla="*/ 5 h 8"/>
                  <a:gd name="T26" fmla="*/ 32 w 87"/>
                  <a:gd name="T27" fmla="*/ 5 h 8"/>
                  <a:gd name="T28" fmla="*/ 42 w 87"/>
                  <a:gd name="T29" fmla="*/ 5 h 8"/>
                  <a:gd name="T30" fmla="*/ 53 w 87"/>
                  <a:gd name="T31" fmla="*/ 8 h 8"/>
                  <a:gd name="T32" fmla="*/ 63 w 87"/>
                  <a:gd name="T33" fmla="*/ 8 h 8"/>
                  <a:gd name="T34" fmla="*/ 74 w 87"/>
                  <a:gd name="T35" fmla="*/ 8 h 8"/>
                  <a:gd name="T36" fmla="*/ 87 w 87"/>
                  <a:gd name="T37" fmla="*/ 8 h 8"/>
                  <a:gd name="T38" fmla="*/ 87 w 87"/>
                  <a:gd name="T39" fmla="*/ 8 h 8"/>
                  <a:gd name="T40" fmla="*/ 87 w 87"/>
                  <a:gd name="T41" fmla="*/ 5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7"/>
                  <a:gd name="T64" fmla="*/ 0 h 8"/>
                  <a:gd name="T65" fmla="*/ 87 w 87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7" h="8">
                    <a:moveTo>
                      <a:pt x="87" y="5"/>
                    </a:moveTo>
                    <a:lnTo>
                      <a:pt x="87" y="5"/>
                    </a:lnTo>
                    <a:lnTo>
                      <a:pt x="74" y="5"/>
                    </a:lnTo>
                    <a:lnTo>
                      <a:pt x="63" y="3"/>
                    </a:lnTo>
                    <a:lnTo>
                      <a:pt x="53" y="3"/>
                    </a:lnTo>
                    <a:lnTo>
                      <a:pt x="42" y="3"/>
                    </a:lnTo>
                    <a:lnTo>
                      <a:pt x="32" y="3"/>
                    </a:lnTo>
                    <a:lnTo>
                      <a:pt x="21" y="0"/>
                    </a:lnTo>
                    <a:lnTo>
                      <a:pt x="11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11" y="5"/>
                    </a:lnTo>
                    <a:lnTo>
                      <a:pt x="21" y="5"/>
                    </a:lnTo>
                    <a:lnTo>
                      <a:pt x="32" y="5"/>
                    </a:lnTo>
                    <a:lnTo>
                      <a:pt x="42" y="5"/>
                    </a:lnTo>
                    <a:lnTo>
                      <a:pt x="53" y="8"/>
                    </a:lnTo>
                    <a:lnTo>
                      <a:pt x="63" y="8"/>
                    </a:lnTo>
                    <a:lnTo>
                      <a:pt x="74" y="8"/>
                    </a:lnTo>
                    <a:lnTo>
                      <a:pt x="87" y="8"/>
                    </a:lnTo>
                    <a:lnTo>
                      <a:pt x="87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12" name="Freeform 4148"/>
              <p:cNvSpPr>
                <a:spLocks/>
              </p:cNvSpPr>
              <p:nvPr/>
            </p:nvSpPr>
            <p:spPr bwMode="auto">
              <a:xfrm>
                <a:off x="2967" y="3814"/>
                <a:ext cx="70" cy="15"/>
              </a:xfrm>
              <a:custGeom>
                <a:avLst/>
                <a:gdLst>
                  <a:gd name="T0" fmla="*/ 68 w 70"/>
                  <a:gd name="T1" fmla="*/ 0 h 15"/>
                  <a:gd name="T2" fmla="*/ 68 w 70"/>
                  <a:gd name="T3" fmla="*/ 0 h 15"/>
                  <a:gd name="T4" fmla="*/ 60 w 70"/>
                  <a:gd name="T5" fmla="*/ 5 h 15"/>
                  <a:gd name="T6" fmla="*/ 52 w 70"/>
                  <a:gd name="T7" fmla="*/ 8 h 15"/>
                  <a:gd name="T8" fmla="*/ 44 w 70"/>
                  <a:gd name="T9" fmla="*/ 10 h 15"/>
                  <a:gd name="T10" fmla="*/ 36 w 70"/>
                  <a:gd name="T11" fmla="*/ 10 h 15"/>
                  <a:gd name="T12" fmla="*/ 26 w 70"/>
                  <a:gd name="T13" fmla="*/ 10 h 15"/>
                  <a:gd name="T14" fmla="*/ 18 w 70"/>
                  <a:gd name="T15" fmla="*/ 10 h 15"/>
                  <a:gd name="T16" fmla="*/ 8 w 70"/>
                  <a:gd name="T17" fmla="*/ 10 h 15"/>
                  <a:gd name="T18" fmla="*/ 0 w 70"/>
                  <a:gd name="T19" fmla="*/ 10 h 15"/>
                  <a:gd name="T20" fmla="*/ 0 w 70"/>
                  <a:gd name="T21" fmla="*/ 13 h 15"/>
                  <a:gd name="T22" fmla="*/ 8 w 70"/>
                  <a:gd name="T23" fmla="*/ 13 h 15"/>
                  <a:gd name="T24" fmla="*/ 18 w 70"/>
                  <a:gd name="T25" fmla="*/ 13 h 15"/>
                  <a:gd name="T26" fmla="*/ 26 w 70"/>
                  <a:gd name="T27" fmla="*/ 15 h 15"/>
                  <a:gd name="T28" fmla="*/ 36 w 70"/>
                  <a:gd name="T29" fmla="*/ 15 h 15"/>
                  <a:gd name="T30" fmla="*/ 44 w 70"/>
                  <a:gd name="T31" fmla="*/ 13 h 15"/>
                  <a:gd name="T32" fmla="*/ 52 w 70"/>
                  <a:gd name="T33" fmla="*/ 13 h 15"/>
                  <a:gd name="T34" fmla="*/ 60 w 70"/>
                  <a:gd name="T35" fmla="*/ 8 h 15"/>
                  <a:gd name="T36" fmla="*/ 70 w 70"/>
                  <a:gd name="T37" fmla="*/ 2 h 15"/>
                  <a:gd name="T38" fmla="*/ 70 w 70"/>
                  <a:gd name="T39" fmla="*/ 2 h 15"/>
                  <a:gd name="T40" fmla="*/ 68 w 70"/>
                  <a:gd name="T41" fmla="*/ 0 h 1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70"/>
                  <a:gd name="T64" fmla="*/ 0 h 15"/>
                  <a:gd name="T65" fmla="*/ 70 w 70"/>
                  <a:gd name="T66" fmla="*/ 15 h 1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70" h="15">
                    <a:moveTo>
                      <a:pt x="68" y="0"/>
                    </a:moveTo>
                    <a:lnTo>
                      <a:pt x="68" y="0"/>
                    </a:lnTo>
                    <a:lnTo>
                      <a:pt x="60" y="5"/>
                    </a:lnTo>
                    <a:lnTo>
                      <a:pt x="52" y="8"/>
                    </a:lnTo>
                    <a:lnTo>
                      <a:pt x="44" y="10"/>
                    </a:lnTo>
                    <a:lnTo>
                      <a:pt x="36" y="10"/>
                    </a:lnTo>
                    <a:lnTo>
                      <a:pt x="26" y="10"/>
                    </a:lnTo>
                    <a:lnTo>
                      <a:pt x="18" y="10"/>
                    </a:lnTo>
                    <a:lnTo>
                      <a:pt x="8" y="10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8" y="13"/>
                    </a:lnTo>
                    <a:lnTo>
                      <a:pt x="18" y="13"/>
                    </a:lnTo>
                    <a:lnTo>
                      <a:pt x="26" y="15"/>
                    </a:lnTo>
                    <a:lnTo>
                      <a:pt x="36" y="15"/>
                    </a:lnTo>
                    <a:lnTo>
                      <a:pt x="44" y="13"/>
                    </a:lnTo>
                    <a:lnTo>
                      <a:pt x="52" y="13"/>
                    </a:lnTo>
                    <a:lnTo>
                      <a:pt x="60" y="8"/>
                    </a:lnTo>
                    <a:lnTo>
                      <a:pt x="70" y="2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13" name="Freeform 4149"/>
              <p:cNvSpPr>
                <a:spLocks/>
              </p:cNvSpPr>
              <p:nvPr/>
            </p:nvSpPr>
            <p:spPr bwMode="auto">
              <a:xfrm>
                <a:off x="3035" y="3746"/>
                <a:ext cx="21" cy="70"/>
              </a:xfrm>
              <a:custGeom>
                <a:avLst/>
                <a:gdLst>
                  <a:gd name="T0" fmla="*/ 13 w 21"/>
                  <a:gd name="T1" fmla="*/ 2 h 70"/>
                  <a:gd name="T2" fmla="*/ 13 w 21"/>
                  <a:gd name="T3" fmla="*/ 2 h 70"/>
                  <a:gd name="T4" fmla="*/ 15 w 21"/>
                  <a:gd name="T5" fmla="*/ 7 h 70"/>
                  <a:gd name="T6" fmla="*/ 15 w 21"/>
                  <a:gd name="T7" fmla="*/ 15 h 70"/>
                  <a:gd name="T8" fmla="*/ 15 w 21"/>
                  <a:gd name="T9" fmla="*/ 23 h 70"/>
                  <a:gd name="T10" fmla="*/ 15 w 21"/>
                  <a:gd name="T11" fmla="*/ 34 h 70"/>
                  <a:gd name="T12" fmla="*/ 13 w 21"/>
                  <a:gd name="T13" fmla="*/ 44 h 70"/>
                  <a:gd name="T14" fmla="*/ 10 w 21"/>
                  <a:gd name="T15" fmla="*/ 55 h 70"/>
                  <a:gd name="T16" fmla="*/ 5 w 21"/>
                  <a:gd name="T17" fmla="*/ 63 h 70"/>
                  <a:gd name="T18" fmla="*/ 0 w 21"/>
                  <a:gd name="T19" fmla="*/ 68 h 70"/>
                  <a:gd name="T20" fmla="*/ 2 w 21"/>
                  <a:gd name="T21" fmla="*/ 70 h 70"/>
                  <a:gd name="T22" fmla="*/ 8 w 21"/>
                  <a:gd name="T23" fmla="*/ 63 h 70"/>
                  <a:gd name="T24" fmla="*/ 13 w 21"/>
                  <a:gd name="T25" fmla="*/ 55 h 70"/>
                  <a:gd name="T26" fmla="*/ 15 w 21"/>
                  <a:gd name="T27" fmla="*/ 44 h 70"/>
                  <a:gd name="T28" fmla="*/ 18 w 21"/>
                  <a:gd name="T29" fmla="*/ 34 h 70"/>
                  <a:gd name="T30" fmla="*/ 21 w 21"/>
                  <a:gd name="T31" fmla="*/ 23 h 70"/>
                  <a:gd name="T32" fmla="*/ 21 w 21"/>
                  <a:gd name="T33" fmla="*/ 15 h 70"/>
                  <a:gd name="T34" fmla="*/ 18 w 21"/>
                  <a:gd name="T35" fmla="*/ 7 h 70"/>
                  <a:gd name="T36" fmla="*/ 18 w 21"/>
                  <a:gd name="T37" fmla="*/ 0 h 70"/>
                  <a:gd name="T38" fmla="*/ 18 w 21"/>
                  <a:gd name="T39" fmla="*/ 0 h 70"/>
                  <a:gd name="T40" fmla="*/ 13 w 21"/>
                  <a:gd name="T41" fmla="*/ 2 h 7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70"/>
                  <a:gd name="T65" fmla="*/ 21 w 21"/>
                  <a:gd name="T66" fmla="*/ 70 h 7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70">
                    <a:moveTo>
                      <a:pt x="13" y="2"/>
                    </a:moveTo>
                    <a:lnTo>
                      <a:pt x="13" y="2"/>
                    </a:lnTo>
                    <a:lnTo>
                      <a:pt x="15" y="7"/>
                    </a:lnTo>
                    <a:lnTo>
                      <a:pt x="15" y="15"/>
                    </a:lnTo>
                    <a:lnTo>
                      <a:pt x="15" y="23"/>
                    </a:lnTo>
                    <a:lnTo>
                      <a:pt x="15" y="34"/>
                    </a:lnTo>
                    <a:lnTo>
                      <a:pt x="13" y="44"/>
                    </a:lnTo>
                    <a:lnTo>
                      <a:pt x="10" y="55"/>
                    </a:lnTo>
                    <a:lnTo>
                      <a:pt x="5" y="63"/>
                    </a:lnTo>
                    <a:lnTo>
                      <a:pt x="0" y="68"/>
                    </a:lnTo>
                    <a:lnTo>
                      <a:pt x="2" y="70"/>
                    </a:lnTo>
                    <a:lnTo>
                      <a:pt x="8" y="63"/>
                    </a:lnTo>
                    <a:lnTo>
                      <a:pt x="13" y="55"/>
                    </a:lnTo>
                    <a:lnTo>
                      <a:pt x="15" y="44"/>
                    </a:lnTo>
                    <a:lnTo>
                      <a:pt x="18" y="34"/>
                    </a:lnTo>
                    <a:lnTo>
                      <a:pt x="21" y="23"/>
                    </a:lnTo>
                    <a:lnTo>
                      <a:pt x="21" y="15"/>
                    </a:lnTo>
                    <a:lnTo>
                      <a:pt x="18" y="7"/>
                    </a:lnTo>
                    <a:lnTo>
                      <a:pt x="18" y="0"/>
                    </a:lnTo>
                    <a:lnTo>
                      <a:pt x="13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14" name="Freeform 4150"/>
              <p:cNvSpPr>
                <a:spLocks/>
              </p:cNvSpPr>
              <p:nvPr/>
            </p:nvSpPr>
            <p:spPr bwMode="auto">
              <a:xfrm>
                <a:off x="2995" y="3735"/>
                <a:ext cx="58" cy="13"/>
              </a:xfrm>
              <a:custGeom>
                <a:avLst/>
                <a:gdLst>
                  <a:gd name="T0" fmla="*/ 0 w 58"/>
                  <a:gd name="T1" fmla="*/ 3 h 13"/>
                  <a:gd name="T2" fmla="*/ 0 w 58"/>
                  <a:gd name="T3" fmla="*/ 3 h 13"/>
                  <a:gd name="T4" fmla="*/ 6 w 58"/>
                  <a:gd name="T5" fmla="*/ 3 h 13"/>
                  <a:gd name="T6" fmla="*/ 14 w 58"/>
                  <a:gd name="T7" fmla="*/ 3 h 13"/>
                  <a:gd name="T8" fmla="*/ 21 w 58"/>
                  <a:gd name="T9" fmla="*/ 3 h 13"/>
                  <a:gd name="T10" fmla="*/ 29 w 58"/>
                  <a:gd name="T11" fmla="*/ 5 h 13"/>
                  <a:gd name="T12" fmla="*/ 37 w 58"/>
                  <a:gd name="T13" fmla="*/ 5 h 13"/>
                  <a:gd name="T14" fmla="*/ 45 w 58"/>
                  <a:gd name="T15" fmla="*/ 8 h 13"/>
                  <a:gd name="T16" fmla="*/ 50 w 58"/>
                  <a:gd name="T17" fmla="*/ 11 h 13"/>
                  <a:gd name="T18" fmla="*/ 53 w 58"/>
                  <a:gd name="T19" fmla="*/ 13 h 13"/>
                  <a:gd name="T20" fmla="*/ 58 w 58"/>
                  <a:gd name="T21" fmla="*/ 11 h 13"/>
                  <a:gd name="T22" fmla="*/ 53 w 58"/>
                  <a:gd name="T23" fmla="*/ 8 h 13"/>
                  <a:gd name="T24" fmla="*/ 48 w 58"/>
                  <a:gd name="T25" fmla="*/ 5 h 13"/>
                  <a:gd name="T26" fmla="*/ 40 w 58"/>
                  <a:gd name="T27" fmla="*/ 3 h 13"/>
                  <a:gd name="T28" fmla="*/ 29 w 58"/>
                  <a:gd name="T29" fmla="*/ 0 h 13"/>
                  <a:gd name="T30" fmla="*/ 21 w 58"/>
                  <a:gd name="T31" fmla="*/ 0 h 13"/>
                  <a:gd name="T32" fmla="*/ 14 w 58"/>
                  <a:gd name="T33" fmla="*/ 0 h 13"/>
                  <a:gd name="T34" fmla="*/ 6 w 58"/>
                  <a:gd name="T35" fmla="*/ 0 h 13"/>
                  <a:gd name="T36" fmla="*/ 0 w 58"/>
                  <a:gd name="T37" fmla="*/ 0 h 13"/>
                  <a:gd name="T38" fmla="*/ 0 w 58"/>
                  <a:gd name="T39" fmla="*/ 0 h 13"/>
                  <a:gd name="T40" fmla="*/ 0 w 58"/>
                  <a:gd name="T41" fmla="*/ 3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8"/>
                  <a:gd name="T64" fmla="*/ 0 h 13"/>
                  <a:gd name="T65" fmla="*/ 58 w 58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8" h="13">
                    <a:moveTo>
                      <a:pt x="0" y="3"/>
                    </a:moveTo>
                    <a:lnTo>
                      <a:pt x="0" y="3"/>
                    </a:lnTo>
                    <a:lnTo>
                      <a:pt x="6" y="3"/>
                    </a:lnTo>
                    <a:lnTo>
                      <a:pt x="14" y="3"/>
                    </a:lnTo>
                    <a:lnTo>
                      <a:pt x="21" y="3"/>
                    </a:lnTo>
                    <a:lnTo>
                      <a:pt x="29" y="5"/>
                    </a:lnTo>
                    <a:lnTo>
                      <a:pt x="37" y="5"/>
                    </a:lnTo>
                    <a:lnTo>
                      <a:pt x="45" y="8"/>
                    </a:lnTo>
                    <a:lnTo>
                      <a:pt x="50" y="11"/>
                    </a:lnTo>
                    <a:lnTo>
                      <a:pt x="53" y="13"/>
                    </a:lnTo>
                    <a:lnTo>
                      <a:pt x="58" y="11"/>
                    </a:lnTo>
                    <a:lnTo>
                      <a:pt x="53" y="8"/>
                    </a:lnTo>
                    <a:lnTo>
                      <a:pt x="48" y="5"/>
                    </a:lnTo>
                    <a:lnTo>
                      <a:pt x="40" y="3"/>
                    </a:lnTo>
                    <a:lnTo>
                      <a:pt x="29" y="0"/>
                    </a:lnTo>
                    <a:lnTo>
                      <a:pt x="21" y="0"/>
                    </a:lnTo>
                    <a:lnTo>
                      <a:pt x="14" y="0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15" name="Freeform 4151"/>
              <p:cNvSpPr>
                <a:spLocks/>
              </p:cNvSpPr>
              <p:nvPr/>
            </p:nvSpPr>
            <p:spPr bwMode="auto">
              <a:xfrm>
                <a:off x="2716" y="3735"/>
                <a:ext cx="279" cy="18"/>
              </a:xfrm>
              <a:custGeom>
                <a:avLst/>
                <a:gdLst>
                  <a:gd name="T0" fmla="*/ 2 w 279"/>
                  <a:gd name="T1" fmla="*/ 16 h 18"/>
                  <a:gd name="T2" fmla="*/ 0 w 279"/>
                  <a:gd name="T3" fmla="*/ 18 h 18"/>
                  <a:gd name="T4" fmla="*/ 13 w 279"/>
                  <a:gd name="T5" fmla="*/ 18 h 18"/>
                  <a:gd name="T6" fmla="*/ 41 w 279"/>
                  <a:gd name="T7" fmla="*/ 16 h 18"/>
                  <a:gd name="T8" fmla="*/ 86 w 279"/>
                  <a:gd name="T9" fmla="*/ 13 h 18"/>
                  <a:gd name="T10" fmla="*/ 136 w 279"/>
                  <a:gd name="T11" fmla="*/ 11 h 18"/>
                  <a:gd name="T12" fmla="*/ 188 w 279"/>
                  <a:gd name="T13" fmla="*/ 8 h 18"/>
                  <a:gd name="T14" fmla="*/ 232 w 279"/>
                  <a:gd name="T15" fmla="*/ 5 h 18"/>
                  <a:gd name="T16" fmla="*/ 266 w 279"/>
                  <a:gd name="T17" fmla="*/ 3 h 18"/>
                  <a:gd name="T18" fmla="*/ 279 w 279"/>
                  <a:gd name="T19" fmla="*/ 3 h 18"/>
                  <a:gd name="T20" fmla="*/ 279 w 279"/>
                  <a:gd name="T21" fmla="*/ 0 h 18"/>
                  <a:gd name="T22" fmla="*/ 266 w 279"/>
                  <a:gd name="T23" fmla="*/ 0 h 18"/>
                  <a:gd name="T24" fmla="*/ 232 w 279"/>
                  <a:gd name="T25" fmla="*/ 3 h 18"/>
                  <a:gd name="T26" fmla="*/ 188 w 279"/>
                  <a:gd name="T27" fmla="*/ 5 h 18"/>
                  <a:gd name="T28" fmla="*/ 136 w 279"/>
                  <a:gd name="T29" fmla="*/ 8 h 18"/>
                  <a:gd name="T30" fmla="*/ 86 w 279"/>
                  <a:gd name="T31" fmla="*/ 11 h 18"/>
                  <a:gd name="T32" fmla="*/ 41 w 279"/>
                  <a:gd name="T33" fmla="*/ 13 h 18"/>
                  <a:gd name="T34" fmla="*/ 13 w 279"/>
                  <a:gd name="T35" fmla="*/ 16 h 18"/>
                  <a:gd name="T36" fmla="*/ 0 w 279"/>
                  <a:gd name="T37" fmla="*/ 16 h 18"/>
                  <a:gd name="T38" fmla="*/ 0 w 279"/>
                  <a:gd name="T39" fmla="*/ 16 h 18"/>
                  <a:gd name="T40" fmla="*/ 2 w 279"/>
                  <a:gd name="T41" fmla="*/ 16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79"/>
                  <a:gd name="T64" fmla="*/ 0 h 18"/>
                  <a:gd name="T65" fmla="*/ 279 w 279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79" h="18">
                    <a:moveTo>
                      <a:pt x="2" y="16"/>
                    </a:moveTo>
                    <a:lnTo>
                      <a:pt x="0" y="18"/>
                    </a:lnTo>
                    <a:lnTo>
                      <a:pt x="13" y="18"/>
                    </a:lnTo>
                    <a:lnTo>
                      <a:pt x="41" y="16"/>
                    </a:lnTo>
                    <a:lnTo>
                      <a:pt x="86" y="13"/>
                    </a:lnTo>
                    <a:lnTo>
                      <a:pt x="136" y="11"/>
                    </a:lnTo>
                    <a:lnTo>
                      <a:pt x="188" y="8"/>
                    </a:lnTo>
                    <a:lnTo>
                      <a:pt x="232" y="5"/>
                    </a:lnTo>
                    <a:lnTo>
                      <a:pt x="266" y="3"/>
                    </a:lnTo>
                    <a:lnTo>
                      <a:pt x="279" y="3"/>
                    </a:lnTo>
                    <a:lnTo>
                      <a:pt x="279" y="0"/>
                    </a:lnTo>
                    <a:lnTo>
                      <a:pt x="266" y="0"/>
                    </a:lnTo>
                    <a:lnTo>
                      <a:pt x="232" y="3"/>
                    </a:lnTo>
                    <a:lnTo>
                      <a:pt x="188" y="5"/>
                    </a:lnTo>
                    <a:lnTo>
                      <a:pt x="136" y="8"/>
                    </a:lnTo>
                    <a:lnTo>
                      <a:pt x="86" y="11"/>
                    </a:lnTo>
                    <a:lnTo>
                      <a:pt x="41" y="13"/>
                    </a:lnTo>
                    <a:lnTo>
                      <a:pt x="13" y="16"/>
                    </a:lnTo>
                    <a:lnTo>
                      <a:pt x="0" y="16"/>
                    </a:lnTo>
                    <a:lnTo>
                      <a:pt x="2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16" name="Freeform 4152"/>
              <p:cNvSpPr>
                <a:spLocks/>
              </p:cNvSpPr>
              <p:nvPr/>
            </p:nvSpPr>
            <p:spPr bwMode="auto">
              <a:xfrm>
                <a:off x="2682" y="3840"/>
                <a:ext cx="374" cy="89"/>
              </a:xfrm>
              <a:custGeom>
                <a:avLst/>
                <a:gdLst>
                  <a:gd name="T0" fmla="*/ 65 w 374"/>
                  <a:gd name="T1" fmla="*/ 10 h 89"/>
                  <a:gd name="T2" fmla="*/ 49 w 374"/>
                  <a:gd name="T3" fmla="*/ 16 h 89"/>
                  <a:gd name="T4" fmla="*/ 34 w 374"/>
                  <a:gd name="T5" fmla="*/ 29 h 89"/>
                  <a:gd name="T6" fmla="*/ 18 w 374"/>
                  <a:gd name="T7" fmla="*/ 42 h 89"/>
                  <a:gd name="T8" fmla="*/ 5 w 374"/>
                  <a:gd name="T9" fmla="*/ 52 h 89"/>
                  <a:gd name="T10" fmla="*/ 2 w 374"/>
                  <a:gd name="T11" fmla="*/ 55 h 89"/>
                  <a:gd name="T12" fmla="*/ 0 w 374"/>
                  <a:gd name="T13" fmla="*/ 60 h 89"/>
                  <a:gd name="T14" fmla="*/ 2 w 374"/>
                  <a:gd name="T15" fmla="*/ 65 h 89"/>
                  <a:gd name="T16" fmla="*/ 10 w 374"/>
                  <a:gd name="T17" fmla="*/ 71 h 89"/>
                  <a:gd name="T18" fmla="*/ 23 w 374"/>
                  <a:gd name="T19" fmla="*/ 76 h 89"/>
                  <a:gd name="T20" fmla="*/ 47 w 374"/>
                  <a:gd name="T21" fmla="*/ 81 h 89"/>
                  <a:gd name="T22" fmla="*/ 73 w 374"/>
                  <a:gd name="T23" fmla="*/ 84 h 89"/>
                  <a:gd name="T24" fmla="*/ 104 w 374"/>
                  <a:gd name="T25" fmla="*/ 84 h 89"/>
                  <a:gd name="T26" fmla="*/ 138 w 374"/>
                  <a:gd name="T27" fmla="*/ 86 h 89"/>
                  <a:gd name="T28" fmla="*/ 175 w 374"/>
                  <a:gd name="T29" fmla="*/ 86 h 89"/>
                  <a:gd name="T30" fmla="*/ 209 w 374"/>
                  <a:gd name="T31" fmla="*/ 89 h 89"/>
                  <a:gd name="T32" fmla="*/ 243 w 374"/>
                  <a:gd name="T33" fmla="*/ 89 h 89"/>
                  <a:gd name="T34" fmla="*/ 274 w 374"/>
                  <a:gd name="T35" fmla="*/ 89 h 89"/>
                  <a:gd name="T36" fmla="*/ 308 w 374"/>
                  <a:gd name="T37" fmla="*/ 86 h 89"/>
                  <a:gd name="T38" fmla="*/ 337 w 374"/>
                  <a:gd name="T39" fmla="*/ 84 h 89"/>
                  <a:gd name="T40" fmla="*/ 366 w 374"/>
                  <a:gd name="T41" fmla="*/ 73 h 89"/>
                  <a:gd name="T42" fmla="*/ 371 w 374"/>
                  <a:gd name="T43" fmla="*/ 71 h 89"/>
                  <a:gd name="T44" fmla="*/ 374 w 374"/>
                  <a:gd name="T45" fmla="*/ 65 h 89"/>
                  <a:gd name="T46" fmla="*/ 374 w 374"/>
                  <a:gd name="T47" fmla="*/ 55 h 89"/>
                  <a:gd name="T48" fmla="*/ 371 w 374"/>
                  <a:gd name="T49" fmla="*/ 42 h 89"/>
                  <a:gd name="T50" fmla="*/ 366 w 374"/>
                  <a:gd name="T51" fmla="*/ 29 h 89"/>
                  <a:gd name="T52" fmla="*/ 363 w 374"/>
                  <a:gd name="T53" fmla="*/ 21 h 89"/>
                  <a:gd name="T54" fmla="*/ 358 w 374"/>
                  <a:gd name="T55" fmla="*/ 13 h 89"/>
                  <a:gd name="T56" fmla="*/ 350 w 374"/>
                  <a:gd name="T57" fmla="*/ 8 h 89"/>
                  <a:gd name="T58" fmla="*/ 340 w 374"/>
                  <a:gd name="T59" fmla="*/ 5 h 89"/>
                  <a:gd name="T60" fmla="*/ 272 w 374"/>
                  <a:gd name="T61" fmla="*/ 0 h 89"/>
                  <a:gd name="T62" fmla="*/ 204 w 374"/>
                  <a:gd name="T63" fmla="*/ 0 h 89"/>
                  <a:gd name="T64" fmla="*/ 133 w 374"/>
                  <a:gd name="T65" fmla="*/ 3 h 89"/>
                  <a:gd name="T66" fmla="*/ 65 w 374"/>
                  <a:gd name="T67" fmla="*/ 10 h 8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74"/>
                  <a:gd name="T103" fmla="*/ 0 h 89"/>
                  <a:gd name="T104" fmla="*/ 374 w 374"/>
                  <a:gd name="T105" fmla="*/ 89 h 8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74" h="89">
                    <a:moveTo>
                      <a:pt x="65" y="10"/>
                    </a:moveTo>
                    <a:lnTo>
                      <a:pt x="49" y="16"/>
                    </a:lnTo>
                    <a:lnTo>
                      <a:pt x="34" y="29"/>
                    </a:lnTo>
                    <a:lnTo>
                      <a:pt x="18" y="42"/>
                    </a:lnTo>
                    <a:lnTo>
                      <a:pt x="5" y="52"/>
                    </a:lnTo>
                    <a:lnTo>
                      <a:pt x="2" y="55"/>
                    </a:lnTo>
                    <a:lnTo>
                      <a:pt x="0" y="60"/>
                    </a:lnTo>
                    <a:lnTo>
                      <a:pt x="2" y="65"/>
                    </a:lnTo>
                    <a:lnTo>
                      <a:pt x="10" y="71"/>
                    </a:lnTo>
                    <a:lnTo>
                      <a:pt x="23" y="76"/>
                    </a:lnTo>
                    <a:lnTo>
                      <a:pt x="47" y="81"/>
                    </a:lnTo>
                    <a:lnTo>
                      <a:pt x="73" y="84"/>
                    </a:lnTo>
                    <a:lnTo>
                      <a:pt x="104" y="84"/>
                    </a:lnTo>
                    <a:lnTo>
                      <a:pt x="138" y="86"/>
                    </a:lnTo>
                    <a:lnTo>
                      <a:pt x="175" y="86"/>
                    </a:lnTo>
                    <a:lnTo>
                      <a:pt x="209" y="89"/>
                    </a:lnTo>
                    <a:lnTo>
                      <a:pt x="243" y="89"/>
                    </a:lnTo>
                    <a:lnTo>
                      <a:pt x="274" y="89"/>
                    </a:lnTo>
                    <a:lnTo>
                      <a:pt x="308" y="86"/>
                    </a:lnTo>
                    <a:lnTo>
                      <a:pt x="337" y="84"/>
                    </a:lnTo>
                    <a:lnTo>
                      <a:pt x="366" y="73"/>
                    </a:lnTo>
                    <a:lnTo>
                      <a:pt x="371" y="71"/>
                    </a:lnTo>
                    <a:lnTo>
                      <a:pt x="374" y="65"/>
                    </a:lnTo>
                    <a:lnTo>
                      <a:pt x="374" y="55"/>
                    </a:lnTo>
                    <a:lnTo>
                      <a:pt x="371" y="42"/>
                    </a:lnTo>
                    <a:lnTo>
                      <a:pt x="366" y="29"/>
                    </a:lnTo>
                    <a:lnTo>
                      <a:pt x="363" y="21"/>
                    </a:lnTo>
                    <a:lnTo>
                      <a:pt x="358" y="13"/>
                    </a:lnTo>
                    <a:lnTo>
                      <a:pt x="350" y="8"/>
                    </a:lnTo>
                    <a:lnTo>
                      <a:pt x="340" y="5"/>
                    </a:lnTo>
                    <a:lnTo>
                      <a:pt x="272" y="0"/>
                    </a:lnTo>
                    <a:lnTo>
                      <a:pt x="204" y="0"/>
                    </a:lnTo>
                    <a:lnTo>
                      <a:pt x="133" y="3"/>
                    </a:lnTo>
                    <a:lnTo>
                      <a:pt x="65" y="10"/>
                    </a:lnTo>
                    <a:close/>
                  </a:path>
                </a:pathLst>
              </a:custGeom>
              <a:solidFill>
                <a:srgbClr val="504A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17" name="Freeform 4153"/>
              <p:cNvSpPr>
                <a:spLocks/>
              </p:cNvSpPr>
              <p:nvPr/>
            </p:nvSpPr>
            <p:spPr bwMode="auto">
              <a:xfrm>
                <a:off x="2687" y="3843"/>
                <a:ext cx="369" cy="70"/>
              </a:xfrm>
              <a:custGeom>
                <a:avLst/>
                <a:gdLst>
                  <a:gd name="T0" fmla="*/ 60 w 369"/>
                  <a:gd name="T1" fmla="*/ 5 h 70"/>
                  <a:gd name="T2" fmla="*/ 47 w 369"/>
                  <a:gd name="T3" fmla="*/ 10 h 70"/>
                  <a:gd name="T4" fmla="*/ 34 w 369"/>
                  <a:gd name="T5" fmla="*/ 15 h 70"/>
                  <a:gd name="T6" fmla="*/ 16 w 369"/>
                  <a:gd name="T7" fmla="*/ 34 h 70"/>
                  <a:gd name="T8" fmla="*/ 8 w 369"/>
                  <a:gd name="T9" fmla="*/ 41 h 70"/>
                  <a:gd name="T10" fmla="*/ 0 w 369"/>
                  <a:gd name="T11" fmla="*/ 47 h 70"/>
                  <a:gd name="T12" fmla="*/ 0 w 369"/>
                  <a:gd name="T13" fmla="*/ 55 h 70"/>
                  <a:gd name="T14" fmla="*/ 0 w 369"/>
                  <a:gd name="T15" fmla="*/ 55 h 70"/>
                  <a:gd name="T16" fmla="*/ 5 w 369"/>
                  <a:gd name="T17" fmla="*/ 57 h 70"/>
                  <a:gd name="T18" fmla="*/ 65 w 369"/>
                  <a:gd name="T19" fmla="*/ 62 h 70"/>
                  <a:gd name="T20" fmla="*/ 120 w 369"/>
                  <a:gd name="T21" fmla="*/ 68 h 70"/>
                  <a:gd name="T22" fmla="*/ 178 w 369"/>
                  <a:gd name="T23" fmla="*/ 70 h 70"/>
                  <a:gd name="T24" fmla="*/ 238 w 369"/>
                  <a:gd name="T25" fmla="*/ 70 h 70"/>
                  <a:gd name="T26" fmla="*/ 303 w 369"/>
                  <a:gd name="T27" fmla="*/ 68 h 70"/>
                  <a:gd name="T28" fmla="*/ 332 w 369"/>
                  <a:gd name="T29" fmla="*/ 65 h 70"/>
                  <a:gd name="T30" fmla="*/ 361 w 369"/>
                  <a:gd name="T31" fmla="*/ 57 h 70"/>
                  <a:gd name="T32" fmla="*/ 366 w 369"/>
                  <a:gd name="T33" fmla="*/ 55 h 70"/>
                  <a:gd name="T34" fmla="*/ 369 w 369"/>
                  <a:gd name="T35" fmla="*/ 52 h 70"/>
                  <a:gd name="T36" fmla="*/ 366 w 369"/>
                  <a:gd name="T37" fmla="*/ 41 h 70"/>
                  <a:gd name="T38" fmla="*/ 361 w 369"/>
                  <a:gd name="T39" fmla="*/ 31 h 70"/>
                  <a:gd name="T40" fmla="*/ 356 w 369"/>
                  <a:gd name="T41" fmla="*/ 21 h 70"/>
                  <a:gd name="T42" fmla="*/ 350 w 369"/>
                  <a:gd name="T43" fmla="*/ 7 h 70"/>
                  <a:gd name="T44" fmla="*/ 345 w 369"/>
                  <a:gd name="T45" fmla="*/ 5 h 70"/>
                  <a:gd name="T46" fmla="*/ 335 w 369"/>
                  <a:gd name="T47" fmla="*/ 2 h 70"/>
                  <a:gd name="T48" fmla="*/ 199 w 369"/>
                  <a:gd name="T49" fmla="*/ 0 h 70"/>
                  <a:gd name="T50" fmla="*/ 128 w 369"/>
                  <a:gd name="T51" fmla="*/ 0 h 70"/>
                  <a:gd name="T52" fmla="*/ 60 w 369"/>
                  <a:gd name="T53" fmla="*/ 5 h 7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69"/>
                  <a:gd name="T82" fmla="*/ 0 h 70"/>
                  <a:gd name="T83" fmla="*/ 369 w 369"/>
                  <a:gd name="T84" fmla="*/ 70 h 7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69" h="70">
                    <a:moveTo>
                      <a:pt x="60" y="5"/>
                    </a:moveTo>
                    <a:lnTo>
                      <a:pt x="47" y="10"/>
                    </a:lnTo>
                    <a:lnTo>
                      <a:pt x="34" y="15"/>
                    </a:lnTo>
                    <a:lnTo>
                      <a:pt x="16" y="34"/>
                    </a:lnTo>
                    <a:lnTo>
                      <a:pt x="8" y="41"/>
                    </a:lnTo>
                    <a:lnTo>
                      <a:pt x="0" y="47"/>
                    </a:lnTo>
                    <a:lnTo>
                      <a:pt x="0" y="55"/>
                    </a:lnTo>
                    <a:lnTo>
                      <a:pt x="5" y="57"/>
                    </a:lnTo>
                    <a:lnTo>
                      <a:pt x="65" y="62"/>
                    </a:lnTo>
                    <a:lnTo>
                      <a:pt x="120" y="68"/>
                    </a:lnTo>
                    <a:lnTo>
                      <a:pt x="178" y="70"/>
                    </a:lnTo>
                    <a:lnTo>
                      <a:pt x="238" y="70"/>
                    </a:lnTo>
                    <a:lnTo>
                      <a:pt x="303" y="68"/>
                    </a:lnTo>
                    <a:lnTo>
                      <a:pt x="332" y="65"/>
                    </a:lnTo>
                    <a:lnTo>
                      <a:pt x="361" y="57"/>
                    </a:lnTo>
                    <a:lnTo>
                      <a:pt x="366" y="55"/>
                    </a:lnTo>
                    <a:lnTo>
                      <a:pt x="369" y="52"/>
                    </a:lnTo>
                    <a:lnTo>
                      <a:pt x="366" y="41"/>
                    </a:lnTo>
                    <a:lnTo>
                      <a:pt x="361" y="31"/>
                    </a:lnTo>
                    <a:lnTo>
                      <a:pt x="356" y="21"/>
                    </a:lnTo>
                    <a:lnTo>
                      <a:pt x="350" y="7"/>
                    </a:lnTo>
                    <a:lnTo>
                      <a:pt x="345" y="5"/>
                    </a:lnTo>
                    <a:lnTo>
                      <a:pt x="335" y="2"/>
                    </a:lnTo>
                    <a:lnTo>
                      <a:pt x="199" y="0"/>
                    </a:lnTo>
                    <a:lnTo>
                      <a:pt x="128" y="0"/>
                    </a:lnTo>
                    <a:lnTo>
                      <a:pt x="60" y="5"/>
                    </a:lnTo>
                    <a:close/>
                  </a:path>
                </a:pathLst>
              </a:custGeom>
              <a:solidFill>
                <a:srgbClr val="BCB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18" name="Freeform 4154"/>
              <p:cNvSpPr>
                <a:spLocks/>
              </p:cNvSpPr>
              <p:nvPr/>
            </p:nvSpPr>
            <p:spPr bwMode="auto">
              <a:xfrm>
                <a:off x="2744" y="3853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3 w 8"/>
                  <a:gd name="T3" fmla="*/ 3 h 8"/>
                  <a:gd name="T4" fmla="*/ 0 w 8"/>
                  <a:gd name="T5" fmla="*/ 5 h 8"/>
                  <a:gd name="T6" fmla="*/ 0 w 8"/>
                  <a:gd name="T7" fmla="*/ 5 h 8"/>
                  <a:gd name="T8" fmla="*/ 3 w 8"/>
                  <a:gd name="T9" fmla="*/ 8 h 8"/>
                  <a:gd name="T10" fmla="*/ 6 w 8"/>
                  <a:gd name="T11" fmla="*/ 8 h 8"/>
                  <a:gd name="T12" fmla="*/ 8 w 8"/>
                  <a:gd name="T13" fmla="*/ 8 h 8"/>
                  <a:gd name="T14" fmla="*/ 8 w 8"/>
                  <a:gd name="T15" fmla="*/ 5 h 8"/>
                  <a:gd name="T16" fmla="*/ 8 w 8"/>
                  <a:gd name="T17" fmla="*/ 5 h 8"/>
                  <a:gd name="T18" fmla="*/ 8 w 8"/>
                  <a:gd name="T19" fmla="*/ 3 h 8"/>
                  <a:gd name="T20" fmla="*/ 8 w 8"/>
                  <a:gd name="T21" fmla="*/ 3 h 8"/>
                  <a:gd name="T22" fmla="*/ 8 w 8"/>
                  <a:gd name="T23" fmla="*/ 0 h 8"/>
                  <a:gd name="T24" fmla="*/ 6 w 8"/>
                  <a:gd name="T25" fmla="*/ 0 h 8"/>
                  <a:gd name="T26" fmla="*/ 3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19" name="Freeform 4155"/>
              <p:cNvSpPr>
                <a:spLocks/>
              </p:cNvSpPr>
              <p:nvPr/>
            </p:nvSpPr>
            <p:spPr bwMode="auto">
              <a:xfrm>
                <a:off x="2734" y="3861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3 h 8"/>
                  <a:gd name="T4" fmla="*/ 3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3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5 h 8"/>
                  <a:gd name="T18" fmla="*/ 8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20" name="Freeform 4156"/>
              <p:cNvSpPr>
                <a:spLocks/>
              </p:cNvSpPr>
              <p:nvPr/>
            </p:nvSpPr>
            <p:spPr bwMode="auto">
              <a:xfrm>
                <a:off x="2723" y="3869"/>
                <a:ext cx="11" cy="8"/>
              </a:xfrm>
              <a:custGeom>
                <a:avLst/>
                <a:gdLst>
                  <a:gd name="T0" fmla="*/ 3 w 11"/>
                  <a:gd name="T1" fmla="*/ 2 h 8"/>
                  <a:gd name="T2" fmla="*/ 3 w 11"/>
                  <a:gd name="T3" fmla="*/ 2 h 8"/>
                  <a:gd name="T4" fmla="*/ 0 w 11"/>
                  <a:gd name="T5" fmla="*/ 5 h 8"/>
                  <a:gd name="T6" fmla="*/ 0 w 11"/>
                  <a:gd name="T7" fmla="*/ 5 h 8"/>
                  <a:gd name="T8" fmla="*/ 0 w 11"/>
                  <a:gd name="T9" fmla="*/ 8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8 w 11"/>
                  <a:gd name="T19" fmla="*/ 5 h 8"/>
                  <a:gd name="T20" fmla="*/ 11 w 11"/>
                  <a:gd name="T21" fmla="*/ 2 h 8"/>
                  <a:gd name="T22" fmla="*/ 11 w 11"/>
                  <a:gd name="T23" fmla="*/ 2 h 8"/>
                  <a:gd name="T24" fmla="*/ 8 w 11"/>
                  <a:gd name="T25" fmla="*/ 0 h 8"/>
                  <a:gd name="T26" fmla="*/ 3 w 11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2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21" name="Freeform 4157"/>
              <p:cNvSpPr>
                <a:spLocks/>
              </p:cNvSpPr>
              <p:nvPr/>
            </p:nvSpPr>
            <p:spPr bwMode="auto">
              <a:xfrm>
                <a:off x="2710" y="3879"/>
                <a:ext cx="11" cy="8"/>
              </a:xfrm>
              <a:custGeom>
                <a:avLst/>
                <a:gdLst>
                  <a:gd name="T0" fmla="*/ 6 w 11"/>
                  <a:gd name="T1" fmla="*/ 0 h 8"/>
                  <a:gd name="T2" fmla="*/ 6 w 11"/>
                  <a:gd name="T3" fmla="*/ 3 h 8"/>
                  <a:gd name="T4" fmla="*/ 3 w 11"/>
                  <a:gd name="T5" fmla="*/ 3 h 8"/>
                  <a:gd name="T6" fmla="*/ 3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0 h 8"/>
                  <a:gd name="T24" fmla="*/ 11 w 11"/>
                  <a:gd name="T25" fmla="*/ 0 h 8"/>
                  <a:gd name="T26" fmla="*/ 8 w 11"/>
                  <a:gd name="T27" fmla="*/ 0 h 8"/>
                  <a:gd name="T28" fmla="*/ 6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6" y="0"/>
                    </a:moveTo>
                    <a:lnTo>
                      <a:pt x="6" y="3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22" name="Freeform 4158"/>
              <p:cNvSpPr>
                <a:spLocks/>
              </p:cNvSpPr>
              <p:nvPr/>
            </p:nvSpPr>
            <p:spPr bwMode="auto">
              <a:xfrm>
                <a:off x="2700" y="3887"/>
                <a:ext cx="10" cy="11"/>
              </a:xfrm>
              <a:custGeom>
                <a:avLst/>
                <a:gdLst>
                  <a:gd name="T0" fmla="*/ 3 w 10"/>
                  <a:gd name="T1" fmla="*/ 3 h 11"/>
                  <a:gd name="T2" fmla="*/ 3 w 10"/>
                  <a:gd name="T3" fmla="*/ 5 h 11"/>
                  <a:gd name="T4" fmla="*/ 0 w 10"/>
                  <a:gd name="T5" fmla="*/ 5 h 11"/>
                  <a:gd name="T6" fmla="*/ 0 w 10"/>
                  <a:gd name="T7" fmla="*/ 8 h 11"/>
                  <a:gd name="T8" fmla="*/ 0 w 10"/>
                  <a:gd name="T9" fmla="*/ 8 h 11"/>
                  <a:gd name="T10" fmla="*/ 3 w 10"/>
                  <a:gd name="T11" fmla="*/ 11 h 11"/>
                  <a:gd name="T12" fmla="*/ 3 w 10"/>
                  <a:gd name="T13" fmla="*/ 11 h 11"/>
                  <a:gd name="T14" fmla="*/ 5 w 10"/>
                  <a:gd name="T15" fmla="*/ 11 h 11"/>
                  <a:gd name="T16" fmla="*/ 8 w 10"/>
                  <a:gd name="T17" fmla="*/ 8 h 11"/>
                  <a:gd name="T18" fmla="*/ 8 w 10"/>
                  <a:gd name="T19" fmla="*/ 8 h 11"/>
                  <a:gd name="T20" fmla="*/ 10 w 10"/>
                  <a:gd name="T21" fmla="*/ 5 h 11"/>
                  <a:gd name="T22" fmla="*/ 10 w 10"/>
                  <a:gd name="T23" fmla="*/ 3 h 11"/>
                  <a:gd name="T24" fmla="*/ 10 w 10"/>
                  <a:gd name="T25" fmla="*/ 3 h 11"/>
                  <a:gd name="T26" fmla="*/ 8 w 10"/>
                  <a:gd name="T27" fmla="*/ 0 h 11"/>
                  <a:gd name="T28" fmla="*/ 3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3" y="3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11"/>
                    </a:lnTo>
                    <a:lnTo>
                      <a:pt x="5" y="11"/>
                    </a:lnTo>
                    <a:lnTo>
                      <a:pt x="8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23" name="Freeform 4159"/>
              <p:cNvSpPr>
                <a:spLocks/>
              </p:cNvSpPr>
              <p:nvPr/>
            </p:nvSpPr>
            <p:spPr bwMode="auto">
              <a:xfrm>
                <a:off x="2757" y="3853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3 w 8"/>
                  <a:gd name="T13" fmla="*/ 8 h 8"/>
                  <a:gd name="T14" fmla="*/ 6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6 w 8"/>
                  <a:gd name="T27" fmla="*/ 0 h 8"/>
                  <a:gd name="T28" fmla="*/ 3 w 8"/>
                  <a:gd name="T29" fmla="*/ 3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3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24" name="Freeform 4160"/>
              <p:cNvSpPr>
                <a:spLocks/>
              </p:cNvSpPr>
              <p:nvPr/>
            </p:nvSpPr>
            <p:spPr bwMode="auto">
              <a:xfrm>
                <a:off x="2747" y="3861"/>
                <a:ext cx="8" cy="8"/>
              </a:xfrm>
              <a:custGeom>
                <a:avLst/>
                <a:gdLst>
                  <a:gd name="T0" fmla="*/ 3 w 8"/>
                  <a:gd name="T1" fmla="*/ 0 h 8"/>
                  <a:gd name="T2" fmla="*/ 3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25" name="Freeform 4161"/>
              <p:cNvSpPr>
                <a:spLocks/>
              </p:cNvSpPr>
              <p:nvPr/>
            </p:nvSpPr>
            <p:spPr bwMode="auto">
              <a:xfrm>
                <a:off x="2737" y="3869"/>
                <a:ext cx="7" cy="8"/>
              </a:xfrm>
              <a:custGeom>
                <a:avLst/>
                <a:gdLst>
                  <a:gd name="T0" fmla="*/ 2 w 7"/>
                  <a:gd name="T1" fmla="*/ 2 h 8"/>
                  <a:gd name="T2" fmla="*/ 2 w 7"/>
                  <a:gd name="T3" fmla="*/ 2 h 8"/>
                  <a:gd name="T4" fmla="*/ 0 w 7"/>
                  <a:gd name="T5" fmla="*/ 5 h 8"/>
                  <a:gd name="T6" fmla="*/ 0 w 7"/>
                  <a:gd name="T7" fmla="*/ 5 h 8"/>
                  <a:gd name="T8" fmla="*/ 0 w 7"/>
                  <a:gd name="T9" fmla="*/ 8 h 8"/>
                  <a:gd name="T10" fmla="*/ 2 w 7"/>
                  <a:gd name="T11" fmla="*/ 8 h 8"/>
                  <a:gd name="T12" fmla="*/ 5 w 7"/>
                  <a:gd name="T13" fmla="*/ 8 h 8"/>
                  <a:gd name="T14" fmla="*/ 5 w 7"/>
                  <a:gd name="T15" fmla="*/ 8 h 8"/>
                  <a:gd name="T16" fmla="*/ 7 w 7"/>
                  <a:gd name="T17" fmla="*/ 8 h 8"/>
                  <a:gd name="T18" fmla="*/ 7 w 7"/>
                  <a:gd name="T19" fmla="*/ 5 h 8"/>
                  <a:gd name="T20" fmla="*/ 7 w 7"/>
                  <a:gd name="T21" fmla="*/ 2 h 8"/>
                  <a:gd name="T22" fmla="*/ 7 w 7"/>
                  <a:gd name="T23" fmla="*/ 2 h 8"/>
                  <a:gd name="T24" fmla="*/ 7 w 7"/>
                  <a:gd name="T25" fmla="*/ 2 h 8"/>
                  <a:gd name="T26" fmla="*/ 5 w 7"/>
                  <a:gd name="T27" fmla="*/ 0 h 8"/>
                  <a:gd name="T28" fmla="*/ 2 w 7"/>
                  <a:gd name="T29" fmla="*/ 2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8"/>
                  <a:gd name="T47" fmla="*/ 7 w 7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8">
                    <a:moveTo>
                      <a:pt x="2" y="2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26" name="Freeform 4162"/>
              <p:cNvSpPr>
                <a:spLocks/>
              </p:cNvSpPr>
              <p:nvPr/>
            </p:nvSpPr>
            <p:spPr bwMode="auto">
              <a:xfrm>
                <a:off x="2723" y="3879"/>
                <a:ext cx="11" cy="8"/>
              </a:xfrm>
              <a:custGeom>
                <a:avLst/>
                <a:gdLst>
                  <a:gd name="T0" fmla="*/ 6 w 11"/>
                  <a:gd name="T1" fmla="*/ 0 h 8"/>
                  <a:gd name="T2" fmla="*/ 6 w 11"/>
                  <a:gd name="T3" fmla="*/ 3 h 8"/>
                  <a:gd name="T4" fmla="*/ 3 w 11"/>
                  <a:gd name="T5" fmla="*/ 3 h 8"/>
                  <a:gd name="T6" fmla="*/ 3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8 w 11"/>
                  <a:gd name="T27" fmla="*/ 0 h 8"/>
                  <a:gd name="T28" fmla="*/ 6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6" y="0"/>
                    </a:moveTo>
                    <a:lnTo>
                      <a:pt x="6" y="3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27" name="Freeform 4163"/>
              <p:cNvSpPr>
                <a:spLocks/>
              </p:cNvSpPr>
              <p:nvPr/>
            </p:nvSpPr>
            <p:spPr bwMode="auto">
              <a:xfrm>
                <a:off x="2713" y="3890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2 h 8"/>
                  <a:gd name="T4" fmla="*/ 0 w 10"/>
                  <a:gd name="T5" fmla="*/ 2 h 8"/>
                  <a:gd name="T6" fmla="*/ 0 w 10"/>
                  <a:gd name="T7" fmla="*/ 5 h 8"/>
                  <a:gd name="T8" fmla="*/ 0 w 10"/>
                  <a:gd name="T9" fmla="*/ 5 h 8"/>
                  <a:gd name="T10" fmla="*/ 3 w 10"/>
                  <a:gd name="T11" fmla="*/ 8 h 8"/>
                  <a:gd name="T12" fmla="*/ 3 w 10"/>
                  <a:gd name="T13" fmla="*/ 8 h 8"/>
                  <a:gd name="T14" fmla="*/ 5 w 10"/>
                  <a:gd name="T15" fmla="*/ 8 h 8"/>
                  <a:gd name="T16" fmla="*/ 8 w 10"/>
                  <a:gd name="T17" fmla="*/ 5 h 8"/>
                  <a:gd name="T18" fmla="*/ 8 w 10"/>
                  <a:gd name="T19" fmla="*/ 5 h 8"/>
                  <a:gd name="T20" fmla="*/ 8 w 10"/>
                  <a:gd name="T21" fmla="*/ 2 h 8"/>
                  <a:gd name="T22" fmla="*/ 10 w 10"/>
                  <a:gd name="T23" fmla="*/ 0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28" name="Freeform 4164"/>
              <p:cNvSpPr>
                <a:spLocks/>
              </p:cNvSpPr>
              <p:nvPr/>
            </p:nvSpPr>
            <p:spPr bwMode="auto">
              <a:xfrm>
                <a:off x="2768" y="3853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3 h 8"/>
                  <a:gd name="T4" fmla="*/ 3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3 w 10"/>
                  <a:gd name="T11" fmla="*/ 5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5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29" name="Freeform 4165"/>
              <p:cNvSpPr>
                <a:spLocks/>
              </p:cNvSpPr>
              <p:nvPr/>
            </p:nvSpPr>
            <p:spPr bwMode="auto">
              <a:xfrm>
                <a:off x="2760" y="3861"/>
                <a:ext cx="8" cy="8"/>
              </a:xfrm>
              <a:custGeom>
                <a:avLst/>
                <a:gdLst>
                  <a:gd name="T0" fmla="*/ 3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30" name="Freeform 4166"/>
              <p:cNvSpPr>
                <a:spLocks/>
              </p:cNvSpPr>
              <p:nvPr/>
            </p:nvSpPr>
            <p:spPr bwMode="auto">
              <a:xfrm>
                <a:off x="2750" y="3869"/>
                <a:ext cx="7" cy="8"/>
              </a:xfrm>
              <a:custGeom>
                <a:avLst/>
                <a:gdLst>
                  <a:gd name="T0" fmla="*/ 2 w 7"/>
                  <a:gd name="T1" fmla="*/ 2 h 8"/>
                  <a:gd name="T2" fmla="*/ 2 w 7"/>
                  <a:gd name="T3" fmla="*/ 2 h 8"/>
                  <a:gd name="T4" fmla="*/ 0 w 7"/>
                  <a:gd name="T5" fmla="*/ 5 h 8"/>
                  <a:gd name="T6" fmla="*/ 0 w 7"/>
                  <a:gd name="T7" fmla="*/ 8 h 8"/>
                  <a:gd name="T8" fmla="*/ 0 w 7"/>
                  <a:gd name="T9" fmla="*/ 8 h 8"/>
                  <a:gd name="T10" fmla="*/ 2 w 7"/>
                  <a:gd name="T11" fmla="*/ 8 h 8"/>
                  <a:gd name="T12" fmla="*/ 5 w 7"/>
                  <a:gd name="T13" fmla="*/ 8 h 8"/>
                  <a:gd name="T14" fmla="*/ 5 w 7"/>
                  <a:gd name="T15" fmla="*/ 8 h 8"/>
                  <a:gd name="T16" fmla="*/ 7 w 7"/>
                  <a:gd name="T17" fmla="*/ 8 h 8"/>
                  <a:gd name="T18" fmla="*/ 7 w 7"/>
                  <a:gd name="T19" fmla="*/ 5 h 8"/>
                  <a:gd name="T20" fmla="*/ 7 w 7"/>
                  <a:gd name="T21" fmla="*/ 2 h 8"/>
                  <a:gd name="T22" fmla="*/ 7 w 7"/>
                  <a:gd name="T23" fmla="*/ 2 h 8"/>
                  <a:gd name="T24" fmla="*/ 5 w 7"/>
                  <a:gd name="T25" fmla="*/ 0 h 8"/>
                  <a:gd name="T26" fmla="*/ 2 w 7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8"/>
                  <a:gd name="T44" fmla="*/ 7 w 7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8">
                    <a:moveTo>
                      <a:pt x="2" y="2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31" name="Freeform 4167"/>
              <p:cNvSpPr>
                <a:spLocks/>
              </p:cNvSpPr>
              <p:nvPr/>
            </p:nvSpPr>
            <p:spPr bwMode="auto">
              <a:xfrm>
                <a:off x="2737" y="3879"/>
                <a:ext cx="10" cy="8"/>
              </a:xfrm>
              <a:custGeom>
                <a:avLst/>
                <a:gdLst>
                  <a:gd name="T0" fmla="*/ 5 w 10"/>
                  <a:gd name="T1" fmla="*/ 0 h 8"/>
                  <a:gd name="T2" fmla="*/ 2 w 10"/>
                  <a:gd name="T3" fmla="*/ 3 h 8"/>
                  <a:gd name="T4" fmla="*/ 2 w 10"/>
                  <a:gd name="T5" fmla="*/ 3 h 8"/>
                  <a:gd name="T6" fmla="*/ 2 w 10"/>
                  <a:gd name="T7" fmla="*/ 5 h 8"/>
                  <a:gd name="T8" fmla="*/ 0 w 10"/>
                  <a:gd name="T9" fmla="*/ 5 h 8"/>
                  <a:gd name="T10" fmla="*/ 2 w 10"/>
                  <a:gd name="T11" fmla="*/ 8 h 8"/>
                  <a:gd name="T12" fmla="*/ 5 w 10"/>
                  <a:gd name="T13" fmla="*/ 8 h 8"/>
                  <a:gd name="T14" fmla="*/ 7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7 w 10"/>
                  <a:gd name="T27" fmla="*/ 0 h 8"/>
                  <a:gd name="T28" fmla="*/ 5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5" y="0"/>
                    </a:moveTo>
                    <a:lnTo>
                      <a:pt x="2" y="3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32" name="Freeform 4168"/>
              <p:cNvSpPr>
                <a:spLocks/>
              </p:cNvSpPr>
              <p:nvPr/>
            </p:nvSpPr>
            <p:spPr bwMode="auto">
              <a:xfrm>
                <a:off x="2726" y="3890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2 h 8"/>
                  <a:gd name="T4" fmla="*/ 0 w 11"/>
                  <a:gd name="T5" fmla="*/ 2 h 8"/>
                  <a:gd name="T6" fmla="*/ 0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2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33" name="Freeform 4169"/>
              <p:cNvSpPr>
                <a:spLocks/>
              </p:cNvSpPr>
              <p:nvPr/>
            </p:nvSpPr>
            <p:spPr bwMode="auto">
              <a:xfrm>
                <a:off x="2781" y="3853"/>
                <a:ext cx="8" cy="5"/>
              </a:xfrm>
              <a:custGeom>
                <a:avLst/>
                <a:gdLst>
                  <a:gd name="T0" fmla="*/ 3 w 8"/>
                  <a:gd name="T1" fmla="*/ 0 h 5"/>
                  <a:gd name="T2" fmla="*/ 3 w 8"/>
                  <a:gd name="T3" fmla="*/ 3 h 5"/>
                  <a:gd name="T4" fmla="*/ 0 w 8"/>
                  <a:gd name="T5" fmla="*/ 3 h 5"/>
                  <a:gd name="T6" fmla="*/ 0 w 8"/>
                  <a:gd name="T7" fmla="*/ 5 h 5"/>
                  <a:gd name="T8" fmla="*/ 0 w 8"/>
                  <a:gd name="T9" fmla="*/ 5 h 5"/>
                  <a:gd name="T10" fmla="*/ 3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3 h 5"/>
                  <a:gd name="T22" fmla="*/ 8 w 8"/>
                  <a:gd name="T23" fmla="*/ 3 h 5"/>
                  <a:gd name="T24" fmla="*/ 8 w 8"/>
                  <a:gd name="T25" fmla="*/ 0 h 5"/>
                  <a:gd name="T26" fmla="*/ 5 w 8"/>
                  <a:gd name="T27" fmla="*/ 0 h 5"/>
                  <a:gd name="T28" fmla="*/ 3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34" name="Freeform 4170"/>
              <p:cNvSpPr>
                <a:spLocks/>
              </p:cNvSpPr>
              <p:nvPr/>
            </p:nvSpPr>
            <p:spPr bwMode="auto">
              <a:xfrm>
                <a:off x="2773" y="3861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35" name="Freeform 4171"/>
              <p:cNvSpPr>
                <a:spLocks/>
              </p:cNvSpPr>
              <p:nvPr/>
            </p:nvSpPr>
            <p:spPr bwMode="auto">
              <a:xfrm>
                <a:off x="2763" y="3869"/>
                <a:ext cx="8" cy="8"/>
              </a:xfrm>
              <a:custGeom>
                <a:avLst/>
                <a:gdLst>
                  <a:gd name="T0" fmla="*/ 2 w 8"/>
                  <a:gd name="T1" fmla="*/ 2 h 8"/>
                  <a:gd name="T2" fmla="*/ 2 w 8"/>
                  <a:gd name="T3" fmla="*/ 2 h 8"/>
                  <a:gd name="T4" fmla="*/ 0 w 8"/>
                  <a:gd name="T5" fmla="*/ 5 h 8"/>
                  <a:gd name="T6" fmla="*/ 0 w 8"/>
                  <a:gd name="T7" fmla="*/ 8 h 8"/>
                  <a:gd name="T8" fmla="*/ 0 w 8"/>
                  <a:gd name="T9" fmla="*/ 8 h 8"/>
                  <a:gd name="T10" fmla="*/ 2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5 w 8"/>
                  <a:gd name="T25" fmla="*/ 0 h 8"/>
                  <a:gd name="T26" fmla="*/ 2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2" y="2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36" name="Freeform 4172"/>
              <p:cNvSpPr>
                <a:spLocks/>
              </p:cNvSpPr>
              <p:nvPr/>
            </p:nvSpPr>
            <p:spPr bwMode="auto">
              <a:xfrm>
                <a:off x="2752" y="3879"/>
                <a:ext cx="8" cy="8"/>
              </a:xfrm>
              <a:custGeom>
                <a:avLst/>
                <a:gdLst>
                  <a:gd name="T0" fmla="*/ 3 w 8"/>
                  <a:gd name="T1" fmla="*/ 0 h 8"/>
                  <a:gd name="T2" fmla="*/ 3 w 8"/>
                  <a:gd name="T3" fmla="*/ 3 h 8"/>
                  <a:gd name="T4" fmla="*/ 0 w 8"/>
                  <a:gd name="T5" fmla="*/ 5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37" name="Freeform 4173"/>
              <p:cNvSpPr>
                <a:spLocks/>
              </p:cNvSpPr>
              <p:nvPr/>
            </p:nvSpPr>
            <p:spPr bwMode="auto">
              <a:xfrm>
                <a:off x="2739" y="3890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2 h 8"/>
                  <a:gd name="T4" fmla="*/ 3 w 11"/>
                  <a:gd name="T5" fmla="*/ 5 h 8"/>
                  <a:gd name="T6" fmla="*/ 0 w 11"/>
                  <a:gd name="T7" fmla="*/ 5 h 8"/>
                  <a:gd name="T8" fmla="*/ 0 w 11"/>
                  <a:gd name="T9" fmla="*/ 8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11 w 11"/>
                  <a:gd name="T17" fmla="*/ 8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2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2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38" name="Freeform 4174"/>
              <p:cNvSpPr>
                <a:spLocks/>
              </p:cNvSpPr>
              <p:nvPr/>
            </p:nvSpPr>
            <p:spPr bwMode="auto">
              <a:xfrm>
                <a:off x="2794" y="3853"/>
                <a:ext cx="8" cy="5"/>
              </a:xfrm>
              <a:custGeom>
                <a:avLst/>
                <a:gdLst>
                  <a:gd name="T0" fmla="*/ 3 w 8"/>
                  <a:gd name="T1" fmla="*/ 0 h 5"/>
                  <a:gd name="T2" fmla="*/ 0 w 8"/>
                  <a:gd name="T3" fmla="*/ 3 h 5"/>
                  <a:gd name="T4" fmla="*/ 0 w 8"/>
                  <a:gd name="T5" fmla="*/ 3 h 5"/>
                  <a:gd name="T6" fmla="*/ 0 w 8"/>
                  <a:gd name="T7" fmla="*/ 5 h 5"/>
                  <a:gd name="T8" fmla="*/ 0 w 8"/>
                  <a:gd name="T9" fmla="*/ 5 h 5"/>
                  <a:gd name="T10" fmla="*/ 3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3 h 5"/>
                  <a:gd name="T22" fmla="*/ 8 w 8"/>
                  <a:gd name="T23" fmla="*/ 3 h 5"/>
                  <a:gd name="T24" fmla="*/ 8 w 8"/>
                  <a:gd name="T25" fmla="*/ 0 h 5"/>
                  <a:gd name="T26" fmla="*/ 5 w 8"/>
                  <a:gd name="T27" fmla="*/ 0 h 5"/>
                  <a:gd name="T28" fmla="*/ 3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39" name="Freeform 4175"/>
              <p:cNvSpPr>
                <a:spLocks/>
              </p:cNvSpPr>
              <p:nvPr/>
            </p:nvSpPr>
            <p:spPr bwMode="auto">
              <a:xfrm>
                <a:off x="2786" y="3861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40" name="Freeform 4176"/>
              <p:cNvSpPr>
                <a:spLocks/>
              </p:cNvSpPr>
              <p:nvPr/>
            </p:nvSpPr>
            <p:spPr bwMode="auto">
              <a:xfrm>
                <a:off x="2776" y="3869"/>
                <a:ext cx="8" cy="8"/>
              </a:xfrm>
              <a:custGeom>
                <a:avLst/>
                <a:gdLst>
                  <a:gd name="T0" fmla="*/ 2 w 8"/>
                  <a:gd name="T1" fmla="*/ 2 h 8"/>
                  <a:gd name="T2" fmla="*/ 2 w 8"/>
                  <a:gd name="T3" fmla="*/ 5 h 8"/>
                  <a:gd name="T4" fmla="*/ 0 w 8"/>
                  <a:gd name="T5" fmla="*/ 5 h 8"/>
                  <a:gd name="T6" fmla="*/ 0 w 8"/>
                  <a:gd name="T7" fmla="*/ 8 h 8"/>
                  <a:gd name="T8" fmla="*/ 0 w 8"/>
                  <a:gd name="T9" fmla="*/ 8 h 8"/>
                  <a:gd name="T10" fmla="*/ 2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5 w 8"/>
                  <a:gd name="T25" fmla="*/ 0 h 8"/>
                  <a:gd name="T26" fmla="*/ 2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2" y="2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41" name="Freeform 4177"/>
              <p:cNvSpPr>
                <a:spLocks/>
              </p:cNvSpPr>
              <p:nvPr/>
            </p:nvSpPr>
            <p:spPr bwMode="auto">
              <a:xfrm>
                <a:off x="2765" y="3879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3 h 8"/>
                  <a:gd name="T4" fmla="*/ 0 w 11"/>
                  <a:gd name="T5" fmla="*/ 5 h 8"/>
                  <a:gd name="T6" fmla="*/ 0 w 11"/>
                  <a:gd name="T7" fmla="*/ 5 h 8"/>
                  <a:gd name="T8" fmla="*/ 0 w 11"/>
                  <a:gd name="T9" fmla="*/ 8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42" name="Freeform 4178"/>
              <p:cNvSpPr>
                <a:spLocks/>
              </p:cNvSpPr>
              <p:nvPr/>
            </p:nvSpPr>
            <p:spPr bwMode="auto">
              <a:xfrm>
                <a:off x="2755" y="3890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2 h 8"/>
                  <a:gd name="T4" fmla="*/ 0 w 10"/>
                  <a:gd name="T5" fmla="*/ 5 h 8"/>
                  <a:gd name="T6" fmla="*/ 0 w 10"/>
                  <a:gd name="T7" fmla="*/ 8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8 h 8"/>
                  <a:gd name="T18" fmla="*/ 8 w 10"/>
                  <a:gd name="T19" fmla="*/ 5 h 8"/>
                  <a:gd name="T20" fmla="*/ 10 w 10"/>
                  <a:gd name="T21" fmla="*/ 2 h 8"/>
                  <a:gd name="T22" fmla="*/ 10 w 10"/>
                  <a:gd name="T23" fmla="*/ 2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43" name="Freeform 4179"/>
              <p:cNvSpPr>
                <a:spLocks/>
              </p:cNvSpPr>
              <p:nvPr/>
            </p:nvSpPr>
            <p:spPr bwMode="auto">
              <a:xfrm>
                <a:off x="2807" y="3853"/>
                <a:ext cx="8" cy="5"/>
              </a:xfrm>
              <a:custGeom>
                <a:avLst/>
                <a:gdLst>
                  <a:gd name="T0" fmla="*/ 3 w 8"/>
                  <a:gd name="T1" fmla="*/ 0 h 5"/>
                  <a:gd name="T2" fmla="*/ 0 w 8"/>
                  <a:gd name="T3" fmla="*/ 3 h 5"/>
                  <a:gd name="T4" fmla="*/ 0 w 8"/>
                  <a:gd name="T5" fmla="*/ 3 h 5"/>
                  <a:gd name="T6" fmla="*/ 0 w 8"/>
                  <a:gd name="T7" fmla="*/ 5 h 5"/>
                  <a:gd name="T8" fmla="*/ 0 w 8"/>
                  <a:gd name="T9" fmla="*/ 5 h 5"/>
                  <a:gd name="T10" fmla="*/ 3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3 h 5"/>
                  <a:gd name="T22" fmla="*/ 8 w 8"/>
                  <a:gd name="T23" fmla="*/ 3 h 5"/>
                  <a:gd name="T24" fmla="*/ 8 w 8"/>
                  <a:gd name="T25" fmla="*/ 0 h 5"/>
                  <a:gd name="T26" fmla="*/ 5 w 8"/>
                  <a:gd name="T27" fmla="*/ 0 h 5"/>
                  <a:gd name="T28" fmla="*/ 3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44" name="Freeform 4180"/>
              <p:cNvSpPr>
                <a:spLocks/>
              </p:cNvSpPr>
              <p:nvPr/>
            </p:nvSpPr>
            <p:spPr bwMode="auto">
              <a:xfrm>
                <a:off x="2799" y="3861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6 w 8"/>
                  <a:gd name="T13" fmla="*/ 8 h 8"/>
                  <a:gd name="T14" fmla="*/ 8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45" name="Freeform 4181"/>
              <p:cNvSpPr>
                <a:spLocks/>
              </p:cNvSpPr>
              <p:nvPr/>
            </p:nvSpPr>
            <p:spPr bwMode="auto">
              <a:xfrm>
                <a:off x="2789" y="3869"/>
                <a:ext cx="10" cy="8"/>
              </a:xfrm>
              <a:custGeom>
                <a:avLst/>
                <a:gdLst>
                  <a:gd name="T0" fmla="*/ 2 w 10"/>
                  <a:gd name="T1" fmla="*/ 2 h 8"/>
                  <a:gd name="T2" fmla="*/ 2 w 10"/>
                  <a:gd name="T3" fmla="*/ 5 h 8"/>
                  <a:gd name="T4" fmla="*/ 0 w 10"/>
                  <a:gd name="T5" fmla="*/ 5 h 8"/>
                  <a:gd name="T6" fmla="*/ 0 w 10"/>
                  <a:gd name="T7" fmla="*/ 8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10 w 10"/>
                  <a:gd name="T17" fmla="*/ 8 h 8"/>
                  <a:gd name="T18" fmla="*/ 10 w 10"/>
                  <a:gd name="T19" fmla="*/ 5 h 8"/>
                  <a:gd name="T20" fmla="*/ 10 w 10"/>
                  <a:gd name="T21" fmla="*/ 2 h 8"/>
                  <a:gd name="T22" fmla="*/ 10 w 10"/>
                  <a:gd name="T23" fmla="*/ 2 h 8"/>
                  <a:gd name="T24" fmla="*/ 8 w 10"/>
                  <a:gd name="T25" fmla="*/ 0 h 8"/>
                  <a:gd name="T26" fmla="*/ 2 w 10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2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46" name="Freeform 4182"/>
              <p:cNvSpPr>
                <a:spLocks/>
              </p:cNvSpPr>
              <p:nvPr/>
            </p:nvSpPr>
            <p:spPr bwMode="auto">
              <a:xfrm>
                <a:off x="2778" y="3879"/>
                <a:ext cx="11" cy="8"/>
              </a:xfrm>
              <a:custGeom>
                <a:avLst/>
                <a:gdLst>
                  <a:gd name="T0" fmla="*/ 3 w 11"/>
                  <a:gd name="T1" fmla="*/ 3 h 8"/>
                  <a:gd name="T2" fmla="*/ 3 w 11"/>
                  <a:gd name="T3" fmla="*/ 3 h 8"/>
                  <a:gd name="T4" fmla="*/ 3 w 11"/>
                  <a:gd name="T5" fmla="*/ 5 h 8"/>
                  <a:gd name="T6" fmla="*/ 3 w 11"/>
                  <a:gd name="T7" fmla="*/ 8 h 8"/>
                  <a:gd name="T8" fmla="*/ 0 w 11"/>
                  <a:gd name="T9" fmla="*/ 8 h 8"/>
                  <a:gd name="T10" fmla="*/ 8 w 11"/>
                  <a:gd name="T11" fmla="*/ 8 h 8"/>
                  <a:gd name="T12" fmla="*/ 11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3 h 8"/>
                  <a:gd name="T20" fmla="*/ 11 w 11"/>
                  <a:gd name="T21" fmla="*/ 3 h 8"/>
                  <a:gd name="T22" fmla="*/ 11 w 11"/>
                  <a:gd name="T23" fmla="*/ 0 h 8"/>
                  <a:gd name="T24" fmla="*/ 8 w 11"/>
                  <a:gd name="T25" fmla="*/ 0 h 8"/>
                  <a:gd name="T26" fmla="*/ 3 w 11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3"/>
                    </a:moveTo>
                    <a:lnTo>
                      <a:pt x="3" y="3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47" name="Freeform 4183"/>
              <p:cNvSpPr>
                <a:spLocks/>
              </p:cNvSpPr>
              <p:nvPr/>
            </p:nvSpPr>
            <p:spPr bwMode="auto">
              <a:xfrm>
                <a:off x="2768" y="3890"/>
                <a:ext cx="10" cy="10"/>
              </a:xfrm>
              <a:custGeom>
                <a:avLst/>
                <a:gdLst>
                  <a:gd name="T0" fmla="*/ 3 w 10"/>
                  <a:gd name="T1" fmla="*/ 2 h 10"/>
                  <a:gd name="T2" fmla="*/ 3 w 10"/>
                  <a:gd name="T3" fmla="*/ 2 h 10"/>
                  <a:gd name="T4" fmla="*/ 3 w 10"/>
                  <a:gd name="T5" fmla="*/ 5 h 10"/>
                  <a:gd name="T6" fmla="*/ 0 w 10"/>
                  <a:gd name="T7" fmla="*/ 8 h 10"/>
                  <a:gd name="T8" fmla="*/ 0 w 10"/>
                  <a:gd name="T9" fmla="*/ 8 h 10"/>
                  <a:gd name="T10" fmla="*/ 5 w 10"/>
                  <a:gd name="T11" fmla="*/ 10 h 10"/>
                  <a:gd name="T12" fmla="*/ 8 w 10"/>
                  <a:gd name="T13" fmla="*/ 10 h 10"/>
                  <a:gd name="T14" fmla="*/ 10 w 10"/>
                  <a:gd name="T15" fmla="*/ 10 h 10"/>
                  <a:gd name="T16" fmla="*/ 10 w 10"/>
                  <a:gd name="T17" fmla="*/ 8 h 10"/>
                  <a:gd name="T18" fmla="*/ 10 w 10"/>
                  <a:gd name="T19" fmla="*/ 5 h 10"/>
                  <a:gd name="T20" fmla="*/ 10 w 10"/>
                  <a:gd name="T21" fmla="*/ 2 h 10"/>
                  <a:gd name="T22" fmla="*/ 10 w 10"/>
                  <a:gd name="T23" fmla="*/ 2 h 10"/>
                  <a:gd name="T24" fmla="*/ 10 w 10"/>
                  <a:gd name="T25" fmla="*/ 0 h 10"/>
                  <a:gd name="T26" fmla="*/ 8 w 10"/>
                  <a:gd name="T27" fmla="*/ 0 h 10"/>
                  <a:gd name="T28" fmla="*/ 3 w 10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0"/>
                  <a:gd name="T47" fmla="*/ 10 w 10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0">
                    <a:moveTo>
                      <a:pt x="3" y="2"/>
                    </a:moveTo>
                    <a:lnTo>
                      <a:pt x="3" y="2"/>
                    </a:lnTo>
                    <a:lnTo>
                      <a:pt x="3" y="5"/>
                    </a:lnTo>
                    <a:lnTo>
                      <a:pt x="0" y="8"/>
                    </a:lnTo>
                    <a:lnTo>
                      <a:pt x="5" y="10"/>
                    </a:lnTo>
                    <a:lnTo>
                      <a:pt x="8" y="10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48" name="Freeform 4184"/>
              <p:cNvSpPr>
                <a:spLocks/>
              </p:cNvSpPr>
              <p:nvPr/>
            </p:nvSpPr>
            <p:spPr bwMode="auto">
              <a:xfrm>
                <a:off x="2820" y="3853"/>
                <a:ext cx="11" cy="5"/>
              </a:xfrm>
              <a:custGeom>
                <a:avLst/>
                <a:gdLst>
                  <a:gd name="T0" fmla="*/ 3 w 11"/>
                  <a:gd name="T1" fmla="*/ 0 h 5"/>
                  <a:gd name="T2" fmla="*/ 0 w 11"/>
                  <a:gd name="T3" fmla="*/ 3 h 5"/>
                  <a:gd name="T4" fmla="*/ 0 w 11"/>
                  <a:gd name="T5" fmla="*/ 3 h 5"/>
                  <a:gd name="T6" fmla="*/ 0 w 11"/>
                  <a:gd name="T7" fmla="*/ 5 h 5"/>
                  <a:gd name="T8" fmla="*/ 0 w 11"/>
                  <a:gd name="T9" fmla="*/ 5 h 5"/>
                  <a:gd name="T10" fmla="*/ 3 w 11"/>
                  <a:gd name="T11" fmla="*/ 5 h 5"/>
                  <a:gd name="T12" fmla="*/ 5 w 11"/>
                  <a:gd name="T13" fmla="*/ 5 h 5"/>
                  <a:gd name="T14" fmla="*/ 8 w 11"/>
                  <a:gd name="T15" fmla="*/ 5 h 5"/>
                  <a:gd name="T16" fmla="*/ 11 w 11"/>
                  <a:gd name="T17" fmla="*/ 5 h 5"/>
                  <a:gd name="T18" fmla="*/ 11 w 11"/>
                  <a:gd name="T19" fmla="*/ 5 h 5"/>
                  <a:gd name="T20" fmla="*/ 8 w 11"/>
                  <a:gd name="T21" fmla="*/ 3 h 5"/>
                  <a:gd name="T22" fmla="*/ 8 w 11"/>
                  <a:gd name="T23" fmla="*/ 3 h 5"/>
                  <a:gd name="T24" fmla="*/ 8 w 11"/>
                  <a:gd name="T25" fmla="*/ 0 h 5"/>
                  <a:gd name="T26" fmla="*/ 5 w 11"/>
                  <a:gd name="T27" fmla="*/ 0 h 5"/>
                  <a:gd name="T28" fmla="*/ 3 w 11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5"/>
                  <a:gd name="T47" fmla="*/ 11 w 11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5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49" name="Freeform 4185"/>
              <p:cNvSpPr>
                <a:spLocks/>
              </p:cNvSpPr>
              <p:nvPr/>
            </p:nvSpPr>
            <p:spPr bwMode="auto">
              <a:xfrm>
                <a:off x="2812" y="3861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8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6 w 11"/>
                  <a:gd name="T27" fmla="*/ 0 h 8"/>
                  <a:gd name="T28" fmla="*/ 3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50" name="Freeform 4186"/>
              <p:cNvSpPr>
                <a:spLocks/>
              </p:cNvSpPr>
              <p:nvPr/>
            </p:nvSpPr>
            <p:spPr bwMode="auto">
              <a:xfrm>
                <a:off x="2805" y="3871"/>
                <a:ext cx="7" cy="6"/>
              </a:xfrm>
              <a:custGeom>
                <a:avLst/>
                <a:gdLst>
                  <a:gd name="T0" fmla="*/ 0 w 7"/>
                  <a:gd name="T1" fmla="*/ 0 h 6"/>
                  <a:gd name="T2" fmla="*/ 0 w 7"/>
                  <a:gd name="T3" fmla="*/ 3 h 6"/>
                  <a:gd name="T4" fmla="*/ 0 w 7"/>
                  <a:gd name="T5" fmla="*/ 3 h 6"/>
                  <a:gd name="T6" fmla="*/ 0 w 7"/>
                  <a:gd name="T7" fmla="*/ 6 h 6"/>
                  <a:gd name="T8" fmla="*/ 0 w 7"/>
                  <a:gd name="T9" fmla="*/ 6 h 6"/>
                  <a:gd name="T10" fmla="*/ 2 w 7"/>
                  <a:gd name="T11" fmla="*/ 6 h 6"/>
                  <a:gd name="T12" fmla="*/ 5 w 7"/>
                  <a:gd name="T13" fmla="*/ 6 h 6"/>
                  <a:gd name="T14" fmla="*/ 7 w 7"/>
                  <a:gd name="T15" fmla="*/ 6 h 6"/>
                  <a:gd name="T16" fmla="*/ 7 w 7"/>
                  <a:gd name="T17" fmla="*/ 6 h 6"/>
                  <a:gd name="T18" fmla="*/ 7 w 7"/>
                  <a:gd name="T19" fmla="*/ 6 h 6"/>
                  <a:gd name="T20" fmla="*/ 7 w 7"/>
                  <a:gd name="T21" fmla="*/ 3 h 6"/>
                  <a:gd name="T22" fmla="*/ 7 w 7"/>
                  <a:gd name="T23" fmla="*/ 0 h 6"/>
                  <a:gd name="T24" fmla="*/ 7 w 7"/>
                  <a:gd name="T25" fmla="*/ 0 h 6"/>
                  <a:gd name="T26" fmla="*/ 0 w 7"/>
                  <a:gd name="T27" fmla="*/ 0 h 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6"/>
                  <a:gd name="T44" fmla="*/ 7 w 7"/>
                  <a:gd name="T45" fmla="*/ 6 h 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6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5" y="6"/>
                    </a:lnTo>
                    <a:lnTo>
                      <a:pt x="7" y="6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51" name="Freeform 4187"/>
              <p:cNvSpPr>
                <a:spLocks/>
              </p:cNvSpPr>
              <p:nvPr/>
            </p:nvSpPr>
            <p:spPr bwMode="auto">
              <a:xfrm>
                <a:off x="2794" y="3879"/>
                <a:ext cx="11" cy="8"/>
              </a:xfrm>
              <a:custGeom>
                <a:avLst/>
                <a:gdLst>
                  <a:gd name="T0" fmla="*/ 3 w 11"/>
                  <a:gd name="T1" fmla="*/ 3 h 8"/>
                  <a:gd name="T2" fmla="*/ 3 w 11"/>
                  <a:gd name="T3" fmla="*/ 3 h 8"/>
                  <a:gd name="T4" fmla="*/ 0 w 11"/>
                  <a:gd name="T5" fmla="*/ 5 h 8"/>
                  <a:gd name="T6" fmla="*/ 0 w 11"/>
                  <a:gd name="T7" fmla="*/ 8 h 8"/>
                  <a:gd name="T8" fmla="*/ 0 w 11"/>
                  <a:gd name="T9" fmla="*/ 8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11 w 11"/>
                  <a:gd name="T17" fmla="*/ 8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8 w 11"/>
                  <a:gd name="T27" fmla="*/ 0 h 8"/>
                  <a:gd name="T28" fmla="*/ 3 w 11"/>
                  <a:gd name="T29" fmla="*/ 3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52" name="Freeform 4188"/>
              <p:cNvSpPr>
                <a:spLocks/>
              </p:cNvSpPr>
              <p:nvPr/>
            </p:nvSpPr>
            <p:spPr bwMode="auto">
              <a:xfrm>
                <a:off x="2784" y="3890"/>
                <a:ext cx="10" cy="10"/>
              </a:xfrm>
              <a:custGeom>
                <a:avLst/>
                <a:gdLst>
                  <a:gd name="T0" fmla="*/ 2 w 10"/>
                  <a:gd name="T1" fmla="*/ 2 h 10"/>
                  <a:gd name="T2" fmla="*/ 2 w 10"/>
                  <a:gd name="T3" fmla="*/ 5 h 10"/>
                  <a:gd name="T4" fmla="*/ 0 w 10"/>
                  <a:gd name="T5" fmla="*/ 5 h 10"/>
                  <a:gd name="T6" fmla="*/ 0 w 10"/>
                  <a:gd name="T7" fmla="*/ 8 h 10"/>
                  <a:gd name="T8" fmla="*/ 0 w 10"/>
                  <a:gd name="T9" fmla="*/ 8 h 10"/>
                  <a:gd name="T10" fmla="*/ 5 w 10"/>
                  <a:gd name="T11" fmla="*/ 10 h 10"/>
                  <a:gd name="T12" fmla="*/ 7 w 10"/>
                  <a:gd name="T13" fmla="*/ 10 h 10"/>
                  <a:gd name="T14" fmla="*/ 10 w 10"/>
                  <a:gd name="T15" fmla="*/ 10 h 10"/>
                  <a:gd name="T16" fmla="*/ 10 w 10"/>
                  <a:gd name="T17" fmla="*/ 8 h 10"/>
                  <a:gd name="T18" fmla="*/ 10 w 10"/>
                  <a:gd name="T19" fmla="*/ 8 h 10"/>
                  <a:gd name="T20" fmla="*/ 10 w 10"/>
                  <a:gd name="T21" fmla="*/ 5 h 10"/>
                  <a:gd name="T22" fmla="*/ 10 w 10"/>
                  <a:gd name="T23" fmla="*/ 2 h 10"/>
                  <a:gd name="T24" fmla="*/ 10 w 10"/>
                  <a:gd name="T25" fmla="*/ 2 h 10"/>
                  <a:gd name="T26" fmla="*/ 7 w 10"/>
                  <a:gd name="T27" fmla="*/ 0 h 10"/>
                  <a:gd name="T28" fmla="*/ 2 w 10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0"/>
                  <a:gd name="T47" fmla="*/ 10 w 10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0">
                    <a:moveTo>
                      <a:pt x="2" y="2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5" y="10"/>
                    </a:lnTo>
                    <a:lnTo>
                      <a:pt x="7" y="10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7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53" name="Freeform 4189"/>
              <p:cNvSpPr>
                <a:spLocks/>
              </p:cNvSpPr>
              <p:nvPr/>
            </p:nvSpPr>
            <p:spPr bwMode="auto">
              <a:xfrm>
                <a:off x="2833" y="3853"/>
                <a:ext cx="11" cy="5"/>
              </a:xfrm>
              <a:custGeom>
                <a:avLst/>
                <a:gdLst>
                  <a:gd name="T0" fmla="*/ 3 w 11"/>
                  <a:gd name="T1" fmla="*/ 0 h 5"/>
                  <a:gd name="T2" fmla="*/ 3 w 11"/>
                  <a:gd name="T3" fmla="*/ 3 h 5"/>
                  <a:gd name="T4" fmla="*/ 3 w 11"/>
                  <a:gd name="T5" fmla="*/ 3 h 5"/>
                  <a:gd name="T6" fmla="*/ 0 w 11"/>
                  <a:gd name="T7" fmla="*/ 5 h 5"/>
                  <a:gd name="T8" fmla="*/ 0 w 11"/>
                  <a:gd name="T9" fmla="*/ 5 h 5"/>
                  <a:gd name="T10" fmla="*/ 8 w 11"/>
                  <a:gd name="T11" fmla="*/ 5 h 5"/>
                  <a:gd name="T12" fmla="*/ 11 w 11"/>
                  <a:gd name="T13" fmla="*/ 5 h 5"/>
                  <a:gd name="T14" fmla="*/ 11 w 11"/>
                  <a:gd name="T15" fmla="*/ 5 h 5"/>
                  <a:gd name="T16" fmla="*/ 11 w 11"/>
                  <a:gd name="T17" fmla="*/ 5 h 5"/>
                  <a:gd name="T18" fmla="*/ 11 w 11"/>
                  <a:gd name="T19" fmla="*/ 3 h 5"/>
                  <a:gd name="T20" fmla="*/ 11 w 11"/>
                  <a:gd name="T21" fmla="*/ 0 h 5"/>
                  <a:gd name="T22" fmla="*/ 8 w 11"/>
                  <a:gd name="T23" fmla="*/ 0 h 5"/>
                  <a:gd name="T24" fmla="*/ 6 w 11"/>
                  <a:gd name="T25" fmla="*/ 0 h 5"/>
                  <a:gd name="T26" fmla="*/ 3 w 11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5"/>
                  <a:gd name="T44" fmla="*/ 11 w 11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5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54" name="Freeform 4190"/>
              <p:cNvSpPr>
                <a:spLocks/>
              </p:cNvSpPr>
              <p:nvPr/>
            </p:nvSpPr>
            <p:spPr bwMode="auto">
              <a:xfrm>
                <a:off x="2828" y="3861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55" name="Freeform 4191"/>
              <p:cNvSpPr>
                <a:spLocks/>
              </p:cNvSpPr>
              <p:nvPr/>
            </p:nvSpPr>
            <p:spPr bwMode="auto">
              <a:xfrm>
                <a:off x="2818" y="3871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5 w 10"/>
                  <a:gd name="T11" fmla="*/ 6 h 8"/>
                  <a:gd name="T12" fmla="*/ 7 w 10"/>
                  <a:gd name="T13" fmla="*/ 8 h 8"/>
                  <a:gd name="T14" fmla="*/ 10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0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5" y="6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56" name="Freeform 4192"/>
              <p:cNvSpPr>
                <a:spLocks/>
              </p:cNvSpPr>
              <p:nvPr/>
            </p:nvSpPr>
            <p:spPr bwMode="auto">
              <a:xfrm>
                <a:off x="2810" y="3879"/>
                <a:ext cx="10" cy="11"/>
              </a:xfrm>
              <a:custGeom>
                <a:avLst/>
                <a:gdLst>
                  <a:gd name="T0" fmla="*/ 2 w 10"/>
                  <a:gd name="T1" fmla="*/ 3 h 11"/>
                  <a:gd name="T2" fmla="*/ 0 w 10"/>
                  <a:gd name="T3" fmla="*/ 5 h 11"/>
                  <a:gd name="T4" fmla="*/ 0 w 10"/>
                  <a:gd name="T5" fmla="*/ 5 h 11"/>
                  <a:gd name="T6" fmla="*/ 0 w 10"/>
                  <a:gd name="T7" fmla="*/ 8 h 11"/>
                  <a:gd name="T8" fmla="*/ 0 w 10"/>
                  <a:gd name="T9" fmla="*/ 8 h 11"/>
                  <a:gd name="T10" fmla="*/ 2 w 10"/>
                  <a:gd name="T11" fmla="*/ 11 h 11"/>
                  <a:gd name="T12" fmla="*/ 5 w 10"/>
                  <a:gd name="T13" fmla="*/ 11 h 11"/>
                  <a:gd name="T14" fmla="*/ 8 w 10"/>
                  <a:gd name="T15" fmla="*/ 11 h 11"/>
                  <a:gd name="T16" fmla="*/ 10 w 10"/>
                  <a:gd name="T17" fmla="*/ 8 h 11"/>
                  <a:gd name="T18" fmla="*/ 10 w 10"/>
                  <a:gd name="T19" fmla="*/ 5 h 11"/>
                  <a:gd name="T20" fmla="*/ 10 w 10"/>
                  <a:gd name="T21" fmla="*/ 3 h 11"/>
                  <a:gd name="T22" fmla="*/ 10 w 10"/>
                  <a:gd name="T23" fmla="*/ 3 h 11"/>
                  <a:gd name="T24" fmla="*/ 8 w 10"/>
                  <a:gd name="T25" fmla="*/ 3 h 11"/>
                  <a:gd name="T26" fmla="*/ 5 w 10"/>
                  <a:gd name="T27" fmla="*/ 0 h 11"/>
                  <a:gd name="T28" fmla="*/ 2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2" y="3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2" y="11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57" name="Freeform 4193"/>
              <p:cNvSpPr>
                <a:spLocks/>
              </p:cNvSpPr>
              <p:nvPr/>
            </p:nvSpPr>
            <p:spPr bwMode="auto">
              <a:xfrm>
                <a:off x="2799" y="3890"/>
                <a:ext cx="11" cy="10"/>
              </a:xfrm>
              <a:custGeom>
                <a:avLst/>
                <a:gdLst>
                  <a:gd name="T0" fmla="*/ 3 w 11"/>
                  <a:gd name="T1" fmla="*/ 2 h 10"/>
                  <a:gd name="T2" fmla="*/ 3 w 11"/>
                  <a:gd name="T3" fmla="*/ 5 h 10"/>
                  <a:gd name="T4" fmla="*/ 0 w 11"/>
                  <a:gd name="T5" fmla="*/ 5 h 10"/>
                  <a:gd name="T6" fmla="*/ 0 w 11"/>
                  <a:gd name="T7" fmla="*/ 8 h 10"/>
                  <a:gd name="T8" fmla="*/ 0 w 11"/>
                  <a:gd name="T9" fmla="*/ 8 h 10"/>
                  <a:gd name="T10" fmla="*/ 6 w 11"/>
                  <a:gd name="T11" fmla="*/ 10 h 10"/>
                  <a:gd name="T12" fmla="*/ 8 w 11"/>
                  <a:gd name="T13" fmla="*/ 10 h 10"/>
                  <a:gd name="T14" fmla="*/ 11 w 11"/>
                  <a:gd name="T15" fmla="*/ 10 h 10"/>
                  <a:gd name="T16" fmla="*/ 11 w 11"/>
                  <a:gd name="T17" fmla="*/ 10 h 10"/>
                  <a:gd name="T18" fmla="*/ 11 w 11"/>
                  <a:gd name="T19" fmla="*/ 8 h 10"/>
                  <a:gd name="T20" fmla="*/ 11 w 11"/>
                  <a:gd name="T21" fmla="*/ 5 h 10"/>
                  <a:gd name="T22" fmla="*/ 11 w 11"/>
                  <a:gd name="T23" fmla="*/ 2 h 10"/>
                  <a:gd name="T24" fmla="*/ 11 w 11"/>
                  <a:gd name="T25" fmla="*/ 2 h 10"/>
                  <a:gd name="T26" fmla="*/ 8 w 11"/>
                  <a:gd name="T27" fmla="*/ 0 h 10"/>
                  <a:gd name="T28" fmla="*/ 3 w 11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0"/>
                  <a:gd name="T47" fmla="*/ 11 w 11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0">
                    <a:moveTo>
                      <a:pt x="3" y="2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58" name="Freeform 4194"/>
              <p:cNvSpPr>
                <a:spLocks/>
              </p:cNvSpPr>
              <p:nvPr/>
            </p:nvSpPr>
            <p:spPr bwMode="auto">
              <a:xfrm>
                <a:off x="2849" y="3853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0 w 10"/>
                  <a:gd name="T3" fmla="*/ 3 h 5"/>
                  <a:gd name="T4" fmla="*/ 0 w 10"/>
                  <a:gd name="T5" fmla="*/ 3 h 5"/>
                  <a:gd name="T6" fmla="*/ 0 w 10"/>
                  <a:gd name="T7" fmla="*/ 5 h 5"/>
                  <a:gd name="T8" fmla="*/ 0 w 10"/>
                  <a:gd name="T9" fmla="*/ 5 h 5"/>
                  <a:gd name="T10" fmla="*/ 3 w 10"/>
                  <a:gd name="T11" fmla="*/ 5 h 5"/>
                  <a:gd name="T12" fmla="*/ 5 w 10"/>
                  <a:gd name="T13" fmla="*/ 5 h 5"/>
                  <a:gd name="T14" fmla="*/ 8 w 10"/>
                  <a:gd name="T15" fmla="*/ 5 h 5"/>
                  <a:gd name="T16" fmla="*/ 10 w 10"/>
                  <a:gd name="T17" fmla="*/ 5 h 5"/>
                  <a:gd name="T18" fmla="*/ 10 w 10"/>
                  <a:gd name="T19" fmla="*/ 5 h 5"/>
                  <a:gd name="T20" fmla="*/ 8 w 10"/>
                  <a:gd name="T21" fmla="*/ 3 h 5"/>
                  <a:gd name="T22" fmla="*/ 8 w 10"/>
                  <a:gd name="T23" fmla="*/ 0 h 5"/>
                  <a:gd name="T24" fmla="*/ 8 w 10"/>
                  <a:gd name="T25" fmla="*/ 0 h 5"/>
                  <a:gd name="T26" fmla="*/ 0 w 10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5"/>
                  <a:gd name="T44" fmla="*/ 10 w 10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59" name="Freeform 4195"/>
              <p:cNvSpPr>
                <a:spLocks/>
              </p:cNvSpPr>
              <p:nvPr/>
            </p:nvSpPr>
            <p:spPr bwMode="auto">
              <a:xfrm>
                <a:off x="2841" y="3861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60" name="Freeform 4196"/>
              <p:cNvSpPr>
                <a:spLocks/>
              </p:cNvSpPr>
              <p:nvPr/>
            </p:nvSpPr>
            <p:spPr bwMode="auto">
              <a:xfrm>
                <a:off x="2833" y="3871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11 w 11"/>
                  <a:gd name="T21" fmla="*/ 3 h 8"/>
                  <a:gd name="T22" fmla="*/ 11 w 11"/>
                  <a:gd name="T23" fmla="*/ 0 h 8"/>
                  <a:gd name="T24" fmla="*/ 8 w 11"/>
                  <a:gd name="T25" fmla="*/ 0 h 8"/>
                  <a:gd name="T26" fmla="*/ 6 w 11"/>
                  <a:gd name="T27" fmla="*/ 0 h 8"/>
                  <a:gd name="T28" fmla="*/ 3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61" name="Freeform 4197"/>
              <p:cNvSpPr>
                <a:spLocks/>
              </p:cNvSpPr>
              <p:nvPr/>
            </p:nvSpPr>
            <p:spPr bwMode="auto">
              <a:xfrm>
                <a:off x="2825" y="3879"/>
                <a:ext cx="11" cy="11"/>
              </a:xfrm>
              <a:custGeom>
                <a:avLst/>
                <a:gdLst>
                  <a:gd name="T0" fmla="*/ 0 w 11"/>
                  <a:gd name="T1" fmla="*/ 3 h 11"/>
                  <a:gd name="T2" fmla="*/ 0 w 11"/>
                  <a:gd name="T3" fmla="*/ 5 h 11"/>
                  <a:gd name="T4" fmla="*/ 0 w 11"/>
                  <a:gd name="T5" fmla="*/ 5 h 11"/>
                  <a:gd name="T6" fmla="*/ 0 w 11"/>
                  <a:gd name="T7" fmla="*/ 8 h 11"/>
                  <a:gd name="T8" fmla="*/ 0 w 11"/>
                  <a:gd name="T9" fmla="*/ 8 h 11"/>
                  <a:gd name="T10" fmla="*/ 6 w 11"/>
                  <a:gd name="T11" fmla="*/ 11 h 11"/>
                  <a:gd name="T12" fmla="*/ 8 w 11"/>
                  <a:gd name="T13" fmla="*/ 11 h 11"/>
                  <a:gd name="T14" fmla="*/ 11 w 11"/>
                  <a:gd name="T15" fmla="*/ 11 h 11"/>
                  <a:gd name="T16" fmla="*/ 11 w 11"/>
                  <a:gd name="T17" fmla="*/ 8 h 11"/>
                  <a:gd name="T18" fmla="*/ 11 w 11"/>
                  <a:gd name="T19" fmla="*/ 8 h 11"/>
                  <a:gd name="T20" fmla="*/ 11 w 11"/>
                  <a:gd name="T21" fmla="*/ 5 h 11"/>
                  <a:gd name="T22" fmla="*/ 11 w 11"/>
                  <a:gd name="T23" fmla="*/ 3 h 11"/>
                  <a:gd name="T24" fmla="*/ 8 w 11"/>
                  <a:gd name="T25" fmla="*/ 3 h 11"/>
                  <a:gd name="T26" fmla="*/ 6 w 11"/>
                  <a:gd name="T27" fmla="*/ 0 h 11"/>
                  <a:gd name="T28" fmla="*/ 0 w 11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1"/>
                  <a:gd name="T47" fmla="*/ 11 w 11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1">
                    <a:moveTo>
                      <a:pt x="0" y="3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6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62" name="Freeform 4198"/>
              <p:cNvSpPr>
                <a:spLocks/>
              </p:cNvSpPr>
              <p:nvPr/>
            </p:nvSpPr>
            <p:spPr bwMode="auto">
              <a:xfrm>
                <a:off x="2818" y="3892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7 w 10"/>
                  <a:gd name="T15" fmla="*/ 8 h 8"/>
                  <a:gd name="T16" fmla="*/ 10 w 10"/>
                  <a:gd name="T17" fmla="*/ 8 h 8"/>
                  <a:gd name="T18" fmla="*/ 10 w 10"/>
                  <a:gd name="T19" fmla="*/ 6 h 8"/>
                  <a:gd name="T20" fmla="*/ 7 w 10"/>
                  <a:gd name="T21" fmla="*/ 3 h 8"/>
                  <a:gd name="T22" fmla="*/ 7 w 10"/>
                  <a:gd name="T23" fmla="*/ 3 h 8"/>
                  <a:gd name="T24" fmla="*/ 7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63" name="Freeform 4199"/>
              <p:cNvSpPr>
                <a:spLocks/>
              </p:cNvSpPr>
              <p:nvPr/>
            </p:nvSpPr>
            <p:spPr bwMode="auto">
              <a:xfrm>
                <a:off x="2862" y="3853"/>
                <a:ext cx="11" cy="5"/>
              </a:xfrm>
              <a:custGeom>
                <a:avLst/>
                <a:gdLst>
                  <a:gd name="T0" fmla="*/ 3 w 11"/>
                  <a:gd name="T1" fmla="*/ 0 h 5"/>
                  <a:gd name="T2" fmla="*/ 3 w 11"/>
                  <a:gd name="T3" fmla="*/ 3 h 5"/>
                  <a:gd name="T4" fmla="*/ 0 w 11"/>
                  <a:gd name="T5" fmla="*/ 3 h 5"/>
                  <a:gd name="T6" fmla="*/ 0 w 11"/>
                  <a:gd name="T7" fmla="*/ 5 h 5"/>
                  <a:gd name="T8" fmla="*/ 3 w 11"/>
                  <a:gd name="T9" fmla="*/ 5 h 5"/>
                  <a:gd name="T10" fmla="*/ 5 w 11"/>
                  <a:gd name="T11" fmla="*/ 5 h 5"/>
                  <a:gd name="T12" fmla="*/ 8 w 11"/>
                  <a:gd name="T13" fmla="*/ 5 h 5"/>
                  <a:gd name="T14" fmla="*/ 11 w 11"/>
                  <a:gd name="T15" fmla="*/ 5 h 5"/>
                  <a:gd name="T16" fmla="*/ 11 w 11"/>
                  <a:gd name="T17" fmla="*/ 5 h 5"/>
                  <a:gd name="T18" fmla="*/ 11 w 11"/>
                  <a:gd name="T19" fmla="*/ 5 h 5"/>
                  <a:gd name="T20" fmla="*/ 11 w 11"/>
                  <a:gd name="T21" fmla="*/ 3 h 5"/>
                  <a:gd name="T22" fmla="*/ 11 w 11"/>
                  <a:gd name="T23" fmla="*/ 0 h 5"/>
                  <a:gd name="T24" fmla="*/ 8 w 11"/>
                  <a:gd name="T25" fmla="*/ 0 h 5"/>
                  <a:gd name="T26" fmla="*/ 5 w 11"/>
                  <a:gd name="T27" fmla="*/ 0 h 5"/>
                  <a:gd name="T28" fmla="*/ 3 w 11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5"/>
                  <a:gd name="T47" fmla="*/ 11 w 11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5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64" name="Freeform 4200"/>
              <p:cNvSpPr>
                <a:spLocks/>
              </p:cNvSpPr>
              <p:nvPr/>
            </p:nvSpPr>
            <p:spPr bwMode="auto">
              <a:xfrm>
                <a:off x="2857" y="3861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8 w 10"/>
                  <a:gd name="T21" fmla="*/ 3 h 8"/>
                  <a:gd name="T22" fmla="*/ 8 w 10"/>
                  <a:gd name="T23" fmla="*/ 3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65" name="Freeform 4201"/>
              <p:cNvSpPr>
                <a:spLocks/>
              </p:cNvSpPr>
              <p:nvPr/>
            </p:nvSpPr>
            <p:spPr bwMode="auto">
              <a:xfrm>
                <a:off x="2849" y="3871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0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66" name="Freeform 4202"/>
              <p:cNvSpPr>
                <a:spLocks/>
              </p:cNvSpPr>
              <p:nvPr/>
            </p:nvSpPr>
            <p:spPr bwMode="auto">
              <a:xfrm>
                <a:off x="2841" y="3882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2 h 8"/>
                  <a:gd name="T4" fmla="*/ 0 w 11"/>
                  <a:gd name="T5" fmla="*/ 2 h 8"/>
                  <a:gd name="T6" fmla="*/ 0 w 11"/>
                  <a:gd name="T7" fmla="*/ 5 h 8"/>
                  <a:gd name="T8" fmla="*/ 0 w 11"/>
                  <a:gd name="T9" fmla="*/ 5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0 h 8"/>
                  <a:gd name="T24" fmla="*/ 11 w 11"/>
                  <a:gd name="T25" fmla="*/ 0 h 8"/>
                  <a:gd name="T26" fmla="*/ 5 w 11"/>
                  <a:gd name="T27" fmla="*/ 0 h 8"/>
                  <a:gd name="T28" fmla="*/ 3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67" name="Freeform 4203"/>
              <p:cNvSpPr>
                <a:spLocks/>
              </p:cNvSpPr>
              <p:nvPr/>
            </p:nvSpPr>
            <p:spPr bwMode="auto">
              <a:xfrm>
                <a:off x="2833" y="3892"/>
                <a:ext cx="11" cy="11"/>
              </a:xfrm>
              <a:custGeom>
                <a:avLst/>
                <a:gdLst>
                  <a:gd name="T0" fmla="*/ 0 w 11"/>
                  <a:gd name="T1" fmla="*/ 0 h 11"/>
                  <a:gd name="T2" fmla="*/ 0 w 11"/>
                  <a:gd name="T3" fmla="*/ 3 h 11"/>
                  <a:gd name="T4" fmla="*/ 0 w 11"/>
                  <a:gd name="T5" fmla="*/ 6 h 11"/>
                  <a:gd name="T6" fmla="*/ 0 w 11"/>
                  <a:gd name="T7" fmla="*/ 8 h 11"/>
                  <a:gd name="T8" fmla="*/ 0 w 11"/>
                  <a:gd name="T9" fmla="*/ 8 h 11"/>
                  <a:gd name="T10" fmla="*/ 6 w 11"/>
                  <a:gd name="T11" fmla="*/ 11 h 11"/>
                  <a:gd name="T12" fmla="*/ 8 w 11"/>
                  <a:gd name="T13" fmla="*/ 11 h 11"/>
                  <a:gd name="T14" fmla="*/ 11 w 11"/>
                  <a:gd name="T15" fmla="*/ 11 h 11"/>
                  <a:gd name="T16" fmla="*/ 11 w 11"/>
                  <a:gd name="T17" fmla="*/ 8 h 11"/>
                  <a:gd name="T18" fmla="*/ 11 w 11"/>
                  <a:gd name="T19" fmla="*/ 6 h 11"/>
                  <a:gd name="T20" fmla="*/ 11 w 11"/>
                  <a:gd name="T21" fmla="*/ 3 h 11"/>
                  <a:gd name="T22" fmla="*/ 11 w 11"/>
                  <a:gd name="T23" fmla="*/ 3 h 11"/>
                  <a:gd name="T24" fmla="*/ 11 w 11"/>
                  <a:gd name="T25" fmla="*/ 0 h 11"/>
                  <a:gd name="T26" fmla="*/ 6 w 11"/>
                  <a:gd name="T27" fmla="*/ 0 h 11"/>
                  <a:gd name="T28" fmla="*/ 0 w 11"/>
                  <a:gd name="T29" fmla="*/ 0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1"/>
                  <a:gd name="T47" fmla="*/ 11 w 11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1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6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68" name="Freeform 4204"/>
              <p:cNvSpPr>
                <a:spLocks/>
              </p:cNvSpPr>
              <p:nvPr/>
            </p:nvSpPr>
            <p:spPr bwMode="auto">
              <a:xfrm>
                <a:off x="2878" y="3853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0 w 10"/>
                  <a:gd name="T3" fmla="*/ 3 h 5"/>
                  <a:gd name="T4" fmla="*/ 0 w 10"/>
                  <a:gd name="T5" fmla="*/ 3 h 5"/>
                  <a:gd name="T6" fmla="*/ 0 w 10"/>
                  <a:gd name="T7" fmla="*/ 5 h 5"/>
                  <a:gd name="T8" fmla="*/ 0 w 10"/>
                  <a:gd name="T9" fmla="*/ 5 h 5"/>
                  <a:gd name="T10" fmla="*/ 8 w 10"/>
                  <a:gd name="T11" fmla="*/ 5 h 5"/>
                  <a:gd name="T12" fmla="*/ 10 w 10"/>
                  <a:gd name="T13" fmla="*/ 5 h 5"/>
                  <a:gd name="T14" fmla="*/ 10 w 10"/>
                  <a:gd name="T15" fmla="*/ 5 h 5"/>
                  <a:gd name="T16" fmla="*/ 10 w 10"/>
                  <a:gd name="T17" fmla="*/ 5 h 5"/>
                  <a:gd name="T18" fmla="*/ 10 w 10"/>
                  <a:gd name="T19" fmla="*/ 3 h 5"/>
                  <a:gd name="T20" fmla="*/ 8 w 10"/>
                  <a:gd name="T21" fmla="*/ 0 h 5"/>
                  <a:gd name="T22" fmla="*/ 8 w 10"/>
                  <a:gd name="T23" fmla="*/ 0 h 5"/>
                  <a:gd name="T24" fmla="*/ 0 w 10"/>
                  <a:gd name="T25" fmla="*/ 0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5"/>
                  <a:gd name="T41" fmla="*/ 10 w 10"/>
                  <a:gd name="T42" fmla="*/ 5 h 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69" name="Freeform 4205"/>
              <p:cNvSpPr>
                <a:spLocks/>
              </p:cNvSpPr>
              <p:nvPr/>
            </p:nvSpPr>
            <p:spPr bwMode="auto">
              <a:xfrm>
                <a:off x="2873" y="3861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7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7 w 10"/>
                  <a:gd name="T21" fmla="*/ 3 h 8"/>
                  <a:gd name="T22" fmla="*/ 7 w 10"/>
                  <a:gd name="T23" fmla="*/ 3 h 8"/>
                  <a:gd name="T24" fmla="*/ 7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70" name="Freeform 4206"/>
              <p:cNvSpPr>
                <a:spLocks/>
              </p:cNvSpPr>
              <p:nvPr/>
            </p:nvSpPr>
            <p:spPr bwMode="auto">
              <a:xfrm>
                <a:off x="2865" y="3871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0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71" name="Freeform 4207"/>
              <p:cNvSpPr>
                <a:spLocks/>
              </p:cNvSpPr>
              <p:nvPr/>
            </p:nvSpPr>
            <p:spPr bwMode="auto">
              <a:xfrm>
                <a:off x="2859" y="3882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2 h 8"/>
                  <a:gd name="T4" fmla="*/ 0 w 11"/>
                  <a:gd name="T5" fmla="*/ 2 h 8"/>
                  <a:gd name="T6" fmla="*/ 0 w 11"/>
                  <a:gd name="T7" fmla="*/ 5 h 8"/>
                  <a:gd name="T8" fmla="*/ 0 w 11"/>
                  <a:gd name="T9" fmla="*/ 5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8 h 8"/>
                  <a:gd name="T18" fmla="*/ 11 w 11"/>
                  <a:gd name="T19" fmla="*/ 5 h 8"/>
                  <a:gd name="T20" fmla="*/ 8 w 11"/>
                  <a:gd name="T21" fmla="*/ 2 h 8"/>
                  <a:gd name="T22" fmla="*/ 8 w 11"/>
                  <a:gd name="T23" fmla="*/ 0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72" name="Freeform 4208"/>
              <p:cNvSpPr>
                <a:spLocks/>
              </p:cNvSpPr>
              <p:nvPr/>
            </p:nvSpPr>
            <p:spPr bwMode="auto">
              <a:xfrm>
                <a:off x="2852" y="3892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0 w 10"/>
                  <a:gd name="T3" fmla="*/ 3 h 11"/>
                  <a:gd name="T4" fmla="*/ 0 w 10"/>
                  <a:gd name="T5" fmla="*/ 6 h 11"/>
                  <a:gd name="T6" fmla="*/ 0 w 10"/>
                  <a:gd name="T7" fmla="*/ 8 h 11"/>
                  <a:gd name="T8" fmla="*/ 0 w 10"/>
                  <a:gd name="T9" fmla="*/ 8 h 11"/>
                  <a:gd name="T10" fmla="*/ 5 w 10"/>
                  <a:gd name="T11" fmla="*/ 11 h 11"/>
                  <a:gd name="T12" fmla="*/ 7 w 10"/>
                  <a:gd name="T13" fmla="*/ 11 h 11"/>
                  <a:gd name="T14" fmla="*/ 10 w 10"/>
                  <a:gd name="T15" fmla="*/ 11 h 11"/>
                  <a:gd name="T16" fmla="*/ 10 w 10"/>
                  <a:gd name="T17" fmla="*/ 8 h 11"/>
                  <a:gd name="T18" fmla="*/ 10 w 10"/>
                  <a:gd name="T19" fmla="*/ 6 h 11"/>
                  <a:gd name="T20" fmla="*/ 10 w 10"/>
                  <a:gd name="T21" fmla="*/ 3 h 11"/>
                  <a:gd name="T22" fmla="*/ 7 w 10"/>
                  <a:gd name="T23" fmla="*/ 3 h 11"/>
                  <a:gd name="T24" fmla="*/ 7 w 10"/>
                  <a:gd name="T25" fmla="*/ 0 h 11"/>
                  <a:gd name="T26" fmla="*/ 0 w 10"/>
                  <a:gd name="T27" fmla="*/ 0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11"/>
                  <a:gd name="T44" fmla="*/ 10 w 10"/>
                  <a:gd name="T45" fmla="*/ 11 h 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11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7" y="11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73" name="Freeform 4209"/>
              <p:cNvSpPr>
                <a:spLocks/>
              </p:cNvSpPr>
              <p:nvPr/>
            </p:nvSpPr>
            <p:spPr bwMode="auto">
              <a:xfrm>
                <a:off x="2893" y="3853"/>
                <a:ext cx="11" cy="5"/>
              </a:xfrm>
              <a:custGeom>
                <a:avLst/>
                <a:gdLst>
                  <a:gd name="T0" fmla="*/ 0 w 11"/>
                  <a:gd name="T1" fmla="*/ 0 h 5"/>
                  <a:gd name="T2" fmla="*/ 0 w 11"/>
                  <a:gd name="T3" fmla="*/ 3 h 5"/>
                  <a:gd name="T4" fmla="*/ 0 w 11"/>
                  <a:gd name="T5" fmla="*/ 3 h 5"/>
                  <a:gd name="T6" fmla="*/ 0 w 11"/>
                  <a:gd name="T7" fmla="*/ 5 h 5"/>
                  <a:gd name="T8" fmla="*/ 0 w 11"/>
                  <a:gd name="T9" fmla="*/ 5 h 5"/>
                  <a:gd name="T10" fmla="*/ 8 w 11"/>
                  <a:gd name="T11" fmla="*/ 5 h 5"/>
                  <a:gd name="T12" fmla="*/ 11 w 11"/>
                  <a:gd name="T13" fmla="*/ 5 h 5"/>
                  <a:gd name="T14" fmla="*/ 11 w 11"/>
                  <a:gd name="T15" fmla="*/ 5 h 5"/>
                  <a:gd name="T16" fmla="*/ 11 w 11"/>
                  <a:gd name="T17" fmla="*/ 5 h 5"/>
                  <a:gd name="T18" fmla="*/ 8 w 11"/>
                  <a:gd name="T19" fmla="*/ 3 h 5"/>
                  <a:gd name="T20" fmla="*/ 8 w 11"/>
                  <a:gd name="T21" fmla="*/ 0 h 5"/>
                  <a:gd name="T22" fmla="*/ 8 w 11"/>
                  <a:gd name="T23" fmla="*/ 0 h 5"/>
                  <a:gd name="T24" fmla="*/ 0 w 11"/>
                  <a:gd name="T25" fmla="*/ 0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1"/>
                  <a:gd name="T40" fmla="*/ 0 h 5"/>
                  <a:gd name="T41" fmla="*/ 11 w 11"/>
                  <a:gd name="T42" fmla="*/ 5 h 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1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74" name="Freeform 4210"/>
              <p:cNvSpPr>
                <a:spLocks/>
              </p:cNvSpPr>
              <p:nvPr/>
            </p:nvSpPr>
            <p:spPr bwMode="auto">
              <a:xfrm>
                <a:off x="2888" y="3861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8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75" name="Freeform 4211"/>
              <p:cNvSpPr>
                <a:spLocks/>
              </p:cNvSpPr>
              <p:nvPr/>
            </p:nvSpPr>
            <p:spPr bwMode="auto">
              <a:xfrm>
                <a:off x="2883" y="3871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8 w 10"/>
                  <a:gd name="T21" fmla="*/ 3 h 8"/>
                  <a:gd name="T22" fmla="*/ 8 w 10"/>
                  <a:gd name="T23" fmla="*/ 0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76" name="Freeform 4212"/>
              <p:cNvSpPr>
                <a:spLocks/>
              </p:cNvSpPr>
              <p:nvPr/>
            </p:nvSpPr>
            <p:spPr bwMode="auto">
              <a:xfrm>
                <a:off x="2875" y="3882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2 h 8"/>
                  <a:gd name="T4" fmla="*/ 0 w 13"/>
                  <a:gd name="T5" fmla="*/ 2 h 8"/>
                  <a:gd name="T6" fmla="*/ 0 w 13"/>
                  <a:gd name="T7" fmla="*/ 5 h 8"/>
                  <a:gd name="T8" fmla="*/ 0 w 13"/>
                  <a:gd name="T9" fmla="*/ 8 h 8"/>
                  <a:gd name="T10" fmla="*/ 8 w 13"/>
                  <a:gd name="T11" fmla="*/ 8 h 8"/>
                  <a:gd name="T12" fmla="*/ 11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1 w 13"/>
                  <a:gd name="T19" fmla="*/ 2 h 8"/>
                  <a:gd name="T20" fmla="*/ 11 w 13"/>
                  <a:gd name="T21" fmla="*/ 2 h 8"/>
                  <a:gd name="T22" fmla="*/ 8 w 13"/>
                  <a:gd name="T23" fmla="*/ 0 h 8"/>
                  <a:gd name="T24" fmla="*/ 0 w 13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8"/>
                  <a:gd name="T41" fmla="*/ 13 w 13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77" name="Freeform 4213"/>
              <p:cNvSpPr>
                <a:spLocks/>
              </p:cNvSpPr>
              <p:nvPr/>
            </p:nvSpPr>
            <p:spPr bwMode="auto">
              <a:xfrm>
                <a:off x="2867" y="3892"/>
                <a:ext cx="13" cy="11"/>
              </a:xfrm>
              <a:custGeom>
                <a:avLst/>
                <a:gdLst>
                  <a:gd name="T0" fmla="*/ 3 w 13"/>
                  <a:gd name="T1" fmla="*/ 3 h 11"/>
                  <a:gd name="T2" fmla="*/ 3 w 13"/>
                  <a:gd name="T3" fmla="*/ 6 h 11"/>
                  <a:gd name="T4" fmla="*/ 0 w 13"/>
                  <a:gd name="T5" fmla="*/ 6 h 11"/>
                  <a:gd name="T6" fmla="*/ 0 w 13"/>
                  <a:gd name="T7" fmla="*/ 8 h 11"/>
                  <a:gd name="T8" fmla="*/ 3 w 13"/>
                  <a:gd name="T9" fmla="*/ 8 h 11"/>
                  <a:gd name="T10" fmla="*/ 8 w 13"/>
                  <a:gd name="T11" fmla="*/ 11 h 11"/>
                  <a:gd name="T12" fmla="*/ 11 w 13"/>
                  <a:gd name="T13" fmla="*/ 11 h 11"/>
                  <a:gd name="T14" fmla="*/ 13 w 13"/>
                  <a:gd name="T15" fmla="*/ 11 h 11"/>
                  <a:gd name="T16" fmla="*/ 13 w 13"/>
                  <a:gd name="T17" fmla="*/ 8 h 11"/>
                  <a:gd name="T18" fmla="*/ 13 w 13"/>
                  <a:gd name="T19" fmla="*/ 8 h 11"/>
                  <a:gd name="T20" fmla="*/ 13 w 13"/>
                  <a:gd name="T21" fmla="*/ 6 h 11"/>
                  <a:gd name="T22" fmla="*/ 11 w 13"/>
                  <a:gd name="T23" fmla="*/ 3 h 11"/>
                  <a:gd name="T24" fmla="*/ 11 w 13"/>
                  <a:gd name="T25" fmla="*/ 0 h 11"/>
                  <a:gd name="T26" fmla="*/ 8 w 13"/>
                  <a:gd name="T27" fmla="*/ 0 h 11"/>
                  <a:gd name="T28" fmla="*/ 3 w 13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3"/>
                  <a:gd name="T46" fmla="*/ 0 h 11"/>
                  <a:gd name="T47" fmla="*/ 13 w 13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3" h="11">
                    <a:moveTo>
                      <a:pt x="3" y="3"/>
                    </a:moveTo>
                    <a:lnTo>
                      <a:pt x="3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78" name="Freeform 4214"/>
              <p:cNvSpPr>
                <a:spLocks/>
              </p:cNvSpPr>
              <p:nvPr/>
            </p:nvSpPr>
            <p:spPr bwMode="auto">
              <a:xfrm>
                <a:off x="2909" y="3853"/>
                <a:ext cx="11" cy="5"/>
              </a:xfrm>
              <a:custGeom>
                <a:avLst/>
                <a:gdLst>
                  <a:gd name="T0" fmla="*/ 0 w 11"/>
                  <a:gd name="T1" fmla="*/ 0 h 5"/>
                  <a:gd name="T2" fmla="*/ 0 w 11"/>
                  <a:gd name="T3" fmla="*/ 3 h 5"/>
                  <a:gd name="T4" fmla="*/ 0 w 11"/>
                  <a:gd name="T5" fmla="*/ 3 h 5"/>
                  <a:gd name="T6" fmla="*/ 0 w 11"/>
                  <a:gd name="T7" fmla="*/ 5 h 5"/>
                  <a:gd name="T8" fmla="*/ 0 w 11"/>
                  <a:gd name="T9" fmla="*/ 5 h 5"/>
                  <a:gd name="T10" fmla="*/ 8 w 11"/>
                  <a:gd name="T11" fmla="*/ 5 h 5"/>
                  <a:gd name="T12" fmla="*/ 11 w 11"/>
                  <a:gd name="T13" fmla="*/ 5 h 5"/>
                  <a:gd name="T14" fmla="*/ 11 w 11"/>
                  <a:gd name="T15" fmla="*/ 5 h 5"/>
                  <a:gd name="T16" fmla="*/ 11 w 11"/>
                  <a:gd name="T17" fmla="*/ 3 h 5"/>
                  <a:gd name="T18" fmla="*/ 8 w 11"/>
                  <a:gd name="T19" fmla="*/ 0 h 5"/>
                  <a:gd name="T20" fmla="*/ 8 w 11"/>
                  <a:gd name="T21" fmla="*/ 0 h 5"/>
                  <a:gd name="T22" fmla="*/ 0 w 11"/>
                  <a:gd name="T23" fmla="*/ 0 h 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1"/>
                  <a:gd name="T37" fmla="*/ 0 h 5"/>
                  <a:gd name="T38" fmla="*/ 11 w 11"/>
                  <a:gd name="T39" fmla="*/ 5 h 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1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79" name="Freeform 4215"/>
              <p:cNvSpPr>
                <a:spLocks/>
              </p:cNvSpPr>
              <p:nvPr/>
            </p:nvSpPr>
            <p:spPr bwMode="auto">
              <a:xfrm>
                <a:off x="2904" y="3861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3 h 8"/>
                  <a:gd name="T6" fmla="*/ 0 w 13"/>
                  <a:gd name="T7" fmla="*/ 5 h 8"/>
                  <a:gd name="T8" fmla="*/ 3 w 13"/>
                  <a:gd name="T9" fmla="*/ 5 h 8"/>
                  <a:gd name="T10" fmla="*/ 8 w 13"/>
                  <a:gd name="T11" fmla="*/ 8 h 8"/>
                  <a:gd name="T12" fmla="*/ 10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3 w 13"/>
                  <a:gd name="T19" fmla="*/ 5 h 8"/>
                  <a:gd name="T20" fmla="*/ 10 w 13"/>
                  <a:gd name="T21" fmla="*/ 3 h 8"/>
                  <a:gd name="T22" fmla="*/ 10 w 13"/>
                  <a:gd name="T23" fmla="*/ 3 h 8"/>
                  <a:gd name="T24" fmla="*/ 8 w 13"/>
                  <a:gd name="T25" fmla="*/ 0 h 8"/>
                  <a:gd name="T26" fmla="*/ 0 w 13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8"/>
                  <a:gd name="T44" fmla="*/ 13 w 13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80" name="Freeform 4216"/>
              <p:cNvSpPr>
                <a:spLocks/>
              </p:cNvSpPr>
              <p:nvPr/>
            </p:nvSpPr>
            <p:spPr bwMode="auto">
              <a:xfrm>
                <a:off x="2899" y="3871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3 h 8"/>
                  <a:gd name="T6" fmla="*/ 0 w 13"/>
                  <a:gd name="T7" fmla="*/ 6 h 8"/>
                  <a:gd name="T8" fmla="*/ 0 w 13"/>
                  <a:gd name="T9" fmla="*/ 6 h 8"/>
                  <a:gd name="T10" fmla="*/ 5 w 13"/>
                  <a:gd name="T11" fmla="*/ 8 h 8"/>
                  <a:gd name="T12" fmla="*/ 10 w 13"/>
                  <a:gd name="T13" fmla="*/ 8 h 8"/>
                  <a:gd name="T14" fmla="*/ 13 w 13"/>
                  <a:gd name="T15" fmla="*/ 8 h 8"/>
                  <a:gd name="T16" fmla="*/ 13 w 13"/>
                  <a:gd name="T17" fmla="*/ 6 h 8"/>
                  <a:gd name="T18" fmla="*/ 13 w 13"/>
                  <a:gd name="T19" fmla="*/ 6 h 8"/>
                  <a:gd name="T20" fmla="*/ 10 w 13"/>
                  <a:gd name="T21" fmla="*/ 3 h 8"/>
                  <a:gd name="T22" fmla="*/ 10 w 13"/>
                  <a:gd name="T23" fmla="*/ 3 h 8"/>
                  <a:gd name="T24" fmla="*/ 8 w 13"/>
                  <a:gd name="T25" fmla="*/ 0 h 8"/>
                  <a:gd name="T26" fmla="*/ 0 w 13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8"/>
                  <a:gd name="T44" fmla="*/ 13 w 13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81" name="Freeform 4217"/>
              <p:cNvSpPr>
                <a:spLocks/>
              </p:cNvSpPr>
              <p:nvPr/>
            </p:nvSpPr>
            <p:spPr bwMode="auto">
              <a:xfrm>
                <a:off x="2893" y="3882"/>
                <a:ext cx="14" cy="8"/>
              </a:xfrm>
              <a:custGeom>
                <a:avLst/>
                <a:gdLst>
                  <a:gd name="T0" fmla="*/ 0 w 14"/>
                  <a:gd name="T1" fmla="*/ 0 h 8"/>
                  <a:gd name="T2" fmla="*/ 0 w 14"/>
                  <a:gd name="T3" fmla="*/ 2 h 8"/>
                  <a:gd name="T4" fmla="*/ 0 w 14"/>
                  <a:gd name="T5" fmla="*/ 5 h 8"/>
                  <a:gd name="T6" fmla="*/ 0 w 14"/>
                  <a:gd name="T7" fmla="*/ 8 h 8"/>
                  <a:gd name="T8" fmla="*/ 0 w 14"/>
                  <a:gd name="T9" fmla="*/ 8 h 8"/>
                  <a:gd name="T10" fmla="*/ 8 w 14"/>
                  <a:gd name="T11" fmla="*/ 8 h 8"/>
                  <a:gd name="T12" fmla="*/ 11 w 14"/>
                  <a:gd name="T13" fmla="*/ 8 h 8"/>
                  <a:gd name="T14" fmla="*/ 14 w 14"/>
                  <a:gd name="T15" fmla="*/ 8 h 8"/>
                  <a:gd name="T16" fmla="*/ 14 w 14"/>
                  <a:gd name="T17" fmla="*/ 5 h 8"/>
                  <a:gd name="T18" fmla="*/ 11 w 14"/>
                  <a:gd name="T19" fmla="*/ 2 h 8"/>
                  <a:gd name="T20" fmla="*/ 11 w 14"/>
                  <a:gd name="T21" fmla="*/ 2 h 8"/>
                  <a:gd name="T22" fmla="*/ 8 w 14"/>
                  <a:gd name="T23" fmla="*/ 0 h 8"/>
                  <a:gd name="T24" fmla="*/ 0 w 14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4"/>
                  <a:gd name="T40" fmla="*/ 0 h 8"/>
                  <a:gd name="T41" fmla="*/ 14 w 14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4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4" y="8"/>
                    </a:lnTo>
                    <a:lnTo>
                      <a:pt x="14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82" name="Freeform 4218"/>
              <p:cNvSpPr>
                <a:spLocks/>
              </p:cNvSpPr>
              <p:nvPr/>
            </p:nvSpPr>
            <p:spPr bwMode="auto">
              <a:xfrm>
                <a:off x="2888" y="3892"/>
                <a:ext cx="13" cy="11"/>
              </a:xfrm>
              <a:custGeom>
                <a:avLst/>
                <a:gdLst>
                  <a:gd name="T0" fmla="*/ 0 w 13"/>
                  <a:gd name="T1" fmla="*/ 3 h 11"/>
                  <a:gd name="T2" fmla="*/ 0 w 13"/>
                  <a:gd name="T3" fmla="*/ 6 h 11"/>
                  <a:gd name="T4" fmla="*/ 0 w 13"/>
                  <a:gd name="T5" fmla="*/ 6 h 11"/>
                  <a:gd name="T6" fmla="*/ 0 w 13"/>
                  <a:gd name="T7" fmla="*/ 8 h 11"/>
                  <a:gd name="T8" fmla="*/ 0 w 13"/>
                  <a:gd name="T9" fmla="*/ 11 h 11"/>
                  <a:gd name="T10" fmla="*/ 8 w 13"/>
                  <a:gd name="T11" fmla="*/ 11 h 11"/>
                  <a:gd name="T12" fmla="*/ 11 w 13"/>
                  <a:gd name="T13" fmla="*/ 11 h 11"/>
                  <a:gd name="T14" fmla="*/ 13 w 13"/>
                  <a:gd name="T15" fmla="*/ 11 h 11"/>
                  <a:gd name="T16" fmla="*/ 13 w 13"/>
                  <a:gd name="T17" fmla="*/ 8 h 11"/>
                  <a:gd name="T18" fmla="*/ 11 w 13"/>
                  <a:gd name="T19" fmla="*/ 6 h 11"/>
                  <a:gd name="T20" fmla="*/ 8 w 13"/>
                  <a:gd name="T21" fmla="*/ 3 h 11"/>
                  <a:gd name="T22" fmla="*/ 8 w 13"/>
                  <a:gd name="T23" fmla="*/ 3 h 11"/>
                  <a:gd name="T24" fmla="*/ 5 w 13"/>
                  <a:gd name="T25" fmla="*/ 0 h 11"/>
                  <a:gd name="T26" fmla="*/ 0 w 13"/>
                  <a:gd name="T27" fmla="*/ 3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11"/>
                  <a:gd name="T44" fmla="*/ 13 w 13"/>
                  <a:gd name="T45" fmla="*/ 11 h 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11">
                    <a:moveTo>
                      <a:pt x="0" y="3"/>
                    </a:moveTo>
                    <a:lnTo>
                      <a:pt x="0" y="6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11" y="6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83" name="Freeform 4219"/>
              <p:cNvSpPr>
                <a:spLocks/>
              </p:cNvSpPr>
              <p:nvPr/>
            </p:nvSpPr>
            <p:spPr bwMode="auto">
              <a:xfrm>
                <a:off x="3016" y="3853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6 w 8"/>
                  <a:gd name="T9" fmla="*/ 8 h 8"/>
                  <a:gd name="T10" fmla="*/ 3 w 8"/>
                  <a:gd name="T11" fmla="*/ 8 h 8"/>
                  <a:gd name="T12" fmla="*/ 3 w 8"/>
                  <a:gd name="T13" fmla="*/ 8 h 8"/>
                  <a:gd name="T14" fmla="*/ 0 w 8"/>
                  <a:gd name="T15" fmla="*/ 5 h 8"/>
                  <a:gd name="T16" fmla="*/ 0 w 8"/>
                  <a:gd name="T17" fmla="*/ 5 h 8"/>
                  <a:gd name="T18" fmla="*/ 0 w 8"/>
                  <a:gd name="T19" fmla="*/ 3 h 8"/>
                  <a:gd name="T20" fmla="*/ 3 w 8"/>
                  <a:gd name="T21" fmla="*/ 3 h 8"/>
                  <a:gd name="T22" fmla="*/ 3 w 8"/>
                  <a:gd name="T23" fmla="*/ 3 h 8"/>
                  <a:gd name="T24" fmla="*/ 6 w 8"/>
                  <a:gd name="T25" fmla="*/ 0 h 8"/>
                  <a:gd name="T26" fmla="*/ 8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84" name="Freeform 4220"/>
              <p:cNvSpPr>
                <a:spLocks/>
              </p:cNvSpPr>
              <p:nvPr/>
            </p:nvSpPr>
            <p:spPr bwMode="auto">
              <a:xfrm>
                <a:off x="3022" y="3861"/>
                <a:ext cx="7" cy="8"/>
              </a:xfrm>
              <a:custGeom>
                <a:avLst/>
                <a:gdLst>
                  <a:gd name="T0" fmla="*/ 7 w 7"/>
                  <a:gd name="T1" fmla="*/ 3 h 8"/>
                  <a:gd name="T2" fmla="*/ 7 w 7"/>
                  <a:gd name="T3" fmla="*/ 3 h 8"/>
                  <a:gd name="T4" fmla="*/ 7 w 7"/>
                  <a:gd name="T5" fmla="*/ 5 h 8"/>
                  <a:gd name="T6" fmla="*/ 7 w 7"/>
                  <a:gd name="T7" fmla="*/ 5 h 8"/>
                  <a:gd name="T8" fmla="*/ 5 w 7"/>
                  <a:gd name="T9" fmla="*/ 8 h 8"/>
                  <a:gd name="T10" fmla="*/ 2 w 7"/>
                  <a:gd name="T11" fmla="*/ 8 h 8"/>
                  <a:gd name="T12" fmla="*/ 2 w 7"/>
                  <a:gd name="T13" fmla="*/ 8 h 8"/>
                  <a:gd name="T14" fmla="*/ 0 w 7"/>
                  <a:gd name="T15" fmla="*/ 5 h 8"/>
                  <a:gd name="T16" fmla="*/ 0 w 7"/>
                  <a:gd name="T17" fmla="*/ 5 h 8"/>
                  <a:gd name="T18" fmla="*/ 0 w 7"/>
                  <a:gd name="T19" fmla="*/ 3 h 8"/>
                  <a:gd name="T20" fmla="*/ 0 w 7"/>
                  <a:gd name="T21" fmla="*/ 3 h 8"/>
                  <a:gd name="T22" fmla="*/ 2 w 7"/>
                  <a:gd name="T23" fmla="*/ 3 h 8"/>
                  <a:gd name="T24" fmla="*/ 5 w 7"/>
                  <a:gd name="T25" fmla="*/ 0 h 8"/>
                  <a:gd name="T26" fmla="*/ 7 w 7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8"/>
                  <a:gd name="T44" fmla="*/ 7 w 7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8">
                    <a:moveTo>
                      <a:pt x="7" y="3"/>
                    </a:moveTo>
                    <a:lnTo>
                      <a:pt x="7" y="3"/>
                    </a:lnTo>
                    <a:lnTo>
                      <a:pt x="7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85" name="Freeform 4221"/>
              <p:cNvSpPr>
                <a:spLocks/>
              </p:cNvSpPr>
              <p:nvPr/>
            </p:nvSpPr>
            <p:spPr bwMode="auto">
              <a:xfrm>
                <a:off x="3027" y="3871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3 h 6"/>
                  <a:gd name="T4" fmla="*/ 8 w 8"/>
                  <a:gd name="T5" fmla="*/ 3 h 6"/>
                  <a:gd name="T6" fmla="*/ 8 w 8"/>
                  <a:gd name="T7" fmla="*/ 6 h 6"/>
                  <a:gd name="T8" fmla="*/ 8 w 8"/>
                  <a:gd name="T9" fmla="*/ 6 h 6"/>
                  <a:gd name="T10" fmla="*/ 5 w 8"/>
                  <a:gd name="T11" fmla="*/ 6 h 6"/>
                  <a:gd name="T12" fmla="*/ 2 w 8"/>
                  <a:gd name="T13" fmla="*/ 6 h 6"/>
                  <a:gd name="T14" fmla="*/ 2 w 8"/>
                  <a:gd name="T15" fmla="*/ 6 h 6"/>
                  <a:gd name="T16" fmla="*/ 0 w 8"/>
                  <a:gd name="T17" fmla="*/ 6 h 6"/>
                  <a:gd name="T18" fmla="*/ 0 w 8"/>
                  <a:gd name="T19" fmla="*/ 3 h 6"/>
                  <a:gd name="T20" fmla="*/ 0 w 8"/>
                  <a:gd name="T21" fmla="*/ 0 h 6"/>
                  <a:gd name="T22" fmla="*/ 0 w 8"/>
                  <a:gd name="T23" fmla="*/ 0 h 6"/>
                  <a:gd name="T24" fmla="*/ 2 w 8"/>
                  <a:gd name="T25" fmla="*/ 0 h 6"/>
                  <a:gd name="T26" fmla="*/ 5 w 8"/>
                  <a:gd name="T27" fmla="*/ 0 h 6"/>
                  <a:gd name="T28" fmla="*/ 8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86" name="Freeform 4222"/>
              <p:cNvSpPr>
                <a:spLocks/>
              </p:cNvSpPr>
              <p:nvPr/>
            </p:nvSpPr>
            <p:spPr bwMode="auto">
              <a:xfrm>
                <a:off x="3032" y="3879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3 h 8"/>
                  <a:gd name="T4" fmla="*/ 8 w 8"/>
                  <a:gd name="T5" fmla="*/ 3 h 8"/>
                  <a:gd name="T6" fmla="*/ 8 w 8"/>
                  <a:gd name="T7" fmla="*/ 5 h 8"/>
                  <a:gd name="T8" fmla="*/ 8 w 8"/>
                  <a:gd name="T9" fmla="*/ 5 h 8"/>
                  <a:gd name="T10" fmla="*/ 5 w 8"/>
                  <a:gd name="T11" fmla="*/ 8 h 8"/>
                  <a:gd name="T12" fmla="*/ 3 w 8"/>
                  <a:gd name="T13" fmla="*/ 8 h 8"/>
                  <a:gd name="T14" fmla="*/ 3 w 8"/>
                  <a:gd name="T15" fmla="*/ 8 h 8"/>
                  <a:gd name="T16" fmla="*/ 0 w 8"/>
                  <a:gd name="T17" fmla="*/ 5 h 8"/>
                  <a:gd name="T18" fmla="*/ 0 w 8"/>
                  <a:gd name="T19" fmla="*/ 5 h 8"/>
                  <a:gd name="T20" fmla="*/ 0 w 8"/>
                  <a:gd name="T21" fmla="*/ 3 h 8"/>
                  <a:gd name="T22" fmla="*/ 3 w 8"/>
                  <a:gd name="T23" fmla="*/ 3 h 8"/>
                  <a:gd name="T24" fmla="*/ 3 w 8"/>
                  <a:gd name="T25" fmla="*/ 0 h 8"/>
                  <a:gd name="T26" fmla="*/ 5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87" name="Freeform 4223"/>
              <p:cNvSpPr>
                <a:spLocks/>
              </p:cNvSpPr>
              <p:nvPr/>
            </p:nvSpPr>
            <p:spPr bwMode="auto">
              <a:xfrm>
                <a:off x="3040" y="3890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8 w 8"/>
                  <a:gd name="T3" fmla="*/ 2 h 8"/>
                  <a:gd name="T4" fmla="*/ 8 w 8"/>
                  <a:gd name="T5" fmla="*/ 2 h 8"/>
                  <a:gd name="T6" fmla="*/ 8 w 8"/>
                  <a:gd name="T7" fmla="*/ 5 h 8"/>
                  <a:gd name="T8" fmla="*/ 8 w 8"/>
                  <a:gd name="T9" fmla="*/ 5 h 8"/>
                  <a:gd name="T10" fmla="*/ 5 w 8"/>
                  <a:gd name="T11" fmla="*/ 8 h 8"/>
                  <a:gd name="T12" fmla="*/ 3 w 8"/>
                  <a:gd name="T13" fmla="*/ 8 h 8"/>
                  <a:gd name="T14" fmla="*/ 0 w 8"/>
                  <a:gd name="T15" fmla="*/ 8 h 8"/>
                  <a:gd name="T16" fmla="*/ 0 w 8"/>
                  <a:gd name="T17" fmla="*/ 5 h 8"/>
                  <a:gd name="T18" fmla="*/ 0 w 8"/>
                  <a:gd name="T19" fmla="*/ 5 h 8"/>
                  <a:gd name="T20" fmla="*/ 0 w 8"/>
                  <a:gd name="T21" fmla="*/ 2 h 8"/>
                  <a:gd name="T22" fmla="*/ 0 w 8"/>
                  <a:gd name="T23" fmla="*/ 0 h 8"/>
                  <a:gd name="T24" fmla="*/ 0 w 8"/>
                  <a:gd name="T25" fmla="*/ 0 h 8"/>
                  <a:gd name="T26" fmla="*/ 3 w 8"/>
                  <a:gd name="T27" fmla="*/ 0 h 8"/>
                  <a:gd name="T28" fmla="*/ 5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5" y="0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88" name="Freeform 4224"/>
              <p:cNvSpPr>
                <a:spLocks/>
              </p:cNvSpPr>
              <p:nvPr/>
            </p:nvSpPr>
            <p:spPr bwMode="auto">
              <a:xfrm>
                <a:off x="3003" y="3853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6 w 8"/>
                  <a:gd name="T9" fmla="*/ 8 h 8"/>
                  <a:gd name="T10" fmla="*/ 3 w 8"/>
                  <a:gd name="T11" fmla="*/ 8 h 8"/>
                  <a:gd name="T12" fmla="*/ 3 w 8"/>
                  <a:gd name="T13" fmla="*/ 8 h 8"/>
                  <a:gd name="T14" fmla="*/ 0 w 8"/>
                  <a:gd name="T15" fmla="*/ 5 h 8"/>
                  <a:gd name="T16" fmla="*/ 3 w 8"/>
                  <a:gd name="T17" fmla="*/ 5 h 8"/>
                  <a:gd name="T18" fmla="*/ 3 w 8"/>
                  <a:gd name="T19" fmla="*/ 3 h 8"/>
                  <a:gd name="T20" fmla="*/ 3 w 8"/>
                  <a:gd name="T21" fmla="*/ 3 h 8"/>
                  <a:gd name="T22" fmla="*/ 6 w 8"/>
                  <a:gd name="T23" fmla="*/ 0 h 8"/>
                  <a:gd name="T24" fmla="*/ 8 w 8"/>
                  <a:gd name="T25" fmla="*/ 3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8"/>
                  <a:gd name="T41" fmla="*/ 8 w 8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89" name="Freeform 4225"/>
              <p:cNvSpPr>
                <a:spLocks/>
              </p:cNvSpPr>
              <p:nvPr/>
            </p:nvSpPr>
            <p:spPr bwMode="auto">
              <a:xfrm>
                <a:off x="3009" y="3861"/>
                <a:ext cx="7" cy="8"/>
              </a:xfrm>
              <a:custGeom>
                <a:avLst/>
                <a:gdLst>
                  <a:gd name="T0" fmla="*/ 7 w 7"/>
                  <a:gd name="T1" fmla="*/ 3 h 8"/>
                  <a:gd name="T2" fmla="*/ 7 w 7"/>
                  <a:gd name="T3" fmla="*/ 3 h 8"/>
                  <a:gd name="T4" fmla="*/ 7 w 7"/>
                  <a:gd name="T5" fmla="*/ 5 h 8"/>
                  <a:gd name="T6" fmla="*/ 7 w 7"/>
                  <a:gd name="T7" fmla="*/ 5 h 8"/>
                  <a:gd name="T8" fmla="*/ 5 w 7"/>
                  <a:gd name="T9" fmla="*/ 8 h 8"/>
                  <a:gd name="T10" fmla="*/ 2 w 7"/>
                  <a:gd name="T11" fmla="*/ 8 h 8"/>
                  <a:gd name="T12" fmla="*/ 2 w 7"/>
                  <a:gd name="T13" fmla="*/ 8 h 8"/>
                  <a:gd name="T14" fmla="*/ 0 w 7"/>
                  <a:gd name="T15" fmla="*/ 5 h 8"/>
                  <a:gd name="T16" fmla="*/ 0 w 7"/>
                  <a:gd name="T17" fmla="*/ 5 h 8"/>
                  <a:gd name="T18" fmla="*/ 2 w 7"/>
                  <a:gd name="T19" fmla="*/ 3 h 8"/>
                  <a:gd name="T20" fmla="*/ 2 w 7"/>
                  <a:gd name="T21" fmla="*/ 3 h 8"/>
                  <a:gd name="T22" fmla="*/ 5 w 7"/>
                  <a:gd name="T23" fmla="*/ 0 h 8"/>
                  <a:gd name="T24" fmla="*/ 7 w 7"/>
                  <a:gd name="T25" fmla="*/ 3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7"/>
                  <a:gd name="T40" fmla="*/ 0 h 8"/>
                  <a:gd name="T41" fmla="*/ 7 w 7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7" h="8">
                    <a:moveTo>
                      <a:pt x="7" y="3"/>
                    </a:moveTo>
                    <a:lnTo>
                      <a:pt x="7" y="3"/>
                    </a:lnTo>
                    <a:lnTo>
                      <a:pt x="7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90" name="Freeform 4226"/>
              <p:cNvSpPr>
                <a:spLocks/>
              </p:cNvSpPr>
              <p:nvPr/>
            </p:nvSpPr>
            <p:spPr bwMode="auto">
              <a:xfrm>
                <a:off x="3014" y="3871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3 h 6"/>
                  <a:gd name="T4" fmla="*/ 8 w 8"/>
                  <a:gd name="T5" fmla="*/ 3 h 6"/>
                  <a:gd name="T6" fmla="*/ 8 w 8"/>
                  <a:gd name="T7" fmla="*/ 6 h 6"/>
                  <a:gd name="T8" fmla="*/ 8 w 8"/>
                  <a:gd name="T9" fmla="*/ 6 h 6"/>
                  <a:gd name="T10" fmla="*/ 5 w 8"/>
                  <a:gd name="T11" fmla="*/ 6 h 6"/>
                  <a:gd name="T12" fmla="*/ 2 w 8"/>
                  <a:gd name="T13" fmla="*/ 6 h 6"/>
                  <a:gd name="T14" fmla="*/ 2 w 8"/>
                  <a:gd name="T15" fmla="*/ 6 h 6"/>
                  <a:gd name="T16" fmla="*/ 0 w 8"/>
                  <a:gd name="T17" fmla="*/ 6 h 6"/>
                  <a:gd name="T18" fmla="*/ 0 w 8"/>
                  <a:gd name="T19" fmla="*/ 3 h 6"/>
                  <a:gd name="T20" fmla="*/ 0 w 8"/>
                  <a:gd name="T21" fmla="*/ 0 h 6"/>
                  <a:gd name="T22" fmla="*/ 2 w 8"/>
                  <a:gd name="T23" fmla="*/ 0 h 6"/>
                  <a:gd name="T24" fmla="*/ 2 w 8"/>
                  <a:gd name="T25" fmla="*/ 0 h 6"/>
                  <a:gd name="T26" fmla="*/ 5 w 8"/>
                  <a:gd name="T27" fmla="*/ 0 h 6"/>
                  <a:gd name="T28" fmla="*/ 8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91" name="Freeform 4227"/>
              <p:cNvSpPr>
                <a:spLocks/>
              </p:cNvSpPr>
              <p:nvPr/>
            </p:nvSpPr>
            <p:spPr bwMode="auto">
              <a:xfrm>
                <a:off x="3019" y="3879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8 w 8"/>
                  <a:gd name="T9" fmla="*/ 5 h 8"/>
                  <a:gd name="T10" fmla="*/ 5 w 8"/>
                  <a:gd name="T11" fmla="*/ 8 h 8"/>
                  <a:gd name="T12" fmla="*/ 3 w 8"/>
                  <a:gd name="T13" fmla="*/ 8 h 8"/>
                  <a:gd name="T14" fmla="*/ 3 w 8"/>
                  <a:gd name="T15" fmla="*/ 8 h 8"/>
                  <a:gd name="T16" fmla="*/ 0 w 8"/>
                  <a:gd name="T17" fmla="*/ 8 h 8"/>
                  <a:gd name="T18" fmla="*/ 0 w 8"/>
                  <a:gd name="T19" fmla="*/ 5 h 8"/>
                  <a:gd name="T20" fmla="*/ 3 w 8"/>
                  <a:gd name="T21" fmla="*/ 3 h 8"/>
                  <a:gd name="T22" fmla="*/ 3 w 8"/>
                  <a:gd name="T23" fmla="*/ 3 h 8"/>
                  <a:gd name="T24" fmla="*/ 3 w 8"/>
                  <a:gd name="T25" fmla="*/ 0 h 8"/>
                  <a:gd name="T26" fmla="*/ 5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92" name="Freeform 4228"/>
              <p:cNvSpPr>
                <a:spLocks/>
              </p:cNvSpPr>
              <p:nvPr/>
            </p:nvSpPr>
            <p:spPr bwMode="auto">
              <a:xfrm>
                <a:off x="3024" y="3890"/>
                <a:ext cx="11" cy="8"/>
              </a:xfrm>
              <a:custGeom>
                <a:avLst/>
                <a:gdLst>
                  <a:gd name="T0" fmla="*/ 11 w 11"/>
                  <a:gd name="T1" fmla="*/ 0 h 8"/>
                  <a:gd name="T2" fmla="*/ 11 w 11"/>
                  <a:gd name="T3" fmla="*/ 2 h 8"/>
                  <a:gd name="T4" fmla="*/ 11 w 11"/>
                  <a:gd name="T5" fmla="*/ 2 h 8"/>
                  <a:gd name="T6" fmla="*/ 11 w 11"/>
                  <a:gd name="T7" fmla="*/ 5 h 8"/>
                  <a:gd name="T8" fmla="*/ 11 w 11"/>
                  <a:gd name="T9" fmla="*/ 5 h 8"/>
                  <a:gd name="T10" fmla="*/ 8 w 11"/>
                  <a:gd name="T11" fmla="*/ 8 h 8"/>
                  <a:gd name="T12" fmla="*/ 3 w 11"/>
                  <a:gd name="T13" fmla="*/ 8 h 8"/>
                  <a:gd name="T14" fmla="*/ 3 w 11"/>
                  <a:gd name="T15" fmla="*/ 8 h 8"/>
                  <a:gd name="T16" fmla="*/ 0 w 11"/>
                  <a:gd name="T17" fmla="*/ 8 h 8"/>
                  <a:gd name="T18" fmla="*/ 3 w 11"/>
                  <a:gd name="T19" fmla="*/ 5 h 8"/>
                  <a:gd name="T20" fmla="*/ 3 w 11"/>
                  <a:gd name="T21" fmla="*/ 2 h 8"/>
                  <a:gd name="T22" fmla="*/ 3 w 11"/>
                  <a:gd name="T23" fmla="*/ 2 h 8"/>
                  <a:gd name="T24" fmla="*/ 3 w 11"/>
                  <a:gd name="T25" fmla="*/ 0 h 8"/>
                  <a:gd name="T26" fmla="*/ 11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11" y="0"/>
                    </a:moveTo>
                    <a:lnTo>
                      <a:pt x="11" y="2"/>
                    </a:lnTo>
                    <a:lnTo>
                      <a:pt x="11" y="5"/>
                    </a:lnTo>
                    <a:lnTo>
                      <a:pt x="8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93" name="Freeform 4229"/>
              <p:cNvSpPr>
                <a:spLocks/>
              </p:cNvSpPr>
              <p:nvPr/>
            </p:nvSpPr>
            <p:spPr bwMode="auto">
              <a:xfrm>
                <a:off x="2993" y="3853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5 w 8"/>
                  <a:gd name="T9" fmla="*/ 8 h 8"/>
                  <a:gd name="T10" fmla="*/ 2 w 8"/>
                  <a:gd name="T11" fmla="*/ 8 h 8"/>
                  <a:gd name="T12" fmla="*/ 0 w 8"/>
                  <a:gd name="T13" fmla="*/ 8 h 8"/>
                  <a:gd name="T14" fmla="*/ 0 w 8"/>
                  <a:gd name="T15" fmla="*/ 5 h 8"/>
                  <a:gd name="T16" fmla="*/ 0 w 8"/>
                  <a:gd name="T17" fmla="*/ 5 h 8"/>
                  <a:gd name="T18" fmla="*/ 0 w 8"/>
                  <a:gd name="T19" fmla="*/ 3 h 8"/>
                  <a:gd name="T20" fmla="*/ 0 w 8"/>
                  <a:gd name="T21" fmla="*/ 3 h 8"/>
                  <a:gd name="T22" fmla="*/ 2 w 8"/>
                  <a:gd name="T23" fmla="*/ 3 h 8"/>
                  <a:gd name="T24" fmla="*/ 5 w 8"/>
                  <a:gd name="T25" fmla="*/ 0 h 8"/>
                  <a:gd name="T26" fmla="*/ 8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94" name="Freeform 4230"/>
              <p:cNvSpPr>
                <a:spLocks/>
              </p:cNvSpPr>
              <p:nvPr/>
            </p:nvSpPr>
            <p:spPr bwMode="auto">
              <a:xfrm>
                <a:off x="2995" y="3861"/>
                <a:ext cx="11" cy="8"/>
              </a:xfrm>
              <a:custGeom>
                <a:avLst/>
                <a:gdLst>
                  <a:gd name="T0" fmla="*/ 11 w 11"/>
                  <a:gd name="T1" fmla="*/ 3 h 8"/>
                  <a:gd name="T2" fmla="*/ 11 w 11"/>
                  <a:gd name="T3" fmla="*/ 3 h 8"/>
                  <a:gd name="T4" fmla="*/ 11 w 11"/>
                  <a:gd name="T5" fmla="*/ 5 h 8"/>
                  <a:gd name="T6" fmla="*/ 11 w 11"/>
                  <a:gd name="T7" fmla="*/ 5 h 8"/>
                  <a:gd name="T8" fmla="*/ 8 w 11"/>
                  <a:gd name="T9" fmla="*/ 5 h 8"/>
                  <a:gd name="T10" fmla="*/ 6 w 11"/>
                  <a:gd name="T11" fmla="*/ 8 h 8"/>
                  <a:gd name="T12" fmla="*/ 3 w 11"/>
                  <a:gd name="T13" fmla="*/ 8 h 8"/>
                  <a:gd name="T14" fmla="*/ 3 w 11"/>
                  <a:gd name="T15" fmla="*/ 8 h 8"/>
                  <a:gd name="T16" fmla="*/ 0 w 11"/>
                  <a:gd name="T17" fmla="*/ 5 h 8"/>
                  <a:gd name="T18" fmla="*/ 3 w 11"/>
                  <a:gd name="T19" fmla="*/ 5 h 8"/>
                  <a:gd name="T20" fmla="*/ 3 w 11"/>
                  <a:gd name="T21" fmla="*/ 3 h 8"/>
                  <a:gd name="T22" fmla="*/ 3 w 11"/>
                  <a:gd name="T23" fmla="*/ 3 h 8"/>
                  <a:gd name="T24" fmla="*/ 8 w 11"/>
                  <a:gd name="T25" fmla="*/ 0 h 8"/>
                  <a:gd name="T26" fmla="*/ 11 w 11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11" y="3"/>
                    </a:moveTo>
                    <a:lnTo>
                      <a:pt x="11" y="3"/>
                    </a:lnTo>
                    <a:lnTo>
                      <a:pt x="11" y="5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8" y="0"/>
                    </a:lnTo>
                    <a:lnTo>
                      <a:pt x="11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95" name="Freeform 4231"/>
              <p:cNvSpPr>
                <a:spLocks/>
              </p:cNvSpPr>
              <p:nvPr/>
            </p:nvSpPr>
            <p:spPr bwMode="auto">
              <a:xfrm>
                <a:off x="3001" y="3871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3 h 6"/>
                  <a:gd name="T4" fmla="*/ 8 w 8"/>
                  <a:gd name="T5" fmla="*/ 3 h 6"/>
                  <a:gd name="T6" fmla="*/ 8 w 8"/>
                  <a:gd name="T7" fmla="*/ 6 h 6"/>
                  <a:gd name="T8" fmla="*/ 8 w 8"/>
                  <a:gd name="T9" fmla="*/ 6 h 6"/>
                  <a:gd name="T10" fmla="*/ 5 w 8"/>
                  <a:gd name="T11" fmla="*/ 6 h 6"/>
                  <a:gd name="T12" fmla="*/ 2 w 8"/>
                  <a:gd name="T13" fmla="*/ 6 h 6"/>
                  <a:gd name="T14" fmla="*/ 2 w 8"/>
                  <a:gd name="T15" fmla="*/ 6 h 6"/>
                  <a:gd name="T16" fmla="*/ 0 w 8"/>
                  <a:gd name="T17" fmla="*/ 6 h 6"/>
                  <a:gd name="T18" fmla="*/ 0 w 8"/>
                  <a:gd name="T19" fmla="*/ 6 h 6"/>
                  <a:gd name="T20" fmla="*/ 2 w 8"/>
                  <a:gd name="T21" fmla="*/ 3 h 6"/>
                  <a:gd name="T22" fmla="*/ 2 w 8"/>
                  <a:gd name="T23" fmla="*/ 0 h 6"/>
                  <a:gd name="T24" fmla="*/ 2 w 8"/>
                  <a:gd name="T25" fmla="*/ 0 h 6"/>
                  <a:gd name="T26" fmla="*/ 5 w 8"/>
                  <a:gd name="T27" fmla="*/ 0 h 6"/>
                  <a:gd name="T28" fmla="*/ 8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96" name="Freeform 4232"/>
              <p:cNvSpPr>
                <a:spLocks/>
              </p:cNvSpPr>
              <p:nvPr/>
            </p:nvSpPr>
            <p:spPr bwMode="auto">
              <a:xfrm>
                <a:off x="3006" y="3879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8 w 8"/>
                  <a:gd name="T9" fmla="*/ 8 h 8"/>
                  <a:gd name="T10" fmla="*/ 5 w 8"/>
                  <a:gd name="T11" fmla="*/ 8 h 8"/>
                  <a:gd name="T12" fmla="*/ 3 w 8"/>
                  <a:gd name="T13" fmla="*/ 8 h 8"/>
                  <a:gd name="T14" fmla="*/ 3 w 8"/>
                  <a:gd name="T15" fmla="*/ 8 h 8"/>
                  <a:gd name="T16" fmla="*/ 0 w 8"/>
                  <a:gd name="T17" fmla="*/ 8 h 8"/>
                  <a:gd name="T18" fmla="*/ 0 w 8"/>
                  <a:gd name="T19" fmla="*/ 5 h 8"/>
                  <a:gd name="T20" fmla="*/ 0 w 8"/>
                  <a:gd name="T21" fmla="*/ 3 h 8"/>
                  <a:gd name="T22" fmla="*/ 3 w 8"/>
                  <a:gd name="T23" fmla="*/ 3 h 8"/>
                  <a:gd name="T24" fmla="*/ 3 w 8"/>
                  <a:gd name="T25" fmla="*/ 0 h 8"/>
                  <a:gd name="T26" fmla="*/ 5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97" name="Freeform 4233"/>
              <p:cNvSpPr>
                <a:spLocks/>
              </p:cNvSpPr>
              <p:nvPr/>
            </p:nvSpPr>
            <p:spPr bwMode="auto">
              <a:xfrm>
                <a:off x="3011" y="3890"/>
                <a:ext cx="11" cy="8"/>
              </a:xfrm>
              <a:custGeom>
                <a:avLst/>
                <a:gdLst>
                  <a:gd name="T0" fmla="*/ 8 w 11"/>
                  <a:gd name="T1" fmla="*/ 0 h 8"/>
                  <a:gd name="T2" fmla="*/ 11 w 11"/>
                  <a:gd name="T3" fmla="*/ 2 h 8"/>
                  <a:gd name="T4" fmla="*/ 11 w 11"/>
                  <a:gd name="T5" fmla="*/ 5 h 8"/>
                  <a:gd name="T6" fmla="*/ 11 w 11"/>
                  <a:gd name="T7" fmla="*/ 5 h 8"/>
                  <a:gd name="T8" fmla="*/ 8 w 11"/>
                  <a:gd name="T9" fmla="*/ 8 h 8"/>
                  <a:gd name="T10" fmla="*/ 5 w 11"/>
                  <a:gd name="T11" fmla="*/ 8 h 8"/>
                  <a:gd name="T12" fmla="*/ 3 w 11"/>
                  <a:gd name="T13" fmla="*/ 8 h 8"/>
                  <a:gd name="T14" fmla="*/ 3 w 11"/>
                  <a:gd name="T15" fmla="*/ 8 h 8"/>
                  <a:gd name="T16" fmla="*/ 0 w 11"/>
                  <a:gd name="T17" fmla="*/ 8 h 8"/>
                  <a:gd name="T18" fmla="*/ 0 w 11"/>
                  <a:gd name="T19" fmla="*/ 5 h 8"/>
                  <a:gd name="T20" fmla="*/ 0 w 11"/>
                  <a:gd name="T21" fmla="*/ 2 h 8"/>
                  <a:gd name="T22" fmla="*/ 3 w 11"/>
                  <a:gd name="T23" fmla="*/ 2 h 8"/>
                  <a:gd name="T24" fmla="*/ 3 w 11"/>
                  <a:gd name="T25" fmla="*/ 0 h 8"/>
                  <a:gd name="T26" fmla="*/ 5 w 11"/>
                  <a:gd name="T27" fmla="*/ 0 h 8"/>
                  <a:gd name="T28" fmla="*/ 8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8" y="0"/>
                    </a:moveTo>
                    <a:lnTo>
                      <a:pt x="11" y="2"/>
                    </a:lnTo>
                    <a:lnTo>
                      <a:pt x="11" y="5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98" name="Freeform 4234"/>
              <p:cNvSpPr>
                <a:spLocks/>
              </p:cNvSpPr>
              <p:nvPr/>
            </p:nvSpPr>
            <p:spPr bwMode="auto">
              <a:xfrm>
                <a:off x="3077" y="3811"/>
                <a:ext cx="75" cy="84"/>
              </a:xfrm>
              <a:custGeom>
                <a:avLst/>
                <a:gdLst>
                  <a:gd name="T0" fmla="*/ 41 w 75"/>
                  <a:gd name="T1" fmla="*/ 0 h 84"/>
                  <a:gd name="T2" fmla="*/ 36 w 75"/>
                  <a:gd name="T3" fmla="*/ 0 h 84"/>
                  <a:gd name="T4" fmla="*/ 28 w 75"/>
                  <a:gd name="T5" fmla="*/ 0 h 84"/>
                  <a:gd name="T6" fmla="*/ 21 w 75"/>
                  <a:gd name="T7" fmla="*/ 3 h 84"/>
                  <a:gd name="T8" fmla="*/ 13 w 75"/>
                  <a:gd name="T9" fmla="*/ 8 h 84"/>
                  <a:gd name="T10" fmla="*/ 10 w 75"/>
                  <a:gd name="T11" fmla="*/ 13 h 84"/>
                  <a:gd name="T12" fmla="*/ 5 w 75"/>
                  <a:gd name="T13" fmla="*/ 21 h 84"/>
                  <a:gd name="T14" fmla="*/ 0 w 75"/>
                  <a:gd name="T15" fmla="*/ 34 h 84"/>
                  <a:gd name="T16" fmla="*/ 0 w 75"/>
                  <a:gd name="T17" fmla="*/ 50 h 84"/>
                  <a:gd name="T18" fmla="*/ 0 w 75"/>
                  <a:gd name="T19" fmla="*/ 55 h 84"/>
                  <a:gd name="T20" fmla="*/ 2 w 75"/>
                  <a:gd name="T21" fmla="*/ 63 h 84"/>
                  <a:gd name="T22" fmla="*/ 7 w 75"/>
                  <a:gd name="T23" fmla="*/ 73 h 84"/>
                  <a:gd name="T24" fmla="*/ 18 w 75"/>
                  <a:gd name="T25" fmla="*/ 81 h 84"/>
                  <a:gd name="T26" fmla="*/ 28 w 75"/>
                  <a:gd name="T27" fmla="*/ 84 h 84"/>
                  <a:gd name="T28" fmla="*/ 39 w 75"/>
                  <a:gd name="T29" fmla="*/ 81 h 84"/>
                  <a:gd name="T30" fmla="*/ 49 w 75"/>
                  <a:gd name="T31" fmla="*/ 73 h 84"/>
                  <a:gd name="T32" fmla="*/ 60 w 75"/>
                  <a:gd name="T33" fmla="*/ 63 h 84"/>
                  <a:gd name="T34" fmla="*/ 70 w 75"/>
                  <a:gd name="T35" fmla="*/ 50 h 84"/>
                  <a:gd name="T36" fmla="*/ 75 w 75"/>
                  <a:gd name="T37" fmla="*/ 34 h 84"/>
                  <a:gd name="T38" fmla="*/ 73 w 75"/>
                  <a:gd name="T39" fmla="*/ 21 h 84"/>
                  <a:gd name="T40" fmla="*/ 68 w 75"/>
                  <a:gd name="T41" fmla="*/ 8 h 84"/>
                  <a:gd name="T42" fmla="*/ 55 w 75"/>
                  <a:gd name="T43" fmla="*/ 3 h 84"/>
                  <a:gd name="T44" fmla="*/ 41 w 75"/>
                  <a:gd name="T45" fmla="*/ 0 h 8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75"/>
                  <a:gd name="T70" fmla="*/ 0 h 84"/>
                  <a:gd name="T71" fmla="*/ 75 w 75"/>
                  <a:gd name="T72" fmla="*/ 84 h 8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75" h="84">
                    <a:moveTo>
                      <a:pt x="41" y="0"/>
                    </a:moveTo>
                    <a:lnTo>
                      <a:pt x="36" y="0"/>
                    </a:lnTo>
                    <a:lnTo>
                      <a:pt x="28" y="0"/>
                    </a:lnTo>
                    <a:lnTo>
                      <a:pt x="21" y="3"/>
                    </a:lnTo>
                    <a:lnTo>
                      <a:pt x="13" y="8"/>
                    </a:lnTo>
                    <a:lnTo>
                      <a:pt x="10" y="13"/>
                    </a:lnTo>
                    <a:lnTo>
                      <a:pt x="5" y="21"/>
                    </a:lnTo>
                    <a:lnTo>
                      <a:pt x="0" y="34"/>
                    </a:lnTo>
                    <a:lnTo>
                      <a:pt x="0" y="50"/>
                    </a:lnTo>
                    <a:lnTo>
                      <a:pt x="0" y="55"/>
                    </a:lnTo>
                    <a:lnTo>
                      <a:pt x="2" y="63"/>
                    </a:lnTo>
                    <a:lnTo>
                      <a:pt x="7" y="73"/>
                    </a:lnTo>
                    <a:lnTo>
                      <a:pt x="18" y="81"/>
                    </a:lnTo>
                    <a:lnTo>
                      <a:pt x="28" y="84"/>
                    </a:lnTo>
                    <a:lnTo>
                      <a:pt x="39" y="81"/>
                    </a:lnTo>
                    <a:lnTo>
                      <a:pt x="49" y="73"/>
                    </a:lnTo>
                    <a:lnTo>
                      <a:pt x="60" y="63"/>
                    </a:lnTo>
                    <a:lnTo>
                      <a:pt x="70" y="50"/>
                    </a:lnTo>
                    <a:lnTo>
                      <a:pt x="75" y="34"/>
                    </a:lnTo>
                    <a:lnTo>
                      <a:pt x="73" y="21"/>
                    </a:lnTo>
                    <a:lnTo>
                      <a:pt x="68" y="8"/>
                    </a:lnTo>
                    <a:lnTo>
                      <a:pt x="55" y="3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599" name="Freeform 4235"/>
              <p:cNvSpPr>
                <a:spLocks/>
              </p:cNvSpPr>
              <p:nvPr/>
            </p:nvSpPr>
            <p:spPr bwMode="auto">
              <a:xfrm>
                <a:off x="3090" y="3809"/>
                <a:ext cx="28" cy="10"/>
              </a:xfrm>
              <a:custGeom>
                <a:avLst/>
                <a:gdLst>
                  <a:gd name="T0" fmla="*/ 2 w 28"/>
                  <a:gd name="T1" fmla="*/ 10 h 10"/>
                  <a:gd name="T2" fmla="*/ 2 w 28"/>
                  <a:gd name="T3" fmla="*/ 10 h 10"/>
                  <a:gd name="T4" fmla="*/ 5 w 28"/>
                  <a:gd name="T5" fmla="*/ 7 h 10"/>
                  <a:gd name="T6" fmla="*/ 8 w 28"/>
                  <a:gd name="T7" fmla="*/ 5 h 10"/>
                  <a:gd name="T8" fmla="*/ 10 w 28"/>
                  <a:gd name="T9" fmla="*/ 5 h 10"/>
                  <a:gd name="T10" fmla="*/ 15 w 28"/>
                  <a:gd name="T11" fmla="*/ 5 h 10"/>
                  <a:gd name="T12" fmla="*/ 18 w 28"/>
                  <a:gd name="T13" fmla="*/ 5 h 10"/>
                  <a:gd name="T14" fmla="*/ 23 w 28"/>
                  <a:gd name="T15" fmla="*/ 2 h 10"/>
                  <a:gd name="T16" fmla="*/ 26 w 28"/>
                  <a:gd name="T17" fmla="*/ 5 h 10"/>
                  <a:gd name="T18" fmla="*/ 28 w 28"/>
                  <a:gd name="T19" fmla="*/ 5 h 10"/>
                  <a:gd name="T20" fmla="*/ 28 w 28"/>
                  <a:gd name="T21" fmla="*/ 0 h 10"/>
                  <a:gd name="T22" fmla="*/ 26 w 28"/>
                  <a:gd name="T23" fmla="*/ 0 h 10"/>
                  <a:gd name="T24" fmla="*/ 23 w 28"/>
                  <a:gd name="T25" fmla="*/ 0 h 10"/>
                  <a:gd name="T26" fmla="*/ 18 w 28"/>
                  <a:gd name="T27" fmla="*/ 0 h 10"/>
                  <a:gd name="T28" fmla="*/ 15 w 28"/>
                  <a:gd name="T29" fmla="*/ 0 h 10"/>
                  <a:gd name="T30" fmla="*/ 10 w 28"/>
                  <a:gd name="T31" fmla="*/ 2 h 10"/>
                  <a:gd name="T32" fmla="*/ 5 w 28"/>
                  <a:gd name="T33" fmla="*/ 2 h 10"/>
                  <a:gd name="T34" fmla="*/ 2 w 28"/>
                  <a:gd name="T35" fmla="*/ 5 h 10"/>
                  <a:gd name="T36" fmla="*/ 0 w 28"/>
                  <a:gd name="T37" fmla="*/ 7 h 10"/>
                  <a:gd name="T38" fmla="*/ 0 w 28"/>
                  <a:gd name="T39" fmla="*/ 7 h 10"/>
                  <a:gd name="T40" fmla="*/ 2 w 28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8"/>
                  <a:gd name="T64" fmla="*/ 0 h 10"/>
                  <a:gd name="T65" fmla="*/ 28 w 28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8" h="10">
                    <a:moveTo>
                      <a:pt x="2" y="10"/>
                    </a:moveTo>
                    <a:lnTo>
                      <a:pt x="2" y="10"/>
                    </a:lnTo>
                    <a:lnTo>
                      <a:pt x="5" y="7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5" y="5"/>
                    </a:lnTo>
                    <a:lnTo>
                      <a:pt x="18" y="5"/>
                    </a:lnTo>
                    <a:lnTo>
                      <a:pt x="23" y="2"/>
                    </a:lnTo>
                    <a:lnTo>
                      <a:pt x="26" y="5"/>
                    </a:lnTo>
                    <a:lnTo>
                      <a:pt x="28" y="5"/>
                    </a:lnTo>
                    <a:lnTo>
                      <a:pt x="28" y="0"/>
                    </a:lnTo>
                    <a:lnTo>
                      <a:pt x="26" y="0"/>
                    </a:lnTo>
                    <a:lnTo>
                      <a:pt x="23" y="0"/>
                    </a:lnTo>
                    <a:lnTo>
                      <a:pt x="18" y="0"/>
                    </a:lnTo>
                    <a:lnTo>
                      <a:pt x="15" y="0"/>
                    </a:lnTo>
                    <a:lnTo>
                      <a:pt x="10" y="2"/>
                    </a:lnTo>
                    <a:lnTo>
                      <a:pt x="5" y="2"/>
                    </a:lnTo>
                    <a:lnTo>
                      <a:pt x="2" y="5"/>
                    </a:lnTo>
                    <a:lnTo>
                      <a:pt x="0" y="7"/>
                    </a:lnTo>
                    <a:lnTo>
                      <a:pt x="2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00" name="Freeform 4236"/>
              <p:cNvSpPr>
                <a:spLocks/>
              </p:cNvSpPr>
              <p:nvPr/>
            </p:nvSpPr>
            <p:spPr bwMode="auto">
              <a:xfrm>
                <a:off x="3077" y="3816"/>
                <a:ext cx="15" cy="29"/>
              </a:xfrm>
              <a:custGeom>
                <a:avLst/>
                <a:gdLst>
                  <a:gd name="T0" fmla="*/ 2 w 15"/>
                  <a:gd name="T1" fmla="*/ 29 h 29"/>
                  <a:gd name="T2" fmla="*/ 2 w 15"/>
                  <a:gd name="T3" fmla="*/ 29 h 29"/>
                  <a:gd name="T4" fmla="*/ 2 w 15"/>
                  <a:gd name="T5" fmla="*/ 27 h 29"/>
                  <a:gd name="T6" fmla="*/ 5 w 15"/>
                  <a:gd name="T7" fmla="*/ 24 h 29"/>
                  <a:gd name="T8" fmla="*/ 5 w 15"/>
                  <a:gd name="T9" fmla="*/ 19 h 29"/>
                  <a:gd name="T10" fmla="*/ 7 w 15"/>
                  <a:gd name="T11" fmla="*/ 16 h 29"/>
                  <a:gd name="T12" fmla="*/ 7 w 15"/>
                  <a:gd name="T13" fmla="*/ 11 h 29"/>
                  <a:gd name="T14" fmla="*/ 10 w 15"/>
                  <a:gd name="T15" fmla="*/ 8 h 29"/>
                  <a:gd name="T16" fmla="*/ 13 w 15"/>
                  <a:gd name="T17" fmla="*/ 6 h 29"/>
                  <a:gd name="T18" fmla="*/ 15 w 15"/>
                  <a:gd name="T19" fmla="*/ 3 h 29"/>
                  <a:gd name="T20" fmla="*/ 13 w 15"/>
                  <a:gd name="T21" fmla="*/ 0 h 29"/>
                  <a:gd name="T22" fmla="*/ 10 w 15"/>
                  <a:gd name="T23" fmla="*/ 3 h 29"/>
                  <a:gd name="T24" fmla="*/ 7 w 15"/>
                  <a:gd name="T25" fmla="*/ 6 h 29"/>
                  <a:gd name="T26" fmla="*/ 5 w 15"/>
                  <a:gd name="T27" fmla="*/ 11 h 29"/>
                  <a:gd name="T28" fmla="*/ 5 w 15"/>
                  <a:gd name="T29" fmla="*/ 13 h 29"/>
                  <a:gd name="T30" fmla="*/ 2 w 15"/>
                  <a:gd name="T31" fmla="*/ 19 h 29"/>
                  <a:gd name="T32" fmla="*/ 0 w 15"/>
                  <a:gd name="T33" fmla="*/ 21 h 29"/>
                  <a:gd name="T34" fmla="*/ 0 w 15"/>
                  <a:gd name="T35" fmla="*/ 27 h 29"/>
                  <a:gd name="T36" fmla="*/ 0 w 15"/>
                  <a:gd name="T37" fmla="*/ 29 h 29"/>
                  <a:gd name="T38" fmla="*/ 0 w 15"/>
                  <a:gd name="T39" fmla="*/ 29 h 29"/>
                  <a:gd name="T40" fmla="*/ 2 w 1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29"/>
                  <a:gd name="T65" fmla="*/ 15 w 1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29">
                    <a:moveTo>
                      <a:pt x="2" y="29"/>
                    </a:moveTo>
                    <a:lnTo>
                      <a:pt x="2" y="29"/>
                    </a:lnTo>
                    <a:lnTo>
                      <a:pt x="2" y="27"/>
                    </a:lnTo>
                    <a:lnTo>
                      <a:pt x="5" y="24"/>
                    </a:lnTo>
                    <a:lnTo>
                      <a:pt x="5" y="19"/>
                    </a:lnTo>
                    <a:lnTo>
                      <a:pt x="7" y="16"/>
                    </a:lnTo>
                    <a:lnTo>
                      <a:pt x="7" y="11"/>
                    </a:lnTo>
                    <a:lnTo>
                      <a:pt x="10" y="8"/>
                    </a:lnTo>
                    <a:lnTo>
                      <a:pt x="13" y="6"/>
                    </a:lnTo>
                    <a:lnTo>
                      <a:pt x="15" y="3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7" y="6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2" y="19"/>
                    </a:lnTo>
                    <a:lnTo>
                      <a:pt x="0" y="21"/>
                    </a:lnTo>
                    <a:lnTo>
                      <a:pt x="0" y="27"/>
                    </a:lnTo>
                    <a:lnTo>
                      <a:pt x="0" y="29"/>
                    </a:lnTo>
                    <a:lnTo>
                      <a:pt x="2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01" name="Freeform 4237"/>
              <p:cNvSpPr>
                <a:spLocks/>
              </p:cNvSpPr>
              <p:nvPr/>
            </p:nvSpPr>
            <p:spPr bwMode="auto">
              <a:xfrm>
                <a:off x="3074" y="3845"/>
                <a:ext cx="5" cy="29"/>
              </a:xfrm>
              <a:custGeom>
                <a:avLst/>
                <a:gdLst>
                  <a:gd name="T0" fmla="*/ 5 w 5"/>
                  <a:gd name="T1" fmla="*/ 29 h 29"/>
                  <a:gd name="T2" fmla="*/ 5 w 5"/>
                  <a:gd name="T3" fmla="*/ 29 h 29"/>
                  <a:gd name="T4" fmla="*/ 5 w 5"/>
                  <a:gd name="T5" fmla="*/ 24 h 29"/>
                  <a:gd name="T6" fmla="*/ 5 w 5"/>
                  <a:gd name="T7" fmla="*/ 21 h 29"/>
                  <a:gd name="T8" fmla="*/ 5 w 5"/>
                  <a:gd name="T9" fmla="*/ 19 h 29"/>
                  <a:gd name="T10" fmla="*/ 5 w 5"/>
                  <a:gd name="T11" fmla="*/ 16 h 29"/>
                  <a:gd name="T12" fmla="*/ 5 w 5"/>
                  <a:gd name="T13" fmla="*/ 11 h 29"/>
                  <a:gd name="T14" fmla="*/ 5 w 5"/>
                  <a:gd name="T15" fmla="*/ 8 h 29"/>
                  <a:gd name="T16" fmla="*/ 5 w 5"/>
                  <a:gd name="T17" fmla="*/ 5 h 29"/>
                  <a:gd name="T18" fmla="*/ 5 w 5"/>
                  <a:gd name="T19" fmla="*/ 0 h 29"/>
                  <a:gd name="T20" fmla="*/ 3 w 5"/>
                  <a:gd name="T21" fmla="*/ 0 h 29"/>
                  <a:gd name="T22" fmla="*/ 3 w 5"/>
                  <a:gd name="T23" fmla="*/ 3 h 29"/>
                  <a:gd name="T24" fmla="*/ 0 w 5"/>
                  <a:gd name="T25" fmla="*/ 8 h 29"/>
                  <a:gd name="T26" fmla="*/ 0 w 5"/>
                  <a:gd name="T27" fmla="*/ 11 h 29"/>
                  <a:gd name="T28" fmla="*/ 0 w 5"/>
                  <a:gd name="T29" fmla="*/ 16 h 29"/>
                  <a:gd name="T30" fmla="*/ 0 w 5"/>
                  <a:gd name="T31" fmla="*/ 19 h 29"/>
                  <a:gd name="T32" fmla="*/ 0 w 5"/>
                  <a:gd name="T33" fmla="*/ 21 h 29"/>
                  <a:gd name="T34" fmla="*/ 3 w 5"/>
                  <a:gd name="T35" fmla="*/ 26 h 29"/>
                  <a:gd name="T36" fmla="*/ 3 w 5"/>
                  <a:gd name="T37" fmla="*/ 29 h 29"/>
                  <a:gd name="T38" fmla="*/ 3 w 5"/>
                  <a:gd name="T39" fmla="*/ 29 h 29"/>
                  <a:gd name="T40" fmla="*/ 5 w 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9"/>
                  <a:gd name="T65" fmla="*/ 5 w 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9">
                    <a:moveTo>
                      <a:pt x="5" y="29"/>
                    </a:moveTo>
                    <a:lnTo>
                      <a:pt x="5" y="29"/>
                    </a:lnTo>
                    <a:lnTo>
                      <a:pt x="5" y="24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5" y="16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3" y="3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3" y="26"/>
                    </a:lnTo>
                    <a:lnTo>
                      <a:pt x="3" y="29"/>
                    </a:lnTo>
                    <a:lnTo>
                      <a:pt x="5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02" name="Freeform 4238"/>
              <p:cNvSpPr>
                <a:spLocks/>
              </p:cNvSpPr>
              <p:nvPr/>
            </p:nvSpPr>
            <p:spPr bwMode="auto">
              <a:xfrm>
                <a:off x="3077" y="3874"/>
                <a:ext cx="21" cy="18"/>
              </a:xfrm>
              <a:custGeom>
                <a:avLst/>
                <a:gdLst>
                  <a:gd name="T0" fmla="*/ 21 w 21"/>
                  <a:gd name="T1" fmla="*/ 16 h 18"/>
                  <a:gd name="T2" fmla="*/ 21 w 21"/>
                  <a:gd name="T3" fmla="*/ 16 h 18"/>
                  <a:gd name="T4" fmla="*/ 18 w 21"/>
                  <a:gd name="T5" fmla="*/ 13 h 18"/>
                  <a:gd name="T6" fmla="*/ 15 w 21"/>
                  <a:gd name="T7" fmla="*/ 13 h 18"/>
                  <a:gd name="T8" fmla="*/ 13 w 21"/>
                  <a:gd name="T9" fmla="*/ 10 h 18"/>
                  <a:gd name="T10" fmla="*/ 10 w 21"/>
                  <a:gd name="T11" fmla="*/ 8 h 18"/>
                  <a:gd name="T12" fmla="*/ 7 w 21"/>
                  <a:gd name="T13" fmla="*/ 5 h 18"/>
                  <a:gd name="T14" fmla="*/ 5 w 21"/>
                  <a:gd name="T15" fmla="*/ 5 h 18"/>
                  <a:gd name="T16" fmla="*/ 5 w 21"/>
                  <a:gd name="T17" fmla="*/ 3 h 18"/>
                  <a:gd name="T18" fmla="*/ 2 w 21"/>
                  <a:gd name="T19" fmla="*/ 0 h 18"/>
                  <a:gd name="T20" fmla="*/ 0 w 21"/>
                  <a:gd name="T21" fmla="*/ 0 h 18"/>
                  <a:gd name="T22" fmla="*/ 0 w 21"/>
                  <a:gd name="T23" fmla="*/ 3 h 18"/>
                  <a:gd name="T24" fmla="*/ 2 w 21"/>
                  <a:gd name="T25" fmla="*/ 5 h 18"/>
                  <a:gd name="T26" fmla="*/ 5 w 21"/>
                  <a:gd name="T27" fmla="*/ 8 h 18"/>
                  <a:gd name="T28" fmla="*/ 7 w 21"/>
                  <a:gd name="T29" fmla="*/ 10 h 18"/>
                  <a:gd name="T30" fmla="*/ 10 w 21"/>
                  <a:gd name="T31" fmla="*/ 13 h 18"/>
                  <a:gd name="T32" fmla="*/ 13 w 21"/>
                  <a:gd name="T33" fmla="*/ 16 h 18"/>
                  <a:gd name="T34" fmla="*/ 15 w 21"/>
                  <a:gd name="T35" fmla="*/ 18 h 18"/>
                  <a:gd name="T36" fmla="*/ 18 w 21"/>
                  <a:gd name="T37" fmla="*/ 18 h 18"/>
                  <a:gd name="T38" fmla="*/ 18 w 21"/>
                  <a:gd name="T39" fmla="*/ 18 h 18"/>
                  <a:gd name="T40" fmla="*/ 21 w 21"/>
                  <a:gd name="T41" fmla="*/ 16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8"/>
                  <a:gd name="T65" fmla="*/ 21 w 21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8">
                    <a:moveTo>
                      <a:pt x="21" y="16"/>
                    </a:moveTo>
                    <a:lnTo>
                      <a:pt x="21" y="16"/>
                    </a:lnTo>
                    <a:lnTo>
                      <a:pt x="18" y="13"/>
                    </a:lnTo>
                    <a:lnTo>
                      <a:pt x="15" y="13"/>
                    </a:lnTo>
                    <a:lnTo>
                      <a:pt x="13" y="10"/>
                    </a:lnTo>
                    <a:lnTo>
                      <a:pt x="10" y="8"/>
                    </a:lnTo>
                    <a:lnTo>
                      <a:pt x="7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5" y="8"/>
                    </a:lnTo>
                    <a:lnTo>
                      <a:pt x="7" y="10"/>
                    </a:lnTo>
                    <a:lnTo>
                      <a:pt x="10" y="13"/>
                    </a:lnTo>
                    <a:lnTo>
                      <a:pt x="13" y="16"/>
                    </a:lnTo>
                    <a:lnTo>
                      <a:pt x="15" y="18"/>
                    </a:lnTo>
                    <a:lnTo>
                      <a:pt x="18" y="18"/>
                    </a:lnTo>
                    <a:lnTo>
                      <a:pt x="21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03" name="Freeform 4239"/>
              <p:cNvSpPr>
                <a:spLocks/>
              </p:cNvSpPr>
              <p:nvPr/>
            </p:nvSpPr>
            <p:spPr bwMode="auto">
              <a:xfrm>
                <a:off x="3095" y="3890"/>
                <a:ext cx="21" cy="8"/>
              </a:xfrm>
              <a:custGeom>
                <a:avLst/>
                <a:gdLst>
                  <a:gd name="T0" fmla="*/ 18 w 21"/>
                  <a:gd name="T1" fmla="*/ 2 h 8"/>
                  <a:gd name="T2" fmla="*/ 18 w 21"/>
                  <a:gd name="T3" fmla="*/ 2 h 8"/>
                  <a:gd name="T4" fmla="*/ 18 w 21"/>
                  <a:gd name="T5" fmla="*/ 2 h 8"/>
                  <a:gd name="T6" fmla="*/ 16 w 21"/>
                  <a:gd name="T7" fmla="*/ 2 h 8"/>
                  <a:gd name="T8" fmla="*/ 13 w 21"/>
                  <a:gd name="T9" fmla="*/ 2 h 8"/>
                  <a:gd name="T10" fmla="*/ 10 w 21"/>
                  <a:gd name="T11" fmla="*/ 2 h 8"/>
                  <a:gd name="T12" fmla="*/ 8 w 21"/>
                  <a:gd name="T13" fmla="*/ 2 h 8"/>
                  <a:gd name="T14" fmla="*/ 5 w 21"/>
                  <a:gd name="T15" fmla="*/ 2 h 8"/>
                  <a:gd name="T16" fmla="*/ 3 w 21"/>
                  <a:gd name="T17" fmla="*/ 0 h 8"/>
                  <a:gd name="T18" fmla="*/ 3 w 21"/>
                  <a:gd name="T19" fmla="*/ 0 h 8"/>
                  <a:gd name="T20" fmla="*/ 0 w 21"/>
                  <a:gd name="T21" fmla="*/ 2 h 8"/>
                  <a:gd name="T22" fmla="*/ 3 w 21"/>
                  <a:gd name="T23" fmla="*/ 5 h 8"/>
                  <a:gd name="T24" fmla="*/ 5 w 21"/>
                  <a:gd name="T25" fmla="*/ 5 h 8"/>
                  <a:gd name="T26" fmla="*/ 8 w 21"/>
                  <a:gd name="T27" fmla="*/ 5 h 8"/>
                  <a:gd name="T28" fmla="*/ 10 w 21"/>
                  <a:gd name="T29" fmla="*/ 5 h 8"/>
                  <a:gd name="T30" fmla="*/ 13 w 21"/>
                  <a:gd name="T31" fmla="*/ 8 h 8"/>
                  <a:gd name="T32" fmla="*/ 16 w 21"/>
                  <a:gd name="T33" fmla="*/ 5 h 8"/>
                  <a:gd name="T34" fmla="*/ 18 w 21"/>
                  <a:gd name="T35" fmla="*/ 5 h 8"/>
                  <a:gd name="T36" fmla="*/ 21 w 21"/>
                  <a:gd name="T37" fmla="*/ 5 h 8"/>
                  <a:gd name="T38" fmla="*/ 21 w 21"/>
                  <a:gd name="T39" fmla="*/ 5 h 8"/>
                  <a:gd name="T40" fmla="*/ 18 w 21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18" y="2"/>
                    </a:moveTo>
                    <a:lnTo>
                      <a:pt x="18" y="2"/>
                    </a:lnTo>
                    <a:lnTo>
                      <a:pt x="16" y="2"/>
                    </a:lnTo>
                    <a:lnTo>
                      <a:pt x="13" y="2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3" y="8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21" y="5"/>
                    </a:lnTo>
                    <a:lnTo>
                      <a:pt x="18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04" name="Freeform 4240"/>
              <p:cNvSpPr>
                <a:spLocks/>
              </p:cNvSpPr>
              <p:nvPr/>
            </p:nvSpPr>
            <p:spPr bwMode="auto">
              <a:xfrm>
                <a:off x="3113" y="3871"/>
                <a:ext cx="26" cy="24"/>
              </a:xfrm>
              <a:custGeom>
                <a:avLst/>
                <a:gdLst>
                  <a:gd name="T0" fmla="*/ 21 w 26"/>
                  <a:gd name="T1" fmla="*/ 0 h 24"/>
                  <a:gd name="T2" fmla="*/ 21 w 26"/>
                  <a:gd name="T3" fmla="*/ 0 h 24"/>
                  <a:gd name="T4" fmla="*/ 21 w 26"/>
                  <a:gd name="T5" fmla="*/ 6 h 24"/>
                  <a:gd name="T6" fmla="*/ 19 w 26"/>
                  <a:gd name="T7" fmla="*/ 8 h 24"/>
                  <a:gd name="T8" fmla="*/ 16 w 26"/>
                  <a:gd name="T9" fmla="*/ 11 h 24"/>
                  <a:gd name="T10" fmla="*/ 13 w 26"/>
                  <a:gd name="T11" fmla="*/ 13 h 24"/>
                  <a:gd name="T12" fmla="*/ 11 w 26"/>
                  <a:gd name="T13" fmla="*/ 16 h 24"/>
                  <a:gd name="T14" fmla="*/ 8 w 26"/>
                  <a:gd name="T15" fmla="*/ 16 h 24"/>
                  <a:gd name="T16" fmla="*/ 5 w 26"/>
                  <a:gd name="T17" fmla="*/ 19 h 24"/>
                  <a:gd name="T18" fmla="*/ 0 w 26"/>
                  <a:gd name="T19" fmla="*/ 21 h 24"/>
                  <a:gd name="T20" fmla="*/ 3 w 26"/>
                  <a:gd name="T21" fmla="*/ 24 h 24"/>
                  <a:gd name="T22" fmla="*/ 5 w 26"/>
                  <a:gd name="T23" fmla="*/ 21 h 24"/>
                  <a:gd name="T24" fmla="*/ 11 w 26"/>
                  <a:gd name="T25" fmla="*/ 21 h 24"/>
                  <a:gd name="T26" fmla="*/ 13 w 26"/>
                  <a:gd name="T27" fmla="*/ 19 h 24"/>
                  <a:gd name="T28" fmla="*/ 16 w 26"/>
                  <a:gd name="T29" fmla="*/ 16 h 24"/>
                  <a:gd name="T30" fmla="*/ 19 w 26"/>
                  <a:gd name="T31" fmla="*/ 13 h 24"/>
                  <a:gd name="T32" fmla="*/ 21 w 26"/>
                  <a:gd name="T33" fmla="*/ 11 h 24"/>
                  <a:gd name="T34" fmla="*/ 24 w 26"/>
                  <a:gd name="T35" fmla="*/ 6 h 24"/>
                  <a:gd name="T36" fmla="*/ 26 w 26"/>
                  <a:gd name="T37" fmla="*/ 3 h 24"/>
                  <a:gd name="T38" fmla="*/ 26 w 26"/>
                  <a:gd name="T39" fmla="*/ 3 h 24"/>
                  <a:gd name="T40" fmla="*/ 21 w 26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4"/>
                  <a:gd name="T65" fmla="*/ 26 w 26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4">
                    <a:moveTo>
                      <a:pt x="21" y="0"/>
                    </a:moveTo>
                    <a:lnTo>
                      <a:pt x="21" y="0"/>
                    </a:lnTo>
                    <a:lnTo>
                      <a:pt x="21" y="6"/>
                    </a:lnTo>
                    <a:lnTo>
                      <a:pt x="19" y="8"/>
                    </a:lnTo>
                    <a:lnTo>
                      <a:pt x="16" y="11"/>
                    </a:lnTo>
                    <a:lnTo>
                      <a:pt x="13" y="13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5" y="19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5" y="21"/>
                    </a:lnTo>
                    <a:lnTo>
                      <a:pt x="11" y="21"/>
                    </a:lnTo>
                    <a:lnTo>
                      <a:pt x="13" y="19"/>
                    </a:lnTo>
                    <a:lnTo>
                      <a:pt x="16" y="16"/>
                    </a:lnTo>
                    <a:lnTo>
                      <a:pt x="19" y="13"/>
                    </a:lnTo>
                    <a:lnTo>
                      <a:pt x="21" y="11"/>
                    </a:lnTo>
                    <a:lnTo>
                      <a:pt x="24" y="6"/>
                    </a:lnTo>
                    <a:lnTo>
                      <a:pt x="26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05" name="Freeform 4241"/>
              <p:cNvSpPr>
                <a:spLocks/>
              </p:cNvSpPr>
              <p:nvPr/>
            </p:nvSpPr>
            <p:spPr bwMode="auto">
              <a:xfrm>
                <a:off x="3134" y="3845"/>
                <a:ext cx="21" cy="29"/>
              </a:xfrm>
              <a:custGeom>
                <a:avLst/>
                <a:gdLst>
                  <a:gd name="T0" fmla="*/ 16 w 21"/>
                  <a:gd name="T1" fmla="*/ 0 h 29"/>
                  <a:gd name="T2" fmla="*/ 16 w 21"/>
                  <a:gd name="T3" fmla="*/ 0 h 29"/>
                  <a:gd name="T4" fmla="*/ 16 w 21"/>
                  <a:gd name="T5" fmla="*/ 3 h 29"/>
                  <a:gd name="T6" fmla="*/ 13 w 21"/>
                  <a:gd name="T7" fmla="*/ 8 h 29"/>
                  <a:gd name="T8" fmla="*/ 13 w 21"/>
                  <a:gd name="T9" fmla="*/ 11 h 29"/>
                  <a:gd name="T10" fmla="*/ 11 w 21"/>
                  <a:gd name="T11" fmla="*/ 13 h 29"/>
                  <a:gd name="T12" fmla="*/ 8 w 21"/>
                  <a:gd name="T13" fmla="*/ 19 h 29"/>
                  <a:gd name="T14" fmla="*/ 5 w 21"/>
                  <a:gd name="T15" fmla="*/ 21 h 29"/>
                  <a:gd name="T16" fmla="*/ 3 w 21"/>
                  <a:gd name="T17" fmla="*/ 24 h 29"/>
                  <a:gd name="T18" fmla="*/ 0 w 21"/>
                  <a:gd name="T19" fmla="*/ 26 h 29"/>
                  <a:gd name="T20" fmla="*/ 5 w 21"/>
                  <a:gd name="T21" fmla="*/ 29 h 29"/>
                  <a:gd name="T22" fmla="*/ 8 w 21"/>
                  <a:gd name="T23" fmla="*/ 26 h 29"/>
                  <a:gd name="T24" fmla="*/ 8 w 21"/>
                  <a:gd name="T25" fmla="*/ 24 h 29"/>
                  <a:gd name="T26" fmla="*/ 11 w 21"/>
                  <a:gd name="T27" fmla="*/ 21 h 29"/>
                  <a:gd name="T28" fmla="*/ 13 w 21"/>
                  <a:gd name="T29" fmla="*/ 16 h 29"/>
                  <a:gd name="T30" fmla="*/ 16 w 21"/>
                  <a:gd name="T31" fmla="*/ 13 h 29"/>
                  <a:gd name="T32" fmla="*/ 18 w 21"/>
                  <a:gd name="T33" fmla="*/ 8 h 29"/>
                  <a:gd name="T34" fmla="*/ 18 w 21"/>
                  <a:gd name="T35" fmla="*/ 5 h 29"/>
                  <a:gd name="T36" fmla="*/ 21 w 21"/>
                  <a:gd name="T37" fmla="*/ 0 h 29"/>
                  <a:gd name="T38" fmla="*/ 21 w 21"/>
                  <a:gd name="T39" fmla="*/ 0 h 29"/>
                  <a:gd name="T40" fmla="*/ 16 w 21"/>
                  <a:gd name="T41" fmla="*/ 0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9"/>
                  <a:gd name="T65" fmla="*/ 21 w 21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9">
                    <a:moveTo>
                      <a:pt x="16" y="0"/>
                    </a:moveTo>
                    <a:lnTo>
                      <a:pt x="16" y="0"/>
                    </a:lnTo>
                    <a:lnTo>
                      <a:pt x="16" y="3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1" y="13"/>
                    </a:lnTo>
                    <a:lnTo>
                      <a:pt x="8" y="19"/>
                    </a:lnTo>
                    <a:lnTo>
                      <a:pt x="5" y="21"/>
                    </a:lnTo>
                    <a:lnTo>
                      <a:pt x="3" y="24"/>
                    </a:lnTo>
                    <a:lnTo>
                      <a:pt x="0" y="26"/>
                    </a:lnTo>
                    <a:lnTo>
                      <a:pt x="5" y="29"/>
                    </a:lnTo>
                    <a:lnTo>
                      <a:pt x="8" y="26"/>
                    </a:lnTo>
                    <a:lnTo>
                      <a:pt x="8" y="24"/>
                    </a:lnTo>
                    <a:lnTo>
                      <a:pt x="11" y="21"/>
                    </a:lnTo>
                    <a:lnTo>
                      <a:pt x="13" y="16"/>
                    </a:lnTo>
                    <a:lnTo>
                      <a:pt x="16" y="13"/>
                    </a:lnTo>
                    <a:lnTo>
                      <a:pt x="18" y="8"/>
                    </a:lnTo>
                    <a:lnTo>
                      <a:pt x="18" y="5"/>
                    </a:lnTo>
                    <a:lnTo>
                      <a:pt x="21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06" name="Freeform 4242"/>
              <p:cNvSpPr>
                <a:spLocks/>
              </p:cNvSpPr>
              <p:nvPr/>
            </p:nvSpPr>
            <p:spPr bwMode="auto">
              <a:xfrm>
                <a:off x="3142" y="3819"/>
                <a:ext cx="13" cy="26"/>
              </a:xfrm>
              <a:custGeom>
                <a:avLst/>
                <a:gdLst>
                  <a:gd name="T0" fmla="*/ 0 w 13"/>
                  <a:gd name="T1" fmla="*/ 3 h 26"/>
                  <a:gd name="T2" fmla="*/ 0 w 13"/>
                  <a:gd name="T3" fmla="*/ 3 h 26"/>
                  <a:gd name="T4" fmla="*/ 3 w 13"/>
                  <a:gd name="T5" fmla="*/ 5 h 26"/>
                  <a:gd name="T6" fmla="*/ 5 w 13"/>
                  <a:gd name="T7" fmla="*/ 8 h 26"/>
                  <a:gd name="T8" fmla="*/ 5 w 13"/>
                  <a:gd name="T9" fmla="*/ 10 h 26"/>
                  <a:gd name="T10" fmla="*/ 8 w 13"/>
                  <a:gd name="T11" fmla="*/ 13 h 26"/>
                  <a:gd name="T12" fmla="*/ 8 w 13"/>
                  <a:gd name="T13" fmla="*/ 16 h 26"/>
                  <a:gd name="T14" fmla="*/ 8 w 13"/>
                  <a:gd name="T15" fmla="*/ 21 h 26"/>
                  <a:gd name="T16" fmla="*/ 8 w 13"/>
                  <a:gd name="T17" fmla="*/ 24 h 26"/>
                  <a:gd name="T18" fmla="*/ 8 w 13"/>
                  <a:gd name="T19" fmla="*/ 26 h 26"/>
                  <a:gd name="T20" fmla="*/ 13 w 13"/>
                  <a:gd name="T21" fmla="*/ 26 h 26"/>
                  <a:gd name="T22" fmla="*/ 13 w 13"/>
                  <a:gd name="T23" fmla="*/ 24 h 26"/>
                  <a:gd name="T24" fmla="*/ 13 w 13"/>
                  <a:gd name="T25" fmla="*/ 18 h 26"/>
                  <a:gd name="T26" fmla="*/ 10 w 13"/>
                  <a:gd name="T27" fmla="*/ 16 h 26"/>
                  <a:gd name="T28" fmla="*/ 10 w 13"/>
                  <a:gd name="T29" fmla="*/ 13 h 26"/>
                  <a:gd name="T30" fmla="*/ 8 w 13"/>
                  <a:gd name="T31" fmla="*/ 8 h 26"/>
                  <a:gd name="T32" fmla="*/ 8 w 13"/>
                  <a:gd name="T33" fmla="*/ 5 h 26"/>
                  <a:gd name="T34" fmla="*/ 5 w 13"/>
                  <a:gd name="T35" fmla="*/ 3 h 26"/>
                  <a:gd name="T36" fmla="*/ 3 w 13"/>
                  <a:gd name="T37" fmla="*/ 0 h 26"/>
                  <a:gd name="T38" fmla="*/ 3 w 13"/>
                  <a:gd name="T39" fmla="*/ 0 h 26"/>
                  <a:gd name="T40" fmla="*/ 0 w 13"/>
                  <a:gd name="T41" fmla="*/ 3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6"/>
                  <a:gd name="T65" fmla="*/ 13 w 13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6">
                    <a:moveTo>
                      <a:pt x="0" y="3"/>
                    </a:moveTo>
                    <a:lnTo>
                      <a:pt x="0" y="3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8" y="13"/>
                    </a:lnTo>
                    <a:lnTo>
                      <a:pt x="8" y="16"/>
                    </a:lnTo>
                    <a:lnTo>
                      <a:pt x="8" y="21"/>
                    </a:lnTo>
                    <a:lnTo>
                      <a:pt x="8" y="24"/>
                    </a:lnTo>
                    <a:lnTo>
                      <a:pt x="8" y="26"/>
                    </a:lnTo>
                    <a:lnTo>
                      <a:pt x="13" y="26"/>
                    </a:lnTo>
                    <a:lnTo>
                      <a:pt x="13" y="24"/>
                    </a:lnTo>
                    <a:lnTo>
                      <a:pt x="13" y="18"/>
                    </a:lnTo>
                    <a:lnTo>
                      <a:pt x="10" y="16"/>
                    </a:lnTo>
                    <a:lnTo>
                      <a:pt x="10" y="13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07" name="Freeform 4243"/>
              <p:cNvSpPr>
                <a:spLocks/>
              </p:cNvSpPr>
              <p:nvPr/>
            </p:nvSpPr>
            <p:spPr bwMode="auto">
              <a:xfrm>
                <a:off x="3118" y="3809"/>
                <a:ext cx="27" cy="13"/>
              </a:xfrm>
              <a:custGeom>
                <a:avLst/>
                <a:gdLst>
                  <a:gd name="T0" fmla="*/ 0 w 27"/>
                  <a:gd name="T1" fmla="*/ 5 h 13"/>
                  <a:gd name="T2" fmla="*/ 0 w 27"/>
                  <a:gd name="T3" fmla="*/ 5 h 13"/>
                  <a:gd name="T4" fmla="*/ 3 w 27"/>
                  <a:gd name="T5" fmla="*/ 5 h 13"/>
                  <a:gd name="T6" fmla="*/ 6 w 27"/>
                  <a:gd name="T7" fmla="*/ 5 h 13"/>
                  <a:gd name="T8" fmla="*/ 8 w 27"/>
                  <a:gd name="T9" fmla="*/ 5 h 13"/>
                  <a:gd name="T10" fmla="*/ 14 w 27"/>
                  <a:gd name="T11" fmla="*/ 5 h 13"/>
                  <a:gd name="T12" fmla="*/ 16 w 27"/>
                  <a:gd name="T13" fmla="*/ 7 h 13"/>
                  <a:gd name="T14" fmla="*/ 19 w 27"/>
                  <a:gd name="T15" fmla="*/ 7 h 13"/>
                  <a:gd name="T16" fmla="*/ 21 w 27"/>
                  <a:gd name="T17" fmla="*/ 10 h 13"/>
                  <a:gd name="T18" fmla="*/ 24 w 27"/>
                  <a:gd name="T19" fmla="*/ 13 h 13"/>
                  <a:gd name="T20" fmla="*/ 27 w 27"/>
                  <a:gd name="T21" fmla="*/ 10 h 13"/>
                  <a:gd name="T22" fmla="*/ 24 w 27"/>
                  <a:gd name="T23" fmla="*/ 7 h 13"/>
                  <a:gd name="T24" fmla="*/ 21 w 27"/>
                  <a:gd name="T25" fmla="*/ 5 h 13"/>
                  <a:gd name="T26" fmla="*/ 16 w 27"/>
                  <a:gd name="T27" fmla="*/ 2 h 13"/>
                  <a:gd name="T28" fmla="*/ 14 w 27"/>
                  <a:gd name="T29" fmla="*/ 2 h 13"/>
                  <a:gd name="T30" fmla="*/ 11 w 27"/>
                  <a:gd name="T31" fmla="*/ 2 h 13"/>
                  <a:gd name="T32" fmla="*/ 6 w 27"/>
                  <a:gd name="T33" fmla="*/ 0 h 13"/>
                  <a:gd name="T34" fmla="*/ 3 w 27"/>
                  <a:gd name="T35" fmla="*/ 0 h 13"/>
                  <a:gd name="T36" fmla="*/ 0 w 27"/>
                  <a:gd name="T37" fmla="*/ 0 h 13"/>
                  <a:gd name="T38" fmla="*/ 0 w 27"/>
                  <a:gd name="T39" fmla="*/ 0 h 13"/>
                  <a:gd name="T40" fmla="*/ 0 w 27"/>
                  <a:gd name="T41" fmla="*/ 5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7"/>
                  <a:gd name="T64" fmla="*/ 0 h 13"/>
                  <a:gd name="T65" fmla="*/ 27 w 27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7" h="13">
                    <a:moveTo>
                      <a:pt x="0" y="5"/>
                    </a:moveTo>
                    <a:lnTo>
                      <a:pt x="0" y="5"/>
                    </a:lnTo>
                    <a:lnTo>
                      <a:pt x="3" y="5"/>
                    </a:lnTo>
                    <a:lnTo>
                      <a:pt x="6" y="5"/>
                    </a:lnTo>
                    <a:lnTo>
                      <a:pt x="8" y="5"/>
                    </a:lnTo>
                    <a:lnTo>
                      <a:pt x="14" y="5"/>
                    </a:lnTo>
                    <a:lnTo>
                      <a:pt x="16" y="7"/>
                    </a:lnTo>
                    <a:lnTo>
                      <a:pt x="19" y="7"/>
                    </a:lnTo>
                    <a:lnTo>
                      <a:pt x="21" y="10"/>
                    </a:lnTo>
                    <a:lnTo>
                      <a:pt x="24" y="13"/>
                    </a:lnTo>
                    <a:lnTo>
                      <a:pt x="27" y="10"/>
                    </a:lnTo>
                    <a:lnTo>
                      <a:pt x="24" y="7"/>
                    </a:lnTo>
                    <a:lnTo>
                      <a:pt x="21" y="5"/>
                    </a:lnTo>
                    <a:lnTo>
                      <a:pt x="16" y="2"/>
                    </a:lnTo>
                    <a:lnTo>
                      <a:pt x="14" y="2"/>
                    </a:lnTo>
                    <a:lnTo>
                      <a:pt x="11" y="2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08" name="Freeform 4244"/>
              <p:cNvSpPr>
                <a:spLocks/>
              </p:cNvSpPr>
              <p:nvPr/>
            </p:nvSpPr>
            <p:spPr bwMode="auto">
              <a:xfrm>
                <a:off x="3108" y="3811"/>
                <a:ext cx="44" cy="76"/>
              </a:xfrm>
              <a:custGeom>
                <a:avLst/>
                <a:gdLst>
                  <a:gd name="T0" fmla="*/ 16 w 44"/>
                  <a:gd name="T1" fmla="*/ 76 h 76"/>
                  <a:gd name="T2" fmla="*/ 24 w 44"/>
                  <a:gd name="T3" fmla="*/ 71 h 76"/>
                  <a:gd name="T4" fmla="*/ 29 w 44"/>
                  <a:gd name="T5" fmla="*/ 63 h 76"/>
                  <a:gd name="T6" fmla="*/ 39 w 44"/>
                  <a:gd name="T7" fmla="*/ 50 h 76"/>
                  <a:gd name="T8" fmla="*/ 44 w 44"/>
                  <a:gd name="T9" fmla="*/ 34 h 76"/>
                  <a:gd name="T10" fmla="*/ 42 w 44"/>
                  <a:gd name="T11" fmla="*/ 21 h 76"/>
                  <a:gd name="T12" fmla="*/ 37 w 44"/>
                  <a:gd name="T13" fmla="*/ 8 h 76"/>
                  <a:gd name="T14" fmla="*/ 26 w 44"/>
                  <a:gd name="T15" fmla="*/ 3 h 76"/>
                  <a:gd name="T16" fmla="*/ 16 w 44"/>
                  <a:gd name="T17" fmla="*/ 0 h 76"/>
                  <a:gd name="T18" fmla="*/ 16 w 44"/>
                  <a:gd name="T19" fmla="*/ 3 h 76"/>
                  <a:gd name="T20" fmla="*/ 13 w 44"/>
                  <a:gd name="T21" fmla="*/ 3 h 76"/>
                  <a:gd name="T22" fmla="*/ 5 w 44"/>
                  <a:gd name="T23" fmla="*/ 18 h 76"/>
                  <a:gd name="T24" fmla="*/ 3 w 44"/>
                  <a:gd name="T25" fmla="*/ 24 h 76"/>
                  <a:gd name="T26" fmla="*/ 0 w 44"/>
                  <a:gd name="T27" fmla="*/ 32 h 76"/>
                  <a:gd name="T28" fmla="*/ 0 w 44"/>
                  <a:gd name="T29" fmla="*/ 47 h 76"/>
                  <a:gd name="T30" fmla="*/ 0 w 44"/>
                  <a:gd name="T31" fmla="*/ 60 h 76"/>
                  <a:gd name="T32" fmla="*/ 8 w 44"/>
                  <a:gd name="T33" fmla="*/ 68 h 76"/>
                  <a:gd name="T34" fmla="*/ 16 w 44"/>
                  <a:gd name="T35" fmla="*/ 76 h 7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44"/>
                  <a:gd name="T55" fmla="*/ 0 h 76"/>
                  <a:gd name="T56" fmla="*/ 44 w 44"/>
                  <a:gd name="T57" fmla="*/ 76 h 7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44" h="76">
                    <a:moveTo>
                      <a:pt x="16" y="76"/>
                    </a:moveTo>
                    <a:lnTo>
                      <a:pt x="24" y="71"/>
                    </a:lnTo>
                    <a:lnTo>
                      <a:pt x="29" y="63"/>
                    </a:lnTo>
                    <a:lnTo>
                      <a:pt x="39" y="50"/>
                    </a:lnTo>
                    <a:lnTo>
                      <a:pt x="44" y="34"/>
                    </a:lnTo>
                    <a:lnTo>
                      <a:pt x="42" y="21"/>
                    </a:lnTo>
                    <a:lnTo>
                      <a:pt x="37" y="8"/>
                    </a:lnTo>
                    <a:lnTo>
                      <a:pt x="26" y="3"/>
                    </a:lnTo>
                    <a:lnTo>
                      <a:pt x="16" y="0"/>
                    </a:lnTo>
                    <a:lnTo>
                      <a:pt x="16" y="3"/>
                    </a:lnTo>
                    <a:lnTo>
                      <a:pt x="13" y="3"/>
                    </a:lnTo>
                    <a:lnTo>
                      <a:pt x="5" y="18"/>
                    </a:lnTo>
                    <a:lnTo>
                      <a:pt x="3" y="24"/>
                    </a:lnTo>
                    <a:lnTo>
                      <a:pt x="0" y="32"/>
                    </a:lnTo>
                    <a:lnTo>
                      <a:pt x="0" y="47"/>
                    </a:lnTo>
                    <a:lnTo>
                      <a:pt x="0" y="60"/>
                    </a:lnTo>
                    <a:lnTo>
                      <a:pt x="8" y="68"/>
                    </a:lnTo>
                    <a:lnTo>
                      <a:pt x="16" y="76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09" name="Freeform 4245"/>
              <p:cNvSpPr>
                <a:spLocks/>
              </p:cNvSpPr>
              <p:nvPr/>
            </p:nvSpPr>
            <p:spPr bwMode="auto">
              <a:xfrm>
                <a:off x="3124" y="3871"/>
                <a:ext cx="15" cy="19"/>
              </a:xfrm>
              <a:custGeom>
                <a:avLst/>
                <a:gdLst>
                  <a:gd name="T0" fmla="*/ 10 w 15"/>
                  <a:gd name="T1" fmla="*/ 0 h 19"/>
                  <a:gd name="T2" fmla="*/ 10 w 15"/>
                  <a:gd name="T3" fmla="*/ 0 h 19"/>
                  <a:gd name="T4" fmla="*/ 10 w 15"/>
                  <a:gd name="T5" fmla="*/ 3 h 19"/>
                  <a:gd name="T6" fmla="*/ 8 w 15"/>
                  <a:gd name="T7" fmla="*/ 6 h 19"/>
                  <a:gd name="T8" fmla="*/ 8 w 15"/>
                  <a:gd name="T9" fmla="*/ 8 h 19"/>
                  <a:gd name="T10" fmla="*/ 5 w 15"/>
                  <a:gd name="T11" fmla="*/ 8 h 19"/>
                  <a:gd name="T12" fmla="*/ 5 w 15"/>
                  <a:gd name="T13" fmla="*/ 11 h 19"/>
                  <a:gd name="T14" fmla="*/ 2 w 15"/>
                  <a:gd name="T15" fmla="*/ 11 h 19"/>
                  <a:gd name="T16" fmla="*/ 2 w 15"/>
                  <a:gd name="T17" fmla="*/ 13 h 19"/>
                  <a:gd name="T18" fmla="*/ 0 w 15"/>
                  <a:gd name="T19" fmla="*/ 16 h 19"/>
                  <a:gd name="T20" fmla="*/ 2 w 15"/>
                  <a:gd name="T21" fmla="*/ 19 h 19"/>
                  <a:gd name="T22" fmla="*/ 2 w 15"/>
                  <a:gd name="T23" fmla="*/ 16 h 19"/>
                  <a:gd name="T24" fmla="*/ 5 w 15"/>
                  <a:gd name="T25" fmla="*/ 13 h 19"/>
                  <a:gd name="T26" fmla="*/ 8 w 15"/>
                  <a:gd name="T27" fmla="*/ 13 h 19"/>
                  <a:gd name="T28" fmla="*/ 8 w 15"/>
                  <a:gd name="T29" fmla="*/ 11 h 19"/>
                  <a:gd name="T30" fmla="*/ 10 w 15"/>
                  <a:gd name="T31" fmla="*/ 8 h 19"/>
                  <a:gd name="T32" fmla="*/ 10 w 15"/>
                  <a:gd name="T33" fmla="*/ 8 h 19"/>
                  <a:gd name="T34" fmla="*/ 13 w 15"/>
                  <a:gd name="T35" fmla="*/ 6 h 19"/>
                  <a:gd name="T36" fmla="*/ 15 w 15"/>
                  <a:gd name="T37" fmla="*/ 3 h 19"/>
                  <a:gd name="T38" fmla="*/ 15 w 15"/>
                  <a:gd name="T39" fmla="*/ 3 h 19"/>
                  <a:gd name="T40" fmla="*/ 10 w 15"/>
                  <a:gd name="T41" fmla="*/ 0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19"/>
                  <a:gd name="T65" fmla="*/ 15 w 15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19">
                    <a:moveTo>
                      <a:pt x="10" y="0"/>
                    </a:moveTo>
                    <a:lnTo>
                      <a:pt x="10" y="0"/>
                    </a:lnTo>
                    <a:lnTo>
                      <a:pt x="10" y="3"/>
                    </a:lnTo>
                    <a:lnTo>
                      <a:pt x="8" y="6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2" y="11"/>
                    </a:lnTo>
                    <a:lnTo>
                      <a:pt x="2" y="13"/>
                    </a:lnTo>
                    <a:lnTo>
                      <a:pt x="0" y="16"/>
                    </a:lnTo>
                    <a:lnTo>
                      <a:pt x="2" y="19"/>
                    </a:lnTo>
                    <a:lnTo>
                      <a:pt x="2" y="16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8" y="11"/>
                    </a:lnTo>
                    <a:lnTo>
                      <a:pt x="10" y="8"/>
                    </a:lnTo>
                    <a:lnTo>
                      <a:pt x="13" y="6"/>
                    </a:lnTo>
                    <a:lnTo>
                      <a:pt x="15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10" name="Freeform 4246"/>
              <p:cNvSpPr>
                <a:spLocks/>
              </p:cNvSpPr>
              <p:nvPr/>
            </p:nvSpPr>
            <p:spPr bwMode="auto">
              <a:xfrm>
                <a:off x="3134" y="3845"/>
                <a:ext cx="21" cy="29"/>
              </a:xfrm>
              <a:custGeom>
                <a:avLst/>
                <a:gdLst>
                  <a:gd name="T0" fmla="*/ 16 w 21"/>
                  <a:gd name="T1" fmla="*/ 0 h 29"/>
                  <a:gd name="T2" fmla="*/ 16 w 21"/>
                  <a:gd name="T3" fmla="*/ 0 h 29"/>
                  <a:gd name="T4" fmla="*/ 16 w 21"/>
                  <a:gd name="T5" fmla="*/ 3 h 29"/>
                  <a:gd name="T6" fmla="*/ 13 w 21"/>
                  <a:gd name="T7" fmla="*/ 8 h 29"/>
                  <a:gd name="T8" fmla="*/ 13 w 21"/>
                  <a:gd name="T9" fmla="*/ 11 h 29"/>
                  <a:gd name="T10" fmla="*/ 11 w 21"/>
                  <a:gd name="T11" fmla="*/ 13 h 29"/>
                  <a:gd name="T12" fmla="*/ 8 w 21"/>
                  <a:gd name="T13" fmla="*/ 19 h 29"/>
                  <a:gd name="T14" fmla="*/ 5 w 21"/>
                  <a:gd name="T15" fmla="*/ 21 h 29"/>
                  <a:gd name="T16" fmla="*/ 3 w 21"/>
                  <a:gd name="T17" fmla="*/ 24 h 29"/>
                  <a:gd name="T18" fmla="*/ 0 w 21"/>
                  <a:gd name="T19" fmla="*/ 26 h 29"/>
                  <a:gd name="T20" fmla="*/ 5 w 21"/>
                  <a:gd name="T21" fmla="*/ 29 h 29"/>
                  <a:gd name="T22" fmla="*/ 8 w 21"/>
                  <a:gd name="T23" fmla="*/ 26 h 29"/>
                  <a:gd name="T24" fmla="*/ 8 w 21"/>
                  <a:gd name="T25" fmla="*/ 24 h 29"/>
                  <a:gd name="T26" fmla="*/ 11 w 21"/>
                  <a:gd name="T27" fmla="*/ 21 h 29"/>
                  <a:gd name="T28" fmla="*/ 13 w 21"/>
                  <a:gd name="T29" fmla="*/ 16 h 29"/>
                  <a:gd name="T30" fmla="*/ 16 w 21"/>
                  <a:gd name="T31" fmla="*/ 13 h 29"/>
                  <a:gd name="T32" fmla="*/ 18 w 21"/>
                  <a:gd name="T33" fmla="*/ 8 h 29"/>
                  <a:gd name="T34" fmla="*/ 18 w 21"/>
                  <a:gd name="T35" fmla="*/ 5 h 29"/>
                  <a:gd name="T36" fmla="*/ 21 w 21"/>
                  <a:gd name="T37" fmla="*/ 0 h 29"/>
                  <a:gd name="T38" fmla="*/ 21 w 21"/>
                  <a:gd name="T39" fmla="*/ 0 h 29"/>
                  <a:gd name="T40" fmla="*/ 16 w 21"/>
                  <a:gd name="T41" fmla="*/ 0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9"/>
                  <a:gd name="T65" fmla="*/ 21 w 21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9">
                    <a:moveTo>
                      <a:pt x="16" y="0"/>
                    </a:moveTo>
                    <a:lnTo>
                      <a:pt x="16" y="0"/>
                    </a:lnTo>
                    <a:lnTo>
                      <a:pt x="16" y="3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1" y="13"/>
                    </a:lnTo>
                    <a:lnTo>
                      <a:pt x="8" y="19"/>
                    </a:lnTo>
                    <a:lnTo>
                      <a:pt x="5" y="21"/>
                    </a:lnTo>
                    <a:lnTo>
                      <a:pt x="3" y="24"/>
                    </a:lnTo>
                    <a:lnTo>
                      <a:pt x="0" y="26"/>
                    </a:lnTo>
                    <a:lnTo>
                      <a:pt x="5" y="29"/>
                    </a:lnTo>
                    <a:lnTo>
                      <a:pt x="8" y="26"/>
                    </a:lnTo>
                    <a:lnTo>
                      <a:pt x="8" y="24"/>
                    </a:lnTo>
                    <a:lnTo>
                      <a:pt x="11" y="21"/>
                    </a:lnTo>
                    <a:lnTo>
                      <a:pt x="13" y="16"/>
                    </a:lnTo>
                    <a:lnTo>
                      <a:pt x="16" y="13"/>
                    </a:lnTo>
                    <a:lnTo>
                      <a:pt x="18" y="8"/>
                    </a:lnTo>
                    <a:lnTo>
                      <a:pt x="18" y="5"/>
                    </a:lnTo>
                    <a:lnTo>
                      <a:pt x="21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11" name="Freeform 4247"/>
              <p:cNvSpPr>
                <a:spLocks/>
              </p:cNvSpPr>
              <p:nvPr/>
            </p:nvSpPr>
            <p:spPr bwMode="auto">
              <a:xfrm>
                <a:off x="3142" y="3819"/>
                <a:ext cx="13" cy="26"/>
              </a:xfrm>
              <a:custGeom>
                <a:avLst/>
                <a:gdLst>
                  <a:gd name="T0" fmla="*/ 0 w 13"/>
                  <a:gd name="T1" fmla="*/ 3 h 26"/>
                  <a:gd name="T2" fmla="*/ 0 w 13"/>
                  <a:gd name="T3" fmla="*/ 3 h 26"/>
                  <a:gd name="T4" fmla="*/ 3 w 13"/>
                  <a:gd name="T5" fmla="*/ 5 h 26"/>
                  <a:gd name="T6" fmla="*/ 5 w 13"/>
                  <a:gd name="T7" fmla="*/ 8 h 26"/>
                  <a:gd name="T8" fmla="*/ 5 w 13"/>
                  <a:gd name="T9" fmla="*/ 10 h 26"/>
                  <a:gd name="T10" fmla="*/ 8 w 13"/>
                  <a:gd name="T11" fmla="*/ 13 h 26"/>
                  <a:gd name="T12" fmla="*/ 8 w 13"/>
                  <a:gd name="T13" fmla="*/ 16 h 26"/>
                  <a:gd name="T14" fmla="*/ 8 w 13"/>
                  <a:gd name="T15" fmla="*/ 21 h 26"/>
                  <a:gd name="T16" fmla="*/ 8 w 13"/>
                  <a:gd name="T17" fmla="*/ 24 h 26"/>
                  <a:gd name="T18" fmla="*/ 8 w 13"/>
                  <a:gd name="T19" fmla="*/ 26 h 26"/>
                  <a:gd name="T20" fmla="*/ 13 w 13"/>
                  <a:gd name="T21" fmla="*/ 26 h 26"/>
                  <a:gd name="T22" fmla="*/ 13 w 13"/>
                  <a:gd name="T23" fmla="*/ 24 h 26"/>
                  <a:gd name="T24" fmla="*/ 13 w 13"/>
                  <a:gd name="T25" fmla="*/ 18 h 26"/>
                  <a:gd name="T26" fmla="*/ 10 w 13"/>
                  <a:gd name="T27" fmla="*/ 16 h 26"/>
                  <a:gd name="T28" fmla="*/ 10 w 13"/>
                  <a:gd name="T29" fmla="*/ 13 h 26"/>
                  <a:gd name="T30" fmla="*/ 8 w 13"/>
                  <a:gd name="T31" fmla="*/ 8 h 26"/>
                  <a:gd name="T32" fmla="*/ 8 w 13"/>
                  <a:gd name="T33" fmla="*/ 5 h 26"/>
                  <a:gd name="T34" fmla="*/ 5 w 13"/>
                  <a:gd name="T35" fmla="*/ 3 h 26"/>
                  <a:gd name="T36" fmla="*/ 3 w 13"/>
                  <a:gd name="T37" fmla="*/ 0 h 26"/>
                  <a:gd name="T38" fmla="*/ 3 w 13"/>
                  <a:gd name="T39" fmla="*/ 0 h 26"/>
                  <a:gd name="T40" fmla="*/ 0 w 13"/>
                  <a:gd name="T41" fmla="*/ 3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6"/>
                  <a:gd name="T65" fmla="*/ 13 w 13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6">
                    <a:moveTo>
                      <a:pt x="0" y="3"/>
                    </a:moveTo>
                    <a:lnTo>
                      <a:pt x="0" y="3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8" y="13"/>
                    </a:lnTo>
                    <a:lnTo>
                      <a:pt x="8" y="16"/>
                    </a:lnTo>
                    <a:lnTo>
                      <a:pt x="8" y="21"/>
                    </a:lnTo>
                    <a:lnTo>
                      <a:pt x="8" y="24"/>
                    </a:lnTo>
                    <a:lnTo>
                      <a:pt x="8" y="26"/>
                    </a:lnTo>
                    <a:lnTo>
                      <a:pt x="13" y="26"/>
                    </a:lnTo>
                    <a:lnTo>
                      <a:pt x="13" y="24"/>
                    </a:lnTo>
                    <a:lnTo>
                      <a:pt x="13" y="18"/>
                    </a:lnTo>
                    <a:lnTo>
                      <a:pt x="10" y="16"/>
                    </a:lnTo>
                    <a:lnTo>
                      <a:pt x="10" y="13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12" name="Freeform 4248"/>
              <p:cNvSpPr>
                <a:spLocks/>
              </p:cNvSpPr>
              <p:nvPr/>
            </p:nvSpPr>
            <p:spPr bwMode="auto">
              <a:xfrm>
                <a:off x="3124" y="3809"/>
                <a:ext cx="21" cy="13"/>
              </a:xfrm>
              <a:custGeom>
                <a:avLst/>
                <a:gdLst>
                  <a:gd name="T0" fmla="*/ 2 w 21"/>
                  <a:gd name="T1" fmla="*/ 5 h 13"/>
                  <a:gd name="T2" fmla="*/ 0 w 21"/>
                  <a:gd name="T3" fmla="*/ 5 h 13"/>
                  <a:gd name="T4" fmla="*/ 2 w 21"/>
                  <a:gd name="T5" fmla="*/ 5 h 13"/>
                  <a:gd name="T6" fmla="*/ 5 w 21"/>
                  <a:gd name="T7" fmla="*/ 5 h 13"/>
                  <a:gd name="T8" fmla="*/ 8 w 21"/>
                  <a:gd name="T9" fmla="*/ 5 h 13"/>
                  <a:gd name="T10" fmla="*/ 10 w 21"/>
                  <a:gd name="T11" fmla="*/ 7 h 13"/>
                  <a:gd name="T12" fmla="*/ 13 w 21"/>
                  <a:gd name="T13" fmla="*/ 7 h 13"/>
                  <a:gd name="T14" fmla="*/ 15 w 21"/>
                  <a:gd name="T15" fmla="*/ 10 h 13"/>
                  <a:gd name="T16" fmla="*/ 15 w 21"/>
                  <a:gd name="T17" fmla="*/ 10 h 13"/>
                  <a:gd name="T18" fmla="*/ 18 w 21"/>
                  <a:gd name="T19" fmla="*/ 13 h 13"/>
                  <a:gd name="T20" fmla="*/ 21 w 21"/>
                  <a:gd name="T21" fmla="*/ 10 h 13"/>
                  <a:gd name="T22" fmla="*/ 18 w 21"/>
                  <a:gd name="T23" fmla="*/ 7 h 13"/>
                  <a:gd name="T24" fmla="*/ 15 w 21"/>
                  <a:gd name="T25" fmla="*/ 5 h 13"/>
                  <a:gd name="T26" fmla="*/ 13 w 21"/>
                  <a:gd name="T27" fmla="*/ 5 h 13"/>
                  <a:gd name="T28" fmla="*/ 10 w 21"/>
                  <a:gd name="T29" fmla="*/ 2 h 13"/>
                  <a:gd name="T30" fmla="*/ 8 w 21"/>
                  <a:gd name="T31" fmla="*/ 2 h 13"/>
                  <a:gd name="T32" fmla="*/ 5 w 21"/>
                  <a:gd name="T33" fmla="*/ 2 h 13"/>
                  <a:gd name="T34" fmla="*/ 2 w 21"/>
                  <a:gd name="T35" fmla="*/ 2 h 13"/>
                  <a:gd name="T36" fmla="*/ 0 w 21"/>
                  <a:gd name="T37" fmla="*/ 0 h 13"/>
                  <a:gd name="T38" fmla="*/ 0 w 21"/>
                  <a:gd name="T39" fmla="*/ 2 h 13"/>
                  <a:gd name="T40" fmla="*/ 2 w 21"/>
                  <a:gd name="T41" fmla="*/ 5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3"/>
                  <a:gd name="T65" fmla="*/ 21 w 21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3">
                    <a:moveTo>
                      <a:pt x="2" y="5"/>
                    </a:move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7"/>
                    </a:lnTo>
                    <a:lnTo>
                      <a:pt x="13" y="7"/>
                    </a:lnTo>
                    <a:lnTo>
                      <a:pt x="15" y="10"/>
                    </a:lnTo>
                    <a:lnTo>
                      <a:pt x="18" y="13"/>
                    </a:lnTo>
                    <a:lnTo>
                      <a:pt x="21" y="10"/>
                    </a:lnTo>
                    <a:lnTo>
                      <a:pt x="18" y="7"/>
                    </a:lnTo>
                    <a:lnTo>
                      <a:pt x="15" y="5"/>
                    </a:lnTo>
                    <a:lnTo>
                      <a:pt x="13" y="5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5" y="2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13" name="Freeform 4249"/>
              <p:cNvSpPr>
                <a:spLocks/>
              </p:cNvSpPr>
              <p:nvPr/>
            </p:nvSpPr>
            <p:spPr bwMode="auto">
              <a:xfrm>
                <a:off x="3118" y="3811"/>
                <a:ext cx="8" cy="5"/>
              </a:xfrm>
              <a:custGeom>
                <a:avLst/>
                <a:gdLst>
                  <a:gd name="T0" fmla="*/ 3 w 8"/>
                  <a:gd name="T1" fmla="*/ 5 h 5"/>
                  <a:gd name="T2" fmla="*/ 3 w 8"/>
                  <a:gd name="T3" fmla="*/ 5 h 5"/>
                  <a:gd name="T4" fmla="*/ 3 w 8"/>
                  <a:gd name="T5" fmla="*/ 5 h 5"/>
                  <a:gd name="T6" fmla="*/ 3 w 8"/>
                  <a:gd name="T7" fmla="*/ 5 h 5"/>
                  <a:gd name="T8" fmla="*/ 6 w 8"/>
                  <a:gd name="T9" fmla="*/ 3 h 5"/>
                  <a:gd name="T10" fmla="*/ 6 w 8"/>
                  <a:gd name="T11" fmla="*/ 3 h 5"/>
                  <a:gd name="T12" fmla="*/ 6 w 8"/>
                  <a:gd name="T13" fmla="*/ 3 h 5"/>
                  <a:gd name="T14" fmla="*/ 6 w 8"/>
                  <a:gd name="T15" fmla="*/ 3 h 5"/>
                  <a:gd name="T16" fmla="*/ 6 w 8"/>
                  <a:gd name="T17" fmla="*/ 3 h 5"/>
                  <a:gd name="T18" fmla="*/ 8 w 8"/>
                  <a:gd name="T19" fmla="*/ 3 h 5"/>
                  <a:gd name="T20" fmla="*/ 6 w 8"/>
                  <a:gd name="T21" fmla="*/ 0 h 5"/>
                  <a:gd name="T22" fmla="*/ 6 w 8"/>
                  <a:gd name="T23" fmla="*/ 0 h 5"/>
                  <a:gd name="T24" fmla="*/ 3 w 8"/>
                  <a:gd name="T25" fmla="*/ 0 h 5"/>
                  <a:gd name="T26" fmla="*/ 3 w 8"/>
                  <a:gd name="T27" fmla="*/ 0 h 5"/>
                  <a:gd name="T28" fmla="*/ 3 w 8"/>
                  <a:gd name="T29" fmla="*/ 0 h 5"/>
                  <a:gd name="T30" fmla="*/ 3 w 8"/>
                  <a:gd name="T31" fmla="*/ 0 h 5"/>
                  <a:gd name="T32" fmla="*/ 0 w 8"/>
                  <a:gd name="T33" fmla="*/ 3 h 5"/>
                  <a:gd name="T34" fmla="*/ 0 w 8"/>
                  <a:gd name="T35" fmla="*/ 3 h 5"/>
                  <a:gd name="T36" fmla="*/ 0 w 8"/>
                  <a:gd name="T37" fmla="*/ 3 h 5"/>
                  <a:gd name="T38" fmla="*/ 0 w 8"/>
                  <a:gd name="T39" fmla="*/ 3 h 5"/>
                  <a:gd name="T40" fmla="*/ 3 w 8"/>
                  <a:gd name="T41" fmla="*/ 5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5"/>
                  <a:gd name="T65" fmla="*/ 8 w 8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5">
                    <a:moveTo>
                      <a:pt x="3" y="5"/>
                    </a:moveTo>
                    <a:lnTo>
                      <a:pt x="3" y="5"/>
                    </a:lnTo>
                    <a:lnTo>
                      <a:pt x="6" y="3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14" name="Freeform 4250"/>
              <p:cNvSpPr>
                <a:spLocks/>
              </p:cNvSpPr>
              <p:nvPr/>
            </p:nvSpPr>
            <p:spPr bwMode="auto">
              <a:xfrm>
                <a:off x="3105" y="3814"/>
                <a:ext cx="16" cy="29"/>
              </a:xfrm>
              <a:custGeom>
                <a:avLst/>
                <a:gdLst>
                  <a:gd name="T0" fmla="*/ 6 w 16"/>
                  <a:gd name="T1" fmla="*/ 29 h 29"/>
                  <a:gd name="T2" fmla="*/ 6 w 16"/>
                  <a:gd name="T3" fmla="*/ 29 h 29"/>
                  <a:gd name="T4" fmla="*/ 6 w 16"/>
                  <a:gd name="T5" fmla="*/ 26 h 29"/>
                  <a:gd name="T6" fmla="*/ 6 w 16"/>
                  <a:gd name="T7" fmla="*/ 21 h 29"/>
                  <a:gd name="T8" fmla="*/ 8 w 16"/>
                  <a:gd name="T9" fmla="*/ 18 h 29"/>
                  <a:gd name="T10" fmla="*/ 8 w 16"/>
                  <a:gd name="T11" fmla="*/ 15 h 29"/>
                  <a:gd name="T12" fmla="*/ 11 w 16"/>
                  <a:gd name="T13" fmla="*/ 10 h 29"/>
                  <a:gd name="T14" fmla="*/ 13 w 16"/>
                  <a:gd name="T15" fmla="*/ 8 h 29"/>
                  <a:gd name="T16" fmla="*/ 13 w 16"/>
                  <a:gd name="T17" fmla="*/ 5 h 29"/>
                  <a:gd name="T18" fmla="*/ 16 w 16"/>
                  <a:gd name="T19" fmla="*/ 2 h 29"/>
                  <a:gd name="T20" fmla="*/ 13 w 16"/>
                  <a:gd name="T21" fmla="*/ 0 h 29"/>
                  <a:gd name="T22" fmla="*/ 11 w 16"/>
                  <a:gd name="T23" fmla="*/ 2 h 29"/>
                  <a:gd name="T24" fmla="*/ 11 w 16"/>
                  <a:gd name="T25" fmla="*/ 5 h 29"/>
                  <a:gd name="T26" fmla="*/ 8 w 16"/>
                  <a:gd name="T27" fmla="*/ 10 h 29"/>
                  <a:gd name="T28" fmla="*/ 6 w 16"/>
                  <a:gd name="T29" fmla="*/ 13 h 29"/>
                  <a:gd name="T30" fmla="*/ 3 w 16"/>
                  <a:gd name="T31" fmla="*/ 18 h 29"/>
                  <a:gd name="T32" fmla="*/ 3 w 16"/>
                  <a:gd name="T33" fmla="*/ 21 h 29"/>
                  <a:gd name="T34" fmla="*/ 0 w 16"/>
                  <a:gd name="T35" fmla="*/ 26 h 29"/>
                  <a:gd name="T36" fmla="*/ 0 w 16"/>
                  <a:gd name="T37" fmla="*/ 29 h 29"/>
                  <a:gd name="T38" fmla="*/ 0 w 16"/>
                  <a:gd name="T39" fmla="*/ 29 h 29"/>
                  <a:gd name="T40" fmla="*/ 6 w 16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29"/>
                  <a:gd name="T65" fmla="*/ 16 w 16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29">
                    <a:moveTo>
                      <a:pt x="6" y="29"/>
                    </a:moveTo>
                    <a:lnTo>
                      <a:pt x="6" y="29"/>
                    </a:lnTo>
                    <a:lnTo>
                      <a:pt x="6" y="26"/>
                    </a:lnTo>
                    <a:lnTo>
                      <a:pt x="6" y="21"/>
                    </a:lnTo>
                    <a:lnTo>
                      <a:pt x="8" y="18"/>
                    </a:lnTo>
                    <a:lnTo>
                      <a:pt x="8" y="15"/>
                    </a:lnTo>
                    <a:lnTo>
                      <a:pt x="11" y="10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6" y="2"/>
                    </a:lnTo>
                    <a:lnTo>
                      <a:pt x="13" y="0"/>
                    </a:lnTo>
                    <a:lnTo>
                      <a:pt x="11" y="2"/>
                    </a:lnTo>
                    <a:lnTo>
                      <a:pt x="11" y="5"/>
                    </a:lnTo>
                    <a:lnTo>
                      <a:pt x="8" y="10"/>
                    </a:lnTo>
                    <a:lnTo>
                      <a:pt x="6" y="13"/>
                    </a:lnTo>
                    <a:lnTo>
                      <a:pt x="3" y="18"/>
                    </a:lnTo>
                    <a:lnTo>
                      <a:pt x="3" y="21"/>
                    </a:lnTo>
                    <a:lnTo>
                      <a:pt x="0" y="26"/>
                    </a:lnTo>
                    <a:lnTo>
                      <a:pt x="0" y="29"/>
                    </a:lnTo>
                    <a:lnTo>
                      <a:pt x="6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15" name="Freeform 4251"/>
              <p:cNvSpPr>
                <a:spLocks/>
              </p:cNvSpPr>
              <p:nvPr/>
            </p:nvSpPr>
            <p:spPr bwMode="auto">
              <a:xfrm>
                <a:off x="3105" y="3843"/>
                <a:ext cx="6" cy="28"/>
              </a:xfrm>
              <a:custGeom>
                <a:avLst/>
                <a:gdLst>
                  <a:gd name="T0" fmla="*/ 6 w 6"/>
                  <a:gd name="T1" fmla="*/ 26 h 28"/>
                  <a:gd name="T2" fmla="*/ 6 w 6"/>
                  <a:gd name="T3" fmla="*/ 26 h 28"/>
                  <a:gd name="T4" fmla="*/ 3 w 6"/>
                  <a:gd name="T5" fmla="*/ 23 h 28"/>
                  <a:gd name="T6" fmla="*/ 3 w 6"/>
                  <a:gd name="T7" fmla="*/ 21 h 28"/>
                  <a:gd name="T8" fmla="*/ 3 w 6"/>
                  <a:gd name="T9" fmla="*/ 18 h 28"/>
                  <a:gd name="T10" fmla="*/ 3 w 6"/>
                  <a:gd name="T11" fmla="*/ 13 h 28"/>
                  <a:gd name="T12" fmla="*/ 3 w 6"/>
                  <a:gd name="T13" fmla="*/ 10 h 28"/>
                  <a:gd name="T14" fmla="*/ 3 w 6"/>
                  <a:gd name="T15" fmla="*/ 7 h 28"/>
                  <a:gd name="T16" fmla="*/ 3 w 6"/>
                  <a:gd name="T17" fmla="*/ 2 h 28"/>
                  <a:gd name="T18" fmla="*/ 6 w 6"/>
                  <a:gd name="T19" fmla="*/ 0 h 28"/>
                  <a:gd name="T20" fmla="*/ 0 w 6"/>
                  <a:gd name="T21" fmla="*/ 0 h 28"/>
                  <a:gd name="T22" fmla="*/ 0 w 6"/>
                  <a:gd name="T23" fmla="*/ 2 h 28"/>
                  <a:gd name="T24" fmla="*/ 0 w 6"/>
                  <a:gd name="T25" fmla="*/ 7 h 28"/>
                  <a:gd name="T26" fmla="*/ 0 w 6"/>
                  <a:gd name="T27" fmla="*/ 10 h 28"/>
                  <a:gd name="T28" fmla="*/ 0 w 6"/>
                  <a:gd name="T29" fmla="*/ 13 h 28"/>
                  <a:gd name="T30" fmla="*/ 0 w 6"/>
                  <a:gd name="T31" fmla="*/ 18 h 28"/>
                  <a:gd name="T32" fmla="*/ 0 w 6"/>
                  <a:gd name="T33" fmla="*/ 21 h 28"/>
                  <a:gd name="T34" fmla="*/ 0 w 6"/>
                  <a:gd name="T35" fmla="*/ 26 h 28"/>
                  <a:gd name="T36" fmla="*/ 3 w 6"/>
                  <a:gd name="T37" fmla="*/ 28 h 28"/>
                  <a:gd name="T38" fmla="*/ 3 w 6"/>
                  <a:gd name="T39" fmla="*/ 28 h 28"/>
                  <a:gd name="T40" fmla="*/ 6 w 6"/>
                  <a:gd name="T41" fmla="*/ 26 h 2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28"/>
                  <a:gd name="T65" fmla="*/ 6 w 6"/>
                  <a:gd name="T66" fmla="*/ 28 h 2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28">
                    <a:moveTo>
                      <a:pt x="6" y="26"/>
                    </a:moveTo>
                    <a:lnTo>
                      <a:pt x="6" y="26"/>
                    </a:lnTo>
                    <a:lnTo>
                      <a:pt x="3" y="23"/>
                    </a:lnTo>
                    <a:lnTo>
                      <a:pt x="3" y="21"/>
                    </a:lnTo>
                    <a:lnTo>
                      <a:pt x="3" y="18"/>
                    </a:lnTo>
                    <a:lnTo>
                      <a:pt x="3" y="13"/>
                    </a:lnTo>
                    <a:lnTo>
                      <a:pt x="3" y="10"/>
                    </a:lnTo>
                    <a:lnTo>
                      <a:pt x="3" y="7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3" y="28"/>
                    </a:lnTo>
                    <a:lnTo>
                      <a:pt x="6" y="2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16" name="Freeform 4252"/>
              <p:cNvSpPr>
                <a:spLocks/>
              </p:cNvSpPr>
              <p:nvPr/>
            </p:nvSpPr>
            <p:spPr bwMode="auto">
              <a:xfrm>
                <a:off x="3108" y="3869"/>
                <a:ext cx="18" cy="21"/>
              </a:xfrm>
              <a:custGeom>
                <a:avLst/>
                <a:gdLst>
                  <a:gd name="T0" fmla="*/ 16 w 18"/>
                  <a:gd name="T1" fmla="*/ 18 h 21"/>
                  <a:gd name="T2" fmla="*/ 18 w 18"/>
                  <a:gd name="T3" fmla="*/ 15 h 21"/>
                  <a:gd name="T4" fmla="*/ 16 w 18"/>
                  <a:gd name="T5" fmla="*/ 15 h 21"/>
                  <a:gd name="T6" fmla="*/ 13 w 18"/>
                  <a:gd name="T7" fmla="*/ 13 h 21"/>
                  <a:gd name="T8" fmla="*/ 10 w 18"/>
                  <a:gd name="T9" fmla="*/ 13 h 21"/>
                  <a:gd name="T10" fmla="*/ 8 w 18"/>
                  <a:gd name="T11" fmla="*/ 10 h 21"/>
                  <a:gd name="T12" fmla="*/ 5 w 18"/>
                  <a:gd name="T13" fmla="*/ 8 h 21"/>
                  <a:gd name="T14" fmla="*/ 5 w 18"/>
                  <a:gd name="T15" fmla="*/ 5 h 21"/>
                  <a:gd name="T16" fmla="*/ 3 w 18"/>
                  <a:gd name="T17" fmla="*/ 2 h 21"/>
                  <a:gd name="T18" fmla="*/ 3 w 18"/>
                  <a:gd name="T19" fmla="*/ 0 h 21"/>
                  <a:gd name="T20" fmla="*/ 0 w 18"/>
                  <a:gd name="T21" fmla="*/ 2 h 21"/>
                  <a:gd name="T22" fmla="*/ 0 w 18"/>
                  <a:gd name="T23" fmla="*/ 5 h 21"/>
                  <a:gd name="T24" fmla="*/ 3 w 18"/>
                  <a:gd name="T25" fmla="*/ 8 h 21"/>
                  <a:gd name="T26" fmla="*/ 3 w 18"/>
                  <a:gd name="T27" fmla="*/ 10 h 21"/>
                  <a:gd name="T28" fmla="*/ 5 w 18"/>
                  <a:gd name="T29" fmla="*/ 13 h 21"/>
                  <a:gd name="T30" fmla="*/ 8 w 18"/>
                  <a:gd name="T31" fmla="*/ 15 h 21"/>
                  <a:gd name="T32" fmla="*/ 10 w 18"/>
                  <a:gd name="T33" fmla="*/ 15 h 21"/>
                  <a:gd name="T34" fmla="*/ 13 w 18"/>
                  <a:gd name="T35" fmla="*/ 18 h 21"/>
                  <a:gd name="T36" fmla="*/ 16 w 18"/>
                  <a:gd name="T37" fmla="*/ 21 h 21"/>
                  <a:gd name="T38" fmla="*/ 18 w 18"/>
                  <a:gd name="T39" fmla="*/ 21 h 21"/>
                  <a:gd name="T40" fmla="*/ 16 w 18"/>
                  <a:gd name="T41" fmla="*/ 21 h 21"/>
                  <a:gd name="T42" fmla="*/ 16 w 18"/>
                  <a:gd name="T43" fmla="*/ 21 h 21"/>
                  <a:gd name="T44" fmla="*/ 18 w 18"/>
                  <a:gd name="T45" fmla="*/ 21 h 21"/>
                  <a:gd name="T46" fmla="*/ 16 w 18"/>
                  <a:gd name="T47" fmla="*/ 18 h 2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8"/>
                  <a:gd name="T73" fmla="*/ 0 h 21"/>
                  <a:gd name="T74" fmla="*/ 18 w 18"/>
                  <a:gd name="T75" fmla="*/ 21 h 21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8" h="21">
                    <a:moveTo>
                      <a:pt x="16" y="18"/>
                    </a:moveTo>
                    <a:lnTo>
                      <a:pt x="18" y="15"/>
                    </a:lnTo>
                    <a:lnTo>
                      <a:pt x="16" y="15"/>
                    </a:lnTo>
                    <a:lnTo>
                      <a:pt x="13" y="13"/>
                    </a:lnTo>
                    <a:lnTo>
                      <a:pt x="10" y="13"/>
                    </a:lnTo>
                    <a:lnTo>
                      <a:pt x="8" y="10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5" y="13"/>
                    </a:lnTo>
                    <a:lnTo>
                      <a:pt x="8" y="15"/>
                    </a:lnTo>
                    <a:lnTo>
                      <a:pt x="10" y="15"/>
                    </a:lnTo>
                    <a:lnTo>
                      <a:pt x="13" y="18"/>
                    </a:lnTo>
                    <a:lnTo>
                      <a:pt x="16" y="21"/>
                    </a:lnTo>
                    <a:lnTo>
                      <a:pt x="18" y="21"/>
                    </a:lnTo>
                    <a:lnTo>
                      <a:pt x="16" y="21"/>
                    </a:lnTo>
                    <a:lnTo>
                      <a:pt x="18" y="21"/>
                    </a:lnTo>
                    <a:lnTo>
                      <a:pt x="16" y="1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17" name="Freeform 4253"/>
              <p:cNvSpPr>
                <a:spLocks/>
              </p:cNvSpPr>
              <p:nvPr/>
            </p:nvSpPr>
            <p:spPr bwMode="auto">
              <a:xfrm>
                <a:off x="2901" y="3774"/>
                <a:ext cx="128" cy="35"/>
              </a:xfrm>
              <a:custGeom>
                <a:avLst/>
                <a:gdLst>
                  <a:gd name="T0" fmla="*/ 0 w 128"/>
                  <a:gd name="T1" fmla="*/ 6 h 35"/>
                  <a:gd name="T2" fmla="*/ 0 w 128"/>
                  <a:gd name="T3" fmla="*/ 16 h 35"/>
                  <a:gd name="T4" fmla="*/ 3 w 128"/>
                  <a:gd name="T5" fmla="*/ 27 h 35"/>
                  <a:gd name="T6" fmla="*/ 3 w 128"/>
                  <a:gd name="T7" fmla="*/ 29 h 35"/>
                  <a:gd name="T8" fmla="*/ 6 w 128"/>
                  <a:gd name="T9" fmla="*/ 32 h 35"/>
                  <a:gd name="T10" fmla="*/ 34 w 128"/>
                  <a:gd name="T11" fmla="*/ 35 h 35"/>
                  <a:gd name="T12" fmla="*/ 63 w 128"/>
                  <a:gd name="T13" fmla="*/ 35 h 35"/>
                  <a:gd name="T14" fmla="*/ 94 w 128"/>
                  <a:gd name="T15" fmla="*/ 35 h 35"/>
                  <a:gd name="T16" fmla="*/ 108 w 128"/>
                  <a:gd name="T17" fmla="*/ 35 h 35"/>
                  <a:gd name="T18" fmla="*/ 115 w 128"/>
                  <a:gd name="T19" fmla="*/ 35 h 35"/>
                  <a:gd name="T20" fmla="*/ 121 w 128"/>
                  <a:gd name="T21" fmla="*/ 32 h 35"/>
                  <a:gd name="T22" fmla="*/ 126 w 128"/>
                  <a:gd name="T23" fmla="*/ 27 h 35"/>
                  <a:gd name="T24" fmla="*/ 128 w 128"/>
                  <a:gd name="T25" fmla="*/ 19 h 35"/>
                  <a:gd name="T26" fmla="*/ 128 w 128"/>
                  <a:gd name="T27" fmla="*/ 11 h 35"/>
                  <a:gd name="T28" fmla="*/ 128 w 128"/>
                  <a:gd name="T29" fmla="*/ 6 h 35"/>
                  <a:gd name="T30" fmla="*/ 126 w 128"/>
                  <a:gd name="T31" fmla="*/ 3 h 35"/>
                  <a:gd name="T32" fmla="*/ 118 w 128"/>
                  <a:gd name="T33" fmla="*/ 0 h 35"/>
                  <a:gd name="T34" fmla="*/ 113 w 128"/>
                  <a:gd name="T35" fmla="*/ 0 h 35"/>
                  <a:gd name="T36" fmla="*/ 108 w 128"/>
                  <a:gd name="T37" fmla="*/ 0 h 35"/>
                  <a:gd name="T38" fmla="*/ 102 w 128"/>
                  <a:gd name="T39" fmla="*/ 0 h 35"/>
                  <a:gd name="T40" fmla="*/ 89 w 128"/>
                  <a:gd name="T41" fmla="*/ 0 h 35"/>
                  <a:gd name="T42" fmla="*/ 71 w 128"/>
                  <a:gd name="T43" fmla="*/ 3 h 35"/>
                  <a:gd name="T44" fmla="*/ 53 w 128"/>
                  <a:gd name="T45" fmla="*/ 3 h 35"/>
                  <a:gd name="T46" fmla="*/ 32 w 128"/>
                  <a:gd name="T47" fmla="*/ 3 h 35"/>
                  <a:gd name="T48" fmla="*/ 16 w 128"/>
                  <a:gd name="T49" fmla="*/ 6 h 35"/>
                  <a:gd name="T50" fmla="*/ 6 w 128"/>
                  <a:gd name="T51" fmla="*/ 6 h 35"/>
                  <a:gd name="T52" fmla="*/ 0 w 128"/>
                  <a:gd name="T53" fmla="*/ 6 h 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128"/>
                  <a:gd name="T82" fmla="*/ 0 h 35"/>
                  <a:gd name="T83" fmla="*/ 128 w 128"/>
                  <a:gd name="T84" fmla="*/ 35 h 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128" h="35">
                    <a:moveTo>
                      <a:pt x="0" y="6"/>
                    </a:moveTo>
                    <a:lnTo>
                      <a:pt x="0" y="16"/>
                    </a:lnTo>
                    <a:lnTo>
                      <a:pt x="3" y="27"/>
                    </a:lnTo>
                    <a:lnTo>
                      <a:pt x="3" y="29"/>
                    </a:lnTo>
                    <a:lnTo>
                      <a:pt x="6" y="32"/>
                    </a:lnTo>
                    <a:lnTo>
                      <a:pt x="34" y="35"/>
                    </a:lnTo>
                    <a:lnTo>
                      <a:pt x="63" y="35"/>
                    </a:lnTo>
                    <a:lnTo>
                      <a:pt x="94" y="35"/>
                    </a:lnTo>
                    <a:lnTo>
                      <a:pt x="108" y="35"/>
                    </a:lnTo>
                    <a:lnTo>
                      <a:pt x="115" y="35"/>
                    </a:lnTo>
                    <a:lnTo>
                      <a:pt x="121" y="32"/>
                    </a:lnTo>
                    <a:lnTo>
                      <a:pt x="126" y="27"/>
                    </a:lnTo>
                    <a:lnTo>
                      <a:pt x="128" y="19"/>
                    </a:lnTo>
                    <a:lnTo>
                      <a:pt x="128" y="11"/>
                    </a:lnTo>
                    <a:lnTo>
                      <a:pt x="128" y="6"/>
                    </a:lnTo>
                    <a:lnTo>
                      <a:pt x="126" y="3"/>
                    </a:lnTo>
                    <a:lnTo>
                      <a:pt x="118" y="0"/>
                    </a:lnTo>
                    <a:lnTo>
                      <a:pt x="113" y="0"/>
                    </a:lnTo>
                    <a:lnTo>
                      <a:pt x="108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71" y="3"/>
                    </a:lnTo>
                    <a:lnTo>
                      <a:pt x="53" y="3"/>
                    </a:lnTo>
                    <a:lnTo>
                      <a:pt x="32" y="3"/>
                    </a:lnTo>
                    <a:lnTo>
                      <a:pt x="16" y="6"/>
                    </a:lnTo>
                    <a:lnTo>
                      <a:pt x="6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18" name="Freeform 4254"/>
              <p:cNvSpPr>
                <a:spLocks/>
              </p:cNvSpPr>
              <p:nvPr/>
            </p:nvSpPr>
            <p:spPr bwMode="auto">
              <a:xfrm>
                <a:off x="2901" y="3780"/>
                <a:ext cx="3" cy="21"/>
              </a:xfrm>
              <a:custGeom>
                <a:avLst/>
                <a:gdLst>
                  <a:gd name="T0" fmla="*/ 3 w 3"/>
                  <a:gd name="T1" fmla="*/ 21 h 21"/>
                  <a:gd name="T2" fmla="*/ 3 w 3"/>
                  <a:gd name="T3" fmla="*/ 21 h 21"/>
                  <a:gd name="T4" fmla="*/ 3 w 3"/>
                  <a:gd name="T5" fmla="*/ 18 h 21"/>
                  <a:gd name="T6" fmla="*/ 3 w 3"/>
                  <a:gd name="T7" fmla="*/ 15 h 21"/>
                  <a:gd name="T8" fmla="*/ 3 w 3"/>
                  <a:gd name="T9" fmla="*/ 13 h 21"/>
                  <a:gd name="T10" fmla="*/ 3 w 3"/>
                  <a:gd name="T11" fmla="*/ 10 h 21"/>
                  <a:gd name="T12" fmla="*/ 3 w 3"/>
                  <a:gd name="T13" fmla="*/ 8 h 21"/>
                  <a:gd name="T14" fmla="*/ 3 w 3"/>
                  <a:gd name="T15" fmla="*/ 5 h 21"/>
                  <a:gd name="T16" fmla="*/ 3 w 3"/>
                  <a:gd name="T17" fmla="*/ 2 h 21"/>
                  <a:gd name="T18" fmla="*/ 3 w 3"/>
                  <a:gd name="T19" fmla="*/ 0 h 21"/>
                  <a:gd name="T20" fmla="*/ 0 w 3"/>
                  <a:gd name="T21" fmla="*/ 0 h 21"/>
                  <a:gd name="T22" fmla="*/ 0 w 3"/>
                  <a:gd name="T23" fmla="*/ 2 h 21"/>
                  <a:gd name="T24" fmla="*/ 0 w 3"/>
                  <a:gd name="T25" fmla="*/ 5 h 21"/>
                  <a:gd name="T26" fmla="*/ 0 w 3"/>
                  <a:gd name="T27" fmla="*/ 8 h 21"/>
                  <a:gd name="T28" fmla="*/ 0 w 3"/>
                  <a:gd name="T29" fmla="*/ 10 h 21"/>
                  <a:gd name="T30" fmla="*/ 0 w 3"/>
                  <a:gd name="T31" fmla="*/ 13 h 21"/>
                  <a:gd name="T32" fmla="*/ 0 w 3"/>
                  <a:gd name="T33" fmla="*/ 15 h 21"/>
                  <a:gd name="T34" fmla="*/ 0 w 3"/>
                  <a:gd name="T35" fmla="*/ 18 h 21"/>
                  <a:gd name="T36" fmla="*/ 0 w 3"/>
                  <a:gd name="T37" fmla="*/ 21 h 21"/>
                  <a:gd name="T38" fmla="*/ 0 w 3"/>
                  <a:gd name="T39" fmla="*/ 21 h 21"/>
                  <a:gd name="T40" fmla="*/ 3 w 3"/>
                  <a:gd name="T41" fmla="*/ 21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"/>
                  <a:gd name="T64" fmla="*/ 0 h 21"/>
                  <a:gd name="T65" fmla="*/ 3 w 3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" h="21">
                    <a:moveTo>
                      <a:pt x="3" y="21"/>
                    </a:moveTo>
                    <a:lnTo>
                      <a:pt x="3" y="21"/>
                    </a:lnTo>
                    <a:lnTo>
                      <a:pt x="3" y="18"/>
                    </a:lnTo>
                    <a:lnTo>
                      <a:pt x="3" y="15"/>
                    </a:lnTo>
                    <a:lnTo>
                      <a:pt x="3" y="13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19" name="Freeform 4255"/>
              <p:cNvSpPr>
                <a:spLocks/>
              </p:cNvSpPr>
              <p:nvPr/>
            </p:nvSpPr>
            <p:spPr bwMode="auto">
              <a:xfrm>
                <a:off x="2901" y="3801"/>
                <a:ext cx="6" cy="8"/>
              </a:xfrm>
              <a:custGeom>
                <a:avLst/>
                <a:gdLst>
                  <a:gd name="T0" fmla="*/ 6 w 6"/>
                  <a:gd name="T1" fmla="*/ 2 h 8"/>
                  <a:gd name="T2" fmla="*/ 6 w 6"/>
                  <a:gd name="T3" fmla="*/ 2 h 8"/>
                  <a:gd name="T4" fmla="*/ 6 w 6"/>
                  <a:gd name="T5" fmla="*/ 2 h 8"/>
                  <a:gd name="T6" fmla="*/ 6 w 6"/>
                  <a:gd name="T7" fmla="*/ 2 h 8"/>
                  <a:gd name="T8" fmla="*/ 6 w 6"/>
                  <a:gd name="T9" fmla="*/ 2 h 8"/>
                  <a:gd name="T10" fmla="*/ 6 w 6"/>
                  <a:gd name="T11" fmla="*/ 2 h 8"/>
                  <a:gd name="T12" fmla="*/ 3 w 6"/>
                  <a:gd name="T13" fmla="*/ 2 h 8"/>
                  <a:gd name="T14" fmla="*/ 3 w 6"/>
                  <a:gd name="T15" fmla="*/ 0 h 8"/>
                  <a:gd name="T16" fmla="*/ 3 w 6"/>
                  <a:gd name="T17" fmla="*/ 0 h 8"/>
                  <a:gd name="T18" fmla="*/ 3 w 6"/>
                  <a:gd name="T19" fmla="*/ 0 h 8"/>
                  <a:gd name="T20" fmla="*/ 0 w 6"/>
                  <a:gd name="T21" fmla="*/ 0 h 8"/>
                  <a:gd name="T22" fmla="*/ 0 w 6"/>
                  <a:gd name="T23" fmla="*/ 0 h 8"/>
                  <a:gd name="T24" fmla="*/ 0 w 6"/>
                  <a:gd name="T25" fmla="*/ 2 h 8"/>
                  <a:gd name="T26" fmla="*/ 0 w 6"/>
                  <a:gd name="T27" fmla="*/ 2 h 8"/>
                  <a:gd name="T28" fmla="*/ 0 w 6"/>
                  <a:gd name="T29" fmla="*/ 2 h 8"/>
                  <a:gd name="T30" fmla="*/ 0 w 6"/>
                  <a:gd name="T31" fmla="*/ 5 h 8"/>
                  <a:gd name="T32" fmla="*/ 3 w 6"/>
                  <a:gd name="T33" fmla="*/ 5 h 8"/>
                  <a:gd name="T34" fmla="*/ 3 w 6"/>
                  <a:gd name="T35" fmla="*/ 8 h 8"/>
                  <a:gd name="T36" fmla="*/ 6 w 6"/>
                  <a:gd name="T37" fmla="*/ 8 h 8"/>
                  <a:gd name="T38" fmla="*/ 6 w 6"/>
                  <a:gd name="T39" fmla="*/ 8 h 8"/>
                  <a:gd name="T40" fmla="*/ 6 w 6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8"/>
                  <a:gd name="T65" fmla="*/ 6 w 6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8">
                    <a:moveTo>
                      <a:pt x="6" y="2"/>
                    </a:moveTo>
                    <a:lnTo>
                      <a:pt x="6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20" name="Freeform 4256"/>
              <p:cNvSpPr>
                <a:spLocks/>
              </p:cNvSpPr>
              <p:nvPr/>
            </p:nvSpPr>
            <p:spPr bwMode="auto">
              <a:xfrm>
                <a:off x="2907" y="3803"/>
                <a:ext cx="57" cy="6"/>
              </a:xfrm>
              <a:custGeom>
                <a:avLst/>
                <a:gdLst>
                  <a:gd name="T0" fmla="*/ 57 w 57"/>
                  <a:gd name="T1" fmla="*/ 3 h 6"/>
                  <a:gd name="T2" fmla="*/ 57 w 57"/>
                  <a:gd name="T3" fmla="*/ 3 h 6"/>
                  <a:gd name="T4" fmla="*/ 49 w 57"/>
                  <a:gd name="T5" fmla="*/ 3 h 6"/>
                  <a:gd name="T6" fmla="*/ 41 w 57"/>
                  <a:gd name="T7" fmla="*/ 3 h 6"/>
                  <a:gd name="T8" fmla="*/ 36 w 57"/>
                  <a:gd name="T9" fmla="*/ 3 h 6"/>
                  <a:gd name="T10" fmla="*/ 28 w 57"/>
                  <a:gd name="T11" fmla="*/ 3 h 6"/>
                  <a:gd name="T12" fmla="*/ 20 w 57"/>
                  <a:gd name="T13" fmla="*/ 3 h 6"/>
                  <a:gd name="T14" fmla="*/ 13 w 57"/>
                  <a:gd name="T15" fmla="*/ 3 h 6"/>
                  <a:gd name="T16" fmla="*/ 7 w 57"/>
                  <a:gd name="T17" fmla="*/ 3 h 6"/>
                  <a:gd name="T18" fmla="*/ 0 w 57"/>
                  <a:gd name="T19" fmla="*/ 0 h 6"/>
                  <a:gd name="T20" fmla="*/ 0 w 57"/>
                  <a:gd name="T21" fmla="*/ 6 h 6"/>
                  <a:gd name="T22" fmla="*/ 7 w 57"/>
                  <a:gd name="T23" fmla="*/ 6 h 6"/>
                  <a:gd name="T24" fmla="*/ 13 w 57"/>
                  <a:gd name="T25" fmla="*/ 6 h 6"/>
                  <a:gd name="T26" fmla="*/ 20 w 57"/>
                  <a:gd name="T27" fmla="*/ 6 h 6"/>
                  <a:gd name="T28" fmla="*/ 28 w 57"/>
                  <a:gd name="T29" fmla="*/ 6 h 6"/>
                  <a:gd name="T30" fmla="*/ 36 w 57"/>
                  <a:gd name="T31" fmla="*/ 6 h 6"/>
                  <a:gd name="T32" fmla="*/ 41 w 57"/>
                  <a:gd name="T33" fmla="*/ 6 h 6"/>
                  <a:gd name="T34" fmla="*/ 49 w 57"/>
                  <a:gd name="T35" fmla="*/ 6 h 6"/>
                  <a:gd name="T36" fmla="*/ 57 w 57"/>
                  <a:gd name="T37" fmla="*/ 6 h 6"/>
                  <a:gd name="T38" fmla="*/ 57 w 57"/>
                  <a:gd name="T39" fmla="*/ 6 h 6"/>
                  <a:gd name="T40" fmla="*/ 57 w 57"/>
                  <a:gd name="T41" fmla="*/ 3 h 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7"/>
                  <a:gd name="T64" fmla="*/ 0 h 6"/>
                  <a:gd name="T65" fmla="*/ 57 w 57"/>
                  <a:gd name="T66" fmla="*/ 6 h 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7" h="6">
                    <a:moveTo>
                      <a:pt x="57" y="3"/>
                    </a:moveTo>
                    <a:lnTo>
                      <a:pt x="57" y="3"/>
                    </a:lnTo>
                    <a:lnTo>
                      <a:pt x="49" y="3"/>
                    </a:lnTo>
                    <a:lnTo>
                      <a:pt x="41" y="3"/>
                    </a:lnTo>
                    <a:lnTo>
                      <a:pt x="36" y="3"/>
                    </a:lnTo>
                    <a:lnTo>
                      <a:pt x="28" y="3"/>
                    </a:lnTo>
                    <a:lnTo>
                      <a:pt x="20" y="3"/>
                    </a:lnTo>
                    <a:lnTo>
                      <a:pt x="13" y="3"/>
                    </a:lnTo>
                    <a:lnTo>
                      <a:pt x="7" y="3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7" y="6"/>
                    </a:lnTo>
                    <a:lnTo>
                      <a:pt x="13" y="6"/>
                    </a:lnTo>
                    <a:lnTo>
                      <a:pt x="20" y="6"/>
                    </a:lnTo>
                    <a:lnTo>
                      <a:pt x="28" y="6"/>
                    </a:lnTo>
                    <a:lnTo>
                      <a:pt x="36" y="6"/>
                    </a:lnTo>
                    <a:lnTo>
                      <a:pt x="41" y="6"/>
                    </a:lnTo>
                    <a:lnTo>
                      <a:pt x="49" y="6"/>
                    </a:lnTo>
                    <a:lnTo>
                      <a:pt x="57" y="6"/>
                    </a:lnTo>
                    <a:lnTo>
                      <a:pt x="57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21" name="Freeform 4257"/>
              <p:cNvSpPr>
                <a:spLocks/>
              </p:cNvSpPr>
              <p:nvPr/>
            </p:nvSpPr>
            <p:spPr bwMode="auto">
              <a:xfrm>
                <a:off x="2964" y="3806"/>
                <a:ext cx="31" cy="5"/>
              </a:xfrm>
              <a:custGeom>
                <a:avLst/>
                <a:gdLst>
                  <a:gd name="T0" fmla="*/ 31 w 31"/>
                  <a:gd name="T1" fmla="*/ 3 h 5"/>
                  <a:gd name="T2" fmla="*/ 31 w 31"/>
                  <a:gd name="T3" fmla="*/ 3 h 5"/>
                  <a:gd name="T4" fmla="*/ 29 w 31"/>
                  <a:gd name="T5" fmla="*/ 3 h 5"/>
                  <a:gd name="T6" fmla="*/ 24 w 31"/>
                  <a:gd name="T7" fmla="*/ 0 h 5"/>
                  <a:gd name="T8" fmla="*/ 21 w 31"/>
                  <a:gd name="T9" fmla="*/ 0 h 5"/>
                  <a:gd name="T10" fmla="*/ 16 w 31"/>
                  <a:gd name="T11" fmla="*/ 0 h 5"/>
                  <a:gd name="T12" fmla="*/ 13 w 31"/>
                  <a:gd name="T13" fmla="*/ 0 h 5"/>
                  <a:gd name="T14" fmla="*/ 8 w 31"/>
                  <a:gd name="T15" fmla="*/ 0 h 5"/>
                  <a:gd name="T16" fmla="*/ 5 w 31"/>
                  <a:gd name="T17" fmla="*/ 0 h 5"/>
                  <a:gd name="T18" fmla="*/ 0 w 31"/>
                  <a:gd name="T19" fmla="*/ 0 h 5"/>
                  <a:gd name="T20" fmla="*/ 0 w 31"/>
                  <a:gd name="T21" fmla="*/ 3 h 5"/>
                  <a:gd name="T22" fmla="*/ 5 w 31"/>
                  <a:gd name="T23" fmla="*/ 3 h 5"/>
                  <a:gd name="T24" fmla="*/ 8 w 31"/>
                  <a:gd name="T25" fmla="*/ 3 h 5"/>
                  <a:gd name="T26" fmla="*/ 13 w 31"/>
                  <a:gd name="T27" fmla="*/ 3 h 5"/>
                  <a:gd name="T28" fmla="*/ 16 w 31"/>
                  <a:gd name="T29" fmla="*/ 5 h 5"/>
                  <a:gd name="T30" fmla="*/ 21 w 31"/>
                  <a:gd name="T31" fmla="*/ 5 h 5"/>
                  <a:gd name="T32" fmla="*/ 24 w 31"/>
                  <a:gd name="T33" fmla="*/ 5 h 5"/>
                  <a:gd name="T34" fmla="*/ 29 w 31"/>
                  <a:gd name="T35" fmla="*/ 5 h 5"/>
                  <a:gd name="T36" fmla="*/ 31 w 31"/>
                  <a:gd name="T37" fmla="*/ 5 h 5"/>
                  <a:gd name="T38" fmla="*/ 31 w 31"/>
                  <a:gd name="T39" fmla="*/ 5 h 5"/>
                  <a:gd name="T40" fmla="*/ 31 w 31"/>
                  <a:gd name="T41" fmla="*/ 3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1"/>
                  <a:gd name="T64" fmla="*/ 0 h 5"/>
                  <a:gd name="T65" fmla="*/ 31 w 31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1" h="5">
                    <a:moveTo>
                      <a:pt x="31" y="3"/>
                    </a:moveTo>
                    <a:lnTo>
                      <a:pt x="31" y="3"/>
                    </a:lnTo>
                    <a:lnTo>
                      <a:pt x="29" y="3"/>
                    </a:lnTo>
                    <a:lnTo>
                      <a:pt x="24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5" y="3"/>
                    </a:lnTo>
                    <a:lnTo>
                      <a:pt x="8" y="3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21" y="5"/>
                    </a:lnTo>
                    <a:lnTo>
                      <a:pt x="24" y="5"/>
                    </a:lnTo>
                    <a:lnTo>
                      <a:pt x="29" y="5"/>
                    </a:lnTo>
                    <a:lnTo>
                      <a:pt x="31" y="5"/>
                    </a:lnTo>
                    <a:lnTo>
                      <a:pt x="31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22" name="Freeform 4258"/>
              <p:cNvSpPr>
                <a:spLocks/>
              </p:cNvSpPr>
              <p:nvPr/>
            </p:nvSpPr>
            <p:spPr bwMode="auto">
              <a:xfrm>
                <a:off x="2995" y="3803"/>
                <a:ext cx="29" cy="8"/>
              </a:xfrm>
              <a:custGeom>
                <a:avLst/>
                <a:gdLst>
                  <a:gd name="T0" fmla="*/ 27 w 29"/>
                  <a:gd name="T1" fmla="*/ 0 h 8"/>
                  <a:gd name="T2" fmla="*/ 27 w 29"/>
                  <a:gd name="T3" fmla="*/ 0 h 8"/>
                  <a:gd name="T4" fmla="*/ 24 w 29"/>
                  <a:gd name="T5" fmla="*/ 3 h 8"/>
                  <a:gd name="T6" fmla="*/ 21 w 29"/>
                  <a:gd name="T7" fmla="*/ 3 h 8"/>
                  <a:gd name="T8" fmla="*/ 19 w 29"/>
                  <a:gd name="T9" fmla="*/ 6 h 8"/>
                  <a:gd name="T10" fmla="*/ 16 w 29"/>
                  <a:gd name="T11" fmla="*/ 6 h 8"/>
                  <a:gd name="T12" fmla="*/ 11 w 29"/>
                  <a:gd name="T13" fmla="*/ 6 h 8"/>
                  <a:gd name="T14" fmla="*/ 8 w 29"/>
                  <a:gd name="T15" fmla="*/ 6 h 8"/>
                  <a:gd name="T16" fmla="*/ 6 w 29"/>
                  <a:gd name="T17" fmla="*/ 6 h 8"/>
                  <a:gd name="T18" fmla="*/ 0 w 29"/>
                  <a:gd name="T19" fmla="*/ 6 h 8"/>
                  <a:gd name="T20" fmla="*/ 0 w 29"/>
                  <a:gd name="T21" fmla="*/ 8 h 8"/>
                  <a:gd name="T22" fmla="*/ 6 w 29"/>
                  <a:gd name="T23" fmla="*/ 8 h 8"/>
                  <a:gd name="T24" fmla="*/ 8 w 29"/>
                  <a:gd name="T25" fmla="*/ 8 h 8"/>
                  <a:gd name="T26" fmla="*/ 11 w 29"/>
                  <a:gd name="T27" fmla="*/ 8 h 8"/>
                  <a:gd name="T28" fmla="*/ 16 w 29"/>
                  <a:gd name="T29" fmla="*/ 8 h 8"/>
                  <a:gd name="T30" fmla="*/ 19 w 29"/>
                  <a:gd name="T31" fmla="*/ 8 h 8"/>
                  <a:gd name="T32" fmla="*/ 21 w 29"/>
                  <a:gd name="T33" fmla="*/ 8 h 8"/>
                  <a:gd name="T34" fmla="*/ 24 w 29"/>
                  <a:gd name="T35" fmla="*/ 6 h 8"/>
                  <a:gd name="T36" fmla="*/ 29 w 29"/>
                  <a:gd name="T37" fmla="*/ 3 h 8"/>
                  <a:gd name="T38" fmla="*/ 29 w 29"/>
                  <a:gd name="T39" fmla="*/ 3 h 8"/>
                  <a:gd name="T40" fmla="*/ 27 w 29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8"/>
                  <a:gd name="T65" fmla="*/ 29 w 29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8">
                    <a:moveTo>
                      <a:pt x="27" y="0"/>
                    </a:moveTo>
                    <a:lnTo>
                      <a:pt x="27" y="0"/>
                    </a:lnTo>
                    <a:lnTo>
                      <a:pt x="24" y="3"/>
                    </a:lnTo>
                    <a:lnTo>
                      <a:pt x="21" y="3"/>
                    </a:lnTo>
                    <a:lnTo>
                      <a:pt x="19" y="6"/>
                    </a:lnTo>
                    <a:lnTo>
                      <a:pt x="16" y="6"/>
                    </a:lnTo>
                    <a:lnTo>
                      <a:pt x="11" y="6"/>
                    </a:lnTo>
                    <a:lnTo>
                      <a:pt x="8" y="6"/>
                    </a:lnTo>
                    <a:lnTo>
                      <a:pt x="6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6" y="8"/>
                    </a:lnTo>
                    <a:lnTo>
                      <a:pt x="19" y="8"/>
                    </a:lnTo>
                    <a:lnTo>
                      <a:pt x="21" y="8"/>
                    </a:lnTo>
                    <a:lnTo>
                      <a:pt x="24" y="6"/>
                    </a:lnTo>
                    <a:lnTo>
                      <a:pt x="29" y="3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23" name="Freeform 4259"/>
              <p:cNvSpPr>
                <a:spLocks/>
              </p:cNvSpPr>
              <p:nvPr/>
            </p:nvSpPr>
            <p:spPr bwMode="auto">
              <a:xfrm>
                <a:off x="3022" y="3777"/>
                <a:ext cx="10" cy="29"/>
              </a:xfrm>
              <a:custGeom>
                <a:avLst/>
                <a:gdLst>
                  <a:gd name="T0" fmla="*/ 5 w 10"/>
                  <a:gd name="T1" fmla="*/ 3 h 29"/>
                  <a:gd name="T2" fmla="*/ 5 w 10"/>
                  <a:gd name="T3" fmla="*/ 3 h 29"/>
                  <a:gd name="T4" fmla="*/ 5 w 10"/>
                  <a:gd name="T5" fmla="*/ 3 h 29"/>
                  <a:gd name="T6" fmla="*/ 5 w 10"/>
                  <a:gd name="T7" fmla="*/ 8 h 29"/>
                  <a:gd name="T8" fmla="*/ 5 w 10"/>
                  <a:gd name="T9" fmla="*/ 11 h 29"/>
                  <a:gd name="T10" fmla="*/ 5 w 10"/>
                  <a:gd name="T11" fmla="*/ 13 h 29"/>
                  <a:gd name="T12" fmla="*/ 5 w 10"/>
                  <a:gd name="T13" fmla="*/ 18 h 29"/>
                  <a:gd name="T14" fmla="*/ 2 w 10"/>
                  <a:gd name="T15" fmla="*/ 21 h 29"/>
                  <a:gd name="T16" fmla="*/ 2 w 10"/>
                  <a:gd name="T17" fmla="*/ 24 h 29"/>
                  <a:gd name="T18" fmla="*/ 0 w 10"/>
                  <a:gd name="T19" fmla="*/ 26 h 29"/>
                  <a:gd name="T20" fmla="*/ 2 w 10"/>
                  <a:gd name="T21" fmla="*/ 29 h 29"/>
                  <a:gd name="T22" fmla="*/ 5 w 10"/>
                  <a:gd name="T23" fmla="*/ 26 h 29"/>
                  <a:gd name="T24" fmla="*/ 5 w 10"/>
                  <a:gd name="T25" fmla="*/ 24 h 29"/>
                  <a:gd name="T26" fmla="*/ 7 w 10"/>
                  <a:gd name="T27" fmla="*/ 18 h 29"/>
                  <a:gd name="T28" fmla="*/ 7 w 10"/>
                  <a:gd name="T29" fmla="*/ 16 h 29"/>
                  <a:gd name="T30" fmla="*/ 10 w 10"/>
                  <a:gd name="T31" fmla="*/ 11 h 29"/>
                  <a:gd name="T32" fmla="*/ 10 w 10"/>
                  <a:gd name="T33" fmla="*/ 8 h 29"/>
                  <a:gd name="T34" fmla="*/ 7 w 10"/>
                  <a:gd name="T35" fmla="*/ 3 h 29"/>
                  <a:gd name="T36" fmla="*/ 7 w 10"/>
                  <a:gd name="T37" fmla="*/ 0 h 29"/>
                  <a:gd name="T38" fmla="*/ 7 w 10"/>
                  <a:gd name="T39" fmla="*/ 0 h 29"/>
                  <a:gd name="T40" fmla="*/ 5 w 10"/>
                  <a:gd name="T41" fmla="*/ 3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"/>
                  <a:gd name="T64" fmla="*/ 0 h 29"/>
                  <a:gd name="T65" fmla="*/ 10 w 10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" h="29">
                    <a:moveTo>
                      <a:pt x="5" y="3"/>
                    </a:moveTo>
                    <a:lnTo>
                      <a:pt x="5" y="3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5" y="18"/>
                    </a:lnTo>
                    <a:lnTo>
                      <a:pt x="2" y="21"/>
                    </a:lnTo>
                    <a:lnTo>
                      <a:pt x="2" y="24"/>
                    </a:lnTo>
                    <a:lnTo>
                      <a:pt x="0" y="26"/>
                    </a:lnTo>
                    <a:lnTo>
                      <a:pt x="2" y="29"/>
                    </a:lnTo>
                    <a:lnTo>
                      <a:pt x="5" y="26"/>
                    </a:lnTo>
                    <a:lnTo>
                      <a:pt x="5" y="24"/>
                    </a:lnTo>
                    <a:lnTo>
                      <a:pt x="7" y="18"/>
                    </a:lnTo>
                    <a:lnTo>
                      <a:pt x="7" y="16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24" name="Freeform 4260"/>
              <p:cNvSpPr>
                <a:spLocks/>
              </p:cNvSpPr>
              <p:nvPr/>
            </p:nvSpPr>
            <p:spPr bwMode="auto">
              <a:xfrm>
                <a:off x="3009" y="3772"/>
                <a:ext cx="20" cy="8"/>
              </a:xfrm>
              <a:custGeom>
                <a:avLst/>
                <a:gdLst>
                  <a:gd name="T0" fmla="*/ 0 w 20"/>
                  <a:gd name="T1" fmla="*/ 2 h 8"/>
                  <a:gd name="T2" fmla="*/ 0 w 20"/>
                  <a:gd name="T3" fmla="*/ 2 h 8"/>
                  <a:gd name="T4" fmla="*/ 0 w 20"/>
                  <a:gd name="T5" fmla="*/ 2 h 8"/>
                  <a:gd name="T6" fmla="*/ 2 w 20"/>
                  <a:gd name="T7" fmla="*/ 2 h 8"/>
                  <a:gd name="T8" fmla="*/ 7 w 20"/>
                  <a:gd name="T9" fmla="*/ 5 h 8"/>
                  <a:gd name="T10" fmla="*/ 10 w 20"/>
                  <a:gd name="T11" fmla="*/ 5 h 8"/>
                  <a:gd name="T12" fmla="*/ 13 w 20"/>
                  <a:gd name="T13" fmla="*/ 5 h 8"/>
                  <a:gd name="T14" fmla="*/ 15 w 20"/>
                  <a:gd name="T15" fmla="*/ 5 h 8"/>
                  <a:gd name="T16" fmla="*/ 18 w 20"/>
                  <a:gd name="T17" fmla="*/ 5 h 8"/>
                  <a:gd name="T18" fmla="*/ 18 w 20"/>
                  <a:gd name="T19" fmla="*/ 8 h 8"/>
                  <a:gd name="T20" fmla="*/ 20 w 20"/>
                  <a:gd name="T21" fmla="*/ 5 h 8"/>
                  <a:gd name="T22" fmla="*/ 18 w 20"/>
                  <a:gd name="T23" fmla="*/ 2 h 8"/>
                  <a:gd name="T24" fmla="*/ 15 w 20"/>
                  <a:gd name="T25" fmla="*/ 2 h 8"/>
                  <a:gd name="T26" fmla="*/ 13 w 20"/>
                  <a:gd name="T27" fmla="*/ 2 h 8"/>
                  <a:gd name="T28" fmla="*/ 10 w 20"/>
                  <a:gd name="T29" fmla="*/ 0 h 8"/>
                  <a:gd name="T30" fmla="*/ 7 w 20"/>
                  <a:gd name="T31" fmla="*/ 0 h 8"/>
                  <a:gd name="T32" fmla="*/ 2 w 20"/>
                  <a:gd name="T33" fmla="*/ 0 h 8"/>
                  <a:gd name="T34" fmla="*/ 0 w 20"/>
                  <a:gd name="T35" fmla="*/ 0 h 8"/>
                  <a:gd name="T36" fmla="*/ 0 w 20"/>
                  <a:gd name="T37" fmla="*/ 0 h 8"/>
                  <a:gd name="T38" fmla="*/ 0 w 20"/>
                  <a:gd name="T39" fmla="*/ 0 h 8"/>
                  <a:gd name="T40" fmla="*/ 0 w 20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0"/>
                  <a:gd name="T64" fmla="*/ 0 h 8"/>
                  <a:gd name="T65" fmla="*/ 20 w 20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0" h="8">
                    <a:moveTo>
                      <a:pt x="0" y="2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7" y="5"/>
                    </a:lnTo>
                    <a:lnTo>
                      <a:pt x="10" y="5"/>
                    </a:lnTo>
                    <a:lnTo>
                      <a:pt x="13" y="5"/>
                    </a:lnTo>
                    <a:lnTo>
                      <a:pt x="15" y="5"/>
                    </a:lnTo>
                    <a:lnTo>
                      <a:pt x="18" y="5"/>
                    </a:lnTo>
                    <a:lnTo>
                      <a:pt x="18" y="8"/>
                    </a:lnTo>
                    <a:lnTo>
                      <a:pt x="20" y="5"/>
                    </a:lnTo>
                    <a:lnTo>
                      <a:pt x="18" y="2"/>
                    </a:lnTo>
                    <a:lnTo>
                      <a:pt x="15" y="2"/>
                    </a:lnTo>
                    <a:lnTo>
                      <a:pt x="13" y="2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25" name="Freeform 4261"/>
              <p:cNvSpPr>
                <a:spLocks/>
              </p:cNvSpPr>
              <p:nvPr/>
            </p:nvSpPr>
            <p:spPr bwMode="auto">
              <a:xfrm>
                <a:off x="2901" y="3772"/>
                <a:ext cx="108" cy="10"/>
              </a:xfrm>
              <a:custGeom>
                <a:avLst/>
                <a:gdLst>
                  <a:gd name="T0" fmla="*/ 3 w 108"/>
                  <a:gd name="T1" fmla="*/ 8 h 10"/>
                  <a:gd name="T2" fmla="*/ 0 w 108"/>
                  <a:gd name="T3" fmla="*/ 10 h 10"/>
                  <a:gd name="T4" fmla="*/ 6 w 108"/>
                  <a:gd name="T5" fmla="*/ 10 h 10"/>
                  <a:gd name="T6" fmla="*/ 16 w 108"/>
                  <a:gd name="T7" fmla="*/ 8 h 10"/>
                  <a:gd name="T8" fmla="*/ 34 w 108"/>
                  <a:gd name="T9" fmla="*/ 8 h 10"/>
                  <a:gd name="T10" fmla="*/ 53 w 108"/>
                  <a:gd name="T11" fmla="*/ 8 h 10"/>
                  <a:gd name="T12" fmla="*/ 71 w 108"/>
                  <a:gd name="T13" fmla="*/ 5 h 10"/>
                  <a:gd name="T14" fmla="*/ 89 w 108"/>
                  <a:gd name="T15" fmla="*/ 5 h 10"/>
                  <a:gd name="T16" fmla="*/ 102 w 108"/>
                  <a:gd name="T17" fmla="*/ 5 h 10"/>
                  <a:gd name="T18" fmla="*/ 108 w 108"/>
                  <a:gd name="T19" fmla="*/ 2 h 10"/>
                  <a:gd name="T20" fmla="*/ 108 w 108"/>
                  <a:gd name="T21" fmla="*/ 0 h 10"/>
                  <a:gd name="T22" fmla="*/ 102 w 108"/>
                  <a:gd name="T23" fmla="*/ 0 h 10"/>
                  <a:gd name="T24" fmla="*/ 89 w 108"/>
                  <a:gd name="T25" fmla="*/ 0 h 10"/>
                  <a:gd name="T26" fmla="*/ 71 w 108"/>
                  <a:gd name="T27" fmla="*/ 2 h 10"/>
                  <a:gd name="T28" fmla="*/ 53 w 108"/>
                  <a:gd name="T29" fmla="*/ 2 h 10"/>
                  <a:gd name="T30" fmla="*/ 34 w 108"/>
                  <a:gd name="T31" fmla="*/ 5 h 10"/>
                  <a:gd name="T32" fmla="*/ 16 w 108"/>
                  <a:gd name="T33" fmla="*/ 5 h 10"/>
                  <a:gd name="T34" fmla="*/ 6 w 108"/>
                  <a:gd name="T35" fmla="*/ 5 h 10"/>
                  <a:gd name="T36" fmla="*/ 0 w 108"/>
                  <a:gd name="T37" fmla="*/ 8 h 10"/>
                  <a:gd name="T38" fmla="*/ 0 w 108"/>
                  <a:gd name="T39" fmla="*/ 8 h 10"/>
                  <a:gd name="T40" fmla="*/ 3 w 108"/>
                  <a:gd name="T41" fmla="*/ 8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8"/>
                  <a:gd name="T64" fmla="*/ 0 h 10"/>
                  <a:gd name="T65" fmla="*/ 108 w 108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8" h="10">
                    <a:moveTo>
                      <a:pt x="3" y="8"/>
                    </a:moveTo>
                    <a:lnTo>
                      <a:pt x="0" y="10"/>
                    </a:lnTo>
                    <a:lnTo>
                      <a:pt x="6" y="10"/>
                    </a:lnTo>
                    <a:lnTo>
                      <a:pt x="16" y="8"/>
                    </a:lnTo>
                    <a:lnTo>
                      <a:pt x="34" y="8"/>
                    </a:lnTo>
                    <a:lnTo>
                      <a:pt x="53" y="8"/>
                    </a:lnTo>
                    <a:lnTo>
                      <a:pt x="71" y="5"/>
                    </a:lnTo>
                    <a:lnTo>
                      <a:pt x="89" y="5"/>
                    </a:lnTo>
                    <a:lnTo>
                      <a:pt x="102" y="5"/>
                    </a:lnTo>
                    <a:lnTo>
                      <a:pt x="108" y="2"/>
                    </a:lnTo>
                    <a:lnTo>
                      <a:pt x="108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71" y="2"/>
                    </a:lnTo>
                    <a:lnTo>
                      <a:pt x="53" y="2"/>
                    </a:lnTo>
                    <a:lnTo>
                      <a:pt x="34" y="5"/>
                    </a:lnTo>
                    <a:lnTo>
                      <a:pt x="16" y="5"/>
                    </a:lnTo>
                    <a:lnTo>
                      <a:pt x="6" y="5"/>
                    </a:lnTo>
                    <a:lnTo>
                      <a:pt x="0" y="8"/>
                    </a:ln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26" name="Rectangle 4262"/>
              <p:cNvSpPr>
                <a:spLocks noChangeArrowheads="1"/>
              </p:cNvSpPr>
              <p:nvPr/>
            </p:nvSpPr>
            <p:spPr bwMode="auto">
              <a:xfrm>
                <a:off x="2920" y="3790"/>
                <a:ext cx="91" cy="5"/>
              </a:xfrm>
              <a:prstGeom prst="rect">
                <a:avLst/>
              </a:prstGeom>
              <a:solidFill>
                <a:srgbClr val="504A5D"/>
              </a:solidFill>
              <a:ln w="0">
                <a:solidFill>
                  <a:srgbClr val="25221E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6627" name="Freeform 4263"/>
              <p:cNvSpPr>
                <a:spLocks/>
              </p:cNvSpPr>
              <p:nvPr/>
            </p:nvSpPr>
            <p:spPr bwMode="auto">
              <a:xfrm>
                <a:off x="2716" y="3698"/>
                <a:ext cx="337" cy="71"/>
              </a:xfrm>
              <a:custGeom>
                <a:avLst/>
                <a:gdLst>
                  <a:gd name="T0" fmla="*/ 55 w 337"/>
                  <a:gd name="T1" fmla="*/ 8 h 71"/>
                  <a:gd name="T2" fmla="*/ 41 w 337"/>
                  <a:gd name="T3" fmla="*/ 11 h 71"/>
                  <a:gd name="T4" fmla="*/ 31 w 337"/>
                  <a:gd name="T5" fmla="*/ 19 h 71"/>
                  <a:gd name="T6" fmla="*/ 23 w 337"/>
                  <a:gd name="T7" fmla="*/ 29 h 71"/>
                  <a:gd name="T8" fmla="*/ 13 w 337"/>
                  <a:gd name="T9" fmla="*/ 37 h 71"/>
                  <a:gd name="T10" fmla="*/ 5 w 337"/>
                  <a:gd name="T11" fmla="*/ 42 h 71"/>
                  <a:gd name="T12" fmla="*/ 0 w 337"/>
                  <a:gd name="T13" fmla="*/ 48 h 71"/>
                  <a:gd name="T14" fmla="*/ 0 w 337"/>
                  <a:gd name="T15" fmla="*/ 55 h 71"/>
                  <a:gd name="T16" fmla="*/ 0 w 337"/>
                  <a:gd name="T17" fmla="*/ 55 h 71"/>
                  <a:gd name="T18" fmla="*/ 5 w 337"/>
                  <a:gd name="T19" fmla="*/ 58 h 71"/>
                  <a:gd name="T20" fmla="*/ 57 w 337"/>
                  <a:gd name="T21" fmla="*/ 66 h 71"/>
                  <a:gd name="T22" fmla="*/ 109 w 337"/>
                  <a:gd name="T23" fmla="*/ 69 h 71"/>
                  <a:gd name="T24" fmla="*/ 162 w 337"/>
                  <a:gd name="T25" fmla="*/ 71 h 71"/>
                  <a:gd name="T26" fmla="*/ 217 w 337"/>
                  <a:gd name="T27" fmla="*/ 71 h 71"/>
                  <a:gd name="T28" fmla="*/ 274 w 337"/>
                  <a:gd name="T29" fmla="*/ 71 h 71"/>
                  <a:gd name="T30" fmla="*/ 303 w 337"/>
                  <a:gd name="T31" fmla="*/ 66 h 71"/>
                  <a:gd name="T32" fmla="*/ 329 w 337"/>
                  <a:gd name="T33" fmla="*/ 61 h 71"/>
                  <a:gd name="T34" fmla="*/ 334 w 337"/>
                  <a:gd name="T35" fmla="*/ 58 h 71"/>
                  <a:gd name="T36" fmla="*/ 337 w 337"/>
                  <a:gd name="T37" fmla="*/ 53 h 71"/>
                  <a:gd name="T38" fmla="*/ 334 w 337"/>
                  <a:gd name="T39" fmla="*/ 42 h 71"/>
                  <a:gd name="T40" fmla="*/ 329 w 337"/>
                  <a:gd name="T41" fmla="*/ 32 h 71"/>
                  <a:gd name="T42" fmla="*/ 324 w 337"/>
                  <a:gd name="T43" fmla="*/ 24 h 71"/>
                  <a:gd name="T44" fmla="*/ 319 w 337"/>
                  <a:gd name="T45" fmla="*/ 11 h 71"/>
                  <a:gd name="T46" fmla="*/ 313 w 337"/>
                  <a:gd name="T47" fmla="*/ 6 h 71"/>
                  <a:gd name="T48" fmla="*/ 306 w 337"/>
                  <a:gd name="T49" fmla="*/ 3 h 71"/>
                  <a:gd name="T50" fmla="*/ 243 w 337"/>
                  <a:gd name="T51" fmla="*/ 0 h 71"/>
                  <a:gd name="T52" fmla="*/ 180 w 337"/>
                  <a:gd name="T53" fmla="*/ 0 h 71"/>
                  <a:gd name="T54" fmla="*/ 117 w 337"/>
                  <a:gd name="T55" fmla="*/ 3 h 71"/>
                  <a:gd name="T56" fmla="*/ 55 w 337"/>
                  <a:gd name="T57" fmla="*/ 8 h 7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337"/>
                  <a:gd name="T88" fmla="*/ 0 h 71"/>
                  <a:gd name="T89" fmla="*/ 337 w 337"/>
                  <a:gd name="T90" fmla="*/ 71 h 71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337" h="71">
                    <a:moveTo>
                      <a:pt x="55" y="8"/>
                    </a:moveTo>
                    <a:lnTo>
                      <a:pt x="41" y="11"/>
                    </a:lnTo>
                    <a:lnTo>
                      <a:pt x="31" y="19"/>
                    </a:lnTo>
                    <a:lnTo>
                      <a:pt x="23" y="29"/>
                    </a:lnTo>
                    <a:lnTo>
                      <a:pt x="13" y="37"/>
                    </a:lnTo>
                    <a:lnTo>
                      <a:pt x="5" y="42"/>
                    </a:lnTo>
                    <a:lnTo>
                      <a:pt x="0" y="48"/>
                    </a:lnTo>
                    <a:lnTo>
                      <a:pt x="0" y="55"/>
                    </a:lnTo>
                    <a:lnTo>
                      <a:pt x="5" y="58"/>
                    </a:lnTo>
                    <a:lnTo>
                      <a:pt x="57" y="66"/>
                    </a:lnTo>
                    <a:lnTo>
                      <a:pt x="109" y="69"/>
                    </a:lnTo>
                    <a:lnTo>
                      <a:pt x="162" y="71"/>
                    </a:lnTo>
                    <a:lnTo>
                      <a:pt x="217" y="71"/>
                    </a:lnTo>
                    <a:lnTo>
                      <a:pt x="274" y="71"/>
                    </a:lnTo>
                    <a:lnTo>
                      <a:pt x="303" y="66"/>
                    </a:lnTo>
                    <a:lnTo>
                      <a:pt x="329" y="61"/>
                    </a:lnTo>
                    <a:lnTo>
                      <a:pt x="334" y="58"/>
                    </a:lnTo>
                    <a:lnTo>
                      <a:pt x="337" y="53"/>
                    </a:lnTo>
                    <a:lnTo>
                      <a:pt x="334" y="42"/>
                    </a:lnTo>
                    <a:lnTo>
                      <a:pt x="329" y="32"/>
                    </a:lnTo>
                    <a:lnTo>
                      <a:pt x="324" y="24"/>
                    </a:lnTo>
                    <a:lnTo>
                      <a:pt x="319" y="11"/>
                    </a:lnTo>
                    <a:lnTo>
                      <a:pt x="313" y="6"/>
                    </a:lnTo>
                    <a:lnTo>
                      <a:pt x="306" y="3"/>
                    </a:lnTo>
                    <a:lnTo>
                      <a:pt x="243" y="0"/>
                    </a:lnTo>
                    <a:lnTo>
                      <a:pt x="180" y="0"/>
                    </a:lnTo>
                    <a:lnTo>
                      <a:pt x="117" y="3"/>
                    </a:lnTo>
                    <a:lnTo>
                      <a:pt x="55" y="8"/>
                    </a:lnTo>
                    <a:close/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28" name="Freeform 4264"/>
              <p:cNvSpPr>
                <a:spLocks/>
              </p:cNvSpPr>
              <p:nvPr/>
            </p:nvSpPr>
            <p:spPr bwMode="auto">
              <a:xfrm>
                <a:off x="2729" y="3704"/>
                <a:ext cx="42" cy="31"/>
              </a:xfrm>
              <a:custGeom>
                <a:avLst/>
                <a:gdLst>
                  <a:gd name="T0" fmla="*/ 2 w 42"/>
                  <a:gd name="T1" fmla="*/ 31 h 31"/>
                  <a:gd name="T2" fmla="*/ 2 w 42"/>
                  <a:gd name="T3" fmla="*/ 31 h 31"/>
                  <a:gd name="T4" fmla="*/ 8 w 42"/>
                  <a:gd name="T5" fmla="*/ 29 h 31"/>
                  <a:gd name="T6" fmla="*/ 10 w 42"/>
                  <a:gd name="T7" fmla="*/ 23 h 31"/>
                  <a:gd name="T8" fmla="*/ 15 w 42"/>
                  <a:gd name="T9" fmla="*/ 18 h 31"/>
                  <a:gd name="T10" fmla="*/ 21 w 42"/>
                  <a:gd name="T11" fmla="*/ 15 h 31"/>
                  <a:gd name="T12" fmla="*/ 23 w 42"/>
                  <a:gd name="T13" fmla="*/ 10 h 31"/>
                  <a:gd name="T14" fmla="*/ 31 w 42"/>
                  <a:gd name="T15" fmla="*/ 8 h 31"/>
                  <a:gd name="T16" fmla="*/ 36 w 42"/>
                  <a:gd name="T17" fmla="*/ 5 h 31"/>
                  <a:gd name="T18" fmla="*/ 42 w 42"/>
                  <a:gd name="T19" fmla="*/ 2 h 31"/>
                  <a:gd name="T20" fmla="*/ 42 w 42"/>
                  <a:gd name="T21" fmla="*/ 0 h 31"/>
                  <a:gd name="T22" fmla="*/ 34 w 42"/>
                  <a:gd name="T23" fmla="*/ 0 h 31"/>
                  <a:gd name="T24" fmla="*/ 28 w 42"/>
                  <a:gd name="T25" fmla="*/ 5 h 31"/>
                  <a:gd name="T26" fmla="*/ 23 w 42"/>
                  <a:gd name="T27" fmla="*/ 8 h 31"/>
                  <a:gd name="T28" fmla="*/ 18 w 42"/>
                  <a:gd name="T29" fmla="*/ 10 h 31"/>
                  <a:gd name="T30" fmla="*/ 13 w 42"/>
                  <a:gd name="T31" fmla="*/ 15 h 31"/>
                  <a:gd name="T32" fmla="*/ 8 w 42"/>
                  <a:gd name="T33" fmla="*/ 21 h 31"/>
                  <a:gd name="T34" fmla="*/ 5 w 42"/>
                  <a:gd name="T35" fmla="*/ 26 h 31"/>
                  <a:gd name="T36" fmla="*/ 0 w 42"/>
                  <a:gd name="T37" fmla="*/ 29 h 31"/>
                  <a:gd name="T38" fmla="*/ 0 w 42"/>
                  <a:gd name="T39" fmla="*/ 29 h 31"/>
                  <a:gd name="T40" fmla="*/ 2 w 42"/>
                  <a:gd name="T41" fmla="*/ 31 h 3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2"/>
                  <a:gd name="T64" fmla="*/ 0 h 31"/>
                  <a:gd name="T65" fmla="*/ 42 w 42"/>
                  <a:gd name="T66" fmla="*/ 31 h 3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2" h="31">
                    <a:moveTo>
                      <a:pt x="2" y="31"/>
                    </a:moveTo>
                    <a:lnTo>
                      <a:pt x="2" y="31"/>
                    </a:lnTo>
                    <a:lnTo>
                      <a:pt x="8" y="29"/>
                    </a:lnTo>
                    <a:lnTo>
                      <a:pt x="10" y="23"/>
                    </a:lnTo>
                    <a:lnTo>
                      <a:pt x="15" y="18"/>
                    </a:lnTo>
                    <a:lnTo>
                      <a:pt x="21" y="15"/>
                    </a:lnTo>
                    <a:lnTo>
                      <a:pt x="23" y="10"/>
                    </a:lnTo>
                    <a:lnTo>
                      <a:pt x="31" y="8"/>
                    </a:lnTo>
                    <a:lnTo>
                      <a:pt x="36" y="5"/>
                    </a:lnTo>
                    <a:lnTo>
                      <a:pt x="42" y="2"/>
                    </a:lnTo>
                    <a:lnTo>
                      <a:pt x="42" y="0"/>
                    </a:lnTo>
                    <a:lnTo>
                      <a:pt x="34" y="0"/>
                    </a:lnTo>
                    <a:lnTo>
                      <a:pt x="28" y="5"/>
                    </a:lnTo>
                    <a:lnTo>
                      <a:pt x="23" y="8"/>
                    </a:lnTo>
                    <a:lnTo>
                      <a:pt x="18" y="10"/>
                    </a:lnTo>
                    <a:lnTo>
                      <a:pt x="13" y="15"/>
                    </a:lnTo>
                    <a:lnTo>
                      <a:pt x="8" y="21"/>
                    </a:lnTo>
                    <a:lnTo>
                      <a:pt x="5" y="26"/>
                    </a:lnTo>
                    <a:lnTo>
                      <a:pt x="0" y="29"/>
                    </a:lnTo>
                    <a:lnTo>
                      <a:pt x="2" y="3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29" name="Freeform 4265"/>
              <p:cNvSpPr>
                <a:spLocks/>
              </p:cNvSpPr>
              <p:nvPr/>
            </p:nvSpPr>
            <p:spPr bwMode="auto">
              <a:xfrm>
                <a:off x="2713" y="3733"/>
                <a:ext cx="18" cy="26"/>
              </a:xfrm>
              <a:custGeom>
                <a:avLst/>
                <a:gdLst>
                  <a:gd name="T0" fmla="*/ 8 w 18"/>
                  <a:gd name="T1" fmla="*/ 20 h 26"/>
                  <a:gd name="T2" fmla="*/ 8 w 18"/>
                  <a:gd name="T3" fmla="*/ 20 h 26"/>
                  <a:gd name="T4" fmla="*/ 5 w 18"/>
                  <a:gd name="T5" fmla="*/ 20 h 26"/>
                  <a:gd name="T6" fmla="*/ 3 w 18"/>
                  <a:gd name="T7" fmla="*/ 20 h 26"/>
                  <a:gd name="T8" fmla="*/ 3 w 18"/>
                  <a:gd name="T9" fmla="*/ 18 h 26"/>
                  <a:gd name="T10" fmla="*/ 5 w 18"/>
                  <a:gd name="T11" fmla="*/ 15 h 26"/>
                  <a:gd name="T12" fmla="*/ 8 w 18"/>
                  <a:gd name="T13" fmla="*/ 13 h 26"/>
                  <a:gd name="T14" fmla="*/ 10 w 18"/>
                  <a:gd name="T15" fmla="*/ 10 h 26"/>
                  <a:gd name="T16" fmla="*/ 13 w 18"/>
                  <a:gd name="T17" fmla="*/ 5 h 26"/>
                  <a:gd name="T18" fmla="*/ 18 w 18"/>
                  <a:gd name="T19" fmla="*/ 2 h 26"/>
                  <a:gd name="T20" fmla="*/ 16 w 18"/>
                  <a:gd name="T21" fmla="*/ 0 h 26"/>
                  <a:gd name="T22" fmla="*/ 10 w 18"/>
                  <a:gd name="T23" fmla="*/ 2 h 26"/>
                  <a:gd name="T24" fmla="*/ 8 w 18"/>
                  <a:gd name="T25" fmla="*/ 7 h 26"/>
                  <a:gd name="T26" fmla="*/ 5 w 18"/>
                  <a:gd name="T27" fmla="*/ 10 h 26"/>
                  <a:gd name="T28" fmla="*/ 3 w 18"/>
                  <a:gd name="T29" fmla="*/ 13 h 26"/>
                  <a:gd name="T30" fmla="*/ 0 w 18"/>
                  <a:gd name="T31" fmla="*/ 18 h 26"/>
                  <a:gd name="T32" fmla="*/ 0 w 18"/>
                  <a:gd name="T33" fmla="*/ 20 h 26"/>
                  <a:gd name="T34" fmla="*/ 3 w 18"/>
                  <a:gd name="T35" fmla="*/ 23 h 26"/>
                  <a:gd name="T36" fmla="*/ 8 w 18"/>
                  <a:gd name="T37" fmla="*/ 26 h 26"/>
                  <a:gd name="T38" fmla="*/ 8 w 18"/>
                  <a:gd name="T39" fmla="*/ 26 h 26"/>
                  <a:gd name="T40" fmla="*/ 8 w 18"/>
                  <a:gd name="T41" fmla="*/ 20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8"/>
                  <a:gd name="T64" fmla="*/ 0 h 26"/>
                  <a:gd name="T65" fmla="*/ 18 w 18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8" h="26">
                    <a:moveTo>
                      <a:pt x="8" y="20"/>
                    </a:moveTo>
                    <a:lnTo>
                      <a:pt x="8" y="20"/>
                    </a:lnTo>
                    <a:lnTo>
                      <a:pt x="5" y="20"/>
                    </a:lnTo>
                    <a:lnTo>
                      <a:pt x="3" y="20"/>
                    </a:lnTo>
                    <a:lnTo>
                      <a:pt x="3" y="18"/>
                    </a:lnTo>
                    <a:lnTo>
                      <a:pt x="5" y="15"/>
                    </a:lnTo>
                    <a:lnTo>
                      <a:pt x="8" y="13"/>
                    </a:lnTo>
                    <a:lnTo>
                      <a:pt x="10" y="10"/>
                    </a:lnTo>
                    <a:lnTo>
                      <a:pt x="13" y="5"/>
                    </a:lnTo>
                    <a:lnTo>
                      <a:pt x="18" y="2"/>
                    </a:lnTo>
                    <a:lnTo>
                      <a:pt x="16" y="0"/>
                    </a:lnTo>
                    <a:lnTo>
                      <a:pt x="10" y="2"/>
                    </a:lnTo>
                    <a:lnTo>
                      <a:pt x="8" y="7"/>
                    </a:lnTo>
                    <a:lnTo>
                      <a:pt x="5" y="10"/>
                    </a:lnTo>
                    <a:lnTo>
                      <a:pt x="3" y="13"/>
                    </a:lnTo>
                    <a:lnTo>
                      <a:pt x="0" y="18"/>
                    </a:lnTo>
                    <a:lnTo>
                      <a:pt x="0" y="20"/>
                    </a:lnTo>
                    <a:lnTo>
                      <a:pt x="3" y="23"/>
                    </a:lnTo>
                    <a:lnTo>
                      <a:pt x="8" y="26"/>
                    </a:lnTo>
                    <a:lnTo>
                      <a:pt x="8" y="2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30" name="Freeform 4266"/>
              <p:cNvSpPr>
                <a:spLocks/>
              </p:cNvSpPr>
              <p:nvPr/>
            </p:nvSpPr>
            <p:spPr bwMode="auto">
              <a:xfrm>
                <a:off x="2721" y="3753"/>
                <a:ext cx="212" cy="19"/>
              </a:xfrm>
              <a:custGeom>
                <a:avLst/>
                <a:gdLst>
                  <a:gd name="T0" fmla="*/ 212 w 212"/>
                  <a:gd name="T1" fmla="*/ 14 h 19"/>
                  <a:gd name="T2" fmla="*/ 212 w 212"/>
                  <a:gd name="T3" fmla="*/ 14 h 19"/>
                  <a:gd name="T4" fmla="*/ 183 w 212"/>
                  <a:gd name="T5" fmla="*/ 14 h 19"/>
                  <a:gd name="T6" fmla="*/ 157 w 212"/>
                  <a:gd name="T7" fmla="*/ 14 h 19"/>
                  <a:gd name="T8" fmla="*/ 131 w 212"/>
                  <a:gd name="T9" fmla="*/ 14 h 19"/>
                  <a:gd name="T10" fmla="*/ 104 w 212"/>
                  <a:gd name="T11" fmla="*/ 11 h 19"/>
                  <a:gd name="T12" fmla="*/ 78 w 212"/>
                  <a:gd name="T13" fmla="*/ 11 h 19"/>
                  <a:gd name="T14" fmla="*/ 52 w 212"/>
                  <a:gd name="T15" fmla="*/ 8 h 19"/>
                  <a:gd name="T16" fmla="*/ 26 w 212"/>
                  <a:gd name="T17" fmla="*/ 6 h 19"/>
                  <a:gd name="T18" fmla="*/ 0 w 212"/>
                  <a:gd name="T19" fmla="*/ 0 h 19"/>
                  <a:gd name="T20" fmla="*/ 0 w 212"/>
                  <a:gd name="T21" fmla="*/ 6 h 19"/>
                  <a:gd name="T22" fmla="*/ 26 w 212"/>
                  <a:gd name="T23" fmla="*/ 8 h 19"/>
                  <a:gd name="T24" fmla="*/ 52 w 212"/>
                  <a:gd name="T25" fmla="*/ 11 h 19"/>
                  <a:gd name="T26" fmla="*/ 78 w 212"/>
                  <a:gd name="T27" fmla="*/ 14 h 19"/>
                  <a:gd name="T28" fmla="*/ 104 w 212"/>
                  <a:gd name="T29" fmla="*/ 16 h 19"/>
                  <a:gd name="T30" fmla="*/ 131 w 212"/>
                  <a:gd name="T31" fmla="*/ 16 h 19"/>
                  <a:gd name="T32" fmla="*/ 157 w 212"/>
                  <a:gd name="T33" fmla="*/ 19 h 19"/>
                  <a:gd name="T34" fmla="*/ 183 w 212"/>
                  <a:gd name="T35" fmla="*/ 19 h 19"/>
                  <a:gd name="T36" fmla="*/ 212 w 212"/>
                  <a:gd name="T37" fmla="*/ 19 h 19"/>
                  <a:gd name="T38" fmla="*/ 212 w 212"/>
                  <a:gd name="T39" fmla="*/ 19 h 19"/>
                  <a:gd name="T40" fmla="*/ 212 w 212"/>
                  <a:gd name="T41" fmla="*/ 14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2"/>
                  <a:gd name="T64" fmla="*/ 0 h 19"/>
                  <a:gd name="T65" fmla="*/ 212 w 212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2" h="19">
                    <a:moveTo>
                      <a:pt x="212" y="14"/>
                    </a:moveTo>
                    <a:lnTo>
                      <a:pt x="212" y="14"/>
                    </a:lnTo>
                    <a:lnTo>
                      <a:pt x="183" y="14"/>
                    </a:lnTo>
                    <a:lnTo>
                      <a:pt x="157" y="14"/>
                    </a:lnTo>
                    <a:lnTo>
                      <a:pt x="131" y="14"/>
                    </a:lnTo>
                    <a:lnTo>
                      <a:pt x="104" y="11"/>
                    </a:lnTo>
                    <a:lnTo>
                      <a:pt x="78" y="11"/>
                    </a:lnTo>
                    <a:lnTo>
                      <a:pt x="52" y="8"/>
                    </a:lnTo>
                    <a:lnTo>
                      <a:pt x="26" y="6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26" y="8"/>
                    </a:lnTo>
                    <a:lnTo>
                      <a:pt x="52" y="11"/>
                    </a:lnTo>
                    <a:lnTo>
                      <a:pt x="78" y="14"/>
                    </a:lnTo>
                    <a:lnTo>
                      <a:pt x="104" y="16"/>
                    </a:lnTo>
                    <a:lnTo>
                      <a:pt x="131" y="16"/>
                    </a:lnTo>
                    <a:lnTo>
                      <a:pt x="157" y="19"/>
                    </a:lnTo>
                    <a:lnTo>
                      <a:pt x="183" y="19"/>
                    </a:lnTo>
                    <a:lnTo>
                      <a:pt x="212" y="19"/>
                    </a:lnTo>
                    <a:lnTo>
                      <a:pt x="212" y="14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31" name="Freeform 4267"/>
              <p:cNvSpPr>
                <a:spLocks/>
              </p:cNvSpPr>
              <p:nvPr/>
            </p:nvSpPr>
            <p:spPr bwMode="auto">
              <a:xfrm>
                <a:off x="2933" y="3756"/>
                <a:ext cx="112" cy="16"/>
              </a:xfrm>
              <a:custGeom>
                <a:avLst/>
                <a:gdLst>
                  <a:gd name="T0" fmla="*/ 112 w 112"/>
                  <a:gd name="T1" fmla="*/ 0 h 16"/>
                  <a:gd name="T2" fmla="*/ 112 w 112"/>
                  <a:gd name="T3" fmla="*/ 0 h 16"/>
                  <a:gd name="T4" fmla="*/ 99 w 112"/>
                  <a:gd name="T5" fmla="*/ 5 h 16"/>
                  <a:gd name="T6" fmla="*/ 86 w 112"/>
                  <a:gd name="T7" fmla="*/ 8 h 16"/>
                  <a:gd name="T8" fmla="*/ 70 w 112"/>
                  <a:gd name="T9" fmla="*/ 8 h 16"/>
                  <a:gd name="T10" fmla="*/ 57 w 112"/>
                  <a:gd name="T11" fmla="*/ 11 h 16"/>
                  <a:gd name="T12" fmla="*/ 42 w 112"/>
                  <a:gd name="T13" fmla="*/ 11 h 16"/>
                  <a:gd name="T14" fmla="*/ 28 w 112"/>
                  <a:gd name="T15" fmla="*/ 11 h 16"/>
                  <a:gd name="T16" fmla="*/ 13 w 112"/>
                  <a:gd name="T17" fmla="*/ 13 h 16"/>
                  <a:gd name="T18" fmla="*/ 0 w 112"/>
                  <a:gd name="T19" fmla="*/ 11 h 16"/>
                  <a:gd name="T20" fmla="*/ 0 w 112"/>
                  <a:gd name="T21" fmla="*/ 16 h 16"/>
                  <a:gd name="T22" fmla="*/ 13 w 112"/>
                  <a:gd name="T23" fmla="*/ 16 h 16"/>
                  <a:gd name="T24" fmla="*/ 28 w 112"/>
                  <a:gd name="T25" fmla="*/ 16 h 16"/>
                  <a:gd name="T26" fmla="*/ 44 w 112"/>
                  <a:gd name="T27" fmla="*/ 16 h 16"/>
                  <a:gd name="T28" fmla="*/ 57 w 112"/>
                  <a:gd name="T29" fmla="*/ 13 h 16"/>
                  <a:gd name="T30" fmla="*/ 73 w 112"/>
                  <a:gd name="T31" fmla="*/ 13 h 16"/>
                  <a:gd name="T32" fmla="*/ 86 w 112"/>
                  <a:gd name="T33" fmla="*/ 11 h 16"/>
                  <a:gd name="T34" fmla="*/ 99 w 112"/>
                  <a:gd name="T35" fmla="*/ 8 h 16"/>
                  <a:gd name="T36" fmla="*/ 112 w 112"/>
                  <a:gd name="T37" fmla="*/ 3 h 16"/>
                  <a:gd name="T38" fmla="*/ 112 w 112"/>
                  <a:gd name="T39" fmla="*/ 3 h 16"/>
                  <a:gd name="T40" fmla="*/ 112 w 112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2"/>
                  <a:gd name="T64" fmla="*/ 0 h 16"/>
                  <a:gd name="T65" fmla="*/ 112 w 112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2" h="16">
                    <a:moveTo>
                      <a:pt x="112" y="0"/>
                    </a:moveTo>
                    <a:lnTo>
                      <a:pt x="112" y="0"/>
                    </a:lnTo>
                    <a:lnTo>
                      <a:pt x="99" y="5"/>
                    </a:lnTo>
                    <a:lnTo>
                      <a:pt x="86" y="8"/>
                    </a:lnTo>
                    <a:lnTo>
                      <a:pt x="70" y="8"/>
                    </a:lnTo>
                    <a:lnTo>
                      <a:pt x="57" y="11"/>
                    </a:lnTo>
                    <a:lnTo>
                      <a:pt x="42" y="11"/>
                    </a:lnTo>
                    <a:lnTo>
                      <a:pt x="28" y="11"/>
                    </a:lnTo>
                    <a:lnTo>
                      <a:pt x="13" y="13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13" y="16"/>
                    </a:lnTo>
                    <a:lnTo>
                      <a:pt x="28" y="16"/>
                    </a:lnTo>
                    <a:lnTo>
                      <a:pt x="44" y="16"/>
                    </a:lnTo>
                    <a:lnTo>
                      <a:pt x="57" y="13"/>
                    </a:lnTo>
                    <a:lnTo>
                      <a:pt x="73" y="13"/>
                    </a:lnTo>
                    <a:lnTo>
                      <a:pt x="86" y="11"/>
                    </a:lnTo>
                    <a:lnTo>
                      <a:pt x="99" y="8"/>
                    </a:lnTo>
                    <a:lnTo>
                      <a:pt x="112" y="3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32" name="Freeform 4268"/>
              <p:cNvSpPr>
                <a:spLocks/>
              </p:cNvSpPr>
              <p:nvPr/>
            </p:nvSpPr>
            <p:spPr bwMode="auto">
              <a:xfrm>
                <a:off x="3037" y="3719"/>
                <a:ext cx="16" cy="40"/>
              </a:xfrm>
              <a:custGeom>
                <a:avLst/>
                <a:gdLst>
                  <a:gd name="T0" fmla="*/ 0 w 16"/>
                  <a:gd name="T1" fmla="*/ 3 h 40"/>
                  <a:gd name="T2" fmla="*/ 0 w 16"/>
                  <a:gd name="T3" fmla="*/ 3 h 40"/>
                  <a:gd name="T4" fmla="*/ 3 w 16"/>
                  <a:gd name="T5" fmla="*/ 8 h 40"/>
                  <a:gd name="T6" fmla="*/ 6 w 16"/>
                  <a:gd name="T7" fmla="*/ 14 h 40"/>
                  <a:gd name="T8" fmla="*/ 8 w 16"/>
                  <a:gd name="T9" fmla="*/ 19 h 40"/>
                  <a:gd name="T10" fmla="*/ 11 w 16"/>
                  <a:gd name="T11" fmla="*/ 24 h 40"/>
                  <a:gd name="T12" fmla="*/ 13 w 16"/>
                  <a:gd name="T13" fmla="*/ 29 h 40"/>
                  <a:gd name="T14" fmla="*/ 13 w 16"/>
                  <a:gd name="T15" fmla="*/ 32 h 40"/>
                  <a:gd name="T16" fmla="*/ 11 w 16"/>
                  <a:gd name="T17" fmla="*/ 34 h 40"/>
                  <a:gd name="T18" fmla="*/ 8 w 16"/>
                  <a:gd name="T19" fmla="*/ 37 h 40"/>
                  <a:gd name="T20" fmla="*/ 8 w 16"/>
                  <a:gd name="T21" fmla="*/ 40 h 40"/>
                  <a:gd name="T22" fmla="*/ 13 w 16"/>
                  <a:gd name="T23" fmla="*/ 37 h 40"/>
                  <a:gd name="T24" fmla="*/ 16 w 16"/>
                  <a:gd name="T25" fmla="*/ 32 h 40"/>
                  <a:gd name="T26" fmla="*/ 16 w 16"/>
                  <a:gd name="T27" fmla="*/ 27 h 40"/>
                  <a:gd name="T28" fmla="*/ 16 w 16"/>
                  <a:gd name="T29" fmla="*/ 21 h 40"/>
                  <a:gd name="T30" fmla="*/ 13 w 16"/>
                  <a:gd name="T31" fmla="*/ 16 h 40"/>
                  <a:gd name="T32" fmla="*/ 11 w 16"/>
                  <a:gd name="T33" fmla="*/ 11 h 40"/>
                  <a:gd name="T34" fmla="*/ 6 w 16"/>
                  <a:gd name="T35" fmla="*/ 6 h 40"/>
                  <a:gd name="T36" fmla="*/ 6 w 16"/>
                  <a:gd name="T37" fmla="*/ 0 h 40"/>
                  <a:gd name="T38" fmla="*/ 6 w 16"/>
                  <a:gd name="T39" fmla="*/ 0 h 40"/>
                  <a:gd name="T40" fmla="*/ 0 w 16"/>
                  <a:gd name="T41" fmla="*/ 3 h 4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40"/>
                  <a:gd name="T65" fmla="*/ 16 w 16"/>
                  <a:gd name="T66" fmla="*/ 40 h 4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40">
                    <a:moveTo>
                      <a:pt x="0" y="3"/>
                    </a:moveTo>
                    <a:lnTo>
                      <a:pt x="0" y="3"/>
                    </a:lnTo>
                    <a:lnTo>
                      <a:pt x="3" y="8"/>
                    </a:lnTo>
                    <a:lnTo>
                      <a:pt x="6" y="14"/>
                    </a:lnTo>
                    <a:lnTo>
                      <a:pt x="8" y="19"/>
                    </a:lnTo>
                    <a:lnTo>
                      <a:pt x="11" y="24"/>
                    </a:lnTo>
                    <a:lnTo>
                      <a:pt x="13" y="29"/>
                    </a:lnTo>
                    <a:lnTo>
                      <a:pt x="13" y="32"/>
                    </a:lnTo>
                    <a:lnTo>
                      <a:pt x="11" y="34"/>
                    </a:lnTo>
                    <a:lnTo>
                      <a:pt x="8" y="37"/>
                    </a:lnTo>
                    <a:lnTo>
                      <a:pt x="8" y="40"/>
                    </a:lnTo>
                    <a:lnTo>
                      <a:pt x="13" y="37"/>
                    </a:lnTo>
                    <a:lnTo>
                      <a:pt x="16" y="32"/>
                    </a:lnTo>
                    <a:lnTo>
                      <a:pt x="16" y="27"/>
                    </a:lnTo>
                    <a:lnTo>
                      <a:pt x="16" y="21"/>
                    </a:lnTo>
                    <a:lnTo>
                      <a:pt x="13" y="16"/>
                    </a:lnTo>
                    <a:lnTo>
                      <a:pt x="11" y="11"/>
                    </a:lnTo>
                    <a:lnTo>
                      <a:pt x="6" y="6"/>
                    </a:lnTo>
                    <a:lnTo>
                      <a:pt x="6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33" name="Freeform 4269"/>
              <p:cNvSpPr>
                <a:spLocks/>
              </p:cNvSpPr>
              <p:nvPr/>
            </p:nvSpPr>
            <p:spPr bwMode="auto">
              <a:xfrm>
                <a:off x="3022" y="3698"/>
                <a:ext cx="21" cy="24"/>
              </a:xfrm>
              <a:custGeom>
                <a:avLst/>
                <a:gdLst>
                  <a:gd name="T0" fmla="*/ 0 w 21"/>
                  <a:gd name="T1" fmla="*/ 6 h 24"/>
                  <a:gd name="T2" fmla="*/ 0 w 21"/>
                  <a:gd name="T3" fmla="*/ 6 h 24"/>
                  <a:gd name="T4" fmla="*/ 2 w 21"/>
                  <a:gd name="T5" fmla="*/ 6 h 24"/>
                  <a:gd name="T6" fmla="*/ 5 w 21"/>
                  <a:gd name="T7" fmla="*/ 6 h 24"/>
                  <a:gd name="T8" fmla="*/ 7 w 21"/>
                  <a:gd name="T9" fmla="*/ 8 h 24"/>
                  <a:gd name="T10" fmla="*/ 10 w 21"/>
                  <a:gd name="T11" fmla="*/ 11 h 24"/>
                  <a:gd name="T12" fmla="*/ 13 w 21"/>
                  <a:gd name="T13" fmla="*/ 14 h 24"/>
                  <a:gd name="T14" fmla="*/ 13 w 21"/>
                  <a:gd name="T15" fmla="*/ 19 h 24"/>
                  <a:gd name="T16" fmla="*/ 15 w 21"/>
                  <a:gd name="T17" fmla="*/ 21 h 24"/>
                  <a:gd name="T18" fmla="*/ 15 w 21"/>
                  <a:gd name="T19" fmla="*/ 24 h 24"/>
                  <a:gd name="T20" fmla="*/ 21 w 21"/>
                  <a:gd name="T21" fmla="*/ 21 h 24"/>
                  <a:gd name="T22" fmla="*/ 18 w 21"/>
                  <a:gd name="T23" fmla="*/ 19 h 24"/>
                  <a:gd name="T24" fmla="*/ 18 w 21"/>
                  <a:gd name="T25" fmla="*/ 16 h 24"/>
                  <a:gd name="T26" fmla="*/ 15 w 21"/>
                  <a:gd name="T27" fmla="*/ 14 h 24"/>
                  <a:gd name="T28" fmla="*/ 13 w 21"/>
                  <a:gd name="T29" fmla="*/ 8 h 24"/>
                  <a:gd name="T30" fmla="*/ 10 w 21"/>
                  <a:gd name="T31" fmla="*/ 6 h 24"/>
                  <a:gd name="T32" fmla="*/ 7 w 21"/>
                  <a:gd name="T33" fmla="*/ 3 h 24"/>
                  <a:gd name="T34" fmla="*/ 5 w 21"/>
                  <a:gd name="T35" fmla="*/ 0 h 24"/>
                  <a:gd name="T36" fmla="*/ 0 w 21"/>
                  <a:gd name="T37" fmla="*/ 0 h 24"/>
                  <a:gd name="T38" fmla="*/ 0 w 21"/>
                  <a:gd name="T39" fmla="*/ 0 h 24"/>
                  <a:gd name="T40" fmla="*/ 0 w 21"/>
                  <a:gd name="T41" fmla="*/ 6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4"/>
                  <a:gd name="T65" fmla="*/ 21 w 21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4">
                    <a:moveTo>
                      <a:pt x="0" y="6"/>
                    </a:moveTo>
                    <a:lnTo>
                      <a:pt x="0" y="6"/>
                    </a:lnTo>
                    <a:lnTo>
                      <a:pt x="2" y="6"/>
                    </a:lnTo>
                    <a:lnTo>
                      <a:pt x="5" y="6"/>
                    </a:lnTo>
                    <a:lnTo>
                      <a:pt x="7" y="8"/>
                    </a:lnTo>
                    <a:lnTo>
                      <a:pt x="10" y="11"/>
                    </a:lnTo>
                    <a:lnTo>
                      <a:pt x="13" y="14"/>
                    </a:lnTo>
                    <a:lnTo>
                      <a:pt x="13" y="19"/>
                    </a:lnTo>
                    <a:lnTo>
                      <a:pt x="15" y="21"/>
                    </a:lnTo>
                    <a:lnTo>
                      <a:pt x="15" y="24"/>
                    </a:lnTo>
                    <a:lnTo>
                      <a:pt x="21" y="21"/>
                    </a:lnTo>
                    <a:lnTo>
                      <a:pt x="18" y="19"/>
                    </a:lnTo>
                    <a:lnTo>
                      <a:pt x="18" y="16"/>
                    </a:lnTo>
                    <a:lnTo>
                      <a:pt x="15" y="14"/>
                    </a:lnTo>
                    <a:lnTo>
                      <a:pt x="13" y="8"/>
                    </a:lnTo>
                    <a:lnTo>
                      <a:pt x="10" y="6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34" name="Freeform 4270"/>
              <p:cNvSpPr>
                <a:spLocks/>
              </p:cNvSpPr>
              <p:nvPr/>
            </p:nvSpPr>
            <p:spPr bwMode="auto">
              <a:xfrm>
                <a:off x="2771" y="3696"/>
                <a:ext cx="251" cy="10"/>
              </a:xfrm>
              <a:custGeom>
                <a:avLst/>
                <a:gdLst>
                  <a:gd name="T0" fmla="*/ 0 w 251"/>
                  <a:gd name="T1" fmla="*/ 10 h 10"/>
                  <a:gd name="T2" fmla="*/ 0 w 251"/>
                  <a:gd name="T3" fmla="*/ 10 h 10"/>
                  <a:gd name="T4" fmla="*/ 31 w 251"/>
                  <a:gd name="T5" fmla="*/ 8 h 10"/>
                  <a:gd name="T6" fmla="*/ 62 w 251"/>
                  <a:gd name="T7" fmla="*/ 5 h 10"/>
                  <a:gd name="T8" fmla="*/ 94 w 251"/>
                  <a:gd name="T9" fmla="*/ 5 h 10"/>
                  <a:gd name="T10" fmla="*/ 125 w 251"/>
                  <a:gd name="T11" fmla="*/ 2 h 10"/>
                  <a:gd name="T12" fmla="*/ 156 w 251"/>
                  <a:gd name="T13" fmla="*/ 2 h 10"/>
                  <a:gd name="T14" fmla="*/ 188 w 251"/>
                  <a:gd name="T15" fmla="*/ 2 h 10"/>
                  <a:gd name="T16" fmla="*/ 219 w 251"/>
                  <a:gd name="T17" fmla="*/ 5 h 10"/>
                  <a:gd name="T18" fmla="*/ 251 w 251"/>
                  <a:gd name="T19" fmla="*/ 8 h 10"/>
                  <a:gd name="T20" fmla="*/ 251 w 251"/>
                  <a:gd name="T21" fmla="*/ 2 h 10"/>
                  <a:gd name="T22" fmla="*/ 219 w 251"/>
                  <a:gd name="T23" fmla="*/ 2 h 10"/>
                  <a:gd name="T24" fmla="*/ 188 w 251"/>
                  <a:gd name="T25" fmla="*/ 0 h 10"/>
                  <a:gd name="T26" fmla="*/ 156 w 251"/>
                  <a:gd name="T27" fmla="*/ 0 h 10"/>
                  <a:gd name="T28" fmla="*/ 125 w 251"/>
                  <a:gd name="T29" fmla="*/ 0 h 10"/>
                  <a:gd name="T30" fmla="*/ 94 w 251"/>
                  <a:gd name="T31" fmla="*/ 0 h 10"/>
                  <a:gd name="T32" fmla="*/ 62 w 251"/>
                  <a:gd name="T33" fmla="*/ 2 h 10"/>
                  <a:gd name="T34" fmla="*/ 31 w 251"/>
                  <a:gd name="T35" fmla="*/ 5 h 10"/>
                  <a:gd name="T36" fmla="*/ 0 w 251"/>
                  <a:gd name="T37" fmla="*/ 8 h 10"/>
                  <a:gd name="T38" fmla="*/ 0 w 251"/>
                  <a:gd name="T39" fmla="*/ 8 h 10"/>
                  <a:gd name="T40" fmla="*/ 0 w 251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51"/>
                  <a:gd name="T64" fmla="*/ 0 h 10"/>
                  <a:gd name="T65" fmla="*/ 251 w 251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51" h="10">
                    <a:moveTo>
                      <a:pt x="0" y="10"/>
                    </a:moveTo>
                    <a:lnTo>
                      <a:pt x="0" y="10"/>
                    </a:lnTo>
                    <a:lnTo>
                      <a:pt x="31" y="8"/>
                    </a:lnTo>
                    <a:lnTo>
                      <a:pt x="62" y="5"/>
                    </a:lnTo>
                    <a:lnTo>
                      <a:pt x="94" y="5"/>
                    </a:lnTo>
                    <a:lnTo>
                      <a:pt x="125" y="2"/>
                    </a:lnTo>
                    <a:lnTo>
                      <a:pt x="156" y="2"/>
                    </a:lnTo>
                    <a:lnTo>
                      <a:pt x="188" y="2"/>
                    </a:lnTo>
                    <a:lnTo>
                      <a:pt x="219" y="5"/>
                    </a:lnTo>
                    <a:lnTo>
                      <a:pt x="251" y="8"/>
                    </a:lnTo>
                    <a:lnTo>
                      <a:pt x="251" y="2"/>
                    </a:lnTo>
                    <a:lnTo>
                      <a:pt x="219" y="2"/>
                    </a:lnTo>
                    <a:lnTo>
                      <a:pt x="188" y="0"/>
                    </a:lnTo>
                    <a:lnTo>
                      <a:pt x="156" y="0"/>
                    </a:lnTo>
                    <a:lnTo>
                      <a:pt x="125" y="0"/>
                    </a:lnTo>
                    <a:lnTo>
                      <a:pt x="94" y="0"/>
                    </a:lnTo>
                    <a:lnTo>
                      <a:pt x="62" y="2"/>
                    </a:lnTo>
                    <a:lnTo>
                      <a:pt x="31" y="5"/>
                    </a:lnTo>
                    <a:lnTo>
                      <a:pt x="0" y="8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35" name="Freeform 4271"/>
              <p:cNvSpPr>
                <a:spLocks/>
              </p:cNvSpPr>
              <p:nvPr/>
            </p:nvSpPr>
            <p:spPr bwMode="auto">
              <a:xfrm>
                <a:off x="2810" y="3706"/>
                <a:ext cx="154" cy="50"/>
              </a:xfrm>
              <a:custGeom>
                <a:avLst/>
                <a:gdLst>
                  <a:gd name="T0" fmla="*/ 76 w 154"/>
                  <a:gd name="T1" fmla="*/ 0 h 50"/>
                  <a:gd name="T2" fmla="*/ 104 w 154"/>
                  <a:gd name="T3" fmla="*/ 3 h 50"/>
                  <a:gd name="T4" fmla="*/ 131 w 154"/>
                  <a:gd name="T5" fmla="*/ 8 h 50"/>
                  <a:gd name="T6" fmla="*/ 141 w 154"/>
                  <a:gd name="T7" fmla="*/ 11 h 50"/>
                  <a:gd name="T8" fmla="*/ 149 w 154"/>
                  <a:gd name="T9" fmla="*/ 16 h 50"/>
                  <a:gd name="T10" fmla="*/ 151 w 154"/>
                  <a:gd name="T11" fmla="*/ 21 h 50"/>
                  <a:gd name="T12" fmla="*/ 154 w 154"/>
                  <a:gd name="T13" fmla="*/ 27 h 50"/>
                  <a:gd name="T14" fmla="*/ 151 w 154"/>
                  <a:gd name="T15" fmla="*/ 32 h 50"/>
                  <a:gd name="T16" fmla="*/ 149 w 154"/>
                  <a:gd name="T17" fmla="*/ 37 h 50"/>
                  <a:gd name="T18" fmla="*/ 141 w 154"/>
                  <a:gd name="T19" fmla="*/ 40 h 50"/>
                  <a:gd name="T20" fmla="*/ 131 w 154"/>
                  <a:gd name="T21" fmla="*/ 42 h 50"/>
                  <a:gd name="T22" fmla="*/ 104 w 154"/>
                  <a:gd name="T23" fmla="*/ 47 h 50"/>
                  <a:gd name="T24" fmla="*/ 76 w 154"/>
                  <a:gd name="T25" fmla="*/ 50 h 50"/>
                  <a:gd name="T26" fmla="*/ 47 w 154"/>
                  <a:gd name="T27" fmla="*/ 47 h 50"/>
                  <a:gd name="T28" fmla="*/ 23 w 154"/>
                  <a:gd name="T29" fmla="*/ 42 h 50"/>
                  <a:gd name="T30" fmla="*/ 5 w 154"/>
                  <a:gd name="T31" fmla="*/ 37 h 50"/>
                  <a:gd name="T32" fmla="*/ 2 w 154"/>
                  <a:gd name="T33" fmla="*/ 32 h 50"/>
                  <a:gd name="T34" fmla="*/ 0 w 154"/>
                  <a:gd name="T35" fmla="*/ 27 h 50"/>
                  <a:gd name="T36" fmla="*/ 2 w 154"/>
                  <a:gd name="T37" fmla="*/ 21 h 50"/>
                  <a:gd name="T38" fmla="*/ 5 w 154"/>
                  <a:gd name="T39" fmla="*/ 16 h 50"/>
                  <a:gd name="T40" fmla="*/ 23 w 154"/>
                  <a:gd name="T41" fmla="*/ 8 h 50"/>
                  <a:gd name="T42" fmla="*/ 47 w 154"/>
                  <a:gd name="T43" fmla="*/ 3 h 50"/>
                  <a:gd name="T44" fmla="*/ 76 w 154"/>
                  <a:gd name="T45" fmla="*/ 0 h 5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54"/>
                  <a:gd name="T70" fmla="*/ 0 h 50"/>
                  <a:gd name="T71" fmla="*/ 154 w 154"/>
                  <a:gd name="T72" fmla="*/ 50 h 50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54" h="50">
                    <a:moveTo>
                      <a:pt x="76" y="0"/>
                    </a:moveTo>
                    <a:lnTo>
                      <a:pt x="104" y="3"/>
                    </a:lnTo>
                    <a:lnTo>
                      <a:pt x="131" y="8"/>
                    </a:lnTo>
                    <a:lnTo>
                      <a:pt x="141" y="11"/>
                    </a:lnTo>
                    <a:lnTo>
                      <a:pt x="149" y="16"/>
                    </a:lnTo>
                    <a:lnTo>
                      <a:pt x="151" y="21"/>
                    </a:lnTo>
                    <a:lnTo>
                      <a:pt x="154" y="27"/>
                    </a:lnTo>
                    <a:lnTo>
                      <a:pt x="151" y="32"/>
                    </a:lnTo>
                    <a:lnTo>
                      <a:pt x="149" y="37"/>
                    </a:lnTo>
                    <a:lnTo>
                      <a:pt x="141" y="40"/>
                    </a:lnTo>
                    <a:lnTo>
                      <a:pt x="131" y="42"/>
                    </a:lnTo>
                    <a:lnTo>
                      <a:pt x="104" y="47"/>
                    </a:lnTo>
                    <a:lnTo>
                      <a:pt x="76" y="50"/>
                    </a:lnTo>
                    <a:lnTo>
                      <a:pt x="47" y="47"/>
                    </a:lnTo>
                    <a:lnTo>
                      <a:pt x="23" y="42"/>
                    </a:lnTo>
                    <a:lnTo>
                      <a:pt x="5" y="37"/>
                    </a:lnTo>
                    <a:lnTo>
                      <a:pt x="2" y="32"/>
                    </a:lnTo>
                    <a:lnTo>
                      <a:pt x="0" y="27"/>
                    </a:lnTo>
                    <a:lnTo>
                      <a:pt x="2" y="21"/>
                    </a:lnTo>
                    <a:lnTo>
                      <a:pt x="5" y="16"/>
                    </a:lnTo>
                    <a:lnTo>
                      <a:pt x="23" y="8"/>
                    </a:lnTo>
                    <a:lnTo>
                      <a:pt x="47" y="3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606E85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36" name="Freeform 4272"/>
              <p:cNvSpPr>
                <a:spLocks/>
              </p:cNvSpPr>
              <p:nvPr/>
            </p:nvSpPr>
            <p:spPr bwMode="auto">
              <a:xfrm>
                <a:off x="2765" y="3510"/>
                <a:ext cx="254" cy="233"/>
              </a:xfrm>
              <a:custGeom>
                <a:avLst/>
                <a:gdLst>
                  <a:gd name="T0" fmla="*/ 8 w 254"/>
                  <a:gd name="T1" fmla="*/ 191 h 233"/>
                  <a:gd name="T2" fmla="*/ 3 w 254"/>
                  <a:gd name="T3" fmla="*/ 154 h 233"/>
                  <a:gd name="T4" fmla="*/ 0 w 254"/>
                  <a:gd name="T5" fmla="*/ 115 h 233"/>
                  <a:gd name="T6" fmla="*/ 0 w 254"/>
                  <a:gd name="T7" fmla="*/ 39 h 233"/>
                  <a:gd name="T8" fmla="*/ 3 w 254"/>
                  <a:gd name="T9" fmla="*/ 23 h 233"/>
                  <a:gd name="T10" fmla="*/ 8 w 254"/>
                  <a:gd name="T11" fmla="*/ 16 h 233"/>
                  <a:gd name="T12" fmla="*/ 13 w 254"/>
                  <a:gd name="T13" fmla="*/ 13 h 233"/>
                  <a:gd name="T14" fmla="*/ 40 w 254"/>
                  <a:gd name="T15" fmla="*/ 8 h 233"/>
                  <a:gd name="T16" fmla="*/ 66 w 254"/>
                  <a:gd name="T17" fmla="*/ 2 h 233"/>
                  <a:gd name="T18" fmla="*/ 121 w 254"/>
                  <a:gd name="T19" fmla="*/ 0 h 233"/>
                  <a:gd name="T20" fmla="*/ 178 w 254"/>
                  <a:gd name="T21" fmla="*/ 0 h 233"/>
                  <a:gd name="T22" fmla="*/ 204 w 254"/>
                  <a:gd name="T23" fmla="*/ 2 h 233"/>
                  <a:gd name="T24" fmla="*/ 233 w 254"/>
                  <a:gd name="T25" fmla="*/ 8 h 233"/>
                  <a:gd name="T26" fmla="*/ 241 w 254"/>
                  <a:gd name="T27" fmla="*/ 13 h 233"/>
                  <a:gd name="T28" fmla="*/ 249 w 254"/>
                  <a:gd name="T29" fmla="*/ 21 h 233"/>
                  <a:gd name="T30" fmla="*/ 254 w 254"/>
                  <a:gd name="T31" fmla="*/ 39 h 233"/>
                  <a:gd name="T32" fmla="*/ 254 w 254"/>
                  <a:gd name="T33" fmla="*/ 65 h 233"/>
                  <a:gd name="T34" fmla="*/ 254 w 254"/>
                  <a:gd name="T35" fmla="*/ 92 h 233"/>
                  <a:gd name="T36" fmla="*/ 249 w 254"/>
                  <a:gd name="T37" fmla="*/ 147 h 233"/>
                  <a:gd name="T38" fmla="*/ 246 w 254"/>
                  <a:gd name="T39" fmla="*/ 178 h 233"/>
                  <a:gd name="T40" fmla="*/ 241 w 254"/>
                  <a:gd name="T41" fmla="*/ 194 h 233"/>
                  <a:gd name="T42" fmla="*/ 236 w 254"/>
                  <a:gd name="T43" fmla="*/ 207 h 233"/>
                  <a:gd name="T44" fmla="*/ 220 w 254"/>
                  <a:gd name="T45" fmla="*/ 225 h 233"/>
                  <a:gd name="T46" fmla="*/ 212 w 254"/>
                  <a:gd name="T47" fmla="*/ 230 h 233"/>
                  <a:gd name="T48" fmla="*/ 202 w 254"/>
                  <a:gd name="T49" fmla="*/ 233 h 233"/>
                  <a:gd name="T50" fmla="*/ 121 w 254"/>
                  <a:gd name="T51" fmla="*/ 233 h 233"/>
                  <a:gd name="T52" fmla="*/ 79 w 254"/>
                  <a:gd name="T53" fmla="*/ 230 h 233"/>
                  <a:gd name="T54" fmla="*/ 37 w 254"/>
                  <a:gd name="T55" fmla="*/ 225 h 233"/>
                  <a:gd name="T56" fmla="*/ 26 w 254"/>
                  <a:gd name="T57" fmla="*/ 220 h 233"/>
                  <a:gd name="T58" fmla="*/ 19 w 254"/>
                  <a:gd name="T59" fmla="*/ 212 h 233"/>
                  <a:gd name="T60" fmla="*/ 11 w 254"/>
                  <a:gd name="T61" fmla="*/ 202 h 233"/>
                  <a:gd name="T62" fmla="*/ 8 w 254"/>
                  <a:gd name="T63" fmla="*/ 191 h 23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54"/>
                  <a:gd name="T97" fmla="*/ 0 h 233"/>
                  <a:gd name="T98" fmla="*/ 254 w 254"/>
                  <a:gd name="T99" fmla="*/ 233 h 233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54" h="233">
                    <a:moveTo>
                      <a:pt x="8" y="191"/>
                    </a:moveTo>
                    <a:lnTo>
                      <a:pt x="3" y="154"/>
                    </a:lnTo>
                    <a:lnTo>
                      <a:pt x="0" y="115"/>
                    </a:lnTo>
                    <a:lnTo>
                      <a:pt x="0" y="39"/>
                    </a:lnTo>
                    <a:lnTo>
                      <a:pt x="3" y="23"/>
                    </a:lnTo>
                    <a:lnTo>
                      <a:pt x="8" y="16"/>
                    </a:lnTo>
                    <a:lnTo>
                      <a:pt x="13" y="13"/>
                    </a:lnTo>
                    <a:lnTo>
                      <a:pt x="40" y="8"/>
                    </a:lnTo>
                    <a:lnTo>
                      <a:pt x="66" y="2"/>
                    </a:lnTo>
                    <a:lnTo>
                      <a:pt x="121" y="0"/>
                    </a:lnTo>
                    <a:lnTo>
                      <a:pt x="178" y="0"/>
                    </a:lnTo>
                    <a:lnTo>
                      <a:pt x="204" y="2"/>
                    </a:lnTo>
                    <a:lnTo>
                      <a:pt x="233" y="8"/>
                    </a:lnTo>
                    <a:lnTo>
                      <a:pt x="241" y="13"/>
                    </a:lnTo>
                    <a:lnTo>
                      <a:pt x="249" y="21"/>
                    </a:lnTo>
                    <a:lnTo>
                      <a:pt x="254" y="39"/>
                    </a:lnTo>
                    <a:lnTo>
                      <a:pt x="254" y="65"/>
                    </a:lnTo>
                    <a:lnTo>
                      <a:pt x="254" y="92"/>
                    </a:lnTo>
                    <a:lnTo>
                      <a:pt x="249" y="147"/>
                    </a:lnTo>
                    <a:lnTo>
                      <a:pt x="246" y="178"/>
                    </a:lnTo>
                    <a:lnTo>
                      <a:pt x="241" y="194"/>
                    </a:lnTo>
                    <a:lnTo>
                      <a:pt x="236" y="207"/>
                    </a:lnTo>
                    <a:lnTo>
                      <a:pt x="220" y="225"/>
                    </a:lnTo>
                    <a:lnTo>
                      <a:pt x="212" y="230"/>
                    </a:lnTo>
                    <a:lnTo>
                      <a:pt x="202" y="233"/>
                    </a:lnTo>
                    <a:lnTo>
                      <a:pt x="121" y="233"/>
                    </a:lnTo>
                    <a:lnTo>
                      <a:pt x="79" y="230"/>
                    </a:lnTo>
                    <a:lnTo>
                      <a:pt x="37" y="225"/>
                    </a:lnTo>
                    <a:lnTo>
                      <a:pt x="26" y="220"/>
                    </a:lnTo>
                    <a:lnTo>
                      <a:pt x="19" y="212"/>
                    </a:lnTo>
                    <a:lnTo>
                      <a:pt x="11" y="202"/>
                    </a:lnTo>
                    <a:lnTo>
                      <a:pt x="8" y="191"/>
                    </a:lnTo>
                    <a:close/>
                  </a:path>
                </a:pathLst>
              </a:custGeom>
              <a:solidFill>
                <a:srgbClr val="92ADBE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37" name="Freeform 4273"/>
              <p:cNvSpPr>
                <a:spLocks/>
              </p:cNvSpPr>
              <p:nvPr/>
            </p:nvSpPr>
            <p:spPr bwMode="auto">
              <a:xfrm>
                <a:off x="2778" y="3533"/>
                <a:ext cx="228" cy="171"/>
              </a:xfrm>
              <a:custGeom>
                <a:avLst/>
                <a:gdLst>
                  <a:gd name="T0" fmla="*/ 8 w 228"/>
                  <a:gd name="T1" fmla="*/ 139 h 171"/>
                  <a:gd name="T2" fmla="*/ 3 w 228"/>
                  <a:gd name="T3" fmla="*/ 113 h 171"/>
                  <a:gd name="T4" fmla="*/ 0 w 228"/>
                  <a:gd name="T5" fmla="*/ 84 h 171"/>
                  <a:gd name="T6" fmla="*/ 0 w 228"/>
                  <a:gd name="T7" fmla="*/ 29 h 171"/>
                  <a:gd name="T8" fmla="*/ 3 w 228"/>
                  <a:gd name="T9" fmla="*/ 19 h 171"/>
                  <a:gd name="T10" fmla="*/ 11 w 228"/>
                  <a:gd name="T11" fmla="*/ 11 h 171"/>
                  <a:gd name="T12" fmla="*/ 34 w 228"/>
                  <a:gd name="T13" fmla="*/ 6 h 171"/>
                  <a:gd name="T14" fmla="*/ 61 w 228"/>
                  <a:gd name="T15" fmla="*/ 3 h 171"/>
                  <a:gd name="T16" fmla="*/ 108 w 228"/>
                  <a:gd name="T17" fmla="*/ 0 h 171"/>
                  <a:gd name="T18" fmla="*/ 160 w 228"/>
                  <a:gd name="T19" fmla="*/ 0 h 171"/>
                  <a:gd name="T20" fmla="*/ 210 w 228"/>
                  <a:gd name="T21" fmla="*/ 6 h 171"/>
                  <a:gd name="T22" fmla="*/ 217 w 228"/>
                  <a:gd name="T23" fmla="*/ 8 h 171"/>
                  <a:gd name="T24" fmla="*/ 223 w 228"/>
                  <a:gd name="T25" fmla="*/ 16 h 171"/>
                  <a:gd name="T26" fmla="*/ 228 w 228"/>
                  <a:gd name="T27" fmla="*/ 29 h 171"/>
                  <a:gd name="T28" fmla="*/ 228 w 228"/>
                  <a:gd name="T29" fmla="*/ 50 h 171"/>
                  <a:gd name="T30" fmla="*/ 228 w 228"/>
                  <a:gd name="T31" fmla="*/ 69 h 171"/>
                  <a:gd name="T32" fmla="*/ 223 w 228"/>
                  <a:gd name="T33" fmla="*/ 108 h 171"/>
                  <a:gd name="T34" fmla="*/ 220 w 228"/>
                  <a:gd name="T35" fmla="*/ 131 h 171"/>
                  <a:gd name="T36" fmla="*/ 217 w 228"/>
                  <a:gd name="T37" fmla="*/ 142 h 171"/>
                  <a:gd name="T38" fmla="*/ 212 w 228"/>
                  <a:gd name="T39" fmla="*/ 152 h 171"/>
                  <a:gd name="T40" fmla="*/ 197 w 228"/>
                  <a:gd name="T41" fmla="*/ 163 h 171"/>
                  <a:gd name="T42" fmla="*/ 189 w 228"/>
                  <a:gd name="T43" fmla="*/ 168 h 171"/>
                  <a:gd name="T44" fmla="*/ 181 w 228"/>
                  <a:gd name="T45" fmla="*/ 168 h 171"/>
                  <a:gd name="T46" fmla="*/ 144 w 228"/>
                  <a:gd name="T47" fmla="*/ 171 h 171"/>
                  <a:gd name="T48" fmla="*/ 108 w 228"/>
                  <a:gd name="T49" fmla="*/ 171 h 171"/>
                  <a:gd name="T50" fmla="*/ 34 w 228"/>
                  <a:gd name="T51" fmla="*/ 163 h 171"/>
                  <a:gd name="T52" fmla="*/ 27 w 228"/>
                  <a:gd name="T53" fmla="*/ 160 h 171"/>
                  <a:gd name="T54" fmla="*/ 19 w 228"/>
                  <a:gd name="T55" fmla="*/ 155 h 171"/>
                  <a:gd name="T56" fmla="*/ 11 w 228"/>
                  <a:gd name="T57" fmla="*/ 147 h 171"/>
                  <a:gd name="T58" fmla="*/ 8 w 228"/>
                  <a:gd name="T59" fmla="*/ 139 h 17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228"/>
                  <a:gd name="T91" fmla="*/ 0 h 171"/>
                  <a:gd name="T92" fmla="*/ 228 w 228"/>
                  <a:gd name="T93" fmla="*/ 171 h 171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228" h="171">
                    <a:moveTo>
                      <a:pt x="8" y="139"/>
                    </a:moveTo>
                    <a:lnTo>
                      <a:pt x="3" y="113"/>
                    </a:lnTo>
                    <a:lnTo>
                      <a:pt x="0" y="84"/>
                    </a:lnTo>
                    <a:lnTo>
                      <a:pt x="0" y="29"/>
                    </a:lnTo>
                    <a:lnTo>
                      <a:pt x="3" y="19"/>
                    </a:lnTo>
                    <a:lnTo>
                      <a:pt x="11" y="11"/>
                    </a:lnTo>
                    <a:lnTo>
                      <a:pt x="34" y="6"/>
                    </a:lnTo>
                    <a:lnTo>
                      <a:pt x="61" y="3"/>
                    </a:lnTo>
                    <a:lnTo>
                      <a:pt x="108" y="0"/>
                    </a:lnTo>
                    <a:lnTo>
                      <a:pt x="160" y="0"/>
                    </a:lnTo>
                    <a:lnTo>
                      <a:pt x="210" y="6"/>
                    </a:lnTo>
                    <a:lnTo>
                      <a:pt x="217" y="8"/>
                    </a:lnTo>
                    <a:lnTo>
                      <a:pt x="223" y="16"/>
                    </a:lnTo>
                    <a:lnTo>
                      <a:pt x="228" y="29"/>
                    </a:lnTo>
                    <a:lnTo>
                      <a:pt x="228" y="50"/>
                    </a:lnTo>
                    <a:lnTo>
                      <a:pt x="228" y="69"/>
                    </a:lnTo>
                    <a:lnTo>
                      <a:pt x="223" y="108"/>
                    </a:lnTo>
                    <a:lnTo>
                      <a:pt x="220" y="131"/>
                    </a:lnTo>
                    <a:lnTo>
                      <a:pt x="217" y="142"/>
                    </a:lnTo>
                    <a:lnTo>
                      <a:pt x="212" y="152"/>
                    </a:lnTo>
                    <a:lnTo>
                      <a:pt x="197" y="163"/>
                    </a:lnTo>
                    <a:lnTo>
                      <a:pt x="189" y="168"/>
                    </a:lnTo>
                    <a:lnTo>
                      <a:pt x="181" y="168"/>
                    </a:lnTo>
                    <a:lnTo>
                      <a:pt x="144" y="171"/>
                    </a:lnTo>
                    <a:lnTo>
                      <a:pt x="108" y="171"/>
                    </a:lnTo>
                    <a:lnTo>
                      <a:pt x="34" y="163"/>
                    </a:lnTo>
                    <a:lnTo>
                      <a:pt x="27" y="160"/>
                    </a:lnTo>
                    <a:lnTo>
                      <a:pt x="19" y="155"/>
                    </a:lnTo>
                    <a:lnTo>
                      <a:pt x="11" y="147"/>
                    </a:lnTo>
                    <a:lnTo>
                      <a:pt x="8" y="1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38" name="Freeform 4274"/>
              <p:cNvSpPr>
                <a:spLocks/>
              </p:cNvSpPr>
              <p:nvPr/>
            </p:nvSpPr>
            <p:spPr bwMode="auto">
              <a:xfrm>
                <a:off x="2899" y="3717"/>
                <a:ext cx="18" cy="10"/>
              </a:xfrm>
              <a:custGeom>
                <a:avLst/>
                <a:gdLst>
                  <a:gd name="T0" fmla="*/ 10 w 18"/>
                  <a:gd name="T1" fmla="*/ 0 h 10"/>
                  <a:gd name="T2" fmla="*/ 15 w 18"/>
                  <a:gd name="T3" fmla="*/ 2 h 10"/>
                  <a:gd name="T4" fmla="*/ 18 w 18"/>
                  <a:gd name="T5" fmla="*/ 5 h 10"/>
                  <a:gd name="T6" fmla="*/ 15 w 18"/>
                  <a:gd name="T7" fmla="*/ 8 h 10"/>
                  <a:gd name="T8" fmla="*/ 10 w 18"/>
                  <a:gd name="T9" fmla="*/ 10 h 10"/>
                  <a:gd name="T10" fmla="*/ 2 w 18"/>
                  <a:gd name="T11" fmla="*/ 8 h 10"/>
                  <a:gd name="T12" fmla="*/ 0 w 18"/>
                  <a:gd name="T13" fmla="*/ 5 h 10"/>
                  <a:gd name="T14" fmla="*/ 2 w 18"/>
                  <a:gd name="T15" fmla="*/ 2 h 10"/>
                  <a:gd name="T16" fmla="*/ 10 w 18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0"/>
                  <a:gd name="T29" fmla="*/ 18 w 18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0">
                    <a:moveTo>
                      <a:pt x="10" y="0"/>
                    </a:moveTo>
                    <a:lnTo>
                      <a:pt x="15" y="2"/>
                    </a:lnTo>
                    <a:lnTo>
                      <a:pt x="18" y="5"/>
                    </a:lnTo>
                    <a:lnTo>
                      <a:pt x="15" y="8"/>
                    </a:lnTo>
                    <a:lnTo>
                      <a:pt x="10" y="10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39" name="Freeform 4275"/>
              <p:cNvSpPr>
                <a:spLocks/>
              </p:cNvSpPr>
              <p:nvPr/>
            </p:nvSpPr>
            <p:spPr bwMode="auto">
              <a:xfrm>
                <a:off x="2925" y="3717"/>
                <a:ext cx="18" cy="10"/>
              </a:xfrm>
              <a:custGeom>
                <a:avLst/>
                <a:gdLst>
                  <a:gd name="T0" fmla="*/ 10 w 18"/>
                  <a:gd name="T1" fmla="*/ 0 h 10"/>
                  <a:gd name="T2" fmla="*/ 16 w 18"/>
                  <a:gd name="T3" fmla="*/ 2 h 10"/>
                  <a:gd name="T4" fmla="*/ 18 w 18"/>
                  <a:gd name="T5" fmla="*/ 5 h 10"/>
                  <a:gd name="T6" fmla="*/ 16 w 18"/>
                  <a:gd name="T7" fmla="*/ 8 h 10"/>
                  <a:gd name="T8" fmla="*/ 10 w 18"/>
                  <a:gd name="T9" fmla="*/ 10 h 10"/>
                  <a:gd name="T10" fmla="*/ 2 w 18"/>
                  <a:gd name="T11" fmla="*/ 8 h 10"/>
                  <a:gd name="T12" fmla="*/ 0 w 18"/>
                  <a:gd name="T13" fmla="*/ 5 h 10"/>
                  <a:gd name="T14" fmla="*/ 2 w 18"/>
                  <a:gd name="T15" fmla="*/ 2 h 10"/>
                  <a:gd name="T16" fmla="*/ 10 w 18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0"/>
                  <a:gd name="T29" fmla="*/ 18 w 18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0">
                    <a:moveTo>
                      <a:pt x="10" y="0"/>
                    </a:moveTo>
                    <a:lnTo>
                      <a:pt x="16" y="2"/>
                    </a:lnTo>
                    <a:lnTo>
                      <a:pt x="18" y="5"/>
                    </a:lnTo>
                    <a:lnTo>
                      <a:pt x="16" y="8"/>
                    </a:lnTo>
                    <a:lnTo>
                      <a:pt x="10" y="10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89E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40" name="Freeform 4276"/>
              <p:cNvSpPr>
                <a:spLocks/>
              </p:cNvSpPr>
              <p:nvPr/>
            </p:nvSpPr>
            <p:spPr bwMode="auto">
              <a:xfrm>
                <a:off x="2951" y="3717"/>
                <a:ext cx="18" cy="10"/>
              </a:xfrm>
              <a:custGeom>
                <a:avLst/>
                <a:gdLst>
                  <a:gd name="T0" fmla="*/ 8 w 18"/>
                  <a:gd name="T1" fmla="*/ 0 h 10"/>
                  <a:gd name="T2" fmla="*/ 16 w 18"/>
                  <a:gd name="T3" fmla="*/ 2 h 10"/>
                  <a:gd name="T4" fmla="*/ 18 w 18"/>
                  <a:gd name="T5" fmla="*/ 5 h 10"/>
                  <a:gd name="T6" fmla="*/ 16 w 18"/>
                  <a:gd name="T7" fmla="*/ 8 h 10"/>
                  <a:gd name="T8" fmla="*/ 8 w 18"/>
                  <a:gd name="T9" fmla="*/ 10 h 10"/>
                  <a:gd name="T10" fmla="*/ 3 w 18"/>
                  <a:gd name="T11" fmla="*/ 8 h 10"/>
                  <a:gd name="T12" fmla="*/ 0 w 18"/>
                  <a:gd name="T13" fmla="*/ 5 h 10"/>
                  <a:gd name="T14" fmla="*/ 3 w 18"/>
                  <a:gd name="T15" fmla="*/ 2 h 10"/>
                  <a:gd name="T16" fmla="*/ 8 w 18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0"/>
                  <a:gd name="T29" fmla="*/ 18 w 18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0">
                    <a:moveTo>
                      <a:pt x="8" y="0"/>
                    </a:moveTo>
                    <a:lnTo>
                      <a:pt x="16" y="2"/>
                    </a:lnTo>
                    <a:lnTo>
                      <a:pt x="18" y="5"/>
                    </a:lnTo>
                    <a:lnTo>
                      <a:pt x="16" y="8"/>
                    </a:lnTo>
                    <a:lnTo>
                      <a:pt x="8" y="10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89E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41" name="Freeform 4277"/>
              <p:cNvSpPr>
                <a:spLocks/>
              </p:cNvSpPr>
              <p:nvPr/>
            </p:nvSpPr>
            <p:spPr bwMode="auto">
              <a:xfrm>
                <a:off x="2789" y="3544"/>
                <a:ext cx="204" cy="152"/>
              </a:xfrm>
              <a:custGeom>
                <a:avLst/>
                <a:gdLst>
                  <a:gd name="T0" fmla="*/ 8 w 204"/>
                  <a:gd name="T1" fmla="*/ 123 h 152"/>
                  <a:gd name="T2" fmla="*/ 2 w 204"/>
                  <a:gd name="T3" fmla="*/ 99 h 152"/>
                  <a:gd name="T4" fmla="*/ 0 w 204"/>
                  <a:gd name="T5" fmla="*/ 73 h 152"/>
                  <a:gd name="T6" fmla="*/ 0 w 204"/>
                  <a:gd name="T7" fmla="*/ 23 h 152"/>
                  <a:gd name="T8" fmla="*/ 5 w 204"/>
                  <a:gd name="T9" fmla="*/ 13 h 152"/>
                  <a:gd name="T10" fmla="*/ 8 w 204"/>
                  <a:gd name="T11" fmla="*/ 10 h 152"/>
                  <a:gd name="T12" fmla="*/ 10 w 204"/>
                  <a:gd name="T13" fmla="*/ 8 h 152"/>
                  <a:gd name="T14" fmla="*/ 31 w 204"/>
                  <a:gd name="T15" fmla="*/ 3 h 152"/>
                  <a:gd name="T16" fmla="*/ 55 w 204"/>
                  <a:gd name="T17" fmla="*/ 0 h 152"/>
                  <a:gd name="T18" fmla="*/ 97 w 204"/>
                  <a:gd name="T19" fmla="*/ 0 h 152"/>
                  <a:gd name="T20" fmla="*/ 144 w 204"/>
                  <a:gd name="T21" fmla="*/ 0 h 152"/>
                  <a:gd name="T22" fmla="*/ 167 w 204"/>
                  <a:gd name="T23" fmla="*/ 0 h 152"/>
                  <a:gd name="T24" fmla="*/ 188 w 204"/>
                  <a:gd name="T25" fmla="*/ 5 h 152"/>
                  <a:gd name="T26" fmla="*/ 196 w 204"/>
                  <a:gd name="T27" fmla="*/ 8 h 152"/>
                  <a:gd name="T28" fmla="*/ 201 w 204"/>
                  <a:gd name="T29" fmla="*/ 10 h 152"/>
                  <a:gd name="T30" fmla="*/ 204 w 204"/>
                  <a:gd name="T31" fmla="*/ 23 h 152"/>
                  <a:gd name="T32" fmla="*/ 204 w 204"/>
                  <a:gd name="T33" fmla="*/ 60 h 152"/>
                  <a:gd name="T34" fmla="*/ 201 w 204"/>
                  <a:gd name="T35" fmla="*/ 94 h 152"/>
                  <a:gd name="T36" fmla="*/ 199 w 204"/>
                  <a:gd name="T37" fmla="*/ 115 h 152"/>
                  <a:gd name="T38" fmla="*/ 196 w 204"/>
                  <a:gd name="T39" fmla="*/ 126 h 152"/>
                  <a:gd name="T40" fmla="*/ 191 w 204"/>
                  <a:gd name="T41" fmla="*/ 134 h 152"/>
                  <a:gd name="T42" fmla="*/ 186 w 204"/>
                  <a:gd name="T43" fmla="*/ 139 h 152"/>
                  <a:gd name="T44" fmla="*/ 178 w 204"/>
                  <a:gd name="T45" fmla="*/ 144 h 152"/>
                  <a:gd name="T46" fmla="*/ 170 w 204"/>
                  <a:gd name="T47" fmla="*/ 149 h 152"/>
                  <a:gd name="T48" fmla="*/ 162 w 204"/>
                  <a:gd name="T49" fmla="*/ 149 h 152"/>
                  <a:gd name="T50" fmla="*/ 97 w 204"/>
                  <a:gd name="T51" fmla="*/ 152 h 152"/>
                  <a:gd name="T52" fmla="*/ 63 w 204"/>
                  <a:gd name="T53" fmla="*/ 149 h 152"/>
                  <a:gd name="T54" fmla="*/ 31 w 204"/>
                  <a:gd name="T55" fmla="*/ 144 h 152"/>
                  <a:gd name="T56" fmla="*/ 23 w 204"/>
                  <a:gd name="T57" fmla="*/ 141 h 152"/>
                  <a:gd name="T58" fmla="*/ 16 w 204"/>
                  <a:gd name="T59" fmla="*/ 139 h 152"/>
                  <a:gd name="T60" fmla="*/ 10 w 204"/>
                  <a:gd name="T61" fmla="*/ 131 h 152"/>
                  <a:gd name="T62" fmla="*/ 8 w 204"/>
                  <a:gd name="T63" fmla="*/ 123 h 15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04"/>
                  <a:gd name="T97" fmla="*/ 0 h 152"/>
                  <a:gd name="T98" fmla="*/ 204 w 204"/>
                  <a:gd name="T99" fmla="*/ 152 h 152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04" h="152">
                    <a:moveTo>
                      <a:pt x="8" y="123"/>
                    </a:moveTo>
                    <a:lnTo>
                      <a:pt x="2" y="99"/>
                    </a:lnTo>
                    <a:lnTo>
                      <a:pt x="0" y="73"/>
                    </a:lnTo>
                    <a:lnTo>
                      <a:pt x="0" y="23"/>
                    </a:lnTo>
                    <a:lnTo>
                      <a:pt x="5" y="13"/>
                    </a:lnTo>
                    <a:lnTo>
                      <a:pt x="8" y="10"/>
                    </a:lnTo>
                    <a:lnTo>
                      <a:pt x="10" y="8"/>
                    </a:lnTo>
                    <a:lnTo>
                      <a:pt x="31" y="3"/>
                    </a:lnTo>
                    <a:lnTo>
                      <a:pt x="55" y="0"/>
                    </a:lnTo>
                    <a:lnTo>
                      <a:pt x="97" y="0"/>
                    </a:lnTo>
                    <a:lnTo>
                      <a:pt x="144" y="0"/>
                    </a:lnTo>
                    <a:lnTo>
                      <a:pt x="167" y="0"/>
                    </a:lnTo>
                    <a:lnTo>
                      <a:pt x="188" y="5"/>
                    </a:lnTo>
                    <a:lnTo>
                      <a:pt x="196" y="8"/>
                    </a:lnTo>
                    <a:lnTo>
                      <a:pt x="201" y="10"/>
                    </a:lnTo>
                    <a:lnTo>
                      <a:pt x="204" y="23"/>
                    </a:lnTo>
                    <a:lnTo>
                      <a:pt x="204" y="60"/>
                    </a:lnTo>
                    <a:lnTo>
                      <a:pt x="201" y="94"/>
                    </a:lnTo>
                    <a:lnTo>
                      <a:pt x="199" y="115"/>
                    </a:lnTo>
                    <a:lnTo>
                      <a:pt x="196" y="126"/>
                    </a:lnTo>
                    <a:lnTo>
                      <a:pt x="191" y="134"/>
                    </a:lnTo>
                    <a:lnTo>
                      <a:pt x="186" y="139"/>
                    </a:lnTo>
                    <a:lnTo>
                      <a:pt x="178" y="144"/>
                    </a:lnTo>
                    <a:lnTo>
                      <a:pt x="170" y="149"/>
                    </a:lnTo>
                    <a:lnTo>
                      <a:pt x="162" y="149"/>
                    </a:lnTo>
                    <a:lnTo>
                      <a:pt x="97" y="152"/>
                    </a:lnTo>
                    <a:lnTo>
                      <a:pt x="63" y="149"/>
                    </a:lnTo>
                    <a:lnTo>
                      <a:pt x="31" y="144"/>
                    </a:lnTo>
                    <a:lnTo>
                      <a:pt x="23" y="141"/>
                    </a:lnTo>
                    <a:lnTo>
                      <a:pt x="16" y="139"/>
                    </a:lnTo>
                    <a:lnTo>
                      <a:pt x="10" y="131"/>
                    </a:lnTo>
                    <a:lnTo>
                      <a:pt x="8" y="123"/>
                    </a:lnTo>
                    <a:close/>
                  </a:path>
                </a:pathLst>
              </a:custGeom>
              <a:solidFill>
                <a:srgbClr val="00AEC4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42" name="Freeform 4278"/>
              <p:cNvSpPr>
                <a:spLocks/>
              </p:cNvSpPr>
              <p:nvPr/>
            </p:nvSpPr>
            <p:spPr bwMode="auto">
              <a:xfrm>
                <a:off x="2841" y="3567"/>
                <a:ext cx="118" cy="92"/>
              </a:xfrm>
              <a:custGeom>
                <a:avLst/>
                <a:gdLst>
                  <a:gd name="T0" fmla="*/ 3 w 118"/>
                  <a:gd name="T1" fmla="*/ 74 h 92"/>
                  <a:gd name="T2" fmla="*/ 0 w 118"/>
                  <a:gd name="T3" fmla="*/ 45 h 92"/>
                  <a:gd name="T4" fmla="*/ 0 w 118"/>
                  <a:gd name="T5" fmla="*/ 16 h 92"/>
                  <a:gd name="T6" fmla="*/ 3 w 118"/>
                  <a:gd name="T7" fmla="*/ 11 h 92"/>
                  <a:gd name="T8" fmla="*/ 5 w 118"/>
                  <a:gd name="T9" fmla="*/ 6 h 92"/>
                  <a:gd name="T10" fmla="*/ 32 w 118"/>
                  <a:gd name="T11" fmla="*/ 3 h 92"/>
                  <a:gd name="T12" fmla="*/ 58 w 118"/>
                  <a:gd name="T13" fmla="*/ 0 h 92"/>
                  <a:gd name="T14" fmla="*/ 84 w 118"/>
                  <a:gd name="T15" fmla="*/ 0 h 92"/>
                  <a:gd name="T16" fmla="*/ 110 w 118"/>
                  <a:gd name="T17" fmla="*/ 6 h 92"/>
                  <a:gd name="T18" fmla="*/ 115 w 118"/>
                  <a:gd name="T19" fmla="*/ 8 h 92"/>
                  <a:gd name="T20" fmla="*/ 118 w 118"/>
                  <a:gd name="T21" fmla="*/ 16 h 92"/>
                  <a:gd name="T22" fmla="*/ 118 w 118"/>
                  <a:gd name="T23" fmla="*/ 37 h 92"/>
                  <a:gd name="T24" fmla="*/ 115 w 118"/>
                  <a:gd name="T25" fmla="*/ 58 h 92"/>
                  <a:gd name="T26" fmla="*/ 115 w 118"/>
                  <a:gd name="T27" fmla="*/ 69 h 92"/>
                  <a:gd name="T28" fmla="*/ 110 w 118"/>
                  <a:gd name="T29" fmla="*/ 79 h 92"/>
                  <a:gd name="T30" fmla="*/ 105 w 118"/>
                  <a:gd name="T31" fmla="*/ 87 h 92"/>
                  <a:gd name="T32" fmla="*/ 94 w 118"/>
                  <a:gd name="T33" fmla="*/ 90 h 92"/>
                  <a:gd name="T34" fmla="*/ 55 w 118"/>
                  <a:gd name="T35" fmla="*/ 92 h 92"/>
                  <a:gd name="T36" fmla="*/ 18 w 118"/>
                  <a:gd name="T37" fmla="*/ 87 h 92"/>
                  <a:gd name="T38" fmla="*/ 8 w 118"/>
                  <a:gd name="T39" fmla="*/ 82 h 92"/>
                  <a:gd name="T40" fmla="*/ 3 w 118"/>
                  <a:gd name="T41" fmla="*/ 74 h 9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8"/>
                  <a:gd name="T64" fmla="*/ 0 h 92"/>
                  <a:gd name="T65" fmla="*/ 118 w 118"/>
                  <a:gd name="T66" fmla="*/ 92 h 9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8" h="92">
                    <a:moveTo>
                      <a:pt x="3" y="74"/>
                    </a:moveTo>
                    <a:lnTo>
                      <a:pt x="0" y="45"/>
                    </a:lnTo>
                    <a:lnTo>
                      <a:pt x="0" y="16"/>
                    </a:lnTo>
                    <a:lnTo>
                      <a:pt x="3" y="11"/>
                    </a:lnTo>
                    <a:lnTo>
                      <a:pt x="5" y="6"/>
                    </a:lnTo>
                    <a:lnTo>
                      <a:pt x="32" y="3"/>
                    </a:lnTo>
                    <a:lnTo>
                      <a:pt x="58" y="0"/>
                    </a:lnTo>
                    <a:lnTo>
                      <a:pt x="84" y="0"/>
                    </a:lnTo>
                    <a:lnTo>
                      <a:pt x="110" y="6"/>
                    </a:lnTo>
                    <a:lnTo>
                      <a:pt x="115" y="8"/>
                    </a:lnTo>
                    <a:lnTo>
                      <a:pt x="118" y="16"/>
                    </a:lnTo>
                    <a:lnTo>
                      <a:pt x="118" y="37"/>
                    </a:lnTo>
                    <a:lnTo>
                      <a:pt x="115" y="58"/>
                    </a:lnTo>
                    <a:lnTo>
                      <a:pt x="115" y="69"/>
                    </a:lnTo>
                    <a:lnTo>
                      <a:pt x="110" y="79"/>
                    </a:lnTo>
                    <a:lnTo>
                      <a:pt x="105" y="87"/>
                    </a:lnTo>
                    <a:lnTo>
                      <a:pt x="94" y="90"/>
                    </a:lnTo>
                    <a:lnTo>
                      <a:pt x="55" y="92"/>
                    </a:lnTo>
                    <a:lnTo>
                      <a:pt x="18" y="87"/>
                    </a:lnTo>
                    <a:lnTo>
                      <a:pt x="8" y="82"/>
                    </a:lnTo>
                    <a:lnTo>
                      <a:pt x="3" y="74"/>
                    </a:lnTo>
                    <a:close/>
                  </a:path>
                </a:pathLst>
              </a:custGeom>
              <a:solidFill>
                <a:srgbClr val="7CC7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43" name="Freeform 4279"/>
              <p:cNvSpPr>
                <a:spLocks/>
              </p:cNvSpPr>
              <p:nvPr/>
            </p:nvSpPr>
            <p:spPr bwMode="auto">
              <a:xfrm>
                <a:off x="2802" y="3552"/>
                <a:ext cx="183" cy="136"/>
              </a:xfrm>
              <a:custGeom>
                <a:avLst/>
                <a:gdLst>
                  <a:gd name="T0" fmla="*/ 5 w 183"/>
                  <a:gd name="T1" fmla="*/ 118 h 136"/>
                  <a:gd name="T2" fmla="*/ 0 w 183"/>
                  <a:gd name="T3" fmla="*/ 94 h 136"/>
                  <a:gd name="T4" fmla="*/ 0 w 183"/>
                  <a:gd name="T5" fmla="*/ 71 h 136"/>
                  <a:gd name="T6" fmla="*/ 0 w 183"/>
                  <a:gd name="T7" fmla="*/ 23 h 136"/>
                  <a:gd name="T8" fmla="*/ 3 w 183"/>
                  <a:gd name="T9" fmla="*/ 15 h 136"/>
                  <a:gd name="T10" fmla="*/ 8 w 183"/>
                  <a:gd name="T11" fmla="*/ 8 h 136"/>
                  <a:gd name="T12" fmla="*/ 29 w 183"/>
                  <a:gd name="T13" fmla="*/ 2 h 136"/>
                  <a:gd name="T14" fmla="*/ 50 w 183"/>
                  <a:gd name="T15" fmla="*/ 0 h 136"/>
                  <a:gd name="T16" fmla="*/ 89 w 183"/>
                  <a:gd name="T17" fmla="*/ 0 h 136"/>
                  <a:gd name="T18" fmla="*/ 131 w 183"/>
                  <a:gd name="T19" fmla="*/ 0 h 136"/>
                  <a:gd name="T20" fmla="*/ 152 w 183"/>
                  <a:gd name="T21" fmla="*/ 0 h 136"/>
                  <a:gd name="T22" fmla="*/ 173 w 183"/>
                  <a:gd name="T23" fmla="*/ 5 h 136"/>
                  <a:gd name="T24" fmla="*/ 178 w 183"/>
                  <a:gd name="T25" fmla="*/ 8 h 136"/>
                  <a:gd name="T26" fmla="*/ 183 w 183"/>
                  <a:gd name="T27" fmla="*/ 10 h 136"/>
                  <a:gd name="T28" fmla="*/ 144 w 183"/>
                  <a:gd name="T29" fmla="*/ 5 h 136"/>
                  <a:gd name="T30" fmla="*/ 102 w 183"/>
                  <a:gd name="T31" fmla="*/ 5 h 136"/>
                  <a:gd name="T32" fmla="*/ 63 w 183"/>
                  <a:gd name="T33" fmla="*/ 8 h 136"/>
                  <a:gd name="T34" fmla="*/ 21 w 183"/>
                  <a:gd name="T35" fmla="*/ 13 h 136"/>
                  <a:gd name="T36" fmla="*/ 16 w 183"/>
                  <a:gd name="T37" fmla="*/ 21 h 136"/>
                  <a:gd name="T38" fmla="*/ 13 w 183"/>
                  <a:gd name="T39" fmla="*/ 29 h 136"/>
                  <a:gd name="T40" fmla="*/ 13 w 183"/>
                  <a:gd name="T41" fmla="*/ 76 h 136"/>
                  <a:gd name="T42" fmla="*/ 13 w 183"/>
                  <a:gd name="T43" fmla="*/ 99 h 136"/>
                  <a:gd name="T44" fmla="*/ 18 w 183"/>
                  <a:gd name="T45" fmla="*/ 123 h 136"/>
                  <a:gd name="T46" fmla="*/ 21 w 183"/>
                  <a:gd name="T47" fmla="*/ 131 h 136"/>
                  <a:gd name="T48" fmla="*/ 29 w 183"/>
                  <a:gd name="T49" fmla="*/ 136 h 136"/>
                  <a:gd name="T50" fmla="*/ 29 w 183"/>
                  <a:gd name="T51" fmla="*/ 136 h 136"/>
                  <a:gd name="T52" fmla="*/ 26 w 183"/>
                  <a:gd name="T53" fmla="*/ 136 h 136"/>
                  <a:gd name="T54" fmla="*/ 13 w 183"/>
                  <a:gd name="T55" fmla="*/ 128 h 136"/>
                  <a:gd name="T56" fmla="*/ 5 w 183"/>
                  <a:gd name="T57" fmla="*/ 118 h 1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83"/>
                  <a:gd name="T88" fmla="*/ 0 h 136"/>
                  <a:gd name="T89" fmla="*/ 183 w 183"/>
                  <a:gd name="T90" fmla="*/ 136 h 1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83" h="136">
                    <a:moveTo>
                      <a:pt x="5" y="118"/>
                    </a:moveTo>
                    <a:lnTo>
                      <a:pt x="0" y="94"/>
                    </a:lnTo>
                    <a:lnTo>
                      <a:pt x="0" y="71"/>
                    </a:lnTo>
                    <a:lnTo>
                      <a:pt x="0" y="23"/>
                    </a:lnTo>
                    <a:lnTo>
                      <a:pt x="3" y="15"/>
                    </a:lnTo>
                    <a:lnTo>
                      <a:pt x="8" y="8"/>
                    </a:lnTo>
                    <a:lnTo>
                      <a:pt x="29" y="2"/>
                    </a:lnTo>
                    <a:lnTo>
                      <a:pt x="50" y="0"/>
                    </a:lnTo>
                    <a:lnTo>
                      <a:pt x="89" y="0"/>
                    </a:lnTo>
                    <a:lnTo>
                      <a:pt x="131" y="0"/>
                    </a:lnTo>
                    <a:lnTo>
                      <a:pt x="152" y="0"/>
                    </a:lnTo>
                    <a:lnTo>
                      <a:pt x="173" y="5"/>
                    </a:lnTo>
                    <a:lnTo>
                      <a:pt x="178" y="8"/>
                    </a:lnTo>
                    <a:lnTo>
                      <a:pt x="183" y="10"/>
                    </a:lnTo>
                    <a:lnTo>
                      <a:pt x="144" y="5"/>
                    </a:lnTo>
                    <a:lnTo>
                      <a:pt x="102" y="5"/>
                    </a:lnTo>
                    <a:lnTo>
                      <a:pt x="63" y="8"/>
                    </a:lnTo>
                    <a:lnTo>
                      <a:pt x="21" y="13"/>
                    </a:lnTo>
                    <a:lnTo>
                      <a:pt x="16" y="21"/>
                    </a:lnTo>
                    <a:lnTo>
                      <a:pt x="13" y="29"/>
                    </a:lnTo>
                    <a:lnTo>
                      <a:pt x="13" y="76"/>
                    </a:lnTo>
                    <a:lnTo>
                      <a:pt x="13" y="99"/>
                    </a:lnTo>
                    <a:lnTo>
                      <a:pt x="18" y="123"/>
                    </a:lnTo>
                    <a:lnTo>
                      <a:pt x="21" y="131"/>
                    </a:lnTo>
                    <a:lnTo>
                      <a:pt x="29" y="136"/>
                    </a:lnTo>
                    <a:lnTo>
                      <a:pt x="26" y="136"/>
                    </a:lnTo>
                    <a:lnTo>
                      <a:pt x="13" y="128"/>
                    </a:lnTo>
                    <a:lnTo>
                      <a:pt x="5" y="118"/>
                    </a:lnTo>
                    <a:close/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44" name="Freeform 4280"/>
              <p:cNvSpPr>
                <a:spLocks/>
              </p:cNvSpPr>
              <p:nvPr/>
            </p:nvSpPr>
            <p:spPr bwMode="auto">
              <a:xfrm>
                <a:off x="3077" y="3829"/>
                <a:ext cx="65" cy="66"/>
              </a:xfrm>
              <a:custGeom>
                <a:avLst/>
                <a:gdLst>
                  <a:gd name="T0" fmla="*/ 2 w 65"/>
                  <a:gd name="T1" fmla="*/ 11 h 66"/>
                  <a:gd name="T2" fmla="*/ 2 w 65"/>
                  <a:gd name="T3" fmla="*/ 14 h 66"/>
                  <a:gd name="T4" fmla="*/ 0 w 65"/>
                  <a:gd name="T5" fmla="*/ 16 h 66"/>
                  <a:gd name="T6" fmla="*/ 0 w 65"/>
                  <a:gd name="T7" fmla="*/ 32 h 66"/>
                  <a:gd name="T8" fmla="*/ 0 w 65"/>
                  <a:gd name="T9" fmla="*/ 37 h 66"/>
                  <a:gd name="T10" fmla="*/ 2 w 65"/>
                  <a:gd name="T11" fmla="*/ 45 h 66"/>
                  <a:gd name="T12" fmla="*/ 7 w 65"/>
                  <a:gd name="T13" fmla="*/ 55 h 66"/>
                  <a:gd name="T14" fmla="*/ 18 w 65"/>
                  <a:gd name="T15" fmla="*/ 63 h 66"/>
                  <a:gd name="T16" fmla="*/ 28 w 65"/>
                  <a:gd name="T17" fmla="*/ 66 h 66"/>
                  <a:gd name="T18" fmla="*/ 39 w 65"/>
                  <a:gd name="T19" fmla="*/ 63 h 66"/>
                  <a:gd name="T20" fmla="*/ 49 w 65"/>
                  <a:gd name="T21" fmla="*/ 55 h 66"/>
                  <a:gd name="T22" fmla="*/ 60 w 65"/>
                  <a:gd name="T23" fmla="*/ 45 h 66"/>
                  <a:gd name="T24" fmla="*/ 62 w 65"/>
                  <a:gd name="T25" fmla="*/ 42 h 66"/>
                  <a:gd name="T26" fmla="*/ 65 w 65"/>
                  <a:gd name="T27" fmla="*/ 37 h 66"/>
                  <a:gd name="T28" fmla="*/ 65 w 65"/>
                  <a:gd name="T29" fmla="*/ 37 h 66"/>
                  <a:gd name="T30" fmla="*/ 65 w 65"/>
                  <a:gd name="T31" fmla="*/ 35 h 66"/>
                  <a:gd name="T32" fmla="*/ 65 w 65"/>
                  <a:gd name="T33" fmla="*/ 29 h 66"/>
                  <a:gd name="T34" fmla="*/ 65 w 65"/>
                  <a:gd name="T35" fmla="*/ 21 h 66"/>
                  <a:gd name="T36" fmla="*/ 57 w 65"/>
                  <a:gd name="T37" fmla="*/ 11 h 66"/>
                  <a:gd name="T38" fmla="*/ 44 w 65"/>
                  <a:gd name="T39" fmla="*/ 3 h 66"/>
                  <a:gd name="T40" fmla="*/ 31 w 65"/>
                  <a:gd name="T41" fmla="*/ 0 h 66"/>
                  <a:gd name="T42" fmla="*/ 26 w 65"/>
                  <a:gd name="T43" fmla="*/ 0 h 66"/>
                  <a:gd name="T44" fmla="*/ 18 w 65"/>
                  <a:gd name="T45" fmla="*/ 0 h 66"/>
                  <a:gd name="T46" fmla="*/ 10 w 65"/>
                  <a:gd name="T47" fmla="*/ 3 h 66"/>
                  <a:gd name="T48" fmla="*/ 2 w 65"/>
                  <a:gd name="T49" fmla="*/ 8 h 66"/>
                  <a:gd name="T50" fmla="*/ 2 w 65"/>
                  <a:gd name="T51" fmla="*/ 8 h 66"/>
                  <a:gd name="T52" fmla="*/ 2 w 65"/>
                  <a:gd name="T53" fmla="*/ 11 h 6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5"/>
                  <a:gd name="T82" fmla="*/ 0 h 66"/>
                  <a:gd name="T83" fmla="*/ 65 w 65"/>
                  <a:gd name="T84" fmla="*/ 66 h 6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5" h="66">
                    <a:moveTo>
                      <a:pt x="2" y="11"/>
                    </a:moveTo>
                    <a:lnTo>
                      <a:pt x="2" y="14"/>
                    </a:lnTo>
                    <a:lnTo>
                      <a:pt x="0" y="16"/>
                    </a:lnTo>
                    <a:lnTo>
                      <a:pt x="0" y="32"/>
                    </a:lnTo>
                    <a:lnTo>
                      <a:pt x="0" y="37"/>
                    </a:lnTo>
                    <a:lnTo>
                      <a:pt x="2" y="45"/>
                    </a:lnTo>
                    <a:lnTo>
                      <a:pt x="7" y="55"/>
                    </a:lnTo>
                    <a:lnTo>
                      <a:pt x="18" y="63"/>
                    </a:lnTo>
                    <a:lnTo>
                      <a:pt x="28" y="66"/>
                    </a:lnTo>
                    <a:lnTo>
                      <a:pt x="39" y="63"/>
                    </a:lnTo>
                    <a:lnTo>
                      <a:pt x="49" y="55"/>
                    </a:lnTo>
                    <a:lnTo>
                      <a:pt x="60" y="45"/>
                    </a:lnTo>
                    <a:lnTo>
                      <a:pt x="62" y="42"/>
                    </a:lnTo>
                    <a:lnTo>
                      <a:pt x="65" y="37"/>
                    </a:lnTo>
                    <a:lnTo>
                      <a:pt x="65" y="35"/>
                    </a:lnTo>
                    <a:lnTo>
                      <a:pt x="65" y="29"/>
                    </a:lnTo>
                    <a:lnTo>
                      <a:pt x="65" y="21"/>
                    </a:lnTo>
                    <a:lnTo>
                      <a:pt x="57" y="11"/>
                    </a:lnTo>
                    <a:lnTo>
                      <a:pt x="44" y="3"/>
                    </a:lnTo>
                    <a:lnTo>
                      <a:pt x="31" y="0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0" y="3"/>
                    </a:lnTo>
                    <a:lnTo>
                      <a:pt x="2" y="8"/>
                    </a:lnTo>
                    <a:lnTo>
                      <a:pt x="2" y="11"/>
                    </a:lnTo>
                    <a:close/>
                  </a:path>
                </a:pathLst>
              </a:custGeom>
              <a:solidFill>
                <a:srgbClr val="758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45" name="Freeform 4281"/>
              <p:cNvSpPr>
                <a:spLocks/>
              </p:cNvSpPr>
              <p:nvPr/>
            </p:nvSpPr>
            <p:spPr bwMode="auto">
              <a:xfrm>
                <a:off x="3077" y="3837"/>
                <a:ext cx="5" cy="8"/>
              </a:xfrm>
              <a:custGeom>
                <a:avLst/>
                <a:gdLst>
                  <a:gd name="T0" fmla="*/ 2 w 5"/>
                  <a:gd name="T1" fmla="*/ 8 h 8"/>
                  <a:gd name="T2" fmla="*/ 2 w 5"/>
                  <a:gd name="T3" fmla="*/ 8 h 8"/>
                  <a:gd name="T4" fmla="*/ 2 w 5"/>
                  <a:gd name="T5" fmla="*/ 8 h 8"/>
                  <a:gd name="T6" fmla="*/ 2 w 5"/>
                  <a:gd name="T7" fmla="*/ 8 h 8"/>
                  <a:gd name="T8" fmla="*/ 2 w 5"/>
                  <a:gd name="T9" fmla="*/ 6 h 8"/>
                  <a:gd name="T10" fmla="*/ 2 w 5"/>
                  <a:gd name="T11" fmla="*/ 6 h 8"/>
                  <a:gd name="T12" fmla="*/ 2 w 5"/>
                  <a:gd name="T13" fmla="*/ 6 h 8"/>
                  <a:gd name="T14" fmla="*/ 2 w 5"/>
                  <a:gd name="T15" fmla="*/ 3 h 8"/>
                  <a:gd name="T16" fmla="*/ 2 w 5"/>
                  <a:gd name="T17" fmla="*/ 3 h 8"/>
                  <a:gd name="T18" fmla="*/ 5 w 5"/>
                  <a:gd name="T19" fmla="*/ 3 h 8"/>
                  <a:gd name="T20" fmla="*/ 0 w 5"/>
                  <a:gd name="T21" fmla="*/ 0 h 8"/>
                  <a:gd name="T22" fmla="*/ 0 w 5"/>
                  <a:gd name="T23" fmla="*/ 3 h 8"/>
                  <a:gd name="T24" fmla="*/ 0 w 5"/>
                  <a:gd name="T25" fmla="*/ 3 h 8"/>
                  <a:gd name="T26" fmla="*/ 0 w 5"/>
                  <a:gd name="T27" fmla="*/ 3 h 8"/>
                  <a:gd name="T28" fmla="*/ 0 w 5"/>
                  <a:gd name="T29" fmla="*/ 6 h 8"/>
                  <a:gd name="T30" fmla="*/ 0 w 5"/>
                  <a:gd name="T31" fmla="*/ 6 h 8"/>
                  <a:gd name="T32" fmla="*/ 0 w 5"/>
                  <a:gd name="T33" fmla="*/ 6 h 8"/>
                  <a:gd name="T34" fmla="*/ 0 w 5"/>
                  <a:gd name="T35" fmla="*/ 8 h 8"/>
                  <a:gd name="T36" fmla="*/ 0 w 5"/>
                  <a:gd name="T37" fmla="*/ 8 h 8"/>
                  <a:gd name="T38" fmla="*/ 0 w 5"/>
                  <a:gd name="T39" fmla="*/ 8 h 8"/>
                  <a:gd name="T40" fmla="*/ 2 w 5"/>
                  <a:gd name="T41" fmla="*/ 8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8"/>
                  <a:gd name="T65" fmla="*/ 5 w 5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8">
                    <a:moveTo>
                      <a:pt x="2" y="8"/>
                    </a:moveTo>
                    <a:lnTo>
                      <a:pt x="2" y="8"/>
                    </a:lnTo>
                    <a:lnTo>
                      <a:pt x="2" y="6"/>
                    </a:lnTo>
                    <a:lnTo>
                      <a:pt x="2" y="3"/>
                    </a:lnTo>
                    <a:lnTo>
                      <a:pt x="5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46" name="Freeform 4282"/>
              <p:cNvSpPr>
                <a:spLocks/>
              </p:cNvSpPr>
              <p:nvPr/>
            </p:nvSpPr>
            <p:spPr bwMode="auto">
              <a:xfrm>
                <a:off x="3074" y="3845"/>
                <a:ext cx="5" cy="29"/>
              </a:xfrm>
              <a:custGeom>
                <a:avLst/>
                <a:gdLst>
                  <a:gd name="T0" fmla="*/ 5 w 5"/>
                  <a:gd name="T1" fmla="*/ 29 h 29"/>
                  <a:gd name="T2" fmla="*/ 5 w 5"/>
                  <a:gd name="T3" fmla="*/ 29 h 29"/>
                  <a:gd name="T4" fmla="*/ 5 w 5"/>
                  <a:gd name="T5" fmla="*/ 24 h 29"/>
                  <a:gd name="T6" fmla="*/ 5 w 5"/>
                  <a:gd name="T7" fmla="*/ 21 h 29"/>
                  <a:gd name="T8" fmla="*/ 5 w 5"/>
                  <a:gd name="T9" fmla="*/ 19 h 29"/>
                  <a:gd name="T10" fmla="*/ 5 w 5"/>
                  <a:gd name="T11" fmla="*/ 16 h 29"/>
                  <a:gd name="T12" fmla="*/ 5 w 5"/>
                  <a:gd name="T13" fmla="*/ 11 h 29"/>
                  <a:gd name="T14" fmla="*/ 5 w 5"/>
                  <a:gd name="T15" fmla="*/ 8 h 29"/>
                  <a:gd name="T16" fmla="*/ 5 w 5"/>
                  <a:gd name="T17" fmla="*/ 5 h 29"/>
                  <a:gd name="T18" fmla="*/ 5 w 5"/>
                  <a:gd name="T19" fmla="*/ 0 h 29"/>
                  <a:gd name="T20" fmla="*/ 3 w 5"/>
                  <a:gd name="T21" fmla="*/ 0 h 29"/>
                  <a:gd name="T22" fmla="*/ 3 w 5"/>
                  <a:gd name="T23" fmla="*/ 3 h 29"/>
                  <a:gd name="T24" fmla="*/ 0 w 5"/>
                  <a:gd name="T25" fmla="*/ 8 h 29"/>
                  <a:gd name="T26" fmla="*/ 0 w 5"/>
                  <a:gd name="T27" fmla="*/ 11 h 29"/>
                  <a:gd name="T28" fmla="*/ 0 w 5"/>
                  <a:gd name="T29" fmla="*/ 16 h 29"/>
                  <a:gd name="T30" fmla="*/ 0 w 5"/>
                  <a:gd name="T31" fmla="*/ 19 h 29"/>
                  <a:gd name="T32" fmla="*/ 0 w 5"/>
                  <a:gd name="T33" fmla="*/ 21 h 29"/>
                  <a:gd name="T34" fmla="*/ 3 w 5"/>
                  <a:gd name="T35" fmla="*/ 26 h 29"/>
                  <a:gd name="T36" fmla="*/ 3 w 5"/>
                  <a:gd name="T37" fmla="*/ 29 h 29"/>
                  <a:gd name="T38" fmla="*/ 3 w 5"/>
                  <a:gd name="T39" fmla="*/ 29 h 29"/>
                  <a:gd name="T40" fmla="*/ 5 w 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9"/>
                  <a:gd name="T65" fmla="*/ 5 w 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9">
                    <a:moveTo>
                      <a:pt x="5" y="29"/>
                    </a:moveTo>
                    <a:lnTo>
                      <a:pt x="5" y="29"/>
                    </a:lnTo>
                    <a:lnTo>
                      <a:pt x="5" y="24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5" y="16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3" y="3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3" y="26"/>
                    </a:lnTo>
                    <a:lnTo>
                      <a:pt x="3" y="29"/>
                    </a:lnTo>
                    <a:lnTo>
                      <a:pt x="5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47" name="Freeform 4283"/>
              <p:cNvSpPr>
                <a:spLocks/>
              </p:cNvSpPr>
              <p:nvPr/>
            </p:nvSpPr>
            <p:spPr bwMode="auto">
              <a:xfrm>
                <a:off x="3077" y="3874"/>
                <a:ext cx="21" cy="18"/>
              </a:xfrm>
              <a:custGeom>
                <a:avLst/>
                <a:gdLst>
                  <a:gd name="T0" fmla="*/ 21 w 21"/>
                  <a:gd name="T1" fmla="*/ 16 h 18"/>
                  <a:gd name="T2" fmla="*/ 21 w 21"/>
                  <a:gd name="T3" fmla="*/ 16 h 18"/>
                  <a:gd name="T4" fmla="*/ 18 w 21"/>
                  <a:gd name="T5" fmla="*/ 13 h 18"/>
                  <a:gd name="T6" fmla="*/ 15 w 21"/>
                  <a:gd name="T7" fmla="*/ 13 h 18"/>
                  <a:gd name="T8" fmla="*/ 13 w 21"/>
                  <a:gd name="T9" fmla="*/ 10 h 18"/>
                  <a:gd name="T10" fmla="*/ 10 w 21"/>
                  <a:gd name="T11" fmla="*/ 8 h 18"/>
                  <a:gd name="T12" fmla="*/ 7 w 21"/>
                  <a:gd name="T13" fmla="*/ 5 h 18"/>
                  <a:gd name="T14" fmla="*/ 5 w 21"/>
                  <a:gd name="T15" fmla="*/ 5 h 18"/>
                  <a:gd name="T16" fmla="*/ 5 w 21"/>
                  <a:gd name="T17" fmla="*/ 3 h 18"/>
                  <a:gd name="T18" fmla="*/ 2 w 21"/>
                  <a:gd name="T19" fmla="*/ 0 h 18"/>
                  <a:gd name="T20" fmla="*/ 0 w 21"/>
                  <a:gd name="T21" fmla="*/ 0 h 18"/>
                  <a:gd name="T22" fmla="*/ 0 w 21"/>
                  <a:gd name="T23" fmla="*/ 3 h 18"/>
                  <a:gd name="T24" fmla="*/ 2 w 21"/>
                  <a:gd name="T25" fmla="*/ 5 h 18"/>
                  <a:gd name="T26" fmla="*/ 5 w 21"/>
                  <a:gd name="T27" fmla="*/ 8 h 18"/>
                  <a:gd name="T28" fmla="*/ 7 w 21"/>
                  <a:gd name="T29" fmla="*/ 10 h 18"/>
                  <a:gd name="T30" fmla="*/ 10 w 21"/>
                  <a:gd name="T31" fmla="*/ 13 h 18"/>
                  <a:gd name="T32" fmla="*/ 13 w 21"/>
                  <a:gd name="T33" fmla="*/ 16 h 18"/>
                  <a:gd name="T34" fmla="*/ 15 w 21"/>
                  <a:gd name="T35" fmla="*/ 18 h 18"/>
                  <a:gd name="T36" fmla="*/ 18 w 21"/>
                  <a:gd name="T37" fmla="*/ 18 h 18"/>
                  <a:gd name="T38" fmla="*/ 18 w 21"/>
                  <a:gd name="T39" fmla="*/ 18 h 18"/>
                  <a:gd name="T40" fmla="*/ 21 w 21"/>
                  <a:gd name="T41" fmla="*/ 16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8"/>
                  <a:gd name="T65" fmla="*/ 21 w 21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8">
                    <a:moveTo>
                      <a:pt x="21" y="16"/>
                    </a:moveTo>
                    <a:lnTo>
                      <a:pt x="21" y="16"/>
                    </a:lnTo>
                    <a:lnTo>
                      <a:pt x="18" y="13"/>
                    </a:lnTo>
                    <a:lnTo>
                      <a:pt x="15" y="13"/>
                    </a:lnTo>
                    <a:lnTo>
                      <a:pt x="13" y="10"/>
                    </a:lnTo>
                    <a:lnTo>
                      <a:pt x="10" y="8"/>
                    </a:lnTo>
                    <a:lnTo>
                      <a:pt x="7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5" y="8"/>
                    </a:lnTo>
                    <a:lnTo>
                      <a:pt x="7" y="10"/>
                    </a:lnTo>
                    <a:lnTo>
                      <a:pt x="10" y="13"/>
                    </a:lnTo>
                    <a:lnTo>
                      <a:pt x="13" y="16"/>
                    </a:lnTo>
                    <a:lnTo>
                      <a:pt x="15" y="18"/>
                    </a:lnTo>
                    <a:lnTo>
                      <a:pt x="18" y="18"/>
                    </a:lnTo>
                    <a:lnTo>
                      <a:pt x="21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48" name="Freeform 4284"/>
              <p:cNvSpPr>
                <a:spLocks/>
              </p:cNvSpPr>
              <p:nvPr/>
            </p:nvSpPr>
            <p:spPr bwMode="auto">
              <a:xfrm>
                <a:off x="3095" y="3890"/>
                <a:ext cx="21" cy="8"/>
              </a:xfrm>
              <a:custGeom>
                <a:avLst/>
                <a:gdLst>
                  <a:gd name="T0" fmla="*/ 18 w 21"/>
                  <a:gd name="T1" fmla="*/ 2 h 8"/>
                  <a:gd name="T2" fmla="*/ 18 w 21"/>
                  <a:gd name="T3" fmla="*/ 2 h 8"/>
                  <a:gd name="T4" fmla="*/ 18 w 21"/>
                  <a:gd name="T5" fmla="*/ 2 h 8"/>
                  <a:gd name="T6" fmla="*/ 16 w 21"/>
                  <a:gd name="T7" fmla="*/ 2 h 8"/>
                  <a:gd name="T8" fmla="*/ 13 w 21"/>
                  <a:gd name="T9" fmla="*/ 2 h 8"/>
                  <a:gd name="T10" fmla="*/ 10 w 21"/>
                  <a:gd name="T11" fmla="*/ 2 h 8"/>
                  <a:gd name="T12" fmla="*/ 8 w 21"/>
                  <a:gd name="T13" fmla="*/ 2 h 8"/>
                  <a:gd name="T14" fmla="*/ 5 w 21"/>
                  <a:gd name="T15" fmla="*/ 2 h 8"/>
                  <a:gd name="T16" fmla="*/ 3 w 21"/>
                  <a:gd name="T17" fmla="*/ 0 h 8"/>
                  <a:gd name="T18" fmla="*/ 3 w 21"/>
                  <a:gd name="T19" fmla="*/ 0 h 8"/>
                  <a:gd name="T20" fmla="*/ 0 w 21"/>
                  <a:gd name="T21" fmla="*/ 2 h 8"/>
                  <a:gd name="T22" fmla="*/ 3 w 21"/>
                  <a:gd name="T23" fmla="*/ 5 h 8"/>
                  <a:gd name="T24" fmla="*/ 5 w 21"/>
                  <a:gd name="T25" fmla="*/ 5 h 8"/>
                  <a:gd name="T26" fmla="*/ 8 w 21"/>
                  <a:gd name="T27" fmla="*/ 5 h 8"/>
                  <a:gd name="T28" fmla="*/ 10 w 21"/>
                  <a:gd name="T29" fmla="*/ 5 h 8"/>
                  <a:gd name="T30" fmla="*/ 13 w 21"/>
                  <a:gd name="T31" fmla="*/ 8 h 8"/>
                  <a:gd name="T32" fmla="*/ 16 w 21"/>
                  <a:gd name="T33" fmla="*/ 5 h 8"/>
                  <a:gd name="T34" fmla="*/ 18 w 21"/>
                  <a:gd name="T35" fmla="*/ 5 h 8"/>
                  <a:gd name="T36" fmla="*/ 21 w 21"/>
                  <a:gd name="T37" fmla="*/ 5 h 8"/>
                  <a:gd name="T38" fmla="*/ 21 w 21"/>
                  <a:gd name="T39" fmla="*/ 5 h 8"/>
                  <a:gd name="T40" fmla="*/ 18 w 21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18" y="2"/>
                    </a:moveTo>
                    <a:lnTo>
                      <a:pt x="18" y="2"/>
                    </a:lnTo>
                    <a:lnTo>
                      <a:pt x="16" y="2"/>
                    </a:lnTo>
                    <a:lnTo>
                      <a:pt x="13" y="2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3" y="8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21" y="5"/>
                    </a:lnTo>
                    <a:lnTo>
                      <a:pt x="18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49" name="Freeform 4285"/>
              <p:cNvSpPr>
                <a:spLocks/>
              </p:cNvSpPr>
              <p:nvPr/>
            </p:nvSpPr>
            <p:spPr bwMode="auto">
              <a:xfrm>
                <a:off x="3113" y="3871"/>
                <a:ext cx="26" cy="24"/>
              </a:xfrm>
              <a:custGeom>
                <a:avLst/>
                <a:gdLst>
                  <a:gd name="T0" fmla="*/ 21 w 26"/>
                  <a:gd name="T1" fmla="*/ 0 h 24"/>
                  <a:gd name="T2" fmla="*/ 21 w 26"/>
                  <a:gd name="T3" fmla="*/ 0 h 24"/>
                  <a:gd name="T4" fmla="*/ 21 w 26"/>
                  <a:gd name="T5" fmla="*/ 6 h 24"/>
                  <a:gd name="T6" fmla="*/ 19 w 26"/>
                  <a:gd name="T7" fmla="*/ 8 h 24"/>
                  <a:gd name="T8" fmla="*/ 16 w 26"/>
                  <a:gd name="T9" fmla="*/ 11 h 24"/>
                  <a:gd name="T10" fmla="*/ 13 w 26"/>
                  <a:gd name="T11" fmla="*/ 13 h 24"/>
                  <a:gd name="T12" fmla="*/ 11 w 26"/>
                  <a:gd name="T13" fmla="*/ 16 h 24"/>
                  <a:gd name="T14" fmla="*/ 8 w 26"/>
                  <a:gd name="T15" fmla="*/ 16 h 24"/>
                  <a:gd name="T16" fmla="*/ 5 w 26"/>
                  <a:gd name="T17" fmla="*/ 19 h 24"/>
                  <a:gd name="T18" fmla="*/ 0 w 26"/>
                  <a:gd name="T19" fmla="*/ 21 h 24"/>
                  <a:gd name="T20" fmla="*/ 3 w 26"/>
                  <a:gd name="T21" fmla="*/ 24 h 24"/>
                  <a:gd name="T22" fmla="*/ 5 w 26"/>
                  <a:gd name="T23" fmla="*/ 21 h 24"/>
                  <a:gd name="T24" fmla="*/ 11 w 26"/>
                  <a:gd name="T25" fmla="*/ 21 h 24"/>
                  <a:gd name="T26" fmla="*/ 13 w 26"/>
                  <a:gd name="T27" fmla="*/ 19 h 24"/>
                  <a:gd name="T28" fmla="*/ 16 w 26"/>
                  <a:gd name="T29" fmla="*/ 16 h 24"/>
                  <a:gd name="T30" fmla="*/ 19 w 26"/>
                  <a:gd name="T31" fmla="*/ 13 h 24"/>
                  <a:gd name="T32" fmla="*/ 21 w 26"/>
                  <a:gd name="T33" fmla="*/ 11 h 24"/>
                  <a:gd name="T34" fmla="*/ 24 w 26"/>
                  <a:gd name="T35" fmla="*/ 6 h 24"/>
                  <a:gd name="T36" fmla="*/ 26 w 26"/>
                  <a:gd name="T37" fmla="*/ 3 h 24"/>
                  <a:gd name="T38" fmla="*/ 26 w 26"/>
                  <a:gd name="T39" fmla="*/ 3 h 24"/>
                  <a:gd name="T40" fmla="*/ 21 w 26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4"/>
                  <a:gd name="T65" fmla="*/ 26 w 26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4">
                    <a:moveTo>
                      <a:pt x="21" y="0"/>
                    </a:moveTo>
                    <a:lnTo>
                      <a:pt x="21" y="0"/>
                    </a:lnTo>
                    <a:lnTo>
                      <a:pt x="21" y="6"/>
                    </a:lnTo>
                    <a:lnTo>
                      <a:pt x="19" y="8"/>
                    </a:lnTo>
                    <a:lnTo>
                      <a:pt x="16" y="11"/>
                    </a:lnTo>
                    <a:lnTo>
                      <a:pt x="13" y="13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5" y="19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5" y="21"/>
                    </a:lnTo>
                    <a:lnTo>
                      <a:pt x="11" y="21"/>
                    </a:lnTo>
                    <a:lnTo>
                      <a:pt x="13" y="19"/>
                    </a:lnTo>
                    <a:lnTo>
                      <a:pt x="16" y="16"/>
                    </a:lnTo>
                    <a:lnTo>
                      <a:pt x="19" y="13"/>
                    </a:lnTo>
                    <a:lnTo>
                      <a:pt x="21" y="11"/>
                    </a:lnTo>
                    <a:lnTo>
                      <a:pt x="24" y="6"/>
                    </a:lnTo>
                    <a:lnTo>
                      <a:pt x="26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50" name="Freeform 4286"/>
              <p:cNvSpPr>
                <a:spLocks/>
              </p:cNvSpPr>
              <p:nvPr/>
            </p:nvSpPr>
            <p:spPr bwMode="auto">
              <a:xfrm>
                <a:off x="3134" y="3866"/>
                <a:ext cx="11" cy="8"/>
              </a:xfrm>
              <a:custGeom>
                <a:avLst/>
                <a:gdLst>
                  <a:gd name="T0" fmla="*/ 5 w 11"/>
                  <a:gd name="T1" fmla="*/ 0 h 8"/>
                  <a:gd name="T2" fmla="*/ 8 w 11"/>
                  <a:gd name="T3" fmla="*/ 0 h 8"/>
                  <a:gd name="T4" fmla="*/ 5 w 11"/>
                  <a:gd name="T5" fmla="*/ 0 h 8"/>
                  <a:gd name="T6" fmla="*/ 5 w 11"/>
                  <a:gd name="T7" fmla="*/ 0 h 8"/>
                  <a:gd name="T8" fmla="*/ 5 w 11"/>
                  <a:gd name="T9" fmla="*/ 3 h 8"/>
                  <a:gd name="T10" fmla="*/ 5 w 11"/>
                  <a:gd name="T11" fmla="*/ 3 h 8"/>
                  <a:gd name="T12" fmla="*/ 3 w 11"/>
                  <a:gd name="T13" fmla="*/ 3 h 8"/>
                  <a:gd name="T14" fmla="*/ 3 w 11"/>
                  <a:gd name="T15" fmla="*/ 5 h 8"/>
                  <a:gd name="T16" fmla="*/ 3 w 11"/>
                  <a:gd name="T17" fmla="*/ 5 h 8"/>
                  <a:gd name="T18" fmla="*/ 0 w 11"/>
                  <a:gd name="T19" fmla="*/ 5 h 8"/>
                  <a:gd name="T20" fmla="*/ 5 w 11"/>
                  <a:gd name="T21" fmla="*/ 8 h 8"/>
                  <a:gd name="T22" fmla="*/ 5 w 11"/>
                  <a:gd name="T23" fmla="*/ 8 h 8"/>
                  <a:gd name="T24" fmla="*/ 5 w 11"/>
                  <a:gd name="T25" fmla="*/ 8 h 8"/>
                  <a:gd name="T26" fmla="*/ 5 w 11"/>
                  <a:gd name="T27" fmla="*/ 5 h 8"/>
                  <a:gd name="T28" fmla="*/ 8 w 11"/>
                  <a:gd name="T29" fmla="*/ 5 h 8"/>
                  <a:gd name="T30" fmla="*/ 8 w 11"/>
                  <a:gd name="T31" fmla="*/ 5 h 8"/>
                  <a:gd name="T32" fmla="*/ 8 w 11"/>
                  <a:gd name="T33" fmla="*/ 3 h 8"/>
                  <a:gd name="T34" fmla="*/ 8 w 11"/>
                  <a:gd name="T35" fmla="*/ 3 h 8"/>
                  <a:gd name="T36" fmla="*/ 11 w 11"/>
                  <a:gd name="T37" fmla="*/ 0 h 8"/>
                  <a:gd name="T38" fmla="*/ 11 w 11"/>
                  <a:gd name="T39" fmla="*/ 0 h 8"/>
                  <a:gd name="T40" fmla="*/ 5 w 11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"/>
                  <a:gd name="T64" fmla="*/ 0 h 8"/>
                  <a:gd name="T65" fmla="*/ 11 w 1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" h="8">
                    <a:moveTo>
                      <a:pt x="5" y="0"/>
                    </a:moveTo>
                    <a:lnTo>
                      <a:pt x="8" y="0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51" name="Freeform 4287"/>
              <p:cNvSpPr>
                <a:spLocks/>
              </p:cNvSpPr>
              <p:nvPr/>
            </p:nvSpPr>
            <p:spPr bwMode="auto">
              <a:xfrm>
                <a:off x="3139" y="3864"/>
                <a:ext cx="6" cy="2"/>
              </a:xfrm>
              <a:custGeom>
                <a:avLst/>
                <a:gdLst>
                  <a:gd name="T0" fmla="*/ 3 w 6"/>
                  <a:gd name="T1" fmla="*/ 0 h 2"/>
                  <a:gd name="T2" fmla="*/ 3 w 6"/>
                  <a:gd name="T3" fmla="*/ 0 h 2"/>
                  <a:gd name="T4" fmla="*/ 3 w 6"/>
                  <a:gd name="T5" fmla="*/ 0 h 2"/>
                  <a:gd name="T6" fmla="*/ 3 w 6"/>
                  <a:gd name="T7" fmla="*/ 2 h 2"/>
                  <a:gd name="T8" fmla="*/ 3 w 6"/>
                  <a:gd name="T9" fmla="*/ 2 h 2"/>
                  <a:gd name="T10" fmla="*/ 3 w 6"/>
                  <a:gd name="T11" fmla="*/ 2 h 2"/>
                  <a:gd name="T12" fmla="*/ 3 w 6"/>
                  <a:gd name="T13" fmla="*/ 2 h 2"/>
                  <a:gd name="T14" fmla="*/ 3 w 6"/>
                  <a:gd name="T15" fmla="*/ 2 h 2"/>
                  <a:gd name="T16" fmla="*/ 0 w 6"/>
                  <a:gd name="T17" fmla="*/ 2 h 2"/>
                  <a:gd name="T18" fmla="*/ 0 w 6"/>
                  <a:gd name="T19" fmla="*/ 2 h 2"/>
                  <a:gd name="T20" fmla="*/ 6 w 6"/>
                  <a:gd name="T21" fmla="*/ 2 h 2"/>
                  <a:gd name="T22" fmla="*/ 6 w 6"/>
                  <a:gd name="T23" fmla="*/ 2 h 2"/>
                  <a:gd name="T24" fmla="*/ 6 w 6"/>
                  <a:gd name="T25" fmla="*/ 2 h 2"/>
                  <a:gd name="T26" fmla="*/ 6 w 6"/>
                  <a:gd name="T27" fmla="*/ 2 h 2"/>
                  <a:gd name="T28" fmla="*/ 6 w 6"/>
                  <a:gd name="T29" fmla="*/ 2 h 2"/>
                  <a:gd name="T30" fmla="*/ 6 w 6"/>
                  <a:gd name="T31" fmla="*/ 2 h 2"/>
                  <a:gd name="T32" fmla="*/ 6 w 6"/>
                  <a:gd name="T33" fmla="*/ 2 h 2"/>
                  <a:gd name="T34" fmla="*/ 6 w 6"/>
                  <a:gd name="T35" fmla="*/ 2 h 2"/>
                  <a:gd name="T36" fmla="*/ 6 w 6"/>
                  <a:gd name="T37" fmla="*/ 2 h 2"/>
                  <a:gd name="T38" fmla="*/ 6 w 6"/>
                  <a:gd name="T39" fmla="*/ 2 h 2"/>
                  <a:gd name="T40" fmla="*/ 3 w 6"/>
                  <a:gd name="T41" fmla="*/ 0 h 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2"/>
                  <a:gd name="T65" fmla="*/ 6 w 6"/>
                  <a:gd name="T66" fmla="*/ 2 h 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2">
                    <a:moveTo>
                      <a:pt x="3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52" name="Freeform 4288"/>
              <p:cNvSpPr>
                <a:spLocks/>
              </p:cNvSpPr>
              <p:nvPr/>
            </p:nvSpPr>
            <p:spPr bwMode="auto">
              <a:xfrm>
                <a:off x="3132" y="3837"/>
                <a:ext cx="13" cy="29"/>
              </a:xfrm>
              <a:custGeom>
                <a:avLst/>
                <a:gdLst>
                  <a:gd name="T0" fmla="*/ 0 w 13"/>
                  <a:gd name="T1" fmla="*/ 3 h 29"/>
                  <a:gd name="T2" fmla="*/ 0 w 13"/>
                  <a:gd name="T3" fmla="*/ 3 h 29"/>
                  <a:gd name="T4" fmla="*/ 2 w 13"/>
                  <a:gd name="T5" fmla="*/ 6 h 29"/>
                  <a:gd name="T6" fmla="*/ 5 w 13"/>
                  <a:gd name="T7" fmla="*/ 8 h 29"/>
                  <a:gd name="T8" fmla="*/ 7 w 13"/>
                  <a:gd name="T9" fmla="*/ 11 h 29"/>
                  <a:gd name="T10" fmla="*/ 7 w 13"/>
                  <a:gd name="T11" fmla="*/ 13 h 29"/>
                  <a:gd name="T12" fmla="*/ 7 w 13"/>
                  <a:gd name="T13" fmla="*/ 19 h 29"/>
                  <a:gd name="T14" fmla="*/ 10 w 13"/>
                  <a:gd name="T15" fmla="*/ 21 h 29"/>
                  <a:gd name="T16" fmla="*/ 10 w 13"/>
                  <a:gd name="T17" fmla="*/ 24 h 29"/>
                  <a:gd name="T18" fmla="*/ 10 w 13"/>
                  <a:gd name="T19" fmla="*/ 27 h 29"/>
                  <a:gd name="T20" fmla="*/ 13 w 13"/>
                  <a:gd name="T21" fmla="*/ 29 h 29"/>
                  <a:gd name="T22" fmla="*/ 13 w 13"/>
                  <a:gd name="T23" fmla="*/ 24 h 29"/>
                  <a:gd name="T24" fmla="*/ 13 w 13"/>
                  <a:gd name="T25" fmla="*/ 21 h 29"/>
                  <a:gd name="T26" fmla="*/ 13 w 13"/>
                  <a:gd name="T27" fmla="*/ 16 h 29"/>
                  <a:gd name="T28" fmla="*/ 10 w 13"/>
                  <a:gd name="T29" fmla="*/ 13 h 29"/>
                  <a:gd name="T30" fmla="*/ 10 w 13"/>
                  <a:gd name="T31" fmla="*/ 11 h 29"/>
                  <a:gd name="T32" fmla="*/ 7 w 13"/>
                  <a:gd name="T33" fmla="*/ 6 h 29"/>
                  <a:gd name="T34" fmla="*/ 5 w 13"/>
                  <a:gd name="T35" fmla="*/ 3 h 29"/>
                  <a:gd name="T36" fmla="*/ 2 w 13"/>
                  <a:gd name="T37" fmla="*/ 0 h 29"/>
                  <a:gd name="T38" fmla="*/ 2 w 13"/>
                  <a:gd name="T39" fmla="*/ 0 h 29"/>
                  <a:gd name="T40" fmla="*/ 0 w 13"/>
                  <a:gd name="T41" fmla="*/ 3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9"/>
                  <a:gd name="T65" fmla="*/ 13 w 13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9">
                    <a:moveTo>
                      <a:pt x="0" y="3"/>
                    </a:moveTo>
                    <a:lnTo>
                      <a:pt x="0" y="3"/>
                    </a:lnTo>
                    <a:lnTo>
                      <a:pt x="2" y="6"/>
                    </a:lnTo>
                    <a:lnTo>
                      <a:pt x="5" y="8"/>
                    </a:lnTo>
                    <a:lnTo>
                      <a:pt x="7" y="11"/>
                    </a:lnTo>
                    <a:lnTo>
                      <a:pt x="7" y="13"/>
                    </a:lnTo>
                    <a:lnTo>
                      <a:pt x="7" y="19"/>
                    </a:lnTo>
                    <a:lnTo>
                      <a:pt x="10" y="21"/>
                    </a:lnTo>
                    <a:lnTo>
                      <a:pt x="10" y="24"/>
                    </a:lnTo>
                    <a:lnTo>
                      <a:pt x="10" y="27"/>
                    </a:lnTo>
                    <a:lnTo>
                      <a:pt x="13" y="29"/>
                    </a:lnTo>
                    <a:lnTo>
                      <a:pt x="13" y="24"/>
                    </a:lnTo>
                    <a:lnTo>
                      <a:pt x="13" y="21"/>
                    </a:lnTo>
                    <a:lnTo>
                      <a:pt x="13" y="16"/>
                    </a:lnTo>
                    <a:lnTo>
                      <a:pt x="10" y="13"/>
                    </a:lnTo>
                    <a:lnTo>
                      <a:pt x="10" y="11"/>
                    </a:lnTo>
                    <a:lnTo>
                      <a:pt x="7" y="6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53" name="Freeform 4289"/>
              <p:cNvSpPr>
                <a:spLocks/>
              </p:cNvSpPr>
              <p:nvPr/>
            </p:nvSpPr>
            <p:spPr bwMode="auto">
              <a:xfrm>
                <a:off x="3108" y="3829"/>
                <a:ext cx="26" cy="11"/>
              </a:xfrm>
              <a:custGeom>
                <a:avLst/>
                <a:gdLst>
                  <a:gd name="T0" fmla="*/ 0 w 26"/>
                  <a:gd name="T1" fmla="*/ 3 h 11"/>
                  <a:gd name="T2" fmla="*/ 0 w 26"/>
                  <a:gd name="T3" fmla="*/ 3 h 11"/>
                  <a:gd name="T4" fmla="*/ 3 w 26"/>
                  <a:gd name="T5" fmla="*/ 3 h 11"/>
                  <a:gd name="T6" fmla="*/ 8 w 26"/>
                  <a:gd name="T7" fmla="*/ 3 h 11"/>
                  <a:gd name="T8" fmla="*/ 10 w 26"/>
                  <a:gd name="T9" fmla="*/ 3 h 11"/>
                  <a:gd name="T10" fmla="*/ 13 w 26"/>
                  <a:gd name="T11" fmla="*/ 6 h 11"/>
                  <a:gd name="T12" fmla="*/ 16 w 26"/>
                  <a:gd name="T13" fmla="*/ 6 h 11"/>
                  <a:gd name="T14" fmla="*/ 18 w 26"/>
                  <a:gd name="T15" fmla="*/ 8 h 11"/>
                  <a:gd name="T16" fmla="*/ 24 w 26"/>
                  <a:gd name="T17" fmla="*/ 8 h 11"/>
                  <a:gd name="T18" fmla="*/ 24 w 26"/>
                  <a:gd name="T19" fmla="*/ 11 h 11"/>
                  <a:gd name="T20" fmla="*/ 26 w 26"/>
                  <a:gd name="T21" fmla="*/ 8 h 11"/>
                  <a:gd name="T22" fmla="*/ 24 w 26"/>
                  <a:gd name="T23" fmla="*/ 6 h 11"/>
                  <a:gd name="T24" fmla="*/ 21 w 26"/>
                  <a:gd name="T25" fmla="*/ 3 h 11"/>
                  <a:gd name="T26" fmla="*/ 18 w 26"/>
                  <a:gd name="T27" fmla="*/ 3 h 11"/>
                  <a:gd name="T28" fmla="*/ 16 w 26"/>
                  <a:gd name="T29" fmla="*/ 0 h 11"/>
                  <a:gd name="T30" fmla="*/ 10 w 26"/>
                  <a:gd name="T31" fmla="*/ 0 h 11"/>
                  <a:gd name="T32" fmla="*/ 8 w 26"/>
                  <a:gd name="T33" fmla="*/ 0 h 11"/>
                  <a:gd name="T34" fmla="*/ 3 w 26"/>
                  <a:gd name="T35" fmla="*/ 0 h 11"/>
                  <a:gd name="T36" fmla="*/ 0 w 26"/>
                  <a:gd name="T37" fmla="*/ 0 h 11"/>
                  <a:gd name="T38" fmla="*/ 0 w 26"/>
                  <a:gd name="T39" fmla="*/ 0 h 11"/>
                  <a:gd name="T40" fmla="*/ 0 w 26"/>
                  <a:gd name="T41" fmla="*/ 3 h 1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11"/>
                  <a:gd name="T65" fmla="*/ 26 w 26"/>
                  <a:gd name="T66" fmla="*/ 11 h 1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11">
                    <a:moveTo>
                      <a:pt x="0" y="3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8" y="3"/>
                    </a:lnTo>
                    <a:lnTo>
                      <a:pt x="10" y="3"/>
                    </a:lnTo>
                    <a:lnTo>
                      <a:pt x="13" y="6"/>
                    </a:lnTo>
                    <a:lnTo>
                      <a:pt x="16" y="6"/>
                    </a:lnTo>
                    <a:lnTo>
                      <a:pt x="18" y="8"/>
                    </a:lnTo>
                    <a:lnTo>
                      <a:pt x="24" y="8"/>
                    </a:lnTo>
                    <a:lnTo>
                      <a:pt x="24" y="11"/>
                    </a:lnTo>
                    <a:lnTo>
                      <a:pt x="26" y="8"/>
                    </a:lnTo>
                    <a:lnTo>
                      <a:pt x="24" y="6"/>
                    </a:lnTo>
                    <a:lnTo>
                      <a:pt x="21" y="3"/>
                    </a:lnTo>
                    <a:lnTo>
                      <a:pt x="18" y="3"/>
                    </a:lnTo>
                    <a:lnTo>
                      <a:pt x="16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54" name="Freeform 4290"/>
              <p:cNvSpPr>
                <a:spLocks/>
              </p:cNvSpPr>
              <p:nvPr/>
            </p:nvSpPr>
            <p:spPr bwMode="auto">
              <a:xfrm>
                <a:off x="3079" y="3827"/>
                <a:ext cx="29" cy="10"/>
              </a:xfrm>
              <a:custGeom>
                <a:avLst/>
                <a:gdLst>
                  <a:gd name="T0" fmla="*/ 3 w 29"/>
                  <a:gd name="T1" fmla="*/ 10 h 10"/>
                  <a:gd name="T2" fmla="*/ 3 w 29"/>
                  <a:gd name="T3" fmla="*/ 10 h 10"/>
                  <a:gd name="T4" fmla="*/ 5 w 29"/>
                  <a:gd name="T5" fmla="*/ 8 h 10"/>
                  <a:gd name="T6" fmla="*/ 8 w 29"/>
                  <a:gd name="T7" fmla="*/ 8 h 10"/>
                  <a:gd name="T8" fmla="*/ 13 w 29"/>
                  <a:gd name="T9" fmla="*/ 5 h 10"/>
                  <a:gd name="T10" fmla="*/ 16 w 29"/>
                  <a:gd name="T11" fmla="*/ 5 h 10"/>
                  <a:gd name="T12" fmla="*/ 21 w 29"/>
                  <a:gd name="T13" fmla="*/ 5 h 10"/>
                  <a:gd name="T14" fmla="*/ 24 w 29"/>
                  <a:gd name="T15" fmla="*/ 5 h 10"/>
                  <a:gd name="T16" fmla="*/ 26 w 29"/>
                  <a:gd name="T17" fmla="*/ 5 h 10"/>
                  <a:gd name="T18" fmla="*/ 29 w 29"/>
                  <a:gd name="T19" fmla="*/ 5 h 10"/>
                  <a:gd name="T20" fmla="*/ 29 w 29"/>
                  <a:gd name="T21" fmla="*/ 2 h 10"/>
                  <a:gd name="T22" fmla="*/ 26 w 29"/>
                  <a:gd name="T23" fmla="*/ 0 h 10"/>
                  <a:gd name="T24" fmla="*/ 24 w 29"/>
                  <a:gd name="T25" fmla="*/ 0 h 10"/>
                  <a:gd name="T26" fmla="*/ 21 w 29"/>
                  <a:gd name="T27" fmla="*/ 2 h 10"/>
                  <a:gd name="T28" fmla="*/ 16 w 29"/>
                  <a:gd name="T29" fmla="*/ 2 h 10"/>
                  <a:gd name="T30" fmla="*/ 11 w 29"/>
                  <a:gd name="T31" fmla="*/ 2 h 10"/>
                  <a:gd name="T32" fmla="*/ 8 w 29"/>
                  <a:gd name="T33" fmla="*/ 5 h 10"/>
                  <a:gd name="T34" fmla="*/ 3 w 29"/>
                  <a:gd name="T35" fmla="*/ 5 h 10"/>
                  <a:gd name="T36" fmla="*/ 0 w 29"/>
                  <a:gd name="T37" fmla="*/ 10 h 10"/>
                  <a:gd name="T38" fmla="*/ 0 w 29"/>
                  <a:gd name="T39" fmla="*/ 10 h 10"/>
                  <a:gd name="T40" fmla="*/ 3 w 29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10"/>
                  <a:gd name="T65" fmla="*/ 29 w 29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10">
                    <a:moveTo>
                      <a:pt x="3" y="10"/>
                    </a:moveTo>
                    <a:lnTo>
                      <a:pt x="3" y="10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3" y="5"/>
                    </a:lnTo>
                    <a:lnTo>
                      <a:pt x="16" y="5"/>
                    </a:lnTo>
                    <a:lnTo>
                      <a:pt x="21" y="5"/>
                    </a:lnTo>
                    <a:lnTo>
                      <a:pt x="24" y="5"/>
                    </a:lnTo>
                    <a:lnTo>
                      <a:pt x="26" y="5"/>
                    </a:lnTo>
                    <a:lnTo>
                      <a:pt x="29" y="5"/>
                    </a:lnTo>
                    <a:lnTo>
                      <a:pt x="29" y="2"/>
                    </a:lnTo>
                    <a:lnTo>
                      <a:pt x="26" y="0"/>
                    </a:lnTo>
                    <a:lnTo>
                      <a:pt x="24" y="0"/>
                    </a:lnTo>
                    <a:lnTo>
                      <a:pt x="21" y="2"/>
                    </a:lnTo>
                    <a:lnTo>
                      <a:pt x="16" y="2"/>
                    </a:lnTo>
                    <a:lnTo>
                      <a:pt x="11" y="2"/>
                    </a:lnTo>
                    <a:lnTo>
                      <a:pt x="8" y="5"/>
                    </a:lnTo>
                    <a:lnTo>
                      <a:pt x="3" y="5"/>
                    </a:lnTo>
                    <a:lnTo>
                      <a:pt x="0" y="10"/>
                    </a:lnTo>
                    <a:lnTo>
                      <a:pt x="3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55" name="Freeform 4291"/>
              <p:cNvSpPr>
                <a:spLocks/>
              </p:cNvSpPr>
              <p:nvPr/>
            </p:nvSpPr>
            <p:spPr bwMode="auto">
              <a:xfrm>
                <a:off x="3077" y="3837"/>
                <a:ext cx="5" cy="3"/>
              </a:xfrm>
              <a:custGeom>
                <a:avLst/>
                <a:gdLst>
                  <a:gd name="T0" fmla="*/ 5 w 5"/>
                  <a:gd name="T1" fmla="*/ 3 h 3"/>
                  <a:gd name="T2" fmla="*/ 2 w 5"/>
                  <a:gd name="T3" fmla="*/ 3 h 3"/>
                  <a:gd name="T4" fmla="*/ 5 w 5"/>
                  <a:gd name="T5" fmla="*/ 3 h 3"/>
                  <a:gd name="T6" fmla="*/ 5 w 5"/>
                  <a:gd name="T7" fmla="*/ 3 h 3"/>
                  <a:gd name="T8" fmla="*/ 5 w 5"/>
                  <a:gd name="T9" fmla="*/ 3 h 3"/>
                  <a:gd name="T10" fmla="*/ 5 w 5"/>
                  <a:gd name="T11" fmla="*/ 3 h 3"/>
                  <a:gd name="T12" fmla="*/ 5 w 5"/>
                  <a:gd name="T13" fmla="*/ 3 h 3"/>
                  <a:gd name="T14" fmla="*/ 5 w 5"/>
                  <a:gd name="T15" fmla="*/ 3 h 3"/>
                  <a:gd name="T16" fmla="*/ 5 w 5"/>
                  <a:gd name="T17" fmla="*/ 0 h 3"/>
                  <a:gd name="T18" fmla="*/ 5 w 5"/>
                  <a:gd name="T19" fmla="*/ 0 h 3"/>
                  <a:gd name="T20" fmla="*/ 2 w 5"/>
                  <a:gd name="T21" fmla="*/ 0 h 3"/>
                  <a:gd name="T22" fmla="*/ 2 w 5"/>
                  <a:gd name="T23" fmla="*/ 0 h 3"/>
                  <a:gd name="T24" fmla="*/ 2 w 5"/>
                  <a:gd name="T25" fmla="*/ 0 h 3"/>
                  <a:gd name="T26" fmla="*/ 2 w 5"/>
                  <a:gd name="T27" fmla="*/ 0 h 3"/>
                  <a:gd name="T28" fmla="*/ 2 w 5"/>
                  <a:gd name="T29" fmla="*/ 0 h 3"/>
                  <a:gd name="T30" fmla="*/ 2 w 5"/>
                  <a:gd name="T31" fmla="*/ 0 h 3"/>
                  <a:gd name="T32" fmla="*/ 2 w 5"/>
                  <a:gd name="T33" fmla="*/ 0 h 3"/>
                  <a:gd name="T34" fmla="*/ 0 w 5"/>
                  <a:gd name="T35" fmla="*/ 0 h 3"/>
                  <a:gd name="T36" fmla="*/ 0 w 5"/>
                  <a:gd name="T37" fmla="*/ 0 h 3"/>
                  <a:gd name="T38" fmla="*/ 0 w 5"/>
                  <a:gd name="T39" fmla="*/ 0 h 3"/>
                  <a:gd name="T40" fmla="*/ 5 w 5"/>
                  <a:gd name="T41" fmla="*/ 3 h 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3"/>
                  <a:gd name="T65" fmla="*/ 5 w 5"/>
                  <a:gd name="T66" fmla="*/ 3 h 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3">
                    <a:moveTo>
                      <a:pt x="5" y="3"/>
                    </a:moveTo>
                    <a:lnTo>
                      <a:pt x="2" y="3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656" name="Freeform 4292"/>
              <p:cNvSpPr>
                <a:spLocks/>
              </p:cNvSpPr>
              <p:nvPr/>
            </p:nvSpPr>
            <p:spPr bwMode="auto">
              <a:xfrm>
                <a:off x="3090" y="3840"/>
                <a:ext cx="47" cy="50"/>
              </a:xfrm>
              <a:custGeom>
                <a:avLst/>
                <a:gdLst>
                  <a:gd name="T0" fmla="*/ 0 w 47"/>
                  <a:gd name="T1" fmla="*/ 37 h 50"/>
                  <a:gd name="T2" fmla="*/ 0 w 47"/>
                  <a:gd name="T3" fmla="*/ 37 h 50"/>
                  <a:gd name="T4" fmla="*/ 2 w 47"/>
                  <a:gd name="T5" fmla="*/ 44 h 50"/>
                  <a:gd name="T6" fmla="*/ 10 w 47"/>
                  <a:gd name="T7" fmla="*/ 50 h 50"/>
                  <a:gd name="T8" fmla="*/ 15 w 47"/>
                  <a:gd name="T9" fmla="*/ 50 h 50"/>
                  <a:gd name="T10" fmla="*/ 23 w 47"/>
                  <a:gd name="T11" fmla="*/ 50 h 50"/>
                  <a:gd name="T12" fmla="*/ 31 w 47"/>
                  <a:gd name="T13" fmla="*/ 44 h 50"/>
                  <a:gd name="T14" fmla="*/ 36 w 47"/>
                  <a:gd name="T15" fmla="*/ 37 h 50"/>
                  <a:gd name="T16" fmla="*/ 42 w 47"/>
                  <a:gd name="T17" fmla="*/ 29 h 50"/>
                  <a:gd name="T18" fmla="*/ 47 w 47"/>
                  <a:gd name="T19" fmla="*/ 18 h 50"/>
                  <a:gd name="T20" fmla="*/ 44 w 47"/>
                  <a:gd name="T21" fmla="*/ 10 h 50"/>
                  <a:gd name="T22" fmla="*/ 42 w 47"/>
                  <a:gd name="T23" fmla="*/ 3 h 50"/>
                  <a:gd name="T24" fmla="*/ 39 w 47"/>
                  <a:gd name="T25" fmla="*/ 0 h 50"/>
                  <a:gd name="T26" fmla="*/ 34 w 47"/>
                  <a:gd name="T27" fmla="*/ 0 h 50"/>
                  <a:gd name="T28" fmla="*/ 36 w 47"/>
                  <a:gd name="T29" fmla="*/ 0 h 50"/>
                  <a:gd name="T30" fmla="*/ 39 w 47"/>
                  <a:gd name="T31" fmla="*/ 3 h 50"/>
                  <a:gd name="T32" fmla="*/ 42 w 47"/>
                  <a:gd name="T33" fmla="*/ 10 h 50"/>
                  <a:gd name="T34" fmla="*/ 44 w 47"/>
                  <a:gd name="T35" fmla="*/ 18 h 50"/>
                  <a:gd name="T36" fmla="*/ 42 w 47"/>
                  <a:gd name="T37" fmla="*/ 26 h 50"/>
                  <a:gd name="T38" fmla="*/ 34 w 47"/>
                  <a:gd name="T39" fmla="*/ 34 h 50"/>
                  <a:gd name="T40" fmla="*/ 28 w 47"/>
                  <a:gd name="T41" fmla="*/ 42 h 50"/>
                  <a:gd name="T42" fmla="*/ 21 w 47"/>
                  <a:gd name="T43" fmla="*/ 47 h 50"/>
                  <a:gd name="T44" fmla="*/ 15 w 47"/>
                  <a:gd name="T45" fmla="*/ 47 h 50"/>
                  <a:gd name="T46" fmla="*/ 10 w 47"/>
                  <a:gd name="T47" fmla="*/ 47 h 50"/>
                  <a:gd name="T48" fmla="*/ 2 w 47"/>
                  <a:gd name="T49" fmla="*/ 42 h 50"/>
                  <a:gd name="T50" fmla="*/ 0 w 47"/>
                  <a:gd name="T51" fmla="*/ 37 h 5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7"/>
                  <a:gd name="T79" fmla="*/ 0 h 50"/>
                  <a:gd name="T80" fmla="*/ 47 w 47"/>
                  <a:gd name="T81" fmla="*/ 50 h 5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7" h="50">
                    <a:moveTo>
                      <a:pt x="0" y="37"/>
                    </a:moveTo>
                    <a:lnTo>
                      <a:pt x="0" y="37"/>
                    </a:lnTo>
                    <a:lnTo>
                      <a:pt x="2" y="44"/>
                    </a:lnTo>
                    <a:lnTo>
                      <a:pt x="10" y="50"/>
                    </a:lnTo>
                    <a:lnTo>
                      <a:pt x="15" y="50"/>
                    </a:lnTo>
                    <a:lnTo>
                      <a:pt x="23" y="50"/>
                    </a:lnTo>
                    <a:lnTo>
                      <a:pt x="31" y="44"/>
                    </a:lnTo>
                    <a:lnTo>
                      <a:pt x="36" y="37"/>
                    </a:lnTo>
                    <a:lnTo>
                      <a:pt x="42" y="29"/>
                    </a:lnTo>
                    <a:lnTo>
                      <a:pt x="47" y="18"/>
                    </a:lnTo>
                    <a:lnTo>
                      <a:pt x="44" y="10"/>
                    </a:lnTo>
                    <a:lnTo>
                      <a:pt x="42" y="3"/>
                    </a:lnTo>
                    <a:lnTo>
                      <a:pt x="39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9" y="3"/>
                    </a:lnTo>
                    <a:lnTo>
                      <a:pt x="42" y="10"/>
                    </a:lnTo>
                    <a:lnTo>
                      <a:pt x="44" y="18"/>
                    </a:lnTo>
                    <a:lnTo>
                      <a:pt x="42" y="26"/>
                    </a:lnTo>
                    <a:lnTo>
                      <a:pt x="34" y="34"/>
                    </a:lnTo>
                    <a:lnTo>
                      <a:pt x="28" y="42"/>
                    </a:lnTo>
                    <a:lnTo>
                      <a:pt x="21" y="47"/>
                    </a:lnTo>
                    <a:lnTo>
                      <a:pt x="15" y="47"/>
                    </a:lnTo>
                    <a:lnTo>
                      <a:pt x="10" y="47"/>
                    </a:lnTo>
                    <a:lnTo>
                      <a:pt x="2" y="42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BFD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</p:grpSp>
        <p:sp>
          <p:nvSpPr>
            <p:cNvPr id="15438" name="Rectangle 4294"/>
            <p:cNvSpPr>
              <a:spLocks noChangeArrowheads="1"/>
            </p:cNvSpPr>
            <p:nvPr/>
          </p:nvSpPr>
          <p:spPr bwMode="auto">
            <a:xfrm>
              <a:off x="2522" y="3249"/>
              <a:ext cx="773" cy="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5439" name="Rectangle 4295"/>
            <p:cNvSpPr>
              <a:spLocks noChangeArrowheads="1"/>
            </p:cNvSpPr>
            <p:nvPr/>
          </p:nvSpPr>
          <p:spPr bwMode="auto">
            <a:xfrm>
              <a:off x="2607" y="3261"/>
              <a:ext cx="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de-DE" sz="1400" dirty="0"/>
            </a:p>
          </p:txBody>
        </p:sp>
        <p:sp>
          <p:nvSpPr>
            <p:cNvPr id="15440" name="Rectangle 4296"/>
            <p:cNvSpPr>
              <a:spLocks noChangeArrowheads="1"/>
            </p:cNvSpPr>
            <p:nvPr/>
          </p:nvSpPr>
          <p:spPr bwMode="auto">
            <a:xfrm>
              <a:off x="2613" y="3371"/>
              <a:ext cx="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de-DE" sz="1400" dirty="0"/>
            </a:p>
          </p:txBody>
        </p:sp>
        <p:grpSp>
          <p:nvGrpSpPr>
            <p:cNvPr id="15441" name="Group 4462"/>
            <p:cNvGrpSpPr>
              <a:grpSpLocks/>
            </p:cNvGrpSpPr>
            <p:nvPr/>
          </p:nvGrpSpPr>
          <p:grpSpPr bwMode="auto">
            <a:xfrm>
              <a:off x="1845" y="3190"/>
              <a:ext cx="588" cy="419"/>
              <a:chOff x="1845" y="3190"/>
              <a:chExt cx="588" cy="419"/>
            </a:xfrm>
          </p:grpSpPr>
          <p:sp>
            <p:nvSpPr>
              <p:cNvPr id="16327" name="Freeform 4297"/>
              <p:cNvSpPr>
                <a:spLocks/>
              </p:cNvSpPr>
              <p:nvPr/>
            </p:nvSpPr>
            <p:spPr bwMode="auto">
              <a:xfrm>
                <a:off x="2145" y="3366"/>
                <a:ext cx="58" cy="34"/>
              </a:xfrm>
              <a:custGeom>
                <a:avLst/>
                <a:gdLst>
                  <a:gd name="T0" fmla="*/ 55 w 58"/>
                  <a:gd name="T1" fmla="*/ 0 h 34"/>
                  <a:gd name="T2" fmla="*/ 55 w 58"/>
                  <a:gd name="T3" fmla="*/ 0 h 34"/>
                  <a:gd name="T4" fmla="*/ 47 w 58"/>
                  <a:gd name="T5" fmla="*/ 2 h 34"/>
                  <a:gd name="T6" fmla="*/ 42 w 58"/>
                  <a:gd name="T7" fmla="*/ 5 h 34"/>
                  <a:gd name="T8" fmla="*/ 34 w 58"/>
                  <a:gd name="T9" fmla="*/ 10 h 34"/>
                  <a:gd name="T10" fmla="*/ 27 w 58"/>
                  <a:gd name="T11" fmla="*/ 13 h 34"/>
                  <a:gd name="T12" fmla="*/ 21 w 58"/>
                  <a:gd name="T13" fmla="*/ 18 h 34"/>
                  <a:gd name="T14" fmla="*/ 13 w 58"/>
                  <a:gd name="T15" fmla="*/ 23 h 34"/>
                  <a:gd name="T16" fmla="*/ 8 w 58"/>
                  <a:gd name="T17" fmla="*/ 29 h 34"/>
                  <a:gd name="T18" fmla="*/ 0 w 58"/>
                  <a:gd name="T19" fmla="*/ 31 h 34"/>
                  <a:gd name="T20" fmla="*/ 3 w 58"/>
                  <a:gd name="T21" fmla="*/ 34 h 34"/>
                  <a:gd name="T22" fmla="*/ 11 w 58"/>
                  <a:gd name="T23" fmla="*/ 31 h 34"/>
                  <a:gd name="T24" fmla="*/ 16 w 58"/>
                  <a:gd name="T25" fmla="*/ 26 h 34"/>
                  <a:gd name="T26" fmla="*/ 24 w 58"/>
                  <a:gd name="T27" fmla="*/ 21 h 34"/>
                  <a:gd name="T28" fmla="*/ 29 w 58"/>
                  <a:gd name="T29" fmla="*/ 18 h 34"/>
                  <a:gd name="T30" fmla="*/ 37 w 58"/>
                  <a:gd name="T31" fmla="*/ 13 h 34"/>
                  <a:gd name="T32" fmla="*/ 42 w 58"/>
                  <a:gd name="T33" fmla="*/ 8 h 34"/>
                  <a:gd name="T34" fmla="*/ 50 w 58"/>
                  <a:gd name="T35" fmla="*/ 5 h 34"/>
                  <a:gd name="T36" fmla="*/ 58 w 58"/>
                  <a:gd name="T37" fmla="*/ 2 h 34"/>
                  <a:gd name="T38" fmla="*/ 58 w 58"/>
                  <a:gd name="T39" fmla="*/ 2 h 34"/>
                  <a:gd name="T40" fmla="*/ 55 w 58"/>
                  <a:gd name="T41" fmla="*/ 0 h 3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8"/>
                  <a:gd name="T64" fmla="*/ 0 h 34"/>
                  <a:gd name="T65" fmla="*/ 58 w 58"/>
                  <a:gd name="T66" fmla="*/ 34 h 3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8" h="34">
                    <a:moveTo>
                      <a:pt x="55" y="0"/>
                    </a:moveTo>
                    <a:lnTo>
                      <a:pt x="55" y="0"/>
                    </a:lnTo>
                    <a:lnTo>
                      <a:pt x="47" y="2"/>
                    </a:lnTo>
                    <a:lnTo>
                      <a:pt x="42" y="5"/>
                    </a:lnTo>
                    <a:lnTo>
                      <a:pt x="34" y="10"/>
                    </a:lnTo>
                    <a:lnTo>
                      <a:pt x="27" y="13"/>
                    </a:lnTo>
                    <a:lnTo>
                      <a:pt x="21" y="18"/>
                    </a:lnTo>
                    <a:lnTo>
                      <a:pt x="13" y="23"/>
                    </a:lnTo>
                    <a:lnTo>
                      <a:pt x="8" y="29"/>
                    </a:lnTo>
                    <a:lnTo>
                      <a:pt x="0" y="31"/>
                    </a:lnTo>
                    <a:lnTo>
                      <a:pt x="3" y="34"/>
                    </a:lnTo>
                    <a:lnTo>
                      <a:pt x="11" y="31"/>
                    </a:lnTo>
                    <a:lnTo>
                      <a:pt x="16" y="26"/>
                    </a:lnTo>
                    <a:lnTo>
                      <a:pt x="24" y="21"/>
                    </a:lnTo>
                    <a:lnTo>
                      <a:pt x="29" y="18"/>
                    </a:lnTo>
                    <a:lnTo>
                      <a:pt x="37" y="13"/>
                    </a:lnTo>
                    <a:lnTo>
                      <a:pt x="42" y="8"/>
                    </a:lnTo>
                    <a:lnTo>
                      <a:pt x="50" y="5"/>
                    </a:lnTo>
                    <a:lnTo>
                      <a:pt x="58" y="2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28" name="Freeform 4298"/>
              <p:cNvSpPr>
                <a:spLocks/>
              </p:cNvSpPr>
              <p:nvPr/>
            </p:nvSpPr>
            <p:spPr bwMode="auto">
              <a:xfrm>
                <a:off x="2200" y="3363"/>
                <a:ext cx="47" cy="8"/>
              </a:xfrm>
              <a:custGeom>
                <a:avLst/>
                <a:gdLst>
                  <a:gd name="T0" fmla="*/ 47 w 47"/>
                  <a:gd name="T1" fmla="*/ 5 h 8"/>
                  <a:gd name="T2" fmla="*/ 47 w 47"/>
                  <a:gd name="T3" fmla="*/ 5 h 8"/>
                  <a:gd name="T4" fmla="*/ 42 w 47"/>
                  <a:gd name="T5" fmla="*/ 3 h 8"/>
                  <a:gd name="T6" fmla="*/ 37 w 47"/>
                  <a:gd name="T7" fmla="*/ 3 h 8"/>
                  <a:gd name="T8" fmla="*/ 32 w 47"/>
                  <a:gd name="T9" fmla="*/ 0 h 8"/>
                  <a:gd name="T10" fmla="*/ 24 w 47"/>
                  <a:gd name="T11" fmla="*/ 0 h 8"/>
                  <a:gd name="T12" fmla="*/ 19 w 47"/>
                  <a:gd name="T13" fmla="*/ 0 h 8"/>
                  <a:gd name="T14" fmla="*/ 13 w 47"/>
                  <a:gd name="T15" fmla="*/ 0 h 8"/>
                  <a:gd name="T16" fmla="*/ 8 w 47"/>
                  <a:gd name="T17" fmla="*/ 0 h 8"/>
                  <a:gd name="T18" fmla="*/ 0 w 47"/>
                  <a:gd name="T19" fmla="*/ 3 h 8"/>
                  <a:gd name="T20" fmla="*/ 3 w 47"/>
                  <a:gd name="T21" fmla="*/ 5 h 8"/>
                  <a:gd name="T22" fmla="*/ 8 w 47"/>
                  <a:gd name="T23" fmla="*/ 5 h 8"/>
                  <a:gd name="T24" fmla="*/ 13 w 47"/>
                  <a:gd name="T25" fmla="*/ 3 h 8"/>
                  <a:gd name="T26" fmla="*/ 19 w 47"/>
                  <a:gd name="T27" fmla="*/ 3 h 8"/>
                  <a:gd name="T28" fmla="*/ 24 w 47"/>
                  <a:gd name="T29" fmla="*/ 3 h 8"/>
                  <a:gd name="T30" fmla="*/ 32 w 47"/>
                  <a:gd name="T31" fmla="*/ 5 h 8"/>
                  <a:gd name="T32" fmla="*/ 37 w 47"/>
                  <a:gd name="T33" fmla="*/ 5 h 8"/>
                  <a:gd name="T34" fmla="*/ 42 w 47"/>
                  <a:gd name="T35" fmla="*/ 5 h 8"/>
                  <a:gd name="T36" fmla="*/ 47 w 47"/>
                  <a:gd name="T37" fmla="*/ 8 h 8"/>
                  <a:gd name="T38" fmla="*/ 47 w 47"/>
                  <a:gd name="T39" fmla="*/ 8 h 8"/>
                  <a:gd name="T40" fmla="*/ 47 w 47"/>
                  <a:gd name="T41" fmla="*/ 5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7"/>
                  <a:gd name="T64" fmla="*/ 0 h 8"/>
                  <a:gd name="T65" fmla="*/ 47 w 47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7" h="8">
                    <a:moveTo>
                      <a:pt x="47" y="5"/>
                    </a:moveTo>
                    <a:lnTo>
                      <a:pt x="47" y="5"/>
                    </a:lnTo>
                    <a:lnTo>
                      <a:pt x="42" y="3"/>
                    </a:lnTo>
                    <a:lnTo>
                      <a:pt x="37" y="3"/>
                    </a:lnTo>
                    <a:lnTo>
                      <a:pt x="32" y="0"/>
                    </a:lnTo>
                    <a:lnTo>
                      <a:pt x="24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0" y="3"/>
                    </a:lnTo>
                    <a:lnTo>
                      <a:pt x="3" y="5"/>
                    </a:lnTo>
                    <a:lnTo>
                      <a:pt x="8" y="5"/>
                    </a:lnTo>
                    <a:lnTo>
                      <a:pt x="13" y="3"/>
                    </a:lnTo>
                    <a:lnTo>
                      <a:pt x="19" y="3"/>
                    </a:lnTo>
                    <a:lnTo>
                      <a:pt x="24" y="3"/>
                    </a:lnTo>
                    <a:lnTo>
                      <a:pt x="32" y="5"/>
                    </a:lnTo>
                    <a:lnTo>
                      <a:pt x="37" y="5"/>
                    </a:lnTo>
                    <a:lnTo>
                      <a:pt x="42" y="5"/>
                    </a:lnTo>
                    <a:lnTo>
                      <a:pt x="47" y="8"/>
                    </a:lnTo>
                    <a:lnTo>
                      <a:pt x="47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29" name="Freeform 4299"/>
              <p:cNvSpPr>
                <a:spLocks/>
              </p:cNvSpPr>
              <p:nvPr/>
            </p:nvSpPr>
            <p:spPr bwMode="auto">
              <a:xfrm>
                <a:off x="2247" y="3368"/>
                <a:ext cx="27" cy="21"/>
              </a:xfrm>
              <a:custGeom>
                <a:avLst/>
                <a:gdLst>
                  <a:gd name="T0" fmla="*/ 27 w 27"/>
                  <a:gd name="T1" fmla="*/ 19 h 21"/>
                  <a:gd name="T2" fmla="*/ 27 w 27"/>
                  <a:gd name="T3" fmla="*/ 19 h 21"/>
                  <a:gd name="T4" fmla="*/ 27 w 27"/>
                  <a:gd name="T5" fmla="*/ 16 h 21"/>
                  <a:gd name="T6" fmla="*/ 24 w 27"/>
                  <a:gd name="T7" fmla="*/ 14 h 21"/>
                  <a:gd name="T8" fmla="*/ 21 w 27"/>
                  <a:gd name="T9" fmla="*/ 11 h 21"/>
                  <a:gd name="T10" fmla="*/ 16 w 27"/>
                  <a:gd name="T11" fmla="*/ 8 h 21"/>
                  <a:gd name="T12" fmla="*/ 13 w 27"/>
                  <a:gd name="T13" fmla="*/ 6 h 21"/>
                  <a:gd name="T14" fmla="*/ 8 w 27"/>
                  <a:gd name="T15" fmla="*/ 3 h 21"/>
                  <a:gd name="T16" fmla="*/ 6 w 27"/>
                  <a:gd name="T17" fmla="*/ 0 h 21"/>
                  <a:gd name="T18" fmla="*/ 0 w 27"/>
                  <a:gd name="T19" fmla="*/ 0 h 21"/>
                  <a:gd name="T20" fmla="*/ 0 w 27"/>
                  <a:gd name="T21" fmla="*/ 3 h 21"/>
                  <a:gd name="T22" fmla="*/ 3 w 27"/>
                  <a:gd name="T23" fmla="*/ 6 h 21"/>
                  <a:gd name="T24" fmla="*/ 8 w 27"/>
                  <a:gd name="T25" fmla="*/ 6 h 21"/>
                  <a:gd name="T26" fmla="*/ 11 w 27"/>
                  <a:gd name="T27" fmla="*/ 8 h 21"/>
                  <a:gd name="T28" fmla="*/ 13 w 27"/>
                  <a:gd name="T29" fmla="*/ 11 h 21"/>
                  <a:gd name="T30" fmla="*/ 19 w 27"/>
                  <a:gd name="T31" fmla="*/ 14 h 21"/>
                  <a:gd name="T32" fmla="*/ 21 w 27"/>
                  <a:gd name="T33" fmla="*/ 16 h 21"/>
                  <a:gd name="T34" fmla="*/ 24 w 27"/>
                  <a:gd name="T35" fmla="*/ 19 h 21"/>
                  <a:gd name="T36" fmla="*/ 24 w 27"/>
                  <a:gd name="T37" fmla="*/ 21 h 21"/>
                  <a:gd name="T38" fmla="*/ 24 w 27"/>
                  <a:gd name="T39" fmla="*/ 21 h 21"/>
                  <a:gd name="T40" fmla="*/ 27 w 27"/>
                  <a:gd name="T41" fmla="*/ 19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7"/>
                  <a:gd name="T64" fmla="*/ 0 h 21"/>
                  <a:gd name="T65" fmla="*/ 27 w 27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7" h="21">
                    <a:moveTo>
                      <a:pt x="27" y="19"/>
                    </a:moveTo>
                    <a:lnTo>
                      <a:pt x="27" y="19"/>
                    </a:lnTo>
                    <a:lnTo>
                      <a:pt x="27" y="16"/>
                    </a:lnTo>
                    <a:lnTo>
                      <a:pt x="24" y="14"/>
                    </a:lnTo>
                    <a:lnTo>
                      <a:pt x="21" y="11"/>
                    </a:lnTo>
                    <a:lnTo>
                      <a:pt x="16" y="8"/>
                    </a:lnTo>
                    <a:lnTo>
                      <a:pt x="13" y="6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3" y="6"/>
                    </a:lnTo>
                    <a:lnTo>
                      <a:pt x="8" y="6"/>
                    </a:lnTo>
                    <a:lnTo>
                      <a:pt x="11" y="8"/>
                    </a:lnTo>
                    <a:lnTo>
                      <a:pt x="13" y="11"/>
                    </a:lnTo>
                    <a:lnTo>
                      <a:pt x="19" y="14"/>
                    </a:lnTo>
                    <a:lnTo>
                      <a:pt x="21" y="16"/>
                    </a:lnTo>
                    <a:lnTo>
                      <a:pt x="24" y="19"/>
                    </a:lnTo>
                    <a:lnTo>
                      <a:pt x="24" y="21"/>
                    </a:lnTo>
                    <a:lnTo>
                      <a:pt x="27" y="1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30" name="Freeform 4300"/>
              <p:cNvSpPr>
                <a:spLocks/>
              </p:cNvSpPr>
              <p:nvPr/>
            </p:nvSpPr>
            <p:spPr bwMode="auto">
              <a:xfrm>
                <a:off x="2263" y="3387"/>
                <a:ext cx="13" cy="23"/>
              </a:xfrm>
              <a:custGeom>
                <a:avLst/>
                <a:gdLst>
                  <a:gd name="T0" fmla="*/ 3 w 13"/>
                  <a:gd name="T1" fmla="*/ 23 h 23"/>
                  <a:gd name="T2" fmla="*/ 3 w 13"/>
                  <a:gd name="T3" fmla="*/ 23 h 23"/>
                  <a:gd name="T4" fmla="*/ 5 w 13"/>
                  <a:gd name="T5" fmla="*/ 21 h 23"/>
                  <a:gd name="T6" fmla="*/ 5 w 13"/>
                  <a:gd name="T7" fmla="*/ 18 h 23"/>
                  <a:gd name="T8" fmla="*/ 8 w 13"/>
                  <a:gd name="T9" fmla="*/ 15 h 23"/>
                  <a:gd name="T10" fmla="*/ 8 w 13"/>
                  <a:gd name="T11" fmla="*/ 13 h 23"/>
                  <a:gd name="T12" fmla="*/ 11 w 13"/>
                  <a:gd name="T13" fmla="*/ 10 h 23"/>
                  <a:gd name="T14" fmla="*/ 13 w 13"/>
                  <a:gd name="T15" fmla="*/ 8 h 23"/>
                  <a:gd name="T16" fmla="*/ 13 w 13"/>
                  <a:gd name="T17" fmla="*/ 5 h 23"/>
                  <a:gd name="T18" fmla="*/ 11 w 13"/>
                  <a:gd name="T19" fmla="*/ 0 h 23"/>
                  <a:gd name="T20" fmla="*/ 8 w 13"/>
                  <a:gd name="T21" fmla="*/ 2 h 23"/>
                  <a:gd name="T22" fmla="*/ 8 w 13"/>
                  <a:gd name="T23" fmla="*/ 5 h 23"/>
                  <a:gd name="T24" fmla="*/ 8 w 13"/>
                  <a:gd name="T25" fmla="*/ 5 h 23"/>
                  <a:gd name="T26" fmla="*/ 8 w 13"/>
                  <a:gd name="T27" fmla="*/ 8 h 23"/>
                  <a:gd name="T28" fmla="*/ 5 w 13"/>
                  <a:gd name="T29" fmla="*/ 10 h 23"/>
                  <a:gd name="T30" fmla="*/ 5 w 13"/>
                  <a:gd name="T31" fmla="*/ 13 h 23"/>
                  <a:gd name="T32" fmla="*/ 3 w 13"/>
                  <a:gd name="T33" fmla="*/ 15 h 23"/>
                  <a:gd name="T34" fmla="*/ 0 w 13"/>
                  <a:gd name="T35" fmla="*/ 18 h 23"/>
                  <a:gd name="T36" fmla="*/ 0 w 13"/>
                  <a:gd name="T37" fmla="*/ 21 h 23"/>
                  <a:gd name="T38" fmla="*/ 0 w 13"/>
                  <a:gd name="T39" fmla="*/ 21 h 23"/>
                  <a:gd name="T40" fmla="*/ 3 w 13"/>
                  <a:gd name="T41" fmla="*/ 23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3"/>
                  <a:gd name="T65" fmla="*/ 13 w 13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3">
                    <a:moveTo>
                      <a:pt x="3" y="23"/>
                    </a:moveTo>
                    <a:lnTo>
                      <a:pt x="3" y="23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8" y="15"/>
                    </a:lnTo>
                    <a:lnTo>
                      <a:pt x="8" y="13"/>
                    </a:lnTo>
                    <a:lnTo>
                      <a:pt x="11" y="10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1" y="0"/>
                    </a:lnTo>
                    <a:lnTo>
                      <a:pt x="8" y="2"/>
                    </a:lnTo>
                    <a:lnTo>
                      <a:pt x="8" y="5"/>
                    </a:lnTo>
                    <a:lnTo>
                      <a:pt x="8" y="8"/>
                    </a:lnTo>
                    <a:lnTo>
                      <a:pt x="5" y="10"/>
                    </a:lnTo>
                    <a:lnTo>
                      <a:pt x="5" y="13"/>
                    </a:lnTo>
                    <a:lnTo>
                      <a:pt x="3" y="15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31" name="Freeform 4301"/>
              <p:cNvSpPr>
                <a:spLocks/>
              </p:cNvSpPr>
              <p:nvPr/>
            </p:nvSpPr>
            <p:spPr bwMode="auto">
              <a:xfrm>
                <a:off x="2258" y="3408"/>
                <a:ext cx="8" cy="23"/>
              </a:xfrm>
              <a:custGeom>
                <a:avLst/>
                <a:gdLst>
                  <a:gd name="T0" fmla="*/ 5 w 8"/>
                  <a:gd name="T1" fmla="*/ 21 h 23"/>
                  <a:gd name="T2" fmla="*/ 5 w 8"/>
                  <a:gd name="T3" fmla="*/ 21 h 23"/>
                  <a:gd name="T4" fmla="*/ 5 w 8"/>
                  <a:gd name="T5" fmla="*/ 21 h 23"/>
                  <a:gd name="T6" fmla="*/ 5 w 8"/>
                  <a:gd name="T7" fmla="*/ 18 h 23"/>
                  <a:gd name="T8" fmla="*/ 5 w 8"/>
                  <a:gd name="T9" fmla="*/ 15 h 23"/>
                  <a:gd name="T10" fmla="*/ 5 w 8"/>
                  <a:gd name="T11" fmla="*/ 13 h 23"/>
                  <a:gd name="T12" fmla="*/ 5 w 8"/>
                  <a:gd name="T13" fmla="*/ 10 h 23"/>
                  <a:gd name="T14" fmla="*/ 5 w 8"/>
                  <a:gd name="T15" fmla="*/ 8 h 23"/>
                  <a:gd name="T16" fmla="*/ 8 w 8"/>
                  <a:gd name="T17" fmla="*/ 5 h 23"/>
                  <a:gd name="T18" fmla="*/ 8 w 8"/>
                  <a:gd name="T19" fmla="*/ 2 h 23"/>
                  <a:gd name="T20" fmla="*/ 5 w 8"/>
                  <a:gd name="T21" fmla="*/ 0 h 23"/>
                  <a:gd name="T22" fmla="*/ 5 w 8"/>
                  <a:gd name="T23" fmla="*/ 2 h 23"/>
                  <a:gd name="T24" fmla="*/ 2 w 8"/>
                  <a:gd name="T25" fmla="*/ 8 h 23"/>
                  <a:gd name="T26" fmla="*/ 2 w 8"/>
                  <a:gd name="T27" fmla="*/ 10 h 23"/>
                  <a:gd name="T28" fmla="*/ 0 w 8"/>
                  <a:gd name="T29" fmla="*/ 13 h 23"/>
                  <a:gd name="T30" fmla="*/ 0 w 8"/>
                  <a:gd name="T31" fmla="*/ 15 h 23"/>
                  <a:gd name="T32" fmla="*/ 0 w 8"/>
                  <a:gd name="T33" fmla="*/ 18 h 23"/>
                  <a:gd name="T34" fmla="*/ 2 w 8"/>
                  <a:gd name="T35" fmla="*/ 21 h 23"/>
                  <a:gd name="T36" fmla="*/ 2 w 8"/>
                  <a:gd name="T37" fmla="*/ 23 h 23"/>
                  <a:gd name="T38" fmla="*/ 2 w 8"/>
                  <a:gd name="T39" fmla="*/ 23 h 23"/>
                  <a:gd name="T40" fmla="*/ 5 w 8"/>
                  <a:gd name="T41" fmla="*/ 21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23"/>
                  <a:gd name="T65" fmla="*/ 8 w 8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23">
                    <a:moveTo>
                      <a:pt x="5" y="21"/>
                    </a:moveTo>
                    <a:lnTo>
                      <a:pt x="5" y="21"/>
                    </a:lnTo>
                    <a:lnTo>
                      <a:pt x="5" y="18"/>
                    </a:lnTo>
                    <a:lnTo>
                      <a:pt x="5" y="15"/>
                    </a:lnTo>
                    <a:lnTo>
                      <a:pt x="5" y="13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2" y="8"/>
                    </a:lnTo>
                    <a:lnTo>
                      <a:pt x="2" y="10"/>
                    </a:lnTo>
                    <a:lnTo>
                      <a:pt x="0" y="13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2" y="21"/>
                    </a:lnTo>
                    <a:lnTo>
                      <a:pt x="2" y="23"/>
                    </a:lnTo>
                    <a:lnTo>
                      <a:pt x="5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32" name="Freeform 4302"/>
              <p:cNvSpPr>
                <a:spLocks/>
              </p:cNvSpPr>
              <p:nvPr/>
            </p:nvSpPr>
            <p:spPr bwMode="auto">
              <a:xfrm>
                <a:off x="2260" y="3426"/>
                <a:ext cx="34" cy="8"/>
              </a:xfrm>
              <a:custGeom>
                <a:avLst/>
                <a:gdLst>
                  <a:gd name="T0" fmla="*/ 34 w 34"/>
                  <a:gd name="T1" fmla="*/ 0 h 8"/>
                  <a:gd name="T2" fmla="*/ 34 w 34"/>
                  <a:gd name="T3" fmla="*/ 0 h 8"/>
                  <a:gd name="T4" fmla="*/ 29 w 34"/>
                  <a:gd name="T5" fmla="*/ 3 h 8"/>
                  <a:gd name="T6" fmla="*/ 27 w 34"/>
                  <a:gd name="T7" fmla="*/ 3 h 8"/>
                  <a:gd name="T8" fmla="*/ 21 w 34"/>
                  <a:gd name="T9" fmla="*/ 3 h 8"/>
                  <a:gd name="T10" fmla="*/ 16 w 34"/>
                  <a:gd name="T11" fmla="*/ 5 h 8"/>
                  <a:gd name="T12" fmla="*/ 14 w 34"/>
                  <a:gd name="T13" fmla="*/ 5 h 8"/>
                  <a:gd name="T14" fmla="*/ 11 w 34"/>
                  <a:gd name="T15" fmla="*/ 5 h 8"/>
                  <a:gd name="T16" fmla="*/ 6 w 34"/>
                  <a:gd name="T17" fmla="*/ 5 h 8"/>
                  <a:gd name="T18" fmla="*/ 3 w 34"/>
                  <a:gd name="T19" fmla="*/ 3 h 8"/>
                  <a:gd name="T20" fmla="*/ 0 w 34"/>
                  <a:gd name="T21" fmla="*/ 5 h 8"/>
                  <a:gd name="T22" fmla="*/ 6 w 34"/>
                  <a:gd name="T23" fmla="*/ 8 h 8"/>
                  <a:gd name="T24" fmla="*/ 8 w 34"/>
                  <a:gd name="T25" fmla="*/ 8 h 8"/>
                  <a:gd name="T26" fmla="*/ 14 w 34"/>
                  <a:gd name="T27" fmla="*/ 8 h 8"/>
                  <a:gd name="T28" fmla="*/ 19 w 34"/>
                  <a:gd name="T29" fmla="*/ 8 h 8"/>
                  <a:gd name="T30" fmla="*/ 21 w 34"/>
                  <a:gd name="T31" fmla="*/ 8 h 8"/>
                  <a:gd name="T32" fmla="*/ 27 w 34"/>
                  <a:gd name="T33" fmla="*/ 5 h 8"/>
                  <a:gd name="T34" fmla="*/ 29 w 34"/>
                  <a:gd name="T35" fmla="*/ 5 h 8"/>
                  <a:gd name="T36" fmla="*/ 34 w 34"/>
                  <a:gd name="T37" fmla="*/ 5 h 8"/>
                  <a:gd name="T38" fmla="*/ 34 w 34"/>
                  <a:gd name="T39" fmla="*/ 5 h 8"/>
                  <a:gd name="T40" fmla="*/ 34 w 34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8"/>
                  <a:gd name="T65" fmla="*/ 34 w 34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8">
                    <a:moveTo>
                      <a:pt x="34" y="0"/>
                    </a:moveTo>
                    <a:lnTo>
                      <a:pt x="34" y="0"/>
                    </a:lnTo>
                    <a:lnTo>
                      <a:pt x="29" y="3"/>
                    </a:lnTo>
                    <a:lnTo>
                      <a:pt x="27" y="3"/>
                    </a:lnTo>
                    <a:lnTo>
                      <a:pt x="21" y="3"/>
                    </a:lnTo>
                    <a:lnTo>
                      <a:pt x="16" y="5"/>
                    </a:lnTo>
                    <a:lnTo>
                      <a:pt x="14" y="5"/>
                    </a:lnTo>
                    <a:lnTo>
                      <a:pt x="11" y="5"/>
                    </a:lnTo>
                    <a:lnTo>
                      <a:pt x="6" y="5"/>
                    </a:lnTo>
                    <a:lnTo>
                      <a:pt x="3" y="3"/>
                    </a:lnTo>
                    <a:lnTo>
                      <a:pt x="0" y="5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4" y="8"/>
                    </a:lnTo>
                    <a:lnTo>
                      <a:pt x="19" y="8"/>
                    </a:lnTo>
                    <a:lnTo>
                      <a:pt x="21" y="8"/>
                    </a:lnTo>
                    <a:lnTo>
                      <a:pt x="27" y="5"/>
                    </a:lnTo>
                    <a:lnTo>
                      <a:pt x="29" y="5"/>
                    </a:lnTo>
                    <a:lnTo>
                      <a:pt x="34" y="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33" name="Freeform 4303"/>
              <p:cNvSpPr>
                <a:spLocks/>
              </p:cNvSpPr>
              <p:nvPr/>
            </p:nvSpPr>
            <p:spPr bwMode="auto">
              <a:xfrm>
                <a:off x="2294" y="3416"/>
                <a:ext cx="34" cy="15"/>
              </a:xfrm>
              <a:custGeom>
                <a:avLst/>
                <a:gdLst>
                  <a:gd name="T0" fmla="*/ 34 w 34"/>
                  <a:gd name="T1" fmla="*/ 0 h 15"/>
                  <a:gd name="T2" fmla="*/ 34 w 34"/>
                  <a:gd name="T3" fmla="*/ 0 h 15"/>
                  <a:gd name="T4" fmla="*/ 29 w 34"/>
                  <a:gd name="T5" fmla="*/ 0 h 15"/>
                  <a:gd name="T6" fmla="*/ 24 w 34"/>
                  <a:gd name="T7" fmla="*/ 2 h 15"/>
                  <a:gd name="T8" fmla="*/ 21 w 34"/>
                  <a:gd name="T9" fmla="*/ 2 h 15"/>
                  <a:gd name="T10" fmla="*/ 16 w 34"/>
                  <a:gd name="T11" fmla="*/ 5 h 15"/>
                  <a:gd name="T12" fmla="*/ 11 w 34"/>
                  <a:gd name="T13" fmla="*/ 7 h 15"/>
                  <a:gd name="T14" fmla="*/ 8 w 34"/>
                  <a:gd name="T15" fmla="*/ 7 h 15"/>
                  <a:gd name="T16" fmla="*/ 3 w 34"/>
                  <a:gd name="T17" fmla="*/ 10 h 15"/>
                  <a:gd name="T18" fmla="*/ 0 w 34"/>
                  <a:gd name="T19" fmla="*/ 10 h 15"/>
                  <a:gd name="T20" fmla="*/ 0 w 34"/>
                  <a:gd name="T21" fmla="*/ 15 h 15"/>
                  <a:gd name="T22" fmla="*/ 6 w 34"/>
                  <a:gd name="T23" fmla="*/ 13 h 15"/>
                  <a:gd name="T24" fmla="*/ 8 w 34"/>
                  <a:gd name="T25" fmla="*/ 13 h 15"/>
                  <a:gd name="T26" fmla="*/ 14 w 34"/>
                  <a:gd name="T27" fmla="*/ 10 h 15"/>
                  <a:gd name="T28" fmla="*/ 16 w 34"/>
                  <a:gd name="T29" fmla="*/ 7 h 15"/>
                  <a:gd name="T30" fmla="*/ 21 w 34"/>
                  <a:gd name="T31" fmla="*/ 7 h 15"/>
                  <a:gd name="T32" fmla="*/ 27 w 34"/>
                  <a:gd name="T33" fmla="*/ 5 h 15"/>
                  <a:gd name="T34" fmla="*/ 29 w 34"/>
                  <a:gd name="T35" fmla="*/ 5 h 15"/>
                  <a:gd name="T36" fmla="*/ 34 w 34"/>
                  <a:gd name="T37" fmla="*/ 5 h 15"/>
                  <a:gd name="T38" fmla="*/ 34 w 34"/>
                  <a:gd name="T39" fmla="*/ 5 h 15"/>
                  <a:gd name="T40" fmla="*/ 34 w 34"/>
                  <a:gd name="T41" fmla="*/ 0 h 1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5"/>
                  <a:gd name="T65" fmla="*/ 34 w 34"/>
                  <a:gd name="T66" fmla="*/ 15 h 1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5">
                    <a:moveTo>
                      <a:pt x="34" y="0"/>
                    </a:moveTo>
                    <a:lnTo>
                      <a:pt x="34" y="0"/>
                    </a:lnTo>
                    <a:lnTo>
                      <a:pt x="29" y="0"/>
                    </a:lnTo>
                    <a:lnTo>
                      <a:pt x="24" y="2"/>
                    </a:lnTo>
                    <a:lnTo>
                      <a:pt x="21" y="2"/>
                    </a:lnTo>
                    <a:lnTo>
                      <a:pt x="16" y="5"/>
                    </a:lnTo>
                    <a:lnTo>
                      <a:pt x="11" y="7"/>
                    </a:lnTo>
                    <a:lnTo>
                      <a:pt x="8" y="7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6" y="13"/>
                    </a:lnTo>
                    <a:lnTo>
                      <a:pt x="8" y="13"/>
                    </a:lnTo>
                    <a:lnTo>
                      <a:pt x="14" y="10"/>
                    </a:lnTo>
                    <a:lnTo>
                      <a:pt x="16" y="7"/>
                    </a:lnTo>
                    <a:lnTo>
                      <a:pt x="21" y="7"/>
                    </a:lnTo>
                    <a:lnTo>
                      <a:pt x="27" y="5"/>
                    </a:lnTo>
                    <a:lnTo>
                      <a:pt x="29" y="5"/>
                    </a:lnTo>
                    <a:lnTo>
                      <a:pt x="34" y="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34" name="Freeform 4304"/>
              <p:cNvSpPr>
                <a:spLocks/>
              </p:cNvSpPr>
              <p:nvPr/>
            </p:nvSpPr>
            <p:spPr bwMode="auto">
              <a:xfrm>
                <a:off x="2328" y="3416"/>
                <a:ext cx="63" cy="13"/>
              </a:xfrm>
              <a:custGeom>
                <a:avLst/>
                <a:gdLst>
                  <a:gd name="T0" fmla="*/ 63 w 63"/>
                  <a:gd name="T1" fmla="*/ 7 h 13"/>
                  <a:gd name="T2" fmla="*/ 63 w 63"/>
                  <a:gd name="T3" fmla="*/ 7 h 13"/>
                  <a:gd name="T4" fmla="*/ 55 w 63"/>
                  <a:gd name="T5" fmla="*/ 5 h 13"/>
                  <a:gd name="T6" fmla="*/ 48 w 63"/>
                  <a:gd name="T7" fmla="*/ 2 h 13"/>
                  <a:gd name="T8" fmla="*/ 40 w 63"/>
                  <a:gd name="T9" fmla="*/ 0 h 13"/>
                  <a:gd name="T10" fmla="*/ 32 w 63"/>
                  <a:gd name="T11" fmla="*/ 0 h 13"/>
                  <a:gd name="T12" fmla="*/ 24 w 63"/>
                  <a:gd name="T13" fmla="*/ 0 h 13"/>
                  <a:gd name="T14" fmla="*/ 16 w 63"/>
                  <a:gd name="T15" fmla="*/ 0 h 13"/>
                  <a:gd name="T16" fmla="*/ 8 w 63"/>
                  <a:gd name="T17" fmla="*/ 0 h 13"/>
                  <a:gd name="T18" fmla="*/ 0 w 63"/>
                  <a:gd name="T19" fmla="*/ 0 h 13"/>
                  <a:gd name="T20" fmla="*/ 0 w 63"/>
                  <a:gd name="T21" fmla="*/ 5 h 13"/>
                  <a:gd name="T22" fmla="*/ 8 w 63"/>
                  <a:gd name="T23" fmla="*/ 2 h 13"/>
                  <a:gd name="T24" fmla="*/ 16 w 63"/>
                  <a:gd name="T25" fmla="*/ 2 h 13"/>
                  <a:gd name="T26" fmla="*/ 24 w 63"/>
                  <a:gd name="T27" fmla="*/ 2 h 13"/>
                  <a:gd name="T28" fmla="*/ 32 w 63"/>
                  <a:gd name="T29" fmla="*/ 2 h 13"/>
                  <a:gd name="T30" fmla="*/ 40 w 63"/>
                  <a:gd name="T31" fmla="*/ 5 h 13"/>
                  <a:gd name="T32" fmla="*/ 48 w 63"/>
                  <a:gd name="T33" fmla="*/ 5 h 13"/>
                  <a:gd name="T34" fmla="*/ 55 w 63"/>
                  <a:gd name="T35" fmla="*/ 7 h 13"/>
                  <a:gd name="T36" fmla="*/ 61 w 63"/>
                  <a:gd name="T37" fmla="*/ 13 h 13"/>
                  <a:gd name="T38" fmla="*/ 61 w 63"/>
                  <a:gd name="T39" fmla="*/ 13 h 13"/>
                  <a:gd name="T40" fmla="*/ 63 w 63"/>
                  <a:gd name="T41" fmla="*/ 7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3"/>
                  <a:gd name="T64" fmla="*/ 0 h 13"/>
                  <a:gd name="T65" fmla="*/ 63 w 63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3" h="13">
                    <a:moveTo>
                      <a:pt x="63" y="7"/>
                    </a:moveTo>
                    <a:lnTo>
                      <a:pt x="63" y="7"/>
                    </a:lnTo>
                    <a:lnTo>
                      <a:pt x="55" y="5"/>
                    </a:lnTo>
                    <a:lnTo>
                      <a:pt x="48" y="2"/>
                    </a:lnTo>
                    <a:lnTo>
                      <a:pt x="40" y="0"/>
                    </a:lnTo>
                    <a:lnTo>
                      <a:pt x="32" y="0"/>
                    </a:lnTo>
                    <a:lnTo>
                      <a:pt x="24" y="0"/>
                    </a:lnTo>
                    <a:lnTo>
                      <a:pt x="16" y="0"/>
                    </a:lnTo>
                    <a:lnTo>
                      <a:pt x="8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8" y="2"/>
                    </a:lnTo>
                    <a:lnTo>
                      <a:pt x="16" y="2"/>
                    </a:lnTo>
                    <a:lnTo>
                      <a:pt x="24" y="2"/>
                    </a:lnTo>
                    <a:lnTo>
                      <a:pt x="32" y="2"/>
                    </a:lnTo>
                    <a:lnTo>
                      <a:pt x="40" y="5"/>
                    </a:lnTo>
                    <a:lnTo>
                      <a:pt x="48" y="5"/>
                    </a:lnTo>
                    <a:lnTo>
                      <a:pt x="55" y="7"/>
                    </a:lnTo>
                    <a:lnTo>
                      <a:pt x="61" y="13"/>
                    </a:lnTo>
                    <a:lnTo>
                      <a:pt x="63" y="7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35" name="Freeform 4305"/>
              <p:cNvSpPr>
                <a:spLocks/>
              </p:cNvSpPr>
              <p:nvPr/>
            </p:nvSpPr>
            <p:spPr bwMode="auto">
              <a:xfrm>
                <a:off x="2389" y="3423"/>
                <a:ext cx="44" cy="61"/>
              </a:xfrm>
              <a:custGeom>
                <a:avLst/>
                <a:gdLst>
                  <a:gd name="T0" fmla="*/ 44 w 44"/>
                  <a:gd name="T1" fmla="*/ 61 h 61"/>
                  <a:gd name="T2" fmla="*/ 44 w 44"/>
                  <a:gd name="T3" fmla="*/ 61 h 61"/>
                  <a:gd name="T4" fmla="*/ 44 w 44"/>
                  <a:gd name="T5" fmla="*/ 50 h 61"/>
                  <a:gd name="T6" fmla="*/ 39 w 44"/>
                  <a:gd name="T7" fmla="*/ 42 h 61"/>
                  <a:gd name="T8" fmla="*/ 36 w 44"/>
                  <a:gd name="T9" fmla="*/ 34 h 61"/>
                  <a:gd name="T10" fmla="*/ 31 w 44"/>
                  <a:gd name="T11" fmla="*/ 27 h 61"/>
                  <a:gd name="T12" fmla="*/ 23 w 44"/>
                  <a:gd name="T13" fmla="*/ 19 h 61"/>
                  <a:gd name="T14" fmla="*/ 18 w 44"/>
                  <a:gd name="T15" fmla="*/ 14 h 61"/>
                  <a:gd name="T16" fmla="*/ 10 w 44"/>
                  <a:gd name="T17" fmla="*/ 6 h 61"/>
                  <a:gd name="T18" fmla="*/ 2 w 44"/>
                  <a:gd name="T19" fmla="*/ 0 h 61"/>
                  <a:gd name="T20" fmla="*/ 0 w 44"/>
                  <a:gd name="T21" fmla="*/ 6 h 61"/>
                  <a:gd name="T22" fmla="*/ 7 w 44"/>
                  <a:gd name="T23" fmla="*/ 11 h 61"/>
                  <a:gd name="T24" fmla="*/ 15 w 44"/>
                  <a:gd name="T25" fmla="*/ 16 h 61"/>
                  <a:gd name="T26" fmla="*/ 21 w 44"/>
                  <a:gd name="T27" fmla="*/ 21 h 61"/>
                  <a:gd name="T28" fmla="*/ 28 w 44"/>
                  <a:gd name="T29" fmla="*/ 29 h 61"/>
                  <a:gd name="T30" fmla="*/ 34 w 44"/>
                  <a:gd name="T31" fmla="*/ 37 h 61"/>
                  <a:gd name="T32" fmla="*/ 36 w 44"/>
                  <a:gd name="T33" fmla="*/ 45 h 61"/>
                  <a:gd name="T34" fmla="*/ 39 w 44"/>
                  <a:gd name="T35" fmla="*/ 53 h 61"/>
                  <a:gd name="T36" fmla="*/ 41 w 44"/>
                  <a:gd name="T37" fmla="*/ 61 h 61"/>
                  <a:gd name="T38" fmla="*/ 41 w 44"/>
                  <a:gd name="T39" fmla="*/ 61 h 61"/>
                  <a:gd name="T40" fmla="*/ 44 w 44"/>
                  <a:gd name="T41" fmla="*/ 61 h 6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4"/>
                  <a:gd name="T64" fmla="*/ 0 h 61"/>
                  <a:gd name="T65" fmla="*/ 44 w 44"/>
                  <a:gd name="T66" fmla="*/ 61 h 6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4" h="61">
                    <a:moveTo>
                      <a:pt x="44" y="61"/>
                    </a:moveTo>
                    <a:lnTo>
                      <a:pt x="44" y="61"/>
                    </a:lnTo>
                    <a:lnTo>
                      <a:pt x="44" y="50"/>
                    </a:lnTo>
                    <a:lnTo>
                      <a:pt x="39" y="42"/>
                    </a:lnTo>
                    <a:lnTo>
                      <a:pt x="36" y="34"/>
                    </a:lnTo>
                    <a:lnTo>
                      <a:pt x="31" y="27"/>
                    </a:lnTo>
                    <a:lnTo>
                      <a:pt x="23" y="19"/>
                    </a:lnTo>
                    <a:lnTo>
                      <a:pt x="18" y="14"/>
                    </a:lnTo>
                    <a:lnTo>
                      <a:pt x="10" y="6"/>
                    </a:lnTo>
                    <a:lnTo>
                      <a:pt x="2" y="0"/>
                    </a:lnTo>
                    <a:lnTo>
                      <a:pt x="0" y="6"/>
                    </a:lnTo>
                    <a:lnTo>
                      <a:pt x="7" y="11"/>
                    </a:lnTo>
                    <a:lnTo>
                      <a:pt x="15" y="16"/>
                    </a:lnTo>
                    <a:lnTo>
                      <a:pt x="21" y="21"/>
                    </a:lnTo>
                    <a:lnTo>
                      <a:pt x="28" y="29"/>
                    </a:lnTo>
                    <a:lnTo>
                      <a:pt x="34" y="37"/>
                    </a:lnTo>
                    <a:lnTo>
                      <a:pt x="36" y="45"/>
                    </a:lnTo>
                    <a:lnTo>
                      <a:pt x="39" y="53"/>
                    </a:lnTo>
                    <a:lnTo>
                      <a:pt x="41" y="61"/>
                    </a:lnTo>
                    <a:lnTo>
                      <a:pt x="44" y="6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36" name="Freeform 4306"/>
              <p:cNvSpPr>
                <a:spLocks/>
              </p:cNvSpPr>
              <p:nvPr/>
            </p:nvSpPr>
            <p:spPr bwMode="auto">
              <a:xfrm>
                <a:off x="2404" y="3484"/>
                <a:ext cx="29" cy="36"/>
              </a:xfrm>
              <a:custGeom>
                <a:avLst/>
                <a:gdLst>
                  <a:gd name="T0" fmla="*/ 3 w 29"/>
                  <a:gd name="T1" fmla="*/ 36 h 36"/>
                  <a:gd name="T2" fmla="*/ 3 w 29"/>
                  <a:gd name="T3" fmla="*/ 36 h 36"/>
                  <a:gd name="T4" fmla="*/ 8 w 29"/>
                  <a:gd name="T5" fmla="*/ 34 h 36"/>
                  <a:gd name="T6" fmla="*/ 13 w 29"/>
                  <a:gd name="T7" fmla="*/ 28 h 36"/>
                  <a:gd name="T8" fmla="*/ 19 w 29"/>
                  <a:gd name="T9" fmla="*/ 26 h 36"/>
                  <a:gd name="T10" fmla="*/ 21 w 29"/>
                  <a:gd name="T11" fmla="*/ 21 h 36"/>
                  <a:gd name="T12" fmla="*/ 26 w 29"/>
                  <a:gd name="T13" fmla="*/ 15 h 36"/>
                  <a:gd name="T14" fmla="*/ 29 w 29"/>
                  <a:gd name="T15" fmla="*/ 10 h 36"/>
                  <a:gd name="T16" fmla="*/ 29 w 29"/>
                  <a:gd name="T17" fmla="*/ 5 h 36"/>
                  <a:gd name="T18" fmla="*/ 29 w 29"/>
                  <a:gd name="T19" fmla="*/ 0 h 36"/>
                  <a:gd name="T20" fmla="*/ 26 w 29"/>
                  <a:gd name="T21" fmla="*/ 0 h 36"/>
                  <a:gd name="T22" fmla="*/ 26 w 29"/>
                  <a:gd name="T23" fmla="*/ 5 h 36"/>
                  <a:gd name="T24" fmla="*/ 26 w 29"/>
                  <a:gd name="T25" fmla="*/ 10 h 36"/>
                  <a:gd name="T26" fmla="*/ 24 w 29"/>
                  <a:gd name="T27" fmla="*/ 13 h 36"/>
                  <a:gd name="T28" fmla="*/ 19 w 29"/>
                  <a:gd name="T29" fmla="*/ 18 h 36"/>
                  <a:gd name="T30" fmla="*/ 16 w 29"/>
                  <a:gd name="T31" fmla="*/ 23 h 36"/>
                  <a:gd name="T32" fmla="*/ 11 w 29"/>
                  <a:gd name="T33" fmla="*/ 26 h 36"/>
                  <a:gd name="T34" fmla="*/ 6 w 29"/>
                  <a:gd name="T35" fmla="*/ 31 h 36"/>
                  <a:gd name="T36" fmla="*/ 0 w 29"/>
                  <a:gd name="T37" fmla="*/ 34 h 36"/>
                  <a:gd name="T38" fmla="*/ 0 w 29"/>
                  <a:gd name="T39" fmla="*/ 34 h 36"/>
                  <a:gd name="T40" fmla="*/ 3 w 29"/>
                  <a:gd name="T41" fmla="*/ 36 h 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36"/>
                  <a:gd name="T65" fmla="*/ 29 w 29"/>
                  <a:gd name="T66" fmla="*/ 36 h 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36">
                    <a:moveTo>
                      <a:pt x="3" y="36"/>
                    </a:moveTo>
                    <a:lnTo>
                      <a:pt x="3" y="36"/>
                    </a:lnTo>
                    <a:lnTo>
                      <a:pt x="8" y="34"/>
                    </a:lnTo>
                    <a:lnTo>
                      <a:pt x="13" y="28"/>
                    </a:lnTo>
                    <a:lnTo>
                      <a:pt x="19" y="26"/>
                    </a:lnTo>
                    <a:lnTo>
                      <a:pt x="21" y="21"/>
                    </a:lnTo>
                    <a:lnTo>
                      <a:pt x="26" y="15"/>
                    </a:lnTo>
                    <a:lnTo>
                      <a:pt x="29" y="10"/>
                    </a:lnTo>
                    <a:lnTo>
                      <a:pt x="29" y="5"/>
                    </a:lnTo>
                    <a:lnTo>
                      <a:pt x="29" y="0"/>
                    </a:lnTo>
                    <a:lnTo>
                      <a:pt x="26" y="0"/>
                    </a:lnTo>
                    <a:lnTo>
                      <a:pt x="26" y="5"/>
                    </a:lnTo>
                    <a:lnTo>
                      <a:pt x="26" y="10"/>
                    </a:lnTo>
                    <a:lnTo>
                      <a:pt x="24" y="13"/>
                    </a:lnTo>
                    <a:lnTo>
                      <a:pt x="19" y="18"/>
                    </a:lnTo>
                    <a:lnTo>
                      <a:pt x="16" y="23"/>
                    </a:lnTo>
                    <a:lnTo>
                      <a:pt x="11" y="26"/>
                    </a:lnTo>
                    <a:lnTo>
                      <a:pt x="6" y="31"/>
                    </a:lnTo>
                    <a:lnTo>
                      <a:pt x="0" y="34"/>
                    </a:lnTo>
                    <a:lnTo>
                      <a:pt x="3" y="3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37" name="Freeform 4307"/>
              <p:cNvSpPr>
                <a:spLocks/>
              </p:cNvSpPr>
              <p:nvPr/>
            </p:nvSpPr>
            <p:spPr bwMode="auto">
              <a:xfrm>
                <a:off x="2368" y="3515"/>
                <a:ext cx="39" cy="8"/>
              </a:xfrm>
              <a:custGeom>
                <a:avLst/>
                <a:gdLst>
                  <a:gd name="T0" fmla="*/ 0 w 39"/>
                  <a:gd name="T1" fmla="*/ 3 h 8"/>
                  <a:gd name="T2" fmla="*/ 0 w 39"/>
                  <a:gd name="T3" fmla="*/ 3 h 8"/>
                  <a:gd name="T4" fmla="*/ 5 w 39"/>
                  <a:gd name="T5" fmla="*/ 5 h 8"/>
                  <a:gd name="T6" fmla="*/ 10 w 39"/>
                  <a:gd name="T7" fmla="*/ 8 h 8"/>
                  <a:gd name="T8" fmla="*/ 15 w 39"/>
                  <a:gd name="T9" fmla="*/ 8 h 8"/>
                  <a:gd name="T10" fmla="*/ 18 w 39"/>
                  <a:gd name="T11" fmla="*/ 8 h 8"/>
                  <a:gd name="T12" fmla="*/ 23 w 39"/>
                  <a:gd name="T13" fmla="*/ 8 h 8"/>
                  <a:gd name="T14" fmla="*/ 28 w 39"/>
                  <a:gd name="T15" fmla="*/ 8 h 8"/>
                  <a:gd name="T16" fmla="*/ 34 w 39"/>
                  <a:gd name="T17" fmla="*/ 8 h 8"/>
                  <a:gd name="T18" fmla="*/ 39 w 39"/>
                  <a:gd name="T19" fmla="*/ 5 h 8"/>
                  <a:gd name="T20" fmla="*/ 36 w 39"/>
                  <a:gd name="T21" fmla="*/ 3 h 8"/>
                  <a:gd name="T22" fmla="*/ 34 w 39"/>
                  <a:gd name="T23" fmla="*/ 3 h 8"/>
                  <a:gd name="T24" fmla="*/ 28 w 39"/>
                  <a:gd name="T25" fmla="*/ 5 h 8"/>
                  <a:gd name="T26" fmla="*/ 23 w 39"/>
                  <a:gd name="T27" fmla="*/ 5 h 8"/>
                  <a:gd name="T28" fmla="*/ 18 w 39"/>
                  <a:gd name="T29" fmla="*/ 5 h 8"/>
                  <a:gd name="T30" fmla="*/ 15 w 39"/>
                  <a:gd name="T31" fmla="*/ 5 h 8"/>
                  <a:gd name="T32" fmla="*/ 10 w 39"/>
                  <a:gd name="T33" fmla="*/ 3 h 8"/>
                  <a:gd name="T34" fmla="*/ 8 w 39"/>
                  <a:gd name="T35" fmla="*/ 3 h 8"/>
                  <a:gd name="T36" fmla="*/ 2 w 39"/>
                  <a:gd name="T37" fmla="*/ 0 h 8"/>
                  <a:gd name="T38" fmla="*/ 2 w 39"/>
                  <a:gd name="T39" fmla="*/ 0 h 8"/>
                  <a:gd name="T40" fmla="*/ 0 w 39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9"/>
                  <a:gd name="T64" fmla="*/ 0 h 8"/>
                  <a:gd name="T65" fmla="*/ 39 w 39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9" h="8">
                    <a:moveTo>
                      <a:pt x="0" y="3"/>
                    </a:moveTo>
                    <a:lnTo>
                      <a:pt x="0" y="3"/>
                    </a:lnTo>
                    <a:lnTo>
                      <a:pt x="5" y="5"/>
                    </a:lnTo>
                    <a:lnTo>
                      <a:pt x="10" y="8"/>
                    </a:lnTo>
                    <a:lnTo>
                      <a:pt x="15" y="8"/>
                    </a:lnTo>
                    <a:lnTo>
                      <a:pt x="18" y="8"/>
                    </a:lnTo>
                    <a:lnTo>
                      <a:pt x="23" y="8"/>
                    </a:lnTo>
                    <a:lnTo>
                      <a:pt x="28" y="8"/>
                    </a:lnTo>
                    <a:lnTo>
                      <a:pt x="34" y="8"/>
                    </a:lnTo>
                    <a:lnTo>
                      <a:pt x="39" y="5"/>
                    </a:lnTo>
                    <a:lnTo>
                      <a:pt x="36" y="3"/>
                    </a:lnTo>
                    <a:lnTo>
                      <a:pt x="34" y="3"/>
                    </a:lnTo>
                    <a:lnTo>
                      <a:pt x="28" y="5"/>
                    </a:lnTo>
                    <a:lnTo>
                      <a:pt x="23" y="5"/>
                    </a:lnTo>
                    <a:lnTo>
                      <a:pt x="18" y="5"/>
                    </a:lnTo>
                    <a:lnTo>
                      <a:pt x="15" y="5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38" name="Freeform 4308"/>
              <p:cNvSpPr>
                <a:spLocks/>
              </p:cNvSpPr>
              <p:nvPr/>
            </p:nvSpPr>
            <p:spPr bwMode="auto">
              <a:xfrm>
                <a:off x="2365" y="3494"/>
                <a:ext cx="8" cy="24"/>
              </a:xfrm>
              <a:custGeom>
                <a:avLst/>
                <a:gdLst>
                  <a:gd name="T0" fmla="*/ 3 w 8"/>
                  <a:gd name="T1" fmla="*/ 0 h 24"/>
                  <a:gd name="T2" fmla="*/ 3 w 8"/>
                  <a:gd name="T3" fmla="*/ 0 h 24"/>
                  <a:gd name="T4" fmla="*/ 3 w 8"/>
                  <a:gd name="T5" fmla="*/ 3 h 24"/>
                  <a:gd name="T6" fmla="*/ 3 w 8"/>
                  <a:gd name="T7" fmla="*/ 5 h 24"/>
                  <a:gd name="T8" fmla="*/ 3 w 8"/>
                  <a:gd name="T9" fmla="*/ 8 h 24"/>
                  <a:gd name="T10" fmla="*/ 3 w 8"/>
                  <a:gd name="T11" fmla="*/ 11 h 24"/>
                  <a:gd name="T12" fmla="*/ 0 w 8"/>
                  <a:gd name="T13" fmla="*/ 16 h 24"/>
                  <a:gd name="T14" fmla="*/ 0 w 8"/>
                  <a:gd name="T15" fmla="*/ 18 h 24"/>
                  <a:gd name="T16" fmla="*/ 0 w 8"/>
                  <a:gd name="T17" fmla="*/ 21 h 24"/>
                  <a:gd name="T18" fmla="*/ 3 w 8"/>
                  <a:gd name="T19" fmla="*/ 24 h 24"/>
                  <a:gd name="T20" fmla="*/ 5 w 8"/>
                  <a:gd name="T21" fmla="*/ 21 h 24"/>
                  <a:gd name="T22" fmla="*/ 5 w 8"/>
                  <a:gd name="T23" fmla="*/ 18 h 24"/>
                  <a:gd name="T24" fmla="*/ 5 w 8"/>
                  <a:gd name="T25" fmla="*/ 18 h 24"/>
                  <a:gd name="T26" fmla="*/ 5 w 8"/>
                  <a:gd name="T27" fmla="*/ 16 h 24"/>
                  <a:gd name="T28" fmla="*/ 5 w 8"/>
                  <a:gd name="T29" fmla="*/ 13 h 24"/>
                  <a:gd name="T30" fmla="*/ 5 w 8"/>
                  <a:gd name="T31" fmla="*/ 8 h 24"/>
                  <a:gd name="T32" fmla="*/ 5 w 8"/>
                  <a:gd name="T33" fmla="*/ 5 h 24"/>
                  <a:gd name="T34" fmla="*/ 8 w 8"/>
                  <a:gd name="T35" fmla="*/ 3 h 24"/>
                  <a:gd name="T36" fmla="*/ 5 w 8"/>
                  <a:gd name="T37" fmla="*/ 0 h 24"/>
                  <a:gd name="T38" fmla="*/ 5 w 8"/>
                  <a:gd name="T39" fmla="*/ 0 h 24"/>
                  <a:gd name="T40" fmla="*/ 3 w 8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24"/>
                  <a:gd name="T65" fmla="*/ 8 w 8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24">
                    <a:moveTo>
                      <a:pt x="3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3" y="11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5" y="16"/>
                    </a:lnTo>
                    <a:lnTo>
                      <a:pt x="5" y="13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39" name="Freeform 4309"/>
              <p:cNvSpPr>
                <a:spLocks/>
              </p:cNvSpPr>
              <p:nvPr/>
            </p:nvSpPr>
            <p:spPr bwMode="auto">
              <a:xfrm>
                <a:off x="2355" y="3473"/>
                <a:ext cx="15" cy="21"/>
              </a:xfrm>
              <a:custGeom>
                <a:avLst/>
                <a:gdLst>
                  <a:gd name="T0" fmla="*/ 0 w 15"/>
                  <a:gd name="T1" fmla="*/ 3 h 21"/>
                  <a:gd name="T2" fmla="*/ 0 w 15"/>
                  <a:gd name="T3" fmla="*/ 3 h 21"/>
                  <a:gd name="T4" fmla="*/ 2 w 15"/>
                  <a:gd name="T5" fmla="*/ 5 h 21"/>
                  <a:gd name="T6" fmla="*/ 5 w 15"/>
                  <a:gd name="T7" fmla="*/ 5 h 21"/>
                  <a:gd name="T8" fmla="*/ 5 w 15"/>
                  <a:gd name="T9" fmla="*/ 8 h 21"/>
                  <a:gd name="T10" fmla="*/ 7 w 15"/>
                  <a:gd name="T11" fmla="*/ 11 h 21"/>
                  <a:gd name="T12" fmla="*/ 10 w 15"/>
                  <a:gd name="T13" fmla="*/ 13 h 21"/>
                  <a:gd name="T14" fmla="*/ 10 w 15"/>
                  <a:gd name="T15" fmla="*/ 16 h 21"/>
                  <a:gd name="T16" fmla="*/ 13 w 15"/>
                  <a:gd name="T17" fmla="*/ 19 h 21"/>
                  <a:gd name="T18" fmla="*/ 13 w 15"/>
                  <a:gd name="T19" fmla="*/ 21 h 21"/>
                  <a:gd name="T20" fmla="*/ 15 w 15"/>
                  <a:gd name="T21" fmla="*/ 21 h 21"/>
                  <a:gd name="T22" fmla="*/ 15 w 15"/>
                  <a:gd name="T23" fmla="*/ 16 h 21"/>
                  <a:gd name="T24" fmla="*/ 13 w 15"/>
                  <a:gd name="T25" fmla="*/ 13 h 21"/>
                  <a:gd name="T26" fmla="*/ 13 w 15"/>
                  <a:gd name="T27" fmla="*/ 11 h 21"/>
                  <a:gd name="T28" fmla="*/ 10 w 15"/>
                  <a:gd name="T29" fmla="*/ 8 h 21"/>
                  <a:gd name="T30" fmla="*/ 7 w 15"/>
                  <a:gd name="T31" fmla="*/ 5 h 21"/>
                  <a:gd name="T32" fmla="*/ 5 w 15"/>
                  <a:gd name="T33" fmla="*/ 3 h 21"/>
                  <a:gd name="T34" fmla="*/ 2 w 15"/>
                  <a:gd name="T35" fmla="*/ 0 h 21"/>
                  <a:gd name="T36" fmla="*/ 0 w 15"/>
                  <a:gd name="T37" fmla="*/ 0 h 21"/>
                  <a:gd name="T38" fmla="*/ 0 w 15"/>
                  <a:gd name="T39" fmla="*/ 0 h 21"/>
                  <a:gd name="T40" fmla="*/ 0 w 15"/>
                  <a:gd name="T41" fmla="*/ 3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21"/>
                  <a:gd name="T65" fmla="*/ 15 w 15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21">
                    <a:moveTo>
                      <a:pt x="0" y="3"/>
                    </a:moveTo>
                    <a:lnTo>
                      <a:pt x="0" y="3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5" y="8"/>
                    </a:lnTo>
                    <a:lnTo>
                      <a:pt x="7" y="11"/>
                    </a:lnTo>
                    <a:lnTo>
                      <a:pt x="10" y="13"/>
                    </a:lnTo>
                    <a:lnTo>
                      <a:pt x="10" y="16"/>
                    </a:lnTo>
                    <a:lnTo>
                      <a:pt x="13" y="19"/>
                    </a:lnTo>
                    <a:lnTo>
                      <a:pt x="13" y="21"/>
                    </a:lnTo>
                    <a:lnTo>
                      <a:pt x="15" y="21"/>
                    </a:lnTo>
                    <a:lnTo>
                      <a:pt x="15" y="16"/>
                    </a:lnTo>
                    <a:lnTo>
                      <a:pt x="13" y="13"/>
                    </a:lnTo>
                    <a:lnTo>
                      <a:pt x="13" y="11"/>
                    </a:lnTo>
                    <a:lnTo>
                      <a:pt x="10" y="8"/>
                    </a:lnTo>
                    <a:lnTo>
                      <a:pt x="7" y="5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40" name="Freeform 4310"/>
              <p:cNvSpPr>
                <a:spLocks/>
              </p:cNvSpPr>
              <p:nvPr/>
            </p:nvSpPr>
            <p:spPr bwMode="auto">
              <a:xfrm>
                <a:off x="2315" y="3468"/>
                <a:ext cx="40" cy="8"/>
              </a:xfrm>
              <a:custGeom>
                <a:avLst/>
                <a:gdLst>
                  <a:gd name="T0" fmla="*/ 3 w 40"/>
                  <a:gd name="T1" fmla="*/ 5 h 8"/>
                  <a:gd name="T2" fmla="*/ 3 w 40"/>
                  <a:gd name="T3" fmla="*/ 5 h 8"/>
                  <a:gd name="T4" fmla="*/ 8 w 40"/>
                  <a:gd name="T5" fmla="*/ 5 h 8"/>
                  <a:gd name="T6" fmla="*/ 11 w 40"/>
                  <a:gd name="T7" fmla="*/ 5 h 8"/>
                  <a:gd name="T8" fmla="*/ 16 w 40"/>
                  <a:gd name="T9" fmla="*/ 5 h 8"/>
                  <a:gd name="T10" fmla="*/ 21 w 40"/>
                  <a:gd name="T11" fmla="*/ 5 h 8"/>
                  <a:gd name="T12" fmla="*/ 27 w 40"/>
                  <a:gd name="T13" fmla="*/ 5 h 8"/>
                  <a:gd name="T14" fmla="*/ 29 w 40"/>
                  <a:gd name="T15" fmla="*/ 5 h 8"/>
                  <a:gd name="T16" fmla="*/ 34 w 40"/>
                  <a:gd name="T17" fmla="*/ 8 h 8"/>
                  <a:gd name="T18" fmla="*/ 40 w 40"/>
                  <a:gd name="T19" fmla="*/ 8 h 8"/>
                  <a:gd name="T20" fmla="*/ 40 w 40"/>
                  <a:gd name="T21" fmla="*/ 5 h 8"/>
                  <a:gd name="T22" fmla="*/ 37 w 40"/>
                  <a:gd name="T23" fmla="*/ 3 h 8"/>
                  <a:gd name="T24" fmla="*/ 32 w 40"/>
                  <a:gd name="T25" fmla="*/ 3 h 8"/>
                  <a:gd name="T26" fmla="*/ 27 w 40"/>
                  <a:gd name="T27" fmla="*/ 0 h 8"/>
                  <a:gd name="T28" fmla="*/ 21 w 40"/>
                  <a:gd name="T29" fmla="*/ 0 h 8"/>
                  <a:gd name="T30" fmla="*/ 16 w 40"/>
                  <a:gd name="T31" fmla="*/ 0 h 8"/>
                  <a:gd name="T32" fmla="*/ 11 w 40"/>
                  <a:gd name="T33" fmla="*/ 0 h 8"/>
                  <a:gd name="T34" fmla="*/ 6 w 40"/>
                  <a:gd name="T35" fmla="*/ 3 h 8"/>
                  <a:gd name="T36" fmla="*/ 0 w 40"/>
                  <a:gd name="T37" fmla="*/ 3 h 8"/>
                  <a:gd name="T38" fmla="*/ 0 w 40"/>
                  <a:gd name="T39" fmla="*/ 3 h 8"/>
                  <a:gd name="T40" fmla="*/ 3 w 40"/>
                  <a:gd name="T41" fmla="*/ 5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0"/>
                  <a:gd name="T64" fmla="*/ 0 h 8"/>
                  <a:gd name="T65" fmla="*/ 40 w 40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0" h="8">
                    <a:moveTo>
                      <a:pt x="3" y="5"/>
                    </a:moveTo>
                    <a:lnTo>
                      <a:pt x="3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6" y="5"/>
                    </a:lnTo>
                    <a:lnTo>
                      <a:pt x="21" y="5"/>
                    </a:lnTo>
                    <a:lnTo>
                      <a:pt x="27" y="5"/>
                    </a:lnTo>
                    <a:lnTo>
                      <a:pt x="29" y="5"/>
                    </a:lnTo>
                    <a:lnTo>
                      <a:pt x="34" y="8"/>
                    </a:lnTo>
                    <a:lnTo>
                      <a:pt x="40" y="8"/>
                    </a:lnTo>
                    <a:lnTo>
                      <a:pt x="40" y="5"/>
                    </a:lnTo>
                    <a:lnTo>
                      <a:pt x="37" y="3"/>
                    </a:lnTo>
                    <a:lnTo>
                      <a:pt x="32" y="3"/>
                    </a:lnTo>
                    <a:lnTo>
                      <a:pt x="27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1" y="0"/>
                    </a:lnTo>
                    <a:lnTo>
                      <a:pt x="6" y="3"/>
                    </a:lnTo>
                    <a:lnTo>
                      <a:pt x="0" y="3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41" name="Freeform 4311"/>
              <p:cNvSpPr>
                <a:spLocks/>
              </p:cNvSpPr>
              <p:nvPr/>
            </p:nvSpPr>
            <p:spPr bwMode="auto">
              <a:xfrm>
                <a:off x="2281" y="3471"/>
                <a:ext cx="37" cy="28"/>
              </a:xfrm>
              <a:custGeom>
                <a:avLst/>
                <a:gdLst>
                  <a:gd name="T0" fmla="*/ 3 w 37"/>
                  <a:gd name="T1" fmla="*/ 28 h 28"/>
                  <a:gd name="T2" fmla="*/ 8 w 37"/>
                  <a:gd name="T3" fmla="*/ 26 h 28"/>
                  <a:gd name="T4" fmla="*/ 11 w 37"/>
                  <a:gd name="T5" fmla="*/ 21 h 28"/>
                  <a:gd name="T6" fmla="*/ 16 w 37"/>
                  <a:gd name="T7" fmla="*/ 18 h 28"/>
                  <a:gd name="T8" fmla="*/ 19 w 37"/>
                  <a:gd name="T9" fmla="*/ 13 h 28"/>
                  <a:gd name="T10" fmla="*/ 24 w 37"/>
                  <a:gd name="T11" fmla="*/ 10 h 28"/>
                  <a:gd name="T12" fmla="*/ 27 w 37"/>
                  <a:gd name="T13" fmla="*/ 7 h 28"/>
                  <a:gd name="T14" fmla="*/ 32 w 37"/>
                  <a:gd name="T15" fmla="*/ 5 h 28"/>
                  <a:gd name="T16" fmla="*/ 37 w 37"/>
                  <a:gd name="T17" fmla="*/ 2 h 28"/>
                  <a:gd name="T18" fmla="*/ 34 w 37"/>
                  <a:gd name="T19" fmla="*/ 0 h 28"/>
                  <a:gd name="T20" fmla="*/ 32 w 37"/>
                  <a:gd name="T21" fmla="*/ 2 h 28"/>
                  <a:gd name="T22" fmla="*/ 27 w 37"/>
                  <a:gd name="T23" fmla="*/ 5 h 28"/>
                  <a:gd name="T24" fmla="*/ 21 w 37"/>
                  <a:gd name="T25" fmla="*/ 7 h 28"/>
                  <a:gd name="T26" fmla="*/ 16 w 37"/>
                  <a:gd name="T27" fmla="*/ 10 h 28"/>
                  <a:gd name="T28" fmla="*/ 13 w 37"/>
                  <a:gd name="T29" fmla="*/ 15 h 28"/>
                  <a:gd name="T30" fmla="*/ 8 w 37"/>
                  <a:gd name="T31" fmla="*/ 18 h 28"/>
                  <a:gd name="T32" fmla="*/ 6 w 37"/>
                  <a:gd name="T33" fmla="*/ 23 h 28"/>
                  <a:gd name="T34" fmla="*/ 0 w 37"/>
                  <a:gd name="T35" fmla="*/ 26 h 28"/>
                  <a:gd name="T36" fmla="*/ 3 w 37"/>
                  <a:gd name="T37" fmla="*/ 28 h 2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7"/>
                  <a:gd name="T58" fmla="*/ 0 h 28"/>
                  <a:gd name="T59" fmla="*/ 37 w 37"/>
                  <a:gd name="T60" fmla="*/ 28 h 2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7" h="28">
                    <a:moveTo>
                      <a:pt x="3" y="28"/>
                    </a:moveTo>
                    <a:lnTo>
                      <a:pt x="8" y="26"/>
                    </a:lnTo>
                    <a:lnTo>
                      <a:pt x="11" y="21"/>
                    </a:lnTo>
                    <a:lnTo>
                      <a:pt x="16" y="18"/>
                    </a:lnTo>
                    <a:lnTo>
                      <a:pt x="19" y="13"/>
                    </a:lnTo>
                    <a:lnTo>
                      <a:pt x="24" y="10"/>
                    </a:lnTo>
                    <a:lnTo>
                      <a:pt x="27" y="7"/>
                    </a:lnTo>
                    <a:lnTo>
                      <a:pt x="32" y="5"/>
                    </a:lnTo>
                    <a:lnTo>
                      <a:pt x="37" y="2"/>
                    </a:lnTo>
                    <a:lnTo>
                      <a:pt x="34" y="0"/>
                    </a:lnTo>
                    <a:lnTo>
                      <a:pt x="32" y="2"/>
                    </a:lnTo>
                    <a:lnTo>
                      <a:pt x="27" y="5"/>
                    </a:lnTo>
                    <a:lnTo>
                      <a:pt x="21" y="7"/>
                    </a:lnTo>
                    <a:lnTo>
                      <a:pt x="16" y="10"/>
                    </a:lnTo>
                    <a:lnTo>
                      <a:pt x="13" y="15"/>
                    </a:lnTo>
                    <a:lnTo>
                      <a:pt x="8" y="18"/>
                    </a:lnTo>
                    <a:lnTo>
                      <a:pt x="6" y="23"/>
                    </a:lnTo>
                    <a:lnTo>
                      <a:pt x="0" y="26"/>
                    </a:lnTo>
                    <a:lnTo>
                      <a:pt x="3" y="2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42" name="Freeform 4312"/>
              <p:cNvSpPr>
                <a:spLocks/>
              </p:cNvSpPr>
              <p:nvPr/>
            </p:nvSpPr>
            <p:spPr bwMode="auto">
              <a:xfrm>
                <a:off x="1879" y="3416"/>
                <a:ext cx="337" cy="91"/>
              </a:xfrm>
              <a:custGeom>
                <a:avLst/>
                <a:gdLst>
                  <a:gd name="T0" fmla="*/ 0 w 337"/>
                  <a:gd name="T1" fmla="*/ 15 h 91"/>
                  <a:gd name="T2" fmla="*/ 0 w 337"/>
                  <a:gd name="T3" fmla="*/ 41 h 91"/>
                  <a:gd name="T4" fmla="*/ 2 w 337"/>
                  <a:gd name="T5" fmla="*/ 65 h 91"/>
                  <a:gd name="T6" fmla="*/ 5 w 337"/>
                  <a:gd name="T7" fmla="*/ 76 h 91"/>
                  <a:gd name="T8" fmla="*/ 10 w 337"/>
                  <a:gd name="T9" fmla="*/ 83 h 91"/>
                  <a:gd name="T10" fmla="*/ 49 w 337"/>
                  <a:gd name="T11" fmla="*/ 86 h 91"/>
                  <a:gd name="T12" fmla="*/ 89 w 337"/>
                  <a:gd name="T13" fmla="*/ 86 h 91"/>
                  <a:gd name="T14" fmla="*/ 125 w 337"/>
                  <a:gd name="T15" fmla="*/ 86 h 91"/>
                  <a:gd name="T16" fmla="*/ 164 w 337"/>
                  <a:gd name="T17" fmla="*/ 86 h 91"/>
                  <a:gd name="T18" fmla="*/ 209 w 337"/>
                  <a:gd name="T19" fmla="*/ 89 h 91"/>
                  <a:gd name="T20" fmla="*/ 251 w 337"/>
                  <a:gd name="T21" fmla="*/ 89 h 91"/>
                  <a:gd name="T22" fmla="*/ 269 w 337"/>
                  <a:gd name="T23" fmla="*/ 91 h 91"/>
                  <a:gd name="T24" fmla="*/ 287 w 337"/>
                  <a:gd name="T25" fmla="*/ 91 h 91"/>
                  <a:gd name="T26" fmla="*/ 303 w 337"/>
                  <a:gd name="T27" fmla="*/ 89 h 91"/>
                  <a:gd name="T28" fmla="*/ 319 w 337"/>
                  <a:gd name="T29" fmla="*/ 81 h 91"/>
                  <a:gd name="T30" fmla="*/ 329 w 337"/>
                  <a:gd name="T31" fmla="*/ 65 h 91"/>
                  <a:gd name="T32" fmla="*/ 334 w 337"/>
                  <a:gd name="T33" fmla="*/ 44 h 91"/>
                  <a:gd name="T34" fmla="*/ 337 w 337"/>
                  <a:gd name="T35" fmla="*/ 26 h 91"/>
                  <a:gd name="T36" fmla="*/ 337 w 337"/>
                  <a:gd name="T37" fmla="*/ 18 h 91"/>
                  <a:gd name="T38" fmla="*/ 334 w 337"/>
                  <a:gd name="T39" fmla="*/ 13 h 91"/>
                  <a:gd name="T40" fmla="*/ 332 w 337"/>
                  <a:gd name="T41" fmla="*/ 7 h 91"/>
                  <a:gd name="T42" fmla="*/ 324 w 337"/>
                  <a:gd name="T43" fmla="*/ 5 h 91"/>
                  <a:gd name="T44" fmla="*/ 308 w 337"/>
                  <a:gd name="T45" fmla="*/ 2 h 91"/>
                  <a:gd name="T46" fmla="*/ 293 w 337"/>
                  <a:gd name="T47" fmla="*/ 0 h 91"/>
                  <a:gd name="T48" fmla="*/ 285 w 337"/>
                  <a:gd name="T49" fmla="*/ 0 h 91"/>
                  <a:gd name="T50" fmla="*/ 279 w 337"/>
                  <a:gd name="T51" fmla="*/ 0 h 91"/>
                  <a:gd name="T52" fmla="*/ 274 w 337"/>
                  <a:gd name="T53" fmla="*/ 0 h 91"/>
                  <a:gd name="T54" fmla="*/ 264 w 337"/>
                  <a:gd name="T55" fmla="*/ 0 h 91"/>
                  <a:gd name="T56" fmla="*/ 251 w 337"/>
                  <a:gd name="T57" fmla="*/ 2 h 91"/>
                  <a:gd name="T58" fmla="*/ 232 w 337"/>
                  <a:gd name="T59" fmla="*/ 2 h 91"/>
                  <a:gd name="T60" fmla="*/ 209 w 337"/>
                  <a:gd name="T61" fmla="*/ 2 h 91"/>
                  <a:gd name="T62" fmla="*/ 185 w 337"/>
                  <a:gd name="T63" fmla="*/ 5 h 91"/>
                  <a:gd name="T64" fmla="*/ 136 w 337"/>
                  <a:gd name="T65" fmla="*/ 7 h 91"/>
                  <a:gd name="T66" fmla="*/ 86 w 337"/>
                  <a:gd name="T67" fmla="*/ 10 h 91"/>
                  <a:gd name="T68" fmla="*/ 62 w 337"/>
                  <a:gd name="T69" fmla="*/ 13 h 91"/>
                  <a:gd name="T70" fmla="*/ 41 w 337"/>
                  <a:gd name="T71" fmla="*/ 13 h 91"/>
                  <a:gd name="T72" fmla="*/ 26 w 337"/>
                  <a:gd name="T73" fmla="*/ 13 h 91"/>
                  <a:gd name="T74" fmla="*/ 10 w 337"/>
                  <a:gd name="T75" fmla="*/ 15 h 91"/>
                  <a:gd name="T76" fmla="*/ 2 w 337"/>
                  <a:gd name="T77" fmla="*/ 15 h 91"/>
                  <a:gd name="T78" fmla="*/ 0 w 337"/>
                  <a:gd name="T79" fmla="*/ 15 h 91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337"/>
                  <a:gd name="T121" fmla="*/ 0 h 91"/>
                  <a:gd name="T122" fmla="*/ 337 w 337"/>
                  <a:gd name="T123" fmla="*/ 91 h 91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337" h="91">
                    <a:moveTo>
                      <a:pt x="0" y="15"/>
                    </a:moveTo>
                    <a:lnTo>
                      <a:pt x="0" y="41"/>
                    </a:lnTo>
                    <a:lnTo>
                      <a:pt x="2" y="65"/>
                    </a:lnTo>
                    <a:lnTo>
                      <a:pt x="5" y="76"/>
                    </a:lnTo>
                    <a:lnTo>
                      <a:pt x="10" y="83"/>
                    </a:lnTo>
                    <a:lnTo>
                      <a:pt x="49" y="86"/>
                    </a:lnTo>
                    <a:lnTo>
                      <a:pt x="89" y="86"/>
                    </a:lnTo>
                    <a:lnTo>
                      <a:pt x="125" y="86"/>
                    </a:lnTo>
                    <a:lnTo>
                      <a:pt x="164" y="86"/>
                    </a:lnTo>
                    <a:lnTo>
                      <a:pt x="209" y="89"/>
                    </a:lnTo>
                    <a:lnTo>
                      <a:pt x="251" y="89"/>
                    </a:lnTo>
                    <a:lnTo>
                      <a:pt x="269" y="91"/>
                    </a:lnTo>
                    <a:lnTo>
                      <a:pt x="287" y="91"/>
                    </a:lnTo>
                    <a:lnTo>
                      <a:pt x="303" y="89"/>
                    </a:lnTo>
                    <a:lnTo>
                      <a:pt x="319" y="81"/>
                    </a:lnTo>
                    <a:lnTo>
                      <a:pt x="329" y="65"/>
                    </a:lnTo>
                    <a:lnTo>
                      <a:pt x="334" y="44"/>
                    </a:lnTo>
                    <a:lnTo>
                      <a:pt x="337" y="26"/>
                    </a:lnTo>
                    <a:lnTo>
                      <a:pt x="337" y="18"/>
                    </a:lnTo>
                    <a:lnTo>
                      <a:pt x="334" y="13"/>
                    </a:lnTo>
                    <a:lnTo>
                      <a:pt x="332" y="7"/>
                    </a:lnTo>
                    <a:lnTo>
                      <a:pt x="324" y="5"/>
                    </a:lnTo>
                    <a:lnTo>
                      <a:pt x="308" y="2"/>
                    </a:lnTo>
                    <a:lnTo>
                      <a:pt x="293" y="0"/>
                    </a:lnTo>
                    <a:lnTo>
                      <a:pt x="285" y="0"/>
                    </a:lnTo>
                    <a:lnTo>
                      <a:pt x="279" y="0"/>
                    </a:lnTo>
                    <a:lnTo>
                      <a:pt x="274" y="0"/>
                    </a:lnTo>
                    <a:lnTo>
                      <a:pt x="264" y="0"/>
                    </a:lnTo>
                    <a:lnTo>
                      <a:pt x="251" y="2"/>
                    </a:lnTo>
                    <a:lnTo>
                      <a:pt x="232" y="2"/>
                    </a:lnTo>
                    <a:lnTo>
                      <a:pt x="209" y="2"/>
                    </a:lnTo>
                    <a:lnTo>
                      <a:pt x="185" y="5"/>
                    </a:lnTo>
                    <a:lnTo>
                      <a:pt x="136" y="7"/>
                    </a:lnTo>
                    <a:lnTo>
                      <a:pt x="86" y="10"/>
                    </a:lnTo>
                    <a:lnTo>
                      <a:pt x="62" y="13"/>
                    </a:lnTo>
                    <a:lnTo>
                      <a:pt x="41" y="13"/>
                    </a:lnTo>
                    <a:lnTo>
                      <a:pt x="26" y="13"/>
                    </a:lnTo>
                    <a:lnTo>
                      <a:pt x="10" y="15"/>
                    </a:lnTo>
                    <a:lnTo>
                      <a:pt x="2" y="1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58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43" name="Freeform 4313"/>
              <p:cNvSpPr>
                <a:spLocks/>
              </p:cNvSpPr>
              <p:nvPr/>
            </p:nvSpPr>
            <p:spPr bwMode="auto">
              <a:xfrm>
                <a:off x="1879" y="3431"/>
                <a:ext cx="2" cy="53"/>
              </a:xfrm>
              <a:custGeom>
                <a:avLst/>
                <a:gdLst>
                  <a:gd name="T0" fmla="*/ 2 w 2"/>
                  <a:gd name="T1" fmla="*/ 50 h 53"/>
                  <a:gd name="T2" fmla="*/ 2 w 2"/>
                  <a:gd name="T3" fmla="*/ 50 h 53"/>
                  <a:gd name="T4" fmla="*/ 2 w 2"/>
                  <a:gd name="T5" fmla="*/ 45 h 53"/>
                  <a:gd name="T6" fmla="*/ 2 w 2"/>
                  <a:gd name="T7" fmla="*/ 40 h 53"/>
                  <a:gd name="T8" fmla="*/ 2 w 2"/>
                  <a:gd name="T9" fmla="*/ 32 h 53"/>
                  <a:gd name="T10" fmla="*/ 2 w 2"/>
                  <a:gd name="T11" fmla="*/ 26 h 53"/>
                  <a:gd name="T12" fmla="*/ 2 w 2"/>
                  <a:gd name="T13" fmla="*/ 21 h 53"/>
                  <a:gd name="T14" fmla="*/ 2 w 2"/>
                  <a:gd name="T15" fmla="*/ 13 h 53"/>
                  <a:gd name="T16" fmla="*/ 2 w 2"/>
                  <a:gd name="T17" fmla="*/ 8 h 53"/>
                  <a:gd name="T18" fmla="*/ 2 w 2"/>
                  <a:gd name="T19" fmla="*/ 0 h 53"/>
                  <a:gd name="T20" fmla="*/ 0 w 2"/>
                  <a:gd name="T21" fmla="*/ 0 h 53"/>
                  <a:gd name="T22" fmla="*/ 0 w 2"/>
                  <a:gd name="T23" fmla="*/ 8 h 53"/>
                  <a:gd name="T24" fmla="*/ 0 w 2"/>
                  <a:gd name="T25" fmla="*/ 13 h 53"/>
                  <a:gd name="T26" fmla="*/ 0 w 2"/>
                  <a:gd name="T27" fmla="*/ 21 h 53"/>
                  <a:gd name="T28" fmla="*/ 0 w 2"/>
                  <a:gd name="T29" fmla="*/ 26 h 53"/>
                  <a:gd name="T30" fmla="*/ 0 w 2"/>
                  <a:gd name="T31" fmla="*/ 32 h 53"/>
                  <a:gd name="T32" fmla="*/ 0 w 2"/>
                  <a:gd name="T33" fmla="*/ 40 h 53"/>
                  <a:gd name="T34" fmla="*/ 0 w 2"/>
                  <a:gd name="T35" fmla="*/ 45 h 53"/>
                  <a:gd name="T36" fmla="*/ 0 w 2"/>
                  <a:gd name="T37" fmla="*/ 53 h 53"/>
                  <a:gd name="T38" fmla="*/ 0 w 2"/>
                  <a:gd name="T39" fmla="*/ 53 h 53"/>
                  <a:gd name="T40" fmla="*/ 2 w 2"/>
                  <a:gd name="T41" fmla="*/ 50 h 5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"/>
                  <a:gd name="T64" fmla="*/ 0 h 53"/>
                  <a:gd name="T65" fmla="*/ 2 w 2"/>
                  <a:gd name="T66" fmla="*/ 53 h 5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" h="53">
                    <a:moveTo>
                      <a:pt x="2" y="50"/>
                    </a:moveTo>
                    <a:lnTo>
                      <a:pt x="2" y="50"/>
                    </a:lnTo>
                    <a:lnTo>
                      <a:pt x="2" y="45"/>
                    </a:lnTo>
                    <a:lnTo>
                      <a:pt x="2" y="40"/>
                    </a:lnTo>
                    <a:lnTo>
                      <a:pt x="2" y="32"/>
                    </a:lnTo>
                    <a:lnTo>
                      <a:pt x="2" y="26"/>
                    </a:lnTo>
                    <a:lnTo>
                      <a:pt x="2" y="21"/>
                    </a:lnTo>
                    <a:lnTo>
                      <a:pt x="2" y="13"/>
                    </a:lnTo>
                    <a:lnTo>
                      <a:pt x="2" y="8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8"/>
                    </a:lnTo>
                    <a:lnTo>
                      <a:pt x="0" y="13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0" y="32"/>
                    </a:lnTo>
                    <a:lnTo>
                      <a:pt x="0" y="40"/>
                    </a:lnTo>
                    <a:lnTo>
                      <a:pt x="0" y="45"/>
                    </a:lnTo>
                    <a:lnTo>
                      <a:pt x="0" y="53"/>
                    </a:lnTo>
                    <a:lnTo>
                      <a:pt x="2" y="5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44" name="Freeform 4314"/>
              <p:cNvSpPr>
                <a:spLocks/>
              </p:cNvSpPr>
              <p:nvPr/>
            </p:nvSpPr>
            <p:spPr bwMode="auto">
              <a:xfrm>
                <a:off x="1879" y="3481"/>
                <a:ext cx="10" cy="18"/>
              </a:xfrm>
              <a:custGeom>
                <a:avLst/>
                <a:gdLst>
                  <a:gd name="T0" fmla="*/ 10 w 10"/>
                  <a:gd name="T1" fmla="*/ 16 h 18"/>
                  <a:gd name="T2" fmla="*/ 10 w 10"/>
                  <a:gd name="T3" fmla="*/ 16 h 18"/>
                  <a:gd name="T4" fmla="*/ 10 w 10"/>
                  <a:gd name="T5" fmla="*/ 16 h 18"/>
                  <a:gd name="T6" fmla="*/ 7 w 10"/>
                  <a:gd name="T7" fmla="*/ 13 h 18"/>
                  <a:gd name="T8" fmla="*/ 7 w 10"/>
                  <a:gd name="T9" fmla="*/ 13 h 18"/>
                  <a:gd name="T10" fmla="*/ 5 w 10"/>
                  <a:gd name="T11" fmla="*/ 11 h 18"/>
                  <a:gd name="T12" fmla="*/ 5 w 10"/>
                  <a:gd name="T13" fmla="*/ 8 h 18"/>
                  <a:gd name="T14" fmla="*/ 5 w 10"/>
                  <a:gd name="T15" fmla="*/ 5 h 18"/>
                  <a:gd name="T16" fmla="*/ 5 w 10"/>
                  <a:gd name="T17" fmla="*/ 3 h 18"/>
                  <a:gd name="T18" fmla="*/ 2 w 10"/>
                  <a:gd name="T19" fmla="*/ 0 h 18"/>
                  <a:gd name="T20" fmla="*/ 0 w 10"/>
                  <a:gd name="T21" fmla="*/ 3 h 18"/>
                  <a:gd name="T22" fmla="*/ 0 w 10"/>
                  <a:gd name="T23" fmla="*/ 3 h 18"/>
                  <a:gd name="T24" fmla="*/ 0 w 10"/>
                  <a:gd name="T25" fmla="*/ 5 h 18"/>
                  <a:gd name="T26" fmla="*/ 2 w 10"/>
                  <a:gd name="T27" fmla="*/ 11 h 18"/>
                  <a:gd name="T28" fmla="*/ 2 w 10"/>
                  <a:gd name="T29" fmla="*/ 13 h 18"/>
                  <a:gd name="T30" fmla="*/ 5 w 10"/>
                  <a:gd name="T31" fmla="*/ 16 h 18"/>
                  <a:gd name="T32" fmla="*/ 5 w 10"/>
                  <a:gd name="T33" fmla="*/ 16 h 18"/>
                  <a:gd name="T34" fmla="*/ 7 w 10"/>
                  <a:gd name="T35" fmla="*/ 18 h 18"/>
                  <a:gd name="T36" fmla="*/ 10 w 10"/>
                  <a:gd name="T37" fmla="*/ 18 h 18"/>
                  <a:gd name="T38" fmla="*/ 10 w 10"/>
                  <a:gd name="T39" fmla="*/ 18 h 18"/>
                  <a:gd name="T40" fmla="*/ 10 w 10"/>
                  <a:gd name="T41" fmla="*/ 16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"/>
                  <a:gd name="T64" fmla="*/ 0 h 18"/>
                  <a:gd name="T65" fmla="*/ 10 w 10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" h="18">
                    <a:moveTo>
                      <a:pt x="10" y="16"/>
                    </a:moveTo>
                    <a:lnTo>
                      <a:pt x="10" y="16"/>
                    </a:lnTo>
                    <a:lnTo>
                      <a:pt x="7" y="13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11"/>
                    </a:lnTo>
                    <a:lnTo>
                      <a:pt x="2" y="13"/>
                    </a:lnTo>
                    <a:lnTo>
                      <a:pt x="5" y="16"/>
                    </a:lnTo>
                    <a:lnTo>
                      <a:pt x="7" y="18"/>
                    </a:lnTo>
                    <a:lnTo>
                      <a:pt x="10" y="18"/>
                    </a:lnTo>
                    <a:lnTo>
                      <a:pt x="10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45" name="Freeform 4315"/>
              <p:cNvSpPr>
                <a:spLocks/>
              </p:cNvSpPr>
              <p:nvPr/>
            </p:nvSpPr>
            <p:spPr bwMode="auto">
              <a:xfrm>
                <a:off x="1889" y="3497"/>
                <a:ext cx="154" cy="8"/>
              </a:xfrm>
              <a:custGeom>
                <a:avLst/>
                <a:gdLst>
                  <a:gd name="T0" fmla="*/ 154 w 154"/>
                  <a:gd name="T1" fmla="*/ 2 h 8"/>
                  <a:gd name="T2" fmla="*/ 154 w 154"/>
                  <a:gd name="T3" fmla="*/ 2 h 8"/>
                  <a:gd name="T4" fmla="*/ 133 w 154"/>
                  <a:gd name="T5" fmla="*/ 2 h 8"/>
                  <a:gd name="T6" fmla="*/ 115 w 154"/>
                  <a:gd name="T7" fmla="*/ 2 h 8"/>
                  <a:gd name="T8" fmla="*/ 97 w 154"/>
                  <a:gd name="T9" fmla="*/ 2 h 8"/>
                  <a:gd name="T10" fmla="*/ 79 w 154"/>
                  <a:gd name="T11" fmla="*/ 2 h 8"/>
                  <a:gd name="T12" fmla="*/ 58 w 154"/>
                  <a:gd name="T13" fmla="*/ 2 h 8"/>
                  <a:gd name="T14" fmla="*/ 39 w 154"/>
                  <a:gd name="T15" fmla="*/ 2 h 8"/>
                  <a:gd name="T16" fmla="*/ 21 w 154"/>
                  <a:gd name="T17" fmla="*/ 2 h 8"/>
                  <a:gd name="T18" fmla="*/ 0 w 154"/>
                  <a:gd name="T19" fmla="*/ 0 h 8"/>
                  <a:gd name="T20" fmla="*/ 0 w 154"/>
                  <a:gd name="T21" fmla="*/ 2 h 8"/>
                  <a:gd name="T22" fmla="*/ 21 w 154"/>
                  <a:gd name="T23" fmla="*/ 5 h 8"/>
                  <a:gd name="T24" fmla="*/ 39 w 154"/>
                  <a:gd name="T25" fmla="*/ 5 h 8"/>
                  <a:gd name="T26" fmla="*/ 58 w 154"/>
                  <a:gd name="T27" fmla="*/ 8 h 8"/>
                  <a:gd name="T28" fmla="*/ 79 w 154"/>
                  <a:gd name="T29" fmla="*/ 8 h 8"/>
                  <a:gd name="T30" fmla="*/ 97 w 154"/>
                  <a:gd name="T31" fmla="*/ 8 h 8"/>
                  <a:gd name="T32" fmla="*/ 115 w 154"/>
                  <a:gd name="T33" fmla="*/ 8 h 8"/>
                  <a:gd name="T34" fmla="*/ 133 w 154"/>
                  <a:gd name="T35" fmla="*/ 5 h 8"/>
                  <a:gd name="T36" fmla="*/ 154 w 154"/>
                  <a:gd name="T37" fmla="*/ 5 h 8"/>
                  <a:gd name="T38" fmla="*/ 154 w 154"/>
                  <a:gd name="T39" fmla="*/ 5 h 8"/>
                  <a:gd name="T40" fmla="*/ 154 w 154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4"/>
                  <a:gd name="T64" fmla="*/ 0 h 8"/>
                  <a:gd name="T65" fmla="*/ 154 w 154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4" h="8">
                    <a:moveTo>
                      <a:pt x="154" y="2"/>
                    </a:moveTo>
                    <a:lnTo>
                      <a:pt x="154" y="2"/>
                    </a:lnTo>
                    <a:lnTo>
                      <a:pt x="133" y="2"/>
                    </a:lnTo>
                    <a:lnTo>
                      <a:pt x="115" y="2"/>
                    </a:lnTo>
                    <a:lnTo>
                      <a:pt x="97" y="2"/>
                    </a:lnTo>
                    <a:lnTo>
                      <a:pt x="79" y="2"/>
                    </a:lnTo>
                    <a:lnTo>
                      <a:pt x="58" y="2"/>
                    </a:lnTo>
                    <a:lnTo>
                      <a:pt x="39" y="2"/>
                    </a:lnTo>
                    <a:lnTo>
                      <a:pt x="21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1" y="5"/>
                    </a:lnTo>
                    <a:lnTo>
                      <a:pt x="39" y="5"/>
                    </a:lnTo>
                    <a:lnTo>
                      <a:pt x="58" y="8"/>
                    </a:lnTo>
                    <a:lnTo>
                      <a:pt x="79" y="8"/>
                    </a:lnTo>
                    <a:lnTo>
                      <a:pt x="97" y="8"/>
                    </a:lnTo>
                    <a:lnTo>
                      <a:pt x="115" y="8"/>
                    </a:lnTo>
                    <a:lnTo>
                      <a:pt x="133" y="5"/>
                    </a:lnTo>
                    <a:lnTo>
                      <a:pt x="154" y="5"/>
                    </a:lnTo>
                    <a:lnTo>
                      <a:pt x="154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46" name="Freeform 4316"/>
              <p:cNvSpPr>
                <a:spLocks/>
              </p:cNvSpPr>
              <p:nvPr/>
            </p:nvSpPr>
            <p:spPr bwMode="auto">
              <a:xfrm>
                <a:off x="2043" y="3499"/>
                <a:ext cx="87" cy="8"/>
              </a:xfrm>
              <a:custGeom>
                <a:avLst/>
                <a:gdLst>
                  <a:gd name="T0" fmla="*/ 87 w 87"/>
                  <a:gd name="T1" fmla="*/ 6 h 8"/>
                  <a:gd name="T2" fmla="*/ 87 w 87"/>
                  <a:gd name="T3" fmla="*/ 6 h 8"/>
                  <a:gd name="T4" fmla="*/ 74 w 87"/>
                  <a:gd name="T5" fmla="*/ 6 h 8"/>
                  <a:gd name="T6" fmla="*/ 63 w 87"/>
                  <a:gd name="T7" fmla="*/ 3 h 8"/>
                  <a:gd name="T8" fmla="*/ 53 w 87"/>
                  <a:gd name="T9" fmla="*/ 3 h 8"/>
                  <a:gd name="T10" fmla="*/ 42 w 87"/>
                  <a:gd name="T11" fmla="*/ 3 h 8"/>
                  <a:gd name="T12" fmla="*/ 32 w 87"/>
                  <a:gd name="T13" fmla="*/ 3 h 8"/>
                  <a:gd name="T14" fmla="*/ 21 w 87"/>
                  <a:gd name="T15" fmla="*/ 0 h 8"/>
                  <a:gd name="T16" fmla="*/ 11 w 87"/>
                  <a:gd name="T17" fmla="*/ 0 h 8"/>
                  <a:gd name="T18" fmla="*/ 0 w 87"/>
                  <a:gd name="T19" fmla="*/ 0 h 8"/>
                  <a:gd name="T20" fmla="*/ 0 w 87"/>
                  <a:gd name="T21" fmla="*/ 3 h 8"/>
                  <a:gd name="T22" fmla="*/ 11 w 87"/>
                  <a:gd name="T23" fmla="*/ 6 h 8"/>
                  <a:gd name="T24" fmla="*/ 21 w 87"/>
                  <a:gd name="T25" fmla="*/ 6 h 8"/>
                  <a:gd name="T26" fmla="*/ 32 w 87"/>
                  <a:gd name="T27" fmla="*/ 6 h 8"/>
                  <a:gd name="T28" fmla="*/ 42 w 87"/>
                  <a:gd name="T29" fmla="*/ 6 h 8"/>
                  <a:gd name="T30" fmla="*/ 53 w 87"/>
                  <a:gd name="T31" fmla="*/ 8 h 8"/>
                  <a:gd name="T32" fmla="*/ 63 w 87"/>
                  <a:gd name="T33" fmla="*/ 8 h 8"/>
                  <a:gd name="T34" fmla="*/ 74 w 87"/>
                  <a:gd name="T35" fmla="*/ 8 h 8"/>
                  <a:gd name="T36" fmla="*/ 87 w 87"/>
                  <a:gd name="T37" fmla="*/ 8 h 8"/>
                  <a:gd name="T38" fmla="*/ 87 w 87"/>
                  <a:gd name="T39" fmla="*/ 8 h 8"/>
                  <a:gd name="T40" fmla="*/ 87 w 87"/>
                  <a:gd name="T41" fmla="*/ 6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7"/>
                  <a:gd name="T64" fmla="*/ 0 h 8"/>
                  <a:gd name="T65" fmla="*/ 87 w 87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7" h="8">
                    <a:moveTo>
                      <a:pt x="87" y="6"/>
                    </a:moveTo>
                    <a:lnTo>
                      <a:pt x="87" y="6"/>
                    </a:lnTo>
                    <a:lnTo>
                      <a:pt x="74" y="6"/>
                    </a:lnTo>
                    <a:lnTo>
                      <a:pt x="63" y="3"/>
                    </a:lnTo>
                    <a:lnTo>
                      <a:pt x="53" y="3"/>
                    </a:lnTo>
                    <a:lnTo>
                      <a:pt x="42" y="3"/>
                    </a:lnTo>
                    <a:lnTo>
                      <a:pt x="32" y="3"/>
                    </a:lnTo>
                    <a:lnTo>
                      <a:pt x="21" y="0"/>
                    </a:lnTo>
                    <a:lnTo>
                      <a:pt x="11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11" y="6"/>
                    </a:lnTo>
                    <a:lnTo>
                      <a:pt x="21" y="6"/>
                    </a:lnTo>
                    <a:lnTo>
                      <a:pt x="32" y="6"/>
                    </a:lnTo>
                    <a:lnTo>
                      <a:pt x="42" y="6"/>
                    </a:lnTo>
                    <a:lnTo>
                      <a:pt x="53" y="8"/>
                    </a:lnTo>
                    <a:lnTo>
                      <a:pt x="63" y="8"/>
                    </a:lnTo>
                    <a:lnTo>
                      <a:pt x="74" y="8"/>
                    </a:lnTo>
                    <a:lnTo>
                      <a:pt x="87" y="8"/>
                    </a:lnTo>
                    <a:lnTo>
                      <a:pt x="87" y="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47" name="Freeform 4317"/>
              <p:cNvSpPr>
                <a:spLocks/>
              </p:cNvSpPr>
              <p:nvPr/>
            </p:nvSpPr>
            <p:spPr bwMode="auto">
              <a:xfrm>
                <a:off x="2130" y="3494"/>
                <a:ext cx="70" cy="16"/>
              </a:xfrm>
              <a:custGeom>
                <a:avLst/>
                <a:gdLst>
                  <a:gd name="T0" fmla="*/ 68 w 70"/>
                  <a:gd name="T1" fmla="*/ 0 h 16"/>
                  <a:gd name="T2" fmla="*/ 68 w 70"/>
                  <a:gd name="T3" fmla="*/ 0 h 16"/>
                  <a:gd name="T4" fmla="*/ 60 w 70"/>
                  <a:gd name="T5" fmla="*/ 5 h 16"/>
                  <a:gd name="T6" fmla="*/ 52 w 70"/>
                  <a:gd name="T7" fmla="*/ 8 h 16"/>
                  <a:gd name="T8" fmla="*/ 44 w 70"/>
                  <a:gd name="T9" fmla="*/ 11 h 16"/>
                  <a:gd name="T10" fmla="*/ 36 w 70"/>
                  <a:gd name="T11" fmla="*/ 11 h 16"/>
                  <a:gd name="T12" fmla="*/ 26 w 70"/>
                  <a:gd name="T13" fmla="*/ 11 h 16"/>
                  <a:gd name="T14" fmla="*/ 18 w 70"/>
                  <a:gd name="T15" fmla="*/ 11 h 16"/>
                  <a:gd name="T16" fmla="*/ 8 w 70"/>
                  <a:gd name="T17" fmla="*/ 11 h 16"/>
                  <a:gd name="T18" fmla="*/ 0 w 70"/>
                  <a:gd name="T19" fmla="*/ 11 h 16"/>
                  <a:gd name="T20" fmla="*/ 0 w 70"/>
                  <a:gd name="T21" fmla="*/ 13 h 16"/>
                  <a:gd name="T22" fmla="*/ 8 w 70"/>
                  <a:gd name="T23" fmla="*/ 13 h 16"/>
                  <a:gd name="T24" fmla="*/ 18 w 70"/>
                  <a:gd name="T25" fmla="*/ 13 h 16"/>
                  <a:gd name="T26" fmla="*/ 26 w 70"/>
                  <a:gd name="T27" fmla="*/ 16 h 16"/>
                  <a:gd name="T28" fmla="*/ 36 w 70"/>
                  <a:gd name="T29" fmla="*/ 16 h 16"/>
                  <a:gd name="T30" fmla="*/ 44 w 70"/>
                  <a:gd name="T31" fmla="*/ 13 h 16"/>
                  <a:gd name="T32" fmla="*/ 52 w 70"/>
                  <a:gd name="T33" fmla="*/ 13 h 16"/>
                  <a:gd name="T34" fmla="*/ 60 w 70"/>
                  <a:gd name="T35" fmla="*/ 8 h 16"/>
                  <a:gd name="T36" fmla="*/ 70 w 70"/>
                  <a:gd name="T37" fmla="*/ 3 h 16"/>
                  <a:gd name="T38" fmla="*/ 70 w 70"/>
                  <a:gd name="T39" fmla="*/ 3 h 16"/>
                  <a:gd name="T40" fmla="*/ 68 w 70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70"/>
                  <a:gd name="T64" fmla="*/ 0 h 16"/>
                  <a:gd name="T65" fmla="*/ 70 w 70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70" h="16">
                    <a:moveTo>
                      <a:pt x="68" y="0"/>
                    </a:moveTo>
                    <a:lnTo>
                      <a:pt x="68" y="0"/>
                    </a:lnTo>
                    <a:lnTo>
                      <a:pt x="60" y="5"/>
                    </a:lnTo>
                    <a:lnTo>
                      <a:pt x="52" y="8"/>
                    </a:lnTo>
                    <a:lnTo>
                      <a:pt x="44" y="11"/>
                    </a:lnTo>
                    <a:lnTo>
                      <a:pt x="36" y="11"/>
                    </a:lnTo>
                    <a:lnTo>
                      <a:pt x="26" y="11"/>
                    </a:lnTo>
                    <a:lnTo>
                      <a:pt x="18" y="11"/>
                    </a:lnTo>
                    <a:lnTo>
                      <a:pt x="8" y="11"/>
                    </a:lnTo>
                    <a:lnTo>
                      <a:pt x="0" y="11"/>
                    </a:lnTo>
                    <a:lnTo>
                      <a:pt x="0" y="13"/>
                    </a:lnTo>
                    <a:lnTo>
                      <a:pt x="8" y="13"/>
                    </a:lnTo>
                    <a:lnTo>
                      <a:pt x="18" y="13"/>
                    </a:lnTo>
                    <a:lnTo>
                      <a:pt x="26" y="16"/>
                    </a:lnTo>
                    <a:lnTo>
                      <a:pt x="36" y="16"/>
                    </a:lnTo>
                    <a:lnTo>
                      <a:pt x="44" y="13"/>
                    </a:lnTo>
                    <a:lnTo>
                      <a:pt x="52" y="13"/>
                    </a:lnTo>
                    <a:lnTo>
                      <a:pt x="60" y="8"/>
                    </a:lnTo>
                    <a:lnTo>
                      <a:pt x="70" y="3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48" name="Freeform 4318"/>
              <p:cNvSpPr>
                <a:spLocks/>
              </p:cNvSpPr>
              <p:nvPr/>
            </p:nvSpPr>
            <p:spPr bwMode="auto">
              <a:xfrm>
                <a:off x="2198" y="3426"/>
                <a:ext cx="21" cy="71"/>
              </a:xfrm>
              <a:custGeom>
                <a:avLst/>
                <a:gdLst>
                  <a:gd name="T0" fmla="*/ 13 w 21"/>
                  <a:gd name="T1" fmla="*/ 3 h 71"/>
                  <a:gd name="T2" fmla="*/ 13 w 21"/>
                  <a:gd name="T3" fmla="*/ 3 h 71"/>
                  <a:gd name="T4" fmla="*/ 15 w 21"/>
                  <a:gd name="T5" fmla="*/ 8 h 71"/>
                  <a:gd name="T6" fmla="*/ 15 w 21"/>
                  <a:gd name="T7" fmla="*/ 16 h 71"/>
                  <a:gd name="T8" fmla="*/ 15 w 21"/>
                  <a:gd name="T9" fmla="*/ 24 h 71"/>
                  <a:gd name="T10" fmla="*/ 15 w 21"/>
                  <a:gd name="T11" fmla="*/ 34 h 71"/>
                  <a:gd name="T12" fmla="*/ 13 w 21"/>
                  <a:gd name="T13" fmla="*/ 45 h 71"/>
                  <a:gd name="T14" fmla="*/ 10 w 21"/>
                  <a:gd name="T15" fmla="*/ 55 h 71"/>
                  <a:gd name="T16" fmla="*/ 5 w 21"/>
                  <a:gd name="T17" fmla="*/ 63 h 71"/>
                  <a:gd name="T18" fmla="*/ 0 w 21"/>
                  <a:gd name="T19" fmla="*/ 68 h 71"/>
                  <a:gd name="T20" fmla="*/ 2 w 21"/>
                  <a:gd name="T21" fmla="*/ 71 h 71"/>
                  <a:gd name="T22" fmla="*/ 8 w 21"/>
                  <a:gd name="T23" fmla="*/ 63 h 71"/>
                  <a:gd name="T24" fmla="*/ 13 w 21"/>
                  <a:gd name="T25" fmla="*/ 55 h 71"/>
                  <a:gd name="T26" fmla="*/ 15 w 21"/>
                  <a:gd name="T27" fmla="*/ 45 h 71"/>
                  <a:gd name="T28" fmla="*/ 18 w 21"/>
                  <a:gd name="T29" fmla="*/ 34 h 71"/>
                  <a:gd name="T30" fmla="*/ 21 w 21"/>
                  <a:gd name="T31" fmla="*/ 24 h 71"/>
                  <a:gd name="T32" fmla="*/ 21 w 21"/>
                  <a:gd name="T33" fmla="*/ 16 h 71"/>
                  <a:gd name="T34" fmla="*/ 18 w 21"/>
                  <a:gd name="T35" fmla="*/ 8 h 71"/>
                  <a:gd name="T36" fmla="*/ 18 w 21"/>
                  <a:gd name="T37" fmla="*/ 0 h 71"/>
                  <a:gd name="T38" fmla="*/ 18 w 21"/>
                  <a:gd name="T39" fmla="*/ 0 h 71"/>
                  <a:gd name="T40" fmla="*/ 13 w 21"/>
                  <a:gd name="T41" fmla="*/ 3 h 7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71"/>
                  <a:gd name="T65" fmla="*/ 21 w 21"/>
                  <a:gd name="T66" fmla="*/ 71 h 7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71">
                    <a:moveTo>
                      <a:pt x="13" y="3"/>
                    </a:moveTo>
                    <a:lnTo>
                      <a:pt x="13" y="3"/>
                    </a:lnTo>
                    <a:lnTo>
                      <a:pt x="15" y="8"/>
                    </a:lnTo>
                    <a:lnTo>
                      <a:pt x="15" y="16"/>
                    </a:lnTo>
                    <a:lnTo>
                      <a:pt x="15" y="24"/>
                    </a:lnTo>
                    <a:lnTo>
                      <a:pt x="15" y="34"/>
                    </a:lnTo>
                    <a:lnTo>
                      <a:pt x="13" y="45"/>
                    </a:lnTo>
                    <a:lnTo>
                      <a:pt x="10" y="55"/>
                    </a:lnTo>
                    <a:lnTo>
                      <a:pt x="5" y="63"/>
                    </a:lnTo>
                    <a:lnTo>
                      <a:pt x="0" y="68"/>
                    </a:lnTo>
                    <a:lnTo>
                      <a:pt x="2" y="71"/>
                    </a:lnTo>
                    <a:lnTo>
                      <a:pt x="8" y="63"/>
                    </a:lnTo>
                    <a:lnTo>
                      <a:pt x="13" y="55"/>
                    </a:lnTo>
                    <a:lnTo>
                      <a:pt x="15" y="45"/>
                    </a:lnTo>
                    <a:lnTo>
                      <a:pt x="18" y="34"/>
                    </a:lnTo>
                    <a:lnTo>
                      <a:pt x="21" y="24"/>
                    </a:lnTo>
                    <a:lnTo>
                      <a:pt x="21" y="16"/>
                    </a:lnTo>
                    <a:lnTo>
                      <a:pt x="18" y="8"/>
                    </a:lnTo>
                    <a:lnTo>
                      <a:pt x="18" y="0"/>
                    </a:lnTo>
                    <a:lnTo>
                      <a:pt x="13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49" name="Freeform 4319"/>
              <p:cNvSpPr>
                <a:spLocks/>
              </p:cNvSpPr>
              <p:nvPr/>
            </p:nvSpPr>
            <p:spPr bwMode="auto">
              <a:xfrm>
                <a:off x="2158" y="3416"/>
                <a:ext cx="58" cy="13"/>
              </a:xfrm>
              <a:custGeom>
                <a:avLst/>
                <a:gdLst>
                  <a:gd name="T0" fmla="*/ 0 w 58"/>
                  <a:gd name="T1" fmla="*/ 2 h 13"/>
                  <a:gd name="T2" fmla="*/ 0 w 58"/>
                  <a:gd name="T3" fmla="*/ 2 h 13"/>
                  <a:gd name="T4" fmla="*/ 6 w 58"/>
                  <a:gd name="T5" fmla="*/ 2 h 13"/>
                  <a:gd name="T6" fmla="*/ 14 w 58"/>
                  <a:gd name="T7" fmla="*/ 2 h 13"/>
                  <a:gd name="T8" fmla="*/ 21 w 58"/>
                  <a:gd name="T9" fmla="*/ 2 h 13"/>
                  <a:gd name="T10" fmla="*/ 29 w 58"/>
                  <a:gd name="T11" fmla="*/ 5 h 13"/>
                  <a:gd name="T12" fmla="*/ 37 w 58"/>
                  <a:gd name="T13" fmla="*/ 5 h 13"/>
                  <a:gd name="T14" fmla="*/ 45 w 58"/>
                  <a:gd name="T15" fmla="*/ 7 h 13"/>
                  <a:gd name="T16" fmla="*/ 50 w 58"/>
                  <a:gd name="T17" fmla="*/ 10 h 13"/>
                  <a:gd name="T18" fmla="*/ 53 w 58"/>
                  <a:gd name="T19" fmla="*/ 13 h 13"/>
                  <a:gd name="T20" fmla="*/ 58 w 58"/>
                  <a:gd name="T21" fmla="*/ 10 h 13"/>
                  <a:gd name="T22" fmla="*/ 53 w 58"/>
                  <a:gd name="T23" fmla="*/ 7 h 13"/>
                  <a:gd name="T24" fmla="*/ 48 w 58"/>
                  <a:gd name="T25" fmla="*/ 5 h 13"/>
                  <a:gd name="T26" fmla="*/ 40 w 58"/>
                  <a:gd name="T27" fmla="*/ 2 h 13"/>
                  <a:gd name="T28" fmla="*/ 29 w 58"/>
                  <a:gd name="T29" fmla="*/ 0 h 13"/>
                  <a:gd name="T30" fmla="*/ 21 w 58"/>
                  <a:gd name="T31" fmla="*/ 0 h 13"/>
                  <a:gd name="T32" fmla="*/ 14 w 58"/>
                  <a:gd name="T33" fmla="*/ 0 h 13"/>
                  <a:gd name="T34" fmla="*/ 6 w 58"/>
                  <a:gd name="T35" fmla="*/ 0 h 13"/>
                  <a:gd name="T36" fmla="*/ 0 w 58"/>
                  <a:gd name="T37" fmla="*/ 0 h 13"/>
                  <a:gd name="T38" fmla="*/ 0 w 58"/>
                  <a:gd name="T39" fmla="*/ 0 h 13"/>
                  <a:gd name="T40" fmla="*/ 0 w 58"/>
                  <a:gd name="T41" fmla="*/ 2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8"/>
                  <a:gd name="T64" fmla="*/ 0 h 13"/>
                  <a:gd name="T65" fmla="*/ 58 w 58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8" h="13">
                    <a:moveTo>
                      <a:pt x="0" y="2"/>
                    </a:moveTo>
                    <a:lnTo>
                      <a:pt x="0" y="2"/>
                    </a:lnTo>
                    <a:lnTo>
                      <a:pt x="6" y="2"/>
                    </a:lnTo>
                    <a:lnTo>
                      <a:pt x="14" y="2"/>
                    </a:lnTo>
                    <a:lnTo>
                      <a:pt x="21" y="2"/>
                    </a:lnTo>
                    <a:lnTo>
                      <a:pt x="29" y="5"/>
                    </a:lnTo>
                    <a:lnTo>
                      <a:pt x="37" y="5"/>
                    </a:lnTo>
                    <a:lnTo>
                      <a:pt x="45" y="7"/>
                    </a:lnTo>
                    <a:lnTo>
                      <a:pt x="50" y="10"/>
                    </a:lnTo>
                    <a:lnTo>
                      <a:pt x="53" y="13"/>
                    </a:lnTo>
                    <a:lnTo>
                      <a:pt x="58" y="10"/>
                    </a:lnTo>
                    <a:lnTo>
                      <a:pt x="53" y="7"/>
                    </a:lnTo>
                    <a:lnTo>
                      <a:pt x="48" y="5"/>
                    </a:lnTo>
                    <a:lnTo>
                      <a:pt x="40" y="2"/>
                    </a:lnTo>
                    <a:lnTo>
                      <a:pt x="29" y="0"/>
                    </a:lnTo>
                    <a:lnTo>
                      <a:pt x="21" y="0"/>
                    </a:lnTo>
                    <a:lnTo>
                      <a:pt x="14" y="0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50" name="Freeform 4320"/>
              <p:cNvSpPr>
                <a:spLocks/>
              </p:cNvSpPr>
              <p:nvPr/>
            </p:nvSpPr>
            <p:spPr bwMode="auto">
              <a:xfrm>
                <a:off x="1879" y="3416"/>
                <a:ext cx="279" cy="18"/>
              </a:xfrm>
              <a:custGeom>
                <a:avLst/>
                <a:gdLst>
                  <a:gd name="T0" fmla="*/ 2 w 279"/>
                  <a:gd name="T1" fmla="*/ 15 h 18"/>
                  <a:gd name="T2" fmla="*/ 0 w 279"/>
                  <a:gd name="T3" fmla="*/ 18 h 18"/>
                  <a:gd name="T4" fmla="*/ 13 w 279"/>
                  <a:gd name="T5" fmla="*/ 18 h 18"/>
                  <a:gd name="T6" fmla="*/ 41 w 279"/>
                  <a:gd name="T7" fmla="*/ 15 h 18"/>
                  <a:gd name="T8" fmla="*/ 86 w 279"/>
                  <a:gd name="T9" fmla="*/ 13 h 18"/>
                  <a:gd name="T10" fmla="*/ 136 w 279"/>
                  <a:gd name="T11" fmla="*/ 10 h 18"/>
                  <a:gd name="T12" fmla="*/ 188 w 279"/>
                  <a:gd name="T13" fmla="*/ 7 h 18"/>
                  <a:gd name="T14" fmla="*/ 232 w 279"/>
                  <a:gd name="T15" fmla="*/ 5 h 18"/>
                  <a:gd name="T16" fmla="*/ 266 w 279"/>
                  <a:gd name="T17" fmla="*/ 2 h 18"/>
                  <a:gd name="T18" fmla="*/ 279 w 279"/>
                  <a:gd name="T19" fmla="*/ 2 h 18"/>
                  <a:gd name="T20" fmla="*/ 279 w 279"/>
                  <a:gd name="T21" fmla="*/ 0 h 18"/>
                  <a:gd name="T22" fmla="*/ 266 w 279"/>
                  <a:gd name="T23" fmla="*/ 0 h 18"/>
                  <a:gd name="T24" fmla="*/ 232 w 279"/>
                  <a:gd name="T25" fmla="*/ 2 h 18"/>
                  <a:gd name="T26" fmla="*/ 188 w 279"/>
                  <a:gd name="T27" fmla="*/ 5 h 18"/>
                  <a:gd name="T28" fmla="*/ 136 w 279"/>
                  <a:gd name="T29" fmla="*/ 7 h 18"/>
                  <a:gd name="T30" fmla="*/ 86 w 279"/>
                  <a:gd name="T31" fmla="*/ 10 h 18"/>
                  <a:gd name="T32" fmla="*/ 41 w 279"/>
                  <a:gd name="T33" fmla="*/ 13 h 18"/>
                  <a:gd name="T34" fmla="*/ 13 w 279"/>
                  <a:gd name="T35" fmla="*/ 15 h 18"/>
                  <a:gd name="T36" fmla="*/ 0 w 279"/>
                  <a:gd name="T37" fmla="*/ 15 h 18"/>
                  <a:gd name="T38" fmla="*/ 0 w 279"/>
                  <a:gd name="T39" fmla="*/ 15 h 18"/>
                  <a:gd name="T40" fmla="*/ 2 w 279"/>
                  <a:gd name="T41" fmla="*/ 15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79"/>
                  <a:gd name="T64" fmla="*/ 0 h 18"/>
                  <a:gd name="T65" fmla="*/ 279 w 279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79" h="18">
                    <a:moveTo>
                      <a:pt x="2" y="15"/>
                    </a:moveTo>
                    <a:lnTo>
                      <a:pt x="0" y="18"/>
                    </a:lnTo>
                    <a:lnTo>
                      <a:pt x="13" y="18"/>
                    </a:lnTo>
                    <a:lnTo>
                      <a:pt x="41" y="15"/>
                    </a:lnTo>
                    <a:lnTo>
                      <a:pt x="86" y="13"/>
                    </a:lnTo>
                    <a:lnTo>
                      <a:pt x="136" y="10"/>
                    </a:lnTo>
                    <a:lnTo>
                      <a:pt x="188" y="7"/>
                    </a:lnTo>
                    <a:lnTo>
                      <a:pt x="232" y="5"/>
                    </a:lnTo>
                    <a:lnTo>
                      <a:pt x="266" y="2"/>
                    </a:lnTo>
                    <a:lnTo>
                      <a:pt x="279" y="2"/>
                    </a:lnTo>
                    <a:lnTo>
                      <a:pt x="279" y="0"/>
                    </a:lnTo>
                    <a:lnTo>
                      <a:pt x="266" y="0"/>
                    </a:lnTo>
                    <a:lnTo>
                      <a:pt x="232" y="2"/>
                    </a:lnTo>
                    <a:lnTo>
                      <a:pt x="188" y="5"/>
                    </a:lnTo>
                    <a:lnTo>
                      <a:pt x="136" y="7"/>
                    </a:lnTo>
                    <a:lnTo>
                      <a:pt x="86" y="10"/>
                    </a:lnTo>
                    <a:lnTo>
                      <a:pt x="41" y="13"/>
                    </a:lnTo>
                    <a:lnTo>
                      <a:pt x="13" y="15"/>
                    </a:lnTo>
                    <a:lnTo>
                      <a:pt x="0" y="15"/>
                    </a:lnTo>
                    <a:lnTo>
                      <a:pt x="2" y="1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51" name="Freeform 4321"/>
              <p:cNvSpPr>
                <a:spLocks/>
              </p:cNvSpPr>
              <p:nvPr/>
            </p:nvSpPr>
            <p:spPr bwMode="auto">
              <a:xfrm>
                <a:off x="1845" y="3520"/>
                <a:ext cx="374" cy="89"/>
              </a:xfrm>
              <a:custGeom>
                <a:avLst/>
                <a:gdLst>
                  <a:gd name="T0" fmla="*/ 65 w 374"/>
                  <a:gd name="T1" fmla="*/ 11 h 89"/>
                  <a:gd name="T2" fmla="*/ 49 w 374"/>
                  <a:gd name="T3" fmla="*/ 16 h 89"/>
                  <a:gd name="T4" fmla="*/ 34 w 374"/>
                  <a:gd name="T5" fmla="*/ 29 h 89"/>
                  <a:gd name="T6" fmla="*/ 18 w 374"/>
                  <a:gd name="T7" fmla="*/ 42 h 89"/>
                  <a:gd name="T8" fmla="*/ 5 w 374"/>
                  <a:gd name="T9" fmla="*/ 53 h 89"/>
                  <a:gd name="T10" fmla="*/ 2 w 374"/>
                  <a:gd name="T11" fmla="*/ 55 h 89"/>
                  <a:gd name="T12" fmla="*/ 0 w 374"/>
                  <a:gd name="T13" fmla="*/ 61 h 89"/>
                  <a:gd name="T14" fmla="*/ 2 w 374"/>
                  <a:gd name="T15" fmla="*/ 66 h 89"/>
                  <a:gd name="T16" fmla="*/ 10 w 374"/>
                  <a:gd name="T17" fmla="*/ 71 h 89"/>
                  <a:gd name="T18" fmla="*/ 23 w 374"/>
                  <a:gd name="T19" fmla="*/ 76 h 89"/>
                  <a:gd name="T20" fmla="*/ 47 w 374"/>
                  <a:gd name="T21" fmla="*/ 82 h 89"/>
                  <a:gd name="T22" fmla="*/ 73 w 374"/>
                  <a:gd name="T23" fmla="*/ 84 h 89"/>
                  <a:gd name="T24" fmla="*/ 104 w 374"/>
                  <a:gd name="T25" fmla="*/ 84 h 89"/>
                  <a:gd name="T26" fmla="*/ 138 w 374"/>
                  <a:gd name="T27" fmla="*/ 87 h 89"/>
                  <a:gd name="T28" fmla="*/ 175 w 374"/>
                  <a:gd name="T29" fmla="*/ 87 h 89"/>
                  <a:gd name="T30" fmla="*/ 209 w 374"/>
                  <a:gd name="T31" fmla="*/ 89 h 89"/>
                  <a:gd name="T32" fmla="*/ 243 w 374"/>
                  <a:gd name="T33" fmla="*/ 89 h 89"/>
                  <a:gd name="T34" fmla="*/ 274 w 374"/>
                  <a:gd name="T35" fmla="*/ 89 h 89"/>
                  <a:gd name="T36" fmla="*/ 308 w 374"/>
                  <a:gd name="T37" fmla="*/ 87 h 89"/>
                  <a:gd name="T38" fmla="*/ 337 w 374"/>
                  <a:gd name="T39" fmla="*/ 84 h 89"/>
                  <a:gd name="T40" fmla="*/ 366 w 374"/>
                  <a:gd name="T41" fmla="*/ 74 h 89"/>
                  <a:gd name="T42" fmla="*/ 371 w 374"/>
                  <a:gd name="T43" fmla="*/ 71 h 89"/>
                  <a:gd name="T44" fmla="*/ 374 w 374"/>
                  <a:gd name="T45" fmla="*/ 66 h 89"/>
                  <a:gd name="T46" fmla="*/ 374 w 374"/>
                  <a:gd name="T47" fmla="*/ 55 h 89"/>
                  <a:gd name="T48" fmla="*/ 371 w 374"/>
                  <a:gd name="T49" fmla="*/ 42 h 89"/>
                  <a:gd name="T50" fmla="*/ 366 w 374"/>
                  <a:gd name="T51" fmla="*/ 29 h 89"/>
                  <a:gd name="T52" fmla="*/ 363 w 374"/>
                  <a:gd name="T53" fmla="*/ 21 h 89"/>
                  <a:gd name="T54" fmla="*/ 358 w 374"/>
                  <a:gd name="T55" fmla="*/ 13 h 89"/>
                  <a:gd name="T56" fmla="*/ 350 w 374"/>
                  <a:gd name="T57" fmla="*/ 8 h 89"/>
                  <a:gd name="T58" fmla="*/ 340 w 374"/>
                  <a:gd name="T59" fmla="*/ 6 h 89"/>
                  <a:gd name="T60" fmla="*/ 272 w 374"/>
                  <a:gd name="T61" fmla="*/ 0 h 89"/>
                  <a:gd name="T62" fmla="*/ 204 w 374"/>
                  <a:gd name="T63" fmla="*/ 0 h 89"/>
                  <a:gd name="T64" fmla="*/ 133 w 374"/>
                  <a:gd name="T65" fmla="*/ 3 h 89"/>
                  <a:gd name="T66" fmla="*/ 65 w 374"/>
                  <a:gd name="T67" fmla="*/ 11 h 8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74"/>
                  <a:gd name="T103" fmla="*/ 0 h 89"/>
                  <a:gd name="T104" fmla="*/ 374 w 374"/>
                  <a:gd name="T105" fmla="*/ 89 h 8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74" h="89">
                    <a:moveTo>
                      <a:pt x="65" y="11"/>
                    </a:moveTo>
                    <a:lnTo>
                      <a:pt x="49" y="16"/>
                    </a:lnTo>
                    <a:lnTo>
                      <a:pt x="34" y="29"/>
                    </a:lnTo>
                    <a:lnTo>
                      <a:pt x="18" y="42"/>
                    </a:lnTo>
                    <a:lnTo>
                      <a:pt x="5" y="53"/>
                    </a:lnTo>
                    <a:lnTo>
                      <a:pt x="2" y="55"/>
                    </a:lnTo>
                    <a:lnTo>
                      <a:pt x="0" y="61"/>
                    </a:lnTo>
                    <a:lnTo>
                      <a:pt x="2" y="66"/>
                    </a:lnTo>
                    <a:lnTo>
                      <a:pt x="10" y="71"/>
                    </a:lnTo>
                    <a:lnTo>
                      <a:pt x="23" y="76"/>
                    </a:lnTo>
                    <a:lnTo>
                      <a:pt x="47" y="82"/>
                    </a:lnTo>
                    <a:lnTo>
                      <a:pt x="73" y="84"/>
                    </a:lnTo>
                    <a:lnTo>
                      <a:pt x="104" y="84"/>
                    </a:lnTo>
                    <a:lnTo>
                      <a:pt x="138" y="87"/>
                    </a:lnTo>
                    <a:lnTo>
                      <a:pt x="175" y="87"/>
                    </a:lnTo>
                    <a:lnTo>
                      <a:pt x="209" y="89"/>
                    </a:lnTo>
                    <a:lnTo>
                      <a:pt x="243" y="89"/>
                    </a:lnTo>
                    <a:lnTo>
                      <a:pt x="274" y="89"/>
                    </a:lnTo>
                    <a:lnTo>
                      <a:pt x="308" y="87"/>
                    </a:lnTo>
                    <a:lnTo>
                      <a:pt x="337" y="84"/>
                    </a:lnTo>
                    <a:lnTo>
                      <a:pt x="366" y="74"/>
                    </a:lnTo>
                    <a:lnTo>
                      <a:pt x="371" y="71"/>
                    </a:lnTo>
                    <a:lnTo>
                      <a:pt x="374" y="66"/>
                    </a:lnTo>
                    <a:lnTo>
                      <a:pt x="374" y="55"/>
                    </a:lnTo>
                    <a:lnTo>
                      <a:pt x="371" y="42"/>
                    </a:lnTo>
                    <a:lnTo>
                      <a:pt x="366" y="29"/>
                    </a:lnTo>
                    <a:lnTo>
                      <a:pt x="363" y="21"/>
                    </a:lnTo>
                    <a:lnTo>
                      <a:pt x="358" y="13"/>
                    </a:lnTo>
                    <a:lnTo>
                      <a:pt x="350" y="8"/>
                    </a:lnTo>
                    <a:lnTo>
                      <a:pt x="340" y="6"/>
                    </a:lnTo>
                    <a:lnTo>
                      <a:pt x="272" y="0"/>
                    </a:lnTo>
                    <a:lnTo>
                      <a:pt x="204" y="0"/>
                    </a:lnTo>
                    <a:lnTo>
                      <a:pt x="133" y="3"/>
                    </a:lnTo>
                    <a:lnTo>
                      <a:pt x="65" y="11"/>
                    </a:lnTo>
                    <a:close/>
                  </a:path>
                </a:pathLst>
              </a:custGeom>
              <a:solidFill>
                <a:srgbClr val="504A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52" name="Freeform 4322"/>
              <p:cNvSpPr>
                <a:spLocks/>
              </p:cNvSpPr>
              <p:nvPr/>
            </p:nvSpPr>
            <p:spPr bwMode="auto">
              <a:xfrm>
                <a:off x="1850" y="3523"/>
                <a:ext cx="369" cy="71"/>
              </a:xfrm>
              <a:custGeom>
                <a:avLst/>
                <a:gdLst>
                  <a:gd name="T0" fmla="*/ 60 w 369"/>
                  <a:gd name="T1" fmla="*/ 5 h 71"/>
                  <a:gd name="T2" fmla="*/ 47 w 369"/>
                  <a:gd name="T3" fmla="*/ 10 h 71"/>
                  <a:gd name="T4" fmla="*/ 34 w 369"/>
                  <a:gd name="T5" fmla="*/ 16 h 71"/>
                  <a:gd name="T6" fmla="*/ 16 w 369"/>
                  <a:gd name="T7" fmla="*/ 34 h 71"/>
                  <a:gd name="T8" fmla="*/ 8 w 369"/>
                  <a:gd name="T9" fmla="*/ 42 h 71"/>
                  <a:gd name="T10" fmla="*/ 0 w 369"/>
                  <a:gd name="T11" fmla="*/ 47 h 71"/>
                  <a:gd name="T12" fmla="*/ 0 w 369"/>
                  <a:gd name="T13" fmla="*/ 55 h 71"/>
                  <a:gd name="T14" fmla="*/ 0 w 369"/>
                  <a:gd name="T15" fmla="*/ 55 h 71"/>
                  <a:gd name="T16" fmla="*/ 5 w 369"/>
                  <a:gd name="T17" fmla="*/ 58 h 71"/>
                  <a:gd name="T18" fmla="*/ 65 w 369"/>
                  <a:gd name="T19" fmla="*/ 63 h 71"/>
                  <a:gd name="T20" fmla="*/ 120 w 369"/>
                  <a:gd name="T21" fmla="*/ 68 h 71"/>
                  <a:gd name="T22" fmla="*/ 178 w 369"/>
                  <a:gd name="T23" fmla="*/ 71 h 71"/>
                  <a:gd name="T24" fmla="*/ 238 w 369"/>
                  <a:gd name="T25" fmla="*/ 71 h 71"/>
                  <a:gd name="T26" fmla="*/ 303 w 369"/>
                  <a:gd name="T27" fmla="*/ 68 h 71"/>
                  <a:gd name="T28" fmla="*/ 332 w 369"/>
                  <a:gd name="T29" fmla="*/ 65 h 71"/>
                  <a:gd name="T30" fmla="*/ 361 w 369"/>
                  <a:gd name="T31" fmla="*/ 58 h 71"/>
                  <a:gd name="T32" fmla="*/ 366 w 369"/>
                  <a:gd name="T33" fmla="*/ 55 h 71"/>
                  <a:gd name="T34" fmla="*/ 369 w 369"/>
                  <a:gd name="T35" fmla="*/ 52 h 71"/>
                  <a:gd name="T36" fmla="*/ 366 w 369"/>
                  <a:gd name="T37" fmla="*/ 42 h 71"/>
                  <a:gd name="T38" fmla="*/ 361 w 369"/>
                  <a:gd name="T39" fmla="*/ 31 h 71"/>
                  <a:gd name="T40" fmla="*/ 356 w 369"/>
                  <a:gd name="T41" fmla="*/ 21 h 71"/>
                  <a:gd name="T42" fmla="*/ 350 w 369"/>
                  <a:gd name="T43" fmla="*/ 8 h 71"/>
                  <a:gd name="T44" fmla="*/ 345 w 369"/>
                  <a:gd name="T45" fmla="*/ 5 h 71"/>
                  <a:gd name="T46" fmla="*/ 335 w 369"/>
                  <a:gd name="T47" fmla="*/ 3 h 71"/>
                  <a:gd name="T48" fmla="*/ 199 w 369"/>
                  <a:gd name="T49" fmla="*/ 0 h 71"/>
                  <a:gd name="T50" fmla="*/ 128 w 369"/>
                  <a:gd name="T51" fmla="*/ 0 h 71"/>
                  <a:gd name="T52" fmla="*/ 60 w 369"/>
                  <a:gd name="T53" fmla="*/ 5 h 7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69"/>
                  <a:gd name="T82" fmla="*/ 0 h 71"/>
                  <a:gd name="T83" fmla="*/ 369 w 369"/>
                  <a:gd name="T84" fmla="*/ 71 h 71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69" h="71">
                    <a:moveTo>
                      <a:pt x="60" y="5"/>
                    </a:moveTo>
                    <a:lnTo>
                      <a:pt x="47" y="10"/>
                    </a:lnTo>
                    <a:lnTo>
                      <a:pt x="34" y="16"/>
                    </a:lnTo>
                    <a:lnTo>
                      <a:pt x="16" y="34"/>
                    </a:lnTo>
                    <a:lnTo>
                      <a:pt x="8" y="42"/>
                    </a:lnTo>
                    <a:lnTo>
                      <a:pt x="0" y="47"/>
                    </a:lnTo>
                    <a:lnTo>
                      <a:pt x="0" y="55"/>
                    </a:lnTo>
                    <a:lnTo>
                      <a:pt x="5" y="58"/>
                    </a:lnTo>
                    <a:lnTo>
                      <a:pt x="65" y="63"/>
                    </a:lnTo>
                    <a:lnTo>
                      <a:pt x="120" y="68"/>
                    </a:lnTo>
                    <a:lnTo>
                      <a:pt x="178" y="71"/>
                    </a:lnTo>
                    <a:lnTo>
                      <a:pt x="238" y="71"/>
                    </a:lnTo>
                    <a:lnTo>
                      <a:pt x="303" y="68"/>
                    </a:lnTo>
                    <a:lnTo>
                      <a:pt x="332" y="65"/>
                    </a:lnTo>
                    <a:lnTo>
                      <a:pt x="361" y="58"/>
                    </a:lnTo>
                    <a:lnTo>
                      <a:pt x="366" y="55"/>
                    </a:lnTo>
                    <a:lnTo>
                      <a:pt x="369" y="52"/>
                    </a:lnTo>
                    <a:lnTo>
                      <a:pt x="366" y="42"/>
                    </a:lnTo>
                    <a:lnTo>
                      <a:pt x="361" y="31"/>
                    </a:lnTo>
                    <a:lnTo>
                      <a:pt x="356" y="21"/>
                    </a:lnTo>
                    <a:lnTo>
                      <a:pt x="350" y="8"/>
                    </a:lnTo>
                    <a:lnTo>
                      <a:pt x="345" y="5"/>
                    </a:lnTo>
                    <a:lnTo>
                      <a:pt x="335" y="3"/>
                    </a:lnTo>
                    <a:lnTo>
                      <a:pt x="199" y="0"/>
                    </a:lnTo>
                    <a:lnTo>
                      <a:pt x="128" y="0"/>
                    </a:lnTo>
                    <a:lnTo>
                      <a:pt x="60" y="5"/>
                    </a:lnTo>
                    <a:close/>
                  </a:path>
                </a:pathLst>
              </a:custGeom>
              <a:solidFill>
                <a:srgbClr val="BCB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53" name="Freeform 4323"/>
              <p:cNvSpPr>
                <a:spLocks/>
              </p:cNvSpPr>
              <p:nvPr/>
            </p:nvSpPr>
            <p:spPr bwMode="auto">
              <a:xfrm>
                <a:off x="1907" y="3533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3 w 8"/>
                  <a:gd name="T3" fmla="*/ 3 h 8"/>
                  <a:gd name="T4" fmla="*/ 0 w 8"/>
                  <a:gd name="T5" fmla="*/ 6 h 8"/>
                  <a:gd name="T6" fmla="*/ 0 w 8"/>
                  <a:gd name="T7" fmla="*/ 6 h 8"/>
                  <a:gd name="T8" fmla="*/ 3 w 8"/>
                  <a:gd name="T9" fmla="*/ 8 h 8"/>
                  <a:gd name="T10" fmla="*/ 6 w 8"/>
                  <a:gd name="T11" fmla="*/ 8 h 8"/>
                  <a:gd name="T12" fmla="*/ 8 w 8"/>
                  <a:gd name="T13" fmla="*/ 8 h 8"/>
                  <a:gd name="T14" fmla="*/ 8 w 8"/>
                  <a:gd name="T15" fmla="*/ 6 h 8"/>
                  <a:gd name="T16" fmla="*/ 8 w 8"/>
                  <a:gd name="T17" fmla="*/ 6 h 8"/>
                  <a:gd name="T18" fmla="*/ 8 w 8"/>
                  <a:gd name="T19" fmla="*/ 3 h 8"/>
                  <a:gd name="T20" fmla="*/ 8 w 8"/>
                  <a:gd name="T21" fmla="*/ 3 h 8"/>
                  <a:gd name="T22" fmla="*/ 8 w 8"/>
                  <a:gd name="T23" fmla="*/ 0 h 8"/>
                  <a:gd name="T24" fmla="*/ 6 w 8"/>
                  <a:gd name="T25" fmla="*/ 0 h 8"/>
                  <a:gd name="T26" fmla="*/ 3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54" name="Freeform 4324"/>
              <p:cNvSpPr>
                <a:spLocks/>
              </p:cNvSpPr>
              <p:nvPr/>
            </p:nvSpPr>
            <p:spPr bwMode="auto">
              <a:xfrm>
                <a:off x="1897" y="3541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3 h 8"/>
                  <a:gd name="T4" fmla="*/ 3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3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6 h 8"/>
                  <a:gd name="T18" fmla="*/ 8 w 10"/>
                  <a:gd name="T19" fmla="*/ 6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55" name="Freeform 4325"/>
              <p:cNvSpPr>
                <a:spLocks/>
              </p:cNvSpPr>
              <p:nvPr/>
            </p:nvSpPr>
            <p:spPr bwMode="auto">
              <a:xfrm>
                <a:off x="1886" y="3549"/>
                <a:ext cx="11" cy="8"/>
              </a:xfrm>
              <a:custGeom>
                <a:avLst/>
                <a:gdLst>
                  <a:gd name="T0" fmla="*/ 3 w 11"/>
                  <a:gd name="T1" fmla="*/ 3 h 8"/>
                  <a:gd name="T2" fmla="*/ 3 w 11"/>
                  <a:gd name="T3" fmla="*/ 3 h 8"/>
                  <a:gd name="T4" fmla="*/ 0 w 11"/>
                  <a:gd name="T5" fmla="*/ 5 h 8"/>
                  <a:gd name="T6" fmla="*/ 0 w 11"/>
                  <a:gd name="T7" fmla="*/ 5 h 8"/>
                  <a:gd name="T8" fmla="*/ 0 w 11"/>
                  <a:gd name="T9" fmla="*/ 8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8 w 11"/>
                  <a:gd name="T19" fmla="*/ 5 h 8"/>
                  <a:gd name="T20" fmla="*/ 11 w 11"/>
                  <a:gd name="T21" fmla="*/ 3 h 8"/>
                  <a:gd name="T22" fmla="*/ 11 w 11"/>
                  <a:gd name="T23" fmla="*/ 3 h 8"/>
                  <a:gd name="T24" fmla="*/ 8 w 11"/>
                  <a:gd name="T25" fmla="*/ 0 h 8"/>
                  <a:gd name="T26" fmla="*/ 3 w 11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56" name="Freeform 4326"/>
              <p:cNvSpPr>
                <a:spLocks/>
              </p:cNvSpPr>
              <p:nvPr/>
            </p:nvSpPr>
            <p:spPr bwMode="auto">
              <a:xfrm>
                <a:off x="1873" y="3560"/>
                <a:ext cx="11" cy="7"/>
              </a:xfrm>
              <a:custGeom>
                <a:avLst/>
                <a:gdLst>
                  <a:gd name="T0" fmla="*/ 6 w 11"/>
                  <a:gd name="T1" fmla="*/ 0 h 7"/>
                  <a:gd name="T2" fmla="*/ 6 w 11"/>
                  <a:gd name="T3" fmla="*/ 2 h 7"/>
                  <a:gd name="T4" fmla="*/ 3 w 11"/>
                  <a:gd name="T5" fmla="*/ 2 h 7"/>
                  <a:gd name="T6" fmla="*/ 3 w 11"/>
                  <a:gd name="T7" fmla="*/ 5 h 7"/>
                  <a:gd name="T8" fmla="*/ 0 w 11"/>
                  <a:gd name="T9" fmla="*/ 5 h 7"/>
                  <a:gd name="T10" fmla="*/ 3 w 11"/>
                  <a:gd name="T11" fmla="*/ 7 h 7"/>
                  <a:gd name="T12" fmla="*/ 6 w 11"/>
                  <a:gd name="T13" fmla="*/ 7 h 7"/>
                  <a:gd name="T14" fmla="*/ 8 w 11"/>
                  <a:gd name="T15" fmla="*/ 7 h 7"/>
                  <a:gd name="T16" fmla="*/ 11 w 11"/>
                  <a:gd name="T17" fmla="*/ 5 h 7"/>
                  <a:gd name="T18" fmla="*/ 11 w 11"/>
                  <a:gd name="T19" fmla="*/ 5 h 7"/>
                  <a:gd name="T20" fmla="*/ 11 w 11"/>
                  <a:gd name="T21" fmla="*/ 2 h 7"/>
                  <a:gd name="T22" fmla="*/ 11 w 11"/>
                  <a:gd name="T23" fmla="*/ 0 h 7"/>
                  <a:gd name="T24" fmla="*/ 11 w 11"/>
                  <a:gd name="T25" fmla="*/ 0 h 7"/>
                  <a:gd name="T26" fmla="*/ 8 w 11"/>
                  <a:gd name="T27" fmla="*/ 0 h 7"/>
                  <a:gd name="T28" fmla="*/ 6 w 11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7"/>
                  <a:gd name="T47" fmla="*/ 11 w 11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7">
                    <a:moveTo>
                      <a:pt x="6" y="0"/>
                    </a:moveTo>
                    <a:lnTo>
                      <a:pt x="6" y="2"/>
                    </a:lnTo>
                    <a:lnTo>
                      <a:pt x="3" y="2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8" y="7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57" name="Freeform 4327"/>
              <p:cNvSpPr>
                <a:spLocks/>
              </p:cNvSpPr>
              <p:nvPr/>
            </p:nvSpPr>
            <p:spPr bwMode="auto">
              <a:xfrm>
                <a:off x="1863" y="3567"/>
                <a:ext cx="10" cy="11"/>
              </a:xfrm>
              <a:custGeom>
                <a:avLst/>
                <a:gdLst>
                  <a:gd name="T0" fmla="*/ 3 w 10"/>
                  <a:gd name="T1" fmla="*/ 3 h 11"/>
                  <a:gd name="T2" fmla="*/ 3 w 10"/>
                  <a:gd name="T3" fmla="*/ 6 h 11"/>
                  <a:gd name="T4" fmla="*/ 0 w 10"/>
                  <a:gd name="T5" fmla="*/ 6 h 11"/>
                  <a:gd name="T6" fmla="*/ 0 w 10"/>
                  <a:gd name="T7" fmla="*/ 8 h 11"/>
                  <a:gd name="T8" fmla="*/ 0 w 10"/>
                  <a:gd name="T9" fmla="*/ 8 h 11"/>
                  <a:gd name="T10" fmla="*/ 3 w 10"/>
                  <a:gd name="T11" fmla="*/ 11 h 11"/>
                  <a:gd name="T12" fmla="*/ 3 w 10"/>
                  <a:gd name="T13" fmla="*/ 11 h 11"/>
                  <a:gd name="T14" fmla="*/ 5 w 10"/>
                  <a:gd name="T15" fmla="*/ 11 h 11"/>
                  <a:gd name="T16" fmla="*/ 8 w 10"/>
                  <a:gd name="T17" fmla="*/ 8 h 11"/>
                  <a:gd name="T18" fmla="*/ 8 w 10"/>
                  <a:gd name="T19" fmla="*/ 8 h 11"/>
                  <a:gd name="T20" fmla="*/ 10 w 10"/>
                  <a:gd name="T21" fmla="*/ 6 h 11"/>
                  <a:gd name="T22" fmla="*/ 10 w 10"/>
                  <a:gd name="T23" fmla="*/ 3 h 11"/>
                  <a:gd name="T24" fmla="*/ 10 w 10"/>
                  <a:gd name="T25" fmla="*/ 3 h 11"/>
                  <a:gd name="T26" fmla="*/ 8 w 10"/>
                  <a:gd name="T27" fmla="*/ 0 h 11"/>
                  <a:gd name="T28" fmla="*/ 3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3" y="3"/>
                    </a:moveTo>
                    <a:lnTo>
                      <a:pt x="3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11"/>
                    </a:lnTo>
                    <a:lnTo>
                      <a:pt x="5" y="11"/>
                    </a:lnTo>
                    <a:lnTo>
                      <a:pt x="8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58" name="Freeform 4328"/>
              <p:cNvSpPr>
                <a:spLocks/>
              </p:cNvSpPr>
              <p:nvPr/>
            </p:nvSpPr>
            <p:spPr bwMode="auto">
              <a:xfrm>
                <a:off x="1920" y="3533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6 h 8"/>
                  <a:gd name="T8" fmla="*/ 0 w 8"/>
                  <a:gd name="T9" fmla="*/ 6 h 8"/>
                  <a:gd name="T10" fmla="*/ 3 w 8"/>
                  <a:gd name="T11" fmla="*/ 8 h 8"/>
                  <a:gd name="T12" fmla="*/ 3 w 8"/>
                  <a:gd name="T13" fmla="*/ 8 h 8"/>
                  <a:gd name="T14" fmla="*/ 6 w 8"/>
                  <a:gd name="T15" fmla="*/ 8 h 8"/>
                  <a:gd name="T16" fmla="*/ 8 w 8"/>
                  <a:gd name="T17" fmla="*/ 6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6 w 8"/>
                  <a:gd name="T27" fmla="*/ 0 h 8"/>
                  <a:gd name="T28" fmla="*/ 3 w 8"/>
                  <a:gd name="T29" fmla="*/ 3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3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59" name="Freeform 4329"/>
              <p:cNvSpPr>
                <a:spLocks/>
              </p:cNvSpPr>
              <p:nvPr/>
            </p:nvSpPr>
            <p:spPr bwMode="auto">
              <a:xfrm>
                <a:off x="1910" y="3541"/>
                <a:ext cx="8" cy="8"/>
              </a:xfrm>
              <a:custGeom>
                <a:avLst/>
                <a:gdLst>
                  <a:gd name="T0" fmla="*/ 3 w 8"/>
                  <a:gd name="T1" fmla="*/ 0 h 8"/>
                  <a:gd name="T2" fmla="*/ 3 w 8"/>
                  <a:gd name="T3" fmla="*/ 3 h 8"/>
                  <a:gd name="T4" fmla="*/ 0 w 8"/>
                  <a:gd name="T5" fmla="*/ 3 h 8"/>
                  <a:gd name="T6" fmla="*/ 0 w 8"/>
                  <a:gd name="T7" fmla="*/ 6 h 8"/>
                  <a:gd name="T8" fmla="*/ 0 w 8"/>
                  <a:gd name="T9" fmla="*/ 6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6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60" name="Freeform 4330"/>
              <p:cNvSpPr>
                <a:spLocks/>
              </p:cNvSpPr>
              <p:nvPr/>
            </p:nvSpPr>
            <p:spPr bwMode="auto">
              <a:xfrm>
                <a:off x="1900" y="3549"/>
                <a:ext cx="7" cy="8"/>
              </a:xfrm>
              <a:custGeom>
                <a:avLst/>
                <a:gdLst>
                  <a:gd name="T0" fmla="*/ 2 w 7"/>
                  <a:gd name="T1" fmla="*/ 3 h 8"/>
                  <a:gd name="T2" fmla="*/ 2 w 7"/>
                  <a:gd name="T3" fmla="*/ 3 h 8"/>
                  <a:gd name="T4" fmla="*/ 0 w 7"/>
                  <a:gd name="T5" fmla="*/ 5 h 8"/>
                  <a:gd name="T6" fmla="*/ 0 w 7"/>
                  <a:gd name="T7" fmla="*/ 5 h 8"/>
                  <a:gd name="T8" fmla="*/ 0 w 7"/>
                  <a:gd name="T9" fmla="*/ 8 h 8"/>
                  <a:gd name="T10" fmla="*/ 2 w 7"/>
                  <a:gd name="T11" fmla="*/ 8 h 8"/>
                  <a:gd name="T12" fmla="*/ 5 w 7"/>
                  <a:gd name="T13" fmla="*/ 8 h 8"/>
                  <a:gd name="T14" fmla="*/ 5 w 7"/>
                  <a:gd name="T15" fmla="*/ 8 h 8"/>
                  <a:gd name="T16" fmla="*/ 7 w 7"/>
                  <a:gd name="T17" fmla="*/ 8 h 8"/>
                  <a:gd name="T18" fmla="*/ 7 w 7"/>
                  <a:gd name="T19" fmla="*/ 5 h 8"/>
                  <a:gd name="T20" fmla="*/ 7 w 7"/>
                  <a:gd name="T21" fmla="*/ 3 h 8"/>
                  <a:gd name="T22" fmla="*/ 7 w 7"/>
                  <a:gd name="T23" fmla="*/ 3 h 8"/>
                  <a:gd name="T24" fmla="*/ 7 w 7"/>
                  <a:gd name="T25" fmla="*/ 3 h 8"/>
                  <a:gd name="T26" fmla="*/ 5 w 7"/>
                  <a:gd name="T27" fmla="*/ 0 h 8"/>
                  <a:gd name="T28" fmla="*/ 2 w 7"/>
                  <a:gd name="T29" fmla="*/ 3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8"/>
                  <a:gd name="T47" fmla="*/ 7 w 7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8">
                    <a:moveTo>
                      <a:pt x="2" y="3"/>
                    </a:moveTo>
                    <a:lnTo>
                      <a:pt x="2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61" name="Freeform 4331"/>
              <p:cNvSpPr>
                <a:spLocks/>
              </p:cNvSpPr>
              <p:nvPr/>
            </p:nvSpPr>
            <p:spPr bwMode="auto">
              <a:xfrm>
                <a:off x="1886" y="3560"/>
                <a:ext cx="11" cy="7"/>
              </a:xfrm>
              <a:custGeom>
                <a:avLst/>
                <a:gdLst>
                  <a:gd name="T0" fmla="*/ 6 w 11"/>
                  <a:gd name="T1" fmla="*/ 0 h 7"/>
                  <a:gd name="T2" fmla="*/ 6 w 11"/>
                  <a:gd name="T3" fmla="*/ 2 h 7"/>
                  <a:gd name="T4" fmla="*/ 3 w 11"/>
                  <a:gd name="T5" fmla="*/ 2 h 7"/>
                  <a:gd name="T6" fmla="*/ 3 w 11"/>
                  <a:gd name="T7" fmla="*/ 5 h 7"/>
                  <a:gd name="T8" fmla="*/ 0 w 11"/>
                  <a:gd name="T9" fmla="*/ 5 h 7"/>
                  <a:gd name="T10" fmla="*/ 3 w 11"/>
                  <a:gd name="T11" fmla="*/ 7 h 7"/>
                  <a:gd name="T12" fmla="*/ 6 w 11"/>
                  <a:gd name="T13" fmla="*/ 7 h 7"/>
                  <a:gd name="T14" fmla="*/ 8 w 11"/>
                  <a:gd name="T15" fmla="*/ 7 h 7"/>
                  <a:gd name="T16" fmla="*/ 11 w 11"/>
                  <a:gd name="T17" fmla="*/ 5 h 7"/>
                  <a:gd name="T18" fmla="*/ 11 w 11"/>
                  <a:gd name="T19" fmla="*/ 5 h 7"/>
                  <a:gd name="T20" fmla="*/ 11 w 11"/>
                  <a:gd name="T21" fmla="*/ 2 h 7"/>
                  <a:gd name="T22" fmla="*/ 11 w 11"/>
                  <a:gd name="T23" fmla="*/ 2 h 7"/>
                  <a:gd name="T24" fmla="*/ 11 w 11"/>
                  <a:gd name="T25" fmla="*/ 0 h 7"/>
                  <a:gd name="T26" fmla="*/ 8 w 11"/>
                  <a:gd name="T27" fmla="*/ 0 h 7"/>
                  <a:gd name="T28" fmla="*/ 6 w 11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7"/>
                  <a:gd name="T47" fmla="*/ 11 w 11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7">
                    <a:moveTo>
                      <a:pt x="6" y="0"/>
                    </a:moveTo>
                    <a:lnTo>
                      <a:pt x="6" y="2"/>
                    </a:lnTo>
                    <a:lnTo>
                      <a:pt x="3" y="2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8" y="7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62" name="Freeform 4332"/>
              <p:cNvSpPr>
                <a:spLocks/>
              </p:cNvSpPr>
              <p:nvPr/>
            </p:nvSpPr>
            <p:spPr bwMode="auto">
              <a:xfrm>
                <a:off x="1876" y="3570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3 h 8"/>
                  <a:gd name="T4" fmla="*/ 0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3 w 10"/>
                  <a:gd name="T11" fmla="*/ 8 h 8"/>
                  <a:gd name="T12" fmla="*/ 3 w 10"/>
                  <a:gd name="T13" fmla="*/ 8 h 8"/>
                  <a:gd name="T14" fmla="*/ 5 w 10"/>
                  <a:gd name="T15" fmla="*/ 8 h 8"/>
                  <a:gd name="T16" fmla="*/ 8 w 10"/>
                  <a:gd name="T17" fmla="*/ 5 h 8"/>
                  <a:gd name="T18" fmla="*/ 8 w 10"/>
                  <a:gd name="T19" fmla="*/ 5 h 8"/>
                  <a:gd name="T20" fmla="*/ 8 w 10"/>
                  <a:gd name="T21" fmla="*/ 3 h 8"/>
                  <a:gd name="T22" fmla="*/ 10 w 10"/>
                  <a:gd name="T23" fmla="*/ 0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63" name="Freeform 4333"/>
              <p:cNvSpPr>
                <a:spLocks/>
              </p:cNvSpPr>
              <p:nvPr/>
            </p:nvSpPr>
            <p:spPr bwMode="auto">
              <a:xfrm>
                <a:off x="1931" y="3533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3 h 8"/>
                  <a:gd name="T4" fmla="*/ 3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3 w 10"/>
                  <a:gd name="T11" fmla="*/ 6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6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64" name="Freeform 4334"/>
              <p:cNvSpPr>
                <a:spLocks/>
              </p:cNvSpPr>
              <p:nvPr/>
            </p:nvSpPr>
            <p:spPr bwMode="auto">
              <a:xfrm>
                <a:off x="1923" y="3541"/>
                <a:ext cx="8" cy="8"/>
              </a:xfrm>
              <a:custGeom>
                <a:avLst/>
                <a:gdLst>
                  <a:gd name="T0" fmla="*/ 3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6 h 8"/>
                  <a:gd name="T8" fmla="*/ 0 w 8"/>
                  <a:gd name="T9" fmla="*/ 6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6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65" name="Freeform 4335"/>
              <p:cNvSpPr>
                <a:spLocks/>
              </p:cNvSpPr>
              <p:nvPr/>
            </p:nvSpPr>
            <p:spPr bwMode="auto">
              <a:xfrm>
                <a:off x="1913" y="3549"/>
                <a:ext cx="7" cy="8"/>
              </a:xfrm>
              <a:custGeom>
                <a:avLst/>
                <a:gdLst>
                  <a:gd name="T0" fmla="*/ 2 w 7"/>
                  <a:gd name="T1" fmla="*/ 3 h 8"/>
                  <a:gd name="T2" fmla="*/ 2 w 7"/>
                  <a:gd name="T3" fmla="*/ 3 h 8"/>
                  <a:gd name="T4" fmla="*/ 0 w 7"/>
                  <a:gd name="T5" fmla="*/ 5 h 8"/>
                  <a:gd name="T6" fmla="*/ 0 w 7"/>
                  <a:gd name="T7" fmla="*/ 8 h 8"/>
                  <a:gd name="T8" fmla="*/ 0 w 7"/>
                  <a:gd name="T9" fmla="*/ 8 h 8"/>
                  <a:gd name="T10" fmla="*/ 2 w 7"/>
                  <a:gd name="T11" fmla="*/ 8 h 8"/>
                  <a:gd name="T12" fmla="*/ 5 w 7"/>
                  <a:gd name="T13" fmla="*/ 8 h 8"/>
                  <a:gd name="T14" fmla="*/ 5 w 7"/>
                  <a:gd name="T15" fmla="*/ 8 h 8"/>
                  <a:gd name="T16" fmla="*/ 7 w 7"/>
                  <a:gd name="T17" fmla="*/ 8 h 8"/>
                  <a:gd name="T18" fmla="*/ 7 w 7"/>
                  <a:gd name="T19" fmla="*/ 5 h 8"/>
                  <a:gd name="T20" fmla="*/ 7 w 7"/>
                  <a:gd name="T21" fmla="*/ 3 h 8"/>
                  <a:gd name="T22" fmla="*/ 7 w 7"/>
                  <a:gd name="T23" fmla="*/ 3 h 8"/>
                  <a:gd name="T24" fmla="*/ 5 w 7"/>
                  <a:gd name="T25" fmla="*/ 0 h 8"/>
                  <a:gd name="T26" fmla="*/ 2 w 7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8"/>
                  <a:gd name="T44" fmla="*/ 7 w 7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8">
                    <a:moveTo>
                      <a:pt x="2" y="3"/>
                    </a:moveTo>
                    <a:lnTo>
                      <a:pt x="2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66" name="Freeform 4336"/>
              <p:cNvSpPr>
                <a:spLocks/>
              </p:cNvSpPr>
              <p:nvPr/>
            </p:nvSpPr>
            <p:spPr bwMode="auto">
              <a:xfrm>
                <a:off x="1900" y="3560"/>
                <a:ext cx="10" cy="7"/>
              </a:xfrm>
              <a:custGeom>
                <a:avLst/>
                <a:gdLst>
                  <a:gd name="T0" fmla="*/ 5 w 10"/>
                  <a:gd name="T1" fmla="*/ 0 h 7"/>
                  <a:gd name="T2" fmla="*/ 2 w 10"/>
                  <a:gd name="T3" fmla="*/ 2 h 7"/>
                  <a:gd name="T4" fmla="*/ 2 w 10"/>
                  <a:gd name="T5" fmla="*/ 2 h 7"/>
                  <a:gd name="T6" fmla="*/ 2 w 10"/>
                  <a:gd name="T7" fmla="*/ 5 h 7"/>
                  <a:gd name="T8" fmla="*/ 0 w 10"/>
                  <a:gd name="T9" fmla="*/ 5 h 7"/>
                  <a:gd name="T10" fmla="*/ 2 w 10"/>
                  <a:gd name="T11" fmla="*/ 7 h 7"/>
                  <a:gd name="T12" fmla="*/ 5 w 10"/>
                  <a:gd name="T13" fmla="*/ 7 h 7"/>
                  <a:gd name="T14" fmla="*/ 7 w 10"/>
                  <a:gd name="T15" fmla="*/ 7 h 7"/>
                  <a:gd name="T16" fmla="*/ 10 w 10"/>
                  <a:gd name="T17" fmla="*/ 5 h 7"/>
                  <a:gd name="T18" fmla="*/ 10 w 10"/>
                  <a:gd name="T19" fmla="*/ 5 h 7"/>
                  <a:gd name="T20" fmla="*/ 10 w 10"/>
                  <a:gd name="T21" fmla="*/ 2 h 7"/>
                  <a:gd name="T22" fmla="*/ 10 w 10"/>
                  <a:gd name="T23" fmla="*/ 2 h 7"/>
                  <a:gd name="T24" fmla="*/ 10 w 10"/>
                  <a:gd name="T25" fmla="*/ 0 h 7"/>
                  <a:gd name="T26" fmla="*/ 7 w 10"/>
                  <a:gd name="T27" fmla="*/ 0 h 7"/>
                  <a:gd name="T28" fmla="*/ 5 w 10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7"/>
                  <a:gd name="T47" fmla="*/ 10 w 10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7">
                    <a:moveTo>
                      <a:pt x="5" y="0"/>
                    </a:moveTo>
                    <a:lnTo>
                      <a:pt x="2" y="2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7" y="7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67" name="Freeform 4337"/>
              <p:cNvSpPr>
                <a:spLocks/>
              </p:cNvSpPr>
              <p:nvPr/>
            </p:nvSpPr>
            <p:spPr bwMode="auto">
              <a:xfrm>
                <a:off x="1889" y="3570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68" name="Freeform 4338"/>
              <p:cNvSpPr>
                <a:spLocks/>
              </p:cNvSpPr>
              <p:nvPr/>
            </p:nvSpPr>
            <p:spPr bwMode="auto">
              <a:xfrm>
                <a:off x="1944" y="3533"/>
                <a:ext cx="8" cy="6"/>
              </a:xfrm>
              <a:custGeom>
                <a:avLst/>
                <a:gdLst>
                  <a:gd name="T0" fmla="*/ 3 w 8"/>
                  <a:gd name="T1" fmla="*/ 0 h 6"/>
                  <a:gd name="T2" fmla="*/ 3 w 8"/>
                  <a:gd name="T3" fmla="*/ 3 h 6"/>
                  <a:gd name="T4" fmla="*/ 0 w 8"/>
                  <a:gd name="T5" fmla="*/ 3 h 6"/>
                  <a:gd name="T6" fmla="*/ 0 w 8"/>
                  <a:gd name="T7" fmla="*/ 6 h 6"/>
                  <a:gd name="T8" fmla="*/ 0 w 8"/>
                  <a:gd name="T9" fmla="*/ 6 h 6"/>
                  <a:gd name="T10" fmla="*/ 3 w 8"/>
                  <a:gd name="T11" fmla="*/ 6 h 6"/>
                  <a:gd name="T12" fmla="*/ 5 w 8"/>
                  <a:gd name="T13" fmla="*/ 6 h 6"/>
                  <a:gd name="T14" fmla="*/ 8 w 8"/>
                  <a:gd name="T15" fmla="*/ 6 h 6"/>
                  <a:gd name="T16" fmla="*/ 8 w 8"/>
                  <a:gd name="T17" fmla="*/ 6 h 6"/>
                  <a:gd name="T18" fmla="*/ 8 w 8"/>
                  <a:gd name="T19" fmla="*/ 6 h 6"/>
                  <a:gd name="T20" fmla="*/ 8 w 8"/>
                  <a:gd name="T21" fmla="*/ 3 h 6"/>
                  <a:gd name="T22" fmla="*/ 8 w 8"/>
                  <a:gd name="T23" fmla="*/ 3 h 6"/>
                  <a:gd name="T24" fmla="*/ 8 w 8"/>
                  <a:gd name="T25" fmla="*/ 0 h 6"/>
                  <a:gd name="T26" fmla="*/ 5 w 8"/>
                  <a:gd name="T27" fmla="*/ 0 h 6"/>
                  <a:gd name="T28" fmla="*/ 3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69" name="Freeform 4339"/>
              <p:cNvSpPr>
                <a:spLocks/>
              </p:cNvSpPr>
              <p:nvPr/>
            </p:nvSpPr>
            <p:spPr bwMode="auto">
              <a:xfrm>
                <a:off x="1936" y="3541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6 h 8"/>
                  <a:gd name="T8" fmla="*/ 0 w 8"/>
                  <a:gd name="T9" fmla="*/ 6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6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70" name="Freeform 4340"/>
              <p:cNvSpPr>
                <a:spLocks/>
              </p:cNvSpPr>
              <p:nvPr/>
            </p:nvSpPr>
            <p:spPr bwMode="auto">
              <a:xfrm>
                <a:off x="1926" y="3549"/>
                <a:ext cx="8" cy="8"/>
              </a:xfrm>
              <a:custGeom>
                <a:avLst/>
                <a:gdLst>
                  <a:gd name="T0" fmla="*/ 2 w 8"/>
                  <a:gd name="T1" fmla="*/ 3 h 8"/>
                  <a:gd name="T2" fmla="*/ 2 w 8"/>
                  <a:gd name="T3" fmla="*/ 3 h 8"/>
                  <a:gd name="T4" fmla="*/ 0 w 8"/>
                  <a:gd name="T5" fmla="*/ 5 h 8"/>
                  <a:gd name="T6" fmla="*/ 0 w 8"/>
                  <a:gd name="T7" fmla="*/ 8 h 8"/>
                  <a:gd name="T8" fmla="*/ 0 w 8"/>
                  <a:gd name="T9" fmla="*/ 8 h 8"/>
                  <a:gd name="T10" fmla="*/ 2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5 w 8"/>
                  <a:gd name="T25" fmla="*/ 0 h 8"/>
                  <a:gd name="T26" fmla="*/ 2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2" y="3"/>
                    </a:moveTo>
                    <a:lnTo>
                      <a:pt x="2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71" name="Freeform 4341"/>
              <p:cNvSpPr>
                <a:spLocks/>
              </p:cNvSpPr>
              <p:nvPr/>
            </p:nvSpPr>
            <p:spPr bwMode="auto">
              <a:xfrm>
                <a:off x="1915" y="3560"/>
                <a:ext cx="8" cy="7"/>
              </a:xfrm>
              <a:custGeom>
                <a:avLst/>
                <a:gdLst>
                  <a:gd name="T0" fmla="*/ 3 w 8"/>
                  <a:gd name="T1" fmla="*/ 0 h 7"/>
                  <a:gd name="T2" fmla="*/ 3 w 8"/>
                  <a:gd name="T3" fmla="*/ 2 h 7"/>
                  <a:gd name="T4" fmla="*/ 0 w 8"/>
                  <a:gd name="T5" fmla="*/ 5 h 7"/>
                  <a:gd name="T6" fmla="*/ 0 w 8"/>
                  <a:gd name="T7" fmla="*/ 5 h 7"/>
                  <a:gd name="T8" fmla="*/ 0 w 8"/>
                  <a:gd name="T9" fmla="*/ 5 h 7"/>
                  <a:gd name="T10" fmla="*/ 3 w 8"/>
                  <a:gd name="T11" fmla="*/ 7 h 7"/>
                  <a:gd name="T12" fmla="*/ 5 w 8"/>
                  <a:gd name="T13" fmla="*/ 7 h 7"/>
                  <a:gd name="T14" fmla="*/ 5 w 8"/>
                  <a:gd name="T15" fmla="*/ 7 h 7"/>
                  <a:gd name="T16" fmla="*/ 8 w 8"/>
                  <a:gd name="T17" fmla="*/ 7 h 7"/>
                  <a:gd name="T18" fmla="*/ 8 w 8"/>
                  <a:gd name="T19" fmla="*/ 5 h 7"/>
                  <a:gd name="T20" fmla="*/ 8 w 8"/>
                  <a:gd name="T21" fmla="*/ 2 h 7"/>
                  <a:gd name="T22" fmla="*/ 8 w 8"/>
                  <a:gd name="T23" fmla="*/ 2 h 7"/>
                  <a:gd name="T24" fmla="*/ 8 w 8"/>
                  <a:gd name="T25" fmla="*/ 0 h 7"/>
                  <a:gd name="T26" fmla="*/ 5 w 8"/>
                  <a:gd name="T27" fmla="*/ 0 h 7"/>
                  <a:gd name="T28" fmla="*/ 3 w 8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7"/>
                  <a:gd name="T47" fmla="*/ 8 w 8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7">
                    <a:moveTo>
                      <a:pt x="3" y="0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72" name="Freeform 4342"/>
              <p:cNvSpPr>
                <a:spLocks/>
              </p:cNvSpPr>
              <p:nvPr/>
            </p:nvSpPr>
            <p:spPr bwMode="auto">
              <a:xfrm>
                <a:off x="1902" y="3570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3 h 8"/>
                  <a:gd name="T4" fmla="*/ 3 w 11"/>
                  <a:gd name="T5" fmla="*/ 5 h 8"/>
                  <a:gd name="T6" fmla="*/ 0 w 11"/>
                  <a:gd name="T7" fmla="*/ 5 h 8"/>
                  <a:gd name="T8" fmla="*/ 0 w 11"/>
                  <a:gd name="T9" fmla="*/ 8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11 w 11"/>
                  <a:gd name="T17" fmla="*/ 8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73" name="Freeform 4343"/>
              <p:cNvSpPr>
                <a:spLocks/>
              </p:cNvSpPr>
              <p:nvPr/>
            </p:nvSpPr>
            <p:spPr bwMode="auto">
              <a:xfrm>
                <a:off x="1957" y="3533"/>
                <a:ext cx="8" cy="6"/>
              </a:xfrm>
              <a:custGeom>
                <a:avLst/>
                <a:gdLst>
                  <a:gd name="T0" fmla="*/ 3 w 8"/>
                  <a:gd name="T1" fmla="*/ 0 h 6"/>
                  <a:gd name="T2" fmla="*/ 0 w 8"/>
                  <a:gd name="T3" fmla="*/ 3 h 6"/>
                  <a:gd name="T4" fmla="*/ 0 w 8"/>
                  <a:gd name="T5" fmla="*/ 3 h 6"/>
                  <a:gd name="T6" fmla="*/ 0 w 8"/>
                  <a:gd name="T7" fmla="*/ 6 h 6"/>
                  <a:gd name="T8" fmla="*/ 0 w 8"/>
                  <a:gd name="T9" fmla="*/ 6 h 6"/>
                  <a:gd name="T10" fmla="*/ 3 w 8"/>
                  <a:gd name="T11" fmla="*/ 6 h 6"/>
                  <a:gd name="T12" fmla="*/ 5 w 8"/>
                  <a:gd name="T13" fmla="*/ 6 h 6"/>
                  <a:gd name="T14" fmla="*/ 8 w 8"/>
                  <a:gd name="T15" fmla="*/ 6 h 6"/>
                  <a:gd name="T16" fmla="*/ 8 w 8"/>
                  <a:gd name="T17" fmla="*/ 6 h 6"/>
                  <a:gd name="T18" fmla="*/ 8 w 8"/>
                  <a:gd name="T19" fmla="*/ 6 h 6"/>
                  <a:gd name="T20" fmla="*/ 8 w 8"/>
                  <a:gd name="T21" fmla="*/ 3 h 6"/>
                  <a:gd name="T22" fmla="*/ 8 w 8"/>
                  <a:gd name="T23" fmla="*/ 3 h 6"/>
                  <a:gd name="T24" fmla="*/ 8 w 8"/>
                  <a:gd name="T25" fmla="*/ 0 h 6"/>
                  <a:gd name="T26" fmla="*/ 5 w 8"/>
                  <a:gd name="T27" fmla="*/ 0 h 6"/>
                  <a:gd name="T28" fmla="*/ 3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3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74" name="Freeform 4344"/>
              <p:cNvSpPr>
                <a:spLocks/>
              </p:cNvSpPr>
              <p:nvPr/>
            </p:nvSpPr>
            <p:spPr bwMode="auto">
              <a:xfrm>
                <a:off x="1949" y="3541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6 h 8"/>
                  <a:gd name="T8" fmla="*/ 0 w 8"/>
                  <a:gd name="T9" fmla="*/ 6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6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75" name="Freeform 4345"/>
              <p:cNvSpPr>
                <a:spLocks/>
              </p:cNvSpPr>
              <p:nvPr/>
            </p:nvSpPr>
            <p:spPr bwMode="auto">
              <a:xfrm>
                <a:off x="1939" y="3549"/>
                <a:ext cx="8" cy="8"/>
              </a:xfrm>
              <a:custGeom>
                <a:avLst/>
                <a:gdLst>
                  <a:gd name="T0" fmla="*/ 2 w 8"/>
                  <a:gd name="T1" fmla="*/ 3 h 8"/>
                  <a:gd name="T2" fmla="*/ 2 w 8"/>
                  <a:gd name="T3" fmla="*/ 5 h 8"/>
                  <a:gd name="T4" fmla="*/ 0 w 8"/>
                  <a:gd name="T5" fmla="*/ 5 h 8"/>
                  <a:gd name="T6" fmla="*/ 0 w 8"/>
                  <a:gd name="T7" fmla="*/ 8 h 8"/>
                  <a:gd name="T8" fmla="*/ 0 w 8"/>
                  <a:gd name="T9" fmla="*/ 8 h 8"/>
                  <a:gd name="T10" fmla="*/ 2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5 w 8"/>
                  <a:gd name="T25" fmla="*/ 0 h 8"/>
                  <a:gd name="T26" fmla="*/ 2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2" y="3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76" name="Freeform 4346"/>
              <p:cNvSpPr>
                <a:spLocks/>
              </p:cNvSpPr>
              <p:nvPr/>
            </p:nvSpPr>
            <p:spPr bwMode="auto">
              <a:xfrm>
                <a:off x="1928" y="3560"/>
                <a:ext cx="11" cy="7"/>
              </a:xfrm>
              <a:custGeom>
                <a:avLst/>
                <a:gdLst>
                  <a:gd name="T0" fmla="*/ 3 w 11"/>
                  <a:gd name="T1" fmla="*/ 0 h 7"/>
                  <a:gd name="T2" fmla="*/ 3 w 11"/>
                  <a:gd name="T3" fmla="*/ 2 h 7"/>
                  <a:gd name="T4" fmla="*/ 0 w 11"/>
                  <a:gd name="T5" fmla="*/ 5 h 7"/>
                  <a:gd name="T6" fmla="*/ 0 w 11"/>
                  <a:gd name="T7" fmla="*/ 5 h 7"/>
                  <a:gd name="T8" fmla="*/ 0 w 11"/>
                  <a:gd name="T9" fmla="*/ 7 h 7"/>
                  <a:gd name="T10" fmla="*/ 3 w 11"/>
                  <a:gd name="T11" fmla="*/ 7 h 7"/>
                  <a:gd name="T12" fmla="*/ 6 w 11"/>
                  <a:gd name="T13" fmla="*/ 7 h 7"/>
                  <a:gd name="T14" fmla="*/ 8 w 11"/>
                  <a:gd name="T15" fmla="*/ 7 h 7"/>
                  <a:gd name="T16" fmla="*/ 8 w 11"/>
                  <a:gd name="T17" fmla="*/ 7 h 7"/>
                  <a:gd name="T18" fmla="*/ 11 w 11"/>
                  <a:gd name="T19" fmla="*/ 5 h 7"/>
                  <a:gd name="T20" fmla="*/ 11 w 11"/>
                  <a:gd name="T21" fmla="*/ 2 h 7"/>
                  <a:gd name="T22" fmla="*/ 11 w 11"/>
                  <a:gd name="T23" fmla="*/ 2 h 7"/>
                  <a:gd name="T24" fmla="*/ 11 w 11"/>
                  <a:gd name="T25" fmla="*/ 0 h 7"/>
                  <a:gd name="T26" fmla="*/ 3 w 11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7"/>
                  <a:gd name="T44" fmla="*/ 11 w 11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7">
                    <a:moveTo>
                      <a:pt x="3" y="0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8" y="7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77" name="Freeform 4347"/>
              <p:cNvSpPr>
                <a:spLocks/>
              </p:cNvSpPr>
              <p:nvPr/>
            </p:nvSpPr>
            <p:spPr bwMode="auto">
              <a:xfrm>
                <a:off x="1918" y="3570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3 h 8"/>
                  <a:gd name="T4" fmla="*/ 0 w 10"/>
                  <a:gd name="T5" fmla="*/ 5 h 8"/>
                  <a:gd name="T6" fmla="*/ 0 w 10"/>
                  <a:gd name="T7" fmla="*/ 8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8 h 8"/>
                  <a:gd name="T18" fmla="*/ 8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78" name="Freeform 4348"/>
              <p:cNvSpPr>
                <a:spLocks/>
              </p:cNvSpPr>
              <p:nvPr/>
            </p:nvSpPr>
            <p:spPr bwMode="auto">
              <a:xfrm>
                <a:off x="1970" y="3533"/>
                <a:ext cx="8" cy="6"/>
              </a:xfrm>
              <a:custGeom>
                <a:avLst/>
                <a:gdLst>
                  <a:gd name="T0" fmla="*/ 3 w 8"/>
                  <a:gd name="T1" fmla="*/ 0 h 6"/>
                  <a:gd name="T2" fmla="*/ 0 w 8"/>
                  <a:gd name="T3" fmla="*/ 3 h 6"/>
                  <a:gd name="T4" fmla="*/ 0 w 8"/>
                  <a:gd name="T5" fmla="*/ 3 h 6"/>
                  <a:gd name="T6" fmla="*/ 0 w 8"/>
                  <a:gd name="T7" fmla="*/ 6 h 6"/>
                  <a:gd name="T8" fmla="*/ 0 w 8"/>
                  <a:gd name="T9" fmla="*/ 6 h 6"/>
                  <a:gd name="T10" fmla="*/ 3 w 8"/>
                  <a:gd name="T11" fmla="*/ 6 h 6"/>
                  <a:gd name="T12" fmla="*/ 5 w 8"/>
                  <a:gd name="T13" fmla="*/ 6 h 6"/>
                  <a:gd name="T14" fmla="*/ 8 w 8"/>
                  <a:gd name="T15" fmla="*/ 6 h 6"/>
                  <a:gd name="T16" fmla="*/ 8 w 8"/>
                  <a:gd name="T17" fmla="*/ 6 h 6"/>
                  <a:gd name="T18" fmla="*/ 8 w 8"/>
                  <a:gd name="T19" fmla="*/ 6 h 6"/>
                  <a:gd name="T20" fmla="*/ 8 w 8"/>
                  <a:gd name="T21" fmla="*/ 3 h 6"/>
                  <a:gd name="T22" fmla="*/ 8 w 8"/>
                  <a:gd name="T23" fmla="*/ 3 h 6"/>
                  <a:gd name="T24" fmla="*/ 8 w 8"/>
                  <a:gd name="T25" fmla="*/ 0 h 6"/>
                  <a:gd name="T26" fmla="*/ 5 w 8"/>
                  <a:gd name="T27" fmla="*/ 0 h 6"/>
                  <a:gd name="T28" fmla="*/ 3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3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79" name="Freeform 4349"/>
              <p:cNvSpPr>
                <a:spLocks/>
              </p:cNvSpPr>
              <p:nvPr/>
            </p:nvSpPr>
            <p:spPr bwMode="auto">
              <a:xfrm>
                <a:off x="1962" y="3541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6 h 8"/>
                  <a:gd name="T8" fmla="*/ 0 w 8"/>
                  <a:gd name="T9" fmla="*/ 6 h 8"/>
                  <a:gd name="T10" fmla="*/ 3 w 8"/>
                  <a:gd name="T11" fmla="*/ 8 h 8"/>
                  <a:gd name="T12" fmla="*/ 6 w 8"/>
                  <a:gd name="T13" fmla="*/ 8 h 8"/>
                  <a:gd name="T14" fmla="*/ 8 w 8"/>
                  <a:gd name="T15" fmla="*/ 8 h 8"/>
                  <a:gd name="T16" fmla="*/ 8 w 8"/>
                  <a:gd name="T17" fmla="*/ 6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80" name="Freeform 4350"/>
              <p:cNvSpPr>
                <a:spLocks/>
              </p:cNvSpPr>
              <p:nvPr/>
            </p:nvSpPr>
            <p:spPr bwMode="auto">
              <a:xfrm>
                <a:off x="1952" y="3549"/>
                <a:ext cx="10" cy="8"/>
              </a:xfrm>
              <a:custGeom>
                <a:avLst/>
                <a:gdLst>
                  <a:gd name="T0" fmla="*/ 2 w 10"/>
                  <a:gd name="T1" fmla="*/ 3 h 8"/>
                  <a:gd name="T2" fmla="*/ 2 w 10"/>
                  <a:gd name="T3" fmla="*/ 5 h 8"/>
                  <a:gd name="T4" fmla="*/ 0 w 10"/>
                  <a:gd name="T5" fmla="*/ 5 h 8"/>
                  <a:gd name="T6" fmla="*/ 0 w 10"/>
                  <a:gd name="T7" fmla="*/ 8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10 w 10"/>
                  <a:gd name="T17" fmla="*/ 8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8 w 10"/>
                  <a:gd name="T25" fmla="*/ 0 h 8"/>
                  <a:gd name="T26" fmla="*/ 2 w 10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3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81" name="Freeform 4351"/>
              <p:cNvSpPr>
                <a:spLocks/>
              </p:cNvSpPr>
              <p:nvPr/>
            </p:nvSpPr>
            <p:spPr bwMode="auto">
              <a:xfrm>
                <a:off x="1941" y="3560"/>
                <a:ext cx="11" cy="7"/>
              </a:xfrm>
              <a:custGeom>
                <a:avLst/>
                <a:gdLst>
                  <a:gd name="T0" fmla="*/ 3 w 11"/>
                  <a:gd name="T1" fmla="*/ 2 h 7"/>
                  <a:gd name="T2" fmla="*/ 3 w 11"/>
                  <a:gd name="T3" fmla="*/ 2 h 7"/>
                  <a:gd name="T4" fmla="*/ 3 w 11"/>
                  <a:gd name="T5" fmla="*/ 5 h 7"/>
                  <a:gd name="T6" fmla="*/ 3 w 11"/>
                  <a:gd name="T7" fmla="*/ 7 h 7"/>
                  <a:gd name="T8" fmla="*/ 0 w 11"/>
                  <a:gd name="T9" fmla="*/ 7 h 7"/>
                  <a:gd name="T10" fmla="*/ 8 w 11"/>
                  <a:gd name="T11" fmla="*/ 7 h 7"/>
                  <a:gd name="T12" fmla="*/ 11 w 11"/>
                  <a:gd name="T13" fmla="*/ 7 h 7"/>
                  <a:gd name="T14" fmla="*/ 11 w 11"/>
                  <a:gd name="T15" fmla="*/ 7 h 7"/>
                  <a:gd name="T16" fmla="*/ 11 w 11"/>
                  <a:gd name="T17" fmla="*/ 5 h 7"/>
                  <a:gd name="T18" fmla="*/ 11 w 11"/>
                  <a:gd name="T19" fmla="*/ 2 h 7"/>
                  <a:gd name="T20" fmla="*/ 11 w 11"/>
                  <a:gd name="T21" fmla="*/ 2 h 7"/>
                  <a:gd name="T22" fmla="*/ 11 w 11"/>
                  <a:gd name="T23" fmla="*/ 0 h 7"/>
                  <a:gd name="T24" fmla="*/ 8 w 11"/>
                  <a:gd name="T25" fmla="*/ 0 h 7"/>
                  <a:gd name="T26" fmla="*/ 3 w 11"/>
                  <a:gd name="T27" fmla="*/ 2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7"/>
                  <a:gd name="T44" fmla="*/ 11 w 11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7">
                    <a:moveTo>
                      <a:pt x="3" y="2"/>
                    </a:moveTo>
                    <a:lnTo>
                      <a:pt x="3" y="2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8" y="7"/>
                    </a:lnTo>
                    <a:lnTo>
                      <a:pt x="11" y="7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82" name="Freeform 4352"/>
              <p:cNvSpPr>
                <a:spLocks/>
              </p:cNvSpPr>
              <p:nvPr/>
            </p:nvSpPr>
            <p:spPr bwMode="auto">
              <a:xfrm>
                <a:off x="1931" y="3570"/>
                <a:ext cx="10" cy="11"/>
              </a:xfrm>
              <a:custGeom>
                <a:avLst/>
                <a:gdLst>
                  <a:gd name="T0" fmla="*/ 3 w 10"/>
                  <a:gd name="T1" fmla="*/ 3 h 11"/>
                  <a:gd name="T2" fmla="*/ 3 w 10"/>
                  <a:gd name="T3" fmla="*/ 3 h 11"/>
                  <a:gd name="T4" fmla="*/ 3 w 10"/>
                  <a:gd name="T5" fmla="*/ 5 h 11"/>
                  <a:gd name="T6" fmla="*/ 0 w 10"/>
                  <a:gd name="T7" fmla="*/ 8 h 11"/>
                  <a:gd name="T8" fmla="*/ 0 w 10"/>
                  <a:gd name="T9" fmla="*/ 8 h 11"/>
                  <a:gd name="T10" fmla="*/ 5 w 10"/>
                  <a:gd name="T11" fmla="*/ 11 h 11"/>
                  <a:gd name="T12" fmla="*/ 8 w 10"/>
                  <a:gd name="T13" fmla="*/ 11 h 11"/>
                  <a:gd name="T14" fmla="*/ 10 w 10"/>
                  <a:gd name="T15" fmla="*/ 11 h 11"/>
                  <a:gd name="T16" fmla="*/ 10 w 10"/>
                  <a:gd name="T17" fmla="*/ 8 h 11"/>
                  <a:gd name="T18" fmla="*/ 10 w 10"/>
                  <a:gd name="T19" fmla="*/ 5 h 11"/>
                  <a:gd name="T20" fmla="*/ 10 w 10"/>
                  <a:gd name="T21" fmla="*/ 3 h 11"/>
                  <a:gd name="T22" fmla="*/ 10 w 10"/>
                  <a:gd name="T23" fmla="*/ 3 h 11"/>
                  <a:gd name="T24" fmla="*/ 10 w 10"/>
                  <a:gd name="T25" fmla="*/ 0 h 11"/>
                  <a:gd name="T26" fmla="*/ 8 w 10"/>
                  <a:gd name="T27" fmla="*/ 0 h 11"/>
                  <a:gd name="T28" fmla="*/ 3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3" y="3"/>
                    </a:moveTo>
                    <a:lnTo>
                      <a:pt x="3" y="3"/>
                    </a:lnTo>
                    <a:lnTo>
                      <a:pt x="3" y="5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83" name="Freeform 4353"/>
              <p:cNvSpPr>
                <a:spLocks/>
              </p:cNvSpPr>
              <p:nvPr/>
            </p:nvSpPr>
            <p:spPr bwMode="auto">
              <a:xfrm>
                <a:off x="1983" y="3533"/>
                <a:ext cx="11" cy="6"/>
              </a:xfrm>
              <a:custGeom>
                <a:avLst/>
                <a:gdLst>
                  <a:gd name="T0" fmla="*/ 3 w 11"/>
                  <a:gd name="T1" fmla="*/ 0 h 6"/>
                  <a:gd name="T2" fmla="*/ 0 w 11"/>
                  <a:gd name="T3" fmla="*/ 3 h 6"/>
                  <a:gd name="T4" fmla="*/ 0 w 11"/>
                  <a:gd name="T5" fmla="*/ 3 h 6"/>
                  <a:gd name="T6" fmla="*/ 0 w 11"/>
                  <a:gd name="T7" fmla="*/ 6 h 6"/>
                  <a:gd name="T8" fmla="*/ 0 w 11"/>
                  <a:gd name="T9" fmla="*/ 6 h 6"/>
                  <a:gd name="T10" fmla="*/ 3 w 11"/>
                  <a:gd name="T11" fmla="*/ 6 h 6"/>
                  <a:gd name="T12" fmla="*/ 5 w 11"/>
                  <a:gd name="T13" fmla="*/ 6 h 6"/>
                  <a:gd name="T14" fmla="*/ 8 w 11"/>
                  <a:gd name="T15" fmla="*/ 6 h 6"/>
                  <a:gd name="T16" fmla="*/ 11 w 11"/>
                  <a:gd name="T17" fmla="*/ 6 h 6"/>
                  <a:gd name="T18" fmla="*/ 11 w 11"/>
                  <a:gd name="T19" fmla="*/ 6 h 6"/>
                  <a:gd name="T20" fmla="*/ 8 w 11"/>
                  <a:gd name="T21" fmla="*/ 3 h 6"/>
                  <a:gd name="T22" fmla="*/ 8 w 11"/>
                  <a:gd name="T23" fmla="*/ 3 h 6"/>
                  <a:gd name="T24" fmla="*/ 8 w 11"/>
                  <a:gd name="T25" fmla="*/ 0 h 6"/>
                  <a:gd name="T26" fmla="*/ 5 w 11"/>
                  <a:gd name="T27" fmla="*/ 0 h 6"/>
                  <a:gd name="T28" fmla="*/ 3 w 11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6"/>
                  <a:gd name="T47" fmla="*/ 11 w 11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6">
                    <a:moveTo>
                      <a:pt x="3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8" y="6"/>
                    </a:lnTo>
                    <a:lnTo>
                      <a:pt x="11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84" name="Freeform 4354"/>
              <p:cNvSpPr>
                <a:spLocks/>
              </p:cNvSpPr>
              <p:nvPr/>
            </p:nvSpPr>
            <p:spPr bwMode="auto">
              <a:xfrm>
                <a:off x="1975" y="3541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8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6 w 11"/>
                  <a:gd name="T27" fmla="*/ 0 h 8"/>
                  <a:gd name="T28" fmla="*/ 3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85" name="Freeform 4355"/>
              <p:cNvSpPr>
                <a:spLocks/>
              </p:cNvSpPr>
              <p:nvPr/>
            </p:nvSpPr>
            <p:spPr bwMode="auto">
              <a:xfrm>
                <a:off x="1968" y="3552"/>
                <a:ext cx="7" cy="5"/>
              </a:xfrm>
              <a:custGeom>
                <a:avLst/>
                <a:gdLst>
                  <a:gd name="T0" fmla="*/ 0 w 7"/>
                  <a:gd name="T1" fmla="*/ 0 h 5"/>
                  <a:gd name="T2" fmla="*/ 0 w 7"/>
                  <a:gd name="T3" fmla="*/ 2 h 5"/>
                  <a:gd name="T4" fmla="*/ 0 w 7"/>
                  <a:gd name="T5" fmla="*/ 2 h 5"/>
                  <a:gd name="T6" fmla="*/ 0 w 7"/>
                  <a:gd name="T7" fmla="*/ 5 h 5"/>
                  <a:gd name="T8" fmla="*/ 0 w 7"/>
                  <a:gd name="T9" fmla="*/ 5 h 5"/>
                  <a:gd name="T10" fmla="*/ 2 w 7"/>
                  <a:gd name="T11" fmla="*/ 5 h 5"/>
                  <a:gd name="T12" fmla="*/ 5 w 7"/>
                  <a:gd name="T13" fmla="*/ 5 h 5"/>
                  <a:gd name="T14" fmla="*/ 7 w 7"/>
                  <a:gd name="T15" fmla="*/ 5 h 5"/>
                  <a:gd name="T16" fmla="*/ 7 w 7"/>
                  <a:gd name="T17" fmla="*/ 5 h 5"/>
                  <a:gd name="T18" fmla="*/ 7 w 7"/>
                  <a:gd name="T19" fmla="*/ 5 h 5"/>
                  <a:gd name="T20" fmla="*/ 7 w 7"/>
                  <a:gd name="T21" fmla="*/ 2 h 5"/>
                  <a:gd name="T22" fmla="*/ 7 w 7"/>
                  <a:gd name="T23" fmla="*/ 0 h 5"/>
                  <a:gd name="T24" fmla="*/ 7 w 7"/>
                  <a:gd name="T25" fmla="*/ 0 h 5"/>
                  <a:gd name="T26" fmla="*/ 0 w 7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5"/>
                  <a:gd name="T44" fmla="*/ 7 w 7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5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86" name="Freeform 4356"/>
              <p:cNvSpPr>
                <a:spLocks/>
              </p:cNvSpPr>
              <p:nvPr/>
            </p:nvSpPr>
            <p:spPr bwMode="auto">
              <a:xfrm>
                <a:off x="1957" y="3560"/>
                <a:ext cx="11" cy="7"/>
              </a:xfrm>
              <a:custGeom>
                <a:avLst/>
                <a:gdLst>
                  <a:gd name="T0" fmla="*/ 3 w 11"/>
                  <a:gd name="T1" fmla="*/ 2 h 7"/>
                  <a:gd name="T2" fmla="*/ 3 w 11"/>
                  <a:gd name="T3" fmla="*/ 2 h 7"/>
                  <a:gd name="T4" fmla="*/ 0 w 11"/>
                  <a:gd name="T5" fmla="*/ 5 h 7"/>
                  <a:gd name="T6" fmla="*/ 0 w 11"/>
                  <a:gd name="T7" fmla="*/ 7 h 7"/>
                  <a:gd name="T8" fmla="*/ 0 w 11"/>
                  <a:gd name="T9" fmla="*/ 7 h 7"/>
                  <a:gd name="T10" fmla="*/ 3 w 11"/>
                  <a:gd name="T11" fmla="*/ 7 h 7"/>
                  <a:gd name="T12" fmla="*/ 5 w 11"/>
                  <a:gd name="T13" fmla="*/ 7 h 7"/>
                  <a:gd name="T14" fmla="*/ 8 w 11"/>
                  <a:gd name="T15" fmla="*/ 7 h 7"/>
                  <a:gd name="T16" fmla="*/ 11 w 11"/>
                  <a:gd name="T17" fmla="*/ 7 h 7"/>
                  <a:gd name="T18" fmla="*/ 11 w 11"/>
                  <a:gd name="T19" fmla="*/ 5 h 7"/>
                  <a:gd name="T20" fmla="*/ 11 w 11"/>
                  <a:gd name="T21" fmla="*/ 2 h 7"/>
                  <a:gd name="T22" fmla="*/ 11 w 11"/>
                  <a:gd name="T23" fmla="*/ 2 h 7"/>
                  <a:gd name="T24" fmla="*/ 11 w 11"/>
                  <a:gd name="T25" fmla="*/ 0 h 7"/>
                  <a:gd name="T26" fmla="*/ 8 w 11"/>
                  <a:gd name="T27" fmla="*/ 0 h 7"/>
                  <a:gd name="T28" fmla="*/ 3 w 11"/>
                  <a:gd name="T29" fmla="*/ 2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7"/>
                  <a:gd name="T47" fmla="*/ 11 w 11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7">
                    <a:moveTo>
                      <a:pt x="3" y="2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11" y="7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87" name="Freeform 4357"/>
              <p:cNvSpPr>
                <a:spLocks/>
              </p:cNvSpPr>
              <p:nvPr/>
            </p:nvSpPr>
            <p:spPr bwMode="auto">
              <a:xfrm>
                <a:off x="1947" y="3570"/>
                <a:ext cx="10" cy="11"/>
              </a:xfrm>
              <a:custGeom>
                <a:avLst/>
                <a:gdLst>
                  <a:gd name="T0" fmla="*/ 2 w 10"/>
                  <a:gd name="T1" fmla="*/ 3 h 11"/>
                  <a:gd name="T2" fmla="*/ 2 w 10"/>
                  <a:gd name="T3" fmla="*/ 5 h 11"/>
                  <a:gd name="T4" fmla="*/ 0 w 10"/>
                  <a:gd name="T5" fmla="*/ 5 h 11"/>
                  <a:gd name="T6" fmla="*/ 0 w 10"/>
                  <a:gd name="T7" fmla="*/ 8 h 11"/>
                  <a:gd name="T8" fmla="*/ 0 w 10"/>
                  <a:gd name="T9" fmla="*/ 8 h 11"/>
                  <a:gd name="T10" fmla="*/ 5 w 10"/>
                  <a:gd name="T11" fmla="*/ 11 h 11"/>
                  <a:gd name="T12" fmla="*/ 7 w 10"/>
                  <a:gd name="T13" fmla="*/ 11 h 11"/>
                  <a:gd name="T14" fmla="*/ 10 w 10"/>
                  <a:gd name="T15" fmla="*/ 11 h 11"/>
                  <a:gd name="T16" fmla="*/ 10 w 10"/>
                  <a:gd name="T17" fmla="*/ 8 h 11"/>
                  <a:gd name="T18" fmla="*/ 10 w 10"/>
                  <a:gd name="T19" fmla="*/ 8 h 11"/>
                  <a:gd name="T20" fmla="*/ 10 w 10"/>
                  <a:gd name="T21" fmla="*/ 5 h 11"/>
                  <a:gd name="T22" fmla="*/ 10 w 10"/>
                  <a:gd name="T23" fmla="*/ 3 h 11"/>
                  <a:gd name="T24" fmla="*/ 10 w 10"/>
                  <a:gd name="T25" fmla="*/ 3 h 11"/>
                  <a:gd name="T26" fmla="*/ 7 w 10"/>
                  <a:gd name="T27" fmla="*/ 0 h 11"/>
                  <a:gd name="T28" fmla="*/ 2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2" y="3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7" y="11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7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88" name="Freeform 4358"/>
              <p:cNvSpPr>
                <a:spLocks/>
              </p:cNvSpPr>
              <p:nvPr/>
            </p:nvSpPr>
            <p:spPr bwMode="auto">
              <a:xfrm>
                <a:off x="1996" y="3533"/>
                <a:ext cx="11" cy="6"/>
              </a:xfrm>
              <a:custGeom>
                <a:avLst/>
                <a:gdLst>
                  <a:gd name="T0" fmla="*/ 3 w 11"/>
                  <a:gd name="T1" fmla="*/ 0 h 6"/>
                  <a:gd name="T2" fmla="*/ 3 w 11"/>
                  <a:gd name="T3" fmla="*/ 3 h 6"/>
                  <a:gd name="T4" fmla="*/ 3 w 11"/>
                  <a:gd name="T5" fmla="*/ 3 h 6"/>
                  <a:gd name="T6" fmla="*/ 0 w 11"/>
                  <a:gd name="T7" fmla="*/ 6 h 6"/>
                  <a:gd name="T8" fmla="*/ 0 w 11"/>
                  <a:gd name="T9" fmla="*/ 6 h 6"/>
                  <a:gd name="T10" fmla="*/ 8 w 11"/>
                  <a:gd name="T11" fmla="*/ 6 h 6"/>
                  <a:gd name="T12" fmla="*/ 11 w 11"/>
                  <a:gd name="T13" fmla="*/ 6 h 6"/>
                  <a:gd name="T14" fmla="*/ 11 w 11"/>
                  <a:gd name="T15" fmla="*/ 6 h 6"/>
                  <a:gd name="T16" fmla="*/ 11 w 11"/>
                  <a:gd name="T17" fmla="*/ 6 h 6"/>
                  <a:gd name="T18" fmla="*/ 11 w 11"/>
                  <a:gd name="T19" fmla="*/ 3 h 6"/>
                  <a:gd name="T20" fmla="*/ 11 w 11"/>
                  <a:gd name="T21" fmla="*/ 0 h 6"/>
                  <a:gd name="T22" fmla="*/ 8 w 11"/>
                  <a:gd name="T23" fmla="*/ 0 h 6"/>
                  <a:gd name="T24" fmla="*/ 6 w 11"/>
                  <a:gd name="T25" fmla="*/ 0 h 6"/>
                  <a:gd name="T26" fmla="*/ 3 w 11"/>
                  <a:gd name="T27" fmla="*/ 0 h 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6"/>
                  <a:gd name="T44" fmla="*/ 11 w 11"/>
                  <a:gd name="T45" fmla="*/ 6 h 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6">
                    <a:moveTo>
                      <a:pt x="3" y="0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8" y="6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89" name="Freeform 4359"/>
              <p:cNvSpPr>
                <a:spLocks/>
              </p:cNvSpPr>
              <p:nvPr/>
            </p:nvSpPr>
            <p:spPr bwMode="auto">
              <a:xfrm>
                <a:off x="1991" y="3541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6 h 8"/>
                  <a:gd name="T8" fmla="*/ 0 w 8"/>
                  <a:gd name="T9" fmla="*/ 6 h 8"/>
                  <a:gd name="T10" fmla="*/ 3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6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90" name="Freeform 4360"/>
              <p:cNvSpPr>
                <a:spLocks/>
              </p:cNvSpPr>
              <p:nvPr/>
            </p:nvSpPr>
            <p:spPr bwMode="auto">
              <a:xfrm>
                <a:off x="1981" y="3552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2 h 8"/>
                  <a:gd name="T4" fmla="*/ 0 w 10"/>
                  <a:gd name="T5" fmla="*/ 2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5 h 8"/>
                  <a:gd name="T12" fmla="*/ 7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2 h 8"/>
                  <a:gd name="T22" fmla="*/ 10 w 10"/>
                  <a:gd name="T23" fmla="*/ 0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91" name="Freeform 4361"/>
              <p:cNvSpPr>
                <a:spLocks/>
              </p:cNvSpPr>
              <p:nvPr/>
            </p:nvSpPr>
            <p:spPr bwMode="auto">
              <a:xfrm>
                <a:off x="1973" y="3560"/>
                <a:ext cx="10" cy="10"/>
              </a:xfrm>
              <a:custGeom>
                <a:avLst/>
                <a:gdLst>
                  <a:gd name="T0" fmla="*/ 2 w 10"/>
                  <a:gd name="T1" fmla="*/ 2 h 10"/>
                  <a:gd name="T2" fmla="*/ 0 w 10"/>
                  <a:gd name="T3" fmla="*/ 5 h 10"/>
                  <a:gd name="T4" fmla="*/ 0 w 10"/>
                  <a:gd name="T5" fmla="*/ 5 h 10"/>
                  <a:gd name="T6" fmla="*/ 0 w 10"/>
                  <a:gd name="T7" fmla="*/ 7 h 10"/>
                  <a:gd name="T8" fmla="*/ 0 w 10"/>
                  <a:gd name="T9" fmla="*/ 7 h 10"/>
                  <a:gd name="T10" fmla="*/ 2 w 10"/>
                  <a:gd name="T11" fmla="*/ 10 h 10"/>
                  <a:gd name="T12" fmla="*/ 5 w 10"/>
                  <a:gd name="T13" fmla="*/ 10 h 10"/>
                  <a:gd name="T14" fmla="*/ 8 w 10"/>
                  <a:gd name="T15" fmla="*/ 10 h 10"/>
                  <a:gd name="T16" fmla="*/ 10 w 10"/>
                  <a:gd name="T17" fmla="*/ 7 h 10"/>
                  <a:gd name="T18" fmla="*/ 10 w 10"/>
                  <a:gd name="T19" fmla="*/ 5 h 10"/>
                  <a:gd name="T20" fmla="*/ 10 w 10"/>
                  <a:gd name="T21" fmla="*/ 2 h 10"/>
                  <a:gd name="T22" fmla="*/ 10 w 10"/>
                  <a:gd name="T23" fmla="*/ 2 h 10"/>
                  <a:gd name="T24" fmla="*/ 8 w 10"/>
                  <a:gd name="T25" fmla="*/ 2 h 10"/>
                  <a:gd name="T26" fmla="*/ 5 w 10"/>
                  <a:gd name="T27" fmla="*/ 0 h 10"/>
                  <a:gd name="T28" fmla="*/ 2 w 10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0"/>
                  <a:gd name="T47" fmla="*/ 10 w 10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0">
                    <a:moveTo>
                      <a:pt x="2" y="2"/>
                    </a:moveTo>
                    <a:lnTo>
                      <a:pt x="0" y="5"/>
                    </a:lnTo>
                    <a:lnTo>
                      <a:pt x="0" y="7"/>
                    </a:lnTo>
                    <a:lnTo>
                      <a:pt x="2" y="10"/>
                    </a:lnTo>
                    <a:lnTo>
                      <a:pt x="5" y="10"/>
                    </a:lnTo>
                    <a:lnTo>
                      <a:pt x="8" y="10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92" name="Freeform 4362"/>
              <p:cNvSpPr>
                <a:spLocks/>
              </p:cNvSpPr>
              <p:nvPr/>
            </p:nvSpPr>
            <p:spPr bwMode="auto">
              <a:xfrm>
                <a:off x="1962" y="3570"/>
                <a:ext cx="11" cy="11"/>
              </a:xfrm>
              <a:custGeom>
                <a:avLst/>
                <a:gdLst>
                  <a:gd name="T0" fmla="*/ 3 w 11"/>
                  <a:gd name="T1" fmla="*/ 3 h 11"/>
                  <a:gd name="T2" fmla="*/ 3 w 11"/>
                  <a:gd name="T3" fmla="*/ 5 h 11"/>
                  <a:gd name="T4" fmla="*/ 0 w 11"/>
                  <a:gd name="T5" fmla="*/ 5 h 11"/>
                  <a:gd name="T6" fmla="*/ 0 w 11"/>
                  <a:gd name="T7" fmla="*/ 8 h 11"/>
                  <a:gd name="T8" fmla="*/ 0 w 11"/>
                  <a:gd name="T9" fmla="*/ 8 h 11"/>
                  <a:gd name="T10" fmla="*/ 6 w 11"/>
                  <a:gd name="T11" fmla="*/ 11 h 11"/>
                  <a:gd name="T12" fmla="*/ 8 w 11"/>
                  <a:gd name="T13" fmla="*/ 11 h 11"/>
                  <a:gd name="T14" fmla="*/ 11 w 11"/>
                  <a:gd name="T15" fmla="*/ 11 h 11"/>
                  <a:gd name="T16" fmla="*/ 11 w 11"/>
                  <a:gd name="T17" fmla="*/ 11 h 11"/>
                  <a:gd name="T18" fmla="*/ 11 w 11"/>
                  <a:gd name="T19" fmla="*/ 8 h 11"/>
                  <a:gd name="T20" fmla="*/ 11 w 11"/>
                  <a:gd name="T21" fmla="*/ 5 h 11"/>
                  <a:gd name="T22" fmla="*/ 11 w 11"/>
                  <a:gd name="T23" fmla="*/ 3 h 11"/>
                  <a:gd name="T24" fmla="*/ 11 w 11"/>
                  <a:gd name="T25" fmla="*/ 3 h 11"/>
                  <a:gd name="T26" fmla="*/ 8 w 11"/>
                  <a:gd name="T27" fmla="*/ 0 h 11"/>
                  <a:gd name="T28" fmla="*/ 3 w 11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1"/>
                  <a:gd name="T47" fmla="*/ 11 w 11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1">
                    <a:moveTo>
                      <a:pt x="3" y="3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6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93" name="Freeform 4363"/>
              <p:cNvSpPr>
                <a:spLocks/>
              </p:cNvSpPr>
              <p:nvPr/>
            </p:nvSpPr>
            <p:spPr bwMode="auto">
              <a:xfrm>
                <a:off x="2012" y="3533"/>
                <a:ext cx="10" cy="6"/>
              </a:xfrm>
              <a:custGeom>
                <a:avLst/>
                <a:gdLst>
                  <a:gd name="T0" fmla="*/ 0 w 10"/>
                  <a:gd name="T1" fmla="*/ 0 h 6"/>
                  <a:gd name="T2" fmla="*/ 0 w 10"/>
                  <a:gd name="T3" fmla="*/ 3 h 6"/>
                  <a:gd name="T4" fmla="*/ 0 w 10"/>
                  <a:gd name="T5" fmla="*/ 3 h 6"/>
                  <a:gd name="T6" fmla="*/ 0 w 10"/>
                  <a:gd name="T7" fmla="*/ 6 h 6"/>
                  <a:gd name="T8" fmla="*/ 0 w 10"/>
                  <a:gd name="T9" fmla="*/ 6 h 6"/>
                  <a:gd name="T10" fmla="*/ 3 w 10"/>
                  <a:gd name="T11" fmla="*/ 6 h 6"/>
                  <a:gd name="T12" fmla="*/ 5 w 10"/>
                  <a:gd name="T13" fmla="*/ 6 h 6"/>
                  <a:gd name="T14" fmla="*/ 8 w 10"/>
                  <a:gd name="T15" fmla="*/ 6 h 6"/>
                  <a:gd name="T16" fmla="*/ 10 w 10"/>
                  <a:gd name="T17" fmla="*/ 6 h 6"/>
                  <a:gd name="T18" fmla="*/ 10 w 10"/>
                  <a:gd name="T19" fmla="*/ 6 h 6"/>
                  <a:gd name="T20" fmla="*/ 8 w 10"/>
                  <a:gd name="T21" fmla="*/ 3 h 6"/>
                  <a:gd name="T22" fmla="*/ 8 w 10"/>
                  <a:gd name="T23" fmla="*/ 0 h 6"/>
                  <a:gd name="T24" fmla="*/ 8 w 10"/>
                  <a:gd name="T25" fmla="*/ 0 h 6"/>
                  <a:gd name="T26" fmla="*/ 0 w 10"/>
                  <a:gd name="T27" fmla="*/ 0 h 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6"/>
                  <a:gd name="T44" fmla="*/ 10 w 10"/>
                  <a:gd name="T45" fmla="*/ 6 h 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6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8" y="6"/>
                    </a:lnTo>
                    <a:lnTo>
                      <a:pt x="10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94" name="Freeform 4364"/>
              <p:cNvSpPr>
                <a:spLocks/>
              </p:cNvSpPr>
              <p:nvPr/>
            </p:nvSpPr>
            <p:spPr bwMode="auto">
              <a:xfrm>
                <a:off x="2004" y="3541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11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95" name="Freeform 4365"/>
              <p:cNvSpPr>
                <a:spLocks/>
              </p:cNvSpPr>
              <p:nvPr/>
            </p:nvSpPr>
            <p:spPr bwMode="auto">
              <a:xfrm>
                <a:off x="1996" y="3552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2 h 8"/>
                  <a:gd name="T4" fmla="*/ 0 w 11"/>
                  <a:gd name="T5" fmla="*/ 2 h 8"/>
                  <a:gd name="T6" fmla="*/ 0 w 11"/>
                  <a:gd name="T7" fmla="*/ 5 h 8"/>
                  <a:gd name="T8" fmla="*/ 0 w 11"/>
                  <a:gd name="T9" fmla="*/ 5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0 h 8"/>
                  <a:gd name="T24" fmla="*/ 8 w 11"/>
                  <a:gd name="T25" fmla="*/ 0 h 8"/>
                  <a:gd name="T26" fmla="*/ 6 w 11"/>
                  <a:gd name="T27" fmla="*/ 0 h 8"/>
                  <a:gd name="T28" fmla="*/ 3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96" name="Freeform 4366"/>
              <p:cNvSpPr>
                <a:spLocks/>
              </p:cNvSpPr>
              <p:nvPr/>
            </p:nvSpPr>
            <p:spPr bwMode="auto">
              <a:xfrm>
                <a:off x="1988" y="3560"/>
                <a:ext cx="11" cy="10"/>
              </a:xfrm>
              <a:custGeom>
                <a:avLst/>
                <a:gdLst>
                  <a:gd name="T0" fmla="*/ 0 w 11"/>
                  <a:gd name="T1" fmla="*/ 2 h 10"/>
                  <a:gd name="T2" fmla="*/ 0 w 11"/>
                  <a:gd name="T3" fmla="*/ 5 h 10"/>
                  <a:gd name="T4" fmla="*/ 0 w 11"/>
                  <a:gd name="T5" fmla="*/ 5 h 10"/>
                  <a:gd name="T6" fmla="*/ 0 w 11"/>
                  <a:gd name="T7" fmla="*/ 7 h 10"/>
                  <a:gd name="T8" fmla="*/ 0 w 11"/>
                  <a:gd name="T9" fmla="*/ 7 h 10"/>
                  <a:gd name="T10" fmla="*/ 6 w 11"/>
                  <a:gd name="T11" fmla="*/ 10 h 10"/>
                  <a:gd name="T12" fmla="*/ 8 w 11"/>
                  <a:gd name="T13" fmla="*/ 10 h 10"/>
                  <a:gd name="T14" fmla="*/ 11 w 11"/>
                  <a:gd name="T15" fmla="*/ 10 h 10"/>
                  <a:gd name="T16" fmla="*/ 11 w 11"/>
                  <a:gd name="T17" fmla="*/ 7 h 10"/>
                  <a:gd name="T18" fmla="*/ 11 w 11"/>
                  <a:gd name="T19" fmla="*/ 7 h 10"/>
                  <a:gd name="T20" fmla="*/ 11 w 11"/>
                  <a:gd name="T21" fmla="*/ 5 h 10"/>
                  <a:gd name="T22" fmla="*/ 11 w 11"/>
                  <a:gd name="T23" fmla="*/ 2 h 10"/>
                  <a:gd name="T24" fmla="*/ 8 w 11"/>
                  <a:gd name="T25" fmla="*/ 2 h 10"/>
                  <a:gd name="T26" fmla="*/ 6 w 11"/>
                  <a:gd name="T27" fmla="*/ 0 h 10"/>
                  <a:gd name="T28" fmla="*/ 0 w 11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0"/>
                  <a:gd name="T47" fmla="*/ 11 w 11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0">
                    <a:moveTo>
                      <a:pt x="0" y="2"/>
                    </a:moveTo>
                    <a:lnTo>
                      <a:pt x="0" y="5"/>
                    </a:lnTo>
                    <a:lnTo>
                      <a:pt x="0" y="7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11" y="10"/>
                    </a:lnTo>
                    <a:lnTo>
                      <a:pt x="11" y="7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97" name="Freeform 4367"/>
              <p:cNvSpPr>
                <a:spLocks/>
              </p:cNvSpPr>
              <p:nvPr/>
            </p:nvSpPr>
            <p:spPr bwMode="auto">
              <a:xfrm>
                <a:off x="1981" y="3573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2 h 8"/>
                  <a:gd name="T4" fmla="*/ 0 w 10"/>
                  <a:gd name="T5" fmla="*/ 2 h 8"/>
                  <a:gd name="T6" fmla="*/ 0 w 10"/>
                  <a:gd name="T7" fmla="*/ 5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7 w 10"/>
                  <a:gd name="T15" fmla="*/ 8 h 8"/>
                  <a:gd name="T16" fmla="*/ 10 w 10"/>
                  <a:gd name="T17" fmla="*/ 8 h 8"/>
                  <a:gd name="T18" fmla="*/ 10 w 10"/>
                  <a:gd name="T19" fmla="*/ 5 h 8"/>
                  <a:gd name="T20" fmla="*/ 7 w 10"/>
                  <a:gd name="T21" fmla="*/ 2 h 8"/>
                  <a:gd name="T22" fmla="*/ 7 w 10"/>
                  <a:gd name="T23" fmla="*/ 2 h 8"/>
                  <a:gd name="T24" fmla="*/ 7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98" name="Freeform 4368"/>
              <p:cNvSpPr>
                <a:spLocks/>
              </p:cNvSpPr>
              <p:nvPr/>
            </p:nvSpPr>
            <p:spPr bwMode="auto">
              <a:xfrm>
                <a:off x="2025" y="3533"/>
                <a:ext cx="11" cy="6"/>
              </a:xfrm>
              <a:custGeom>
                <a:avLst/>
                <a:gdLst>
                  <a:gd name="T0" fmla="*/ 3 w 11"/>
                  <a:gd name="T1" fmla="*/ 0 h 6"/>
                  <a:gd name="T2" fmla="*/ 3 w 11"/>
                  <a:gd name="T3" fmla="*/ 3 h 6"/>
                  <a:gd name="T4" fmla="*/ 0 w 11"/>
                  <a:gd name="T5" fmla="*/ 3 h 6"/>
                  <a:gd name="T6" fmla="*/ 0 w 11"/>
                  <a:gd name="T7" fmla="*/ 6 h 6"/>
                  <a:gd name="T8" fmla="*/ 3 w 11"/>
                  <a:gd name="T9" fmla="*/ 6 h 6"/>
                  <a:gd name="T10" fmla="*/ 5 w 11"/>
                  <a:gd name="T11" fmla="*/ 6 h 6"/>
                  <a:gd name="T12" fmla="*/ 8 w 11"/>
                  <a:gd name="T13" fmla="*/ 6 h 6"/>
                  <a:gd name="T14" fmla="*/ 11 w 11"/>
                  <a:gd name="T15" fmla="*/ 6 h 6"/>
                  <a:gd name="T16" fmla="*/ 11 w 11"/>
                  <a:gd name="T17" fmla="*/ 6 h 6"/>
                  <a:gd name="T18" fmla="*/ 11 w 11"/>
                  <a:gd name="T19" fmla="*/ 6 h 6"/>
                  <a:gd name="T20" fmla="*/ 11 w 11"/>
                  <a:gd name="T21" fmla="*/ 3 h 6"/>
                  <a:gd name="T22" fmla="*/ 11 w 11"/>
                  <a:gd name="T23" fmla="*/ 0 h 6"/>
                  <a:gd name="T24" fmla="*/ 8 w 11"/>
                  <a:gd name="T25" fmla="*/ 0 h 6"/>
                  <a:gd name="T26" fmla="*/ 5 w 11"/>
                  <a:gd name="T27" fmla="*/ 0 h 6"/>
                  <a:gd name="T28" fmla="*/ 3 w 11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6"/>
                  <a:gd name="T47" fmla="*/ 11 w 11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6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8" y="6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99" name="Freeform 4369"/>
              <p:cNvSpPr>
                <a:spLocks/>
              </p:cNvSpPr>
              <p:nvPr/>
            </p:nvSpPr>
            <p:spPr bwMode="auto">
              <a:xfrm>
                <a:off x="2020" y="3541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8 w 10"/>
                  <a:gd name="T21" fmla="*/ 3 h 8"/>
                  <a:gd name="T22" fmla="*/ 8 w 10"/>
                  <a:gd name="T23" fmla="*/ 3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00" name="Freeform 4370"/>
              <p:cNvSpPr>
                <a:spLocks/>
              </p:cNvSpPr>
              <p:nvPr/>
            </p:nvSpPr>
            <p:spPr bwMode="auto">
              <a:xfrm>
                <a:off x="2012" y="3552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2 h 8"/>
                  <a:gd name="T4" fmla="*/ 0 w 10"/>
                  <a:gd name="T5" fmla="*/ 2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2 h 8"/>
                  <a:gd name="T22" fmla="*/ 10 w 10"/>
                  <a:gd name="T23" fmla="*/ 0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01" name="Freeform 4371"/>
              <p:cNvSpPr>
                <a:spLocks/>
              </p:cNvSpPr>
              <p:nvPr/>
            </p:nvSpPr>
            <p:spPr bwMode="auto">
              <a:xfrm>
                <a:off x="2004" y="3562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0 h 8"/>
                  <a:gd name="T24" fmla="*/ 11 w 11"/>
                  <a:gd name="T25" fmla="*/ 0 h 8"/>
                  <a:gd name="T26" fmla="*/ 5 w 11"/>
                  <a:gd name="T27" fmla="*/ 0 h 8"/>
                  <a:gd name="T28" fmla="*/ 3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02" name="Freeform 4372"/>
              <p:cNvSpPr>
                <a:spLocks/>
              </p:cNvSpPr>
              <p:nvPr/>
            </p:nvSpPr>
            <p:spPr bwMode="auto">
              <a:xfrm>
                <a:off x="1996" y="3573"/>
                <a:ext cx="11" cy="10"/>
              </a:xfrm>
              <a:custGeom>
                <a:avLst/>
                <a:gdLst>
                  <a:gd name="T0" fmla="*/ 0 w 11"/>
                  <a:gd name="T1" fmla="*/ 0 h 10"/>
                  <a:gd name="T2" fmla="*/ 0 w 11"/>
                  <a:gd name="T3" fmla="*/ 2 h 10"/>
                  <a:gd name="T4" fmla="*/ 0 w 11"/>
                  <a:gd name="T5" fmla="*/ 5 h 10"/>
                  <a:gd name="T6" fmla="*/ 0 w 11"/>
                  <a:gd name="T7" fmla="*/ 8 h 10"/>
                  <a:gd name="T8" fmla="*/ 0 w 11"/>
                  <a:gd name="T9" fmla="*/ 8 h 10"/>
                  <a:gd name="T10" fmla="*/ 6 w 11"/>
                  <a:gd name="T11" fmla="*/ 10 h 10"/>
                  <a:gd name="T12" fmla="*/ 8 w 11"/>
                  <a:gd name="T13" fmla="*/ 10 h 10"/>
                  <a:gd name="T14" fmla="*/ 11 w 11"/>
                  <a:gd name="T15" fmla="*/ 10 h 10"/>
                  <a:gd name="T16" fmla="*/ 11 w 11"/>
                  <a:gd name="T17" fmla="*/ 8 h 10"/>
                  <a:gd name="T18" fmla="*/ 11 w 11"/>
                  <a:gd name="T19" fmla="*/ 5 h 10"/>
                  <a:gd name="T20" fmla="*/ 11 w 11"/>
                  <a:gd name="T21" fmla="*/ 2 h 10"/>
                  <a:gd name="T22" fmla="*/ 11 w 11"/>
                  <a:gd name="T23" fmla="*/ 2 h 10"/>
                  <a:gd name="T24" fmla="*/ 11 w 11"/>
                  <a:gd name="T25" fmla="*/ 0 h 10"/>
                  <a:gd name="T26" fmla="*/ 6 w 11"/>
                  <a:gd name="T27" fmla="*/ 0 h 10"/>
                  <a:gd name="T28" fmla="*/ 0 w 11"/>
                  <a:gd name="T29" fmla="*/ 0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0"/>
                  <a:gd name="T47" fmla="*/ 11 w 11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0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03" name="Freeform 4373"/>
              <p:cNvSpPr>
                <a:spLocks/>
              </p:cNvSpPr>
              <p:nvPr/>
            </p:nvSpPr>
            <p:spPr bwMode="auto">
              <a:xfrm>
                <a:off x="2041" y="3533"/>
                <a:ext cx="10" cy="6"/>
              </a:xfrm>
              <a:custGeom>
                <a:avLst/>
                <a:gdLst>
                  <a:gd name="T0" fmla="*/ 0 w 10"/>
                  <a:gd name="T1" fmla="*/ 0 h 6"/>
                  <a:gd name="T2" fmla="*/ 0 w 10"/>
                  <a:gd name="T3" fmla="*/ 3 h 6"/>
                  <a:gd name="T4" fmla="*/ 0 w 10"/>
                  <a:gd name="T5" fmla="*/ 3 h 6"/>
                  <a:gd name="T6" fmla="*/ 0 w 10"/>
                  <a:gd name="T7" fmla="*/ 6 h 6"/>
                  <a:gd name="T8" fmla="*/ 0 w 10"/>
                  <a:gd name="T9" fmla="*/ 6 h 6"/>
                  <a:gd name="T10" fmla="*/ 8 w 10"/>
                  <a:gd name="T11" fmla="*/ 6 h 6"/>
                  <a:gd name="T12" fmla="*/ 10 w 10"/>
                  <a:gd name="T13" fmla="*/ 6 h 6"/>
                  <a:gd name="T14" fmla="*/ 10 w 10"/>
                  <a:gd name="T15" fmla="*/ 6 h 6"/>
                  <a:gd name="T16" fmla="*/ 10 w 10"/>
                  <a:gd name="T17" fmla="*/ 6 h 6"/>
                  <a:gd name="T18" fmla="*/ 10 w 10"/>
                  <a:gd name="T19" fmla="*/ 3 h 6"/>
                  <a:gd name="T20" fmla="*/ 8 w 10"/>
                  <a:gd name="T21" fmla="*/ 0 h 6"/>
                  <a:gd name="T22" fmla="*/ 8 w 10"/>
                  <a:gd name="T23" fmla="*/ 0 h 6"/>
                  <a:gd name="T24" fmla="*/ 0 w 10"/>
                  <a:gd name="T25" fmla="*/ 0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6"/>
                  <a:gd name="T41" fmla="*/ 10 w 10"/>
                  <a:gd name="T42" fmla="*/ 6 h 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6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8" y="6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04" name="Freeform 4374"/>
              <p:cNvSpPr>
                <a:spLocks/>
              </p:cNvSpPr>
              <p:nvPr/>
            </p:nvSpPr>
            <p:spPr bwMode="auto">
              <a:xfrm>
                <a:off x="2036" y="3541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5 w 10"/>
                  <a:gd name="T11" fmla="*/ 8 h 8"/>
                  <a:gd name="T12" fmla="*/ 7 w 10"/>
                  <a:gd name="T13" fmla="*/ 8 h 8"/>
                  <a:gd name="T14" fmla="*/ 10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7 w 10"/>
                  <a:gd name="T21" fmla="*/ 3 h 8"/>
                  <a:gd name="T22" fmla="*/ 7 w 10"/>
                  <a:gd name="T23" fmla="*/ 3 h 8"/>
                  <a:gd name="T24" fmla="*/ 7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05" name="Freeform 4375"/>
              <p:cNvSpPr>
                <a:spLocks/>
              </p:cNvSpPr>
              <p:nvPr/>
            </p:nvSpPr>
            <p:spPr bwMode="auto">
              <a:xfrm>
                <a:off x="2028" y="3552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2 h 8"/>
                  <a:gd name="T4" fmla="*/ 0 w 10"/>
                  <a:gd name="T5" fmla="*/ 2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2 h 8"/>
                  <a:gd name="T22" fmla="*/ 10 w 10"/>
                  <a:gd name="T23" fmla="*/ 0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06" name="Freeform 4376"/>
              <p:cNvSpPr>
                <a:spLocks/>
              </p:cNvSpPr>
              <p:nvPr/>
            </p:nvSpPr>
            <p:spPr bwMode="auto">
              <a:xfrm>
                <a:off x="2022" y="3562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8 h 8"/>
                  <a:gd name="T18" fmla="*/ 11 w 11"/>
                  <a:gd name="T19" fmla="*/ 5 h 8"/>
                  <a:gd name="T20" fmla="*/ 8 w 11"/>
                  <a:gd name="T21" fmla="*/ 3 h 8"/>
                  <a:gd name="T22" fmla="*/ 8 w 11"/>
                  <a:gd name="T23" fmla="*/ 0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07" name="Freeform 4377"/>
              <p:cNvSpPr>
                <a:spLocks/>
              </p:cNvSpPr>
              <p:nvPr/>
            </p:nvSpPr>
            <p:spPr bwMode="auto">
              <a:xfrm>
                <a:off x="2015" y="3573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0 w 10"/>
                  <a:gd name="T3" fmla="*/ 2 h 10"/>
                  <a:gd name="T4" fmla="*/ 0 w 10"/>
                  <a:gd name="T5" fmla="*/ 5 h 10"/>
                  <a:gd name="T6" fmla="*/ 0 w 10"/>
                  <a:gd name="T7" fmla="*/ 8 h 10"/>
                  <a:gd name="T8" fmla="*/ 0 w 10"/>
                  <a:gd name="T9" fmla="*/ 8 h 10"/>
                  <a:gd name="T10" fmla="*/ 5 w 10"/>
                  <a:gd name="T11" fmla="*/ 10 h 10"/>
                  <a:gd name="T12" fmla="*/ 7 w 10"/>
                  <a:gd name="T13" fmla="*/ 10 h 10"/>
                  <a:gd name="T14" fmla="*/ 10 w 10"/>
                  <a:gd name="T15" fmla="*/ 10 h 10"/>
                  <a:gd name="T16" fmla="*/ 10 w 10"/>
                  <a:gd name="T17" fmla="*/ 8 h 10"/>
                  <a:gd name="T18" fmla="*/ 10 w 10"/>
                  <a:gd name="T19" fmla="*/ 5 h 10"/>
                  <a:gd name="T20" fmla="*/ 10 w 10"/>
                  <a:gd name="T21" fmla="*/ 2 h 10"/>
                  <a:gd name="T22" fmla="*/ 7 w 10"/>
                  <a:gd name="T23" fmla="*/ 2 h 10"/>
                  <a:gd name="T24" fmla="*/ 7 w 10"/>
                  <a:gd name="T25" fmla="*/ 0 h 10"/>
                  <a:gd name="T26" fmla="*/ 0 w 10"/>
                  <a:gd name="T27" fmla="*/ 0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10"/>
                  <a:gd name="T44" fmla="*/ 10 w 10"/>
                  <a:gd name="T45" fmla="*/ 10 h 1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10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5" y="10"/>
                    </a:lnTo>
                    <a:lnTo>
                      <a:pt x="7" y="10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08" name="Freeform 4378"/>
              <p:cNvSpPr>
                <a:spLocks/>
              </p:cNvSpPr>
              <p:nvPr/>
            </p:nvSpPr>
            <p:spPr bwMode="auto">
              <a:xfrm>
                <a:off x="2056" y="3533"/>
                <a:ext cx="11" cy="6"/>
              </a:xfrm>
              <a:custGeom>
                <a:avLst/>
                <a:gdLst>
                  <a:gd name="T0" fmla="*/ 0 w 11"/>
                  <a:gd name="T1" fmla="*/ 0 h 6"/>
                  <a:gd name="T2" fmla="*/ 0 w 11"/>
                  <a:gd name="T3" fmla="*/ 3 h 6"/>
                  <a:gd name="T4" fmla="*/ 0 w 11"/>
                  <a:gd name="T5" fmla="*/ 3 h 6"/>
                  <a:gd name="T6" fmla="*/ 0 w 11"/>
                  <a:gd name="T7" fmla="*/ 6 h 6"/>
                  <a:gd name="T8" fmla="*/ 0 w 11"/>
                  <a:gd name="T9" fmla="*/ 6 h 6"/>
                  <a:gd name="T10" fmla="*/ 8 w 11"/>
                  <a:gd name="T11" fmla="*/ 6 h 6"/>
                  <a:gd name="T12" fmla="*/ 11 w 11"/>
                  <a:gd name="T13" fmla="*/ 6 h 6"/>
                  <a:gd name="T14" fmla="*/ 11 w 11"/>
                  <a:gd name="T15" fmla="*/ 6 h 6"/>
                  <a:gd name="T16" fmla="*/ 11 w 11"/>
                  <a:gd name="T17" fmla="*/ 6 h 6"/>
                  <a:gd name="T18" fmla="*/ 8 w 11"/>
                  <a:gd name="T19" fmla="*/ 3 h 6"/>
                  <a:gd name="T20" fmla="*/ 8 w 11"/>
                  <a:gd name="T21" fmla="*/ 0 h 6"/>
                  <a:gd name="T22" fmla="*/ 8 w 11"/>
                  <a:gd name="T23" fmla="*/ 0 h 6"/>
                  <a:gd name="T24" fmla="*/ 0 w 11"/>
                  <a:gd name="T25" fmla="*/ 0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1"/>
                  <a:gd name="T40" fmla="*/ 0 h 6"/>
                  <a:gd name="T41" fmla="*/ 11 w 11"/>
                  <a:gd name="T42" fmla="*/ 6 h 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1" h="6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8" y="6"/>
                    </a:lnTo>
                    <a:lnTo>
                      <a:pt x="11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09" name="Freeform 4379"/>
              <p:cNvSpPr>
                <a:spLocks/>
              </p:cNvSpPr>
              <p:nvPr/>
            </p:nvSpPr>
            <p:spPr bwMode="auto">
              <a:xfrm>
                <a:off x="2051" y="3541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8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10" name="Freeform 4380"/>
              <p:cNvSpPr>
                <a:spLocks/>
              </p:cNvSpPr>
              <p:nvPr/>
            </p:nvSpPr>
            <p:spPr bwMode="auto">
              <a:xfrm>
                <a:off x="2046" y="3552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2 h 8"/>
                  <a:gd name="T4" fmla="*/ 0 w 10"/>
                  <a:gd name="T5" fmla="*/ 2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8 w 10"/>
                  <a:gd name="T21" fmla="*/ 2 h 8"/>
                  <a:gd name="T22" fmla="*/ 8 w 10"/>
                  <a:gd name="T23" fmla="*/ 0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11" name="Freeform 4381"/>
              <p:cNvSpPr>
                <a:spLocks/>
              </p:cNvSpPr>
              <p:nvPr/>
            </p:nvSpPr>
            <p:spPr bwMode="auto">
              <a:xfrm>
                <a:off x="2038" y="3562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3 h 8"/>
                  <a:gd name="T6" fmla="*/ 0 w 13"/>
                  <a:gd name="T7" fmla="*/ 5 h 8"/>
                  <a:gd name="T8" fmla="*/ 0 w 13"/>
                  <a:gd name="T9" fmla="*/ 8 h 8"/>
                  <a:gd name="T10" fmla="*/ 8 w 13"/>
                  <a:gd name="T11" fmla="*/ 8 h 8"/>
                  <a:gd name="T12" fmla="*/ 11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1 w 13"/>
                  <a:gd name="T19" fmla="*/ 3 h 8"/>
                  <a:gd name="T20" fmla="*/ 11 w 13"/>
                  <a:gd name="T21" fmla="*/ 3 h 8"/>
                  <a:gd name="T22" fmla="*/ 8 w 13"/>
                  <a:gd name="T23" fmla="*/ 0 h 8"/>
                  <a:gd name="T24" fmla="*/ 0 w 13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8"/>
                  <a:gd name="T41" fmla="*/ 13 w 13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12" name="Freeform 4382"/>
              <p:cNvSpPr>
                <a:spLocks/>
              </p:cNvSpPr>
              <p:nvPr/>
            </p:nvSpPr>
            <p:spPr bwMode="auto">
              <a:xfrm>
                <a:off x="2030" y="3573"/>
                <a:ext cx="13" cy="10"/>
              </a:xfrm>
              <a:custGeom>
                <a:avLst/>
                <a:gdLst>
                  <a:gd name="T0" fmla="*/ 3 w 13"/>
                  <a:gd name="T1" fmla="*/ 2 h 10"/>
                  <a:gd name="T2" fmla="*/ 3 w 13"/>
                  <a:gd name="T3" fmla="*/ 5 h 10"/>
                  <a:gd name="T4" fmla="*/ 0 w 13"/>
                  <a:gd name="T5" fmla="*/ 5 h 10"/>
                  <a:gd name="T6" fmla="*/ 0 w 13"/>
                  <a:gd name="T7" fmla="*/ 8 h 10"/>
                  <a:gd name="T8" fmla="*/ 3 w 13"/>
                  <a:gd name="T9" fmla="*/ 8 h 10"/>
                  <a:gd name="T10" fmla="*/ 8 w 13"/>
                  <a:gd name="T11" fmla="*/ 10 h 10"/>
                  <a:gd name="T12" fmla="*/ 11 w 13"/>
                  <a:gd name="T13" fmla="*/ 10 h 10"/>
                  <a:gd name="T14" fmla="*/ 13 w 13"/>
                  <a:gd name="T15" fmla="*/ 10 h 10"/>
                  <a:gd name="T16" fmla="*/ 13 w 13"/>
                  <a:gd name="T17" fmla="*/ 8 h 10"/>
                  <a:gd name="T18" fmla="*/ 13 w 13"/>
                  <a:gd name="T19" fmla="*/ 8 h 10"/>
                  <a:gd name="T20" fmla="*/ 13 w 13"/>
                  <a:gd name="T21" fmla="*/ 5 h 10"/>
                  <a:gd name="T22" fmla="*/ 11 w 13"/>
                  <a:gd name="T23" fmla="*/ 2 h 10"/>
                  <a:gd name="T24" fmla="*/ 11 w 13"/>
                  <a:gd name="T25" fmla="*/ 0 h 10"/>
                  <a:gd name="T26" fmla="*/ 8 w 13"/>
                  <a:gd name="T27" fmla="*/ 0 h 10"/>
                  <a:gd name="T28" fmla="*/ 3 w 13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3"/>
                  <a:gd name="T46" fmla="*/ 0 h 10"/>
                  <a:gd name="T47" fmla="*/ 13 w 13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3" h="10">
                    <a:moveTo>
                      <a:pt x="3" y="2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8" y="10"/>
                    </a:lnTo>
                    <a:lnTo>
                      <a:pt x="11" y="10"/>
                    </a:lnTo>
                    <a:lnTo>
                      <a:pt x="13" y="10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13" name="Freeform 4383"/>
              <p:cNvSpPr>
                <a:spLocks/>
              </p:cNvSpPr>
              <p:nvPr/>
            </p:nvSpPr>
            <p:spPr bwMode="auto">
              <a:xfrm>
                <a:off x="2072" y="3533"/>
                <a:ext cx="11" cy="6"/>
              </a:xfrm>
              <a:custGeom>
                <a:avLst/>
                <a:gdLst>
                  <a:gd name="T0" fmla="*/ 0 w 11"/>
                  <a:gd name="T1" fmla="*/ 0 h 6"/>
                  <a:gd name="T2" fmla="*/ 0 w 11"/>
                  <a:gd name="T3" fmla="*/ 3 h 6"/>
                  <a:gd name="T4" fmla="*/ 0 w 11"/>
                  <a:gd name="T5" fmla="*/ 3 h 6"/>
                  <a:gd name="T6" fmla="*/ 0 w 11"/>
                  <a:gd name="T7" fmla="*/ 6 h 6"/>
                  <a:gd name="T8" fmla="*/ 0 w 11"/>
                  <a:gd name="T9" fmla="*/ 6 h 6"/>
                  <a:gd name="T10" fmla="*/ 8 w 11"/>
                  <a:gd name="T11" fmla="*/ 6 h 6"/>
                  <a:gd name="T12" fmla="*/ 11 w 11"/>
                  <a:gd name="T13" fmla="*/ 6 h 6"/>
                  <a:gd name="T14" fmla="*/ 11 w 11"/>
                  <a:gd name="T15" fmla="*/ 6 h 6"/>
                  <a:gd name="T16" fmla="*/ 11 w 11"/>
                  <a:gd name="T17" fmla="*/ 3 h 6"/>
                  <a:gd name="T18" fmla="*/ 8 w 11"/>
                  <a:gd name="T19" fmla="*/ 0 h 6"/>
                  <a:gd name="T20" fmla="*/ 8 w 11"/>
                  <a:gd name="T21" fmla="*/ 0 h 6"/>
                  <a:gd name="T22" fmla="*/ 0 w 11"/>
                  <a:gd name="T23" fmla="*/ 0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1"/>
                  <a:gd name="T37" fmla="*/ 0 h 6"/>
                  <a:gd name="T38" fmla="*/ 11 w 11"/>
                  <a:gd name="T39" fmla="*/ 6 h 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1" h="6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8" y="6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14" name="Freeform 4384"/>
              <p:cNvSpPr>
                <a:spLocks/>
              </p:cNvSpPr>
              <p:nvPr/>
            </p:nvSpPr>
            <p:spPr bwMode="auto">
              <a:xfrm>
                <a:off x="2067" y="3541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3 h 8"/>
                  <a:gd name="T6" fmla="*/ 0 w 13"/>
                  <a:gd name="T7" fmla="*/ 6 h 8"/>
                  <a:gd name="T8" fmla="*/ 3 w 13"/>
                  <a:gd name="T9" fmla="*/ 6 h 8"/>
                  <a:gd name="T10" fmla="*/ 8 w 13"/>
                  <a:gd name="T11" fmla="*/ 8 h 8"/>
                  <a:gd name="T12" fmla="*/ 10 w 13"/>
                  <a:gd name="T13" fmla="*/ 8 h 8"/>
                  <a:gd name="T14" fmla="*/ 13 w 13"/>
                  <a:gd name="T15" fmla="*/ 8 h 8"/>
                  <a:gd name="T16" fmla="*/ 13 w 13"/>
                  <a:gd name="T17" fmla="*/ 6 h 8"/>
                  <a:gd name="T18" fmla="*/ 13 w 13"/>
                  <a:gd name="T19" fmla="*/ 6 h 8"/>
                  <a:gd name="T20" fmla="*/ 10 w 13"/>
                  <a:gd name="T21" fmla="*/ 3 h 8"/>
                  <a:gd name="T22" fmla="*/ 10 w 13"/>
                  <a:gd name="T23" fmla="*/ 3 h 8"/>
                  <a:gd name="T24" fmla="*/ 8 w 13"/>
                  <a:gd name="T25" fmla="*/ 0 h 8"/>
                  <a:gd name="T26" fmla="*/ 0 w 13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8"/>
                  <a:gd name="T44" fmla="*/ 13 w 13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15" name="Freeform 4385"/>
              <p:cNvSpPr>
                <a:spLocks/>
              </p:cNvSpPr>
              <p:nvPr/>
            </p:nvSpPr>
            <p:spPr bwMode="auto">
              <a:xfrm>
                <a:off x="2062" y="3552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2 h 8"/>
                  <a:gd name="T4" fmla="*/ 0 w 13"/>
                  <a:gd name="T5" fmla="*/ 2 h 8"/>
                  <a:gd name="T6" fmla="*/ 0 w 13"/>
                  <a:gd name="T7" fmla="*/ 5 h 8"/>
                  <a:gd name="T8" fmla="*/ 0 w 13"/>
                  <a:gd name="T9" fmla="*/ 5 h 8"/>
                  <a:gd name="T10" fmla="*/ 5 w 13"/>
                  <a:gd name="T11" fmla="*/ 8 h 8"/>
                  <a:gd name="T12" fmla="*/ 10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3 w 13"/>
                  <a:gd name="T19" fmla="*/ 5 h 8"/>
                  <a:gd name="T20" fmla="*/ 10 w 13"/>
                  <a:gd name="T21" fmla="*/ 2 h 8"/>
                  <a:gd name="T22" fmla="*/ 10 w 13"/>
                  <a:gd name="T23" fmla="*/ 2 h 8"/>
                  <a:gd name="T24" fmla="*/ 8 w 13"/>
                  <a:gd name="T25" fmla="*/ 0 h 8"/>
                  <a:gd name="T26" fmla="*/ 0 w 13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8"/>
                  <a:gd name="T44" fmla="*/ 13 w 13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16" name="Freeform 4386"/>
              <p:cNvSpPr>
                <a:spLocks/>
              </p:cNvSpPr>
              <p:nvPr/>
            </p:nvSpPr>
            <p:spPr bwMode="auto">
              <a:xfrm>
                <a:off x="2056" y="3562"/>
                <a:ext cx="14" cy="8"/>
              </a:xfrm>
              <a:custGeom>
                <a:avLst/>
                <a:gdLst>
                  <a:gd name="T0" fmla="*/ 0 w 14"/>
                  <a:gd name="T1" fmla="*/ 0 h 8"/>
                  <a:gd name="T2" fmla="*/ 0 w 14"/>
                  <a:gd name="T3" fmla="*/ 3 h 8"/>
                  <a:gd name="T4" fmla="*/ 0 w 14"/>
                  <a:gd name="T5" fmla="*/ 5 h 8"/>
                  <a:gd name="T6" fmla="*/ 0 w 14"/>
                  <a:gd name="T7" fmla="*/ 8 h 8"/>
                  <a:gd name="T8" fmla="*/ 0 w 14"/>
                  <a:gd name="T9" fmla="*/ 8 h 8"/>
                  <a:gd name="T10" fmla="*/ 8 w 14"/>
                  <a:gd name="T11" fmla="*/ 8 h 8"/>
                  <a:gd name="T12" fmla="*/ 11 w 14"/>
                  <a:gd name="T13" fmla="*/ 8 h 8"/>
                  <a:gd name="T14" fmla="*/ 14 w 14"/>
                  <a:gd name="T15" fmla="*/ 8 h 8"/>
                  <a:gd name="T16" fmla="*/ 14 w 14"/>
                  <a:gd name="T17" fmla="*/ 5 h 8"/>
                  <a:gd name="T18" fmla="*/ 11 w 14"/>
                  <a:gd name="T19" fmla="*/ 3 h 8"/>
                  <a:gd name="T20" fmla="*/ 11 w 14"/>
                  <a:gd name="T21" fmla="*/ 3 h 8"/>
                  <a:gd name="T22" fmla="*/ 8 w 14"/>
                  <a:gd name="T23" fmla="*/ 0 h 8"/>
                  <a:gd name="T24" fmla="*/ 0 w 14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4"/>
                  <a:gd name="T40" fmla="*/ 0 h 8"/>
                  <a:gd name="T41" fmla="*/ 14 w 14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4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4" y="8"/>
                    </a:lnTo>
                    <a:lnTo>
                      <a:pt x="14" y="5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17" name="Freeform 4387"/>
              <p:cNvSpPr>
                <a:spLocks/>
              </p:cNvSpPr>
              <p:nvPr/>
            </p:nvSpPr>
            <p:spPr bwMode="auto">
              <a:xfrm>
                <a:off x="2051" y="3573"/>
                <a:ext cx="13" cy="10"/>
              </a:xfrm>
              <a:custGeom>
                <a:avLst/>
                <a:gdLst>
                  <a:gd name="T0" fmla="*/ 0 w 13"/>
                  <a:gd name="T1" fmla="*/ 2 h 10"/>
                  <a:gd name="T2" fmla="*/ 0 w 13"/>
                  <a:gd name="T3" fmla="*/ 5 h 10"/>
                  <a:gd name="T4" fmla="*/ 0 w 13"/>
                  <a:gd name="T5" fmla="*/ 5 h 10"/>
                  <a:gd name="T6" fmla="*/ 0 w 13"/>
                  <a:gd name="T7" fmla="*/ 8 h 10"/>
                  <a:gd name="T8" fmla="*/ 0 w 13"/>
                  <a:gd name="T9" fmla="*/ 10 h 10"/>
                  <a:gd name="T10" fmla="*/ 8 w 13"/>
                  <a:gd name="T11" fmla="*/ 10 h 10"/>
                  <a:gd name="T12" fmla="*/ 11 w 13"/>
                  <a:gd name="T13" fmla="*/ 10 h 10"/>
                  <a:gd name="T14" fmla="*/ 13 w 13"/>
                  <a:gd name="T15" fmla="*/ 10 h 10"/>
                  <a:gd name="T16" fmla="*/ 13 w 13"/>
                  <a:gd name="T17" fmla="*/ 8 h 10"/>
                  <a:gd name="T18" fmla="*/ 11 w 13"/>
                  <a:gd name="T19" fmla="*/ 5 h 10"/>
                  <a:gd name="T20" fmla="*/ 8 w 13"/>
                  <a:gd name="T21" fmla="*/ 2 h 10"/>
                  <a:gd name="T22" fmla="*/ 8 w 13"/>
                  <a:gd name="T23" fmla="*/ 2 h 10"/>
                  <a:gd name="T24" fmla="*/ 5 w 13"/>
                  <a:gd name="T25" fmla="*/ 0 h 10"/>
                  <a:gd name="T26" fmla="*/ 0 w 13"/>
                  <a:gd name="T27" fmla="*/ 2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10"/>
                  <a:gd name="T44" fmla="*/ 13 w 13"/>
                  <a:gd name="T45" fmla="*/ 10 h 1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10">
                    <a:moveTo>
                      <a:pt x="0" y="2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8" y="10"/>
                    </a:lnTo>
                    <a:lnTo>
                      <a:pt x="11" y="10"/>
                    </a:lnTo>
                    <a:lnTo>
                      <a:pt x="13" y="10"/>
                    </a:lnTo>
                    <a:lnTo>
                      <a:pt x="13" y="8"/>
                    </a:lnTo>
                    <a:lnTo>
                      <a:pt x="11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18" name="Freeform 4388"/>
              <p:cNvSpPr>
                <a:spLocks/>
              </p:cNvSpPr>
              <p:nvPr/>
            </p:nvSpPr>
            <p:spPr bwMode="auto">
              <a:xfrm>
                <a:off x="2179" y="3533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6 h 8"/>
                  <a:gd name="T6" fmla="*/ 8 w 8"/>
                  <a:gd name="T7" fmla="*/ 6 h 8"/>
                  <a:gd name="T8" fmla="*/ 6 w 8"/>
                  <a:gd name="T9" fmla="*/ 8 h 8"/>
                  <a:gd name="T10" fmla="*/ 3 w 8"/>
                  <a:gd name="T11" fmla="*/ 8 h 8"/>
                  <a:gd name="T12" fmla="*/ 3 w 8"/>
                  <a:gd name="T13" fmla="*/ 8 h 8"/>
                  <a:gd name="T14" fmla="*/ 0 w 8"/>
                  <a:gd name="T15" fmla="*/ 6 h 8"/>
                  <a:gd name="T16" fmla="*/ 0 w 8"/>
                  <a:gd name="T17" fmla="*/ 6 h 8"/>
                  <a:gd name="T18" fmla="*/ 0 w 8"/>
                  <a:gd name="T19" fmla="*/ 3 h 8"/>
                  <a:gd name="T20" fmla="*/ 3 w 8"/>
                  <a:gd name="T21" fmla="*/ 3 h 8"/>
                  <a:gd name="T22" fmla="*/ 3 w 8"/>
                  <a:gd name="T23" fmla="*/ 3 h 8"/>
                  <a:gd name="T24" fmla="*/ 6 w 8"/>
                  <a:gd name="T25" fmla="*/ 0 h 8"/>
                  <a:gd name="T26" fmla="*/ 8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19" name="Freeform 4389"/>
              <p:cNvSpPr>
                <a:spLocks/>
              </p:cNvSpPr>
              <p:nvPr/>
            </p:nvSpPr>
            <p:spPr bwMode="auto">
              <a:xfrm>
                <a:off x="2185" y="3541"/>
                <a:ext cx="7" cy="8"/>
              </a:xfrm>
              <a:custGeom>
                <a:avLst/>
                <a:gdLst>
                  <a:gd name="T0" fmla="*/ 7 w 7"/>
                  <a:gd name="T1" fmla="*/ 3 h 8"/>
                  <a:gd name="T2" fmla="*/ 7 w 7"/>
                  <a:gd name="T3" fmla="*/ 3 h 8"/>
                  <a:gd name="T4" fmla="*/ 7 w 7"/>
                  <a:gd name="T5" fmla="*/ 6 h 8"/>
                  <a:gd name="T6" fmla="*/ 7 w 7"/>
                  <a:gd name="T7" fmla="*/ 6 h 8"/>
                  <a:gd name="T8" fmla="*/ 5 w 7"/>
                  <a:gd name="T9" fmla="*/ 8 h 8"/>
                  <a:gd name="T10" fmla="*/ 2 w 7"/>
                  <a:gd name="T11" fmla="*/ 8 h 8"/>
                  <a:gd name="T12" fmla="*/ 2 w 7"/>
                  <a:gd name="T13" fmla="*/ 8 h 8"/>
                  <a:gd name="T14" fmla="*/ 0 w 7"/>
                  <a:gd name="T15" fmla="*/ 6 h 8"/>
                  <a:gd name="T16" fmla="*/ 0 w 7"/>
                  <a:gd name="T17" fmla="*/ 6 h 8"/>
                  <a:gd name="T18" fmla="*/ 0 w 7"/>
                  <a:gd name="T19" fmla="*/ 3 h 8"/>
                  <a:gd name="T20" fmla="*/ 0 w 7"/>
                  <a:gd name="T21" fmla="*/ 3 h 8"/>
                  <a:gd name="T22" fmla="*/ 2 w 7"/>
                  <a:gd name="T23" fmla="*/ 3 h 8"/>
                  <a:gd name="T24" fmla="*/ 5 w 7"/>
                  <a:gd name="T25" fmla="*/ 0 h 8"/>
                  <a:gd name="T26" fmla="*/ 7 w 7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8"/>
                  <a:gd name="T44" fmla="*/ 7 w 7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8">
                    <a:moveTo>
                      <a:pt x="7" y="3"/>
                    </a:moveTo>
                    <a:lnTo>
                      <a:pt x="7" y="3"/>
                    </a:lnTo>
                    <a:lnTo>
                      <a:pt x="7" y="6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20" name="Freeform 4390"/>
              <p:cNvSpPr>
                <a:spLocks/>
              </p:cNvSpPr>
              <p:nvPr/>
            </p:nvSpPr>
            <p:spPr bwMode="auto">
              <a:xfrm>
                <a:off x="2190" y="3552"/>
                <a:ext cx="8" cy="5"/>
              </a:xfrm>
              <a:custGeom>
                <a:avLst/>
                <a:gdLst>
                  <a:gd name="T0" fmla="*/ 8 w 8"/>
                  <a:gd name="T1" fmla="*/ 0 h 5"/>
                  <a:gd name="T2" fmla="*/ 8 w 8"/>
                  <a:gd name="T3" fmla="*/ 2 h 5"/>
                  <a:gd name="T4" fmla="*/ 8 w 8"/>
                  <a:gd name="T5" fmla="*/ 2 h 5"/>
                  <a:gd name="T6" fmla="*/ 8 w 8"/>
                  <a:gd name="T7" fmla="*/ 5 h 5"/>
                  <a:gd name="T8" fmla="*/ 8 w 8"/>
                  <a:gd name="T9" fmla="*/ 5 h 5"/>
                  <a:gd name="T10" fmla="*/ 5 w 8"/>
                  <a:gd name="T11" fmla="*/ 5 h 5"/>
                  <a:gd name="T12" fmla="*/ 2 w 8"/>
                  <a:gd name="T13" fmla="*/ 5 h 5"/>
                  <a:gd name="T14" fmla="*/ 2 w 8"/>
                  <a:gd name="T15" fmla="*/ 5 h 5"/>
                  <a:gd name="T16" fmla="*/ 0 w 8"/>
                  <a:gd name="T17" fmla="*/ 5 h 5"/>
                  <a:gd name="T18" fmla="*/ 0 w 8"/>
                  <a:gd name="T19" fmla="*/ 2 h 5"/>
                  <a:gd name="T20" fmla="*/ 0 w 8"/>
                  <a:gd name="T21" fmla="*/ 0 h 5"/>
                  <a:gd name="T22" fmla="*/ 0 w 8"/>
                  <a:gd name="T23" fmla="*/ 0 h 5"/>
                  <a:gd name="T24" fmla="*/ 2 w 8"/>
                  <a:gd name="T25" fmla="*/ 0 h 5"/>
                  <a:gd name="T26" fmla="*/ 5 w 8"/>
                  <a:gd name="T27" fmla="*/ 0 h 5"/>
                  <a:gd name="T28" fmla="*/ 8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8" y="0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21" name="Freeform 4391"/>
              <p:cNvSpPr>
                <a:spLocks/>
              </p:cNvSpPr>
              <p:nvPr/>
            </p:nvSpPr>
            <p:spPr bwMode="auto">
              <a:xfrm>
                <a:off x="2195" y="3560"/>
                <a:ext cx="8" cy="7"/>
              </a:xfrm>
              <a:custGeom>
                <a:avLst/>
                <a:gdLst>
                  <a:gd name="T0" fmla="*/ 8 w 8"/>
                  <a:gd name="T1" fmla="*/ 0 h 7"/>
                  <a:gd name="T2" fmla="*/ 8 w 8"/>
                  <a:gd name="T3" fmla="*/ 2 h 7"/>
                  <a:gd name="T4" fmla="*/ 8 w 8"/>
                  <a:gd name="T5" fmla="*/ 2 h 7"/>
                  <a:gd name="T6" fmla="*/ 8 w 8"/>
                  <a:gd name="T7" fmla="*/ 5 h 7"/>
                  <a:gd name="T8" fmla="*/ 8 w 8"/>
                  <a:gd name="T9" fmla="*/ 5 h 7"/>
                  <a:gd name="T10" fmla="*/ 5 w 8"/>
                  <a:gd name="T11" fmla="*/ 7 h 7"/>
                  <a:gd name="T12" fmla="*/ 3 w 8"/>
                  <a:gd name="T13" fmla="*/ 7 h 7"/>
                  <a:gd name="T14" fmla="*/ 3 w 8"/>
                  <a:gd name="T15" fmla="*/ 7 h 7"/>
                  <a:gd name="T16" fmla="*/ 0 w 8"/>
                  <a:gd name="T17" fmla="*/ 5 h 7"/>
                  <a:gd name="T18" fmla="*/ 0 w 8"/>
                  <a:gd name="T19" fmla="*/ 5 h 7"/>
                  <a:gd name="T20" fmla="*/ 0 w 8"/>
                  <a:gd name="T21" fmla="*/ 2 h 7"/>
                  <a:gd name="T22" fmla="*/ 3 w 8"/>
                  <a:gd name="T23" fmla="*/ 2 h 7"/>
                  <a:gd name="T24" fmla="*/ 3 w 8"/>
                  <a:gd name="T25" fmla="*/ 0 h 7"/>
                  <a:gd name="T26" fmla="*/ 5 w 8"/>
                  <a:gd name="T27" fmla="*/ 0 h 7"/>
                  <a:gd name="T28" fmla="*/ 8 w 8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7"/>
                  <a:gd name="T47" fmla="*/ 8 w 8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7">
                    <a:moveTo>
                      <a:pt x="8" y="0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22" name="Freeform 4392"/>
              <p:cNvSpPr>
                <a:spLocks/>
              </p:cNvSpPr>
              <p:nvPr/>
            </p:nvSpPr>
            <p:spPr bwMode="auto">
              <a:xfrm>
                <a:off x="2203" y="3570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8 w 8"/>
                  <a:gd name="T3" fmla="*/ 3 h 8"/>
                  <a:gd name="T4" fmla="*/ 8 w 8"/>
                  <a:gd name="T5" fmla="*/ 3 h 8"/>
                  <a:gd name="T6" fmla="*/ 8 w 8"/>
                  <a:gd name="T7" fmla="*/ 5 h 8"/>
                  <a:gd name="T8" fmla="*/ 8 w 8"/>
                  <a:gd name="T9" fmla="*/ 5 h 8"/>
                  <a:gd name="T10" fmla="*/ 5 w 8"/>
                  <a:gd name="T11" fmla="*/ 8 h 8"/>
                  <a:gd name="T12" fmla="*/ 3 w 8"/>
                  <a:gd name="T13" fmla="*/ 8 h 8"/>
                  <a:gd name="T14" fmla="*/ 0 w 8"/>
                  <a:gd name="T15" fmla="*/ 8 h 8"/>
                  <a:gd name="T16" fmla="*/ 0 w 8"/>
                  <a:gd name="T17" fmla="*/ 5 h 8"/>
                  <a:gd name="T18" fmla="*/ 0 w 8"/>
                  <a:gd name="T19" fmla="*/ 5 h 8"/>
                  <a:gd name="T20" fmla="*/ 0 w 8"/>
                  <a:gd name="T21" fmla="*/ 3 h 8"/>
                  <a:gd name="T22" fmla="*/ 0 w 8"/>
                  <a:gd name="T23" fmla="*/ 0 h 8"/>
                  <a:gd name="T24" fmla="*/ 0 w 8"/>
                  <a:gd name="T25" fmla="*/ 0 h 8"/>
                  <a:gd name="T26" fmla="*/ 3 w 8"/>
                  <a:gd name="T27" fmla="*/ 0 h 8"/>
                  <a:gd name="T28" fmla="*/ 5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5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23" name="Freeform 4393"/>
              <p:cNvSpPr>
                <a:spLocks/>
              </p:cNvSpPr>
              <p:nvPr/>
            </p:nvSpPr>
            <p:spPr bwMode="auto">
              <a:xfrm>
                <a:off x="2166" y="3533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6 h 8"/>
                  <a:gd name="T6" fmla="*/ 8 w 8"/>
                  <a:gd name="T7" fmla="*/ 6 h 8"/>
                  <a:gd name="T8" fmla="*/ 6 w 8"/>
                  <a:gd name="T9" fmla="*/ 8 h 8"/>
                  <a:gd name="T10" fmla="*/ 3 w 8"/>
                  <a:gd name="T11" fmla="*/ 8 h 8"/>
                  <a:gd name="T12" fmla="*/ 3 w 8"/>
                  <a:gd name="T13" fmla="*/ 8 h 8"/>
                  <a:gd name="T14" fmla="*/ 0 w 8"/>
                  <a:gd name="T15" fmla="*/ 6 h 8"/>
                  <a:gd name="T16" fmla="*/ 3 w 8"/>
                  <a:gd name="T17" fmla="*/ 6 h 8"/>
                  <a:gd name="T18" fmla="*/ 3 w 8"/>
                  <a:gd name="T19" fmla="*/ 3 h 8"/>
                  <a:gd name="T20" fmla="*/ 3 w 8"/>
                  <a:gd name="T21" fmla="*/ 3 h 8"/>
                  <a:gd name="T22" fmla="*/ 6 w 8"/>
                  <a:gd name="T23" fmla="*/ 0 h 8"/>
                  <a:gd name="T24" fmla="*/ 8 w 8"/>
                  <a:gd name="T25" fmla="*/ 3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8"/>
                  <a:gd name="T41" fmla="*/ 8 w 8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24" name="Freeform 4394"/>
              <p:cNvSpPr>
                <a:spLocks/>
              </p:cNvSpPr>
              <p:nvPr/>
            </p:nvSpPr>
            <p:spPr bwMode="auto">
              <a:xfrm>
                <a:off x="2172" y="3541"/>
                <a:ext cx="7" cy="8"/>
              </a:xfrm>
              <a:custGeom>
                <a:avLst/>
                <a:gdLst>
                  <a:gd name="T0" fmla="*/ 7 w 7"/>
                  <a:gd name="T1" fmla="*/ 3 h 8"/>
                  <a:gd name="T2" fmla="*/ 7 w 7"/>
                  <a:gd name="T3" fmla="*/ 3 h 8"/>
                  <a:gd name="T4" fmla="*/ 7 w 7"/>
                  <a:gd name="T5" fmla="*/ 6 h 8"/>
                  <a:gd name="T6" fmla="*/ 7 w 7"/>
                  <a:gd name="T7" fmla="*/ 6 h 8"/>
                  <a:gd name="T8" fmla="*/ 5 w 7"/>
                  <a:gd name="T9" fmla="*/ 8 h 8"/>
                  <a:gd name="T10" fmla="*/ 2 w 7"/>
                  <a:gd name="T11" fmla="*/ 8 h 8"/>
                  <a:gd name="T12" fmla="*/ 2 w 7"/>
                  <a:gd name="T13" fmla="*/ 8 h 8"/>
                  <a:gd name="T14" fmla="*/ 0 w 7"/>
                  <a:gd name="T15" fmla="*/ 6 h 8"/>
                  <a:gd name="T16" fmla="*/ 0 w 7"/>
                  <a:gd name="T17" fmla="*/ 6 h 8"/>
                  <a:gd name="T18" fmla="*/ 2 w 7"/>
                  <a:gd name="T19" fmla="*/ 3 h 8"/>
                  <a:gd name="T20" fmla="*/ 2 w 7"/>
                  <a:gd name="T21" fmla="*/ 3 h 8"/>
                  <a:gd name="T22" fmla="*/ 5 w 7"/>
                  <a:gd name="T23" fmla="*/ 0 h 8"/>
                  <a:gd name="T24" fmla="*/ 7 w 7"/>
                  <a:gd name="T25" fmla="*/ 3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7"/>
                  <a:gd name="T40" fmla="*/ 0 h 8"/>
                  <a:gd name="T41" fmla="*/ 7 w 7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7" h="8">
                    <a:moveTo>
                      <a:pt x="7" y="3"/>
                    </a:moveTo>
                    <a:lnTo>
                      <a:pt x="7" y="3"/>
                    </a:lnTo>
                    <a:lnTo>
                      <a:pt x="7" y="6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25" name="Freeform 4395"/>
              <p:cNvSpPr>
                <a:spLocks/>
              </p:cNvSpPr>
              <p:nvPr/>
            </p:nvSpPr>
            <p:spPr bwMode="auto">
              <a:xfrm>
                <a:off x="2177" y="3552"/>
                <a:ext cx="8" cy="5"/>
              </a:xfrm>
              <a:custGeom>
                <a:avLst/>
                <a:gdLst>
                  <a:gd name="T0" fmla="*/ 8 w 8"/>
                  <a:gd name="T1" fmla="*/ 0 h 5"/>
                  <a:gd name="T2" fmla="*/ 8 w 8"/>
                  <a:gd name="T3" fmla="*/ 2 h 5"/>
                  <a:gd name="T4" fmla="*/ 8 w 8"/>
                  <a:gd name="T5" fmla="*/ 2 h 5"/>
                  <a:gd name="T6" fmla="*/ 8 w 8"/>
                  <a:gd name="T7" fmla="*/ 5 h 5"/>
                  <a:gd name="T8" fmla="*/ 8 w 8"/>
                  <a:gd name="T9" fmla="*/ 5 h 5"/>
                  <a:gd name="T10" fmla="*/ 5 w 8"/>
                  <a:gd name="T11" fmla="*/ 5 h 5"/>
                  <a:gd name="T12" fmla="*/ 2 w 8"/>
                  <a:gd name="T13" fmla="*/ 5 h 5"/>
                  <a:gd name="T14" fmla="*/ 2 w 8"/>
                  <a:gd name="T15" fmla="*/ 5 h 5"/>
                  <a:gd name="T16" fmla="*/ 0 w 8"/>
                  <a:gd name="T17" fmla="*/ 5 h 5"/>
                  <a:gd name="T18" fmla="*/ 0 w 8"/>
                  <a:gd name="T19" fmla="*/ 2 h 5"/>
                  <a:gd name="T20" fmla="*/ 0 w 8"/>
                  <a:gd name="T21" fmla="*/ 0 h 5"/>
                  <a:gd name="T22" fmla="*/ 2 w 8"/>
                  <a:gd name="T23" fmla="*/ 0 h 5"/>
                  <a:gd name="T24" fmla="*/ 2 w 8"/>
                  <a:gd name="T25" fmla="*/ 0 h 5"/>
                  <a:gd name="T26" fmla="*/ 5 w 8"/>
                  <a:gd name="T27" fmla="*/ 0 h 5"/>
                  <a:gd name="T28" fmla="*/ 8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8" y="0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26" name="Freeform 4396"/>
              <p:cNvSpPr>
                <a:spLocks/>
              </p:cNvSpPr>
              <p:nvPr/>
            </p:nvSpPr>
            <p:spPr bwMode="auto">
              <a:xfrm>
                <a:off x="2182" y="3560"/>
                <a:ext cx="8" cy="7"/>
              </a:xfrm>
              <a:custGeom>
                <a:avLst/>
                <a:gdLst>
                  <a:gd name="T0" fmla="*/ 8 w 8"/>
                  <a:gd name="T1" fmla="*/ 0 h 7"/>
                  <a:gd name="T2" fmla="*/ 8 w 8"/>
                  <a:gd name="T3" fmla="*/ 2 h 7"/>
                  <a:gd name="T4" fmla="*/ 8 w 8"/>
                  <a:gd name="T5" fmla="*/ 5 h 7"/>
                  <a:gd name="T6" fmla="*/ 8 w 8"/>
                  <a:gd name="T7" fmla="*/ 5 h 7"/>
                  <a:gd name="T8" fmla="*/ 8 w 8"/>
                  <a:gd name="T9" fmla="*/ 5 h 7"/>
                  <a:gd name="T10" fmla="*/ 5 w 8"/>
                  <a:gd name="T11" fmla="*/ 7 h 7"/>
                  <a:gd name="T12" fmla="*/ 3 w 8"/>
                  <a:gd name="T13" fmla="*/ 7 h 7"/>
                  <a:gd name="T14" fmla="*/ 3 w 8"/>
                  <a:gd name="T15" fmla="*/ 7 h 7"/>
                  <a:gd name="T16" fmla="*/ 0 w 8"/>
                  <a:gd name="T17" fmla="*/ 7 h 7"/>
                  <a:gd name="T18" fmla="*/ 0 w 8"/>
                  <a:gd name="T19" fmla="*/ 5 h 7"/>
                  <a:gd name="T20" fmla="*/ 3 w 8"/>
                  <a:gd name="T21" fmla="*/ 2 h 7"/>
                  <a:gd name="T22" fmla="*/ 3 w 8"/>
                  <a:gd name="T23" fmla="*/ 2 h 7"/>
                  <a:gd name="T24" fmla="*/ 3 w 8"/>
                  <a:gd name="T25" fmla="*/ 0 h 7"/>
                  <a:gd name="T26" fmla="*/ 5 w 8"/>
                  <a:gd name="T27" fmla="*/ 0 h 7"/>
                  <a:gd name="T28" fmla="*/ 8 w 8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7"/>
                  <a:gd name="T47" fmla="*/ 8 w 8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7">
                    <a:moveTo>
                      <a:pt x="8" y="0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27" name="Freeform 4397"/>
              <p:cNvSpPr>
                <a:spLocks/>
              </p:cNvSpPr>
              <p:nvPr/>
            </p:nvSpPr>
            <p:spPr bwMode="auto">
              <a:xfrm>
                <a:off x="2187" y="3570"/>
                <a:ext cx="11" cy="8"/>
              </a:xfrm>
              <a:custGeom>
                <a:avLst/>
                <a:gdLst>
                  <a:gd name="T0" fmla="*/ 11 w 11"/>
                  <a:gd name="T1" fmla="*/ 0 h 8"/>
                  <a:gd name="T2" fmla="*/ 11 w 11"/>
                  <a:gd name="T3" fmla="*/ 3 h 8"/>
                  <a:gd name="T4" fmla="*/ 11 w 11"/>
                  <a:gd name="T5" fmla="*/ 3 h 8"/>
                  <a:gd name="T6" fmla="*/ 11 w 11"/>
                  <a:gd name="T7" fmla="*/ 5 h 8"/>
                  <a:gd name="T8" fmla="*/ 11 w 11"/>
                  <a:gd name="T9" fmla="*/ 5 h 8"/>
                  <a:gd name="T10" fmla="*/ 8 w 11"/>
                  <a:gd name="T11" fmla="*/ 8 h 8"/>
                  <a:gd name="T12" fmla="*/ 3 w 11"/>
                  <a:gd name="T13" fmla="*/ 8 h 8"/>
                  <a:gd name="T14" fmla="*/ 3 w 11"/>
                  <a:gd name="T15" fmla="*/ 8 h 8"/>
                  <a:gd name="T16" fmla="*/ 0 w 11"/>
                  <a:gd name="T17" fmla="*/ 8 h 8"/>
                  <a:gd name="T18" fmla="*/ 3 w 11"/>
                  <a:gd name="T19" fmla="*/ 5 h 8"/>
                  <a:gd name="T20" fmla="*/ 3 w 11"/>
                  <a:gd name="T21" fmla="*/ 3 h 8"/>
                  <a:gd name="T22" fmla="*/ 3 w 11"/>
                  <a:gd name="T23" fmla="*/ 3 h 8"/>
                  <a:gd name="T24" fmla="*/ 3 w 11"/>
                  <a:gd name="T25" fmla="*/ 0 h 8"/>
                  <a:gd name="T26" fmla="*/ 11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11" y="0"/>
                    </a:moveTo>
                    <a:lnTo>
                      <a:pt x="11" y="3"/>
                    </a:lnTo>
                    <a:lnTo>
                      <a:pt x="11" y="5"/>
                    </a:lnTo>
                    <a:lnTo>
                      <a:pt x="8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28" name="Freeform 4398"/>
              <p:cNvSpPr>
                <a:spLocks/>
              </p:cNvSpPr>
              <p:nvPr/>
            </p:nvSpPr>
            <p:spPr bwMode="auto">
              <a:xfrm>
                <a:off x="2156" y="3533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6 h 8"/>
                  <a:gd name="T6" fmla="*/ 8 w 8"/>
                  <a:gd name="T7" fmla="*/ 6 h 8"/>
                  <a:gd name="T8" fmla="*/ 5 w 8"/>
                  <a:gd name="T9" fmla="*/ 8 h 8"/>
                  <a:gd name="T10" fmla="*/ 2 w 8"/>
                  <a:gd name="T11" fmla="*/ 8 h 8"/>
                  <a:gd name="T12" fmla="*/ 0 w 8"/>
                  <a:gd name="T13" fmla="*/ 8 h 8"/>
                  <a:gd name="T14" fmla="*/ 0 w 8"/>
                  <a:gd name="T15" fmla="*/ 6 h 8"/>
                  <a:gd name="T16" fmla="*/ 0 w 8"/>
                  <a:gd name="T17" fmla="*/ 6 h 8"/>
                  <a:gd name="T18" fmla="*/ 0 w 8"/>
                  <a:gd name="T19" fmla="*/ 3 h 8"/>
                  <a:gd name="T20" fmla="*/ 0 w 8"/>
                  <a:gd name="T21" fmla="*/ 3 h 8"/>
                  <a:gd name="T22" fmla="*/ 2 w 8"/>
                  <a:gd name="T23" fmla="*/ 3 h 8"/>
                  <a:gd name="T24" fmla="*/ 5 w 8"/>
                  <a:gd name="T25" fmla="*/ 0 h 8"/>
                  <a:gd name="T26" fmla="*/ 8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29" name="Freeform 4399"/>
              <p:cNvSpPr>
                <a:spLocks/>
              </p:cNvSpPr>
              <p:nvPr/>
            </p:nvSpPr>
            <p:spPr bwMode="auto">
              <a:xfrm>
                <a:off x="2158" y="3541"/>
                <a:ext cx="11" cy="8"/>
              </a:xfrm>
              <a:custGeom>
                <a:avLst/>
                <a:gdLst>
                  <a:gd name="T0" fmla="*/ 11 w 11"/>
                  <a:gd name="T1" fmla="*/ 3 h 8"/>
                  <a:gd name="T2" fmla="*/ 11 w 11"/>
                  <a:gd name="T3" fmla="*/ 3 h 8"/>
                  <a:gd name="T4" fmla="*/ 11 w 11"/>
                  <a:gd name="T5" fmla="*/ 6 h 8"/>
                  <a:gd name="T6" fmla="*/ 11 w 11"/>
                  <a:gd name="T7" fmla="*/ 6 h 8"/>
                  <a:gd name="T8" fmla="*/ 8 w 11"/>
                  <a:gd name="T9" fmla="*/ 6 h 8"/>
                  <a:gd name="T10" fmla="*/ 6 w 11"/>
                  <a:gd name="T11" fmla="*/ 8 h 8"/>
                  <a:gd name="T12" fmla="*/ 3 w 11"/>
                  <a:gd name="T13" fmla="*/ 8 h 8"/>
                  <a:gd name="T14" fmla="*/ 3 w 11"/>
                  <a:gd name="T15" fmla="*/ 8 h 8"/>
                  <a:gd name="T16" fmla="*/ 0 w 11"/>
                  <a:gd name="T17" fmla="*/ 6 h 8"/>
                  <a:gd name="T18" fmla="*/ 3 w 11"/>
                  <a:gd name="T19" fmla="*/ 6 h 8"/>
                  <a:gd name="T20" fmla="*/ 3 w 11"/>
                  <a:gd name="T21" fmla="*/ 3 h 8"/>
                  <a:gd name="T22" fmla="*/ 3 w 11"/>
                  <a:gd name="T23" fmla="*/ 3 h 8"/>
                  <a:gd name="T24" fmla="*/ 8 w 11"/>
                  <a:gd name="T25" fmla="*/ 0 h 8"/>
                  <a:gd name="T26" fmla="*/ 11 w 11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11" y="3"/>
                    </a:moveTo>
                    <a:lnTo>
                      <a:pt x="11" y="3"/>
                    </a:lnTo>
                    <a:lnTo>
                      <a:pt x="11" y="6"/>
                    </a:lnTo>
                    <a:lnTo>
                      <a:pt x="8" y="6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3" y="3"/>
                    </a:lnTo>
                    <a:lnTo>
                      <a:pt x="8" y="0"/>
                    </a:lnTo>
                    <a:lnTo>
                      <a:pt x="11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30" name="Freeform 4400"/>
              <p:cNvSpPr>
                <a:spLocks/>
              </p:cNvSpPr>
              <p:nvPr/>
            </p:nvSpPr>
            <p:spPr bwMode="auto">
              <a:xfrm>
                <a:off x="2164" y="3552"/>
                <a:ext cx="8" cy="5"/>
              </a:xfrm>
              <a:custGeom>
                <a:avLst/>
                <a:gdLst>
                  <a:gd name="T0" fmla="*/ 8 w 8"/>
                  <a:gd name="T1" fmla="*/ 0 h 5"/>
                  <a:gd name="T2" fmla="*/ 8 w 8"/>
                  <a:gd name="T3" fmla="*/ 2 h 5"/>
                  <a:gd name="T4" fmla="*/ 8 w 8"/>
                  <a:gd name="T5" fmla="*/ 2 h 5"/>
                  <a:gd name="T6" fmla="*/ 8 w 8"/>
                  <a:gd name="T7" fmla="*/ 5 h 5"/>
                  <a:gd name="T8" fmla="*/ 8 w 8"/>
                  <a:gd name="T9" fmla="*/ 5 h 5"/>
                  <a:gd name="T10" fmla="*/ 5 w 8"/>
                  <a:gd name="T11" fmla="*/ 5 h 5"/>
                  <a:gd name="T12" fmla="*/ 2 w 8"/>
                  <a:gd name="T13" fmla="*/ 5 h 5"/>
                  <a:gd name="T14" fmla="*/ 2 w 8"/>
                  <a:gd name="T15" fmla="*/ 5 h 5"/>
                  <a:gd name="T16" fmla="*/ 0 w 8"/>
                  <a:gd name="T17" fmla="*/ 5 h 5"/>
                  <a:gd name="T18" fmla="*/ 0 w 8"/>
                  <a:gd name="T19" fmla="*/ 5 h 5"/>
                  <a:gd name="T20" fmla="*/ 2 w 8"/>
                  <a:gd name="T21" fmla="*/ 2 h 5"/>
                  <a:gd name="T22" fmla="*/ 2 w 8"/>
                  <a:gd name="T23" fmla="*/ 0 h 5"/>
                  <a:gd name="T24" fmla="*/ 2 w 8"/>
                  <a:gd name="T25" fmla="*/ 0 h 5"/>
                  <a:gd name="T26" fmla="*/ 5 w 8"/>
                  <a:gd name="T27" fmla="*/ 0 h 5"/>
                  <a:gd name="T28" fmla="*/ 8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8" y="0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31" name="Freeform 4401"/>
              <p:cNvSpPr>
                <a:spLocks/>
              </p:cNvSpPr>
              <p:nvPr/>
            </p:nvSpPr>
            <p:spPr bwMode="auto">
              <a:xfrm>
                <a:off x="2169" y="3560"/>
                <a:ext cx="8" cy="7"/>
              </a:xfrm>
              <a:custGeom>
                <a:avLst/>
                <a:gdLst>
                  <a:gd name="T0" fmla="*/ 8 w 8"/>
                  <a:gd name="T1" fmla="*/ 0 h 7"/>
                  <a:gd name="T2" fmla="*/ 8 w 8"/>
                  <a:gd name="T3" fmla="*/ 2 h 7"/>
                  <a:gd name="T4" fmla="*/ 8 w 8"/>
                  <a:gd name="T5" fmla="*/ 5 h 7"/>
                  <a:gd name="T6" fmla="*/ 8 w 8"/>
                  <a:gd name="T7" fmla="*/ 5 h 7"/>
                  <a:gd name="T8" fmla="*/ 8 w 8"/>
                  <a:gd name="T9" fmla="*/ 7 h 7"/>
                  <a:gd name="T10" fmla="*/ 5 w 8"/>
                  <a:gd name="T11" fmla="*/ 7 h 7"/>
                  <a:gd name="T12" fmla="*/ 3 w 8"/>
                  <a:gd name="T13" fmla="*/ 7 h 7"/>
                  <a:gd name="T14" fmla="*/ 3 w 8"/>
                  <a:gd name="T15" fmla="*/ 7 h 7"/>
                  <a:gd name="T16" fmla="*/ 0 w 8"/>
                  <a:gd name="T17" fmla="*/ 7 h 7"/>
                  <a:gd name="T18" fmla="*/ 0 w 8"/>
                  <a:gd name="T19" fmla="*/ 5 h 7"/>
                  <a:gd name="T20" fmla="*/ 0 w 8"/>
                  <a:gd name="T21" fmla="*/ 2 h 7"/>
                  <a:gd name="T22" fmla="*/ 3 w 8"/>
                  <a:gd name="T23" fmla="*/ 2 h 7"/>
                  <a:gd name="T24" fmla="*/ 3 w 8"/>
                  <a:gd name="T25" fmla="*/ 0 h 7"/>
                  <a:gd name="T26" fmla="*/ 5 w 8"/>
                  <a:gd name="T27" fmla="*/ 0 h 7"/>
                  <a:gd name="T28" fmla="*/ 8 w 8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7"/>
                  <a:gd name="T47" fmla="*/ 8 w 8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7">
                    <a:moveTo>
                      <a:pt x="8" y="0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8" y="7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32" name="Freeform 4402"/>
              <p:cNvSpPr>
                <a:spLocks/>
              </p:cNvSpPr>
              <p:nvPr/>
            </p:nvSpPr>
            <p:spPr bwMode="auto">
              <a:xfrm>
                <a:off x="2174" y="3570"/>
                <a:ext cx="11" cy="8"/>
              </a:xfrm>
              <a:custGeom>
                <a:avLst/>
                <a:gdLst>
                  <a:gd name="T0" fmla="*/ 8 w 11"/>
                  <a:gd name="T1" fmla="*/ 0 h 8"/>
                  <a:gd name="T2" fmla="*/ 11 w 11"/>
                  <a:gd name="T3" fmla="*/ 3 h 8"/>
                  <a:gd name="T4" fmla="*/ 11 w 11"/>
                  <a:gd name="T5" fmla="*/ 5 h 8"/>
                  <a:gd name="T6" fmla="*/ 11 w 11"/>
                  <a:gd name="T7" fmla="*/ 5 h 8"/>
                  <a:gd name="T8" fmla="*/ 8 w 11"/>
                  <a:gd name="T9" fmla="*/ 8 h 8"/>
                  <a:gd name="T10" fmla="*/ 5 w 11"/>
                  <a:gd name="T11" fmla="*/ 8 h 8"/>
                  <a:gd name="T12" fmla="*/ 3 w 11"/>
                  <a:gd name="T13" fmla="*/ 8 h 8"/>
                  <a:gd name="T14" fmla="*/ 3 w 11"/>
                  <a:gd name="T15" fmla="*/ 8 h 8"/>
                  <a:gd name="T16" fmla="*/ 0 w 11"/>
                  <a:gd name="T17" fmla="*/ 8 h 8"/>
                  <a:gd name="T18" fmla="*/ 0 w 11"/>
                  <a:gd name="T19" fmla="*/ 5 h 8"/>
                  <a:gd name="T20" fmla="*/ 0 w 11"/>
                  <a:gd name="T21" fmla="*/ 3 h 8"/>
                  <a:gd name="T22" fmla="*/ 3 w 11"/>
                  <a:gd name="T23" fmla="*/ 3 h 8"/>
                  <a:gd name="T24" fmla="*/ 3 w 11"/>
                  <a:gd name="T25" fmla="*/ 0 h 8"/>
                  <a:gd name="T26" fmla="*/ 5 w 11"/>
                  <a:gd name="T27" fmla="*/ 0 h 8"/>
                  <a:gd name="T28" fmla="*/ 8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8" y="0"/>
                    </a:moveTo>
                    <a:lnTo>
                      <a:pt x="11" y="3"/>
                    </a:lnTo>
                    <a:lnTo>
                      <a:pt x="11" y="5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33" name="Freeform 4403"/>
              <p:cNvSpPr>
                <a:spLocks/>
              </p:cNvSpPr>
              <p:nvPr/>
            </p:nvSpPr>
            <p:spPr bwMode="auto">
              <a:xfrm>
                <a:off x="2240" y="3492"/>
                <a:ext cx="75" cy="83"/>
              </a:xfrm>
              <a:custGeom>
                <a:avLst/>
                <a:gdLst>
                  <a:gd name="T0" fmla="*/ 41 w 75"/>
                  <a:gd name="T1" fmla="*/ 0 h 83"/>
                  <a:gd name="T2" fmla="*/ 36 w 75"/>
                  <a:gd name="T3" fmla="*/ 0 h 83"/>
                  <a:gd name="T4" fmla="*/ 28 w 75"/>
                  <a:gd name="T5" fmla="*/ 0 h 83"/>
                  <a:gd name="T6" fmla="*/ 20 w 75"/>
                  <a:gd name="T7" fmla="*/ 2 h 83"/>
                  <a:gd name="T8" fmla="*/ 13 w 75"/>
                  <a:gd name="T9" fmla="*/ 7 h 83"/>
                  <a:gd name="T10" fmla="*/ 10 w 75"/>
                  <a:gd name="T11" fmla="*/ 13 h 83"/>
                  <a:gd name="T12" fmla="*/ 5 w 75"/>
                  <a:gd name="T13" fmla="*/ 20 h 83"/>
                  <a:gd name="T14" fmla="*/ 0 w 75"/>
                  <a:gd name="T15" fmla="*/ 34 h 83"/>
                  <a:gd name="T16" fmla="*/ 0 w 75"/>
                  <a:gd name="T17" fmla="*/ 49 h 83"/>
                  <a:gd name="T18" fmla="*/ 0 w 75"/>
                  <a:gd name="T19" fmla="*/ 55 h 83"/>
                  <a:gd name="T20" fmla="*/ 2 w 75"/>
                  <a:gd name="T21" fmla="*/ 62 h 83"/>
                  <a:gd name="T22" fmla="*/ 7 w 75"/>
                  <a:gd name="T23" fmla="*/ 73 h 83"/>
                  <a:gd name="T24" fmla="*/ 18 w 75"/>
                  <a:gd name="T25" fmla="*/ 81 h 83"/>
                  <a:gd name="T26" fmla="*/ 28 w 75"/>
                  <a:gd name="T27" fmla="*/ 83 h 83"/>
                  <a:gd name="T28" fmla="*/ 39 w 75"/>
                  <a:gd name="T29" fmla="*/ 81 h 83"/>
                  <a:gd name="T30" fmla="*/ 49 w 75"/>
                  <a:gd name="T31" fmla="*/ 73 h 83"/>
                  <a:gd name="T32" fmla="*/ 60 w 75"/>
                  <a:gd name="T33" fmla="*/ 62 h 83"/>
                  <a:gd name="T34" fmla="*/ 70 w 75"/>
                  <a:gd name="T35" fmla="*/ 49 h 83"/>
                  <a:gd name="T36" fmla="*/ 75 w 75"/>
                  <a:gd name="T37" fmla="*/ 34 h 83"/>
                  <a:gd name="T38" fmla="*/ 73 w 75"/>
                  <a:gd name="T39" fmla="*/ 20 h 83"/>
                  <a:gd name="T40" fmla="*/ 68 w 75"/>
                  <a:gd name="T41" fmla="*/ 7 h 83"/>
                  <a:gd name="T42" fmla="*/ 54 w 75"/>
                  <a:gd name="T43" fmla="*/ 2 h 83"/>
                  <a:gd name="T44" fmla="*/ 41 w 75"/>
                  <a:gd name="T45" fmla="*/ 0 h 8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75"/>
                  <a:gd name="T70" fmla="*/ 0 h 83"/>
                  <a:gd name="T71" fmla="*/ 75 w 75"/>
                  <a:gd name="T72" fmla="*/ 83 h 83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75" h="83">
                    <a:moveTo>
                      <a:pt x="41" y="0"/>
                    </a:moveTo>
                    <a:lnTo>
                      <a:pt x="36" y="0"/>
                    </a:lnTo>
                    <a:lnTo>
                      <a:pt x="28" y="0"/>
                    </a:lnTo>
                    <a:lnTo>
                      <a:pt x="20" y="2"/>
                    </a:lnTo>
                    <a:lnTo>
                      <a:pt x="13" y="7"/>
                    </a:lnTo>
                    <a:lnTo>
                      <a:pt x="10" y="13"/>
                    </a:lnTo>
                    <a:lnTo>
                      <a:pt x="5" y="20"/>
                    </a:lnTo>
                    <a:lnTo>
                      <a:pt x="0" y="34"/>
                    </a:lnTo>
                    <a:lnTo>
                      <a:pt x="0" y="49"/>
                    </a:lnTo>
                    <a:lnTo>
                      <a:pt x="0" y="55"/>
                    </a:lnTo>
                    <a:lnTo>
                      <a:pt x="2" y="62"/>
                    </a:lnTo>
                    <a:lnTo>
                      <a:pt x="7" y="73"/>
                    </a:lnTo>
                    <a:lnTo>
                      <a:pt x="18" y="81"/>
                    </a:lnTo>
                    <a:lnTo>
                      <a:pt x="28" y="83"/>
                    </a:lnTo>
                    <a:lnTo>
                      <a:pt x="39" y="81"/>
                    </a:lnTo>
                    <a:lnTo>
                      <a:pt x="49" y="73"/>
                    </a:lnTo>
                    <a:lnTo>
                      <a:pt x="60" y="62"/>
                    </a:lnTo>
                    <a:lnTo>
                      <a:pt x="70" y="49"/>
                    </a:lnTo>
                    <a:lnTo>
                      <a:pt x="75" y="34"/>
                    </a:lnTo>
                    <a:lnTo>
                      <a:pt x="73" y="20"/>
                    </a:lnTo>
                    <a:lnTo>
                      <a:pt x="68" y="7"/>
                    </a:lnTo>
                    <a:lnTo>
                      <a:pt x="54" y="2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34" name="Freeform 4404"/>
              <p:cNvSpPr>
                <a:spLocks/>
              </p:cNvSpPr>
              <p:nvPr/>
            </p:nvSpPr>
            <p:spPr bwMode="auto">
              <a:xfrm>
                <a:off x="2253" y="3489"/>
                <a:ext cx="28" cy="10"/>
              </a:xfrm>
              <a:custGeom>
                <a:avLst/>
                <a:gdLst>
                  <a:gd name="T0" fmla="*/ 2 w 28"/>
                  <a:gd name="T1" fmla="*/ 10 h 10"/>
                  <a:gd name="T2" fmla="*/ 2 w 28"/>
                  <a:gd name="T3" fmla="*/ 10 h 10"/>
                  <a:gd name="T4" fmla="*/ 5 w 28"/>
                  <a:gd name="T5" fmla="*/ 8 h 10"/>
                  <a:gd name="T6" fmla="*/ 7 w 28"/>
                  <a:gd name="T7" fmla="*/ 5 h 10"/>
                  <a:gd name="T8" fmla="*/ 10 w 28"/>
                  <a:gd name="T9" fmla="*/ 5 h 10"/>
                  <a:gd name="T10" fmla="*/ 15 w 28"/>
                  <a:gd name="T11" fmla="*/ 5 h 10"/>
                  <a:gd name="T12" fmla="*/ 18 w 28"/>
                  <a:gd name="T13" fmla="*/ 5 h 10"/>
                  <a:gd name="T14" fmla="*/ 23 w 28"/>
                  <a:gd name="T15" fmla="*/ 3 h 10"/>
                  <a:gd name="T16" fmla="*/ 26 w 28"/>
                  <a:gd name="T17" fmla="*/ 5 h 10"/>
                  <a:gd name="T18" fmla="*/ 28 w 28"/>
                  <a:gd name="T19" fmla="*/ 5 h 10"/>
                  <a:gd name="T20" fmla="*/ 28 w 28"/>
                  <a:gd name="T21" fmla="*/ 0 h 10"/>
                  <a:gd name="T22" fmla="*/ 26 w 28"/>
                  <a:gd name="T23" fmla="*/ 0 h 10"/>
                  <a:gd name="T24" fmla="*/ 23 w 28"/>
                  <a:gd name="T25" fmla="*/ 0 h 10"/>
                  <a:gd name="T26" fmla="*/ 18 w 28"/>
                  <a:gd name="T27" fmla="*/ 0 h 10"/>
                  <a:gd name="T28" fmla="*/ 15 w 28"/>
                  <a:gd name="T29" fmla="*/ 0 h 10"/>
                  <a:gd name="T30" fmla="*/ 10 w 28"/>
                  <a:gd name="T31" fmla="*/ 3 h 10"/>
                  <a:gd name="T32" fmla="*/ 5 w 28"/>
                  <a:gd name="T33" fmla="*/ 3 h 10"/>
                  <a:gd name="T34" fmla="*/ 2 w 28"/>
                  <a:gd name="T35" fmla="*/ 5 h 10"/>
                  <a:gd name="T36" fmla="*/ 0 w 28"/>
                  <a:gd name="T37" fmla="*/ 8 h 10"/>
                  <a:gd name="T38" fmla="*/ 0 w 28"/>
                  <a:gd name="T39" fmla="*/ 8 h 10"/>
                  <a:gd name="T40" fmla="*/ 2 w 28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8"/>
                  <a:gd name="T64" fmla="*/ 0 h 10"/>
                  <a:gd name="T65" fmla="*/ 28 w 28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8" h="10">
                    <a:moveTo>
                      <a:pt x="2" y="10"/>
                    </a:moveTo>
                    <a:lnTo>
                      <a:pt x="2" y="10"/>
                    </a:lnTo>
                    <a:lnTo>
                      <a:pt x="5" y="8"/>
                    </a:lnTo>
                    <a:lnTo>
                      <a:pt x="7" y="5"/>
                    </a:lnTo>
                    <a:lnTo>
                      <a:pt x="10" y="5"/>
                    </a:lnTo>
                    <a:lnTo>
                      <a:pt x="15" y="5"/>
                    </a:lnTo>
                    <a:lnTo>
                      <a:pt x="18" y="5"/>
                    </a:lnTo>
                    <a:lnTo>
                      <a:pt x="23" y="3"/>
                    </a:lnTo>
                    <a:lnTo>
                      <a:pt x="26" y="5"/>
                    </a:lnTo>
                    <a:lnTo>
                      <a:pt x="28" y="5"/>
                    </a:lnTo>
                    <a:lnTo>
                      <a:pt x="28" y="0"/>
                    </a:lnTo>
                    <a:lnTo>
                      <a:pt x="26" y="0"/>
                    </a:lnTo>
                    <a:lnTo>
                      <a:pt x="23" y="0"/>
                    </a:lnTo>
                    <a:lnTo>
                      <a:pt x="18" y="0"/>
                    </a:lnTo>
                    <a:lnTo>
                      <a:pt x="15" y="0"/>
                    </a:lnTo>
                    <a:lnTo>
                      <a:pt x="10" y="3"/>
                    </a:lnTo>
                    <a:lnTo>
                      <a:pt x="5" y="3"/>
                    </a:lnTo>
                    <a:lnTo>
                      <a:pt x="2" y="5"/>
                    </a:lnTo>
                    <a:lnTo>
                      <a:pt x="0" y="8"/>
                    </a:lnTo>
                    <a:lnTo>
                      <a:pt x="2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35" name="Freeform 4405"/>
              <p:cNvSpPr>
                <a:spLocks/>
              </p:cNvSpPr>
              <p:nvPr/>
            </p:nvSpPr>
            <p:spPr bwMode="auto">
              <a:xfrm>
                <a:off x="2240" y="3497"/>
                <a:ext cx="15" cy="29"/>
              </a:xfrm>
              <a:custGeom>
                <a:avLst/>
                <a:gdLst>
                  <a:gd name="T0" fmla="*/ 2 w 15"/>
                  <a:gd name="T1" fmla="*/ 29 h 29"/>
                  <a:gd name="T2" fmla="*/ 2 w 15"/>
                  <a:gd name="T3" fmla="*/ 29 h 29"/>
                  <a:gd name="T4" fmla="*/ 2 w 15"/>
                  <a:gd name="T5" fmla="*/ 26 h 29"/>
                  <a:gd name="T6" fmla="*/ 5 w 15"/>
                  <a:gd name="T7" fmla="*/ 23 h 29"/>
                  <a:gd name="T8" fmla="*/ 5 w 15"/>
                  <a:gd name="T9" fmla="*/ 18 h 29"/>
                  <a:gd name="T10" fmla="*/ 7 w 15"/>
                  <a:gd name="T11" fmla="*/ 15 h 29"/>
                  <a:gd name="T12" fmla="*/ 7 w 15"/>
                  <a:gd name="T13" fmla="*/ 10 h 29"/>
                  <a:gd name="T14" fmla="*/ 10 w 15"/>
                  <a:gd name="T15" fmla="*/ 8 h 29"/>
                  <a:gd name="T16" fmla="*/ 13 w 15"/>
                  <a:gd name="T17" fmla="*/ 5 h 29"/>
                  <a:gd name="T18" fmla="*/ 15 w 15"/>
                  <a:gd name="T19" fmla="*/ 2 h 29"/>
                  <a:gd name="T20" fmla="*/ 13 w 15"/>
                  <a:gd name="T21" fmla="*/ 0 h 29"/>
                  <a:gd name="T22" fmla="*/ 10 w 15"/>
                  <a:gd name="T23" fmla="*/ 2 h 29"/>
                  <a:gd name="T24" fmla="*/ 7 w 15"/>
                  <a:gd name="T25" fmla="*/ 5 h 29"/>
                  <a:gd name="T26" fmla="*/ 5 w 15"/>
                  <a:gd name="T27" fmla="*/ 10 h 29"/>
                  <a:gd name="T28" fmla="*/ 5 w 15"/>
                  <a:gd name="T29" fmla="*/ 13 h 29"/>
                  <a:gd name="T30" fmla="*/ 2 w 15"/>
                  <a:gd name="T31" fmla="*/ 18 h 29"/>
                  <a:gd name="T32" fmla="*/ 0 w 15"/>
                  <a:gd name="T33" fmla="*/ 21 h 29"/>
                  <a:gd name="T34" fmla="*/ 0 w 15"/>
                  <a:gd name="T35" fmla="*/ 26 h 29"/>
                  <a:gd name="T36" fmla="*/ 0 w 15"/>
                  <a:gd name="T37" fmla="*/ 29 h 29"/>
                  <a:gd name="T38" fmla="*/ 0 w 15"/>
                  <a:gd name="T39" fmla="*/ 29 h 29"/>
                  <a:gd name="T40" fmla="*/ 2 w 1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29"/>
                  <a:gd name="T65" fmla="*/ 15 w 1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29">
                    <a:moveTo>
                      <a:pt x="2" y="29"/>
                    </a:moveTo>
                    <a:lnTo>
                      <a:pt x="2" y="29"/>
                    </a:lnTo>
                    <a:lnTo>
                      <a:pt x="2" y="26"/>
                    </a:lnTo>
                    <a:lnTo>
                      <a:pt x="5" y="23"/>
                    </a:lnTo>
                    <a:lnTo>
                      <a:pt x="5" y="18"/>
                    </a:lnTo>
                    <a:lnTo>
                      <a:pt x="7" y="15"/>
                    </a:lnTo>
                    <a:lnTo>
                      <a:pt x="7" y="10"/>
                    </a:lnTo>
                    <a:lnTo>
                      <a:pt x="10" y="8"/>
                    </a:lnTo>
                    <a:lnTo>
                      <a:pt x="13" y="5"/>
                    </a:lnTo>
                    <a:lnTo>
                      <a:pt x="15" y="2"/>
                    </a:lnTo>
                    <a:lnTo>
                      <a:pt x="13" y="0"/>
                    </a:lnTo>
                    <a:lnTo>
                      <a:pt x="10" y="2"/>
                    </a:lnTo>
                    <a:lnTo>
                      <a:pt x="7" y="5"/>
                    </a:lnTo>
                    <a:lnTo>
                      <a:pt x="5" y="10"/>
                    </a:lnTo>
                    <a:lnTo>
                      <a:pt x="5" y="13"/>
                    </a:lnTo>
                    <a:lnTo>
                      <a:pt x="2" y="18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0" y="29"/>
                    </a:lnTo>
                    <a:lnTo>
                      <a:pt x="2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36" name="Freeform 4406"/>
              <p:cNvSpPr>
                <a:spLocks/>
              </p:cNvSpPr>
              <p:nvPr/>
            </p:nvSpPr>
            <p:spPr bwMode="auto">
              <a:xfrm>
                <a:off x="2237" y="3526"/>
                <a:ext cx="5" cy="28"/>
              </a:xfrm>
              <a:custGeom>
                <a:avLst/>
                <a:gdLst>
                  <a:gd name="T0" fmla="*/ 5 w 5"/>
                  <a:gd name="T1" fmla="*/ 28 h 28"/>
                  <a:gd name="T2" fmla="*/ 5 w 5"/>
                  <a:gd name="T3" fmla="*/ 28 h 28"/>
                  <a:gd name="T4" fmla="*/ 5 w 5"/>
                  <a:gd name="T5" fmla="*/ 23 h 28"/>
                  <a:gd name="T6" fmla="*/ 5 w 5"/>
                  <a:gd name="T7" fmla="*/ 21 h 28"/>
                  <a:gd name="T8" fmla="*/ 5 w 5"/>
                  <a:gd name="T9" fmla="*/ 18 h 28"/>
                  <a:gd name="T10" fmla="*/ 5 w 5"/>
                  <a:gd name="T11" fmla="*/ 15 h 28"/>
                  <a:gd name="T12" fmla="*/ 5 w 5"/>
                  <a:gd name="T13" fmla="*/ 10 h 28"/>
                  <a:gd name="T14" fmla="*/ 5 w 5"/>
                  <a:gd name="T15" fmla="*/ 7 h 28"/>
                  <a:gd name="T16" fmla="*/ 5 w 5"/>
                  <a:gd name="T17" fmla="*/ 5 h 28"/>
                  <a:gd name="T18" fmla="*/ 5 w 5"/>
                  <a:gd name="T19" fmla="*/ 0 h 28"/>
                  <a:gd name="T20" fmla="*/ 3 w 5"/>
                  <a:gd name="T21" fmla="*/ 0 h 28"/>
                  <a:gd name="T22" fmla="*/ 3 w 5"/>
                  <a:gd name="T23" fmla="*/ 2 h 28"/>
                  <a:gd name="T24" fmla="*/ 0 w 5"/>
                  <a:gd name="T25" fmla="*/ 7 h 28"/>
                  <a:gd name="T26" fmla="*/ 0 w 5"/>
                  <a:gd name="T27" fmla="*/ 10 h 28"/>
                  <a:gd name="T28" fmla="*/ 0 w 5"/>
                  <a:gd name="T29" fmla="*/ 15 h 28"/>
                  <a:gd name="T30" fmla="*/ 0 w 5"/>
                  <a:gd name="T31" fmla="*/ 18 h 28"/>
                  <a:gd name="T32" fmla="*/ 0 w 5"/>
                  <a:gd name="T33" fmla="*/ 21 h 28"/>
                  <a:gd name="T34" fmla="*/ 3 w 5"/>
                  <a:gd name="T35" fmla="*/ 26 h 28"/>
                  <a:gd name="T36" fmla="*/ 3 w 5"/>
                  <a:gd name="T37" fmla="*/ 28 h 28"/>
                  <a:gd name="T38" fmla="*/ 3 w 5"/>
                  <a:gd name="T39" fmla="*/ 28 h 28"/>
                  <a:gd name="T40" fmla="*/ 5 w 5"/>
                  <a:gd name="T41" fmla="*/ 28 h 2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8"/>
                  <a:gd name="T65" fmla="*/ 5 w 5"/>
                  <a:gd name="T66" fmla="*/ 28 h 2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8">
                    <a:moveTo>
                      <a:pt x="5" y="28"/>
                    </a:moveTo>
                    <a:lnTo>
                      <a:pt x="5" y="28"/>
                    </a:lnTo>
                    <a:lnTo>
                      <a:pt x="5" y="23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5" y="15"/>
                    </a:lnTo>
                    <a:lnTo>
                      <a:pt x="5" y="10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6"/>
                    </a:lnTo>
                    <a:lnTo>
                      <a:pt x="3" y="28"/>
                    </a:lnTo>
                    <a:lnTo>
                      <a:pt x="5" y="2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37" name="Freeform 4407"/>
              <p:cNvSpPr>
                <a:spLocks/>
              </p:cNvSpPr>
              <p:nvPr/>
            </p:nvSpPr>
            <p:spPr bwMode="auto">
              <a:xfrm>
                <a:off x="2240" y="3554"/>
                <a:ext cx="20" cy="19"/>
              </a:xfrm>
              <a:custGeom>
                <a:avLst/>
                <a:gdLst>
                  <a:gd name="T0" fmla="*/ 20 w 20"/>
                  <a:gd name="T1" fmla="*/ 16 h 19"/>
                  <a:gd name="T2" fmla="*/ 20 w 20"/>
                  <a:gd name="T3" fmla="*/ 16 h 19"/>
                  <a:gd name="T4" fmla="*/ 18 w 20"/>
                  <a:gd name="T5" fmla="*/ 13 h 19"/>
                  <a:gd name="T6" fmla="*/ 15 w 20"/>
                  <a:gd name="T7" fmla="*/ 13 h 19"/>
                  <a:gd name="T8" fmla="*/ 13 w 20"/>
                  <a:gd name="T9" fmla="*/ 11 h 19"/>
                  <a:gd name="T10" fmla="*/ 10 w 20"/>
                  <a:gd name="T11" fmla="*/ 8 h 19"/>
                  <a:gd name="T12" fmla="*/ 7 w 20"/>
                  <a:gd name="T13" fmla="*/ 6 h 19"/>
                  <a:gd name="T14" fmla="*/ 5 w 20"/>
                  <a:gd name="T15" fmla="*/ 6 h 19"/>
                  <a:gd name="T16" fmla="*/ 5 w 20"/>
                  <a:gd name="T17" fmla="*/ 3 h 19"/>
                  <a:gd name="T18" fmla="*/ 2 w 20"/>
                  <a:gd name="T19" fmla="*/ 0 h 19"/>
                  <a:gd name="T20" fmla="*/ 0 w 20"/>
                  <a:gd name="T21" fmla="*/ 0 h 19"/>
                  <a:gd name="T22" fmla="*/ 0 w 20"/>
                  <a:gd name="T23" fmla="*/ 3 h 19"/>
                  <a:gd name="T24" fmla="*/ 2 w 20"/>
                  <a:gd name="T25" fmla="*/ 6 h 19"/>
                  <a:gd name="T26" fmla="*/ 5 w 20"/>
                  <a:gd name="T27" fmla="*/ 8 h 19"/>
                  <a:gd name="T28" fmla="*/ 7 w 20"/>
                  <a:gd name="T29" fmla="*/ 11 h 19"/>
                  <a:gd name="T30" fmla="*/ 10 w 20"/>
                  <a:gd name="T31" fmla="*/ 13 h 19"/>
                  <a:gd name="T32" fmla="*/ 13 w 20"/>
                  <a:gd name="T33" fmla="*/ 16 h 19"/>
                  <a:gd name="T34" fmla="*/ 15 w 20"/>
                  <a:gd name="T35" fmla="*/ 19 h 19"/>
                  <a:gd name="T36" fmla="*/ 18 w 20"/>
                  <a:gd name="T37" fmla="*/ 19 h 19"/>
                  <a:gd name="T38" fmla="*/ 18 w 20"/>
                  <a:gd name="T39" fmla="*/ 19 h 19"/>
                  <a:gd name="T40" fmla="*/ 20 w 20"/>
                  <a:gd name="T41" fmla="*/ 16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0"/>
                  <a:gd name="T64" fmla="*/ 0 h 19"/>
                  <a:gd name="T65" fmla="*/ 20 w 20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0" h="19">
                    <a:moveTo>
                      <a:pt x="20" y="16"/>
                    </a:moveTo>
                    <a:lnTo>
                      <a:pt x="20" y="16"/>
                    </a:lnTo>
                    <a:lnTo>
                      <a:pt x="18" y="13"/>
                    </a:lnTo>
                    <a:lnTo>
                      <a:pt x="15" y="13"/>
                    </a:lnTo>
                    <a:lnTo>
                      <a:pt x="13" y="11"/>
                    </a:lnTo>
                    <a:lnTo>
                      <a:pt x="10" y="8"/>
                    </a:lnTo>
                    <a:lnTo>
                      <a:pt x="7" y="6"/>
                    </a:lnTo>
                    <a:lnTo>
                      <a:pt x="5" y="6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6"/>
                    </a:lnTo>
                    <a:lnTo>
                      <a:pt x="5" y="8"/>
                    </a:lnTo>
                    <a:lnTo>
                      <a:pt x="7" y="11"/>
                    </a:lnTo>
                    <a:lnTo>
                      <a:pt x="10" y="13"/>
                    </a:lnTo>
                    <a:lnTo>
                      <a:pt x="13" y="16"/>
                    </a:lnTo>
                    <a:lnTo>
                      <a:pt x="15" y="19"/>
                    </a:lnTo>
                    <a:lnTo>
                      <a:pt x="18" y="19"/>
                    </a:lnTo>
                    <a:lnTo>
                      <a:pt x="20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38" name="Freeform 4408"/>
              <p:cNvSpPr>
                <a:spLocks/>
              </p:cNvSpPr>
              <p:nvPr/>
            </p:nvSpPr>
            <p:spPr bwMode="auto">
              <a:xfrm>
                <a:off x="2258" y="3570"/>
                <a:ext cx="21" cy="8"/>
              </a:xfrm>
              <a:custGeom>
                <a:avLst/>
                <a:gdLst>
                  <a:gd name="T0" fmla="*/ 18 w 21"/>
                  <a:gd name="T1" fmla="*/ 3 h 8"/>
                  <a:gd name="T2" fmla="*/ 18 w 21"/>
                  <a:gd name="T3" fmla="*/ 3 h 8"/>
                  <a:gd name="T4" fmla="*/ 18 w 21"/>
                  <a:gd name="T5" fmla="*/ 3 h 8"/>
                  <a:gd name="T6" fmla="*/ 16 w 21"/>
                  <a:gd name="T7" fmla="*/ 3 h 8"/>
                  <a:gd name="T8" fmla="*/ 13 w 21"/>
                  <a:gd name="T9" fmla="*/ 3 h 8"/>
                  <a:gd name="T10" fmla="*/ 10 w 21"/>
                  <a:gd name="T11" fmla="*/ 3 h 8"/>
                  <a:gd name="T12" fmla="*/ 8 w 21"/>
                  <a:gd name="T13" fmla="*/ 3 h 8"/>
                  <a:gd name="T14" fmla="*/ 5 w 21"/>
                  <a:gd name="T15" fmla="*/ 3 h 8"/>
                  <a:gd name="T16" fmla="*/ 2 w 21"/>
                  <a:gd name="T17" fmla="*/ 0 h 8"/>
                  <a:gd name="T18" fmla="*/ 2 w 21"/>
                  <a:gd name="T19" fmla="*/ 0 h 8"/>
                  <a:gd name="T20" fmla="*/ 0 w 21"/>
                  <a:gd name="T21" fmla="*/ 3 h 8"/>
                  <a:gd name="T22" fmla="*/ 2 w 21"/>
                  <a:gd name="T23" fmla="*/ 5 h 8"/>
                  <a:gd name="T24" fmla="*/ 5 w 21"/>
                  <a:gd name="T25" fmla="*/ 5 h 8"/>
                  <a:gd name="T26" fmla="*/ 8 w 21"/>
                  <a:gd name="T27" fmla="*/ 5 h 8"/>
                  <a:gd name="T28" fmla="*/ 10 w 21"/>
                  <a:gd name="T29" fmla="*/ 5 h 8"/>
                  <a:gd name="T30" fmla="*/ 13 w 21"/>
                  <a:gd name="T31" fmla="*/ 8 h 8"/>
                  <a:gd name="T32" fmla="*/ 16 w 21"/>
                  <a:gd name="T33" fmla="*/ 5 h 8"/>
                  <a:gd name="T34" fmla="*/ 18 w 21"/>
                  <a:gd name="T35" fmla="*/ 5 h 8"/>
                  <a:gd name="T36" fmla="*/ 21 w 21"/>
                  <a:gd name="T37" fmla="*/ 5 h 8"/>
                  <a:gd name="T38" fmla="*/ 21 w 21"/>
                  <a:gd name="T39" fmla="*/ 5 h 8"/>
                  <a:gd name="T40" fmla="*/ 18 w 21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18" y="3"/>
                    </a:moveTo>
                    <a:lnTo>
                      <a:pt x="18" y="3"/>
                    </a:lnTo>
                    <a:lnTo>
                      <a:pt x="16" y="3"/>
                    </a:lnTo>
                    <a:lnTo>
                      <a:pt x="13" y="3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3" y="8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21" y="5"/>
                    </a:lnTo>
                    <a:lnTo>
                      <a:pt x="18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39" name="Freeform 4409"/>
              <p:cNvSpPr>
                <a:spLocks/>
              </p:cNvSpPr>
              <p:nvPr/>
            </p:nvSpPr>
            <p:spPr bwMode="auto">
              <a:xfrm>
                <a:off x="2276" y="3552"/>
                <a:ext cx="26" cy="23"/>
              </a:xfrm>
              <a:custGeom>
                <a:avLst/>
                <a:gdLst>
                  <a:gd name="T0" fmla="*/ 21 w 26"/>
                  <a:gd name="T1" fmla="*/ 0 h 23"/>
                  <a:gd name="T2" fmla="*/ 21 w 26"/>
                  <a:gd name="T3" fmla="*/ 0 h 23"/>
                  <a:gd name="T4" fmla="*/ 21 w 26"/>
                  <a:gd name="T5" fmla="*/ 5 h 23"/>
                  <a:gd name="T6" fmla="*/ 18 w 26"/>
                  <a:gd name="T7" fmla="*/ 8 h 23"/>
                  <a:gd name="T8" fmla="*/ 16 w 26"/>
                  <a:gd name="T9" fmla="*/ 10 h 23"/>
                  <a:gd name="T10" fmla="*/ 13 w 26"/>
                  <a:gd name="T11" fmla="*/ 13 h 23"/>
                  <a:gd name="T12" fmla="*/ 11 w 26"/>
                  <a:gd name="T13" fmla="*/ 15 h 23"/>
                  <a:gd name="T14" fmla="*/ 8 w 26"/>
                  <a:gd name="T15" fmla="*/ 15 h 23"/>
                  <a:gd name="T16" fmla="*/ 5 w 26"/>
                  <a:gd name="T17" fmla="*/ 18 h 23"/>
                  <a:gd name="T18" fmla="*/ 0 w 26"/>
                  <a:gd name="T19" fmla="*/ 21 h 23"/>
                  <a:gd name="T20" fmla="*/ 3 w 26"/>
                  <a:gd name="T21" fmla="*/ 23 h 23"/>
                  <a:gd name="T22" fmla="*/ 5 w 26"/>
                  <a:gd name="T23" fmla="*/ 21 h 23"/>
                  <a:gd name="T24" fmla="*/ 11 w 26"/>
                  <a:gd name="T25" fmla="*/ 21 h 23"/>
                  <a:gd name="T26" fmla="*/ 13 w 26"/>
                  <a:gd name="T27" fmla="*/ 18 h 23"/>
                  <a:gd name="T28" fmla="*/ 16 w 26"/>
                  <a:gd name="T29" fmla="*/ 15 h 23"/>
                  <a:gd name="T30" fmla="*/ 18 w 26"/>
                  <a:gd name="T31" fmla="*/ 13 h 23"/>
                  <a:gd name="T32" fmla="*/ 21 w 26"/>
                  <a:gd name="T33" fmla="*/ 10 h 23"/>
                  <a:gd name="T34" fmla="*/ 24 w 26"/>
                  <a:gd name="T35" fmla="*/ 5 h 23"/>
                  <a:gd name="T36" fmla="*/ 26 w 26"/>
                  <a:gd name="T37" fmla="*/ 2 h 23"/>
                  <a:gd name="T38" fmla="*/ 26 w 26"/>
                  <a:gd name="T39" fmla="*/ 2 h 23"/>
                  <a:gd name="T40" fmla="*/ 21 w 26"/>
                  <a:gd name="T41" fmla="*/ 0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3"/>
                  <a:gd name="T65" fmla="*/ 26 w 26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3">
                    <a:moveTo>
                      <a:pt x="21" y="0"/>
                    </a:moveTo>
                    <a:lnTo>
                      <a:pt x="21" y="0"/>
                    </a:lnTo>
                    <a:lnTo>
                      <a:pt x="21" y="5"/>
                    </a:lnTo>
                    <a:lnTo>
                      <a:pt x="18" y="8"/>
                    </a:lnTo>
                    <a:lnTo>
                      <a:pt x="16" y="10"/>
                    </a:lnTo>
                    <a:lnTo>
                      <a:pt x="13" y="13"/>
                    </a:lnTo>
                    <a:lnTo>
                      <a:pt x="11" y="15"/>
                    </a:lnTo>
                    <a:lnTo>
                      <a:pt x="8" y="15"/>
                    </a:lnTo>
                    <a:lnTo>
                      <a:pt x="5" y="18"/>
                    </a:lnTo>
                    <a:lnTo>
                      <a:pt x="0" y="21"/>
                    </a:lnTo>
                    <a:lnTo>
                      <a:pt x="3" y="23"/>
                    </a:lnTo>
                    <a:lnTo>
                      <a:pt x="5" y="21"/>
                    </a:lnTo>
                    <a:lnTo>
                      <a:pt x="11" y="21"/>
                    </a:lnTo>
                    <a:lnTo>
                      <a:pt x="13" y="18"/>
                    </a:lnTo>
                    <a:lnTo>
                      <a:pt x="16" y="15"/>
                    </a:lnTo>
                    <a:lnTo>
                      <a:pt x="18" y="13"/>
                    </a:lnTo>
                    <a:lnTo>
                      <a:pt x="21" y="10"/>
                    </a:lnTo>
                    <a:lnTo>
                      <a:pt x="24" y="5"/>
                    </a:lnTo>
                    <a:lnTo>
                      <a:pt x="26" y="2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40" name="Freeform 4410"/>
              <p:cNvSpPr>
                <a:spLocks/>
              </p:cNvSpPr>
              <p:nvPr/>
            </p:nvSpPr>
            <p:spPr bwMode="auto">
              <a:xfrm>
                <a:off x="2297" y="3526"/>
                <a:ext cx="21" cy="28"/>
              </a:xfrm>
              <a:custGeom>
                <a:avLst/>
                <a:gdLst>
                  <a:gd name="T0" fmla="*/ 16 w 21"/>
                  <a:gd name="T1" fmla="*/ 0 h 28"/>
                  <a:gd name="T2" fmla="*/ 16 w 21"/>
                  <a:gd name="T3" fmla="*/ 0 h 28"/>
                  <a:gd name="T4" fmla="*/ 16 w 21"/>
                  <a:gd name="T5" fmla="*/ 2 h 28"/>
                  <a:gd name="T6" fmla="*/ 13 w 21"/>
                  <a:gd name="T7" fmla="*/ 7 h 28"/>
                  <a:gd name="T8" fmla="*/ 13 w 21"/>
                  <a:gd name="T9" fmla="*/ 10 h 28"/>
                  <a:gd name="T10" fmla="*/ 11 w 21"/>
                  <a:gd name="T11" fmla="*/ 13 h 28"/>
                  <a:gd name="T12" fmla="*/ 8 w 21"/>
                  <a:gd name="T13" fmla="*/ 18 h 28"/>
                  <a:gd name="T14" fmla="*/ 5 w 21"/>
                  <a:gd name="T15" fmla="*/ 21 h 28"/>
                  <a:gd name="T16" fmla="*/ 3 w 21"/>
                  <a:gd name="T17" fmla="*/ 23 h 28"/>
                  <a:gd name="T18" fmla="*/ 0 w 21"/>
                  <a:gd name="T19" fmla="*/ 26 h 28"/>
                  <a:gd name="T20" fmla="*/ 5 w 21"/>
                  <a:gd name="T21" fmla="*/ 28 h 28"/>
                  <a:gd name="T22" fmla="*/ 8 w 21"/>
                  <a:gd name="T23" fmla="*/ 26 h 28"/>
                  <a:gd name="T24" fmla="*/ 8 w 21"/>
                  <a:gd name="T25" fmla="*/ 23 h 28"/>
                  <a:gd name="T26" fmla="*/ 11 w 21"/>
                  <a:gd name="T27" fmla="*/ 21 h 28"/>
                  <a:gd name="T28" fmla="*/ 13 w 21"/>
                  <a:gd name="T29" fmla="*/ 15 h 28"/>
                  <a:gd name="T30" fmla="*/ 16 w 21"/>
                  <a:gd name="T31" fmla="*/ 13 h 28"/>
                  <a:gd name="T32" fmla="*/ 18 w 21"/>
                  <a:gd name="T33" fmla="*/ 7 h 28"/>
                  <a:gd name="T34" fmla="*/ 18 w 21"/>
                  <a:gd name="T35" fmla="*/ 5 h 28"/>
                  <a:gd name="T36" fmla="*/ 21 w 21"/>
                  <a:gd name="T37" fmla="*/ 0 h 28"/>
                  <a:gd name="T38" fmla="*/ 21 w 21"/>
                  <a:gd name="T39" fmla="*/ 0 h 28"/>
                  <a:gd name="T40" fmla="*/ 16 w 21"/>
                  <a:gd name="T41" fmla="*/ 0 h 2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8"/>
                  <a:gd name="T65" fmla="*/ 21 w 21"/>
                  <a:gd name="T66" fmla="*/ 28 h 2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8">
                    <a:moveTo>
                      <a:pt x="16" y="0"/>
                    </a:moveTo>
                    <a:lnTo>
                      <a:pt x="16" y="0"/>
                    </a:lnTo>
                    <a:lnTo>
                      <a:pt x="16" y="2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1" y="13"/>
                    </a:lnTo>
                    <a:lnTo>
                      <a:pt x="8" y="18"/>
                    </a:lnTo>
                    <a:lnTo>
                      <a:pt x="5" y="21"/>
                    </a:lnTo>
                    <a:lnTo>
                      <a:pt x="3" y="23"/>
                    </a:lnTo>
                    <a:lnTo>
                      <a:pt x="0" y="26"/>
                    </a:lnTo>
                    <a:lnTo>
                      <a:pt x="5" y="28"/>
                    </a:lnTo>
                    <a:lnTo>
                      <a:pt x="8" y="26"/>
                    </a:lnTo>
                    <a:lnTo>
                      <a:pt x="8" y="23"/>
                    </a:lnTo>
                    <a:lnTo>
                      <a:pt x="11" y="21"/>
                    </a:lnTo>
                    <a:lnTo>
                      <a:pt x="13" y="15"/>
                    </a:lnTo>
                    <a:lnTo>
                      <a:pt x="16" y="13"/>
                    </a:lnTo>
                    <a:lnTo>
                      <a:pt x="18" y="7"/>
                    </a:lnTo>
                    <a:lnTo>
                      <a:pt x="18" y="5"/>
                    </a:lnTo>
                    <a:lnTo>
                      <a:pt x="21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41" name="Freeform 4411"/>
              <p:cNvSpPr>
                <a:spLocks/>
              </p:cNvSpPr>
              <p:nvPr/>
            </p:nvSpPr>
            <p:spPr bwMode="auto">
              <a:xfrm>
                <a:off x="2305" y="3499"/>
                <a:ext cx="13" cy="27"/>
              </a:xfrm>
              <a:custGeom>
                <a:avLst/>
                <a:gdLst>
                  <a:gd name="T0" fmla="*/ 0 w 13"/>
                  <a:gd name="T1" fmla="*/ 3 h 27"/>
                  <a:gd name="T2" fmla="*/ 0 w 13"/>
                  <a:gd name="T3" fmla="*/ 3 h 27"/>
                  <a:gd name="T4" fmla="*/ 3 w 13"/>
                  <a:gd name="T5" fmla="*/ 6 h 27"/>
                  <a:gd name="T6" fmla="*/ 5 w 13"/>
                  <a:gd name="T7" fmla="*/ 8 h 27"/>
                  <a:gd name="T8" fmla="*/ 5 w 13"/>
                  <a:gd name="T9" fmla="*/ 11 h 27"/>
                  <a:gd name="T10" fmla="*/ 8 w 13"/>
                  <a:gd name="T11" fmla="*/ 13 h 27"/>
                  <a:gd name="T12" fmla="*/ 8 w 13"/>
                  <a:gd name="T13" fmla="*/ 16 h 27"/>
                  <a:gd name="T14" fmla="*/ 8 w 13"/>
                  <a:gd name="T15" fmla="*/ 21 h 27"/>
                  <a:gd name="T16" fmla="*/ 8 w 13"/>
                  <a:gd name="T17" fmla="*/ 24 h 27"/>
                  <a:gd name="T18" fmla="*/ 8 w 13"/>
                  <a:gd name="T19" fmla="*/ 27 h 27"/>
                  <a:gd name="T20" fmla="*/ 13 w 13"/>
                  <a:gd name="T21" fmla="*/ 27 h 27"/>
                  <a:gd name="T22" fmla="*/ 13 w 13"/>
                  <a:gd name="T23" fmla="*/ 24 h 27"/>
                  <a:gd name="T24" fmla="*/ 13 w 13"/>
                  <a:gd name="T25" fmla="*/ 19 h 27"/>
                  <a:gd name="T26" fmla="*/ 10 w 13"/>
                  <a:gd name="T27" fmla="*/ 16 h 27"/>
                  <a:gd name="T28" fmla="*/ 10 w 13"/>
                  <a:gd name="T29" fmla="*/ 13 h 27"/>
                  <a:gd name="T30" fmla="*/ 8 w 13"/>
                  <a:gd name="T31" fmla="*/ 8 h 27"/>
                  <a:gd name="T32" fmla="*/ 8 w 13"/>
                  <a:gd name="T33" fmla="*/ 6 h 27"/>
                  <a:gd name="T34" fmla="*/ 5 w 13"/>
                  <a:gd name="T35" fmla="*/ 3 h 27"/>
                  <a:gd name="T36" fmla="*/ 3 w 13"/>
                  <a:gd name="T37" fmla="*/ 0 h 27"/>
                  <a:gd name="T38" fmla="*/ 3 w 13"/>
                  <a:gd name="T39" fmla="*/ 0 h 27"/>
                  <a:gd name="T40" fmla="*/ 0 w 13"/>
                  <a:gd name="T41" fmla="*/ 3 h 2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7"/>
                  <a:gd name="T65" fmla="*/ 13 w 13"/>
                  <a:gd name="T66" fmla="*/ 27 h 2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7">
                    <a:moveTo>
                      <a:pt x="0" y="3"/>
                    </a:moveTo>
                    <a:lnTo>
                      <a:pt x="0" y="3"/>
                    </a:lnTo>
                    <a:lnTo>
                      <a:pt x="3" y="6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8" y="13"/>
                    </a:lnTo>
                    <a:lnTo>
                      <a:pt x="8" y="16"/>
                    </a:lnTo>
                    <a:lnTo>
                      <a:pt x="8" y="21"/>
                    </a:lnTo>
                    <a:lnTo>
                      <a:pt x="8" y="24"/>
                    </a:lnTo>
                    <a:lnTo>
                      <a:pt x="8" y="27"/>
                    </a:lnTo>
                    <a:lnTo>
                      <a:pt x="13" y="27"/>
                    </a:lnTo>
                    <a:lnTo>
                      <a:pt x="13" y="24"/>
                    </a:lnTo>
                    <a:lnTo>
                      <a:pt x="13" y="19"/>
                    </a:lnTo>
                    <a:lnTo>
                      <a:pt x="10" y="16"/>
                    </a:lnTo>
                    <a:lnTo>
                      <a:pt x="10" y="13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42" name="Freeform 4412"/>
              <p:cNvSpPr>
                <a:spLocks/>
              </p:cNvSpPr>
              <p:nvPr/>
            </p:nvSpPr>
            <p:spPr bwMode="auto">
              <a:xfrm>
                <a:off x="2281" y="3489"/>
                <a:ext cx="27" cy="13"/>
              </a:xfrm>
              <a:custGeom>
                <a:avLst/>
                <a:gdLst>
                  <a:gd name="T0" fmla="*/ 0 w 27"/>
                  <a:gd name="T1" fmla="*/ 5 h 13"/>
                  <a:gd name="T2" fmla="*/ 0 w 27"/>
                  <a:gd name="T3" fmla="*/ 5 h 13"/>
                  <a:gd name="T4" fmla="*/ 3 w 27"/>
                  <a:gd name="T5" fmla="*/ 5 h 13"/>
                  <a:gd name="T6" fmla="*/ 6 w 27"/>
                  <a:gd name="T7" fmla="*/ 5 h 13"/>
                  <a:gd name="T8" fmla="*/ 8 w 27"/>
                  <a:gd name="T9" fmla="*/ 5 h 13"/>
                  <a:gd name="T10" fmla="*/ 13 w 27"/>
                  <a:gd name="T11" fmla="*/ 5 h 13"/>
                  <a:gd name="T12" fmla="*/ 16 w 27"/>
                  <a:gd name="T13" fmla="*/ 8 h 13"/>
                  <a:gd name="T14" fmla="*/ 19 w 27"/>
                  <a:gd name="T15" fmla="*/ 8 h 13"/>
                  <a:gd name="T16" fmla="*/ 21 w 27"/>
                  <a:gd name="T17" fmla="*/ 10 h 13"/>
                  <a:gd name="T18" fmla="*/ 24 w 27"/>
                  <a:gd name="T19" fmla="*/ 13 h 13"/>
                  <a:gd name="T20" fmla="*/ 27 w 27"/>
                  <a:gd name="T21" fmla="*/ 10 h 13"/>
                  <a:gd name="T22" fmla="*/ 24 w 27"/>
                  <a:gd name="T23" fmla="*/ 8 h 13"/>
                  <a:gd name="T24" fmla="*/ 21 w 27"/>
                  <a:gd name="T25" fmla="*/ 5 h 13"/>
                  <a:gd name="T26" fmla="*/ 16 w 27"/>
                  <a:gd name="T27" fmla="*/ 3 h 13"/>
                  <a:gd name="T28" fmla="*/ 13 w 27"/>
                  <a:gd name="T29" fmla="*/ 3 h 13"/>
                  <a:gd name="T30" fmla="*/ 11 w 27"/>
                  <a:gd name="T31" fmla="*/ 3 h 13"/>
                  <a:gd name="T32" fmla="*/ 6 w 27"/>
                  <a:gd name="T33" fmla="*/ 0 h 13"/>
                  <a:gd name="T34" fmla="*/ 3 w 27"/>
                  <a:gd name="T35" fmla="*/ 0 h 13"/>
                  <a:gd name="T36" fmla="*/ 0 w 27"/>
                  <a:gd name="T37" fmla="*/ 0 h 13"/>
                  <a:gd name="T38" fmla="*/ 0 w 27"/>
                  <a:gd name="T39" fmla="*/ 0 h 13"/>
                  <a:gd name="T40" fmla="*/ 0 w 27"/>
                  <a:gd name="T41" fmla="*/ 5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7"/>
                  <a:gd name="T64" fmla="*/ 0 h 13"/>
                  <a:gd name="T65" fmla="*/ 27 w 27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7" h="13">
                    <a:moveTo>
                      <a:pt x="0" y="5"/>
                    </a:moveTo>
                    <a:lnTo>
                      <a:pt x="0" y="5"/>
                    </a:lnTo>
                    <a:lnTo>
                      <a:pt x="3" y="5"/>
                    </a:lnTo>
                    <a:lnTo>
                      <a:pt x="6" y="5"/>
                    </a:lnTo>
                    <a:lnTo>
                      <a:pt x="8" y="5"/>
                    </a:lnTo>
                    <a:lnTo>
                      <a:pt x="13" y="5"/>
                    </a:lnTo>
                    <a:lnTo>
                      <a:pt x="16" y="8"/>
                    </a:lnTo>
                    <a:lnTo>
                      <a:pt x="19" y="8"/>
                    </a:lnTo>
                    <a:lnTo>
                      <a:pt x="21" y="10"/>
                    </a:lnTo>
                    <a:lnTo>
                      <a:pt x="24" y="13"/>
                    </a:lnTo>
                    <a:lnTo>
                      <a:pt x="27" y="10"/>
                    </a:lnTo>
                    <a:lnTo>
                      <a:pt x="24" y="8"/>
                    </a:lnTo>
                    <a:lnTo>
                      <a:pt x="21" y="5"/>
                    </a:lnTo>
                    <a:lnTo>
                      <a:pt x="16" y="3"/>
                    </a:lnTo>
                    <a:lnTo>
                      <a:pt x="13" y="3"/>
                    </a:lnTo>
                    <a:lnTo>
                      <a:pt x="11" y="3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43" name="Freeform 4413"/>
              <p:cNvSpPr>
                <a:spLocks/>
              </p:cNvSpPr>
              <p:nvPr/>
            </p:nvSpPr>
            <p:spPr bwMode="auto">
              <a:xfrm>
                <a:off x="2271" y="3492"/>
                <a:ext cx="44" cy="75"/>
              </a:xfrm>
              <a:custGeom>
                <a:avLst/>
                <a:gdLst>
                  <a:gd name="T0" fmla="*/ 16 w 44"/>
                  <a:gd name="T1" fmla="*/ 75 h 75"/>
                  <a:gd name="T2" fmla="*/ 23 w 44"/>
                  <a:gd name="T3" fmla="*/ 70 h 75"/>
                  <a:gd name="T4" fmla="*/ 29 w 44"/>
                  <a:gd name="T5" fmla="*/ 62 h 75"/>
                  <a:gd name="T6" fmla="*/ 39 w 44"/>
                  <a:gd name="T7" fmla="*/ 49 h 75"/>
                  <a:gd name="T8" fmla="*/ 44 w 44"/>
                  <a:gd name="T9" fmla="*/ 34 h 75"/>
                  <a:gd name="T10" fmla="*/ 42 w 44"/>
                  <a:gd name="T11" fmla="*/ 20 h 75"/>
                  <a:gd name="T12" fmla="*/ 37 w 44"/>
                  <a:gd name="T13" fmla="*/ 7 h 75"/>
                  <a:gd name="T14" fmla="*/ 26 w 44"/>
                  <a:gd name="T15" fmla="*/ 2 h 75"/>
                  <a:gd name="T16" fmla="*/ 16 w 44"/>
                  <a:gd name="T17" fmla="*/ 0 h 75"/>
                  <a:gd name="T18" fmla="*/ 16 w 44"/>
                  <a:gd name="T19" fmla="*/ 2 h 75"/>
                  <a:gd name="T20" fmla="*/ 13 w 44"/>
                  <a:gd name="T21" fmla="*/ 2 h 75"/>
                  <a:gd name="T22" fmla="*/ 5 w 44"/>
                  <a:gd name="T23" fmla="*/ 18 h 75"/>
                  <a:gd name="T24" fmla="*/ 3 w 44"/>
                  <a:gd name="T25" fmla="*/ 23 h 75"/>
                  <a:gd name="T26" fmla="*/ 0 w 44"/>
                  <a:gd name="T27" fmla="*/ 31 h 75"/>
                  <a:gd name="T28" fmla="*/ 0 w 44"/>
                  <a:gd name="T29" fmla="*/ 47 h 75"/>
                  <a:gd name="T30" fmla="*/ 0 w 44"/>
                  <a:gd name="T31" fmla="*/ 60 h 75"/>
                  <a:gd name="T32" fmla="*/ 8 w 44"/>
                  <a:gd name="T33" fmla="*/ 68 h 75"/>
                  <a:gd name="T34" fmla="*/ 16 w 44"/>
                  <a:gd name="T35" fmla="*/ 75 h 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44"/>
                  <a:gd name="T55" fmla="*/ 0 h 75"/>
                  <a:gd name="T56" fmla="*/ 44 w 44"/>
                  <a:gd name="T57" fmla="*/ 75 h 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44" h="75">
                    <a:moveTo>
                      <a:pt x="16" y="75"/>
                    </a:moveTo>
                    <a:lnTo>
                      <a:pt x="23" y="70"/>
                    </a:lnTo>
                    <a:lnTo>
                      <a:pt x="29" y="62"/>
                    </a:lnTo>
                    <a:lnTo>
                      <a:pt x="39" y="49"/>
                    </a:lnTo>
                    <a:lnTo>
                      <a:pt x="44" y="34"/>
                    </a:lnTo>
                    <a:lnTo>
                      <a:pt x="42" y="20"/>
                    </a:lnTo>
                    <a:lnTo>
                      <a:pt x="37" y="7"/>
                    </a:lnTo>
                    <a:lnTo>
                      <a:pt x="26" y="2"/>
                    </a:lnTo>
                    <a:lnTo>
                      <a:pt x="16" y="0"/>
                    </a:lnTo>
                    <a:lnTo>
                      <a:pt x="16" y="2"/>
                    </a:lnTo>
                    <a:lnTo>
                      <a:pt x="13" y="2"/>
                    </a:lnTo>
                    <a:lnTo>
                      <a:pt x="5" y="18"/>
                    </a:lnTo>
                    <a:lnTo>
                      <a:pt x="3" y="23"/>
                    </a:lnTo>
                    <a:lnTo>
                      <a:pt x="0" y="31"/>
                    </a:lnTo>
                    <a:lnTo>
                      <a:pt x="0" y="47"/>
                    </a:lnTo>
                    <a:lnTo>
                      <a:pt x="0" y="60"/>
                    </a:lnTo>
                    <a:lnTo>
                      <a:pt x="8" y="68"/>
                    </a:lnTo>
                    <a:lnTo>
                      <a:pt x="16" y="75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44" name="Freeform 4414"/>
              <p:cNvSpPr>
                <a:spLocks/>
              </p:cNvSpPr>
              <p:nvPr/>
            </p:nvSpPr>
            <p:spPr bwMode="auto">
              <a:xfrm>
                <a:off x="2287" y="3552"/>
                <a:ext cx="15" cy="18"/>
              </a:xfrm>
              <a:custGeom>
                <a:avLst/>
                <a:gdLst>
                  <a:gd name="T0" fmla="*/ 10 w 15"/>
                  <a:gd name="T1" fmla="*/ 0 h 18"/>
                  <a:gd name="T2" fmla="*/ 10 w 15"/>
                  <a:gd name="T3" fmla="*/ 0 h 18"/>
                  <a:gd name="T4" fmla="*/ 10 w 15"/>
                  <a:gd name="T5" fmla="*/ 2 h 18"/>
                  <a:gd name="T6" fmla="*/ 7 w 15"/>
                  <a:gd name="T7" fmla="*/ 5 h 18"/>
                  <a:gd name="T8" fmla="*/ 7 w 15"/>
                  <a:gd name="T9" fmla="*/ 8 h 18"/>
                  <a:gd name="T10" fmla="*/ 5 w 15"/>
                  <a:gd name="T11" fmla="*/ 8 h 18"/>
                  <a:gd name="T12" fmla="*/ 5 w 15"/>
                  <a:gd name="T13" fmla="*/ 10 h 18"/>
                  <a:gd name="T14" fmla="*/ 2 w 15"/>
                  <a:gd name="T15" fmla="*/ 10 h 18"/>
                  <a:gd name="T16" fmla="*/ 2 w 15"/>
                  <a:gd name="T17" fmla="*/ 13 h 18"/>
                  <a:gd name="T18" fmla="*/ 0 w 15"/>
                  <a:gd name="T19" fmla="*/ 15 h 18"/>
                  <a:gd name="T20" fmla="*/ 2 w 15"/>
                  <a:gd name="T21" fmla="*/ 18 h 18"/>
                  <a:gd name="T22" fmla="*/ 2 w 15"/>
                  <a:gd name="T23" fmla="*/ 15 h 18"/>
                  <a:gd name="T24" fmla="*/ 5 w 15"/>
                  <a:gd name="T25" fmla="*/ 13 h 18"/>
                  <a:gd name="T26" fmla="*/ 7 w 15"/>
                  <a:gd name="T27" fmla="*/ 13 h 18"/>
                  <a:gd name="T28" fmla="*/ 7 w 15"/>
                  <a:gd name="T29" fmla="*/ 10 h 18"/>
                  <a:gd name="T30" fmla="*/ 10 w 15"/>
                  <a:gd name="T31" fmla="*/ 8 h 18"/>
                  <a:gd name="T32" fmla="*/ 10 w 15"/>
                  <a:gd name="T33" fmla="*/ 8 h 18"/>
                  <a:gd name="T34" fmla="*/ 13 w 15"/>
                  <a:gd name="T35" fmla="*/ 5 h 18"/>
                  <a:gd name="T36" fmla="*/ 15 w 15"/>
                  <a:gd name="T37" fmla="*/ 2 h 18"/>
                  <a:gd name="T38" fmla="*/ 15 w 15"/>
                  <a:gd name="T39" fmla="*/ 2 h 18"/>
                  <a:gd name="T40" fmla="*/ 10 w 15"/>
                  <a:gd name="T41" fmla="*/ 0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18"/>
                  <a:gd name="T65" fmla="*/ 15 w 15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18">
                    <a:moveTo>
                      <a:pt x="10" y="0"/>
                    </a:moveTo>
                    <a:lnTo>
                      <a:pt x="10" y="0"/>
                    </a:lnTo>
                    <a:lnTo>
                      <a:pt x="10" y="2"/>
                    </a:lnTo>
                    <a:lnTo>
                      <a:pt x="7" y="5"/>
                    </a:lnTo>
                    <a:lnTo>
                      <a:pt x="7" y="8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2" y="10"/>
                    </a:lnTo>
                    <a:lnTo>
                      <a:pt x="2" y="13"/>
                    </a:lnTo>
                    <a:lnTo>
                      <a:pt x="0" y="15"/>
                    </a:lnTo>
                    <a:lnTo>
                      <a:pt x="2" y="18"/>
                    </a:lnTo>
                    <a:lnTo>
                      <a:pt x="2" y="15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7" y="10"/>
                    </a:lnTo>
                    <a:lnTo>
                      <a:pt x="10" y="8"/>
                    </a:lnTo>
                    <a:lnTo>
                      <a:pt x="13" y="5"/>
                    </a:lnTo>
                    <a:lnTo>
                      <a:pt x="15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45" name="Freeform 4415"/>
              <p:cNvSpPr>
                <a:spLocks/>
              </p:cNvSpPr>
              <p:nvPr/>
            </p:nvSpPr>
            <p:spPr bwMode="auto">
              <a:xfrm>
                <a:off x="2297" y="3526"/>
                <a:ext cx="21" cy="28"/>
              </a:xfrm>
              <a:custGeom>
                <a:avLst/>
                <a:gdLst>
                  <a:gd name="T0" fmla="*/ 16 w 21"/>
                  <a:gd name="T1" fmla="*/ 0 h 28"/>
                  <a:gd name="T2" fmla="*/ 16 w 21"/>
                  <a:gd name="T3" fmla="*/ 0 h 28"/>
                  <a:gd name="T4" fmla="*/ 16 w 21"/>
                  <a:gd name="T5" fmla="*/ 2 h 28"/>
                  <a:gd name="T6" fmla="*/ 13 w 21"/>
                  <a:gd name="T7" fmla="*/ 7 h 28"/>
                  <a:gd name="T8" fmla="*/ 13 w 21"/>
                  <a:gd name="T9" fmla="*/ 10 h 28"/>
                  <a:gd name="T10" fmla="*/ 11 w 21"/>
                  <a:gd name="T11" fmla="*/ 13 h 28"/>
                  <a:gd name="T12" fmla="*/ 8 w 21"/>
                  <a:gd name="T13" fmla="*/ 18 h 28"/>
                  <a:gd name="T14" fmla="*/ 5 w 21"/>
                  <a:gd name="T15" fmla="*/ 21 h 28"/>
                  <a:gd name="T16" fmla="*/ 3 w 21"/>
                  <a:gd name="T17" fmla="*/ 23 h 28"/>
                  <a:gd name="T18" fmla="*/ 0 w 21"/>
                  <a:gd name="T19" fmla="*/ 26 h 28"/>
                  <a:gd name="T20" fmla="*/ 5 w 21"/>
                  <a:gd name="T21" fmla="*/ 28 h 28"/>
                  <a:gd name="T22" fmla="*/ 8 w 21"/>
                  <a:gd name="T23" fmla="*/ 26 h 28"/>
                  <a:gd name="T24" fmla="*/ 8 w 21"/>
                  <a:gd name="T25" fmla="*/ 23 h 28"/>
                  <a:gd name="T26" fmla="*/ 11 w 21"/>
                  <a:gd name="T27" fmla="*/ 21 h 28"/>
                  <a:gd name="T28" fmla="*/ 13 w 21"/>
                  <a:gd name="T29" fmla="*/ 15 h 28"/>
                  <a:gd name="T30" fmla="*/ 16 w 21"/>
                  <a:gd name="T31" fmla="*/ 13 h 28"/>
                  <a:gd name="T32" fmla="*/ 18 w 21"/>
                  <a:gd name="T33" fmla="*/ 7 h 28"/>
                  <a:gd name="T34" fmla="*/ 18 w 21"/>
                  <a:gd name="T35" fmla="*/ 5 h 28"/>
                  <a:gd name="T36" fmla="*/ 21 w 21"/>
                  <a:gd name="T37" fmla="*/ 0 h 28"/>
                  <a:gd name="T38" fmla="*/ 21 w 21"/>
                  <a:gd name="T39" fmla="*/ 0 h 28"/>
                  <a:gd name="T40" fmla="*/ 16 w 21"/>
                  <a:gd name="T41" fmla="*/ 0 h 2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8"/>
                  <a:gd name="T65" fmla="*/ 21 w 21"/>
                  <a:gd name="T66" fmla="*/ 28 h 2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8">
                    <a:moveTo>
                      <a:pt x="16" y="0"/>
                    </a:moveTo>
                    <a:lnTo>
                      <a:pt x="16" y="0"/>
                    </a:lnTo>
                    <a:lnTo>
                      <a:pt x="16" y="2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1" y="13"/>
                    </a:lnTo>
                    <a:lnTo>
                      <a:pt x="8" y="18"/>
                    </a:lnTo>
                    <a:lnTo>
                      <a:pt x="5" y="21"/>
                    </a:lnTo>
                    <a:lnTo>
                      <a:pt x="3" y="23"/>
                    </a:lnTo>
                    <a:lnTo>
                      <a:pt x="0" y="26"/>
                    </a:lnTo>
                    <a:lnTo>
                      <a:pt x="5" y="28"/>
                    </a:lnTo>
                    <a:lnTo>
                      <a:pt x="8" y="26"/>
                    </a:lnTo>
                    <a:lnTo>
                      <a:pt x="8" y="23"/>
                    </a:lnTo>
                    <a:lnTo>
                      <a:pt x="11" y="21"/>
                    </a:lnTo>
                    <a:lnTo>
                      <a:pt x="13" y="15"/>
                    </a:lnTo>
                    <a:lnTo>
                      <a:pt x="16" y="13"/>
                    </a:lnTo>
                    <a:lnTo>
                      <a:pt x="18" y="7"/>
                    </a:lnTo>
                    <a:lnTo>
                      <a:pt x="18" y="5"/>
                    </a:lnTo>
                    <a:lnTo>
                      <a:pt x="21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46" name="Freeform 4416"/>
              <p:cNvSpPr>
                <a:spLocks/>
              </p:cNvSpPr>
              <p:nvPr/>
            </p:nvSpPr>
            <p:spPr bwMode="auto">
              <a:xfrm>
                <a:off x="2305" y="3499"/>
                <a:ext cx="13" cy="27"/>
              </a:xfrm>
              <a:custGeom>
                <a:avLst/>
                <a:gdLst>
                  <a:gd name="T0" fmla="*/ 0 w 13"/>
                  <a:gd name="T1" fmla="*/ 3 h 27"/>
                  <a:gd name="T2" fmla="*/ 0 w 13"/>
                  <a:gd name="T3" fmla="*/ 3 h 27"/>
                  <a:gd name="T4" fmla="*/ 3 w 13"/>
                  <a:gd name="T5" fmla="*/ 6 h 27"/>
                  <a:gd name="T6" fmla="*/ 5 w 13"/>
                  <a:gd name="T7" fmla="*/ 8 h 27"/>
                  <a:gd name="T8" fmla="*/ 5 w 13"/>
                  <a:gd name="T9" fmla="*/ 11 h 27"/>
                  <a:gd name="T10" fmla="*/ 8 w 13"/>
                  <a:gd name="T11" fmla="*/ 13 h 27"/>
                  <a:gd name="T12" fmla="*/ 8 w 13"/>
                  <a:gd name="T13" fmla="*/ 16 h 27"/>
                  <a:gd name="T14" fmla="*/ 8 w 13"/>
                  <a:gd name="T15" fmla="*/ 21 h 27"/>
                  <a:gd name="T16" fmla="*/ 8 w 13"/>
                  <a:gd name="T17" fmla="*/ 24 h 27"/>
                  <a:gd name="T18" fmla="*/ 8 w 13"/>
                  <a:gd name="T19" fmla="*/ 27 h 27"/>
                  <a:gd name="T20" fmla="*/ 13 w 13"/>
                  <a:gd name="T21" fmla="*/ 27 h 27"/>
                  <a:gd name="T22" fmla="*/ 13 w 13"/>
                  <a:gd name="T23" fmla="*/ 24 h 27"/>
                  <a:gd name="T24" fmla="*/ 13 w 13"/>
                  <a:gd name="T25" fmla="*/ 19 h 27"/>
                  <a:gd name="T26" fmla="*/ 10 w 13"/>
                  <a:gd name="T27" fmla="*/ 16 h 27"/>
                  <a:gd name="T28" fmla="*/ 10 w 13"/>
                  <a:gd name="T29" fmla="*/ 13 h 27"/>
                  <a:gd name="T30" fmla="*/ 8 w 13"/>
                  <a:gd name="T31" fmla="*/ 8 h 27"/>
                  <a:gd name="T32" fmla="*/ 8 w 13"/>
                  <a:gd name="T33" fmla="*/ 6 h 27"/>
                  <a:gd name="T34" fmla="*/ 5 w 13"/>
                  <a:gd name="T35" fmla="*/ 3 h 27"/>
                  <a:gd name="T36" fmla="*/ 3 w 13"/>
                  <a:gd name="T37" fmla="*/ 0 h 27"/>
                  <a:gd name="T38" fmla="*/ 3 w 13"/>
                  <a:gd name="T39" fmla="*/ 0 h 27"/>
                  <a:gd name="T40" fmla="*/ 0 w 13"/>
                  <a:gd name="T41" fmla="*/ 3 h 2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7"/>
                  <a:gd name="T65" fmla="*/ 13 w 13"/>
                  <a:gd name="T66" fmla="*/ 27 h 2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7">
                    <a:moveTo>
                      <a:pt x="0" y="3"/>
                    </a:moveTo>
                    <a:lnTo>
                      <a:pt x="0" y="3"/>
                    </a:lnTo>
                    <a:lnTo>
                      <a:pt x="3" y="6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8" y="13"/>
                    </a:lnTo>
                    <a:lnTo>
                      <a:pt x="8" y="16"/>
                    </a:lnTo>
                    <a:lnTo>
                      <a:pt x="8" y="21"/>
                    </a:lnTo>
                    <a:lnTo>
                      <a:pt x="8" y="24"/>
                    </a:lnTo>
                    <a:lnTo>
                      <a:pt x="8" y="27"/>
                    </a:lnTo>
                    <a:lnTo>
                      <a:pt x="13" y="27"/>
                    </a:lnTo>
                    <a:lnTo>
                      <a:pt x="13" y="24"/>
                    </a:lnTo>
                    <a:lnTo>
                      <a:pt x="13" y="19"/>
                    </a:lnTo>
                    <a:lnTo>
                      <a:pt x="10" y="16"/>
                    </a:lnTo>
                    <a:lnTo>
                      <a:pt x="10" y="13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47" name="Freeform 4417"/>
              <p:cNvSpPr>
                <a:spLocks/>
              </p:cNvSpPr>
              <p:nvPr/>
            </p:nvSpPr>
            <p:spPr bwMode="auto">
              <a:xfrm>
                <a:off x="2287" y="3489"/>
                <a:ext cx="21" cy="13"/>
              </a:xfrm>
              <a:custGeom>
                <a:avLst/>
                <a:gdLst>
                  <a:gd name="T0" fmla="*/ 2 w 21"/>
                  <a:gd name="T1" fmla="*/ 5 h 13"/>
                  <a:gd name="T2" fmla="*/ 0 w 21"/>
                  <a:gd name="T3" fmla="*/ 5 h 13"/>
                  <a:gd name="T4" fmla="*/ 2 w 21"/>
                  <a:gd name="T5" fmla="*/ 5 h 13"/>
                  <a:gd name="T6" fmla="*/ 5 w 21"/>
                  <a:gd name="T7" fmla="*/ 5 h 13"/>
                  <a:gd name="T8" fmla="*/ 7 w 21"/>
                  <a:gd name="T9" fmla="*/ 5 h 13"/>
                  <a:gd name="T10" fmla="*/ 10 w 21"/>
                  <a:gd name="T11" fmla="*/ 8 h 13"/>
                  <a:gd name="T12" fmla="*/ 13 w 21"/>
                  <a:gd name="T13" fmla="*/ 8 h 13"/>
                  <a:gd name="T14" fmla="*/ 15 w 21"/>
                  <a:gd name="T15" fmla="*/ 10 h 13"/>
                  <a:gd name="T16" fmla="*/ 15 w 21"/>
                  <a:gd name="T17" fmla="*/ 10 h 13"/>
                  <a:gd name="T18" fmla="*/ 18 w 21"/>
                  <a:gd name="T19" fmla="*/ 13 h 13"/>
                  <a:gd name="T20" fmla="*/ 21 w 21"/>
                  <a:gd name="T21" fmla="*/ 10 h 13"/>
                  <a:gd name="T22" fmla="*/ 18 w 21"/>
                  <a:gd name="T23" fmla="*/ 8 h 13"/>
                  <a:gd name="T24" fmla="*/ 15 w 21"/>
                  <a:gd name="T25" fmla="*/ 5 h 13"/>
                  <a:gd name="T26" fmla="*/ 13 w 21"/>
                  <a:gd name="T27" fmla="*/ 5 h 13"/>
                  <a:gd name="T28" fmla="*/ 10 w 21"/>
                  <a:gd name="T29" fmla="*/ 3 h 13"/>
                  <a:gd name="T30" fmla="*/ 7 w 21"/>
                  <a:gd name="T31" fmla="*/ 3 h 13"/>
                  <a:gd name="T32" fmla="*/ 5 w 21"/>
                  <a:gd name="T33" fmla="*/ 3 h 13"/>
                  <a:gd name="T34" fmla="*/ 2 w 21"/>
                  <a:gd name="T35" fmla="*/ 3 h 13"/>
                  <a:gd name="T36" fmla="*/ 0 w 21"/>
                  <a:gd name="T37" fmla="*/ 0 h 13"/>
                  <a:gd name="T38" fmla="*/ 0 w 21"/>
                  <a:gd name="T39" fmla="*/ 3 h 13"/>
                  <a:gd name="T40" fmla="*/ 2 w 21"/>
                  <a:gd name="T41" fmla="*/ 5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3"/>
                  <a:gd name="T65" fmla="*/ 21 w 21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3">
                    <a:moveTo>
                      <a:pt x="2" y="5"/>
                    </a:move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5" y="10"/>
                    </a:lnTo>
                    <a:lnTo>
                      <a:pt x="18" y="13"/>
                    </a:lnTo>
                    <a:lnTo>
                      <a:pt x="21" y="10"/>
                    </a:lnTo>
                    <a:lnTo>
                      <a:pt x="18" y="8"/>
                    </a:lnTo>
                    <a:lnTo>
                      <a:pt x="15" y="5"/>
                    </a:lnTo>
                    <a:lnTo>
                      <a:pt x="13" y="5"/>
                    </a:lnTo>
                    <a:lnTo>
                      <a:pt x="10" y="3"/>
                    </a:lnTo>
                    <a:lnTo>
                      <a:pt x="7" y="3"/>
                    </a:lnTo>
                    <a:lnTo>
                      <a:pt x="5" y="3"/>
                    </a:lnTo>
                    <a:lnTo>
                      <a:pt x="2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48" name="Freeform 4418"/>
              <p:cNvSpPr>
                <a:spLocks/>
              </p:cNvSpPr>
              <p:nvPr/>
            </p:nvSpPr>
            <p:spPr bwMode="auto">
              <a:xfrm>
                <a:off x="2281" y="3492"/>
                <a:ext cx="8" cy="5"/>
              </a:xfrm>
              <a:custGeom>
                <a:avLst/>
                <a:gdLst>
                  <a:gd name="T0" fmla="*/ 3 w 8"/>
                  <a:gd name="T1" fmla="*/ 5 h 5"/>
                  <a:gd name="T2" fmla="*/ 3 w 8"/>
                  <a:gd name="T3" fmla="*/ 5 h 5"/>
                  <a:gd name="T4" fmla="*/ 3 w 8"/>
                  <a:gd name="T5" fmla="*/ 5 h 5"/>
                  <a:gd name="T6" fmla="*/ 3 w 8"/>
                  <a:gd name="T7" fmla="*/ 5 h 5"/>
                  <a:gd name="T8" fmla="*/ 6 w 8"/>
                  <a:gd name="T9" fmla="*/ 2 h 5"/>
                  <a:gd name="T10" fmla="*/ 6 w 8"/>
                  <a:gd name="T11" fmla="*/ 2 h 5"/>
                  <a:gd name="T12" fmla="*/ 6 w 8"/>
                  <a:gd name="T13" fmla="*/ 2 h 5"/>
                  <a:gd name="T14" fmla="*/ 6 w 8"/>
                  <a:gd name="T15" fmla="*/ 2 h 5"/>
                  <a:gd name="T16" fmla="*/ 6 w 8"/>
                  <a:gd name="T17" fmla="*/ 2 h 5"/>
                  <a:gd name="T18" fmla="*/ 8 w 8"/>
                  <a:gd name="T19" fmla="*/ 2 h 5"/>
                  <a:gd name="T20" fmla="*/ 6 w 8"/>
                  <a:gd name="T21" fmla="*/ 0 h 5"/>
                  <a:gd name="T22" fmla="*/ 6 w 8"/>
                  <a:gd name="T23" fmla="*/ 0 h 5"/>
                  <a:gd name="T24" fmla="*/ 3 w 8"/>
                  <a:gd name="T25" fmla="*/ 0 h 5"/>
                  <a:gd name="T26" fmla="*/ 3 w 8"/>
                  <a:gd name="T27" fmla="*/ 0 h 5"/>
                  <a:gd name="T28" fmla="*/ 3 w 8"/>
                  <a:gd name="T29" fmla="*/ 0 h 5"/>
                  <a:gd name="T30" fmla="*/ 3 w 8"/>
                  <a:gd name="T31" fmla="*/ 0 h 5"/>
                  <a:gd name="T32" fmla="*/ 0 w 8"/>
                  <a:gd name="T33" fmla="*/ 2 h 5"/>
                  <a:gd name="T34" fmla="*/ 0 w 8"/>
                  <a:gd name="T35" fmla="*/ 2 h 5"/>
                  <a:gd name="T36" fmla="*/ 0 w 8"/>
                  <a:gd name="T37" fmla="*/ 2 h 5"/>
                  <a:gd name="T38" fmla="*/ 0 w 8"/>
                  <a:gd name="T39" fmla="*/ 2 h 5"/>
                  <a:gd name="T40" fmla="*/ 3 w 8"/>
                  <a:gd name="T41" fmla="*/ 5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5"/>
                  <a:gd name="T65" fmla="*/ 8 w 8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5">
                    <a:moveTo>
                      <a:pt x="3" y="5"/>
                    </a:moveTo>
                    <a:lnTo>
                      <a:pt x="3" y="5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49" name="Freeform 4419"/>
              <p:cNvSpPr>
                <a:spLocks/>
              </p:cNvSpPr>
              <p:nvPr/>
            </p:nvSpPr>
            <p:spPr bwMode="auto">
              <a:xfrm>
                <a:off x="2268" y="3494"/>
                <a:ext cx="16" cy="29"/>
              </a:xfrm>
              <a:custGeom>
                <a:avLst/>
                <a:gdLst>
                  <a:gd name="T0" fmla="*/ 6 w 16"/>
                  <a:gd name="T1" fmla="*/ 29 h 29"/>
                  <a:gd name="T2" fmla="*/ 6 w 16"/>
                  <a:gd name="T3" fmla="*/ 29 h 29"/>
                  <a:gd name="T4" fmla="*/ 6 w 16"/>
                  <a:gd name="T5" fmla="*/ 26 h 29"/>
                  <a:gd name="T6" fmla="*/ 6 w 16"/>
                  <a:gd name="T7" fmla="*/ 21 h 29"/>
                  <a:gd name="T8" fmla="*/ 8 w 16"/>
                  <a:gd name="T9" fmla="*/ 18 h 29"/>
                  <a:gd name="T10" fmla="*/ 8 w 16"/>
                  <a:gd name="T11" fmla="*/ 16 h 29"/>
                  <a:gd name="T12" fmla="*/ 11 w 16"/>
                  <a:gd name="T13" fmla="*/ 11 h 29"/>
                  <a:gd name="T14" fmla="*/ 13 w 16"/>
                  <a:gd name="T15" fmla="*/ 8 h 29"/>
                  <a:gd name="T16" fmla="*/ 13 w 16"/>
                  <a:gd name="T17" fmla="*/ 5 h 29"/>
                  <a:gd name="T18" fmla="*/ 16 w 16"/>
                  <a:gd name="T19" fmla="*/ 3 h 29"/>
                  <a:gd name="T20" fmla="*/ 13 w 16"/>
                  <a:gd name="T21" fmla="*/ 0 h 29"/>
                  <a:gd name="T22" fmla="*/ 11 w 16"/>
                  <a:gd name="T23" fmla="*/ 3 h 29"/>
                  <a:gd name="T24" fmla="*/ 11 w 16"/>
                  <a:gd name="T25" fmla="*/ 5 h 29"/>
                  <a:gd name="T26" fmla="*/ 8 w 16"/>
                  <a:gd name="T27" fmla="*/ 11 h 29"/>
                  <a:gd name="T28" fmla="*/ 6 w 16"/>
                  <a:gd name="T29" fmla="*/ 13 h 29"/>
                  <a:gd name="T30" fmla="*/ 3 w 16"/>
                  <a:gd name="T31" fmla="*/ 18 h 29"/>
                  <a:gd name="T32" fmla="*/ 3 w 16"/>
                  <a:gd name="T33" fmla="*/ 21 h 29"/>
                  <a:gd name="T34" fmla="*/ 0 w 16"/>
                  <a:gd name="T35" fmla="*/ 26 h 29"/>
                  <a:gd name="T36" fmla="*/ 0 w 16"/>
                  <a:gd name="T37" fmla="*/ 29 h 29"/>
                  <a:gd name="T38" fmla="*/ 0 w 16"/>
                  <a:gd name="T39" fmla="*/ 29 h 29"/>
                  <a:gd name="T40" fmla="*/ 6 w 16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29"/>
                  <a:gd name="T65" fmla="*/ 16 w 16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29">
                    <a:moveTo>
                      <a:pt x="6" y="29"/>
                    </a:moveTo>
                    <a:lnTo>
                      <a:pt x="6" y="29"/>
                    </a:lnTo>
                    <a:lnTo>
                      <a:pt x="6" y="26"/>
                    </a:lnTo>
                    <a:lnTo>
                      <a:pt x="6" y="21"/>
                    </a:lnTo>
                    <a:lnTo>
                      <a:pt x="8" y="18"/>
                    </a:lnTo>
                    <a:lnTo>
                      <a:pt x="8" y="16"/>
                    </a:lnTo>
                    <a:lnTo>
                      <a:pt x="11" y="11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6" y="3"/>
                    </a:lnTo>
                    <a:lnTo>
                      <a:pt x="13" y="0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8" y="11"/>
                    </a:lnTo>
                    <a:lnTo>
                      <a:pt x="6" y="13"/>
                    </a:lnTo>
                    <a:lnTo>
                      <a:pt x="3" y="18"/>
                    </a:lnTo>
                    <a:lnTo>
                      <a:pt x="3" y="21"/>
                    </a:lnTo>
                    <a:lnTo>
                      <a:pt x="0" y="26"/>
                    </a:lnTo>
                    <a:lnTo>
                      <a:pt x="0" y="29"/>
                    </a:lnTo>
                    <a:lnTo>
                      <a:pt x="6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50" name="Freeform 4420"/>
              <p:cNvSpPr>
                <a:spLocks/>
              </p:cNvSpPr>
              <p:nvPr/>
            </p:nvSpPr>
            <p:spPr bwMode="auto">
              <a:xfrm>
                <a:off x="2268" y="3523"/>
                <a:ext cx="6" cy="29"/>
              </a:xfrm>
              <a:custGeom>
                <a:avLst/>
                <a:gdLst>
                  <a:gd name="T0" fmla="*/ 6 w 6"/>
                  <a:gd name="T1" fmla="*/ 26 h 29"/>
                  <a:gd name="T2" fmla="*/ 6 w 6"/>
                  <a:gd name="T3" fmla="*/ 26 h 29"/>
                  <a:gd name="T4" fmla="*/ 3 w 6"/>
                  <a:gd name="T5" fmla="*/ 24 h 29"/>
                  <a:gd name="T6" fmla="*/ 3 w 6"/>
                  <a:gd name="T7" fmla="*/ 21 h 29"/>
                  <a:gd name="T8" fmla="*/ 3 w 6"/>
                  <a:gd name="T9" fmla="*/ 18 h 29"/>
                  <a:gd name="T10" fmla="*/ 3 w 6"/>
                  <a:gd name="T11" fmla="*/ 13 h 29"/>
                  <a:gd name="T12" fmla="*/ 3 w 6"/>
                  <a:gd name="T13" fmla="*/ 10 h 29"/>
                  <a:gd name="T14" fmla="*/ 3 w 6"/>
                  <a:gd name="T15" fmla="*/ 8 h 29"/>
                  <a:gd name="T16" fmla="*/ 3 w 6"/>
                  <a:gd name="T17" fmla="*/ 3 h 29"/>
                  <a:gd name="T18" fmla="*/ 6 w 6"/>
                  <a:gd name="T19" fmla="*/ 0 h 29"/>
                  <a:gd name="T20" fmla="*/ 0 w 6"/>
                  <a:gd name="T21" fmla="*/ 0 h 29"/>
                  <a:gd name="T22" fmla="*/ 0 w 6"/>
                  <a:gd name="T23" fmla="*/ 3 h 29"/>
                  <a:gd name="T24" fmla="*/ 0 w 6"/>
                  <a:gd name="T25" fmla="*/ 8 h 29"/>
                  <a:gd name="T26" fmla="*/ 0 w 6"/>
                  <a:gd name="T27" fmla="*/ 10 h 29"/>
                  <a:gd name="T28" fmla="*/ 0 w 6"/>
                  <a:gd name="T29" fmla="*/ 13 h 29"/>
                  <a:gd name="T30" fmla="*/ 0 w 6"/>
                  <a:gd name="T31" fmla="*/ 18 h 29"/>
                  <a:gd name="T32" fmla="*/ 0 w 6"/>
                  <a:gd name="T33" fmla="*/ 21 h 29"/>
                  <a:gd name="T34" fmla="*/ 0 w 6"/>
                  <a:gd name="T35" fmla="*/ 26 h 29"/>
                  <a:gd name="T36" fmla="*/ 3 w 6"/>
                  <a:gd name="T37" fmla="*/ 29 h 29"/>
                  <a:gd name="T38" fmla="*/ 3 w 6"/>
                  <a:gd name="T39" fmla="*/ 29 h 29"/>
                  <a:gd name="T40" fmla="*/ 6 w 6"/>
                  <a:gd name="T41" fmla="*/ 26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29"/>
                  <a:gd name="T65" fmla="*/ 6 w 6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29">
                    <a:moveTo>
                      <a:pt x="6" y="26"/>
                    </a:moveTo>
                    <a:lnTo>
                      <a:pt x="6" y="26"/>
                    </a:lnTo>
                    <a:lnTo>
                      <a:pt x="3" y="24"/>
                    </a:lnTo>
                    <a:lnTo>
                      <a:pt x="3" y="21"/>
                    </a:lnTo>
                    <a:lnTo>
                      <a:pt x="3" y="18"/>
                    </a:lnTo>
                    <a:lnTo>
                      <a:pt x="3" y="13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3" y="29"/>
                    </a:lnTo>
                    <a:lnTo>
                      <a:pt x="6" y="2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51" name="Freeform 4421"/>
              <p:cNvSpPr>
                <a:spLocks/>
              </p:cNvSpPr>
              <p:nvPr/>
            </p:nvSpPr>
            <p:spPr bwMode="auto">
              <a:xfrm>
                <a:off x="2271" y="3549"/>
                <a:ext cx="18" cy="21"/>
              </a:xfrm>
              <a:custGeom>
                <a:avLst/>
                <a:gdLst>
                  <a:gd name="T0" fmla="*/ 16 w 18"/>
                  <a:gd name="T1" fmla="*/ 18 h 21"/>
                  <a:gd name="T2" fmla="*/ 18 w 18"/>
                  <a:gd name="T3" fmla="*/ 16 h 21"/>
                  <a:gd name="T4" fmla="*/ 16 w 18"/>
                  <a:gd name="T5" fmla="*/ 16 h 21"/>
                  <a:gd name="T6" fmla="*/ 13 w 18"/>
                  <a:gd name="T7" fmla="*/ 13 h 21"/>
                  <a:gd name="T8" fmla="*/ 10 w 18"/>
                  <a:gd name="T9" fmla="*/ 13 h 21"/>
                  <a:gd name="T10" fmla="*/ 8 w 18"/>
                  <a:gd name="T11" fmla="*/ 11 h 21"/>
                  <a:gd name="T12" fmla="*/ 5 w 18"/>
                  <a:gd name="T13" fmla="*/ 8 h 21"/>
                  <a:gd name="T14" fmla="*/ 5 w 18"/>
                  <a:gd name="T15" fmla="*/ 5 h 21"/>
                  <a:gd name="T16" fmla="*/ 3 w 18"/>
                  <a:gd name="T17" fmla="*/ 3 h 21"/>
                  <a:gd name="T18" fmla="*/ 3 w 18"/>
                  <a:gd name="T19" fmla="*/ 0 h 21"/>
                  <a:gd name="T20" fmla="*/ 0 w 18"/>
                  <a:gd name="T21" fmla="*/ 3 h 21"/>
                  <a:gd name="T22" fmla="*/ 0 w 18"/>
                  <a:gd name="T23" fmla="*/ 5 h 21"/>
                  <a:gd name="T24" fmla="*/ 3 w 18"/>
                  <a:gd name="T25" fmla="*/ 8 h 21"/>
                  <a:gd name="T26" fmla="*/ 3 w 18"/>
                  <a:gd name="T27" fmla="*/ 11 h 21"/>
                  <a:gd name="T28" fmla="*/ 5 w 18"/>
                  <a:gd name="T29" fmla="*/ 13 h 21"/>
                  <a:gd name="T30" fmla="*/ 8 w 18"/>
                  <a:gd name="T31" fmla="*/ 16 h 21"/>
                  <a:gd name="T32" fmla="*/ 10 w 18"/>
                  <a:gd name="T33" fmla="*/ 16 h 21"/>
                  <a:gd name="T34" fmla="*/ 13 w 18"/>
                  <a:gd name="T35" fmla="*/ 18 h 21"/>
                  <a:gd name="T36" fmla="*/ 16 w 18"/>
                  <a:gd name="T37" fmla="*/ 21 h 21"/>
                  <a:gd name="T38" fmla="*/ 18 w 18"/>
                  <a:gd name="T39" fmla="*/ 21 h 21"/>
                  <a:gd name="T40" fmla="*/ 16 w 18"/>
                  <a:gd name="T41" fmla="*/ 21 h 21"/>
                  <a:gd name="T42" fmla="*/ 16 w 18"/>
                  <a:gd name="T43" fmla="*/ 21 h 21"/>
                  <a:gd name="T44" fmla="*/ 18 w 18"/>
                  <a:gd name="T45" fmla="*/ 21 h 21"/>
                  <a:gd name="T46" fmla="*/ 16 w 18"/>
                  <a:gd name="T47" fmla="*/ 18 h 2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8"/>
                  <a:gd name="T73" fmla="*/ 0 h 21"/>
                  <a:gd name="T74" fmla="*/ 18 w 18"/>
                  <a:gd name="T75" fmla="*/ 21 h 21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8" h="21">
                    <a:moveTo>
                      <a:pt x="16" y="18"/>
                    </a:moveTo>
                    <a:lnTo>
                      <a:pt x="18" y="16"/>
                    </a:lnTo>
                    <a:lnTo>
                      <a:pt x="16" y="16"/>
                    </a:lnTo>
                    <a:lnTo>
                      <a:pt x="13" y="13"/>
                    </a:lnTo>
                    <a:lnTo>
                      <a:pt x="10" y="13"/>
                    </a:lnTo>
                    <a:lnTo>
                      <a:pt x="8" y="11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3" y="11"/>
                    </a:lnTo>
                    <a:lnTo>
                      <a:pt x="5" y="13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3" y="18"/>
                    </a:lnTo>
                    <a:lnTo>
                      <a:pt x="16" y="21"/>
                    </a:lnTo>
                    <a:lnTo>
                      <a:pt x="18" y="21"/>
                    </a:lnTo>
                    <a:lnTo>
                      <a:pt x="16" y="21"/>
                    </a:lnTo>
                    <a:lnTo>
                      <a:pt x="18" y="21"/>
                    </a:lnTo>
                    <a:lnTo>
                      <a:pt x="16" y="1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52" name="Freeform 4422"/>
              <p:cNvSpPr>
                <a:spLocks/>
              </p:cNvSpPr>
              <p:nvPr/>
            </p:nvSpPr>
            <p:spPr bwMode="auto">
              <a:xfrm>
                <a:off x="2064" y="3455"/>
                <a:ext cx="128" cy="34"/>
              </a:xfrm>
              <a:custGeom>
                <a:avLst/>
                <a:gdLst>
                  <a:gd name="T0" fmla="*/ 0 w 128"/>
                  <a:gd name="T1" fmla="*/ 5 h 34"/>
                  <a:gd name="T2" fmla="*/ 0 w 128"/>
                  <a:gd name="T3" fmla="*/ 16 h 34"/>
                  <a:gd name="T4" fmla="*/ 3 w 128"/>
                  <a:gd name="T5" fmla="*/ 26 h 34"/>
                  <a:gd name="T6" fmla="*/ 3 w 128"/>
                  <a:gd name="T7" fmla="*/ 29 h 34"/>
                  <a:gd name="T8" fmla="*/ 6 w 128"/>
                  <a:gd name="T9" fmla="*/ 31 h 34"/>
                  <a:gd name="T10" fmla="*/ 34 w 128"/>
                  <a:gd name="T11" fmla="*/ 34 h 34"/>
                  <a:gd name="T12" fmla="*/ 63 w 128"/>
                  <a:gd name="T13" fmla="*/ 34 h 34"/>
                  <a:gd name="T14" fmla="*/ 94 w 128"/>
                  <a:gd name="T15" fmla="*/ 34 h 34"/>
                  <a:gd name="T16" fmla="*/ 108 w 128"/>
                  <a:gd name="T17" fmla="*/ 34 h 34"/>
                  <a:gd name="T18" fmla="*/ 115 w 128"/>
                  <a:gd name="T19" fmla="*/ 34 h 34"/>
                  <a:gd name="T20" fmla="*/ 121 w 128"/>
                  <a:gd name="T21" fmla="*/ 31 h 34"/>
                  <a:gd name="T22" fmla="*/ 126 w 128"/>
                  <a:gd name="T23" fmla="*/ 26 h 34"/>
                  <a:gd name="T24" fmla="*/ 128 w 128"/>
                  <a:gd name="T25" fmla="*/ 18 h 34"/>
                  <a:gd name="T26" fmla="*/ 128 w 128"/>
                  <a:gd name="T27" fmla="*/ 10 h 34"/>
                  <a:gd name="T28" fmla="*/ 128 w 128"/>
                  <a:gd name="T29" fmla="*/ 5 h 34"/>
                  <a:gd name="T30" fmla="*/ 126 w 128"/>
                  <a:gd name="T31" fmla="*/ 2 h 34"/>
                  <a:gd name="T32" fmla="*/ 118 w 128"/>
                  <a:gd name="T33" fmla="*/ 0 h 34"/>
                  <a:gd name="T34" fmla="*/ 113 w 128"/>
                  <a:gd name="T35" fmla="*/ 0 h 34"/>
                  <a:gd name="T36" fmla="*/ 108 w 128"/>
                  <a:gd name="T37" fmla="*/ 0 h 34"/>
                  <a:gd name="T38" fmla="*/ 102 w 128"/>
                  <a:gd name="T39" fmla="*/ 0 h 34"/>
                  <a:gd name="T40" fmla="*/ 89 w 128"/>
                  <a:gd name="T41" fmla="*/ 0 h 34"/>
                  <a:gd name="T42" fmla="*/ 71 w 128"/>
                  <a:gd name="T43" fmla="*/ 2 h 34"/>
                  <a:gd name="T44" fmla="*/ 53 w 128"/>
                  <a:gd name="T45" fmla="*/ 2 h 34"/>
                  <a:gd name="T46" fmla="*/ 32 w 128"/>
                  <a:gd name="T47" fmla="*/ 2 h 34"/>
                  <a:gd name="T48" fmla="*/ 16 w 128"/>
                  <a:gd name="T49" fmla="*/ 5 h 34"/>
                  <a:gd name="T50" fmla="*/ 6 w 128"/>
                  <a:gd name="T51" fmla="*/ 5 h 34"/>
                  <a:gd name="T52" fmla="*/ 0 w 128"/>
                  <a:gd name="T53" fmla="*/ 5 h 34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128"/>
                  <a:gd name="T82" fmla="*/ 0 h 34"/>
                  <a:gd name="T83" fmla="*/ 128 w 128"/>
                  <a:gd name="T84" fmla="*/ 34 h 34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128" h="34">
                    <a:moveTo>
                      <a:pt x="0" y="5"/>
                    </a:moveTo>
                    <a:lnTo>
                      <a:pt x="0" y="16"/>
                    </a:lnTo>
                    <a:lnTo>
                      <a:pt x="3" y="26"/>
                    </a:lnTo>
                    <a:lnTo>
                      <a:pt x="3" y="29"/>
                    </a:lnTo>
                    <a:lnTo>
                      <a:pt x="6" y="31"/>
                    </a:lnTo>
                    <a:lnTo>
                      <a:pt x="34" y="34"/>
                    </a:lnTo>
                    <a:lnTo>
                      <a:pt x="63" y="34"/>
                    </a:lnTo>
                    <a:lnTo>
                      <a:pt x="94" y="34"/>
                    </a:lnTo>
                    <a:lnTo>
                      <a:pt x="108" y="34"/>
                    </a:lnTo>
                    <a:lnTo>
                      <a:pt x="115" y="34"/>
                    </a:lnTo>
                    <a:lnTo>
                      <a:pt x="121" y="31"/>
                    </a:lnTo>
                    <a:lnTo>
                      <a:pt x="126" y="26"/>
                    </a:lnTo>
                    <a:lnTo>
                      <a:pt x="128" y="18"/>
                    </a:lnTo>
                    <a:lnTo>
                      <a:pt x="128" y="10"/>
                    </a:lnTo>
                    <a:lnTo>
                      <a:pt x="128" y="5"/>
                    </a:lnTo>
                    <a:lnTo>
                      <a:pt x="126" y="2"/>
                    </a:lnTo>
                    <a:lnTo>
                      <a:pt x="118" y="0"/>
                    </a:lnTo>
                    <a:lnTo>
                      <a:pt x="113" y="0"/>
                    </a:lnTo>
                    <a:lnTo>
                      <a:pt x="108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71" y="2"/>
                    </a:lnTo>
                    <a:lnTo>
                      <a:pt x="53" y="2"/>
                    </a:lnTo>
                    <a:lnTo>
                      <a:pt x="32" y="2"/>
                    </a:lnTo>
                    <a:lnTo>
                      <a:pt x="16" y="5"/>
                    </a:lnTo>
                    <a:lnTo>
                      <a:pt x="6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53" name="Freeform 4423"/>
              <p:cNvSpPr>
                <a:spLocks/>
              </p:cNvSpPr>
              <p:nvPr/>
            </p:nvSpPr>
            <p:spPr bwMode="auto">
              <a:xfrm>
                <a:off x="2064" y="3460"/>
                <a:ext cx="3" cy="21"/>
              </a:xfrm>
              <a:custGeom>
                <a:avLst/>
                <a:gdLst>
                  <a:gd name="T0" fmla="*/ 3 w 3"/>
                  <a:gd name="T1" fmla="*/ 21 h 21"/>
                  <a:gd name="T2" fmla="*/ 3 w 3"/>
                  <a:gd name="T3" fmla="*/ 21 h 21"/>
                  <a:gd name="T4" fmla="*/ 3 w 3"/>
                  <a:gd name="T5" fmla="*/ 18 h 21"/>
                  <a:gd name="T6" fmla="*/ 3 w 3"/>
                  <a:gd name="T7" fmla="*/ 16 h 21"/>
                  <a:gd name="T8" fmla="*/ 3 w 3"/>
                  <a:gd name="T9" fmla="*/ 13 h 21"/>
                  <a:gd name="T10" fmla="*/ 3 w 3"/>
                  <a:gd name="T11" fmla="*/ 11 h 21"/>
                  <a:gd name="T12" fmla="*/ 3 w 3"/>
                  <a:gd name="T13" fmla="*/ 8 h 21"/>
                  <a:gd name="T14" fmla="*/ 3 w 3"/>
                  <a:gd name="T15" fmla="*/ 5 h 21"/>
                  <a:gd name="T16" fmla="*/ 3 w 3"/>
                  <a:gd name="T17" fmla="*/ 3 h 21"/>
                  <a:gd name="T18" fmla="*/ 3 w 3"/>
                  <a:gd name="T19" fmla="*/ 0 h 21"/>
                  <a:gd name="T20" fmla="*/ 0 w 3"/>
                  <a:gd name="T21" fmla="*/ 0 h 21"/>
                  <a:gd name="T22" fmla="*/ 0 w 3"/>
                  <a:gd name="T23" fmla="*/ 3 h 21"/>
                  <a:gd name="T24" fmla="*/ 0 w 3"/>
                  <a:gd name="T25" fmla="*/ 5 h 21"/>
                  <a:gd name="T26" fmla="*/ 0 w 3"/>
                  <a:gd name="T27" fmla="*/ 8 h 21"/>
                  <a:gd name="T28" fmla="*/ 0 w 3"/>
                  <a:gd name="T29" fmla="*/ 11 h 21"/>
                  <a:gd name="T30" fmla="*/ 0 w 3"/>
                  <a:gd name="T31" fmla="*/ 13 h 21"/>
                  <a:gd name="T32" fmla="*/ 0 w 3"/>
                  <a:gd name="T33" fmla="*/ 16 h 21"/>
                  <a:gd name="T34" fmla="*/ 0 w 3"/>
                  <a:gd name="T35" fmla="*/ 18 h 21"/>
                  <a:gd name="T36" fmla="*/ 0 w 3"/>
                  <a:gd name="T37" fmla="*/ 21 h 21"/>
                  <a:gd name="T38" fmla="*/ 0 w 3"/>
                  <a:gd name="T39" fmla="*/ 21 h 21"/>
                  <a:gd name="T40" fmla="*/ 3 w 3"/>
                  <a:gd name="T41" fmla="*/ 21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"/>
                  <a:gd name="T64" fmla="*/ 0 h 21"/>
                  <a:gd name="T65" fmla="*/ 3 w 3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" h="21">
                    <a:moveTo>
                      <a:pt x="3" y="21"/>
                    </a:moveTo>
                    <a:lnTo>
                      <a:pt x="3" y="21"/>
                    </a:lnTo>
                    <a:lnTo>
                      <a:pt x="3" y="18"/>
                    </a:lnTo>
                    <a:lnTo>
                      <a:pt x="3" y="16"/>
                    </a:lnTo>
                    <a:lnTo>
                      <a:pt x="3" y="13"/>
                    </a:lnTo>
                    <a:lnTo>
                      <a:pt x="3" y="11"/>
                    </a:lnTo>
                    <a:lnTo>
                      <a:pt x="3" y="8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3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54" name="Freeform 4424"/>
              <p:cNvSpPr>
                <a:spLocks/>
              </p:cNvSpPr>
              <p:nvPr/>
            </p:nvSpPr>
            <p:spPr bwMode="auto">
              <a:xfrm>
                <a:off x="2064" y="3481"/>
                <a:ext cx="6" cy="8"/>
              </a:xfrm>
              <a:custGeom>
                <a:avLst/>
                <a:gdLst>
                  <a:gd name="T0" fmla="*/ 6 w 6"/>
                  <a:gd name="T1" fmla="*/ 3 h 8"/>
                  <a:gd name="T2" fmla="*/ 6 w 6"/>
                  <a:gd name="T3" fmla="*/ 3 h 8"/>
                  <a:gd name="T4" fmla="*/ 6 w 6"/>
                  <a:gd name="T5" fmla="*/ 3 h 8"/>
                  <a:gd name="T6" fmla="*/ 6 w 6"/>
                  <a:gd name="T7" fmla="*/ 3 h 8"/>
                  <a:gd name="T8" fmla="*/ 6 w 6"/>
                  <a:gd name="T9" fmla="*/ 3 h 8"/>
                  <a:gd name="T10" fmla="*/ 6 w 6"/>
                  <a:gd name="T11" fmla="*/ 3 h 8"/>
                  <a:gd name="T12" fmla="*/ 3 w 6"/>
                  <a:gd name="T13" fmla="*/ 3 h 8"/>
                  <a:gd name="T14" fmla="*/ 3 w 6"/>
                  <a:gd name="T15" fmla="*/ 0 h 8"/>
                  <a:gd name="T16" fmla="*/ 3 w 6"/>
                  <a:gd name="T17" fmla="*/ 0 h 8"/>
                  <a:gd name="T18" fmla="*/ 3 w 6"/>
                  <a:gd name="T19" fmla="*/ 0 h 8"/>
                  <a:gd name="T20" fmla="*/ 0 w 6"/>
                  <a:gd name="T21" fmla="*/ 0 h 8"/>
                  <a:gd name="T22" fmla="*/ 0 w 6"/>
                  <a:gd name="T23" fmla="*/ 0 h 8"/>
                  <a:gd name="T24" fmla="*/ 0 w 6"/>
                  <a:gd name="T25" fmla="*/ 3 h 8"/>
                  <a:gd name="T26" fmla="*/ 0 w 6"/>
                  <a:gd name="T27" fmla="*/ 3 h 8"/>
                  <a:gd name="T28" fmla="*/ 0 w 6"/>
                  <a:gd name="T29" fmla="*/ 3 h 8"/>
                  <a:gd name="T30" fmla="*/ 0 w 6"/>
                  <a:gd name="T31" fmla="*/ 5 h 8"/>
                  <a:gd name="T32" fmla="*/ 3 w 6"/>
                  <a:gd name="T33" fmla="*/ 5 h 8"/>
                  <a:gd name="T34" fmla="*/ 3 w 6"/>
                  <a:gd name="T35" fmla="*/ 8 h 8"/>
                  <a:gd name="T36" fmla="*/ 6 w 6"/>
                  <a:gd name="T37" fmla="*/ 8 h 8"/>
                  <a:gd name="T38" fmla="*/ 6 w 6"/>
                  <a:gd name="T39" fmla="*/ 8 h 8"/>
                  <a:gd name="T40" fmla="*/ 6 w 6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8"/>
                  <a:gd name="T65" fmla="*/ 6 w 6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8">
                    <a:moveTo>
                      <a:pt x="6" y="3"/>
                    </a:moveTo>
                    <a:lnTo>
                      <a:pt x="6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6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55" name="Freeform 4425"/>
              <p:cNvSpPr>
                <a:spLocks/>
              </p:cNvSpPr>
              <p:nvPr/>
            </p:nvSpPr>
            <p:spPr bwMode="auto">
              <a:xfrm>
                <a:off x="2070" y="3484"/>
                <a:ext cx="57" cy="5"/>
              </a:xfrm>
              <a:custGeom>
                <a:avLst/>
                <a:gdLst>
                  <a:gd name="T0" fmla="*/ 57 w 57"/>
                  <a:gd name="T1" fmla="*/ 2 h 5"/>
                  <a:gd name="T2" fmla="*/ 57 w 57"/>
                  <a:gd name="T3" fmla="*/ 2 h 5"/>
                  <a:gd name="T4" fmla="*/ 49 w 57"/>
                  <a:gd name="T5" fmla="*/ 2 h 5"/>
                  <a:gd name="T6" fmla="*/ 41 w 57"/>
                  <a:gd name="T7" fmla="*/ 2 h 5"/>
                  <a:gd name="T8" fmla="*/ 36 w 57"/>
                  <a:gd name="T9" fmla="*/ 2 h 5"/>
                  <a:gd name="T10" fmla="*/ 28 w 57"/>
                  <a:gd name="T11" fmla="*/ 2 h 5"/>
                  <a:gd name="T12" fmla="*/ 20 w 57"/>
                  <a:gd name="T13" fmla="*/ 2 h 5"/>
                  <a:gd name="T14" fmla="*/ 13 w 57"/>
                  <a:gd name="T15" fmla="*/ 2 h 5"/>
                  <a:gd name="T16" fmla="*/ 7 w 57"/>
                  <a:gd name="T17" fmla="*/ 2 h 5"/>
                  <a:gd name="T18" fmla="*/ 0 w 57"/>
                  <a:gd name="T19" fmla="*/ 0 h 5"/>
                  <a:gd name="T20" fmla="*/ 0 w 57"/>
                  <a:gd name="T21" fmla="*/ 5 h 5"/>
                  <a:gd name="T22" fmla="*/ 7 w 57"/>
                  <a:gd name="T23" fmla="*/ 5 h 5"/>
                  <a:gd name="T24" fmla="*/ 13 w 57"/>
                  <a:gd name="T25" fmla="*/ 5 h 5"/>
                  <a:gd name="T26" fmla="*/ 20 w 57"/>
                  <a:gd name="T27" fmla="*/ 5 h 5"/>
                  <a:gd name="T28" fmla="*/ 28 w 57"/>
                  <a:gd name="T29" fmla="*/ 5 h 5"/>
                  <a:gd name="T30" fmla="*/ 36 w 57"/>
                  <a:gd name="T31" fmla="*/ 5 h 5"/>
                  <a:gd name="T32" fmla="*/ 41 w 57"/>
                  <a:gd name="T33" fmla="*/ 5 h 5"/>
                  <a:gd name="T34" fmla="*/ 49 w 57"/>
                  <a:gd name="T35" fmla="*/ 5 h 5"/>
                  <a:gd name="T36" fmla="*/ 57 w 57"/>
                  <a:gd name="T37" fmla="*/ 5 h 5"/>
                  <a:gd name="T38" fmla="*/ 57 w 57"/>
                  <a:gd name="T39" fmla="*/ 5 h 5"/>
                  <a:gd name="T40" fmla="*/ 57 w 57"/>
                  <a:gd name="T41" fmla="*/ 2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7"/>
                  <a:gd name="T64" fmla="*/ 0 h 5"/>
                  <a:gd name="T65" fmla="*/ 57 w 57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7" h="5">
                    <a:moveTo>
                      <a:pt x="57" y="2"/>
                    </a:moveTo>
                    <a:lnTo>
                      <a:pt x="57" y="2"/>
                    </a:lnTo>
                    <a:lnTo>
                      <a:pt x="49" y="2"/>
                    </a:lnTo>
                    <a:lnTo>
                      <a:pt x="41" y="2"/>
                    </a:lnTo>
                    <a:lnTo>
                      <a:pt x="36" y="2"/>
                    </a:lnTo>
                    <a:lnTo>
                      <a:pt x="28" y="2"/>
                    </a:lnTo>
                    <a:lnTo>
                      <a:pt x="20" y="2"/>
                    </a:lnTo>
                    <a:lnTo>
                      <a:pt x="13" y="2"/>
                    </a:lnTo>
                    <a:lnTo>
                      <a:pt x="7" y="2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7" y="5"/>
                    </a:lnTo>
                    <a:lnTo>
                      <a:pt x="13" y="5"/>
                    </a:lnTo>
                    <a:lnTo>
                      <a:pt x="20" y="5"/>
                    </a:lnTo>
                    <a:lnTo>
                      <a:pt x="28" y="5"/>
                    </a:lnTo>
                    <a:lnTo>
                      <a:pt x="36" y="5"/>
                    </a:lnTo>
                    <a:lnTo>
                      <a:pt x="41" y="5"/>
                    </a:lnTo>
                    <a:lnTo>
                      <a:pt x="49" y="5"/>
                    </a:lnTo>
                    <a:lnTo>
                      <a:pt x="57" y="5"/>
                    </a:lnTo>
                    <a:lnTo>
                      <a:pt x="57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56" name="Freeform 4426"/>
              <p:cNvSpPr>
                <a:spLocks/>
              </p:cNvSpPr>
              <p:nvPr/>
            </p:nvSpPr>
            <p:spPr bwMode="auto">
              <a:xfrm>
                <a:off x="2127" y="3486"/>
                <a:ext cx="31" cy="6"/>
              </a:xfrm>
              <a:custGeom>
                <a:avLst/>
                <a:gdLst>
                  <a:gd name="T0" fmla="*/ 31 w 31"/>
                  <a:gd name="T1" fmla="*/ 3 h 6"/>
                  <a:gd name="T2" fmla="*/ 31 w 31"/>
                  <a:gd name="T3" fmla="*/ 3 h 6"/>
                  <a:gd name="T4" fmla="*/ 29 w 31"/>
                  <a:gd name="T5" fmla="*/ 3 h 6"/>
                  <a:gd name="T6" fmla="*/ 24 w 31"/>
                  <a:gd name="T7" fmla="*/ 0 h 6"/>
                  <a:gd name="T8" fmla="*/ 21 w 31"/>
                  <a:gd name="T9" fmla="*/ 0 h 6"/>
                  <a:gd name="T10" fmla="*/ 16 w 31"/>
                  <a:gd name="T11" fmla="*/ 0 h 6"/>
                  <a:gd name="T12" fmla="*/ 13 w 31"/>
                  <a:gd name="T13" fmla="*/ 0 h 6"/>
                  <a:gd name="T14" fmla="*/ 8 w 31"/>
                  <a:gd name="T15" fmla="*/ 0 h 6"/>
                  <a:gd name="T16" fmla="*/ 5 w 31"/>
                  <a:gd name="T17" fmla="*/ 0 h 6"/>
                  <a:gd name="T18" fmla="*/ 0 w 31"/>
                  <a:gd name="T19" fmla="*/ 0 h 6"/>
                  <a:gd name="T20" fmla="*/ 0 w 31"/>
                  <a:gd name="T21" fmla="*/ 3 h 6"/>
                  <a:gd name="T22" fmla="*/ 5 w 31"/>
                  <a:gd name="T23" fmla="*/ 3 h 6"/>
                  <a:gd name="T24" fmla="*/ 8 w 31"/>
                  <a:gd name="T25" fmla="*/ 3 h 6"/>
                  <a:gd name="T26" fmla="*/ 13 w 31"/>
                  <a:gd name="T27" fmla="*/ 3 h 6"/>
                  <a:gd name="T28" fmla="*/ 16 w 31"/>
                  <a:gd name="T29" fmla="*/ 6 h 6"/>
                  <a:gd name="T30" fmla="*/ 21 w 31"/>
                  <a:gd name="T31" fmla="*/ 6 h 6"/>
                  <a:gd name="T32" fmla="*/ 24 w 31"/>
                  <a:gd name="T33" fmla="*/ 6 h 6"/>
                  <a:gd name="T34" fmla="*/ 29 w 31"/>
                  <a:gd name="T35" fmla="*/ 6 h 6"/>
                  <a:gd name="T36" fmla="*/ 31 w 31"/>
                  <a:gd name="T37" fmla="*/ 6 h 6"/>
                  <a:gd name="T38" fmla="*/ 31 w 31"/>
                  <a:gd name="T39" fmla="*/ 6 h 6"/>
                  <a:gd name="T40" fmla="*/ 31 w 31"/>
                  <a:gd name="T41" fmla="*/ 3 h 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1"/>
                  <a:gd name="T64" fmla="*/ 0 h 6"/>
                  <a:gd name="T65" fmla="*/ 31 w 31"/>
                  <a:gd name="T66" fmla="*/ 6 h 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1" h="6">
                    <a:moveTo>
                      <a:pt x="31" y="3"/>
                    </a:moveTo>
                    <a:lnTo>
                      <a:pt x="31" y="3"/>
                    </a:lnTo>
                    <a:lnTo>
                      <a:pt x="29" y="3"/>
                    </a:lnTo>
                    <a:lnTo>
                      <a:pt x="24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5" y="3"/>
                    </a:lnTo>
                    <a:lnTo>
                      <a:pt x="8" y="3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21" y="6"/>
                    </a:lnTo>
                    <a:lnTo>
                      <a:pt x="24" y="6"/>
                    </a:lnTo>
                    <a:lnTo>
                      <a:pt x="29" y="6"/>
                    </a:lnTo>
                    <a:lnTo>
                      <a:pt x="31" y="6"/>
                    </a:lnTo>
                    <a:lnTo>
                      <a:pt x="31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57" name="Freeform 4427"/>
              <p:cNvSpPr>
                <a:spLocks/>
              </p:cNvSpPr>
              <p:nvPr/>
            </p:nvSpPr>
            <p:spPr bwMode="auto">
              <a:xfrm>
                <a:off x="2158" y="3484"/>
                <a:ext cx="29" cy="8"/>
              </a:xfrm>
              <a:custGeom>
                <a:avLst/>
                <a:gdLst>
                  <a:gd name="T0" fmla="*/ 27 w 29"/>
                  <a:gd name="T1" fmla="*/ 0 h 8"/>
                  <a:gd name="T2" fmla="*/ 27 w 29"/>
                  <a:gd name="T3" fmla="*/ 0 h 8"/>
                  <a:gd name="T4" fmla="*/ 24 w 29"/>
                  <a:gd name="T5" fmla="*/ 2 h 8"/>
                  <a:gd name="T6" fmla="*/ 21 w 29"/>
                  <a:gd name="T7" fmla="*/ 2 h 8"/>
                  <a:gd name="T8" fmla="*/ 19 w 29"/>
                  <a:gd name="T9" fmla="*/ 5 h 8"/>
                  <a:gd name="T10" fmla="*/ 16 w 29"/>
                  <a:gd name="T11" fmla="*/ 5 h 8"/>
                  <a:gd name="T12" fmla="*/ 11 w 29"/>
                  <a:gd name="T13" fmla="*/ 5 h 8"/>
                  <a:gd name="T14" fmla="*/ 8 w 29"/>
                  <a:gd name="T15" fmla="*/ 5 h 8"/>
                  <a:gd name="T16" fmla="*/ 6 w 29"/>
                  <a:gd name="T17" fmla="*/ 5 h 8"/>
                  <a:gd name="T18" fmla="*/ 0 w 29"/>
                  <a:gd name="T19" fmla="*/ 5 h 8"/>
                  <a:gd name="T20" fmla="*/ 0 w 29"/>
                  <a:gd name="T21" fmla="*/ 8 h 8"/>
                  <a:gd name="T22" fmla="*/ 6 w 29"/>
                  <a:gd name="T23" fmla="*/ 8 h 8"/>
                  <a:gd name="T24" fmla="*/ 8 w 29"/>
                  <a:gd name="T25" fmla="*/ 8 h 8"/>
                  <a:gd name="T26" fmla="*/ 11 w 29"/>
                  <a:gd name="T27" fmla="*/ 8 h 8"/>
                  <a:gd name="T28" fmla="*/ 16 w 29"/>
                  <a:gd name="T29" fmla="*/ 8 h 8"/>
                  <a:gd name="T30" fmla="*/ 19 w 29"/>
                  <a:gd name="T31" fmla="*/ 8 h 8"/>
                  <a:gd name="T32" fmla="*/ 21 w 29"/>
                  <a:gd name="T33" fmla="*/ 8 h 8"/>
                  <a:gd name="T34" fmla="*/ 24 w 29"/>
                  <a:gd name="T35" fmla="*/ 5 h 8"/>
                  <a:gd name="T36" fmla="*/ 29 w 29"/>
                  <a:gd name="T37" fmla="*/ 2 h 8"/>
                  <a:gd name="T38" fmla="*/ 29 w 29"/>
                  <a:gd name="T39" fmla="*/ 2 h 8"/>
                  <a:gd name="T40" fmla="*/ 27 w 29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8"/>
                  <a:gd name="T65" fmla="*/ 29 w 29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8">
                    <a:moveTo>
                      <a:pt x="27" y="0"/>
                    </a:moveTo>
                    <a:lnTo>
                      <a:pt x="27" y="0"/>
                    </a:lnTo>
                    <a:lnTo>
                      <a:pt x="24" y="2"/>
                    </a:lnTo>
                    <a:lnTo>
                      <a:pt x="21" y="2"/>
                    </a:lnTo>
                    <a:lnTo>
                      <a:pt x="19" y="5"/>
                    </a:lnTo>
                    <a:lnTo>
                      <a:pt x="16" y="5"/>
                    </a:lnTo>
                    <a:lnTo>
                      <a:pt x="11" y="5"/>
                    </a:lnTo>
                    <a:lnTo>
                      <a:pt x="8" y="5"/>
                    </a:lnTo>
                    <a:lnTo>
                      <a:pt x="6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6" y="8"/>
                    </a:lnTo>
                    <a:lnTo>
                      <a:pt x="19" y="8"/>
                    </a:lnTo>
                    <a:lnTo>
                      <a:pt x="21" y="8"/>
                    </a:lnTo>
                    <a:lnTo>
                      <a:pt x="24" y="5"/>
                    </a:lnTo>
                    <a:lnTo>
                      <a:pt x="29" y="2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58" name="Freeform 4428"/>
              <p:cNvSpPr>
                <a:spLocks/>
              </p:cNvSpPr>
              <p:nvPr/>
            </p:nvSpPr>
            <p:spPr bwMode="auto">
              <a:xfrm>
                <a:off x="2185" y="3457"/>
                <a:ext cx="10" cy="29"/>
              </a:xfrm>
              <a:custGeom>
                <a:avLst/>
                <a:gdLst>
                  <a:gd name="T0" fmla="*/ 5 w 10"/>
                  <a:gd name="T1" fmla="*/ 3 h 29"/>
                  <a:gd name="T2" fmla="*/ 5 w 10"/>
                  <a:gd name="T3" fmla="*/ 3 h 29"/>
                  <a:gd name="T4" fmla="*/ 5 w 10"/>
                  <a:gd name="T5" fmla="*/ 3 h 29"/>
                  <a:gd name="T6" fmla="*/ 5 w 10"/>
                  <a:gd name="T7" fmla="*/ 8 h 29"/>
                  <a:gd name="T8" fmla="*/ 5 w 10"/>
                  <a:gd name="T9" fmla="*/ 11 h 29"/>
                  <a:gd name="T10" fmla="*/ 5 w 10"/>
                  <a:gd name="T11" fmla="*/ 14 h 29"/>
                  <a:gd name="T12" fmla="*/ 5 w 10"/>
                  <a:gd name="T13" fmla="*/ 19 h 29"/>
                  <a:gd name="T14" fmla="*/ 2 w 10"/>
                  <a:gd name="T15" fmla="*/ 21 h 29"/>
                  <a:gd name="T16" fmla="*/ 2 w 10"/>
                  <a:gd name="T17" fmla="*/ 24 h 29"/>
                  <a:gd name="T18" fmla="*/ 0 w 10"/>
                  <a:gd name="T19" fmla="*/ 27 h 29"/>
                  <a:gd name="T20" fmla="*/ 2 w 10"/>
                  <a:gd name="T21" fmla="*/ 29 h 29"/>
                  <a:gd name="T22" fmla="*/ 5 w 10"/>
                  <a:gd name="T23" fmla="*/ 27 h 29"/>
                  <a:gd name="T24" fmla="*/ 5 w 10"/>
                  <a:gd name="T25" fmla="*/ 24 h 29"/>
                  <a:gd name="T26" fmla="*/ 7 w 10"/>
                  <a:gd name="T27" fmla="*/ 19 h 29"/>
                  <a:gd name="T28" fmla="*/ 7 w 10"/>
                  <a:gd name="T29" fmla="*/ 16 h 29"/>
                  <a:gd name="T30" fmla="*/ 10 w 10"/>
                  <a:gd name="T31" fmla="*/ 11 h 29"/>
                  <a:gd name="T32" fmla="*/ 10 w 10"/>
                  <a:gd name="T33" fmla="*/ 8 h 29"/>
                  <a:gd name="T34" fmla="*/ 7 w 10"/>
                  <a:gd name="T35" fmla="*/ 3 h 29"/>
                  <a:gd name="T36" fmla="*/ 7 w 10"/>
                  <a:gd name="T37" fmla="*/ 0 h 29"/>
                  <a:gd name="T38" fmla="*/ 7 w 10"/>
                  <a:gd name="T39" fmla="*/ 0 h 29"/>
                  <a:gd name="T40" fmla="*/ 5 w 10"/>
                  <a:gd name="T41" fmla="*/ 3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"/>
                  <a:gd name="T64" fmla="*/ 0 h 29"/>
                  <a:gd name="T65" fmla="*/ 10 w 10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" h="29">
                    <a:moveTo>
                      <a:pt x="5" y="3"/>
                    </a:moveTo>
                    <a:lnTo>
                      <a:pt x="5" y="3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5" y="14"/>
                    </a:lnTo>
                    <a:lnTo>
                      <a:pt x="5" y="19"/>
                    </a:lnTo>
                    <a:lnTo>
                      <a:pt x="2" y="21"/>
                    </a:lnTo>
                    <a:lnTo>
                      <a:pt x="2" y="24"/>
                    </a:lnTo>
                    <a:lnTo>
                      <a:pt x="0" y="27"/>
                    </a:lnTo>
                    <a:lnTo>
                      <a:pt x="2" y="29"/>
                    </a:lnTo>
                    <a:lnTo>
                      <a:pt x="5" y="27"/>
                    </a:lnTo>
                    <a:lnTo>
                      <a:pt x="5" y="24"/>
                    </a:lnTo>
                    <a:lnTo>
                      <a:pt x="7" y="19"/>
                    </a:lnTo>
                    <a:lnTo>
                      <a:pt x="7" y="16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59" name="Freeform 4429"/>
              <p:cNvSpPr>
                <a:spLocks/>
              </p:cNvSpPr>
              <p:nvPr/>
            </p:nvSpPr>
            <p:spPr bwMode="auto">
              <a:xfrm>
                <a:off x="2172" y="3452"/>
                <a:ext cx="20" cy="8"/>
              </a:xfrm>
              <a:custGeom>
                <a:avLst/>
                <a:gdLst>
                  <a:gd name="T0" fmla="*/ 0 w 20"/>
                  <a:gd name="T1" fmla="*/ 3 h 8"/>
                  <a:gd name="T2" fmla="*/ 0 w 20"/>
                  <a:gd name="T3" fmla="*/ 3 h 8"/>
                  <a:gd name="T4" fmla="*/ 0 w 20"/>
                  <a:gd name="T5" fmla="*/ 3 h 8"/>
                  <a:gd name="T6" fmla="*/ 2 w 20"/>
                  <a:gd name="T7" fmla="*/ 3 h 8"/>
                  <a:gd name="T8" fmla="*/ 7 w 20"/>
                  <a:gd name="T9" fmla="*/ 5 h 8"/>
                  <a:gd name="T10" fmla="*/ 10 w 20"/>
                  <a:gd name="T11" fmla="*/ 5 h 8"/>
                  <a:gd name="T12" fmla="*/ 13 w 20"/>
                  <a:gd name="T13" fmla="*/ 5 h 8"/>
                  <a:gd name="T14" fmla="*/ 15 w 20"/>
                  <a:gd name="T15" fmla="*/ 5 h 8"/>
                  <a:gd name="T16" fmla="*/ 18 w 20"/>
                  <a:gd name="T17" fmla="*/ 5 h 8"/>
                  <a:gd name="T18" fmla="*/ 18 w 20"/>
                  <a:gd name="T19" fmla="*/ 8 h 8"/>
                  <a:gd name="T20" fmla="*/ 20 w 20"/>
                  <a:gd name="T21" fmla="*/ 5 h 8"/>
                  <a:gd name="T22" fmla="*/ 18 w 20"/>
                  <a:gd name="T23" fmla="*/ 3 h 8"/>
                  <a:gd name="T24" fmla="*/ 15 w 20"/>
                  <a:gd name="T25" fmla="*/ 3 h 8"/>
                  <a:gd name="T26" fmla="*/ 13 w 20"/>
                  <a:gd name="T27" fmla="*/ 3 h 8"/>
                  <a:gd name="T28" fmla="*/ 10 w 20"/>
                  <a:gd name="T29" fmla="*/ 0 h 8"/>
                  <a:gd name="T30" fmla="*/ 7 w 20"/>
                  <a:gd name="T31" fmla="*/ 0 h 8"/>
                  <a:gd name="T32" fmla="*/ 2 w 20"/>
                  <a:gd name="T33" fmla="*/ 0 h 8"/>
                  <a:gd name="T34" fmla="*/ 0 w 20"/>
                  <a:gd name="T35" fmla="*/ 0 h 8"/>
                  <a:gd name="T36" fmla="*/ 0 w 20"/>
                  <a:gd name="T37" fmla="*/ 0 h 8"/>
                  <a:gd name="T38" fmla="*/ 0 w 20"/>
                  <a:gd name="T39" fmla="*/ 0 h 8"/>
                  <a:gd name="T40" fmla="*/ 0 w 20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0"/>
                  <a:gd name="T64" fmla="*/ 0 h 8"/>
                  <a:gd name="T65" fmla="*/ 20 w 20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0" h="8">
                    <a:moveTo>
                      <a:pt x="0" y="3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7" y="5"/>
                    </a:lnTo>
                    <a:lnTo>
                      <a:pt x="10" y="5"/>
                    </a:lnTo>
                    <a:lnTo>
                      <a:pt x="13" y="5"/>
                    </a:lnTo>
                    <a:lnTo>
                      <a:pt x="15" y="5"/>
                    </a:lnTo>
                    <a:lnTo>
                      <a:pt x="18" y="5"/>
                    </a:lnTo>
                    <a:lnTo>
                      <a:pt x="18" y="8"/>
                    </a:lnTo>
                    <a:lnTo>
                      <a:pt x="20" y="5"/>
                    </a:lnTo>
                    <a:lnTo>
                      <a:pt x="18" y="3"/>
                    </a:lnTo>
                    <a:lnTo>
                      <a:pt x="15" y="3"/>
                    </a:lnTo>
                    <a:lnTo>
                      <a:pt x="13" y="3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60" name="Freeform 4430"/>
              <p:cNvSpPr>
                <a:spLocks/>
              </p:cNvSpPr>
              <p:nvPr/>
            </p:nvSpPr>
            <p:spPr bwMode="auto">
              <a:xfrm>
                <a:off x="2064" y="3452"/>
                <a:ext cx="108" cy="11"/>
              </a:xfrm>
              <a:custGeom>
                <a:avLst/>
                <a:gdLst>
                  <a:gd name="T0" fmla="*/ 3 w 108"/>
                  <a:gd name="T1" fmla="*/ 8 h 11"/>
                  <a:gd name="T2" fmla="*/ 0 w 108"/>
                  <a:gd name="T3" fmla="*/ 11 h 11"/>
                  <a:gd name="T4" fmla="*/ 6 w 108"/>
                  <a:gd name="T5" fmla="*/ 11 h 11"/>
                  <a:gd name="T6" fmla="*/ 16 w 108"/>
                  <a:gd name="T7" fmla="*/ 8 h 11"/>
                  <a:gd name="T8" fmla="*/ 34 w 108"/>
                  <a:gd name="T9" fmla="*/ 8 h 11"/>
                  <a:gd name="T10" fmla="*/ 53 w 108"/>
                  <a:gd name="T11" fmla="*/ 8 h 11"/>
                  <a:gd name="T12" fmla="*/ 71 w 108"/>
                  <a:gd name="T13" fmla="*/ 5 h 11"/>
                  <a:gd name="T14" fmla="*/ 89 w 108"/>
                  <a:gd name="T15" fmla="*/ 5 h 11"/>
                  <a:gd name="T16" fmla="*/ 102 w 108"/>
                  <a:gd name="T17" fmla="*/ 5 h 11"/>
                  <a:gd name="T18" fmla="*/ 108 w 108"/>
                  <a:gd name="T19" fmla="*/ 3 h 11"/>
                  <a:gd name="T20" fmla="*/ 108 w 108"/>
                  <a:gd name="T21" fmla="*/ 0 h 11"/>
                  <a:gd name="T22" fmla="*/ 102 w 108"/>
                  <a:gd name="T23" fmla="*/ 0 h 11"/>
                  <a:gd name="T24" fmla="*/ 89 w 108"/>
                  <a:gd name="T25" fmla="*/ 0 h 11"/>
                  <a:gd name="T26" fmla="*/ 71 w 108"/>
                  <a:gd name="T27" fmla="*/ 3 h 11"/>
                  <a:gd name="T28" fmla="*/ 53 w 108"/>
                  <a:gd name="T29" fmla="*/ 3 h 11"/>
                  <a:gd name="T30" fmla="*/ 34 w 108"/>
                  <a:gd name="T31" fmla="*/ 5 h 11"/>
                  <a:gd name="T32" fmla="*/ 16 w 108"/>
                  <a:gd name="T33" fmla="*/ 5 h 11"/>
                  <a:gd name="T34" fmla="*/ 6 w 108"/>
                  <a:gd name="T35" fmla="*/ 5 h 11"/>
                  <a:gd name="T36" fmla="*/ 0 w 108"/>
                  <a:gd name="T37" fmla="*/ 8 h 11"/>
                  <a:gd name="T38" fmla="*/ 0 w 108"/>
                  <a:gd name="T39" fmla="*/ 8 h 11"/>
                  <a:gd name="T40" fmla="*/ 3 w 108"/>
                  <a:gd name="T41" fmla="*/ 8 h 1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8"/>
                  <a:gd name="T64" fmla="*/ 0 h 11"/>
                  <a:gd name="T65" fmla="*/ 108 w 108"/>
                  <a:gd name="T66" fmla="*/ 11 h 1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8" h="11">
                    <a:moveTo>
                      <a:pt x="3" y="8"/>
                    </a:moveTo>
                    <a:lnTo>
                      <a:pt x="0" y="11"/>
                    </a:lnTo>
                    <a:lnTo>
                      <a:pt x="6" y="11"/>
                    </a:lnTo>
                    <a:lnTo>
                      <a:pt x="16" y="8"/>
                    </a:lnTo>
                    <a:lnTo>
                      <a:pt x="34" y="8"/>
                    </a:lnTo>
                    <a:lnTo>
                      <a:pt x="53" y="8"/>
                    </a:lnTo>
                    <a:lnTo>
                      <a:pt x="71" y="5"/>
                    </a:lnTo>
                    <a:lnTo>
                      <a:pt x="89" y="5"/>
                    </a:lnTo>
                    <a:lnTo>
                      <a:pt x="102" y="5"/>
                    </a:lnTo>
                    <a:lnTo>
                      <a:pt x="108" y="3"/>
                    </a:lnTo>
                    <a:lnTo>
                      <a:pt x="108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71" y="3"/>
                    </a:lnTo>
                    <a:lnTo>
                      <a:pt x="53" y="3"/>
                    </a:lnTo>
                    <a:lnTo>
                      <a:pt x="34" y="5"/>
                    </a:lnTo>
                    <a:lnTo>
                      <a:pt x="16" y="5"/>
                    </a:lnTo>
                    <a:lnTo>
                      <a:pt x="6" y="5"/>
                    </a:lnTo>
                    <a:lnTo>
                      <a:pt x="0" y="8"/>
                    </a:ln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61" name="Rectangle 4431"/>
              <p:cNvSpPr>
                <a:spLocks noChangeArrowheads="1"/>
              </p:cNvSpPr>
              <p:nvPr/>
            </p:nvSpPr>
            <p:spPr bwMode="auto">
              <a:xfrm>
                <a:off x="2083" y="3471"/>
                <a:ext cx="91" cy="5"/>
              </a:xfrm>
              <a:prstGeom prst="rect">
                <a:avLst/>
              </a:prstGeom>
              <a:solidFill>
                <a:srgbClr val="504A5D"/>
              </a:solidFill>
              <a:ln w="0">
                <a:solidFill>
                  <a:srgbClr val="25221E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6462" name="Freeform 4432"/>
              <p:cNvSpPr>
                <a:spLocks/>
              </p:cNvSpPr>
              <p:nvPr/>
            </p:nvSpPr>
            <p:spPr bwMode="auto">
              <a:xfrm>
                <a:off x="1879" y="3379"/>
                <a:ext cx="337" cy="71"/>
              </a:xfrm>
              <a:custGeom>
                <a:avLst/>
                <a:gdLst>
                  <a:gd name="T0" fmla="*/ 55 w 337"/>
                  <a:gd name="T1" fmla="*/ 8 h 71"/>
                  <a:gd name="T2" fmla="*/ 41 w 337"/>
                  <a:gd name="T3" fmla="*/ 10 h 71"/>
                  <a:gd name="T4" fmla="*/ 31 w 337"/>
                  <a:gd name="T5" fmla="*/ 18 h 71"/>
                  <a:gd name="T6" fmla="*/ 23 w 337"/>
                  <a:gd name="T7" fmla="*/ 29 h 71"/>
                  <a:gd name="T8" fmla="*/ 13 w 337"/>
                  <a:gd name="T9" fmla="*/ 37 h 71"/>
                  <a:gd name="T10" fmla="*/ 5 w 337"/>
                  <a:gd name="T11" fmla="*/ 42 h 71"/>
                  <a:gd name="T12" fmla="*/ 0 w 337"/>
                  <a:gd name="T13" fmla="*/ 47 h 71"/>
                  <a:gd name="T14" fmla="*/ 0 w 337"/>
                  <a:gd name="T15" fmla="*/ 55 h 71"/>
                  <a:gd name="T16" fmla="*/ 0 w 337"/>
                  <a:gd name="T17" fmla="*/ 55 h 71"/>
                  <a:gd name="T18" fmla="*/ 5 w 337"/>
                  <a:gd name="T19" fmla="*/ 58 h 71"/>
                  <a:gd name="T20" fmla="*/ 57 w 337"/>
                  <a:gd name="T21" fmla="*/ 65 h 71"/>
                  <a:gd name="T22" fmla="*/ 109 w 337"/>
                  <a:gd name="T23" fmla="*/ 68 h 71"/>
                  <a:gd name="T24" fmla="*/ 162 w 337"/>
                  <a:gd name="T25" fmla="*/ 71 h 71"/>
                  <a:gd name="T26" fmla="*/ 217 w 337"/>
                  <a:gd name="T27" fmla="*/ 71 h 71"/>
                  <a:gd name="T28" fmla="*/ 274 w 337"/>
                  <a:gd name="T29" fmla="*/ 71 h 71"/>
                  <a:gd name="T30" fmla="*/ 303 w 337"/>
                  <a:gd name="T31" fmla="*/ 65 h 71"/>
                  <a:gd name="T32" fmla="*/ 329 w 337"/>
                  <a:gd name="T33" fmla="*/ 60 h 71"/>
                  <a:gd name="T34" fmla="*/ 334 w 337"/>
                  <a:gd name="T35" fmla="*/ 58 h 71"/>
                  <a:gd name="T36" fmla="*/ 337 w 337"/>
                  <a:gd name="T37" fmla="*/ 52 h 71"/>
                  <a:gd name="T38" fmla="*/ 334 w 337"/>
                  <a:gd name="T39" fmla="*/ 42 h 71"/>
                  <a:gd name="T40" fmla="*/ 329 w 337"/>
                  <a:gd name="T41" fmla="*/ 31 h 71"/>
                  <a:gd name="T42" fmla="*/ 324 w 337"/>
                  <a:gd name="T43" fmla="*/ 23 h 71"/>
                  <a:gd name="T44" fmla="*/ 319 w 337"/>
                  <a:gd name="T45" fmla="*/ 10 h 71"/>
                  <a:gd name="T46" fmla="*/ 313 w 337"/>
                  <a:gd name="T47" fmla="*/ 5 h 71"/>
                  <a:gd name="T48" fmla="*/ 306 w 337"/>
                  <a:gd name="T49" fmla="*/ 3 h 71"/>
                  <a:gd name="T50" fmla="*/ 243 w 337"/>
                  <a:gd name="T51" fmla="*/ 0 h 71"/>
                  <a:gd name="T52" fmla="*/ 180 w 337"/>
                  <a:gd name="T53" fmla="*/ 0 h 71"/>
                  <a:gd name="T54" fmla="*/ 117 w 337"/>
                  <a:gd name="T55" fmla="*/ 3 h 71"/>
                  <a:gd name="T56" fmla="*/ 55 w 337"/>
                  <a:gd name="T57" fmla="*/ 8 h 7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337"/>
                  <a:gd name="T88" fmla="*/ 0 h 71"/>
                  <a:gd name="T89" fmla="*/ 337 w 337"/>
                  <a:gd name="T90" fmla="*/ 71 h 71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337" h="71">
                    <a:moveTo>
                      <a:pt x="55" y="8"/>
                    </a:moveTo>
                    <a:lnTo>
                      <a:pt x="41" y="10"/>
                    </a:lnTo>
                    <a:lnTo>
                      <a:pt x="31" y="18"/>
                    </a:lnTo>
                    <a:lnTo>
                      <a:pt x="23" y="29"/>
                    </a:lnTo>
                    <a:lnTo>
                      <a:pt x="13" y="37"/>
                    </a:lnTo>
                    <a:lnTo>
                      <a:pt x="5" y="42"/>
                    </a:lnTo>
                    <a:lnTo>
                      <a:pt x="0" y="47"/>
                    </a:lnTo>
                    <a:lnTo>
                      <a:pt x="0" y="55"/>
                    </a:lnTo>
                    <a:lnTo>
                      <a:pt x="5" y="58"/>
                    </a:lnTo>
                    <a:lnTo>
                      <a:pt x="57" y="65"/>
                    </a:lnTo>
                    <a:lnTo>
                      <a:pt x="109" y="68"/>
                    </a:lnTo>
                    <a:lnTo>
                      <a:pt x="162" y="71"/>
                    </a:lnTo>
                    <a:lnTo>
                      <a:pt x="217" y="71"/>
                    </a:lnTo>
                    <a:lnTo>
                      <a:pt x="274" y="71"/>
                    </a:lnTo>
                    <a:lnTo>
                      <a:pt x="303" y="65"/>
                    </a:lnTo>
                    <a:lnTo>
                      <a:pt x="329" y="60"/>
                    </a:lnTo>
                    <a:lnTo>
                      <a:pt x="334" y="58"/>
                    </a:lnTo>
                    <a:lnTo>
                      <a:pt x="337" y="52"/>
                    </a:lnTo>
                    <a:lnTo>
                      <a:pt x="334" y="42"/>
                    </a:lnTo>
                    <a:lnTo>
                      <a:pt x="329" y="31"/>
                    </a:lnTo>
                    <a:lnTo>
                      <a:pt x="324" y="23"/>
                    </a:lnTo>
                    <a:lnTo>
                      <a:pt x="319" y="10"/>
                    </a:lnTo>
                    <a:lnTo>
                      <a:pt x="313" y="5"/>
                    </a:lnTo>
                    <a:lnTo>
                      <a:pt x="306" y="3"/>
                    </a:lnTo>
                    <a:lnTo>
                      <a:pt x="243" y="0"/>
                    </a:lnTo>
                    <a:lnTo>
                      <a:pt x="180" y="0"/>
                    </a:lnTo>
                    <a:lnTo>
                      <a:pt x="117" y="3"/>
                    </a:lnTo>
                    <a:lnTo>
                      <a:pt x="55" y="8"/>
                    </a:lnTo>
                    <a:close/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63" name="Freeform 4433"/>
              <p:cNvSpPr>
                <a:spLocks/>
              </p:cNvSpPr>
              <p:nvPr/>
            </p:nvSpPr>
            <p:spPr bwMode="auto">
              <a:xfrm>
                <a:off x="1892" y="3384"/>
                <a:ext cx="42" cy="32"/>
              </a:xfrm>
              <a:custGeom>
                <a:avLst/>
                <a:gdLst>
                  <a:gd name="T0" fmla="*/ 2 w 42"/>
                  <a:gd name="T1" fmla="*/ 32 h 32"/>
                  <a:gd name="T2" fmla="*/ 2 w 42"/>
                  <a:gd name="T3" fmla="*/ 32 h 32"/>
                  <a:gd name="T4" fmla="*/ 8 w 42"/>
                  <a:gd name="T5" fmla="*/ 29 h 32"/>
                  <a:gd name="T6" fmla="*/ 10 w 42"/>
                  <a:gd name="T7" fmla="*/ 24 h 32"/>
                  <a:gd name="T8" fmla="*/ 15 w 42"/>
                  <a:gd name="T9" fmla="*/ 18 h 32"/>
                  <a:gd name="T10" fmla="*/ 21 w 42"/>
                  <a:gd name="T11" fmla="*/ 16 h 32"/>
                  <a:gd name="T12" fmla="*/ 23 w 42"/>
                  <a:gd name="T13" fmla="*/ 11 h 32"/>
                  <a:gd name="T14" fmla="*/ 31 w 42"/>
                  <a:gd name="T15" fmla="*/ 8 h 32"/>
                  <a:gd name="T16" fmla="*/ 36 w 42"/>
                  <a:gd name="T17" fmla="*/ 5 h 32"/>
                  <a:gd name="T18" fmla="*/ 42 w 42"/>
                  <a:gd name="T19" fmla="*/ 3 h 32"/>
                  <a:gd name="T20" fmla="*/ 42 w 42"/>
                  <a:gd name="T21" fmla="*/ 0 h 32"/>
                  <a:gd name="T22" fmla="*/ 34 w 42"/>
                  <a:gd name="T23" fmla="*/ 0 h 32"/>
                  <a:gd name="T24" fmla="*/ 28 w 42"/>
                  <a:gd name="T25" fmla="*/ 5 h 32"/>
                  <a:gd name="T26" fmla="*/ 23 w 42"/>
                  <a:gd name="T27" fmla="*/ 8 h 32"/>
                  <a:gd name="T28" fmla="*/ 18 w 42"/>
                  <a:gd name="T29" fmla="*/ 11 h 32"/>
                  <a:gd name="T30" fmla="*/ 13 w 42"/>
                  <a:gd name="T31" fmla="*/ 16 h 32"/>
                  <a:gd name="T32" fmla="*/ 8 w 42"/>
                  <a:gd name="T33" fmla="*/ 21 h 32"/>
                  <a:gd name="T34" fmla="*/ 5 w 42"/>
                  <a:gd name="T35" fmla="*/ 26 h 32"/>
                  <a:gd name="T36" fmla="*/ 0 w 42"/>
                  <a:gd name="T37" fmla="*/ 29 h 32"/>
                  <a:gd name="T38" fmla="*/ 0 w 42"/>
                  <a:gd name="T39" fmla="*/ 29 h 32"/>
                  <a:gd name="T40" fmla="*/ 2 w 42"/>
                  <a:gd name="T41" fmla="*/ 32 h 3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2"/>
                  <a:gd name="T64" fmla="*/ 0 h 32"/>
                  <a:gd name="T65" fmla="*/ 42 w 42"/>
                  <a:gd name="T66" fmla="*/ 32 h 3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2" h="32">
                    <a:moveTo>
                      <a:pt x="2" y="32"/>
                    </a:moveTo>
                    <a:lnTo>
                      <a:pt x="2" y="32"/>
                    </a:lnTo>
                    <a:lnTo>
                      <a:pt x="8" y="29"/>
                    </a:lnTo>
                    <a:lnTo>
                      <a:pt x="10" y="24"/>
                    </a:lnTo>
                    <a:lnTo>
                      <a:pt x="15" y="18"/>
                    </a:lnTo>
                    <a:lnTo>
                      <a:pt x="21" y="16"/>
                    </a:lnTo>
                    <a:lnTo>
                      <a:pt x="23" y="11"/>
                    </a:lnTo>
                    <a:lnTo>
                      <a:pt x="31" y="8"/>
                    </a:lnTo>
                    <a:lnTo>
                      <a:pt x="36" y="5"/>
                    </a:lnTo>
                    <a:lnTo>
                      <a:pt x="42" y="3"/>
                    </a:lnTo>
                    <a:lnTo>
                      <a:pt x="42" y="0"/>
                    </a:lnTo>
                    <a:lnTo>
                      <a:pt x="34" y="0"/>
                    </a:lnTo>
                    <a:lnTo>
                      <a:pt x="28" y="5"/>
                    </a:lnTo>
                    <a:lnTo>
                      <a:pt x="23" y="8"/>
                    </a:lnTo>
                    <a:lnTo>
                      <a:pt x="18" y="11"/>
                    </a:lnTo>
                    <a:lnTo>
                      <a:pt x="13" y="16"/>
                    </a:lnTo>
                    <a:lnTo>
                      <a:pt x="8" y="21"/>
                    </a:lnTo>
                    <a:lnTo>
                      <a:pt x="5" y="26"/>
                    </a:lnTo>
                    <a:lnTo>
                      <a:pt x="0" y="29"/>
                    </a:lnTo>
                    <a:lnTo>
                      <a:pt x="2" y="3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64" name="Freeform 4434"/>
              <p:cNvSpPr>
                <a:spLocks/>
              </p:cNvSpPr>
              <p:nvPr/>
            </p:nvSpPr>
            <p:spPr bwMode="auto">
              <a:xfrm>
                <a:off x="1876" y="3413"/>
                <a:ext cx="18" cy="26"/>
              </a:xfrm>
              <a:custGeom>
                <a:avLst/>
                <a:gdLst>
                  <a:gd name="T0" fmla="*/ 8 w 18"/>
                  <a:gd name="T1" fmla="*/ 21 h 26"/>
                  <a:gd name="T2" fmla="*/ 8 w 18"/>
                  <a:gd name="T3" fmla="*/ 21 h 26"/>
                  <a:gd name="T4" fmla="*/ 5 w 18"/>
                  <a:gd name="T5" fmla="*/ 21 h 26"/>
                  <a:gd name="T6" fmla="*/ 3 w 18"/>
                  <a:gd name="T7" fmla="*/ 21 h 26"/>
                  <a:gd name="T8" fmla="*/ 3 w 18"/>
                  <a:gd name="T9" fmla="*/ 18 h 26"/>
                  <a:gd name="T10" fmla="*/ 5 w 18"/>
                  <a:gd name="T11" fmla="*/ 16 h 26"/>
                  <a:gd name="T12" fmla="*/ 8 w 18"/>
                  <a:gd name="T13" fmla="*/ 13 h 26"/>
                  <a:gd name="T14" fmla="*/ 10 w 18"/>
                  <a:gd name="T15" fmla="*/ 10 h 26"/>
                  <a:gd name="T16" fmla="*/ 13 w 18"/>
                  <a:gd name="T17" fmla="*/ 5 h 26"/>
                  <a:gd name="T18" fmla="*/ 18 w 18"/>
                  <a:gd name="T19" fmla="*/ 3 h 26"/>
                  <a:gd name="T20" fmla="*/ 16 w 18"/>
                  <a:gd name="T21" fmla="*/ 0 h 26"/>
                  <a:gd name="T22" fmla="*/ 10 w 18"/>
                  <a:gd name="T23" fmla="*/ 3 h 26"/>
                  <a:gd name="T24" fmla="*/ 8 w 18"/>
                  <a:gd name="T25" fmla="*/ 8 h 26"/>
                  <a:gd name="T26" fmla="*/ 5 w 18"/>
                  <a:gd name="T27" fmla="*/ 10 h 26"/>
                  <a:gd name="T28" fmla="*/ 3 w 18"/>
                  <a:gd name="T29" fmla="*/ 13 h 26"/>
                  <a:gd name="T30" fmla="*/ 0 w 18"/>
                  <a:gd name="T31" fmla="*/ 18 h 26"/>
                  <a:gd name="T32" fmla="*/ 0 w 18"/>
                  <a:gd name="T33" fmla="*/ 21 h 26"/>
                  <a:gd name="T34" fmla="*/ 3 w 18"/>
                  <a:gd name="T35" fmla="*/ 24 h 26"/>
                  <a:gd name="T36" fmla="*/ 8 w 18"/>
                  <a:gd name="T37" fmla="*/ 26 h 26"/>
                  <a:gd name="T38" fmla="*/ 8 w 18"/>
                  <a:gd name="T39" fmla="*/ 26 h 26"/>
                  <a:gd name="T40" fmla="*/ 8 w 18"/>
                  <a:gd name="T41" fmla="*/ 21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8"/>
                  <a:gd name="T64" fmla="*/ 0 h 26"/>
                  <a:gd name="T65" fmla="*/ 18 w 18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8" h="26">
                    <a:moveTo>
                      <a:pt x="8" y="21"/>
                    </a:moveTo>
                    <a:lnTo>
                      <a:pt x="8" y="21"/>
                    </a:lnTo>
                    <a:lnTo>
                      <a:pt x="5" y="21"/>
                    </a:lnTo>
                    <a:lnTo>
                      <a:pt x="3" y="21"/>
                    </a:lnTo>
                    <a:lnTo>
                      <a:pt x="3" y="18"/>
                    </a:lnTo>
                    <a:lnTo>
                      <a:pt x="5" y="16"/>
                    </a:lnTo>
                    <a:lnTo>
                      <a:pt x="8" y="13"/>
                    </a:lnTo>
                    <a:lnTo>
                      <a:pt x="10" y="10"/>
                    </a:lnTo>
                    <a:lnTo>
                      <a:pt x="13" y="5"/>
                    </a:lnTo>
                    <a:lnTo>
                      <a:pt x="18" y="3"/>
                    </a:lnTo>
                    <a:lnTo>
                      <a:pt x="16" y="0"/>
                    </a:lnTo>
                    <a:lnTo>
                      <a:pt x="10" y="3"/>
                    </a:lnTo>
                    <a:lnTo>
                      <a:pt x="8" y="8"/>
                    </a:lnTo>
                    <a:lnTo>
                      <a:pt x="5" y="10"/>
                    </a:lnTo>
                    <a:lnTo>
                      <a:pt x="3" y="13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8" y="26"/>
                    </a:lnTo>
                    <a:lnTo>
                      <a:pt x="8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65" name="Freeform 4435"/>
              <p:cNvSpPr>
                <a:spLocks/>
              </p:cNvSpPr>
              <p:nvPr/>
            </p:nvSpPr>
            <p:spPr bwMode="auto">
              <a:xfrm>
                <a:off x="1884" y="3434"/>
                <a:ext cx="212" cy="18"/>
              </a:xfrm>
              <a:custGeom>
                <a:avLst/>
                <a:gdLst>
                  <a:gd name="T0" fmla="*/ 212 w 212"/>
                  <a:gd name="T1" fmla="*/ 13 h 18"/>
                  <a:gd name="T2" fmla="*/ 212 w 212"/>
                  <a:gd name="T3" fmla="*/ 13 h 18"/>
                  <a:gd name="T4" fmla="*/ 183 w 212"/>
                  <a:gd name="T5" fmla="*/ 13 h 18"/>
                  <a:gd name="T6" fmla="*/ 157 w 212"/>
                  <a:gd name="T7" fmla="*/ 13 h 18"/>
                  <a:gd name="T8" fmla="*/ 131 w 212"/>
                  <a:gd name="T9" fmla="*/ 13 h 18"/>
                  <a:gd name="T10" fmla="*/ 104 w 212"/>
                  <a:gd name="T11" fmla="*/ 10 h 18"/>
                  <a:gd name="T12" fmla="*/ 78 w 212"/>
                  <a:gd name="T13" fmla="*/ 10 h 18"/>
                  <a:gd name="T14" fmla="*/ 52 w 212"/>
                  <a:gd name="T15" fmla="*/ 8 h 18"/>
                  <a:gd name="T16" fmla="*/ 26 w 212"/>
                  <a:gd name="T17" fmla="*/ 5 h 18"/>
                  <a:gd name="T18" fmla="*/ 0 w 212"/>
                  <a:gd name="T19" fmla="*/ 0 h 18"/>
                  <a:gd name="T20" fmla="*/ 0 w 212"/>
                  <a:gd name="T21" fmla="*/ 5 h 18"/>
                  <a:gd name="T22" fmla="*/ 26 w 212"/>
                  <a:gd name="T23" fmla="*/ 8 h 18"/>
                  <a:gd name="T24" fmla="*/ 52 w 212"/>
                  <a:gd name="T25" fmla="*/ 10 h 18"/>
                  <a:gd name="T26" fmla="*/ 78 w 212"/>
                  <a:gd name="T27" fmla="*/ 13 h 18"/>
                  <a:gd name="T28" fmla="*/ 104 w 212"/>
                  <a:gd name="T29" fmla="*/ 16 h 18"/>
                  <a:gd name="T30" fmla="*/ 131 w 212"/>
                  <a:gd name="T31" fmla="*/ 16 h 18"/>
                  <a:gd name="T32" fmla="*/ 157 w 212"/>
                  <a:gd name="T33" fmla="*/ 18 h 18"/>
                  <a:gd name="T34" fmla="*/ 183 w 212"/>
                  <a:gd name="T35" fmla="*/ 18 h 18"/>
                  <a:gd name="T36" fmla="*/ 212 w 212"/>
                  <a:gd name="T37" fmla="*/ 18 h 18"/>
                  <a:gd name="T38" fmla="*/ 212 w 212"/>
                  <a:gd name="T39" fmla="*/ 18 h 18"/>
                  <a:gd name="T40" fmla="*/ 212 w 212"/>
                  <a:gd name="T41" fmla="*/ 13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2"/>
                  <a:gd name="T64" fmla="*/ 0 h 18"/>
                  <a:gd name="T65" fmla="*/ 212 w 212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2" h="18">
                    <a:moveTo>
                      <a:pt x="212" y="13"/>
                    </a:moveTo>
                    <a:lnTo>
                      <a:pt x="212" y="13"/>
                    </a:lnTo>
                    <a:lnTo>
                      <a:pt x="183" y="13"/>
                    </a:lnTo>
                    <a:lnTo>
                      <a:pt x="157" y="13"/>
                    </a:lnTo>
                    <a:lnTo>
                      <a:pt x="131" y="13"/>
                    </a:lnTo>
                    <a:lnTo>
                      <a:pt x="104" y="10"/>
                    </a:lnTo>
                    <a:lnTo>
                      <a:pt x="78" y="10"/>
                    </a:lnTo>
                    <a:lnTo>
                      <a:pt x="52" y="8"/>
                    </a:lnTo>
                    <a:lnTo>
                      <a:pt x="26" y="5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26" y="8"/>
                    </a:lnTo>
                    <a:lnTo>
                      <a:pt x="52" y="10"/>
                    </a:lnTo>
                    <a:lnTo>
                      <a:pt x="78" y="13"/>
                    </a:lnTo>
                    <a:lnTo>
                      <a:pt x="104" y="16"/>
                    </a:lnTo>
                    <a:lnTo>
                      <a:pt x="131" y="16"/>
                    </a:lnTo>
                    <a:lnTo>
                      <a:pt x="157" y="18"/>
                    </a:lnTo>
                    <a:lnTo>
                      <a:pt x="183" y="18"/>
                    </a:lnTo>
                    <a:lnTo>
                      <a:pt x="212" y="18"/>
                    </a:lnTo>
                    <a:lnTo>
                      <a:pt x="212" y="1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66" name="Freeform 4436"/>
              <p:cNvSpPr>
                <a:spLocks/>
              </p:cNvSpPr>
              <p:nvPr/>
            </p:nvSpPr>
            <p:spPr bwMode="auto">
              <a:xfrm>
                <a:off x="2096" y="3437"/>
                <a:ext cx="112" cy="15"/>
              </a:xfrm>
              <a:custGeom>
                <a:avLst/>
                <a:gdLst>
                  <a:gd name="T0" fmla="*/ 112 w 112"/>
                  <a:gd name="T1" fmla="*/ 0 h 15"/>
                  <a:gd name="T2" fmla="*/ 112 w 112"/>
                  <a:gd name="T3" fmla="*/ 0 h 15"/>
                  <a:gd name="T4" fmla="*/ 99 w 112"/>
                  <a:gd name="T5" fmla="*/ 5 h 15"/>
                  <a:gd name="T6" fmla="*/ 86 w 112"/>
                  <a:gd name="T7" fmla="*/ 7 h 15"/>
                  <a:gd name="T8" fmla="*/ 70 w 112"/>
                  <a:gd name="T9" fmla="*/ 7 h 15"/>
                  <a:gd name="T10" fmla="*/ 57 w 112"/>
                  <a:gd name="T11" fmla="*/ 10 h 15"/>
                  <a:gd name="T12" fmla="*/ 42 w 112"/>
                  <a:gd name="T13" fmla="*/ 10 h 15"/>
                  <a:gd name="T14" fmla="*/ 28 w 112"/>
                  <a:gd name="T15" fmla="*/ 10 h 15"/>
                  <a:gd name="T16" fmla="*/ 13 w 112"/>
                  <a:gd name="T17" fmla="*/ 13 h 15"/>
                  <a:gd name="T18" fmla="*/ 0 w 112"/>
                  <a:gd name="T19" fmla="*/ 10 h 15"/>
                  <a:gd name="T20" fmla="*/ 0 w 112"/>
                  <a:gd name="T21" fmla="*/ 15 h 15"/>
                  <a:gd name="T22" fmla="*/ 13 w 112"/>
                  <a:gd name="T23" fmla="*/ 15 h 15"/>
                  <a:gd name="T24" fmla="*/ 28 w 112"/>
                  <a:gd name="T25" fmla="*/ 15 h 15"/>
                  <a:gd name="T26" fmla="*/ 44 w 112"/>
                  <a:gd name="T27" fmla="*/ 15 h 15"/>
                  <a:gd name="T28" fmla="*/ 57 w 112"/>
                  <a:gd name="T29" fmla="*/ 13 h 15"/>
                  <a:gd name="T30" fmla="*/ 73 w 112"/>
                  <a:gd name="T31" fmla="*/ 13 h 15"/>
                  <a:gd name="T32" fmla="*/ 86 w 112"/>
                  <a:gd name="T33" fmla="*/ 10 h 15"/>
                  <a:gd name="T34" fmla="*/ 99 w 112"/>
                  <a:gd name="T35" fmla="*/ 7 h 15"/>
                  <a:gd name="T36" fmla="*/ 112 w 112"/>
                  <a:gd name="T37" fmla="*/ 2 h 15"/>
                  <a:gd name="T38" fmla="*/ 112 w 112"/>
                  <a:gd name="T39" fmla="*/ 2 h 15"/>
                  <a:gd name="T40" fmla="*/ 112 w 112"/>
                  <a:gd name="T41" fmla="*/ 0 h 1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2"/>
                  <a:gd name="T64" fmla="*/ 0 h 15"/>
                  <a:gd name="T65" fmla="*/ 112 w 112"/>
                  <a:gd name="T66" fmla="*/ 15 h 1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2" h="15">
                    <a:moveTo>
                      <a:pt x="112" y="0"/>
                    </a:moveTo>
                    <a:lnTo>
                      <a:pt x="112" y="0"/>
                    </a:lnTo>
                    <a:lnTo>
                      <a:pt x="99" y="5"/>
                    </a:lnTo>
                    <a:lnTo>
                      <a:pt x="86" y="7"/>
                    </a:lnTo>
                    <a:lnTo>
                      <a:pt x="70" y="7"/>
                    </a:lnTo>
                    <a:lnTo>
                      <a:pt x="57" y="10"/>
                    </a:lnTo>
                    <a:lnTo>
                      <a:pt x="42" y="10"/>
                    </a:lnTo>
                    <a:lnTo>
                      <a:pt x="28" y="10"/>
                    </a:lnTo>
                    <a:lnTo>
                      <a:pt x="13" y="13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13" y="15"/>
                    </a:lnTo>
                    <a:lnTo>
                      <a:pt x="28" y="15"/>
                    </a:lnTo>
                    <a:lnTo>
                      <a:pt x="44" y="15"/>
                    </a:lnTo>
                    <a:lnTo>
                      <a:pt x="57" y="13"/>
                    </a:lnTo>
                    <a:lnTo>
                      <a:pt x="73" y="13"/>
                    </a:lnTo>
                    <a:lnTo>
                      <a:pt x="86" y="10"/>
                    </a:lnTo>
                    <a:lnTo>
                      <a:pt x="99" y="7"/>
                    </a:lnTo>
                    <a:lnTo>
                      <a:pt x="112" y="2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67" name="Freeform 4437"/>
              <p:cNvSpPr>
                <a:spLocks/>
              </p:cNvSpPr>
              <p:nvPr/>
            </p:nvSpPr>
            <p:spPr bwMode="auto">
              <a:xfrm>
                <a:off x="2200" y="3400"/>
                <a:ext cx="16" cy="39"/>
              </a:xfrm>
              <a:custGeom>
                <a:avLst/>
                <a:gdLst>
                  <a:gd name="T0" fmla="*/ 0 w 16"/>
                  <a:gd name="T1" fmla="*/ 2 h 39"/>
                  <a:gd name="T2" fmla="*/ 0 w 16"/>
                  <a:gd name="T3" fmla="*/ 2 h 39"/>
                  <a:gd name="T4" fmla="*/ 3 w 16"/>
                  <a:gd name="T5" fmla="*/ 8 h 39"/>
                  <a:gd name="T6" fmla="*/ 6 w 16"/>
                  <a:gd name="T7" fmla="*/ 13 h 39"/>
                  <a:gd name="T8" fmla="*/ 8 w 16"/>
                  <a:gd name="T9" fmla="*/ 18 h 39"/>
                  <a:gd name="T10" fmla="*/ 11 w 16"/>
                  <a:gd name="T11" fmla="*/ 23 h 39"/>
                  <a:gd name="T12" fmla="*/ 13 w 16"/>
                  <a:gd name="T13" fmla="*/ 29 h 39"/>
                  <a:gd name="T14" fmla="*/ 13 w 16"/>
                  <a:gd name="T15" fmla="*/ 31 h 39"/>
                  <a:gd name="T16" fmla="*/ 11 w 16"/>
                  <a:gd name="T17" fmla="*/ 34 h 39"/>
                  <a:gd name="T18" fmla="*/ 8 w 16"/>
                  <a:gd name="T19" fmla="*/ 37 h 39"/>
                  <a:gd name="T20" fmla="*/ 8 w 16"/>
                  <a:gd name="T21" fmla="*/ 39 h 39"/>
                  <a:gd name="T22" fmla="*/ 13 w 16"/>
                  <a:gd name="T23" fmla="*/ 37 h 39"/>
                  <a:gd name="T24" fmla="*/ 16 w 16"/>
                  <a:gd name="T25" fmla="*/ 31 h 39"/>
                  <a:gd name="T26" fmla="*/ 16 w 16"/>
                  <a:gd name="T27" fmla="*/ 26 h 39"/>
                  <a:gd name="T28" fmla="*/ 16 w 16"/>
                  <a:gd name="T29" fmla="*/ 21 h 39"/>
                  <a:gd name="T30" fmla="*/ 13 w 16"/>
                  <a:gd name="T31" fmla="*/ 16 h 39"/>
                  <a:gd name="T32" fmla="*/ 11 w 16"/>
                  <a:gd name="T33" fmla="*/ 10 h 39"/>
                  <a:gd name="T34" fmla="*/ 6 w 16"/>
                  <a:gd name="T35" fmla="*/ 5 h 39"/>
                  <a:gd name="T36" fmla="*/ 6 w 16"/>
                  <a:gd name="T37" fmla="*/ 0 h 39"/>
                  <a:gd name="T38" fmla="*/ 6 w 16"/>
                  <a:gd name="T39" fmla="*/ 0 h 39"/>
                  <a:gd name="T40" fmla="*/ 0 w 16"/>
                  <a:gd name="T41" fmla="*/ 2 h 3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39"/>
                  <a:gd name="T65" fmla="*/ 16 w 16"/>
                  <a:gd name="T66" fmla="*/ 39 h 3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39">
                    <a:moveTo>
                      <a:pt x="0" y="2"/>
                    </a:moveTo>
                    <a:lnTo>
                      <a:pt x="0" y="2"/>
                    </a:lnTo>
                    <a:lnTo>
                      <a:pt x="3" y="8"/>
                    </a:lnTo>
                    <a:lnTo>
                      <a:pt x="6" y="13"/>
                    </a:lnTo>
                    <a:lnTo>
                      <a:pt x="8" y="18"/>
                    </a:lnTo>
                    <a:lnTo>
                      <a:pt x="11" y="23"/>
                    </a:lnTo>
                    <a:lnTo>
                      <a:pt x="13" y="29"/>
                    </a:lnTo>
                    <a:lnTo>
                      <a:pt x="13" y="31"/>
                    </a:lnTo>
                    <a:lnTo>
                      <a:pt x="11" y="34"/>
                    </a:lnTo>
                    <a:lnTo>
                      <a:pt x="8" y="37"/>
                    </a:lnTo>
                    <a:lnTo>
                      <a:pt x="8" y="39"/>
                    </a:lnTo>
                    <a:lnTo>
                      <a:pt x="13" y="37"/>
                    </a:lnTo>
                    <a:lnTo>
                      <a:pt x="16" y="31"/>
                    </a:lnTo>
                    <a:lnTo>
                      <a:pt x="16" y="26"/>
                    </a:lnTo>
                    <a:lnTo>
                      <a:pt x="16" y="21"/>
                    </a:lnTo>
                    <a:lnTo>
                      <a:pt x="13" y="16"/>
                    </a:lnTo>
                    <a:lnTo>
                      <a:pt x="11" y="10"/>
                    </a:lnTo>
                    <a:lnTo>
                      <a:pt x="6" y="5"/>
                    </a:lnTo>
                    <a:lnTo>
                      <a:pt x="6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68" name="Freeform 4438"/>
              <p:cNvSpPr>
                <a:spLocks/>
              </p:cNvSpPr>
              <p:nvPr/>
            </p:nvSpPr>
            <p:spPr bwMode="auto">
              <a:xfrm>
                <a:off x="2185" y="3379"/>
                <a:ext cx="21" cy="23"/>
              </a:xfrm>
              <a:custGeom>
                <a:avLst/>
                <a:gdLst>
                  <a:gd name="T0" fmla="*/ 0 w 21"/>
                  <a:gd name="T1" fmla="*/ 5 h 23"/>
                  <a:gd name="T2" fmla="*/ 0 w 21"/>
                  <a:gd name="T3" fmla="*/ 5 h 23"/>
                  <a:gd name="T4" fmla="*/ 2 w 21"/>
                  <a:gd name="T5" fmla="*/ 5 h 23"/>
                  <a:gd name="T6" fmla="*/ 5 w 21"/>
                  <a:gd name="T7" fmla="*/ 5 h 23"/>
                  <a:gd name="T8" fmla="*/ 7 w 21"/>
                  <a:gd name="T9" fmla="*/ 8 h 23"/>
                  <a:gd name="T10" fmla="*/ 10 w 21"/>
                  <a:gd name="T11" fmla="*/ 10 h 23"/>
                  <a:gd name="T12" fmla="*/ 13 w 21"/>
                  <a:gd name="T13" fmla="*/ 13 h 23"/>
                  <a:gd name="T14" fmla="*/ 13 w 21"/>
                  <a:gd name="T15" fmla="*/ 18 h 23"/>
                  <a:gd name="T16" fmla="*/ 15 w 21"/>
                  <a:gd name="T17" fmla="*/ 21 h 23"/>
                  <a:gd name="T18" fmla="*/ 15 w 21"/>
                  <a:gd name="T19" fmla="*/ 23 h 23"/>
                  <a:gd name="T20" fmla="*/ 21 w 21"/>
                  <a:gd name="T21" fmla="*/ 21 h 23"/>
                  <a:gd name="T22" fmla="*/ 18 w 21"/>
                  <a:gd name="T23" fmla="*/ 18 h 23"/>
                  <a:gd name="T24" fmla="*/ 18 w 21"/>
                  <a:gd name="T25" fmla="*/ 16 h 23"/>
                  <a:gd name="T26" fmla="*/ 15 w 21"/>
                  <a:gd name="T27" fmla="*/ 13 h 23"/>
                  <a:gd name="T28" fmla="*/ 13 w 21"/>
                  <a:gd name="T29" fmla="*/ 8 h 23"/>
                  <a:gd name="T30" fmla="*/ 10 w 21"/>
                  <a:gd name="T31" fmla="*/ 5 h 23"/>
                  <a:gd name="T32" fmla="*/ 7 w 21"/>
                  <a:gd name="T33" fmla="*/ 3 h 23"/>
                  <a:gd name="T34" fmla="*/ 5 w 21"/>
                  <a:gd name="T35" fmla="*/ 0 h 23"/>
                  <a:gd name="T36" fmla="*/ 0 w 21"/>
                  <a:gd name="T37" fmla="*/ 0 h 23"/>
                  <a:gd name="T38" fmla="*/ 0 w 21"/>
                  <a:gd name="T39" fmla="*/ 0 h 23"/>
                  <a:gd name="T40" fmla="*/ 0 w 21"/>
                  <a:gd name="T41" fmla="*/ 5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3"/>
                  <a:gd name="T65" fmla="*/ 21 w 21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3">
                    <a:moveTo>
                      <a:pt x="0" y="5"/>
                    </a:move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7" y="8"/>
                    </a:lnTo>
                    <a:lnTo>
                      <a:pt x="10" y="10"/>
                    </a:lnTo>
                    <a:lnTo>
                      <a:pt x="13" y="13"/>
                    </a:lnTo>
                    <a:lnTo>
                      <a:pt x="13" y="18"/>
                    </a:lnTo>
                    <a:lnTo>
                      <a:pt x="15" y="21"/>
                    </a:lnTo>
                    <a:lnTo>
                      <a:pt x="15" y="23"/>
                    </a:lnTo>
                    <a:lnTo>
                      <a:pt x="21" y="21"/>
                    </a:lnTo>
                    <a:lnTo>
                      <a:pt x="18" y="18"/>
                    </a:lnTo>
                    <a:lnTo>
                      <a:pt x="18" y="16"/>
                    </a:lnTo>
                    <a:lnTo>
                      <a:pt x="15" y="13"/>
                    </a:lnTo>
                    <a:lnTo>
                      <a:pt x="13" y="8"/>
                    </a:lnTo>
                    <a:lnTo>
                      <a:pt x="10" y="5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69" name="Freeform 4439"/>
              <p:cNvSpPr>
                <a:spLocks/>
              </p:cNvSpPr>
              <p:nvPr/>
            </p:nvSpPr>
            <p:spPr bwMode="auto">
              <a:xfrm>
                <a:off x="1934" y="3376"/>
                <a:ext cx="251" cy="11"/>
              </a:xfrm>
              <a:custGeom>
                <a:avLst/>
                <a:gdLst>
                  <a:gd name="T0" fmla="*/ 0 w 251"/>
                  <a:gd name="T1" fmla="*/ 11 h 11"/>
                  <a:gd name="T2" fmla="*/ 0 w 251"/>
                  <a:gd name="T3" fmla="*/ 11 h 11"/>
                  <a:gd name="T4" fmla="*/ 31 w 251"/>
                  <a:gd name="T5" fmla="*/ 8 h 11"/>
                  <a:gd name="T6" fmla="*/ 62 w 251"/>
                  <a:gd name="T7" fmla="*/ 6 h 11"/>
                  <a:gd name="T8" fmla="*/ 94 w 251"/>
                  <a:gd name="T9" fmla="*/ 6 h 11"/>
                  <a:gd name="T10" fmla="*/ 125 w 251"/>
                  <a:gd name="T11" fmla="*/ 3 h 11"/>
                  <a:gd name="T12" fmla="*/ 156 w 251"/>
                  <a:gd name="T13" fmla="*/ 3 h 11"/>
                  <a:gd name="T14" fmla="*/ 188 w 251"/>
                  <a:gd name="T15" fmla="*/ 3 h 11"/>
                  <a:gd name="T16" fmla="*/ 219 w 251"/>
                  <a:gd name="T17" fmla="*/ 6 h 11"/>
                  <a:gd name="T18" fmla="*/ 251 w 251"/>
                  <a:gd name="T19" fmla="*/ 8 h 11"/>
                  <a:gd name="T20" fmla="*/ 251 w 251"/>
                  <a:gd name="T21" fmla="*/ 3 h 11"/>
                  <a:gd name="T22" fmla="*/ 219 w 251"/>
                  <a:gd name="T23" fmla="*/ 3 h 11"/>
                  <a:gd name="T24" fmla="*/ 188 w 251"/>
                  <a:gd name="T25" fmla="*/ 0 h 11"/>
                  <a:gd name="T26" fmla="*/ 156 w 251"/>
                  <a:gd name="T27" fmla="*/ 0 h 11"/>
                  <a:gd name="T28" fmla="*/ 125 w 251"/>
                  <a:gd name="T29" fmla="*/ 0 h 11"/>
                  <a:gd name="T30" fmla="*/ 94 w 251"/>
                  <a:gd name="T31" fmla="*/ 0 h 11"/>
                  <a:gd name="T32" fmla="*/ 62 w 251"/>
                  <a:gd name="T33" fmla="*/ 3 h 11"/>
                  <a:gd name="T34" fmla="*/ 31 w 251"/>
                  <a:gd name="T35" fmla="*/ 6 h 11"/>
                  <a:gd name="T36" fmla="*/ 0 w 251"/>
                  <a:gd name="T37" fmla="*/ 8 h 11"/>
                  <a:gd name="T38" fmla="*/ 0 w 251"/>
                  <a:gd name="T39" fmla="*/ 8 h 11"/>
                  <a:gd name="T40" fmla="*/ 0 w 251"/>
                  <a:gd name="T41" fmla="*/ 11 h 1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51"/>
                  <a:gd name="T64" fmla="*/ 0 h 11"/>
                  <a:gd name="T65" fmla="*/ 251 w 251"/>
                  <a:gd name="T66" fmla="*/ 11 h 1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51" h="11">
                    <a:moveTo>
                      <a:pt x="0" y="11"/>
                    </a:moveTo>
                    <a:lnTo>
                      <a:pt x="0" y="11"/>
                    </a:lnTo>
                    <a:lnTo>
                      <a:pt x="31" y="8"/>
                    </a:lnTo>
                    <a:lnTo>
                      <a:pt x="62" y="6"/>
                    </a:lnTo>
                    <a:lnTo>
                      <a:pt x="94" y="6"/>
                    </a:lnTo>
                    <a:lnTo>
                      <a:pt x="125" y="3"/>
                    </a:lnTo>
                    <a:lnTo>
                      <a:pt x="156" y="3"/>
                    </a:lnTo>
                    <a:lnTo>
                      <a:pt x="188" y="3"/>
                    </a:lnTo>
                    <a:lnTo>
                      <a:pt x="219" y="6"/>
                    </a:lnTo>
                    <a:lnTo>
                      <a:pt x="251" y="8"/>
                    </a:lnTo>
                    <a:lnTo>
                      <a:pt x="251" y="3"/>
                    </a:lnTo>
                    <a:lnTo>
                      <a:pt x="219" y="3"/>
                    </a:lnTo>
                    <a:lnTo>
                      <a:pt x="188" y="0"/>
                    </a:lnTo>
                    <a:lnTo>
                      <a:pt x="156" y="0"/>
                    </a:lnTo>
                    <a:lnTo>
                      <a:pt x="125" y="0"/>
                    </a:lnTo>
                    <a:lnTo>
                      <a:pt x="94" y="0"/>
                    </a:lnTo>
                    <a:lnTo>
                      <a:pt x="62" y="3"/>
                    </a:lnTo>
                    <a:lnTo>
                      <a:pt x="31" y="6"/>
                    </a:lnTo>
                    <a:lnTo>
                      <a:pt x="0" y="8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70" name="Freeform 4440"/>
              <p:cNvSpPr>
                <a:spLocks/>
              </p:cNvSpPr>
              <p:nvPr/>
            </p:nvSpPr>
            <p:spPr bwMode="auto">
              <a:xfrm>
                <a:off x="1973" y="3387"/>
                <a:ext cx="154" cy="50"/>
              </a:xfrm>
              <a:custGeom>
                <a:avLst/>
                <a:gdLst>
                  <a:gd name="T0" fmla="*/ 76 w 154"/>
                  <a:gd name="T1" fmla="*/ 0 h 50"/>
                  <a:gd name="T2" fmla="*/ 104 w 154"/>
                  <a:gd name="T3" fmla="*/ 2 h 50"/>
                  <a:gd name="T4" fmla="*/ 131 w 154"/>
                  <a:gd name="T5" fmla="*/ 8 h 50"/>
                  <a:gd name="T6" fmla="*/ 141 w 154"/>
                  <a:gd name="T7" fmla="*/ 10 h 50"/>
                  <a:gd name="T8" fmla="*/ 149 w 154"/>
                  <a:gd name="T9" fmla="*/ 15 h 50"/>
                  <a:gd name="T10" fmla="*/ 151 w 154"/>
                  <a:gd name="T11" fmla="*/ 21 h 50"/>
                  <a:gd name="T12" fmla="*/ 154 w 154"/>
                  <a:gd name="T13" fmla="*/ 26 h 50"/>
                  <a:gd name="T14" fmla="*/ 151 w 154"/>
                  <a:gd name="T15" fmla="*/ 31 h 50"/>
                  <a:gd name="T16" fmla="*/ 149 w 154"/>
                  <a:gd name="T17" fmla="*/ 36 h 50"/>
                  <a:gd name="T18" fmla="*/ 141 w 154"/>
                  <a:gd name="T19" fmla="*/ 39 h 50"/>
                  <a:gd name="T20" fmla="*/ 131 w 154"/>
                  <a:gd name="T21" fmla="*/ 42 h 50"/>
                  <a:gd name="T22" fmla="*/ 104 w 154"/>
                  <a:gd name="T23" fmla="*/ 47 h 50"/>
                  <a:gd name="T24" fmla="*/ 76 w 154"/>
                  <a:gd name="T25" fmla="*/ 50 h 50"/>
                  <a:gd name="T26" fmla="*/ 47 w 154"/>
                  <a:gd name="T27" fmla="*/ 47 h 50"/>
                  <a:gd name="T28" fmla="*/ 23 w 154"/>
                  <a:gd name="T29" fmla="*/ 42 h 50"/>
                  <a:gd name="T30" fmla="*/ 5 w 154"/>
                  <a:gd name="T31" fmla="*/ 36 h 50"/>
                  <a:gd name="T32" fmla="*/ 2 w 154"/>
                  <a:gd name="T33" fmla="*/ 31 h 50"/>
                  <a:gd name="T34" fmla="*/ 0 w 154"/>
                  <a:gd name="T35" fmla="*/ 26 h 50"/>
                  <a:gd name="T36" fmla="*/ 2 w 154"/>
                  <a:gd name="T37" fmla="*/ 21 h 50"/>
                  <a:gd name="T38" fmla="*/ 5 w 154"/>
                  <a:gd name="T39" fmla="*/ 15 h 50"/>
                  <a:gd name="T40" fmla="*/ 23 w 154"/>
                  <a:gd name="T41" fmla="*/ 8 h 50"/>
                  <a:gd name="T42" fmla="*/ 47 w 154"/>
                  <a:gd name="T43" fmla="*/ 2 h 50"/>
                  <a:gd name="T44" fmla="*/ 76 w 154"/>
                  <a:gd name="T45" fmla="*/ 0 h 5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54"/>
                  <a:gd name="T70" fmla="*/ 0 h 50"/>
                  <a:gd name="T71" fmla="*/ 154 w 154"/>
                  <a:gd name="T72" fmla="*/ 50 h 50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54" h="50">
                    <a:moveTo>
                      <a:pt x="76" y="0"/>
                    </a:moveTo>
                    <a:lnTo>
                      <a:pt x="104" y="2"/>
                    </a:lnTo>
                    <a:lnTo>
                      <a:pt x="131" y="8"/>
                    </a:lnTo>
                    <a:lnTo>
                      <a:pt x="141" y="10"/>
                    </a:lnTo>
                    <a:lnTo>
                      <a:pt x="149" y="15"/>
                    </a:lnTo>
                    <a:lnTo>
                      <a:pt x="151" y="21"/>
                    </a:lnTo>
                    <a:lnTo>
                      <a:pt x="154" y="26"/>
                    </a:lnTo>
                    <a:lnTo>
                      <a:pt x="151" y="31"/>
                    </a:lnTo>
                    <a:lnTo>
                      <a:pt x="149" y="36"/>
                    </a:lnTo>
                    <a:lnTo>
                      <a:pt x="141" y="39"/>
                    </a:lnTo>
                    <a:lnTo>
                      <a:pt x="131" y="42"/>
                    </a:lnTo>
                    <a:lnTo>
                      <a:pt x="104" y="47"/>
                    </a:lnTo>
                    <a:lnTo>
                      <a:pt x="76" y="50"/>
                    </a:lnTo>
                    <a:lnTo>
                      <a:pt x="47" y="47"/>
                    </a:lnTo>
                    <a:lnTo>
                      <a:pt x="23" y="42"/>
                    </a:lnTo>
                    <a:lnTo>
                      <a:pt x="5" y="36"/>
                    </a:lnTo>
                    <a:lnTo>
                      <a:pt x="2" y="31"/>
                    </a:lnTo>
                    <a:lnTo>
                      <a:pt x="0" y="26"/>
                    </a:lnTo>
                    <a:lnTo>
                      <a:pt x="2" y="21"/>
                    </a:lnTo>
                    <a:lnTo>
                      <a:pt x="5" y="15"/>
                    </a:lnTo>
                    <a:lnTo>
                      <a:pt x="23" y="8"/>
                    </a:lnTo>
                    <a:lnTo>
                      <a:pt x="47" y="2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606E85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71" name="Freeform 4441"/>
              <p:cNvSpPr>
                <a:spLocks/>
              </p:cNvSpPr>
              <p:nvPr/>
            </p:nvSpPr>
            <p:spPr bwMode="auto">
              <a:xfrm>
                <a:off x="1928" y="3190"/>
                <a:ext cx="254" cy="233"/>
              </a:xfrm>
              <a:custGeom>
                <a:avLst/>
                <a:gdLst>
                  <a:gd name="T0" fmla="*/ 8 w 254"/>
                  <a:gd name="T1" fmla="*/ 192 h 233"/>
                  <a:gd name="T2" fmla="*/ 3 w 254"/>
                  <a:gd name="T3" fmla="*/ 155 h 233"/>
                  <a:gd name="T4" fmla="*/ 0 w 254"/>
                  <a:gd name="T5" fmla="*/ 116 h 233"/>
                  <a:gd name="T6" fmla="*/ 0 w 254"/>
                  <a:gd name="T7" fmla="*/ 40 h 233"/>
                  <a:gd name="T8" fmla="*/ 3 w 254"/>
                  <a:gd name="T9" fmla="*/ 24 h 233"/>
                  <a:gd name="T10" fmla="*/ 8 w 254"/>
                  <a:gd name="T11" fmla="*/ 16 h 233"/>
                  <a:gd name="T12" fmla="*/ 13 w 254"/>
                  <a:gd name="T13" fmla="*/ 13 h 233"/>
                  <a:gd name="T14" fmla="*/ 40 w 254"/>
                  <a:gd name="T15" fmla="*/ 8 h 233"/>
                  <a:gd name="T16" fmla="*/ 66 w 254"/>
                  <a:gd name="T17" fmla="*/ 3 h 233"/>
                  <a:gd name="T18" fmla="*/ 121 w 254"/>
                  <a:gd name="T19" fmla="*/ 0 h 233"/>
                  <a:gd name="T20" fmla="*/ 178 w 254"/>
                  <a:gd name="T21" fmla="*/ 0 h 233"/>
                  <a:gd name="T22" fmla="*/ 204 w 254"/>
                  <a:gd name="T23" fmla="*/ 3 h 233"/>
                  <a:gd name="T24" fmla="*/ 233 w 254"/>
                  <a:gd name="T25" fmla="*/ 8 h 233"/>
                  <a:gd name="T26" fmla="*/ 241 w 254"/>
                  <a:gd name="T27" fmla="*/ 13 h 233"/>
                  <a:gd name="T28" fmla="*/ 249 w 254"/>
                  <a:gd name="T29" fmla="*/ 21 h 233"/>
                  <a:gd name="T30" fmla="*/ 254 w 254"/>
                  <a:gd name="T31" fmla="*/ 40 h 233"/>
                  <a:gd name="T32" fmla="*/ 254 w 254"/>
                  <a:gd name="T33" fmla="*/ 66 h 233"/>
                  <a:gd name="T34" fmla="*/ 254 w 254"/>
                  <a:gd name="T35" fmla="*/ 92 h 233"/>
                  <a:gd name="T36" fmla="*/ 249 w 254"/>
                  <a:gd name="T37" fmla="*/ 147 h 233"/>
                  <a:gd name="T38" fmla="*/ 246 w 254"/>
                  <a:gd name="T39" fmla="*/ 178 h 233"/>
                  <a:gd name="T40" fmla="*/ 241 w 254"/>
                  <a:gd name="T41" fmla="*/ 194 h 233"/>
                  <a:gd name="T42" fmla="*/ 236 w 254"/>
                  <a:gd name="T43" fmla="*/ 207 h 233"/>
                  <a:gd name="T44" fmla="*/ 220 w 254"/>
                  <a:gd name="T45" fmla="*/ 226 h 233"/>
                  <a:gd name="T46" fmla="*/ 212 w 254"/>
                  <a:gd name="T47" fmla="*/ 231 h 233"/>
                  <a:gd name="T48" fmla="*/ 202 w 254"/>
                  <a:gd name="T49" fmla="*/ 233 h 233"/>
                  <a:gd name="T50" fmla="*/ 121 w 254"/>
                  <a:gd name="T51" fmla="*/ 233 h 233"/>
                  <a:gd name="T52" fmla="*/ 79 w 254"/>
                  <a:gd name="T53" fmla="*/ 231 h 233"/>
                  <a:gd name="T54" fmla="*/ 37 w 254"/>
                  <a:gd name="T55" fmla="*/ 226 h 233"/>
                  <a:gd name="T56" fmla="*/ 26 w 254"/>
                  <a:gd name="T57" fmla="*/ 220 h 233"/>
                  <a:gd name="T58" fmla="*/ 19 w 254"/>
                  <a:gd name="T59" fmla="*/ 212 h 233"/>
                  <a:gd name="T60" fmla="*/ 11 w 254"/>
                  <a:gd name="T61" fmla="*/ 202 h 233"/>
                  <a:gd name="T62" fmla="*/ 8 w 254"/>
                  <a:gd name="T63" fmla="*/ 192 h 23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54"/>
                  <a:gd name="T97" fmla="*/ 0 h 233"/>
                  <a:gd name="T98" fmla="*/ 254 w 254"/>
                  <a:gd name="T99" fmla="*/ 233 h 233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54" h="233">
                    <a:moveTo>
                      <a:pt x="8" y="192"/>
                    </a:moveTo>
                    <a:lnTo>
                      <a:pt x="3" y="155"/>
                    </a:lnTo>
                    <a:lnTo>
                      <a:pt x="0" y="116"/>
                    </a:lnTo>
                    <a:lnTo>
                      <a:pt x="0" y="40"/>
                    </a:lnTo>
                    <a:lnTo>
                      <a:pt x="3" y="24"/>
                    </a:lnTo>
                    <a:lnTo>
                      <a:pt x="8" y="16"/>
                    </a:lnTo>
                    <a:lnTo>
                      <a:pt x="13" y="13"/>
                    </a:lnTo>
                    <a:lnTo>
                      <a:pt x="40" y="8"/>
                    </a:lnTo>
                    <a:lnTo>
                      <a:pt x="66" y="3"/>
                    </a:lnTo>
                    <a:lnTo>
                      <a:pt x="121" y="0"/>
                    </a:lnTo>
                    <a:lnTo>
                      <a:pt x="178" y="0"/>
                    </a:lnTo>
                    <a:lnTo>
                      <a:pt x="204" y="3"/>
                    </a:lnTo>
                    <a:lnTo>
                      <a:pt x="233" y="8"/>
                    </a:lnTo>
                    <a:lnTo>
                      <a:pt x="241" y="13"/>
                    </a:lnTo>
                    <a:lnTo>
                      <a:pt x="249" y="21"/>
                    </a:lnTo>
                    <a:lnTo>
                      <a:pt x="254" y="40"/>
                    </a:lnTo>
                    <a:lnTo>
                      <a:pt x="254" y="66"/>
                    </a:lnTo>
                    <a:lnTo>
                      <a:pt x="254" y="92"/>
                    </a:lnTo>
                    <a:lnTo>
                      <a:pt x="249" y="147"/>
                    </a:lnTo>
                    <a:lnTo>
                      <a:pt x="246" y="178"/>
                    </a:lnTo>
                    <a:lnTo>
                      <a:pt x="241" y="194"/>
                    </a:lnTo>
                    <a:lnTo>
                      <a:pt x="236" y="207"/>
                    </a:lnTo>
                    <a:lnTo>
                      <a:pt x="220" y="226"/>
                    </a:lnTo>
                    <a:lnTo>
                      <a:pt x="212" y="231"/>
                    </a:lnTo>
                    <a:lnTo>
                      <a:pt x="202" y="233"/>
                    </a:lnTo>
                    <a:lnTo>
                      <a:pt x="121" y="233"/>
                    </a:lnTo>
                    <a:lnTo>
                      <a:pt x="79" y="231"/>
                    </a:lnTo>
                    <a:lnTo>
                      <a:pt x="37" y="226"/>
                    </a:lnTo>
                    <a:lnTo>
                      <a:pt x="26" y="220"/>
                    </a:lnTo>
                    <a:lnTo>
                      <a:pt x="19" y="212"/>
                    </a:lnTo>
                    <a:lnTo>
                      <a:pt x="11" y="202"/>
                    </a:lnTo>
                    <a:lnTo>
                      <a:pt x="8" y="192"/>
                    </a:lnTo>
                    <a:close/>
                  </a:path>
                </a:pathLst>
              </a:custGeom>
              <a:solidFill>
                <a:srgbClr val="92ADBE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72" name="Freeform 4442"/>
              <p:cNvSpPr>
                <a:spLocks/>
              </p:cNvSpPr>
              <p:nvPr/>
            </p:nvSpPr>
            <p:spPr bwMode="auto">
              <a:xfrm>
                <a:off x="1941" y="3214"/>
                <a:ext cx="228" cy="170"/>
              </a:xfrm>
              <a:custGeom>
                <a:avLst/>
                <a:gdLst>
                  <a:gd name="T0" fmla="*/ 8 w 228"/>
                  <a:gd name="T1" fmla="*/ 139 h 170"/>
                  <a:gd name="T2" fmla="*/ 3 w 228"/>
                  <a:gd name="T3" fmla="*/ 112 h 170"/>
                  <a:gd name="T4" fmla="*/ 0 w 228"/>
                  <a:gd name="T5" fmla="*/ 84 h 170"/>
                  <a:gd name="T6" fmla="*/ 0 w 228"/>
                  <a:gd name="T7" fmla="*/ 29 h 170"/>
                  <a:gd name="T8" fmla="*/ 3 w 228"/>
                  <a:gd name="T9" fmla="*/ 18 h 170"/>
                  <a:gd name="T10" fmla="*/ 11 w 228"/>
                  <a:gd name="T11" fmla="*/ 10 h 170"/>
                  <a:gd name="T12" fmla="*/ 34 w 228"/>
                  <a:gd name="T13" fmla="*/ 5 h 170"/>
                  <a:gd name="T14" fmla="*/ 61 w 228"/>
                  <a:gd name="T15" fmla="*/ 2 h 170"/>
                  <a:gd name="T16" fmla="*/ 108 w 228"/>
                  <a:gd name="T17" fmla="*/ 0 h 170"/>
                  <a:gd name="T18" fmla="*/ 160 w 228"/>
                  <a:gd name="T19" fmla="*/ 0 h 170"/>
                  <a:gd name="T20" fmla="*/ 210 w 228"/>
                  <a:gd name="T21" fmla="*/ 5 h 170"/>
                  <a:gd name="T22" fmla="*/ 217 w 228"/>
                  <a:gd name="T23" fmla="*/ 8 h 170"/>
                  <a:gd name="T24" fmla="*/ 223 w 228"/>
                  <a:gd name="T25" fmla="*/ 16 h 170"/>
                  <a:gd name="T26" fmla="*/ 228 w 228"/>
                  <a:gd name="T27" fmla="*/ 29 h 170"/>
                  <a:gd name="T28" fmla="*/ 228 w 228"/>
                  <a:gd name="T29" fmla="*/ 50 h 170"/>
                  <a:gd name="T30" fmla="*/ 228 w 228"/>
                  <a:gd name="T31" fmla="*/ 68 h 170"/>
                  <a:gd name="T32" fmla="*/ 223 w 228"/>
                  <a:gd name="T33" fmla="*/ 107 h 170"/>
                  <a:gd name="T34" fmla="*/ 220 w 228"/>
                  <a:gd name="T35" fmla="*/ 131 h 170"/>
                  <a:gd name="T36" fmla="*/ 217 w 228"/>
                  <a:gd name="T37" fmla="*/ 141 h 170"/>
                  <a:gd name="T38" fmla="*/ 212 w 228"/>
                  <a:gd name="T39" fmla="*/ 152 h 170"/>
                  <a:gd name="T40" fmla="*/ 197 w 228"/>
                  <a:gd name="T41" fmla="*/ 162 h 170"/>
                  <a:gd name="T42" fmla="*/ 189 w 228"/>
                  <a:gd name="T43" fmla="*/ 168 h 170"/>
                  <a:gd name="T44" fmla="*/ 181 w 228"/>
                  <a:gd name="T45" fmla="*/ 168 h 170"/>
                  <a:gd name="T46" fmla="*/ 144 w 228"/>
                  <a:gd name="T47" fmla="*/ 170 h 170"/>
                  <a:gd name="T48" fmla="*/ 108 w 228"/>
                  <a:gd name="T49" fmla="*/ 170 h 170"/>
                  <a:gd name="T50" fmla="*/ 34 w 228"/>
                  <a:gd name="T51" fmla="*/ 162 h 170"/>
                  <a:gd name="T52" fmla="*/ 27 w 228"/>
                  <a:gd name="T53" fmla="*/ 160 h 170"/>
                  <a:gd name="T54" fmla="*/ 19 w 228"/>
                  <a:gd name="T55" fmla="*/ 154 h 170"/>
                  <a:gd name="T56" fmla="*/ 11 w 228"/>
                  <a:gd name="T57" fmla="*/ 147 h 170"/>
                  <a:gd name="T58" fmla="*/ 8 w 228"/>
                  <a:gd name="T59" fmla="*/ 139 h 170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228"/>
                  <a:gd name="T91" fmla="*/ 0 h 170"/>
                  <a:gd name="T92" fmla="*/ 228 w 228"/>
                  <a:gd name="T93" fmla="*/ 170 h 170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228" h="170">
                    <a:moveTo>
                      <a:pt x="8" y="139"/>
                    </a:moveTo>
                    <a:lnTo>
                      <a:pt x="3" y="112"/>
                    </a:lnTo>
                    <a:lnTo>
                      <a:pt x="0" y="84"/>
                    </a:lnTo>
                    <a:lnTo>
                      <a:pt x="0" y="29"/>
                    </a:lnTo>
                    <a:lnTo>
                      <a:pt x="3" y="18"/>
                    </a:lnTo>
                    <a:lnTo>
                      <a:pt x="11" y="10"/>
                    </a:lnTo>
                    <a:lnTo>
                      <a:pt x="34" y="5"/>
                    </a:lnTo>
                    <a:lnTo>
                      <a:pt x="61" y="2"/>
                    </a:lnTo>
                    <a:lnTo>
                      <a:pt x="108" y="0"/>
                    </a:lnTo>
                    <a:lnTo>
                      <a:pt x="160" y="0"/>
                    </a:lnTo>
                    <a:lnTo>
                      <a:pt x="210" y="5"/>
                    </a:lnTo>
                    <a:lnTo>
                      <a:pt x="217" y="8"/>
                    </a:lnTo>
                    <a:lnTo>
                      <a:pt x="223" y="16"/>
                    </a:lnTo>
                    <a:lnTo>
                      <a:pt x="228" y="29"/>
                    </a:lnTo>
                    <a:lnTo>
                      <a:pt x="228" y="50"/>
                    </a:lnTo>
                    <a:lnTo>
                      <a:pt x="228" y="68"/>
                    </a:lnTo>
                    <a:lnTo>
                      <a:pt x="223" y="107"/>
                    </a:lnTo>
                    <a:lnTo>
                      <a:pt x="220" y="131"/>
                    </a:lnTo>
                    <a:lnTo>
                      <a:pt x="217" y="141"/>
                    </a:lnTo>
                    <a:lnTo>
                      <a:pt x="212" y="152"/>
                    </a:lnTo>
                    <a:lnTo>
                      <a:pt x="197" y="162"/>
                    </a:lnTo>
                    <a:lnTo>
                      <a:pt x="189" y="168"/>
                    </a:lnTo>
                    <a:lnTo>
                      <a:pt x="181" y="168"/>
                    </a:lnTo>
                    <a:lnTo>
                      <a:pt x="144" y="170"/>
                    </a:lnTo>
                    <a:lnTo>
                      <a:pt x="108" y="170"/>
                    </a:lnTo>
                    <a:lnTo>
                      <a:pt x="34" y="162"/>
                    </a:lnTo>
                    <a:lnTo>
                      <a:pt x="27" y="160"/>
                    </a:lnTo>
                    <a:lnTo>
                      <a:pt x="19" y="154"/>
                    </a:lnTo>
                    <a:lnTo>
                      <a:pt x="11" y="147"/>
                    </a:lnTo>
                    <a:lnTo>
                      <a:pt x="8" y="1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73" name="Freeform 4443"/>
              <p:cNvSpPr>
                <a:spLocks/>
              </p:cNvSpPr>
              <p:nvPr/>
            </p:nvSpPr>
            <p:spPr bwMode="auto">
              <a:xfrm>
                <a:off x="2062" y="3397"/>
                <a:ext cx="18" cy="11"/>
              </a:xfrm>
              <a:custGeom>
                <a:avLst/>
                <a:gdLst>
                  <a:gd name="T0" fmla="*/ 10 w 18"/>
                  <a:gd name="T1" fmla="*/ 0 h 11"/>
                  <a:gd name="T2" fmla="*/ 15 w 18"/>
                  <a:gd name="T3" fmla="*/ 3 h 11"/>
                  <a:gd name="T4" fmla="*/ 18 w 18"/>
                  <a:gd name="T5" fmla="*/ 5 h 11"/>
                  <a:gd name="T6" fmla="*/ 15 w 18"/>
                  <a:gd name="T7" fmla="*/ 8 h 11"/>
                  <a:gd name="T8" fmla="*/ 10 w 18"/>
                  <a:gd name="T9" fmla="*/ 11 h 11"/>
                  <a:gd name="T10" fmla="*/ 2 w 18"/>
                  <a:gd name="T11" fmla="*/ 8 h 11"/>
                  <a:gd name="T12" fmla="*/ 0 w 18"/>
                  <a:gd name="T13" fmla="*/ 5 h 11"/>
                  <a:gd name="T14" fmla="*/ 2 w 18"/>
                  <a:gd name="T15" fmla="*/ 3 h 11"/>
                  <a:gd name="T16" fmla="*/ 10 w 18"/>
                  <a:gd name="T17" fmla="*/ 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1"/>
                  <a:gd name="T29" fmla="*/ 18 w 18"/>
                  <a:gd name="T30" fmla="*/ 11 h 1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1">
                    <a:moveTo>
                      <a:pt x="10" y="0"/>
                    </a:moveTo>
                    <a:lnTo>
                      <a:pt x="15" y="3"/>
                    </a:lnTo>
                    <a:lnTo>
                      <a:pt x="18" y="5"/>
                    </a:lnTo>
                    <a:lnTo>
                      <a:pt x="15" y="8"/>
                    </a:lnTo>
                    <a:lnTo>
                      <a:pt x="10" y="11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74" name="Freeform 4444"/>
              <p:cNvSpPr>
                <a:spLocks/>
              </p:cNvSpPr>
              <p:nvPr/>
            </p:nvSpPr>
            <p:spPr bwMode="auto">
              <a:xfrm>
                <a:off x="2088" y="3397"/>
                <a:ext cx="18" cy="11"/>
              </a:xfrm>
              <a:custGeom>
                <a:avLst/>
                <a:gdLst>
                  <a:gd name="T0" fmla="*/ 10 w 18"/>
                  <a:gd name="T1" fmla="*/ 0 h 11"/>
                  <a:gd name="T2" fmla="*/ 16 w 18"/>
                  <a:gd name="T3" fmla="*/ 3 h 11"/>
                  <a:gd name="T4" fmla="*/ 18 w 18"/>
                  <a:gd name="T5" fmla="*/ 5 h 11"/>
                  <a:gd name="T6" fmla="*/ 16 w 18"/>
                  <a:gd name="T7" fmla="*/ 8 h 11"/>
                  <a:gd name="T8" fmla="*/ 10 w 18"/>
                  <a:gd name="T9" fmla="*/ 11 h 11"/>
                  <a:gd name="T10" fmla="*/ 2 w 18"/>
                  <a:gd name="T11" fmla="*/ 8 h 11"/>
                  <a:gd name="T12" fmla="*/ 0 w 18"/>
                  <a:gd name="T13" fmla="*/ 5 h 11"/>
                  <a:gd name="T14" fmla="*/ 2 w 18"/>
                  <a:gd name="T15" fmla="*/ 3 h 11"/>
                  <a:gd name="T16" fmla="*/ 10 w 18"/>
                  <a:gd name="T17" fmla="*/ 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1"/>
                  <a:gd name="T29" fmla="*/ 18 w 18"/>
                  <a:gd name="T30" fmla="*/ 11 h 1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1">
                    <a:moveTo>
                      <a:pt x="10" y="0"/>
                    </a:moveTo>
                    <a:lnTo>
                      <a:pt x="16" y="3"/>
                    </a:lnTo>
                    <a:lnTo>
                      <a:pt x="18" y="5"/>
                    </a:lnTo>
                    <a:lnTo>
                      <a:pt x="16" y="8"/>
                    </a:lnTo>
                    <a:lnTo>
                      <a:pt x="10" y="11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89E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75" name="Freeform 4445"/>
              <p:cNvSpPr>
                <a:spLocks/>
              </p:cNvSpPr>
              <p:nvPr/>
            </p:nvSpPr>
            <p:spPr bwMode="auto">
              <a:xfrm>
                <a:off x="2114" y="3397"/>
                <a:ext cx="18" cy="11"/>
              </a:xfrm>
              <a:custGeom>
                <a:avLst/>
                <a:gdLst>
                  <a:gd name="T0" fmla="*/ 8 w 18"/>
                  <a:gd name="T1" fmla="*/ 0 h 11"/>
                  <a:gd name="T2" fmla="*/ 16 w 18"/>
                  <a:gd name="T3" fmla="*/ 3 h 11"/>
                  <a:gd name="T4" fmla="*/ 18 w 18"/>
                  <a:gd name="T5" fmla="*/ 5 h 11"/>
                  <a:gd name="T6" fmla="*/ 16 w 18"/>
                  <a:gd name="T7" fmla="*/ 8 h 11"/>
                  <a:gd name="T8" fmla="*/ 8 w 18"/>
                  <a:gd name="T9" fmla="*/ 11 h 11"/>
                  <a:gd name="T10" fmla="*/ 3 w 18"/>
                  <a:gd name="T11" fmla="*/ 8 h 11"/>
                  <a:gd name="T12" fmla="*/ 0 w 18"/>
                  <a:gd name="T13" fmla="*/ 5 h 11"/>
                  <a:gd name="T14" fmla="*/ 3 w 18"/>
                  <a:gd name="T15" fmla="*/ 3 h 11"/>
                  <a:gd name="T16" fmla="*/ 8 w 18"/>
                  <a:gd name="T17" fmla="*/ 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1"/>
                  <a:gd name="T29" fmla="*/ 18 w 18"/>
                  <a:gd name="T30" fmla="*/ 11 h 1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1">
                    <a:moveTo>
                      <a:pt x="8" y="0"/>
                    </a:moveTo>
                    <a:lnTo>
                      <a:pt x="16" y="3"/>
                    </a:lnTo>
                    <a:lnTo>
                      <a:pt x="18" y="5"/>
                    </a:lnTo>
                    <a:lnTo>
                      <a:pt x="16" y="8"/>
                    </a:lnTo>
                    <a:lnTo>
                      <a:pt x="8" y="11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89E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76" name="Freeform 4446"/>
              <p:cNvSpPr>
                <a:spLocks/>
              </p:cNvSpPr>
              <p:nvPr/>
            </p:nvSpPr>
            <p:spPr bwMode="auto">
              <a:xfrm>
                <a:off x="1952" y="3224"/>
                <a:ext cx="204" cy="152"/>
              </a:xfrm>
              <a:custGeom>
                <a:avLst/>
                <a:gdLst>
                  <a:gd name="T0" fmla="*/ 8 w 204"/>
                  <a:gd name="T1" fmla="*/ 123 h 152"/>
                  <a:gd name="T2" fmla="*/ 2 w 204"/>
                  <a:gd name="T3" fmla="*/ 100 h 152"/>
                  <a:gd name="T4" fmla="*/ 0 w 204"/>
                  <a:gd name="T5" fmla="*/ 74 h 152"/>
                  <a:gd name="T6" fmla="*/ 0 w 204"/>
                  <a:gd name="T7" fmla="*/ 24 h 152"/>
                  <a:gd name="T8" fmla="*/ 5 w 204"/>
                  <a:gd name="T9" fmla="*/ 13 h 152"/>
                  <a:gd name="T10" fmla="*/ 8 w 204"/>
                  <a:gd name="T11" fmla="*/ 11 h 152"/>
                  <a:gd name="T12" fmla="*/ 10 w 204"/>
                  <a:gd name="T13" fmla="*/ 8 h 152"/>
                  <a:gd name="T14" fmla="*/ 31 w 204"/>
                  <a:gd name="T15" fmla="*/ 3 h 152"/>
                  <a:gd name="T16" fmla="*/ 55 w 204"/>
                  <a:gd name="T17" fmla="*/ 0 h 152"/>
                  <a:gd name="T18" fmla="*/ 97 w 204"/>
                  <a:gd name="T19" fmla="*/ 0 h 152"/>
                  <a:gd name="T20" fmla="*/ 144 w 204"/>
                  <a:gd name="T21" fmla="*/ 0 h 152"/>
                  <a:gd name="T22" fmla="*/ 167 w 204"/>
                  <a:gd name="T23" fmla="*/ 0 h 152"/>
                  <a:gd name="T24" fmla="*/ 188 w 204"/>
                  <a:gd name="T25" fmla="*/ 6 h 152"/>
                  <a:gd name="T26" fmla="*/ 196 w 204"/>
                  <a:gd name="T27" fmla="*/ 8 h 152"/>
                  <a:gd name="T28" fmla="*/ 201 w 204"/>
                  <a:gd name="T29" fmla="*/ 11 h 152"/>
                  <a:gd name="T30" fmla="*/ 204 w 204"/>
                  <a:gd name="T31" fmla="*/ 24 h 152"/>
                  <a:gd name="T32" fmla="*/ 204 w 204"/>
                  <a:gd name="T33" fmla="*/ 61 h 152"/>
                  <a:gd name="T34" fmla="*/ 201 w 204"/>
                  <a:gd name="T35" fmla="*/ 95 h 152"/>
                  <a:gd name="T36" fmla="*/ 199 w 204"/>
                  <a:gd name="T37" fmla="*/ 116 h 152"/>
                  <a:gd name="T38" fmla="*/ 196 w 204"/>
                  <a:gd name="T39" fmla="*/ 126 h 152"/>
                  <a:gd name="T40" fmla="*/ 191 w 204"/>
                  <a:gd name="T41" fmla="*/ 134 h 152"/>
                  <a:gd name="T42" fmla="*/ 186 w 204"/>
                  <a:gd name="T43" fmla="*/ 139 h 152"/>
                  <a:gd name="T44" fmla="*/ 178 w 204"/>
                  <a:gd name="T45" fmla="*/ 144 h 152"/>
                  <a:gd name="T46" fmla="*/ 170 w 204"/>
                  <a:gd name="T47" fmla="*/ 150 h 152"/>
                  <a:gd name="T48" fmla="*/ 162 w 204"/>
                  <a:gd name="T49" fmla="*/ 150 h 152"/>
                  <a:gd name="T50" fmla="*/ 97 w 204"/>
                  <a:gd name="T51" fmla="*/ 152 h 152"/>
                  <a:gd name="T52" fmla="*/ 63 w 204"/>
                  <a:gd name="T53" fmla="*/ 150 h 152"/>
                  <a:gd name="T54" fmla="*/ 31 w 204"/>
                  <a:gd name="T55" fmla="*/ 144 h 152"/>
                  <a:gd name="T56" fmla="*/ 23 w 204"/>
                  <a:gd name="T57" fmla="*/ 142 h 152"/>
                  <a:gd name="T58" fmla="*/ 16 w 204"/>
                  <a:gd name="T59" fmla="*/ 139 h 152"/>
                  <a:gd name="T60" fmla="*/ 10 w 204"/>
                  <a:gd name="T61" fmla="*/ 131 h 152"/>
                  <a:gd name="T62" fmla="*/ 8 w 204"/>
                  <a:gd name="T63" fmla="*/ 123 h 15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04"/>
                  <a:gd name="T97" fmla="*/ 0 h 152"/>
                  <a:gd name="T98" fmla="*/ 204 w 204"/>
                  <a:gd name="T99" fmla="*/ 152 h 152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04" h="152">
                    <a:moveTo>
                      <a:pt x="8" y="123"/>
                    </a:moveTo>
                    <a:lnTo>
                      <a:pt x="2" y="100"/>
                    </a:lnTo>
                    <a:lnTo>
                      <a:pt x="0" y="74"/>
                    </a:lnTo>
                    <a:lnTo>
                      <a:pt x="0" y="24"/>
                    </a:lnTo>
                    <a:lnTo>
                      <a:pt x="5" y="13"/>
                    </a:lnTo>
                    <a:lnTo>
                      <a:pt x="8" y="11"/>
                    </a:lnTo>
                    <a:lnTo>
                      <a:pt x="10" y="8"/>
                    </a:lnTo>
                    <a:lnTo>
                      <a:pt x="31" y="3"/>
                    </a:lnTo>
                    <a:lnTo>
                      <a:pt x="55" y="0"/>
                    </a:lnTo>
                    <a:lnTo>
                      <a:pt x="97" y="0"/>
                    </a:lnTo>
                    <a:lnTo>
                      <a:pt x="144" y="0"/>
                    </a:lnTo>
                    <a:lnTo>
                      <a:pt x="167" y="0"/>
                    </a:lnTo>
                    <a:lnTo>
                      <a:pt x="188" y="6"/>
                    </a:lnTo>
                    <a:lnTo>
                      <a:pt x="196" y="8"/>
                    </a:lnTo>
                    <a:lnTo>
                      <a:pt x="201" y="11"/>
                    </a:lnTo>
                    <a:lnTo>
                      <a:pt x="204" y="24"/>
                    </a:lnTo>
                    <a:lnTo>
                      <a:pt x="204" y="61"/>
                    </a:lnTo>
                    <a:lnTo>
                      <a:pt x="201" y="95"/>
                    </a:lnTo>
                    <a:lnTo>
                      <a:pt x="199" y="116"/>
                    </a:lnTo>
                    <a:lnTo>
                      <a:pt x="196" y="126"/>
                    </a:lnTo>
                    <a:lnTo>
                      <a:pt x="191" y="134"/>
                    </a:lnTo>
                    <a:lnTo>
                      <a:pt x="186" y="139"/>
                    </a:lnTo>
                    <a:lnTo>
                      <a:pt x="178" y="144"/>
                    </a:lnTo>
                    <a:lnTo>
                      <a:pt x="170" y="150"/>
                    </a:lnTo>
                    <a:lnTo>
                      <a:pt x="162" y="150"/>
                    </a:lnTo>
                    <a:lnTo>
                      <a:pt x="97" y="152"/>
                    </a:lnTo>
                    <a:lnTo>
                      <a:pt x="63" y="150"/>
                    </a:lnTo>
                    <a:lnTo>
                      <a:pt x="31" y="144"/>
                    </a:lnTo>
                    <a:lnTo>
                      <a:pt x="23" y="142"/>
                    </a:lnTo>
                    <a:lnTo>
                      <a:pt x="16" y="139"/>
                    </a:lnTo>
                    <a:lnTo>
                      <a:pt x="10" y="131"/>
                    </a:lnTo>
                    <a:lnTo>
                      <a:pt x="8" y="123"/>
                    </a:lnTo>
                    <a:close/>
                  </a:path>
                </a:pathLst>
              </a:custGeom>
              <a:solidFill>
                <a:srgbClr val="00AEC4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77" name="Freeform 4447"/>
              <p:cNvSpPr>
                <a:spLocks/>
              </p:cNvSpPr>
              <p:nvPr/>
            </p:nvSpPr>
            <p:spPr bwMode="auto">
              <a:xfrm>
                <a:off x="2004" y="3248"/>
                <a:ext cx="118" cy="92"/>
              </a:xfrm>
              <a:custGeom>
                <a:avLst/>
                <a:gdLst>
                  <a:gd name="T0" fmla="*/ 3 w 118"/>
                  <a:gd name="T1" fmla="*/ 73 h 92"/>
                  <a:gd name="T2" fmla="*/ 0 w 118"/>
                  <a:gd name="T3" fmla="*/ 44 h 92"/>
                  <a:gd name="T4" fmla="*/ 0 w 118"/>
                  <a:gd name="T5" fmla="*/ 16 h 92"/>
                  <a:gd name="T6" fmla="*/ 3 w 118"/>
                  <a:gd name="T7" fmla="*/ 10 h 92"/>
                  <a:gd name="T8" fmla="*/ 5 w 118"/>
                  <a:gd name="T9" fmla="*/ 5 h 92"/>
                  <a:gd name="T10" fmla="*/ 32 w 118"/>
                  <a:gd name="T11" fmla="*/ 3 h 92"/>
                  <a:gd name="T12" fmla="*/ 58 w 118"/>
                  <a:gd name="T13" fmla="*/ 0 h 92"/>
                  <a:gd name="T14" fmla="*/ 84 w 118"/>
                  <a:gd name="T15" fmla="*/ 0 h 92"/>
                  <a:gd name="T16" fmla="*/ 110 w 118"/>
                  <a:gd name="T17" fmla="*/ 5 h 92"/>
                  <a:gd name="T18" fmla="*/ 115 w 118"/>
                  <a:gd name="T19" fmla="*/ 8 h 92"/>
                  <a:gd name="T20" fmla="*/ 118 w 118"/>
                  <a:gd name="T21" fmla="*/ 16 h 92"/>
                  <a:gd name="T22" fmla="*/ 118 w 118"/>
                  <a:gd name="T23" fmla="*/ 37 h 92"/>
                  <a:gd name="T24" fmla="*/ 115 w 118"/>
                  <a:gd name="T25" fmla="*/ 58 h 92"/>
                  <a:gd name="T26" fmla="*/ 115 w 118"/>
                  <a:gd name="T27" fmla="*/ 68 h 92"/>
                  <a:gd name="T28" fmla="*/ 110 w 118"/>
                  <a:gd name="T29" fmla="*/ 78 h 92"/>
                  <a:gd name="T30" fmla="*/ 105 w 118"/>
                  <a:gd name="T31" fmla="*/ 86 h 92"/>
                  <a:gd name="T32" fmla="*/ 94 w 118"/>
                  <a:gd name="T33" fmla="*/ 89 h 92"/>
                  <a:gd name="T34" fmla="*/ 55 w 118"/>
                  <a:gd name="T35" fmla="*/ 92 h 92"/>
                  <a:gd name="T36" fmla="*/ 18 w 118"/>
                  <a:gd name="T37" fmla="*/ 86 h 92"/>
                  <a:gd name="T38" fmla="*/ 8 w 118"/>
                  <a:gd name="T39" fmla="*/ 81 h 92"/>
                  <a:gd name="T40" fmla="*/ 3 w 118"/>
                  <a:gd name="T41" fmla="*/ 73 h 9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8"/>
                  <a:gd name="T64" fmla="*/ 0 h 92"/>
                  <a:gd name="T65" fmla="*/ 118 w 118"/>
                  <a:gd name="T66" fmla="*/ 92 h 9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8" h="92">
                    <a:moveTo>
                      <a:pt x="3" y="73"/>
                    </a:moveTo>
                    <a:lnTo>
                      <a:pt x="0" y="44"/>
                    </a:lnTo>
                    <a:lnTo>
                      <a:pt x="0" y="16"/>
                    </a:lnTo>
                    <a:lnTo>
                      <a:pt x="3" y="10"/>
                    </a:lnTo>
                    <a:lnTo>
                      <a:pt x="5" y="5"/>
                    </a:lnTo>
                    <a:lnTo>
                      <a:pt x="32" y="3"/>
                    </a:lnTo>
                    <a:lnTo>
                      <a:pt x="58" y="0"/>
                    </a:lnTo>
                    <a:lnTo>
                      <a:pt x="84" y="0"/>
                    </a:lnTo>
                    <a:lnTo>
                      <a:pt x="110" y="5"/>
                    </a:lnTo>
                    <a:lnTo>
                      <a:pt x="115" y="8"/>
                    </a:lnTo>
                    <a:lnTo>
                      <a:pt x="118" y="16"/>
                    </a:lnTo>
                    <a:lnTo>
                      <a:pt x="118" y="37"/>
                    </a:lnTo>
                    <a:lnTo>
                      <a:pt x="115" y="58"/>
                    </a:lnTo>
                    <a:lnTo>
                      <a:pt x="115" y="68"/>
                    </a:lnTo>
                    <a:lnTo>
                      <a:pt x="110" y="78"/>
                    </a:lnTo>
                    <a:lnTo>
                      <a:pt x="105" y="86"/>
                    </a:lnTo>
                    <a:lnTo>
                      <a:pt x="94" y="89"/>
                    </a:lnTo>
                    <a:lnTo>
                      <a:pt x="55" y="92"/>
                    </a:lnTo>
                    <a:lnTo>
                      <a:pt x="18" y="86"/>
                    </a:lnTo>
                    <a:lnTo>
                      <a:pt x="8" y="81"/>
                    </a:lnTo>
                    <a:lnTo>
                      <a:pt x="3" y="73"/>
                    </a:lnTo>
                    <a:close/>
                  </a:path>
                </a:pathLst>
              </a:custGeom>
              <a:solidFill>
                <a:srgbClr val="7CC7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78" name="Freeform 4448"/>
              <p:cNvSpPr>
                <a:spLocks/>
              </p:cNvSpPr>
              <p:nvPr/>
            </p:nvSpPr>
            <p:spPr bwMode="auto">
              <a:xfrm>
                <a:off x="1965" y="3232"/>
                <a:ext cx="183" cy="136"/>
              </a:xfrm>
              <a:custGeom>
                <a:avLst/>
                <a:gdLst>
                  <a:gd name="T0" fmla="*/ 5 w 183"/>
                  <a:gd name="T1" fmla="*/ 118 h 136"/>
                  <a:gd name="T2" fmla="*/ 0 w 183"/>
                  <a:gd name="T3" fmla="*/ 94 h 136"/>
                  <a:gd name="T4" fmla="*/ 0 w 183"/>
                  <a:gd name="T5" fmla="*/ 71 h 136"/>
                  <a:gd name="T6" fmla="*/ 0 w 183"/>
                  <a:gd name="T7" fmla="*/ 24 h 136"/>
                  <a:gd name="T8" fmla="*/ 3 w 183"/>
                  <a:gd name="T9" fmla="*/ 16 h 136"/>
                  <a:gd name="T10" fmla="*/ 8 w 183"/>
                  <a:gd name="T11" fmla="*/ 8 h 136"/>
                  <a:gd name="T12" fmla="*/ 29 w 183"/>
                  <a:gd name="T13" fmla="*/ 3 h 136"/>
                  <a:gd name="T14" fmla="*/ 50 w 183"/>
                  <a:gd name="T15" fmla="*/ 0 h 136"/>
                  <a:gd name="T16" fmla="*/ 89 w 183"/>
                  <a:gd name="T17" fmla="*/ 0 h 136"/>
                  <a:gd name="T18" fmla="*/ 131 w 183"/>
                  <a:gd name="T19" fmla="*/ 0 h 136"/>
                  <a:gd name="T20" fmla="*/ 152 w 183"/>
                  <a:gd name="T21" fmla="*/ 0 h 136"/>
                  <a:gd name="T22" fmla="*/ 173 w 183"/>
                  <a:gd name="T23" fmla="*/ 5 h 136"/>
                  <a:gd name="T24" fmla="*/ 178 w 183"/>
                  <a:gd name="T25" fmla="*/ 8 h 136"/>
                  <a:gd name="T26" fmla="*/ 183 w 183"/>
                  <a:gd name="T27" fmla="*/ 11 h 136"/>
                  <a:gd name="T28" fmla="*/ 144 w 183"/>
                  <a:gd name="T29" fmla="*/ 5 h 136"/>
                  <a:gd name="T30" fmla="*/ 102 w 183"/>
                  <a:gd name="T31" fmla="*/ 5 h 136"/>
                  <a:gd name="T32" fmla="*/ 63 w 183"/>
                  <a:gd name="T33" fmla="*/ 8 h 136"/>
                  <a:gd name="T34" fmla="*/ 21 w 183"/>
                  <a:gd name="T35" fmla="*/ 13 h 136"/>
                  <a:gd name="T36" fmla="*/ 16 w 183"/>
                  <a:gd name="T37" fmla="*/ 21 h 136"/>
                  <a:gd name="T38" fmla="*/ 13 w 183"/>
                  <a:gd name="T39" fmla="*/ 29 h 136"/>
                  <a:gd name="T40" fmla="*/ 13 w 183"/>
                  <a:gd name="T41" fmla="*/ 76 h 136"/>
                  <a:gd name="T42" fmla="*/ 13 w 183"/>
                  <a:gd name="T43" fmla="*/ 100 h 136"/>
                  <a:gd name="T44" fmla="*/ 18 w 183"/>
                  <a:gd name="T45" fmla="*/ 123 h 136"/>
                  <a:gd name="T46" fmla="*/ 21 w 183"/>
                  <a:gd name="T47" fmla="*/ 131 h 136"/>
                  <a:gd name="T48" fmla="*/ 29 w 183"/>
                  <a:gd name="T49" fmla="*/ 136 h 136"/>
                  <a:gd name="T50" fmla="*/ 29 w 183"/>
                  <a:gd name="T51" fmla="*/ 136 h 136"/>
                  <a:gd name="T52" fmla="*/ 26 w 183"/>
                  <a:gd name="T53" fmla="*/ 136 h 136"/>
                  <a:gd name="T54" fmla="*/ 13 w 183"/>
                  <a:gd name="T55" fmla="*/ 129 h 136"/>
                  <a:gd name="T56" fmla="*/ 5 w 183"/>
                  <a:gd name="T57" fmla="*/ 118 h 1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83"/>
                  <a:gd name="T88" fmla="*/ 0 h 136"/>
                  <a:gd name="T89" fmla="*/ 183 w 183"/>
                  <a:gd name="T90" fmla="*/ 136 h 1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83" h="136">
                    <a:moveTo>
                      <a:pt x="5" y="118"/>
                    </a:moveTo>
                    <a:lnTo>
                      <a:pt x="0" y="94"/>
                    </a:lnTo>
                    <a:lnTo>
                      <a:pt x="0" y="71"/>
                    </a:lnTo>
                    <a:lnTo>
                      <a:pt x="0" y="24"/>
                    </a:lnTo>
                    <a:lnTo>
                      <a:pt x="3" y="16"/>
                    </a:lnTo>
                    <a:lnTo>
                      <a:pt x="8" y="8"/>
                    </a:lnTo>
                    <a:lnTo>
                      <a:pt x="29" y="3"/>
                    </a:lnTo>
                    <a:lnTo>
                      <a:pt x="50" y="0"/>
                    </a:lnTo>
                    <a:lnTo>
                      <a:pt x="89" y="0"/>
                    </a:lnTo>
                    <a:lnTo>
                      <a:pt x="131" y="0"/>
                    </a:lnTo>
                    <a:lnTo>
                      <a:pt x="152" y="0"/>
                    </a:lnTo>
                    <a:lnTo>
                      <a:pt x="173" y="5"/>
                    </a:lnTo>
                    <a:lnTo>
                      <a:pt x="178" y="8"/>
                    </a:lnTo>
                    <a:lnTo>
                      <a:pt x="183" y="11"/>
                    </a:lnTo>
                    <a:lnTo>
                      <a:pt x="144" y="5"/>
                    </a:lnTo>
                    <a:lnTo>
                      <a:pt x="102" y="5"/>
                    </a:lnTo>
                    <a:lnTo>
                      <a:pt x="63" y="8"/>
                    </a:lnTo>
                    <a:lnTo>
                      <a:pt x="21" y="13"/>
                    </a:lnTo>
                    <a:lnTo>
                      <a:pt x="16" y="21"/>
                    </a:lnTo>
                    <a:lnTo>
                      <a:pt x="13" y="29"/>
                    </a:lnTo>
                    <a:lnTo>
                      <a:pt x="13" y="76"/>
                    </a:lnTo>
                    <a:lnTo>
                      <a:pt x="13" y="100"/>
                    </a:lnTo>
                    <a:lnTo>
                      <a:pt x="18" y="123"/>
                    </a:lnTo>
                    <a:lnTo>
                      <a:pt x="21" y="131"/>
                    </a:lnTo>
                    <a:lnTo>
                      <a:pt x="29" y="136"/>
                    </a:lnTo>
                    <a:lnTo>
                      <a:pt x="26" y="136"/>
                    </a:lnTo>
                    <a:lnTo>
                      <a:pt x="13" y="129"/>
                    </a:lnTo>
                    <a:lnTo>
                      <a:pt x="5" y="118"/>
                    </a:lnTo>
                    <a:close/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79" name="Freeform 4449"/>
              <p:cNvSpPr>
                <a:spLocks/>
              </p:cNvSpPr>
              <p:nvPr/>
            </p:nvSpPr>
            <p:spPr bwMode="auto">
              <a:xfrm>
                <a:off x="2240" y="3510"/>
                <a:ext cx="65" cy="65"/>
              </a:xfrm>
              <a:custGeom>
                <a:avLst/>
                <a:gdLst>
                  <a:gd name="T0" fmla="*/ 2 w 65"/>
                  <a:gd name="T1" fmla="*/ 10 h 65"/>
                  <a:gd name="T2" fmla="*/ 2 w 65"/>
                  <a:gd name="T3" fmla="*/ 13 h 65"/>
                  <a:gd name="T4" fmla="*/ 0 w 65"/>
                  <a:gd name="T5" fmla="*/ 16 h 65"/>
                  <a:gd name="T6" fmla="*/ 0 w 65"/>
                  <a:gd name="T7" fmla="*/ 31 h 65"/>
                  <a:gd name="T8" fmla="*/ 0 w 65"/>
                  <a:gd name="T9" fmla="*/ 37 h 65"/>
                  <a:gd name="T10" fmla="*/ 2 w 65"/>
                  <a:gd name="T11" fmla="*/ 44 h 65"/>
                  <a:gd name="T12" fmla="*/ 7 w 65"/>
                  <a:gd name="T13" fmla="*/ 55 h 65"/>
                  <a:gd name="T14" fmla="*/ 18 w 65"/>
                  <a:gd name="T15" fmla="*/ 63 h 65"/>
                  <a:gd name="T16" fmla="*/ 28 w 65"/>
                  <a:gd name="T17" fmla="*/ 65 h 65"/>
                  <a:gd name="T18" fmla="*/ 39 w 65"/>
                  <a:gd name="T19" fmla="*/ 63 h 65"/>
                  <a:gd name="T20" fmla="*/ 49 w 65"/>
                  <a:gd name="T21" fmla="*/ 55 h 65"/>
                  <a:gd name="T22" fmla="*/ 60 w 65"/>
                  <a:gd name="T23" fmla="*/ 44 h 65"/>
                  <a:gd name="T24" fmla="*/ 62 w 65"/>
                  <a:gd name="T25" fmla="*/ 42 h 65"/>
                  <a:gd name="T26" fmla="*/ 65 w 65"/>
                  <a:gd name="T27" fmla="*/ 37 h 65"/>
                  <a:gd name="T28" fmla="*/ 65 w 65"/>
                  <a:gd name="T29" fmla="*/ 37 h 65"/>
                  <a:gd name="T30" fmla="*/ 65 w 65"/>
                  <a:gd name="T31" fmla="*/ 34 h 65"/>
                  <a:gd name="T32" fmla="*/ 65 w 65"/>
                  <a:gd name="T33" fmla="*/ 29 h 65"/>
                  <a:gd name="T34" fmla="*/ 65 w 65"/>
                  <a:gd name="T35" fmla="*/ 21 h 65"/>
                  <a:gd name="T36" fmla="*/ 57 w 65"/>
                  <a:gd name="T37" fmla="*/ 10 h 65"/>
                  <a:gd name="T38" fmla="*/ 44 w 65"/>
                  <a:gd name="T39" fmla="*/ 2 h 65"/>
                  <a:gd name="T40" fmla="*/ 31 w 65"/>
                  <a:gd name="T41" fmla="*/ 0 h 65"/>
                  <a:gd name="T42" fmla="*/ 26 w 65"/>
                  <a:gd name="T43" fmla="*/ 0 h 65"/>
                  <a:gd name="T44" fmla="*/ 18 w 65"/>
                  <a:gd name="T45" fmla="*/ 0 h 65"/>
                  <a:gd name="T46" fmla="*/ 10 w 65"/>
                  <a:gd name="T47" fmla="*/ 2 h 65"/>
                  <a:gd name="T48" fmla="*/ 2 w 65"/>
                  <a:gd name="T49" fmla="*/ 8 h 65"/>
                  <a:gd name="T50" fmla="*/ 2 w 65"/>
                  <a:gd name="T51" fmla="*/ 8 h 65"/>
                  <a:gd name="T52" fmla="*/ 2 w 65"/>
                  <a:gd name="T53" fmla="*/ 10 h 6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5"/>
                  <a:gd name="T82" fmla="*/ 0 h 65"/>
                  <a:gd name="T83" fmla="*/ 65 w 65"/>
                  <a:gd name="T84" fmla="*/ 65 h 6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5" h="65">
                    <a:moveTo>
                      <a:pt x="2" y="10"/>
                    </a:moveTo>
                    <a:lnTo>
                      <a:pt x="2" y="13"/>
                    </a:lnTo>
                    <a:lnTo>
                      <a:pt x="0" y="16"/>
                    </a:lnTo>
                    <a:lnTo>
                      <a:pt x="0" y="31"/>
                    </a:lnTo>
                    <a:lnTo>
                      <a:pt x="0" y="37"/>
                    </a:lnTo>
                    <a:lnTo>
                      <a:pt x="2" y="44"/>
                    </a:lnTo>
                    <a:lnTo>
                      <a:pt x="7" y="55"/>
                    </a:lnTo>
                    <a:lnTo>
                      <a:pt x="18" y="63"/>
                    </a:lnTo>
                    <a:lnTo>
                      <a:pt x="28" y="65"/>
                    </a:lnTo>
                    <a:lnTo>
                      <a:pt x="39" y="63"/>
                    </a:lnTo>
                    <a:lnTo>
                      <a:pt x="49" y="55"/>
                    </a:lnTo>
                    <a:lnTo>
                      <a:pt x="60" y="44"/>
                    </a:lnTo>
                    <a:lnTo>
                      <a:pt x="62" y="42"/>
                    </a:lnTo>
                    <a:lnTo>
                      <a:pt x="65" y="37"/>
                    </a:lnTo>
                    <a:lnTo>
                      <a:pt x="65" y="34"/>
                    </a:lnTo>
                    <a:lnTo>
                      <a:pt x="65" y="29"/>
                    </a:lnTo>
                    <a:lnTo>
                      <a:pt x="65" y="21"/>
                    </a:lnTo>
                    <a:lnTo>
                      <a:pt x="57" y="10"/>
                    </a:lnTo>
                    <a:lnTo>
                      <a:pt x="44" y="2"/>
                    </a:lnTo>
                    <a:lnTo>
                      <a:pt x="31" y="0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0" y="2"/>
                    </a:lnTo>
                    <a:lnTo>
                      <a:pt x="2" y="8"/>
                    </a:lnTo>
                    <a:lnTo>
                      <a:pt x="2" y="10"/>
                    </a:lnTo>
                    <a:close/>
                  </a:path>
                </a:pathLst>
              </a:custGeom>
              <a:solidFill>
                <a:srgbClr val="758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80" name="Freeform 4450"/>
              <p:cNvSpPr>
                <a:spLocks/>
              </p:cNvSpPr>
              <p:nvPr/>
            </p:nvSpPr>
            <p:spPr bwMode="auto">
              <a:xfrm>
                <a:off x="2240" y="3518"/>
                <a:ext cx="5" cy="8"/>
              </a:xfrm>
              <a:custGeom>
                <a:avLst/>
                <a:gdLst>
                  <a:gd name="T0" fmla="*/ 2 w 5"/>
                  <a:gd name="T1" fmla="*/ 8 h 8"/>
                  <a:gd name="T2" fmla="*/ 2 w 5"/>
                  <a:gd name="T3" fmla="*/ 8 h 8"/>
                  <a:gd name="T4" fmla="*/ 2 w 5"/>
                  <a:gd name="T5" fmla="*/ 8 h 8"/>
                  <a:gd name="T6" fmla="*/ 2 w 5"/>
                  <a:gd name="T7" fmla="*/ 8 h 8"/>
                  <a:gd name="T8" fmla="*/ 2 w 5"/>
                  <a:gd name="T9" fmla="*/ 5 h 8"/>
                  <a:gd name="T10" fmla="*/ 2 w 5"/>
                  <a:gd name="T11" fmla="*/ 5 h 8"/>
                  <a:gd name="T12" fmla="*/ 2 w 5"/>
                  <a:gd name="T13" fmla="*/ 5 h 8"/>
                  <a:gd name="T14" fmla="*/ 2 w 5"/>
                  <a:gd name="T15" fmla="*/ 2 h 8"/>
                  <a:gd name="T16" fmla="*/ 2 w 5"/>
                  <a:gd name="T17" fmla="*/ 2 h 8"/>
                  <a:gd name="T18" fmla="*/ 5 w 5"/>
                  <a:gd name="T19" fmla="*/ 2 h 8"/>
                  <a:gd name="T20" fmla="*/ 0 w 5"/>
                  <a:gd name="T21" fmla="*/ 0 h 8"/>
                  <a:gd name="T22" fmla="*/ 0 w 5"/>
                  <a:gd name="T23" fmla="*/ 2 h 8"/>
                  <a:gd name="T24" fmla="*/ 0 w 5"/>
                  <a:gd name="T25" fmla="*/ 2 h 8"/>
                  <a:gd name="T26" fmla="*/ 0 w 5"/>
                  <a:gd name="T27" fmla="*/ 2 h 8"/>
                  <a:gd name="T28" fmla="*/ 0 w 5"/>
                  <a:gd name="T29" fmla="*/ 5 h 8"/>
                  <a:gd name="T30" fmla="*/ 0 w 5"/>
                  <a:gd name="T31" fmla="*/ 5 h 8"/>
                  <a:gd name="T32" fmla="*/ 0 w 5"/>
                  <a:gd name="T33" fmla="*/ 5 h 8"/>
                  <a:gd name="T34" fmla="*/ 0 w 5"/>
                  <a:gd name="T35" fmla="*/ 8 h 8"/>
                  <a:gd name="T36" fmla="*/ 0 w 5"/>
                  <a:gd name="T37" fmla="*/ 8 h 8"/>
                  <a:gd name="T38" fmla="*/ 0 w 5"/>
                  <a:gd name="T39" fmla="*/ 8 h 8"/>
                  <a:gd name="T40" fmla="*/ 2 w 5"/>
                  <a:gd name="T41" fmla="*/ 8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8"/>
                  <a:gd name="T65" fmla="*/ 5 w 5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8">
                    <a:moveTo>
                      <a:pt x="2" y="8"/>
                    </a:moveTo>
                    <a:lnTo>
                      <a:pt x="2" y="8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5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81" name="Freeform 4451"/>
              <p:cNvSpPr>
                <a:spLocks/>
              </p:cNvSpPr>
              <p:nvPr/>
            </p:nvSpPr>
            <p:spPr bwMode="auto">
              <a:xfrm>
                <a:off x="2237" y="3526"/>
                <a:ext cx="5" cy="28"/>
              </a:xfrm>
              <a:custGeom>
                <a:avLst/>
                <a:gdLst>
                  <a:gd name="T0" fmla="*/ 5 w 5"/>
                  <a:gd name="T1" fmla="*/ 28 h 28"/>
                  <a:gd name="T2" fmla="*/ 5 w 5"/>
                  <a:gd name="T3" fmla="*/ 28 h 28"/>
                  <a:gd name="T4" fmla="*/ 5 w 5"/>
                  <a:gd name="T5" fmla="*/ 23 h 28"/>
                  <a:gd name="T6" fmla="*/ 5 w 5"/>
                  <a:gd name="T7" fmla="*/ 21 h 28"/>
                  <a:gd name="T8" fmla="*/ 5 w 5"/>
                  <a:gd name="T9" fmla="*/ 18 h 28"/>
                  <a:gd name="T10" fmla="*/ 5 w 5"/>
                  <a:gd name="T11" fmla="*/ 15 h 28"/>
                  <a:gd name="T12" fmla="*/ 5 w 5"/>
                  <a:gd name="T13" fmla="*/ 10 h 28"/>
                  <a:gd name="T14" fmla="*/ 5 w 5"/>
                  <a:gd name="T15" fmla="*/ 7 h 28"/>
                  <a:gd name="T16" fmla="*/ 5 w 5"/>
                  <a:gd name="T17" fmla="*/ 5 h 28"/>
                  <a:gd name="T18" fmla="*/ 5 w 5"/>
                  <a:gd name="T19" fmla="*/ 0 h 28"/>
                  <a:gd name="T20" fmla="*/ 3 w 5"/>
                  <a:gd name="T21" fmla="*/ 0 h 28"/>
                  <a:gd name="T22" fmla="*/ 3 w 5"/>
                  <a:gd name="T23" fmla="*/ 2 h 28"/>
                  <a:gd name="T24" fmla="*/ 0 w 5"/>
                  <a:gd name="T25" fmla="*/ 7 h 28"/>
                  <a:gd name="T26" fmla="*/ 0 w 5"/>
                  <a:gd name="T27" fmla="*/ 10 h 28"/>
                  <a:gd name="T28" fmla="*/ 0 w 5"/>
                  <a:gd name="T29" fmla="*/ 15 h 28"/>
                  <a:gd name="T30" fmla="*/ 0 w 5"/>
                  <a:gd name="T31" fmla="*/ 18 h 28"/>
                  <a:gd name="T32" fmla="*/ 0 w 5"/>
                  <a:gd name="T33" fmla="*/ 21 h 28"/>
                  <a:gd name="T34" fmla="*/ 3 w 5"/>
                  <a:gd name="T35" fmla="*/ 26 h 28"/>
                  <a:gd name="T36" fmla="*/ 3 w 5"/>
                  <a:gd name="T37" fmla="*/ 28 h 28"/>
                  <a:gd name="T38" fmla="*/ 3 w 5"/>
                  <a:gd name="T39" fmla="*/ 28 h 28"/>
                  <a:gd name="T40" fmla="*/ 5 w 5"/>
                  <a:gd name="T41" fmla="*/ 28 h 2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8"/>
                  <a:gd name="T65" fmla="*/ 5 w 5"/>
                  <a:gd name="T66" fmla="*/ 28 h 2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8">
                    <a:moveTo>
                      <a:pt x="5" y="28"/>
                    </a:moveTo>
                    <a:lnTo>
                      <a:pt x="5" y="28"/>
                    </a:lnTo>
                    <a:lnTo>
                      <a:pt x="5" y="23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5" y="15"/>
                    </a:lnTo>
                    <a:lnTo>
                      <a:pt x="5" y="10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6"/>
                    </a:lnTo>
                    <a:lnTo>
                      <a:pt x="3" y="28"/>
                    </a:lnTo>
                    <a:lnTo>
                      <a:pt x="5" y="2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82" name="Freeform 4452"/>
              <p:cNvSpPr>
                <a:spLocks/>
              </p:cNvSpPr>
              <p:nvPr/>
            </p:nvSpPr>
            <p:spPr bwMode="auto">
              <a:xfrm>
                <a:off x="2240" y="3554"/>
                <a:ext cx="20" cy="19"/>
              </a:xfrm>
              <a:custGeom>
                <a:avLst/>
                <a:gdLst>
                  <a:gd name="T0" fmla="*/ 20 w 20"/>
                  <a:gd name="T1" fmla="*/ 16 h 19"/>
                  <a:gd name="T2" fmla="*/ 20 w 20"/>
                  <a:gd name="T3" fmla="*/ 16 h 19"/>
                  <a:gd name="T4" fmla="*/ 18 w 20"/>
                  <a:gd name="T5" fmla="*/ 13 h 19"/>
                  <a:gd name="T6" fmla="*/ 15 w 20"/>
                  <a:gd name="T7" fmla="*/ 13 h 19"/>
                  <a:gd name="T8" fmla="*/ 13 w 20"/>
                  <a:gd name="T9" fmla="*/ 11 h 19"/>
                  <a:gd name="T10" fmla="*/ 10 w 20"/>
                  <a:gd name="T11" fmla="*/ 8 h 19"/>
                  <a:gd name="T12" fmla="*/ 7 w 20"/>
                  <a:gd name="T13" fmla="*/ 6 h 19"/>
                  <a:gd name="T14" fmla="*/ 5 w 20"/>
                  <a:gd name="T15" fmla="*/ 6 h 19"/>
                  <a:gd name="T16" fmla="*/ 5 w 20"/>
                  <a:gd name="T17" fmla="*/ 3 h 19"/>
                  <a:gd name="T18" fmla="*/ 2 w 20"/>
                  <a:gd name="T19" fmla="*/ 0 h 19"/>
                  <a:gd name="T20" fmla="*/ 0 w 20"/>
                  <a:gd name="T21" fmla="*/ 0 h 19"/>
                  <a:gd name="T22" fmla="*/ 0 w 20"/>
                  <a:gd name="T23" fmla="*/ 3 h 19"/>
                  <a:gd name="T24" fmla="*/ 2 w 20"/>
                  <a:gd name="T25" fmla="*/ 6 h 19"/>
                  <a:gd name="T26" fmla="*/ 5 w 20"/>
                  <a:gd name="T27" fmla="*/ 8 h 19"/>
                  <a:gd name="T28" fmla="*/ 7 w 20"/>
                  <a:gd name="T29" fmla="*/ 11 h 19"/>
                  <a:gd name="T30" fmla="*/ 10 w 20"/>
                  <a:gd name="T31" fmla="*/ 13 h 19"/>
                  <a:gd name="T32" fmla="*/ 13 w 20"/>
                  <a:gd name="T33" fmla="*/ 16 h 19"/>
                  <a:gd name="T34" fmla="*/ 15 w 20"/>
                  <a:gd name="T35" fmla="*/ 19 h 19"/>
                  <a:gd name="T36" fmla="*/ 18 w 20"/>
                  <a:gd name="T37" fmla="*/ 19 h 19"/>
                  <a:gd name="T38" fmla="*/ 18 w 20"/>
                  <a:gd name="T39" fmla="*/ 19 h 19"/>
                  <a:gd name="T40" fmla="*/ 20 w 20"/>
                  <a:gd name="T41" fmla="*/ 16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0"/>
                  <a:gd name="T64" fmla="*/ 0 h 19"/>
                  <a:gd name="T65" fmla="*/ 20 w 20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0" h="19">
                    <a:moveTo>
                      <a:pt x="20" y="16"/>
                    </a:moveTo>
                    <a:lnTo>
                      <a:pt x="20" y="16"/>
                    </a:lnTo>
                    <a:lnTo>
                      <a:pt x="18" y="13"/>
                    </a:lnTo>
                    <a:lnTo>
                      <a:pt x="15" y="13"/>
                    </a:lnTo>
                    <a:lnTo>
                      <a:pt x="13" y="11"/>
                    </a:lnTo>
                    <a:lnTo>
                      <a:pt x="10" y="8"/>
                    </a:lnTo>
                    <a:lnTo>
                      <a:pt x="7" y="6"/>
                    </a:lnTo>
                    <a:lnTo>
                      <a:pt x="5" y="6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6"/>
                    </a:lnTo>
                    <a:lnTo>
                      <a:pt x="5" y="8"/>
                    </a:lnTo>
                    <a:lnTo>
                      <a:pt x="7" y="11"/>
                    </a:lnTo>
                    <a:lnTo>
                      <a:pt x="10" y="13"/>
                    </a:lnTo>
                    <a:lnTo>
                      <a:pt x="13" y="16"/>
                    </a:lnTo>
                    <a:lnTo>
                      <a:pt x="15" y="19"/>
                    </a:lnTo>
                    <a:lnTo>
                      <a:pt x="18" y="19"/>
                    </a:lnTo>
                    <a:lnTo>
                      <a:pt x="20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83" name="Freeform 4453"/>
              <p:cNvSpPr>
                <a:spLocks/>
              </p:cNvSpPr>
              <p:nvPr/>
            </p:nvSpPr>
            <p:spPr bwMode="auto">
              <a:xfrm>
                <a:off x="2258" y="3570"/>
                <a:ext cx="21" cy="8"/>
              </a:xfrm>
              <a:custGeom>
                <a:avLst/>
                <a:gdLst>
                  <a:gd name="T0" fmla="*/ 18 w 21"/>
                  <a:gd name="T1" fmla="*/ 3 h 8"/>
                  <a:gd name="T2" fmla="*/ 18 w 21"/>
                  <a:gd name="T3" fmla="*/ 3 h 8"/>
                  <a:gd name="T4" fmla="*/ 18 w 21"/>
                  <a:gd name="T5" fmla="*/ 3 h 8"/>
                  <a:gd name="T6" fmla="*/ 16 w 21"/>
                  <a:gd name="T7" fmla="*/ 3 h 8"/>
                  <a:gd name="T8" fmla="*/ 13 w 21"/>
                  <a:gd name="T9" fmla="*/ 3 h 8"/>
                  <a:gd name="T10" fmla="*/ 10 w 21"/>
                  <a:gd name="T11" fmla="*/ 3 h 8"/>
                  <a:gd name="T12" fmla="*/ 8 w 21"/>
                  <a:gd name="T13" fmla="*/ 3 h 8"/>
                  <a:gd name="T14" fmla="*/ 5 w 21"/>
                  <a:gd name="T15" fmla="*/ 3 h 8"/>
                  <a:gd name="T16" fmla="*/ 2 w 21"/>
                  <a:gd name="T17" fmla="*/ 0 h 8"/>
                  <a:gd name="T18" fmla="*/ 2 w 21"/>
                  <a:gd name="T19" fmla="*/ 0 h 8"/>
                  <a:gd name="T20" fmla="*/ 0 w 21"/>
                  <a:gd name="T21" fmla="*/ 3 h 8"/>
                  <a:gd name="T22" fmla="*/ 2 w 21"/>
                  <a:gd name="T23" fmla="*/ 5 h 8"/>
                  <a:gd name="T24" fmla="*/ 5 w 21"/>
                  <a:gd name="T25" fmla="*/ 5 h 8"/>
                  <a:gd name="T26" fmla="*/ 8 w 21"/>
                  <a:gd name="T27" fmla="*/ 5 h 8"/>
                  <a:gd name="T28" fmla="*/ 10 w 21"/>
                  <a:gd name="T29" fmla="*/ 5 h 8"/>
                  <a:gd name="T30" fmla="*/ 13 w 21"/>
                  <a:gd name="T31" fmla="*/ 8 h 8"/>
                  <a:gd name="T32" fmla="*/ 16 w 21"/>
                  <a:gd name="T33" fmla="*/ 5 h 8"/>
                  <a:gd name="T34" fmla="*/ 18 w 21"/>
                  <a:gd name="T35" fmla="*/ 5 h 8"/>
                  <a:gd name="T36" fmla="*/ 21 w 21"/>
                  <a:gd name="T37" fmla="*/ 5 h 8"/>
                  <a:gd name="T38" fmla="*/ 21 w 21"/>
                  <a:gd name="T39" fmla="*/ 5 h 8"/>
                  <a:gd name="T40" fmla="*/ 18 w 21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18" y="3"/>
                    </a:moveTo>
                    <a:lnTo>
                      <a:pt x="18" y="3"/>
                    </a:lnTo>
                    <a:lnTo>
                      <a:pt x="16" y="3"/>
                    </a:lnTo>
                    <a:lnTo>
                      <a:pt x="13" y="3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3" y="8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21" y="5"/>
                    </a:lnTo>
                    <a:lnTo>
                      <a:pt x="18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84" name="Freeform 4454"/>
              <p:cNvSpPr>
                <a:spLocks/>
              </p:cNvSpPr>
              <p:nvPr/>
            </p:nvSpPr>
            <p:spPr bwMode="auto">
              <a:xfrm>
                <a:off x="2276" y="3552"/>
                <a:ext cx="26" cy="23"/>
              </a:xfrm>
              <a:custGeom>
                <a:avLst/>
                <a:gdLst>
                  <a:gd name="T0" fmla="*/ 21 w 26"/>
                  <a:gd name="T1" fmla="*/ 0 h 23"/>
                  <a:gd name="T2" fmla="*/ 21 w 26"/>
                  <a:gd name="T3" fmla="*/ 0 h 23"/>
                  <a:gd name="T4" fmla="*/ 21 w 26"/>
                  <a:gd name="T5" fmla="*/ 5 h 23"/>
                  <a:gd name="T6" fmla="*/ 18 w 26"/>
                  <a:gd name="T7" fmla="*/ 8 h 23"/>
                  <a:gd name="T8" fmla="*/ 16 w 26"/>
                  <a:gd name="T9" fmla="*/ 10 h 23"/>
                  <a:gd name="T10" fmla="*/ 13 w 26"/>
                  <a:gd name="T11" fmla="*/ 13 h 23"/>
                  <a:gd name="T12" fmla="*/ 11 w 26"/>
                  <a:gd name="T13" fmla="*/ 15 h 23"/>
                  <a:gd name="T14" fmla="*/ 8 w 26"/>
                  <a:gd name="T15" fmla="*/ 15 h 23"/>
                  <a:gd name="T16" fmla="*/ 5 w 26"/>
                  <a:gd name="T17" fmla="*/ 18 h 23"/>
                  <a:gd name="T18" fmla="*/ 0 w 26"/>
                  <a:gd name="T19" fmla="*/ 21 h 23"/>
                  <a:gd name="T20" fmla="*/ 3 w 26"/>
                  <a:gd name="T21" fmla="*/ 23 h 23"/>
                  <a:gd name="T22" fmla="*/ 5 w 26"/>
                  <a:gd name="T23" fmla="*/ 21 h 23"/>
                  <a:gd name="T24" fmla="*/ 11 w 26"/>
                  <a:gd name="T25" fmla="*/ 21 h 23"/>
                  <a:gd name="T26" fmla="*/ 13 w 26"/>
                  <a:gd name="T27" fmla="*/ 18 h 23"/>
                  <a:gd name="T28" fmla="*/ 16 w 26"/>
                  <a:gd name="T29" fmla="*/ 15 h 23"/>
                  <a:gd name="T30" fmla="*/ 18 w 26"/>
                  <a:gd name="T31" fmla="*/ 13 h 23"/>
                  <a:gd name="T32" fmla="*/ 21 w 26"/>
                  <a:gd name="T33" fmla="*/ 10 h 23"/>
                  <a:gd name="T34" fmla="*/ 24 w 26"/>
                  <a:gd name="T35" fmla="*/ 5 h 23"/>
                  <a:gd name="T36" fmla="*/ 26 w 26"/>
                  <a:gd name="T37" fmla="*/ 2 h 23"/>
                  <a:gd name="T38" fmla="*/ 26 w 26"/>
                  <a:gd name="T39" fmla="*/ 2 h 23"/>
                  <a:gd name="T40" fmla="*/ 21 w 26"/>
                  <a:gd name="T41" fmla="*/ 0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3"/>
                  <a:gd name="T65" fmla="*/ 26 w 26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3">
                    <a:moveTo>
                      <a:pt x="21" y="0"/>
                    </a:moveTo>
                    <a:lnTo>
                      <a:pt x="21" y="0"/>
                    </a:lnTo>
                    <a:lnTo>
                      <a:pt x="21" y="5"/>
                    </a:lnTo>
                    <a:lnTo>
                      <a:pt x="18" y="8"/>
                    </a:lnTo>
                    <a:lnTo>
                      <a:pt x="16" y="10"/>
                    </a:lnTo>
                    <a:lnTo>
                      <a:pt x="13" y="13"/>
                    </a:lnTo>
                    <a:lnTo>
                      <a:pt x="11" y="15"/>
                    </a:lnTo>
                    <a:lnTo>
                      <a:pt x="8" y="15"/>
                    </a:lnTo>
                    <a:lnTo>
                      <a:pt x="5" y="18"/>
                    </a:lnTo>
                    <a:lnTo>
                      <a:pt x="0" y="21"/>
                    </a:lnTo>
                    <a:lnTo>
                      <a:pt x="3" y="23"/>
                    </a:lnTo>
                    <a:lnTo>
                      <a:pt x="5" y="21"/>
                    </a:lnTo>
                    <a:lnTo>
                      <a:pt x="11" y="21"/>
                    </a:lnTo>
                    <a:lnTo>
                      <a:pt x="13" y="18"/>
                    </a:lnTo>
                    <a:lnTo>
                      <a:pt x="16" y="15"/>
                    </a:lnTo>
                    <a:lnTo>
                      <a:pt x="18" y="13"/>
                    </a:lnTo>
                    <a:lnTo>
                      <a:pt x="21" y="10"/>
                    </a:lnTo>
                    <a:lnTo>
                      <a:pt x="24" y="5"/>
                    </a:lnTo>
                    <a:lnTo>
                      <a:pt x="26" y="2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85" name="Freeform 4455"/>
              <p:cNvSpPr>
                <a:spLocks/>
              </p:cNvSpPr>
              <p:nvPr/>
            </p:nvSpPr>
            <p:spPr bwMode="auto">
              <a:xfrm>
                <a:off x="2297" y="3547"/>
                <a:ext cx="11" cy="7"/>
              </a:xfrm>
              <a:custGeom>
                <a:avLst/>
                <a:gdLst>
                  <a:gd name="T0" fmla="*/ 5 w 11"/>
                  <a:gd name="T1" fmla="*/ 0 h 7"/>
                  <a:gd name="T2" fmla="*/ 8 w 11"/>
                  <a:gd name="T3" fmla="*/ 0 h 7"/>
                  <a:gd name="T4" fmla="*/ 5 w 11"/>
                  <a:gd name="T5" fmla="*/ 0 h 7"/>
                  <a:gd name="T6" fmla="*/ 5 w 11"/>
                  <a:gd name="T7" fmla="*/ 0 h 7"/>
                  <a:gd name="T8" fmla="*/ 5 w 11"/>
                  <a:gd name="T9" fmla="*/ 2 h 7"/>
                  <a:gd name="T10" fmla="*/ 5 w 11"/>
                  <a:gd name="T11" fmla="*/ 2 h 7"/>
                  <a:gd name="T12" fmla="*/ 3 w 11"/>
                  <a:gd name="T13" fmla="*/ 2 h 7"/>
                  <a:gd name="T14" fmla="*/ 3 w 11"/>
                  <a:gd name="T15" fmla="*/ 5 h 7"/>
                  <a:gd name="T16" fmla="*/ 3 w 11"/>
                  <a:gd name="T17" fmla="*/ 5 h 7"/>
                  <a:gd name="T18" fmla="*/ 0 w 11"/>
                  <a:gd name="T19" fmla="*/ 5 h 7"/>
                  <a:gd name="T20" fmla="*/ 5 w 11"/>
                  <a:gd name="T21" fmla="*/ 7 h 7"/>
                  <a:gd name="T22" fmla="*/ 5 w 11"/>
                  <a:gd name="T23" fmla="*/ 7 h 7"/>
                  <a:gd name="T24" fmla="*/ 5 w 11"/>
                  <a:gd name="T25" fmla="*/ 7 h 7"/>
                  <a:gd name="T26" fmla="*/ 5 w 11"/>
                  <a:gd name="T27" fmla="*/ 5 h 7"/>
                  <a:gd name="T28" fmla="*/ 8 w 11"/>
                  <a:gd name="T29" fmla="*/ 5 h 7"/>
                  <a:gd name="T30" fmla="*/ 8 w 11"/>
                  <a:gd name="T31" fmla="*/ 5 h 7"/>
                  <a:gd name="T32" fmla="*/ 8 w 11"/>
                  <a:gd name="T33" fmla="*/ 2 h 7"/>
                  <a:gd name="T34" fmla="*/ 8 w 11"/>
                  <a:gd name="T35" fmla="*/ 2 h 7"/>
                  <a:gd name="T36" fmla="*/ 11 w 11"/>
                  <a:gd name="T37" fmla="*/ 0 h 7"/>
                  <a:gd name="T38" fmla="*/ 11 w 11"/>
                  <a:gd name="T39" fmla="*/ 0 h 7"/>
                  <a:gd name="T40" fmla="*/ 5 w 11"/>
                  <a:gd name="T41" fmla="*/ 0 h 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"/>
                  <a:gd name="T64" fmla="*/ 0 h 7"/>
                  <a:gd name="T65" fmla="*/ 11 w 11"/>
                  <a:gd name="T66" fmla="*/ 7 h 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" h="7">
                    <a:moveTo>
                      <a:pt x="5" y="0"/>
                    </a:moveTo>
                    <a:lnTo>
                      <a:pt x="8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3" y="2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11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86" name="Freeform 4456"/>
              <p:cNvSpPr>
                <a:spLocks/>
              </p:cNvSpPr>
              <p:nvPr/>
            </p:nvSpPr>
            <p:spPr bwMode="auto">
              <a:xfrm>
                <a:off x="2302" y="3544"/>
                <a:ext cx="6" cy="3"/>
              </a:xfrm>
              <a:custGeom>
                <a:avLst/>
                <a:gdLst>
                  <a:gd name="T0" fmla="*/ 3 w 6"/>
                  <a:gd name="T1" fmla="*/ 0 h 3"/>
                  <a:gd name="T2" fmla="*/ 3 w 6"/>
                  <a:gd name="T3" fmla="*/ 0 h 3"/>
                  <a:gd name="T4" fmla="*/ 3 w 6"/>
                  <a:gd name="T5" fmla="*/ 0 h 3"/>
                  <a:gd name="T6" fmla="*/ 3 w 6"/>
                  <a:gd name="T7" fmla="*/ 3 h 3"/>
                  <a:gd name="T8" fmla="*/ 3 w 6"/>
                  <a:gd name="T9" fmla="*/ 3 h 3"/>
                  <a:gd name="T10" fmla="*/ 3 w 6"/>
                  <a:gd name="T11" fmla="*/ 3 h 3"/>
                  <a:gd name="T12" fmla="*/ 3 w 6"/>
                  <a:gd name="T13" fmla="*/ 3 h 3"/>
                  <a:gd name="T14" fmla="*/ 3 w 6"/>
                  <a:gd name="T15" fmla="*/ 3 h 3"/>
                  <a:gd name="T16" fmla="*/ 0 w 6"/>
                  <a:gd name="T17" fmla="*/ 3 h 3"/>
                  <a:gd name="T18" fmla="*/ 0 w 6"/>
                  <a:gd name="T19" fmla="*/ 3 h 3"/>
                  <a:gd name="T20" fmla="*/ 6 w 6"/>
                  <a:gd name="T21" fmla="*/ 3 h 3"/>
                  <a:gd name="T22" fmla="*/ 6 w 6"/>
                  <a:gd name="T23" fmla="*/ 3 h 3"/>
                  <a:gd name="T24" fmla="*/ 6 w 6"/>
                  <a:gd name="T25" fmla="*/ 3 h 3"/>
                  <a:gd name="T26" fmla="*/ 6 w 6"/>
                  <a:gd name="T27" fmla="*/ 3 h 3"/>
                  <a:gd name="T28" fmla="*/ 6 w 6"/>
                  <a:gd name="T29" fmla="*/ 3 h 3"/>
                  <a:gd name="T30" fmla="*/ 6 w 6"/>
                  <a:gd name="T31" fmla="*/ 3 h 3"/>
                  <a:gd name="T32" fmla="*/ 6 w 6"/>
                  <a:gd name="T33" fmla="*/ 3 h 3"/>
                  <a:gd name="T34" fmla="*/ 6 w 6"/>
                  <a:gd name="T35" fmla="*/ 3 h 3"/>
                  <a:gd name="T36" fmla="*/ 6 w 6"/>
                  <a:gd name="T37" fmla="*/ 3 h 3"/>
                  <a:gd name="T38" fmla="*/ 6 w 6"/>
                  <a:gd name="T39" fmla="*/ 3 h 3"/>
                  <a:gd name="T40" fmla="*/ 3 w 6"/>
                  <a:gd name="T41" fmla="*/ 0 h 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3"/>
                  <a:gd name="T65" fmla="*/ 6 w 6"/>
                  <a:gd name="T66" fmla="*/ 3 h 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3">
                    <a:moveTo>
                      <a:pt x="3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6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87" name="Freeform 4457"/>
              <p:cNvSpPr>
                <a:spLocks/>
              </p:cNvSpPr>
              <p:nvPr/>
            </p:nvSpPr>
            <p:spPr bwMode="auto">
              <a:xfrm>
                <a:off x="2294" y="3518"/>
                <a:ext cx="14" cy="29"/>
              </a:xfrm>
              <a:custGeom>
                <a:avLst/>
                <a:gdLst>
                  <a:gd name="T0" fmla="*/ 0 w 14"/>
                  <a:gd name="T1" fmla="*/ 2 h 29"/>
                  <a:gd name="T2" fmla="*/ 0 w 14"/>
                  <a:gd name="T3" fmla="*/ 2 h 29"/>
                  <a:gd name="T4" fmla="*/ 3 w 14"/>
                  <a:gd name="T5" fmla="*/ 5 h 29"/>
                  <a:gd name="T6" fmla="*/ 6 w 14"/>
                  <a:gd name="T7" fmla="*/ 8 h 29"/>
                  <a:gd name="T8" fmla="*/ 8 w 14"/>
                  <a:gd name="T9" fmla="*/ 10 h 29"/>
                  <a:gd name="T10" fmla="*/ 8 w 14"/>
                  <a:gd name="T11" fmla="*/ 13 h 29"/>
                  <a:gd name="T12" fmla="*/ 8 w 14"/>
                  <a:gd name="T13" fmla="*/ 18 h 29"/>
                  <a:gd name="T14" fmla="*/ 11 w 14"/>
                  <a:gd name="T15" fmla="*/ 21 h 29"/>
                  <a:gd name="T16" fmla="*/ 11 w 14"/>
                  <a:gd name="T17" fmla="*/ 23 h 29"/>
                  <a:gd name="T18" fmla="*/ 11 w 14"/>
                  <a:gd name="T19" fmla="*/ 26 h 29"/>
                  <a:gd name="T20" fmla="*/ 14 w 14"/>
                  <a:gd name="T21" fmla="*/ 29 h 29"/>
                  <a:gd name="T22" fmla="*/ 14 w 14"/>
                  <a:gd name="T23" fmla="*/ 23 h 29"/>
                  <a:gd name="T24" fmla="*/ 14 w 14"/>
                  <a:gd name="T25" fmla="*/ 21 h 29"/>
                  <a:gd name="T26" fmla="*/ 14 w 14"/>
                  <a:gd name="T27" fmla="*/ 15 h 29"/>
                  <a:gd name="T28" fmla="*/ 11 w 14"/>
                  <a:gd name="T29" fmla="*/ 13 h 29"/>
                  <a:gd name="T30" fmla="*/ 11 w 14"/>
                  <a:gd name="T31" fmla="*/ 10 h 29"/>
                  <a:gd name="T32" fmla="*/ 8 w 14"/>
                  <a:gd name="T33" fmla="*/ 5 h 29"/>
                  <a:gd name="T34" fmla="*/ 6 w 14"/>
                  <a:gd name="T35" fmla="*/ 2 h 29"/>
                  <a:gd name="T36" fmla="*/ 3 w 14"/>
                  <a:gd name="T37" fmla="*/ 0 h 29"/>
                  <a:gd name="T38" fmla="*/ 3 w 14"/>
                  <a:gd name="T39" fmla="*/ 0 h 29"/>
                  <a:gd name="T40" fmla="*/ 0 w 14"/>
                  <a:gd name="T41" fmla="*/ 2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4"/>
                  <a:gd name="T64" fmla="*/ 0 h 29"/>
                  <a:gd name="T65" fmla="*/ 14 w 14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4" h="29">
                    <a:moveTo>
                      <a:pt x="0" y="2"/>
                    </a:moveTo>
                    <a:lnTo>
                      <a:pt x="0" y="2"/>
                    </a:lnTo>
                    <a:lnTo>
                      <a:pt x="3" y="5"/>
                    </a:lnTo>
                    <a:lnTo>
                      <a:pt x="6" y="8"/>
                    </a:lnTo>
                    <a:lnTo>
                      <a:pt x="8" y="10"/>
                    </a:lnTo>
                    <a:lnTo>
                      <a:pt x="8" y="13"/>
                    </a:lnTo>
                    <a:lnTo>
                      <a:pt x="8" y="18"/>
                    </a:lnTo>
                    <a:lnTo>
                      <a:pt x="11" y="21"/>
                    </a:lnTo>
                    <a:lnTo>
                      <a:pt x="11" y="23"/>
                    </a:lnTo>
                    <a:lnTo>
                      <a:pt x="11" y="26"/>
                    </a:lnTo>
                    <a:lnTo>
                      <a:pt x="14" y="29"/>
                    </a:lnTo>
                    <a:lnTo>
                      <a:pt x="14" y="23"/>
                    </a:lnTo>
                    <a:lnTo>
                      <a:pt x="14" y="21"/>
                    </a:lnTo>
                    <a:lnTo>
                      <a:pt x="14" y="15"/>
                    </a:lnTo>
                    <a:lnTo>
                      <a:pt x="11" y="13"/>
                    </a:lnTo>
                    <a:lnTo>
                      <a:pt x="11" y="10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88" name="Freeform 4458"/>
              <p:cNvSpPr>
                <a:spLocks/>
              </p:cNvSpPr>
              <p:nvPr/>
            </p:nvSpPr>
            <p:spPr bwMode="auto">
              <a:xfrm>
                <a:off x="2271" y="3510"/>
                <a:ext cx="26" cy="10"/>
              </a:xfrm>
              <a:custGeom>
                <a:avLst/>
                <a:gdLst>
                  <a:gd name="T0" fmla="*/ 0 w 26"/>
                  <a:gd name="T1" fmla="*/ 2 h 10"/>
                  <a:gd name="T2" fmla="*/ 0 w 26"/>
                  <a:gd name="T3" fmla="*/ 2 h 10"/>
                  <a:gd name="T4" fmla="*/ 3 w 26"/>
                  <a:gd name="T5" fmla="*/ 2 h 10"/>
                  <a:gd name="T6" fmla="*/ 8 w 26"/>
                  <a:gd name="T7" fmla="*/ 2 h 10"/>
                  <a:gd name="T8" fmla="*/ 10 w 26"/>
                  <a:gd name="T9" fmla="*/ 2 h 10"/>
                  <a:gd name="T10" fmla="*/ 13 w 26"/>
                  <a:gd name="T11" fmla="*/ 5 h 10"/>
                  <a:gd name="T12" fmla="*/ 16 w 26"/>
                  <a:gd name="T13" fmla="*/ 5 h 10"/>
                  <a:gd name="T14" fmla="*/ 18 w 26"/>
                  <a:gd name="T15" fmla="*/ 8 h 10"/>
                  <a:gd name="T16" fmla="*/ 23 w 26"/>
                  <a:gd name="T17" fmla="*/ 8 h 10"/>
                  <a:gd name="T18" fmla="*/ 23 w 26"/>
                  <a:gd name="T19" fmla="*/ 10 h 10"/>
                  <a:gd name="T20" fmla="*/ 26 w 26"/>
                  <a:gd name="T21" fmla="*/ 8 h 10"/>
                  <a:gd name="T22" fmla="*/ 23 w 26"/>
                  <a:gd name="T23" fmla="*/ 5 h 10"/>
                  <a:gd name="T24" fmla="*/ 21 w 26"/>
                  <a:gd name="T25" fmla="*/ 2 h 10"/>
                  <a:gd name="T26" fmla="*/ 18 w 26"/>
                  <a:gd name="T27" fmla="*/ 2 h 10"/>
                  <a:gd name="T28" fmla="*/ 16 w 26"/>
                  <a:gd name="T29" fmla="*/ 0 h 10"/>
                  <a:gd name="T30" fmla="*/ 10 w 26"/>
                  <a:gd name="T31" fmla="*/ 0 h 10"/>
                  <a:gd name="T32" fmla="*/ 8 w 26"/>
                  <a:gd name="T33" fmla="*/ 0 h 10"/>
                  <a:gd name="T34" fmla="*/ 3 w 26"/>
                  <a:gd name="T35" fmla="*/ 0 h 10"/>
                  <a:gd name="T36" fmla="*/ 0 w 26"/>
                  <a:gd name="T37" fmla="*/ 0 h 10"/>
                  <a:gd name="T38" fmla="*/ 0 w 26"/>
                  <a:gd name="T39" fmla="*/ 0 h 10"/>
                  <a:gd name="T40" fmla="*/ 0 w 26"/>
                  <a:gd name="T41" fmla="*/ 2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10"/>
                  <a:gd name="T65" fmla="*/ 26 w 26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10">
                    <a:moveTo>
                      <a:pt x="0" y="2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8" y="2"/>
                    </a:lnTo>
                    <a:lnTo>
                      <a:pt x="10" y="2"/>
                    </a:lnTo>
                    <a:lnTo>
                      <a:pt x="13" y="5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23" y="8"/>
                    </a:lnTo>
                    <a:lnTo>
                      <a:pt x="23" y="10"/>
                    </a:lnTo>
                    <a:lnTo>
                      <a:pt x="26" y="8"/>
                    </a:lnTo>
                    <a:lnTo>
                      <a:pt x="23" y="5"/>
                    </a:lnTo>
                    <a:lnTo>
                      <a:pt x="21" y="2"/>
                    </a:lnTo>
                    <a:lnTo>
                      <a:pt x="18" y="2"/>
                    </a:lnTo>
                    <a:lnTo>
                      <a:pt x="16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89" name="Freeform 4459"/>
              <p:cNvSpPr>
                <a:spLocks/>
              </p:cNvSpPr>
              <p:nvPr/>
            </p:nvSpPr>
            <p:spPr bwMode="auto">
              <a:xfrm>
                <a:off x="2242" y="3507"/>
                <a:ext cx="29" cy="11"/>
              </a:xfrm>
              <a:custGeom>
                <a:avLst/>
                <a:gdLst>
                  <a:gd name="T0" fmla="*/ 3 w 29"/>
                  <a:gd name="T1" fmla="*/ 11 h 11"/>
                  <a:gd name="T2" fmla="*/ 3 w 29"/>
                  <a:gd name="T3" fmla="*/ 11 h 11"/>
                  <a:gd name="T4" fmla="*/ 5 w 29"/>
                  <a:gd name="T5" fmla="*/ 8 h 11"/>
                  <a:gd name="T6" fmla="*/ 8 w 29"/>
                  <a:gd name="T7" fmla="*/ 8 h 11"/>
                  <a:gd name="T8" fmla="*/ 13 w 29"/>
                  <a:gd name="T9" fmla="*/ 5 h 11"/>
                  <a:gd name="T10" fmla="*/ 16 w 29"/>
                  <a:gd name="T11" fmla="*/ 5 h 11"/>
                  <a:gd name="T12" fmla="*/ 21 w 29"/>
                  <a:gd name="T13" fmla="*/ 5 h 11"/>
                  <a:gd name="T14" fmla="*/ 24 w 29"/>
                  <a:gd name="T15" fmla="*/ 5 h 11"/>
                  <a:gd name="T16" fmla="*/ 26 w 29"/>
                  <a:gd name="T17" fmla="*/ 5 h 11"/>
                  <a:gd name="T18" fmla="*/ 29 w 29"/>
                  <a:gd name="T19" fmla="*/ 5 h 11"/>
                  <a:gd name="T20" fmla="*/ 29 w 29"/>
                  <a:gd name="T21" fmla="*/ 3 h 11"/>
                  <a:gd name="T22" fmla="*/ 26 w 29"/>
                  <a:gd name="T23" fmla="*/ 0 h 11"/>
                  <a:gd name="T24" fmla="*/ 24 w 29"/>
                  <a:gd name="T25" fmla="*/ 0 h 11"/>
                  <a:gd name="T26" fmla="*/ 21 w 29"/>
                  <a:gd name="T27" fmla="*/ 3 h 11"/>
                  <a:gd name="T28" fmla="*/ 16 w 29"/>
                  <a:gd name="T29" fmla="*/ 3 h 11"/>
                  <a:gd name="T30" fmla="*/ 11 w 29"/>
                  <a:gd name="T31" fmla="*/ 3 h 11"/>
                  <a:gd name="T32" fmla="*/ 8 w 29"/>
                  <a:gd name="T33" fmla="*/ 5 h 11"/>
                  <a:gd name="T34" fmla="*/ 3 w 29"/>
                  <a:gd name="T35" fmla="*/ 5 h 11"/>
                  <a:gd name="T36" fmla="*/ 0 w 29"/>
                  <a:gd name="T37" fmla="*/ 11 h 11"/>
                  <a:gd name="T38" fmla="*/ 0 w 29"/>
                  <a:gd name="T39" fmla="*/ 11 h 11"/>
                  <a:gd name="T40" fmla="*/ 3 w 29"/>
                  <a:gd name="T41" fmla="*/ 11 h 1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11"/>
                  <a:gd name="T65" fmla="*/ 29 w 29"/>
                  <a:gd name="T66" fmla="*/ 11 h 1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11">
                    <a:moveTo>
                      <a:pt x="3" y="11"/>
                    </a:moveTo>
                    <a:lnTo>
                      <a:pt x="3" y="11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3" y="5"/>
                    </a:lnTo>
                    <a:lnTo>
                      <a:pt x="16" y="5"/>
                    </a:lnTo>
                    <a:lnTo>
                      <a:pt x="21" y="5"/>
                    </a:lnTo>
                    <a:lnTo>
                      <a:pt x="24" y="5"/>
                    </a:lnTo>
                    <a:lnTo>
                      <a:pt x="26" y="5"/>
                    </a:lnTo>
                    <a:lnTo>
                      <a:pt x="29" y="5"/>
                    </a:lnTo>
                    <a:lnTo>
                      <a:pt x="29" y="3"/>
                    </a:lnTo>
                    <a:lnTo>
                      <a:pt x="26" y="0"/>
                    </a:lnTo>
                    <a:lnTo>
                      <a:pt x="24" y="0"/>
                    </a:lnTo>
                    <a:lnTo>
                      <a:pt x="21" y="3"/>
                    </a:lnTo>
                    <a:lnTo>
                      <a:pt x="16" y="3"/>
                    </a:lnTo>
                    <a:lnTo>
                      <a:pt x="11" y="3"/>
                    </a:lnTo>
                    <a:lnTo>
                      <a:pt x="8" y="5"/>
                    </a:lnTo>
                    <a:lnTo>
                      <a:pt x="3" y="5"/>
                    </a:lnTo>
                    <a:lnTo>
                      <a:pt x="0" y="11"/>
                    </a:lnTo>
                    <a:lnTo>
                      <a:pt x="3" y="1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90" name="Freeform 4460"/>
              <p:cNvSpPr>
                <a:spLocks/>
              </p:cNvSpPr>
              <p:nvPr/>
            </p:nvSpPr>
            <p:spPr bwMode="auto">
              <a:xfrm>
                <a:off x="2240" y="3518"/>
                <a:ext cx="5" cy="2"/>
              </a:xfrm>
              <a:custGeom>
                <a:avLst/>
                <a:gdLst>
                  <a:gd name="T0" fmla="*/ 5 w 5"/>
                  <a:gd name="T1" fmla="*/ 2 h 2"/>
                  <a:gd name="T2" fmla="*/ 2 w 5"/>
                  <a:gd name="T3" fmla="*/ 2 h 2"/>
                  <a:gd name="T4" fmla="*/ 5 w 5"/>
                  <a:gd name="T5" fmla="*/ 2 h 2"/>
                  <a:gd name="T6" fmla="*/ 5 w 5"/>
                  <a:gd name="T7" fmla="*/ 2 h 2"/>
                  <a:gd name="T8" fmla="*/ 5 w 5"/>
                  <a:gd name="T9" fmla="*/ 2 h 2"/>
                  <a:gd name="T10" fmla="*/ 5 w 5"/>
                  <a:gd name="T11" fmla="*/ 2 h 2"/>
                  <a:gd name="T12" fmla="*/ 5 w 5"/>
                  <a:gd name="T13" fmla="*/ 2 h 2"/>
                  <a:gd name="T14" fmla="*/ 5 w 5"/>
                  <a:gd name="T15" fmla="*/ 2 h 2"/>
                  <a:gd name="T16" fmla="*/ 5 w 5"/>
                  <a:gd name="T17" fmla="*/ 0 h 2"/>
                  <a:gd name="T18" fmla="*/ 5 w 5"/>
                  <a:gd name="T19" fmla="*/ 0 h 2"/>
                  <a:gd name="T20" fmla="*/ 2 w 5"/>
                  <a:gd name="T21" fmla="*/ 0 h 2"/>
                  <a:gd name="T22" fmla="*/ 2 w 5"/>
                  <a:gd name="T23" fmla="*/ 0 h 2"/>
                  <a:gd name="T24" fmla="*/ 2 w 5"/>
                  <a:gd name="T25" fmla="*/ 0 h 2"/>
                  <a:gd name="T26" fmla="*/ 2 w 5"/>
                  <a:gd name="T27" fmla="*/ 0 h 2"/>
                  <a:gd name="T28" fmla="*/ 2 w 5"/>
                  <a:gd name="T29" fmla="*/ 0 h 2"/>
                  <a:gd name="T30" fmla="*/ 2 w 5"/>
                  <a:gd name="T31" fmla="*/ 0 h 2"/>
                  <a:gd name="T32" fmla="*/ 2 w 5"/>
                  <a:gd name="T33" fmla="*/ 0 h 2"/>
                  <a:gd name="T34" fmla="*/ 0 w 5"/>
                  <a:gd name="T35" fmla="*/ 0 h 2"/>
                  <a:gd name="T36" fmla="*/ 0 w 5"/>
                  <a:gd name="T37" fmla="*/ 0 h 2"/>
                  <a:gd name="T38" fmla="*/ 0 w 5"/>
                  <a:gd name="T39" fmla="*/ 0 h 2"/>
                  <a:gd name="T40" fmla="*/ 5 w 5"/>
                  <a:gd name="T41" fmla="*/ 2 h 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"/>
                  <a:gd name="T65" fmla="*/ 5 w 5"/>
                  <a:gd name="T66" fmla="*/ 2 h 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">
                    <a:moveTo>
                      <a:pt x="5" y="2"/>
                    </a:moveTo>
                    <a:lnTo>
                      <a:pt x="2" y="2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491" name="Freeform 4461"/>
              <p:cNvSpPr>
                <a:spLocks/>
              </p:cNvSpPr>
              <p:nvPr/>
            </p:nvSpPr>
            <p:spPr bwMode="auto">
              <a:xfrm>
                <a:off x="2253" y="3520"/>
                <a:ext cx="47" cy="50"/>
              </a:xfrm>
              <a:custGeom>
                <a:avLst/>
                <a:gdLst>
                  <a:gd name="T0" fmla="*/ 0 w 47"/>
                  <a:gd name="T1" fmla="*/ 37 h 50"/>
                  <a:gd name="T2" fmla="*/ 0 w 47"/>
                  <a:gd name="T3" fmla="*/ 37 h 50"/>
                  <a:gd name="T4" fmla="*/ 2 w 47"/>
                  <a:gd name="T5" fmla="*/ 45 h 50"/>
                  <a:gd name="T6" fmla="*/ 10 w 47"/>
                  <a:gd name="T7" fmla="*/ 50 h 50"/>
                  <a:gd name="T8" fmla="*/ 15 w 47"/>
                  <a:gd name="T9" fmla="*/ 50 h 50"/>
                  <a:gd name="T10" fmla="*/ 23 w 47"/>
                  <a:gd name="T11" fmla="*/ 50 h 50"/>
                  <a:gd name="T12" fmla="*/ 31 w 47"/>
                  <a:gd name="T13" fmla="*/ 45 h 50"/>
                  <a:gd name="T14" fmla="*/ 36 w 47"/>
                  <a:gd name="T15" fmla="*/ 37 h 50"/>
                  <a:gd name="T16" fmla="*/ 41 w 47"/>
                  <a:gd name="T17" fmla="*/ 29 h 50"/>
                  <a:gd name="T18" fmla="*/ 47 w 47"/>
                  <a:gd name="T19" fmla="*/ 19 h 50"/>
                  <a:gd name="T20" fmla="*/ 44 w 47"/>
                  <a:gd name="T21" fmla="*/ 11 h 50"/>
                  <a:gd name="T22" fmla="*/ 41 w 47"/>
                  <a:gd name="T23" fmla="*/ 3 h 50"/>
                  <a:gd name="T24" fmla="*/ 39 w 47"/>
                  <a:gd name="T25" fmla="*/ 0 h 50"/>
                  <a:gd name="T26" fmla="*/ 34 w 47"/>
                  <a:gd name="T27" fmla="*/ 0 h 50"/>
                  <a:gd name="T28" fmla="*/ 36 w 47"/>
                  <a:gd name="T29" fmla="*/ 0 h 50"/>
                  <a:gd name="T30" fmla="*/ 39 w 47"/>
                  <a:gd name="T31" fmla="*/ 3 h 50"/>
                  <a:gd name="T32" fmla="*/ 41 w 47"/>
                  <a:gd name="T33" fmla="*/ 11 h 50"/>
                  <a:gd name="T34" fmla="*/ 44 w 47"/>
                  <a:gd name="T35" fmla="*/ 19 h 50"/>
                  <a:gd name="T36" fmla="*/ 41 w 47"/>
                  <a:gd name="T37" fmla="*/ 27 h 50"/>
                  <a:gd name="T38" fmla="*/ 34 w 47"/>
                  <a:gd name="T39" fmla="*/ 34 h 50"/>
                  <a:gd name="T40" fmla="*/ 28 w 47"/>
                  <a:gd name="T41" fmla="*/ 42 h 50"/>
                  <a:gd name="T42" fmla="*/ 21 w 47"/>
                  <a:gd name="T43" fmla="*/ 47 h 50"/>
                  <a:gd name="T44" fmla="*/ 15 w 47"/>
                  <a:gd name="T45" fmla="*/ 47 h 50"/>
                  <a:gd name="T46" fmla="*/ 10 w 47"/>
                  <a:gd name="T47" fmla="*/ 47 h 50"/>
                  <a:gd name="T48" fmla="*/ 2 w 47"/>
                  <a:gd name="T49" fmla="*/ 42 h 50"/>
                  <a:gd name="T50" fmla="*/ 0 w 47"/>
                  <a:gd name="T51" fmla="*/ 37 h 5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7"/>
                  <a:gd name="T79" fmla="*/ 0 h 50"/>
                  <a:gd name="T80" fmla="*/ 47 w 47"/>
                  <a:gd name="T81" fmla="*/ 50 h 5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7" h="50">
                    <a:moveTo>
                      <a:pt x="0" y="37"/>
                    </a:moveTo>
                    <a:lnTo>
                      <a:pt x="0" y="37"/>
                    </a:lnTo>
                    <a:lnTo>
                      <a:pt x="2" y="45"/>
                    </a:lnTo>
                    <a:lnTo>
                      <a:pt x="10" y="50"/>
                    </a:lnTo>
                    <a:lnTo>
                      <a:pt x="15" y="50"/>
                    </a:lnTo>
                    <a:lnTo>
                      <a:pt x="23" y="50"/>
                    </a:lnTo>
                    <a:lnTo>
                      <a:pt x="31" y="45"/>
                    </a:lnTo>
                    <a:lnTo>
                      <a:pt x="36" y="37"/>
                    </a:lnTo>
                    <a:lnTo>
                      <a:pt x="41" y="29"/>
                    </a:lnTo>
                    <a:lnTo>
                      <a:pt x="47" y="19"/>
                    </a:lnTo>
                    <a:lnTo>
                      <a:pt x="44" y="11"/>
                    </a:lnTo>
                    <a:lnTo>
                      <a:pt x="41" y="3"/>
                    </a:lnTo>
                    <a:lnTo>
                      <a:pt x="39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9" y="3"/>
                    </a:lnTo>
                    <a:lnTo>
                      <a:pt x="41" y="11"/>
                    </a:lnTo>
                    <a:lnTo>
                      <a:pt x="44" y="19"/>
                    </a:lnTo>
                    <a:lnTo>
                      <a:pt x="41" y="27"/>
                    </a:lnTo>
                    <a:lnTo>
                      <a:pt x="34" y="34"/>
                    </a:lnTo>
                    <a:lnTo>
                      <a:pt x="28" y="42"/>
                    </a:lnTo>
                    <a:lnTo>
                      <a:pt x="21" y="47"/>
                    </a:lnTo>
                    <a:lnTo>
                      <a:pt x="15" y="47"/>
                    </a:lnTo>
                    <a:lnTo>
                      <a:pt x="10" y="47"/>
                    </a:lnTo>
                    <a:lnTo>
                      <a:pt x="2" y="42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BFD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</p:grpSp>
        <p:sp>
          <p:nvSpPr>
            <p:cNvPr id="15442" name="Rectangle 4463"/>
            <p:cNvSpPr>
              <a:spLocks noChangeArrowheads="1"/>
            </p:cNvSpPr>
            <p:nvPr/>
          </p:nvSpPr>
          <p:spPr bwMode="auto">
            <a:xfrm>
              <a:off x="1687" y="2930"/>
              <a:ext cx="773" cy="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5443" name="Rectangle 4464"/>
            <p:cNvSpPr>
              <a:spLocks noChangeArrowheads="1"/>
            </p:cNvSpPr>
            <p:nvPr/>
          </p:nvSpPr>
          <p:spPr bwMode="auto">
            <a:xfrm>
              <a:off x="1859" y="2942"/>
              <a:ext cx="52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r>
                <a:rPr lang="ru-RU" altLang="de-DE" sz="1400" dirty="0">
                  <a:solidFill>
                    <a:srgbClr val="000000"/>
                  </a:solidFill>
                </a:rPr>
                <a:t>Финансы </a:t>
              </a:r>
              <a:r>
                <a:rPr lang="en-US" altLang="de-DE" sz="1400" dirty="0">
                  <a:solidFill>
                    <a:srgbClr val="000000"/>
                  </a:solidFill>
                </a:rPr>
                <a:t>&amp;</a:t>
              </a:r>
              <a:endParaRPr lang="en-GB" altLang="de-DE" sz="1400" dirty="0">
                <a:solidFill>
                  <a:srgbClr val="000000"/>
                </a:solidFill>
              </a:endParaRPr>
            </a:p>
          </p:txBody>
        </p:sp>
        <p:sp>
          <p:nvSpPr>
            <p:cNvPr id="15444" name="Rectangle 4465"/>
            <p:cNvSpPr>
              <a:spLocks noChangeArrowheads="1"/>
            </p:cNvSpPr>
            <p:nvPr/>
          </p:nvSpPr>
          <p:spPr bwMode="auto">
            <a:xfrm>
              <a:off x="1837" y="3052"/>
              <a:ext cx="583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r>
                <a:rPr lang="ru-RU" altLang="de-DE" sz="1400" dirty="0">
                  <a:solidFill>
                    <a:srgbClr val="000000"/>
                  </a:solidFill>
                </a:rPr>
                <a:t>Бухгалтерия</a:t>
              </a:r>
              <a:endParaRPr lang="en-GB" altLang="de-DE" sz="1400" dirty="0">
                <a:solidFill>
                  <a:srgbClr val="000000"/>
                </a:solidFill>
              </a:endParaRPr>
            </a:p>
          </p:txBody>
        </p:sp>
        <p:grpSp>
          <p:nvGrpSpPr>
            <p:cNvPr id="15445" name="Group 4631"/>
            <p:cNvGrpSpPr>
              <a:grpSpLocks/>
            </p:cNvGrpSpPr>
            <p:nvPr/>
          </p:nvGrpSpPr>
          <p:grpSpPr bwMode="auto">
            <a:xfrm>
              <a:off x="1845" y="3190"/>
              <a:ext cx="588" cy="419"/>
              <a:chOff x="1845" y="3190"/>
              <a:chExt cx="588" cy="419"/>
            </a:xfrm>
          </p:grpSpPr>
          <p:sp>
            <p:nvSpPr>
              <p:cNvPr id="16162" name="Freeform 4466"/>
              <p:cNvSpPr>
                <a:spLocks/>
              </p:cNvSpPr>
              <p:nvPr/>
            </p:nvSpPr>
            <p:spPr bwMode="auto">
              <a:xfrm>
                <a:off x="2145" y="3366"/>
                <a:ext cx="58" cy="34"/>
              </a:xfrm>
              <a:custGeom>
                <a:avLst/>
                <a:gdLst>
                  <a:gd name="T0" fmla="*/ 55 w 58"/>
                  <a:gd name="T1" fmla="*/ 0 h 34"/>
                  <a:gd name="T2" fmla="*/ 55 w 58"/>
                  <a:gd name="T3" fmla="*/ 0 h 34"/>
                  <a:gd name="T4" fmla="*/ 47 w 58"/>
                  <a:gd name="T5" fmla="*/ 2 h 34"/>
                  <a:gd name="T6" fmla="*/ 42 w 58"/>
                  <a:gd name="T7" fmla="*/ 5 h 34"/>
                  <a:gd name="T8" fmla="*/ 34 w 58"/>
                  <a:gd name="T9" fmla="*/ 10 h 34"/>
                  <a:gd name="T10" fmla="*/ 27 w 58"/>
                  <a:gd name="T11" fmla="*/ 13 h 34"/>
                  <a:gd name="T12" fmla="*/ 21 w 58"/>
                  <a:gd name="T13" fmla="*/ 18 h 34"/>
                  <a:gd name="T14" fmla="*/ 13 w 58"/>
                  <a:gd name="T15" fmla="*/ 23 h 34"/>
                  <a:gd name="T16" fmla="*/ 8 w 58"/>
                  <a:gd name="T17" fmla="*/ 29 h 34"/>
                  <a:gd name="T18" fmla="*/ 0 w 58"/>
                  <a:gd name="T19" fmla="*/ 31 h 34"/>
                  <a:gd name="T20" fmla="*/ 3 w 58"/>
                  <a:gd name="T21" fmla="*/ 34 h 34"/>
                  <a:gd name="T22" fmla="*/ 11 w 58"/>
                  <a:gd name="T23" fmla="*/ 31 h 34"/>
                  <a:gd name="T24" fmla="*/ 16 w 58"/>
                  <a:gd name="T25" fmla="*/ 26 h 34"/>
                  <a:gd name="T26" fmla="*/ 24 w 58"/>
                  <a:gd name="T27" fmla="*/ 21 h 34"/>
                  <a:gd name="T28" fmla="*/ 29 w 58"/>
                  <a:gd name="T29" fmla="*/ 18 h 34"/>
                  <a:gd name="T30" fmla="*/ 37 w 58"/>
                  <a:gd name="T31" fmla="*/ 13 h 34"/>
                  <a:gd name="T32" fmla="*/ 42 w 58"/>
                  <a:gd name="T33" fmla="*/ 8 h 34"/>
                  <a:gd name="T34" fmla="*/ 50 w 58"/>
                  <a:gd name="T35" fmla="*/ 5 h 34"/>
                  <a:gd name="T36" fmla="*/ 58 w 58"/>
                  <a:gd name="T37" fmla="*/ 2 h 34"/>
                  <a:gd name="T38" fmla="*/ 58 w 58"/>
                  <a:gd name="T39" fmla="*/ 2 h 34"/>
                  <a:gd name="T40" fmla="*/ 55 w 58"/>
                  <a:gd name="T41" fmla="*/ 0 h 3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8"/>
                  <a:gd name="T64" fmla="*/ 0 h 34"/>
                  <a:gd name="T65" fmla="*/ 58 w 58"/>
                  <a:gd name="T66" fmla="*/ 34 h 3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8" h="34">
                    <a:moveTo>
                      <a:pt x="55" y="0"/>
                    </a:moveTo>
                    <a:lnTo>
                      <a:pt x="55" y="0"/>
                    </a:lnTo>
                    <a:lnTo>
                      <a:pt x="47" y="2"/>
                    </a:lnTo>
                    <a:lnTo>
                      <a:pt x="42" y="5"/>
                    </a:lnTo>
                    <a:lnTo>
                      <a:pt x="34" y="10"/>
                    </a:lnTo>
                    <a:lnTo>
                      <a:pt x="27" y="13"/>
                    </a:lnTo>
                    <a:lnTo>
                      <a:pt x="21" y="18"/>
                    </a:lnTo>
                    <a:lnTo>
                      <a:pt x="13" y="23"/>
                    </a:lnTo>
                    <a:lnTo>
                      <a:pt x="8" y="29"/>
                    </a:lnTo>
                    <a:lnTo>
                      <a:pt x="0" y="31"/>
                    </a:lnTo>
                    <a:lnTo>
                      <a:pt x="3" y="34"/>
                    </a:lnTo>
                    <a:lnTo>
                      <a:pt x="11" y="31"/>
                    </a:lnTo>
                    <a:lnTo>
                      <a:pt x="16" y="26"/>
                    </a:lnTo>
                    <a:lnTo>
                      <a:pt x="24" y="21"/>
                    </a:lnTo>
                    <a:lnTo>
                      <a:pt x="29" y="18"/>
                    </a:lnTo>
                    <a:lnTo>
                      <a:pt x="37" y="13"/>
                    </a:lnTo>
                    <a:lnTo>
                      <a:pt x="42" y="8"/>
                    </a:lnTo>
                    <a:lnTo>
                      <a:pt x="50" y="5"/>
                    </a:lnTo>
                    <a:lnTo>
                      <a:pt x="58" y="2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63" name="Freeform 4467"/>
              <p:cNvSpPr>
                <a:spLocks/>
              </p:cNvSpPr>
              <p:nvPr/>
            </p:nvSpPr>
            <p:spPr bwMode="auto">
              <a:xfrm>
                <a:off x="2200" y="3363"/>
                <a:ext cx="47" cy="8"/>
              </a:xfrm>
              <a:custGeom>
                <a:avLst/>
                <a:gdLst>
                  <a:gd name="T0" fmla="*/ 47 w 47"/>
                  <a:gd name="T1" fmla="*/ 5 h 8"/>
                  <a:gd name="T2" fmla="*/ 47 w 47"/>
                  <a:gd name="T3" fmla="*/ 5 h 8"/>
                  <a:gd name="T4" fmla="*/ 42 w 47"/>
                  <a:gd name="T5" fmla="*/ 3 h 8"/>
                  <a:gd name="T6" fmla="*/ 37 w 47"/>
                  <a:gd name="T7" fmla="*/ 3 h 8"/>
                  <a:gd name="T8" fmla="*/ 32 w 47"/>
                  <a:gd name="T9" fmla="*/ 0 h 8"/>
                  <a:gd name="T10" fmla="*/ 24 w 47"/>
                  <a:gd name="T11" fmla="*/ 0 h 8"/>
                  <a:gd name="T12" fmla="*/ 19 w 47"/>
                  <a:gd name="T13" fmla="*/ 0 h 8"/>
                  <a:gd name="T14" fmla="*/ 13 w 47"/>
                  <a:gd name="T15" fmla="*/ 0 h 8"/>
                  <a:gd name="T16" fmla="*/ 8 w 47"/>
                  <a:gd name="T17" fmla="*/ 0 h 8"/>
                  <a:gd name="T18" fmla="*/ 0 w 47"/>
                  <a:gd name="T19" fmla="*/ 3 h 8"/>
                  <a:gd name="T20" fmla="*/ 3 w 47"/>
                  <a:gd name="T21" fmla="*/ 5 h 8"/>
                  <a:gd name="T22" fmla="*/ 8 w 47"/>
                  <a:gd name="T23" fmla="*/ 5 h 8"/>
                  <a:gd name="T24" fmla="*/ 13 w 47"/>
                  <a:gd name="T25" fmla="*/ 3 h 8"/>
                  <a:gd name="T26" fmla="*/ 19 w 47"/>
                  <a:gd name="T27" fmla="*/ 3 h 8"/>
                  <a:gd name="T28" fmla="*/ 24 w 47"/>
                  <a:gd name="T29" fmla="*/ 3 h 8"/>
                  <a:gd name="T30" fmla="*/ 32 w 47"/>
                  <a:gd name="T31" fmla="*/ 5 h 8"/>
                  <a:gd name="T32" fmla="*/ 37 w 47"/>
                  <a:gd name="T33" fmla="*/ 5 h 8"/>
                  <a:gd name="T34" fmla="*/ 42 w 47"/>
                  <a:gd name="T35" fmla="*/ 5 h 8"/>
                  <a:gd name="T36" fmla="*/ 47 w 47"/>
                  <a:gd name="T37" fmla="*/ 8 h 8"/>
                  <a:gd name="T38" fmla="*/ 47 w 47"/>
                  <a:gd name="T39" fmla="*/ 8 h 8"/>
                  <a:gd name="T40" fmla="*/ 47 w 47"/>
                  <a:gd name="T41" fmla="*/ 5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7"/>
                  <a:gd name="T64" fmla="*/ 0 h 8"/>
                  <a:gd name="T65" fmla="*/ 47 w 47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7" h="8">
                    <a:moveTo>
                      <a:pt x="47" y="5"/>
                    </a:moveTo>
                    <a:lnTo>
                      <a:pt x="47" y="5"/>
                    </a:lnTo>
                    <a:lnTo>
                      <a:pt x="42" y="3"/>
                    </a:lnTo>
                    <a:lnTo>
                      <a:pt x="37" y="3"/>
                    </a:lnTo>
                    <a:lnTo>
                      <a:pt x="32" y="0"/>
                    </a:lnTo>
                    <a:lnTo>
                      <a:pt x="24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0" y="3"/>
                    </a:lnTo>
                    <a:lnTo>
                      <a:pt x="3" y="5"/>
                    </a:lnTo>
                    <a:lnTo>
                      <a:pt x="8" y="5"/>
                    </a:lnTo>
                    <a:lnTo>
                      <a:pt x="13" y="3"/>
                    </a:lnTo>
                    <a:lnTo>
                      <a:pt x="19" y="3"/>
                    </a:lnTo>
                    <a:lnTo>
                      <a:pt x="24" y="3"/>
                    </a:lnTo>
                    <a:lnTo>
                      <a:pt x="32" y="5"/>
                    </a:lnTo>
                    <a:lnTo>
                      <a:pt x="37" y="5"/>
                    </a:lnTo>
                    <a:lnTo>
                      <a:pt x="42" y="5"/>
                    </a:lnTo>
                    <a:lnTo>
                      <a:pt x="47" y="8"/>
                    </a:lnTo>
                    <a:lnTo>
                      <a:pt x="47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64" name="Freeform 4468"/>
              <p:cNvSpPr>
                <a:spLocks/>
              </p:cNvSpPr>
              <p:nvPr/>
            </p:nvSpPr>
            <p:spPr bwMode="auto">
              <a:xfrm>
                <a:off x="2247" y="3368"/>
                <a:ext cx="27" cy="21"/>
              </a:xfrm>
              <a:custGeom>
                <a:avLst/>
                <a:gdLst>
                  <a:gd name="T0" fmla="*/ 27 w 27"/>
                  <a:gd name="T1" fmla="*/ 19 h 21"/>
                  <a:gd name="T2" fmla="*/ 27 w 27"/>
                  <a:gd name="T3" fmla="*/ 19 h 21"/>
                  <a:gd name="T4" fmla="*/ 27 w 27"/>
                  <a:gd name="T5" fmla="*/ 16 h 21"/>
                  <a:gd name="T6" fmla="*/ 24 w 27"/>
                  <a:gd name="T7" fmla="*/ 14 h 21"/>
                  <a:gd name="T8" fmla="*/ 21 w 27"/>
                  <a:gd name="T9" fmla="*/ 11 h 21"/>
                  <a:gd name="T10" fmla="*/ 16 w 27"/>
                  <a:gd name="T11" fmla="*/ 8 h 21"/>
                  <a:gd name="T12" fmla="*/ 13 w 27"/>
                  <a:gd name="T13" fmla="*/ 6 h 21"/>
                  <a:gd name="T14" fmla="*/ 8 w 27"/>
                  <a:gd name="T15" fmla="*/ 3 h 21"/>
                  <a:gd name="T16" fmla="*/ 6 w 27"/>
                  <a:gd name="T17" fmla="*/ 0 h 21"/>
                  <a:gd name="T18" fmla="*/ 0 w 27"/>
                  <a:gd name="T19" fmla="*/ 0 h 21"/>
                  <a:gd name="T20" fmla="*/ 0 w 27"/>
                  <a:gd name="T21" fmla="*/ 3 h 21"/>
                  <a:gd name="T22" fmla="*/ 3 w 27"/>
                  <a:gd name="T23" fmla="*/ 6 h 21"/>
                  <a:gd name="T24" fmla="*/ 8 w 27"/>
                  <a:gd name="T25" fmla="*/ 6 h 21"/>
                  <a:gd name="T26" fmla="*/ 11 w 27"/>
                  <a:gd name="T27" fmla="*/ 8 h 21"/>
                  <a:gd name="T28" fmla="*/ 13 w 27"/>
                  <a:gd name="T29" fmla="*/ 11 h 21"/>
                  <a:gd name="T30" fmla="*/ 19 w 27"/>
                  <a:gd name="T31" fmla="*/ 14 h 21"/>
                  <a:gd name="T32" fmla="*/ 21 w 27"/>
                  <a:gd name="T33" fmla="*/ 16 h 21"/>
                  <a:gd name="T34" fmla="*/ 24 w 27"/>
                  <a:gd name="T35" fmla="*/ 19 h 21"/>
                  <a:gd name="T36" fmla="*/ 24 w 27"/>
                  <a:gd name="T37" fmla="*/ 21 h 21"/>
                  <a:gd name="T38" fmla="*/ 24 w 27"/>
                  <a:gd name="T39" fmla="*/ 21 h 21"/>
                  <a:gd name="T40" fmla="*/ 27 w 27"/>
                  <a:gd name="T41" fmla="*/ 19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7"/>
                  <a:gd name="T64" fmla="*/ 0 h 21"/>
                  <a:gd name="T65" fmla="*/ 27 w 27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7" h="21">
                    <a:moveTo>
                      <a:pt x="27" y="19"/>
                    </a:moveTo>
                    <a:lnTo>
                      <a:pt x="27" y="19"/>
                    </a:lnTo>
                    <a:lnTo>
                      <a:pt x="27" y="16"/>
                    </a:lnTo>
                    <a:lnTo>
                      <a:pt x="24" y="14"/>
                    </a:lnTo>
                    <a:lnTo>
                      <a:pt x="21" y="11"/>
                    </a:lnTo>
                    <a:lnTo>
                      <a:pt x="16" y="8"/>
                    </a:lnTo>
                    <a:lnTo>
                      <a:pt x="13" y="6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3" y="6"/>
                    </a:lnTo>
                    <a:lnTo>
                      <a:pt x="8" y="6"/>
                    </a:lnTo>
                    <a:lnTo>
                      <a:pt x="11" y="8"/>
                    </a:lnTo>
                    <a:lnTo>
                      <a:pt x="13" y="11"/>
                    </a:lnTo>
                    <a:lnTo>
                      <a:pt x="19" y="14"/>
                    </a:lnTo>
                    <a:lnTo>
                      <a:pt x="21" y="16"/>
                    </a:lnTo>
                    <a:lnTo>
                      <a:pt x="24" y="19"/>
                    </a:lnTo>
                    <a:lnTo>
                      <a:pt x="24" y="21"/>
                    </a:lnTo>
                    <a:lnTo>
                      <a:pt x="27" y="1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65" name="Freeform 4469"/>
              <p:cNvSpPr>
                <a:spLocks/>
              </p:cNvSpPr>
              <p:nvPr/>
            </p:nvSpPr>
            <p:spPr bwMode="auto">
              <a:xfrm>
                <a:off x="2263" y="3387"/>
                <a:ext cx="13" cy="23"/>
              </a:xfrm>
              <a:custGeom>
                <a:avLst/>
                <a:gdLst>
                  <a:gd name="T0" fmla="*/ 3 w 13"/>
                  <a:gd name="T1" fmla="*/ 23 h 23"/>
                  <a:gd name="T2" fmla="*/ 3 w 13"/>
                  <a:gd name="T3" fmla="*/ 23 h 23"/>
                  <a:gd name="T4" fmla="*/ 5 w 13"/>
                  <a:gd name="T5" fmla="*/ 21 h 23"/>
                  <a:gd name="T6" fmla="*/ 5 w 13"/>
                  <a:gd name="T7" fmla="*/ 18 h 23"/>
                  <a:gd name="T8" fmla="*/ 8 w 13"/>
                  <a:gd name="T9" fmla="*/ 15 h 23"/>
                  <a:gd name="T10" fmla="*/ 8 w 13"/>
                  <a:gd name="T11" fmla="*/ 13 h 23"/>
                  <a:gd name="T12" fmla="*/ 11 w 13"/>
                  <a:gd name="T13" fmla="*/ 10 h 23"/>
                  <a:gd name="T14" fmla="*/ 13 w 13"/>
                  <a:gd name="T15" fmla="*/ 8 h 23"/>
                  <a:gd name="T16" fmla="*/ 13 w 13"/>
                  <a:gd name="T17" fmla="*/ 5 h 23"/>
                  <a:gd name="T18" fmla="*/ 11 w 13"/>
                  <a:gd name="T19" fmla="*/ 0 h 23"/>
                  <a:gd name="T20" fmla="*/ 8 w 13"/>
                  <a:gd name="T21" fmla="*/ 2 h 23"/>
                  <a:gd name="T22" fmla="*/ 8 w 13"/>
                  <a:gd name="T23" fmla="*/ 5 h 23"/>
                  <a:gd name="T24" fmla="*/ 8 w 13"/>
                  <a:gd name="T25" fmla="*/ 5 h 23"/>
                  <a:gd name="T26" fmla="*/ 8 w 13"/>
                  <a:gd name="T27" fmla="*/ 8 h 23"/>
                  <a:gd name="T28" fmla="*/ 5 w 13"/>
                  <a:gd name="T29" fmla="*/ 10 h 23"/>
                  <a:gd name="T30" fmla="*/ 5 w 13"/>
                  <a:gd name="T31" fmla="*/ 13 h 23"/>
                  <a:gd name="T32" fmla="*/ 3 w 13"/>
                  <a:gd name="T33" fmla="*/ 15 h 23"/>
                  <a:gd name="T34" fmla="*/ 0 w 13"/>
                  <a:gd name="T35" fmla="*/ 18 h 23"/>
                  <a:gd name="T36" fmla="*/ 0 w 13"/>
                  <a:gd name="T37" fmla="*/ 21 h 23"/>
                  <a:gd name="T38" fmla="*/ 0 w 13"/>
                  <a:gd name="T39" fmla="*/ 21 h 23"/>
                  <a:gd name="T40" fmla="*/ 3 w 13"/>
                  <a:gd name="T41" fmla="*/ 23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3"/>
                  <a:gd name="T65" fmla="*/ 13 w 13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3">
                    <a:moveTo>
                      <a:pt x="3" y="23"/>
                    </a:moveTo>
                    <a:lnTo>
                      <a:pt x="3" y="23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8" y="15"/>
                    </a:lnTo>
                    <a:lnTo>
                      <a:pt x="8" y="13"/>
                    </a:lnTo>
                    <a:lnTo>
                      <a:pt x="11" y="10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1" y="0"/>
                    </a:lnTo>
                    <a:lnTo>
                      <a:pt x="8" y="2"/>
                    </a:lnTo>
                    <a:lnTo>
                      <a:pt x="8" y="5"/>
                    </a:lnTo>
                    <a:lnTo>
                      <a:pt x="8" y="8"/>
                    </a:lnTo>
                    <a:lnTo>
                      <a:pt x="5" y="10"/>
                    </a:lnTo>
                    <a:lnTo>
                      <a:pt x="5" y="13"/>
                    </a:lnTo>
                    <a:lnTo>
                      <a:pt x="3" y="15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66" name="Freeform 4470"/>
              <p:cNvSpPr>
                <a:spLocks/>
              </p:cNvSpPr>
              <p:nvPr/>
            </p:nvSpPr>
            <p:spPr bwMode="auto">
              <a:xfrm>
                <a:off x="2258" y="3408"/>
                <a:ext cx="8" cy="23"/>
              </a:xfrm>
              <a:custGeom>
                <a:avLst/>
                <a:gdLst>
                  <a:gd name="T0" fmla="*/ 5 w 8"/>
                  <a:gd name="T1" fmla="*/ 21 h 23"/>
                  <a:gd name="T2" fmla="*/ 5 w 8"/>
                  <a:gd name="T3" fmla="*/ 21 h 23"/>
                  <a:gd name="T4" fmla="*/ 5 w 8"/>
                  <a:gd name="T5" fmla="*/ 21 h 23"/>
                  <a:gd name="T6" fmla="*/ 5 w 8"/>
                  <a:gd name="T7" fmla="*/ 18 h 23"/>
                  <a:gd name="T8" fmla="*/ 5 w 8"/>
                  <a:gd name="T9" fmla="*/ 15 h 23"/>
                  <a:gd name="T10" fmla="*/ 5 w 8"/>
                  <a:gd name="T11" fmla="*/ 13 h 23"/>
                  <a:gd name="T12" fmla="*/ 5 w 8"/>
                  <a:gd name="T13" fmla="*/ 10 h 23"/>
                  <a:gd name="T14" fmla="*/ 5 w 8"/>
                  <a:gd name="T15" fmla="*/ 8 h 23"/>
                  <a:gd name="T16" fmla="*/ 8 w 8"/>
                  <a:gd name="T17" fmla="*/ 5 h 23"/>
                  <a:gd name="T18" fmla="*/ 8 w 8"/>
                  <a:gd name="T19" fmla="*/ 2 h 23"/>
                  <a:gd name="T20" fmla="*/ 5 w 8"/>
                  <a:gd name="T21" fmla="*/ 0 h 23"/>
                  <a:gd name="T22" fmla="*/ 5 w 8"/>
                  <a:gd name="T23" fmla="*/ 2 h 23"/>
                  <a:gd name="T24" fmla="*/ 2 w 8"/>
                  <a:gd name="T25" fmla="*/ 8 h 23"/>
                  <a:gd name="T26" fmla="*/ 2 w 8"/>
                  <a:gd name="T27" fmla="*/ 10 h 23"/>
                  <a:gd name="T28" fmla="*/ 0 w 8"/>
                  <a:gd name="T29" fmla="*/ 13 h 23"/>
                  <a:gd name="T30" fmla="*/ 0 w 8"/>
                  <a:gd name="T31" fmla="*/ 15 h 23"/>
                  <a:gd name="T32" fmla="*/ 0 w 8"/>
                  <a:gd name="T33" fmla="*/ 18 h 23"/>
                  <a:gd name="T34" fmla="*/ 2 w 8"/>
                  <a:gd name="T35" fmla="*/ 21 h 23"/>
                  <a:gd name="T36" fmla="*/ 2 w 8"/>
                  <a:gd name="T37" fmla="*/ 23 h 23"/>
                  <a:gd name="T38" fmla="*/ 2 w 8"/>
                  <a:gd name="T39" fmla="*/ 23 h 23"/>
                  <a:gd name="T40" fmla="*/ 5 w 8"/>
                  <a:gd name="T41" fmla="*/ 21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23"/>
                  <a:gd name="T65" fmla="*/ 8 w 8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23">
                    <a:moveTo>
                      <a:pt x="5" y="21"/>
                    </a:moveTo>
                    <a:lnTo>
                      <a:pt x="5" y="21"/>
                    </a:lnTo>
                    <a:lnTo>
                      <a:pt x="5" y="18"/>
                    </a:lnTo>
                    <a:lnTo>
                      <a:pt x="5" y="15"/>
                    </a:lnTo>
                    <a:lnTo>
                      <a:pt x="5" y="13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2" y="8"/>
                    </a:lnTo>
                    <a:lnTo>
                      <a:pt x="2" y="10"/>
                    </a:lnTo>
                    <a:lnTo>
                      <a:pt x="0" y="13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2" y="21"/>
                    </a:lnTo>
                    <a:lnTo>
                      <a:pt x="2" y="23"/>
                    </a:lnTo>
                    <a:lnTo>
                      <a:pt x="5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67" name="Freeform 4471"/>
              <p:cNvSpPr>
                <a:spLocks/>
              </p:cNvSpPr>
              <p:nvPr/>
            </p:nvSpPr>
            <p:spPr bwMode="auto">
              <a:xfrm>
                <a:off x="2260" y="3426"/>
                <a:ext cx="34" cy="8"/>
              </a:xfrm>
              <a:custGeom>
                <a:avLst/>
                <a:gdLst>
                  <a:gd name="T0" fmla="*/ 34 w 34"/>
                  <a:gd name="T1" fmla="*/ 0 h 8"/>
                  <a:gd name="T2" fmla="*/ 34 w 34"/>
                  <a:gd name="T3" fmla="*/ 0 h 8"/>
                  <a:gd name="T4" fmla="*/ 29 w 34"/>
                  <a:gd name="T5" fmla="*/ 3 h 8"/>
                  <a:gd name="T6" fmla="*/ 27 w 34"/>
                  <a:gd name="T7" fmla="*/ 3 h 8"/>
                  <a:gd name="T8" fmla="*/ 21 w 34"/>
                  <a:gd name="T9" fmla="*/ 3 h 8"/>
                  <a:gd name="T10" fmla="*/ 16 w 34"/>
                  <a:gd name="T11" fmla="*/ 5 h 8"/>
                  <a:gd name="T12" fmla="*/ 14 w 34"/>
                  <a:gd name="T13" fmla="*/ 5 h 8"/>
                  <a:gd name="T14" fmla="*/ 11 w 34"/>
                  <a:gd name="T15" fmla="*/ 5 h 8"/>
                  <a:gd name="T16" fmla="*/ 6 w 34"/>
                  <a:gd name="T17" fmla="*/ 5 h 8"/>
                  <a:gd name="T18" fmla="*/ 3 w 34"/>
                  <a:gd name="T19" fmla="*/ 3 h 8"/>
                  <a:gd name="T20" fmla="*/ 0 w 34"/>
                  <a:gd name="T21" fmla="*/ 5 h 8"/>
                  <a:gd name="T22" fmla="*/ 6 w 34"/>
                  <a:gd name="T23" fmla="*/ 8 h 8"/>
                  <a:gd name="T24" fmla="*/ 8 w 34"/>
                  <a:gd name="T25" fmla="*/ 8 h 8"/>
                  <a:gd name="T26" fmla="*/ 14 w 34"/>
                  <a:gd name="T27" fmla="*/ 8 h 8"/>
                  <a:gd name="T28" fmla="*/ 19 w 34"/>
                  <a:gd name="T29" fmla="*/ 8 h 8"/>
                  <a:gd name="T30" fmla="*/ 21 w 34"/>
                  <a:gd name="T31" fmla="*/ 8 h 8"/>
                  <a:gd name="T32" fmla="*/ 27 w 34"/>
                  <a:gd name="T33" fmla="*/ 5 h 8"/>
                  <a:gd name="T34" fmla="*/ 29 w 34"/>
                  <a:gd name="T35" fmla="*/ 5 h 8"/>
                  <a:gd name="T36" fmla="*/ 34 w 34"/>
                  <a:gd name="T37" fmla="*/ 5 h 8"/>
                  <a:gd name="T38" fmla="*/ 34 w 34"/>
                  <a:gd name="T39" fmla="*/ 5 h 8"/>
                  <a:gd name="T40" fmla="*/ 34 w 34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8"/>
                  <a:gd name="T65" fmla="*/ 34 w 34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8">
                    <a:moveTo>
                      <a:pt x="34" y="0"/>
                    </a:moveTo>
                    <a:lnTo>
                      <a:pt x="34" y="0"/>
                    </a:lnTo>
                    <a:lnTo>
                      <a:pt x="29" y="3"/>
                    </a:lnTo>
                    <a:lnTo>
                      <a:pt x="27" y="3"/>
                    </a:lnTo>
                    <a:lnTo>
                      <a:pt x="21" y="3"/>
                    </a:lnTo>
                    <a:lnTo>
                      <a:pt x="16" y="5"/>
                    </a:lnTo>
                    <a:lnTo>
                      <a:pt x="14" y="5"/>
                    </a:lnTo>
                    <a:lnTo>
                      <a:pt x="11" y="5"/>
                    </a:lnTo>
                    <a:lnTo>
                      <a:pt x="6" y="5"/>
                    </a:lnTo>
                    <a:lnTo>
                      <a:pt x="3" y="3"/>
                    </a:lnTo>
                    <a:lnTo>
                      <a:pt x="0" y="5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4" y="8"/>
                    </a:lnTo>
                    <a:lnTo>
                      <a:pt x="19" y="8"/>
                    </a:lnTo>
                    <a:lnTo>
                      <a:pt x="21" y="8"/>
                    </a:lnTo>
                    <a:lnTo>
                      <a:pt x="27" y="5"/>
                    </a:lnTo>
                    <a:lnTo>
                      <a:pt x="29" y="5"/>
                    </a:lnTo>
                    <a:lnTo>
                      <a:pt x="34" y="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68" name="Freeform 4472"/>
              <p:cNvSpPr>
                <a:spLocks/>
              </p:cNvSpPr>
              <p:nvPr/>
            </p:nvSpPr>
            <p:spPr bwMode="auto">
              <a:xfrm>
                <a:off x="2294" y="3416"/>
                <a:ext cx="34" cy="15"/>
              </a:xfrm>
              <a:custGeom>
                <a:avLst/>
                <a:gdLst>
                  <a:gd name="T0" fmla="*/ 34 w 34"/>
                  <a:gd name="T1" fmla="*/ 0 h 15"/>
                  <a:gd name="T2" fmla="*/ 34 w 34"/>
                  <a:gd name="T3" fmla="*/ 0 h 15"/>
                  <a:gd name="T4" fmla="*/ 29 w 34"/>
                  <a:gd name="T5" fmla="*/ 0 h 15"/>
                  <a:gd name="T6" fmla="*/ 24 w 34"/>
                  <a:gd name="T7" fmla="*/ 2 h 15"/>
                  <a:gd name="T8" fmla="*/ 21 w 34"/>
                  <a:gd name="T9" fmla="*/ 2 h 15"/>
                  <a:gd name="T10" fmla="*/ 16 w 34"/>
                  <a:gd name="T11" fmla="*/ 5 h 15"/>
                  <a:gd name="T12" fmla="*/ 11 w 34"/>
                  <a:gd name="T13" fmla="*/ 7 h 15"/>
                  <a:gd name="T14" fmla="*/ 8 w 34"/>
                  <a:gd name="T15" fmla="*/ 7 h 15"/>
                  <a:gd name="T16" fmla="*/ 3 w 34"/>
                  <a:gd name="T17" fmla="*/ 10 h 15"/>
                  <a:gd name="T18" fmla="*/ 0 w 34"/>
                  <a:gd name="T19" fmla="*/ 10 h 15"/>
                  <a:gd name="T20" fmla="*/ 0 w 34"/>
                  <a:gd name="T21" fmla="*/ 15 h 15"/>
                  <a:gd name="T22" fmla="*/ 6 w 34"/>
                  <a:gd name="T23" fmla="*/ 13 h 15"/>
                  <a:gd name="T24" fmla="*/ 8 w 34"/>
                  <a:gd name="T25" fmla="*/ 13 h 15"/>
                  <a:gd name="T26" fmla="*/ 14 w 34"/>
                  <a:gd name="T27" fmla="*/ 10 h 15"/>
                  <a:gd name="T28" fmla="*/ 16 w 34"/>
                  <a:gd name="T29" fmla="*/ 7 h 15"/>
                  <a:gd name="T30" fmla="*/ 21 w 34"/>
                  <a:gd name="T31" fmla="*/ 7 h 15"/>
                  <a:gd name="T32" fmla="*/ 27 w 34"/>
                  <a:gd name="T33" fmla="*/ 5 h 15"/>
                  <a:gd name="T34" fmla="*/ 29 w 34"/>
                  <a:gd name="T35" fmla="*/ 5 h 15"/>
                  <a:gd name="T36" fmla="*/ 34 w 34"/>
                  <a:gd name="T37" fmla="*/ 5 h 15"/>
                  <a:gd name="T38" fmla="*/ 34 w 34"/>
                  <a:gd name="T39" fmla="*/ 5 h 15"/>
                  <a:gd name="T40" fmla="*/ 34 w 34"/>
                  <a:gd name="T41" fmla="*/ 0 h 1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5"/>
                  <a:gd name="T65" fmla="*/ 34 w 34"/>
                  <a:gd name="T66" fmla="*/ 15 h 1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5">
                    <a:moveTo>
                      <a:pt x="34" y="0"/>
                    </a:moveTo>
                    <a:lnTo>
                      <a:pt x="34" y="0"/>
                    </a:lnTo>
                    <a:lnTo>
                      <a:pt x="29" y="0"/>
                    </a:lnTo>
                    <a:lnTo>
                      <a:pt x="24" y="2"/>
                    </a:lnTo>
                    <a:lnTo>
                      <a:pt x="21" y="2"/>
                    </a:lnTo>
                    <a:lnTo>
                      <a:pt x="16" y="5"/>
                    </a:lnTo>
                    <a:lnTo>
                      <a:pt x="11" y="7"/>
                    </a:lnTo>
                    <a:lnTo>
                      <a:pt x="8" y="7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6" y="13"/>
                    </a:lnTo>
                    <a:lnTo>
                      <a:pt x="8" y="13"/>
                    </a:lnTo>
                    <a:lnTo>
                      <a:pt x="14" y="10"/>
                    </a:lnTo>
                    <a:lnTo>
                      <a:pt x="16" y="7"/>
                    </a:lnTo>
                    <a:lnTo>
                      <a:pt x="21" y="7"/>
                    </a:lnTo>
                    <a:lnTo>
                      <a:pt x="27" y="5"/>
                    </a:lnTo>
                    <a:lnTo>
                      <a:pt x="29" y="5"/>
                    </a:lnTo>
                    <a:lnTo>
                      <a:pt x="34" y="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69" name="Freeform 4473"/>
              <p:cNvSpPr>
                <a:spLocks/>
              </p:cNvSpPr>
              <p:nvPr/>
            </p:nvSpPr>
            <p:spPr bwMode="auto">
              <a:xfrm>
                <a:off x="2328" y="3416"/>
                <a:ext cx="63" cy="13"/>
              </a:xfrm>
              <a:custGeom>
                <a:avLst/>
                <a:gdLst>
                  <a:gd name="T0" fmla="*/ 63 w 63"/>
                  <a:gd name="T1" fmla="*/ 7 h 13"/>
                  <a:gd name="T2" fmla="*/ 63 w 63"/>
                  <a:gd name="T3" fmla="*/ 7 h 13"/>
                  <a:gd name="T4" fmla="*/ 55 w 63"/>
                  <a:gd name="T5" fmla="*/ 5 h 13"/>
                  <a:gd name="T6" fmla="*/ 48 w 63"/>
                  <a:gd name="T7" fmla="*/ 2 h 13"/>
                  <a:gd name="T8" fmla="*/ 40 w 63"/>
                  <a:gd name="T9" fmla="*/ 0 h 13"/>
                  <a:gd name="T10" fmla="*/ 32 w 63"/>
                  <a:gd name="T11" fmla="*/ 0 h 13"/>
                  <a:gd name="T12" fmla="*/ 24 w 63"/>
                  <a:gd name="T13" fmla="*/ 0 h 13"/>
                  <a:gd name="T14" fmla="*/ 16 w 63"/>
                  <a:gd name="T15" fmla="*/ 0 h 13"/>
                  <a:gd name="T16" fmla="*/ 8 w 63"/>
                  <a:gd name="T17" fmla="*/ 0 h 13"/>
                  <a:gd name="T18" fmla="*/ 0 w 63"/>
                  <a:gd name="T19" fmla="*/ 0 h 13"/>
                  <a:gd name="T20" fmla="*/ 0 w 63"/>
                  <a:gd name="T21" fmla="*/ 5 h 13"/>
                  <a:gd name="T22" fmla="*/ 8 w 63"/>
                  <a:gd name="T23" fmla="*/ 2 h 13"/>
                  <a:gd name="T24" fmla="*/ 16 w 63"/>
                  <a:gd name="T25" fmla="*/ 2 h 13"/>
                  <a:gd name="T26" fmla="*/ 24 w 63"/>
                  <a:gd name="T27" fmla="*/ 2 h 13"/>
                  <a:gd name="T28" fmla="*/ 32 w 63"/>
                  <a:gd name="T29" fmla="*/ 2 h 13"/>
                  <a:gd name="T30" fmla="*/ 40 w 63"/>
                  <a:gd name="T31" fmla="*/ 5 h 13"/>
                  <a:gd name="T32" fmla="*/ 48 w 63"/>
                  <a:gd name="T33" fmla="*/ 5 h 13"/>
                  <a:gd name="T34" fmla="*/ 55 w 63"/>
                  <a:gd name="T35" fmla="*/ 7 h 13"/>
                  <a:gd name="T36" fmla="*/ 61 w 63"/>
                  <a:gd name="T37" fmla="*/ 13 h 13"/>
                  <a:gd name="T38" fmla="*/ 61 w 63"/>
                  <a:gd name="T39" fmla="*/ 13 h 13"/>
                  <a:gd name="T40" fmla="*/ 63 w 63"/>
                  <a:gd name="T41" fmla="*/ 7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3"/>
                  <a:gd name="T64" fmla="*/ 0 h 13"/>
                  <a:gd name="T65" fmla="*/ 63 w 63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3" h="13">
                    <a:moveTo>
                      <a:pt x="63" y="7"/>
                    </a:moveTo>
                    <a:lnTo>
                      <a:pt x="63" y="7"/>
                    </a:lnTo>
                    <a:lnTo>
                      <a:pt x="55" y="5"/>
                    </a:lnTo>
                    <a:lnTo>
                      <a:pt x="48" y="2"/>
                    </a:lnTo>
                    <a:lnTo>
                      <a:pt x="40" y="0"/>
                    </a:lnTo>
                    <a:lnTo>
                      <a:pt x="32" y="0"/>
                    </a:lnTo>
                    <a:lnTo>
                      <a:pt x="24" y="0"/>
                    </a:lnTo>
                    <a:lnTo>
                      <a:pt x="16" y="0"/>
                    </a:lnTo>
                    <a:lnTo>
                      <a:pt x="8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8" y="2"/>
                    </a:lnTo>
                    <a:lnTo>
                      <a:pt x="16" y="2"/>
                    </a:lnTo>
                    <a:lnTo>
                      <a:pt x="24" y="2"/>
                    </a:lnTo>
                    <a:lnTo>
                      <a:pt x="32" y="2"/>
                    </a:lnTo>
                    <a:lnTo>
                      <a:pt x="40" y="5"/>
                    </a:lnTo>
                    <a:lnTo>
                      <a:pt x="48" y="5"/>
                    </a:lnTo>
                    <a:lnTo>
                      <a:pt x="55" y="7"/>
                    </a:lnTo>
                    <a:lnTo>
                      <a:pt x="61" y="13"/>
                    </a:lnTo>
                    <a:lnTo>
                      <a:pt x="63" y="7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70" name="Freeform 4474"/>
              <p:cNvSpPr>
                <a:spLocks/>
              </p:cNvSpPr>
              <p:nvPr/>
            </p:nvSpPr>
            <p:spPr bwMode="auto">
              <a:xfrm>
                <a:off x="2389" y="3423"/>
                <a:ext cx="44" cy="61"/>
              </a:xfrm>
              <a:custGeom>
                <a:avLst/>
                <a:gdLst>
                  <a:gd name="T0" fmla="*/ 44 w 44"/>
                  <a:gd name="T1" fmla="*/ 61 h 61"/>
                  <a:gd name="T2" fmla="*/ 44 w 44"/>
                  <a:gd name="T3" fmla="*/ 61 h 61"/>
                  <a:gd name="T4" fmla="*/ 44 w 44"/>
                  <a:gd name="T5" fmla="*/ 50 h 61"/>
                  <a:gd name="T6" fmla="*/ 39 w 44"/>
                  <a:gd name="T7" fmla="*/ 42 h 61"/>
                  <a:gd name="T8" fmla="*/ 36 w 44"/>
                  <a:gd name="T9" fmla="*/ 34 h 61"/>
                  <a:gd name="T10" fmla="*/ 31 w 44"/>
                  <a:gd name="T11" fmla="*/ 27 h 61"/>
                  <a:gd name="T12" fmla="*/ 23 w 44"/>
                  <a:gd name="T13" fmla="*/ 19 h 61"/>
                  <a:gd name="T14" fmla="*/ 18 w 44"/>
                  <a:gd name="T15" fmla="*/ 14 h 61"/>
                  <a:gd name="T16" fmla="*/ 10 w 44"/>
                  <a:gd name="T17" fmla="*/ 6 h 61"/>
                  <a:gd name="T18" fmla="*/ 2 w 44"/>
                  <a:gd name="T19" fmla="*/ 0 h 61"/>
                  <a:gd name="T20" fmla="*/ 0 w 44"/>
                  <a:gd name="T21" fmla="*/ 6 h 61"/>
                  <a:gd name="T22" fmla="*/ 7 w 44"/>
                  <a:gd name="T23" fmla="*/ 11 h 61"/>
                  <a:gd name="T24" fmla="*/ 15 w 44"/>
                  <a:gd name="T25" fmla="*/ 16 h 61"/>
                  <a:gd name="T26" fmla="*/ 21 w 44"/>
                  <a:gd name="T27" fmla="*/ 21 h 61"/>
                  <a:gd name="T28" fmla="*/ 28 w 44"/>
                  <a:gd name="T29" fmla="*/ 29 h 61"/>
                  <a:gd name="T30" fmla="*/ 34 w 44"/>
                  <a:gd name="T31" fmla="*/ 37 h 61"/>
                  <a:gd name="T32" fmla="*/ 36 w 44"/>
                  <a:gd name="T33" fmla="*/ 45 h 61"/>
                  <a:gd name="T34" fmla="*/ 39 w 44"/>
                  <a:gd name="T35" fmla="*/ 53 h 61"/>
                  <a:gd name="T36" fmla="*/ 41 w 44"/>
                  <a:gd name="T37" fmla="*/ 61 h 61"/>
                  <a:gd name="T38" fmla="*/ 41 w 44"/>
                  <a:gd name="T39" fmla="*/ 61 h 61"/>
                  <a:gd name="T40" fmla="*/ 44 w 44"/>
                  <a:gd name="T41" fmla="*/ 61 h 6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4"/>
                  <a:gd name="T64" fmla="*/ 0 h 61"/>
                  <a:gd name="T65" fmla="*/ 44 w 44"/>
                  <a:gd name="T66" fmla="*/ 61 h 6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4" h="61">
                    <a:moveTo>
                      <a:pt x="44" y="61"/>
                    </a:moveTo>
                    <a:lnTo>
                      <a:pt x="44" y="61"/>
                    </a:lnTo>
                    <a:lnTo>
                      <a:pt x="44" y="50"/>
                    </a:lnTo>
                    <a:lnTo>
                      <a:pt x="39" y="42"/>
                    </a:lnTo>
                    <a:lnTo>
                      <a:pt x="36" y="34"/>
                    </a:lnTo>
                    <a:lnTo>
                      <a:pt x="31" y="27"/>
                    </a:lnTo>
                    <a:lnTo>
                      <a:pt x="23" y="19"/>
                    </a:lnTo>
                    <a:lnTo>
                      <a:pt x="18" y="14"/>
                    </a:lnTo>
                    <a:lnTo>
                      <a:pt x="10" y="6"/>
                    </a:lnTo>
                    <a:lnTo>
                      <a:pt x="2" y="0"/>
                    </a:lnTo>
                    <a:lnTo>
                      <a:pt x="0" y="6"/>
                    </a:lnTo>
                    <a:lnTo>
                      <a:pt x="7" y="11"/>
                    </a:lnTo>
                    <a:lnTo>
                      <a:pt x="15" y="16"/>
                    </a:lnTo>
                    <a:lnTo>
                      <a:pt x="21" y="21"/>
                    </a:lnTo>
                    <a:lnTo>
                      <a:pt x="28" y="29"/>
                    </a:lnTo>
                    <a:lnTo>
                      <a:pt x="34" y="37"/>
                    </a:lnTo>
                    <a:lnTo>
                      <a:pt x="36" y="45"/>
                    </a:lnTo>
                    <a:lnTo>
                      <a:pt x="39" y="53"/>
                    </a:lnTo>
                    <a:lnTo>
                      <a:pt x="41" y="61"/>
                    </a:lnTo>
                    <a:lnTo>
                      <a:pt x="44" y="6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71" name="Freeform 4475"/>
              <p:cNvSpPr>
                <a:spLocks/>
              </p:cNvSpPr>
              <p:nvPr/>
            </p:nvSpPr>
            <p:spPr bwMode="auto">
              <a:xfrm>
                <a:off x="2404" y="3484"/>
                <a:ext cx="29" cy="36"/>
              </a:xfrm>
              <a:custGeom>
                <a:avLst/>
                <a:gdLst>
                  <a:gd name="T0" fmla="*/ 3 w 29"/>
                  <a:gd name="T1" fmla="*/ 36 h 36"/>
                  <a:gd name="T2" fmla="*/ 3 w 29"/>
                  <a:gd name="T3" fmla="*/ 36 h 36"/>
                  <a:gd name="T4" fmla="*/ 8 w 29"/>
                  <a:gd name="T5" fmla="*/ 34 h 36"/>
                  <a:gd name="T6" fmla="*/ 13 w 29"/>
                  <a:gd name="T7" fmla="*/ 28 h 36"/>
                  <a:gd name="T8" fmla="*/ 19 w 29"/>
                  <a:gd name="T9" fmla="*/ 26 h 36"/>
                  <a:gd name="T10" fmla="*/ 21 w 29"/>
                  <a:gd name="T11" fmla="*/ 21 h 36"/>
                  <a:gd name="T12" fmla="*/ 26 w 29"/>
                  <a:gd name="T13" fmla="*/ 15 h 36"/>
                  <a:gd name="T14" fmla="*/ 29 w 29"/>
                  <a:gd name="T15" fmla="*/ 10 h 36"/>
                  <a:gd name="T16" fmla="*/ 29 w 29"/>
                  <a:gd name="T17" fmla="*/ 5 h 36"/>
                  <a:gd name="T18" fmla="*/ 29 w 29"/>
                  <a:gd name="T19" fmla="*/ 0 h 36"/>
                  <a:gd name="T20" fmla="*/ 26 w 29"/>
                  <a:gd name="T21" fmla="*/ 0 h 36"/>
                  <a:gd name="T22" fmla="*/ 26 w 29"/>
                  <a:gd name="T23" fmla="*/ 5 h 36"/>
                  <a:gd name="T24" fmla="*/ 26 w 29"/>
                  <a:gd name="T25" fmla="*/ 10 h 36"/>
                  <a:gd name="T26" fmla="*/ 24 w 29"/>
                  <a:gd name="T27" fmla="*/ 13 h 36"/>
                  <a:gd name="T28" fmla="*/ 19 w 29"/>
                  <a:gd name="T29" fmla="*/ 18 h 36"/>
                  <a:gd name="T30" fmla="*/ 16 w 29"/>
                  <a:gd name="T31" fmla="*/ 23 h 36"/>
                  <a:gd name="T32" fmla="*/ 11 w 29"/>
                  <a:gd name="T33" fmla="*/ 26 h 36"/>
                  <a:gd name="T34" fmla="*/ 6 w 29"/>
                  <a:gd name="T35" fmla="*/ 31 h 36"/>
                  <a:gd name="T36" fmla="*/ 0 w 29"/>
                  <a:gd name="T37" fmla="*/ 34 h 36"/>
                  <a:gd name="T38" fmla="*/ 0 w 29"/>
                  <a:gd name="T39" fmla="*/ 34 h 36"/>
                  <a:gd name="T40" fmla="*/ 3 w 29"/>
                  <a:gd name="T41" fmla="*/ 36 h 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36"/>
                  <a:gd name="T65" fmla="*/ 29 w 29"/>
                  <a:gd name="T66" fmla="*/ 36 h 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36">
                    <a:moveTo>
                      <a:pt x="3" y="36"/>
                    </a:moveTo>
                    <a:lnTo>
                      <a:pt x="3" y="36"/>
                    </a:lnTo>
                    <a:lnTo>
                      <a:pt x="8" y="34"/>
                    </a:lnTo>
                    <a:lnTo>
                      <a:pt x="13" y="28"/>
                    </a:lnTo>
                    <a:lnTo>
                      <a:pt x="19" y="26"/>
                    </a:lnTo>
                    <a:lnTo>
                      <a:pt x="21" y="21"/>
                    </a:lnTo>
                    <a:lnTo>
                      <a:pt x="26" y="15"/>
                    </a:lnTo>
                    <a:lnTo>
                      <a:pt x="29" y="10"/>
                    </a:lnTo>
                    <a:lnTo>
                      <a:pt x="29" y="5"/>
                    </a:lnTo>
                    <a:lnTo>
                      <a:pt x="29" y="0"/>
                    </a:lnTo>
                    <a:lnTo>
                      <a:pt x="26" y="0"/>
                    </a:lnTo>
                    <a:lnTo>
                      <a:pt x="26" y="5"/>
                    </a:lnTo>
                    <a:lnTo>
                      <a:pt x="26" y="10"/>
                    </a:lnTo>
                    <a:lnTo>
                      <a:pt x="24" y="13"/>
                    </a:lnTo>
                    <a:lnTo>
                      <a:pt x="19" y="18"/>
                    </a:lnTo>
                    <a:lnTo>
                      <a:pt x="16" y="23"/>
                    </a:lnTo>
                    <a:lnTo>
                      <a:pt x="11" y="26"/>
                    </a:lnTo>
                    <a:lnTo>
                      <a:pt x="6" y="31"/>
                    </a:lnTo>
                    <a:lnTo>
                      <a:pt x="0" y="34"/>
                    </a:lnTo>
                    <a:lnTo>
                      <a:pt x="3" y="3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72" name="Freeform 4476"/>
              <p:cNvSpPr>
                <a:spLocks/>
              </p:cNvSpPr>
              <p:nvPr/>
            </p:nvSpPr>
            <p:spPr bwMode="auto">
              <a:xfrm>
                <a:off x="2368" y="3515"/>
                <a:ext cx="39" cy="8"/>
              </a:xfrm>
              <a:custGeom>
                <a:avLst/>
                <a:gdLst>
                  <a:gd name="T0" fmla="*/ 0 w 39"/>
                  <a:gd name="T1" fmla="*/ 3 h 8"/>
                  <a:gd name="T2" fmla="*/ 0 w 39"/>
                  <a:gd name="T3" fmla="*/ 3 h 8"/>
                  <a:gd name="T4" fmla="*/ 5 w 39"/>
                  <a:gd name="T5" fmla="*/ 5 h 8"/>
                  <a:gd name="T6" fmla="*/ 10 w 39"/>
                  <a:gd name="T7" fmla="*/ 8 h 8"/>
                  <a:gd name="T8" fmla="*/ 15 w 39"/>
                  <a:gd name="T9" fmla="*/ 8 h 8"/>
                  <a:gd name="T10" fmla="*/ 18 w 39"/>
                  <a:gd name="T11" fmla="*/ 8 h 8"/>
                  <a:gd name="T12" fmla="*/ 23 w 39"/>
                  <a:gd name="T13" fmla="*/ 8 h 8"/>
                  <a:gd name="T14" fmla="*/ 28 w 39"/>
                  <a:gd name="T15" fmla="*/ 8 h 8"/>
                  <a:gd name="T16" fmla="*/ 34 w 39"/>
                  <a:gd name="T17" fmla="*/ 8 h 8"/>
                  <a:gd name="T18" fmla="*/ 39 w 39"/>
                  <a:gd name="T19" fmla="*/ 5 h 8"/>
                  <a:gd name="T20" fmla="*/ 36 w 39"/>
                  <a:gd name="T21" fmla="*/ 3 h 8"/>
                  <a:gd name="T22" fmla="*/ 34 w 39"/>
                  <a:gd name="T23" fmla="*/ 3 h 8"/>
                  <a:gd name="T24" fmla="*/ 28 w 39"/>
                  <a:gd name="T25" fmla="*/ 5 h 8"/>
                  <a:gd name="T26" fmla="*/ 23 w 39"/>
                  <a:gd name="T27" fmla="*/ 5 h 8"/>
                  <a:gd name="T28" fmla="*/ 18 w 39"/>
                  <a:gd name="T29" fmla="*/ 5 h 8"/>
                  <a:gd name="T30" fmla="*/ 15 w 39"/>
                  <a:gd name="T31" fmla="*/ 5 h 8"/>
                  <a:gd name="T32" fmla="*/ 10 w 39"/>
                  <a:gd name="T33" fmla="*/ 3 h 8"/>
                  <a:gd name="T34" fmla="*/ 8 w 39"/>
                  <a:gd name="T35" fmla="*/ 3 h 8"/>
                  <a:gd name="T36" fmla="*/ 2 w 39"/>
                  <a:gd name="T37" fmla="*/ 0 h 8"/>
                  <a:gd name="T38" fmla="*/ 2 w 39"/>
                  <a:gd name="T39" fmla="*/ 0 h 8"/>
                  <a:gd name="T40" fmla="*/ 0 w 39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9"/>
                  <a:gd name="T64" fmla="*/ 0 h 8"/>
                  <a:gd name="T65" fmla="*/ 39 w 39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9" h="8">
                    <a:moveTo>
                      <a:pt x="0" y="3"/>
                    </a:moveTo>
                    <a:lnTo>
                      <a:pt x="0" y="3"/>
                    </a:lnTo>
                    <a:lnTo>
                      <a:pt x="5" y="5"/>
                    </a:lnTo>
                    <a:lnTo>
                      <a:pt x="10" y="8"/>
                    </a:lnTo>
                    <a:lnTo>
                      <a:pt x="15" y="8"/>
                    </a:lnTo>
                    <a:lnTo>
                      <a:pt x="18" y="8"/>
                    </a:lnTo>
                    <a:lnTo>
                      <a:pt x="23" y="8"/>
                    </a:lnTo>
                    <a:lnTo>
                      <a:pt x="28" y="8"/>
                    </a:lnTo>
                    <a:lnTo>
                      <a:pt x="34" y="8"/>
                    </a:lnTo>
                    <a:lnTo>
                      <a:pt x="39" y="5"/>
                    </a:lnTo>
                    <a:lnTo>
                      <a:pt x="36" y="3"/>
                    </a:lnTo>
                    <a:lnTo>
                      <a:pt x="34" y="3"/>
                    </a:lnTo>
                    <a:lnTo>
                      <a:pt x="28" y="5"/>
                    </a:lnTo>
                    <a:lnTo>
                      <a:pt x="23" y="5"/>
                    </a:lnTo>
                    <a:lnTo>
                      <a:pt x="18" y="5"/>
                    </a:lnTo>
                    <a:lnTo>
                      <a:pt x="15" y="5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73" name="Freeform 4477"/>
              <p:cNvSpPr>
                <a:spLocks/>
              </p:cNvSpPr>
              <p:nvPr/>
            </p:nvSpPr>
            <p:spPr bwMode="auto">
              <a:xfrm>
                <a:off x="2365" y="3494"/>
                <a:ext cx="8" cy="24"/>
              </a:xfrm>
              <a:custGeom>
                <a:avLst/>
                <a:gdLst>
                  <a:gd name="T0" fmla="*/ 3 w 8"/>
                  <a:gd name="T1" fmla="*/ 0 h 24"/>
                  <a:gd name="T2" fmla="*/ 3 w 8"/>
                  <a:gd name="T3" fmla="*/ 0 h 24"/>
                  <a:gd name="T4" fmla="*/ 3 w 8"/>
                  <a:gd name="T5" fmla="*/ 3 h 24"/>
                  <a:gd name="T6" fmla="*/ 3 w 8"/>
                  <a:gd name="T7" fmla="*/ 5 h 24"/>
                  <a:gd name="T8" fmla="*/ 3 w 8"/>
                  <a:gd name="T9" fmla="*/ 8 h 24"/>
                  <a:gd name="T10" fmla="*/ 3 w 8"/>
                  <a:gd name="T11" fmla="*/ 11 h 24"/>
                  <a:gd name="T12" fmla="*/ 0 w 8"/>
                  <a:gd name="T13" fmla="*/ 16 h 24"/>
                  <a:gd name="T14" fmla="*/ 0 w 8"/>
                  <a:gd name="T15" fmla="*/ 18 h 24"/>
                  <a:gd name="T16" fmla="*/ 0 w 8"/>
                  <a:gd name="T17" fmla="*/ 21 h 24"/>
                  <a:gd name="T18" fmla="*/ 3 w 8"/>
                  <a:gd name="T19" fmla="*/ 24 h 24"/>
                  <a:gd name="T20" fmla="*/ 5 w 8"/>
                  <a:gd name="T21" fmla="*/ 21 h 24"/>
                  <a:gd name="T22" fmla="*/ 5 w 8"/>
                  <a:gd name="T23" fmla="*/ 18 h 24"/>
                  <a:gd name="T24" fmla="*/ 5 w 8"/>
                  <a:gd name="T25" fmla="*/ 18 h 24"/>
                  <a:gd name="T26" fmla="*/ 5 w 8"/>
                  <a:gd name="T27" fmla="*/ 16 h 24"/>
                  <a:gd name="T28" fmla="*/ 5 w 8"/>
                  <a:gd name="T29" fmla="*/ 13 h 24"/>
                  <a:gd name="T30" fmla="*/ 5 w 8"/>
                  <a:gd name="T31" fmla="*/ 8 h 24"/>
                  <a:gd name="T32" fmla="*/ 5 w 8"/>
                  <a:gd name="T33" fmla="*/ 5 h 24"/>
                  <a:gd name="T34" fmla="*/ 8 w 8"/>
                  <a:gd name="T35" fmla="*/ 3 h 24"/>
                  <a:gd name="T36" fmla="*/ 5 w 8"/>
                  <a:gd name="T37" fmla="*/ 0 h 24"/>
                  <a:gd name="T38" fmla="*/ 5 w 8"/>
                  <a:gd name="T39" fmla="*/ 0 h 24"/>
                  <a:gd name="T40" fmla="*/ 3 w 8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24"/>
                  <a:gd name="T65" fmla="*/ 8 w 8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24">
                    <a:moveTo>
                      <a:pt x="3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3" y="11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5" y="16"/>
                    </a:lnTo>
                    <a:lnTo>
                      <a:pt x="5" y="13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74" name="Freeform 4478"/>
              <p:cNvSpPr>
                <a:spLocks/>
              </p:cNvSpPr>
              <p:nvPr/>
            </p:nvSpPr>
            <p:spPr bwMode="auto">
              <a:xfrm>
                <a:off x="2355" y="3473"/>
                <a:ext cx="15" cy="21"/>
              </a:xfrm>
              <a:custGeom>
                <a:avLst/>
                <a:gdLst>
                  <a:gd name="T0" fmla="*/ 0 w 15"/>
                  <a:gd name="T1" fmla="*/ 3 h 21"/>
                  <a:gd name="T2" fmla="*/ 0 w 15"/>
                  <a:gd name="T3" fmla="*/ 3 h 21"/>
                  <a:gd name="T4" fmla="*/ 2 w 15"/>
                  <a:gd name="T5" fmla="*/ 5 h 21"/>
                  <a:gd name="T6" fmla="*/ 5 w 15"/>
                  <a:gd name="T7" fmla="*/ 5 h 21"/>
                  <a:gd name="T8" fmla="*/ 5 w 15"/>
                  <a:gd name="T9" fmla="*/ 8 h 21"/>
                  <a:gd name="T10" fmla="*/ 7 w 15"/>
                  <a:gd name="T11" fmla="*/ 11 h 21"/>
                  <a:gd name="T12" fmla="*/ 10 w 15"/>
                  <a:gd name="T13" fmla="*/ 13 h 21"/>
                  <a:gd name="T14" fmla="*/ 10 w 15"/>
                  <a:gd name="T15" fmla="*/ 16 h 21"/>
                  <a:gd name="T16" fmla="*/ 13 w 15"/>
                  <a:gd name="T17" fmla="*/ 19 h 21"/>
                  <a:gd name="T18" fmla="*/ 13 w 15"/>
                  <a:gd name="T19" fmla="*/ 21 h 21"/>
                  <a:gd name="T20" fmla="*/ 15 w 15"/>
                  <a:gd name="T21" fmla="*/ 21 h 21"/>
                  <a:gd name="T22" fmla="*/ 15 w 15"/>
                  <a:gd name="T23" fmla="*/ 16 h 21"/>
                  <a:gd name="T24" fmla="*/ 13 w 15"/>
                  <a:gd name="T25" fmla="*/ 13 h 21"/>
                  <a:gd name="T26" fmla="*/ 13 w 15"/>
                  <a:gd name="T27" fmla="*/ 11 h 21"/>
                  <a:gd name="T28" fmla="*/ 10 w 15"/>
                  <a:gd name="T29" fmla="*/ 8 h 21"/>
                  <a:gd name="T30" fmla="*/ 7 w 15"/>
                  <a:gd name="T31" fmla="*/ 5 h 21"/>
                  <a:gd name="T32" fmla="*/ 5 w 15"/>
                  <a:gd name="T33" fmla="*/ 3 h 21"/>
                  <a:gd name="T34" fmla="*/ 2 w 15"/>
                  <a:gd name="T35" fmla="*/ 0 h 21"/>
                  <a:gd name="T36" fmla="*/ 0 w 15"/>
                  <a:gd name="T37" fmla="*/ 0 h 21"/>
                  <a:gd name="T38" fmla="*/ 0 w 15"/>
                  <a:gd name="T39" fmla="*/ 0 h 21"/>
                  <a:gd name="T40" fmla="*/ 0 w 15"/>
                  <a:gd name="T41" fmla="*/ 3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21"/>
                  <a:gd name="T65" fmla="*/ 15 w 15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21">
                    <a:moveTo>
                      <a:pt x="0" y="3"/>
                    </a:moveTo>
                    <a:lnTo>
                      <a:pt x="0" y="3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5" y="8"/>
                    </a:lnTo>
                    <a:lnTo>
                      <a:pt x="7" y="11"/>
                    </a:lnTo>
                    <a:lnTo>
                      <a:pt x="10" y="13"/>
                    </a:lnTo>
                    <a:lnTo>
                      <a:pt x="10" y="16"/>
                    </a:lnTo>
                    <a:lnTo>
                      <a:pt x="13" y="19"/>
                    </a:lnTo>
                    <a:lnTo>
                      <a:pt x="13" y="21"/>
                    </a:lnTo>
                    <a:lnTo>
                      <a:pt x="15" y="21"/>
                    </a:lnTo>
                    <a:lnTo>
                      <a:pt x="15" y="16"/>
                    </a:lnTo>
                    <a:lnTo>
                      <a:pt x="13" y="13"/>
                    </a:lnTo>
                    <a:lnTo>
                      <a:pt x="13" y="11"/>
                    </a:lnTo>
                    <a:lnTo>
                      <a:pt x="10" y="8"/>
                    </a:lnTo>
                    <a:lnTo>
                      <a:pt x="7" y="5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75" name="Freeform 4479"/>
              <p:cNvSpPr>
                <a:spLocks/>
              </p:cNvSpPr>
              <p:nvPr/>
            </p:nvSpPr>
            <p:spPr bwMode="auto">
              <a:xfrm>
                <a:off x="2315" y="3468"/>
                <a:ext cx="40" cy="8"/>
              </a:xfrm>
              <a:custGeom>
                <a:avLst/>
                <a:gdLst>
                  <a:gd name="T0" fmla="*/ 3 w 40"/>
                  <a:gd name="T1" fmla="*/ 5 h 8"/>
                  <a:gd name="T2" fmla="*/ 3 w 40"/>
                  <a:gd name="T3" fmla="*/ 5 h 8"/>
                  <a:gd name="T4" fmla="*/ 8 w 40"/>
                  <a:gd name="T5" fmla="*/ 5 h 8"/>
                  <a:gd name="T6" fmla="*/ 11 w 40"/>
                  <a:gd name="T7" fmla="*/ 5 h 8"/>
                  <a:gd name="T8" fmla="*/ 16 w 40"/>
                  <a:gd name="T9" fmla="*/ 5 h 8"/>
                  <a:gd name="T10" fmla="*/ 21 w 40"/>
                  <a:gd name="T11" fmla="*/ 5 h 8"/>
                  <a:gd name="T12" fmla="*/ 27 w 40"/>
                  <a:gd name="T13" fmla="*/ 5 h 8"/>
                  <a:gd name="T14" fmla="*/ 29 w 40"/>
                  <a:gd name="T15" fmla="*/ 5 h 8"/>
                  <a:gd name="T16" fmla="*/ 34 w 40"/>
                  <a:gd name="T17" fmla="*/ 8 h 8"/>
                  <a:gd name="T18" fmla="*/ 40 w 40"/>
                  <a:gd name="T19" fmla="*/ 8 h 8"/>
                  <a:gd name="T20" fmla="*/ 40 w 40"/>
                  <a:gd name="T21" fmla="*/ 5 h 8"/>
                  <a:gd name="T22" fmla="*/ 37 w 40"/>
                  <a:gd name="T23" fmla="*/ 3 h 8"/>
                  <a:gd name="T24" fmla="*/ 32 w 40"/>
                  <a:gd name="T25" fmla="*/ 3 h 8"/>
                  <a:gd name="T26" fmla="*/ 27 w 40"/>
                  <a:gd name="T27" fmla="*/ 0 h 8"/>
                  <a:gd name="T28" fmla="*/ 21 w 40"/>
                  <a:gd name="T29" fmla="*/ 0 h 8"/>
                  <a:gd name="T30" fmla="*/ 16 w 40"/>
                  <a:gd name="T31" fmla="*/ 0 h 8"/>
                  <a:gd name="T32" fmla="*/ 11 w 40"/>
                  <a:gd name="T33" fmla="*/ 0 h 8"/>
                  <a:gd name="T34" fmla="*/ 6 w 40"/>
                  <a:gd name="T35" fmla="*/ 3 h 8"/>
                  <a:gd name="T36" fmla="*/ 0 w 40"/>
                  <a:gd name="T37" fmla="*/ 3 h 8"/>
                  <a:gd name="T38" fmla="*/ 0 w 40"/>
                  <a:gd name="T39" fmla="*/ 3 h 8"/>
                  <a:gd name="T40" fmla="*/ 3 w 40"/>
                  <a:gd name="T41" fmla="*/ 5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0"/>
                  <a:gd name="T64" fmla="*/ 0 h 8"/>
                  <a:gd name="T65" fmla="*/ 40 w 40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0" h="8">
                    <a:moveTo>
                      <a:pt x="3" y="5"/>
                    </a:moveTo>
                    <a:lnTo>
                      <a:pt x="3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6" y="5"/>
                    </a:lnTo>
                    <a:lnTo>
                      <a:pt x="21" y="5"/>
                    </a:lnTo>
                    <a:lnTo>
                      <a:pt x="27" y="5"/>
                    </a:lnTo>
                    <a:lnTo>
                      <a:pt x="29" y="5"/>
                    </a:lnTo>
                    <a:lnTo>
                      <a:pt x="34" y="8"/>
                    </a:lnTo>
                    <a:lnTo>
                      <a:pt x="40" y="8"/>
                    </a:lnTo>
                    <a:lnTo>
                      <a:pt x="40" y="5"/>
                    </a:lnTo>
                    <a:lnTo>
                      <a:pt x="37" y="3"/>
                    </a:lnTo>
                    <a:lnTo>
                      <a:pt x="32" y="3"/>
                    </a:lnTo>
                    <a:lnTo>
                      <a:pt x="27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1" y="0"/>
                    </a:lnTo>
                    <a:lnTo>
                      <a:pt x="6" y="3"/>
                    </a:lnTo>
                    <a:lnTo>
                      <a:pt x="0" y="3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76" name="Freeform 4480"/>
              <p:cNvSpPr>
                <a:spLocks/>
              </p:cNvSpPr>
              <p:nvPr/>
            </p:nvSpPr>
            <p:spPr bwMode="auto">
              <a:xfrm>
                <a:off x="2281" y="3471"/>
                <a:ext cx="37" cy="28"/>
              </a:xfrm>
              <a:custGeom>
                <a:avLst/>
                <a:gdLst>
                  <a:gd name="T0" fmla="*/ 3 w 37"/>
                  <a:gd name="T1" fmla="*/ 28 h 28"/>
                  <a:gd name="T2" fmla="*/ 8 w 37"/>
                  <a:gd name="T3" fmla="*/ 26 h 28"/>
                  <a:gd name="T4" fmla="*/ 11 w 37"/>
                  <a:gd name="T5" fmla="*/ 21 h 28"/>
                  <a:gd name="T6" fmla="*/ 16 w 37"/>
                  <a:gd name="T7" fmla="*/ 18 h 28"/>
                  <a:gd name="T8" fmla="*/ 19 w 37"/>
                  <a:gd name="T9" fmla="*/ 13 h 28"/>
                  <a:gd name="T10" fmla="*/ 24 w 37"/>
                  <a:gd name="T11" fmla="*/ 10 h 28"/>
                  <a:gd name="T12" fmla="*/ 27 w 37"/>
                  <a:gd name="T13" fmla="*/ 7 h 28"/>
                  <a:gd name="T14" fmla="*/ 32 w 37"/>
                  <a:gd name="T15" fmla="*/ 5 h 28"/>
                  <a:gd name="T16" fmla="*/ 37 w 37"/>
                  <a:gd name="T17" fmla="*/ 2 h 28"/>
                  <a:gd name="T18" fmla="*/ 34 w 37"/>
                  <a:gd name="T19" fmla="*/ 0 h 28"/>
                  <a:gd name="T20" fmla="*/ 32 w 37"/>
                  <a:gd name="T21" fmla="*/ 2 h 28"/>
                  <a:gd name="T22" fmla="*/ 27 w 37"/>
                  <a:gd name="T23" fmla="*/ 5 h 28"/>
                  <a:gd name="T24" fmla="*/ 21 w 37"/>
                  <a:gd name="T25" fmla="*/ 7 h 28"/>
                  <a:gd name="T26" fmla="*/ 16 w 37"/>
                  <a:gd name="T27" fmla="*/ 10 h 28"/>
                  <a:gd name="T28" fmla="*/ 13 w 37"/>
                  <a:gd name="T29" fmla="*/ 15 h 28"/>
                  <a:gd name="T30" fmla="*/ 8 w 37"/>
                  <a:gd name="T31" fmla="*/ 18 h 28"/>
                  <a:gd name="T32" fmla="*/ 6 w 37"/>
                  <a:gd name="T33" fmla="*/ 23 h 28"/>
                  <a:gd name="T34" fmla="*/ 0 w 37"/>
                  <a:gd name="T35" fmla="*/ 26 h 28"/>
                  <a:gd name="T36" fmla="*/ 3 w 37"/>
                  <a:gd name="T37" fmla="*/ 28 h 2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7"/>
                  <a:gd name="T58" fmla="*/ 0 h 28"/>
                  <a:gd name="T59" fmla="*/ 37 w 37"/>
                  <a:gd name="T60" fmla="*/ 28 h 2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7" h="28">
                    <a:moveTo>
                      <a:pt x="3" y="28"/>
                    </a:moveTo>
                    <a:lnTo>
                      <a:pt x="8" y="26"/>
                    </a:lnTo>
                    <a:lnTo>
                      <a:pt x="11" y="21"/>
                    </a:lnTo>
                    <a:lnTo>
                      <a:pt x="16" y="18"/>
                    </a:lnTo>
                    <a:lnTo>
                      <a:pt x="19" y="13"/>
                    </a:lnTo>
                    <a:lnTo>
                      <a:pt x="24" y="10"/>
                    </a:lnTo>
                    <a:lnTo>
                      <a:pt x="27" y="7"/>
                    </a:lnTo>
                    <a:lnTo>
                      <a:pt x="32" y="5"/>
                    </a:lnTo>
                    <a:lnTo>
                      <a:pt x="37" y="2"/>
                    </a:lnTo>
                    <a:lnTo>
                      <a:pt x="34" y="0"/>
                    </a:lnTo>
                    <a:lnTo>
                      <a:pt x="32" y="2"/>
                    </a:lnTo>
                    <a:lnTo>
                      <a:pt x="27" y="5"/>
                    </a:lnTo>
                    <a:lnTo>
                      <a:pt x="21" y="7"/>
                    </a:lnTo>
                    <a:lnTo>
                      <a:pt x="16" y="10"/>
                    </a:lnTo>
                    <a:lnTo>
                      <a:pt x="13" y="15"/>
                    </a:lnTo>
                    <a:lnTo>
                      <a:pt x="8" y="18"/>
                    </a:lnTo>
                    <a:lnTo>
                      <a:pt x="6" y="23"/>
                    </a:lnTo>
                    <a:lnTo>
                      <a:pt x="0" y="26"/>
                    </a:lnTo>
                    <a:lnTo>
                      <a:pt x="3" y="2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77" name="Freeform 4481"/>
              <p:cNvSpPr>
                <a:spLocks/>
              </p:cNvSpPr>
              <p:nvPr/>
            </p:nvSpPr>
            <p:spPr bwMode="auto">
              <a:xfrm>
                <a:off x="1879" y="3416"/>
                <a:ext cx="337" cy="91"/>
              </a:xfrm>
              <a:custGeom>
                <a:avLst/>
                <a:gdLst>
                  <a:gd name="T0" fmla="*/ 0 w 337"/>
                  <a:gd name="T1" fmla="*/ 15 h 91"/>
                  <a:gd name="T2" fmla="*/ 0 w 337"/>
                  <a:gd name="T3" fmla="*/ 41 h 91"/>
                  <a:gd name="T4" fmla="*/ 2 w 337"/>
                  <a:gd name="T5" fmla="*/ 65 h 91"/>
                  <a:gd name="T6" fmla="*/ 5 w 337"/>
                  <a:gd name="T7" fmla="*/ 76 h 91"/>
                  <a:gd name="T8" fmla="*/ 10 w 337"/>
                  <a:gd name="T9" fmla="*/ 83 h 91"/>
                  <a:gd name="T10" fmla="*/ 49 w 337"/>
                  <a:gd name="T11" fmla="*/ 86 h 91"/>
                  <a:gd name="T12" fmla="*/ 89 w 337"/>
                  <a:gd name="T13" fmla="*/ 86 h 91"/>
                  <a:gd name="T14" fmla="*/ 125 w 337"/>
                  <a:gd name="T15" fmla="*/ 86 h 91"/>
                  <a:gd name="T16" fmla="*/ 164 w 337"/>
                  <a:gd name="T17" fmla="*/ 86 h 91"/>
                  <a:gd name="T18" fmla="*/ 209 w 337"/>
                  <a:gd name="T19" fmla="*/ 89 h 91"/>
                  <a:gd name="T20" fmla="*/ 251 w 337"/>
                  <a:gd name="T21" fmla="*/ 89 h 91"/>
                  <a:gd name="T22" fmla="*/ 269 w 337"/>
                  <a:gd name="T23" fmla="*/ 91 h 91"/>
                  <a:gd name="T24" fmla="*/ 287 w 337"/>
                  <a:gd name="T25" fmla="*/ 91 h 91"/>
                  <a:gd name="T26" fmla="*/ 303 w 337"/>
                  <a:gd name="T27" fmla="*/ 89 h 91"/>
                  <a:gd name="T28" fmla="*/ 319 w 337"/>
                  <a:gd name="T29" fmla="*/ 81 h 91"/>
                  <a:gd name="T30" fmla="*/ 329 w 337"/>
                  <a:gd name="T31" fmla="*/ 65 h 91"/>
                  <a:gd name="T32" fmla="*/ 334 w 337"/>
                  <a:gd name="T33" fmla="*/ 44 h 91"/>
                  <a:gd name="T34" fmla="*/ 337 w 337"/>
                  <a:gd name="T35" fmla="*/ 26 h 91"/>
                  <a:gd name="T36" fmla="*/ 337 w 337"/>
                  <a:gd name="T37" fmla="*/ 18 h 91"/>
                  <a:gd name="T38" fmla="*/ 334 w 337"/>
                  <a:gd name="T39" fmla="*/ 13 h 91"/>
                  <a:gd name="T40" fmla="*/ 332 w 337"/>
                  <a:gd name="T41" fmla="*/ 7 h 91"/>
                  <a:gd name="T42" fmla="*/ 324 w 337"/>
                  <a:gd name="T43" fmla="*/ 5 h 91"/>
                  <a:gd name="T44" fmla="*/ 308 w 337"/>
                  <a:gd name="T45" fmla="*/ 2 h 91"/>
                  <a:gd name="T46" fmla="*/ 293 w 337"/>
                  <a:gd name="T47" fmla="*/ 0 h 91"/>
                  <a:gd name="T48" fmla="*/ 285 w 337"/>
                  <a:gd name="T49" fmla="*/ 0 h 91"/>
                  <a:gd name="T50" fmla="*/ 279 w 337"/>
                  <a:gd name="T51" fmla="*/ 0 h 91"/>
                  <a:gd name="T52" fmla="*/ 274 w 337"/>
                  <a:gd name="T53" fmla="*/ 0 h 91"/>
                  <a:gd name="T54" fmla="*/ 264 w 337"/>
                  <a:gd name="T55" fmla="*/ 0 h 91"/>
                  <a:gd name="T56" fmla="*/ 251 w 337"/>
                  <a:gd name="T57" fmla="*/ 2 h 91"/>
                  <a:gd name="T58" fmla="*/ 232 w 337"/>
                  <a:gd name="T59" fmla="*/ 2 h 91"/>
                  <a:gd name="T60" fmla="*/ 209 w 337"/>
                  <a:gd name="T61" fmla="*/ 2 h 91"/>
                  <a:gd name="T62" fmla="*/ 185 w 337"/>
                  <a:gd name="T63" fmla="*/ 5 h 91"/>
                  <a:gd name="T64" fmla="*/ 136 w 337"/>
                  <a:gd name="T65" fmla="*/ 7 h 91"/>
                  <a:gd name="T66" fmla="*/ 86 w 337"/>
                  <a:gd name="T67" fmla="*/ 10 h 91"/>
                  <a:gd name="T68" fmla="*/ 62 w 337"/>
                  <a:gd name="T69" fmla="*/ 13 h 91"/>
                  <a:gd name="T70" fmla="*/ 41 w 337"/>
                  <a:gd name="T71" fmla="*/ 13 h 91"/>
                  <a:gd name="T72" fmla="*/ 26 w 337"/>
                  <a:gd name="T73" fmla="*/ 13 h 91"/>
                  <a:gd name="T74" fmla="*/ 10 w 337"/>
                  <a:gd name="T75" fmla="*/ 15 h 91"/>
                  <a:gd name="T76" fmla="*/ 2 w 337"/>
                  <a:gd name="T77" fmla="*/ 15 h 91"/>
                  <a:gd name="T78" fmla="*/ 0 w 337"/>
                  <a:gd name="T79" fmla="*/ 15 h 91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337"/>
                  <a:gd name="T121" fmla="*/ 0 h 91"/>
                  <a:gd name="T122" fmla="*/ 337 w 337"/>
                  <a:gd name="T123" fmla="*/ 91 h 91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337" h="91">
                    <a:moveTo>
                      <a:pt x="0" y="15"/>
                    </a:moveTo>
                    <a:lnTo>
                      <a:pt x="0" y="41"/>
                    </a:lnTo>
                    <a:lnTo>
                      <a:pt x="2" y="65"/>
                    </a:lnTo>
                    <a:lnTo>
                      <a:pt x="5" y="76"/>
                    </a:lnTo>
                    <a:lnTo>
                      <a:pt x="10" y="83"/>
                    </a:lnTo>
                    <a:lnTo>
                      <a:pt x="49" y="86"/>
                    </a:lnTo>
                    <a:lnTo>
                      <a:pt x="89" y="86"/>
                    </a:lnTo>
                    <a:lnTo>
                      <a:pt x="125" y="86"/>
                    </a:lnTo>
                    <a:lnTo>
                      <a:pt x="164" y="86"/>
                    </a:lnTo>
                    <a:lnTo>
                      <a:pt x="209" y="89"/>
                    </a:lnTo>
                    <a:lnTo>
                      <a:pt x="251" y="89"/>
                    </a:lnTo>
                    <a:lnTo>
                      <a:pt x="269" y="91"/>
                    </a:lnTo>
                    <a:lnTo>
                      <a:pt x="287" y="91"/>
                    </a:lnTo>
                    <a:lnTo>
                      <a:pt x="303" y="89"/>
                    </a:lnTo>
                    <a:lnTo>
                      <a:pt x="319" y="81"/>
                    </a:lnTo>
                    <a:lnTo>
                      <a:pt x="329" y="65"/>
                    </a:lnTo>
                    <a:lnTo>
                      <a:pt x="334" y="44"/>
                    </a:lnTo>
                    <a:lnTo>
                      <a:pt x="337" y="26"/>
                    </a:lnTo>
                    <a:lnTo>
                      <a:pt x="337" y="18"/>
                    </a:lnTo>
                    <a:lnTo>
                      <a:pt x="334" y="13"/>
                    </a:lnTo>
                    <a:lnTo>
                      <a:pt x="332" y="7"/>
                    </a:lnTo>
                    <a:lnTo>
                      <a:pt x="324" y="5"/>
                    </a:lnTo>
                    <a:lnTo>
                      <a:pt x="308" y="2"/>
                    </a:lnTo>
                    <a:lnTo>
                      <a:pt x="293" y="0"/>
                    </a:lnTo>
                    <a:lnTo>
                      <a:pt x="285" y="0"/>
                    </a:lnTo>
                    <a:lnTo>
                      <a:pt x="279" y="0"/>
                    </a:lnTo>
                    <a:lnTo>
                      <a:pt x="274" y="0"/>
                    </a:lnTo>
                    <a:lnTo>
                      <a:pt x="264" y="0"/>
                    </a:lnTo>
                    <a:lnTo>
                      <a:pt x="251" y="2"/>
                    </a:lnTo>
                    <a:lnTo>
                      <a:pt x="232" y="2"/>
                    </a:lnTo>
                    <a:lnTo>
                      <a:pt x="209" y="2"/>
                    </a:lnTo>
                    <a:lnTo>
                      <a:pt x="185" y="5"/>
                    </a:lnTo>
                    <a:lnTo>
                      <a:pt x="136" y="7"/>
                    </a:lnTo>
                    <a:lnTo>
                      <a:pt x="86" y="10"/>
                    </a:lnTo>
                    <a:lnTo>
                      <a:pt x="62" y="13"/>
                    </a:lnTo>
                    <a:lnTo>
                      <a:pt x="41" y="13"/>
                    </a:lnTo>
                    <a:lnTo>
                      <a:pt x="26" y="13"/>
                    </a:lnTo>
                    <a:lnTo>
                      <a:pt x="10" y="15"/>
                    </a:lnTo>
                    <a:lnTo>
                      <a:pt x="2" y="1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758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78" name="Freeform 4482"/>
              <p:cNvSpPr>
                <a:spLocks/>
              </p:cNvSpPr>
              <p:nvPr/>
            </p:nvSpPr>
            <p:spPr bwMode="auto">
              <a:xfrm>
                <a:off x="1879" y="3431"/>
                <a:ext cx="2" cy="53"/>
              </a:xfrm>
              <a:custGeom>
                <a:avLst/>
                <a:gdLst>
                  <a:gd name="T0" fmla="*/ 2 w 2"/>
                  <a:gd name="T1" fmla="*/ 50 h 53"/>
                  <a:gd name="T2" fmla="*/ 2 w 2"/>
                  <a:gd name="T3" fmla="*/ 50 h 53"/>
                  <a:gd name="T4" fmla="*/ 2 w 2"/>
                  <a:gd name="T5" fmla="*/ 45 h 53"/>
                  <a:gd name="T6" fmla="*/ 2 w 2"/>
                  <a:gd name="T7" fmla="*/ 40 h 53"/>
                  <a:gd name="T8" fmla="*/ 2 w 2"/>
                  <a:gd name="T9" fmla="*/ 32 h 53"/>
                  <a:gd name="T10" fmla="*/ 2 w 2"/>
                  <a:gd name="T11" fmla="*/ 26 h 53"/>
                  <a:gd name="T12" fmla="*/ 2 w 2"/>
                  <a:gd name="T13" fmla="*/ 21 h 53"/>
                  <a:gd name="T14" fmla="*/ 2 w 2"/>
                  <a:gd name="T15" fmla="*/ 13 h 53"/>
                  <a:gd name="T16" fmla="*/ 2 w 2"/>
                  <a:gd name="T17" fmla="*/ 8 h 53"/>
                  <a:gd name="T18" fmla="*/ 2 w 2"/>
                  <a:gd name="T19" fmla="*/ 0 h 53"/>
                  <a:gd name="T20" fmla="*/ 0 w 2"/>
                  <a:gd name="T21" fmla="*/ 0 h 53"/>
                  <a:gd name="T22" fmla="*/ 0 w 2"/>
                  <a:gd name="T23" fmla="*/ 8 h 53"/>
                  <a:gd name="T24" fmla="*/ 0 w 2"/>
                  <a:gd name="T25" fmla="*/ 13 h 53"/>
                  <a:gd name="T26" fmla="*/ 0 w 2"/>
                  <a:gd name="T27" fmla="*/ 21 h 53"/>
                  <a:gd name="T28" fmla="*/ 0 w 2"/>
                  <a:gd name="T29" fmla="*/ 26 h 53"/>
                  <a:gd name="T30" fmla="*/ 0 w 2"/>
                  <a:gd name="T31" fmla="*/ 32 h 53"/>
                  <a:gd name="T32" fmla="*/ 0 w 2"/>
                  <a:gd name="T33" fmla="*/ 40 h 53"/>
                  <a:gd name="T34" fmla="*/ 0 w 2"/>
                  <a:gd name="T35" fmla="*/ 45 h 53"/>
                  <a:gd name="T36" fmla="*/ 0 w 2"/>
                  <a:gd name="T37" fmla="*/ 53 h 53"/>
                  <a:gd name="T38" fmla="*/ 0 w 2"/>
                  <a:gd name="T39" fmla="*/ 53 h 53"/>
                  <a:gd name="T40" fmla="*/ 2 w 2"/>
                  <a:gd name="T41" fmla="*/ 50 h 5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"/>
                  <a:gd name="T64" fmla="*/ 0 h 53"/>
                  <a:gd name="T65" fmla="*/ 2 w 2"/>
                  <a:gd name="T66" fmla="*/ 53 h 5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" h="53">
                    <a:moveTo>
                      <a:pt x="2" y="50"/>
                    </a:moveTo>
                    <a:lnTo>
                      <a:pt x="2" y="50"/>
                    </a:lnTo>
                    <a:lnTo>
                      <a:pt x="2" y="45"/>
                    </a:lnTo>
                    <a:lnTo>
                      <a:pt x="2" y="40"/>
                    </a:lnTo>
                    <a:lnTo>
                      <a:pt x="2" y="32"/>
                    </a:lnTo>
                    <a:lnTo>
                      <a:pt x="2" y="26"/>
                    </a:lnTo>
                    <a:lnTo>
                      <a:pt x="2" y="21"/>
                    </a:lnTo>
                    <a:lnTo>
                      <a:pt x="2" y="13"/>
                    </a:lnTo>
                    <a:lnTo>
                      <a:pt x="2" y="8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8"/>
                    </a:lnTo>
                    <a:lnTo>
                      <a:pt x="0" y="13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0" y="32"/>
                    </a:lnTo>
                    <a:lnTo>
                      <a:pt x="0" y="40"/>
                    </a:lnTo>
                    <a:lnTo>
                      <a:pt x="0" y="45"/>
                    </a:lnTo>
                    <a:lnTo>
                      <a:pt x="0" y="53"/>
                    </a:lnTo>
                    <a:lnTo>
                      <a:pt x="2" y="5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79" name="Freeform 4483"/>
              <p:cNvSpPr>
                <a:spLocks/>
              </p:cNvSpPr>
              <p:nvPr/>
            </p:nvSpPr>
            <p:spPr bwMode="auto">
              <a:xfrm>
                <a:off x="1879" y="3481"/>
                <a:ext cx="10" cy="18"/>
              </a:xfrm>
              <a:custGeom>
                <a:avLst/>
                <a:gdLst>
                  <a:gd name="T0" fmla="*/ 10 w 10"/>
                  <a:gd name="T1" fmla="*/ 16 h 18"/>
                  <a:gd name="T2" fmla="*/ 10 w 10"/>
                  <a:gd name="T3" fmla="*/ 16 h 18"/>
                  <a:gd name="T4" fmla="*/ 10 w 10"/>
                  <a:gd name="T5" fmla="*/ 16 h 18"/>
                  <a:gd name="T6" fmla="*/ 7 w 10"/>
                  <a:gd name="T7" fmla="*/ 13 h 18"/>
                  <a:gd name="T8" fmla="*/ 7 w 10"/>
                  <a:gd name="T9" fmla="*/ 13 h 18"/>
                  <a:gd name="T10" fmla="*/ 5 w 10"/>
                  <a:gd name="T11" fmla="*/ 11 h 18"/>
                  <a:gd name="T12" fmla="*/ 5 w 10"/>
                  <a:gd name="T13" fmla="*/ 8 h 18"/>
                  <a:gd name="T14" fmla="*/ 5 w 10"/>
                  <a:gd name="T15" fmla="*/ 5 h 18"/>
                  <a:gd name="T16" fmla="*/ 5 w 10"/>
                  <a:gd name="T17" fmla="*/ 3 h 18"/>
                  <a:gd name="T18" fmla="*/ 2 w 10"/>
                  <a:gd name="T19" fmla="*/ 0 h 18"/>
                  <a:gd name="T20" fmla="*/ 0 w 10"/>
                  <a:gd name="T21" fmla="*/ 3 h 18"/>
                  <a:gd name="T22" fmla="*/ 0 w 10"/>
                  <a:gd name="T23" fmla="*/ 3 h 18"/>
                  <a:gd name="T24" fmla="*/ 0 w 10"/>
                  <a:gd name="T25" fmla="*/ 5 h 18"/>
                  <a:gd name="T26" fmla="*/ 2 w 10"/>
                  <a:gd name="T27" fmla="*/ 11 h 18"/>
                  <a:gd name="T28" fmla="*/ 2 w 10"/>
                  <a:gd name="T29" fmla="*/ 13 h 18"/>
                  <a:gd name="T30" fmla="*/ 5 w 10"/>
                  <a:gd name="T31" fmla="*/ 16 h 18"/>
                  <a:gd name="T32" fmla="*/ 5 w 10"/>
                  <a:gd name="T33" fmla="*/ 16 h 18"/>
                  <a:gd name="T34" fmla="*/ 7 w 10"/>
                  <a:gd name="T35" fmla="*/ 18 h 18"/>
                  <a:gd name="T36" fmla="*/ 10 w 10"/>
                  <a:gd name="T37" fmla="*/ 18 h 18"/>
                  <a:gd name="T38" fmla="*/ 10 w 10"/>
                  <a:gd name="T39" fmla="*/ 18 h 18"/>
                  <a:gd name="T40" fmla="*/ 10 w 10"/>
                  <a:gd name="T41" fmla="*/ 16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"/>
                  <a:gd name="T64" fmla="*/ 0 h 18"/>
                  <a:gd name="T65" fmla="*/ 10 w 10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" h="18">
                    <a:moveTo>
                      <a:pt x="10" y="16"/>
                    </a:moveTo>
                    <a:lnTo>
                      <a:pt x="10" y="16"/>
                    </a:lnTo>
                    <a:lnTo>
                      <a:pt x="7" y="13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11"/>
                    </a:lnTo>
                    <a:lnTo>
                      <a:pt x="2" y="13"/>
                    </a:lnTo>
                    <a:lnTo>
                      <a:pt x="5" y="16"/>
                    </a:lnTo>
                    <a:lnTo>
                      <a:pt x="7" y="18"/>
                    </a:lnTo>
                    <a:lnTo>
                      <a:pt x="10" y="18"/>
                    </a:lnTo>
                    <a:lnTo>
                      <a:pt x="10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80" name="Freeform 4484"/>
              <p:cNvSpPr>
                <a:spLocks/>
              </p:cNvSpPr>
              <p:nvPr/>
            </p:nvSpPr>
            <p:spPr bwMode="auto">
              <a:xfrm>
                <a:off x="1889" y="3497"/>
                <a:ext cx="154" cy="8"/>
              </a:xfrm>
              <a:custGeom>
                <a:avLst/>
                <a:gdLst>
                  <a:gd name="T0" fmla="*/ 154 w 154"/>
                  <a:gd name="T1" fmla="*/ 2 h 8"/>
                  <a:gd name="T2" fmla="*/ 154 w 154"/>
                  <a:gd name="T3" fmla="*/ 2 h 8"/>
                  <a:gd name="T4" fmla="*/ 133 w 154"/>
                  <a:gd name="T5" fmla="*/ 2 h 8"/>
                  <a:gd name="T6" fmla="*/ 115 w 154"/>
                  <a:gd name="T7" fmla="*/ 2 h 8"/>
                  <a:gd name="T8" fmla="*/ 97 w 154"/>
                  <a:gd name="T9" fmla="*/ 2 h 8"/>
                  <a:gd name="T10" fmla="*/ 79 w 154"/>
                  <a:gd name="T11" fmla="*/ 2 h 8"/>
                  <a:gd name="T12" fmla="*/ 58 w 154"/>
                  <a:gd name="T13" fmla="*/ 2 h 8"/>
                  <a:gd name="T14" fmla="*/ 39 w 154"/>
                  <a:gd name="T15" fmla="*/ 2 h 8"/>
                  <a:gd name="T16" fmla="*/ 21 w 154"/>
                  <a:gd name="T17" fmla="*/ 2 h 8"/>
                  <a:gd name="T18" fmla="*/ 0 w 154"/>
                  <a:gd name="T19" fmla="*/ 0 h 8"/>
                  <a:gd name="T20" fmla="*/ 0 w 154"/>
                  <a:gd name="T21" fmla="*/ 2 h 8"/>
                  <a:gd name="T22" fmla="*/ 21 w 154"/>
                  <a:gd name="T23" fmla="*/ 5 h 8"/>
                  <a:gd name="T24" fmla="*/ 39 w 154"/>
                  <a:gd name="T25" fmla="*/ 5 h 8"/>
                  <a:gd name="T26" fmla="*/ 58 w 154"/>
                  <a:gd name="T27" fmla="*/ 8 h 8"/>
                  <a:gd name="T28" fmla="*/ 79 w 154"/>
                  <a:gd name="T29" fmla="*/ 8 h 8"/>
                  <a:gd name="T30" fmla="*/ 97 w 154"/>
                  <a:gd name="T31" fmla="*/ 8 h 8"/>
                  <a:gd name="T32" fmla="*/ 115 w 154"/>
                  <a:gd name="T33" fmla="*/ 8 h 8"/>
                  <a:gd name="T34" fmla="*/ 133 w 154"/>
                  <a:gd name="T35" fmla="*/ 5 h 8"/>
                  <a:gd name="T36" fmla="*/ 154 w 154"/>
                  <a:gd name="T37" fmla="*/ 5 h 8"/>
                  <a:gd name="T38" fmla="*/ 154 w 154"/>
                  <a:gd name="T39" fmla="*/ 5 h 8"/>
                  <a:gd name="T40" fmla="*/ 154 w 154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4"/>
                  <a:gd name="T64" fmla="*/ 0 h 8"/>
                  <a:gd name="T65" fmla="*/ 154 w 154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4" h="8">
                    <a:moveTo>
                      <a:pt x="154" y="2"/>
                    </a:moveTo>
                    <a:lnTo>
                      <a:pt x="154" y="2"/>
                    </a:lnTo>
                    <a:lnTo>
                      <a:pt x="133" y="2"/>
                    </a:lnTo>
                    <a:lnTo>
                      <a:pt x="115" y="2"/>
                    </a:lnTo>
                    <a:lnTo>
                      <a:pt x="97" y="2"/>
                    </a:lnTo>
                    <a:lnTo>
                      <a:pt x="79" y="2"/>
                    </a:lnTo>
                    <a:lnTo>
                      <a:pt x="58" y="2"/>
                    </a:lnTo>
                    <a:lnTo>
                      <a:pt x="39" y="2"/>
                    </a:lnTo>
                    <a:lnTo>
                      <a:pt x="21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1" y="5"/>
                    </a:lnTo>
                    <a:lnTo>
                      <a:pt x="39" y="5"/>
                    </a:lnTo>
                    <a:lnTo>
                      <a:pt x="58" y="8"/>
                    </a:lnTo>
                    <a:lnTo>
                      <a:pt x="79" y="8"/>
                    </a:lnTo>
                    <a:lnTo>
                      <a:pt x="97" y="8"/>
                    </a:lnTo>
                    <a:lnTo>
                      <a:pt x="115" y="8"/>
                    </a:lnTo>
                    <a:lnTo>
                      <a:pt x="133" y="5"/>
                    </a:lnTo>
                    <a:lnTo>
                      <a:pt x="154" y="5"/>
                    </a:lnTo>
                    <a:lnTo>
                      <a:pt x="154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81" name="Freeform 4485"/>
              <p:cNvSpPr>
                <a:spLocks/>
              </p:cNvSpPr>
              <p:nvPr/>
            </p:nvSpPr>
            <p:spPr bwMode="auto">
              <a:xfrm>
                <a:off x="2043" y="3499"/>
                <a:ext cx="87" cy="8"/>
              </a:xfrm>
              <a:custGeom>
                <a:avLst/>
                <a:gdLst>
                  <a:gd name="T0" fmla="*/ 87 w 87"/>
                  <a:gd name="T1" fmla="*/ 6 h 8"/>
                  <a:gd name="T2" fmla="*/ 87 w 87"/>
                  <a:gd name="T3" fmla="*/ 6 h 8"/>
                  <a:gd name="T4" fmla="*/ 74 w 87"/>
                  <a:gd name="T5" fmla="*/ 6 h 8"/>
                  <a:gd name="T6" fmla="*/ 63 w 87"/>
                  <a:gd name="T7" fmla="*/ 3 h 8"/>
                  <a:gd name="T8" fmla="*/ 53 w 87"/>
                  <a:gd name="T9" fmla="*/ 3 h 8"/>
                  <a:gd name="T10" fmla="*/ 42 w 87"/>
                  <a:gd name="T11" fmla="*/ 3 h 8"/>
                  <a:gd name="T12" fmla="*/ 32 w 87"/>
                  <a:gd name="T13" fmla="*/ 3 h 8"/>
                  <a:gd name="T14" fmla="*/ 21 w 87"/>
                  <a:gd name="T15" fmla="*/ 0 h 8"/>
                  <a:gd name="T16" fmla="*/ 11 w 87"/>
                  <a:gd name="T17" fmla="*/ 0 h 8"/>
                  <a:gd name="T18" fmla="*/ 0 w 87"/>
                  <a:gd name="T19" fmla="*/ 0 h 8"/>
                  <a:gd name="T20" fmla="*/ 0 w 87"/>
                  <a:gd name="T21" fmla="*/ 3 h 8"/>
                  <a:gd name="T22" fmla="*/ 11 w 87"/>
                  <a:gd name="T23" fmla="*/ 6 h 8"/>
                  <a:gd name="T24" fmla="*/ 21 w 87"/>
                  <a:gd name="T25" fmla="*/ 6 h 8"/>
                  <a:gd name="T26" fmla="*/ 32 w 87"/>
                  <a:gd name="T27" fmla="*/ 6 h 8"/>
                  <a:gd name="T28" fmla="*/ 42 w 87"/>
                  <a:gd name="T29" fmla="*/ 6 h 8"/>
                  <a:gd name="T30" fmla="*/ 53 w 87"/>
                  <a:gd name="T31" fmla="*/ 8 h 8"/>
                  <a:gd name="T32" fmla="*/ 63 w 87"/>
                  <a:gd name="T33" fmla="*/ 8 h 8"/>
                  <a:gd name="T34" fmla="*/ 74 w 87"/>
                  <a:gd name="T35" fmla="*/ 8 h 8"/>
                  <a:gd name="T36" fmla="*/ 87 w 87"/>
                  <a:gd name="T37" fmla="*/ 8 h 8"/>
                  <a:gd name="T38" fmla="*/ 87 w 87"/>
                  <a:gd name="T39" fmla="*/ 8 h 8"/>
                  <a:gd name="T40" fmla="*/ 87 w 87"/>
                  <a:gd name="T41" fmla="*/ 6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7"/>
                  <a:gd name="T64" fmla="*/ 0 h 8"/>
                  <a:gd name="T65" fmla="*/ 87 w 87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7" h="8">
                    <a:moveTo>
                      <a:pt x="87" y="6"/>
                    </a:moveTo>
                    <a:lnTo>
                      <a:pt x="87" y="6"/>
                    </a:lnTo>
                    <a:lnTo>
                      <a:pt x="74" y="6"/>
                    </a:lnTo>
                    <a:lnTo>
                      <a:pt x="63" y="3"/>
                    </a:lnTo>
                    <a:lnTo>
                      <a:pt x="53" y="3"/>
                    </a:lnTo>
                    <a:lnTo>
                      <a:pt x="42" y="3"/>
                    </a:lnTo>
                    <a:lnTo>
                      <a:pt x="32" y="3"/>
                    </a:lnTo>
                    <a:lnTo>
                      <a:pt x="21" y="0"/>
                    </a:lnTo>
                    <a:lnTo>
                      <a:pt x="11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11" y="6"/>
                    </a:lnTo>
                    <a:lnTo>
                      <a:pt x="21" y="6"/>
                    </a:lnTo>
                    <a:lnTo>
                      <a:pt x="32" y="6"/>
                    </a:lnTo>
                    <a:lnTo>
                      <a:pt x="42" y="6"/>
                    </a:lnTo>
                    <a:lnTo>
                      <a:pt x="53" y="8"/>
                    </a:lnTo>
                    <a:lnTo>
                      <a:pt x="63" y="8"/>
                    </a:lnTo>
                    <a:lnTo>
                      <a:pt x="74" y="8"/>
                    </a:lnTo>
                    <a:lnTo>
                      <a:pt x="87" y="8"/>
                    </a:lnTo>
                    <a:lnTo>
                      <a:pt x="87" y="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82" name="Freeform 4486"/>
              <p:cNvSpPr>
                <a:spLocks/>
              </p:cNvSpPr>
              <p:nvPr/>
            </p:nvSpPr>
            <p:spPr bwMode="auto">
              <a:xfrm>
                <a:off x="2130" y="3494"/>
                <a:ext cx="70" cy="16"/>
              </a:xfrm>
              <a:custGeom>
                <a:avLst/>
                <a:gdLst>
                  <a:gd name="T0" fmla="*/ 68 w 70"/>
                  <a:gd name="T1" fmla="*/ 0 h 16"/>
                  <a:gd name="T2" fmla="*/ 68 w 70"/>
                  <a:gd name="T3" fmla="*/ 0 h 16"/>
                  <a:gd name="T4" fmla="*/ 60 w 70"/>
                  <a:gd name="T5" fmla="*/ 5 h 16"/>
                  <a:gd name="T6" fmla="*/ 52 w 70"/>
                  <a:gd name="T7" fmla="*/ 8 h 16"/>
                  <a:gd name="T8" fmla="*/ 44 w 70"/>
                  <a:gd name="T9" fmla="*/ 11 h 16"/>
                  <a:gd name="T10" fmla="*/ 36 w 70"/>
                  <a:gd name="T11" fmla="*/ 11 h 16"/>
                  <a:gd name="T12" fmla="*/ 26 w 70"/>
                  <a:gd name="T13" fmla="*/ 11 h 16"/>
                  <a:gd name="T14" fmla="*/ 18 w 70"/>
                  <a:gd name="T15" fmla="*/ 11 h 16"/>
                  <a:gd name="T16" fmla="*/ 8 w 70"/>
                  <a:gd name="T17" fmla="*/ 11 h 16"/>
                  <a:gd name="T18" fmla="*/ 0 w 70"/>
                  <a:gd name="T19" fmla="*/ 11 h 16"/>
                  <a:gd name="T20" fmla="*/ 0 w 70"/>
                  <a:gd name="T21" fmla="*/ 13 h 16"/>
                  <a:gd name="T22" fmla="*/ 8 w 70"/>
                  <a:gd name="T23" fmla="*/ 13 h 16"/>
                  <a:gd name="T24" fmla="*/ 18 w 70"/>
                  <a:gd name="T25" fmla="*/ 13 h 16"/>
                  <a:gd name="T26" fmla="*/ 26 w 70"/>
                  <a:gd name="T27" fmla="*/ 16 h 16"/>
                  <a:gd name="T28" fmla="*/ 36 w 70"/>
                  <a:gd name="T29" fmla="*/ 16 h 16"/>
                  <a:gd name="T30" fmla="*/ 44 w 70"/>
                  <a:gd name="T31" fmla="*/ 13 h 16"/>
                  <a:gd name="T32" fmla="*/ 52 w 70"/>
                  <a:gd name="T33" fmla="*/ 13 h 16"/>
                  <a:gd name="T34" fmla="*/ 60 w 70"/>
                  <a:gd name="T35" fmla="*/ 8 h 16"/>
                  <a:gd name="T36" fmla="*/ 70 w 70"/>
                  <a:gd name="T37" fmla="*/ 3 h 16"/>
                  <a:gd name="T38" fmla="*/ 70 w 70"/>
                  <a:gd name="T39" fmla="*/ 3 h 16"/>
                  <a:gd name="T40" fmla="*/ 68 w 70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70"/>
                  <a:gd name="T64" fmla="*/ 0 h 16"/>
                  <a:gd name="T65" fmla="*/ 70 w 70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70" h="16">
                    <a:moveTo>
                      <a:pt x="68" y="0"/>
                    </a:moveTo>
                    <a:lnTo>
                      <a:pt x="68" y="0"/>
                    </a:lnTo>
                    <a:lnTo>
                      <a:pt x="60" y="5"/>
                    </a:lnTo>
                    <a:lnTo>
                      <a:pt x="52" y="8"/>
                    </a:lnTo>
                    <a:lnTo>
                      <a:pt x="44" y="11"/>
                    </a:lnTo>
                    <a:lnTo>
                      <a:pt x="36" y="11"/>
                    </a:lnTo>
                    <a:lnTo>
                      <a:pt x="26" y="11"/>
                    </a:lnTo>
                    <a:lnTo>
                      <a:pt x="18" y="11"/>
                    </a:lnTo>
                    <a:lnTo>
                      <a:pt x="8" y="11"/>
                    </a:lnTo>
                    <a:lnTo>
                      <a:pt x="0" y="11"/>
                    </a:lnTo>
                    <a:lnTo>
                      <a:pt x="0" y="13"/>
                    </a:lnTo>
                    <a:lnTo>
                      <a:pt x="8" y="13"/>
                    </a:lnTo>
                    <a:lnTo>
                      <a:pt x="18" y="13"/>
                    </a:lnTo>
                    <a:lnTo>
                      <a:pt x="26" y="16"/>
                    </a:lnTo>
                    <a:lnTo>
                      <a:pt x="36" y="16"/>
                    </a:lnTo>
                    <a:lnTo>
                      <a:pt x="44" y="13"/>
                    </a:lnTo>
                    <a:lnTo>
                      <a:pt x="52" y="13"/>
                    </a:lnTo>
                    <a:lnTo>
                      <a:pt x="60" y="8"/>
                    </a:lnTo>
                    <a:lnTo>
                      <a:pt x="70" y="3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83" name="Freeform 4487"/>
              <p:cNvSpPr>
                <a:spLocks/>
              </p:cNvSpPr>
              <p:nvPr/>
            </p:nvSpPr>
            <p:spPr bwMode="auto">
              <a:xfrm>
                <a:off x="2198" y="3426"/>
                <a:ext cx="21" cy="71"/>
              </a:xfrm>
              <a:custGeom>
                <a:avLst/>
                <a:gdLst>
                  <a:gd name="T0" fmla="*/ 13 w 21"/>
                  <a:gd name="T1" fmla="*/ 3 h 71"/>
                  <a:gd name="T2" fmla="*/ 13 w 21"/>
                  <a:gd name="T3" fmla="*/ 3 h 71"/>
                  <a:gd name="T4" fmla="*/ 15 w 21"/>
                  <a:gd name="T5" fmla="*/ 8 h 71"/>
                  <a:gd name="T6" fmla="*/ 15 w 21"/>
                  <a:gd name="T7" fmla="*/ 16 h 71"/>
                  <a:gd name="T8" fmla="*/ 15 w 21"/>
                  <a:gd name="T9" fmla="*/ 24 h 71"/>
                  <a:gd name="T10" fmla="*/ 15 w 21"/>
                  <a:gd name="T11" fmla="*/ 34 h 71"/>
                  <a:gd name="T12" fmla="*/ 13 w 21"/>
                  <a:gd name="T13" fmla="*/ 45 h 71"/>
                  <a:gd name="T14" fmla="*/ 10 w 21"/>
                  <a:gd name="T15" fmla="*/ 55 h 71"/>
                  <a:gd name="T16" fmla="*/ 5 w 21"/>
                  <a:gd name="T17" fmla="*/ 63 h 71"/>
                  <a:gd name="T18" fmla="*/ 0 w 21"/>
                  <a:gd name="T19" fmla="*/ 68 h 71"/>
                  <a:gd name="T20" fmla="*/ 2 w 21"/>
                  <a:gd name="T21" fmla="*/ 71 h 71"/>
                  <a:gd name="T22" fmla="*/ 8 w 21"/>
                  <a:gd name="T23" fmla="*/ 63 h 71"/>
                  <a:gd name="T24" fmla="*/ 13 w 21"/>
                  <a:gd name="T25" fmla="*/ 55 h 71"/>
                  <a:gd name="T26" fmla="*/ 15 w 21"/>
                  <a:gd name="T27" fmla="*/ 45 h 71"/>
                  <a:gd name="T28" fmla="*/ 18 w 21"/>
                  <a:gd name="T29" fmla="*/ 34 h 71"/>
                  <a:gd name="T30" fmla="*/ 21 w 21"/>
                  <a:gd name="T31" fmla="*/ 24 h 71"/>
                  <a:gd name="T32" fmla="*/ 21 w 21"/>
                  <a:gd name="T33" fmla="*/ 16 h 71"/>
                  <a:gd name="T34" fmla="*/ 18 w 21"/>
                  <a:gd name="T35" fmla="*/ 8 h 71"/>
                  <a:gd name="T36" fmla="*/ 18 w 21"/>
                  <a:gd name="T37" fmla="*/ 0 h 71"/>
                  <a:gd name="T38" fmla="*/ 18 w 21"/>
                  <a:gd name="T39" fmla="*/ 0 h 71"/>
                  <a:gd name="T40" fmla="*/ 13 w 21"/>
                  <a:gd name="T41" fmla="*/ 3 h 7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71"/>
                  <a:gd name="T65" fmla="*/ 21 w 21"/>
                  <a:gd name="T66" fmla="*/ 71 h 7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71">
                    <a:moveTo>
                      <a:pt x="13" y="3"/>
                    </a:moveTo>
                    <a:lnTo>
                      <a:pt x="13" y="3"/>
                    </a:lnTo>
                    <a:lnTo>
                      <a:pt x="15" y="8"/>
                    </a:lnTo>
                    <a:lnTo>
                      <a:pt x="15" y="16"/>
                    </a:lnTo>
                    <a:lnTo>
                      <a:pt x="15" y="24"/>
                    </a:lnTo>
                    <a:lnTo>
                      <a:pt x="15" y="34"/>
                    </a:lnTo>
                    <a:lnTo>
                      <a:pt x="13" y="45"/>
                    </a:lnTo>
                    <a:lnTo>
                      <a:pt x="10" y="55"/>
                    </a:lnTo>
                    <a:lnTo>
                      <a:pt x="5" y="63"/>
                    </a:lnTo>
                    <a:lnTo>
                      <a:pt x="0" y="68"/>
                    </a:lnTo>
                    <a:lnTo>
                      <a:pt x="2" y="71"/>
                    </a:lnTo>
                    <a:lnTo>
                      <a:pt x="8" y="63"/>
                    </a:lnTo>
                    <a:lnTo>
                      <a:pt x="13" y="55"/>
                    </a:lnTo>
                    <a:lnTo>
                      <a:pt x="15" y="45"/>
                    </a:lnTo>
                    <a:lnTo>
                      <a:pt x="18" y="34"/>
                    </a:lnTo>
                    <a:lnTo>
                      <a:pt x="21" y="24"/>
                    </a:lnTo>
                    <a:lnTo>
                      <a:pt x="21" y="16"/>
                    </a:lnTo>
                    <a:lnTo>
                      <a:pt x="18" y="8"/>
                    </a:lnTo>
                    <a:lnTo>
                      <a:pt x="18" y="0"/>
                    </a:lnTo>
                    <a:lnTo>
                      <a:pt x="13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84" name="Freeform 4488"/>
              <p:cNvSpPr>
                <a:spLocks/>
              </p:cNvSpPr>
              <p:nvPr/>
            </p:nvSpPr>
            <p:spPr bwMode="auto">
              <a:xfrm>
                <a:off x="2158" y="3416"/>
                <a:ext cx="58" cy="13"/>
              </a:xfrm>
              <a:custGeom>
                <a:avLst/>
                <a:gdLst>
                  <a:gd name="T0" fmla="*/ 0 w 58"/>
                  <a:gd name="T1" fmla="*/ 2 h 13"/>
                  <a:gd name="T2" fmla="*/ 0 w 58"/>
                  <a:gd name="T3" fmla="*/ 2 h 13"/>
                  <a:gd name="T4" fmla="*/ 6 w 58"/>
                  <a:gd name="T5" fmla="*/ 2 h 13"/>
                  <a:gd name="T6" fmla="*/ 14 w 58"/>
                  <a:gd name="T7" fmla="*/ 2 h 13"/>
                  <a:gd name="T8" fmla="*/ 21 w 58"/>
                  <a:gd name="T9" fmla="*/ 2 h 13"/>
                  <a:gd name="T10" fmla="*/ 29 w 58"/>
                  <a:gd name="T11" fmla="*/ 5 h 13"/>
                  <a:gd name="T12" fmla="*/ 37 w 58"/>
                  <a:gd name="T13" fmla="*/ 5 h 13"/>
                  <a:gd name="T14" fmla="*/ 45 w 58"/>
                  <a:gd name="T15" fmla="*/ 7 h 13"/>
                  <a:gd name="T16" fmla="*/ 50 w 58"/>
                  <a:gd name="T17" fmla="*/ 10 h 13"/>
                  <a:gd name="T18" fmla="*/ 53 w 58"/>
                  <a:gd name="T19" fmla="*/ 13 h 13"/>
                  <a:gd name="T20" fmla="*/ 58 w 58"/>
                  <a:gd name="T21" fmla="*/ 10 h 13"/>
                  <a:gd name="T22" fmla="*/ 53 w 58"/>
                  <a:gd name="T23" fmla="*/ 7 h 13"/>
                  <a:gd name="T24" fmla="*/ 48 w 58"/>
                  <a:gd name="T25" fmla="*/ 5 h 13"/>
                  <a:gd name="T26" fmla="*/ 40 w 58"/>
                  <a:gd name="T27" fmla="*/ 2 h 13"/>
                  <a:gd name="T28" fmla="*/ 29 w 58"/>
                  <a:gd name="T29" fmla="*/ 0 h 13"/>
                  <a:gd name="T30" fmla="*/ 21 w 58"/>
                  <a:gd name="T31" fmla="*/ 0 h 13"/>
                  <a:gd name="T32" fmla="*/ 14 w 58"/>
                  <a:gd name="T33" fmla="*/ 0 h 13"/>
                  <a:gd name="T34" fmla="*/ 6 w 58"/>
                  <a:gd name="T35" fmla="*/ 0 h 13"/>
                  <a:gd name="T36" fmla="*/ 0 w 58"/>
                  <a:gd name="T37" fmla="*/ 0 h 13"/>
                  <a:gd name="T38" fmla="*/ 0 w 58"/>
                  <a:gd name="T39" fmla="*/ 0 h 13"/>
                  <a:gd name="T40" fmla="*/ 0 w 58"/>
                  <a:gd name="T41" fmla="*/ 2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8"/>
                  <a:gd name="T64" fmla="*/ 0 h 13"/>
                  <a:gd name="T65" fmla="*/ 58 w 58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8" h="13">
                    <a:moveTo>
                      <a:pt x="0" y="2"/>
                    </a:moveTo>
                    <a:lnTo>
                      <a:pt x="0" y="2"/>
                    </a:lnTo>
                    <a:lnTo>
                      <a:pt x="6" y="2"/>
                    </a:lnTo>
                    <a:lnTo>
                      <a:pt x="14" y="2"/>
                    </a:lnTo>
                    <a:lnTo>
                      <a:pt x="21" y="2"/>
                    </a:lnTo>
                    <a:lnTo>
                      <a:pt x="29" y="5"/>
                    </a:lnTo>
                    <a:lnTo>
                      <a:pt x="37" y="5"/>
                    </a:lnTo>
                    <a:lnTo>
                      <a:pt x="45" y="7"/>
                    </a:lnTo>
                    <a:lnTo>
                      <a:pt x="50" y="10"/>
                    </a:lnTo>
                    <a:lnTo>
                      <a:pt x="53" y="13"/>
                    </a:lnTo>
                    <a:lnTo>
                      <a:pt x="58" y="10"/>
                    </a:lnTo>
                    <a:lnTo>
                      <a:pt x="53" y="7"/>
                    </a:lnTo>
                    <a:lnTo>
                      <a:pt x="48" y="5"/>
                    </a:lnTo>
                    <a:lnTo>
                      <a:pt x="40" y="2"/>
                    </a:lnTo>
                    <a:lnTo>
                      <a:pt x="29" y="0"/>
                    </a:lnTo>
                    <a:lnTo>
                      <a:pt x="21" y="0"/>
                    </a:lnTo>
                    <a:lnTo>
                      <a:pt x="14" y="0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85" name="Freeform 4489"/>
              <p:cNvSpPr>
                <a:spLocks/>
              </p:cNvSpPr>
              <p:nvPr/>
            </p:nvSpPr>
            <p:spPr bwMode="auto">
              <a:xfrm>
                <a:off x="1879" y="3416"/>
                <a:ext cx="279" cy="18"/>
              </a:xfrm>
              <a:custGeom>
                <a:avLst/>
                <a:gdLst>
                  <a:gd name="T0" fmla="*/ 2 w 279"/>
                  <a:gd name="T1" fmla="*/ 15 h 18"/>
                  <a:gd name="T2" fmla="*/ 0 w 279"/>
                  <a:gd name="T3" fmla="*/ 18 h 18"/>
                  <a:gd name="T4" fmla="*/ 13 w 279"/>
                  <a:gd name="T5" fmla="*/ 18 h 18"/>
                  <a:gd name="T6" fmla="*/ 41 w 279"/>
                  <a:gd name="T7" fmla="*/ 15 h 18"/>
                  <a:gd name="T8" fmla="*/ 86 w 279"/>
                  <a:gd name="T9" fmla="*/ 13 h 18"/>
                  <a:gd name="T10" fmla="*/ 136 w 279"/>
                  <a:gd name="T11" fmla="*/ 10 h 18"/>
                  <a:gd name="T12" fmla="*/ 188 w 279"/>
                  <a:gd name="T13" fmla="*/ 7 h 18"/>
                  <a:gd name="T14" fmla="*/ 232 w 279"/>
                  <a:gd name="T15" fmla="*/ 5 h 18"/>
                  <a:gd name="T16" fmla="*/ 266 w 279"/>
                  <a:gd name="T17" fmla="*/ 2 h 18"/>
                  <a:gd name="T18" fmla="*/ 279 w 279"/>
                  <a:gd name="T19" fmla="*/ 2 h 18"/>
                  <a:gd name="T20" fmla="*/ 279 w 279"/>
                  <a:gd name="T21" fmla="*/ 0 h 18"/>
                  <a:gd name="T22" fmla="*/ 266 w 279"/>
                  <a:gd name="T23" fmla="*/ 0 h 18"/>
                  <a:gd name="T24" fmla="*/ 232 w 279"/>
                  <a:gd name="T25" fmla="*/ 2 h 18"/>
                  <a:gd name="T26" fmla="*/ 188 w 279"/>
                  <a:gd name="T27" fmla="*/ 5 h 18"/>
                  <a:gd name="T28" fmla="*/ 136 w 279"/>
                  <a:gd name="T29" fmla="*/ 7 h 18"/>
                  <a:gd name="T30" fmla="*/ 86 w 279"/>
                  <a:gd name="T31" fmla="*/ 10 h 18"/>
                  <a:gd name="T32" fmla="*/ 41 w 279"/>
                  <a:gd name="T33" fmla="*/ 13 h 18"/>
                  <a:gd name="T34" fmla="*/ 13 w 279"/>
                  <a:gd name="T35" fmla="*/ 15 h 18"/>
                  <a:gd name="T36" fmla="*/ 0 w 279"/>
                  <a:gd name="T37" fmla="*/ 15 h 18"/>
                  <a:gd name="T38" fmla="*/ 0 w 279"/>
                  <a:gd name="T39" fmla="*/ 15 h 18"/>
                  <a:gd name="T40" fmla="*/ 2 w 279"/>
                  <a:gd name="T41" fmla="*/ 15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79"/>
                  <a:gd name="T64" fmla="*/ 0 h 18"/>
                  <a:gd name="T65" fmla="*/ 279 w 279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79" h="18">
                    <a:moveTo>
                      <a:pt x="2" y="15"/>
                    </a:moveTo>
                    <a:lnTo>
                      <a:pt x="0" y="18"/>
                    </a:lnTo>
                    <a:lnTo>
                      <a:pt x="13" y="18"/>
                    </a:lnTo>
                    <a:lnTo>
                      <a:pt x="41" y="15"/>
                    </a:lnTo>
                    <a:lnTo>
                      <a:pt x="86" y="13"/>
                    </a:lnTo>
                    <a:lnTo>
                      <a:pt x="136" y="10"/>
                    </a:lnTo>
                    <a:lnTo>
                      <a:pt x="188" y="7"/>
                    </a:lnTo>
                    <a:lnTo>
                      <a:pt x="232" y="5"/>
                    </a:lnTo>
                    <a:lnTo>
                      <a:pt x="266" y="2"/>
                    </a:lnTo>
                    <a:lnTo>
                      <a:pt x="279" y="2"/>
                    </a:lnTo>
                    <a:lnTo>
                      <a:pt x="279" y="0"/>
                    </a:lnTo>
                    <a:lnTo>
                      <a:pt x="266" y="0"/>
                    </a:lnTo>
                    <a:lnTo>
                      <a:pt x="232" y="2"/>
                    </a:lnTo>
                    <a:lnTo>
                      <a:pt x="188" y="5"/>
                    </a:lnTo>
                    <a:lnTo>
                      <a:pt x="136" y="7"/>
                    </a:lnTo>
                    <a:lnTo>
                      <a:pt x="86" y="10"/>
                    </a:lnTo>
                    <a:lnTo>
                      <a:pt x="41" y="13"/>
                    </a:lnTo>
                    <a:lnTo>
                      <a:pt x="13" y="15"/>
                    </a:lnTo>
                    <a:lnTo>
                      <a:pt x="0" y="15"/>
                    </a:lnTo>
                    <a:lnTo>
                      <a:pt x="2" y="1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86" name="Freeform 4490"/>
              <p:cNvSpPr>
                <a:spLocks/>
              </p:cNvSpPr>
              <p:nvPr/>
            </p:nvSpPr>
            <p:spPr bwMode="auto">
              <a:xfrm>
                <a:off x="1845" y="3520"/>
                <a:ext cx="374" cy="89"/>
              </a:xfrm>
              <a:custGeom>
                <a:avLst/>
                <a:gdLst>
                  <a:gd name="T0" fmla="*/ 65 w 374"/>
                  <a:gd name="T1" fmla="*/ 11 h 89"/>
                  <a:gd name="T2" fmla="*/ 49 w 374"/>
                  <a:gd name="T3" fmla="*/ 16 h 89"/>
                  <a:gd name="T4" fmla="*/ 34 w 374"/>
                  <a:gd name="T5" fmla="*/ 29 h 89"/>
                  <a:gd name="T6" fmla="*/ 18 w 374"/>
                  <a:gd name="T7" fmla="*/ 42 h 89"/>
                  <a:gd name="T8" fmla="*/ 5 w 374"/>
                  <a:gd name="T9" fmla="*/ 53 h 89"/>
                  <a:gd name="T10" fmla="*/ 2 w 374"/>
                  <a:gd name="T11" fmla="*/ 55 h 89"/>
                  <a:gd name="T12" fmla="*/ 0 w 374"/>
                  <a:gd name="T13" fmla="*/ 61 h 89"/>
                  <a:gd name="T14" fmla="*/ 2 w 374"/>
                  <a:gd name="T15" fmla="*/ 66 h 89"/>
                  <a:gd name="T16" fmla="*/ 10 w 374"/>
                  <a:gd name="T17" fmla="*/ 71 h 89"/>
                  <a:gd name="T18" fmla="*/ 23 w 374"/>
                  <a:gd name="T19" fmla="*/ 76 h 89"/>
                  <a:gd name="T20" fmla="*/ 47 w 374"/>
                  <a:gd name="T21" fmla="*/ 82 h 89"/>
                  <a:gd name="T22" fmla="*/ 73 w 374"/>
                  <a:gd name="T23" fmla="*/ 84 h 89"/>
                  <a:gd name="T24" fmla="*/ 104 w 374"/>
                  <a:gd name="T25" fmla="*/ 84 h 89"/>
                  <a:gd name="T26" fmla="*/ 138 w 374"/>
                  <a:gd name="T27" fmla="*/ 87 h 89"/>
                  <a:gd name="T28" fmla="*/ 175 w 374"/>
                  <a:gd name="T29" fmla="*/ 87 h 89"/>
                  <a:gd name="T30" fmla="*/ 209 w 374"/>
                  <a:gd name="T31" fmla="*/ 89 h 89"/>
                  <a:gd name="T32" fmla="*/ 243 w 374"/>
                  <a:gd name="T33" fmla="*/ 89 h 89"/>
                  <a:gd name="T34" fmla="*/ 274 w 374"/>
                  <a:gd name="T35" fmla="*/ 89 h 89"/>
                  <a:gd name="T36" fmla="*/ 308 w 374"/>
                  <a:gd name="T37" fmla="*/ 87 h 89"/>
                  <a:gd name="T38" fmla="*/ 337 w 374"/>
                  <a:gd name="T39" fmla="*/ 84 h 89"/>
                  <a:gd name="T40" fmla="*/ 366 w 374"/>
                  <a:gd name="T41" fmla="*/ 74 h 89"/>
                  <a:gd name="T42" fmla="*/ 371 w 374"/>
                  <a:gd name="T43" fmla="*/ 71 h 89"/>
                  <a:gd name="T44" fmla="*/ 374 w 374"/>
                  <a:gd name="T45" fmla="*/ 66 h 89"/>
                  <a:gd name="T46" fmla="*/ 374 w 374"/>
                  <a:gd name="T47" fmla="*/ 55 h 89"/>
                  <a:gd name="T48" fmla="*/ 371 w 374"/>
                  <a:gd name="T49" fmla="*/ 42 h 89"/>
                  <a:gd name="T50" fmla="*/ 366 w 374"/>
                  <a:gd name="T51" fmla="*/ 29 h 89"/>
                  <a:gd name="T52" fmla="*/ 363 w 374"/>
                  <a:gd name="T53" fmla="*/ 21 h 89"/>
                  <a:gd name="T54" fmla="*/ 358 w 374"/>
                  <a:gd name="T55" fmla="*/ 13 h 89"/>
                  <a:gd name="T56" fmla="*/ 350 w 374"/>
                  <a:gd name="T57" fmla="*/ 8 h 89"/>
                  <a:gd name="T58" fmla="*/ 340 w 374"/>
                  <a:gd name="T59" fmla="*/ 6 h 89"/>
                  <a:gd name="T60" fmla="*/ 272 w 374"/>
                  <a:gd name="T61" fmla="*/ 0 h 89"/>
                  <a:gd name="T62" fmla="*/ 204 w 374"/>
                  <a:gd name="T63" fmla="*/ 0 h 89"/>
                  <a:gd name="T64" fmla="*/ 133 w 374"/>
                  <a:gd name="T65" fmla="*/ 3 h 89"/>
                  <a:gd name="T66" fmla="*/ 65 w 374"/>
                  <a:gd name="T67" fmla="*/ 11 h 8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74"/>
                  <a:gd name="T103" fmla="*/ 0 h 89"/>
                  <a:gd name="T104" fmla="*/ 374 w 374"/>
                  <a:gd name="T105" fmla="*/ 89 h 8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74" h="89">
                    <a:moveTo>
                      <a:pt x="65" y="11"/>
                    </a:moveTo>
                    <a:lnTo>
                      <a:pt x="49" y="16"/>
                    </a:lnTo>
                    <a:lnTo>
                      <a:pt x="34" y="29"/>
                    </a:lnTo>
                    <a:lnTo>
                      <a:pt x="18" y="42"/>
                    </a:lnTo>
                    <a:lnTo>
                      <a:pt x="5" y="53"/>
                    </a:lnTo>
                    <a:lnTo>
                      <a:pt x="2" y="55"/>
                    </a:lnTo>
                    <a:lnTo>
                      <a:pt x="0" y="61"/>
                    </a:lnTo>
                    <a:lnTo>
                      <a:pt x="2" y="66"/>
                    </a:lnTo>
                    <a:lnTo>
                      <a:pt x="10" y="71"/>
                    </a:lnTo>
                    <a:lnTo>
                      <a:pt x="23" y="76"/>
                    </a:lnTo>
                    <a:lnTo>
                      <a:pt x="47" y="82"/>
                    </a:lnTo>
                    <a:lnTo>
                      <a:pt x="73" y="84"/>
                    </a:lnTo>
                    <a:lnTo>
                      <a:pt x="104" y="84"/>
                    </a:lnTo>
                    <a:lnTo>
                      <a:pt x="138" y="87"/>
                    </a:lnTo>
                    <a:lnTo>
                      <a:pt x="175" y="87"/>
                    </a:lnTo>
                    <a:lnTo>
                      <a:pt x="209" y="89"/>
                    </a:lnTo>
                    <a:lnTo>
                      <a:pt x="243" y="89"/>
                    </a:lnTo>
                    <a:lnTo>
                      <a:pt x="274" y="89"/>
                    </a:lnTo>
                    <a:lnTo>
                      <a:pt x="308" y="87"/>
                    </a:lnTo>
                    <a:lnTo>
                      <a:pt x="337" y="84"/>
                    </a:lnTo>
                    <a:lnTo>
                      <a:pt x="366" y="74"/>
                    </a:lnTo>
                    <a:lnTo>
                      <a:pt x="371" y="71"/>
                    </a:lnTo>
                    <a:lnTo>
                      <a:pt x="374" y="66"/>
                    </a:lnTo>
                    <a:lnTo>
                      <a:pt x="374" y="55"/>
                    </a:lnTo>
                    <a:lnTo>
                      <a:pt x="371" y="42"/>
                    </a:lnTo>
                    <a:lnTo>
                      <a:pt x="366" y="29"/>
                    </a:lnTo>
                    <a:lnTo>
                      <a:pt x="363" y="21"/>
                    </a:lnTo>
                    <a:lnTo>
                      <a:pt x="358" y="13"/>
                    </a:lnTo>
                    <a:lnTo>
                      <a:pt x="350" y="8"/>
                    </a:lnTo>
                    <a:lnTo>
                      <a:pt x="340" y="6"/>
                    </a:lnTo>
                    <a:lnTo>
                      <a:pt x="272" y="0"/>
                    </a:lnTo>
                    <a:lnTo>
                      <a:pt x="204" y="0"/>
                    </a:lnTo>
                    <a:lnTo>
                      <a:pt x="133" y="3"/>
                    </a:lnTo>
                    <a:lnTo>
                      <a:pt x="65" y="11"/>
                    </a:lnTo>
                    <a:close/>
                  </a:path>
                </a:pathLst>
              </a:custGeom>
              <a:solidFill>
                <a:srgbClr val="504A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87" name="Freeform 4491"/>
              <p:cNvSpPr>
                <a:spLocks/>
              </p:cNvSpPr>
              <p:nvPr/>
            </p:nvSpPr>
            <p:spPr bwMode="auto">
              <a:xfrm>
                <a:off x="1850" y="3523"/>
                <a:ext cx="369" cy="71"/>
              </a:xfrm>
              <a:custGeom>
                <a:avLst/>
                <a:gdLst>
                  <a:gd name="T0" fmla="*/ 60 w 369"/>
                  <a:gd name="T1" fmla="*/ 5 h 71"/>
                  <a:gd name="T2" fmla="*/ 47 w 369"/>
                  <a:gd name="T3" fmla="*/ 10 h 71"/>
                  <a:gd name="T4" fmla="*/ 34 w 369"/>
                  <a:gd name="T5" fmla="*/ 16 h 71"/>
                  <a:gd name="T6" fmla="*/ 16 w 369"/>
                  <a:gd name="T7" fmla="*/ 34 h 71"/>
                  <a:gd name="T8" fmla="*/ 8 w 369"/>
                  <a:gd name="T9" fmla="*/ 42 h 71"/>
                  <a:gd name="T10" fmla="*/ 0 w 369"/>
                  <a:gd name="T11" fmla="*/ 47 h 71"/>
                  <a:gd name="T12" fmla="*/ 0 w 369"/>
                  <a:gd name="T13" fmla="*/ 55 h 71"/>
                  <a:gd name="T14" fmla="*/ 0 w 369"/>
                  <a:gd name="T15" fmla="*/ 55 h 71"/>
                  <a:gd name="T16" fmla="*/ 5 w 369"/>
                  <a:gd name="T17" fmla="*/ 58 h 71"/>
                  <a:gd name="T18" fmla="*/ 65 w 369"/>
                  <a:gd name="T19" fmla="*/ 63 h 71"/>
                  <a:gd name="T20" fmla="*/ 120 w 369"/>
                  <a:gd name="T21" fmla="*/ 68 h 71"/>
                  <a:gd name="T22" fmla="*/ 178 w 369"/>
                  <a:gd name="T23" fmla="*/ 71 h 71"/>
                  <a:gd name="T24" fmla="*/ 238 w 369"/>
                  <a:gd name="T25" fmla="*/ 71 h 71"/>
                  <a:gd name="T26" fmla="*/ 303 w 369"/>
                  <a:gd name="T27" fmla="*/ 68 h 71"/>
                  <a:gd name="T28" fmla="*/ 332 w 369"/>
                  <a:gd name="T29" fmla="*/ 65 h 71"/>
                  <a:gd name="T30" fmla="*/ 361 w 369"/>
                  <a:gd name="T31" fmla="*/ 58 h 71"/>
                  <a:gd name="T32" fmla="*/ 366 w 369"/>
                  <a:gd name="T33" fmla="*/ 55 h 71"/>
                  <a:gd name="T34" fmla="*/ 369 w 369"/>
                  <a:gd name="T35" fmla="*/ 52 h 71"/>
                  <a:gd name="T36" fmla="*/ 366 w 369"/>
                  <a:gd name="T37" fmla="*/ 42 h 71"/>
                  <a:gd name="T38" fmla="*/ 361 w 369"/>
                  <a:gd name="T39" fmla="*/ 31 h 71"/>
                  <a:gd name="T40" fmla="*/ 356 w 369"/>
                  <a:gd name="T41" fmla="*/ 21 h 71"/>
                  <a:gd name="T42" fmla="*/ 350 w 369"/>
                  <a:gd name="T43" fmla="*/ 8 h 71"/>
                  <a:gd name="T44" fmla="*/ 345 w 369"/>
                  <a:gd name="T45" fmla="*/ 5 h 71"/>
                  <a:gd name="T46" fmla="*/ 335 w 369"/>
                  <a:gd name="T47" fmla="*/ 3 h 71"/>
                  <a:gd name="T48" fmla="*/ 199 w 369"/>
                  <a:gd name="T49" fmla="*/ 0 h 71"/>
                  <a:gd name="T50" fmla="*/ 128 w 369"/>
                  <a:gd name="T51" fmla="*/ 0 h 71"/>
                  <a:gd name="T52" fmla="*/ 60 w 369"/>
                  <a:gd name="T53" fmla="*/ 5 h 7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69"/>
                  <a:gd name="T82" fmla="*/ 0 h 71"/>
                  <a:gd name="T83" fmla="*/ 369 w 369"/>
                  <a:gd name="T84" fmla="*/ 71 h 71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69" h="71">
                    <a:moveTo>
                      <a:pt x="60" y="5"/>
                    </a:moveTo>
                    <a:lnTo>
                      <a:pt x="47" y="10"/>
                    </a:lnTo>
                    <a:lnTo>
                      <a:pt x="34" y="16"/>
                    </a:lnTo>
                    <a:lnTo>
                      <a:pt x="16" y="34"/>
                    </a:lnTo>
                    <a:lnTo>
                      <a:pt x="8" y="42"/>
                    </a:lnTo>
                    <a:lnTo>
                      <a:pt x="0" y="47"/>
                    </a:lnTo>
                    <a:lnTo>
                      <a:pt x="0" y="55"/>
                    </a:lnTo>
                    <a:lnTo>
                      <a:pt x="5" y="58"/>
                    </a:lnTo>
                    <a:lnTo>
                      <a:pt x="65" y="63"/>
                    </a:lnTo>
                    <a:lnTo>
                      <a:pt x="120" y="68"/>
                    </a:lnTo>
                    <a:lnTo>
                      <a:pt x="178" y="71"/>
                    </a:lnTo>
                    <a:lnTo>
                      <a:pt x="238" y="71"/>
                    </a:lnTo>
                    <a:lnTo>
                      <a:pt x="303" y="68"/>
                    </a:lnTo>
                    <a:lnTo>
                      <a:pt x="332" y="65"/>
                    </a:lnTo>
                    <a:lnTo>
                      <a:pt x="361" y="58"/>
                    </a:lnTo>
                    <a:lnTo>
                      <a:pt x="366" y="55"/>
                    </a:lnTo>
                    <a:lnTo>
                      <a:pt x="369" y="52"/>
                    </a:lnTo>
                    <a:lnTo>
                      <a:pt x="366" y="42"/>
                    </a:lnTo>
                    <a:lnTo>
                      <a:pt x="361" y="31"/>
                    </a:lnTo>
                    <a:lnTo>
                      <a:pt x="356" y="21"/>
                    </a:lnTo>
                    <a:lnTo>
                      <a:pt x="350" y="8"/>
                    </a:lnTo>
                    <a:lnTo>
                      <a:pt x="345" y="5"/>
                    </a:lnTo>
                    <a:lnTo>
                      <a:pt x="335" y="3"/>
                    </a:lnTo>
                    <a:lnTo>
                      <a:pt x="199" y="0"/>
                    </a:lnTo>
                    <a:lnTo>
                      <a:pt x="128" y="0"/>
                    </a:lnTo>
                    <a:lnTo>
                      <a:pt x="60" y="5"/>
                    </a:lnTo>
                    <a:close/>
                  </a:path>
                </a:pathLst>
              </a:custGeom>
              <a:solidFill>
                <a:srgbClr val="BCB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88" name="Freeform 4492"/>
              <p:cNvSpPr>
                <a:spLocks/>
              </p:cNvSpPr>
              <p:nvPr/>
            </p:nvSpPr>
            <p:spPr bwMode="auto">
              <a:xfrm>
                <a:off x="1907" y="3533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3 w 8"/>
                  <a:gd name="T3" fmla="*/ 3 h 8"/>
                  <a:gd name="T4" fmla="*/ 0 w 8"/>
                  <a:gd name="T5" fmla="*/ 6 h 8"/>
                  <a:gd name="T6" fmla="*/ 0 w 8"/>
                  <a:gd name="T7" fmla="*/ 6 h 8"/>
                  <a:gd name="T8" fmla="*/ 3 w 8"/>
                  <a:gd name="T9" fmla="*/ 8 h 8"/>
                  <a:gd name="T10" fmla="*/ 6 w 8"/>
                  <a:gd name="T11" fmla="*/ 8 h 8"/>
                  <a:gd name="T12" fmla="*/ 8 w 8"/>
                  <a:gd name="T13" fmla="*/ 8 h 8"/>
                  <a:gd name="T14" fmla="*/ 8 w 8"/>
                  <a:gd name="T15" fmla="*/ 6 h 8"/>
                  <a:gd name="T16" fmla="*/ 8 w 8"/>
                  <a:gd name="T17" fmla="*/ 6 h 8"/>
                  <a:gd name="T18" fmla="*/ 8 w 8"/>
                  <a:gd name="T19" fmla="*/ 3 h 8"/>
                  <a:gd name="T20" fmla="*/ 8 w 8"/>
                  <a:gd name="T21" fmla="*/ 3 h 8"/>
                  <a:gd name="T22" fmla="*/ 8 w 8"/>
                  <a:gd name="T23" fmla="*/ 0 h 8"/>
                  <a:gd name="T24" fmla="*/ 6 w 8"/>
                  <a:gd name="T25" fmla="*/ 0 h 8"/>
                  <a:gd name="T26" fmla="*/ 3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89" name="Freeform 4493"/>
              <p:cNvSpPr>
                <a:spLocks/>
              </p:cNvSpPr>
              <p:nvPr/>
            </p:nvSpPr>
            <p:spPr bwMode="auto">
              <a:xfrm>
                <a:off x="1897" y="3541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3 h 8"/>
                  <a:gd name="T4" fmla="*/ 3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3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6 h 8"/>
                  <a:gd name="T18" fmla="*/ 8 w 10"/>
                  <a:gd name="T19" fmla="*/ 6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90" name="Freeform 4494"/>
              <p:cNvSpPr>
                <a:spLocks/>
              </p:cNvSpPr>
              <p:nvPr/>
            </p:nvSpPr>
            <p:spPr bwMode="auto">
              <a:xfrm>
                <a:off x="1886" y="3549"/>
                <a:ext cx="11" cy="8"/>
              </a:xfrm>
              <a:custGeom>
                <a:avLst/>
                <a:gdLst>
                  <a:gd name="T0" fmla="*/ 3 w 11"/>
                  <a:gd name="T1" fmla="*/ 3 h 8"/>
                  <a:gd name="T2" fmla="*/ 3 w 11"/>
                  <a:gd name="T3" fmla="*/ 3 h 8"/>
                  <a:gd name="T4" fmla="*/ 0 w 11"/>
                  <a:gd name="T5" fmla="*/ 5 h 8"/>
                  <a:gd name="T6" fmla="*/ 0 w 11"/>
                  <a:gd name="T7" fmla="*/ 5 h 8"/>
                  <a:gd name="T8" fmla="*/ 0 w 11"/>
                  <a:gd name="T9" fmla="*/ 8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8 w 11"/>
                  <a:gd name="T19" fmla="*/ 5 h 8"/>
                  <a:gd name="T20" fmla="*/ 11 w 11"/>
                  <a:gd name="T21" fmla="*/ 3 h 8"/>
                  <a:gd name="T22" fmla="*/ 11 w 11"/>
                  <a:gd name="T23" fmla="*/ 3 h 8"/>
                  <a:gd name="T24" fmla="*/ 8 w 11"/>
                  <a:gd name="T25" fmla="*/ 0 h 8"/>
                  <a:gd name="T26" fmla="*/ 3 w 11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91" name="Freeform 4495"/>
              <p:cNvSpPr>
                <a:spLocks/>
              </p:cNvSpPr>
              <p:nvPr/>
            </p:nvSpPr>
            <p:spPr bwMode="auto">
              <a:xfrm>
                <a:off x="1873" y="3560"/>
                <a:ext cx="11" cy="7"/>
              </a:xfrm>
              <a:custGeom>
                <a:avLst/>
                <a:gdLst>
                  <a:gd name="T0" fmla="*/ 6 w 11"/>
                  <a:gd name="T1" fmla="*/ 0 h 7"/>
                  <a:gd name="T2" fmla="*/ 6 w 11"/>
                  <a:gd name="T3" fmla="*/ 2 h 7"/>
                  <a:gd name="T4" fmla="*/ 3 w 11"/>
                  <a:gd name="T5" fmla="*/ 2 h 7"/>
                  <a:gd name="T6" fmla="*/ 3 w 11"/>
                  <a:gd name="T7" fmla="*/ 5 h 7"/>
                  <a:gd name="T8" fmla="*/ 0 w 11"/>
                  <a:gd name="T9" fmla="*/ 5 h 7"/>
                  <a:gd name="T10" fmla="*/ 3 w 11"/>
                  <a:gd name="T11" fmla="*/ 7 h 7"/>
                  <a:gd name="T12" fmla="*/ 6 w 11"/>
                  <a:gd name="T13" fmla="*/ 7 h 7"/>
                  <a:gd name="T14" fmla="*/ 8 w 11"/>
                  <a:gd name="T15" fmla="*/ 7 h 7"/>
                  <a:gd name="T16" fmla="*/ 11 w 11"/>
                  <a:gd name="T17" fmla="*/ 5 h 7"/>
                  <a:gd name="T18" fmla="*/ 11 w 11"/>
                  <a:gd name="T19" fmla="*/ 5 h 7"/>
                  <a:gd name="T20" fmla="*/ 11 w 11"/>
                  <a:gd name="T21" fmla="*/ 2 h 7"/>
                  <a:gd name="T22" fmla="*/ 11 w 11"/>
                  <a:gd name="T23" fmla="*/ 0 h 7"/>
                  <a:gd name="T24" fmla="*/ 11 w 11"/>
                  <a:gd name="T25" fmla="*/ 0 h 7"/>
                  <a:gd name="T26" fmla="*/ 8 w 11"/>
                  <a:gd name="T27" fmla="*/ 0 h 7"/>
                  <a:gd name="T28" fmla="*/ 6 w 11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7"/>
                  <a:gd name="T47" fmla="*/ 11 w 11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7">
                    <a:moveTo>
                      <a:pt x="6" y="0"/>
                    </a:moveTo>
                    <a:lnTo>
                      <a:pt x="6" y="2"/>
                    </a:lnTo>
                    <a:lnTo>
                      <a:pt x="3" y="2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8" y="7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92" name="Freeform 4496"/>
              <p:cNvSpPr>
                <a:spLocks/>
              </p:cNvSpPr>
              <p:nvPr/>
            </p:nvSpPr>
            <p:spPr bwMode="auto">
              <a:xfrm>
                <a:off x="1863" y="3567"/>
                <a:ext cx="10" cy="11"/>
              </a:xfrm>
              <a:custGeom>
                <a:avLst/>
                <a:gdLst>
                  <a:gd name="T0" fmla="*/ 3 w 10"/>
                  <a:gd name="T1" fmla="*/ 3 h 11"/>
                  <a:gd name="T2" fmla="*/ 3 w 10"/>
                  <a:gd name="T3" fmla="*/ 6 h 11"/>
                  <a:gd name="T4" fmla="*/ 0 w 10"/>
                  <a:gd name="T5" fmla="*/ 6 h 11"/>
                  <a:gd name="T6" fmla="*/ 0 w 10"/>
                  <a:gd name="T7" fmla="*/ 8 h 11"/>
                  <a:gd name="T8" fmla="*/ 0 w 10"/>
                  <a:gd name="T9" fmla="*/ 8 h 11"/>
                  <a:gd name="T10" fmla="*/ 3 w 10"/>
                  <a:gd name="T11" fmla="*/ 11 h 11"/>
                  <a:gd name="T12" fmla="*/ 3 w 10"/>
                  <a:gd name="T13" fmla="*/ 11 h 11"/>
                  <a:gd name="T14" fmla="*/ 5 w 10"/>
                  <a:gd name="T15" fmla="*/ 11 h 11"/>
                  <a:gd name="T16" fmla="*/ 8 w 10"/>
                  <a:gd name="T17" fmla="*/ 8 h 11"/>
                  <a:gd name="T18" fmla="*/ 8 w 10"/>
                  <a:gd name="T19" fmla="*/ 8 h 11"/>
                  <a:gd name="T20" fmla="*/ 10 w 10"/>
                  <a:gd name="T21" fmla="*/ 6 h 11"/>
                  <a:gd name="T22" fmla="*/ 10 w 10"/>
                  <a:gd name="T23" fmla="*/ 3 h 11"/>
                  <a:gd name="T24" fmla="*/ 10 w 10"/>
                  <a:gd name="T25" fmla="*/ 3 h 11"/>
                  <a:gd name="T26" fmla="*/ 8 w 10"/>
                  <a:gd name="T27" fmla="*/ 0 h 11"/>
                  <a:gd name="T28" fmla="*/ 3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3" y="3"/>
                    </a:moveTo>
                    <a:lnTo>
                      <a:pt x="3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11"/>
                    </a:lnTo>
                    <a:lnTo>
                      <a:pt x="5" y="11"/>
                    </a:lnTo>
                    <a:lnTo>
                      <a:pt x="8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93" name="Freeform 4497"/>
              <p:cNvSpPr>
                <a:spLocks/>
              </p:cNvSpPr>
              <p:nvPr/>
            </p:nvSpPr>
            <p:spPr bwMode="auto">
              <a:xfrm>
                <a:off x="1920" y="3533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6 h 8"/>
                  <a:gd name="T8" fmla="*/ 0 w 8"/>
                  <a:gd name="T9" fmla="*/ 6 h 8"/>
                  <a:gd name="T10" fmla="*/ 3 w 8"/>
                  <a:gd name="T11" fmla="*/ 8 h 8"/>
                  <a:gd name="T12" fmla="*/ 3 w 8"/>
                  <a:gd name="T13" fmla="*/ 8 h 8"/>
                  <a:gd name="T14" fmla="*/ 6 w 8"/>
                  <a:gd name="T15" fmla="*/ 8 h 8"/>
                  <a:gd name="T16" fmla="*/ 8 w 8"/>
                  <a:gd name="T17" fmla="*/ 6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6 w 8"/>
                  <a:gd name="T27" fmla="*/ 0 h 8"/>
                  <a:gd name="T28" fmla="*/ 3 w 8"/>
                  <a:gd name="T29" fmla="*/ 3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3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94" name="Freeform 4498"/>
              <p:cNvSpPr>
                <a:spLocks/>
              </p:cNvSpPr>
              <p:nvPr/>
            </p:nvSpPr>
            <p:spPr bwMode="auto">
              <a:xfrm>
                <a:off x="1910" y="3541"/>
                <a:ext cx="8" cy="8"/>
              </a:xfrm>
              <a:custGeom>
                <a:avLst/>
                <a:gdLst>
                  <a:gd name="T0" fmla="*/ 3 w 8"/>
                  <a:gd name="T1" fmla="*/ 0 h 8"/>
                  <a:gd name="T2" fmla="*/ 3 w 8"/>
                  <a:gd name="T3" fmla="*/ 3 h 8"/>
                  <a:gd name="T4" fmla="*/ 0 w 8"/>
                  <a:gd name="T5" fmla="*/ 3 h 8"/>
                  <a:gd name="T6" fmla="*/ 0 w 8"/>
                  <a:gd name="T7" fmla="*/ 6 h 8"/>
                  <a:gd name="T8" fmla="*/ 0 w 8"/>
                  <a:gd name="T9" fmla="*/ 6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6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95" name="Freeform 4499"/>
              <p:cNvSpPr>
                <a:spLocks/>
              </p:cNvSpPr>
              <p:nvPr/>
            </p:nvSpPr>
            <p:spPr bwMode="auto">
              <a:xfrm>
                <a:off x="1900" y="3549"/>
                <a:ext cx="7" cy="8"/>
              </a:xfrm>
              <a:custGeom>
                <a:avLst/>
                <a:gdLst>
                  <a:gd name="T0" fmla="*/ 2 w 7"/>
                  <a:gd name="T1" fmla="*/ 3 h 8"/>
                  <a:gd name="T2" fmla="*/ 2 w 7"/>
                  <a:gd name="T3" fmla="*/ 3 h 8"/>
                  <a:gd name="T4" fmla="*/ 0 w 7"/>
                  <a:gd name="T5" fmla="*/ 5 h 8"/>
                  <a:gd name="T6" fmla="*/ 0 w 7"/>
                  <a:gd name="T7" fmla="*/ 5 h 8"/>
                  <a:gd name="T8" fmla="*/ 0 w 7"/>
                  <a:gd name="T9" fmla="*/ 8 h 8"/>
                  <a:gd name="T10" fmla="*/ 2 w 7"/>
                  <a:gd name="T11" fmla="*/ 8 h 8"/>
                  <a:gd name="T12" fmla="*/ 5 w 7"/>
                  <a:gd name="T13" fmla="*/ 8 h 8"/>
                  <a:gd name="T14" fmla="*/ 5 w 7"/>
                  <a:gd name="T15" fmla="*/ 8 h 8"/>
                  <a:gd name="T16" fmla="*/ 7 w 7"/>
                  <a:gd name="T17" fmla="*/ 8 h 8"/>
                  <a:gd name="T18" fmla="*/ 7 w 7"/>
                  <a:gd name="T19" fmla="*/ 5 h 8"/>
                  <a:gd name="T20" fmla="*/ 7 w 7"/>
                  <a:gd name="T21" fmla="*/ 3 h 8"/>
                  <a:gd name="T22" fmla="*/ 7 w 7"/>
                  <a:gd name="T23" fmla="*/ 3 h 8"/>
                  <a:gd name="T24" fmla="*/ 7 w 7"/>
                  <a:gd name="T25" fmla="*/ 3 h 8"/>
                  <a:gd name="T26" fmla="*/ 5 w 7"/>
                  <a:gd name="T27" fmla="*/ 0 h 8"/>
                  <a:gd name="T28" fmla="*/ 2 w 7"/>
                  <a:gd name="T29" fmla="*/ 3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8"/>
                  <a:gd name="T47" fmla="*/ 7 w 7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8">
                    <a:moveTo>
                      <a:pt x="2" y="3"/>
                    </a:moveTo>
                    <a:lnTo>
                      <a:pt x="2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96" name="Freeform 4500"/>
              <p:cNvSpPr>
                <a:spLocks/>
              </p:cNvSpPr>
              <p:nvPr/>
            </p:nvSpPr>
            <p:spPr bwMode="auto">
              <a:xfrm>
                <a:off x="1886" y="3560"/>
                <a:ext cx="11" cy="7"/>
              </a:xfrm>
              <a:custGeom>
                <a:avLst/>
                <a:gdLst>
                  <a:gd name="T0" fmla="*/ 6 w 11"/>
                  <a:gd name="T1" fmla="*/ 0 h 7"/>
                  <a:gd name="T2" fmla="*/ 6 w 11"/>
                  <a:gd name="T3" fmla="*/ 2 h 7"/>
                  <a:gd name="T4" fmla="*/ 3 w 11"/>
                  <a:gd name="T5" fmla="*/ 2 h 7"/>
                  <a:gd name="T6" fmla="*/ 3 w 11"/>
                  <a:gd name="T7" fmla="*/ 5 h 7"/>
                  <a:gd name="T8" fmla="*/ 0 w 11"/>
                  <a:gd name="T9" fmla="*/ 5 h 7"/>
                  <a:gd name="T10" fmla="*/ 3 w 11"/>
                  <a:gd name="T11" fmla="*/ 7 h 7"/>
                  <a:gd name="T12" fmla="*/ 6 w 11"/>
                  <a:gd name="T13" fmla="*/ 7 h 7"/>
                  <a:gd name="T14" fmla="*/ 8 w 11"/>
                  <a:gd name="T15" fmla="*/ 7 h 7"/>
                  <a:gd name="T16" fmla="*/ 11 w 11"/>
                  <a:gd name="T17" fmla="*/ 5 h 7"/>
                  <a:gd name="T18" fmla="*/ 11 w 11"/>
                  <a:gd name="T19" fmla="*/ 5 h 7"/>
                  <a:gd name="T20" fmla="*/ 11 w 11"/>
                  <a:gd name="T21" fmla="*/ 2 h 7"/>
                  <a:gd name="T22" fmla="*/ 11 w 11"/>
                  <a:gd name="T23" fmla="*/ 2 h 7"/>
                  <a:gd name="T24" fmla="*/ 11 w 11"/>
                  <a:gd name="T25" fmla="*/ 0 h 7"/>
                  <a:gd name="T26" fmla="*/ 8 w 11"/>
                  <a:gd name="T27" fmla="*/ 0 h 7"/>
                  <a:gd name="T28" fmla="*/ 6 w 11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7"/>
                  <a:gd name="T47" fmla="*/ 11 w 11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7">
                    <a:moveTo>
                      <a:pt x="6" y="0"/>
                    </a:moveTo>
                    <a:lnTo>
                      <a:pt x="6" y="2"/>
                    </a:lnTo>
                    <a:lnTo>
                      <a:pt x="3" y="2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8" y="7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97" name="Freeform 4501"/>
              <p:cNvSpPr>
                <a:spLocks/>
              </p:cNvSpPr>
              <p:nvPr/>
            </p:nvSpPr>
            <p:spPr bwMode="auto">
              <a:xfrm>
                <a:off x="1876" y="3570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3 h 8"/>
                  <a:gd name="T4" fmla="*/ 0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3 w 10"/>
                  <a:gd name="T11" fmla="*/ 8 h 8"/>
                  <a:gd name="T12" fmla="*/ 3 w 10"/>
                  <a:gd name="T13" fmla="*/ 8 h 8"/>
                  <a:gd name="T14" fmla="*/ 5 w 10"/>
                  <a:gd name="T15" fmla="*/ 8 h 8"/>
                  <a:gd name="T16" fmla="*/ 8 w 10"/>
                  <a:gd name="T17" fmla="*/ 5 h 8"/>
                  <a:gd name="T18" fmla="*/ 8 w 10"/>
                  <a:gd name="T19" fmla="*/ 5 h 8"/>
                  <a:gd name="T20" fmla="*/ 8 w 10"/>
                  <a:gd name="T21" fmla="*/ 3 h 8"/>
                  <a:gd name="T22" fmla="*/ 10 w 10"/>
                  <a:gd name="T23" fmla="*/ 0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98" name="Freeform 4502"/>
              <p:cNvSpPr>
                <a:spLocks/>
              </p:cNvSpPr>
              <p:nvPr/>
            </p:nvSpPr>
            <p:spPr bwMode="auto">
              <a:xfrm>
                <a:off x="1931" y="3533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3 h 8"/>
                  <a:gd name="T4" fmla="*/ 3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3 w 10"/>
                  <a:gd name="T11" fmla="*/ 6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6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99" name="Freeform 4503"/>
              <p:cNvSpPr>
                <a:spLocks/>
              </p:cNvSpPr>
              <p:nvPr/>
            </p:nvSpPr>
            <p:spPr bwMode="auto">
              <a:xfrm>
                <a:off x="1923" y="3541"/>
                <a:ext cx="8" cy="8"/>
              </a:xfrm>
              <a:custGeom>
                <a:avLst/>
                <a:gdLst>
                  <a:gd name="T0" fmla="*/ 3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6 h 8"/>
                  <a:gd name="T8" fmla="*/ 0 w 8"/>
                  <a:gd name="T9" fmla="*/ 6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6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00" name="Freeform 4504"/>
              <p:cNvSpPr>
                <a:spLocks/>
              </p:cNvSpPr>
              <p:nvPr/>
            </p:nvSpPr>
            <p:spPr bwMode="auto">
              <a:xfrm>
                <a:off x="1913" y="3549"/>
                <a:ext cx="7" cy="8"/>
              </a:xfrm>
              <a:custGeom>
                <a:avLst/>
                <a:gdLst>
                  <a:gd name="T0" fmla="*/ 2 w 7"/>
                  <a:gd name="T1" fmla="*/ 3 h 8"/>
                  <a:gd name="T2" fmla="*/ 2 w 7"/>
                  <a:gd name="T3" fmla="*/ 3 h 8"/>
                  <a:gd name="T4" fmla="*/ 0 w 7"/>
                  <a:gd name="T5" fmla="*/ 5 h 8"/>
                  <a:gd name="T6" fmla="*/ 0 w 7"/>
                  <a:gd name="T7" fmla="*/ 8 h 8"/>
                  <a:gd name="T8" fmla="*/ 0 w 7"/>
                  <a:gd name="T9" fmla="*/ 8 h 8"/>
                  <a:gd name="T10" fmla="*/ 2 w 7"/>
                  <a:gd name="T11" fmla="*/ 8 h 8"/>
                  <a:gd name="T12" fmla="*/ 5 w 7"/>
                  <a:gd name="T13" fmla="*/ 8 h 8"/>
                  <a:gd name="T14" fmla="*/ 5 w 7"/>
                  <a:gd name="T15" fmla="*/ 8 h 8"/>
                  <a:gd name="T16" fmla="*/ 7 w 7"/>
                  <a:gd name="T17" fmla="*/ 8 h 8"/>
                  <a:gd name="T18" fmla="*/ 7 w 7"/>
                  <a:gd name="T19" fmla="*/ 5 h 8"/>
                  <a:gd name="T20" fmla="*/ 7 w 7"/>
                  <a:gd name="T21" fmla="*/ 3 h 8"/>
                  <a:gd name="T22" fmla="*/ 7 w 7"/>
                  <a:gd name="T23" fmla="*/ 3 h 8"/>
                  <a:gd name="T24" fmla="*/ 5 w 7"/>
                  <a:gd name="T25" fmla="*/ 0 h 8"/>
                  <a:gd name="T26" fmla="*/ 2 w 7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8"/>
                  <a:gd name="T44" fmla="*/ 7 w 7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8">
                    <a:moveTo>
                      <a:pt x="2" y="3"/>
                    </a:moveTo>
                    <a:lnTo>
                      <a:pt x="2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01" name="Freeform 4505"/>
              <p:cNvSpPr>
                <a:spLocks/>
              </p:cNvSpPr>
              <p:nvPr/>
            </p:nvSpPr>
            <p:spPr bwMode="auto">
              <a:xfrm>
                <a:off x="1900" y="3560"/>
                <a:ext cx="10" cy="7"/>
              </a:xfrm>
              <a:custGeom>
                <a:avLst/>
                <a:gdLst>
                  <a:gd name="T0" fmla="*/ 5 w 10"/>
                  <a:gd name="T1" fmla="*/ 0 h 7"/>
                  <a:gd name="T2" fmla="*/ 2 w 10"/>
                  <a:gd name="T3" fmla="*/ 2 h 7"/>
                  <a:gd name="T4" fmla="*/ 2 w 10"/>
                  <a:gd name="T5" fmla="*/ 2 h 7"/>
                  <a:gd name="T6" fmla="*/ 2 w 10"/>
                  <a:gd name="T7" fmla="*/ 5 h 7"/>
                  <a:gd name="T8" fmla="*/ 0 w 10"/>
                  <a:gd name="T9" fmla="*/ 5 h 7"/>
                  <a:gd name="T10" fmla="*/ 2 w 10"/>
                  <a:gd name="T11" fmla="*/ 7 h 7"/>
                  <a:gd name="T12" fmla="*/ 5 w 10"/>
                  <a:gd name="T13" fmla="*/ 7 h 7"/>
                  <a:gd name="T14" fmla="*/ 7 w 10"/>
                  <a:gd name="T15" fmla="*/ 7 h 7"/>
                  <a:gd name="T16" fmla="*/ 10 w 10"/>
                  <a:gd name="T17" fmla="*/ 5 h 7"/>
                  <a:gd name="T18" fmla="*/ 10 w 10"/>
                  <a:gd name="T19" fmla="*/ 5 h 7"/>
                  <a:gd name="T20" fmla="*/ 10 w 10"/>
                  <a:gd name="T21" fmla="*/ 2 h 7"/>
                  <a:gd name="T22" fmla="*/ 10 w 10"/>
                  <a:gd name="T23" fmla="*/ 2 h 7"/>
                  <a:gd name="T24" fmla="*/ 10 w 10"/>
                  <a:gd name="T25" fmla="*/ 0 h 7"/>
                  <a:gd name="T26" fmla="*/ 7 w 10"/>
                  <a:gd name="T27" fmla="*/ 0 h 7"/>
                  <a:gd name="T28" fmla="*/ 5 w 10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7"/>
                  <a:gd name="T47" fmla="*/ 10 w 10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7">
                    <a:moveTo>
                      <a:pt x="5" y="0"/>
                    </a:moveTo>
                    <a:lnTo>
                      <a:pt x="2" y="2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7" y="7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02" name="Freeform 4506"/>
              <p:cNvSpPr>
                <a:spLocks/>
              </p:cNvSpPr>
              <p:nvPr/>
            </p:nvSpPr>
            <p:spPr bwMode="auto">
              <a:xfrm>
                <a:off x="1889" y="3570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03" name="Freeform 4507"/>
              <p:cNvSpPr>
                <a:spLocks/>
              </p:cNvSpPr>
              <p:nvPr/>
            </p:nvSpPr>
            <p:spPr bwMode="auto">
              <a:xfrm>
                <a:off x="1944" y="3533"/>
                <a:ext cx="8" cy="6"/>
              </a:xfrm>
              <a:custGeom>
                <a:avLst/>
                <a:gdLst>
                  <a:gd name="T0" fmla="*/ 3 w 8"/>
                  <a:gd name="T1" fmla="*/ 0 h 6"/>
                  <a:gd name="T2" fmla="*/ 3 w 8"/>
                  <a:gd name="T3" fmla="*/ 3 h 6"/>
                  <a:gd name="T4" fmla="*/ 0 w 8"/>
                  <a:gd name="T5" fmla="*/ 3 h 6"/>
                  <a:gd name="T6" fmla="*/ 0 w 8"/>
                  <a:gd name="T7" fmla="*/ 6 h 6"/>
                  <a:gd name="T8" fmla="*/ 0 w 8"/>
                  <a:gd name="T9" fmla="*/ 6 h 6"/>
                  <a:gd name="T10" fmla="*/ 3 w 8"/>
                  <a:gd name="T11" fmla="*/ 6 h 6"/>
                  <a:gd name="T12" fmla="*/ 5 w 8"/>
                  <a:gd name="T13" fmla="*/ 6 h 6"/>
                  <a:gd name="T14" fmla="*/ 8 w 8"/>
                  <a:gd name="T15" fmla="*/ 6 h 6"/>
                  <a:gd name="T16" fmla="*/ 8 w 8"/>
                  <a:gd name="T17" fmla="*/ 6 h 6"/>
                  <a:gd name="T18" fmla="*/ 8 w 8"/>
                  <a:gd name="T19" fmla="*/ 6 h 6"/>
                  <a:gd name="T20" fmla="*/ 8 w 8"/>
                  <a:gd name="T21" fmla="*/ 3 h 6"/>
                  <a:gd name="T22" fmla="*/ 8 w 8"/>
                  <a:gd name="T23" fmla="*/ 3 h 6"/>
                  <a:gd name="T24" fmla="*/ 8 w 8"/>
                  <a:gd name="T25" fmla="*/ 0 h 6"/>
                  <a:gd name="T26" fmla="*/ 5 w 8"/>
                  <a:gd name="T27" fmla="*/ 0 h 6"/>
                  <a:gd name="T28" fmla="*/ 3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04" name="Freeform 4508"/>
              <p:cNvSpPr>
                <a:spLocks/>
              </p:cNvSpPr>
              <p:nvPr/>
            </p:nvSpPr>
            <p:spPr bwMode="auto">
              <a:xfrm>
                <a:off x="1936" y="3541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6 h 8"/>
                  <a:gd name="T8" fmla="*/ 0 w 8"/>
                  <a:gd name="T9" fmla="*/ 6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6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05" name="Freeform 4509"/>
              <p:cNvSpPr>
                <a:spLocks/>
              </p:cNvSpPr>
              <p:nvPr/>
            </p:nvSpPr>
            <p:spPr bwMode="auto">
              <a:xfrm>
                <a:off x="1926" y="3549"/>
                <a:ext cx="8" cy="8"/>
              </a:xfrm>
              <a:custGeom>
                <a:avLst/>
                <a:gdLst>
                  <a:gd name="T0" fmla="*/ 2 w 8"/>
                  <a:gd name="T1" fmla="*/ 3 h 8"/>
                  <a:gd name="T2" fmla="*/ 2 w 8"/>
                  <a:gd name="T3" fmla="*/ 3 h 8"/>
                  <a:gd name="T4" fmla="*/ 0 w 8"/>
                  <a:gd name="T5" fmla="*/ 5 h 8"/>
                  <a:gd name="T6" fmla="*/ 0 w 8"/>
                  <a:gd name="T7" fmla="*/ 8 h 8"/>
                  <a:gd name="T8" fmla="*/ 0 w 8"/>
                  <a:gd name="T9" fmla="*/ 8 h 8"/>
                  <a:gd name="T10" fmla="*/ 2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5 w 8"/>
                  <a:gd name="T25" fmla="*/ 0 h 8"/>
                  <a:gd name="T26" fmla="*/ 2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2" y="3"/>
                    </a:moveTo>
                    <a:lnTo>
                      <a:pt x="2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06" name="Freeform 4510"/>
              <p:cNvSpPr>
                <a:spLocks/>
              </p:cNvSpPr>
              <p:nvPr/>
            </p:nvSpPr>
            <p:spPr bwMode="auto">
              <a:xfrm>
                <a:off x="1915" y="3560"/>
                <a:ext cx="8" cy="7"/>
              </a:xfrm>
              <a:custGeom>
                <a:avLst/>
                <a:gdLst>
                  <a:gd name="T0" fmla="*/ 3 w 8"/>
                  <a:gd name="T1" fmla="*/ 0 h 7"/>
                  <a:gd name="T2" fmla="*/ 3 w 8"/>
                  <a:gd name="T3" fmla="*/ 2 h 7"/>
                  <a:gd name="T4" fmla="*/ 0 w 8"/>
                  <a:gd name="T5" fmla="*/ 5 h 7"/>
                  <a:gd name="T6" fmla="*/ 0 w 8"/>
                  <a:gd name="T7" fmla="*/ 5 h 7"/>
                  <a:gd name="T8" fmla="*/ 0 w 8"/>
                  <a:gd name="T9" fmla="*/ 5 h 7"/>
                  <a:gd name="T10" fmla="*/ 3 w 8"/>
                  <a:gd name="T11" fmla="*/ 7 h 7"/>
                  <a:gd name="T12" fmla="*/ 5 w 8"/>
                  <a:gd name="T13" fmla="*/ 7 h 7"/>
                  <a:gd name="T14" fmla="*/ 5 w 8"/>
                  <a:gd name="T15" fmla="*/ 7 h 7"/>
                  <a:gd name="T16" fmla="*/ 8 w 8"/>
                  <a:gd name="T17" fmla="*/ 7 h 7"/>
                  <a:gd name="T18" fmla="*/ 8 w 8"/>
                  <a:gd name="T19" fmla="*/ 5 h 7"/>
                  <a:gd name="T20" fmla="*/ 8 w 8"/>
                  <a:gd name="T21" fmla="*/ 2 h 7"/>
                  <a:gd name="T22" fmla="*/ 8 w 8"/>
                  <a:gd name="T23" fmla="*/ 2 h 7"/>
                  <a:gd name="T24" fmla="*/ 8 w 8"/>
                  <a:gd name="T25" fmla="*/ 0 h 7"/>
                  <a:gd name="T26" fmla="*/ 5 w 8"/>
                  <a:gd name="T27" fmla="*/ 0 h 7"/>
                  <a:gd name="T28" fmla="*/ 3 w 8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7"/>
                  <a:gd name="T47" fmla="*/ 8 w 8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7">
                    <a:moveTo>
                      <a:pt x="3" y="0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07" name="Freeform 4511"/>
              <p:cNvSpPr>
                <a:spLocks/>
              </p:cNvSpPr>
              <p:nvPr/>
            </p:nvSpPr>
            <p:spPr bwMode="auto">
              <a:xfrm>
                <a:off x="1902" y="3570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3 h 8"/>
                  <a:gd name="T4" fmla="*/ 3 w 11"/>
                  <a:gd name="T5" fmla="*/ 5 h 8"/>
                  <a:gd name="T6" fmla="*/ 0 w 11"/>
                  <a:gd name="T7" fmla="*/ 5 h 8"/>
                  <a:gd name="T8" fmla="*/ 0 w 11"/>
                  <a:gd name="T9" fmla="*/ 8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11 w 11"/>
                  <a:gd name="T17" fmla="*/ 8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08" name="Freeform 4512"/>
              <p:cNvSpPr>
                <a:spLocks/>
              </p:cNvSpPr>
              <p:nvPr/>
            </p:nvSpPr>
            <p:spPr bwMode="auto">
              <a:xfrm>
                <a:off x="1957" y="3533"/>
                <a:ext cx="8" cy="6"/>
              </a:xfrm>
              <a:custGeom>
                <a:avLst/>
                <a:gdLst>
                  <a:gd name="T0" fmla="*/ 3 w 8"/>
                  <a:gd name="T1" fmla="*/ 0 h 6"/>
                  <a:gd name="T2" fmla="*/ 0 w 8"/>
                  <a:gd name="T3" fmla="*/ 3 h 6"/>
                  <a:gd name="T4" fmla="*/ 0 w 8"/>
                  <a:gd name="T5" fmla="*/ 3 h 6"/>
                  <a:gd name="T6" fmla="*/ 0 w 8"/>
                  <a:gd name="T7" fmla="*/ 6 h 6"/>
                  <a:gd name="T8" fmla="*/ 0 w 8"/>
                  <a:gd name="T9" fmla="*/ 6 h 6"/>
                  <a:gd name="T10" fmla="*/ 3 w 8"/>
                  <a:gd name="T11" fmla="*/ 6 h 6"/>
                  <a:gd name="T12" fmla="*/ 5 w 8"/>
                  <a:gd name="T13" fmla="*/ 6 h 6"/>
                  <a:gd name="T14" fmla="*/ 8 w 8"/>
                  <a:gd name="T15" fmla="*/ 6 h 6"/>
                  <a:gd name="T16" fmla="*/ 8 w 8"/>
                  <a:gd name="T17" fmla="*/ 6 h 6"/>
                  <a:gd name="T18" fmla="*/ 8 w 8"/>
                  <a:gd name="T19" fmla="*/ 6 h 6"/>
                  <a:gd name="T20" fmla="*/ 8 w 8"/>
                  <a:gd name="T21" fmla="*/ 3 h 6"/>
                  <a:gd name="T22" fmla="*/ 8 w 8"/>
                  <a:gd name="T23" fmla="*/ 3 h 6"/>
                  <a:gd name="T24" fmla="*/ 8 w 8"/>
                  <a:gd name="T25" fmla="*/ 0 h 6"/>
                  <a:gd name="T26" fmla="*/ 5 w 8"/>
                  <a:gd name="T27" fmla="*/ 0 h 6"/>
                  <a:gd name="T28" fmla="*/ 3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3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09" name="Freeform 4513"/>
              <p:cNvSpPr>
                <a:spLocks/>
              </p:cNvSpPr>
              <p:nvPr/>
            </p:nvSpPr>
            <p:spPr bwMode="auto">
              <a:xfrm>
                <a:off x="1949" y="3541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6 h 8"/>
                  <a:gd name="T8" fmla="*/ 0 w 8"/>
                  <a:gd name="T9" fmla="*/ 6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6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10" name="Freeform 4514"/>
              <p:cNvSpPr>
                <a:spLocks/>
              </p:cNvSpPr>
              <p:nvPr/>
            </p:nvSpPr>
            <p:spPr bwMode="auto">
              <a:xfrm>
                <a:off x="1939" y="3549"/>
                <a:ext cx="8" cy="8"/>
              </a:xfrm>
              <a:custGeom>
                <a:avLst/>
                <a:gdLst>
                  <a:gd name="T0" fmla="*/ 2 w 8"/>
                  <a:gd name="T1" fmla="*/ 3 h 8"/>
                  <a:gd name="T2" fmla="*/ 2 w 8"/>
                  <a:gd name="T3" fmla="*/ 5 h 8"/>
                  <a:gd name="T4" fmla="*/ 0 w 8"/>
                  <a:gd name="T5" fmla="*/ 5 h 8"/>
                  <a:gd name="T6" fmla="*/ 0 w 8"/>
                  <a:gd name="T7" fmla="*/ 8 h 8"/>
                  <a:gd name="T8" fmla="*/ 0 w 8"/>
                  <a:gd name="T9" fmla="*/ 8 h 8"/>
                  <a:gd name="T10" fmla="*/ 2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5 w 8"/>
                  <a:gd name="T25" fmla="*/ 0 h 8"/>
                  <a:gd name="T26" fmla="*/ 2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2" y="3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11" name="Freeform 4515"/>
              <p:cNvSpPr>
                <a:spLocks/>
              </p:cNvSpPr>
              <p:nvPr/>
            </p:nvSpPr>
            <p:spPr bwMode="auto">
              <a:xfrm>
                <a:off x="1928" y="3560"/>
                <a:ext cx="11" cy="7"/>
              </a:xfrm>
              <a:custGeom>
                <a:avLst/>
                <a:gdLst>
                  <a:gd name="T0" fmla="*/ 3 w 11"/>
                  <a:gd name="T1" fmla="*/ 0 h 7"/>
                  <a:gd name="T2" fmla="*/ 3 w 11"/>
                  <a:gd name="T3" fmla="*/ 2 h 7"/>
                  <a:gd name="T4" fmla="*/ 0 w 11"/>
                  <a:gd name="T5" fmla="*/ 5 h 7"/>
                  <a:gd name="T6" fmla="*/ 0 w 11"/>
                  <a:gd name="T7" fmla="*/ 5 h 7"/>
                  <a:gd name="T8" fmla="*/ 0 w 11"/>
                  <a:gd name="T9" fmla="*/ 7 h 7"/>
                  <a:gd name="T10" fmla="*/ 3 w 11"/>
                  <a:gd name="T11" fmla="*/ 7 h 7"/>
                  <a:gd name="T12" fmla="*/ 6 w 11"/>
                  <a:gd name="T13" fmla="*/ 7 h 7"/>
                  <a:gd name="T14" fmla="*/ 8 w 11"/>
                  <a:gd name="T15" fmla="*/ 7 h 7"/>
                  <a:gd name="T16" fmla="*/ 8 w 11"/>
                  <a:gd name="T17" fmla="*/ 7 h 7"/>
                  <a:gd name="T18" fmla="*/ 11 w 11"/>
                  <a:gd name="T19" fmla="*/ 5 h 7"/>
                  <a:gd name="T20" fmla="*/ 11 w 11"/>
                  <a:gd name="T21" fmla="*/ 2 h 7"/>
                  <a:gd name="T22" fmla="*/ 11 w 11"/>
                  <a:gd name="T23" fmla="*/ 2 h 7"/>
                  <a:gd name="T24" fmla="*/ 11 w 11"/>
                  <a:gd name="T25" fmla="*/ 0 h 7"/>
                  <a:gd name="T26" fmla="*/ 3 w 11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7"/>
                  <a:gd name="T44" fmla="*/ 11 w 11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7">
                    <a:moveTo>
                      <a:pt x="3" y="0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8" y="7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12" name="Freeform 4516"/>
              <p:cNvSpPr>
                <a:spLocks/>
              </p:cNvSpPr>
              <p:nvPr/>
            </p:nvSpPr>
            <p:spPr bwMode="auto">
              <a:xfrm>
                <a:off x="1918" y="3570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3 h 8"/>
                  <a:gd name="T4" fmla="*/ 0 w 10"/>
                  <a:gd name="T5" fmla="*/ 5 h 8"/>
                  <a:gd name="T6" fmla="*/ 0 w 10"/>
                  <a:gd name="T7" fmla="*/ 8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8 h 8"/>
                  <a:gd name="T18" fmla="*/ 8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13" name="Freeform 4517"/>
              <p:cNvSpPr>
                <a:spLocks/>
              </p:cNvSpPr>
              <p:nvPr/>
            </p:nvSpPr>
            <p:spPr bwMode="auto">
              <a:xfrm>
                <a:off x="1970" y="3533"/>
                <a:ext cx="8" cy="6"/>
              </a:xfrm>
              <a:custGeom>
                <a:avLst/>
                <a:gdLst>
                  <a:gd name="T0" fmla="*/ 3 w 8"/>
                  <a:gd name="T1" fmla="*/ 0 h 6"/>
                  <a:gd name="T2" fmla="*/ 0 w 8"/>
                  <a:gd name="T3" fmla="*/ 3 h 6"/>
                  <a:gd name="T4" fmla="*/ 0 w 8"/>
                  <a:gd name="T5" fmla="*/ 3 h 6"/>
                  <a:gd name="T6" fmla="*/ 0 w 8"/>
                  <a:gd name="T7" fmla="*/ 6 h 6"/>
                  <a:gd name="T8" fmla="*/ 0 w 8"/>
                  <a:gd name="T9" fmla="*/ 6 h 6"/>
                  <a:gd name="T10" fmla="*/ 3 w 8"/>
                  <a:gd name="T11" fmla="*/ 6 h 6"/>
                  <a:gd name="T12" fmla="*/ 5 w 8"/>
                  <a:gd name="T13" fmla="*/ 6 h 6"/>
                  <a:gd name="T14" fmla="*/ 8 w 8"/>
                  <a:gd name="T15" fmla="*/ 6 h 6"/>
                  <a:gd name="T16" fmla="*/ 8 w 8"/>
                  <a:gd name="T17" fmla="*/ 6 h 6"/>
                  <a:gd name="T18" fmla="*/ 8 w 8"/>
                  <a:gd name="T19" fmla="*/ 6 h 6"/>
                  <a:gd name="T20" fmla="*/ 8 w 8"/>
                  <a:gd name="T21" fmla="*/ 3 h 6"/>
                  <a:gd name="T22" fmla="*/ 8 w 8"/>
                  <a:gd name="T23" fmla="*/ 3 h 6"/>
                  <a:gd name="T24" fmla="*/ 8 w 8"/>
                  <a:gd name="T25" fmla="*/ 0 h 6"/>
                  <a:gd name="T26" fmla="*/ 5 w 8"/>
                  <a:gd name="T27" fmla="*/ 0 h 6"/>
                  <a:gd name="T28" fmla="*/ 3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3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14" name="Freeform 4518"/>
              <p:cNvSpPr>
                <a:spLocks/>
              </p:cNvSpPr>
              <p:nvPr/>
            </p:nvSpPr>
            <p:spPr bwMode="auto">
              <a:xfrm>
                <a:off x="1962" y="3541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6 h 8"/>
                  <a:gd name="T8" fmla="*/ 0 w 8"/>
                  <a:gd name="T9" fmla="*/ 6 h 8"/>
                  <a:gd name="T10" fmla="*/ 3 w 8"/>
                  <a:gd name="T11" fmla="*/ 8 h 8"/>
                  <a:gd name="T12" fmla="*/ 6 w 8"/>
                  <a:gd name="T13" fmla="*/ 8 h 8"/>
                  <a:gd name="T14" fmla="*/ 8 w 8"/>
                  <a:gd name="T15" fmla="*/ 8 h 8"/>
                  <a:gd name="T16" fmla="*/ 8 w 8"/>
                  <a:gd name="T17" fmla="*/ 6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15" name="Freeform 4519"/>
              <p:cNvSpPr>
                <a:spLocks/>
              </p:cNvSpPr>
              <p:nvPr/>
            </p:nvSpPr>
            <p:spPr bwMode="auto">
              <a:xfrm>
                <a:off x="1952" y="3549"/>
                <a:ext cx="10" cy="8"/>
              </a:xfrm>
              <a:custGeom>
                <a:avLst/>
                <a:gdLst>
                  <a:gd name="T0" fmla="*/ 2 w 10"/>
                  <a:gd name="T1" fmla="*/ 3 h 8"/>
                  <a:gd name="T2" fmla="*/ 2 w 10"/>
                  <a:gd name="T3" fmla="*/ 5 h 8"/>
                  <a:gd name="T4" fmla="*/ 0 w 10"/>
                  <a:gd name="T5" fmla="*/ 5 h 8"/>
                  <a:gd name="T6" fmla="*/ 0 w 10"/>
                  <a:gd name="T7" fmla="*/ 8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10 w 10"/>
                  <a:gd name="T17" fmla="*/ 8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8 w 10"/>
                  <a:gd name="T25" fmla="*/ 0 h 8"/>
                  <a:gd name="T26" fmla="*/ 2 w 10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3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16" name="Freeform 4520"/>
              <p:cNvSpPr>
                <a:spLocks/>
              </p:cNvSpPr>
              <p:nvPr/>
            </p:nvSpPr>
            <p:spPr bwMode="auto">
              <a:xfrm>
                <a:off x="1941" y="3560"/>
                <a:ext cx="11" cy="7"/>
              </a:xfrm>
              <a:custGeom>
                <a:avLst/>
                <a:gdLst>
                  <a:gd name="T0" fmla="*/ 3 w 11"/>
                  <a:gd name="T1" fmla="*/ 2 h 7"/>
                  <a:gd name="T2" fmla="*/ 3 w 11"/>
                  <a:gd name="T3" fmla="*/ 2 h 7"/>
                  <a:gd name="T4" fmla="*/ 3 w 11"/>
                  <a:gd name="T5" fmla="*/ 5 h 7"/>
                  <a:gd name="T6" fmla="*/ 3 w 11"/>
                  <a:gd name="T7" fmla="*/ 7 h 7"/>
                  <a:gd name="T8" fmla="*/ 0 w 11"/>
                  <a:gd name="T9" fmla="*/ 7 h 7"/>
                  <a:gd name="T10" fmla="*/ 8 w 11"/>
                  <a:gd name="T11" fmla="*/ 7 h 7"/>
                  <a:gd name="T12" fmla="*/ 11 w 11"/>
                  <a:gd name="T13" fmla="*/ 7 h 7"/>
                  <a:gd name="T14" fmla="*/ 11 w 11"/>
                  <a:gd name="T15" fmla="*/ 7 h 7"/>
                  <a:gd name="T16" fmla="*/ 11 w 11"/>
                  <a:gd name="T17" fmla="*/ 5 h 7"/>
                  <a:gd name="T18" fmla="*/ 11 w 11"/>
                  <a:gd name="T19" fmla="*/ 2 h 7"/>
                  <a:gd name="T20" fmla="*/ 11 w 11"/>
                  <a:gd name="T21" fmla="*/ 2 h 7"/>
                  <a:gd name="T22" fmla="*/ 11 w 11"/>
                  <a:gd name="T23" fmla="*/ 0 h 7"/>
                  <a:gd name="T24" fmla="*/ 8 w 11"/>
                  <a:gd name="T25" fmla="*/ 0 h 7"/>
                  <a:gd name="T26" fmla="*/ 3 w 11"/>
                  <a:gd name="T27" fmla="*/ 2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7"/>
                  <a:gd name="T44" fmla="*/ 11 w 11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7">
                    <a:moveTo>
                      <a:pt x="3" y="2"/>
                    </a:moveTo>
                    <a:lnTo>
                      <a:pt x="3" y="2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8" y="7"/>
                    </a:lnTo>
                    <a:lnTo>
                      <a:pt x="11" y="7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17" name="Freeform 4521"/>
              <p:cNvSpPr>
                <a:spLocks/>
              </p:cNvSpPr>
              <p:nvPr/>
            </p:nvSpPr>
            <p:spPr bwMode="auto">
              <a:xfrm>
                <a:off x="1931" y="3570"/>
                <a:ext cx="10" cy="11"/>
              </a:xfrm>
              <a:custGeom>
                <a:avLst/>
                <a:gdLst>
                  <a:gd name="T0" fmla="*/ 3 w 10"/>
                  <a:gd name="T1" fmla="*/ 3 h 11"/>
                  <a:gd name="T2" fmla="*/ 3 w 10"/>
                  <a:gd name="T3" fmla="*/ 3 h 11"/>
                  <a:gd name="T4" fmla="*/ 3 w 10"/>
                  <a:gd name="T5" fmla="*/ 5 h 11"/>
                  <a:gd name="T6" fmla="*/ 0 w 10"/>
                  <a:gd name="T7" fmla="*/ 8 h 11"/>
                  <a:gd name="T8" fmla="*/ 0 w 10"/>
                  <a:gd name="T9" fmla="*/ 8 h 11"/>
                  <a:gd name="T10" fmla="*/ 5 w 10"/>
                  <a:gd name="T11" fmla="*/ 11 h 11"/>
                  <a:gd name="T12" fmla="*/ 8 w 10"/>
                  <a:gd name="T13" fmla="*/ 11 h 11"/>
                  <a:gd name="T14" fmla="*/ 10 w 10"/>
                  <a:gd name="T15" fmla="*/ 11 h 11"/>
                  <a:gd name="T16" fmla="*/ 10 w 10"/>
                  <a:gd name="T17" fmla="*/ 8 h 11"/>
                  <a:gd name="T18" fmla="*/ 10 w 10"/>
                  <a:gd name="T19" fmla="*/ 5 h 11"/>
                  <a:gd name="T20" fmla="*/ 10 w 10"/>
                  <a:gd name="T21" fmla="*/ 3 h 11"/>
                  <a:gd name="T22" fmla="*/ 10 w 10"/>
                  <a:gd name="T23" fmla="*/ 3 h 11"/>
                  <a:gd name="T24" fmla="*/ 10 w 10"/>
                  <a:gd name="T25" fmla="*/ 0 h 11"/>
                  <a:gd name="T26" fmla="*/ 8 w 10"/>
                  <a:gd name="T27" fmla="*/ 0 h 11"/>
                  <a:gd name="T28" fmla="*/ 3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3" y="3"/>
                    </a:moveTo>
                    <a:lnTo>
                      <a:pt x="3" y="3"/>
                    </a:lnTo>
                    <a:lnTo>
                      <a:pt x="3" y="5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18" name="Freeform 4522"/>
              <p:cNvSpPr>
                <a:spLocks/>
              </p:cNvSpPr>
              <p:nvPr/>
            </p:nvSpPr>
            <p:spPr bwMode="auto">
              <a:xfrm>
                <a:off x="1983" y="3533"/>
                <a:ext cx="11" cy="6"/>
              </a:xfrm>
              <a:custGeom>
                <a:avLst/>
                <a:gdLst>
                  <a:gd name="T0" fmla="*/ 3 w 11"/>
                  <a:gd name="T1" fmla="*/ 0 h 6"/>
                  <a:gd name="T2" fmla="*/ 0 w 11"/>
                  <a:gd name="T3" fmla="*/ 3 h 6"/>
                  <a:gd name="T4" fmla="*/ 0 w 11"/>
                  <a:gd name="T5" fmla="*/ 3 h 6"/>
                  <a:gd name="T6" fmla="*/ 0 w 11"/>
                  <a:gd name="T7" fmla="*/ 6 h 6"/>
                  <a:gd name="T8" fmla="*/ 0 w 11"/>
                  <a:gd name="T9" fmla="*/ 6 h 6"/>
                  <a:gd name="T10" fmla="*/ 3 w 11"/>
                  <a:gd name="T11" fmla="*/ 6 h 6"/>
                  <a:gd name="T12" fmla="*/ 5 w 11"/>
                  <a:gd name="T13" fmla="*/ 6 h 6"/>
                  <a:gd name="T14" fmla="*/ 8 w 11"/>
                  <a:gd name="T15" fmla="*/ 6 h 6"/>
                  <a:gd name="T16" fmla="*/ 11 w 11"/>
                  <a:gd name="T17" fmla="*/ 6 h 6"/>
                  <a:gd name="T18" fmla="*/ 11 w 11"/>
                  <a:gd name="T19" fmla="*/ 6 h 6"/>
                  <a:gd name="T20" fmla="*/ 8 w 11"/>
                  <a:gd name="T21" fmla="*/ 3 h 6"/>
                  <a:gd name="T22" fmla="*/ 8 w 11"/>
                  <a:gd name="T23" fmla="*/ 3 h 6"/>
                  <a:gd name="T24" fmla="*/ 8 w 11"/>
                  <a:gd name="T25" fmla="*/ 0 h 6"/>
                  <a:gd name="T26" fmla="*/ 5 w 11"/>
                  <a:gd name="T27" fmla="*/ 0 h 6"/>
                  <a:gd name="T28" fmla="*/ 3 w 11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6"/>
                  <a:gd name="T47" fmla="*/ 11 w 11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6">
                    <a:moveTo>
                      <a:pt x="3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8" y="6"/>
                    </a:lnTo>
                    <a:lnTo>
                      <a:pt x="11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19" name="Freeform 4523"/>
              <p:cNvSpPr>
                <a:spLocks/>
              </p:cNvSpPr>
              <p:nvPr/>
            </p:nvSpPr>
            <p:spPr bwMode="auto">
              <a:xfrm>
                <a:off x="1975" y="3541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8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6 w 11"/>
                  <a:gd name="T27" fmla="*/ 0 h 8"/>
                  <a:gd name="T28" fmla="*/ 3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20" name="Freeform 4524"/>
              <p:cNvSpPr>
                <a:spLocks/>
              </p:cNvSpPr>
              <p:nvPr/>
            </p:nvSpPr>
            <p:spPr bwMode="auto">
              <a:xfrm>
                <a:off x="1968" y="3552"/>
                <a:ext cx="7" cy="5"/>
              </a:xfrm>
              <a:custGeom>
                <a:avLst/>
                <a:gdLst>
                  <a:gd name="T0" fmla="*/ 0 w 7"/>
                  <a:gd name="T1" fmla="*/ 0 h 5"/>
                  <a:gd name="T2" fmla="*/ 0 w 7"/>
                  <a:gd name="T3" fmla="*/ 2 h 5"/>
                  <a:gd name="T4" fmla="*/ 0 w 7"/>
                  <a:gd name="T5" fmla="*/ 2 h 5"/>
                  <a:gd name="T6" fmla="*/ 0 w 7"/>
                  <a:gd name="T7" fmla="*/ 5 h 5"/>
                  <a:gd name="T8" fmla="*/ 0 w 7"/>
                  <a:gd name="T9" fmla="*/ 5 h 5"/>
                  <a:gd name="T10" fmla="*/ 2 w 7"/>
                  <a:gd name="T11" fmla="*/ 5 h 5"/>
                  <a:gd name="T12" fmla="*/ 5 w 7"/>
                  <a:gd name="T13" fmla="*/ 5 h 5"/>
                  <a:gd name="T14" fmla="*/ 7 w 7"/>
                  <a:gd name="T15" fmla="*/ 5 h 5"/>
                  <a:gd name="T16" fmla="*/ 7 w 7"/>
                  <a:gd name="T17" fmla="*/ 5 h 5"/>
                  <a:gd name="T18" fmla="*/ 7 w 7"/>
                  <a:gd name="T19" fmla="*/ 5 h 5"/>
                  <a:gd name="T20" fmla="*/ 7 w 7"/>
                  <a:gd name="T21" fmla="*/ 2 h 5"/>
                  <a:gd name="T22" fmla="*/ 7 w 7"/>
                  <a:gd name="T23" fmla="*/ 0 h 5"/>
                  <a:gd name="T24" fmla="*/ 7 w 7"/>
                  <a:gd name="T25" fmla="*/ 0 h 5"/>
                  <a:gd name="T26" fmla="*/ 0 w 7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5"/>
                  <a:gd name="T44" fmla="*/ 7 w 7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5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21" name="Freeform 4525"/>
              <p:cNvSpPr>
                <a:spLocks/>
              </p:cNvSpPr>
              <p:nvPr/>
            </p:nvSpPr>
            <p:spPr bwMode="auto">
              <a:xfrm>
                <a:off x="1957" y="3560"/>
                <a:ext cx="11" cy="7"/>
              </a:xfrm>
              <a:custGeom>
                <a:avLst/>
                <a:gdLst>
                  <a:gd name="T0" fmla="*/ 3 w 11"/>
                  <a:gd name="T1" fmla="*/ 2 h 7"/>
                  <a:gd name="T2" fmla="*/ 3 w 11"/>
                  <a:gd name="T3" fmla="*/ 2 h 7"/>
                  <a:gd name="T4" fmla="*/ 0 w 11"/>
                  <a:gd name="T5" fmla="*/ 5 h 7"/>
                  <a:gd name="T6" fmla="*/ 0 w 11"/>
                  <a:gd name="T7" fmla="*/ 7 h 7"/>
                  <a:gd name="T8" fmla="*/ 0 w 11"/>
                  <a:gd name="T9" fmla="*/ 7 h 7"/>
                  <a:gd name="T10" fmla="*/ 3 w 11"/>
                  <a:gd name="T11" fmla="*/ 7 h 7"/>
                  <a:gd name="T12" fmla="*/ 5 w 11"/>
                  <a:gd name="T13" fmla="*/ 7 h 7"/>
                  <a:gd name="T14" fmla="*/ 8 w 11"/>
                  <a:gd name="T15" fmla="*/ 7 h 7"/>
                  <a:gd name="T16" fmla="*/ 11 w 11"/>
                  <a:gd name="T17" fmla="*/ 7 h 7"/>
                  <a:gd name="T18" fmla="*/ 11 w 11"/>
                  <a:gd name="T19" fmla="*/ 5 h 7"/>
                  <a:gd name="T20" fmla="*/ 11 w 11"/>
                  <a:gd name="T21" fmla="*/ 2 h 7"/>
                  <a:gd name="T22" fmla="*/ 11 w 11"/>
                  <a:gd name="T23" fmla="*/ 2 h 7"/>
                  <a:gd name="T24" fmla="*/ 11 w 11"/>
                  <a:gd name="T25" fmla="*/ 0 h 7"/>
                  <a:gd name="T26" fmla="*/ 8 w 11"/>
                  <a:gd name="T27" fmla="*/ 0 h 7"/>
                  <a:gd name="T28" fmla="*/ 3 w 11"/>
                  <a:gd name="T29" fmla="*/ 2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7"/>
                  <a:gd name="T47" fmla="*/ 11 w 11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7">
                    <a:moveTo>
                      <a:pt x="3" y="2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11" y="7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22" name="Freeform 4526"/>
              <p:cNvSpPr>
                <a:spLocks/>
              </p:cNvSpPr>
              <p:nvPr/>
            </p:nvSpPr>
            <p:spPr bwMode="auto">
              <a:xfrm>
                <a:off x="1947" y="3570"/>
                <a:ext cx="10" cy="11"/>
              </a:xfrm>
              <a:custGeom>
                <a:avLst/>
                <a:gdLst>
                  <a:gd name="T0" fmla="*/ 2 w 10"/>
                  <a:gd name="T1" fmla="*/ 3 h 11"/>
                  <a:gd name="T2" fmla="*/ 2 w 10"/>
                  <a:gd name="T3" fmla="*/ 5 h 11"/>
                  <a:gd name="T4" fmla="*/ 0 w 10"/>
                  <a:gd name="T5" fmla="*/ 5 h 11"/>
                  <a:gd name="T6" fmla="*/ 0 w 10"/>
                  <a:gd name="T7" fmla="*/ 8 h 11"/>
                  <a:gd name="T8" fmla="*/ 0 w 10"/>
                  <a:gd name="T9" fmla="*/ 8 h 11"/>
                  <a:gd name="T10" fmla="*/ 5 w 10"/>
                  <a:gd name="T11" fmla="*/ 11 h 11"/>
                  <a:gd name="T12" fmla="*/ 7 w 10"/>
                  <a:gd name="T13" fmla="*/ 11 h 11"/>
                  <a:gd name="T14" fmla="*/ 10 w 10"/>
                  <a:gd name="T15" fmla="*/ 11 h 11"/>
                  <a:gd name="T16" fmla="*/ 10 w 10"/>
                  <a:gd name="T17" fmla="*/ 8 h 11"/>
                  <a:gd name="T18" fmla="*/ 10 w 10"/>
                  <a:gd name="T19" fmla="*/ 8 h 11"/>
                  <a:gd name="T20" fmla="*/ 10 w 10"/>
                  <a:gd name="T21" fmla="*/ 5 h 11"/>
                  <a:gd name="T22" fmla="*/ 10 w 10"/>
                  <a:gd name="T23" fmla="*/ 3 h 11"/>
                  <a:gd name="T24" fmla="*/ 10 w 10"/>
                  <a:gd name="T25" fmla="*/ 3 h 11"/>
                  <a:gd name="T26" fmla="*/ 7 w 10"/>
                  <a:gd name="T27" fmla="*/ 0 h 11"/>
                  <a:gd name="T28" fmla="*/ 2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2" y="3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7" y="11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7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23" name="Freeform 4527"/>
              <p:cNvSpPr>
                <a:spLocks/>
              </p:cNvSpPr>
              <p:nvPr/>
            </p:nvSpPr>
            <p:spPr bwMode="auto">
              <a:xfrm>
                <a:off x="1996" y="3533"/>
                <a:ext cx="11" cy="6"/>
              </a:xfrm>
              <a:custGeom>
                <a:avLst/>
                <a:gdLst>
                  <a:gd name="T0" fmla="*/ 3 w 11"/>
                  <a:gd name="T1" fmla="*/ 0 h 6"/>
                  <a:gd name="T2" fmla="*/ 3 w 11"/>
                  <a:gd name="T3" fmla="*/ 3 h 6"/>
                  <a:gd name="T4" fmla="*/ 3 w 11"/>
                  <a:gd name="T5" fmla="*/ 3 h 6"/>
                  <a:gd name="T6" fmla="*/ 0 w 11"/>
                  <a:gd name="T7" fmla="*/ 6 h 6"/>
                  <a:gd name="T8" fmla="*/ 0 w 11"/>
                  <a:gd name="T9" fmla="*/ 6 h 6"/>
                  <a:gd name="T10" fmla="*/ 8 w 11"/>
                  <a:gd name="T11" fmla="*/ 6 h 6"/>
                  <a:gd name="T12" fmla="*/ 11 w 11"/>
                  <a:gd name="T13" fmla="*/ 6 h 6"/>
                  <a:gd name="T14" fmla="*/ 11 w 11"/>
                  <a:gd name="T15" fmla="*/ 6 h 6"/>
                  <a:gd name="T16" fmla="*/ 11 w 11"/>
                  <a:gd name="T17" fmla="*/ 6 h 6"/>
                  <a:gd name="T18" fmla="*/ 11 w 11"/>
                  <a:gd name="T19" fmla="*/ 3 h 6"/>
                  <a:gd name="T20" fmla="*/ 11 w 11"/>
                  <a:gd name="T21" fmla="*/ 0 h 6"/>
                  <a:gd name="T22" fmla="*/ 8 w 11"/>
                  <a:gd name="T23" fmla="*/ 0 h 6"/>
                  <a:gd name="T24" fmla="*/ 6 w 11"/>
                  <a:gd name="T25" fmla="*/ 0 h 6"/>
                  <a:gd name="T26" fmla="*/ 3 w 11"/>
                  <a:gd name="T27" fmla="*/ 0 h 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6"/>
                  <a:gd name="T44" fmla="*/ 11 w 11"/>
                  <a:gd name="T45" fmla="*/ 6 h 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6">
                    <a:moveTo>
                      <a:pt x="3" y="0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8" y="6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24" name="Freeform 4528"/>
              <p:cNvSpPr>
                <a:spLocks/>
              </p:cNvSpPr>
              <p:nvPr/>
            </p:nvSpPr>
            <p:spPr bwMode="auto">
              <a:xfrm>
                <a:off x="1991" y="3541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6 h 8"/>
                  <a:gd name="T8" fmla="*/ 0 w 8"/>
                  <a:gd name="T9" fmla="*/ 6 h 8"/>
                  <a:gd name="T10" fmla="*/ 3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6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25" name="Freeform 4529"/>
              <p:cNvSpPr>
                <a:spLocks/>
              </p:cNvSpPr>
              <p:nvPr/>
            </p:nvSpPr>
            <p:spPr bwMode="auto">
              <a:xfrm>
                <a:off x="1981" y="3552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2 h 8"/>
                  <a:gd name="T4" fmla="*/ 0 w 10"/>
                  <a:gd name="T5" fmla="*/ 2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5 h 8"/>
                  <a:gd name="T12" fmla="*/ 7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2 h 8"/>
                  <a:gd name="T22" fmla="*/ 10 w 10"/>
                  <a:gd name="T23" fmla="*/ 0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26" name="Freeform 4530"/>
              <p:cNvSpPr>
                <a:spLocks/>
              </p:cNvSpPr>
              <p:nvPr/>
            </p:nvSpPr>
            <p:spPr bwMode="auto">
              <a:xfrm>
                <a:off x="1973" y="3560"/>
                <a:ext cx="10" cy="10"/>
              </a:xfrm>
              <a:custGeom>
                <a:avLst/>
                <a:gdLst>
                  <a:gd name="T0" fmla="*/ 2 w 10"/>
                  <a:gd name="T1" fmla="*/ 2 h 10"/>
                  <a:gd name="T2" fmla="*/ 0 w 10"/>
                  <a:gd name="T3" fmla="*/ 5 h 10"/>
                  <a:gd name="T4" fmla="*/ 0 w 10"/>
                  <a:gd name="T5" fmla="*/ 5 h 10"/>
                  <a:gd name="T6" fmla="*/ 0 w 10"/>
                  <a:gd name="T7" fmla="*/ 7 h 10"/>
                  <a:gd name="T8" fmla="*/ 0 w 10"/>
                  <a:gd name="T9" fmla="*/ 7 h 10"/>
                  <a:gd name="T10" fmla="*/ 2 w 10"/>
                  <a:gd name="T11" fmla="*/ 10 h 10"/>
                  <a:gd name="T12" fmla="*/ 5 w 10"/>
                  <a:gd name="T13" fmla="*/ 10 h 10"/>
                  <a:gd name="T14" fmla="*/ 8 w 10"/>
                  <a:gd name="T15" fmla="*/ 10 h 10"/>
                  <a:gd name="T16" fmla="*/ 10 w 10"/>
                  <a:gd name="T17" fmla="*/ 7 h 10"/>
                  <a:gd name="T18" fmla="*/ 10 w 10"/>
                  <a:gd name="T19" fmla="*/ 5 h 10"/>
                  <a:gd name="T20" fmla="*/ 10 w 10"/>
                  <a:gd name="T21" fmla="*/ 2 h 10"/>
                  <a:gd name="T22" fmla="*/ 10 w 10"/>
                  <a:gd name="T23" fmla="*/ 2 h 10"/>
                  <a:gd name="T24" fmla="*/ 8 w 10"/>
                  <a:gd name="T25" fmla="*/ 2 h 10"/>
                  <a:gd name="T26" fmla="*/ 5 w 10"/>
                  <a:gd name="T27" fmla="*/ 0 h 10"/>
                  <a:gd name="T28" fmla="*/ 2 w 10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0"/>
                  <a:gd name="T47" fmla="*/ 10 w 10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0">
                    <a:moveTo>
                      <a:pt x="2" y="2"/>
                    </a:moveTo>
                    <a:lnTo>
                      <a:pt x="0" y="5"/>
                    </a:lnTo>
                    <a:lnTo>
                      <a:pt x="0" y="7"/>
                    </a:lnTo>
                    <a:lnTo>
                      <a:pt x="2" y="10"/>
                    </a:lnTo>
                    <a:lnTo>
                      <a:pt x="5" y="10"/>
                    </a:lnTo>
                    <a:lnTo>
                      <a:pt x="8" y="10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27" name="Freeform 4531"/>
              <p:cNvSpPr>
                <a:spLocks/>
              </p:cNvSpPr>
              <p:nvPr/>
            </p:nvSpPr>
            <p:spPr bwMode="auto">
              <a:xfrm>
                <a:off x="1962" y="3570"/>
                <a:ext cx="11" cy="11"/>
              </a:xfrm>
              <a:custGeom>
                <a:avLst/>
                <a:gdLst>
                  <a:gd name="T0" fmla="*/ 3 w 11"/>
                  <a:gd name="T1" fmla="*/ 3 h 11"/>
                  <a:gd name="T2" fmla="*/ 3 w 11"/>
                  <a:gd name="T3" fmla="*/ 5 h 11"/>
                  <a:gd name="T4" fmla="*/ 0 w 11"/>
                  <a:gd name="T5" fmla="*/ 5 h 11"/>
                  <a:gd name="T6" fmla="*/ 0 w 11"/>
                  <a:gd name="T7" fmla="*/ 8 h 11"/>
                  <a:gd name="T8" fmla="*/ 0 w 11"/>
                  <a:gd name="T9" fmla="*/ 8 h 11"/>
                  <a:gd name="T10" fmla="*/ 6 w 11"/>
                  <a:gd name="T11" fmla="*/ 11 h 11"/>
                  <a:gd name="T12" fmla="*/ 8 w 11"/>
                  <a:gd name="T13" fmla="*/ 11 h 11"/>
                  <a:gd name="T14" fmla="*/ 11 w 11"/>
                  <a:gd name="T15" fmla="*/ 11 h 11"/>
                  <a:gd name="T16" fmla="*/ 11 w 11"/>
                  <a:gd name="T17" fmla="*/ 11 h 11"/>
                  <a:gd name="T18" fmla="*/ 11 w 11"/>
                  <a:gd name="T19" fmla="*/ 8 h 11"/>
                  <a:gd name="T20" fmla="*/ 11 w 11"/>
                  <a:gd name="T21" fmla="*/ 5 h 11"/>
                  <a:gd name="T22" fmla="*/ 11 w 11"/>
                  <a:gd name="T23" fmla="*/ 3 h 11"/>
                  <a:gd name="T24" fmla="*/ 11 w 11"/>
                  <a:gd name="T25" fmla="*/ 3 h 11"/>
                  <a:gd name="T26" fmla="*/ 8 w 11"/>
                  <a:gd name="T27" fmla="*/ 0 h 11"/>
                  <a:gd name="T28" fmla="*/ 3 w 11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1"/>
                  <a:gd name="T47" fmla="*/ 11 w 11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1">
                    <a:moveTo>
                      <a:pt x="3" y="3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6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28" name="Freeform 4532"/>
              <p:cNvSpPr>
                <a:spLocks/>
              </p:cNvSpPr>
              <p:nvPr/>
            </p:nvSpPr>
            <p:spPr bwMode="auto">
              <a:xfrm>
                <a:off x="2012" y="3533"/>
                <a:ext cx="10" cy="6"/>
              </a:xfrm>
              <a:custGeom>
                <a:avLst/>
                <a:gdLst>
                  <a:gd name="T0" fmla="*/ 0 w 10"/>
                  <a:gd name="T1" fmla="*/ 0 h 6"/>
                  <a:gd name="T2" fmla="*/ 0 w 10"/>
                  <a:gd name="T3" fmla="*/ 3 h 6"/>
                  <a:gd name="T4" fmla="*/ 0 w 10"/>
                  <a:gd name="T5" fmla="*/ 3 h 6"/>
                  <a:gd name="T6" fmla="*/ 0 w 10"/>
                  <a:gd name="T7" fmla="*/ 6 h 6"/>
                  <a:gd name="T8" fmla="*/ 0 w 10"/>
                  <a:gd name="T9" fmla="*/ 6 h 6"/>
                  <a:gd name="T10" fmla="*/ 3 w 10"/>
                  <a:gd name="T11" fmla="*/ 6 h 6"/>
                  <a:gd name="T12" fmla="*/ 5 w 10"/>
                  <a:gd name="T13" fmla="*/ 6 h 6"/>
                  <a:gd name="T14" fmla="*/ 8 w 10"/>
                  <a:gd name="T15" fmla="*/ 6 h 6"/>
                  <a:gd name="T16" fmla="*/ 10 w 10"/>
                  <a:gd name="T17" fmla="*/ 6 h 6"/>
                  <a:gd name="T18" fmla="*/ 10 w 10"/>
                  <a:gd name="T19" fmla="*/ 6 h 6"/>
                  <a:gd name="T20" fmla="*/ 8 w 10"/>
                  <a:gd name="T21" fmla="*/ 3 h 6"/>
                  <a:gd name="T22" fmla="*/ 8 w 10"/>
                  <a:gd name="T23" fmla="*/ 0 h 6"/>
                  <a:gd name="T24" fmla="*/ 8 w 10"/>
                  <a:gd name="T25" fmla="*/ 0 h 6"/>
                  <a:gd name="T26" fmla="*/ 0 w 10"/>
                  <a:gd name="T27" fmla="*/ 0 h 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6"/>
                  <a:gd name="T44" fmla="*/ 10 w 10"/>
                  <a:gd name="T45" fmla="*/ 6 h 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6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8" y="6"/>
                    </a:lnTo>
                    <a:lnTo>
                      <a:pt x="10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29" name="Freeform 4533"/>
              <p:cNvSpPr>
                <a:spLocks/>
              </p:cNvSpPr>
              <p:nvPr/>
            </p:nvSpPr>
            <p:spPr bwMode="auto">
              <a:xfrm>
                <a:off x="2004" y="3541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11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30" name="Freeform 4534"/>
              <p:cNvSpPr>
                <a:spLocks/>
              </p:cNvSpPr>
              <p:nvPr/>
            </p:nvSpPr>
            <p:spPr bwMode="auto">
              <a:xfrm>
                <a:off x="1996" y="3552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2 h 8"/>
                  <a:gd name="T4" fmla="*/ 0 w 11"/>
                  <a:gd name="T5" fmla="*/ 2 h 8"/>
                  <a:gd name="T6" fmla="*/ 0 w 11"/>
                  <a:gd name="T7" fmla="*/ 5 h 8"/>
                  <a:gd name="T8" fmla="*/ 0 w 11"/>
                  <a:gd name="T9" fmla="*/ 5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0 h 8"/>
                  <a:gd name="T24" fmla="*/ 8 w 11"/>
                  <a:gd name="T25" fmla="*/ 0 h 8"/>
                  <a:gd name="T26" fmla="*/ 6 w 11"/>
                  <a:gd name="T27" fmla="*/ 0 h 8"/>
                  <a:gd name="T28" fmla="*/ 3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31" name="Freeform 4535"/>
              <p:cNvSpPr>
                <a:spLocks/>
              </p:cNvSpPr>
              <p:nvPr/>
            </p:nvSpPr>
            <p:spPr bwMode="auto">
              <a:xfrm>
                <a:off x="1988" y="3560"/>
                <a:ext cx="11" cy="10"/>
              </a:xfrm>
              <a:custGeom>
                <a:avLst/>
                <a:gdLst>
                  <a:gd name="T0" fmla="*/ 0 w 11"/>
                  <a:gd name="T1" fmla="*/ 2 h 10"/>
                  <a:gd name="T2" fmla="*/ 0 w 11"/>
                  <a:gd name="T3" fmla="*/ 5 h 10"/>
                  <a:gd name="T4" fmla="*/ 0 w 11"/>
                  <a:gd name="T5" fmla="*/ 5 h 10"/>
                  <a:gd name="T6" fmla="*/ 0 w 11"/>
                  <a:gd name="T7" fmla="*/ 7 h 10"/>
                  <a:gd name="T8" fmla="*/ 0 w 11"/>
                  <a:gd name="T9" fmla="*/ 7 h 10"/>
                  <a:gd name="T10" fmla="*/ 6 w 11"/>
                  <a:gd name="T11" fmla="*/ 10 h 10"/>
                  <a:gd name="T12" fmla="*/ 8 w 11"/>
                  <a:gd name="T13" fmla="*/ 10 h 10"/>
                  <a:gd name="T14" fmla="*/ 11 w 11"/>
                  <a:gd name="T15" fmla="*/ 10 h 10"/>
                  <a:gd name="T16" fmla="*/ 11 w 11"/>
                  <a:gd name="T17" fmla="*/ 7 h 10"/>
                  <a:gd name="T18" fmla="*/ 11 w 11"/>
                  <a:gd name="T19" fmla="*/ 7 h 10"/>
                  <a:gd name="T20" fmla="*/ 11 w 11"/>
                  <a:gd name="T21" fmla="*/ 5 h 10"/>
                  <a:gd name="T22" fmla="*/ 11 w 11"/>
                  <a:gd name="T23" fmla="*/ 2 h 10"/>
                  <a:gd name="T24" fmla="*/ 8 w 11"/>
                  <a:gd name="T25" fmla="*/ 2 h 10"/>
                  <a:gd name="T26" fmla="*/ 6 w 11"/>
                  <a:gd name="T27" fmla="*/ 0 h 10"/>
                  <a:gd name="T28" fmla="*/ 0 w 11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0"/>
                  <a:gd name="T47" fmla="*/ 11 w 11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0">
                    <a:moveTo>
                      <a:pt x="0" y="2"/>
                    </a:moveTo>
                    <a:lnTo>
                      <a:pt x="0" y="5"/>
                    </a:lnTo>
                    <a:lnTo>
                      <a:pt x="0" y="7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11" y="10"/>
                    </a:lnTo>
                    <a:lnTo>
                      <a:pt x="11" y="7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32" name="Freeform 4536"/>
              <p:cNvSpPr>
                <a:spLocks/>
              </p:cNvSpPr>
              <p:nvPr/>
            </p:nvSpPr>
            <p:spPr bwMode="auto">
              <a:xfrm>
                <a:off x="1981" y="3573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2 h 8"/>
                  <a:gd name="T4" fmla="*/ 0 w 10"/>
                  <a:gd name="T5" fmla="*/ 2 h 8"/>
                  <a:gd name="T6" fmla="*/ 0 w 10"/>
                  <a:gd name="T7" fmla="*/ 5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7 w 10"/>
                  <a:gd name="T15" fmla="*/ 8 h 8"/>
                  <a:gd name="T16" fmla="*/ 10 w 10"/>
                  <a:gd name="T17" fmla="*/ 8 h 8"/>
                  <a:gd name="T18" fmla="*/ 10 w 10"/>
                  <a:gd name="T19" fmla="*/ 5 h 8"/>
                  <a:gd name="T20" fmla="*/ 7 w 10"/>
                  <a:gd name="T21" fmla="*/ 2 h 8"/>
                  <a:gd name="T22" fmla="*/ 7 w 10"/>
                  <a:gd name="T23" fmla="*/ 2 h 8"/>
                  <a:gd name="T24" fmla="*/ 7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33" name="Freeform 4537"/>
              <p:cNvSpPr>
                <a:spLocks/>
              </p:cNvSpPr>
              <p:nvPr/>
            </p:nvSpPr>
            <p:spPr bwMode="auto">
              <a:xfrm>
                <a:off x="2025" y="3533"/>
                <a:ext cx="11" cy="6"/>
              </a:xfrm>
              <a:custGeom>
                <a:avLst/>
                <a:gdLst>
                  <a:gd name="T0" fmla="*/ 3 w 11"/>
                  <a:gd name="T1" fmla="*/ 0 h 6"/>
                  <a:gd name="T2" fmla="*/ 3 w 11"/>
                  <a:gd name="T3" fmla="*/ 3 h 6"/>
                  <a:gd name="T4" fmla="*/ 0 w 11"/>
                  <a:gd name="T5" fmla="*/ 3 h 6"/>
                  <a:gd name="T6" fmla="*/ 0 w 11"/>
                  <a:gd name="T7" fmla="*/ 6 h 6"/>
                  <a:gd name="T8" fmla="*/ 3 w 11"/>
                  <a:gd name="T9" fmla="*/ 6 h 6"/>
                  <a:gd name="T10" fmla="*/ 5 w 11"/>
                  <a:gd name="T11" fmla="*/ 6 h 6"/>
                  <a:gd name="T12" fmla="*/ 8 w 11"/>
                  <a:gd name="T13" fmla="*/ 6 h 6"/>
                  <a:gd name="T14" fmla="*/ 11 w 11"/>
                  <a:gd name="T15" fmla="*/ 6 h 6"/>
                  <a:gd name="T16" fmla="*/ 11 w 11"/>
                  <a:gd name="T17" fmla="*/ 6 h 6"/>
                  <a:gd name="T18" fmla="*/ 11 w 11"/>
                  <a:gd name="T19" fmla="*/ 6 h 6"/>
                  <a:gd name="T20" fmla="*/ 11 w 11"/>
                  <a:gd name="T21" fmla="*/ 3 h 6"/>
                  <a:gd name="T22" fmla="*/ 11 w 11"/>
                  <a:gd name="T23" fmla="*/ 0 h 6"/>
                  <a:gd name="T24" fmla="*/ 8 w 11"/>
                  <a:gd name="T25" fmla="*/ 0 h 6"/>
                  <a:gd name="T26" fmla="*/ 5 w 11"/>
                  <a:gd name="T27" fmla="*/ 0 h 6"/>
                  <a:gd name="T28" fmla="*/ 3 w 11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6"/>
                  <a:gd name="T47" fmla="*/ 11 w 11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6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8" y="6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34" name="Freeform 4538"/>
              <p:cNvSpPr>
                <a:spLocks/>
              </p:cNvSpPr>
              <p:nvPr/>
            </p:nvSpPr>
            <p:spPr bwMode="auto">
              <a:xfrm>
                <a:off x="2020" y="3541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8 w 10"/>
                  <a:gd name="T21" fmla="*/ 3 h 8"/>
                  <a:gd name="T22" fmla="*/ 8 w 10"/>
                  <a:gd name="T23" fmla="*/ 3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35" name="Freeform 4539"/>
              <p:cNvSpPr>
                <a:spLocks/>
              </p:cNvSpPr>
              <p:nvPr/>
            </p:nvSpPr>
            <p:spPr bwMode="auto">
              <a:xfrm>
                <a:off x="2012" y="3552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2 h 8"/>
                  <a:gd name="T4" fmla="*/ 0 w 10"/>
                  <a:gd name="T5" fmla="*/ 2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2 h 8"/>
                  <a:gd name="T22" fmla="*/ 10 w 10"/>
                  <a:gd name="T23" fmla="*/ 0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36" name="Freeform 4540"/>
              <p:cNvSpPr>
                <a:spLocks/>
              </p:cNvSpPr>
              <p:nvPr/>
            </p:nvSpPr>
            <p:spPr bwMode="auto">
              <a:xfrm>
                <a:off x="2004" y="3562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0 h 8"/>
                  <a:gd name="T24" fmla="*/ 11 w 11"/>
                  <a:gd name="T25" fmla="*/ 0 h 8"/>
                  <a:gd name="T26" fmla="*/ 5 w 11"/>
                  <a:gd name="T27" fmla="*/ 0 h 8"/>
                  <a:gd name="T28" fmla="*/ 3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37" name="Freeform 4541"/>
              <p:cNvSpPr>
                <a:spLocks/>
              </p:cNvSpPr>
              <p:nvPr/>
            </p:nvSpPr>
            <p:spPr bwMode="auto">
              <a:xfrm>
                <a:off x="1996" y="3573"/>
                <a:ext cx="11" cy="10"/>
              </a:xfrm>
              <a:custGeom>
                <a:avLst/>
                <a:gdLst>
                  <a:gd name="T0" fmla="*/ 0 w 11"/>
                  <a:gd name="T1" fmla="*/ 0 h 10"/>
                  <a:gd name="T2" fmla="*/ 0 w 11"/>
                  <a:gd name="T3" fmla="*/ 2 h 10"/>
                  <a:gd name="T4" fmla="*/ 0 w 11"/>
                  <a:gd name="T5" fmla="*/ 5 h 10"/>
                  <a:gd name="T6" fmla="*/ 0 w 11"/>
                  <a:gd name="T7" fmla="*/ 8 h 10"/>
                  <a:gd name="T8" fmla="*/ 0 w 11"/>
                  <a:gd name="T9" fmla="*/ 8 h 10"/>
                  <a:gd name="T10" fmla="*/ 6 w 11"/>
                  <a:gd name="T11" fmla="*/ 10 h 10"/>
                  <a:gd name="T12" fmla="*/ 8 w 11"/>
                  <a:gd name="T13" fmla="*/ 10 h 10"/>
                  <a:gd name="T14" fmla="*/ 11 w 11"/>
                  <a:gd name="T15" fmla="*/ 10 h 10"/>
                  <a:gd name="T16" fmla="*/ 11 w 11"/>
                  <a:gd name="T17" fmla="*/ 8 h 10"/>
                  <a:gd name="T18" fmla="*/ 11 w 11"/>
                  <a:gd name="T19" fmla="*/ 5 h 10"/>
                  <a:gd name="T20" fmla="*/ 11 w 11"/>
                  <a:gd name="T21" fmla="*/ 2 h 10"/>
                  <a:gd name="T22" fmla="*/ 11 w 11"/>
                  <a:gd name="T23" fmla="*/ 2 h 10"/>
                  <a:gd name="T24" fmla="*/ 11 w 11"/>
                  <a:gd name="T25" fmla="*/ 0 h 10"/>
                  <a:gd name="T26" fmla="*/ 6 w 11"/>
                  <a:gd name="T27" fmla="*/ 0 h 10"/>
                  <a:gd name="T28" fmla="*/ 0 w 11"/>
                  <a:gd name="T29" fmla="*/ 0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0"/>
                  <a:gd name="T47" fmla="*/ 11 w 11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0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38" name="Freeform 4542"/>
              <p:cNvSpPr>
                <a:spLocks/>
              </p:cNvSpPr>
              <p:nvPr/>
            </p:nvSpPr>
            <p:spPr bwMode="auto">
              <a:xfrm>
                <a:off x="2041" y="3533"/>
                <a:ext cx="10" cy="6"/>
              </a:xfrm>
              <a:custGeom>
                <a:avLst/>
                <a:gdLst>
                  <a:gd name="T0" fmla="*/ 0 w 10"/>
                  <a:gd name="T1" fmla="*/ 0 h 6"/>
                  <a:gd name="T2" fmla="*/ 0 w 10"/>
                  <a:gd name="T3" fmla="*/ 3 h 6"/>
                  <a:gd name="T4" fmla="*/ 0 w 10"/>
                  <a:gd name="T5" fmla="*/ 3 h 6"/>
                  <a:gd name="T6" fmla="*/ 0 w 10"/>
                  <a:gd name="T7" fmla="*/ 6 h 6"/>
                  <a:gd name="T8" fmla="*/ 0 w 10"/>
                  <a:gd name="T9" fmla="*/ 6 h 6"/>
                  <a:gd name="T10" fmla="*/ 8 w 10"/>
                  <a:gd name="T11" fmla="*/ 6 h 6"/>
                  <a:gd name="T12" fmla="*/ 10 w 10"/>
                  <a:gd name="T13" fmla="*/ 6 h 6"/>
                  <a:gd name="T14" fmla="*/ 10 w 10"/>
                  <a:gd name="T15" fmla="*/ 6 h 6"/>
                  <a:gd name="T16" fmla="*/ 10 w 10"/>
                  <a:gd name="T17" fmla="*/ 6 h 6"/>
                  <a:gd name="T18" fmla="*/ 10 w 10"/>
                  <a:gd name="T19" fmla="*/ 3 h 6"/>
                  <a:gd name="T20" fmla="*/ 8 w 10"/>
                  <a:gd name="T21" fmla="*/ 0 h 6"/>
                  <a:gd name="T22" fmla="*/ 8 w 10"/>
                  <a:gd name="T23" fmla="*/ 0 h 6"/>
                  <a:gd name="T24" fmla="*/ 0 w 10"/>
                  <a:gd name="T25" fmla="*/ 0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6"/>
                  <a:gd name="T41" fmla="*/ 10 w 10"/>
                  <a:gd name="T42" fmla="*/ 6 h 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6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8" y="6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39" name="Freeform 4543"/>
              <p:cNvSpPr>
                <a:spLocks/>
              </p:cNvSpPr>
              <p:nvPr/>
            </p:nvSpPr>
            <p:spPr bwMode="auto">
              <a:xfrm>
                <a:off x="2036" y="3541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5 w 10"/>
                  <a:gd name="T11" fmla="*/ 8 h 8"/>
                  <a:gd name="T12" fmla="*/ 7 w 10"/>
                  <a:gd name="T13" fmla="*/ 8 h 8"/>
                  <a:gd name="T14" fmla="*/ 10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7 w 10"/>
                  <a:gd name="T21" fmla="*/ 3 h 8"/>
                  <a:gd name="T22" fmla="*/ 7 w 10"/>
                  <a:gd name="T23" fmla="*/ 3 h 8"/>
                  <a:gd name="T24" fmla="*/ 7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40" name="Freeform 4544"/>
              <p:cNvSpPr>
                <a:spLocks/>
              </p:cNvSpPr>
              <p:nvPr/>
            </p:nvSpPr>
            <p:spPr bwMode="auto">
              <a:xfrm>
                <a:off x="2028" y="3552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2 h 8"/>
                  <a:gd name="T4" fmla="*/ 0 w 10"/>
                  <a:gd name="T5" fmla="*/ 2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2 h 8"/>
                  <a:gd name="T22" fmla="*/ 10 w 10"/>
                  <a:gd name="T23" fmla="*/ 0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41" name="Freeform 4545"/>
              <p:cNvSpPr>
                <a:spLocks/>
              </p:cNvSpPr>
              <p:nvPr/>
            </p:nvSpPr>
            <p:spPr bwMode="auto">
              <a:xfrm>
                <a:off x="2022" y="3562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8 h 8"/>
                  <a:gd name="T18" fmla="*/ 11 w 11"/>
                  <a:gd name="T19" fmla="*/ 5 h 8"/>
                  <a:gd name="T20" fmla="*/ 8 w 11"/>
                  <a:gd name="T21" fmla="*/ 3 h 8"/>
                  <a:gd name="T22" fmla="*/ 8 w 11"/>
                  <a:gd name="T23" fmla="*/ 0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42" name="Freeform 4546"/>
              <p:cNvSpPr>
                <a:spLocks/>
              </p:cNvSpPr>
              <p:nvPr/>
            </p:nvSpPr>
            <p:spPr bwMode="auto">
              <a:xfrm>
                <a:off x="2015" y="3573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0 w 10"/>
                  <a:gd name="T3" fmla="*/ 2 h 10"/>
                  <a:gd name="T4" fmla="*/ 0 w 10"/>
                  <a:gd name="T5" fmla="*/ 5 h 10"/>
                  <a:gd name="T6" fmla="*/ 0 w 10"/>
                  <a:gd name="T7" fmla="*/ 8 h 10"/>
                  <a:gd name="T8" fmla="*/ 0 w 10"/>
                  <a:gd name="T9" fmla="*/ 8 h 10"/>
                  <a:gd name="T10" fmla="*/ 5 w 10"/>
                  <a:gd name="T11" fmla="*/ 10 h 10"/>
                  <a:gd name="T12" fmla="*/ 7 w 10"/>
                  <a:gd name="T13" fmla="*/ 10 h 10"/>
                  <a:gd name="T14" fmla="*/ 10 w 10"/>
                  <a:gd name="T15" fmla="*/ 10 h 10"/>
                  <a:gd name="T16" fmla="*/ 10 w 10"/>
                  <a:gd name="T17" fmla="*/ 8 h 10"/>
                  <a:gd name="T18" fmla="*/ 10 w 10"/>
                  <a:gd name="T19" fmla="*/ 5 h 10"/>
                  <a:gd name="T20" fmla="*/ 10 w 10"/>
                  <a:gd name="T21" fmla="*/ 2 h 10"/>
                  <a:gd name="T22" fmla="*/ 7 w 10"/>
                  <a:gd name="T23" fmla="*/ 2 h 10"/>
                  <a:gd name="T24" fmla="*/ 7 w 10"/>
                  <a:gd name="T25" fmla="*/ 0 h 10"/>
                  <a:gd name="T26" fmla="*/ 0 w 10"/>
                  <a:gd name="T27" fmla="*/ 0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10"/>
                  <a:gd name="T44" fmla="*/ 10 w 10"/>
                  <a:gd name="T45" fmla="*/ 10 h 1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10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5" y="10"/>
                    </a:lnTo>
                    <a:lnTo>
                      <a:pt x="7" y="10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43" name="Freeform 4547"/>
              <p:cNvSpPr>
                <a:spLocks/>
              </p:cNvSpPr>
              <p:nvPr/>
            </p:nvSpPr>
            <p:spPr bwMode="auto">
              <a:xfrm>
                <a:off x="2056" y="3533"/>
                <a:ext cx="11" cy="6"/>
              </a:xfrm>
              <a:custGeom>
                <a:avLst/>
                <a:gdLst>
                  <a:gd name="T0" fmla="*/ 0 w 11"/>
                  <a:gd name="T1" fmla="*/ 0 h 6"/>
                  <a:gd name="T2" fmla="*/ 0 w 11"/>
                  <a:gd name="T3" fmla="*/ 3 h 6"/>
                  <a:gd name="T4" fmla="*/ 0 w 11"/>
                  <a:gd name="T5" fmla="*/ 3 h 6"/>
                  <a:gd name="T6" fmla="*/ 0 w 11"/>
                  <a:gd name="T7" fmla="*/ 6 h 6"/>
                  <a:gd name="T8" fmla="*/ 0 w 11"/>
                  <a:gd name="T9" fmla="*/ 6 h 6"/>
                  <a:gd name="T10" fmla="*/ 8 w 11"/>
                  <a:gd name="T11" fmla="*/ 6 h 6"/>
                  <a:gd name="T12" fmla="*/ 11 w 11"/>
                  <a:gd name="T13" fmla="*/ 6 h 6"/>
                  <a:gd name="T14" fmla="*/ 11 w 11"/>
                  <a:gd name="T15" fmla="*/ 6 h 6"/>
                  <a:gd name="T16" fmla="*/ 11 w 11"/>
                  <a:gd name="T17" fmla="*/ 6 h 6"/>
                  <a:gd name="T18" fmla="*/ 8 w 11"/>
                  <a:gd name="T19" fmla="*/ 3 h 6"/>
                  <a:gd name="T20" fmla="*/ 8 w 11"/>
                  <a:gd name="T21" fmla="*/ 0 h 6"/>
                  <a:gd name="T22" fmla="*/ 8 w 11"/>
                  <a:gd name="T23" fmla="*/ 0 h 6"/>
                  <a:gd name="T24" fmla="*/ 0 w 11"/>
                  <a:gd name="T25" fmla="*/ 0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1"/>
                  <a:gd name="T40" fmla="*/ 0 h 6"/>
                  <a:gd name="T41" fmla="*/ 11 w 11"/>
                  <a:gd name="T42" fmla="*/ 6 h 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1" h="6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8" y="6"/>
                    </a:lnTo>
                    <a:lnTo>
                      <a:pt x="11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44" name="Freeform 4548"/>
              <p:cNvSpPr>
                <a:spLocks/>
              </p:cNvSpPr>
              <p:nvPr/>
            </p:nvSpPr>
            <p:spPr bwMode="auto">
              <a:xfrm>
                <a:off x="2051" y="3541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8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45" name="Freeform 4549"/>
              <p:cNvSpPr>
                <a:spLocks/>
              </p:cNvSpPr>
              <p:nvPr/>
            </p:nvSpPr>
            <p:spPr bwMode="auto">
              <a:xfrm>
                <a:off x="2046" y="3552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2 h 8"/>
                  <a:gd name="T4" fmla="*/ 0 w 10"/>
                  <a:gd name="T5" fmla="*/ 2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8 w 10"/>
                  <a:gd name="T21" fmla="*/ 2 h 8"/>
                  <a:gd name="T22" fmla="*/ 8 w 10"/>
                  <a:gd name="T23" fmla="*/ 0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46" name="Freeform 4550"/>
              <p:cNvSpPr>
                <a:spLocks/>
              </p:cNvSpPr>
              <p:nvPr/>
            </p:nvSpPr>
            <p:spPr bwMode="auto">
              <a:xfrm>
                <a:off x="2038" y="3562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3 h 8"/>
                  <a:gd name="T6" fmla="*/ 0 w 13"/>
                  <a:gd name="T7" fmla="*/ 5 h 8"/>
                  <a:gd name="T8" fmla="*/ 0 w 13"/>
                  <a:gd name="T9" fmla="*/ 8 h 8"/>
                  <a:gd name="T10" fmla="*/ 8 w 13"/>
                  <a:gd name="T11" fmla="*/ 8 h 8"/>
                  <a:gd name="T12" fmla="*/ 11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1 w 13"/>
                  <a:gd name="T19" fmla="*/ 3 h 8"/>
                  <a:gd name="T20" fmla="*/ 11 w 13"/>
                  <a:gd name="T21" fmla="*/ 3 h 8"/>
                  <a:gd name="T22" fmla="*/ 8 w 13"/>
                  <a:gd name="T23" fmla="*/ 0 h 8"/>
                  <a:gd name="T24" fmla="*/ 0 w 13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8"/>
                  <a:gd name="T41" fmla="*/ 13 w 13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47" name="Freeform 4551"/>
              <p:cNvSpPr>
                <a:spLocks/>
              </p:cNvSpPr>
              <p:nvPr/>
            </p:nvSpPr>
            <p:spPr bwMode="auto">
              <a:xfrm>
                <a:off x="2030" y="3573"/>
                <a:ext cx="13" cy="10"/>
              </a:xfrm>
              <a:custGeom>
                <a:avLst/>
                <a:gdLst>
                  <a:gd name="T0" fmla="*/ 3 w 13"/>
                  <a:gd name="T1" fmla="*/ 2 h 10"/>
                  <a:gd name="T2" fmla="*/ 3 w 13"/>
                  <a:gd name="T3" fmla="*/ 5 h 10"/>
                  <a:gd name="T4" fmla="*/ 0 w 13"/>
                  <a:gd name="T5" fmla="*/ 5 h 10"/>
                  <a:gd name="T6" fmla="*/ 0 w 13"/>
                  <a:gd name="T7" fmla="*/ 8 h 10"/>
                  <a:gd name="T8" fmla="*/ 3 w 13"/>
                  <a:gd name="T9" fmla="*/ 8 h 10"/>
                  <a:gd name="T10" fmla="*/ 8 w 13"/>
                  <a:gd name="T11" fmla="*/ 10 h 10"/>
                  <a:gd name="T12" fmla="*/ 11 w 13"/>
                  <a:gd name="T13" fmla="*/ 10 h 10"/>
                  <a:gd name="T14" fmla="*/ 13 w 13"/>
                  <a:gd name="T15" fmla="*/ 10 h 10"/>
                  <a:gd name="T16" fmla="*/ 13 w 13"/>
                  <a:gd name="T17" fmla="*/ 8 h 10"/>
                  <a:gd name="T18" fmla="*/ 13 w 13"/>
                  <a:gd name="T19" fmla="*/ 8 h 10"/>
                  <a:gd name="T20" fmla="*/ 13 w 13"/>
                  <a:gd name="T21" fmla="*/ 5 h 10"/>
                  <a:gd name="T22" fmla="*/ 11 w 13"/>
                  <a:gd name="T23" fmla="*/ 2 h 10"/>
                  <a:gd name="T24" fmla="*/ 11 w 13"/>
                  <a:gd name="T25" fmla="*/ 0 h 10"/>
                  <a:gd name="T26" fmla="*/ 8 w 13"/>
                  <a:gd name="T27" fmla="*/ 0 h 10"/>
                  <a:gd name="T28" fmla="*/ 3 w 13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3"/>
                  <a:gd name="T46" fmla="*/ 0 h 10"/>
                  <a:gd name="T47" fmla="*/ 13 w 13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3" h="10">
                    <a:moveTo>
                      <a:pt x="3" y="2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8" y="10"/>
                    </a:lnTo>
                    <a:lnTo>
                      <a:pt x="11" y="10"/>
                    </a:lnTo>
                    <a:lnTo>
                      <a:pt x="13" y="10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48" name="Freeform 4552"/>
              <p:cNvSpPr>
                <a:spLocks/>
              </p:cNvSpPr>
              <p:nvPr/>
            </p:nvSpPr>
            <p:spPr bwMode="auto">
              <a:xfrm>
                <a:off x="2072" y="3533"/>
                <a:ext cx="11" cy="6"/>
              </a:xfrm>
              <a:custGeom>
                <a:avLst/>
                <a:gdLst>
                  <a:gd name="T0" fmla="*/ 0 w 11"/>
                  <a:gd name="T1" fmla="*/ 0 h 6"/>
                  <a:gd name="T2" fmla="*/ 0 w 11"/>
                  <a:gd name="T3" fmla="*/ 3 h 6"/>
                  <a:gd name="T4" fmla="*/ 0 w 11"/>
                  <a:gd name="T5" fmla="*/ 3 h 6"/>
                  <a:gd name="T6" fmla="*/ 0 w 11"/>
                  <a:gd name="T7" fmla="*/ 6 h 6"/>
                  <a:gd name="T8" fmla="*/ 0 w 11"/>
                  <a:gd name="T9" fmla="*/ 6 h 6"/>
                  <a:gd name="T10" fmla="*/ 8 w 11"/>
                  <a:gd name="T11" fmla="*/ 6 h 6"/>
                  <a:gd name="T12" fmla="*/ 11 w 11"/>
                  <a:gd name="T13" fmla="*/ 6 h 6"/>
                  <a:gd name="T14" fmla="*/ 11 w 11"/>
                  <a:gd name="T15" fmla="*/ 6 h 6"/>
                  <a:gd name="T16" fmla="*/ 11 w 11"/>
                  <a:gd name="T17" fmla="*/ 3 h 6"/>
                  <a:gd name="T18" fmla="*/ 8 w 11"/>
                  <a:gd name="T19" fmla="*/ 0 h 6"/>
                  <a:gd name="T20" fmla="*/ 8 w 11"/>
                  <a:gd name="T21" fmla="*/ 0 h 6"/>
                  <a:gd name="T22" fmla="*/ 0 w 11"/>
                  <a:gd name="T23" fmla="*/ 0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1"/>
                  <a:gd name="T37" fmla="*/ 0 h 6"/>
                  <a:gd name="T38" fmla="*/ 11 w 11"/>
                  <a:gd name="T39" fmla="*/ 6 h 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1" h="6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8" y="6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49" name="Freeform 4553"/>
              <p:cNvSpPr>
                <a:spLocks/>
              </p:cNvSpPr>
              <p:nvPr/>
            </p:nvSpPr>
            <p:spPr bwMode="auto">
              <a:xfrm>
                <a:off x="2067" y="3541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3 h 8"/>
                  <a:gd name="T6" fmla="*/ 0 w 13"/>
                  <a:gd name="T7" fmla="*/ 6 h 8"/>
                  <a:gd name="T8" fmla="*/ 3 w 13"/>
                  <a:gd name="T9" fmla="*/ 6 h 8"/>
                  <a:gd name="T10" fmla="*/ 8 w 13"/>
                  <a:gd name="T11" fmla="*/ 8 h 8"/>
                  <a:gd name="T12" fmla="*/ 10 w 13"/>
                  <a:gd name="T13" fmla="*/ 8 h 8"/>
                  <a:gd name="T14" fmla="*/ 13 w 13"/>
                  <a:gd name="T15" fmla="*/ 8 h 8"/>
                  <a:gd name="T16" fmla="*/ 13 w 13"/>
                  <a:gd name="T17" fmla="*/ 6 h 8"/>
                  <a:gd name="T18" fmla="*/ 13 w 13"/>
                  <a:gd name="T19" fmla="*/ 6 h 8"/>
                  <a:gd name="T20" fmla="*/ 10 w 13"/>
                  <a:gd name="T21" fmla="*/ 3 h 8"/>
                  <a:gd name="T22" fmla="*/ 10 w 13"/>
                  <a:gd name="T23" fmla="*/ 3 h 8"/>
                  <a:gd name="T24" fmla="*/ 8 w 13"/>
                  <a:gd name="T25" fmla="*/ 0 h 8"/>
                  <a:gd name="T26" fmla="*/ 0 w 13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8"/>
                  <a:gd name="T44" fmla="*/ 13 w 13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50" name="Freeform 4554"/>
              <p:cNvSpPr>
                <a:spLocks/>
              </p:cNvSpPr>
              <p:nvPr/>
            </p:nvSpPr>
            <p:spPr bwMode="auto">
              <a:xfrm>
                <a:off x="2062" y="3552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2 h 8"/>
                  <a:gd name="T4" fmla="*/ 0 w 13"/>
                  <a:gd name="T5" fmla="*/ 2 h 8"/>
                  <a:gd name="T6" fmla="*/ 0 w 13"/>
                  <a:gd name="T7" fmla="*/ 5 h 8"/>
                  <a:gd name="T8" fmla="*/ 0 w 13"/>
                  <a:gd name="T9" fmla="*/ 5 h 8"/>
                  <a:gd name="T10" fmla="*/ 5 w 13"/>
                  <a:gd name="T11" fmla="*/ 8 h 8"/>
                  <a:gd name="T12" fmla="*/ 10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3 w 13"/>
                  <a:gd name="T19" fmla="*/ 5 h 8"/>
                  <a:gd name="T20" fmla="*/ 10 w 13"/>
                  <a:gd name="T21" fmla="*/ 2 h 8"/>
                  <a:gd name="T22" fmla="*/ 10 w 13"/>
                  <a:gd name="T23" fmla="*/ 2 h 8"/>
                  <a:gd name="T24" fmla="*/ 8 w 13"/>
                  <a:gd name="T25" fmla="*/ 0 h 8"/>
                  <a:gd name="T26" fmla="*/ 0 w 13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8"/>
                  <a:gd name="T44" fmla="*/ 13 w 13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51" name="Freeform 4555"/>
              <p:cNvSpPr>
                <a:spLocks/>
              </p:cNvSpPr>
              <p:nvPr/>
            </p:nvSpPr>
            <p:spPr bwMode="auto">
              <a:xfrm>
                <a:off x="2056" y="3562"/>
                <a:ext cx="14" cy="8"/>
              </a:xfrm>
              <a:custGeom>
                <a:avLst/>
                <a:gdLst>
                  <a:gd name="T0" fmla="*/ 0 w 14"/>
                  <a:gd name="T1" fmla="*/ 0 h 8"/>
                  <a:gd name="T2" fmla="*/ 0 w 14"/>
                  <a:gd name="T3" fmla="*/ 3 h 8"/>
                  <a:gd name="T4" fmla="*/ 0 w 14"/>
                  <a:gd name="T5" fmla="*/ 5 h 8"/>
                  <a:gd name="T6" fmla="*/ 0 w 14"/>
                  <a:gd name="T7" fmla="*/ 8 h 8"/>
                  <a:gd name="T8" fmla="*/ 0 w 14"/>
                  <a:gd name="T9" fmla="*/ 8 h 8"/>
                  <a:gd name="T10" fmla="*/ 8 w 14"/>
                  <a:gd name="T11" fmla="*/ 8 h 8"/>
                  <a:gd name="T12" fmla="*/ 11 w 14"/>
                  <a:gd name="T13" fmla="*/ 8 h 8"/>
                  <a:gd name="T14" fmla="*/ 14 w 14"/>
                  <a:gd name="T15" fmla="*/ 8 h 8"/>
                  <a:gd name="T16" fmla="*/ 14 w 14"/>
                  <a:gd name="T17" fmla="*/ 5 h 8"/>
                  <a:gd name="T18" fmla="*/ 11 w 14"/>
                  <a:gd name="T19" fmla="*/ 3 h 8"/>
                  <a:gd name="T20" fmla="*/ 11 w 14"/>
                  <a:gd name="T21" fmla="*/ 3 h 8"/>
                  <a:gd name="T22" fmla="*/ 8 w 14"/>
                  <a:gd name="T23" fmla="*/ 0 h 8"/>
                  <a:gd name="T24" fmla="*/ 0 w 14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4"/>
                  <a:gd name="T40" fmla="*/ 0 h 8"/>
                  <a:gd name="T41" fmla="*/ 14 w 14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4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4" y="8"/>
                    </a:lnTo>
                    <a:lnTo>
                      <a:pt x="14" y="5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52" name="Freeform 4556"/>
              <p:cNvSpPr>
                <a:spLocks/>
              </p:cNvSpPr>
              <p:nvPr/>
            </p:nvSpPr>
            <p:spPr bwMode="auto">
              <a:xfrm>
                <a:off x="2051" y="3573"/>
                <a:ext cx="13" cy="10"/>
              </a:xfrm>
              <a:custGeom>
                <a:avLst/>
                <a:gdLst>
                  <a:gd name="T0" fmla="*/ 0 w 13"/>
                  <a:gd name="T1" fmla="*/ 2 h 10"/>
                  <a:gd name="T2" fmla="*/ 0 w 13"/>
                  <a:gd name="T3" fmla="*/ 5 h 10"/>
                  <a:gd name="T4" fmla="*/ 0 w 13"/>
                  <a:gd name="T5" fmla="*/ 5 h 10"/>
                  <a:gd name="T6" fmla="*/ 0 w 13"/>
                  <a:gd name="T7" fmla="*/ 8 h 10"/>
                  <a:gd name="T8" fmla="*/ 0 w 13"/>
                  <a:gd name="T9" fmla="*/ 10 h 10"/>
                  <a:gd name="T10" fmla="*/ 8 w 13"/>
                  <a:gd name="T11" fmla="*/ 10 h 10"/>
                  <a:gd name="T12" fmla="*/ 11 w 13"/>
                  <a:gd name="T13" fmla="*/ 10 h 10"/>
                  <a:gd name="T14" fmla="*/ 13 w 13"/>
                  <a:gd name="T15" fmla="*/ 10 h 10"/>
                  <a:gd name="T16" fmla="*/ 13 w 13"/>
                  <a:gd name="T17" fmla="*/ 8 h 10"/>
                  <a:gd name="T18" fmla="*/ 11 w 13"/>
                  <a:gd name="T19" fmla="*/ 5 h 10"/>
                  <a:gd name="T20" fmla="*/ 8 w 13"/>
                  <a:gd name="T21" fmla="*/ 2 h 10"/>
                  <a:gd name="T22" fmla="*/ 8 w 13"/>
                  <a:gd name="T23" fmla="*/ 2 h 10"/>
                  <a:gd name="T24" fmla="*/ 5 w 13"/>
                  <a:gd name="T25" fmla="*/ 0 h 10"/>
                  <a:gd name="T26" fmla="*/ 0 w 13"/>
                  <a:gd name="T27" fmla="*/ 2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10"/>
                  <a:gd name="T44" fmla="*/ 13 w 13"/>
                  <a:gd name="T45" fmla="*/ 10 h 1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10">
                    <a:moveTo>
                      <a:pt x="0" y="2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8" y="10"/>
                    </a:lnTo>
                    <a:lnTo>
                      <a:pt x="11" y="10"/>
                    </a:lnTo>
                    <a:lnTo>
                      <a:pt x="13" y="10"/>
                    </a:lnTo>
                    <a:lnTo>
                      <a:pt x="13" y="8"/>
                    </a:lnTo>
                    <a:lnTo>
                      <a:pt x="11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53" name="Freeform 4557"/>
              <p:cNvSpPr>
                <a:spLocks/>
              </p:cNvSpPr>
              <p:nvPr/>
            </p:nvSpPr>
            <p:spPr bwMode="auto">
              <a:xfrm>
                <a:off x="2179" y="3533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6 h 8"/>
                  <a:gd name="T6" fmla="*/ 8 w 8"/>
                  <a:gd name="T7" fmla="*/ 6 h 8"/>
                  <a:gd name="T8" fmla="*/ 6 w 8"/>
                  <a:gd name="T9" fmla="*/ 8 h 8"/>
                  <a:gd name="T10" fmla="*/ 3 w 8"/>
                  <a:gd name="T11" fmla="*/ 8 h 8"/>
                  <a:gd name="T12" fmla="*/ 3 w 8"/>
                  <a:gd name="T13" fmla="*/ 8 h 8"/>
                  <a:gd name="T14" fmla="*/ 0 w 8"/>
                  <a:gd name="T15" fmla="*/ 6 h 8"/>
                  <a:gd name="T16" fmla="*/ 0 w 8"/>
                  <a:gd name="T17" fmla="*/ 6 h 8"/>
                  <a:gd name="T18" fmla="*/ 0 w 8"/>
                  <a:gd name="T19" fmla="*/ 3 h 8"/>
                  <a:gd name="T20" fmla="*/ 3 w 8"/>
                  <a:gd name="T21" fmla="*/ 3 h 8"/>
                  <a:gd name="T22" fmla="*/ 3 w 8"/>
                  <a:gd name="T23" fmla="*/ 3 h 8"/>
                  <a:gd name="T24" fmla="*/ 6 w 8"/>
                  <a:gd name="T25" fmla="*/ 0 h 8"/>
                  <a:gd name="T26" fmla="*/ 8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54" name="Freeform 4558"/>
              <p:cNvSpPr>
                <a:spLocks/>
              </p:cNvSpPr>
              <p:nvPr/>
            </p:nvSpPr>
            <p:spPr bwMode="auto">
              <a:xfrm>
                <a:off x="2185" y="3541"/>
                <a:ext cx="7" cy="8"/>
              </a:xfrm>
              <a:custGeom>
                <a:avLst/>
                <a:gdLst>
                  <a:gd name="T0" fmla="*/ 7 w 7"/>
                  <a:gd name="T1" fmla="*/ 3 h 8"/>
                  <a:gd name="T2" fmla="*/ 7 w 7"/>
                  <a:gd name="T3" fmla="*/ 3 h 8"/>
                  <a:gd name="T4" fmla="*/ 7 w 7"/>
                  <a:gd name="T5" fmla="*/ 6 h 8"/>
                  <a:gd name="T6" fmla="*/ 7 w 7"/>
                  <a:gd name="T7" fmla="*/ 6 h 8"/>
                  <a:gd name="T8" fmla="*/ 5 w 7"/>
                  <a:gd name="T9" fmla="*/ 8 h 8"/>
                  <a:gd name="T10" fmla="*/ 2 w 7"/>
                  <a:gd name="T11" fmla="*/ 8 h 8"/>
                  <a:gd name="T12" fmla="*/ 2 w 7"/>
                  <a:gd name="T13" fmla="*/ 8 h 8"/>
                  <a:gd name="T14" fmla="*/ 0 w 7"/>
                  <a:gd name="T15" fmla="*/ 6 h 8"/>
                  <a:gd name="T16" fmla="*/ 0 w 7"/>
                  <a:gd name="T17" fmla="*/ 6 h 8"/>
                  <a:gd name="T18" fmla="*/ 0 w 7"/>
                  <a:gd name="T19" fmla="*/ 3 h 8"/>
                  <a:gd name="T20" fmla="*/ 0 w 7"/>
                  <a:gd name="T21" fmla="*/ 3 h 8"/>
                  <a:gd name="T22" fmla="*/ 2 w 7"/>
                  <a:gd name="T23" fmla="*/ 3 h 8"/>
                  <a:gd name="T24" fmla="*/ 5 w 7"/>
                  <a:gd name="T25" fmla="*/ 0 h 8"/>
                  <a:gd name="T26" fmla="*/ 7 w 7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8"/>
                  <a:gd name="T44" fmla="*/ 7 w 7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8">
                    <a:moveTo>
                      <a:pt x="7" y="3"/>
                    </a:moveTo>
                    <a:lnTo>
                      <a:pt x="7" y="3"/>
                    </a:lnTo>
                    <a:lnTo>
                      <a:pt x="7" y="6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55" name="Freeform 4559"/>
              <p:cNvSpPr>
                <a:spLocks/>
              </p:cNvSpPr>
              <p:nvPr/>
            </p:nvSpPr>
            <p:spPr bwMode="auto">
              <a:xfrm>
                <a:off x="2190" y="3552"/>
                <a:ext cx="8" cy="5"/>
              </a:xfrm>
              <a:custGeom>
                <a:avLst/>
                <a:gdLst>
                  <a:gd name="T0" fmla="*/ 8 w 8"/>
                  <a:gd name="T1" fmla="*/ 0 h 5"/>
                  <a:gd name="T2" fmla="*/ 8 w 8"/>
                  <a:gd name="T3" fmla="*/ 2 h 5"/>
                  <a:gd name="T4" fmla="*/ 8 w 8"/>
                  <a:gd name="T5" fmla="*/ 2 h 5"/>
                  <a:gd name="T6" fmla="*/ 8 w 8"/>
                  <a:gd name="T7" fmla="*/ 5 h 5"/>
                  <a:gd name="T8" fmla="*/ 8 w 8"/>
                  <a:gd name="T9" fmla="*/ 5 h 5"/>
                  <a:gd name="T10" fmla="*/ 5 w 8"/>
                  <a:gd name="T11" fmla="*/ 5 h 5"/>
                  <a:gd name="T12" fmla="*/ 2 w 8"/>
                  <a:gd name="T13" fmla="*/ 5 h 5"/>
                  <a:gd name="T14" fmla="*/ 2 w 8"/>
                  <a:gd name="T15" fmla="*/ 5 h 5"/>
                  <a:gd name="T16" fmla="*/ 0 w 8"/>
                  <a:gd name="T17" fmla="*/ 5 h 5"/>
                  <a:gd name="T18" fmla="*/ 0 w 8"/>
                  <a:gd name="T19" fmla="*/ 2 h 5"/>
                  <a:gd name="T20" fmla="*/ 0 w 8"/>
                  <a:gd name="T21" fmla="*/ 0 h 5"/>
                  <a:gd name="T22" fmla="*/ 0 w 8"/>
                  <a:gd name="T23" fmla="*/ 0 h 5"/>
                  <a:gd name="T24" fmla="*/ 2 w 8"/>
                  <a:gd name="T25" fmla="*/ 0 h 5"/>
                  <a:gd name="T26" fmla="*/ 5 w 8"/>
                  <a:gd name="T27" fmla="*/ 0 h 5"/>
                  <a:gd name="T28" fmla="*/ 8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8" y="0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56" name="Freeform 4560"/>
              <p:cNvSpPr>
                <a:spLocks/>
              </p:cNvSpPr>
              <p:nvPr/>
            </p:nvSpPr>
            <p:spPr bwMode="auto">
              <a:xfrm>
                <a:off x="2195" y="3560"/>
                <a:ext cx="8" cy="7"/>
              </a:xfrm>
              <a:custGeom>
                <a:avLst/>
                <a:gdLst>
                  <a:gd name="T0" fmla="*/ 8 w 8"/>
                  <a:gd name="T1" fmla="*/ 0 h 7"/>
                  <a:gd name="T2" fmla="*/ 8 w 8"/>
                  <a:gd name="T3" fmla="*/ 2 h 7"/>
                  <a:gd name="T4" fmla="*/ 8 w 8"/>
                  <a:gd name="T5" fmla="*/ 2 h 7"/>
                  <a:gd name="T6" fmla="*/ 8 w 8"/>
                  <a:gd name="T7" fmla="*/ 5 h 7"/>
                  <a:gd name="T8" fmla="*/ 8 w 8"/>
                  <a:gd name="T9" fmla="*/ 5 h 7"/>
                  <a:gd name="T10" fmla="*/ 5 w 8"/>
                  <a:gd name="T11" fmla="*/ 7 h 7"/>
                  <a:gd name="T12" fmla="*/ 3 w 8"/>
                  <a:gd name="T13" fmla="*/ 7 h 7"/>
                  <a:gd name="T14" fmla="*/ 3 w 8"/>
                  <a:gd name="T15" fmla="*/ 7 h 7"/>
                  <a:gd name="T16" fmla="*/ 0 w 8"/>
                  <a:gd name="T17" fmla="*/ 5 h 7"/>
                  <a:gd name="T18" fmla="*/ 0 w 8"/>
                  <a:gd name="T19" fmla="*/ 5 h 7"/>
                  <a:gd name="T20" fmla="*/ 0 w 8"/>
                  <a:gd name="T21" fmla="*/ 2 h 7"/>
                  <a:gd name="T22" fmla="*/ 3 w 8"/>
                  <a:gd name="T23" fmla="*/ 2 h 7"/>
                  <a:gd name="T24" fmla="*/ 3 w 8"/>
                  <a:gd name="T25" fmla="*/ 0 h 7"/>
                  <a:gd name="T26" fmla="*/ 5 w 8"/>
                  <a:gd name="T27" fmla="*/ 0 h 7"/>
                  <a:gd name="T28" fmla="*/ 8 w 8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7"/>
                  <a:gd name="T47" fmla="*/ 8 w 8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7">
                    <a:moveTo>
                      <a:pt x="8" y="0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57" name="Freeform 4561"/>
              <p:cNvSpPr>
                <a:spLocks/>
              </p:cNvSpPr>
              <p:nvPr/>
            </p:nvSpPr>
            <p:spPr bwMode="auto">
              <a:xfrm>
                <a:off x="2203" y="3570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8 w 8"/>
                  <a:gd name="T3" fmla="*/ 3 h 8"/>
                  <a:gd name="T4" fmla="*/ 8 w 8"/>
                  <a:gd name="T5" fmla="*/ 3 h 8"/>
                  <a:gd name="T6" fmla="*/ 8 w 8"/>
                  <a:gd name="T7" fmla="*/ 5 h 8"/>
                  <a:gd name="T8" fmla="*/ 8 w 8"/>
                  <a:gd name="T9" fmla="*/ 5 h 8"/>
                  <a:gd name="T10" fmla="*/ 5 w 8"/>
                  <a:gd name="T11" fmla="*/ 8 h 8"/>
                  <a:gd name="T12" fmla="*/ 3 w 8"/>
                  <a:gd name="T13" fmla="*/ 8 h 8"/>
                  <a:gd name="T14" fmla="*/ 0 w 8"/>
                  <a:gd name="T15" fmla="*/ 8 h 8"/>
                  <a:gd name="T16" fmla="*/ 0 w 8"/>
                  <a:gd name="T17" fmla="*/ 5 h 8"/>
                  <a:gd name="T18" fmla="*/ 0 w 8"/>
                  <a:gd name="T19" fmla="*/ 5 h 8"/>
                  <a:gd name="T20" fmla="*/ 0 w 8"/>
                  <a:gd name="T21" fmla="*/ 3 h 8"/>
                  <a:gd name="T22" fmla="*/ 0 w 8"/>
                  <a:gd name="T23" fmla="*/ 0 h 8"/>
                  <a:gd name="T24" fmla="*/ 0 w 8"/>
                  <a:gd name="T25" fmla="*/ 0 h 8"/>
                  <a:gd name="T26" fmla="*/ 3 w 8"/>
                  <a:gd name="T27" fmla="*/ 0 h 8"/>
                  <a:gd name="T28" fmla="*/ 5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5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58" name="Freeform 4562"/>
              <p:cNvSpPr>
                <a:spLocks/>
              </p:cNvSpPr>
              <p:nvPr/>
            </p:nvSpPr>
            <p:spPr bwMode="auto">
              <a:xfrm>
                <a:off x="2166" y="3533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6 h 8"/>
                  <a:gd name="T6" fmla="*/ 8 w 8"/>
                  <a:gd name="T7" fmla="*/ 6 h 8"/>
                  <a:gd name="T8" fmla="*/ 6 w 8"/>
                  <a:gd name="T9" fmla="*/ 8 h 8"/>
                  <a:gd name="T10" fmla="*/ 3 w 8"/>
                  <a:gd name="T11" fmla="*/ 8 h 8"/>
                  <a:gd name="T12" fmla="*/ 3 w 8"/>
                  <a:gd name="T13" fmla="*/ 8 h 8"/>
                  <a:gd name="T14" fmla="*/ 0 w 8"/>
                  <a:gd name="T15" fmla="*/ 6 h 8"/>
                  <a:gd name="T16" fmla="*/ 3 w 8"/>
                  <a:gd name="T17" fmla="*/ 6 h 8"/>
                  <a:gd name="T18" fmla="*/ 3 w 8"/>
                  <a:gd name="T19" fmla="*/ 3 h 8"/>
                  <a:gd name="T20" fmla="*/ 3 w 8"/>
                  <a:gd name="T21" fmla="*/ 3 h 8"/>
                  <a:gd name="T22" fmla="*/ 6 w 8"/>
                  <a:gd name="T23" fmla="*/ 0 h 8"/>
                  <a:gd name="T24" fmla="*/ 8 w 8"/>
                  <a:gd name="T25" fmla="*/ 3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8"/>
                  <a:gd name="T41" fmla="*/ 8 w 8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59" name="Freeform 4563"/>
              <p:cNvSpPr>
                <a:spLocks/>
              </p:cNvSpPr>
              <p:nvPr/>
            </p:nvSpPr>
            <p:spPr bwMode="auto">
              <a:xfrm>
                <a:off x="2172" y="3541"/>
                <a:ext cx="7" cy="8"/>
              </a:xfrm>
              <a:custGeom>
                <a:avLst/>
                <a:gdLst>
                  <a:gd name="T0" fmla="*/ 7 w 7"/>
                  <a:gd name="T1" fmla="*/ 3 h 8"/>
                  <a:gd name="T2" fmla="*/ 7 w 7"/>
                  <a:gd name="T3" fmla="*/ 3 h 8"/>
                  <a:gd name="T4" fmla="*/ 7 w 7"/>
                  <a:gd name="T5" fmla="*/ 6 h 8"/>
                  <a:gd name="T6" fmla="*/ 7 w 7"/>
                  <a:gd name="T7" fmla="*/ 6 h 8"/>
                  <a:gd name="T8" fmla="*/ 5 w 7"/>
                  <a:gd name="T9" fmla="*/ 8 h 8"/>
                  <a:gd name="T10" fmla="*/ 2 w 7"/>
                  <a:gd name="T11" fmla="*/ 8 h 8"/>
                  <a:gd name="T12" fmla="*/ 2 w 7"/>
                  <a:gd name="T13" fmla="*/ 8 h 8"/>
                  <a:gd name="T14" fmla="*/ 0 w 7"/>
                  <a:gd name="T15" fmla="*/ 6 h 8"/>
                  <a:gd name="T16" fmla="*/ 0 w 7"/>
                  <a:gd name="T17" fmla="*/ 6 h 8"/>
                  <a:gd name="T18" fmla="*/ 2 w 7"/>
                  <a:gd name="T19" fmla="*/ 3 h 8"/>
                  <a:gd name="T20" fmla="*/ 2 w 7"/>
                  <a:gd name="T21" fmla="*/ 3 h 8"/>
                  <a:gd name="T22" fmla="*/ 5 w 7"/>
                  <a:gd name="T23" fmla="*/ 0 h 8"/>
                  <a:gd name="T24" fmla="*/ 7 w 7"/>
                  <a:gd name="T25" fmla="*/ 3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7"/>
                  <a:gd name="T40" fmla="*/ 0 h 8"/>
                  <a:gd name="T41" fmla="*/ 7 w 7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7" h="8">
                    <a:moveTo>
                      <a:pt x="7" y="3"/>
                    </a:moveTo>
                    <a:lnTo>
                      <a:pt x="7" y="3"/>
                    </a:lnTo>
                    <a:lnTo>
                      <a:pt x="7" y="6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60" name="Freeform 4564"/>
              <p:cNvSpPr>
                <a:spLocks/>
              </p:cNvSpPr>
              <p:nvPr/>
            </p:nvSpPr>
            <p:spPr bwMode="auto">
              <a:xfrm>
                <a:off x="2177" y="3552"/>
                <a:ext cx="8" cy="5"/>
              </a:xfrm>
              <a:custGeom>
                <a:avLst/>
                <a:gdLst>
                  <a:gd name="T0" fmla="*/ 8 w 8"/>
                  <a:gd name="T1" fmla="*/ 0 h 5"/>
                  <a:gd name="T2" fmla="*/ 8 w 8"/>
                  <a:gd name="T3" fmla="*/ 2 h 5"/>
                  <a:gd name="T4" fmla="*/ 8 w 8"/>
                  <a:gd name="T5" fmla="*/ 2 h 5"/>
                  <a:gd name="T6" fmla="*/ 8 w 8"/>
                  <a:gd name="T7" fmla="*/ 5 h 5"/>
                  <a:gd name="T8" fmla="*/ 8 w 8"/>
                  <a:gd name="T9" fmla="*/ 5 h 5"/>
                  <a:gd name="T10" fmla="*/ 5 w 8"/>
                  <a:gd name="T11" fmla="*/ 5 h 5"/>
                  <a:gd name="T12" fmla="*/ 2 w 8"/>
                  <a:gd name="T13" fmla="*/ 5 h 5"/>
                  <a:gd name="T14" fmla="*/ 2 w 8"/>
                  <a:gd name="T15" fmla="*/ 5 h 5"/>
                  <a:gd name="T16" fmla="*/ 0 w 8"/>
                  <a:gd name="T17" fmla="*/ 5 h 5"/>
                  <a:gd name="T18" fmla="*/ 0 w 8"/>
                  <a:gd name="T19" fmla="*/ 2 h 5"/>
                  <a:gd name="T20" fmla="*/ 0 w 8"/>
                  <a:gd name="T21" fmla="*/ 0 h 5"/>
                  <a:gd name="T22" fmla="*/ 2 w 8"/>
                  <a:gd name="T23" fmla="*/ 0 h 5"/>
                  <a:gd name="T24" fmla="*/ 2 w 8"/>
                  <a:gd name="T25" fmla="*/ 0 h 5"/>
                  <a:gd name="T26" fmla="*/ 5 w 8"/>
                  <a:gd name="T27" fmla="*/ 0 h 5"/>
                  <a:gd name="T28" fmla="*/ 8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8" y="0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61" name="Freeform 4565"/>
              <p:cNvSpPr>
                <a:spLocks/>
              </p:cNvSpPr>
              <p:nvPr/>
            </p:nvSpPr>
            <p:spPr bwMode="auto">
              <a:xfrm>
                <a:off x="2182" y="3560"/>
                <a:ext cx="8" cy="7"/>
              </a:xfrm>
              <a:custGeom>
                <a:avLst/>
                <a:gdLst>
                  <a:gd name="T0" fmla="*/ 8 w 8"/>
                  <a:gd name="T1" fmla="*/ 0 h 7"/>
                  <a:gd name="T2" fmla="*/ 8 w 8"/>
                  <a:gd name="T3" fmla="*/ 2 h 7"/>
                  <a:gd name="T4" fmla="*/ 8 w 8"/>
                  <a:gd name="T5" fmla="*/ 5 h 7"/>
                  <a:gd name="T6" fmla="*/ 8 w 8"/>
                  <a:gd name="T7" fmla="*/ 5 h 7"/>
                  <a:gd name="T8" fmla="*/ 8 w 8"/>
                  <a:gd name="T9" fmla="*/ 5 h 7"/>
                  <a:gd name="T10" fmla="*/ 5 w 8"/>
                  <a:gd name="T11" fmla="*/ 7 h 7"/>
                  <a:gd name="T12" fmla="*/ 3 w 8"/>
                  <a:gd name="T13" fmla="*/ 7 h 7"/>
                  <a:gd name="T14" fmla="*/ 3 w 8"/>
                  <a:gd name="T15" fmla="*/ 7 h 7"/>
                  <a:gd name="T16" fmla="*/ 0 w 8"/>
                  <a:gd name="T17" fmla="*/ 7 h 7"/>
                  <a:gd name="T18" fmla="*/ 0 w 8"/>
                  <a:gd name="T19" fmla="*/ 5 h 7"/>
                  <a:gd name="T20" fmla="*/ 3 w 8"/>
                  <a:gd name="T21" fmla="*/ 2 h 7"/>
                  <a:gd name="T22" fmla="*/ 3 w 8"/>
                  <a:gd name="T23" fmla="*/ 2 h 7"/>
                  <a:gd name="T24" fmla="*/ 3 w 8"/>
                  <a:gd name="T25" fmla="*/ 0 h 7"/>
                  <a:gd name="T26" fmla="*/ 5 w 8"/>
                  <a:gd name="T27" fmla="*/ 0 h 7"/>
                  <a:gd name="T28" fmla="*/ 8 w 8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7"/>
                  <a:gd name="T47" fmla="*/ 8 w 8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7">
                    <a:moveTo>
                      <a:pt x="8" y="0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62" name="Freeform 4566"/>
              <p:cNvSpPr>
                <a:spLocks/>
              </p:cNvSpPr>
              <p:nvPr/>
            </p:nvSpPr>
            <p:spPr bwMode="auto">
              <a:xfrm>
                <a:off x="2187" y="3570"/>
                <a:ext cx="11" cy="8"/>
              </a:xfrm>
              <a:custGeom>
                <a:avLst/>
                <a:gdLst>
                  <a:gd name="T0" fmla="*/ 11 w 11"/>
                  <a:gd name="T1" fmla="*/ 0 h 8"/>
                  <a:gd name="T2" fmla="*/ 11 w 11"/>
                  <a:gd name="T3" fmla="*/ 3 h 8"/>
                  <a:gd name="T4" fmla="*/ 11 w 11"/>
                  <a:gd name="T5" fmla="*/ 3 h 8"/>
                  <a:gd name="T6" fmla="*/ 11 w 11"/>
                  <a:gd name="T7" fmla="*/ 5 h 8"/>
                  <a:gd name="T8" fmla="*/ 11 w 11"/>
                  <a:gd name="T9" fmla="*/ 5 h 8"/>
                  <a:gd name="T10" fmla="*/ 8 w 11"/>
                  <a:gd name="T11" fmla="*/ 8 h 8"/>
                  <a:gd name="T12" fmla="*/ 3 w 11"/>
                  <a:gd name="T13" fmla="*/ 8 h 8"/>
                  <a:gd name="T14" fmla="*/ 3 w 11"/>
                  <a:gd name="T15" fmla="*/ 8 h 8"/>
                  <a:gd name="T16" fmla="*/ 0 w 11"/>
                  <a:gd name="T17" fmla="*/ 8 h 8"/>
                  <a:gd name="T18" fmla="*/ 3 w 11"/>
                  <a:gd name="T19" fmla="*/ 5 h 8"/>
                  <a:gd name="T20" fmla="*/ 3 w 11"/>
                  <a:gd name="T21" fmla="*/ 3 h 8"/>
                  <a:gd name="T22" fmla="*/ 3 w 11"/>
                  <a:gd name="T23" fmla="*/ 3 h 8"/>
                  <a:gd name="T24" fmla="*/ 3 w 11"/>
                  <a:gd name="T25" fmla="*/ 0 h 8"/>
                  <a:gd name="T26" fmla="*/ 11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11" y="0"/>
                    </a:moveTo>
                    <a:lnTo>
                      <a:pt x="11" y="3"/>
                    </a:lnTo>
                    <a:lnTo>
                      <a:pt x="11" y="5"/>
                    </a:lnTo>
                    <a:lnTo>
                      <a:pt x="8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63" name="Freeform 4567"/>
              <p:cNvSpPr>
                <a:spLocks/>
              </p:cNvSpPr>
              <p:nvPr/>
            </p:nvSpPr>
            <p:spPr bwMode="auto">
              <a:xfrm>
                <a:off x="2156" y="3533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6 h 8"/>
                  <a:gd name="T6" fmla="*/ 8 w 8"/>
                  <a:gd name="T7" fmla="*/ 6 h 8"/>
                  <a:gd name="T8" fmla="*/ 5 w 8"/>
                  <a:gd name="T9" fmla="*/ 8 h 8"/>
                  <a:gd name="T10" fmla="*/ 2 w 8"/>
                  <a:gd name="T11" fmla="*/ 8 h 8"/>
                  <a:gd name="T12" fmla="*/ 0 w 8"/>
                  <a:gd name="T13" fmla="*/ 8 h 8"/>
                  <a:gd name="T14" fmla="*/ 0 w 8"/>
                  <a:gd name="T15" fmla="*/ 6 h 8"/>
                  <a:gd name="T16" fmla="*/ 0 w 8"/>
                  <a:gd name="T17" fmla="*/ 6 h 8"/>
                  <a:gd name="T18" fmla="*/ 0 w 8"/>
                  <a:gd name="T19" fmla="*/ 3 h 8"/>
                  <a:gd name="T20" fmla="*/ 0 w 8"/>
                  <a:gd name="T21" fmla="*/ 3 h 8"/>
                  <a:gd name="T22" fmla="*/ 2 w 8"/>
                  <a:gd name="T23" fmla="*/ 3 h 8"/>
                  <a:gd name="T24" fmla="*/ 5 w 8"/>
                  <a:gd name="T25" fmla="*/ 0 h 8"/>
                  <a:gd name="T26" fmla="*/ 8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64" name="Freeform 4568"/>
              <p:cNvSpPr>
                <a:spLocks/>
              </p:cNvSpPr>
              <p:nvPr/>
            </p:nvSpPr>
            <p:spPr bwMode="auto">
              <a:xfrm>
                <a:off x="2158" y="3541"/>
                <a:ext cx="11" cy="8"/>
              </a:xfrm>
              <a:custGeom>
                <a:avLst/>
                <a:gdLst>
                  <a:gd name="T0" fmla="*/ 11 w 11"/>
                  <a:gd name="T1" fmla="*/ 3 h 8"/>
                  <a:gd name="T2" fmla="*/ 11 w 11"/>
                  <a:gd name="T3" fmla="*/ 3 h 8"/>
                  <a:gd name="T4" fmla="*/ 11 w 11"/>
                  <a:gd name="T5" fmla="*/ 6 h 8"/>
                  <a:gd name="T6" fmla="*/ 11 w 11"/>
                  <a:gd name="T7" fmla="*/ 6 h 8"/>
                  <a:gd name="T8" fmla="*/ 8 w 11"/>
                  <a:gd name="T9" fmla="*/ 6 h 8"/>
                  <a:gd name="T10" fmla="*/ 6 w 11"/>
                  <a:gd name="T11" fmla="*/ 8 h 8"/>
                  <a:gd name="T12" fmla="*/ 3 w 11"/>
                  <a:gd name="T13" fmla="*/ 8 h 8"/>
                  <a:gd name="T14" fmla="*/ 3 w 11"/>
                  <a:gd name="T15" fmla="*/ 8 h 8"/>
                  <a:gd name="T16" fmla="*/ 0 w 11"/>
                  <a:gd name="T17" fmla="*/ 6 h 8"/>
                  <a:gd name="T18" fmla="*/ 3 w 11"/>
                  <a:gd name="T19" fmla="*/ 6 h 8"/>
                  <a:gd name="T20" fmla="*/ 3 w 11"/>
                  <a:gd name="T21" fmla="*/ 3 h 8"/>
                  <a:gd name="T22" fmla="*/ 3 w 11"/>
                  <a:gd name="T23" fmla="*/ 3 h 8"/>
                  <a:gd name="T24" fmla="*/ 8 w 11"/>
                  <a:gd name="T25" fmla="*/ 0 h 8"/>
                  <a:gd name="T26" fmla="*/ 11 w 11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11" y="3"/>
                    </a:moveTo>
                    <a:lnTo>
                      <a:pt x="11" y="3"/>
                    </a:lnTo>
                    <a:lnTo>
                      <a:pt x="11" y="6"/>
                    </a:lnTo>
                    <a:lnTo>
                      <a:pt x="8" y="6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3" y="3"/>
                    </a:lnTo>
                    <a:lnTo>
                      <a:pt x="8" y="0"/>
                    </a:lnTo>
                    <a:lnTo>
                      <a:pt x="11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65" name="Freeform 4569"/>
              <p:cNvSpPr>
                <a:spLocks/>
              </p:cNvSpPr>
              <p:nvPr/>
            </p:nvSpPr>
            <p:spPr bwMode="auto">
              <a:xfrm>
                <a:off x="2164" y="3552"/>
                <a:ext cx="8" cy="5"/>
              </a:xfrm>
              <a:custGeom>
                <a:avLst/>
                <a:gdLst>
                  <a:gd name="T0" fmla="*/ 8 w 8"/>
                  <a:gd name="T1" fmla="*/ 0 h 5"/>
                  <a:gd name="T2" fmla="*/ 8 w 8"/>
                  <a:gd name="T3" fmla="*/ 2 h 5"/>
                  <a:gd name="T4" fmla="*/ 8 w 8"/>
                  <a:gd name="T5" fmla="*/ 2 h 5"/>
                  <a:gd name="T6" fmla="*/ 8 w 8"/>
                  <a:gd name="T7" fmla="*/ 5 h 5"/>
                  <a:gd name="T8" fmla="*/ 8 w 8"/>
                  <a:gd name="T9" fmla="*/ 5 h 5"/>
                  <a:gd name="T10" fmla="*/ 5 w 8"/>
                  <a:gd name="T11" fmla="*/ 5 h 5"/>
                  <a:gd name="T12" fmla="*/ 2 w 8"/>
                  <a:gd name="T13" fmla="*/ 5 h 5"/>
                  <a:gd name="T14" fmla="*/ 2 w 8"/>
                  <a:gd name="T15" fmla="*/ 5 h 5"/>
                  <a:gd name="T16" fmla="*/ 0 w 8"/>
                  <a:gd name="T17" fmla="*/ 5 h 5"/>
                  <a:gd name="T18" fmla="*/ 0 w 8"/>
                  <a:gd name="T19" fmla="*/ 5 h 5"/>
                  <a:gd name="T20" fmla="*/ 2 w 8"/>
                  <a:gd name="T21" fmla="*/ 2 h 5"/>
                  <a:gd name="T22" fmla="*/ 2 w 8"/>
                  <a:gd name="T23" fmla="*/ 0 h 5"/>
                  <a:gd name="T24" fmla="*/ 2 w 8"/>
                  <a:gd name="T25" fmla="*/ 0 h 5"/>
                  <a:gd name="T26" fmla="*/ 5 w 8"/>
                  <a:gd name="T27" fmla="*/ 0 h 5"/>
                  <a:gd name="T28" fmla="*/ 8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8" y="0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66" name="Freeform 4570"/>
              <p:cNvSpPr>
                <a:spLocks/>
              </p:cNvSpPr>
              <p:nvPr/>
            </p:nvSpPr>
            <p:spPr bwMode="auto">
              <a:xfrm>
                <a:off x="2169" y="3560"/>
                <a:ext cx="8" cy="7"/>
              </a:xfrm>
              <a:custGeom>
                <a:avLst/>
                <a:gdLst>
                  <a:gd name="T0" fmla="*/ 8 w 8"/>
                  <a:gd name="T1" fmla="*/ 0 h 7"/>
                  <a:gd name="T2" fmla="*/ 8 w 8"/>
                  <a:gd name="T3" fmla="*/ 2 h 7"/>
                  <a:gd name="T4" fmla="*/ 8 w 8"/>
                  <a:gd name="T5" fmla="*/ 5 h 7"/>
                  <a:gd name="T6" fmla="*/ 8 w 8"/>
                  <a:gd name="T7" fmla="*/ 5 h 7"/>
                  <a:gd name="T8" fmla="*/ 8 w 8"/>
                  <a:gd name="T9" fmla="*/ 7 h 7"/>
                  <a:gd name="T10" fmla="*/ 5 w 8"/>
                  <a:gd name="T11" fmla="*/ 7 h 7"/>
                  <a:gd name="T12" fmla="*/ 3 w 8"/>
                  <a:gd name="T13" fmla="*/ 7 h 7"/>
                  <a:gd name="T14" fmla="*/ 3 w 8"/>
                  <a:gd name="T15" fmla="*/ 7 h 7"/>
                  <a:gd name="T16" fmla="*/ 0 w 8"/>
                  <a:gd name="T17" fmla="*/ 7 h 7"/>
                  <a:gd name="T18" fmla="*/ 0 w 8"/>
                  <a:gd name="T19" fmla="*/ 5 h 7"/>
                  <a:gd name="T20" fmla="*/ 0 w 8"/>
                  <a:gd name="T21" fmla="*/ 2 h 7"/>
                  <a:gd name="T22" fmla="*/ 3 w 8"/>
                  <a:gd name="T23" fmla="*/ 2 h 7"/>
                  <a:gd name="T24" fmla="*/ 3 w 8"/>
                  <a:gd name="T25" fmla="*/ 0 h 7"/>
                  <a:gd name="T26" fmla="*/ 5 w 8"/>
                  <a:gd name="T27" fmla="*/ 0 h 7"/>
                  <a:gd name="T28" fmla="*/ 8 w 8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7"/>
                  <a:gd name="T47" fmla="*/ 8 w 8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7">
                    <a:moveTo>
                      <a:pt x="8" y="0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8" y="7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67" name="Freeform 4571"/>
              <p:cNvSpPr>
                <a:spLocks/>
              </p:cNvSpPr>
              <p:nvPr/>
            </p:nvSpPr>
            <p:spPr bwMode="auto">
              <a:xfrm>
                <a:off x="2174" y="3570"/>
                <a:ext cx="11" cy="8"/>
              </a:xfrm>
              <a:custGeom>
                <a:avLst/>
                <a:gdLst>
                  <a:gd name="T0" fmla="*/ 8 w 11"/>
                  <a:gd name="T1" fmla="*/ 0 h 8"/>
                  <a:gd name="T2" fmla="*/ 11 w 11"/>
                  <a:gd name="T3" fmla="*/ 3 h 8"/>
                  <a:gd name="T4" fmla="*/ 11 w 11"/>
                  <a:gd name="T5" fmla="*/ 5 h 8"/>
                  <a:gd name="T6" fmla="*/ 11 w 11"/>
                  <a:gd name="T7" fmla="*/ 5 h 8"/>
                  <a:gd name="T8" fmla="*/ 8 w 11"/>
                  <a:gd name="T9" fmla="*/ 8 h 8"/>
                  <a:gd name="T10" fmla="*/ 5 w 11"/>
                  <a:gd name="T11" fmla="*/ 8 h 8"/>
                  <a:gd name="T12" fmla="*/ 3 w 11"/>
                  <a:gd name="T13" fmla="*/ 8 h 8"/>
                  <a:gd name="T14" fmla="*/ 3 w 11"/>
                  <a:gd name="T15" fmla="*/ 8 h 8"/>
                  <a:gd name="T16" fmla="*/ 0 w 11"/>
                  <a:gd name="T17" fmla="*/ 8 h 8"/>
                  <a:gd name="T18" fmla="*/ 0 w 11"/>
                  <a:gd name="T19" fmla="*/ 5 h 8"/>
                  <a:gd name="T20" fmla="*/ 0 w 11"/>
                  <a:gd name="T21" fmla="*/ 3 h 8"/>
                  <a:gd name="T22" fmla="*/ 3 w 11"/>
                  <a:gd name="T23" fmla="*/ 3 h 8"/>
                  <a:gd name="T24" fmla="*/ 3 w 11"/>
                  <a:gd name="T25" fmla="*/ 0 h 8"/>
                  <a:gd name="T26" fmla="*/ 5 w 11"/>
                  <a:gd name="T27" fmla="*/ 0 h 8"/>
                  <a:gd name="T28" fmla="*/ 8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8" y="0"/>
                    </a:moveTo>
                    <a:lnTo>
                      <a:pt x="11" y="3"/>
                    </a:lnTo>
                    <a:lnTo>
                      <a:pt x="11" y="5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68" name="Freeform 4572"/>
              <p:cNvSpPr>
                <a:spLocks/>
              </p:cNvSpPr>
              <p:nvPr/>
            </p:nvSpPr>
            <p:spPr bwMode="auto">
              <a:xfrm>
                <a:off x="2240" y="3492"/>
                <a:ext cx="75" cy="83"/>
              </a:xfrm>
              <a:custGeom>
                <a:avLst/>
                <a:gdLst>
                  <a:gd name="T0" fmla="*/ 41 w 75"/>
                  <a:gd name="T1" fmla="*/ 0 h 83"/>
                  <a:gd name="T2" fmla="*/ 36 w 75"/>
                  <a:gd name="T3" fmla="*/ 0 h 83"/>
                  <a:gd name="T4" fmla="*/ 28 w 75"/>
                  <a:gd name="T5" fmla="*/ 0 h 83"/>
                  <a:gd name="T6" fmla="*/ 20 w 75"/>
                  <a:gd name="T7" fmla="*/ 2 h 83"/>
                  <a:gd name="T8" fmla="*/ 13 w 75"/>
                  <a:gd name="T9" fmla="*/ 7 h 83"/>
                  <a:gd name="T10" fmla="*/ 10 w 75"/>
                  <a:gd name="T11" fmla="*/ 13 h 83"/>
                  <a:gd name="T12" fmla="*/ 5 w 75"/>
                  <a:gd name="T13" fmla="*/ 20 h 83"/>
                  <a:gd name="T14" fmla="*/ 0 w 75"/>
                  <a:gd name="T15" fmla="*/ 34 h 83"/>
                  <a:gd name="T16" fmla="*/ 0 w 75"/>
                  <a:gd name="T17" fmla="*/ 49 h 83"/>
                  <a:gd name="T18" fmla="*/ 0 w 75"/>
                  <a:gd name="T19" fmla="*/ 55 h 83"/>
                  <a:gd name="T20" fmla="*/ 2 w 75"/>
                  <a:gd name="T21" fmla="*/ 62 h 83"/>
                  <a:gd name="T22" fmla="*/ 7 w 75"/>
                  <a:gd name="T23" fmla="*/ 73 h 83"/>
                  <a:gd name="T24" fmla="*/ 18 w 75"/>
                  <a:gd name="T25" fmla="*/ 81 h 83"/>
                  <a:gd name="T26" fmla="*/ 28 w 75"/>
                  <a:gd name="T27" fmla="*/ 83 h 83"/>
                  <a:gd name="T28" fmla="*/ 39 w 75"/>
                  <a:gd name="T29" fmla="*/ 81 h 83"/>
                  <a:gd name="T30" fmla="*/ 49 w 75"/>
                  <a:gd name="T31" fmla="*/ 73 h 83"/>
                  <a:gd name="T32" fmla="*/ 60 w 75"/>
                  <a:gd name="T33" fmla="*/ 62 h 83"/>
                  <a:gd name="T34" fmla="*/ 70 w 75"/>
                  <a:gd name="T35" fmla="*/ 49 h 83"/>
                  <a:gd name="T36" fmla="*/ 75 w 75"/>
                  <a:gd name="T37" fmla="*/ 34 h 83"/>
                  <a:gd name="T38" fmla="*/ 73 w 75"/>
                  <a:gd name="T39" fmla="*/ 20 h 83"/>
                  <a:gd name="T40" fmla="*/ 68 w 75"/>
                  <a:gd name="T41" fmla="*/ 7 h 83"/>
                  <a:gd name="T42" fmla="*/ 54 w 75"/>
                  <a:gd name="T43" fmla="*/ 2 h 83"/>
                  <a:gd name="T44" fmla="*/ 41 w 75"/>
                  <a:gd name="T45" fmla="*/ 0 h 8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75"/>
                  <a:gd name="T70" fmla="*/ 0 h 83"/>
                  <a:gd name="T71" fmla="*/ 75 w 75"/>
                  <a:gd name="T72" fmla="*/ 83 h 83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75" h="83">
                    <a:moveTo>
                      <a:pt x="41" y="0"/>
                    </a:moveTo>
                    <a:lnTo>
                      <a:pt x="36" y="0"/>
                    </a:lnTo>
                    <a:lnTo>
                      <a:pt x="28" y="0"/>
                    </a:lnTo>
                    <a:lnTo>
                      <a:pt x="20" y="2"/>
                    </a:lnTo>
                    <a:lnTo>
                      <a:pt x="13" y="7"/>
                    </a:lnTo>
                    <a:lnTo>
                      <a:pt x="10" y="13"/>
                    </a:lnTo>
                    <a:lnTo>
                      <a:pt x="5" y="20"/>
                    </a:lnTo>
                    <a:lnTo>
                      <a:pt x="0" y="34"/>
                    </a:lnTo>
                    <a:lnTo>
                      <a:pt x="0" y="49"/>
                    </a:lnTo>
                    <a:lnTo>
                      <a:pt x="0" y="55"/>
                    </a:lnTo>
                    <a:lnTo>
                      <a:pt x="2" y="62"/>
                    </a:lnTo>
                    <a:lnTo>
                      <a:pt x="7" y="73"/>
                    </a:lnTo>
                    <a:lnTo>
                      <a:pt x="18" y="81"/>
                    </a:lnTo>
                    <a:lnTo>
                      <a:pt x="28" y="83"/>
                    </a:lnTo>
                    <a:lnTo>
                      <a:pt x="39" y="81"/>
                    </a:lnTo>
                    <a:lnTo>
                      <a:pt x="49" y="73"/>
                    </a:lnTo>
                    <a:lnTo>
                      <a:pt x="60" y="62"/>
                    </a:lnTo>
                    <a:lnTo>
                      <a:pt x="70" y="49"/>
                    </a:lnTo>
                    <a:lnTo>
                      <a:pt x="75" y="34"/>
                    </a:lnTo>
                    <a:lnTo>
                      <a:pt x="73" y="20"/>
                    </a:lnTo>
                    <a:lnTo>
                      <a:pt x="68" y="7"/>
                    </a:lnTo>
                    <a:lnTo>
                      <a:pt x="54" y="2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69" name="Freeform 4573"/>
              <p:cNvSpPr>
                <a:spLocks/>
              </p:cNvSpPr>
              <p:nvPr/>
            </p:nvSpPr>
            <p:spPr bwMode="auto">
              <a:xfrm>
                <a:off x="2253" y="3489"/>
                <a:ext cx="28" cy="10"/>
              </a:xfrm>
              <a:custGeom>
                <a:avLst/>
                <a:gdLst>
                  <a:gd name="T0" fmla="*/ 2 w 28"/>
                  <a:gd name="T1" fmla="*/ 10 h 10"/>
                  <a:gd name="T2" fmla="*/ 2 w 28"/>
                  <a:gd name="T3" fmla="*/ 10 h 10"/>
                  <a:gd name="T4" fmla="*/ 5 w 28"/>
                  <a:gd name="T5" fmla="*/ 8 h 10"/>
                  <a:gd name="T6" fmla="*/ 7 w 28"/>
                  <a:gd name="T7" fmla="*/ 5 h 10"/>
                  <a:gd name="T8" fmla="*/ 10 w 28"/>
                  <a:gd name="T9" fmla="*/ 5 h 10"/>
                  <a:gd name="T10" fmla="*/ 15 w 28"/>
                  <a:gd name="T11" fmla="*/ 5 h 10"/>
                  <a:gd name="T12" fmla="*/ 18 w 28"/>
                  <a:gd name="T13" fmla="*/ 5 h 10"/>
                  <a:gd name="T14" fmla="*/ 23 w 28"/>
                  <a:gd name="T15" fmla="*/ 3 h 10"/>
                  <a:gd name="T16" fmla="*/ 26 w 28"/>
                  <a:gd name="T17" fmla="*/ 5 h 10"/>
                  <a:gd name="T18" fmla="*/ 28 w 28"/>
                  <a:gd name="T19" fmla="*/ 5 h 10"/>
                  <a:gd name="T20" fmla="*/ 28 w 28"/>
                  <a:gd name="T21" fmla="*/ 0 h 10"/>
                  <a:gd name="T22" fmla="*/ 26 w 28"/>
                  <a:gd name="T23" fmla="*/ 0 h 10"/>
                  <a:gd name="T24" fmla="*/ 23 w 28"/>
                  <a:gd name="T25" fmla="*/ 0 h 10"/>
                  <a:gd name="T26" fmla="*/ 18 w 28"/>
                  <a:gd name="T27" fmla="*/ 0 h 10"/>
                  <a:gd name="T28" fmla="*/ 15 w 28"/>
                  <a:gd name="T29" fmla="*/ 0 h 10"/>
                  <a:gd name="T30" fmla="*/ 10 w 28"/>
                  <a:gd name="T31" fmla="*/ 3 h 10"/>
                  <a:gd name="T32" fmla="*/ 5 w 28"/>
                  <a:gd name="T33" fmla="*/ 3 h 10"/>
                  <a:gd name="T34" fmla="*/ 2 w 28"/>
                  <a:gd name="T35" fmla="*/ 5 h 10"/>
                  <a:gd name="T36" fmla="*/ 0 w 28"/>
                  <a:gd name="T37" fmla="*/ 8 h 10"/>
                  <a:gd name="T38" fmla="*/ 0 w 28"/>
                  <a:gd name="T39" fmla="*/ 8 h 10"/>
                  <a:gd name="T40" fmla="*/ 2 w 28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8"/>
                  <a:gd name="T64" fmla="*/ 0 h 10"/>
                  <a:gd name="T65" fmla="*/ 28 w 28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8" h="10">
                    <a:moveTo>
                      <a:pt x="2" y="10"/>
                    </a:moveTo>
                    <a:lnTo>
                      <a:pt x="2" y="10"/>
                    </a:lnTo>
                    <a:lnTo>
                      <a:pt x="5" y="8"/>
                    </a:lnTo>
                    <a:lnTo>
                      <a:pt x="7" y="5"/>
                    </a:lnTo>
                    <a:lnTo>
                      <a:pt x="10" y="5"/>
                    </a:lnTo>
                    <a:lnTo>
                      <a:pt x="15" y="5"/>
                    </a:lnTo>
                    <a:lnTo>
                      <a:pt x="18" y="5"/>
                    </a:lnTo>
                    <a:lnTo>
                      <a:pt x="23" y="3"/>
                    </a:lnTo>
                    <a:lnTo>
                      <a:pt x="26" y="5"/>
                    </a:lnTo>
                    <a:lnTo>
                      <a:pt x="28" y="5"/>
                    </a:lnTo>
                    <a:lnTo>
                      <a:pt x="28" y="0"/>
                    </a:lnTo>
                    <a:lnTo>
                      <a:pt x="26" y="0"/>
                    </a:lnTo>
                    <a:lnTo>
                      <a:pt x="23" y="0"/>
                    </a:lnTo>
                    <a:lnTo>
                      <a:pt x="18" y="0"/>
                    </a:lnTo>
                    <a:lnTo>
                      <a:pt x="15" y="0"/>
                    </a:lnTo>
                    <a:lnTo>
                      <a:pt x="10" y="3"/>
                    </a:lnTo>
                    <a:lnTo>
                      <a:pt x="5" y="3"/>
                    </a:lnTo>
                    <a:lnTo>
                      <a:pt x="2" y="5"/>
                    </a:lnTo>
                    <a:lnTo>
                      <a:pt x="0" y="8"/>
                    </a:lnTo>
                    <a:lnTo>
                      <a:pt x="2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70" name="Freeform 4574"/>
              <p:cNvSpPr>
                <a:spLocks/>
              </p:cNvSpPr>
              <p:nvPr/>
            </p:nvSpPr>
            <p:spPr bwMode="auto">
              <a:xfrm>
                <a:off x="2240" y="3497"/>
                <a:ext cx="15" cy="29"/>
              </a:xfrm>
              <a:custGeom>
                <a:avLst/>
                <a:gdLst>
                  <a:gd name="T0" fmla="*/ 2 w 15"/>
                  <a:gd name="T1" fmla="*/ 29 h 29"/>
                  <a:gd name="T2" fmla="*/ 2 w 15"/>
                  <a:gd name="T3" fmla="*/ 29 h 29"/>
                  <a:gd name="T4" fmla="*/ 2 w 15"/>
                  <a:gd name="T5" fmla="*/ 26 h 29"/>
                  <a:gd name="T6" fmla="*/ 5 w 15"/>
                  <a:gd name="T7" fmla="*/ 23 h 29"/>
                  <a:gd name="T8" fmla="*/ 5 w 15"/>
                  <a:gd name="T9" fmla="*/ 18 h 29"/>
                  <a:gd name="T10" fmla="*/ 7 w 15"/>
                  <a:gd name="T11" fmla="*/ 15 h 29"/>
                  <a:gd name="T12" fmla="*/ 7 w 15"/>
                  <a:gd name="T13" fmla="*/ 10 h 29"/>
                  <a:gd name="T14" fmla="*/ 10 w 15"/>
                  <a:gd name="T15" fmla="*/ 8 h 29"/>
                  <a:gd name="T16" fmla="*/ 13 w 15"/>
                  <a:gd name="T17" fmla="*/ 5 h 29"/>
                  <a:gd name="T18" fmla="*/ 15 w 15"/>
                  <a:gd name="T19" fmla="*/ 2 h 29"/>
                  <a:gd name="T20" fmla="*/ 13 w 15"/>
                  <a:gd name="T21" fmla="*/ 0 h 29"/>
                  <a:gd name="T22" fmla="*/ 10 w 15"/>
                  <a:gd name="T23" fmla="*/ 2 h 29"/>
                  <a:gd name="T24" fmla="*/ 7 w 15"/>
                  <a:gd name="T25" fmla="*/ 5 h 29"/>
                  <a:gd name="T26" fmla="*/ 5 w 15"/>
                  <a:gd name="T27" fmla="*/ 10 h 29"/>
                  <a:gd name="T28" fmla="*/ 5 w 15"/>
                  <a:gd name="T29" fmla="*/ 13 h 29"/>
                  <a:gd name="T30" fmla="*/ 2 w 15"/>
                  <a:gd name="T31" fmla="*/ 18 h 29"/>
                  <a:gd name="T32" fmla="*/ 0 w 15"/>
                  <a:gd name="T33" fmla="*/ 21 h 29"/>
                  <a:gd name="T34" fmla="*/ 0 w 15"/>
                  <a:gd name="T35" fmla="*/ 26 h 29"/>
                  <a:gd name="T36" fmla="*/ 0 w 15"/>
                  <a:gd name="T37" fmla="*/ 29 h 29"/>
                  <a:gd name="T38" fmla="*/ 0 w 15"/>
                  <a:gd name="T39" fmla="*/ 29 h 29"/>
                  <a:gd name="T40" fmla="*/ 2 w 1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29"/>
                  <a:gd name="T65" fmla="*/ 15 w 1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29">
                    <a:moveTo>
                      <a:pt x="2" y="29"/>
                    </a:moveTo>
                    <a:lnTo>
                      <a:pt x="2" y="29"/>
                    </a:lnTo>
                    <a:lnTo>
                      <a:pt x="2" y="26"/>
                    </a:lnTo>
                    <a:lnTo>
                      <a:pt x="5" y="23"/>
                    </a:lnTo>
                    <a:lnTo>
                      <a:pt x="5" y="18"/>
                    </a:lnTo>
                    <a:lnTo>
                      <a:pt x="7" y="15"/>
                    </a:lnTo>
                    <a:lnTo>
                      <a:pt x="7" y="10"/>
                    </a:lnTo>
                    <a:lnTo>
                      <a:pt x="10" y="8"/>
                    </a:lnTo>
                    <a:lnTo>
                      <a:pt x="13" y="5"/>
                    </a:lnTo>
                    <a:lnTo>
                      <a:pt x="15" y="2"/>
                    </a:lnTo>
                    <a:lnTo>
                      <a:pt x="13" y="0"/>
                    </a:lnTo>
                    <a:lnTo>
                      <a:pt x="10" y="2"/>
                    </a:lnTo>
                    <a:lnTo>
                      <a:pt x="7" y="5"/>
                    </a:lnTo>
                    <a:lnTo>
                      <a:pt x="5" y="10"/>
                    </a:lnTo>
                    <a:lnTo>
                      <a:pt x="5" y="13"/>
                    </a:lnTo>
                    <a:lnTo>
                      <a:pt x="2" y="18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0" y="29"/>
                    </a:lnTo>
                    <a:lnTo>
                      <a:pt x="2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71" name="Freeform 4575"/>
              <p:cNvSpPr>
                <a:spLocks/>
              </p:cNvSpPr>
              <p:nvPr/>
            </p:nvSpPr>
            <p:spPr bwMode="auto">
              <a:xfrm>
                <a:off x="2237" y="3526"/>
                <a:ext cx="5" cy="28"/>
              </a:xfrm>
              <a:custGeom>
                <a:avLst/>
                <a:gdLst>
                  <a:gd name="T0" fmla="*/ 5 w 5"/>
                  <a:gd name="T1" fmla="*/ 28 h 28"/>
                  <a:gd name="T2" fmla="*/ 5 w 5"/>
                  <a:gd name="T3" fmla="*/ 28 h 28"/>
                  <a:gd name="T4" fmla="*/ 5 w 5"/>
                  <a:gd name="T5" fmla="*/ 23 h 28"/>
                  <a:gd name="T6" fmla="*/ 5 w 5"/>
                  <a:gd name="T7" fmla="*/ 21 h 28"/>
                  <a:gd name="T8" fmla="*/ 5 w 5"/>
                  <a:gd name="T9" fmla="*/ 18 h 28"/>
                  <a:gd name="T10" fmla="*/ 5 w 5"/>
                  <a:gd name="T11" fmla="*/ 15 h 28"/>
                  <a:gd name="T12" fmla="*/ 5 w 5"/>
                  <a:gd name="T13" fmla="*/ 10 h 28"/>
                  <a:gd name="T14" fmla="*/ 5 w 5"/>
                  <a:gd name="T15" fmla="*/ 7 h 28"/>
                  <a:gd name="T16" fmla="*/ 5 w 5"/>
                  <a:gd name="T17" fmla="*/ 5 h 28"/>
                  <a:gd name="T18" fmla="*/ 5 w 5"/>
                  <a:gd name="T19" fmla="*/ 0 h 28"/>
                  <a:gd name="T20" fmla="*/ 3 w 5"/>
                  <a:gd name="T21" fmla="*/ 0 h 28"/>
                  <a:gd name="T22" fmla="*/ 3 w 5"/>
                  <a:gd name="T23" fmla="*/ 2 h 28"/>
                  <a:gd name="T24" fmla="*/ 0 w 5"/>
                  <a:gd name="T25" fmla="*/ 7 h 28"/>
                  <a:gd name="T26" fmla="*/ 0 w 5"/>
                  <a:gd name="T27" fmla="*/ 10 h 28"/>
                  <a:gd name="T28" fmla="*/ 0 w 5"/>
                  <a:gd name="T29" fmla="*/ 15 h 28"/>
                  <a:gd name="T30" fmla="*/ 0 w 5"/>
                  <a:gd name="T31" fmla="*/ 18 h 28"/>
                  <a:gd name="T32" fmla="*/ 0 w 5"/>
                  <a:gd name="T33" fmla="*/ 21 h 28"/>
                  <a:gd name="T34" fmla="*/ 3 w 5"/>
                  <a:gd name="T35" fmla="*/ 26 h 28"/>
                  <a:gd name="T36" fmla="*/ 3 w 5"/>
                  <a:gd name="T37" fmla="*/ 28 h 28"/>
                  <a:gd name="T38" fmla="*/ 3 w 5"/>
                  <a:gd name="T39" fmla="*/ 28 h 28"/>
                  <a:gd name="T40" fmla="*/ 5 w 5"/>
                  <a:gd name="T41" fmla="*/ 28 h 2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8"/>
                  <a:gd name="T65" fmla="*/ 5 w 5"/>
                  <a:gd name="T66" fmla="*/ 28 h 2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8">
                    <a:moveTo>
                      <a:pt x="5" y="28"/>
                    </a:moveTo>
                    <a:lnTo>
                      <a:pt x="5" y="28"/>
                    </a:lnTo>
                    <a:lnTo>
                      <a:pt x="5" y="23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5" y="15"/>
                    </a:lnTo>
                    <a:lnTo>
                      <a:pt x="5" y="10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6"/>
                    </a:lnTo>
                    <a:lnTo>
                      <a:pt x="3" y="28"/>
                    </a:lnTo>
                    <a:lnTo>
                      <a:pt x="5" y="2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72" name="Freeform 4576"/>
              <p:cNvSpPr>
                <a:spLocks/>
              </p:cNvSpPr>
              <p:nvPr/>
            </p:nvSpPr>
            <p:spPr bwMode="auto">
              <a:xfrm>
                <a:off x="2240" y="3554"/>
                <a:ext cx="20" cy="19"/>
              </a:xfrm>
              <a:custGeom>
                <a:avLst/>
                <a:gdLst>
                  <a:gd name="T0" fmla="*/ 20 w 20"/>
                  <a:gd name="T1" fmla="*/ 16 h 19"/>
                  <a:gd name="T2" fmla="*/ 20 w 20"/>
                  <a:gd name="T3" fmla="*/ 16 h 19"/>
                  <a:gd name="T4" fmla="*/ 18 w 20"/>
                  <a:gd name="T5" fmla="*/ 13 h 19"/>
                  <a:gd name="T6" fmla="*/ 15 w 20"/>
                  <a:gd name="T7" fmla="*/ 13 h 19"/>
                  <a:gd name="T8" fmla="*/ 13 w 20"/>
                  <a:gd name="T9" fmla="*/ 11 h 19"/>
                  <a:gd name="T10" fmla="*/ 10 w 20"/>
                  <a:gd name="T11" fmla="*/ 8 h 19"/>
                  <a:gd name="T12" fmla="*/ 7 w 20"/>
                  <a:gd name="T13" fmla="*/ 6 h 19"/>
                  <a:gd name="T14" fmla="*/ 5 w 20"/>
                  <a:gd name="T15" fmla="*/ 6 h 19"/>
                  <a:gd name="T16" fmla="*/ 5 w 20"/>
                  <a:gd name="T17" fmla="*/ 3 h 19"/>
                  <a:gd name="T18" fmla="*/ 2 w 20"/>
                  <a:gd name="T19" fmla="*/ 0 h 19"/>
                  <a:gd name="T20" fmla="*/ 0 w 20"/>
                  <a:gd name="T21" fmla="*/ 0 h 19"/>
                  <a:gd name="T22" fmla="*/ 0 w 20"/>
                  <a:gd name="T23" fmla="*/ 3 h 19"/>
                  <a:gd name="T24" fmla="*/ 2 w 20"/>
                  <a:gd name="T25" fmla="*/ 6 h 19"/>
                  <a:gd name="T26" fmla="*/ 5 w 20"/>
                  <a:gd name="T27" fmla="*/ 8 h 19"/>
                  <a:gd name="T28" fmla="*/ 7 w 20"/>
                  <a:gd name="T29" fmla="*/ 11 h 19"/>
                  <a:gd name="T30" fmla="*/ 10 w 20"/>
                  <a:gd name="T31" fmla="*/ 13 h 19"/>
                  <a:gd name="T32" fmla="*/ 13 w 20"/>
                  <a:gd name="T33" fmla="*/ 16 h 19"/>
                  <a:gd name="T34" fmla="*/ 15 w 20"/>
                  <a:gd name="T35" fmla="*/ 19 h 19"/>
                  <a:gd name="T36" fmla="*/ 18 w 20"/>
                  <a:gd name="T37" fmla="*/ 19 h 19"/>
                  <a:gd name="T38" fmla="*/ 18 w 20"/>
                  <a:gd name="T39" fmla="*/ 19 h 19"/>
                  <a:gd name="T40" fmla="*/ 20 w 20"/>
                  <a:gd name="T41" fmla="*/ 16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0"/>
                  <a:gd name="T64" fmla="*/ 0 h 19"/>
                  <a:gd name="T65" fmla="*/ 20 w 20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0" h="19">
                    <a:moveTo>
                      <a:pt x="20" y="16"/>
                    </a:moveTo>
                    <a:lnTo>
                      <a:pt x="20" y="16"/>
                    </a:lnTo>
                    <a:lnTo>
                      <a:pt x="18" y="13"/>
                    </a:lnTo>
                    <a:lnTo>
                      <a:pt x="15" y="13"/>
                    </a:lnTo>
                    <a:lnTo>
                      <a:pt x="13" y="11"/>
                    </a:lnTo>
                    <a:lnTo>
                      <a:pt x="10" y="8"/>
                    </a:lnTo>
                    <a:lnTo>
                      <a:pt x="7" y="6"/>
                    </a:lnTo>
                    <a:lnTo>
                      <a:pt x="5" y="6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6"/>
                    </a:lnTo>
                    <a:lnTo>
                      <a:pt x="5" y="8"/>
                    </a:lnTo>
                    <a:lnTo>
                      <a:pt x="7" y="11"/>
                    </a:lnTo>
                    <a:lnTo>
                      <a:pt x="10" y="13"/>
                    </a:lnTo>
                    <a:lnTo>
                      <a:pt x="13" y="16"/>
                    </a:lnTo>
                    <a:lnTo>
                      <a:pt x="15" y="19"/>
                    </a:lnTo>
                    <a:lnTo>
                      <a:pt x="18" y="19"/>
                    </a:lnTo>
                    <a:lnTo>
                      <a:pt x="20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73" name="Freeform 4577"/>
              <p:cNvSpPr>
                <a:spLocks/>
              </p:cNvSpPr>
              <p:nvPr/>
            </p:nvSpPr>
            <p:spPr bwMode="auto">
              <a:xfrm>
                <a:off x="2258" y="3570"/>
                <a:ext cx="21" cy="8"/>
              </a:xfrm>
              <a:custGeom>
                <a:avLst/>
                <a:gdLst>
                  <a:gd name="T0" fmla="*/ 18 w 21"/>
                  <a:gd name="T1" fmla="*/ 3 h 8"/>
                  <a:gd name="T2" fmla="*/ 18 w 21"/>
                  <a:gd name="T3" fmla="*/ 3 h 8"/>
                  <a:gd name="T4" fmla="*/ 18 w 21"/>
                  <a:gd name="T5" fmla="*/ 3 h 8"/>
                  <a:gd name="T6" fmla="*/ 16 w 21"/>
                  <a:gd name="T7" fmla="*/ 3 h 8"/>
                  <a:gd name="T8" fmla="*/ 13 w 21"/>
                  <a:gd name="T9" fmla="*/ 3 h 8"/>
                  <a:gd name="T10" fmla="*/ 10 w 21"/>
                  <a:gd name="T11" fmla="*/ 3 h 8"/>
                  <a:gd name="T12" fmla="*/ 8 w 21"/>
                  <a:gd name="T13" fmla="*/ 3 h 8"/>
                  <a:gd name="T14" fmla="*/ 5 w 21"/>
                  <a:gd name="T15" fmla="*/ 3 h 8"/>
                  <a:gd name="T16" fmla="*/ 2 w 21"/>
                  <a:gd name="T17" fmla="*/ 0 h 8"/>
                  <a:gd name="T18" fmla="*/ 2 w 21"/>
                  <a:gd name="T19" fmla="*/ 0 h 8"/>
                  <a:gd name="T20" fmla="*/ 0 w 21"/>
                  <a:gd name="T21" fmla="*/ 3 h 8"/>
                  <a:gd name="T22" fmla="*/ 2 w 21"/>
                  <a:gd name="T23" fmla="*/ 5 h 8"/>
                  <a:gd name="T24" fmla="*/ 5 w 21"/>
                  <a:gd name="T25" fmla="*/ 5 h 8"/>
                  <a:gd name="T26" fmla="*/ 8 w 21"/>
                  <a:gd name="T27" fmla="*/ 5 h 8"/>
                  <a:gd name="T28" fmla="*/ 10 w 21"/>
                  <a:gd name="T29" fmla="*/ 5 h 8"/>
                  <a:gd name="T30" fmla="*/ 13 w 21"/>
                  <a:gd name="T31" fmla="*/ 8 h 8"/>
                  <a:gd name="T32" fmla="*/ 16 w 21"/>
                  <a:gd name="T33" fmla="*/ 5 h 8"/>
                  <a:gd name="T34" fmla="*/ 18 w 21"/>
                  <a:gd name="T35" fmla="*/ 5 h 8"/>
                  <a:gd name="T36" fmla="*/ 21 w 21"/>
                  <a:gd name="T37" fmla="*/ 5 h 8"/>
                  <a:gd name="T38" fmla="*/ 21 w 21"/>
                  <a:gd name="T39" fmla="*/ 5 h 8"/>
                  <a:gd name="T40" fmla="*/ 18 w 21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18" y="3"/>
                    </a:moveTo>
                    <a:lnTo>
                      <a:pt x="18" y="3"/>
                    </a:lnTo>
                    <a:lnTo>
                      <a:pt x="16" y="3"/>
                    </a:lnTo>
                    <a:lnTo>
                      <a:pt x="13" y="3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3" y="8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21" y="5"/>
                    </a:lnTo>
                    <a:lnTo>
                      <a:pt x="18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74" name="Freeform 4578"/>
              <p:cNvSpPr>
                <a:spLocks/>
              </p:cNvSpPr>
              <p:nvPr/>
            </p:nvSpPr>
            <p:spPr bwMode="auto">
              <a:xfrm>
                <a:off x="2276" y="3552"/>
                <a:ext cx="26" cy="23"/>
              </a:xfrm>
              <a:custGeom>
                <a:avLst/>
                <a:gdLst>
                  <a:gd name="T0" fmla="*/ 21 w 26"/>
                  <a:gd name="T1" fmla="*/ 0 h 23"/>
                  <a:gd name="T2" fmla="*/ 21 w 26"/>
                  <a:gd name="T3" fmla="*/ 0 h 23"/>
                  <a:gd name="T4" fmla="*/ 21 w 26"/>
                  <a:gd name="T5" fmla="*/ 5 h 23"/>
                  <a:gd name="T6" fmla="*/ 18 w 26"/>
                  <a:gd name="T7" fmla="*/ 8 h 23"/>
                  <a:gd name="T8" fmla="*/ 16 w 26"/>
                  <a:gd name="T9" fmla="*/ 10 h 23"/>
                  <a:gd name="T10" fmla="*/ 13 w 26"/>
                  <a:gd name="T11" fmla="*/ 13 h 23"/>
                  <a:gd name="T12" fmla="*/ 11 w 26"/>
                  <a:gd name="T13" fmla="*/ 15 h 23"/>
                  <a:gd name="T14" fmla="*/ 8 w 26"/>
                  <a:gd name="T15" fmla="*/ 15 h 23"/>
                  <a:gd name="T16" fmla="*/ 5 w 26"/>
                  <a:gd name="T17" fmla="*/ 18 h 23"/>
                  <a:gd name="T18" fmla="*/ 0 w 26"/>
                  <a:gd name="T19" fmla="*/ 21 h 23"/>
                  <a:gd name="T20" fmla="*/ 3 w 26"/>
                  <a:gd name="T21" fmla="*/ 23 h 23"/>
                  <a:gd name="T22" fmla="*/ 5 w 26"/>
                  <a:gd name="T23" fmla="*/ 21 h 23"/>
                  <a:gd name="T24" fmla="*/ 11 w 26"/>
                  <a:gd name="T25" fmla="*/ 21 h 23"/>
                  <a:gd name="T26" fmla="*/ 13 w 26"/>
                  <a:gd name="T27" fmla="*/ 18 h 23"/>
                  <a:gd name="T28" fmla="*/ 16 w 26"/>
                  <a:gd name="T29" fmla="*/ 15 h 23"/>
                  <a:gd name="T30" fmla="*/ 18 w 26"/>
                  <a:gd name="T31" fmla="*/ 13 h 23"/>
                  <a:gd name="T32" fmla="*/ 21 w 26"/>
                  <a:gd name="T33" fmla="*/ 10 h 23"/>
                  <a:gd name="T34" fmla="*/ 24 w 26"/>
                  <a:gd name="T35" fmla="*/ 5 h 23"/>
                  <a:gd name="T36" fmla="*/ 26 w 26"/>
                  <a:gd name="T37" fmla="*/ 2 h 23"/>
                  <a:gd name="T38" fmla="*/ 26 w 26"/>
                  <a:gd name="T39" fmla="*/ 2 h 23"/>
                  <a:gd name="T40" fmla="*/ 21 w 26"/>
                  <a:gd name="T41" fmla="*/ 0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3"/>
                  <a:gd name="T65" fmla="*/ 26 w 26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3">
                    <a:moveTo>
                      <a:pt x="21" y="0"/>
                    </a:moveTo>
                    <a:lnTo>
                      <a:pt x="21" y="0"/>
                    </a:lnTo>
                    <a:lnTo>
                      <a:pt x="21" y="5"/>
                    </a:lnTo>
                    <a:lnTo>
                      <a:pt x="18" y="8"/>
                    </a:lnTo>
                    <a:lnTo>
                      <a:pt x="16" y="10"/>
                    </a:lnTo>
                    <a:lnTo>
                      <a:pt x="13" y="13"/>
                    </a:lnTo>
                    <a:lnTo>
                      <a:pt x="11" y="15"/>
                    </a:lnTo>
                    <a:lnTo>
                      <a:pt x="8" y="15"/>
                    </a:lnTo>
                    <a:lnTo>
                      <a:pt x="5" y="18"/>
                    </a:lnTo>
                    <a:lnTo>
                      <a:pt x="0" y="21"/>
                    </a:lnTo>
                    <a:lnTo>
                      <a:pt x="3" y="23"/>
                    </a:lnTo>
                    <a:lnTo>
                      <a:pt x="5" y="21"/>
                    </a:lnTo>
                    <a:lnTo>
                      <a:pt x="11" y="21"/>
                    </a:lnTo>
                    <a:lnTo>
                      <a:pt x="13" y="18"/>
                    </a:lnTo>
                    <a:lnTo>
                      <a:pt x="16" y="15"/>
                    </a:lnTo>
                    <a:lnTo>
                      <a:pt x="18" y="13"/>
                    </a:lnTo>
                    <a:lnTo>
                      <a:pt x="21" y="10"/>
                    </a:lnTo>
                    <a:lnTo>
                      <a:pt x="24" y="5"/>
                    </a:lnTo>
                    <a:lnTo>
                      <a:pt x="26" y="2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75" name="Freeform 4579"/>
              <p:cNvSpPr>
                <a:spLocks/>
              </p:cNvSpPr>
              <p:nvPr/>
            </p:nvSpPr>
            <p:spPr bwMode="auto">
              <a:xfrm>
                <a:off x="2297" y="3526"/>
                <a:ext cx="21" cy="28"/>
              </a:xfrm>
              <a:custGeom>
                <a:avLst/>
                <a:gdLst>
                  <a:gd name="T0" fmla="*/ 16 w 21"/>
                  <a:gd name="T1" fmla="*/ 0 h 28"/>
                  <a:gd name="T2" fmla="*/ 16 w 21"/>
                  <a:gd name="T3" fmla="*/ 0 h 28"/>
                  <a:gd name="T4" fmla="*/ 16 w 21"/>
                  <a:gd name="T5" fmla="*/ 2 h 28"/>
                  <a:gd name="T6" fmla="*/ 13 w 21"/>
                  <a:gd name="T7" fmla="*/ 7 h 28"/>
                  <a:gd name="T8" fmla="*/ 13 w 21"/>
                  <a:gd name="T9" fmla="*/ 10 h 28"/>
                  <a:gd name="T10" fmla="*/ 11 w 21"/>
                  <a:gd name="T11" fmla="*/ 13 h 28"/>
                  <a:gd name="T12" fmla="*/ 8 w 21"/>
                  <a:gd name="T13" fmla="*/ 18 h 28"/>
                  <a:gd name="T14" fmla="*/ 5 w 21"/>
                  <a:gd name="T15" fmla="*/ 21 h 28"/>
                  <a:gd name="T16" fmla="*/ 3 w 21"/>
                  <a:gd name="T17" fmla="*/ 23 h 28"/>
                  <a:gd name="T18" fmla="*/ 0 w 21"/>
                  <a:gd name="T19" fmla="*/ 26 h 28"/>
                  <a:gd name="T20" fmla="*/ 5 w 21"/>
                  <a:gd name="T21" fmla="*/ 28 h 28"/>
                  <a:gd name="T22" fmla="*/ 8 w 21"/>
                  <a:gd name="T23" fmla="*/ 26 h 28"/>
                  <a:gd name="T24" fmla="*/ 8 w 21"/>
                  <a:gd name="T25" fmla="*/ 23 h 28"/>
                  <a:gd name="T26" fmla="*/ 11 w 21"/>
                  <a:gd name="T27" fmla="*/ 21 h 28"/>
                  <a:gd name="T28" fmla="*/ 13 w 21"/>
                  <a:gd name="T29" fmla="*/ 15 h 28"/>
                  <a:gd name="T30" fmla="*/ 16 w 21"/>
                  <a:gd name="T31" fmla="*/ 13 h 28"/>
                  <a:gd name="T32" fmla="*/ 18 w 21"/>
                  <a:gd name="T33" fmla="*/ 7 h 28"/>
                  <a:gd name="T34" fmla="*/ 18 w 21"/>
                  <a:gd name="T35" fmla="*/ 5 h 28"/>
                  <a:gd name="T36" fmla="*/ 21 w 21"/>
                  <a:gd name="T37" fmla="*/ 0 h 28"/>
                  <a:gd name="T38" fmla="*/ 21 w 21"/>
                  <a:gd name="T39" fmla="*/ 0 h 28"/>
                  <a:gd name="T40" fmla="*/ 16 w 21"/>
                  <a:gd name="T41" fmla="*/ 0 h 2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8"/>
                  <a:gd name="T65" fmla="*/ 21 w 21"/>
                  <a:gd name="T66" fmla="*/ 28 h 2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8">
                    <a:moveTo>
                      <a:pt x="16" y="0"/>
                    </a:moveTo>
                    <a:lnTo>
                      <a:pt x="16" y="0"/>
                    </a:lnTo>
                    <a:lnTo>
                      <a:pt x="16" y="2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1" y="13"/>
                    </a:lnTo>
                    <a:lnTo>
                      <a:pt x="8" y="18"/>
                    </a:lnTo>
                    <a:lnTo>
                      <a:pt x="5" y="21"/>
                    </a:lnTo>
                    <a:lnTo>
                      <a:pt x="3" y="23"/>
                    </a:lnTo>
                    <a:lnTo>
                      <a:pt x="0" y="26"/>
                    </a:lnTo>
                    <a:lnTo>
                      <a:pt x="5" y="28"/>
                    </a:lnTo>
                    <a:lnTo>
                      <a:pt x="8" y="26"/>
                    </a:lnTo>
                    <a:lnTo>
                      <a:pt x="8" y="23"/>
                    </a:lnTo>
                    <a:lnTo>
                      <a:pt x="11" y="21"/>
                    </a:lnTo>
                    <a:lnTo>
                      <a:pt x="13" y="15"/>
                    </a:lnTo>
                    <a:lnTo>
                      <a:pt x="16" y="13"/>
                    </a:lnTo>
                    <a:lnTo>
                      <a:pt x="18" y="7"/>
                    </a:lnTo>
                    <a:lnTo>
                      <a:pt x="18" y="5"/>
                    </a:lnTo>
                    <a:lnTo>
                      <a:pt x="21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76" name="Freeform 4580"/>
              <p:cNvSpPr>
                <a:spLocks/>
              </p:cNvSpPr>
              <p:nvPr/>
            </p:nvSpPr>
            <p:spPr bwMode="auto">
              <a:xfrm>
                <a:off x="2305" y="3499"/>
                <a:ext cx="13" cy="27"/>
              </a:xfrm>
              <a:custGeom>
                <a:avLst/>
                <a:gdLst>
                  <a:gd name="T0" fmla="*/ 0 w 13"/>
                  <a:gd name="T1" fmla="*/ 3 h 27"/>
                  <a:gd name="T2" fmla="*/ 0 w 13"/>
                  <a:gd name="T3" fmla="*/ 3 h 27"/>
                  <a:gd name="T4" fmla="*/ 3 w 13"/>
                  <a:gd name="T5" fmla="*/ 6 h 27"/>
                  <a:gd name="T6" fmla="*/ 5 w 13"/>
                  <a:gd name="T7" fmla="*/ 8 h 27"/>
                  <a:gd name="T8" fmla="*/ 5 w 13"/>
                  <a:gd name="T9" fmla="*/ 11 h 27"/>
                  <a:gd name="T10" fmla="*/ 8 w 13"/>
                  <a:gd name="T11" fmla="*/ 13 h 27"/>
                  <a:gd name="T12" fmla="*/ 8 w 13"/>
                  <a:gd name="T13" fmla="*/ 16 h 27"/>
                  <a:gd name="T14" fmla="*/ 8 w 13"/>
                  <a:gd name="T15" fmla="*/ 21 h 27"/>
                  <a:gd name="T16" fmla="*/ 8 w 13"/>
                  <a:gd name="T17" fmla="*/ 24 h 27"/>
                  <a:gd name="T18" fmla="*/ 8 w 13"/>
                  <a:gd name="T19" fmla="*/ 27 h 27"/>
                  <a:gd name="T20" fmla="*/ 13 w 13"/>
                  <a:gd name="T21" fmla="*/ 27 h 27"/>
                  <a:gd name="T22" fmla="*/ 13 w 13"/>
                  <a:gd name="T23" fmla="*/ 24 h 27"/>
                  <a:gd name="T24" fmla="*/ 13 w 13"/>
                  <a:gd name="T25" fmla="*/ 19 h 27"/>
                  <a:gd name="T26" fmla="*/ 10 w 13"/>
                  <a:gd name="T27" fmla="*/ 16 h 27"/>
                  <a:gd name="T28" fmla="*/ 10 w 13"/>
                  <a:gd name="T29" fmla="*/ 13 h 27"/>
                  <a:gd name="T30" fmla="*/ 8 w 13"/>
                  <a:gd name="T31" fmla="*/ 8 h 27"/>
                  <a:gd name="T32" fmla="*/ 8 w 13"/>
                  <a:gd name="T33" fmla="*/ 6 h 27"/>
                  <a:gd name="T34" fmla="*/ 5 w 13"/>
                  <a:gd name="T35" fmla="*/ 3 h 27"/>
                  <a:gd name="T36" fmla="*/ 3 w 13"/>
                  <a:gd name="T37" fmla="*/ 0 h 27"/>
                  <a:gd name="T38" fmla="*/ 3 w 13"/>
                  <a:gd name="T39" fmla="*/ 0 h 27"/>
                  <a:gd name="T40" fmla="*/ 0 w 13"/>
                  <a:gd name="T41" fmla="*/ 3 h 2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7"/>
                  <a:gd name="T65" fmla="*/ 13 w 13"/>
                  <a:gd name="T66" fmla="*/ 27 h 2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7">
                    <a:moveTo>
                      <a:pt x="0" y="3"/>
                    </a:moveTo>
                    <a:lnTo>
                      <a:pt x="0" y="3"/>
                    </a:lnTo>
                    <a:lnTo>
                      <a:pt x="3" y="6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8" y="13"/>
                    </a:lnTo>
                    <a:lnTo>
                      <a:pt x="8" y="16"/>
                    </a:lnTo>
                    <a:lnTo>
                      <a:pt x="8" y="21"/>
                    </a:lnTo>
                    <a:lnTo>
                      <a:pt x="8" y="24"/>
                    </a:lnTo>
                    <a:lnTo>
                      <a:pt x="8" y="27"/>
                    </a:lnTo>
                    <a:lnTo>
                      <a:pt x="13" y="27"/>
                    </a:lnTo>
                    <a:lnTo>
                      <a:pt x="13" y="24"/>
                    </a:lnTo>
                    <a:lnTo>
                      <a:pt x="13" y="19"/>
                    </a:lnTo>
                    <a:lnTo>
                      <a:pt x="10" y="16"/>
                    </a:lnTo>
                    <a:lnTo>
                      <a:pt x="10" y="13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77" name="Freeform 4581"/>
              <p:cNvSpPr>
                <a:spLocks/>
              </p:cNvSpPr>
              <p:nvPr/>
            </p:nvSpPr>
            <p:spPr bwMode="auto">
              <a:xfrm>
                <a:off x="2281" y="3489"/>
                <a:ext cx="27" cy="13"/>
              </a:xfrm>
              <a:custGeom>
                <a:avLst/>
                <a:gdLst>
                  <a:gd name="T0" fmla="*/ 0 w 27"/>
                  <a:gd name="T1" fmla="*/ 5 h 13"/>
                  <a:gd name="T2" fmla="*/ 0 w 27"/>
                  <a:gd name="T3" fmla="*/ 5 h 13"/>
                  <a:gd name="T4" fmla="*/ 3 w 27"/>
                  <a:gd name="T5" fmla="*/ 5 h 13"/>
                  <a:gd name="T6" fmla="*/ 6 w 27"/>
                  <a:gd name="T7" fmla="*/ 5 h 13"/>
                  <a:gd name="T8" fmla="*/ 8 w 27"/>
                  <a:gd name="T9" fmla="*/ 5 h 13"/>
                  <a:gd name="T10" fmla="*/ 13 w 27"/>
                  <a:gd name="T11" fmla="*/ 5 h 13"/>
                  <a:gd name="T12" fmla="*/ 16 w 27"/>
                  <a:gd name="T13" fmla="*/ 8 h 13"/>
                  <a:gd name="T14" fmla="*/ 19 w 27"/>
                  <a:gd name="T15" fmla="*/ 8 h 13"/>
                  <a:gd name="T16" fmla="*/ 21 w 27"/>
                  <a:gd name="T17" fmla="*/ 10 h 13"/>
                  <a:gd name="T18" fmla="*/ 24 w 27"/>
                  <a:gd name="T19" fmla="*/ 13 h 13"/>
                  <a:gd name="T20" fmla="*/ 27 w 27"/>
                  <a:gd name="T21" fmla="*/ 10 h 13"/>
                  <a:gd name="T22" fmla="*/ 24 w 27"/>
                  <a:gd name="T23" fmla="*/ 8 h 13"/>
                  <a:gd name="T24" fmla="*/ 21 w 27"/>
                  <a:gd name="T25" fmla="*/ 5 h 13"/>
                  <a:gd name="T26" fmla="*/ 16 w 27"/>
                  <a:gd name="T27" fmla="*/ 3 h 13"/>
                  <a:gd name="T28" fmla="*/ 13 w 27"/>
                  <a:gd name="T29" fmla="*/ 3 h 13"/>
                  <a:gd name="T30" fmla="*/ 11 w 27"/>
                  <a:gd name="T31" fmla="*/ 3 h 13"/>
                  <a:gd name="T32" fmla="*/ 6 w 27"/>
                  <a:gd name="T33" fmla="*/ 0 h 13"/>
                  <a:gd name="T34" fmla="*/ 3 w 27"/>
                  <a:gd name="T35" fmla="*/ 0 h 13"/>
                  <a:gd name="T36" fmla="*/ 0 w 27"/>
                  <a:gd name="T37" fmla="*/ 0 h 13"/>
                  <a:gd name="T38" fmla="*/ 0 w 27"/>
                  <a:gd name="T39" fmla="*/ 0 h 13"/>
                  <a:gd name="T40" fmla="*/ 0 w 27"/>
                  <a:gd name="T41" fmla="*/ 5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7"/>
                  <a:gd name="T64" fmla="*/ 0 h 13"/>
                  <a:gd name="T65" fmla="*/ 27 w 27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7" h="13">
                    <a:moveTo>
                      <a:pt x="0" y="5"/>
                    </a:moveTo>
                    <a:lnTo>
                      <a:pt x="0" y="5"/>
                    </a:lnTo>
                    <a:lnTo>
                      <a:pt x="3" y="5"/>
                    </a:lnTo>
                    <a:lnTo>
                      <a:pt x="6" y="5"/>
                    </a:lnTo>
                    <a:lnTo>
                      <a:pt x="8" y="5"/>
                    </a:lnTo>
                    <a:lnTo>
                      <a:pt x="13" y="5"/>
                    </a:lnTo>
                    <a:lnTo>
                      <a:pt x="16" y="8"/>
                    </a:lnTo>
                    <a:lnTo>
                      <a:pt x="19" y="8"/>
                    </a:lnTo>
                    <a:lnTo>
                      <a:pt x="21" y="10"/>
                    </a:lnTo>
                    <a:lnTo>
                      <a:pt x="24" y="13"/>
                    </a:lnTo>
                    <a:lnTo>
                      <a:pt x="27" y="10"/>
                    </a:lnTo>
                    <a:lnTo>
                      <a:pt x="24" y="8"/>
                    </a:lnTo>
                    <a:lnTo>
                      <a:pt x="21" y="5"/>
                    </a:lnTo>
                    <a:lnTo>
                      <a:pt x="16" y="3"/>
                    </a:lnTo>
                    <a:lnTo>
                      <a:pt x="13" y="3"/>
                    </a:lnTo>
                    <a:lnTo>
                      <a:pt x="11" y="3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78" name="Freeform 4582"/>
              <p:cNvSpPr>
                <a:spLocks/>
              </p:cNvSpPr>
              <p:nvPr/>
            </p:nvSpPr>
            <p:spPr bwMode="auto">
              <a:xfrm>
                <a:off x="2271" y="3492"/>
                <a:ext cx="44" cy="75"/>
              </a:xfrm>
              <a:custGeom>
                <a:avLst/>
                <a:gdLst>
                  <a:gd name="T0" fmla="*/ 16 w 44"/>
                  <a:gd name="T1" fmla="*/ 75 h 75"/>
                  <a:gd name="T2" fmla="*/ 23 w 44"/>
                  <a:gd name="T3" fmla="*/ 70 h 75"/>
                  <a:gd name="T4" fmla="*/ 29 w 44"/>
                  <a:gd name="T5" fmla="*/ 62 h 75"/>
                  <a:gd name="T6" fmla="*/ 39 w 44"/>
                  <a:gd name="T7" fmla="*/ 49 h 75"/>
                  <a:gd name="T8" fmla="*/ 44 w 44"/>
                  <a:gd name="T9" fmla="*/ 34 h 75"/>
                  <a:gd name="T10" fmla="*/ 42 w 44"/>
                  <a:gd name="T11" fmla="*/ 20 h 75"/>
                  <a:gd name="T12" fmla="*/ 37 w 44"/>
                  <a:gd name="T13" fmla="*/ 7 h 75"/>
                  <a:gd name="T14" fmla="*/ 26 w 44"/>
                  <a:gd name="T15" fmla="*/ 2 h 75"/>
                  <a:gd name="T16" fmla="*/ 16 w 44"/>
                  <a:gd name="T17" fmla="*/ 0 h 75"/>
                  <a:gd name="T18" fmla="*/ 16 w 44"/>
                  <a:gd name="T19" fmla="*/ 2 h 75"/>
                  <a:gd name="T20" fmla="*/ 13 w 44"/>
                  <a:gd name="T21" fmla="*/ 2 h 75"/>
                  <a:gd name="T22" fmla="*/ 5 w 44"/>
                  <a:gd name="T23" fmla="*/ 18 h 75"/>
                  <a:gd name="T24" fmla="*/ 3 w 44"/>
                  <a:gd name="T25" fmla="*/ 23 h 75"/>
                  <a:gd name="T26" fmla="*/ 0 w 44"/>
                  <a:gd name="T27" fmla="*/ 31 h 75"/>
                  <a:gd name="T28" fmla="*/ 0 w 44"/>
                  <a:gd name="T29" fmla="*/ 47 h 75"/>
                  <a:gd name="T30" fmla="*/ 0 w 44"/>
                  <a:gd name="T31" fmla="*/ 60 h 75"/>
                  <a:gd name="T32" fmla="*/ 8 w 44"/>
                  <a:gd name="T33" fmla="*/ 68 h 75"/>
                  <a:gd name="T34" fmla="*/ 16 w 44"/>
                  <a:gd name="T35" fmla="*/ 75 h 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44"/>
                  <a:gd name="T55" fmla="*/ 0 h 75"/>
                  <a:gd name="T56" fmla="*/ 44 w 44"/>
                  <a:gd name="T57" fmla="*/ 75 h 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44" h="75">
                    <a:moveTo>
                      <a:pt x="16" y="75"/>
                    </a:moveTo>
                    <a:lnTo>
                      <a:pt x="23" y="70"/>
                    </a:lnTo>
                    <a:lnTo>
                      <a:pt x="29" y="62"/>
                    </a:lnTo>
                    <a:lnTo>
                      <a:pt x="39" y="49"/>
                    </a:lnTo>
                    <a:lnTo>
                      <a:pt x="44" y="34"/>
                    </a:lnTo>
                    <a:lnTo>
                      <a:pt x="42" y="20"/>
                    </a:lnTo>
                    <a:lnTo>
                      <a:pt x="37" y="7"/>
                    </a:lnTo>
                    <a:lnTo>
                      <a:pt x="26" y="2"/>
                    </a:lnTo>
                    <a:lnTo>
                      <a:pt x="16" y="0"/>
                    </a:lnTo>
                    <a:lnTo>
                      <a:pt x="16" y="2"/>
                    </a:lnTo>
                    <a:lnTo>
                      <a:pt x="13" y="2"/>
                    </a:lnTo>
                    <a:lnTo>
                      <a:pt x="5" y="18"/>
                    </a:lnTo>
                    <a:lnTo>
                      <a:pt x="3" y="23"/>
                    </a:lnTo>
                    <a:lnTo>
                      <a:pt x="0" y="31"/>
                    </a:lnTo>
                    <a:lnTo>
                      <a:pt x="0" y="47"/>
                    </a:lnTo>
                    <a:lnTo>
                      <a:pt x="0" y="60"/>
                    </a:lnTo>
                    <a:lnTo>
                      <a:pt x="8" y="68"/>
                    </a:lnTo>
                    <a:lnTo>
                      <a:pt x="16" y="7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79" name="Freeform 4583"/>
              <p:cNvSpPr>
                <a:spLocks/>
              </p:cNvSpPr>
              <p:nvPr/>
            </p:nvSpPr>
            <p:spPr bwMode="auto">
              <a:xfrm>
                <a:off x="2287" y="3552"/>
                <a:ext cx="15" cy="18"/>
              </a:xfrm>
              <a:custGeom>
                <a:avLst/>
                <a:gdLst>
                  <a:gd name="T0" fmla="*/ 10 w 15"/>
                  <a:gd name="T1" fmla="*/ 0 h 18"/>
                  <a:gd name="T2" fmla="*/ 10 w 15"/>
                  <a:gd name="T3" fmla="*/ 0 h 18"/>
                  <a:gd name="T4" fmla="*/ 10 w 15"/>
                  <a:gd name="T5" fmla="*/ 2 h 18"/>
                  <a:gd name="T6" fmla="*/ 7 w 15"/>
                  <a:gd name="T7" fmla="*/ 5 h 18"/>
                  <a:gd name="T8" fmla="*/ 7 w 15"/>
                  <a:gd name="T9" fmla="*/ 8 h 18"/>
                  <a:gd name="T10" fmla="*/ 5 w 15"/>
                  <a:gd name="T11" fmla="*/ 8 h 18"/>
                  <a:gd name="T12" fmla="*/ 5 w 15"/>
                  <a:gd name="T13" fmla="*/ 10 h 18"/>
                  <a:gd name="T14" fmla="*/ 2 w 15"/>
                  <a:gd name="T15" fmla="*/ 10 h 18"/>
                  <a:gd name="T16" fmla="*/ 2 w 15"/>
                  <a:gd name="T17" fmla="*/ 13 h 18"/>
                  <a:gd name="T18" fmla="*/ 0 w 15"/>
                  <a:gd name="T19" fmla="*/ 15 h 18"/>
                  <a:gd name="T20" fmla="*/ 2 w 15"/>
                  <a:gd name="T21" fmla="*/ 18 h 18"/>
                  <a:gd name="T22" fmla="*/ 2 w 15"/>
                  <a:gd name="T23" fmla="*/ 15 h 18"/>
                  <a:gd name="T24" fmla="*/ 5 w 15"/>
                  <a:gd name="T25" fmla="*/ 13 h 18"/>
                  <a:gd name="T26" fmla="*/ 7 w 15"/>
                  <a:gd name="T27" fmla="*/ 13 h 18"/>
                  <a:gd name="T28" fmla="*/ 7 w 15"/>
                  <a:gd name="T29" fmla="*/ 10 h 18"/>
                  <a:gd name="T30" fmla="*/ 10 w 15"/>
                  <a:gd name="T31" fmla="*/ 8 h 18"/>
                  <a:gd name="T32" fmla="*/ 10 w 15"/>
                  <a:gd name="T33" fmla="*/ 8 h 18"/>
                  <a:gd name="T34" fmla="*/ 13 w 15"/>
                  <a:gd name="T35" fmla="*/ 5 h 18"/>
                  <a:gd name="T36" fmla="*/ 15 w 15"/>
                  <a:gd name="T37" fmla="*/ 2 h 18"/>
                  <a:gd name="T38" fmla="*/ 15 w 15"/>
                  <a:gd name="T39" fmla="*/ 2 h 18"/>
                  <a:gd name="T40" fmla="*/ 10 w 15"/>
                  <a:gd name="T41" fmla="*/ 0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18"/>
                  <a:gd name="T65" fmla="*/ 15 w 15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18">
                    <a:moveTo>
                      <a:pt x="10" y="0"/>
                    </a:moveTo>
                    <a:lnTo>
                      <a:pt x="10" y="0"/>
                    </a:lnTo>
                    <a:lnTo>
                      <a:pt x="10" y="2"/>
                    </a:lnTo>
                    <a:lnTo>
                      <a:pt x="7" y="5"/>
                    </a:lnTo>
                    <a:lnTo>
                      <a:pt x="7" y="8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2" y="10"/>
                    </a:lnTo>
                    <a:lnTo>
                      <a:pt x="2" y="13"/>
                    </a:lnTo>
                    <a:lnTo>
                      <a:pt x="0" y="15"/>
                    </a:lnTo>
                    <a:lnTo>
                      <a:pt x="2" y="18"/>
                    </a:lnTo>
                    <a:lnTo>
                      <a:pt x="2" y="15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7" y="10"/>
                    </a:lnTo>
                    <a:lnTo>
                      <a:pt x="10" y="8"/>
                    </a:lnTo>
                    <a:lnTo>
                      <a:pt x="13" y="5"/>
                    </a:lnTo>
                    <a:lnTo>
                      <a:pt x="15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80" name="Freeform 4584"/>
              <p:cNvSpPr>
                <a:spLocks/>
              </p:cNvSpPr>
              <p:nvPr/>
            </p:nvSpPr>
            <p:spPr bwMode="auto">
              <a:xfrm>
                <a:off x="2297" y="3526"/>
                <a:ext cx="21" cy="28"/>
              </a:xfrm>
              <a:custGeom>
                <a:avLst/>
                <a:gdLst>
                  <a:gd name="T0" fmla="*/ 16 w 21"/>
                  <a:gd name="T1" fmla="*/ 0 h 28"/>
                  <a:gd name="T2" fmla="*/ 16 w 21"/>
                  <a:gd name="T3" fmla="*/ 0 h 28"/>
                  <a:gd name="T4" fmla="*/ 16 w 21"/>
                  <a:gd name="T5" fmla="*/ 2 h 28"/>
                  <a:gd name="T6" fmla="*/ 13 w 21"/>
                  <a:gd name="T7" fmla="*/ 7 h 28"/>
                  <a:gd name="T8" fmla="*/ 13 w 21"/>
                  <a:gd name="T9" fmla="*/ 10 h 28"/>
                  <a:gd name="T10" fmla="*/ 11 w 21"/>
                  <a:gd name="T11" fmla="*/ 13 h 28"/>
                  <a:gd name="T12" fmla="*/ 8 w 21"/>
                  <a:gd name="T13" fmla="*/ 18 h 28"/>
                  <a:gd name="T14" fmla="*/ 5 w 21"/>
                  <a:gd name="T15" fmla="*/ 21 h 28"/>
                  <a:gd name="T16" fmla="*/ 3 w 21"/>
                  <a:gd name="T17" fmla="*/ 23 h 28"/>
                  <a:gd name="T18" fmla="*/ 0 w 21"/>
                  <a:gd name="T19" fmla="*/ 26 h 28"/>
                  <a:gd name="T20" fmla="*/ 5 w 21"/>
                  <a:gd name="T21" fmla="*/ 28 h 28"/>
                  <a:gd name="T22" fmla="*/ 8 w 21"/>
                  <a:gd name="T23" fmla="*/ 26 h 28"/>
                  <a:gd name="T24" fmla="*/ 8 w 21"/>
                  <a:gd name="T25" fmla="*/ 23 h 28"/>
                  <a:gd name="T26" fmla="*/ 11 w 21"/>
                  <a:gd name="T27" fmla="*/ 21 h 28"/>
                  <a:gd name="T28" fmla="*/ 13 w 21"/>
                  <a:gd name="T29" fmla="*/ 15 h 28"/>
                  <a:gd name="T30" fmla="*/ 16 w 21"/>
                  <a:gd name="T31" fmla="*/ 13 h 28"/>
                  <a:gd name="T32" fmla="*/ 18 w 21"/>
                  <a:gd name="T33" fmla="*/ 7 h 28"/>
                  <a:gd name="T34" fmla="*/ 18 w 21"/>
                  <a:gd name="T35" fmla="*/ 5 h 28"/>
                  <a:gd name="T36" fmla="*/ 21 w 21"/>
                  <a:gd name="T37" fmla="*/ 0 h 28"/>
                  <a:gd name="T38" fmla="*/ 21 w 21"/>
                  <a:gd name="T39" fmla="*/ 0 h 28"/>
                  <a:gd name="T40" fmla="*/ 16 w 21"/>
                  <a:gd name="T41" fmla="*/ 0 h 2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8"/>
                  <a:gd name="T65" fmla="*/ 21 w 21"/>
                  <a:gd name="T66" fmla="*/ 28 h 2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8">
                    <a:moveTo>
                      <a:pt x="16" y="0"/>
                    </a:moveTo>
                    <a:lnTo>
                      <a:pt x="16" y="0"/>
                    </a:lnTo>
                    <a:lnTo>
                      <a:pt x="16" y="2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1" y="13"/>
                    </a:lnTo>
                    <a:lnTo>
                      <a:pt x="8" y="18"/>
                    </a:lnTo>
                    <a:lnTo>
                      <a:pt x="5" y="21"/>
                    </a:lnTo>
                    <a:lnTo>
                      <a:pt x="3" y="23"/>
                    </a:lnTo>
                    <a:lnTo>
                      <a:pt x="0" y="26"/>
                    </a:lnTo>
                    <a:lnTo>
                      <a:pt x="5" y="28"/>
                    </a:lnTo>
                    <a:lnTo>
                      <a:pt x="8" y="26"/>
                    </a:lnTo>
                    <a:lnTo>
                      <a:pt x="8" y="23"/>
                    </a:lnTo>
                    <a:lnTo>
                      <a:pt x="11" y="21"/>
                    </a:lnTo>
                    <a:lnTo>
                      <a:pt x="13" y="15"/>
                    </a:lnTo>
                    <a:lnTo>
                      <a:pt x="16" y="13"/>
                    </a:lnTo>
                    <a:lnTo>
                      <a:pt x="18" y="7"/>
                    </a:lnTo>
                    <a:lnTo>
                      <a:pt x="18" y="5"/>
                    </a:lnTo>
                    <a:lnTo>
                      <a:pt x="21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81" name="Freeform 4585"/>
              <p:cNvSpPr>
                <a:spLocks/>
              </p:cNvSpPr>
              <p:nvPr/>
            </p:nvSpPr>
            <p:spPr bwMode="auto">
              <a:xfrm>
                <a:off x="2305" y="3499"/>
                <a:ext cx="13" cy="27"/>
              </a:xfrm>
              <a:custGeom>
                <a:avLst/>
                <a:gdLst>
                  <a:gd name="T0" fmla="*/ 0 w 13"/>
                  <a:gd name="T1" fmla="*/ 3 h 27"/>
                  <a:gd name="T2" fmla="*/ 0 w 13"/>
                  <a:gd name="T3" fmla="*/ 3 h 27"/>
                  <a:gd name="T4" fmla="*/ 3 w 13"/>
                  <a:gd name="T5" fmla="*/ 6 h 27"/>
                  <a:gd name="T6" fmla="*/ 5 w 13"/>
                  <a:gd name="T7" fmla="*/ 8 h 27"/>
                  <a:gd name="T8" fmla="*/ 5 w 13"/>
                  <a:gd name="T9" fmla="*/ 11 h 27"/>
                  <a:gd name="T10" fmla="*/ 8 w 13"/>
                  <a:gd name="T11" fmla="*/ 13 h 27"/>
                  <a:gd name="T12" fmla="*/ 8 w 13"/>
                  <a:gd name="T13" fmla="*/ 16 h 27"/>
                  <a:gd name="T14" fmla="*/ 8 w 13"/>
                  <a:gd name="T15" fmla="*/ 21 h 27"/>
                  <a:gd name="T16" fmla="*/ 8 w 13"/>
                  <a:gd name="T17" fmla="*/ 24 h 27"/>
                  <a:gd name="T18" fmla="*/ 8 w 13"/>
                  <a:gd name="T19" fmla="*/ 27 h 27"/>
                  <a:gd name="T20" fmla="*/ 13 w 13"/>
                  <a:gd name="T21" fmla="*/ 27 h 27"/>
                  <a:gd name="T22" fmla="*/ 13 w 13"/>
                  <a:gd name="T23" fmla="*/ 24 h 27"/>
                  <a:gd name="T24" fmla="*/ 13 w 13"/>
                  <a:gd name="T25" fmla="*/ 19 h 27"/>
                  <a:gd name="T26" fmla="*/ 10 w 13"/>
                  <a:gd name="T27" fmla="*/ 16 h 27"/>
                  <a:gd name="T28" fmla="*/ 10 w 13"/>
                  <a:gd name="T29" fmla="*/ 13 h 27"/>
                  <a:gd name="T30" fmla="*/ 8 w 13"/>
                  <a:gd name="T31" fmla="*/ 8 h 27"/>
                  <a:gd name="T32" fmla="*/ 8 w 13"/>
                  <a:gd name="T33" fmla="*/ 6 h 27"/>
                  <a:gd name="T34" fmla="*/ 5 w 13"/>
                  <a:gd name="T35" fmla="*/ 3 h 27"/>
                  <a:gd name="T36" fmla="*/ 3 w 13"/>
                  <a:gd name="T37" fmla="*/ 0 h 27"/>
                  <a:gd name="T38" fmla="*/ 3 w 13"/>
                  <a:gd name="T39" fmla="*/ 0 h 27"/>
                  <a:gd name="T40" fmla="*/ 0 w 13"/>
                  <a:gd name="T41" fmla="*/ 3 h 2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7"/>
                  <a:gd name="T65" fmla="*/ 13 w 13"/>
                  <a:gd name="T66" fmla="*/ 27 h 2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7">
                    <a:moveTo>
                      <a:pt x="0" y="3"/>
                    </a:moveTo>
                    <a:lnTo>
                      <a:pt x="0" y="3"/>
                    </a:lnTo>
                    <a:lnTo>
                      <a:pt x="3" y="6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8" y="13"/>
                    </a:lnTo>
                    <a:lnTo>
                      <a:pt x="8" y="16"/>
                    </a:lnTo>
                    <a:lnTo>
                      <a:pt x="8" y="21"/>
                    </a:lnTo>
                    <a:lnTo>
                      <a:pt x="8" y="24"/>
                    </a:lnTo>
                    <a:lnTo>
                      <a:pt x="8" y="27"/>
                    </a:lnTo>
                    <a:lnTo>
                      <a:pt x="13" y="27"/>
                    </a:lnTo>
                    <a:lnTo>
                      <a:pt x="13" y="24"/>
                    </a:lnTo>
                    <a:lnTo>
                      <a:pt x="13" y="19"/>
                    </a:lnTo>
                    <a:lnTo>
                      <a:pt x="10" y="16"/>
                    </a:lnTo>
                    <a:lnTo>
                      <a:pt x="10" y="13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82" name="Freeform 4586"/>
              <p:cNvSpPr>
                <a:spLocks/>
              </p:cNvSpPr>
              <p:nvPr/>
            </p:nvSpPr>
            <p:spPr bwMode="auto">
              <a:xfrm>
                <a:off x="2287" y="3489"/>
                <a:ext cx="21" cy="13"/>
              </a:xfrm>
              <a:custGeom>
                <a:avLst/>
                <a:gdLst>
                  <a:gd name="T0" fmla="*/ 2 w 21"/>
                  <a:gd name="T1" fmla="*/ 5 h 13"/>
                  <a:gd name="T2" fmla="*/ 0 w 21"/>
                  <a:gd name="T3" fmla="*/ 5 h 13"/>
                  <a:gd name="T4" fmla="*/ 2 w 21"/>
                  <a:gd name="T5" fmla="*/ 5 h 13"/>
                  <a:gd name="T6" fmla="*/ 5 w 21"/>
                  <a:gd name="T7" fmla="*/ 5 h 13"/>
                  <a:gd name="T8" fmla="*/ 7 w 21"/>
                  <a:gd name="T9" fmla="*/ 5 h 13"/>
                  <a:gd name="T10" fmla="*/ 10 w 21"/>
                  <a:gd name="T11" fmla="*/ 8 h 13"/>
                  <a:gd name="T12" fmla="*/ 13 w 21"/>
                  <a:gd name="T13" fmla="*/ 8 h 13"/>
                  <a:gd name="T14" fmla="*/ 15 w 21"/>
                  <a:gd name="T15" fmla="*/ 10 h 13"/>
                  <a:gd name="T16" fmla="*/ 15 w 21"/>
                  <a:gd name="T17" fmla="*/ 10 h 13"/>
                  <a:gd name="T18" fmla="*/ 18 w 21"/>
                  <a:gd name="T19" fmla="*/ 13 h 13"/>
                  <a:gd name="T20" fmla="*/ 21 w 21"/>
                  <a:gd name="T21" fmla="*/ 10 h 13"/>
                  <a:gd name="T22" fmla="*/ 18 w 21"/>
                  <a:gd name="T23" fmla="*/ 8 h 13"/>
                  <a:gd name="T24" fmla="*/ 15 w 21"/>
                  <a:gd name="T25" fmla="*/ 5 h 13"/>
                  <a:gd name="T26" fmla="*/ 13 w 21"/>
                  <a:gd name="T27" fmla="*/ 5 h 13"/>
                  <a:gd name="T28" fmla="*/ 10 w 21"/>
                  <a:gd name="T29" fmla="*/ 3 h 13"/>
                  <a:gd name="T30" fmla="*/ 7 w 21"/>
                  <a:gd name="T31" fmla="*/ 3 h 13"/>
                  <a:gd name="T32" fmla="*/ 5 w 21"/>
                  <a:gd name="T33" fmla="*/ 3 h 13"/>
                  <a:gd name="T34" fmla="*/ 2 w 21"/>
                  <a:gd name="T35" fmla="*/ 3 h 13"/>
                  <a:gd name="T36" fmla="*/ 0 w 21"/>
                  <a:gd name="T37" fmla="*/ 0 h 13"/>
                  <a:gd name="T38" fmla="*/ 0 w 21"/>
                  <a:gd name="T39" fmla="*/ 3 h 13"/>
                  <a:gd name="T40" fmla="*/ 2 w 21"/>
                  <a:gd name="T41" fmla="*/ 5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3"/>
                  <a:gd name="T65" fmla="*/ 21 w 21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3">
                    <a:moveTo>
                      <a:pt x="2" y="5"/>
                    </a:move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5" y="10"/>
                    </a:lnTo>
                    <a:lnTo>
                      <a:pt x="18" y="13"/>
                    </a:lnTo>
                    <a:lnTo>
                      <a:pt x="21" y="10"/>
                    </a:lnTo>
                    <a:lnTo>
                      <a:pt x="18" y="8"/>
                    </a:lnTo>
                    <a:lnTo>
                      <a:pt x="15" y="5"/>
                    </a:lnTo>
                    <a:lnTo>
                      <a:pt x="13" y="5"/>
                    </a:lnTo>
                    <a:lnTo>
                      <a:pt x="10" y="3"/>
                    </a:lnTo>
                    <a:lnTo>
                      <a:pt x="7" y="3"/>
                    </a:lnTo>
                    <a:lnTo>
                      <a:pt x="5" y="3"/>
                    </a:lnTo>
                    <a:lnTo>
                      <a:pt x="2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83" name="Freeform 4587"/>
              <p:cNvSpPr>
                <a:spLocks/>
              </p:cNvSpPr>
              <p:nvPr/>
            </p:nvSpPr>
            <p:spPr bwMode="auto">
              <a:xfrm>
                <a:off x="2281" y="3492"/>
                <a:ext cx="8" cy="5"/>
              </a:xfrm>
              <a:custGeom>
                <a:avLst/>
                <a:gdLst>
                  <a:gd name="T0" fmla="*/ 3 w 8"/>
                  <a:gd name="T1" fmla="*/ 5 h 5"/>
                  <a:gd name="T2" fmla="*/ 3 w 8"/>
                  <a:gd name="T3" fmla="*/ 5 h 5"/>
                  <a:gd name="T4" fmla="*/ 3 w 8"/>
                  <a:gd name="T5" fmla="*/ 5 h 5"/>
                  <a:gd name="T6" fmla="*/ 3 w 8"/>
                  <a:gd name="T7" fmla="*/ 5 h 5"/>
                  <a:gd name="T8" fmla="*/ 6 w 8"/>
                  <a:gd name="T9" fmla="*/ 2 h 5"/>
                  <a:gd name="T10" fmla="*/ 6 w 8"/>
                  <a:gd name="T11" fmla="*/ 2 h 5"/>
                  <a:gd name="T12" fmla="*/ 6 w 8"/>
                  <a:gd name="T13" fmla="*/ 2 h 5"/>
                  <a:gd name="T14" fmla="*/ 6 w 8"/>
                  <a:gd name="T15" fmla="*/ 2 h 5"/>
                  <a:gd name="T16" fmla="*/ 6 w 8"/>
                  <a:gd name="T17" fmla="*/ 2 h 5"/>
                  <a:gd name="T18" fmla="*/ 8 w 8"/>
                  <a:gd name="T19" fmla="*/ 2 h 5"/>
                  <a:gd name="T20" fmla="*/ 6 w 8"/>
                  <a:gd name="T21" fmla="*/ 0 h 5"/>
                  <a:gd name="T22" fmla="*/ 6 w 8"/>
                  <a:gd name="T23" fmla="*/ 0 h 5"/>
                  <a:gd name="T24" fmla="*/ 3 w 8"/>
                  <a:gd name="T25" fmla="*/ 0 h 5"/>
                  <a:gd name="T26" fmla="*/ 3 w 8"/>
                  <a:gd name="T27" fmla="*/ 0 h 5"/>
                  <a:gd name="T28" fmla="*/ 3 w 8"/>
                  <a:gd name="T29" fmla="*/ 0 h 5"/>
                  <a:gd name="T30" fmla="*/ 3 w 8"/>
                  <a:gd name="T31" fmla="*/ 0 h 5"/>
                  <a:gd name="T32" fmla="*/ 0 w 8"/>
                  <a:gd name="T33" fmla="*/ 2 h 5"/>
                  <a:gd name="T34" fmla="*/ 0 w 8"/>
                  <a:gd name="T35" fmla="*/ 2 h 5"/>
                  <a:gd name="T36" fmla="*/ 0 w 8"/>
                  <a:gd name="T37" fmla="*/ 2 h 5"/>
                  <a:gd name="T38" fmla="*/ 0 w 8"/>
                  <a:gd name="T39" fmla="*/ 2 h 5"/>
                  <a:gd name="T40" fmla="*/ 3 w 8"/>
                  <a:gd name="T41" fmla="*/ 5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5"/>
                  <a:gd name="T65" fmla="*/ 8 w 8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5">
                    <a:moveTo>
                      <a:pt x="3" y="5"/>
                    </a:moveTo>
                    <a:lnTo>
                      <a:pt x="3" y="5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84" name="Freeform 4588"/>
              <p:cNvSpPr>
                <a:spLocks/>
              </p:cNvSpPr>
              <p:nvPr/>
            </p:nvSpPr>
            <p:spPr bwMode="auto">
              <a:xfrm>
                <a:off x="2268" y="3494"/>
                <a:ext cx="16" cy="29"/>
              </a:xfrm>
              <a:custGeom>
                <a:avLst/>
                <a:gdLst>
                  <a:gd name="T0" fmla="*/ 6 w 16"/>
                  <a:gd name="T1" fmla="*/ 29 h 29"/>
                  <a:gd name="T2" fmla="*/ 6 w 16"/>
                  <a:gd name="T3" fmla="*/ 29 h 29"/>
                  <a:gd name="T4" fmla="*/ 6 w 16"/>
                  <a:gd name="T5" fmla="*/ 26 h 29"/>
                  <a:gd name="T6" fmla="*/ 6 w 16"/>
                  <a:gd name="T7" fmla="*/ 21 h 29"/>
                  <a:gd name="T8" fmla="*/ 8 w 16"/>
                  <a:gd name="T9" fmla="*/ 18 h 29"/>
                  <a:gd name="T10" fmla="*/ 8 w 16"/>
                  <a:gd name="T11" fmla="*/ 16 h 29"/>
                  <a:gd name="T12" fmla="*/ 11 w 16"/>
                  <a:gd name="T13" fmla="*/ 11 h 29"/>
                  <a:gd name="T14" fmla="*/ 13 w 16"/>
                  <a:gd name="T15" fmla="*/ 8 h 29"/>
                  <a:gd name="T16" fmla="*/ 13 w 16"/>
                  <a:gd name="T17" fmla="*/ 5 h 29"/>
                  <a:gd name="T18" fmla="*/ 16 w 16"/>
                  <a:gd name="T19" fmla="*/ 3 h 29"/>
                  <a:gd name="T20" fmla="*/ 13 w 16"/>
                  <a:gd name="T21" fmla="*/ 0 h 29"/>
                  <a:gd name="T22" fmla="*/ 11 w 16"/>
                  <a:gd name="T23" fmla="*/ 3 h 29"/>
                  <a:gd name="T24" fmla="*/ 11 w 16"/>
                  <a:gd name="T25" fmla="*/ 5 h 29"/>
                  <a:gd name="T26" fmla="*/ 8 w 16"/>
                  <a:gd name="T27" fmla="*/ 11 h 29"/>
                  <a:gd name="T28" fmla="*/ 6 w 16"/>
                  <a:gd name="T29" fmla="*/ 13 h 29"/>
                  <a:gd name="T30" fmla="*/ 3 w 16"/>
                  <a:gd name="T31" fmla="*/ 18 h 29"/>
                  <a:gd name="T32" fmla="*/ 3 w 16"/>
                  <a:gd name="T33" fmla="*/ 21 h 29"/>
                  <a:gd name="T34" fmla="*/ 0 w 16"/>
                  <a:gd name="T35" fmla="*/ 26 h 29"/>
                  <a:gd name="T36" fmla="*/ 0 w 16"/>
                  <a:gd name="T37" fmla="*/ 29 h 29"/>
                  <a:gd name="T38" fmla="*/ 0 w 16"/>
                  <a:gd name="T39" fmla="*/ 29 h 29"/>
                  <a:gd name="T40" fmla="*/ 6 w 16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29"/>
                  <a:gd name="T65" fmla="*/ 16 w 16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29">
                    <a:moveTo>
                      <a:pt x="6" y="29"/>
                    </a:moveTo>
                    <a:lnTo>
                      <a:pt x="6" y="29"/>
                    </a:lnTo>
                    <a:lnTo>
                      <a:pt x="6" y="26"/>
                    </a:lnTo>
                    <a:lnTo>
                      <a:pt x="6" y="21"/>
                    </a:lnTo>
                    <a:lnTo>
                      <a:pt x="8" y="18"/>
                    </a:lnTo>
                    <a:lnTo>
                      <a:pt x="8" y="16"/>
                    </a:lnTo>
                    <a:lnTo>
                      <a:pt x="11" y="11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6" y="3"/>
                    </a:lnTo>
                    <a:lnTo>
                      <a:pt x="13" y="0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8" y="11"/>
                    </a:lnTo>
                    <a:lnTo>
                      <a:pt x="6" y="13"/>
                    </a:lnTo>
                    <a:lnTo>
                      <a:pt x="3" y="18"/>
                    </a:lnTo>
                    <a:lnTo>
                      <a:pt x="3" y="21"/>
                    </a:lnTo>
                    <a:lnTo>
                      <a:pt x="0" y="26"/>
                    </a:lnTo>
                    <a:lnTo>
                      <a:pt x="0" y="29"/>
                    </a:lnTo>
                    <a:lnTo>
                      <a:pt x="6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85" name="Freeform 4589"/>
              <p:cNvSpPr>
                <a:spLocks/>
              </p:cNvSpPr>
              <p:nvPr/>
            </p:nvSpPr>
            <p:spPr bwMode="auto">
              <a:xfrm>
                <a:off x="2268" y="3523"/>
                <a:ext cx="6" cy="29"/>
              </a:xfrm>
              <a:custGeom>
                <a:avLst/>
                <a:gdLst>
                  <a:gd name="T0" fmla="*/ 6 w 6"/>
                  <a:gd name="T1" fmla="*/ 26 h 29"/>
                  <a:gd name="T2" fmla="*/ 6 w 6"/>
                  <a:gd name="T3" fmla="*/ 26 h 29"/>
                  <a:gd name="T4" fmla="*/ 3 w 6"/>
                  <a:gd name="T5" fmla="*/ 24 h 29"/>
                  <a:gd name="T6" fmla="*/ 3 w 6"/>
                  <a:gd name="T7" fmla="*/ 21 h 29"/>
                  <a:gd name="T8" fmla="*/ 3 w 6"/>
                  <a:gd name="T9" fmla="*/ 18 h 29"/>
                  <a:gd name="T10" fmla="*/ 3 w 6"/>
                  <a:gd name="T11" fmla="*/ 13 h 29"/>
                  <a:gd name="T12" fmla="*/ 3 w 6"/>
                  <a:gd name="T13" fmla="*/ 10 h 29"/>
                  <a:gd name="T14" fmla="*/ 3 w 6"/>
                  <a:gd name="T15" fmla="*/ 8 h 29"/>
                  <a:gd name="T16" fmla="*/ 3 w 6"/>
                  <a:gd name="T17" fmla="*/ 3 h 29"/>
                  <a:gd name="T18" fmla="*/ 6 w 6"/>
                  <a:gd name="T19" fmla="*/ 0 h 29"/>
                  <a:gd name="T20" fmla="*/ 0 w 6"/>
                  <a:gd name="T21" fmla="*/ 0 h 29"/>
                  <a:gd name="T22" fmla="*/ 0 w 6"/>
                  <a:gd name="T23" fmla="*/ 3 h 29"/>
                  <a:gd name="T24" fmla="*/ 0 w 6"/>
                  <a:gd name="T25" fmla="*/ 8 h 29"/>
                  <a:gd name="T26" fmla="*/ 0 w 6"/>
                  <a:gd name="T27" fmla="*/ 10 h 29"/>
                  <a:gd name="T28" fmla="*/ 0 w 6"/>
                  <a:gd name="T29" fmla="*/ 13 h 29"/>
                  <a:gd name="T30" fmla="*/ 0 w 6"/>
                  <a:gd name="T31" fmla="*/ 18 h 29"/>
                  <a:gd name="T32" fmla="*/ 0 w 6"/>
                  <a:gd name="T33" fmla="*/ 21 h 29"/>
                  <a:gd name="T34" fmla="*/ 0 w 6"/>
                  <a:gd name="T35" fmla="*/ 26 h 29"/>
                  <a:gd name="T36" fmla="*/ 3 w 6"/>
                  <a:gd name="T37" fmla="*/ 29 h 29"/>
                  <a:gd name="T38" fmla="*/ 3 w 6"/>
                  <a:gd name="T39" fmla="*/ 29 h 29"/>
                  <a:gd name="T40" fmla="*/ 6 w 6"/>
                  <a:gd name="T41" fmla="*/ 26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29"/>
                  <a:gd name="T65" fmla="*/ 6 w 6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29">
                    <a:moveTo>
                      <a:pt x="6" y="26"/>
                    </a:moveTo>
                    <a:lnTo>
                      <a:pt x="6" y="26"/>
                    </a:lnTo>
                    <a:lnTo>
                      <a:pt x="3" y="24"/>
                    </a:lnTo>
                    <a:lnTo>
                      <a:pt x="3" y="21"/>
                    </a:lnTo>
                    <a:lnTo>
                      <a:pt x="3" y="18"/>
                    </a:lnTo>
                    <a:lnTo>
                      <a:pt x="3" y="13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3" y="29"/>
                    </a:lnTo>
                    <a:lnTo>
                      <a:pt x="6" y="2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86" name="Freeform 4590"/>
              <p:cNvSpPr>
                <a:spLocks/>
              </p:cNvSpPr>
              <p:nvPr/>
            </p:nvSpPr>
            <p:spPr bwMode="auto">
              <a:xfrm>
                <a:off x="2271" y="3549"/>
                <a:ext cx="18" cy="21"/>
              </a:xfrm>
              <a:custGeom>
                <a:avLst/>
                <a:gdLst>
                  <a:gd name="T0" fmla="*/ 16 w 18"/>
                  <a:gd name="T1" fmla="*/ 18 h 21"/>
                  <a:gd name="T2" fmla="*/ 18 w 18"/>
                  <a:gd name="T3" fmla="*/ 16 h 21"/>
                  <a:gd name="T4" fmla="*/ 16 w 18"/>
                  <a:gd name="T5" fmla="*/ 16 h 21"/>
                  <a:gd name="T6" fmla="*/ 13 w 18"/>
                  <a:gd name="T7" fmla="*/ 13 h 21"/>
                  <a:gd name="T8" fmla="*/ 10 w 18"/>
                  <a:gd name="T9" fmla="*/ 13 h 21"/>
                  <a:gd name="T10" fmla="*/ 8 w 18"/>
                  <a:gd name="T11" fmla="*/ 11 h 21"/>
                  <a:gd name="T12" fmla="*/ 5 w 18"/>
                  <a:gd name="T13" fmla="*/ 8 h 21"/>
                  <a:gd name="T14" fmla="*/ 5 w 18"/>
                  <a:gd name="T15" fmla="*/ 5 h 21"/>
                  <a:gd name="T16" fmla="*/ 3 w 18"/>
                  <a:gd name="T17" fmla="*/ 3 h 21"/>
                  <a:gd name="T18" fmla="*/ 3 w 18"/>
                  <a:gd name="T19" fmla="*/ 0 h 21"/>
                  <a:gd name="T20" fmla="*/ 0 w 18"/>
                  <a:gd name="T21" fmla="*/ 3 h 21"/>
                  <a:gd name="T22" fmla="*/ 0 w 18"/>
                  <a:gd name="T23" fmla="*/ 5 h 21"/>
                  <a:gd name="T24" fmla="*/ 3 w 18"/>
                  <a:gd name="T25" fmla="*/ 8 h 21"/>
                  <a:gd name="T26" fmla="*/ 3 w 18"/>
                  <a:gd name="T27" fmla="*/ 11 h 21"/>
                  <a:gd name="T28" fmla="*/ 5 w 18"/>
                  <a:gd name="T29" fmla="*/ 13 h 21"/>
                  <a:gd name="T30" fmla="*/ 8 w 18"/>
                  <a:gd name="T31" fmla="*/ 16 h 21"/>
                  <a:gd name="T32" fmla="*/ 10 w 18"/>
                  <a:gd name="T33" fmla="*/ 16 h 21"/>
                  <a:gd name="T34" fmla="*/ 13 w 18"/>
                  <a:gd name="T35" fmla="*/ 18 h 21"/>
                  <a:gd name="T36" fmla="*/ 16 w 18"/>
                  <a:gd name="T37" fmla="*/ 21 h 21"/>
                  <a:gd name="T38" fmla="*/ 18 w 18"/>
                  <a:gd name="T39" fmla="*/ 21 h 21"/>
                  <a:gd name="T40" fmla="*/ 16 w 18"/>
                  <a:gd name="T41" fmla="*/ 21 h 21"/>
                  <a:gd name="T42" fmla="*/ 16 w 18"/>
                  <a:gd name="T43" fmla="*/ 21 h 21"/>
                  <a:gd name="T44" fmla="*/ 18 w 18"/>
                  <a:gd name="T45" fmla="*/ 21 h 21"/>
                  <a:gd name="T46" fmla="*/ 16 w 18"/>
                  <a:gd name="T47" fmla="*/ 18 h 2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8"/>
                  <a:gd name="T73" fmla="*/ 0 h 21"/>
                  <a:gd name="T74" fmla="*/ 18 w 18"/>
                  <a:gd name="T75" fmla="*/ 21 h 21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8" h="21">
                    <a:moveTo>
                      <a:pt x="16" y="18"/>
                    </a:moveTo>
                    <a:lnTo>
                      <a:pt x="18" y="16"/>
                    </a:lnTo>
                    <a:lnTo>
                      <a:pt x="16" y="16"/>
                    </a:lnTo>
                    <a:lnTo>
                      <a:pt x="13" y="13"/>
                    </a:lnTo>
                    <a:lnTo>
                      <a:pt x="10" y="13"/>
                    </a:lnTo>
                    <a:lnTo>
                      <a:pt x="8" y="11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3" y="11"/>
                    </a:lnTo>
                    <a:lnTo>
                      <a:pt x="5" y="13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3" y="18"/>
                    </a:lnTo>
                    <a:lnTo>
                      <a:pt x="16" y="21"/>
                    </a:lnTo>
                    <a:lnTo>
                      <a:pt x="18" y="21"/>
                    </a:lnTo>
                    <a:lnTo>
                      <a:pt x="16" y="21"/>
                    </a:lnTo>
                    <a:lnTo>
                      <a:pt x="18" y="21"/>
                    </a:lnTo>
                    <a:lnTo>
                      <a:pt x="16" y="1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87" name="Freeform 4591"/>
              <p:cNvSpPr>
                <a:spLocks/>
              </p:cNvSpPr>
              <p:nvPr/>
            </p:nvSpPr>
            <p:spPr bwMode="auto">
              <a:xfrm>
                <a:off x="2064" y="3455"/>
                <a:ext cx="128" cy="34"/>
              </a:xfrm>
              <a:custGeom>
                <a:avLst/>
                <a:gdLst>
                  <a:gd name="T0" fmla="*/ 0 w 128"/>
                  <a:gd name="T1" fmla="*/ 5 h 34"/>
                  <a:gd name="T2" fmla="*/ 0 w 128"/>
                  <a:gd name="T3" fmla="*/ 16 h 34"/>
                  <a:gd name="T4" fmla="*/ 3 w 128"/>
                  <a:gd name="T5" fmla="*/ 26 h 34"/>
                  <a:gd name="T6" fmla="*/ 3 w 128"/>
                  <a:gd name="T7" fmla="*/ 29 h 34"/>
                  <a:gd name="T8" fmla="*/ 6 w 128"/>
                  <a:gd name="T9" fmla="*/ 31 h 34"/>
                  <a:gd name="T10" fmla="*/ 34 w 128"/>
                  <a:gd name="T11" fmla="*/ 34 h 34"/>
                  <a:gd name="T12" fmla="*/ 63 w 128"/>
                  <a:gd name="T13" fmla="*/ 34 h 34"/>
                  <a:gd name="T14" fmla="*/ 94 w 128"/>
                  <a:gd name="T15" fmla="*/ 34 h 34"/>
                  <a:gd name="T16" fmla="*/ 108 w 128"/>
                  <a:gd name="T17" fmla="*/ 34 h 34"/>
                  <a:gd name="T18" fmla="*/ 115 w 128"/>
                  <a:gd name="T19" fmla="*/ 34 h 34"/>
                  <a:gd name="T20" fmla="*/ 121 w 128"/>
                  <a:gd name="T21" fmla="*/ 31 h 34"/>
                  <a:gd name="T22" fmla="*/ 126 w 128"/>
                  <a:gd name="T23" fmla="*/ 26 h 34"/>
                  <a:gd name="T24" fmla="*/ 128 w 128"/>
                  <a:gd name="T25" fmla="*/ 18 h 34"/>
                  <a:gd name="T26" fmla="*/ 128 w 128"/>
                  <a:gd name="T27" fmla="*/ 10 h 34"/>
                  <a:gd name="T28" fmla="*/ 128 w 128"/>
                  <a:gd name="T29" fmla="*/ 5 h 34"/>
                  <a:gd name="T30" fmla="*/ 126 w 128"/>
                  <a:gd name="T31" fmla="*/ 2 h 34"/>
                  <a:gd name="T32" fmla="*/ 118 w 128"/>
                  <a:gd name="T33" fmla="*/ 0 h 34"/>
                  <a:gd name="T34" fmla="*/ 113 w 128"/>
                  <a:gd name="T35" fmla="*/ 0 h 34"/>
                  <a:gd name="T36" fmla="*/ 108 w 128"/>
                  <a:gd name="T37" fmla="*/ 0 h 34"/>
                  <a:gd name="T38" fmla="*/ 102 w 128"/>
                  <a:gd name="T39" fmla="*/ 0 h 34"/>
                  <a:gd name="T40" fmla="*/ 89 w 128"/>
                  <a:gd name="T41" fmla="*/ 0 h 34"/>
                  <a:gd name="T42" fmla="*/ 71 w 128"/>
                  <a:gd name="T43" fmla="*/ 2 h 34"/>
                  <a:gd name="T44" fmla="*/ 53 w 128"/>
                  <a:gd name="T45" fmla="*/ 2 h 34"/>
                  <a:gd name="T46" fmla="*/ 32 w 128"/>
                  <a:gd name="T47" fmla="*/ 2 h 34"/>
                  <a:gd name="T48" fmla="*/ 16 w 128"/>
                  <a:gd name="T49" fmla="*/ 5 h 34"/>
                  <a:gd name="T50" fmla="*/ 6 w 128"/>
                  <a:gd name="T51" fmla="*/ 5 h 34"/>
                  <a:gd name="T52" fmla="*/ 0 w 128"/>
                  <a:gd name="T53" fmla="*/ 5 h 34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128"/>
                  <a:gd name="T82" fmla="*/ 0 h 34"/>
                  <a:gd name="T83" fmla="*/ 128 w 128"/>
                  <a:gd name="T84" fmla="*/ 34 h 34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128" h="34">
                    <a:moveTo>
                      <a:pt x="0" y="5"/>
                    </a:moveTo>
                    <a:lnTo>
                      <a:pt x="0" y="16"/>
                    </a:lnTo>
                    <a:lnTo>
                      <a:pt x="3" y="26"/>
                    </a:lnTo>
                    <a:lnTo>
                      <a:pt x="3" y="29"/>
                    </a:lnTo>
                    <a:lnTo>
                      <a:pt x="6" y="31"/>
                    </a:lnTo>
                    <a:lnTo>
                      <a:pt x="34" y="34"/>
                    </a:lnTo>
                    <a:lnTo>
                      <a:pt x="63" y="34"/>
                    </a:lnTo>
                    <a:lnTo>
                      <a:pt x="94" y="34"/>
                    </a:lnTo>
                    <a:lnTo>
                      <a:pt x="108" y="34"/>
                    </a:lnTo>
                    <a:lnTo>
                      <a:pt x="115" y="34"/>
                    </a:lnTo>
                    <a:lnTo>
                      <a:pt x="121" y="31"/>
                    </a:lnTo>
                    <a:lnTo>
                      <a:pt x="126" y="26"/>
                    </a:lnTo>
                    <a:lnTo>
                      <a:pt x="128" y="18"/>
                    </a:lnTo>
                    <a:lnTo>
                      <a:pt x="128" y="10"/>
                    </a:lnTo>
                    <a:lnTo>
                      <a:pt x="128" y="5"/>
                    </a:lnTo>
                    <a:lnTo>
                      <a:pt x="126" y="2"/>
                    </a:lnTo>
                    <a:lnTo>
                      <a:pt x="118" y="0"/>
                    </a:lnTo>
                    <a:lnTo>
                      <a:pt x="113" y="0"/>
                    </a:lnTo>
                    <a:lnTo>
                      <a:pt x="108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71" y="2"/>
                    </a:lnTo>
                    <a:lnTo>
                      <a:pt x="53" y="2"/>
                    </a:lnTo>
                    <a:lnTo>
                      <a:pt x="32" y="2"/>
                    </a:lnTo>
                    <a:lnTo>
                      <a:pt x="16" y="5"/>
                    </a:lnTo>
                    <a:lnTo>
                      <a:pt x="6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88" name="Freeform 4592"/>
              <p:cNvSpPr>
                <a:spLocks/>
              </p:cNvSpPr>
              <p:nvPr/>
            </p:nvSpPr>
            <p:spPr bwMode="auto">
              <a:xfrm>
                <a:off x="2064" y="3460"/>
                <a:ext cx="3" cy="21"/>
              </a:xfrm>
              <a:custGeom>
                <a:avLst/>
                <a:gdLst>
                  <a:gd name="T0" fmla="*/ 3 w 3"/>
                  <a:gd name="T1" fmla="*/ 21 h 21"/>
                  <a:gd name="T2" fmla="*/ 3 w 3"/>
                  <a:gd name="T3" fmla="*/ 21 h 21"/>
                  <a:gd name="T4" fmla="*/ 3 w 3"/>
                  <a:gd name="T5" fmla="*/ 18 h 21"/>
                  <a:gd name="T6" fmla="*/ 3 w 3"/>
                  <a:gd name="T7" fmla="*/ 16 h 21"/>
                  <a:gd name="T8" fmla="*/ 3 w 3"/>
                  <a:gd name="T9" fmla="*/ 13 h 21"/>
                  <a:gd name="T10" fmla="*/ 3 w 3"/>
                  <a:gd name="T11" fmla="*/ 11 h 21"/>
                  <a:gd name="T12" fmla="*/ 3 w 3"/>
                  <a:gd name="T13" fmla="*/ 8 h 21"/>
                  <a:gd name="T14" fmla="*/ 3 w 3"/>
                  <a:gd name="T15" fmla="*/ 5 h 21"/>
                  <a:gd name="T16" fmla="*/ 3 w 3"/>
                  <a:gd name="T17" fmla="*/ 3 h 21"/>
                  <a:gd name="T18" fmla="*/ 3 w 3"/>
                  <a:gd name="T19" fmla="*/ 0 h 21"/>
                  <a:gd name="T20" fmla="*/ 0 w 3"/>
                  <a:gd name="T21" fmla="*/ 0 h 21"/>
                  <a:gd name="T22" fmla="*/ 0 w 3"/>
                  <a:gd name="T23" fmla="*/ 3 h 21"/>
                  <a:gd name="T24" fmla="*/ 0 w 3"/>
                  <a:gd name="T25" fmla="*/ 5 h 21"/>
                  <a:gd name="T26" fmla="*/ 0 w 3"/>
                  <a:gd name="T27" fmla="*/ 8 h 21"/>
                  <a:gd name="T28" fmla="*/ 0 w 3"/>
                  <a:gd name="T29" fmla="*/ 11 h 21"/>
                  <a:gd name="T30" fmla="*/ 0 w 3"/>
                  <a:gd name="T31" fmla="*/ 13 h 21"/>
                  <a:gd name="T32" fmla="*/ 0 w 3"/>
                  <a:gd name="T33" fmla="*/ 16 h 21"/>
                  <a:gd name="T34" fmla="*/ 0 w 3"/>
                  <a:gd name="T35" fmla="*/ 18 h 21"/>
                  <a:gd name="T36" fmla="*/ 0 w 3"/>
                  <a:gd name="T37" fmla="*/ 21 h 21"/>
                  <a:gd name="T38" fmla="*/ 0 w 3"/>
                  <a:gd name="T39" fmla="*/ 21 h 21"/>
                  <a:gd name="T40" fmla="*/ 3 w 3"/>
                  <a:gd name="T41" fmla="*/ 21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"/>
                  <a:gd name="T64" fmla="*/ 0 h 21"/>
                  <a:gd name="T65" fmla="*/ 3 w 3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" h="21">
                    <a:moveTo>
                      <a:pt x="3" y="21"/>
                    </a:moveTo>
                    <a:lnTo>
                      <a:pt x="3" y="21"/>
                    </a:lnTo>
                    <a:lnTo>
                      <a:pt x="3" y="18"/>
                    </a:lnTo>
                    <a:lnTo>
                      <a:pt x="3" y="16"/>
                    </a:lnTo>
                    <a:lnTo>
                      <a:pt x="3" y="13"/>
                    </a:lnTo>
                    <a:lnTo>
                      <a:pt x="3" y="11"/>
                    </a:lnTo>
                    <a:lnTo>
                      <a:pt x="3" y="8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3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89" name="Freeform 4593"/>
              <p:cNvSpPr>
                <a:spLocks/>
              </p:cNvSpPr>
              <p:nvPr/>
            </p:nvSpPr>
            <p:spPr bwMode="auto">
              <a:xfrm>
                <a:off x="2064" y="3481"/>
                <a:ext cx="6" cy="8"/>
              </a:xfrm>
              <a:custGeom>
                <a:avLst/>
                <a:gdLst>
                  <a:gd name="T0" fmla="*/ 6 w 6"/>
                  <a:gd name="T1" fmla="*/ 3 h 8"/>
                  <a:gd name="T2" fmla="*/ 6 w 6"/>
                  <a:gd name="T3" fmla="*/ 3 h 8"/>
                  <a:gd name="T4" fmla="*/ 6 w 6"/>
                  <a:gd name="T5" fmla="*/ 3 h 8"/>
                  <a:gd name="T6" fmla="*/ 6 w 6"/>
                  <a:gd name="T7" fmla="*/ 3 h 8"/>
                  <a:gd name="T8" fmla="*/ 6 w 6"/>
                  <a:gd name="T9" fmla="*/ 3 h 8"/>
                  <a:gd name="T10" fmla="*/ 6 w 6"/>
                  <a:gd name="T11" fmla="*/ 3 h 8"/>
                  <a:gd name="T12" fmla="*/ 3 w 6"/>
                  <a:gd name="T13" fmla="*/ 3 h 8"/>
                  <a:gd name="T14" fmla="*/ 3 w 6"/>
                  <a:gd name="T15" fmla="*/ 0 h 8"/>
                  <a:gd name="T16" fmla="*/ 3 w 6"/>
                  <a:gd name="T17" fmla="*/ 0 h 8"/>
                  <a:gd name="T18" fmla="*/ 3 w 6"/>
                  <a:gd name="T19" fmla="*/ 0 h 8"/>
                  <a:gd name="T20" fmla="*/ 0 w 6"/>
                  <a:gd name="T21" fmla="*/ 0 h 8"/>
                  <a:gd name="T22" fmla="*/ 0 w 6"/>
                  <a:gd name="T23" fmla="*/ 0 h 8"/>
                  <a:gd name="T24" fmla="*/ 0 w 6"/>
                  <a:gd name="T25" fmla="*/ 3 h 8"/>
                  <a:gd name="T26" fmla="*/ 0 w 6"/>
                  <a:gd name="T27" fmla="*/ 3 h 8"/>
                  <a:gd name="T28" fmla="*/ 0 w 6"/>
                  <a:gd name="T29" fmla="*/ 3 h 8"/>
                  <a:gd name="T30" fmla="*/ 0 w 6"/>
                  <a:gd name="T31" fmla="*/ 5 h 8"/>
                  <a:gd name="T32" fmla="*/ 3 w 6"/>
                  <a:gd name="T33" fmla="*/ 5 h 8"/>
                  <a:gd name="T34" fmla="*/ 3 w 6"/>
                  <a:gd name="T35" fmla="*/ 8 h 8"/>
                  <a:gd name="T36" fmla="*/ 6 w 6"/>
                  <a:gd name="T37" fmla="*/ 8 h 8"/>
                  <a:gd name="T38" fmla="*/ 6 w 6"/>
                  <a:gd name="T39" fmla="*/ 8 h 8"/>
                  <a:gd name="T40" fmla="*/ 6 w 6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8"/>
                  <a:gd name="T65" fmla="*/ 6 w 6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8">
                    <a:moveTo>
                      <a:pt x="6" y="3"/>
                    </a:moveTo>
                    <a:lnTo>
                      <a:pt x="6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6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90" name="Freeform 4594"/>
              <p:cNvSpPr>
                <a:spLocks/>
              </p:cNvSpPr>
              <p:nvPr/>
            </p:nvSpPr>
            <p:spPr bwMode="auto">
              <a:xfrm>
                <a:off x="2070" y="3484"/>
                <a:ext cx="57" cy="5"/>
              </a:xfrm>
              <a:custGeom>
                <a:avLst/>
                <a:gdLst>
                  <a:gd name="T0" fmla="*/ 57 w 57"/>
                  <a:gd name="T1" fmla="*/ 2 h 5"/>
                  <a:gd name="T2" fmla="*/ 57 w 57"/>
                  <a:gd name="T3" fmla="*/ 2 h 5"/>
                  <a:gd name="T4" fmla="*/ 49 w 57"/>
                  <a:gd name="T5" fmla="*/ 2 h 5"/>
                  <a:gd name="T6" fmla="*/ 41 w 57"/>
                  <a:gd name="T7" fmla="*/ 2 h 5"/>
                  <a:gd name="T8" fmla="*/ 36 w 57"/>
                  <a:gd name="T9" fmla="*/ 2 h 5"/>
                  <a:gd name="T10" fmla="*/ 28 w 57"/>
                  <a:gd name="T11" fmla="*/ 2 h 5"/>
                  <a:gd name="T12" fmla="*/ 20 w 57"/>
                  <a:gd name="T13" fmla="*/ 2 h 5"/>
                  <a:gd name="T14" fmla="*/ 13 w 57"/>
                  <a:gd name="T15" fmla="*/ 2 h 5"/>
                  <a:gd name="T16" fmla="*/ 7 w 57"/>
                  <a:gd name="T17" fmla="*/ 2 h 5"/>
                  <a:gd name="T18" fmla="*/ 0 w 57"/>
                  <a:gd name="T19" fmla="*/ 0 h 5"/>
                  <a:gd name="T20" fmla="*/ 0 w 57"/>
                  <a:gd name="T21" fmla="*/ 5 h 5"/>
                  <a:gd name="T22" fmla="*/ 7 w 57"/>
                  <a:gd name="T23" fmla="*/ 5 h 5"/>
                  <a:gd name="T24" fmla="*/ 13 w 57"/>
                  <a:gd name="T25" fmla="*/ 5 h 5"/>
                  <a:gd name="T26" fmla="*/ 20 w 57"/>
                  <a:gd name="T27" fmla="*/ 5 h 5"/>
                  <a:gd name="T28" fmla="*/ 28 w 57"/>
                  <a:gd name="T29" fmla="*/ 5 h 5"/>
                  <a:gd name="T30" fmla="*/ 36 w 57"/>
                  <a:gd name="T31" fmla="*/ 5 h 5"/>
                  <a:gd name="T32" fmla="*/ 41 w 57"/>
                  <a:gd name="T33" fmla="*/ 5 h 5"/>
                  <a:gd name="T34" fmla="*/ 49 w 57"/>
                  <a:gd name="T35" fmla="*/ 5 h 5"/>
                  <a:gd name="T36" fmla="*/ 57 w 57"/>
                  <a:gd name="T37" fmla="*/ 5 h 5"/>
                  <a:gd name="T38" fmla="*/ 57 w 57"/>
                  <a:gd name="T39" fmla="*/ 5 h 5"/>
                  <a:gd name="T40" fmla="*/ 57 w 57"/>
                  <a:gd name="T41" fmla="*/ 2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7"/>
                  <a:gd name="T64" fmla="*/ 0 h 5"/>
                  <a:gd name="T65" fmla="*/ 57 w 57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7" h="5">
                    <a:moveTo>
                      <a:pt x="57" y="2"/>
                    </a:moveTo>
                    <a:lnTo>
                      <a:pt x="57" y="2"/>
                    </a:lnTo>
                    <a:lnTo>
                      <a:pt x="49" y="2"/>
                    </a:lnTo>
                    <a:lnTo>
                      <a:pt x="41" y="2"/>
                    </a:lnTo>
                    <a:lnTo>
                      <a:pt x="36" y="2"/>
                    </a:lnTo>
                    <a:lnTo>
                      <a:pt x="28" y="2"/>
                    </a:lnTo>
                    <a:lnTo>
                      <a:pt x="20" y="2"/>
                    </a:lnTo>
                    <a:lnTo>
                      <a:pt x="13" y="2"/>
                    </a:lnTo>
                    <a:lnTo>
                      <a:pt x="7" y="2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7" y="5"/>
                    </a:lnTo>
                    <a:lnTo>
                      <a:pt x="13" y="5"/>
                    </a:lnTo>
                    <a:lnTo>
                      <a:pt x="20" y="5"/>
                    </a:lnTo>
                    <a:lnTo>
                      <a:pt x="28" y="5"/>
                    </a:lnTo>
                    <a:lnTo>
                      <a:pt x="36" y="5"/>
                    </a:lnTo>
                    <a:lnTo>
                      <a:pt x="41" y="5"/>
                    </a:lnTo>
                    <a:lnTo>
                      <a:pt x="49" y="5"/>
                    </a:lnTo>
                    <a:lnTo>
                      <a:pt x="57" y="5"/>
                    </a:lnTo>
                    <a:lnTo>
                      <a:pt x="57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91" name="Freeform 4595"/>
              <p:cNvSpPr>
                <a:spLocks/>
              </p:cNvSpPr>
              <p:nvPr/>
            </p:nvSpPr>
            <p:spPr bwMode="auto">
              <a:xfrm>
                <a:off x="2127" y="3486"/>
                <a:ext cx="31" cy="6"/>
              </a:xfrm>
              <a:custGeom>
                <a:avLst/>
                <a:gdLst>
                  <a:gd name="T0" fmla="*/ 31 w 31"/>
                  <a:gd name="T1" fmla="*/ 3 h 6"/>
                  <a:gd name="T2" fmla="*/ 31 w 31"/>
                  <a:gd name="T3" fmla="*/ 3 h 6"/>
                  <a:gd name="T4" fmla="*/ 29 w 31"/>
                  <a:gd name="T5" fmla="*/ 3 h 6"/>
                  <a:gd name="T6" fmla="*/ 24 w 31"/>
                  <a:gd name="T7" fmla="*/ 0 h 6"/>
                  <a:gd name="T8" fmla="*/ 21 w 31"/>
                  <a:gd name="T9" fmla="*/ 0 h 6"/>
                  <a:gd name="T10" fmla="*/ 16 w 31"/>
                  <a:gd name="T11" fmla="*/ 0 h 6"/>
                  <a:gd name="T12" fmla="*/ 13 w 31"/>
                  <a:gd name="T13" fmla="*/ 0 h 6"/>
                  <a:gd name="T14" fmla="*/ 8 w 31"/>
                  <a:gd name="T15" fmla="*/ 0 h 6"/>
                  <a:gd name="T16" fmla="*/ 5 w 31"/>
                  <a:gd name="T17" fmla="*/ 0 h 6"/>
                  <a:gd name="T18" fmla="*/ 0 w 31"/>
                  <a:gd name="T19" fmla="*/ 0 h 6"/>
                  <a:gd name="T20" fmla="*/ 0 w 31"/>
                  <a:gd name="T21" fmla="*/ 3 h 6"/>
                  <a:gd name="T22" fmla="*/ 5 w 31"/>
                  <a:gd name="T23" fmla="*/ 3 h 6"/>
                  <a:gd name="T24" fmla="*/ 8 w 31"/>
                  <a:gd name="T25" fmla="*/ 3 h 6"/>
                  <a:gd name="T26" fmla="*/ 13 w 31"/>
                  <a:gd name="T27" fmla="*/ 3 h 6"/>
                  <a:gd name="T28" fmla="*/ 16 w 31"/>
                  <a:gd name="T29" fmla="*/ 6 h 6"/>
                  <a:gd name="T30" fmla="*/ 21 w 31"/>
                  <a:gd name="T31" fmla="*/ 6 h 6"/>
                  <a:gd name="T32" fmla="*/ 24 w 31"/>
                  <a:gd name="T33" fmla="*/ 6 h 6"/>
                  <a:gd name="T34" fmla="*/ 29 w 31"/>
                  <a:gd name="T35" fmla="*/ 6 h 6"/>
                  <a:gd name="T36" fmla="*/ 31 w 31"/>
                  <a:gd name="T37" fmla="*/ 6 h 6"/>
                  <a:gd name="T38" fmla="*/ 31 w 31"/>
                  <a:gd name="T39" fmla="*/ 6 h 6"/>
                  <a:gd name="T40" fmla="*/ 31 w 31"/>
                  <a:gd name="T41" fmla="*/ 3 h 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1"/>
                  <a:gd name="T64" fmla="*/ 0 h 6"/>
                  <a:gd name="T65" fmla="*/ 31 w 31"/>
                  <a:gd name="T66" fmla="*/ 6 h 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1" h="6">
                    <a:moveTo>
                      <a:pt x="31" y="3"/>
                    </a:moveTo>
                    <a:lnTo>
                      <a:pt x="31" y="3"/>
                    </a:lnTo>
                    <a:lnTo>
                      <a:pt x="29" y="3"/>
                    </a:lnTo>
                    <a:lnTo>
                      <a:pt x="24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5" y="3"/>
                    </a:lnTo>
                    <a:lnTo>
                      <a:pt x="8" y="3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21" y="6"/>
                    </a:lnTo>
                    <a:lnTo>
                      <a:pt x="24" y="6"/>
                    </a:lnTo>
                    <a:lnTo>
                      <a:pt x="29" y="6"/>
                    </a:lnTo>
                    <a:lnTo>
                      <a:pt x="31" y="6"/>
                    </a:lnTo>
                    <a:lnTo>
                      <a:pt x="31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92" name="Freeform 4596"/>
              <p:cNvSpPr>
                <a:spLocks/>
              </p:cNvSpPr>
              <p:nvPr/>
            </p:nvSpPr>
            <p:spPr bwMode="auto">
              <a:xfrm>
                <a:off x="2158" y="3484"/>
                <a:ext cx="29" cy="8"/>
              </a:xfrm>
              <a:custGeom>
                <a:avLst/>
                <a:gdLst>
                  <a:gd name="T0" fmla="*/ 27 w 29"/>
                  <a:gd name="T1" fmla="*/ 0 h 8"/>
                  <a:gd name="T2" fmla="*/ 27 w 29"/>
                  <a:gd name="T3" fmla="*/ 0 h 8"/>
                  <a:gd name="T4" fmla="*/ 24 w 29"/>
                  <a:gd name="T5" fmla="*/ 2 h 8"/>
                  <a:gd name="T6" fmla="*/ 21 w 29"/>
                  <a:gd name="T7" fmla="*/ 2 h 8"/>
                  <a:gd name="T8" fmla="*/ 19 w 29"/>
                  <a:gd name="T9" fmla="*/ 5 h 8"/>
                  <a:gd name="T10" fmla="*/ 16 w 29"/>
                  <a:gd name="T11" fmla="*/ 5 h 8"/>
                  <a:gd name="T12" fmla="*/ 11 w 29"/>
                  <a:gd name="T13" fmla="*/ 5 h 8"/>
                  <a:gd name="T14" fmla="*/ 8 w 29"/>
                  <a:gd name="T15" fmla="*/ 5 h 8"/>
                  <a:gd name="T16" fmla="*/ 6 w 29"/>
                  <a:gd name="T17" fmla="*/ 5 h 8"/>
                  <a:gd name="T18" fmla="*/ 0 w 29"/>
                  <a:gd name="T19" fmla="*/ 5 h 8"/>
                  <a:gd name="T20" fmla="*/ 0 w 29"/>
                  <a:gd name="T21" fmla="*/ 8 h 8"/>
                  <a:gd name="T22" fmla="*/ 6 w 29"/>
                  <a:gd name="T23" fmla="*/ 8 h 8"/>
                  <a:gd name="T24" fmla="*/ 8 w 29"/>
                  <a:gd name="T25" fmla="*/ 8 h 8"/>
                  <a:gd name="T26" fmla="*/ 11 w 29"/>
                  <a:gd name="T27" fmla="*/ 8 h 8"/>
                  <a:gd name="T28" fmla="*/ 16 w 29"/>
                  <a:gd name="T29" fmla="*/ 8 h 8"/>
                  <a:gd name="T30" fmla="*/ 19 w 29"/>
                  <a:gd name="T31" fmla="*/ 8 h 8"/>
                  <a:gd name="T32" fmla="*/ 21 w 29"/>
                  <a:gd name="T33" fmla="*/ 8 h 8"/>
                  <a:gd name="T34" fmla="*/ 24 w 29"/>
                  <a:gd name="T35" fmla="*/ 5 h 8"/>
                  <a:gd name="T36" fmla="*/ 29 w 29"/>
                  <a:gd name="T37" fmla="*/ 2 h 8"/>
                  <a:gd name="T38" fmla="*/ 29 w 29"/>
                  <a:gd name="T39" fmla="*/ 2 h 8"/>
                  <a:gd name="T40" fmla="*/ 27 w 29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8"/>
                  <a:gd name="T65" fmla="*/ 29 w 29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8">
                    <a:moveTo>
                      <a:pt x="27" y="0"/>
                    </a:moveTo>
                    <a:lnTo>
                      <a:pt x="27" y="0"/>
                    </a:lnTo>
                    <a:lnTo>
                      <a:pt x="24" y="2"/>
                    </a:lnTo>
                    <a:lnTo>
                      <a:pt x="21" y="2"/>
                    </a:lnTo>
                    <a:lnTo>
                      <a:pt x="19" y="5"/>
                    </a:lnTo>
                    <a:lnTo>
                      <a:pt x="16" y="5"/>
                    </a:lnTo>
                    <a:lnTo>
                      <a:pt x="11" y="5"/>
                    </a:lnTo>
                    <a:lnTo>
                      <a:pt x="8" y="5"/>
                    </a:lnTo>
                    <a:lnTo>
                      <a:pt x="6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6" y="8"/>
                    </a:lnTo>
                    <a:lnTo>
                      <a:pt x="19" y="8"/>
                    </a:lnTo>
                    <a:lnTo>
                      <a:pt x="21" y="8"/>
                    </a:lnTo>
                    <a:lnTo>
                      <a:pt x="24" y="5"/>
                    </a:lnTo>
                    <a:lnTo>
                      <a:pt x="29" y="2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93" name="Freeform 4597"/>
              <p:cNvSpPr>
                <a:spLocks/>
              </p:cNvSpPr>
              <p:nvPr/>
            </p:nvSpPr>
            <p:spPr bwMode="auto">
              <a:xfrm>
                <a:off x="2185" y="3457"/>
                <a:ext cx="10" cy="29"/>
              </a:xfrm>
              <a:custGeom>
                <a:avLst/>
                <a:gdLst>
                  <a:gd name="T0" fmla="*/ 5 w 10"/>
                  <a:gd name="T1" fmla="*/ 3 h 29"/>
                  <a:gd name="T2" fmla="*/ 5 w 10"/>
                  <a:gd name="T3" fmla="*/ 3 h 29"/>
                  <a:gd name="T4" fmla="*/ 5 w 10"/>
                  <a:gd name="T5" fmla="*/ 3 h 29"/>
                  <a:gd name="T6" fmla="*/ 5 w 10"/>
                  <a:gd name="T7" fmla="*/ 8 h 29"/>
                  <a:gd name="T8" fmla="*/ 5 w 10"/>
                  <a:gd name="T9" fmla="*/ 11 h 29"/>
                  <a:gd name="T10" fmla="*/ 5 w 10"/>
                  <a:gd name="T11" fmla="*/ 14 h 29"/>
                  <a:gd name="T12" fmla="*/ 5 w 10"/>
                  <a:gd name="T13" fmla="*/ 19 h 29"/>
                  <a:gd name="T14" fmla="*/ 2 w 10"/>
                  <a:gd name="T15" fmla="*/ 21 h 29"/>
                  <a:gd name="T16" fmla="*/ 2 w 10"/>
                  <a:gd name="T17" fmla="*/ 24 h 29"/>
                  <a:gd name="T18" fmla="*/ 0 w 10"/>
                  <a:gd name="T19" fmla="*/ 27 h 29"/>
                  <a:gd name="T20" fmla="*/ 2 w 10"/>
                  <a:gd name="T21" fmla="*/ 29 h 29"/>
                  <a:gd name="T22" fmla="*/ 5 w 10"/>
                  <a:gd name="T23" fmla="*/ 27 h 29"/>
                  <a:gd name="T24" fmla="*/ 5 w 10"/>
                  <a:gd name="T25" fmla="*/ 24 h 29"/>
                  <a:gd name="T26" fmla="*/ 7 w 10"/>
                  <a:gd name="T27" fmla="*/ 19 h 29"/>
                  <a:gd name="T28" fmla="*/ 7 w 10"/>
                  <a:gd name="T29" fmla="*/ 16 h 29"/>
                  <a:gd name="T30" fmla="*/ 10 w 10"/>
                  <a:gd name="T31" fmla="*/ 11 h 29"/>
                  <a:gd name="T32" fmla="*/ 10 w 10"/>
                  <a:gd name="T33" fmla="*/ 8 h 29"/>
                  <a:gd name="T34" fmla="*/ 7 w 10"/>
                  <a:gd name="T35" fmla="*/ 3 h 29"/>
                  <a:gd name="T36" fmla="*/ 7 w 10"/>
                  <a:gd name="T37" fmla="*/ 0 h 29"/>
                  <a:gd name="T38" fmla="*/ 7 w 10"/>
                  <a:gd name="T39" fmla="*/ 0 h 29"/>
                  <a:gd name="T40" fmla="*/ 5 w 10"/>
                  <a:gd name="T41" fmla="*/ 3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"/>
                  <a:gd name="T64" fmla="*/ 0 h 29"/>
                  <a:gd name="T65" fmla="*/ 10 w 10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" h="29">
                    <a:moveTo>
                      <a:pt x="5" y="3"/>
                    </a:moveTo>
                    <a:lnTo>
                      <a:pt x="5" y="3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5" y="14"/>
                    </a:lnTo>
                    <a:lnTo>
                      <a:pt x="5" y="19"/>
                    </a:lnTo>
                    <a:lnTo>
                      <a:pt x="2" y="21"/>
                    </a:lnTo>
                    <a:lnTo>
                      <a:pt x="2" y="24"/>
                    </a:lnTo>
                    <a:lnTo>
                      <a:pt x="0" y="27"/>
                    </a:lnTo>
                    <a:lnTo>
                      <a:pt x="2" y="29"/>
                    </a:lnTo>
                    <a:lnTo>
                      <a:pt x="5" y="27"/>
                    </a:lnTo>
                    <a:lnTo>
                      <a:pt x="5" y="24"/>
                    </a:lnTo>
                    <a:lnTo>
                      <a:pt x="7" y="19"/>
                    </a:lnTo>
                    <a:lnTo>
                      <a:pt x="7" y="16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94" name="Freeform 4598"/>
              <p:cNvSpPr>
                <a:spLocks/>
              </p:cNvSpPr>
              <p:nvPr/>
            </p:nvSpPr>
            <p:spPr bwMode="auto">
              <a:xfrm>
                <a:off x="2172" y="3452"/>
                <a:ext cx="20" cy="8"/>
              </a:xfrm>
              <a:custGeom>
                <a:avLst/>
                <a:gdLst>
                  <a:gd name="T0" fmla="*/ 0 w 20"/>
                  <a:gd name="T1" fmla="*/ 3 h 8"/>
                  <a:gd name="T2" fmla="*/ 0 w 20"/>
                  <a:gd name="T3" fmla="*/ 3 h 8"/>
                  <a:gd name="T4" fmla="*/ 0 w 20"/>
                  <a:gd name="T5" fmla="*/ 3 h 8"/>
                  <a:gd name="T6" fmla="*/ 2 w 20"/>
                  <a:gd name="T7" fmla="*/ 3 h 8"/>
                  <a:gd name="T8" fmla="*/ 7 w 20"/>
                  <a:gd name="T9" fmla="*/ 5 h 8"/>
                  <a:gd name="T10" fmla="*/ 10 w 20"/>
                  <a:gd name="T11" fmla="*/ 5 h 8"/>
                  <a:gd name="T12" fmla="*/ 13 w 20"/>
                  <a:gd name="T13" fmla="*/ 5 h 8"/>
                  <a:gd name="T14" fmla="*/ 15 w 20"/>
                  <a:gd name="T15" fmla="*/ 5 h 8"/>
                  <a:gd name="T16" fmla="*/ 18 w 20"/>
                  <a:gd name="T17" fmla="*/ 5 h 8"/>
                  <a:gd name="T18" fmla="*/ 18 w 20"/>
                  <a:gd name="T19" fmla="*/ 8 h 8"/>
                  <a:gd name="T20" fmla="*/ 20 w 20"/>
                  <a:gd name="T21" fmla="*/ 5 h 8"/>
                  <a:gd name="T22" fmla="*/ 18 w 20"/>
                  <a:gd name="T23" fmla="*/ 3 h 8"/>
                  <a:gd name="T24" fmla="*/ 15 w 20"/>
                  <a:gd name="T25" fmla="*/ 3 h 8"/>
                  <a:gd name="T26" fmla="*/ 13 w 20"/>
                  <a:gd name="T27" fmla="*/ 3 h 8"/>
                  <a:gd name="T28" fmla="*/ 10 w 20"/>
                  <a:gd name="T29" fmla="*/ 0 h 8"/>
                  <a:gd name="T30" fmla="*/ 7 w 20"/>
                  <a:gd name="T31" fmla="*/ 0 h 8"/>
                  <a:gd name="T32" fmla="*/ 2 w 20"/>
                  <a:gd name="T33" fmla="*/ 0 h 8"/>
                  <a:gd name="T34" fmla="*/ 0 w 20"/>
                  <a:gd name="T35" fmla="*/ 0 h 8"/>
                  <a:gd name="T36" fmla="*/ 0 w 20"/>
                  <a:gd name="T37" fmla="*/ 0 h 8"/>
                  <a:gd name="T38" fmla="*/ 0 w 20"/>
                  <a:gd name="T39" fmla="*/ 0 h 8"/>
                  <a:gd name="T40" fmla="*/ 0 w 20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0"/>
                  <a:gd name="T64" fmla="*/ 0 h 8"/>
                  <a:gd name="T65" fmla="*/ 20 w 20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0" h="8">
                    <a:moveTo>
                      <a:pt x="0" y="3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7" y="5"/>
                    </a:lnTo>
                    <a:lnTo>
                      <a:pt x="10" y="5"/>
                    </a:lnTo>
                    <a:lnTo>
                      <a:pt x="13" y="5"/>
                    </a:lnTo>
                    <a:lnTo>
                      <a:pt x="15" y="5"/>
                    </a:lnTo>
                    <a:lnTo>
                      <a:pt x="18" y="5"/>
                    </a:lnTo>
                    <a:lnTo>
                      <a:pt x="18" y="8"/>
                    </a:lnTo>
                    <a:lnTo>
                      <a:pt x="20" y="5"/>
                    </a:lnTo>
                    <a:lnTo>
                      <a:pt x="18" y="3"/>
                    </a:lnTo>
                    <a:lnTo>
                      <a:pt x="15" y="3"/>
                    </a:lnTo>
                    <a:lnTo>
                      <a:pt x="13" y="3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95" name="Freeform 4599"/>
              <p:cNvSpPr>
                <a:spLocks/>
              </p:cNvSpPr>
              <p:nvPr/>
            </p:nvSpPr>
            <p:spPr bwMode="auto">
              <a:xfrm>
                <a:off x="2064" y="3452"/>
                <a:ext cx="108" cy="11"/>
              </a:xfrm>
              <a:custGeom>
                <a:avLst/>
                <a:gdLst>
                  <a:gd name="T0" fmla="*/ 3 w 108"/>
                  <a:gd name="T1" fmla="*/ 8 h 11"/>
                  <a:gd name="T2" fmla="*/ 0 w 108"/>
                  <a:gd name="T3" fmla="*/ 11 h 11"/>
                  <a:gd name="T4" fmla="*/ 6 w 108"/>
                  <a:gd name="T5" fmla="*/ 11 h 11"/>
                  <a:gd name="T6" fmla="*/ 16 w 108"/>
                  <a:gd name="T7" fmla="*/ 8 h 11"/>
                  <a:gd name="T8" fmla="*/ 34 w 108"/>
                  <a:gd name="T9" fmla="*/ 8 h 11"/>
                  <a:gd name="T10" fmla="*/ 53 w 108"/>
                  <a:gd name="T11" fmla="*/ 8 h 11"/>
                  <a:gd name="T12" fmla="*/ 71 w 108"/>
                  <a:gd name="T13" fmla="*/ 5 h 11"/>
                  <a:gd name="T14" fmla="*/ 89 w 108"/>
                  <a:gd name="T15" fmla="*/ 5 h 11"/>
                  <a:gd name="T16" fmla="*/ 102 w 108"/>
                  <a:gd name="T17" fmla="*/ 5 h 11"/>
                  <a:gd name="T18" fmla="*/ 108 w 108"/>
                  <a:gd name="T19" fmla="*/ 3 h 11"/>
                  <a:gd name="T20" fmla="*/ 108 w 108"/>
                  <a:gd name="T21" fmla="*/ 0 h 11"/>
                  <a:gd name="T22" fmla="*/ 102 w 108"/>
                  <a:gd name="T23" fmla="*/ 0 h 11"/>
                  <a:gd name="T24" fmla="*/ 89 w 108"/>
                  <a:gd name="T25" fmla="*/ 0 h 11"/>
                  <a:gd name="T26" fmla="*/ 71 w 108"/>
                  <a:gd name="T27" fmla="*/ 3 h 11"/>
                  <a:gd name="T28" fmla="*/ 53 w 108"/>
                  <a:gd name="T29" fmla="*/ 3 h 11"/>
                  <a:gd name="T30" fmla="*/ 34 w 108"/>
                  <a:gd name="T31" fmla="*/ 5 h 11"/>
                  <a:gd name="T32" fmla="*/ 16 w 108"/>
                  <a:gd name="T33" fmla="*/ 5 h 11"/>
                  <a:gd name="T34" fmla="*/ 6 w 108"/>
                  <a:gd name="T35" fmla="*/ 5 h 11"/>
                  <a:gd name="T36" fmla="*/ 0 w 108"/>
                  <a:gd name="T37" fmla="*/ 8 h 11"/>
                  <a:gd name="T38" fmla="*/ 0 w 108"/>
                  <a:gd name="T39" fmla="*/ 8 h 11"/>
                  <a:gd name="T40" fmla="*/ 3 w 108"/>
                  <a:gd name="T41" fmla="*/ 8 h 1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8"/>
                  <a:gd name="T64" fmla="*/ 0 h 11"/>
                  <a:gd name="T65" fmla="*/ 108 w 108"/>
                  <a:gd name="T66" fmla="*/ 11 h 1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8" h="11">
                    <a:moveTo>
                      <a:pt x="3" y="8"/>
                    </a:moveTo>
                    <a:lnTo>
                      <a:pt x="0" y="11"/>
                    </a:lnTo>
                    <a:lnTo>
                      <a:pt x="6" y="11"/>
                    </a:lnTo>
                    <a:lnTo>
                      <a:pt x="16" y="8"/>
                    </a:lnTo>
                    <a:lnTo>
                      <a:pt x="34" y="8"/>
                    </a:lnTo>
                    <a:lnTo>
                      <a:pt x="53" y="8"/>
                    </a:lnTo>
                    <a:lnTo>
                      <a:pt x="71" y="5"/>
                    </a:lnTo>
                    <a:lnTo>
                      <a:pt x="89" y="5"/>
                    </a:lnTo>
                    <a:lnTo>
                      <a:pt x="102" y="5"/>
                    </a:lnTo>
                    <a:lnTo>
                      <a:pt x="108" y="3"/>
                    </a:lnTo>
                    <a:lnTo>
                      <a:pt x="108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71" y="3"/>
                    </a:lnTo>
                    <a:lnTo>
                      <a:pt x="53" y="3"/>
                    </a:lnTo>
                    <a:lnTo>
                      <a:pt x="34" y="5"/>
                    </a:lnTo>
                    <a:lnTo>
                      <a:pt x="16" y="5"/>
                    </a:lnTo>
                    <a:lnTo>
                      <a:pt x="6" y="5"/>
                    </a:lnTo>
                    <a:lnTo>
                      <a:pt x="0" y="8"/>
                    </a:ln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96" name="Rectangle 4600"/>
              <p:cNvSpPr>
                <a:spLocks noChangeArrowheads="1"/>
              </p:cNvSpPr>
              <p:nvPr/>
            </p:nvSpPr>
            <p:spPr bwMode="auto">
              <a:xfrm>
                <a:off x="2083" y="3471"/>
                <a:ext cx="91" cy="5"/>
              </a:xfrm>
              <a:prstGeom prst="rect">
                <a:avLst/>
              </a:prstGeom>
              <a:solidFill>
                <a:srgbClr val="504A5D"/>
              </a:solidFill>
              <a:ln w="0">
                <a:solidFill>
                  <a:srgbClr val="25221E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6297" name="Freeform 4601"/>
              <p:cNvSpPr>
                <a:spLocks/>
              </p:cNvSpPr>
              <p:nvPr/>
            </p:nvSpPr>
            <p:spPr bwMode="auto">
              <a:xfrm>
                <a:off x="1879" y="3379"/>
                <a:ext cx="337" cy="71"/>
              </a:xfrm>
              <a:custGeom>
                <a:avLst/>
                <a:gdLst>
                  <a:gd name="T0" fmla="*/ 55 w 337"/>
                  <a:gd name="T1" fmla="*/ 8 h 71"/>
                  <a:gd name="T2" fmla="*/ 41 w 337"/>
                  <a:gd name="T3" fmla="*/ 10 h 71"/>
                  <a:gd name="T4" fmla="*/ 31 w 337"/>
                  <a:gd name="T5" fmla="*/ 18 h 71"/>
                  <a:gd name="T6" fmla="*/ 23 w 337"/>
                  <a:gd name="T7" fmla="*/ 29 h 71"/>
                  <a:gd name="T8" fmla="*/ 13 w 337"/>
                  <a:gd name="T9" fmla="*/ 37 h 71"/>
                  <a:gd name="T10" fmla="*/ 5 w 337"/>
                  <a:gd name="T11" fmla="*/ 42 h 71"/>
                  <a:gd name="T12" fmla="*/ 0 w 337"/>
                  <a:gd name="T13" fmla="*/ 47 h 71"/>
                  <a:gd name="T14" fmla="*/ 0 w 337"/>
                  <a:gd name="T15" fmla="*/ 55 h 71"/>
                  <a:gd name="T16" fmla="*/ 0 w 337"/>
                  <a:gd name="T17" fmla="*/ 55 h 71"/>
                  <a:gd name="T18" fmla="*/ 5 w 337"/>
                  <a:gd name="T19" fmla="*/ 58 h 71"/>
                  <a:gd name="T20" fmla="*/ 57 w 337"/>
                  <a:gd name="T21" fmla="*/ 65 h 71"/>
                  <a:gd name="T22" fmla="*/ 109 w 337"/>
                  <a:gd name="T23" fmla="*/ 68 h 71"/>
                  <a:gd name="T24" fmla="*/ 162 w 337"/>
                  <a:gd name="T25" fmla="*/ 71 h 71"/>
                  <a:gd name="T26" fmla="*/ 217 w 337"/>
                  <a:gd name="T27" fmla="*/ 71 h 71"/>
                  <a:gd name="T28" fmla="*/ 274 w 337"/>
                  <a:gd name="T29" fmla="*/ 71 h 71"/>
                  <a:gd name="T30" fmla="*/ 303 w 337"/>
                  <a:gd name="T31" fmla="*/ 65 h 71"/>
                  <a:gd name="T32" fmla="*/ 329 w 337"/>
                  <a:gd name="T33" fmla="*/ 60 h 71"/>
                  <a:gd name="T34" fmla="*/ 334 w 337"/>
                  <a:gd name="T35" fmla="*/ 58 h 71"/>
                  <a:gd name="T36" fmla="*/ 337 w 337"/>
                  <a:gd name="T37" fmla="*/ 52 h 71"/>
                  <a:gd name="T38" fmla="*/ 334 w 337"/>
                  <a:gd name="T39" fmla="*/ 42 h 71"/>
                  <a:gd name="T40" fmla="*/ 329 w 337"/>
                  <a:gd name="T41" fmla="*/ 31 h 71"/>
                  <a:gd name="T42" fmla="*/ 324 w 337"/>
                  <a:gd name="T43" fmla="*/ 23 h 71"/>
                  <a:gd name="T44" fmla="*/ 319 w 337"/>
                  <a:gd name="T45" fmla="*/ 10 h 71"/>
                  <a:gd name="T46" fmla="*/ 313 w 337"/>
                  <a:gd name="T47" fmla="*/ 5 h 71"/>
                  <a:gd name="T48" fmla="*/ 306 w 337"/>
                  <a:gd name="T49" fmla="*/ 3 h 71"/>
                  <a:gd name="T50" fmla="*/ 243 w 337"/>
                  <a:gd name="T51" fmla="*/ 0 h 71"/>
                  <a:gd name="T52" fmla="*/ 180 w 337"/>
                  <a:gd name="T53" fmla="*/ 0 h 71"/>
                  <a:gd name="T54" fmla="*/ 117 w 337"/>
                  <a:gd name="T55" fmla="*/ 3 h 71"/>
                  <a:gd name="T56" fmla="*/ 55 w 337"/>
                  <a:gd name="T57" fmla="*/ 8 h 7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337"/>
                  <a:gd name="T88" fmla="*/ 0 h 71"/>
                  <a:gd name="T89" fmla="*/ 337 w 337"/>
                  <a:gd name="T90" fmla="*/ 71 h 71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337" h="71">
                    <a:moveTo>
                      <a:pt x="55" y="8"/>
                    </a:moveTo>
                    <a:lnTo>
                      <a:pt x="41" y="10"/>
                    </a:lnTo>
                    <a:lnTo>
                      <a:pt x="31" y="18"/>
                    </a:lnTo>
                    <a:lnTo>
                      <a:pt x="23" y="29"/>
                    </a:lnTo>
                    <a:lnTo>
                      <a:pt x="13" y="37"/>
                    </a:lnTo>
                    <a:lnTo>
                      <a:pt x="5" y="42"/>
                    </a:lnTo>
                    <a:lnTo>
                      <a:pt x="0" y="47"/>
                    </a:lnTo>
                    <a:lnTo>
                      <a:pt x="0" y="55"/>
                    </a:lnTo>
                    <a:lnTo>
                      <a:pt x="5" y="58"/>
                    </a:lnTo>
                    <a:lnTo>
                      <a:pt x="57" y="65"/>
                    </a:lnTo>
                    <a:lnTo>
                      <a:pt x="109" y="68"/>
                    </a:lnTo>
                    <a:lnTo>
                      <a:pt x="162" y="71"/>
                    </a:lnTo>
                    <a:lnTo>
                      <a:pt x="217" y="71"/>
                    </a:lnTo>
                    <a:lnTo>
                      <a:pt x="274" y="71"/>
                    </a:lnTo>
                    <a:lnTo>
                      <a:pt x="303" y="65"/>
                    </a:lnTo>
                    <a:lnTo>
                      <a:pt x="329" y="60"/>
                    </a:lnTo>
                    <a:lnTo>
                      <a:pt x="334" y="58"/>
                    </a:lnTo>
                    <a:lnTo>
                      <a:pt x="337" y="52"/>
                    </a:lnTo>
                    <a:lnTo>
                      <a:pt x="334" y="42"/>
                    </a:lnTo>
                    <a:lnTo>
                      <a:pt x="329" y="31"/>
                    </a:lnTo>
                    <a:lnTo>
                      <a:pt x="324" y="23"/>
                    </a:lnTo>
                    <a:lnTo>
                      <a:pt x="319" y="10"/>
                    </a:lnTo>
                    <a:lnTo>
                      <a:pt x="313" y="5"/>
                    </a:lnTo>
                    <a:lnTo>
                      <a:pt x="306" y="3"/>
                    </a:lnTo>
                    <a:lnTo>
                      <a:pt x="243" y="0"/>
                    </a:lnTo>
                    <a:lnTo>
                      <a:pt x="180" y="0"/>
                    </a:lnTo>
                    <a:lnTo>
                      <a:pt x="117" y="3"/>
                    </a:lnTo>
                    <a:lnTo>
                      <a:pt x="55" y="8"/>
                    </a:lnTo>
                    <a:close/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98" name="Freeform 4602"/>
              <p:cNvSpPr>
                <a:spLocks/>
              </p:cNvSpPr>
              <p:nvPr/>
            </p:nvSpPr>
            <p:spPr bwMode="auto">
              <a:xfrm>
                <a:off x="1892" y="3384"/>
                <a:ext cx="42" cy="32"/>
              </a:xfrm>
              <a:custGeom>
                <a:avLst/>
                <a:gdLst>
                  <a:gd name="T0" fmla="*/ 2 w 42"/>
                  <a:gd name="T1" fmla="*/ 32 h 32"/>
                  <a:gd name="T2" fmla="*/ 2 w 42"/>
                  <a:gd name="T3" fmla="*/ 32 h 32"/>
                  <a:gd name="T4" fmla="*/ 8 w 42"/>
                  <a:gd name="T5" fmla="*/ 29 h 32"/>
                  <a:gd name="T6" fmla="*/ 10 w 42"/>
                  <a:gd name="T7" fmla="*/ 24 h 32"/>
                  <a:gd name="T8" fmla="*/ 15 w 42"/>
                  <a:gd name="T9" fmla="*/ 18 h 32"/>
                  <a:gd name="T10" fmla="*/ 21 w 42"/>
                  <a:gd name="T11" fmla="*/ 16 h 32"/>
                  <a:gd name="T12" fmla="*/ 23 w 42"/>
                  <a:gd name="T13" fmla="*/ 11 h 32"/>
                  <a:gd name="T14" fmla="*/ 31 w 42"/>
                  <a:gd name="T15" fmla="*/ 8 h 32"/>
                  <a:gd name="T16" fmla="*/ 36 w 42"/>
                  <a:gd name="T17" fmla="*/ 5 h 32"/>
                  <a:gd name="T18" fmla="*/ 42 w 42"/>
                  <a:gd name="T19" fmla="*/ 3 h 32"/>
                  <a:gd name="T20" fmla="*/ 42 w 42"/>
                  <a:gd name="T21" fmla="*/ 0 h 32"/>
                  <a:gd name="T22" fmla="*/ 34 w 42"/>
                  <a:gd name="T23" fmla="*/ 0 h 32"/>
                  <a:gd name="T24" fmla="*/ 28 w 42"/>
                  <a:gd name="T25" fmla="*/ 5 h 32"/>
                  <a:gd name="T26" fmla="*/ 23 w 42"/>
                  <a:gd name="T27" fmla="*/ 8 h 32"/>
                  <a:gd name="T28" fmla="*/ 18 w 42"/>
                  <a:gd name="T29" fmla="*/ 11 h 32"/>
                  <a:gd name="T30" fmla="*/ 13 w 42"/>
                  <a:gd name="T31" fmla="*/ 16 h 32"/>
                  <a:gd name="T32" fmla="*/ 8 w 42"/>
                  <a:gd name="T33" fmla="*/ 21 h 32"/>
                  <a:gd name="T34" fmla="*/ 5 w 42"/>
                  <a:gd name="T35" fmla="*/ 26 h 32"/>
                  <a:gd name="T36" fmla="*/ 0 w 42"/>
                  <a:gd name="T37" fmla="*/ 29 h 32"/>
                  <a:gd name="T38" fmla="*/ 0 w 42"/>
                  <a:gd name="T39" fmla="*/ 29 h 32"/>
                  <a:gd name="T40" fmla="*/ 2 w 42"/>
                  <a:gd name="T41" fmla="*/ 32 h 3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2"/>
                  <a:gd name="T64" fmla="*/ 0 h 32"/>
                  <a:gd name="T65" fmla="*/ 42 w 42"/>
                  <a:gd name="T66" fmla="*/ 32 h 3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2" h="32">
                    <a:moveTo>
                      <a:pt x="2" y="32"/>
                    </a:moveTo>
                    <a:lnTo>
                      <a:pt x="2" y="32"/>
                    </a:lnTo>
                    <a:lnTo>
                      <a:pt x="8" y="29"/>
                    </a:lnTo>
                    <a:lnTo>
                      <a:pt x="10" y="24"/>
                    </a:lnTo>
                    <a:lnTo>
                      <a:pt x="15" y="18"/>
                    </a:lnTo>
                    <a:lnTo>
                      <a:pt x="21" y="16"/>
                    </a:lnTo>
                    <a:lnTo>
                      <a:pt x="23" y="11"/>
                    </a:lnTo>
                    <a:lnTo>
                      <a:pt x="31" y="8"/>
                    </a:lnTo>
                    <a:lnTo>
                      <a:pt x="36" y="5"/>
                    </a:lnTo>
                    <a:lnTo>
                      <a:pt x="42" y="3"/>
                    </a:lnTo>
                    <a:lnTo>
                      <a:pt x="42" y="0"/>
                    </a:lnTo>
                    <a:lnTo>
                      <a:pt x="34" y="0"/>
                    </a:lnTo>
                    <a:lnTo>
                      <a:pt x="28" y="5"/>
                    </a:lnTo>
                    <a:lnTo>
                      <a:pt x="23" y="8"/>
                    </a:lnTo>
                    <a:lnTo>
                      <a:pt x="18" y="11"/>
                    </a:lnTo>
                    <a:lnTo>
                      <a:pt x="13" y="16"/>
                    </a:lnTo>
                    <a:lnTo>
                      <a:pt x="8" y="21"/>
                    </a:lnTo>
                    <a:lnTo>
                      <a:pt x="5" y="26"/>
                    </a:lnTo>
                    <a:lnTo>
                      <a:pt x="0" y="29"/>
                    </a:lnTo>
                    <a:lnTo>
                      <a:pt x="2" y="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299" name="Freeform 4603"/>
              <p:cNvSpPr>
                <a:spLocks/>
              </p:cNvSpPr>
              <p:nvPr/>
            </p:nvSpPr>
            <p:spPr bwMode="auto">
              <a:xfrm>
                <a:off x="1876" y="3413"/>
                <a:ext cx="18" cy="26"/>
              </a:xfrm>
              <a:custGeom>
                <a:avLst/>
                <a:gdLst>
                  <a:gd name="T0" fmla="*/ 8 w 18"/>
                  <a:gd name="T1" fmla="*/ 21 h 26"/>
                  <a:gd name="T2" fmla="*/ 8 w 18"/>
                  <a:gd name="T3" fmla="*/ 21 h 26"/>
                  <a:gd name="T4" fmla="*/ 5 w 18"/>
                  <a:gd name="T5" fmla="*/ 21 h 26"/>
                  <a:gd name="T6" fmla="*/ 3 w 18"/>
                  <a:gd name="T7" fmla="*/ 21 h 26"/>
                  <a:gd name="T8" fmla="*/ 3 w 18"/>
                  <a:gd name="T9" fmla="*/ 18 h 26"/>
                  <a:gd name="T10" fmla="*/ 5 w 18"/>
                  <a:gd name="T11" fmla="*/ 16 h 26"/>
                  <a:gd name="T12" fmla="*/ 8 w 18"/>
                  <a:gd name="T13" fmla="*/ 13 h 26"/>
                  <a:gd name="T14" fmla="*/ 10 w 18"/>
                  <a:gd name="T15" fmla="*/ 10 h 26"/>
                  <a:gd name="T16" fmla="*/ 13 w 18"/>
                  <a:gd name="T17" fmla="*/ 5 h 26"/>
                  <a:gd name="T18" fmla="*/ 18 w 18"/>
                  <a:gd name="T19" fmla="*/ 3 h 26"/>
                  <a:gd name="T20" fmla="*/ 16 w 18"/>
                  <a:gd name="T21" fmla="*/ 0 h 26"/>
                  <a:gd name="T22" fmla="*/ 10 w 18"/>
                  <a:gd name="T23" fmla="*/ 3 h 26"/>
                  <a:gd name="T24" fmla="*/ 8 w 18"/>
                  <a:gd name="T25" fmla="*/ 8 h 26"/>
                  <a:gd name="T26" fmla="*/ 5 w 18"/>
                  <a:gd name="T27" fmla="*/ 10 h 26"/>
                  <a:gd name="T28" fmla="*/ 3 w 18"/>
                  <a:gd name="T29" fmla="*/ 13 h 26"/>
                  <a:gd name="T30" fmla="*/ 0 w 18"/>
                  <a:gd name="T31" fmla="*/ 18 h 26"/>
                  <a:gd name="T32" fmla="*/ 0 w 18"/>
                  <a:gd name="T33" fmla="*/ 21 h 26"/>
                  <a:gd name="T34" fmla="*/ 3 w 18"/>
                  <a:gd name="T35" fmla="*/ 24 h 26"/>
                  <a:gd name="T36" fmla="*/ 8 w 18"/>
                  <a:gd name="T37" fmla="*/ 26 h 26"/>
                  <a:gd name="T38" fmla="*/ 8 w 18"/>
                  <a:gd name="T39" fmla="*/ 26 h 26"/>
                  <a:gd name="T40" fmla="*/ 8 w 18"/>
                  <a:gd name="T41" fmla="*/ 21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8"/>
                  <a:gd name="T64" fmla="*/ 0 h 26"/>
                  <a:gd name="T65" fmla="*/ 18 w 18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8" h="26">
                    <a:moveTo>
                      <a:pt x="8" y="21"/>
                    </a:moveTo>
                    <a:lnTo>
                      <a:pt x="8" y="21"/>
                    </a:lnTo>
                    <a:lnTo>
                      <a:pt x="5" y="21"/>
                    </a:lnTo>
                    <a:lnTo>
                      <a:pt x="3" y="21"/>
                    </a:lnTo>
                    <a:lnTo>
                      <a:pt x="3" y="18"/>
                    </a:lnTo>
                    <a:lnTo>
                      <a:pt x="5" y="16"/>
                    </a:lnTo>
                    <a:lnTo>
                      <a:pt x="8" y="13"/>
                    </a:lnTo>
                    <a:lnTo>
                      <a:pt x="10" y="10"/>
                    </a:lnTo>
                    <a:lnTo>
                      <a:pt x="13" y="5"/>
                    </a:lnTo>
                    <a:lnTo>
                      <a:pt x="18" y="3"/>
                    </a:lnTo>
                    <a:lnTo>
                      <a:pt x="16" y="0"/>
                    </a:lnTo>
                    <a:lnTo>
                      <a:pt x="10" y="3"/>
                    </a:lnTo>
                    <a:lnTo>
                      <a:pt x="8" y="8"/>
                    </a:lnTo>
                    <a:lnTo>
                      <a:pt x="5" y="10"/>
                    </a:lnTo>
                    <a:lnTo>
                      <a:pt x="3" y="13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8" y="26"/>
                    </a:lnTo>
                    <a:lnTo>
                      <a:pt x="8" y="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00" name="Freeform 4604"/>
              <p:cNvSpPr>
                <a:spLocks/>
              </p:cNvSpPr>
              <p:nvPr/>
            </p:nvSpPr>
            <p:spPr bwMode="auto">
              <a:xfrm>
                <a:off x="1884" y="3434"/>
                <a:ext cx="212" cy="18"/>
              </a:xfrm>
              <a:custGeom>
                <a:avLst/>
                <a:gdLst>
                  <a:gd name="T0" fmla="*/ 212 w 212"/>
                  <a:gd name="T1" fmla="*/ 13 h 18"/>
                  <a:gd name="T2" fmla="*/ 212 w 212"/>
                  <a:gd name="T3" fmla="*/ 13 h 18"/>
                  <a:gd name="T4" fmla="*/ 183 w 212"/>
                  <a:gd name="T5" fmla="*/ 13 h 18"/>
                  <a:gd name="T6" fmla="*/ 157 w 212"/>
                  <a:gd name="T7" fmla="*/ 13 h 18"/>
                  <a:gd name="T8" fmla="*/ 131 w 212"/>
                  <a:gd name="T9" fmla="*/ 13 h 18"/>
                  <a:gd name="T10" fmla="*/ 104 w 212"/>
                  <a:gd name="T11" fmla="*/ 10 h 18"/>
                  <a:gd name="T12" fmla="*/ 78 w 212"/>
                  <a:gd name="T13" fmla="*/ 10 h 18"/>
                  <a:gd name="T14" fmla="*/ 52 w 212"/>
                  <a:gd name="T15" fmla="*/ 8 h 18"/>
                  <a:gd name="T16" fmla="*/ 26 w 212"/>
                  <a:gd name="T17" fmla="*/ 5 h 18"/>
                  <a:gd name="T18" fmla="*/ 0 w 212"/>
                  <a:gd name="T19" fmla="*/ 0 h 18"/>
                  <a:gd name="T20" fmla="*/ 0 w 212"/>
                  <a:gd name="T21" fmla="*/ 5 h 18"/>
                  <a:gd name="T22" fmla="*/ 26 w 212"/>
                  <a:gd name="T23" fmla="*/ 8 h 18"/>
                  <a:gd name="T24" fmla="*/ 52 w 212"/>
                  <a:gd name="T25" fmla="*/ 10 h 18"/>
                  <a:gd name="T26" fmla="*/ 78 w 212"/>
                  <a:gd name="T27" fmla="*/ 13 h 18"/>
                  <a:gd name="T28" fmla="*/ 104 w 212"/>
                  <a:gd name="T29" fmla="*/ 16 h 18"/>
                  <a:gd name="T30" fmla="*/ 131 w 212"/>
                  <a:gd name="T31" fmla="*/ 16 h 18"/>
                  <a:gd name="T32" fmla="*/ 157 w 212"/>
                  <a:gd name="T33" fmla="*/ 18 h 18"/>
                  <a:gd name="T34" fmla="*/ 183 w 212"/>
                  <a:gd name="T35" fmla="*/ 18 h 18"/>
                  <a:gd name="T36" fmla="*/ 212 w 212"/>
                  <a:gd name="T37" fmla="*/ 18 h 18"/>
                  <a:gd name="T38" fmla="*/ 212 w 212"/>
                  <a:gd name="T39" fmla="*/ 18 h 18"/>
                  <a:gd name="T40" fmla="*/ 212 w 212"/>
                  <a:gd name="T41" fmla="*/ 13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2"/>
                  <a:gd name="T64" fmla="*/ 0 h 18"/>
                  <a:gd name="T65" fmla="*/ 212 w 212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2" h="18">
                    <a:moveTo>
                      <a:pt x="212" y="13"/>
                    </a:moveTo>
                    <a:lnTo>
                      <a:pt x="212" y="13"/>
                    </a:lnTo>
                    <a:lnTo>
                      <a:pt x="183" y="13"/>
                    </a:lnTo>
                    <a:lnTo>
                      <a:pt x="157" y="13"/>
                    </a:lnTo>
                    <a:lnTo>
                      <a:pt x="131" y="13"/>
                    </a:lnTo>
                    <a:lnTo>
                      <a:pt x="104" y="10"/>
                    </a:lnTo>
                    <a:lnTo>
                      <a:pt x="78" y="10"/>
                    </a:lnTo>
                    <a:lnTo>
                      <a:pt x="52" y="8"/>
                    </a:lnTo>
                    <a:lnTo>
                      <a:pt x="26" y="5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26" y="8"/>
                    </a:lnTo>
                    <a:lnTo>
                      <a:pt x="52" y="10"/>
                    </a:lnTo>
                    <a:lnTo>
                      <a:pt x="78" y="13"/>
                    </a:lnTo>
                    <a:lnTo>
                      <a:pt x="104" y="16"/>
                    </a:lnTo>
                    <a:lnTo>
                      <a:pt x="131" y="16"/>
                    </a:lnTo>
                    <a:lnTo>
                      <a:pt x="157" y="18"/>
                    </a:lnTo>
                    <a:lnTo>
                      <a:pt x="183" y="18"/>
                    </a:lnTo>
                    <a:lnTo>
                      <a:pt x="212" y="18"/>
                    </a:lnTo>
                    <a:lnTo>
                      <a:pt x="212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01" name="Freeform 4605"/>
              <p:cNvSpPr>
                <a:spLocks/>
              </p:cNvSpPr>
              <p:nvPr/>
            </p:nvSpPr>
            <p:spPr bwMode="auto">
              <a:xfrm>
                <a:off x="2096" y="3437"/>
                <a:ext cx="112" cy="15"/>
              </a:xfrm>
              <a:custGeom>
                <a:avLst/>
                <a:gdLst>
                  <a:gd name="T0" fmla="*/ 112 w 112"/>
                  <a:gd name="T1" fmla="*/ 0 h 15"/>
                  <a:gd name="T2" fmla="*/ 112 w 112"/>
                  <a:gd name="T3" fmla="*/ 0 h 15"/>
                  <a:gd name="T4" fmla="*/ 99 w 112"/>
                  <a:gd name="T5" fmla="*/ 5 h 15"/>
                  <a:gd name="T6" fmla="*/ 86 w 112"/>
                  <a:gd name="T7" fmla="*/ 7 h 15"/>
                  <a:gd name="T8" fmla="*/ 70 w 112"/>
                  <a:gd name="T9" fmla="*/ 7 h 15"/>
                  <a:gd name="T10" fmla="*/ 57 w 112"/>
                  <a:gd name="T11" fmla="*/ 10 h 15"/>
                  <a:gd name="T12" fmla="*/ 42 w 112"/>
                  <a:gd name="T13" fmla="*/ 10 h 15"/>
                  <a:gd name="T14" fmla="*/ 28 w 112"/>
                  <a:gd name="T15" fmla="*/ 10 h 15"/>
                  <a:gd name="T16" fmla="*/ 13 w 112"/>
                  <a:gd name="T17" fmla="*/ 13 h 15"/>
                  <a:gd name="T18" fmla="*/ 0 w 112"/>
                  <a:gd name="T19" fmla="*/ 10 h 15"/>
                  <a:gd name="T20" fmla="*/ 0 w 112"/>
                  <a:gd name="T21" fmla="*/ 15 h 15"/>
                  <a:gd name="T22" fmla="*/ 13 w 112"/>
                  <a:gd name="T23" fmla="*/ 15 h 15"/>
                  <a:gd name="T24" fmla="*/ 28 w 112"/>
                  <a:gd name="T25" fmla="*/ 15 h 15"/>
                  <a:gd name="T26" fmla="*/ 44 w 112"/>
                  <a:gd name="T27" fmla="*/ 15 h 15"/>
                  <a:gd name="T28" fmla="*/ 57 w 112"/>
                  <a:gd name="T29" fmla="*/ 13 h 15"/>
                  <a:gd name="T30" fmla="*/ 73 w 112"/>
                  <a:gd name="T31" fmla="*/ 13 h 15"/>
                  <a:gd name="T32" fmla="*/ 86 w 112"/>
                  <a:gd name="T33" fmla="*/ 10 h 15"/>
                  <a:gd name="T34" fmla="*/ 99 w 112"/>
                  <a:gd name="T35" fmla="*/ 7 h 15"/>
                  <a:gd name="T36" fmla="*/ 112 w 112"/>
                  <a:gd name="T37" fmla="*/ 2 h 15"/>
                  <a:gd name="T38" fmla="*/ 112 w 112"/>
                  <a:gd name="T39" fmla="*/ 2 h 15"/>
                  <a:gd name="T40" fmla="*/ 112 w 112"/>
                  <a:gd name="T41" fmla="*/ 0 h 1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2"/>
                  <a:gd name="T64" fmla="*/ 0 h 15"/>
                  <a:gd name="T65" fmla="*/ 112 w 112"/>
                  <a:gd name="T66" fmla="*/ 15 h 1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2" h="15">
                    <a:moveTo>
                      <a:pt x="112" y="0"/>
                    </a:moveTo>
                    <a:lnTo>
                      <a:pt x="112" y="0"/>
                    </a:lnTo>
                    <a:lnTo>
                      <a:pt x="99" y="5"/>
                    </a:lnTo>
                    <a:lnTo>
                      <a:pt x="86" y="7"/>
                    </a:lnTo>
                    <a:lnTo>
                      <a:pt x="70" y="7"/>
                    </a:lnTo>
                    <a:lnTo>
                      <a:pt x="57" y="10"/>
                    </a:lnTo>
                    <a:lnTo>
                      <a:pt x="42" y="10"/>
                    </a:lnTo>
                    <a:lnTo>
                      <a:pt x="28" y="10"/>
                    </a:lnTo>
                    <a:lnTo>
                      <a:pt x="13" y="13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13" y="15"/>
                    </a:lnTo>
                    <a:lnTo>
                      <a:pt x="28" y="15"/>
                    </a:lnTo>
                    <a:lnTo>
                      <a:pt x="44" y="15"/>
                    </a:lnTo>
                    <a:lnTo>
                      <a:pt x="57" y="13"/>
                    </a:lnTo>
                    <a:lnTo>
                      <a:pt x="73" y="13"/>
                    </a:lnTo>
                    <a:lnTo>
                      <a:pt x="86" y="10"/>
                    </a:lnTo>
                    <a:lnTo>
                      <a:pt x="99" y="7"/>
                    </a:lnTo>
                    <a:lnTo>
                      <a:pt x="112" y="2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02" name="Freeform 4606"/>
              <p:cNvSpPr>
                <a:spLocks/>
              </p:cNvSpPr>
              <p:nvPr/>
            </p:nvSpPr>
            <p:spPr bwMode="auto">
              <a:xfrm>
                <a:off x="2200" y="3400"/>
                <a:ext cx="16" cy="39"/>
              </a:xfrm>
              <a:custGeom>
                <a:avLst/>
                <a:gdLst>
                  <a:gd name="T0" fmla="*/ 0 w 16"/>
                  <a:gd name="T1" fmla="*/ 2 h 39"/>
                  <a:gd name="T2" fmla="*/ 0 w 16"/>
                  <a:gd name="T3" fmla="*/ 2 h 39"/>
                  <a:gd name="T4" fmla="*/ 3 w 16"/>
                  <a:gd name="T5" fmla="*/ 8 h 39"/>
                  <a:gd name="T6" fmla="*/ 6 w 16"/>
                  <a:gd name="T7" fmla="*/ 13 h 39"/>
                  <a:gd name="T8" fmla="*/ 8 w 16"/>
                  <a:gd name="T9" fmla="*/ 18 h 39"/>
                  <a:gd name="T10" fmla="*/ 11 w 16"/>
                  <a:gd name="T11" fmla="*/ 23 h 39"/>
                  <a:gd name="T12" fmla="*/ 13 w 16"/>
                  <a:gd name="T13" fmla="*/ 29 h 39"/>
                  <a:gd name="T14" fmla="*/ 13 w 16"/>
                  <a:gd name="T15" fmla="*/ 31 h 39"/>
                  <a:gd name="T16" fmla="*/ 11 w 16"/>
                  <a:gd name="T17" fmla="*/ 34 h 39"/>
                  <a:gd name="T18" fmla="*/ 8 w 16"/>
                  <a:gd name="T19" fmla="*/ 37 h 39"/>
                  <a:gd name="T20" fmla="*/ 8 w 16"/>
                  <a:gd name="T21" fmla="*/ 39 h 39"/>
                  <a:gd name="T22" fmla="*/ 13 w 16"/>
                  <a:gd name="T23" fmla="*/ 37 h 39"/>
                  <a:gd name="T24" fmla="*/ 16 w 16"/>
                  <a:gd name="T25" fmla="*/ 31 h 39"/>
                  <a:gd name="T26" fmla="*/ 16 w 16"/>
                  <a:gd name="T27" fmla="*/ 26 h 39"/>
                  <a:gd name="T28" fmla="*/ 16 w 16"/>
                  <a:gd name="T29" fmla="*/ 21 h 39"/>
                  <a:gd name="T30" fmla="*/ 13 w 16"/>
                  <a:gd name="T31" fmla="*/ 16 h 39"/>
                  <a:gd name="T32" fmla="*/ 11 w 16"/>
                  <a:gd name="T33" fmla="*/ 10 h 39"/>
                  <a:gd name="T34" fmla="*/ 6 w 16"/>
                  <a:gd name="T35" fmla="*/ 5 h 39"/>
                  <a:gd name="T36" fmla="*/ 6 w 16"/>
                  <a:gd name="T37" fmla="*/ 0 h 39"/>
                  <a:gd name="T38" fmla="*/ 6 w 16"/>
                  <a:gd name="T39" fmla="*/ 0 h 39"/>
                  <a:gd name="T40" fmla="*/ 0 w 16"/>
                  <a:gd name="T41" fmla="*/ 2 h 3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39"/>
                  <a:gd name="T65" fmla="*/ 16 w 16"/>
                  <a:gd name="T66" fmla="*/ 39 h 3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39">
                    <a:moveTo>
                      <a:pt x="0" y="2"/>
                    </a:moveTo>
                    <a:lnTo>
                      <a:pt x="0" y="2"/>
                    </a:lnTo>
                    <a:lnTo>
                      <a:pt x="3" y="8"/>
                    </a:lnTo>
                    <a:lnTo>
                      <a:pt x="6" y="13"/>
                    </a:lnTo>
                    <a:lnTo>
                      <a:pt x="8" y="18"/>
                    </a:lnTo>
                    <a:lnTo>
                      <a:pt x="11" y="23"/>
                    </a:lnTo>
                    <a:lnTo>
                      <a:pt x="13" y="29"/>
                    </a:lnTo>
                    <a:lnTo>
                      <a:pt x="13" y="31"/>
                    </a:lnTo>
                    <a:lnTo>
                      <a:pt x="11" y="34"/>
                    </a:lnTo>
                    <a:lnTo>
                      <a:pt x="8" y="37"/>
                    </a:lnTo>
                    <a:lnTo>
                      <a:pt x="8" y="39"/>
                    </a:lnTo>
                    <a:lnTo>
                      <a:pt x="13" y="37"/>
                    </a:lnTo>
                    <a:lnTo>
                      <a:pt x="16" y="31"/>
                    </a:lnTo>
                    <a:lnTo>
                      <a:pt x="16" y="26"/>
                    </a:lnTo>
                    <a:lnTo>
                      <a:pt x="16" y="21"/>
                    </a:lnTo>
                    <a:lnTo>
                      <a:pt x="13" y="16"/>
                    </a:lnTo>
                    <a:lnTo>
                      <a:pt x="11" y="10"/>
                    </a:lnTo>
                    <a:lnTo>
                      <a:pt x="6" y="5"/>
                    </a:lnTo>
                    <a:lnTo>
                      <a:pt x="6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03" name="Freeform 4607"/>
              <p:cNvSpPr>
                <a:spLocks/>
              </p:cNvSpPr>
              <p:nvPr/>
            </p:nvSpPr>
            <p:spPr bwMode="auto">
              <a:xfrm>
                <a:off x="2185" y="3379"/>
                <a:ext cx="21" cy="23"/>
              </a:xfrm>
              <a:custGeom>
                <a:avLst/>
                <a:gdLst>
                  <a:gd name="T0" fmla="*/ 0 w 21"/>
                  <a:gd name="T1" fmla="*/ 5 h 23"/>
                  <a:gd name="T2" fmla="*/ 0 w 21"/>
                  <a:gd name="T3" fmla="*/ 5 h 23"/>
                  <a:gd name="T4" fmla="*/ 2 w 21"/>
                  <a:gd name="T5" fmla="*/ 5 h 23"/>
                  <a:gd name="T6" fmla="*/ 5 w 21"/>
                  <a:gd name="T7" fmla="*/ 5 h 23"/>
                  <a:gd name="T8" fmla="*/ 7 w 21"/>
                  <a:gd name="T9" fmla="*/ 8 h 23"/>
                  <a:gd name="T10" fmla="*/ 10 w 21"/>
                  <a:gd name="T11" fmla="*/ 10 h 23"/>
                  <a:gd name="T12" fmla="*/ 13 w 21"/>
                  <a:gd name="T13" fmla="*/ 13 h 23"/>
                  <a:gd name="T14" fmla="*/ 13 w 21"/>
                  <a:gd name="T15" fmla="*/ 18 h 23"/>
                  <a:gd name="T16" fmla="*/ 15 w 21"/>
                  <a:gd name="T17" fmla="*/ 21 h 23"/>
                  <a:gd name="T18" fmla="*/ 15 w 21"/>
                  <a:gd name="T19" fmla="*/ 23 h 23"/>
                  <a:gd name="T20" fmla="*/ 21 w 21"/>
                  <a:gd name="T21" fmla="*/ 21 h 23"/>
                  <a:gd name="T22" fmla="*/ 18 w 21"/>
                  <a:gd name="T23" fmla="*/ 18 h 23"/>
                  <a:gd name="T24" fmla="*/ 18 w 21"/>
                  <a:gd name="T25" fmla="*/ 16 h 23"/>
                  <a:gd name="T26" fmla="*/ 15 w 21"/>
                  <a:gd name="T27" fmla="*/ 13 h 23"/>
                  <a:gd name="T28" fmla="*/ 13 w 21"/>
                  <a:gd name="T29" fmla="*/ 8 h 23"/>
                  <a:gd name="T30" fmla="*/ 10 w 21"/>
                  <a:gd name="T31" fmla="*/ 5 h 23"/>
                  <a:gd name="T32" fmla="*/ 7 w 21"/>
                  <a:gd name="T33" fmla="*/ 3 h 23"/>
                  <a:gd name="T34" fmla="*/ 5 w 21"/>
                  <a:gd name="T35" fmla="*/ 0 h 23"/>
                  <a:gd name="T36" fmla="*/ 0 w 21"/>
                  <a:gd name="T37" fmla="*/ 0 h 23"/>
                  <a:gd name="T38" fmla="*/ 0 w 21"/>
                  <a:gd name="T39" fmla="*/ 0 h 23"/>
                  <a:gd name="T40" fmla="*/ 0 w 21"/>
                  <a:gd name="T41" fmla="*/ 5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3"/>
                  <a:gd name="T65" fmla="*/ 21 w 21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3">
                    <a:moveTo>
                      <a:pt x="0" y="5"/>
                    </a:move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7" y="8"/>
                    </a:lnTo>
                    <a:lnTo>
                      <a:pt x="10" y="10"/>
                    </a:lnTo>
                    <a:lnTo>
                      <a:pt x="13" y="13"/>
                    </a:lnTo>
                    <a:lnTo>
                      <a:pt x="13" y="18"/>
                    </a:lnTo>
                    <a:lnTo>
                      <a:pt x="15" y="21"/>
                    </a:lnTo>
                    <a:lnTo>
                      <a:pt x="15" y="23"/>
                    </a:lnTo>
                    <a:lnTo>
                      <a:pt x="21" y="21"/>
                    </a:lnTo>
                    <a:lnTo>
                      <a:pt x="18" y="18"/>
                    </a:lnTo>
                    <a:lnTo>
                      <a:pt x="18" y="16"/>
                    </a:lnTo>
                    <a:lnTo>
                      <a:pt x="15" y="13"/>
                    </a:lnTo>
                    <a:lnTo>
                      <a:pt x="13" y="8"/>
                    </a:lnTo>
                    <a:lnTo>
                      <a:pt x="10" y="5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04" name="Freeform 4608"/>
              <p:cNvSpPr>
                <a:spLocks/>
              </p:cNvSpPr>
              <p:nvPr/>
            </p:nvSpPr>
            <p:spPr bwMode="auto">
              <a:xfrm>
                <a:off x="1934" y="3376"/>
                <a:ext cx="251" cy="11"/>
              </a:xfrm>
              <a:custGeom>
                <a:avLst/>
                <a:gdLst>
                  <a:gd name="T0" fmla="*/ 0 w 251"/>
                  <a:gd name="T1" fmla="*/ 11 h 11"/>
                  <a:gd name="T2" fmla="*/ 0 w 251"/>
                  <a:gd name="T3" fmla="*/ 11 h 11"/>
                  <a:gd name="T4" fmla="*/ 31 w 251"/>
                  <a:gd name="T5" fmla="*/ 8 h 11"/>
                  <a:gd name="T6" fmla="*/ 62 w 251"/>
                  <a:gd name="T7" fmla="*/ 6 h 11"/>
                  <a:gd name="T8" fmla="*/ 94 w 251"/>
                  <a:gd name="T9" fmla="*/ 6 h 11"/>
                  <a:gd name="T10" fmla="*/ 125 w 251"/>
                  <a:gd name="T11" fmla="*/ 3 h 11"/>
                  <a:gd name="T12" fmla="*/ 156 w 251"/>
                  <a:gd name="T13" fmla="*/ 3 h 11"/>
                  <a:gd name="T14" fmla="*/ 188 w 251"/>
                  <a:gd name="T15" fmla="*/ 3 h 11"/>
                  <a:gd name="T16" fmla="*/ 219 w 251"/>
                  <a:gd name="T17" fmla="*/ 6 h 11"/>
                  <a:gd name="T18" fmla="*/ 251 w 251"/>
                  <a:gd name="T19" fmla="*/ 8 h 11"/>
                  <a:gd name="T20" fmla="*/ 251 w 251"/>
                  <a:gd name="T21" fmla="*/ 3 h 11"/>
                  <a:gd name="T22" fmla="*/ 219 w 251"/>
                  <a:gd name="T23" fmla="*/ 3 h 11"/>
                  <a:gd name="T24" fmla="*/ 188 w 251"/>
                  <a:gd name="T25" fmla="*/ 0 h 11"/>
                  <a:gd name="T26" fmla="*/ 156 w 251"/>
                  <a:gd name="T27" fmla="*/ 0 h 11"/>
                  <a:gd name="T28" fmla="*/ 125 w 251"/>
                  <a:gd name="T29" fmla="*/ 0 h 11"/>
                  <a:gd name="T30" fmla="*/ 94 w 251"/>
                  <a:gd name="T31" fmla="*/ 0 h 11"/>
                  <a:gd name="T32" fmla="*/ 62 w 251"/>
                  <a:gd name="T33" fmla="*/ 3 h 11"/>
                  <a:gd name="T34" fmla="*/ 31 w 251"/>
                  <a:gd name="T35" fmla="*/ 6 h 11"/>
                  <a:gd name="T36" fmla="*/ 0 w 251"/>
                  <a:gd name="T37" fmla="*/ 8 h 11"/>
                  <a:gd name="T38" fmla="*/ 0 w 251"/>
                  <a:gd name="T39" fmla="*/ 8 h 11"/>
                  <a:gd name="T40" fmla="*/ 0 w 251"/>
                  <a:gd name="T41" fmla="*/ 11 h 1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51"/>
                  <a:gd name="T64" fmla="*/ 0 h 11"/>
                  <a:gd name="T65" fmla="*/ 251 w 251"/>
                  <a:gd name="T66" fmla="*/ 11 h 1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51" h="11">
                    <a:moveTo>
                      <a:pt x="0" y="11"/>
                    </a:moveTo>
                    <a:lnTo>
                      <a:pt x="0" y="11"/>
                    </a:lnTo>
                    <a:lnTo>
                      <a:pt x="31" y="8"/>
                    </a:lnTo>
                    <a:lnTo>
                      <a:pt x="62" y="6"/>
                    </a:lnTo>
                    <a:lnTo>
                      <a:pt x="94" y="6"/>
                    </a:lnTo>
                    <a:lnTo>
                      <a:pt x="125" y="3"/>
                    </a:lnTo>
                    <a:lnTo>
                      <a:pt x="156" y="3"/>
                    </a:lnTo>
                    <a:lnTo>
                      <a:pt x="188" y="3"/>
                    </a:lnTo>
                    <a:lnTo>
                      <a:pt x="219" y="6"/>
                    </a:lnTo>
                    <a:lnTo>
                      <a:pt x="251" y="8"/>
                    </a:lnTo>
                    <a:lnTo>
                      <a:pt x="251" y="3"/>
                    </a:lnTo>
                    <a:lnTo>
                      <a:pt x="219" y="3"/>
                    </a:lnTo>
                    <a:lnTo>
                      <a:pt x="188" y="0"/>
                    </a:lnTo>
                    <a:lnTo>
                      <a:pt x="156" y="0"/>
                    </a:lnTo>
                    <a:lnTo>
                      <a:pt x="125" y="0"/>
                    </a:lnTo>
                    <a:lnTo>
                      <a:pt x="94" y="0"/>
                    </a:lnTo>
                    <a:lnTo>
                      <a:pt x="62" y="3"/>
                    </a:lnTo>
                    <a:lnTo>
                      <a:pt x="31" y="6"/>
                    </a:lnTo>
                    <a:lnTo>
                      <a:pt x="0" y="8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05" name="Freeform 4609"/>
              <p:cNvSpPr>
                <a:spLocks/>
              </p:cNvSpPr>
              <p:nvPr/>
            </p:nvSpPr>
            <p:spPr bwMode="auto">
              <a:xfrm>
                <a:off x="1973" y="3387"/>
                <a:ext cx="154" cy="50"/>
              </a:xfrm>
              <a:custGeom>
                <a:avLst/>
                <a:gdLst>
                  <a:gd name="T0" fmla="*/ 76 w 154"/>
                  <a:gd name="T1" fmla="*/ 0 h 50"/>
                  <a:gd name="T2" fmla="*/ 104 w 154"/>
                  <a:gd name="T3" fmla="*/ 2 h 50"/>
                  <a:gd name="T4" fmla="*/ 131 w 154"/>
                  <a:gd name="T5" fmla="*/ 8 h 50"/>
                  <a:gd name="T6" fmla="*/ 141 w 154"/>
                  <a:gd name="T7" fmla="*/ 10 h 50"/>
                  <a:gd name="T8" fmla="*/ 149 w 154"/>
                  <a:gd name="T9" fmla="*/ 15 h 50"/>
                  <a:gd name="T10" fmla="*/ 151 w 154"/>
                  <a:gd name="T11" fmla="*/ 21 h 50"/>
                  <a:gd name="T12" fmla="*/ 154 w 154"/>
                  <a:gd name="T13" fmla="*/ 26 h 50"/>
                  <a:gd name="T14" fmla="*/ 151 w 154"/>
                  <a:gd name="T15" fmla="*/ 31 h 50"/>
                  <a:gd name="T16" fmla="*/ 149 w 154"/>
                  <a:gd name="T17" fmla="*/ 36 h 50"/>
                  <a:gd name="T18" fmla="*/ 141 w 154"/>
                  <a:gd name="T19" fmla="*/ 39 h 50"/>
                  <a:gd name="T20" fmla="*/ 131 w 154"/>
                  <a:gd name="T21" fmla="*/ 42 h 50"/>
                  <a:gd name="T22" fmla="*/ 104 w 154"/>
                  <a:gd name="T23" fmla="*/ 47 h 50"/>
                  <a:gd name="T24" fmla="*/ 76 w 154"/>
                  <a:gd name="T25" fmla="*/ 50 h 50"/>
                  <a:gd name="T26" fmla="*/ 47 w 154"/>
                  <a:gd name="T27" fmla="*/ 47 h 50"/>
                  <a:gd name="T28" fmla="*/ 23 w 154"/>
                  <a:gd name="T29" fmla="*/ 42 h 50"/>
                  <a:gd name="T30" fmla="*/ 5 w 154"/>
                  <a:gd name="T31" fmla="*/ 36 h 50"/>
                  <a:gd name="T32" fmla="*/ 2 w 154"/>
                  <a:gd name="T33" fmla="*/ 31 h 50"/>
                  <a:gd name="T34" fmla="*/ 0 w 154"/>
                  <a:gd name="T35" fmla="*/ 26 h 50"/>
                  <a:gd name="T36" fmla="*/ 2 w 154"/>
                  <a:gd name="T37" fmla="*/ 21 h 50"/>
                  <a:gd name="T38" fmla="*/ 5 w 154"/>
                  <a:gd name="T39" fmla="*/ 15 h 50"/>
                  <a:gd name="T40" fmla="*/ 23 w 154"/>
                  <a:gd name="T41" fmla="*/ 8 h 50"/>
                  <a:gd name="T42" fmla="*/ 47 w 154"/>
                  <a:gd name="T43" fmla="*/ 2 h 50"/>
                  <a:gd name="T44" fmla="*/ 76 w 154"/>
                  <a:gd name="T45" fmla="*/ 0 h 5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54"/>
                  <a:gd name="T70" fmla="*/ 0 h 50"/>
                  <a:gd name="T71" fmla="*/ 154 w 154"/>
                  <a:gd name="T72" fmla="*/ 50 h 50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54" h="50">
                    <a:moveTo>
                      <a:pt x="76" y="0"/>
                    </a:moveTo>
                    <a:lnTo>
                      <a:pt x="104" y="2"/>
                    </a:lnTo>
                    <a:lnTo>
                      <a:pt x="131" y="8"/>
                    </a:lnTo>
                    <a:lnTo>
                      <a:pt x="141" y="10"/>
                    </a:lnTo>
                    <a:lnTo>
                      <a:pt x="149" y="15"/>
                    </a:lnTo>
                    <a:lnTo>
                      <a:pt x="151" y="21"/>
                    </a:lnTo>
                    <a:lnTo>
                      <a:pt x="154" y="26"/>
                    </a:lnTo>
                    <a:lnTo>
                      <a:pt x="151" y="31"/>
                    </a:lnTo>
                    <a:lnTo>
                      <a:pt x="149" y="36"/>
                    </a:lnTo>
                    <a:lnTo>
                      <a:pt x="141" y="39"/>
                    </a:lnTo>
                    <a:lnTo>
                      <a:pt x="131" y="42"/>
                    </a:lnTo>
                    <a:lnTo>
                      <a:pt x="104" y="47"/>
                    </a:lnTo>
                    <a:lnTo>
                      <a:pt x="76" y="50"/>
                    </a:lnTo>
                    <a:lnTo>
                      <a:pt x="47" y="47"/>
                    </a:lnTo>
                    <a:lnTo>
                      <a:pt x="23" y="42"/>
                    </a:lnTo>
                    <a:lnTo>
                      <a:pt x="5" y="36"/>
                    </a:lnTo>
                    <a:lnTo>
                      <a:pt x="2" y="31"/>
                    </a:lnTo>
                    <a:lnTo>
                      <a:pt x="0" y="26"/>
                    </a:lnTo>
                    <a:lnTo>
                      <a:pt x="2" y="21"/>
                    </a:lnTo>
                    <a:lnTo>
                      <a:pt x="5" y="15"/>
                    </a:lnTo>
                    <a:lnTo>
                      <a:pt x="23" y="8"/>
                    </a:lnTo>
                    <a:lnTo>
                      <a:pt x="47" y="2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606E85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06" name="Freeform 4610"/>
              <p:cNvSpPr>
                <a:spLocks/>
              </p:cNvSpPr>
              <p:nvPr/>
            </p:nvSpPr>
            <p:spPr bwMode="auto">
              <a:xfrm>
                <a:off x="1928" y="3190"/>
                <a:ext cx="254" cy="233"/>
              </a:xfrm>
              <a:custGeom>
                <a:avLst/>
                <a:gdLst>
                  <a:gd name="T0" fmla="*/ 8 w 254"/>
                  <a:gd name="T1" fmla="*/ 192 h 233"/>
                  <a:gd name="T2" fmla="*/ 3 w 254"/>
                  <a:gd name="T3" fmla="*/ 155 h 233"/>
                  <a:gd name="T4" fmla="*/ 0 w 254"/>
                  <a:gd name="T5" fmla="*/ 116 h 233"/>
                  <a:gd name="T6" fmla="*/ 0 w 254"/>
                  <a:gd name="T7" fmla="*/ 40 h 233"/>
                  <a:gd name="T8" fmla="*/ 3 w 254"/>
                  <a:gd name="T9" fmla="*/ 24 h 233"/>
                  <a:gd name="T10" fmla="*/ 8 w 254"/>
                  <a:gd name="T11" fmla="*/ 16 h 233"/>
                  <a:gd name="T12" fmla="*/ 13 w 254"/>
                  <a:gd name="T13" fmla="*/ 13 h 233"/>
                  <a:gd name="T14" fmla="*/ 40 w 254"/>
                  <a:gd name="T15" fmla="*/ 8 h 233"/>
                  <a:gd name="T16" fmla="*/ 66 w 254"/>
                  <a:gd name="T17" fmla="*/ 3 h 233"/>
                  <a:gd name="T18" fmla="*/ 121 w 254"/>
                  <a:gd name="T19" fmla="*/ 0 h 233"/>
                  <a:gd name="T20" fmla="*/ 178 w 254"/>
                  <a:gd name="T21" fmla="*/ 0 h 233"/>
                  <a:gd name="T22" fmla="*/ 204 w 254"/>
                  <a:gd name="T23" fmla="*/ 3 h 233"/>
                  <a:gd name="T24" fmla="*/ 233 w 254"/>
                  <a:gd name="T25" fmla="*/ 8 h 233"/>
                  <a:gd name="T26" fmla="*/ 241 w 254"/>
                  <a:gd name="T27" fmla="*/ 13 h 233"/>
                  <a:gd name="T28" fmla="*/ 249 w 254"/>
                  <a:gd name="T29" fmla="*/ 21 h 233"/>
                  <a:gd name="T30" fmla="*/ 254 w 254"/>
                  <a:gd name="T31" fmla="*/ 40 h 233"/>
                  <a:gd name="T32" fmla="*/ 254 w 254"/>
                  <a:gd name="T33" fmla="*/ 66 h 233"/>
                  <a:gd name="T34" fmla="*/ 254 w 254"/>
                  <a:gd name="T35" fmla="*/ 92 h 233"/>
                  <a:gd name="T36" fmla="*/ 249 w 254"/>
                  <a:gd name="T37" fmla="*/ 147 h 233"/>
                  <a:gd name="T38" fmla="*/ 246 w 254"/>
                  <a:gd name="T39" fmla="*/ 178 h 233"/>
                  <a:gd name="T40" fmla="*/ 241 w 254"/>
                  <a:gd name="T41" fmla="*/ 194 h 233"/>
                  <a:gd name="T42" fmla="*/ 236 w 254"/>
                  <a:gd name="T43" fmla="*/ 207 h 233"/>
                  <a:gd name="T44" fmla="*/ 220 w 254"/>
                  <a:gd name="T45" fmla="*/ 226 h 233"/>
                  <a:gd name="T46" fmla="*/ 212 w 254"/>
                  <a:gd name="T47" fmla="*/ 231 h 233"/>
                  <a:gd name="T48" fmla="*/ 202 w 254"/>
                  <a:gd name="T49" fmla="*/ 233 h 233"/>
                  <a:gd name="T50" fmla="*/ 121 w 254"/>
                  <a:gd name="T51" fmla="*/ 233 h 233"/>
                  <a:gd name="T52" fmla="*/ 79 w 254"/>
                  <a:gd name="T53" fmla="*/ 231 h 233"/>
                  <a:gd name="T54" fmla="*/ 37 w 254"/>
                  <a:gd name="T55" fmla="*/ 226 h 233"/>
                  <a:gd name="T56" fmla="*/ 26 w 254"/>
                  <a:gd name="T57" fmla="*/ 220 h 233"/>
                  <a:gd name="T58" fmla="*/ 19 w 254"/>
                  <a:gd name="T59" fmla="*/ 212 h 233"/>
                  <a:gd name="T60" fmla="*/ 11 w 254"/>
                  <a:gd name="T61" fmla="*/ 202 h 233"/>
                  <a:gd name="T62" fmla="*/ 8 w 254"/>
                  <a:gd name="T63" fmla="*/ 192 h 23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54"/>
                  <a:gd name="T97" fmla="*/ 0 h 233"/>
                  <a:gd name="T98" fmla="*/ 254 w 254"/>
                  <a:gd name="T99" fmla="*/ 233 h 233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54" h="233">
                    <a:moveTo>
                      <a:pt x="8" y="192"/>
                    </a:moveTo>
                    <a:lnTo>
                      <a:pt x="3" y="155"/>
                    </a:lnTo>
                    <a:lnTo>
                      <a:pt x="0" y="116"/>
                    </a:lnTo>
                    <a:lnTo>
                      <a:pt x="0" y="40"/>
                    </a:lnTo>
                    <a:lnTo>
                      <a:pt x="3" y="24"/>
                    </a:lnTo>
                    <a:lnTo>
                      <a:pt x="8" y="16"/>
                    </a:lnTo>
                    <a:lnTo>
                      <a:pt x="13" y="13"/>
                    </a:lnTo>
                    <a:lnTo>
                      <a:pt x="40" y="8"/>
                    </a:lnTo>
                    <a:lnTo>
                      <a:pt x="66" y="3"/>
                    </a:lnTo>
                    <a:lnTo>
                      <a:pt x="121" y="0"/>
                    </a:lnTo>
                    <a:lnTo>
                      <a:pt x="178" y="0"/>
                    </a:lnTo>
                    <a:lnTo>
                      <a:pt x="204" y="3"/>
                    </a:lnTo>
                    <a:lnTo>
                      <a:pt x="233" y="8"/>
                    </a:lnTo>
                    <a:lnTo>
                      <a:pt x="241" y="13"/>
                    </a:lnTo>
                    <a:lnTo>
                      <a:pt x="249" y="21"/>
                    </a:lnTo>
                    <a:lnTo>
                      <a:pt x="254" y="40"/>
                    </a:lnTo>
                    <a:lnTo>
                      <a:pt x="254" y="66"/>
                    </a:lnTo>
                    <a:lnTo>
                      <a:pt x="254" y="92"/>
                    </a:lnTo>
                    <a:lnTo>
                      <a:pt x="249" y="147"/>
                    </a:lnTo>
                    <a:lnTo>
                      <a:pt x="246" y="178"/>
                    </a:lnTo>
                    <a:lnTo>
                      <a:pt x="241" y="194"/>
                    </a:lnTo>
                    <a:lnTo>
                      <a:pt x="236" y="207"/>
                    </a:lnTo>
                    <a:lnTo>
                      <a:pt x="220" y="226"/>
                    </a:lnTo>
                    <a:lnTo>
                      <a:pt x="212" y="231"/>
                    </a:lnTo>
                    <a:lnTo>
                      <a:pt x="202" y="233"/>
                    </a:lnTo>
                    <a:lnTo>
                      <a:pt x="121" y="233"/>
                    </a:lnTo>
                    <a:lnTo>
                      <a:pt x="79" y="231"/>
                    </a:lnTo>
                    <a:lnTo>
                      <a:pt x="37" y="226"/>
                    </a:lnTo>
                    <a:lnTo>
                      <a:pt x="26" y="220"/>
                    </a:lnTo>
                    <a:lnTo>
                      <a:pt x="19" y="212"/>
                    </a:lnTo>
                    <a:lnTo>
                      <a:pt x="11" y="202"/>
                    </a:lnTo>
                    <a:lnTo>
                      <a:pt x="8" y="192"/>
                    </a:lnTo>
                    <a:close/>
                  </a:path>
                </a:pathLst>
              </a:custGeom>
              <a:solidFill>
                <a:srgbClr val="92ADBE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07" name="Freeform 4611"/>
              <p:cNvSpPr>
                <a:spLocks/>
              </p:cNvSpPr>
              <p:nvPr/>
            </p:nvSpPr>
            <p:spPr bwMode="auto">
              <a:xfrm>
                <a:off x="1941" y="3214"/>
                <a:ext cx="228" cy="170"/>
              </a:xfrm>
              <a:custGeom>
                <a:avLst/>
                <a:gdLst>
                  <a:gd name="T0" fmla="*/ 8 w 228"/>
                  <a:gd name="T1" fmla="*/ 139 h 170"/>
                  <a:gd name="T2" fmla="*/ 3 w 228"/>
                  <a:gd name="T3" fmla="*/ 112 h 170"/>
                  <a:gd name="T4" fmla="*/ 0 w 228"/>
                  <a:gd name="T5" fmla="*/ 84 h 170"/>
                  <a:gd name="T6" fmla="*/ 0 w 228"/>
                  <a:gd name="T7" fmla="*/ 29 h 170"/>
                  <a:gd name="T8" fmla="*/ 3 w 228"/>
                  <a:gd name="T9" fmla="*/ 18 h 170"/>
                  <a:gd name="T10" fmla="*/ 11 w 228"/>
                  <a:gd name="T11" fmla="*/ 10 h 170"/>
                  <a:gd name="T12" fmla="*/ 34 w 228"/>
                  <a:gd name="T13" fmla="*/ 5 h 170"/>
                  <a:gd name="T14" fmla="*/ 61 w 228"/>
                  <a:gd name="T15" fmla="*/ 2 h 170"/>
                  <a:gd name="T16" fmla="*/ 108 w 228"/>
                  <a:gd name="T17" fmla="*/ 0 h 170"/>
                  <a:gd name="T18" fmla="*/ 160 w 228"/>
                  <a:gd name="T19" fmla="*/ 0 h 170"/>
                  <a:gd name="T20" fmla="*/ 210 w 228"/>
                  <a:gd name="T21" fmla="*/ 5 h 170"/>
                  <a:gd name="T22" fmla="*/ 217 w 228"/>
                  <a:gd name="T23" fmla="*/ 8 h 170"/>
                  <a:gd name="T24" fmla="*/ 223 w 228"/>
                  <a:gd name="T25" fmla="*/ 16 h 170"/>
                  <a:gd name="T26" fmla="*/ 228 w 228"/>
                  <a:gd name="T27" fmla="*/ 29 h 170"/>
                  <a:gd name="T28" fmla="*/ 228 w 228"/>
                  <a:gd name="T29" fmla="*/ 50 h 170"/>
                  <a:gd name="T30" fmla="*/ 228 w 228"/>
                  <a:gd name="T31" fmla="*/ 68 h 170"/>
                  <a:gd name="T32" fmla="*/ 223 w 228"/>
                  <a:gd name="T33" fmla="*/ 107 h 170"/>
                  <a:gd name="T34" fmla="*/ 220 w 228"/>
                  <a:gd name="T35" fmla="*/ 131 h 170"/>
                  <a:gd name="T36" fmla="*/ 217 w 228"/>
                  <a:gd name="T37" fmla="*/ 141 h 170"/>
                  <a:gd name="T38" fmla="*/ 212 w 228"/>
                  <a:gd name="T39" fmla="*/ 152 h 170"/>
                  <a:gd name="T40" fmla="*/ 197 w 228"/>
                  <a:gd name="T41" fmla="*/ 162 h 170"/>
                  <a:gd name="T42" fmla="*/ 189 w 228"/>
                  <a:gd name="T43" fmla="*/ 168 h 170"/>
                  <a:gd name="T44" fmla="*/ 181 w 228"/>
                  <a:gd name="T45" fmla="*/ 168 h 170"/>
                  <a:gd name="T46" fmla="*/ 144 w 228"/>
                  <a:gd name="T47" fmla="*/ 170 h 170"/>
                  <a:gd name="T48" fmla="*/ 108 w 228"/>
                  <a:gd name="T49" fmla="*/ 170 h 170"/>
                  <a:gd name="T50" fmla="*/ 34 w 228"/>
                  <a:gd name="T51" fmla="*/ 162 h 170"/>
                  <a:gd name="T52" fmla="*/ 27 w 228"/>
                  <a:gd name="T53" fmla="*/ 160 h 170"/>
                  <a:gd name="T54" fmla="*/ 19 w 228"/>
                  <a:gd name="T55" fmla="*/ 154 h 170"/>
                  <a:gd name="T56" fmla="*/ 11 w 228"/>
                  <a:gd name="T57" fmla="*/ 147 h 170"/>
                  <a:gd name="T58" fmla="*/ 8 w 228"/>
                  <a:gd name="T59" fmla="*/ 139 h 170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228"/>
                  <a:gd name="T91" fmla="*/ 0 h 170"/>
                  <a:gd name="T92" fmla="*/ 228 w 228"/>
                  <a:gd name="T93" fmla="*/ 170 h 170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228" h="170">
                    <a:moveTo>
                      <a:pt x="8" y="139"/>
                    </a:moveTo>
                    <a:lnTo>
                      <a:pt x="3" y="112"/>
                    </a:lnTo>
                    <a:lnTo>
                      <a:pt x="0" y="84"/>
                    </a:lnTo>
                    <a:lnTo>
                      <a:pt x="0" y="29"/>
                    </a:lnTo>
                    <a:lnTo>
                      <a:pt x="3" y="18"/>
                    </a:lnTo>
                    <a:lnTo>
                      <a:pt x="11" y="10"/>
                    </a:lnTo>
                    <a:lnTo>
                      <a:pt x="34" y="5"/>
                    </a:lnTo>
                    <a:lnTo>
                      <a:pt x="61" y="2"/>
                    </a:lnTo>
                    <a:lnTo>
                      <a:pt x="108" y="0"/>
                    </a:lnTo>
                    <a:lnTo>
                      <a:pt x="160" y="0"/>
                    </a:lnTo>
                    <a:lnTo>
                      <a:pt x="210" y="5"/>
                    </a:lnTo>
                    <a:lnTo>
                      <a:pt x="217" y="8"/>
                    </a:lnTo>
                    <a:lnTo>
                      <a:pt x="223" y="16"/>
                    </a:lnTo>
                    <a:lnTo>
                      <a:pt x="228" y="29"/>
                    </a:lnTo>
                    <a:lnTo>
                      <a:pt x="228" y="50"/>
                    </a:lnTo>
                    <a:lnTo>
                      <a:pt x="228" y="68"/>
                    </a:lnTo>
                    <a:lnTo>
                      <a:pt x="223" y="107"/>
                    </a:lnTo>
                    <a:lnTo>
                      <a:pt x="220" y="131"/>
                    </a:lnTo>
                    <a:lnTo>
                      <a:pt x="217" y="141"/>
                    </a:lnTo>
                    <a:lnTo>
                      <a:pt x="212" y="152"/>
                    </a:lnTo>
                    <a:lnTo>
                      <a:pt x="197" y="162"/>
                    </a:lnTo>
                    <a:lnTo>
                      <a:pt x="189" y="168"/>
                    </a:lnTo>
                    <a:lnTo>
                      <a:pt x="181" y="168"/>
                    </a:lnTo>
                    <a:lnTo>
                      <a:pt x="144" y="170"/>
                    </a:lnTo>
                    <a:lnTo>
                      <a:pt x="108" y="170"/>
                    </a:lnTo>
                    <a:lnTo>
                      <a:pt x="34" y="162"/>
                    </a:lnTo>
                    <a:lnTo>
                      <a:pt x="27" y="160"/>
                    </a:lnTo>
                    <a:lnTo>
                      <a:pt x="19" y="154"/>
                    </a:lnTo>
                    <a:lnTo>
                      <a:pt x="11" y="147"/>
                    </a:lnTo>
                    <a:lnTo>
                      <a:pt x="8" y="1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08" name="Freeform 4612"/>
              <p:cNvSpPr>
                <a:spLocks/>
              </p:cNvSpPr>
              <p:nvPr/>
            </p:nvSpPr>
            <p:spPr bwMode="auto">
              <a:xfrm>
                <a:off x="2062" y="3397"/>
                <a:ext cx="18" cy="11"/>
              </a:xfrm>
              <a:custGeom>
                <a:avLst/>
                <a:gdLst>
                  <a:gd name="T0" fmla="*/ 10 w 18"/>
                  <a:gd name="T1" fmla="*/ 0 h 11"/>
                  <a:gd name="T2" fmla="*/ 15 w 18"/>
                  <a:gd name="T3" fmla="*/ 3 h 11"/>
                  <a:gd name="T4" fmla="*/ 18 w 18"/>
                  <a:gd name="T5" fmla="*/ 5 h 11"/>
                  <a:gd name="T6" fmla="*/ 15 w 18"/>
                  <a:gd name="T7" fmla="*/ 8 h 11"/>
                  <a:gd name="T8" fmla="*/ 10 w 18"/>
                  <a:gd name="T9" fmla="*/ 11 h 11"/>
                  <a:gd name="T10" fmla="*/ 2 w 18"/>
                  <a:gd name="T11" fmla="*/ 8 h 11"/>
                  <a:gd name="T12" fmla="*/ 0 w 18"/>
                  <a:gd name="T13" fmla="*/ 5 h 11"/>
                  <a:gd name="T14" fmla="*/ 2 w 18"/>
                  <a:gd name="T15" fmla="*/ 3 h 11"/>
                  <a:gd name="T16" fmla="*/ 10 w 18"/>
                  <a:gd name="T17" fmla="*/ 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1"/>
                  <a:gd name="T29" fmla="*/ 18 w 18"/>
                  <a:gd name="T30" fmla="*/ 11 h 1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1">
                    <a:moveTo>
                      <a:pt x="10" y="0"/>
                    </a:moveTo>
                    <a:lnTo>
                      <a:pt x="15" y="3"/>
                    </a:lnTo>
                    <a:lnTo>
                      <a:pt x="18" y="5"/>
                    </a:lnTo>
                    <a:lnTo>
                      <a:pt x="15" y="8"/>
                    </a:lnTo>
                    <a:lnTo>
                      <a:pt x="10" y="11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09" name="Freeform 4613"/>
              <p:cNvSpPr>
                <a:spLocks/>
              </p:cNvSpPr>
              <p:nvPr/>
            </p:nvSpPr>
            <p:spPr bwMode="auto">
              <a:xfrm>
                <a:off x="2088" y="3397"/>
                <a:ext cx="18" cy="11"/>
              </a:xfrm>
              <a:custGeom>
                <a:avLst/>
                <a:gdLst>
                  <a:gd name="T0" fmla="*/ 10 w 18"/>
                  <a:gd name="T1" fmla="*/ 0 h 11"/>
                  <a:gd name="T2" fmla="*/ 16 w 18"/>
                  <a:gd name="T3" fmla="*/ 3 h 11"/>
                  <a:gd name="T4" fmla="*/ 18 w 18"/>
                  <a:gd name="T5" fmla="*/ 5 h 11"/>
                  <a:gd name="T6" fmla="*/ 16 w 18"/>
                  <a:gd name="T7" fmla="*/ 8 h 11"/>
                  <a:gd name="T8" fmla="*/ 10 w 18"/>
                  <a:gd name="T9" fmla="*/ 11 h 11"/>
                  <a:gd name="T10" fmla="*/ 2 w 18"/>
                  <a:gd name="T11" fmla="*/ 8 h 11"/>
                  <a:gd name="T12" fmla="*/ 0 w 18"/>
                  <a:gd name="T13" fmla="*/ 5 h 11"/>
                  <a:gd name="T14" fmla="*/ 2 w 18"/>
                  <a:gd name="T15" fmla="*/ 3 h 11"/>
                  <a:gd name="T16" fmla="*/ 10 w 18"/>
                  <a:gd name="T17" fmla="*/ 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1"/>
                  <a:gd name="T29" fmla="*/ 18 w 18"/>
                  <a:gd name="T30" fmla="*/ 11 h 1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1">
                    <a:moveTo>
                      <a:pt x="10" y="0"/>
                    </a:moveTo>
                    <a:lnTo>
                      <a:pt x="16" y="3"/>
                    </a:lnTo>
                    <a:lnTo>
                      <a:pt x="18" y="5"/>
                    </a:lnTo>
                    <a:lnTo>
                      <a:pt x="16" y="8"/>
                    </a:lnTo>
                    <a:lnTo>
                      <a:pt x="10" y="11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89E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10" name="Freeform 4614"/>
              <p:cNvSpPr>
                <a:spLocks/>
              </p:cNvSpPr>
              <p:nvPr/>
            </p:nvSpPr>
            <p:spPr bwMode="auto">
              <a:xfrm>
                <a:off x="2114" y="3397"/>
                <a:ext cx="18" cy="11"/>
              </a:xfrm>
              <a:custGeom>
                <a:avLst/>
                <a:gdLst>
                  <a:gd name="T0" fmla="*/ 8 w 18"/>
                  <a:gd name="T1" fmla="*/ 0 h 11"/>
                  <a:gd name="T2" fmla="*/ 16 w 18"/>
                  <a:gd name="T3" fmla="*/ 3 h 11"/>
                  <a:gd name="T4" fmla="*/ 18 w 18"/>
                  <a:gd name="T5" fmla="*/ 5 h 11"/>
                  <a:gd name="T6" fmla="*/ 16 w 18"/>
                  <a:gd name="T7" fmla="*/ 8 h 11"/>
                  <a:gd name="T8" fmla="*/ 8 w 18"/>
                  <a:gd name="T9" fmla="*/ 11 h 11"/>
                  <a:gd name="T10" fmla="*/ 3 w 18"/>
                  <a:gd name="T11" fmla="*/ 8 h 11"/>
                  <a:gd name="T12" fmla="*/ 0 w 18"/>
                  <a:gd name="T13" fmla="*/ 5 h 11"/>
                  <a:gd name="T14" fmla="*/ 3 w 18"/>
                  <a:gd name="T15" fmla="*/ 3 h 11"/>
                  <a:gd name="T16" fmla="*/ 8 w 18"/>
                  <a:gd name="T17" fmla="*/ 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1"/>
                  <a:gd name="T29" fmla="*/ 18 w 18"/>
                  <a:gd name="T30" fmla="*/ 11 h 1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1">
                    <a:moveTo>
                      <a:pt x="8" y="0"/>
                    </a:moveTo>
                    <a:lnTo>
                      <a:pt x="16" y="3"/>
                    </a:lnTo>
                    <a:lnTo>
                      <a:pt x="18" y="5"/>
                    </a:lnTo>
                    <a:lnTo>
                      <a:pt x="16" y="8"/>
                    </a:lnTo>
                    <a:lnTo>
                      <a:pt x="8" y="11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89E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11" name="Freeform 4615"/>
              <p:cNvSpPr>
                <a:spLocks/>
              </p:cNvSpPr>
              <p:nvPr/>
            </p:nvSpPr>
            <p:spPr bwMode="auto">
              <a:xfrm>
                <a:off x="1952" y="3224"/>
                <a:ext cx="204" cy="152"/>
              </a:xfrm>
              <a:custGeom>
                <a:avLst/>
                <a:gdLst>
                  <a:gd name="T0" fmla="*/ 8 w 204"/>
                  <a:gd name="T1" fmla="*/ 123 h 152"/>
                  <a:gd name="T2" fmla="*/ 2 w 204"/>
                  <a:gd name="T3" fmla="*/ 100 h 152"/>
                  <a:gd name="T4" fmla="*/ 0 w 204"/>
                  <a:gd name="T5" fmla="*/ 74 h 152"/>
                  <a:gd name="T6" fmla="*/ 0 w 204"/>
                  <a:gd name="T7" fmla="*/ 24 h 152"/>
                  <a:gd name="T8" fmla="*/ 5 w 204"/>
                  <a:gd name="T9" fmla="*/ 13 h 152"/>
                  <a:gd name="T10" fmla="*/ 8 w 204"/>
                  <a:gd name="T11" fmla="*/ 11 h 152"/>
                  <a:gd name="T12" fmla="*/ 10 w 204"/>
                  <a:gd name="T13" fmla="*/ 8 h 152"/>
                  <a:gd name="T14" fmla="*/ 31 w 204"/>
                  <a:gd name="T15" fmla="*/ 3 h 152"/>
                  <a:gd name="T16" fmla="*/ 55 w 204"/>
                  <a:gd name="T17" fmla="*/ 0 h 152"/>
                  <a:gd name="T18" fmla="*/ 97 w 204"/>
                  <a:gd name="T19" fmla="*/ 0 h 152"/>
                  <a:gd name="T20" fmla="*/ 144 w 204"/>
                  <a:gd name="T21" fmla="*/ 0 h 152"/>
                  <a:gd name="T22" fmla="*/ 167 w 204"/>
                  <a:gd name="T23" fmla="*/ 0 h 152"/>
                  <a:gd name="T24" fmla="*/ 188 w 204"/>
                  <a:gd name="T25" fmla="*/ 6 h 152"/>
                  <a:gd name="T26" fmla="*/ 196 w 204"/>
                  <a:gd name="T27" fmla="*/ 8 h 152"/>
                  <a:gd name="T28" fmla="*/ 201 w 204"/>
                  <a:gd name="T29" fmla="*/ 11 h 152"/>
                  <a:gd name="T30" fmla="*/ 204 w 204"/>
                  <a:gd name="T31" fmla="*/ 24 h 152"/>
                  <a:gd name="T32" fmla="*/ 204 w 204"/>
                  <a:gd name="T33" fmla="*/ 61 h 152"/>
                  <a:gd name="T34" fmla="*/ 201 w 204"/>
                  <a:gd name="T35" fmla="*/ 95 h 152"/>
                  <a:gd name="T36" fmla="*/ 199 w 204"/>
                  <a:gd name="T37" fmla="*/ 116 h 152"/>
                  <a:gd name="T38" fmla="*/ 196 w 204"/>
                  <a:gd name="T39" fmla="*/ 126 h 152"/>
                  <a:gd name="T40" fmla="*/ 191 w 204"/>
                  <a:gd name="T41" fmla="*/ 134 h 152"/>
                  <a:gd name="T42" fmla="*/ 186 w 204"/>
                  <a:gd name="T43" fmla="*/ 139 h 152"/>
                  <a:gd name="T44" fmla="*/ 178 w 204"/>
                  <a:gd name="T45" fmla="*/ 144 h 152"/>
                  <a:gd name="T46" fmla="*/ 170 w 204"/>
                  <a:gd name="T47" fmla="*/ 150 h 152"/>
                  <a:gd name="T48" fmla="*/ 162 w 204"/>
                  <a:gd name="T49" fmla="*/ 150 h 152"/>
                  <a:gd name="T50" fmla="*/ 97 w 204"/>
                  <a:gd name="T51" fmla="*/ 152 h 152"/>
                  <a:gd name="T52" fmla="*/ 63 w 204"/>
                  <a:gd name="T53" fmla="*/ 150 h 152"/>
                  <a:gd name="T54" fmla="*/ 31 w 204"/>
                  <a:gd name="T55" fmla="*/ 144 h 152"/>
                  <a:gd name="T56" fmla="*/ 23 w 204"/>
                  <a:gd name="T57" fmla="*/ 142 h 152"/>
                  <a:gd name="T58" fmla="*/ 16 w 204"/>
                  <a:gd name="T59" fmla="*/ 139 h 152"/>
                  <a:gd name="T60" fmla="*/ 10 w 204"/>
                  <a:gd name="T61" fmla="*/ 131 h 152"/>
                  <a:gd name="T62" fmla="*/ 8 w 204"/>
                  <a:gd name="T63" fmla="*/ 123 h 15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04"/>
                  <a:gd name="T97" fmla="*/ 0 h 152"/>
                  <a:gd name="T98" fmla="*/ 204 w 204"/>
                  <a:gd name="T99" fmla="*/ 152 h 152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04" h="152">
                    <a:moveTo>
                      <a:pt x="8" y="123"/>
                    </a:moveTo>
                    <a:lnTo>
                      <a:pt x="2" y="100"/>
                    </a:lnTo>
                    <a:lnTo>
                      <a:pt x="0" y="74"/>
                    </a:lnTo>
                    <a:lnTo>
                      <a:pt x="0" y="24"/>
                    </a:lnTo>
                    <a:lnTo>
                      <a:pt x="5" y="13"/>
                    </a:lnTo>
                    <a:lnTo>
                      <a:pt x="8" y="11"/>
                    </a:lnTo>
                    <a:lnTo>
                      <a:pt x="10" y="8"/>
                    </a:lnTo>
                    <a:lnTo>
                      <a:pt x="31" y="3"/>
                    </a:lnTo>
                    <a:lnTo>
                      <a:pt x="55" y="0"/>
                    </a:lnTo>
                    <a:lnTo>
                      <a:pt x="97" y="0"/>
                    </a:lnTo>
                    <a:lnTo>
                      <a:pt x="144" y="0"/>
                    </a:lnTo>
                    <a:lnTo>
                      <a:pt x="167" y="0"/>
                    </a:lnTo>
                    <a:lnTo>
                      <a:pt x="188" y="6"/>
                    </a:lnTo>
                    <a:lnTo>
                      <a:pt x="196" y="8"/>
                    </a:lnTo>
                    <a:lnTo>
                      <a:pt x="201" y="11"/>
                    </a:lnTo>
                    <a:lnTo>
                      <a:pt x="204" y="24"/>
                    </a:lnTo>
                    <a:lnTo>
                      <a:pt x="204" y="61"/>
                    </a:lnTo>
                    <a:lnTo>
                      <a:pt x="201" y="95"/>
                    </a:lnTo>
                    <a:lnTo>
                      <a:pt x="199" y="116"/>
                    </a:lnTo>
                    <a:lnTo>
                      <a:pt x="196" y="126"/>
                    </a:lnTo>
                    <a:lnTo>
                      <a:pt x="191" y="134"/>
                    </a:lnTo>
                    <a:lnTo>
                      <a:pt x="186" y="139"/>
                    </a:lnTo>
                    <a:lnTo>
                      <a:pt x="178" y="144"/>
                    </a:lnTo>
                    <a:lnTo>
                      <a:pt x="170" y="150"/>
                    </a:lnTo>
                    <a:lnTo>
                      <a:pt x="162" y="150"/>
                    </a:lnTo>
                    <a:lnTo>
                      <a:pt x="97" y="152"/>
                    </a:lnTo>
                    <a:lnTo>
                      <a:pt x="63" y="150"/>
                    </a:lnTo>
                    <a:lnTo>
                      <a:pt x="31" y="144"/>
                    </a:lnTo>
                    <a:lnTo>
                      <a:pt x="23" y="142"/>
                    </a:lnTo>
                    <a:lnTo>
                      <a:pt x="16" y="139"/>
                    </a:lnTo>
                    <a:lnTo>
                      <a:pt x="10" y="131"/>
                    </a:lnTo>
                    <a:lnTo>
                      <a:pt x="8" y="123"/>
                    </a:lnTo>
                    <a:close/>
                  </a:path>
                </a:pathLst>
              </a:custGeom>
              <a:solidFill>
                <a:srgbClr val="00AEC4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12" name="Freeform 4616"/>
              <p:cNvSpPr>
                <a:spLocks/>
              </p:cNvSpPr>
              <p:nvPr/>
            </p:nvSpPr>
            <p:spPr bwMode="auto">
              <a:xfrm>
                <a:off x="2004" y="3248"/>
                <a:ext cx="118" cy="92"/>
              </a:xfrm>
              <a:custGeom>
                <a:avLst/>
                <a:gdLst>
                  <a:gd name="T0" fmla="*/ 3 w 118"/>
                  <a:gd name="T1" fmla="*/ 73 h 92"/>
                  <a:gd name="T2" fmla="*/ 0 w 118"/>
                  <a:gd name="T3" fmla="*/ 44 h 92"/>
                  <a:gd name="T4" fmla="*/ 0 w 118"/>
                  <a:gd name="T5" fmla="*/ 16 h 92"/>
                  <a:gd name="T6" fmla="*/ 3 w 118"/>
                  <a:gd name="T7" fmla="*/ 10 h 92"/>
                  <a:gd name="T8" fmla="*/ 5 w 118"/>
                  <a:gd name="T9" fmla="*/ 5 h 92"/>
                  <a:gd name="T10" fmla="*/ 32 w 118"/>
                  <a:gd name="T11" fmla="*/ 3 h 92"/>
                  <a:gd name="T12" fmla="*/ 58 w 118"/>
                  <a:gd name="T13" fmla="*/ 0 h 92"/>
                  <a:gd name="T14" fmla="*/ 84 w 118"/>
                  <a:gd name="T15" fmla="*/ 0 h 92"/>
                  <a:gd name="T16" fmla="*/ 110 w 118"/>
                  <a:gd name="T17" fmla="*/ 5 h 92"/>
                  <a:gd name="T18" fmla="*/ 115 w 118"/>
                  <a:gd name="T19" fmla="*/ 8 h 92"/>
                  <a:gd name="T20" fmla="*/ 118 w 118"/>
                  <a:gd name="T21" fmla="*/ 16 h 92"/>
                  <a:gd name="T22" fmla="*/ 118 w 118"/>
                  <a:gd name="T23" fmla="*/ 37 h 92"/>
                  <a:gd name="T24" fmla="*/ 115 w 118"/>
                  <a:gd name="T25" fmla="*/ 58 h 92"/>
                  <a:gd name="T26" fmla="*/ 115 w 118"/>
                  <a:gd name="T27" fmla="*/ 68 h 92"/>
                  <a:gd name="T28" fmla="*/ 110 w 118"/>
                  <a:gd name="T29" fmla="*/ 78 h 92"/>
                  <a:gd name="T30" fmla="*/ 105 w 118"/>
                  <a:gd name="T31" fmla="*/ 86 h 92"/>
                  <a:gd name="T32" fmla="*/ 94 w 118"/>
                  <a:gd name="T33" fmla="*/ 89 h 92"/>
                  <a:gd name="T34" fmla="*/ 55 w 118"/>
                  <a:gd name="T35" fmla="*/ 92 h 92"/>
                  <a:gd name="T36" fmla="*/ 18 w 118"/>
                  <a:gd name="T37" fmla="*/ 86 h 92"/>
                  <a:gd name="T38" fmla="*/ 8 w 118"/>
                  <a:gd name="T39" fmla="*/ 81 h 92"/>
                  <a:gd name="T40" fmla="*/ 3 w 118"/>
                  <a:gd name="T41" fmla="*/ 73 h 9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8"/>
                  <a:gd name="T64" fmla="*/ 0 h 92"/>
                  <a:gd name="T65" fmla="*/ 118 w 118"/>
                  <a:gd name="T66" fmla="*/ 92 h 9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8" h="92">
                    <a:moveTo>
                      <a:pt x="3" y="73"/>
                    </a:moveTo>
                    <a:lnTo>
                      <a:pt x="0" y="44"/>
                    </a:lnTo>
                    <a:lnTo>
                      <a:pt x="0" y="16"/>
                    </a:lnTo>
                    <a:lnTo>
                      <a:pt x="3" y="10"/>
                    </a:lnTo>
                    <a:lnTo>
                      <a:pt x="5" y="5"/>
                    </a:lnTo>
                    <a:lnTo>
                      <a:pt x="32" y="3"/>
                    </a:lnTo>
                    <a:lnTo>
                      <a:pt x="58" y="0"/>
                    </a:lnTo>
                    <a:lnTo>
                      <a:pt x="84" y="0"/>
                    </a:lnTo>
                    <a:lnTo>
                      <a:pt x="110" y="5"/>
                    </a:lnTo>
                    <a:lnTo>
                      <a:pt x="115" y="8"/>
                    </a:lnTo>
                    <a:lnTo>
                      <a:pt x="118" y="16"/>
                    </a:lnTo>
                    <a:lnTo>
                      <a:pt x="118" y="37"/>
                    </a:lnTo>
                    <a:lnTo>
                      <a:pt x="115" y="58"/>
                    </a:lnTo>
                    <a:lnTo>
                      <a:pt x="115" y="68"/>
                    </a:lnTo>
                    <a:lnTo>
                      <a:pt x="110" y="78"/>
                    </a:lnTo>
                    <a:lnTo>
                      <a:pt x="105" y="86"/>
                    </a:lnTo>
                    <a:lnTo>
                      <a:pt x="94" y="89"/>
                    </a:lnTo>
                    <a:lnTo>
                      <a:pt x="55" y="92"/>
                    </a:lnTo>
                    <a:lnTo>
                      <a:pt x="18" y="86"/>
                    </a:lnTo>
                    <a:lnTo>
                      <a:pt x="8" y="81"/>
                    </a:lnTo>
                    <a:lnTo>
                      <a:pt x="3" y="73"/>
                    </a:lnTo>
                    <a:close/>
                  </a:path>
                </a:pathLst>
              </a:custGeom>
              <a:solidFill>
                <a:srgbClr val="7CC7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13" name="Freeform 4617"/>
              <p:cNvSpPr>
                <a:spLocks/>
              </p:cNvSpPr>
              <p:nvPr/>
            </p:nvSpPr>
            <p:spPr bwMode="auto">
              <a:xfrm>
                <a:off x="1965" y="3232"/>
                <a:ext cx="183" cy="136"/>
              </a:xfrm>
              <a:custGeom>
                <a:avLst/>
                <a:gdLst>
                  <a:gd name="T0" fmla="*/ 5 w 183"/>
                  <a:gd name="T1" fmla="*/ 118 h 136"/>
                  <a:gd name="T2" fmla="*/ 0 w 183"/>
                  <a:gd name="T3" fmla="*/ 94 h 136"/>
                  <a:gd name="T4" fmla="*/ 0 w 183"/>
                  <a:gd name="T5" fmla="*/ 71 h 136"/>
                  <a:gd name="T6" fmla="*/ 0 w 183"/>
                  <a:gd name="T7" fmla="*/ 24 h 136"/>
                  <a:gd name="T8" fmla="*/ 3 w 183"/>
                  <a:gd name="T9" fmla="*/ 16 h 136"/>
                  <a:gd name="T10" fmla="*/ 8 w 183"/>
                  <a:gd name="T11" fmla="*/ 8 h 136"/>
                  <a:gd name="T12" fmla="*/ 29 w 183"/>
                  <a:gd name="T13" fmla="*/ 3 h 136"/>
                  <a:gd name="T14" fmla="*/ 50 w 183"/>
                  <a:gd name="T15" fmla="*/ 0 h 136"/>
                  <a:gd name="T16" fmla="*/ 89 w 183"/>
                  <a:gd name="T17" fmla="*/ 0 h 136"/>
                  <a:gd name="T18" fmla="*/ 131 w 183"/>
                  <a:gd name="T19" fmla="*/ 0 h 136"/>
                  <a:gd name="T20" fmla="*/ 152 w 183"/>
                  <a:gd name="T21" fmla="*/ 0 h 136"/>
                  <a:gd name="T22" fmla="*/ 173 w 183"/>
                  <a:gd name="T23" fmla="*/ 5 h 136"/>
                  <a:gd name="T24" fmla="*/ 178 w 183"/>
                  <a:gd name="T25" fmla="*/ 8 h 136"/>
                  <a:gd name="T26" fmla="*/ 183 w 183"/>
                  <a:gd name="T27" fmla="*/ 11 h 136"/>
                  <a:gd name="T28" fmla="*/ 144 w 183"/>
                  <a:gd name="T29" fmla="*/ 5 h 136"/>
                  <a:gd name="T30" fmla="*/ 102 w 183"/>
                  <a:gd name="T31" fmla="*/ 5 h 136"/>
                  <a:gd name="T32" fmla="*/ 63 w 183"/>
                  <a:gd name="T33" fmla="*/ 8 h 136"/>
                  <a:gd name="T34" fmla="*/ 21 w 183"/>
                  <a:gd name="T35" fmla="*/ 13 h 136"/>
                  <a:gd name="T36" fmla="*/ 16 w 183"/>
                  <a:gd name="T37" fmla="*/ 21 h 136"/>
                  <a:gd name="T38" fmla="*/ 13 w 183"/>
                  <a:gd name="T39" fmla="*/ 29 h 136"/>
                  <a:gd name="T40" fmla="*/ 13 w 183"/>
                  <a:gd name="T41" fmla="*/ 76 h 136"/>
                  <a:gd name="T42" fmla="*/ 13 w 183"/>
                  <a:gd name="T43" fmla="*/ 100 h 136"/>
                  <a:gd name="T44" fmla="*/ 18 w 183"/>
                  <a:gd name="T45" fmla="*/ 123 h 136"/>
                  <a:gd name="T46" fmla="*/ 21 w 183"/>
                  <a:gd name="T47" fmla="*/ 131 h 136"/>
                  <a:gd name="T48" fmla="*/ 29 w 183"/>
                  <a:gd name="T49" fmla="*/ 136 h 136"/>
                  <a:gd name="T50" fmla="*/ 29 w 183"/>
                  <a:gd name="T51" fmla="*/ 136 h 136"/>
                  <a:gd name="T52" fmla="*/ 26 w 183"/>
                  <a:gd name="T53" fmla="*/ 136 h 136"/>
                  <a:gd name="T54" fmla="*/ 13 w 183"/>
                  <a:gd name="T55" fmla="*/ 129 h 136"/>
                  <a:gd name="T56" fmla="*/ 5 w 183"/>
                  <a:gd name="T57" fmla="*/ 118 h 1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83"/>
                  <a:gd name="T88" fmla="*/ 0 h 136"/>
                  <a:gd name="T89" fmla="*/ 183 w 183"/>
                  <a:gd name="T90" fmla="*/ 136 h 1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83" h="136">
                    <a:moveTo>
                      <a:pt x="5" y="118"/>
                    </a:moveTo>
                    <a:lnTo>
                      <a:pt x="0" y="94"/>
                    </a:lnTo>
                    <a:lnTo>
                      <a:pt x="0" y="71"/>
                    </a:lnTo>
                    <a:lnTo>
                      <a:pt x="0" y="24"/>
                    </a:lnTo>
                    <a:lnTo>
                      <a:pt x="3" y="16"/>
                    </a:lnTo>
                    <a:lnTo>
                      <a:pt x="8" y="8"/>
                    </a:lnTo>
                    <a:lnTo>
                      <a:pt x="29" y="3"/>
                    </a:lnTo>
                    <a:lnTo>
                      <a:pt x="50" y="0"/>
                    </a:lnTo>
                    <a:lnTo>
                      <a:pt x="89" y="0"/>
                    </a:lnTo>
                    <a:lnTo>
                      <a:pt x="131" y="0"/>
                    </a:lnTo>
                    <a:lnTo>
                      <a:pt x="152" y="0"/>
                    </a:lnTo>
                    <a:lnTo>
                      <a:pt x="173" y="5"/>
                    </a:lnTo>
                    <a:lnTo>
                      <a:pt x="178" y="8"/>
                    </a:lnTo>
                    <a:lnTo>
                      <a:pt x="183" y="11"/>
                    </a:lnTo>
                    <a:lnTo>
                      <a:pt x="144" y="5"/>
                    </a:lnTo>
                    <a:lnTo>
                      <a:pt x="102" y="5"/>
                    </a:lnTo>
                    <a:lnTo>
                      <a:pt x="63" y="8"/>
                    </a:lnTo>
                    <a:lnTo>
                      <a:pt x="21" y="13"/>
                    </a:lnTo>
                    <a:lnTo>
                      <a:pt x="16" y="21"/>
                    </a:lnTo>
                    <a:lnTo>
                      <a:pt x="13" y="29"/>
                    </a:lnTo>
                    <a:lnTo>
                      <a:pt x="13" y="76"/>
                    </a:lnTo>
                    <a:lnTo>
                      <a:pt x="13" y="100"/>
                    </a:lnTo>
                    <a:lnTo>
                      <a:pt x="18" y="123"/>
                    </a:lnTo>
                    <a:lnTo>
                      <a:pt x="21" y="131"/>
                    </a:lnTo>
                    <a:lnTo>
                      <a:pt x="29" y="136"/>
                    </a:lnTo>
                    <a:lnTo>
                      <a:pt x="26" y="136"/>
                    </a:lnTo>
                    <a:lnTo>
                      <a:pt x="13" y="129"/>
                    </a:lnTo>
                    <a:lnTo>
                      <a:pt x="5" y="118"/>
                    </a:lnTo>
                    <a:close/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14" name="Freeform 4618"/>
              <p:cNvSpPr>
                <a:spLocks/>
              </p:cNvSpPr>
              <p:nvPr/>
            </p:nvSpPr>
            <p:spPr bwMode="auto">
              <a:xfrm>
                <a:off x="2240" y="3510"/>
                <a:ext cx="65" cy="65"/>
              </a:xfrm>
              <a:custGeom>
                <a:avLst/>
                <a:gdLst>
                  <a:gd name="T0" fmla="*/ 2 w 65"/>
                  <a:gd name="T1" fmla="*/ 10 h 65"/>
                  <a:gd name="T2" fmla="*/ 2 w 65"/>
                  <a:gd name="T3" fmla="*/ 13 h 65"/>
                  <a:gd name="T4" fmla="*/ 0 w 65"/>
                  <a:gd name="T5" fmla="*/ 16 h 65"/>
                  <a:gd name="T6" fmla="*/ 0 w 65"/>
                  <a:gd name="T7" fmla="*/ 31 h 65"/>
                  <a:gd name="T8" fmla="*/ 0 w 65"/>
                  <a:gd name="T9" fmla="*/ 37 h 65"/>
                  <a:gd name="T10" fmla="*/ 2 w 65"/>
                  <a:gd name="T11" fmla="*/ 44 h 65"/>
                  <a:gd name="T12" fmla="*/ 7 w 65"/>
                  <a:gd name="T13" fmla="*/ 55 h 65"/>
                  <a:gd name="T14" fmla="*/ 18 w 65"/>
                  <a:gd name="T15" fmla="*/ 63 h 65"/>
                  <a:gd name="T16" fmla="*/ 28 w 65"/>
                  <a:gd name="T17" fmla="*/ 65 h 65"/>
                  <a:gd name="T18" fmla="*/ 39 w 65"/>
                  <a:gd name="T19" fmla="*/ 63 h 65"/>
                  <a:gd name="T20" fmla="*/ 49 w 65"/>
                  <a:gd name="T21" fmla="*/ 55 h 65"/>
                  <a:gd name="T22" fmla="*/ 60 w 65"/>
                  <a:gd name="T23" fmla="*/ 44 h 65"/>
                  <a:gd name="T24" fmla="*/ 62 w 65"/>
                  <a:gd name="T25" fmla="*/ 42 h 65"/>
                  <a:gd name="T26" fmla="*/ 65 w 65"/>
                  <a:gd name="T27" fmla="*/ 37 h 65"/>
                  <a:gd name="T28" fmla="*/ 65 w 65"/>
                  <a:gd name="T29" fmla="*/ 37 h 65"/>
                  <a:gd name="T30" fmla="*/ 65 w 65"/>
                  <a:gd name="T31" fmla="*/ 34 h 65"/>
                  <a:gd name="T32" fmla="*/ 65 w 65"/>
                  <a:gd name="T33" fmla="*/ 29 h 65"/>
                  <a:gd name="T34" fmla="*/ 65 w 65"/>
                  <a:gd name="T35" fmla="*/ 21 h 65"/>
                  <a:gd name="T36" fmla="*/ 57 w 65"/>
                  <a:gd name="T37" fmla="*/ 10 h 65"/>
                  <a:gd name="T38" fmla="*/ 44 w 65"/>
                  <a:gd name="T39" fmla="*/ 2 h 65"/>
                  <a:gd name="T40" fmla="*/ 31 w 65"/>
                  <a:gd name="T41" fmla="*/ 0 h 65"/>
                  <a:gd name="T42" fmla="*/ 26 w 65"/>
                  <a:gd name="T43" fmla="*/ 0 h 65"/>
                  <a:gd name="T44" fmla="*/ 18 w 65"/>
                  <a:gd name="T45" fmla="*/ 0 h 65"/>
                  <a:gd name="T46" fmla="*/ 10 w 65"/>
                  <a:gd name="T47" fmla="*/ 2 h 65"/>
                  <a:gd name="T48" fmla="*/ 2 w 65"/>
                  <a:gd name="T49" fmla="*/ 8 h 65"/>
                  <a:gd name="T50" fmla="*/ 2 w 65"/>
                  <a:gd name="T51" fmla="*/ 8 h 65"/>
                  <a:gd name="T52" fmla="*/ 2 w 65"/>
                  <a:gd name="T53" fmla="*/ 10 h 6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5"/>
                  <a:gd name="T82" fmla="*/ 0 h 65"/>
                  <a:gd name="T83" fmla="*/ 65 w 65"/>
                  <a:gd name="T84" fmla="*/ 65 h 6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5" h="65">
                    <a:moveTo>
                      <a:pt x="2" y="10"/>
                    </a:moveTo>
                    <a:lnTo>
                      <a:pt x="2" y="13"/>
                    </a:lnTo>
                    <a:lnTo>
                      <a:pt x="0" y="16"/>
                    </a:lnTo>
                    <a:lnTo>
                      <a:pt x="0" y="31"/>
                    </a:lnTo>
                    <a:lnTo>
                      <a:pt x="0" y="37"/>
                    </a:lnTo>
                    <a:lnTo>
                      <a:pt x="2" y="44"/>
                    </a:lnTo>
                    <a:lnTo>
                      <a:pt x="7" y="55"/>
                    </a:lnTo>
                    <a:lnTo>
                      <a:pt x="18" y="63"/>
                    </a:lnTo>
                    <a:lnTo>
                      <a:pt x="28" y="65"/>
                    </a:lnTo>
                    <a:lnTo>
                      <a:pt x="39" y="63"/>
                    </a:lnTo>
                    <a:lnTo>
                      <a:pt x="49" y="55"/>
                    </a:lnTo>
                    <a:lnTo>
                      <a:pt x="60" y="44"/>
                    </a:lnTo>
                    <a:lnTo>
                      <a:pt x="62" y="42"/>
                    </a:lnTo>
                    <a:lnTo>
                      <a:pt x="65" y="37"/>
                    </a:lnTo>
                    <a:lnTo>
                      <a:pt x="65" y="34"/>
                    </a:lnTo>
                    <a:lnTo>
                      <a:pt x="65" y="29"/>
                    </a:lnTo>
                    <a:lnTo>
                      <a:pt x="65" y="21"/>
                    </a:lnTo>
                    <a:lnTo>
                      <a:pt x="57" y="10"/>
                    </a:lnTo>
                    <a:lnTo>
                      <a:pt x="44" y="2"/>
                    </a:lnTo>
                    <a:lnTo>
                      <a:pt x="31" y="0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0" y="2"/>
                    </a:lnTo>
                    <a:lnTo>
                      <a:pt x="2" y="8"/>
                    </a:lnTo>
                    <a:lnTo>
                      <a:pt x="2" y="10"/>
                    </a:lnTo>
                    <a:close/>
                  </a:path>
                </a:pathLst>
              </a:custGeom>
              <a:solidFill>
                <a:srgbClr val="758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15" name="Freeform 4619"/>
              <p:cNvSpPr>
                <a:spLocks/>
              </p:cNvSpPr>
              <p:nvPr/>
            </p:nvSpPr>
            <p:spPr bwMode="auto">
              <a:xfrm>
                <a:off x="2240" y="3518"/>
                <a:ext cx="5" cy="8"/>
              </a:xfrm>
              <a:custGeom>
                <a:avLst/>
                <a:gdLst>
                  <a:gd name="T0" fmla="*/ 2 w 5"/>
                  <a:gd name="T1" fmla="*/ 8 h 8"/>
                  <a:gd name="T2" fmla="*/ 2 w 5"/>
                  <a:gd name="T3" fmla="*/ 8 h 8"/>
                  <a:gd name="T4" fmla="*/ 2 w 5"/>
                  <a:gd name="T5" fmla="*/ 8 h 8"/>
                  <a:gd name="T6" fmla="*/ 2 w 5"/>
                  <a:gd name="T7" fmla="*/ 8 h 8"/>
                  <a:gd name="T8" fmla="*/ 2 w 5"/>
                  <a:gd name="T9" fmla="*/ 5 h 8"/>
                  <a:gd name="T10" fmla="*/ 2 w 5"/>
                  <a:gd name="T11" fmla="*/ 5 h 8"/>
                  <a:gd name="T12" fmla="*/ 2 w 5"/>
                  <a:gd name="T13" fmla="*/ 5 h 8"/>
                  <a:gd name="T14" fmla="*/ 2 w 5"/>
                  <a:gd name="T15" fmla="*/ 2 h 8"/>
                  <a:gd name="T16" fmla="*/ 2 w 5"/>
                  <a:gd name="T17" fmla="*/ 2 h 8"/>
                  <a:gd name="T18" fmla="*/ 5 w 5"/>
                  <a:gd name="T19" fmla="*/ 2 h 8"/>
                  <a:gd name="T20" fmla="*/ 0 w 5"/>
                  <a:gd name="T21" fmla="*/ 0 h 8"/>
                  <a:gd name="T22" fmla="*/ 0 w 5"/>
                  <a:gd name="T23" fmla="*/ 2 h 8"/>
                  <a:gd name="T24" fmla="*/ 0 w 5"/>
                  <a:gd name="T25" fmla="*/ 2 h 8"/>
                  <a:gd name="T26" fmla="*/ 0 w 5"/>
                  <a:gd name="T27" fmla="*/ 2 h 8"/>
                  <a:gd name="T28" fmla="*/ 0 w 5"/>
                  <a:gd name="T29" fmla="*/ 5 h 8"/>
                  <a:gd name="T30" fmla="*/ 0 w 5"/>
                  <a:gd name="T31" fmla="*/ 5 h 8"/>
                  <a:gd name="T32" fmla="*/ 0 w 5"/>
                  <a:gd name="T33" fmla="*/ 5 h 8"/>
                  <a:gd name="T34" fmla="*/ 0 w 5"/>
                  <a:gd name="T35" fmla="*/ 8 h 8"/>
                  <a:gd name="T36" fmla="*/ 0 w 5"/>
                  <a:gd name="T37" fmla="*/ 8 h 8"/>
                  <a:gd name="T38" fmla="*/ 0 w 5"/>
                  <a:gd name="T39" fmla="*/ 8 h 8"/>
                  <a:gd name="T40" fmla="*/ 2 w 5"/>
                  <a:gd name="T41" fmla="*/ 8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8"/>
                  <a:gd name="T65" fmla="*/ 5 w 5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8">
                    <a:moveTo>
                      <a:pt x="2" y="8"/>
                    </a:moveTo>
                    <a:lnTo>
                      <a:pt x="2" y="8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5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16" name="Freeform 4620"/>
              <p:cNvSpPr>
                <a:spLocks/>
              </p:cNvSpPr>
              <p:nvPr/>
            </p:nvSpPr>
            <p:spPr bwMode="auto">
              <a:xfrm>
                <a:off x="2237" y="3526"/>
                <a:ext cx="5" cy="28"/>
              </a:xfrm>
              <a:custGeom>
                <a:avLst/>
                <a:gdLst>
                  <a:gd name="T0" fmla="*/ 5 w 5"/>
                  <a:gd name="T1" fmla="*/ 28 h 28"/>
                  <a:gd name="T2" fmla="*/ 5 w 5"/>
                  <a:gd name="T3" fmla="*/ 28 h 28"/>
                  <a:gd name="T4" fmla="*/ 5 w 5"/>
                  <a:gd name="T5" fmla="*/ 23 h 28"/>
                  <a:gd name="T6" fmla="*/ 5 w 5"/>
                  <a:gd name="T7" fmla="*/ 21 h 28"/>
                  <a:gd name="T8" fmla="*/ 5 w 5"/>
                  <a:gd name="T9" fmla="*/ 18 h 28"/>
                  <a:gd name="T10" fmla="*/ 5 w 5"/>
                  <a:gd name="T11" fmla="*/ 15 h 28"/>
                  <a:gd name="T12" fmla="*/ 5 w 5"/>
                  <a:gd name="T13" fmla="*/ 10 h 28"/>
                  <a:gd name="T14" fmla="*/ 5 w 5"/>
                  <a:gd name="T15" fmla="*/ 7 h 28"/>
                  <a:gd name="T16" fmla="*/ 5 w 5"/>
                  <a:gd name="T17" fmla="*/ 5 h 28"/>
                  <a:gd name="T18" fmla="*/ 5 w 5"/>
                  <a:gd name="T19" fmla="*/ 0 h 28"/>
                  <a:gd name="T20" fmla="*/ 3 w 5"/>
                  <a:gd name="T21" fmla="*/ 0 h 28"/>
                  <a:gd name="T22" fmla="*/ 3 w 5"/>
                  <a:gd name="T23" fmla="*/ 2 h 28"/>
                  <a:gd name="T24" fmla="*/ 0 w 5"/>
                  <a:gd name="T25" fmla="*/ 7 h 28"/>
                  <a:gd name="T26" fmla="*/ 0 w 5"/>
                  <a:gd name="T27" fmla="*/ 10 h 28"/>
                  <a:gd name="T28" fmla="*/ 0 w 5"/>
                  <a:gd name="T29" fmla="*/ 15 h 28"/>
                  <a:gd name="T30" fmla="*/ 0 w 5"/>
                  <a:gd name="T31" fmla="*/ 18 h 28"/>
                  <a:gd name="T32" fmla="*/ 0 w 5"/>
                  <a:gd name="T33" fmla="*/ 21 h 28"/>
                  <a:gd name="T34" fmla="*/ 3 w 5"/>
                  <a:gd name="T35" fmla="*/ 26 h 28"/>
                  <a:gd name="T36" fmla="*/ 3 w 5"/>
                  <a:gd name="T37" fmla="*/ 28 h 28"/>
                  <a:gd name="T38" fmla="*/ 3 w 5"/>
                  <a:gd name="T39" fmla="*/ 28 h 28"/>
                  <a:gd name="T40" fmla="*/ 5 w 5"/>
                  <a:gd name="T41" fmla="*/ 28 h 2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8"/>
                  <a:gd name="T65" fmla="*/ 5 w 5"/>
                  <a:gd name="T66" fmla="*/ 28 h 2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8">
                    <a:moveTo>
                      <a:pt x="5" y="28"/>
                    </a:moveTo>
                    <a:lnTo>
                      <a:pt x="5" y="28"/>
                    </a:lnTo>
                    <a:lnTo>
                      <a:pt x="5" y="23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5" y="15"/>
                    </a:lnTo>
                    <a:lnTo>
                      <a:pt x="5" y="10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6"/>
                    </a:lnTo>
                    <a:lnTo>
                      <a:pt x="3" y="28"/>
                    </a:lnTo>
                    <a:lnTo>
                      <a:pt x="5" y="2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17" name="Freeform 4621"/>
              <p:cNvSpPr>
                <a:spLocks/>
              </p:cNvSpPr>
              <p:nvPr/>
            </p:nvSpPr>
            <p:spPr bwMode="auto">
              <a:xfrm>
                <a:off x="2240" y="3554"/>
                <a:ext cx="20" cy="19"/>
              </a:xfrm>
              <a:custGeom>
                <a:avLst/>
                <a:gdLst>
                  <a:gd name="T0" fmla="*/ 20 w 20"/>
                  <a:gd name="T1" fmla="*/ 16 h 19"/>
                  <a:gd name="T2" fmla="*/ 20 w 20"/>
                  <a:gd name="T3" fmla="*/ 16 h 19"/>
                  <a:gd name="T4" fmla="*/ 18 w 20"/>
                  <a:gd name="T5" fmla="*/ 13 h 19"/>
                  <a:gd name="T6" fmla="*/ 15 w 20"/>
                  <a:gd name="T7" fmla="*/ 13 h 19"/>
                  <a:gd name="T8" fmla="*/ 13 w 20"/>
                  <a:gd name="T9" fmla="*/ 11 h 19"/>
                  <a:gd name="T10" fmla="*/ 10 w 20"/>
                  <a:gd name="T11" fmla="*/ 8 h 19"/>
                  <a:gd name="T12" fmla="*/ 7 w 20"/>
                  <a:gd name="T13" fmla="*/ 6 h 19"/>
                  <a:gd name="T14" fmla="*/ 5 w 20"/>
                  <a:gd name="T15" fmla="*/ 6 h 19"/>
                  <a:gd name="T16" fmla="*/ 5 w 20"/>
                  <a:gd name="T17" fmla="*/ 3 h 19"/>
                  <a:gd name="T18" fmla="*/ 2 w 20"/>
                  <a:gd name="T19" fmla="*/ 0 h 19"/>
                  <a:gd name="T20" fmla="*/ 0 w 20"/>
                  <a:gd name="T21" fmla="*/ 0 h 19"/>
                  <a:gd name="T22" fmla="*/ 0 w 20"/>
                  <a:gd name="T23" fmla="*/ 3 h 19"/>
                  <a:gd name="T24" fmla="*/ 2 w 20"/>
                  <a:gd name="T25" fmla="*/ 6 h 19"/>
                  <a:gd name="T26" fmla="*/ 5 w 20"/>
                  <a:gd name="T27" fmla="*/ 8 h 19"/>
                  <a:gd name="T28" fmla="*/ 7 w 20"/>
                  <a:gd name="T29" fmla="*/ 11 h 19"/>
                  <a:gd name="T30" fmla="*/ 10 w 20"/>
                  <a:gd name="T31" fmla="*/ 13 h 19"/>
                  <a:gd name="T32" fmla="*/ 13 w 20"/>
                  <a:gd name="T33" fmla="*/ 16 h 19"/>
                  <a:gd name="T34" fmla="*/ 15 w 20"/>
                  <a:gd name="T35" fmla="*/ 19 h 19"/>
                  <a:gd name="T36" fmla="*/ 18 w 20"/>
                  <a:gd name="T37" fmla="*/ 19 h 19"/>
                  <a:gd name="T38" fmla="*/ 18 w 20"/>
                  <a:gd name="T39" fmla="*/ 19 h 19"/>
                  <a:gd name="T40" fmla="*/ 20 w 20"/>
                  <a:gd name="T41" fmla="*/ 16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0"/>
                  <a:gd name="T64" fmla="*/ 0 h 19"/>
                  <a:gd name="T65" fmla="*/ 20 w 20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0" h="19">
                    <a:moveTo>
                      <a:pt x="20" y="16"/>
                    </a:moveTo>
                    <a:lnTo>
                      <a:pt x="20" y="16"/>
                    </a:lnTo>
                    <a:lnTo>
                      <a:pt x="18" y="13"/>
                    </a:lnTo>
                    <a:lnTo>
                      <a:pt x="15" y="13"/>
                    </a:lnTo>
                    <a:lnTo>
                      <a:pt x="13" y="11"/>
                    </a:lnTo>
                    <a:lnTo>
                      <a:pt x="10" y="8"/>
                    </a:lnTo>
                    <a:lnTo>
                      <a:pt x="7" y="6"/>
                    </a:lnTo>
                    <a:lnTo>
                      <a:pt x="5" y="6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6"/>
                    </a:lnTo>
                    <a:lnTo>
                      <a:pt x="5" y="8"/>
                    </a:lnTo>
                    <a:lnTo>
                      <a:pt x="7" y="11"/>
                    </a:lnTo>
                    <a:lnTo>
                      <a:pt x="10" y="13"/>
                    </a:lnTo>
                    <a:lnTo>
                      <a:pt x="13" y="16"/>
                    </a:lnTo>
                    <a:lnTo>
                      <a:pt x="15" y="19"/>
                    </a:lnTo>
                    <a:lnTo>
                      <a:pt x="18" y="19"/>
                    </a:lnTo>
                    <a:lnTo>
                      <a:pt x="20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18" name="Freeform 4622"/>
              <p:cNvSpPr>
                <a:spLocks/>
              </p:cNvSpPr>
              <p:nvPr/>
            </p:nvSpPr>
            <p:spPr bwMode="auto">
              <a:xfrm>
                <a:off x="2258" y="3570"/>
                <a:ext cx="21" cy="8"/>
              </a:xfrm>
              <a:custGeom>
                <a:avLst/>
                <a:gdLst>
                  <a:gd name="T0" fmla="*/ 18 w 21"/>
                  <a:gd name="T1" fmla="*/ 3 h 8"/>
                  <a:gd name="T2" fmla="*/ 18 w 21"/>
                  <a:gd name="T3" fmla="*/ 3 h 8"/>
                  <a:gd name="T4" fmla="*/ 18 w 21"/>
                  <a:gd name="T5" fmla="*/ 3 h 8"/>
                  <a:gd name="T6" fmla="*/ 16 w 21"/>
                  <a:gd name="T7" fmla="*/ 3 h 8"/>
                  <a:gd name="T8" fmla="*/ 13 w 21"/>
                  <a:gd name="T9" fmla="*/ 3 h 8"/>
                  <a:gd name="T10" fmla="*/ 10 w 21"/>
                  <a:gd name="T11" fmla="*/ 3 h 8"/>
                  <a:gd name="T12" fmla="*/ 8 w 21"/>
                  <a:gd name="T13" fmla="*/ 3 h 8"/>
                  <a:gd name="T14" fmla="*/ 5 w 21"/>
                  <a:gd name="T15" fmla="*/ 3 h 8"/>
                  <a:gd name="T16" fmla="*/ 2 w 21"/>
                  <a:gd name="T17" fmla="*/ 0 h 8"/>
                  <a:gd name="T18" fmla="*/ 2 w 21"/>
                  <a:gd name="T19" fmla="*/ 0 h 8"/>
                  <a:gd name="T20" fmla="*/ 0 w 21"/>
                  <a:gd name="T21" fmla="*/ 3 h 8"/>
                  <a:gd name="T22" fmla="*/ 2 w 21"/>
                  <a:gd name="T23" fmla="*/ 5 h 8"/>
                  <a:gd name="T24" fmla="*/ 5 w 21"/>
                  <a:gd name="T25" fmla="*/ 5 h 8"/>
                  <a:gd name="T26" fmla="*/ 8 w 21"/>
                  <a:gd name="T27" fmla="*/ 5 h 8"/>
                  <a:gd name="T28" fmla="*/ 10 w 21"/>
                  <a:gd name="T29" fmla="*/ 5 h 8"/>
                  <a:gd name="T30" fmla="*/ 13 w 21"/>
                  <a:gd name="T31" fmla="*/ 8 h 8"/>
                  <a:gd name="T32" fmla="*/ 16 w 21"/>
                  <a:gd name="T33" fmla="*/ 5 h 8"/>
                  <a:gd name="T34" fmla="*/ 18 w 21"/>
                  <a:gd name="T35" fmla="*/ 5 h 8"/>
                  <a:gd name="T36" fmla="*/ 21 w 21"/>
                  <a:gd name="T37" fmla="*/ 5 h 8"/>
                  <a:gd name="T38" fmla="*/ 21 w 21"/>
                  <a:gd name="T39" fmla="*/ 5 h 8"/>
                  <a:gd name="T40" fmla="*/ 18 w 21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18" y="3"/>
                    </a:moveTo>
                    <a:lnTo>
                      <a:pt x="18" y="3"/>
                    </a:lnTo>
                    <a:lnTo>
                      <a:pt x="16" y="3"/>
                    </a:lnTo>
                    <a:lnTo>
                      <a:pt x="13" y="3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3" y="8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21" y="5"/>
                    </a:lnTo>
                    <a:lnTo>
                      <a:pt x="18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19" name="Freeform 4623"/>
              <p:cNvSpPr>
                <a:spLocks/>
              </p:cNvSpPr>
              <p:nvPr/>
            </p:nvSpPr>
            <p:spPr bwMode="auto">
              <a:xfrm>
                <a:off x="2276" y="3552"/>
                <a:ext cx="26" cy="23"/>
              </a:xfrm>
              <a:custGeom>
                <a:avLst/>
                <a:gdLst>
                  <a:gd name="T0" fmla="*/ 21 w 26"/>
                  <a:gd name="T1" fmla="*/ 0 h 23"/>
                  <a:gd name="T2" fmla="*/ 21 w 26"/>
                  <a:gd name="T3" fmla="*/ 0 h 23"/>
                  <a:gd name="T4" fmla="*/ 21 w 26"/>
                  <a:gd name="T5" fmla="*/ 5 h 23"/>
                  <a:gd name="T6" fmla="*/ 18 w 26"/>
                  <a:gd name="T7" fmla="*/ 8 h 23"/>
                  <a:gd name="T8" fmla="*/ 16 w 26"/>
                  <a:gd name="T9" fmla="*/ 10 h 23"/>
                  <a:gd name="T10" fmla="*/ 13 w 26"/>
                  <a:gd name="T11" fmla="*/ 13 h 23"/>
                  <a:gd name="T12" fmla="*/ 11 w 26"/>
                  <a:gd name="T13" fmla="*/ 15 h 23"/>
                  <a:gd name="T14" fmla="*/ 8 w 26"/>
                  <a:gd name="T15" fmla="*/ 15 h 23"/>
                  <a:gd name="T16" fmla="*/ 5 w 26"/>
                  <a:gd name="T17" fmla="*/ 18 h 23"/>
                  <a:gd name="T18" fmla="*/ 0 w 26"/>
                  <a:gd name="T19" fmla="*/ 21 h 23"/>
                  <a:gd name="T20" fmla="*/ 3 w 26"/>
                  <a:gd name="T21" fmla="*/ 23 h 23"/>
                  <a:gd name="T22" fmla="*/ 5 w 26"/>
                  <a:gd name="T23" fmla="*/ 21 h 23"/>
                  <a:gd name="T24" fmla="*/ 11 w 26"/>
                  <a:gd name="T25" fmla="*/ 21 h 23"/>
                  <a:gd name="T26" fmla="*/ 13 w 26"/>
                  <a:gd name="T27" fmla="*/ 18 h 23"/>
                  <a:gd name="T28" fmla="*/ 16 w 26"/>
                  <a:gd name="T29" fmla="*/ 15 h 23"/>
                  <a:gd name="T30" fmla="*/ 18 w 26"/>
                  <a:gd name="T31" fmla="*/ 13 h 23"/>
                  <a:gd name="T32" fmla="*/ 21 w 26"/>
                  <a:gd name="T33" fmla="*/ 10 h 23"/>
                  <a:gd name="T34" fmla="*/ 24 w 26"/>
                  <a:gd name="T35" fmla="*/ 5 h 23"/>
                  <a:gd name="T36" fmla="*/ 26 w 26"/>
                  <a:gd name="T37" fmla="*/ 2 h 23"/>
                  <a:gd name="T38" fmla="*/ 26 w 26"/>
                  <a:gd name="T39" fmla="*/ 2 h 23"/>
                  <a:gd name="T40" fmla="*/ 21 w 26"/>
                  <a:gd name="T41" fmla="*/ 0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3"/>
                  <a:gd name="T65" fmla="*/ 26 w 26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3">
                    <a:moveTo>
                      <a:pt x="21" y="0"/>
                    </a:moveTo>
                    <a:lnTo>
                      <a:pt x="21" y="0"/>
                    </a:lnTo>
                    <a:lnTo>
                      <a:pt x="21" y="5"/>
                    </a:lnTo>
                    <a:lnTo>
                      <a:pt x="18" y="8"/>
                    </a:lnTo>
                    <a:lnTo>
                      <a:pt x="16" y="10"/>
                    </a:lnTo>
                    <a:lnTo>
                      <a:pt x="13" y="13"/>
                    </a:lnTo>
                    <a:lnTo>
                      <a:pt x="11" y="15"/>
                    </a:lnTo>
                    <a:lnTo>
                      <a:pt x="8" y="15"/>
                    </a:lnTo>
                    <a:lnTo>
                      <a:pt x="5" y="18"/>
                    </a:lnTo>
                    <a:lnTo>
                      <a:pt x="0" y="21"/>
                    </a:lnTo>
                    <a:lnTo>
                      <a:pt x="3" y="23"/>
                    </a:lnTo>
                    <a:lnTo>
                      <a:pt x="5" y="21"/>
                    </a:lnTo>
                    <a:lnTo>
                      <a:pt x="11" y="21"/>
                    </a:lnTo>
                    <a:lnTo>
                      <a:pt x="13" y="18"/>
                    </a:lnTo>
                    <a:lnTo>
                      <a:pt x="16" y="15"/>
                    </a:lnTo>
                    <a:lnTo>
                      <a:pt x="18" y="13"/>
                    </a:lnTo>
                    <a:lnTo>
                      <a:pt x="21" y="10"/>
                    </a:lnTo>
                    <a:lnTo>
                      <a:pt x="24" y="5"/>
                    </a:lnTo>
                    <a:lnTo>
                      <a:pt x="26" y="2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20" name="Freeform 4624"/>
              <p:cNvSpPr>
                <a:spLocks/>
              </p:cNvSpPr>
              <p:nvPr/>
            </p:nvSpPr>
            <p:spPr bwMode="auto">
              <a:xfrm>
                <a:off x="2297" y="3547"/>
                <a:ext cx="11" cy="7"/>
              </a:xfrm>
              <a:custGeom>
                <a:avLst/>
                <a:gdLst>
                  <a:gd name="T0" fmla="*/ 5 w 11"/>
                  <a:gd name="T1" fmla="*/ 0 h 7"/>
                  <a:gd name="T2" fmla="*/ 8 w 11"/>
                  <a:gd name="T3" fmla="*/ 0 h 7"/>
                  <a:gd name="T4" fmla="*/ 5 w 11"/>
                  <a:gd name="T5" fmla="*/ 0 h 7"/>
                  <a:gd name="T6" fmla="*/ 5 w 11"/>
                  <a:gd name="T7" fmla="*/ 0 h 7"/>
                  <a:gd name="T8" fmla="*/ 5 w 11"/>
                  <a:gd name="T9" fmla="*/ 2 h 7"/>
                  <a:gd name="T10" fmla="*/ 5 w 11"/>
                  <a:gd name="T11" fmla="*/ 2 h 7"/>
                  <a:gd name="T12" fmla="*/ 3 w 11"/>
                  <a:gd name="T13" fmla="*/ 2 h 7"/>
                  <a:gd name="T14" fmla="*/ 3 w 11"/>
                  <a:gd name="T15" fmla="*/ 5 h 7"/>
                  <a:gd name="T16" fmla="*/ 3 w 11"/>
                  <a:gd name="T17" fmla="*/ 5 h 7"/>
                  <a:gd name="T18" fmla="*/ 0 w 11"/>
                  <a:gd name="T19" fmla="*/ 5 h 7"/>
                  <a:gd name="T20" fmla="*/ 5 w 11"/>
                  <a:gd name="T21" fmla="*/ 7 h 7"/>
                  <a:gd name="T22" fmla="*/ 5 w 11"/>
                  <a:gd name="T23" fmla="*/ 7 h 7"/>
                  <a:gd name="T24" fmla="*/ 5 w 11"/>
                  <a:gd name="T25" fmla="*/ 7 h 7"/>
                  <a:gd name="T26" fmla="*/ 5 w 11"/>
                  <a:gd name="T27" fmla="*/ 5 h 7"/>
                  <a:gd name="T28" fmla="*/ 8 w 11"/>
                  <a:gd name="T29" fmla="*/ 5 h 7"/>
                  <a:gd name="T30" fmla="*/ 8 w 11"/>
                  <a:gd name="T31" fmla="*/ 5 h 7"/>
                  <a:gd name="T32" fmla="*/ 8 w 11"/>
                  <a:gd name="T33" fmla="*/ 2 h 7"/>
                  <a:gd name="T34" fmla="*/ 8 w 11"/>
                  <a:gd name="T35" fmla="*/ 2 h 7"/>
                  <a:gd name="T36" fmla="*/ 11 w 11"/>
                  <a:gd name="T37" fmla="*/ 0 h 7"/>
                  <a:gd name="T38" fmla="*/ 11 w 11"/>
                  <a:gd name="T39" fmla="*/ 0 h 7"/>
                  <a:gd name="T40" fmla="*/ 5 w 11"/>
                  <a:gd name="T41" fmla="*/ 0 h 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"/>
                  <a:gd name="T64" fmla="*/ 0 h 7"/>
                  <a:gd name="T65" fmla="*/ 11 w 11"/>
                  <a:gd name="T66" fmla="*/ 7 h 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" h="7">
                    <a:moveTo>
                      <a:pt x="5" y="0"/>
                    </a:moveTo>
                    <a:lnTo>
                      <a:pt x="8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3" y="2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11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21" name="Freeform 4625"/>
              <p:cNvSpPr>
                <a:spLocks/>
              </p:cNvSpPr>
              <p:nvPr/>
            </p:nvSpPr>
            <p:spPr bwMode="auto">
              <a:xfrm>
                <a:off x="2302" y="3544"/>
                <a:ext cx="6" cy="3"/>
              </a:xfrm>
              <a:custGeom>
                <a:avLst/>
                <a:gdLst>
                  <a:gd name="T0" fmla="*/ 3 w 6"/>
                  <a:gd name="T1" fmla="*/ 0 h 3"/>
                  <a:gd name="T2" fmla="*/ 3 w 6"/>
                  <a:gd name="T3" fmla="*/ 0 h 3"/>
                  <a:gd name="T4" fmla="*/ 3 w 6"/>
                  <a:gd name="T5" fmla="*/ 0 h 3"/>
                  <a:gd name="T6" fmla="*/ 3 w 6"/>
                  <a:gd name="T7" fmla="*/ 3 h 3"/>
                  <a:gd name="T8" fmla="*/ 3 w 6"/>
                  <a:gd name="T9" fmla="*/ 3 h 3"/>
                  <a:gd name="T10" fmla="*/ 3 w 6"/>
                  <a:gd name="T11" fmla="*/ 3 h 3"/>
                  <a:gd name="T12" fmla="*/ 3 w 6"/>
                  <a:gd name="T13" fmla="*/ 3 h 3"/>
                  <a:gd name="T14" fmla="*/ 3 w 6"/>
                  <a:gd name="T15" fmla="*/ 3 h 3"/>
                  <a:gd name="T16" fmla="*/ 0 w 6"/>
                  <a:gd name="T17" fmla="*/ 3 h 3"/>
                  <a:gd name="T18" fmla="*/ 0 w 6"/>
                  <a:gd name="T19" fmla="*/ 3 h 3"/>
                  <a:gd name="T20" fmla="*/ 6 w 6"/>
                  <a:gd name="T21" fmla="*/ 3 h 3"/>
                  <a:gd name="T22" fmla="*/ 6 w 6"/>
                  <a:gd name="T23" fmla="*/ 3 h 3"/>
                  <a:gd name="T24" fmla="*/ 6 w 6"/>
                  <a:gd name="T25" fmla="*/ 3 h 3"/>
                  <a:gd name="T26" fmla="*/ 6 w 6"/>
                  <a:gd name="T27" fmla="*/ 3 h 3"/>
                  <a:gd name="T28" fmla="*/ 6 w 6"/>
                  <a:gd name="T29" fmla="*/ 3 h 3"/>
                  <a:gd name="T30" fmla="*/ 6 w 6"/>
                  <a:gd name="T31" fmla="*/ 3 h 3"/>
                  <a:gd name="T32" fmla="*/ 6 w 6"/>
                  <a:gd name="T33" fmla="*/ 3 h 3"/>
                  <a:gd name="T34" fmla="*/ 6 w 6"/>
                  <a:gd name="T35" fmla="*/ 3 h 3"/>
                  <a:gd name="T36" fmla="*/ 6 w 6"/>
                  <a:gd name="T37" fmla="*/ 3 h 3"/>
                  <a:gd name="T38" fmla="*/ 6 w 6"/>
                  <a:gd name="T39" fmla="*/ 3 h 3"/>
                  <a:gd name="T40" fmla="*/ 3 w 6"/>
                  <a:gd name="T41" fmla="*/ 0 h 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3"/>
                  <a:gd name="T65" fmla="*/ 6 w 6"/>
                  <a:gd name="T66" fmla="*/ 3 h 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3">
                    <a:moveTo>
                      <a:pt x="3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6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22" name="Freeform 4626"/>
              <p:cNvSpPr>
                <a:spLocks/>
              </p:cNvSpPr>
              <p:nvPr/>
            </p:nvSpPr>
            <p:spPr bwMode="auto">
              <a:xfrm>
                <a:off x="2294" y="3518"/>
                <a:ext cx="14" cy="29"/>
              </a:xfrm>
              <a:custGeom>
                <a:avLst/>
                <a:gdLst>
                  <a:gd name="T0" fmla="*/ 0 w 14"/>
                  <a:gd name="T1" fmla="*/ 2 h 29"/>
                  <a:gd name="T2" fmla="*/ 0 w 14"/>
                  <a:gd name="T3" fmla="*/ 2 h 29"/>
                  <a:gd name="T4" fmla="*/ 3 w 14"/>
                  <a:gd name="T5" fmla="*/ 5 h 29"/>
                  <a:gd name="T6" fmla="*/ 6 w 14"/>
                  <a:gd name="T7" fmla="*/ 8 h 29"/>
                  <a:gd name="T8" fmla="*/ 8 w 14"/>
                  <a:gd name="T9" fmla="*/ 10 h 29"/>
                  <a:gd name="T10" fmla="*/ 8 w 14"/>
                  <a:gd name="T11" fmla="*/ 13 h 29"/>
                  <a:gd name="T12" fmla="*/ 8 w 14"/>
                  <a:gd name="T13" fmla="*/ 18 h 29"/>
                  <a:gd name="T14" fmla="*/ 11 w 14"/>
                  <a:gd name="T15" fmla="*/ 21 h 29"/>
                  <a:gd name="T16" fmla="*/ 11 w 14"/>
                  <a:gd name="T17" fmla="*/ 23 h 29"/>
                  <a:gd name="T18" fmla="*/ 11 w 14"/>
                  <a:gd name="T19" fmla="*/ 26 h 29"/>
                  <a:gd name="T20" fmla="*/ 14 w 14"/>
                  <a:gd name="T21" fmla="*/ 29 h 29"/>
                  <a:gd name="T22" fmla="*/ 14 w 14"/>
                  <a:gd name="T23" fmla="*/ 23 h 29"/>
                  <a:gd name="T24" fmla="*/ 14 w 14"/>
                  <a:gd name="T25" fmla="*/ 21 h 29"/>
                  <a:gd name="T26" fmla="*/ 14 w 14"/>
                  <a:gd name="T27" fmla="*/ 15 h 29"/>
                  <a:gd name="T28" fmla="*/ 11 w 14"/>
                  <a:gd name="T29" fmla="*/ 13 h 29"/>
                  <a:gd name="T30" fmla="*/ 11 w 14"/>
                  <a:gd name="T31" fmla="*/ 10 h 29"/>
                  <a:gd name="T32" fmla="*/ 8 w 14"/>
                  <a:gd name="T33" fmla="*/ 5 h 29"/>
                  <a:gd name="T34" fmla="*/ 6 w 14"/>
                  <a:gd name="T35" fmla="*/ 2 h 29"/>
                  <a:gd name="T36" fmla="*/ 3 w 14"/>
                  <a:gd name="T37" fmla="*/ 0 h 29"/>
                  <a:gd name="T38" fmla="*/ 3 w 14"/>
                  <a:gd name="T39" fmla="*/ 0 h 29"/>
                  <a:gd name="T40" fmla="*/ 0 w 14"/>
                  <a:gd name="T41" fmla="*/ 2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4"/>
                  <a:gd name="T64" fmla="*/ 0 h 29"/>
                  <a:gd name="T65" fmla="*/ 14 w 14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4" h="29">
                    <a:moveTo>
                      <a:pt x="0" y="2"/>
                    </a:moveTo>
                    <a:lnTo>
                      <a:pt x="0" y="2"/>
                    </a:lnTo>
                    <a:lnTo>
                      <a:pt x="3" y="5"/>
                    </a:lnTo>
                    <a:lnTo>
                      <a:pt x="6" y="8"/>
                    </a:lnTo>
                    <a:lnTo>
                      <a:pt x="8" y="10"/>
                    </a:lnTo>
                    <a:lnTo>
                      <a:pt x="8" y="13"/>
                    </a:lnTo>
                    <a:lnTo>
                      <a:pt x="8" y="18"/>
                    </a:lnTo>
                    <a:lnTo>
                      <a:pt x="11" y="21"/>
                    </a:lnTo>
                    <a:lnTo>
                      <a:pt x="11" y="23"/>
                    </a:lnTo>
                    <a:lnTo>
                      <a:pt x="11" y="26"/>
                    </a:lnTo>
                    <a:lnTo>
                      <a:pt x="14" y="29"/>
                    </a:lnTo>
                    <a:lnTo>
                      <a:pt x="14" y="23"/>
                    </a:lnTo>
                    <a:lnTo>
                      <a:pt x="14" y="21"/>
                    </a:lnTo>
                    <a:lnTo>
                      <a:pt x="14" y="15"/>
                    </a:lnTo>
                    <a:lnTo>
                      <a:pt x="11" y="13"/>
                    </a:lnTo>
                    <a:lnTo>
                      <a:pt x="11" y="10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23" name="Freeform 4627"/>
              <p:cNvSpPr>
                <a:spLocks/>
              </p:cNvSpPr>
              <p:nvPr/>
            </p:nvSpPr>
            <p:spPr bwMode="auto">
              <a:xfrm>
                <a:off x="2271" y="3510"/>
                <a:ext cx="26" cy="10"/>
              </a:xfrm>
              <a:custGeom>
                <a:avLst/>
                <a:gdLst>
                  <a:gd name="T0" fmla="*/ 0 w 26"/>
                  <a:gd name="T1" fmla="*/ 2 h 10"/>
                  <a:gd name="T2" fmla="*/ 0 w 26"/>
                  <a:gd name="T3" fmla="*/ 2 h 10"/>
                  <a:gd name="T4" fmla="*/ 3 w 26"/>
                  <a:gd name="T5" fmla="*/ 2 h 10"/>
                  <a:gd name="T6" fmla="*/ 8 w 26"/>
                  <a:gd name="T7" fmla="*/ 2 h 10"/>
                  <a:gd name="T8" fmla="*/ 10 w 26"/>
                  <a:gd name="T9" fmla="*/ 2 h 10"/>
                  <a:gd name="T10" fmla="*/ 13 w 26"/>
                  <a:gd name="T11" fmla="*/ 5 h 10"/>
                  <a:gd name="T12" fmla="*/ 16 w 26"/>
                  <a:gd name="T13" fmla="*/ 5 h 10"/>
                  <a:gd name="T14" fmla="*/ 18 w 26"/>
                  <a:gd name="T15" fmla="*/ 8 h 10"/>
                  <a:gd name="T16" fmla="*/ 23 w 26"/>
                  <a:gd name="T17" fmla="*/ 8 h 10"/>
                  <a:gd name="T18" fmla="*/ 23 w 26"/>
                  <a:gd name="T19" fmla="*/ 10 h 10"/>
                  <a:gd name="T20" fmla="*/ 26 w 26"/>
                  <a:gd name="T21" fmla="*/ 8 h 10"/>
                  <a:gd name="T22" fmla="*/ 23 w 26"/>
                  <a:gd name="T23" fmla="*/ 5 h 10"/>
                  <a:gd name="T24" fmla="*/ 21 w 26"/>
                  <a:gd name="T25" fmla="*/ 2 h 10"/>
                  <a:gd name="T26" fmla="*/ 18 w 26"/>
                  <a:gd name="T27" fmla="*/ 2 h 10"/>
                  <a:gd name="T28" fmla="*/ 16 w 26"/>
                  <a:gd name="T29" fmla="*/ 0 h 10"/>
                  <a:gd name="T30" fmla="*/ 10 w 26"/>
                  <a:gd name="T31" fmla="*/ 0 h 10"/>
                  <a:gd name="T32" fmla="*/ 8 w 26"/>
                  <a:gd name="T33" fmla="*/ 0 h 10"/>
                  <a:gd name="T34" fmla="*/ 3 w 26"/>
                  <a:gd name="T35" fmla="*/ 0 h 10"/>
                  <a:gd name="T36" fmla="*/ 0 w 26"/>
                  <a:gd name="T37" fmla="*/ 0 h 10"/>
                  <a:gd name="T38" fmla="*/ 0 w 26"/>
                  <a:gd name="T39" fmla="*/ 0 h 10"/>
                  <a:gd name="T40" fmla="*/ 0 w 26"/>
                  <a:gd name="T41" fmla="*/ 2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10"/>
                  <a:gd name="T65" fmla="*/ 26 w 26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10">
                    <a:moveTo>
                      <a:pt x="0" y="2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8" y="2"/>
                    </a:lnTo>
                    <a:lnTo>
                      <a:pt x="10" y="2"/>
                    </a:lnTo>
                    <a:lnTo>
                      <a:pt x="13" y="5"/>
                    </a:lnTo>
                    <a:lnTo>
                      <a:pt x="16" y="5"/>
                    </a:lnTo>
                    <a:lnTo>
                      <a:pt x="18" y="8"/>
                    </a:lnTo>
                    <a:lnTo>
                      <a:pt x="23" y="8"/>
                    </a:lnTo>
                    <a:lnTo>
                      <a:pt x="23" y="10"/>
                    </a:lnTo>
                    <a:lnTo>
                      <a:pt x="26" y="8"/>
                    </a:lnTo>
                    <a:lnTo>
                      <a:pt x="23" y="5"/>
                    </a:lnTo>
                    <a:lnTo>
                      <a:pt x="21" y="2"/>
                    </a:lnTo>
                    <a:lnTo>
                      <a:pt x="18" y="2"/>
                    </a:lnTo>
                    <a:lnTo>
                      <a:pt x="16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24" name="Freeform 4628"/>
              <p:cNvSpPr>
                <a:spLocks/>
              </p:cNvSpPr>
              <p:nvPr/>
            </p:nvSpPr>
            <p:spPr bwMode="auto">
              <a:xfrm>
                <a:off x="2242" y="3507"/>
                <a:ext cx="29" cy="11"/>
              </a:xfrm>
              <a:custGeom>
                <a:avLst/>
                <a:gdLst>
                  <a:gd name="T0" fmla="*/ 3 w 29"/>
                  <a:gd name="T1" fmla="*/ 11 h 11"/>
                  <a:gd name="T2" fmla="*/ 3 w 29"/>
                  <a:gd name="T3" fmla="*/ 11 h 11"/>
                  <a:gd name="T4" fmla="*/ 5 w 29"/>
                  <a:gd name="T5" fmla="*/ 8 h 11"/>
                  <a:gd name="T6" fmla="*/ 8 w 29"/>
                  <a:gd name="T7" fmla="*/ 8 h 11"/>
                  <a:gd name="T8" fmla="*/ 13 w 29"/>
                  <a:gd name="T9" fmla="*/ 5 h 11"/>
                  <a:gd name="T10" fmla="*/ 16 w 29"/>
                  <a:gd name="T11" fmla="*/ 5 h 11"/>
                  <a:gd name="T12" fmla="*/ 21 w 29"/>
                  <a:gd name="T13" fmla="*/ 5 h 11"/>
                  <a:gd name="T14" fmla="*/ 24 w 29"/>
                  <a:gd name="T15" fmla="*/ 5 h 11"/>
                  <a:gd name="T16" fmla="*/ 26 w 29"/>
                  <a:gd name="T17" fmla="*/ 5 h 11"/>
                  <a:gd name="T18" fmla="*/ 29 w 29"/>
                  <a:gd name="T19" fmla="*/ 5 h 11"/>
                  <a:gd name="T20" fmla="*/ 29 w 29"/>
                  <a:gd name="T21" fmla="*/ 3 h 11"/>
                  <a:gd name="T22" fmla="*/ 26 w 29"/>
                  <a:gd name="T23" fmla="*/ 0 h 11"/>
                  <a:gd name="T24" fmla="*/ 24 w 29"/>
                  <a:gd name="T25" fmla="*/ 0 h 11"/>
                  <a:gd name="T26" fmla="*/ 21 w 29"/>
                  <a:gd name="T27" fmla="*/ 3 h 11"/>
                  <a:gd name="T28" fmla="*/ 16 w 29"/>
                  <a:gd name="T29" fmla="*/ 3 h 11"/>
                  <a:gd name="T30" fmla="*/ 11 w 29"/>
                  <a:gd name="T31" fmla="*/ 3 h 11"/>
                  <a:gd name="T32" fmla="*/ 8 w 29"/>
                  <a:gd name="T33" fmla="*/ 5 h 11"/>
                  <a:gd name="T34" fmla="*/ 3 w 29"/>
                  <a:gd name="T35" fmla="*/ 5 h 11"/>
                  <a:gd name="T36" fmla="*/ 0 w 29"/>
                  <a:gd name="T37" fmla="*/ 11 h 11"/>
                  <a:gd name="T38" fmla="*/ 0 w 29"/>
                  <a:gd name="T39" fmla="*/ 11 h 11"/>
                  <a:gd name="T40" fmla="*/ 3 w 29"/>
                  <a:gd name="T41" fmla="*/ 11 h 1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11"/>
                  <a:gd name="T65" fmla="*/ 29 w 29"/>
                  <a:gd name="T66" fmla="*/ 11 h 1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11">
                    <a:moveTo>
                      <a:pt x="3" y="11"/>
                    </a:moveTo>
                    <a:lnTo>
                      <a:pt x="3" y="11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3" y="5"/>
                    </a:lnTo>
                    <a:lnTo>
                      <a:pt x="16" y="5"/>
                    </a:lnTo>
                    <a:lnTo>
                      <a:pt x="21" y="5"/>
                    </a:lnTo>
                    <a:lnTo>
                      <a:pt x="24" y="5"/>
                    </a:lnTo>
                    <a:lnTo>
                      <a:pt x="26" y="5"/>
                    </a:lnTo>
                    <a:lnTo>
                      <a:pt x="29" y="5"/>
                    </a:lnTo>
                    <a:lnTo>
                      <a:pt x="29" y="3"/>
                    </a:lnTo>
                    <a:lnTo>
                      <a:pt x="26" y="0"/>
                    </a:lnTo>
                    <a:lnTo>
                      <a:pt x="24" y="0"/>
                    </a:lnTo>
                    <a:lnTo>
                      <a:pt x="21" y="3"/>
                    </a:lnTo>
                    <a:lnTo>
                      <a:pt x="16" y="3"/>
                    </a:lnTo>
                    <a:lnTo>
                      <a:pt x="11" y="3"/>
                    </a:lnTo>
                    <a:lnTo>
                      <a:pt x="8" y="5"/>
                    </a:lnTo>
                    <a:lnTo>
                      <a:pt x="3" y="5"/>
                    </a:lnTo>
                    <a:lnTo>
                      <a:pt x="0" y="11"/>
                    </a:lnTo>
                    <a:lnTo>
                      <a:pt x="3" y="1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25" name="Freeform 4629"/>
              <p:cNvSpPr>
                <a:spLocks/>
              </p:cNvSpPr>
              <p:nvPr/>
            </p:nvSpPr>
            <p:spPr bwMode="auto">
              <a:xfrm>
                <a:off x="2240" y="3518"/>
                <a:ext cx="5" cy="2"/>
              </a:xfrm>
              <a:custGeom>
                <a:avLst/>
                <a:gdLst>
                  <a:gd name="T0" fmla="*/ 5 w 5"/>
                  <a:gd name="T1" fmla="*/ 2 h 2"/>
                  <a:gd name="T2" fmla="*/ 2 w 5"/>
                  <a:gd name="T3" fmla="*/ 2 h 2"/>
                  <a:gd name="T4" fmla="*/ 5 w 5"/>
                  <a:gd name="T5" fmla="*/ 2 h 2"/>
                  <a:gd name="T6" fmla="*/ 5 w 5"/>
                  <a:gd name="T7" fmla="*/ 2 h 2"/>
                  <a:gd name="T8" fmla="*/ 5 w 5"/>
                  <a:gd name="T9" fmla="*/ 2 h 2"/>
                  <a:gd name="T10" fmla="*/ 5 w 5"/>
                  <a:gd name="T11" fmla="*/ 2 h 2"/>
                  <a:gd name="T12" fmla="*/ 5 w 5"/>
                  <a:gd name="T13" fmla="*/ 2 h 2"/>
                  <a:gd name="T14" fmla="*/ 5 w 5"/>
                  <a:gd name="T15" fmla="*/ 2 h 2"/>
                  <a:gd name="T16" fmla="*/ 5 w 5"/>
                  <a:gd name="T17" fmla="*/ 0 h 2"/>
                  <a:gd name="T18" fmla="*/ 5 w 5"/>
                  <a:gd name="T19" fmla="*/ 0 h 2"/>
                  <a:gd name="T20" fmla="*/ 2 w 5"/>
                  <a:gd name="T21" fmla="*/ 0 h 2"/>
                  <a:gd name="T22" fmla="*/ 2 w 5"/>
                  <a:gd name="T23" fmla="*/ 0 h 2"/>
                  <a:gd name="T24" fmla="*/ 2 w 5"/>
                  <a:gd name="T25" fmla="*/ 0 h 2"/>
                  <a:gd name="T26" fmla="*/ 2 w 5"/>
                  <a:gd name="T27" fmla="*/ 0 h 2"/>
                  <a:gd name="T28" fmla="*/ 2 w 5"/>
                  <a:gd name="T29" fmla="*/ 0 h 2"/>
                  <a:gd name="T30" fmla="*/ 2 w 5"/>
                  <a:gd name="T31" fmla="*/ 0 h 2"/>
                  <a:gd name="T32" fmla="*/ 2 w 5"/>
                  <a:gd name="T33" fmla="*/ 0 h 2"/>
                  <a:gd name="T34" fmla="*/ 0 w 5"/>
                  <a:gd name="T35" fmla="*/ 0 h 2"/>
                  <a:gd name="T36" fmla="*/ 0 w 5"/>
                  <a:gd name="T37" fmla="*/ 0 h 2"/>
                  <a:gd name="T38" fmla="*/ 0 w 5"/>
                  <a:gd name="T39" fmla="*/ 0 h 2"/>
                  <a:gd name="T40" fmla="*/ 5 w 5"/>
                  <a:gd name="T41" fmla="*/ 2 h 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"/>
                  <a:gd name="T65" fmla="*/ 5 w 5"/>
                  <a:gd name="T66" fmla="*/ 2 h 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">
                    <a:moveTo>
                      <a:pt x="5" y="2"/>
                    </a:moveTo>
                    <a:lnTo>
                      <a:pt x="2" y="2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326" name="Freeform 4630"/>
              <p:cNvSpPr>
                <a:spLocks/>
              </p:cNvSpPr>
              <p:nvPr/>
            </p:nvSpPr>
            <p:spPr bwMode="auto">
              <a:xfrm>
                <a:off x="2253" y="3520"/>
                <a:ext cx="47" cy="50"/>
              </a:xfrm>
              <a:custGeom>
                <a:avLst/>
                <a:gdLst>
                  <a:gd name="T0" fmla="*/ 0 w 47"/>
                  <a:gd name="T1" fmla="*/ 37 h 50"/>
                  <a:gd name="T2" fmla="*/ 0 w 47"/>
                  <a:gd name="T3" fmla="*/ 37 h 50"/>
                  <a:gd name="T4" fmla="*/ 2 w 47"/>
                  <a:gd name="T5" fmla="*/ 45 h 50"/>
                  <a:gd name="T6" fmla="*/ 10 w 47"/>
                  <a:gd name="T7" fmla="*/ 50 h 50"/>
                  <a:gd name="T8" fmla="*/ 15 w 47"/>
                  <a:gd name="T9" fmla="*/ 50 h 50"/>
                  <a:gd name="T10" fmla="*/ 23 w 47"/>
                  <a:gd name="T11" fmla="*/ 50 h 50"/>
                  <a:gd name="T12" fmla="*/ 31 w 47"/>
                  <a:gd name="T13" fmla="*/ 45 h 50"/>
                  <a:gd name="T14" fmla="*/ 36 w 47"/>
                  <a:gd name="T15" fmla="*/ 37 h 50"/>
                  <a:gd name="T16" fmla="*/ 41 w 47"/>
                  <a:gd name="T17" fmla="*/ 29 h 50"/>
                  <a:gd name="T18" fmla="*/ 47 w 47"/>
                  <a:gd name="T19" fmla="*/ 19 h 50"/>
                  <a:gd name="T20" fmla="*/ 44 w 47"/>
                  <a:gd name="T21" fmla="*/ 11 h 50"/>
                  <a:gd name="T22" fmla="*/ 41 w 47"/>
                  <a:gd name="T23" fmla="*/ 3 h 50"/>
                  <a:gd name="T24" fmla="*/ 39 w 47"/>
                  <a:gd name="T25" fmla="*/ 0 h 50"/>
                  <a:gd name="T26" fmla="*/ 34 w 47"/>
                  <a:gd name="T27" fmla="*/ 0 h 50"/>
                  <a:gd name="T28" fmla="*/ 36 w 47"/>
                  <a:gd name="T29" fmla="*/ 0 h 50"/>
                  <a:gd name="T30" fmla="*/ 39 w 47"/>
                  <a:gd name="T31" fmla="*/ 3 h 50"/>
                  <a:gd name="T32" fmla="*/ 41 w 47"/>
                  <a:gd name="T33" fmla="*/ 11 h 50"/>
                  <a:gd name="T34" fmla="*/ 44 w 47"/>
                  <a:gd name="T35" fmla="*/ 19 h 50"/>
                  <a:gd name="T36" fmla="*/ 41 w 47"/>
                  <a:gd name="T37" fmla="*/ 27 h 50"/>
                  <a:gd name="T38" fmla="*/ 34 w 47"/>
                  <a:gd name="T39" fmla="*/ 34 h 50"/>
                  <a:gd name="T40" fmla="*/ 28 w 47"/>
                  <a:gd name="T41" fmla="*/ 42 h 50"/>
                  <a:gd name="T42" fmla="*/ 21 w 47"/>
                  <a:gd name="T43" fmla="*/ 47 h 50"/>
                  <a:gd name="T44" fmla="*/ 15 w 47"/>
                  <a:gd name="T45" fmla="*/ 47 h 50"/>
                  <a:gd name="T46" fmla="*/ 10 w 47"/>
                  <a:gd name="T47" fmla="*/ 47 h 50"/>
                  <a:gd name="T48" fmla="*/ 2 w 47"/>
                  <a:gd name="T49" fmla="*/ 42 h 50"/>
                  <a:gd name="T50" fmla="*/ 0 w 47"/>
                  <a:gd name="T51" fmla="*/ 37 h 5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7"/>
                  <a:gd name="T79" fmla="*/ 0 h 50"/>
                  <a:gd name="T80" fmla="*/ 47 w 47"/>
                  <a:gd name="T81" fmla="*/ 50 h 5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7" h="50">
                    <a:moveTo>
                      <a:pt x="0" y="37"/>
                    </a:moveTo>
                    <a:lnTo>
                      <a:pt x="0" y="37"/>
                    </a:lnTo>
                    <a:lnTo>
                      <a:pt x="2" y="45"/>
                    </a:lnTo>
                    <a:lnTo>
                      <a:pt x="10" y="50"/>
                    </a:lnTo>
                    <a:lnTo>
                      <a:pt x="15" y="50"/>
                    </a:lnTo>
                    <a:lnTo>
                      <a:pt x="23" y="50"/>
                    </a:lnTo>
                    <a:lnTo>
                      <a:pt x="31" y="45"/>
                    </a:lnTo>
                    <a:lnTo>
                      <a:pt x="36" y="37"/>
                    </a:lnTo>
                    <a:lnTo>
                      <a:pt x="41" y="29"/>
                    </a:lnTo>
                    <a:lnTo>
                      <a:pt x="47" y="19"/>
                    </a:lnTo>
                    <a:lnTo>
                      <a:pt x="44" y="11"/>
                    </a:lnTo>
                    <a:lnTo>
                      <a:pt x="41" y="3"/>
                    </a:lnTo>
                    <a:lnTo>
                      <a:pt x="39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9" y="3"/>
                    </a:lnTo>
                    <a:lnTo>
                      <a:pt x="41" y="11"/>
                    </a:lnTo>
                    <a:lnTo>
                      <a:pt x="44" y="19"/>
                    </a:lnTo>
                    <a:lnTo>
                      <a:pt x="41" y="27"/>
                    </a:lnTo>
                    <a:lnTo>
                      <a:pt x="34" y="34"/>
                    </a:lnTo>
                    <a:lnTo>
                      <a:pt x="28" y="42"/>
                    </a:lnTo>
                    <a:lnTo>
                      <a:pt x="21" y="47"/>
                    </a:lnTo>
                    <a:lnTo>
                      <a:pt x="15" y="47"/>
                    </a:lnTo>
                    <a:lnTo>
                      <a:pt x="10" y="47"/>
                    </a:lnTo>
                    <a:lnTo>
                      <a:pt x="2" y="42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BFD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</p:grpSp>
        <p:sp>
          <p:nvSpPr>
            <p:cNvPr id="15446" name="Rectangle 4632"/>
            <p:cNvSpPr>
              <a:spLocks noChangeArrowheads="1"/>
            </p:cNvSpPr>
            <p:nvPr/>
          </p:nvSpPr>
          <p:spPr bwMode="auto">
            <a:xfrm>
              <a:off x="1687" y="2930"/>
              <a:ext cx="773" cy="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5447" name="Rectangle 4633"/>
            <p:cNvSpPr>
              <a:spLocks noChangeArrowheads="1"/>
            </p:cNvSpPr>
            <p:nvPr/>
          </p:nvSpPr>
          <p:spPr bwMode="auto">
            <a:xfrm>
              <a:off x="1859" y="2942"/>
              <a:ext cx="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de-DE" sz="1400" dirty="0"/>
            </a:p>
          </p:txBody>
        </p:sp>
        <p:sp>
          <p:nvSpPr>
            <p:cNvPr id="15448" name="Rectangle 4634"/>
            <p:cNvSpPr>
              <a:spLocks noChangeArrowheads="1"/>
            </p:cNvSpPr>
            <p:nvPr/>
          </p:nvSpPr>
          <p:spPr bwMode="auto">
            <a:xfrm>
              <a:off x="1837" y="3052"/>
              <a:ext cx="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de-DE" sz="1400" dirty="0"/>
            </a:p>
          </p:txBody>
        </p:sp>
        <p:grpSp>
          <p:nvGrpSpPr>
            <p:cNvPr id="15449" name="Group 4800"/>
            <p:cNvGrpSpPr>
              <a:grpSpLocks/>
            </p:cNvGrpSpPr>
            <p:nvPr/>
          </p:nvGrpSpPr>
          <p:grpSpPr bwMode="auto">
            <a:xfrm>
              <a:off x="3498" y="3193"/>
              <a:ext cx="588" cy="419"/>
              <a:chOff x="3498" y="3193"/>
              <a:chExt cx="588" cy="419"/>
            </a:xfrm>
          </p:grpSpPr>
          <p:sp>
            <p:nvSpPr>
              <p:cNvPr id="15997" name="Freeform 4635"/>
              <p:cNvSpPr>
                <a:spLocks/>
              </p:cNvSpPr>
              <p:nvPr/>
            </p:nvSpPr>
            <p:spPr bwMode="auto">
              <a:xfrm>
                <a:off x="3799" y="3368"/>
                <a:ext cx="57" cy="34"/>
              </a:xfrm>
              <a:custGeom>
                <a:avLst/>
                <a:gdLst>
                  <a:gd name="T0" fmla="*/ 54 w 57"/>
                  <a:gd name="T1" fmla="*/ 0 h 34"/>
                  <a:gd name="T2" fmla="*/ 54 w 57"/>
                  <a:gd name="T3" fmla="*/ 0 h 34"/>
                  <a:gd name="T4" fmla="*/ 47 w 57"/>
                  <a:gd name="T5" fmla="*/ 3 h 34"/>
                  <a:gd name="T6" fmla="*/ 41 w 57"/>
                  <a:gd name="T7" fmla="*/ 6 h 34"/>
                  <a:gd name="T8" fmla="*/ 34 w 57"/>
                  <a:gd name="T9" fmla="*/ 11 h 34"/>
                  <a:gd name="T10" fmla="*/ 26 w 57"/>
                  <a:gd name="T11" fmla="*/ 14 h 34"/>
                  <a:gd name="T12" fmla="*/ 20 w 57"/>
                  <a:gd name="T13" fmla="*/ 19 h 34"/>
                  <a:gd name="T14" fmla="*/ 13 w 57"/>
                  <a:gd name="T15" fmla="*/ 24 h 34"/>
                  <a:gd name="T16" fmla="*/ 7 w 57"/>
                  <a:gd name="T17" fmla="*/ 29 h 34"/>
                  <a:gd name="T18" fmla="*/ 0 w 57"/>
                  <a:gd name="T19" fmla="*/ 32 h 34"/>
                  <a:gd name="T20" fmla="*/ 2 w 57"/>
                  <a:gd name="T21" fmla="*/ 34 h 34"/>
                  <a:gd name="T22" fmla="*/ 10 w 57"/>
                  <a:gd name="T23" fmla="*/ 32 h 34"/>
                  <a:gd name="T24" fmla="*/ 15 w 57"/>
                  <a:gd name="T25" fmla="*/ 27 h 34"/>
                  <a:gd name="T26" fmla="*/ 23 w 57"/>
                  <a:gd name="T27" fmla="*/ 21 h 34"/>
                  <a:gd name="T28" fmla="*/ 28 w 57"/>
                  <a:gd name="T29" fmla="*/ 19 h 34"/>
                  <a:gd name="T30" fmla="*/ 36 w 57"/>
                  <a:gd name="T31" fmla="*/ 14 h 34"/>
                  <a:gd name="T32" fmla="*/ 41 w 57"/>
                  <a:gd name="T33" fmla="*/ 8 h 34"/>
                  <a:gd name="T34" fmla="*/ 49 w 57"/>
                  <a:gd name="T35" fmla="*/ 6 h 34"/>
                  <a:gd name="T36" fmla="*/ 57 w 57"/>
                  <a:gd name="T37" fmla="*/ 3 h 34"/>
                  <a:gd name="T38" fmla="*/ 57 w 57"/>
                  <a:gd name="T39" fmla="*/ 3 h 34"/>
                  <a:gd name="T40" fmla="*/ 54 w 57"/>
                  <a:gd name="T41" fmla="*/ 0 h 3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7"/>
                  <a:gd name="T64" fmla="*/ 0 h 34"/>
                  <a:gd name="T65" fmla="*/ 57 w 57"/>
                  <a:gd name="T66" fmla="*/ 34 h 3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7" h="34">
                    <a:moveTo>
                      <a:pt x="54" y="0"/>
                    </a:moveTo>
                    <a:lnTo>
                      <a:pt x="54" y="0"/>
                    </a:lnTo>
                    <a:lnTo>
                      <a:pt x="47" y="3"/>
                    </a:lnTo>
                    <a:lnTo>
                      <a:pt x="41" y="6"/>
                    </a:lnTo>
                    <a:lnTo>
                      <a:pt x="34" y="11"/>
                    </a:lnTo>
                    <a:lnTo>
                      <a:pt x="26" y="14"/>
                    </a:lnTo>
                    <a:lnTo>
                      <a:pt x="20" y="19"/>
                    </a:lnTo>
                    <a:lnTo>
                      <a:pt x="13" y="24"/>
                    </a:lnTo>
                    <a:lnTo>
                      <a:pt x="7" y="29"/>
                    </a:lnTo>
                    <a:lnTo>
                      <a:pt x="0" y="32"/>
                    </a:lnTo>
                    <a:lnTo>
                      <a:pt x="2" y="34"/>
                    </a:lnTo>
                    <a:lnTo>
                      <a:pt x="10" y="32"/>
                    </a:lnTo>
                    <a:lnTo>
                      <a:pt x="15" y="27"/>
                    </a:lnTo>
                    <a:lnTo>
                      <a:pt x="23" y="21"/>
                    </a:lnTo>
                    <a:lnTo>
                      <a:pt x="28" y="19"/>
                    </a:lnTo>
                    <a:lnTo>
                      <a:pt x="36" y="14"/>
                    </a:lnTo>
                    <a:lnTo>
                      <a:pt x="41" y="8"/>
                    </a:lnTo>
                    <a:lnTo>
                      <a:pt x="49" y="6"/>
                    </a:lnTo>
                    <a:lnTo>
                      <a:pt x="57" y="3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98" name="Freeform 4636"/>
              <p:cNvSpPr>
                <a:spLocks/>
              </p:cNvSpPr>
              <p:nvPr/>
            </p:nvSpPr>
            <p:spPr bwMode="auto">
              <a:xfrm>
                <a:off x="3853" y="3366"/>
                <a:ext cx="48" cy="8"/>
              </a:xfrm>
              <a:custGeom>
                <a:avLst/>
                <a:gdLst>
                  <a:gd name="T0" fmla="*/ 48 w 48"/>
                  <a:gd name="T1" fmla="*/ 5 h 8"/>
                  <a:gd name="T2" fmla="*/ 48 w 48"/>
                  <a:gd name="T3" fmla="*/ 5 h 8"/>
                  <a:gd name="T4" fmla="*/ 42 w 48"/>
                  <a:gd name="T5" fmla="*/ 2 h 8"/>
                  <a:gd name="T6" fmla="*/ 37 w 48"/>
                  <a:gd name="T7" fmla="*/ 2 h 8"/>
                  <a:gd name="T8" fmla="*/ 32 w 48"/>
                  <a:gd name="T9" fmla="*/ 0 h 8"/>
                  <a:gd name="T10" fmla="*/ 24 w 48"/>
                  <a:gd name="T11" fmla="*/ 0 h 8"/>
                  <a:gd name="T12" fmla="*/ 19 w 48"/>
                  <a:gd name="T13" fmla="*/ 0 h 8"/>
                  <a:gd name="T14" fmla="*/ 14 w 48"/>
                  <a:gd name="T15" fmla="*/ 0 h 8"/>
                  <a:gd name="T16" fmla="*/ 8 w 48"/>
                  <a:gd name="T17" fmla="*/ 0 h 8"/>
                  <a:gd name="T18" fmla="*/ 0 w 48"/>
                  <a:gd name="T19" fmla="*/ 2 h 8"/>
                  <a:gd name="T20" fmla="*/ 3 w 48"/>
                  <a:gd name="T21" fmla="*/ 5 h 8"/>
                  <a:gd name="T22" fmla="*/ 8 w 48"/>
                  <a:gd name="T23" fmla="*/ 5 h 8"/>
                  <a:gd name="T24" fmla="*/ 14 w 48"/>
                  <a:gd name="T25" fmla="*/ 2 h 8"/>
                  <a:gd name="T26" fmla="*/ 19 w 48"/>
                  <a:gd name="T27" fmla="*/ 2 h 8"/>
                  <a:gd name="T28" fmla="*/ 24 w 48"/>
                  <a:gd name="T29" fmla="*/ 2 h 8"/>
                  <a:gd name="T30" fmla="*/ 32 w 48"/>
                  <a:gd name="T31" fmla="*/ 5 h 8"/>
                  <a:gd name="T32" fmla="*/ 37 w 48"/>
                  <a:gd name="T33" fmla="*/ 5 h 8"/>
                  <a:gd name="T34" fmla="*/ 42 w 48"/>
                  <a:gd name="T35" fmla="*/ 5 h 8"/>
                  <a:gd name="T36" fmla="*/ 48 w 48"/>
                  <a:gd name="T37" fmla="*/ 8 h 8"/>
                  <a:gd name="T38" fmla="*/ 48 w 48"/>
                  <a:gd name="T39" fmla="*/ 8 h 8"/>
                  <a:gd name="T40" fmla="*/ 48 w 48"/>
                  <a:gd name="T41" fmla="*/ 5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8"/>
                  <a:gd name="T64" fmla="*/ 0 h 8"/>
                  <a:gd name="T65" fmla="*/ 48 w 48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8" h="8">
                    <a:moveTo>
                      <a:pt x="48" y="5"/>
                    </a:moveTo>
                    <a:lnTo>
                      <a:pt x="48" y="5"/>
                    </a:lnTo>
                    <a:lnTo>
                      <a:pt x="42" y="2"/>
                    </a:lnTo>
                    <a:lnTo>
                      <a:pt x="37" y="2"/>
                    </a:lnTo>
                    <a:lnTo>
                      <a:pt x="32" y="0"/>
                    </a:lnTo>
                    <a:lnTo>
                      <a:pt x="24" y="0"/>
                    </a:lnTo>
                    <a:lnTo>
                      <a:pt x="19" y="0"/>
                    </a:lnTo>
                    <a:lnTo>
                      <a:pt x="14" y="0"/>
                    </a:lnTo>
                    <a:lnTo>
                      <a:pt x="8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8" y="5"/>
                    </a:lnTo>
                    <a:lnTo>
                      <a:pt x="14" y="2"/>
                    </a:lnTo>
                    <a:lnTo>
                      <a:pt x="19" y="2"/>
                    </a:lnTo>
                    <a:lnTo>
                      <a:pt x="24" y="2"/>
                    </a:lnTo>
                    <a:lnTo>
                      <a:pt x="32" y="5"/>
                    </a:lnTo>
                    <a:lnTo>
                      <a:pt x="37" y="5"/>
                    </a:lnTo>
                    <a:lnTo>
                      <a:pt x="42" y="5"/>
                    </a:lnTo>
                    <a:lnTo>
                      <a:pt x="48" y="8"/>
                    </a:lnTo>
                    <a:lnTo>
                      <a:pt x="48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99" name="Freeform 4637"/>
              <p:cNvSpPr>
                <a:spLocks/>
              </p:cNvSpPr>
              <p:nvPr/>
            </p:nvSpPr>
            <p:spPr bwMode="auto">
              <a:xfrm>
                <a:off x="3901" y="3371"/>
                <a:ext cx="26" cy="21"/>
              </a:xfrm>
              <a:custGeom>
                <a:avLst/>
                <a:gdLst>
                  <a:gd name="T0" fmla="*/ 26 w 26"/>
                  <a:gd name="T1" fmla="*/ 18 h 21"/>
                  <a:gd name="T2" fmla="*/ 26 w 26"/>
                  <a:gd name="T3" fmla="*/ 18 h 21"/>
                  <a:gd name="T4" fmla="*/ 26 w 26"/>
                  <a:gd name="T5" fmla="*/ 16 h 21"/>
                  <a:gd name="T6" fmla="*/ 23 w 26"/>
                  <a:gd name="T7" fmla="*/ 13 h 21"/>
                  <a:gd name="T8" fmla="*/ 20 w 26"/>
                  <a:gd name="T9" fmla="*/ 11 h 21"/>
                  <a:gd name="T10" fmla="*/ 15 w 26"/>
                  <a:gd name="T11" fmla="*/ 8 h 21"/>
                  <a:gd name="T12" fmla="*/ 13 w 26"/>
                  <a:gd name="T13" fmla="*/ 5 h 21"/>
                  <a:gd name="T14" fmla="*/ 7 w 26"/>
                  <a:gd name="T15" fmla="*/ 3 h 21"/>
                  <a:gd name="T16" fmla="*/ 5 w 26"/>
                  <a:gd name="T17" fmla="*/ 0 h 21"/>
                  <a:gd name="T18" fmla="*/ 0 w 26"/>
                  <a:gd name="T19" fmla="*/ 0 h 21"/>
                  <a:gd name="T20" fmla="*/ 0 w 26"/>
                  <a:gd name="T21" fmla="*/ 3 h 21"/>
                  <a:gd name="T22" fmla="*/ 2 w 26"/>
                  <a:gd name="T23" fmla="*/ 5 h 21"/>
                  <a:gd name="T24" fmla="*/ 7 w 26"/>
                  <a:gd name="T25" fmla="*/ 5 h 21"/>
                  <a:gd name="T26" fmla="*/ 10 w 26"/>
                  <a:gd name="T27" fmla="*/ 8 h 21"/>
                  <a:gd name="T28" fmla="*/ 13 w 26"/>
                  <a:gd name="T29" fmla="*/ 11 h 21"/>
                  <a:gd name="T30" fmla="*/ 18 w 26"/>
                  <a:gd name="T31" fmla="*/ 13 h 21"/>
                  <a:gd name="T32" fmla="*/ 20 w 26"/>
                  <a:gd name="T33" fmla="*/ 16 h 21"/>
                  <a:gd name="T34" fmla="*/ 23 w 26"/>
                  <a:gd name="T35" fmla="*/ 18 h 21"/>
                  <a:gd name="T36" fmla="*/ 23 w 26"/>
                  <a:gd name="T37" fmla="*/ 21 h 21"/>
                  <a:gd name="T38" fmla="*/ 23 w 26"/>
                  <a:gd name="T39" fmla="*/ 21 h 21"/>
                  <a:gd name="T40" fmla="*/ 26 w 26"/>
                  <a:gd name="T41" fmla="*/ 18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1"/>
                  <a:gd name="T65" fmla="*/ 26 w 26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1">
                    <a:moveTo>
                      <a:pt x="26" y="18"/>
                    </a:moveTo>
                    <a:lnTo>
                      <a:pt x="26" y="18"/>
                    </a:lnTo>
                    <a:lnTo>
                      <a:pt x="26" y="16"/>
                    </a:lnTo>
                    <a:lnTo>
                      <a:pt x="23" y="13"/>
                    </a:lnTo>
                    <a:lnTo>
                      <a:pt x="20" y="11"/>
                    </a:lnTo>
                    <a:lnTo>
                      <a:pt x="15" y="8"/>
                    </a:lnTo>
                    <a:lnTo>
                      <a:pt x="13" y="5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7" y="5"/>
                    </a:lnTo>
                    <a:lnTo>
                      <a:pt x="10" y="8"/>
                    </a:lnTo>
                    <a:lnTo>
                      <a:pt x="13" y="11"/>
                    </a:lnTo>
                    <a:lnTo>
                      <a:pt x="18" y="13"/>
                    </a:lnTo>
                    <a:lnTo>
                      <a:pt x="20" y="16"/>
                    </a:lnTo>
                    <a:lnTo>
                      <a:pt x="23" y="18"/>
                    </a:lnTo>
                    <a:lnTo>
                      <a:pt x="23" y="21"/>
                    </a:lnTo>
                    <a:lnTo>
                      <a:pt x="26" y="1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00" name="Freeform 4638"/>
              <p:cNvSpPr>
                <a:spLocks/>
              </p:cNvSpPr>
              <p:nvPr/>
            </p:nvSpPr>
            <p:spPr bwMode="auto">
              <a:xfrm>
                <a:off x="3916" y="3389"/>
                <a:ext cx="13" cy="24"/>
              </a:xfrm>
              <a:custGeom>
                <a:avLst/>
                <a:gdLst>
                  <a:gd name="T0" fmla="*/ 3 w 13"/>
                  <a:gd name="T1" fmla="*/ 24 h 24"/>
                  <a:gd name="T2" fmla="*/ 3 w 13"/>
                  <a:gd name="T3" fmla="*/ 24 h 24"/>
                  <a:gd name="T4" fmla="*/ 5 w 13"/>
                  <a:gd name="T5" fmla="*/ 21 h 24"/>
                  <a:gd name="T6" fmla="*/ 5 w 13"/>
                  <a:gd name="T7" fmla="*/ 19 h 24"/>
                  <a:gd name="T8" fmla="*/ 8 w 13"/>
                  <a:gd name="T9" fmla="*/ 16 h 24"/>
                  <a:gd name="T10" fmla="*/ 8 w 13"/>
                  <a:gd name="T11" fmla="*/ 13 h 24"/>
                  <a:gd name="T12" fmla="*/ 11 w 13"/>
                  <a:gd name="T13" fmla="*/ 11 h 24"/>
                  <a:gd name="T14" fmla="*/ 13 w 13"/>
                  <a:gd name="T15" fmla="*/ 8 h 24"/>
                  <a:gd name="T16" fmla="*/ 13 w 13"/>
                  <a:gd name="T17" fmla="*/ 6 h 24"/>
                  <a:gd name="T18" fmla="*/ 11 w 13"/>
                  <a:gd name="T19" fmla="*/ 0 h 24"/>
                  <a:gd name="T20" fmla="*/ 8 w 13"/>
                  <a:gd name="T21" fmla="*/ 3 h 24"/>
                  <a:gd name="T22" fmla="*/ 8 w 13"/>
                  <a:gd name="T23" fmla="*/ 6 h 24"/>
                  <a:gd name="T24" fmla="*/ 8 w 13"/>
                  <a:gd name="T25" fmla="*/ 6 h 24"/>
                  <a:gd name="T26" fmla="*/ 8 w 13"/>
                  <a:gd name="T27" fmla="*/ 8 h 24"/>
                  <a:gd name="T28" fmla="*/ 5 w 13"/>
                  <a:gd name="T29" fmla="*/ 11 h 24"/>
                  <a:gd name="T30" fmla="*/ 5 w 13"/>
                  <a:gd name="T31" fmla="*/ 13 h 24"/>
                  <a:gd name="T32" fmla="*/ 3 w 13"/>
                  <a:gd name="T33" fmla="*/ 16 h 24"/>
                  <a:gd name="T34" fmla="*/ 0 w 13"/>
                  <a:gd name="T35" fmla="*/ 19 h 24"/>
                  <a:gd name="T36" fmla="*/ 0 w 13"/>
                  <a:gd name="T37" fmla="*/ 21 h 24"/>
                  <a:gd name="T38" fmla="*/ 0 w 13"/>
                  <a:gd name="T39" fmla="*/ 21 h 24"/>
                  <a:gd name="T40" fmla="*/ 3 w 13"/>
                  <a:gd name="T41" fmla="*/ 24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4"/>
                  <a:gd name="T65" fmla="*/ 13 w 13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4">
                    <a:moveTo>
                      <a:pt x="3" y="24"/>
                    </a:moveTo>
                    <a:lnTo>
                      <a:pt x="3" y="24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8" y="16"/>
                    </a:lnTo>
                    <a:lnTo>
                      <a:pt x="8" y="13"/>
                    </a:lnTo>
                    <a:lnTo>
                      <a:pt x="11" y="11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8" y="6"/>
                    </a:lnTo>
                    <a:lnTo>
                      <a:pt x="8" y="8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3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3" y="24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01" name="Freeform 4639"/>
              <p:cNvSpPr>
                <a:spLocks/>
              </p:cNvSpPr>
              <p:nvPr/>
            </p:nvSpPr>
            <p:spPr bwMode="auto">
              <a:xfrm>
                <a:off x="3911" y="3410"/>
                <a:ext cx="8" cy="24"/>
              </a:xfrm>
              <a:custGeom>
                <a:avLst/>
                <a:gdLst>
                  <a:gd name="T0" fmla="*/ 5 w 8"/>
                  <a:gd name="T1" fmla="*/ 21 h 24"/>
                  <a:gd name="T2" fmla="*/ 5 w 8"/>
                  <a:gd name="T3" fmla="*/ 21 h 24"/>
                  <a:gd name="T4" fmla="*/ 5 w 8"/>
                  <a:gd name="T5" fmla="*/ 21 h 24"/>
                  <a:gd name="T6" fmla="*/ 5 w 8"/>
                  <a:gd name="T7" fmla="*/ 19 h 24"/>
                  <a:gd name="T8" fmla="*/ 5 w 8"/>
                  <a:gd name="T9" fmla="*/ 16 h 24"/>
                  <a:gd name="T10" fmla="*/ 5 w 8"/>
                  <a:gd name="T11" fmla="*/ 13 h 24"/>
                  <a:gd name="T12" fmla="*/ 5 w 8"/>
                  <a:gd name="T13" fmla="*/ 11 h 24"/>
                  <a:gd name="T14" fmla="*/ 5 w 8"/>
                  <a:gd name="T15" fmla="*/ 8 h 24"/>
                  <a:gd name="T16" fmla="*/ 8 w 8"/>
                  <a:gd name="T17" fmla="*/ 6 h 24"/>
                  <a:gd name="T18" fmla="*/ 8 w 8"/>
                  <a:gd name="T19" fmla="*/ 3 h 24"/>
                  <a:gd name="T20" fmla="*/ 5 w 8"/>
                  <a:gd name="T21" fmla="*/ 0 h 24"/>
                  <a:gd name="T22" fmla="*/ 5 w 8"/>
                  <a:gd name="T23" fmla="*/ 3 h 24"/>
                  <a:gd name="T24" fmla="*/ 3 w 8"/>
                  <a:gd name="T25" fmla="*/ 8 h 24"/>
                  <a:gd name="T26" fmla="*/ 3 w 8"/>
                  <a:gd name="T27" fmla="*/ 11 h 24"/>
                  <a:gd name="T28" fmla="*/ 0 w 8"/>
                  <a:gd name="T29" fmla="*/ 13 h 24"/>
                  <a:gd name="T30" fmla="*/ 0 w 8"/>
                  <a:gd name="T31" fmla="*/ 16 h 24"/>
                  <a:gd name="T32" fmla="*/ 0 w 8"/>
                  <a:gd name="T33" fmla="*/ 19 h 24"/>
                  <a:gd name="T34" fmla="*/ 3 w 8"/>
                  <a:gd name="T35" fmla="*/ 21 h 24"/>
                  <a:gd name="T36" fmla="*/ 3 w 8"/>
                  <a:gd name="T37" fmla="*/ 24 h 24"/>
                  <a:gd name="T38" fmla="*/ 3 w 8"/>
                  <a:gd name="T39" fmla="*/ 24 h 24"/>
                  <a:gd name="T40" fmla="*/ 5 w 8"/>
                  <a:gd name="T41" fmla="*/ 21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24"/>
                  <a:gd name="T65" fmla="*/ 8 w 8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24">
                    <a:moveTo>
                      <a:pt x="5" y="21"/>
                    </a:moveTo>
                    <a:lnTo>
                      <a:pt x="5" y="21"/>
                    </a:lnTo>
                    <a:lnTo>
                      <a:pt x="5" y="19"/>
                    </a:lnTo>
                    <a:lnTo>
                      <a:pt x="5" y="16"/>
                    </a:lnTo>
                    <a:lnTo>
                      <a:pt x="5" y="13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3" y="8"/>
                    </a:lnTo>
                    <a:lnTo>
                      <a:pt x="3" y="11"/>
                    </a:lnTo>
                    <a:lnTo>
                      <a:pt x="0" y="13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3" y="21"/>
                    </a:lnTo>
                    <a:lnTo>
                      <a:pt x="3" y="24"/>
                    </a:lnTo>
                    <a:lnTo>
                      <a:pt x="5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02" name="Freeform 4640"/>
              <p:cNvSpPr>
                <a:spLocks/>
              </p:cNvSpPr>
              <p:nvPr/>
            </p:nvSpPr>
            <p:spPr bwMode="auto">
              <a:xfrm>
                <a:off x="3914" y="3429"/>
                <a:ext cx="34" cy="8"/>
              </a:xfrm>
              <a:custGeom>
                <a:avLst/>
                <a:gdLst>
                  <a:gd name="T0" fmla="*/ 34 w 34"/>
                  <a:gd name="T1" fmla="*/ 0 h 8"/>
                  <a:gd name="T2" fmla="*/ 34 w 34"/>
                  <a:gd name="T3" fmla="*/ 0 h 8"/>
                  <a:gd name="T4" fmla="*/ 28 w 34"/>
                  <a:gd name="T5" fmla="*/ 2 h 8"/>
                  <a:gd name="T6" fmla="*/ 26 w 34"/>
                  <a:gd name="T7" fmla="*/ 2 h 8"/>
                  <a:gd name="T8" fmla="*/ 21 w 34"/>
                  <a:gd name="T9" fmla="*/ 2 h 8"/>
                  <a:gd name="T10" fmla="*/ 15 w 34"/>
                  <a:gd name="T11" fmla="*/ 5 h 8"/>
                  <a:gd name="T12" fmla="*/ 13 w 34"/>
                  <a:gd name="T13" fmla="*/ 5 h 8"/>
                  <a:gd name="T14" fmla="*/ 10 w 34"/>
                  <a:gd name="T15" fmla="*/ 5 h 8"/>
                  <a:gd name="T16" fmla="*/ 5 w 34"/>
                  <a:gd name="T17" fmla="*/ 5 h 8"/>
                  <a:gd name="T18" fmla="*/ 2 w 34"/>
                  <a:gd name="T19" fmla="*/ 2 h 8"/>
                  <a:gd name="T20" fmla="*/ 0 w 34"/>
                  <a:gd name="T21" fmla="*/ 5 h 8"/>
                  <a:gd name="T22" fmla="*/ 5 w 34"/>
                  <a:gd name="T23" fmla="*/ 8 h 8"/>
                  <a:gd name="T24" fmla="*/ 7 w 34"/>
                  <a:gd name="T25" fmla="*/ 8 h 8"/>
                  <a:gd name="T26" fmla="*/ 13 w 34"/>
                  <a:gd name="T27" fmla="*/ 8 h 8"/>
                  <a:gd name="T28" fmla="*/ 18 w 34"/>
                  <a:gd name="T29" fmla="*/ 8 h 8"/>
                  <a:gd name="T30" fmla="*/ 21 w 34"/>
                  <a:gd name="T31" fmla="*/ 8 h 8"/>
                  <a:gd name="T32" fmla="*/ 26 w 34"/>
                  <a:gd name="T33" fmla="*/ 5 h 8"/>
                  <a:gd name="T34" fmla="*/ 28 w 34"/>
                  <a:gd name="T35" fmla="*/ 5 h 8"/>
                  <a:gd name="T36" fmla="*/ 34 w 34"/>
                  <a:gd name="T37" fmla="*/ 5 h 8"/>
                  <a:gd name="T38" fmla="*/ 34 w 34"/>
                  <a:gd name="T39" fmla="*/ 5 h 8"/>
                  <a:gd name="T40" fmla="*/ 34 w 34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8"/>
                  <a:gd name="T65" fmla="*/ 34 w 34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8">
                    <a:moveTo>
                      <a:pt x="34" y="0"/>
                    </a:moveTo>
                    <a:lnTo>
                      <a:pt x="34" y="0"/>
                    </a:lnTo>
                    <a:lnTo>
                      <a:pt x="28" y="2"/>
                    </a:lnTo>
                    <a:lnTo>
                      <a:pt x="26" y="2"/>
                    </a:lnTo>
                    <a:lnTo>
                      <a:pt x="21" y="2"/>
                    </a:lnTo>
                    <a:lnTo>
                      <a:pt x="15" y="5"/>
                    </a:lnTo>
                    <a:lnTo>
                      <a:pt x="13" y="5"/>
                    </a:lnTo>
                    <a:lnTo>
                      <a:pt x="10" y="5"/>
                    </a:lnTo>
                    <a:lnTo>
                      <a:pt x="5" y="5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3" y="8"/>
                    </a:lnTo>
                    <a:lnTo>
                      <a:pt x="18" y="8"/>
                    </a:lnTo>
                    <a:lnTo>
                      <a:pt x="21" y="8"/>
                    </a:lnTo>
                    <a:lnTo>
                      <a:pt x="26" y="5"/>
                    </a:lnTo>
                    <a:lnTo>
                      <a:pt x="28" y="5"/>
                    </a:lnTo>
                    <a:lnTo>
                      <a:pt x="34" y="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03" name="Freeform 4641"/>
              <p:cNvSpPr>
                <a:spLocks/>
              </p:cNvSpPr>
              <p:nvPr/>
            </p:nvSpPr>
            <p:spPr bwMode="auto">
              <a:xfrm>
                <a:off x="3948" y="3418"/>
                <a:ext cx="34" cy="16"/>
              </a:xfrm>
              <a:custGeom>
                <a:avLst/>
                <a:gdLst>
                  <a:gd name="T0" fmla="*/ 34 w 34"/>
                  <a:gd name="T1" fmla="*/ 0 h 16"/>
                  <a:gd name="T2" fmla="*/ 34 w 34"/>
                  <a:gd name="T3" fmla="*/ 0 h 16"/>
                  <a:gd name="T4" fmla="*/ 28 w 34"/>
                  <a:gd name="T5" fmla="*/ 0 h 16"/>
                  <a:gd name="T6" fmla="*/ 23 w 34"/>
                  <a:gd name="T7" fmla="*/ 3 h 16"/>
                  <a:gd name="T8" fmla="*/ 21 w 34"/>
                  <a:gd name="T9" fmla="*/ 3 h 16"/>
                  <a:gd name="T10" fmla="*/ 15 w 34"/>
                  <a:gd name="T11" fmla="*/ 5 h 16"/>
                  <a:gd name="T12" fmla="*/ 10 w 34"/>
                  <a:gd name="T13" fmla="*/ 8 h 16"/>
                  <a:gd name="T14" fmla="*/ 7 w 34"/>
                  <a:gd name="T15" fmla="*/ 8 h 16"/>
                  <a:gd name="T16" fmla="*/ 2 w 34"/>
                  <a:gd name="T17" fmla="*/ 11 h 16"/>
                  <a:gd name="T18" fmla="*/ 0 w 34"/>
                  <a:gd name="T19" fmla="*/ 11 h 16"/>
                  <a:gd name="T20" fmla="*/ 0 w 34"/>
                  <a:gd name="T21" fmla="*/ 16 h 16"/>
                  <a:gd name="T22" fmla="*/ 5 w 34"/>
                  <a:gd name="T23" fmla="*/ 13 h 16"/>
                  <a:gd name="T24" fmla="*/ 7 w 34"/>
                  <a:gd name="T25" fmla="*/ 13 h 16"/>
                  <a:gd name="T26" fmla="*/ 13 w 34"/>
                  <a:gd name="T27" fmla="*/ 11 h 16"/>
                  <a:gd name="T28" fmla="*/ 15 w 34"/>
                  <a:gd name="T29" fmla="*/ 8 h 16"/>
                  <a:gd name="T30" fmla="*/ 21 w 34"/>
                  <a:gd name="T31" fmla="*/ 8 h 16"/>
                  <a:gd name="T32" fmla="*/ 26 w 34"/>
                  <a:gd name="T33" fmla="*/ 5 h 16"/>
                  <a:gd name="T34" fmla="*/ 28 w 34"/>
                  <a:gd name="T35" fmla="*/ 5 h 16"/>
                  <a:gd name="T36" fmla="*/ 34 w 34"/>
                  <a:gd name="T37" fmla="*/ 5 h 16"/>
                  <a:gd name="T38" fmla="*/ 34 w 34"/>
                  <a:gd name="T39" fmla="*/ 5 h 16"/>
                  <a:gd name="T40" fmla="*/ 34 w 34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6"/>
                  <a:gd name="T65" fmla="*/ 34 w 34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6">
                    <a:moveTo>
                      <a:pt x="34" y="0"/>
                    </a:moveTo>
                    <a:lnTo>
                      <a:pt x="34" y="0"/>
                    </a:lnTo>
                    <a:lnTo>
                      <a:pt x="28" y="0"/>
                    </a:lnTo>
                    <a:lnTo>
                      <a:pt x="23" y="3"/>
                    </a:lnTo>
                    <a:lnTo>
                      <a:pt x="21" y="3"/>
                    </a:lnTo>
                    <a:lnTo>
                      <a:pt x="15" y="5"/>
                    </a:lnTo>
                    <a:lnTo>
                      <a:pt x="10" y="8"/>
                    </a:lnTo>
                    <a:lnTo>
                      <a:pt x="7" y="8"/>
                    </a:lnTo>
                    <a:lnTo>
                      <a:pt x="2" y="11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13" y="11"/>
                    </a:lnTo>
                    <a:lnTo>
                      <a:pt x="15" y="8"/>
                    </a:lnTo>
                    <a:lnTo>
                      <a:pt x="21" y="8"/>
                    </a:lnTo>
                    <a:lnTo>
                      <a:pt x="26" y="5"/>
                    </a:lnTo>
                    <a:lnTo>
                      <a:pt x="28" y="5"/>
                    </a:lnTo>
                    <a:lnTo>
                      <a:pt x="34" y="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04" name="Freeform 4642"/>
              <p:cNvSpPr>
                <a:spLocks/>
              </p:cNvSpPr>
              <p:nvPr/>
            </p:nvSpPr>
            <p:spPr bwMode="auto">
              <a:xfrm>
                <a:off x="3982" y="3418"/>
                <a:ext cx="62" cy="13"/>
              </a:xfrm>
              <a:custGeom>
                <a:avLst/>
                <a:gdLst>
                  <a:gd name="T0" fmla="*/ 62 w 62"/>
                  <a:gd name="T1" fmla="*/ 8 h 13"/>
                  <a:gd name="T2" fmla="*/ 62 w 62"/>
                  <a:gd name="T3" fmla="*/ 8 h 13"/>
                  <a:gd name="T4" fmla="*/ 55 w 62"/>
                  <a:gd name="T5" fmla="*/ 5 h 13"/>
                  <a:gd name="T6" fmla="*/ 47 w 62"/>
                  <a:gd name="T7" fmla="*/ 3 h 13"/>
                  <a:gd name="T8" fmla="*/ 39 w 62"/>
                  <a:gd name="T9" fmla="*/ 0 h 13"/>
                  <a:gd name="T10" fmla="*/ 31 w 62"/>
                  <a:gd name="T11" fmla="*/ 0 h 13"/>
                  <a:gd name="T12" fmla="*/ 23 w 62"/>
                  <a:gd name="T13" fmla="*/ 0 h 13"/>
                  <a:gd name="T14" fmla="*/ 15 w 62"/>
                  <a:gd name="T15" fmla="*/ 0 h 13"/>
                  <a:gd name="T16" fmla="*/ 7 w 62"/>
                  <a:gd name="T17" fmla="*/ 0 h 13"/>
                  <a:gd name="T18" fmla="*/ 0 w 62"/>
                  <a:gd name="T19" fmla="*/ 0 h 13"/>
                  <a:gd name="T20" fmla="*/ 0 w 62"/>
                  <a:gd name="T21" fmla="*/ 5 h 13"/>
                  <a:gd name="T22" fmla="*/ 7 w 62"/>
                  <a:gd name="T23" fmla="*/ 3 h 13"/>
                  <a:gd name="T24" fmla="*/ 15 w 62"/>
                  <a:gd name="T25" fmla="*/ 3 h 13"/>
                  <a:gd name="T26" fmla="*/ 23 w 62"/>
                  <a:gd name="T27" fmla="*/ 3 h 13"/>
                  <a:gd name="T28" fmla="*/ 31 w 62"/>
                  <a:gd name="T29" fmla="*/ 3 h 13"/>
                  <a:gd name="T30" fmla="*/ 39 w 62"/>
                  <a:gd name="T31" fmla="*/ 5 h 13"/>
                  <a:gd name="T32" fmla="*/ 47 w 62"/>
                  <a:gd name="T33" fmla="*/ 5 h 13"/>
                  <a:gd name="T34" fmla="*/ 55 w 62"/>
                  <a:gd name="T35" fmla="*/ 8 h 13"/>
                  <a:gd name="T36" fmla="*/ 60 w 62"/>
                  <a:gd name="T37" fmla="*/ 13 h 13"/>
                  <a:gd name="T38" fmla="*/ 60 w 62"/>
                  <a:gd name="T39" fmla="*/ 13 h 13"/>
                  <a:gd name="T40" fmla="*/ 62 w 62"/>
                  <a:gd name="T41" fmla="*/ 8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2"/>
                  <a:gd name="T64" fmla="*/ 0 h 13"/>
                  <a:gd name="T65" fmla="*/ 62 w 62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2" h="13">
                    <a:moveTo>
                      <a:pt x="62" y="8"/>
                    </a:moveTo>
                    <a:lnTo>
                      <a:pt x="62" y="8"/>
                    </a:lnTo>
                    <a:lnTo>
                      <a:pt x="55" y="5"/>
                    </a:lnTo>
                    <a:lnTo>
                      <a:pt x="47" y="3"/>
                    </a:lnTo>
                    <a:lnTo>
                      <a:pt x="39" y="0"/>
                    </a:lnTo>
                    <a:lnTo>
                      <a:pt x="31" y="0"/>
                    </a:lnTo>
                    <a:lnTo>
                      <a:pt x="23" y="0"/>
                    </a:lnTo>
                    <a:lnTo>
                      <a:pt x="15" y="0"/>
                    </a:lnTo>
                    <a:lnTo>
                      <a:pt x="7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7" y="3"/>
                    </a:lnTo>
                    <a:lnTo>
                      <a:pt x="15" y="3"/>
                    </a:lnTo>
                    <a:lnTo>
                      <a:pt x="23" y="3"/>
                    </a:lnTo>
                    <a:lnTo>
                      <a:pt x="31" y="3"/>
                    </a:lnTo>
                    <a:lnTo>
                      <a:pt x="39" y="5"/>
                    </a:lnTo>
                    <a:lnTo>
                      <a:pt x="47" y="5"/>
                    </a:lnTo>
                    <a:lnTo>
                      <a:pt x="55" y="8"/>
                    </a:lnTo>
                    <a:lnTo>
                      <a:pt x="60" y="13"/>
                    </a:lnTo>
                    <a:lnTo>
                      <a:pt x="62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05" name="Freeform 4643"/>
              <p:cNvSpPr>
                <a:spLocks/>
              </p:cNvSpPr>
              <p:nvPr/>
            </p:nvSpPr>
            <p:spPr bwMode="auto">
              <a:xfrm>
                <a:off x="4042" y="3426"/>
                <a:ext cx="44" cy="60"/>
              </a:xfrm>
              <a:custGeom>
                <a:avLst/>
                <a:gdLst>
                  <a:gd name="T0" fmla="*/ 44 w 44"/>
                  <a:gd name="T1" fmla="*/ 60 h 60"/>
                  <a:gd name="T2" fmla="*/ 44 w 44"/>
                  <a:gd name="T3" fmla="*/ 60 h 60"/>
                  <a:gd name="T4" fmla="*/ 44 w 44"/>
                  <a:gd name="T5" fmla="*/ 50 h 60"/>
                  <a:gd name="T6" fmla="*/ 39 w 44"/>
                  <a:gd name="T7" fmla="*/ 42 h 60"/>
                  <a:gd name="T8" fmla="*/ 36 w 44"/>
                  <a:gd name="T9" fmla="*/ 34 h 60"/>
                  <a:gd name="T10" fmla="*/ 31 w 44"/>
                  <a:gd name="T11" fmla="*/ 26 h 60"/>
                  <a:gd name="T12" fmla="*/ 23 w 44"/>
                  <a:gd name="T13" fmla="*/ 18 h 60"/>
                  <a:gd name="T14" fmla="*/ 18 w 44"/>
                  <a:gd name="T15" fmla="*/ 13 h 60"/>
                  <a:gd name="T16" fmla="*/ 10 w 44"/>
                  <a:gd name="T17" fmla="*/ 5 h 60"/>
                  <a:gd name="T18" fmla="*/ 2 w 44"/>
                  <a:gd name="T19" fmla="*/ 0 h 60"/>
                  <a:gd name="T20" fmla="*/ 0 w 44"/>
                  <a:gd name="T21" fmla="*/ 5 h 60"/>
                  <a:gd name="T22" fmla="*/ 8 w 44"/>
                  <a:gd name="T23" fmla="*/ 11 h 60"/>
                  <a:gd name="T24" fmla="*/ 15 w 44"/>
                  <a:gd name="T25" fmla="*/ 16 h 60"/>
                  <a:gd name="T26" fmla="*/ 21 w 44"/>
                  <a:gd name="T27" fmla="*/ 21 h 60"/>
                  <a:gd name="T28" fmla="*/ 29 w 44"/>
                  <a:gd name="T29" fmla="*/ 29 h 60"/>
                  <a:gd name="T30" fmla="*/ 34 w 44"/>
                  <a:gd name="T31" fmla="*/ 37 h 60"/>
                  <a:gd name="T32" fmla="*/ 36 w 44"/>
                  <a:gd name="T33" fmla="*/ 45 h 60"/>
                  <a:gd name="T34" fmla="*/ 39 w 44"/>
                  <a:gd name="T35" fmla="*/ 52 h 60"/>
                  <a:gd name="T36" fmla="*/ 42 w 44"/>
                  <a:gd name="T37" fmla="*/ 60 h 60"/>
                  <a:gd name="T38" fmla="*/ 42 w 44"/>
                  <a:gd name="T39" fmla="*/ 60 h 60"/>
                  <a:gd name="T40" fmla="*/ 44 w 44"/>
                  <a:gd name="T41" fmla="*/ 60 h 6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4"/>
                  <a:gd name="T64" fmla="*/ 0 h 60"/>
                  <a:gd name="T65" fmla="*/ 44 w 44"/>
                  <a:gd name="T66" fmla="*/ 60 h 6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4" h="60">
                    <a:moveTo>
                      <a:pt x="44" y="60"/>
                    </a:moveTo>
                    <a:lnTo>
                      <a:pt x="44" y="60"/>
                    </a:lnTo>
                    <a:lnTo>
                      <a:pt x="44" y="50"/>
                    </a:lnTo>
                    <a:lnTo>
                      <a:pt x="39" y="42"/>
                    </a:lnTo>
                    <a:lnTo>
                      <a:pt x="36" y="34"/>
                    </a:lnTo>
                    <a:lnTo>
                      <a:pt x="31" y="26"/>
                    </a:lnTo>
                    <a:lnTo>
                      <a:pt x="23" y="18"/>
                    </a:lnTo>
                    <a:lnTo>
                      <a:pt x="18" y="13"/>
                    </a:lnTo>
                    <a:lnTo>
                      <a:pt x="10" y="5"/>
                    </a:lnTo>
                    <a:lnTo>
                      <a:pt x="2" y="0"/>
                    </a:lnTo>
                    <a:lnTo>
                      <a:pt x="0" y="5"/>
                    </a:lnTo>
                    <a:lnTo>
                      <a:pt x="8" y="11"/>
                    </a:lnTo>
                    <a:lnTo>
                      <a:pt x="15" y="16"/>
                    </a:lnTo>
                    <a:lnTo>
                      <a:pt x="21" y="21"/>
                    </a:lnTo>
                    <a:lnTo>
                      <a:pt x="29" y="29"/>
                    </a:lnTo>
                    <a:lnTo>
                      <a:pt x="34" y="37"/>
                    </a:lnTo>
                    <a:lnTo>
                      <a:pt x="36" y="45"/>
                    </a:lnTo>
                    <a:lnTo>
                      <a:pt x="39" y="52"/>
                    </a:lnTo>
                    <a:lnTo>
                      <a:pt x="42" y="60"/>
                    </a:lnTo>
                    <a:lnTo>
                      <a:pt x="44" y="6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06" name="Freeform 4644"/>
              <p:cNvSpPr>
                <a:spLocks/>
              </p:cNvSpPr>
              <p:nvPr/>
            </p:nvSpPr>
            <p:spPr bwMode="auto">
              <a:xfrm>
                <a:off x="4057" y="3486"/>
                <a:ext cx="29" cy="37"/>
              </a:xfrm>
              <a:custGeom>
                <a:avLst/>
                <a:gdLst>
                  <a:gd name="T0" fmla="*/ 3 w 29"/>
                  <a:gd name="T1" fmla="*/ 37 h 37"/>
                  <a:gd name="T2" fmla="*/ 3 w 29"/>
                  <a:gd name="T3" fmla="*/ 37 h 37"/>
                  <a:gd name="T4" fmla="*/ 8 w 29"/>
                  <a:gd name="T5" fmla="*/ 34 h 37"/>
                  <a:gd name="T6" fmla="*/ 14 w 29"/>
                  <a:gd name="T7" fmla="*/ 29 h 37"/>
                  <a:gd name="T8" fmla="*/ 19 w 29"/>
                  <a:gd name="T9" fmla="*/ 26 h 37"/>
                  <a:gd name="T10" fmla="*/ 21 w 29"/>
                  <a:gd name="T11" fmla="*/ 21 h 37"/>
                  <a:gd name="T12" fmla="*/ 27 w 29"/>
                  <a:gd name="T13" fmla="*/ 16 h 37"/>
                  <a:gd name="T14" fmla="*/ 29 w 29"/>
                  <a:gd name="T15" fmla="*/ 11 h 37"/>
                  <a:gd name="T16" fmla="*/ 29 w 29"/>
                  <a:gd name="T17" fmla="*/ 6 h 37"/>
                  <a:gd name="T18" fmla="*/ 29 w 29"/>
                  <a:gd name="T19" fmla="*/ 0 h 37"/>
                  <a:gd name="T20" fmla="*/ 27 w 29"/>
                  <a:gd name="T21" fmla="*/ 0 h 37"/>
                  <a:gd name="T22" fmla="*/ 27 w 29"/>
                  <a:gd name="T23" fmla="*/ 6 h 37"/>
                  <a:gd name="T24" fmla="*/ 27 w 29"/>
                  <a:gd name="T25" fmla="*/ 11 h 37"/>
                  <a:gd name="T26" fmla="*/ 24 w 29"/>
                  <a:gd name="T27" fmla="*/ 13 h 37"/>
                  <a:gd name="T28" fmla="*/ 19 w 29"/>
                  <a:gd name="T29" fmla="*/ 19 h 37"/>
                  <a:gd name="T30" fmla="*/ 16 w 29"/>
                  <a:gd name="T31" fmla="*/ 24 h 37"/>
                  <a:gd name="T32" fmla="*/ 11 w 29"/>
                  <a:gd name="T33" fmla="*/ 26 h 37"/>
                  <a:gd name="T34" fmla="*/ 6 w 29"/>
                  <a:gd name="T35" fmla="*/ 32 h 37"/>
                  <a:gd name="T36" fmla="*/ 0 w 29"/>
                  <a:gd name="T37" fmla="*/ 34 h 37"/>
                  <a:gd name="T38" fmla="*/ 0 w 29"/>
                  <a:gd name="T39" fmla="*/ 34 h 37"/>
                  <a:gd name="T40" fmla="*/ 3 w 29"/>
                  <a:gd name="T41" fmla="*/ 37 h 3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37"/>
                  <a:gd name="T65" fmla="*/ 29 w 29"/>
                  <a:gd name="T66" fmla="*/ 37 h 3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37">
                    <a:moveTo>
                      <a:pt x="3" y="37"/>
                    </a:moveTo>
                    <a:lnTo>
                      <a:pt x="3" y="37"/>
                    </a:lnTo>
                    <a:lnTo>
                      <a:pt x="8" y="34"/>
                    </a:lnTo>
                    <a:lnTo>
                      <a:pt x="14" y="29"/>
                    </a:lnTo>
                    <a:lnTo>
                      <a:pt x="19" y="26"/>
                    </a:lnTo>
                    <a:lnTo>
                      <a:pt x="21" y="21"/>
                    </a:lnTo>
                    <a:lnTo>
                      <a:pt x="27" y="16"/>
                    </a:lnTo>
                    <a:lnTo>
                      <a:pt x="29" y="11"/>
                    </a:lnTo>
                    <a:lnTo>
                      <a:pt x="29" y="6"/>
                    </a:lnTo>
                    <a:lnTo>
                      <a:pt x="29" y="0"/>
                    </a:lnTo>
                    <a:lnTo>
                      <a:pt x="27" y="0"/>
                    </a:lnTo>
                    <a:lnTo>
                      <a:pt x="27" y="6"/>
                    </a:lnTo>
                    <a:lnTo>
                      <a:pt x="27" y="11"/>
                    </a:lnTo>
                    <a:lnTo>
                      <a:pt x="24" y="13"/>
                    </a:lnTo>
                    <a:lnTo>
                      <a:pt x="19" y="19"/>
                    </a:lnTo>
                    <a:lnTo>
                      <a:pt x="16" y="24"/>
                    </a:lnTo>
                    <a:lnTo>
                      <a:pt x="11" y="26"/>
                    </a:lnTo>
                    <a:lnTo>
                      <a:pt x="6" y="32"/>
                    </a:lnTo>
                    <a:lnTo>
                      <a:pt x="0" y="34"/>
                    </a:lnTo>
                    <a:lnTo>
                      <a:pt x="3" y="37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07" name="Freeform 4645"/>
              <p:cNvSpPr>
                <a:spLocks/>
              </p:cNvSpPr>
              <p:nvPr/>
            </p:nvSpPr>
            <p:spPr bwMode="auto">
              <a:xfrm>
                <a:off x="4021" y="3518"/>
                <a:ext cx="39" cy="8"/>
              </a:xfrm>
              <a:custGeom>
                <a:avLst/>
                <a:gdLst>
                  <a:gd name="T0" fmla="*/ 0 w 39"/>
                  <a:gd name="T1" fmla="*/ 2 h 8"/>
                  <a:gd name="T2" fmla="*/ 0 w 39"/>
                  <a:gd name="T3" fmla="*/ 2 h 8"/>
                  <a:gd name="T4" fmla="*/ 5 w 39"/>
                  <a:gd name="T5" fmla="*/ 5 h 8"/>
                  <a:gd name="T6" fmla="*/ 10 w 39"/>
                  <a:gd name="T7" fmla="*/ 8 h 8"/>
                  <a:gd name="T8" fmla="*/ 16 w 39"/>
                  <a:gd name="T9" fmla="*/ 8 h 8"/>
                  <a:gd name="T10" fmla="*/ 18 w 39"/>
                  <a:gd name="T11" fmla="*/ 8 h 8"/>
                  <a:gd name="T12" fmla="*/ 23 w 39"/>
                  <a:gd name="T13" fmla="*/ 8 h 8"/>
                  <a:gd name="T14" fmla="*/ 29 w 39"/>
                  <a:gd name="T15" fmla="*/ 8 h 8"/>
                  <a:gd name="T16" fmla="*/ 34 w 39"/>
                  <a:gd name="T17" fmla="*/ 8 h 8"/>
                  <a:gd name="T18" fmla="*/ 39 w 39"/>
                  <a:gd name="T19" fmla="*/ 5 h 8"/>
                  <a:gd name="T20" fmla="*/ 36 w 39"/>
                  <a:gd name="T21" fmla="*/ 2 h 8"/>
                  <a:gd name="T22" fmla="*/ 34 w 39"/>
                  <a:gd name="T23" fmla="*/ 2 h 8"/>
                  <a:gd name="T24" fmla="*/ 29 w 39"/>
                  <a:gd name="T25" fmla="*/ 5 h 8"/>
                  <a:gd name="T26" fmla="*/ 23 w 39"/>
                  <a:gd name="T27" fmla="*/ 5 h 8"/>
                  <a:gd name="T28" fmla="*/ 18 w 39"/>
                  <a:gd name="T29" fmla="*/ 5 h 8"/>
                  <a:gd name="T30" fmla="*/ 16 w 39"/>
                  <a:gd name="T31" fmla="*/ 5 h 8"/>
                  <a:gd name="T32" fmla="*/ 10 w 39"/>
                  <a:gd name="T33" fmla="*/ 2 h 8"/>
                  <a:gd name="T34" fmla="*/ 8 w 39"/>
                  <a:gd name="T35" fmla="*/ 2 h 8"/>
                  <a:gd name="T36" fmla="*/ 2 w 39"/>
                  <a:gd name="T37" fmla="*/ 0 h 8"/>
                  <a:gd name="T38" fmla="*/ 2 w 39"/>
                  <a:gd name="T39" fmla="*/ 0 h 8"/>
                  <a:gd name="T40" fmla="*/ 0 w 39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9"/>
                  <a:gd name="T64" fmla="*/ 0 h 8"/>
                  <a:gd name="T65" fmla="*/ 39 w 39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9" h="8">
                    <a:moveTo>
                      <a:pt x="0" y="2"/>
                    </a:moveTo>
                    <a:lnTo>
                      <a:pt x="0" y="2"/>
                    </a:lnTo>
                    <a:lnTo>
                      <a:pt x="5" y="5"/>
                    </a:lnTo>
                    <a:lnTo>
                      <a:pt x="10" y="8"/>
                    </a:lnTo>
                    <a:lnTo>
                      <a:pt x="16" y="8"/>
                    </a:lnTo>
                    <a:lnTo>
                      <a:pt x="18" y="8"/>
                    </a:lnTo>
                    <a:lnTo>
                      <a:pt x="23" y="8"/>
                    </a:lnTo>
                    <a:lnTo>
                      <a:pt x="29" y="8"/>
                    </a:lnTo>
                    <a:lnTo>
                      <a:pt x="34" y="8"/>
                    </a:lnTo>
                    <a:lnTo>
                      <a:pt x="39" y="5"/>
                    </a:lnTo>
                    <a:lnTo>
                      <a:pt x="36" y="2"/>
                    </a:lnTo>
                    <a:lnTo>
                      <a:pt x="34" y="2"/>
                    </a:lnTo>
                    <a:lnTo>
                      <a:pt x="29" y="5"/>
                    </a:lnTo>
                    <a:lnTo>
                      <a:pt x="23" y="5"/>
                    </a:lnTo>
                    <a:lnTo>
                      <a:pt x="18" y="5"/>
                    </a:lnTo>
                    <a:lnTo>
                      <a:pt x="16" y="5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08" name="Freeform 4646"/>
              <p:cNvSpPr>
                <a:spLocks/>
              </p:cNvSpPr>
              <p:nvPr/>
            </p:nvSpPr>
            <p:spPr bwMode="auto">
              <a:xfrm>
                <a:off x="4018" y="3497"/>
                <a:ext cx="8" cy="23"/>
              </a:xfrm>
              <a:custGeom>
                <a:avLst/>
                <a:gdLst>
                  <a:gd name="T0" fmla="*/ 3 w 8"/>
                  <a:gd name="T1" fmla="*/ 0 h 23"/>
                  <a:gd name="T2" fmla="*/ 3 w 8"/>
                  <a:gd name="T3" fmla="*/ 0 h 23"/>
                  <a:gd name="T4" fmla="*/ 3 w 8"/>
                  <a:gd name="T5" fmla="*/ 2 h 23"/>
                  <a:gd name="T6" fmla="*/ 3 w 8"/>
                  <a:gd name="T7" fmla="*/ 5 h 23"/>
                  <a:gd name="T8" fmla="*/ 3 w 8"/>
                  <a:gd name="T9" fmla="*/ 8 h 23"/>
                  <a:gd name="T10" fmla="*/ 3 w 8"/>
                  <a:gd name="T11" fmla="*/ 10 h 23"/>
                  <a:gd name="T12" fmla="*/ 0 w 8"/>
                  <a:gd name="T13" fmla="*/ 15 h 23"/>
                  <a:gd name="T14" fmla="*/ 0 w 8"/>
                  <a:gd name="T15" fmla="*/ 18 h 23"/>
                  <a:gd name="T16" fmla="*/ 0 w 8"/>
                  <a:gd name="T17" fmla="*/ 21 h 23"/>
                  <a:gd name="T18" fmla="*/ 3 w 8"/>
                  <a:gd name="T19" fmla="*/ 23 h 23"/>
                  <a:gd name="T20" fmla="*/ 5 w 8"/>
                  <a:gd name="T21" fmla="*/ 21 h 23"/>
                  <a:gd name="T22" fmla="*/ 5 w 8"/>
                  <a:gd name="T23" fmla="*/ 18 h 23"/>
                  <a:gd name="T24" fmla="*/ 5 w 8"/>
                  <a:gd name="T25" fmla="*/ 18 h 23"/>
                  <a:gd name="T26" fmla="*/ 5 w 8"/>
                  <a:gd name="T27" fmla="*/ 15 h 23"/>
                  <a:gd name="T28" fmla="*/ 5 w 8"/>
                  <a:gd name="T29" fmla="*/ 13 h 23"/>
                  <a:gd name="T30" fmla="*/ 5 w 8"/>
                  <a:gd name="T31" fmla="*/ 8 h 23"/>
                  <a:gd name="T32" fmla="*/ 5 w 8"/>
                  <a:gd name="T33" fmla="*/ 5 h 23"/>
                  <a:gd name="T34" fmla="*/ 8 w 8"/>
                  <a:gd name="T35" fmla="*/ 2 h 23"/>
                  <a:gd name="T36" fmla="*/ 5 w 8"/>
                  <a:gd name="T37" fmla="*/ 0 h 23"/>
                  <a:gd name="T38" fmla="*/ 5 w 8"/>
                  <a:gd name="T39" fmla="*/ 0 h 23"/>
                  <a:gd name="T40" fmla="*/ 3 w 8"/>
                  <a:gd name="T41" fmla="*/ 0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23"/>
                  <a:gd name="T65" fmla="*/ 8 w 8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23">
                    <a:moveTo>
                      <a:pt x="3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3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5" y="15"/>
                    </a:lnTo>
                    <a:lnTo>
                      <a:pt x="5" y="13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09" name="Freeform 4647"/>
              <p:cNvSpPr>
                <a:spLocks/>
              </p:cNvSpPr>
              <p:nvPr/>
            </p:nvSpPr>
            <p:spPr bwMode="auto">
              <a:xfrm>
                <a:off x="4008" y="3476"/>
                <a:ext cx="15" cy="21"/>
              </a:xfrm>
              <a:custGeom>
                <a:avLst/>
                <a:gdLst>
                  <a:gd name="T0" fmla="*/ 0 w 15"/>
                  <a:gd name="T1" fmla="*/ 2 h 21"/>
                  <a:gd name="T2" fmla="*/ 0 w 15"/>
                  <a:gd name="T3" fmla="*/ 2 h 21"/>
                  <a:gd name="T4" fmla="*/ 2 w 15"/>
                  <a:gd name="T5" fmla="*/ 5 h 21"/>
                  <a:gd name="T6" fmla="*/ 5 w 15"/>
                  <a:gd name="T7" fmla="*/ 5 h 21"/>
                  <a:gd name="T8" fmla="*/ 5 w 15"/>
                  <a:gd name="T9" fmla="*/ 8 h 21"/>
                  <a:gd name="T10" fmla="*/ 8 w 15"/>
                  <a:gd name="T11" fmla="*/ 10 h 21"/>
                  <a:gd name="T12" fmla="*/ 10 w 15"/>
                  <a:gd name="T13" fmla="*/ 13 h 21"/>
                  <a:gd name="T14" fmla="*/ 10 w 15"/>
                  <a:gd name="T15" fmla="*/ 16 h 21"/>
                  <a:gd name="T16" fmla="*/ 13 w 15"/>
                  <a:gd name="T17" fmla="*/ 18 h 21"/>
                  <a:gd name="T18" fmla="*/ 13 w 15"/>
                  <a:gd name="T19" fmla="*/ 21 h 21"/>
                  <a:gd name="T20" fmla="*/ 15 w 15"/>
                  <a:gd name="T21" fmla="*/ 21 h 21"/>
                  <a:gd name="T22" fmla="*/ 15 w 15"/>
                  <a:gd name="T23" fmla="*/ 16 h 21"/>
                  <a:gd name="T24" fmla="*/ 13 w 15"/>
                  <a:gd name="T25" fmla="*/ 13 h 21"/>
                  <a:gd name="T26" fmla="*/ 13 w 15"/>
                  <a:gd name="T27" fmla="*/ 10 h 21"/>
                  <a:gd name="T28" fmla="*/ 10 w 15"/>
                  <a:gd name="T29" fmla="*/ 8 h 21"/>
                  <a:gd name="T30" fmla="*/ 8 w 15"/>
                  <a:gd name="T31" fmla="*/ 5 h 21"/>
                  <a:gd name="T32" fmla="*/ 5 w 15"/>
                  <a:gd name="T33" fmla="*/ 2 h 21"/>
                  <a:gd name="T34" fmla="*/ 2 w 15"/>
                  <a:gd name="T35" fmla="*/ 0 h 21"/>
                  <a:gd name="T36" fmla="*/ 0 w 15"/>
                  <a:gd name="T37" fmla="*/ 0 h 21"/>
                  <a:gd name="T38" fmla="*/ 0 w 15"/>
                  <a:gd name="T39" fmla="*/ 0 h 21"/>
                  <a:gd name="T40" fmla="*/ 0 w 15"/>
                  <a:gd name="T41" fmla="*/ 2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21"/>
                  <a:gd name="T65" fmla="*/ 15 w 15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21">
                    <a:moveTo>
                      <a:pt x="0" y="2"/>
                    </a:moveTo>
                    <a:lnTo>
                      <a:pt x="0" y="2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5" y="8"/>
                    </a:lnTo>
                    <a:lnTo>
                      <a:pt x="8" y="10"/>
                    </a:lnTo>
                    <a:lnTo>
                      <a:pt x="10" y="13"/>
                    </a:lnTo>
                    <a:lnTo>
                      <a:pt x="10" y="16"/>
                    </a:lnTo>
                    <a:lnTo>
                      <a:pt x="13" y="18"/>
                    </a:lnTo>
                    <a:lnTo>
                      <a:pt x="13" y="21"/>
                    </a:lnTo>
                    <a:lnTo>
                      <a:pt x="15" y="21"/>
                    </a:lnTo>
                    <a:lnTo>
                      <a:pt x="15" y="16"/>
                    </a:lnTo>
                    <a:lnTo>
                      <a:pt x="13" y="13"/>
                    </a:lnTo>
                    <a:lnTo>
                      <a:pt x="13" y="10"/>
                    </a:lnTo>
                    <a:lnTo>
                      <a:pt x="10" y="8"/>
                    </a:lnTo>
                    <a:lnTo>
                      <a:pt x="8" y="5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10" name="Freeform 4648"/>
              <p:cNvSpPr>
                <a:spLocks/>
              </p:cNvSpPr>
              <p:nvPr/>
            </p:nvSpPr>
            <p:spPr bwMode="auto">
              <a:xfrm>
                <a:off x="3969" y="3471"/>
                <a:ext cx="39" cy="7"/>
              </a:xfrm>
              <a:custGeom>
                <a:avLst/>
                <a:gdLst>
                  <a:gd name="T0" fmla="*/ 2 w 39"/>
                  <a:gd name="T1" fmla="*/ 5 h 7"/>
                  <a:gd name="T2" fmla="*/ 2 w 39"/>
                  <a:gd name="T3" fmla="*/ 5 h 7"/>
                  <a:gd name="T4" fmla="*/ 7 w 39"/>
                  <a:gd name="T5" fmla="*/ 5 h 7"/>
                  <a:gd name="T6" fmla="*/ 10 w 39"/>
                  <a:gd name="T7" fmla="*/ 5 h 7"/>
                  <a:gd name="T8" fmla="*/ 15 w 39"/>
                  <a:gd name="T9" fmla="*/ 5 h 7"/>
                  <a:gd name="T10" fmla="*/ 20 w 39"/>
                  <a:gd name="T11" fmla="*/ 5 h 7"/>
                  <a:gd name="T12" fmla="*/ 26 w 39"/>
                  <a:gd name="T13" fmla="*/ 5 h 7"/>
                  <a:gd name="T14" fmla="*/ 28 w 39"/>
                  <a:gd name="T15" fmla="*/ 5 h 7"/>
                  <a:gd name="T16" fmla="*/ 34 w 39"/>
                  <a:gd name="T17" fmla="*/ 7 h 7"/>
                  <a:gd name="T18" fmla="*/ 39 w 39"/>
                  <a:gd name="T19" fmla="*/ 7 h 7"/>
                  <a:gd name="T20" fmla="*/ 39 w 39"/>
                  <a:gd name="T21" fmla="*/ 5 h 7"/>
                  <a:gd name="T22" fmla="*/ 36 w 39"/>
                  <a:gd name="T23" fmla="*/ 2 h 7"/>
                  <a:gd name="T24" fmla="*/ 31 w 39"/>
                  <a:gd name="T25" fmla="*/ 2 h 7"/>
                  <a:gd name="T26" fmla="*/ 26 w 39"/>
                  <a:gd name="T27" fmla="*/ 0 h 7"/>
                  <a:gd name="T28" fmla="*/ 20 w 39"/>
                  <a:gd name="T29" fmla="*/ 0 h 7"/>
                  <a:gd name="T30" fmla="*/ 15 w 39"/>
                  <a:gd name="T31" fmla="*/ 0 h 7"/>
                  <a:gd name="T32" fmla="*/ 10 w 39"/>
                  <a:gd name="T33" fmla="*/ 0 h 7"/>
                  <a:gd name="T34" fmla="*/ 5 w 39"/>
                  <a:gd name="T35" fmla="*/ 2 h 7"/>
                  <a:gd name="T36" fmla="*/ 0 w 39"/>
                  <a:gd name="T37" fmla="*/ 2 h 7"/>
                  <a:gd name="T38" fmla="*/ 0 w 39"/>
                  <a:gd name="T39" fmla="*/ 2 h 7"/>
                  <a:gd name="T40" fmla="*/ 2 w 39"/>
                  <a:gd name="T41" fmla="*/ 5 h 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9"/>
                  <a:gd name="T64" fmla="*/ 0 h 7"/>
                  <a:gd name="T65" fmla="*/ 39 w 39"/>
                  <a:gd name="T66" fmla="*/ 7 h 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9" h="7">
                    <a:moveTo>
                      <a:pt x="2" y="5"/>
                    </a:moveTo>
                    <a:lnTo>
                      <a:pt x="2" y="5"/>
                    </a:lnTo>
                    <a:lnTo>
                      <a:pt x="7" y="5"/>
                    </a:lnTo>
                    <a:lnTo>
                      <a:pt x="10" y="5"/>
                    </a:lnTo>
                    <a:lnTo>
                      <a:pt x="15" y="5"/>
                    </a:lnTo>
                    <a:lnTo>
                      <a:pt x="20" y="5"/>
                    </a:lnTo>
                    <a:lnTo>
                      <a:pt x="26" y="5"/>
                    </a:lnTo>
                    <a:lnTo>
                      <a:pt x="28" y="5"/>
                    </a:lnTo>
                    <a:lnTo>
                      <a:pt x="34" y="7"/>
                    </a:lnTo>
                    <a:lnTo>
                      <a:pt x="39" y="7"/>
                    </a:lnTo>
                    <a:lnTo>
                      <a:pt x="39" y="5"/>
                    </a:lnTo>
                    <a:lnTo>
                      <a:pt x="36" y="2"/>
                    </a:lnTo>
                    <a:lnTo>
                      <a:pt x="31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5" y="0"/>
                    </a:lnTo>
                    <a:lnTo>
                      <a:pt x="10" y="0"/>
                    </a:lnTo>
                    <a:lnTo>
                      <a:pt x="5" y="2"/>
                    </a:lnTo>
                    <a:lnTo>
                      <a:pt x="0" y="2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11" name="Freeform 4649"/>
              <p:cNvSpPr>
                <a:spLocks/>
              </p:cNvSpPr>
              <p:nvPr/>
            </p:nvSpPr>
            <p:spPr bwMode="auto">
              <a:xfrm>
                <a:off x="3935" y="3473"/>
                <a:ext cx="36" cy="29"/>
              </a:xfrm>
              <a:custGeom>
                <a:avLst/>
                <a:gdLst>
                  <a:gd name="T0" fmla="*/ 2 w 36"/>
                  <a:gd name="T1" fmla="*/ 29 h 29"/>
                  <a:gd name="T2" fmla="*/ 7 w 36"/>
                  <a:gd name="T3" fmla="*/ 26 h 29"/>
                  <a:gd name="T4" fmla="*/ 10 w 36"/>
                  <a:gd name="T5" fmla="*/ 21 h 29"/>
                  <a:gd name="T6" fmla="*/ 15 w 36"/>
                  <a:gd name="T7" fmla="*/ 19 h 29"/>
                  <a:gd name="T8" fmla="*/ 18 w 36"/>
                  <a:gd name="T9" fmla="*/ 13 h 29"/>
                  <a:gd name="T10" fmla="*/ 23 w 36"/>
                  <a:gd name="T11" fmla="*/ 11 h 29"/>
                  <a:gd name="T12" fmla="*/ 26 w 36"/>
                  <a:gd name="T13" fmla="*/ 8 h 29"/>
                  <a:gd name="T14" fmla="*/ 31 w 36"/>
                  <a:gd name="T15" fmla="*/ 5 h 29"/>
                  <a:gd name="T16" fmla="*/ 36 w 36"/>
                  <a:gd name="T17" fmla="*/ 3 h 29"/>
                  <a:gd name="T18" fmla="*/ 34 w 36"/>
                  <a:gd name="T19" fmla="*/ 0 h 29"/>
                  <a:gd name="T20" fmla="*/ 31 w 36"/>
                  <a:gd name="T21" fmla="*/ 3 h 29"/>
                  <a:gd name="T22" fmla="*/ 26 w 36"/>
                  <a:gd name="T23" fmla="*/ 5 h 29"/>
                  <a:gd name="T24" fmla="*/ 20 w 36"/>
                  <a:gd name="T25" fmla="*/ 8 h 29"/>
                  <a:gd name="T26" fmla="*/ 15 w 36"/>
                  <a:gd name="T27" fmla="*/ 11 h 29"/>
                  <a:gd name="T28" fmla="*/ 13 w 36"/>
                  <a:gd name="T29" fmla="*/ 16 h 29"/>
                  <a:gd name="T30" fmla="*/ 7 w 36"/>
                  <a:gd name="T31" fmla="*/ 19 h 29"/>
                  <a:gd name="T32" fmla="*/ 5 w 36"/>
                  <a:gd name="T33" fmla="*/ 24 h 29"/>
                  <a:gd name="T34" fmla="*/ 0 w 36"/>
                  <a:gd name="T35" fmla="*/ 26 h 29"/>
                  <a:gd name="T36" fmla="*/ 2 w 36"/>
                  <a:gd name="T37" fmla="*/ 29 h 2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6"/>
                  <a:gd name="T58" fmla="*/ 0 h 29"/>
                  <a:gd name="T59" fmla="*/ 36 w 36"/>
                  <a:gd name="T60" fmla="*/ 29 h 2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6" h="29">
                    <a:moveTo>
                      <a:pt x="2" y="29"/>
                    </a:moveTo>
                    <a:lnTo>
                      <a:pt x="7" y="26"/>
                    </a:lnTo>
                    <a:lnTo>
                      <a:pt x="10" y="21"/>
                    </a:lnTo>
                    <a:lnTo>
                      <a:pt x="15" y="19"/>
                    </a:lnTo>
                    <a:lnTo>
                      <a:pt x="18" y="13"/>
                    </a:lnTo>
                    <a:lnTo>
                      <a:pt x="23" y="11"/>
                    </a:lnTo>
                    <a:lnTo>
                      <a:pt x="26" y="8"/>
                    </a:lnTo>
                    <a:lnTo>
                      <a:pt x="31" y="5"/>
                    </a:lnTo>
                    <a:lnTo>
                      <a:pt x="36" y="3"/>
                    </a:lnTo>
                    <a:lnTo>
                      <a:pt x="34" y="0"/>
                    </a:lnTo>
                    <a:lnTo>
                      <a:pt x="31" y="3"/>
                    </a:lnTo>
                    <a:lnTo>
                      <a:pt x="26" y="5"/>
                    </a:lnTo>
                    <a:lnTo>
                      <a:pt x="20" y="8"/>
                    </a:lnTo>
                    <a:lnTo>
                      <a:pt x="15" y="11"/>
                    </a:lnTo>
                    <a:lnTo>
                      <a:pt x="13" y="16"/>
                    </a:lnTo>
                    <a:lnTo>
                      <a:pt x="7" y="19"/>
                    </a:lnTo>
                    <a:lnTo>
                      <a:pt x="5" y="24"/>
                    </a:lnTo>
                    <a:lnTo>
                      <a:pt x="0" y="26"/>
                    </a:lnTo>
                    <a:lnTo>
                      <a:pt x="2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12" name="Freeform 4650"/>
              <p:cNvSpPr>
                <a:spLocks/>
              </p:cNvSpPr>
              <p:nvPr/>
            </p:nvSpPr>
            <p:spPr bwMode="auto">
              <a:xfrm>
                <a:off x="3532" y="3418"/>
                <a:ext cx="337" cy="92"/>
              </a:xfrm>
              <a:custGeom>
                <a:avLst/>
                <a:gdLst>
                  <a:gd name="T0" fmla="*/ 0 w 337"/>
                  <a:gd name="T1" fmla="*/ 16 h 92"/>
                  <a:gd name="T2" fmla="*/ 0 w 337"/>
                  <a:gd name="T3" fmla="*/ 42 h 92"/>
                  <a:gd name="T4" fmla="*/ 2 w 337"/>
                  <a:gd name="T5" fmla="*/ 66 h 92"/>
                  <a:gd name="T6" fmla="*/ 5 w 337"/>
                  <a:gd name="T7" fmla="*/ 76 h 92"/>
                  <a:gd name="T8" fmla="*/ 10 w 337"/>
                  <a:gd name="T9" fmla="*/ 84 h 92"/>
                  <a:gd name="T10" fmla="*/ 49 w 337"/>
                  <a:gd name="T11" fmla="*/ 87 h 92"/>
                  <a:gd name="T12" fmla="*/ 89 w 337"/>
                  <a:gd name="T13" fmla="*/ 87 h 92"/>
                  <a:gd name="T14" fmla="*/ 125 w 337"/>
                  <a:gd name="T15" fmla="*/ 87 h 92"/>
                  <a:gd name="T16" fmla="*/ 165 w 337"/>
                  <a:gd name="T17" fmla="*/ 87 h 92"/>
                  <a:gd name="T18" fmla="*/ 209 w 337"/>
                  <a:gd name="T19" fmla="*/ 89 h 92"/>
                  <a:gd name="T20" fmla="*/ 251 w 337"/>
                  <a:gd name="T21" fmla="*/ 89 h 92"/>
                  <a:gd name="T22" fmla="*/ 269 w 337"/>
                  <a:gd name="T23" fmla="*/ 92 h 92"/>
                  <a:gd name="T24" fmla="*/ 287 w 337"/>
                  <a:gd name="T25" fmla="*/ 92 h 92"/>
                  <a:gd name="T26" fmla="*/ 303 w 337"/>
                  <a:gd name="T27" fmla="*/ 89 h 92"/>
                  <a:gd name="T28" fmla="*/ 319 w 337"/>
                  <a:gd name="T29" fmla="*/ 81 h 92"/>
                  <a:gd name="T30" fmla="*/ 329 w 337"/>
                  <a:gd name="T31" fmla="*/ 66 h 92"/>
                  <a:gd name="T32" fmla="*/ 335 w 337"/>
                  <a:gd name="T33" fmla="*/ 45 h 92"/>
                  <a:gd name="T34" fmla="*/ 337 w 337"/>
                  <a:gd name="T35" fmla="*/ 26 h 92"/>
                  <a:gd name="T36" fmla="*/ 337 w 337"/>
                  <a:gd name="T37" fmla="*/ 19 h 92"/>
                  <a:gd name="T38" fmla="*/ 335 w 337"/>
                  <a:gd name="T39" fmla="*/ 13 h 92"/>
                  <a:gd name="T40" fmla="*/ 332 w 337"/>
                  <a:gd name="T41" fmla="*/ 8 h 92"/>
                  <a:gd name="T42" fmla="*/ 324 w 337"/>
                  <a:gd name="T43" fmla="*/ 5 h 92"/>
                  <a:gd name="T44" fmla="*/ 308 w 337"/>
                  <a:gd name="T45" fmla="*/ 3 h 92"/>
                  <a:gd name="T46" fmla="*/ 293 w 337"/>
                  <a:gd name="T47" fmla="*/ 0 h 92"/>
                  <a:gd name="T48" fmla="*/ 285 w 337"/>
                  <a:gd name="T49" fmla="*/ 0 h 92"/>
                  <a:gd name="T50" fmla="*/ 280 w 337"/>
                  <a:gd name="T51" fmla="*/ 0 h 92"/>
                  <a:gd name="T52" fmla="*/ 274 w 337"/>
                  <a:gd name="T53" fmla="*/ 0 h 92"/>
                  <a:gd name="T54" fmla="*/ 264 w 337"/>
                  <a:gd name="T55" fmla="*/ 0 h 92"/>
                  <a:gd name="T56" fmla="*/ 251 w 337"/>
                  <a:gd name="T57" fmla="*/ 3 h 92"/>
                  <a:gd name="T58" fmla="*/ 233 w 337"/>
                  <a:gd name="T59" fmla="*/ 3 h 92"/>
                  <a:gd name="T60" fmla="*/ 209 w 337"/>
                  <a:gd name="T61" fmla="*/ 3 h 92"/>
                  <a:gd name="T62" fmla="*/ 185 w 337"/>
                  <a:gd name="T63" fmla="*/ 5 h 92"/>
                  <a:gd name="T64" fmla="*/ 136 w 337"/>
                  <a:gd name="T65" fmla="*/ 8 h 92"/>
                  <a:gd name="T66" fmla="*/ 86 w 337"/>
                  <a:gd name="T67" fmla="*/ 11 h 92"/>
                  <a:gd name="T68" fmla="*/ 62 w 337"/>
                  <a:gd name="T69" fmla="*/ 13 h 92"/>
                  <a:gd name="T70" fmla="*/ 42 w 337"/>
                  <a:gd name="T71" fmla="*/ 13 h 92"/>
                  <a:gd name="T72" fmla="*/ 26 w 337"/>
                  <a:gd name="T73" fmla="*/ 13 h 92"/>
                  <a:gd name="T74" fmla="*/ 10 w 337"/>
                  <a:gd name="T75" fmla="*/ 16 h 92"/>
                  <a:gd name="T76" fmla="*/ 2 w 337"/>
                  <a:gd name="T77" fmla="*/ 16 h 92"/>
                  <a:gd name="T78" fmla="*/ 0 w 337"/>
                  <a:gd name="T79" fmla="*/ 16 h 9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337"/>
                  <a:gd name="T121" fmla="*/ 0 h 92"/>
                  <a:gd name="T122" fmla="*/ 337 w 337"/>
                  <a:gd name="T123" fmla="*/ 92 h 92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337" h="92">
                    <a:moveTo>
                      <a:pt x="0" y="16"/>
                    </a:moveTo>
                    <a:lnTo>
                      <a:pt x="0" y="42"/>
                    </a:lnTo>
                    <a:lnTo>
                      <a:pt x="2" y="66"/>
                    </a:lnTo>
                    <a:lnTo>
                      <a:pt x="5" y="76"/>
                    </a:lnTo>
                    <a:lnTo>
                      <a:pt x="10" y="84"/>
                    </a:lnTo>
                    <a:lnTo>
                      <a:pt x="49" y="87"/>
                    </a:lnTo>
                    <a:lnTo>
                      <a:pt x="89" y="87"/>
                    </a:lnTo>
                    <a:lnTo>
                      <a:pt x="125" y="87"/>
                    </a:lnTo>
                    <a:lnTo>
                      <a:pt x="165" y="87"/>
                    </a:lnTo>
                    <a:lnTo>
                      <a:pt x="209" y="89"/>
                    </a:lnTo>
                    <a:lnTo>
                      <a:pt x="251" y="89"/>
                    </a:lnTo>
                    <a:lnTo>
                      <a:pt x="269" y="92"/>
                    </a:lnTo>
                    <a:lnTo>
                      <a:pt x="287" y="92"/>
                    </a:lnTo>
                    <a:lnTo>
                      <a:pt x="303" y="89"/>
                    </a:lnTo>
                    <a:lnTo>
                      <a:pt x="319" y="81"/>
                    </a:lnTo>
                    <a:lnTo>
                      <a:pt x="329" y="66"/>
                    </a:lnTo>
                    <a:lnTo>
                      <a:pt x="335" y="45"/>
                    </a:lnTo>
                    <a:lnTo>
                      <a:pt x="337" y="26"/>
                    </a:lnTo>
                    <a:lnTo>
                      <a:pt x="337" y="19"/>
                    </a:lnTo>
                    <a:lnTo>
                      <a:pt x="335" y="13"/>
                    </a:lnTo>
                    <a:lnTo>
                      <a:pt x="332" y="8"/>
                    </a:lnTo>
                    <a:lnTo>
                      <a:pt x="324" y="5"/>
                    </a:lnTo>
                    <a:lnTo>
                      <a:pt x="308" y="3"/>
                    </a:lnTo>
                    <a:lnTo>
                      <a:pt x="293" y="0"/>
                    </a:lnTo>
                    <a:lnTo>
                      <a:pt x="285" y="0"/>
                    </a:lnTo>
                    <a:lnTo>
                      <a:pt x="280" y="0"/>
                    </a:lnTo>
                    <a:lnTo>
                      <a:pt x="274" y="0"/>
                    </a:lnTo>
                    <a:lnTo>
                      <a:pt x="264" y="0"/>
                    </a:lnTo>
                    <a:lnTo>
                      <a:pt x="251" y="3"/>
                    </a:lnTo>
                    <a:lnTo>
                      <a:pt x="233" y="3"/>
                    </a:lnTo>
                    <a:lnTo>
                      <a:pt x="209" y="3"/>
                    </a:lnTo>
                    <a:lnTo>
                      <a:pt x="185" y="5"/>
                    </a:lnTo>
                    <a:lnTo>
                      <a:pt x="136" y="8"/>
                    </a:lnTo>
                    <a:lnTo>
                      <a:pt x="86" y="11"/>
                    </a:lnTo>
                    <a:lnTo>
                      <a:pt x="62" y="13"/>
                    </a:lnTo>
                    <a:lnTo>
                      <a:pt x="42" y="13"/>
                    </a:lnTo>
                    <a:lnTo>
                      <a:pt x="26" y="13"/>
                    </a:lnTo>
                    <a:lnTo>
                      <a:pt x="10" y="16"/>
                    </a:lnTo>
                    <a:lnTo>
                      <a:pt x="2" y="1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758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13" name="Freeform 4651"/>
              <p:cNvSpPr>
                <a:spLocks/>
              </p:cNvSpPr>
              <p:nvPr/>
            </p:nvSpPr>
            <p:spPr bwMode="auto">
              <a:xfrm>
                <a:off x="3532" y="3434"/>
                <a:ext cx="2" cy="52"/>
              </a:xfrm>
              <a:custGeom>
                <a:avLst/>
                <a:gdLst>
                  <a:gd name="T0" fmla="*/ 2 w 2"/>
                  <a:gd name="T1" fmla="*/ 50 h 52"/>
                  <a:gd name="T2" fmla="*/ 2 w 2"/>
                  <a:gd name="T3" fmla="*/ 50 h 52"/>
                  <a:gd name="T4" fmla="*/ 2 w 2"/>
                  <a:gd name="T5" fmla="*/ 44 h 52"/>
                  <a:gd name="T6" fmla="*/ 2 w 2"/>
                  <a:gd name="T7" fmla="*/ 39 h 52"/>
                  <a:gd name="T8" fmla="*/ 2 w 2"/>
                  <a:gd name="T9" fmla="*/ 31 h 52"/>
                  <a:gd name="T10" fmla="*/ 2 w 2"/>
                  <a:gd name="T11" fmla="*/ 26 h 52"/>
                  <a:gd name="T12" fmla="*/ 2 w 2"/>
                  <a:gd name="T13" fmla="*/ 21 h 52"/>
                  <a:gd name="T14" fmla="*/ 2 w 2"/>
                  <a:gd name="T15" fmla="*/ 13 h 52"/>
                  <a:gd name="T16" fmla="*/ 2 w 2"/>
                  <a:gd name="T17" fmla="*/ 8 h 52"/>
                  <a:gd name="T18" fmla="*/ 2 w 2"/>
                  <a:gd name="T19" fmla="*/ 0 h 52"/>
                  <a:gd name="T20" fmla="*/ 0 w 2"/>
                  <a:gd name="T21" fmla="*/ 0 h 52"/>
                  <a:gd name="T22" fmla="*/ 0 w 2"/>
                  <a:gd name="T23" fmla="*/ 8 h 52"/>
                  <a:gd name="T24" fmla="*/ 0 w 2"/>
                  <a:gd name="T25" fmla="*/ 13 h 52"/>
                  <a:gd name="T26" fmla="*/ 0 w 2"/>
                  <a:gd name="T27" fmla="*/ 21 h 52"/>
                  <a:gd name="T28" fmla="*/ 0 w 2"/>
                  <a:gd name="T29" fmla="*/ 26 h 52"/>
                  <a:gd name="T30" fmla="*/ 0 w 2"/>
                  <a:gd name="T31" fmla="*/ 31 h 52"/>
                  <a:gd name="T32" fmla="*/ 0 w 2"/>
                  <a:gd name="T33" fmla="*/ 39 h 52"/>
                  <a:gd name="T34" fmla="*/ 0 w 2"/>
                  <a:gd name="T35" fmla="*/ 44 h 52"/>
                  <a:gd name="T36" fmla="*/ 0 w 2"/>
                  <a:gd name="T37" fmla="*/ 52 h 52"/>
                  <a:gd name="T38" fmla="*/ 0 w 2"/>
                  <a:gd name="T39" fmla="*/ 52 h 52"/>
                  <a:gd name="T40" fmla="*/ 2 w 2"/>
                  <a:gd name="T41" fmla="*/ 50 h 5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"/>
                  <a:gd name="T64" fmla="*/ 0 h 52"/>
                  <a:gd name="T65" fmla="*/ 2 w 2"/>
                  <a:gd name="T66" fmla="*/ 52 h 5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" h="52">
                    <a:moveTo>
                      <a:pt x="2" y="50"/>
                    </a:moveTo>
                    <a:lnTo>
                      <a:pt x="2" y="50"/>
                    </a:lnTo>
                    <a:lnTo>
                      <a:pt x="2" y="44"/>
                    </a:lnTo>
                    <a:lnTo>
                      <a:pt x="2" y="39"/>
                    </a:lnTo>
                    <a:lnTo>
                      <a:pt x="2" y="31"/>
                    </a:lnTo>
                    <a:lnTo>
                      <a:pt x="2" y="26"/>
                    </a:lnTo>
                    <a:lnTo>
                      <a:pt x="2" y="21"/>
                    </a:lnTo>
                    <a:lnTo>
                      <a:pt x="2" y="13"/>
                    </a:lnTo>
                    <a:lnTo>
                      <a:pt x="2" y="8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8"/>
                    </a:lnTo>
                    <a:lnTo>
                      <a:pt x="0" y="13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0" y="31"/>
                    </a:lnTo>
                    <a:lnTo>
                      <a:pt x="0" y="39"/>
                    </a:lnTo>
                    <a:lnTo>
                      <a:pt x="0" y="44"/>
                    </a:lnTo>
                    <a:lnTo>
                      <a:pt x="0" y="52"/>
                    </a:lnTo>
                    <a:lnTo>
                      <a:pt x="2" y="5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14" name="Freeform 4652"/>
              <p:cNvSpPr>
                <a:spLocks/>
              </p:cNvSpPr>
              <p:nvPr/>
            </p:nvSpPr>
            <p:spPr bwMode="auto">
              <a:xfrm>
                <a:off x="3532" y="3484"/>
                <a:ext cx="10" cy="18"/>
              </a:xfrm>
              <a:custGeom>
                <a:avLst/>
                <a:gdLst>
                  <a:gd name="T0" fmla="*/ 10 w 10"/>
                  <a:gd name="T1" fmla="*/ 15 h 18"/>
                  <a:gd name="T2" fmla="*/ 10 w 10"/>
                  <a:gd name="T3" fmla="*/ 15 h 18"/>
                  <a:gd name="T4" fmla="*/ 10 w 10"/>
                  <a:gd name="T5" fmla="*/ 15 h 18"/>
                  <a:gd name="T6" fmla="*/ 8 w 10"/>
                  <a:gd name="T7" fmla="*/ 13 h 18"/>
                  <a:gd name="T8" fmla="*/ 8 w 10"/>
                  <a:gd name="T9" fmla="*/ 13 h 18"/>
                  <a:gd name="T10" fmla="*/ 5 w 10"/>
                  <a:gd name="T11" fmla="*/ 10 h 18"/>
                  <a:gd name="T12" fmla="*/ 5 w 10"/>
                  <a:gd name="T13" fmla="*/ 8 h 18"/>
                  <a:gd name="T14" fmla="*/ 5 w 10"/>
                  <a:gd name="T15" fmla="*/ 5 h 18"/>
                  <a:gd name="T16" fmla="*/ 5 w 10"/>
                  <a:gd name="T17" fmla="*/ 2 h 18"/>
                  <a:gd name="T18" fmla="*/ 2 w 10"/>
                  <a:gd name="T19" fmla="*/ 0 h 18"/>
                  <a:gd name="T20" fmla="*/ 0 w 10"/>
                  <a:gd name="T21" fmla="*/ 2 h 18"/>
                  <a:gd name="T22" fmla="*/ 0 w 10"/>
                  <a:gd name="T23" fmla="*/ 2 h 18"/>
                  <a:gd name="T24" fmla="*/ 0 w 10"/>
                  <a:gd name="T25" fmla="*/ 5 h 18"/>
                  <a:gd name="T26" fmla="*/ 2 w 10"/>
                  <a:gd name="T27" fmla="*/ 10 h 18"/>
                  <a:gd name="T28" fmla="*/ 2 w 10"/>
                  <a:gd name="T29" fmla="*/ 13 h 18"/>
                  <a:gd name="T30" fmla="*/ 5 w 10"/>
                  <a:gd name="T31" fmla="*/ 15 h 18"/>
                  <a:gd name="T32" fmla="*/ 5 w 10"/>
                  <a:gd name="T33" fmla="*/ 15 h 18"/>
                  <a:gd name="T34" fmla="*/ 8 w 10"/>
                  <a:gd name="T35" fmla="*/ 18 h 18"/>
                  <a:gd name="T36" fmla="*/ 10 w 10"/>
                  <a:gd name="T37" fmla="*/ 18 h 18"/>
                  <a:gd name="T38" fmla="*/ 10 w 10"/>
                  <a:gd name="T39" fmla="*/ 18 h 18"/>
                  <a:gd name="T40" fmla="*/ 10 w 10"/>
                  <a:gd name="T41" fmla="*/ 15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"/>
                  <a:gd name="T64" fmla="*/ 0 h 18"/>
                  <a:gd name="T65" fmla="*/ 10 w 10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" h="18">
                    <a:moveTo>
                      <a:pt x="10" y="15"/>
                    </a:moveTo>
                    <a:lnTo>
                      <a:pt x="10" y="15"/>
                    </a:lnTo>
                    <a:lnTo>
                      <a:pt x="8" y="13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10"/>
                    </a:lnTo>
                    <a:lnTo>
                      <a:pt x="2" y="13"/>
                    </a:lnTo>
                    <a:lnTo>
                      <a:pt x="5" y="15"/>
                    </a:lnTo>
                    <a:lnTo>
                      <a:pt x="8" y="18"/>
                    </a:lnTo>
                    <a:lnTo>
                      <a:pt x="10" y="18"/>
                    </a:lnTo>
                    <a:lnTo>
                      <a:pt x="10" y="1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15" name="Freeform 4653"/>
              <p:cNvSpPr>
                <a:spLocks/>
              </p:cNvSpPr>
              <p:nvPr/>
            </p:nvSpPr>
            <p:spPr bwMode="auto">
              <a:xfrm>
                <a:off x="3542" y="3499"/>
                <a:ext cx="155" cy="8"/>
              </a:xfrm>
              <a:custGeom>
                <a:avLst/>
                <a:gdLst>
                  <a:gd name="T0" fmla="*/ 155 w 155"/>
                  <a:gd name="T1" fmla="*/ 3 h 8"/>
                  <a:gd name="T2" fmla="*/ 155 w 155"/>
                  <a:gd name="T3" fmla="*/ 3 h 8"/>
                  <a:gd name="T4" fmla="*/ 134 w 155"/>
                  <a:gd name="T5" fmla="*/ 3 h 8"/>
                  <a:gd name="T6" fmla="*/ 115 w 155"/>
                  <a:gd name="T7" fmla="*/ 3 h 8"/>
                  <a:gd name="T8" fmla="*/ 97 w 155"/>
                  <a:gd name="T9" fmla="*/ 3 h 8"/>
                  <a:gd name="T10" fmla="*/ 79 w 155"/>
                  <a:gd name="T11" fmla="*/ 3 h 8"/>
                  <a:gd name="T12" fmla="*/ 58 w 155"/>
                  <a:gd name="T13" fmla="*/ 3 h 8"/>
                  <a:gd name="T14" fmla="*/ 39 w 155"/>
                  <a:gd name="T15" fmla="*/ 3 h 8"/>
                  <a:gd name="T16" fmla="*/ 21 w 155"/>
                  <a:gd name="T17" fmla="*/ 3 h 8"/>
                  <a:gd name="T18" fmla="*/ 0 w 155"/>
                  <a:gd name="T19" fmla="*/ 0 h 8"/>
                  <a:gd name="T20" fmla="*/ 0 w 155"/>
                  <a:gd name="T21" fmla="*/ 3 h 8"/>
                  <a:gd name="T22" fmla="*/ 21 w 155"/>
                  <a:gd name="T23" fmla="*/ 6 h 8"/>
                  <a:gd name="T24" fmla="*/ 39 w 155"/>
                  <a:gd name="T25" fmla="*/ 6 h 8"/>
                  <a:gd name="T26" fmla="*/ 58 w 155"/>
                  <a:gd name="T27" fmla="*/ 8 h 8"/>
                  <a:gd name="T28" fmla="*/ 79 w 155"/>
                  <a:gd name="T29" fmla="*/ 8 h 8"/>
                  <a:gd name="T30" fmla="*/ 97 w 155"/>
                  <a:gd name="T31" fmla="*/ 8 h 8"/>
                  <a:gd name="T32" fmla="*/ 115 w 155"/>
                  <a:gd name="T33" fmla="*/ 8 h 8"/>
                  <a:gd name="T34" fmla="*/ 134 w 155"/>
                  <a:gd name="T35" fmla="*/ 6 h 8"/>
                  <a:gd name="T36" fmla="*/ 155 w 155"/>
                  <a:gd name="T37" fmla="*/ 6 h 8"/>
                  <a:gd name="T38" fmla="*/ 155 w 155"/>
                  <a:gd name="T39" fmla="*/ 6 h 8"/>
                  <a:gd name="T40" fmla="*/ 155 w 155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5"/>
                  <a:gd name="T64" fmla="*/ 0 h 8"/>
                  <a:gd name="T65" fmla="*/ 155 w 155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5" h="8">
                    <a:moveTo>
                      <a:pt x="155" y="3"/>
                    </a:moveTo>
                    <a:lnTo>
                      <a:pt x="155" y="3"/>
                    </a:lnTo>
                    <a:lnTo>
                      <a:pt x="134" y="3"/>
                    </a:lnTo>
                    <a:lnTo>
                      <a:pt x="115" y="3"/>
                    </a:lnTo>
                    <a:lnTo>
                      <a:pt x="97" y="3"/>
                    </a:lnTo>
                    <a:lnTo>
                      <a:pt x="79" y="3"/>
                    </a:lnTo>
                    <a:lnTo>
                      <a:pt x="58" y="3"/>
                    </a:lnTo>
                    <a:lnTo>
                      <a:pt x="39" y="3"/>
                    </a:lnTo>
                    <a:lnTo>
                      <a:pt x="21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1" y="6"/>
                    </a:lnTo>
                    <a:lnTo>
                      <a:pt x="39" y="6"/>
                    </a:lnTo>
                    <a:lnTo>
                      <a:pt x="58" y="8"/>
                    </a:lnTo>
                    <a:lnTo>
                      <a:pt x="79" y="8"/>
                    </a:lnTo>
                    <a:lnTo>
                      <a:pt x="97" y="8"/>
                    </a:lnTo>
                    <a:lnTo>
                      <a:pt x="115" y="8"/>
                    </a:lnTo>
                    <a:lnTo>
                      <a:pt x="134" y="6"/>
                    </a:lnTo>
                    <a:lnTo>
                      <a:pt x="155" y="6"/>
                    </a:lnTo>
                    <a:lnTo>
                      <a:pt x="155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16" name="Freeform 4654"/>
              <p:cNvSpPr>
                <a:spLocks/>
              </p:cNvSpPr>
              <p:nvPr/>
            </p:nvSpPr>
            <p:spPr bwMode="auto">
              <a:xfrm>
                <a:off x="3697" y="3502"/>
                <a:ext cx="86" cy="8"/>
              </a:xfrm>
              <a:custGeom>
                <a:avLst/>
                <a:gdLst>
                  <a:gd name="T0" fmla="*/ 86 w 86"/>
                  <a:gd name="T1" fmla="*/ 5 h 8"/>
                  <a:gd name="T2" fmla="*/ 86 w 86"/>
                  <a:gd name="T3" fmla="*/ 5 h 8"/>
                  <a:gd name="T4" fmla="*/ 73 w 86"/>
                  <a:gd name="T5" fmla="*/ 5 h 8"/>
                  <a:gd name="T6" fmla="*/ 62 w 86"/>
                  <a:gd name="T7" fmla="*/ 3 h 8"/>
                  <a:gd name="T8" fmla="*/ 52 w 86"/>
                  <a:gd name="T9" fmla="*/ 3 h 8"/>
                  <a:gd name="T10" fmla="*/ 41 w 86"/>
                  <a:gd name="T11" fmla="*/ 3 h 8"/>
                  <a:gd name="T12" fmla="*/ 31 w 86"/>
                  <a:gd name="T13" fmla="*/ 3 h 8"/>
                  <a:gd name="T14" fmla="*/ 20 w 86"/>
                  <a:gd name="T15" fmla="*/ 0 h 8"/>
                  <a:gd name="T16" fmla="*/ 10 w 86"/>
                  <a:gd name="T17" fmla="*/ 0 h 8"/>
                  <a:gd name="T18" fmla="*/ 0 w 86"/>
                  <a:gd name="T19" fmla="*/ 0 h 8"/>
                  <a:gd name="T20" fmla="*/ 0 w 86"/>
                  <a:gd name="T21" fmla="*/ 3 h 8"/>
                  <a:gd name="T22" fmla="*/ 10 w 86"/>
                  <a:gd name="T23" fmla="*/ 5 h 8"/>
                  <a:gd name="T24" fmla="*/ 20 w 86"/>
                  <a:gd name="T25" fmla="*/ 5 h 8"/>
                  <a:gd name="T26" fmla="*/ 31 w 86"/>
                  <a:gd name="T27" fmla="*/ 5 h 8"/>
                  <a:gd name="T28" fmla="*/ 41 w 86"/>
                  <a:gd name="T29" fmla="*/ 5 h 8"/>
                  <a:gd name="T30" fmla="*/ 52 w 86"/>
                  <a:gd name="T31" fmla="*/ 8 h 8"/>
                  <a:gd name="T32" fmla="*/ 62 w 86"/>
                  <a:gd name="T33" fmla="*/ 8 h 8"/>
                  <a:gd name="T34" fmla="*/ 73 w 86"/>
                  <a:gd name="T35" fmla="*/ 8 h 8"/>
                  <a:gd name="T36" fmla="*/ 86 w 86"/>
                  <a:gd name="T37" fmla="*/ 8 h 8"/>
                  <a:gd name="T38" fmla="*/ 86 w 86"/>
                  <a:gd name="T39" fmla="*/ 8 h 8"/>
                  <a:gd name="T40" fmla="*/ 86 w 86"/>
                  <a:gd name="T41" fmla="*/ 5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6"/>
                  <a:gd name="T64" fmla="*/ 0 h 8"/>
                  <a:gd name="T65" fmla="*/ 86 w 86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6" h="8">
                    <a:moveTo>
                      <a:pt x="86" y="5"/>
                    </a:moveTo>
                    <a:lnTo>
                      <a:pt x="86" y="5"/>
                    </a:lnTo>
                    <a:lnTo>
                      <a:pt x="73" y="5"/>
                    </a:lnTo>
                    <a:lnTo>
                      <a:pt x="62" y="3"/>
                    </a:lnTo>
                    <a:lnTo>
                      <a:pt x="52" y="3"/>
                    </a:lnTo>
                    <a:lnTo>
                      <a:pt x="41" y="3"/>
                    </a:lnTo>
                    <a:lnTo>
                      <a:pt x="31" y="3"/>
                    </a:lnTo>
                    <a:lnTo>
                      <a:pt x="20" y="0"/>
                    </a:lnTo>
                    <a:lnTo>
                      <a:pt x="10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10" y="5"/>
                    </a:lnTo>
                    <a:lnTo>
                      <a:pt x="20" y="5"/>
                    </a:lnTo>
                    <a:lnTo>
                      <a:pt x="31" y="5"/>
                    </a:lnTo>
                    <a:lnTo>
                      <a:pt x="41" y="5"/>
                    </a:lnTo>
                    <a:lnTo>
                      <a:pt x="52" y="8"/>
                    </a:lnTo>
                    <a:lnTo>
                      <a:pt x="62" y="8"/>
                    </a:lnTo>
                    <a:lnTo>
                      <a:pt x="73" y="8"/>
                    </a:lnTo>
                    <a:lnTo>
                      <a:pt x="86" y="8"/>
                    </a:lnTo>
                    <a:lnTo>
                      <a:pt x="86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17" name="Freeform 4655"/>
              <p:cNvSpPr>
                <a:spLocks/>
              </p:cNvSpPr>
              <p:nvPr/>
            </p:nvSpPr>
            <p:spPr bwMode="auto">
              <a:xfrm>
                <a:off x="3783" y="3497"/>
                <a:ext cx="70" cy="15"/>
              </a:xfrm>
              <a:custGeom>
                <a:avLst/>
                <a:gdLst>
                  <a:gd name="T0" fmla="*/ 68 w 70"/>
                  <a:gd name="T1" fmla="*/ 0 h 15"/>
                  <a:gd name="T2" fmla="*/ 68 w 70"/>
                  <a:gd name="T3" fmla="*/ 0 h 15"/>
                  <a:gd name="T4" fmla="*/ 60 w 70"/>
                  <a:gd name="T5" fmla="*/ 5 h 15"/>
                  <a:gd name="T6" fmla="*/ 52 w 70"/>
                  <a:gd name="T7" fmla="*/ 8 h 15"/>
                  <a:gd name="T8" fmla="*/ 44 w 70"/>
                  <a:gd name="T9" fmla="*/ 10 h 15"/>
                  <a:gd name="T10" fmla="*/ 36 w 70"/>
                  <a:gd name="T11" fmla="*/ 10 h 15"/>
                  <a:gd name="T12" fmla="*/ 26 w 70"/>
                  <a:gd name="T13" fmla="*/ 10 h 15"/>
                  <a:gd name="T14" fmla="*/ 18 w 70"/>
                  <a:gd name="T15" fmla="*/ 10 h 15"/>
                  <a:gd name="T16" fmla="*/ 8 w 70"/>
                  <a:gd name="T17" fmla="*/ 10 h 15"/>
                  <a:gd name="T18" fmla="*/ 0 w 70"/>
                  <a:gd name="T19" fmla="*/ 10 h 15"/>
                  <a:gd name="T20" fmla="*/ 0 w 70"/>
                  <a:gd name="T21" fmla="*/ 13 h 15"/>
                  <a:gd name="T22" fmla="*/ 8 w 70"/>
                  <a:gd name="T23" fmla="*/ 13 h 15"/>
                  <a:gd name="T24" fmla="*/ 18 w 70"/>
                  <a:gd name="T25" fmla="*/ 13 h 15"/>
                  <a:gd name="T26" fmla="*/ 26 w 70"/>
                  <a:gd name="T27" fmla="*/ 15 h 15"/>
                  <a:gd name="T28" fmla="*/ 36 w 70"/>
                  <a:gd name="T29" fmla="*/ 15 h 15"/>
                  <a:gd name="T30" fmla="*/ 44 w 70"/>
                  <a:gd name="T31" fmla="*/ 13 h 15"/>
                  <a:gd name="T32" fmla="*/ 52 w 70"/>
                  <a:gd name="T33" fmla="*/ 13 h 15"/>
                  <a:gd name="T34" fmla="*/ 60 w 70"/>
                  <a:gd name="T35" fmla="*/ 8 h 15"/>
                  <a:gd name="T36" fmla="*/ 70 w 70"/>
                  <a:gd name="T37" fmla="*/ 2 h 15"/>
                  <a:gd name="T38" fmla="*/ 70 w 70"/>
                  <a:gd name="T39" fmla="*/ 2 h 15"/>
                  <a:gd name="T40" fmla="*/ 68 w 70"/>
                  <a:gd name="T41" fmla="*/ 0 h 1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70"/>
                  <a:gd name="T64" fmla="*/ 0 h 15"/>
                  <a:gd name="T65" fmla="*/ 70 w 70"/>
                  <a:gd name="T66" fmla="*/ 15 h 1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70" h="15">
                    <a:moveTo>
                      <a:pt x="68" y="0"/>
                    </a:moveTo>
                    <a:lnTo>
                      <a:pt x="68" y="0"/>
                    </a:lnTo>
                    <a:lnTo>
                      <a:pt x="60" y="5"/>
                    </a:lnTo>
                    <a:lnTo>
                      <a:pt x="52" y="8"/>
                    </a:lnTo>
                    <a:lnTo>
                      <a:pt x="44" y="10"/>
                    </a:lnTo>
                    <a:lnTo>
                      <a:pt x="36" y="10"/>
                    </a:lnTo>
                    <a:lnTo>
                      <a:pt x="26" y="10"/>
                    </a:lnTo>
                    <a:lnTo>
                      <a:pt x="18" y="10"/>
                    </a:lnTo>
                    <a:lnTo>
                      <a:pt x="8" y="10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8" y="13"/>
                    </a:lnTo>
                    <a:lnTo>
                      <a:pt x="18" y="13"/>
                    </a:lnTo>
                    <a:lnTo>
                      <a:pt x="26" y="15"/>
                    </a:lnTo>
                    <a:lnTo>
                      <a:pt x="36" y="15"/>
                    </a:lnTo>
                    <a:lnTo>
                      <a:pt x="44" y="13"/>
                    </a:lnTo>
                    <a:lnTo>
                      <a:pt x="52" y="13"/>
                    </a:lnTo>
                    <a:lnTo>
                      <a:pt x="60" y="8"/>
                    </a:lnTo>
                    <a:lnTo>
                      <a:pt x="70" y="2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18" name="Freeform 4656"/>
              <p:cNvSpPr>
                <a:spLocks/>
              </p:cNvSpPr>
              <p:nvPr/>
            </p:nvSpPr>
            <p:spPr bwMode="auto">
              <a:xfrm>
                <a:off x="3851" y="3429"/>
                <a:ext cx="21" cy="70"/>
              </a:xfrm>
              <a:custGeom>
                <a:avLst/>
                <a:gdLst>
                  <a:gd name="T0" fmla="*/ 13 w 21"/>
                  <a:gd name="T1" fmla="*/ 2 h 70"/>
                  <a:gd name="T2" fmla="*/ 13 w 21"/>
                  <a:gd name="T3" fmla="*/ 2 h 70"/>
                  <a:gd name="T4" fmla="*/ 16 w 21"/>
                  <a:gd name="T5" fmla="*/ 8 h 70"/>
                  <a:gd name="T6" fmla="*/ 16 w 21"/>
                  <a:gd name="T7" fmla="*/ 15 h 70"/>
                  <a:gd name="T8" fmla="*/ 16 w 21"/>
                  <a:gd name="T9" fmla="*/ 23 h 70"/>
                  <a:gd name="T10" fmla="*/ 16 w 21"/>
                  <a:gd name="T11" fmla="*/ 34 h 70"/>
                  <a:gd name="T12" fmla="*/ 13 w 21"/>
                  <a:gd name="T13" fmla="*/ 44 h 70"/>
                  <a:gd name="T14" fmla="*/ 10 w 21"/>
                  <a:gd name="T15" fmla="*/ 55 h 70"/>
                  <a:gd name="T16" fmla="*/ 5 w 21"/>
                  <a:gd name="T17" fmla="*/ 63 h 70"/>
                  <a:gd name="T18" fmla="*/ 0 w 21"/>
                  <a:gd name="T19" fmla="*/ 68 h 70"/>
                  <a:gd name="T20" fmla="*/ 2 w 21"/>
                  <a:gd name="T21" fmla="*/ 70 h 70"/>
                  <a:gd name="T22" fmla="*/ 8 w 21"/>
                  <a:gd name="T23" fmla="*/ 63 h 70"/>
                  <a:gd name="T24" fmla="*/ 13 w 21"/>
                  <a:gd name="T25" fmla="*/ 55 h 70"/>
                  <a:gd name="T26" fmla="*/ 16 w 21"/>
                  <a:gd name="T27" fmla="*/ 44 h 70"/>
                  <a:gd name="T28" fmla="*/ 18 w 21"/>
                  <a:gd name="T29" fmla="*/ 34 h 70"/>
                  <a:gd name="T30" fmla="*/ 21 w 21"/>
                  <a:gd name="T31" fmla="*/ 23 h 70"/>
                  <a:gd name="T32" fmla="*/ 21 w 21"/>
                  <a:gd name="T33" fmla="*/ 15 h 70"/>
                  <a:gd name="T34" fmla="*/ 18 w 21"/>
                  <a:gd name="T35" fmla="*/ 8 h 70"/>
                  <a:gd name="T36" fmla="*/ 18 w 21"/>
                  <a:gd name="T37" fmla="*/ 0 h 70"/>
                  <a:gd name="T38" fmla="*/ 18 w 21"/>
                  <a:gd name="T39" fmla="*/ 0 h 70"/>
                  <a:gd name="T40" fmla="*/ 13 w 21"/>
                  <a:gd name="T41" fmla="*/ 2 h 7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70"/>
                  <a:gd name="T65" fmla="*/ 21 w 21"/>
                  <a:gd name="T66" fmla="*/ 70 h 7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70">
                    <a:moveTo>
                      <a:pt x="13" y="2"/>
                    </a:moveTo>
                    <a:lnTo>
                      <a:pt x="13" y="2"/>
                    </a:lnTo>
                    <a:lnTo>
                      <a:pt x="16" y="8"/>
                    </a:lnTo>
                    <a:lnTo>
                      <a:pt x="16" y="15"/>
                    </a:lnTo>
                    <a:lnTo>
                      <a:pt x="16" y="23"/>
                    </a:lnTo>
                    <a:lnTo>
                      <a:pt x="16" y="34"/>
                    </a:lnTo>
                    <a:lnTo>
                      <a:pt x="13" y="44"/>
                    </a:lnTo>
                    <a:lnTo>
                      <a:pt x="10" y="55"/>
                    </a:lnTo>
                    <a:lnTo>
                      <a:pt x="5" y="63"/>
                    </a:lnTo>
                    <a:lnTo>
                      <a:pt x="0" y="68"/>
                    </a:lnTo>
                    <a:lnTo>
                      <a:pt x="2" y="70"/>
                    </a:lnTo>
                    <a:lnTo>
                      <a:pt x="8" y="63"/>
                    </a:lnTo>
                    <a:lnTo>
                      <a:pt x="13" y="55"/>
                    </a:lnTo>
                    <a:lnTo>
                      <a:pt x="16" y="44"/>
                    </a:lnTo>
                    <a:lnTo>
                      <a:pt x="18" y="34"/>
                    </a:lnTo>
                    <a:lnTo>
                      <a:pt x="21" y="23"/>
                    </a:lnTo>
                    <a:lnTo>
                      <a:pt x="21" y="15"/>
                    </a:lnTo>
                    <a:lnTo>
                      <a:pt x="18" y="8"/>
                    </a:lnTo>
                    <a:lnTo>
                      <a:pt x="18" y="0"/>
                    </a:lnTo>
                    <a:lnTo>
                      <a:pt x="13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19" name="Freeform 4657"/>
              <p:cNvSpPr>
                <a:spLocks/>
              </p:cNvSpPr>
              <p:nvPr/>
            </p:nvSpPr>
            <p:spPr bwMode="auto">
              <a:xfrm>
                <a:off x="3812" y="3418"/>
                <a:ext cx="57" cy="13"/>
              </a:xfrm>
              <a:custGeom>
                <a:avLst/>
                <a:gdLst>
                  <a:gd name="T0" fmla="*/ 0 w 57"/>
                  <a:gd name="T1" fmla="*/ 3 h 13"/>
                  <a:gd name="T2" fmla="*/ 0 w 57"/>
                  <a:gd name="T3" fmla="*/ 3 h 13"/>
                  <a:gd name="T4" fmla="*/ 5 w 57"/>
                  <a:gd name="T5" fmla="*/ 3 h 13"/>
                  <a:gd name="T6" fmla="*/ 13 w 57"/>
                  <a:gd name="T7" fmla="*/ 3 h 13"/>
                  <a:gd name="T8" fmla="*/ 21 w 57"/>
                  <a:gd name="T9" fmla="*/ 3 h 13"/>
                  <a:gd name="T10" fmla="*/ 28 w 57"/>
                  <a:gd name="T11" fmla="*/ 5 h 13"/>
                  <a:gd name="T12" fmla="*/ 36 w 57"/>
                  <a:gd name="T13" fmla="*/ 5 h 13"/>
                  <a:gd name="T14" fmla="*/ 44 w 57"/>
                  <a:gd name="T15" fmla="*/ 8 h 13"/>
                  <a:gd name="T16" fmla="*/ 49 w 57"/>
                  <a:gd name="T17" fmla="*/ 11 h 13"/>
                  <a:gd name="T18" fmla="*/ 52 w 57"/>
                  <a:gd name="T19" fmla="*/ 13 h 13"/>
                  <a:gd name="T20" fmla="*/ 57 w 57"/>
                  <a:gd name="T21" fmla="*/ 11 h 13"/>
                  <a:gd name="T22" fmla="*/ 52 w 57"/>
                  <a:gd name="T23" fmla="*/ 8 h 13"/>
                  <a:gd name="T24" fmla="*/ 47 w 57"/>
                  <a:gd name="T25" fmla="*/ 5 h 13"/>
                  <a:gd name="T26" fmla="*/ 39 w 57"/>
                  <a:gd name="T27" fmla="*/ 3 h 13"/>
                  <a:gd name="T28" fmla="*/ 28 w 57"/>
                  <a:gd name="T29" fmla="*/ 0 h 13"/>
                  <a:gd name="T30" fmla="*/ 21 w 57"/>
                  <a:gd name="T31" fmla="*/ 0 h 13"/>
                  <a:gd name="T32" fmla="*/ 13 w 57"/>
                  <a:gd name="T33" fmla="*/ 0 h 13"/>
                  <a:gd name="T34" fmla="*/ 5 w 57"/>
                  <a:gd name="T35" fmla="*/ 0 h 13"/>
                  <a:gd name="T36" fmla="*/ 0 w 57"/>
                  <a:gd name="T37" fmla="*/ 0 h 13"/>
                  <a:gd name="T38" fmla="*/ 0 w 57"/>
                  <a:gd name="T39" fmla="*/ 0 h 13"/>
                  <a:gd name="T40" fmla="*/ 0 w 57"/>
                  <a:gd name="T41" fmla="*/ 3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7"/>
                  <a:gd name="T64" fmla="*/ 0 h 13"/>
                  <a:gd name="T65" fmla="*/ 57 w 57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7" h="13">
                    <a:moveTo>
                      <a:pt x="0" y="3"/>
                    </a:moveTo>
                    <a:lnTo>
                      <a:pt x="0" y="3"/>
                    </a:lnTo>
                    <a:lnTo>
                      <a:pt x="5" y="3"/>
                    </a:lnTo>
                    <a:lnTo>
                      <a:pt x="13" y="3"/>
                    </a:lnTo>
                    <a:lnTo>
                      <a:pt x="21" y="3"/>
                    </a:lnTo>
                    <a:lnTo>
                      <a:pt x="28" y="5"/>
                    </a:lnTo>
                    <a:lnTo>
                      <a:pt x="36" y="5"/>
                    </a:lnTo>
                    <a:lnTo>
                      <a:pt x="44" y="8"/>
                    </a:lnTo>
                    <a:lnTo>
                      <a:pt x="49" y="11"/>
                    </a:lnTo>
                    <a:lnTo>
                      <a:pt x="52" y="13"/>
                    </a:lnTo>
                    <a:lnTo>
                      <a:pt x="57" y="11"/>
                    </a:lnTo>
                    <a:lnTo>
                      <a:pt x="52" y="8"/>
                    </a:lnTo>
                    <a:lnTo>
                      <a:pt x="47" y="5"/>
                    </a:lnTo>
                    <a:lnTo>
                      <a:pt x="39" y="3"/>
                    </a:lnTo>
                    <a:lnTo>
                      <a:pt x="28" y="0"/>
                    </a:lnTo>
                    <a:lnTo>
                      <a:pt x="21" y="0"/>
                    </a:lnTo>
                    <a:lnTo>
                      <a:pt x="13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20" name="Freeform 4658"/>
              <p:cNvSpPr>
                <a:spLocks/>
              </p:cNvSpPr>
              <p:nvPr/>
            </p:nvSpPr>
            <p:spPr bwMode="auto">
              <a:xfrm>
                <a:off x="3532" y="3418"/>
                <a:ext cx="280" cy="19"/>
              </a:xfrm>
              <a:custGeom>
                <a:avLst/>
                <a:gdLst>
                  <a:gd name="T0" fmla="*/ 2 w 280"/>
                  <a:gd name="T1" fmla="*/ 16 h 19"/>
                  <a:gd name="T2" fmla="*/ 0 w 280"/>
                  <a:gd name="T3" fmla="*/ 19 h 19"/>
                  <a:gd name="T4" fmla="*/ 13 w 280"/>
                  <a:gd name="T5" fmla="*/ 19 h 19"/>
                  <a:gd name="T6" fmla="*/ 42 w 280"/>
                  <a:gd name="T7" fmla="*/ 16 h 19"/>
                  <a:gd name="T8" fmla="*/ 86 w 280"/>
                  <a:gd name="T9" fmla="*/ 13 h 19"/>
                  <a:gd name="T10" fmla="*/ 136 w 280"/>
                  <a:gd name="T11" fmla="*/ 11 h 19"/>
                  <a:gd name="T12" fmla="*/ 188 w 280"/>
                  <a:gd name="T13" fmla="*/ 8 h 19"/>
                  <a:gd name="T14" fmla="*/ 233 w 280"/>
                  <a:gd name="T15" fmla="*/ 5 h 19"/>
                  <a:gd name="T16" fmla="*/ 267 w 280"/>
                  <a:gd name="T17" fmla="*/ 3 h 19"/>
                  <a:gd name="T18" fmla="*/ 280 w 280"/>
                  <a:gd name="T19" fmla="*/ 3 h 19"/>
                  <a:gd name="T20" fmla="*/ 280 w 280"/>
                  <a:gd name="T21" fmla="*/ 0 h 19"/>
                  <a:gd name="T22" fmla="*/ 267 w 280"/>
                  <a:gd name="T23" fmla="*/ 0 h 19"/>
                  <a:gd name="T24" fmla="*/ 233 w 280"/>
                  <a:gd name="T25" fmla="*/ 3 h 19"/>
                  <a:gd name="T26" fmla="*/ 188 w 280"/>
                  <a:gd name="T27" fmla="*/ 5 h 19"/>
                  <a:gd name="T28" fmla="*/ 136 w 280"/>
                  <a:gd name="T29" fmla="*/ 8 h 19"/>
                  <a:gd name="T30" fmla="*/ 86 w 280"/>
                  <a:gd name="T31" fmla="*/ 11 h 19"/>
                  <a:gd name="T32" fmla="*/ 42 w 280"/>
                  <a:gd name="T33" fmla="*/ 13 h 19"/>
                  <a:gd name="T34" fmla="*/ 13 w 280"/>
                  <a:gd name="T35" fmla="*/ 16 h 19"/>
                  <a:gd name="T36" fmla="*/ 0 w 280"/>
                  <a:gd name="T37" fmla="*/ 16 h 19"/>
                  <a:gd name="T38" fmla="*/ 0 w 280"/>
                  <a:gd name="T39" fmla="*/ 16 h 19"/>
                  <a:gd name="T40" fmla="*/ 2 w 280"/>
                  <a:gd name="T41" fmla="*/ 16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80"/>
                  <a:gd name="T64" fmla="*/ 0 h 19"/>
                  <a:gd name="T65" fmla="*/ 280 w 280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80" h="19">
                    <a:moveTo>
                      <a:pt x="2" y="16"/>
                    </a:moveTo>
                    <a:lnTo>
                      <a:pt x="0" y="19"/>
                    </a:lnTo>
                    <a:lnTo>
                      <a:pt x="13" y="19"/>
                    </a:lnTo>
                    <a:lnTo>
                      <a:pt x="42" y="16"/>
                    </a:lnTo>
                    <a:lnTo>
                      <a:pt x="86" y="13"/>
                    </a:lnTo>
                    <a:lnTo>
                      <a:pt x="136" y="11"/>
                    </a:lnTo>
                    <a:lnTo>
                      <a:pt x="188" y="8"/>
                    </a:lnTo>
                    <a:lnTo>
                      <a:pt x="233" y="5"/>
                    </a:lnTo>
                    <a:lnTo>
                      <a:pt x="267" y="3"/>
                    </a:lnTo>
                    <a:lnTo>
                      <a:pt x="280" y="3"/>
                    </a:lnTo>
                    <a:lnTo>
                      <a:pt x="280" y="0"/>
                    </a:lnTo>
                    <a:lnTo>
                      <a:pt x="267" y="0"/>
                    </a:lnTo>
                    <a:lnTo>
                      <a:pt x="233" y="3"/>
                    </a:lnTo>
                    <a:lnTo>
                      <a:pt x="188" y="5"/>
                    </a:lnTo>
                    <a:lnTo>
                      <a:pt x="136" y="8"/>
                    </a:lnTo>
                    <a:lnTo>
                      <a:pt x="86" y="11"/>
                    </a:lnTo>
                    <a:lnTo>
                      <a:pt x="42" y="13"/>
                    </a:lnTo>
                    <a:lnTo>
                      <a:pt x="13" y="16"/>
                    </a:lnTo>
                    <a:lnTo>
                      <a:pt x="0" y="16"/>
                    </a:lnTo>
                    <a:lnTo>
                      <a:pt x="2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21" name="Freeform 4659"/>
              <p:cNvSpPr>
                <a:spLocks/>
              </p:cNvSpPr>
              <p:nvPr/>
            </p:nvSpPr>
            <p:spPr bwMode="auto">
              <a:xfrm>
                <a:off x="3498" y="3523"/>
                <a:ext cx="374" cy="89"/>
              </a:xfrm>
              <a:custGeom>
                <a:avLst/>
                <a:gdLst>
                  <a:gd name="T0" fmla="*/ 65 w 374"/>
                  <a:gd name="T1" fmla="*/ 10 h 89"/>
                  <a:gd name="T2" fmla="*/ 49 w 374"/>
                  <a:gd name="T3" fmla="*/ 16 h 89"/>
                  <a:gd name="T4" fmla="*/ 34 w 374"/>
                  <a:gd name="T5" fmla="*/ 29 h 89"/>
                  <a:gd name="T6" fmla="*/ 18 w 374"/>
                  <a:gd name="T7" fmla="*/ 42 h 89"/>
                  <a:gd name="T8" fmla="*/ 5 w 374"/>
                  <a:gd name="T9" fmla="*/ 52 h 89"/>
                  <a:gd name="T10" fmla="*/ 2 w 374"/>
                  <a:gd name="T11" fmla="*/ 55 h 89"/>
                  <a:gd name="T12" fmla="*/ 0 w 374"/>
                  <a:gd name="T13" fmla="*/ 60 h 89"/>
                  <a:gd name="T14" fmla="*/ 2 w 374"/>
                  <a:gd name="T15" fmla="*/ 65 h 89"/>
                  <a:gd name="T16" fmla="*/ 10 w 374"/>
                  <a:gd name="T17" fmla="*/ 71 h 89"/>
                  <a:gd name="T18" fmla="*/ 23 w 374"/>
                  <a:gd name="T19" fmla="*/ 76 h 89"/>
                  <a:gd name="T20" fmla="*/ 47 w 374"/>
                  <a:gd name="T21" fmla="*/ 81 h 89"/>
                  <a:gd name="T22" fmla="*/ 73 w 374"/>
                  <a:gd name="T23" fmla="*/ 84 h 89"/>
                  <a:gd name="T24" fmla="*/ 104 w 374"/>
                  <a:gd name="T25" fmla="*/ 84 h 89"/>
                  <a:gd name="T26" fmla="*/ 138 w 374"/>
                  <a:gd name="T27" fmla="*/ 86 h 89"/>
                  <a:gd name="T28" fmla="*/ 175 w 374"/>
                  <a:gd name="T29" fmla="*/ 86 h 89"/>
                  <a:gd name="T30" fmla="*/ 209 w 374"/>
                  <a:gd name="T31" fmla="*/ 89 h 89"/>
                  <a:gd name="T32" fmla="*/ 243 w 374"/>
                  <a:gd name="T33" fmla="*/ 89 h 89"/>
                  <a:gd name="T34" fmla="*/ 274 w 374"/>
                  <a:gd name="T35" fmla="*/ 89 h 89"/>
                  <a:gd name="T36" fmla="*/ 308 w 374"/>
                  <a:gd name="T37" fmla="*/ 86 h 89"/>
                  <a:gd name="T38" fmla="*/ 337 w 374"/>
                  <a:gd name="T39" fmla="*/ 84 h 89"/>
                  <a:gd name="T40" fmla="*/ 366 w 374"/>
                  <a:gd name="T41" fmla="*/ 73 h 89"/>
                  <a:gd name="T42" fmla="*/ 371 w 374"/>
                  <a:gd name="T43" fmla="*/ 71 h 89"/>
                  <a:gd name="T44" fmla="*/ 374 w 374"/>
                  <a:gd name="T45" fmla="*/ 65 h 89"/>
                  <a:gd name="T46" fmla="*/ 374 w 374"/>
                  <a:gd name="T47" fmla="*/ 55 h 89"/>
                  <a:gd name="T48" fmla="*/ 371 w 374"/>
                  <a:gd name="T49" fmla="*/ 42 h 89"/>
                  <a:gd name="T50" fmla="*/ 366 w 374"/>
                  <a:gd name="T51" fmla="*/ 29 h 89"/>
                  <a:gd name="T52" fmla="*/ 363 w 374"/>
                  <a:gd name="T53" fmla="*/ 21 h 89"/>
                  <a:gd name="T54" fmla="*/ 358 w 374"/>
                  <a:gd name="T55" fmla="*/ 13 h 89"/>
                  <a:gd name="T56" fmla="*/ 350 w 374"/>
                  <a:gd name="T57" fmla="*/ 8 h 89"/>
                  <a:gd name="T58" fmla="*/ 340 w 374"/>
                  <a:gd name="T59" fmla="*/ 5 h 89"/>
                  <a:gd name="T60" fmla="*/ 272 w 374"/>
                  <a:gd name="T61" fmla="*/ 0 h 89"/>
                  <a:gd name="T62" fmla="*/ 204 w 374"/>
                  <a:gd name="T63" fmla="*/ 0 h 89"/>
                  <a:gd name="T64" fmla="*/ 133 w 374"/>
                  <a:gd name="T65" fmla="*/ 3 h 89"/>
                  <a:gd name="T66" fmla="*/ 65 w 374"/>
                  <a:gd name="T67" fmla="*/ 10 h 8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74"/>
                  <a:gd name="T103" fmla="*/ 0 h 89"/>
                  <a:gd name="T104" fmla="*/ 374 w 374"/>
                  <a:gd name="T105" fmla="*/ 89 h 8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74" h="89">
                    <a:moveTo>
                      <a:pt x="65" y="10"/>
                    </a:moveTo>
                    <a:lnTo>
                      <a:pt x="49" y="16"/>
                    </a:lnTo>
                    <a:lnTo>
                      <a:pt x="34" y="29"/>
                    </a:lnTo>
                    <a:lnTo>
                      <a:pt x="18" y="42"/>
                    </a:lnTo>
                    <a:lnTo>
                      <a:pt x="5" y="52"/>
                    </a:lnTo>
                    <a:lnTo>
                      <a:pt x="2" y="55"/>
                    </a:lnTo>
                    <a:lnTo>
                      <a:pt x="0" y="60"/>
                    </a:lnTo>
                    <a:lnTo>
                      <a:pt x="2" y="65"/>
                    </a:lnTo>
                    <a:lnTo>
                      <a:pt x="10" y="71"/>
                    </a:lnTo>
                    <a:lnTo>
                      <a:pt x="23" y="76"/>
                    </a:lnTo>
                    <a:lnTo>
                      <a:pt x="47" y="81"/>
                    </a:lnTo>
                    <a:lnTo>
                      <a:pt x="73" y="84"/>
                    </a:lnTo>
                    <a:lnTo>
                      <a:pt x="104" y="84"/>
                    </a:lnTo>
                    <a:lnTo>
                      <a:pt x="138" y="86"/>
                    </a:lnTo>
                    <a:lnTo>
                      <a:pt x="175" y="86"/>
                    </a:lnTo>
                    <a:lnTo>
                      <a:pt x="209" y="89"/>
                    </a:lnTo>
                    <a:lnTo>
                      <a:pt x="243" y="89"/>
                    </a:lnTo>
                    <a:lnTo>
                      <a:pt x="274" y="89"/>
                    </a:lnTo>
                    <a:lnTo>
                      <a:pt x="308" y="86"/>
                    </a:lnTo>
                    <a:lnTo>
                      <a:pt x="337" y="84"/>
                    </a:lnTo>
                    <a:lnTo>
                      <a:pt x="366" y="73"/>
                    </a:lnTo>
                    <a:lnTo>
                      <a:pt x="371" y="71"/>
                    </a:lnTo>
                    <a:lnTo>
                      <a:pt x="374" y="65"/>
                    </a:lnTo>
                    <a:lnTo>
                      <a:pt x="374" y="55"/>
                    </a:lnTo>
                    <a:lnTo>
                      <a:pt x="371" y="42"/>
                    </a:lnTo>
                    <a:lnTo>
                      <a:pt x="366" y="29"/>
                    </a:lnTo>
                    <a:lnTo>
                      <a:pt x="363" y="21"/>
                    </a:lnTo>
                    <a:lnTo>
                      <a:pt x="358" y="13"/>
                    </a:lnTo>
                    <a:lnTo>
                      <a:pt x="350" y="8"/>
                    </a:lnTo>
                    <a:lnTo>
                      <a:pt x="340" y="5"/>
                    </a:lnTo>
                    <a:lnTo>
                      <a:pt x="272" y="0"/>
                    </a:lnTo>
                    <a:lnTo>
                      <a:pt x="204" y="0"/>
                    </a:lnTo>
                    <a:lnTo>
                      <a:pt x="133" y="3"/>
                    </a:lnTo>
                    <a:lnTo>
                      <a:pt x="65" y="10"/>
                    </a:lnTo>
                    <a:close/>
                  </a:path>
                </a:pathLst>
              </a:custGeom>
              <a:solidFill>
                <a:srgbClr val="504A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22" name="Freeform 4660"/>
              <p:cNvSpPr>
                <a:spLocks/>
              </p:cNvSpPr>
              <p:nvPr/>
            </p:nvSpPr>
            <p:spPr bwMode="auto">
              <a:xfrm>
                <a:off x="3503" y="3526"/>
                <a:ext cx="369" cy="70"/>
              </a:xfrm>
              <a:custGeom>
                <a:avLst/>
                <a:gdLst>
                  <a:gd name="T0" fmla="*/ 60 w 369"/>
                  <a:gd name="T1" fmla="*/ 5 h 70"/>
                  <a:gd name="T2" fmla="*/ 47 w 369"/>
                  <a:gd name="T3" fmla="*/ 10 h 70"/>
                  <a:gd name="T4" fmla="*/ 34 w 369"/>
                  <a:gd name="T5" fmla="*/ 15 h 70"/>
                  <a:gd name="T6" fmla="*/ 16 w 369"/>
                  <a:gd name="T7" fmla="*/ 34 h 70"/>
                  <a:gd name="T8" fmla="*/ 8 w 369"/>
                  <a:gd name="T9" fmla="*/ 41 h 70"/>
                  <a:gd name="T10" fmla="*/ 0 w 369"/>
                  <a:gd name="T11" fmla="*/ 47 h 70"/>
                  <a:gd name="T12" fmla="*/ 0 w 369"/>
                  <a:gd name="T13" fmla="*/ 55 h 70"/>
                  <a:gd name="T14" fmla="*/ 0 w 369"/>
                  <a:gd name="T15" fmla="*/ 55 h 70"/>
                  <a:gd name="T16" fmla="*/ 5 w 369"/>
                  <a:gd name="T17" fmla="*/ 57 h 70"/>
                  <a:gd name="T18" fmla="*/ 65 w 369"/>
                  <a:gd name="T19" fmla="*/ 62 h 70"/>
                  <a:gd name="T20" fmla="*/ 120 w 369"/>
                  <a:gd name="T21" fmla="*/ 68 h 70"/>
                  <a:gd name="T22" fmla="*/ 178 w 369"/>
                  <a:gd name="T23" fmla="*/ 70 h 70"/>
                  <a:gd name="T24" fmla="*/ 238 w 369"/>
                  <a:gd name="T25" fmla="*/ 70 h 70"/>
                  <a:gd name="T26" fmla="*/ 303 w 369"/>
                  <a:gd name="T27" fmla="*/ 68 h 70"/>
                  <a:gd name="T28" fmla="*/ 332 w 369"/>
                  <a:gd name="T29" fmla="*/ 65 h 70"/>
                  <a:gd name="T30" fmla="*/ 361 w 369"/>
                  <a:gd name="T31" fmla="*/ 57 h 70"/>
                  <a:gd name="T32" fmla="*/ 366 w 369"/>
                  <a:gd name="T33" fmla="*/ 55 h 70"/>
                  <a:gd name="T34" fmla="*/ 369 w 369"/>
                  <a:gd name="T35" fmla="*/ 52 h 70"/>
                  <a:gd name="T36" fmla="*/ 366 w 369"/>
                  <a:gd name="T37" fmla="*/ 41 h 70"/>
                  <a:gd name="T38" fmla="*/ 361 w 369"/>
                  <a:gd name="T39" fmla="*/ 31 h 70"/>
                  <a:gd name="T40" fmla="*/ 356 w 369"/>
                  <a:gd name="T41" fmla="*/ 21 h 70"/>
                  <a:gd name="T42" fmla="*/ 350 w 369"/>
                  <a:gd name="T43" fmla="*/ 7 h 70"/>
                  <a:gd name="T44" fmla="*/ 345 w 369"/>
                  <a:gd name="T45" fmla="*/ 5 h 70"/>
                  <a:gd name="T46" fmla="*/ 335 w 369"/>
                  <a:gd name="T47" fmla="*/ 2 h 70"/>
                  <a:gd name="T48" fmla="*/ 199 w 369"/>
                  <a:gd name="T49" fmla="*/ 0 h 70"/>
                  <a:gd name="T50" fmla="*/ 128 w 369"/>
                  <a:gd name="T51" fmla="*/ 0 h 70"/>
                  <a:gd name="T52" fmla="*/ 60 w 369"/>
                  <a:gd name="T53" fmla="*/ 5 h 7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69"/>
                  <a:gd name="T82" fmla="*/ 0 h 70"/>
                  <a:gd name="T83" fmla="*/ 369 w 369"/>
                  <a:gd name="T84" fmla="*/ 70 h 7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69" h="70">
                    <a:moveTo>
                      <a:pt x="60" y="5"/>
                    </a:moveTo>
                    <a:lnTo>
                      <a:pt x="47" y="10"/>
                    </a:lnTo>
                    <a:lnTo>
                      <a:pt x="34" y="15"/>
                    </a:lnTo>
                    <a:lnTo>
                      <a:pt x="16" y="34"/>
                    </a:lnTo>
                    <a:lnTo>
                      <a:pt x="8" y="41"/>
                    </a:lnTo>
                    <a:lnTo>
                      <a:pt x="0" y="47"/>
                    </a:lnTo>
                    <a:lnTo>
                      <a:pt x="0" y="55"/>
                    </a:lnTo>
                    <a:lnTo>
                      <a:pt x="5" y="57"/>
                    </a:lnTo>
                    <a:lnTo>
                      <a:pt x="65" y="62"/>
                    </a:lnTo>
                    <a:lnTo>
                      <a:pt x="120" y="68"/>
                    </a:lnTo>
                    <a:lnTo>
                      <a:pt x="178" y="70"/>
                    </a:lnTo>
                    <a:lnTo>
                      <a:pt x="238" y="70"/>
                    </a:lnTo>
                    <a:lnTo>
                      <a:pt x="303" y="68"/>
                    </a:lnTo>
                    <a:lnTo>
                      <a:pt x="332" y="65"/>
                    </a:lnTo>
                    <a:lnTo>
                      <a:pt x="361" y="57"/>
                    </a:lnTo>
                    <a:lnTo>
                      <a:pt x="366" y="55"/>
                    </a:lnTo>
                    <a:lnTo>
                      <a:pt x="369" y="52"/>
                    </a:lnTo>
                    <a:lnTo>
                      <a:pt x="366" y="41"/>
                    </a:lnTo>
                    <a:lnTo>
                      <a:pt x="361" y="31"/>
                    </a:lnTo>
                    <a:lnTo>
                      <a:pt x="356" y="21"/>
                    </a:lnTo>
                    <a:lnTo>
                      <a:pt x="350" y="7"/>
                    </a:lnTo>
                    <a:lnTo>
                      <a:pt x="345" y="5"/>
                    </a:lnTo>
                    <a:lnTo>
                      <a:pt x="335" y="2"/>
                    </a:lnTo>
                    <a:lnTo>
                      <a:pt x="199" y="0"/>
                    </a:lnTo>
                    <a:lnTo>
                      <a:pt x="128" y="0"/>
                    </a:lnTo>
                    <a:lnTo>
                      <a:pt x="60" y="5"/>
                    </a:lnTo>
                    <a:close/>
                  </a:path>
                </a:pathLst>
              </a:custGeom>
              <a:solidFill>
                <a:srgbClr val="BCB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23" name="Freeform 4661"/>
              <p:cNvSpPr>
                <a:spLocks/>
              </p:cNvSpPr>
              <p:nvPr/>
            </p:nvSpPr>
            <p:spPr bwMode="auto">
              <a:xfrm>
                <a:off x="3560" y="3536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3 w 8"/>
                  <a:gd name="T3" fmla="*/ 3 h 8"/>
                  <a:gd name="T4" fmla="*/ 0 w 8"/>
                  <a:gd name="T5" fmla="*/ 5 h 8"/>
                  <a:gd name="T6" fmla="*/ 0 w 8"/>
                  <a:gd name="T7" fmla="*/ 5 h 8"/>
                  <a:gd name="T8" fmla="*/ 3 w 8"/>
                  <a:gd name="T9" fmla="*/ 8 h 8"/>
                  <a:gd name="T10" fmla="*/ 6 w 8"/>
                  <a:gd name="T11" fmla="*/ 8 h 8"/>
                  <a:gd name="T12" fmla="*/ 8 w 8"/>
                  <a:gd name="T13" fmla="*/ 8 h 8"/>
                  <a:gd name="T14" fmla="*/ 8 w 8"/>
                  <a:gd name="T15" fmla="*/ 5 h 8"/>
                  <a:gd name="T16" fmla="*/ 8 w 8"/>
                  <a:gd name="T17" fmla="*/ 5 h 8"/>
                  <a:gd name="T18" fmla="*/ 8 w 8"/>
                  <a:gd name="T19" fmla="*/ 3 h 8"/>
                  <a:gd name="T20" fmla="*/ 8 w 8"/>
                  <a:gd name="T21" fmla="*/ 3 h 8"/>
                  <a:gd name="T22" fmla="*/ 8 w 8"/>
                  <a:gd name="T23" fmla="*/ 0 h 8"/>
                  <a:gd name="T24" fmla="*/ 6 w 8"/>
                  <a:gd name="T25" fmla="*/ 0 h 8"/>
                  <a:gd name="T26" fmla="*/ 3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24" name="Freeform 4662"/>
              <p:cNvSpPr>
                <a:spLocks/>
              </p:cNvSpPr>
              <p:nvPr/>
            </p:nvSpPr>
            <p:spPr bwMode="auto">
              <a:xfrm>
                <a:off x="3550" y="3544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3 h 8"/>
                  <a:gd name="T4" fmla="*/ 3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3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5 h 8"/>
                  <a:gd name="T18" fmla="*/ 8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25" name="Freeform 4663"/>
              <p:cNvSpPr>
                <a:spLocks/>
              </p:cNvSpPr>
              <p:nvPr/>
            </p:nvSpPr>
            <p:spPr bwMode="auto">
              <a:xfrm>
                <a:off x="3540" y="3552"/>
                <a:ext cx="10" cy="8"/>
              </a:xfrm>
              <a:custGeom>
                <a:avLst/>
                <a:gdLst>
                  <a:gd name="T0" fmla="*/ 2 w 10"/>
                  <a:gd name="T1" fmla="*/ 2 h 8"/>
                  <a:gd name="T2" fmla="*/ 2 w 10"/>
                  <a:gd name="T3" fmla="*/ 2 h 8"/>
                  <a:gd name="T4" fmla="*/ 0 w 10"/>
                  <a:gd name="T5" fmla="*/ 5 h 8"/>
                  <a:gd name="T6" fmla="*/ 0 w 10"/>
                  <a:gd name="T7" fmla="*/ 5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7 w 10"/>
                  <a:gd name="T15" fmla="*/ 8 h 8"/>
                  <a:gd name="T16" fmla="*/ 7 w 10"/>
                  <a:gd name="T17" fmla="*/ 8 h 8"/>
                  <a:gd name="T18" fmla="*/ 7 w 10"/>
                  <a:gd name="T19" fmla="*/ 5 h 8"/>
                  <a:gd name="T20" fmla="*/ 10 w 10"/>
                  <a:gd name="T21" fmla="*/ 2 h 8"/>
                  <a:gd name="T22" fmla="*/ 10 w 10"/>
                  <a:gd name="T23" fmla="*/ 2 h 8"/>
                  <a:gd name="T24" fmla="*/ 7 w 10"/>
                  <a:gd name="T25" fmla="*/ 0 h 8"/>
                  <a:gd name="T26" fmla="*/ 2 w 10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2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7" y="5"/>
                    </a:lnTo>
                    <a:lnTo>
                      <a:pt x="10" y="2"/>
                    </a:lnTo>
                    <a:lnTo>
                      <a:pt x="7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26" name="Freeform 4664"/>
              <p:cNvSpPr>
                <a:spLocks/>
              </p:cNvSpPr>
              <p:nvPr/>
            </p:nvSpPr>
            <p:spPr bwMode="auto">
              <a:xfrm>
                <a:off x="3526" y="3562"/>
                <a:ext cx="11" cy="8"/>
              </a:xfrm>
              <a:custGeom>
                <a:avLst/>
                <a:gdLst>
                  <a:gd name="T0" fmla="*/ 6 w 11"/>
                  <a:gd name="T1" fmla="*/ 0 h 8"/>
                  <a:gd name="T2" fmla="*/ 6 w 11"/>
                  <a:gd name="T3" fmla="*/ 3 h 8"/>
                  <a:gd name="T4" fmla="*/ 3 w 11"/>
                  <a:gd name="T5" fmla="*/ 3 h 8"/>
                  <a:gd name="T6" fmla="*/ 3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0 h 8"/>
                  <a:gd name="T24" fmla="*/ 11 w 11"/>
                  <a:gd name="T25" fmla="*/ 0 h 8"/>
                  <a:gd name="T26" fmla="*/ 8 w 11"/>
                  <a:gd name="T27" fmla="*/ 0 h 8"/>
                  <a:gd name="T28" fmla="*/ 6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6" y="0"/>
                    </a:moveTo>
                    <a:lnTo>
                      <a:pt x="6" y="3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27" name="Freeform 4665"/>
              <p:cNvSpPr>
                <a:spLocks/>
              </p:cNvSpPr>
              <p:nvPr/>
            </p:nvSpPr>
            <p:spPr bwMode="auto">
              <a:xfrm>
                <a:off x="3516" y="3570"/>
                <a:ext cx="10" cy="11"/>
              </a:xfrm>
              <a:custGeom>
                <a:avLst/>
                <a:gdLst>
                  <a:gd name="T0" fmla="*/ 3 w 10"/>
                  <a:gd name="T1" fmla="*/ 3 h 11"/>
                  <a:gd name="T2" fmla="*/ 3 w 10"/>
                  <a:gd name="T3" fmla="*/ 5 h 11"/>
                  <a:gd name="T4" fmla="*/ 0 w 10"/>
                  <a:gd name="T5" fmla="*/ 5 h 11"/>
                  <a:gd name="T6" fmla="*/ 0 w 10"/>
                  <a:gd name="T7" fmla="*/ 8 h 11"/>
                  <a:gd name="T8" fmla="*/ 0 w 10"/>
                  <a:gd name="T9" fmla="*/ 8 h 11"/>
                  <a:gd name="T10" fmla="*/ 3 w 10"/>
                  <a:gd name="T11" fmla="*/ 11 h 11"/>
                  <a:gd name="T12" fmla="*/ 3 w 10"/>
                  <a:gd name="T13" fmla="*/ 11 h 11"/>
                  <a:gd name="T14" fmla="*/ 5 w 10"/>
                  <a:gd name="T15" fmla="*/ 11 h 11"/>
                  <a:gd name="T16" fmla="*/ 8 w 10"/>
                  <a:gd name="T17" fmla="*/ 8 h 11"/>
                  <a:gd name="T18" fmla="*/ 8 w 10"/>
                  <a:gd name="T19" fmla="*/ 8 h 11"/>
                  <a:gd name="T20" fmla="*/ 10 w 10"/>
                  <a:gd name="T21" fmla="*/ 5 h 11"/>
                  <a:gd name="T22" fmla="*/ 10 w 10"/>
                  <a:gd name="T23" fmla="*/ 3 h 11"/>
                  <a:gd name="T24" fmla="*/ 10 w 10"/>
                  <a:gd name="T25" fmla="*/ 3 h 11"/>
                  <a:gd name="T26" fmla="*/ 8 w 10"/>
                  <a:gd name="T27" fmla="*/ 0 h 11"/>
                  <a:gd name="T28" fmla="*/ 3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3" y="3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11"/>
                    </a:lnTo>
                    <a:lnTo>
                      <a:pt x="5" y="11"/>
                    </a:lnTo>
                    <a:lnTo>
                      <a:pt x="8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28" name="Freeform 4666"/>
              <p:cNvSpPr>
                <a:spLocks/>
              </p:cNvSpPr>
              <p:nvPr/>
            </p:nvSpPr>
            <p:spPr bwMode="auto">
              <a:xfrm>
                <a:off x="3574" y="3536"/>
                <a:ext cx="7" cy="8"/>
              </a:xfrm>
              <a:custGeom>
                <a:avLst/>
                <a:gdLst>
                  <a:gd name="T0" fmla="*/ 2 w 7"/>
                  <a:gd name="T1" fmla="*/ 3 h 8"/>
                  <a:gd name="T2" fmla="*/ 0 w 7"/>
                  <a:gd name="T3" fmla="*/ 3 h 8"/>
                  <a:gd name="T4" fmla="*/ 0 w 7"/>
                  <a:gd name="T5" fmla="*/ 3 h 8"/>
                  <a:gd name="T6" fmla="*/ 0 w 7"/>
                  <a:gd name="T7" fmla="*/ 5 h 8"/>
                  <a:gd name="T8" fmla="*/ 0 w 7"/>
                  <a:gd name="T9" fmla="*/ 5 h 8"/>
                  <a:gd name="T10" fmla="*/ 2 w 7"/>
                  <a:gd name="T11" fmla="*/ 8 h 8"/>
                  <a:gd name="T12" fmla="*/ 2 w 7"/>
                  <a:gd name="T13" fmla="*/ 8 h 8"/>
                  <a:gd name="T14" fmla="*/ 5 w 7"/>
                  <a:gd name="T15" fmla="*/ 8 h 8"/>
                  <a:gd name="T16" fmla="*/ 7 w 7"/>
                  <a:gd name="T17" fmla="*/ 5 h 8"/>
                  <a:gd name="T18" fmla="*/ 7 w 7"/>
                  <a:gd name="T19" fmla="*/ 5 h 8"/>
                  <a:gd name="T20" fmla="*/ 7 w 7"/>
                  <a:gd name="T21" fmla="*/ 3 h 8"/>
                  <a:gd name="T22" fmla="*/ 7 w 7"/>
                  <a:gd name="T23" fmla="*/ 3 h 8"/>
                  <a:gd name="T24" fmla="*/ 7 w 7"/>
                  <a:gd name="T25" fmla="*/ 0 h 8"/>
                  <a:gd name="T26" fmla="*/ 5 w 7"/>
                  <a:gd name="T27" fmla="*/ 0 h 8"/>
                  <a:gd name="T28" fmla="*/ 2 w 7"/>
                  <a:gd name="T29" fmla="*/ 3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8"/>
                  <a:gd name="T47" fmla="*/ 7 w 7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8">
                    <a:moveTo>
                      <a:pt x="2" y="3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29" name="Freeform 4667"/>
              <p:cNvSpPr>
                <a:spLocks/>
              </p:cNvSpPr>
              <p:nvPr/>
            </p:nvSpPr>
            <p:spPr bwMode="auto">
              <a:xfrm>
                <a:off x="3563" y="3544"/>
                <a:ext cx="8" cy="8"/>
              </a:xfrm>
              <a:custGeom>
                <a:avLst/>
                <a:gdLst>
                  <a:gd name="T0" fmla="*/ 3 w 8"/>
                  <a:gd name="T1" fmla="*/ 0 h 8"/>
                  <a:gd name="T2" fmla="*/ 3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30" name="Freeform 4668"/>
              <p:cNvSpPr>
                <a:spLocks/>
              </p:cNvSpPr>
              <p:nvPr/>
            </p:nvSpPr>
            <p:spPr bwMode="auto">
              <a:xfrm>
                <a:off x="3553" y="3552"/>
                <a:ext cx="7" cy="8"/>
              </a:xfrm>
              <a:custGeom>
                <a:avLst/>
                <a:gdLst>
                  <a:gd name="T0" fmla="*/ 2 w 7"/>
                  <a:gd name="T1" fmla="*/ 2 h 8"/>
                  <a:gd name="T2" fmla="*/ 2 w 7"/>
                  <a:gd name="T3" fmla="*/ 2 h 8"/>
                  <a:gd name="T4" fmla="*/ 0 w 7"/>
                  <a:gd name="T5" fmla="*/ 5 h 8"/>
                  <a:gd name="T6" fmla="*/ 0 w 7"/>
                  <a:gd name="T7" fmla="*/ 5 h 8"/>
                  <a:gd name="T8" fmla="*/ 0 w 7"/>
                  <a:gd name="T9" fmla="*/ 8 h 8"/>
                  <a:gd name="T10" fmla="*/ 2 w 7"/>
                  <a:gd name="T11" fmla="*/ 8 h 8"/>
                  <a:gd name="T12" fmla="*/ 5 w 7"/>
                  <a:gd name="T13" fmla="*/ 8 h 8"/>
                  <a:gd name="T14" fmla="*/ 5 w 7"/>
                  <a:gd name="T15" fmla="*/ 8 h 8"/>
                  <a:gd name="T16" fmla="*/ 7 w 7"/>
                  <a:gd name="T17" fmla="*/ 8 h 8"/>
                  <a:gd name="T18" fmla="*/ 7 w 7"/>
                  <a:gd name="T19" fmla="*/ 5 h 8"/>
                  <a:gd name="T20" fmla="*/ 7 w 7"/>
                  <a:gd name="T21" fmla="*/ 2 h 8"/>
                  <a:gd name="T22" fmla="*/ 7 w 7"/>
                  <a:gd name="T23" fmla="*/ 2 h 8"/>
                  <a:gd name="T24" fmla="*/ 7 w 7"/>
                  <a:gd name="T25" fmla="*/ 2 h 8"/>
                  <a:gd name="T26" fmla="*/ 5 w 7"/>
                  <a:gd name="T27" fmla="*/ 0 h 8"/>
                  <a:gd name="T28" fmla="*/ 2 w 7"/>
                  <a:gd name="T29" fmla="*/ 2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8"/>
                  <a:gd name="T47" fmla="*/ 7 w 7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8">
                    <a:moveTo>
                      <a:pt x="2" y="2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31" name="Freeform 4669"/>
              <p:cNvSpPr>
                <a:spLocks/>
              </p:cNvSpPr>
              <p:nvPr/>
            </p:nvSpPr>
            <p:spPr bwMode="auto">
              <a:xfrm>
                <a:off x="3540" y="3562"/>
                <a:ext cx="10" cy="8"/>
              </a:xfrm>
              <a:custGeom>
                <a:avLst/>
                <a:gdLst>
                  <a:gd name="T0" fmla="*/ 5 w 10"/>
                  <a:gd name="T1" fmla="*/ 0 h 8"/>
                  <a:gd name="T2" fmla="*/ 5 w 10"/>
                  <a:gd name="T3" fmla="*/ 3 h 8"/>
                  <a:gd name="T4" fmla="*/ 2 w 10"/>
                  <a:gd name="T5" fmla="*/ 3 h 8"/>
                  <a:gd name="T6" fmla="*/ 2 w 10"/>
                  <a:gd name="T7" fmla="*/ 5 h 8"/>
                  <a:gd name="T8" fmla="*/ 0 w 10"/>
                  <a:gd name="T9" fmla="*/ 5 h 8"/>
                  <a:gd name="T10" fmla="*/ 2 w 10"/>
                  <a:gd name="T11" fmla="*/ 8 h 8"/>
                  <a:gd name="T12" fmla="*/ 5 w 10"/>
                  <a:gd name="T13" fmla="*/ 8 h 8"/>
                  <a:gd name="T14" fmla="*/ 7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7 w 10"/>
                  <a:gd name="T27" fmla="*/ 0 h 8"/>
                  <a:gd name="T28" fmla="*/ 5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5" y="0"/>
                    </a:moveTo>
                    <a:lnTo>
                      <a:pt x="5" y="3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32" name="Freeform 4670"/>
              <p:cNvSpPr>
                <a:spLocks/>
              </p:cNvSpPr>
              <p:nvPr/>
            </p:nvSpPr>
            <p:spPr bwMode="auto">
              <a:xfrm>
                <a:off x="3529" y="3573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2 h 8"/>
                  <a:gd name="T4" fmla="*/ 0 w 11"/>
                  <a:gd name="T5" fmla="*/ 2 h 8"/>
                  <a:gd name="T6" fmla="*/ 0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3 w 11"/>
                  <a:gd name="T13" fmla="*/ 8 h 8"/>
                  <a:gd name="T14" fmla="*/ 5 w 11"/>
                  <a:gd name="T15" fmla="*/ 8 h 8"/>
                  <a:gd name="T16" fmla="*/ 8 w 11"/>
                  <a:gd name="T17" fmla="*/ 5 h 8"/>
                  <a:gd name="T18" fmla="*/ 8 w 11"/>
                  <a:gd name="T19" fmla="*/ 5 h 8"/>
                  <a:gd name="T20" fmla="*/ 8 w 11"/>
                  <a:gd name="T21" fmla="*/ 2 h 8"/>
                  <a:gd name="T22" fmla="*/ 11 w 11"/>
                  <a:gd name="T23" fmla="*/ 0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33" name="Freeform 4671"/>
              <p:cNvSpPr>
                <a:spLocks/>
              </p:cNvSpPr>
              <p:nvPr/>
            </p:nvSpPr>
            <p:spPr bwMode="auto">
              <a:xfrm>
                <a:off x="3584" y="3536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3 h 8"/>
                  <a:gd name="T4" fmla="*/ 3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3 w 10"/>
                  <a:gd name="T11" fmla="*/ 5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5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34" name="Freeform 4672"/>
              <p:cNvSpPr>
                <a:spLocks/>
              </p:cNvSpPr>
              <p:nvPr/>
            </p:nvSpPr>
            <p:spPr bwMode="auto">
              <a:xfrm>
                <a:off x="3576" y="3544"/>
                <a:ext cx="8" cy="8"/>
              </a:xfrm>
              <a:custGeom>
                <a:avLst/>
                <a:gdLst>
                  <a:gd name="T0" fmla="*/ 3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35" name="Freeform 4673"/>
              <p:cNvSpPr>
                <a:spLocks/>
              </p:cNvSpPr>
              <p:nvPr/>
            </p:nvSpPr>
            <p:spPr bwMode="auto">
              <a:xfrm>
                <a:off x="3566" y="3552"/>
                <a:ext cx="8" cy="8"/>
              </a:xfrm>
              <a:custGeom>
                <a:avLst/>
                <a:gdLst>
                  <a:gd name="T0" fmla="*/ 2 w 8"/>
                  <a:gd name="T1" fmla="*/ 2 h 8"/>
                  <a:gd name="T2" fmla="*/ 2 w 8"/>
                  <a:gd name="T3" fmla="*/ 2 h 8"/>
                  <a:gd name="T4" fmla="*/ 0 w 8"/>
                  <a:gd name="T5" fmla="*/ 5 h 8"/>
                  <a:gd name="T6" fmla="*/ 0 w 8"/>
                  <a:gd name="T7" fmla="*/ 8 h 8"/>
                  <a:gd name="T8" fmla="*/ 0 w 8"/>
                  <a:gd name="T9" fmla="*/ 8 h 8"/>
                  <a:gd name="T10" fmla="*/ 2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5 w 8"/>
                  <a:gd name="T25" fmla="*/ 0 h 8"/>
                  <a:gd name="T26" fmla="*/ 2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2" y="2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36" name="Freeform 4674"/>
              <p:cNvSpPr>
                <a:spLocks/>
              </p:cNvSpPr>
              <p:nvPr/>
            </p:nvSpPr>
            <p:spPr bwMode="auto">
              <a:xfrm>
                <a:off x="3553" y="3562"/>
                <a:ext cx="10" cy="8"/>
              </a:xfrm>
              <a:custGeom>
                <a:avLst/>
                <a:gdLst>
                  <a:gd name="T0" fmla="*/ 5 w 10"/>
                  <a:gd name="T1" fmla="*/ 0 h 8"/>
                  <a:gd name="T2" fmla="*/ 2 w 10"/>
                  <a:gd name="T3" fmla="*/ 3 h 8"/>
                  <a:gd name="T4" fmla="*/ 2 w 10"/>
                  <a:gd name="T5" fmla="*/ 3 h 8"/>
                  <a:gd name="T6" fmla="*/ 2 w 10"/>
                  <a:gd name="T7" fmla="*/ 5 h 8"/>
                  <a:gd name="T8" fmla="*/ 0 w 10"/>
                  <a:gd name="T9" fmla="*/ 5 h 8"/>
                  <a:gd name="T10" fmla="*/ 2 w 10"/>
                  <a:gd name="T11" fmla="*/ 8 h 8"/>
                  <a:gd name="T12" fmla="*/ 5 w 10"/>
                  <a:gd name="T13" fmla="*/ 8 h 8"/>
                  <a:gd name="T14" fmla="*/ 7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7 w 10"/>
                  <a:gd name="T27" fmla="*/ 0 h 8"/>
                  <a:gd name="T28" fmla="*/ 5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5" y="0"/>
                    </a:moveTo>
                    <a:lnTo>
                      <a:pt x="2" y="3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37" name="Freeform 4675"/>
              <p:cNvSpPr>
                <a:spLocks/>
              </p:cNvSpPr>
              <p:nvPr/>
            </p:nvSpPr>
            <p:spPr bwMode="auto">
              <a:xfrm>
                <a:off x="3542" y="3573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2 h 8"/>
                  <a:gd name="T4" fmla="*/ 0 w 11"/>
                  <a:gd name="T5" fmla="*/ 2 h 8"/>
                  <a:gd name="T6" fmla="*/ 0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2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38" name="Freeform 4676"/>
              <p:cNvSpPr>
                <a:spLocks/>
              </p:cNvSpPr>
              <p:nvPr/>
            </p:nvSpPr>
            <p:spPr bwMode="auto">
              <a:xfrm>
                <a:off x="3597" y="3536"/>
                <a:ext cx="8" cy="5"/>
              </a:xfrm>
              <a:custGeom>
                <a:avLst/>
                <a:gdLst>
                  <a:gd name="T0" fmla="*/ 3 w 8"/>
                  <a:gd name="T1" fmla="*/ 0 h 5"/>
                  <a:gd name="T2" fmla="*/ 3 w 8"/>
                  <a:gd name="T3" fmla="*/ 3 h 5"/>
                  <a:gd name="T4" fmla="*/ 0 w 8"/>
                  <a:gd name="T5" fmla="*/ 3 h 5"/>
                  <a:gd name="T6" fmla="*/ 0 w 8"/>
                  <a:gd name="T7" fmla="*/ 5 h 5"/>
                  <a:gd name="T8" fmla="*/ 0 w 8"/>
                  <a:gd name="T9" fmla="*/ 5 h 5"/>
                  <a:gd name="T10" fmla="*/ 3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3 h 5"/>
                  <a:gd name="T22" fmla="*/ 8 w 8"/>
                  <a:gd name="T23" fmla="*/ 3 h 5"/>
                  <a:gd name="T24" fmla="*/ 8 w 8"/>
                  <a:gd name="T25" fmla="*/ 0 h 5"/>
                  <a:gd name="T26" fmla="*/ 5 w 8"/>
                  <a:gd name="T27" fmla="*/ 0 h 5"/>
                  <a:gd name="T28" fmla="*/ 3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39" name="Freeform 4677"/>
              <p:cNvSpPr>
                <a:spLocks/>
              </p:cNvSpPr>
              <p:nvPr/>
            </p:nvSpPr>
            <p:spPr bwMode="auto">
              <a:xfrm>
                <a:off x="3589" y="3544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40" name="Freeform 4678"/>
              <p:cNvSpPr>
                <a:spLocks/>
              </p:cNvSpPr>
              <p:nvPr/>
            </p:nvSpPr>
            <p:spPr bwMode="auto">
              <a:xfrm>
                <a:off x="3579" y="3552"/>
                <a:ext cx="8" cy="8"/>
              </a:xfrm>
              <a:custGeom>
                <a:avLst/>
                <a:gdLst>
                  <a:gd name="T0" fmla="*/ 2 w 8"/>
                  <a:gd name="T1" fmla="*/ 2 h 8"/>
                  <a:gd name="T2" fmla="*/ 2 w 8"/>
                  <a:gd name="T3" fmla="*/ 2 h 8"/>
                  <a:gd name="T4" fmla="*/ 0 w 8"/>
                  <a:gd name="T5" fmla="*/ 5 h 8"/>
                  <a:gd name="T6" fmla="*/ 0 w 8"/>
                  <a:gd name="T7" fmla="*/ 8 h 8"/>
                  <a:gd name="T8" fmla="*/ 0 w 8"/>
                  <a:gd name="T9" fmla="*/ 8 h 8"/>
                  <a:gd name="T10" fmla="*/ 2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5 w 8"/>
                  <a:gd name="T25" fmla="*/ 0 h 8"/>
                  <a:gd name="T26" fmla="*/ 2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2" y="2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41" name="Freeform 4679"/>
              <p:cNvSpPr>
                <a:spLocks/>
              </p:cNvSpPr>
              <p:nvPr/>
            </p:nvSpPr>
            <p:spPr bwMode="auto">
              <a:xfrm>
                <a:off x="3568" y="3562"/>
                <a:ext cx="8" cy="8"/>
              </a:xfrm>
              <a:custGeom>
                <a:avLst/>
                <a:gdLst>
                  <a:gd name="T0" fmla="*/ 3 w 8"/>
                  <a:gd name="T1" fmla="*/ 0 h 8"/>
                  <a:gd name="T2" fmla="*/ 3 w 8"/>
                  <a:gd name="T3" fmla="*/ 3 h 8"/>
                  <a:gd name="T4" fmla="*/ 0 w 8"/>
                  <a:gd name="T5" fmla="*/ 5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6 w 8"/>
                  <a:gd name="T13" fmla="*/ 8 h 8"/>
                  <a:gd name="T14" fmla="*/ 6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6 w 8"/>
                  <a:gd name="T27" fmla="*/ 0 h 8"/>
                  <a:gd name="T28" fmla="*/ 3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42" name="Freeform 4680"/>
              <p:cNvSpPr>
                <a:spLocks/>
              </p:cNvSpPr>
              <p:nvPr/>
            </p:nvSpPr>
            <p:spPr bwMode="auto">
              <a:xfrm>
                <a:off x="3555" y="3573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2 h 8"/>
                  <a:gd name="T4" fmla="*/ 3 w 11"/>
                  <a:gd name="T5" fmla="*/ 5 h 8"/>
                  <a:gd name="T6" fmla="*/ 0 w 11"/>
                  <a:gd name="T7" fmla="*/ 5 h 8"/>
                  <a:gd name="T8" fmla="*/ 0 w 11"/>
                  <a:gd name="T9" fmla="*/ 8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11 w 11"/>
                  <a:gd name="T17" fmla="*/ 8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2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2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43" name="Freeform 4681"/>
              <p:cNvSpPr>
                <a:spLocks/>
              </p:cNvSpPr>
              <p:nvPr/>
            </p:nvSpPr>
            <p:spPr bwMode="auto">
              <a:xfrm>
                <a:off x="3610" y="3536"/>
                <a:ext cx="8" cy="5"/>
              </a:xfrm>
              <a:custGeom>
                <a:avLst/>
                <a:gdLst>
                  <a:gd name="T0" fmla="*/ 3 w 8"/>
                  <a:gd name="T1" fmla="*/ 0 h 5"/>
                  <a:gd name="T2" fmla="*/ 0 w 8"/>
                  <a:gd name="T3" fmla="*/ 3 h 5"/>
                  <a:gd name="T4" fmla="*/ 0 w 8"/>
                  <a:gd name="T5" fmla="*/ 3 h 5"/>
                  <a:gd name="T6" fmla="*/ 0 w 8"/>
                  <a:gd name="T7" fmla="*/ 5 h 5"/>
                  <a:gd name="T8" fmla="*/ 0 w 8"/>
                  <a:gd name="T9" fmla="*/ 5 h 5"/>
                  <a:gd name="T10" fmla="*/ 3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3 h 5"/>
                  <a:gd name="T22" fmla="*/ 8 w 8"/>
                  <a:gd name="T23" fmla="*/ 3 h 5"/>
                  <a:gd name="T24" fmla="*/ 8 w 8"/>
                  <a:gd name="T25" fmla="*/ 0 h 5"/>
                  <a:gd name="T26" fmla="*/ 5 w 8"/>
                  <a:gd name="T27" fmla="*/ 0 h 5"/>
                  <a:gd name="T28" fmla="*/ 3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44" name="Freeform 4682"/>
              <p:cNvSpPr>
                <a:spLocks/>
              </p:cNvSpPr>
              <p:nvPr/>
            </p:nvSpPr>
            <p:spPr bwMode="auto">
              <a:xfrm>
                <a:off x="3602" y="3544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6 w 8"/>
                  <a:gd name="T13" fmla="*/ 8 h 8"/>
                  <a:gd name="T14" fmla="*/ 6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45" name="Freeform 4683"/>
              <p:cNvSpPr>
                <a:spLocks/>
              </p:cNvSpPr>
              <p:nvPr/>
            </p:nvSpPr>
            <p:spPr bwMode="auto">
              <a:xfrm>
                <a:off x="3592" y="3552"/>
                <a:ext cx="8" cy="8"/>
              </a:xfrm>
              <a:custGeom>
                <a:avLst/>
                <a:gdLst>
                  <a:gd name="T0" fmla="*/ 2 w 8"/>
                  <a:gd name="T1" fmla="*/ 2 h 8"/>
                  <a:gd name="T2" fmla="*/ 2 w 8"/>
                  <a:gd name="T3" fmla="*/ 5 h 8"/>
                  <a:gd name="T4" fmla="*/ 0 w 8"/>
                  <a:gd name="T5" fmla="*/ 5 h 8"/>
                  <a:gd name="T6" fmla="*/ 0 w 8"/>
                  <a:gd name="T7" fmla="*/ 8 h 8"/>
                  <a:gd name="T8" fmla="*/ 0 w 8"/>
                  <a:gd name="T9" fmla="*/ 8 h 8"/>
                  <a:gd name="T10" fmla="*/ 2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5 w 8"/>
                  <a:gd name="T25" fmla="*/ 0 h 8"/>
                  <a:gd name="T26" fmla="*/ 2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2" y="2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46" name="Freeform 4684"/>
              <p:cNvSpPr>
                <a:spLocks/>
              </p:cNvSpPr>
              <p:nvPr/>
            </p:nvSpPr>
            <p:spPr bwMode="auto">
              <a:xfrm>
                <a:off x="3581" y="3562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3 h 8"/>
                  <a:gd name="T4" fmla="*/ 0 w 11"/>
                  <a:gd name="T5" fmla="*/ 5 h 8"/>
                  <a:gd name="T6" fmla="*/ 0 w 11"/>
                  <a:gd name="T7" fmla="*/ 5 h 8"/>
                  <a:gd name="T8" fmla="*/ 0 w 11"/>
                  <a:gd name="T9" fmla="*/ 8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47" name="Freeform 4685"/>
              <p:cNvSpPr>
                <a:spLocks/>
              </p:cNvSpPr>
              <p:nvPr/>
            </p:nvSpPr>
            <p:spPr bwMode="auto">
              <a:xfrm>
                <a:off x="3571" y="3573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2 h 8"/>
                  <a:gd name="T4" fmla="*/ 0 w 10"/>
                  <a:gd name="T5" fmla="*/ 5 h 8"/>
                  <a:gd name="T6" fmla="*/ 0 w 10"/>
                  <a:gd name="T7" fmla="*/ 8 h 8"/>
                  <a:gd name="T8" fmla="*/ 0 w 10"/>
                  <a:gd name="T9" fmla="*/ 8 h 8"/>
                  <a:gd name="T10" fmla="*/ 3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8 h 8"/>
                  <a:gd name="T18" fmla="*/ 8 w 10"/>
                  <a:gd name="T19" fmla="*/ 5 h 8"/>
                  <a:gd name="T20" fmla="*/ 10 w 10"/>
                  <a:gd name="T21" fmla="*/ 2 h 8"/>
                  <a:gd name="T22" fmla="*/ 10 w 10"/>
                  <a:gd name="T23" fmla="*/ 2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48" name="Freeform 4686"/>
              <p:cNvSpPr>
                <a:spLocks/>
              </p:cNvSpPr>
              <p:nvPr/>
            </p:nvSpPr>
            <p:spPr bwMode="auto">
              <a:xfrm>
                <a:off x="3623" y="3536"/>
                <a:ext cx="8" cy="5"/>
              </a:xfrm>
              <a:custGeom>
                <a:avLst/>
                <a:gdLst>
                  <a:gd name="T0" fmla="*/ 3 w 8"/>
                  <a:gd name="T1" fmla="*/ 0 h 5"/>
                  <a:gd name="T2" fmla="*/ 0 w 8"/>
                  <a:gd name="T3" fmla="*/ 3 h 5"/>
                  <a:gd name="T4" fmla="*/ 0 w 8"/>
                  <a:gd name="T5" fmla="*/ 3 h 5"/>
                  <a:gd name="T6" fmla="*/ 0 w 8"/>
                  <a:gd name="T7" fmla="*/ 5 h 5"/>
                  <a:gd name="T8" fmla="*/ 0 w 8"/>
                  <a:gd name="T9" fmla="*/ 5 h 5"/>
                  <a:gd name="T10" fmla="*/ 3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3 h 5"/>
                  <a:gd name="T22" fmla="*/ 8 w 8"/>
                  <a:gd name="T23" fmla="*/ 3 h 5"/>
                  <a:gd name="T24" fmla="*/ 8 w 8"/>
                  <a:gd name="T25" fmla="*/ 0 h 5"/>
                  <a:gd name="T26" fmla="*/ 5 w 8"/>
                  <a:gd name="T27" fmla="*/ 0 h 5"/>
                  <a:gd name="T28" fmla="*/ 3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49" name="Freeform 4687"/>
              <p:cNvSpPr>
                <a:spLocks/>
              </p:cNvSpPr>
              <p:nvPr/>
            </p:nvSpPr>
            <p:spPr bwMode="auto">
              <a:xfrm>
                <a:off x="3615" y="3544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6 w 8"/>
                  <a:gd name="T13" fmla="*/ 8 h 8"/>
                  <a:gd name="T14" fmla="*/ 8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50" name="Freeform 4688"/>
              <p:cNvSpPr>
                <a:spLocks/>
              </p:cNvSpPr>
              <p:nvPr/>
            </p:nvSpPr>
            <p:spPr bwMode="auto">
              <a:xfrm>
                <a:off x="3605" y="3552"/>
                <a:ext cx="10" cy="8"/>
              </a:xfrm>
              <a:custGeom>
                <a:avLst/>
                <a:gdLst>
                  <a:gd name="T0" fmla="*/ 3 w 10"/>
                  <a:gd name="T1" fmla="*/ 2 h 8"/>
                  <a:gd name="T2" fmla="*/ 3 w 10"/>
                  <a:gd name="T3" fmla="*/ 5 h 8"/>
                  <a:gd name="T4" fmla="*/ 0 w 10"/>
                  <a:gd name="T5" fmla="*/ 5 h 8"/>
                  <a:gd name="T6" fmla="*/ 0 w 10"/>
                  <a:gd name="T7" fmla="*/ 8 h 8"/>
                  <a:gd name="T8" fmla="*/ 0 w 10"/>
                  <a:gd name="T9" fmla="*/ 8 h 8"/>
                  <a:gd name="T10" fmla="*/ 3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10 w 10"/>
                  <a:gd name="T17" fmla="*/ 8 h 8"/>
                  <a:gd name="T18" fmla="*/ 10 w 10"/>
                  <a:gd name="T19" fmla="*/ 5 h 8"/>
                  <a:gd name="T20" fmla="*/ 10 w 10"/>
                  <a:gd name="T21" fmla="*/ 2 h 8"/>
                  <a:gd name="T22" fmla="*/ 10 w 10"/>
                  <a:gd name="T23" fmla="*/ 2 h 8"/>
                  <a:gd name="T24" fmla="*/ 8 w 10"/>
                  <a:gd name="T25" fmla="*/ 0 h 8"/>
                  <a:gd name="T26" fmla="*/ 3 w 10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2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51" name="Freeform 4689"/>
              <p:cNvSpPr>
                <a:spLocks/>
              </p:cNvSpPr>
              <p:nvPr/>
            </p:nvSpPr>
            <p:spPr bwMode="auto">
              <a:xfrm>
                <a:off x="3594" y="3562"/>
                <a:ext cx="11" cy="8"/>
              </a:xfrm>
              <a:custGeom>
                <a:avLst/>
                <a:gdLst>
                  <a:gd name="T0" fmla="*/ 3 w 11"/>
                  <a:gd name="T1" fmla="*/ 3 h 8"/>
                  <a:gd name="T2" fmla="*/ 3 w 11"/>
                  <a:gd name="T3" fmla="*/ 3 h 8"/>
                  <a:gd name="T4" fmla="*/ 3 w 11"/>
                  <a:gd name="T5" fmla="*/ 5 h 8"/>
                  <a:gd name="T6" fmla="*/ 3 w 11"/>
                  <a:gd name="T7" fmla="*/ 8 h 8"/>
                  <a:gd name="T8" fmla="*/ 0 w 11"/>
                  <a:gd name="T9" fmla="*/ 8 h 8"/>
                  <a:gd name="T10" fmla="*/ 8 w 11"/>
                  <a:gd name="T11" fmla="*/ 8 h 8"/>
                  <a:gd name="T12" fmla="*/ 11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3 h 8"/>
                  <a:gd name="T20" fmla="*/ 11 w 11"/>
                  <a:gd name="T21" fmla="*/ 3 h 8"/>
                  <a:gd name="T22" fmla="*/ 11 w 11"/>
                  <a:gd name="T23" fmla="*/ 0 h 8"/>
                  <a:gd name="T24" fmla="*/ 8 w 11"/>
                  <a:gd name="T25" fmla="*/ 0 h 8"/>
                  <a:gd name="T26" fmla="*/ 3 w 11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3"/>
                    </a:moveTo>
                    <a:lnTo>
                      <a:pt x="3" y="3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52" name="Freeform 4690"/>
              <p:cNvSpPr>
                <a:spLocks/>
              </p:cNvSpPr>
              <p:nvPr/>
            </p:nvSpPr>
            <p:spPr bwMode="auto">
              <a:xfrm>
                <a:off x="3584" y="3573"/>
                <a:ext cx="10" cy="10"/>
              </a:xfrm>
              <a:custGeom>
                <a:avLst/>
                <a:gdLst>
                  <a:gd name="T0" fmla="*/ 3 w 10"/>
                  <a:gd name="T1" fmla="*/ 2 h 10"/>
                  <a:gd name="T2" fmla="*/ 3 w 10"/>
                  <a:gd name="T3" fmla="*/ 2 h 10"/>
                  <a:gd name="T4" fmla="*/ 3 w 10"/>
                  <a:gd name="T5" fmla="*/ 5 h 10"/>
                  <a:gd name="T6" fmla="*/ 0 w 10"/>
                  <a:gd name="T7" fmla="*/ 8 h 10"/>
                  <a:gd name="T8" fmla="*/ 0 w 10"/>
                  <a:gd name="T9" fmla="*/ 8 h 10"/>
                  <a:gd name="T10" fmla="*/ 5 w 10"/>
                  <a:gd name="T11" fmla="*/ 10 h 10"/>
                  <a:gd name="T12" fmla="*/ 8 w 10"/>
                  <a:gd name="T13" fmla="*/ 10 h 10"/>
                  <a:gd name="T14" fmla="*/ 10 w 10"/>
                  <a:gd name="T15" fmla="*/ 10 h 10"/>
                  <a:gd name="T16" fmla="*/ 10 w 10"/>
                  <a:gd name="T17" fmla="*/ 8 h 10"/>
                  <a:gd name="T18" fmla="*/ 10 w 10"/>
                  <a:gd name="T19" fmla="*/ 5 h 10"/>
                  <a:gd name="T20" fmla="*/ 10 w 10"/>
                  <a:gd name="T21" fmla="*/ 2 h 10"/>
                  <a:gd name="T22" fmla="*/ 10 w 10"/>
                  <a:gd name="T23" fmla="*/ 2 h 10"/>
                  <a:gd name="T24" fmla="*/ 10 w 10"/>
                  <a:gd name="T25" fmla="*/ 0 h 10"/>
                  <a:gd name="T26" fmla="*/ 8 w 10"/>
                  <a:gd name="T27" fmla="*/ 0 h 10"/>
                  <a:gd name="T28" fmla="*/ 3 w 10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0"/>
                  <a:gd name="T47" fmla="*/ 10 w 10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0">
                    <a:moveTo>
                      <a:pt x="3" y="2"/>
                    </a:moveTo>
                    <a:lnTo>
                      <a:pt x="3" y="2"/>
                    </a:lnTo>
                    <a:lnTo>
                      <a:pt x="3" y="5"/>
                    </a:lnTo>
                    <a:lnTo>
                      <a:pt x="0" y="8"/>
                    </a:lnTo>
                    <a:lnTo>
                      <a:pt x="5" y="10"/>
                    </a:lnTo>
                    <a:lnTo>
                      <a:pt x="8" y="10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53" name="Freeform 4691"/>
              <p:cNvSpPr>
                <a:spLocks/>
              </p:cNvSpPr>
              <p:nvPr/>
            </p:nvSpPr>
            <p:spPr bwMode="auto">
              <a:xfrm>
                <a:off x="3636" y="3536"/>
                <a:ext cx="11" cy="5"/>
              </a:xfrm>
              <a:custGeom>
                <a:avLst/>
                <a:gdLst>
                  <a:gd name="T0" fmla="*/ 3 w 11"/>
                  <a:gd name="T1" fmla="*/ 0 h 5"/>
                  <a:gd name="T2" fmla="*/ 0 w 11"/>
                  <a:gd name="T3" fmla="*/ 3 h 5"/>
                  <a:gd name="T4" fmla="*/ 0 w 11"/>
                  <a:gd name="T5" fmla="*/ 3 h 5"/>
                  <a:gd name="T6" fmla="*/ 0 w 11"/>
                  <a:gd name="T7" fmla="*/ 5 h 5"/>
                  <a:gd name="T8" fmla="*/ 0 w 11"/>
                  <a:gd name="T9" fmla="*/ 5 h 5"/>
                  <a:gd name="T10" fmla="*/ 3 w 11"/>
                  <a:gd name="T11" fmla="*/ 5 h 5"/>
                  <a:gd name="T12" fmla="*/ 6 w 11"/>
                  <a:gd name="T13" fmla="*/ 5 h 5"/>
                  <a:gd name="T14" fmla="*/ 8 w 11"/>
                  <a:gd name="T15" fmla="*/ 5 h 5"/>
                  <a:gd name="T16" fmla="*/ 11 w 11"/>
                  <a:gd name="T17" fmla="*/ 5 h 5"/>
                  <a:gd name="T18" fmla="*/ 11 w 11"/>
                  <a:gd name="T19" fmla="*/ 5 h 5"/>
                  <a:gd name="T20" fmla="*/ 8 w 11"/>
                  <a:gd name="T21" fmla="*/ 3 h 5"/>
                  <a:gd name="T22" fmla="*/ 8 w 11"/>
                  <a:gd name="T23" fmla="*/ 3 h 5"/>
                  <a:gd name="T24" fmla="*/ 8 w 11"/>
                  <a:gd name="T25" fmla="*/ 0 h 5"/>
                  <a:gd name="T26" fmla="*/ 6 w 11"/>
                  <a:gd name="T27" fmla="*/ 0 h 5"/>
                  <a:gd name="T28" fmla="*/ 3 w 11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5"/>
                  <a:gd name="T47" fmla="*/ 11 w 11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5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6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54" name="Freeform 4692"/>
              <p:cNvSpPr>
                <a:spLocks/>
              </p:cNvSpPr>
              <p:nvPr/>
            </p:nvSpPr>
            <p:spPr bwMode="auto">
              <a:xfrm>
                <a:off x="3628" y="3544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8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6 w 11"/>
                  <a:gd name="T27" fmla="*/ 0 h 8"/>
                  <a:gd name="T28" fmla="*/ 3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55" name="Freeform 4693"/>
              <p:cNvSpPr>
                <a:spLocks/>
              </p:cNvSpPr>
              <p:nvPr/>
            </p:nvSpPr>
            <p:spPr bwMode="auto">
              <a:xfrm>
                <a:off x="3621" y="3554"/>
                <a:ext cx="7" cy="6"/>
              </a:xfrm>
              <a:custGeom>
                <a:avLst/>
                <a:gdLst>
                  <a:gd name="T0" fmla="*/ 0 w 7"/>
                  <a:gd name="T1" fmla="*/ 0 h 6"/>
                  <a:gd name="T2" fmla="*/ 0 w 7"/>
                  <a:gd name="T3" fmla="*/ 3 h 6"/>
                  <a:gd name="T4" fmla="*/ 0 w 7"/>
                  <a:gd name="T5" fmla="*/ 3 h 6"/>
                  <a:gd name="T6" fmla="*/ 0 w 7"/>
                  <a:gd name="T7" fmla="*/ 6 h 6"/>
                  <a:gd name="T8" fmla="*/ 0 w 7"/>
                  <a:gd name="T9" fmla="*/ 6 h 6"/>
                  <a:gd name="T10" fmla="*/ 2 w 7"/>
                  <a:gd name="T11" fmla="*/ 6 h 6"/>
                  <a:gd name="T12" fmla="*/ 5 w 7"/>
                  <a:gd name="T13" fmla="*/ 6 h 6"/>
                  <a:gd name="T14" fmla="*/ 7 w 7"/>
                  <a:gd name="T15" fmla="*/ 6 h 6"/>
                  <a:gd name="T16" fmla="*/ 7 w 7"/>
                  <a:gd name="T17" fmla="*/ 6 h 6"/>
                  <a:gd name="T18" fmla="*/ 7 w 7"/>
                  <a:gd name="T19" fmla="*/ 6 h 6"/>
                  <a:gd name="T20" fmla="*/ 7 w 7"/>
                  <a:gd name="T21" fmla="*/ 3 h 6"/>
                  <a:gd name="T22" fmla="*/ 7 w 7"/>
                  <a:gd name="T23" fmla="*/ 0 h 6"/>
                  <a:gd name="T24" fmla="*/ 7 w 7"/>
                  <a:gd name="T25" fmla="*/ 0 h 6"/>
                  <a:gd name="T26" fmla="*/ 0 w 7"/>
                  <a:gd name="T27" fmla="*/ 0 h 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6"/>
                  <a:gd name="T44" fmla="*/ 7 w 7"/>
                  <a:gd name="T45" fmla="*/ 6 h 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6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5" y="6"/>
                    </a:lnTo>
                    <a:lnTo>
                      <a:pt x="7" y="6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56" name="Freeform 4694"/>
              <p:cNvSpPr>
                <a:spLocks/>
              </p:cNvSpPr>
              <p:nvPr/>
            </p:nvSpPr>
            <p:spPr bwMode="auto">
              <a:xfrm>
                <a:off x="3610" y="3562"/>
                <a:ext cx="11" cy="8"/>
              </a:xfrm>
              <a:custGeom>
                <a:avLst/>
                <a:gdLst>
                  <a:gd name="T0" fmla="*/ 3 w 11"/>
                  <a:gd name="T1" fmla="*/ 3 h 8"/>
                  <a:gd name="T2" fmla="*/ 3 w 11"/>
                  <a:gd name="T3" fmla="*/ 3 h 8"/>
                  <a:gd name="T4" fmla="*/ 0 w 11"/>
                  <a:gd name="T5" fmla="*/ 5 h 8"/>
                  <a:gd name="T6" fmla="*/ 0 w 11"/>
                  <a:gd name="T7" fmla="*/ 8 h 8"/>
                  <a:gd name="T8" fmla="*/ 0 w 11"/>
                  <a:gd name="T9" fmla="*/ 8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11 w 11"/>
                  <a:gd name="T17" fmla="*/ 8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8 w 11"/>
                  <a:gd name="T27" fmla="*/ 0 h 8"/>
                  <a:gd name="T28" fmla="*/ 3 w 11"/>
                  <a:gd name="T29" fmla="*/ 3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57" name="Freeform 4695"/>
              <p:cNvSpPr>
                <a:spLocks/>
              </p:cNvSpPr>
              <p:nvPr/>
            </p:nvSpPr>
            <p:spPr bwMode="auto">
              <a:xfrm>
                <a:off x="3600" y="3573"/>
                <a:ext cx="10" cy="10"/>
              </a:xfrm>
              <a:custGeom>
                <a:avLst/>
                <a:gdLst>
                  <a:gd name="T0" fmla="*/ 2 w 10"/>
                  <a:gd name="T1" fmla="*/ 2 h 10"/>
                  <a:gd name="T2" fmla="*/ 2 w 10"/>
                  <a:gd name="T3" fmla="*/ 5 h 10"/>
                  <a:gd name="T4" fmla="*/ 0 w 10"/>
                  <a:gd name="T5" fmla="*/ 5 h 10"/>
                  <a:gd name="T6" fmla="*/ 0 w 10"/>
                  <a:gd name="T7" fmla="*/ 8 h 10"/>
                  <a:gd name="T8" fmla="*/ 0 w 10"/>
                  <a:gd name="T9" fmla="*/ 8 h 10"/>
                  <a:gd name="T10" fmla="*/ 5 w 10"/>
                  <a:gd name="T11" fmla="*/ 10 h 10"/>
                  <a:gd name="T12" fmla="*/ 8 w 10"/>
                  <a:gd name="T13" fmla="*/ 10 h 10"/>
                  <a:gd name="T14" fmla="*/ 10 w 10"/>
                  <a:gd name="T15" fmla="*/ 10 h 10"/>
                  <a:gd name="T16" fmla="*/ 10 w 10"/>
                  <a:gd name="T17" fmla="*/ 8 h 10"/>
                  <a:gd name="T18" fmla="*/ 10 w 10"/>
                  <a:gd name="T19" fmla="*/ 8 h 10"/>
                  <a:gd name="T20" fmla="*/ 10 w 10"/>
                  <a:gd name="T21" fmla="*/ 5 h 10"/>
                  <a:gd name="T22" fmla="*/ 10 w 10"/>
                  <a:gd name="T23" fmla="*/ 2 h 10"/>
                  <a:gd name="T24" fmla="*/ 10 w 10"/>
                  <a:gd name="T25" fmla="*/ 2 h 10"/>
                  <a:gd name="T26" fmla="*/ 8 w 10"/>
                  <a:gd name="T27" fmla="*/ 0 h 10"/>
                  <a:gd name="T28" fmla="*/ 2 w 10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0"/>
                  <a:gd name="T47" fmla="*/ 10 w 10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0">
                    <a:moveTo>
                      <a:pt x="2" y="2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5" y="10"/>
                    </a:lnTo>
                    <a:lnTo>
                      <a:pt x="8" y="10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58" name="Freeform 4696"/>
              <p:cNvSpPr>
                <a:spLocks/>
              </p:cNvSpPr>
              <p:nvPr/>
            </p:nvSpPr>
            <p:spPr bwMode="auto">
              <a:xfrm>
                <a:off x="3649" y="3536"/>
                <a:ext cx="11" cy="5"/>
              </a:xfrm>
              <a:custGeom>
                <a:avLst/>
                <a:gdLst>
                  <a:gd name="T0" fmla="*/ 3 w 11"/>
                  <a:gd name="T1" fmla="*/ 0 h 5"/>
                  <a:gd name="T2" fmla="*/ 3 w 11"/>
                  <a:gd name="T3" fmla="*/ 3 h 5"/>
                  <a:gd name="T4" fmla="*/ 3 w 11"/>
                  <a:gd name="T5" fmla="*/ 3 h 5"/>
                  <a:gd name="T6" fmla="*/ 0 w 11"/>
                  <a:gd name="T7" fmla="*/ 5 h 5"/>
                  <a:gd name="T8" fmla="*/ 0 w 11"/>
                  <a:gd name="T9" fmla="*/ 5 h 5"/>
                  <a:gd name="T10" fmla="*/ 8 w 11"/>
                  <a:gd name="T11" fmla="*/ 5 h 5"/>
                  <a:gd name="T12" fmla="*/ 11 w 11"/>
                  <a:gd name="T13" fmla="*/ 5 h 5"/>
                  <a:gd name="T14" fmla="*/ 11 w 11"/>
                  <a:gd name="T15" fmla="*/ 5 h 5"/>
                  <a:gd name="T16" fmla="*/ 11 w 11"/>
                  <a:gd name="T17" fmla="*/ 5 h 5"/>
                  <a:gd name="T18" fmla="*/ 11 w 11"/>
                  <a:gd name="T19" fmla="*/ 3 h 5"/>
                  <a:gd name="T20" fmla="*/ 11 w 11"/>
                  <a:gd name="T21" fmla="*/ 0 h 5"/>
                  <a:gd name="T22" fmla="*/ 8 w 11"/>
                  <a:gd name="T23" fmla="*/ 0 h 5"/>
                  <a:gd name="T24" fmla="*/ 6 w 11"/>
                  <a:gd name="T25" fmla="*/ 0 h 5"/>
                  <a:gd name="T26" fmla="*/ 3 w 11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5"/>
                  <a:gd name="T44" fmla="*/ 11 w 11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5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59" name="Freeform 4697"/>
              <p:cNvSpPr>
                <a:spLocks/>
              </p:cNvSpPr>
              <p:nvPr/>
            </p:nvSpPr>
            <p:spPr bwMode="auto">
              <a:xfrm>
                <a:off x="3644" y="3544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60" name="Freeform 4698"/>
              <p:cNvSpPr>
                <a:spLocks/>
              </p:cNvSpPr>
              <p:nvPr/>
            </p:nvSpPr>
            <p:spPr bwMode="auto">
              <a:xfrm>
                <a:off x="3634" y="3554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5 w 10"/>
                  <a:gd name="T11" fmla="*/ 6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0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5" y="6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61" name="Freeform 4699"/>
              <p:cNvSpPr>
                <a:spLocks/>
              </p:cNvSpPr>
              <p:nvPr/>
            </p:nvSpPr>
            <p:spPr bwMode="auto">
              <a:xfrm>
                <a:off x="3626" y="3562"/>
                <a:ext cx="10" cy="11"/>
              </a:xfrm>
              <a:custGeom>
                <a:avLst/>
                <a:gdLst>
                  <a:gd name="T0" fmla="*/ 2 w 10"/>
                  <a:gd name="T1" fmla="*/ 3 h 11"/>
                  <a:gd name="T2" fmla="*/ 0 w 10"/>
                  <a:gd name="T3" fmla="*/ 5 h 11"/>
                  <a:gd name="T4" fmla="*/ 0 w 10"/>
                  <a:gd name="T5" fmla="*/ 5 h 11"/>
                  <a:gd name="T6" fmla="*/ 0 w 10"/>
                  <a:gd name="T7" fmla="*/ 8 h 11"/>
                  <a:gd name="T8" fmla="*/ 0 w 10"/>
                  <a:gd name="T9" fmla="*/ 8 h 11"/>
                  <a:gd name="T10" fmla="*/ 2 w 10"/>
                  <a:gd name="T11" fmla="*/ 11 h 11"/>
                  <a:gd name="T12" fmla="*/ 5 w 10"/>
                  <a:gd name="T13" fmla="*/ 11 h 11"/>
                  <a:gd name="T14" fmla="*/ 8 w 10"/>
                  <a:gd name="T15" fmla="*/ 11 h 11"/>
                  <a:gd name="T16" fmla="*/ 10 w 10"/>
                  <a:gd name="T17" fmla="*/ 8 h 11"/>
                  <a:gd name="T18" fmla="*/ 10 w 10"/>
                  <a:gd name="T19" fmla="*/ 5 h 11"/>
                  <a:gd name="T20" fmla="*/ 10 w 10"/>
                  <a:gd name="T21" fmla="*/ 3 h 11"/>
                  <a:gd name="T22" fmla="*/ 10 w 10"/>
                  <a:gd name="T23" fmla="*/ 3 h 11"/>
                  <a:gd name="T24" fmla="*/ 8 w 10"/>
                  <a:gd name="T25" fmla="*/ 3 h 11"/>
                  <a:gd name="T26" fmla="*/ 5 w 10"/>
                  <a:gd name="T27" fmla="*/ 0 h 11"/>
                  <a:gd name="T28" fmla="*/ 2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2" y="3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2" y="11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62" name="Freeform 4700"/>
              <p:cNvSpPr>
                <a:spLocks/>
              </p:cNvSpPr>
              <p:nvPr/>
            </p:nvSpPr>
            <p:spPr bwMode="auto">
              <a:xfrm>
                <a:off x="3615" y="3573"/>
                <a:ext cx="11" cy="10"/>
              </a:xfrm>
              <a:custGeom>
                <a:avLst/>
                <a:gdLst>
                  <a:gd name="T0" fmla="*/ 3 w 11"/>
                  <a:gd name="T1" fmla="*/ 2 h 10"/>
                  <a:gd name="T2" fmla="*/ 3 w 11"/>
                  <a:gd name="T3" fmla="*/ 5 h 10"/>
                  <a:gd name="T4" fmla="*/ 0 w 11"/>
                  <a:gd name="T5" fmla="*/ 5 h 10"/>
                  <a:gd name="T6" fmla="*/ 0 w 11"/>
                  <a:gd name="T7" fmla="*/ 8 h 10"/>
                  <a:gd name="T8" fmla="*/ 0 w 11"/>
                  <a:gd name="T9" fmla="*/ 8 h 10"/>
                  <a:gd name="T10" fmla="*/ 6 w 11"/>
                  <a:gd name="T11" fmla="*/ 10 h 10"/>
                  <a:gd name="T12" fmla="*/ 8 w 11"/>
                  <a:gd name="T13" fmla="*/ 10 h 10"/>
                  <a:gd name="T14" fmla="*/ 11 w 11"/>
                  <a:gd name="T15" fmla="*/ 10 h 10"/>
                  <a:gd name="T16" fmla="*/ 11 w 11"/>
                  <a:gd name="T17" fmla="*/ 10 h 10"/>
                  <a:gd name="T18" fmla="*/ 11 w 11"/>
                  <a:gd name="T19" fmla="*/ 8 h 10"/>
                  <a:gd name="T20" fmla="*/ 11 w 11"/>
                  <a:gd name="T21" fmla="*/ 5 h 10"/>
                  <a:gd name="T22" fmla="*/ 11 w 11"/>
                  <a:gd name="T23" fmla="*/ 2 h 10"/>
                  <a:gd name="T24" fmla="*/ 11 w 11"/>
                  <a:gd name="T25" fmla="*/ 2 h 10"/>
                  <a:gd name="T26" fmla="*/ 8 w 11"/>
                  <a:gd name="T27" fmla="*/ 0 h 10"/>
                  <a:gd name="T28" fmla="*/ 3 w 11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0"/>
                  <a:gd name="T47" fmla="*/ 11 w 11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0">
                    <a:moveTo>
                      <a:pt x="3" y="2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63" name="Freeform 4701"/>
              <p:cNvSpPr>
                <a:spLocks/>
              </p:cNvSpPr>
              <p:nvPr/>
            </p:nvSpPr>
            <p:spPr bwMode="auto">
              <a:xfrm>
                <a:off x="3665" y="3536"/>
                <a:ext cx="11" cy="5"/>
              </a:xfrm>
              <a:custGeom>
                <a:avLst/>
                <a:gdLst>
                  <a:gd name="T0" fmla="*/ 0 w 11"/>
                  <a:gd name="T1" fmla="*/ 0 h 5"/>
                  <a:gd name="T2" fmla="*/ 0 w 11"/>
                  <a:gd name="T3" fmla="*/ 3 h 5"/>
                  <a:gd name="T4" fmla="*/ 0 w 11"/>
                  <a:gd name="T5" fmla="*/ 3 h 5"/>
                  <a:gd name="T6" fmla="*/ 0 w 11"/>
                  <a:gd name="T7" fmla="*/ 5 h 5"/>
                  <a:gd name="T8" fmla="*/ 0 w 11"/>
                  <a:gd name="T9" fmla="*/ 5 h 5"/>
                  <a:gd name="T10" fmla="*/ 3 w 11"/>
                  <a:gd name="T11" fmla="*/ 5 h 5"/>
                  <a:gd name="T12" fmla="*/ 5 w 11"/>
                  <a:gd name="T13" fmla="*/ 5 h 5"/>
                  <a:gd name="T14" fmla="*/ 8 w 11"/>
                  <a:gd name="T15" fmla="*/ 5 h 5"/>
                  <a:gd name="T16" fmla="*/ 11 w 11"/>
                  <a:gd name="T17" fmla="*/ 5 h 5"/>
                  <a:gd name="T18" fmla="*/ 11 w 11"/>
                  <a:gd name="T19" fmla="*/ 5 h 5"/>
                  <a:gd name="T20" fmla="*/ 8 w 11"/>
                  <a:gd name="T21" fmla="*/ 3 h 5"/>
                  <a:gd name="T22" fmla="*/ 8 w 11"/>
                  <a:gd name="T23" fmla="*/ 0 h 5"/>
                  <a:gd name="T24" fmla="*/ 8 w 11"/>
                  <a:gd name="T25" fmla="*/ 0 h 5"/>
                  <a:gd name="T26" fmla="*/ 0 w 11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5"/>
                  <a:gd name="T44" fmla="*/ 11 w 11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64" name="Freeform 4702"/>
              <p:cNvSpPr>
                <a:spLocks/>
              </p:cNvSpPr>
              <p:nvPr/>
            </p:nvSpPr>
            <p:spPr bwMode="auto">
              <a:xfrm>
                <a:off x="3657" y="3544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65" name="Freeform 4703"/>
              <p:cNvSpPr>
                <a:spLocks/>
              </p:cNvSpPr>
              <p:nvPr/>
            </p:nvSpPr>
            <p:spPr bwMode="auto">
              <a:xfrm>
                <a:off x="3649" y="3554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11 w 11"/>
                  <a:gd name="T21" fmla="*/ 3 h 8"/>
                  <a:gd name="T22" fmla="*/ 11 w 11"/>
                  <a:gd name="T23" fmla="*/ 0 h 8"/>
                  <a:gd name="T24" fmla="*/ 8 w 11"/>
                  <a:gd name="T25" fmla="*/ 0 h 8"/>
                  <a:gd name="T26" fmla="*/ 6 w 11"/>
                  <a:gd name="T27" fmla="*/ 0 h 8"/>
                  <a:gd name="T28" fmla="*/ 3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66" name="Freeform 4704"/>
              <p:cNvSpPr>
                <a:spLocks/>
              </p:cNvSpPr>
              <p:nvPr/>
            </p:nvSpPr>
            <p:spPr bwMode="auto">
              <a:xfrm>
                <a:off x="3642" y="3562"/>
                <a:ext cx="10" cy="11"/>
              </a:xfrm>
              <a:custGeom>
                <a:avLst/>
                <a:gdLst>
                  <a:gd name="T0" fmla="*/ 0 w 10"/>
                  <a:gd name="T1" fmla="*/ 3 h 11"/>
                  <a:gd name="T2" fmla="*/ 0 w 10"/>
                  <a:gd name="T3" fmla="*/ 5 h 11"/>
                  <a:gd name="T4" fmla="*/ 0 w 10"/>
                  <a:gd name="T5" fmla="*/ 5 h 11"/>
                  <a:gd name="T6" fmla="*/ 0 w 10"/>
                  <a:gd name="T7" fmla="*/ 8 h 11"/>
                  <a:gd name="T8" fmla="*/ 0 w 10"/>
                  <a:gd name="T9" fmla="*/ 8 h 11"/>
                  <a:gd name="T10" fmla="*/ 5 w 10"/>
                  <a:gd name="T11" fmla="*/ 11 h 11"/>
                  <a:gd name="T12" fmla="*/ 7 w 10"/>
                  <a:gd name="T13" fmla="*/ 11 h 11"/>
                  <a:gd name="T14" fmla="*/ 10 w 10"/>
                  <a:gd name="T15" fmla="*/ 11 h 11"/>
                  <a:gd name="T16" fmla="*/ 10 w 10"/>
                  <a:gd name="T17" fmla="*/ 8 h 11"/>
                  <a:gd name="T18" fmla="*/ 10 w 10"/>
                  <a:gd name="T19" fmla="*/ 8 h 11"/>
                  <a:gd name="T20" fmla="*/ 10 w 10"/>
                  <a:gd name="T21" fmla="*/ 5 h 11"/>
                  <a:gd name="T22" fmla="*/ 10 w 10"/>
                  <a:gd name="T23" fmla="*/ 3 h 11"/>
                  <a:gd name="T24" fmla="*/ 7 w 10"/>
                  <a:gd name="T25" fmla="*/ 3 h 11"/>
                  <a:gd name="T26" fmla="*/ 5 w 10"/>
                  <a:gd name="T27" fmla="*/ 0 h 11"/>
                  <a:gd name="T28" fmla="*/ 0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0" y="3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7" y="11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67" name="Freeform 4705"/>
              <p:cNvSpPr>
                <a:spLocks/>
              </p:cNvSpPr>
              <p:nvPr/>
            </p:nvSpPr>
            <p:spPr bwMode="auto">
              <a:xfrm>
                <a:off x="3634" y="3575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10 w 10"/>
                  <a:gd name="T17" fmla="*/ 8 h 8"/>
                  <a:gd name="T18" fmla="*/ 10 w 10"/>
                  <a:gd name="T19" fmla="*/ 6 h 8"/>
                  <a:gd name="T20" fmla="*/ 8 w 10"/>
                  <a:gd name="T21" fmla="*/ 3 h 8"/>
                  <a:gd name="T22" fmla="*/ 8 w 10"/>
                  <a:gd name="T23" fmla="*/ 3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68" name="Freeform 4706"/>
              <p:cNvSpPr>
                <a:spLocks/>
              </p:cNvSpPr>
              <p:nvPr/>
            </p:nvSpPr>
            <p:spPr bwMode="auto">
              <a:xfrm>
                <a:off x="3678" y="3536"/>
                <a:ext cx="11" cy="5"/>
              </a:xfrm>
              <a:custGeom>
                <a:avLst/>
                <a:gdLst>
                  <a:gd name="T0" fmla="*/ 3 w 11"/>
                  <a:gd name="T1" fmla="*/ 0 h 5"/>
                  <a:gd name="T2" fmla="*/ 3 w 11"/>
                  <a:gd name="T3" fmla="*/ 3 h 5"/>
                  <a:gd name="T4" fmla="*/ 0 w 11"/>
                  <a:gd name="T5" fmla="*/ 3 h 5"/>
                  <a:gd name="T6" fmla="*/ 0 w 11"/>
                  <a:gd name="T7" fmla="*/ 5 h 5"/>
                  <a:gd name="T8" fmla="*/ 3 w 11"/>
                  <a:gd name="T9" fmla="*/ 5 h 5"/>
                  <a:gd name="T10" fmla="*/ 5 w 11"/>
                  <a:gd name="T11" fmla="*/ 5 h 5"/>
                  <a:gd name="T12" fmla="*/ 8 w 11"/>
                  <a:gd name="T13" fmla="*/ 5 h 5"/>
                  <a:gd name="T14" fmla="*/ 11 w 11"/>
                  <a:gd name="T15" fmla="*/ 5 h 5"/>
                  <a:gd name="T16" fmla="*/ 11 w 11"/>
                  <a:gd name="T17" fmla="*/ 5 h 5"/>
                  <a:gd name="T18" fmla="*/ 11 w 11"/>
                  <a:gd name="T19" fmla="*/ 5 h 5"/>
                  <a:gd name="T20" fmla="*/ 11 w 11"/>
                  <a:gd name="T21" fmla="*/ 3 h 5"/>
                  <a:gd name="T22" fmla="*/ 11 w 11"/>
                  <a:gd name="T23" fmla="*/ 0 h 5"/>
                  <a:gd name="T24" fmla="*/ 8 w 11"/>
                  <a:gd name="T25" fmla="*/ 0 h 5"/>
                  <a:gd name="T26" fmla="*/ 5 w 11"/>
                  <a:gd name="T27" fmla="*/ 0 h 5"/>
                  <a:gd name="T28" fmla="*/ 3 w 11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5"/>
                  <a:gd name="T47" fmla="*/ 11 w 11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5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69" name="Freeform 4707"/>
              <p:cNvSpPr>
                <a:spLocks/>
              </p:cNvSpPr>
              <p:nvPr/>
            </p:nvSpPr>
            <p:spPr bwMode="auto">
              <a:xfrm>
                <a:off x="3673" y="3544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8 w 10"/>
                  <a:gd name="T21" fmla="*/ 3 h 8"/>
                  <a:gd name="T22" fmla="*/ 8 w 10"/>
                  <a:gd name="T23" fmla="*/ 3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70" name="Freeform 4708"/>
              <p:cNvSpPr>
                <a:spLocks/>
              </p:cNvSpPr>
              <p:nvPr/>
            </p:nvSpPr>
            <p:spPr bwMode="auto">
              <a:xfrm>
                <a:off x="3665" y="3554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11 w 11"/>
                  <a:gd name="T21" fmla="*/ 3 h 8"/>
                  <a:gd name="T22" fmla="*/ 11 w 11"/>
                  <a:gd name="T23" fmla="*/ 0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71" name="Freeform 4709"/>
              <p:cNvSpPr>
                <a:spLocks/>
              </p:cNvSpPr>
              <p:nvPr/>
            </p:nvSpPr>
            <p:spPr bwMode="auto">
              <a:xfrm>
                <a:off x="3657" y="3565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2 h 8"/>
                  <a:gd name="T4" fmla="*/ 0 w 11"/>
                  <a:gd name="T5" fmla="*/ 2 h 8"/>
                  <a:gd name="T6" fmla="*/ 0 w 11"/>
                  <a:gd name="T7" fmla="*/ 5 h 8"/>
                  <a:gd name="T8" fmla="*/ 0 w 11"/>
                  <a:gd name="T9" fmla="*/ 5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0 h 8"/>
                  <a:gd name="T24" fmla="*/ 11 w 11"/>
                  <a:gd name="T25" fmla="*/ 0 h 8"/>
                  <a:gd name="T26" fmla="*/ 6 w 11"/>
                  <a:gd name="T27" fmla="*/ 0 h 8"/>
                  <a:gd name="T28" fmla="*/ 3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72" name="Freeform 4710"/>
              <p:cNvSpPr>
                <a:spLocks/>
              </p:cNvSpPr>
              <p:nvPr/>
            </p:nvSpPr>
            <p:spPr bwMode="auto">
              <a:xfrm>
                <a:off x="3649" y="3575"/>
                <a:ext cx="11" cy="11"/>
              </a:xfrm>
              <a:custGeom>
                <a:avLst/>
                <a:gdLst>
                  <a:gd name="T0" fmla="*/ 0 w 11"/>
                  <a:gd name="T1" fmla="*/ 0 h 11"/>
                  <a:gd name="T2" fmla="*/ 0 w 11"/>
                  <a:gd name="T3" fmla="*/ 3 h 11"/>
                  <a:gd name="T4" fmla="*/ 0 w 11"/>
                  <a:gd name="T5" fmla="*/ 6 h 11"/>
                  <a:gd name="T6" fmla="*/ 0 w 11"/>
                  <a:gd name="T7" fmla="*/ 8 h 11"/>
                  <a:gd name="T8" fmla="*/ 0 w 11"/>
                  <a:gd name="T9" fmla="*/ 8 h 11"/>
                  <a:gd name="T10" fmla="*/ 6 w 11"/>
                  <a:gd name="T11" fmla="*/ 11 h 11"/>
                  <a:gd name="T12" fmla="*/ 8 w 11"/>
                  <a:gd name="T13" fmla="*/ 11 h 11"/>
                  <a:gd name="T14" fmla="*/ 11 w 11"/>
                  <a:gd name="T15" fmla="*/ 11 h 11"/>
                  <a:gd name="T16" fmla="*/ 11 w 11"/>
                  <a:gd name="T17" fmla="*/ 8 h 11"/>
                  <a:gd name="T18" fmla="*/ 11 w 11"/>
                  <a:gd name="T19" fmla="*/ 6 h 11"/>
                  <a:gd name="T20" fmla="*/ 11 w 11"/>
                  <a:gd name="T21" fmla="*/ 3 h 11"/>
                  <a:gd name="T22" fmla="*/ 11 w 11"/>
                  <a:gd name="T23" fmla="*/ 3 h 11"/>
                  <a:gd name="T24" fmla="*/ 11 w 11"/>
                  <a:gd name="T25" fmla="*/ 0 h 11"/>
                  <a:gd name="T26" fmla="*/ 6 w 11"/>
                  <a:gd name="T27" fmla="*/ 0 h 11"/>
                  <a:gd name="T28" fmla="*/ 0 w 11"/>
                  <a:gd name="T29" fmla="*/ 0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1"/>
                  <a:gd name="T47" fmla="*/ 11 w 11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1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6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73" name="Freeform 4711"/>
              <p:cNvSpPr>
                <a:spLocks/>
              </p:cNvSpPr>
              <p:nvPr/>
            </p:nvSpPr>
            <p:spPr bwMode="auto">
              <a:xfrm>
                <a:off x="3694" y="3536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0 w 10"/>
                  <a:gd name="T3" fmla="*/ 3 h 5"/>
                  <a:gd name="T4" fmla="*/ 0 w 10"/>
                  <a:gd name="T5" fmla="*/ 3 h 5"/>
                  <a:gd name="T6" fmla="*/ 0 w 10"/>
                  <a:gd name="T7" fmla="*/ 5 h 5"/>
                  <a:gd name="T8" fmla="*/ 0 w 10"/>
                  <a:gd name="T9" fmla="*/ 5 h 5"/>
                  <a:gd name="T10" fmla="*/ 8 w 10"/>
                  <a:gd name="T11" fmla="*/ 5 h 5"/>
                  <a:gd name="T12" fmla="*/ 10 w 10"/>
                  <a:gd name="T13" fmla="*/ 5 h 5"/>
                  <a:gd name="T14" fmla="*/ 10 w 10"/>
                  <a:gd name="T15" fmla="*/ 5 h 5"/>
                  <a:gd name="T16" fmla="*/ 10 w 10"/>
                  <a:gd name="T17" fmla="*/ 5 h 5"/>
                  <a:gd name="T18" fmla="*/ 10 w 10"/>
                  <a:gd name="T19" fmla="*/ 3 h 5"/>
                  <a:gd name="T20" fmla="*/ 8 w 10"/>
                  <a:gd name="T21" fmla="*/ 0 h 5"/>
                  <a:gd name="T22" fmla="*/ 8 w 10"/>
                  <a:gd name="T23" fmla="*/ 0 h 5"/>
                  <a:gd name="T24" fmla="*/ 0 w 10"/>
                  <a:gd name="T25" fmla="*/ 0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5"/>
                  <a:gd name="T41" fmla="*/ 10 w 10"/>
                  <a:gd name="T42" fmla="*/ 5 h 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74" name="Freeform 4712"/>
              <p:cNvSpPr>
                <a:spLocks/>
              </p:cNvSpPr>
              <p:nvPr/>
            </p:nvSpPr>
            <p:spPr bwMode="auto">
              <a:xfrm>
                <a:off x="3689" y="3544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8 w 10"/>
                  <a:gd name="T21" fmla="*/ 3 h 8"/>
                  <a:gd name="T22" fmla="*/ 8 w 10"/>
                  <a:gd name="T23" fmla="*/ 3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75" name="Freeform 4713"/>
              <p:cNvSpPr>
                <a:spLocks/>
              </p:cNvSpPr>
              <p:nvPr/>
            </p:nvSpPr>
            <p:spPr bwMode="auto">
              <a:xfrm>
                <a:off x="3681" y="3554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0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76" name="Freeform 4714"/>
              <p:cNvSpPr>
                <a:spLocks/>
              </p:cNvSpPr>
              <p:nvPr/>
            </p:nvSpPr>
            <p:spPr bwMode="auto">
              <a:xfrm>
                <a:off x="3676" y="3565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2 h 8"/>
                  <a:gd name="T4" fmla="*/ 0 w 10"/>
                  <a:gd name="T5" fmla="*/ 2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7 w 10"/>
                  <a:gd name="T13" fmla="*/ 8 h 8"/>
                  <a:gd name="T14" fmla="*/ 10 w 10"/>
                  <a:gd name="T15" fmla="*/ 8 h 8"/>
                  <a:gd name="T16" fmla="*/ 10 w 10"/>
                  <a:gd name="T17" fmla="*/ 8 h 8"/>
                  <a:gd name="T18" fmla="*/ 10 w 10"/>
                  <a:gd name="T19" fmla="*/ 5 h 8"/>
                  <a:gd name="T20" fmla="*/ 7 w 10"/>
                  <a:gd name="T21" fmla="*/ 2 h 8"/>
                  <a:gd name="T22" fmla="*/ 7 w 10"/>
                  <a:gd name="T23" fmla="*/ 0 h 8"/>
                  <a:gd name="T24" fmla="*/ 7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77" name="Freeform 4715"/>
              <p:cNvSpPr>
                <a:spLocks/>
              </p:cNvSpPr>
              <p:nvPr/>
            </p:nvSpPr>
            <p:spPr bwMode="auto">
              <a:xfrm>
                <a:off x="3668" y="3575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0 w 10"/>
                  <a:gd name="T3" fmla="*/ 3 h 11"/>
                  <a:gd name="T4" fmla="*/ 0 w 10"/>
                  <a:gd name="T5" fmla="*/ 6 h 11"/>
                  <a:gd name="T6" fmla="*/ 0 w 10"/>
                  <a:gd name="T7" fmla="*/ 8 h 11"/>
                  <a:gd name="T8" fmla="*/ 0 w 10"/>
                  <a:gd name="T9" fmla="*/ 8 h 11"/>
                  <a:gd name="T10" fmla="*/ 5 w 10"/>
                  <a:gd name="T11" fmla="*/ 11 h 11"/>
                  <a:gd name="T12" fmla="*/ 8 w 10"/>
                  <a:gd name="T13" fmla="*/ 11 h 11"/>
                  <a:gd name="T14" fmla="*/ 10 w 10"/>
                  <a:gd name="T15" fmla="*/ 11 h 11"/>
                  <a:gd name="T16" fmla="*/ 10 w 10"/>
                  <a:gd name="T17" fmla="*/ 8 h 11"/>
                  <a:gd name="T18" fmla="*/ 10 w 10"/>
                  <a:gd name="T19" fmla="*/ 6 h 11"/>
                  <a:gd name="T20" fmla="*/ 10 w 10"/>
                  <a:gd name="T21" fmla="*/ 3 h 11"/>
                  <a:gd name="T22" fmla="*/ 8 w 10"/>
                  <a:gd name="T23" fmla="*/ 3 h 11"/>
                  <a:gd name="T24" fmla="*/ 8 w 10"/>
                  <a:gd name="T25" fmla="*/ 0 h 11"/>
                  <a:gd name="T26" fmla="*/ 0 w 10"/>
                  <a:gd name="T27" fmla="*/ 0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11"/>
                  <a:gd name="T44" fmla="*/ 10 w 10"/>
                  <a:gd name="T45" fmla="*/ 11 h 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11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78" name="Freeform 4716"/>
              <p:cNvSpPr>
                <a:spLocks/>
              </p:cNvSpPr>
              <p:nvPr/>
            </p:nvSpPr>
            <p:spPr bwMode="auto">
              <a:xfrm>
                <a:off x="3710" y="3536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0 w 10"/>
                  <a:gd name="T3" fmla="*/ 3 h 5"/>
                  <a:gd name="T4" fmla="*/ 0 w 10"/>
                  <a:gd name="T5" fmla="*/ 3 h 5"/>
                  <a:gd name="T6" fmla="*/ 0 w 10"/>
                  <a:gd name="T7" fmla="*/ 5 h 5"/>
                  <a:gd name="T8" fmla="*/ 0 w 10"/>
                  <a:gd name="T9" fmla="*/ 5 h 5"/>
                  <a:gd name="T10" fmla="*/ 7 w 10"/>
                  <a:gd name="T11" fmla="*/ 5 h 5"/>
                  <a:gd name="T12" fmla="*/ 10 w 10"/>
                  <a:gd name="T13" fmla="*/ 5 h 5"/>
                  <a:gd name="T14" fmla="*/ 10 w 10"/>
                  <a:gd name="T15" fmla="*/ 5 h 5"/>
                  <a:gd name="T16" fmla="*/ 10 w 10"/>
                  <a:gd name="T17" fmla="*/ 5 h 5"/>
                  <a:gd name="T18" fmla="*/ 7 w 10"/>
                  <a:gd name="T19" fmla="*/ 3 h 5"/>
                  <a:gd name="T20" fmla="*/ 7 w 10"/>
                  <a:gd name="T21" fmla="*/ 0 h 5"/>
                  <a:gd name="T22" fmla="*/ 7 w 10"/>
                  <a:gd name="T23" fmla="*/ 0 h 5"/>
                  <a:gd name="T24" fmla="*/ 0 w 10"/>
                  <a:gd name="T25" fmla="*/ 0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5"/>
                  <a:gd name="T41" fmla="*/ 10 w 10"/>
                  <a:gd name="T42" fmla="*/ 5 h 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7" y="5"/>
                    </a:lnTo>
                    <a:lnTo>
                      <a:pt x="10" y="5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79" name="Freeform 4717"/>
              <p:cNvSpPr>
                <a:spLocks/>
              </p:cNvSpPr>
              <p:nvPr/>
            </p:nvSpPr>
            <p:spPr bwMode="auto">
              <a:xfrm>
                <a:off x="3704" y="3544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8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80" name="Freeform 4718"/>
              <p:cNvSpPr>
                <a:spLocks/>
              </p:cNvSpPr>
              <p:nvPr/>
            </p:nvSpPr>
            <p:spPr bwMode="auto">
              <a:xfrm>
                <a:off x="3699" y="3554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8 w 11"/>
                  <a:gd name="T21" fmla="*/ 3 h 8"/>
                  <a:gd name="T22" fmla="*/ 8 w 11"/>
                  <a:gd name="T23" fmla="*/ 0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81" name="Freeform 4719"/>
              <p:cNvSpPr>
                <a:spLocks/>
              </p:cNvSpPr>
              <p:nvPr/>
            </p:nvSpPr>
            <p:spPr bwMode="auto">
              <a:xfrm>
                <a:off x="3691" y="3565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2 h 8"/>
                  <a:gd name="T4" fmla="*/ 0 w 13"/>
                  <a:gd name="T5" fmla="*/ 2 h 8"/>
                  <a:gd name="T6" fmla="*/ 0 w 13"/>
                  <a:gd name="T7" fmla="*/ 5 h 8"/>
                  <a:gd name="T8" fmla="*/ 0 w 13"/>
                  <a:gd name="T9" fmla="*/ 8 h 8"/>
                  <a:gd name="T10" fmla="*/ 8 w 13"/>
                  <a:gd name="T11" fmla="*/ 8 h 8"/>
                  <a:gd name="T12" fmla="*/ 11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1 w 13"/>
                  <a:gd name="T19" fmla="*/ 2 h 8"/>
                  <a:gd name="T20" fmla="*/ 11 w 13"/>
                  <a:gd name="T21" fmla="*/ 2 h 8"/>
                  <a:gd name="T22" fmla="*/ 8 w 13"/>
                  <a:gd name="T23" fmla="*/ 0 h 8"/>
                  <a:gd name="T24" fmla="*/ 0 w 13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8"/>
                  <a:gd name="T41" fmla="*/ 13 w 13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82" name="Freeform 4720"/>
              <p:cNvSpPr>
                <a:spLocks/>
              </p:cNvSpPr>
              <p:nvPr/>
            </p:nvSpPr>
            <p:spPr bwMode="auto">
              <a:xfrm>
                <a:off x="3683" y="3575"/>
                <a:ext cx="14" cy="11"/>
              </a:xfrm>
              <a:custGeom>
                <a:avLst/>
                <a:gdLst>
                  <a:gd name="T0" fmla="*/ 3 w 14"/>
                  <a:gd name="T1" fmla="*/ 3 h 11"/>
                  <a:gd name="T2" fmla="*/ 3 w 14"/>
                  <a:gd name="T3" fmla="*/ 6 h 11"/>
                  <a:gd name="T4" fmla="*/ 0 w 14"/>
                  <a:gd name="T5" fmla="*/ 6 h 11"/>
                  <a:gd name="T6" fmla="*/ 0 w 14"/>
                  <a:gd name="T7" fmla="*/ 8 h 11"/>
                  <a:gd name="T8" fmla="*/ 3 w 14"/>
                  <a:gd name="T9" fmla="*/ 8 h 11"/>
                  <a:gd name="T10" fmla="*/ 8 w 14"/>
                  <a:gd name="T11" fmla="*/ 11 h 11"/>
                  <a:gd name="T12" fmla="*/ 11 w 14"/>
                  <a:gd name="T13" fmla="*/ 11 h 11"/>
                  <a:gd name="T14" fmla="*/ 14 w 14"/>
                  <a:gd name="T15" fmla="*/ 11 h 11"/>
                  <a:gd name="T16" fmla="*/ 14 w 14"/>
                  <a:gd name="T17" fmla="*/ 8 h 11"/>
                  <a:gd name="T18" fmla="*/ 14 w 14"/>
                  <a:gd name="T19" fmla="*/ 8 h 11"/>
                  <a:gd name="T20" fmla="*/ 14 w 14"/>
                  <a:gd name="T21" fmla="*/ 6 h 11"/>
                  <a:gd name="T22" fmla="*/ 11 w 14"/>
                  <a:gd name="T23" fmla="*/ 3 h 11"/>
                  <a:gd name="T24" fmla="*/ 11 w 14"/>
                  <a:gd name="T25" fmla="*/ 0 h 11"/>
                  <a:gd name="T26" fmla="*/ 8 w 14"/>
                  <a:gd name="T27" fmla="*/ 0 h 11"/>
                  <a:gd name="T28" fmla="*/ 3 w 14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4"/>
                  <a:gd name="T46" fmla="*/ 0 h 11"/>
                  <a:gd name="T47" fmla="*/ 14 w 14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4" h="11">
                    <a:moveTo>
                      <a:pt x="3" y="3"/>
                    </a:moveTo>
                    <a:lnTo>
                      <a:pt x="3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4" y="11"/>
                    </a:lnTo>
                    <a:lnTo>
                      <a:pt x="14" y="8"/>
                    </a:lnTo>
                    <a:lnTo>
                      <a:pt x="14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83" name="Freeform 4721"/>
              <p:cNvSpPr>
                <a:spLocks/>
              </p:cNvSpPr>
              <p:nvPr/>
            </p:nvSpPr>
            <p:spPr bwMode="auto">
              <a:xfrm>
                <a:off x="3725" y="3536"/>
                <a:ext cx="11" cy="5"/>
              </a:xfrm>
              <a:custGeom>
                <a:avLst/>
                <a:gdLst>
                  <a:gd name="T0" fmla="*/ 0 w 11"/>
                  <a:gd name="T1" fmla="*/ 0 h 5"/>
                  <a:gd name="T2" fmla="*/ 0 w 11"/>
                  <a:gd name="T3" fmla="*/ 3 h 5"/>
                  <a:gd name="T4" fmla="*/ 0 w 11"/>
                  <a:gd name="T5" fmla="*/ 3 h 5"/>
                  <a:gd name="T6" fmla="*/ 0 w 11"/>
                  <a:gd name="T7" fmla="*/ 5 h 5"/>
                  <a:gd name="T8" fmla="*/ 0 w 11"/>
                  <a:gd name="T9" fmla="*/ 5 h 5"/>
                  <a:gd name="T10" fmla="*/ 8 w 11"/>
                  <a:gd name="T11" fmla="*/ 5 h 5"/>
                  <a:gd name="T12" fmla="*/ 11 w 11"/>
                  <a:gd name="T13" fmla="*/ 5 h 5"/>
                  <a:gd name="T14" fmla="*/ 11 w 11"/>
                  <a:gd name="T15" fmla="*/ 5 h 5"/>
                  <a:gd name="T16" fmla="*/ 11 w 11"/>
                  <a:gd name="T17" fmla="*/ 3 h 5"/>
                  <a:gd name="T18" fmla="*/ 8 w 11"/>
                  <a:gd name="T19" fmla="*/ 0 h 5"/>
                  <a:gd name="T20" fmla="*/ 8 w 11"/>
                  <a:gd name="T21" fmla="*/ 0 h 5"/>
                  <a:gd name="T22" fmla="*/ 0 w 11"/>
                  <a:gd name="T23" fmla="*/ 0 h 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1"/>
                  <a:gd name="T37" fmla="*/ 0 h 5"/>
                  <a:gd name="T38" fmla="*/ 11 w 11"/>
                  <a:gd name="T39" fmla="*/ 5 h 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1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84" name="Freeform 4722"/>
              <p:cNvSpPr>
                <a:spLocks/>
              </p:cNvSpPr>
              <p:nvPr/>
            </p:nvSpPr>
            <p:spPr bwMode="auto">
              <a:xfrm>
                <a:off x="3720" y="3544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3 h 8"/>
                  <a:gd name="T6" fmla="*/ 0 w 13"/>
                  <a:gd name="T7" fmla="*/ 5 h 8"/>
                  <a:gd name="T8" fmla="*/ 3 w 13"/>
                  <a:gd name="T9" fmla="*/ 5 h 8"/>
                  <a:gd name="T10" fmla="*/ 8 w 13"/>
                  <a:gd name="T11" fmla="*/ 8 h 8"/>
                  <a:gd name="T12" fmla="*/ 11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3 w 13"/>
                  <a:gd name="T19" fmla="*/ 5 h 8"/>
                  <a:gd name="T20" fmla="*/ 11 w 13"/>
                  <a:gd name="T21" fmla="*/ 3 h 8"/>
                  <a:gd name="T22" fmla="*/ 11 w 13"/>
                  <a:gd name="T23" fmla="*/ 3 h 8"/>
                  <a:gd name="T24" fmla="*/ 8 w 13"/>
                  <a:gd name="T25" fmla="*/ 0 h 8"/>
                  <a:gd name="T26" fmla="*/ 0 w 13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8"/>
                  <a:gd name="T44" fmla="*/ 13 w 13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85" name="Freeform 4723"/>
              <p:cNvSpPr>
                <a:spLocks/>
              </p:cNvSpPr>
              <p:nvPr/>
            </p:nvSpPr>
            <p:spPr bwMode="auto">
              <a:xfrm>
                <a:off x="3715" y="3554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3 h 8"/>
                  <a:gd name="T6" fmla="*/ 0 w 13"/>
                  <a:gd name="T7" fmla="*/ 6 h 8"/>
                  <a:gd name="T8" fmla="*/ 0 w 13"/>
                  <a:gd name="T9" fmla="*/ 6 h 8"/>
                  <a:gd name="T10" fmla="*/ 5 w 13"/>
                  <a:gd name="T11" fmla="*/ 8 h 8"/>
                  <a:gd name="T12" fmla="*/ 10 w 13"/>
                  <a:gd name="T13" fmla="*/ 8 h 8"/>
                  <a:gd name="T14" fmla="*/ 13 w 13"/>
                  <a:gd name="T15" fmla="*/ 8 h 8"/>
                  <a:gd name="T16" fmla="*/ 13 w 13"/>
                  <a:gd name="T17" fmla="*/ 6 h 8"/>
                  <a:gd name="T18" fmla="*/ 13 w 13"/>
                  <a:gd name="T19" fmla="*/ 6 h 8"/>
                  <a:gd name="T20" fmla="*/ 10 w 13"/>
                  <a:gd name="T21" fmla="*/ 3 h 8"/>
                  <a:gd name="T22" fmla="*/ 10 w 13"/>
                  <a:gd name="T23" fmla="*/ 3 h 8"/>
                  <a:gd name="T24" fmla="*/ 8 w 13"/>
                  <a:gd name="T25" fmla="*/ 0 h 8"/>
                  <a:gd name="T26" fmla="*/ 0 w 13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8"/>
                  <a:gd name="T44" fmla="*/ 13 w 13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86" name="Freeform 4724"/>
              <p:cNvSpPr>
                <a:spLocks/>
              </p:cNvSpPr>
              <p:nvPr/>
            </p:nvSpPr>
            <p:spPr bwMode="auto">
              <a:xfrm>
                <a:off x="3710" y="3565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2 h 8"/>
                  <a:gd name="T4" fmla="*/ 0 w 13"/>
                  <a:gd name="T5" fmla="*/ 5 h 8"/>
                  <a:gd name="T6" fmla="*/ 0 w 13"/>
                  <a:gd name="T7" fmla="*/ 8 h 8"/>
                  <a:gd name="T8" fmla="*/ 0 w 13"/>
                  <a:gd name="T9" fmla="*/ 8 h 8"/>
                  <a:gd name="T10" fmla="*/ 7 w 13"/>
                  <a:gd name="T11" fmla="*/ 8 h 8"/>
                  <a:gd name="T12" fmla="*/ 10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0 w 13"/>
                  <a:gd name="T19" fmla="*/ 2 h 8"/>
                  <a:gd name="T20" fmla="*/ 10 w 13"/>
                  <a:gd name="T21" fmla="*/ 2 h 8"/>
                  <a:gd name="T22" fmla="*/ 7 w 13"/>
                  <a:gd name="T23" fmla="*/ 0 h 8"/>
                  <a:gd name="T24" fmla="*/ 0 w 13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8"/>
                  <a:gd name="T41" fmla="*/ 13 w 13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0" y="2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87" name="Freeform 4725"/>
              <p:cNvSpPr>
                <a:spLocks/>
              </p:cNvSpPr>
              <p:nvPr/>
            </p:nvSpPr>
            <p:spPr bwMode="auto">
              <a:xfrm>
                <a:off x="3704" y="3575"/>
                <a:ext cx="13" cy="11"/>
              </a:xfrm>
              <a:custGeom>
                <a:avLst/>
                <a:gdLst>
                  <a:gd name="T0" fmla="*/ 0 w 13"/>
                  <a:gd name="T1" fmla="*/ 3 h 11"/>
                  <a:gd name="T2" fmla="*/ 0 w 13"/>
                  <a:gd name="T3" fmla="*/ 6 h 11"/>
                  <a:gd name="T4" fmla="*/ 0 w 13"/>
                  <a:gd name="T5" fmla="*/ 6 h 11"/>
                  <a:gd name="T6" fmla="*/ 0 w 13"/>
                  <a:gd name="T7" fmla="*/ 8 h 11"/>
                  <a:gd name="T8" fmla="*/ 0 w 13"/>
                  <a:gd name="T9" fmla="*/ 11 h 11"/>
                  <a:gd name="T10" fmla="*/ 8 w 13"/>
                  <a:gd name="T11" fmla="*/ 11 h 11"/>
                  <a:gd name="T12" fmla="*/ 11 w 13"/>
                  <a:gd name="T13" fmla="*/ 11 h 11"/>
                  <a:gd name="T14" fmla="*/ 13 w 13"/>
                  <a:gd name="T15" fmla="*/ 11 h 11"/>
                  <a:gd name="T16" fmla="*/ 13 w 13"/>
                  <a:gd name="T17" fmla="*/ 8 h 11"/>
                  <a:gd name="T18" fmla="*/ 11 w 13"/>
                  <a:gd name="T19" fmla="*/ 6 h 11"/>
                  <a:gd name="T20" fmla="*/ 8 w 13"/>
                  <a:gd name="T21" fmla="*/ 3 h 11"/>
                  <a:gd name="T22" fmla="*/ 8 w 13"/>
                  <a:gd name="T23" fmla="*/ 3 h 11"/>
                  <a:gd name="T24" fmla="*/ 6 w 13"/>
                  <a:gd name="T25" fmla="*/ 0 h 11"/>
                  <a:gd name="T26" fmla="*/ 0 w 13"/>
                  <a:gd name="T27" fmla="*/ 3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11"/>
                  <a:gd name="T44" fmla="*/ 13 w 13"/>
                  <a:gd name="T45" fmla="*/ 11 h 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11">
                    <a:moveTo>
                      <a:pt x="0" y="3"/>
                    </a:moveTo>
                    <a:lnTo>
                      <a:pt x="0" y="6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11" y="6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88" name="Freeform 4726"/>
              <p:cNvSpPr>
                <a:spLocks/>
              </p:cNvSpPr>
              <p:nvPr/>
            </p:nvSpPr>
            <p:spPr bwMode="auto">
              <a:xfrm>
                <a:off x="3833" y="3536"/>
                <a:ext cx="7" cy="8"/>
              </a:xfrm>
              <a:custGeom>
                <a:avLst/>
                <a:gdLst>
                  <a:gd name="T0" fmla="*/ 7 w 7"/>
                  <a:gd name="T1" fmla="*/ 3 h 8"/>
                  <a:gd name="T2" fmla="*/ 7 w 7"/>
                  <a:gd name="T3" fmla="*/ 3 h 8"/>
                  <a:gd name="T4" fmla="*/ 7 w 7"/>
                  <a:gd name="T5" fmla="*/ 5 h 8"/>
                  <a:gd name="T6" fmla="*/ 7 w 7"/>
                  <a:gd name="T7" fmla="*/ 5 h 8"/>
                  <a:gd name="T8" fmla="*/ 5 w 7"/>
                  <a:gd name="T9" fmla="*/ 8 h 8"/>
                  <a:gd name="T10" fmla="*/ 2 w 7"/>
                  <a:gd name="T11" fmla="*/ 8 h 8"/>
                  <a:gd name="T12" fmla="*/ 2 w 7"/>
                  <a:gd name="T13" fmla="*/ 8 h 8"/>
                  <a:gd name="T14" fmla="*/ 0 w 7"/>
                  <a:gd name="T15" fmla="*/ 5 h 8"/>
                  <a:gd name="T16" fmla="*/ 0 w 7"/>
                  <a:gd name="T17" fmla="*/ 5 h 8"/>
                  <a:gd name="T18" fmla="*/ 0 w 7"/>
                  <a:gd name="T19" fmla="*/ 3 h 8"/>
                  <a:gd name="T20" fmla="*/ 2 w 7"/>
                  <a:gd name="T21" fmla="*/ 3 h 8"/>
                  <a:gd name="T22" fmla="*/ 2 w 7"/>
                  <a:gd name="T23" fmla="*/ 3 h 8"/>
                  <a:gd name="T24" fmla="*/ 5 w 7"/>
                  <a:gd name="T25" fmla="*/ 0 h 8"/>
                  <a:gd name="T26" fmla="*/ 7 w 7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8"/>
                  <a:gd name="T44" fmla="*/ 7 w 7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8">
                    <a:moveTo>
                      <a:pt x="7" y="3"/>
                    </a:moveTo>
                    <a:lnTo>
                      <a:pt x="7" y="3"/>
                    </a:lnTo>
                    <a:lnTo>
                      <a:pt x="7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89" name="Freeform 4727"/>
              <p:cNvSpPr>
                <a:spLocks/>
              </p:cNvSpPr>
              <p:nvPr/>
            </p:nvSpPr>
            <p:spPr bwMode="auto">
              <a:xfrm>
                <a:off x="3838" y="3544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5 w 8"/>
                  <a:gd name="T9" fmla="*/ 8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5 h 8"/>
                  <a:gd name="T16" fmla="*/ 0 w 8"/>
                  <a:gd name="T17" fmla="*/ 5 h 8"/>
                  <a:gd name="T18" fmla="*/ 0 w 8"/>
                  <a:gd name="T19" fmla="*/ 3 h 8"/>
                  <a:gd name="T20" fmla="*/ 0 w 8"/>
                  <a:gd name="T21" fmla="*/ 3 h 8"/>
                  <a:gd name="T22" fmla="*/ 2 w 8"/>
                  <a:gd name="T23" fmla="*/ 3 h 8"/>
                  <a:gd name="T24" fmla="*/ 5 w 8"/>
                  <a:gd name="T25" fmla="*/ 0 h 8"/>
                  <a:gd name="T26" fmla="*/ 8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90" name="Freeform 4728"/>
              <p:cNvSpPr>
                <a:spLocks/>
              </p:cNvSpPr>
              <p:nvPr/>
            </p:nvSpPr>
            <p:spPr bwMode="auto">
              <a:xfrm>
                <a:off x="3843" y="3554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3 h 6"/>
                  <a:gd name="T4" fmla="*/ 8 w 8"/>
                  <a:gd name="T5" fmla="*/ 3 h 6"/>
                  <a:gd name="T6" fmla="*/ 8 w 8"/>
                  <a:gd name="T7" fmla="*/ 6 h 6"/>
                  <a:gd name="T8" fmla="*/ 8 w 8"/>
                  <a:gd name="T9" fmla="*/ 6 h 6"/>
                  <a:gd name="T10" fmla="*/ 5 w 8"/>
                  <a:gd name="T11" fmla="*/ 6 h 6"/>
                  <a:gd name="T12" fmla="*/ 3 w 8"/>
                  <a:gd name="T13" fmla="*/ 6 h 6"/>
                  <a:gd name="T14" fmla="*/ 3 w 8"/>
                  <a:gd name="T15" fmla="*/ 6 h 6"/>
                  <a:gd name="T16" fmla="*/ 0 w 8"/>
                  <a:gd name="T17" fmla="*/ 6 h 6"/>
                  <a:gd name="T18" fmla="*/ 0 w 8"/>
                  <a:gd name="T19" fmla="*/ 3 h 6"/>
                  <a:gd name="T20" fmla="*/ 0 w 8"/>
                  <a:gd name="T21" fmla="*/ 0 h 6"/>
                  <a:gd name="T22" fmla="*/ 0 w 8"/>
                  <a:gd name="T23" fmla="*/ 0 h 6"/>
                  <a:gd name="T24" fmla="*/ 3 w 8"/>
                  <a:gd name="T25" fmla="*/ 0 h 6"/>
                  <a:gd name="T26" fmla="*/ 5 w 8"/>
                  <a:gd name="T27" fmla="*/ 0 h 6"/>
                  <a:gd name="T28" fmla="*/ 8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91" name="Freeform 4729"/>
              <p:cNvSpPr>
                <a:spLocks/>
              </p:cNvSpPr>
              <p:nvPr/>
            </p:nvSpPr>
            <p:spPr bwMode="auto">
              <a:xfrm>
                <a:off x="3848" y="3562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3 h 8"/>
                  <a:gd name="T4" fmla="*/ 8 w 8"/>
                  <a:gd name="T5" fmla="*/ 3 h 8"/>
                  <a:gd name="T6" fmla="*/ 8 w 8"/>
                  <a:gd name="T7" fmla="*/ 5 h 8"/>
                  <a:gd name="T8" fmla="*/ 8 w 8"/>
                  <a:gd name="T9" fmla="*/ 5 h 8"/>
                  <a:gd name="T10" fmla="*/ 5 w 8"/>
                  <a:gd name="T11" fmla="*/ 8 h 8"/>
                  <a:gd name="T12" fmla="*/ 3 w 8"/>
                  <a:gd name="T13" fmla="*/ 8 h 8"/>
                  <a:gd name="T14" fmla="*/ 3 w 8"/>
                  <a:gd name="T15" fmla="*/ 8 h 8"/>
                  <a:gd name="T16" fmla="*/ 0 w 8"/>
                  <a:gd name="T17" fmla="*/ 5 h 8"/>
                  <a:gd name="T18" fmla="*/ 0 w 8"/>
                  <a:gd name="T19" fmla="*/ 5 h 8"/>
                  <a:gd name="T20" fmla="*/ 0 w 8"/>
                  <a:gd name="T21" fmla="*/ 3 h 8"/>
                  <a:gd name="T22" fmla="*/ 3 w 8"/>
                  <a:gd name="T23" fmla="*/ 3 h 8"/>
                  <a:gd name="T24" fmla="*/ 3 w 8"/>
                  <a:gd name="T25" fmla="*/ 0 h 8"/>
                  <a:gd name="T26" fmla="*/ 5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92" name="Freeform 4730"/>
              <p:cNvSpPr>
                <a:spLocks/>
              </p:cNvSpPr>
              <p:nvPr/>
            </p:nvSpPr>
            <p:spPr bwMode="auto">
              <a:xfrm>
                <a:off x="3856" y="3573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8 w 8"/>
                  <a:gd name="T3" fmla="*/ 2 h 8"/>
                  <a:gd name="T4" fmla="*/ 8 w 8"/>
                  <a:gd name="T5" fmla="*/ 2 h 8"/>
                  <a:gd name="T6" fmla="*/ 8 w 8"/>
                  <a:gd name="T7" fmla="*/ 5 h 8"/>
                  <a:gd name="T8" fmla="*/ 8 w 8"/>
                  <a:gd name="T9" fmla="*/ 5 h 8"/>
                  <a:gd name="T10" fmla="*/ 5 w 8"/>
                  <a:gd name="T11" fmla="*/ 8 h 8"/>
                  <a:gd name="T12" fmla="*/ 3 w 8"/>
                  <a:gd name="T13" fmla="*/ 8 h 8"/>
                  <a:gd name="T14" fmla="*/ 0 w 8"/>
                  <a:gd name="T15" fmla="*/ 8 h 8"/>
                  <a:gd name="T16" fmla="*/ 0 w 8"/>
                  <a:gd name="T17" fmla="*/ 5 h 8"/>
                  <a:gd name="T18" fmla="*/ 0 w 8"/>
                  <a:gd name="T19" fmla="*/ 5 h 8"/>
                  <a:gd name="T20" fmla="*/ 0 w 8"/>
                  <a:gd name="T21" fmla="*/ 2 h 8"/>
                  <a:gd name="T22" fmla="*/ 0 w 8"/>
                  <a:gd name="T23" fmla="*/ 0 h 8"/>
                  <a:gd name="T24" fmla="*/ 0 w 8"/>
                  <a:gd name="T25" fmla="*/ 0 h 8"/>
                  <a:gd name="T26" fmla="*/ 3 w 8"/>
                  <a:gd name="T27" fmla="*/ 0 h 8"/>
                  <a:gd name="T28" fmla="*/ 5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5" y="0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93" name="Freeform 4731"/>
              <p:cNvSpPr>
                <a:spLocks/>
              </p:cNvSpPr>
              <p:nvPr/>
            </p:nvSpPr>
            <p:spPr bwMode="auto">
              <a:xfrm>
                <a:off x="3819" y="3536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6 w 8"/>
                  <a:gd name="T9" fmla="*/ 8 h 8"/>
                  <a:gd name="T10" fmla="*/ 3 w 8"/>
                  <a:gd name="T11" fmla="*/ 8 h 8"/>
                  <a:gd name="T12" fmla="*/ 3 w 8"/>
                  <a:gd name="T13" fmla="*/ 8 h 8"/>
                  <a:gd name="T14" fmla="*/ 0 w 8"/>
                  <a:gd name="T15" fmla="*/ 5 h 8"/>
                  <a:gd name="T16" fmla="*/ 3 w 8"/>
                  <a:gd name="T17" fmla="*/ 5 h 8"/>
                  <a:gd name="T18" fmla="*/ 3 w 8"/>
                  <a:gd name="T19" fmla="*/ 3 h 8"/>
                  <a:gd name="T20" fmla="*/ 3 w 8"/>
                  <a:gd name="T21" fmla="*/ 3 h 8"/>
                  <a:gd name="T22" fmla="*/ 6 w 8"/>
                  <a:gd name="T23" fmla="*/ 0 h 8"/>
                  <a:gd name="T24" fmla="*/ 8 w 8"/>
                  <a:gd name="T25" fmla="*/ 3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8"/>
                  <a:gd name="T41" fmla="*/ 8 w 8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94" name="Freeform 4732"/>
              <p:cNvSpPr>
                <a:spLocks/>
              </p:cNvSpPr>
              <p:nvPr/>
            </p:nvSpPr>
            <p:spPr bwMode="auto">
              <a:xfrm>
                <a:off x="3825" y="3544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5 w 8"/>
                  <a:gd name="T9" fmla="*/ 8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5 h 8"/>
                  <a:gd name="T16" fmla="*/ 0 w 8"/>
                  <a:gd name="T17" fmla="*/ 5 h 8"/>
                  <a:gd name="T18" fmla="*/ 2 w 8"/>
                  <a:gd name="T19" fmla="*/ 3 h 8"/>
                  <a:gd name="T20" fmla="*/ 2 w 8"/>
                  <a:gd name="T21" fmla="*/ 3 h 8"/>
                  <a:gd name="T22" fmla="*/ 5 w 8"/>
                  <a:gd name="T23" fmla="*/ 0 h 8"/>
                  <a:gd name="T24" fmla="*/ 8 w 8"/>
                  <a:gd name="T25" fmla="*/ 3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8"/>
                  <a:gd name="T41" fmla="*/ 8 w 8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95" name="Freeform 4733"/>
              <p:cNvSpPr>
                <a:spLocks/>
              </p:cNvSpPr>
              <p:nvPr/>
            </p:nvSpPr>
            <p:spPr bwMode="auto">
              <a:xfrm>
                <a:off x="3830" y="3554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3 h 6"/>
                  <a:gd name="T4" fmla="*/ 8 w 8"/>
                  <a:gd name="T5" fmla="*/ 3 h 6"/>
                  <a:gd name="T6" fmla="*/ 8 w 8"/>
                  <a:gd name="T7" fmla="*/ 6 h 6"/>
                  <a:gd name="T8" fmla="*/ 8 w 8"/>
                  <a:gd name="T9" fmla="*/ 6 h 6"/>
                  <a:gd name="T10" fmla="*/ 5 w 8"/>
                  <a:gd name="T11" fmla="*/ 6 h 6"/>
                  <a:gd name="T12" fmla="*/ 3 w 8"/>
                  <a:gd name="T13" fmla="*/ 6 h 6"/>
                  <a:gd name="T14" fmla="*/ 3 w 8"/>
                  <a:gd name="T15" fmla="*/ 6 h 6"/>
                  <a:gd name="T16" fmla="*/ 0 w 8"/>
                  <a:gd name="T17" fmla="*/ 6 h 6"/>
                  <a:gd name="T18" fmla="*/ 0 w 8"/>
                  <a:gd name="T19" fmla="*/ 3 h 6"/>
                  <a:gd name="T20" fmla="*/ 0 w 8"/>
                  <a:gd name="T21" fmla="*/ 0 h 6"/>
                  <a:gd name="T22" fmla="*/ 3 w 8"/>
                  <a:gd name="T23" fmla="*/ 0 h 6"/>
                  <a:gd name="T24" fmla="*/ 3 w 8"/>
                  <a:gd name="T25" fmla="*/ 0 h 6"/>
                  <a:gd name="T26" fmla="*/ 5 w 8"/>
                  <a:gd name="T27" fmla="*/ 0 h 6"/>
                  <a:gd name="T28" fmla="*/ 8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96" name="Freeform 4734"/>
              <p:cNvSpPr>
                <a:spLocks/>
              </p:cNvSpPr>
              <p:nvPr/>
            </p:nvSpPr>
            <p:spPr bwMode="auto">
              <a:xfrm>
                <a:off x="3835" y="3562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8 w 8"/>
                  <a:gd name="T9" fmla="*/ 5 h 8"/>
                  <a:gd name="T10" fmla="*/ 5 w 8"/>
                  <a:gd name="T11" fmla="*/ 8 h 8"/>
                  <a:gd name="T12" fmla="*/ 3 w 8"/>
                  <a:gd name="T13" fmla="*/ 8 h 8"/>
                  <a:gd name="T14" fmla="*/ 3 w 8"/>
                  <a:gd name="T15" fmla="*/ 8 h 8"/>
                  <a:gd name="T16" fmla="*/ 0 w 8"/>
                  <a:gd name="T17" fmla="*/ 8 h 8"/>
                  <a:gd name="T18" fmla="*/ 0 w 8"/>
                  <a:gd name="T19" fmla="*/ 5 h 8"/>
                  <a:gd name="T20" fmla="*/ 3 w 8"/>
                  <a:gd name="T21" fmla="*/ 3 h 8"/>
                  <a:gd name="T22" fmla="*/ 3 w 8"/>
                  <a:gd name="T23" fmla="*/ 3 h 8"/>
                  <a:gd name="T24" fmla="*/ 3 w 8"/>
                  <a:gd name="T25" fmla="*/ 0 h 8"/>
                  <a:gd name="T26" fmla="*/ 5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97" name="Freeform 4735"/>
              <p:cNvSpPr>
                <a:spLocks/>
              </p:cNvSpPr>
              <p:nvPr/>
            </p:nvSpPr>
            <p:spPr bwMode="auto">
              <a:xfrm>
                <a:off x="3840" y="3573"/>
                <a:ext cx="11" cy="8"/>
              </a:xfrm>
              <a:custGeom>
                <a:avLst/>
                <a:gdLst>
                  <a:gd name="T0" fmla="*/ 11 w 11"/>
                  <a:gd name="T1" fmla="*/ 0 h 8"/>
                  <a:gd name="T2" fmla="*/ 11 w 11"/>
                  <a:gd name="T3" fmla="*/ 2 h 8"/>
                  <a:gd name="T4" fmla="*/ 11 w 11"/>
                  <a:gd name="T5" fmla="*/ 2 h 8"/>
                  <a:gd name="T6" fmla="*/ 11 w 11"/>
                  <a:gd name="T7" fmla="*/ 5 h 8"/>
                  <a:gd name="T8" fmla="*/ 11 w 11"/>
                  <a:gd name="T9" fmla="*/ 5 h 8"/>
                  <a:gd name="T10" fmla="*/ 8 w 11"/>
                  <a:gd name="T11" fmla="*/ 8 h 8"/>
                  <a:gd name="T12" fmla="*/ 3 w 11"/>
                  <a:gd name="T13" fmla="*/ 8 h 8"/>
                  <a:gd name="T14" fmla="*/ 3 w 11"/>
                  <a:gd name="T15" fmla="*/ 8 h 8"/>
                  <a:gd name="T16" fmla="*/ 0 w 11"/>
                  <a:gd name="T17" fmla="*/ 8 h 8"/>
                  <a:gd name="T18" fmla="*/ 3 w 11"/>
                  <a:gd name="T19" fmla="*/ 5 h 8"/>
                  <a:gd name="T20" fmla="*/ 3 w 11"/>
                  <a:gd name="T21" fmla="*/ 2 h 8"/>
                  <a:gd name="T22" fmla="*/ 3 w 11"/>
                  <a:gd name="T23" fmla="*/ 2 h 8"/>
                  <a:gd name="T24" fmla="*/ 3 w 11"/>
                  <a:gd name="T25" fmla="*/ 0 h 8"/>
                  <a:gd name="T26" fmla="*/ 11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11" y="0"/>
                    </a:moveTo>
                    <a:lnTo>
                      <a:pt x="11" y="2"/>
                    </a:lnTo>
                    <a:lnTo>
                      <a:pt x="11" y="5"/>
                    </a:lnTo>
                    <a:lnTo>
                      <a:pt x="8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98" name="Freeform 4736"/>
              <p:cNvSpPr>
                <a:spLocks/>
              </p:cNvSpPr>
              <p:nvPr/>
            </p:nvSpPr>
            <p:spPr bwMode="auto">
              <a:xfrm>
                <a:off x="3809" y="3536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5 w 8"/>
                  <a:gd name="T9" fmla="*/ 8 h 8"/>
                  <a:gd name="T10" fmla="*/ 3 w 8"/>
                  <a:gd name="T11" fmla="*/ 8 h 8"/>
                  <a:gd name="T12" fmla="*/ 0 w 8"/>
                  <a:gd name="T13" fmla="*/ 8 h 8"/>
                  <a:gd name="T14" fmla="*/ 0 w 8"/>
                  <a:gd name="T15" fmla="*/ 5 h 8"/>
                  <a:gd name="T16" fmla="*/ 0 w 8"/>
                  <a:gd name="T17" fmla="*/ 5 h 8"/>
                  <a:gd name="T18" fmla="*/ 0 w 8"/>
                  <a:gd name="T19" fmla="*/ 3 h 8"/>
                  <a:gd name="T20" fmla="*/ 0 w 8"/>
                  <a:gd name="T21" fmla="*/ 3 h 8"/>
                  <a:gd name="T22" fmla="*/ 3 w 8"/>
                  <a:gd name="T23" fmla="*/ 3 h 8"/>
                  <a:gd name="T24" fmla="*/ 5 w 8"/>
                  <a:gd name="T25" fmla="*/ 0 h 8"/>
                  <a:gd name="T26" fmla="*/ 8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099" name="Freeform 4737"/>
              <p:cNvSpPr>
                <a:spLocks/>
              </p:cNvSpPr>
              <p:nvPr/>
            </p:nvSpPr>
            <p:spPr bwMode="auto">
              <a:xfrm>
                <a:off x="3812" y="3544"/>
                <a:ext cx="10" cy="8"/>
              </a:xfrm>
              <a:custGeom>
                <a:avLst/>
                <a:gdLst>
                  <a:gd name="T0" fmla="*/ 10 w 10"/>
                  <a:gd name="T1" fmla="*/ 3 h 8"/>
                  <a:gd name="T2" fmla="*/ 10 w 10"/>
                  <a:gd name="T3" fmla="*/ 3 h 8"/>
                  <a:gd name="T4" fmla="*/ 10 w 10"/>
                  <a:gd name="T5" fmla="*/ 5 h 8"/>
                  <a:gd name="T6" fmla="*/ 10 w 10"/>
                  <a:gd name="T7" fmla="*/ 5 h 8"/>
                  <a:gd name="T8" fmla="*/ 7 w 10"/>
                  <a:gd name="T9" fmla="*/ 5 h 8"/>
                  <a:gd name="T10" fmla="*/ 5 w 10"/>
                  <a:gd name="T11" fmla="*/ 8 h 8"/>
                  <a:gd name="T12" fmla="*/ 2 w 10"/>
                  <a:gd name="T13" fmla="*/ 8 h 8"/>
                  <a:gd name="T14" fmla="*/ 2 w 10"/>
                  <a:gd name="T15" fmla="*/ 8 h 8"/>
                  <a:gd name="T16" fmla="*/ 0 w 10"/>
                  <a:gd name="T17" fmla="*/ 5 h 8"/>
                  <a:gd name="T18" fmla="*/ 2 w 10"/>
                  <a:gd name="T19" fmla="*/ 5 h 8"/>
                  <a:gd name="T20" fmla="*/ 2 w 10"/>
                  <a:gd name="T21" fmla="*/ 3 h 8"/>
                  <a:gd name="T22" fmla="*/ 2 w 10"/>
                  <a:gd name="T23" fmla="*/ 3 h 8"/>
                  <a:gd name="T24" fmla="*/ 7 w 10"/>
                  <a:gd name="T25" fmla="*/ 0 h 8"/>
                  <a:gd name="T26" fmla="*/ 10 w 10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10" y="3"/>
                    </a:moveTo>
                    <a:lnTo>
                      <a:pt x="10" y="3"/>
                    </a:lnTo>
                    <a:lnTo>
                      <a:pt x="10" y="5"/>
                    </a:lnTo>
                    <a:lnTo>
                      <a:pt x="7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7" y="0"/>
                    </a:lnTo>
                    <a:lnTo>
                      <a:pt x="10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00" name="Freeform 4738"/>
              <p:cNvSpPr>
                <a:spLocks/>
              </p:cNvSpPr>
              <p:nvPr/>
            </p:nvSpPr>
            <p:spPr bwMode="auto">
              <a:xfrm>
                <a:off x="3817" y="3554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3 h 6"/>
                  <a:gd name="T4" fmla="*/ 8 w 8"/>
                  <a:gd name="T5" fmla="*/ 3 h 6"/>
                  <a:gd name="T6" fmla="*/ 8 w 8"/>
                  <a:gd name="T7" fmla="*/ 6 h 6"/>
                  <a:gd name="T8" fmla="*/ 8 w 8"/>
                  <a:gd name="T9" fmla="*/ 6 h 6"/>
                  <a:gd name="T10" fmla="*/ 5 w 8"/>
                  <a:gd name="T11" fmla="*/ 6 h 6"/>
                  <a:gd name="T12" fmla="*/ 2 w 8"/>
                  <a:gd name="T13" fmla="*/ 6 h 6"/>
                  <a:gd name="T14" fmla="*/ 2 w 8"/>
                  <a:gd name="T15" fmla="*/ 6 h 6"/>
                  <a:gd name="T16" fmla="*/ 0 w 8"/>
                  <a:gd name="T17" fmla="*/ 6 h 6"/>
                  <a:gd name="T18" fmla="*/ 0 w 8"/>
                  <a:gd name="T19" fmla="*/ 6 h 6"/>
                  <a:gd name="T20" fmla="*/ 2 w 8"/>
                  <a:gd name="T21" fmla="*/ 3 h 6"/>
                  <a:gd name="T22" fmla="*/ 2 w 8"/>
                  <a:gd name="T23" fmla="*/ 0 h 6"/>
                  <a:gd name="T24" fmla="*/ 2 w 8"/>
                  <a:gd name="T25" fmla="*/ 0 h 6"/>
                  <a:gd name="T26" fmla="*/ 5 w 8"/>
                  <a:gd name="T27" fmla="*/ 0 h 6"/>
                  <a:gd name="T28" fmla="*/ 8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01" name="Freeform 4739"/>
              <p:cNvSpPr>
                <a:spLocks/>
              </p:cNvSpPr>
              <p:nvPr/>
            </p:nvSpPr>
            <p:spPr bwMode="auto">
              <a:xfrm>
                <a:off x="3822" y="3562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8 w 8"/>
                  <a:gd name="T9" fmla="*/ 8 h 8"/>
                  <a:gd name="T10" fmla="*/ 5 w 8"/>
                  <a:gd name="T11" fmla="*/ 8 h 8"/>
                  <a:gd name="T12" fmla="*/ 3 w 8"/>
                  <a:gd name="T13" fmla="*/ 8 h 8"/>
                  <a:gd name="T14" fmla="*/ 3 w 8"/>
                  <a:gd name="T15" fmla="*/ 8 h 8"/>
                  <a:gd name="T16" fmla="*/ 0 w 8"/>
                  <a:gd name="T17" fmla="*/ 8 h 8"/>
                  <a:gd name="T18" fmla="*/ 0 w 8"/>
                  <a:gd name="T19" fmla="*/ 5 h 8"/>
                  <a:gd name="T20" fmla="*/ 0 w 8"/>
                  <a:gd name="T21" fmla="*/ 3 h 8"/>
                  <a:gd name="T22" fmla="*/ 3 w 8"/>
                  <a:gd name="T23" fmla="*/ 3 h 8"/>
                  <a:gd name="T24" fmla="*/ 3 w 8"/>
                  <a:gd name="T25" fmla="*/ 0 h 8"/>
                  <a:gd name="T26" fmla="*/ 5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02" name="Freeform 4740"/>
              <p:cNvSpPr>
                <a:spLocks/>
              </p:cNvSpPr>
              <p:nvPr/>
            </p:nvSpPr>
            <p:spPr bwMode="auto">
              <a:xfrm>
                <a:off x="3827" y="3573"/>
                <a:ext cx="11" cy="8"/>
              </a:xfrm>
              <a:custGeom>
                <a:avLst/>
                <a:gdLst>
                  <a:gd name="T0" fmla="*/ 8 w 11"/>
                  <a:gd name="T1" fmla="*/ 0 h 8"/>
                  <a:gd name="T2" fmla="*/ 11 w 11"/>
                  <a:gd name="T3" fmla="*/ 2 h 8"/>
                  <a:gd name="T4" fmla="*/ 11 w 11"/>
                  <a:gd name="T5" fmla="*/ 5 h 8"/>
                  <a:gd name="T6" fmla="*/ 11 w 11"/>
                  <a:gd name="T7" fmla="*/ 5 h 8"/>
                  <a:gd name="T8" fmla="*/ 8 w 11"/>
                  <a:gd name="T9" fmla="*/ 8 h 8"/>
                  <a:gd name="T10" fmla="*/ 6 w 11"/>
                  <a:gd name="T11" fmla="*/ 8 h 8"/>
                  <a:gd name="T12" fmla="*/ 3 w 11"/>
                  <a:gd name="T13" fmla="*/ 8 h 8"/>
                  <a:gd name="T14" fmla="*/ 3 w 11"/>
                  <a:gd name="T15" fmla="*/ 8 h 8"/>
                  <a:gd name="T16" fmla="*/ 0 w 11"/>
                  <a:gd name="T17" fmla="*/ 8 h 8"/>
                  <a:gd name="T18" fmla="*/ 0 w 11"/>
                  <a:gd name="T19" fmla="*/ 5 h 8"/>
                  <a:gd name="T20" fmla="*/ 0 w 11"/>
                  <a:gd name="T21" fmla="*/ 2 h 8"/>
                  <a:gd name="T22" fmla="*/ 3 w 11"/>
                  <a:gd name="T23" fmla="*/ 2 h 8"/>
                  <a:gd name="T24" fmla="*/ 3 w 11"/>
                  <a:gd name="T25" fmla="*/ 0 h 8"/>
                  <a:gd name="T26" fmla="*/ 6 w 11"/>
                  <a:gd name="T27" fmla="*/ 0 h 8"/>
                  <a:gd name="T28" fmla="*/ 8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8" y="0"/>
                    </a:moveTo>
                    <a:lnTo>
                      <a:pt x="11" y="2"/>
                    </a:lnTo>
                    <a:lnTo>
                      <a:pt x="11" y="5"/>
                    </a:lnTo>
                    <a:lnTo>
                      <a:pt x="8" y="8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03" name="Freeform 4741"/>
              <p:cNvSpPr>
                <a:spLocks/>
              </p:cNvSpPr>
              <p:nvPr/>
            </p:nvSpPr>
            <p:spPr bwMode="auto">
              <a:xfrm>
                <a:off x="3893" y="3494"/>
                <a:ext cx="76" cy="84"/>
              </a:xfrm>
              <a:custGeom>
                <a:avLst/>
                <a:gdLst>
                  <a:gd name="T0" fmla="*/ 42 w 76"/>
                  <a:gd name="T1" fmla="*/ 0 h 84"/>
                  <a:gd name="T2" fmla="*/ 36 w 76"/>
                  <a:gd name="T3" fmla="*/ 0 h 84"/>
                  <a:gd name="T4" fmla="*/ 28 w 76"/>
                  <a:gd name="T5" fmla="*/ 0 h 84"/>
                  <a:gd name="T6" fmla="*/ 21 w 76"/>
                  <a:gd name="T7" fmla="*/ 3 h 84"/>
                  <a:gd name="T8" fmla="*/ 13 w 76"/>
                  <a:gd name="T9" fmla="*/ 8 h 84"/>
                  <a:gd name="T10" fmla="*/ 10 w 76"/>
                  <a:gd name="T11" fmla="*/ 13 h 84"/>
                  <a:gd name="T12" fmla="*/ 5 w 76"/>
                  <a:gd name="T13" fmla="*/ 21 h 84"/>
                  <a:gd name="T14" fmla="*/ 0 w 76"/>
                  <a:gd name="T15" fmla="*/ 34 h 84"/>
                  <a:gd name="T16" fmla="*/ 0 w 76"/>
                  <a:gd name="T17" fmla="*/ 50 h 84"/>
                  <a:gd name="T18" fmla="*/ 0 w 76"/>
                  <a:gd name="T19" fmla="*/ 55 h 84"/>
                  <a:gd name="T20" fmla="*/ 2 w 76"/>
                  <a:gd name="T21" fmla="*/ 63 h 84"/>
                  <a:gd name="T22" fmla="*/ 8 w 76"/>
                  <a:gd name="T23" fmla="*/ 73 h 84"/>
                  <a:gd name="T24" fmla="*/ 18 w 76"/>
                  <a:gd name="T25" fmla="*/ 81 h 84"/>
                  <a:gd name="T26" fmla="*/ 28 w 76"/>
                  <a:gd name="T27" fmla="*/ 84 h 84"/>
                  <a:gd name="T28" fmla="*/ 39 w 76"/>
                  <a:gd name="T29" fmla="*/ 81 h 84"/>
                  <a:gd name="T30" fmla="*/ 49 w 76"/>
                  <a:gd name="T31" fmla="*/ 73 h 84"/>
                  <a:gd name="T32" fmla="*/ 60 w 76"/>
                  <a:gd name="T33" fmla="*/ 63 h 84"/>
                  <a:gd name="T34" fmla="*/ 70 w 76"/>
                  <a:gd name="T35" fmla="*/ 50 h 84"/>
                  <a:gd name="T36" fmla="*/ 76 w 76"/>
                  <a:gd name="T37" fmla="*/ 34 h 84"/>
                  <a:gd name="T38" fmla="*/ 73 w 76"/>
                  <a:gd name="T39" fmla="*/ 21 h 84"/>
                  <a:gd name="T40" fmla="*/ 68 w 76"/>
                  <a:gd name="T41" fmla="*/ 8 h 84"/>
                  <a:gd name="T42" fmla="*/ 55 w 76"/>
                  <a:gd name="T43" fmla="*/ 3 h 84"/>
                  <a:gd name="T44" fmla="*/ 42 w 76"/>
                  <a:gd name="T45" fmla="*/ 0 h 8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76"/>
                  <a:gd name="T70" fmla="*/ 0 h 84"/>
                  <a:gd name="T71" fmla="*/ 76 w 76"/>
                  <a:gd name="T72" fmla="*/ 84 h 8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76" h="84">
                    <a:moveTo>
                      <a:pt x="42" y="0"/>
                    </a:moveTo>
                    <a:lnTo>
                      <a:pt x="36" y="0"/>
                    </a:lnTo>
                    <a:lnTo>
                      <a:pt x="28" y="0"/>
                    </a:lnTo>
                    <a:lnTo>
                      <a:pt x="21" y="3"/>
                    </a:lnTo>
                    <a:lnTo>
                      <a:pt x="13" y="8"/>
                    </a:lnTo>
                    <a:lnTo>
                      <a:pt x="10" y="13"/>
                    </a:lnTo>
                    <a:lnTo>
                      <a:pt x="5" y="21"/>
                    </a:lnTo>
                    <a:lnTo>
                      <a:pt x="0" y="34"/>
                    </a:lnTo>
                    <a:lnTo>
                      <a:pt x="0" y="50"/>
                    </a:lnTo>
                    <a:lnTo>
                      <a:pt x="0" y="55"/>
                    </a:lnTo>
                    <a:lnTo>
                      <a:pt x="2" y="63"/>
                    </a:lnTo>
                    <a:lnTo>
                      <a:pt x="8" y="73"/>
                    </a:lnTo>
                    <a:lnTo>
                      <a:pt x="18" y="81"/>
                    </a:lnTo>
                    <a:lnTo>
                      <a:pt x="28" y="84"/>
                    </a:lnTo>
                    <a:lnTo>
                      <a:pt x="39" y="81"/>
                    </a:lnTo>
                    <a:lnTo>
                      <a:pt x="49" y="73"/>
                    </a:lnTo>
                    <a:lnTo>
                      <a:pt x="60" y="63"/>
                    </a:lnTo>
                    <a:lnTo>
                      <a:pt x="70" y="50"/>
                    </a:lnTo>
                    <a:lnTo>
                      <a:pt x="76" y="34"/>
                    </a:lnTo>
                    <a:lnTo>
                      <a:pt x="73" y="21"/>
                    </a:lnTo>
                    <a:lnTo>
                      <a:pt x="68" y="8"/>
                    </a:lnTo>
                    <a:lnTo>
                      <a:pt x="55" y="3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04" name="Freeform 4742"/>
              <p:cNvSpPr>
                <a:spLocks/>
              </p:cNvSpPr>
              <p:nvPr/>
            </p:nvSpPr>
            <p:spPr bwMode="auto">
              <a:xfrm>
                <a:off x="3906" y="3492"/>
                <a:ext cx="29" cy="10"/>
              </a:xfrm>
              <a:custGeom>
                <a:avLst/>
                <a:gdLst>
                  <a:gd name="T0" fmla="*/ 2 w 29"/>
                  <a:gd name="T1" fmla="*/ 10 h 10"/>
                  <a:gd name="T2" fmla="*/ 2 w 29"/>
                  <a:gd name="T3" fmla="*/ 10 h 10"/>
                  <a:gd name="T4" fmla="*/ 5 w 29"/>
                  <a:gd name="T5" fmla="*/ 7 h 10"/>
                  <a:gd name="T6" fmla="*/ 8 w 29"/>
                  <a:gd name="T7" fmla="*/ 5 h 10"/>
                  <a:gd name="T8" fmla="*/ 10 w 29"/>
                  <a:gd name="T9" fmla="*/ 5 h 10"/>
                  <a:gd name="T10" fmla="*/ 15 w 29"/>
                  <a:gd name="T11" fmla="*/ 5 h 10"/>
                  <a:gd name="T12" fmla="*/ 18 w 29"/>
                  <a:gd name="T13" fmla="*/ 5 h 10"/>
                  <a:gd name="T14" fmla="*/ 23 w 29"/>
                  <a:gd name="T15" fmla="*/ 2 h 10"/>
                  <a:gd name="T16" fmla="*/ 26 w 29"/>
                  <a:gd name="T17" fmla="*/ 5 h 10"/>
                  <a:gd name="T18" fmla="*/ 29 w 29"/>
                  <a:gd name="T19" fmla="*/ 5 h 10"/>
                  <a:gd name="T20" fmla="*/ 29 w 29"/>
                  <a:gd name="T21" fmla="*/ 0 h 10"/>
                  <a:gd name="T22" fmla="*/ 26 w 29"/>
                  <a:gd name="T23" fmla="*/ 0 h 10"/>
                  <a:gd name="T24" fmla="*/ 23 w 29"/>
                  <a:gd name="T25" fmla="*/ 0 h 10"/>
                  <a:gd name="T26" fmla="*/ 18 w 29"/>
                  <a:gd name="T27" fmla="*/ 0 h 10"/>
                  <a:gd name="T28" fmla="*/ 15 w 29"/>
                  <a:gd name="T29" fmla="*/ 0 h 10"/>
                  <a:gd name="T30" fmla="*/ 10 w 29"/>
                  <a:gd name="T31" fmla="*/ 2 h 10"/>
                  <a:gd name="T32" fmla="*/ 5 w 29"/>
                  <a:gd name="T33" fmla="*/ 2 h 10"/>
                  <a:gd name="T34" fmla="*/ 2 w 29"/>
                  <a:gd name="T35" fmla="*/ 5 h 10"/>
                  <a:gd name="T36" fmla="*/ 0 w 29"/>
                  <a:gd name="T37" fmla="*/ 7 h 10"/>
                  <a:gd name="T38" fmla="*/ 0 w 29"/>
                  <a:gd name="T39" fmla="*/ 7 h 10"/>
                  <a:gd name="T40" fmla="*/ 2 w 29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10"/>
                  <a:gd name="T65" fmla="*/ 29 w 29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10">
                    <a:moveTo>
                      <a:pt x="2" y="10"/>
                    </a:moveTo>
                    <a:lnTo>
                      <a:pt x="2" y="10"/>
                    </a:lnTo>
                    <a:lnTo>
                      <a:pt x="5" y="7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5" y="5"/>
                    </a:lnTo>
                    <a:lnTo>
                      <a:pt x="18" y="5"/>
                    </a:lnTo>
                    <a:lnTo>
                      <a:pt x="23" y="2"/>
                    </a:lnTo>
                    <a:lnTo>
                      <a:pt x="26" y="5"/>
                    </a:lnTo>
                    <a:lnTo>
                      <a:pt x="29" y="5"/>
                    </a:lnTo>
                    <a:lnTo>
                      <a:pt x="29" y="0"/>
                    </a:lnTo>
                    <a:lnTo>
                      <a:pt x="26" y="0"/>
                    </a:lnTo>
                    <a:lnTo>
                      <a:pt x="23" y="0"/>
                    </a:lnTo>
                    <a:lnTo>
                      <a:pt x="18" y="0"/>
                    </a:lnTo>
                    <a:lnTo>
                      <a:pt x="15" y="0"/>
                    </a:lnTo>
                    <a:lnTo>
                      <a:pt x="10" y="2"/>
                    </a:lnTo>
                    <a:lnTo>
                      <a:pt x="5" y="2"/>
                    </a:lnTo>
                    <a:lnTo>
                      <a:pt x="2" y="5"/>
                    </a:lnTo>
                    <a:lnTo>
                      <a:pt x="0" y="7"/>
                    </a:lnTo>
                    <a:lnTo>
                      <a:pt x="2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05" name="Freeform 4743"/>
              <p:cNvSpPr>
                <a:spLocks/>
              </p:cNvSpPr>
              <p:nvPr/>
            </p:nvSpPr>
            <p:spPr bwMode="auto">
              <a:xfrm>
                <a:off x="3893" y="3499"/>
                <a:ext cx="15" cy="29"/>
              </a:xfrm>
              <a:custGeom>
                <a:avLst/>
                <a:gdLst>
                  <a:gd name="T0" fmla="*/ 2 w 15"/>
                  <a:gd name="T1" fmla="*/ 29 h 29"/>
                  <a:gd name="T2" fmla="*/ 2 w 15"/>
                  <a:gd name="T3" fmla="*/ 29 h 29"/>
                  <a:gd name="T4" fmla="*/ 2 w 15"/>
                  <a:gd name="T5" fmla="*/ 27 h 29"/>
                  <a:gd name="T6" fmla="*/ 5 w 15"/>
                  <a:gd name="T7" fmla="*/ 24 h 29"/>
                  <a:gd name="T8" fmla="*/ 5 w 15"/>
                  <a:gd name="T9" fmla="*/ 19 h 29"/>
                  <a:gd name="T10" fmla="*/ 8 w 15"/>
                  <a:gd name="T11" fmla="*/ 16 h 29"/>
                  <a:gd name="T12" fmla="*/ 8 w 15"/>
                  <a:gd name="T13" fmla="*/ 11 h 29"/>
                  <a:gd name="T14" fmla="*/ 10 w 15"/>
                  <a:gd name="T15" fmla="*/ 8 h 29"/>
                  <a:gd name="T16" fmla="*/ 13 w 15"/>
                  <a:gd name="T17" fmla="*/ 6 h 29"/>
                  <a:gd name="T18" fmla="*/ 15 w 15"/>
                  <a:gd name="T19" fmla="*/ 3 h 29"/>
                  <a:gd name="T20" fmla="*/ 13 w 15"/>
                  <a:gd name="T21" fmla="*/ 0 h 29"/>
                  <a:gd name="T22" fmla="*/ 10 w 15"/>
                  <a:gd name="T23" fmla="*/ 3 h 29"/>
                  <a:gd name="T24" fmla="*/ 8 w 15"/>
                  <a:gd name="T25" fmla="*/ 6 h 29"/>
                  <a:gd name="T26" fmla="*/ 5 w 15"/>
                  <a:gd name="T27" fmla="*/ 11 h 29"/>
                  <a:gd name="T28" fmla="*/ 5 w 15"/>
                  <a:gd name="T29" fmla="*/ 13 h 29"/>
                  <a:gd name="T30" fmla="*/ 2 w 15"/>
                  <a:gd name="T31" fmla="*/ 19 h 29"/>
                  <a:gd name="T32" fmla="*/ 0 w 15"/>
                  <a:gd name="T33" fmla="*/ 21 h 29"/>
                  <a:gd name="T34" fmla="*/ 0 w 15"/>
                  <a:gd name="T35" fmla="*/ 27 h 29"/>
                  <a:gd name="T36" fmla="*/ 0 w 15"/>
                  <a:gd name="T37" fmla="*/ 29 h 29"/>
                  <a:gd name="T38" fmla="*/ 0 w 15"/>
                  <a:gd name="T39" fmla="*/ 29 h 29"/>
                  <a:gd name="T40" fmla="*/ 2 w 1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29"/>
                  <a:gd name="T65" fmla="*/ 15 w 1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29">
                    <a:moveTo>
                      <a:pt x="2" y="29"/>
                    </a:moveTo>
                    <a:lnTo>
                      <a:pt x="2" y="29"/>
                    </a:lnTo>
                    <a:lnTo>
                      <a:pt x="2" y="27"/>
                    </a:lnTo>
                    <a:lnTo>
                      <a:pt x="5" y="24"/>
                    </a:lnTo>
                    <a:lnTo>
                      <a:pt x="5" y="19"/>
                    </a:lnTo>
                    <a:lnTo>
                      <a:pt x="8" y="16"/>
                    </a:lnTo>
                    <a:lnTo>
                      <a:pt x="8" y="11"/>
                    </a:lnTo>
                    <a:lnTo>
                      <a:pt x="10" y="8"/>
                    </a:lnTo>
                    <a:lnTo>
                      <a:pt x="13" y="6"/>
                    </a:lnTo>
                    <a:lnTo>
                      <a:pt x="15" y="3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8" y="6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2" y="19"/>
                    </a:lnTo>
                    <a:lnTo>
                      <a:pt x="0" y="21"/>
                    </a:lnTo>
                    <a:lnTo>
                      <a:pt x="0" y="27"/>
                    </a:lnTo>
                    <a:lnTo>
                      <a:pt x="0" y="29"/>
                    </a:lnTo>
                    <a:lnTo>
                      <a:pt x="2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06" name="Freeform 4744"/>
              <p:cNvSpPr>
                <a:spLocks/>
              </p:cNvSpPr>
              <p:nvPr/>
            </p:nvSpPr>
            <p:spPr bwMode="auto">
              <a:xfrm>
                <a:off x="3890" y="3528"/>
                <a:ext cx="5" cy="29"/>
              </a:xfrm>
              <a:custGeom>
                <a:avLst/>
                <a:gdLst>
                  <a:gd name="T0" fmla="*/ 5 w 5"/>
                  <a:gd name="T1" fmla="*/ 29 h 29"/>
                  <a:gd name="T2" fmla="*/ 5 w 5"/>
                  <a:gd name="T3" fmla="*/ 29 h 29"/>
                  <a:gd name="T4" fmla="*/ 5 w 5"/>
                  <a:gd name="T5" fmla="*/ 24 h 29"/>
                  <a:gd name="T6" fmla="*/ 5 w 5"/>
                  <a:gd name="T7" fmla="*/ 21 h 29"/>
                  <a:gd name="T8" fmla="*/ 5 w 5"/>
                  <a:gd name="T9" fmla="*/ 19 h 29"/>
                  <a:gd name="T10" fmla="*/ 5 w 5"/>
                  <a:gd name="T11" fmla="*/ 16 h 29"/>
                  <a:gd name="T12" fmla="*/ 5 w 5"/>
                  <a:gd name="T13" fmla="*/ 11 h 29"/>
                  <a:gd name="T14" fmla="*/ 5 w 5"/>
                  <a:gd name="T15" fmla="*/ 8 h 29"/>
                  <a:gd name="T16" fmla="*/ 5 w 5"/>
                  <a:gd name="T17" fmla="*/ 5 h 29"/>
                  <a:gd name="T18" fmla="*/ 5 w 5"/>
                  <a:gd name="T19" fmla="*/ 0 h 29"/>
                  <a:gd name="T20" fmla="*/ 3 w 5"/>
                  <a:gd name="T21" fmla="*/ 0 h 29"/>
                  <a:gd name="T22" fmla="*/ 3 w 5"/>
                  <a:gd name="T23" fmla="*/ 3 h 29"/>
                  <a:gd name="T24" fmla="*/ 0 w 5"/>
                  <a:gd name="T25" fmla="*/ 8 h 29"/>
                  <a:gd name="T26" fmla="*/ 0 w 5"/>
                  <a:gd name="T27" fmla="*/ 11 h 29"/>
                  <a:gd name="T28" fmla="*/ 0 w 5"/>
                  <a:gd name="T29" fmla="*/ 16 h 29"/>
                  <a:gd name="T30" fmla="*/ 0 w 5"/>
                  <a:gd name="T31" fmla="*/ 19 h 29"/>
                  <a:gd name="T32" fmla="*/ 0 w 5"/>
                  <a:gd name="T33" fmla="*/ 21 h 29"/>
                  <a:gd name="T34" fmla="*/ 3 w 5"/>
                  <a:gd name="T35" fmla="*/ 26 h 29"/>
                  <a:gd name="T36" fmla="*/ 3 w 5"/>
                  <a:gd name="T37" fmla="*/ 29 h 29"/>
                  <a:gd name="T38" fmla="*/ 3 w 5"/>
                  <a:gd name="T39" fmla="*/ 29 h 29"/>
                  <a:gd name="T40" fmla="*/ 5 w 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9"/>
                  <a:gd name="T65" fmla="*/ 5 w 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9">
                    <a:moveTo>
                      <a:pt x="5" y="29"/>
                    </a:moveTo>
                    <a:lnTo>
                      <a:pt x="5" y="29"/>
                    </a:lnTo>
                    <a:lnTo>
                      <a:pt x="5" y="24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5" y="16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3" y="3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3" y="26"/>
                    </a:lnTo>
                    <a:lnTo>
                      <a:pt x="3" y="29"/>
                    </a:lnTo>
                    <a:lnTo>
                      <a:pt x="5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07" name="Freeform 4745"/>
              <p:cNvSpPr>
                <a:spLocks/>
              </p:cNvSpPr>
              <p:nvPr/>
            </p:nvSpPr>
            <p:spPr bwMode="auto">
              <a:xfrm>
                <a:off x="3893" y="3557"/>
                <a:ext cx="21" cy="18"/>
              </a:xfrm>
              <a:custGeom>
                <a:avLst/>
                <a:gdLst>
                  <a:gd name="T0" fmla="*/ 21 w 21"/>
                  <a:gd name="T1" fmla="*/ 16 h 18"/>
                  <a:gd name="T2" fmla="*/ 21 w 21"/>
                  <a:gd name="T3" fmla="*/ 16 h 18"/>
                  <a:gd name="T4" fmla="*/ 18 w 21"/>
                  <a:gd name="T5" fmla="*/ 13 h 18"/>
                  <a:gd name="T6" fmla="*/ 15 w 21"/>
                  <a:gd name="T7" fmla="*/ 13 h 18"/>
                  <a:gd name="T8" fmla="*/ 13 w 21"/>
                  <a:gd name="T9" fmla="*/ 10 h 18"/>
                  <a:gd name="T10" fmla="*/ 10 w 21"/>
                  <a:gd name="T11" fmla="*/ 8 h 18"/>
                  <a:gd name="T12" fmla="*/ 8 w 21"/>
                  <a:gd name="T13" fmla="*/ 5 h 18"/>
                  <a:gd name="T14" fmla="*/ 5 w 21"/>
                  <a:gd name="T15" fmla="*/ 5 h 18"/>
                  <a:gd name="T16" fmla="*/ 5 w 21"/>
                  <a:gd name="T17" fmla="*/ 3 h 18"/>
                  <a:gd name="T18" fmla="*/ 2 w 21"/>
                  <a:gd name="T19" fmla="*/ 0 h 18"/>
                  <a:gd name="T20" fmla="*/ 0 w 21"/>
                  <a:gd name="T21" fmla="*/ 0 h 18"/>
                  <a:gd name="T22" fmla="*/ 0 w 21"/>
                  <a:gd name="T23" fmla="*/ 3 h 18"/>
                  <a:gd name="T24" fmla="*/ 2 w 21"/>
                  <a:gd name="T25" fmla="*/ 5 h 18"/>
                  <a:gd name="T26" fmla="*/ 5 w 21"/>
                  <a:gd name="T27" fmla="*/ 8 h 18"/>
                  <a:gd name="T28" fmla="*/ 8 w 21"/>
                  <a:gd name="T29" fmla="*/ 10 h 18"/>
                  <a:gd name="T30" fmla="*/ 10 w 21"/>
                  <a:gd name="T31" fmla="*/ 13 h 18"/>
                  <a:gd name="T32" fmla="*/ 13 w 21"/>
                  <a:gd name="T33" fmla="*/ 16 h 18"/>
                  <a:gd name="T34" fmla="*/ 15 w 21"/>
                  <a:gd name="T35" fmla="*/ 18 h 18"/>
                  <a:gd name="T36" fmla="*/ 18 w 21"/>
                  <a:gd name="T37" fmla="*/ 18 h 18"/>
                  <a:gd name="T38" fmla="*/ 18 w 21"/>
                  <a:gd name="T39" fmla="*/ 18 h 18"/>
                  <a:gd name="T40" fmla="*/ 21 w 21"/>
                  <a:gd name="T41" fmla="*/ 16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8"/>
                  <a:gd name="T65" fmla="*/ 21 w 21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8">
                    <a:moveTo>
                      <a:pt x="21" y="16"/>
                    </a:moveTo>
                    <a:lnTo>
                      <a:pt x="21" y="16"/>
                    </a:lnTo>
                    <a:lnTo>
                      <a:pt x="18" y="13"/>
                    </a:lnTo>
                    <a:lnTo>
                      <a:pt x="15" y="13"/>
                    </a:lnTo>
                    <a:lnTo>
                      <a:pt x="13" y="10"/>
                    </a:lnTo>
                    <a:lnTo>
                      <a:pt x="10" y="8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5" y="8"/>
                    </a:lnTo>
                    <a:lnTo>
                      <a:pt x="8" y="10"/>
                    </a:lnTo>
                    <a:lnTo>
                      <a:pt x="10" y="13"/>
                    </a:lnTo>
                    <a:lnTo>
                      <a:pt x="13" y="16"/>
                    </a:lnTo>
                    <a:lnTo>
                      <a:pt x="15" y="18"/>
                    </a:lnTo>
                    <a:lnTo>
                      <a:pt x="18" y="18"/>
                    </a:lnTo>
                    <a:lnTo>
                      <a:pt x="21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08" name="Freeform 4746"/>
              <p:cNvSpPr>
                <a:spLocks/>
              </p:cNvSpPr>
              <p:nvPr/>
            </p:nvSpPr>
            <p:spPr bwMode="auto">
              <a:xfrm>
                <a:off x="3911" y="3573"/>
                <a:ext cx="21" cy="8"/>
              </a:xfrm>
              <a:custGeom>
                <a:avLst/>
                <a:gdLst>
                  <a:gd name="T0" fmla="*/ 18 w 21"/>
                  <a:gd name="T1" fmla="*/ 2 h 8"/>
                  <a:gd name="T2" fmla="*/ 18 w 21"/>
                  <a:gd name="T3" fmla="*/ 2 h 8"/>
                  <a:gd name="T4" fmla="*/ 18 w 21"/>
                  <a:gd name="T5" fmla="*/ 2 h 8"/>
                  <a:gd name="T6" fmla="*/ 16 w 21"/>
                  <a:gd name="T7" fmla="*/ 2 h 8"/>
                  <a:gd name="T8" fmla="*/ 13 w 21"/>
                  <a:gd name="T9" fmla="*/ 2 h 8"/>
                  <a:gd name="T10" fmla="*/ 10 w 21"/>
                  <a:gd name="T11" fmla="*/ 2 h 8"/>
                  <a:gd name="T12" fmla="*/ 8 w 21"/>
                  <a:gd name="T13" fmla="*/ 2 h 8"/>
                  <a:gd name="T14" fmla="*/ 5 w 21"/>
                  <a:gd name="T15" fmla="*/ 2 h 8"/>
                  <a:gd name="T16" fmla="*/ 3 w 21"/>
                  <a:gd name="T17" fmla="*/ 0 h 8"/>
                  <a:gd name="T18" fmla="*/ 3 w 21"/>
                  <a:gd name="T19" fmla="*/ 0 h 8"/>
                  <a:gd name="T20" fmla="*/ 0 w 21"/>
                  <a:gd name="T21" fmla="*/ 2 h 8"/>
                  <a:gd name="T22" fmla="*/ 3 w 21"/>
                  <a:gd name="T23" fmla="*/ 5 h 8"/>
                  <a:gd name="T24" fmla="*/ 5 w 21"/>
                  <a:gd name="T25" fmla="*/ 5 h 8"/>
                  <a:gd name="T26" fmla="*/ 8 w 21"/>
                  <a:gd name="T27" fmla="*/ 5 h 8"/>
                  <a:gd name="T28" fmla="*/ 10 w 21"/>
                  <a:gd name="T29" fmla="*/ 5 h 8"/>
                  <a:gd name="T30" fmla="*/ 13 w 21"/>
                  <a:gd name="T31" fmla="*/ 8 h 8"/>
                  <a:gd name="T32" fmla="*/ 16 w 21"/>
                  <a:gd name="T33" fmla="*/ 5 h 8"/>
                  <a:gd name="T34" fmla="*/ 18 w 21"/>
                  <a:gd name="T35" fmla="*/ 5 h 8"/>
                  <a:gd name="T36" fmla="*/ 21 w 21"/>
                  <a:gd name="T37" fmla="*/ 5 h 8"/>
                  <a:gd name="T38" fmla="*/ 21 w 21"/>
                  <a:gd name="T39" fmla="*/ 5 h 8"/>
                  <a:gd name="T40" fmla="*/ 18 w 21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18" y="2"/>
                    </a:moveTo>
                    <a:lnTo>
                      <a:pt x="18" y="2"/>
                    </a:lnTo>
                    <a:lnTo>
                      <a:pt x="16" y="2"/>
                    </a:lnTo>
                    <a:lnTo>
                      <a:pt x="13" y="2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3" y="8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21" y="5"/>
                    </a:lnTo>
                    <a:lnTo>
                      <a:pt x="18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09" name="Freeform 4747"/>
              <p:cNvSpPr>
                <a:spLocks/>
              </p:cNvSpPr>
              <p:nvPr/>
            </p:nvSpPr>
            <p:spPr bwMode="auto">
              <a:xfrm>
                <a:off x="3929" y="3554"/>
                <a:ext cx="26" cy="24"/>
              </a:xfrm>
              <a:custGeom>
                <a:avLst/>
                <a:gdLst>
                  <a:gd name="T0" fmla="*/ 21 w 26"/>
                  <a:gd name="T1" fmla="*/ 0 h 24"/>
                  <a:gd name="T2" fmla="*/ 21 w 26"/>
                  <a:gd name="T3" fmla="*/ 0 h 24"/>
                  <a:gd name="T4" fmla="*/ 21 w 26"/>
                  <a:gd name="T5" fmla="*/ 6 h 24"/>
                  <a:gd name="T6" fmla="*/ 19 w 26"/>
                  <a:gd name="T7" fmla="*/ 8 h 24"/>
                  <a:gd name="T8" fmla="*/ 16 w 26"/>
                  <a:gd name="T9" fmla="*/ 11 h 24"/>
                  <a:gd name="T10" fmla="*/ 13 w 26"/>
                  <a:gd name="T11" fmla="*/ 13 h 24"/>
                  <a:gd name="T12" fmla="*/ 11 w 26"/>
                  <a:gd name="T13" fmla="*/ 16 h 24"/>
                  <a:gd name="T14" fmla="*/ 8 w 26"/>
                  <a:gd name="T15" fmla="*/ 16 h 24"/>
                  <a:gd name="T16" fmla="*/ 6 w 26"/>
                  <a:gd name="T17" fmla="*/ 19 h 24"/>
                  <a:gd name="T18" fmla="*/ 0 w 26"/>
                  <a:gd name="T19" fmla="*/ 21 h 24"/>
                  <a:gd name="T20" fmla="*/ 3 w 26"/>
                  <a:gd name="T21" fmla="*/ 24 h 24"/>
                  <a:gd name="T22" fmla="*/ 6 w 26"/>
                  <a:gd name="T23" fmla="*/ 21 h 24"/>
                  <a:gd name="T24" fmla="*/ 11 w 26"/>
                  <a:gd name="T25" fmla="*/ 21 h 24"/>
                  <a:gd name="T26" fmla="*/ 13 w 26"/>
                  <a:gd name="T27" fmla="*/ 19 h 24"/>
                  <a:gd name="T28" fmla="*/ 16 w 26"/>
                  <a:gd name="T29" fmla="*/ 16 h 24"/>
                  <a:gd name="T30" fmla="*/ 19 w 26"/>
                  <a:gd name="T31" fmla="*/ 13 h 24"/>
                  <a:gd name="T32" fmla="*/ 21 w 26"/>
                  <a:gd name="T33" fmla="*/ 11 h 24"/>
                  <a:gd name="T34" fmla="*/ 24 w 26"/>
                  <a:gd name="T35" fmla="*/ 6 h 24"/>
                  <a:gd name="T36" fmla="*/ 26 w 26"/>
                  <a:gd name="T37" fmla="*/ 3 h 24"/>
                  <a:gd name="T38" fmla="*/ 26 w 26"/>
                  <a:gd name="T39" fmla="*/ 3 h 24"/>
                  <a:gd name="T40" fmla="*/ 21 w 26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4"/>
                  <a:gd name="T65" fmla="*/ 26 w 26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4">
                    <a:moveTo>
                      <a:pt x="21" y="0"/>
                    </a:moveTo>
                    <a:lnTo>
                      <a:pt x="21" y="0"/>
                    </a:lnTo>
                    <a:lnTo>
                      <a:pt x="21" y="6"/>
                    </a:lnTo>
                    <a:lnTo>
                      <a:pt x="19" y="8"/>
                    </a:lnTo>
                    <a:lnTo>
                      <a:pt x="16" y="11"/>
                    </a:lnTo>
                    <a:lnTo>
                      <a:pt x="13" y="13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6" y="19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6" y="21"/>
                    </a:lnTo>
                    <a:lnTo>
                      <a:pt x="11" y="21"/>
                    </a:lnTo>
                    <a:lnTo>
                      <a:pt x="13" y="19"/>
                    </a:lnTo>
                    <a:lnTo>
                      <a:pt x="16" y="16"/>
                    </a:lnTo>
                    <a:lnTo>
                      <a:pt x="19" y="13"/>
                    </a:lnTo>
                    <a:lnTo>
                      <a:pt x="21" y="11"/>
                    </a:lnTo>
                    <a:lnTo>
                      <a:pt x="24" y="6"/>
                    </a:lnTo>
                    <a:lnTo>
                      <a:pt x="26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10" name="Freeform 4748"/>
              <p:cNvSpPr>
                <a:spLocks/>
              </p:cNvSpPr>
              <p:nvPr/>
            </p:nvSpPr>
            <p:spPr bwMode="auto">
              <a:xfrm>
                <a:off x="3950" y="3528"/>
                <a:ext cx="21" cy="29"/>
              </a:xfrm>
              <a:custGeom>
                <a:avLst/>
                <a:gdLst>
                  <a:gd name="T0" fmla="*/ 16 w 21"/>
                  <a:gd name="T1" fmla="*/ 0 h 29"/>
                  <a:gd name="T2" fmla="*/ 16 w 21"/>
                  <a:gd name="T3" fmla="*/ 0 h 29"/>
                  <a:gd name="T4" fmla="*/ 16 w 21"/>
                  <a:gd name="T5" fmla="*/ 3 h 29"/>
                  <a:gd name="T6" fmla="*/ 13 w 21"/>
                  <a:gd name="T7" fmla="*/ 8 h 29"/>
                  <a:gd name="T8" fmla="*/ 13 w 21"/>
                  <a:gd name="T9" fmla="*/ 11 h 29"/>
                  <a:gd name="T10" fmla="*/ 11 w 21"/>
                  <a:gd name="T11" fmla="*/ 13 h 29"/>
                  <a:gd name="T12" fmla="*/ 8 w 21"/>
                  <a:gd name="T13" fmla="*/ 19 h 29"/>
                  <a:gd name="T14" fmla="*/ 5 w 21"/>
                  <a:gd name="T15" fmla="*/ 21 h 29"/>
                  <a:gd name="T16" fmla="*/ 3 w 21"/>
                  <a:gd name="T17" fmla="*/ 24 h 29"/>
                  <a:gd name="T18" fmla="*/ 0 w 21"/>
                  <a:gd name="T19" fmla="*/ 26 h 29"/>
                  <a:gd name="T20" fmla="*/ 5 w 21"/>
                  <a:gd name="T21" fmla="*/ 29 h 29"/>
                  <a:gd name="T22" fmla="*/ 8 w 21"/>
                  <a:gd name="T23" fmla="*/ 26 h 29"/>
                  <a:gd name="T24" fmla="*/ 8 w 21"/>
                  <a:gd name="T25" fmla="*/ 24 h 29"/>
                  <a:gd name="T26" fmla="*/ 11 w 21"/>
                  <a:gd name="T27" fmla="*/ 21 h 29"/>
                  <a:gd name="T28" fmla="*/ 13 w 21"/>
                  <a:gd name="T29" fmla="*/ 16 h 29"/>
                  <a:gd name="T30" fmla="*/ 16 w 21"/>
                  <a:gd name="T31" fmla="*/ 13 h 29"/>
                  <a:gd name="T32" fmla="*/ 19 w 21"/>
                  <a:gd name="T33" fmla="*/ 8 h 29"/>
                  <a:gd name="T34" fmla="*/ 19 w 21"/>
                  <a:gd name="T35" fmla="*/ 5 h 29"/>
                  <a:gd name="T36" fmla="*/ 21 w 21"/>
                  <a:gd name="T37" fmla="*/ 0 h 29"/>
                  <a:gd name="T38" fmla="*/ 21 w 21"/>
                  <a:gd name="T39" fmla="*/ 0 h 29"/>
                  <a:gd name="T40" fmla="*/ 16 w 21"/>
                  <a:gd name="T41" fmla="*/ 0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9"/>
                  <a:gd name="T65" fmla="*/ 21 w 21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9">
                    <a:moveTo>
                      <a:pt x="16" y="0"/>
                    </a:moveTo>
                    <a:lnTo>
                      <a:pt x="16" y="0"/>
                    </a:lnTo>
                    <a:lnTo>
                      <a:pt x="16" y="3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1" y="13"/>
                    </a:lnTo>
                    <a:lnTo>
                      <a:pt x="8" y="19"/>
                    </a:lnTo>
                    <a:lnTo>
                      <a:pt x="5" y="21"/>
                    </a:lnTo>
                    <a:lnTo>
                      <a:pt x="3" y="24"/>
                    </a:lnTo>
                    <a:lnTo>
                      <a:pt x="0" y="26"/>
                    </a:lnTo>
                    <a:lnTo>
                      <a:pt x="5" y="29"/>
                    </a:lnTo>
                    <a:lnTo>
                      <a:pt x="8" y="26"/>
                    </a:lnTo>
                    <a:lnTo>
                      <a:pt x="8" y="24"/>
                    </a:lnTo>
                    <a:lnTo>
                      <a:pt x="11" y="21"/>
                    </a:lnTo>
                    <a:lnTo>
                      <a:pt x="13" y="16"/>
                    </a:lnTo>
                    <a:lnTo>
                      <a:pt x="16" y="13"/>
                    </a:lnTo>
                    <a:lnTo>
                      <a:pt x="19" y="8"/>
                    </a:lnTo>
                    <a:lnTo>
                      <a:pt x="19" y="5"/>
                    </a:lnTo>
                    <a:lnTo>
                      <a:pt x="21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11" name="Freeform 4749"/>
              <p:cNvSpPr>
                <a:spLocks/>
              </p:cNvSpPr>
              <p:nvPr/>
            </p:nvSpPr>
            <p:spPr bwMode="auto">
              <a:xfrm>
                <a:off x="3958" y="3502"/>
                <a:ext cx="13" cy="26"/>
              </a:xfrm>
              <a:custGeom>
                <a:avLst/>
                <a:gdLst>
                  <a:gd name="T0" fmla="*/ 0 w 13"/>
                  <a:gd name="T1" fmla="*/ 3 h 26"/>
                  <a:gd name="T2" fmla="*/ 0 w 13"/>
                  <a:gd name="T3" fmla="*/ 3 h 26"/>
                  <a:gd name="T4" fmla="*/ 3 w 13"/>
                  <a:gd name="T5" fmla="*/ 5 h 26"/>
                  <a:gd name="T6" fmla="*/ 5 w 13"/>
                  <a:gd name="T7" fmla="*/ 8 h 26"/>
                  <a:gd name="T8" fmla="*/ 5 w 13"/>
                  <a:gd name="T9" fmla="*/ 10 h 26"/>
                  <a:gd name="T10" fmla="*/ 8 w 13"/>
                  <a:gd name="T11" fmla="*/ 13 h 26"/>
                  <a:gd name="T12" fmla="*/ 8 w 13"/>
                  <a:gd name="T13" fmla="*/ 16 h 26"/>
                  <a:gd name="T14" fmla="*/ 8 w 13"/>
                  <a:gd name="T15" fmla="*/ 21 h 26"/>
                  <a:gd name="T16" fmla="*/ 8 w 13"/>
                  <a:gd name="T17" fmla="*/ 24 h 26"/>
                  <a:gd name="T18" fmla="*/ 8 w 13"/>
                  <a:gd name="T19" fmla="*/ 26 h 26"/>
                  <a:gd name="T20" fmla="*/ 13 w 13"/>
                  <a:gd name="T21" fmla="*/ 26 h 26"/>
                  <a:gd name="T22" fmla="*/ 13 w 13"/>
                  <a:gd name="T23" fmla="*/ 24 h 26"/>
                  <a:gd name="T24" fmla="*/ 13 w 13"/>
                  <a:gd name="T25" fmla="*/ 18 h 26"/>
                  <a:gd name="T26" fmla="*/ 11 w 13"/>
                  <a:gd name="T27" fmla="*/ 16 h 26"/>
                  <a:gd name="T28" fmla="*/ 11 w 13"/>
                  <a:gd name="T29" fmla="*/ 13 h 26"/>
                  <a:gd name="T30" fmla="*/ 8 w 13"/>
                  <a:gd name="T31" fmla="*/ 8 h 26"/>
                  <a:gd name="T32" fmla="*/ 8 w 13"/>
                  <a:gd name="T33" fmla="*/ 5 h 26"/>
                  <a:gd name="T34" fmla="*/ 5 w 13"/>
                  <a:gd name="T35" fmla="*/ 3 h 26"/>
                  <a:gd name="T36" fmla="*/ 3 w 13"/>
                  <a:gd name="T37" fmla="*/ 0 h 26"/>
                  <a:gd name="T38" fmla="*/ 3 w 13"/>
                  <a:gd name="T39" fmla="*/ 0 h 26"/>
                  <a:gd name="T40" fmla="*/ 0 w 13"/>
                  <a:gd name="T41" fmla="*/ 3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6"/>
                  <a:gd name="T65" fmla="*/ 13 w 13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6">
                    <a:moveTo>
                      <a:pt x="0" y="3"/>
                    </a:moveTo>
                    <a:lnTo>
                      <a:pt x="0" y="3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8" y="13"/>
                    </a:lnTo>
                    <a:lnTo>
                      <a:pt x="8" y="16"/>
                    </a:lnTo>
                    <a:lnTo>
                      <a:pt x="8" y="21"/>
                    </a:lnTo>
                    <a:lnTo>
                      <a:pt x="8" y="24"/>
                    </a:lnTo>
                    <a:lnTo>
                      <a:pt x="8" y="26"/>
                    </a:lnTo>
                    <a:lnTo>
                      <a:pt x="13" y="26"/>
                    </a:lnTo>
                    <a:lnTo>
                      <a:pt x="13" y="24"/>
                    </a:lnTo>
                    <a:lnTo>
                      <a:pt x="13" y="18"/>
                    </a:lnTo>
                    <a:lnTo>
                      <a:pt x="11" y="16"/>
                    </a:lnTo>
                    <a:lnTo>
                      <a:pt x="11" y="13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12" name="Freeform 4750"/>
              <p:cNvSpPr>
                <a:spLocks/>
              </p:cNvSpPr>
              <p:nvPr/>
            </p:nvSpPr>
            <p:spPr bwMode="auto">
              <a:xfrm>
                <a:off x="3935" y="3492"/>
                <a:ext cx="26" cy="13"/>
              </a:xfrm>
              <a:custGeom>
                <a:avLst/>
                <a:gdLst>
                  <a:gd name="T0" fmla="*/ 0 w 26"/>
                  <a:gd name="T1" fmla="*/ 5 h 13"/>
                  <a:gd name="T2" fmla="*/ 0 w 26"/>
                  <a:gd name="T3" fmla="*/ 5 h 13"/>
                  <a:gd name="T4" fmla="*/ 2 w 26"/>
                  <a:gd name="T5" fmla="*/ 5 h 13"/>
                  <a:gd name="T6" fmla="*/ 5 w 26"/>
                  <a:gd name="T7" fmla="*/ 5 h 13"/>
                  <a:gd name="T8" fmla="*/ 7 w 26"/>
                  <a:gd name="T9" fmla="*/ 5 h 13"/>
                  <a:gd name="T10" fmla="*/ 13 w 26"/>
                  <a:gd name="T11" fmla="*/ 5 h 13"/>
                  <a:gd name="T12" fmla="*/ 15 w 26"/>
                  <a:gd name="T13" fmla="*/ 7 h 13"/>
                  <a:gd name="T14" fmla="*/ 18 w 26"/>
                  <a:gd name="T15" fmla="*/ 7 h 13"/>
                  <a:gd name="T16" fmla="*/ 20 w 26"/>
                  <a:gd name="T17" fmla="*/ 10 h 13"/>
                  <a:gd name="T18" fmla="*/ 23 w 26"/>
                  <a:gd name="T19" fmla="*/ 13 h 13"/>
                  <a:gd name="T20" fmla="*/ 26 w 26"/>
                  <a:gd name="T21" fmla="*/ 10 h 13"/>
                  <a:gd name="T22" fmla="*/ 23 w 26"/>
                  <a:gd name="T23" fmla="*/ 7 h 13"/>
                  <a:gd name="T24" fmla="*/ 20 w 26"/>
                  <a:gd name="T25" fmla="*/ 5 h 13"/>
                  <a:gd name="T26" fmla="*/ 15 w 26"/>
                  <a:gd name="T27" fmla="*/ 2 h 13"/>
                  <a:gd name="T28" fmla="*/ 13 w 26"/>
                  <a:gd name="T29" fmla="*/ 2 h 13"/>
                  <a:gd name="T30" fmla="*/ 10 w 26"/>
                  <a:gd name="T31" fmla="*/ 2 h 13"/>
                  <a:gd name="T32" fmla="*/ 5 w 26"/>
                  <a:gd name="T33" fmla="*/ 0 h 13"/>
                  <a:gd name="T34" fmla="*/ 2 w 26"/>
                  <a:gd name="T35" fmla="*/ 0 h 13"/>
                  <a:gd name="T36" fmla="*/ 0 w 26"/>
                  <a:gd name="T37" fmla="*/ 0 h 13"/>
                  <a:gd name="T38" fmla="*/ 0 w 26"/>
                  <a:gd name="T39" fmla="*/ 0 h 13"/>
                  <a:gd name="T40" fmla="*/ 0 w 26"/>
                  <a:gd name="T41" fmla="*/ 5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13"/>
                  <a:gd name="T65" fmla="*/ 26 w 26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13">
                    <a:moveTo>
                      <a:pt x="0" y="5"/>
                    </a:move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13" y="5"/>
                    </a:lnTo>
                    <a:lnTo>
                      <a:pt x="15" y="7"/>
                    </a:lnTo>
                    <a:lnTo>
                      <a:pt x="18" y="7"/>
                    </a:lnTo>
                    <a:lnTo>
                      <a:pt x="20" y="10"/>
                    </a:lnTo>
                    <a:lnTo>
                      <a:pt x="23" y="13"/>
                    </a:lnTo>
                    <a:lnTo>
                      <a:pt x="26" y="10"/>
                    </a:lnTo>
                    <a:lnTo>
                      <a:pt x="23" y="7"/>
                    </a:lnTo>
                    <a:lnTo>
                      <a:pt x="20" y="5"/>
                    </a:lnTo>
                    <a:lnTo>
                      <a:pt x="15" y="2"/>
                    </a:lnTo>
                    <a:lnTo>
                      <a:pt x="13" y="2"/>
                    </a:lnTo>
                    <a:lnTo>
                      <a:pt x="10" y="2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13" name="Freeform 4751"/>
              <p:cNvSpPr>
                <a:spLocks/>
              </p:cNvSpPr>
              <p:nvPr/>
            </p:nvSpPr>
            <p:spPr bwMode="auto">
              <a:xfrm>
                <a:off x="3924" y="3494"/>
                <a:ext cx="45" cy="76"/>
              </a:xfrm>
              <a:custGeom>
                <a:avLst/>
                <a:gdLst>
                  <a:gd name="T0" fmla="*/ 16 w 45"/>
                  <a:gd name="T1" fmla="*/ 76 h 76"/>
                  <a:gd name="T2" fmla="*/ 24 w 45"/>
                  <a:gd name="T3" fmla="*/ 71 h 76"/>
                  <a:gd name="T4" fmla="*/ 29 w 45"/>
                  <a:gd name="T5" fmla="*/ 63 h 76"/>
                  <a:gd name="T6" fmla="*/ 39 w 45"/>
                  <a:gd name="T7" fmla="*/ 50 h 76"/>
                  <a:gd name="T8" fmla="*/ 45 w 45"/>
                  <a:gd name="T9" fmla="*/ 34 h 76"/>
                  <a:gd name="T10" fmla="*/ 42 w 45"/>
                  <a:gd name="T11" fmla="*/ 21 h 76"/>
                  <a:gd name="T12" fmla="*/ 37 w 45"/>
                  <a:gd name="T13" fmla="*/ 8 h 76"/>
                  <a:gd name="T14" fmla="*/ 26 w 45"/>
                  <a:gd name="T15" fmla="*/ 3 h 76"/>
                  <a:gd name="T16" fmla="*/ 16 w 45"/>
                  <a:gd name="T17" fmla="*/ 0 h 76"/>
                  <a:gd name="T18" fmla="*/ 16 w 45"/>
                  <a:gd name="T19" fmla="*/ 3 h 76"/>
                  <a:gd name="T20" fmla="*/ 13 w 45"/>
                  <a:gd name="T21" fmla="*/ 3 h 76"/>
                  <a:gd name="T22" fmla="*/ 5 w 45"/>
                  <a:gd name="T23" fmla="*/ 18 h 76"/>
                  <a:gd name="T24" fmla="*/ 3 w 45"/>
                  <a:gd name="T25" fmla="*/ 24 h 76"/>
                  <a:gd name="T26" fmla="*/ 0 w 45"/>
                  <a:gd name="T27" fmla="*/ 32 h 76"/>
                  <a:gd name="T28" fmla="*/ 0 w 45"/>
                  <a:gd name="T29" fmla="*/ 47 h 76"/>
                  <a:gd name="T30" fmla="*/ 0 w 45"/>
                  <a:gd name="T31" fmla="*/ 60 h 76"/>
                  <a:gd name="T32" fmla="*/ 8 w 45"/>
                  <a:gd name="T33" fmla="*/ 68 h 76"/>
                  <a:gd name="T34" fmla="*/ 16 w 45"/>
                  <a:gd name="T35" fmla="*/ 76 h 7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45"/>
                  <a:gd name="T55" fmla="*/ 0 h 76"/>
                  <a:gd name="T56" fmla="*/ 45 w 45"/>
                  <a:gd name="T57" fmla="*/ 76 h 7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45" h="76">
                    <a:moveTo>
                      <a:pt x="16" y="76"/>
                    </a:moveTo>
                    <a:lnTo>
                      <a:pt x="24" y="71"/>
                    </a:lnTo>
                    <a:lnTo>
                      <a:pt x="29" y="63"/>
                    </a:lnTo>
                    <a:lnTo>
                      <a:pt x="39" y="50"/>
                    </a:lnTo>
                    <a:lnTo>
                      <a:pt x="45" y="34"/>
                    </a:lnTo>
                    <a:lnTo>
                      <a:pt x="42" y="21"/>
                    </a:lnTo>
                    <a:lnTo>
                      <a:pt x="37" y="8"/>
                    </a:lnTo>
                    <a:lnTo>
                      <a:pt x="26" y="3"/>
                    </a:lnTo>
                    <a:lnTo>
                      <a:pt x="16" y="0"/>
                    </a:lnTo>
                    <a:lnTo>
                      <a:pt x="16" y="3"/>
                    </a:lnTo>
                    <a:lnTo>
                      <a:pt x="13" y="3"/>
                    </a:lnTo>
                    <a:lnTo>
                      <a:pt x="5" y="18"/>
                    </a:lnTo>
                    <a:lnTo>
                      <a:pt x="3" y="24"/>
                    </a:lnTo>
                    <a:lnTo>
                      <a:pt x="0" y="32"/>
                    </a:lnTo>
                    <a:lnTo>
                      <a:pt x="0" y="47"/>
                    </a:lnTo>
                    <a:lnTo>
                      <a:pt x="0" y="60"/>
                    </a:lnTo>
                    <a:lnTo>
                      <a:pt x="8" y="68"/>
                    </a:lnTo>
                    <a:lnTo>
                      <a:pt x="16" y="76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14" name="Freeform 4752"/>
              <p:cNvSpPr>
                <a:spLocks/>
              </p:cNvSpPr>
              <p:nvPr/>
            </p:nvSpPr>
            <p:spPr bwMode="auto">
              <a:xfrm>
                <a:off x="3940" y="3554"/>
                <a:ext cx="15" cy="19"/>
              </a:xfrm>
              <a:custGeom>
                <a:avLst/>
                <a:gdLst>
                  <a:gd name="T0" fmla="*/ 10 w 15"/>
                  <a:gd name="T1" fmla="*/ 0 h 19"/>
                  <a:gd name="T2" fmla="*/ 10 w 15"/>
                  <a:gd name="T3" fmla="*/ 0 h 19"/>
                  <a:gd name="T4" fmla="*/ 10 w 15"/>
                  <a:gd name="T5" fmla="*/ 3 h 19"/>
                  <a:gd name="T6" fmla="*/ 8 w 15"/>
                  <a:gd name="T7" fmla="*/ 6 h 19"/>
                  <a:gd name="T8" fmla="*/ 8 w 15"/>
                  <a:gd name="T9" fmla="*/ 8 h 19"/>
                  <a:gd name="T10" fmla="*/ 5 w 15"/>
                  <a:gd name="T11" fmla="*/ 8 h 19"/>
                  <a:gd name="T12" fmla="*/ 5 w 15"/>
                  <a:gd name="T13" fmla="*/ 11 h 19"/>
                  <a:gd name="T14" fmla="*/ 2 w 15"/>
                  <a:gd name="T15" fmla="*/ 11 h 19"/>
                  <a:gd name="T16" fmla="*/ 2 w 15"/>
                  <a:gd name="T17" fmla="*/ 13 h 19"/>
                  <a:gd name="T18" fmla="*/ 0 w 15"/>
                  <a:gd name="T19" fmla="*/ 16 h 19"/>
                  <a:gd name="T20" fmla="*/ 2 w 15"/>
                  <a:gd name="T21" fmla="*/ 19 h 19"/>
                  <a:gd name="T22" fmla="*/ 2 w 15"/>
                  <a:gd name="T23" fmla="*/ 16 h 19"/>
                  <a:gd name="T24" fmla="*/ 5 w 15"/>
                  <a:gd name="T25" fmla="*/ 13 h 19"/>
                  <a:gd name="T26" fmla="*/ 8 w 15"/>
                  <a:gd name="T27" fmla="*/ 13 h 19"/>
                  <a:gd name="T28" fmla="*/ 8 w 15"/>
                  <a:gd name="T29" fmla="*/ 11 h 19"/>
                  <a:gd name="T30" fmla="*/ 10 w 15"/>
                  <a:gd name="T31" fmla="*/ 8 h 19"/>
                  <a:gd name="T32" fmla="*/ 10 w 15"/>
                  <a:gd name="T33" fmla="*/ 8 h 19"/>
                  <a:gd name="T34" fmla="*/ 13 w 15"/>
                  <a:gd name="T35" fmla="*/ 6 h 19"/>
                  <a:gd name="T36" fmla="*/ 15 w 15"/>
                  <a:gd name="T37" fmla="*/ 3 h 19"/>
                  <a:gd name="T38" fmla="*/ 15 w 15"/>
                  <a:gd name="T39" fmla="*/ 3 h 19"/>
                  <a:gd name="T40" fmla="*/ 10 w 15"/>
                  <a:gd name="T41" fmla="*/ 0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19"/>
                  <a:gd name="T65" fmla="*/ 15 w 15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19">
                    <a:moveTo>
                      <a:pt x="10" y="0"/>
                    </a:moveTo>
                    <a:lnTo>
                      <a:pt x="10" y="0"/>
                    </a:lnTo>
                    <a:lnTo>
                      <a:pt x="10" y="3"/>
                    </a:lnTo>
                    <a:lnTo>
                      <a:pt x="8" y="6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2" y="11"/>
                    </a:lnTo>
                    <a:lnTo>
                      <a:pt x="2" y="13"/>
                    </a:lnTo>
                    <a:lnTo>
                      <a:pt x="0" y="16"/>
                    </a:lnTo>
                    <a:lnTo>
                      <a:pt x="2" y="19"/>
                    </a:lnTo>
                    <a:lnTo>
                      <a:pt x="2" y="16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8" y="11"/>
                    </a:lnTo>
                    <a:lnTo>
                      <a:pt x="10" y="8"/>
                    </a:lnTo>
                    <a:lnTo>
                      <a:pt x="13" y="6"/>
                    </a:lnTo>
                    <a:lnTo>
                      <a:pt x="15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15" name="Freeform 4753"/>
              <p:cNvSpPr>
                <a:spLocks/>
              </p:cNvSpPr>
              <p:nvPr/>
            </p:nvSpPr>
            <p:spPr bwMode="auto">
              <a:xfrm>
                <a:off x="3950" y="3528"/>
                <a:ext cx="21" cy="29"/>
              </a:xfrm>
              <a:custGeom>
                <a:avLst/>
                <a:gdLst>
                  <a:gd name="T0" fmla="*/ 16 w 21"/>
                  <a:gd name="T1" fmla="*/ 0 h 29"/>
                  <a:gd name="T2" fmla="*/ 16 w 21"/>
                  <a:gd name="T3" fmla="*/ 0 h 29"/>
                  <a:gd name="T4" fmla="*/ 16 w 21"/>
                  <a:gd name="T5" fmla="*/ 3 h 29"/>
                  <a:gd name="T6" fmla="*/ 13 w 21"/>
                  <a:gd name="T7" fmla="*/ 8 h 29"/>
                  <a:gd name="T8" fmla="*/ 13 w 21"/>
                  <a:gd name="T9" fmla="*/ 11 h 29"/>
                  <a:gd name="T10" fmla="*/ 11 w 21"/>
                  <a:gd name="T11" fmla="*/ 13 h 29"/>
                  <a:gd name="T12" fmla="*/ 8 w 21"/>
                  <a:gd name="T13" fmla="*/ 19 h 29"/>
                  <a:gd name="T14" fmla="*/ 5 w 21"/>
                  <a:gd name="T15" fmla="*/ 21 h 29"/>
                  <a:gd name="T16" fmla="*/ 3 w 21"/>
                  <a:gd name="T17" fmla="*/ 24 h 29"/>
                  <a:gd name="T18" fmla="*/ 0 w 21"/>
                  <a:gd name="T19" fmla="*/ 26 h 29"/>
                  <a:gd name="T20" fmla="*/ 5 w 21"/>
                  <a:gd name="T21" fmla="*/ 29 h 29"/>
                  <a:gd name="T22" fmla="*/ 8 w 21"/>
                  <a:gd name="T23" fmla="*/ 26 h 29"/>
                  <a:gd name="T24" fmla="*/ 8 w 21"/>
                  <a:gd name="T25" fmla="*/ 24 h 29"/>
                  <a:gd name="T26" fmla="*/ 11 w 21"/>
                  <a:gd name="T27" fmla="*/ 21 h 29"/>
                  <a:gd name="T28" fmla="*/ 13 w 21"/>
                  <a:gd name="T29" fmla="*/ 16 h 29"/>
                  <a:gd name="T30" fmla="*/ 16 w 21"/>
                  <a:gd name="T31" fmla="*/ 13 h 29"/>
                  <a:gd name="T32" fmla="*/ 19 w 21"/>
                  <a:gd name="T33" fmla="*/ 8 h 29"/>
                  <a:gd name="T34" fmla="*/ 19 w 21"/>
                  <a:gd name="T35" fmla="*/ 5 h 29"/>
                  <a:gd name="T36" fmla="*/ 21 w 21"/>
                  <a:gd name="T37" fmla="*/ 0 h 29"/>
                  <a:gd name="T38" fmla="*/ 21 w 21"/>
                  <a:gd name="T39" fmla="*/ 0 h 29"/>
                  <a:gd name="T40" fmla="*/ 16 w 21"/>
                  <a:gd name="T41" fmla="*/ 0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9"/>
                  <a:gd name="T65" fmla="*/ 21 w 21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9">
                    <a:moveTo>
                      <a:pt x="16" y="0"/>
                    </a:moveTo>
                    <a:lnTo>
                      <a:pt x="16" y="0"/>
                    </a:lnTo>
                    <a:lnTo>
                      <a:pt x="16" y="3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1" y="13"/>
                    </a:lnTo>
                    <a:lnTo>
                      <a:pt x="8" y="19"/>
                    </a:lnTo>
                    <a:lnTo>
                      <a:pt x="5" y="21"/>
                    </a:lnTo>
                    <a:lnTo>
                      <a:pt x="3" y="24"/>
                    </a:lnTo>
                    <a:lnTo>
                      <a:pt x="0" y="26"/>
                    </a:lnTo>
                    <a:lnTo>
                      <a:pt x="5" y="29"/>
                    </a:lnTo>
                    <a:lnTo>
                      <a:pt x="8" y="26"/>
                    </a:lnTo>
                    <a:lnTo>
                      <a:pt x="8" y="24"/>
                    </a:lnTo>
                    <a:lnTo>
                      <a:pt x="11" y="21"/>
                    </a:lnTo>
                    <a:lnTo>
                      <a:pt x="13" y="16"/>
                    </a:lnTo>
                    <a:lnTo>
                      <a:pt x="16" y="13"/>
                    </a:lnTo>
                    <a:lnTo>
                      <a:pt x="19" y="8"/>
                    </a:lnTo>
                    <a:lnTo>
                      <a:pt x="19" y="5"/>
                    </a:lnTo>
                    <a:lnTo>
                      <a:pt x="21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16" name="Freeform 4754"/>
              <p:cNvSpPr>
                <a:spLocks/>
              </p:cNvSpPr>
              <p:nvPr/>
            </p:nvSpPr>
            <p:spPr bwMode="auto">
              <a:xfrm>
                <a:off x="3958" y="3502"/>
                <a:ext cx="13" cy="26"/>
              </a:xfrm>
              <a:custGeom>
                <a:avLst/>
                <a:gdLst>
                  <a:gd name="T0" fmla="*/ 0 w 13"/>
                  <a:gd name="T1" fmla="*/ 3 h 26"/>
                  <a:gd name="T2" fmla="*/ 0 w 13"/>
                  <a:gd name="T3" fmla="*/ 3 h 26"/>
                  <a:gd name="T4" fmla="*/ 3 w 13"/>
                  <a:gd name="T5" fmla="*/ 5 h 26"/>
                  <a:gd name="T6" fmla="*/ 5 w 13"/>
                  <a:gd name="T7" fmla="*/ 8 h 26"/>
                  <a:gd name="T8" fmla="*/ 5 w 13"/>
                  <a:gd name="T9" fmla="*/ 10 h 26"/>
                  <a:gd name="T10" fmla="*/ 8 w 13"/>
                  <a:gd name="T11" fmla="*/ 13 h 26"/>
                  <a:gd name="T12" fmla="*/ 8 w 13"/>
                  <a:gd name="T13" fmla="*/ 16 h 26"/>
                  <a:gd name="T14" fmla="*/ 8 w 13"/>
                  <a:gd name="T15" fmla="*/ 21 h 26"/>
                  <a:gd name="T16" fmla="*/ 8 w 13"/>
                  <a:gd name="T17" fmla="*/ 24 h 26"/>
                  <a:gd name="T18" fmla="*/ 8 w 13"/>
                  <a:gd name="T19" fmla="*/ 26 h 26"/>
                  <a:gd name="T20" fmla="*/ 13 w 13"/>
                  <a:gd name="T21" fmla="*/ 26 h 26"/>
                  <a:gd name="T22" fmla="*/ 13 w 13"/>
                  <a:gd name="T23" fmla="*/ 24 h 26"/>
                  <a:gd name="T24" fmla="*/ 13 w 13"/>
                  <a:gd name="T25" fmla="*/ 18 h 26"/>
                  <a:gd name="T26" fmla="*/ 11 w 13"/>
                  <a:gd name="T27" fmla="*/ 16 h 26"/>
                  <a:gd name="T28" fmla="*/ 11 w 13"/>
                  <a:gd name="T29" fmla="*/ 13 h 26"/>
                  <a:gd name="T30" fmla="*/ 8 w 13"/>
                  <a:gd name="T31" fmla="*/ 8 h 26"/>
                  <a:gd name="T32" fmla="*/ 8 w 13"/>
                  <a:gd name="T33" fmla="*/ 5 h 26"/>
                  <a:gd name="T34" fmla="*/ 5 w 13"/>
                  <a:gd name="T35" fmla="*/ 3 h 26"/>
                  <a:gd name="T36" fmla="*/ 3 w 13"/>
                  <a:gd name="T37" fmla="*/ 0 h 26"/>
                  <a:gd name="T38" fmla="*/ 3 w 13"/>
                  <a:gd name="T39" fmla="*/ 0 h 26"/>
                  <a:gd name="T40" fmla="*/ 0 w 13"/>
                  <a:gd name="T41" fmla="*/ 3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6"/>
                  <a:gd name="T65" fmla="*/ 13 w 13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6">
                    <a:moveTo>
                      <a:pt x="0" y="3"/>
                    </a:moveTo>
                    <a:lnTo>
                      <a:pt x="0" y="3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8" y="13"/>
                    </a:lnTo>
                    <a:lnTo>
                      <a:pt x="8" y="16"/>
                    </a:lnTo>
                    <a:lnTo>
                      <a:pt x="8" y="21"/>
                    </a:lnTo>
                    <a:lnTo>
                      <a:pt x="8" y="24"/>
                    </a:lnTo>
                    <a:lnTo>
                      <a:pt x="8" y="26"/>
                    </a:lnTo>
                    <a:lnTo>
                      <a:pt x="13" y="26"/>
                    </a:lnTo>
                    <a:lnTo>
                      <a:pt x="13" y="24"/>
                    </a:lnTo>
                    <a:lnTo>
                      <a:pt x="13" y="18"/>
                    </a:lnTo>
                    <a:lnTo>
                      <a:pt x="11" y="16"/>
                    </a:lnTo>
                    <a:lnTo>
                      <a:pt x="11" y="13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17" name="Freeform 4755"/>
              <p:cNvSpPr>
                <a:spLocks/>
              </p:cNvSpPr>
              <p:nvPr/>
            </p:nvSpPr>
            <p:spPr bwMode="auto">
              <a:xfrm>
                <a:off x="3940" y="3492"/>
                <a:ext cx="21" cy="13"/>
              </a:xfrm>
              <a:custGeom>
                <a:avLst/>
                <a:gdLst>
                  <a:gd name="T0" fmla="*/ 2 w 21"/>
                  <a:gd name="T1" fmla="*/ 5 h 13"/>
                  <a:gd name="T2" fmla="*/ 0 w 21"/>
                  <a:gd name="T3" fmla="*/ 5 h 13"/>
                  <a:gd name="T4" fmla="*/ 2 w 21"/>
                  <a:gd name="T5" fmla="*/ 5 h 13"/>
                  <a:gd name="T6" fmla="*/ 5 w 21"/>
                  <a:gd name="T7" fmla="*/ 5 h 13"/>
                  <a:gd name="T8" fmla="*/ 8 w 21"/>
                  <a:gd name="T9" fmla="*/ 5 h 13"/>
                  <a:gd name="T10" fmla="*/ 10 w 21"/>
                  <a:gd name="T11" fmla="*/ 7 h 13"/>
                  <a:gd name="T12" fmla="*/ 13 w 21"/>
                  <a:gd name="T13" fmla="*/ 7 h 13"/>
                  <a:gd name="T14" fmla="*/ 15 w 21"/>
                  <a:gd name="T15" fmla="*/ 10 h 13"/>
                  <a:gd name="T16" fmla="*/ 15 w 21"/>
                  <a:gd name="T17" fmla="*/ 10 h 13"/>
                  <a:gd name="T18" fmla="*/ 18 w 21"/>
                  <a:gd name="T19" fmla="*/ 13 h 13"/>
                  <a:gd name="T20" fmla="*/ 21 w 21"/>
                  <a:gd name="T21" fmla="*/ 10 h 13"/>
                  <a:gd name="T22" fmla="*/ 18 w 21"/>
                  <a:gd name="T23" fmla="*/ 7 h 13"/>
                  <a:gd name="T24" fmla="*/ 15 w 21"/>
                  <a:gd name="T25" fmla="*/ 5 h 13"/>
                  <a:gd name="T26" fmla="*/ 13 w 21"/>
                  <a:gd name="T27" fmla="*/ 5 h 13"/>
                  <a:gd name="T28" fmla="*/ 10 w 21"/>
                  <a:gd name="T29" fmla="*/ 2 h 13"/>
                  <a:gd name="T30" fmla="*/ 8 w 21"/>
                  <a:gd name="T31" fmla="*/ 2 h 13"/>
                  <a:gd name="T32" fmla="*/ 5 w 21"/>
                  <a:gd name="T33" fmla="*/ 2 h 13"/>
                  <a:gd name="T34" fmla="*/ 2 w 21"/>
                  <a:gd name="T35" fmla="*/ 2 h 13"/>
                  <a:gd name="T36" fmla="*/ 0 w 21"/>
                  <a:gd name="T37" fmla="*/ 0 h 13"/>
                  <a:gd name="T38" fmla="*/ 0 w 21"/>
                  <a:gd name="T39" fmla="*/ 2 h 13"/>
                  <a:gd name="T40" fmla="*/ 2 w 21"/>
                  <a:gd name="T41" fmla="*/ 5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3"/>
                  <a:gd name="T65" fmla="*/ 21 w 21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3">
                    <a:moveTo>
                      <a:pt x="2" y="5"/>
                    </a:move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7"/>
                    </a:lnTo>
                    <a:lnTo>
                      <a:pt x="13" y="7"/>
                    </a:lnTo>
                    <a:lnTo>
                      <a:pt x="15" y="10"/>
                    </a:lnTo>
                    <a:lnTo>
                      <a:pt x="18" y="13"/>
                    </a:lnTo>
                    <a:lnTo>
                      <a:pt x="21" y="10"/>
                    </a:lnTo>
                    <a:lnTo>
                      <a:pt x="18" y="7"/>
                    </a:lnTo>
                    <a:lnTo>
                      <a:pt x="15" y="5"/>
                    </a:lnTo>
                    <a:lnTo>
                      <a:pt x="13" y="5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5" y="2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18" name="Freeform 4756"/>
              <p:cNvSpPr>
                <a:spLocks/>
              </p:cNvSpPr>
              <p:nvPr/>
            </p:nvSpPr>
            <p:spPr bwMode="auto">
              <a:xfrm>
                <a:off x="3935" y="3494"/>
                <a:ext cx="7" cy="5"/>
              </a:xfrm>
              <a:custGeom>
                <a:avLst/>
                <a:gdLst>
                  <a:gd name="T0" fmla="*/ 2 w 7"/>
                  <a:gd name="T1" fmla="*/ 5 h 5"/>
                  <a:gd name="T2" fmla="*/ 2 w 7"/>
                  <a:gd name="T3" fmla="*/ 5 h 5"/>
                  <a:gd name="T4" fmla="*/ 2 w 7"/>
                  <a:gd name="T5" fmla="*/ 5 h 5"/>
                  <a:gd name="T6" fmla="*/ 2 w 7"/>
                  <a:gd name="T7" fmla="*/ 5 h 5"/>
                  <a:gd name="T8" fmla="*/ 5 w 7"/>
                  <a:gd name="T9" fmla="*/ 3 h 5"/>
                  <a:gd name="T10" fmla="*/ 5 w 7"/>
                  <a:gd name="T11" fmla="*/ 3 h 5"/>
                  <a:gd name="T12" fmla="*/ 5 w 7"/>
                  <a:gd name="T13" fmla="*/ 3 h 5"/>
                  <a:gd name="T14" fmla="*/ 5 w 7"/>
                  <a:gd name="T15" fmla="*/ 3 h 5"/>
                  <a:gd name="T16" fmla="*/ 5 w 7"/>
                  <a:gd name="T17" fmla="*/ 3 h 5"/>
                  <a:gd name="T18" fmla="*/ 7 w 7"/>
                  <a:gd name="T19" fmla="*/ 3 h 5"/>
                  <a:gd name="T20" fmla="*/ 5 w 7"/>
                  <a:gd name="T21" fmla="*/ 0 h 5"/>
                  <a:gd name="T22" fmla="*/ 5 w 7"/>
                  <a:gd name="T23" fmla="*/ 0 h 5"/>
                  <a:gd name="T24" fmla="*/ 2 w 7"/>
                  <a:gd name="T25" fmla="*/ 0 h 5"/>
                  <a:gd name="T26" fmla="*/ 2 w 7"/>
                  <a:gd name="T27" fmla="*/ 0 h 5"/>
                  <a:gd name="T28" fmla="*/ 2 w 7"/>
                  <a:gd name="T29" fmla="*/ 0 h 5"/>
                  <a:gd name="T30" fmla="*/ 2 w 7"/>
                  <a:gd name="T31" fmla="*/ 0 h 5"/>
                  <a:gd name="T32" fmla="*/ 0 w 7"/>
                  <a:gd name="T33" fmla="*/ 3 h 5"/>
                  <a:gd name="T34" fmla="*/ 0 w 7"/>
                  <a:gd name="T35" fmla="*/ 3 h 5"/>
                  <a:gd name="T36" fmla="*/ 0 w 7"/>
                  <a:gd name="T37" fmla="*/ 3 h 5"/>
                  <a:gd name="T38" fmla="*/ 0 w 7"/>
                  <a:gd name="T39" fmla="*/ 3 h 5"/>
                  <a:gd name="T40" fmla="*/ 2 w 7"/>
                  <a:gd name="T41" fmla="*/ 5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7"/>
                  <a:gd name="T64" fmla="*/ 0 h 5"/>
                  <a:gd name="T65" fmla="*/ 7 w 7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7" h="5">
                    <a:moveTo>
                      <a:pt x="2" y="5"/>
                    </a:moveTo>
                    <a:lnTo>
                      <a:pt x="2" y="5"/>
                    </a:lnTo>
                    <a:lnTo>
                      <a:pt x="5" y="3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19" name="Freeform 4757"/>
              <p:cNvSpPr>
                <a:spLocks/>
              </p:cNvSpPr>
              <p:nvPr/>
            </p:nvSpPr>
            <p:spPr bwMode="auto">
              <a:xfrm>
                <a:off x="3921" y="3497"/>
                <a:ext cx="16" cy="29"/>
              </a:xfrm>
              <a:custGeom>
                <a:avLst/>
                <a:gdLst>
                  <a:gd name="T0" fmla="*/ 6 w 16"/>
                  <a:gd name="T1" fmla="*/ 29 h 29"/>
                  <a:gd name="T2" fmla="*/ 6 w 16"/>
                  <a:gd name="T3" fmla="*/ 29 h 29"/>
                  <a:gd name="T4" fmla="*/ 6 w 16"/>
                  <a:gd name="T5" fmla="*/ 26 h 29"/>
                  <a:gd name="T6" fmla="*/ 6 w 16"/>
                  <a:gd name="T7" fmla="*/ 21 h 29"/>
                  <a:gd name="T8" fmla="*/ 8 w 16"/>
                  <a:gd name="T9" fmla="*/ 18 h 29"/>
                  <a:gd name="T10" fmla="*/ 8 w 16"/>
                  <a:gd name="T11" fmla="*/ 15 h 29"/>
                  <a:gd name="T12" fmla="*/ 11 w 16"/>
                  <a:gd name="T13" fmla="*/ 10 h 29"/>
                  <a:gd name="T14" fmla="*/ 14 w 16"/>
                  <a:gd name="T15" fmla="*/ 8 h 29"/>
                  <a:gd name="T16" fmla="*/ 14 w 16"/>
                  <a:gd name="T17" fmla="*/ 5 h 29"/>
                  <a:gd name="T18" fmla="*/ 16 w 16"/>
                  <a:gd name="T19" fmla="*/ 2 h 29"/>
                  <a:gd name="T20" fmla="*/ 14 w 16"/>
                  <a:gd name="T21" fmla="*/ 0 h 29"/>
                  <a:gd name="T22" fmla="*/ 11 w 16"/>
                  <a:gd name="T23" fmla="*/ 2 h 29"/>
                  <a:gd name="T24" fmla="*/ 11 w 16"/>
                  <a:gd name="T25" fmla="*/ 5 h 29"/>
                  <a:gd name="T26" fmla="*/ 8 w 16"/>
                  <a:gd name="T27" fmla="*/ 10 h 29"/>
                  <a:gd name="T28" fmla="*/ 6 w 16"/>
                  <a:gd name="T29" fmla="*/ 13 h 29"/>
                  <a:gd name="T30" fmla="*/ 3 w 16"/>
                  <a:gd name="T31" fmla="*/ 18 h 29"/>
                  <a:gd name="T32" fmla="*/ 3 w 16"/>
                  <a:gd name="T33" fmla="*/ 21 h 29"/>
                  <a:gd name="T34" fmla="*/ 0 w 16"/>
                  <a:gd name="T35" fmla="*/ 26 h 29"/>
                  <a:gd name="T36" fmla="*/ 0 w 16"/>
                  <a:gd name="T37" fmla="*/ 29 h 29"/>
                  <a:gd name="T38" fmla="*/ 0 w 16"/>
                  <a:gd name="T39" fmla="*/ 29 h 29"/>
                  <a:gd name="T40" fmla="*/ 6 w 16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29"/>
                  <a:gd name="T65" fmla="*/ 16 w 16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29">
                    <a:moveTo>
                      <a:pt x="6" y="29"/>
                    </a:moveTo>
                    <a:lnTo>
                      <a:pt x="6" y="29"/>
                    </a:lnTo>
                    <a:lnTo>
                      <a:pt x="6" y="26"/>
                    </a:lnTo>
                    <a:lnTo>
                      <a:pt x="6" y="21"/>
                    </a:lnTo>
                    <a:lnTo>
                      <a:pt x="8" y="18"/>
                    </a:lnTo>
                    <a:lnTo>
                      <a:pt x="8" y="15"/>
                    </a:lnTo>
                    <a:lnTo>
                      <a:pt x="11" y="10"/>
                    </a:lnTo>
                    <a:lnTo>
                      <a:pt x="14" y="8"/>
                    </a:lnTo>
                    <a:lnTo>
                      <a:pt x="14" y="5"/>
                    </a:lnTo>
                    <a:lnTo>
                      <a:pt x="16" y="2"/>
                    </a:lnTo>
                    <a:lnTo>
                      <a:pt x="14" y="0"/>
                    </a:lnTo>
                    <a:lnTo>
                      <a:pt x="11" y="2"/>
                    </a:lnTo>
                    <a:lnTo>
                      <a:pt x="11" y="5"/>
                    </a:lnTo>
                    <a:lnTo>
                      <a:pt x="8" y="10"/>
                    </a:lnTo>
                    <a:lnTo>
                      <a:pt x="6" y="13"/>
                    </a:lnTo>
                    <a:lnTo>
                      <a:pt x="3" y="18"/>
                    </a:lnTo>
                    <a:lnTo>
                      <a:pt x="3" y="21"/>
                    </a:lnTo>
                    <a:lnTo>
                      <a:pt x="0" y="26"/>
                    </a:lnTo>
                    <a:lnTo>
                      <a:pt x="0" y="29"/>
                    </a:lnTo>
                    <a:lnTo>
                      <a:pt x="6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20" name="Freeform 4758"/>
              <p:cNvSpPr>
                <a:spLocks/>
              </p:cNvSpPr>
              <p:nvPr/>
            </p:nvSpPr>
            <p:spPr bwMode="auto">
              <a:xfrm>
                <a:off x="3921" y="3526"/>
                <a:ext cx="6" cy="28"/>
              </a:xfrm>
              <a:custGeom>
                <a:avLst/>
                <a:gdLst>
                  <a:gd name="T0" fmla="*/ 6 w 6"/>
                  <a:gd name="T1" fmla="*/ 26 h 28"/>
                  <a:gd name="T2" fmla="*/ 6 w 6"/>
                  <a:gd name="T3" fmla="*/ 26 h 28"/>
                  <a:gd name="T4" fmla="*/ 3 w 6"/>
                  <a:gd name="T5" fmla="*/ 23 h 28"/>
                  <a:gd name="T6" fmla="*/ 3 w 6"/>
                  <a:gd name="T7" fmla="*/ 21 h 28"/>
                  <a:gd name="T8" fmla="*/ 3 w 6"/>
                  <a:gd name="T9" fmla="*/ 18 h 28"/>
                  <a:gd name="T10" fmla="*/ 3 w 6"/>
                  <a:gd name="T11" fmla="*/ 13 h 28"/>
                  <a:gd name="T12" fmla="*/ 3 w 6"/>
                  <a:gd name="T13" fmla="*/ 10 h 28"/>
                  <a:gd name="T14" fmla="*/ 3 w 6"/>
                  <a:gd name="T15" fmla="*/ 7 h 28"/>
                  <a:gd name="T16" fmla="*/ 3 w 6"/>
                  <a:gd name="T17" fmla="*/ 2 h 28"/>
                  <a:gd name="T18" fmla="*/ 6 w 6"/>
                  <a:gd name="T19" fmla="*/ 0 h 28"/>
                  <a:gd name="T20" fmla="*/ 0 w 6"/>
                  <a:gd name="T21" fmla="*/ 0 h 28"/>
                  <a:gd name="T22" fmla="*/ 0 w 6"/>
                  <a:gd name="T23" fmla="*/ 2 h 28"/>
                  <a:gd name="T24" fmla="*/ 0 w 6"/>
                  <a:gd name="T25" fmla="*/ 7 h 28"/>
                  <a:gd name="T26" fmla="*/ 0 w 6"/>
                  <a:gd name="T27" fmla="*/ 10 h 28"/>
                  <a:gd name="T28" fmla="*/ 0 w 6"/>
                  <a:gd name="T29" fmla="*/ 13 h 28"/>
                  <a:gd name="T30" fmla="*/ 0 w 6"/>
                  <a:gd name="T31" fmla="*/ 18 h 28"/>
                  <a:gd name="T32" fmla="*/ 0 w 6"/>
                  <a:gd name="T33" fmla="*/ 21 h 28"/>
                  <a:gd name="T34" fmla="*/ 0 w 6"/>
                  <a:gd name="T35" fmla="*/ 26 h 28"/>
                  <a:gd name="T36" fmla="*/ 3 w 6"/>
                  <a:gd name="T37" fmla="*/ 28 h 28"/>
                  <a:gd name="T38" fmla="*/ 3 w 6"/>
                  <a:gd name="T39" fmla="*/ 28 h 28"/>
                  <a:gd name="T40" fmla="*/ 6 w 6"/>
                  <a:gd name="T41" fmla="*/ 26 h 2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28"/>
                  <a:gd name="T65" fmla="*/ 6 w 6"/>
                  <a:gd name="T66" fmla="*/ 28 h 2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28">
                    <a:moveTo>
                      <a:pt x="6" y="26"/>
                    </a:moveTo>
                    <a:lnTo>
                      <a:pt x="6" y="26"/>
                    </a:lnTo>
                    <a:lnTo>
                      <a:pt x="3" y="23"/>
                    </a:lnTo>
                    <a:lnTo>
                      <a:pt x="3" y="21"/>
                    </a:lnTo>
                    <a:lnTo>
                      <a:pt x="3" y="18"/>
                    </a:lnTo>
                    <a:lnTo>
                      <a:pt x="3" y="13"/>
                    </a:lnTo>
                    <a:lnTo>
                      <a:pt x="3" y="10"/>
                    </a:lnTo>
                    <a:lnTo>
                      <a:pt x="3" y="7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3" y="28"/>
                    </a:lnTo>
                    <a:lnTo>
                      <a:pt x="6" y="2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21" name="Freeform 4759"/>
              <p:cNvSpPr>
                <a:spLocks/>
              </p:cNvSpPr>
              <p:nvPr/>
            </p:nvSpPr>
            <p:spPr bwMode="auto">
              <a:xfrm>
                <a:off x="3924" y="3552"/>
                <a:ext cx="18" cy="21"/>
              </a:xfrm>
              <a:custGeom>
                <a:avLst/>
                <a:gdLst>
                  <a:gd name="T0" fmla="*/ 16 w 18"/>
                  <a:gd name="T1" fmla="*/ 18 h 21"/>
                  <a:gd name="T2" fmla="*/ 18 w 18"/>
                  <a:gd name="T3" fmla="*/ 15 h 21"/>
                  <a:gd name="T4" fmla="*/ 16 w 18"/>
                  <a:gd name="T5" fmla="*/ 15 h 21"/>
                  <a:gd name="T6" fmla="*/ 13 w 18"/>
                  <a:gd name="T7" fmla="*/ 13 h 21"/>
                  <a:gd name="T8" fmla="*/ 11 w 18"/>
                  <a:gd name="T9" fmla="*/ 13 h 21"/>
                  <a:gd name="T10" fmla="*/ 8 w 18"/>
                  <a:gd name="T11" fmla="*/ 10 h 21"/>
                  <a:gd name="T12" fmla="*/ 5 w 18"/>
                  <a:gd name="T13" fmla="*/ 8 h 21"/>
                  <a:gd name="T14" fmla="*/ 5 w 18"/>
                  <a:gd name="T15" fmla="*/ 5 h 21"/>
                  <a:gd name="T16" fmla="*/ 3 w 18"/>
                  <a:gd name="T17" fmla="*/ 2 h 21"/>
                  <a:gd name="T18" fmla="*/ 3 w 18"/>
                  <a:gd name="T19" fmla="*/ 0 h 21"/>
                  <a:gd name="T20" fmla="*/ 0 w 18"/>
                  <a:gd name="T21" fmla="*/ 2 h 21"/>
                  <a:gd name="T22" fmla="*/ 0 w 18"/>
                  <a:gd name="T23" fmla="*/ 5 h 21"/>
                  <a:gd name="T24" fmla="*/ 3 w 18"/>
                  <a:gd name="T25" fmla="*/ 8 h 21"/>
                  <a:gd name="T26" fmla="*/ 3 w 18"/>
                  <a:gd name="T27" fmla="*/ 10 h 21"/>
                  <a:gd name="T28" fmla="*/ 5 w 18"/>
                  <a:gd name="T29" fmla="*/ 13 h 21"/>
                  <a:gd name="T30" fmla="*/ 8 w 18"/>
                  <a:gd name="T31" fmla="*/ 15 h 21"/>
                  <a:gd name="T32" fmla="*/ 11 w 18"/>
                  <a:gd name="T33" fmla="*/ 15 h 21"/>
                  <a:gd name="T34" fmla="*/ 13 w 18"/>
                  <a:gd name="T35" fmla="*/ 18 h 21"/>
                  <a:gd name="T36" fmla="*/ 16 w 18"/>
                  <a:gd name="T37" fmla="*/ 21 h 21"/>
                  <a:gd name="T38" fmla="*/ 18 w 18"/>
                  <a:gd name="T39" fmla="*/ 21 h 21"/>
                  <a:gd name="T40" fmla="*/ 16 w 18"/>
                  <a:gd name="T41" fmla="*/ 21 h 21"/>
                  <a:gd name="T42" fmla="*/ 16 w 18"/>
                  <a:gd name="T43" fmla="*/ 21 h 21"/>
                  <a:gd name="T44" fmla="*/ 18 w 18"/>
                  <a:gd name="T45" fmla="*/ 21 h 21"/>
                  <a:gd name="T46" fmla="*/ 16 w 18"/>
                  <a:gd name="T47" fmla="*/ 18 h 2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8"/>
                  <a:gd name="T73" fmla="*/ 0 h 21"/>
                  <a:gd name="T74" fmla="*/ 18 w 18"/>
                  <a:gd name="T75" fmla="*/ 21 h 21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8" h="21">
                    <a:moveTo>
                      <a:pt x="16" y="18"/>
                    </a:moveTo>
                    <a:lnTo>
                      <a:pt x="18" y="15"/>
                    </a:lnTo>
                    <a:lnTo>
                      <a:pt x="16" y="15"/>
                    </a:lnTo>
                    <a:lnTo>
                      <a:pt x="13" y="13"/>
                    </a:lnTo>
                    <a:lnTo>
                      <a:pt x="11" y="13"/>
                    </a:lnTo>
                    <a:lnTo>
                      <a:pt x="8" y="10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5" y="13"/>
                    </a:lnTo>
                    <a:lnTo>
                      <a:pt x="8" y="15"/>
                    </a:lnTo>
                    <a:lnTo>
                      <a:pt x="11" y="15"/>
                    </a:lnTo>
                    <a:lnTo>
                      <a:pt x="13" y="18"/>
                    </a:lnTo>
                    <a:lnTo>
                      <a:pt x="16" y="21"/>
                    </a:lnTo>
                    <a:lnTo>
                      <a:pt x="18" y="21"/>
                    </a:lnTo>
                    <a:lnTo>
                      <a:pt x="16" y="21"/>
                    </a:lnTo>
                    <a:lnTo>
                      <a:pt x="18" y="21"/>
                    </a:lnTo>
                    <a:lnTo>
                      <a:pt x="16" y="1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22" name="Freeform 4760"/>
              <p:cNvSpPr>
                <a:spLocks/>
              </p:cNvSpPr>
              <p:nvPr/>
            </p:nvSpPr>
            <p:spPr bwMode="auto">
              <a:xfrm>
                <a:off x="3717" y="3457"/>
                <a:ext cx="129" cy="35"/>
              </a:xfrm>
              <a:custGeom>
                <a:avLst/>
                <a:gdLst>
                  <a:gd name="T0" fmla="*/ 0 w 129"/>
                  <a:gd name="T1" fmla="*/ 6 h 35"/>
                  <a:gd name="T2" fmla="*/ 0 w 129"/>
                  <a:gd name="T3" fmla="*/ 16 h 35"/>
                  <a:gd name="T4" fmla="*/ 3 w 129"/>
                  <a:gd name="T5" fmla="*/ 27 h 35"/>
                  <a:gd name="T6" fmla="*/ 3 w 129"/>
                  <a:gd name="T7" fmla="*/ 29 h 35"/>
                  <a:gd name="T8" fmla="*/ 6 w 129"/>
                  <a:gd name="T9" fmla="*/ 32 h 35"/>
                  <a:gd name="T10" fmla="*/ 34 w 129"/>
                  <a:gd name="T11" fmla="*/ 35 h 35"/>
                  <a:gd name="T12" fmla="*/ 63 w 129"/>
                  <a:gd name="T13" fmla="*/ 35 h 35"/>
                  <a:gd name="T14" fmla="*/ 95 w 129"/>
                  <a:gd name="T15" fmla="*/ 35 h 35"/>
                  <a:gd name="T16" fmla="*/ 108 w 129"/>
                  <a:gd name="T17" fmla="*/ 35 h 35"/>
                  <a:gd name="T18" fmla="*/ 116 w 129"/>
                  <a:gd name="T19" fmla="*/ 35 h 35"/>
                  <a:gd name="T20" fmla="*/ 121 w 129"/>
                  <a:gd name="T21" fmla="*/ 32 h 35"/>
                  <a:gd name="T22" fmla="*/ 126 w 129"/>
                  <a:gd name="T23" fmla="*/ 27 h 35"/>
                  <a:gd name="T24" fmla="*/ 129 w 129"/>
                  <a:gd name="T25" fmla="*/ 19 h 35"/>
                  <a:gd name="T26" fmla="*/ 129 w 129"/>
                  <a:gd name="T27" fmla="*/ 11 h 35"/>
                  <a:gd name="T28" fmla="*/ 129 w 129"/>
                  <a:gd name="T29" fmla="*/ 6 h 35"/>
                  <a:gd name="T30" fmla="*/ 126 w 129"/>
                  <a:gd name="T31" fmla="*/ 3 h 35"/>
                  <a:gd name="T32" fmla="*/ 118 w 129"/>
                  <a:gd name="T33" fmla="*/ 0 h 35"/>
                  <a:gd name="T34" fmla="*/ 113 w 129"/>
                  <a:gd name="T35" fmla="*/ 0 h 35"/>
                  <a:gd name="T36" fmla="*/ 108 w 129"/>
                  <a:gd name="T37" fmla="*/ 0 h 35"/>
                  <a:gd name="T38" fmla="*/ 102 w 129"/>
                  <a:gd name="T39" fmla="*/ 0 h 35"/>
                  <a:gd name="T40" fmla="*/ 89 w 129"/>
                  <a:gd name="T41" fmla="*/ 0 h 35"/>
                  <a:gd name="T42" fmla="*/ 71 w 129"/>
                  <a:gd name="T43" fmla="*/ 3 h 35"/>
                  <a:gd name="T44" fmla="*/ 53 w 129"/>
                  <a:gd name="T45" fmla="*/ 3 h 35"/>
                  <a:gd name="T46" fmla="*/ 32 w 129"/>
                  <a:gd name="T47" fmla="*/ 3 h 35"/>
                  <a:gd name="T48" fmla="*/ 16 w 129"/>
                  <a:gd name="T49" fmla="*/ 6 h 35"/>
                  <a:gd name="T50" fmla="*/ 6 w 129"/>
                  <a:gd name="T51" fmla="*/ 6 h 35"/>
                  <a:gd name="T52" fmla="*/ 0 w 129"/>
                  <a:gd name="T53" fmla="*/ 6 h 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129"/>
                  <a:gd name="T82" fmla="*/ 0 h 35"/>
                  <a:gd name="T83" fmla="*/ 129 w 129"/>
                  <a:gd name="T84" fmla="*/ 35 h 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129" h="35">
                    <a:moveTo>
                      <a:pt x="0" y="6"/>
                    </a:moveTo>
                    <a:lnTo>
                      <a:pt x="0" y="16"/>
                    </a:lnTo>
                    <a:lnTo>
                      <a:pt x="3" y="27"/>
                    </a:lnTo>
                    <a:lnTo>
                      <a:pt x="3" y="29"/>
                    </a:lnTo>
                    <a:lnTo>
                      <a:pt x="6" y="32"/>
                    </a:lnTo>
                    <a:lnTo>
                      <a:pt x="34" y="35"/>
                    </a:lnTo>
                    <a:lnTo>
                      <a:pt x="63" y="35"/>
                    </a:lnTo>
                    <a:lnTo>
                      <a:pt x="95" y="35"/>
                    </a:lnTo>
                    <a:lnTo>
                      <a:pt x="108" y="35"/>
                    </a:lnTo>
                    <a:lnTo>
                      <a:pt x="116" y="35"/>
                    </a:lnTo>
                    <a:lnTo>
                      <a:pt x="121" y="32"/>
                    </a:lnTo>
                    <a:lnTo>
                      <a:pt x="126" y="27"/>
                    </a:lnTo>
                    <a:lnTo>
                      <a:pt x="129" y="19"/>
                    </a:lnTo>
                    <a:lnTo>
                      <a:pt x="129" y="11"/>
                    </a:lnTo>
                    <a:lnTo>
                      <a:pt x="129" y="6"/>
                    </a:lnTo>
                    <a:lnTo>
                      <a:pt x="126" y="3"/>
                    </a:lnTo>
                    <a:lnTo>
                      <a:pt x="118" y="0"/>
                    </a:lnTo>
                    <a:lnTo>
                      <a:pt x="113" y="0"/>
                    </a:lnTo>
                    <a:lnTo>
                      <a:pt x="108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71" y="3"/>
                    </a:lnTo>
                    <a:lnTo>
                      <a:pt x="53" y="3"/>
                    </a:lnTo>
                    <a:lnTo>
                      <a:pt x="32" y="3"/>
                    </a:lnTo>
                    <a:lnTo>
                      <a:pt x="16" y="6"/>
                    </a:lnTo>
                    <a:lnTo>
                      <a:pt x="6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23" name="Freeform 4761"/>
              <p:cNvSpPr>
                <a:spLocks/>
              </p:cNvSpPr>
              <p:nvPr/>
            </p:nvSpPr>
            <p:spPr bwMode="auto">
              <a:xfrm>
                <a:off x="3717" y="3463"/>
                <a:ext cx="3" cy="21"/>
              </a:xfrm>
              <a:custGeom>
                <a:avLst/>
                <a:gdLst>
                  <a:gd name="T0" fmla="*/ 3 w 3"/>
                  <a:gd name="T1" fmla="*/ 21 h 21"/>
                  <a:gd name="T2" fmla="*/ 3 w 3"/>
                  <a:gd name="T3" fmla="*/ 21 h 21"/>
                  <a:gd name="T4" fmla="*/ 3 w 3"/>
                  <a:gd name="T5" fmla="*/ 18 h 21"/>
                  <a:gd name="T6" fmla="*/ 3 w 3"/>
                  <a:gd name="T7" fmla="*/ 15 h 21"/>
                  <a:gd name="T8" fmla="*/ 3 w 3"/>
                  <a:gd name="T9" fmla="*/ 13 h 21"/>
                  <a:gd name="T10" fmla="*/ 3 w 3"/>
                  <a:gd name="T11" fmla="*/ 10 h 21"/>
                  <a:gd name="T12" fmla="*/ 3 w 3"/>
                  <a:gd name="T13" fmla="*/ 8 h 21"/>
                  <a:gd name="T14" fmla="*/ 3 w 3"/>
                  <a:gd name="T15" fmla="*/ 5 h 21"/>
                  <a:gd name="T16" fmla="*/ 3 w 3"/>
                  <a:gd name="T17" fmla="*/ 2 h 21"/>
                  <a:gd name="T18" fmla="*/ 3 w 3"/>
                  <a:gd name="T19" fmla="*/ 0 h 21"/>
                  <a:gd name="T20" fmla="*/ 0 w 3"/>
                  <a:gd name="T21" fmla="*/ 0 h 21"/>
                  <a:gd name="T22" fmla="*/ 0 w 3"/>
                  <a:gd name="T23" fmla="*/ 2 h 21"/>
                  <a:gd name="T24" fmla="*/ 0 w 3"/>
                  <a:gd name="T25" fmla="*/ 5 h 21"/>
                  <a:gd name="T26" fmla="*/ 0 w 3"/>
                  <a:gd name="T27" fmla="*/ 8 h 21"/>
                  <a:gd name="T28" fmla="*/ 0 w 3"/>
                  <a:gd name="T29" fmla="*/ 10 h 21"/>
                  <a:gd name="T30" fmla="*/ 0 w 3"/>
                  <a:gd name="T31" fmla="*/ 13 h 21"/>
                  <a:gd name="T32" fmla="*/ 0 w 3"/>
                  <a:gd name="T33" fmla="*/ 15 h 21"/>
                  <a:gd name="T34" fmla="*/ 0 w 3"/>
                  <a:gd name="T35" fmla="*/ 18 h 21"/>
                  <a:gd name="T36" fmla="*/ 0 w 3"/>
                  <a:gd name="T37" fmla="*/ 21 h 21"/>
                  <a:gd name="T38" fmla="*/ 0 w 3"/>
                  <a:gd name="T39" fmla="*/ 21 h 21"/>
                  <a:gd name="T40" fmla="*/ 3 w 3"/>
                  <a:gd name="T41" fmla="*/ 21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"/>
                  <a:gd name="T64" fmla="*/ 0 h 21"/>
                  <a:gd name="T65" fmla="*/ 3 w 3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" h="21">
                    <a:moveTo>
                      <a:pt x="3" y="21"/>
                    </a:moveTo>
                    <a:lnTo>
                      <a:pt x="3" y="21"/>
                    </a:lnTo>
                    <a:lnTo>
                      <a:pt x="3" y="18"/>
                    </a:lnTo>
                    <a:lnTo>
                      <a:pt x="3" y="15"/>
                    </a:lnTo>
                    <a:lnTo>
                      <a:pt x="3" y="13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24" name="Freeform 4762"/>
              <p:cNvSpPr>
                <a:spLocks/>
              </p:cNvSpPr>
              <p:nvPr/>
            </p:nvSpPr>
            <p:spPr bwMode="auto">
              <a:xfrm>
                <a:off x="3717" y="3484"/>
                <a:ext cx="6" cy="8"/>
              </a:xfrm>
              <a:custGeom>
                <a:avLst/>
                <a:gdLst>
                  <a:gd name="T0" fmla="*/ 6 w 6"/>
                  <a:gd name="T1" fmla="*/ 2 h 8"/>
                  <a:gd name="T2" fmla="*/ 6 w 6"/>
                  <a:gd name="T3" fmla="*/ 2 h 8"/>
                  <a:gd name="T4" fmla="*/ 6 w 6"/>
                  <a:gd name="T5" fmla="*/ 2 h 8"/>
                  <a:gd name="T6" fmla="*/ 6 w 6"/>
                  <a:gd name="T7" fmla="*/ 2 h 8"/>
                  <a:gd name="T8" fmla="*/ 6 w 6"/>
                  <a:gd name="T9" fmla="*/ 2 h 8"/>
                  <a:gd name="T10" fmla="*/ 6 w 6"/>
                  <a:gd name="T11" fmla="*/ 2 h 8"/>
                  <a:gd name="T12" fmla="*/ 3 w 6"/>
                  <a:gd name="T13" fmla="*/ 2 h 8"/>
                  <a:gd name="T14" fmla="*/ 3 w 6"/>
                  <a:gd name="T15" fmla="*/ 0 h 8"/>
                  <a:gd name="T16" fmla="*/ 3 w 6"/>
                  <a:gd name="T17" fmla="*/ 0 h 8"/>
                  <a:gd name="T18" fmla="*/ 3 w 6"/>
                  <a:gd name="T19" fmla="*/ 0 h 8"/>
                  <a:gd name="T20" fmla="*/ 0 w 6"/>
                  <a:gd name="T21" fmla="*/ 0 h 8"/>
                  <a:gd name="T22" fmla="*/ 0 w 6"/>
                  <a:gd name="T23" fmla="*/ 0 h 8"/>
                  <a:gd name="T24" fmla="*/ 0 w 6"/>
                  <a:gd name="T25" fmla="*/ 2 h 8"/>
                  <a:gd name="T26" fmla="*/ 0 w 6"/>
                  <a:gd name="T27" fmla="*/ 2 h 8"/>
                  <a:gd name="T28" fmla="*/ 0 w 6"/>
                  <a:gd name="T29" fmla="*/ 2 h 8"/>
                  <a:gd name="T30" fmla="*/ 0 w 6"/>
                  <a:gd name="T31" fmla="*/ 5 h 8"/>
                  <a:gd name="T32" fmla="*/ 3 w 6"/>
                  <a:gd name="T33" fmla="*/ 5 h 8"/>
                  <a:gd name="T34" fmla="*/ 3 w 6"/>
                  <a:gd name="T35" fmla="*/ 8 h 8"/>
                  <a:gd name="T36" fmla="*/ 6 w 6"/>
                  <a:gd name="T37" fmla="*/ 8 h 8"/>
                  <a:gd name="T38" fmla="*/ 6 w 6"/>
                  <a:gd name="T39" fmla="*/ 8 h 8"/>
                  <a:gd name="T40" fmla="*/ 6 w 6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8"/>
                  <a:gd name="T65" fmla="*/ 6 w 6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8">
                    <a:moveTo>
                      <a:pt x="6" y="2"/>
                    </a:moveTo>
                    <a:lnTo>
                      <a:pt x="6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25" name="Freeform 4763"/>
              <p:cNvSpPr>
                <a:spLocks/>
              </p:cNvSpPr>
              <p:nvPr/>
            </p:nvSpPr>
            <p:spPr bwMode="auto">
              <a:xfrm>
                <a:off x="3723" y="3486"/>
                <a:ext cx="57" cy="6"/>
              </a:xfrm>
              <a:custGeom>
                <a:avLst/>
                <a:gdLst>
                  <a:gd name="T0" fmla="*/ 57 w 57"/>
                  <a:gd name="T1" fmla="*/ 3 h 6"/>
                  <a:gd name="T2" fmla="*/ 57 w 57"/>
                  <a:gd name="T3" fmla="*/ 3 h 6"/>
                  <a:gd name="T4" fmla="*/ 49 w 57"/>
                  <a:gd name="T5" fmla="*/ 3 h 6"/>
                  <a:gd name="T6" fmla="*/ 42 w 57"/>
                  <a:gd name="T7" fmla="*/ 3 h 6"/>
                  <a:gd name="T8" fmla="*/ 36 w 57"/>
                  <a:gd name="T9" fmla="*/ 3 h 6"/>
                  <a:gd name="T10" fmla="*/ 28 w 57"/>
                  <a:gd name="T11" fmla="*/ 3 h 6"/>
                  <a:gd name="T12" fmla="*/ 21 w 57"/>
                  <a:gd name="T13" fmla="*/ 3 h 6"/>
                  <a:gd name="T14" fmla="*/ 13 w 57"/>
                  <a:gd name="T15" fmla="*/ 3 h 6"/>
                  <a:gd name="T16" fmla="*/ 8 w 57"/>
                  <a:gd name="T17" fmla="*/ 3 h 6"/>
                  <a:gd name="T18" fmla="*/ 0 w 57"/>
                  <a:gd name="T19" fmla="*/ 0 h 6"/>
                  <a:gd name="T20" fmla="*/ 0 w 57"/>
                  <a:gd name="T21" fmla="*/ 6 h 6"/>
                  <a:gd name="T22" fmla="*/ 8 w 57"/>
                  <a:gd name="T23" fmla="*/ 6 h 6"/>
                  <a:gd name="T24" fmla="*/ 13 w 57"/>
                  <a:gd name="T25" fmla="*/ 6 h 6"/>
                  <a:gd name="T26" fmla="*/ 21 w 57"/>
                  <a:gd name="T27" fmla="*/ 6 h 6"/>
                  <a:gd name="T28" fmla="*/ 28 w 57"/>
                  <a:gd name="T29" fmla="*/ 6 h 6"/>
                  <a:gd name="T30" fmla="*/ 36 w 57"/>
                  <a:gd name="T31" fmla="*/ 6 h 6"/>
                  <a:gd name="T32" fmla="*/ 42 w 57"/>
                  <a:gd name="T33" fmla="*/ 6 h 6"/>
                  <a:gd name="T34" fmla="*/ 49 w 57"/>
                  <a:gd name="T35" fmla="*/ 6 h 6"/>
                  <a:gd name="T36" fmla="*/ 57 w 57"/>
                  <a:gd name="T37" fmla="*/ 6 h 6"/>
                  <a:gd name="T38" fmla="*/ 57 w 57"/>
                  <a:gd name="T39" fmla="*/ 6 h 6"/>
                  <a:gd name="T40" fmla="*/ 57 w 57"/>
                  <a:gd name="T41" fmla="*/ 3 h 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7"/>
                  <a:gd name="T64" fmla="*/ 0 h 6"/>
                  <a:gd name="T65" fmla="*/ 57 w 57"/>
                  <a:gd name="T66" fmla="*/ 6 h 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7" h="6">
                    <a:moveTo>
                      <a:pt x="57" y="3"/>
                    </a:moveTo>
                    <a:lnTo>
                      <a:pt x="57" y="3"/>
                    </a:lnTo>
                    <a:lnTo>
                      <a:pt x="49" y="3"/>
                    </a:lnTo>
                    <a:lnTo>
                      <a:pt x="42" y="3"/>
                    </a:lnTo>
                    <a:lnTo>
                      <a:pt x="36" y="3"/>
                    </a:lnTo>
                    <a:lnTo>
                      <a:pt x="28" y="3"/>
                    </a:lnTo>
                    <a:lnTo>
                      <a:pt x="21" y="3"/>
                    </a:lnTo>
                    <a:lnTo>
                      <a:pt x="13" y="3"/>
                    </a:lnTo>
                    <a:lnTo>
                      <a:pt x="8" y="3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8" y="6"/>
                    </a:lnTo>
                    <a:lnTo>
                      <a:pt x="13" y="6"/>
                    </a:lnTo>
                    <a:lnTo>
                      <a:pt x="21" y="6"/>
                    </a:lnTo>
                    <a:lnTo>
                      <a:pt x="28" y="6"/>
                    </a:lnTo>
                    <a:lnTo>
                      <a:pt x="36" y="6"/>
                    </a:lnTo>
                    <a:lnTo>
                      <a:pt x="42" y="6"/>
                    </a:lnTo>
                    <a:lnTo>
                      <a:pt x="49" y="6"/>
                    </a:lnTo>
                    <a:lnTo>
                      <a:pt x="57" y="6"/>
                    </a:lnTo>
                    <a:lnTo>
                      <a:pt x="57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26" name="Freeform 4764"/>
              <p:cNvSpPr>
                <a:spLocks/>
              </p:cNvSpPr>
              <p:nvPr/>
            </p:nvSpPr>
            <p:spPr bwMode="auto">
              <a:xfrm>
                <a:off x="3780" y="3489"/>
                <a:ext cx="32" cy="5"/>
              </a:xfrm>
              <a:custGeom>
                <a:avLst/>
                <a:gdLst>
                  <a:gd name="T0" fmla="*/ 32 w 32"/>
                  <a:gd name="T1" fmla="*/ 3 h 5"/>
                  <a:gd name="T2" fmla="*/ 32 w 32"/>
                  <a:gd name="T3" fmla="*/ 3 h 5"/>
                  <a:gd name="T4" fmla="*/ 29 w 32"/>
                  <a:gd name="T5" fmla="*/ 3 h 5"/>
                  <a:gd name="T6" fmla="*/ 24 w 32"/>
                  <a:gd name="T7" fmla="*/ 0 h 5"/>
                  <a:gd name="T8" fmla="*/ 21 w 32"/>
                  <a:gd name="T9" fmla="*/ 0 h 5"/>
                  <a:gd name="T10" fmla="*/ 16 w 32"/>
                  <a:gd name="T11" fmla="*/ 0 h 5"/>
                  <a:gd name="T12" fmla="*/ 13 w 32"/>
                  <a:gd name="T13" fmla="*/ 0 h 5"/>
                  <a:gd name="T14" fmla="*/ 8 w 32"/>
                  <a:gd name="T15" fmla="*/ 0 h 5"/>
                  <a:gd name="T16" fmla="*/ 5 w 32"/>
                  <a:gd name="T17" fmla="*/ 0 h 5"/>
                  <a:gd name="T18" fmla="*/ 0 w 32"/>
                  <a:gd name="T19" fmla="*/ 0 h 5"/>
                  <a:gd name="T20" fmla="*/ 0 w 32"/>
                  <a:gd name="T21" fmla="*/ 3 h 5"/>
                  <a:gd name="T22" fmla="*/ 5 w 32"/>
                  <a:gd name="T23" fmla="*/ 3 h 5"/>
                  <a:gd name="T24" fmla="*/ 8 w 32"/>
                  <a:gd name="T25" fmla="*/ 3 h 5"/>
                  <a:gd name="T26" fmla="*/ 13 w 32"/>
                  <a:gd name="T27" fmla="*/ 3 h 5"/>
                  <a:gd name="T28" fmla="*/ 16 w 32"/>
                  <a:gd name="T29" fmla="*/ 5 h 5"/>
                  <a:gd name="T30" fmla="*/ 21 w 32"/>
                  <a:gd name="T31" fmla="*/ 5 h 5"/>
                  <a:gd name="T32" fmla="*/ 24 w 32"/>
                  <a:gd name="T33" fmla="*/ 5 h 5"/>
                  <a:gd name="T34" fmla="*/ 29 w 32"/>
                  <a:gd name="T35" fmla="*/ 5 h 5"/>
                  <a:gd name="T36" fmla="*/ 32 w 32"/>
                  <a:gd name="T37" fmla="*/ 5 h 5"/>
                  <a:gd name="T38" fmla="*/ 32 w 32"/>
                  <a:gd name="T39" fmla="*/ 5 h 5"/>
                  <a:gd name="T40" fmla="*/ 32 w 32"/>
                  <a:gd name="T41" fmla="*/ 3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2"/>
                  <a:gd name="T64" fmla="*/ 0 h 5"/>
                  <a:gd name="T65" fmla="*/ 32 w 32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2" h="5">
                    <a:moveTo>
                      <a:pt x="32" y="3"/>
                    </a:moveTo>
                    <a:lnTo>
                      <a:pt x="32" y="3"/>
                    </a:lnTo>
                    <a:lnTo>
                      <a:pt x="29" y="3"/>
                    </a:lnTo>
                    <a:lnTo>
                      <a:pt x="24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5" y="3"/>
                    </a:lnTo>
                    <a:lnTo>
                      <a:pt x="8" y="3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21" y="5"/>
                    </a:lnTo>
                    <a:lnTo>
                      <a:pt x="24" y="5"/>
                    </a:lnTo>
                    <a:lnTo>
                      <a:pt x="29" y="5"/>
                    </a:lnTo>
                    <a:lnTo>
                      <a:pt x="32" y="5"/>
                    </a:lnTo>
                    <a:lnTo>
                      <a:pt x="32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27" name="Freeform 4765"/>
              <p:cNvSpPr>
                <a:spLocks/>
              </p:cNvSpPr>
              <p:nvPr/>
            </p:nvSpPr>
            <p:spPr bwMode="auto">
              <a:xfrm>
                <a:off x="3812" y="3486"/>
                <a:ext cx="28" cy="8"/>
              </a:xfrm>
              <a:custGeom>
                <a:avLst/>
                <a:gdLst>
                  <a:gd name="T0" fmla="*/ 26 w 28"/>
                  <a:gd name="T1" fmla="*/ 0 h 8"/>
                  <a:gd name="T2" fmla="*/ 26 w 28"/>
                  <a:gd name="T3" fmla="*/ 0 h 8"/>
                  <a:gd name="T4" fmla="*/ 23 w 28"/>
                  <a:gd name="T5" fmla="*/ 3 h 8"/>
                  <a:gd name="T6" fmla="*/ 21 w 28"/>
                  <a:gd name="T7" fmla="*/ 3 h 8"/>
                  <a:gd name="T8" fmla="*/ 18 w 28"/>
                  <a:gd name="T9" fmla="*/ 6 h 8"/>
                  <a:gd name="T10" fmla="*/ 15 w 28"/>
                  <a:gd name="T11" fmla="*/ 6 h 8"/>
                  <a:gd name="T12" fmla="*/ 10 w 28"/>
                  <a:gd name="T13" fmla="*/ 6 h 8"/>
                  <a:gd name="T14" fmla="*/ 7 w 28"/>
                  <a:gd name="T15" fmla="*/ 6 h 8"/>
                  <a:gd name="T16" fmla="*/ 5 w 28"/>
                  <a:gd name="T17" fmla="*/ 6 h 8"/>
                  <a:gd name="T18" fmla="*/ 0 w 28"/>
                  <a:gd name="T19" fmla="*/ 6 h 8"/>
                  <a:gd name="T20" fmla="*/ 0 w 28"/>
                  <a:gd name="T21" fmla="*/ 8 h 8"/>
                  <a:gd name="T22" fmla="*/ 5 w 28"/>
                  <a:gd name="T23" fmla="*/ 8 h 8"/>
                  <a:gd name="T24" fmla="*/ 7 w 28"/>
                  <a:gd name="T25" fmla="*/ 8 h 8"/>
                  <a:gd name="T26" fmla="*/ 10 w 28"/>
                  <a:gd name="T27" fmla="*/ 8 h 8"/>
                  <a:gd name="T28" fmla="*/ 15 w 28"/>
                  <a:gd name="T29" fmla="*/ 8 h 8"/>
                  <a:gd name="T30" fmla="*/ 18 w 28"/>
                  <a:gd name="T31" fmla="*/ 8 h 8"/>
                  <a:gd name="T32" fmla="*/ 21 w 28"/>
                  <a:gd name="T33" fmla="*/ 8 h 8"/>
                  <a:gd name="T34" fmla="*/ 23 w 28"/>
                  <a:gd name="T35" fmla="*/ 6 h 8"/>
                  <a:gd name="T36" fmla="*/ 28 w 28"/>
                  <a:gd name="T37" fmla="*/ 3 h 8"/>
                  <a:gd name="T38" fmla="*/ 28 w 28"/>
                  <a:gd name="T39" fmla="*/ 3 h 8"/>
                  <a:gd name="T40" fmla="*/ 26 w 28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8"/>
                  <a:gd name="T64" fmla="*/ 0 h 8"/>
                  <a:gd name="T65" fmla="*/ 28 w 28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8" h="8">
                    <a:moveTo>
                      <a:pt x="26" y="0"/>
                    </a:moveTo>
                    <a:lnTo>
                      <a:pt x="26" y="0"/>
                    </a:lnTo>
                    <a:lnTo>
                      <a:pt x="23" y="3"/>
                    </a:lnTo>
                    <a:lnTo>
                      <a:pt x="21" y="3"/>
                    </a:lnTo>
                    <a:lnTo>
                      <a:pt x="18" y="6"/>
                    </a:lnTo>
                    <a:lnTo>
                      <a:pt x="15" y="6"/>
                    </a:lnTo>
                    <a:lnTo>
                      <a:pt x="10" y="6"/>
                    </a:lnTo>
                    <a:lnTo>
                      <a:pt x="7" y="6"/>
                    </a:lnTo>
                    <a:lnTo>
                      <a:pt x="5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5" y="8"/>
                    </a:lnTo>
                    <a:lnTo>
                      <a:pt x="18" y="8"/>
                    </a:lnTo>
                    <a:lnTo>
                      <a:pt x="21" y="8"/>
                    </a:lnTo>
                    <a:lnTo>
                      <a:pt x="23" y="6"/>
                    </a:lnTo>
                    <a:lnTo>
                      <a:pt x="28" y="3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28" name="Freeform 4766"/>
              <p:cNvSpPr>
                <a:spLocks/>
              </p:cNvSpPr>
              <p:nvPr/>
            </p:nvSpPr>
            <p:spPr bwMode="auto">
              <a:xfrm>
                <a:off x="3838" y="3460"/>
                <a:ext cx="10" cy="29"/>
              </a:xfrm>
              <a:custGeom>
                <a:avLst/>
                <a:gdLst>
                  <a:gd name="T0" fmla="*/ 5 w 10"/>
                  <a:gd name="T1" fmla="*/ 3 h 29"/>
                  <a:gd name="T2" fmla="*/ 5 w 10"/>
                  <a:gd name="T3" fmla="*/ 3 h 29"/>
                  <a:gd name="T4" fmla="*/ 5 w 10"/>
                  <a:gd name="T5" fmla="*/ 3 h 29"/>
                  <a:gd name="T6" fmla="*/ 5 w 10"/>
                  <a:gd name="T7" fmla="*/ 8 h 29"/>
                  <a:gd name="T8" fmla="*/ 5 w 10"/>
                  <a:gd name="T9" fmla="*/ 11 h 29"/>
                  <a:gd name="T10" fmla="*/ 5 w 10"/>
                  <a:gd name="T11" fmla="*/ 13 h 29"/>
                  <a:gd name="T12" fmla="*/ 5 w 10"/>
                  <a:gd name="T13" fmla="*/ 18 h 29"/>
                  <a:gd name="T14" fmla="*/ 2 w 10"/>
                  <a:gd name="T15" fmla="*/ 21 h 29"/>
                  <a:gd name="T16" fmla="*/ 2 w 10"/>
                  <a:gd name="T17" fmla="*/ 24 h 29"/>
                  <a:gd name="T18" fmla="*/ 0 w 10"/>
                  <a:gd name="T19" fmla="*/ 26 h 29"/>
                  <a:gd name="T20" fmla="*/ 2 w 10"/>
                  <a:gd name="T21" fmla="*/ 29 h 29"/>
                  <a:gd name="T22" fmla="*/ 5 w 10"/>
                  <a:gd name="T23" fmla="*/ 26 h 29"/>
                  <a:gd name="T24" fmla="*/ 5 w 10"/>
                  <a:gd name="T25" fmla="*/ 24 h 29"/>
                  <a:gd name="T26" fmla="*/ 8 w 10"/>
                  <a:gd name="T27" fmla="*/ 18 h 29"/>
                  <a:gd name="T28" fmla="*/ 8 w 10"/>
                  <a:gd name="T29" fmla="*/ 16 h 29"/>
                  <a:gd name="T30" fmla="*/ 10 w 10"/>
                  <a:gd name="T31" fmla="*/ 11 h 29"/>
                  <a:gd name="T32" fmla="*/ 10 w 10"/>
                  <a:gd name="T33" fmla="*/ 8 h 29"/>
                  <a:gd name="T34" fmla="*/ 8 w 10"/>
                  <a:gd name="T35" fmla="*/ 3 h 29"/>
                  <a:gd name="T36" fmla="*/ 8 w 10"/>
                  <a:gd name="T37" fmla="*/ 0 h 29"/>
                  <a:gd name="T38" fmla="*/ 8 w 10"/>
                  <a:gd name="T39" fmla="*/ 0 h 29"/>
                  <a:gd name="T40" fmla="*/ 5 w 10"/>
                  <a:gd name="T41" fmla="*/ 3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"/>
                  <a:gd name="T64" fmla="*/ 0 h 29"/>
                  <a:gd name="T65" fmla="*/ 10 w 10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" h="29">
                    <a:moveTo>
                      <a:pt x="5" y="3"/>
                    </a:moveTo>
                    <a:lnTo>
                      <a:pt x="5" y="3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5" y="18"/>
                    </a:lnTo>
                    <a:lnTo>
                      <a:pt x="2" y="21"/>
                    </a:lnTo>
                    <a:lnTo>
                      <a:pt x="2" y="24"/>
                    </a:lnTo>
                    <a:lnTo>
                      <a:pt x="0" y="26"/>
                    </a:lnTo>
                    <a:lnTo>
                      <a:pt x="2" y="29"/>
                    </a:lnTo>
                    <a:lnTo>
                      <a:pt x="5" y="26"/>
                    </a:lnTo>
                    <a:lnTo>
                      <a:pt x="5" y="24"/>
                    </a:lnTo>
                    <a:lnTo>
                      <a:pt x="8" y="18"/>
                    </a:lnTo>
                    <a:lnTo>
                      <a:pt x="8" y="16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29" name="Freeform 4767"/>
              <p:cNvSpPr>
                <a:spLocks/>
              </p:cNvSpPr>
              <p:nvPr/>
            </p:nvSpPr>
            <p:spPr bwMode="auto">
              <a:xfrm>
                <a:off x="3825" y="3455"/>
                <a:ext cx="21" cy="8"/>
              </a:xfrm>
              <a:custGeom>
                <a:avLst/>
                <a:gdLst>
                  <a:gd name="T0" fmla="*/ 0 w 21"/>
                  <a:gd name="T1" fmla="*/ 2 h 8"/>
                  <a:gd name="T2" fmla="*/ 0 w 21"/>
                  <a:gd name="T3" fmla="*/ 2 h 8"/>
                  <a:gd name="T4" fmla="*/ 0 w 21"/>
                  <a:gd name="T5" fmla="*/ 2 h 8"/>
                  <a:gd name="T6" fmla="*/ 2 w 21"/>
                  <a:gd name="T7" fmla="*/ 2 h 8"/>
                  <a:gd name="T8" fmla="*/ 8 w 21"/>
                  <a:gd name="T9" fmla="*/ 5 h 8"/>
                  <a:gd name="T10" fmla="*/ 10 w 21"/>
                  <a:gd name="T11" fmla="*/ 5 h 8"/>
                  <a:gd name="T12" fmla="*/ 13 w 21"/>
                  <a:gd name="T13" fmla="*/ 5 h 8"/>
                  <a:gd name="T14" fmla="*/ 15 w 21"/>
                  <a:gd name="T15" fmla="*/ 5 h 8"/>
                  <a:gd name="T16" fmla="*/ 18 w 21"/>
                  <a:gd name="T17" fmla="*/ 5 h 8"/>
                  <a:gd name="T18" fmla="*/ 18 w 21"/>
                  <a:gd name="T19" fmla="*/ 8 h 8"/>
                  <a:gd name="T20" fmla="*/ 21 w 21"/>
                  <a:gd name="T21" fmla="*/ 5 h 8"/>
                  <a:gd name="T22" fmla="*/ 18 w 21"/>
                  <a:gd name="T23" fmla="*/ 2 h 8"/>
                  <a:gd name="T24" fmla="*/ 15 w 21"/>
                  <a:gd name="T25" fmla="*/ 2 h 8"/>
                  <a:gd name="T26" fmla="*/ 13 w 21"/>
                  <a:gd name="T27" fmla="*/ 2 h 8"/>
                  <a:gd name="T28" fmla="*/ 10 w 21"/>
                  <a:gd name="T29" fmla="*/ 0 h 8"/>
                  <a:gd name="T30" fmla="*/ 8 w 21"/>
                  <a:gd name="T31" fmla="*/ 0 h 8"/>
                  <a:gd name="T32" fmla="*/ 2 w 21"/>
                  <a:gd name="T33" fmla="*/ 0 h 8"/>
                  <a:gd name="T34" fmla="*/ 0 w 21"/>
                  <a:gd name="T35" fmla="*/ 0 h 8"/>
                  <a:gd name="T36" fmla="*/ 0 w 21"/>
                  <a:gd name="T37" fmla="*/ 0 h 8"/>
                  <a:gd name="T38" fmla="*/ 0 w 21"/>
                  <a:gd name="T39" fmla="*/ 0 h 8"/>
                  <a:gd name="T40" fmla="*/ 0 w 21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0" y="2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3" y="5"/>
                    </a:lnTo>
                    <a:lnTo>
                      <a:pt x="15" y="5"/>
                    </a:lnTo>
                    <a:lnTo>
                      <a:pt x="18" y="5"/>
                    </a:lnTo>
                    <a:lnTo>
                      <a:pt x="18" y="8"/>
                    </a:lnTo>
                    <a:lnTo>
                      <a:pt x="21" y="5"/>
                    </a:lnTo>
                    <a:lnTo>
                      <a:pt x="18" y="2"/>
                    </a:lnTo>
                    <a:lnTo>
                      <a:pt x="15" y="2"/>
                    </a:lnTo>
                    <a:lnTo>
                      <a:pt x="13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30" name="Freeform 4768"/>
              <p:cNvSpPr>
                <a:spLocks/>
              </p:cNvSpPr>
              <p:nvPr/>
            </p:nvSpPr>
            <p:spPr bwMode="auto">
              <a:xfrm>
                <a:off x="3717" y="3455"/>
                <a:ext cx="108" cy="10"/>
              </a:xfrm>
              <a:custGeom>
                <a:avLst/>
                <a:gdLst>
                  <a:gd name="T0" fmla="*/ 3 w 108"/>
                  <a:gd name="T1" fmla="*/ 8 h 10"/>
                  <a:gd name="T2" fmla="*/ 0 w 108"/>
                  <a:gd name="T3" fmla="*/ 10 h 10"/>
                  <a:gd name="T4" fmla="*/ 6 w 108"/>
                  <a:gd name="T5" fmla="*/ 10 h 10"/>
                  <a:gd name="T6" fmla="*/ 16 w 108"/>
                  <a:gd name="T7" fmla="*/ 8 h 10"/>
                  <a:gd name="T8" fmla="*/ 34 w 108"/>
                  <a:gd name="T9" fmla="*/ 8 h 10"/>
                  <a:gd name="T10" fmla="*/ 53 w 108"/>
                  <a:gd name="T11" fmla="*/ 8 h 10"/>
                  <a:gd name="T12" fmla="*/ 71 w 108"/>
                  <a:gd name="T13" fmla="*/ 5 h 10"/>
                  <a:gd name="T14" fmla="*/ 89 w 108"/>
                  <a:gd name="T15" fmla="*/ 5 h 10"/>
                  <a:gd name="T16" fmla="*/ 102 w 108"/>
                  <a:gd name="T17" fmla="*/ 5 h 10"/>
                  <a:gd name="T18" fmla="*/ 108 w 108"/>
                  <a:gd name="T19" fmla="*/ 2 h 10"/>
                  <a:gd name="T20" fmla="*/ 108 w 108"/>
                  <a:gd name="T21" fmla="*/ 0 h 10"/>
                  <a:gd name="T22" fmla="*/ 102 w 108"/>
                  <a:gd name="T23" fmla="*/ 0 h 10"/>
                  <a:gd name="T24" fmla="*/ 89 w 108"/>
                  <a:gd name="T25" fmla="*/ 0 h 10"/>
                  <a:gd name="T26" fmla="*/ 71 w 108"/>
                  <a:gd name="T27" fmla="*/ 2 h 10"/>
                  <a:gd name="T28" fmla="*/ 53 w 108"/>
                  <a:gd name="T29" fmla="*/ 2 h 10"/>
                  <a:gd name="T30" fmla="*/ 34 w 108"/>
                  <a:gd name="T31" fmla="*/ 5 h 10"/>
                  <a:gd name="T32" fmla="*/ 16 w 108"/>
                  <a:gd name="T33" fmla="*/ 5 h 10"/>
                  <a:gd name="T34" fmla="*/ 6 w 108"/>
                  <a:gd name="T35" fmla="*/ 5 h 10"/>
                  <a:gd name="T36" fmla="*/ 0 w 108"/>
                  <a:gd name="T37" fmla="*/ 8 h 10"/>
                  <a:gd name="T38" fmla="*/ 0 w 108"/>
                  <a:gd name="T39" fmla="*/ 8 h 10"/>
                  <a:gd name="T40" fmla="*/ 3 w 108"/>
                  <a:gd name="T41" fmla="*/ 8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8"/>
                  <a:gd name="T64" fmla="*/ 0 h 10"/>
                  <a:gd name="T65" fmla="*/ 108 w 108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8" h="10">
                    <a:moveTo>
                      <a:pt x="3" y="8"/>
                    </a:moveTo>
                    <a:lnTo>
                      <a:pt x="0" y="10"/>
                    </a:lnTo>
                    <a:lnTo>
                      <a:pt x="6" y="10"/>
                    </a:lnTo>
                    <a:lnTo>
                      <a:pt x="16" y="8"/>
                    </a:lnTo>
                    <a:lnTo>
                      <a:pt x="34" y="8"/>
                    </a:lnTo>
                    <a:lnTo>
                      <a:pt x="53" y="8"/>
                    </a:lnTo>
                    <a:lnTo>
                      <a:pt x="71" y="5"/>
                    </a:lnTo>
                    <a:lnTo>
                      <a:pt x="89" y="5"/>
                    </a:lnTo>
                    <a:lnTo>
                      <a:pt x="102" y="5"/>
                    </a:lnTo>
                    <a:lnTo>
                      <a:pt x="108" y="2"/>
                    </a:lnTo>
                    <a:lnTo>
                      <a:pt x="108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71" y="2"/>
                    </a:lnTo>
                    <a:lnTo>
                      <a:pt x="53" y="2"/>
                    </a:lnTo>
                    <a:lnTo>
                      <a:pt x="34" y="5"/>
                    </a:lnTo>
                    <a:lnTo>
                      <a:pt x="16" y="5"/>
                    </a:lnTo>
                    <a:lnTo>
                      <a:pt x="6" y="5"/>
                    </a:lnTo>
                    <a:lnTo>
                      <a:pt x="0" y="8"/>
                    </a:ln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31" name="Rectangle 4769"/>
              <p:cNvSpPr>
                <a:spLocks noChangeArrowheads="1"/>
              </p:cNvSpPr>
              <p:nvPr/>
            </p:nvSpPr>
            <p:spPr bwMode="auto">
              <a:xfrm>
                <a:off x="3736" y="3473"/>
                <a:ext cx="91" cy="5"/>
              </a:xfrm>
              <a:prstGeom prst="rect">
                <a:avLst/>
              </a:prstGeom>
              <a:solidFill>
                <a:srgbClr val="504A5D"/>
              </a:solidFill>
              <a:ln w="0">
                <a:solidFill>
                  <a:srgbClr val="25221E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6132" name="Freeform 4770"/>
              <p:cNvSpPr>
                <a:spLocks/>
              </p:cNvSpPr>
              <p:nvPr/>
            </p:nvSpPr>
            <p:spPr bwMode="auto">
              <a:xfrm>
                <a:off x="3532" y="3382"/>
                <a:ext cx="337" cy="70"/>
              </a:xfrm>
              <a:custGeom>
                <a:avLst/>
                <a:gdLst>
                  <a:gd name="T0" fmla="*/ 55 w 337"/>
                  <a:gd name="T1" fmla="*/ 7 h 70"/>
                  <a:gd name="T2" fmla="*/ 42 w 337"/>
                  <a:gd name="T3" fmla="*/ 10 h 70"/>
                  <a:gd name="T4" fmla="*/ 31 w 337"/>
                  <a:gd name="T5" fmla="*/ 18 h 70"/>
                  <a:gd name="T6" fmla="*/ 23 w 337"/>
                  <a:gd name="T7" fmla="*/ 28 h 70"/>
                  <a:gd name="T8" fmla="*/ 13 w 337"/>
                  <a:gd name="T9" fmla="*/ 36 h 70"/>
                  <a:gd name="T10" fmla="*/ 5 w 337"/>
                  <a:gd name="T11" fmla="*/ 41 h 70"/>
                  <a:gd name="T12" fmla="*/ 0 w 337"/>
                  <a:gd name="T13" fmla="*/ 47 h 70"/>
                  <a:gd name="T14" fmla="*/ 0 w 337"/>
                  <a:gd name="T15" fmla="*/ 55 h 70"/>
                  <a:gd name="T16" fmla="*/ 0 w 337"/>
                  <a:gd name="T17" fmla="*/ 55 h 70"/>
                  <a:gd name="T18" fmla="*/ 5 w 337"/>
                  <a:gd name="T19" fmla="*/ 57 h 70"/>
                  <a:gd name="T20" fmla="*/ 57 w 337"/>
                  <a:gd name="T21" fmla="*/ 65 h 70"/>
                  <a:gd name="T22" fmla="*/ 110 w 337"/>
                  <a:gd name="T23" fmla="*/ 68 h 70"/>
                  <a:gd name="T24" fmla="*/ 162 w 337"/>
                  <a:gd name="T25" fmla="*/ 70 h 70"/>
                  <a:gd name="T26" fmla="*/ 217 w 337"/>
                  <a:gd name="T27" fmla="*/ 70 h 70"/>
                  <a:gd name="T28" fmla="*/ 274 w 337"/>
                  <a:gd name="T29" fmla="*/ 70 h 70"/>
                  <a:gd name="T30" fmla="*/ 303 w 337"/>
                  <a:gd name="T31" fmla="*/ 65 h 70"/>
                  <a:gd name="T32" fmla="*/ 329 w 337"/>
                  <a:gd name="T33" fmla="*/ 60 h 70"/>
                  <a:gd name="T34" fmla="*/ 335 w 337"/>
                  <a:gd name="T35" fmla="*/ 57 h 70"/>
                  <a:gd name="T36" fmla="*/ 337 w 337"/>
                  <a:gd name="T37" fmla="*/ 52 h 70"/>
                  <a:gd name="T38" fmla="*/ 335 w 337"/>
                  <a:gd name="T39" fmla="*/ 41 h 70"/>
                  <a:gd name="T40" fmla="*/ 329 w 337"/>
                  <a:gd name="T41" fmla="*/ 31 h 70"/>
                  <a:gd name="T42" fmla="*/ 324 w 337"/>
                  <a:gd name="T43" fmla="*/ 23 h 70"/>
                  <a:gd name="T44" fmla="*/ 319 w 337"/>
                  <a:gd name="T45" fmla="*/ 10 h 70"/>
                  <a:gd name="T46" fmla="*/ 314 w 337"/>
                  <a:gd name="T47" fmla="*/ 5 h 70"/>
                  <a:gd name="T48" fmla="*/ 306 w 337"/>
                  <a:gd name="T49" fmla="*/ 2 h 70"/>
                  <a:gd name="T50" fmla="*/ 243 w 337"/>
                  <a:gd name="T51" fmla="*/ 0 h 70"/>
                  <a:gd name="T52" fmla="*/ 180 w 337"/>
                  <a:gd name="T53" fmla="*/ 0 h 70"/>
                  <a:gd name="T54" fmla="*/ 117 w 337"/>
                  <a:gd name="T55" fmla="*/ 2 h 70"/>
                  <a:gd name="T56" fmla="*/ 55 w 337"/>
                  <a:gd name="T57" fmla="*/ 7 h 7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337"/>
                  <a:gd name="T88" fmla="*/ 0 h 70"/>
                  <a:gd name="T89" fmla="*/ 337 w 337"/>
                  <a:gd name="T90" fmla="*/ 70 h 70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337" h="70">
                    <a:moveTo>
                      <a:pt x="55" y="7"/>
                    </a:moveTo>
                    <a:lnTo>
                      <a:pt x="42" y="10"/>
                    </a:lnTo>
                    <a:lnTo>
                      <a:pt x="31" y="18"/>
                    </a:lnTo>
                    <a:lnTo>
                      <a:pt x="23" y="28"/>
                    </a:lnTo>
                    <a:lnTo>
                      <a:pt x="13" y="36"/>
                    </a:lnTo>
                    <a:lnTo>
                      <a:pt x="5" y="41"/>
                    </a:lnTo>
                    <a:lnTo>
                      <a:pt x="0" y="47"/>
                    </a:lnTo>
                    <a:lnTo>
                      <a:pt x="0" y="55"/>
                    </a:lnTo>
                    <a:lnTo>
                      <a:pt x="5" y="57"/>
                    </a:lnTo>
                    <a:lnTo>
                      <a:pt x="57" y="65"/>
                    </a:lnTo>
                    <a:lnTo>
                      <a:pt x="110" y="68"/>
                    </a:lnTo>
                    <a:lnTo>
                      <a:pt x="162" y="70"/>
                    </a:lnTo>
                    <a:lnTo>
                      <a:pt x="217" y="70"/>
                    </a:lnTo>
                    <a:lnTo>
                      <a:pt x="274" y="70"/>
                    </a:lnTo>
                    <a:lnTo>
                      <a:pt x="303" y="65"/>
                    </a:lnTo>
                    <a:lnTo>
                      <a:pt x="329" y="60"/>
                    </a:lnTo>
                    <a:lnTo>
                      <a:pt x="335" y="57"/>
                    </a:lnTo>
                    <a:lnTo>
                      <a:pt x="337" y="52"/>
                    </a:lnTo>
                    <a:lnTo>
                      <a:pt x="335" y="41"/>
                    </a:lnTo>
                    <a:lnTo>
                      <a:pt x="329" y="31"/>
                    </a:lnTo>
                    <a:lnTo>
                      <a:pt x="324" y="23"/>
                    </a:lnTo>
                    <a:lnTo>
                      <a:pt x="319" y="10"/>
                    </a:lnTo>
                    <a:lnTo>
                      <a:pt x="314" y="5"/>
                    </a:lnTo>
                    <a:lnTo>
                      <a:pt x="306" y="2"/>
                    </a:lnTo>
                    <a:lnTo>
                      <a:pt x="243" y="0"/>
                    </a:lnTo>
                    <a:lnTo>
                      <a:pt x="180" y="0"/>
                    </a:lnTo>
                    <a:lnTo>
                      <a:pt x="117" y="2"/>
                    </a:lnTo>
                    <a:lnTo>
                      <a:pt x="55" y="7"/>
                    </a:lnTo>
                    <a:close/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33" name="Freeform 4771"/>
              <p:cNvSpPr>
                <a:spLocks/>
              </p:cNvSpPr>
              <p:nvPr/>
            </p:nvSpPr>
            <p:spPr bwMode="auto">
              <a:xfrm>
                <a:off x="3545" y="3387"/>
                <a:ext cx="42" cy="31"/>
              </a:xfrm>
              <a:custGeom>
                <a:avLst/>
                <a:gdLst>
                  <a:gd name="T0" fmla="*/ 2 w 42"/>
                  <a:gd name="T1" fmla="*/ 31 h 31"/>
                  <a:gd name="T2" fmla="*/ 2 w 42"/>
                  <a:gd name="T3" fmla="*/ 31 h 31"/>
                  <a:gd name="T4" fmla="*/ 8 w 42"/>
                  <a:gd name="T5" fmla="*/ 29 h 31"/>
                  <a:gd name="T6" fmla="*/ 10 w 42"/>
                  <a:gd name="T7" fmla="*/ 23 h 31"/>
                  <a:gd name="T8" fmla="*/ 15 w 42"/>
                  <a:gd name="T9" fmla="*/ 18 h 31"/>
                  <a:gd name="T10" fmla="*/ 21 w 42"/>
                  <a:gd name="T11" fmla="*/ 15 h 31"/>
                  <a:gd name="T12" fmla="*/ 23 w 42"/>
                  <a:gd name="T13" fmla="*/ 10 h 31"/>
                  <a:gd name="T14" fmla="*/ 31 w 42"/>
                  <a:gd name="T15" fmla="*/ 8 h 31"/>
                  <a:gd name="T16" fmla="*/ 36 w 42"/>
                  <a:gd name="T17" fmla="*/ 5 h 31"/>
                  <a:gd name="T18" fmla="*/ 42 w 42"/>
                  <a:gd name="T19" fmla="*/ 2 h 31"/>
                  <a:gd name="T20" fmla="*/ 42 w 42"/>
                  <a:gd name="T21" fmla="*/ 0 h 31"/>
                  <a:gd name="T22" fmla="*/ 34 w 42"/>
                  <a:gd name="T23" fmla="*/ 0 h 31"/>
                  <a:gd name="T24" fmla="*/ 29 w 42"/>
                  <a:gd name="T25" fmla="*/ 5 h 31"/>
                  <a:gd name="T26" fmla="*/ 23 w 42"/>
                  <a:gd name="T27" fmla="*/ 8 h 31"/>
                  <a:gd name="T28" fmla="*/ 18 w 42"/>
                  <a:gd name="T29" fmla="*/ 10 h 31"/>
                  <a:gd name="T30" fmla="*/ 13 w 42"/>
                  <a:gd name="T31" fmla="*/ 15 h 31"/>
                  <a:gd name="T32" fmla="*/ 8 w 42"/>
                  <a:gd name="T33" fmla="*/ 21 h 31"/>
                  <a:gd name="T34" fmla="*/ 5 w 42"/>
                  <a:gd name="T35" fmla="*/ 26 h 31"/>
                  <a:gd name="T36" fmla="*/ 0 w 42"/>
                  <a:gd name="T37" fmla="*/ 29 h 31"/>
                  <a:gd name="T38" fmla="*/ 0 w 42"/>
                  <a:gd name="T39" fmla="*/ 29 h 31"/>
                  <a:gd name="T40" fmla="*/ 2 w 42"/>
                  <a:gd name="T41" fmla="*/ 31 h 3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2"/>
                  <a:gd name="T64" fmla="*/ 0 h 31"/>
                  <a:gd name="T65" fmla="*/ 42 w 42"/>
                  <a:gd name="T66" fmla="*/ 31 h 3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2" h="31">
                    <a:moveTo>
                      <a:pt x="2" y="31"/>
                    </a:moveTo>
                    <a:lnTo>
                      <a:pt x="2" y="31"/>
                    </a:lnTo>
                    <a:lnTo>
                      <a:pt x="8" y="29"/>
                    </a:lnTo>
                    <a:lnTo>
                      <a:pt x="10" y="23"/>
                    </a:lnTo>
                    <a:lnTo>
                      <a:pt x="15" y="18"/>
                    </a:lnTo>
                    <a:lnTo>
                      <a:pt x="21" y="15"/>
                    </a:lnTo>
                    <a:lnTo>
                      <a:pt x="23" y="10"/>
                    </a:lnTo>
                    <a:lnTo>
                      <a:pt x="31" y="8"/>
                    </a:lnTo>
                    <a:lnTo>
                      <a:pt x="36" y="5"/>
                    </a:lnTo>
                    <a:lnTo>
                      <a:pt x="42" y="2"/>
                    </a:lnTo>
                    <a:lnTo>
                      <a:pt x="42" y="0"/>
                    </a:lnTo>
                    <a:lnTo>
                      <a:pt x="34" y="0"/>
                    </a:lnTo>
                    <a:lnTo>
                      <a:pt x="29" y="5"/>
                    </a:lnTo>
                    <a:lnTo>
                      <a:pt x="23" y="8"/>
                    </a:lnTo>
                    <a:lnTo>
                      <a:pt x="18" y="10"/>
                    </a:lnTo>
                    <a:lnTo>
                      <a:pt x="13" y="15"/>
                    </a:lnTo>
                    <a:lnTo>
                      <a:pt x="8" y="21"/>
                    </a:lnTo>
                    <a:lnTo>
                      <a:pt x="5" y="26"/>
                    </a:lnTo>
                    <a:lnTo>
                      <a:pt x="0" y="29"/>
                    </a:lnTo>
                    <a:lnTo>
                      <a:pt x="2" y="3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34" name="Freeform 4772"/>
              <p:cNvSpPr>
                <a:spLocks/>
              </p:cNvSpPr>
              <p:nvPr/>
            </p:nvSpPr>
            <p:spPr bwMode="auto">
              <a:xfrm>
                <a:off x="3529" y="3416"/>
                <a:ext cx="18" cy="26"/>
              </a:xfrm>
              <a:custGeom>
                <a:avLst/>
                <a:gdLst>
                  <a:gd name="T0" fmla="*/ 8 w 18"/>
                  <a:gd name="T1" fmla="*/ 21 h 26"/>
                  <a:gd name="T2" fmla="*/ 8 w 18"/>
                  <a:gd name="T3" fmla="*/ 21 h 26"/>
                  <a:gd name="T4" fmla="*/ 5 w 18"/>
                  <a:gd name="T5" fmla="*/ 21 h 26"/>
                  <a:gd name="T6" fmla="*/ 3 w 18"/>
                  <a:gd name="T7" fmla="*/ 21 h 26"/>
                  <a:gd name="T8" fmla="*/ 3 w 18"/>
                  <a:gd name="T9" fmla="*/ 18 h 26"/>
                  <a:gd name="T10" fmla="*/ 5 w 18"/>
                  <a:gd name="T11" fmla="*/ 15 h 26"/>
                  <a:gd name="T12" fmla="*/ 8 w 18"/>
                  <a:gd name="T13" fmla="*/ 13 h 26"/>
                  <a:gd name="T14" fmla="*/ 11 w 18"/>
                  <a:gd name="T15" fmla="*/ 10 h 26"/>
                  <a:gd name="T16" fmla="*/ 13 w 18"/>
                  <a:gd name="T17" fmla="*/ 5 h 26"/>
                  <a:gd name="T18" fmla="*/ 18 w 18"/>
                  <a:gd name="T19" fmla="*/ 2 h 26"/>
                  <a:gd name="T20" fmla="*/ 16 w 18"/>
                  <a:gd name="T21" fmla="*/ 0 h 26"/>
                  <a:gd name="T22" fmla="*/ 11 w 18"/>
                  <a:gd name="T23" fmla="*/ 2 h 26"/>
                  <a:gd name="T24" fmla="*/ 8 w 18"/>
                  <a:gd name="T25" fmla="*/ 7 h 26"/>
                  <a:gd name="T26" fmla="*/ 5 w 18"/>
                  <a:gd name="T27" fmla="*/ 10 h 26"/>
                  <a:gd name="T28" fmla="*/ 3 w 18"/>
                  <a:gd name="T29" fmla="*/ 13 h 26"/>
                  <a:gd name="T30" fmla="*/ 0 w 18"/>
                  <a:gd name="T31" fmla="*/ 18 h 26"/>
                  <a:gd name="T32" fmla="*/ 0 w 18"/>
                  <a:gd name="T33" fmla="*/ 21 h 26"/>
                  <a:gd name="T34" fmla="*/ 3 w 18"/>
                  <a:gd name="T35" fmla="*/ 23 h 26"/>
                  <a:gd name="T36" fmla="*/ 8 w 18"/>
                  <a:gd name="T37" fmla="*/ 26 h 26"/>
                  <a:gd name="T38" fmla="*/ 8 w 18"/>
                  <a:gd name="T39" fmla="*/ 26 h 26"/>
                  <a:gd name="T40" fmla="*/ 8 w 18"/>
                  <a:gd name="T41" fmla="*/ 21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8"/>
                  <a:gd name="T64" fmla="*/ 0 h 26"/>
                  <a:gd name="T65" fmla="*/ 18 w 18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8" h="26">
                    <a:moveTo>
                      <a:pt x="8" y="21"/>
                    </a:moveTo>
                    <a:lnTo>
                      <a:pt x="8" y="21"/>
                    </a:lnTo>
                    <a:lnTo>
                      <a:pt x="5" y="21"/>
                    </a:lnTo>
                    <a:lnTo>
                      <a:pt x="3" y="21"/>
                    </a:lnTo>
                    <a:lnTo>
                      <a:pt x="3" y="18"/>
                    </a:lnTo>
                    <a:lnTo>
                      <a:pt x="5" y="15"/>
                    </a:lnTo>
                    <a:lnTo>
                      <a:pt x="8" y="13"/>
                    </a:lnTo>
                    <a:lnTo>
                      <a:pt x="11" y="10"/>
                    </a:lnTo>
                    <a:lnTo>
                      <a:pt x="13" y="5"/>
                    </a:lnTo>
                    <a:lnTo>
                      <a:pt x="18" y="2"/>
                    </a:lnTo>
                    <a:lnTo>
                      <a:pt x="16" y="0"/>
                    </a:lnTo>
                    <a:lnTo>
                      <a:pt x="11" y="2"/>
                    </a:lnTo>
                    <a:lnTo>
                      <a:pt x="8" y="7"/>
                    </a:lnTo>
                    <a:lnTo>
                      <a:pt x="5" y="10"/>
                    </a:lnTo>
                    <a:lnTo>
                      <a:pt x="3" y="13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3"/>
                    </a:lnTo>
                    <a:lnTo>
                      <a:pt x="8" y="26"/>
                    </a:lnTo>
                    <a:lnTo>
                      <a:pt x="8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35" name="Freeform 4773"/>
              <p:cNvSpPr>
                <a:spLocks/>
              </p:cNvSpPr>
              <p:nvPr/>
            </p:nvSpPr>
            <p:spPr bwMode="auto">
              <a:xfrm>
                <a:off x="3537" y="3437"/>
                <a:ext cx="212" cy="18"/>
              </a:xfrm>
              <a:custGeom>
                <a:avLst/>
                <a:gdLst>
                  <a:gd name="T0" fmla="*/ 212 w 212"/>
                  <a:gd name="T1" fmla="*/ 13 h 18"/>
                  <a:gd name="T2" fmla="*/ 212 w 212"/>
                  <a:gd name="T3" fmla="*/ 13 h 18"/>
                  <a:gd name="T4" fmla="*/ 183 w 212"/>
                  <a:gd name="T5" fmla="*/ 13 h 18"/>
                  <a:gd name="T6" fmla="*/ 157 w 212"/>
                  <a:gd name="T7" fmla="*/ 13 h 18"/>
                  <a:gd name="T8" fmla="*/ 131 w 212"/>
                  <a:gd name="T9" fmla="*/ 13 h 18"/>
                  <a:gd name="T10" fmla="*/ 105 w 212"/>
                  <a:gd name="T11" fmla="*/ 10 h 18"/>
                  <a:gd name="T12" fmla="*/ 78 w 212"/>
                  <a:gd name="T13" fmla="*/ 10 h 18"/>
                  <a:gd name="T14" fmla="*/ 52 w 212"/>
                  <a:gd name="T15" fmla="*/ 7 h 18"/>
                  <a:gd name="T16" fmla="*/ 26 w 212"/>
                  <a:gd name="T17" fmla="*/ 5 h 18"/>
                  <a:gd name="T18" fmla="*/ 0 w 212"/>
                  <a:gd name="T19" fmla="*/ 0 h 18"/>
                  <a:gd name="T20" fmla="*/ 0 w 212"/>
                  <a:gd name="T21" fmla="*/ 5 h 18"/>
                  <a:gd name="T22" fmla="*/ 26 w 212"/>
                  <a:gd name="T23" fmla="*/ 7 h 18"/>
                  <a:gd name="T24" fmla="*/ 52 w 212"/>
                  <a:gd name="T25" fmla="*/ 10 h 18"/>
                  <a:gd name="T26" fmla="*/ 78 w 212"/>
                  <a:gd name="T27" fmla="*/ 13 h 18"/>
                  <a:gd name="T28" fmla="*/ 105 w 212"/>
                  <a:gd name="T29" fmla="*/ 15 h 18"/>
                  <a:gd name="T30" fmla="*/ 131 w 212"/>
                  <a:gd name="T31" fmla="*/ 15 h 18"/>
                  <a:gd name="T32" fmla="*/ 157 w 212"/>
                  <a:gd name="T33" fmla="*/ 18 h 18"/>
                  <a:gd name="T34" fmla="*/ 183 w 212"/>
                  <a:gd name="T35" fmla="*/ 18 h 18"/>
                  <a:gd name="T36" fmla="*/ 212 w 212"/>
                  <a:gd name="T37" fmla="*/ 18 h 18"/>
                  <a:gd name="T38" fmla="*/ 212 w 212"/>
                  <a:gd name="T39" fmla="*/ 18 h 18"/>
                  <a:gd name="T40" fmla="*/ 212 w 212"/>
                  <a:gd name="T41" fmla="*/ 13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2"/>
                  <a:gd name="T64" fmla="*/ 0 h 18"/>
                  <a:gd name="T65" fmla="*/ 212 w 212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2" h="18">
                    <a:moveTo>
                      <a:pt x="212" y="13"/>
                    </a:moveTo>
                    <a:lnTo>
                      <a:pt x="212" y="13"/>
                    </a:lnTo>
                    <a:lnTo>
                      <a:pt x="183" y="13"/>
                    </a:lnTo>
                    <a:lnTo>
                      <a:pt x="157" y="13"/>
                    </a:lnTo>
                    <a:lnTo>
                      <a:pt x="131" y="13"/>
                    </a:lnTo>
                    <a:lnTo>
                      <a:pt x="105" y="10"/>
                    </a:lnTo>
                    <a:lnTo>
                      <a:pt x="78" y="10"/>
                    </a:lnTo>
                    <a:lnTo>
                      <a:pt x="52" y="7"/>
                    </a:lnTo>
                    <a:lnTo>
                      <a:pt x="26" y="5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26" y="7"/>
                    </a:lnTo>
                    <a:lnTo>
                      <a:pt x="52" y="10"/>
                    </a:lnTo>
                    <a:lnTo>
                      <a:pt x="78" y="13"/>
                    </a:lnTo>
                    <a:lnTo>
                      <a:pt x="105" y="15"/>
                    </a:lnTo>
                    <a:lnTo>
                      <a:pt x="131" y="15"/>
                    </a:lnTo>
                    <a:lnTo>
                      <a:pt x="157" y="18"/>
                    </a:lnTo>
                    <a:lnTo>
                      <a:pt x="183" y="18"/>
                    </a:lnTo>
                    <a:lnTo>
                      <a:pt x="212" y="18"/>
                    </a:lnTo>
                    <a:lnTo>
                      <a:pt x="212" y="1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36" name="Freeform 4774"/>
              <p:cNvSpPr>
                <a:spLocks/>
              </p:cNvSpPr>
              <p:nvPr/>
            </p:nvSpPr>
            <p:spPr bwMode="auto">
              <a:xfrm>
                <a:off x="3749" y="3439"/>
                <a:ext cx="112" cy="16"/>
              </a:xfrm>
              <a:custGeom>
                <a:avLst/>
                <a:gdLst>
                  <a:gd name="T0" fmla="*/ 112 w 112"/>
                  <a:gd name="T1" fmla="*/ 0 h 16"/>
                  <a:gd name="T2" fmla="*/ 112 w 112"/>
                  <a:gd name="T3" fmla="*/ 0 h 16"/>
                  <a:gd name="T4" fmla="*/ 99 w 112"/>
                  <a:gd name="T5" fmla="*/ 5 h 16"/>
                  <a:gd name="T6" fmla="*/ 86 w 112"/>
                  <a:gd name="T7" fmla="*/ 8 h 16"/>
                  <a:gd name="T8" fmla="*/ 70 w 112"/>
                  <a:gd name="T9" fmla="*/ 8 h 16"/>
                  <a:gd name="T10" fmla="*/ 57 w 112"/>
                  <a:gd name="T11" fmla="*/ 11 h 16"/>
                  <a:gd name="T12" fmla="*/ 42 w 112"/>
                  <a:gd name="T13" fmla="*/ 11 h 16"/>
                  <a:gd name="T14" fmla="*/ 29 w 112"/>
                  <a:gd name="T15" fmla="*/ 11 h 16"/>
                  <a:gd name="T16" fmla="*/ 13 w 112"/>
                  <a:gd name="T17" fmla="*/ 13 h 16"/>
                  <a:gd name="T18" fmla="*/ 0 w 112"/>
                  <a:gd name="T19" fmla="*/ 11 h 16"/>
                  <a:gd name="T20" fmla="*/ 0 w 112"/>
                  <a:gd name="T21" fmla="*/ 16 h 16"/>
                  <a:gd name="T22" fmla="*/ 13 w 112"/>
                  <a:gd name="T23" fmla="*/ 16 h 16"/>
                  <a:gd name="T24" fmla="*/ 29 w 112"/>
                  <a:gd name="T25" fmla="*/ 16 h 16"/>
                  <a:gd name="T26" fmla="*/ 44 w 112"/>
                  <a:gd name="T27" fmla="*/ 16 h 16"/>
                  <a:gd name="T28" fmla="*/ 57 w 112"/>
                  <a:gd name="T29" fmla="*/ 13 h 16"/>
                  <a:gd name="T30" fmla="*/ 73 w 112"/>
                  <a:gd name="T31" fmla="*/ 13 h 16"/>
                  <a:gd name="T32" fmla="*/ 86 w 112"/>
                  <a:gd name="T33" fmla="*/ 11 h 16"/>
                  <a:gd name="T34" fmla="*/ 99 w 112"/>
                  <a:gd name="T35" fmla="*/ 8 h 16"/>
                  <a:gd name="T36" fmla="*/ 112 w 112"/>
                  <a:gd name="T37" fmla="*/ 3 h 16"/>
                  <a:gd name="T38" fmla="*/ 112 w 112"/>
                  <a:gd name="T39" fmla="*/ 3 h 16"/>
                  <a:gd name="T40" fmla="*/ 112 w 112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2"/>
                  <a:gd name="T64" fmla="*/ 0 h 16"/>
                  <a:gd name="T65" fmla="*/ 112 w 112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2" h="16">
                    <a:moveTo>
                      <a:pt x="112" y="0"/>
                    </a:moveTo>
                    <a:lnTo>
                      <a:pt x="112" y="0"/>
                    </a:lnTo>
                    <a:lnTo>
                      <a:pt x="99" y="5"/>
                    </a:lnTo>
                    <a:lnTo>
                      <a:pt x="86" y="8"/>
                    </a:lnTo>
                    <a:lnTo>
                      <a:pt x="70" y="8"/>
                    </a:lnTo>
                    <a:lnTo>
                      <a:pt x="57" y="11"/>
                    </a:lnTo>
                    <a:lnTo>
                      <a:pt x="42" y="11"/>
                    </a:lnTo>
                    <a:lnTo>
                      <a:pt x="29" y="11"/>
                    </a:lnTo>
                    <a:lnTo>
                      <a:pt x="13" y="13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13" y="16"/>
                    </a:lnTo>
                    <a:lnTo>
                      <a:pt x="29" y="16"/>
                    </a:lnTo>
                    <a:lnTo>
                      <a:pt x="44" y="16"/>
                    </a:lnTo>
                    <a:lnTo>
                      <a:pt x="57" y="13"/>
                    </a:lnTo>
                    <a:lnTo>
                      <a:pt x="73" y="13"/>
                    </a:lnTo>
                    <a:lnTo>
                      <a:pt x="86" y="11"/>
                    </a:lnTo>
                    <a:lnTo>
                      <a:pt x="99" y="8"/>
                    </a:lnTo>
                    <a:lnTo>
                      <a:pt x="112" y="3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37" name="Freeform 4775"/>
              <p:cNvSpPr>
                <a:spLocks/>
              </p:cNvSpPr>
              <p:nvPr/>
            </p:nvSpPr>
            <p:spPr bwMode="auto">
              <a:xfrm>
                <a:off x="3853" y="3402"/>
                <a:ext cx="16" cy="40"/>
              </a:xfrm>
              <a:custGeom>
                <a:avLst/>
                <a:gdLst>
                  <a:gd name="T0" fmla="*/ 0 w 16"/>
                  <a:gd name="T1" fmla="*/ 3 h 40"/>
                  <a:gd name="T2" fmla="*/ 0 w 16"/>
                  <a:gd name="T3" fmla="*/ 3 h 40"/>
                  <a:gd name="T4" fmla="*/ 3 w 16"/>
                  <a:gd name="T5" fmla="*/ 8 h 40"/>
                  <a:gd name="T6" fmla="*/ 6 w 16"/>
                  <a:gd name="T7" fmla="*/ 14 h 40"/>
                  <a:gd name="T8" fmla="*/ 8 w 16"/>
                  <a:gd name="T9" fmla="*/ 19 h 40"/>
                  <a:gd name="T10" fmla="*/ 11 w 16"/>
                  <a:gd name="T11" fmla="*/ 24 h 40"/>
                  <a:gd name="T12" fmla="*/ 14 w 16"/>
                  <a:gd name="T13" fmla="*/ 29 h 40"/>
                  <a:gd name="T14" fmla="*/ 14 w 16"/>
                  <a:gd name="T15" fmla="*/ 32 h 40"/>
                  <a:gd name="T16" fmla="*/ 11 w 16"/>
                  <a:gd name="T17" fmla="*/ 35 h 40"/>
                  <a:gd name="T18" fmla="*/ 8 w 16"/>
                  <a:gd name="T19" fmla="*/ 37 h 40"/>
                  <a:gd name="T20" fmla="*/ 8 w 16"/>
                  <a:gd name="T21" fmla="*/ 40 h 40"/>
                  <a:gd name="T22" fmla="*/ 14 w 16"/>
                  <a:gd name="T23" fmla="*/ 37 h 40"/>
                  <a:gd name="T24" fmla="*/ 16 w 16"/>
                  <a:gd name="T25" fmla="*/ 32 h 40"/>
                  <a:gd name="T26" fmla="*/ 16 w 16"/>
                  <a:gd name="T27" fmla="*/ 27 h 40"/>
                  <a:gd name="T28" fmla="*/ 16 w 16"/>
                  <a:gd name="T29" fmla="*/ 21 h 40"/>
                  <a:gd name="T30" fmla="*/ 14 w 16"/>
                  <a:gd name="T31" fmla="*/ 16 h 40"/>
                  <a:gd name="T32" fmla="*/ 11 w 16"/>
                  <a:gd name="T33" fmla="*/ 11 h 40"/>
                  <a:gd name="T34" fmla="*/ 6 w 16"/>
                  <a:gd name="T35" fmla="*/ 6 h 40"/>
                  <a:gd name="T36" fmla="*/ 6 w 16"/>
                  <a:gd name="T37" fmla="*/ 0 h 40"/>
                  <a:gd name="T38" fmla="*/ 6 w 16"/>
                  <a:gd name="T39" fmla="*/ 0 h 40"/>
                  <a:gd name="T40" fmla="*/ 0 w 16"/>
                  <a:gd name="T41" fmla="*/ 3 h 4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40"/>
                  <a:gd name="T65" fmla="*/ 16 w 16"/>
                  <a:gd name="T66" fmla="*/ 40 h 4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40">
                    <a:moveTo>
                      <a:pt x="0" y="3"/>
                    </a:moveTo>
                    <a:lnTo>
                      <a:pt x="0" y="3"/>
                    </a:lnTo>
                    <a:lnTo>
                      <a:pt x="3" y="8"/>
                    </a:lnTo>
                    <a:lnTo>
                      <a:pt x="6" y="14"/>
                    </a:lnTo>
                    <a:lnTo>
                      <a:pt x="8" y="19"/>
                    </a:lnTo>
                    <a:lnTo>
                      <a:pt x="11" y="24"/>
                    </a:lnTo>
                    <a:lnTo>
                      <a:pt x="14" y="29"/>
                    </a:lnTo>
                    <a:lnTo>
                      <a:pt x="14" y="32"/>
                    </a:lnTo>
                    <a:lnTo>
                      <a:pt x="11" y="35"/>
                    </a:lnTo>
                    <a:lnTo>
                      <a:pt x="8" y="37"/>
                    </a:lnTo>
                    <a:lnTo>
                      <a:pt x="8" y="40"/>
                    </a:lnTo>
                    <a:lnTo>
                      <a:pt x="14" y="37"/>
                    </a:lnTo>
                    <a:lnTo>
                      <a:pt x="16" y="32"/>
                    </a:lnTo>
                    <a:lnTo>
                      <a:pt x="16" y="27"/>
                    </a:lnTo>
                    <a:lnTo>
                      <a:pt x="16" y="21"/>
                    </a:lnTo>
                    <a:lnTo>
                      <a:pt x="14" y="16"/>
                    </a:lnTo>
                    <a:lnTo>
                      <a:pt x="11" y="11"/>
                    </a:lnTo>
                    <a:lnTo>
                      <a:pt x="6" y="6"/>
                    </a:lnTo>
                    <a:lnTo>
                      <a:pt x="6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38" name="Freeform 4776"/>
              <p:cNvSpPr>
                <a:spLocks/>
              </p:cNvSpPr>
              <p:nvPr/>
            </p:nvSpPr>
            <p:spPr bwMode="auto">
              <a:xfrm>
                <a:off x="3838" y="3382"/>
                <a:ext cx="21" cy="23"/>
              </a:xfrm>
              <a:custGeom>
                <a:avLst/>
                <a:gdLst>
                  <a:gd name="T0" fmla="*/ 0 w 21"/>
                  <a:gd name="T1" fmla="*/ 5 h 23"/>
                  <a:gd name="T2" fmla="*/ 0 w 21"/>
                  <a:gd name="T3" fmla="*/ 5 h 23"/>
                  <a:gd name="T4" fmla="*/ 2 w 21"/>
                  <a:gd name="T5" fmla="*/ 5 h 23"/>
                  <a:gd name="T6" fmla="*/ 5 w 21"/>
                  <a:gd name="T7" fmla="*/ 5 h 23"/>
                  <a:gd name="T8" fmla="*/ 8 w 21"/>
                  <a:gd name="T9" fmla="*/ 7 h 23"/>
                  <a:gd name="T10" fmla="*/ 10 w 21"/>
                  <a:gd name="T11" fmla="*/ 10 h 23"/>
                  <a:gd name="T12" fmla="*/ 13 w 21"/>
                  <a:gd name="T13" fmla="*/ 13 h 23"/>
                  <a:gd name="T14" fmla="*/ 13 w 21"/>
                  <a:gd name="T15" fmla="*/ 18 h 23"/>
                  <a:gd name="T16" fmla="*/ 15 w 21"/>
                  <a:gd name="T17" fmla="*/ 20 h 23"/>
                  <a:gd name="T18" fmla="*/ 15 w 21"/>
                  <a:gd name="T19" fmla="*/ 23 h 23"/>
                  <a:gd name="T20" fmla="*/ 21 w 21"/>
                  <a:gd name="T21" fmla="*/ 20 h 23"/>
                  <a:gd name="T22" fmla="*/ 18 w 21"/>
                  <a:gd name="T23" fmla="*/ 18 h 23"/>
                  <a:gd name="T24" fmla="*/ 18 w 21"/>
                  <a:gd name="T25" fmla="*/ 15 h 23"/>
                  <a:gd name="T26" fmla="*/ 15 w 21"/>
                  <a:gd name="T27" fmla="*/ 13 h 23"/>
                  <a:gd name="T28" fmla="*/ 13 w 21"/>
                  <a:gd name="T29" fmla="*/ 7 h 23"/>
                  <a:gd name="T30" fmla="*/ 10 w 21"/>
                  <a:gd name="T31" fmla="*/ 5 h 23"/>
                  <a:gd name="T32" fmla="*/ 8 w 21"/>
                  <a:gd name="T33" fmla="*/ 2 h 23"/>
                  <a:gd name="T34" fmla="*/ 5 w 21"/>
                  <a:gd name="T35" fmla="*/ 0 h 23"/>
                  <a:gd name="T36" fmla="*/ 0 w 21"/>
                  <a:gd name="T37" fmla="*/ 0 h 23"/>
                  <a:gd name="T38" fmla="*/ 0 w 21"/>
                  <a:gd name="T39" fmla="*/ 0 h 23"/>
                  <a:gd name="T40" fmla="*/ 0 w 21"/>
                  <a:gd name="T41" fmla="*/ 5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3"/>
                  <a:gd name="T65" fmla="*/ 21 w 21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3">
                    <a:moveTo>
                      <a:pt x="0" y="5"/>
                    </a:move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7"/>
                    </a:lnTo>
                    <a:lnTo>
                      <a:pt x="10" y="10"/>
                    </a:lnTo>
                    <a:lnTo>
                      <a:pt x="13" y="13"/>
                    </a:lnTo>
                    <a:lnTo>
                      <a:pt x="13" y="18"/>
                    </a:lnTo>
                    <a:lnTo>
                      <a:pt x="15" y="20"/>
                    </a:lnTo>
                    <a:lnTo>
                      <a:pt x="15" y="23"/>
                    </a:lnTo>
                    <a:lnTo>
                      <a:pt x="21" y="20"/>
                    </a:lnTo>
                    <a:lnTo>
                      <a:pt x="18" y="18"/>
                    </a:lnTo>
                    <a:lnTo>
                      <a:pt x="18" y="15"/>
                    </a:lnTo>
                    <a:lnTo>
                      <a:pt x="15" y="13"/>
                    </a:lnTo>
                    <a:lnTo>
                      <a:pt x="13" y="7"/>
                    </a:lnTo>
                    <a:lnTo>
                      <a:pt x="10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39" name="Freeform 4777"/>
              <p:cNvSpPr>
                <a:spLocks/>
              </p:cNvSpPr>
              <p:nvPr/>
            </p:nvSpPr>
            <p:spPr bwMode="auto">
              <a:xfrm>
                <a:off x="3587" y="3379"/>
                <a:ext cx="251" cy="10"/>
              </a:xfrm>
              <a:custGeom>
                <a:avLst/>
                <a:gdLst>
                  <a:gd name="T0" fmla="*/ 0 w 251"/>
                  <a:gd name="T1" fmla="*/ 10 h 10"/>
                  <a:gd name="T2" fmla="*/ 0 w 251"/>
                  <a:gd name="T3" fmla="*/ 10 h 10"/>
                  <a:gd name="T4" fmla="*/ 31 w 251"/>
                  <a:gd name="T5" fmla="*/ 8 h 10"/>
                  <a:gd name="T6" fmla="*/ 62 w 251"/>
                  <a:gd name="T7" fmla="*/ 5 h 10"/>
                  <a:gd name="T8" fmla="*/ 94 w 251"/>
                  <a:gd name="T9" fmla="*/ 5 h 10"/>
                  <a:gd name="T10" fmla="*/ 125 w 251"/>
                  <a:gd name="T11" fmla="*/ 3 h 10"/>
                  <a:gd name="T12" fmla="*/ 157 w 251"/>
                  <a:gd name="T13" fmla="*/ 3 h 10"/>
                  <a:gd name="T14" fmla="*/ 188 w 251"/>
                  <a:gd name="T15" fmla="*/ 3 h 10"/>
                  <a:gd name="T16" fmla="*/ 219 w 251"/>
                  <a:gd name="T17" fmla="*/ 5 h 10"/>
                  <a:gd name="T18" fmla="*/ 251 w 251"/>
                  <a:gd name="T19" fmla="*/ 8 h 10"/>
                  <a:gd name="T20" fmla="*/ 251 w 251"/>
                  <a:gd name="T21" fmla="*/ 3 h 10"/>
                  <a:gd name="T22" fmla="*/ 219 w 251"/>
                  <a:gd name="T23" fmla="*/ 3 h 10"/>
                  <a:gd name="T24" fmla="*/ 188 w 251"/>
                  <a:gd name="T25" fmla="*/ 0 h 10"/>
                  <a:gd name="T26" fmla="*/ 157 w 251"/>
                  <a:gd name="T27" fmla="*/ 0 h 10"/>
                  <a:gd name="T28" fmla="*/ 125 w 251"/>
                  <a:gd name="T29" fmla="*/ 0 h 10"/>
                  <a:gd name="T30" fmla="*/ 94 w 251"/>
                  <a:gd name="T31" fmla="*/ 0 h 10"/>
                  <a:gd name="T32" fmla="*/ 62 w 251"/>
                  <a:gd name="T33" fmla="*/ 3 h 10"/>
                  <a:gd name="T34" fmla="*/ 31 w 251"/>
                  <a:gd name="T35" fmla="*/ 5 h 10"/>
                  <a:gd name="T36" fmla="*/ 0 w 251"/>
                  <a:gd name="T37" fmla="*/ 8 h 10"/>
                  <a:gd name="T38" fmla="*/ 0 w 251"/>
                  <a:gd name="T39" fmla="*/ 8 h 10"/>
                  <a:gd name="T40" fmla="*/ 0 w 251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51"/>
                  <a:gd name="T64" fmla="*/ 0 h 10"/>
                  <a:gd name="T65" fmla="*/ 251 w 251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51" h="10">
                    <a:moveTo>
                      <a:pt x="0" y="10"/>
                    </a:moveTo>
                    <a:lnTo>
                      <a:pt x="0" y="10"/>
                    </a:lnTo>
                    <a:lnTo>
                      <a:pt x="31" y="8"/>
                    </a:lnTo>
                    <a:lnTo>
                      <a:pt x="62" y="5"/>
                    </a:lnTo>
                    <a:lnTo>
                      <a:pt x="94" y="5"/>
                    </a:lnTo>
                    <a:lnTo>
                      <a:pt x="125" y="3"/>
                    </a:lnTo>
                    <a:lnTo>
                      <a:pt x="157" y="3"/>
                    </a:lnTo>
                    <a:lnTo>
                      <a:pt x="188" y="3"/>
                    </a:lnTo>
                    <a:lnTo>
                      <a:pt x="219" y="5"/>
                    </a:lnTo>
                    <a:lnTo>
                      <a:pt x="251" y="8"/>
                    </a:lnTo>
                    <a:lnTo>
                      <a:pt x="251" y="3"/>
                    </a:lnTo>
                    <a:lnTo>
                      <a:pt x="219" y="3"/>
                    </a:lnTo>
                    <a:lnTo>
                      <a:pt x="188" y="0"/>
                    </a:lnTo>
                    <a:lnTo>
                      <a:pt x="157" y="0"/>
                    </a:lnTo>
                    <a:lnTo>
                      <a:pt x="125" y="0"/>
                    </a:lnTo>
                    <a:lnTo>
                      <a:pt x="94" y="0"/>
                    </a:lnTo>
                    <a:lnTo>
                      <a:pt x="62" y="3"/>
                    </a:lnTo>
                    <a:lnTo>
                      <a:pt x="31" y="5"/>
                    </a:lnTo>
                    <a:lnTo>
                      <a:pt x="0" y="8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40" name="Freeform 4778"/>
              <p:cNvSpPr>
                <a:spLocks/>
              </p:cNvSpPr>
              <p:nvPr/>
            </p:nvSpPr>
            <p:spPr bwMode="auto">
              <a:xfrm>
                <a:off x="3626" y="3389"/>
                <a:ext cx="154" cy="50"/>
              </a:xfrm>
              <a:custGeom>
                <a:avLst/>
                <a:gdLst>
                  <a:gd name="T0" fmla="*/ 76 w 154"/>
                  <a:gd name="T1" fmla="*/ 0 h 50"/>
                  <a:gd name="T2" fmla="*/ 105 w 154"/>
                  <a:gd name="T3" fmla="*/ 3 h 50"/>
                  <a:gd name="T4" fmla="*/ 131 w 154"/>
                  <a:gd name="T5" fmla="*/ 8 h 50"/>
                  <a:gd name="T6" fmla="*/ 141 w 154"/>
                  <a:gd name="T7" fmla="*/ 11 h 50"/>
                  <a:gd name="T8" fmla="*/ 149 w 154"/>
                  <a:gd name="T9" fmla="*/ 16 h 50"/>
                  <a:gd name="T10" fmla="*/ 152 w 154"/>
                  <a:gd name="T11" fmla="*/ 21 h 50"/>
                  <a:gd name="T12" fmla="*/ 154 w 154"/>
                  <a:gd name="T13" fmla="*/ 27 h 50"/>
                  <a:gd name="T14" fmla="*/ 152 w 154"/>
                  <a:gd name="T15" fmla="*/ 32 h 50"/>
                  <a:gd name="T16" fmla="*/ 149 w 154"/>
                  <a:gd name="T17" fmla="*/ 37 h 50"/>
                  <a:gd name="T18" fmla="*/ 141 w 154"/>
                  <a:gd name="T19" fmla="*/ 40 h 50"/>
                  <a:gd name="T20" fmla="*/ 131 w 154"/>
                  <a:gd name="T21" fmla="*/ 42 h 50"/>
                  <a:gd name="T22" fmla="*/ 105 w 154"/>
                  <a:gd name="T23" fmla="*/ 48 h 50"/>
                  <a:gd name="T24" fmla="*/ 76 w 154"/>
                  <a:gd name="T25" fmla="*/ 50 h 50"/>
                  <a:gd name="T26" fmla="*/ 47 w 154"/>
                  <a:gd name="T27" fmla="*/ 48 h 50"/>
                  <a:gd name="T28" fmla="*/ 23 w 154"/>
                  <a:gd name="T29" fmla="*/ 42 h 50"/>
                  <a:gd name="T30" fmla="*/ 5 w 154"/>
                  <a:gd name="T31" fmla="*/ 37 h 50"/>
                  <a:gd name="T32" fmla="*/ 2 w 154"/>
                  <a:gd name="T33" fmla="*/ 32 h 50"/>
                  <a:gd name="T34" fmla="*/ 0 w 154"/>
                  <a:gd name="T35" fmla="*/ 27 h 50"/>
                  <a:gd name="T36" fmla="*/ 2 w 154"/>
                  <a:gd name="T37" fmla="*/ 21 h 50"/>
                  <a:gd name="T38" fmla="*/ 5 w 154"/>
                  <a:gd name="T39" fmla="*/ 16 h 50"/>
                  <a:gd name="T40" fmla="*/ 23 w 154"/>
                  <a:gd name="T41" fmla="*/ 8 h 50"/>
                  <a:gd name="T42" fmla="*/ 47 w 154"/>
                  <a:gd name="T43" fmla="*/ 3 h 50"/>
                  <a:gd name="T44" fmla="*/ 76 w 154"/>
                  <a:gd name="T45" fmla="*/ 0 h 5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54"/>
                  <a:gd name="T70" fmla="*/ 0 h 50"/>
                  <a:gd name="T71" fmla="*/ 154 w 154"/>
                  <a:gd name="T72" fmla="*/ 50 h 50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54" h="50">
                    <a:moveTo>
                      <a:pt x="76" y="0"/>
                    </a:moveTo>
                    <a:lnTo>
                      <a:pt x="105" y="3"/>
                    </a:lnTo>
                    <a:lnTo>
                      <a:pt x="131" y="8"/>
                    </a:lnTo>
                    <a:lnTo>
                      <a:pt x="141" y="11"/>
                    </a:lnTo>
                    <a:lnTo>
                      <a:pt x="149" y="16"/>
                    </a:lnTo>
                    <a:lnTo>
                      <a:pt x="152" y="21"/>
                    </a:lnTo>
                    <a:lnTo>
                      <a:pt x="154" y="27"/>
                    </a:lnTo>
                    <a:lnTo>
                      <a:pt x="152" y="32"/>
                    </a:lnTo>
                    <a:lnTo>
                      <a:pt x="149" y="37"/>
                    </a:lnTo>
                    <a:lnTo>
                      <a:pt x="141" y="40"/>
                    </a:lnTo>
                    <a:lnTo>
                      <a:pt x="131" y="42"/>
                    </a:lnTo>
                    <a:lnTo>
                      <a:pt x="105" y="48"/>
                    </a:lnTo>
                    <a:lnTo>
                      <a:pt x="76" y="50"/>
                    </a:lnTo>
                    <a:lnTo>
                      <a:pt x="47" y="48"/>
                    </a:lnTo>
                    <a:lnTo>
                      <a:pt x="23" y="42"/>
                    </a:lnTo>
                    <a:lnTo>
                      <a:pt x="5" y="37"/>
                    </a:lnTo>
                    <a:lnTo>
                      <a:pt x="2" y="32"/>
                    </a:lnTo>
                    <a:lnTo>
                      <a:pt x="0" y="27"/>
                    </a:lnTo>
                    <a:lnTo>
                      <a:pt x="2" y="21"/>
                    </a:lnTo>
                    <a:lnTo>
                      <a:pt x="5" y="16"/>
                    </a:lnTo>
                    <a:lnTo>
                      <a:pt x="23" y="8"/>
                    </a:lnTo>
                    <a:lnTo>
                      <a:pt x="47" y="3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606E85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41" name="Freeform 4779"/>
              <p:cNvSpPr>
                <a:spLocks/>
              </p:cNvSpPr>
              <p:nvPr/>
            </p:nvSpPr>
            <p:spPr bwMode="auto">
              <a:xfrm>
                <a:off x="3581" y="3193"/>
                <a:ext cx="254" cy="233"/>
              </a:xfrm>
              <a:custGeom>
                <a:avLst/>
                <a:gdLst>
                  <a:gd name="T0" fmla="*/ 8 w 254"/>
                  <a:gd name="T1" fmla="*/ 191 h 233"/>
                  <a:gd name="T2" fmla="*/ 3 w 254"/>
                  <a:gd name="T3" fmla="*/ 154 h 233"/>
                  <a:gd name="T4" fmla="*/ 0 w 254"/>
                  <a:gd name="T5" fmla="*/ 115 h 233"/>
                  <a:gd name="T6" fmla="*/ 0 w 254"/>
                  <a:gd name="T7" fmla="*/ 39 h 233"/>
                  <a:gd name="T8" fmla="*/ 3 w 254"/>
                  <a:gd name="T9" fmla="*/ 23 h 233"/>
                  <a:gd name="T10" fmla="*/ 8 w 254"/>
                  <a:gd name="T11" fmla="*/ 16 h 233"/>
                  <a:gd name="T12" fmla="*/ 13 w 254"/>
                  <a:gd name="T13" fmla="*/ 13 h 233"/>
                  <a:gd name="T14" fmla="*/ 40 w 254"/>
                  <a:gd name="T15" fmla="*/ 8 h 233"/>
                  <a:gd name="T16" fmla="*/ 66 w 254"/>
                  <a:gd name="T17" fmla="*/ 3 h 233"/>
                  <a:gd name="T18" fmla="*/ 121 w 254"/>
                  <a:gd name="T19" fmla="*/ 0 h 233"/>
                  <a:gd name="T20" fmla="*/ 178 w 254"/>
                  <a:gd name="T21" fmla="*/ 0 h 233"/>
                  <a:gd name="T22" fmla="*/ 204 w 254"/>
                  <a:gd name="T23" fmla="*/ 3 h 233"/>
                  <a:gd name="T24" fmla="*/ 233 w 254"/>
                  <a:gd name="T25" fmla="*/ 8 h 233"/>
                  <a:gd name="T26" fmla="*/ 241 w 254"/>
                  <a:gd name="T27" fmla="*/ 13 h 233"/>
                  <a:gd name="T28" fmla="*/ 249 w 254"/>
                  <a:gd name="T29" fmla="*/ 21 h 233"/>
                  <a:gd name="T30" fmla="*/ 254 w 254"/>
                  <a:gd name="T31" fmla="*/ 39 h 233"/>
                  <a:gd name="T32" fmla="*/ 254 w 254"/>
                  <a:gd name="T33" fmla="*/ 65 h 233"/>
                  <a:gd name="T34" fmla="*/ 254 w 254"/>
                  <a:gd name="T35" fmla="*/ 92 h 233"/>
                  <a:gd name="T36" fmla="*/ 249 w 254"/>
                  <a:gd name="T37" fmla="*/ 147 h 233"/>
                  <a:gd name="T38" fmla="*/ 246 w 254"/>
                  <a:gd name="T39" fmla="*/ 178 h 233"/>
                  <a:gd name="T40" fmla="*/ 241 w 254"/>
                  <a:gd name="T41" fmla="*/ 194 h 233"/>
                  <a:gd name="T42" fmla="*/ 236 w 254"/>
                  <a:gd name="T43" fmla="*/ 207 h 233"/>
                  <a:gd name="T44" fmla="*/ 220 w 254"/>
                  <a:gd name="T45" fmla="*/ 225 h 233"/>
                  <a:gd name="T46" fmla="*/ 212 w 254"/>
                  <a:gd name="T47" fmla="*/ 230 h 233"/>
                  <a:gd name="T48" fmla="*/ 202 w 254"/>
                  <a:gd name="T49" fmla="*/ 233 h 233"/>
                  <a:gd name="T50" fmla="*/ 121 w 254"/>
                  <a:gd name="T51" fmla="*/ 233 h 233"/>
                  <a:gd name="T52" fmla="*/ 79 w 254"/>
                  <a:gd name="T53" fmla="*/ 230 h 233"/>
                  <a:gd name="T54" fmla="*/ 37 w 254"/>
                  <a:gd name="T55" fmla="*/ 225 h 233"/>
                  <a:gd name="T56" fmla="*/ 27 w 254"/>
                  <a:gd name="T57" fmla="*/ 220 h 233"/>
                  <a:gd name="T58" fmla="*/ 19 w 254"/>
                  <a:gd name="T59" fmla="*/ 212 h 233"/>
                  <a:gd name="T60" fmla="*/ 11 w 254"/>
                  <a:gd name="T61" fmla="*/ 202 h 233"/>
                  <a:gd name="T62" fmla="*/ 8 w 254"/>
                  <a:gd name="T63" fmla="*/ 191 h 23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54"/>
                  <a:gd name="T97" fmla="*/ 0 h 233"/>
                  <a:gd name="T98" fmla="*/ 254 w 254"/>
                  <a:gd name="T99" fmla="*/ 233 h 233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54" h="233">
                    <a:moveTo>
                      <a:pt x="8" y="191"/>
                    </a:moveTo>
                    <a:lnTo>
                      <a:pt x="3" y="154"/>
                    </a:lnTo>
                    <a:lnTo>
                      <a:pt x="0" y="115"/>
                    </a:lnTo>
                    <a:lnTo>
                      <a:pt x="0" y="39"/>
                    </a:lnTo>
                    <a:lnTo>
                      <a:pt x="3" y="23"/>
                    </a:lnTo>
                    <a:lnTo>
                      <a:pt x="8" y="16"/>
                    </a:lnTo>
                    <a:lnTo>
                      <a:pt x="13" y="13"/>
                    </a:lnTo>
                    <a:lnTo>
                      <a:pt x="40" y="8"/>
                    </a:lnTo>
                    <a:lnTo>
                      <a:pt x="66" y="3"/>
                    </a:lnTo>
                    <a:lnTo>
                      <a:pt x="121" y="0"/>
                    </a:lnTo>
                    <a:lnTo>
                      <a:pt x="178" y="0"/>
                    </a:lnTo>
                    <a:lnTo>
                      <a:pt x="204" y="3"/>
                    </a:lnTo>
                    <a:lnTo>
                      <a:pt x="233" y="8"/>
                    </a:lnTo>
                    <a:lnTo>
                      <a:pt x="241" y="13"/>
                    </a:lnTo>
                    <a:lnTo>
                      <a:pt x="249" y="21"/>
                    </a:lnTo>
                    <a:lnTo>
                      <a:pt x="254" y="39"/>
                    </a:lnTo>
                    <a:lnTo>
                      <a:pt x="254" y="65"/>
                    </a:lnTo>
                    <a:lnTo>
                      <a:pt x="254" y="92"/>
                    </a:lnTo>
                    <a:lnTo>
                      <a:pt x="249" y="147"/>
                    </a:lnTo>
                    <a:lnTo>
                      <a:pt x="246" y="178"/>
                    </a:lnTo>
                    <a:lnTo>
                      <a:pt x="241" y="194"/>
                    </a:lnTo>
                    <a:lnTo>
                      <a:pt x="236" y="207"/>
                    </a:lnTo>
                    <a:lnTo>
                      <a:pt x="220" y="225"/>
                    </a:lnTo>
                    <a:lnTo>
                      <a:pt x="212" y="230"/>
                    </a:lnTo>
                    <a:lnTo>
                      <a:pt x="202" y="233"/>
                    </a:lnTo>
                    <a:lnTo>
                      <a:pt x="121" y="233"/>
                    </a:lnTo>
                    <a:lnTo>
                      <a:pt x="79" y="230"/>
                    </a:lnTo>
                    <a:lnTo>
                      <a:pt x="37" y="225"/>
                    </a:lnTo>
                    <a:lnTo>
                      <a:pt x="27" y="220"/>
                    </a:lnTo>
                    <a:lnTo>
                      <a:pt x="19" y="212"/>
                    </a:lnTo>
                    <a:lnTo>
                      <a:pt x="11" y="202"/>
                    </a:lnTo>
                    <a:lnTo>
                      <a:pt x="8" y="191"/>
                    </a:lnTo>
                    <a:close/>
                  </a:path>
                </a:pathLst>
              </a:custGeom>
              <a:solidFill>
                <a:srgbClr val="92ADBE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42" name="Freeform 4780"/>
              <p:cNvSpPr>
                <a:spLocks/>
              </p:cNvSpPr>
              <p:nvPr/>
            </p:nvSpPr>
            <p:spPr bwMode="auto">
              <a:xfrm>
                <a:off x="3594" y="3216"/>
                <a:ext cx="228" cy="171"/>
              </a:xfrm>
              <a:custGeom>
                <a:avLst/>
                <a:gdLst>
                  <a:gd name="T0" fmla="*/ 8 w 228"/>
                  <a:gd name="T1" fmla="*/ 139 h 171"/>
                  <a:gd name="T2" fmla="*/ 3 w 228"/>
                  <a:gd name="T3" fmla="*/ 113 h 171"/>
                  <a:gd name="T4" fmla="*/ 0 w 228"/>
                  <a:gd name="T5" fmla="*/ 84 h 171"/>
                  <a:gd name="T6" fmla="*/ 0 w 228"/>
                  <a:gd name="T7" fmla="*/ 29 h 171"/>
                  <a:gd name="T8" fmla="*/ 3 w 228"/>
                  <a:gd name="T9" fmla="*/ 19 h 171"/>
                  <a:gd name="T10" fmla="*/ 11 w 228"/>
                  <a:gd name="T11" fmla="*/ 11 h 171"/>
                  <a:gd name="T12" fmla="*/ 34 w 228"/>
                  <a:gd name="T13" fmla="*/ 6 h 171"/>
                  <a:gd name="T14" fmla="*/ 61 w 228"/>
                  <a:gd name="T15" fmla="*/ 3 h 171"/>
                  <a:gd name="T16" fmla="*/ 108 w 228"/>
                  <a:gd name="T17" fmla="*/ 0 h 171"/>
                  <a:gd name="T18" fmla="*/ 160 w 228"/>
                  <a:gd name="T19" fmla="*/ 0 h 171"/>
                  <a:gd name="T20" fmla="*/ 210 w 228"/>
                  <a:gd name="T21" fmla="*/ 6 h 171"/>
                  <a:gd name="T22" fmla="*/ 218 w 228"/>
                  <a:gd name="T23" fmla="*/ 8 h 171"/>
                  <a:gd name="T24" fmla="*/ 223 w 228"/>
                  <a:gd name="T25" fmla="*/ 16 h 171"/>
                  <a:gd name="T26" fmla="*/ 228 w 228"/>
                  <a:gd name="T27" fmla="*/ 29 h 171"/>
                  <a:gd name="T28" fmla="*/ 228 w 228"/>
                  <a:gd name="T29" fmla="*/ 50 h 171"/>
                  <a:gd name="T30" fmla="*/ 228 w 228"/>
                  <a:gd name="T31" fmla="*/ 69 h 171"/>
                  <a:gd name="T32" fmla="*/ 223 w 228"/>
                  <a:gd name="T33" fmla="*/ 108 h 171"/>
                  <a:gd name="T34" fmla="*/ 220 w 228"/>
                  <a:gd name="T35" fmla="*/ 131 h 171"/>
                  <a:gd name="T36" fmla="*/ 218 w 228"/>
                  <a:gd name="T37" fmla="*/ 142 h 171"/>
                  <a:gd name="T38" fmla="*/ 212 w 228"/>
                  <a:gd name="T39" fmla="*/ 152 h 171"/>
                  <a:gd name="T40" fmla="*/ 197 w 228"/>
                  <a:gd name="T41" fmla="*/ 163 h 171"/>
                  <a:gd name="T42" fmla="*/ 189 w 228"/>
                  <a:gd name="T43" fmla="*/ 168 h 171"/>
                  <a:gd name="T44" fmla="*/ 181 w 228"/>
                  <a:gd name="T45" fmla="*/ 168 h 171"/>
                  <a:gd name="T46" fmla="*/ 144 w 228"/>
                  <a:gd name="T47" fmla="*/ 171 h 171"/>
                  <a:gd name="T48" fmla="*/ 108 w 228"/>
                  <a:gd name="T49" fmla="*/ 171 h 171"/>
                  <a:gd name="T50" fmla="*/ 34 w 228"/>
                  <a:gd name="T51" fmla="*/ 163 h 171"/>
                  <a:gd name="T52" fmla="*/ 27 w 228"/>
                  <a:gd name="T53" fmla="*/ 160 h 171"/>
                  <a:gd name="T54" fmla="*/ 19 w 228"/>
                  <a:gd name="T55" fmla="*/ 155 h 171"/>
                  <a:gd name="T56" fmla="*/ 11 w 228"/>
                  <a:gd name="T57" fmla="*/ 147 h 171"/>
                  <a:gd name="T58" fmla="*/ 8 w 228"/>
                  <a:gd name="T59" fmla="*/ 139 h 17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228"/>
                  <a:gd name="T91" fmla="*/ 0 h 171"/>
                  <a:gd name="T92" fmla="*/ 228 w 228"/>
                  <a:gd name="T93" fmla="*/ 171 h 171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228" h="171">
                    <a:moveTo>
                      <a:pt x="8" y="139"/>
                    </a:moveTo>
                    <a:lnTo>
                      <a:pt x="3" y="113"/>
                    </a:lnTo>
                    <a:lnTo>
                      <a:pt x="0" y="84"/>
                    </a:lnTo>
                    <a:lnTo>
                      <a:pt x="0" y="29"/>
                    </a:lnTo>
                    <a:lnTo>
                      <a:pt x="3" y="19"/>
                    </a:lnTo>
                    <a:lnTo>
                      <a:pt x="11" y="11"/>
                    </a:lnTo>
                    <a:lnTo>
                      <a:pt x="34" y="6"/>
                    </a:lnTo>
                    <a:lnTo>
                      <a:pt x="61" y="3"/>
                    </a:lnTo>
                    <a:lnTo>
                      <a:pt x="108" y="0"/>
                    </a:lnTo>
                    <a:lnTo>
                      <a:pt x="160" y="0"/>
                    </a:lnTo>
                    <a:lnTo>
                      <a:pt x="210" y="6"/>
                    </a:lnTo>
                    <a:lnTo>
                      <a:pt x="218" y="8"/>
                    </a:lnTo>
                    <a:lnTo>
                      <a:pt x="223" y="16"/>
                    </a:lnTo>
                    <a:lnTo>
                      <a:pt x="228" y="29"/>
                    </a:lnTo>
                    <a:lnTo>
                      <a:pt x="228" y="50"/>
                    </a:lnTo>
                    <a:lnTo>
                      <a:pt x="228" y="69"/>
                    </a:lnTo>
                    <a:lnTo>
                      <a:pt x="223" y="108"/>
                    </a:lnTo>
                    <a:lnTo>
                      <a:pt x="220" y="131"/>
                    </a:lnTo>
                    <a:lnTo>
                      <a:pt x="218" y="142"/>
                    </a:lnTo>
                    <a:lnTo>
                      <a:pt x="212" y="152"/>
                    </a:lnTo>
                    <a:lnTo>
                      <a:pt x="197" y="163"/>
                    </a:lnTo>
                    <a:lnTo>
                      <a:pt x="189" y="168"/>
                    </a:lnTo>
                    <a:lnTo>
                      <a:pt x="181" y="168"/>
                    </a:lnTo>
                    <a:lnTo>
                      <a:pt x="144" y="171"/>
                    </a:lnTo>
                    <a:lnTo>
                      <a:pt x="108" y="171"/>
                    </a:lnTo>
                    <a:lnTo>
                      <a:pt x="34" y="163"/>
                    </a:lnTo>
                    <a:lnTo>
                      <a:pt x="27" y="160"/>
                    </a:lnTo>
                    <a:lnTo>
                      <a:pt x="19" y="155"/>
                    </a:lnTo>
                    <a:lnTo>
                      <a:pt x="11" y="147"/>
                    </a:lnTo>
                    <a:lnTo>
                      <a:pt x="8" y="1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43" name="Freeform 4781"/>
              <p:cNvSpPr>
                <a:spLocks/>
              </p:cNvSpPr>
              <p:nvPr/>
            </p:nvSpPr>
            <p:spPr bwMode="auto">
              <a:xfrm>
                <a:off x="3715" y="3400"/>
                <a:ext cx="18" cy="10"/>
              </a:xfrm>
              <a:custGeom>
                <a:avLst/>
                <a:gdLst>
                  <a:gd name="T0" fmla="*/ 10 w 18"/>
                  <a:gd name="T1" fmla="*/ 0 h 10"/>
                  <a:gd name="T2" fmla="*/ 16 w 18"/>
                  <a:gd name="T3" fmla="*/ 2 h 10"/>
                  <a:gd name="T4" fmla="*/ 18 w 18"/>
                  <a:gd name="T5" fmla="*/ 5 h 10"/>
                  <a:gd name="T6" fmla="*/ 16 w 18"/>
                  <a:gd name="T7" fmla="*/ 8 h 10"/>
                  <a:gd name="T8" fmla="*/ 10 w 18"/>
                  <a:gd name="T9" fmla="*/ 10 h 10"/>
                  <a:gd name="T10" fmla="*/ 2 w 18"/>
                  <a:gd name="T11" fmla="*/ 8 h 10"/>
                  <a:gd name="T12" fmla="*/ 0 w 18"/>
                  <a:gd name="T13" fmla="*/ 5 h 10"/>
                  <a:gd name="T14" fmla="*/ 2 w 18"/>
                  <a:gd name="T15" fmla="*/ 2 h 10"/>
                  <a:gd name="T16" fmla="*/ 10 w 18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0"/>
                  <a:gd name="T29" fmla="*/ 18 w 18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0">
                    <a:moveTo>
                      <a:pt x="10" y="0"/>
                    </a:moveTo>
                    <a:lnTo>
                      <a:pt x="16" y="2"/>
                    </a:lnTo>
                    <a:lnTo>
                      <a:pt x="18" y="5"/>
                    </a:lnTo>
                    <a:lnTo>
                      <a:pt x="16" y="8"/>
                    </a:lnTo>
                    <a:lnTo>
                      <a:pt x="10" y="10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44" name="Freeform 4782"/>
              <p:cNvSpPr>
                <a:spLocks/>
              </p:cNvSpPr>
              <p:nvPr/>
            </p:nvSpPr>
            <p:spPr bwMode="auto">
              <a:xfrm>
                <a:off x="3741" y="3400"/>
                <a:ext cx="18" cy="10"/>
              </a:xfrm>
              <a:custGeom>
                <a:avLst/>
                <a:gdLst>
                  <a:gd name="T0" fmla="*/ 10 w 18"/>
                  <a:gd name="T1" fmla="*/ 0 h 10"/>
                  <a:gd name="T2" fmla="*/ 16 w 18"/>
                  <a:gd name="T3" fmla="*/ 2 h 10"/>
                  <a:gd name="T4" fmla="*/ 18 w 18"/>
                  <a:gd name="T5" fmla="*/ 5 h 10"/>
                  <a:gd name="T6" fmla="*/ 16 w 18"/>
                  <a:gd name="T7" fmla="*/ 8 h 10"/>
                  <a:gd name="T8" fmla="*/ 10 w 18"/>
                  <a:gd name="T9" fmla="*/ 10 h 10"/>
                  <a:gd name="T10" fmla="*/ 3 w 18"/>
                  <a:gd name="T11" fmla="*/ 8 h 10"/>
                  <a:gd name="T12" fmla="*/ 0 w 18"/>
                  <a:gd name="T13" fmla="*/ 5 h 10"/>
                  <a:gd name="T14" fmla="*/ 3 w 18"/>
                  <a:gd name="T15" fmla="*/ 2 h 10"/>
                  <a:gd name="T16" fmla="*/ 10 w 18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0"/>
                  <a:gd name="T29" fmla="*/ 18 w 18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0">
                    <a:moveTo>
                      <a:pt x="10" y="0"/>
                    </a:moveTo>
                    <a:lnTo>
                      <a:pt x="16" y="2"/>
                    </a:lnTo>
                    <a:lnTo>
                      <a:pt x="18" y="5"/>
                    </a:lnTo>
                    <a:lnTo>
                      <a:pt x="16" y="8"/>
                    </a:lnTo>
                    <a:lnTo>
                      <a:pt x="10" y="10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89E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45" name="Freeform 4783"/>
              <p:cNvSpPr>
                <a:spLocks/>
              </p:cNvSpPr>
              <p:nvPr/>
            </p:nvSpPr>
            <p:spPr bwMode="auto">
              <a:xfrm>
                <a:off x="3767" y="3400"/>
                <a:ext cx="18" cy="10"/>
              </a:xfrm>
              <a:custGeom>
                <a:avLst/>
                <a:gdLst>
                  <a:gd name="T0" fmla="*/ 8 w 18"/>
                  <a:gd name="T1" fmla="*/ 0 h 10"/>
                  <a:gd name="T2" fmla="*/ 16 w 18"/>
                  <a:gd name="T3" fmla="*/ 2 h 10"/>
                  <a:gd name="T4" fmla="*/ 18 w 18"/>
                  <a:gd name="T5" fmla="*/ 5 h 10"/>
                  <a:gd name="T6" fmla="*/ 16 w 18"/>
                  <a:gd name="T7" fmla="*/ 8 h 10"/>
                  <a:gd name="T8" fmla="*/ 8 w 18"/>
                  <a:gd name="T9" fmla="*/ 10 h 10"/>
                  <a:gd name="T10" fmla="*/ 3 w 18"/>
                  <a:gd name="T11" fmla="*/ 8 h 10"/>
                  <a:gd name="T12" fmla="*/ 0 w 18"/>
                  <a:gd name="T13" fmla="*/ 5 h 10"/>
                  <a:gd name="T14" fmla="*/ 3 w 18"/>
                  <a:gd name="T15" fmla="*/ 2 h 10"/>
                  <a:gd name="T16" fmla="*/ 8 w 18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0"/>
                  <a:gd name="T29" fmla="*/ 18 w 18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0">
                    <a:moveTo>
                      <a:pt x="8" y="0"/>
                    </a:moveTo>
                    <a:lnTo>
                      <a:pt x="16" y="2"/>
                    </a:lnTo>
                    <a:lnTo>
                      <a:pt x="18" y="5"/>
                    </a:lnTo>
                    <a:lnTo>
                      <a:pt x="16" y="8"/>
                    </a:lnTo>
                    <a:lnTo>
                      <a:pt x="8" y="10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89E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46" name="Freeform 4784"/>
              <p:cNvSpPr>
                <a:spLocks/>
              </p:cNvSpPr>
              <p:nvPr/>
            </p:nvSpPr>
            <p:spPr bwMode="auto">
              <a:xfrm>
                <a:off x="3605" y="3227"/>
                <a:ext cx="204" cy="152"/>
              </a:xfrm>
              <a:custGeom>
                <a:avLst/>
                <a:gdLst>
                  <a:gd name="T0" fmla="*/ 8 w 204"/>
                  <a:gd name="T1" fmla="*/ 123 h 152"/>
                  <a:gd name="T2" fmla="*/ 3 w 204"/>
                  <a:gd name="T3" fmla="*/ 99 h 152"/>
                  <a:gd name="T4" fmla="*/ 0 w 204"/>
                  <a:gd name="T5" fmla="*/ 73 h 152"/>
                  <a:gd name="T6" fmla="*/ 0 w 204"/>
                  <a:gd name="T7" fmla="*/ 24 h 152"/>
                  <a:gd name="T8" fmla="*/ 5 w 204"/>
                  <a:gd name="T9" fmla="*/ 13 h 152"/>
                  <a:gd name="T10" fmla="*/ 8 w 204"/>
                  <a:gd name="T11" fmla="*/ 10 h 152"/>
                  <a:gd name="T12" fmla="*/ 10 w 204"/>
                  <a:gd name="T13" fmla="*/ 8 h 152"/>
                  <a:gd name="T14" fmla="*/ 31 w 204"/>
                  <a:gd name="T15" fmla="*/ 3 h 152"/>
                  <a:gd name="T16" fmla="*/ 55 w 204"/>
                  <a:gd name="T17" fmla="*/ 0 h 152"/>
                  <a:gd name="T18" fmla="*/ 97 w 204"/>
                  <a:gd name="T19" fmla="*/ 0 h 152"/>
                  <a:gd name="T20" fmla="*/ 144 w 204"/>
                  <a:gd name="T21" fmla="*/ 0 h 152"/>
                  <a:gd name="T22" fmla="*/ 167 w 204"/>
                  <a:gd name="T23" fmla="*/ 0 h 152"/>
                  <a:gd name="T24" fmla="*/ 188 w 204"/>
                  <a:gd name="T25" fmla="*/ 5 h 152"/>
                  <a:gd name="T26" fmla="*/ 196 w 204"/>
                  <a:gd name="T27" fmla="*/ 8 h 152"/>
                  <a:gd name="T28" fmla="*/ 201 w 204"/>
                  <a:gd name="T29" fmla="*/ 10 h 152"/>
                  <a:gd name="T30" fmla="*/ 204 w 204"/>
                  <a:gd name="T31" fmla="*/ 24 h 152"/>
                  <a:gd name="T32" fmla="*/ 204 w 204"/>
                  <a:gd name="T33" fmla="*/ 60 h 152"/>
                  <a:gd name="T34" fmla="*/ 201 w 204"/>
                  <a:gd name="T35" fmla="*/ 94 h 152"/>
                  <a:gd name="T36" fmla="*/ 199 w 204"/>
                  <a:gd name="T37" fmla="*/ 115 h 152"/>
                  <a:gd name="T38" fmla="*/ 196 w 204"/>
                  <a:gd name="T39" fmla="*/ 126 h 152"/>
                  <a:gd name="T40" fmla="*/ 191 w 204"/>
                  <a:gd name="T41" fmla="*/ 134 h 152"/>
                  <a:gd name="T42" fmla="*/ 186 w 204"/>
                  <a:gd name="T43" fmla="*/ 139 h 152"/>
                  <a:gd name="T44" fmla="*/ 178 w 204"/>
                  <a:gd name="T45" fmla="*/ 144 h 152"/>
                  <a:gd name="T46" fmla="*/ 170 w 204"/>
                  <a:gd name="T47" fmla="*/ 149 h 152"/>
                  <a:gd name="T48" fmla="*/ 162 w 204"/>
                  <a:gd name="T49" fmla="*/ 149 h 152"/>
                  <a:gd name="T50" fmla="*/ 97 w 204"/>
                  <a:gd name="T51" fmla="*/ 152 h 152"/>
                  <a:gd name="T52" fmla="*/ 63 w 204"/>
                  <a:gd name="T53" fmla="*/ 149 h 152"/>
                  <a:gd name="T54" fmla="*/ 31 w 204"/>
                  <a:gd name="T55" fmla="*/ 144 h 152"/>
                  <a:gd name="T56" fmla="*/ 23 w 204"/>
                  <a:gd name="T57" fmla="*/ 141 h 152"/>
                  <a:gd name="T58" fmla="*/ 16 w 204"/>
                  <a:gd name="T59" fmla="*/ 139 h 152"/>
                  <a:gd name="T60" fmla="*/ 10 w 204"/>
                  <a:gd name="T61" fmla="*/ 131 h 152"/>
                  <a:gd name="T62" fmla="*/ 8 w 204"/>
                  <a:gd name="T63" fmla="*/ 123 h 15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04"/>
                  <a:gd name="T97" fmla="*/ 0 h 152"/>
                  <a:gd name="T98" fmla="*/ 204 w 204"/>
                  <a:gd name="T99" fmla="*/ 152 h 152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04" h="152">
                    <a:moveTo>
                      <a:pt x="8" y="123"/>
                    </a:moveTo>
                    <a:lnTo>
                      <a:pt x="3" y="99"/>
                    </a:lnTo>
                    <a:lnTo>
                      <a:pt x="0" y="73"/>
                    </a:lnTo>
                    <a:lnTo>
                      <a:pt x="0" y="24"/>
                    </a:lnTo>
                    <a:lnTo>
                      <a:pt x="5" y="13"/>
                    </a:lnTo>
                    <a:lnTo>
                      <a:pt x="8" y="10"/>
                    </a:lnTo>
                    <a:lnTo>
                      <a:pt x="10" y="8"/>
                    </a:lnTo>
                    <a:lnTo>
                      <a:pt x="31" y="3"/>
                    </a:lnTo>
                    <a:lnTo>
                      <a:pt x="55" y="0"/>
                    </a:lnTo>
                    <a:lnTo>
                      <a:pt x="97" y="0"/>
                    </a:lnTo>
                    <a:lnTo>
                      <a:pt x="144" y="0"/>
                    </a:lnTo>
                    <a:lnTo>
                      <a:pt x="167" y="0"/>
                    </a:lnTo>
                    <a:lnTo>
                      <a:pt x="188" y="5"/>
                    </a:lnTo>
                    <a:lnTo>
                      <a:pt x="196" y="8"/>
                    </a:lnTo>
                    <a:lnTo>
                      <a:pt x="201" y="10"/>
                    </a:lnTo>
                    <a:lnTo>
                      <a:pt x="204" y="24"/>
                    </a:lnTo>
                    <a:lnTo>
                      <a:pt x="204" y="60"/>
                    </a:lnTo>
                    <a:lnTo>
                      <a:pt x="201" y="94"/>
                    </a:lnTo>
                    <a:lnTo>
                      <a:pt x="199" y="115"/>
                    </a:lnTo>
                    <a:lnTo>
                      <a:pt x="196" y="126"/>
                    </a:lnTo>
                    <a:lnTo>
                      <a:pt x="191" y="134"/>
                    </a:lnTo>
                    <a:lnTo>
                      <a:pt x="186" y="139"/>
                    </a:lnTo>
                    <a:lnTo>
                      <a:pt x="178" y="144"/>
                    </a:lnTo>
                    <a:lnTo>
                      <a:pt x="170" y="149"/>
                    </a:lnTo>
                    <a:lnTo>
                      <a:pt x="162" y="149"/>
                    </a:lnTo>
                    <a:lnTo>
                      <a:pt x="97" y="152"/>
                    </a:lnTo>
                    <a:lnTo>
                      <a:pt x="63" y="149"/>
                    </a:lnTo>
                    <a:lnTo>
                      <a:pt x="31" y="144"/>
                    </a:lnTo>
                    <a:lnTo>
                      <a:pt x="23" y="141"/>
                    </a:lnTo>
                    <a:lnTo>
                      <a:pt x="16" y="139"/>
                    </a:lnTo>
                    <a:lnTo>
                      <a:pt x="10" y="131"/>
                    </a:lnTo>
                    <a:lnTo>
                      <a:pt x="8" y="123"/>
                    </a:lnTo>
                    <a:close/>
                  </a:path>
                </a:pathLst>
              </a:custGeom>
              <a:solidFill>
                <a:srgbClr val="00AEC4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47" name="Freeform 4785"/>
              <p:cNvSpPr>
                <a:spLocks/>
              </p:cNvSpPr>
              <p:nvPr/>
            </p:nvSpPr>
            <p:spPr bwMode="auto">
              <a:xfrm>
                <a:off x="3657" y="3251"/>
                <a:ext cx="118" cy="91"/>
              </a:xfrm>
              <a:custGeom>
                <a:avLst/>
                <a:gdLst>
                  <a:gd name="T0" fmla="*/ 3 w 118"/>
                  <a:gd name="T1" fmla="*/ 73 h 91"/>
                  <a:gd name="T2" fmla="*/ 0 w 118"/>
                  <a:gd name="T3" fmla="*/ 44 h 91"/>
                  <a:gd name="T4" fmla="*/ 0 w 118"/>
                  <a:gd name="T5" fmla="*/ 15 h 91"/>
                  <a:gd name="T6" fmla="*/ 3 w 118"/>
                  <a:gd name="T7" fmla="*/ 10 h 91"/>
                  <a:gd name="T8" fmla="*/ 6 w 118"/>
                  <a:gd name="T9" fmla="*/ 5 h 91"/>
                  <a:gd name="T10" fmla="*/ 32 w 118"/>
                  <a:gd name="T11" fmla="*/ 2 h 91"/>
                  <a:gd name="T12" fmla="*/ 58 w 118"/>
                  <a:gd name="T13" fmla="*/ 0 h 91"/>
                  <a:gd name="T14" fmla="*/ 84 w 118"/>
                  <a:gd name="T15" fmla="*/ 0 h 91"/>
                  <a:gd name="T16" fmla="*/ 110 w 118"/>
                  <a:gd name="T17" fmla="*/ 5 h 91"/>
                  <a:gd name="T18" fmla="*/ 115 w 118"/>
                  <a:gd name="T19" fmla="*/ 7 h 91"/>
                  <a:gd name="T20" fmla="*/ 118 w 118"/>
                  <a:gd name="T21" fmla="*/ 15 h 91"/>
                  <a:gd name="T22" fmla="*/ 118 w 118"/>
                  <a:gd name="T23" fmla="*/ 36 h 91"/>
                  <a:gd name="T24" fmla="*/ 115 w 118"/>
                  <a:gd name="T25" fmla="*/ 57 h 91"/>
                  <a:gd name="T26" fmla="*/ 115 w 118"/>
                  <a:gd name="T27" fmla="*/ 68 h 91"/>
                  <a:gd name="T28" fmla="*/ 110 w 118"/>
                  <a:gd name="T29" fmla="*/ 78 h 91"/>
                  <a:gd name="T30" fmla="*/ 105 w 118"/>
                  <a:gd name="T31" fmla="*/ 86 h 91"/>
                  <a:gd name="T32" fmla="*/ 94 w 118"/>
                  <a:gd name="T33" fmla="*/ 89 h 91"/>
                  <a:gd name="T34" fmla="*/ 55 w 118"/>
                  <a:gd name="T35" fmla="*/ 91 h 91"/>
                  <a:gd name="T36" fmla="*/ 19 w 118"/>
                  <a:gd name="T37" fmla="*/ 86 h 91"/>
                  <a:gd name="T38" fmla="*/ 8 w 118"/>
                  <a:gd name="T39" fmla="*/ 81 h 91"/>
                  <a:gd name="T40" fmla="*/ 3 w 118"/>
                  <a:gd name="T41" fmla="*/ 73 h 9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8"/>
                  <a:gd name="T64" fmla="*/ 0 h 91"/>
                  <a:gd name="T65" fmla="*/ 118 w 118"/>
                  <a:gd name="T66" fmla="*/ 91 h 9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8" h="91">
                    <a:moveTo>
                      <a:pt x="3" y="73"/>
                    </a:moveTo>
                    <a:lnTo>
                      <a:pt x="0" y="44"/>
                    </a:lnTo>
                    <a:lnTo>
                      <a:pt x="0" y="15"/>
                    </a:lnTo>
                    <a:lnTo>
                      <a:pt x="3" y="10"/>
                    </a:lnTo>
                    <a:lnTo>
                      <a:pt x="6" y="5"/>
                    </a:lnTo>
                    <a:lnTo>
                      <a:pt x="32" y="2"/>
                    </a:lnTo>
                    <a:lnTo>
                      <a:pt x="58" y="0"/>
                    </a:lnTo>
                    <a:lnTo>
                      <a:pt x="84" y="0"/>
                    </a:lnTo>
                    <a:lnTo>
                      <a:pt x="110" y="5"/>
                    </a:lnTo>
                    <a:lnTo>
                      <a:pt x="115" y="7"/>
                    </a:lnTo>
                    <a:lnTo>
                      <a:pt x="118" y="15"/>
                    </a:lnTo>
                    <a:lnTo>
                      <a:pt x="118" y="36"/>
                    </a:lnTo>
                    <a:lnTo>
                      <a:pt x="115" y="57"/>
                    </a:lnTo>
                    <a:lnTo>
                      <a:pt x="115" y="68"/>
                    </a:lnTo>
                    <a:lnTo>
                      <a:pt x="110" y="78"/>
                    </a:lnTo>
                    <a:lnTo>
                      <a:pt x="105" y="86"/>
                    </a:lnTo>
                    <a:lnTo>
                      <a:pt x="94" y="89"/>
                    </a:lnTo>
                    <a:lnTo>
                      <a:pt x="55" y="91"/>
                    </a:lnTo>
                    <a:lnTo>
                      <a:pt x="19" y="86"/>
                    </a:lnTo>
                    <a:lnTo>
                      <a:pt x="8" y="81"/>
                    </a:lnTo>
                    <a:lnTo>
                      <a:pt x="3" y="73"/>
                    </a:lnTo>
                    <a:close/>
                  </a:path>
                </a:pathLst>
              </a:custGeom>
              <a:solidFill>
                <a:srgbClr val="7CC7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48" name="Freeform 4786"/>
              <p:cNvSpPr>
                <a:spLocks/>
              </p:cNvSpPr>
              <p:nvPr/>
            </p:nvSpPr>
            <p:spPr bwMode="auto">
              <a:xfrm>
                <a:off x="3618" y="3235"/>
                <a:ext cx="183" cy="136"/>
              </a:xfrm>
              <a:custGeom>
                <a:avLst/>
                <a:gdLst>
                  <a:gd name="T0" fmla="*/ 5 w 183"/>
                  <a:gd name="T1" fmla="*/ 118 h 136"/>
                  <a:gd name="T2" fmla="*/ 0 w 183"/>
                  <a:gd name="T3" fmla="*/ 94 h 136"/>
                  <a:gd name="T4" fmla="*/ 0 w 183"/>
                  <a:gd name="T5" fmla="*/ 71 h 136"/>
                  <a:gd name="T6" fmla="*/ 0 w 183"/>
                  <a:gd name="T7" fmla="*/ 23 h 136"/>
                  <a:gd name="T8" fmla="*/ 3 w 183"/>
                  <a:gd name="T9" fmla="*/ 16 h 136"/>
                  <a:gd name="T10" fmla="*/ 8 w 183"/>
                  <a:gd name="T11" fmla="*/ 8 h 136"/>
                  <a:gd name="T12" fmla="*/ 29 w 183"/>
                  <a:gd name="T13" fmla="*/ 2 h 136"/>
                  <a:gd name="T14" fmla="*/ 50 w 183"/>
                  <a:gd name="T15" fmla="*/ 0 h 136"/>
                  <a:gd name="T16" fmla="*/ 89 w 183"/>
                  <a:gd name="T17" fmla="*/ 0 h 136"/>
                  <a:gd name="T18" fmla="*/ 131 w 183"/>
                  <a:gd name="T19" fmla="*/ 0 h 136"/>
                  <a:gd name="T20" fmla="*/ 152 w 183"/>
                  <a:gd name="T21" fmla="*/ 0 h 136"/>
                  <a:gd name="T22" fmla="*/ 173 w 183"/>
                  <a:gd name="T23" fmla="*/ 5 h 136"/>
                  <a:gd name="T24" fmla="*/ 178 w 183"/>
                  <a:gd name="T25" fmla="*/ 8 h 136"/>
                  <a:gd name="T26" fmla="*/ 183 w 183"/>
                  <a:gd name="T27" fmla="*/ 10 h 136"/>
                  <a:gd name="T28" fmla="*/ 144 w 183"/>
                  <a:gd name="T29" fmla="*/ 5 h 136"/>
                  <a:gd name="T30" fmla="*/ 102 w 183"/>
                  <a:gd name="T31" fmla="*/ 5 h 136"/>
                  <a:gd name="T32" fmla="*/ 63 w 183"/>
                  <a:gd name="T33" fmla="*/ 8 h 136"/>
                  <a:gd name="T34" fmla="*/ 21 w 183"/>
                  <a:gd name="T35" fmla="*/ 13 h 136"/>
                  <a:gd name="T36" fmla="*/ 16 w 183"/>
                  <a:gd name="T37" fmla="*/ 21 h 136"/>
                  <a:gd name="T38" fmla="*/ 13 w 183"/>
                  <a:gd name="T39" fmla="*/ 29 h 136"/>
                  <a:gd name="T40" fmla="*/ 13 w 183"/>
                  <a:gd name="T41" fmla="*/ 76 h 136"/>
                  <a:gd name="T42" fmla="*/ 13 w 183"/>
                  <a:gd name="T43" fmla="*/ 99 h 136"/>
                  <a:gd name="T44" fmla="*/ 18 w 183"/>
                  <a:gd name="T45" fmla="*/ 123 h 136"/>
                  <a:gd name="T46" fmla="*/ 21 w 183"/>
                  <a:gd name="T47" fmla="*/ 131 h 136"/>
                  <a:gd name="T48" fmla="*/ 29 w 183"/>
                  <a:gd name="T49" fmla="*/ 136 h 136"/>
                  <a:gd name="T50" fmla="*/ 29 w 183"/>
                  <a:gd name="T51" fmla="*/ 136 h 136"/>
                  <a:gd name="T52" fmla="*/ 26 w 183"/>
                  <a:gd name="T53" fmla="*/ 136 h 136"/>
                  <a:gd name="T54" fmla="*/ 13 w 183"/>
                  <a:gd name="T55" fmla="*/ 128 h 136"/>
                  <a:gd name="T56" fmla="*/ 5 w 183"/>
                  <a:gd name="T57" fmla="*/ 118 h 1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83"/>
                  <a:gd name="T88" fmla="*/ 0 h 136"/>
                  <a:gd name="T89" fmla="*/ 183 w 183"/>
                  <a:gd name="T90" fmla="*/ 136 h 1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83" h="136">
                    <a:moveTo>
                      <a:pt x="5" y="118"/>
                    </a:moveTo>
                    <a:lnTo>
                      <a:pt x="0" y="94"/>
                    </a:lnTo>
                    <a:lnTo>
                      <a:pt x="0" y="71"/>
                    </a:lnTo>
                    <a:lnTo>
                      <a:pt x="0" y="23"/>
                    </a:lnTo>
                    <a:lnTo>
                      <a:pt x="3" y="16"/>
                    </a:lnTo>
                    <a:lnTo>
                      <a:pt x="8" y="8"/>
                    </a:lnTo>
                    <a:lnTo>
                      <a:pt x="29" y="2"/>
                    </a:lnTo>
                    <a:lnTo>
                      <a:pt x="50" y="0"/>
                    </a:lnTo>
                    <a:lnTo>
                      <a:pt x="89" y="0"/>
                    </a:lnTo>
                    <a:lnTo>
                      <a:pt x="131" y="0"/>
                    </a:lnTo>
                    <a:lnTo>
                      <a:pt x="152" y="0"/>
                    </a:lnTo>
                    <a:lnTo>
                      <a:pt x="173" y="5"/>
                    </a:lnTo>
                    <a:lnTo>
                      <a:pt x="178" y="8"/>
                    </a:lnTo>
                    <a:lnTo>
                      <a:pt x="183" y="10"/>
                    </a:lnTo>
                    <a:lnTo>
                      <a:pt x="144" y="5"/>
                    </a:lnTo>
                    <a:lnTo>
                      <a:pt x="102" y="5"/>
                    </a:lnTo>
                    <a:lnTo>
                      <a:pt x="63" y="8"/>
                    </a:lnTo>
                    <a:lnTo>
                      <a:pt x="21" y="13"/>
                    </a:lnTo>
                    <a:lnTo>
                      <a:pt x="16" y="21"/>
                    </a:lnTo>
                    <a:lnTo>
                      <a:pt x="13" y="29"/>
                    </a:lnTo>
                    <a:lnTo>
                      <a:pt x="13" y="76"/>
                    </a:lnTo>
                    <a:lnTo>
                      <a:pt x="13" y="99"/>
                    </a:lnTo>
                    <a:lnTo>
                      <a:pt x="18" y="123"/>
                    </a:lnTo>
                    <a:lnTo>
                      <a:pt x="21" y="131"/>
                    </a:lnTo>
                    <a:lnTo>
                      <a:pt x="29" y="136"/>
                    </a:lnTo>
                    <a:lnTo>
                      <a:pt x="26" y="136"/>
                    </a:lnTo>
                    <a:lnTo>
                      <a:pt x="13" y="128"/>
                    </a:lnTo>
                    <a:lnTo>
                      <a:pt x="5" y="118"/>
                    </a:lnTo>
                    <a:close/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49" name="Freeform 4787"/>
              <p:cNvSpPr>
                <a:spLocks/>
              </p:cNvSpPr>
              <p:nvPr/>
            </p:nvSpPr>
            <p:spPr bwMode="auto">
              <a:xfrm>
                <a:off x="3893" y="3512"/>
                <a:ext cx="65" cy="66"/>
              </a:xfrm>
              <a:custGeom>
                <a:avLst/>
                <a:gdLst>
                  <a:gd name="T0" fmla="*/ 2 w 65"/>
                  <a:gd name="T1" fmla="*/ 11 h 66"/>
                  <a:gd name="T2" fmla="*/ 2 w 65"/>
                  <a:gd name="T3" fmla="*/ 14 h 66"/>
                  <a:gd name="T4" fmla="*/ 0 w 65"/>
                  <a:gd name="T5" fmla="*/ 16 h 66"/>
                  <a:gd name="T6" fmla="*/ 0 w 65"/>
                  <a:gd name="T7" fmla="*/ 32 h 66"/>
                  <a:gd name="T8" fmla="*/ 0 w 65"/>
                  <a:gd name="T9" fmla="*/ 37 h 66"/>
                  <a:gd name="T10" fmla="*/ 2 w 65"/>
                  <a:gd name="T11" fmla="*/ 45 h 66"/>
                  <a:gd name="T12" fmla="*/ 8 w 65"/>
                  <a:gd name="T13" fmla="*/ 55 h 66"/>
                  <a:gd name="T14" fmla="*/ 18 w 65"/>
                  <a:gd name="T15" fmla="*/ 63 h 66"/>
                  <a:gd name="T16" fmla="*/ 28 w 65"/>
                  <a:gd name="T17" fmla="*/ 66 h 66"/>
                  <a:gd name="T18" fmla="*/ 39 w 65"/>
                  <a:gd name="T19" fmla="*/ 63 h 66"/>
                  <a:gd name="T20" fmla="*/ 49 w 65"/>
                  <a:gd name="T21" fmla="*/ 55 h 66"/>
                  <a:gd name="T22" fmla="*/ 60 w 65"/>
                  <a:gd name="T23" fmla="*/ 45 h 66"/>
                  <a:gd name="T24" fmla="*/ 62 w 65"/>
                  <a:gd name="T25" fmla="*/ 42 h 66"/>
                  <a:gd name="T26" fmla="*/ 65 w 65"/>
                  <a:gd name="T27" fmla="*/ 37 h 66"/>
                  <a:gd name="T28" fmla="*/ 65 w 65"/>
                  <a:gd name="T29" fmla="*/ 37 h 66"/>
                  <a:gd name="T30" fmla="*/ 65 w 65"/>
                  <a:gd name="T31" fmla="*/ 35 h 66"/>
                  <a:gd name="T32" fmla="*/ 65 w 65"/>
                  <a:gd name="T33" fmla="*/ 29 h 66"/>
                  <a:gd name="T34" fmla="*/ 65 w 65"/>
                  <a:gd name="T35" fmla="*/ 21 h 66"/>
                  <a:gd name="T36" fmla="*/ 57 w 65"/>
                  <a:gd name="T37" fmla="*/ 11 h 66"/>
                  <a:gd name="T38" fmla="*/ 44 w 65"/>
                  <a:gd name="T39" fmla="*/ 3 h 66"/>
                  <a:gd name="T40" fmla="*/ 31 w 65"/>
                  <a:gd name="T41" fmla="*/ 0 h 66"/>
                  <a:gd name="T42" fmla="*/ 26 w 65"/>
                  <a:gd name="T43" fmla="*/ 0 h 66"/>
                  <a:gd name="T44" fmla="*/ 18 w 65"/>
                  <a:gd name="T45" fmla="*/ 0 h 66"/>
                  <a:gd name="T46" fmla="*/ 10 w 65"/>
                  <a:gd name="T47" fmla="*/ 3 h 66"/>
                  <a:gd name="T48" fmla="*/ 2 w 65"/>
                  <a:gd name="T49" fmla="*/ 8 h 66"/>
                  <a:gd name="T50" fmla="*/ 2 w 65"/>
                  <a:gd name="T51" fmla="*/ 8 h 66"/>
                  <a:gd name="T52" fmla="*/ 2 w 65"/>
                  <a:gd name="T53" fmla="*/ 11 h 6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5"/>
                  <a:gd name="T82" fmla="*/ 0 h 66"/>
                  <a:gd name="T83" fmla="*/ 65 w 65"/>
                  <a:gd name="T84" fmla="*/ 66 h 6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5" h="66">
                    <a:moveTo>
                      <a:pt x="2" y="11"/>
                    </a:moveTo>
                    <a:lnTo>
                      <a:pt x="2" y="14"/>
                    </a:lnTo>
                    <a:lnTo>
                      <a:pt x="0" y="16"/>
                    </a:lnTo>
                    <a:lnTo>
                      <a:pt x="0" y="32"/>
                    </a:lnTo>
                    <a:lnTo>
                      <a:pt x="0" y="37"/>
                    </a:lnTo>
                    <a:lnTo>
                      <a:pt x="2" y="45"/>
                    </a:lnTo>
                    <a:lnTo>
                      <a:pt x="8" y="55"/>
                    </a:lnTo>
                    <a:lnTo>
                      <a:pt x="18" y="63"/>
                    </a:lnTo>
                    <a:lnTo>
                      <a:pt x="28" y="66"/>
                    </a:lnTo>
                    <a:lnTo>
                      <a:pt x="39" y="63"/>
                    </a:lnTo>
                    <a:lnTo>
                      <a:pt x="49" y="55"/>
                    </a:lnTo>
                    <a:lnTo>
                      <a:pt x="60" y="45"/>
                    </a:lnTo>
                    <a:lnTo>
                      <a:pt x="62" y="42"/>
                    </a:lnTo>
                    <a:lnTo>
                      <a:pt x="65" y="37"/>
                    </a:lnTo>
                    <a:lnTo>
                      <a:pt x="65" y="35"/>
                    </a:lnTo>
                    <a:lnTo>
                      <a:pt x="65" y="29"/>
                    </a:lnTo>
                    <a:lnTo>
                      <a:pt x="65" y="21"/>
                    </a:lnTo>
                    <a:lnTo>
                      <a:pt x="57" y="11"/>
                    </a:lnTo>
                    <a:lnTo>
                      <a:pt x="44" y="3"/>
                    </a:lnTo>
                    <a:lnTo>
                      <a:pt x="31" y="0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0" y="3"/>
                    </a:lnTo>
                    <a:lnTo>
                      <a:pt x="2" y="8"/>
                    </a:lnTo>
                    <a:lnTo>
                      <a:pt x="2" y="11"/>
                    </a:lnTo>
                    <a:close/>
                  </a:path>
                </a:pathLst>
              </a:custGeom>
              <a:solidFill>
                <a:srgbClr val="758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50" name="Freeform 4788"/>
              <p:cNvSpPr>
                <a:spLocks/>
              </p:cNvSpPr>
              <p:nvPr/>
            </p:nvSpPr>
            <p:spPr bwMode="auto">
              <a:xfrm>
                <a:off x="3893" y="3520"/>
                <a:ext cx="5" cy="8"/>
              </a:xfrm>
              <a:custGeom>
                <a:avLst/>
                <a:gdLst>
                  <a:gd name="T0" fmla="*/ 2 w 5"/>
                  <a:gd name="T1" fmla="*/ 8 h 8"/>
                  <a:gd name="T2" fmla="*/ 2 w 5"/>
                  <a:gd name="T3" fmla="*/ 8 h 8"/>
                  <a:gd name="T4" fmla="*/ 2 w 5"/>
                  <a:gd name="T5" fmla="*/ 8 h 8"/>
                  <a:gd name="T6" fmla="*/ 2 w 5"/>
                  <a:gd name="T7" fmla="*/ 8 h 8"/>
                  <a:gd name="T8" fmla="*/ 2 w 5"/>
                  <a:gd name="T9" fmla="*/ 6 h 8"/>
                  <a:gd name="T10" fmla="*/ 2 w 5"/>
                  <a:gd name="T11" fmla="*/ 6 h 8"/>
                  <a:gd name="T12" fmla="*/ 2 w 5"/>
                  <a:gd name="T13" fmla="*/ 6 h 8"/>
                  <a:gd name="T14" fmla="*/ 2 w 5"/>
                  <a:gd name="T15" fmla="*/ 3 h 8"/>
                  <a:gd name="T16" fmla="*/ 2 w 5"/>
                  <a:gd name="T17" fmla="*/ 3 h 8"/>
                  <a:gd name="T18" fmla="*/ 5 w 5"/>
                  <a:gd name="T19" fmla="*/ 3 h 8"/>
                  <a:gd name="T20" fmla="*/ 0 w 5"/>
                  <a:gd name="T21" fmla="*/ 0 h 8"/>
                  <a:gd name="T22" fmla="*/ 0 w 5"/>
                  <a:gd name="T23" fmla="*/ 3 h 8"/>
                  <a:gd name="T24" fmla="*/ 0 w 5"/>
                  <a:gd name="T25" fmla="*/ 3 h 8"/>
                  <a:gd name="T26" fmla="*/ 0 w 5"/>
                  <a:gd name="T27" fmla="*/ 3 h 8"/>
                  <a:gd name="T28" fmla="*/ 0 w 5"/>
                  <a:gd name="T29" fmla="*/ 6 h 8"/>
                  <a:gd name="T30" fmla="*/ 0 w 5"/>
                  <a:gd name="T31" fmla="*/ 6 h 8"/>
                  <a:gd name="T32" fmla="*/ 0 w 5"/>
                  <a:gd name="T33" fmla="*/ 6 h 8"/>
                  <a:gd name="T34" fmla="*/ 0 w 5"/>
                  <a:gd name="T35" fmla="*/ 8 h 8"/>
                  <a:gd name="T36" fmla="*/ 0 w 5"/>
                  <a:gd name="T37" fmla="*/ 8 h 8"/>
                  <a:gd name="T38" fmla="*/ 0 w 5"/>
                  <a:gd name="T39" fmla="*/ 8 h 8"/>
                  <a:gd name="T40" fmla="*/ 2 w 5"/>
                  <a:gd name="T41" fmla="*/ 8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8"/>
                  <a:gd name="T65" fmla="*/ 5 w 5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8">
                    <a:moveTo>
                      <a:pt x="2" y="8"/>
                    </a:moveTo>
                    <a:lnTo>
                      <a:pt x="2" y="8"/>
                    </a:lnTo>
                    <a:lnTo>
                      <a:pt x="2" y="6"/>
                    </a:lnTo>
                    <a:lnTo>
                      <a:pt x="2" y="3"/>
                    </a:lnTo>
                    <a:lnTo>
                      <a:pt x="5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51" name="Freeform 4789"/>
              <p:cNvSpPr>
                <a:spLocks/>
              </p:cNvSpPr>
              <p:nvPr/>
            </p:nvSpPr>
            <p:spPr bwMode="auto">
              <a:xfrm>
                <a:off x="3890" y="3528"/>
                <a:ext cx="5" cy="29"/>
              </a:xfrm>
              <a:custGeom>
                <a:avLst/>
                <a:gdLst>
                  <a:gd name="T0" fmla="*/ 5 w 5"/>
                  <a:gd name="T1" fmla="*/ 29 h 29"/>
                  <a:gd name="T2" fmla="*/ 5 w 5"/>
                  <a:gd name="T3" fmla="*/ 29 h 29"/>
                  <a:gd name="T4" fmla="*/ 5 w 5"/>
                  <a:gd name="T5" fmla="*/ 24 h 29"/>
                  <a:gd name="T6" fmla="*/ 5 w 5"/>
                  <a:gd name="T7" fmla="*/ 21 h 29"/>
                  <a:gd name="T8" fmla="*/ 5 w 5"/>
                  <a:gd name="T9" fmla="*/ 19 h 29"/>
                  <a:gd name="T10" fmla="*/ 5 w 5"/>
                  <a:gd name="T11" fmla="*/ 16 h 29"/>
                  <a:gd name="T12" fmla="*/ 5 w 5"/>
                  <a:gd name="T13" fmla="*/ 11 h 29"/>
                  <a:gd name="T14" fmla="*/ 5 w 5"/>
                  <a:gd name="T15" fmla="*/ 8 h 29"/>
                  <a:gd name="T16" fmla="*/ 5 w 5"/>
                  <a:gd name="T17" fmla="*/ 5 h 29"/>
                  <a:gd name="T18" fmla="*/ 5 w 5"/>
                  <a:gd name="T19" fmla="*/ 0 h 29"/>
                  <a:gd name="T20" fmla="*/ 3 w 5"/>
                  <a:gd name="T21" fmla="*/ 0 h 29"/>
                  <a:gd name="T22" fmla="*/ 3 w 5"/>
                  <a:gd name="T23" fmla="*/ 3 h 29"/>
                  <a:gd name="T24" fmla="*/ 0 w 5"/>
                  <a:gd name="T25" fmla="*/ 8 h 29"/>
                  <a:gd name="T26" fmla="*/ 0 w 5"/>
                  <a:gd name="T27" fmla="*/ 11 h 29"/>
                  <a:gd name="T28" fmla="*/ 0 w 5"/>
                  <a:gd name="T29" fmla="*/ 16 h 29"/>
                  <a:gd name="T30" fmla="*/ 0 w 5"/>
                  <a:gd name="T31" fmla="*/ 19 h 29"/>
                  <a:gd name="T32" fmla="*/ 0 w 5"/>
                  <a:gd name="T33" fmla="*/ 21 h 29"/>
                  <a:gd name="T34" fmla="*/ 3 w 5"/>
                  <a:gd name="T35" fmla="*/ 26 h 29"/>
                  <a:gd name="T36" fmla="*/ 3 w 5"/>
                  <a:gd name="T37" fmla="*/ 29 h 29"/>
                  <a:gd name="T38" fmla="*/ 3 w 5"/>
                  <a:gd name="T39" fmla="*/ 29 h 29"/>
                  <a:gd name="T40" fmla="*/ 5 w 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9"/>
                  <a:gd name="T65" fmla="*/ 5 w 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9">
                    <a:moveTo>
                      <a:pt x="5" y="29"/>
                    </a:moveTo>
                    <a:lnTo>
                      <a:pt x="5" y="29"/>
                    </a:lnTo>
                    <a:lnTo>
                      <a:pt x="5" y="24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5" y="16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3" y="3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3" y="26"/>
                    </a:lnTo>
                    <a:lnTo>
                      <a:pt x="3" y="29"/>
                    </a:lnTo>
                    <a:lnTo>
                      <a:pt x="5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52" name="Freeform 4790"/>
              <p:cNvSpPr>
                <a:spLocks/>
              </p:cNvSpPr>
              <p:nvPr/>
            </p:nvSpPr>
            <p:spPr bwMode="auto">
              <a:xfrm>
                <a:off x="3893" y="3557"/>
                <a:ext cx="21" cy="18"/>
              </a:xfrm>
              <a:custGeom>
                <a:avLst/>
                <a:gdLst>
                  <a:gd name="T0" fmla="*/ 21 w 21"/>
                  <a:gd name="T1" fmla="*/ 16 h 18"/>
                  <a:gd name="T2" fmla="*/ 21 w 21"/>
                  <a:gd name="T3" fmla="*/ 16 h 18"/>
                  <a:gd name="T4" fmla="*/ 18 w 21"/>
                  <a:gd name="T5" fmla="*/ 13 h 18"/>
                  <a:gd name="T6" fmla="*/ 15 w 21"/>
                  <a:gd name="T7" fmla="*/ 13 h 18"/>
                  <a:gd name="T8" fmla="*/ 13 w 21"/>
                  <a:gd name="T9" fmla="*/ 10 h 18"/>
                  <a:gd name="T10" fmla="*/ 10 w 21"/>
                  <a:gd name="T11" fmla="*/ 8 h 18"/>
                  <a:gd name="T12" fmla="*/ 8 w 21"/>
                  <a:gd name="T13" fmla="*/ 5 h 18"/>
                  <a:gd name="T14" fmla="*/ 5 w 21"/>
                  <a:gd name="T15" fmla="*/ 5 h 18"/>
                  <a:gd name="T16" fmla="*/ 5 w 21"/>
                  <a:gd name="T17" fmla="*/ 3 h 18"/>
                  <a:gd name="T18" fmla="*/ 2 w 21"/>
                  <a:gd name="T19" fmla="*/ 0 h 18"/>
                  <a:gd name="T20" fmla="*/ 0 w 21"/>
                  <a:gd name="T21" fmla="*/ 0 h 18"/>
                  <a:gd name="T22" fmla="*/ 0 w 21"/>
                  <a:gd name="T23" fmla="*/ 3 h 18"/>
                  <a:gd name="T24" fmla="*/ 2 w 21"/>
                  <a:gd name="T25" fmla="*/ 5 h 18"/>
                  <a:gd name="T26" fmla="*/ 5 w 21"/>
                  <a:gd name="T27" fmla="*/ 8 h 18"/>
                  <a:gd name="T28" fmla="*/ 8 w 21"/>
                  <a:gd name="T29" fmla="*/ 10 h 18"/>
                  <a:gd name="T30" fmla="*/ 10 w 21"/>
                  <a:gd name="T31" fmla="*/ 13 h 18"/>
                  <a:gd name="T32" fmla="*/ 13 w 21"/>
                  <a:gd name="T33" fmla="*/ 16 h 18"/>
                  <a:gd name="T34" fmla="*/ 15 w 21"/>
                  <a:gd name="T35" fmla="*/ 18 h 18"/>
                  <a:gd name="T36" fmla="*/ 18 w 21"/>
                  <a:gd name="T37" fmla="*/ 18 h 18"/>
                  <a:gd name="T38" fmla="*/ 18 w 21"/>
                  <a:gd name="T39" fmla="*/ 18 h 18"/>
                  <a:gd name="T40" fmla="*/ 21 w 21"/>
                  <a:gd name="T41" fmla="*/ 16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8"/>
                  <a:gd name="T65" fmla="*/ 21 w 21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8">
                    <a:moveTo>
                      <a:pt x="21" y="16"/>
                    </a:moveTo>
                    <a:lnTo>
                      <a:pt x="21" y="16"/>
                    </a:lnTo>
                    <a:lnTo>
                      <a:pt x="18" y="13"/>
                    </a:lnTo>
                    <a:lnTo>
                      <a:pt x="15" y="13"/>
                    </a:lnTo>
                    <a:lnTo>
                      <a:pt x="13" y="10"/>
                    </a:lnTo>
                    <a:lnTo>
                      <a:pt x="10" y="8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5" y="8"/>
                    </a:lnTo>
                    <a:lnTo>
                      <a:pt x="8" y="10"/>
                    </a:lnTo>
                    <a:lnTo>
                      <a:pt x="10" y="13"/>
                    </a:lnTo>
                    <a:lnTo>
                      <a:pt x="13" y="16"/>
                    </a:lnTo>
                    <a:lnTo>
                      <a:pt x="15" y="18"/>
                    </a:lnTo>
                    <a:lnTo>
                      <a:pt x="18" y="18"/>
                    </a:lnTo>
                    <a:lnTo>
                      <a:pt x="21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53" name="Freeform 4791"/>
              <p:cNvSpPr>
                <a:spLocks/>
              </p:cNvSpPr>
              <p:nvPr/>
            </p:nvSpPr>
            <p:spPr bwMode="auto">
              <a:xfrm>
                <a:off x="3911" y="3573"/>
                <a:ext cx="21" cy="8"/>
              </a:xfrm>
              <a:custGeom>
                <a:avLst/>
                <a:gdLst>
                  <a:gd name="T0" fmla="*/ 18 w 21"/>
                  <a:gd name="T1" fmla="*/ 2 h 8"/>
                  <a:gd name="T2" fmla="*/ 18 w 21"/>
                  <a:gd name="T3" fmla="*/ 2 h 8"/>
                  <a:gd name="T4" fmla="*/ 18 w 21"/>
                  <a:gd name="T5" fmla="*/ 2 h 8"/>
                  <a:gd name="T6" fmla="*/ 16 w 21"/>
                  <a:gd name="T7" fmla="*/ 2 h 8"/>
                  <a:gd name="T8" fmla="*/ 13 w 21"/>
                  <a:gd name="T9" fmla="*/ 2 h 8"/>
                  <a:gd name="T10" fmla="*/ 10 w 21"/>
                  <a:gd name="T11" fmla="*/ 2 h 8"/>
                  <a:gd name="T12" fmla="*/ 8 w 21"/>
                  <a:gd name="T13" fmla="*/ 2 h 8"/>
                  <a:gd name="T14" fmla="*/ 5 w 21"/>
                  <a:gd name="T15" fmla="*/ 2 h 8"/>
                  <a:gd name="T16" fmla="*/ 3 w 21"/>
                  <a:gd name="T17" fmla="*/ 0 h 8"/>
                  <a:gd name="T18" fmla="*/ 3 w 21"/>
                  <a:gd name="T19" fmla="*/ 0 h 8"/>
                  <a:gd name="T20" fmla="*/ 0 w 21"/>
                  <a:gd name="T21" fmla="*/ 2 h 8"/>
                  <a:gd name="T22" fmla="*/ 3 w 21"/>
                  <a:gd name="T23" fmla="*/ 5 h 8"/>
                  <a:gd name="T24" fmla="*/ 5 w 21"/>
                  <a:gd name="T25" fmla="*/ 5 h 8"/>
                  <a:gd name="T26" fmla="*/ 8 w 21"/>
                  <a:gd name="T27" fmla="*/ 5 h 8"/>
                  <a:gd name="T28" fmla="*/ 10 w 21"/>
                  <a:gd name="T29" fmla="*/ 5 h 8"/>
                  <a:gd name="T30" fmla="*/ 13 w 21"/>
                  <a:gd name="T31" fmla="*/ 8 h 8"/>
                  <a:gd name="T32" fmla="*/ 16 w 21"/>
                  <a:gd name="T33" fmla="*/ 5 h 8"/>
                  <a:gd name="T34" fmla="*/ 18 w 21"/>
                  <a:gd name="T35" fmla="*/ 5 h 8"/>
                  <a:gd name="T36" fmla="*/ 21 w 21"/>
                  <a:gd name="T37" fmla="*/ 5 h 8"/>
                  <a:gd name="T38" fmla="*/ 21 w 21"/>
                  <a:gd name="T39" fmla="*/ 5 h 8"/>
                  <a:gd name="T40" fmla="*/ 18 w 21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18" y="2"/>
                    </a:moveTo>
                    <a:lnTo>
                      <a:pt x="18" y="2"/>
                    </a:lnTo>
                    <a:lnTo>
                      <a:pt x="16" y="2"/>
                    </a:lnTo>
                    <a:lnTo>
                      <a:pt x="13" y="2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3" y="8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21" y="5"/>
                    </a:lnTo>
                    <a:lnTo>
                      <a:pt x="18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54" name="Freeform 4792"/>
              <p:cNvSpPr>
                <a:spLocks/>
              </p:cNvSpPr>
              <p:nvPr/>
            </p:nvSpPr>
            <p:spPr bwMode="auto">
              <a:xfrm>
                <a:off x="3929" y="3554"/>
                <a:ext cx="26" cy="24"/>
              </a:xfrm>
              <a:custGeom>
                <a:avLst/>
                <a:gdLst>
                  <a:gd name="T0" fmla="*/ 21 w 26"/>
                  <a:gd name="T1" fmla="*/ 0 h 24"/>
                  <a:gd name="T2" fmla="*/ 21 w 26"/>
                  <a:gd name="T3" fmla="*/ 0 h 24"/>
                  <a:gd name="T4" fmla="*/ 21 w 26"/>
                  <a:gd name="T5" fmla="*/ 6 h 24"/>
                  <a:gd name="T6" fmla="*/ 19 w 26"/>
                  <a:gd name="T7" fmla="*/ 8 h 24"/>
                  <a:gd name="T8" fmla="*/ 16 w 26"/>
                  <a:gd name="T9" fmla="*/ 11 h 24"/>
                  <a:gd name="T10" fmla="*/ 13 w 26"/>
                  <a:gd name="T11" fmla="*/ 13 h 24"/>
                  <a:gd name="T12" fmla="*/ 11 w 26"/>
                  <a:gd name="T13" fmla="*/ 16 h 24"/>
                  <a:gd name="T14" fmla="*/ 8 w 26"/>
                  <a:gd name="T15" fmla="*/ 16 h 24"/>
                  <a:gd name="T16" fmla="*/ 6 w 26"/>
                  <a:gd name="T17" fmla="*/ 19 h 24"/>
                  <a:gd name="T18" fmla="*/ 0 w 26"/>
                  <a:gd name="T19" fmla="*/ 21 h 24"/>
                  <a:gd name="T20" fmla="*/ 3 w 26"/>
                  <a:gd name="T21" fmla="*/ 24 h 24"/>
                  <a:gd name="T22" fmla="*/ 6 w 26"/>
                  <a:gd name="T23" fmla="*/ 21 h 24"/>
                  <a:gd name="T24" fmla="*/ 11 w 26"/>
                  <a:gd name="T25" fmla="*/ 21 h 24"/>
                  <a:gd name="T26" fmla="*/ 13 w 26"/>
                  <a:gd name="T27" fmla="*/ 19 h 24"/>
                  <a:gd name="T28" fmla="*/ 16 w 26"/>
                  <a:gd name="T29" fmla="*/ 16 h 24"/>
                  <a:gd name="T30" fmla="*/ 19 w 26"/>
                  <a:gd name="T31" fmla="*/ 13 h 24"/>
                  <a:gd name="T32" fmla="*/ 21 w 26"/>
                  <a:gd name="T33" fmla="*/ 11 h 24"/>
                  <a:gd name="T34" fmla="*/ 24 w 26"/>
                  <a:gd name="T35" fmla="*/ 6 h 24"/>
                  <a:gd name="T36" fmla="*/ 26 w 26"/>
                  <a:gd name="T37" fmla="*/ 3 h 24"/>
                  <a:gd name="T38" fmla="*/ 26 w 26"/>
                  <a:gd name="T39" fmla="*/ 3 h 24"/>
                  <a:gd name="T40" fmla="*/ 21 w 26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4"/>
                  <a:gd name="T65" fmla="*/ 26 w 26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4">
                    <a:moveTo>
                      <a:pt x="21" y="0"/>
                    </a:moveTo>
                    <a:lnTo>
                      <a:pt x="21" y="0"/>
                    </a:lnTo>
                    <a:lnTo>
                      <a:pt x="21" y="6"/>
                    </a:lnTo>
                    <a:lnTo>
                      <a:pt x="19" y="8"/>
                    </a:lnTo>
                    <a:lnTo>
                      <a:pt x="16" y="11"/>
                    </a:lnTo>
                    <a:lnTo>
                      <a:pt x="13" y="13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6" y="19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6" y="21"/>
                    </a:lnTo>
                    <a:lnTo>
                      <a:pt x="11" y="21"/>
                    </a:lnTo>
                    <a:lnTo>
                      <a:pt x="13" y="19"/>
                    </a:lnTo>
                    <a:lnTo>
                      <a:pt x="16" y="16"/>
                    </a:lnTo>
                    <a:lnTo>
                      <a:pt x="19" y="13"/>
                    </a:lnTo>
                    <a:lnTo>
                      <a:pt x="21" y="11"/>
                    </a:lnTo>
                    <a:lnTo>
                      <a:pt x="24" y="6"/>
                    </a:lnTo>
                    <a:lnTo>
                      <a:pt x="26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55" name="Freeform 4793"/>
              <p:cNvSpPr>
                <a:spLocks/>
              </p:cNvSpPr>
              <p:nvPr/>
            </p:nvSpPr>
            <p:spPr bwMode="auto">
              <a:xfrm>
                <a:off x="3950" y="3549"/>
                <a:ext cx="11" cy="8"/>
              </a:xfrm>
              <a:custGeom>
                <a:avLst/>
                <a:gdLst>
                  <a:gd name="T0" fmla="*/ 5 w 11"/>
                  <a:gd name="T1" fmla="*/ 0 h 8"/>
                  <a:gd name="T2" fmla="*/ 8 w 11"/>
                  <a:gd name="T3" fmla="*/ 0 h 8"/>
                  <a:gd name="T4" fmla="*/ 5 w 11"/>
                  <a:gd name="T5" fmla="*/ 0 h 8"/>
                  <a:gd name="T6" fmla="*/ 5 w 11"/>
                  <a:gd name="T7" fmla="*/ 0 h 8"/>
                  <a:gd name="T8" fmla="*/ 5 w 11"/>
                  <a:gd name="T9" fmla="*/ 3 h 8"/>
                  <a:gd name="T10" fmla="*/ 5 w 11"/>
                  <a:gd name="T11" fmla="*/ 3 h 8"/>
                  <a:gd name="T12" fmla="*/ 3 w 11"/>
                  <a:gd name="T13" fmla="*/ 3 h 8"/>
                  <a:gd name="T14" fmla="*/ 3 w 11"/>
                  <a:gd name="T15" fmla="*/ 5 h 8"/>
                  <a:gd name="T16" fmla="*/ 3 w 11"/>
                  <a:gd name="T17" fmla="*/ 5 h 8"/>
                  <a:gd name="T18" fmla="*/ 0 w 11"/>
                  <a:gd name="T19" fmla="*/ 5 h 8"/>
                  <a:gd name="T20" fmla="*/ 5 w 11"/>
                  <a:gd name="T21" fmla="*/ 8 h 8"/>
                  <a:gd name="T22" fmla="*/ 5 w 11"/>
                  <a:gd name="T23" fmla="*/ 8 h 8"/>
                  <a:gd name="T24" fmla="*/ 5 w 11"/>
                  <a:gd name="T25" fmla="*/ 8 h 8"/>
                  <a:gd name="T26" fmla="*/ 5 w 11"/>
                  <a:gd name="T27" fmla="*/ 5 h 8"/>
                  <a:gd name="T28" fmla="*/ 8 w 11"/>
                  <a:gd name="T29" fmla="*/ 5 h 8"/>
                  <a:gd name="T30" fmla="*/ 8 w 11"/>
                  <a:gd name="T31" fmla="*/ 5 h 8"/>
                  <a:gd name="T32" fmla="*/ 8 w 11"/>
                  <a:gd name="T33" fmla="*/ 3 h 8"/>
                  <a:gd name="T34" fmla="*/ 8 w 11"/>
                  <a:gd name="T35" fmla="*/ 3 h 8"/>
                  <a:gd name="T36" fmla="*/ 11 w 11"/>
                  <a:gd name="T37" fmla="*/ 0 h 8"/>
                  <a:gd name="T38" fmla="*/ 11 w 11"/>
                  <a:gd name="T39" fmla="*/ 0 h 8"/>
                  <a:gd name="T40" fmla="*/ 5 w 11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"/>
                  <a:gd name="T64" fmla="*/ 0 h 8"/>
                  <a:gd name="T65" fmla="*/ 11 w 1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" h="8">
                    <a:moveTo>
                      <a:pt x="5" y="0"/>
                    </a:moveTo>
                    <a:lnTo>
                      <a:pt x="8" y="0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56" name="Freeform 4794"/>
              <p:cNvSpPr>
                <a:spLocks/>
              </p:cNvSpPr>
              <p:nvPr/>
            </p:nvSpPr>
            <p:spPr bwMode="auto">
              <a:xfrm>
                <a:off x="3955" y="3547"/>
                <a:ext cx="6" cy="2"/>
              </a:xfrm>
              <a:custGeom>
                <a:avLst/>
                <a:gdLst>
                  <a:gd name="T0" fmla="*/ 3 w 6"/>
                  <a:gd name="T1" fmla="*/ 0 h 2"/>
                  <a:gd name="T2" fmla="*/ 3 w 6"/>
                  <a:gd name="T3" fmla="*/ 0 h 2"/>
                  <a:gd name="T4" fmla="*/ 3 w 6"/>
                  <a:gd name="T5" fmla="*/ 0 h 2"/>
                  <a:gd name="T6" fmla="*/ 3 w 6"/>
                  <a:gd name="T7" fmla="*/ 2 h 2"/>
                  <a:gd name="T8" fmla="*/ 3 w 6"/>
                  <a:gd name="T9" fmla="*/ 2 h 2"/>
                  <a:gd name="T10" fmla="*/ 3 w 6"/>
                  <a:gd name="T11" fmla="*/ 2 h 2"/>
                  <a:gd name="T12" fmla="*/ 3 w 6"/>
                  <a:gd name="T13" fmla="*/ 2 h 2"/>
                  <a:gd name="T14" fmla="*/ 3 w 6"/>
                  <a:gd name="T15" fmla="*/ 2 h 2"/>
                  <a:gd name="T16" fmla="*/ 0 w 6"/>
                  <a:gd name="T17" fmla="*/ 2 h 2"/>
                  <a:gd name="T18" fmla="*/ 0 w 6"/>
                  <a:gd name="T19" fmla="*/ 2 h 2"/>
                  <a:gd name="T20" fmla="*/ 6 w 6"/>
                  <a:gd name="T21" fmla="*/ 2 h 2"/>
                  <a:gd name="T22" fmla="*/ 6 w 6"/>
                  <a:gd name="T23" fmla="*/ 2 h 2"/>
                  <a:gd name="T24" fmla="*/ 6 w 6"/>
                  <a:gd name="T25" fmla="*/ 2 h 2"/>
                  <a:gd name="T26" fmla="*/ 6 w 6"/>
                  <a:gd name="T27" fmla="*/ 2 h 2"/>
                  <a:gd name="T28" fmla="*/ 6 w 6"/>
                  <a:gd name="T29" fmla="*/ 2 h 2"/>
                  <a:gd name="T30" fmla="*/ 6 w 6"/>
                  <a:gd name="T31" fmla="*/ 2 h 2"/>
                  <a:gd name="T32" fmla="*/ 6 w 6"/>
                  <a:gd name="T33" fmla="*/ 2 h 2"/>
                  <a:gd name="T34" fmla="*/ 6 w 6"/>
                  <a:gd name="T35" fmla="*/ 2 h 2"/>
                  <a:gd name="T36" fmla="*/ 6 w 6"/>
                  <a:gd name="T37" fmla="*/ 2 h 2"/>
                  <a:gd name="T38" fmla="*/ 6 w 6"/>
                  <a:gd name="T39" fmla="*/ 2 h 2"/>
                  <a:gd name="T40" fmla="*/ 3 w 6"/>
                  <a:gd name="T41" fmla="*/ 0 h 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2"/>
                  <a:gd name="T65" fmla="*/ 6 w 6"/>
                  <a:gd name="T66" fmla="*/ 2 h 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2">
                    <a:moveTo>
                      <a:pt x="3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57" name="Freeform 4795"/>
              <p:cNvSpPr>
                <a:spLocks/>
              </p:cNvSpPr>
              <p:nvPr/>
            </p:nvSpPr>
            <p:spPr bwMode="auto">
              <a:xfrm>
                <a:off x="3948" y="3520"/>
                <a:ext cx="13" cy="29"/>
              </a:xfrm>
              <a:custGeom>
                <a:avLst/>
                <a:gdLst>
                  <a:gd name="T0" fmla="*/ 0 w 13"/>
                  <a:gd name="T1" fmla="*/ 3 h 29"/>
                  <a:gd name="T2" fmla="*/ 0 w 13"/>
                  <a:gd name="T3" fmla="*/ 3 h 29"/>
                  <a:gd name="T4" fmla="*/ 2 w 13"/>
                  <a:gd name="T5" fmla="*/ 6 h 29"/>
                  <a:gd name="T6" fmla="*/ 5 w 13"/>
                  <a:gd name="T7" fmla="*/ 8 h 29"/>
                  <a:gd name="T8" fmla="*/ 7 w 13"/>
                  <a:gd name="T9" fmla="*/ 11 h 29"/>
                  <a:gd name="T10" fmla="*/ 7 w 13"/>
                  <a:gd name="T11" fmla="*/ 13 h 29"/>
                  <a:gd name="T12" fmla="*/ 7 w 13"/>
                  <a:gd name="T13" fmla="*/ 19 h 29"/>
                  <a:gd name="T14" fmla="*/ 10 w 13"/>
                  <a:gd name="T15" fmla="*/ 21 h 29"/>
                  <a:gd name="T16" fmla="*/ 10 w 13"/>
                  <a:gd name="T17" fmla="*/ 24 h 29"/>
                  <a:gd name="T18" fmla="*/ 10 w 13"/>
                  <a:gd name="T19" fmla="*/ 27 h 29"/>
                  <a:gd name="T20" fmla="*/ 13 w 13"/>
                  <a:gd name="T21" fmla="*/ 29 h 29"/>
                  <a:gd name="T22" fmla="*/ 13 w 13"/>
                  <a:gd name="T23" fmla="*/ 24 h 29"/>
                  <a:gd name="T24" fmla="*/ 13 w 13"/>
                  <a:gd name="T25" fmla="*/ 21 h 29"/>
                  <a:gd name="T26" fmla="*/ 13 w 13"/>
                  <a:gd name="T27" fmla="*/ 16 h 29"/>
                  <a:gd name="T28" fmla="*/ 10 w 13"/>
                  <a:gd name="T29" fmla="*/ 13 h 29"/>
                  <a:gd name="T30" fmla="*/ 10 w 13"/>
                  <a:gd name="T31" fmla="*/ 11 h 29"/>
                  <a:gd name="T32" fmla="*/ 7 w 13"/>
                  <a:gd name="T33" fmla="*/ 6 h 29"/>
                  <a:gd name="T34" fmla="*/ 5 w 13"/>
                  <a:gd name="T35" fmla="*/ 3 h 29"/>
                  <a:gd name="T36" fmla="*/ 2 w 13"/>
                  <a:gd name="T37" fmla="*/ 0 h 29"/>
                  <a:gd name="T38" fmla="*/ 2 w 13"/>
                  <a:gd name="T39" fmla="*/ 0 h 29"/>
                  <a:gd name="T40" fmla="*/ 0 w 13"/>
                  <a:gd name="T41" fmla="*/ 3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9"/>
                  <a:gd name="T65" fmla="*/ 13 w 13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9">
                    <a:moveTo>
                      <a:pt x="0" y="3"/>
                    </a:moveTo>
                    <a:lnTo>
                      <a:pt x="0" y="3"/>
                    </a:lnTo>
                    <a:lnTo>
                      <a:pt x="2" y="6"/>
                    </a:lnTo>
                    <a:lnTo>
                      <a:pt x="5" y="8"/>
                    </a:lnTo>
                    <a:lnTo>
                      <a:pt x="7" y="11"/>
                    </a:lnTo>
                    <a:lnTo>
                      <a:pt x="7" y="13"/>
                    </a:lnTo>
                    <a:lnTo>
                      <a:pt x="7" y="19"/>
                    </a:lnTo>
                    <a:lnTo>
                      <a:pt x="10" y="21"/>
                    </a:lnTo>
                    <a:lnTo>
                      <a:pt x="10" y="24"/>
                    </a:lnTo>
                    <a:lnTo>
                      <a:pt x="10" y="27"/>
                    </a:lnTo>
                    <a:lnTo>
                      <a:pt x="13" y="29"/>
                    </a:lnTo>
                    <a:lnTo>
                      <a:pt x="13" y="24"/>
                    </a:lnTo>
                    <a:lnTo>
                      <a:pt x="13" y="21"/>
                    </a:lnTo>
                    <a:lnTo>
                      <a:pt x="13" y="16"/>
                    </a:lnTo>
                    <a:lnTo>
                      <a:pt x="10" y="13"/>
                    </a:lnTo>
                    <a:lnTo>
                      <a:pt x="10" y="11"/>
                    </a:lnTo>
                    <a:lnTo>
                      <a:pt x="7" y="6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58" name="Freeform 4796"/>
              <p:cNvSpPr>
                <a:spLocks/>
              </p:cNvSpPr>
              <p:nvPr/>
            </p:nvSpPr>
            <p:spPr bwMode="auto">
              <a:xfrm>
                <a:off x="3924" y="3512"/>
                <a:ext cx="26" cy="11"/>
              </a:xfrm>
              <a:custGeom>
                <a:avLst/>
                <a:gdLst>
                  <a:gd name="T0" fmla="*/ 0 w 26"/>
                  <a:gd name="T1" fmla="*/ 3 h 11"/>
                  <a:gd name="T2" fmla="*/ 0 w 26"/>
                  <a:gd name="T3" fmla="*/ 3 h 11"/>
                  <a:gd name="T4" fmla="*/ 3 w 26"/>
                  <a:gd name="T5" fmla="*/ 3 h 11"/>
                  <a:gd name="T6" fmla="*/ 8 w 26"/>
                  <a:gd name="T7" fmla="*/ 3 h 11"/>
                  <a:gd name="T8" fmla="*/ 11 w 26"/>
                  <a:gd name="T9" fmla="*/ 3 h 11"/>
                  <a:gd name="T10" fmla="*/ 13 w 26"/>
                  <a:gd name="T11" fmla="*/ 6 h 11"/>
                  <a:gd name="T12" fmla="*/ 16 w 26"/>
                  <a:gd name="T13" fmla="*/ 6 h 11"/>
                  <a:gd name="T14" fmla="*/ 18 w 26"/>
                  <a:gd name="T15" fmla="*/ 8 h 11"/>
                  <a:gd name="T16" fmla="*/ 24 w 26"/>
                  <a:gd name="T17" fmla="*/ 8 h 11"/>
                  <a:gd name="T18" fmla="*/ 24 w 26"/>
                  <a:gd name="T19" fmla="*/ 11 h 11"/>
                  <a:gd name="T20" fmla="*/ 26 w 26"/>
                  <a:gd name="T21" fmla="*/ 8 h 11"/>
                  <a:gd name="T22" fmla="*/ 24 w 26"/>
                  <a:gd name="T23" fmla="*/ 6 h 11"/>
                  <a:gd name="T24" fmla="*/ 21 w 26"/>
                  <a:gd name="T25" fmla="*/ 3 h 11"/>
                  <a:gd name="T26" fmla="*/ 18 w 26"/>
                  <a:gd name="T27" fmla="*/ 3 h 11"/>
                  <a:gd name="T28" fmla="*/ 16 w 26"/>
                  <a:gd name="T29" fmla="*/ 0 h 11"/>
                  <a:gd name="T30" fmla="*/ 11 w 26"/>
                  <a:gd name="T31" fmla="*/ 0 h 11"/>
                  <a:gd name="T32" fmla="*/ 8 w 26"/>
                  <a:gd name="T33" fmla="*/ 0 h 11"/>
                  <a:gd name="T34" fmla="*/ 3 w 26"/>
                  <a:gd name="T35" fmla="*/ 0 h 11"/>
                  <a:gd name="T36" fmla="*/ 0 w 26"/>
                  <a:gd name="T37" fmla="*/ 0 h 11"/>
                  <a:gd name="T38" fmla="*/ 0 w 26"/>
                  <a:gd name="T39" fmla="*/ 0 h 11"/>
                  <a:gd name="T40" fmla="*/ 0 w 26"/>
                  <a:gd name="T41" fmla="*/ 3 h 1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11"/>
                  <a:gd name="T65" fmla="*/ 26 w 26"/>
                  <a:gd name="T66" fmla="*/ 11 h 1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11">
                    <a:moveTo>
                      <a:pt x="0" y="3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8" y="3"/>
                    </a:lnTo>
                    <a:lnTo>
                      <a:pt x="11" y="3"/>
                    </a:lnTo>
                    <a:lnTo>
                      <a:pt x="13" y="6"/>
                    </a:lnTo>
                    <a:lnTo>
                      <a:pt x="16" y="6"/>
                    </a:lnTo>
                    <a:lnTo>
                      <a:pt x="18" y="8"/>
                    </a:lnTo>
                    <a:lnTo>
                      <a:pt x="24" y="8"/>
                    </a:lnTo>
                    <a:lnTo>
                      <a:pt x="24" y="11"/>
                    </a:lnTo>
                    <a:lnTo>
                      <a:pt x="26" y="8"/>
                    </a:lnTo>
                    <a:lnTo>
                      <a:pt x="24" y="6"/>
                    </a:lnTo>
                    <a:lnTo>
                      <a:pt x="21" y="3"/>
                    </a:lnTo>
                    <a:lnTo>
                      <a:pt x="18" y="3"/>
                    </a:lnTo>
                    <a:lnTo>
                      <a:pt x="16" y="0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59" name="Freeform 4797"/>
              <p:cNvSpPr>
                <a:spLocks/>
              </p:cNvSpPr>
              <p:nvPr/>
            </p:nvSpPr>
            <p:spPr bwMode="auto">
              <a:xfrm>
                <a:off x="3895" y="3510"/>
                <a:ext cx="29" cy="10"/>
              </a:xfrm>
              <a:custGeom>
                <a:avLst/>
                <a:gdLst>
                  <a:gd name="T0" fmla="*/ 3 w 29"/>
                  <a:gd name="T1" fmla="*/ 10 h 10"/>
                  <a:gd name="T2" fmla="*/ 3 w 29"/>
                  <a:gd name="T3" fmla="*/ 10 h 10"/>
                  <a:gd name="T4" fmla="*/ 6 w 29"/>
                  <a:gd name="T5" fmla="*/ 8 h 10"/>
                  <a:gd name="T6" fmla="*/ 8 w 29"/>
                  <a:gd name="T7" fmla="*/ 8 h 10"/>
                  <a:gd name="T8" fmla="*/ 13 w 29"/>
                  <a:gd name="T9" fmla="*/ 5 h 10"/>
                  <a:gd name="T10" fmla="*/ 16 w 29"/>
                  <a:gd name="T11" fmla="*/ 5 h 10"/>
                  <a:gd name="T12" fmla="*/ 21 w 29"/>
                  <a:gd name="T13" fmla="*/ 5 h 10"/>
                  <a:gd name="T14" fmla="*/ 24 w 29"/>
                  <a:gd name="T15" fmla="*/ 5 h 10"/>
                  <a:gd name="T16" fmla="*/ 26 w 29"/>
                  <a:gd name="T17" fmla="*/ 5 h 10"/>
                  <a:gd name="T18" fmla="*/ 29 w 29"/>
                  <a:gd name="T19" fmla="*/ 5 h 10"/>
                  <a:gd name="T20" fmla="*/ 29 w 29"/>
                  <a:gd name="T21" fmla="*/ 2 h 10"/>
                  <a:gd name="T22" fmla="*/ 26 w 29"/>
                  <a:gd name="T23" fmla="*/ 0 h 10"/>
                  <a:gd name="T24" fmla="*/ 24 w 29"/>
                  <a:gd name="T25" fmla="*/ 0 h 10"/>
                  <a:gd name="T26" fmla="*/ 21 w 29"/>
                  <a:gd name="T27" fmla="*/ 2 h 10"/>
                  <a:gd name="T28" fmla="*/ 16 w 29"/>
                  <a:gd name="T29" fmla="*/ 2 h 10"/>
                  <a:gd name="T30" fmla="*/ 11 w 29"/>
                  <a:gd name="T31" fmla="*/ 2 h 10"/>
                  <a:gd name="T32" fmla="*/ 8 w 29"/>
                  <a:gd name="T33" fmla="*/ 5 h 10"/>
                  <a:gd name="T34" fmla="*/ 3 w 29"/>
                  <a:gd name="T35" fmla="*/ 5 h 10"/>
                  <a:gd name="T36" fmla="*/ 0 w 29"/>
                  <a:gd name="T37" fmla="*/ 10 h 10"/>
                  <a:gd name="T38" fmla="*/ 0 w 29"/>
                  <a:gd name="T39" fmla="*/ 10 h 10"/>
                  <a:gd name="T40" fmla="*/ 3 w 29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10"/>
                  <a:gd name="T65" fmla="*/ 29 w 29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10">
                    <a:moveTo>
                      <a:pt x="3" y="10"/>
                    </a:moveTo>
                    <a:lnTo>
                      <a:pt x="3" y="10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3" y="5"/>
                    </a:lnTo>
                    <a:lnTo>
                      <a:pt x="16" y="5"/>
                    </a:lnTo>
                    <a:lnTo>
                      <a:pt x="21" y="5"/>
                    </a:lnTo>
                    <a:lnTo>
                      <a:pt x="24" y="5"/>
                    </a:lnTo>
                    <a:lnTo>
                      <a:pt x="26" y="5"/>
                    </a:lnTo>
                    <a:lnTo>
                      <a:pt x="29" y="5"/>
                    </a:lnTo>
                    <a:lnTo>
                      <a:pt x="29" y="2"/>
                    </a:lnTo>
                    <a:lnTo>
                      <a:pt x="26" y="0"/>
                    </a:lnTo>
                    <a:lnTo>
                      <a:pt x="24" y="0"/>
                    </a:lnTo>
                    <a:lnTo>
                      <a:pt x="21" y="2"/>
                    </a:lnTo>
                    <a:lnTo>
                      <a:pt x="16" y="2"/>
                    </a:lnTo>
                    <a:lnTo>
                      <a:pt x="11" y="2"/>
                    </a:lnTo>
                    <a:lnTo>
                      <a:pt x="8" y="5"/>
                    </a:lnTo>
                    <a:lnTo>
                      <a:pt x="3" y="5"/>
                    </a:lnTo>
                    <a:lnTo>
                      <a:pt x="0" y="10"/>
                    </a:lnTo>
                    <a:lnTo>
                      <a:pt x="3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60" name="Freeform 4798"/>
              <p:cNvSpPr>
                <a:spLocks/>
              </p:cNvSpPr>
              <p:nvPr/>
            </p:nvSpPr>
            <p:spPr bwMode="auto">
              <a:xfrm>
                <a:off x="3893" y="3520"/>
                <a:ext cx="5" cy="3"/>
              </a:xfrm>
              <a:custGeom>
                <a:avLst/>
                <a:gdLst>
                  <a:gd name="T0" fmla="*/ 5 w 5"/>
                  <a:gd name="T1" fmla="*/ 3 h 3"/>
                  <a:gd name="T2" fmla="*/ 2 w 5"/>
                  <a:gd name="T3" fmla="*/ 3 h 3"/>
                  <a:gd name="T4" fmla="*/ 5 w 5"/>
                  <a:gd name="T5" fmla="*/ 3 h 3"/>
                  <a:gd name="T6" fmla="*/ 5 w 5"/>
                  <a:gd name="T7" fmla="*/ 3 h 3"/>
                  <a:gd name="T8" fmla="*/ 5 w 5"/>
                  <a:gd name="T9" fmla="*/ 3 h 3"/>
                  <a:gd name="T10" fmla="*/ 5 w 5"/>
                  <a:gd name="T11" fmla="*/ 3 h 3"/>
                  <a:gd name="T12" fmla="*/ 5 w 5"/>
                  <a:gd name="T13" fmla="*/ 3 h 3"/>
                  <a:gd name="T14" fmla="*/ 5 w 5"/>
                  <a:gd name="T15" fmla="*/ 3 h 3"/>
                  <a:gd name="T16" fmla="*/ 5 w 5"/>
                  <a:gd name="T17" fmla="*/ 0 h 3"/>
                  <a:gd name="T18" fmla="*/ 5 w 5"/>
                  <a:gd name="T19" fmla="*/ 0 h 3"/>
                  <a:gd name="T20" fmla="*/ 2 w 5"/>
                  <a:gd name="T21" fmla="*/ 0 h 3"/>
                  <a:gd name="T22" fmla="*/ 2 w 5"/>
                  <a:gd name="T23" fmla="*/ 0 h 3"/>
                  <a:gd name="T24" fmla="*/ 2 w 5"/>
                  <a:gd name="T25" fmla="*/ 0 h 3"/>
                  <a:gd name="T26" fmla="*/ 2 w 5"/>
                  <a:gd name="T27" fmla="*/ 0 h 3"/>
                  <a:gd name="T28" fmla="*/ 2 w 5"/>
                  <a:gd name="T29" fmla="*/ 0 h 3"/>
                  <a:gd name="T30" fmla="*/ 2 w 5"/>
                  <a:gd name="T31" fmla="*/ 0 h 3"/>
                  <a:gd name="T32" fmla="*/ 2 w 5"/>
                  <a:gd name="T33" fmla="*/ 0 h 3"/>
                  <a:gd name="T34" fmla="*/ 0 w 5"/>
                  <a:gd name="T35" fmla="*/ 0 h 3"/>
                  <a:gd name="T36" fmla="*/ 0 w 5"/>
                  <a:gd name="T37" fmla="*/ 0 h 3"/>
                  <a:gd name="T38" fmla="*/ 0 w 5"/>
                  <a:gd name="T39" fmla="*/ 0 h 3"/>
                  <a:gd name="T40" fmla="*/ 5 w 5"/>
                  <a:gd name="T41" fmla="*/ 3 h 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3"/>
                  <a:gd name="T65" fmla="*/ 5 w 5"/>
                  <a:gd name="T66" fmla="*/ 3 h 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3">
                    <a:moveTo>
                      <a:pt x="5" y="3"/>
                    </a:moveTo>
                    <a:lnTo>
                      <a:pt x="2" y="3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6161" name="Freeform 4799"/>
              <p:cNvSpPr>
                <a:spLocks/>
              </p:cNvSpPr>
              <p:nvPr/>
            </p:nvSpPr>
            <p:spPr bwMode="auto">
              <a:xfrm>
                <a:off x="3906" y="3523"/>
                <a:ext cx="47" cy="50"/>
              </a:xfrm>
              <a:custGeom>
                <a:avLst/>
                <a:gdLst>
                  <a:gd name="T0" fmla="*/ 0 w 47"/>
                  <a:gd name="T1" fmla="*/ 37 h 50"/>
                  <a:gd name="T2" fmla="*/ 0 w 47"/>
                  <a:gd name="T3" fmla="*/ 37 h 50"/>
                  <a:gd name="T4" fmla="*/ 2 w 47"/>
                  <a:gd name="T5" fmla="*/ 44 h 50"/>
                  <a:gd name="T6" fmla="*/ 10 w 47"/>
                  <a:gd name="T7" fmla="*/ 50 h 50"/>
                  <a:gd name="T8" fmla="*/ 15 w 47"/>
                  <a:gd name="T9" fmla="*/ 50 h 50"/>
                  <a:gd name="T10" fmla="*/ 23 w 47"/>
                  <a:gd name="T11" fmla="*/ 50 h 50"/>
                  <a:gd name="T12" fmla="*/ 31 w 47"/>
                  <a:gd name="T13" fmla="*/ 44 h 50"/>
                  <a:gd name="T14" fmla="*/ 36 w 47"/>
                  <a:gd name="T15" fmla="*/ 37 h 50"/>
                  <a:gd name="T16" fmla="*/ 42 w 47"/>
                  <a:gd name="T17" fmla="*/ 29 h 50"/>
                  <a:gd name="T18" fmla="*/ 47 w 47"/>
                  <a:gd name="T19" fmla="*/ 18 h 50"/>
                  <a:gd name="T20" fmla="*/ 44 w 47"/>
                  <a:gd name="T21" fmla="*/ 10 h 50"/>
                  <a:gd name="T22" fmla="*/ 42 w 47"/>
                  <a:gd name="T23" fmla="*/ 3 h 50"/>
                  <a:gd name="T24" fmla="*/ 39 w 47"/>
                  <a:gd name="T25" fmla="*/ 0 h 50"/>
                  <a:gd name="T26" fmla="*/ 34 w 47"/>
                  <a:gd name="T27" fmla="*/ 0 h 50"/>
                  <a:gd name="T28" fmla="*/ 36 w 47"/>
                  <a:gd name="T29" fmla="*/ 0 h 50"/>
                  <a:gd name="T30" fmla="*/ 39 w 47"/>
                  <a:gd name="T31" fmla="*/ 3 h 50"/>
                  <a:gd name="T32" fmla="*/ 42 w 47"/>
                  <a:gd name="T33" fmla="*/ 10 h 50"/>
                  <a:gd name="T34" fmla="*/ 44 w 47"/>
                  <a:gd name="T35" fmla="*/ 18 h 50"/>
                  <a:gd name="T36" fmla="*/ 42 w 47"/>
                  <a:gd name="T37" fmla="*/ 26 h 50"/>
                  <a:gd name="T38" fmla="*/ 34 w 47"/>
                  <a:gd name="T39" fmla="*/ 34 h 50"/>
                  <a:gd name="T40" fmla="*/ 29 w 47"/>
                  <a:gd name="T41" fmla="*/ 42 h 50"/>
                  <a:gd name="T42" fmla="*/ 21 w 47"/>
                  <a:gd name="T43" fmla="*/ 47 h 50"/>
                  <a:gd name="T44" fmla="*/ 15 w 47"/>
                  <a:gd name="T45" fmla="*/ 47 h 50"/>
                  <a:gd name="T46" fmla="*/ 10 w 47"/>
                  <a:gd name="T47" fmla="*/ 47 h 50"/>
                  <a:gd name="T48" fmla="*/ 2 w 47"/>
                  <a:gd name="T49" fmla="*/ 42 h 50"/>
                  <a:gd name="T50" fmla="*/ 0 w 47"/>
                  <a:gd name="T51" fmla="*/ 37 h 5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7"/>
                  <a:gd name="T79" fmla="*/ 0 h 50"/>
                  <a:gd name="T80" fmla="*/ 47 w 47"/>
                  <a:gd name="T81" fmla="*/ 50 h 5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7" h="50">
                    <a:moveTo>
                      <a:pt x="0" y="37"/>
                    </a:moveTo>
                    <a:lnTo>
                      <a:pt x="0" y="37"/>
                    </a:lnTo>
                    <a:lnTo>
                      <a:pt x="2" y="44"/>
                    </a:lnTo>
                    <a:lnTo>
                      <a:pt x="10" y="50"/>
                    </a:lnTo>
                    <a:lnTo>
                      <a:pt x="15" y="50"/>
                    </a:lnTo>
                    <a:lnTo>
                      <a:pt x="23" y="50"/>
                    </a:lnTo>
                    <a:lnTo>
                      <a:pt x="31" y="44"/>
                    </a:lnTo>
                    <a:lnTo>
                      <a:pt x="36" y="37"/>
                    </a:lnTo>
                    <a:lnTo>
                      <a:pt x="42" y="29"/>
                    </a:lnTo>
                    <a:lnTo>
                      <a:pt x="47" y="18"/>
                    </a:lnTo>
                    <a:lnTo>
                      <a:pt x="44" y="10"/>
                    </a:lnTo>
                    <a:lnTo>
                      <a:pt x="42" y="3"/>
                    </a:lnTo>
                    <a:lnTo>
                      <a:pt x="39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9" y="3"/>
                    </a:lnTo>
                    <a:lnTo>
                      <a:pt x="42" y="10"/>
                    </a:lnTo>
                    <a:lnTo>
                      <a:pt x="44" y="18"/>
                    </a:lnTo>
                    <a:lnTo>
                      <a:pt x="42" y="26"/>
                    </a:lnTo>
                    <a:lnTo>
                      <a:pt x="34" y="34"/>
                    </a:lnTo>
                    <a:lnTo>
                      <a:pt x="29" y="42"/>
                    </a:lnTo>
                    <a:lnTo>
                      <a:pt x="21" y="47"/>
                    </a:lnTo>
                    <a:lnTo>
                      <a:pt x="15" y="47"/>
                    </a:lnTo>
                    <a:lnTo>
                      <a:pt x="10" y="47"/>
                    </a:lnTo>
                    <a:lnTo>
                      <a:pt x="2" y="42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BFD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</p:grpSp>
        <p:sp>
          <p:nvSpPr>
            <p:cNvPr id="15450" name="Rectangle 4801"/>
            <p:cNvSpPr>
              <a:spLocks noChangeArrowheads="1"/>
            </p:cNvSpPr>
            <p:nvPr/>
          </p:nvSpPr>
          <p:spPr bwMode="auto">
            <a:xfrm>
              <a:off x="3357" y="2987"/>
              <a:ext cx="773" cy="1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5451" name="Rectangle 4802"/>
            <p:cNvSpPr>
              <a:spLocks noChangeArrowheads="1"/>
            </p:cNvSpPr>
            <p:nvPr/>
          </p:nvSpPr>
          <p:spPr bwMode="auto">
            <a:xfrm>
              <a:off x="3553" y="3000"/>
              <a:ext cx="578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r>
                <a:rPr lang="ru-RU" altLang="de-DE" sz="1400" dirty="0">
                  <a:solidFill>
                    <a:srgbClr val="000000"/>
                  </a:solidFill>
                  <a:latin typeface="Comic Sans MS" pitchFamily="66" charset="0"/>
                </a:rPr>
                <a:t>Логистика</a:t>
              </a:r>
              <a:endParaRPr lang="en-GB" altLang="de-DE" sz="1400" dirty="0"/>
            </a:p>
          </p:txBody>
        </p:sp>
        <p:grpSp>
          <p:nvGrpSpPr>
            <p:cNvPr id="15452" name="Group 4968"/>
            <p:cNvGrpSpPr>
              <a:grpSpLocks/>
            </p:cNvGrpSpPr>
            <p:nvPr/>
          </p:nvGrpSpPr>
          <p:grpSpPr bwMode="auto">
            <a:xfrm>
              <a:off x="3498" y="3193"/>
              <a:ext cx="588" cy="419"/>
              <a:chOff x="3498" y="3193"/>
              <a:chExt cx="588" cy="419"/>
            </a:xfrm>
          </p:grpSpPr>
          <p:sp>
            <p:nvSpPr>
              <p:cNvPr id="15832" name="Freeform 4803"/>
              <p:cNvSpPr>
                <a:spLocks/>
              </p:cNvSpPr>
              <p:nvPr/>
            </p:nvSpPr>
            <p:spPr bwMode="auto">
              <a:xfrm>
                <a:off x="3799" y="3368"/>
                <a:ext cx="57" cy="34"/>
              </a:xfrm>
              <a:custGeom>
                <a:avLst/>
                <a:gdLst>
                  <a:gd name="T0" fmla="*/ 54 w 57"/>
                  <a:gd name="T1" fmla="*/ 0 h 34"/>
                  <a:gd name="T2" fmla="*/ 54 w 57"/>
                  <a:gd name="T3" fmla="*/ 0 h 34"/>
                  <a:gd name="T4" fmla="*/ 47 w 57"/>
                  <a:gd name="T5" fmla="*/ 3 h 34"/>
                  <a:gd name="T6" fmla="*/ 41 w 57"/>
                  <a:gd name="T7" fmla="*/ 6 h 34"/>
                  <a:gd name="T8" fmla="*/ 34 w 57"/>
                  <a:gd name="T9" fmla="*/ 11 h 34"/>
                  <a:gd name="T10" fmla="*/ 26 w 57"/>
                  <a:gd name="T11" fmla="*/ 14 h 34"/>
                  <a:gd name="T12" fmla="*/ 20 w 57"/>
                  <a:gd name="T13" fmla="*/ 19 h 34"/>
                  <a:gd name="T14" fmla="*/ 13 w 57"/>
                  <a:gd name="T15" fmla="*/ 24 h 34"/>
                  <a:gd name="T16" fmla="*/ 7 w 57"/>
                  <a:gd name="T17" fmla="*/ 29 h 34"/>
                  <a:gd name="T18" fmla="*/ 0 w 57"/>
                  <a:gd name="T19" fmla="*/ 32 h 34"/>
                  <a:gd name="T20" fmla="*/ 2 w 57"/>
                  <a:gd name="T21" fmla="*/ 34 h 34"/>
                  <a:gd name="T22" fmla="*/ 10 w 57"/>
                  <a:gd name="T23" fmla="*/ 32 h 34"/>
                  <a:gd name="T24" fmla="*/ 15 w 57"/>
                  <a:gd name="T25" fmla="*/ 27 h 34"/>
                  <a:gd name="T26" fmla="*/ 23 w 57"/>
                  <a:gd name="T27" fmla="*/ 21 h 34"/>
                  <a:gd name="T28" fmla="*/ 28 w 57"/>
                  <a:gd name="T29" fmla="*/ 19 h 34"/>
                  <a:gd name="T30" fmla="*/ 36 w 57"/>
                  <a:gd name="T31" fmla="*/ 14 h 34"/>
                  <a:gd name="T32" fmla="*/ 41 w 57"/>
                  <a:gd name="T33" fmla="*/ 8 h 34"/>
                  <a:gd name="T34" fmla="*/ 49 w 57"/>
                  <a:gd name="T35" fmla="*/ 6 h 34"/>
                  <a:gd name="T36" fmla="*/ 57 w 57"/>
                  <a:gd name="T37" fmla="*/ 3 h 34"/>
                  <a:gd name="T38" fmla="*/ 57 w 57"/>
                  <a:gd name="T39" fmla="*/ 3 h 34"/>
                  <a:gd name="T40" fmla="*/ 54 w 57"/>
                  <a:gd name="T41" fmla="*/ 0 h 3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7"/>
                  <a:gd name="T64" fmla="*/ 0 h 34"/>
                  <a:gd name="T65" fmla="*/ 57 w 57"/>
                  <a:gd name="T66" fmla="*/ 34 h 3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7" h="34">
                    <a:moveTo>
                      <a:pt x="54" y="0"/>
                    </a:moveTo>
                    <a:lnTo>
                      <a:pt x="54" y="0"/>
                    </a:lnTo>
                    <a:lnTo>
                      <a:pt x="47" y="3"/>
                    </a:lnTo>
                    <a:lnTo>
                      <a:pt x="41" y="6"/>
                    </a:lnTo>
                    <a:lnTo>
                      <a:pt x="34" y="11"/>
                    </a:lnTo>
                    <a:lnTo>
                      <a:pt x="26" y="14"/>
                    </a:lnTo>
                    <a:lnTo>
                      <a:pt x="20" y="19"/>
                    </a:lnTo>
                    <a:lnTo>
                      <a:pt x="13" y="24"/>
                    </a:lnTo>
                    <a:lnTo>
                      <a:pt x="7" y="29"/>
                    </a:lnTo>
                    <a:lnTo>
                      <a:pt x="0" y="32"/>
                    </a:lnTo>
                    <a:lnTo>
                      <a:pt x="2" y="34"/>
                    </a:lnTo>
                    <a:lnTo>
                      <a:pt x="10" y="32"/>
                    </a:lnTo>
                    <a:lnTo>
                      <a:pt x="15" y="27"/>
                    </a:lnTo>
                    <a:lnTo>
                      <a:pt x="23" y="21"/>
                    </a:lnTo>
                    <a:lnTo>
                      <a:pt x="28" y="19"/>
                    </a:lnTo>
                    <a:lnTo>
                      <a:pt x="36" y="14"/>
                    </a:lnTo>
                    <a:lnTo>
                      <a:pt x="41" y="8"/>
                    </a:lnTo>
                    <a:lnTo>
                      <a:pt x="49" y="6"/>
                    </a:lnTo>
                    <a:lnTo>
                      <a:pt x="57" y="3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33" name="Freeform 4804"/>
              <p:cNvSpPr>
                <a:spLocks/>
              </p:cNvSpPr>
              <p:nvPr/>
            </p:nvSpPr>
            <p:spPr bwMode="auto">
              <a:xfrm>
                <a:off x="3853" y="3366"/>
                <a:ext cx="48" cy="8"/>
              </a:xfrm>
              <a:custGeom>
                <a:avLst/>
                <a:gdLst>
                  <a:gd name="T0" fmla="*/ 48 w 48"/>
                  <a:gd name="T1" fmla="*/ 5 h 8"/>
                  <a:gd name="T2" fmla="*/ 48 w 48"/>
                  <a:gd name="T3" fmla="*/ 5 h 8"/>
                  <a:gd name="T4" fmla="*/ 42 w 48"/>
                  <a:gd name="T5" fmla="*/ 2 h 8"/>
                  <a:gd name="T6" fmla="*/ 37 w 48"/>
                  <a:gd name="T7" fmla="*/ 2 h 8"/>
                  <a:gd name="T8" fmla="*/ 32 w 48"/>
                  <a:gd name="T9" fmla="*/ 0 h 8"/>
                  <a:gd name="T10" fmla="*/ 24 w 48"/>
                  <a:gd name="T11" fmla="*/ 0 h 8"/>
                  <a:gd name="T12" fmla="*/ 19 w 48"/>
                  <a:gd name="T13" fmla="*/ 0 h 8"/>
                  <a:gd name="T14" fmla="*/ 14 w 48"/>
                  <a:gd name="T15" fmla="*/ 0 h 8"/>
                  <a:gd name="T16" fmla="*/ 8 w 48"/>
                  <a:gd name="T17" fmla="*/ 0 h 8"/>
                  <a:gd name="T18" fmla="*/ 0 w 48"/>
                  <a:gd name="T19" fmla="*/ 2 h 8"/>
                  <a:gd name="T20" fmla="*/ 3 w 48"/>
                  <a:gd name="T21" fmla="*/ 5 h 8"/>
                  <a:gd name="T22" fmla="*/ 8 w 48"/>
                  <a:gd name="T23" fmla="*/ 5 h 8"/>
                  <a:gd name="T24" fmla="*/ 14 w 48"/>
                  <a:gd name="T25" fmla="*/ 2 h 8"/>
                  <a:gd name="T26" fmla="*/ 19 w 48"/>
                  <a:gd name="T27" fmla="*/ 2 h 8"/>
                  <a:gd name="T28" fmla="*/ 24 w 48"/>
                  <a:gd name="T29" fmla="*/ 2 h 8"/>
                  <a:gd name="T30" fmla="*/ 32 w 48"/>
                  <a:gd name="T31" fmla="*/ 5 h 8"/>
                  <a:gd name="T32" fmla="*/ 37 w 48"/>
                  <a:gd name="T33" fmla="*/ 5 h 8"/>
                  <a:gd name="T34" fmla="*/ 42 w 48"/>
                  <a:gd name="T35" fmla="*/ 5 h 8"/>
                  <a:gd name="T36" fmla="*/ 48 w 48"/>
                  <a:gd name="T37" fmla="*/ 8 h 8"/>
                  <a:gd name="T38" fmla="*/ 48 w 48"/>
                  <a:gd name="T39" fmla="*/ 8 h 8"/>
                  <a:gd name="T40" fmla="*/ 48 w 48"/>
                  <a:gd name="T41" fmla="*/ 5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8"/>
                  <a:gd name="T64" fmla="*/ 0 h 8"/>
                  <a:gd name="T65" fmla="*/ 48 w 48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8" h="8">
                    <a:moveTo>
                      <a:pt x="48" y="5"/>
                    </a:moveTo>
                    <a:lnTo>
                      <a:pt x="48" y="5"/>
                    </a:lnTo>
                    <a:lnTo>
                      <a:pt x="42" y="2"/>
                    </a:lnTo>
                    <a:lnTo>
                      <a:pt x="37" y="2"/>
                    </a:lnTo>
                    <a:lnTo>
                      <a:pt x="32" y="0"/>
                    </a:lnTo>
                    <a:lnTo>
                      <a:pt x="24" y="0"/>
                    </a:lnTo>
                    <a:lnTo>
                      <a:pt x="19" y="0"/>
                    </a:lnTo>
                    <a:lnTo>
                      <a:pt x="14" y="0"/>
                    </a:lnTo>
                    <a:lnTo>
                      <a:pt x="8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8" y="5"/>
                    </a:lnTo>
                    <a:lnTo>
                      <a:pt x="14" y="2"/>
                    </a:lnTo>
                    <a:lnTo>
                      <a:pt x="19" y="2"/>
                    </a:lnTo>
                    <a:lnTo>
                      <a:pt x="24" y="2"/>
                    </a:lnTo>
                    <a:lnTo>
                      <a:pt x="32" y="5"/>
                    </a:lnTo>
                    <a:lnTo>
                      <a:pt x="37" y="5"/>
                    </a:lnTo>
                    <a:lnTo>
                      <a:pt x="42" y="5"/>
                    </a:lnTo>
                    <a:lnTo>
                      <a:pt x="48" y="8"/>
                    </a:lnTo>
                    <a:lnTo>
                      <a:pt x="48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34" name="Freeform 4805"/>
              <p:cNvSpPr>
                <a:spLocks/>
              </p:cNvSpPr>
              <p:nvPr/>
            </p:nvSpPr>
            <p:spPr bwMode="auto">
              <a:xfrm>
                <a:off x="3901" y="3371"/>
                <a:ext cx="26" cy="21"/>
              </a:xfrm>
              <a:custGeom>
                <a:avLst/>
                <a:gdLst>
                  <a:gd name="T0" fmla="*/ 26 w 26"/>
                  <a:gd name="T1" fmla="*/ 18 h 21"/>
                  <a:gd name="T2" fmla="*/ 26 w 26"/>
                  <a:gd name="T3" fmla="*/ 18 h 21"/>
                  <a:gd name="T4" fmla="*/ 26 w 26"/>
                  <a:gd name="T5" fmla="*/ 16 h 21"/>
                  <a:gd name="T6" fmla="*/ 23 w 26"/>
                  <a:gd name="T7" fmla="*/ 13 h 21"/>
                  <a:gd name="T8" fmla="*/ 20 w 26"/>
                  <a:gd name="T9" fmla="*/ 11 h 21"/>
                  <a:gd name="T10" fmla="*/ 15 w 26"/>
                  <a:gd name="T11" fmla="*/ 8 h 21"/>
                  <a:gd name="T12" fmla="*/ 13 w 26"/>
                  <a:gd name="T13" fmla="*/ 5 h 21"/>
                  <a:gd name="T14" fmla="*/ 7 w 26"/>
                  <a:gd name="T15" fmla="*/ 3 h 21"/>
                  <a:gd name="T16" fmla="*/ 5 w 26"/>
                  <a:gd name="T17" fmla="*/ 0 h 21"/>
                  <a:gd name="T18" fmla="*/ 0 w 26"/>
                  <a:gd name="T19" fmla="*/ 0 h 21"/>
                  <a:gd name="T20" fmla="*/ 0 w 26"/>
                  <a:gd name="T21" fmla="*/ 3 h 21"/>
                  <a:gd name="T22" fmla="*/ 2 w 26"/>
                  <a:gd name="T23" fmla="*/ 5 h 21"/>
                  <a:gd name="T24" fmla="*/ 7 w 26"/>
                  <a:gd name="T25" fmla="*/ 5 h 21"/>
                  <a:gd name="T26" fmla="*/ 10 w 26"/>
                  <a:gd name="T27" fmla="*/ 8 h 21"/>
                  <a:gd name="T28" fmla="*/ 13 w 26"/>
                  <a:gd name="T29" fmla="*/ 11 h 21"/>
                  <a:gd name="T30" fmla="*/ 18 w 26"/>
                  <a:gd name="T31" fmla="*/ 13 h 21"/>
                  <a:gd name="T32" fmla="*/ 20 w 26"/>
                  <a:gd name="T33" fmla="*/ 16 h 21"/>
                  <a:gd name="T34" fmla="*/ 23 w 26"/>
                  <a:gd name="T35" fmla="*/ 18 h 21"/>
                  <a:gd name="T36" fmla="*/ 23 w 26"/>
                  <a:gd name="T37" fmla="*/ 21 h 21"/>
                  <a:gd name="T38" fmla="*/ 23 w 26"/>
                  <a:gd name="T39" fmla="*/ 21 h 21"/>
                  <a:gd name="T40" fmla="*/ 26 w 26"/>
                  <a:gd name="T41" fmla="*/ 18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1"/>
                  <a:gd name="T65" fmla="*/ 26 w 26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1">
                    <a:moveTo>
                      <a:pt x="26" y="18"/>
                    </a:moveTo>
                    <a:lnTo>
                      <a:pt x="26" y="18"/>
                    </a:lnTo>
                    <a:lnTo>
                      <a:pt x="26" y="16"/>
                    </a:lnTo>
                    <a:lnTo>
                      <a:pt x="23" y="13"/>
                    </a:lnTo>
                    <a:lnTo>
                      <a:pt x="20" y="11"/>
                    </a:lnTo>
                    <a:lnTo>
                      <a:pt x="15" y="8"/>
                    </a:lnTo>
                    <a:lnTo>
                      <a:pt x="13" y="5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7" y="5"/>
                    </a:lnTo>
                    <a:lnTo>
                      <a:pt x="10" y="8"/>
                    </a:lnTo>
                    <a:lnTo>
                      <a:pt x="13" y="11"/>
                    </a:lnTo>
                    <a:lnTo>
                      <a:pt x="18" y="13"/>
                    </a:lnTo>
                    <a:lnTo>
                      <a:pt x="20" y="16"/>
                    </a:lnTo>
                    <a:lnTo>
                      <a:pt x="23" y="18"/>
                    </a:lnTo>
                    <a:lnTo>
                      <a:pt x="23" y="21"/>
                    </a:lnTo>
                    <a:lnTo>
                      <a:pt x="26" y="1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35" name="Freeform 4806"/>
              <p:cNvSpPr>
                <a:spLocks/>
              </p:cNvSpPr>
              <p:nvPr/>
            </p:nvSpPr>
            <p:spPr bwMode="auto">
              <a:xfrm>
                <a:off x="3916" y="3389"/>
                <a:ext cx="13" cy="24"/>
              </a:xfrm>
              <a:custGeom>
                <a:avLst/>
                <a:gdLst>
                  <a:gd name="T0" fmla="*/ 3 w 13"/>
                  <a:gd name="T1" fmla="*/ 24 h 24"/>
                  <a:gd name="T2" fmla="*/ 3 w 13"/>
                  <a:gd name="T3" fmla="*/ 24 h 24"/>
                  <a:gd name="T4" fmla="*/ 5 w 13"/>
                  <a:gd name="T5" fmla="*/ 21 h 24"/>
                  <a:gd name="T6" fmla="*/ 5 w 13"/>
                  <a:gd name="T7" fmla="*/ 19 h 24"/>
                  <a:gd name="T8" fmla="*/ 8 w 13"/>
                  <a:gd name="T9" fmla="*/ 16 h 24"/>
                  <a:gd name="T10" fmla="*/ 8 w 13"/>
                  <a:gd name="T11" fmla="*/ 13 h 24"/>
                  <a:gd name="T12" fmla="*/ 11 w 13"/>
                  <a:gd name="T13" fmla="*/ 11 h 24"/>
                  <a:gd name="T14" fmla="*/ 13 w 13"/>
                  <a:gd name="T15" fmla="*/ 8 h 24"/>
                  <a:gd name="T16" fmla="*/ 13 w 13"/>
                  <a:gd name="T17" fmla="*/ 6 h 24"/>
                  <a:gd name="T18" fmla="*/ 11 w 13"/>
                  <a:gd name="T19" fmla="*/ 0 h 24"/>
                  <a:gd name="T20" fmla="*/ 8 w 13"/>
                  <a:gd name="T21" fmla="*/ 3 h 24"/>
                  <a:gd name="T22" fmla="*/ 8 w 13"/>
                  <a:gd name="T23" fmla="*/ 6 h 24"/>
                  <a:gd name="T24" fmla="*/ 8 w 13"/>
                  <a:gd name="T25" fmla="*/ 6 h 24"/>
                  <a:gd name="T26" fmla="*/ 8 w 13"/>
                  <a:gd name="T27" fmla="*/ 8 h 24"/>
                  <a:gd name="T28" fmla="*/ 5 w 13"/>
                  <a:gd name="T29" fmla="*/ 11 h 24"/>
                  <a:gd name="T30" fmla="*/ 5 w 13"/>
                  <a:gd name="T31" fmla="*/ 13 h 24"/>
                  <a:gd name="T32" fmla="*/ 3 w 13"/>
                  <a:gd name="T33" fmla="*/ 16 h 24"/>
                  <a:gd name="T34" fmla="*/ 0 w 13"/>
                  <a:gd name="T35" fmla="*/ 19 h 24"/>
                  <a:gd name="T36" fmla="*/ 0 w 13"/>
                  <a:gd name="T37" fmla="*/ 21 h 24"/>
                  <a:gd name="T38" fmla="*/ 0 w 13"/>
                  <a:gd name="T39" fmla="*/ 21 h 24"/>
                  <a:gd name="T40" fmla="*/ 3 w 13"/>
                  <a:gd name="T41" fmla="*/ 24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4"/>
                  <a:gd name="T65" fmla="*/ 13 w 13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4">
                    <a:moveTo>
                      <a:pt x="3" y="24"/>
                    </a:moveTo>
                    <a:lnTo>
                      <a:pt x="3" y="24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8" y="16"/>
                    </a:lnTo>
                    <a:lnTo>
                      <a:pt x="8" y="13"/>
                    </a:lnTo>
                    <a:lnTo>
                      <a:pt x="11" y="11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8" y="6"/>
                    </a:lnTo>
                    <a:lnTo>
                      <a:pt x="8" y="8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3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3" y="24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36" name="Freeform 4807"/>
              <p:cNvSpPr>
                <a:spLocks/>
              </p:cNvSpPr>
              <p:nvPr/>
            </p:nvSpPr>
            <p:spPr bwMode="auto">
              <a:xfrm>
                <a:off x="3911" y="3410"/>
                <a:ext cx="8" cy="24"/>
              </a:xfrm>
              <a:custGeom>
                <a:avLst/>
                <a:gdLst>
                  <a:gd name="T0" fmla="*/ 5 w 8"/>
                  <a:gd name="T1" fmla="*/ 21 h 24"/>
                  <a:gd name="T2" fmla="*/ 5 w 8"/>
                  <a:gd name="T3" fmla="*/ 21 h 24"/>
                  <a:gd name="T4" fmla="*/ 5 w 8"/>
                  <a:gd name="T5" fmla="*/ 21 h 24"/>
                  <a:gd name="T6" fmla="*/ 5 w 8"/>
                  <a:gd name="T7" fmla="*/ 19 h 24"/>
                  <a:gd name="T8" fmla="*/ 5 w 8"/>
                  <a:gd name="T9" fmla="*/ 16 h 24"/>
                  <a:gd name="T10" fmla="*/ 5 w 8"/>
                  <a:gd name="T11" fmla="*/ 13 h 24"/>
                  <a:gd name="T12" fmla="*/ 5 w 8"/>
                  <a:gd name="T13" fmla="*/ 11 h 24"/>
                  <a:gd name="T14" fmla="*/ 5 w 8"/>
                  <a:gd name="T15" fmla="*/ 8 h 24"/>
                  <a:gd name="T16" fmla="*/ 8 w 8"/>
                  <a:gd name="T17" fmla="*/ 6 h 24"/>
                  <a:gd name="T18" fmla="*/ 8 w 8"/>
                  <a:gd name="T19" fmla="*/ 3 h 24"/>
                  <a:gd name="T20" fmla="*/ 5 w 8"/>
                  <a:gd name="T21" fmla="*/ 0 h 24"/>
                  <a:gd name="T22" fmla="*/ 5 w 8"/>
                  <a:gd name="T23" fmla="*/ 3 h 24"/>
                  <a:gd name="T24" fmla="*/ 3 w 8"/>
                  <a:gd name="T25" fmla="*/ 8 h 24"/>
                  <a:gd name="T26" fmla="*/ 3 w 8"/>
                  <a:gd name="T27" fmla="*/ 11 h 24"/>
                  <a:gd name="T28" fmla="*/ 0 w 8"/>
                  <a:gd name="T29" fmla="*/ 13 h 24"/>
                  <a:gd name="T30" fmla="*/ 0 w 8"/>
                  <a:gd name="T31" fmla="*/ 16 h 24"/>
                  <a:gd name="T32" fmla="*/ 0 w 8"/>
                  <a:gd name="T33" fmla="*/ 19 h 24"/>
                  <a:gd name="T34" fmla="*/ 3 w 8"/>
                  <a:gd name="T35" fmla="*/ 21 h 24"/>
                  <a:gd name="T36" fmla="*/ 3 w 8"/>
                  <a:gd name="T37" fmla="*/ 24 h 24"/>
                  <a:gd name="T38" fmla="*/ 3 w 8"/>
                  <a:gd name="T39" fmla="*/ 24 h 24"/>
                  <a:gd name="T40" fmla="*/ 5 w 8"/>
                  <a:gd name="T41" fmla="*/ 21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24"/>
                  <a:gd name="T65" fmla="*/ 8 w 8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24">
                    <a:moveTo>
                      <a:pt x="5" y="21"/>
                    </a:moveTo>
                    <a:lnTo>
                      <a:pt x="5" y="21"/>
                    </a:lnTo>
                    <a:lnTo>
                      <a:pt x="5" y="19"/>
                    </a:lnTo>
                    <a:lnTo>
                      <a:pt x="5" y="16"/>
                    </a:lnTo>
                    <a:lnTo>
                      <a:pt x="5" y="13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3" y="8"/>
                    </a:lnTo>
                    <a:lnTo>
                      <a:pt x="3" y="11"/>
                    </a:lnTo>
                    <a:lnTo>
                      <a:pt x="0" y="13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3" y="21"/>
                    </a:lnTo>
                    <a:lnTo>
                      <a:pt x="3" y="24"/>
                    </a:lnTo>
                    <a:lnTo>
                      <a:pt x="5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37" name="Freeform 4808"/>
              <p:cNvSpPr>
                <a:spLocks/>
              </p:cNvSpPr>
              <p:nvPr/>
            </p:nvSpPr>
            <p:spPr bwMode="auto">
              <a:xfrm>
                <a:off x="3914" y="3429"/>
                <a:ext cx="34" cy="8"/>
              </a:xfrm>
              <a:custGeom>
                <a:avLst/>
                <a:gdLst>
                  <a:gd name="T0" fmla="*/ 34 w 34"/>
                  <a:gd name="T1" fmla="*/ 0 h 8"/>
                  <a:gd name="T2" fmla="*/ 34 w 34"/>
                  <a:gd name="T3" fmla="*/ 0 h 8"/>
                  <a:gd name="T4" fmla="*/ 28 w 34"/>
                  <a:gd name="T5" fmla="*/ 2 h 8"/>
                  <a:gd name="T6" fmla="*/ 26 w 34"/>
                  <a:gd name="T7" fmla="*/ 2 h 8"/>
                  <a:gd name="T8" fmla="*/ 21 w 34"/>
                  <a:gd name="T9" fmla="*/ 2 h 8"/>
                  <a:gd name="T10" fmla="*/ 15 w 34"/>
                  <a:gd name="T11" fmla="*/ 5 h 8"/>
                  <a:gd name="T12" fmla="*/ 13 w 34"/>
                  <a:gd name="T13" fmla="*/ 5 h 8"/>
                  <a:gd name="T14" fmla="*/ 10 w 34"/>
                  <a:gd name="T15" fmla="*/ 5 h 8"/>
                  <a:gd name="T16" fmla="*/ 5 w 34"/>
                  <a:gd name="T17" fmla="*/ 5 h 8"/>
                  <a:gd name="T18" fmla="*/ 2 w 34"/>
                  <a:gd name="T19" fmla="*/ 2 h 8"/>
                  <a:gd name="T20" fmla="*/ 0 w 34"/>
                  <a:gd name="T21" fmla="*/ 5 h 8"/>
                  <a:gd name="T22" fmla="*/ 5 w 34"/>
                  <a:gd name="T23" fmla="*/ 8 h 8"/>
                  <a:gd name="T24" fmla="*/ 7 w 34"/>
                  <a:gd name="T25" fmla="*/ 8 h 8"/>
                  <a:gd name="T26" fmla="*/ 13 w 34"/>
                  <a:gd name="T27" fmla="*/ 8 h 8"/>
                  <a:gd name="T28" fmla="*/ 18 w 34"/>
                  <a:gd name="T29" fmla="*/ 8 h 8"/>
                  <a:gd name="T30" fmla="*/ 21 w 34"/>
                  <a:gd name="T31" fmla="*/ 8 h 8"/>
                  <a:gd name="T32" fmla="*/ 26 w 34"/>
                  <a:gd name="T33" fmla="*/ 5 h 8"/>
                  <a:gd name="T34" fmla="*/ 28 w 34"/>
                  <a:gd name="T35" fmla="*/ 5 h 8"/>
                  <a:gd name="T36" fmla="*/ 34 w 34"/>
                  <a:gd name="T37" fmla="*/ 5 h 8"/>
                  <a:gd name="T38" fmla="*/ 34 w 34"/>
                  <a:gd name="T39" fmla="*/ 5 h 8"/>
                  <a:gd name="T40" fmla="*/ 34 w 34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8"/>
                  <a:gd name="T65" fmla="*/ 34 w 34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8">
                    <a:moveTo>
                      <a:pt x="34" y="0"/>
                    </a:moveTo>
                    <a:lnTo>
                      <a:pt x="34" y="0"/>
                    </a:lnTo>
                    <a:lnTo>
                      <a:pt x="28" y="2"/>
                    </a:lnTo>
                    <a:lnTo>
                      <a:pt x="26" y="2"/>
                    </a:lnTo>
                    <a:lnTo>
                      <a:pt x="21" y="2"/>
                    </a:lnTo>
                    <a:lnTo>
                      <a:pt x="15" y="5"/>
                    </a:lnTo>
                    <a:lnTo>
                      <a:pt x="13" y="5"/>
                    </a:lnTo>
                    <a:lnTo>
                      <a:pt x="10" y="5"/>
                    </a:lnTo>
                    <a:lnTo>
                      <a:pt x="5" y="5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3" y="8"/>
                    </a:lnTo>
                    <a:lnTo>
                      <a:pt x="18" y="8"/>
                    </a:lnTo>
                    <a:lnTo>
                      <a:pt x="21" y="8"/>
                    </a:lnTo>
                    <a:lnTo>
                      <a:pt x="26" y="5"/>
                    </a:lnTo>
                    <a:lnTo>
                      <a:pt x="28" y="5"/>
                    </a:lnTo>
                    <a:lnTo>
                      <a:pt x="34" y="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38" name="Freeform 4809"/>
              <p:cNvSpPr>
                <a:spLocks/>
              </p:cNvSpPr>
              <p:nvPr/>
            </p:nvSpPr>
            <p:spPr bwMode="auto">
              <a:xfrm>
                <a:off x="3948" y="3418"/>
                <a:ext cx="34" cy="16"/>
              </a:xfrm>
              <a:custGeom>
                <a:avLst/>
                <a:gdLst>
                  <a:gd name="T0" fmla="*/ 34 w 34"/>
                  <a:gd name="T1" fmla="*/ 0 h 16"/>
                  <a:gd name="T2" fmla="*/ 34 w 34"/>
                  <a:gd name="T3" fmla="*/ 0 h 16"/>
                  <a:gd name="T4" fmla="*/ 28 w 34"/>
                  <a:gd name="T5" fmla="*/ 0 h 16"/>
                  <a:gd name="T6" fmla="*/ 23 w 34"/>
                  <a:gd name="T7" fmla="*/ 3 h 16"/>
                  <a:gd name="T8" fmla="*/ 21 w 34"/>
                  <a:gd name="T9" fmla="*/ 3 h 16"/>
                  <a:gd name="T10" fmla="*/ 15 w 34"/>
                  <a:gd name="T11" fmla="*/ 5 h 16"/>
                  <a:gd name="T12" fmla="*/ 10 w 34"/>
                  <a:gd name="T13" fmla="*/ 8 h 16"/>
                  <a:gd name="T14" fmla="*/ 7 w 34"/>
                  <a:gd name="T15" fmla="*/ 8 h 16"/>
                  <a:gd name="T16" fmla="*/ 2 w 34"/>
                  <a:gd name="T17" fmla="*/ 11 h 16"/>
                  <a:gd name="T18" fmla="*/ 0 w 34"/>
                  <a:gd name="T19" fmla="*/ 11 h 16"/>
                  <a:gd name="T20" fmla="*/ 0 w 34"/>
                  <a:gd name="T21" fmla="*/ 16 h 16"/>
                  <a:gd name="T22" fmla="*/ 5 w 34"/>
                  <a:gd name="T23" fmla="*/ 13 h 16"/>
                  <a:gd name="T24" fmla="*/ 7 w 34"/>
                  <a:gd name="T25" fmla="*/ 13 h 16"/>
                  <a:gd name="T26" fmla="*/ 13 w 34"/>
                  <a:gd name="T27" fmla="*/ 11 h 16"/>
                  <a:gd name="T28" fmla="*/ 15 w 34"/>
                  <a:gd name="T29" fmla="*/ 8 h 16"/>
                  <a:gd name="T30" fmla="*/ 21 w 34"/>
                  <a:gd name="T31" fmla="*/ 8 h 16"/>
                  <a:gd name="T32" fmla="*/ 26 w 34"/>
                  <a:gd name="T33" fmla="*/ 5 h 16"/>
                  <a:gd name="T34" fmla="*/ 28 w 34"/>
                  <a:gd name="T35" fmla="*/ 5 h 16"/>
                  <a:gd name="T36" fmla="*/ 34 w 34"/>
                  <a:gd name="T37" fmla="*/ 5 h 16"/>
                  <a:gd name="T38" fmla="*/ 34 w 34"/>
                  <a:gd name="T39" fmla="*/ 5 h 16"/>
                  <a:gd name="T40" fmla="*/ 34 w 34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6"/>
                  <a:gd name="T65" fmla="*/ 34 w 34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6">
                    <a:moveTo>
                      <a:pt x="34" y="0"/>
                    </a:moveTo>
                    <a:lnTo>
                      <a:pt x="34" y="0"/>
                    </a:lnTo>
                    <a:lnTo>
                      <a:pt x="28" y="0"/>
                    </a:lnTo>
                    <a:lnTo>
                      <a:pt x="23" y="3"/>
                    </a:lnTo>
                    <a:lnTo>
                      <a:pt x="21" y="3"/>
                    </a:lnTo>
                    <a:lnTo>
                      <a:pt x="15" y="5"/>
                    </a:lnTo>
                    <a:lnTo>
                      <a:pt x="10" y="8"/>
                    </a:lnTo>
                    <a:lnTo>
                      <a:pt x="7" y="8"/>
                    </a:lnTo>
                    <a:lnTo>
                      <a:pt x="2" y="11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13" y="11"/>
                    </a:lnTo>
                    <a:lnTo>
                      <a:pt x="15" y="8"/>
                    </a:lnTo>
                    <a:lnTo>
                      <a:pt x="21" y="8"/>
                    </a:lnTo>
                    <a:lnTo>
                      <a:pt x="26" y="5"/>
                    </a:lnTo>
                    <a:lnTo>
                      <a:pt x="28" y="5"/>
                    </a:lnTo>
                    <a:lnTo>
                      <a:pt x="34" y="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39" name="Freeform 4810"/>
              <p:cNvSpPr>
                <a:spLocks/>
              </p:cNvSpPr>
              <p:nvPr/>
            </p:nvSpPr>
            <p:spPr bwMode="auto">
              <a:xfrm>
                <a:off x="3982" y="3418"/>
                <a:ext cx="62" cy="13"/>
              </a:xfrm>
              <a:custGeom>
                <a:avLst/>
                <a:gdLst>
                  <a:gd name="T0" fmla="*/ 62 w 62"/>
                  <a:gd name="T1" fmla="*/ 8 h 13"/>
                  <a:gd name="T2" fmla="*/ 62 w 62"/>
                  <a:gd name="T3" fmla="*/ 8 h 13"/>
                  <a:gd name="T4" fmla="*/ 55 w 62"/>
                  <a:gd name="T5" fmla="*/ 5 h 13"/>
                  <a:gd name="T6" fmla="*/ 47 w 62"/>
                  <a:gd name="T7" fmla="*/ 3 h 13"/>
                  <a:gd name="T8" fmla="*/ 39 w 62"/>
                  <a:gd name="T9" fmla="*/ 0 h 13"/>
                  <a:gd name="T10" fmla="*/ 31 w 62"/>
                  <a:gd name="T11" fmla="*/ 0 h 13"/>
                  <a:gd name="T12" fmla="*/ 23 w 62"/>
                  <a:gd name="T13" fmla="*/ 0 h 13"/>
                  <a:gd name="T14" fmla="*/ 15 w 62"/>
                  <a:gd name="T15" fmla="*/ 0 h 13"/>
                  <a:gd name="T16" fmla="*/ 7 w 62"/>
                  <a:gd name="T17" fmla="*/ 0 h 13"/>
                  <a:gd name="T18" fmla="*/ 0 w 62"/>
                  <a:gd name="T19" fmla="*/ 0 h 13"/>
                  <a:gd name="T20" fmla="*/ 0 w 62"/>
                  <a:gd name="T21" fmla="*/ 5 h 13"/>
                  <a:gd name="T22" fmla="*/ 7 w 62"/>
                  <a:gd name="T23" fmla="*/ 3 h 13"/>
                  <a:gd name="T24" fmla="*/ 15 w 62"/>
                  <a:gd name="T25" fmla="*/ 3 h 13"/>
                  <a:gd name="T26" fmla="*/ 23 w 62"/>
                  <a:gd name="T27" fmla="*/ 3 h 13"/>
                  <a:gd name="T28" fmla="*/ 31 w 62"/>
                  <a:gd name="T29" fmla="*/ 3 h 13"/>
                  <a:gd name="T30" fmla="*/ 39 w 62"/>
                  <a:gd name="T31" fmla="*/ 5 h 13"/>
                  <a:gd name="T32" fmla="*/ 47 w 62"/>
                  <a:gd name="T33" fmla="*/ 5 h 13"/>
                  <a:gd name="T34" fmla="*/ 55 w 62"/>
                  <a:gd name="T35" fmla="*/ 8 h 13"/>
                  <a:gd name="T36" fmla="*/ 60 w 62"/>
                  <a:gd name="T37" fmla="*/ 13 h 13"/>
                  <a:gd name="T38" fmla="*/ 60 w 62"/>
                  <a:gd name="T39" fmla="*/ 13 h 13"/>
                  <a:gd name="T40" fmla="*/ 62 w 62"/>
                  <a:gd name="T41" fmla="*/ 8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2"/>
                  <a:gd name="T64" fmla="*/ 0 h 13"/>
                  <a:gd name="T65" fmla="*/ 62 w 62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2" h="13">
                    <a:moveTo>
                      <a:pt x="62" y="8"/>
                    </a:moveTo>
                    <a:lnTo>
                      <a:pt x="62" y="8"/>
                    </a:lnTo>
                    <a:lnTo>
                      <a:pt x="55" y="5"/>
                    </a:lnTo>
                    <a:lnTo>
                      <a:pt x="47" y="3"/>
                    </a:lnTo>
                    <a:lnTo>
                      <a:pt x="39" y="0"/>
                    </a:lnTo>
                    <a:lnTo>
                      <a:pt x="31" y="0"/>
                    </a:lnTo>
                    <a:lnTo>
                      <a:pt x="23" y="0"/>
                    </a:lnTo>
                    <a:lnTo>
                      <a:pt x="15" y="0"/>
                    </a:lnTo>
                    <a:lnTo>
                      <a:pt x="7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7" y="3"/>
                    </a:lnTo>
                    <a:lnTo>
                      <a:pt x="15" y="3"/>
                    </a:lnTo>
                    <a:lnTo>
                      <a:pt x="23" y="3"/>
                    </a:lnTo>
                    <a:lnTo>
                      <a:pt x="31" y="3"/>
                    </a:lnTo>
                    <a:lnTo>
                      <a:pt x="39" y="5"/>
                    </a:lnTo>
                    <a:lnTo>
                      <a:pt x="47" y="5"/>
                    </a:lnTo>
                    <a:lnTo>
                      <a:pt x="55" y="8"/>
                    </a:lnTo>
                    <a:lnTo>
                      <a:pt x="60" y="13"/>
                    </a:lnTo>
                    <a:lnTo>
                      <a:pt x="62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40" name="Freeform 4811"/>
              <p:cNvSpPr>
                <a:spLocks/>
              </p:cNvSpPr>
              <p:nvPr/>
            </p:nvSpPr>
            <p:spPr bwMode="auto">
              <a:xfrm>
                <a:off x="4042" y="3426"/>
                <a:ext cx="44" cy="60"/>
              </a:xfrm>
              <a:custGeom>
                <a:avLst/>
                <a:gdLst>
                  <a:gd name="T0" fmla="*/ 44 w 44"/>
                  <a:gd name="T1" fmla="*/ 60 h 60"/>
                  <a:gd name="T2" fmla="*/ 44 w 44"/>
                  <a:gd name="T3" fmla="*/ 60 h 60"/>
                  <a:gd name="T4" fmla="*/ 44 w 44"/>
                  <a:gd name="T5" fmla="*/ 50 h 60"/>
                  <a:gd name="T6" fmla="*/ 39 w 44"/>
                  <a:gd name="T7" fmla="*/ 42 h 60"/>
                  <a:gd name="T8" fmla="*/ 36 w 44"/>
                  <a:gd name="T9" fmla="*/ 34 h 60"/>
                  <a:gd name="T10" fmla="*/ 31 w 44"/>
                  <a:gd name="T11" fmla="*/ 26 h 60"/>
                  <a:gd name="T12" fmla="*/ 23 w 44"/>
                  <a:gd name="T13" fmla="*/ 18 h 60"/>
                  <a:gd name="T14" fmla="*/ 18 w 44"/>
                  <a:gd name="T15" fmla="*/ 13 h 60"/>
                  <a:gd name="T16" fmla="*/ 10 w 44"/>
                  <a:gd name="T17" fmla="*/ 5 h 60"/>
                  <a:gd name="T18" fmla="*/ 2 w 44"/>
                  <a:gd name="T19" fmla="*/ 0 h 60"/>
                  <a:gd name="T20" fmla="*/ 0 w 44"/>
                  <a:gd name="T21" fmla="*/ 5 h 60"/>
                  <a:gd name="T22" fmla="*/ 8 w 44"/>
                  <a:gd name="T23" fmla="*/ 11 h 60"/>
                  <a:gd name="T24" fmla="*/ 15 w 44"/>
                  <a:gd name="T25" fmla="*/ 16 h 60"/>
                  <a:gd name="T26" fmla="*/ 21 w 44"/>
                  <a:gd name="T27" fmla="*/ 21 h 60"/>
                  <a:gd name="T28" fmla="*/ 29 w 44"/>
                  <a:gd name="T29" fmla="*/ 29 h 60"/>
                  <a:gd name="T30" fmla="*/ 34 w 44"/>
                  <a:gd name="T31" fmla="*/ 37 h 60"/>
                  <a:gd name="T32" fmla="*/ 36 w 44"/>
                  <a:gd name="T33" fmla="*/ 45 h 60"/>
                  <a:gd name="T34" fmla="*/ 39 w 44"/>
                  <a:gd name="T35" fmla="*/ 52 h 60"/>
                  <a:gd name="T36" fmla="*/ 42 w 44"/>
                  <a:gd name="T37" fmla="*/ 60 h 60"/>
                  <a:gd name="T38" fmla="*/ 42 w 44"/>
                  <a:gd name="T39" fmla="*/ 60 h 60"/>
                  <a:gd name="T40" fmla="*/ 44 w 44"/>
                  <a:gd name="T41" fmla="*/ 60 h 6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4"/>
                  <a:gd name="T64" fmla="*/ 0 h 60"/>
                  <a:gd name="T65" fmla="*/ 44 w 44"/>
                  <a:gd name="T66" fmla="*/ 60 h 6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4" h="60">
                    <a:moveTo>
                      <a:pt x="44" y="60"/>
                    </a:moveTo>
                    <a:lnTo>
                      <a:pt x="44" y="60"/>
                    </a:lnTo>
                    <a:lnTo>
                      <a:pt x="44" y="50"/>
                    </a:lnTo>
                    <a:lnTo>
                      <a:pt x="39" y="42"/>
                    </a:lnTo>
                    <a:lnTo>
                      <a:pt x="36" y="34"/>
                    </a:lnTo>
                    <a:lnTo>
                      <a:pt x="31" y="26"/>
                    </a:lnTo>
                    <a:lnTo>
                      <a:pt x="23" y="18"/>
                    </a:lnTo>
                    <a:lnTo>
                      <a:pt x="18" y="13"/>
                    </a:lnTo>
                    <a:lnTo>
                      <a:pt x="10" y="5"/>
                    </a:lnTo>
                    <a:lnTo>
                      <a:pt x="2" y="0"/>
                    </a:lnTo>
                    <a:lnTo>
                      <a:pt x="0" y="5"/>
                    </a:lnTo>
                    <a:lnTo>
                      <a:pt x="8" y="11"/>
                    </a:lnTo>
                    <a:lnTo>
                      <a:pt x="15" y="16"/>
                    </a:lnTo>
                    <a:lnTo>
                      <a:pt x="21" y="21"/>
                    </a:lnTo>
                    <a:lnTo>
                      <a:pt x="29" y="29"/>
                    </a:lnTo>
                    <a:lnTo>
                      <a:pt x="34" y="37"/>
                    </a:lnTo>
                    <a:lnTo>
                      <a:pt x="36" y="45"/>
                    </a:lnTo>
                    <a:lnTo>
                      <a:pt x="39" y="52"/>
                    </a:lnTo>
                    <a:lnTo>
                      <a:pt x="42" y="60"/>
                    </a:lnTo>
                    <a:lnTo>
                      <a:pt x="44" y="6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41" name="Freeform 4812"/>
              <p:cNvSpPr>
                <a:spLocks/>
              </p:cNvSpPr>
              <p:nvPr/>
            </p:nvSpPr>
            <p:spPr bwMode="auto">
              <a:xfrm>
                <a:off x="4057" y="3486"/>
                <a:ext cx="29" cy="37"/>
              </a:xfrm>
              <a:custGeom>
                <a:avLst/>
                <a:gdLst>
                  <a:gd name="T0" fmla="*/ 3 w 29"/>
                  <a:gd name="T1" fmla="*/ 37 h 37"/>
                  <a:gd name="T2" fmla="*/ 3 w 29"/>
                  <a:gd name="T3" fmla="*/ 37 h 37"/>
                  <a:gd name="T4" fmla="*/ 8 w 29"/>
                  <a:gd name="T5" fmla="*/ 34 h 37"/>
                  <a:gd name="T6" fmla="*/ 14 w 29"/>
                  <a:gd name="T7" fmla="*/ 29 h 37"/>
                  <a:gd name="T8" fmla="*/ 19 w 29"/>
                  <a:gd name="T9" fmla="*/ 26 h 37"/>
                  <a:gd name="T10" fmla="*/ 21 w 29"/>
                  <a:gd name="T11" fmla="*/ 21 h 37"/>
                  <a:gd name="T12" fmla="*/ 27 w 29"/>
                  <a:gd name="T13" fmla="*/ 16 h 37"/>
                  <a:gd name="T14" fmla="*/ 29 w 29"/>
                  <a:gd name="T15" fmla="*/ 11 h 37"/>
                  <a:gd name="T16" fmla="*/ 29 w 29"/>
                  <a:gd name="T17" fmla="*/ 6 h 37"/>
                  <a:gd name="T18" fmla="*/ 29 w 29"/>
                  <a:gd name="T19" fmla="*/ 0 h 37"/>
                  <a:gd name="T20" fmla="*/ 27 w 29"/>
                  <a:gd name="T21" fmla="*/ 0 h 37"/>
                  <a:gd name="T22" fmla="*/ 27 w 29"/>
                  <a:gd name="T23" fmla="*/ 6 h 37"/>
                  <a:gd name="T24" fmla="*/ 27 w 29"/>
                  <a:gd name="T25" fmla="*/ 11 h 37"/>
                  <a:gd name="T26" fmla="*/ 24 w 29"/>
                  <a:gd name="T27" fmla="*/ 13 h 37"/>
                  <a:gd name="T28" fmla="*/ 19 w 29"/>
                  <a:gd name="T29" fmla="*/ 19 h 37"/>
                  <a:gd name="T30" fmla="*/ 16 w 29"/>
                  <a:gd name="T31" fmla="*/ 24 h 37"/>
                  <a:gd name="T32" fmla="*/ 11 w 29"/>
                  <a:gd name="T33" fmla="*/ 26 h 37"/>
                  <a:gd name="T34" fmla="*/ 6 w 29"/>
                  <a:gd name="T35" fmla="*/ 32 h 37"/>
                  <a:gd name="T36" fmla="*/ 0 w 29"/>
                  <a:gd name="T37" fmla="*/ 34 h 37"/>
                  <a:gd name="T38" fmla="*/ 0 w 29"/>
                  <a:gd name="T39" fmla="*/ 34 h 37"/>
                  <a:gd name="T40" fmla="*/ 3 w 29"/>
                  <a:gd name="T41" fmla="*/ 37 h 3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37"/>
                  <a:gd name="T65" fmla="*/ 29 w 29"/>
                  <a:gd name="T66" fmla="*/ 37 h 3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37">
                    <a:moveTo>
                      <a:pt x="3" y="37"/>
                    </a:moveTo>
                    <a:lnTo>
                      <a:pt x="3" y="37"/>
                    </a:lnTo>
                    <a:lnTo>
                      <a:pt x="8" y="34"/>
                    </a:lnTo>
                    <a:lnTo>
                      <a:pt x="14" y="29"/>
                    </a:lnTo>
                    <a:lnTo>
                      <a:pt x="19" y="26"/>
                    </a:lnTo>
                    <a:lnTo>
                      <a:pt x="21" y="21"/>
                    </a:lnTo>
                    <a:lnTo>
                      <a:pt x="27" y="16"/>
                    </a:lnTo>
                    <a:lnTo>
                      <a:pt x="29" y="11"/>
                    </a:lnTo>
                    <a:lnTo>
                      <a:pt x="29" y="6"/>
                    </a:lnTo>
                    <a:lnTo>
                      <a:pt x="29" y="0"/>
                    </a:lnTo>
                    <a:lnTo>
                      <a:pt x="27" y="0"/>
                    </a:lnTo>
                    <a:lnTo>
                      <a:pt x="27" y="6"/>
                    </a:lnTo>
                    <a:lnTo>
                      <a:pt x="27" y="11"/>
                    </a:lnTo>
                    <a:lnTo>
                      <a:pt x="24" y="13"/>
                    </a:lnTo>
                    <a:lnTo>
                      <a:pt x="19" y="19"/>
                    </a:lnTo>
                    <a:lnTo>
                      <a:pt x="16" y="24"/>
                    </a:lnTo>
                    <a:lnTo>
                      <a:pt x="11" y="26"/>
                    </a:lnTo>
                    <a:lnTo>
                      <a:pt x="6" y="32"/>
                    </a:lnTo>
                    <a:lnTo>
                      <a:pt x="0" y="34"/>
                    </a:lnTo>
                    <a:lnTo>
                      <a:pt x="3" y="37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42" name="Freeform 4813"/>
              <p:cNvSpPr>
                <a:spLocks/>
              </p:cNvSpPr>
              <p:nvPr/>
            </p:nvSpPr>
            <p:spPr bwMode="auto">
              <a:xfrm>
                <a:off x="4021" y="3518"/>
                <a:ext cx="39" cy="8"/>
              </a:xfrm>
              <a:custGeom>
                <a:avLst/>
                <a:gdLst>
                  <a:gd name="T0" fmla="*/ 0 w 39"/>
                  <a:gd name="T1" fmla="*/ 2 h 8"/>
                  <a:gd name="T2" fmla="*/ 0 w 39"/>
                  <a:gd name="T3" fmla="*/ 2 h 8"/>
                  <a:gd name="T4" fmla="*/ 5 w 39"/>
                  <a:gd name="T5" fmla="*/ 5 h 8"/>
                  <a:gd name="T6" fmla="*/ 10 w 39"/>
                  <a:gd name="T7" fmla="*/ 8 h 8"/>
                  <a:gd name="T8" fmla="*/ 16 w 39"/>
                  <a:gd name="T9" fmla="*/ 8 h 8"/>
                  <a:gd name="T10" fmla="*/ 18 w 39"/>
                  <a:gd name="T11" fmla="*/ 8 h 8"/>
                  <a:gd name="T12" fmla="*/ 23 w 39"/>
                  <a:gd name="T13" fmla="*/ 8 h 8"/>
                  <a:gd name="T14" fmla="*/ 29 w 39"/>
                  <a:gd name="T15" fmla="*/ 8 h 8"/>
                  <a:gd name="T16" fmla="*/ 34 w 39"/>
                  <a:gd name="T17" fmla="*/ 8 h 8"/>
                  <a:gd name="T18" fmla="*/ 39 w 39"/>
                  <a:gd name="T19" fmla="*/ 5 h 8"/>
                  <a:gd name="T20" fmla="*/ 36 w 39"/>
                  <a:gd name="T21" fmla="*/ 2 h 8"/>
                  <a:gd name="T22" fmla="*/ 34 w 39"/>
                  <a:gd name="T23" fmla="*/ 2 h 8"/>
                  <a:gd name="T24" fmla="*/ 29 w 39"/>
                  <a:gd name="T25" fmla="*/ 5 h 8"/>
                  <a:gd name="T26" fmla="*/ 23 w 39"/>
                  <a:gd name="T27" fmla="*/ 5 h 8"/>
                  <a:gd name="T28" fmla="*/ 18 w 39"/>
                  <a:gd name="T29" fmla="*/ 5 h 8"/>
                  <a:gd name="T30" fmla="*/ 16 w 39"/>
                  <a:gd name="T31" fmla="*/ 5 h 8"/>
                  <a:gd name="T32" fmla="*/ 10 w 39"/>
                  <a:gd name="T33" fmla="*/ 2 h 8"/>
                  <a:gd name="T34" fmla="*/ 8 w 39"/>
                  <a:gd name="T35" fmla="*/ 2 h 8"/>
                  <a:gd name="T36" fmla="*/ 2 w 39"/>
                  <a:gd name="T37" fmla="*/ 0 h 8"/>
                  <a:gd name="T38" fmla="*/ 2 w 39"/>
                  <a:gd name="T39" fmla="*/ 0 h 8"/>
                  <a:gd name="T40" fmla="*/ 0 w 39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9"/>
                  <a:gd name="T64" fmla="*/ 0 h 8"/>
                  <a:gd name="T65" fmla="*/ 39 w 39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9" h="8">
                    <a:moveTo>
                      <a:pt x="0" y="2"/>
                    </a:moveTo>
                    <a:lnTo>
                      <a:pt x="0" y="2"/>
                    </a:lnTo>
                    <a:lnTo>
                      <a:pt x="5" y="5"/>
                    </a:lnTo>
                    <a:lnTo>
                      <a:pt x="10" y="8"/>
                    </a:lnTo>
                    <a:lnTo>
                      <a:pt x="16" y="8"/>
                    </a:lnTo>
                    <a:lnTo>
                      <a:pt x="18" y="8"/>
                    </a:lnTo>
                    <a:lnTo>
                      <a:pt x="23" y="8"/>
                    </a:lnTo>
                    <a:lnTo>
                      <a:pt x="29" y="8"/>
                    </a:lnTo>
                    <a:lnTo>
                      <a:pt x="34" y="8"/>
                    </a:lnTo>
                    <a:lnTo>
                      <a:pt x="39" y="5"/>
                    </a:lnTo>
                    <a:lnTo>
                      <a:pt x="36" y="2"/>
                    </a:lnTo>
                    <a:lnTo>
                      <a:pt x="34" y="2"/>
                    </a:lnTo>
                    <a:lnTo>
                      <a:pt x="29" y="5"/>
                    </a:lnTo>
                    <a:lnTo>
                      <a:pt x="23" y="5"/>
                    </a:lnTo>
                    <a:lnTo>
                      <a:pt x="18" y="5"/>
                    </a:lnTo>
                    <a:lnTo>
                      <a:pt x="16" y="5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43" name="Freeform 4814"/>
              <p:cNvSpPr>
                <a:spLocks/>
              </p:cNvSpPr>
              <p:nvPr/>
            </p:nvSpPr>
            <p:spPr bwMode="auto">
              <a:xfrm>
                <a:off x="4018" y="3497"/>
                <a:ext cx="8" cy="23"/>
              </a:xfrm>
              <a:custGeom>
                <a:avLst/>
                <a:gdLst>
                  <a:gd name="T0" fmla="*/ 3 w 8"/>
                  <a:gd name="T1" fmla="*/ 0 h 23"/>
                  <a:gd name="T2" fmla="*/ 3 w 8"/>
                  <a:gd name="T3" fmla="*/ 0 h 23"/>
                  <a:gd name="T4" fmla="*/ 3 w 8"/>
                  <a:gd name="T5" fmla="*/ 2 h 23"/>
                  <a:gd name="T6" fmla="*/ 3 w 8"/>
                  <a:gd name="T7" fmla="*/ 5 h 23"/>
                  <a:gd name="T8" fmla="*/ 3 w 8"/>
                  <a:gd name="T9" fmla="*/ 8 h 23"/>
                  <a:gd name="T10" fmla="*/ 3 w 8"/>
                  <a:gd name="T11" fmla="*/ 10 h 23"/>
                  <a:gd name="T12" fmla="*/ 0 w 8"/>
                  <a:gd name="T13" fmla="*/ 15 h 23"/>
                  <a:gd name="T14" fmla="*/ 0 w 8"/>
                  <a:gd name="T15" fmla="*/ 18 h 23"/>
                  <a:gd name="T16" fmla="*/ 0 w 8"/>
                  <a:gd name="T17" fmla="*/ 21 h 23"/>
                  <a:gd name="T18" fmla="*/ 3 w 8"/>
                  <a:gd name="T19" fmla="*/ 23 h 23"/>
                  <a:gd name="T20" fmla="*/ 5 w 8"/>
                  <a:gd name="T21" fmla="*/ 21 h 23"/>
                  <a:gd name="T22" fmla="*/ 5 w 8"/>
                  <a:gd name="T23" fmla="*/ 18 h 23"/>
                  <a:gd name="T24" fmla="*/ 5 w 8"/>
                  <a:gd name="T25" fmla="*/ 18 h 23"/>
                  <a:gd name="T26" fmla="*/ 5 w 8"/>
                  <a:gd name="T27" fmla="*/ 15 h 23"/>
                  <a:gd name="T28" fmla="*/ 5 w 8"/>
                  <a:gd name="T29" fmla="*/ 13 h 23"/>
                  <a:gd name="T30" fmla="*/ 5 w 8"/>
                  <a:gd name="T31" fmla="*/ 8 h 23"/>
                  <a:gd name="T32" fmla="*/ 5 w 8"/>
                  <a:gd name="T33" fmla="*/ 5 h 23"/>
                  <a:gd name="T34" fmla="*/ 8 w 8"/>
                  <a:gd name="T35" fmla="*/ 2 h 23"/>
                  <a:gd name="T36" fmla="*/ 5 w 8"/>
                  <a:gd name="T37" fmla="*/ 0 h 23"/>
                  <a:gd name="T38" fmla="*/ 5 w 8"/>
                  <a:gd name="T39" fmla="*/ 0 h 23"/>
                  <a:gd name="T40" fmla="*/ 3 w 8"/>
                  <a:gd name="T41" fmla="*/ 0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23"/>
                  <a:gd name="T65" fmla="*/ 8 w 8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23">
                    <a:moveTo>
                      <a:pt x="3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3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5" y="15"/>
                    </a:lnTo>
                    <a:lnTo>
                      <a:pt x="5" y="13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44" name="Freeform 4815"/>
              <p:cNvSpPr>
                <a:spLocks/>
              </p:cNvSpPr>
              <p:nvPr/>
            </p:nvSpPr>
            <p:spPr bwMode="auto">
              <a:xfrm>
                <a:off x="4008" y="3476"/>
                <a:ext cx="15" cy="21"/>
              </a:xfrm>
              <a:custGeom>
                <a:avLst/>
                <a:gdLst>
                  <a:gd name="T0" fmla="*/ 0 w 15"/>
                  <a:gd name="T1" fmla="*/ 2 h 21"/>
                  <a:gd name="T2" fmla="*/ 0 w 15"/>
                  <a:gd name="T3" fmla="*/ 2 h 21"/>
                  <a:gd name="T4" fmla="*/ 2 w 15"/>
                  <a:gd name="T5" fmla="*/ 5 h 21"/>
                  <a:gd name="T6" fmla="*/ 5 w 15"/>
                  <a:gd name="T7" fmla="*/ 5 h 21"/>
                  <a:gd name="T8" fmla="*/ 5 w 15"/>
                  <a:gd name="T9" fmla="*/ 8 h 21"/>
                  <a:gd name="T10" fmla="*/ 8 w 15"/>
                  <a:gd name="T11" fmla="*/ 10 h 21"/>
                  <a:gd name="T12" fmla="*/ 10 w 15"/>
                  <a:gd name="T13" fmla="*/ 13 h 21"/>
                  <a:gd name="T14" fmla="*/ 10 w 15"/>
                  <a:gd name="T15" fmla="*/ 16 h 21"/>
                  <a:gd name="T16" fmla="*/ 13 w 15"/>
                  <a:gd name="T17" fmla="*/ 18 h 21"/>
                  <a:gd name="T18" fmla="*/ 13 w 15"/>
                  <a:gd name="T19" fmla="*/ 21 h 21"/>
                  <a:gd name="T20" fmla="*/ 15 w 15"/>
                  <a:gd name="T21" fmla="*/ 21 h 21"/>
                  <a:gd name="T22" fmla="*/ 15 w 15"/>
                  <a:gd name="T23" fmla="*/ 16 h 21"/>
                  <a:gd name="T24" fmla="*/ 13 w 15"/>
                  <a:gd name="T25" fmla="*/ 13 h 21"/>
                  <a:gd name="T26" fmla="*/ 13 w 15"/>
                  <a:gd name="T27" fmla="*/ 10 h 21"/>
                  <a:gd name="T28" fmla="*/ 10 w 15"/>
                  <a:gd name="T29" fmla="*/ 8 h 21"/>
                  <a:gd name="T30" fmla="*/ 8 w 15"/>
                  <a:gd name="T31" fmla="*/ 5 h 21"/>
                  <a:gd name="T32" fmla="*/ 5 w 15"/>
                  <a:gd name="T33" fmla="*/ 2 h 21"/>
                  <a:gd name="T34" fmla="*/ 2 w 15"/>
                  <a:gd name="T35" fmla="*/ 0 h 21"/>
                  <a:gd name="T36" fmla="*/ 0 w 15"/>
                  <a:gd name="T37" fmla="*/ 0 h 21"/>
                  <a:gd name="T38" fmla="*/ 0 w 15"/>
                  <a:gd name="T39" fmla="*/ 0 h 21"/>
                  <a:gd name="T40" fmla="*/ 0 w 15"/>
                  <a:gd name="T41" fmla="*/ 2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21"/>
                  <a:gd name="T65" fmla="*/ 15 w 15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21">
                    <a:moveTo>
                      <a:pt x="0" y="2"/>
                    </a:moveTo>
                    <a:lnTo>
                      <a:pt x="0" y="2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5" y="8"/>
                    </a:lnTo>
                    <a:lnTo>
                      <a:pt x="8" y="10"/>
                    </a:lnTo>
                    <a:lnTo>
                      <a:pt x="10" y="13"/>
                    </a:lnTo>
                    <a:lnTo>
                      <a:pt x="10" y="16"/>
                    </a:lnTo>
                    <a:lnTo>
                      <a:pt x="13" y="18"/>
                    </a:lnTo>
                    <a:lnTo>
                      <a:pt x="13" y="21"/>
                    </a:lnTo>
                    <a:lnTo>
                      <a:pt x="15" y="21"/>
                    </a:lnTo>
                    <a:lnTo>
                      <a:pt x="15" y="16"/>
                    </a:lnTo>
                    <a:lnTo>
                      <a:pt x="13" y="13"/>
                    </a:lnTo>
                    <a:lnTo>
                      <a:pt x="13" y="10"/>
                    </a:lnTo>
                    <a:lnTo>
                      <a:pt x="10" y="8"/>
                    </a:lnTo>
                    <a:lnTo>
                      <a:pt x="8" y="5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45" name="Freeform 4816"/>
              <p:cNvSpPr>
                <a:spLocks/>
              </p:cNvSpPr>
              <p:nvPr/>
            </p:nvSpPr>
            <p:spPr bwMode="auto">
              <a:xfrm>
                <a:off x="3969" y="3471"/>
                <a:ext cx="39" cy="7"/>
              </a:xfrm>
              <a:custGeom>
                <a:avLst/>
                <a:gdLst>
                  <a:gd name="T0" fmla="*/ 2 w 39"/>
                  <a:gd name="T1" fmla="*/ 5 h 7"/>
                  <a:gd name="T2" fmla="*/ 2 w 39"/>
                  <a:gd name="T3" fmla="*/ 5 h 7"/>
                  <a:gd name="T4" fmla="*/ 7 w 39"/>
                  <a:gd name="T5" fmla="*/ 5 h 7"/>
                  <a:gd name="T6" fmla="*/ 10 w 39"/>
                  <a:gd name="T7" fmla="*/ 5 h 7"/>
                  <a:gd name="T8" fmla="*/ 15 w 39"/>
                  <a:gd name="T9" fmla="*/ 5 h 7"/>
                  <a:gd name="T10" fmla="*/ 20 w 39"/>
                  <a:gd name="T11" fmla="*/ 5 h 7"/>
                  <a:gd name="T12" fmla="*/ 26 w 39"/>
                  <a:gd name="T13" fmla="*/ 5 h 7"/>
                  <a:gd name="T14" fmla="*/ 28 w 39"/>
                  <a:gd name="T15" fmla="*/ 5 h 7"/>
                  <a:gd name="T16" fmla="*/ 34 w 39"/>
                  <a:gd name="T17" fmla="*/ 7 h 7"/>
                  <a:gd name="T18" fmla="*/ 39 w 39"/>
                  <a:gd name="T19" fmla="*/ 7 h 7"/>
                  <a:gd name="T20" fmla="*/ 39 w 39"/>
                  <a:gd name="T21" fmla="*/ 5 h 7"/>
                  <a:gd name="T22" fmla="*/ 36 w 39"/>
                  <a:gd name="T23" fmla="*/ 2 h 7"/>
                  <a:gd name="T24" fmla="*/ 31 w 39"/>
                  <a:gd name="T25" fmla="*/ 2 h 7"/>
                  <a:gd name="T26" fmla="*/ 26 w 39"/>
                  <a:gd name="T27" fmla="*/ 0 h 7"/>
                  <a:gd name="T28" fmla="*/ 20 w 39"/>
                  <a:gd name="T29" fmla="*/ 0 h 7"/>
                  <a:gd name="T30" fmla="*/ 15 w 39"/>
                  <a:gd name="T31" fmla="*/ 0 h 7"/>
                  <a:gd name="T32" fmla="*/ 10 w 39"/>
                  <a:gd name="T33" fmla="*/ 0 h 7"/>
                  <a:gd name="T34" fmla="*/ 5 w 39"/>
                  <a:gd name="T35" fmla="*/ 2 h 7"/>
                  <a:gd name="T36" fmla="*/ 0 w 39"/>
                  <a:gd name="T37" fmla="*/ 2 h 7"/>
                  <a:gd name="T38" fmla="*/ 0 w 39"/>
                  <a:gd name="T39" fmla="*/ 2 h 7"/>
                  <a:gd name="T40" fmla="*/ 2 w 39"/>
                  <a:gd name="T41" fmla="*/ 5 h 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9"/>
                  <a:gd name="T64" fmla="*/ 0 h 7"/>
                  <a:gd name="T65" fmla="*/ 39 w 39"/>
                  <a:gd name="T66" fmla="*/ 7 h 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9" h="7">
                    <a:moveTo>
                      <a:pt x="2" y="5"/>
                    </a:moveTo>
                    <a:lnTo>
                      <a:pt x="2" y="5"/>
                    </a:lnTo>
                    <a:lnTo>
                      <a:pt x="7" y="5"/>
                    </a:lnTo>
                    <a:lnTo>
                      <a:pt x="10" y="5"/>
                    </a:lnTo>
                    <a:lnTo>
                      <a:pt x="15" y="5"/>
                    </a:lnTo>
                    <a:lnTo>
                      <a:pt x="20" y="5"/>
                    </a:lnTo>
                    <a:lnTo>
                      <a:pt x="26" y="5"/>
                    </a:lnTo>
                    <a:lnTo>
                      <a:pt x="28" y="5"/>
                    </a:lnTo>
                    <a:lnTo>
                      <a:pt x="34" y="7"/>
                    </a:lnTo>
                    <a:lnTo>
                      <a:pt x="39" y="7"/>
                    </a:lnTo>
                    <a:lnTo>
                      <a:pt x="39" y="5"/>
                    </a:lnTo>
                    <a:lnTo>
                      <a:pt x="36" y="2"/>
                    </a:lnTo>
                    <a:lnTo>
                      <a:pt x="31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5" y="0"/>
                    </a:lnTo>
                    <a:lnTo>
                      <a:pt x="10" y="0"/>
                    </a:lnTo>
                    <a:lnTo>
                      <a:pt x="5" y="2"/>
                    </a:lnTo>
                    <a:lnTo>
                      <a:pt x="0" y="2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46" name="Freeform 4817"/>
              <p:cNvSpPr>
                <a:spLocks/>
              </p:cNvSpPr>
              <p:nvPr/>
            </p:nvSpPr>
            <p:spPr bwMode="auto">
              <a:xfrm>
                <a:off x="3935" y="3473"/>
                <a:ext cx="36" cy="29"/>
              </a:xfrm>
              <a:custGeom>
                <a:avLst/>
                <a:gdLst>
                  <a:gd name="T0" fmla="*/ 2 w 36"/>
                  <a:gd name="T1" fmla="*/ 29 h 29"/>
                  <a:gd name="T2" fmla="*/ 7 w 36"/>
                  <a:gd name="T3" fmla="*/ 26 h 29"/>
                  <a:gd name="T4" fmla="*/ 10 w 36"/>
                  <a:gd name="T5" fmla="*/ 21 h 29"/>
                  <a:gd name="T6" fmla="*/ 15 w 36"/>
                  <a:gd name="T7" fmla="*/ 19 h 29"/>
                  <a:gd name="T8" fmla="*/ 18 w 36"/>
                  <a:gd name="T9" fmla="*/ 13 h 29"/>
                  <a:gd name="T10" fmla="*/ 23 w 36"/>
                  <a:gd name="T11" fmla="*/ 11 h 29"/>
                  <a:gd name="T12" fmla="*/ 26 w 36"/>
                  <a:gd name="T13" fmla="*/ 8 h 29"/>
                  <a:gd name="T14" fmla="*/ 31 w 36"/>
                  <a:gd name="T15" fmla="*/ 5 h 29"/>
                  <a:gd name="T16" fmla="*/ 36 w 36"/>
                  <a:gd name="T17" fmla="*/ 3 h 29"/>
                  <a:gd name="T18" fmla="*/ 34 w 36"/>
                  <a:gd name="T19" fmla="*/ 0 h 29"/>
                  <a:gd name="T20" fmla="*/ 31 w 36"/>
                  <a:gd name="T21" fmla="*/ 3 h 29"/>
                  <a:gd name="T22" fmla="*/ 26 w 36"/>
                  <a:gd name="T23" fmla="*/ 5 h 29"/>
                  <a:gd name="T24" fmla="*/ 20 w 36"/>
                  <a:gd name="T25" fmla="*/ 8 h 29"/>
                  <a:gd name="T26" fmla="*/ 15 w 36"/>
                  <a:gd name="T27" fmla="*/ 11 h 29"/>
                  <a:gd name="T28" fmla="*/ 13 w 36"/>
                  <a:gd name="T29" fmla="*/ 16 h 29"/>
                  <a:gd name="T30" fmla="*/ 7 w 36"/>
                  <a:gd name="T31" fmla="*/ 19 h 29"/>
                  <a:gd name="T32" fmla="*/ 5 w 36"/>
                  <a:gd name="T33" fmla="*/ 24 h 29"/>
                  <a:gd name="T34" fmla="*/ 0 w 36"/>
                  <a:gd name="T35" fmla="*/ 26 h 29"/>
                  <a:gd name="T36" fmla="*/ 2 w 36"/>
                  <a:gd name="T37" fmla="*/ 29 h 2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6"/>
                  <a:gd name="T58" fmla="*/ 0 h 29"/>
                  <a:gd name="T59" fmla="*/ 36 w 36"/>
                  <a:gd name="T60" fmla="*/ 29 h 2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6" h="29">
                    <a:moveTo>
                      <a:pt x="2" y="29"/>
                    </a:moveTo>
                    <a:lnTo>
                      <a:pt x="7" y="26"/>
                    </a:lnTo>
                    <a:lnTo>
                      <a:pt x="10" y="21"/>
                    </a:lnTo>
                    <a:lnTo>
                      <a:pt x="15" y="19"/>
                    </a:lnTo>
                    <a:lnTo>
                      <a:pt x="18" y="13"/>
                    </a:lnTo>
                    <a:lnTo>
                      <a:pt x="23" y="11"/>
                    </a:lnTo>
                    <a:lnTo>
                      <a:pt x="26" y="8"/>
                    </a:lnTo>
                    <a:lnTo>
                      <a:pt x="31" y="5"/>
                    </a:lnTo>
                    <a:lnTo>
                      <a:pt x="36" y="3"/>
                    </a:lnTo>
                    <a:lnTo>
                      <a:pt x="34" y="0"/>
                    </a:lnTo>
                    <a:lnTo>
                      <a:pt x="31" y="3"/>
                    </a:lnTo>
                    <a:lnTo>
                      <a:pt x="26" y="5"/>
                    </a:lnTo>
                    <a:lnTo>
                      <a:pt x="20" y="8"/>
                    </a:lnTo>
                    <a:lnTo>
                      <a:pt x="15" y="11"/>
                    </a:lnTo>
                    <a:lnTo>
                      <a:pt x="13" y="16"/>
                    </a:lnTo>
                    <a:lnTo>
                      <a:pt x="7" y="19"/>
                    </a:lnTo>
                    <a:lnTo>
                      <a:pt x="5" y="24"/>
                    </a:lnTo>
                    <a:lnTo>
                      <a:pt x="0" y="26"/>
                    </a:lnTo>
                    <a:lnTo>
                      <a:pt x="2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47" name="Freeform 4818"/>
              <p:cNvSpPr>
                <a:spLocks/>
              </p:cNvSpPr>
              <p:nvPr/>
            </p:nvSpPr>
            <p:spPr bwMode="auto">
              <a:xfrm>
                <a:off x="3532" y="3418"/>
                <a:ext cx="337" cy="92"/>
              </a:xfrm>
              <a:custGeom>
                <a:avLst/>
                <a:gdLst>
                  <a:gd name="T0" fmla="*/ 0 w 337"/>
                  <a:gd name="T1" fmla="*/ 16 h 92"/>
                  <a:gd name="T2" fmla="*/ 0 w 337"/>
                  <a:gd name="T3" fmla="*/ 42 h 92"/>
                  <a:gd name="T4" fmla="*/ 2 w 337"/>
                  <a:gd name="T5" fmla="*/ 66 h 92"/>
                  <a:gd name="T6" fmla="*/ 5 w 337"/>
                  <a:gd name="T7" fmla="*/ 76 h 92"/>
                  <a:gd name="T8" fmla="*/ 10 w 337"/>
                  <a:gd name="T9" fmla="*/ 84 h 92"/>
                  <a:gd name="T10" fmla="*/ 49 w 337"/>
                  <a:gd name="T11" fmla="*/ 87 h 92"/>
                  <a:gd name="T12" fmla="*/ 89 w 337"/>
                  <a:gd name="T13" fmla="*/ 87 h 92"/>
                  <a:gd name="T14" fmla="*/ 125 w 337"/>
                  <a:gd name="T15" fmla="*/ 87 h 92"/>
                  <a:gd name="T16" fmla="*/ 165 w 337"/>
                  <a:gd name="T17" fmla="*/ 87 h 92"/>
                  <a:gd name="T18" fmla="*/ 209 w 337"/>
                  <a:gd name="T19" fmla="*/ 89 h 92"/>
                  <a:gd name="T20" fmla="*/ 251 w 337"/>
                  <a:gd name="T21" fmla="*/ 89 h 92"/>
                  <a:gd name="T22" fmla="*/ 269 w 337"/>
                  <a:gd name="T23" fmla="*/ 92 h 92"/>
                  <a:gd name="T24" fmla="*/ 287 w 337"/>
                  <a:gd name="T25" fmla="*/ 92 h 92"/>
                  <a:gd name="T26" fmla="*/ 303 w 337"/>
                  <a:gd name="T27" fmla="*/ 89 h 92"/>
                  <a:gd name="T28" fmla="*/ 319 w 337"/>
                  <a:gd name="T29" fmla="*/ 81 h 92"/>
                  <a:gd name="T30" fmla="*/ 329 w 337"/>
                  <a:gd name="T31" fmla="*/ 66 h 92"/>
                  <a:gd name="T32" fmla="*/ 335 w 337"/>
                  <a:gd name="T33" fmla="*/ 45 h 92"/>
                  <a:gd name="T34" fmla="*/ 337 w 337"/>
                  <a:gd name="T35" fmla="*/ 26 h 92"/>
                  <a:gd name="T36" fmla="*/ 337 w 337"/>
                  <a:gd name="T37" fmla="*/ 19 h 92"/>
                  <a:gd name="T38" fmla="*/ 335 w 337"/>
                  <a:gd name="T39" fmla="*/ 13 h 92"/>
                  <a:gd name="T40" fmla="*/ 332 w 337"/>
                  <a:gd name="T41" fmla="*/ 8 h 92"/>
                  <a:gd name="T42" fmla="*/ 324 w 337"/>
                  <a:gd name="T43" fmla="*/ 5 h 92"/>
                  <a:gd name="T44" fmla="*/ 308 w 337"/>
                  <a:gd name="T45" fmla="*/ 3 h 92"/>
                  <a:gd name="T46" fmla="*/ 293 w 337"/>
                  <a:gd name="T47" fmla="*/ 0 h 92"/>
                  <a:gd name="T48" fmla="*/ 285 w 337"/>
                  <a:gd name="T49" fmla="*/ 0 h 92"/>
                  <a:gd name="T50" fmla="*/ 280 w 337"/>
                  <a:gd name="T51" fmla="*/ 0 h 92"/>
                  <a:gd name="T52" fmla="*/ 274 w 337"/>
                  <a:gd name="T53" fmla="*/ 0 h 92"/>
                  <a:gd name="T54" fmla="*/ 264 w 337"/>
                  <a:gd name="T55" fmla="*/ 0 h 92"/>
                  <a:gd name="T56" fmla="*/ 251 w 337"/>
                  <a:gd name="T57" fmla="*/ 3 h 92"/>
                  <a:gd name="T58" fmla="*/ 233 w 337"/>
                  <a:gd name="T59" fmla="*/ 3 h 92"/>
                  <a:gd name="T60" fmla="*/ 209 w 337"/>
                  <a:gd name="T61" fmla="*/ 3 h 92"/>
                  <a:gd name="T62" fmla="*/ 185 w 337"/>
                  <a:gd name="T63" fmla="*/ 5 h 92"/>
                  <a:gd name="T64" fmla="*/ 136 w 337"/>
                  <a:gd name="T65" fmla="*/ 8 h 92"/>
                  <a:gd name="T66" fmla="*/ 86 w 337"/>
                  <a:gd name="T67" fmla="*/ 11 h 92"/>
                  <a:gd name="T68" fmla="*/ 62 w 337"/>
                  <a:gd name="T69" fmla="*/ 13 h 92"/>
                  <a:gd name="T70" fmla="*/ 42 w 337"/>
                  <a:gd name="T71" fmla="*/ 13 h 92"/>
                  <a:gd name="T72" fmla="*/ 26 w 337"/>
                  <a:gd name="T73" fmla="*/ 13 h 92"/>
                  <a:gd name="T74" fmla="*/ 10 w 337"/>
                  <a:gd name="T75" fmla="*/ 16 h 92"/>
                  <a:gd name="T76" fmla="*/ 2 w 337"/>
                  <a:gd name="T77" fmla="*/ 16 h 92"/>
                  <a:gd name="T78" fmla="*/ 0 w 337"/>
                  <a:gd name="T79" fmla="*/ 16 h 9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337"/>
                  <a:gd name="T121" fmla="*/ 0 h 92"/>
                  <a:gd name="T122" fmla="*/ 337 w 337"/>
                  <a:gd name="T123" fmla="*/ 92 h 92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337" h="92">
                    <a:moveTo>
                      <a:pt x="0" y="16"/>
                    </a:moveTo>
                    <a:lnTo>
                      <a:pt x="0" y="42"/>
                    </a:lnTo>
                    <a:lnTo>
                      <a:pt x="2" y="66"/>
                    </a:lnTo>
                    <a:lnTo>
                      <a:pt x="5" y="76"/>
                    </a:lnTo>
                    <a:lnTo>
                      <a:pt x="10" y="84"/>
                    </a:lnTo>
                    <a:lnTo>
                      <a:pt x="49" y="87"/>
                    </a:lnTo>
                    <a:lnTo>
                      <a:pt x="89" y="87"/>
                    </a:lnTo>
                    <a:lnTo>
                      <a:pt x="125" y="87"/>
                    </a:lnTo>
                    <a:lnTo>
                      <a:pt x="165" y="87"/>
                    </a:lnTo>
                    <a:lnTo>
                      <a:pt x="209" y="89"/>
                    </a:lnTo>
                    <a:lnTo>
                      <a:pt x="251" y="89"/>
                    </a:lnTo>
                    <a:lnTo>
                      <a:pt x="269" y="92"/>
                    </a:lnTo>
                    <a:lnTo>
                      <a:pt x="287" y="92"/>
                    </a:lnTo>
                    <a:lnTo>
                      <a:pt x="303" y="89"/>
                    </a:lnTo>
                    <a:lnTo>
                      <a:pt x="319" y="81"/>
                    </a:lnTo>
                    <a:lnTo>
                      <a:pt x="329" y="66"/>
                    </a:lnTo>
                    <a:lnTo>
                      <a:pt x="335" y="45"/>
                    </a:lnTo>
                    <a:lnTo>
                      <a:pt x="337" y="26"/>
                    </a:lnTo>
                    <a:lnTo>
                      <a:pt x="337" y="19"/>
                    </a:lnTo>
                    <a:lnTo>
                      <a:pt x="335" y="13"/>
                    </a:lnTo>
                    <a:lnTo>
                      <a:pt x="332" y="8"/>
                    </a:lnTo>
                    <a:lnTo>
                      <a:pt x="324" y="5"/>
                    </a:lnTo>
                    <a:lnTo>
                      <a:pt x="308" y="3"/>
                    </a:lnTo>
                    <a:lnTo>
                      <a:pt x="293" y="0"/>
                    </a:lnTo>
                    <a:lnTo>
                      <a:pt x="285" y="0"/>
                    </a:lnTo>
                    <a:lnTo>
                      <a:pt x="280" y="0"/>
                    </a:lnTo>
                    <a:lnTo>
                      <a:pt x="274" y="0"/>
                    </a:lnTo>
                    <a:lnTo>
                      <a:pt x="264" y="0"/>
                    </a:lnTo>
                    <a:lnTo>
                      <a:pt x="251" y="3"/>
                    </a:lnTo>
                    <a:lnTo>
                      <a:pt x="233" y="3"/>
                    </a:lnTo>
                    <a:lnTo>
                      <a:pt x="209" y="3"/>
                    </a:lnTo>
                    <a:lnTo>
                      <a:pt x="185" y="5"/>
                    </a:lnTo>
                    <a:lnTo>
                      <a:pt x="136" y="8"/>
                    </a:lnTo>
                    <a:lnTo>
                      <a:pt x="86" y="11"/>
                    </a:lnTo>
                    <a:lnTo>
                      <a:pt x="62" y="13"/>
                    </a:lnTo>
                    <a:lnTo>
                      <a:pt x="42" y="13"/>
                    </a:lnTo>
                    <a:lnTo>
                      <a:pt x="26" y="13"/>
                    </a:lnTo>
                    <a:lnTo>
                      <a:pt x="10" y="16"/>
                    </a:lnTo>
                    <a:lnTo>
                      <a:pt x="2" y="1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758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48" name="Freeform 4819"/>
              <p:cNvSpPr>
                <a:spLocks/>
              </p:cNvSpPr>
              <p:nvPr/>
            </p:nvSpPr>
            <p:spPr bwMode="auto">
              <a:xfrm>
                <a:off x="3532" y="3434"/>
                <a:ext cx="2" cy="52"/>
              </a:xfrm>
              <a:custGeom>
                <a:avLst/>
                <a:gdLst>
                  <a:gd name="T0" fmla="*/ 2 w 2"/>
                  <a:gd name="T1" fmla="*/ 50 h 52"/>
                  <a:gd name="T2" fmla="*/ 2 w 2"/>
                  <a:gd name="T3" fmla="*/ 50 h 52"/>
                  <a:gd name="T4" fmla="*/ 2 w 2"/>
                  <a:gd name="T5" fmla="*/ 44 h 52"/>
                  <a:gd name="T6" fmla="*/ 2 w 2"/>
                  <a:gd name="T7" fmla="*/ 39 h 52"/>
                  <a:gd name="T8" fmla="*/ 2 w 2"/>
                  <a:gd name="T9" fmla="*/ 31 h 52"/>
                  <a:gd name="T10" fmla="*/ 2 w 2"/>
                  <a:gd name="T11" fmla="*/ 26 h 52"/>
                  <a:gd name="T12" fmla="*/ 2 w 2"/>
                  <a:gd name="T13" fmla="*/ 21 h 52"/>
                  <a:gd name="T14" fmla="*/ 2 w 2"/>
                  <a:gd name="T15" fmla="*/ 13 h 52"/>
                  <a:gd name="T16" fmla="*/ 2 w 2"/>
                  <a:gd name="T17" fmla="*/ 8 h 52"/>
                  <a:gd name="T18" fmla="*/ 2 w 2"/>
                  <a:gd name="T19" fmla="*/ 0 h 52"/>
                  <a:gd name="T20" fmla="*/ 0 w 2"/>
                  <a:gd name="T21" fmla="*/ 0 h 52"/>
                  <a:gd name="T22" fmla="*/ 0 w 2"/>
                  <a:gd name="T23" fmla="*/ 8 h 52"/>
                  <a:gd name="T24" fmla="*/ 0 w 2"/>
                  <a:gd name="T25" fmla="*/ 13 h 52"/>
                  <a:gd name="T26" fmla="*/ 0 w 2"/>
                  <a:gd name="T27" fmla="*/ 21 h 52"/>
                  <a:gd name="T28" fmla="*/ 0 w 2"/>
                  <a:gd name="T29" fmla="*/ 26 h 52"/>
                  <a:gd name="T30" fmla="*/ 0 w 2"/>
                  <a:gd name="T31" fmla="*/ 31 h 52"/>
                  <a:gd name="T32" fmla="*/ 0 w 2"/>
                  <a:gd name="T33" fmla="*/ 39 h 52"/>
                  <a:gd name="T34" fmla="*/ 0 w 2"/>
                  <a:gd name="T35" fmla="*/ 44 h 52"/>
                  <a:gd name="T36" fmla="*/ 0 w 2"/>
                  <a:gd name="T37" fmla="*/ 52 h 52"/>
                  <a:gd name="T38" fmla="*/ 0 w 2"/>
                  <a:gd name="T39" fmla="*/ 52 h 52"/>
                  <a:gd name="T40" fmla="*/ 2 w 2"/>
                  <a:gd name="T41" fmla="*/ 50 h 5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"/>
                  <a:gd name="T64" fmla="*/ 0 h 52"/>
                  <a:gd name="T65" fmla="*/ 2 w 2"/>
                  <a:gd name="T66" fmla="*/ 52 h 5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" h="52">
                    <a:moveTo>
                      <a:pt x="2" y="50"/>
                    </a:moveTo>
                    <a:lnTo>
                      <a:pt x="2" y="50"/>
                    </a:lnTo>
                    <a:lnTo>
                      <a:pt x="2" y="44"/>
                    </a:lnTo>
                    <a:lnTo>
                      <a:pt x="2" y="39"/>
                    </a:lnTo>
                    <a:lnTo>
                      <a:pt x="2" y="31"/>
                    </a:lnTo>
                    <a:lnTo>
                      <a:pt x="2" y="26"/>
                    </a:lnTo>
                    <a:lnTo>
                      <a:pt x="2" y="21"/>
                    </a:lnTo>
                    <a:lnTo>
                      <a:pt x="2" y="13"/>
                    </a:lnTo>
                    <a:lnTo>
                      <a:pt x="2" y="8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8"/>
                    </a:lnTo>
                    <a:lnTo>
                      <a:pt x="0" y="13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0" y="31"/>
                    </a:lnTo>
                    <a:lnTo>
                      <a:pt x="0" y="39"/>
                    </a:lnTo>
                    <a:lnTo>
                      <a:pt x="0" y="44"/>
                    </a:lnTo>
                    <a:lnTo>
                      <a:pt x="0" y="52"/>
                    </a:lnTo>
                    <a:lnTo>
                      <a:pt x="2" y="5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49" name="Freeform 4820"/>
              <p:cNvSpPr>
                <a:spLocks/>
              </p:cNvSpPr>
              <p:nvPr/>
            </p:nvSpPr>
            <p:spPr bwMode="auto">
              <a:xfrm>
                <a:off x="3532" y="3484"/>
                <a:ext cx="10" cy="18"/>
              </a:xfrm>
              <a:custGeom>
                <a:avLst/>
                <a:gdLst>
                  <a:gd name="T0" fmla="*/ 10 w 10"/>
                  <a:gd name="T1" fmla="*/ 15 h 18"/>
                  <a:gd name="T2" fmla="*/ 10 w 10"/>
                  <a:gd name="T3" fmla="*/ 15 h 18"/>
                  <a:gd name="T4" fmla="*/ 10 w 10"/>
                  <a:gd name="T5" fmla="*/ 15 h 18"/>
                  <a:gd name="T6" fmla="*/ 8 w 10"/>
                  <a:gd name="T7" fmla="*/ 13 h 18"/>
                  <a:gd name="T8" fmla="*/ 8 w 10"/>
                  <a:gd name="T9" fmla="*/ 13 h 18"/>
                  <a:gd name="T10" fmla="*/ 5 w 10"/>
                  <a:gd name="T11" fmla="*/ 10 h 18"/>
                  <a:gd name="T12" fmla="*/ 5 w 10"/>
                  <a:gd name="T13" fmla="*/ 8 h 18"/>
                  <a:gd name="T14" fmla="*/ 5 w 10"/>
                  <a:gd name="T15" fmla="*/ 5 h 18"/>
                  <a:gd name="T16" fmla="*/ 5 w 10"/>
                  <a:gd name="T17" fmla="*/ 2 h 18"/>
                  <a:gd name="T18" fmla="*/ 2 w 10"/>
                  <a:gd name="T19" fmla="*/ 0 h 18"/>
                  <a:gd name="T20" fmla="*/ 0 w 10"/>
                  <a:gd name="T21" fmla="*/ 2 h 18"/>
                  <a:gd name="T22" fmla="*/ 0 w 10"/>
                  <a:gd name="T23" fmla="*/ 2 h 18"/>
                  <a:gd name="T24" fmla="*/ 0 w 10"/>
                  <a:gd name="T25" fmla="*/ 5 h 18"/>
                  <a:gd name="T26" fmla="*/ 2 w 10"/>
                  <a:gd name="T27" fmla="*/ 10 h 18"/>
                  <a:gd name="T28" fmla="*/ 2 w 10"/>
                  <a:gd name="T29" fmla="*/ 13 h 18"/>
                  <a:gd name="T30" fmla="*/ 5 w 10"/>
                  <a:gd name="T31" fmla="*/ 15 h 18"/>
                  <a:gd name="T32" fmla="*/ 5 w 10"/>
                  <a:gd name="T33" fmla="*/ 15 h 18"/>
                  <a:gd name="T34" fmla="*/ 8 w 10"/>
                  <a:gd name="T35" fmla="*/ 18 h 18"/>
                  <a:gd name="T36" fmla="*/ 10 w 10"/>
                  <a:gd name="T37" fmla="*/ 18 h 18"/>
                  <a:gd name="T38" fmla="*/ 10 w 10"/>
                  <a:gd name="T39" fmla="*/ 18 h 18"/>
                  <a:gd name="T40" fmla="*/ 10 w 10"/>
                  <a:gd name="T41" fmla="*/ 15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"/>
                  <a:gd name="T64" fmla="*/ 0 h 18"/>
                  <a:gd name="T65" fmla="*/ 10 w 10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" h="18">
                    <a:moveTo>
                      <a:pt x="10" y="15"/>
                    </a:moveTo>
                    <a:lnTo>
                      <a:pt x="10" y="15"/>
                    </a:lnTo>
                    <a:lnTo>
                      <a:pt x="8" y="13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10"/>
                    </a:lnTo>
                    <a:lnTo>
                      <a:pt x="2" y="13"/>
                    </a:lnTo>
                    <a:lnTo>
                      <a:pt x="5" y="15"/>
                    </a:lnTo>
                    <a:lnTo>
                      <a:pt x="8" y="18"/>
                    </a:lnTo>
                    <a:lnTo>
                      <a:pt x="10" y="18"/>
                    </a:lnTo>
                    <a:lnTo>
                      <a:pt x="10" y="1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50" name="Freeform 4821"/>
              <p:cNvSpPr>
                <a:spLocks/>
              </p:cNvSpPr>
              <p:nvPr/>
            </p:nvSpPr>
            <p:spPr bwMode="auto">
              <a:xfrm>
                <a:off x="3542" y="3499"/>
                <a:ext cx="155" cy="8"/>
              </a:xfrm>
              <a:custGeom>
                <a:avLst/>
                <a:gdLst>
                  <a:gd name="T0" fmla="*/ 155 w 155"/>
                  <a:gd name="T1" fmla="*/ 3 h 8"/>
                  <a:gd name="T2" fmla="*/ 155 w 155"/>
                  <a:gd name="T3" fmla="*/ 3 h 8"/>
                  <a:gd name="T4" fmla="*/ 134 w 155"/>
                  <a:gd name="T5" fmla="*/ 3 h 8"/>
                  <a:gd name="T6" fmla="*/ 115 w 155"/>
                  <a:gd name="T7" fmla="*/ 3 h 8"/>
                  <a:gd name="T8" fmla="*/ 97 w 155"/>
                  <a:gd name="T9" fmla="*/ 3 h 8"/>
                  <a:gd name="T10" fmla="*/ 79 w 155"/>
                  <a:gd name="T11" fmla="*/ 3 h 8"/>
                  <a:gd name="T12" fmla="*/ 58 w 155"/>
                  <a:gd name="T13" fmla="*/ 3 h 8"/>
                  <a:gd name="T14" fmla="*/ 39 w 155"/>
                  <a:gd name="T15" fmla="*/ 3 h 8"/>
                  <a:gd name="T16" fmla="*/ 21 w 155"/>
                  <a:gd name="T17" fmla="*/ 3 h 8"/>
                  <a:gd name="T18" fmla="*/ 0 w 155"/>
                  <a:gd name="T19" fmla="*/ 0 h 8"/>
                  <a:gd name="T20" fmla="*/ 0 w 155"/>
                  <a:gd name="T21" fmla="*/ 3 h 8"/>
                  <a:gd name="T22" fmla="*/ 21 w 155"/>
                  <a:gd name="T23" fmla="*/ 6 h 8"/>
                  <a:gd name="T24" fmla="*/ 39 w 155"/>
                  <a:gd name="T25" fmla="*/ 6 h 8"/>
                  <a:gd name="T26" fmla="*/ 58 w 155"/>
                  <a:gd name="T27" fmla="*/ 8 h 8"/>
                  <a:gd name="T28" fmla="*/ 79 w 155"/>
                  <a:gd name="T29" fmla="*/ 8 h 8"/>
                  <a:gd name="T30" fmla="*/ 97 w 155"/>
                  <a:gd name="T31" fmla="*/ 8 h 8"/>
                  <a:gd name="T32" fmla="*/ 115 w 155"/>
                  <a:gd name="T33" fmla="*/ 8 h 8"/>
                  <a:gd name="T34" fmla="*/ 134 w 155"/>
                  <a:gd name="T35" fmla="*/ 6 h 8"/>
                  <a:gd name="T36" fmla="*/ 155 w 155"/>
                  <a:gd name="T37" fmla="*/ 6 h 8"/>
                  <a:gd name="T38" fmla="*/ 155 w 155"/>
                  <a:gd name="T39" fmla="*/ 6 h 8"/>
                  <a:gd name="T40" fmla="*/ 155 w 155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5"/>
                  <a:gd name="T64" fmla="*/ 0 h 8"/>
                  <a:gd name="T65" fmla="*/ 155 w 155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5" h="8">
                    <a:moveTo>
                      <a:pt x="155" y="3"/>
                    </a:moveTo>
                    <a:lnTo>
                      <a:pt x="155" y="3"/>
                    </a:lnTo>
                    <a:lnTo>
                      <a:pt x="134" y="3"/>
                    </a:lnTo>
                    <a:lnTo>
                      <a:pt x="115" y="3"/>
                    </a:lnTo>
                    <a:lnTo>
                      <a:pt x="97" y="3"/>
                    </a:lnTo>
                    <a:lnTo>
                      <a:pt x="79" y="3"/>
                    </a:lnTo>
                    <a:lnTo>
                      <a:pt x="58" y="3"/>
                    </a:lnTo>
                    <a:lnTo>
                      <a:pt x="39" y="3"/>
                    </a:lnTo>
                    <a:lnTo>
                      <a:pt x="21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1" y="6"/>
                    </a:lnTo>
                    <a:lnTo>
                      <a:pt x="39" y="6"/>
                    </a:lnTo>
                    <a:lnTo>
                      <a:pt x="58" y="8"/>
                    </a:lnTo>
                    <a:lnTo>
                      <a:pt x="79" y="8"/>
                    </a:lnTo>
                    <a:lnTo>
                      <a:pt x="97" y="8"/>
                    </a:lnTo>
                    <a:lnTo>
                      <a:pt x="115" y="8"/>
                    </a:lnTo>
                    <a:lnTo>
                      <a:pt x="134" y="6"/>
                    </a:lnTo>
                    <a:lnTo>
                      <a:pt x="155" y="6"/>
                    </a:lnTo>
                    <a:lnTo>
                      <a:pt x="155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51" name="Freeform 4822"/>
              <p:cNvSpPr>
                <a:spLocks/>
              </p:cNvSpPr>
              <p:nvPr/>
            </p:nvSpPr>
            <p:spPr bwMode="auto">
              <a:xfrm>
                <a:off x="3697" y="3502"/>
                <a:ext cx="86" cy="8"/>
              </a:xfrm>
              <a:custGeom>
                <a:avLst/>
                <a:gdLst>
                  <a:gd name="T0" fmla="*/ 86 w 86"/>
                  <a:gd name="T1" fmla="*/ 5 h 8"/>
                  <a:gd name="T2" fmla="*/ 86 w 86"/>
                  <a:gd name="T3" fmla="*/ 5 h 8"/>
                  <a:gd name="T4" fmla="*/ 73 w 86"/>
                  <a:gd name="T5" fmla="*/ 5 h 8"/>
                  <a:gd name="T6" fmla="*/ 62 w 86"/>
                  <a:gd name="T7" fmla="*/ 3 h 8"/>
                  <a:gd name="T8" fmla="*/ 52 w 86"/>
                  <a:gd name="T9" fmla="*/ 3 h 8"/>
                  <a:gd name="T10" fmla="*/ 41 w 86"/>
                  <a:gd name="T11" fmla="*/ 3 h 8"/>
                  <a:gd name="T12" fmla="*/ 31 w 86"/>
                  <a:gd name="T13" fmla="*/ 3 h 8"/>
                  <a:gd name="T14" fmla="*/ 20 w 86"/>
                  <a:gd name="T15" fmla="*/ 0 h 8"/>
                  <a:gd name="T16" fmla="*/ 10 w 86"/>
                  <a:gd name="T17" fmla="*/ 0 h 8"/>
                  <a:gd name="T18" fmla="*/ 0 w 86"/>
                  <a:gd name="T19" fmla="*/ 0 h 8"/>
                  <a:gd name="T20" fmla="*/ 0 w 86"/>
                  <a:gd name="T21" fmla="*/ 3 h 8"/>
                  <a:gd name="T22" fmla="*/ 10 w 86"/>
                  <a:gd name="T23" fmla="*/ 5 h 8"/>
                  <a:gd name="T24" fmla="*/ 20 w 86"/>
                  <a:gd name="T25" fmla="*/ 5 h 8"/>
                  <a:gd name="T26" fmla="*/ 31 w 86"/>
                  <a:gd name="T27" fmla="*/ 5 h 8"/>
                  <a:gd name="T28" fmla="*/ 41 w 86"/>
                  <a:gd name="T29" fmla="*/ 5 h 8"/>
                  <a:gd name="T30" fmla="*/ 52 w 86"/>
                  <a:gd name="T31" fmla="*/ 8 h 8"/>
                  <a:gd name="T32" fmla="*/ 62 w 86"/>
                  <a:gd name="T33" fmla="*/ 8 h 8"/>
                  <a:gd name="T34" fmla="*/ 73 w 86"/>
                  <a:gd name="T35" fmla="*/ 8 h 8"/>
                  <a:gd name="T36" fmla="*/ 86 w 86"/>
                  <a:gd name="T37" fmla="*/ 8 h 8"/>
                  <a:gd name="T38" fmla="*/ 86 w 86"/>
                  <a:gd name="T39" fmla="*/ 8 h 8"/>
                  <a:gd name="T40" fmla="*/ 86 w 86"/>
                  <a:gd name="T41" fmla="*/ 5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6"/>
                  <a:gd name="T64" fmla="*/ 0 h 8"/>
                  <a:gd name="T65" fmla="*/ 86 w 86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6" h="8">
                    <a:moveTo>
                      <a:pt x="86" y="5"/>
                    </a:moveTo>
                    <a:lnTo>
                      <a:pt x="86" y="5"/>
                    </a:lnTo>
                    <a:lnTo>
                      <a:pt x="73" y="5"/>
                    </a:lnTo>
                    <a:lnTo>
                      <a:pt x="62" y="3"/>
                    </a:lnTo>
                    <a:lnTo>
                      <a:pt x="52" y="3"/>
                    </a:lnTo>
                    <a:lnTo>
                      <a:pt x="41" y="3"/>
                    </a:lnTo>
                    <a:lnTo>
                      <a:pt x="31" y="3"/>
                    </a:lnTo>
                    <a:lnTo>
                      <a:pt x="20" y="0"/>
                    </a:lnTo>
                    <a:lnTo>
                      <a:pt x="10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10" y="5"/>
                    </a:lnTo>
                    <a:lnTo>
                      <a:pt x="20" y="5"/>
                    </a:lnTo>
                    <a:lnTo>
                      <a:pt x="31" y="5"/>
                    </a:lnTo>
                    <a:lnTo>
                      <a:pt x="41" y="5"/>
                    </a:lnTo>
                    <a:lnTo>
                      <a:pt x="52" y="8"/>
                    </a:lnTo>
                    <a:lnTo>
                      <a:pt x="62" y="8"/>
                    </a:lnTo>
                    <a:lnTo>
                      <a:pt x="73" y="8"/>
                    </a:lnTo>
                    <a:lnTo>
                      <a:pt x="86" y="8"/>
                    </a:lnTo>
                    <a:lnTo>
                      <a:pt x="86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52" name="Freeform 4823"/>
              <p:cNvSpPr>
                <a:spLocks/>
              </p:cNvSpPr>
              <p:nvPr/>
            </p:nvSpPr>
            <p:spPr bwMode="auto">
              <a:xfrm>
                <a:off x="3783" y="3497"/>
                <a:ext cx="70" cy="15"/>
              </a:xfrm>
              <a:custGeom>
                <a:avLst/>
                <a:gdLst>
                  <a:gd name="T0" fmla="*/ 68 w 70"/>
                  <a:gd name="T1" fmla="*/ 0 h 15"/>
                  <a:gd name="T2" fmla="*/ 68 w 70"/>
                  <a:gd name="T3" fmla="*/ 0 h 15"/>
                  <a:gd name="T4" fmla="*/ 60 w 70"/>
                  <a:gd name="T5" fmla="*/ 5 h 15"/>
                  <a:gd name="T6" fmla="*/ 52 w 70"/>
                  <a:gd name="T7" fmla="*/ 8 h 15"/>
                  <a:gd name="T8" fmla="*/ 44 w 70"/>
                  <a:gd name="T9" fmla="*/ 10 h 15"/>
                  <a:gd name="T10" fmla="*/ 36 w 70"/>
                  <a:gd name="T11" fmla="*/ 10 h 15"/>
                  <a:gd name="T12" fmla="*/ 26 w 70"/>
                  <a:gd name="T13" fmla="*/ 10 h 15"/>
                  <a:gd name="T14" fmla="*/ 18 w 70"/>
                  <a:gd name="T15" fmla="*/ 10 h 15"/>
                  <a:gd name="T16" fmla="*/ 8 w 70"/>
                  <a:gd name="T17" fmla="*/ 10 h 15"/>
                  <a:gd name="T18" fmla="*/ 0 w 70"/>
                  <a:gd name="T19" fmla="*/ 10 h 15"/>
                  <a:gd name="T20" fmla="*/ 0 w 70"/>
                  <a:gd name="T21" fmla="*/ 13 h 15"/>
                  <a:gd name="T22" fmla="*/ 8 w 70"/>
                  <a:gd name="T23" fmla="*/ 13 h 15"/>
                  <a:gd name="T24" fmla="*/ 18 w 70"/>
                  <a:gd name="T25" fmla="*/ 13 h 15"/>
                  <a:gd name="T26" fmla="*/ 26 w 70"/>
                  <a:gd name="T27" fmla="*/ 15 h 15"/>
                  <a:gd name="T28" fmla="*/ 36 w 70"/>
                  <a:gd name="T29" fmla="*/ 15 h 15"/>
                  <a:gd name="T30" fmla="*/ 44 w 70"/>
                  <a:gd name="T31" fmla="*/ 13 h 15"/>
                  <a:gd name="T32" fmla="*/ 52 w 70"/>
                  <a:gd name="T33" fmla="*/ 13 h 15"/>
                  <a:gd name="T34" fmla="*/ 60 w 70"/>
                  <a:gd name="T35" fmla="*/ 8 h 15"/>
                  <a:gd name="T36" fmla="*/ 70 w 70"/>
                  <a:gd name="T37" fmla="*/ 2 h 15"/>
                  <a:gd name="T38" fmla="*/ 70 w 70"/>
                  <a:gd name="T39" fmla="*/ 2 h 15"/>
                  <a:gd name="T40" fmla="*/ 68 w 70"/>
                  <a:gd name="T41" fmla="*/ 0 h 1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70"/>
                  <a:gd name="T64" fmla="*/ 0 h 15"/>
                  <a:gd name="T65" fmla="*/ 70 w 70"/>
                  <a:gd name="T66" fmla="*/ 15 h 1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70" h="15">
                    <a:moveTo>
                      <a:pt x="68" y="0"/>
                    </a:moveTo>
                    <a:lnTo>
                      <a:pt x="68" y="0"/>
                    </a:lnTo>
                    <a:lnTo>
                      <a:pt x="60" y="5"/>
                    </a:lnTo>
                    <a:lnTo>
                      <a:pt x="52" y="8"/>
                    </a:lnTo>
                    <a:lnTo>
                      <a:pt x="44" y="10"/>
                    </a:lnTo>
                    <a:lnTo>
                      <a:pt x="36" y="10"/>
                    </a:lnTo>
                    <a:lnTo>
                      <a:pt x="26" y="10"/>
                    </a:lnTo>
                    <a:lnTo>
                      <a:pt x="18" y="10"/>
                    </a:lnTo>
                    <a:lnTo>
                      <a:pt x="8" y="10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8" y="13"/>
                    </a:lnTo>
                    <a:lnTo>
                      <a:pt x="18" y="13"/>
                    </a:lnTo>
                    <a:lnTo>
                      <a:pt x="26" y="15"/>
                    </a:lnTo>
                    <a:lnTo>
                      <a:pt x="36" y="15"/>
                    </a:lnTo>
                    <a:lnTo>
                      <a:pt x="44" y="13"/>
                    </a:lnTo>
                    <a:lnTo>
                      <a:pt x="52" y="13"/>
                    </a:lnTo>
                    <a:lnTo>
                      <a:pt x="60" y="8"/>
                    </a:lnTo>
                    <a:lnTo>
                      <a:pt x="70" y="2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53" name="Freeform 4824"/>
              <p:cNvSpPr>
                <a:spLocks/>
              </p:cNvSpPr>
              <p:nvPr/>
            </p:nvSpPr>
            <p:spPr bwMode="auto">
              <a:xfrm>
                <a:off x="3851" y="3429"/>
                <a:ext cx="21" cy="70"/>
              </a:xfrm>
              <a:custGeom>
                <a:avLst/>
                <a:gdLst>
                  <a:gd name="T0" fmla="*/ 13 w 21"/>
                  <a:gd name="T1" fmla="*/ 2 h 70"/>
                  <a:gd name="T2" fmla="*/ 13 w 21"/>
                  <a:gd name="T3" fmla="*/ 2 h 70"/>
                  <a:gd name="T4" fmla="*/ 16 w 21"/>
                  <a:gd name="T5" fmla="*/ 8 h 70"/>
                  <a:gd name="T6" fmla="*/ 16 w 21"/>
                  <a:gd name="T7" fmla="*/ 15 h 70"/>
                  <a:gd name="T8" fmla="*/ 16 w 21"/>
                  <a:gd name="T9" fmla="*/ 23 h 70"/>
                  <a:gd name="T10" fmla="*/ 16 w 21"/>
                  <a:gd name="T11" fmla="*/ 34 h 70"/>
                  <a:gd name="T12" fmla="*/ 13 w 21"/>
                  <a:gd name="T13" fmla="*/ 44 h 70"/>
                  <a:gd name="T14" fmla="*/ 10 w 21"/>
                  <a:gd name="T15" fmla="*/ 55 h 70"/>
                  <a:gd name="T16" fmla="*/ 5 w 21"/>
                  <a:gd name="T17" fmla="*/ 63 h 70"/>
                  <a:gd name="T18" fmla="*/ 0 w 21"/>
                  <a:gd name="T19" fmla="*/ 68 h 70"/>
                  <a:gd name="T20" fmla="*/ 2 w 21"/>
                  <a:gd name="T21" fmla="*/ 70 h 70"/>
                  <a:gd name="T22" fmla="*/ 8 w 21"/>
                  <a:gd name="T23" fmla="*/ 63 h 70"/>
                  <a:gd name="T24" fmla="*/ 13 w 21"/>
                  <a:gd name="T25" fmla="*/ 55 h 70"/>
                  <a:gd name="T26" fmla="*/ 16 w 21"/>
                  <a:gd name="T27" fmla="*/ 44 h 70"/>
                  <a:gd name="T28" fmla="*/ 18 w 21"/>
                  <a:gd name="T29" fmla="*/ 34 h 70"/>
                  <a:gd name="T30" fmla="*/ 21 w 21"/>
                  <a:gd name="T31" fmla="*/ 23 h 70"/>
                  <a:gd name="T32" fmla="*/ 21 w 21"/>
                  <a:gd name="T33" fmla="*/ 15 h 70"/>
                  <a:gd name="T34" fmla="*/ 18 w 21"/>
                  <a:gd name="T35" fmla="*/ 8 h 70"/>
                  <a:gd name="T36" fmla="*/ 18 w 21"/>
                  <a:gd name="T37" fmla="*/ 0 h 70"/>
                  <a:gd name="T38" fmla="*/ 18 w 21"/>
                  <a:gd name="T39" fmla="*/ 0 h 70"/>
                  <a:gd name="T40" fmla="*/ 13 w 21"/>
                  <a:gd name="T41" fmla="*/ 2 h 7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70"/>
                  <a:gd name="T65" fmla="*/ 21 w 21"/>
                  <a:gd name="T66" fmla="*/ 70 h 7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70">
                    <a:moveTo>
                      <a:pt x="13" y="2"/>
                    </a:moveTo>
                    <a:lnTo>
                      <a:pt x="13" y="2"/>
                    </a:lnTo>
                    <a:lnTo>
                      <a:pt x="16" y="8"/>
                    </a:lnTo>
                    <a:lnTo>
                      <a:pt x="16" y="15"/>
                    </a:lnTo>
                    <a:lnTo>
                      <a:pt x="16" y="23"/>
                    </a:lnTo>
                    <a:lnTo>
                      <a:pt x="16" y="34"/>
                    </a:lnTo>
                    <a:lnTo>
                      <a:pt x="13" y="44"/>
                    </a:lnTo>
                    <a:lnTo>
                      <a:pt x="10" y="55"/>
                    </a:lnTo>
                    <a:lnTo>
                      <a:pt x="5" y="63"/>
                    </a:lnTo>
                    <a:lnTo>
                      <a:pt x="0" y="68"/>
                    </a:lnTo>
                    <a:lnTo>
                      <a:pt x="2" y="70"/>
                    </a:lnTo>
                    <a:lnTo>
                      <a:pt x="8" y="63"/>
                    </a:lnTo>
                    <a:lnTo>
                      <a:pt x="13" y="55"/>
                    </a:lnTo>
                    <a:lnTo>
                      <a:pt x="16" y="44"/>
                    </a:lnTo>
                    <a:lnTo>
                      <a:pt x="18" y="34"/>
                    </a:lnTo>
                    <a:lnTo>
                      <a:pt x="21" y="23"/>
                    </a:lnTo>
                    <a:lnTo>
                      <a:pt x="21" y="15"/>
                    </a:lnTo>
                    <a:lnTo>
                      <a:pt x="18" y="8"/>
                    </a:lnTo>
                    <a:lnTo>
                      <a:pt x="18" y="0"/>
                    </a:lnTo>
                    <a:lnTo>
                      <a:pt x="13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54" name="Freeform 4825"/>
              <p:cNvSpPr>
                <a:spLocks/>
              </p:cNvSpPr>
              <p:nvPr/>
            </p:nvSpPr>
            <p:spPr bwMode="auto">
              <a:xfrm>
                <a:off x="3812" y="3418"/>
                <a:ext cx="57" cy="13"/>
              </a:xfrm>
              <a:custGeom>
                <a:avLst/>
                <a:gdLst>
                  <a:gd name="T0" fmla="*/ 0 w 57"/>
                  <a:gd name="T1" fmla="*/ 3 h 13"/>
                  <a:gd name="T2" fmla="*/ 0 w 57"/>
                  <a:gd name="T3" fmla="*/ 3 h 13"/>
                  <a:gd name="T4" fmla="*/ 5 w 57"/>
                  <a:gd name="T5" fmla="*/ 3 h 13"/>
                  <a:gd name="T6" fmla="*/ 13 w 57"/>
                  <a:gd name="T7" fmla="*/ 3 h 13"/>
                  <a:gd name="T8" fmla="*/ 21 w 57"/>
                  <a:gd name="T9" fmla="*/ 3 h 13"/>
                  <a:gd name="T10" fmla="*/ 28 w 57"/>
                  <a:gd name="T11" fmla="*/ 5 h 13"/>
                  <a:gd name="T12" fmla="*/ 36 w 57"/>
                  <a:gd name="T13" fmla="*/ 5 h 13"/>
                  <a:gd name="T14" fmla="*/ 44 w 57"/>
                  <a:gd name="T15" fmla="*/ 8 h 13"/>
                  <a:gd name="T16" fmla="*/ 49 w 57"/>
                  <a:gd name="T17" fmla="*/ 11 h 13"/>
                  <a:gd name="T18" fmla="*/ 52 w 57"/>
                  <a:gd name="T19" fmla="*/ 13 h 13"/>
                  <a:gd name="T20" fmla="*/ 57 w 57"/>
                  <a:gd name="T21" fmla="*/ 11 h 13"/>
                  <a:gd name="T22" fmla="*/ 52 w 57"/>
                  <a:gd name="T23" fmla="*/ 8 h 13"/>
                  <a:gd name="T24" fmla="*/ 47 w 57"/>
                  <a:gd name="T25" fmla="*/ 5 h 13"/>
                  <a:gd name="T26" fmla="*/ 39 w 57"/>
                  <a:gd name="T27" fmla="*/ 3 h 13"/>
                  <a:gd name="T28" fmla="*/ 28 w 57"/>
                  <a:gd name="T29" fmla="*/ 0 h 13"/>
                  <a:gd name="T30" fmla="*/ 21 w 57"/>
                  <a:gd name="T31" fmla="*/ 0 h 13"/>
                  <a:gd name="T32" fmla="*/ 13 w 57"/>
                  <a:gd name="T33" fmla="*/ 0 h 13"/>
                  <a:gd name="T34" fmla="*/ 5 w 57"/>
                  <a:gd name="T35" fmla="*/ 0 h 13"/>
                  <a:gd name="T36" fmla="*/ 0 w 57"/>
                  <a:gd name="T37" fmla="*/ 0 h 13"/>
                  <a:gd name="T38" fmla="*/ 0 w 57"/>
                  <a:gd name="T39" fmla="*/ 0 h 13"/>
                  <a:gd name="T40" fmla="*/ 0 w 57"/>
                  <a:gd name="T41" fmla="*/ 3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7"/>
                  <a:gd name="T64" fmla="*/ 0 h 13"/>
                  <a:gd name="T65" fmla="*/ 57 w 57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7" h="13">
                    <a:moveTo>
                      <a:pt x="0" y="3"/>
                    </a:moveTo>
                    <a:lnTo>
                      <a:pt x="0" y="3"/>
                    </a:lnTo>
                    <a:lnTo>
                      <a:pt x="5" y="3"/>
                    </a:lnTo>
                    <a:lnTo>
                      <a:pt x="13" y="3"/>
                    </a:lnTo>
                    <a:lnTo>
                      <a:pt x="21" y="3"/>
                    </a:lnTo>
                    <a:lnTo>
                      <a:pt x="28" y="5"/>
                    </a:lnTo>
                    <a:lnTo>
                      <a:pt x="36" y="5"/>
                    </a:lnTo>
                    <a:lnTo>
                      <a:pt x="44" y="8"/>
                    </a:lnTo>
                    <a:lnTo>
                      <a:pt x="49" y="11"/>
                    </a:lnTo>
                    <a:lnTo>
                      <a:pt x="52" y="13"/>
                    </a:lnTo>
                    <a:lnTo>
                      <a:pt x="57" y="11"/>
                    </a:lnTo>
                    <a:lnTo>
                      <a:pt x="52" y="8"/>
                    </a:lnTo>
                    <a:lnTo>
                      <a:pt x="47" y="5"/>
                    </a:lnTo>
                    <a:lnTo>
                      <a:pt x="39" y="3"/>
                    </a:lnTo>
                    <a:lnTo>
                      <a:pt x="28" y="0"/>
                    </a:lnTo>
                    <a:lnTo>
                      <a:pt x="21" y="0"/>
                    </a:lnTo>
                    <a:lnTo>
                      <a:pt x="13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55" name="Freeform 4826"/>
              <p:cNvSpPr>
                <a:spLocks/>
              </p:cNvSpPr>
              <p:nvPr/>
            </p:nvSpPr>
            <p:spPr bwMode="auto">
              <a:xfrm>
                <a:off x="3532" y="3418"/>
                <a:ext cx="280" cy="19"/>
              </a:xfrm>
              <a:custGeom>
                <a:avLst/>
                <a:gdLst>
                  <a:gd name="T0" fmla="*/ 2 w 280"/>
                  <a:gd name="T1" fmla="*/ 16 h 19"/>
                  <a:gd name="T2" fmla="*/ 0 w 280"/>
                  <a:gd name="T3" fmla="*/ 19 h 19"/>
                  <a:gd name="T4" fmla="*/ 13 w 280"/>
                  <a:gd name="T5" fmla="*/ 19 h 19"/>
                  <a:gd name="T6" fmla="*/ 42 w 280"/>
                  <a:gd name="T7" fmla="*/ 16 h 19"/>
                  <a:gd name="T8" fmla="*/ 86 w 280"/>
                  <a:gd name="T9" fmla="*/ 13 h 19"/>
                  <a:gd name="T10" fmla="*/ 136 w 280"/>
                  <a:gd name="T11" fmla="*/ 11 h 19"/>
                  <a:gd name="T12" fmla="*/ 188 w 280"/>
                  <a:gd name="T13" fmla="*/ 8 h 19"/>
                  <a:gd name="T14" fmla="*/ 233 w 280"/>
                  <a:gd name="T15" fmla="*/ 5 h 19"/>
                  <a:gd name="T16" fmla="*/ 267 w 280"/>
                  <a:gd name="T17" fmla="*/ 3 h 19"/>
                  <a:gd name="T18" fmla="*/ 280 w 280"/>
                  <a:gd name="T19" fmla="*/ 3 h 19"/>
                  <a:gd name="T20" fmla="*/ 280 w 280"/>
                  <a:gd name="T21" fmla="*/ 0 h 19"/>
                  <a:gd name="T22" fmla="*/ 267 w 280"/>
                  <a:gd name="T23" fmla="*/ 0 h 19"/>
                  <a:gd name="T24" fmla="*/ 233 w 280"/>
                  <a:gd name="T25" fmla="*/ 3 h 19"/>
                  <a:gd name="T26" fmla="*/ 188 w 280"/>
                  <a:gd name="T27" fmla="*/ 5 h 19"/>
                  <a:gd name="T28" fmla="*/ 136 w 280"/>
                  <a:gd name="T29" fmla="*/ 8 h 19"/>
                  <a:gd name="T30" fmla="*/ 86 w 280"/>
                  <a:gd name="T31" fmla="*/ 11 h 19"/>
                  <a:gd name="T32" fmla="*/ 42 w 280"/>
                  <a:gd name="T33" fmla="*/ 13 h 19"/>
                  <a:gd name="T34" fmla="*/ 13 w 280"/>
                  <a:gd name="T35" fmla="*/ 16 h 19"/>
                  <a:gd name="T36" fmla="*/ 0 w 280"/>
                  <a:gd name="T37" fmla="*/ 16 h 19"/>
                  <a:gd name="T38" fmla="*/ 0 w 280"/>
                  <a:gd name="T39" fmla="*/ 16 h 19"/>
                  <a:gd name="T40" fmla="*/ 2 w 280"/>
                  <a:gd name="T41" fmla="*/ 16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80"/>
                  <a:gd name="T64" fmla="*/ 0 h 19"/>
                  <a:gd name="T65" fmla="*/ 280 w 280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80" h="19">
                    <a:moveTo>
                      <a:pt x="2" y="16"/>
                    </a:moveTo>
                    <a:lnTo>
                      <a:pt x="0" y="19"/>
                    </a:lnTo>
                    <a:lnTo>
                      <a:pt x="13" y="19"/>
                    </a:lnTo>
                    <a:lnTo>
                      <a:pt x="42" y="16"/>
                    </a:lnTo>
                    <a:lnTo>
                      <a:pt x="86" y="13"/>
                    </a:lnTo>
                    <a:lnTo>
                      <a:pt x="136" y="11"/>
                    </a:lnTo>
                    <a:lnTo>
                      <a:pt x="188" y="8"/>
                    </a:lnTo>
                    <a:lnTo>
                      <a:pt x="233" y="5"/>
                    </a:lnTo>
                    <a:lnTo>
                      <a:pt x="267" y="3"/>
                    </a:lnTo>
                    <a:lnTo>
                      <a:pt x="280" y="3"/>
                    </a:lnTo>
                    <a:lnTo>
                      <a:pt x="280" y="0"/>
                    </a:lnTo>
                    <a:lnTo>
                      <a:pt x="267" y="0"/>
                    </a:lnTo>
                    <a:lnTo>
                      <a:pt x="233" y="3"/>
                    </a:lnTo>
                    <a:lnTo>
                      <a:pt x="188" y="5"/>
                    </a:lnTo>
                    <a:lnTo>
                      <a:pt x="136" y="8"/>
                    </a:lnTo>
                    <a:lnTo>
                      <a:pt x="86" y="11"/>
                    </a:lnTo>
                    <a:lnTo>
                      <a:pt x="42" y="13"/>
                    </a:lnTo>
                    <a:lnTo>
                      <a:pt x="13" y="16"/>
                    </a:lnTo>
                    <a:lnTo>
                      <a:pt x="0" y="16"/>
                    </a:lnTo>
                    <a:lnTo>
                      <a:pt x="2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56" name="Freeform 4827"/>
              <p:cNvSpPr>
                <a:spLocks/>
              </p:cNvSpPr>
              <p:nvPr/>
            </p:nvSpPr>
            <p:spPr bwMode="auto">
              <a:xfrm>
                <a:off x="3498" y="3523"/>
                <a:ext cx="374" cy="89"/>
              </a:xfrm>
              <a:custGeom>
                <a:avLst/>
                <a:gdLst>
                  <a:gd name="T0" fmla="*/ 65 w 374"/>
                  <a:gd name="T1" fmla="*/ 10 h 89"/>
                  <a:gd name="T2" fmla="*/ 49 w 374"/>
                  <a:gd name="T3" fmla="*/ 16 h 89"/>
                  <a:gd name="T4" fmla="*/ 34 w 374"/>
                  <a:gd name="T5" fmla="*/ 29 h 89"/>
                  <a:gd name="T6" fmla="*/ 18 w 374"/>
                  <a:gd name="T7" fmla="*/ 42 h 89"/>
                  <a:gd name="T8" fmla="*/ 5 w 374"/>
                  <a:gd name="T9" fmla="*/ 52 h 89"/>
                  <a:gd name="T10" fmla="*/ 2 w 374"/>
                  <a:gd name="T11" fmla="*/ 55 h 89"/>
                  <a:gd name="T12" fmla="*/ 0 w 374"/>
                  <a:gd name="T13" fmla="*/ 60 h 89"/>
                  <a:gd name="T14" fmla="*/ 2 w 374"/>
                  <a:gd name="T15" fmla="*/ 65 h 89"/>
                  <a:gd name="T16" fmla="*/ 10 w 374"/>
                  <a:gd name="T17" fmla="*/ 71 h 89"/>
                  <a:gd name="T18" fmla="*/ 23 w 374"/>
                  <a:gd name="T19" fmla="*/ 76 h 89"/>
                  <a:gd name="T20" fmla="*/ 47 w 374"/>
                  <a:gd name="T21" fmla="*/ 81 h 89"/>
                  <a:gd name="T22" fmla="*/ 73 w 374"/>
                  <a:gd name="T23" fmla="*/ 84 h 89"/>
                  <a:gd name="T24" fmla="*/ 104 w 374"/>
                  <a:gd name="T25" fmla="*/ 84 h 89"/>
                  <a:gd name="T26" fmla="*/ 138 w 374"/>
                  <a:gd name="T27" fmla="*/ 86 h 89"/>
                  <a:gd name="T28" fmla="*/ 175 w 374"/>
                  <a:gd name="T29" fmla="*/ 86 h 89"/>
                  <a:gd name="T30" fmla="*/ 209 w 374"/>
                  <a:gd name="T31" fmla="*/ 89 h 89"/>
                  <a:gd name="T32" fmla="*/ 243 w 374"/>
                  <a:gd name="T33" fmla="*/ 89 h 89"/>
                  <a:gd name="T34" fmla="*/ 274 w 374"/>
                  <a:gd name="T35" fmla="*/ 89 h 89"/>
                  <a:gd name="T36" fmla="*/ 308 w 374"/>
                  <a:gd name="T37" fmla="*/ 86 h 89"/>
                  <a:gd name="T38" fmla="*/ 337 w 374"/>
                  <a:gd name="T39" fmla="*/ 84 h 89"/>
                  <a:gd name="T40" fmla="*/ 366 w 374"/>
                  <a:gd name="T41" fmla="*/ 73 h 89"/>
                  <a:gd name="T42" fmla="*/ 371 w 374"/>
                  <a:gd name="T43" fmla="*/ 71 h 89"/>
                  <a:gd name="T44" fmla="*/ 374 w 374"/>
                  <a:gd name="T45" fmla="*/ 65 h 89"/>
                  <a:gd name="T46" fmla="*/ 374 w 374"/>
                  <a:gd name="T47" fmla="*/ 55 h 89"/>
                  <a:gd name="T48" fmla="*/ 371 w 374"/>
                  <a:gd name="T49" fmla="*/ 42 h 89"/>
                  <a:gd name="T50" fmla="*/ 366 w 374"/>
                  <a:gd name="T51" fmla="*/ 29 h 89"/>
                  <a:gd name="T52" fmla="*/ 363 w 374"/>
                  <a:gd name="T53" fmla="*/ 21 h 89"/>
                  <a:gd name="T54" fmla="*/ 358 w 374"/>
                  <a:gd name="T55" fmla="*/ 13 h 89"/>
                  <a:gd name="T56" fmla="*/ 350 w 374"/>
                  <a:gd name="T57" fmla="*/ 8 h 89"/>
                  <a:gd name="T58" fmla="*/ 340 w 374"/>
                  <a:gd name="T59" fmla="*/ 5 h 89"/>
                  <a:gd name="T60" fmla="*/ 272 w 374"/>
                  <a:gd name="T61" fmla="*/ 0 h 89"/>
                  <a:gd name="T62" fmla="*/ 204 w 374"/>
                  <a:gd name="T63" fmla="*/ 0 h 89"/>
                  <a:gd name="T64" fmla="*/ 133 w 374"/>
                  <a:gd name="T65" fmla="*/ 3 h 89"/>
                  <a:gd name="T66" fmla="*/ 65 w 374"/>
                  <a:gd name="T67" fmla="*/ 10 h 8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74"/>
                  <a:gd name="T103" fmla="*/ 0 h 89"/>
                  <a:gd name="T104" fmla="*/ 374 w 374"/>
                  <a:gd name="T105" fmla="*/ 89 h 8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74" h="89">
                    <a:moveTo>
                      <a:pt x="65" y="10"/>
                    </a:moveTo>
                    <a:lnTo>
                      <a:pt x="49" y="16"/>
                    </a:lnTo>
                    <a:lnTo>
                      <a:pt x="34" y="29"/>
                    </a:lnTo>
                    <a:lnTo>
                      <a:pt x="18" y="42"/>
                    </a:lnTo>
                    <a:lnTo>
                      <a:pt x="5" y="52"/>
                    </a:lnTo>
                    <a:lnTo>
                      <a:pt x="2" y="55"/>
                    </a:lnTo>
                    <a:lnTo>
                      <a:pt x="0" y="60"/>
                    </a:lnTo>
                    <a:lnTo>
                      <a:pt x="2" y="65"/>
                    </a:lnTo>
                    <a:lnTo>
                      <a:pt x="10" y="71"/>
                    </a:lnTo>
                    <a:lnTo>
                      <a:pt x="23" y="76"/>
                    </a:lnTo>
                    <a:lnTo>
                      <a:pt x="47" y="81"/>
                    </a:lnTo>
                    <a:lnTo>
                      <a:pt x="73" y="84"/>
                    </a:lnTo>
                    <a:lnTo>
                      <a:pt x="104" y="84"/>
                    </a:lnTo>
                    <a:lnTo>
                      <a:pt x="138" y="86"/>
                    </a:lnTo>
                    <a:lnTo>
                      <a:pt x="175" y="86"/>
                    </a:lnTo>
                    <a:lnTo>
                      <a:pt x="209" y="89"/>
                    </a:lnTo>
                    <a:lnTo>
                      <a:pt x="243" y="89"/>
                    </a:lnTo>
                    <a:lnTo>
                      <a:pt x="274" y="89"/>
                    </a:lnTo>
                    <a:lnTo>
                      <a:pt x="308" y="86"/>
                    </a:lnTo>
                    <a:lnTo>
                      <a:pt x="337" y="84"/>
                    </a:lnTo>
                    <a:lnTo>
                      <a:pt x="366" y="73"/>
                    </a:lnTo>
                    <a:lnTo>
                      <a:pt x="371" y="71"/>
                    </a:lnTo>
                    <a:lnTo>
                      <a:pt x="374" y="65"/>
                    </a:lnTo>
                    <a:lnTo>
                      <a:pt x="374" y="55"/>
                    </a:lnTo>
                    <a:lnTo>
                      <a:pt x="371" y="42"/>
                    </a:lnTo>
                    <a:lnTo>
                      <a:pt x="366" y="29"/>
                    </a:lnTo>
                    <a:lnTo>
                      <a:pt x="363" y="21"/>
                    </a:lnTo>
                    <a:lnTo>
                      <a:pt x="358" y="13"/>
                    </a:lnTo>
                    <a:lnTo>
                      <a:pt x="350" y="8"/>
                    </a:lnTo>
                    <a:lnTo>
                      <a:pt x="340" y="5"/>
                    </a:lnTo>
                    <a:lnTo>
                      <a:pt x="272" y="0"/>
                    </a:lnTo>
                    <a:lnTo>
                      <a:pt x="204" y="0"/>
                    </a:lnTo>
                    <a:lnTo>
                      <a:pt x="133" y="3"/>
                    </a:lnTo>
                    <a:lnTo>
                      <a:pt x="65" y="10"/>
                    </a:lnTo>
                    <a:close/>
                  </a:path>
                </a:pathLst>
              </a:custGeom>
              <a:solidFill>
                <a:srgbClr val="504A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57" name="Freeform 4828"/>
              <p:cNvSpPr>
                <a:spLocks/>
              </p:cNvSpPr>
              <p:nvPr/>
            </p:nvSpPr>
            <p:spPr bwMode="auto">
              <a:xfrm>
                <a:off x="3503" y="3526"/>
                <a:ext cx="369" cy="70"/>
              </a:xfrm>
              <a:custGeom>
                <a:avLst/>
                <a:gdLst>
                  <a:gd name="T0" fmla="*/ 60 w 369"/>
                  <a:gd name="T1" fmla="*/ 5 h 70"/>
                  <a:gd name="T2" fmla="*/ 47 w 369"/>
                  <a:gd name="T3" fmla="*/ 10 h 70"/>
                  <a:gd name="T4" fmla="*/ 34 w 369"/>
                  <a:gd name="T5" fmla="*/ 15 h 70"/>
                  <a:gd name="T6" fmla="*/ 16 w 369"/>
                  <a:gd name="T7" fmla="*/ 34 h 70"/>
                  <a:gd name="T8" fmla="*/ 8 w 369"/>
                  <a:gd name="T9" fmla="*/ 41 h 70"/>
                  <a:gd name="T10" fmla="*/ 0 w 369"/>
                  <a:gd name="T11" fmla="*/ 47 h 70"/>
                  <a:gd name="T12" fmla="*/ 0 w 369"/>
                  <a:gd name="T13" fmla="*/ 55 h 70"/>
                  <a:gd name="T14" fmla="*/ 0 w 369"/>
                  <a:gd name="T15" fmla="*/ 55 h 70"/>
                  <a:gd name="T16" fmla="*/ 5 w 369"/>
                  <a:gd name="T17" fmla="*/ 57 h 70"/>
                  <a:gd name="T18" fmla="*/ 65 w 369"/>
                  <a:gd name="T19" fmla="*/ 62 h 70"/>
                  <a:gd name="T20" fmla="*/ 120 w 369"/>
                  <a:gd name="T21" fmla="*/ 68 h 70"/>
                  <a:gd name="T22" fmla="*/ 178 w 369"/>
                  <a:gd name="T23" fmla="*/ 70 h 70"/>
                  <a:gd name="T24" fmla="*/ 238 w 369"/>
                  <a:gd name="T25" fmla="*/ 70 h 70"/>
                  <a:gd name="T26" fmla="*/ 303 w 369"/>
                  <a:gd name="T27" fmla="*/ 68 h 70"/>
                  <a:gd name="T28" fmla="*/ 332 w 369"/>
                  <a:gd name="T29" fmla="*/ 65 h 70"/>
                  <a:gd name="T30" fmla="*/ 361 w 369"/>
                  <a:gd name="T31" fmla="*/ 57 h 70"/>
                  <a:gd name="T32" fmla="*/ 366 w 369"/>
                  <a:gd name="T33" fmla="*/ 55 h 70"/>
                  <a:gd name="T34" fmla="*/ 369 w 369"/>
                  <a:gd name="T35" fmla="*/ 52 h 70"/>
                  <a:gd name="T36" fmla="*/ 366 w 369"/>
                  <a:gd name="T37" fmla="*/ 41 h 70"/>
                  <a:gd name="T38" fmla="*/ 361 w 369"/>
                  <a:gd name="T39" fmla="*/ 31 h 70"/>
                  <a:gd name="T40" fmla="*/ 356 w 369"/>
                  <a:gd name="T41" fmla="*/ 21 h 70"/>
                  <a:gd name="T42" fmla="*/ 350 w 369"/>
                  <a:gd name="T43" fmla="*/ 7 h 70"/>
                  <a:gd name="T44" fmla="*/ 345 w 369"/>
                  <a:gd name="T45" fmla="*/ 5 h 70"/>
                  <a:gd name="T46" fmla="*/ 335 w 369"/>
                  <a:gd name="T47" fmla="*/ 2 h 70"/>
                  <a:gd name="T48" fmla="*/ 199 w 369"/>
                  <a:gd name="T49" fmla="*/ 0 h 70"/>
                  <a:gd name="T50" fmla="*/ 128 w 369"/>
                  <a:gd name="T51" fmla="*/ 0 h 70"/>
                  <a:gd name="T52" fmla="*/ 60 w 369"/>
                  <a:gd name="T53" fmla="*/ 5 h 7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69"/>
                  <a:gd name="T82" fmla="*/ 0 h 70"/>
                  <a:gd name="T83" fmla="*/ 369 w 369"/>
                  <a:gd name="T84" fmla="*/ 70 h 7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69" h="70">
                    <a:moveTo>
                      <a:pt x="60" y="5"/>
                    </a:moveTo>
                    <a:lnTo>
                      <a:pt x="47" y="10"/>
                    </a:lnTo>
                    <a:lnTo>
                      <a:pt x="34" y="15"/>
                    </a:lnTo>
                    <a:lnTo>
                      <a:pt x="16" y="34"/>
                    </a:lnTo>
                    <a:lnTo>
                      <a:pt x="8" y="41"/>
                    </a:lnTo>
                    <a:lnTo>
                      <a:pt x="0" y="47"/>
                    </a:lnTo>
                    <a:lnTo>
                      <a:pt x="0" y="55"/>
                    </a:lnTo>
                    <a:lnTo>
                      <a:pt x="5" y="57"/>
                    </a:lnTo>
                    <a:lnTo>
                      <a:pt x="65" y="62"/>
                    </a:lnTo>
                    <a:lnTo>
                      <a:pt x="120" y="68"/>
                    </a:lnTo>
                    <a:lnTo>
                      <a:pt x="178" y="70"/>
                    </a:lnTo>
                    <a:lnTo>
                      <a:pt x="238" y="70"/>
                    </a:lnTo>
                    <a:lnTo>
                      <a:pt x="303" y="68"/>
                    </a:lnTo>
                    <a:lnTo>
                      <a:pt x="332" y="65"/>
                    </a:lnTo>
                    <a:lnTo>
                      <a:pt x="361" y="57"/>
                    </a:lnTo>
                    <a:lnTo>
                      <a:pt x="366" y="55"/>
                    </a:lnTo>
                    <a:lnTo>
                      <a:pt x="369" y="52"/>
                    </a:lnTo>
                    <a:lnTo>
                      <a:pt x="366" y="41"/>
                    </a:lnTo>
                    <a:lnTo>
                      <a:pt x="361" y="31"/>
                    </a:lnTo>
                    <a:lnTo>
                      <a:pt x="356" y="21"/>
                    </a:lnTo>
                    <a:lnTo>
                      <a:pt x="350" y="7"/>
                    </a:lnTo>
                    <a:lnTo>
                      <a:pt x="345" y="5"/>
                    </a:lnTo>
                    <a:lnTo>
                      <a:pt x="335" y="2"/>
                    </a:lnTo>
                    <a:lnTo>
                      <a:pt x="199" y="0"/>
                    </a:lnTo>
                    <a:lnTo>
                      <a:pt x="128" y="0"/>
                    </a:lnTo>
                    <a:lnTo>
                      <a:pt x="60" y="5"/>
                    </a:lnTo>
                    <a:close/>
                  </a:path>
                </a:pathLst>
              </a:custGeom>
              <a:solidFill>
                <a:srgbClr val="BCB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58" name="Freeform 4829"/>
              <p:cNvSpPr>
                <a:spLocks/>
              </p:cNvSpPr>
              <p:nvPr/>
            </p:nvSpPr>
            <p:spPr bwMode="auto">
              <a:xfrm>
                <a:off x="3560" y="3536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3 w 8"/>
                  <a:gd name="T3" fmla="*/ 3 h 8"/>
                  <a:gd name="T4" fmla="*/ 0 w 8"/>
                  <a:gd name="T5" fmla="*/ 5 h 8"/>
                  <a:gd name="T6" fmla="*/ 0 w 8"/>
                  <a:gd name="T7" fmla="*/ 5 h 8"/>
                  <a:gd name="T8" fmla="*/ 3 w 8"/>
                  <a:gd name="T9" fmla="*/ 8 h 8"/>
                  <a:gd name="T10" fmla="*/ 6 w 8"/>
                  <a:gd name="T11" fmla="*/ 8 h 8"/>
                  <a:gd name="T12" fmla="*/ 8 w 8"/>
                  <a:gd name="T13" fmla="*/ 8 h 8"/>
                  <a:gd name="T14" fmla="*/ 8 w 8"/>
                  <a:gd name="T15" fmla="*/ 5 h 8"/>
                  <a:gd name="T16" fmla="*/ 8 w 8"/>
                  <a:gd name="T17" fmla="*/ 5 h 8"/>
                  <a:gd name="T18" fmla="*/ 8 w 8"/>
                  <a:gd name="T19" fmla="*/ 3 h 8"/>
                  <a:gd name="T20" fmla="*/ 8 w 8"/>
                  <a:gd name="T21" fmla="*/ 3 h 8"/>
                  <a:gd name="T22" fmla="*/ 8 w 8"/>
                  <a:gd name="T23" fmla="*/ 0 h 8"/>
                  <a:gd name="T24" fmla="*/ 6 w 8"/>
                  <a:gd name="T25" fmla="*/ 0 h 8"/>
                  <a:gd name="T26" fmla="*/ 3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59" name="Freeform 4830"/>
              <p:cNvSpPr>
                <a:spLocks/>
              </p:cNvSpPr>
              <p:nvPr/>
            </p:nvSpPr>
            <p:spPr bwMode="auto">
              <a:xfrm>
                <a:off x="3550" y="3544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3 h 8"/>
                  <a:gd name="T4" fmla="*/ 3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3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5 h 8"/>
                  <a:gd name="T18" fmla="*/ 8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60" name="Freeform 4831"/>
              <p:cNvSpPr>
                <a:spLocks/>
              </p:cNvSpPr>
              <p:nvPr/>
            </p:nvSpPr>
            <p:spPr bwMode="auto">
              <a:xfrm>
                <a:off x="3540" y="3552"/>
                <a:ext cx="10" cy="8"/>
              </a:xfrm>
              <a:custGeom>
                <a:avLst/>
                <a:gdLst>
                  <a:gd name="T0" fmla="*/ 2 w 10"/>
                  <a:gd name="T1" fmla="*/ 2 h 8"/>
                  <a:gd name="T2" fmla="*/ 2 w 10"/>
                  <a:gd name="T3" fmla="*/ 2 h 8"/>
                  <a:gd name="T4" fmla="*/ 0 w 10"/>
                  <a:gd name="T5" fmla="*/ 5 h 8"/>
                  <a:gd name="T6" fmla="*/ 0 w 10"/>
                  <a:gd name="T7" fmla="*/ 5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7 w 10"/>
                  <a:gd name="T15" fmla="*/ 8 h 8"/>
                  <a:gd name="T16" fmla="*/ 7 w 10"/>
                  <a:gd name="T17" fmla="*/ 8 h 8"/>
                  <a:gd name="T18" fmla="*/ 7 w 10"/>
                  <a:gd name="T19" fmla="*/ 5 h 8"/>
                  <a:gd name="T20" fmla="*/ 10 w 10"/>
                  <a:gd name="T21" fmla="*/ 2 h 8"/>
                  <a:gd name="T22" fmla="*/ 10 w 10"/>
                  <a:gd name="T23" fmla="*/ 2 h 8"/>
                  <a:gd name="T24" fmla="*/ 7 w 10"/>
                  <a:gd name="T25" fmla="*/ 0 h 8"/>
                  <a:gd name="T26" fmla="*/ 2 w 10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2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7" y="5"/>
                    </a:lnTo>
                    <a:lnTo>
                      <a:pt x="10" y="2"/>
                    </a:lnTo>
                    <a:lnTo>
                      <a:pt x="7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61" name="Freeform 4832"/>
              <p:cNvSpPr>
                <a:spLocks/>
              </p:cNvSpPr>
              <p:nvPr/>
            </p:nvSpPr>
            <p:spPr bwMode="auto">
              <a:xfrm>
                <a:off x="3526" y="3562"/>
                <a:ext cx="11" cy="8"/>
              </a:xfrm>
              <a:custGeom>
                <a:avLst/>
                <a:gdLst>
                  <a:gd name="T0" fmla="*/ 6 w 11"/>
                  <a:gd name="T1" fmla="*/ 0 h 8"/>
                  <a:gd name="T2" fmla="*/ 6 w 11"/>
                  <a:gd name="T3" fmla="*/ 3 h 8"/>
                  <a:gd name="T4" fmla="*/ 3 w 11"/>
                  <a:gd name="T5" fmla="*/ 3 h 8"/>
                  <a:gd name="T6" fmla="*/ 3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0 h 8"/>
                  <a:gd name="T24" fmla="*/ 11 w 11"/>
                  <a:gd name="T25" fmla="*/ 0 h 8"/>
                  <a:gd name="T26" fmla="*/ 8 w 11"/>
                  <a:gd name="T27" fmla="*/ 0 h 8"/>
                  <a:gd name="T28" fmla="*/ 6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6" y="0"/>
                    </a:moveTo>
                    <a:lnTo>
                      <a:pt x="6" y="3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62" name="Freeform 4833"/>
              <p:cNvSpPr>
                <a:spLocks/>
              </p:cNvSpPr>
              <p:nvPr/>
            </p:nvSpPr>
            <p:spPr bwMode="auto">
              <a:xfrm>
                <a:off x="3516" y="3570"/>
                <a:ext cx="10" cy="11"/>
              </a:xfrm>
              <a:custGeom>
                <a:avLst/>
                <a:gdLst>
                  <a:gd name="T0" fmla="*/ 3 w 10"/>
                  <a:gd name="T1" fmla="*/ 3 h 11"/>
                  <a:gd name="T2" fmla="*/ 3 w 10"/>
                  <a:gd name="T3" fmla="*/ 5 h 11"/>
                  <a:gd name="T4" fmla="*/ 0 w 10"/>
                  <a:gd name="T5" fmla="*/ 5 h 11"/>
                  <a:gd name="T6" fmla="*/ 0 w 10"/>
                  <a:gd name="T7" fmla="*/ 8 h 11"/>
                  <a:gd name="T8" fmla="*/ 0 w 10"/>
                  <a:gd name="T9" fmla="*/ 8 h 11"/>
                  <a:gd name="T10" fmla="*/ 3 w 10"/>
                  <a:gd name="T11" fmla="*/ 11 h 11"/>
                  <a:gd name="T12" fmla="*/ 3 w 10"/>
                  <a:gd name="T13" fmla="*/ 11 h 11"/>
                  <a:gd name="T14" fmla="*/ 5 w 10"/>
                  <a:gd name="T15" fmla="*/ 11 h 11"/>
                  <a:gd name="T16" fmla="*/ 8 w 10"/>
                  <a:gd name="T17" fmla="*/ 8 h 11"/>
                  <a:gd name="T18" fmla="*/ 8 w 10"/>
                  <a:gd name="T19" fmla="*/ 8 h 11"/>
                  <a:gd name="T20" fmla="*/ 10 w 10"/>
                  <a:gd name="T21" fmla="*/ 5 h 11"/>
                  <a:gd name="T22" fmla="*/ 10 w 10"/>
                  <a:gd name="T23" fmla="*/ 3 h 11"/>
                  <a:gd name="T24" fmla="*/ 10 w 10"/>
                  <a:gd name="T25" fmla="*/ 3 h 11"/>
                  <a:gd name="T26" fmla="*/ 8 w 10"/>
                  <a:gd name="T27" fmla="*/ 0 h 11"/>
                  <a:gd name="T28" fmla="*/ 3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3" y="3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11"/>
                    </a:lnTo>
                    <a:lnTo>
                      <a:pt x="5" y="11"/>
                    </a:lnTo>
                    <a:lnTo>
                      <a:pt x="8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63" name="Freeform 4834"/>
              <p:cNvSpPr>
                <a:spLocks/>
              </p:cNvSpPr>
              <p:nvPr/>
            </p:nvSpPr>
            <p:spPr bwMode="auto">
              <a:xfrm>
                <a:off x="3574" y="3536"/>
                <a:ext cx="7" cy="8"/>
              </a:xfrm>
              <a:custGeom>
                <a:avLst/>
                <a:gdLst>
                  <a:gd name="T0" fmla="*/ 2 w 7"/>
                  <a:gd name="T1" fmla="*/ 3 h 8"/>
                  <a:gd name="T2" fmla="*/ 0 w 7"/>
                  <a:gd name="T3" fmla="*/ 3 h 8"/>
                  <a:gd name="T4" fmla="*/ 0 w 7"/>
                  <a:gd name="T5" fmla="*/ 3 h 8"/>
                  <a:gd name="T6" fmla="*/ 0 w 7"/>
                  <a:gd name="T7" fmla="*/ 5 h 8"/>
                  <a:gd name="T8" fmla="*/ 0 w 7"/>
                  <a:gd name="T9" fmla="*/ 5 h 8"/>
                  <a:gd name="T10" fmla="*/ 2 w 7"/>
                  <a:gd name="T11" fmla="*/ 8 h 8"/>
                  <a:gd name="T12" fmla="*/ 2 w 7"/>
                  <a:gd name="T13" fmla="*/ 8 h 8"/>
                  <a:gd name="T14" fmla="*/ 5 w 7"/>
                  <a:gd name="T15" fmla="*/ 8 h 8"/>
                  <a:gd name="T16" fmla="*/ 7 w 7"/>
                  <a:gd name="T17" fmla="*/ 5 h 8"/>
                  <a:gd name="T18" fmla="*/ 7 w 7"/>
                  <a:gd name="T19" fmla="*/ 5 h 8"/>
                  <a:gd name="T20" fmla="*/ 7 w 7"/>
                  <a:gd name="T21" fmla="*/ 3 h 8"/>
                  <a:gd name="T22" fmla="*/ 7 w 7"/>
                  <a:gd name="T23" fmla="*/ 3 h 8"/>
                  <a:gd name="T24" fmla="*/ 7 w 7"/>
                  <a:gd name="T25" fmla="*/ 0 h 8"/>
                  <a:gd name="T26" fmla="*/ 5 w 7"/>
                  <a:gd name="T27" fmla="*/ 0 h 8"/>
                  <a:gd name="T28" fmla="*/ 2 w 7"/>
                  <a:gd name="T29" fmla="*/ 3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8"/>
                  <a:gd name="T47" fmla="*/ 7 w 7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8">
                    <a:moveTo>
                      <a:pt x="2" y="3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64" name="Freeform 4835"/>
              <p:cNvSpPr>
                <a:spLocks/>
              </p:cNvSpPr>
              <p:nvPr/>
            </p:nvSpPr>
            <p:spPr bwMode="auto">
              <a:xfrm>
                <a:off x="3563" y="3544"/>
                <a:ext cx="8" cy="8"/>
              </a:xfrm>
              <a:custGeom>
                <a:avLst/>
                <a:gdLst>
                  <a:gd name="T0" fmla="*/ 3 w 8"/>
                  <a:gd name="T1" fmla="*/ 0 h 8"/>
                  <a:gd name="T2" fmla="*/ 3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65" name="Freeform 4836"/>
              <p:cNvSpPr>
                <a:spLocks/>
              </p:cNvSpPr>
              <p:nvPr/>
            </p:nvSpPr>
            <p:spPr bwMode="auto">
              <a:xfrm>
                <a:off x="3553" y="3552"/>
                <a:ext cx="7" cy="8"/>
              </a:xfrm>
              <a:custGeom>
                <a:avLst/>
                <a:gdLst>
                  <a:gd name="T0" fmla="*/ 2 w 7"/>
                  <a:gd name="T1" fmla="*/ 2 h 8"/>
                  <a:gd name="T2" fmla="*/ 2 w 7"/>
                  <a:gd name="T3" fmla="*/ 2 h 8"/>
                  <a:gd name="T4" fmla="*/ 0 w 7"/>
                  <a:gd name="T5" fmla="*/ 5 h 8"/>
                  <a:gd name="T6" fmla="*/ 0 w 7"/>
                  <a:gd name="T7" fmla="*/ 5 h 8"/>
                  <a:gd name="T8" fmla="*/ 0 w 7"/>
                  <a:gd name="T9" fmla="*/ 8 h 8"/>
                  <a:gd name="T10" fmla="*/ 2 w 7"/>
                  <a:gd name="T11" fmla="*/ 8 h 8"/>
                  <a:gd name="T12" fmla="*/ 5 w 7"/>
                  <a:gd name="T13" fmla="*/ 8 h 8"/>
                  <a:gd name="T14" fmla="*/ 5 w 7"/>
                  <a:gd name="T15" fmla="*/ 8 h 8"/>
                  <a:gd name="T16" fmla="*/ 7 w 7"/>
                  <a:gd name="T17" fmla="*/ 8 h 8"/>
                  <a:gd name="T18" fmla="*/ 7 w 7"/>
                  <a:gd name="T19" fmla="*/ 5 h 8"/>
                  <a:gd name="T20" fmla="*/ 7 w 7"/>
                  <a:gd name="T21" fmla="*/ 2 h 8"/>
                  <a:gd name="T22" fmla="*/ 7 w 7"/>
                  <a:gd name="T23" fmla="*/ 2 h 8"/>
                  <a:gd name="T24" fmla="*/ 7 w 7"/>
                  <a:gd name="T25" fmla="*/ 2 h 8"/>
                  <a:gd name="T26" fmla="*/ 5 w 7"/>
                  <a:gd name="T27" fmla="*/ 0 h 8"/>
                  <a:gd name="T28" fmla="*/ 2 w 7"/>
                  <a:gd name="T29" fmla="*/ 2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8"/>
                  <a:gd name="T47" fmla="*/ 7 w 7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8">
                    <a:moveTo>
                      <a:pt x="2" y="2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66" name="Freeform 4837"/>
              <p:cNvSpPr>
                <a:spLocks/>
              </p:cNvSpPr>
              <p:nvPr/>
            </p:nvSpPr>
            <p:spPr bwMode="auto">
              <a:xfrm>
                <a:off x="3540" y="3562"/>
                <a:ext cx="10" cy="8"/>
              </a:xfrm>
              <a:custGeom>
                <a:avLst/>
                <a:gdLst>
                  <a:gd name="T0" fmla="*/ 5 w 10"/>
                  <a:gd name="T1" fmla="*/ 0 h 8"/>
                  <a:gd name="T2" fmla="*/ 5 w 10"/>
                  <a:gd name="T3" fmla="*/ 3 h 8"/>
                  <a:gd name="T4" fmla="*/ 2 w 10"/>
                  <a:gd name="T5" fmla="*/ 3 h 8"/>
                  <a:gd name="T6" fmla="*/ 2 w 10"/>
                  <a:gd name="T7" fmla="*/ 5 h 8"/>
                  <a:gd name="T8" fmla="*/ 0 w 10"/>
                  <a:gd name="T9" fmla="*/ 5 h 8"/>
                  <a:gd name="T10" fmla="*/ 2 w 10"/>
                  <a:gd name="T11" fmla="*/ 8 h 8"/>
                  <a:gd name="T12" fmla="*/ 5 w 10"/>
                  <a:gd name="T13" fmla="*/ 8 h 8"/>
                  <a:gd name="T14" fmla="*/ 7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7 w 10"/>
                  <a:gd name="T27" fmla="*/ 0 h 8"/>
                  <a:gd name="T28" fmla="*/ 5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5" y="0"/>
                    </a:moveTo>
                    <a:lnTo>
                      <a:pt x="5" y="3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67" name="Freeform 4838"/>
              <p:cNvSpPr>
                <a:spLocks/>
              </p:cNvSpPr>
              <p:nvPr/>
            </p:nvSpPr>
            <p:spPr bwMode="auto">
              <a:xfrm>
                <a:off x="3529" y="3573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2 h 8"/>
                  <a:gd name="T4" fmla="*/ 0 w 11"/>
                  <a:gd name="T5" fmla="*/ 2 h 8"/>
                  <a:gd name="T6" fmla="*/ 0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3 w 11"/>
                  <a:gd name="T13" fmla="*/ 8 h 8"/>
                  <a:gd name="T14" fmla="*/ 5 w 11"/>
                  <a:gd name="T15" fmla="*/ 8 h 8"/>
                  <a:gd name="T16" fmla="*/ 8 w 11"/>
                  <a:gd name="T17" fmla="*/ 5 h 8"/>
                  <a:gd name="T18" fmla="*/ 8 w 11"/>
                  <a:gd name="T19" fmla="*/ 5 h 8"/>
                  <a:gd name="T20" fmla="*/ 8 w 11"/>
                  <a:gd name="T21" fmla="*/ 2 h 8"/>
                  <a:gd name="T22" fmla="*/ 11 w 11"/>
                  <a:gd name="T23" fmla="*/ 0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68" name="Freeform 4839"/>
              <p:cNvSpPr>
                <a:spLocks/>
              </p:cNvSpPr>
              <p:nvPr/>
            </p:nvSpPr>
            <p:spPr bwMode="auto">
              <a:xfrm>
                <a:off x="3584" y="3536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3 h 8"/>
                  <a:gd name="T4" fmla="*/ 3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3 w 10"/>
                  <a:gd name="T11" fmla="*/ 5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5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69" name="Freeform 4840"/>
              <p:cNvSpPr>
                <a:spLocks/>
              </p:cNvSpPr>
              <p:nvPr/>
            </p:nvSpPr>
            <p:spPr bwMode="auto">
              <a:xfrm>
                <a:off x="3576" y="3544"/>
                <a:ext cx="8" cy="8"/>
              </a:xfrm>
              <a:custGeom>
                <a:avLst/>
                <a:gdLst>
                  <a:gd name="T0" fmla="*/ 3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70" name="Freeform 4841"/>
              <p:cNvSpPr>
                <a:spLocks/>
              </p:cNvSpPr>
              <p:nvPr/>
            </p:nvSpPr>
            <p:spPr bwMode="auto">
              <a:xfrm>
                <a:off x="3566" y="3552"/>
                <a:ext cx="8" cy="8"/>
              </a:xfrm>
              <a:custGeom>
                <a:avLst/>
                <a:gdLst>
                  <a:gd name="T0" fmla="*/ 2 w 8"/>
                  <a:gd name="T1" fmla="*/ 2 h 8"/>
                  <a:gd name="T2" fmla="*/ 2 w 8"/>
                  <a:gd name="T3" fmla="*/ 2 h 8"/>
                  <a:gd name="T4" fmla="*/ 0 w 8"/>
                  <a:gd name="T5" fmla="*/ 5 h 8"/>
                  <a:gd name="T6" fmla="*/ 0 w 8"/>
                  <a:gd name="T7" fmla="*/ 8 h 8"/>
                  <a:gd name="T8" fmla="*/ 0 w 8"/>
                  <a:gd name="T9" fmla="*/ 8 h 8"/>
                  <a:gd name="T10" fmla="*/ 2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5 w 8"/>
                  <a:gd name="T25" fmla="*/ 0 h 8"/>
                  <a:gd name="T26" fmla="*/ 2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2" y="2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71" name="Freeform 4842"/>
              <p:cNvSpPr>
                <a:spLocks/>
              </p:cNvSpPr>
              <p:nvPr/>
            </p:nvSpPr>
            <p:spPr bwMode="auto">
              <a:xfrm>
                <a:off x="3553" y="3562"/>
                <a:ext cx="10" cy="8"/>
              </a:xfrm>
              <a:custGeom>
                <a:avLst/>
                <a:gdLst>
                  <a:gd name="T0" fmla="*/ 5 w 10"/>
                  <a:gd name="T1" fmla="*/ 0 h 8"/>
                  <a:gd name="T2" fmla="*/ 2 w 10"/>
                  <a:gd name="T3" fmla="*/ 3 h 8"/>
                  <a:gd name="T4" fmla="*/ 2 w 10"/>
                  <a:gd name="T5" fmla="*/ 3 h 8"/>
                  <a:gd name="T6" fmla="*/ 2 w 10"/>
                  <a:gd name="T7" fmla="*/ 5 h 8"/>
                  <a:gd name="T8" fmla="*/ 0 w 10"/>
                  <a:gd name="T9" fmla="*/ 5 h 8"/>
                  <a:gd name="T10" fmla="*/ 2 w 10"/>
                  <a:gd name="T11" fmla="*/ 8 h 8"/>
                  <a:gd name="T12" fmla="*/ 5 w 10"/>
                  <a:gd name="T13" fmla="*/ 8 h 8"/>
                  <a:gd name="T14" fmla="*/ 7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7 w 10"/>
                  <a:gd name="T27" fmla="*/ 0 h 8"/>
                  <a:gd name="T28" fmla="*/ 5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5" y="0"/>
                    </a:moveTo>
                    <a:lnTo>
                      <a:pt x="2" y="3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72" name="Freeform 4843"/>
              <p:cNvSpPr>
                <a:spLocks/>
              </p:cNvSpPr>
              <p:nvPr/>
            </p:nvSpPr>
            <p:spPr bwMode="auto">
              <a:xfrm>
                <a:off x="3542" y="3573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2 h 8"/>
                  <a:gd name="T4" fmla="*/ 0 w 11"/>
                  <a:gd name="T5" fmla="*/ 2 h 8"/>
                  <a:gd name="T6" fmla="*/ 0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2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73" name="Freeform 4844"/>
              <p:cNvSpPr>
                <a:spLocks/>
              </p:cNvSpPr>
              <p:nvPr/>
            </p:nvSpPr>
            <p:spPr bwMode="auto">
              <a:xfrm>
                <a:off x="3597" y="3536"/>
                <a:ext cx="8" cy="5"/>
              </a:xfrm>
              <a:custGeom>
                <a:avLst/>
                <a:gdLst>
                  <a:gd name="T0" fmla="*/ 3 w 8"/>
                  <a:gd name="T1" fmla="*/ 0 h 5"/>
                  <a:gd name="T2" fmla="*/ 3 w 8"/>
                  <a:gd name="T3" fmla="*/ 3 h 5"/>
                  <a:gd name="T4" fmla="*/ 0 w 8"/>
                  <a:gd name="T5" fmla="*/ 3 h 5"/>
                  <a:gd name="T6" fmla="*/ 0 w 8"/>
                  <a:gd name="T7" fmla="*/ 5 h 5"/>
                  <a:gd name="T8" fmla="*/ 0 w 8"/>
                  <a:gd name="T9" fmla="*/ 5 h 5"/>
                  <a:gd name="T10" fmla="*/ 3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3 h 5"/>
                  <a:gd name="T22" fmla="*/ 8 w 8"/>
                  <a:gd name="T23" fmla="*/ 3 h 5"/>
                  <a:gd name="T24" fmla="*/ 8 w 8"/>
                  <a:gd name="T25" fmla="*/ 0 h 5"/>
                  <a:gd name="T26" fmla="*/ 5 w 8"/>
                  <a:gd name="T27" fmla="*/ 0 h 5"/>
                  <a:gd name="T28" fmla="*/ 3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74" name="Freeform 4845"/>
              <p:cNvSpPr>
                <a:spLocks/>
              </p:cNvSpPr>
              <p:nvPr/>
            </p:nvSpPr>
            <p:spPr bwMode="auto">
              <a:xfrm>
                <a:off x="3589" y="3544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75" name="Freeform 4846"/>
              <p:cNvSpPr>
                <a:spLocks/>
              </p:cNvSpPr>
              <p:nvPr/>
            </p:nvSpPr>
            <p:spPr bwMode="auto">
              <a:xfrm>
                <a:off x="3579" y="3552"/>
                <a:ext cx="8" cy="8"/>
              </a:xfrm>
              <a:custGeom>
                <a:avLst/>
                <a:gdLst>
                  <a:gd name="T0" fmla="*/ 2 w 8"/>
                  <a:gd name="T1" fmla="*/ 2 h 8"/>
                  <a:gd name="T2" fmla="*/ 2 w 8"/>
                  <a:gd name="T3" fmla="*/ 2 h 8"/>
                  <a:gd name="T4" fmla="*/ 0 w 8"/>
                  <a:gd name="T5" fmla="*/ 5 h 8"/>
                  <a:gd name="T6" fmla="*/ 0 w 8"/>
                  <a:gd name="T7" fmla="*/ 8 h 8"/>
                  <a:gd name="T8" fmla="*/ 0 w 8"/>
                  <a:gd name="T9" fmla="*/ 8 h 8"/>
                  <a:gd name="T10" fmla="*/ 2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5 w 8"/>
                  <a:gd name="T25" fmla="*/ 0 h 8"/>
                  <a:gd name="T26" fmla="*/ 2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2" y="2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76" name="Freeform 4847"/>
              <p:cNvSpPr>
                <a:spLocks/>
              </p:cNvSpPr>
              <p:nvPr/>
            </p:nvSpPr>
            <p:spPr bwMode="auto">
              <a:xfrm>
                <a:off x="3568" y="3562"/>
                <a:ext cx="8" cy="8"/>
              </a:xfrm>
              <a:custGeom>
                <a:avLst/>
                <a:gdLst>
                  <a:gd name="T0" fmla="*/ 3 w 8"/>
                  <a:gd name="T1" fmla="*/ 0 h 8"/>
                  <a:gd name="T2" fmla="*/ 3 w 8"/>
                  <a:gd name="T3" fmla="*/ 3 h 8"/>
                  <a:gd name="T4" fmla="*/ 0 w 8"/>
                  <a:gd name="T5" fmla="*/ 5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6 w 8"/>
                  <a:gd name="T13" fmla="*/ 8 h 8"/>
                  <a:gd name="T14" fmla="*/ 6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6 w 8"/>
                  <a:gd name="T27" fmla="*/ 0 h 8"/>
                  <a:gd name="T28" fmla="*/ 3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77" name="Freeform 4848"/>
              <p:cNvSpPr>
                <a:spLocks/>
              </p:cNvSpPr>
              <p:nvPr/>
            </p:nvSpPr>
            <p:spPr bwMode="auto">
              <a:xfrm>
                <a:off x="3555" y="3573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2 h 8"/>
                  <a:gd name="T4" fmla="*/ 3 w 11"/>
                  <a:gd name="T5" fmla="*/ 5 h 8"/>
                  <a:gd name="T6" fmla="*/ 0 w 11"/>
                  <a:gd name="T7" fmla="*/ 5 h 8"/>
                  <a:gd name="T8" fmla="*/ 0 w 11"/>
                  <a:gd name="T9" fmla="*/ 8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11 w 11"/>
                  <a:gd name="T17" fmla="*/ 8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2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2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78" name="Freeform 4849"/>
              <p:cNvSpPr>
                <a:spLocks/>
              </p:cNvSpPr>
              <p:nvPr/>
            </p:nvSpPr>
            <p:spPr bwMode="auto">
              <a:xfrm>
                <a:off x="3610" y="3536"/>
                <a:ext cx="8" cy="5"/>
              </a:xfrm>
              <a:custGeom>
                <a:avLst/>
                <a:gdLst>
                  <a:gd name="T0" fmla="*/ 3 w 8"/>
                  <a:gd name="T1" fmla="*/ 0 h 5"/>
                  <a:gd name="T2" fmla="*/ 0 w 8"/>
                  <a:gd name="T3" fmla="*/ 3 h 5"/>
                  <a:gd name="T4" fmla="*/ 0 w 8"/>
                  <a:gd name="T5" fmla="*/ 3 h 5"/>
                  <a:gd name="T6" fmla="*/ 0 w 8"/>
                  <a:gd name="T7" fmla="*/ 5 h 5"/>
                  <a:gd name="T8" fmla="*/ 0 w 8"/>
                  <a:gd name="T9" fmla="*/ 5 h 5"/>
                  <a:gd name="T10" fmla="*/ 3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3 h 5"/>
                  <a:gd name="T22" fmla="*/ 8 w 8"/>
                  <a:gd name="T23" fmla="*/ 3 h 5"/>
                  <a:gd name="T24" fmla="*/ 8 w 8"/>
                  <a:gd name="T25" fmla="*/ 0 h 5"/>
                  <a:gd name="T26" fmla="*/ 5 w 8"/>
                  <a:gd name="T27" fmla="*/ 0 h 5"/>
                  <a:gd name="T28" fmla="*/ 3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79" name="Freeform 4850"/>
              <p:cNvSpPr>
                <a:spLocks/>
              </p:cNvSpPr>
              <p:nvPr/>
            </p:nvSpPr>
            <p:spPr bwMode="auto">
              <a:xfrm>
                <a:off x="3602" y="3544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6 w 8"/>
                  <a:gd name="T13" fmla="*/ 8 h 8"/>
                  <a:gd name="T14" fmla="*/ 6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80" name="Freeform 4851"/>
              <p:cNvSpPr>
                <a:spLocks/>
              </p:cNvSpPr>
              <p:nvPr/>
            </p:nvSpPr>
            <p:spPr bwMode="auto">
              <a:xfrm>
                <a:off x="3592" y="3552"/>
                <a:ext cx="8" cy="8"/>
              </a:xfrm>
              <a:custGeom>
                <a:avLst/>
                <a:gdLst>
                  <a:gd name="T0" fmla="*/ 2 w 8"/>
                  <a:gd name="T1" fmla="*/ 2 h 8"/>
                  <a:gd name="T2" fmla="*/ 2 w 8"/>
                  <a:gd name="T3" fmla="*/ 5 h 8"/>
                  <a:gd name="T4" fmla="*/ 0 w 8"/>
                  <a:gd name="T5" fmla="*/ 5 h 8"/>
                  <a:gd name="T6" fmla="*/ 0 w 8"/>
                  <a:gd name="T7" fmla="*/ 8 h 8"/>
                  <a:gd name="T8" fmla="*/ 0 w 8"/>
                  <a:gd name="T9" fmla="*/ 8 h 8"/>
                  <a:gd name="T10" fmla="*/ 2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5 w 8"/>
                  <a:gd name="T25" fmla="*/ 0 h 8"/>
                  <a:gd name="T26" fmla="*/ 2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2" y="2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81" name="Freeform 4852"/>
              <p:cNvSpPr>
                <a:spLocks/>
              </p:cNvSpPr>
              <p:nvPr/>
            </p:nvSpPr>
            <p:spPr bwMode="auto">
              <a:xfrm>
                <a:off x="3581" y="3562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3 h 8"/>
                  <a:gd name="T4" fmla="*/ 0 w 11"/>
                  <a:gd name="T5" fmla="*/ 5 h 8"/>
                  <a:gd name="T6" fmla="*/ 0 w 11"/>
                  <a:gd name="T7" fmla="*/ 5 h 8"/>
                  <a:gd name="T8" fmla="*/ 0 w 11"/>
                  <a:gd name="T9" fmla="*/ 8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82" name="Freeform 4853"/>
              <p:cNvSpPr>
                <a:spLocks/>
              </p:cNvSpPr>
              <p:nvPr/>
            </p:nvSpPr>
            <p:spPr bwMode="auto">
              <a:xfrm>
                <a:off x="3571" y="3573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2 h 8"/>
                  <a:gd name="T4" fmla="*/ 0 w 10"/>
                  <a:gd name="T5" fmla="*/ 5 h 8"/>
                  <a:gd name="T6" fmla="*/ 0 w 10"/>
                  <a:gd name="T7" fmla="*/ 8 h 8"/>
                  <a:gd name="T8" fmla="*/ 0 w 10"/>
                  <a:gd name="T9" fmla="*/ 8 h 8"/>
                  <a:gd name="T10" fmla="*/ 3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8 h 8"/>
                  <a:gd name="T18" fmla="*/ 8 w 10"/>
                  <a:gd name="T19" fmla="*/ 5 h 8"/>
                  <a:gd name="T20" fmla="*/ 10 w 10"/>
                  <a:gd name="T21" fmla="*/ 2 h 8"/>
                  <a:gd name="T22" fmla="*/ 10 w 10"/>
                  <a:gd name="T23" fmla="*/ 2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83" name="Freeform 4854"/>
              <p:cNvSpPr>
                <a:spLocks/>
              </p:cNvSpPr>
              <p:nvPr/>
            </p:nvSpPr>
            <p:spPr bwMode="auto">
              <a:xfrm>
                <a:off x="3623" y="3536"/>
                <a:ext cx="8" cy="5"/>
              </a:xfrm>
              <a:custGeom>
                <a:avLst/>
                <a:gdLst>
                  <a:gd name="T0" fmla="*/ 3 w 8"/>
                  <a:gd name="T1" fmla="*/ 0 h 5"/>
                  <a:gd name="T2" fmla="*/ 0 w 8"/>
                  <a:gd name="T3" fmla="*/ 3 h 5"/>
                  <a:gd name="T4" fmla="*/ 0 w 8"/>
                  <a:gd name="T5" fmla="*/ 3 h 5"/>
                  <a:gd name="T6" fmla="*/ 0 w 8"/>
                  <a:gd name="T7" fmla="*/ 5 h 5"/>
                  <a:gd name="T8" fmla="*/ 0 w 8"/>
                  <a:gd name="T9" fmla="*/ 5 h 5"/>
                  <a:gd name="T10" fmla="*/ 3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3 h 5"/>
                  <a:gd name="T22" fmla="*/ 8 w 8"/>
                  <a:gd name="T23" fmla="*/ 3 h 5"/>
                  <a:gd name="T24" fmla="*/ 8 w 8"/>
                  <a:gd name="T25" fmla="*/ 0 h 5"/>
                  <a:gd name="T26" fmla="*/ 5 w 8"/>
                  <a:gd name="T27" fmla="*/ 0 h 5"/>
                  <a:gd name="T28" fmla="*/ 3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84" name="Freeform 4855"/>
              <p:cNvSpPr>
                <a:spLocks/>
              </p:cNvSpPr>
              <p:nvPr/>
            </p:nvSpPr>
            <p:spPr bwMode="auto">
              <a:xfrm>
                <a:off x="3615" y="3544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6 w 8"/>
                  <a:gd name="T13" fmla="*/ 8 h 8"/>
                  <a:gd name="T14" fmla="*/ 8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85" name="Freeform 4856"/>
              <p:cNvSpPr>
                <a:spLocks/>
              </p:cNvSpPr>
              <p:nvPr/>
            </p:nvSpPr>
            <p:spPr bwMode="auto">
              <a:xfrm>
                <a:off x="3605" y="3552"/>
                <a:ext cx="10" cy="8"/>
              </a:xfrm>
              <a:custGeom>
                <a:avLst/>
                <a:gdLst>
                  <a:gd name="T0" fmla="*/ 3 w 10"/>
                  <a:gd name="T1" fmla="*/ 2 h 8"/>
                  <a:gd name="T2" fmla="*/ 3 w 10"/>
                  <a:gd name="T3" fmla="*/ 5 h 8"/>
                  <a:gd name="T4" fmla="*/ 0 w 10"/>
                  <a:gd name="T5" fmla="*/ 5 h 8"/>
                  <a:gd name="T6" fmla="*/ 0 w 10"/>
                  <a:gd name="T7" fmla="*/ 8 h 8"/>
                  <a:gd name="T8" fmla="*/ 0 w 10"/>
                  <a:gd name="T9" fmla="*/ 8 h 8"/>
                  <a:gd name="T10" fmla="*/ 3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10 w 10"/>
                  <a:gd name="T17" fmla="*/ 8 h 8"/>
                  <a:gd name="T18" fmla="*/ 10 w 10"/>
                  <a:gd name="T19" fmla="*/ 5 h 8"/>
                  <a:gd name="T20" fmla="*/ 10 w 10"/>
                  <a:gd name="T21" fmla="*/ 2 h 8"/>
                  <a:gd name="T22" fmla="*/ 10 w 10"/>
                  <a:gd name="T23" fmla="*/ 2 h 8"/>
                  <a:gd name="T24" fmla="*/ 8 w 10"/>
                  <a:gd name="T25" fmla="*/ 0 h 8"/>
                  <a:gd name="T26" fmla="*/ 3 w 10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2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86" name="Freeform 4857"/>
              <p:cNvSpPr>
                <a:spLocks/>
              </p:cNvSpPr>
              <p:nvPr/>
            </p:nvSpPr>
            <p:spPr bwMode="auto">
              <a:xfrm>
                <a:off x="3594" y="3562"/>
                <a:ext cx="11" cy="8"/>
              </a:xfrm>
              <a:custGeom>
                <a:avLst/>
                <a:gdLst>
                  <a:gd name="T0" fmla="*/ 3 w 11"/>
                  <a:gd name="T1" fmla="*/ 3 h 8"/>
                  <a:gd name="T2" fmla="*/ 3 w 11"/>
                  <a:gd name="T3" fmla="*/ 3 h 8"/>
                  <a:gd name="T4" fmla="*/ 3 w 11"/>
                  <a:gd name="T5" fmla="*/ 5 h 8"/>
                  <a:gd name="T6" fmla="*/ 3 w 11"/>
                  <a:gd name="T7" fmla="*/ 8 h 8"/>
                  <a:gd name="T8" fmla="*/ 0 w 11"/>
                  <a:gd name="T9" fmla="*/ 8 h 8"/>
                  <a:gd name="T10" fmla="*/ 8 w 11"/>
                  <a:gd name="T11" fmla="*/ 8 h 8"/>
                  <a:gd name="T12" fmla="*/ 11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3 h 8"/>
                  <a:gd name="T20" fmla="*/ 11 w 11"/>
                  <a:gd name="T21" fmla="*/ 3 h 8"/>
                  <a:gd name="T22" fmla="*/ 11 w 11"/>
                  <a:gd name="T23" fmla="*/ 0 h 8"/>
                  <a:gd name="T24" fmla="*/ 8 w 11"/>
                  <a:gd name="T25" fmla="*/ 0 h 8"/>
                  <a:gd name="T26" fmla="*/ 3 w 11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3"/>
                    </a:moveTo>
                    <a:lnTo>
                      <a:pt x="3" y="3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87" name="Freeform 4858"/>
              <p:cNvSpPr>
                <a:spLocks/>
              </p:cNvSpPr>
              <p:nvPr/>
            </p:nvSpPr>
            <p:spPr bwMode="auto">
              <a:xfrm>
                <a:off x="3584" y="3573"/>
                <a:ext cx="10" cy="10"/>
              </a:xfrm>
              <a:custGeom>
                <a:avLst/>
                <a:gdLst>
                  <a:gd name="T0" fmla="*/ 3 w 10"/>
                  <a:gd name="T1" fmla="*/ 2 h 10"/>
                  <a:gd name="T2" fmla="*/ 3 w 10"/>
                  <a:gd name="T3" fmla="*/ 2 h 10"/>
                  <a:gd name="T4" fmla="*/ 3 w 10"/>
                  <a:gd name="T5" fmla="*/ 5 h 10"/>
                  <a:gd name="T6" fmla="*/ 0 w 10"/>
                  <a:gd name="T7" fmla="*/ 8 h 10"/>
                  <a:gd name="T8" fmla="*/ 0 w 10"/>
                  <a:gd name="T9" fmla="*/ 8 h 10"/>
                  <a:gd name="T10" fmla="*/ 5 w 10"/>
                  <a:gd name="T11" fmla="*/ 10 h 10"/>
                  <a:gd name="T12" fmla="*/ 8 w 10"/>
                  <a:gd name="T13" fmla="*/ 10 h 10"/>
                  <a:gd name="T14" fmla="*/ 10 w 10"/>
                  <a:gd name="T15" fmla="*/ 10 h 10"/>
                  <a:gd name="T16" fmla="*/ 10 w 10"/>
                  <a:gd name="T17" fmla="*/ 8 h 10"/>
                  <a:gd name="T18" fmla="*/ 10 w 10"/>
                  <a:gd name="T19" fmla="*/ 5 h 10"/>
                  <a:gd name="T20" fmla="*/ 10 w 10"/>
                  <a:gd name="T21" fmla="*/ 2 h 10"/>
                  <a:gd name="T22" fmla="*/ 10 w 10"/>
                  <a:gd name="T23" fmla="*/ 2 h 10"/>
                  <a:gd name="T24" fmla="*/ 10 w 10"/>
                  <a:gd name="T25" fmla="*/ 0 h 10"/>
                  <a:gd name="T26" fmla="*/ 8 w 10"/>
                  <a:gd name="T27" fmla="*/ 0 h 10"/>
                  <a:gd name="T28" fmla="*/ 3 w 10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0"/>
                  <a:gd name="T47" fmla="*/ 10 w 10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0">
                    <a:moveTo>
                      <a:pt x="3" y="2"/>
                    </a:moveTo>
                    <a:lnTo>
                      <a:pt x="3" y="2"/>
                    </a:lnTo>
                    <a:lnTo>
                      <a:pt x="3" y="5"/>
                    </a:lnTo>
                    <a:lnTo>
                      <a:pt x="0" y="8"/>
                    </a:lnTo>
                    <a:lnTo>
                      <a:pt x="5" y="10"/>
                    </a:lnTo>
                    <a:lnTo>
                      <a:pt x="8" y="10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88" name="Freeform 4859"/>
              <p:cNvSpPr>
                <a:spLocks/>
              </p:cNvSpPr>
              <p:nvPr/>
            </p:nvSpPr>
            <p:spPr bwMode="auto">
              <a:xfrm>
                <a:off x="3636" y="3536"/>
                <a:ext cx="11" cy="5"/>
              </a:xfrm>
              <a:custGeom>
                <a:avLst/>
                <a:gdLst>
                  <a:gd name="T0" fmla="*/ 3 w 11"/>
                  <a:gd name="T1" fmla="*/ 0 h 5"/>
                  <a:gd name="T2" fmla="*/ 0 w 11"/>
                  <a:gd name="T3" fmla="*/ 3 h 5"/>
                  <a:gd name="T4" fmla="*/ 0 w 11"/>
                  <a:gd name="T5" fmla="*/ 3 h 5"/>
                  <a:gd name="T6" fmla="*/ 0 w 11"/>
                  <a:gd name="T7" fmla="*/ 5 h 5"/>
                  <a:gd name="T8" fmla="*/ 0 w 11"/>
                  <a:gd name="T9" fmla="*/ 5 h 5"/>
                  <a:gd name="T10" fmla="*/ 3 w 11"/>
                  <a:gd name="T11" fmla="*/ 5 h 5"/>
                  <a:gd name="T12" fmla="*/ 6 w 11"/>
                  <a:gd name="T13" fmla="*/ 5 h 5"/>
                  <a:gd name="T14" fmla="*/ 8 w 11"/>
                  <a:gd name="T15" fmla="*/ 5 h 5"/>
                  <a:gd name="T16" fmla="*/ 11 w 11"/>
                  <a:gd name="T17" fmla="*/ 5 h 5"/>
                  <a:gd name="T18" fmla="*/ 11 w 11"/>
                  <a:gd name="T19" fmla="*/ 5 h 5"/>
                  <a:gd name="T20" fmla="*/ 8 w 11"/>
                  <a:gd name="T21" fmla="*/ 3 h 5"/>
                  <a:gd name="T22" fmla="*/ 8 w 11"/>
                  <a:gd name="T23" fmla="*/ 3 h 5"/>
                  <a:gd name="T24" fmla="*/ 8 w 11"/>
                  <a:gd name="T25" fmla="*/ 0 h 5"/>
                  <a:gd name="T26" fmla="*/ 6 w 11"/>
                  <a:gd name="T27" fmla="*/ 0 h 5"/>
                  <a:gd name="T28" fmla="*/ 3 w 11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5"/>
                  <a:gd name="T47" fmla="*/ 11 w 11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5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6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89" name="Freeform 4860"/>
              <p:cNvSpPr>
                <a:spLocks/>
              </p:cNvSpPr>
              <p:nvPr/>
            </p:nvSpPr>
            <p:spPr bwMode="auto">
              <a:xfrm>
                <a:off x="3628" y="3544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8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6 w 11"/>
                  <a:gd name="T27" fmla="*/ 0 h 8"/>
                  <a:gd name="T28" fmla="*/ 3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90" name="Freeform 4861"/>
              <p:cNvSpPr>
                <a:spLocks/>
              </p:cNvSpPr>
              <p:nvPr/>
            </p:nvSpPr>
            <p:spPr bwMode="auto">
              <a:xfrm>
                <a:off x="3621" y="3554"/>
                <a:ext cx="7" cy="6"/>
              </a:xfrm>
              <a:custGeom>
                <a:avLst/>
                <a:gdLst>
                  <a:gd name="T0" fmla="*/ 0 w 7"/>
                  <a:gd name="T1" fmla="*/ 0 h 6"/>
                  <a:gd name="T2" fmla="*/ 0 w 7"/>
                  <a:gd name="T3" fmla="*/ 3 h 6"/>
                  <a:gd name="T4" fmla="*/ 0 w 7"/>
                  <a:gd name="T5" fmla="*/ 3 h 6"/>
                  <a:gd name="T6" fmla="*/ 0 w 7"/>
                  <a:gd name="T7" fmla="*/ 6 h 6"/>
                  <a:gd name="T8" fmla="*/ 0 w 7"/>
                  <a:gd name="T9" fmla="*/ 6 h 6"/>
                  <a:gd name="T10" fmla="*/ 2 w 7"/>
                  <a:gd name="T11" fmla="*/ 6 h 6"/>
                  <a:gd name="T12" fmla="*/ 5 w 7"/>
                  <a:gd name="T13" fmla="*/ 6 h 6"/>
                  <a:gd name="T14" fmla="*/ 7 w 7"/>
                  <a:gd name="T15" fmla="*/ 6 h 6"/>
                  <a:gd name="T16" fmla="*/ 7 w 7"/>
                  <a:gd name="T17" fmla="*/ 6 h 6"/>
                  <a:gd name="T18" fmla="*/ 7 w 7"/>
                  <a:gd name="T19" fmla="*/ 6 h 6"/>
                  <a:gd name="T20" fmla="*/ 7 w 7"/>
                  <a:gd name="T21" fmla="*/ 3 h 6"/>
                  <a:gd name="T22" fmla="*/ 7 w 7"/>
                  <a:gd name="T23" fmla="*/ 0 h 6"/>
                  <a:gd name="T24" fmla="*/ 7 w 7"/>
                  <a:gd name="T25" fmla="*/ 0 h 6"/>
                  <a:gd name="T26" fmla="*/ 0 w 7"/>
                  <a:gd name="T27" fmla="*/ 0 h 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6"/>
                  <a:gd name="T44" fmla="*/ 7 w 7"/>
                  <a:gd name="T45" fmla="*/ 6 h 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6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5" y="6"/>
                    </a:lnTo>
                    <a:lnTo>
                      <a:pt x="7" y="6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91" name="Freeform 4862"/>
              <p:cNvSpPr>
                <a:spLocks/>
              </p:cNvSpPr>
              <p:nvPr/>
            </p:nvSpPr>
            <p:spPr bwMode="auto">
              <a:xfrm>
                <a:off x="3610" y="3562"/>
                <a:ext cx="11" cy="8"/>
              </a:xfrm>
              <a:custGeom>
                <a:avLst/>
                <a:gdLst>
                  <a:gd name="T0" fmla="*/ 3 w 11"/>
                  <a:gd name="T1" fmla="*/ 3 h 8"/>
                  <a:gd name="T2" fmla="*/ 3 w 11"/>
                  <a:gd name="T3" fmla="*/ 3 h 8"/>
                  <a:gd name="T4" fmla="*/ 0 w 11"/>
                  <a:gd name="T5" fmla="*/ 5 h 8"/>
                  <a:gd name="T6" fmla="*/ 0 w 11"/>
                  <a:gd name="T7" fmla="*/ 8 h 8"/>
                  <a:gd name="T8" fmla="*/ 0 w 11"/>
                  <a:gd name="T9" fmla="*/ 8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11 w 11"/>
                  <a:gd name="T17" fmla="*/ 8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8 w 11"/>
                  <a:gd name="T27" fmla="*/ 0 h 8"/>
                  <a:gd name="T28" fmla="*/ 3 w 11"/>
                  <a:gd name="T29" fmla="*/ 3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92" name="Freeform 4863"/>
              <p:cNvSpPr>
                <a:spLocks/>
              </p:cNvSpPr>
              <p:nvPr/>
            </p:nvSpPr>
            <p:spPr bwMode="auto">
              <a:xfrm>
                <a:off x="3600" y="3573"/>
                <a:ext cx="10" cy="10"/>
              </a:xfrm>
              <a:custGeom>
                <a:avLst/>
                <a:gdLst>
                  <a:gd name="T0" fmla="*/ 2 w 10"/>
                  <a:gd name="T1" fmla="*/ 2 h 10"/>
                  <a:gd name="T2" fmla="*/ 2 w 10"/>
                  <a:gd name="T3" fmla="*/ 5 h 10"/>
                  <a:gd name="T4" fmla="*/ 0 w 10"/>
                  <a:gd name="T5" fmla="*/ 5 h 10"/>
                  <a:gd name="T6" fmla="*/ 0 w 10"/>
                  <a:gd name="T7" fmla="*/ 8 h 10"/>
                  <a:gd name="T8" fmla="*/ 0 w 10"/>
                  <a:gd name="T9" fmla="*/ 8 h 10"/>
                  <a:gd name="T10" fmla="*/ 5 w 10"/>
                  <a:gd name="T11" fmla="*/ 10 h 10"/>
                  <a:gd name="T12" fmla="*/ 8 w 10"/>
                  <a:gd name="T13" fmla="*/ 10 h 10"/>
                  <a:gd name="T14" fmla="*/ 10 w 10"/>
                  <a:gd name="T15" fmla="*/ 10 h 10"/>
                  <a:gd name="T16" fmla="*/ 10 w 10"/>
                  <a:gd name="T17" fmla="*/ 8 h 10"/>
                  <a:gd name="T18" fmla="*/ 10 w 10"/>
                  <a:gd name="T19" fmla="*/ 8 h 10"/>
                  <a:gd name="T20" fmla="*/ 10 w 10"/>
                  <a:gd name="T21" fmla="*/ 5 h 10"/>
                  <a:gd name="T22" fmla="*/ 10 w 10"/>
                  <a:gd name="T23" fmla="*/ 2 h 10"/>
                  <a:gd name="T24" fmla="*/ 10 w 10"/>
                  <a:gd name="T25" fmla="*/ 2 h 10"/>
                  <a:gd name="T26" fmla="*/ 8 w 10"/>
                  <a:gd name="T27" fmla="*/ 0 h 10"/>
                  <a:gd name="T28" fmla="*/ 2 w 10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0"/>
                  <a:gd name="T47" fmla="*/ 10 w 10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0">
                    <a:moveTo>
                      <a:pt x="2" y="2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5" y="10"/>
                    </a:lnTo>
                    <a:lnTo>
                      <a:pt x="8" y="10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93" name="Freeform 4864"/>
              <p:cNvSpPr>
                <a:spLocks/>
              </p:cNvSpPr>
              <p:nvPr/>
            </p:nvSpPr>
            <p:spPr bwMode="auto">
              <a:xfrm>
                <a:off x="3649" y="3536"/>
                <a:ext cx="11" cy="5"/>
              </a:xfrm>
              <a:custGeom>
                <a:avLst/>
                <a:gdLst>
                  <a:gd name="T0" fmla="*/ 3 w 11"/>
                  <a:gd name="T1" fmla="*/ 0 h 5"/>
                  <a:gd name="T2" fmla="*/ 3 w 11"/>
                  <a:gd name="T3" fmla="*/ 3 h 5"/>
                  <a:gd name="T4" fmla="*/ 3 w 11"/>
                  <a:gd name="T5" fmla="*/ 3 h 5"/>
                  <a:gd name="T6" fmla="*/ 0 w 11"/>
                  <a:gd name="T7" fmla="*/ 5 h 5"/>
                  <a:gd name="T8" fmla="*/ 0 w 11"/>
                  <a:gd name="T9" fmla="*/ 5 h 5"/>
                  <a:gd name="T10" fmla="*/ 8 w 11"/>
                  <a:gd name="T11" fmla="*/ 5 h 5"/>
                  <a:gd name="T12" fmla="*/ 11 w 11"/>
                  <a:gd name="T13" fmla="*/ 5 h 5"/>
                  <a:gd name="T14" fmla="*/ 11 w 11"/>
                  <a:gd name="T15" fmla="*/ 5 h 5"/>
                  <a:gd name="T16" fmla="*/ 11 w 11"/>
                  <a:gd name="T17" fmla="*/ 5 h 5"/>
                  <a:gd name="T18" fmla="*/ 11 w 11"/>
                  <a:gd name="T19" fmla="*/ 3 h 5"/>
                  <a:gd name="T20" fmla="*/ 11 w 11"/>
                  <a:gd name="T21" fmla="*/ 0 h 5"/>
                  <a:gd name="T22" fmla="*/ 8 w 11"/>
                  <a:gd name="T23" fmla="*/ 0 h 5"/>
                  <a:gd name="T24" fmla="*/ 6 w 11"/>
                  <a:gd name="T25" fmla="*/ 0 h 5"/>
                  <a:gd name="T26" fmla="*/ 3 w 11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5"/>
                  <a:gd name="T44" fmla="*/ 11 w 11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5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94" name="Freeform 4865"/>
              <p:cNvSpPr>
                <a:spLocks/>
              </p:cNvSpPr>
              <p:nvPr/>
            </p:nvSpPr>
            <p:spPr bwMode="auto">
              <a:xfrm>
                <a:off x="3644" y="3544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95" name="Freeform 4866"/>
              <p:cNvSpPr>
                <a:spLocks/>
              </p:cNvSpPr>
              <p:nvPr/>
            </p:nvSpPr>
            <p:spPr bwMode="auto">
              <a:xfrm>
                <a:off x="3634" y="3554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5 w 10"/>
                  <a:gd name="T11" fmla="*/ 6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0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5" y="6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96" name="Freeform 4867"/>
              <p:cNvSpPr>
                <a:spLocks/>
              </p:cNvSpPr>
              <p:nvPr/>
            </p:nvSpPr>
            <p:spPr bwMode="auto">
              <a:xfrm>
                <a:off x="3626" y="3562"/>
                <a:ext cx="10" cy="11"/>
              </a:xfrm>
              <a:custGeom>
                <a:avLst/>
                <a:gdLst>
                  <a:gd name="T0" fmla="*/ 2 w 10"/>
                  <a:gd name="T1" fmla="*/ 3 h 11"/>
                  <a:gd name="T2" fmla="*/ 0 w 10"/>
                  <a:gd name="T3" fmla="*/ 5 h 11"/>
                  <a:gd name="T4" fmla="*/ 0 w 10"/>
                  <a:gd name="T5" fmla="*/ 5 h 11"/>
                  <a:gd name="T6" fmla="*/ 0 w 10"/>
                  <a:gd name="T7" fmla="*/ 8 h 11"/>
                  <a:gd name="T8" fmla="*/ 0 w 10"/>
                  <a:gd name="T9" fmla="*/ 8 h 11"/>
                  <a:gd name="T10" fmla="*/ 2 w 10"/>
                  <a:gd name="T11" fmla="*/ 11 h 11"/>
                  <a:gd name="T12" fmla="*/ 5 w 10"/>
                  <a:gd name="T13" fmla="*/ 11 h 11"/>
                  <a:gd name="T14" fmla="*/ 8 w 10"/>
                  <a:gd name="T15" fmla="*/ 11 h 11"/>
                  <a:gd name="T16" fmla="*/ 10 w 10"/>
                  <a:gd name="T17" fmla="*/ 8 h 11"/>
                  <a:gd name="T18" fmla="*/ 10 w 10"/>
                  <a:gd name="T19" fmla="*/ 5 h 11"/>
                  <a:gd name="T20" fmla="*/ 10 w 10"/>
                  <a:gd name="T21" fmla="*/ 3 h 11"/>
                  <a:gd name="T22" fmla="*/ 10 w 10"/>
                  <a:gd name="T23" fmla="*/ 3 h 11"/>
                  <a:gd name="T24" fmla="*/ 8 w 10"/>
                  <a:gd name="T25" fmla="*/ 3 h 11"/>
                  <a:gd name="T26" fmla="*/ 5 w 10"/>
                  <a:gd name="T27" fmla="*/ 0 h 11"/>
                  <a:gd name="T28" fmla="*/ 2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2" y="3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2" y="11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97" name="Freeform 4868"/>
              <p:cNvSpPr>
                <a:spLocks/>
              </p:cNvSpPr>
              <p:nvPr/>
            </p:nvSpPr>
            <p:spPr bwMode="auto">
              <a:xfrm>
                <a:off x="3615" y="3573"/>
                <a:ext cx="11" cy="10"/>
              </a:xfrm>
              <a:custGeom>
                <a:avLst/>
                <a:gdLst>
                  <a:gd name="T0" fmla="*/ 3 w 11"/>
                  <a:gd name="T1" fmla="*/ 2 h 10"/>
                  <a:gd name="T2" fmla="*/ 3 w 11"/>
                  <a:gd name="T3" fmla="*/ 5 h 10"/>
                  <a:gd name="T4" fmla="*/ 0 w 11"/>
                  <a:gd name="T5" fmla="*/ 5 h 10"/>
                  <a:gd name="T6" fmla="*/ 0 w 11"/>
                  <a:gd name="T7" fmla="*/ 8 h 10"/>
                  <a:gd name="T8" fmla="*/ 0 w 11"/>
                  <a:gd name="T9" fmla="*/ 8 h 10"/>
                  <a:gd name="T10" fmla="*/ 6 w 11"/>
                  <a:gd name="T11" fmla="*/ 10 h 10"/>
                  <a:gd name="T12" fmla="*/ 8 w 11"/>
                  <a:gd name="T13" fmla="*/ 10 h 10"/>
                  <a:gd name="T14" fmla="*/ 11 w 11"/>
                  <a:gd name="T15" fmla="*/ 10 h 10"/>
                  <a:gd name="T16" fmla="*/ 11 w 11"/>
                  <a:gd name="T17" fmla="*/ 10 h 10"/>
                  <a:gd name="T18" fmla="*/ 11 w 11"/>
                  <a:gd name="T19" fmla="*/ 8 h 10"/>
                  <a:gd name="T20" fmla="*/ 11 w 11"/>
                  <a:gd name="T21" fmla="*/ 5 h 10"/>
                  <a:gd name="T22" fmla="*/ 11 w 11"/>
                  <a:gd name="T23" fmla="*/ 2 h 10"/>
                  <a:gd name="T24" fmla="*/ 11 w 11"/>
                  <a:gd name="T25" fmla="*/ 2 h 10"/>
                  <a:gd name="T26" fmla="*/ 8 w 11"/>
                  <a:gd name="T27" fmla="*/ 0 h 10"/>
                  <a:gd name="T28" fmla="*/ 3 w 11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0"/>
                  <a:gd name="T47" fmla="*/ 11 w 11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0">
                    <a:moveTo>
                      <a:pt x="3" y="2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98" name="Freeform 4869"/>
              <p:cNvSpPr>
                <a:spLocks/>
              </p:cNvSpPr>
              <p:nvPr/>
            </p:nvSpPr>
            <p:spPr bwMode="auto">
              <a:xfrm>
                <a:off x="3665" y="3536"/>
                <a:ext cx="11" cy="5"/>
              </a:xfrm>
              <a:custGeom>
                <a:avLst/>
                <a:gdLst>
                  <a:gd name="T0" fmla="*/ 0 w 11"/>
                  <a:gd name="T1" fmla="*/ 0 h 5"/>
                  <a:gd name="T2" fmla="*/ 0 w 11"/>
                  <a:gd name="T3" fmla="*/ 3 h 5"/>
                  <a:gd name="T4" fmla="*/ 0 w 11"/>
                  <a:gd name="T5" fmla="*/ 3 h 5"/>
                  <a:gd name="T6" fmla="*/ 0 w 11"/>
                  <a:gd name="T7" fmla="*/ 5 h 5"/>
                  <a:gd name="T8" fmla="*/ 0 w 11"/>
                  <a:gd name="T9" fmla="*/ 5 h 5"/>
                  <a:gd name="T10" fmla="*/ 3 w 11"/>
                  <a:gd name="T11" fmla="*/ 5 h 5"/>
                  <a:gd name="T12" fmla="*/ 5 w 11"/>
                  <a:gd name="T13" fmla="*/ 5 h 5"/>
                  <a:gd name="T14" fmla="*/ 8 w 11"/>
                  <a:gd name="T15" fmla="*/ 5 h 5"/>
                  <a:gd name="T16" fmla="*/ 11 w 11"/>
                  <a:gd name="T17" fmla="*/ 5 h 5"/>
                  <a:gd name="T18" fmla="*/ 11 w 11"/>
                  <a:gd name="T19" fmla="*/ 5 h 5"/>
                  <a:gd name="T20" fmla="*/ 8 w 11"/>
                  <a:gd name="T21" fmla="*/ 3 h 5"/>
                  <a:gd name="T22" fmla="*/ 8 w 11"/>
                  <a:gd name="T23" fmla="*/ 0 h 5"/>
                  <a:gd name="T24" fmla="*/ 8 w 11"/>
                  <a:gd name="T25" fmla="*/ 0 h 5"/>
                  <a:gd name="T26" fmla="*/ 0 w 11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5"/>
                  <a:gd name="T44" fmla="*/ 11 w 11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99" name="Freeform 4870"/>
              <p:cNvSpPr>
                <a:spLocks/>
              </p:cNvSpPr>
              <p:nvPr/>
            </p:nvSpPr>
            <p:spPr bwMode="auto">
              <a:xfrm>
                <a:off x="3657" y="3544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00" name="Freeform 4871"/>
              <p:cNvSpPr>
                <a:spLocks/>
              </p:cNvSpPr>
              <p:nvPr/>
            </p:nvSpPr>
            <p:spPr bwMode="auto">
              <a:xfrm>
                <a:off x="3649" y="3554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11 w 11"/>
                  <a:gd name="T21" fmla="*/ 3 h 8"/>
                  <a:gd name="T22" fmla="*/ 11 w 11"/>
                  <a:gd name="T23" fmla="*/ 0 h 8"/>
                  <a:gd name="T24" fmla="*/ 8 w 11"/>
                  <a:gd name="T25" fmla="*/ 0 h 8"/>
                  <a:gd name="T26" fmla="*/ 6 w 11"/>
                  <a:gd name="T27" fmla="*/ 0 h 8"/>
                  <a:gd name="T28" fmla="*/ 3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01" name="Freeform 4872"/>
              <p:cNvSpPr>
                <a:spLocks/>
              </p:cNvSpPr>
              <p:nvPr/>
            </p:nvSpPr>
            <p:spPr bwMode="auto">
              <a:xfrm>
                <a:off x="3642" y="3562"/>
                <a:ext cx="10" cy="11"/>
              </a:xfrm>
              <a:custGeom>
                <a:avLst/>
                <a:gdLst>
                  <a:gd name="T0" fmla="*/ 0 w 10"/>
                  <a:gd name="T1" fmla="*/ 3 h 11"/>
                  <a:gd name="T2" fmla="*/ 0 w 10"/>
                  <a:gd name="T3" fmla="*/ 5 h 11"/>
                  <a:gd name="T4" fmla="*/ 0 w 10"/>
                  <a:gd name="T5" fmla="*/ 5 h 11"/>
                  <a:gd name="T6" fmla="*/ 0 w 10"/>
                  <a:gd name="T7" fmla="*/ 8 h 11"/>
                  <a:gd name="T8" fmla="*/ 0 w 10"/>
                  <a:gd name="T9" fmla="*/ 8 h 11"/>
                  <a:gd name="T10" fmla="*/ 5 w 10"/>
                  <a:gd name="T11" fmla="*/ 11 h 11"/>
                  <a:gd name="T12" fmla="*/ 7 w 10"/>
                  <a:gd name="T13" fmla="*/ 11 h 11"/>
                  <a:gd name="T14" fmla="*/ 10 w 10"/>
                  <a:gd name="T15" fmla="*/ 11 h 11"/>
                  <a:gd name="T16" fmla="*/ 10 w 10"/>
                  <a:gd name="T17" fmla="*/ 8 h 11"/>
                  <a:gd name="T18" fmla="*/ 10 w 10"/>
                  <a:gd name="T19" fmla="*/ 8 h 11"/>
                  <a:gd name="T20" fmla="*/ 10 w 10"/>
                  <a:gd name="T21" fmla="*/ 5 h 11"/>
                  <a:gd name="T22" fmla="*/ 10 w 10"/>
                  <a:gd name="T23" fmla="*/ 3 h 11"/>
                  <a:gd name="T24" fmla="*/ 7 w 10"/>
                  <a:gd name="T25" fmla="*/ 3 h 11"/>
                  <a:gd name="T26" fmla="*/ 5 w 10"/>
                  <a:gd name="T27" fmla="*/ 0 h 11"/>
                  <a:gd name="T28" fmla="*/ 0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0" y="3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7" y="11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02" name="Freeform 4873"/>
              <p:cNvSpPr>
                <a:spLocks/>
              </p:cNvSpPr>
              <p:nvPr/>
            </p:nvSpPr>
            <p:spPr bwMode="auto">
              <a:xfrm>
                <a:off x="3634" y="3575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10 w 10"/>
                  <a:gd name="T17" fmla="*/ 8 h 8"/>
                  <a:gd name="T18" fmla="*/ 10 w 10"/>
                  <a:gd name="T19" fmla="*/ 6 h 8"/>
                  <a:gd name="T20" fmla="*/ 8 w 10"/>
                  <a:gd name="T21" fmla="*/ 3 h 8"/>
                  <a:gd name="T22" fmla="*/ 8 w 10"/>
                  <a:gd name="T23" fmla="*/ 3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03" name="Freeform 4874"/>
              <p:cNvSpPr>
                <a:spLocks/>
              </p:cNvSpPr>
              <p:nvPr/>
            </p:nvSpPr>
            <p:spPr bwMode="auto">
              <a:xfrm>
                <a:off x="3678" y="3536"/>
                <a:ext cx="11" cy="5"/>
              </a:xfrm>
              <a:custGeom>
                <a:avLst/>
                <a:gdLst>
                  <a:gd name="T0" fmla="*/ 3 w 11"/>
                  <a:gd name="T1" fmla="*/ 0 h 5"/>
                  <a:gd name="T2" fmla="*/ 3 w 11"/>
                  <a:gd name="T3" fmla="*/ 3 h 5"/>
                  <a:gd name="T4" fmla="*/ 0 w 11"/>
                  <a:gd name="T5" fmla="*/ 3 h 5"/>
                  <a:gd name="T6" fmla="*/ 0 w 11"/>
                  <a:gd name="T7" fmla="*/ 5 h 5"/>
                  <a:gd name="T8" fmla="*/ 3 w 11"/>
                  <a:gd name="T9" fmla="*/ 5 h 5"/>
                  <a:gd name="T10" fmla="*/ 5 w 11"/>
                  <a:gd name="T11" fmla="*/ 5 h 5"/>
                  <a:gd name="T12" fmla="*/ 8 w 11"/>
                  <a:gd name="T13" fmla="*/ 5 h 5"/>
                  <a:gd name="T14" fmla="*/ 11 w 11"/>
                  <a:gd name="T15" fmla="*/ 5 h 5"/>
                  <a:gd name="T16" fmla="*/ 11 w 11"/>
                  <a:gd name="T17" fmla="*/ 5 h 5"/>
                  <a:gd name="T18" fmla="*/ 11 w 11"/>
                  <a:gd name="T19" fmla="*/ 5 h 5"/>
                  <a:gd name="T20" fmla="*/ 11 w 11"/>
                  <a:gd name="T21" fmla="*/ 3 h 5"/>
                  <a:gd name="T22" fmla="*/ 11 w 11"/>
                  <a:gd name="T23" fmla="*/ 0 h 5"/>
                  <a:gd name="T24" fmla="*/ 8 w 11"/>
                  <a:gd name="T25" fmla="*/ 0 h 5"/>
                  <a:gd name="T26" fmla="*/ 5 w 11"/>
                  <a:gd name="T27" fmla="*/ 0 h 5"/>
                  <a:gd name="T28" fmla="*/ 3 w 11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5"/>
                  <a:gd name="T47" fmla="*/ 11 w 11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5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04" name="Freeform 4875"/>
              <p:cNvSpPr>
                <a:spLocks/>
              </p:cNvSpPr>
              <p:nvPr/>
            </p:nvSpPr>
            <p:spPr bwMode="auto">
              <a:xfrm>
                <a:off x="3673" y="3544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8 w 10"/>
                  <a:gd name="T21" fmla="*/ 3 h 8"/>
                  <a:gd name="T22" fmla="*/ 8 w 10"/>
                  <a:gd name="T23" fmla="*/ 3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05" name="Freeform 4876"/>
              <p:cNvSpPr>
                <a:spLocks/>
              </p:cNvSpPr>
              <p:nvPr/>
            </p:nvSpPr>
            <p:spPr bwMode="auto">
              <a:xfrm>
                <a:off x="3665" y="3554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11 w 11"/>
                  <a:gd name="T21" fmla="*/ 3 h 8"/>
                  <a:gd name="T22" fmla="*/ 11 w 11"/>
                  <a:gd name="T23" fmla="*/ 0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06" name="Freeform 4877"/>
              <p:cNvSpPr>
                <a:spLocks/>
              </p:cNvSpPr>
              <p:nvPr/>
            </p:nvSpPr>
            <p:spPr bwMode="auto">
              <a:xfrm>
                <a:off x="3657" y="3565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2 h 8"/>
                  <a:gd name="T4" fmla="*/ 0 w 11"/>
                  <a:gd name="T5" fmla="*/ 2 h 8"/>
                  <a:gd name="T6" fmla="*/ 0 w 11"/>
                  <a:gd name="T7" fmla="*/ 5 h 8"/>
                  <a:gd name="T8" fmla="*/ 0 w 11"/>
                  <a:gd name="T9" fmla="*/ 5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0 h 8"/>
                  <a:gd name="T24" fmla="*/ 11 w 11"/>
                  <a:gd name="T25" fmla="*/ 0 h 8"/>
                  <a:gd name="T26" fmla="*/ 6 w 11"/>
                  <a:gd name="T27" fmla="*/ 0 h 8"/>
                  <a:gd name="T28" fmla="*/ 3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07" name="Freeform 4878"/>
              <p:cNvSpPr>
                <a:spLocks/>
              </p:cNvSpPr>
              <p:nvPr/>
            </p:nvSpPr>
            <p:spPr bwMode="auto">
              <a:xfrm>
                <a:off x="3649" y="3575"/>
                <a:ext cx="11" cy="11"/>
              </a:xfrm>
              <a:custGeom>
                <a:avLst/>
                <a:gdLst>
                  <a:gd name="T0" fmla="*/ 0 w 11"/>
                  <a:gd name="T1" fmla="*/ 0 h 11"/>
                  <a:gd name="T2" fmla="*/ 0 w 11"/>
                  <a:gd name="T3" fmla="*/ 3 h 11"/>
                  <a:gd name="T4" fmla="*/ 0 w 11"/>
                  <a:gd name="T5" fmla="*/ 6 h 11"/>
                  <a:gd name="T6" fmla="*/ 0 w 11"/>
                  <a:gd name="T7" fmla="*/ 8 h 11"/>
                  <a:gd name="T8" fmla="*/ 0 w 11"/>
                  <a:gd name="T9" fmla="*/ 8 h 11"/>
                  <a:gd name="T10" fmla="*/ 6 w 11"/>
                  <a:gd name="T11" fmla="*/ 11 h 11"/>
                  <a:gd name="T12" fmla="*/ 8 w 11"/>
                  <a:gd name="T13" fmla="*/ 11 h 11"/>
                  <a:gd name="T14" fmla="*/ 11 w 11"/>
                  <a:gd name="T15" fmla="*/ 11 h 11"/>
                  <a:gd name="T16" fmla="*/ 11 w 11"/>
                  <a:gd name="T17" fmla="*/ 8 h 11"/>
                  <a:gd name="T18" fmla="*/ 11 w 11"/>
                  <a:gd name="T19" fmla="*/ 6 h 11"/>
                  <a:gd name="T20" fmla="*/ 11 w 11"/>
                  <a:gd name="T21" fmla="*/ 3 h 11"/>
                  <a:gd name="T22" fmla="*/ 11 w 11"/>
                  <a:gd name="T23" fmla="*/ 3 h 11"/>
                  <a:gd name="T24" fmla="*/ 11 w 11"/>
                  <a:gd name="T25" fmla="*/ 0 h 11"/>
                  <a:gd name="T26" fmla="*/ 6 w 11"/>
                  <a:gd name="T27" fmla="*/ 0 h 11"/>
                  <a:gd name="T28" fmla="*/ 0 w 11"/>
                  <a:gd name="T29" fmla="*/ 0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1"/>
                  <a:gd name="T47" fmla="*/ 11 w 11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1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6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08" name="Freeform 4879"/>
              <p:cNvSpPr>
                <a:spLocks/>
              </p:cNvSpPr>
              <p:nvPr/>
            </p:nvSpPr>
            <p:spPr bwMode="auto">
              <a:xfrm>
                <a:off x="3694" y="3536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0 w 10"/>
                  <a:gd name="T3" fmla="*/ 3 h 5"/>
                  <a:gd name="T4" fmla="*/ 0 w 10"/>
                  <a:gd name="T5" fmla="*/ 3 h 5"/>
                  <a:gd name="T6" fmla="*/ 0 w 10"/>
                  <a:gd name="T7" fmla="*/ 5 h 5"/>
                  <a:gd name="T8" fmla="*/ 0 w 10"/>
                  <a:gd name="T9" fmla="*/ 5 h 5"/>
                  <a:gd name="T10" fmla="*/ 8 w 10"/>
                  <a:gd name="T11" fmla="*/ 5 h 5"/>
                  <a:gd name="T12" fmla="*/ 10 w 10"/>
                  <a:gd name="T13" fmla="*/ 5 h 5"/>
                  <a:gd name="T14" fmla="*/ 10 w 10"/>
                  <a:gd name="T15" fmla="*/ 5 h 5"/>
                  <a:gd name="T16" fmla="*/ 10 w 10"/>
                  <a:gd name="T17" fmla="*/ 5 h 5"/>
                  <a:gd name="T18" fmla="*/ 10 w 10"/>
                  <a:gd name="T19" fmla="*/ 3 h 5"/>
                  <a:gd name="T20" fmla="*/ 8 w 10"/>
                  <a:gd name="T21" fmla="*/ 0 h 5"/>
                  <a:gd name="T22" fmla="*/ 8 w 10"/>
                  <a:gd name="T23" fmla="*/ 0 h 5"/>
                  <a:gd name="T24" fmla="*/ 0 w 10"/>
                  <a:gd name="T25" fmla="*/ 0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5"/>
                  <a:gd name="T41" fmla="*/ 10 w 10"/>
                  <a:gd name="T42" fmla="*/ 5 h 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09" name="Freeform 4880"/>
              <p:cNvSpPr>
                <a:spLocks/>
              </p:cNvSpPr>
              <p:nvPr/>
            </p:nvSpPr>
            <p:spPr bwMode="auto">
              <a:xfrm>
                <a:off x="3689" y="3544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8 w 10"/>
                  <a:gd name="T21" fmla="*/ 3 h 8"/>
                  <a:gd name="T22" fmla="*/ 8 w 10"/>
                  <a:gd name="T23" fmla="*/ 3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10" name="Freeform 4881"/>
              <p:cNvSpPr>
                <a:spLocks/>
              </p:cNvSpPr>
              <p:nvPr/>
            </p:nvSpPr>
            <p:spPr bwMode="auto">
              <a:xfrm>
                <a:off x="3681" y="3554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0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11" name="Freeform 4882"/>
              <p:cNvSpPr>
                <a:spLocks/>
              </p:cNvSpPr>
              <p:nvPr/>
            </p:nvSpPr>
            <p:spPr bwMode="auto">
              <a:xfrm>
                <a:off x="3676" y="3565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2 h 8"/>
                  <a:gd name="T4" fmla="*/ 0 w 10"/>
                  <a:gd name="T5" fmla="*/ 2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7 w 10"/>
                  <a:gd name="T13" fmla="*/ 8 h 8"/>
                  <a:gd name="T14" fmla="*/ 10 w 10"/>
                  <a:gd name="T15" fmla="*/ 8 h 8"/>
                  <a:gd name="T16" fmla="*/ 10 w 10"/>
                  <a:gd name="T17" fmla="*/ 8 h 8"/>
                  <a:gd name="T18" fmla="*/ 10 w 10"/>
                  <a:gd name="T19" fmla="*/ 5 h 8"/>
                  <a:gd name="T20" fmla="*/ 7 w 10"/>
                  <a:gd name="T21" fmla="*/ 2 h 8"/>
                  <a:gd name="T22" fmla="*/ 7 w 10"/>
                  <a:gd name="T23" fmla="*/ 0 h 8"/>
                  <a:gd name="T24" fmla="*/ 7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12" name="Freeform 4883"/>
              <p:cNvSpPr>
                <a:spLocks/>
              </p:cNvSpPr>
              <p:nvPr/>
            </p:nvSpPr>
            <p:spPr bwMode="auto">
              <a:xfrm>
                <a:off x="3668" y="3575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0 w 10"/>
                  <a:gd name="T3" fmla="*/ 3 h 11"/>
                  <a:gd name="T4" fmla="*/ 0 w 10"/>
                  <a:gd name="T5" fmla="*/ 6 h 11"/>
                  <a:gd name="T6" fmla="*/ 0 w 10"/>
                  <a:gd name="T7" fmla="*/ 8 h 11"/>
                  <a:gd name="T8" fmla="*/ 0 w 10"/>
                  <a:gd name="T9" fmla="*/ 8 h 11"/>
                  <a:gd name="T10" fmla="*/ 5 w 10"/>
                  <a:gd name="T11" fmla="*/ 11 h 11"/>
                  <a:gd name="T12" fmla="*/ 8 w 10"/>
                  <a:gd name="T13" fmla="*/ 11 h 11"/>
                  <a:gd name="T14" fmla="*/ 10 w 10"/>
                  <a:gd name="T15" fmla="*/ 11 h 11"/>
                  <a:gd name="T16" fmla="*/ 10 w 10"/>
                  <a:gd name="T17" fmla="*/ 8 h 11"/>
                  <a:gd name="T18" fmla="*/ 10 w 10"/>
                  <a:gd name="T19" fmla="*/ 6 h 11"/>
                  <a:gd name="T20" fmla="*/ 10 w 10"/>
                  <a:gd name="T21" fmla="*/ 3 h 11"/>
                  <a:gd name="T22" fmla="*/ 8 w 10"/>
                  <a:gd name="T23" fmla="*/ 3 h 11"/>
                  <a:gd name="T24" fmla="*/ 8 w 10"/>
                  <a:gd name="T25" fmla="*/ 0 h 11"/>
                  <a:gd name="T26" fmla="*/ 0 w 10"/>
                  <a:gd name="T27" fmla="*/ 0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11"/>
                  <a:gd name="T44" fmla="*/ 10 w 10"/>
                  <a:gd name="T45" fmla="*/ 11 h 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11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13" name="Freeform 4884"/>
              <p:cNvSpPr>
                <a:spLocks/>
              </p:cNvSpPr>
              <p:nvPr/>
            </p:nvSpPr>
            <p:spPr bwMode="auto">
              <a:xfrm>
                <a:off x="3710" y="3536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0 w 10"/>
                  <a:gd name="T3" fmla="*/ 3 h 5"/>
                  <a:gd name="T4" fmla="*/ 0 w 10"/>
                  <a:gd name="T5" fmla="*/ 3 h 5"/>
                  <a:gd name="T6" fmla="*/ 0 w 10"/>
                  <a:gd name="T7" fmla="*/ 5 h 5"/>
                  <a:gd name="T8" fmla="*/ 0 w 10"/>
                  <a:gd name="T9" fmla="*/ 5 h 5"/>
                  <a:gd name="T10" fmla="*/ 7 w 10"/>
                  <a:gd name="T11" fmla="*/ 5 h 5"/>
                  <a:gd name="T12" fmla="*/ 10 w 10"/>
                  <a:gd name="T13" fmla="*/ 5 h 5"/>
                  <a:gd name="T14" fmla="*/ 10 w 10"/>
                  <a:gd name="T15" fmla="*/ 5 h 5"/>
                  <a:gd name="T16" fmla="*/ 10 w 10"/>
                  <a:gd name="T17" fmla="*/ 5 h 5"/>
                  <a:gd name="T18" fmla="*/ 7 w 10"/>
                  <a:gd name="T19" fmla="*/ 3 h 5"/>
                  <a:gd name="T20" fmla="*/ 7 w 10"/>
                  <a:gd name="T21" fmla="*/ 0 h 5"/>
                  <a:gd name="T22" fmla="*/ 7 w 10"/>
                  <a:gd name="T23" fmla="*/ 0 h 5"/>
                  <a:gd name="T24" fmla="*/ 0 w 10"/>
                  <a:gd name="T25" fmla="*/ 0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5"/>
                  <a:gd name="T41" fmla="*/ 10 w 10"/>
                  <a:gd name="T42" fmla="*/ 5 h 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7" y="5"/>
                    </a:lnTo>
                    <a:lnTo>
                      <a:pt x="10" y="5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14" name="Freeform 4885"/>
              <p:cNvSpPr>
                <a:spLocks/>
              </p:cNvSpPr>
              <p:nvPr/>
            </p:nvSpPr>
            <p:spPr bwMode="auto">
              <a:xfrm>
                <a:off x="3704" y="3544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8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15" name="Freeform 4886"/>
              <p:cNvSpPr>
                <a:spLocks/>
              </p:cNvSpPr>
              <p:nvPr/>
            </p:nvSpPr>
            <p:spPr bwMode="auto">
              <a:xfrm>
                <a:off x="3699" y="3554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8 w 11"/>
                  <a:gd name="T21" fmla="*/ 3 h 8"/>
                  <a:gd name="T22" fmla="*/ 8 w 11"/>
                  <a:gd name="T23" fmla="*/ 0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16" name="Freeform 4887"/>
              <p:cNvSpPr>
                <a:spLocks/>
              </p:cNvSpPr>
              <p:nvPr/>
            </p:nvSpPr>
            <p:spPr bwMode="auto">
              <a:xfrm>
                <a:off x="3691" y="3565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2 h 8"/>
                  <a:gd name="T4" fmla="*/ 0 w 13"/>
                  <a:gd name="T5" fmla="*/ 2 h 8"/>
                  <a:gd name="T6" fmla="*/ 0 w 13"/>
                  <a:gd name="T7" fmla="*/ 5 h 8"/>
                  <a:gd name="T8" fmla="*/ 0 w 13"/>
                  <a:gd name="T9" fmla="*/ 8 h 8"/>
                  <a:gd name="T10" fmla="*/ 8 w 13"/>
                  <a:gd name="T11" fmla="*/ 8 h 8"/>
                  <a:gd name="T12" fmla="*/ 11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1 w 13"/>
                  <a:gd name="T19" fmla="*/ 2 h 8"/>
                  <a:gd name="T20" fmla="*/ 11 w 13"/>
                  <a:gd name="T21" fmla="*/ 2 h 8"/>
                  <a:gd name="T22" fmla="*/ 8 w 13"/>
                  <a:gd name="T23" fmla="*/ 0 h 8"/>
                  <a:gd name="T24" fmla="*/ 0 w 13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8"/>
                  <a:gd name="T41" fmla="*/ 13 w 13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17" name="Freeform 4888"/>
              <p:cNvSpPr>
                <a:spLocks/>
              </p:cNvSpPr>
              <p:nvPr/>
            </p:nvSpPr>
            <p:spPr bwMode="auto">
              <a:xfrm>
                <a:off x="3683" y="3575"/>
                <a:ext cx="14" cy="11"/>
              </a:xfrm>
              <a:custGeom>
                <a:avLst/>
                <a:gdLst>
                  <a:gd name="T0" fmla="*/ 3 w 14"/>
                  <a:gd name="T1" fmla="*/ 3 h 11"/>
                  <a:gd name="T2" fmla="*/ 3 w 14"/>
                  <a:gd name="T3" fmla="*/ 6 h 11"/>
                  <a:gd name="T4" fmla="*/ 0 w 14"/>
                  <a:gd name="T5" fmla="*/ 6 h 11"/>
                  <a:gd name="T6" fmla="*/ 0 w 14"/>
                  <a:gd name="T7" fmla="*/ 8 h 11"/>
                  <a:gd name="T8" fmla="*/ 3 w 14"/>
                  <a:gd name="T9" fmla="*/ 8 h 11"/>
                  <a:gd name="T10" fmla="*/ 8 w 14"/>
                  <a:gd name="T11" fmla="*/ 11 h 11"/>
                  <a:gd name="T12" fmla="*/ 11 w 14"/>
                  <a:gd name="T13" fmla="*/ 11 h 11"/>
                  <a:gd name="T14" fmla="*/ 14 w 14"/>
                  <a:gd name="T15" fmla="*/ 11 h 11"/>
                  <a:gd name="T16" fmla="*/ 14 w 14"/>
                  <a:gd name="T17" fmla="*/ 8 h 11"/>
                  <a:gd name="T18" fmla="*/ 14 w 14"/>
                  <a:gd name="T19" fmla="*/ 8 h 11"/>
                  <a:gd name="T20" fmla="*/ 14 w 14"/>
                  <a:gd name="T21" fmla="*/ 6 h 11"/>
                  <a:gd name="T22" fmla="*/ 11 w 14"/>
                  <a:gd name="T23" fmla="*/ 3 h 11"/>
                  <a:gd name="T24" fmla="*/ 11 w 14"/>
                  <a:gd name="T25" fmla="*/ 0 h 11"/>
                  <a:gd name="T26" fmla="*/ 8 w 14"/>
                  <a:gd name="T27" fmla="*/ 0 h 11"/>
                  <a:gd name="T28" fmla="*/ 3 w 14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4"/>
                  <a:gd name="T46" fmla="*/ 0 h 11"/>
                  <a:gd name="T47" fmla="*/ 14 w 14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4" h="11">
                    <a:moveTo>
                      <a:pt x="3" y="3"/>
                    </a:moveTo>
                    <a:lnTo>
                      <a:pt x="3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4" y="11"/>
                    </a:lnTo>
                    <a:lnTo>
                      <a:pt x="14" y="8"/>
                    </a:lnTo>
                    <a:lnTo>
                      <a:pt x="14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18" name="Freeform 4889"/>
              <p:cNvSpPr>
                <a:spLocks/>
              </p:cNvSpPr>
              <p:nvPr/>
            </p:nvSpPr>
            <p:spPr bwMode="auto">
              <a:xfrm>
                <a:off x="3725" y="3536"/>
                <a:ext cx="11" cy="5"/>
              </a:xfrm>
              <a:custGeom>
                <a:avLst/>
                <a:gdLst>
                  <a:gd name="T0" fmla="*/ 0 w 11"/>
                  <a:gd name="T1" fmla="*/ 0 h 5"/>
                  <a:gd name="T2" fmla="*/ 0 w 11"/>
                  <a:gd name="T3" fmla="*/ 3 h 5"/>
                  <a:gd name="T4" fmla="*/ 0 w 11"/>
                  <a:gd name="T5" fmla="*/ 3 h 5"/>
                  <a:gd name="T6" fmla="*/ 0 w 11"/>
                  <a:gd name="T7" fmla="*/ 5 h 5"/>
                  <a:gd name="T8" fmla="*/ 0 w 11"/>
                  <a:gd name="T9" fmla="*/ 5 h 5"/>
                  <a:gd name="T10" fmla="*/ 8 w 11"/>
                  <a:gd name="T11" fmla="*/ 5 h 5"/>
                  <a:gd name="T12" fmla="*/ 11 w 11"/>
                  <a:gd name="T13" fmla="*/ 5 h 5"/>
                  <a:gd name="T14" fmla="*/ 11 w 11"/>
                  <a:gd name="T15" fmla="*/ 5 h 5"/>
                  <a:gd name="T16" fmla="*/ 11 w 11"/>
                  <a:gd name="T17" fmla="*/ 3 h 5"/>
                  <a:gd name="T18" fmla="*/ 8 w 11"/>
                  <a:gd name="T19" fmla="*/ 0 h 5"/>
                  <a:gd name="T20" fmla="*/ 8 w 11"/>
                  <a:gd name="T21" fmla="*/ 0 h 5"/>
                  <a:gd name="T22" fmla="*/ 0 w 11"/>
                  <a:gd name="T23" fmla="*/ 0 h 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1"/>
                  <a:gd name="T37" fmla="*/ 0 h 5"/>
                  <a:gd name="T38" fmla="*/ 11 w 11"/>
                  <a:gd name="T39" fmla="*/ 5 h 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1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19" name="Freeform 4890"/>
              <p:cNvSpPr>
                <a:spLocks/>
              </p:cNvSpPr>
              <p:nvPr/>
            </p:nvSpPr>
            <p:spPr bwMode="auto">
              <a:xfrm>
                <a:off x="3720" y="3544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3 h 8"/>
                  <a:gd name="T6" fmla="*/ 0 w 13"/>
                  <a:gd name="T7" fmla="*/ 5 h 8"/>
                  <a:gd name="T8" fmla="*/ 3 w 13"/>
                  <a:gd name="T9" fmla="*/ 5 h 8"/>
                  <a:gd name="T10" fmla="*/ 8 w 13"/>
                  <a:gd name="T11" fmla="*/ 8 h 8"/>
                  <a:gd name="T12" fmla="*/ 11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3 w 13"/>
                  <a:gd name="T19" fmla="*/ 5 h 8"/>
                  <a:gd name="T20" fmla="*/ 11 w 13"/>
                  <a:gd name="T21" fmla="*/ 3 h 8"/>
                  <a:gd name="T22" fmla="*/ 11 w 13"/>
                  <a:gd name="T23" fmla="*/ 3 h 8"/>
                  <a:gd name="T24" fmla="*/ 8 w 13"/>
                  <a:gd name="T25" fmla="*/ 0 h 8"/>
                  <a:gd name="T26" fmla="*/ 0 w 13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8"/>
                  <a:gd name="T44" fmla="*/ 13 w 13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20" name="Freeform 4891"/>
              <p:cNvSpPr>
                <a:spLocks/>
              </p:cNvSpPr>
              <p:nvPr/>
            </p:nvSpPr>
            <p:spPr bwMode="auto">
              <a:xfrm>
                <a:off x="3715" y="3554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3 h 8"/>
                  <a:gd name="T6" fmla="*/ 0 w 13"/>
                  <a:gd name="T7" fmla="*/ 6 h 8"/>
                  <a:gd name="T8" fmla="*/ 0 w 13"/>
                  <a:gd name="T9" fmla="*/ 6 h 8"/>
                  <a:gd name="T10" fmla="*/ 5 w 13"/>
                  <a:gd name="T11" fmla="*/ 8 h 8"/>
                  <a:gd name="T12" fmla="*/ 10 w 13"/>
                  <a:gd name="T13" fmla="*/ 8 h 8"/>
                  <a:gd name="T14" fmla="*/ 13 w 13"/>
                  <a:gd name="T15" fmla="*/ 8 h 8"/>
                  <a:gd name="T16" fmla="*/ 13 w 13"/>
                  <a:gd name="T17" fmla="*/ 6 h 8"/>
                  <a:gd name="T18" fmla="*/ 13 w 13"/>
                  <a:gd name="T19" fmla="*/ 6 h 8"/>
                  <a:gd name="T20" fmla="*/ 10 w 13"/>
                  <a:gd name="T21" fmla="*/ 3 h 8"/>
                  <a:gd name="T22" fmla="*/ 10 w 13"/>
                  <a:gd name="T23" fmla="*/ 3 h 8"/>
                  <a:gd name="T24" fmla="*/ 8 w 13"/>
                  <a:gd name="T25" fmla="*/ 0 h 8"/>
                  <a:gd name="T26" fmla="*/ 0 w 13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8"/>
                  <a:gd name="T44" fmla="*/ 13 w 13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21" name="Freeform 4892"/>
              <p:cNvSpPr>
                <a:spLocks/>
              </p:cNvSpPr>
              <p:nvPr/>
            </p:nvSpPr>
            <p:spPr bwMode="auto">
              <a:xfrm>
                <a:off x="3710" y="3565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2 h 8"/>
                  <a:gd name="T4" fmla="*/ 0 w 13"/>
                  <a:gd name="T5" fmla="*/ 5 h 8"/>
                  <a:gd name="T6" fmla="*/ 0 w 13"/>
                  <a:gd name="T7" fmla="*/ 8 h 8"/>
                  <a:gd name="T8" fmla="*/ 0 w 13"/>
                  <a:gd name="T9" fmla="*/ 8 h 8"/>
                  <a:gd name="T10" fmla="*/ 7 w 13"/>
                  <a:gd name="T11" fmla="*/ 8 h 8"/>
                  <a:gd name="T12" fmla="*/ 10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0 w 13"/>
                  <a:gd name="T19" fmla="*/ 2 h 8"/>
                  <a:gd name="T20" fmla="*/ 10 w 13"/>
                  <a:gd name="T21" fmla="*/ 2 h 8"/>
                  <a:gd name="T22" fmla="*/ 7 w 13"/>
                  <a:gd name="T23" fmla="*/ 0 h 8"/>
                  <a:gd name="T24" fmla="*/ 0 w 13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8"/>
                  <a:gd name="T41" fmla="*/ 13 w 13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0" y="2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22" name="Freeform 4893"/>
              <p:cNvSpPr>
                <a:spLocks/>
              </p:cNvSpPr>
              <p:nvPr/>
            </p:nvSpPr>
            <p:spPr bwMode="auto">
              <a:xfrm>
                <a:off x="3704" y="3575"/>
                <a:ext cx="13" cy="11"/>
              </a:xfrm>
              <a:custGeom>
                <a:avLst/>
                <a:gdLst>
                  <a:gd name="T0" fmla="*/ 0 w 13"/>
                  <a:gd name="T1" fmla="*/ 3 h 11"/>
                  <a:gd name="T2" fmla="*/ 0 w 13"/>
                  <a:gd name="T3" fmla="*/ 6 h 11"/>
                  <a:gd name="T4" fmla="*/ 0 w 13"/>
                  <a:gd name="T5" fmla="*/ 6 h 11"/>
                  <a:gd name="T6" fmla="*/ 0 w 13"/>
                  <a:gd name="T7" fmla="*/ 8 h 11"/>
                  <a:gd name="T8" fmla="*/ 0 w 13"/>
                  <a:gd name="T9" fmla="*/ 11 h 11"/>
                  <a:gd name="T10" fmla="*/ 8 w 13"/>
                  <a:gd name="T11" fmla="*/ 11 h 11"/>
                  <a:gd name="T12" fmla="*/ 11 w 13"/>
                  <a:gd name="T13" fmla="*/ 11 h 11"/>
                  <a:gd name="T14" fmla="*/ 13 w 13"/>
                  <a:gd name="T15" fmla="*/ 11 h 11"/>
                  <a:gd name="T16" fmla="*/ 13 w 13"/>
                  <a:gd name="T17" fmla="*/ 8 h 11"/>
                  <a:gd name="T18" fmla="*/ 11 w 13"/>
                  <a:gd name="T19" fmla="*/ 6 h 11"/>
                  <a:gd name="T20" fmla="*/ 8 w 13"/>
                  <a:gd name="T21" fmla="*/ 3 h 11"/>
                  <a:gd name="T22" fmla="*/ 8 w 13"/>
                  <a:gd name="T23" fmla="*/ 3 h 11"/>
                  <a:gd name="T24" fmla="*/ 6 w 13"/>
                  <a:gd name="T25" fmla="*/ 0 h 11"/>
                  <a:gd name="T26" fmla="*/ 0 w 13"/>
                  <a:gd name="T27" fmla="*/ 3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11"/>
                  <a:gd name="T44" fmla="*/ 13 w 13"/>
                  <a:gd name="T45" fmla="*/ 11 h 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11">
                    <a:moveTo>
                      <a:pt x="0" y="3"/>
                    </a:moveTo>
                    <a:lnTo>
                      <a:pt x="0" y="6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11" y="6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23" name="Freeform 4894"/>
              <p:cNvSpPr>
                <a:spLocks/>
              </p:cNvSpPr>
              <p:nvPr/>
            </p:nvSpPr>
            <p:spPr bwMode="auto">
              <a:xfrm>
                <a:off x="3833" y="3536"/>
                <a:ext cx="7" cy="8"/>
              </a:xfrm>
              <a:custGeom>
                <a:avLst/>
                <a:gdLst>
                  <a:gd name="T0" fmla="*/ 7 w 7"/>
                  <a:gd name="T1" fmla="*/ 3 h 8"/>
                  <a:gd name="T2" fmla="*/ 7 w 7"/>
                  <a:gd name="T3" fmla="*/ 3 h 8"/>
                  <a:gd name="T4" fmla="*/ 7 w 7"/>
                  <a:gd name="T5" fmla="*/ 5 h 8"/>
                  <a:gd name="T6" fmla="*/ 7 w 7"/>
                  <a:gd name="T7" fmla="*/ 5 h 8"/>
                  <a:gd name="T8" fmla="*/ 5 w 7"/>
                  <a:gd name="T9" fmla="*/ 8 h 8"/>
                  <a:gd name="T10" fmla="*/ 2 w 7"/>
                  <a:gd name="T11" fmla="*/ 8 h 8"/>
                  <a:gd name="T12" fmla="*/ 2 w 7"/>
                  <a:gd name="T13" fmla="*/ 8 h 8"/>
                  <a:gd name="T14" fmla="*/ 0 w 7"/>
                  <a:gd name="T15" fmla="*/ 5 h 8"/>
                  <a:gd name="T16" fmla="*/ 0 w 7"/>
                  <a:gd name="T17" fmla="*/ 5 h 8"/>
                  <a:gd name="T18" fmla="*/ 0 w 7"/>
                  <a:gd name="T19" fmla="*/ 3 h 8"/>
                  <a:gd name="T20" fmla="*/ 2 w 7"/>
                  <a:gd name="T21" fmla="*/ 3 h 8"/>
                  <a:gd name="T22" fmla="*/ 2 w 7"/>
                  <a:gd name="T23" fmla="*/ 3 h 8"/>
                  <a:gd name="T24" fmla="*/ 5 w 7"/>
                  <a:gd name="T25" fmla="*/ 0 h 8"/>
                  <a:gd name="T26" fmla="*/ 7 w 7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8"/>
                  <a:gd name="T44" fmla="*/ 7 w 7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8">
                    <a:moveTo>
                      <a:pt x="7" y="3"/>
                    </a:moveTo>
                    <a:lnTo>
                      <a:pt x="7" y="3"/>
                    </a:lnTo>
                    <a:lnTo>
                      <a:pt x="7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24" name="Freeform 4895"/>
              <p:cNvSpPr>
                <a:spLocks/>
              </p:cNvSpPr>
              <p:nvPr/>
            </p:nvSpPr>
            <p:spPr bwMode="auto">
              <a:xfrm>
                <a:off x="3838" y="3544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5 w 8"/>
                  <a:gd name="T9" fmla="*/ 8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5 h 8"/>
                  <a:gd name="T16" fmla="*/ 0 w 8"/>
                  <a:gd name="T17" fmla="*/ 5 h 8"/>
                  <a:gd name="T18" fmla="*/ 0 w 8"/>
                  <a:gd name="T19" fmla="*/ 3 h 8"/>
                  <a:gd name="T20" fmla="*/ 0 w 8"/>
                  <a:gd name="T21" fmla="*/ 3 h 8"/>
                  <a:gd name="T22" fmla="*/ 2 w 8"/>
                  <a:gd name="T23" fmla="*/ 3 h 8"/>
                  <a:gd name="T24" fmla="*/ 5 w 8"/>
                  <a:gd name="T25" fmla="*/ 0 h 8"/>
                  <a:gd name="T26" fmla="*/ 8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25" name="Freeform 4896"/>
              <p:cNvSpPr>
                <a:spLocks/>
              </p:cNvSpPr>
              <p:nvPr/>
            </p:nvSpPr>
            <p:spPr bwMode="auto">
              <a:xfrm>
                <a:off x="3843" y="3554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3 h 6"/>
                  <a:gd name="T4" fmla="*/ 8 w 8"/>
                  <a:gd name="T5" fmla="*/ 3 h 6"/>
                  <a:gd name="T6" fmla="*/ 8 w 8"/>
                  <a:gd name="T7" fmla="*/ 6 h 6"/>
                  <a:gd name="T8" fmla="*/ 8 w 8"/>
                  <a:gd name="T9" fmla="*/ 6 h 6"/>
                  <a:gd name="T10" fmla="*/ 5 w 8"/>
                  <a:gd name="T11" fmla="*/ 6 h 6"/>
                  <a:gd name="T12" fmla="*/ 3 w 8"/>
                  <a:gd name="T13" fmla="*/ 6 h 6"/>
                  <a:gd name="T14" fmla="*/ 3 w 8"/>
                  <a:gd name="T15" fmla="*/ 6 h 6"/>
                  <a:gd name="T16" fmla="*/ 0 w 8"/>
                  <a:gd name="T17" fmla="*/ 6 h 6"/>
                  <a:gd name="T18" fmla="*/ 0 w 8"/>
                  <a:gd name="T19" fmla="*/ 3 h 6"/>
                  <a:gd name="T20" fmla="*/ 0 w 8"/>
                  <a:gd name="T21" fmla="*/ 0 h 6"/>
                  <a:gd name="T22" fmla="*/ 0 w 8"/>
                  <a:gd name="T23" fmla="*/ 0 h 6"/>
                  <a:gd name="T24" fmla="*/ 3 w 8"/>
                  <a:gd name="T25" fmla="*/ 0 h 6"/>
                  <a:gd name="T26" fmla="*/ 5 w 8"/>
                  <a:gd name="T27" fmla="*/ 0 h 6"/>
                  <a:gd name="T28" fmla="*/ 8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26" name="Freeform 4897"/>
              <p:cNvSpPr>
                <a:spLocks/>
              </p:cNvSpPr>
              <p:nvPr/>
            </p:nvSpPr>
            <p:spPr bwMode="auto">
              <a:xfrm>
                <a:off x="3848" y="3562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3 h 8"/>
                  <a:gd name="T4" fmla="*/ 8 w 8"/>
                  <a:gd name="T5" fmla="*/ 3 h 8"/>
                  <a:gd name="T6" fmla="*/ 8 w 8"/>
                  <a:gd name="T7" fmla="*/ 5 h 8"/>
                  <a:gd name="T8" fmla="*/ 8 w 8"/>
                  <a:gd name="T9" fmla="*/ 5 h 8"/>
                  <a:gd name="T10" fmla="*/ 5 w 8"/>
                  <a:gd name="T11" fmla="*/ 8 h 8"/>
                  <a:gd name="T12" fmla="*/ 3 w 8"/>
                  <a:gd name="T13" fmla="*/ 8 h 8"/>
                  <a:gd name="T14" fmla="*/ 3 w 8"/>
                  <a:gd name="T15" fmla="*/ 8 h 8"/>
                  <a:gd name="T16" fmla="*/ 0 w 8"/>
                  <a:gd name="T17" fmla="*/ 5 h 8"/>
                  <a:gd name="T18" fmla="*/ 0 w 8"/>
                  <a:gd name="T19" fmla="*/ 5 h 8"/>
                  <a:gd name="T20" fmla="*/ 0 w 8"/>
                  <a:gd name="T21" fmla="*/ 3 h 8"/>
                  <a:gd name="T22" fmla="*/ 3 w 8"/>
                  <a:gd name="T23" fmla="*/ 3 h 8"/>
                  <a:gd name="T24" fmla="*/ 3 w 8"/>
                  <a:gd name="T25" fmla="*/ 0 h 8"/>
                  <a:gd name="T26" fmla="*/ 5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27" name="Freeform 4898"/>
              <p:cNvSpPr>
                <a:spLocks/>
              </p:cNvSpPr>
              <p:nvPr/>
            </p:nvSpPr>
            <p:spPr bwMode="auto">
              <a:xfrm>
                <a:off x="3856" y="3573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8 w 8"/>
                  <a:gd name="T3" fmla="*/ 2 h 8"/>
                  <a:gd name="T4" fmla="*/ 8 w 8"/>
                  <a:gd name="T5" fmla="*/ 2 h 8"/>
                  <a:gd name="T6" fmla="*/ 8 w 8"/>
                  <a:gd name="T7" fmla="*/ 5 h 8"/>
                  <a:gd name="T8" fmla="*/ 8 w 8"/>
                  <a:gd name="T9" fmla="*/ 5 h 8"/>
                  <a:gd name="T10" fmla="*/ 5 w 8"/>
                  <a:gd name="T11" fmla="*/ 8 h 8"/>
                  <a:gd name="T12" fmla="*/ 3 w 8"/>
                  <a:gd name="T13" fmla="*/ 8 h 8"/>
                  <a:gd name="T14" fmla="*/ 0 w 8"/>
                  <a:gd name="T15" fmla="*/ 8 h 8"/>
                  <a:gd name="T16" fmla="*/ 0 w 8"/>
                  <a:gd name="T17" fmla="*/ 5 h 8"/>
                  <a:gd name="T18" fmla="*/ 0 w 8"/>
                  <a:gd name="T19" fmla="*/ 5 h 8"/>
                  <a:gd name="T20" fmla="*/ 0 w 8"/>
                  <a:gd name="T21" fmla="*/ 2 h 8"/>
                  <a:gd name="T22" fmla="*/ 0 w 8"/>
                  <a:gd name="T23" fmla="*/ 0 h 8"/>
                  <a:gd name="T24" fmla="*/ 0 w 8"/>
                  <a:gd name="T25" fmla="*/ 0 h 8"/>
                  <a:gd name="T26" fmla="*/ 3 w 8"/>
                  <a:gd name="T27" fmla="*/ 0 h 8"/>
                  <a:gd name="T28" fmla="*/ 5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5" y="0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28" name="Freeform 4899"/>
              <p:cNvSpPr>
                <a:spLocks/>
              </p:cNvSpPr>
              <p:nvPr/>
            </p:nvSpPr>
            <p:spPr bwMode="auto">
              <a:xfrm>
                <a:off x="3819" y="3536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6 w 8"/>
                  <a:gd name="T9" fmla="*/ 8 h 8"/>
                  <a:gd name="T10" fmla="*/ 3 w 8"/>
                  <a:gd name="T11" fmla="*/ 8 h 8"/>
                  <a:gd name="T12" fmla="*/ 3 w 8"/>
                  <a:gd name="T13" fmla="*/ 8 h 8"/>
                  <a:gd name="T14" fmla="*/ 0 w 8"/>
                  <a:gd name="T15" fmla="*/ 5 h 8"/>
                  <a:gd name="T16" fmla="*/ 3 w 8"/>
                  <a:gd name="T17" fmla="*/ 5 h 8"/>
                  <a:gd name="T18" fmla="*/ 3 w 8"/>
                  <a:gd name="T19" fmla="*/ 3 h 8"/>
                  <a:gd name="T20" fmla="*/ 3 w 8"/>
                  <a:gd name="T21" fmla="*/ 3 h 8"/>
                  <a:gd name="T22" fmla="*/ 6 w 8"/>
                  <a:gd name="T23" fmla="*/ 0 h 8"/>
                  <a:gd name="T24" fmla="*/ 8 w 8"/>
                  <a:gd name="T25" fmla="*/ 3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8"/>
                  <a:gd name="T41" fmla="*/ 8 w 8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29" name="Freeform 4900"/>
              <p:cNvSpPr>
                <a:spLocks/>
              </p:cNvSpPr>
              <p:nvPr/>
            </p:nvSpPr>
            <p:spPr bwMode="auto">
              <a:xfrm>
                <a:off x="3825" y="3544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5 w 8"/>
                  <a:gd name="T9" fmla="*/ 8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5 h 8"/>
                  <a:gd name="T16" fmla="*/ 0 w 8"/>
                  <a:gd name="T17" fmla="*/ 5 h 8"/>
                  <a:gd name="T18" fmla="*/ 2 w 8"/>
                  <a:gd name="T19" fmla="*/ 3 h 8"/>
                  <a:gd name="T20" fmla="*/ 2 w 8"/>
                  <a:gd name="T21" fmla="*/ 3 h 8"/>
                  <a:gd name="T22" fmla="*/ 5 w 8"/>
                  <a:gd name="T23" fmla="*/ 0 h 8"/>
                  <a:gd name="T24" fmla="*/ 8 w 8"/>
                  <a:gd name="T25" fmla="*/ 3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8"/>
                  <a:gd name="T41" fmla="*/ 8 w 8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30" name="Freeform 4901"/>
              <p:cNvSpPr>
                <a:spLocks/>
              </p:cNvSpPr>
              <p:nvPr/>
            </p:nvSpPr>
            <p:spPr bwMode="auto">
              <a:xfrm>
                <a:off x="3830" y="3554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3 h 6"/>
                  <a:gd name="T4" fmla="*/ 8 w 8"/>
                  <a:gd name="T5" fmla="*/ 3 h 6"/>
                  <a:gd name="T6" fmla="*/ 8 w 8"/>
                  <a:gd name="T7" fmla="*/ 6 h 6"/>
                  <a:gd name="T8" fmla="*/ 8 w 8"/>
                  <a:gd name="T9" fmla="*/ 6 h 6"/>
                  <a:gd name="T10" fmla="*/ 5 w 8"/>
                  <a:gd name="T11" fmla="*/ 6 h 6"/>
                  <a:gd name="T12" fmla="*/ 3 w 8"/>
                  <a:gd name="T13" fmla="*/ 6 h 6"/>
                  <a:gd name="T14" fmla="*/ 3 w 8"/>
                  <a:gd name="T15" fmla="*/ 6 h 6"/>
                  <a:gd name="T16" fmla="*/ 0 w 8"/>
                  <a:gd name="T17" fmla="*/ 6 h 6"/>
                  <a:gd name="T18" fmla="*/ 0 w 8"/>
                  <a:gd name="T19" fmla="*/ 3 h 6"/>
                  <a:gd name="T20" fmla="*/ 0 w 8"/>
                  <a:gd name="T21" fmla="*/ 0 h 6"/>
                  <a:gd name="T22" fmla="*/ 3 w 8"/>
                  <a:gd name="T23" fmla="*/ 0 h 6"/>
                  <a:gd name="T24" fmla="*/ 3 w 8"/>
                  <a:gd name="T25" fmla="*/ 0 h 6"/>
                  <a:gd name="T26" fmla="*/ 5 w 8"/>
                  <a:gd name="T27" fmla="*/ 0 h 6"/>
                  <a:gd name="T28" fmla="*/ 8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31" name="Freeform 4902"/>
              <p:cNvSpPr>
                <a:spLocks/>
              </p:cNvSpPr>
              <p:nvPr/>
            </p:nvSpPr>
            <p:spPr bwMode="auto">
              <a:xfrm>
                <a:off x="3835" y="3562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8 w 8"/>
                  <a:gd name="T9" fmla="*/ 5 h 8"/>
                  <a:gd name="T10" fmla="*/ 5 w 8"/>
                  <a:gd name="T11" fmla="*/ 8 h 8"/>
                  <a:gd name="T12" fmla="*/ 3 w 8"/>
                  <a:gd name="T13" fmla="*/ 8 h 8"/>
                  <a:gd name="T14" fmla="*/ 3 w 8"/>
                  <a:gd name="T15" fmla="*/ 8 h 8"/>
                  <a:gd name="T16" fmla="*/ 0 w 8"/>
                  <a:gd name="T17" fmla="*/ 8 h 8"/>
                  <a:gd name="T18" fmla="*/ 0 w 8"/>
                  <a:gd name="T19" fmla="*/ 5 h 8"/>
                  <a:gd name="T20" fmla="*/ 3 w 8"/>
                  <a:gd name="T21" fmla="*/ 3 h 8"/>
                  <a:gd name="T22" fmla="*/ 3 w 8"/>
                  <a:gd name="T23" fmla="*/ 3 h 8"/>
                  <a:gd name="T24" fmla="*/ 3 w 8"/>
                  <a:gd name="T25" fmla="*/ 0 h 8"/>
                  <a:gd name="T26" fmla="*/ 5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32" name="Freeform 4903"/>
              <p:cNvSpPr>
                <a:spLocks/>
              </p:cNvSpPr>
              <p:nvPr/>
            </p:nvSpPr>
            <p:spPr bwMode="auto">
              <a:xfrm>
                <a:off x="3840" y="3573"/>
                <a:ext cx="11" cy="8"/>
              </a:xfrm>
              <a:custGeom>
                <a:avLst/>
                <a:gdLst>
                  <a:gd name="T0" fmla="*/ 11 w 11"/>
                  <a:gd name="T1" fmla="*/ 0 h 8"/>
                  <a:gd name="T2" fmla="*/ 11 w 11"/>
                  <a:gd name="T3" fmla="*/ 2 h 8"/>
                  <a:gd name="T4" fmla="*/ 11 w 11"/>
                  <a:gd name="T5" fmla="*/ 2 h 8"/>
                  <a:gd name="T6" fmla="*/ 11 w 11"/>
                  <a:gd name="T7" fmla="*/ 5 h 8"/>
                  <a:gd name="T8" fmla="*/ 11 w 11"/>
                  <a:gd name="T9" fmla="*/ 5 h 8"/>
                  <a:gd name="T10" fmla="*/ 8 w 11"/>
                  <a:gd name="T11" fmla="*/ 8 h 8"/>
                  <a:gd name="T12" fmla="*/ 3 w 11"/>
                  <a:gd name="T13" fmla="*/ 8 h 8"/>
                  <a:gd name="T14" fmla="*/ 3 w 11"/>
                  <a:gd name="T15" fmla="*/ 8 h 8"/>
                  <a:gd name="T16" fmla="*/ 0 w 11"/>
                  <a:gd name="T17" fmla="*/ 8 h 8"/>
                  <a:gd name="T18" fmla="*/ 3 w 11"/>
                  <a:gd name="T19" fmla="*/ 5 h 8"/>
                  <a:gd name="T20" fmla="*/ 3 w 11"/>
                  <a:gd name="T21" fmla="*/ 2 h 8"/>
                  <a:gd name="T22" fmla="*/ 3 w 11"/>
                  <a:gd name="T23" fmla="*/ 2 h 8"/>
                  <a:gd name="T24" fmla="*/ 3 w 11"/>
                  <a:gd name="T25" fmla="*/ 0 h 8"/>
                  <a:gd name="T26" fmla="*/ 11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11" y="0"/>
                    </a:moveTo>
                    <a:lnTo>
                      <a:pt x="11" y="2"/>
                    </a:lnTo>
                    <a:lnTo>
                      <a:pt x="11" y="5"/>
                    </a:lnTo>
                    <a:lnTo>
                      <a:pt x="8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33" name="Freeform 4904"/>
              <p:cNvSpPr>
                <a:spLocks/>
              </p:cNvSpPr>
              <p:nvPr/>
            </p:nvSpPr>
            <p:spPr bwMode="auto">
              <a:xfrm>
                <a:off x="3809" y="3536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5 w 8"/>
                  <a:gd name="T9" fmla="*/ 8 h 8"/>
                  <a:gd name="T10" fmla="*/ 3 w 8"/>
                  <a:gd name="T11" fmla="*/ 8 h 8"/>
                  <a:gd name="T12" fmla="*/ 0 w 8"/>
                  <a:gd name="T13" fmla="*/ 8 h 8"/>
                  <a:gd name="T14" fmla="*/ 0 w 8"/>
                  <a:gd name="T15" fmla="*/ 5 h 8"/>
                  <a:gd name="T16" fmla="*/ 0 w 8"/>
                  <a:gd name="T17" fmla="*/ 5 h 8"/>
                  <a:gd name="T18" fmla="*/ 0 w 8"/>
                  <a:gd name="T19" fmla="*/ 3 h 8"/>
                  <a:gd name="T20" fmla="*/ 0 w 8"/>
                  <a:gd name="T21" fmla="*/ 3 h 8"/>
                  <a:gd name="T22" fmla="*/ 3 w 8"/>
                  <a:gd name="T23" fmla="*/ 3 h 8"/>
                  <a:gd name="T24" fmla="*/ 5 w 8"/>
                  <a:gd name="T25" fmla="*/ 0 h 8"/>
                  <a:gd name="T26" fmla="*/ 8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34" name="Freeform 4905"/>
              <p:cNvSpPr>
                <a:spLocks/>
              </p:cNvSpPr>
              <p:nvPr/>
            </p:nvSpPr>
            <p:spPr bwMode="auto">
              <a:xfrm>
                <a:off x="3812" y="3544"/>
                <a:ext cx="10" cy="8"/>
              </a:xfrm>
              <a:custGeom>
                <a:avLst/>
                <a:gdLst>
                  <a:gd name="T0" fmla="*/ 10 w 10"/>
                  <a:gd name="T1" fmla="*/ 3 h 8"/>
                  <a:gd name="T2" fmla="*/ 10 w 10"/>
                  <a:gd name="T3" fmla="*/ 3 h 8"/>
                  <a:gd name="T4" fmla="*/ 10 w 10"/>
                  <a:gd name="T5" fmla="*/ 5 h 8"/>
                  <a:gd name="T6" fmla="*/ 10 w 10"/>
                  <a:gd name="T7" fmla="*/ 5 h 8"/>
                  <a:gd name="T8" fmla="*/ 7 w 10"/>
                  <a:gd name="T9" fmla="*/ 5 h 8"/>
                  <a:gd name="T10" fmla="*/ 5 w 10"/>
                  <a:gd name="T11" fmla="*/ 8 h 8"/>
                  <a:gd name="T12" fmla="*/ 2 w 10"/>
                  <a:gd name="T13" fmla="*/ 8 h 8"/>
                  <a:gd name="T14" fmla="*/ 2 w 10"/>
                  <a:gd name="T15" fmla="*/ 8 h 8"/>
                  <a:gd name="T16" fmla="*/ 0 w 10"/>
                  <a:gd name="T17" fmla="*/ 5 h 8"/>
                  <a:gd name="T18" fmla="*/ 2 w 10"/>
                  <a:gd name="T19" fmla="*/ 5 h 8"/>
                  <a:gd name="T20" fmla="*/ 2 w 10"/>
                  <a:gd name="T21" fmla="*/ 3 h 8"/>
                  <a:gd name="T22" fmla="*/ 2 w 10"/>
                  <a:gd name="T23" fmla="*/ 3 h 8"/>
                  <a:gd name="T24" fmla="*/ 7 w 10"/>
                  <a:gd name="T25" fmla="*/ 0 h 8"/>
                  <a:gd name="T26" fmla="*/ 10 w 10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10" y="3"/>
                    </a:moveTo>
                    <a:lnTo>
                      <a:pt x="10" y="3"/>
                    </a:lnTo>
                    <a:lnTo>
                      <a:pt x="10" y="5"/>
                    </a:lnTo>
                    <a:lnTo>
                      <a:pt x="7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7" y="0"/>
                    </a:lnTo>
                    <a:lnTo>
                      <a:pt x="10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35" name="Freeform 4906"/>
              <p:cNvSpPr>
                <a:spLocks/>
              </p:cNvSpPr>
              <p:nvPr/>
            </p:nvSpPr>
            <p:spPr bwMode="auto">
              <a:xfrm>
                <a:off x="3817" y="3554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3 h 6"/>
                  <a:gd name="T4" fmla="*/ 8 w 8"/>
                  <a:gd name="T5" fmla="*/ 3 h 6"/>
                  <a:gd name="T6" fmla="*/ 8 w 8"/>
                  <a:gd name="T7" fmla="*/ 6 h 6"/>
                  <a:gd name="T8" fmla="*/ 8 w 8"/>
                  <a:gd name="T9" fmla="*/ 6 h 6"/>
                  <a:gd name="T10" fmla="*/ 5 w 8"/>
                  <a:gd name="T11" fmla="*/ 6 h 6"/>
                  <a:gd name="T12" fmla="*/ 2 w 8"/>
                  <a:gd name="T13" fmla="*/ 6 h 6"/>
                  <a:gd name="T14" fmla="*/ 2 w 8"/>
                  <a:gd name="T15" fmla="*/ 6 h 6"/>
                  <a:gd name="T16" fmla="*/ 0 w 8"/>
                  <a:gd name="T17" fmla="*/ 6 h 6"/>
                  <a:gd name="T18" fmla="*/ 0 w 8"/>
                  <a:gd name="T19" fmla="*/ 6 h 6"/>
                  <a:gd name="T20" fmla="*/ 2 w 8"/>
                  <a:gd name="T21" fmla="*/ 3 h 6"/>
                  <a:gd name="T22" fmla="*/ 2 w 8"/>
                  <a:gd name="T23" fmla="*/ 0 h 6"/>
                  <a:gd name="T24" fmla="*/ 2 w 8"/>
                  <a:gd name="T25" fmla="*/ 0 h 6"/>
                  <a:gd name="T26" fmla="*/ 5 w 8"/>
                  <a:gd name="T27" fmla="*/ 0 h 6"/>
                  <a:gd name="T28" fmla="*/ 8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36" name="Freeform 4907"/>
              <p:cNvSpPr>
                <a:spLocks/>
              </p:cNvSpPr>
              <p:nvPr/>
            </p:nvSpPr>
            <p:spPr bwMode="auto">
              <a:xfrm>
                <a:off x="3822" y="3562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8 w 8"/>
                  <a:gd name="T9" fmla="*/ 8 h 8"/>
                  <a:gd name="T10" fmla="*/ 5 w 8"/>
                  <a:gd name="T11" fmla="*/ 8 h 8"/>
                  <a:gd name="T12" fmla="*/ 3 w 8"/>
                  <a:gd name="T13" fmla="*/ 8 h 8"/>
                  <a:gd name="T14" fmla="*/ 3 w 8"/>
                  <a:gd name="T15" fmla="*/ 8 h 8"/>
                  <a:gd name="T16" fmla="*/ 0 w 8"/>
                  <a:gd name="T17" fmla="*/ 8 h 8"/>
                  <a:gd name="T18" fmla="*/ 0 w 8"/>
                  <a:gd name="T19" fmla="*/ 5 h 8"/>
                  <a:gd name="T20" fmla="*/ 0 w 8"/>
                  <a:gd name="T21" fmla="*/ 3 h 8"/>
                  <a:gd name="T22" fmla="*/ 3 w 8"/>
                  <a:gd name="T23" fmla="*/ 3 h 8"/>
                  <a:gd name="T24" fmla="*/ 3 w 8"/>
                  <a:gd name="T25" fmla="*/ 0 h 8"/>
                  <a:gd name="T26" fmla="*/ 5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37" name="Freeform 4908"/>
              <p:cNvSpPr>
                <a:spLocks/>
              </p:cNvSpPr>
              <p:nvPr/>
            </p:nvSpPr>
            <p:spPr bwMode="auto">
              <a:xfrm>
                <a:off x="3827" y="3573"/>
                <a:ext cx="11" cy="8"/>
              </a:xfrm>
              <a:custGeom>
                <a:avLst/>
                <a:gdLst>
                  <a:gd name="T0" fmla="*/ 8 w 11"/>
                  <a:gd name="T1" fmla="*/ 0 h 8"/>
                  <a:gd name="T2" fmla="*/ 11 w 11"/>
                  <a:gd name="T3" fmla="*/ 2 h 8"/>
                  <a:gd name="T4" fmla="*/ 11 w 11"/>
                  <a:gd name="T5" fmla="*/ 5 h 8"/>
                  <a:gd name="T6" fmla="*/ 11 w 11"/>
                  <a:gd name="T7" fmla="*/ 5 h 8"/>
                  <a:gd name="T8" fmla="*/ 8 w 11"/>
                  <a:gd name="T9" fmla="*/ 8 h 8"/>
                  <a:gd name="T10" fmla="*/ 6 w 11"/>
                  <a:gd name="T11" fmla="*/ 8 h 8"/>
                  <a:gd name="T12" fmla="*/ 3 w 11"/>
                  <a:gd name="T13" fmla="*/ 8 h 8"/>
                  <a:gd name="T14" fmla="*/ 3 w 11"/>
                  <a:gd name="T15" fmla="*/ 8 h 8"/>
                  <a:gd name="T16" fmla="*/ 0 w 11"/>
                  <a:gd name="T17" fmla="*/ 8 h 8"/>
                  <a:gd name="T18" fmla="*/ 0 w 11"/>
                  <a:gd name="T19" fmla="*/ 5 h 8"/>
                  <a:gd name="T20" fmla="*/ 0 w 11"/>
                  <a:gd name="T21" fmla="*/ 2 h 8"/>
                  <a:gd name="T22" fmla="*/ 3 w 11"/>
                  <a:gd name="T23" fmla="*/ 2 h 8"/>
                  <a:gd name="T24" fmla="*/ 3 w 11"/>
                  <a:gd name="T25" fmla="*/ 0 h 8"/>
                  <a:gd name="T26" fmla="*/ 6 w 11"/>
                  <a:gd name="T27" fmla="*/ 0 h 8"/>
                  <a:gd name="T28" fmla="*/ 8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8" y="0"/>
                    </a:moveTo>
                    <a:lnTo>
                      <a:pt x="11" y="2"/>
                    </a:lnTo>
                    <a:lnTo>
                      <a:pt x="11" y="5"/>
                    </a:lnTo>
                    <a:lnTo>
                      <a:pt x="8" y="8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38" name="Freeform 4909"/>
              <p:cNvSpPr>
                <a:spLocks/>
              </p:cNvSpPr>
              <p:nvPr/>
            </p:nvSpPr>
            <p:spPr bwMode="auto">
              <a:xfrm>
                <a:off x="3893" y="3494"/>
                <a:ext cx="76" cy="84"/>
              </a:xfrm>
              <a:custGeom>
                <a:avLst/>
                <a:gdLst>
                  <a:gd name="T0" fmla="*/ 42 w 76"/>
                  <a:gd name="T1" fmla="*/ 0 h 84"/>
                  <a:gd name="T2" fmla="*/ 36 w 76"/>
                  <a:gd name="T3" fmla="*/ 0 h 84"/>
                  <a:gd name="T4" fmla="*/ 28 w 76"/>
                  <a:gd name="T5" fmla="*/ 0 h 84"/>
                  <a:gd name="T6" fmla="*/ 21 w 76"/>
                  <a:gd name="T7" fmla="*/ 3 h 84"/>
                  <a:gd name="T8" fmla="*/ 13 w 76"/>
                  <a:gd name="T9" fmla="*/ 8 h 84"/>
                  <a:gd name="T10" fmla="*/ 10 w 76"/>
                  <a:gd name="T11" fmla="*/ 13 h 84"/>
                  <a:gd name="T12" fmla="*/ 5 w 76"/>
                  <a:gd name="T13" fmla="*/ 21 h 84"/>
                  <a:gd name="T14" fmla="*/ 0 w 76"/>
                  <a:gd name="T15" fmla="*/ 34 h 84"/>
                  <a:gd name="T16" fmla="*/ 0 w 76"/>
                  <a:gd name="T17" fmla="*/ 50 h 84"/>
                  <a:gd name="T18" fmla="*/ 0 w 76"/>
                  <a:gd name="T19" fmla="*/ 55 h 84"/>
                  <a:gd name="T20" fmla="*/ 2 w 76"/>
                  <a:gd name="T21" fmla="*/ 63 h 84"/>
                  <a:gd name="T22" fmla="*/ 8 w 76"/>
                  <a:gd name="T23" fmla="*/ 73 h 84"/>
                  <a:gd name="T24" fmla="*/ 18 w 76"/>
                  <a:gd name="T25" fmla="*/ 81 h 84"/>
                  <a:gd name="T26" fmla="*/ 28 w 76"/>
                  <a:gd name="T27" fmla="*/ 84 h 84"/>
                  <a:gd name="T28" fmla="*/ 39 w 76"/>
                  <a:gd name="T29" fmla="*/ 81 h 84"/>
                  <a:gd name="T30" fmla="*/ 49 w 76"/>
                  <a:gd name="T31" fmla="*/ 73 h 84"/>
                  <a:gd name="T32" fmla="*/ 60 w 76"/>
                  <a:gd name="T33" fmla="*/ 63 h 84"/>
                  <a:gd name="T34" fmla="*/ 70 w 76"/>
                  <a:gd name="T35" fmla="*/ 50 h 84"/>
                  <a:gd name="T36" fmla="*/ 76 w 76"/>
                  <a:gd name="T37" fmla="*/ 34 h 84"/>
                  <a:gd name="T38" fmla="*/ 73 w 76"/>
                  <a:gd name="T39" fmla="*/ 21 h 84"/>
                  <a:gd name="T40" fmla="*/ 68 w 76"/>
                  <a:gd name="T41" fmla="*/ 8 h 84"/>
                  <a:gd name="T42" fmla="*/ 55 w 76"/>
                  <a:gd name="T43" fmla="*/ 3 h 84"/>
                  <a:gd name="T44" fmla="*/ 42 w 76"/>
                  <a:gd name="T45" fmla="*/ 0 h 8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76"/>
                  <a:gd name="T70" fmla="*/ 0 h 84"/>
                  <a:gd name="T71" fmla="*/ 76 w 76"/>
                  <a:gd name="T72" fmla="*/ 84 h 8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76" h="84">
                    <a:moveTo>
                      <a:pt x="42" y="0"/>
                    </a:moveTo>
                    <a:lnTo>
                      <a:pt x="36" y="0"/>
                    </a:lnTo>
                    <a:lnTo>
                      <a:pt x="28" y="0"/>
                    </a:lnTo>
                    <a:lnTo>
                      <a:pt x="21" y="3"/>
                    </a:lnTo>
                    <a:lnTo>
                      <a:pt x="13" y="8"/>
                    </a:lnTo>
                    <a:lnTo>
                      <a:pt x="10" y="13"/>
                    </a:lnTo>
                    <a:lnTo>
                      <a:pt x="5" y="21"/>
                    </a:lnTo>
                    <a:lnTo>
                      <a:pt x="0" y="34"/>
                    </a:lnTo>
                    <a:lnTo>
                      <a:pt x="0" y="50"/>
                    </a:lnTo>
                    <a:lnTo>
                      <a:pt x="0" y="55"/>
                    </a:lnTo>
                    <a:lnTo>
                      <a:pt x="2" y="63"/>
                    </a:lnTo>
                    <a:lnTo>
                      <a:pt x="8" y="73"/>
                    </a:lnTo>
                    <a:lnTo>
                      <a:pt x="18" y="81"/>
                    </a:lnTo>
                    <a:lnTo>
                      <a:pt x="28" y="84"/>
                    </a:lnTo>
                    <a:lnTo>
                      <a:pt x="39" y="81"/>
                    </a:lnTo>
                    <a:lnTo>
                      <a:pt x="49" y="73"/>
                    </a:lnTo>
                    <a:lnTo>
                      <a:pt x="60" y="63"/>
                    </a:lnTo>
                    <a:lnTo>
                      <a:pt x="70" y="50"/>
                    </a:lnTo>
                    <a:lnTo>
                      <a:pt x="76" y="34"/>
                    </a:lnTo>
                    <a:lnTo>
                      <a:pt x="73" y="21"/>
                    </a:lnTo>
                    <a:lnTo>
                      <a:pt x="68" y="8"/>
                    </a:lnTo>
                    <a:lnTo>
                      <a:pt x="55" y="3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39" name="Freeform 4910"/>
              <p:cNvSpPr>
                <a:spLocks/>
              </p:cNvSpPr>
              <p:nvPr/>
            </p:nvSpPr>
            <p:spPr bwMode="auto">
              <a:xfrm>
                <a:off x="3906" y="3492"/>
                <a:ext cx="29" cy="10"/>
              </a:xfrm>
              <a:custGeom>
                <a:avLst/>
                <a:gdLst>
                  <a:gd name="T0" fmla="*/ 2 w 29"/>
                  <a:gd name="T1" fmla="*/ 10 h 10"/>
                  <a:gd name="T2" fmla="*/ 2 w 29"/>
                  <a:gd name="T3" fmla="*/ 10 h 10"/>
                  <a:gd name="T4" fmla="*/ 5 w 29"/>
                  <a:gd name="T5" fmla="*/ 7 h 10"/>
                  <a:gd name="T6" fmla="*/ 8 w 29"/>
                  <a:gd name="T7" fmla="*/ 5 h 10"/>
                  <a:gd name="T8" fmla="*/ 10 w 29"/>
                  <a:gd name="T9" fmla="*/ 5 h 10"/>
                  <a:gd name="T10" fmla="*/ 15 w 29"/>
                  <a:gd name="T11" fmla="*/ 5 h 10"/>
                  <a:gd name="T12" fmla="*/ 18 w 29"/>
                  <a:gd name="T13" fmla="*/ 5 h 10"/>
                  <a:gd name="T14" fmla="*/ 23 w 29"/>
                  <a:gd name="T15" fmla="*/ 2 h 10"/>
                  <a:gd name="T16" fmla="*/ 26 w 29"/>
                  <a:gd name="T17" fmla="*/ 5 h 10"/>
                  <a:gd name="T18" fmla="*/ 29 w 29"/>
                  <a:gd name="T19" fmla="*/ 5 h 10"/>
                  <a:gd name="T20" fmla="*/ 29 w 29"/>
                  <a:gd name="T21" fmla="*/ 0 h 10"/>
                  <a:gd name="T22" fmla="*/ 26 w 29"/>
                  <a:gd name="T23" fmla="*/ 0 h 10"/>
                  <a:gd name="T24" fmla="*/ 23 w 29"/>
                  <a:gd name="T25" fmla="*/ 0 h 10"/>
                  <a:gd name="T26" fmla="*/ 18 w 29"/>
                  <a:gd name="T27" fmla="*/ 0 h 10"/>
                  <a:gd name="T28" fmla="*/ 15 w 29"/>
                  <a:gd name="T29" fmla="*/ 0 h 10"/>
                  <a:gd name="T30" fmla="*/ 10 w 29"/>
                  <a:gd name="T31" fmla="*/ 2 h 10"/>
                  <a:gd name="T32" fmla="*/ 5 w 29"/>
                  <a:gd name="T33" fmla="*/ 2 h 10"/>
                  <a:gd name="T34" fmla="*/ 2 w 29"/>
                  <a:gd name="T35" fmla="*/ 5 h 10"/>
                  <a:gd name="T36" fmla="*/ 0 w 29"/>
                  <a:gd name="T37" fmla="*/ 7 h 10"/>
                  <a:gd name="T38" fmla="*/ 0 w 29"/>
                  <a:gd name="T39" fmla="*/ 7 h 10"/>
                  <a:gd name="T40" fmla="*/ 2 w 29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10"/>
                  <a:gd name="T65" fmla="*/ 29 w 29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10">
                    <a:moveTo>
                      <a:pt x="2" y="10"/>
                    </a:moveTo>
                    <a:lnTo>
                      <a:pt x="2" y="10"/>
                    </a:lnTo>
                    <a:lnTo>
                      <a:pt x="5" y="7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5" y="5"/>
                    </a:lnTo>
                    <a:lnTo>
                      <a:pt x="18" y="5"/>
                    </a:lnTo>
                    <a:lnTo>
                      <a:pt x="23" y="2"/>
                    </a:lnTo>
                    <a:lnTo>
                      <a:pt x="26" y="5"/>
                    </a:lnTo>
                    <a:lnTo>
                      <a:pt x="29" y="5"/>
                    </a:lnTo>
                    <a:lnTo>
                      <a:pt x="29" y="0"/>
                    </a:lnTo>
                    <a:lnTo>
                      <a:pt x="26" y="0"/>
                    </a:lnTo>
                    <a:lnTo>
                      <a:pt x="23" y="0"/>
                    </a:lnTo>
                    <a:lnTo>
                      <a:pt x="18" y="0"/>
                    </a:lnTo>
                    <a:lnTo>
                      <a:pt x="15" y="0"/>
                    </a:lnTo>
                    <a:lnTo>
                      <a:pt x="10" y="2"/>
                    </a:lnTo>
                    <a:lnTo>
                      <a:pt x="5" y="2"/>
                    </a:lnTo>
                    <a:lnTo>
                      <a:pt x="2" y="5"/>
                    </a:lnTo>
                    <a:lnTo>
                      <a:pt x="0" y="7"/>
                    </a:lnTo>
                    <a:lnTo>
                      <a:pt x="2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40" name="Freeform 4911"/>
              <p:cNvSpPr>
                <a:spLocks/>
              </p:cNvSpPr>
              <p:nvPr/>
            </p:nvSpPr>
            <p:spPr bwMode="auto">
              <a:xfrm>
                <a:off x="3893" y="3499"/>
                <a:ext cx="15" cy="29"/>
              </a:xfrm>
              <a:custGeom>
                <a:avLst/>
                <a:gdLst>
                  <a:gd name="T0" fmla="*/ 2 w 15"/>
                  <a:gd name="T1" fmla="*/ 29 h 29"/>
                  <a:gd name="T2" fmla="*/ 2 w 15"/>
                  <a:gd name="T3" fmla="*/ 29 h 29"/>
                  <a:gd name="T4" fmla="*/ 2 w 15"/>
                  <a:gd name="T5" fmla="*/ 27 h 29"/>
                  <a:gd name="T6" fmla="*/ 5 w 15"/>
                  <a:gd name="T7" fmla="*/ 24 h 29"/>
                  <a:gd name="T8" fmla="*/ 5 w 15"/>
                  <a:gd name="T9" fmla="*/ 19 h 29"/>
                  <a:gd name="T10" fmla="*/ 8 w 15"/>
                  <a:gd name="T11" fmla="*/ 16 h 29"/>
                  <a:gd name="T12" fmla="*/ 8 w 15"/>
                  <a:gd name="T13" fmla="*/ 11 h 29"/>
                  <a:gd name="T14" fmla="*/ 10 w 15"/>
                  <a:gd name="T15" fmla="*/ 8 h 29"/>
                  <a:gd name="T16" fmla="*/ 13 w 15"/>
                  <a:gd name="T17" fmla="*/ 6 h 29"/>
                  <a:gd name="T18" fmla="*/ 15 w 15"/>
                  <a:gd name="T19" fmla="*/ 3 h 29"/>
                  <a:gd name="T20" fmla="*/ 13 w 15"/>
                  <a:gd name="T21" fmla="*/ 0 h 29"/>
                  <a:gd name="T22" fmla="*/ 10 w 15"/>
                  <a:gd name="T23" fmla="*/ 3 h 29"/>
                  <a:gd name="T24" fmla="*/ 8 w 15"/>
                  <a:gd name="T25" fmla="*/ 6 h 29"/>
                  <a:gd name="T26" fmla="*/ 5 w 15"/>
                  <a:gd name="T27" fmla="*/ 11 h 29"/>
                  <a:gd name="T28" fmla="*/ 5 w 15"/>
                  <a:gd name="T29" fmla="*/ 13 h 29"/>
                  <a:gd name="T30" fmla="*/ 2 w 15"/>
                  <a:gd name="T31" fmla="*/ 19 h 29"/>
                  <a:gd name="T32" fmla="*/ 0 w 15"/>
                  <a:gd name="T33" fmla="*/ 21 h 29"/>
                  <a:gd name="T34" fmla="*/ 0 w 15"/>
                  <a:gd name="T35" fmla="*/ 27 h 29"/>
                  <a:gd name="T36" fmla="*/ 0 w 15"/>
                  <a:gd name="T37" fmla="*/ 29 h 29"/>
                  <a:gd name="T38" fmla="*/ 0 w 15"/>
                  <a:gd name="T39" fmla="*/ 29 h 29"/>
                  <a:gd name="T40" fmla="*/ 2 w 1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29"/>
                  <a:gd name="T65" fmla="*/ 15 w 1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29">
                    <a:moveTo>
                      <a:pt x="2" y="29"/>
                    </a:moveTo>
                    <a:lnTo>
                      <a:pt x="2" y="29"/>
                    </a:lnTo>
                    <a:lnTo>
                      <a:pt x="2" y="27"/>
                    </a:lnTo>
                    <a:lnTo>
                      <a:pt x="5" y="24"/>
                    </a:lnTo>
                    <a:lnTo>
                      <a:pt x="5" y="19"/>
                    </a:lnTo>
                    <a:lnTo>
                      <a:pt x="8" y="16"/>
                    </a:lnTo>
                    <a:lnTo>
                      <a:pt x="8" y="11"/>
                    </a:lnTo>
                    <a:lnTo>
                      <a:pt x="10" y="8"/>
                    </a:lnTo>
                    <a:lnTo>
                      <a:pt x="13" y="6"/>
                    </a:lnTo>
                    <a:lnTo>
                      <a:pt x="15" y="3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8" y="6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2" y="19"/>
                    </a:lnTo>
                    <a:lnTo>
                      <a:pt x="0" y="21"/>
                    </a:lnTo>
                    <a:lnTo>
                      <a:pt x="0" y="27"/>
                    </a:lnTo>
                    <a:lnTo>
                      <a:pt x="0" y="29"/>
                    </a:lnTo>
                    <a:lnTo>
                      <a:pt x="2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41" name="Freeform 4912"/>
              <p:cNvSpPr>
                <a:spLocks/>
              </p:cNvSpPr>
              <p:nvPr/>
            </p:nvSpPr>
            <p:spPr bwMode="auto">
              <a:xfrm>
                <a:off x="3890" y="3528"/>
                <a:ext cx="5" cy="29"/>
              </a:xfrm>
              <a:custGeom>
                <a:avLst/>
                <a:gdLst>
                  <a:gd name="T0" fmla="*/ 5 w 5"/>
                  <a:gd name="T1" fmla="*/ 29 h 29"/>
                  <a:gd name="T2" fmla="*/ 5 w 5"/>
                  <a:gd name="T3" fmla="*/ 29 h 29"/>
                  <a:gd name="T4" fmla="*/ 5 w 5"/>
                  <a:gd name="T5" fmla="*/ 24 h 29"/>
                  <a:gd name="T6" fmla="*/ 5 w 5"/>
                  <a:gd name="T7" fmla="*/ 21 h 29"/>
                  <a:gd name="T8" fmla="*/ 5 w 5"/>
                  <a:gd name="T9" fmla="*/ 19 h 29"/>
                  <a:gd name="T10" fmla="*/ 5 w 5"/>
                  <a:gd name="T11" fmla="*/ 16 h 29"/>
                  <a:gd name="T12" fmla="*/ 5 w 5"/>
                  <a:gd name="T13" fmla="*/ 11 h 29"/>
                  <a:gd name="T14" fmla="*/ 5 w 5"/>
                  <a:gd name="T15" fmla="*/ 8 h 29"/>
                  <a:gd name="T16" fmla="*/ 5 w 5"/>
                  <a:gd name="T17" fmla="*/ 5 h 29"/>
                  <a:gd name="T18" fmla="*/ 5 w 5"/>
                  <a:gd name="T19" fmla="*/ 0 h 29"/>
                  <a:gd name="T20" fmla="*/ 3 w 5"/>
                  <a:gd name="T21" fmla="*/ 0 h 29"/>
                  <a:gd name="T22" fmla="*/ 3 w 5"/>
                  <a:gd name="T23" fmla="*/ 3 h 29"/>
                  <a:gd name="T24" fmla="*/ 0 w 5"/>
                  <a:gd name="T25" fmla="*/ 8 h 29"/>
                  <a:gd name="T26" fmla="*/ 0 w 5"/>
                  <a:gd name="T27" fmla="*/ 11 h 29"/>
                  <a:gd name="T28" fmla="*/ 0 w 5"/>
                  <a:gd name="T29" fmla="*/ 16 h 29"/>
                  <a:gd name="T30" fmla="*/ 0 w 5"/>
                  <a:gd name="T31" fmla="*/ 19 h 29"/>
                  <a:gd name="T32" fmla="*/ 0 w 5"/>
                  <a:gd name="T33" fmla="*/ 21 h 29"/>
                  <a:gd name="T34" fmla="*/ 3 w 5"/>
                  <a:gd name="T35" fmla="*/ 26 h 29"/>
                  <a:gd name="T36" fmla="*/ 3 w 5"/>
                  <a:gd name="T37" fmla="*/ 29 h 29"/>
                  <a:gd name="T38" fmla="*/ 3 w 5"/>
                  <a:gd name="T39" fmla="*/ 29 h 29"/>
                  <a:gd name="T40" fmla="*/ 5 w 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9"/>
                  <a:gd name="T65" fmla="*/ 5 w 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9">
                    <a:moveTo>
                      <a:pt x="5" y="29"/>
                    </a:moveTo>
                    <a:lnTo>
                      <a:pt x="5" y="29"/>
                    </a:lnTo>
                    <a:lnTo>
                      <a:pt x="5" y="24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5" y="16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3" y="3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3" y="26"/>
                    </a:lnTo>
                    <a:lnTo>
                      <a:pt x="3" y="29"/>
                    </a:lnTo>
                    <a:lnTo>
                      <a:pt x="5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42" name="Freeform 4913"/>
              <p:cNvSpPr>
                <a:spLocks/>
              </p:cNvSpPr>
              <p:nvPr/>
            </p:nvSpPr>
            <p:spPr bwMode="auto">
              <a:xfrm>
                <a:off x="3893" y="3557"/>
                <a:ext cx="21" cy="18"/>
              </a:xfrm>
              <a:custGeom>
                <a:avLst/>
                <a:gdLst>
                  <a:gd name="T0" fmla="*/ 21 w 21"/>
                  <a:gd name="T1" fmla="*/ 16 h 18"/>
                  <a:gd name="T2" fmla="*/ 21 w 21"/>
                  <a:gd name="T3" fmla="*/ 16 h 18"/>
                  <a:gd name="T4" fmla="*/ 18 w 21"/>
                  <a:gd name="T5" fmla="*/ 13 h 18"/>
                  <a:gd name="T6" fmla="*/ 15 w 21"/>
                  <a:gd name="T7" fmla="*/ 13 h 18"/>
                  <a:gd name="T8" fmla="*/ 13 w 21"/>
                  <a:gd name="T9" fmla="*/ 10 h 18"/>
                  <a:gd name="T10" fmla="*/ 10 w 21"/>
                  <a:gd name="T11" fmla="*/ 8 h 18"/>
                  <a:gd name="T12" fmla="*/ 8 w 21"/>
                  <a:gd name="T13" fmla="*/ 5 h 18"/>
                  <a:gd name="T14" fmla="*/ 5 w 21"/>
                  <a:gd name="T15" fmla="*/ 5 h 18"/>
                  <a:gd name="T16" fmla="*/ 5 w 21"/>
                  <a:gd name="T17" fmla="*/ 3 h 18"/>
                  <a:gd name="T18" fmla="*/ 2 w 21"/>
                  <a:gd name="T19" fmla="*/ 0 h 18"/>
                  <a:gd name="T20" fmla="*/ 0 w 21"/>
                  <a:gd name="T21" fmla="*/ 0 h 18"/>
                  <a:gd name="T22" fmla="*/ 0 w 21"/>
                  <a:gd name="T23" fmla="*/ 3 h 18"/>
                  <a:gd name="T24" fmla="*/ 2 w 21"/>
                  <a:gd name="T25" fmla="*/ 5 h 18"/>
                  <a:gd name="T26" fmla="*/ 5 w 21"/>
                  <a:gd name="T27" fmla="*/ 8 h 18"/>
                  <a:gd name="T28" fmla="*/ 8 w 21"/>
                  <a:gd name="T29" fmla="*/ 10 h 18"/>
                  <a:gd name="T30" fmla="*/ 10 w 21"/>
                  <a:gd name="T31" fmla="*/ 13 h 18"/>
                  <a:gd name="T32" fmla="*/ 13 w 21"/>
                  <a:gd name="T33" fmla="*/ 16 h 18"/>
                  <a:gd name="T34" fmla="*/ 15 w 21"/>
                  <a:gd name="T35" fmla="*/ 18 h 18"/>
                  <a:gd name="T36" fmla="*/ 18 w 21"/>
                  <a:gd name="T37" fmla="*/ 18 h 18"/>
                  <a:gd name="T38" fmla="*/ 18 w 21"/>
                  <a:gd name="T39" fmla="*/ 18 h 18"/>
                  <a:gd name="T40" fmla="*/ 21 w 21"/>
                  <a:gd name="T41" fmla="*/ 16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8"/>
                  <a:gd name="T65" fmla="*/ 21 w 21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8">
                    <a:moveTo>
                      <a:pt x="21" y="16"/>
                    </a:moveTo>
                    <a:lnTo>
                      <a:pt x="21" y="16"/>
                    </a:lnTo>
                    <a:lnTo>
                      <a:pt x="18" y="13"/>
                    </a:lnTo>
                    <a:lnTo>
                      <a:pt x="15" y="13"/>
                    </a:lnTo>
                    <a:lnTo>
                      <a:pt x="13" y="10"/>
                    </a:lnTo>
                    <a:lnTo>
                      <a:pt x="10" y="8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5" y="8"/>
                    </a:lnTo>
                    <a:lnTo>
                      <a:pt x="8" y="10"/>
                    </a:lnTo>
                    <a:lnTo>
                      <a:pt x="10" y="13"/>
                    </a:lnTo>
                    <a:lnTo>
                      <a:pt x="13" y="16"/>
                    </a:lnTo>
                    <a:lnTo>
                      <a:pt x="15" y="18"/>
                    </a:lnTo>
                    <a:lnTo>
                      <a:pt x="18" y="18"/>
                    </a:lnTo>
                    <a:lnTo>
                      <a:pt x="21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43" name="Freeform 4914"/>
              <p:cNvSpPr>
                <a:spLocks/>
              </p:cNvSpPr>
              <p:nvPr/>
            </p:nvSpPr>
            <p:spPr bwMode="auto">
              <a:xfrm>
                <a:off x="3911" y="3573"/>
                <a:ext cx="21" cy="8"/>
              </a:xfrm>
              <a:custGeom>
                <a:avLst/>
                <a:gdLst>
                  <a:gd name="T0" fmla="*/ 18 w 21"/>
                  <a:gd name="T1" fmla="*/ 2 h 8"/>
                  <a:gd name="T2" fmla="*/ 18 w 21"/>
                  <a:gd name="T3" fmla="*/ 2 h 8"/>
                  <a:gd name="T4" fmla="*/ 18 w 21"/>
                  <a:gd name="T5" fmla="*/ 2 h 8"/>
                  <a:gd name="T6" fmla="*/ 16 w 21"/>
                  <a:gd name="T7" fmla="*/ 2 h 8"/>
                  <a:gd name="T8" fmla="*/ 13 w 21"/>
                  <a:gd name="T9" fmla="*/ 2 h 8"/>
                  <a:gd name="T10" fmla="*/ 10 w 21"/>
                  <a:gd name="T11" fmla="*/ 2 h 8"/>
                  <a:gd name="T12" fmla="*/ 8 w 21"/>
                  <a:gd name="T13" fmla="*/ 2 h 8"/>
                  <a:gd name="T14" fmla="*/ 5 w 21"/>
                  <a:gd name="T15" fmla="*/ 2 h 8"/>
                  <a:gd name="T16" fmla="*/ 3 w 21"/>
                  <a:gd name="T17" fmla="*/ 0 h 8"/>
                  <a:gd name="T18" fmla="*/ 3 w 21"/>
                  <a:gd name="T19" fmla="*/ 0 h 8"/>
                  <a:gd name="T20" fmla="*/ 0 w 21"/>
                  <a:gd name="T21" fmla="*/ 2 h 8"/>
                  <a:gd name="T22" fmla="*/ 3 w 21"/>
                  <a:gd name="T23" fmla="*/ 5 h 8"/>
                  <a:gd name="T24" fmla="*/ 5 w 21"/>
                  <a:gd name="T25" fmla="*/ 5 h 8"/>
                  <a:gd name="T26" fmla="*/ 8 w 21"/>
                  <a:gd name="T27" fmla="*/ 5 h 8"/>
                  <a:gd name="T28" fmla="*/ 10 w 21"/>
                  <a:gd name="T29" fmla="*/ 5 h 8"/>
                  <a:gd name="T30" fmla="*/ 13 w 21"/>
                  <a:gd name="T31" fmla="*/ 8 h 8"/>
                  <a:gd name="T32" fmla="*/ 16 w 21"/>
                  <a:gd name="T33" fmla="*/ 5 h 8"/>
                  <a:gd name="T34" fmla="*/ 18 w 21"/>
                  <a:gd name="T35" fmla="*/ 5 h 8"/>
                  <a:gd name="T36" fmla="*/ 21 w 21"/>
                  <a:gd name="T37" fmla="*/ 5 h 8"/>
                  <a:gd name="T38" fmla="*/ 21 w 21"/>
                  <a:gd name="T39" fmla="*/ 5 h 8"/>
                  <a:gd name="T40" fmla="*/ 18 w 21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18" y="2"/>
                    </a:moveTo>
                    <a:lnTo>
                      <a:pt x="18" y="2"/>
                    </a:lnTo>
                    <a:lnTo>
                      <a:pt x="16" y="2"/>
                    </a:lnTo>
                    <a:lnTo>
                      <a:pt x="13" y="2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3" y="8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21" y="5"/>
                    </a:lnTo>
                    <a:lnTo>
                      <a:pt x="18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44" name="Freeform 4915"/>
              <p:cNvSpPr>
                <a:spLocks/>
              </p:cNvSpPr>
              <p:nvPr/>
            </p:nvSpPr>
            <p:spPr bwMode="auto">
              <a:xfrm>
                <a:off x="3929" y="3554"/>
                <a:ext cx="26" cy="24"/>
              </a:xfrm>
              <a:custGeom>
                <a:avLst/>
                <a:gdLst>
                  <a:gd name="T0" fmla="*/ 21 w 26"/>
                  <a:gd name="T1" fmla="*/ 0 h 24"/>
                  <a:gd name="T2" fmla="*/ 21 w 26"/>
                  <a:gd name="T3" fmla="*/ 0 h 24"/>
                  <a:gd name="T4" fmla="*/ 21 w 26"/>
                  <a:gd name="T5" fmla="*/ 6 h 24"/>
                  <a:gd name="T6" fmla="*/ 19 w 26"/>
                  <a:gd name="T7" fmla="*/ 8 h 24"/>
                  <a:gd name="T8" fmla="*/ 16 w 26"/>
                  <a:gd name="T9" fmla="*/ 11 h 24"/>
                  <a:gd name="T10" fmla="*/ 13 w 26"/>
                  <a:gd name="T11" fmla="*/ 13 h 24"/>
                  <a:gd name="T12" fmla="*/ 11 w 26"/>
                  <a:gd name="T13" fmla="*/ 16 h 24"/>
                  <a:gd name="T14" fmla="*/ 8 w 26"/>
                  <a:gd name="T15" fmla="*/ 16 h 24"/>
                  <a:gd name="T16" fmla="*/ 6 w 26"/>
                  <a:gd name="T17" fmla="*/ 19 h 24"/>
                  <a:gd name="T18" fmla="*/ 0 w 26"/>
                  <a:gd name="T19" fmla="*/ 21 h 24"/>
                  <a:gd name="T20" fmla="*/ 3 w 26"/>
                  <a:gd name="T21" fmla="*/ 24 h 24"/>
                  <a:gd name="T22" fmla="*/ 6 w 26"/>
                  <a:gd name="T23" fmla="*/ 21 h 24"/>
                  <a:gd name="T24" fmla="*/ 11 w 26"/>
                  <a:gd name="T25" fmla="*/ 21 h 24"/>
                  <a:gd name="T26" fmla="*/ 13 w 26"/>
                  <a:gd name="T27" fmla="*/ 19 h 24"/>
                  <a:gd name="T28" fmla="*/ 16 w 26"/>
                  <a:gd name="T29" fmla="*/ 16 h 24"/>
                  <a:gd name="T30" fmla="*/ 19 w 26"/>
                  <a:gd name="T31" fmla="*/ 13 h 24"/>
                  <a:gd name="T32" fmla="*/ 21 w 26"/>
                  <a:gd name="T33" fmla="*/ 11 h 24"/>
                  <a:gd name="T34" fmla="*/ 24 w 26"/>
                  <a:gd name="T35" fmla="*/ 6 h 24"/>
                  <a:gd name="T36" fmla="*/ 26 w 26"/>
                  <a:gd name="T37" fmla="*/ 3 h 24"/>
                  <a:gd name="T38" fmla="*/ 26 w 26"/>
                  <a:gd name="T39" fmla="*/ 3 h 24"/>
                  <a:gd name="T40" fmla="*/ 21 w 26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4"/>
                  <a:gd name="T65" fmla="*/ 26 w 26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4">
                    <a:moveTo>
                      <a:pt x="21" y="0"/>
                    </a:moveTo>
                    <a:lnTo>
                      <a:pt x="21" y="0"/>
                    </a:lnTo>
                    <a:lnTo>
                      <a:pt x="21" y="6"/>
                    </a:lnTo>
                    <a:lnTo>
                      <a:pt x="19" y="8"/>
                    </a:lnTo>
                    <a:lnTo>
                      <a:pt x="16" y="11"/>
                    </a:lnTo>
                    <a:lnTo>
                      <a:pt x="13" y="13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6" y="19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6" y="21"/>
                    </a:lnTo>
                    <a:lnTo>
                      <a:pt x="11" y="21"/>
                    </a:lnTo>
                    <a:lnTo>
                      <a:pt x="13" y="19"/>
                    </a:lnTo>
                    <a:lnTo>
                      <a:pt x="16" y="16"/>
                    </a:lnTo>
                    <a:lnTo>
                      <a:pt x="19" y="13"/>
                    </a:lnTo>
                    <a:lnTo>
                      <a:pt x="21" y="11"/>
                    </a:lnTo>
                    <a:lnTo>
                      <a:pt x="24" y="6"/>
                    </a:lnTo>
                    <a:lnTo>
                      <a:pt x="26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45" name="Freeform 4916"/>
              <p:cNvSpPr>
                <a:spLocks/>
              </p:cNvSpPr>
              <p:nvPr/>
            </p:nvSpPr>
            <p:spPr bwMode="auto">
              <a:xfrm>
                <a:off x="3950" y="3528"/>
                <a:ext cx="21" cy="29"/>
              </a:xfrm>
              <a:custGeom>
                <a:avLst/>
                <a:gdLst>
                  <a:gd name="T0" fmla="*/ 16 w 21"/>
                  <a:gd name="T1" fmla="*/ 0 h 29"/>
                  <a:gd name="T2" fmla="*/ 16 w 21"/>
                  <a:gd name="T3" fmla="*/ 0 h 29"/>
                  <a:gd name="T4" fmla="*/ 16 w 21"/>
                  <a:gd name="T5" fmla="*/ 3 h 29"/>
                  <a:gd name="T6" fmla="*/ 13 w 21"/>
                  <a:gd name="T7" fmla="*/ 8 h 29"/>
                  <a:gd name="T8" fmla="*/ 13 w 21"/>
                  <a:gd name="T9" fmla="*/ 11 h 29"/>
                  <a:gd name="T10" fmla="*/ 11 w 21"/>
                  <a:gd name="T11" fmla="*/ 13 h 29"/>
                  <a:gd name="T12" fmla="*/ 8 w 21"/>
                  <a:gd name="T13" fmla="*/ 19 h 29"/>
                  <a:gd name="T14" fmla="*/ 5 w 21"/>
                  <a:gd name="T15" fmla="*/ 21 h 29"/>
                  <a:gd name="T16" fmla="*/ 3 w 21"/>
                  <a:gd name="T17" fmla="*/ 24 h 29"/>
                  <a:gd name="T18" fmla="*/ 0 w 21"/>
                  <a:gd name="T19" fmla="*/ 26 h 29"/>
                  <a:gd name="T20" fmla="*/ 5 w 21"/>
                  <a:gd name="T21" fmla="*/ 29 h 29"/>
                  <a:gd name="T22" fmla="*/ 8 w 21"/>
                  <a:gd name="T23" fmla="*/ 26 h 29"/>
                  <a:gd name="T24" fmla="*/ 8 w 21"/>
                  <a:gd name="T25" fmla="*/ 24 h 29"/>
                  <a:gd name="T26" fmla="*/ 11 w 21"/>
                  <a:gd name="T27" fmla="*/ 21 h 29"/>
                  <a:gd name="T28" fmla="*/ 13 w 21"/>
                  <a:gd name="T29" fmla="*/ 16 h 29"/>
                  <a:gd name="T30" fmla="*/ 16 w 21"/>
                  <a:gd name="T31" fmla="*/ 13 h 29"/>
                  <a:gd name="T32" fmla="*/ 19 w 21"/>
                  <a:gd name="T33" fmla="*/ 8 h 29"/>
                  <a:gd name="T34" fmla="*/ 19 w 21"/>
                  <a:gd name="T35" fmla="*/ 5 h 29"/>
                  <a:gd name="T36" fmla="*/ 21 w 21"/>
                  <a:gd name="T37" fmla="*/ 0 h 29"/>
                  <a:gd name="T38" fmla="*/ 21 w 21"/>
                  <a:gd name="T39" fmla="*/ 0 h 29"/>
                  <a:gd name="T40" fmla="*/ 16 w 21"/>
                  <a:gd name="T41" fmla="*/ 0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9"/>
                  <a:gd name="T65" fmla="*/ 21 w 21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9">
                    <a:moveTo>
                      <a:pt x="16" y="0"/>
                    </a:moveTo>
                    <a:lnTo>
                      <a:pt x="16" y="0"/>
                    </a:lnTo>
                    <a:lnTo>
                      <a:pt x="16" y="3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1" y="13"/>
                    </a:lnTo>
                    <a:lnTo>
                      <a:pt x="8" y="19"/>
                    </a:lnTo>
                    <a:lnTo>
                      <a:pt x="5" y="21"/>
                    </a:lnTo>
                    <a:lnTo>
                      <a:pt x="3" y="24"/>
                    </a:lnTo>
                    <a:lnTo>
                      <a:pt x="0" y="26"/>
                    </a:lnTo>
                    <a:lnTo>
                      <a:pt x="5" y="29"/>
                    </a:lnTo>
                    <a:lnTo>
                      <a:pt x="8" y="26"/>
                    </a:lnTo>
                    <a:lnTo>
                      <a:pt x="8" y="24"/>
                    </a:lnTo>
                    <a:lnTo>
                      <a:pt x="11" y="21"/>
                    </a:lnTo>
                    <a:lnTo>
                      <a:pt x="13" y="16"/>
                    </a:lnTo>
                    <a:lnTo>
                      <a:pt x="16" y="13"/>
                    </a:lnTo>
                    <a:lnTo>
                      <a:pt x="19" y="8"/>
                    </a:lnTo>
                    <a:lnTo>
                      <a:pt x="19" y="5"/>
                    </a:lnTo>
                    <a:lnTo>
                      <a:pt x="21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46" name="Freeform 4917"/>
              <p:cNvSpPr>
                <a:spLocks/>
              </p:cNvSpPr>
              <p:nvPr/>
            </p:nvSpPr>
            <p:spPr bwMode="auto">
              <a:xfrm>
                <a:off x="3958" y="3502"/>
                <a:ext cx="13" cy="26"/>
              </a:xfrm>
              <a:custGeom>
                <a:avLst/>
                <a:gdLst>
                  <a:gd name="T0" fmla="*/ 0 w 13"/>
                  <a:gd name="T1" fmla="*/ 3 h 26"/>
                  <a:gd name="T2" fmla="*/ 0 w 13"/>
                  <a:gd name="T3" fmla="*/ 3 h 26"/>
                  <a:gd name="T4" fmla="*/ 3 w 13"/>
                  <a:gd name="T5" fmla="*/ 5 h 26"/>
                  <a:gd name="T6" fmla="*/ 5 w 13"/>
                  <a:gd name="T7" fmla="*/ 8 h 26"/>
                  <a:gd name="T8" fmla="*/ 5 w 13"/>
                  <a:gd name="T9" fmla="*/ 10 h 26"/>
                  <a:gd name="T10" fmla="*/ 8 w 13"/>
                  <a:gd name="T11" fmla="*/ 13 h 26"/>
                  <a:gd name="T12" fmla="*/ 8 w 13"/>
                  <a:gd name="T13" fmla="*/ 16 h 26"/>
                  <a:gd name="T14" fmla="*/ 8 w 13"/>
                  <a:gd name="T15" fmla="*/ 21 h 26"/>
                  <a:gd name="T16" fmla="*/ 8 w 13"/>
                  <a:gd name="T17" fmla="*/ 24 h 26"/>
                  <a:gd name="T18" fmla="*/ 8 w 13"/>
                  <a:gd name="T19" fmla="*/ 26 h 26"/>
                  <a:gd name="T20" fmla="*/ 13 w 13"/>
                  <a:gd name="T21" fmla="*/ 26 h 26"/>
                  <a:gd name="T22" fmla="*/ 13 w 13"/>
                  <a:gd name="T23" fmla="*/ 24 h 26"/>
                  <a:gd name="T24" fmla="*/ 13 w 13"/>
                  <a:gd name="T25" fmla="*/ 18 h 26"/>
                  <a:gd name="T26" fmla="*/ 11 w 13"/>
                  <a:gd name="T27" fmla="*/ 16 h 26"/>
                  <a:gd name="T28" fmla="*/ 11 w 13"/>
                  <a:gd name="T29" fmla="*/ 13 h 26"/>
                  <a:gd name="T30" fmla="*/ 8 w 13"/>
                  <a:gd name="T31" fmla="*/ 8 h 26"/>
                  <a:gd name="T32" fmla="*/ 8 w 13"/>
                  <a:gd name="T33" fmla="*/ 5 h 26"/>
                  <a:gd name="T34" fmla="*/ 5 w 13"/>
                  <a:gd name="T35" fmla="*/ 3 h 26"/>
                  <a:gd name="T36" fmla="*/ 3 w 13"/>
                  <a:gd name="T37" fmla="*/ 0 h 26"/>
                  <a:gd name="T38" fmla="*/ 3 w 13"/>
                  <a:gd name="T39" fmla="*/ 0 h 26"/>
                  <a:gd name="T40" fmla="*/ 0 w 13"/>
                  <a:gd name="T41" fmla="*/ 3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6"/>
                  <a:gd name="T65" fmla="*/ 13 w 13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6">
                    <a:moveTo>
                      <a:pt x="0" y="3"/>
                    </a:moveTo>
                    <a:lnTo>
                      <a:pt x="0" y="3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8" y="13"/>
                    </a:lnTo>
                    <a:lnTo>
                      <a:pt x="8" y="16"/>
                    </a:lnTo>
                    <a:lnTo>
                      <a:pt x="8" y="21"/>
                    </a:lnTo>
                    <a:lnTo>
                      <a:pt x="8" y="24"/>
                    </a:lnTo>
                    <a:lnTo>
                      <a:pt x="8" y="26"/>
                    </a:lnTo>
                    <a:lnTo>
                      <a:pt x="13" y="26"/>
                    </a:lnTo>
                    <a:lnTo>
                      <a:pt x="13" y="24"/>
                    </a:lnTo>
                    <a:lnTo>
                      <a:pt x="13" y="18"/>
                    </a:lnTo>
                    <a:lnTo>
                      <a:pt x="11" y="16"/>
                    </a:lnTo>
                    <a:lnTo>
                      <a:pt x="11" y="13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47" name="Freeform 4918"/>
              <p:cNvSpPr>
                <a:spLocks/>
              </p:cNvSpPr>
              <p:nvPr/>
            </p:nvSpPr>
            <p:spPr bwMode="auto">
              <a:xfrm>
                <a:off x="3935" y="3492"/>
                <a:ext cx="26" cy="13"/>
              </a:xfrm>
              <a:custGeom>
                <a:avLst/>
                <a:gdLst>
                  <a:gd name="T0" fmla="*/ 0 w 26"/>
                  <a:gd name="T1" fmla="*/ 5 h 13"/>
                  <a:gd name="T2" fmla="*/ 0 w 26"/>
                  <a:gd name="T3" fmla="*/ 5 h 13"/>
                  <a:gd name="T4" fmla="*/ 2 w 26"/>
                  <a:gd name="T5" fmla="*/ 5 h 13"/>
                  <a:gd name="T6" fmla="*/ 5 w 26"/>
                  <a:gd name="T7" fmla="*/ 5 h 13"/>
                  <a:gd name="T8" fmla="*/ 7 w 26"/>
                  <a:gd name="T9" fmla="*/ 5 h 13"/>
                  <a:gd name="T10" fmla="*/ 13 w 26"/>
                  <a:gd name="T11" fmla="*/ 5 h 13"/>
                  <a:gd name="T12" fmla="*/ 15 w 26"/>
                  <a:gd name="T13" fmla="*/ 7 h 13"/>
                  <a:gd name="T14" fmla="*/ 18 w 26"/>
                  <a:gd name="T15" fmla="*/ 7 h 13"/>
                  <a:gd name="T16" fmla="*/ 20 w 26"/>
                  <a:gd name="T17" fmla="*/ 10 h 13"/>
                  <a:gd name="T18" fmla="*/ 23 w 26"/>
                  <a:gd name="T19" fmla="*/ 13 h 13"/>
                  <a:gd name="T20" fmla="*/ 26 w 26"/>
                  <a:gd name="T21" fmla="*/ 10 h 13"/>
                  <a:gd name="T22" fmla="*/ 23 w 26"/>
                  <a:gd name="T23" fmla="*/ 7 h 13"/>
                  <a:gd name="T24" fmla="*/ 20 w 26"/>
                  <a:gd name="T25" fmla="*/ 5 h 13"/>
                  <a:gd name="T26" fmla="*/ 15 w 26"/>
                  <a:gd name="T27" fmla="*/ 2 h 13"/>
                  <a:gd name="T28" fmla="*/ 13 w 26"/>
                  <a:gd name="T29" fmla="*/ 2 h 13"/>
                  <a:gd name="T30" fmla="*/ 10 w 26"/>
                  <a:gd name="T31" fmla="*/ 2 h 13"/>
                  <a:gd name="T32" fmla="*/ 5 w 26"/>
                  <a:gd name="T33" fmla="*/ 0 h 13"/>
                  <a:gd name="T34" fmla="*/ 2 w 26"/>
                  <a:gd name="T35" fmla="*/ 0 h 13"/>
                  <a:gd name="T36" fmla="*/ 0 w 26"/>
                  <a:gd name="T37" fmla="*/ 0 h 13"/>
                  <a:gd name="T38" fmla="*/ 0 w 26"/>
                  <a:gd name="T39" fmla="*/ 0 h 13"/>
                  <a:gd name="T40" fmla="*/ 0 w 26"/>
                  <a:gd name="T41" fmla="*/ 5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13"/>
                  <a:gd name="T65" fmla="*/ 26 w 26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13">
                    <a:moveTo>
                      <a:pt x="0" y="5"/>
                    </a:move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13" y="5"/>
                    </a:lnTo>
                    <a:lnTo>
                      <a:pt x="15" y="7"/>
                    </a:lnTo>
                    <a:lnTo>
                      <a:pt x="18" y="7"/>
                    </a:lnTo>
                    <a:lnTo>
                      <a:pt x="20" y="10"/>
                    </a:lnTo>
                    <a:lnTo>
                      <a:pt x="23" y="13"/>
                    </a:lnTo>
                    <a:lnTo>
                      <a:pt x="26" y="10"/>
                    </a:lnTo>
                    <a:lnTo>
                      <a:pt x="23" y="7"/>
                    </a:lnTo>
                    <a:lnTo>
                      <a:pt x="20" y="5"/>
                    </a:lnTo>
                    <a:lnTo>
                      <a:pt x="15" y="2"/>
                    </a:lnTo>
                    <a:lnTo>
                      <a:pt x="13" y="2"/>
                    </a:lnTo>
                    <a:lnTo>
                      <a:pt x="10" y="2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48" name="Freeform 4919"/>
              <p:cNvSpPr>
                <a:spLocks/>
              </p:cNvSpPr>
              <p:nvPr/>
            </p:nvSpPr>
            <p:spPr bwMode="auto">
              <a:xfrm>
                <a:off x="3924" y="3494"/>
                <a:ext cx="45" cy="76"/>
              </a:xfrm>
              <a:custGeom>
                <a:avLst/>
                <a:gdLst>
                  <a:gd name="T0" fmla="*/ 16 w 45"/>
                  <a:gd name="T1" fmla="*/ 76 h 76"/>
                  <a:gd name="T2" fmla="*/ 24 w 45"/>
                  <a:gd name="T3" fmla="*/ 71 h 76"/>
                  <a:gd name="T4" fmla="*/ 29 w 45"/>
                  <a:gd name="T5" fmla="*/ 63 h 76"/>
                  <a:gd name="T6" fmla="*/ 39 w 45"/>
                  <a:gd name="T7" fmla="*/ 50 h 76"/>
                  <a:gd name="T8" fmla="*/ 45 w 45"/>
                  <a:gd name="T9" fmla="*/ 34 h 76"/>
                  <a:gd name="T10" fmla="*/ 42 w 45"/>
                  <a:gd name="T11" fmla="*/ 21 h 76"/>
                  <a:gd name="T12" fmla="*/ 37 w 45"/>
                  <a:gd name="T13" fmla="*/ 8 h 76"/>
                  <a:gd name="T14" fmla="*/ 26 w 45"/>
                  <a:gd name="T15" fmla="*/ 3 h 76"/>
                  <a:gd name="T16" fmla="*/ 16 w 45"/>
                  <a:gd name="T17" fmla="*/ 0 h 76"/>
                  <a:gd name="T18" fmla="*/ 16 w 45"/>
                  <a:gd name="T19" fmla="*/ 3 h 76"/>
                  <a:gd name="T20" fmla="*/ 13 w 45"/>
                  <a:gd name="T21" fmla="*/ 3 h 76"/>
                  <a:gd name="T22" fmla="*/ 5 w 45"/>
                  <a:gd name="T23" fmla="*/ 18 h 76"/>
                  <a:gd name="T24" fmla="*/ 3 w 45"/>
                  <a:gd name="T25" fmla="*/ 24 h 76"/>
                  <a:gd name="T26" fmla="*/ 0 w 45"/>
                  <a:gd name="T27" fmla="*/ 32 h 76"/>
                  <a:gd name="T28" fmla="*/ 0 w 45"/>
                  <a:gd name="T29" fmla="*/ 47 h 76"/>
                  <a:gd name="T30" fmla="*/ 0 w 45"/>
                  <a:gd name="T31" fmla="*/ 60 h 76"/>
                  <a:gd name="T32" fmla="*/ 8 w 45"/>
                  <a:gd name="T33" fmla="*/ 68 h 76"/>
                  <a:gd name="T34" fmla="*/ 16 w 45"/>
                  <a:gd name="T35" fmla="*/ 76 h 7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45"/>
                  <a:gd name="T55" fmla="*/ 0 h 76"/>
                  <a:gd name="T56" fmla="*/ 45 w 45"/>
                  <a:gd name="T57" fmla="*/ 76 h 7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45" h="76">
                    <a:moveTo>
                      <a:pt x="16" y="76"/>
                    </a:moveTo>
                    <a:lnTo>
                      <a:pt x="24" y="71"/>
                    </a:lnTo>
                    <a:lnTo>
                      <a:pt x="29" y="63"/>
                    </a:lnTo>
                    <a:lnTo>
                      <a:pt x="39" y="50"/>
                    </a:lnTo>
                    <a:lnTo>
                      <a:pt x="45" y="34"/>
                    </a:lnTo>
                    <a:lnTo>
                      <a:pt x="42" y="21"/>
                    </a:lnTo>
                    <a:lnTo>
                      <a:pt x="37" y="8"/>
                    </a:lnTo>
                    <a:lnTo>
                      <a:pt x="26" y="3"/>
                    </a:lnTo>
                    <a:lnTo>
                      <a:pt x="16" y="0"/>
                    </a:lnTo>
                    <a:lnTo>
                      <a:pt x="16" y="3"/>
                    </a:lnTo>
                    <a:lnTo>
                      <a:pt x="13" y="3"/>
                    </a:lnTo>
                    <a:lnTo>
                      <a:pt x="5" y="18"/>
                    </a:lnTo>
                    <a:lnTo>
                      <a:pt x="3" y="24"/>
                    </a:lnTo>
                    <a:lnTo>
                      <a:pt x="0" y="32"/>
                    </a:lnTo>
                    <a:lnTo>
                      <a:pt x="0" y="47"/>
                    </a:lnTo>
                    <a:lnTo>
                      <a:pt x="0" y="60"/>
                    </a:lnTo>
                    <a:lnTo>
                      <a:pt x="8" y="68"/>
                    </a:lnTo>
                    <a:lnTo>
                      <a:pt x="16" y="76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49" name="Freeform 4920"/>
              <p:cNvSpPr>
                <a:spLocks/>
              </p:cNvSpPr>
              <p:nvPr/>
            </p:nvSpPr>
            <p:spPr bwMode="auto">
              <a:xfrm>
                <a:off x="3940" y="3554"/>
                <a:ext cx="15" cy="19"/>
              </a:xfrm>
              <a:custGeom>
                <a:avLst/>
                <a:gdLst>
                  <a:gd name="T0" fmla="*/ 10 w 15"/>
                  <a:gd name="T1" fmla="*/ 0 h 19"/>
                  <a:gd name="T2" fmla="*/ 10 w 15"/>
                  <a:gd name="T3" fmla="*/ 0 h 19"/>
                  <a:gd name="T4" fmla="*/ 10 w 15"/>
                  <a:gd name="T5" fmla="*/ 3 h 19"/>
                  <a:gd name="T6" fmla="*/ 8 w 15"/>
                  <a:gd name="T7" fmla="*/ 6 h 19"/>
                  <a:gd name="T8" fmla="*/ 8 w 15"/>
                  <a:gd name="T9" fmla="*/ 8 h 19"/>
                  <a:gd name="T10" fmla="*/ 5 w 15"/>
                  <a:gd name="T11" fmla="*/ 8 h 19"/>
                  <a:gd name="T12" fmla="*/ 5 w 15"/>
                  <a:gd name="T13" fmla="*/ 11 h 19"/>
                  <a:gd name="T14" fmla="*/ 2 w 15"/>
                  <a:gd name="T15" fmla="*/ 11 h 19"/>
                  <a:gd name="T16" fmla="*/ 2 w 15"/>
                  <a:gd name="T17" fmla="*/ 13 h 19"/>
                  <a:gd name="T18" fmla="*/ 0 w 15"/>
                  <a:gd name="T19" fmla="*/ 16 h 19"/>
                  <a:gd name="T20" fmla="*/ 2 w 15"/>
                  <a:gd name="T21" fmla="*/ 19 h 19"/>
                  <a:gd name="T22" fmla="*/ 2 w 15"/>
                  <a:gd name="T23" fmla="*/ 16 h 19"/>
                  <a:gd name="T24" fmla="*/ 5 w 15"/>
                  <a:gd name="T25" fmla="*/ 13 h 19"/>
                  <a:gd name="T26" fmla="*/ 8 w 15"/>
                  <a:gd name="T27" fmla="*/ 13 h 19"/>
                  <a:gd name="T28" fmla="*/ 8 w 15"/>
                  <a:gd name="T29" fmla="*/ 11 h 19"/>
                  <a:gd name="T30" fmla="*/ 10 w 15"/>
                  <a:gd name="T31" fmla="*/ 8 h 19"/>
                  <a:gd name="T32" fmla="*/ 10 w 15"/>
                  <a:gd name="T33" fmla="*/ 8 h 19"/>
                  <a:gd name="T34" fmla="*/ 13 w 15"/>
                  <a:gd name="T35" fmla="*/ 6 h 19"/>
                  <a:gd name="T36" fmla="*/ 15 w 15"/>
                  <a:gd name="T37" fmla="*/ 3 h 19"/>
                  <a:gd name="T38" fmla="*/ 15 w 15"/>
                  <a:gd name="T39" fmla="*/ 3 h 19"/>
                  <a:gd name="T40" fmla="*/ 10 w 15"/>
                  <a:gd name="T41" fmla="*/ 0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19"/>
                  <a:gd name="T65" fmla="*/ 15 w 15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19">
                    <a:moveTo>
                      <a:pt x="10" y="0"/>
                    </a:moveTo>
                    <a:lnTo>
                      <a:pt x="10" y="0"/>
                    </a:lnTo>
                    <a:lnTo>
                      <a:pt x="10" y="3"/>
                    </a:lnTo>
                    <a:lnTo>
                      <a:pt x="8" y="6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2" y="11"/>
                    </a:lnTo>
                    <a:lnTo>
                      <a:pt x="2" y="13"/>
                    </a:lnTo>
                    <a:lnTo>
                      <a:pt x="0" y="16"/>
                    </a:lnTo>
                    <a:lnTo>
                      <a:pt x="2" y="19"/>
                    </a:lnTo>
                    <a:lnTo>
                      <a:pt x="2" y="16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8" y="11"/>
                    </a:lnTo>
                    <a:lnTo>
                      <a:pt x="10" y="8"/>
                    </a:lnTo>
                    <a:lnTo>
                      <a:pt x="13" y="6"/>
                    </a:lnTo>
                    <a:lnTo>
                      <a:pt x="15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50" name="Freeform 4921"/>
              <p:cNvSpPr>
                <a:spLocks/>
              </p:cNvSpPr>
              <p:nvPr/>
            </p:nvSpPr>
            <p:spPr bwMode="auto">
              <a:xfrm>
                <a:off x="3950" y="3528"/>
                <a:ext cx="21" cy="29"/>
              </a:xfrm>
              <a:custGeom>
                <a:avLst/>
                <a:gdLst>
                  <a:gd name="T0" fmla="*/ 16 w 21"/>
                  <a:gd name="T1" fmla="*/ 0 h 29"/>
                  <a:gd name="T2" fmla="*/ 16 w 21"/>
                  <a:gd name="T3" fmla="*/ 0 h 29"/>
                  <a:gd name="T4" fmla="*/ 16 w 21"/>
                  <a:gd name="T5" fmla="*/ 3 h 29"/>
                  <a:gd name="T6" fmla="*/ 13 w 21"/>
                  <a:gd name="T7" fmla="*/ 8 h 29"/>
                  <a:gd name="T8" fmla="*/ 13 w 21"/>
                  <a:gd name="T9" fmla="*/ 11 h 29"/>
                  <a:gd name="T10" fmla="*/ 11 w 21"/>
                  <a:gd name="T11" fmla="*/ 13 h 29"/>
                  <a:gd name="T12" fmla="*/ 8 w 21"/>
                  <a:gd name="T13" fmla="*/ 19 h 29"/>
                  <a:gd name="T14" fmla="*/ 5 w 21"/>
                  <a:gd name="T15" fmla="*/ 21 h 29"/>
                  <a:gd name="T16" fmla="*/ 3 w 21"/>
                  <a:gd name="T17" fmla="*/ 24 h 29"/>
                  <a:gd name="T18" fmla="*/ 0 w 21"/>
                  <a:gd name="T19" fmla="*/ 26 h 29"/>
                  <a:gd name="T20" fmla="*/ 5 w 21"/>
                  <a:gd name="T21" fmla="*/ 29 h 29"/>
                  <a:gd name="T22" fmla="*/ 8 w 21"/>
                  <a:gd name="T23" fmla="*/ 26 h 29"/>
                  <a:gd name="T24" fmla="*/ 8 w 21"/>
                  <a:gd name="T25" fmla="*/ 24 h 29"/>
                  <a:gd name="T26" fmla="*/ 11 w 21"/>
                  <a:gd name="T27" fmla="*/ 21 h 29"/>
                  <a:gd name="T28" fmla="*/ 13 w 21"/>
                  <a:gd name="T29" fmla="*/ 16 h 29"/>
                  <a:gd name="T30" fmla="*/ 16 w 21"/>
                  <a:gd name="T31" fmla="*/ 13 h 29"/>
                  <a:gd name="T32" fmla="*/ 19 w 21"/>
                  <a:gd name="T33" fmla="*/ 8 h 29"/>
                  <a:gd name="T34" fmla="*/ 19 w 21"/>
                  <a:gd name="T35" fmla="*/ 5 h 29"/>
                  <a:gd name="T36" fmla="*/ 21 w 21"/>
                  <a:gd name="T37" fmla="*/ 0 h 29"/>
                  <a:gd name="T38" fmla="*/ 21 w 21"/>
                  <a:gd name="T39" fmla="*/ 0 h 29"/>
                  <a:gd name="T40" fmla="*/ 16 w 21"/>
                  <a:gd name="T41" fmla="*/ 0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9"/>
                  <a:gd name="T65" fmla="*/ 21 w 21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9">
                    <a:moveTo>
                      <a:pt x="16" y="0"/>
                    </a:moveTo>
                    <a:lnTo>
                      <a:pt x="16" y="0"/>
                    </a:lnTo>
                    <a:lnTo>
                      <a:pt x="16" y="3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1" y="13"/>
                    </a:lnTo>
                    <a:lnTo>
                      <a:pt x="8" y="19"/>
                    </a:lnTo>
                    <a:lnTo>
                      <a:pt x="5" y="21"/>
                    </a:lnTo>
                    <a:lnTo>
                      <a:pt x="3" y="24"/>
                    </a:lnTo>
                    <a:lnTo>
                      <a:pt x="0" y="26"/>
                    </a:lnTo>
                    <a:lnTo>
                      <a:pt x="5" y="29"/>
                    </a:lnTo>
                    <a:lnTo>
                      <a:pt x="8" y="26"/>
                    </a:lnTo>
                    <a:lnTo>
                      <a:pt x="8" y="24"/>
                    </a:lnTo>
                    <a:lnTo>
                      <a:pt x="11" y="21"/>
                    </a:lnTo>
                    <a:lnTo>
                      <a:pt x="13" y="16"/>
                    </a:lnTo>
                    <a:lnTo>
                      <a:pt x="16" y="13"/>
                    </a:lnTo>
                    <a:lnTo>
                      <a:pt x="19" y="8"/>
                    </a:lnTo>
                    <a:lnTo>
                      <a:pt x="19" y="5"/>
                    </a:lnTo>
                    <a:lnTo>
                      <a:pt x="21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51" name="Freeform 4922"/>
              <p:cNvSpPr>
                <a:spLocks/>
              </p:cNvSpPr>
              <p:nvPr/>
            </p:nvSpPr>
            <p:spPr bwMode="auto">
              <a:xfrm>
                <a:off x="3958" y="3502"/>
                <a:ext cx="13" cy="26"/>
              </a:xfrm>
              <a:custGeom>
                <a:avLst/>
                <a:gdLst>
                  <a:gd name="T0" fmla="*/ 0 w 13"/>
                  <a:gd name="T1" fmla="*/ 3 h 26"/>
                  <a:gd name="T2" fmla="*/ 0 w 13"/>
                  <a:gd name="T3" fmla="*/ 3 h 26"/>
                  <a:gd name="T4" fmla="*/ 3 w 13"/>
                  <a:gd name="T5" fmla="*/ 5 h 26"/>
                  <a:gd name="T6" fmla="*/ 5 w 13"/>
                  <a:gd name="T7" fmla="*/ 8 h 26"/>
                  <a:gd name="T8" fmla="*/ 5 w 13"/>
                  <a:gd name="T9" fmla="*/ 10 h 26"/>
                  <a:gd name="T10" fmla="*/ 8 w 13"/>
                  <a:gd name="T11" fmla="*/ 13 h 26"/>
                  <a:gd name="T12" fmla="*/ 8 w 13"/>
                  <a:gd name="T13" fmla="*/ 16 h 26"/>
                  <a:gd name="T14" fmla="*/ 8 w 13"/>
                  <a:gd name="T15" fmla="*/ 21 h 26"/>
                  <a:gd name="T16" fmla="*/ 8 w 13"/>
                  <a:gd name="T17" fmla="*/ 24 h 26"/>
                  <a:gd name="T18" fmla="*/ 8 w 13"/>
                  <a:gd name="T19" fmla="*/ 26 h 26"/>
                  <a:gd name="T20" fmla="*/ 13 w 13"/>
                  <a:gd name="T21" fmla="*/ 26 h 26"/>
                  <a:gd name="T22" fmla="*/ 13 w 13"/>
                  <a:gd name="T23" fmla="*/ 24 h 26"/>
                  <a:gd name="T24" fmla="*/ 13 w 13"/>
                  <a:gd name="T25" fmla="*/ 18 h 26"/>
                  <a:gd name="T26" fmla="*/ 11 w 13"/>
                  <a:gd name="T27" fmla="*/ 16 h 26"/>
                  <a:gd name="T28" fmla="*/ 11 w 13"/>
                  <a:gd name="T29" fmla="*/ 13 h 26"/>
                  <a:gd name="T30" fmla="*/ 8 w 13"/>
                  <a:gd name="T31" fmla="*/ 8 h 26"/>
                  <a:gd name="T32" fmla="*/ 8 w 13"/>
                  <a:gd name="T33" fmla="*/ 5 h 26"/>
                  <a:gd name="T34" fmla="*/ 5 w 13"/>
                  <a:gd name="T35" fmla="*/ 3 h 26"/>
                  <a:gd name="T36" fmla="*/ 3 w 13"/>
                  <a:gd name="T37" fmla="*/ 0 h 26"/>
                  <a:gd name="T38" fmla="*/ 3 w 13"/>
                  <a:gd name="T39" fmla="*/ 0 h 26"/>
                  <a:gd name="T40" fmla="*/ 0 w 13"/>
                  <a:gd name="T41" fmla="*/ 3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6"/>
                  <a:gd name="T65" fmla="*/ 13 w 13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6">
                    <a:moveTo>
                      <a:pt x="0" y="3"/>
                    </a:moveTo>
                    <a:lnTo>
                      <a:pt x="0" y="3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8" y="13"/>
                    </a:lnTo>
                    <a:lnTo>
                      <a:pt x="8" y="16"/>
                    </a:lnTo>
                    <a:lnTo>
                      <a:pt x="8" y="21"/>
                    </a:lnTo>
                    <a:lnTo>
                      <a:pt x="8" y="24"/>
                    </a:lnTo>
                    <a:lnTo>
                      <a:pt x="8" y="26"/>
                    </a:lnTo>
                    <a:lnTo>
                      <a:pt x="13" y="26"/>
                    </a:lnTo>
                    <a:lnTo>
                      <a:pt x="13" y="24"/>
                    </a:lnTo>
                    <a:lnTo>
                      <a:pt x="13" y="18"/>
                    </a:lnTo>
                    <a:lnTo>
                      <a:pt x="11" y="16"/>
                    </a:lnTo>
                    <a:lnTo>
                      <a:pt x="11" y="13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52" name="Freeform 4923"/>
              <p:cNvSpPr>
                <a:spLocks/>
              </p:cNvSpPr>
              <p:nvPr/>
            </p:nvSpPr>
            <p:spPr bwMode="auto">
              <a:xfrm>
                <a:off x="3940" y="3492"/>
                <a:ext cx="21" cy="13"/>
              </a:xfrm>
              <a:custGeom>
                <a:avLst/>
                <a:gdLst>
                  <a:gd name="T0" fmla="*/ 2 w 21"/>
                  <a:gd name="T1" fmla="*/ 5 h 13"/>
                  <a:gd name="T2" fmla="*/ 0 w 21"/>
                  <a:gd name="T3" fmla="*/ 5 h 13"/>
                  <a:gd name="T4" fmla="*/ 2 w 21"/>
                  <a:gd name="T5" fmla="*/ 5 h 13"/>
                  <a:gd name="T6" fmla="*/ 5 w 21"/>
                  <a:gd name="T7" fmla="*/ 5 h 13"/>
                  <a:gd name="T8" fmla="*/ 8 w 21"/>
                  <a:gd name="T9" fmla="*/ 5 h 13"/>
                  <a:gd name="T10" fmla="*/ 10 w 21"/>
                  <a:gd name="T11" fmla="*/ 7 h 13"/>
                  <a:gd name="T12" fmla="*/ 13 w 21"/>
                  <a:gd name="T13" fmla="*/ 7 h 13"/>
                  <a:gd name="T14" fmla="*/ 15 w 21"/>
                  <a:gd name="T15" fmla="*/ 10 h 13"/>
                  <a:gd name="T16" fmla="*/ 15 w 21"/>
                  <a:gd name="T17" fmla="*/ 10 h 13"/>
                  <a:gd name="T18" fmla="*/ 18 w 21"/>
                  <a:gd name="T19" fmla="*/ 13 h 13"/>
                  <a:gd name="T20" fmla="*/ 21 w 21"/>
                  <a:gd name="T21" fmla="*/ 10 h 13"/>
                  <a:gd name="T22" fmla="*/ 18 w 21"/>
                  <a:gd name="T23" fmla="*/ 7 h 13"/>
                  <a:gd name="T24" fmla="*/ 15 w 21"/>
                  <a:gd name="T25" fmla="*/ 5 h 13"/>
                  <a:gd name="T26" fmla="*/ 13 w 21"/>
                  <a:gd name="T27" fmla="*/ 5 h 13"/>
                  <a:gd name="T28" fmla="*/ 10 w 21"/>
                  <a:gd name="T29" fmla="*/ 2 h 13"/>
                  <a:gd name="T30" fmla="*/ 8 w 21"/>
                  <a:gd name="T31" fmla="*/ 2 h 13"/>
                  <a:gd name="T32" fmla="*/ 5 w 21"/>
                  <a:gd name="T33" fmla="*/ 2 h 13"/>
                  <a:gd name="T34" fmla="*/ 2 w 21"/>
                  <a:gd name="T35" fmla="*/ 2 h 13"/>
                  <a:gd name="T36" fmla="*/ 0 w 21"/>
                  <a:gd name="T37" fmla="*/ 0 h 13"/>
                  <a:gd name="T38" fmla="*/ 0 w 21"/>
                  <a:gd name="T39" fmla="*/ 2 h 13"/>
                  <a:gd name="T40" fmla="*/ 2 w 21"/>
                  <a:gd name="T41" fmla="*/ 5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3"/>
                  <a:gd name="T65" fmla="*/ 21 w 21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3">
                    <a:moveTo>
                      <a:pt x="2" y="5"/>
                    </a:move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7"/>
                    </a:lnTo>
                    <a:lnTo>
                      <a:pt x="13" y="7"/>
                    </a:lnTo>
                    <a:lnTo>
                      <a:pt x="15" y="10"/>
                    </a:lnTo>
                    <a:lnTo>
                      <a:pt x="18" y="13"/>
                    </a:lnTo>
                    <a:lnTo>
                      <a:pt x="21" y="10"/>
                    </a:lnTo>
                    <a:lnTo>
                      <a:pt x="18" y="7"/>
                    </a:lnTo>
                    <a:lnTo>
                      <a:pt x="15" y="5"/>
                    </a:lnTo>
                    <a:lnTo>
                      <a:pt x="13" y="5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5" y="2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53" name="Freeform 4924"/>
              <p:cNvSpPr>
                <a:spLocks/>
              </p:cNvSpPr>
              <p:nvPr/>
            </p:nvSpPr>
            <p:spPr bwMode="auto">
              <a:xfrm>
                <a:off x="3935" y="3494"/>
                <a:ext cx="7" cy="5"/>
              </a:xfrm>
              <a:custGeom>
                <a:avLst/>
                <a:gdLst>
                  <a:gd name="T0" fmla="*/ 2 w 7"/>
                  <a:gd name="T1" fmla="*/ 5 h 5"/>
                  <a:gd name="T2" fmla="*/ 2 w 7"/>
                  <a:gd name="T3" fmla="*/ 5 h 5"/>
                  <a:gd name="T4" fmla="*/ 2 w 7"/>
                  <a:gd name="T5" fmla="*/ 5 h 5"/>
                  <a:gd name="T6" fmla="*/ 2 w 7"/>
                  <a:gd name="T7" fmla="*/ 5 h 5"/>
                  <a:gd name="T8" fmla="*/ 5 w 7"/>
                  <a:gd name="T9" fmla="*/ 3 h 5"/>
                  <a:gd name="T10" fmla="*/ 5 w 7"/>
                  <a:gd name="T11" fmla="*/ 3 h 5"/>
                  <a:gd name="T12" fmla="*/ 5 w 7"/>
                  <a:gd name="T13" fmla="*/ 3 h 5"/>
                  <a:gd name="T14" fmla="*/ 5 w 7"/>
                  <a:gd name="T15" fmla="*/ 3 h 5"/>
                  <a:gd name="T16" fmla="*/ 5 w 7"/>
                  <a:gd name="T17" fmla="*/ 3 h 5"/>
                  <a:gd name="T18" fmla="*/ 7 w 7"/>
                  <a:gd name="T19" fmla="*/ 3 h 5"/>
                  <a:gd name="T20" fmla="*/ 5 w 7"/>
                  <a:gd name="T21" fmla="*/ 0 h 5"/>
                  <a:gd name="T22" fmla="*/ 5 w 7"/>
                  <a:gd name="T23" fmla="*/ 0 h 5"/>
                  <a:gd name="T24" fmla="*/ 2 w 7"/>
                  <a:gd name="T25" fmla="*/ 0 h 5"/>
                  <a:gd name="T26" fmla="*/ 2 w 7"/>
                  <a:gd name="T27" fmla="*/ 0 h 5"/>
                  <a:gd name="T28" fmla="*/ 2 w 7"/>
                  <a:gd name="T29" fmla="*/ 0 h 5"/>
                  <a:gd name="T30" fmla="*/ 2 w 7"/>
                  <a:gd name="T31" fmla="*/ 0 h 5"/>
                  <a:gd name="T32" fmla="*/ 0 w 7"/>
                  <a:gd name="T33" fmla="*/ 3 h 5"/>
                  <a:gd name="T34" fmla="*/ 0 w 7"/>
                  <a:gd name="T35" fmla="*/ 3 h 5"/>
                  <a:gd name="T36" fmla="*/ 0 w 7"/>
                  <a:gd name="T37" fmla="*/ 3 h 5"/>
                  <a:gd name="T38" fmla="*/ 0 w 7"/>
                  <a:gd name="T39" fmla="*/ 3 h 5"/>
                  <a:gd name="T40" fmla="*/ 2 w 7"/>
                  <a:gd name="T41" fmla="*/ 5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7"/>
                  <a:gd name="T64" fmla="*/ 0 h 5"/>
                  <a:gd name="T65" fmla="*/ 7 w 7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7" h="5">
                    <a:moveTo>
                      <a:pt x="2" y="5"/>
                    </a:moveTo>
                    <a:lnTo>
                      <a:pt x="2" y="5"/>
                    </a:lnTo>
                    <a:lnTo>
                      <a:pt x="5" y="3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54" name="Freeform 4925"/>
              <p:cNvSpPr>
                <a:spLocks/>
              </p:cNvSpPr>
              <p:nvPr/>
            </p:nvSpPr>
            <p:spPr bwMode="auto">
              <a:xfrm>
                <a:off x="3921" y="3497"/>
                <a:ext cx="16" cy="29"/>
              </a:xfrm>
              <a:custGeom>
                <a:avLst/>
                <a:gdLst>
                  <a:gd name="T0" fmla="*/ 6 w 16"/>
                  <a:gd name="T1" fmla="*/ 29 h 29"/>
                  <a:gd name="T2" fmla="*/ 6 w 16"/>
                  <a:gd name="T3" fmla="*/ 29 h 29"/>
                  <a:gd name="T4" fmla="*/ 6 w 16"/>
                  <a:gd name="T5" fmla="*/ 26 h 29"/>
                  <a:gd name="T6" fmla="*/ 6 w 16"/>
                  <a:gd name="T7" fmla="*/ 21 h 29"/>
                  <a:gd name="T8" fmla="*/ 8 w 16"/>
                  <a:gd name="T9" fmla="*/ 18 h 29"/>
                  <a:gd name="T10" fmla="*/ 8 w 16"/>
                  <a:gd name="T11" fmla="*/ 15 h 29"/>
                  <a:gd name="T12" fmla="*/ 11 w 16"/>
                  <a:gd name="T13" fmla="*/ 10 h 29"/>
                  <a:gd name="T14" fmla="*/ 14 w 16"/>
                  <a:gd name="T15" fmla="*/ 8 h 29"/>
                  <a:gd name="T16" fmla="*/ 14 w 16"/>
                  <a:gd name="T17" fmla="*/ 5 h 29"/>
                  <a:gd name="T18" fmla="*/ 16 w 16"/>
                  <a:gd name="T19" fmla="*/ 2 h 29"/>
                  <a:gd name="T20" fmla="*/ 14 w 16"/>
                  <a:gd name="T21" fmla="*/ 0 h 29"/>
                  <a:gd name="T22" fmla="*/ 11 w 16"/>
                  <a:gd name="T23" fmla="*/ 2 h 29"/>
                  <a:gd name="T24" fmla="*/ 11 w 16"/>
                  <a:gd name="T25" fmla="*/ 5 h 29"/>
                  <a:gd name="T26" fmla="*/ 8 w 16"/>
                  <a:gd name="T27" fmla="*/ 10 h 29"/>
                  <a:gd name="T28" fmla="*/ 6 w 16"/>
                  <a:gd name="T29" fmla="*/ 13 h 29"/>
                  <a:gd name="T30" fmla="*/ 3 w 16"/>
                  <a:gd name="T31" fmla="*/ 18 h 29"/>
                  <a:gd name="T32" fmla="*/ 3 w 16"/>
                  <a:gd name="T33" fmla="*/ 21 h 29"/>
                  <a:gd name="T34" fmla="*/ 0 w 16"/>
                  <a:gd name="T35" fmla="*/ 26 h 29"/>
                  <a:gd name="T36" fmla="*/ 0 w 16"/>
                  <a:gd name="T37" fmla="*/ 29 h 29"/>
                  <a:gd name="T38" fmla="*/ 0 w 16"/>
                  <a:gd name="T39" fmla="*/ 29 h 29"/>
                  <a:gd name="T40" fmla="*/ 6 w 16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29"/>
                  <a:gd name="T65" fmla="*/ 16 w 16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29">
                    <a:moveTo>
                      <a:pt x="6" y="29"/>
                    </a:moveTo>
                    <a:lnTo>
                      <a:pt x="6" y="29"/>
                    </a:lnTo>
                    <a:lnTo>
                      <a:pt x="6" y="26"/>
                    </a:lnTo>
                    <a:lnTo>
                      <a:pt x="6" y="21"/>
                    </a:lnTo>
                    <a:lnTo>
                      <a:pt x="8" y="18"/>
                    </a:lnTo>
                    <a:lnTo>
                      <a:pt x="8" y="15"/>
                    </a:lnTo>
                    <a:lnTo>
                      <a:pt x="11" y="10"/>
                    </a:lnTo>
                    <a:lnTo>
                      <a:pt x="14" y="8"/>
                    </a:lnTo>
                    <a:lnTo>
                      <a:pt x="14" y="5"/>
                    </a:lnTo>
                    <a:lnTo>
                      <a:pt x="16" y="2"/>
                    </a:lnTo>
                    <a:lnTo>
                      <a:pt x="14" y="0"/>
                    </a:lnTo>
                    <a:lnTo>
                      <a:pt x="11" y="2"/>
                    </a:lnTo>
                    <a:lnTo>
                      <a:pt x="11" y="5"/>
                    </a:lnTo>
                    <a:lnTo>
                      <a:pt x="8" y="10"/>
                    </a:lnTo>
                    <a:lnTo>
                      <a:pt x="6" y="13"/>
                    </a:lnTo>
                    <a:lnTo>
                      <a:pt x="3" y="18"/>
                    </a:lnTo>
                    <a:lnTo>
                      <a:pt x="3" y="21"/>
                    </a:lnTo>
                    <a:lnTo>
                      <a:pt x="0" y="26"/>
                    </a:lnTo>
                    <a:lnTo>
                      <a:pt x="0" y="29"/>
                    </a:lnTo>
                    <a:lnTo>
                      <a:pt x="6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55" name="Freeform 4926"/>
              <p:cNvSpPr>
                <a:spLocks/>
              </p:cNvSpPr>
              <p:nvPr/>
            </p:nvSpPr>
            <p:spPr bwMode="auto">
              <a:xfrm>
                <a:off x="3921" y="3526"/>
                <a:ext cx="6" cy="28"/>
              </a:xfrm>
              <a:custGeom>
                <a:avLst/>
                <a:gdLst>
                  <a:gd name="T0" fmla="*/ 6 w 6"/>
                  <a:gd name="T1" fmla="*/ 26 h 28"/>
                  <a:gd name="T2" fmla="*/ 6 w 6"/>
                  <a:gd name="T3" fmla="*/ 26 h 28"/>
                  <a:gd name="T4" fmla="*/ 3 w 6"/>
                  <a:gd name="T5" fmla="*/ 23 h 28"/>
                  <a:gd name="T6" fmla="*/ 3 w 6"/>
                  <a:gd name="T7" fmla="*/ 21 h 28"/>
                  <a:gd name="T8" fmla="*/ 3 w 6"/>
                  <a:gd name="T9" fmla="*/ 18 h 28"/>
                  <a:gd name="T10" fmla="*/ 3 w 6"/>
                  <a:gd name="T11" fmla="*/ 13 h 28"/>
                  <a:gd name="T12" fmla="*/ 3 w 6"/>
                  <a:gd name="T13" fmla="*/ 10 h 28"/>
                  <a:gd name="T14" fmla="*/ 3 w 6"/>
                  <a:gd name="T15" fmla="*/ 7 h 28"/>
                  <a:gd name="T16" fmla="*/ 3 w 6"/>
                  <a:gd name="T17" fmla="*/ 2 h 28"/>
                  <a:gd name="T18" fmla="*/ 6 w 6"/>
                  <a:gd name="T19" fmla="*/ 0 h 28"/>
                  <a:gd name="T20" fmla="*/ 0 w 6"/>
                  <a:gd name="T21" fmla="*/ 0 h 28"/>
                  <a:gd name="T22" fmla="*/ 0 w 6"/>
                  <a:gd name="T23" fmla="*/ 2 h 28"/>
                  <a:gd name="T24" fmla="*/ 0 w 6"/>
                  <a:gd name="T25" fmla="*/ 7 h 28"/>
                  <a:gd name="T26" fmla="*/ 0 w 6"/>
                  <a:gd name="T27" fmla="*/ 10 h 28"/>
                  <a:gd name="T28" fmla="*/ 0 w 6"/>
                  <a:gd name="T29" fmla="*/ 13 h 28"/>
                  <a:gd name="T30" fmla="*/ 0 w 6"/>
                  <a:gd name="T31" fmla="*/ 18 h 28"/>
                  <a:gd name="T32" fmla="*/ 0 w 6"/>
                  <a:gd name="T33" fmla="*/ 21 h 28"/>
                  <a:gd name="T34" fmla="*/ 0 w 6"/>
                  <a:gd name="T35" fmla="*/ 26 h 28"/>
                  <a:gd name="T36" fmla="*/ 3 w 6"/>
                  <a:gd name="T37" fmla="*/ 28 h 28"/>
                  <a:gd name="T38" fmla="*/ 3 w 6"/>
                  <a:gd name="T39" fmla="*/ 28 h 28"/>
                  <a:gd name="T40" fmla="*/ 6 w 6"/>
                  <a:gd name="T41" fmla="*/ 26 h 2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28"/>
                  <a:gd name="T65" fmla="*/ 6 w 6"/>
                  <a:gd name="T66" fmla="*/ 28 h 2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28">
                    <a:moveTo>
                      <a:pt x="6" y="26"/>
                    </a:moveTo>
                    <a:lnTo>
                      <a:pt x="6" y="26"/>
                    </a:lnTo>
                    <a:lnTo>
                      <a:pt x="3" y="23"/>
                    </a:lnTo>
                    <a:lnTo>
                      <a:pt x="3" y="21"/>
                    </a:lnTo>
                    <a:lnTo>
                      <a:pt x="3" y="18"/>
                    </a:lnTo>
                    <a:lnTo>
                      <a:pt x="3" y="13"/>
                    </a:lnTo>
                    <a:lnTo>
                      <a:pt x="3" y="10"/>
                    </a:lnTo>
                    <a:lnTo>
                      <a:pt x="3" y="7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3" y="28"/>
                    </a:lnTo>
                    <a:lnTo>
                      <a:pt x="6" y="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56" name="Freeform 4927"/>
              <p:cNvSpPr>
                <a:spLocks/>
              </p:cNvSpPr>
              <p:nvPr/>
            </p:nvSpPr>
            <p:spPr bwMode="auto">
              <a:xfrm>
                <a:off x="3924" y="3552"/>
                <a:ext cx="18" cy="21"/>
              </a:xfrm>
              <a:custGeom>
                <a:avLst/>
                <a:gdLst>
                  <a:gd name="T0" fmla="*/ 16 w 18"/>
                  <a:gd name="T1" fmla="*/ 18 h 21"/>
                  <a:gd name="T2" fmla="*/ 18 w 18"/>
                  <a:gd name="T3" fmla="*/ 15 h 21"/>
                  <a:gd name="T4" fmla="*/ 16 w 18"/>
                  <a:gd name="T5" fmla="*/ 15 h 21"/>
                  <a:gd name="T6" fmla="*/ 13 w 18"/>
                  <a:gd name="T7" fmla="*/ 13 h 21"/>
                  <a:gd name="T8" fmla="*/ 11 w 18"/>
                  <a:gd name="T9" fmla="*/ 13 h 21"/>
                  <a:gd name="T10" fmla="*/ 8 w 18"/>
                  <a:gd name="T11" fmla="*/ 10 h 21"/>
                  <a:gd name="T12" fmla="*/ 5 w 18"/>
                  <a:gd name="T13" fmla="*/ 8 h 21"/>
                  <a:gd name="T14" fmla="*/ 5 w 18"/>
                  <a:gd name="T15" fmla="*/ 5 h 21"/>
                  <a:gd name="T16" fmla="*/ 3 w 18"/>
                  <a:gd name="T17" fmla="*/ 2 h 21"/>
                  <a:gd name="T18" fmla="*/ 3 w 18"/>
                  <a:gd name="T19" fmla="*/ 0 h 21"/>
                  <a:gd name="T20" fmla="*/ 0 w 18"/>
                  <a:gd name="T21" fmla="*/ 2 h 21"/>
                  <a:gd name="T22" fmla="*/ 0 w 18"/>
                  <a:gd name="T23" fmla="*/ 5 h 21"/>
                  <a:gd name="T24" fmla="*/ 3 w 18"/>
                  <a:gd name="T25" fmla="*/ 8 h 21"/>
                  <a:gd name="T26" fmla="*/ 3 w 18"/>
                  <a:gd name="T27" fmla="*/ 10 h 21"/>
                  <a:gd name="T28" fmla="*/ 5 w 18"/>
                  <a:gd name="T29" fmla="*/ 13 h 21"/>
                  <a:gd name="T30" fmla="*/ 8 w 18"/>
                  <a:gd name="T31" fmla="*/ 15 h 21"/>
                  <a:gd name="T32" fmla="*/ 11 w 18"/>
                  <a:gd name="T33" fmla="*/ 15 h 21"/>
                  <a:gd name="T34" fmla="*/ 13 w 18"/>
                  <a:gd name="T35" fmla="*/ 18 h 21"/>
                  <a:gd name="T36" fmla="*/ 16 w 18"/>
                  <a:gd name="T37" fmla="*/ 21 h 21"/>
                  <a:gd name="T38" fmla="*/ 18 w 18"/>
                  <a:gd name="T39" fmla="*/ 21 h 21"/>
                  <a:gd name="T40" fmla="*/ 16 w 18"/>
                  <a:gd name="T41" fmla="*/ 21 h 21"/>
                  <a:gd name="T42" fmla="*/ 16 w 18"/>
                  <a:gd name="T43" fmla="*/ 21 h 21"/>
                  <a:gd name="T44" fmla="*/ 18 w 18"/>
                  <a:gd name="T45" fmla="*/ 21 h 21"/>
                  <a:gd name="T46" fmla="*/ 16 w 18"/>
                  <a:gd name="T47" fmla="*/ 18 h 2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8"/>
                  <a:gd name="T73" fmla="*/ 0 h 21"/>
                  <a:gd name="T74" fmla="*/ 18 w 18"/>
                  <a:gd name="T75" fmla="*/ 21 h 21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8" h="21">
                    <a:moveTo>
                      <a:pt x="16" y="18"/>
                    </a:moveTo>
                    <a:lnTo>
                      <a:pt x="18" y="15"/>
                    </a:lnTo>
                    <a:lnTo>
                      <a:pt x="16" y="15"/>
                    </a:lnTo>
                    <a:lnTo>
                      <a:pt x="13" y="13"/>
                    </a:lnTo>
                    <a:lnTo>
                      <a:pt x="11" y="13"/>
                    </a:lnTo>
                    <a:lnTo>
                      <a:pt x="8" y="10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5" y="13"/>
                    </a:lnTo>
                    <a:lnTo>
                      <a:pt x="8" y="15"/>
                    </a:lnTo>
                    <a:lnTo>
                      <a:pt x="11" y="15"/>
                    </a:lnTo>
                    <a:lnTo>
                      <a:pt x="13" y="18"/>
                    </a:lnTo>
                    <a:lnTo>
                      <a:pt x="16" y="21"/>
                    </a:lnTo>
                    <a:lnTo>
                      <a:pt x="18" y="21"/>
                    </a:lnTo>
                    <a:lnTo>
                      <a:pt x="16" y="21"/>
                    </a:lnTo>
                    <a:lnTo>
                      <a:pt x="18" y="21"/>
                    </a:lnTo>
                    <a:lnTo>
                      <a:pt x="16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57" name="Freeform 4928"/>
              <p:cNvSpPr>
                <a:spLocks/>
              </p:cNvSpPr>
              <p:nvPr/>
            </p:nvSpPr>
            <p:spPr bwMode="auto">
              <a:xfrm>
                <a:off x="3717" y="3457"/>
                <a:ext cx="129" cy="35"/>
              </a:xfrm>
              <a:custGeom>
                <a:avLst/>
                <a:gdLst>
                  <a:gd name="T0" fmla="*/ 0 w 129"/>
                  <a:gd name="T1" fmla="*/ 6 h 35"/>
                  <a:gd name="T2" fmla="*/ 0 w 129"/>
                  <a:gd name="T3" fmla="*/ 16 h 35"/>
                  <a:gd name="T4" fmla="*/ 3 w 129"/>
                  <a:gd name="T5" fmla="*/ 27 h 35"/>
                  <a:gd name="T6" fmla="*/ 3 w 129"/>
                  <a:gd name="T7" fmla="*/ 29 h 35"/>
                  <a:gd name="T8" fmla="*/ 6 w 129"/>
                  <a:gd name="T9" fmla="*/ 32 h 35"/>
                  <a:gd name="T10" fmla="*/ 34 w 129"/>
                  <a:gd name="T11" fmla="*/ 35 h 35"/>
                  <a:gd name="T12" fmla="*/ 63 w 129"/>
                  <a:gd name="T13" fmla="*/ 35 h 35"/>
                  <a:gd name="T14" fmla="*/ 95 w 129"/>
                  <a:gd name="T15" fmla="*/ 35 h 35"/>
                  <a:gd name="T16" fmla="*/ 108 w 129"/>
                  <a:gd name="T17" fmla="*/ 35 h 35"/>
                  <a:gd name="T18" fmla="*/ 116 w 129"/>
                  <a:gd name="T19" fmla="*/ 35 h 35"/>
                  <a:gd name="T20" fmla="*/ 121 w 129"/>
                  <a:gd name="T21" fmla="*/ 32 h 35"/>
                  <a:gd name="T22" fmla="*/ 126 w 129"/>
                  <a:gd name="T23" fmla="*/ 27 h 35"/>
                  <a:gd name="T24" fmla="*/ 129 w 129"/>
                  <a:gd name="T25" fmla="*/ 19 h 35"/>
                  <a:gd name="T26" fmla="*/ 129 w 129"/>
                  <a:gd name="T27" fmla="*/ 11 h 35"/>
                  <a:gd name="T28" fmla="*/ 129 w 129"/>
                  <a:gd name="T29" fmla="*/ 6 h 35"/>
                  <a:gd name="T30" fmla="*/ 126 w 129"/>
                  <a:gd name="T31" fmla="*/ 3 h 35"/>
                  <a:gd name="T32" fmla="*/ 118 w 129"/>
                  <a:gd name="T33" fmla="*/ 0 h 35"/>
                  <a:gd name="T34" fmla="*/ 113 w 129"/>
                  <a:gd name="T35" fmla="*/ 0 h 35"/>
                  <a:gd name="T36" fmla="*/ 108 w 129"/>
                  <a:gd name="T37" fmla="*/ 0 h 35"/>
                  <a:gd name="T38" fmla="*/ 102 w 129"/>
                  <a:gd name="T39" fmla="*/ 0 h 35"/>
                  <a:gd name="T40" fmla="*/ 89 w 129"/>
                  <a:gd name="T41" fmla="*/ 0 h 35"/>
                  <a:gd name="T42" fmla="*/ 71 w 129"/>
                  <a:gd name="T43" fmla="*/ 3 h 35"/>
                  <a:gd name="T44" fmla="*/ 53 w 129"/>
                  <a:gd name="T45" fmla="*/ 3 h 35"/>
                  <a:gd name="T46" fmla="*/ 32 w 129"/>
                  <a:gd name="T47" fmla="*/ 3 h 35"/>
                  <a:gd name="T48" fmla="*/ 16 w 129"/>
                  <a:gd name="T49" fmla="*/ 6 h 35"/>
                  <a:gd name="T50" fmla="*/ 6 w 129"/>
                  <a:gd name="T51" fmla="*/ 6 h 35"/>
                  <a:gd name="T52" fmla="*/ 0 w 129"/>
                  <a:gd name="T53" fmla="*/ 6 h 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129"/>
                  <a:gd name="T82" fmla="*/ 0 h 35"/>
                  <a:gd name="T83" fmla="*/ 129 w 129"/>
                  <a:gd name="T84" fmla="*/ 35 h 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129" h="35">
                    <a:moveTo>
                      <a:pt x="0" y="6"/>
                    </a:moveTo>
                    <a:lnTo>
                      <a:pt x="0" y="16"/>
                    </a:lnTo>
                    <a:lnTo>
                      <a:pt x="3" y="27"/>
                    </a:lnTo>
                    <a:lnTo>
                      <a:pt x="3" y="29"/>
                    </a:lnTo>
                    <a:lnTo>
                      <a:pt x="6" y="32"/>
                    </a:lnTo>
                    <a:lnTo>
                      <a:pt x="34" y="35"/>
                    </a:lnTo>
                    <a:lnTo>
                      <a:pt x="63" y="35"/>
                    </a:lnTo>
                    <a:lnTo>
                      <a:pt x="95" y="35"/>
                    </a:lnTo>
                    <a:lnTo>
                      <a:pt x="108" y="35"/>
                    </a:lnTo>
                    <a:lnTo>
                      <a:pt x="116" y="35"/>
                    </a:lnTo>
                    <a:lnTo>
                      <a:pt x="121" y="32"/>
                    </a:lnTo>
                    <a:lnTo>
                      <a:pt x="126" y="27"/>
                    </a:lnTo>
                    <a:lnTo>
                      <a:pt x="129" y="19"/>
                    </a:lnTo>
                    <a:lnTo>
                      <a:pt x="129" y="11"/>
                    </a:lnTo>
                    <a:lnTo>
                      <a:pt x="129" y="6"/>
                    </a:lnTo>
                    <a:lnTo>
                      <a:pt x="126" y="3"/>
                    </a:lnTo>
                    <a:lnTo>
                      <a:pt x="118" y="0"/>
                    </a:lnTo>
                    <a:lnTo>
                      <a:pt x="113" y="0"/>
                    </a:lnTo>
                    <a:lnTo>
                      <a:pt x="108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71" y="3"/>
                    </a:lnTo>
                    <a:lnTo>
                      <a:pt x="53" y="3"/>
                    </a:lnTo>
                    <a:lnTo>
                      <a:pt x="32" y="3"/>
                    </a:lnTo>
                    <a:lnTo>
                      <a:pt x="16" y="6"/>
                    </a:lnTo>
                    <a:lnTo>
                      <a:pt x="6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58" name="Freeform 4929"/>
              <p:cNvSpPr>
                <a:spLocks/>
              </p:cNvSpPr>
              <p:nvPr/>
            </p:nvSpPr>
            <p:spPr bwMode="auto">
              <a:xfrm>
                <a:off x="3717" y="3463"/>
                <a:ext cx="3" cy="21"/>
              </a:xfrm>
              <a:custGeom>
                <a:avLst/>
                <a:gdLst>
                  <a:gd name="T0" fmla="*/ 3 w 3"/>
                  <a:gd name="T1" fmla="*/ 21 h 21"/>
                  <a:gd name="T2" fmla="*/ 3 w 3"/>
                  <a:gd name="T3" fmla="*/ 21 h 21"/>
                  <a:gd name="T4" fmla="*/ 3 w 3"/>
                  <a:gd name="T5" fmla="*/ 18 h 21"/>
                  <a:gd name="T6" fmla="*/ 3 w 3"/>
                  <a:gd name="T7" fmla="*/ 15 h 21"/>
                  <a:gd name="T8" fmla="*/ 3 w 3"/>
                  <a:gd name="T9" fmla="*/ 13 h 21"/>
                  <a:gd name="T10" fmla="*/ 3 w 3"/>
                  <a:gd name="T11" fmla="*/ 10 h 21"/>
                  <a:gd name="T12" fmla="*/ 3 w 3"/>
                  <a:gd name="T13" fmla="*/ 8 h 21"/>
                  <a:gd name="T14" fmla="*/ 3 w 3"/>
                  <a:gd name="T15" fmla="*/ 5 h 21"/>
                  <a:gd name="T16" fmla="*/ 3 w 3"/>
                  <a:gd name="T17" fmla="*/ 2 h 21"/>
                  <a:gd name="T18" fmla="*/ 3 w 3"/>
                  <a:gd name="T19" fmla="*/ 0 h 21"/>
                  <a:gd name="T20" fmla="*/ 0 w 3"/>
                  <a:gd name="T21" fmla="*/ 0 h 21"/>
                  <a:gd name="T22" fmla="*/ 0 w 3"/>
                  <a:gd name="T23" fmla="*/ 2 h 21"/>
                  <a:gd name="T24" fmla="*/ 0 w 3"/>
                  <a:gd name="T25" fmla="*/ 5 h 21"/>
                  <a:gd name="T26" fmla="*/ 0 w 3"/>
                  <a:gd name="T27" fmla="*/ 8 h 21"/>
                  <a:gd name="T28" fmla="*/ 0 w 3"/>
                  <a:gd name="T29" fmla="*/ 10 h 21"/>
                  <a:gd name="T30" fmla="*/ 0 w 3"/>
                  <a:gd name="T31" fmla="*/ 13 h 21"/>
                  <a:gd name="T32" fmla="*/ 0 w 3"/>
                  <a:gd name="T33" fmla="*/ 15 h 21"/>
                  <a:gd name="T34" fmla="*/ 0 w 3"/>
                  <a:gd name="T35" fmla="*/ 18 h 21"/>
                  <a:gd name="T36" fmla="*/ 0 w 3"/>
                  <a:gd name="T37" fmla="*/ 21 h 21"/>
                  <a:gd name="T38" fmla="*/ 0 w 3"/>
                  <a:gd name="T39" fmla="*/ 21 h 21"/>
                  <a:gd name="T40" fmla="*/ 3 w 3"/>
                  <a:gd name="T41" fmla="*/ 21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"/>
                  <a:gd name="T64" fmla="*/ 0 h 21"/>
                  <a:gd name="T65" fmla="*/ 3 w 3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" h="21">
                    <a:moveTo>
                      <a:pt x="3" y="21"/>
                    </a:moveTo>
                    <a:lnTo>
                      <a:pt x="3" y="21"/>
                    </a:lnTo>
                    <a:lnTo>
                      <a:pt x="3" y="18"/>
                    </a:lnTo>
                    <a:lnTo>
                      <a:pt x="3" y="15"/>
                    </a:lnTo>
                    <a:lnTo>
                      <a:pt x="3" y="13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59" name="Freeform 4930"/>
              <p:cNvSpPr>
                <a:spLocks/>
              </p:cNvSpPr>
              <p:nvPr/>
            </p:nvSpPr>
            <p:spPr bwMode="auto">
              <a:xfrm>
                <a:off x="3717" y="3484"/>
                <a:ext cx="6" cy="8"/>
              </a:xfrm>
              <a:custGeom>
                <a:avLst/>
                <a:gdLst>
                  <a:gd name="T0" fmla="*/ 6 w 6"/>
                  <a:gd name="T1" fmla="*/ 2 h 8"/>
                  <a:gd name="T2" fmla="*/ 6 w 6"/>
                  <a:gd name="T3" fmla="*/ 2 h 8"/>
                  <a:gd name="T4" fmla="*/ 6 w 6"/>
                  <a:gd name="T5" fmla="*/ 2 h 8"/>
                  <a:gd name="T6" fmla="*/ 6 w 6"/>
                  <a:gd name="T7" fmla="*/ 2 h 8"/>
                  <a:gd name="T8" fmla="*/ 6 w 6"/>
                  <a:gd name="T9" fmla="*/ 2 h 8"/>
                  <a:gd name="T10" fmla="*/ 6 w 6"/>
                  <a:gd name="T11" fmla="*/ 2 h 8"/>
                  <a:gd name="T12" fmla="*/ 3 w 6"/>
                  <a:gd name="T13" fmla="*/ 2 h 8"/>
                  <a:gd name="T14" fmla="*/ 3 w 6"/>
                  <a:gd name="T15" fmla="*/ 0 h 8"/>
                  <a:gd name="T16" fmla="*/ 3 w 6"/>
                  <a:gd name="T17" fmla="*/ 0 h 8"/>
                  <a:gd name="T18" fmla="*/ 3 w 6"/>
                  <a:gd name="T19" fmla="*/ 0 h 8"/>
                  <a:gd name="T20" fmla="*/ 0 w 6"/>
                  <a:gd name="T21" fmla="*/ 0 h 8"/>
                  <a:gd name="T22" fmla="*/ 0 w 6"/>
                  <a:gd name="T23" fmla="*/ 0 h 8"/>
                  <a:gd name="T24" fmla="*/ 0 w 6"/>
                  <a:gd name="T25" fmla="*/ 2 h 8"/>
                  <a:gd name="T26" fmla="*/ 0 w 6"/>
                  <a:gd name="T27" fmla="*/ 2 h 8"/>
                  <a:gd name="T28" fmla="*/ 0 w 6"/>
                  <a:gd name="T29" fmla="*/ 2 h 8"/>
                  <a:gd name="T30" fmla="*/ 0 w 6"/>
                  <a:gd name="T31" fmla="*/ 5 h 8"/>
                  <a:gd name="T32" fmla="*/ 3 w 6"/>
                  <a:gd name="T33" fmla="*/ 5 h 8"/>
                  <a:gd name="T34" fmla="*/ 3 w 6"/>
                  <a:gd name="T35" fmla="*/ 8 h 8"/>
                  <a:gd name="T36" fmla="*/ 6 w 6"/>
                  <a:gd name="T37" fmla="*/ 8 h 8"/>
                  <a:gd name="T38" fmla="*/ 6 w 6"/>
                  <a:gd name="T39" fmla="*/ 8 h 8"/>
                  <a:gd name="T40" fmla="*/ 6 w 6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8"/>
                  <a:gd name="T65" fmla="*/ 6 w 6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8">
                    <a:moveTo>
                      <a:pt x="6" y="2"/>
                    </a:moveTo>
                    <a:lnTo>
                      <a:pt x="6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60" name="Freeform 4931"/>
              <p:cNvSpPr>
                <a:spLocks/>
              </p:cNvSpPr>
              <p:nvPr/>
            </p:nvSpPr>
            <p:spPr bwMode="auto">
              <a:xfrm>
                <a:off x="3723" y="3486"/>
                <a:ext cx="57" cy="6"/>
              </a:xfrm>
              <a:custGeom>
                <a:avLst/>
                <a:gdLst>
                  <a:gd name="T0" fmla="*/ 57 w 57"/>
                  <a:gd name="T1" fmla="*/ 3 h 6"/>
                  <a:gd name="T2" fmla="*/ 57 w 57"/>
                  <a:gd name="T3" fmla="*/ 3 h 6"/>
                  <a:gd name="T4" fmla="*/ 49 w 57"/>
                  <a:gd name="T5" fmla="*/ 3 h 6"/>
                  <a:gd name="T6" fmla="*/ 42 w 57"/>
                  <a:gd name="T7" fmla="*/ 3 h 6"/>
                  <a:gd name="T8" fmla="*/ 36 w 57"/>
                  <a:gd name="T9" fmla="*/ 3 h 6"/>
                  <a:gd name="T10" fmla="*/ 28 w 57"/>
                  <a:gd name="T11" fmla="*/ 3 h 6"/>
                  <a:gd name="T12" fmla="*/ 21 w 57"/>
                  <a:gd name="T13" fmla="*/ 3 h 6"/>
                  <a:gd name="T14" fmla="*/ 13 w 57"/>
                  <a:gd name="T15" fmla="*/ 3 h 6"/>
                  <a:gd name="T16" fmla="*/ 8 w 57"/>
                  <a:gd name="T17" fmla="*/ 3 h 6"/>
                  <a:gd name="T18" fmla="*/ 0 w 57"/>
                  <a:gd name="T19" fmla="*/ 0 h 6"/>
                  <a:gd name="T20" fmla="*/ 0 w 57"/>
                  <a:gd name="T21" fmla="*/ 6 h 6"/>
                  <a:gd name="T22" fmla="*/ 8 w 57"/>
                  <a:gd name="T23" fmla="*/ 6 h 6"/>
                  <a:gd name="T24" fmla="*/ 13 w 57"/>
                  <a:gd name="T25" fmla="*/ 6 h 6"/>
                  <a:gd name="T26" fmla="*/ 21 w 57"/>
                  <a:gd name="T27" fmla="*/ 6 h 6"/>
                  <a:gd name="T28" fmla="*/ 28 w 57"/>
                  <a:gd name="T29" fmla="*/ 6 h 6"/>
                  <a:gd name="T30" fmla="*/ 36 w 57"/>
                  <a:gd name="T31" fmla="*/ 6 h 6"/>
                  <a:gd name="T32" fmla="*/ 42 w 57"/>
                  <a:gd name="T33" fmla="*/ 6 h 6"/>
                  <a:gd name="T34" fmla="*/ 49 w 57"/>
                  <a:gd name="T35" fmla="*/ 6 h 6"/>
                  <a:gd name="T36" fmla="*/ 57 w 57"/>
                  <a:gd name="T37" fmla="*/ 6 h 6"/>
                  <a:gd name="T38" fmla="*/ 57 w 57"/>
                  <a:gd name="T39" fmla="*/ 6 h 6"/>
                  <a:gd name="T40" fmla="*/ 57 w 57"/>
                  <a:gd name="T41" fmla="*/ 3 h 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7"/>
                  <a:gd name="T64" fmla="*/ 0 h 6"/>
                  <a:gd name="T65" fmla="*/ 57 w 57"/>
                  <a:gd name="T66" fmla="*/ 6 h 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7" h="6">
                    <a:moveTo>
                      <a:pt x="57" y="3"/>
                    </a:moveTo>
                    <a:lnTo>
                      <a:pt x="57" y="3"/>
                    </a:lnTo>
                    <a:lnTo>
                      <a:pt x="49" y="3"/>
                    </a:lnTo>
                    <a:lnTo>
                      <a:pt x="42" y="3"/>
                    </a:lnTo>
                    <a:lnTo>
                      <a:pt x="36" y="3"/>
                    </a:lnTo>
                    <a:lnTo>
                      <a:pt x="28" y="3"/>
                    </a:lnTo>
                    <a:lnTo>
                      <a:pt x="21" y="3"/>
                    </a:lnTo>
                    <a:lnTo>
                      <a:pt x="13" y="3"/>
                    </a:lnTo>
                    <a:lnTo>
                      <a:pt x="8" y="3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8" y="6"/>
                    </a:lnTo>
                    <a:lnTo>
                      <a:pt x="13" y="6"/>
                    </a:lnTo>
                    <a:lnTo>
                      <a:pt x="21" y="6"/>
                    </a:lnTo>
                    <a:lnTo>
                      <a:pt x="28" y="6"/>
                    </a:lnTo>
                    <a:lnTo>
                      <a:pt x="36" y="6"/>
                    </a:lnTo>
                    <a:lnTo>
                      <a:pt x="42" y="6"/>
                    </a:lnTo>
                    <a:lnTo>
                      <a:pt x="49" y="6"/>
                    </a:lnTo>
                    <a:lnTo>
                      <a:pt x="57" y="6"/>
                    </a:lnTo>
                    <a:lnTo>
                      <a:pt x="57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61" name="Freeform 4932"/>
              <p:cNvSpPr>
                <a:spLocks/>
              </p:cNvSpPr>
              <p:nvPr/>
            </p:nvSpPr>
            <p:spPr bwMode="auto">
              <a:xfrm>
                <a:off x="3780" y="3489"/>
                <a:ext cx="32" cy="5"/>
              </a:xfrm>
              <a:custGeom>
                <a:avLst/>
                <a:gdLst>
                  <a:gd name="T0" fmla="*/ 32 w 32"/>
                  <a:gd name="T1" fmla="*/ 3 h 5"/>
                  <a:gd name="T2" fmla="*/ 32 w 32"/>
                  <a:gd name="T3" fmla="*/ 3 h 5"/>
                  <a:gd name="T4" fmla="*/ 29 w 32"/>
                  <a:gd name="T5" fmla="*/ 3 h 5"/>
                  <a:gd name="T6" fmla="*/ 24 w 32"/>
                  <a:gd name="T7" fmla="*/ 0 h 5"/>
                  <a:gd name="T8" fmla="*/ 21 w 32"/>
                  <a:gd name="T9" fmla="*/ 0 h 5"/>
                  <a:gd name="T10" fmla="*/ 16 w 32"/>
                  <a:gd name="T11" fmla="*/ 0 h 5"/>
                  <a:gd name="T12" fmla="*/ 13 w 32"/>
                  <a:gd name="T13" fmla="*/ 0 h 5"/>
                  <a:gd name="T14" fmla="*/ 8 w 32"/>
                  <a:gd name="T15" fmla="*/ 0 h 5"/>
                  <a:gd name="T16" fmla="*/ 5 w 32"/>
                  <a:gd name="T17" fmla="*/ 0 h 5"/>
                  <a:gd name="T18" fmla="*/ 0 w 32"/>
                  <a:gd name="T19" fmla="*/ 0 h 5"/>
                  <a:gd name="T20" fmla="*/ 0 w 32"/>
                  <a:gd name="T21" fmla="*/ 3 h 5"/>
                  <a:gd name="T22" fmla="*/ 5 w 32"/>
                  <a:gd name="T23" fmla="*/ 3 h 5"/>
                  <a:gd name="T24" fmla="*/ 8 w 32"/>
                  <a:gd name="T25" fmla="*/ 3 h 5"/>
                  <a:gd name="T26" fmla="*/ 13 w 32"/>
                  <a:gd name="T27" fmla="*/ 3 h 5"/>
                  <a:gd name="T28" fmla="*/ 16 w 32"/>
                  <a:gd name="T29" fmla="*/ 5 h 5"/>
                  <a:gd name="T30" fmla="*/ 21 w 32"/>
                  <a:gd name="T31" fmla="*/ 5 h 5"/>
                  <a:gd name="T32" fmla="*/ 24 w 32"/>
                  <a:gd name="T33" fmla="*/ 5 h 5"/>
                  <a:gd name="T34" fmla="*/ 29 w 32"/>
                  <a:gd name="T35" fmla="*/ 5 h 5"/>
                  <a:gd name="T36" fmla="*/ 32 w 32"/>
                  <a:gd name="T37" fmla="*/ 5 h 5"/>
                  <a:gd name="T38" fmla="*/ 32 w 32"/>
                  <a:gd name="T39" fmla="*/ 5 h 5"/>
                  <a:gd name="T40" fmla="*/ 32 w 32"/>
                  <a:gd name="T41" fmla="*/ 3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2"/>
                  <a:gd name="T64" fmla="*/ 0 h 5"/>
                  <a:gd name="T65" fmla="*/ 32 w 32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2" h="5">
                    <a:moveTo>
                      <a:pt x="32" y="3"/>
                    </a:moveTo>
                    <a:lnTo>
                      <a:pt x="32" y="3"/>
                    </a:lnTo>
                    <a:lnTo>
                      <a:pt x="29" y="3"/>
                    </a:lnTo>
                    <a:lnTo>
                      <a:pt x="24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5" y="3"/>
                    </a:lnTo>
                    <a:lnTo>
                      <a:pt x="8" y="3"/>
                    </a:lnTo>
                    <a:lnTo>
                      <a:pt x="13" y="3"/>
                    </a:lnTo>
                    <a:lnTo>
                      <a:pt x="16" y="5"/>
                    </a:lnTo>
                    <a:lnTo>
                      <a:pt x="21" y="5"/>
                    </a:lnTo>
                    <a:lnTo>
                      <a:pt x="24" y="5"/>
                    </a:lnTo>
                    <a:lnTo>
                      <a:pt x="29" y="5"/>
                    </a:lnTo>
                    <a:lnTo>
                      <a:pt x="32" y="5"/>
                    </a:lnTo>
                    <a:lnTo>
                      <a:pt x="32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62" name="Freeform 4933"/>
              <p:cNvSpPr>
                <a:spLocks/>
              </p:cNvSpPr>
              <p:nvPr/>
            </p:nvSpPr>
            <p:spPr bwMode="auto">
              <a:xfrm>
                <a:off x="3812" y="3486"/>
                <a:ext cx="28" cy="8"/>
              </a:xfrm>
              <a:custGeom>
                <a:avLst/>
                <a:gdLst>
                  <a:gd name="T0" fmla="*/ 26 w 28"/>
                  <a:gd name="T1" fmla="*/ 0 h 8"/>
                  <a:gd name="T2" fmla="*/ 26 w 28"/>
                  <a:gd name="T3" fmla="*/ 0 h 8"/>
                  <a:gd name="T4" fmla="*/ 23 w 28"/>
                  <a:gd name="T5" fmla="*/ 3 h 8"/>
                  <a:gd name="T6" fmla="*/ 21 w 28"/>
                  <a:gd name="T7" fmla="*/ 3 h 8"/>
                  <a:gd name="T8" fmla="*/ 18 w 28"/>
                  <a:gd name="T9" fmla="*/ 6 h 8"/>
                  <a:gd name="T10" fmla="*/ 15 w 28"/>
                  <a:gd name="T11" fmla="*/ 6 h 8"/>
                  <a:gd name="T12" fmla="*/ 10 w 28"/>
                  <a:gd name="T13" fmla="*/ 6 h 8"/>
                  <a:gd name="T14" fmla="*/ 7 w 28"/>
                  <a:gd name="T15" fmla="*/ 6 h 8"/>
                  <a:gd name="T16" fmla="*/ 5 w 28"/>
                  <a:gd name="T17" fmla="*/ 6 h 8"/>
                  <a:gd name="T18" fmla="*/ 0 w 28"/>
                  <a:gd name="T19" fmla="*/ 6 h 8"/>
                  <a:gd name="T20" fmla="*/ 0 w 28"/>
                  <a:gd name="T21" fmla="*/ 8 h 8"/>
                  <a:gd name="T22" fmla="*/ 5 w 28"/>
                  <a:gd name="T23" fmla="*/ 8 h 8"/>
                  <a:gd name="T24" fmla="*/ 7 w 28"/>
                  <a:gd name="T25" fmla="*/ 8 h 8"/>
                  <a:gd name="T26" fmla="*/ 10 w 28"/>
                  <a:gd name="T27" fmla="*/ 8 h 8"/>
                  <a:gd name="T28" fmla="*/ 15 w 28"/>
                  <a:gd name="T29" fmla="*/ 8 h 8"/>
                  <a:gd name="T30" fmla="*/ 18 w 28"/>
                  <a:gd name="T31" fmla="*/ 8 h 8"/>
                  <a:gd name="T32" fmla="*/ 21 w 28"/>
                  <a:gd name="T33" fmla="*/ 8 h 8"/>
                  <a:gd name="T34" fmla="*/ 23 w 28"/>
                  <a:gd name="T35" fmla="*/ 6 h 8"/>
                  <a:gd name="T36" fmla="*/ 28 w 28"/>
                  <a:gd name="T37" fmla="*/ 3 h 8"/>
                  <a:gd name="T38" fmla="*/ 28 w 28"/>
                  <a:gd name="T39" fmla="*/ 3 h 8"/>
                  <a:gd name="T40" fmla="*/ 26 w 28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8"/>
                  <a:gd name="T64" fmla="*/ 0 h 8"/>
                  <a:gd name="T65" fmla="*/ 28 w 28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8" h="8">
                    <a:moveTo>
                      <a:pt x="26" y="0"/>
                    </a:moveTo>
                    <a:lnTo>
                      <a:pt x="26" y="0"/>
                    </a:lnTo>
                    <a:lnTo>
                      <a:pt x="23" y="3"/>
                    </a:lnTo>
                    <a:lnTo>
                      <a:pt x="21" y="3"/>
                    </a:lnTo>
                    <a:lnTo>
                      <a:pt x="18" y="6"/>
                    </a:lnTo>
                    <a:lnTo>
                      <a:pt x="15" y="6"/>
                    </a:lnTo>
                    <a:lnTo>
                      <a:pt x="10" y="6"/>
                    </a:lnTo>
                    <a:lnTo>
                      <a:pt x="7" y="6"/>
                    </a:lnTo>
                    <a:lnTo>
                      <a:pt x="5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5" y="8"/>
                    </a:lnTo>
                    <a:lnTo>
                      <a:pt x="18" y="8"/>
                    </a:lnTo>
                    <a:lnTo>
                      <a:pt x="21" y="8"/>
                    </a:lnTo>
                    <a:lnTo>
                      <a:pt x="23" y="6"/>
                    </a:lnTo>
                    <a:lnTo>
                      <a:pt x="28" y="3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63" name="Freeform 4934"/>
              <p:cNvSpPr>
                <a:spLocks/>
              </p:cNvSpPr>
              <p:nvPr/>
            </p:nvSpPr>
            <p:spPr bwMode="auto">
              <a:xfrm>
                <a:off x="3838" y="3460"/>
                <a:ext cx="10" cy="29"/>
              </a:xfrm>
              <a:custGeom>
                <a:avLst/>
                <a:gdLst>
                  <a:gd name="T0" fmla="*/ 5 w 10"/>
                  <a:gd name="T1" fmla="*/ 3 h 29"/>
                  <a:gd name="T2" fmla="*/ 5 w 10"/>
                  <a:gd name="T3" fmla="*/ 3 h 29"/>
                  <a:gd name="T4" fmla="*/ 5 w 10"/>
                  <a:gd name="T5" fmla="*/ 3 h 29"/>
                  <a:gd name="T6" fmla="*/ 5 w 10"/>
                  <a:gd name="T7" fmla="*/ 8 h 29"/>
                  <a:gd name="T8" fmla="*/ 5 w 10"/>
                  <a:gd name="T9" fmla="*/ 11 h 29"/>
                  <a:gd name="T10" fmla="*/ 5 w 10"/>
                  <a:gd name="T11" fmla="*/ 13 h 29"/>
                  <a:gd name="T12" fmla="*/ 5 w 10"/>
                  <a:gd name="T13" fmla="*/ 18 h 29"/>
                  <a:gd name="T14" fmla="*/ 2 w 10"/>
                  <a:gd name="T15" fmla="*/ 21 h 29"/>
                  <a:gd name="T16" fmla="*/ 2 w 10"/>
                  <a:gd name="T17" fmla="*/ 24 h 29"/>
                  <a:gd name="T18" fmla="*/ 0 w 10"/>
                  <a:gd name="T19" fmla="*/ 26 h 29"/>
                  <a:gd name="T20" fmla="*/ 2 w 10"/>
                  <a:gd name="T21" fmla="*/ 29 h 29"/>
                  <a:gd name="T22" fmla="*/ 5 w 10"/>
                  <a:gd name="T23" fmla="*/ 26 h 29"/>
                  <a:gd name="T24" fmla="*/ 5 w 10"/>
                  <a:gd name="T25" fmla="*/ 24 h 29"/>
                  <a:gd name="T26" fmla="*/ 8 w 10"/>
                  <a:gd name="T27" fmla="*/ 18 h 29"/>
                  <a:gd name="T28" fmla="*/ 8 w 10"/>
                  <a:gd name="T29" fmla="*/ 16 h 29"/>
                  <a:gd name="T30" fmla="*/ 10 w 10"/>
                  <a:gd name="T31" fmla="*/ 11 h 29"/>
                  <a:gd name="T32" fmla="*/ 10 w 10"/>
                  <a:gd name="T33" fmla="*/ 8 h 29"/>
                  <a:gd name="T34" fmla="*/ 8 w 10"/>
                  <a:gd name="T35" fmla="*/ 3 h 29"/>
                  <a:gd name="T36" fmla="*/ 8 w 10"/>
                  <a:gd name="T37" fmla="*/ 0 h 29"/>
                  <a:gd name="T38" fmla="*/ 8 w 10"/>
                  <a:gd name="T39" fmla="*/ 0 h 29"/>
                  <a:gd name="T40" fmla="*/ 5 w 10"/>
                  <a:gd name="T41" fmla="*/ 3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"/>
                  <a:gd name="T64" fmla="*/ 0 h 29"/>
                  <a:gd name="T65" fmla="*/ 10 w 10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" h="29">
                    <a:moveTo>
                      <a:pt x="5" y="3"/>
                    </a:moveTo>
                    <a:lnTo>
                      <a:pt x="5" y="3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5" y="18"/>
                    </a:lnTo>
                    <a:lnTo>
                      <a:pt x="2" y="21"/>
                    </a:lnTo>
                    <a:lnTo>
                      <a:pt x="2" y="24"/>
                    </a:lnTo>
                    <a:lnTo>
                      <a:pt x="0" y="26"/>
                    </a:lnTo>
                    <a:lnTo>
                      <a:pt x="2" y="29"/>
                    </a:lnTo>
                    <a:lnTo>
                      <a:pt x="5" y="26"/>
                    </a:lnTo>
                    <a:lnTo>
                      <a:pt x="5" y="24"/>
                    </a:lnTo>
                    <a:lnTo>
                      <a:pt x="8" y="18"/>
                    </a:lnTo>
                    <a:lnTo>
                      <a:pt x="8" y="16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64" name="Freeform 4935"/>
              <p:cNvSpPr>
                <a:spLocks/>
              </p:cNvSpPr>
              <p:nvPr/>
            </p:nvSpPr>
            <p:spPr bwMode="auto">
              <a:xfrm>
                <a:off x="3825" y="3455"/>
                <a:ext cx="21" cy="8"/>
              </a:xfrm>
              <a:custGeom>
                <a:avLst/>
                <a:gdLst>
                  <a:gd name="T0" fmla="*/ 0 w 21"/>
                  <a:gd name="T1" fmla="*/ 2 h 8"/>
                  <a:gd name="T2" fmla="*/ 0 w 21"/>
                  <a:gd name="T3" fmla="*/ 2 h 8"/>
                  <a:gd name="T4" fmla="*/ 0 w 21"/>
                  <a:gd name="T5" fmla="*/ 2 h 8"/>
                  <a:gd name="T6" fmla="*/ 2 w 21"/>
                  <a:gd name="T7" fmla="*/ 2 h 8"/>
                  <a:gd name="T8" fmla="*/ 8 w 21"/>
                  <a:gd name="T9" fmla="*/ 5 h 8"/>
                  <a:gd name="T10" fmla="*/ 10 w 21"/>
                  <a:gd name="T11" fmla="*/ 5 h 8"/>
                  <a:gd name="T12" fmla="*/ 13 w 21"/>
                  <a:gd name="T13" fmla="*/ 5 h 8"/>
                  <a:gd name="T14" fmla="*/ 15 w 21"/>
                  <a:gd name="T15" fmla="*/ 5 h 8"/>
                  <a:gd name="T16" fmla="*/ 18 w 21"/>
                  <a:gd name="T17" fmla="*/ 5 h 8"/>
                  <a:gd name="T18" fmla="*/ 18 w 21"/>
                  <a:gd name="T19" fmla="*/ 8 h 8"/>
                  <a:gd name="T20" fmla="*/ 21 w 21"/>
                  <a:gd name="T21" fmla="*/ 5 h 8"/>
                  <a:gd name="T22" fmla="*/ 18 w 21"/>
                  <a:gd name="T23" fmla="*/ 2 h 8"/>
                  <a:gd name="T24" fmla="*/ 15 w 21"/>
                  <a:gd name="T25" fmla="*/ 2 h 8"/>
                  <a:gd name="T26" fmla="*/ 13 w 21"/>
                  <a:gd name="T27" fmla="*/ 2 h 8"/>
                  <a:gd name="T28" fmla="*/ 10 w 21"/>
                  <a:gd name="T29" fmla="*/ 0 h 8"/>
                  <a:gd name="T30" fmla="*/ 8 w 21"/>
                  <a:gd name="T31" fmla="*/ 0 h 8"/>
                  <a:gd name="T32" fmla="*/ 2 w 21"/>
                  <a:gd name="T33" fmla="*/ 0 h 8"/>
                  <a:gd name="T34" fmla="*/ 0 w 21"/>
                  <a:gd name="T35" fmla="*/ 0 h 8"/>
                  <a:gd name="T36" fmla="*/ 0 w 21"/>
                  <a:gd name="T37" fmla="*/ 0 h 8"/>
                  <a:gd name="T38" fmla="*/ 0 w 21"/>
                  <a:gd name="T39" fmla="*/ 0 h 8"/>
                  <a:gd name="T40" fmla="*/ 0 w 21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0" y="2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3" y="5"/>
                    </a:lnTo>
                    <a:lnTo>
                      <a:pt x="15" y="5"/>
                    </a:lnTo>
                    <a:lnTo>
                      <a:pt x="18" y="5"/>
                    </a:lnTo>
                    <a:lnTo>
                      <a:pt x="18" y="8"/>
                    </a:lnTo>
                    <a:lnTo>
                      <a:pt x="21" y="5"/>
                    </a:lnTo>
                    <a:lnTo>
                      <a:pt x="18" y="2"/>
                    </a:lnTo>
                    <a:lnTo>
                      <a:pt x="15" y="2"/>
                    </a:lnTo>
                    <a:lnTo>
                      <a:pt x="13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65" name="Freeform 4936"/>
              <p:cNvSpPr>
                <a:spLocks/>
              </p:cNvSpPr>
              <p:nvPr/>
            </p:nvSpPr>
            <p:spPr bwMode="auto">
              <a:xfrm>
                <a:off x="3717" y="3455"/>
                <a:ext cx="108" cy="10"/>
              </a:xfrm>
              <a:custGeom>
                <a:avLst/>
                <a:gdLst>
                  <a:gd name="T0" fmla="*/ 3 w 108"/>
                  <a:gd name="T1" fmla="*/ 8 h 10"/>
                  <a:gd name="T2" fmla="*/ 0 w 108"/>
                  <a:gd name="T3" fmla="*/ 10 h 10"/>
                  <a:gd name="T4" fmla="*/ 6 w 108"/>
                  <a:gd name="T5" fmla="*/ 10 h 10"/>
                  <a:gd name="T6" fmla="*/ 16 w 108"/>
                  <a:gd name="T7" fmla="*/ 8 h 10"/>
                  <a:gd name="T8" fmla="*/ 34 w 108"/>
                  <a:gd name="T9" fmla="*/ 8 h 10"/>
                  <a:gd name="T10" fmla="*/ 53 w 108"/>
                  <a:gd name="T11" fmla="*/ 8 h 10"/>
                  <a:gd name="T12" fmla="*/ 71 w 108"/>
                  <a:gd name="T13" fmla="*/ 5 h 10"/>
                  <a:gd name="T14" fmla="*/ 89 w 108"/>
                  <a:gd name="T15" fmla="*/ 5 h 10"/>
                  <a:gd name="T16" fmla="*/ 102 w 108"/>
                  <a:gd name="T17" fmla="*/ 5 h 10"/>
                  <a:gd name="T18" fmla="*/ 108 w 108"/>
                  <a:gd name="T19" fmla="*/ 2 h 10"/>
                  <a:gd name="T20" fmla="*/ 108 w 108"/>
                  <a:gd name="T21" fmla="*/ 0 h 10"/>
                  <a:gd name="T22" fmla="*/ 102 w 108"/>
                  <a:gd name="T23" fmla="*/ 0 h 10"/>
                  <a:gd name="T24" fmla="*/ 89 w 108"/>
                  <a:gd name="T25" fmla="*/ 0 h 10"/>
                  <a:gd name="T26" fmla="*/ 71 w 108"/>
                  <a:gd name="T27" fmla="*/ 2 h 10"/>
                  <a:gd name="T28" fmla="*/ 53 w 108"/>
                  <a:gd name="T29" fmla="*/ 2 h 10"/>
                  <a:gd name="T30" fmla="*/ 34 w 108"/>
                  <a:gd name="T31" fmla="*/ 5 h 10"/>
                  <a:gd name="T32" fmla="*/ 16 w 108"/>
                  <a:gd name="T33" fmla="*/ 5 h 10"/>
                  <a:gd name="T34" fmla="*/ 6 w 108"/>
                  <a:gd name="T35" fmla="*/ 5 h 10"/>
                  <a:gd name="T36" fmla="*/ 0 w 108"/>
                  <a:gd name="T37" fmla="*/ 8 h 10"/>
                  <a:gd name="T38" fmla="*/ 0 w 108"/>
                  <a:gd name="T39" fmla="*/ 8 h 10"/>
                  <a:gd name="T40" fmla="*/ 3 w 108"/>
                  <a:gd name="T41" fmla="*/ 8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8"/>
                  <a:gd name="T64" fmla="*/ 0 h 10"/>
                  <a:gd name="T65" fmla="*/ 108 w 108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8" h="10">
                    <a:moveTo>
                      <a:pt x="3" y="8"/>
                    </a:moveTo>
                    <a:lnTo>
                      <a:pt x="0" y="10"/>
                    </a:lnTo>
                    <a:lnTo>
                      <a:pt x="6" y="10"/>
                    </a:lnTo>
                    <a:lnTo>
                      <a:pt x="16" y="8"/>
                    </a:lnTo>
                    <a:lnTo>
                      <a:pt x="34" y="8"/>
                    </a:lnTo>
                    <a:lnTo>
                      <a:pt x="53" y="8"/>
                    </a:lnTo>
                    <a:lnTo>
                      <a:pt x="71" y="5"/>
                    </a:lnTo>
                    <a:lnTo>
                      <a:pt x="89" y="5"/>
                    </a:lnTo>
                    <a:lnTo>
                      <a:pt x="102" y="5"/>
                    </a:lnTo>
                    <a:lnTo>
                      <a:pt x="108" y="2"/>
                    </a:lnTo>
                    <a:lnTo>
                      <a:pt x="108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71" y="2"/>
                    </a:lnTo>
                    <a:lnTo>
                      <a:pt x="53" y="2"/>
                    </a:lnTo>
                    <a:lnTo>
                      <a:pt x="34" y="5"/>
                    </a:lnTo>
                    <a:lnTo>
                      <a:pt x="16" y="5"/>
                    </a:lnTo>
                    <a:lnTo>
                      <a:pt x="6" y="5"/>
                    </a:lnTo>
                    <a:lnTo>
                      <a:pt x="0" y="8"/>
                    </a:ln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66" name="Rectangle 4937"/>
              <p:cNvSpPr>
                <a:spLocks noChangeArrowheads="1"/>
              </p:cNvSpPr>
              <p:nvPr/>
            </p:nvSpPr>
            <p:spPr bwMode="auto">
              <a:xfrm>
                <a:off x="3736" y="3473"/>
                <a:ext cx="91" cy="5"/>
              </a:xfrm>
              <a:prstGeom prst="rect">
                <a:avLst/>
              </a:prstGeom>
              <a:solidFill>
                <a:srgbClr val="504A5D"/>
              </a:solidFill>
              <a:ln w="0">
                <a:solidFill>
                  <a:srgbClr val="25221E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5967" name="Freeform 4938"/>
              <p:cNvSpPr>
                <a:spLocks/>
              </p:cNvSpPr>
              <p:nvPr/>
            </p:nvSpPr>
            <p:spPr bwMode="auto">
              <a:xfrm>
                <a:off x="3532" y="3382"/>
                <a:ext cx="337" cy="70"/>
              </a:xfrm>
              <a:custGeom>
                <a:avLst/>
                <a:gdLst>
                  <a:gd name="T0" fmla="*/ 55 w 337"/>
                  <a:gd name="T1" fmla="*/ 7 h 70"/>
                  <a:gd name="T2" fmla="*/ 42 w 337"/>
                  <a:gd name="T3" fmla="*/ 10 h 70"/>
                  <a:gd name="T4" fmla="*/ 31 w 337"/>
                  <a:gd name="T5" fmla="*/ 18 h 70"/>
                  <a:gd name="T6" fmla="*/ 23 w 337"/>
                  <a:gd name="T7" fmla="*/ 28 h 70"/>
                  <a:gd name="T8" fmla="*/ 13 w 337"/>
                  <a:gd name="T9" fmla="*/ 36 h 70"/>
                  <a:gd name="T10" fmla="*/ 5 w 337"/>
                  <a:gd name="T11" fmla="*/ 41 h 70"/>
                  <a:gd name="T12" fmla="*/ 0 w 337"/>
                  <a:gd name="T13" fmla="*/ 47 h 70"/>
                  <a:gd name="T14" fmla="*/ 0 w 337"/>
                  <a:gd name="T15" fmla="*/ 55 h 70"/>
                  <a:gd name="T16" fmla="*/ 0 w 337"/>
                  <a:gd name="T17" fmla="*/ 55 h 70"/>
                  <a:gd name="T18" fmla="*/ 5 w 337"/>
                  <a:gd name="T19" fmla="*/ 57 h 70"/>
                  <a:gd name="T20" fmla="*/ 57 w 337"/>
                  <a:gd name="T21" fmla="*/ 65 h 70"/>
                  <a:gd name="T22" fmla="*/ 110 w 337"/>
                  <a:gd name="T23" fmla="*/ 68 h 70"/>
                  <a:gd name="T24" fmla="*/ 162 w 337"/>
                  <a:gd name="T25" fmla="*/ 70 h 70"/>
                  <a:gd name="T26" fmla="*/ 217 w 337"/>
                  <a:gd name="T27" fmla="*/ 70 h 70"/>
                  <a:gd name="T28" fmla="*/ 274 w 337"/>
                  <a:gd name="T29" fmla="*/ 70 h 70"/>
                  <a:gd name="T30" fmla="*/ 303 w 337"/>
                  <a:gd name="T31" fmla="*/ 65 h 70"/>
                  <a:gd name="T32" fmla="*/ 329 w 337"/>
                  <a:gd name="T33" fmla="*/ 60 h 70"/>
                  <a:gd name="T34" fmla="*/ 335 w 337"/>
                  <a:gd name="T35" fmla="*/ 57 h 70"/>
                  <a:gd name="T36" fmla="*/ 337 w 337"/>
                  <a:gd name="T37" fmla="*/ 52 h 70"/>
                  <a:gd name="T38" fmla="*/ 335 w 337"/>
                  <a:gd name="T39" fmla="*/ 41 h 70"/>
                  <a:gd name="T40" fmla="*/ 329 w 337"/>
                  <a:gd name="T41" fmla="*/ 31 h 70"/>
                  <a:gd name="T42" fmla="*/ 324 w 337"/>
                  <a:gd name="T43" fmla="*/ 23 h 70"/>
                  <a:gd name="T44" fmla="*/ 319 w 337"/>
                  <a:gd name="T45" fmla="*/ 10 h 70"/>
                  <a:gd name="T46" fmla="*/ 314 w 337"/>
                  <a:gd name="T47" fmla="*/ 5 h 70"/>
                  <a:gd name="T48" fmla="*/ 306 w 337"/>
                  <a:gd name="T49" fmla="*/ 2 h 70"/>
                  <a:gd name="T50" fmla="*/ 243 w 337"/>
                  <a:gd name="T51" fmla="*/ 0 h 70"/>
                  <a:gd name="T52" fmla="*/ 180 w 337"/>
                  <a:gd name="T53" fmla="*/ 0 h 70"/>
                  <a:gd name="T54" fmla="*/ 117 w 337"/>
                  <a:gd name="T55" fmla="*/ 2 h 70"/>
                  <a:gd name="T56" fmla="*/ 55 w 337"/>
                  <a:gd name="T57" fmla="*/ 7 h 7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337"/>
                  <a:gd name="T88" fmla="*/ 0 h 70"/>
                  <a:gd name="T89" fmla="*/ 337 w 337"/>
                  <a:gd name="T90" fmla="*/ 70 h 70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337" h="70">
                    <a:moveTo>
                      <a:pt x="55" y="7"/>
                    </a:moveTo>
                    <a:lnTo>
                      <a:pt x="42" y="10"/>
                    </a:lnTo>
                    <a:lnTo>
                      <a:pt x="31" y="18"/>
                    </a:lnTo>
                    <a:lnTo>
                      <a:pt x="23" y="28"/>
                    </a:lnTo>
                    <a:lnTo>
                      <a:pt x="13" y="36"/>
                    </a:lnTo>
                    <a:lnTo>
                      <a:pt x="5" y="41"/>
                    </a:lnTo>
                    <a:lnTo>
                      <a:pt x="0" y="47"/>
                    </a:lnTo>
                    <a:lnTo>
                      <a:pt x="0" y="55"/>
                    </a:lnTo>
                    <a:lnTo>
                      <a:pt x="5" y="57"/>
                    </a:lnTo>
                    <a:lnTo>
                      <a:pt x="57" y="65"/>
                    </a:lnTo>
                    <a:lnTo>
                      <a:pt x="110" y="68"/>
                    </a:lnTo>
                    <a:lnTo>
                      <a:pt x="162" y="70"/>
                    </a:lnTo>
                    <a:lnTo>
                      <a:pt x="217" y="70"/>
                    </a:lnTo>
                    <a:lnTo>
                      <a:pt x="274" y="70"/>
                    </a:lnTo>
                    <a:lnTo>
                      <a:pt x="303" y="65"/>
                    </a:lnTo>
                    <a:lnTo>
                      <a:pt x="329" y="60"/>
                    </a:lnTo>
                    <a:lnTo>
                      <a:pt x="335" y="57"/>
                    </a:lnTo>
                    <a:lnTo>
                      <a:pt x="337" y="52"/>
                    </a:lnTo>
                    <a:lnTo>
                      <a:pt x="335" y="41"/>
                    </a:lnTo>
                    <a:lnTo>
                      <a:pt x="329" y="31"/>
                    </a:lnTo>
                    <a:lnTo>
                      <a:pt x="324" y="23"/>
                    </a:lnTo>
                    <a:lnTo>
                      <a:pt x="319" y="10"/>
                    </a:lnTo>
                    <a:lnTo>
                      <a:pt x="314" y="5"/>
                    </a:lnTo>
                    <a:lnTo>
                      <a:pt x="306" y="2"/>
                    </a:lnTo>
                    <a:lnTo>
                      <a:pt x="243" y="0"/>
                    </a:lnTo>
                    <a:lnTo>
                      <a:pt x="180" y="0"/>
                    </a:lnTo>
                    <a:lnTo>
                      <a:pt x="117" y="2"/>
                    </a:lnTo>
                    <a:lnTo>
                      <a:pt x="55" y="7"/>
                    </a:lnTo>
                    <a:close/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68" name="Freeform 4939"/>
              <p:cNvSpPr>
                <a:spLocks/>
              </p:cNvSpPr>
              <p:nvPr/>
            </p:nvSpPr>
            <p:spPr bwMode="auto">
              <a:xfrm>
                <a:off x="3545" y="3387"/>
                <a:ext cx="42" cy="31"/>
              </a:xfrm>
              <a:custGeom>
                <a:avLst/>
                <a:gdLst>
                  <a:gd name="T0" fmla="*/ 2 w 42"/>
                  <a:gd name="T1" fmla="*/ 31 h 31"/>
                  <a:gd name="T2" fmla="*/ 2 w 42"/>
                  <a:gd name="T3" fmla="*/ 31 h 31"/>
                  <a:gd name="T4" fmla="*/ 8 w 42"/>
                  <a:gd name="T5" fmla="*/ 29 h 31"/>
                  <a:gd name="T6" fmla="*/ 10 w 42"/>
                  <a:gd name="T7" fmla="*/ 23 h 31"/>
                  <a:gd name="T8" fmla="*/ 15 w 42"/>
                  <a:gd name="T9" fmla="*/ 18 h 31"/>
                  <a:gd name="T10" fmla="*/ 21 w 42"/>
                  <a:gd name="T11" fmla="*/ 15 h 31"/>
                  <a:gd name="T12" fmla="*/ 23 w 42"/>
                  <a:gd name="T13" fmla="*/ 10 h 31"/>
                  <a:gd name="T14" fmla="*/ 31 w 42"/>
                  <a:gd name="T15" fmla="*/ 8 h 31"/>
                  <a:gd name="T16" fmla="*/ 36 w 42"/>
                  <a:gd name="T17" fmla="*/ 5 h 31"/>
                  <a:gd name="T18" fmla="*/ 42 w 42"/>
                  <a:gd name="T19" fmla="*/ 2 h 31"/>
                  <a:gd name="T20" fmla="*/ 42 w 42"/>
                  <a:gd name="T21" fmla="*/ 0 h 31"/>
                  <a:gd name="T22" fmla="*/ 34 w 42"/>
                  <a:gd name="T23" fmla="*/ 0 h 31"/>
                  <a:gd name="T24" fmla="*/ 29 w 42"/>
                  <a:gd name="T25" fmla="*/ 5 h 31"/>
                  <a:gd name="T26" fmla="*/ 23 w 42"/>
                  <a:gd name="T27" fmla="*/ 8 h 31"/>
                  <a:gd name="T28" fmla="*/ 18 w 42"/>
                  <a:gd name="T29" fmla="*/ 10 h 31"/>
                  <a:gd name="T30" fmla="*/ 13 w 42"/>
                  <a:gd name="T31" fmla="*/ 15 h 31"/>
                  <a:gd name="T32" fmla="*/ 8 w 42"/>
                  <a:gd name="T33" fmla="*/ 21 h 31"/>
                  <a:gd name="T34" fmla="*/ 5 w 42"/>
                  <a:gd name="T35" fmla="*/ 26 h 31"/>
                  <a:gd name="T36" fmla="*/ 0 w 42"/>
                  <a:gd name="T37" fmla="*/ 29 h 31"/>
                  <a:gd name="T38" fmla="*/ 0 w 42"/>
                  <a:gd name="T39" fmla="*/ 29 h 31"/>
                  <a:gd name="T40" fmla="*/ 2 w 42"/>
                  <a:gd name="T41" fmla="*/ 31 h 3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2"/>
                  <a:gd name="T64" fmla="*/ 0 h 31"/>
                  <a:gd name="T65" fmla="*/ 42 w 42"/>
                  <a:gd name="T66" fmla="*/ 31 h 3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2" h="31">
                    <a:moveTo>
                      <a:pt x="2" y="31"/>
                    </a:moveTo>
                    <a:lnTo>
                      <a:pt x="2" y="31"/>
                    </a:lnTo>
                    <a:lnTo>
                      <a:pt x="8" y="29"/>
                    </a:lnTo>
                    <a:lnTo>
                      <a:pt x="10" y="23"/>
                    </a:lnTo>
                    <a:lnTo>
                      <a:pt x="15" y="18"/>
                    </a:lnTo>
                    <a:lnTo>
                      <a:pt x="21" y="15"/>
                    </a:lnTo>
                    <a:lnTo>
                      <a:pt x="23" y="10"/>
                    </a:lnTo>
                    <a:lnTo>
                      <a:pt x="31" y="8"/>
                    </a:lnTo>
                    <a:lnTo>
                      <a:pt x="36" y="5"/>
                    </a:lnTo>
                    <a:lnTo>
                      <a:pt x="42" y="2"/>
                    </a:lnTo>
                    <a:lnTo>
                      <a:pt x="42" y="0"/>
                    </a:lnTo>
                    <a:lnTo>
                      <a:pt x="34" y="0"/>
                    </a:lnTo>
                    <a:lnTo>
                      <a:pt x="29" y="5"/>
                    </a:lnTo>
                    <a:lnTo>
                      <a:pt x="23" y="8"/>
                    </a:lnTo>
                    <a:lnTo>
                      <a:pt x="18" y="10"/>
                    </a:lnTo>
                    <a:lnTo>
                      <a:pt x="13" y="15"/>
                    </a:lnTo>
                    <a:lnTo>
                      <a:pt x="8" y="21"/>
                    </a:lnTo>
                    <a:lnTo>
                      <a:pt x="5" y="26"/>
                    </a:lnTo>
                    <a:lnTo>
                      <a:pt x="0" y="29"/>
                    </a:lnTo>
                    <a:lnTo>
                      <a:pt x="2" y="3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69" name="Freeform 4940"/>
              <p:cNvSpPr>
                <a:spLocks/>
              </p:cNvSpPr>
              <p:nvPr/>
            </p:nvSpPr>
            <p:spPr bwMode="auto">
              <a:xfrm>
                <a:off x="3529" y="3416"/>
                <a:ext cx="18" cy="26"/>
              </a:xfrm>
              <a:custGeom>
                <a:avLst/>
                <a:gdLst>
                  <a:gd name="T0" fmla="*/ 8 w 18"/>
                  <a:gd name="T1" fmla="*/ 21 h 26"/>
                  <a:gd name="T2" fmla="*/ 8 w 18"/>
                  <a:gd name="T3" fmla="*/ 21 h 26"/>
                  <a:gd name="T4" fmla="*/ 5 w 18"/>
                  <a:gd name="T5" fmla="*/ 21 h 26"/>
                  <a:gd name="T6" fmla="*/ 3 w 18"/>
                  <a:gd name="T7" fmla="*/ 21 h 26"/>
                  <a:gd name="T8" fmla="*/ 3 w 18"/>
                  <a:gd name="T9" fmla="*/ 18 h 26"/>
                  <a:gd name="T10" fmla="*/ 5 w 18"/>
                  <a:gd name="T11" fmla="*/ 15 h 26"/>
                  <a:gd name="T12" fmla="*/ 8 w 18"/>
                  <a:gd name="T13" fmla="*/ 13 h 26"/>
                  <a:gd name="T14" fmla="*/ 11 w 18"/>
                  <a:gd name="T15" fmla="*/ 10 h 26"/>
                  <a:gd name="T16" fmla="*/ 13 w 18"/>
                  <a:gd name="T17" fmla="*/ 5 h 26"/>
                  <a:gd name="T18" fmla="*/ 18 w 18"/>
                  <a:gd name="T19" fmla="*/ 2 h 26"/>
                  <a:gd name="T20" fmla="*/ 16 w 18"/>
                  <a:gd name="T21" fmla="*/ 0 h 26"/>
                  <a:gd name="T22" fmla="*/ 11 w 18"/>
                  <a:gd name="T23" fmla="*/ 2 h 26"/>
                  <a:gd name="T24" fmla="*/ 8 w 18"/>
                  <a:gd name="T25" fmla="*/ 7 h 26"/>
                  <a:gd name="T26" fmla="*/ 5 w 18"/>
                  <a:gd name="T27" fmla="*/ 10 h 26"/>
                  <a:gd name="T28" fmla="*/ 3 w 18"/>
                  <a:gd name="T29" fmla="*/ 13 h 26"/>
                  <a:gd name="T30" fmla="*/ 0 w 18"/>
                  <a:gd name="T31" fmla="*/ 18 h 26"/>
                  <a:gd name="T32" fmla="*/ 0 w 18"/>
                  <a:gd name="T33" fmla="*/ 21 h 26"/>
                  <a:gd name="T34" fmla="*/ 3 w 18"/>
                  <a:gd name="T35" fmla="*/ 23 h 26"/>
                  <a:gd name="T36" fmla="*/ 8 w 18"/>
                  <a:gd name="T37" fmla="*/ 26 h 26"/>
                  <a:gd name="T38" fmla="*/ 8 w 18"/>
                  <a:gd name="T39" fmla="*/ 26 h 26"/>
                  <a:gd name="T40" fmla="*/ 8 w 18"/>
                  <a:gd name="T41" fmla="*/ 21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8"/>
                  <a:gd name="T64" fmla="*/ 0 h 26"/>
                  <a:gd name="T65" fmla="*/ 18 w 18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8" h="26">
                    <a:moveTo>
                      <a:pt x="8" y="21"/>
                    </a:moveTo>
                    <a:lnTo>
                      <a:pt x="8" y="21"/>
                    </a:lnTo>
                    <a:lnTo>
                      <a:pt x="5" y="21"/>
                    </a:lnTo>
                    <a:lnTo>
                      <a:pt x="3" y="21"/>
                    </a:lnTo>
                    <a:lnTo>
                      <a:pt x="3" y="18"/>
                    </a:lnTo>
                    <a:lnTo>
                      <a:pt x="5" y="15"/>
                    </a:lnTo>
                    <a:lnTo>
                      <a:pt x="8" y="13"/>
                    </a:lnTo>
                    <a:lnTo>
                      <a:pt x="11" y="10"/>
                    </a:lnTo>
                    <a:lnTo>
                      <a:pt x="13" y="5"/>
                    </a:lnTo>
                    <a:lnTo>
                      <a:pt x="18" y="2"/>
                    </a:lnTo>
                    <a:lnTo>
                      <a:pt x="16" y="0"/>
                    </a:lnTo>
                    <a:lnTo>
                      <a:pt x="11" y="2"/>
                    </a:lnTo>
                    <a:lnTo>
                      <a:pt x="8" y="7"/>
                    </a:lnTo>
                    <a:lnTo>
                      <a:pt x="5" y="10"/>
                    </a:lnTo>
                    <a:lnTo>
                      <a:pt x="3" y="13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3"/>
                    </a:lnTo>
                    <a:lnTo>
                      <a:pt x="8" y="26"/>
                    </a:lnTo>
                    <a:lnTo>
                      <a:pt x="8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70" name="Freeform 4941"/>
              <p:cNvSpPr>
                <a:spLocks/>
              </p:cNvSpPr>
              <p:nvPr/>
            </p:nvSpPr>
            <p:spPr bwMode="auto">
              <a:xfrm>
                <a:off x="3537" y="3437"/>
                <a:ext cx="212" cy="18"/>
              </a:xfrm>
              <a:custGeom>
                <a:avLst/>
                <a:gdLst>
                  <a:gd name="T0" fmla="*/ 212 w 212"/>
                  <a:gd name="T1" fmla="*/ 13 h 18"/>
                  <a:gd name="T2" fmla="*/ 212 w 212"/>
                  <a:gd name="T3" fmla="*/ 13 h 18"/>
                  <a:gd name="T4" fmla="*/ 183 w 212"/>
                  <a:gd name="T5" fmla="*/ 13 h 18"/>
                  <a:gd name="T6" fmla="*/ 157 w 212"/>
                  <a:gd name="T7" fmla="*/ 13 h 18"/>
                  <a:gd name="T8" fmla="*/ 131 w 212"/>
                  <a:gd name="T9" fmla="*/ 13 h 18"/>
                  <a:gd name="T10" fmla="*/ 105 w 212"/>
                  <a:gd name="T11" fmla="*/ 10 h 18"/>
                  <a:gd name="T12" fmla="*/ 78 w 212"/>
                  <a:gd name="T13" fmla="*/ 10 h 18"/>
                  <a:gd name="T14" fmla="*/ 52 w 212"/>
                  <a:gd name="T15" fmla="*/ 7 h 18"/>
                  <a:gd name="T16" fmla="*/ 26 w 212"/>
                  <a:gd name="T17" fmla="*/ 5 h 18"/>
                  <a:gd name="T18" fmla="*/ 0 w 212"/>
                  <a:gd name="T19" fmla="*/ 0 h 18"/>
                  <a:gd name="T20" fmla="*/ 0 w 212"/>
                  <a:gd name="T21" fmla="*/ 5 h 18"/>
                  <a:gd name="T22" fmla="*/ 26 w 212"/>
                  <a:gd name="T23" fmla="*/ 7 h 18"/>
                  <a:gd name="T24" fmla="*/ 52 w 212"/>
                  <a:gd name="T25" fmla="*/ 10 h 18"/>
                  <a:gd name="T26" fmla="*/ 78 w 212"/>
                  <a:gd name="T27" fmla="*/ 13 h 18"/>
                  <a:gd name="T28" fmla="*/ 105 w 212"/>
                  <a:gd name="T29" fmla="*/ 15 h 18"/>
                  <a:gd name="T30" fmla="*/ 131 w 212"/>
                  <a:gd name="T31" fmla="*/ 15 h 18"/>
                  <a:gd name="T32" fmla="*/ 157 w 212"/>
                  <a:gd name="T33" fmla="*/ 18 h 18"/>
                  <a:gd name="T34" fmla="*/ 183 w 212"/>
                  <a:gd name="T35" fmla="*/ 18 h 18"/>
                  <a:gd name="T36" fmla="*/ 212 w 212"/>
                  <a:gd name="T37" fmla="*/ 18 h 18"/>
                  <a:gd name="T38" fmla="*/ 212 w 212"/>
                  <a:gd name="T39" fmla="*/ 18 h 18"/>
                  <a:gd name="T40" fmla="*/ 212 w 212"/>
                  <a:gd name="T41" fmla="*/ 13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2"/>
                  <a:gd name="T64" fmla="*/ 0 h 18"/>
                  <a:gd name="T65" fmla="*/ 212 w 212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2" h="18">
                    <a:moveTo>
                      <a:pt x="212" y="13"/>
                    </a:moveTo>
                    <a:lnTo>
                      <a:pt x="212" y="13"/>
                    </a:lnTo>
                    <a:lnTo>
                      <a:pt x="183" y="13"/>
                    </a:lnTo>
                    <a:lnTo>
                      <a:pt x="157" y="13"/>
                    </a:lnTo>
                    <a:lnTo>
                      <a:pt x="131" y="13"/>
                    </a:lnTo>
                    <a:lnTo>
                      <a:pt x="105" y="10"/>
                    </a:lnTo>
                    <a:lnTo>
                      <a:pt x="78" y="10"/>
                    </a:lnTo>
                    <a:lnTo>
                      <a:pt x="52" y="7"/>
                    </a:lnTo>
                    <a:lnTo>
                      <a:pt x="26" y="5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26" y="7"/>
                    </a:lnTo>
                    <a:lnTo>
                      <a:pt x="52" y="10"/>
                    </a:lnTo>
                    <a:lnTo>
                      <a:pt x="78" y="13"/>
                    </a:lnTo>
                    <a:lnTo>
                      <a:pt x="105" y="15"/>
                    </a:lnTo>
                    <a:lnTo>
                      <a:pt x="131" y="15"/>
                    </a:lnTo>
                    <a:lnTo>
                      <a:pt x="157" y="18"/>
                    </a:lnTo>
                    <a:lnTo>
                      <a:pt x="183" y="18"/>
                    </a:lnTo>
                    <a:lnTo>
                      <a:pt x="212" y="18"/>
                    </a:lnTo>
                    <a:lnTo>
                      <a:pt x="212" y="1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71" name="Freeform 4942"/>
              <p:cNvSpPr>
                <a:spLocks/>
              </p:cNvSpPr>
              <p:nvPr/>
            </p:nvSpPr>
            <p:spPr bwMode="auto">
              <a:xfrm>
                <a:off x="3749" y="3439"/>
                <a:ext cx="112" cy="16"/>
              </a:xfrm>
              <a:custGeom>
                <a:avLst/>
                <a:gdLst>
                  <a:gd name="T0" fmla="*/ 112 w 112"/>
                  <a:gd name="T1" fmla="*/ 0 h 16"/>
                  <a:gd name="T2" fmla="*/ 112 w 112"/>
                  <a:gd name="T3" fmla="*/ 0 h 16"/>
                  <a:gd name="T4" fmla="*/ 99 w 112"/>
                  <a:gd name="T5" fmla="*/ 5 h 16"/>
                  <a:gd name="T6" fmla="*/ 86 w 112"/>
                  <a:gd name="T7" fmla="*/ 8 h 16"/>
                  <a:gd name="T8" fmla="*/ 70 w 112"/>
                  <a:gd name="T9" fmla="*/ 8 h 16"/>
                  <a:gd name="T10" fmla="*/ 57 w 112"/>
                  <a:gd name="T11" fmla="*/ 11 h 16"/>
                  <a:gd name="T12" fmla="*/ 42 w 112"/>
                  <a:gd name="T13" fmla="*/ 11 h 16"/>
                  <a:gd name="T14" fmla="*/ 29 w 112"/>
                  <a:gd name="T15" fmla="*/ 11 h 16"/>
                  <a:gd name="T16" fmla="*/ 13 w 112"/>
                  <a:gd name="T17" fmla="*/ 13 h 16"/>
                  <a:gd name="T18" fmla="*/ 0 w 112"/>
                  <a:gd name="T19" fmla="*/ 11 h 16"/>
                  <a:gd name="T20" fmla="*/ 0 w 112"/>
                  <a:gd name="T21" fmla="*/ 16 h 16"/>
                  <a:gd name="T22" fmla="*/ 13 w 112"/>
                  <a:gd name="T23" fmla="*/ 16 h 16"/>
                  <a:gd name="T24" fmla="*/ 29 w 112"/>
                  <a:gd name="T25" fmla="*/ 16 h 16"/>
                  <a:gd name="T26" fmla="*/ 44 w 112"/>
                  <a:gd name="T27" fmla="*/ 16 h 16"/>
                  <a:gd name="T28" fmla="*/ 57 w 112"/>
                  <a:gd name="T29" fmla="*/ 13 h 16"/>
                  <a:gd name="T30" fmla="*/ 73 w 112"/>
                  <a:gd name="T31" fmla="*/ 13 h 16"/>
                  <a:gd name="T32" fmla="*/ 86 w 112"/>
                  <a:gd name="T33" fmla="*/ 11 h 16"/>
                  <a:gd name="T34" fmla="*/ 99 w 112"/>
                  <a:gd name="T35" fmla="*/ 8 h 16"/>
                  <a:gd name="T36" fmla="*/ 112 w 112"/>
                  <a:gd name="T37" fmla="*/ 3 h 16"/>
                  <a:gd name="T38" fmla="*/ 112 w 112"/>
                  <a:gd name="T39" fmla="*/ 3 h 16"/>
                  <a:gd name="T40" fmla="*/ 112 w 112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2"/>
                  <a:gd name="T64" fmla="*/ 0 h 16"/>
                  <a:gd name="T65" fmla="*/ 112 w 112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2" h="16">
                    <a:moveTo>
                      <a:pt x="112" y="0"/>
                    </a:moveTo>
                    <a:lnTo>
                      <a:pt x="112" y="0"/>
                    </a:lnTo>
                    <a:lnTo>
                      <a:pt x="99" y="5"/>
                    </a:lnTo>
                    <a:lnTo>
                      <a:pt x="86" y="8"/>
                    </a:lnTo>
                    <a:lnTo>
                      <a:pt x="70" y="8"/>
                    </a:lnTo>
                    <a:lnTo>
                      <a:pt x="57" y="11"/>
                    </a:lnTo>
                    <a:lnTo>
                      <a:pt x="42" y="11"/>
                    </a:lnTo>
                    <a:lnTo>
                      <a:pt x="29" y="11"/>
                    </a:lnTo>
                    <a:lnTo>
                      <a:pt x="13" y="13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13" y="16"/>
                    </a:lnTo>
                    <a:lnTo>
                      <a:pt x="29" y="16"/>
                    </a:lnTo>
                    <a:lnTo>
                      <a:pt x="44" y="16"/>
                    </a:lnTo>
                    <a:lnTo>
                      <a:pt x="57" y="13"/>
                    </a:lnTo>
                    <a:lnTo>
                      <a:pt x="73" y="13"/>
                    </a:lnTo>
                    <a:lnTo>
                      <a:pt x="86" y="11"/>
                    </a:lnTo>
                    <a:lnTo>
                      <a:pt x="99" y="8"/>
                    </a:lnTo>
                    <a:lnTo>
                      <a:pt x="112" y="3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72" name="Freeform 4943"/>
              <p:cNvSpPr>
                <a:spLocks/>
              </p:cNvSpPr>
              <p:nvPr/>
            </p:nvSpPr>
            <p:spPr bwMode="auto">
              <a:xfrm>
                <a:off x="3853" y="3402"/>
                <a:ext cx="16" cy="40"/>
              </a:xfrm>
              <a:custGeom>
                <a:avLst/>
                <a:gdLst>
                  <a:gd name="T0" fmla="*/ 0 w 16"/>
                  <a:gd name="T1" fmla="*/ 3 h 40"/>
                  <a:gd name="T2" fmla="*/ 0 w 16"/>
                  <a:gd name="T3" fmla="*/ 3 h 40"/>
                  <a:gd name="T4" fmla="*/ 3 w 16"/>
                  <a:gd name="T5" fmla="*/ 8 h 40"/>
                  <a:gd name="T6" fmla="*/ 6 w 16"/>
                  <a:gd name="T7" fmla="*/ 14 h 40"/>
                  <a:gd name="T8" fmla="*/ 8 w 16"/>
                  <a:gd name="T9" fmla="*/ 19 h 40"/>
                  <a:gd name="T10" fmla="*/ 11 w 16"/>
                  <a:gd name="T11" fmla="*/ 24 h 40"/>
                  <a:gd name="T12" fmla="*/ 14 w 16"/>
                  <a:gd name="T13" fmla="*/ 29 h 40"/>
                  <a:gd name="T14" fmla="*/ 14 w 16"/>
                  <a:gd name="T15" fmla="*/ 32 h 40"/>
                  <a:gd name="T16" fmla="*/ 11 w 16"/>
                  <a:gd name="T17" fmla="*/ 35 h 40"/>
                  <a:gd name="T18" fmla="*/ 8 w 16"/>
                  <a:gd name="T19" fmla="*/ 37 h 40"/>
                  <a:gd name="T20" fmla="*/ 8 w 16"/>
                  <a:gd name="T21" fmla="*/ 40 h 40"/>
                  <a:gd name="T22" fmla="*/ 14 w 16"/>
                  <a:gd name="T23" fmla="*/ 37 h 40"/>
                  <a:gd name="T24" fmla="*/ 16 w 16"/>
                  <a:gd name="T25" fmla="*/ 32 h 40"/>
                  <a:gd name="T26" fmla="*/ 16 w 16"/>
                  <a:gd name="T27" fmla="*/ 27 h 40"/>
                  <a:gd name="T28" fmla="*/ 16 w 16"/>
                  <a:gd name="T29" fmla="*/ 21 h 40"/>
                  <a:gd name="T30" fmla="*/ 14 w 16"/>
                  <a:gd name="T31" fmla="*/ 16 h 40"/>
                  <a:gd name="T32" fmla="*/ 11 w 16"/>
                  <a:gd name="T33" fmla="*/ 11 h 40"/>
                  <a:gd name="T34" fmla="*/ 6 w 16"/>
                  <a:gd name="T35" fmla="*/ 6 h 40"/>
                  <a:gd name="T36" fmla="*/ 6 w 16"/>
                  <a:gd name="T37" fmla="*/ 0 h 40"/>
                  <a:gd name="T38" fmla="*/ 6 w 16"/>
                  <a:gd name="T39" fmla="*/ 0 h 40"/>
                  <a:gd name="T40" fmla="*/ 0 w 16"/>
                  <a:gd name="T41" fmla="*/ 3 h 4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40"/>
                  <a:gd name="T65" fmla="*/ 16 w 16"/>
                  <a:gd name="T66" fmla="*/ 40 h 4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40">
                    <a:moveTo>
                      <a:pt x="0" y="3"/>
                    </a:moveTo>
                    <a:lnTo>
                      <a:pt x="0" y="3"/>
                    </a:lnTo>
                    <a:lnTo>
                      <a:pt x="3" y="8"/>
                    </a:lnTo>
                    <a:lnTo>
                      <a:pt x="6" y="14"/>
                    </a:lnTo>
                    <a:lnTo>
                      <a:pt x="8" y="19"/>
                    </a:lnTo>
                    <a:lnTo>
                      <a:pt x="11" y="24"/>
                    </a:lnTo>
                    <a:lnTo>
                      <a:pt x="14" y="29"/>
                    </a:lnTo>
                    <a:lnTo>
                      <a:pt x="14" y="32"/>
                    </a:lnTo>
                    <a:lnTo>
                      <a:pt x="11" y="35"/>
                    </a:lnTo>
                    <a:lnTo>
                      <a:pt x="8" y="37"/>
                    </a:lnTo>
                    <a:lnTo>
                      <a:pt x="8" y="40"/>
                    </a:lnTo>
                    <a:lnTo>
                      <a:pt x="14" y="37"/>
                    </a:lnTo>
                    <a:lnTo>
                      <a:pt x="16" y="32"/>
                    </a:lnTo>
                    <a:lnTo>
                      <a:pt x="16" y="27"/>
                    </a:lnTo>
                    <a:lnTo>
                      <a:pt x="16" y="21"/>
                    </a:lnTo>
                    <a:lnTo>
                      <a:pt x="14" y="16"/>
                    </a:lnTo>
                    <a:lnTo>
                      <a:pt x="11" y="11"/>
                    </a:lnTo>
                    <a:lnTo>
                      <a:pt x="6" y="6"/>
                    </a:lnTo>
                    <a:lnTo>
                      <a:pt x="6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73" name="Freeform 4944"/>
              <p:cNvSpPr>
                <a:spLocks/>
              </p:cNvSpPr>
              <p:nvPr/>
            </p:nvSpPr>
            <p:spPr bwMode="auto">
              <a:xfrm>
                <a:off x="3838" y="3382"/>
                <a:ext cx="21" cy="23"/>
              </a:xfrm>
              <a:custGeom>
                <a:avLst/>
                <a:gdLst>
                  <a:gd name="T0" fmla="*/ 0 w 21"/>
                  <a:gd name="T1" fmla="*/ 5 h 23"/>
                  <a:gd name="T2" fmla="*/ 0 w 21"/>
                  <a:gd name="T3" fmla="*/ 5 h 23"/>
                  <a:gd name="T4" fmla="*/ 2 w 21"/>
                  <a:gd name="T5" fmla="*/ 5 h 23"/>
                  <a:gd name="T6" fmla="*/ 5 w 21"/>
                  <a:gd name="T7" fmla="*/ 5 h 23"/>
                  <a:gd name="T8" fmla="*/ 8 w 21"/>
                  <a:gd name="T9" fmla="*/ 7 h 23"/>
                  <a:gd name="T10" fmla="*/ 10 w 21"/>
                  <a:gd name="T11" fmla="*/ 10 h 23"/>
                  <a:gd name="T12" fmla="*/ 13 w 21"/>
                  <a:gd name="T13" fmla="*/ 13 h 23"/>
                  <a:gd name="T14" fmla="*/ 13 w 21"/>
                  <a:gd name="T15" fmla="*/ 18 h 23"/>
                  <a:gd name="T16" fmla="*/ 15 w 21"/>
                  <a:gd name="T17" fmla="*/ 20 h 23"/>
                  <a:gd name="T18" fmla="*/ 15 w 21"/>
                  <a:gd name="T19" fmla="*/ 23 h 23"/>
                  <a:gd name="T20" fmla="*/ 21 w 21"/>
                  <a:gd name="T21" fmla="*/ 20 h 23"/>
                  <a:gd name="T22" fmla="*/ 18 w 21"/>
                  <a:gd name="T23" fmla="*/ 18 h 23"/>
                  <a:gd name="T24" fmla="*/ 18 w 21"/>
                  <a:gd name="T25" fmla="*/ 15 h 23"/>
                  <a:gd name="T26" fmla="*/ 15 w 21"/>
                  <a:gd name="T27" fmla="*/ 13 h 23"/>
                  <a:gd name="T28" fmla="*/ 13 w 21"/>
                  <a:gd name="T29" fmla="*/ 7 h 23"/>
                  <a:gd name="T30" fmla="*/ 10 w 21"/>
                  <a:gd name="T31" fmla="*/ 5 h 23"/>
                  <a:gd name="T32" fmla="*/ 8 w 21"/>
                  <a:gd name="T33" fmla="*/ 2 h 23"/>
                  <a:gd name="T34" fmla="*/ 5 w 21"/>
                  <a:gd name="T35" fmla="*/ 0 h 23"/>
                  <a:gd name="T36" fmla="*/ 0 w 21"/>
                  <a:gd name="T37" fmla="*/ 0 h 23"/>
                  <a:gd name="T38" fmla="*/ 0 w 21"/>
                  <a:gd name="T39" fmla="*/ 0 h 23"/>
                  <a:gd name="T40" fmla="*/ 0 w 21"/>
                  <a:gd name="T41" fmla="*/ 5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3"/>
                  <a:gd name="T65" fmla="*/ 21 w 21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3">
                    <a:moveTo>
                      <a:pt x="0" y="5"/>
                    </a:move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7"/>
                    </a:lnTo>
                    <a:lnTo>
                      <a:pt x="10" y="10"/>
                    </a:lnTo>
                    <a:lnTo>
                      <a:pt x="13" y="13"/>
                    </a:lnTo>
                    <a:lnTo>
                      <a:pt x="13" y="18"/>
                    </a:lnTo>
                    <a:lnTo>
                      <a:pt x="15" y="20"/>
                    </a:lnTo>
                    <a:lnTo>
                      <a:pt x="15" y="23"/>
                    </a:lnTo>
                    <a:lnTo>
                      <a:pt x="21" y="20"/>
                    </a:lnTo>
                    <a:lnTo>
                      <a:pt x="18" y="18"/>
                    </a:lnTo>
                    <a:lnTo>
                      <a:pt x="18" y="15"/>
                    </a:lnTo>
                    <a:lnTo>
                      <a:pt x="15" y="13"/>
                    </a:lnTo>
                    <a:lnTo>
                      <a:pt x="13" y="7"/>
                    </a:lnTo>
                    <a:lnTo>
                      <a:pt x="10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74" name="Freeform 4945"/>
              <p:cNvSpPr>
                <a:spLocks/>
              </p:cNvSpPr>
              <p:nvPr/>
            </p:nvSpPr>
            <p:spPr bwMode="auto">
              <a:xfrm>
                <a:off x="3587" y="3379"/>
                <a:ext cx="251" cy="10"/>
              </a:xfrm>
              <a:custGeom>
                <a:avLst/>
                <a:gdLst>
                  <a:gd name="T0" fmla="*/ 0 w 251"/>
                  <a:gd name="T1" fmla="*/ 10 h 10"/>
                  <a:gd name="T2" fmla="*/ 0 w 251"/>
                  <a:gd name="T3" fmla="*/ 10 h 10"/>
                  <a:gd name="T4" fmla="*/ 31 w 251"/>
                  <a:gd name="T5" fmla="*/ 8 h 10"/>
                  <a:gd name="T6" fmla="*/ 62 w 251"/>
                  <a:gd name="T7" fmla="*/ 5 h 10"/>
                  <a:gd name="T8" fmla="*/ 94 w 251"/>
                  <a:gd name="T9" fmla="*/ 5 h 10"/>
                  <a:gd name="T10" fmla="*/ 125 w 251"/>
                  <a:gd name="T11" fmla="*/ 3 h 10"/>
                  <a:gd name="T12" fmla="*/ 157 w 251"/>
                  <a:gd name="T13" fmla="*/ 3 h 10"/>
                  <a:gd name="T14" fmla="*/ 188 w 251"/>
                  <a:gd name="T15" fmla="*/ 3 h 10"/>
                  <a:gd name="T16" fmla="*/ 219 w 251"/>
                  <a:gd name="T17" fmla="*/ 5 h 10"/>
                  <a:gd name="T18" fmla="*/ 251 w 251"/>
                  <a:gd name="T19" fmla="*/ 8 h 10"/>
                  <a:gd name="T20" fmla="*/ 251 w 251"/>
                  <a:gd name="T21" fmla="*/ 3 h 10"/>
                  <a:gd name="T22" fmla="*/ 219 w 251"/>
                  <a:gd name="T23" fmla="*/ 3 h 10"/>
                  <a:gd name="T24" fmla="*/ 188 w 251"/>
                  <a:gd name="T25" fmla="*/ 0 h 10"/>
                  <a:gd name="T26" fmla="*/ 157 w 251"/>
                  <a:gd name="T27" fmla="*/ 0 h 10"/>
                  <a:gd name="T28" fmla="*/ 125 w 251"/>
                  <a:gd name="T29" fmla="*/ 0 h 10"/>
                  <a:gd name="T30" fmla="*/ 94 w 251"/>
                  <a:gd name="T31" fmla="*/ 0 h 10"/>
                  <a:gd name="T32" fmla="*/ 62 w 251"/>
                  <a:gd name="T33" fmla="*/ 3 h 10"/>
                  <a:gd name="T34" fmla="*/ 31 w 251"/>
                  <a:gd name="T35" fmla="*/ 5 h 10"/>
                  <a:gd name="T36" fmla="*/ 0 w 251"/>
                  <a:gd name="T37" fmla="*/ 8 h 10"/>
                  <a:gd name="T38" fmla="*/ 0 w 251"/>
                  <a:gd name="T39" fmla="*/ 8 h 10"/>
                  <a:gd name="T40" fmla="*/ 0 w 251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51"/>
                  <a:gd name="T64" fmla="*/ 0 h 10"/>
                  <a:gd name="T65" fmla="*/ 251 w 251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51" h="10">
                    <a:moveTo>
                      <a:pt x="0" y="10"/>
                    </a:moveTo>
                    <a:lnTo>
                      <a:pt x="0" y="10"/>
                    </a:lnTo>
                    <a:lnTo>
                      <a:pt x="31" y="8"/>
                    </a:lnTo>
                    <a:lnTo>
                      <a:pt x="62" y="5"/>
                    </a:lnTo>
                    <a:lnTo>
                      <a:pt x="94" y="5"/>
                    </a:lnTo>
                    <a:lnTo>
                      <a:pt x="125" y="3"/>
                    </a:lnTo>
                    <a:lnTo>
                      <a:pt x="157" y="3"/>
                    </a:lnTo>
                    <a:lnTo>
                      <a:pt x="188" y="3"/>
                    </a:lnTo>
                    <a:lnTo>
                      <a:pt x="219" y="5"/>
                    </a:lnTo>
                    <a:lnTo>
                      <a:pt x="251" y="8"/>
                    </a:lnTo>
                    <a:lnTo>
                      <a:pt x="251" y="3"/>
                    </a:lnTo>
                    <a:lnTo>
                      <a:pt x="219" y="3"/>
                    </a:lnTo>
                    <a:lnTo>
                      <a:pt x="188" y="0"/>
                    </a:lnTo>
                    <a:lnTo>
                      <a:pt x="157" y="0"/>
                    </a:lnTo>
                    <a:lnTo>
                      <a:pt x="125" y="0"/>
                    </a:lnTo>
                    <a:lnTo>
                      <a:pt x="94" y="0"/>
                    </a:lnTo>
                    <a:lnTo>
                      <a:pt x="62" y="3"/>
                    </a:lnTo>
                    <a:lnTo>
                      <a:pt x="31" y="5"/>
                    </a:lnTo>
                    <a:lnTo>
                      <a:pt x="0" y="8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75" name="Freeform 4946"/>
              <p:cNvSpPr>
                <a:spLocks/>
              </p:cNvSpPr>
              <p:nvPr/>
            </p:nvSpPr>
            <p:spPr bwMode="auto">
              <a:xfrm>
                <a:off x="3626" y="3389"/>
                <a:ext cx="154" cy="50"/>
              </a:xfrm>
              <a:custGeom>
                <a:avLst/>
                <a:gdLst>
                  <a:gd name="T0" fmla="*/ 76 w 154"/>
                  <a:gd name="T1" fmla="*/ 0 h 50"/>
                  <a:gd name="T2" fmla="*/ 105 w 154"/>
                  <a:gd name="T3" fmla="*/ 3 h 50"/>
                  <a:gd name="T4" fmla="*/ 131 w 154"/>
                  <a:gd name="T5" fmla="*/ 8 h 50"/>
                  <a:gd name="T6" fmla="*/ 141 w 154"/>
                  <a:gd name="T7" fmla="*/ 11 h 50"/>
                  <a:gd name="T8" fmla="*/ 149 w 154"/>
                  <a:gd name="T9" fmla="*/ 16 h 50"/>
                  <a:gd name="T10" fmla="*/ 152 w 154"/>
                  <a:gd name="T11" fmla="*/ 21 h 50"/>
                  <a:gd name="T12" fmla="*/ 154 w 154"/>
                  <a:gd name="T13" fmla="*/ 27 h 50"/>
                  <a:gd name="T14" fmla="*/ 152 w 154"/>
                  <a:gd name="T15" fmla="*/ 32 h 50"/>
                  <a:gd name="T16" fmla="*/ 149 w 154"/>
                  <a:gd name="T17" fmla="*/ 37 h 50"/>
                  <a:gd name="T18" fmla="*/ 141 w 154"/>
                  <a:gd name="T19" fmla="*/ 40 h 50"/>
                  <a:gd name="T20" fmla="*/ 131 w 154"/>
                  <a:gd name="T21" fmla="*/ 42 h 50"/>
                  <a:gd name="T22" fmla="*/ 105 w 154"/>
                  <a:gd name="T23" fmla="*/ 48 h 50"/>
                  <a:gd name="T24" fmla="*/ 76 w 154"/>
                  <a:gd name="T25" fmla="*/ 50 h 50"/>
                  <a:gd name="T26" fmla="*/ 47 w 154"/>
                  <a:gd name="T27" fmla="*/ 48 h 50"/>
                  <a:gd name="T28" fmla="*/ 23 w 154"/>
                  <a:gd name="T29" fmla="*/ 42 h 50"/>
                  <a:gd name="T30" fmla="*/ 5 w 154"/>
                  <a:gd name="T31" fmla="*/ 37 h 50"/>
                  <a:gd name="T32" fmla="*/ 2 w 154"/>
                  <a:gd name="T33" fmla="*/ 32 h 50"/>
                  <a:gd name="T34" fmla="*/ 0 w 154"/>
                  <a:gd name="T35" fmla="*/ 27 h 50"/>
                  <a:gd name="T36" fmla="*/ 2 w 154"/>
                  <a:gd name="T37" fmla="*/ 21 h 50"/>
                  <a:gd name="T38" fmla="*/ 5 w 154"/>
                  <a:gd name="T39" fmla="*/ 16 h 50"/>
                  <a:gd name="T40" fmla="*/ 23 w 154"/>
                  <a:gd name="T41" fmla="*/ 8 h 50"/>
                  <a:gd name="T42" fmla="*/ 47 w 154"/>
                  <a:gd name="T43" fmla="*/ 3 h 50"/>
                  <a:gd name="T44" fmla="*/ 76 w 154"/>
                  <a:gd name="T45" fmla="*/ 0 h 5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54"/>
                  <a:gd name="T70" fmla="*/ 0 h 50"/>
                  <a:gd name="T71" fmla="*/ 154 w 154"/>
                  <a:gd name="T72" fmla="*/ 50 h 50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54" h="50">
                    <a:moveTo>
                      <a:pt x="76" y="0"/>
                    </a:moveTo>
                    <a:lnTo>
                      <a:pt x="105" y="3"/>
                    </a:lnTo>
                    <a:lnTo>
                      <a:pt x="131" y="8"/>
                    </a:lnTo>
                    <a:lnTo>
                      <a:pt x="141" y="11"/>
                    </a:lnTo>
                    <a:lnTo>
                      <a:pt x="149" y="16"/>
                    </a:lnTo>
                    <a:lnTo>
                      <a:pt x="152" y="21"/>
                    </a:lnTo>
                    <a:lnTo>
                      <a:pt x="154" y="27"/>
                    </a:lnTo>
                    <a:lnTo>
                      <a:pt x="152" y="32"/>
                    </a:lnTo>
                    <a:lnTo>
                      <a:pt x="149" y="37"/>
                    </a:lnTo>
                    <a:lnTo>
                      <a:pt x="141" y="40"/>
                    </a:lnTo>
                    <a:lnTo>
                      <a:pt x="131" y="42"/>
                    </a:lnTo>
                    <a:lnTo>
                      <a:pt x="105" y="48"/>
                    </a:lnTo>
                    <a:lnTo>
                      <a:pt x="76" y="50"/>
                    </a:lnTo>
                    <a:lnTo>
                      <a:pt x="47" y="48"/>
                    </a:lnTo>
                    <a:lnTo>
                      <a:pt x="23" y="42"/>
                    </a:lnTo>
                    <a:lnTo>
                      <a:pt x="5" y="37"/>
                    </a:lnTo>
                    <a:lnTo>
                      <a:pt x="2" y="32"/>
                    </a:lnTo>
                    <a:lnTo>
                      <a:pt x="0" y="27"/>
                    </a:lnTo>
                    <a:lnTo>
                      <a:pt x="2" y="21"/>
                    </a:lnTo>
                    <a:lnTo>
                      <a:pt x="5" y="16"/>
                    </a:lnTo>
                    <a:lnTo>
                      <a:pt x="23" y="8"/>
                    </a:lnTo>
                    <a:lnTo>
                      <a:pt x="47" y="3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606E85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76" name="Freeform 4947"/>
              <p:cNvSpPr>
                <a:spLocks/>
              </p:cNvSpPr>
              <p:nvPr/>
            </p:nvSpPr>
            <p:spPr bwMode="auto">
              <a:xfrm>
                <a:off x="3581" y="3193"/>
                <a:ext cx="254" cy="233"/>
              </a:xfrm>
              <a:custGeom>
                <a:avLst/>
                <a:gdLst>
                  <a:gd name="T0" fmla="*/ 8 w 254"/>
                  <a:gd name="T1" fmla="*/ 191 h 233"/>
                  <a:gd name="T2" fmla="*/ 3 w 254"/>
                  <a:gd name="T3" fmla="*/ 154 h 233"/>
                  <a:gd name="T4" fmla="*/ 0 w 254"/>
                  <a:gd name="T5" fmla="*/ 115 h 233"/>
                  <a:gd name="T6" fmla="*/ 0 w 254"/>
                  <a:gd name="T7" fmla="*/ 39 h 233"/>
                  <a:gd name="T8" fmla="*/ 3 w 254"/>
                  <a:gd name="T9" fmla="*/ 23 h 233"/>
                  <a:gd name="T10" fmla="*/ 8 w 254"/>
                  <a:gd name="T11" fmla="*/ 16 h 233"/>
                  <a:gd name="T12" fmla="*/ 13 w 254"/>
                  <a:gd name="T13" fmla="*/ 13 h 233"/>
                  <a:gd name="T14" fmla="*/ 40 w 254"/>
                  <a:gd name="T15" fmla="*/ 8 h 233"/>
                  <a:gd name="T16" fmla="*/ 66 w 254"/>
                  <a:gd name="T17" fmla="*/ 3 h 233"/>
                  <a:gd name="T18" fmla="*/ 121 w 254"/>
                  <a:gd name="T19" fmla="*/ 0 h 233"/>
                  <a:gd name="T20" fmla="*/ 178 w 254"/>
                  <a:gd name="T21" fmla="*/ 0 h 233"/>
                  <a:gd name="T22" fmla="*/ 204 w 254"/>
                  <a:gd name="T23" fmla="*/ 3 h 233"/>
                  <a:gd name="T24" fmla="*/ 233 w 254"/>
                  <a:gd name="T25" fmla="*/ 8 h 233"/>
                  <a:gd name="T26" fmla="*/ 241 w 254"/>
                  <a:gd name="T27" fmla="*/ 13 h 233"/>
                  <a:gd name="T28" fmla="*/ 249 w 254"/>
                  <a:gd name="T29" fmla="*/ 21 h 233"/>
                  <a:gd name="T30" fmla="*/ 254 w 254"/>
                  <a:gd name="T31" fmla="*/ 39 h 233"/>
                  <a:gd name="T32" fmla="*/ 254 w 254"/>
                  <a:gd name="T33" fmla="*/ 65 h 233"/>
                  <a:gd name="T34" fmla="*/ 254 w 254"/>
                  <a:gd name="T35" fmla="*/ 92 h 233"/>
                  <a:gd name="T36" fmla="*/ 249 w 254"/>
                  <a:gd name="T37" fmla="*/ 147 h 233"/>
                  <a:gd name="T38" fmla="*/ 246 w 254"/>
                  <a:gd name="T39" fmla="*/ 178 h 233"/>
                  <a:gd name="T40" fmla="*/ 241 w 254"/>
                  <a:gd name="T41" fmla="*/ 194 h 233"/>
                  <a:gd name="T42" fmla="*/ 236 w 254"/>
                  <a:gd name="T43" fmla="*/ 207 h 233"/>
                  <a:gd name="T44" fmla="*/ 220 w 254"/>
                  <a:gd name="T45" fmla="*/ 225 h 233"/>
                  <a:gd name="T46" fmla="*/ 212 w 254"/>
                  <a:gd name="T47" fmla="*/ 230 h 233"/>
                  <a:gd name="T48" fmla="*/ 202 w 254"/>
                  <a:gd name="T49" fmla="*/ 233 h 233"/>
                  <a:gd name="T50" fmla="*/ 121 w 254"/>
                  <a:gd name="T51" fmla="*/ 233 h 233"/>
                  <a:gd name="T52" fmla="*/ 79 w 254"/>
                  <a:gd name="T53" fmla="*/ 230 h 233"/>
                  <a:gd name="T54" fmla="*/ 37 w 254"/>
                  <a:gd name="T55" fmla="*/ 225 h 233"/>
                  <a:gd name="T56" fmla="*/ 27 w 254"/>
                  <a:gd name="T57" fmla="*/ 220 h 233"/>
                  <a:gd name="T58" fmla="*/ 19 w 254"/>
                  <a:gd name="T59" fmla="*/ 212 h 233"/>
                  <a:gd name="T60" fmla="*/ 11 w 254"/>
                  <a:gd name="T61" fmla="*/ 202 h 233"/>
                  <a:gd name="T62" fmla="*/ 8 w 254"/>
                  <a:gd name="T63" fmla="*/ 191 h 23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54"/>
                  <a:gd name="T97" fmla="*/ 0 h 233"/>
                  <a:gd name="T98" fmla="*/ 254 w 254"/>
                  <a:gd name="T99" fmla="*/ 233 h 233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54" h="233">
                    <a:moveTo>
                      <a:pt x="8" y="191"/>
                    </a:moveTo>
                    <a:lnTo>
                      <a:pt x="3" y="154"/>
                    </a:lnTo>
                    <a:lnTo>
                      <a:pt x="0" y="115"/>
                    </a:lnTo>
                    <a:lnTo>
                      <a:pt x="0" y="39"/>
                    </a:lnTo>
                    <a:lnTo>
                      <a:pt x="3" y="23"/>
                    </a:lnTo>
                    <a:lnTo>
                      <a:pt x="8" y="16"/>
                    </a:lnTo>
                    <a:lnTo>
                      <a:pt x="13" y="13"/>
                    </a:lnTo>
                    <a:lnTo>
                      <a:pt x="40" y="8"/>
                    </a:lnTo>
                    <a:lnTo>
                      <a:pt x="66" y="3"/>
                    </a:lnTo>
                    <a:lnTo>
                      <a:pt x="121" y="0"/>
                    </a:lnTo>
                    <a:lnTo>
                      <a:pt x="178" y="0"/>
                    </a:lnTo>
                    <a:lnTo>
                      <a:pt x="204" y="3"/>
                    </a:lnTo>
                    <a:lnTo>
                      <a:pt x="233" y="8"/>
                    </a:lnTo>
                    <a:lnTo>
                      <a:pt x="241" y="13"/>
                    </a:lnTo>
                    <a:lnTo>
                      <a:pt x="249" y="21"/>
                    </a:lnTo>
                    <a:lnTo>
                      <a:pt x="254" y="39"/>
                    </a:lnTo>
                    <a:lnTo>
                      <a:pt x="254" y="65"/>
                    </a:lnTo>
                    <a:lnTo>
                      <a:pt x="254" y="92"/>
                    </a:lnTo>
                    <a:lnTo>
                      <a:pt x="249" y="147"/>
                    </a:lnTo>
                    <a:lnTo>
                      <a:pt x="246" y="178"/>
                    </a:lnTo>
                    <a:lnTo>
                      <a:pt x="241" y="194"/>
                    </a:lnTo>
                    <a:lnTo>
                      <a:pt x="236" y="207"/>
                    </a:lnTo>
                    <a:lnTo>
                      <a:pt x="220" y="225"/>
                    </a:lnTo>
                    <a:lnTo>
                      <a:pt x="212" y="230"/>
                    </a:lnTo>
                    <a:lnTo>
                      <a:pt x="202" y="233"/>
                    </a:lnTo>
                    <a:lnTo>
                      <a:pt x="121" y="233"/>
                    </a:lnTo>
                    <a:lnTo>
                      <a:pt x="79" y="230"/>
                    </a:lnTo>
                    <a:lnTo>
                      <a:pt x="37" y="225"/>
                    </a:lnTo>
                    <a:lnTo>
                      <a:pt x="27" y="220"/>
                    </a:lnTo>
                    <a:lnTo>
                      <a:pt x="19" y="212"/>
                    </a:lnTo>
                    <a:lnTo>
                      <a:pt x="11" y="202"/>
                    </a:lnTo>
                    <a:lnTo>
                      <a:pt x="8" y="191"/>
                    </a:lnTo>
                    <a:close/>
                  </a:path>
                </a:pathLst>
              </a:custGeom>
              <a:solidFill>
                <a:srgbClr val="92ADBE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77" name="Freeform 4948"/>
              <p:cNvSpPr>
                <a:spLocks/>
              </p:cNvSpPr>
              <p:nvPr/>
            </p:nvSpPr>
            <p:spPr bwMode="auto">
              <a:xfrm>
                <a:off x="3594" y="3216"/>
                <a:ext cx="228" cy="171"/>
              </a:xfrm>
              <a:custGeom>
                <a:avLst/>
                <a:gdLst>
                  <a:gd name="T0" fmla="*/ 8 w 228"/>
                  <a:gd name="T1" fmla="*/ 139 h 171"/>
                  <a:gd name="T2" fmla="*/ 3 w 228"/>
                  <a:gd name="T3" fmla="*/ 113 h 171"/>
                  <a:gd name="T4" fmla="*/ 0 w 228"/>
                  <a:gd name="T5" fmla="*/ 84 h 171"/>
                  <a:gd name="T6" fmla="*/ 0 w 228"/>
                  <a:gd name="T7" fmla="*/ 29 h 171"/>
                  <a:gd name="T8" fmla="*/ 3 w 228"/>
                  <a:gd name="T9" fmla="*/ 19 h 171"/>
                  <a:gd name="T10" fmla="*/ 11 w 228"/>
                  <a:gd name="T11" fmla="*/ 11 h 171"/>
                  <a:gd name="T12" fmla="*/ 34 w 228"/>
                  <a:gd name="T13" fmla="*/ 6 h 171"/>
                  <a:gd name="T14" fmla="*/ 61 w 228"/>
                  <a:gd name="T15" fmla="*/ 3 h 171"/>
                  <a:gd name="T16" fmla="*/ 108 w 228"/>
                  <a:gd name="T17" fmla="*/ 0 h 171"/>
                  <a:gd name="T18" fmla="*/ 160 w 228"/>
                  <a:gd name="T19" fmla="*/ 0 h 171"/>
                  <a:gd name="T20" fmla="*/ 210 w 228"/>
                  <a:gd name="T21" fmla="*/ 6 h 171"/>
                  <a:gd name="T22" fmla="*/ 218 w 228"/>
                  <a:gd name="T23" fmla="*/ 8 h 171"/>
                  <a:gd name="T24" fmla="*/ 223 w 228"/>
                  <a:gd name="T25" fmla="*/ 16 h 171"/>
                  <a:gd name="T26" fmla="*/ 228 w 228"/>
                  <a:gd name="T27" fmla="*/ 29 h 171"/>
                  <a:gd name="T28" fmla="*/ 228 w 228"/>
                  <a:gd name="T29" fmla="*/ 50 h 171"/>
                  <a:gd name="T30" fmla="*/ 228 w 228"/>
                  <a:gd name="T31" fmla="*/ 69 h 171"/>
                  <a:gd name="T32" fmla="*/ 223 w 228"/>
                  <a:gd name="T33" fmla="*/ 108 h 171"/>
                  <a:gd name="T34" fmla="*/ 220 w 228"/>
                  <a:gd name="T35" fmla="*/ 131 h 171"/>
                  <a:gd name="T36" fmla="*/ 218 w 228"/>
                  <a:gd name="T37" fmla="*/ 142 h 171"/>
                  <a:gd name="T38" fmla="*/ 212 w 228"/>
                  <a:gd name="T39" fmla="*/ 152 h 171"/>
                  <a:gd name="T40" fmla="*/ 197 w 228"/>
                  <a:gd name="T41" fmla="*/ 163 h 171"/>
                  <a:gd name="T42" fmla="*/ 189 w 228"/>
                  <a:gd name="T43" fmla="*/ 168 h 171"/>
                  <a:gd name="T44" fmla="*/ 181 w 228"/>
                  <a:gd name="T45" fmla="*/ 168 h 171"/>
                  <a:gd name="T46" fmla="*/ 144 w 228"/>
                  <a:gd name="T47" fmla="*/ 171 h 171"/>
                  <a:gd name="T48" fmla="*/ 108 w 228"/>
                  <a:gd name="T49" fmla="*/ 171 h 171"/>
                  <a:gd name="T50" fmla="*/ 34 w 228"/>
                  <a:gd name="T51" fmla="*/ 163 h 171"/>
                  <a:gd name="T52" fmla="*/ 27 w 228"/>
                  <a:gd name="T53" fmla="*/ 160 h 171"/>
                  <a:gd name="T54" fmla="*/ 19 w 228"/>
                  <a:gd name="T55" fmla="*/ 155 h 171"/>
                  <a:gd name="T56" fmla="*/ 11 w 228"/>
                  <a:gd name="T57" fmla="*/ 147 h 171"/>
                  <a:gd name="T58" fmla="*/ 8 w 228"/>
                  <a:gd name="T59" fmla="*/ 139 h 17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228"/>
                  <a:gd name="T91" fmla="*/ 0 h 171"/>
                  <a:gd name="T92" fmla="*/ 228 w 228"/>
                  <a:gd name="T93" fmla="*/ 171 h 171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228" h="171">
                    <a:moveTo>
                      <a:pt x="8" y="139"/>
                    </a:moveTo>
                    <a:lnTo>
                      <a:pt x="3" y="113"/>
                    </a:lnTo>
                    <a:lnTo>
                      <a:pt x="0" y="84"/>
                    </a:lnTo>
                    <a:lnTo>
                      <a:pt x="0" y="29"/>
                    </a:lnTo>
                    <a:lnTo>
                      <a:pt x="3" y="19"/>
                    </a:lnTo>
                    <a:lnTo>
                      <a:pt x="11" y="11"/>
                    </a:lnTo>
                    <a:lnTo>
                      <a:pt x="34" y="6"/>
                    </a:lnTo>
                    <a:lnTo>
                      <a:pt x="61" y="3"/>
                    </a:lnTo>
                    <a:lnTo>
                      <a:pt x="108" y="0"/>
                    </a:lnTo>
                    <a:lnTo>
                      <a:pt x="160" y="0"/>
                    </a:lnTo>
                    <a:lnTo>
                      <a:pt x="210" y="6"/>
                    </a:lnTo>
                    <a:lnTo>
                      <a:pt x="218" y="8"/>
                    </a:lnTo>
                    <a:lnTo>
                      <a:pt x="223" y="16"/>
                    </a:lnTo>
                    <a:lnTo>
                      <a:pt x="228" y="29"/>
                    </a:lnTo>
                    <a:lnTo>
                      <a:pt x="228" y="50"/>
                    </a:lnTo>
                    <a:lnTo>
                      <a:pt x="228" y="69"/>
                    </a:lnTo>
                    <a:lnTo>
                      <a:pt x="223" y="108"/>
                    </a:lnTo>
                    <a:lnTo>
                      <a:pt x="220" y="131"/>
                    </a:lnTo>
                    <a:lnTo>
                      <a:pt x="218" y="142"/>
                    </a:lnTo>
                    <a:lnTo>
                      <a:pt x="212" y="152"/>
                    </a:lnTo>
                    <a:lnTo>
                      <a:pt x="197" y="163"/>
                    </a:lnTo>
                    <a:lnTo>
                      <a:pt x="189" y="168"/>
                    </a:lnTo>
                    <a:lnTo>
                      <a:pt x="181" y="168"/>
                    </a:lnTo>
                    <a:lnTo>
                      <a:pt x="144" y="171"/>
                    </a:lnTo>
                    <a:lnTo>
                      <a:pt x="108" y="171"/>
                    </a:lnTo>
                    <a:lnTo>
                      <a:pt x="34" y="163"/>
                    </a:lnTo>
                    <a:lnTo>
                      <a:pt x="27" y="160"/>
                    </a:lnTo>
                    <a:lnTo>
                      <a:pt x="19" y="155"/>
                    </a:lnTo>
                    <a:lnTo>
                      <a:pt x="11" y="147"/>
                    </a:lnTo>
                    <a:lnTo>
                      <a:pt x="8" y="1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78" name="Freeform 4949"/>
              <p:cNvSpPr>
                <a:spLocks/>
              </p:cNvSpPr>
              <p:nvPr/>
            </p:nvSpPr>
            <p:spPr bwMode="auto">
              <a:xfrm>
                <a:off x="3715" y="3400"/>
                <a:ext cx="18" cy="10"/>
              </a:xfrm>
              <a:custGeom>
                <a:avLst/>
                <a:gdLst>
                  <a:gd name="T0" fmla="*/ 10 w 18"/>
                  <a:gd name="T1" fmla="*/ 0 h 10"/>
                  <a:gd name="T2" fmla="*/ 16 w 18"/>
                  <a:gd name="T3" fmla="*/ 2 h 10"/>
                  <a:gd name="T4" fmla="*/ 18 w 18"/>
                  <a:gd name="T5" fmla="*/ 5 h 10"/>
                  <a:gd name="T6" fmla="*/ 16 w 18"/>
                  <a:gd name="T7" fmla="*/ 8 h 10"/>
                  <a:gd name="T8" fmla="*/ 10 w 18"/>
                  <a:gd name="T9" fmla="*/ 10 h 10"/>
                  <a:gd name="T10" fmla="*/ 2 w 18"/>
                  <a:gd name="T11" fmla="*/ 8 h 10"/>
                  <a:gd name="T12" fmla="*/ 0 w 18"/>
                  <a:gd name="T13" fmla="*/ 5 h 10"/>
                  <a:gd name="T14" fmla="*/ 2 w 18"/>
                  <a:gd name="T15" fmla="*/ 2 h 10"/>
                  <a:gd name="T16" fmla="*/ 10 w 18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0"/>
                  <a:gd name="T29" fmla="*/ 18 w 18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0">
                    <a:moveTo>
                      <a:pt x="10" y="0"/>
                    </a:moveTo>
                    <a:lnTo>
                      <a:pt x="16" y="2"/>
                    </a:lnTo>
                    <a:lnTo>
                      <a:pt x="18" y="5"/>
                    </a:lnTo>
                    <a:lnTo>
                      <a:pt x="16" y="8"/>
                    </a:lnTo>
                    <a:lnTo>
                      <a:pt x="10" y="10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79" name="Freeform 4950"/>
              <p:cNvSpPr>
                <a:spLocks/>
              </p:cNvSpPr>
              <p:nvPr/>
            </p:nvSpPr>
            <p:spPr bwMode="auto">
              <a:xfrm>
                <a:off x="3741" y="3400"/>
                <a:ext cx="18" cy="10"/>
              </a:xfrm>
              <a:custGeom>
                <a:avLst/>
                <a:gdLst>
                  <a:gd name="T0" fmla="*/ 10 w 18"/>
                  <a:gd name="T1" fmla="*/ 0 h 10"/>
                  <a:gd name="T2" fmla="*/ 16 w 18"/>
                  <a:gd name="T3" fmla="*/ 2 h 10"/>
                  <a:gd name="T4" fmla="*/ 18 w 18"/>
                  <a:gd name="T5" fmla="*/ 5 h 10"/>
                  <a:gd name="T6" fmla="*/ 16 w 18"/>
                  <a:gd name="T7" fmla="*/ 8 h 10"/>
                  <a:gd name="T8" fmla="*/ 10 w 18"/>
                  <a:gd name="T9" fmla="*/ 10 h 10"/>
                  <a:gd name="T10" fmla="*/ 3 w 18"/>
                  <a:gd name="T11" fmla="*/ 8 h 10"/>
                  <a:gd name="T12" fmla="*/ 0 w 18"/>
                  <a:gd name="T13" fmla="*/ 5 h 10"/>
                  <a:gd name="T14" fmla="*/ 3 w 18"/>
                  <a:gd name="T15" fmla="*/ 2 h 10"/>
                  <a:gd name="T16" fmla="*/ 10 w 18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0"/>
                  <a:gd name="T29" fmla="*/ 18 w 18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0">
                    <a:moveTo>
                      <a:pt x="10" y="0"/>
                    </a:moveTo>
                    <a:lnTo>
                      <a:pt x="16" y="2"/>
                    </a:lnTo>
                    <a:lnTo>
                      <a:pt x="18" y="5"/>
                    </a:lnTo>
                    <a:lnTo>
                      <a:pt x="16" y="8"/>
                    </a:lnTo>
                    <a:lnTo>
                      <a:pt x="10" y="10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89E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80" name="Freeform 4951"/>
              <p:cNvSpPr>
                <a:spLocks/>
              </p:cNvSpPr>
              <p:nvPr/>
            </p:nvSpPr>
            <p:spPr bwMode="auto">
              <a:xfrm>
                <a:off x="3767" y="3400"/>
                <a:ext cx="18" cy="10"/>
              </a:xfrm>
              <a:custGeom>
                <a:avLst/>
                <a:gdLst>
                  <a:gd name="T0" fmla="*/ 8 w 18"/>
                  <a:gd name="T1" fmla="*/ 0 h 10"/>
                  <a:gd name="T2" fmla="*/ 16 w 18"/>
                  <a:gd name="T3" fmla="*/ 2 h 10"/>
                  <a:gd name="T4" fmla="*/ 18 w 18"/>
                  <a:gd name="T5" fmla="*/ 5 h 10"/>
                  <a:gd name="T6" fmla="*/ 16 w 18"/>
                  <a:gd name="T7" fmla="*/ 8 h 10"/>
                  <a:gd name="T8" fmla="*/ 8 w 18"/>
                  <a:gd name="T9" fmla="*/ 10 h 10"/>
                  <a:gd name="T10" fmla="*/ 3 w 18"/>
                  <a:gd name="T11" fmla="*/ 8 h 10"/>
                  <a:gd name="T12" fmla="*/ 0 w 18"/>
                  <a:gd name="T13" fmla="*/ 5 h 10"/>
                  <a:gd name="T14" fmla="*/ 3 w 18"/>
                  <a:gd name="T15" fmla="*/ 2 h 10"/>
                  <a:gd name="T16" fmla="*/ 8 w 18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0"/>
                  <a:gd name="T29" fmla="*/ 18 w 18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0">
                    <a:moveTo>
                      <a:pt x="8" y="0"/>
                    </a:moveTo>
                    <a:lnTo>
                      <a:pt x="16" y="2"/>
                    </a:lnTo>
                    <a:lnTo>
                      <a:pt x="18" y="5"/>
                    </a:lnTo>
                    <a:lnTo>
                      <a:pt x="16" y="8"/>
                    </a:lnTo>
                    <a:lnTo>
                      <a:pt x="8" y="10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89E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81" name="Freeform 4952"/>
              <p:cNvSpPr>
                <a:spLocks/>
              </p:cNvSpPr>
              <p:nvPr/>
            </p:nvSpPr>
            <p:spPr bwMode="auto">
              <a:xfrm>
                <a:off x="3605" y="3227"/>
                <a:ext cx="204" cy="152"/>
              </a:xfrm>
              <a:custGeom>
                <a:avLst/>
                <a:gdLst>
                  <a:gd name="T0" fmla="*/ 8 w 204"/>
                  <a:gd name="T1" fmla="*/ 123 h 152"/>
                  <a:gd name="T2" fmla="*/ 3 w 204"/>
                  <a:gd name="T3" fmla="*/ 99 h 152"/>
                  <a:gd name="T4" fmla="*/ 0 w 204"/>
                  <a:gd name="T5" fmla="*/ 73 h 152"/>
                  <a:gd name="T6" fmla="*/ 0 w 204"/>
                  <a:gd name="T7" fmla="*/ 24 h 152"/>
                  <a:gd name="T8" fmla="*/ 5 w 204"/>
                  <a:gd name="T9" fmla="*/ 13 h 152"/>
                  <a:gd name="T10" fmla="*/ 8 w 204"/>
                  <a:gd name="T11" fmla="*/ 10 h 152"/>
                  <a:gd name="T12" fmla="*/ 10 w 204"/>
                  <a:gd name="T13" fmla="*/ 8 h 152"/>
                  <a:gd name="T14" fmla="*/ 31 w 204"/>
                  <a:gd name="T15" fmla="*/ 3 h 152"/>
                  <a:gd name="T16" fmla="*/ 55 w 204"/>
                  <a:gd name="T17" fmla="*/ 0 h 152"/>
                  <a:gd name="T18" fmla="*/ 97 w 204"/>
                  <a:gd name="T19" fmla="*/ 0 h 152"/>
                  <a:gd name="T20" fmla="*/ 144 w 204"/>
                  <a:gd name="T21" fmla="*/ 0 h 152"/>
                  <a:gd name="T22" fmla="*/ 167 w 204"/>
                  <a:gd name="T23" fmla="*/ 0 h 152"/>
                  <a:gd name="T24" fmla="*/ 188 w 204"/>
                  <a:gd name="T25" fmla="*/ 5 h 152"/>
                  <a:gd name="T26" fmla="*/ 196 w 204"/>
                  <a:gd name="T27" fmla="*/ 8 h 152"/>
                  <a:gd name="T28" fmla="*/ 201 w 204"/>
                  <a:gd name="T29" fmla="*/ 10 h 152"/>
                  <a:gd name="T30" fmla="*/ 204 w 204"/>
                  <a:gd name="T31" fmla="*/ 24 h 152"/>
                  <a:gd name="T32" fmla="*/ 204 w 204"/>
                  <a:gd name="T33" fmla="*/ 60 h 152"/>
                  <a:gd name="T34" fmla="*/ 201 w 204"/>
                  <a:gd name="T35" fmla="*/ 94 h 152"/>
                  <a:gd name="T36" fmla="*/ 199 w 204"/>
                  <a:gd name="T37" fmla="*/ 115 h 152"/>
                  <a:gd name="T38" fmla="*/ 196 w 204"/>
                  <a:gd name="T39" fmla="*/ 126 h 152"/>
                  <a:gd name="T40" fmla="*/ 191 w 204"/>
                  <a:gd name="T41" fmla="*/ 134 h 152"/>
                  <a:gd name="T42" fmla="*/ 186 w 204"/>
                  <a:gd name="T43" fmla="*/ 139 h 152"/>
                  <a:gd name="T44" fmla="*/ 178 w 204"/>
                  <a:gd name="T45" fmla="*/ 144 h 152"/>
                  <a:gd name="T46" fmla="*/ 170 w 204"/>
                  <a:gd name="T47" fmla="*/ 149 h 152"/>
                  <a:gd name="T48" fmla="*/ 162 w 204"/>
                  <a:gd name="T49" fmla="*/ 149 h 152"/>
                  <a:gd name="T50" fmla="*/ 97 w 204"/>
                  <a:gd name="T51" fmla="*/ 152 h 152"/>
                  <a:gd name="T52" fmla="*/ 63 w 204"/>
                  <a:gd name="T53" fmla="*/ 149 h 152"/>
                  <a:gd name="T54" fmla="*/ 31 w 204"/>
                  <a:gd name="T55" fmla="*/ 144 h 152"/>
                  <a:gd name="T56" fmla="*/ 23 w 204"/>
                  <a:gd name="T57" fmla="*/ 141 h 152"/>
                  <a:gd name="T58" fmla="*/ 16 w 204"/>
                  <a:gd name="T59" fmla="*/ 139 h 152"/>
                  <a:gd name="T60" fmla="*/ 10 w 204"/>
                  <a:gd name="T61" fmla="*/ 131 h 152"/>
                  <a:gd name="T62" fmla="*/ 8 w 204"/>
                  <a:gd name="T63" fmla="*/ 123 h 15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04"/>
                  <a:gd name="T97" fmla="*/ 0 h 152"/>
                  <a:gd name="T98" fmla="*/ 204 w 204"/>
                  <a:gd name="T99" fmla="*/ 152 h 152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04" h="152">
                    <a:moveTo>
                      <a:pt x="8" y="123"/>
                    </a:moveTo>
                    <a:lnTo>
                      <a:pt x="3" y="99"/>
                    </a:lnTo>
                    <a:lnTo>
                      <a:pt x="0" y="73"/>
                    </a:lnTo>
                    <a:lnTo>
                      <a:pt x="0" y="24"/>
                    </a:lnTo>
                    <a:lnTo>
                      <a:pt x="5" y="13"/>
                    </a:lnTo>
                    <a:lnTo>
                      <a:pt x="8" y="10"/>
                    </a:lnTo>
                    <a:lnTo>
                      <a:pt x="10" y="8"/>
                    </a:lnTo>
                    <a:lnTo>
                      <a:pt x="31" y="3"/>
                    </a:lnTo>
                    <a:lnTo>
                      <a:pt x="55" y="0"/>
                    </a:lnTo>
                    <a:lnTo>
                      <a:pt x="97" y="0"/>
                    </a:lnTo>
                    <a:lnTo>
                      <a:pt x="144" y="0"/>
                    </a:lnTo>
                    <a:lnTo>
                      <a:pt x="167" y="0"/>
                    </a:lnTo>
                    <a:lnTo>
                      <a:pt x="188" y="5"/>
                    </a:lnTo>
                    <a:lnTo>
                      <a:pt x="196" y="8"/>
                    </a:lnTo>
                    <a:lnTo>
                      <a:pt x="201" y="10"/>
                    </a:lnTo>
                    <a:lnTo>
                      <a:pt x="204" y="24"/>
                    </a:lnTo>
                    <a:lnTo>
                      <a:pt x="204" y="60"/>
                    </a:lnTo>
                    <a:lnTo>
                      <a:pt x="201" y="94"/>
                    </a:lnTo>
                    <a:lnTo>
                      <a:pt x="199" y="115"/>
                    </a:lnTo>
                    <a:lnTo>
                      <a:pt x="196" y="126"/>
                    </a:lnTo>
                    <a:lnTo>
                      <a:pt x="191" y="134"/>
                    </a:lnTo>
                    <a:lnTo>
                      <a:pt x="186" y="139"/>
                    </a:lnTo>
                    <a:lnTo>
                      <a:pt x="178" y="144"/>
                    </a:lnTo>
                    <a:lnTo>
                      <a:pt x="170" y="149"/>
                    </a:lnTo>
                    <a:lnTo>
                      <a:pt x="162" y="149"/>
                    </a:lnTo>
                    <a:lnTo>
                      <a:pt x="97" y="152"/>
                    </a:lnTo>
                    <a:lnTo>
                      <a:pt x="63" y="149"/>
                    </a:lnTo>
                    <a:lnTo>
                      <a:pt x="31" y="144"/>
                    </a:lnTo>
                    <a:lnTo>
                      <a:pt x="23" y="141"/>
                    </a:lnTo>
                    <a:lnTo>
                      <a:pt x="16" y="139"/>
                    </a:lnTo>
                    <a:lnTo>
                      <a:pt x="10" y="131"/>
                    </a:lnTo>
                    <a:lnTo>
                      <a:pt x="8" y="123"/>
                    </a:lnTo>
                    <a:close/>
                  </a:path>
                </a:pathLst>
              </a:custGeom>
              <a:solidFill>
                <a:srgbClr val="00AEC4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82" name="Freeform 4953"/>
              <p:cNvSpPr>
                <a:spLocks/>
              </p:cNvSpPr>
              <p:nvPr/>
            </p:nvSpPr>
            <p:spPr bwMode="auto">
              <a:xfrm>
                <a:off x="3657" y="3251"/>
                <a:ext cx="118" cy="91"/>
              </a:xfrm>
              <a:custGeom>
                <a:avLst/>
                <a:gdLst>
                  <a:gd name="T0" fmla="*/ 3 w 118"/>
                  <a:gd name="T1" fmla="*/ 73 h 91"/>
                  <a:gd name="T2" fmla="*/ 0 w 118"/>
                  <a:gd name="T3" fmla="*/ 44 h 91"/>
                  <a:gd name="T4" fmla="*/ 0 w 118"/>
                  <a:gd name="T5" fmla="*/ 15 h 91"/>
                  <a:gd name="T6" fmla="*/ 3 w 118"/>
                  <a:gd name="T7" fmla="*/ 10 h 91"/>
                  <a:gd name="T8" fmla="*/ 6 w 118"/>
                  <a:gd name="T9" fmla="*/ 5 h 91"/>
                  <a:gd name="T10" fmla="*/ 32 w 118"/>
                  <a:gd name="T11" fmla="*/ 2 h 91"/>
                  <a:gd name="T12" fmla="*/ 58 w 118"/>
                  <a:gd name="T13" fmla="*/ 0 h 91"/>
                  <a:gd name="T14" fmla="*/ 84 w 118"/>
                  <a:gd name="T15" fmla="*/ 0 h 91"/>
                  <a:gd name="T16" fmla="*/ 110 w 118"/>
                  <a:gd name="T17" fmla="*/ 5 h 91"/>
                  <a:gd name="T18" fmla="*/ 115 w 118"/>
                  <a:gd name="T19" fmla="*/ 7 h 91"/>
                  <a:gd name="T20" fmla="*/ 118 w 118"/>
                  <a:gd name="T21" fmla="*/ 15 h 91"/>
                  <a:gd name="T22" fmla="*/ 118 w 118"/>
                  <a:gd name="T23" fmla="*/ 36 h 91"/>
                  <a:gd name="T24" fmla="*/ 115 w 118"/>
                  <a:gd name="T25" fmla="*/ 57 h 91"/>
                  <a:gd name="T26" fmla="*/ 115 w 118"/>
                  <a:gd name="T27" fmla="*/ 68 h 91"/>
                  <a:gd name="T28" fmla="*/ 110 w 118"/>
                  <a:gd name="T29" fmla="*/ 78 h 91"/>
                  <a:gd name="T30" fmla="*/ 105 w 118"/>
                  <a:gd name="T31" fmla="*/ 86 h 91"/>
                  <a:gd name="T32" fmla="*/ 94 w 118"/>
                  <a:gd name="T33" fmla="*/ 89 h 91"/>
                  <a:gd name="T34" fmla="*/ 55 w 118"/>
                  <a:gd name="T35" fmla="*/ 91 h 91"/>
                  <a:gd name="T36" fmla="*/ 19 w 118"/>
                  <a:gd name="T37" fmla="*/ 86 h 91"/>
                  <a:gd name="T38" fmla="*/ 8 w 118"/>
                  <a:gd name="T39" fmla="*/ 81 h 91"/>
                  <a:gd name="T40" fmla="*/ 3 w 118"/>
                  <a:gd name="T41" fmla="*/ 73 h 9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8"/>
                  <a:gd name="T64" fmla="*/ 0 h 91"/>
                  <a:gd name="T65" fmla="*/ 118 w 118"/>
                  <a:gd name="T66" fmla="*/ 91 h 9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8" h="91">
                    <a:moveTo>
                      <a:pt x="3" y="73"/>
                    </a:moveTo>
                    <a:lnTo>
                      <a:pt x="0" y="44"/>
                    </a:lnTo>
                    <a:lnTo>
                      <a:pt x="0" y="15"/>
                    </a:lnTo>
                    <a:lnTo>
                      <a:pt x="3" y="10"/>
                    </a:lnTo>
                    <a:lnTo>
                      <a:pt x="6" y="5"/>
                    </a:lnTo>
                    <a:lnTo>
                      <a:pt x="32" y="2"/>
                    </a:lnTo>
                    <a:lnTo>
                      <a:pt x="58" y="0"/>
                    </a:lnTo>
                    <a:lnTo>
                      <a:pt x="84" y="0"/>
                    </a:lnTo>
                    <a:lnTo>
                      <a:pt x="110" y="5"/>
                    </a:lnTo>
                    <a:lnTo>
                      <a:pt x="115" y="7"/>
                    </a:lnTo>
                    <a:lnTo>
                      <a:pt x="118" y="15"/>
                    </a:lnTo>
                    <a:lnTo>
                      <a:pt x="118" y="36"/>
                    </a:lnTo>
                    <a:lnTo>
                      <a:pt x="115" y="57"/>
                    </a:lnTo>
                    <a:lnTo>
                      <a:pt x="115" y="68"/>
                    </a:lnTo>
                    <a:lnTo>
                      <a:pt x="110" y="78"/>
                    </a:lnTo>
                    <a:lnTo>
                      <a:pt x="105" y="86"/>
                    </a:lnTo>
                    <a:lnTo>
                      <a:pt x="94" y="89"/>
                    </a:lnTo>
                    <a:lnTo>
                      <a:pt x="55" y="91"/>
                    </a:lnTo>
                    <a:lnTo>
                      <a:pt x="19" y="86"/>
                    </a:lnTo>
                    <a:lnTo>
                      <a:pt x="8" y="81"/>
                    </a:lnTo>
                    <a:lnTo>
                      <a:pt x="3" y="73"/>
                    </a:lnTo>
                    <a:close/>
                  </a:path>
                </a:pathLst>
              </a:custGeom>
              <a:solidFill>
                <a:srgbClr val="7CC7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83" name="Freeform 4954"/>
              <p:cNvSpPr>
                <a:spLocks/>
              </p:cNvSpPr>
              <p:nvPr/>
            </p:nvSpPr>
            <p:spPr bwMode="auto">
              <a:xfrm>
                <a:off x="3618" y="3235"/>
                <a:ext cx="183" cy="136"/>
              </a:xfrm>
              <a:custGeom>
                <a:avLst/>
                <a:gdLst>
                  <a:gd name="T0" fmla="*/ 5 w 183"/>
                  <a:gd name="T1" fmla="*/ 118 h 136"/>
                  <a:gd name="T2" fmla="*/ 0 w 183"/>
                  <a:gd name="T3" fmla="*/ 94 h 136"/>
                  <a:gd name="T4" fmla="*/ 0 w 183"/>
                  <a:gd name="T5" fmla="*/ 71 h 136"/>
                  <a:gd name="T6" fmla="*/ 0 w 183"/>
                  <a:gd name="T7" fmla="*/ 23 h 136"/>
                  <a:gd name="T8" fmla="*/ 3 w 183"/>
                  <a:gd name="T9" fmla="*/ 16 h 136"/>
                  <a:gd name="T10" fmla="*/ 8 w 183"/>
                  <a:gd name="T11" fmla="*/ 8 h 136"/>
                  <a:gd name="T12" fmla="*/ 29 w 183"/>
                  <a:gd name="T13" fmla="*/ 2 h 136"/>
                  <a:gd name="T14" fmla="*/ 50 w 183"/>
                  <a:gd name="T15" fmla="*/ 0 h 136"/>
                  <a:gd name="T16" fmla="*/ 89 w 183"/>
                  <a:gd name="T17" fmla="*/ 0 h 136"/>
                  <a:gd name="T18" fmla="*/ 131 w 183"/>
                  <a:gd name="T19" fmla="*/ 0 h 136"/>
                  <a:gd name="T20" fmla="*/ 152 w 183"/>
                  <a:gd name="T21" fmla="*/ 0 h 136"/>
                  <a:gd name="T22" fmla="*/ 173 w 183"/>
                  <a:gd name="T23" fmla="*/ 5 h 136"/>
                  <a:gd name="T24" fmla="*/ 178 w 183"/>
                  <a:gd name="T25" fmla="*/ 8 h 136"/>
                  <a:gd name="T26" fmla="*/ 183 w 183"/>
                  <a:gd name="T27" fmla="*/ 10 h 136"/>
                  <a:gd name="T28" fmla="*/ 144 w 183"/>
                  <a:gd name="T29" fmla="*/ 5 h 136"/>
                  <a:gd name="T30" fmla="*/ 102 w 183"/>
                  <a:gd name="T31" fmla="*/ 5 h 136"/>
                  <a:gd name="T32" fmla="*/ 63 w 183"/>
                  <a:gd name="T33" fmla="*/ 8 h 136"/>
                  <a:gd name="T34" fmla="*/ 21 w 183"/>
                  <a:gd name="T35" fmla="*/ 13 h 136"/>
                  <a:gd name="T36" fmla="*/ 16 w 183"/>
                  <a:gd name="T37" fmla="*/ 21 h 136"/>
                  <a:gd name="T38" fmla="*/ 13 w 183"/>
                  <a:gd name="T39" fmla="*/ 29 h 136"/>
                  <a:gd name="T40" fmla="*/ 13 w 183"/>
                  <a:gd name="T41" fmla="*/ 76 h 136"/>
                  <a:gd name="T42" fmla="*/ 13 w 183"/>
                  <a:gd name="T43" fmla="*/ 99 h 136"/>
                  <a:gd name="T44" fmla="*/ 18 w 183"/>
                  <a:gd name="T45" fmla="*/ 123 h 136"/>
                  <a:gd name="T46" fmla="*/ 21 w 183"/>
                  <a:gd name="T47" fmla="*/ 131 h 136"/>
                  <a:gd name="T48" fmla="*/ 29 w 183"/>
                  <a:gd name="T49" fmla="*/ 136 h 136"/>
                  <a:gd name="T50" fmla="*/ 29 w 183"/>
                  <a:gd name="T51" fmla="*/ 136 h 136"/>
                  <a:gd name="T52" fmla="*/ 26 w 183"/>
                  <a:gd name="T53" fmla="*/ 136 h 136"/>
                  <a:gd name="T54" fmla="*/ 13 w 183"/>
                  <a:gd name="T55" fmla="*/ 128 h 136"/>
                  <a:gd name="T56" fmla="*/ 5 w 183"/>
                  <a:gd name="T57" fmla="*/ 118 h 1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83"/>
                  <a:gd name="T88" fmla="*/ 0 h 136"/>
                  <a:gd name="T89" fmla="*/ 183 w 183"/>
                  <a:gd name="T90" fmla="*/ 136 h 1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83" h="136">
                    <a:moveTo>
                      <a:pt x="5" y="118"/>
                    </a:moveTo>
                    <a:lnTo>
                      <a:pt x="0" y="94"/>
                    </a:lnTo>
                    <a:lnTo>
                      <a:pt x="0" y="71"/>
                    </a:lnTo>
                    <a:lnTo>
                      <a:pt x="0" y="23"/>
                    </a:lnTo>
                    <a:lnTo>
                      <a:pt x="3" y="16"/>
                    </a:lnTo>
                    <a:lnTo>
                      <a:pt x="8" y="8"/>
                    </a:lnTo>
                    <a:lnTo>
                      <a:pt x="29" y="2"/>
                    </a:lnTo>
                    <a:lnTo>
                      <a:pt x="50" y="0"/>
                    </a:lnTo>
                    <a:lnTo>
                      <a:pt x="89" y="0"/>
                    </a:lnTo>
                    <a:lnTo>
                      <a:pt x="131" y="0"/>
                    </a:lnTo>
                    <a:lnTo>
                      <a:pt x="152" y="0"/>
                    </a:lnTo>
                    <a:lnTo>
                      <a:pt x="173" y="5"/>
                    </a:lnTo>
                    <a:lnTo>
                      <a:pt x="178" y="8"/>
                    </a:lnTo>
                    <a:lnTo>
                      <a:pt x="183" y="10"/>
                    </a:lnTo>
                    <a:lnTo>
                      <a:pt x="144" y="5"/>
                    </a:lnTo>
                    <a:lnTo>
                      <a:pt x="102" y="5"/>
                    </a:lnTo>
                    <a:lnTo>
                      <a:pt x="63" y="8"/>
                    </a:lnTo>
                    <a:lnTo>
                      <a:pt x="21" y="13"/>
                    </a:lnTo>
                    <a:lnTo>
                      <a:pt x="16" y="21"/>
                    </a:lnTo>
                    <a:lnTo>
                      <a:pt x="13" y="29"/>
                    </a:lnTo>
                    <a:lnTo>
                      <a:pt x="13" y="76"/>
                    </a:lnTo>
                    <a:lnTo>
                      <a:pt x="13" y="99"/>
                    </a:lnTo>
                    <a:lnTo>
                      <a:pt x="18" y="123"/>
                    </a:lnTo>
                    <a:lnTo>
                      <a:pt x="21" y="131"/>
                    </a:lnTo>
                    <a:lnTo>
                      <a:pt x="29" y="136"/>
                    </a:lnTo>
                    <a:lnTo>
                      <a:pt x="26" y="136"/>
                    </a:lnTo>
                    <a:lnTo>
                      <a:pt x="13" y="128"/>
                    </a:lnTo>
                    <a:lnTo>
                      <a:pt x="5" y="118"/>
                    </a:lnTo>
                    <a:close/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84" name="Freeform 4955"/>
              <p:cNvSpPr>
                <a:spLocks/>
              </p:cNvSpPr>
              <p:nvPr/>
            </p:nvSpPr>
            <p:spPr bwMode="auto">
              <a:xfrm>
                <a:off x="3893" y="3512"/>
                <a:ext cx="65" cy="66"/>
              </a:xfrm>
              <a:custGeom>
                <a:avLst/>
                <a:gdLst>
                  <a:gd name="T0" fmla="*/ 2 w 65"/>
                  <a:gd name="T1" fmla="*/ 11 h 66"/>
                  <a:gd name="T2" fmla="*/ 2 w 65"/>
                  <a:gd name="T3" fmla="*/ 14 h 66"/>
                  <a:gd name="T4" fmla="*/ 0 w 65"/>
                  <a:gd name="T5" fmla="*/ 16 h 66"/>
                  <a:gd name="T6" fmla="*/ 0 w 65"/>
                  <a:gd name="T7" fmla="*/ 32 h 66"/>
                  <a:gd name="T8" fmla="*/ 0 w 65"/>
                  <a:gd name="T9" fmla="*/ 37 h 66"/>
                  <a:gd name="T10" fmla="*/ 2 w 65"/>
                  <a:gd name="T11" fmla="*/ 45 h 66"/>
                  <a:gd name="T12" fmla="*/ 8 w 65"/>
                  <a:gd name="T13" fmla="*/ 55 h 66"/>
                  <a:gd name="T14" fmla="*/ 18 w 65"/>
                  <a:gd name="T15" fmla="*/ 63 h 66"/>
                  <a:gd name="T16" fmla="*/ 28 w 65"/>
                  <a:gd name="T17" fmla="*/ 66 h 66"/>
                  <a:gd name="T18" fmla="*/ 39 w 65"/>
                  <a:gd name="T19" fmla="*/ 63 h 66"/>
                  <a:gd name="T20" fmla="*/ 49 w 65"/>
                  <a:gd name="T21" fmla="*/ 55 h 66"/>
                  <a:gd name="T22" fmla="*/ 60 w 65"/>
                  <a:gd name="T23" fmla="*/ 45 h 66"/>
                  <a:gd name="T24" fmla="*/ 62 w 65"/>
                  <a:gd name="T25" fmla="*/ 42 h 66"/>
                  <a:gd name="T26" fmla="*/ 65 w 65"/>
                  <a:gd name="T27" fmla="*/ 37 h 66"/>
                  <a:gd name="T28" fmla="*/ 65 w 65"/>
                  <a:gd name="T29" fmla="*/ 37 h 66"/>
                  <a:gd name="T30" fmla="*/ 65 w 65"/>
                  <a:gd name="T31" fmla="*/ 35 h 66"/>
                  <a:gd name="T32" fmla="*/ 65 w 65"/>
                  <a:gd name="T33" fmla="*/ 29 h 66"/>
                  <a:gd name="T34" fmla="*/ 65 w 65"/>
                  <a:gd name="T35" fmla="*/ 21 h 66"/>
                  <a:gd name="T36" fmla="*/ 57 w 65"/>
                  <a:gd name="T37" fmla="*/ 11 h 66"/>
                  <a:gd name="T38" fmla="*/ 44 w 65"/>
                  <a:gd name="T39" fmla="*/ 3 h 66"/>
                  <a:gd name="T40" fmla="*/ 31 w 65"/>
                  <a:gd name="T41" fmla="*/ 0 h 66"/>
                  <a:gd name="T42" fmla="*/ 26 w 65"/>
                  <a:gd name="T43" fmla="*/ 0 h 66"/>
                  <a:gd name="T44" fmla="*/ 18 w 65"/>
                  <a:gd name="T45" fmla="*/ 0 h 66"/>
                  <a:gd name="T46" fmla="*/ 10 w 65"/>
                  <a:gd name="T47" fmla="*/ 3 h 66"/>
                  <a:gd name="T48" fmla="*/ 2 w 65"/>
                  <a:gd name="T49" fmla="*/ 8 h 66"/>
                  <a:gd name="T50" fmla="*/ 2 w 65"/>
                  <a:gd name="T51" fmla="*/ 8 h 66"/>
                  <a:gd name="T52" fmla="*/ 2 w 65"/>
                  <a:gd name="T53" fmla="*/ 11 h 6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5"/>
                  <a:gd name="T82" fmla="*/ 0 h 66"/>
                  <a:gd name="T83" fmla="*/ 65 w 65"/>
                  <a:gd name="T84" fmla="*/ 66 h 6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5" h="66">
                    <a:moveTo>
                      <a:pt x="2" y="11"/>
                    </a:moveTo>
                    <a:lnTo>
                      <a:pt x="2" y="14"/>
                    </a:lnTo>
                    <a:lnTo>
                      <a:pt x="0" y="16"/>
                    </a:lnTo>
                    <a:lnTo>
                      <a:pt x="0" y="32"/>
                    </a:lnTo>
                    <a:lnTo>
                      <a:pt x="0" y="37"/>
                    </a:lnTo>
                    <a:lnTo>
                      <a:pt x="2" y="45"/>
                    </a:lnTo>
                    <a:lnTo>
                      <a:pt x="8" y="55"/>
                    </a:lnTo>
                    <a:lnTo>
                      <a:pt x="18" y="63"/>
                    </a:lnTo>
                    <a:lnTo>
                      <a:pt x="28" y="66"/>
                    </a:lnTo>
                    <a:lnTo>
                      <a:pt x="39" y="63"/>
                    </a:lnTo>
                    <a:lnTo>
                      <a:pt x="49" y="55"/>
                    </a:lnTo>
                    <a:lnTo>
                      <a:pt x="60" y="45"/>
                    </a:lnTo>
                    <a:lnTo>
                      <a:pt x="62" y="42"/>
                    </a:lnTo>
                    <a:lnTo>
                      <a:pt x="65" y="37"/>
                    </a:lnTo>
                    <a:lnTo>
                      <a:pt x="65" y="35"/>
                    </a:lnTo>
                    <a:lnTo>
                      <a:pt x="65" y="29"/>
                    </a:lnTo>
                    <a:lnTo>
                      <a:pt x="65" y="21"/>
                    </a:lnTo>
                    <a:lnTo>
                      <a:pt x="57" y="11"/>
                    </a:lnTo>
                    <a:lnTo>
                      <a:pt x="44" y="3"/>
                    </a:lnTo>
                    <a:lnTo>
                      <a:pt x="31" y="0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0" y="3"/>
                    </a:lnTo>
                    <a:lnTo>
                      <a:pt x="2" y="8"/>
                    </a:lnTo>
                    <a:lnTo>
                      <a:pt x="2" y="11"/>
                    </a:lnTo>
                    <a:close/>
                  </a:path>
                </a:pathLst>
              </a:custGeom>
              <a:solidFill>
                <a:srgbClr val="758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85" name="Freeform 4956"/>
              <p:cNvSpPr>
                <a:spLocks/>
              </p:cNvSpPr>
              <p:nvPr/>
            </p:nvSpPr>
            <p:spPr bwMode="auto">
              <a:xfrm>
                <a:off x="3893" y="3520"/>
                <a:ext cx="5" cy="8"/>
              </a:xfrm>
              <a:custGeom>
                <a:avLst/>
                <a:gdLst>
                  <a:gd name="T0" fmla="*/ 2 w 5"/>
                  <a:gd name="T1" fmla="*/ 8 h 8"/>
                  <a:gd name="T2" fmla="*/ 2 w 5"/>
                  <a:gd name="T3" fmla="*/ 8 h 8"/>
                  <a:gd name="T4" fmla="*/ 2 w 5"/>
                  <a:gd name="T5" fmla="*/ 8 h 8"/>
                  <a:gd name="T6" fmla="*/ 2 w 5"/>
                  <a:gd name="T7" fmla="*/ 8 h 8"/>
                  <a:gd name="T8" fmla="*/ 2 w 5"/>
                  <a:gd name="T9" fmla="*/ 6 h 8"/>
                  <a:gd name="T10" fmla="*/ 2 w 5"/>
                  <a:gd name="T11" fmla="*/ 6 h 8"/>
                  <a:gd name="T12" fmla="*/ 2 w 5"/>
                  <a:gd name="T13" fmla="*/ 6 h 8"/>
                  <a:gd name="T14" fmla="*/ 2 w 5"/>
                  <a:gd name="T15" fmla="*/ 3 h 8"/>
                  <a:gd name="T16" fmla="*/ 2 w 5"/>
                  <a:gd name="T17" fmla="*/ 3 h 8"/>
                  <a:gd name="T18" fmla="*/ 5 w 5"/>
                  <a:gd name="T19" fmla="*/ 3 h 8"/>
                  <a:gd name="T20" fmla="*/ 0 w 5"/>
                  <a:gd name="T21" fmla="*/ 0 h 8"/>
                  <a:gd name="T22" fmla="*/ 0 w 5"/>
                  <a:gd name="T23" fmla="*/ 3 h 8"/>
                  <a:gd name="T24" fmla="*/ 0 w 5"/>
                  <a:gd name="T25" fmla="*/ 3 h 8"/>
                  <a:gd name="T26" fmla="*/ 0 w 5"/>
                  <a:gd name="T27" fmla="*/ 3 h 8"/>
                  <a:gd name="T28" fmla="*/ 0 w 5"/>
                  <a:gd name="T29" fmla="*/ 6 h 8"/>
                  <a:gd name="T30" fmla="*/ 0 w 5"/>
                  <a:gd name="T31" fmla="*/ 6 h 8"/>
                  <a:gd name="T32" fmla="*/ 0 w 5"/>
                  <a:gd name="T33" fmla="*/ 6 h 8"/>
                  <a:gd name="T34" fmla="*/ 0 w 5"/>
                  <a:gd name="T35" fmla="*/ 8 h 8"/>
                  <a:gd name="T36" fmla="*/ 0 w 5"/>
                  <a:gd name="T37" fmla="*/ 8 h 8"/>
                  <a:gd name="T38" fmla="*/ 0 w 5"/>
                  <a:gd name="T39" fmla="*/ 8 h 8"/>
                  <a:gd name="T40" fmla="*/ 2 w 5"/>
                  <a:gd name="T41" fmla="*/ 8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8"/>
                  <a:gd name="T65" fmla="*/ 5 w 5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8">
                    <a:moveTo>
                      <a:pt x="2" y="8"/>
                    </a:moveTo>
                    <a:lnTo>
                      <a:pt x="2" y="8"/>
                    </a:lnTo>
                    <a:lnTo>
                      <a:pt x="2" y="6"/>
                    </a:lnTo>
                    <a:lnTo>
                      <a:pt x="2" y="3"/>
                    </a:lnTo>
                    <a:lnTo>
                      <a:pt x="5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86" name="Freeform 4957"/>
              <p:cNvSpPr>
                <a:spLocks/>
              </p:cNvSpPr>
              <p:nvPr/>
            </p:nvSpPr>
            <p:spPr bwMode="auto">
              <a:xfrm>
                <a:off x="3890" y="3528"/>
                <a:ext cx="5" cy="29"/>
              </a:xfrm>
              <a:custGeom>
                <a:avLst/>
                <a:gdLst>
                  <a:gd name="T0" fmla="*/ 5 w 5"/>
                  <a:gd name="T1" fmla="*/ 29 h 29"/>
                  <a:gd name="T2" fmla="*/ 5 w 5"/>
                  <a:gd name="T3" fmla="*/ 29 h 29"/>
                  <a:gd name="T4" fmla="*/ 5 w 5"/>
                  <a:gd name="T5" fmla="*/ 24 h 29"/>
                  <a:gd name="T6" fmla="*/ 5 w 5"/>
                  <a:gd name="T7" fmla="*/ 21 h 29"/>
                  <a:gd name="T8" fmla="*/ 5 w 5"/>
                  <a:gd name="T9" fmla="*/ 19 h 29"/>
                  <a:gd name="T10" fmla="*/ 5 w 5"/>
                  <a:gd name="T11" fmla="*/ 16 h 29"/>
                  <a:gd name="T12" fmla="*/ 5 w 5"/>
                  <a:gd name="T13" fmla="*/ 11 h 29"/>
                  <a:gd name="T14" fmla="*/ 5 w 5"/>
                  <a:gd name="T15" fmla="*/ 8 h 29"/>
                  <a:gd name="T16" fmla="*/ 5 w 5"/>
                  <a:gd name="T17" fmla="*/ 5 h 29"/>
                  <a:gd name="T18" fmla="*/ 5 w 5"/>
                  <a:gd name="T19" fmla="*/ 0 h 29"/>
                  <a:gd name="T20" fmla="*/ 3 w 5"/>
                  <a:gd name="T21" fmla="*/ 0 h 29"/>
                  <a:gd name="T22" fmla="*/ 3 w 5"/>
                  <a:gd name="T23" fmla="*/ 3 h 29"/>
                  <a:gd name="T24" fmla="*/ 0 w 5"/>
                  <a:gd name="T25" fmla="*/ 8 h 29"/>
                  <a:gd name="T26" fmla="*/ 0 w 5"/>
                  <a:gd name="T27" fmla="*/ 11 h 29"/>
                  <a:gd name="T28" fmla="*/ 0 w 5"/>
                  <a:gd name="T29" fmla="*/ 16 h 29"/>
                  <a:gd name="T30" fmla="*/ 0 w 5"/>
                  <a:gd name="T31" fmla="*/ 19 h 29"/>
                  <a:gd name="T32" fmla="*/ 0 w 5"/>
                  <a:gd name="T33" fmla="*/ 21 h 29"/>
                  <a:gd name="T34" fmla="*/ 3 w 5"/>
                  <a:gd name="T35" fmla="*/ 26 h 29"/>
                  <a:gd name="T36" fmla="*/ 3 w 5"/>
                  <a:gd name="T37" fmla="*/ 29 h 29"/>
                  <a:gd name="T38" fmla="*/ 3 w 5"/>
                  <a:gd name="T39" fmla="*/ 29 h 29"/>
                  <a:gd name="T40" fmla="*/ 5 w 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9"/>
                  <a:gd name="T65" fmla="*/ 5 w 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9">
                    <a:moveTo>
                      <a:pt x="5" y="29"/>
                    </a:moveTo>
                    <a:lnTo>
                      <a:pt x="5" y="29"/>
                    </a:lnTo>
                    <a:lnTo>
                      <a:pt x="5" y="24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5" y="16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3" y="3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3" y="26"/>
                    </a:lnTo>
                    <a:lnTo>
                      <a:pt x="3" y="29"/>
                    </a:lnTo>
                    <a:lnTo>
                      <a:pt x="5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87" name="Freeform 4958"/>
              <p:cNvSpPr>
                <a:spLocks/>
              </p:cNvSpPr>
              <p:nvPr/>
            </p:nvSpPr>
            <p:spPr bwMode="auto">
              <a:xfrm>
                <a:off x="3893" y="3557"/>
                <a:ext cx="21" cy="18"/>
              </a:xfrm>
              <a:custGeom>
                <a:avLst/>
                <a:gdLst>
                  <a:gd name="T0" fmla="*/ 21 w 21"/>
                  <a:gd name="T1" fmla="*/ 16 h 18"/>
                  <a:gd name="T2" fmla="*/ 21 w 21"/>
                  <a:gd name="T3" fmla="*/ 16 h 18"/>
                  <a:gd name="T4" fmla="*/ 18 w 21"/>
                  <a:gd name="T5" fmla="*/ 13 h 18"/>
                  <a:gd name="T6" fmla="*/ 15 w 21"/>
                  <a:gd name="T7" fmla="*/ 13 h 18"/>
                  <a:gd name="T8" fmla="*/ 13 w 21"/>
                  <a:gd name="T9" fmla="*/ 10 h 18"/>
                  <a:gd name="T10" fmla="*/ 10 w 21"/>
                  <a:gd name="T11" fmla="*/ 8 h 18"/>
                  <a:gd name="T12" fmla="*/ 8 w 21"/>
                  <a:gd name="T13" fmla="*/ 5 h 18"/>
                  <a:gd name="T14" fmla="*/ 5 w 21"/>
                  <a:gd name="T15" fmla="*/ 5 h 18"/>
                  <a:gd name="T16" fmla="*/ 5 w 21"/>
                  <a:gd name="T17" fmla="*/ 3 h 18"/>
                  <a:gd name="T18" fmla="*/ 2 w 21"/>
                  <a:gd name="T19" fmla="*/ 0 h 18"/>
                  <a:gd name="T20" fmla="*/ 0 w 21"/>
                  <a:gd name="T21" fmla="*/ 0 h 18"/>
                  <a:gd name="T22" fmla="*/ 0 w 21"/>
                  <a:gd name="T23" fmla="*/ 3 h 18"/>
                  <a:gd name="T24" fmla="*/ 2 w 21"/>
                  <a:gd name="T25" fmla="*/ 5 h 18"/>
                  <a:gd name="T26" fmla="*/ 5 w 21"/>
                  <a:gd name="T27" fmla="*/ 8 h 18"/>
                  <a:gd name="T28" fmla="*/ 8 w 21"/>
                  <a:gd name="T29" fmla="*/ 10 h 18"/>
                  <a:gd name="T30" fmla="*/ 10 w 21"/>
                  <a:gd name="T31" fmla="*/ 13 h 18"/>
                  <a:gd name="T32" fmla="*/ 13 w 21"/>
                  <a:gd name="T33" fmla="*/ 16 h 18"/>
                  <a:gd name="T34" fmla="*/ 15 w 21"/>
                  <a:gd name="T35" fmla="*/ 18 h 18"/>
                  <a:gd name="T36" fmla="*/ 18 w 21"/>
                  <a:gd name="T37" fmla="*/ 18 h 18"/>
                  <a:gd name="T38" fmla="*/ 18 w 21"/>
                  <a:gd name="T39" fmla="*/ 18 h 18"/>
                  <a:gd name="T40" fmla="*/ 21 w 21"/>
                  <a:gd name="T41" fmla="*/ 16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8"/>
                  <a:gd name="T65" fmla="*/ 21 w 21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8">
                    <a:moveTo>
                      <a:pt x="21" y="16"/>
                    </a:moveTo>
                    <a:lnTo>
                      <a:pt x="21" y="16"/>
                    </a:lnTo>
                    <a:lnTo>
                      <a:pt x="18" y="13"/>
                    </a:lnTo>
                    <a:lnTo>
                      <a:pt x="15" y="13"/>
                    </a:lnTo>
                    <a:lnTo>
                      <a:pt x="13" y="10"/>
                    </a:lnTo>
                    <a:lnTo>
                      <a:pt x="10" y="8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5" y="8"/>
                    </a:lnTo>
                    <a:lnTo>
                      <a:pt x="8" y="10"/>
                    </a:lnTo>
                    <a:lnTo>
                      <a:pt x="10" y="13"/>
                    </a:lnTo>
                    <a:lnTo>
                      <a:pt x="13" y="16"/>
                    </a:lnTo>
                    <a:lnTo>
                      <a:pt x="15" y="18"/>
                    </a:lnTo>
                    <a:lnTo>
                      <a:pt x="18" y="18"/>
                    </a:lnTo>
                    <a:lnTo>
                      <a:pt x="21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88" name="Freeform 4959"/>
              <p:cNvSpPr>
                <a:spLocks/>
              </p:cNvSpPr>
              <p:nvPr/>
            </p:nvSpPr>
            <p:spPr bwMode="auto">
              <a:xfrm>
                <a:off x="3911" y="3573"/>
                <a:ext cx="21" cy="8"/>
              </a:xfrm>
              <a:custGeom>
                <a:avLst/>
                <a:gdLst>
                  <a:gd name="T0" fmla="*/ 18 w 21"/>
                  <a:gd name="T1" fmla="*/ 2 h 8"/>
                  <a:gd name="T2" fmla="*/ 18 w 21"/>
                  <a:gd name="T3" fmla="*/ 2 h 8"/>
                  <a:gd name="T4" fmla="*/ 18 w 21"/>
                  <a:gd name="T5" fmla="*/ 2 h 8"/>
                  <a:gd name="T6" fmla="*/ 16 w 21"/>
                  <a:gd name="T7" fmla="*/ 2 h 8"/>
                  <a:gd name="T8" fmla="*/ 13 w 21"/>
                  <a:gd name="T9" fmla="*/ 2 h 8"/>
                  <a:gd name="T10" fmla="*/ 10 w 21"/>
                  <a:gd name="T11" fmla="*/ 2 h 8"/>
                  <a:gd name="T12" fmla="*/ 8 w 21"/>
                  <a:gd name="T13" fmla="*/ 2 h 8"/>
                  <a:gd name="T14" fmla="*/ 5 w 21"/>
                  <a:gd name="T15" fmla="*/ 2 h 8"/>
                  <a:gd name="T16" fmla="*/ 3 w 21"/>
                  <a:gd name="T17" fmla="*/ 0 h 8"/>
                  <a:gd name="T18" fmla="*/ 3 w 21"/>
                  <a:gd name="T19" fmla="*/ 0 h 8"/>
                  <a:gd name="T20" fmla="*/ 0 w 21"/>
                  <a:gd name="T21" fmla="*/ 2 h 8"/>
                  <a:gd name="T22" fmla="*/ 3 w 21"/>
                  <a:gd name="T23" fmla="*/ 5 h 8"/>
                  <a:gd name="T24" fmla="*/ 5 w 21"/>
                  <a:gd name="T25" fmla="*/ 5 h 8"/>
                  <a:gd name="T26" fmla="*/ 8 w 21"/>
                  <a:gd name="T27" fmla="*/ 5 h 8"/>
                  <a:gd name="T28" fmla="*/ 10 w 21"/>
                  <a:gd name="T29" fmla="*/ 5 h 8"/>
                  <a:gd name="T30" fmla="*/ 13 w 21"/>
                  <a:gd name="T31" fmla="*/ 8 h 8"/>
                  <a:gd name="T32" fmla="*/ 16 w 21"/>
                  <a:gd name="T33" fmla="*/ 5 h 8"/>
                  <a:gd name="T34" fmla="*/ 18 w 21"/>
                  <a:gd name="T35" fmla="*/ 5 h 8"/>
                  <a:gd name="T36" fmla="*/ 21 w 21"/>
                  <a:gd name="T37" fmla="*/ 5 h 8"/>
                  <a:gd name="T38" fmla="*/ 21 w 21"/>
                  <a:gd name="T39" fmla="*/ 5 h 8"/>
                  <a:gd name="T40" fmla="*/ 18 w 21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18" y="2"/>
                    </a:moveTo>
                    <a:lnTo>
                      <a:pt x="18" y="2"/>
                    </a:lnTo>
                    <a:lnTo>
                      <a:pt x="16" y="2"/>
                    </a:lnTo>
                    <a:lnTo>
                      <a:pt x="13" y="2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3" y="8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21" y="5"/>
                    </a:lnTo>
                    <a:lnTo>
                      <a:pt x="18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89" name="Freeform 4960"/>
              <p:cNvSpPr>
                <a:spLocks/>
              </p:cNvSpPr>
              <p:nvPr/>
            </p:nvSpPr>
            <p:spPr bwMode="auto">
              <a:xfrm>
                <a:off x="3929" y="3554"/>
                <a:ext cx="26" cy="24"/>
              </a:xfrm>
              <a:custGeom>
                <a:avLst/>
                <a:gdLst>
                  <a:gd name="T0" fmla="*/ 21 w 26"/>
                  <a:gd name="T1" fmla="*/ 0 h 24"/>
                  <a:gd name="T2" fmla="*/ 21 w 26"/>
                  <a:gd name="T3" fmla="*/ 0 h 24"/>
                  <a:gd name="T4" fmla="*/ 21 w 26"/>
                  <a:gd name="T5" fmla="*/ 6 h 24"/>
                  <a:gd name="T6" fmla="*/ 19 w 26"/>
                  <a:gd name="T7" fmla="*/ 8 h 24"/>
                  <a:gd name="T8" fmla="*/ 16 w 26"/>
                  <a:gd name="T9" fmla="*/ 11 h 24"/>
                  <a:gd name="T10" fmla="*/ 13 w 26"/>
                  <a:gd name="T11" fmla="*/ 13 h 24"/>
                  <a:gd name="T12" fmla="*/ 11 w 26"/>
                  <a:gd name="T13" fmla="*/ 16 h 24"/>
                  <a:gd name="T14" fmla="*/ 8 w 26"/>
                  <a:gd name="T15" fmla="*/ 16 h 24"/>
                  <a:gd name="T16" fmla="*/ 6 w 26"/>
                  <a:gd name="T17" fmla="*/ 19 h 24"/>
                  <a:gd name="T18" fmla="*/ 0 w 26"/>
                  <a:gd name="T19" fmla="*/ 21 h 24"/>
                  <a:gd name="T20" fmla="*/ 3 w 26"/>
                  <a:gd name="T21" fmla="*/ 24 h 24"/>
                  <a:gd name="T22" fmla="*/ 6 w 26"/>
                  <a:gd name="T23" fmla="*/ 21 h 24"/>
                  <a:gd name="T24" fmla="*/ 11 w 26"/>
                  <a:gd name="T25" fmla="*/ 21 h 24"/>
                  <a:gd name="T26" fmla="*/ 13 w 26"/>
                  <a:gd name="T27" fmla="*/ 19 h 24"/>
                  <a:gd name="T28" fmla="*/ 16 w 26"/>
                  <a:gd name="T29" fmla="*/ 16 h 24"/>
                  <a:gd name="T30" fmla="*/ 19 w 26"/>
                  <a:gd name="T31" fmla="*/ 13 h 24"/>
                  <a:gd name="T32" fmla="*/ 21 w 26"/>
                  <a:gd name="T33" fmla="*/ 11 h 24"/>
                  <a:gd name="T34" fmla="*/ 24 w 26"/>
                  <a:gd name="T35" fmla="*/ 6 h 24"/>
                  <a:gd name="T36" fmla="*/ 26 w 26"/>
                  <a:gd name="T37" fmla="*/ 3 h 24"/>
                  <a:gd name="T38" fmla="*/ 26 w 26"/>
                  <a:gd name="T39" fmla="*/ 3 h 24"/>
                  <a:gd name="T40" fmla="*/ 21 w 26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4"/>
                  <a:gd name="T65" fmla="*/ 26 w 26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4">
                    <a:moveTo>
                      <a:pt x="21" y="0"/>
                    </a:moveTo>
                    <a:lnTo>
                      <a:pt x="21" y="0"/>
                    </a:lnTo>
                    <a:lnTo>
                      <a:pt x="21" y="6"/>
                    </a:lnTo>
                    <a:lnTo>
                      <a:pt x="19" y="8"/>
                    </a:lnTo>
                    <a:lnTo>
                      <a:pt x="16" y="11"/>
                    </a:lnTo>
                    <a:lnTo>
                      <a:pt x="13" y="13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6" y="19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6" y="21"/>
                    </a:lnTo>
                    <a:lnTo>
                      <a:pt x="11" y="21"/>
                    </a:lnTo>
                    <a:lnTo>
                      <a:pt x="13" y="19"/>
                    </a:lnTo>
                    <a:lnTo>
                      <a:pt x="16" y="16"/>
                    </a:lnTo>
                    <a:lnTo>
                      <a:pt x="19" y="13"/>
                    </a:lnTo>
                    <a:lnTo>
                      <a:pt x="21" y="11"/>
                    </a:lnTo>
                    <a:lnTo>
                      <a:pt x="24" y="6"/>
                    </a:lnTo>
                    <a:lnTo>
                      <a:pt x="26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90" name="Freeform 4961"/>
              <p:cNvSpPr>
                <a:spLocks/>
              </p:cNvSpPr>
              <p:nvPr/>
            </p:nvSpPr>
            <p:spPr bwMode="auto">
              <a:xfrm>
                <a:off x="3950" y="3549"/>
                <a:ext cx="11" cy="8"/>
              </a:xfrm>
              <a:custGeom>
                <a:avLst/>
                <a:gdLst>
                  <a:gd name="T0" fmla="*/ 5 w 11"/>
                  <a:gd name="T1" fmla="*/ 0 h 8"/>
                  <a:gd name="T2" fmla="*/ 8 w 11"/>
                  <a:gd name="T3" fmla="*/ 0 h 8"/>
                  <a:gd name="T4" fmla="*/ 5 w 11"/>
                  <a:gd name="T5" fmla="*/ 0 h 8"/>
                  <a:gd name="T6" fmla="*/ 5 w 11"/>
                  <a:gd name="T7" fmla="*/ 0 h 8"/>
                  <a:gd name="T8" fmla="*/ 5 w 11"/>
                  <a:gd name="T9" fmla="*/ 3 h 8"/>
                  <a:gd name="T10" fmla="*/ 5 w 11"/>
                  <a:gd name="T11" fmla="*/ 3 h 8"/>
                  <a:gd name="T12" fmla="*/ 3 w 11"/>
                  <a:gd name="T13" fmla="*/ 3 h 8"/>
                  <a:gd name="T14" fmla="*/ 3 w 11"/>
                  <a:gd name="T15" fmla="*/ 5 h 8"/>
                  <a:gd name="T16" fmla="*/ 3 w 11"/>
                  <a:gd name="T17" fmla="*/ 5 h 8"/>
                  <a:gd name="T18" fmla="*/ 0 w 11"/>
                  <a:gd name="T19" fmla="*/ 5 h 8"/>
                  <a:gd name="T20" fmla="*/ 5 w 11"/>
                  <a:gd name="T21" fmla="*/ 8 h 8"/>
                  <a:gd name="T22" fmla="*/ 5 w 11"/>
                  <a:gd name="T23" fmla="*/ 8 h 8"/>
                  <a:gd name="T24" fmla="*/ 5 w 11"/>
                  <a:gd name="T25" fmla="*/ 8 h 8"/>
                  <a:gd name="T26" fmla="*/ 5 w 11"/>
                  <a:gd name="T27" fmla="*/ 5 h 8"/>
                  <a:gd name="T28" fmla="*/ 8 w 11"/>
                  <a:gd name="T29" fmla="*/ 5 h 8"/>
                  <a:gd name="T30" fmla="*/ 8 w 11"/>
                  <a:gd name="T31" fmla="*/ 5 h 8"/>
                  <a:gd name="T32" fmla="*/ 8 w 11"/>
                  <a:gd name="T33" fmla="*/ 3 h 8"/>
                  <a:gd name="T34" fmla="*/ 8 w 11"/>
                  <a:gd name="T35" fmla="*/ 3 h 8"/>
                  <a:gd name="T36" fmla="*/ 11 w 11"/>
                  <a:gd name="T37" fmla="*/ 0 h 8"/>
                  <a:gd name="T38" fmla="*/ 11 w 11"/>
                  <a:gd name="T39" fmla="*/ 0 h 8"/>
                  <a:gd name="T40" fmla="*/ 5 w 11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"/>
                  <a:gd name="T64" fmla="*/ 0 h 8"/>
                  <a:gd name="T65" fmla="*/ 11 w 1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" h="8">
                    <a:moveTo>
                      <a:pt x="5" y="0"/>
                    </a:moveTo>
                    <a:lnTo>
                      <a:pt x="8" y="0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91" name="Freeform 4962"/>
              <p:cNvSpPr>
                <a:spLocks/>
              </p:cNvSpPr>
              <p:nvPr/>
            </p:nvSpPr>
            <p:spPr bwMode="auto">
              <a:xfrm>
                <a:off x="3955" y="3547"/>
                <a:ext cx="6" cy="2"/>
              </a:xfrm>
              <a:custGeom>
                <a:avLst/>
                <a:gdLst>
                  <a:gd name="T0" fmla="*/ 3 w 6"/>
                  <a:gd name="T1" fmla="*/ 0 h 2"/>
                  <a:gd name="T2" fmla="*/ 3 w 6"/>
                  <a:gd name="T3" fmla="*/ 0 h 2"/>
                  <a:gd name="T4" fmla="*/ 3 w 6"/>
                  <a:gd name="T5" fmla="*/ 0 h 2"/>
                  <a:gd name="T6" fmla="*/ 3 w 6"/>
                  <a:gd name="T7" fmla="*/ 2 h 2"/>
                  <a:gd name="T8" fmla="*/ 3 w 6"/>
                  <a:gd name="T9" fmla="*/ 2 h 2"/>
                  <a:gd name="T10" fmla="*/ 3 w 6"/>
                  <a:gd name="T11" fmla="*/ 2 h 2"/>
                  <a:gd name="T12" fmla="*/ 3 w 6"/>
                  <a:gd name="T13" fmla="*/ 2 h 2"/>
                  <a:gd name="T14" fmla="*/ 3 w 6"/>
                  <a:gd name="T15" fmla="*/ 2 h 2"/>
                  <a:gd name="T16" fmla="*/ 0 w 6"/>
                  <a:gd name="T17" fmla="*/ 2 h 2"/>
                  <a:gd name="T18" fmla="*/ 0 w 6"/>
                  <a:gd name="T19" fmla="*/ 2 h 2"/>
                  <a:gd name="T20" fmla="*/ 6 w 6"/>
                  <a:gd name="T21" fmla="*/ 2 h 2"/>
                  <a:gd name="T22" fmla="*/ 6 w 6"/>
                  <a:gd name="T23" fmla="*/ 2 h 2"/>
                  <a:gd name="T24" fmla="*/ 6 w 6"/>
                  <a:gd name="T25" fmla="*/ 2 h 2"/>
                  <a:gd name="T26" fmla="*/ 6 w 6"/>
                  <a:gd name="T27" fmla="*/ 2 h 2"/>
                  <a:gd name="T28" fmla="*/ 6 w 6"/>
                  <a:gd name="T29" fmla="*/ 2 h 2"/>
                  <a:gd name="T30" fmla="*/ 6 w 6"/>
                  <a:gd name="T31" fmla="*/ 2 h 2"/>
                  <a:gd name="T32" fmla="*/ 6 w 6"/>
                  <a:gd name="T33" fmla="*/ 2 h 2"/>
                  <a:gd name="T34" fmla="*/ 6 w 6"/>
                  <a:gd name="T35" fmla="*/ 2 h 2"/>
                  <a:gd name="T36" fmla="*/ 6 w 6"/>
                  <a:gd name="T37" fmla="*/ 2 h 2"/>
                  <a:gd name="T38" fmla="*/ 6 w 6"/>
                  <a:gd name="T39" fmla="*/ 2 h 2"/>
                  <a:gd name="T40" fmla="*/ 3 w 6"/>
                  <a:gd name="T41" fmla="*/ 0 h 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2"/>
                  <a:gd name="T65" fmla="*/ 6 w 6"/>
                  <a:gd name="T66" fmla="*/ 2 h 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2">
                    <a:moveTo>
                      <a:pt x="3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92" name="Freeform 4963"/>
              <p:cNvSpPr>
                <a:spLocks/>
              </p:cNvSpPr>
              <p:nvPr/>
            </p:nvSpPr>
            <p:spPr bwMode="auto">
              <a:xfrm>
                <a:off x="3948" y="3520"/>
                <a:ext cx="13" cy="29"/>
              </a:xfrm>
              <a:custGeom>
                <a:avLst/>
                <a:gdLst>
                  <a:gd name="T0" fmla="*/ 0 w 13"/>
                  <a:gd name="T1" fmla="*/ 3 h 29"/>
                  <a:gd name="T2" fmla="*/ 0 w 13"/>
                  <a:gd name="T3" fmla="*/ 3 h 29"/>
                  <a:gd name="T4" fmla="*/ 2 w 13"/>
                  <a:gd name="T5" fmla="*/ 6 h 29"/>
                  <a:gd name="T6" fmla="*/ 5 w 13"/>
                  <a:gd name="T7" fmla="*/ 8 h 29"/>
                  <a:gd name="T8" fmla="*/ 7 w 13"/>
                  <a:gd name="T9" fmla="*/ 11 h 29"/>
                  <a:gd name="T10" fmla="*/ 7 w 13"/>
                  <a:gd name="T11" fmla="*/ 13 h 29"/>
                  <a:gd name="T12" fmla="*/ 7 w 13"/>
                  <a:gd name="T13" fmla="*/ 19 h 29"/>
                  <a:gd name="T14" fmla="*/ 10 w 13"/>
                  <a:gd name="T15" fmla="*/ 21 h 29"/>
                  <a:gd name="T16" fmla="*/ 10 w 13"/>
                  <a:gd name="T17" fmla="*/ 24 h 29"/>
                  <a:gd name="T18" fmla="*/ 10 w 13"/>
                  <a:gd name="T19" fmla="*/ 27 h 29"/>
                  <a:gd name="T20" fmla="*/ 13 w 13"/>
                  <a:gd name="T21" fmla="*/ 29 h 29"/>
                  <a:gd name="T22" fmla="*/ 13 w 13"/>
                  <a:gd name="T23" fmla="*/ 24 h 29"/>
                  <a:gd name="T24" fmla="*/ 13 w 13"/>
                  <a:gd name="T25" fmla="*/ 21 h 29"/>
                  <a:gd name="T26" fmla="*/ 13 w 13"/>
                  <a:gd name="T27" fmla="*/ 16 h 29"/>
                  <a:gd name="T28" fmla="*/ 10 w 13"/>
                  <a:gd name="T29" fmla="*/ 13 h 29"/>
                  <a:gd name="T30" fmla="*/ 10 w 13"/>
                  <a:gd name="T31" fmla="*/ 11 h 29"/>
                  <a:gd name="T32" fmla="*/ 7 w 13"/>
                  <a:gd name="T33" fmla="*/ 6 h 29"/>
                  <a:gd name="T34" fmla="*/ 5 w 13"/>
                  <a:gd name="T35" fmla="*/ 3 h 29"/>
                  <a:gd name="T36" fmla="*/ 2 w 13"/>
                  <a:gd name="T37" fmla="*/ 0 h 29"/>
                  <a:gd name="T38" fmla="*/ 2 w 13"/>
                  <a:gd name="T39" fmla="*/ 0 h 29"/>
                  <a:gd name="T40" fmla="*/ 0 w 13"/>
                  <a:gd name="T41" fmla="*/ 3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9"/>
                  <a:gd name="T65" fmla="*/ 13 w 13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9">
                    <a:moveTo>
                      <a:pt x="0" y="3"/>
                    </a:moveTo>
                    <a:lnTo>
                      <a:pt x="0" y="3"/>
                    </a:lnTo>
                    <a:lnTo>
                      <a:pt x="2" y="6"/>
                    </a:lnTo>
                    <a:lnTo>
                      <a:pt x="5" y="8"/>
                    </a:lnTo>
                    <a:lnTo>
                      <a:pt x="7" y="11"/>
                    </a:lnTo>
                    <a:lnTo>
                      <a:pt x="7" y="13"/>
                    </a:lnTo>
                    <a:lnTo>
                      <a:pt x="7" y="19"/>
                    </a:lnTo>
                    <a:lnTo>
                      <a:pt x="10" y="21"/>
                    </a:lnTo>
                    <a:lnTo>
                      <a:pt x="10" y="24"/>
                    </a:lnTo>
                    <a:lnTo>
                      <a:pt x="10" y="27"/>
                    </a:lnTo>
                    <a:lnTo>
                      <a:pt x="13" y="29"/>
                    </a:lnTo>
                    <a:lnTo>
                      <a:pt x="13" y="24"/>
                    </a:lnTo>
                    <a:lnTo>
                      <a:pt x="13" y="21"/>
                    </a:lnTo>
                    <a:lnTo>
                      <a:pt x="13" y="16"/>
                    </a:lnTo>
                    <a:lnTo>
                      <a:pt x="10" y="13"/>
                    </a:lnTo>
                    <a:lnTo>
                      <a:pt x="10" y="11"/>
                    </a:lnTo>
                    <a:lnTo>
                      <a:pt x="7" y="6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93" name="Freeform 4964"/>
              <p:cNvSpPr>
                <a:spLocks/>
              </p:cNvSpPr>
              <p:nvPr/>
            </p:nvSpPr>
            <p:spPr bwMode="auto">
              <a:xfrm>
                <a:off x="3924" y="3512"/>
                <a:ext cx="26" cy="11"/>
              </a:xfrm>
              <a:custGeom>
                <a:avLst/>
                <a:gdLst>
                  <a:gd name="T0" fmla="*/ 0 w 26"/>
                  <a:gd name="T1" fmla="*/ 3 h 11"/>
                  <a:gd name="T2" fmla="*/ 0 w 26"/>
                  <a:gd name="T3" fmla="*/ 3 h 11"/>
                  <a:gd name="T4" fmla="*/ 3 w 26"/>
                  <a:gd name="T5" fmla="*/ 3 h 11"/>
                  <a:gd name="T6" fmla="*/ 8 w 26"/>
                  <a:gd name="T7" fmla="*/ 3 h 11"/>
                  <a:gd name="T8" fmla="*/ 11 w 26"/>
                  <a:gd name="T9" fmla="*/ 3 h 11"/>
                  <a:gd name="T10" fmla="*/ 13 w 26"/>
                  <a:gd name="T11" fmla="*/ 6 h 11"/>
                  <a:gd name="T12" fmla="*/ 16 w 26"/>
                  <a:gd name="T13" fmla="*/ 6 h 11"/>
                  <a:gd name="T14" fmla="*/ 18 w 26"/>
                  <a:gd name="T15" fmla="*/ 8 h 11"/>
                  <a:gd name="T16" fmla="*/ 24 w 26"/>
                  <a:gd name="T17" fmla="*/ 8 h 11"/>
                  <a:gd name="T18" fmla="*/ 24 w 26"/>
                  <a:gd name="T19" fmla="*/ 11 h 11"/>
                  <a:gd name="T20" fmla="*/ 26 w 26"/>
                  <a:gd name="T21" fmla="*/ 8 h 11"/>
                  <a:gd name="T22" fmla="*/ 24 w 26"/>
                  <a:gd name="T23" fmla="*/ 6 h 11"/>
                  <a:gd name="T24" fmla="*/ 21 w 26"/>
                  <a:gd name="T25" fmla="*/ 3 h 11"/>
                  <a:gd name="T26" fmla="*/ 18 w 26"/>
                  <a:gd name="T27" fmla="*/ 3 h 11"/>
                  <a:gd name="T28" fmla="*/ 16 w 26"/>
                  <a:gd name="T29" fmla="*/ 0 h 11"/>
                  <a:gd name="T30" fmla="*/ 11 w 26"/>
                  <a:gd name="T31" fmla="*/ 0 h 11"/>
                  <a:gd name="T32" fmla="*/ 8 w 26"/>
                  <a:gd name="T33" fmla="*/ 0 h 11"/>
                  <a:gd name="T34" fmla="*/ 3 w 26"/>
                  <a:gd name="T35" fmla="*/ 0 h 11"/>
                  <a:gd name="T36" fmla="*/ 0 w 26"/>
                  <a:gd name="T37" fmla="*/ 0 h 11"/>
                  <a:gd name="T38" fmla="*/ 0 w 26"/>
                  <a:gd name="T39" fmla="*/ 0 h 11"/>
                  <a:gd name="T40" fmla="*/ 0 w 26"/>
                  <a:gd name="T41" fmla="*/ 3 h 1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11"/>
                  <a:gd name="T65" fmla="*/ 26 w 26"/>
                  <a:gd name="T66" fmla="*/ 11 h 1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11">
                    <a:moveTo>
                      <a:pt x="0" y="3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8" y="3"/>
                    </a:lnTo>
                    <a:lnTo>
                      <a:pt x="11" y="3"/>
                    </a:lnTo>
                    <a:lnTo>
                      <a:pt x="13" y="6"/>
                    </a:lnTo>
                    <a:lnTo>
                      <a:pt x="16" y="6"/>
                    </a:lnTo>
                    <a:lnTo>
                      <a:pt x="18" y="8"/>
                    </a:lnTo>
                    <a:lnTo>
                      <a:pt x="24" y="8"/>
                    </a:lnTo>
                    <a:lnTo>
                      <a:pt x="24" y="11"/>
                    </a:lnTo>
                    <a:lnTo>
                      <a:pt x="26" y="8"/>
                    </a:lnTo>
                    <a:lnTo>
                      <a:pt x="24" y="6"/>
                    </a:lnTo>
                    <a:lnTo>
                      <a:pt x="21" y="3"/>
                    </a:lnTo>
                    <a:lnTo>
                      <a:pt x="18" y="3"/>
                    </a:lnTo>
                    <a:lnTo>
                      <a:pt x="16" y="0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94" name="Freeform 4965"/>
              <p:cNvSpPr>
                <a:spLocks/>
              </p:cNvSpPr>
              <p:nvPr/>
            </p:nvSpPr>
            <p:spPr bwMode="auto">
              <a:xfrm>
                <a:off x="3895" y="3510"/>
                <a:ext cx="29" cy="10"/>
              </a:xfrm>
              <a:custGeom>
                <a:avLst/>
                <a:gdLst>
                  <a:gd name="T0" fmla="*/ 3 w 29"/>
                  <a:gd name="T1" fmla="*/ 10 h 10"/>
                  <a:gd name="T2" fmla="*/ 3 w 29"/>
                  <a:gd name="T3" fmla="*/ 10 h 10"/>
                  <a:gd name="T4" fmla="*/ 6 w 29"/>
                  <a:gd name="T5" fmla="*/ 8 h 10"/>
                  <a:gd name="T6" fmla="*/ 8 w 29"/>
                  <a:gd name="T7" fmla="*/ 8 h 10"/>
                  <a:gd name="T8" fmla="*/ 13 w 29"/>
                  <a:gd name="T9" fmla="*/ 5 h 10"/>
                  <a:gd name="T10" fmla="*/ 16 w 29"/>
                  <a:gd name="T11" fmla="*/ 5 h 10"/>
                  <a:gd name="T12" fmla="*/ 21 w 29"/>
                  <a:gd name="T13" fmla="*/ 5 h 10"/>
                  <a:gd name="T14" fmla="*/ 24 w 29"/>
                  <a:gd name="T15" fmla="*/ 5 h 10"/>
                  <a:gd name="T16" fmla="*/ 26 w 29"/>
                  <a:gd name="T17" fmla="*/ 5 h 10"/>
                  <a:gd name="T18" fmla="*/ 29 w 29"/>
                  <a:gd name="T19" fmla="*/ 5 h 10"/>
                  <a:gd name="T20" fmla="*/ 29 w 29"/>
                  <a:gd name="T21" fmla="*/ 2 h 10"/>
                  <a:gd name="T22" fmla="*/ 26 w 29"/>
                  <a:gd name="T23" fmla="*/ 0 h 10"/>
                  <a:gd name="T24" fmla="*/ 24 w 29"/>
                  <a:gd name="T25" fmla="*/ 0 h 10"/>
                  <a:gd name="T26" fmla="*/ 21 w 29"/>
                  <a:gd name="T27" fmla="*/ 2 h 10"/>
                  <a:gd name="T28" fmla="*/ 16 w 29"/>
                  <a:gd name="T29" fmla="*/ 2 h 10"/>
                  <a:gd name="T30" fmla="*/ 11 w 29"/>
                  <a:gd name="T31" fmla="*/ 2 h 10"/>
                  <a:gd name="T32" fmla="*/ 8 w 29"/>
                  <a:gd name="T33" fmla="*/ 5 h 10"/>
                  <a:gd name="T34" fmla="*/ 3 w 29"/>
                  <a:gd name="T35" fmla="*/ 5 h 10"/>
                  <a:gd name="T36" fmla="*/ 0 w 29"/>
                  <a:gd name="T37" fmla="*/ 10 h 10"/>
                  <a:gd name="T38" fmla="*/ 0 w 29"/>
                  <a:gd name="T39" fmla="*/ 10 h 10"/>
                  <a:gd name="T40" fmla="*/ 3 w 29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10"/>
                  <a:gd name="T65" fmla="*/ 29 w 29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10">
                    <a:moveTo>
                      <a:pt x="3" y="10"/>
                    </a:moveTo>
                    <a:lnTo>
                      <a:pt x="3" y="10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3" y="5"/>
                    </a:lnTo>
                    <a:lnTo>
                      <a:pt x="16" y="5"/>
                    </a:lnTo>
                    <a:lnTo>
                      <a:pt x="21" y="5"/>
                    </a:lnTo>
                    <a:lnTo>
                      <a:pt x="24" y="5"/>
                    </a:lnTo>
                    <a:lnTo>
                      <a:pt x="26" y="5"/>
                    </a:lnTo>
                    <a:lnTo>
                      <a:pt x="29" y="5"/>
                    </a:lnTo>
                    <a:lnTo>
                      <a:pt x="29" y="2"/>
                    </a:lnTo>
                    <a:lnTo>
                      <a:pt x="26" y="0"/>
                    </a:lnTo>
                    <a:lnTo>
                      <a:pt x="24" y="0"/>
                    </a:lnTo>
                    <a:lnTo>
                      <a:pt x="21" y="2"/>
                    </a:lnTo>
                    <a:lnTo>
                      <a:pt x="16" y="2"/>
                    </a:lnTo>
                    <a:lnTo>
                      <a:pt x="11" y="2"/>
                    </a:lnTo>
                    <a:lnTo>
                      <a:pt x="8" y="5"/>
                    </a:lnTo>
                    <a:lnTo>
                      <a:pt x="3" y="5"/>
                    </a:lnTo>
                    <a:lnTo>
                      <a:pt x="0" y="10"/>
                    </a:lnTo>
                    <a:lnTo>
                      <a:pt x="3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95" name="Freeform 4966"/>
              <p:cNvSpPr>
                <a:spLocks/>
              </p:cNvSpPr>
              <p:nvPr/>
            </p:nvSpPr>
            <p:spPr bwMode="auto">
              <a:xfrm>
                <a:off x="3893" y="3520"/>
                <a:ext cx="5" cy="3"/>
              </a:xfrm>
              <a:custGeom>
                <a:avLst/>
                <a:gdLst>
                  <a:gd name="T0" fmla="*/ 5 w 5"/>
                  <a:gd name="T1" fmla="*/ 3 h 3"/>
                  <a:gd name="T2" fmla="*/ 2 w 5"/>
                  <a:gd name="T3" fmla="*/ 3 h 3"/>
                  <a:gd name="T4" fmla="*/ 5 w 5"/>
                  <a:gd name="T5" fmla="*/ 3 h 3"/>
                  <a:gd name="T6" fmla="*/ 5 w 5"/>
                  <a:gd name="T7" fmla="*/ 3 h 3"/>
                  <a:gd name="T8" fmla="*/ 5 w 5"/>
                  <a:gd name="T9" fmla="*/ 3 h 3"/>
                  <a:gd name="T10" fmla="*/ 5 w 5"/>
                  <a:gd name="T11" fmla="*/ 3 h 3"/>
                  <a:gd name="T12" fmla="*/ 5 w 5"/>
                  <a:gd name="T13" fmla="*/ 3 h 3"/>
                  <a:gd name="T14" fmla="*/ 5 w 5"/>
                  <a:gd name="T15" fmla="*/ 3 h 3"/>
                  <a:gd name="T16" fmla="*/ 5 w 5"/>
                  <a:gd name="T17" fmla="*/ 0 h 3"/>
                  <a:gd name="T18" fmla="*/ 5 w 5"/>
                  <a:gd name="T19" fmla="*/ 0 h 3"/>
                  <a:gd name="T20" fmla="*/ 2 w 5"/>
                  <a:gd name="T21" fmla="*/ 0 h 3"/>
                  <a:gd name="T22" fmla="*/ 2 w 5"/>
                  <a:gd name="T23" fmla="*/ 0 h 3"/>
                  <a:gd name="T24" fmla="*/ 2 w 5"/>
                  <a:gd name="T25" fmla="*/ 0 h 3"/>
                  <a:gd name="T26" fmla="*/ 2 w 5"/>
                  <a:gd name="T27" fmla="*/ 0 h 3"/>
                  <a:gd name="T28" fmla="*/ 2 w 5"/>
                  <a:gd name="T29" fmla="*/ 0 h 3"/>
                  <a:gd name="T30" fmla="*/ 2 w 5"/>
                  <a:gd name="T31" fmla="*/ 0 h 3"/>
                  <a:gd name="T32" fmla="*/ 2 w 5"/>
                  <a:gd name="T33" fmla="*/ 0 h 3"/>
                  <a:gd name="T34" fmla="*/ 0 w 5"/>
                  <a:gd name="T35" fmla="*/ 0 h 3"/>
                  <a:gd name="T36" fmla="*/ 0 w 5"/>
                  <a:gd name="T37" fmla="*/ 0 h 3"/>
                  <a:gd name="T38" fmla="*/ 0 w 5"/>
                  <a:gd name="T39" fmla="*/ 0 h 3"/>
                  <a:gd name="T40" fmla="*/ 5 w 5"/>
                  <a:gd name="T41" fmla="*/ 3 h 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3"/>
                  <a:gd name="T65" fmla="*/ 5 w 5"/>
                  <a:gd name="T66" fmla="*/ 3 h 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3">
                    <a:moveTo>
                      <a:pt x="5" y="3"/>
                    </a:moveTo>
                    <a:lnTo>
                      <a:pt x="2" y="3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996" name="Freeform 4967"/>
              <p:cNvSpPr>
                <a:spLocks/>
              </p:cNvSpPr>
              <p:nvPr/>
            </p:nvSpPr>
            <p:spPr bwMode="auto">
              <a:xfrm>
                <a:off x="3906" y="3523"/>
                <a:ext cx="47" cy="50"/>
              </a:xfrm>
              <a:custGeom>
                <a:avLst/>
                <a:gdLst>
                  <a:gd name="T0" fmla="*/ 0 w 47"/>
                  <a:gd name="T1" fmla="*/ 37 h 50"/>
                  <a:gd name="T2" fmla="*/ 0 w 47"/>
                  <a:gd name="T3" fmla="*/ 37 h 50"/>
                  <a:gd name="T4" fmla="*/ 2 w 47"/>
                  <a:gd name="T5" fmla="*/ 44 h 50"/>
                  <a:gd name="T6" fmla="*/ 10 w 47"/>
                  <a:gd name="T7" fmla="*/ 50 h 50"/>
                  <a:gd name="T8" fmla="*/ 15 w 47"/>
                  <a:gd name="T9" fmla="*/ 50 h 50"/>
                  <a:gd name="T10" fmla="*/ 23 w 47"/>
                  <a:gd name="T11" fmla="*/ 50 h 50"/>
                  <a:gd name="T12" fmla="*/ 31 w 47"/>
                  <a:gd name="T13" fmla="*/ 44 h 50"/>
                  <a:gd name="T14" fmla="*/ 36 w 47"/>
                  <a:gd name="T15" fmla="*/ 37 h 50"/>
                  <a:gd name="T16" fmla="*/ 42 w 47"/>
                  <a:gd name="T17" fmla="*/ 29 h 50"/>
                  <a:gd name="T18" fmla="*/ 47 w 47"/>
                  <a:gd name="T19" fmla="*/ 18 h 50"/>
                  <a:gd name="T20" fmla="*/ 44 w 47"/>
                  <a:gd name="T21" fmla="*/ 10 h 50"/>
                  <a:gd name="T22" fmla="*/ 42 w 47"/>
                  <a:gd name="T23" fmla="*/ 3 h 50"/>
                  <a:gd name="T24" fmla="*/ 39 w 47"/>
                  <a:gd name="T25" fmla="*/ 0 h 50"/>
                  <a:gd name="T26" fmla="*/ 34 w 47"/>
                  <a:gd name="T27" fmla="*/ 0 h 50"/>
                  <a:gd name="T28" fmla="*/ 36 w 47"/>
                  <a:gd name="T29" fmla="*/ 0 h 50"/>
                  <a:gd name="T30" fmla="*/ 39 w 47"/>
                  <a:gd name="T31" fmla="*/ 3 h 50"/>
                  <a:gd name="T32" fmla="*/ 42 w 47"/>
                  <a:gd name="T33" fmla="*/ 10 h 50"/>
                  <a:gd name="T34" fmla="*/ 44 w 47"/>
                  <a:gd name="T35" fmla="*/ 18 h 50"/>
                  <a:gd name="T36" fmla="*/ 42 w 47"/>
                  <a:gd name="T37" fmla="*/ 26 h 50"/>
                  <a:gd name="T38" fmla="*/ 34 w 47"/>
                  <a:gd name="T39" fmla="*/ 34 h 50"/>
                  <a:gd name="T40" fmla="*/ 29 w 47"/>
                  <a:gd name="T41" fmla="*/ 42 h 50"/>
                  <a:gd name="T42" fmla="*/ 21 w 47"/>
                  <a:gd name="T43" fmla="*/ 47 h 50"/>
                  <a:gd name="T44" fmla="*/ 15 w 47"/>
                  <a:gd name="T45" fmla="*/ 47 h 50"/>
                  <a:gd name="T46" fmla="*/ 10 w 47"/>
                  <a:gd name="T47" fmla="*/ 47 h 50"/>
                  <a:gd name="T48" fmla="*/ 2 w 47"/>
                  <a:gd name="T49" fmla="*/ 42 h 50"/>
                  <a:gd name="T50" fmla="*/ 0 w 47"/>
                  <a:gd name="T51" fmla="*/ 37 h 5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7"/>
                  <a:gd name="T79" fmla="*/ 0 h 50"/>
                  <a:gd name="T80" fmla="*/ 47 w 47"/>
                  <a:gd name="T81" fmla="*/ 50 h 5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7" h="50">
                    <a:moveTo>
                      <a:pt x="0" y="37"/>
                    </a:moveTo>
                    <a:lnTo>
                      <a:pt x="0" y="37"/>
                    </a:lnTo>
                    <a:lnTo>
                      <a:pt x="2" y="44"/>
                    </a:lnTo>
                    <a:lnTo>
                      <a:pt x="10" y="50"/>
                    </a:lnTo>
                    <a:lnTo>
                      <a:pt x="15" y="50"/>
                    </a:lnTo>
                    <a:lnTo>
                      <a:pt x="23" y="50"/>
                    </a:lnTo>
                    <a:lnTo>
                      <a:pt x="31" y="44"/>
                    </a:lnTo>
                    <a:lnTo>
                      <a:pt x="36" y="37"/>
                    </a:lnTo>
                    <a:lnTo>
                      <a:pt x="42" y="29"/>
                    </a:lnTo>
                    <a:lnTo>
                      <a:pt x="47" y="18"/>
                    </a:lnTo>
                    <a:lnTo>
                      <a:pt x="44" y="10"/>
                    </a:lnTo>
                    <a:lnTo>
                      <a:pt x="42" y="3"/>
                    </a:lnTo>
                    <a:lnTo>
                      <a:pt x="39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9" y="3"/>
                    </a:lnTo>
                    <a:lnTo>
                      <a:pt x="42" y="10"/>
                    </a:lnTo>
                    <a:lnTo>
                      <a:pt x="44" y="18"/>
                    </a:lnTo>
                    <a:lnTo>
                      <a:pt x="42" y="26"/>
                    </a:lnTo>
                    <a:lnTo>
                      <a:pt x="34" y="34"/>
                    </a:lnTo>
                    <a:lnTo>
                      <a:pt x="29" y="42"/>
                    </a:lnTo>
                    <a:lnTo>
                      <a:pt x="21" y="47"/>
                    </a:lnTo>
                    <a:lnTo>
                      <a:pt x="15" y="47"/>
                    </a:lnTo>
                    <a:lnTo>
                      <a:pt x="10" y="47"/>
                    </a:lnTo>
                    <a:lnTo>
                      <a:pt x="2" y="42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BFD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</p:grpSp>
        <p:sp>
          <p:nvSpPr>
            <p:cNvPr id="15453" name="Rectangle 4969"/>
            <p:cNvSpPr>
              <a:spLocks noChangeArrowheads="1"/>
            </p:cNvSpPr>
            <p:nvPr/>
          </p:nvSpPr>
          <p:spPr bwMode="auto">
            <a:xfrm>
              <a:off x="3357" y="2987"/>
              <a:ext cx="773" cy="1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5454" name="Rectangle 4970"/>
            <p:cNvSpPr>
              <a:spLocks noChangeArrowheads="1"/>
            </p:cNvSpPr>
            <p:nvPr/>
          </p:nvSpPr>
          <p:spPr bwMode="auto">
            <a:xfrm>
              <a:off x="3553" y="3000"/>
              <a:ext cx="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de-DE" sz="1400" dirty="0"/>
            </a:p>
          </p:txBody>
        </p:sp>
        <p:grpSp>
          <p:nvGrpSpPr>
            <p:cNvPr id="15455" name="Group 4974"/>
            <p:cNvGrpSpPr>
              <a:grpSpLocks/>
            </p:cNvGrpSpPr>
            <p:nvPr/>
          </p:nvGrpSpPr>
          <p:grpSpPr bwMode="auto">
            <a:xfrm>
              <a:off x="2499" y="2024"/>
              <a:ext cx="308" cy="188"/>
              <a:chOff x="2499" y="2024"/>
              <a:chExt cx="308" cy="188"/>
            </a:xfrm>
          </p:grpSpPr>
          <p:sp>
            <p:nvSpPr>
              <p:cNvPr id="15829" name="Freeform 4971"/>
              <p:cNvSpPr>
                <a:spLocks/>
              </p:cNvSpPr>
              <p:nvPr/>
            </p:nvSpPr>
            <p:spPr bwMode="auto">
              <a:xfrm>
                <a:off x="2601" y="2076"/>
                <a:ext cx="104" cy="82"/>
              </a:xfrm>
              <a:custGeom>
                <a:avLst/>
                <a:gdLst>
                  <a:gd name="T0" fmla="*/ 37 w 207"/>
                  <a:gd name="T1" fmla="*/ 0 h 165"/>
                  <a:gd name="T2" fmla="*/ 0 w 207"/>
                  <a:gd name="T3" fmla="*/ 57 h 165"/>
                  <a:gd name="T4" fmla="*/ 171 w 207"/>
                  <a:gd name="T5" fmla="*/ 165 h 165"/>
                  <a:gd name="T6" fmla="*/ 207 w 207"/>
                  <a:gd name="T7" fmla="*/ 107 h 165"/>
                  <a:gd name="T8" fmla="*/ 37 w 207"/>
                  <a:gd name="T9" fmla="*/ 0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7"/>
                  <a:gd name="T16" fmla="*/ 0 h 165"/>
                  <a:gd name="T17" fmla="*/ 207 w 207"/>
                  <a:gd name="T18" fmla="*/ 165 h 16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7" h="165">
                    <a:moveTo>
                      <a:pt x="37" y="0"/>
                    </a:moveTo>
                    <a:lnTo>
                      <a:pt x="0" y="57"/>
                    </a:lnTo>
                    <a:lnTo>
                      <a:pt x="171" y="165"/>
                    </a:lnTo>
                    <a:lnTo>
                      <a:pt x="207" y="107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30" name="Freeform 4972"/>
              <p:cNvSpPr>
                <a:spLocks/>
              </p:cNvSpPr>
              <p:nvPr/>
            </p:nvSpPr>
            <p:spPr bwMode="auto">
              <a:xfrm>
                <a:off x="2499" y="2024"/>
                <a:ext cx="148" cy="126"/>
              </a:xfrm>
              <a:custGeom>
                <a:avLst/>
                <a:gdLst>
                  <a:gd name="T0" fmla="*/ 296 w 296"/>
                  <a:gd name="T1" fmla="*/ 25 h 252"/>
                  <a:gd name="T2" fmla="*/ 0 w 296"/>
                  <a:gd name="T3" fmla="*/ 0 h 252"/>
                  <a:gd name="T4" fmla="*/ 160 w 296"/>
                  <a:gd name="T5" fmla="*/ 252 h 252"/>
                  <a:gd name="T6" fmla="*/ 296 w 296"/>
                  <a:gd name="T7" fmla="*/ 25 h 25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96"/>
                  <a:gd name="T13" fmla="*/ 0 h 252"/>
                  <a:gd name="T14" fmla="*/ 296 w 296"/>
                  <a:gd name="T15" fmla="*/ 252 h 25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96" h="252">
                    <a:moveTo>
                      <a:pt x="296" y="25"/>
                    </a:moveTo>
                    <a:lnTo>
                      <a:pt x="0" y="0"/>
                    </a:lnTo>
                    <a:lnTo>
                      <a:pt x="160" y="252"/>
                    </a:lnTo>
                    <a:lnTo>
                      <a:pt x="296" y="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31" name="Freeform 4973"/>
              <p:cNvSpPr>
                <a:spLocks/>
              </p:cNvSpPr>
              <p:nvPr/>
            </p:nvSpPr>
            <p:spPr bwMode="auto">
              <a:xfrm>
                <a:off x="2659" y="2086"/>
                <a:ext cx="148" cy="126"/>
              </a:xfrm>
              <a:custGeom>
                <a:avLst/>
                <a:gdLst>
                  <a:gd name="T0" fmla="*/ 0 w 296"/>
                  <a:gd name="T1" fmla="*/ 227 h 254"/>
                  <a:gd name="T2" fmla="*/ 296 w 296"/>
                  <a:gd name="T3" fmla="*/ 254 h 254"/>
                  <a:gd name="T4" fmla="*/ 139 w 296"/>
                  <a:gd name="T5" fmla="*/ 0 h 254"/>
                  <a:gd name="T6" fmla="*/ 0 w 296"/>
                  <a:gd name="T7" fmla="*/ 227 h 25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96"/>
                  <a:gd name="T13" fmla="*/ 0 h 254"/>
                  <a:gd name="T14" fmla="*/ 296 w 296"/>
                  <a:gd name="T15" fmla="*/ 254 h 25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96" h="254">
                    <a:moveTo>
                      <a:pt x="0" y="227"/>
                    </a:moveTo>
                    <a:lnTo>
                      <a:pt x="296" y="254"/>
                    </a:lnTo>
                    <a:lnTo>
                      <a:pt x="139" y="0"/>
                    </a:lnTo>
                    <a:lnTo>
                      <a:pt x="0" y="2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</p:grpSp>
        <p:grpSp>
          <p:nvGrpSpPr>
            <p:cNvPr id="15456" name="Group 4978"/>
            <p:cNvGrpSpPr>
              <a:grpSpLocks/>
            </p:cNvGrpSpPr>
            <p:nvPr/>
          </p:nvGrpSpPr>
          <p:grpSpPr bwMode="auto">
            <a:xfrm>
              <a:off x="2989" y="2022"/>
              <a:ext cx="307" cy="186"/>
              <a:chOff x="2989" y="2022"/>
              <a:chExt cx="307" cy="186"/>
            </a:xfrm>
          </p:grpSpPr>
          <p:sp>
            <p:nvSpPr>
              <p:cNvPr id="15826" name="Freeform 4975"/>
              <p:cNvSpPr>
                <a:spLocks/>
              </p:cNvSpPr>
              <p:nvPr/>
            </p:nvSpPr>
            <p:spPr bwMode="auto">
              <a:xfrm>
                <a:off x="3091" y="2073"/>
                <a:ext cx="103" cy="83"/>
              </a:xfrm>
              <a:custGeom>
                <a:avLst/>
                <a:gdLst>
                  <a:gd name="T0" fmla="*/ 207 w 207"/>
                  <a:gd name="T1" fmla="*/ 58 h 165"/>
                  <a:gd name="T2" fmla="*/ 170 w 207"/>
                  <a:gd name="T3" fmla="*/ 0 h 165"/>
                  <a:gd name="T4" fmla="*/ 0 w 207"/>
                  <a:gd name="T5" fmla="*/ 108 h 165"/>
                  <a:gd name="T6" fmla="*/ 36 w 207"/>
                  <a:gd name="T7" fmla="*/ 165 h 165"/>
                  <a:gd name="T8" fmla="*/ 207 w 207"/>
                  <a:gd name="T9" fmla="*/ 58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7"/>
                  <a:gd name="T16" fmla="*/ 0 h 165"/>
                  <a:gd name="T17" fmla="*/ 207 w 207"/>
                  <a:gd name="T18" fmla="*/ 165 h 16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7" h="165">
                    <a:moveTo>
                      <a:pt x="207" y="58"/>
                    </a:moveTo>
                    <a:lnTo>
                      <a:pt x="170" y="0"/>
                    </a:lnTo>
                    <a:lnTo>
                      <a:pt x="0" y="108"/>
                    </a:lnTo>
                    <a:lnTo>
                      <a:pt x="36" y="165"/>
                    </a:lnTo>
                    <a:lnTo>
                      <a:pt x="207" y="5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27" name="Freeform 4976"/>
              <p:cNvSpPr>
                <a:spLocks/>
              </p:cNvSpPr>
              <p:nvPr/>
            </p:nvSpPr>
            <p:spPr bwMode="auto">
              <a:xfrm>
                <a:off x="3148" y="2022"/>
                <a:ext cx="148" cy="125"/>
              </a:xfrm>
              <a:custGeom>
                <a:avLst/>
                <a:gdLst>
                  <a:gd name="T0" fmla="*/ 136 w 296"/>
                  <a:gd name="T1" fmla="*/ 250 h 250"/>
                  <a:gd name="T2" fmla="*/ 296 w 296"/>
                  <a:gd name="T3" fmla="*/ 0 h 250"/>
                  <a:gd name="T4" fmla="*/ 0 w 296"/>
                  <a:gd name="T5" fmla="*/ 23 h 250"/>
                  <a:gd name="T6" fmla="*/ 136 w 296"/>
                  <a:gd name="T7" fmla="*/ 250 h 25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96"/>
                  <a:gd name="T13" fmla="*/ 0 h 250"/>
                  <a:gd name="T14" fmla="*/ 296 w 296"/>
                  <a:gd name="T15" fmla="*/ 250 h 25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96" h="250">
                    <a:moveTo>
                      <a:pt x="136" y="250"/>
                    </a:moveTo>
                    <a:lnTo>
                      <a:pt x="296" y="0"/>
                    </a:lnTo>
                    <a:lnTo>
                      <a:pt x="0" y="23"/>
                    </a:lnTo>
                    <a:lnTo>
                      <a:pt x="136" y="25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28" name="Freeform 4977"/>
              <p:cNvSpPr>
                <a:spLocks/>
              </p:cNvSpPr>
              <p:nvPr/>
            </p:nvSpPr>
            <p:spPr bwMode="auto">
              <a:xfrm>
                <a:off x="2989" y="2083"/>
                <a:ext cx="148" cy="125"/>
              </a:xfrm>
              <a:custGeom>
                <a:avLst/>
                <a:gdLst>
                  <a:gd name="T0" fmla="*/ 157 w 296"/>
                  <a:gd name="T1" fmla="*/ 0 h 252"/>
                  <a:gd name="T2" fmla="*/ 0 w 296"/>
                  <a:gd name="T3" fmla="*/ 252 h 252"/>
                  <a:gd name="T4" fmla="*/ 296 w 296"/>
                  <a:gd name="T5" fmla="*/ 227 h 252"/>
                  <a:gd name="T6" fmla="*/ 157 w 296"/>
                  <a:gd name="T7" fmla="*/ 0 h 25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96"/>
                  <a:gd name="T13" fmla="*/ 0 h 252"/>
                  <a:gd name="T14" fmla="*/ 296 w 296"/>
                  <a:gd name="T15" fmla="*/ 252 h 25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96" h="252">
                    <a:moveTo>
                      <a:pt x="157" y="0"/>
                    </a:moveTo>
                    <a:lnTo>
                      <a:pt x="0" y="252"/>
                    </a:lnTo>
                    <a:lnTo>
                      <a:pt x="296" y="227"/>
                    </a:lnTo>
                    <a:lnTo>
                      <a:pt x="15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</p:grpSp>
        <p:grpSp>
          <p:nvGrpSpPr>
            <p:cNvPr id="15457" name="Group 4982"/>
            <p:cNvGrpSpPr>
              <a:grpSpLocks/>
            </p:cNvGrpSpPr>
            <p:nvPr/>
          </p:nvGrpSpPr>
          <p:grpSpPr bwMode="auto">
            <a:xfrm>
              <a:off x="3548" y="2230"/>
              <a:ext cx="305" cy="188"/>
              <a:chOff x="3548" y="2230"/>
              <a:chExt cx="305" cy="188"/>
            </a:xfrm>
          </p:grpSpPr>
          <p:sp>
            <p:nvSpPr>
              <p:cNvPr id="15823" name="Freeform 4979"/>
              <p:cNvSpPr>
                <a:spLocks/>
              </p:cNvSpPr>
              <p:nvPr/>
            </p:nvSpPr>
            <p:spPr bwMode="auto">
              <a:xfrm>
                <a:off x="3649" y="2281"/>
                <a:ext cx="103" cy="83"/>
              </a:xfrm>
              <a:custGeom>
                <a:avLst/>
                <a:gdLst>
                  <a:gd name="T0" fmla="*/ 208 w 208"/>
                  <a:gd name="T1" fmla="*/ 57 h 165"/>
                  <a:gd name="T2" fmla="*/ 171 w 208"/>
                  <a:gd name="T3" fmla="*/ 0 h 165"/>
                  <a:gd name="T4" fmla="*/ 0 w 208"/>
                  <a:gd name="T5" fmla="*/ 107 h 165"/>
                  <a:gd name="T6" fmla="*/ 37 w 208"/>
                  <a:gd name="T7" fmla="*/ 165 h 165"/>
                  <a:gd name="T8" fmla="*/ 208 w 208"/>
                  <a:gd name="T9" fmla="*/ 57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8"/>
                  <a:gd name="T16" fmla="*/ 0 h 165"/>
                  <a:gd name="T17" fmla="*/ 208 w 208"/>
                  <a:gd name="T18" fmla="*/ 165 h 16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8" h="165">
                    <a:moveTo>
                      <a:pt x="208" y="57"/>
                    </a:moveTo>
                    <a:lnTo>
                      <a:pt x="171" y="0"/>
                    </a:lnTo>
                    <a:lnTo>
                      <a:pt x="0" y="107"/>
                    </a:lnTo>
                    <a:lnTo>
                      <a:pt x="37" y="165"/>
                    </a:lnTo>
                    <a:lnTo>
                      <a:pt x="208" y="5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24" name="Freeform 4980"/>
              <p:cNvSpPr>
                <a:spLocks/>
              </p:cNvSpPr>
              <p:nvPr/>
            </p:nvSpPr>
            <p:spPr bwMode="auto">
              <a:xfrm>
                <a:off x="3706" y="2230"/>
                <a:ext cx="147" cy="125"/>
              </a:xfrm>
              <a:custGeom>
                <a:avLst/>
                <a:gdLst>
                  <a:gd name="T0" fmla="*/ 136 w 294"/>
                  <a:gd name="T1" fmla="*/ 252 h 252"/>
                  <a:gd name="T2" fmla="*/ 294 w 294"/>
                  <a:gd name="T3" fmla="*/ 0 h 252"/>
                  <a:gd name="T4" fmla="*/ 0 w 294"/>
                  <a:gd name="T5" fmla="*/ 25 h 252"/>
                  <a:gd name="T6" fmla="*/ 136 w 294"/>
                  <a:gd name="T7" fmla="*/ 252 h 25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94"/>
                  <a:gd name="T13" fmla="*/ 0 h 252"/>
                  <a:gd name="T14" fmla="*/ 294 w 294"/>
                  <a:gd name="T15" fmla="*/ 252 h 25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94" h="252">
                    <a:moveTo>
                      <a:pt x="136" y="252"/>
                    </a:moveTo>
                    <a:lnTo>
                      <a:pt x="294" y="0"/>
                    </a:lnTo>
                    <a:lnTo>
                      <a:pt x="0" y="25"/>
                    </a:lnTo>
                    <a:lnTo>
                      <a:pt x="136" y="25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25" name="Freeform 4981"/>
              <p:cNvSpPr>
                <a:spLocks/>
              </p:cNvSpPr>
              <p:nvPr/>
            </p:nvSpPr>
            <p:spPr bwMode="auto">
              <a:xfrm>
                <a:off x="3548" y="2291"/>
                <a:ext cx="147" cy="127"/>
              </a:xfrm>
              <a:custGeom>
                <a:avLst/>
                <a:gdLst>
                  <a:gd name="T0" fmla="*/ 155 w 294"/>
                  <a:gd name="T1" fmla="*/ 0 h 254"/>
                  <a:gd name="T2" fmla="*/ 0 w 294"/>
                  <a:gd name="T3" fmla="*/ 254 h 254"/>
                  <a:gd name="T4" fmla="*/ 294 w 294"/>
                  <a:gd name="T5" fmla="*/ 227 h 254"/>
                  <a:gd name="T6" fmla="*/ 155 w 294"/>
                  <a:gd name="T7" fmla="*/ 0 h 25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94"/>
                  <a:gd name="T13" fmla="*/ 0 h 254"/>
                  <a:gd name="T14" fmla="*/ 294 w 294"/>
                  <a:gd name="T15" fmla="*/ 254 h 25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94" h="254">
                    <a:moveTo>
                      <a:pt x="155" y="0"/>
                    </a:moveTo>
                    <a:lnTo>
                      <a:pt x="0" y="254"/>
                    </a:lnTo>
                    <a:lnTo>
                      <a:pt x="294" y="227"/>
                    </a:lnTo>
                    <a:lnTo>
                      <a:pt x="15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</p:grpSp>
        <p:grpSp>
          <p:nvGrpSpPr>
            <p:cNvPr id="15458" name="Group 4986"/>
            <p:cNvGrpSpPr>
              <a:grpSpLocks/>
            </p:cNvGrpSpPr>
            <p:nvPr/>
          </p:nvGrpSpPr>
          <p:grpSpPr bwMode="auto">
            <a:xfrm>
              <a:off x="1981" y="2241"/>
              <a:ext cx="305" cy="186"/>
              <a:chOff x="1981" y="2241"/>
              <a:chExt cx="305" cy="186"/>
            </a:xfrm>
          </p:grpSpPr>
          <p:sp>
            <p:nvSpPr>
              <p:cNvPr id="15820" name="Freeform 4983"/>
              <p:cNvSpPr>
                <a:spLocks/>
              </p:cNvSpPr>
              <p:nvPr/>
            </p:nvSpPr>
            <p:spPr bwMode="auto">
              <a:xfrm>
                <a:off x="2081" y="2292"/>
                <a:ext cx="104" cy="83"/>
              </a:xfrm>
              <a:custGeom>
                <a:avLst/>
                <a:gdLst>
                  <a:gd name="T0" fmla="*/ 36 w 207"/>
                  <a:gd name="T1" fmla="*/ 0 h 165"/>
                  <a:gd name="T2" fmla="*/ 0 w 207"/>
                  <a:gd name="T3" fmla="*/ 58 h 165"/>
                  <a:gd name="T4" fmla="*/ 171 w 207"/>
                  <a:gd name="T5" fmla="*/ 165 h 165"/>
                  <a:gd name="T6" fmla="*/ 207 w 207"/>
                  <a:gd name="T7" fmla="*/ 108 h 165"/>
                  <a:gd name="T8" fmla="*/ 36 w 207"/>
                  <a:gd name="T9" fmla="*/ 0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7"/>
                  <a:gd name="T16" fmla="*/ 0 h 165"/>
                  <a:gd name="T17" fmla="*/ 207 w 207"/>
                  <a:gd name="T18" fmla="*/ 165 h 16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7" h="165">
                    <a:moveTo>
                      <a:pt x="36" y="0"/>
                    </a:moveTo>
                    <a:lnTo>
                      <a:pt x="0" y="58"/>
                    </a:lnTo>
                    <a:lnTo>
                      <a:pt x="171" y="165"/>
                    </a:lnTo>
                    <a:lnTo>
                      <a:pt x="207" y="108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21" name="Freeform 4984"/>
              <p:cNvSpPr>
                <a:spLocks/>
              </p:cNvSpPr>
              <p:nvPr/>
            </p:nvSpPr>
            <p:spPr bwMode="auto">
              <a:xfrm>
                <a:off x="1981" y="2241"/>
                <a:ext cx="147" cy="125"/>
              </a:xfrm>
              <a:custGeom>
                <a:avLst/>
                <a:gdLst>
                  <a:gd name="T0" fmla="*/ 294 w 294"/>
                  <a:gd name="T1" fmla="*/ 23 h 250"/>
                  <a:gd name="T2" fmla="*/ 0 w 294"/>
                  <a:gd name="T3" fmla="*/ 0 h 250"/>
                  <a:gd name="T4" fmla="*/ 158 w 294"/>
                  <a:gd name="T5" fmla="*/ 250 h 250"/>
                  <a:gd name="T6" fmla="*/ 294 w 294"/>
                  <a:gd name="T7" fmla="*/ 23 h 25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94"/>
                  <a:gd name="T13" fmla="*/ 0 h 250"/>
                  <a:gd name="T14" fmla="*/ 294 w 294"/>
                  <a:gd name="T15" fmla="*/ 250 h 25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94" h="250">
                    <a:moveTo>
                      <a:pt x="294" y="23"/>
                    </a:moveTo>
                    <a:lnTo>
                      <a:pt x="0" y="0"/>
                    </a:lnTo>
                    <a:lnTo>
                      <a:pt x="158" y="250"/>
                    </a:lnTo>
                    <a:lnTo>
                      <a:pt x="294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22" name="Freeform 4985"/>
              <p:cNvSpPr>
                <a:spLocks/>
              </p:cNvSpPr>
              <p:nvPr/>
            </p:nvSpPr>
            <p:spPr bwMode="auto">
              <a:xfrm>
                <a:off x="2139" y="2302"/>
                <a:ext cx="147" cy="125"/>
              </a:xfrm>
              <a:custGeom>
                <a:avLst/>
                <a:gdLst>
                  <a:gd name="T0" fmla="*/ 0 w 294"/>
                  <a:gd name="T1" fmla="*/ 227 h 252"/>
                  <a:gd name="T2" fmla="*/ 294 w 294"/>
                  <a:gd name="T3" fmla="*/ 252 h 252"/>
                  <a:gd name="T4" fmla="*/ 138 w 294"/>
                  <a:gd name="T5" fmla="*/ 0 h 252"/>
                  <a:gd name="T6" fmla="*/ 0 w 294"/>
                  <a:gd name="T7" fmla="*/ 227 h 25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94"/>
                  <a:gd name="T13" fmla="*/ 0 h 252"/>
                  <a:gd name="T14" fmla="*/ 294 w 294"/>
                  <a:gd name="T15" fmla="*/ 252 h 25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94" h="252">
                    <a:moveTo>
                      <a:pt x="0" y="227"/>
                    </a:moveTo>
                    <a:lnTo>
                      <a:pt x="294" y="252"/>
                    </a:lnTo>
                    <a:lnTo>
                      <a:pt x="138" y="0"/>
                    </a:lnTo>
                    <a:lnTo>
                      <a:pt x="0" y="2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</p:grpSp>
        <p:grpSp>
          <p:nvGrpSpPr>
            <p:cNvPr id="15459" name="Group 4990"/>
            <p:cNvGrpSpPr>
              <a:grpSpLocks/>
            </p:cNvGrpSpPr>
            <p:nvPr/>
          </p:nvGrpSpPr>
          <p:grpSpPr bwMode="auto">
            <a:xfrm>
              <a:off x="2402" y="2868"/>
              <a:ext cx="306" cy="186"/>
              <a:chOff x="2280" y="2896"/>
              <a:chExt cx="306" cy="186"/>
            </a:xfrm>
          </p:grpSpPr>
          <p:sp>
            <p:nvSpPr>
              <p:cNvPr id="15817" name="Freeform 4987"/>
              <p:cNvSpPr>
                <a:spLocks/>
              </p:cNvSpPr>
              <p:nvPr/>
            </p:nvSpPr>
            <p:spPr bwMode="auto">
              <a:xfrm>
                <a:off x="2381" y="2947"/>
                <a:ext cx="104" cy="83"/>
              </a:xfrm>
              <a:custGeom>
                <a:avLst/>
                <a:gdLst>
                  <a:gd name="T0" fmla="*/ 208 w 208"/>
                  <a:gd name="T1" fmla="*/ 58 h 165"/>
                  <a:gd name="T2" fmla="*/ 171 w 208"/>
                  <a:gd name="T3" fmla="*/ 0 h 165"/>
                  <a:gd name="T4" fmla="*/ 0 w 208"/>
                  <a:gd name="T5" fmla="*/ 108 h 165"/>
                  <a:gd name="T6" fmla="*/ 37 w 208"/>
                  <a:gd name="T7" fmla="*/ 165 h 165"/>
                  <a:gd name="T8" fmla="*/ 208 w 208"/>
                  <a:gd name="T9" fmla="*/ 58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8"/>
                  <a:gd name="T16" fmla="*/ 0 h 165"/>
                  <a:gd name="T17" fmla="*/ 208 w 208"/>
                  <a:gd name="T18" fmla="*/ 165 h 16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8" h="165">
                    <a:moveTo>
                      <a:pt x="208" y="58"/>
                    </a:moveTo>
                    <a:lnTo>
                      <a:pt x="171" y="0"/>
                    </a:lnTo>
                    <a:lnTo>
                      <a:pt x="0" y="108"/>
                    </a:lnTo>
                    <a:lnTo>
                      <a:pt x="37" y="165"/>
                    </a:lnTo>
                    <a:lnTo>
                      <a:pt x="208" y="5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18" name="Freeform 4988"/>
              <p:cNvSpPr>
                <a:spLocks/>
              </p:cNvSpPr>
              <p:nvPr/>
            </p:nvSpPr>
            <p:spPr bwMode="auto">
              <a:xfrm>
                <a:off x="2439" y="2896"/>
                <a:ext cx="147" cy="125"/>
              </a:xfrm>
              <a:custGeom>
                <a:avLst/>
                <a:gdLst>
                  <a:gd name="T0" fmla="*/ 137 w 294"/>
                  <a:gd name="T1" fmla="*/ 250 h 250"/>
                  <a:gd name="T2" fmla="*/ 294 w 294"/>
                  <a:gd name="T3" fmla="*/ 0 h 250"/>
                  <a:gd name="T4" fmla="*/ 0 w 294"/>
                  <a:gd name="T5" fmla="*/ 23 h 250"/>
                  <a:gd name="T6" fmla="*/ 137 w 294"/>
                  <a:gd name="T7" fmla="*/ 250 h 25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94"/>
                  <a:gd name="T13" fmla="*/ 0 h 250"/>
                  <a:gd name="T14" fmla="*/ 294 w 294"/>
                  <a:gd name="T15" fmla="*/ 250 h 25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94" h="250">
                    <a:moveTo>
                      <a:pt x="137" y="250"/>
                    </a:moveTo>
                    <a:lnTo>
                      <a:pt x="294" y="0"/>
                    </a:lnTo>
                    <a:lnTo>
                      <a:pt x="0" y="23"/>
                    </a:lnTo>
                    <a:lnTo>
                      <a:pt x="137" y="25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19" name="Freeform 4989"/>
              <p:cNvSpPr>
                <a:spLocks/>
              </p:cNvSpPr>
              <p:nvPr/>
            </p:nvSpPr>
            <p:spPr bwMode="auto">
              <a:xfrm>
                <a:off x="2280" y="2957"/>
                <a:ext cx="147" cy="125"/>
              </a:xfrm>
              <a:custGeom>
                <a:avLst/>
                <a:gdLst>
                  <a:gd name="T0" fmla="*/ 155 w 293"/>
                  <a:gd name="T1" fmla="*/ 0 h 252"/>
                  <a:gd name="T2" fmla="*/ 0 w 293"/>
                  <a:gd name="T3" fmla="*/ 252 h 252"/>
                  <a:gd name="T4" fmla="*/ 293 w 293"/>
                  <a:gd name="T5" fmla="*/ 227 h 252"/>
                  <a:gd name="T6" fmla="*/ 155 w 293"/>
                  <a:gd name="T7" fmla="*/ 0 h 25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93"/>
                  <a:gd name="T13" fmla="*/ 0 h 252"/>
                  <a:gd name="T14" fmla="*/ 293 w 293"/>
                  <a:gd name="T15" fmla="*/ 252 h 25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93" h="252">
                    <a:moveTo>
                      <a:pt x="155" y="0"/>
                    </a:moveTo>
                    <a:lnTo>
                      <a:pt x="0" y="252"/>
                    </a:lnTo>
                    <a:lnTo>
                      <a:pt x="293" y="227"/>
                    </a:lnTo>
                    <a:lnTo>
                      <a:pt x="15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</p:grpSp>
        <p:grpSp>
          <p:nvGrpSpPr>
            <p:cNvPr id="15460" name="Group 4994"/>
            <p:cNvGrpSpPr>
              <a:grpSpLocks/>
            </p:cNvGrpSpPr>
            <p:nvPr/>
          </p:nvGrpSpPr>
          <p:grpSpPr bwMode="auto">
            <a:xfrm>
              <a:off x="3216" y="2873"/>
              <a:ext cx="307" cy="186"/>
              <a:chOff x="3216" y="2873"/>
              <a:chExt cx="307" cy="186"/>
            </a:xfrm>
          </p:grpSpPr>
          <p:sp>
            <p:nvSpPr>
              <p:cNvPr id="15814" name="Freeform 4991"/>
              <p:cNvSpPr>
                <a:spLocks/>
              </p:cNvSpPr>
              <p:nvPr/>
            </p:nvSpPr>
            <p:spPr bwMode="auto">
              <a:xfrm>
                <a:off x="3317" y="2924"/>
                <a:ext cx="104" cy="83"/>
              </a:xfrm>
              <a:custGeom>
                <a:avLst/>
                <a:gdLst>
                  <a:gd name="T0" fmla="*/ 36 w 207"/>
                  <a:gd name="T1" fmla="*/ 0 h 165"/>
                  <a:gd name="T2" fmla="*/ 0 w 207"/>
                  <a:gd name="T3" fmla="*/ 58 h 165"/>
                  <a:gd name="T4" fmla="*/ 171 w 207"/>
                  <a:gd name="T5" fmla="*/ 165 h 165"/>
                  <a:gd name="T6" fmla="*/ 207 w 207"/>
                  <a:gd name="T7" fmla="*/ 108 h 165"/>
                  <a:gd name="T8" fmla="*/ 36 w 207"/>
                  <a:gd name="T9" fmla="*/ 0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7"/>
                  <a:gd name="T16" fmla="*/ 0 h 165"/>
                  <a:gd name="T17" fmla="*/ 207 w 207"/>
                  <a:gd name="T18" fmla="*/ 165 h 16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7" h="165">
                    <a:moveTo>
                      <a:pt x="36" y="0"/>
                    </a:moveTo>
                    <a:lnTo>
                      <a:pt x="0" y="58"/>
                    </a:lnTo>
                    <a:lnTo>
                      <a:pt x="171" y="165"/>
                    </a:lnTo>
                    <a:lnTo>
                      <a:pt x="207" y="108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15" name="Freeform 4992"/>
              <p:cNvSpPr>
                <a:spLocks/>
              </p:cNvSpPr>
              <p:nvPr/>
            </p:nvSpPr>
            <p:spPr bwMode="auto">
              <a:xfrm>
                <a:off x="3216" y="2873"/>
                <a:ext cx="148" cy="125"/>
              </a:xfrm>
              <a:custGeom>
                <a:avLst/>
                <a:gdLst>
                  <a:gd name="T0" fmla="*/ 296 w 296"/>
                  <a:gd name="T1" fmla="*/ 23 h 250"/>
                  <a:gd name="T2" fmla="*/ 0 w 296"/>
                  <a:gd name="T3" fmla="*/ 0 h 250"/>
                  <a:gd name="T4" fmla="*/ 160 w 296"/>
                  <a:gd name="T5" fmla="*/ 250 h 250"/>
                  <a:gd name="T6" fmla="*/ 296 w 296"/>
                  <a:gd name="T7" fmla="*/ 23 h 25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96"/>
                  <a:gd name="T13" fmla="*/ 0 h 250"/>
                  <a:gd name="T14" fmla="*/ 296 w 296"/>
                  <a:gd name="T15" fmla="*/ 250 h 25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96" h="250">
                    <a:moveTo>
                      <a:pt x="296" y="23"/>
                    </a:moveTo>
                    <a:lnTo>
                      <a:pt x="0" y="0"/>
                    </a:lnTo>
                    <a:lnTo>
                      <a:pt x="160" y="250"/>
                    </a:lnTo>
                    <a:lnTo>
                      <a:pt x="296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16" name="Freeform 4993"/>
              <p:cNvSpPr>
                <a:spLocks/>
              </p:cNvSpPr>
              <p:nvPr/>
            </p:nvSpPr>
            <p:spPr bwMode="auto">
              <a:xfrm>
                <a:off x="3375" y="2934"/>
                <a:ext cx="148" cy="125"/>
              </a:xfrm>
              <a:custGeom>
                <a:avLst/>
                <a:gdLst>
                  <a:gd name="T0" fmla="*/ 0 w 296"/>
                  <a:gd name="T1" fmla="*/ 227 h 252"/>
                  <a:gd name="T2" fmla="*/ 296 w 296"/>
                  <a:gd name="T3" fmla="*/ 252 h 252"/>
                  <a:gd name="T4" fmla="*/ 138 w 296"/>
                  <a:gd name="T5" fmla="*/ 0 h 252"/>
                  <a:gd name="T6" fmla="*/ 0 w 296"/>
                  <a:gd name="T7" fmla="*/ 227 h 25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96"/>
                  <a:gd name="T13" fmla="*/ 0 h 252"/>
                  <a:gd name="T14" fmla="*/ 296 w 296"/>
                  <a:gd name="T15" fmla="*/ 252 h 25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96" h="252">
                    <a:moveTo>
                      <a:pt x="0" y="227"/>
                    </a:moveTo>
                    <a:lnTo>
                      <a:pt x="296" y="252"/>
                    </a:lnTo>
                    <a:lnTo>
                      <a:pt x="138" y="0"/>
                    </a:lnTo>
                    <a:lnTo>
                      <a:pt x="0" y="2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</p:grpSp>
        <p:grpSp>
          <p:nvGrpSpPr>
            <p:cNvPr id="15461" name="Group 4998"/>
            <p:cNvGrpSpPr>
              <a:grpSpLocks/>
            </p:cNvGrpSpPr>
            <p:nvPr/>
          </p:nvGrpSpPr>
          <p:grpSpPr bwMode="auto">
            <a:xfrm>
              <a:off x="2817" y="2902"/>
              <a:ext cx="132" cy="323"/>
              <a:chOff x="2817" y="2902"/>
              <a:chExt cx="132" cy="323"/>
            </a:xfrm>
          </p:grpSpPr>
          <p:sp>
            <p:nvSpPr>
              <p:cNvPr id="15811" name="Rectangle 4995"/>
              <p:cNvSpPr>
                <a:spLocks noChangeArrowheads="1"/>
              </p:cNvSpPr>
              <p:nvPr/>
            </p:nvSpPr>
            <p:spPr bwMode="auto">
              <a:xfrm>
                <a:off x="2865" y="3031"/>
                <a:ext cx="35" cy="6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5812" name="Freeform 4996"/>
              <p:cNvSpPr>
                <a:spLocks/>
              </p:cNvSpPr>
              <p:nvPr/>
            </p:nvSpPr>
            <p:spPr bwMode="auto">
              <a:xfrm>
                <a:off x="2817" y="2902"/>
                <a:ext cx="132" cy="131"/>
              </a:xfrm>
              <a:custGeom>
                <a:avLst/>
                <a:gdLst>
                  <a:gd name="T0" fmla="*/ 263 w 263"/>
                  <a:gd name="T1" fmla="*/ 263 h 263"/>
                  <a:gd name="T2" fmla="*/ 133 w 263"/>
                  <a:gd name="T3" fmla="*/ 0 h 263"/>
                  <a:gd name="T4" fmla="*/ 0 w 263"/>
                  <a:gd name="T5" fmla="*/ 263 h 263"/>
                  <a:gd name="T6" fmla="*/ 263 w 263"/>
                  <a:gd name="T7" fmla="*/ 263 h 26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3"/>
                  <a:gd name="T13" fmla="*/ 0 h 263"/>
                  <a:gd name="T14" fmla="*/ 263 w 263"/>
                  <a:gd name="T15" fmla="*/ 263 h 26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3" h="263">
                    <a:moveTo>
                      <a:pt x="263" y="263"/>
                    </a:moveTo>
                    <a:lnTo>
                      <a:pt x="133" y="0"/>
                    </a:lnTo>
                    <a:lnTo>
                      <a:pt x="0" y="263"/>
                    </a:lnTo>
                    <a:lnTo>
                      <a:pt x="263" y="26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13" name="Freeform 4997"/>
              <p:cNvSpPr>
                <a:spLocks/>
              </p:cNvSpPr>
              <p:nvPr/>
            </p:nvSpPr>
            <p:spPr bwMode="auto">
              <a:xfrm>
                <a:off x="2817" y="3092"/>
                <a:ext cx="132" cy="133"/>
              </a:xfrm>
              <a:custGeom>
                <a:avLst/>
                <a:gdLst>
                  <a:gd name="T0" fmla="*/ 0 w 263"/>
                  <a:gd name="T1" fmla="*/ 0 h 265"/>
                  <a:gd name="T2" fmla="*/ 133 w 263"/>
                  <a:gd name="T3" fmla="*/ 265 h 265"/>
                  <a:gd name="T4" fmla="*/ 263 w 263"/>
                  <a:gd name="T5" fmla="*/ 0 h 265"/>
                  <a:gd name="T6" fmla="*/ 0 w 263"/>
                  <a:gd name="T7" fmla="*/ 0 h 26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3"/>
                  <a:gd name="T13" fmla="*/ 0 h 265"/>
                  <a:gd name="T14" fmla="*/ 263 w 263"/>
                  <a:gd name="T15" fmla="*/ 265 h 26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3" h="265">
                    <a:moveTo>
                      <a:pt x="0" y="0"/>
                    </a:moveTo>
                    <a:lnTo>
                      <a:pt x="133" y="265"/>
                    </a:lnTo>
                    <a:lnTo>
                      <a:pt x="26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</p:grpSp>
        <p:grpSp>
          <p:nvGrpSpPr>
            <p:cNvPr id="15462" name="Group 5164"/>
            <p:cNvGrpSpPr>
              <a:grpSpLocks/>
            </p:cNvGrpSpPr>
            <p:nvPr/>
          </p:nvGrpSpPr>
          <p:grpSpPr bwMode="auto">
            <a:xfrm>
              <a:off x="589" y="2672"/>
              <a:ext cx="589" cy="419"/>
              <a:chOff x="589" y="2672"/>
              <a:chExt cx="589" cy="419"/>
            </a:xfrm>
          </p:grpSpPr>
          <p:sp>
            <p:nvSpPr>
              <p:cNvPr id="15646" name="Freeform 4999"/>
              <p:cNvSpPr>
                <a:spLocks/>
              </p:cNvSpPr>
              <p:nvPr/>
            </p:nvSpPr>
            <p:spPr bwMode="auto">
              <a:xfrm>
                <a:off x="890" y="2847"/>
                <a:ext cx="57" cy="34"/>
              </a:xfrm>
              <a:custGeom>
                <a:avLst/>
                <a:gdLst>
                  <a:gd name="T0" fmla="*/ 55 w 57"/>
                  <a:gd name="T1" fmla="*/ 0 h 34"/>
                  <a:gd name="T2" fmla="*/ 55 w 57"/>
                  <a:gd name="T3" fmla="*/ 0 h 34"/>
                  <a:gd name="T4" fmla="*/ 47 w 57"/>
                  <a:gd name="T5" fmla="*/ 3 h 34"/>
                  <a:gd name="T6" fmla="*/ 42 w 57"/>
                  <a:gd name="T7" fmla="*/ 5 h 34"/>
                  <a:gd name="T8" fmla="*/ 34 w 57"/>
                  <a:gd name="T9" fmla="*/ 11 h 34"/>
                  <a:gd name="T10" fmla="*/ 26 w 57"/>
                  <a:gd name="T11" fmla="*/ 13 h 34"/>
                  <a:gd name="T12" fmla="*/ 21 w 57"/>
                  <a:gd name="T13" fmla="*/ 18 h 34"/>
                  <a:gd name="T14" fmla="*/ 13 w 57"/>
                  <a:gd name="T15" fmla="*/ 24 h 34"/>
                  <a:gd name="T16" fmla="*/ 8 w 57"/>
                  <a:gd name="T17" fmla="*/ 29 h 34"/>
                  <a:gd name="T18" fmla="*/ 0 w 57"/>
                  <a:gd name="T19" fmla="*/ 32 h 34"/>
                  <a:gd name="T20" fmla="*/ 2 w 57"/>
                  <a:gd name="T21" fmla="*/ 34 h 34"/>
                  <a:gd name="T22" fmla="*/ 10 w 57"/>
                  <a:gd name="T23" fmla="*/ 32 h 34"/>
                  <a:gd name="T24" fmla="*/ 16 w 57"/>
                  <a:gd name="T25" fmla="*/ 26 h 34"/>
                  <a:gd name="T26" fmla="*/ 23 w 57"/>
                  <a:gd name="T27" fmla="*/ 21 h 34"/>
                  <a:gd name="T28" fmla="*/ 29 w 57"/>
                  <a:gd name="T29" fmla="*/ 18 h 34"/>
                  <a:gd name="T30" fmla="*/ 36 w 57"/>
                  <a:gd name="T31" fmla="*/ 13 h 34"/>
                  <a:gd name="T32" fmla="*/ 42 w 57"/>
                  <a:gd name="T33" fmla="*/ 8 h 34"/>
                  <a:gd name="T34" fmla="*/ 50 w 57"/>
                  <a:gd name="T35" fmla="*/ 5 h 34"/>
                  <a:gd name="T36" fmla="*/ 57 w 57"/>
                  <a:gd name="T37" fmla="*/ 3 h 34"/>
                  <a:gd name="T38" fmla="*/ 57 w 57"/>
                  <a:gd name="T39" fmla="*/ 3 h 34"/>
                  <a:gd name="T40" fmla="*/ 55 w 57"/>
                  <a:gd name="T41" fmla="*/ 0 h 3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7"/>
                  <a:gd name="T64" fmla="*/ 0 h 34"/>
                  <a:gd name="T65" fmla="*/ 57 w 57"/>
                  <a:gd name="T66" fmla="*/ 34 h 3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7" h="34">
                    <a:moveTo>
                      <a:pt x="55" y="0"/>
                    </a:moveTo>
                    <a:lnTo>
                      <a:pt x="55" y="0"/>
                    </a:lnTo>
                    <a:lnTo>
                      <a:pt x="47" y="3"/>
                    </a:lnTo>
                    <a:lnTo>
                      <a:pt x="42" y="5"/>
                    </a:lnTo>
                    <a:lnTo>
                      <a:pt x="34" y="11"/>
                    </a:lnTo>
                    <a:lnTo>
                      <a:pt x="26" y="13"/>
                    </a:lnTo>
                    <a:lnTo>
                      <a:pt x="21" y="18"/>
                    </a:lnTo>
                    <a:lnTo>
                      <a:pt x="13" y="24"/>
                    </a:lnTo>
                    <a:lnTo>
                      <a:pt x="8" y="29"/>
                    </a:lnTo>
                    <a:lnTo>
                      <a:pt x="0" y="32"/>
                    </a:lnTo>
                    <a:lnTo>
                      <a:pt x="2" y="34"/>
                    </a:lnTo>
                    <a:lnTo>
                      <a:pt x="10" y="32"/>
                    </a:lnTo>
                    <a:lnTo>
                      <a:pt x="16" y="26"/>
                    </a:lnTo>
                    <a:lnTo>
                      <a:pt x="23" y="21"/>
                    </a:lnTo>
                    <a:lnTo>
                      <a:pt x="29" y="18"/>
                    </a:lnTo>
                    <a:lnTo>
                      <a:pt x="36" y="13"/>
                    </a:lnTo>
                    <a:lnTo>
                      <a:pt x="42" y="8"/>
                    </a:lnTo>
                    <a:lnTo>
                      <a:pt x="50" y="5"/>
                    </a:lnTo>
                    <a:lnTo>
                      <a:pt x="57" y="3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47" name="Freeform 5000"/>
              <p:cNvSpPr>
                <a:spLocks/>
              </p:cNvSpPr>
              <p:nvPr/>
            </p:nvSpPr>
            <p:spPr bwMode="auto">
              <a:xfrm>
                <a:off x="945" y="2844"/>
                <a:ext cx="47" cy="8"/>
              </a:xfrm>
              <a:custGeom>
                <a:avLst/>
                <a:gdLst>
                  <a:gd name="T0" fmla="*/ 47 w 47"/>
                  <a:gd name="T1" fmla="*/ 6 h 8"/>
                  <a:gd name="T2" fmla="*/ 47 w 47"/>
                  <a:gd name="T3" fmla="*/ 6 h 8"/>
                  <a:gd name="T4" fmla="*/ 42 w 47"/>
                  <a:gd name="T5" fmla="*/ 3 h 8"/>
                  <a:gd name="T6" fmla="*/ 36 w 47"/>
                  <a:gd name="T7" fmla="*/ 3 h 8"/>
                  <a:gd name="T8" fmla="*/ 31 w 47"/>
                  <a:gd name="T9" fmla="*/ 0 h 8"/>
                  <a:gd name="T10" fmla="*/ 23 w 47"/>
                  <a:gd name="T11" fmla="*/ 0 h 8"/>
                  <a:gd name="T12" fmla="*/ 18 w 47"/>
                  <a:gd name="T13" fmla="*/ 0 h 8"/>
                  <a:gd name="T14" fmla="*/ 13 w 47"/>
                  <a:gd name="T15" fmla="*/ 0 h 8"/>
                  <a:gd name="T16" fmla="*/ 8 w 47"/>
                  <a:gd name="T17" fmla="*/ 0 h 8"/>
                  <a:gd name="T18" fmla="*/ 0 w 47"/>
                  <a:gd name="T19" fmla="*/ 3 h 8"/>
                  <a:gd name="T20" fmla="*/ 2 w 47"/>
                  <a:gd name="T21" fmla="*/ 6 h 8"/>
                  <a:gd name="T22" fmla="*/ 8 w 47"/>
                  <a:gd name="T23" fmla="*/ 6 h 8"/>
                  <a:gd name="T24" fmla="*/ 13 w 47"/>
                  <a:gd name="T25" fmla="*/ 3 h 8"/>
                  <a:gd name="T26" fmla="*/ 18 w 47"/>
                  <a:gd name="T27" fmla="*/ 3 h 8"/>
                  <a:gd name="T28" fmla="*/ 23 w 47"/>
                  <a:gd name="T29" fmla="*/ 3 h 8"/>
                  <a:gd name="T30" fmla="*/ 31 w 47"/>
                  <a:gd name="T31" fmla="*/ 6 h 8"/>
                  <a:gd name="T32" fmla="*/ 36 w 47"/>
                  <a:gd name="T33" fmla="*/ 6 h 8"/>
                  <a:gd name="T34" fmla="*/ 42 w 47"/>
                  <a:gd name="T35" fmla="*/ 6 h 8"/>
                  <a:gd name="T36" fmla="*/ 47 w 47"/>
                  <a:gd name="T37" fmla="*/ 8 h 8"/>
                  <a:gd name="T38" fmla="*/ 47 w 47"/>
                  <a:gd name="T39" fmla="*/ 8 h 8"/>
                  <a:gd name="T40" fmla="*/ 47 w 47"/>
                  <a:gd name="T41" fmla="*/ 6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7"/>
                  <a:gd name="T64" fmla="*/ 0 h 8"/>
                  <a:gd name="T65" fmla="*/ 47 w 47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7" h="8">
                    <a:moveTo>
                      <a:pt x="47" y="6"/>
                    </a:moveTo>
                    <a:lnTo>
                      <a:pt x="47" y="6"/>
                    </a:lnTo>
                    <a:lnTo>
                      <a:pt x="42" y="3"/>
                    </a:lnTo>
                    <a:lnTo>
                      <a:pt x="36" y="3"/>
                    </a:lnTo>
                    <a:lnTo>
                      <a:pt x="31" y="0"/>
                    </a:lnTo>
                    <a:lnTo>
                      <a:pt x="23" y="0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0" y="3"/>
                    </a:lnTo>
                    <a:lnTo>
                      <a:pt x="2" y="6"/>
                    </a:lnTo>
                    <a:lnTo>
                      <a:pt x="8" y="6"/>
                    </a:lnTo>
                    <a:lnTo>
                      <a:pt x="13" y="3"/>
                    </a:lnTo>
                    <a:lnTo>
                      <a:pt x="18" y="3"/>
                    </a:lnTo>
                    <a:lnTo>
                      <a:pt x="23" y="3"/>
                    </a:lnTo>
                    <a:lnTo>
                      <a:pt x="31" y="6"/>
                    </a:lnTo>
                    <a:lnTo>
                      <a:pt x="36" y="6"/>
                    </a:lnTo>
                    <a:lnTo>
                      <a:pt x="42" y="6"/>
                    </a:lnTo>
                    <a:lnTo>
                      <a:pt x="47" y="8"/>
                    </a:lnTo>
                    <a:lnTo>
                      <a:pt x="47" y="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48" name="Freeform 5001"/>
              <p:cNvSpPr>
                <a:spLocks/>
              </p:cNvSpPr>
              <p:nvPr/>
            </p:nvSpPr>
            <p:spPr bwMode="auto">
              <a:xfrm>
                <a:off x="992" y="2850"/>
                <a:ext cx="26" cy="21"/>
              </a:xfrm>
              <a:custGeom>
                <a:avLst/>
                <a:gdLst>
                  <a:gd name="T0" fmla="*/ 26 w 26"/>
                  <a:gd name="T1" fmla="*/ 18 h 21"/>
                  <a:gd name="T2" fmla="*/ 26 w 26"/>
                  <a:gd name="T3" fmla="*/ 18 h 21"/>
                  <a:gd name="T4" fmla="*/ 26 w 26"/>
                  <a:gd name="T5" fmla="*/ 15 h 21"/>
                  <a:gd name="T6" fmla="*/ 23 w 26"/>
                  <a:gd name="T7" fmla="*/ 13 h 21"/>
                  <a:gd name="T8" fmla="*/ 21 w 26"/>
                  <a:gd name="T9" fmla="*/ 10 h 21"/>
                  <a:gd name="T10" fmla="*/ 16 w 26"/>
                  <a:gd name="T11" fmla="*/ 8 h 21"/>
                  <a:gd name="T12" fmla="*/ 13 w 26"/>
                  <a:gd name="T13" fmla="*/ 5 h 21"/>
                  <a:gd name="T14" fmla="*/ 8 w 26"/>
                  <a:gd name="T15" fmla="*/ 2 h 21"/>
                  <a:gd name="T16" fmla="*/ 5 w 26"/>
                  <a:gd name="T17" fmla="*/ 0 h 21"/>
                  <a:gd name="T18" fmla="*/ 0 w 26"/>
                  <a:gd name="T19" fmla="*/ 0 h 21"/>
                  <a:gd name="T20" fmla="*/ 0 w 26"/>
                  <a:gd name="T21" fmla="*/ 2 h 21"/>
                  <a:gd name="T22" fmla="*/ 2 w 26"/>
                  <a:gd name="T23" fmla="*/ 5 h 21"/>
                  <a:gd name="T24" fmla="*/ 8 w 26"/>
                  <a:gd name="T25" fmla="*/ 5 h 21"/>
                  <a:gd name="T26" fmla="*/ 10 w 26"/>
                  <a:gd name="T27" fmla="*/ 8 h 21"/>
                  <a:gd name="T28" fmla="*/ 13 w 26"/>
                  <a:gd name="T29" fmla="*/ 10 h 21"/>
                  <a:gd name="T30" fmla="*/ 18 w 26"/>
                  <a:gd name="T31" fmla="*/ 13 h 21"/>
                  <a:gd name="T32" fmla="*/ 21 w 26"/>
                  <a:gd name="T33" fmla="*/ 15 h 21"/>
                  <a:gd name="T34" fmla="*/ 23 w 26"/>
                  <a:gd name="T35" fmla="*/ 18 h 21"/>
                  <a:gd name="T36" fmla="*/ 23 w 26"/>
                  <a:gd name="T37" fmla="*/ 21 h 21"/>
                  <a:gd name="T38" fmla="*/ 23 w 26"/>
                  <a:gd name="T39" fmla="*/ 21 h 21"/>
                  <a:gd name="T40" fmla="*/ 26 w 26"/>
                  <a:gd name="T41" fmla="*/ 18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1"/>
                  <a:gd name="T65" fmla="*/ 26 w 26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1">
                    <a:moveTo>
                      <a:pt x="26" y="18"/>
                    </a:moveTo>
                    <a:lnTo>
                      <a:pt x="26" y="18"/>
                    </a:lnTo>
                    <a:lnTo>
                      <a:pt x="26" y="15"/>
                    </a:lnTo>
                    <a:lnTo>
                      <a:pt x="23" y="13"/>
                    </a:lnTo>
                    <a:lnTo>
                      <a:pt x="21" y="10"/>
                    </a:lnTo>
                    <a:lnTo>
                      <a:pt x="16" y="8"/>
                    </a:lnTo>
                    <a:lnTo>
                      <a:pt x="13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5"/>
                    </a:lnTo>
                    <a:lnTo>
                      <a:pt x="8" y="5"/>
                    </a:lnTo>
                    <a:lnTo>
                      <a:pt x="10" y="8"/>
                    </a:lnTo>
                    <a:lnTo>
                      <a:pt x="13" y="10"/>
                    </a:lnTo>
                    <a:lnTo>
                      <a:pt x="18" y="13"/>
                    </a:lnTo>
                    <a:lnTo>
                      <a:pt x="21" y="15"/>
                    </a:lnTo>
                    <a:lnTo>
                      <a:pt x="23" y="18"/>
                    </a:lnTo>
                    <a:lnTo>
                      <a:pt x="23" y="21"/>
                    </a:lnTo>
                    <a:lnTo>
                      <a:pt x="26" y="1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49" name="Freeform 5002"/>
              <p:cNvSpPr>
                <a:spLocks/>
              </p:cNvSpPr>
              <p:nvPr/>
            </p:nvSpPr>
            <p:spPr bwMode="auto">
              <a:xfrm>
                <a:off x="1008" y="2868"/>
                <a:ext cx="13" cy="24"/>
              </a:xfrm>
              <a:custGeom>
                <a:avLst/>
                <a:gdLst>
                  <a:gd name="T0" fmla="*/ 2 w 13"/>
                  <a:gd name="T1" fmla="*/ 24 h 24"/>
                  <a:gd name="T2" fmla="*/ 2 w 13"/>
                  <a:gd name="T3" fmla="*/ 24 h 24"/>
                  <a:gd name="T4" fmla="*/ 5 w 13"/>
                  <a:gd name="T5" fmla="*/ 21 h 24"/>
                  <a:gd name="T6" fmla="*/ 5 w 13"/>
                  <a:gd name="T7" fmla="*/ 18 h 24"/>
                  <a:gd name="T8" fmla="*/ 7 w 13"/>
                  <a:gd name="T9" fmla="*/ 16 h 24"/>
                  <a:gd name="T10" fmla="*/ 7 w 13"/>
                  <a:gd name="T11" fmla="*/ 13 h 24"/>
                  <a:gd name="T12" fmla="*/ 10 w 13"/>
                  <a:gd name="T13" fmla="*/ 11 h 24"/>
                  <a:gd name="T14" fmla="*/ 13 w 13"/>
                  <a:gd name="T15" fmla="*/ 8 h 24"/>
                  <a:gd name="T16" fmla="*/ 13 w 13"/>
                  <a:gd name="T17" fmla="*/ 5 h 24"/>
                  <a:gd name="T18" fmla="*/ 10 w 13"/>
                  <a:gd name="T19" fmla="*/ 0 h 24"/>
                  <a:gd name="T20" fmla="*/ 7 w 13"/>
                  <a:gd name="T21" fmla="*/ 3 h 24"/>
                  <a:gd name="T22" fmla="*/ 7 w 13"/>
                  <a:gd name="T23" fmla="*/ 5 h 24"/>
                  <a:gd name="T24" fmla="*/ 7 w 13"/>
                  <a:gd name="T25" fmla="*/ 5 h 24"/>
                  <a:gd name="T26" fmla="*/ 7 w 13"/>
                  <a:gd name="T27" fmla="*/ 8 h 24"/>
                  <a:gd name="T28" fmla="*/ 5 w 13"/>
                  <a:gd name="T29" fmla="*/ 11 h 24"/>
                  <a:gd name="T30" fmla="*/ 5 w 13"/>
                  <a:gd name="T31" fmla="*/ 13 h 24"/>
                  <a:gd name="T32" fmla="*/ 2 w 13"/>
                  <a:gd name="T33" fmla="*/ 16 h 24"/>
                  <a:gd name="T34" fmla="*/ 0 w 13"/>
                  <a:gd name="T35" fmla="*/ 18 h 24"/>
                  <a:gd name="T36" fmla="*/ 0 w 13"/>
                  <a:gd name="T37" fmla="*/ 21 h 24"/>
                  <a:gd name="T38" fmla="*/ 0 w 13"/>
                  <a:gd name="T39" fmla="*/ 21 h 24"/>
                  <a:gd name="T40" fmla="*/ 2 w 13"/>
                  <a:gd name="T41" fmla="*/ 24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4"/>
                  <a:gd name="T65" fmla="*/ 13 w 13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4">
                    <a:moveTo>
                      <a:pt x="2" y="24"/>
                    </a:moveTo>
                    <a:lnTo>
                      <a:pt x="2" y="24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7" y="16"/>
                    </a:lnTo>
                    <a:lnTo>
                      <a:pt x="7" y="13"/>
                    </a:lnTo>
                    <a:lnTo>
                      <a:pt x="10" y="11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0" y="0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8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2" y="16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2" y="24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50" name="Freeform 5003"/>
              <p:cNvSpPr>
                <a:spLocks/>
              </p:cNvSpPr>
              <p:nvPr/>
            </p:nvSpPr>
            <p:spPr bwMode="auto">
              <a:xfrm>
                <a:off x="1002" y="2889"/>
                <a:ext cx="8" cy="24"/>
              </a:xfrm>
              <a:custGeom>
                <a:avLst/>
                <a:gdLst>
                  <a:gd name="T0" fmla="*/ 6 w 8"/>
                  <a:gd name="T1" fmla="*/ 21 h 24"/>
                  <a:gd name="T2" fmla="*/ 6 w 8"/>
                  <a:gd name="T3" fmla="*/ 21 h 24"/>
                  <a:gd name="T4" fmla="*/ 6 w 8"/>
                  <a:gd name="T5" fmla="*/ 21 h 24"/>
                  <a:gd name="T6" fmla="*/ 6 w 8"/>
                  <a:gd name="T7" fmla="*/ 18 h 24"/>
                  <a:gd name="T8" fmla="*/ 6 w 8"/>
                  <a:gd name="T9" fmla="*/ 16 h 24"/>
                  <a:gd name="T10" fmla="*/ 6 w 8"/>
                  <a:gd name="T11" fmla="*/ 13 h 24"/>
                  <a:gd name="T12" fmla="*/ 6 w 8"/>
                  <a:gd name="T13" fmla="*/ 10 h 24"/>
                  <a:gd name="T14" fmla="*/ 6 w 8"/>
                  <a:gd name="T15" fmla="*/ 8 h 24"/>
                  <a:gd name="T16" fmla="*/ 8 w 8"/>
                  <a:gd name="T17" fmla="*/ 5 h 24"/>
                  <a:gd name="T18" fmla="*/ 8 w 8"/>
                  <a:gd name="T19" fmla="*/ 3 h 24"/>
                  <a:gd name="T20" fmla="*/ 6 w 8"/>
                  <a:gd name="T21" fmla="*/ 0 h 24"/>
                  <a:gd name="T22" fmla="*/ 6 w 8"/>
                  <a:gd name="T23" fmla="*/ 3 h 24"/>
                  <a:gd name="T24" fmla="*/ 3 w 8"/>
                  <a:gd name="T25" fmla="*/ 8 h 24"/>
                  <a:gd name="T26" fmla="*/ 3 w 8"/>
                  <a:gd name="T27" fmla="*/ 10 h 24"/>
                  <a:gd name="T28" fmla="*/ 0 w 8"/>
                  <a:gd name="T29" fmla="*/ 13 h 24"/>
                  <a:gd name="T30" fmla="*/ 0 w 8"/>
                  <a:gd name="T31" fmla="*/ 16 h 24"/>
                  <a:gd name="T32" fmla="*/ 0 w 8"/>
                  <a:gd name="T33" fmla="*/ 18 h 24"/>
                  <a:gd name="T34" fmla="*/ 3 w 8"/>
                  <a:gd name="T35" fmla="*/ 21 h 24"/>
                  <a:gd name="T36" fmla="*/ 3 w 8"/>
                  <a:gd name="T37" fmla="*/ 24 h 24"/>
                  <a:gd name="T38" fmla="*/ 3 w 8"/>
                  <a:gd name="T39" fmla="*/ 24 h 24"/>
                  <a:gd name="T40" fmla="*/ 6 w 8"/>
                  <a:gd name="T41" fmla="*/ 21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24"/>
                  <a:gd name="T65" fmla="*/ 8 w 8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24">
                    <a:moveTo>
                      <a:pt x="6" y="21"/>
                    </a:moveTo>
                    <a:lnTo>
                      <a:pt x="6" y="21"/>
                    </a:lnTo>
                    <a:lnTo>
                      <a:pt x="6" y="18"/>
                    </a:lnTo>
                    <a:lnTo>
                      <a:pt x="6" y="16"/>
                    </a:lnTo>
                    <a:lnTo>
                      <a:pt x="6" y="13"/>
                    </a:lnTo>
                    <a:lnTo>
                      <a:pt x="6" y="10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6" y="3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0" y="13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3" y="21"/>
                    </a:lnTo>
                    <a:lnTo>
                      <a:pt x="3" y="24"/>
                    </a:lnTo>
                    <a:lnTo>
                      <a:pt x="6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51" name="Freeform 5004"/>
              <p:cNvSpPr>
                <a:spLocks/>
              </p:cNvSpPr>
              <p:nvPr/>
            </p:nvSpPr>
            <p:spPr bwMode="auto">
              <a:xfrm>
                <a:off x="1005" y="2907"/>
                <a:ext cx="34" cy="8"/>
              </a:xfrm>
              <a:custGeom>
                <a:avLst/>
                <a:gdLst>
                  <a:gd name="T0" fmla="*/ 34 w 34"/>
                  <a:gd name="T1" fmla="*/ 0 h 8"/>
                  <a:gd name="T2" fmla="*/ 34 w 34"/>
                  <a:gd name="T3" fmla="*/ 0 h 8"/>
                  <a:gd name="T4" fmla="*/ 29 w 34"/>
                  <a:gd name="T5" fmla="*/ 3 h 8"/>
                  <a:gd name="T6" fmla="*/ 26 w 34"/>
                  <a:gd name="T7" fmla="*/ 3 h 8"/>
                  <a:gd name="T8" fmla="*/ 21 w 34"/>
                  <a:gd name="T9" fmla="*/ 3 h 8"/>
                  <a:gd name="T10" fmla="*/ 16 w 34"/>
                  <a:gd name="T11" fmla="*/ 6 h 8"/>
                  <a:gd name="T12" fmla="*/ 13 w 34"/>
                  <a:gd name="T13" fmla="*/ 6 h 8"/>
                  <a:gd name="T14" fmla="*/ 10 w 34"/>
                  <a:gd name="T15" fmla="*/ 6 h 8"/>
                  <a:gd name="T16" fmla="*/ 5 w 34"/>
                  <a:gd name="T17" fmla="*/ 6 h 8"/>
                  <a:gd name="T18" fmla="*/ 3 w 34"/>
                  <a:gd name="T19" fmla="*/ 3 h 8"/>
                  <a:gd name="T20" fmla="*/ 0 w 34"/>
                  <a:gd name="T21" fmla="*/ 6 h 8"/>
                  <a:gd name="T22" fmla="*/ 5 w 34"/>
                  <a:gd name="T23" fmla="*/ 8 h 8"/>
                  <a:gd name="T24" fmla="*/ 8 w 34"/>
                  <a:gd name="T25" fmla="*/ 8 h 8"/>
                  <a:gd name="T26" fmla="*/ 13 w 34"/>
                  <a:gd name="T27" fmla="*/ 8 h 8"/>
                  <a:gd name="T28" fmla="*/ 18 w 34"/>
                  <a:gd name="T29" fmla="*/ 8 h 8"/>
                  <a:gd name="T30" fmla="*/ 21 w 34"/>
                  <a:gd name="T31" fmla="*/ 8 h 8"/>
                  <a:gd name="T32" fmla="*/ 26 w 34"/>
                  <a:gd name="T33" fmla="*/ 6 h 8"/>
                  <a:gd name="T34" fmla="*/ 29 w 34"/>
                  <a:gd name="T35" fmla="*/ 6 h 8"/>
                  <a:gd name="T36" fmla="*/ 34 w 34"/>
                  <a:gd name="T37" fmla="*/ 6 h 8"/>
                  <a:gd name="T38" fmla="*/ 34 w 34"/>
                  <a:gd name="T39" fmla="*/ 6 h 8"/>
                  <a:gd name="T40" fmla="*/ 34 w 34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8"/>
                  <a:gd name="T65" fmla="*/ 34 w 34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8">
                    <a:moveTo>
                      <a:pt x="34" y="0"/>
                    </a:moveTo>
                    <a:lnTo>
                      <a:pt x="34" y="0"/>
                    </a:lnTo>
                    <a:lnTo>
                      <a:pt x="29" y="3"/>
                    </a:lnTo>
                    <a:lnTo>
                      <a:pt x="26" y="3"/>
                    </a:lnTo>
                    <a:lnTo>
                      <a:pt x="21" y="3"/>
                    </a:lnTo>
                    <a:lnTo>
                      <a:pt x="16" y="6"/>
                    </a:lnTo>
                    <a:lnTo>
                      <a:pt x="13" y="6"/>
                    </a:lnTo>
                    <a:lnTo>
                      <a:pt x="10" y="6"/>
                    </a:lnTo>
                    <a:lnTo>
                      <a:pt x="5" y="6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3" y="8"/>
                    </a:lnTo>
                    <a:lnTo>
                      <a:pt x="18" y="8"/>
                    </a:lnTo>
                    <a:lnTo>
                      <a:pt x="21" y="8"/>
                    </a:lnTo>
                    <a:lnTo>
                      <a:pt x="26" y="6"/>
                    </a:lnTo>
                    <a:lnTo>
                      <a:pt x="29" y="6"/>
                    </a:lnTo>
                    <a:lnTo>
                      <a:pt x="34" y="6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52" name="Freeform 5005"/>
              <p:cNvSpPr>
                <a:spLocks/>
              </p:cNvSpPr>
              <p:nvPr/>
            </p:nvSpPr>
            <p:spPr bwMode="auto">
              <a:xfrm>
                <a:off x="1039" y="2897"/>
                <a:ext cx="34" cy="16"/>
              </a:xfrm>
              <a:custGeom>
                <a:avLst/>
                <a:gdLst>
                  <a:gd name="T0" fmla="*/ 34 w 34"/>
                  <a:gd name="T1" fmla="*/ 0 h 16"/>
                  <a:gd name="T2" fmla="*/ 34 w 34"/>
                  <a:gd name="T3" fmla="*/ 0 h 16"/>
                  <a:gd name="T4" fmla="*/ 29 w 34"/>
                  <a:gd name="T5" fmla="*/ 0 h 16"/>
                  <a:gd name="T6" fmla="*/ 23 w 34"/>
                  <a:gd name="T7" fmla="*/ 2 h 16"/>
                  <a:gd name="T8" fmla="*/ 21 w 34"/>
                  <a:gd name="T9" fmla="*/ 2 h 16"/>
                  <a:gd name="T10" fmla="*/ 16 w 34"/>
                  <a:gd name="T11" fmla="*/ 5 h 16"/>
                  <a:gd name="T12" fmla="*/ 10 w 34"/>
                  <a:gd name="T13" fmla="*/ 8 h 16"/>
                  <a:gd name="T14" fmla="*/ 8 w 34"/>
                  <a:gd name="T15" fmla="*/ 8 h 16"/>
                  <a:gd name="T16" fmla="*/ 3 w 34"/>
                  <a:gd name="T17" fmla="*/ 10 h 16"/>
                  <a:gd name="T18" fmla="*/ 0 w 34"/>
                  <a:gd name="T19" fmla="*/ 10 h 16"/>
                  <a:gd name="T20" fmla="*/ 0 w 34"/>
                  <a:gd name="T21" fmla="*/ 16 h 16"/>
                  <a:gd name="T22" fmla="*/ 5 w 34"/>
                  <a:gd name="T23" fmla="*/ 13 h 16"/>
                  <a:gd name="T24" fmla="*/ 8 w 34"/>
                  <a:gd name="T25" fmla="*/ 13 h 16"/>
                  <a:gd name="T26" fmla="*/ 13 w 34"/>
                  <a:gd name="T27" fmla="*/ 10 h 16"/>
                  <a:gd name="T28" fmla="*/ 16 w 34"/>
                  <a:gd name="T29" fmla="*/ 8 h 16"/>
                  <a:gd name="T30" fmla="*/ 21 w 34"/>
                  <a:gd name="T31" fmla="*/ 8 h 16"/>
                  <a:gd name="T32" fmla="*/ 26 w 34"/>
                  <a:gd name="T33" fmla="*/ 5 h 16"/>
                  <a:gd name="T34" fmla="*/ 29 w 34"/>
                  <a:gd name="T35" fmla="*/ 5 h 16"/>
                  <a:gd name="T36" fmla="*/ 34 w 34"/>
                  <a:gd name="T37" fmla="*/ 5 h 16"/>
                  <a:gd name="T38" fmla="*/ 34 w 34"/>
                  <a:gd name="T39" fmla="*/ 5 h 16"/>
                  <a:gd name="T40" fmla="*/ 34 w 34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6"/>
                  <a:gd name="T65" fmla="*/ 34 w 34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6">
                    <a:moveTo>
                      <a:pt x="34" y="0"/>
                    </a:moveTo>
                    <a:lnTo>
                      <a:pt x="34" y="0"/>
                    </a:lnTo>
                    <a:lnTo>
                      <a:pt x="29" y="0"/>
                    </a:lnTo>
                    <a:lnTo>
                      <a:pt x="23" y="2"/>
                    </a:lnTo>
                    <a:lnTo>
                      <a:pt x="21" y="2"/>
                    </a:lnTo>
                    <a:lnTo>
                      <a:pt x="16" y="5"/>
                    </a:lnTo>
                    <a:lnTo>
                      <a:pt x="10" y="8"/>
                    </a:lnTo>
                    <a:lnTo>
                      <a:pt x="8" y="8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0" y="16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13" y="10"/>
                    </a:lnTo>
                    <a:lnTo>
                      <a:pt x="16" y="8"/>
                    </a:lnTo>
                    <a:lnTo>
                      <a:pt x="21" y="8"/>
                    </a:lnTo>
                    <a:lnTo>
                      <a:pt x="26" y="5"/>
                    </a:lnTo>
                    <a:lnTo>
                      <a:pt x="29" y="5"/>
                    </a:lnTo>
                    <a:lnTo>
                      <a:pt x="34" y="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53" name="Freeform 5006"/>
              <p:cNvSpPr>
                <a:spLocks/>
              </p:cNvSpPr>
              <p:nvPr/>
            </p:nvSpPr>
            <p:spPr bwMode="auto">
              <a:xfrm>
                <a:off x="1073" y="2897"/>
                <a:ext cx="63" cy="13"/>
              </a:xfrm>
              <a:custGeom>
                <a:avLst/>
                <a:gdLst>
                  <a:gd name="T0" fmla="*/ 63 w 63"/>
                  <a:gd name="T1" fmla="*/ 8 h 13"/>
                  <a:gd name="T2" fmla="*/ 63 w 63"/>
                  <a:gd name="T3" fmla="*/ 8 h 13"/>
                  <a:gd name="T4" fmla="*/ 55 w 63"/>
                  <a:gd name="T5" fmla="*/ 5 h 13"/>
                  <a:gd name="T6" fmla="*/ 47 w 63"/>
                  <a:gd name="T7" fmla="*/ 2 h 13"/>
                  <a:gd name="T8" fmla="*/ 39 w 63"/>
                  <a:gd name="T9" fmla="*/ 0 h 13"/>
                  <a:gd name="T10" fmla="*/ 31 w 63"/>
                  <a:gd name="T11" fmla="*/ 0 h 13"/>
                  <a:gd name="T12" fmla="*/ 23 w 63"/>
                  <a:gd name="T13" fmla="*/ 0 h 13"/>
                  <a:gd name="T14" fmla="*/ 16 w 63"/>
                  <a:gd name="T15" fmla="*/ 0 h 13"/>
                  <a:gd name="T16" fmla="*/ 8 w 63"/>
                  <a:gd name="T17" fmla="*/ 0 h 13"/>
                  <a:gd name="T18" fmla="*/ 0 w 63"/>
                  <a:gd name="T19" fmla="*/ 0 h 13"/>
                  <a:gd name="T20" fmla="*/ 0 w 63"/>
                  <a:gd name="T21" fmla="*/ 5 h 13"/>
                  <a:gd name="T22" fmla="*/ 8 w 63"/>
                  <a:gd name="T23" fmla="*/ 2 h 13"/>
                  <a:gd name="T24" fmla="*/ 16 w 63"/>
                  <a:gd name="T25" fmla="*/ 2 h 13"/>
                  <a:gd name="T26" fmla="*/ 23 w 63"/>
                  <a:gd name="T27" fmla="*/ 2 h 13"/>
                  <a:gd name="T28" fmla="*/ 31 w 63"/>
                  <a:gd name="T29" fmla="*/ 2 h 13"/>
                  <a:gd name="T30" fmla="*/ 39 w 63"/>
                  <a:gd name="T31" fmla="*/ 5 h 13"/>
                  <a:gd name="T32" fmla="*/ 47 w 63"/>
                  <a:gd name="T33" fmla="*/ 5 h 13"/>
                  <a:gd name="T34" fmla="*/ 55 w 63"/>
                  <a:gd name="T35" fmla="*/ 8 h 13"/>
                  <a:gd name="T36" fmla="*/ 60 w 63"/>
                  <a:gd name="T37" fmla="*/ 13 h 13"/>
                  <a:gd name="T38" fmla="*/ 60 w 63"/>
                  <a:gd name="T39" fmla="*/ 13 h 13"/>
                  <a:gd name="T40" fmla="*/ 63 w 63"/>
                  <a:gd name="T41" fmla="*/ 8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3"/>
                  <a:gd name="T64" fmla="*/ 0 h 13"/>
                  <a:gd name="T65" fmla="*/ 63 w 63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3" h="13">
                    <a:moveTo>
                      <a:pt x="63" y="8"/>
                    </a:moveTo>
                    <a:lnTo>
                      <a:pt x="63" y="8"/>
                    </a:lnTo>
                    <a:lnTo>
                      <a:pt x="55" y="5"/>
                    </a:lnTo>
                    <a:lnTo>
                      <a:pt x="47" y="2"/>
                    </a:lnTo>
                    <a:lnTo>
                      <a:pt x="39" y="0"/>
                    </a:lnTo>
                    <a:lnTo>
                      <a:pt x="31" y="0"/>
                    </a:lnTo>
                    <a:lnTo>
                      <a:pt x="23" y="0"/>
                    </a:lnTo>
                    <a:lnTo>
                      <a:pt x="16" y="0"/>
                    </a:lnTo>
                    <a:lnTo>
                      <a:pt x="8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8" y="2"/>
                    </a:lnTo>
                    <a:lnTo>
                      <a:pt x="16" y="2"/>
                    </a:lnTo>
                    <a:lnTo>
                      <a:pt x="23" y="2"/>
                    </a:lnTo>
                    <a:lnTo>
                      <a:pt x="31" y="2"/>
                    </a:lnTo>
                    <a:lnTo>
                      <a:pt x="39" y="5"/>
                    </a:lnTo>
                    <a:lnTo>
                      <a:pt x="47" y="5"/>
                    </a:lnTo>
                    <a:lnTo>
                      <a:pt x="55" y="8"/>
                    </a:lnTo>
                    <a:lnTo>
                      <a:pt x="60" y="13"/>
                    </a:lnTo>
                    <a:lnTo>
                      <a:pt x="63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54" name="Freeform 5007"/>
              <p:cNvSpPr>
                <a:spLocks/>
              </p:cNvSpPr>
              <p:nvPr/>
            </p:nvSpPr>
            <p:spPr bwMode="auto">
              <a:xfrm>
                <a:off x="1133" y="2905"/>
                <a:ext cx="45" cy="60"/>
              </a:xfrm>
              <a:custGeom>
                <a:avLst/>
                <a:gdLst>
                  <a:gd name="T0" fmla="*/ 45 w 45"/>
                  <a:gd name="T1" fmla="*/ 60 h 60"/>
                  <a:gd name="T2" fmla="*/ 45 w 45"/>
                  <a:gd name="T3" fmla="*/ 60 h 60"/>
                  <a:gd name="T4" fmla="*/ 45 w 45"/>
                  <a:gd name="T5" fmla="*/ 50 h 60"/>
                  <a:gd name="T6" fmla="*/ 39 w 45"/>
                  <a:gd name="T7" fmla="*/ 42 h 60"/>
                  <a:gd name="T8" fmla="*/ 37 w 45"/>
                  <a:gd name="T9" fmla="*/ 34 h 60"/>
                  <a:gd name="T10" fmla="*/ 31 w 45"/>
                  <a:gd name="T11" fmla="*/ 26 h 60"/>
                  <a:gd name="T12" fmla="*/ 24 w 45"/>
                  <a:gd name="T13" fmla="*/ 18 h 60"/>
                  <a:gd name="T14" fmla="*/ 18 w 45"/>
                  <a:gd name="T15" fmla="*/ 13 h 60"/>
                  <a:gd name="T16" fmla="*/ 11 w 45"/>
                  <a:gd name="T17" fmla="*/ 5 h 60"/>
                  <a:gd name="T18" fmla="*/ 3 w 45"/>
                  <a:gd name="T19" fmla="*/ 0 h 60"/>
                  <a:gd name="T20" fmla="*/ 0 w 45"/>
                  <a:gd name="T21" fmla="*/ 5 h 60"/>
                  <a:gd name="T22" fmla="*/ 8 w 45"/>
                  <a:gd name="T23" fmla="*/ 10 h 60"/>
                  <a:gd name="T24" fmla="*/ 16 w 45"/>
                  <a:gd name="T25" fmla="*/ 15 h 60"/>
                  <a:gd name="T26" fmla="*/ 21 w 45"/>
                  <a:gd name="T27" fmla="*/ 21 h 60"/>
                  <a:gd name="T28" fmla="*/ 29 w 45"/>
                  <a:gd name="T29" fmla="*/ 29 h 60"/>
                  <a:gd name="T30" fmla="*/ 34 w 45"/>
                  <a:gd name="T31" fmla="*/ 36 h 60"/>
                  <a:gd name="T32" fmla="*/ 37 w 45"/>
                  <a:gd name="T33" fmla="*/ 44 h 60"/>
                  <a:gd name="T34" fmla="*/ 39 w 45"/>
                  <a:gd name="T35" fmla="*/ 52 h 60"/>
                  <a:gd name="T36" fmla="*/ 42 w 45"/>
                  <a:gd name="T37" fmla="*/ 60 h 60"/>
                  <a:gd name="T38" fmla="*/ 42 w 45"/>
                  <a:gd name="T39" fmla="*/ 60 h 60"/>
                  <a:gd name="T40" fmla="*/ 45 w 45"/>
                  <a:gd name="T41" fmla="*/ 60 h 6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5"/>
                  <a:gd name="T64" fmla="*/ 0 h 60"/>
                  <a:gd name="T65" fmla="*/ 45 w 45"/>
                  <a:gd name="T66" fmla="*/ 60 h 6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5" h="60">
                    <a:moveTo>
                      <a:pt x="45" y="60"/>
                    </a:moveTo>
                    <a:lnTo>
                      <a:pt x="45" y="60"/>
                    </a:lnTo>
                    <a:lnTo>
                      <a:pt x="45" y="50"/>
                    </a:lnTo>
                    <a:lnTo>
                      <a:pt x="39" y="42"/>
                    </a:lnTo>
                    <a:lnTo>
                      <a:pt x="37" y="34"/>
                    </a:lnTo>
                    <a:lnTo>
                      <a:pt x="31" y="26"/>
                    </a:lnTo>
                    <a:lnTo>
                      <a:pt x="24" y="18"/>
                    </a:lnTo>
                    <a:lnTo>
                      <a:pt x="18" y="13"/>
                    </a:lnTo>
                    <a:lnTo>
                      <a:pt x="11" y="5"/>
                    </a:lnTo>
                    <a:lnTo>
                      <a:pt x="3" y="0"/>
                    </a:lnTo>
                    <a:lnTo>
                      <a:pt x="0" y="5"/>
                    </a:lnTo>
                    <a:lnTo>
                      <a:pt x="8" y="10"/>
                    </a:lnTo>
                    <a:lnTo>
                      <a:pt x="16" y="15"/>
                    </a:lnTo>
                    <a:lnTo>
                      <a:pt x="21" y="21"/>
                    </a:lnTo>
                    <a:lnTo>
                      <a:pt x="29" y="29"/>
                    </a:lnTo>
                    <a:lnTo>
                      <a:pt x="34" y="36"/>
                    </a:lnTo>
                    <a:lnTo>
                      <a:pt x="37" y="44"/>
                    </a:lnTo>
                    <a:lnTo>
                      <a:pt x="39" y="52"/>
                    </a:lnTo>
                    <a:lnTo>
                      <a:pt x="42" y="60"/>
                    </a:lnTo>
                    <a:lnTo>
                      <a:pt x="45" y="6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55" name="Freeform 5008"/>
              <p:cNvSpPr>
                <a:spLocks/>
              </p:cNvSpPr>
              <p:nvPr/>
            </p:nvSpPr>
            <p:spPr bwMode="auto">
              <a:xfrm>
                <a:off x="1149" y="2965"/>
                <a:ext cx="29" cy="37"/>
              </a:xfrm>
              <a:custGeom>
                <a:avLst/>
                <a:gdLst>
                  <a:gd name="T0" fmla="*/ 2 w 29"/>
                  <a:gd name="T1" fmla="*/ 37 h 37"/>
                  <a:gd name="T2" fmla="*/ 2 w 29"/>
                  <a:gd name="T3" fmla="*/ 37 h 37"/>
                  <a:gd name="T4" fmla="*/ 8 w 29"/>
                  <a:gd name="T5" fmla="*/ 34 h 37"/>
                  <a:gd name="T6" fmla="*/ 13 w 29"/>
                  <a:gd name="T7" fmla="*/ 29 h 37"/>
                  <a:gd name="T8" fmla="*/ 18 w 29"/>
                  <a:gd name="T9" fmla="*/ 26 h 37"/>
                  <a:gd name="T10" fmla="*/ 21 w 29"/>
                  <a:gd name="T11" fmla="*/ 21 h 37"/>
                  <a:gd name="T12" fmla="*/ 26 w 29"/>
                  <a:gd name="T13" fmla="*/ 16 h 37"/>
                  <a:gd name="T14" fmla="*/ 29 w 29"/>
                  <a:gd name="T15" fmla="*/ 10 h 37"/>
                  <a:gd name="T16" fmla="*/ 29 w 29"/>
                  <a:gd name="T17" fmla="*/ 5 h 37"/>
                  <a:gd name="T18" fmla="*/ 29 w 29"/>
                  <a:gd name="T19" fmla="*/ 0 h 37"/>
                  <a:gd name="T20" fmla="*/ 26 w 29"/>
                  <a:gd name="T21" fmla="*/ 0 h 37"/>
                  <a:gd name="T22" fmla="*/ 26 w 29"/>
                  <a:gd name="T23" fmla="*/ 5 h 37"/>
                  <a:gd name="T24" fmla="*/ 26 w 29"/>
                  <a:gd name="T25" fmla="*/ 10 h 37"/>
                  <a:gd name="T26" fmla="*/ 23 w 29"/>
                  <a:gd name="T27" fmla="*/ 13 h 37"/>
                  <a:gd name="T28" fmla="*/ 18 w 29"/>
                  <a:gd name="T29" fmla="*/ 18 h 37"/>
                  <a:gd name="T30" fmla="*/ 15 w 29"/>
                  <a:gd name="T31" fmla="*/ 24 h 37"/>
                  <a:gd name="T32" fmla="*/ 10 w 29"/>
                  <a:gd name="T33" fmla="*/ 26 h 37"/>
                  <a:gd name="T34" fmla="*/ 5 w 29"/>
                  <a:gd name="T35" fmla="*/ 31 h 37"/>
                  <a:gd name="T36" fmla="*/ 0 w 29"/>
                  <a:gd name="T37" fmla="*/ 34 h 37"/>
                  <a:gd name="T38" fmla="*/ 0 w 29"/>
                  <a:gd name="T39" fmla="*/ 34 h 37"/>
                  <a:gd name="T40" fmla="*/ 2 w 29"/>
                  <a:gd name="T41" fmla="*/ 37 h 3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37"/>
                  <a:gd name="T65" fmla="*/ 29 w 29"/>
                  <a:gd name="T66" fmla="*/ 37 h 3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37">
                    <a:moveTo>
                      <a:pt x="2" y="37"/>
                    </a:moveTo>
                    <a:lnTo>
                      <a:pt x="2" y="37"/>
                    </a:lnTo>
                    <a:lnTo>
                      <a:pt x="8" y="34"/>
                    </a:lnTo>
                    <a:lnTo>
                      <a:pt x="13" y="29"/>
                    </a:lnTo>
                    <a:lnTo>
                      <a:pt x="18" y="26"/>
                    </a:lnTo>
                    <a:lnTo>
                      <a:pt x="21" y="21"/>
                    </a:lnTo>
                    <a:lnTo>
                      <a:pt x="26" y="16"/>
                    </a:lnTo>
                    <a:lnTo>
                      <a:pt x="29" y="10"/>
                    </a:lnTo>
                    <a:lnTo>
                      <a:pt x="29" y="5"/>
                    </a:lnTo>
                    <a:lnTo>
                      <a:pt x="29" y="0"/>
                    </a:lnTo>
                    <a:lnTo>
                      <a:pt x="26" y="0"/>
                    </a:lnTo>
                    <a:lnTo>
                      <a:pt x="26" y="5"/>
                    </a:lnTo>
                    <a:lnTo>
                      <a:pt x="26" y="10"/>
                    </a:lnTo>
                    <a:lnTo>
                      <a:pt x="23" y="13"/>
                    </a:lnTo>
                    <a:lnTo>
                      <a:pt x="18" y="18"/>
                    </a:lnTo>
                    <a:lnTo>
                      <a:pt x="15" y="24"/>
                    </a:lnTo>
                    <a:lnTo>
                      <a:pt x="10" y="26"/>
                    </a:lnTo>
                    <a:lnTo>
                      <a:pt x="5" y="31"/>
                    </a:lnTo>
                    <a:lnTo>
                      <a:pt x="0" y="34"/>
                    </a:lnTo>
                    <a:lnTo>
                      <a:pt x="2" y="37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56" name="Freeform 5009"/>
              <p:cNvSpPr>
                <a:spLocks/>
              </p:cNvSpPr>
              <p:nvPr/>
            </p:nvSpPr>
            <p:spPr bwMode="auto">
              <a:xfrm>
                <a:off x="1112" y="2996"/>
                <a:ext cx="39" cy="8"/>
              </a:xfrm>
              <a:custGeom>
                <a:avLst/>
                <a:gdLst>
                  <a:gd name="T0" fmla="*/ 0 w 39"/>
                  <a:gd name="T1" fmla="*/ 3 h 8"/>
                  <a:gd name="T2" fmla="*/ 0 w 39"/>
                  <a:gd name="T3" fmla="*/ 3 h 8"/>
                  <a:gd name="T4" fmla="*/ 5 w 39"/>
                  <a:gd name="T5" fmla="*/ 6 h 8"/>
                  <a:gd name="T6" fmla="*/ 11 w 39"/>
                  <a:gd name="T7" fmla="*/ 8 h 8"/>
                  <a:gd name="T8" fmla="*/ 16 w 39"/>
                  <a:gd name="T9" fmla="*/ 8 h 8"/>
                  <a:gd name="T10" fmla="*/ 18 w 39"/>
                  <a:gd name="T11" fmla="*/ 8 h 8"/>
                  <a:gd name="T12" fmla="*/ 24 w 39"/>
                  <a:gd name="T13" fmla="*/ 8 h 8"/>
                  <a:gd name="T14" fmla="*/ 29 w 39"/>
                  <a:gd name="T15" fmla="*/ 8 h 8"/>
                  <a:gd name="T16" fmla="*/ 34 w 39"/>
                  <a:gd name="T17" fmla="*/ 8 h 8"/>
                  <a:gd name="T18" fmla="*/ 39 w 39"/>
                  <a:gd name="T19" fmla="*/ 6 h 8"/>
                  <a:gd name="T20" fmla="*/ 37 w 39"/>
                  <a:gd name="T21" fmla="*/ 3 h 8"/>
                  <a:gd name="T22" fmla="*/ 34 w 39"/>
                  <a:gd name="T23" fmla="*/ 3 h 8"/>
                  <a:gd name="T24" fmla="*/ 29 w 39"/>
                  <a:gd name="T25" fmla="*/ 6 h 8"/>
                  <a:gd name="T26" fmla="*/ 24 w 39"/>
                  <a:gd name="T27" fmla="*/ 6 h 8"/>
                  <a:gd name="T28" fmla="*/ 18 w 39"/>
                  <a:gd name="T29" fmla="*/ 6 h 8"/>
                  <a:gd name="T30" fmla="*/ 16 w 39"/>
                  <a:gd name="T31" fmla="*/ 6 h 8"/>
                  <a:gd name="T32" fmla="*/ 11 w 39"/>
                  <a:gd name="T33" fmla="*/ 3 h 8"/>
                  <a:gd name="T34" fmla="*/ 8 w 39"/>
                  <a:gd name="T35" fmla="*/ 3 h 8"/>
                  <a:gd name="T36" fmla="*/ 3 w 39"/>
                  <a:gd name="T37" fmla="*/ 0 h 8"/>
                  <a:gd name="T38" fmla="*/ 3 w 39"/>
                  <a:gd name="T39" fmla="*/ 0 h 8"/>
                  <a:gd name="T40" fmla="*/ 0 w 39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9"/>
                  <a:gd name="T64" fmla="*/ 0 h 8"/>
                  <a:gd name="T65" fmla="*/ 39 w 39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9" h="8">
                    <a:moveTo>
                      <a:pt x="0" y="3"/>
                    </a:moveTo>
                    <a:lnTo>
                      <a:pt x="0" y="3"/>
                    </a:lnTo>
                    <a:lnTo>
                      <a:pt x="5" y="6"/>
                    </a:lnTo>
                    <a:lnTo>
                      <a:pt x="11" y="8"/>
                    </a:lnTo>
                    <a:lnTo>
                      <a:pt x="16" y="8"/>
                    </a:lnTo>
                    <a:lnTo>
                      <a:pt x="18" y="8"/>
                    </a:lnTo>
                    <a:lnTo>
                      <a:pt x="24" y="8"/>
                    </a:lnTo>
                    <a:lnTo>
                      <a:pt x="29" y="8"/>
                    </a:lnTo>
                    <a:lnTo>
                      <a:pt x="34" y="8"/>
                    </a:lnTo>
                    <a:lnTo>
                      <a:pt x="39" y="6"/>
                    </a:lnTo>
                    <a:lnTo>
                      <a:pt x="37" y="3"/>
                    </a:lnTo>
                    <a:lnTo>
                      <a:pt x="34" y="3"/>
                    </a:lnTo>
                    <a:lnTo>
                      <a:pt x="29" y="6"/>
                    </a:lnTo>
                    <a:lnTo>
                      <a:pt x="24" y="6"/>
                    </a:lnTo>
                    <a:lnTo>
                      <a:pt x="18" y="6"/>
                    </a:lnTo>
                    <a:lnTo>
                      <a:pt x="16" y="6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57" name="Freeform 5010"/>
              <p:cNvSpPr>
                <a:spLocks/>
              </p:cNvSpPr>
              <p:nvPr/>
            </p:nvSpPr>
            <p:spPr bwMode="auto">
              <a:xfrm>
                <a:off x="1110" y="2975"/>
                <a:ext cx="7" cy="24"/>
              </a:xfrm>
              <a:custGeom>
                <a:avLst/>
                <a:gdLst>
                  <a:gd name="T0" fmla="*/ 2 w 7"/>
                  <a:gd name="T1" fmla="*/ 0 h 24"/>
                  <a:gd name="T2" fmla="*/ 2 w 7"/>
                  <a:gd name="T3" fmla="*/ 0 h 24"/>
                  <a:gd name="T4" fmla="*/ 2 w 7"/>
                  <a:gd name="T5" fmla="*/ 3 h 24"/>
                  <a:gd name="T6" fmla="*/ 2 w 7"/>
                  <a:gd name="T7" fmla="*/ 6 h 24"/>
                  <a:gd name="T8" fmla="*/ 2 w 7"/>
                  <a:gd name="T9" fmla="*/ 8 h 24"/>
                  <a:gd name="T10" fmla="*/ 2 w 7"/>
                  <a:gd name="T11" fmla="*/ 11 h 24"/>
                  <a:gd name="T12" fmla="*/ 0 w 7"/>
                  <a:gd name="T13" fmla="*/ 16 h 24"/>
                  <a:gd name="T14" fmla="*/ 0 w 7"/>
                  <a:gd name="T15" fmla="*/ 19 h 24"/>
                  <a:gd name="T16" fmla="*/ 0 w 7"/>
                  <a:gd name="T17" fmla="*/ 21 h 24"/>
                  <a:gd name="T18" fmla="*/ 2 w 7"/>
                  <a:gd name="T19" fmla="*/ 24 h 24"/>
                  <a:gd name="T20" fmla="*/ 5 w 7"/>
                  <a:gd name="T21" fmla="*/ 21 h 24"/>
                  <a:gd name="T22" fmla="*/ 5 w 7"/>
                  <a:gd name="T23" fmla="*/ 19 h 24"/>
                  <a:gd name="T24" fmla="*/ 5 w 7"/>
                  <a:gd name="T25" fmla="*/ 19 h 24"/>
                  <a:gd name="T26" fmla="*/ 5 w 7"/>
                  <a:gd name="T27" fmla="*/ 16 h 24"/>
                  <a:gd name="T28" fmla="*/ 5 w 7"/>
                  <a:gd name="T29" fmla="*/ 14 h 24"/>
                  <a:gd name="T30" fmla="*/ 5 w 7"/>
                  <a:gd name="T31" fmla="*/ 8 h 24"/>
                  <a:gd name="T32" fmla="*/ 5 w 7"/>
                  <a:gd name="T33" fmla="*/ 6 h 24"/>
                  <a:gd name="T34" fmla="*/ 7 w 7"/>
                  <a:gd name="T35" fmla="*/ 3 h 24"/>
                  <a:gd name="T36" fmla="*/ 5 w 7"/>
                  <a:gd name="T37" fmla="*/ 0 h 24"/>
                  <a:gd name="T38" fmla="*/ 5 w 7"/>
                  <a:gd name="T39" fmla="*/ 0 h 24"/>
                  <a:gd name="T40" fmla="*/ 2 w 7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7"/>
                  <a:gd name="T64" fmla="*/ 0 h 24"/>
                  <a:gd name="T65" fmla="*/ 7 w 7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7" h="24">
                    <a:moveTo>
                      <a:pt x="2" y="0"/>
                    </a:moveTo>
                    <a:lnTo>
                      <a:pt x="2" y="0"/>
                    </a:lnTo>
                    <a:lnTo>
                      <a:pt x="2" y="3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2" y="11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2" y="24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5" y="16"/>
                    </a:lnTo>
                    <a:lnTo>
                      <a:pt x="5" y="14"/>
                    </a:lnTo>
                    <a:lnTo>
                      <a:pt x="5" y="8"/>
                    </a:lnTo>
                    <a:lnTo>
                      <a:pt x="5" y="6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58" name="Freeform 5011"/>
              <p:cNvSpPr>
                <a:spLocks/>
              </p:cNvSpPr>
              <p:nvPr/>
            </p:nvSpPr>
            <p:spPr bwMode="auto">
              <a:xfrm>
                <a:off x="1099" y="2955"/>
                <a:ext cx="16" cy="20"/>
              </a:xfrm>
              <a:custGeom>
                <a:avLst/>
                <a:gdLst>
                  <a:gd name="T0" fmla="*/ 0 w 16"/>
                  <a:gd name="T1" fmla="*/ 2 h 20"/>
                  <a:gd name="T2" fmla="*/ 0 w 16"/>
                  <a:gd name="T3" fmla="*/ 2 h 20"/>
                  <a:gd name="T4" fmla="*/ 3 w 16"/>
                  <a:gd name="T5" fmla="*/ 5 h 20"/>
                  <a:gd name="T6" fmla="*/ 5 w 16"/>
                  <a:gd name="T7" fmla="*/ 5 h 20"/>
                  <a:gd name="T8" fmla="*/ 5 w 16"/>
                  <a:gd name="T9" fmla="*/ 7 h 20"/>
                  <a:gd name="T10" fmla="*/ 8 w 16"/>
                  <a:gd name="T11" fmla="*/ 10 h 20"/>
                  <a:gd name="T12" fmla="*/ 11 w 16"/>
                  <a:gd name="T13" fmla="*/ 13 h 20"/>
                  <a:gd name="T14" fmla="*/ 11 w 16"/>
                  <a:gd name="T15" fmla="*/ 15 h 20"/>
                  <a:gd name="T16" fmla="*/ 13 w 16"/>
                  <a:gd name="T17" fmla="*/ 18 h 20"/>
                  <a:gd name="T18" fmla="*/ 13 w 16"/>
                  <a:gd name="T19" fmla="*/ 20 h 20"/>
                  <a:gd name="T20" fmla="*/ 16 w 16"/>
                  <a:gd name="T21" fmla="*/ 20 h 20"/>
                  <a:gd name="T22" fmla="*/ 16 w 16"/>
                  <a:gd name="T23" fmla="*/ 15 h 20"/>
                  <a:gd name="T24" fmla="*/ 13 w 16"/>
                  <a:gd name="T25" fmla="*/ 13 h 20"/>
                  <a:gd name="T26" fmla="*/ 13 w 16"/>
                  <a:gd name="T27" fmla="*/ 10 h 20"/>
                  <a:gd name="T28" fmla="*/ 11 w 16"/>
                  <a:gd name="T29" fmla="*/ 7 h 20"/>
                  <a:gd name="T30" fmla="*/ 8 w 16"/>
                  <a:gd name="T31" fmla="*/ 5 h 20"/>
                  <a:gd name="T32" fmla="*/ 5 w 16"/>
                  <a:gd name="T33" fmla="*/ 2 h 20"/>
                  <a:gd name="T34" fmla="*/ 3 w 16"/>
                  <a:gd name="T35" fmla="*/ 0 h 20"/>
                  <a:gd name="T36" fmla="*/ 0 w 16"/>
                  <a:gd name="T37" fmla="*/ 0 h 20"/>
                  <a:gd name="T38" fmla="*/ 0 w 16"/>
                  <a:gd name="T39" fmla="*/ 0 h 20"/>
                  <a:gd name="T40" fmla="*/ 0 w 16"/>
                  <a:gd name="T41" fmla="*/ 2 h 2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20"/>
                  <a:gd name="T65" fmla="*/ 16 w 16"/>
                  <a:gd name="T66" fmla="*/ 20 h 2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20">
                    <a:moveTo>
                      <a:pt x="0" y="2"/>
                    </a:moveTo>
                    <a:lnTo>
                      <a:pt x="0" y="2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8" y="10"/>
                    </a:lnTo>
                    <a:lnTo>
                      <a:pt x="11" y="13"/>
                    </a:lnTo>
                    <a:lnTo>
                      <a:pt x="11" y="15"/>
                    </a:lnTo>
                    <a:lnTo>
                      <a:pt x="13" y="18"/>
                    </a:lnTo>
                    <a:lnTo>
                      <a:pt x="13" y="20"/>
                    </a:lnTo>
                    <a:lnTo>
                      <a:pt x="16" y="20"/>
                    </a:lnTo>
                    <a:lnTo>
                      <a:pt x="16" y="15"/>
                    </a:lnTo>
                    <a:lnTo>
                      <a:pt x="13" y="13"/>
                    </a:lnTo>
                    <a:lnTo>
                      <a:pt x="13" y="10"/>
                    </a:lnTo>
                    <a:lnTo>
                      <a:pt x="11" y="7"/>
                    </a:lnTo>
                    <a:lnTo>
                      <a:pt x="8" y="5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59" name="Freeform 5012"/>
              <p:cNvSpPr>
                <a:spLocks/>
              </p:cNvSpPr>
              <p:nvPr/>
            </p:nvSpPr>
            <p:spPr bwMode="auto">
              <a:xfrm>
                <a:off x="1060" y="2949"/>
                <a:ext cx="39" cy="8"/>
              </a:xfrm>
              <a:custGeom>
                <a:avLst/>
                <a:gdLst>
                  <a:gd name="T0" fmla="*/ 2 w 39"/>
                  <a:gd name="T1" fmla="*/ 6 h 8"/>
                  <a:gd name="T2" fmla="*/ 2 w 39"/>
                  <a:gd name="T3" fmla="*/ 6 h 8"/>
                  <a:gd name="T4" fmla="*/ 8 w 39"/>
                  <a:gd name="T5" fmla="*/ 6 h 8"/>
                  <a:gd name="T6" fmla="*/ 10 w 39"/>
                  <a:gd name="T7" fmla="*/ 6 h 8"/>
                  <a:gd name="T8" fmla="*/ 16 w 39"/>
                  <a:gd name="T9" fmla="*/ 6 h 8"/>
                  <a:gd name="T10" fmla="*/ 21 w 39"/>
                  <a:gd name="T11" fmla="*/ 6 h 8"/>
                  <a:gd name="T12" fmla="*/ 26 w 39"/>
                  <a:gd name="T13" fmla="*/ 6 h 8"/>
                  <a:gd name="T14" fmla="*/ 29 w 39"/>
                  <a:gd name="T15" fmla="*/ 6 h 8"/>
                  <a:gd name="T16" fmla="*/ 34 w 39"/>
                  <a:gd name="T17" fmla="*/ 8 h 8"/>
                  <a:gd name="T18" fmla="*/ 39 w 39"/>
                  <a:gd name="T19" fmla="*/ 8 h 8"/>
                  <a:gd name="T20" fmla="*/ 39 w 39"/>
                  <a:gd name="T21" fmla="*/ 6 h 8"/>
                  <a:gd name="T22" fmla="*/ 36 w 39"/>
                  <a:gd name="T23" fmla="*/ 3 h 8"/>
                  <a:gd name="T24" fmla="*/ 31 w 39"/>
                  <a:gd name="T25" fmla="*/ 3 h 8"/>
                  <a:gd name="T26" fmla="*/ 26 w 39"/>
                  <a:gd name="T27" fmla="*/ 0 h 8"/>
                  <a:gd name="T28" fmla="*/ 21 w 39"/>
                  <a:gd name="T29" fmla="*/ 0 h 8"/>
                  <a:gd name="T30" fmla="*/ 16 w 39"/>
                  <a:gd name="T31" fmla="*/ 0 h 8"/>
                  <a:gd name="T32" fmla="*/ 10 w 39"/>
                  <a:gd name="T33" fmla="*/ 0 h 8"/>
                  <a:gd name="T34" fmla="*/ 5 w 39"/>
                  <a:gd name="T35" fmla="*/ 3 h 8"/>
                  <a:gd name="T36" fmla="*/ 0 w 39"/>
                  <a:gd name="T37" fmla="*/ 3 h 8"/>
                  <a:gd name="T38" fmla="*/ 0 w 39"/>
                  <a:gd name="T39" fmla="*/ 3 h 8"/>
                  <a:gd name="T40" fmla="*/ 2 w 39"/>
                  <a:gd name="T41" fmla="*/ 6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9"/>
                  <a:gd name="T64" fmla="*/ 0 h 8"/>
                  <a:gd name="T65" fmla="*/ 39 w 39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9" h="8">
                    <a:moveTo>
                      <a:pt x="2" y="6"/>
                    </a:moveTo>
                    <a:lnTo>
                      <a:pt x="2" y="6"/>
                    </a:lnTo>
                    <a:lnTo>
                      <a:pt x="8" y="6"/>
                    </a:lnTo>
                    <a:lnTo>
                      <a:pt x="10" y="6"/>
                    </a:lnTo>
                    <a:lnTo>
                      <a:pt x="16" y="6"/>
                    </a:lnTo>
                    <a:lnTo>
                      <a:pt x="21" y="6"/>
                    </a:lnTo>
                    <a:lnTo>
                      <a:pt x="26" y="6"/>
                    </a:lnTo>
                    <a:lnTo>
                      <a:pt x="29" y="6"/>
                    </a:lnTo>
                    <a:lnTo>
                      <a:pt x="34" y="8"/>
                    </a:lnTo>
                    <a:lnTo>
                      <a:pt x="39" y="8"/>
                    </a:lnTo>
                    <a:lnTo>
                      <a:pt x="39" y="6"/>
                    </a:lnTo>
                    <a:lnTo>
                      <a:pt x="36" y="3"/>
                    </a:lnTo>
                    <a:lnTo>
                      <a:pt x="31" y="3"/>
                    </a:lnTo>
                    <a:lnTo>
                      <a:pt x="26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0" y="0"/>
                    </a:lnTo>
                    <a:lnTo>
                      <a:pt x="5" y="3"/>
                    </a:lnTo>
                    <a:lnTo>
                      <a:pt x="0" y="3"/>
                    </a:ln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60" name="Freeform 5013"/>
              <p:cNvSpPr>
                <a:spLocks/>
              </p:cNvSpPr>
              <p:nvPr/>
            </p:nvSpPr>
            <p:spPr bwMode="auto">
              <a:xfrm>
                <a:off x="1026" y="2952"/>
                <a:ext cx="36" cy="29"/>
              </a:xfrm>
              <a:custGeom>
                <a:avLst/>
                <a:gdLst>
                  <a:gd name="T0" fmla="*/ 2 w 36"/>
                  <a:gd name="T1" fmla="*/ 29 h 29"/>
                  <a:gd name="T2" fmla="*/ 8 w 36"/>
                  <a:gd name="T3" fmla="*/ 26 h 29"/>
                  <a:gd name="T4" fmla="*/ 10 w 36"/>
                  <a:gd name="T5" fmla="*/ 21 h 29"/>
                  <a:gd name="T6" fmla="*/ 16 w 36"/>
                  <a:gd name="T7" fmla="*/ 18 h 29"/>
                  <a:gd name="T8" fmla="*/ 18 w 36"/>
                  <a:gd name="T9" fmla="*/ 13 h 29"/>
                  <a:gd name="T10" fmla="*/ 23 w 36"/>
                  <a:gd name="T11" fmla="*/ 10 h 29"/>
                  <a:gd name="T12" fmla="*/ 26 w 36"/>
                  <a:gd name="T13" fmla="*/ 8 h 29"/>
                  <a:gd name="T14" fmla="*/ 31 w 36"/>
                  <a:gd name="T15" fmla="*/ 5 h 29"/>
                  <a:gd name="T16" fmla="*/ 36 w 36"/>
                  <a:gd name="T17" fmla="*/ 3 h 29"/>
                  <a:gd name="T18" fmla="*/ 34 w 36"/>
                  <a:gd name="T19" fmla="*/ 0 h 29"/>
                  <a:gd name="T20" fmla="*/ 31 w 36"/>
                  <a:gd name="T21" fmla="*/ 3 h 29"/>
                  <a:gd name="T22" fmla="*/ 26 w 36"/>
                  <a:gd name="T23" fmla="*/ 5 h 29"/>
                  <a:gd name="T24" fmla="*/ 21 w 36"/>
                  <a:gd name="T25" fmla="*/ 8 h 29"/>
                  <a:gd name="T26" fmla="*/ 16 w 36"/>
                  <a:gd name="T27" fmla="*/ 10 h 29"/>
                  <a:gd name="T28" fmla="*/ 13 w 36"/>
                  <a:gd name="T29" fmla="*/ 16 h 29"/>
                  <a:gd name="T30" fmla="*/ 8 w 36"/>
                  <a:gd name="T31" fmla="*/ 18 h 29"/>
                  <a:gd name="T32" fmla="*/ 5 w 36"/>
                  <a:gd name="T33" fmla="*/ 23 h 29"/>
                  <a:gd name="T34" fmla="*/ 0 w 36"/>
                  <a:gd name="T35" fmla="*/ 26 h 29"/>
                  <a:gd name="T36" fmla="*/ 2 w 36"/>
                  <a:gd name="T37" fmla="*/ 29 h 2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6"/>
                  <a:gd name="T58" fmla="*/ 0 h 29"/>
                  <a:gd name="T59" fmla="*/ 36 w 36"/>
                  <a:gd name="T60" fmla="*/ 29 h 2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6" h="29">
                    <a:moveTo>
                      <a:pt x="2" y="29"/>
                    </a:moveTo>
                    <a:lnTo>
                      <a:pt x="8" y="26"/>
                    </a:lnTo>
                    <a:lnTo>
                      <a:pt x="10" y="21"/>
                    </a:lnTo>
                    <a:lnTo>
                      <a:pt x="16" y="18"/>
                    </a:lnTo>
                    <a:lnTo>
                      <a:pt x="18" y="13"/>
                    </a:lnTo>
                    <a:lnTo>
                      <a:pt x="23" y="10"/>
                    </a:lnTo>
                    <a:lnTo>
                      <a:pt x="26" y="8"/>
                    </a:lnTo>
                    <a:lnTo>
                      <a:pt x="31" y="5"/>
                    </a:lnTo>
                    <a:lnTo>
                      <a:pt x="36" y="3"/>
                    </a:lnTo>
                    <a:lnTo>
                      <a:pt x="34" y="0"/>
                    </a:lnTo>
                    <a:lnTo>
                      <a:pt x="31" y="3"/>
                    </a:lnTo>
                    <a:lnTo>
                      <a:pt x="26" y="5"/>
                    </a:lnTo>
                    <a:lnTo>
                      <a:pt x="21" y="8"/>
                    </a:lnTo>
                    <a:lnTo>
                      <a:pt x="16" y="10"/>
                    </a:lnTo>
                    <a:lnTo>
                      <a:pt x="13" y="16"/>
                    </a:lnTo>
                    <a:lnTo>
                      <a:pt x="8" y="18"/>
                    </a:lnTo>
                    <a:lnTo>
                      <a:pt x="5" y="23"/>
                    </a:lnTo>
                    <a:lnTo>
                      <a:pt x="0" y="26"/>
                    </a:lnTo>
                    <a:lnTo>
                      <a:pt x="2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61" name="Freeform 5014"/>
              <p:cNvSpPr>
                <a:spLocks/>
              </p:cNvSpPr>
              <p:nvPr/>
            </p:nvSpPr>
            <p:spPr bwMode="auto">
              <a:xfrm>
                <a:off x="623" y="2897"/>
                <a:ext cx="337" cy="92"/>
              </a:xfrm>
              <a:custGeom>
                <a:avLst/>
                <a:gdLst>
                  <a:gd name="T0" fmla="*/ 0 w 337"/>
                  <a:gd name="T1" fmla="*/ 16 h 92"/>
                  <a:gd name="T2" fmla="*/ 0 w 337"/>
                  <a:gd name="T3" fmla="*/ 42 h 92"/>
                  <a:gd name="T4" fmla="*/ 3 w 337"/>
                  <a:gd name="T5" fmla="*/ 65 h 92"/>
                  <a:gd name="T6" fmla="*/ 5 w 337"/>
                  <a:gd name="T7" fmla="*/ 76 h 92"/>
                  <a:gd name="T8" fmla="*/ 10 w 337"/>
                  <a:gd name="T9" fmla="*/ 84 h 92"/>
                  <a:gd name="T10" fmla="*/ 50 w 337"/>
                  <a:gd name="T11" fmla="*/ 86 h 92"/>
                  <a:gd name="T12" fmla="*/ 89 w 337"/>
                  <a:gd name="T13" fmla="*/ 86 h 92"/>
                  <a:gd name="T14" fmla="*/ 126 w 337"/>
                  <a:gd name="T15" fmla="*/ 86 h 92"/>
                  <a:gd name="T16" fmla="*/ 165 w 337"/>
                  <a:gd name="T17" fmla="*/ 86 h 92"/>
                  <a:gd name="T18" fmla="*/ 209 w 337"/>
                  <a:gd name="T19" fmla="*/ 89 h 92"/>
                  <a:gd name="T20" fmla="*/ 251 w 337"/>
                  <a:gd name="T21" fmla="*/ 89 h 92"/>
                  <a:gd name="T22" fmla="*/ 269 w 337"/>
                  <a:gd name="T23" fmla="*/ 92 h 92"/>
                  <a:gd name="T24" fmla="*/ 288 w 337"/>
                  <a:gd name="T25" fmla="*/ 92 h 92"/>
                  <a:gd name="T26" fmla="*/ 303 w 337"/>
                  <a:gd name="T27" fmla="*/ 89 h 92"/>
                  <a:gd name="T28" fmla="*/ 319 w 337"/>
                  <a:gd name="T29" fmla="*/ 81 h 92"/>
                  <a:gd name="T30" fmla="*/ 330 w 337"/>
                  <a:gd name="T31" fmla="*/ 65 h 92"/>
                  <a:gd name="T32" fmla="*/ 335 w 337"/>
                  <a:gd name="T33" fmla="*/ 44 h 92"/>
                  <a:gd name="T34" fmla="*/ 337 w 337"/>
                  <a:gd name="T35" fmla="*/ 26 h 92"/>
                  <a:gd name="T36" fmla="*/ 337 w 337"/>
                  <a:gd name="T37" fmla="*/ 18 h 92"/>
                  <a:gd name="T38" fmla="*/ 335 w 337"/>
                  <a:gd name="T39" fmla="*/ 13 h 92"/>
                  <a:gd name="T40" fmla="*/ 332 w 337"/>
                  <a:gd name="T41" fmla="*/ 8 h 92"/>
                  <a:gd name="T42" fmla="*/ 324 w 337"/>
                  <a:gd name="T43" fmla="*/ 5 h 92"/>
                  <a:gd name="T44" fmla="*/ 309 w 337"/>
                  <a:gd name="T45" fmla="*/ 2 h 92"/>
                  <a:gd name="T46" fmla="*/ 293 w 337"/>
                  <a:gd name="T47" fmla="*/ 0 h 92"/>
                  <a:gd name="T48" fmla="*/ 285 w 337"/>
                  <a:gd name="T49" fmla="*/ 0 h 92"/>
                  <a:gd name="T50" fmla="*/ 280 w 337"/>
                  <a:gd name="T51" fmla="*/ 0 h 92"/>
                  <a:gd name="T52" fmla="*/ 275 w 337"/>
                  <a:gd name="T53" fmla="*/ 0 h 92"/>
                  <a:gd name="T54" fmla="*/ 264 w 337"/>
                  <a:gd name="T55" fmla="*/ 0 h 92"/>
                  <a:gd name="T56" fmla="*/ 251 w 337"/>
                  <a:gd name="T57" fmla="*/ 2 h 92"/>
                  <a:gd name="T58" fmla="*/ 233 w 337"/>
                  <a:gd name="T59" fmla="*/ 2 h 92"/>
                  <a:gd name="T60" fmla="*/ 209 w 337"/>
                  <a:gd name="T61" fmla="*/ 2 h 92"/>
                  <a:gd name="T62" fmla="*/ 186 w 337"/>
                  <a:gd name="T63" fmla="*/ 5 h 92"/>
                  <a:gd name="T64" fmla="*/ 136 w 337"/>
                  <a:gd name="T65" fmla="*/ 8 h 92"/>
                  <a:gd name="T66" fmla="*/ 86 w 337"/>
                  <a:gd name="T67" fmla="*/ 10 h 92"/>
                  <a:gd name="T68" fmla="*/ 63 w 337"/>
                  <a:gd name="T69" fmla="*/ 13 h 92"/>
                  <a:gd name="T70" fmla="*/ 42 w 337"/>
                  <a:gd name="T71" fmla="*/ 13 h 92"/>
                  <a:gd name="T72" fmla="*/ 26 w 337"/>
                  <a:gd name="T73" fmla="*/ 13 h 92"/>
                  <a:gd name="T74" fmla="*/ 10 w 337"/>
                  <a:gd name="T75" fmla="*/ 16 h 92"/>
                  <a:gd name="T76" fmla="*/ 3 w 337"/>
                  <a:gd name="T77" fmla="*/ 16 h 92"/>
                  <a:gd name="T78" fmla="*/ 0 w 337"/>
                  <a:gd name="T79" fmla="*/ 16 h 9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337"/>
                  <a:gd name="T121" fmla="*/ 0 h 92"/>
                  <a:gd name="T122" fmla="*/ 337 w 337"/>
                  <a:gd name="T123" fmla="*/ 92 h 92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337" h="92">
                    <a:moveTo>
                      <a:pt x="0" y="16"/>
                    </a:moveTo>
                    <a:lnTo>
                      <a:pt x="0" y="42"/>
                    </a:lnTo>
                    <a:lnTo>
                      <a:pt x="3" y="65"/>
                    </a:lnTo>
                    <a:lnTo>
                      <a:pt x="5" y="76"/>
                    </a:lnTo>
                    <a:lnTo>
                      <a:pt x="10" y="84"/>
                    </a:lnTo>
                    <a:lnTo>
                      <a:pt x="50" y="86"/>
                    </a:lnTo>
                    <a:lnTo>
                      <a:pt x="89" y="86"/>
                    </a:lnTo>
                    <a:lnTo>
                      <a:pt x="126" y="86"/>
                    </a:lnTo>
                    <a:lnTo>
                      <a:pt x="165" y="86"/>
                    </a:lnTo>
                    <a:lnTo>
                      <a:pt x="209" y="89"/>
                    </a:lnTo>
                    <a:lnTo>
                      <a:pt x="251" y="89"/>
                    </a:lnTo>
                    <a:lnTo>
                      <a:pt x="269" y="92"/>
                    </a:lnTo>
                    <a:lnTo>
                      <a:pt x="288" y="92"/>
                    </a:lnTo>
                    <a:lnTo>
                      <a:pt x="303" y="89"/>
                    </a:lnTo>
                    <a:lnTo>
                      <a:pt x="319" y="81"/>
                    </a:lnTo>
                    <a:lnTo>
                      <a:pt x="330" y="65"/>
                    </a:lnTo>
                    <a:lnTo>
                      <a:pt x="335" y="44"/>
                    </a:lnTo>
                    <a:lnTo>
                      <a:pt x="337" y="26"/>
                    </a:lnTo>
                    <a:lnTo>
                      <a:pt x="337" y="18"/>
                    </a:lnTo>
                    <a:lnTo>
                      <a:pt x="335" y="13"/>
                    </a:lnTo>
                    <a:lnTo>
                      <a:pt x="332" y="8"/>
                    </a:lnTo>
                    <a:lnTo>
                      <a:pt x="324" y="5"/>
                    </a:lnTo>
                    <a:lnTo>
                      <a:pt x="309" y="2"/>
                    </a:lnTo>
                    <a:lnTo>
                      <a:pt x="293" y="0"/>
                    </a:lnTo>
                    <a:lnTo>
                      <a:pt x="285" y="0"/>
                    </a:lnTo>
                    <a:lnTo>
                      <a:pt x="280" y="0"/>
                    </a:lnTo>
                    <a:lnTo>
                      <a:pt x="275" y="0"/>
                    </a:lnTo>
                    <a:lnTo>
                      <a:pt x="264" y="0"/>
                    </a:lnTo>
                    <a:lnTo>
                      <a:pt x="251" y="2"/>
                    </a:lnTo>
                    <a:lnTo>
                      <a:pt x="233" y="2"/>
                    </a:lnTo>
                    <a:lnTo>
                      <a:pt x="209" y="2"/>
                    </a:lnTo>
                    <a:lnTo>
                      <a:pt x="186" y="5"/>
                    </a:lnTo>
                    <a:lnTo>
                      <a:pt x="136" y="8"/>
                    </a:lnTo>
                    <a:lnTo>
                      <a:pt x="86" y="10"/>
                    </a:lnTo>
                    <a:lnTo>
                      <a:pt x="63" y="13"/>
                    </a:lnTo>
                    <a:lnTo>
                      <a:pt x="42" y="13"/>
                    </a:lnTo>
                    <a:lnTo>
                      <a:pt x="26" y="13"/>
                    </a:lnTo>
                    <a:lnTo>
                      <a:pt x="10" y="16"/>
                    </a:lnTo>
                    <a:lnTo>
                      <a:pt x="3" y="1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758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62" name="Freeform 5015"/>
              <p:cNvSpPr>
                <a:spLocks/>
              </p:cNvSpPr>
              <p:nvPr/>
            </p:nvSpPr>
            <p:spPr bwMode="auto">
              <a:xfrm>
                <a:off x="623" y="2913"/>
                <a:ext cx="3" cy="52"/>
              </a:xfrm>
              <a:custGeom>
                <a:avLst/>
                <a:gdLst>
                  <a:gd name="T0" fmla="*/ 3 w 3"/>
                  <a:gd name="T1" fmla="*/ 49 h 52"/>
                  <a:gd name="T2" fmla="*/ 3 w 3"/>
                  <a:gd name="T3" fmla="*/ 49 h 52"/>
                  <a:gd name="T4" fmla="*/ 3 w 3"/>
                  <a:gd name="T5" fmla="*/ 44 h 52"/>
                  <a:gd name="T6" fmla="*/ 3 w 3"/>
                  <a:gd name="T7" fmla="*/ 39 h 52"/>
                  <a:gd name="T8" fmla="*/ 3 w 3"/>
                  <a:gd name="T9" fmla="*/ 31 h 52"/>
                  <a:gd name="T10" fmla="*/ 3 w 3"/>
                  <a:gd name="T11" fmla="*/ 26 h 52"/>
                  <a:gd name="T12" fmla="*/ 3 w 3"/>
                  <a:gd name="T13" fmla="*/ 21 h 52"/>
                  <a:gd name="T14" fmla="*/ 3 w 3"/>
                  <a:gd name="T15" fmla="*/ 13 h 52"/>
                  <a:gd name="T16" fmla="*/ 3 w 3"/>
                  <a:gd name="T17" fmla="*/ 7 h 52"/>
                  <a:gd name="T18" fmla="*/ 3 w 3"/>
                  <a:gd name="T19" fmla="*/ 0 h 52"/>
                  <a:gd name="T20" fmla="*/ 0 w 3"/>
                  <a:gd name="T21" fmla="*/ 0 h 52"/>
                  <a:gd name="T22" fmla="*/ 0 w 3"/>
                  <a:gd name="T23" fmla="*/ 7 h 52"/>
                  <a:gd name="T24" fmla="*/ 0 w 3"/>
                  <a:gd name="T25" fmla="*/ 13 h 52"/>
                  <a:gd name="T26" fmla="*/ 0 w 3"/>
                  <a:gd name="T27" fmla="*/ 21 h 52"/>
                  <a:gd name="T28" fmla="*/ 0 w 3"/>
                  <a:gd name="T29" fmla="*/ 26 h 52"/>
                  <a:gd name="T30" fmla="*/ 0 w 3"/>
                  <a:gd name="T31" fmla="*/ 31 h 52"/>
                  <a:gd name="T32" fmla="*/ 0 w 3"/>
                  <a:gd name="T33" fmla="*/ 39 h 52"/>
                  <a:gd name="T34" fmla="*/ 0 w 3"/>
                  <a:gd name="T35" fmla="*/ 44 h 52"/>
                  <a:gd name="T36" fmla="*/ 0 w 3"/>
                  <a:gd name="T37" fmla="*/ 52 h 52"/>
                  <a:gd name="T38" fmla="*/ 0 w 3"/>
                  <a:gd name="T39" fmla="*/ 52 h 52"/>
                  <a:gd name="T40" fmla="*/ 3 w 3"/>
                  <a:gd name="T41" fmla="*/ 49 h 5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"/>
                  <a:gd name="T64" fmla="*/ 0 h 52"/>
                  <a:gd name="T65" fmla="*/ 3 w 3"/>
                  <a:gd name="T66" fmla="*/ 52 h 5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" h="52">
                    <a:moveTo>
                      <a:pt x="3" y="49"/>
                    </a:moveTo>
                    <a:lnTo>
                      <a:pt x="3" y="49"/>
                    </a:lnTo>
                    <a:lnTo>
                      <a:pt x="3" y="44"/>
                    </a:lnTo>
                    <a:lnTo>
                      <a:pt x="3" y="39"/>
                    </a:lnTo>
                    <a:lnTo>
                      <a:pt x="3" y="31"/>
                    </a:lnTo>
                    <a:lnTo>
                      <a:pt x="3" y="26"/>
                    </a:lnTo>
                    <a:lnTo>
                      <a:pt x="3" y="21"/>
                    </a:lnTo>
                    <a:lnTo>
                      <a:pt x="3" y="13"/>
                    </a:lnTo>
                    <a:lnTo>
                      <a:pt x="3" y="7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7"/>
                    </a:lnTo>
                    <a:lnTo>
                      <a:pt x="0" y="13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0" y="31"/>
                    </a:lnTo>
                    <a:lnTo>
                      <a:pt x="0" y="39"/>
                    </a:lnTo>
                    <a:lnTo>
                      <a:pt x="0" y="44"/>
                    </a:lnTo>
                    <a:lnTo>
                      <a:pt x="0" y="52"/>
                    </a:lnTo>
                    <a:lnTo>
                      <a:pt x="3" y="4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63" name="Freeform 5016"/>
              <p:cNvSpPr>
                <a:spLocks/>
              </p:cNvSpPr>
              <p:nvPr/>
            </p:nvSpPr>
            <p:spPr bwMode="auto">
              <a:xfrm>
                <a:off x="623" y="2962"/>
                <a:ext cx="10" cy="19"/>
              </a:xfrm>
              <a:custGeom>
                <a:avLst/>
                <a:gdLst>
                  <a:gd name="T0" fmla="*/ 10 w 10"/>
                  <a:gd name="T1" fmla="*/ 16 h 19"/>
                  <a:gd name="T2" fmla="*/ 10 w 10"/>
                  <a:gd name="T3" fmla="*/ 16 h 19"/>
                  <a:gd name="T4" fmla="*/ 10 w 10"/>
                  <a:gd name="T5" fmla="*/ 16 h 19"/>
                  <a:gd name="T6" fmla="*/ 8 w 10"/>
                  <a:gd name="T7" fmla="*/ 13 h 19"/>
                  <a:gd name="T8" fmla="*/ 8 w 10"/>
                  <a:gd name="T9" fmla="*/ 13 h 19"/>
                  <a:gd name="T10" fmla="*/ 5 w 10"/>
                  <a:gd name="T11" fmla="*/ 11 h 19"/>
                  <a:gd name="T12" fmla="*/ 5 w 10"/>
                  <a:gd name="T13" fmla="*/ 8 h 19"/>
                  <a:gd name="T14" fmla="*/ 5 w 10"/>
                  <a:gd name="T15" fmla="*/ 6 h 19"/>
                  <a:gd name="T16" fmla="*/ 5 w 10"/>
                  <a:gd name="T17" fmla="*/ 3 h 19"/>
                  <a:gd name="T18" fmla="*/ 3 w 10"/>
                  <a:gd name="T19" fmla="*/ 0 h 19"/>
                  <a:gd name="T20" fmla="*/ 0 w 10"/>
                  <a:gd name="T21" fmla="*/ 3 h 19"/>
                  <a:gd name="T22" fmla="*/ 0 w 10"/>
                  <a:gd name="T23" fmla="*/ 3 h 19"/>
                  <a:gd name="T24" fmla="*/ 0 w 10"/>
                  <a:gd name="T25" fmla="*/ 6 h 19"/>
                  <a:gd name="T26" fmla="*/ 3 w 10"/>
                  <a:gd name="T27" fmla="*/ 11 h 19"/>
                  <a:gd name="T28" fmla="*/ 3 w 10"/>
                  <a:gd name="T29" fmla="*/ 13 h 19"/>
                  <a:gd name="T30" fmla="*/ 5 w 10"/>
                  <a:gd name="T31" fmla="*/ 16 h 19"/>
                  <a:gd name="T32" fmla="*/ 5 w 10"/>
                  <a:gd name="T33" fmla="*/ 16 h 19"/>
                  <a:gd name="T34" fmla="*/ 8 w 10"/>
                  <a:gd name="T35" fmla="*/ 19 h 19"/>
                  <a:gd name="T36" fmla="*/ 10 w 10"/>
                  <a:gd name="T37" fmla="*/ 19 h 19"/>
                  <a:gd name="T38" fmla="*/ 10 w 10"/>
                  <a:gd name="T39" fmla="*/ 19 h 19"/>
                  <a:gd name="T40" fmla="*/ 10 w 10"/>
                  <a:gd name="T41" fmla="*/ 16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"/>
                  <a:gd name="T64" fmla="*/ 0 h 19"/>
                  <a:gd name="T65" fmla="*/ 10 w 10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" h="19">
                    <a:moveTo>
                      <a:pt x="10" y="16"/>
                    </a:moveTo>
                    <a:lnTo>
                      <a:pt x="10" y="16"/>
                    </a:lnTo>
                    <a:lnTo>
                      <a:pt x="8" y="13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5" y="6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3" y="11"/>
                    </a:lnTo>
                    <a:lnTo>
                      <a:pt x="3" y="13"/>
                    </a:lnTo>
                    <a:lnTo>
                      <a:pt x="5" y="16"/>
                    </a:lnTo>
                    <a:lnTo>
                      <a:pt x="8" y="19"/>
                    </a:lnTo>
                    <a:lnTo>
                      <a:pt x="10" y="19"/>
                    </a:lnTo>
                    <a:lnTo>
                      <a:pt x="10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64" name="Freeform 5017"/>
              <p:cNvSpPr>
                <a:spLocks/>
              </p:cNvSpPr>
              <p:nvPr/>
            </p:nvSpPr>
            <p:spPr bwMode="auto">
              <a:xfrm>
                <a:off x="633" y="2978"/>
                <a:ext cx="155" cy="8"/>
              </a:xfrm>
              <a:custGeom>
                <a:avLst/>
                <a:gdLst>
                  <a:gd name="T0" fmla="*/ 155 w 155"/>
                  <a:gd name="T1" fmla="*/ 3 h 8"/>
                  <a:gd name="T2" fmla="*/ 155 w 155"/>
                  <a:gd name="T3" fmla="*/ 3 h 8"/>
                  <a:gd name="T4" fmla="*/ 134 w 155"/>
                  <a:gd name="T5" fmla="*/ 3 h 8"/>
                  <a:gd name="T6" fmla="*/ 116 w 155"/>
                  <a:gd name="T7" fmla="*/ 3 h 8"/>
                  <a:gd name="T8" fmla="*/ 97 w 155"/>
                  <a:gd name="T9" fmla="*/ 3 h 8"/>
                  <a:gd name="T10" fmla="*/ 79 w 155"/>
                  <a:gd name="T11" fmla="*/ 3 h 8"/>
                  <a:gd name="T12" fmla="*/ 58 w 155"/>
                  <a:gd name="T13" fmla="*/ 3 h 8"/>
                  <a:gd name="T14" fmla="*/ 40 w 155"/>
                  <a:gd name="T15" fmla="*/ 3 h 8"/>
                  <a:gd name="T16" fmla="*/ 21 w 155"/>
                  <a:gd name="T17" fmla="*/ 3 h 8"/>
                  <a:gd name="T18" fmla="*/ 0 w 155"/>
                  <a:gd name="T19" fmla="*/ 0 h 8"/>
                  <a:gd name="T20" fmla="*/ 0 w 155"/>
                  <a:gd name="T21" fmla="*/ 3 h 8"/>
                  <a:gd name="T22" fmla="*/ 21 w 155"/>
                  <a:gd name="T23" fmla="*/ 5 h 8"/>
                  <a:gd name="T24" fmla="*/ 40 w 155"/>
                  <a:gd name="T25" fmla="*/ 5 h 8"/>
                  <a:gd name="T26" fmla="*/ 58 w 155"/>
                  <a:gd name="T27" fmla="*/ 8 h 8"/>
                  <a:gd name="T28" fmla="*/ 79 w 155"/>
                  <a:gd name="T29" fmla="*/ 8 h 8"/>
                  <a:gd name="T30" fmla="*/ 97 w 155"/>
                  <a:gd name="T31" fmla="*/ 8 h 8"/>
                  <a:gd name="T32" fmla="*/ 116 w 155"/>
                  <a:gd name="T33" fmla="*/ 8 h 8"/>
                  <a:gd name="T34" fmla="*/ 134 w 155"/>
                  <a:gd name="T35" fmla="*/ 5 h 8"/>
                  <a:gd name="T36" fmla="*/ 155 w 155"/>
                  <a:gd name="T37" fmla="*/ 5 h 8"/>
                  <a:gd name="T38" fmla="*/ 155 w 155"/>
                  <a:gd name="T39" fmla="*/ 5 h 8"/>
                  <a:gd name="T40" fmla="*/ 155 w 155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5"/>
                  <a:gd name="T64" fmla="*/ 0 h 8"/>
                  <a:gd name="T65" fmla="*/ 155 w 155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5" h="8">
                    <a:moveTo>
                      <a:pt x="155" y="3"/>
                    </a:moveTo>
                    <a:lnTo>
                      <a:pt x="155" y="3"/>
                    </a:lnTo>
                    <a:lnTo>
                      <a:pt x="134" y="3"/>
                    </a:lnTo>
                    <a:lnTo>
                      <a:pt x="116" y="3"/>
                    </a:lnTo>
                    <a:lnTo>
                      <a:pt x="97" y="3"/>
                    </a:lnTo>
                    <a:lnTo>
                      <a:pt x="79" y="3"/>
                    </a:lnTo>
                    <a:lnTo>
                      <a:pt x="58" y="3"/>
                    </a:lnTo>
                    <a:lnTo>
                      <a:pt x="40" y="3"/>
                    </a:lnTo>
                    <a:lnTo>
                      <a:pt x="21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1" y="5"/>
                    </a:lnTo>
                    <a:lnTo>
                      <a:pt x="40" y="5"/>
                    </a:lnTo>
                    <a:lnTo>
                      <a:pt x="58" y="8"/>
                    </a:lnTo>
                    <a:lnTo>
                      <a:pt x="79" y="8"/>
                    </a:lnTo>
                    <a:lnTo>
                      <a:pt x="97" y="8"/>
                    </a:lnTo>
                    <a:lnTo>
                      <a:pt x="116" y="8"/>
                    </a:lnTo>
                    <a:lnTo>
                      <a:pt x="134" y="5"/>
                    </a:lnTo>
                    <a:lnTo>
                      <a:pt x="155" y="5"/>
                    </a:lnTo>
                    <a:lnTo>
                      <a:pt x="155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65" name="Freeform 5018"/>
              <p:cNvSpPr>
                <a:spLocks/>
              </p:cNvSpPr>
              <p:nvPr/>
            </p:nvSpPr>
            <p:spPr bwMode="auto">
              <a:xfrm>
                <a:off x="788" y="2981"/>
                <a:ext cx="86" cy="8"/>
              </a:xfrm>
              <a:custGeom>
                <a:avLst/>
                <a:gdLst>
                  <a:gd name="T0" fmla="*/ 86 w 86"/>
                  <a:gd name="T1" fmla="*/ 5 h 8"/>
                  <a:gd name="T2" fmla="*/ 86 w 86"/>
                  <a:gd name="T3" fmla="*/ 5 h 8"/>
                  <a:gd name="T4" fmla="*/ 73 w 86"/>
                  <a:gd name="T5" fmla="*/ 5 h 8"/>
                  <a:gd name="T6" fmla="*/ 63 w 86"/>
                  <a:gd name="T7" fmla="*/ 2 h 8"/>
                  <a:gd name="T8" fmla="*/ 52 w 86"/>
                  <a:gd name="T9" fmla="*/ 2 h 8"/>
                  <a:gd name="T10" fmla="*/ 42 w 86"/>
                  <a:gd name="T11" fmla="*/ 2 h 8"/>
                  <a:gd name="T12" fmla="*/ 31 w 86"/>
                  <a:gd name="T13" fmla="*/ 2 h 8"/>
                  <a:gd name="T14" fmla="*/ 21 w 86"/>
                  <a:gd name="T15" fmla="*/ 0 h 8"/>
                  <a:gd name="T16" fmla="*/ 10 w 86"/>
                  <a:gd name="T17" fmla="*/ 0 h 8"/>
                  <a:gd name="T18" fmla="*/ 0 w 86"/>
                  <a:gd name="T19" fmla="*/ 0 h 8"/>
                  <a:gd name="T20" fmla="*/ 0 w 86"/>
                  <a:gd name="T21" fmla="*/ 2 h 8"/>
                  <a:gd name="T22" fmla="*/ 10 w 86"/>
                  <a:gd name="T23" fmla="*/ 5 h 8"/>
                  <a:gd name="T24" fmla="*/ 21 w 86"/>
                  <a:gd name="T25" fmla="*/ 5 h 8"/>
                  <a:gd name="T26" fmla="*/ 31 w 86"/>
                  <a:gd name="T27" fmla="*/ 5 h 8"/>
                  <a:gd name="T28" fmla="*/ 42 w 86"/>
                  <a:gd name="T29" fmla="*/ 5 h 8"/>
                  <a:gd name="T30" fmla="*/ 52 w 86"/>
                  <a:gd name="T31" fmla="*/ 8 h 8"/>
                  <a:gd name="T32" fmla="*/ 63 w 86"/>
                  <a:gd name="T33" fmla="*/ 8 h 8"/>
                  <a:gd name="T34" fmla="*/ 73 w 86"/>
                  <a:gd name="T35" fmla="*/ 8 h 8"/>
                  <a:gd name="T36" fmla="*/ 86 w 86"/>
                  <a:gd name="T37" fmla="*/ 8 h 8"/>
                  <a:gd name="T38" fmla="*/ 86 w 86"/>
                  <a:gd name="T39" fmla="*/ 8 h 8"/>
                  <a:gd name="T40" fmla="*/ 86 w 86"/>
                  <a:gd name="T41" fmla="*/ 5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6"/>
                  <a:gd name="T64" fmla="*/ 0 h 8"/>
                  <a:gd name="T65" fmla="*/ 86 w 86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6" h="8">
                    <a:moveTo>
                      <a:pt x="86" y="5"/>
                    </a:moveTo>
                    <a:lnTo>
                      <a:pt x="86" y="5"/>
                    </a:lnTo>
                    <a:lnTo>
                      <a:pt x="73" y="5"/>
                    </a:lnTo>
                    <a:lnTo>
                      <a:pt x="63" y="2"/>
                    </a:lnTo>
                    <a:lnTo>
                      <a:pt x="52" y="2"/>
                    </a:lnTo>
                    <a:lnTo>
                      <a:pt x="42" y="2"/>
                    </a:lnTo>
                    <a:lnTo>
                      <a:pt x="31" y="2"/>
                    </a:lnTo>
                    <a:lnTo>
                      <a:pt x="21" y="0"/>
                    </a:lnTo>
                    <a:lnTo>
                      <a:pt x="1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10" y="5"/>
                    </a:lnTo>
                    <a:lnTo>
                      <a:pt x="21" y="5"/>
                    </a:lnTo>
                    <a:lnTo>
                      <a:pt x="31" y="5"/>
                    </a:lnTo>
                    <a:lnTo>
                      <a:pt x="42" y="5"/>
                    </a:lnTo>
                    <a:lnTo>
                      <a:pt x="52" y="8"/>
                    </a:lnTo>
                    <a:lnTo>
                      <a:pt x="63" y="8"/>
                    </a:lnTo>
                    <a:lnTo>
                      <a:pt x="73" y="8"/>
                    </a:lnTo>
                    <a:lnTo>
                      <a:pt x="86" y="8"/>
                    </a:lnTo>
                    <a:lnTo>
                      <a:pt x="86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66" name="Freeform 5019"/>
              <p:cNvSpPr>
                <a:spLocks/>
              </p:cNvSpPr>
              <p:nvPr/>
            </p:nvSpPr>
            <p:spPr bwMode="auto">
              <a:xfrm>
                <a:off x="874" y="2975"/>
                <a:ext cx="71" cy="16"/>
              </a:xfrm>
              <a:custGeom>
                <a:avLst/>
                <a:gdLst>
                  <a:gd name="T0" fmla="*/ 68 w 71"/>
                  <a:gd name="T1" fmla="*/ 0 h 16"/>
                  <a:gd name="T2" fmla="*/ 68 w 71"/>
                  <a:gd name="T3" fmla="*/ 0 h 16"/>
                  <a:gd name="T4" fmla="*/ 60 w 71"/>
                  <a:gd name="T5" fmla="*/ 6 h 16"/>
                  <a:gd name="T6" fmla="*/ 52 w 71"/>
                  <a:gd name="T7" fmla="*/ 8 h 16"/>
                  <a:gd name="T8" fmla="*/ 45 w 71"/>
                  <a:gd name="T9" fmla="*/ 11 h 16"/>
                  <a:gd name="T10" fmla="*/ 37 w 71"/>
                  <a:gd name="T11" fmla="*/ 11 h 16"/>
                  <a:gd name="T12" fmla="*/ 26 w 71"/>
                  <a:gd name="T13" fmla="*/ 11 h 16"/>
                  <a:gd name="T14" fmla="*/ 18 w 71"/>
                  <a:gd name="T15" fmla="*/ 11 h 16"/>
                  <a:gd name="T16" fmla="*/ 8 w 71"/>
                  <a:gd name="T17" fmla="*/ 11 h 16"/>
                  <a:gd name="T18" fmla="*/ 0 w 71"/>
                  <a:gd name="T19" fmla="*/ 11 h 16"/>
                  <a:gd name="T20" fmla="*/ 0 w 71"/>
                  <a:gd name="T21" fmla="*/ 14 h 16"/>
                  <a:gd name="T22" fmla="*/ 8 w 71"/>
                  <a:gd name="T23" fmla="*/ 14 h 16"/>
                  <a:gd name="T24" fmla="*/ 18 w 71"/>
                  <a:gd name="T25" fmla="*/ 14 h 16"/>
                  <a:gd name="T26" fmla="*/ 26 w 71"/>
                  <a:gd name="T27" fmla="*/ 16 h 16"/>
                  <a:gd name="T28" fmla="*/ 37 w 71"/>
                  <a:gd name="T29" fmla="*/ 16 h 16"/>
                  <a:gd name="T30" fmla="*/ 45 w 71"/>
                  <a:gd name="T31" fmla="*/ 14 h 16"/>
                  <a:gd name="T32" fmla="*/ 52 w 71"/>
                  <a:gd name="T33" fmla="*/ 14 h 16"/>
                  <a:gd name="T34" fmla="*/ 60 w 71"/>
                  <a:gd name="T35" fmla="*/ 8 h 16"/>
                  <a:gd name="T36" fmla="*/ 71 w 71"/>
                  <a:gd name="T37" fmla="*/ 3 h 16"/>
                  <a:gd name="T38" fmla="*/ 71 w 71"/>
                  <a:gd name="T39" fmla="*/ 3 h 16"/>
                  <a:gd name="T40" fmla="*/ 68 w 71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71"/>
                  <a:gd name="T64" fmla="*/ 0 h 16"/>
                  <a:gd name="T65" fmla="*/ 71 w 71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71" h="16">
                    <a:moveTo>
                      <a:pt x="68" y="0"/>
                    </a:moveTo>
                    <a:lnTo>
                      <a:pt x="68" y="0"/>
                    </a:lnTo>
                    <a:lnTo>
                      <a:pt x="60" y="6"/>
                    </a:lnTo>
                    <a:lnTo>
                      <a:pt x="52" y="8"/>
                    </a:lnTo>
                    <a:lnTo>
                      <a:pt x="45" y="11"/>
                    </a:lnTo>
                    <a:lnTo>
                      <a:pt x="37" y="11"/>
                    </a:lnTo>
                    <a:lnTo>
                      <a:pt x="26" y="11"/>
                    </a:lnTo>
                    <a:lnTo>
                      <a:pt x="18" y="11"/>
                    </a:lnTo>
                    <a:lnTo>
                      <a:pt x="8" y="11"/>
                    </a:lnTo>
                    <a:lnTo>
                      <a:pt x="0" y="11"/>
                    </a:lnTo>
                    <a:lnTo>
                      <a:pt x="0" y="14"/>
                    </a:lnTo>
                    <a:lnTo>
                      <a:pt x="8" y="14"/>
                    </a:lnTo>
                    <a:lnTo>
                      <a:pt x="18" y="14"/>
                    </a:lnTo>
                    <a:lnTo>
                      <a:pt x="26" y="16"/>
                    </a:lnTo>
                    <a:lnTo>
                      <a:pt x="37" y="16"/>
                    </a:lnTo>
                    <a:lnTo>
                      <a:pt x="45" y="14"/>
                    </a:lnTo>
                    <a:lnTo>
                      <a:pt x="52" y="14"/>
                    </a:lnTo>
                    <a:lnTo>
                      <a:pt x="60" y="8"/>
                    </a:lnTo>
                    <a:lnTo>
                      <a:pt x="71" y="3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67" name="Freeform 5020"/>
              <p:cNvSpPr>
                <a:spLocks/>
              </p:cNvSpPr>
              <p:nvPr/>
            </p:nvSpPr>
            <p:spPr bwMode="auto">
              <a:xfrm>
                <a:off x="942" y="2907"/>
                <a:ext cx="21" cy="71"/>
              </a:xfrm>
              <a:custGeom>
                <a:avLst/>
                <a:gdLst>
                  <a:gd name="T0" fmla="*/ 13 w 21"/>
                  <a:gd name="T1" fmla="*/ 3 h 71"/>
                  <a:gd name="T2" fmla="*/ 13 w 21"/>
                  <a:gd name="T3" fmla="*/ 3 h 71"/>
                  <a:gd name="T4" fmla="*/ 16 w 21"/>
                  <a:gd name="T5" fmla="*/ 8 h 71"/>
                  <a:gd name="T6" fmla="*/ 16 w 21"/>
                  <a:gd name="T7" fmla="*/ 16 h 71"/>
                  <a:gd name="T8" fmla="*/ 16 w 21"/>
                  <a:gd name="T9" fmla="*/ 24 h 71"/>
                  <a:gd name="T10" fmla="*/ 16 w 21"/>
                  <a:gd name="T11" fmla="*/ 34 h 71"/>
                  <a:gd name="T12" fmla="*/ 13 w 21"/>
                  <a:gd name="T13" fmla="*/ 45 h 71"/>
                  <a:gd name="T14" fmla="*/ 11 w 21"/>
                  <a:gd name="T15" fmla="*/ 55 h 71"/>
                  <a:gd name="T16" fmla="*/ 5 w 21"/>
                  <a:gd name="T17" fmla="*/ 63 h 71"/>
                  <a:gd name="T18" fmla="*/ 0 w 21"/>
                  <a:gd name="T19" fmla="*/ 68 h 71"/>
                  <a:gd name="T20" fmla="*/ 3 w 21"/>
                  <a:gd name="T21" fmla="*/ 71 h 71"/>
                  <a:gd name="T22" fmla="*/ 8 w 21"/>
                  <a:gd name="T23" fmla="*/ 63 h 71"/>
                  <a:gd name="T24" fmla="*/ 13 w 21"/>
                  <a:gd name="T25" fmla="*/ 55 h 71"/>
                  <a:gd name="T26" fmla="*/ 16 w 21"/>
                  <a:gd name="T27" fmla="*/ 45 h 71"/>
                  <a:gd name="T28" fmla="*/ 18 w 21"/>
                  <a:gd name="T29" fmla="*/ 34 h 71"/>
                  <a:gd name="T30" fmla="*/ 21 w 21"/>
                  <a:gd name="T31" fmla="*/ 24 h 71"/>
                  <a:gd name="T32" fmla="*/ 21 w 21"/>
                  <a:gd name="T33" fmla="*/ 16 h 71"/>
                  <a:gd name="T34" fmla="*/ 18 w 21"/>
                  <a:gd name="T35" fmla="*/ 8 h 71"/>
                  <a:gd name="T36" fmla="*/ 18 w 21"/>
                  <a:gd name="T37" fmla="*/ 0 h 71"/>
                  <a:gd name="T38" fmla="*/ 18 w 21"/>
                  <a:gd name="T39" fmla="*/ 0 h 71"/>
                  <a:gd name="T40" fmla="*/ 13 w 21"/>
                  <a:gd name="T41" fmla="*/ 3 h 7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71"/>
                  <a:gd name="T65" fmla="*/ 21 w 21"/>
                  <a:gd name="T66" fmla="*/ 71 h 7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71">
                    <a:moveTo>
                      <a:pt x="13" y="3"/>
                    </a:moveTo>
                    <a:lnTo>
                      <a:pt x="13" y="3"/>
                    </a:lnTo>
                    <a:lnTo>
                      <a:pt x="16" y="8"/>
                    </a:lnTo>
                    <a:lnTo>
                      <a:pt x="16" y="16"/>
                    </a:lnTo>
                    <a:lnTo>
                      <a:pt x="16" y="24"/>
                    </a:lnTo>
                    <a:lnTo>
                      <a:pt x="16" y="34"/>
                    </a:lnTo>
                    <a:lnTo>
                      <a:pt x="13" y="45"/>
                    </a:lnTo>
                    <a:lnTo>
                      <a:pt x="11" y="55"/>
                    </a:lnTo>
                    <a:lnTo>
                      <a:pt x="5" y="63"/>
                    </a:lnTo>
                    <a:lnTo>
                      <a:pt x="0" y="68"/>
                    </a:lnTo>
                    <a:lnTo>
                      <a:pt x="3" y="71"/>
                    </a:lnTo>
                    <a:lnTo>
                      <a:pt x="8" y="63"/>
                    </a:lnTo>
                    <a:lnTo>
                      <a:pt x="13" y="55"/>
                    </a:lnTo>
                    <a:lnTo>
                      <a:pt x="16" y="45"/>
                    </a:lnTo>
                    <a:lnTo>
                      <a:pt x="18" y="34"/>
                    </a:lnTo>
                    <a:lnTo>
                      <a:pt x="21" y="24"/>
                    </a:lnTo>
                    <a:lnTo>
                      <a:pt x="21" y="16"/>
                    </a:lnTo>
                    <a:lnTo>
                      <a:pt x="18" y="8"/>
                    </a:lnTo>
                    <a:lnTo>
                      <a:pt x="18" y="0"/>
                    </a:lnTo>
                    <a:lnTo>
                      <a:pt x="13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68" name="Freeform 5021"/>
              <p:cNvSpPr>
                <a:spLocks/>
              </p:cNvSpPr>
              <p:nvPr/>
            </p:nvSpPr>
            <p:spPr bwMode="auto">
              <a:xfrm>
                <a:off x="903" y="2897"/>
                <a:ext cx="57" cy="13"/>
              </a:xfrm>
              <a:custGeom>
                <a:avLst/>
                <a:gdLst>
                  <a:gd name="T0" fmla="*/ 0 w 57"/>
                  <a:gd name="T1" fmla="*/ 2 h 13"/>
                  <a:gd name="T2" fmla="*/ 0 w 57"/>
                  <a:gd name="T3" fmla="*/ 2 h 13"/>
                  <a:gd name="T4" fmla="*/ 5 w 57"/>
                  <a:gd name="T5" fmla="*/ 2 h 13"/>
                  <a:gd name="T6" fmla="*/ 13 w 57"/>
                  <a:gd name="T7" fmla="*/ 2 h 13"/>
                  <a:gd name="T8" fmla="*/ 21 w 57"/>
                  <a:gd name="T9" fmla="*/ 2 h 13"/>
                  <a:gd name="T10" fmla="*/ 29 w 57"/>
                  <a:gd name="T11" fmla="*/ 5 h 13"/>
                  <a:gd name="T12" fmla="*/ 37 w 57"/>
                  <a:gd name="T13" fmla="*/ 5 h 13"/>
                  <a:gd name="T14" fmla="*/ 44 w 57"/>
                  <a:gd name="T15" fmla="*/ 8 h 13"/>
                  <a:gd name="T16" fmla="*/ 50 w 57"/>
                  <a:gd name="T17" fmla="*/ 10 h 13"/>
                  <a:gd name="T18" fmla="*/ 52 w 57"/>
                  <a:gd name="T19" fmla="*/ 13 h 13"/>
                  <a:gd name="T20" fmla="*/ 57 w 57"/>
                  <a:gd name="T21" fmla="*/ 10 h 13"/>
                  <a:gd name="T22" fmla="*/ 52 w 57"/>
                  <a:gd name="T23" fmla="*/ 8 h 13"/>
                  <a:gd name="T24" fmla="*/ 47 w 57"/>
                  <a:gd name="T25" fmla="*/ 5 h 13"/>
                  <a:gd name="T26" fmla="*/ 39 w 57"/>
                  <a:gd name="T27" fmla="*/ 2 h 13"/>
                  <a:gd name="T28" fmla="*/ 29 w 57"/>
                  <a:gd name="T29" fmla="*/ 0 h 13"/>
                  <a:gd name="T30" fmla="*/ 21 w 57"/>
                  <a:gd name="T31" fmla="*/ 0 h 13"/>
                  <a:gd name="T32" fmla="*/ 13 w 57"/>
                  <a:gd name="T33" fmla="*/ 0 h 13"/>
                  <a:gd name="T34" fmla="*/ 5 w 57"/>
                  <a:gd name="T35" fmla="*/ 0 h 13"/>
                  <a:gd name="T36" fmla="*/ 0 w 57"/>
                  <a:gd name="T37" fmla="*/ 0 h 13"/>
                  <a:gd name="T38" fmla="*/ 0 w 57"/>
                  <a:gd name="T39" fmla="*/ 0 h 13"/>
                  <a:gd name="T40" fmla="*/ 0 w 57"/>
                  <a:gd name="T41" fmla="*/ 2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7"/>
                  <a:gd name="T64" fmla="*/ 0 h 13"/>
                  <a:gd name="T65" fmla="*/ 57 w 57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7" h="13">
                    <a:moveTo>
                      <a:pt x="0" y="2"/>
                    </a:moveTo>
                    <a:lnTo>
                      <a:pt x="0" y="2"/>
                    </a:lnTo>
                    <a:lnTo>
                      <a:pt x="5" y="2"/>
                    </a:lnTo>
                    <a:lnTo>
                      <a:pt x="13" y="2"/>
                    </a:lnTo>
                    <a:lnTo>
                      <a:pt x="21" y="2"/>
                    </a:lnTo>
                    <a:lnTo>
                      <a:pt x="29" y="5"/>
                    </a:lnTo>
                    <a:lnTo>
                      <a:pt x="37" y="5"/>
                    </a:lnTo>
                    <a:lnTo>
                      <a:pt x="44" y="8"/>
                    </a:lnTo>
                    <a:lnTo>
                      <a:pt x="50" y="10"/>
                    </a:lnTo>
                    <a:lnTo>
                      <a:pt x="52" y="13"/>
                    </a:lnTo>
                    <a:lnTo>
                      <a:pt x="57" y="10"/>
                    </a:lnTo>
                    <a:lnTo>
                      <a:pt x="52" y="8"/>
                    </a:lnTo>
                    <a:lnTo>
                      <a:pt x="47" y="5"/>
                    </a:lnTo>
                    <a:lnTo>
                      <a:pt x="39" y="2"/>
                    </a:lnTo>
                    <a:lnTo>
                      <a:pt x="29" y="0"/>
                    </a:lnTo>
                    <a:lnTo>
                      <a:pt x="21" y="0"/>
                    </a:lnTo>
                    <a:lnTo>
                      <a:pt x="13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69" name="Freeform 5022"/>
              <p:cNvSpPr>
                <a:spLocks/>
              </p:cNvSpPr>
              <p:nvPr/>
            </p:nvSpPr>
            <p:spPr bwMode="auto">
              <a:xfrm>
                <a:off x="623" y="2897"/>
                <a:ext cx="280" cy="18"/>
              </a:xfrm>
              <a:custGeom>
                <a:avLst/>
                <a:gdLst>
                  <a:gd name="T0" fmla="*/ 3 w 280"/>
                  <a:gd name="T1" fmla="*/ 16 h 18"/>
                  <a:gd name="T2" fmla="*/ 0 w 280"/>
                  <a:gd name="T3" fmla="*/ 18 h 18"/>
                  <a:gd name="T4" fmla="*/ 13 w 280"/>
                  <a:gd name="T5" fmla="*/ 18 h 18"/>
                  <a:gd name="T6" fmla="*/ 42 w 280"/>
                  <a:gd name="T7" fmla="*/ 16 h 18"/>
                  <a:gd name="T8" fmla="*/ 86 w 280"/>
                  <a:gd name="T9" fmla="*/ 13 h 18"/>
                  <a:gd name="T10" fmla="*/ 136 w 280"/>
                  <a:gd name="T11" fmla="*/ 10 h 18"/>
                  <a:gd name="T12" fmla="*/ 188 w 280"/>
                  <a:gd name="T13" fmla="*/ 8 h 18"/>
                  <a:gd name="T14" fmla="*/ 233 w 280"/>
                  <a:gd name="T15" fmla="*/ 5 h 18"/>
                  <a:gd name="T16" fmla="*/ 267 w 280"/>
                  <a:gd name="T17" fmla="*/ 2 h 18"/>
                  <a:gd name="T18" fmla="*/ 280 w 280"/>
                  <a:gd name="T19" fmla="*/ 2 h 18"/>
                  <a:gd name="T20" fmla="*/ 280 w 280"/>
                  <a:gd name="T21" fmla="*/ 0 h 18"/>
                  <a:gd name="T22" fmla="*/ 267 w 280"/>
                  <a:gd name="T23" fmla="*/ 0 h 18"/>
                  <a:gd name="T24" fmla="*/ 233 w 280"/>
                  <a:gd name="T25" fmla="*/ 2 h 18"/>
                  <a:gd name="T26" fmla="*/ 188 w 280"/>
                  <a:gd name="T27" fmla="*/ 5 h 18"/>
                  <a:gd name="T28" fmla="*/ 136 w 280"/>
                  <a:gd name="T29" fmla="*/ 8 h 18"/>
                  <a:gd name="T30" fmla="*/ 86 w 280"/>
                  <a:gd name="T31" fmla="*/ 10 h 18"/>
                  <a:gd name="T32" fmla="*/ 42 w 280"/>
                  <a:gd name="T33" fmla="*/ 13 h 18"/>
                  <a:gd name="T34" fmla="*/ 13 w 280"/>
                  <a:gd name="T35" fmla="*/ 16 h 18"/>
                  <a:gd name="T36" fmla="*/ 0 w 280"/>
                  <a:gd name="T37" fmla="*/ 16 h 18"/>
                  <a:gd name="T38" fmla="*/ 0 w 280"/>
                  <a:gd name="T39" fmla="*/ 16 h 18"/>
                  <a:gd name="T40" fmla="*/ 3 w 280"/>
                  <a:gd name="T41" fmla="*/ 16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80"/>
                  <a:gd name="T64" fmla="*/ 0 h 18"/>
                  <a:gd name="T65" fmla="*/ 280 w 280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80" h="18">
                    <a:moveTo>
                      <a:pt x="3" y="16"/>
                    </a:moveTo>
                    <a:lnTo>
                      <a:pt x="0" y="18"/>
                    </a:lnTo>
                    <a:lnTo>
                      <a:pt x="13" y="18"/>
                    </a:lnTo>
                    <a:lnTo>
                      <a:pt x="42" y="16"/>
                    </a:lnTo>
                    <a:lnTo>
                      <a:pt x="86" y="13"/>
                    </a:lnTo>
                    <a:lnTo>
                      <a:pt x="136" y="10"/>
                    </a:lnTo>
                    <a:lnTo>
                      <a:pt x="188" y="8"/>
                    </a:lnTo>
                    <a:lnTo>
                      <a:pt x="233" y="5"/>
                    </a:lnTo>
                    <a:lnTo>
                      <a:pt x="267" y="2"/>
                    </a:lnTo>
                    <a:lnTo>
                      <a:pt x="280" y="2"/>
                    </a:lnTo>
                    <a:lnTo>
                      <a:pt x="280" y="0"/>
                    </a:lnTo>
                    <a:lnTo>
                      <a:pt x="267" y="0"/>
                    </a:lnTo>
                    <a:lnTo>
                      <a:pt x="233" y="2"/>
                    </a:lnTo>
                    <a:lnTo>
                      <a:pt x="188" y="5"/>
                    </a:lnTo>
                    <a:lnTo>
                      <a:pt x="136" y="8"/>
                    </a:lnTo>
                    <a:lnTo>
                      <a:pt x="86" y="10"/>
                    </a:lnTo>
                    <a:lnTo>
                      <a:pt x="42" y="13"/>
                    </a:lnTo>
                    <a:lnTo>
                      <a:pt x="13" y="16"/>
                    </a:lnTo>
                    <a:lnTo>
                      <a:pt x="0" y="16"/>
                    </a:lnTo>
                    <a:lnTo>
                      <a:pt x="3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70" name="Freeform 5023"/>
              <p:cNvSpPr>
                <a:spLocks/>
              </p:cNvSpPr>
              <p:nvPr/>
            </p:nvSpPr>
            <p:spPr bwMode="auto">
              <a:xfrm>
                <a:off x="589" y="3002"/>
                <a:ext cx="374" cy="89"/>
              </a:xfrm>
              <a:custGeom>
                <a:avLst/>
                <a:gdLst>
                  <a:gd name="T0" fmla="*/ 65 w 374"/>
                  <a:gd name="T1" fmla="*/ 10 h 89"/>
                  <a:gd name="T2" fmla="*/ 50 w 374"/>
                  <a:gd name="T3" fmla="*/ 15 h 89"/>
                  <a:gd name="T4" fmla="*/ 34 w 374"/>
                  <a:gd name="T5" fmla="*/ 28 h 89"/>
                  <a:gd name="T6" fmla="*/ 18 w 374"/>
                  <a:gd name="T7" fmla="*/ 42 h 89"/>
                  <a:gd name="T8" fmla="*/ 5 w 374"/>
                  <a:gd name="T9" fmla="*/ 52 h 89"/>
                  <a:gd name="T10" fmla="*/ 3 w 374"/>
                  <a:gd name="T11" fmla="*/ 55 h 89"/>
                  <a:gd name="T12" fmla="*/ 0 w 374"/>
                  <a:gd name="T13" fmla="*/ 60 h 89"/>
                  <a:gd name="T14" fmla="*/ 3 w 374"/>
                  <a:gd name="T15" fmla="*/ 65 h 89"/>
                  <a:gd name="T16" fmla="*/ 10 w 374"/>
                  <a:gd name="T17" fmla="*/ 70 h 89"/>
                  <a:gd name="T18" fmla="*/ 24 w 374"/>
                  <a:gd name="T19" fmla="*/ 76 h 89"/>
                  <a:gd name="T20" fmla="*/ 47 w 374"/>
                  <a:gd name="T21" fmla="*/ 81 h 89"/>
                  <a:gd name="T22" fmla="*/ 73 w 374"/>
                  <a:gd name="T23" fmla="*/ 83 h 89"/>
                  <a:gd name="T24" fmla="*/ 105 w 374"/>
                  <a:gd name="T25" fmla="*/ 83 h 89"/>
                  <a:gd name="T26" fmla="*/ 139 w 374"/>
                  <a:gd name="T27" fmla="*/ 86 h 89"/>
                  <a:gd name="T28" fmla="*/ 175 w 374"/>
                  <a:gd name="T29" fmla="*/ 86 h 89"/>
                  <a:gd name="T30" fmla="*/ 209 w 374"/>
                  <a:gd name="T31" fmla="*/ 89 h 89"/>
                  <a:gd name="T32" fmla="*/ 243 w 374"/>
                  <a:gd name="T33" fmla="*/ 89 h 89"/>
                  <a:gd name="T34" fmla="*/ 275 w 374"/>
                  <a:gd name="T35" fmla="*/ 89 h 89"/>
                  <a:gd name="T36" fmla="*/ 309 w 374"/>
                  <a:gd name="T37" fmla="*/ 86 h 89"/>
                  <a:gd name="T38" fmla="*/ 337 w 374"/>
                  <a:gd name="T39" fmla="*/ 83 h 89"/>
                  <a:gd name="T40" fmla="*/ 366 w 374"/>
                  <a:gd name="T41" fmla="*/ 73 h 89"/>
                  <a:gd name="T42" fmla="*/ 371 w 374"/>
                  <a:gd name="T43" fmla="*/ 70 h 89"/>
                  <a:gd name="T44" fmla="*/ 374 w 374"/>
                  <a:gd name="T45" fmla="*/ 65 h 89"/>
                  <a:gd name="T46" fmla="*/ 374 w 374"/>
                  <a:gd name="T47" fmla="*/ 55 h 89"/>
                  <a:gd name="T48" fmla="*/ 371 w 374"/>
                  <a:gd name="T49" fmla="*/ 42 h 89"/>
                  <a:gd name="T50" fmla="*/ 366 w 374"/>
                  <a:gd name="T51" fmla="*/ 28 h 89"/>
                  <a:gd name="T52" fmla="*/ 364 w 374"/>
                  <a:gd name="T53" fmla="*/ 21 h 89"/>
                  <a:gd name="T54" fmla="*/ 358 w 374"/>
                  <a:gd name="T55" fmla="*/ 13 h 89"/>
                  <a:gd name="T56" fmla="*/ 351 w 374"/>
                  <a:gd name="T57" fmla="*/ 8 h 89"/>
                  <a:gd name="T58" fmla="*/ 340 w 374"/>
                  <a:gd name="T59" fmla="*/ 5 h 89"/>
                  <a:gd name="T60" fmla="*/ 272 w 374"/>
                  <a:gd name="T61" fmla="*/ 0 h 89"/>
                  <a:gd name="T62" fmla="*/ 204 w 374"/>
                  <a:gd name="T63" fmla="*/ 0 h 89"/>
                  <a:gd name="T64" fmla="*/ 133 w 374"/>
                  <a:gd name="T65" fmla="*/ 2 h 89"/>
                  <a:gd name="T66" fmla="*/ 65 w 374"/>
                  <a:gd name="T67" fmla="*/ 10 h 8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74"/>
                  <a:gd name="T103" fmla="*/ 0 h 89"/>
                  <a:gd name="T104" fmla="*/ 374 w 374"/>
                  <a:gd name="T105" fmla="*/ 89 h 8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74" h="89">
                    <a:moveTo>
                      <a:pt x="65" y="10"/>
                    </a:moveTo>
                    <a:lnTo>
                      <a:pt x="50" y="15"/>
                    </a:lnTo>
                    <a:lnTo>
                      <a:pt x="34" y="28"/>
                    </a:lnTo>
                    <a:lnTo>
                      <a:pt x="18" y="42"/>
                    </a:lnTo>
                    <a:lnTo>
                      <a:pt x="5" y="52"/>
                    </a:lnTo>
                    <a:lnTo>
                      <a:pt x="3" y="55"/>
                    </a:lnTo>
                    <a:lnTo>
                      <a:pt x="0" y="60"/>
                    </a:lnTo>
                    <a:lnTo>
                      <a:pt x="3" y="65"/>
                    </a:lnTo>
                    <a:lnTo>
                      <a:pt x="10" y="70"/>
                    </a:lnTo>
                    <a:lnTo>
                      <a:pt x="24" y="76"/>
                    </a:lnTo>
                    <a:lnTo>
                      <a:pt x="47" y="81"/>
                    </a:lnTo>
                    <a:lnTo>
                      <a:pt x="73" y="83"/>
                    </a:lnTo>
                    <a:lnTo>
                      <a:pt x="105" y="83"/>
                    </a:lnTo>
                    <a:lnTo>
                      <a:pt x="139" y="86"/>
                    </a:lnTo>
                    <a:lnTo>
                      <a:pt x="175" y="86"/>
                    </a:lnTo>
                    <a:lnTo>
                      <a:pt x="209" y="89"/>
                    </a:lnTo>
                    <a:lnTo>
                      <a:pt x="243" y="89"/>
                    </a:lnTo>
                    <a:lnTo>
                      <a:pt x="275" y="89"/>
                    </a:lnTo>
                    <a:lnTo>
                      <a:pt x="309" y="86"/>
                    </a:lnTo>
                    <a:lnTo>
                      <a:pt x="337" y="83"/>
                    </a:lnTo>
                    <a:lnTo>
                      <a:pt x="366" y="73"/>
                    </a:lnTo>
                    <a:lnTo>
                      <a:pt x="371" y="70"/>
                    </a:lnTo>
                    <a:lnTo>
                      <a:pt x="374" y="65"/>
                    </a:lnTo>
                    <a:lnTo>
                      <a:pt x="374" y="55"/>
                    </a:lnTo>
                    <a:lnTo>
                      <a:pt x="371" y="42"/>
                    </a:lnTo>
                    <a:lnTo>
                      <a:pt x="366" y="28"/>
                    </a:lnTo>
                    <a:lnTo>
                      <a:pt x="364" y="21"/>
                    </a:lnTo>
                    <a:lnTo>
                      <a:pt x="358" y="13"/>
                    </a:lnTo>
                    <a:lnTo>
                      <a:pt x="351" y="8"/>
                    </a:lnTo>
                    <a:lnTo>
                      <a:pt x="340" y="5"/>
                    </a:lnTo>
                    <a:lnTo>
                      <a:pt x="272" y="0"/>
                    </a:lnTo>
                    <a:lnTo>
                      <a:pt x="204" y="0"/>
                    </a:lnTo>
                    <a:lnTo>
                      <a:pt x="133" y="2"/>
                    </a:lnTo>
                    <a:lnTo>
                      <a:pt x="65" y="10"/>
                    </a:lnTo>
                    <a:close/>
                  </a:path>
                </a:pathLst>
              </a:custGeom>
              <a:solidFill>
                <a:srgbClr val="504A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71" name="Freeform 5024"/>
              <p:cNvSpPr>
                <a:spLocks/>
              </p:cNvSpPr>
              <p:nvPr/>
            </p:nvSpPr>
            <p:spPr bwMode="auto">
              <a:xfrm>
                <a:off x="594" y="3004"/>
                <a:ext cx="369" cy="71"/>
              </a:xfrm>
              <a:custGeom>
                <a:avLst/>
                <a:gdLst>
                  <a:gd name="T0" fmla="*/ 60 w 369"/>
                  <a:gd name="T1" fmla="*/ 6 h 71"/>
                  <a:gd name="T2" fmla="*/ 47 w 369"/>
                  <a:gd name="T3" fmla="*/ 11 h 71"/>
                  <a:gd name="T4" fmla="*/ 34 w 369"/>
                  <a:gd name="T5" fmla="*/ 16 h 71"/>
                  <a:gd name="T6" fmla="*/ 16 w 369"/>
                  <a:gd name="T7" fmla="*/ 34 h 71"/>
                  <a:gd name="T8" fmla="*/ 8 w 369"/>
                  <a:gd name="T9" fmla="*/ 42 h 71"/>
                  <a:gd name="T10" fmla="*/ 0 w 369"/>
                  <a:gd name="T11" fmla="*/ 47 h 71"/>
                  <a:gd name="T12" fmla="*/ 0 w 369"/>
                  <a:gd name="T13" fmla="*/ 55 h 71"/>
                  <a:gd name="T14" fmla="*/ 0 w 369"/>
                  <a:gd name="T15" fmla="*/ 55 h 71"/>
                  <a:gd name="T16" fmla="*/ 5 w 369"/>
                  <a:gd name="T17" fmla="*/ 58 h 71"/>
                  <a:gd name="T18" fmla="*/ 66 w 369"/>
                  <a:gd name="T19" fmla="*/ 63 h 71"/>
                  <a:gd name="T20" fmla="*/ 121 w 369"/>
                  <a:gd name="T21" fmla="*/ 68 h 71"/>
                  <a:gd name="T22" fmla="*/ 178 w 369"/>
                  <a:gd name="T23" fmla="*/ 71 h 71"/>
                  <a:gd name="T24" fmla="*/ 238 w 369"/>
                  <a:gd name="T25" fmla="*/ 71 h 71"/>
                  <a:gd name="T26" fmla="*/ 304 w 369"/>
                  <a:gd name="T27" fmla="*/ 68 h 71"/>
                  <a:gd name="T28" fmla="*/ 332 w 369"/>
                  <a:gd name="T29" fmla="*/ 66 h 71"/>
                  <a:gd name="T30" fmla="*/ 361 w 369"/>
                  <a:gd name="T31" fmla="*/ 58 h 71"/>
                  <a:gd name="T32" fmla="*/ 366 w 369"/>
                  <a:gd name="T33" fmla="*/ 55 h 71"/>
                  <a:gd name="T34" fmla="*/ 369 w 369"/>
                  <a:gd name="T35" fmla="*/ 53 h 71"/>
                  <a:gd name="T36" fmla="*/ 366 w 369"/>
                  <a:gd name="T37" fmla="*/ 42 h 71"/>
                  <a:gd name="T38" fmla="*/ 361 w 369"/>
                  <a:gd name="T39" fmla="*/ 32 h 71"/>
                  <a:gd name="T40" fmla="*/ 356 w 369"/>
                  <a:gd name="T41" fmla="*/ 21 h 71"/>
                  <a:gd name="T42" fmla="*/ 351 w 369"/>
                  <a:gd name="T43" fmla="*/ 8 h 71"/>
                  <a:gd name="T44" fmla="*/ 346 w 369"/>
                  <a:gd name="T45" fmla="*/ 6 h 71"/>
                  <a:gd name="T46" fmla="*/ 335 w 369"/>
                  <a:gd name="T47" fmla="*/ 3 h 71"/>
                  <a:gd name="T48" fmla="*/ 199 w 369"/>
                  <a:gd name="T49" fmla="*/ 0 h 71"/>
                  <a:gd name="T50" fmla="*/ 128 w 369"/>
                  <a:gd name="T51" fmla="*/ 0 h 71"/>
                  <a:gd name="T52" fmla="*/ 60 w 369"/>
                  <a:gd name="T53" fmla="*/ 6 h 7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69"/>
                  <a:gd name="T82" fmla="*/ 0 h 71"/>
                  <a:gd name="T83" fmla="*/ 369 w 369"/>
                  <a:gd name="T84" fmla="*/ 71 h 71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69" h="71">
                    <a:moveTo>
                      <a:pt x="60" y="6"/>
                    </a:moveTo>
                    <a:lnTo>
                      <a:pt x="47" y="11"/>
                    </a:lnTo>
                    <a:lnTo>
                      <a:pt x="34" y="16"/>
                    </a:lnTo>
                    <a:lnTo>
                      <a:pt x="16" y="34"/>
                    </a:lnTo>
                    <a:lnTo>
                      <a:pt x="8" y="42"/>
                    </a:lnTo>
                    <a:lnTo>
                      <a:pt x="0" y="47"/>
                    </a:lnTo>
                    <a:lnTo>
                      <a:pt x="0" y="55"/>
                    </a:lnTo>
                    <a:lnTo>
                      <a:pt x="5" y="58"/>
                    </a:lnTo>
                    <a:lnTo>
                      <a:pt x="66" y="63"/>
                    </a:lnTo>
                    <a:lnTo>
                      <a:pt x="121" y="68"/>
                    </a:lnTo>
                    <a:lnTo>
                      <a:pt x="178" y="71"/>
                    </a:lnTo>
                    <a:lnTo>
                      <a:pt x="238" y="71"/>
                    </a:lnTo>
                    <a:lnTo>
                      <a:pt x="304" y="68"/>
                    </a:lnTo>
                    <a:lnTo>
                      <a:pt x="332" y="66"/>
                    </a:lnTo>
                    <a:lnTo>
                      <a:pt x="361" y="58"/>
                    </a:lnTo>
                    <a:lnTo>
                      <a:pt x="366" y="55"/>
                    </a:lnTo>
                    <a:lnTo>
                      <a:pt x="369" y="53"/>
                    </a:lnTo>
                    <a:lnTo>
                      <a:pt x="366" y="42"/>
                    </a:lnTo>
                    <a:lnTo>
                      <a:pt x="361" y="32"/>
                    </a:lnTo>
                    <a:lnTo>
                      <a:pt x="356" y="21"/>
                    </a:lnTo>
                    <a:lnTo>
                      <a:pt x="351" y="8"/>
                    </a:lnTo>
                    <a:lnTo>
                      <a:pt x="346" y="6"/>
                    </a:lnTo>
                    <a:lnTo>
                      <a:pt x="335" y="3"/>
                    </a:lnTo>
                    <a:lnTo>
                      <a:pt x="199" y="0"/>
                    </a:lnTo>
                    <a:lnTo>
                      <a:pt x="128" y="0"/>
                    </a:lnTo>
                    <a:lnTo>
                      <a:pt x="60" y="6"/>
                    </a:lnTo>
                    <a:close/>
                  </a:path>
                </a:pathLst>
              </a:custGeom>
              <a:solidFill>
                <a:srgbClr val="BCB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72" name="Freeform 5025"/>
              <p:cNvSpPr>
                <a:spLocks/>
              </p:cNvSpPr>
              <p:nvPr/>
            </p:nvSpPr>
            <p:spPr bwMode="auto">
              <a:xfrm>
                <a:off x="652" y="3015"/>
                <a:ext cx="8" cy="8"/>
              </a:xfrm>
              <a:custGeom>
                <a:avLst/>
                <a:gdLst>
                  <a:gd name="T0" fmla="*/ 2 w 8"/>
                  <a:gd name="T1" fmla="*/ 2 h 8"/>
                  <a:gd name="T2" fmla="*/ 2 w 8"/>
                  <a:gd name="T3" fmla="*/ 2 h 8"/>
                  <a:gd name="T4" fmla="*/ 0 w 8"/>
                  <a:gd name="T5" fmla="*/ 5 h 8"/>
                  <a:gd name="T6" fmla="*/ 0 w 8"/>
                  <a:gd name="T7" fmla="*/ 5 h 8"/>
                  <a:gd name="T8" fmla="*/ 2 w 8"/>
                  <a:gd name="T9" fmla="*/ 8 h 8"/>
                  <a:gd name="T10" fmla="*/ 5 w 8"/>
                  <a:gd name="T11" fmla="*/ 8 h 8"/>
                  <a:gd name="T12" fmla="*/ 8 w 8"/>
                  <a:gd name="T13" fmla="*/ 8 h 8"/>
                  <a:gd name="T14" fmla="*/ 8 w 8"/>
                  <a:gd name="T15" fmla="*/ 5 h 8"/>
                  <a:gd name="T16" fmla="*/ 8 w 8"/>
                  <a:gd name="T17" fmla="*/ 5 h 8"/>
                  <a:gd name="T18" fmla="*/ 8 w 8"/>
                  <a:gd name="T19" fmla="*/ 2 h 8"/>
                  <a:gd name="T20" fmla="*/ 8 w 8"/>
                  <a:gd name="T21" fmla="*/ 2 h 8"/>
                  <a:gd name="T22" fmla="*/ 8 w 8"/>
                  <a:gd name="T23" fmla="*/ 0 h 8"/>
                  <a:gd name="T24" fmla="*/ 5 w 8"/>
                  <a:gd name="T25" fmla="*/ 0 h 8"/>
                  <a:gd name="T26" fmla="*/ 2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2" y="2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73" name="Freeform 5026"/>
              <p:cNvSpPr>
                <a:spLocks/>
              </p:cNvSpPr>
              <p:nvPr/>
            </p:nvSpPr>
            <p:spPr bwMode="auto">
              <a:xfrm>
                <a:off x="641" y="3023"/>
                <a:ext cx="11" cy="7"/>
              </a:xfrm>
              <a:custGeom>
                <a:avLst/>
                <a:gdLst>
                  <a:gd name="T0" fmla="*/ 3 w 11"/>
                  <a:gd name="T1" fmla="*/ 0 h 7"/>
                  <a:gd name="T2" fmla="*/ 3 w 11"/>
                  <a:gd name="T3" fmla="*/ 2 h 7"/>
                  <a:gd name="T4" fmla="*/ 3 w 11"/>
                  <a:gd name="T5" fmla="*/ 2 h 7"/>
                  <a:gd name="T6" fmla="*/ 0 w 11"/>
                  <a:gd name="T7" fmla="*/ 5 h 7"/>
                  <a:gd name="T8" fmla="*/ 0 w 11"/>
                  <a:gd name="T9" fmla="*/ 5 h 7"/>
                  <a:gd name="T10" fmla="*/ 3 w 11"/>
                  <a:gd name="T11" fmla="*/ 7 h 7"/>
                  <a:gd name="T12" fmla="*/ 6 w 11"/>
                  <a:gd name="T13" fmla="*/ 7 h 7"/>
                  <a:gd name="T14" fmla="*/ 8 w 11"/>
                  <a:gd name="T15" fmla="*/ 7 h 7"/>
                  <a:gd name="T16" fmla="*/ 8 w 11"/>
                  <a:gd name="T17" fmla="*/ 5 h 7"/>
                  <a:gd name="T18" fmla="*/ 8 w 11"/>
                  <a:gd name="T19" fmla="*/ 5 h 7"/>
                  <a:gd name="T20" fmla="*/ 11 w 11"/>
                  <a:gd name="T21" fmla="*/ 2 h 7"/>
                  <a:gd name="T22" fmla="*/ 11 w 11"/>
                  <a:gd name="T23" fmla="*/ 2 h 7"/>
                  <a:gd name="T24" fmla="*/ 11 w 11"/>
                  <a:gd name="T25" fmla="*/ 0 h 7"/>
                  <a:gd name="T26" fmla="*/ 3 w 11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7"/>
                  <a:gd name="T44" fmla="*/ 11 w 11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7">
                    <a:moveTo>
                      <a:pt x="3" y="0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8" y="7"/>
                    </a:lnTo>
                    <a:lnTo>
                      <a:pt x="8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74" name="Freeform 5027"/>
              <p:cNvSpPr>
                <a:spLocks/>
              </p:cNvSpPr>
              <p:nvPr/>
            </p:nvSpPr>
            <p:spPr bwMode="auto">
              <a:xfrm>
                <a:off x="631" y="3030"/>
                <a:ext cx="10" cy="8"/>
              </a:xfrm>
              <a:custGeom>
                <a:avLst/>
                <a:gdLst>
                  <a:gd name="T0" fmla="*/ 2 w 10"/>
                  <a:gd name="T1" fmla="*/ 3 h 8"/>
                  <a:gd name="T2" fmla="*/ 2 w 10"/>
                  <a:gd name="T3" fmla="*/ 3 h 8"/>
                  <a:gd name="T4" fmla="*/ 0 w 10"/>
                  <a:gd name="T5" fmla="*/ 6 h 8"/>
                  <a:gd name="T6" fmla="*/ 0 w 10"/>
                  <a:gd name="T7" fmla="*/ 6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8 h 8"/>
                  <a:gd name="T18" fmla="*/ 8 w 10"/>
                  <a:gd name="T19" fmla="*/ 6 h 8"/>
                  <a:gd name="T20" fmla="*/ 10 w 10"/>
                  <a:gd name="T21" fmla="*/ 3 h 8"/>
                  <a:gd name="T22" fmla="*/ 10 w 10"/>
                  <a:gd name="T23" fmla="*/ 3 h 8"/>
                  <a:gd name="T24" fmla="*/ 8 w 10"/>
                  <a:gd name="T25" fmla="*/ 0 h 8"/>
                  <a:gd name="T26" fmla="*/ 2 w 10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3"/>
                    </a:moveTo>
                    <a:lnTo>
                      <a:pt x="2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75" name="Freeform 5028"/>
              <p:cNvSpPr>
                <a:spLocks/>
              </p:cNvSpPr>
              <p:nvPr/>
            </p:nvSpPr>
            <p:spPr bwMode="auto">
              <a:xfrm>
                <a:off x="618" y="3041"/>
                <a:ext cx="10" cy="8"/>
              </a:xfrm>
              <a:custGeom>
                <a:avLst/>
                <a:gdLst>
                  <a:gd name="T0" fmla="*/ 5 w 10"/>
                  <a:gd name="T1" fmla="*/ 0 h 8"/>
                  <a:gd name="T2" fmla="*/ 5 w 10"/>
                  <a:gd name="T3" fmla="*/ 3 h 8"/>
                  <a:gd name="T4" fmla="*/ 2 w 10"/>
                  <a:gd name="T5" fmla="*/ 3 h 8"/>
                  <a:gd name="T6" fmla="*/ 2 w 10"/>
                  <a:gd name="T7" fmla="*/ 5 h 8"/>
                  <a:gd name="T8" fmla="*/ 0 w 10"/>
                  <a:gd name="T9" fmla="*/ 5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0 h 8"/>
                  <a:gd name="T24" fmla="*/ 10 w 10"/>
                  <a:gd name="T25" fmla="*/ 0 h 8"/>
                  <a:gd name="T26" fmla="*/ 8 w 10"/>
                  <a:gd name="T27" fmla="*/ 0 h 8"/>
                  <a:gd name="T28" fmla="*/ 5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5" y="0"/>
                    </a:moveTo>
                    <a:lnTo>
                      <a:pt x="5" y="3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76" name="Freeform 5029"/>
              <p:cNvSpPr>
                <a:spLocks/>
              </p:cNvSpPr>
              <p:nvPr/>
            </p:nvSpPr>
            <p:spPr bwMode="auto">
              <a:xfrm>
                <a:off x="607" y="3049"/>
                <a:ext cx="11" cy="10"/>
              </a:xfrm>
              <a:custGeom>
                <a:avLst/>
                <a:gdLst>
                  <a:gd name="T0" fmla="*/ 3 w 11"/>
                  <a:gd name="T1" fmla="*/ 2 h 10"/>
                  <a:gd name="T2" fmla="*/ 3 w 11"/>
                  <a:gd name="T3" fmla="*/ 5 h 10"/>
                  <a:gd name="T4" fmla="*/ 0 w 11"/>
                  <a:gd name="T5" fmla="*/ 5 h 10"/>
                  <a:gd name="T6" fmla="*/ 0 w 11"/>
                  <a:gd name="T7" fmla="*/ 8 h 10"/>
                  <a:gd name="T8" fmla="*/ 0 w 11"/>
                  <a:gd name="T9" fmla="*/ 8 h 10"/>
                  <a:gd name="T10" fmla="*/ 3 w 11"/>
                  <a:gd name="T11" fmla="*/ 10 h 10"/>
                  <a:gd name="T12" fmla="*/ 3 w 11"/>
                  <a:gd name="T13" fmla="*/ 10 h 10"/>
                  <a:gd name="T14" fmla="*/ 6 w 11"/>
                  <a:gd name="T15" fmla="*/ 10 h 10"/>
                  <a:gd name="T16" fmla="*/ 8 w 11"/>
                  <a:gd name="T17" fmla="*/ 8 h 10"/>
                  <a:gd name="T18" fmla="*/ 8 w 11"/>
                  <a:gd name="T19" fmla="*/ 8 h 10"/>
                  <a:gd name="T20" fmla="*/ 11 w 11"/>
                  <a:gd name="T21" fmla="*/ 5 h 10"/>
                  <a:gd name="T22" fmla="*/ 11 w 11"/>
                  <a:gd name="T23" fmla="*/ 2 h 10"/>
                  <a:gd name="T24" fmla="*/ 11 w 11"/>
                  <a:gd name="T25" fmla="*/ 2 h 10"/>
                  <a:gd name="T26" fmla="*/ 8 w 11"/>
                  <a:gd name="T27" fmla="*/ 0 h 10"/>
                  <a:gd name="T28" fmla="*/ 3 w 11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0"/>
                  <a:gd name="T47" fmla="*/ 11 w 11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0">
                    <a:moveTo>
                      <a:pt x="3" y="2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10"/>
                    </a:lnTo>
                    <a:lnTo>
                      <a:pt x="6" y="10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77" name="Freeform 5030"/>
              <p:cNvSpPr>
                <a:spLocks/>
              </p:cNvSpPr>
              <p:nvPr/>
            </p:nvSpPr>
            <p:spPr bwMode="auto">
              <a:xfrm>
                <a:off x="665" y="3015"/>
                <a:ext cx="8" cy="8"/>
              </a:xfrm>
              <a:custGeom>
                <a:avLst/>
                <a:gdLst>
                  <a:gd name="T0" fmla="*/ 3 w 8"/>
                  <a:gd name="T1" fmla="*/ 2 h 8"/>
                  <a:gd name="T2" fmla="*/ 0 w 8"/>
                  <a:gd name="T3" fmla="*/ 2 h 8"/>
                  <a:gd name="T4" fmla="*/ 0 w 8"/>
                  <a:gd name="T5" fmla="*/ 2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3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2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2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78" name="Freeform 5031"/>
              <p:cNvSpPr>
                <a:spLocks/>
              </p:cNvSpPr>
              <p:nvPr/>
            </p:nvSpPr>
            <p:spPr bwMode="auto">
              <a:xfrm>
                <a:off x="654" y="3023"/>
                <a:ext cx="8" cy="7"/>
              </a:xfrm>
              <a:custGeom>
                <a:avLst/>
                <a:gdLst>
                  <a:gd name="T0" fmla="*/ 3 w 8"/>
                  <a:gd name="T1" fmla="*/ 0 h 7"/>
                  <a:gd name="T2" fmla="*/ 3 w 8"/>
                  <a:gd name="T3" fmla="*/ 2 h 7"/>
                  <a:gd name="T4" fmla="*/ 0 w 8"/>
                  <a:gd name="T5" fmla="*/ 2 h 7"/>
                  <a:gd name="T6" fmla="*/ 0 w 8"/>
                  <a:gd name="T7" fmla="*/ 5 h 7"/>
                  <a:gd name="T8" fmla="*/ 0 w 8"/>
                  <a:gd name="T9" fmla="*/ 5 h 7"/>
                  <a:gd name="T10" fmla="*/ 3 w 8"/>
                  <a:gd name="T11" fmla="*/ 7 h 7"/>
                  <a:gd name="T12" fmla="*/ 6 w 8"/>
                  <a:gd name="T13" fmla="*/ 7 h 7"/>
                  <a:gd name="T14" fmla="*/ 6 w 8"/>
                  <a:gd name="T15" fmla="*/ 7 h 7"/>
                  <a:gd name="T16" fmla="*/ 8 w 8"/>
                  <a:gd name="T17" fmla="*/ 5 h 7"/>
                  <a:gd name="T18" fmla="*/ 8 w 8"/>
                  <a:gd name="T19" fmla="*/ 5 h 7"/>
                  <a:gd name="T20" fmla="*/ 8 w 8"/>
                  <a:gd name="T21" fmla="*/ 2 h 7"/>
                  <a:gd name="T22" fmla="*/ 8 w 8"/>
                  <a:gd name="T23" fmla="*/ 2 h 7"/>
                  <a:gd name="T24" fmla="*/ 8 w 8"/>
                  <a:gd name="T25" fmla="*/ 0 h 7"/>
                  <a:gd name="T26" fmla="*/ 6 w 8"/>
                  <a:gd name="T27" fmla="*/ 0 h 7"/>
                  <a:gd name="T28" fmla="*/ 3 w 8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7"/>
                  <a:gd name="T47" fmla="*/ 8 w 8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7">
                    <a:moveTo>
                      <a:pt x="3" y="0"/>
                    </a:moveTo>
                    <a:lnTo>
                      <a:pt x="3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79" name="Freeform 5032"/>
              <p:cNvSpPr>
                <a:spLocks/>
              </p:cNvSpPr>
              <p:nvPr/>
            </p:nvSpPr>
            <p:spPr bwMode="auto">
              <a:xfrm>
                <a:off x="644" y="3030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3 w 8"/>
                  <a:gd name="T3" fmla="*/ 3 h 8"/>
                  <a:gd name="T4" fmla="*/ 0 w 8"/>
                  <a:gd name="T5" fmla="*/ 6 h 8"/>
                  <a:gd name="T6" fmla="*/ 0 w 8"/>
                  <a:gd name="T7" fmla="*/ 6 h 8"/>
                  <a:gd name="T8" fmla="*/ 0 w 8"/>
                  <a:gd name="T9" fmla="*/ 8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8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3 h 8"/>
                  <a:gd name="T26" fmla="*/ 5 w 8"/>
                  <a:gd name="T27" fmla="*/ 0 h 8"/>
                  <a:gd name="T28" fmla="*/ 3 w 8"/>
                  <a:gd name="T29" fmla="*/ 3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80" name="Freeform 5033"/>
              <p:cNvSpPr>
                <a:spLocks/>
              </p:cNvSpPr>
              <p:nvPr/>
            </p:nvSpPr>
            <p:spPr bwMode="auto">
              <a:xfrm>
                <a:off x="631" y="3041"/>
                <a:ext cx="10" cy="8"/>
              </a:xfrm>
              <a:custGeom>
                <a:avLst/>
                <a:gdLst>
                  <a:gd name="T0" fmla="*/ 5 w 10"/>
                  <a:gd name="T1" fmla="*/ 0 h 8"/>
                  <a:gd name="T2" fmla="*/ 5 w 10"/>
                  <a:gd name="T3" fmla="*/ 3 h 8"/>
                  <a:gd name="T4" fmla="*/ 2 w 10"/>
                  <a:gd name="T5" fmla="*/ 3 h 8"/>
                  <a:gd name="T6" fmla="*/ 2 w 10"/>
                  <a:gd name="T7" fmla="*/ 5 h 8"/>
                  <a:gd name="T8" fmla="*/ 0 w 10"/>
                  <a:gd name="T9" fmla="*/ 5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8 w 10"/>
                  <a:gd name="T27" fmla="*/ 0 h 8"/>
                  <a:gd name="T28" fmla="*/ 5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5" y="0"/>
                    </a:moveTo>
                    <a:lnTo>
                      <a:pt x="5" y="3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81" name="Freeform 5034"/>
              <p:cNvSpPr>
                <a:spLocks/>
              </p:cNvSpPr>
              <p:nvPr/>
            </p:nvSpPr>
            <p:spPr bwMode="auto">
              <a:xfrm>
                <a:off x="620" y="3051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3 w 11"/>
                  <a:gd name="T11" fmla="*/ 8 h 8"/>
                  <a:gd name="T12" fmla="*/ 3 w 11"/>
                  <a:gd name="T13" fmla="*/ 8 h 8"/>
                  <a:gd name="T14" fmla="*/ 6 w 11"/>
                  <a:gd name="T15" fmla="*/ 8 h 8"/>
                  <a:gd name="T16" fmla="*/ 8 w 11"/>
                  <a:gd name="T17" fmla="*/ 6 h 8"/>
                  <a:gd name="T18" fmla="*/ 8 w 11"/>
                  <a:gd name="T19" fmla="*/ 6 h 8"/>
                  <a:gd name="T20" fmla="*/ 8 w 11"/>
                  <a:gd name="T21" fmla="*/ 3 h 8"/>
                  <a:gd name="T22" fmla="*/ 11 w 11"/>
                  <a:gd name="T23" fmla="*/ 0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82" name="Freeform 5035"/>
              <p:cNvSpPr>
                <a:spLocks/>
              </p:cNvSpPr>
              <p:nvPr/>
            </p:nvSpPr>
            <p:spPr bwMode="auto">
              <a:xfrm>
                <a:off x="675" y="3015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2 h 8"/>
                  <a:gd name="T4" fmla="*/ 3 w 11"/>
                  <a:gd name="T5" fmla="*/ 2 h 8"/>
                  <a:gd name="T6" fmla="*/ 0 w 11"/>
                  <a:gd name="T7" fmla="*/ 5 h 8"/>
                  <a:gd name="T8" fmla="*/ 0 w 11"/>
                  <a:gd name="T9" fmla="*/ 5 h 8"/>
                  <a:gd name="T10" fmla="*/ 3 w 11"/>
                  <a:gd name="T11" fmla="*/ 5 h 8"/>
                  <a:gd name="T12" fmla="*/ 6 w 11"/>
                  <a:gd name="T13" fmla="*/ 8 h 8"/>
                  <a:gd name="T14" fmla="*/ 8 w 11"/>
                  <a:gd name="T15" fmla="*/ 8 h 8"/>
                  <a:gd name="T16" fmla="*/ 8 w 11"/>
                  <a:gd name="T17" fmla="*/ 5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2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83" name="Freeform 5036"/>
              <p:cNvSpPr>
                <a:spLocks/>
              </p:cNvSpPr>
              <p:nvPr/>
            </p:nvSpPr>
            <p:spPr bwMode="auto">
              <a:xfrm>
                <a:off x="668" y="3023"/>
                <a:ext cx="7" cy="7"/>
              </a:xfrm>
              <a:custGeom>
                <a:avLst/>
                <a:gdLst>
                  <a:gd name="T0" fmla="*/ 2 w 7"/>
                  <a:gd name="T1" fmla="*/ 0 h 7"/>
                  <a:gd name="T2" fmla="*/ 0 w 7"/>
                  <a:gd name="T3" fmla="*/ 2 h 7"/>
                  <a:gd name="T4" fmla="*/ 0 w 7"/>
                  <a:gd name="T5" fmla="*/ 2 h 7"/>
                  <a:gd name="T6" fmla="*/ 0 w 7"/>
                  <a:gd name="T7" fmla="*/ 5 h 7"/>
                  <a:gd name="T8" fmla="*/ 0 w 7"/>
                  <a:gd name="T9" fmla="*/ 5 h 7"/>
                  <a:gd name="T10" fmla="*/ 2 w 7"/>
                  <a:gd name="T11" fmla="*/ 7 h 7"/>
                  <a:gd name="T12" fmla="*/ 5 w 7"/>
                  <a:gd name="T13" fmla="*/ 7 h 7"/>
                  <a:gd name="T14" fmla="*/ 5 w 7"/>
                  <a:gd name="T15" fmla="*/ 7 h 7"/>
                  <a:gd name="T16" fmla="*/ 7 w 7"/>
                  <a:gd name="T17" fmla="*/ 5 h 7"/>
                  <a:gd name="T18" fmla="*/ 7 w 7"/>
                  <a:gd name="T19" fmla="*/ 5 h 7"/>
                  <a:gd name="T20" fmla="*/ 7 w 7"/>
                  <a:gd name="T21" fmla="*/ 2 h 7"/>
                  <a:gd name="T22" fmla="*/ 7 w 7"/>
                  <a:gd name="T23" fmla="*/ 2 h 7"/>
                  <a:gd name="T24" fmla="*/ 7 w 7"/>
                  <a:gd name="T25" fmla="*/ 0 h 7"/>
                  <a:gd name="T26" fmla="*/ 5 w 7"/>
                  <a:gd name="T27" fmla="*/ 0 h 7"/>
                  <a:gd name="T28" fmla="*/ 2 w 7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7"/>
                  <a:gd name="T47" fmla="*/ 7 w 7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7">
                    <a:moveTo>
                      <a:pt x="2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84" name="Freeform 5037"/>
              <p:cNvSpPr>
                <a:spLocks/>
              </p:cNvSpPr>
              <p:nvPr/>
            </p:nvSpPr>
            <p:spPr bwMode="auto">
              <a:xfrm>
                <a:off x="657" y="3030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3 w 8"/>
                  <a:gd name="T3" fmla="*/ 3 h 8"/>
                  <a:gd name="T4" fmla="*/ 0 w 8"/>
                  <a:gd name="T5" fmla="*/ 6 h 8"/>
                  <a:gd name="T6" fmla="*/ 0 w 8"/>
                  <a:gd name="T7" fmla="*/ 8 h 8"/>
                  <a:gd name="T8" fmla="*/ 0 w 8"/>
                  <a:gd name="T9" fmla="*/ 8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8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5 w 8"/>
                  <a:gd name="T25" fmla="*/ 0 h 8"/>
                  <a:gd name="T26" fmla="*/ 3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85" name="Freeform 5038"/>
              <p:cNvSpPr>
                <a:spLocks/>
              </p:cNvSpPr>
              <p:nvPr/>
            </p:nvSpPr>
            <p:spPr bwMode="auto">
              <a:xfrm>
                <a:off x="644" y="3041"/>
                <a:ext cx="10" cy="8"/>
              </a:xfrm>
              <a:custGeom>
                <a:avLst/>
                <a:gdLst>
                  <a:gd name="T0" fmla="*/ 5 w 10"/>
                  <a:gd name="T1" fmla="*/ 0 h 8"/>
                  <a:gd name="T2" fmla="*/ 3 w 10"/>
                  <a:gd name="T3" fmla="*/ 3 h 8"/>
                  <a:gd name="T4" fmla="*/ 3 w 10"/>
                  <a:gd name="T5" fmla="*/ 3 h 8"/>
                  <a:gd name="T6" fmla="*/ 3 w 10"/>
                  <a:gd name="T7" fmla="*/ 5 h 8"/>
                  <a:gd name="T8" fmla="*/ 0 w 10"/>
                  <a:gd name="T9" fmla="*/ 5 h 8"/>
                  <a:gd name="T10" fmla="*/ 3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8 w 10"/>
                  <a:gd name="T27" fmla="*/ 0 h 8"/>
                  <a:gd name="T28" fmla="*/ 5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5" y="0"/>
                    </a:moveTo>
                    <a:lnTo>
                      <a:pt x="3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86" name="Freeform 5039"/>
              <p:cNvSpPr>
                <a:spLocks/>
              </p:cNvSpPr>
              <p:nvPr/>
            </p:nvSpPr>
            <p:spPr bwMode="auto">
              <a:xfrm>
                <a:off x="633" y="3051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11 w 11"/>
                  <a:gd name="T19" fmla="*/ 6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87" name="Freeform 5040"/>
              <p:cNvSpPr>
                <a:spLocks/>
              </p:cNvSpPr>
              <p:nvPr/>
            </p:nvSpPr>
            <p:spPr bwMode="auto">
              <a:xfrm>
                <a:off x="688" y="3015"/>
                <a:ext cx="8" cy="5"/>
              </a:xfrm>
              <a:custGeom>
                <a:avLst/>
                <a:gdLst>
                  <a:gd name="T0" fmla="*/ 3 w 8"/>
                  <a:gd name="T1" fmla="*/ 0 h 5"/>
                  <a:gd name="T2" fmla="*/ 3 w 8"/>
                  <a:gd name="T3" fmla="*/ 2 h 5"/>
                  <a:gd name="T4" fmla="*/ 0 w 8"/>
                  <a:gd name="T5" fmla="*/ 2 h 5"/>
                  <a:gd name="T6" fmla="*/ 0 w 8"/>
                  <a:gd name="T7" fmla="*/ 5 h 5"/>
                  <a:gd name="T8" fmla="*/ 0 w 8"/>
                  <a:gd name="T9" fmla="*/ 5 h 5"/>
                  <a:gd name="T10" fmla="*/ 3 w 8"/>
                  <a:gd name="T11" fmla="*/ 5 h 5"/>
                  <a:gd name="T12" fmla="*/ 6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2 h 5"/>
                  <a:gd name="T22" fmla="*/ 8 w 8"/>
                  <a:gd name="T23" fmla="*/ 2 h 5"/>
                  <a:gd name="T24" fmla="*/ 8 w 8"/>
                  <a:gd name="T25" fmla="*/ 0 h 5"/>
                  <a:gd name="T26" fmla="*/ 6 w 8"/>
                  <a:gd name="T27" fmla="*/ 0 h 5"/>
                  <a:gd name="T28" fmla="*/ 3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3" y="0"/>
                    </a:moveTo>
                    <a:lnTo>
                      <a:pt x="3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6" y="5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88" name="Freeform 5041"/>
              <p:cNvSpPr>
                <a:spLocks/>
              </p:cNvSpPr>
              <p:nvPr/>
            </p:nvSpPr>
            <p:spPr bwMode="auto">
              <a:xfrm>
                <a:off x="681" y="3023"/>
                <a:ext cx="7" cy="7"/>
              </a:xfrm>
              <a:custGeom>
                <a:avLst/>
                <a:gdLst>
                  <a:gd name="T0" fmla="*/ 0 w 7"/>
                  <a:gd name="T1" fmla="*/ 0 h 7"/>
                  <a:gd name="T2" fmla="*/ 0 w 7"/>
                  <a:gd name="T3" fmla="*/ 2 h 7"/>
                  <a:gd name="T4" fmla="*/ 0 w 7"/>
                  <a:gd name="T5" fmla="*/ 2 h 7"/>
                  <a:gd name="T6" fmla="*/ 0 w 7"/>
                  <a:gd name="T7" fmla="*/ 5 h 7"/>
                  <a:gd name="T8" fmla="*/ 0 w 7"/>
                  <a:gd name="T9" fmla="*/ 5 h 7"/>
                  <a:gd name="T10" fmla="*/ 2 w 7"/>
                  <a:gd name="T11" fmla="*/ 7 h 7"/>
                  <a:gd name="T12" fmla="*/ 5 w 7"/>
                  <a:gd name="T13" fmla="*/ 7 h 7"/>
                  <a:gd name="T14" fmla="*/ 5 w 7"/>
                  <a:gd name="T15" fmla="*/ 7 h 7"/>
                  <a:gd name="T16" fmla="*/ 7 w 7"/>
                  <a:gd name="T17" fmla="*/ 5 h 7"/>
                  <a:gd name="T18" fmla="*/ 7 w 7"/>
                  <a:gd name="T19" fmla="*/ 5 h 7"/>
                  <a:gd name="T20" fmla="*/ 7 w 7"/>
                  <a:gd name="T21" fmla="*/ 2 h 7"/>
                  <a:gd name="T22" fmla="*/ 7 w 7"/>
                  <a:gd name="T23" fmla="*/ 2 h 7"/>
                  <a:gd name="T24" fmla="*/ 7 w 7"/>
                  <a:gd name="T25" fmla="*/ 0 h 7"/>
                  <a:gd name="T26" fmla="*/ 0 w 7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7"/>
                  <a:gd name="T44" fmla="*/ 7 w 7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89" name="Freeform 5042"/>
              <p:cNvSpPr>
                <a:spLocks/>
              </p:cNvSpPr>
              <p:nvPr/>
            </p:nvSpPr>
            <p:spPr bwMode="auto">
              <a:xfrm>
                <a:off x="670" y="3030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3 w 8"/>
                  <a:gd name="T3" fmla="*/ 3 h 8"/>
                  <a:gd name="T4" fmla="*/ 0 w 8"/>
                  <a:gd name="T5" fmla="*/ 6 h 8"/>
                  <a:gd name="T6" fmla="*/ 0 w 8"/>
                  <a:gd name="T7" fmla="*/ 8 h 8"/>
                  <a:gd name="T8" fmla="*/ 0 w 8"/>
                  <a:gd name="T9" fmla="*/ 8 h 8"/>
                  <a:gd name="T10" fmla="*/ 3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8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5 w 8"/>
                  <a:gd name="T25" fmla="*/ 0 h 8"/>
                  <a:gd name="T26" fmla="*/ 3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90" name="Freeform 5043"/>
              <p:cNvSpPr>
                <a:spLocks/>
              </p:cNvSpPr>
              <p:nvPr/>
            </p:nvSpPr>
            <p:spPr bwMode="auto">
              <a:xfrm>
                <a:off x="660" y="3041"/>
                <a:ext cx="8" cy="8"/>
              </a:xfrm>
              <a:custGeom>
                <a:avLst/>
                <a:gdLst>
                  <a:gd name="T0" fmla="*/ 2 w 8"/>
                  <a:gd name="T1" fmla="*/ 0 h 8"/>
                  <a:gd name="T2" fmla="*/ 2 w 8"/>
                  <a:gd name="T3" fmla="*/ 3 h 8"/>
                  <a:gd name="T4" fmla="*/ 0 w 8"/>
                  <a:gd name="T5" fmla="*/ 5 h 8"/>
                  <a:gd name="T6" fmla="*/ 0 w 8"/>
                  <a:gd name="T7" fmla="*/ 5 h 8"/>
                  <a:gd name="T8" fmla="*/ 0 w 8"/>
                  <a:gd name="T9" fmla="*/ 5 h 8"/>
                  <a:gd name="T10" fmla="*/ 2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5 w 8"/>
                  <a:gd name="T27" fmla="*/ 0 h 8"/>
                  <a:gd name="T28" fmla="*/ 2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2" y="0"/>
                    </a:moveTo>
                    <a:lnTo>
                      <a:pt x="2" y="3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91" name="Freeform 5044"/>
              <p:cNvSpPr>
                <a:spLocks/>
              </p:cNvSpPr>
              <p:nvPr/>
            </p:nvSpPr>
            <p:spPr bwMode="auto">
              <a:xfrm>
                <a:off x="647" y="3051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3 h 8"/>
                  <a:gd name="T4" fmla="*/ 2 w 10"/>
                  <a:gd name="T5" fmla="*/ 6 h 8"/>
                  <a:gd name="T6" fmla="*/ 0 w 10"/>
                  <a:gd name="T7" fmla="*/ 6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7 w 10"/>
                  <a:gd name="T15" fmla="*/ 8 h 8"/>
                  <a:gd name="T16" fmla="*/ 10 w 10"/>
                  <a:gd name="T17" fmla="*/ 8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3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92" name="Freeform 5045"/>
              <p:cNvSpPr>
                <a:spLocks/>
              </p:cNvSpPr>
              <p:nvPr/>
            </p:nvSpPr>
            <p:spPr bwMode="auto">
              <a:xfrm>
                <a:off x="702" y="3015"/>
                <a:ext cx="7" cy="5"/>
              </a:xfrm>
              <a:custGeom>
                <a:avLst/>
                <a:gdLst>
                  <a:gd name="T0" fmla="*/ 2 w 7"/>
                  <a:gd name="T1" fmla="*/ 0 h 5"/>
                  <a:gd name="T2" fmla="*/ 0 w 7"/>
                  <a:gd name="T3" fmla="*/ 2 h 5"/>
                  <a:gd name="T4" fmla="*/ 0 w 7"/>
                  <a:gd name="T5" fmla="*/ 2 h 5"/>
                  <a:gd name="T6" fmla="*/ 0 w 7"/>
                  <a:gd name="T7" fmla="*/ 5 h 5"/>
                  <a:gd name="T8" fmla="*/ 0 w 7"/>
                  <a:gd name="T9" fmla="*/ 5 h 5"/>
                  <a:gd name="T10" fmla="*/ 2 w 7"/>
                  <a:gd name="T11" fmla="*/ 5 h 5"/>
                  <a:gd name="T12" fmla="*/ 5 w 7"/>
                  <a:gd name="T13" fmla="*/ 5 h 5"/>
                  <a:gd name="T14" fmla="*/ 7 w 7"/>
                  <a:gd name="T15" fmla="*/ 5 h 5"/>
                  <a:gd name="T16" fmla="*/ 7 w 7"/>
                  <a:gd name="T17" fmla="*/ 5 h 5"/>
                  <a:gd name="T18" fmla="*/ 7 w 7"/>
                  <a:gd name="T19" fmla="*/ 5 h 5"/>
                  <a:gd name="T20" fmla="*/ 7 w 7"/>
                  <a:gd name="T21" fmla="*/ 2 h 5"/>
                  <a:gd name="T22" fmla="*/ 7 w 7"/>
                  <a:gd name="T23" fmla="*/ 2 h 5"/>
                  <a:gd name="T24" fmla="*/ 7 w 7"/>
                  <a:gd name="T25" fmla="*/ 0 h 5"/>
                  <a:gd name="T26" fmla="*/ 5 w 7"/>
                  <a:gd name="T27" fmla="*/ 0 h 5"/>
                  <a:gd name="T28" fmla="*/ 2 w 7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5"/>
                  <a:gd name="T47" fmla="*/ 7 w 7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5">
                    <a:moveTo>
                      <a:pt x="2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93" name="Freeform 5046"/>
              <p:cNvSpPr>
                <a:spLocks/>
              </p:cNvSpPr>
              <p:nvPr/>
            </p:nvSpPr>
            <p:spPr bwMode="auto">
              <a:xfrm>
                <a:off x="694" y="3023"/>
                <a:ext cx="8" cy="7"/>
              </a:xfrm>
              <a:custGeom>
                <a:avLst/>
                <a:gdLst>
                  <a:gd name="T0" fmla="*/ 0 w 8"/>
                  <a:gd name="T1" fmla="*/ 0 h 7"/>
                  <a:gd name="T2" fmla="*/ 0 w 8"/>
                  <a:gd name="T3" fmla="*/ 2 h 7"/>
                  <a:gd name="T4" fmla="*/ 0 w 8"/>
                  <a:gd name="T5" fmla="*/ 2 h 7"/>
                  <a:gd name="T6" fmla="*/ 0 w 8"/>
                  <a:gd name="T7" fmla="*/ 5 h 7"/>
                  <a:gd name="T8" fmla="*/ 0 w 8"/>
                  <a:gd name="T9" fmla="*/ 5 h 7"/>
                  <a:gd name="T10" fmla="*/ 2 w 8"/>
                  <a:gd name="T11" fmla="*/ 7 h 7"/>
                  <a:gd name="T12" fmla="*/ 5 w 8"/>
                  <a:gd name="T13" fmla="*/ 7 h 7"/>
                  <a:gd name="T14" fmla="*/ 5 w 8"/>
                  <a:gd name="T15" fmla="*/ 7 h 7"/>
                  <a:gd name="T16" fmla="*/ 8 w 8"/>
                  <a:gd name="T17" fmla="*/ 5 h 7"/>
                  <a:gd name="T18" fmla="*/ 8 w 8"/>
                  <a:gd name="T19" fmla="*/ 5 h 7"/>
                  <a:gd name="T20" fmla="*/ 8 w 8"/>
                  <a:gd name="T21" fmla="*/ 2 h 7"/>
                  <a:gd name="T22" fmla="*/ 8 w 8"/>
                  <a:gd name="T23" fmla="*/ 2 h 7"/>
                  <a:gd name="T24" fmla="*/ 8 w 8"/>
                  <a:gd name="T25" fmla="*/ 0 h 7"/>
                  <a:gd name="T26" fmla="*/ 0 w 8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7"/>
                  <a:gd name="T44" fmla="*/ 8 w 8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94" name="Freeform 5047"/>
              <p:cNvSpPr>
                <a:spLocks/>
              </p:cNvSpPr>
              <p:nvPr/>
            </p:nvSpPr>
            <p:spPr bwMode="auto">
              <a:xfrm>
                <a:off x="683" y="3030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3 w 8"/>
                  <a:gd name="T3" fmla="*/ 6 h 8"/>
                  <a:gd name="T4" fmla="*/ 0 w 8"/>
                  <a:gd name="T5" fmla="*/ 6 h 8"/>
                  <a:gd name="T6" fmla="*/ 0 w 8"/>
                  <a:gd name="T7" fmla="*/ 8 h 8"/>
                  <a:gd name="T8" fmla="*/ 0 w 8"/>
                  <a:gd name="T9" fmla="*/ 8 h 8"/>
                  <a:gd name="T10" fmla="*/ 3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8 h 8"/>
                  <a:gd name="T18" fmla="*/ 8 w 8"/>
                  <a:gd name="T19" fmla="*/ 6 h 8"/>
                  <a:gd name="T20" fmla="*/ 8 w 8"/>
                  <a:gd name="T21" fmla="*/ 3 h 8"/>
                  <a:gd name="T22" fmla="*/ 8 w 8"/>
                  <a:gd name="T23" fmla="*/ 3 h 8"/>
                  <a:gd name="T24" fmla="*/ 5 w 8"/>
                  <a:gd name="T25" fmla="*/ 0 h 8"/>
                  <a:gd name="T26" fmla="*/ 3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3" y="3"/>
                    </a:moveTo>
                    <a:lnTo>
                      <a:pt x="3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95" name="Freeform 5048"/>
              <p:cNvSpPr>
                <a:spLocks/>
              </p:cNvSpPr>
              <p:nvPr/>
            </p:nvSpPr>
            <p:spPr bwMode="auto">
              <a:xfrm>
                <a:off x="673" y="3041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3 h 8"/>
                  <a:gd name="T4" fmla="*/ 0 w 10"/>
                  <a:gd name="T5" fmla="*/ 5 h 8"/>
                  <a:gd name="T6" fmla="*/ 0 w 10"/>
                  <a:gd name="T7" fmla="*/ 5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8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96" name="Freeform 5049"/>
              <p:cNvSpPr>
                <a:spLocks/>
              </p:cNvSpPr>
              <p:nvPr/>
            </p:nvSpPr>
            <p:spPr bwMode="auto">
              <a:xfrm>
                <a:off x="662" y="3051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3 h 8"/>
                  <a:gd name="T4" fmla="*/ 0 w 11"/>
                  <a:gd name="T5" fmla="*/ 6 h 8"/>
                  <a:gd name="T6" fmla="*/ 0 w 11"/>
                  <a:gd name="T7" fmla="*/ 8 h 8"/>
                  <a:gd name="T8" fmla="*/ 0 w 11"/>
                  <a:gd name="T9" fmla="*/ 8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8 w 11"/>
                  <a:gd name="T19" fmla="*/ 6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97" name="Freeform 5050"/>
              <p:cNvSpPr>
                <a:spLocks/>
              </p:cNvSpPr>
              <p:nvPr/>
            </p:nvSpPr>
            <p:spPr bwMode="auto">
              <a:xfrm>
                <a:off x="715" y="3015"/>
                <a:ext cx="7" cy="5"/>
              </a:xfrm>
              <a:custGeom>
                <a:avLst/>
                <a:gdLst>
                  <a:gd name="T0" fmla="*/ 2 w 7"/>
                  <a:gd name="T1" fmla="*/ 0 h 5"/>
                  <a:gd name="T2" fmla="*/ 0 w 7"/>
                  <a:gd name="T3" fmla="*/ 2 h 5"/>
                  <a:gd name="T4" fmla="*/ 0 w 7"/>
                  <a:gd name="T5" fmla="*/ 2 h 5"/>
                  <a:gd name="T6" fmla="*/ 0 w 7"/>
                  <a:gd name="T7" fmla="*/ 5 h 5"/>
                  <a:gd name="T8" fmla="*/ 0 w 7"/>
                  <a:gd name="T9" fmla="*/ 5 h 5"/>
                  <a:gd name="T10" fmla="*/ 2 w 7"/>
                  <a:gd name="T11" fmla="*/ 5 h 5"/>
                  <a:gd name="T12" fmla="*/ 5 w 7"/>
                  <a:gd name="T13" fmla="*/ 5 h 5"/>
                  <a:gd name="T14" fmla="*/ 7 w 7"/>
                  <a:gd name="T15" fmla="*/ 5 h 5"/>
                  <a:gd name="T16" fmla="*/ 7 w 7"/>
                  <a:gd name="T17" fmla="*/ 5 h 5"/>
                  <a:gd name="T18" fmla="*/ 7 w 7"/>
                  <a:gd name="T19" fmla="*/ 5 h 5"/>
                  <a:gd name="T20" fmla="*/ 7 w 7"/>
                  <a:gd name="T21" fmla="*/ 2 h 5"/>
                  <a:gd name="T22" fmla="*/ 7 w 7"/>
                  <a:gd name="T23" fmla="*/ 2 h 5"/>
                  <a:gd name="T24" fmla="*/ 7 w 7"/>
                  <a:gd name="T25" fmla="*/ 0 h 5"/>
                  <a:gd name="T26" fmla="*/ 5 w 7"/>
                  <a:gd name="T27" fmla="*/ 0 h 5"/>
                  <a:gd name="T28" fmla="*/ 2 w 7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5"/>
                  <a:gd name="T47" fmla="*/ 7 w 7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5">
                    <a:moveTo>
                      <a:pt x="2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98" name="Freeform 5051"/>
              <p:cNvSpPr>
                <a:spLocks/>
              </p:cNvSpPr>
              <p:nvPr/>
            </p:nvSpPr>
            <p:spPr bwMode="auto">
              <a:xfrm>
                <a:off x="707" y="3023"/>
                <a:ext cx="8" cy="7"/>
              </a:xfrm>
              <a:custGeom>
                <a:avLst/>
                <a:gdLst>
                  <a:gd name="T0" fmla="*/ 0 w 8"/>
                  <a:gd name="T1" fmla="*/ 0 h 7"/>
                  <a:gd name="T2" fmla="*/ 0 w 8"/>
                  <a:gd name="T3" fmla="*/ 2 h 7"/>
                  <a:gd name="T4" fmla="*/ 0 w 8"/>
                  <a:gd name="T5" fmla="*/ 2 h 7"/>
                  <a:gd name="T6" fmla="*/ 0 w 8"/>
                  <a:gd name="T7" fmla="*/ 5 h 7"/>
                  <a:gd name="T8" fmla="*/ 0 w 8"/>
                  <a:gd name="T9" fmla="*/ 5 h 7"/>
                  <a:gd name="T10" fmla="*/ 2 w 8"/>
                  <a:gd name="T11" fmla="*/ 7 h 7"/>
                  <a:gd name="T12" fmla="*/ 5 w 8"/>
                  <a:gd name="T13" fmla="*/ 7 h 7"/>
                  <a:gd name="T14" fmla="*/ 8 w 8"/>
                  <a:gd name="T15" fmla="*/ 7 h 7"/>
                  <a:gd name="T16" fmla="*/ 8 w 8"/>
                  <a:gd name="T17" fmla="*/ 5 h 7"/>
                  <a:gd name="T18" fmla="*/ 8 w 8"/>
                  <a:gd name="T19" fmla="*/ 5 h 7"/>
                  <a:gd name="T20" fmla="*/ 8 w 8"/>
                  <a:gd name="T21" fmla="*/ 2 h 7"/>
                  <a:gd name="T22" fmla="*/ 8 w 8"/>
                  <a:gd name="T23" fmla="*/ 2 h 7"/>
                  <a:gd name="T24" fmla="*/ 8 w 8"/>
                  <a:gd name="T25" fmla="*/ 0 h 7"/>
                  <a:gd name="T26" fmla="*/ 0 w 8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7"/>
                  <a:gd name="T44" fmla="*/ 8 w 8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99" name="Freeform 5052"/>
              <p:cNvSpPr>
                <a:spLocks/>
              </p:cNvSpPr>
              <p:nvPr/>
            </p:nvSpPr>
            <p:spPr bwMode="auto">
              <a:xfrm>
                <a:off x="696" y="3030"/>
                <a:ext cx="11" cy="8"/>
              </a:xfrm>
              <a:custGeom>
                <a:avLst/>
                <a:gdLst>
                  <a:gd name="T0" fmla="*/ 3 w 11"/>
                  <a:gd name="T1" fmla="*/ 3 h 8"/>
                  <a:gd name="T2" fmla="*/ 3 w 11"/>
                  <a:gd name="T3" fmla="*/ 6 h 8"/>
                  <a:gd name="T4" fmla="*/ 0 w 11"/>
                  <a:gd name="T5" fmla="*/ 6 h 8"/>
                  <a:gd name="T6" fmla="*/ 0 w 11"/>
                  <a:gd name="T7" fmla="*/ 8 h 8"/>
                  <a:gd name="T8" fmla="*/ 0 w 11"/>
                  <a:gd name="T9" fmla="*/ 8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11 w 11"/>
                  <a:gd name="T17" fmla="*/ 8 h 8"/>
                  <a:gd name="T18" fmla="*/ 11 w 11"/>
                  <a:gd name="T19" fmla="*/ 6 h 8"/>
                  <a:gd name="T20" fmla="*/ 11 w 11"/>
                  <a:gd name="T21" fmla="*/ 3 h 8"/>
                  <a:gd name="T22" fmla="*/ 11 w 11"/>
                  <a:gd name="T23" fmla="*/ 3 h 8"/>
                  <a:gd name="T24" fmla="*/ 8 w 11"/>
                  <a:gd name="T25" fmla="*/ 0 h 8"/>
                  <a:gd name="T26" fmla="*/ 3 w 11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3"/>
                    </a:moveTo>
                    <a:lnTo>
                      <a:pt x="3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00" name="Freeform 5053"/>
              <p:cNvSpPr>
                <a:spLocks/>
              </p:cNvSpPr>
              <p:nvPr/>
            </p:nvSpPr>
            <p:spPr bwMode="auto">
              <a:xfrm>
                <a:off x="686" y="3041"/>
                <a:ext cx="10" cy="8"/>
              </a:xfrm>
              <a:custGeom>
                <a:avLst/>
                <a:gdLst>
                  <a:gd name="T0" fmla="*/ 2 w 10"/>
                  <a:gd name="T1" fmla="*/ 3 h 8"/>
                  <a:gd name="T2" fmla="*/ 2 w 10"/>
                  <a:gd name="T3" fmla="*/ 3 h 8"/>
                  <a:gd name="T4" fmla="*/ 2 w 10"/>
                  <a:gd name="T5" fmla="*/ 5 h 8"/>
                  <a:gd name="T6" fmla="*/ 2 w 10"/>
                  <a:gd name="T7" fmla="*/ 8 h 8"/>
                  <a:gd name="T8" fmla="*/ 0 w 10"/>
                  <a:gd name="T9" fmla="*/ 8 h 8"/>
                  <a:gd name="T10" fmla="*/ 8 w 10"/>
                  <a:gd name="T11" fmla="*/ 8 h 8"/>
                  <a:gd name="T12" fmla="*/ 10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3 h 8"/>
                  <a:gd name="T20" fmla="*/ 10 w 10"/>
                  <a:gd name="T21" fmla="*/ 3 h 8"/>
                  <a:gd name="T22" fmla="*/ 10 w 10"/>
                  <a:gd name="T23" fmla="*/ 0 h 8"/>
                  <a:gd name="T24" fmla="*/ 8 w 10"/>
                  <a:gd name="T25" fmla="*/ 0 h 8"/>
                  <a:gd name="T26" fmla="*/ 2 w 10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3"/>
                    </a:moveTo>
                    <a:lnTo>
                      <a:pt x="2" y="3"/>
                    </a:lnTo>
                    <a:lnTo>
                      <a:pt x="2" y="5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01" name="Freeform 5054"/>
              <p:cNvSpPr>
                <a:spLocks/>
              </p:cNvSpPr>
              <p:nvPr/>
            </p:nvSpPr>
            <p:spPr bwMode="auto">
              <a:xfrm>
                <a:off x="675" y="3051"/>
                <a:ext cx="11" cy="11"/>
              </a:xfrm>
              <a:custGeom>
                <a:avLst/>
                <a:gdLst>
                  <a:gd name="T0" fmla="*/ 3 w 11"/>
                  <a:gd name="T1" fmla="*/ 3 h 11"/>
                  <a:gd name="T2" fmla="*/ 3 w 11"/>
                  <a:gd name="T3" fmla="*/ 3 h 11"/>
                  <a:gd name="T4" fmla="*/ 3 w 11"/>
                  <a:gd name="T5" fmla="*/ 6 h 11"/>
                  <a:gd name="T6" fmla="*/ 0 w 11"/>
                  <a:gd name="T7" fmla="*/ 8 h 11"/>
                  <a:gd name="T8" fmla="*/ 0 w 11"/>
                  <a:gd name="T9" fmla="*/ 8 h 11"/>
                  <a:gd name="T10" fmla="*/ 6 w 11"/>
                  <a:gd name="T11" fmla="*/ 11 h 11"/>
                  <a:gd name="T12" fmla="*/ 8 w 11"/>
                  <a:gd name="T13" fmla="*/ 11 h 11"/>
                  <a:gd name="T14" fmla="*/ 11 w 11"/>
                  <a:gd name="T15" fmla="*/ 11 h 11"/>
                  <a:gd name="T16" fmla="*/ 11 w 11"/>
                  <a:gd name="T17" fmla="*/ 8 h 11"/>
                  <a:gd name="T18" fmla="*/ 11 w 11"/>
                  <a:gd name="T19" fmla="*/ 6 h 11"/>
                  <a:gd name="T20" fmla="*/ 11 w 11"/>
                  <a:gd name="T21" fmla="*/ 3 h 11"/>
                  <a:gd name="T22" fmla="*/ 11 w 11"/>
                  <a:gd name="T23" fmla="*/ 3 h 11"/>
                  <a:gd name="T24" fmla="*/ 11 w 11"/>
                  <a:gd name="T25" fmla="*/ 0 h 11"/>
                  <a:gd name="T26" fmla="*/ 8 w 11"/>
                  <a:gd name="T27" fmla="*/ 0 h 11"/>
                  <a:gd name="T28" fmla="*/ 3 w 11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1"/>
                  <a:gd name="T47" fmla="*/ 11 w 11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1">
                    <a:moveTo>
                      <a:pt x="3" y="3"/>
                    </a:moveTo>
                    <a:lnTo>
                      <a:pt x="3" y="3"/>
                    </a:lnTo>
                    <a:lnTo>
                      <a:pt x="3" y="6"/>
                    </a:lnTo>
                    <a:lnTo>
                      <a:pt x="0" y="8"/>
                    </a:lnTo>
                    <a:lnTo>
                      <a:pt x="6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02" name="Freeform 5055"/>
              <p:cNvSpPr>
                <a:spLocks/>
              </p:cNvSpPr>
              <p:nvPr/>
            </p:nvSpPr>
            <p:spPr bwMode="auto">
              <a:xfrm>
                <a:off x="728" y="3015"/>
                <a:ext cx="10" cy="5"/>
              </a:xfrm>
              <a:custGeom>
                <a:avLst/>
                <a:gdLst>
                  <a:gd name="T0" fmla="*/ 2 w 10"/>
                  <a:gd name="T1" fmla="*/ 0 h 5"/>
                  <a:gd name="T2" fmla="*/ 0 w 10"/>
                  <a:gd name="T3" fmla="*/ 2 h 5"/>
                  <a:gd name="T4" fmla="*/ 0 w 10"/>
                  <a:gd name="T5" fmla="*/ 2 h 5"/>
                  <a:gd name="T6" fmla="*/ 0 w 10"/>
                  <a:gd name="T7" fmla="*/ 5 h 5"/>
                  <a:gd name="T8" fmla="*/ 0 w 10"/>
                  <a:gd name="T9" fmla="*/ 5 h 5"/>
                  <a:gd name="T10" fmla="*/ 2 w 10"/>
                  <a:gd name="T11" fmla="*/ 5 h 5"/>
                  <a:gd name="T12" fmla="*/ 5 w 10"/>
                  <a:gd name="T13" fmla="*/ 5 h 5"/>
                  <a:gd name="T14" fmla="*/ 8 w 10"/>
                  <a:gd name="T15" fmla="*/ 5 h 5"/>
                  <a:gd name="T16" fmla="*/ 10 w 10"/>
                  <a:gd name="T17" fmla="*/ 5 h 5"/>
                  <a:gd name="T18" fmla="*/ 10 w 10"/>
                  <a:gd name="T19" fmla="*/ 5 h 5"/>
                  <a:gd name="T20" fmla="*/ 8 w 10"/>
                  <a:gd name="T21" fmla="*/ 2 h 5"/>
                  <a:gd name="T22" fmla="*/ 8 w 10"/>
                  <a:gd name="T23" fmla="*/ 2 h 5"/>
                  <a:gd name="T24" fmla="*/ 8 w 10"/>
                  <a:gd name="T25" fmla="*/ 0 h 5"/>
                  <a:gd name="T26" fmla="*/ 5 w 10"/>
                  <a:gd name="T27" fmla="*/ 0 h 5"/>
                  <a:gd name="T28" fmla="*/ 2 w 10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5"/>
                  <a:gd name="T47" fmla="*/ 10 w 10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5">
                    <a:moveTo>
                      <a:pt x="2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03" name="Freeform 5056"/>
              <p:cNvSpPr>
                <a:spLocks/>
              </p:cNvSpPr>
              <p:nvPr/>
            </p:nvSpPr>
            <p:spPr bwMode="auto">
              <a:xfrm>
                <a:off x="720" y="3023"/>
                <a:ext cx="10" cy="7"/>
              </a:xfrm>
              <a:custGeom>
                <a:avLst/>
                <a:gdLst>
                  <a:gd name="T0" fmla="*/ 2 w 10"/>
                  <a:gd name="T1" fmla="*/ 0 h 7"/>
                  <a:gd name="T2" fmla="*/ 0 w 10"/>
                  <a:gd name="T3" fmla="*/ 2 h 7"/>
                  <a:gd name="T4" fmla="*/ 0 w 10"/>
                  <a:gd name="T5" fmla="*/ 2 h 7"/>
                  <a:gd name="T6" fmla="*/ 0 w 10"/>
                  <a:gd name="T7" fmla="*/ 5 h 7"/>
                  <a:gd name="T8" fmla="*/ 0 w 10"/>
                  <a:gd name="T9" fmla="*/ 5 h 7"/>
                  <a:gd name="T10" fmla="*/ 2 w 10"/>
                  <a:gd name="T11" fmla="*/ 7 h 7"/>
                  <a:gd name="T12" fmla="*/ 5 w 10"/>
                  <a:gd name="T13" fmla="*/ 7 h 7"/>
                  <a:gd name="T14" fmla="*/ 8 w 10"/>
                  <a:gd name="T15" fmla="*/ 7 h 7"/>
                  <a:gd name="T16" fmla="*/ 10 w 10"/>
                  <a:gd name="T17" fmla="*/ 5 h 7"/>
                  <a:gd name="T18" fmla="*/ 10 w 10"/>
                  <a:gd name="T19" fmla="*/ 5 h 7"/>
                  <a:gd name="T20" fmla="*/ 8 w 10"/>
                  <a:gd name="T21" fmla="*/ 2 h 7"/>
                  <a:gd name="T22" fmla="*/ 8 w 10"/>
                  <a:gd name="T23" fmla="*/ 2 h 7"/>
                  <a:gd name="T24" fmla="*/ 8 w 10"/>
                  <a:gd name="T25" fmla="*/ 0 h 7"/>
                  <a:gd name="T26" fmla="*/ 5 w 10"/>
                  <a:gd name="T27" fmla="*/ 0 h 7"/>
                  <a:gd name="T28" fmla="*/ 2 w 10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7"/>
                  <a:gd name="T47" fmla="*/ 10 w 10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7">
                    <a:moveTo>
                      <a:pt x="2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10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04" name="Freeform 5057"/>
              <p:cNvSpPr>
                <a:spLocks/>
              </p:cNvSpPr>
              <p:nvPr/>
            </p:nvSpPr>
            <p:spPr bwMode="auto">
              <a:xfrm>
                <a:off x="712" y="3033"/>
                <a:ext cx="8" cy="5"/>
              </a:xfrm>
              <a:custGeom>
                <a:avLst/>
                <a:gdLst>
                  <a:gd name="T0" fmla="*/ 0 w 8"/>
                  <a:gd name="T1" fmla="*/ 0 h 5"/>
                  <a:gd name="T2" fmla="*/ 0 w 8"/>
                  <a:gd name="T3" fmla="*/ 3 h 5"/>
                  <a:gd name="T4" fmla="*/ 0 w 8"/>
                  <a:gd name="T5" fmla="*/ 3 h 5"/>
                  <a:gd name="T6" fmla="*/ 0 w 8"/>
                  <a:gd name="T7" fmla="*/ 5 h 5"/>
                  <a:gd name="T8" fmla="*/ 0 w 8"/>
                  <a:gd name="T9" fmla="*/ 5 h 5"/>
                  <a:gd name="T10" fmla="*/ 3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3 h 5"/>
                  <a:gd name="T22" fmla="*/ 8 w 8"/>
                  <a:gd name="T23" fmla="*/ 0 h 5"/>
                  <a:gd name="T24" fmla="*/ 8 w 8"/>
                  <a:gd name="T25" fmla="*/ 0 h 5"/>
                  <a:gd name="T26" fmla="*/ 0 w 8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5"/>
                  <a:gd name="T44" fmla="*/ 8 w 8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05" name="Freeform 5058"/>
              <p:cNvSpPr>
                <a:spLocks/>
              </p:cNvSpPr>
              <p:nvPr/>
            </p:nvSpPr>
            <p:spPr bwMode="auto">
              <a:xfrm>
                <a:off x="702" y="3041"/>
                <a:ext cx="10" cy="8"/>
              </a:xfrm>
              <a:custGeom>
                <a:avLst/>
                <a:gdLst>
                  <a:gd name="T0" fmla="*/ 2 w 10"/>
                  <a:gd name="T1" fmla="*/ 3 h 8"/>
                  <a:gd name="T2" fmla="*/ 2 w 10"/>
                  <a:gd name="T3" fmla="*/ 3 h 8"/>
                  <a:gd name="T4" fmla="*/ 0 w 10"/>
                  <a:gd name="T5" fmla="*/ 5 h 8"/>
                  <a:gd name="T6" fmla="*/ 0 w 10"/>
                  <a:gd name="T7" fmla="*/ 8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7 w 10"/>
                  <a:gd name="T15" fmla="*/ 8 h 8"/>
                  <a:gd name="T16" fmla="*/ 10 w 10"/>
                  <a:gd name="T17" fmla="*/ 8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7 w 10"/>
                  <a:gd name="T27" fmla="*/ 0 h 8"/>
                  <a:gd name="T28" fmla="*/ 2 w 10"/>
                  <a:gd name="T29" fmla="*/ 3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2" y="3"/>
                    </a:moveTo>
                    <a:lnTo>
                      <a:pt x="2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06" name="Freeform 5059"/>
              <p:cNvSpPr>
                <a:spLocks/>
              </p:cNvSpPr>
              <p:nvPr/>
            </p:nvSpPr>
            <p:spPr bwMode="auto">
              <a:xfrm>
                <a:off x="691" y="3051"/>
                <a:ext cx="11" cy="11"/>
              </a:xfrm>
              <a:custGeom>
                <a:avLst/>
                <a:gdLst>
                  <a:gd name="T0" fmla="*/ 3 w 11"/>
                  <a:gd name="T1" fmla="*/ 3 h 11"/>
                  <a:gd name="T2" fmla="*/ 3 w 11"/>
                  <a:gd name="T3" fmla="*/ 6 h 11"/>
                  <a:gd name="T4" fmla="*/ 0 w 11"/>
                  <a:gd name="T5" fmla="*/ 6 h 11"/>
                  <a:gd name="T6" fmla="*/ 0 w 11"/>
                  <a:gd name="T7" fmla="*/ 8 h 11"/>
                  <a:gd name="T8" fmla="*/ 0 w 11"/>
                  <a:gd name="T9" fmla="*/ 8 h 11"/>
                  <a:gd name="T10" fmla="*/ 5 w 11"/>
                  <a:gd name="T11" fmla="*/ 11 h 11"/>
                  <a:gd name="T12" fmla="*/ 8 w 11"/>
                  <a:gd name="T13" fmla="*/ 11 h 11"/>
                  <a:gd name="T14" fmla="*/ 11 w 11"/>
                  <a:gd name="T15" fmla="*/ 11 h 11"/>
                  <a:gd name="T16" fmla="*/ 11 w 11"/>
                  <a:gd name="T17" fmla="*/ 8 h 11"/>
                  <a:gd name="T18" fmla="*/ 11 w 11"/>
                  <a:gd name="T19" fmla="*/ 8 h 11"/>
                  <a:gd name="T20" fmla="*/ 11 w 11"/>
                  <a:gd name="T21" fmla="*/ 6 h 11"/>
                  <a:gd name="T22" fmla="*/ 11 w 11"/>
                  <a:gd name="T23" fmla="*/ 3 h 11"/>
                  <a:gd name="T24" fmla="*/ 11 w 11"/>
                  <a:gd name="T25" fmla="*/ 3 h 11"/>
                  <a:gd name="T26" fmla="*/ 8 w 11"/>
                  <a:gd name="T27" fmla="*/ 0 h 11"/>
                  <a:gd name="T28" fmla="*/ 3 w 11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1"/>
                  <a:gd name="T47" fmla="*/ 11 w 11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1">
                    <a:moveTo>
                      <a:pt x="3" y="3"/>
                    </a:moveTo>
                    <a:lnTo>
                      <a:pt x="3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07" name="Freeform 5060"/>
              <p:cNvSpPr>
                <a:spLocks/>
              </p:cNvSpPr>
              <p:nvPr/>
            </p:nvSpPr>
            <p:spPr bwMode="auto">
              <a:xfrm>
                <a:off x="741" y="3015"/>
                <a:ext cx="10" cy="5"/>
              </a:xfrm>
              <a:custGeom>
                <a:avLst/>
                <a:gdLst>
                  <a:gd name="T0" fmla="*/ 2 w 10"/>
                  <a:gd name="T1" fmla="*/ 0 h 5"/>
                  <a:gd name="T2" fmla="*/ 2 w 10"/>
                  <a:gd name="T3" fmla="*/ 2 h 5"/>
                  <a:gd name="T4" fmla="*/ 2 w 10"/>
                  <a:gd name="T5" fmla="*/ 2 h 5"/>
                  <a:gd name="T6" fmla="*/ 0 w 10"/>
                  <a:gd name="T7" fmla="*/ 5 h 5"/>
                  <a:gd name="T8" fmla="*/ 0 w 10"/>
                  <a:gd name="T9" fmla="*/ 5 h 5"/>
                  <a:gd name="T10" fmla="*/ 8 w 10"/>
                  <a:gd name="T11" fmla="*/ 5 h 5"/>
                  <a:gd name="T12" fmla="*/ 10 w 10"/>
                  <a:gd name="T13" fmla="*/ 5 h 5"/>
                  <a:gd name="T14" fmla="*/ 10 w 10"/>
                  <a:gd name="T15" fmla="*/ 5 h 5"/>
                  <a:gd name="T16" fmla="*/ 10 w 10"/>
                  <a:gd name="T17" fmla="*/ 5 h 5"/>
                  <a:gd name="T18" fmla="*/ 10 w 10"/>
                  <a:gd name="T19" fmla="*/ 2 h 5"/>
                  <a:gd name="T20" fmla="*/ 10 w 10"/>
                  <a:gd name="T21" fmla="*/ 0 h 5"/>
                  <a:gd name="T22" fmla="*/ 8 w 10"/>
                  <a:gd name="T23" fmla="*/ 0 h 5"/>
                  <a:gd name="T24" fmla="*/ 5 w 10"/>
                  <a:gd name="T25" fmla="*/ 0 h 5"/>
                  <a:gd name="T26" fmla="*/ 2 w 10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5"/>
                  <a:gd name="T44" fmla="*/ 10 w 10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5">
                    <a:moveTo>
                      <a:pt x="2" y="0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08" name="Freeform 5061"/>
              <p:cNvSpPr>
                <a:spLocks/>
              </p:cNvSpPr>
              <p:nvPr/>
            </p:nvSpPr>
            <p:spPr bwMode="auto">
              <a:xfrm>
                <a:off x="736" y="3023"/>
                <a:ext cx="7" cy="7"/>
              </a:xfrm>
              <a:custGeom>
                <a:avLst/>
                <a:gdLst>
                  <a:gd name="T0" fmla="*/ 0 w 7"/>
                  <a:gd name="T1" fmla="*/ 0 h 7"/>
                  <a:gd name="T2" fmla="*/ 0 w 7"/>
                  <a:gd name="T3" fmla="*/ 2 h 7"/>
                  <a:gd name="T4" fmla="*/ 0 w 7"/>
                  <a:gd name="T5" fmla="*/ 2 h 7"/>
                  <a:gd name="T6" fmla="*/ 0 w 7"/>
                  <a:gd name="T7" fmla="*/ 5 h 7"/>
                  <a:gd name="T8" fmla="*/ 0 w 7"/>
                  <a:gd name="T9" fmla="*/ 5 h 7"/>
                  <a:gd name="T10" fmla="*/ 2 w 7"/>
                  <a:gd name="T11" fmla="*/ 7 h 7"/>
                  <a:gd name="T12" fmla="*/ 5 w 7"/>
                  <a:gd name="T13" fmla="*/ 7 h 7"/>
                  <a:gd name="T14" fmla="*/ 7 w 7"/>
                  <a:gd name="T15" fmla="*/ 7 h 7"/>
                  <a:gd name="T16" fmla="*/ 7 w 7"/>
                  <a:gd name="T17" fmla="*/ 5 h 7"/>
                  <a:gd name="T18" fmla="*/ 7 w 7"/>
                  <a:gd name="T19" fmla="*/ 5 h 7"/>
                  <a:gd name="T20" fmla="*/ 7 w 7"/>
                  <a:gd name="T21" fmla="*/ 2 h 7"/>
                  <a:gd name="T22" fmla="*/ 7 w 7"/>
                  <a:gd name="T23" fmla="*/ 2 h 7"/>
                  <a:gd name="T24" fmla="*/ 7 w 7"/>
                  <a:gd name="T25" fmla="*/ 0 h 7"/>
                  <a:gd name="T26" fmla="*/ 0 w 7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7"/>
                  <a:gd name="T44" fmla="*/ 7 w 7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09" name="Freeform 5062"/>
              <p:cNvSpPr>
                <a:spLocks/>
              </p:cNvSpPr>
              <p:nvPr/>
            </p:nvSpPr>
            <p:spPr bwMode="auto">
              <a:xfrm>
                <a:off x="725" y="3033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5 w 11"/>
                  <a:gd name="T11" fmla="*/ 5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0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10" name="Freeform 5063"/>
              <p:cNvSpPr>
                <a:spLocks/>
              </p:cNvSpPr>
              <p:nvPr/>
            </p:nvSpPr>
            <p:spPr bwMode="auto">
              <a:xfrm>
                <a:off x="717" y="3041"/>
                <a:ext cx="11" cy="10"/>
              </a:xfrm>
              <a:custGeom>
                <a:avLst/>
                <a:gdLst>
                  <a:gd name="T0" fmla="*/ 3 w 11"/>
                  <a:gd name="T1" fmla="*/ 3 h 10"/>
                  <a:gd name="T2" fmla="*/ 0 w 11"/>
                  <a:gd name="T3" fmla="*/ 5 h 10"/>
                  <a:gd name="T4" fmla="*/ 0 w 11"/>
                  <a:gd name="T5" fmla="*/ 5 h 10"/>
                  <a:gd name="T6" fmla="*/ 0 w 11"/>
                  <a:gd name="T7" fmla="*/ 8 h 10"/>
                  <a:gd name="T8" fmla="*/ 0 w 11"/>
                  <a:gd name="T9" fmla="*/ 8 h 10"/>
                  <a:gd name="T10" fmla="*/ 3 w 11"/>
                  <a:gd name="T11" fmla="*/ 10 h 10"/>
                  <a:gd name="T12" fmla="*/ 5 w 11"/>
                  <a:gd name="T13" fmla="*/ 10 h 10"/>
                  <a:gd name="T14" fmla="*/ 8 w 11"/>
                  <a:gd name="T15" fmla="*/ 10 h 10"/>
                  <a:gd name="T16" fmla="*/ 11 w 11"/>
                  <a:gd name="T17" fmla="*/ 8 h 10"/>
                  <a:gd name="T18" fmla="*/ 11 w 11"/>
                  <a:gd name="T19" fmla="*/ 5 h 10"/>
                  <a:gd name="T20" fmla="*/ 11 w 11"/>
                  <a:gd name="T21" fmla="*/ 3 h 10"/>
                  <a:gd name="T22" fmla="*/ 11 w 11"/>
                  <a:gd name="T23" fmla="*/ 3 h 10"/>
                  <a:gd name="T24" fmla="*/ 8 w 11"/>
                  <a:gd name="T25" fmla="*/ 3 h 10"/>
                  <a:gd name="T26" fmla="*/ 5 w 11"/>
                  <a:gd name="T27" fmla="*/ 0 h 10"/>
                  <a:gd name="T28" fmla="*/ 3 w 11"/>
                  <a:gd name="T29" fmla="*/ 3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0"/>
                  <a:gd name="T47" fmla="*/ 11 w 11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0">
                    <a:moveTo>
                      <a:pt x="3" y="3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3" y="10"/>
                    </a:lnTo>
                    <a:lnTo>
                      <a:pt x="5" y="10"/>
                    </a:lnTo>
                    <a:lnTo>
                      <a:pt x="8" y="10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11" name="Freeform 5064"/>
              <p:cNvSpPr>
                <a:spLocks/>
              </p:cNvSpPr>
              <p:nvPr/>
            </p:nvSpPr>
            <p:spPr bwMode="auto">
              <a:xfrm>
                <a:off x="707" y="3051"/>
                <a:ext cx="10" cy="11"/>
              </a:xfrm>
              <a:custGeom>
                <a:avLst/>
                <a:gdLst>
                  <a:gd name="T0" fmla="*/ 2 w 10"/>
                  <a:gd name="T1" fmla="*/ 3 h 11"/>
                  <a:gd name="T2" fmla="*/ 2 w 10"/>
                  <a:gd name="T3" fmla="*/ 6 h 11"/>
                  <a:gd name="T4" fmla="*/ 0 w 10"/>
                  <a:gd name="T5" fmla="*/ 6 h 11"/>
                  <a:gd name="T6" fmla="*/ 0 w 10"/>
                  <a:gd name="T7" fmla="*/ 8 h 11"/>
                  <a:gd name="T8" fmla="*/ 0 w 10"/>
                  <a:gd name="T9" fmla="*/ 8 h 11"/>
                  <a:gd name="T10" fmla="*/ 5 w 10"/>
                  <a:gd name="T11" fmla="*/ 11 h 11"/>
                  <a:gd name="T12" fmla="*/ 8 w 10"/>
                  <a:gd name="T13" fmla="*/ 11 h 11"/>
                  <a:gd name="T14" fmla="*/ 10 w 10"/>
                  <a:gd name="T15" fmla="*/ 11 h 11"/>
                  <a:gd name="T16" fmla="*/ 10 w 10"/>
                  <a:gd name="T17" fmla="*/ 11 h 11"/>
                  <a:gd name="T18" fmla="*/ 10 w 10"/>
                  <a:gd name="T19" fmla="*/ 8 h 11"/>
                  <a:gd name="T20" fmla="*/ 10 w 10"/>
                  <a:gd name="T21" fmla="*/ 6 h 11"/>
                  <a:gd name="T22" fmla="*/ 10 w 10"/>
                  <a:gd name="T23" fmla="*/ 3 h 11"/>
                  <a:gd name="T24" fmla="*/ 10 w 10"/>
                  <a:gd name="T25" fmla="*/ 3 h 11"/>
                  <a:gd name="T26" fmla="*/ 8 w 10"/>
                  <a:gd name="T27" fmla="*/ 0 h 11"/>
                  <a:gd name="T28" fmla="*/ 2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2" y="3"/>
                    </a:moveTo>
                    <a:lnTo>
                      <a:pt x="2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12" name="Freeform 5065"/>
              <p:cNvSpPr>
                <a:spLocks/>
              </p:cNvSpPr>
              <p:nvPr/>
            </p:nvSpPr>
            <p:spPr bwMode="auto">
              <a:xfrm>
                <a:off x="756" y="3015"/>
                <a:ext cx="11" cy="5"/>
              </a:xfrm>
              <a:custGeom>
                <a:avLst/>
                <a:gdLst>
                  <a:gd name="T0" fmla="*/ 0 w 11"/>
                  <a:gd name="T1" fmla="*/ 0 h 5"/>
                  <a:gd name="T2" fmla="*/ 0 w 11"/>
                  <a:gd name="T3" fmla="*/ 2 h 5"/>
                  <a:gd name="T4" fmla="*/ 0 w 11"/>
                  <a:gd name="T5" fmla="*/ 2 h 5"/>
                  <a:gd name="T6" fmla="*/ 0 w 11"/>
                  <a:gd name="T7" fmla="*/ 5 h 5"/>
                  <a:gd name="T8" fmla="*/ 0 w 11"/>
                  <a:gd name="T9" fmla="*/ 5 h 5"/>
                  <a:gd name="T10" fmla="*/ 3 w 11"/>
                  <a:gd name="T11" fmla="*/ 5 h 5"/>
                  <a:gd name="T12" fmla="*/ 6 w 11"/>
                  <a:gd name="T13" fmla="*/ 5 h 5"/>
                  <a:gd name="T14" fmla="*/ 8 w 11"/>
                  <a:gd name="T15" fmla="*/ 5 h 5"/>
                  <a:gd name="T16" fmla="*/ 11 w 11"/>
                  <a:gd name="T17" fmla="*/ 5 h 5"/>
                  <a:gd name="T18" fmla="*/ 11 w 11"/>
                  <a:gd name="T19" fmla="*/ 5 h 5"/>
                  <a:gd name="T20" fmla="*/ 8 w 11"/>
                  <a:gd name="T21" fmla="*/ 2 h 5"/>
                  <a:gd name="T22" fmla="*/ 8 w 11"/>
                  <a:gd name="T23" fmla="*/ 0 h 5"/>
                  <a:gd name="T24" fmla="*/ 8 w 11"/>
                  <a:gd name="T25" fmla="*/ 0 h 5"/>
                  <a:gd name="T26" fmla="*/ 0 w 11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5"/>
                  <a:gd name="T44" fmla="*/ 11 w 11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5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6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13" name="Freeform 5066"/>
              <p:cNvSpPr>
                <a:spLocks/>
              </p:cNvSpPr>
              <p:nvPr/>
            </p:nvSpPr>
            <p:spPr bwMode="auto">
              <a:xfrm>
                <a:off x="749" y="3023"/>
                <a:ext cx="10" cy="7"/>
              </a:xfrm>
              <a:custGeom>
                <a:avLst/>
                <a:gdLst>
                  <a:gd name="T0" fmla="*/ 0 w 10"/>
                  <a:gd name="T1" fmla="*/ 0 h 7"/>
                  <a:gd name="T2" fmla="*/ 0 w 10"/>
                  <a:gd name="T3" fmla="*/ 2 h 7"/>
                  <a:gd name="T4" fmla="*/ 0 w 10"/>
                  <a:gd name="T5" fmla="*/ 2 h 7"/>
                  <a:gd name="T6" fmla="*/ 0 w 10"/>
                  <a:gd name="T7" fmla="*/ 5 h 7"/>
                  <a:gd name="T8" fmla="*/ 0 w 10"/>
                  <a:gd name="T9" fmla="*/ 5 h 7"/>
                  <a:gd name="T10" fmla="*/ 5 w 10"/>
                  <a:gd name="T11" fmla="*/ 7 h 7"/>
                  <a:gd name="T12" fmla="*/ 7 w 10"/>
                  <a:gd name="T13" fmla="*/ 7 h 7"/>
                  <a:gd name="T14" fmla="*/ 10 w 10"/>
                  <a:gd name="T15" fmla="*/ 7 h 7"/>
                  <a:gd name="T16" fmla="*/ 10 w 10"/>
                  <a:gd name="T17" fmla="*/ 5 h 7"/>
                  <a:gd name="T18" fmla="*/ 10 w 10"/>
                  <a:gd name="T19" fmla="*/ 5 h 7"/>
                  <a:gd name="T20" fmla="*/ 10 w 10"/>
                  <a:gd name="T21" fmla="*/ 2 h 7"/>
                  <a:gd name="T22" fmla="*/ 7 w 10"/>
                  <a:gd name="T23" fmla="*/ 2 h 7"/>
                  <a:gd name="T24" fmla="*/ 7 w 10"/>
                  <a:gd name="T25" fmla="*/ 0 h 7"/>
                  <a:gd name="T26" fmla="*/ 0 w 10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7"/>
                  <a:gd name="T44" fmla="*/ 10 w 10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7"/>
                    </a:lnTo>
                    <a:lnTo>
                      <a:pt x="7" y="7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14" name="Freeform 5067"/>
              <p:cNvSpPr>
                <a:spLocks/>
              </p:cNvSpPr>
              <p:nvPr/>
            </p:nvSpPr>
            <p:spPr bwMode="auto">
              <a:xfrm>
                <a:off x="741" y="3033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0 h 8"/>
                  <a:gd name="T24" fmla="*/ 8 w 10"/>
                  <a:gd name="T25" fmla="*/ 0 h 8"/>
                  <a:gd name="T26" fmla="*/ 5 w 10"/>
                  <a:gd name="T27" fmla="*/ 0 h 8"/>
                  <a:gd name="T28" fmla="*/ 2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2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15" name="Freeform 5068"/>
              <p:cNvSpPr>
                <a:spLocks/>
              </p:cNvSpPr>
              <p:nvPr/>
            </p:nvSpPr>
            <p:spPr bwMode="auto">
              <a:xfrm>
                <a:off x="733" y="3041"/>
                <a:ext cx="10" cy="10"/>
              </a:xfrm>
              <a:custGeom>
                <a:avLst/>
                <a:gdLst>
                  <a:gd name="T0" fmla="*/ 0 w 10"/>
                  <a:gd name="T1" fmla="*/ 3 h 10"/>
                  <a:gd name="T2" fmla="*/ 0 w 10"/>
                  <a:gd name="T3" fmla="*/ 5 h 10"/>
                  <a:gd name="T4" fmla="*/ 0 w 10"/>
                  <a:gd name="T5" fmla="*/ 5 h 10"/>
                  <a:gd name="T6" fmla="*/ 0 w 10"/>
                  <a:gd name="T7" fmla="*/ 8 h 10"/>
                  <a:gd name="T8" fmla="*/ 0 w 10"/>
                  <a:gd name="T9" fmla="*/ 8 h 10"/>
                  <a:gd name="T10" fmla="*/ 5 w 10"/>
                  <a:gd name="T11" fmla="*/ 10 h 10"/>
                  <a:gd name="T12" fmla="*/ 8 w 10"/>
                  <a:gd name="T13" fmla="*/ 10 h 10"/>
                  <a:gd name="T14" fmla="*/ 10 w 10"/>
                  <a:gd name="T15" fmla="*/ 10 h 10"/>
                  <a:gd name="T16" fmla="*/ 10 w 10"/>
                  <a:gd name="T17" fmla="*/ 8 h 10"/>
                  <a:gd name="T18" fmla="*/ 10 w 10"/>
                  <a:gd name="T19" fmla="*/ 8 h 10"/>
                  <a:gd name="T20" fmla="*/ 10 w 10"/>
                  <a:gd name="T21" fmla="*/ 5 h 10"/>
                  <a:gd name="T22" fmla="*/ 10 w 10"/>
                  <a:gd name="T23" fmla="*/ 3 h 10"/>
                  <a:gd name="T24" fmla="*/ 8 w 10"/>
                  <a:gd name="T25" fmla="*/ 3 h 10"/>
                  <a:gd name="T26" fmla="*/ 5 w 10"/>
                  <a:gd name="T27" fmla="*/ 0 h 10"/>
                  <a:gd name="T28" fmla="*/ 0 w 10"/>
                  <a:gd name="T29" fmla="*/ 3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0"/>
                  <a:gd name="T47" fmla="*/ 10 w 10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0">
                    <a:moveTo>
                      <a:pt x="0" y="3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5" y="10"/>
                    </a:lnTo>
                    <a:lnTo>
                      <a:pt x="8" y="10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16" name="Freeform 5069"/>
              <p:cNvSpPr>
                <a:spLocks/>
              </p:cNvSpPr>
              <p:nvPr/>
            </p:nvSpPr>
            <p:spPr bwMode="auto">
              <a:xfrm>
                <a:off x="725" y="3054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8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11 w 11"/>
                  <a:gd name="T17" fmla="*/ 8 h 8"/>
                  <a:gd name="T18" fmla="*/ 11 w 11"/>
                  <a:gd name="T19" fmla="*/ 5 h 8"/>
                  <a:gd name="T20" fmla="*/ 8 w 11"/>
                  <a:gd name="T21" fmla="*/ 3 h 8"/>
                  <a:gd name="T22" fmla="*/ 8 w 11"/>
                  <a:gd name="T23" fmla="*/ 3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17" name="Freeform 5070"/>
              <p:cNvSpPr>
                <a:spLocks/>
              </p:cNvSpPr>
              <p:nvPr/>
            </p:nvSpPr>
            <p:spPr bwMode="auto">
              <a:xfrm>
                <a:off x="770" y="3015"/>
                <a:ext cx="10" cy="5"/>
              </a:xfrm>
              <a:custGeom>
                <a:avLst/>
                <a:gdLst>
                  <a:gd name="T0" fmla="*/ 2 w 10"/>
                  <a:gd name="T1" fmla="*/ 0 h 5"/>
                  <a:gd name="T2" fmla="*/ 2 w 10"/>
                  <a:gd name="T3" fmla="*/ 2 h 5"/>
                  <a:gd name="T4" fmla="*/ 0 w 10"/>
                  <a:gd name="T5" fmla="*/ 2 h 5"/>
                  <a:gd name="T6" fmla="*/ 0 w 10"/>
                  <a:gd name="T7" fmla="*/ 5 h 5"/>
                  <a:gd name="T8" fmla="*/ 2 w 10"/>
                  <a:gd name="T9" fmla="*/ 5 h 5"/>
                  <a:gd name="T10" fmla="*/ 5 w 10"/>
                  <a:gd name="T11" fmla="*/ 5 h 5"/>
                  <a:gd name="T12" fmla="*/ 7 w 10"/>
                  <a:gd name="T13" fmla="*/ 5 h 5"/>
                  <a:gd name="T14" fmla="*/ 10 w 10"/>
                  <a:gd name="T15" fmla="*/ 5 h 5"/>
                  <a:gd name="T16" fmla="*/ 10 w 10"/>
                  <a:gd name="T17" fmla="*/ 5 h 5"/>
                  <a:gd name="T18" fmla="*/ 10 w 10"/>
                  <a:gd name="T19" fmla="*/ 5 h 5"/>
                  <a:gd name="T20" fmla="*/ 10 w 10"/>
                  <a:gd name="T21" fmla="*/ 2 h 5"/>
                  <a:gd name="T22" fmla="*/ 10 w 10"/>
                  <a:gd name="T23" fmla="*/ 0 h 5"/>
                  <a:gd name="T24" fmla="*/ 7 w 10"/>
                  <a:gd name="T25" fmla="*/ 0 h 5"/>
                  <a:gd name="T26" fmla="*/ 5 w 10"/>
                  <a:gd name="T27" fmla="*/ 0 h 5"/>
                  <a:gd name="T28" fmla="*/ 2 w 10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5"/>
                  <a:gd name="T47" fmla="*/ 10 w 10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5">
                    <a:moveTo>
                      <a:pt x="2" y="0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18" name="Freeform 5071"/>
              <p:cNvSpPr>
                <a:spLocks/>
              </p:cNvSpPr>
              <p:nvPr/>
            </p:nvSpPr>
            <p:spPr bwMode="auto">
              <a:xfrm>
                <a:off x="764" y="3023"/>
                <a:ext cx="11" cy="7"/>
              </a:xfrm>
              <a:custGeom>
                <a:avLst/>
                <a:gdLst>
                  <a:gd name="T0" fmla="*/ 0 w 11"/>
                  <a:gd name="T1" fmla="*/ 0 h 7"/>
                  <a:gd name="T2" fmla="*/ 0 w 11"/>
                  <a:gd name="T3" fmla="*/ 2 h 7"/>
                  <a:gd name="T4" fmla="*/ 0 w 11"/>
                  <a:gd name="T5" fmla="*/ 2 h 7"/>
                  <a:gd name="T6" fmla="*/ 0 w 11"/>
                  <a:gd name="T7" fmla="*/ 5 h 7"/>
                  <a:gd name="T8" fmla="*/ 0 w 11"/>
                  <a:gd name="T9" fmla="*/ 5 h 7"/>
                  <a:gd name="T10" fmla="*/ 6 w 11"/>
                  <a:gd name="T11" fmla="*/ 7 h 7"/>
                  <a:gd name="T12" fmla="*/ 8 w 11"/>
                  <a:gd name="T13" fmla="*/ 7 h 7"/>
                  <a:gd name="T14" fmla="*/ 11 w 11"/>
                  <a:gd name="T15" fmla="*/ 7 h 7"/>
                  <a:gd name="T16" fmla="*/ 11 w 11"/>
                  <a:gd name="T17" fmla="*/ 5 h 7"/>
                  <a:gd name="T18" fmla="*/ 11 w 11"/>
                  <a:gd name="T19" fmla="*/ 5 h 7"/>
                  <a:gd name="T20" fmla="*/ 8 w 11"/>
                  <a:gd name="T21" fmla="*/ 2 h 7"/>
                  <a:gd name="T22" fmla="*/ 8 w 11"/>
                  <a:gd name="T23" fmla="*/ 2 h 7"/>
                  <a:gd name="T24" fmla="*/ 8 w 11"/>
                  <a:gd name="T25" fmla="*/ 0 h 7"/>
                  <a:gd name="T26" fmla="*/ 0 w 11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7"/>
                  <a:gd name="T44" fmla="*/ 11 w 11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6" y="7"/>
                    </a:lnTo>
                    <a:lnTo>
                      <a:pt x="8" y="7"/>
                    </a:lnTo>
                    <a:lnTo>
                      <a:pt x="11" y="7"/>
                    </a:lnTo>
                    <a:lnTo>
                      <a:pt x="11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19" name="Freeform 5072"/>
              <p:cNvSpPr>
                <a:spLocks/>
              </p:cNvSpPr>
              <p:nvPr/>
            </p:nvSpPr>
            <p:spPr bwMode="auto">
              <a:xfrm>
                <a:off x="756" y="3033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0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20" name="Freeform 5073"/>
              <p:cNvSpPr>
                <a:spLocks/>
              </p:cNvSpPr>
              <p:nvPr/>
            </p:nvSpPr>
            <p:spPr bwMode="auto">
              <a:xfrm>
                <a:off x="749" y="3044"/>
                <a:ext cx="10" cy="7"/>
              </a:xfrm>
              <a:custGeom>
                <a:avLst/>
                <a:gdLst>
                  <a:gd name="T0" fmla="*/ 2 w 10"/>
                  <a:gd name="T1" fmla="*/ 0 h 7"/>
                  <a:gd name="T2" fmla="*/ 0 w 10"/>
                  <a:gd name="T3" fmla="*/ 2 h 7"/>
                  <a:gd name="T4" fmla="*/ 0 w 10"/>
                  <a:gd name="T5" fmla="*/ 2 h 7"/>
                  <a:gd name="T6" fmla="*/ 0 w 10"/>
                  <a:gd name="T7" fmla="*/ 5 h 7"/>
                  <a:gd name="T8" fmla="*/ 0 w 10"/>
                  <a:gd name="T9" fmla="*/ 5 h 7"/>
                  <a:gd name="T10" fmla="*/ 5 w 10"/>
                  <a:gd name="T11" fmla="*/ 7 h 7"/>
                  <a:gd name="T12" fmla="*/ 7 w 10"/>
                  <a:gd name="T13" fmla="*/ 7 h 7"/>
                  <a:gd name="T14" fmla="*/ 10 w 10"/>
                  <a:gd name="T15" fmla="*/ 7 h 7"/>
                  <a:gd name="T16" fmla="*/ 10 w 10"/>
                  <a:gd name="T17" fmla="*/ 5 h 7"/>
                  <a:gd name="T18" fmla="*/ 10 w 10"/>
                  <a:gd name="T19" fmla="*/ 5 h 7"/>
                  <a:gd name="T20" fmla="*/ 10 w 10"/>
                  <a:gd name="T21" fmla="*/ 2 h 7"/>
                  <a:gd name="T22" fmla="*/ 10 w 10"/>
                  <a:gd name="T23" fmla="*/ 0 h 7"/>
                  <a:gd name="T24" fmla="*/ 10 w 10"/>
                  <a:gd name="T25" fmla="*/ 0 h 7"/>
                  <a:gd name="T26" fmla="*/ 5 w 10"/>
                  <a:gd name="T27" fmla="*/ 0 h 7"/>
                  <a:gd name="T28" fmla="*/ 2 w 10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7"/>
                  <a:gd name="T47" fmla="*/ 10 w 10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7">
                    <a:moveTo>
                      <a:pt x="2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7"/>
                    </a:lnTo>
                    <a:lnTo>
                      <a:pt x="7" y="7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21" name="Freeform 5074"/>
              <p:cNvSpPr>
                <a:spLocks/>
              </p:cNvSpPr>
              <p:nvPr/>
            </p:nvSpPr>
            <p:spPr bwMode="auto">
              <a:xfrm>
                <a:off x="741" y="3054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0 w 10"/>
                  <a:gd name="T3" fmla="*/ 3 h 11"/>
                  <a:gd name="T4" fmla="*/ 0 w 10"/>
                  <a:gd name="T5" fmla="*/ 5 h 11"/>
                  <a:gd name="T6" fmla="*/ 0 w 10"/>
                  <a:gd name="T7" fmla="*/ 8 h 11"/>
                  <a:gd name="T8" fmla="*/ 0 w 10"/>
                  <a:gd name="T9" fmla="*/ 8 h 11"/>
                  <a:gd name="T10" fmla="*/ 5 w 10"/>
                  <a:gd name="T11" fmla="*/ 11 h 11"/>
                  <a:gd name="T12" fmla="*/ 8 w 10"/>
                  <a:gd name="T13" fmla="*/ 11 h 11"/>
                  <a:gd name="T14" fmla="*/ 10 w 10"/>
                  <a:gd name="T15" fmla="*/ 11 h 11"/>
                  <a:gd name="T16" fmla="*/ 10 w 10"/>
                  <a:gd name="T17" fmla="*/ 8 h 11"/>
                  <a:gd name="T18" fmla="*/ 10 w 10"/>
                  <a:gd name="T19" fmla="*/ 5 h 11"/>
                  <a:gd name="T20" fmla="*/ 10 w 10"/>
                  <a:gd name="T21" fmla="*/ 3 h 11"/>
                  <a:gd name="T22" fmla="*/ 10 w 10"/>
                  <a:gd name="T23" fmla="*/ 3 h 11"/>
                  <a:gd name="T24" fmla="*/ 10 w 10"/>
                  <a:gd name="T25" fmla="*/ 0 h 11"/>
                  <a:gd name="T26" fmla="*/ 5 w 10"/>
                  <a:gd name="T27" fmla="*/ 0 h 11"/>
                  <a:gd name="T28" fmla="*/ 0 w 10"/>
                  <a:gd name="T29" fmla="*/ 0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22" name="Freeform 5075"/>
              <p:cNvSpPr>
                <a:spLocks/>
              </p:cNvSpPr>
              <p:nvPr/>
            </p:nvSpPr>
            <p:spPr bwMode="auto">
              <a:xfrm>
                <a:off x="785" y="3015"/>
                <a:ext cx="11" cy="5"/>
              </a:xfrm>
              <a:custGeom>
                <a:avLst/>
                <a:gdLst>
                  <a:gd name="T0" fmla="*/ 0 w 11"/>
                  <a:gd name="T1" fmla="*/ 0 h 5"/>
                  <a:gd name="T2" fmla="*/ 0 w 11"/>
                  <a:gd name="T3" fmla="*/ 2 h 5"/>
                  <a:gd name="T4" fmla="*/ 0 w 11"/>
                  <a:gd name="T5" fmla="*/ 2 h 5"/>
                  <a:gd name="T6" fmla="*/ 0 w 11"/>
                  <a:gd name="T7" fmla="*/ 5 h 5"/>
                  <a:gd name="T8" fmla="*/ 0 w 11"/>
                  <a:gd name="T9" fmla="*/ 5 h 5"/>
                  <a:gd name="T10" fmla="*/ 8 w 11"/>
                  <a:gd name="T11" fmla="*/ 5 h 5"/>
                  <a:gd name="T12" fmla="*/ 11 w 11"/>
                  <a:gd name="T13" fmla="*/ 5 h 5"/>
                  <a:gd name="T14" fmla="*/ 11 w 11"/>
                  <a:gd name="T15" fmla="*/ 5 h 5"/>
                  <a:gd name="T16" fmla="*/ 11 w 11"/>
                  <a:gd name="T17" fmla="*/ 5 h 5"/>
                  <a:gd name="T18" fmla="*/ 11 w 11"/>
                  <a:gd name="T19" fmla="*/ 2 h 5"/>
                  <a:gd name="T20" fmla="*/ 8 w 11"/>
                  <a:gd name="T21" fmla="*/ 0 h 5"/>
                  <a:gd name="T22" fmla="*/ 8 w 11"/>
                  <a:gd name="T23" fmla="*/ 0 h 5"/>
                  <a:gd name="T24" fmla="*/ 0 w 11"/>
                  <a:gd name="T25" fmla="*/ 0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1"/>
                  <a:gd name="T40" fmla="*/ 0 h 5"/>
                  <a:gd name="T41" fmla="*/ 11 w 11"/>
                  <a:gd name="T42" fmla="*/ 5 h 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1" h="5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23" name="Freeform 5076"/>
              <p:cNvSpPr>
                <a:spLocks/>
              </p:cNvSpPr>
              <p:nvPr/>
            </p:nvSpPr>
            <p:spPr bwMode="auto">
              <a:xfrm>
                <a:off x="780" y="3023"/>
                <a:ext cx="10" cy="7"/>
              </a:xfrm>
              <a:custGeom>
                <a:avLst/>
                <a:gdLst>
                  <a:gd name="T0" fmla="*/ 0 w 10"/>
                  <a:gd name="T1" fmla="*/ 0 h 7"/>
                  <a:gd name="T2" fmla="*/ 0 w 10"/>
                  <a:gd name="T3" fmla="*/ 2 h 7"/>
                  <a:gd name="T4" fmla="*/ 0 w 10"/>
                  <a:gd name="T5" fmla="*/ 2 h 7"/>
                  <a:gd name="T6" fmla="*/ 0 w 10"/>
                  <a:gd name="T7" fmla="*/ 5 h 7"/>
                  <a:gd name="T8" fmla="*/ 0 w 10"/>
                  <a:gd name="T9" fmla="*/ 5 h 7"/>
                  <a:gd name="T10" fmla="*/ 5 w 10"/>
                  <a:gd name="T11" fmla="*/ 7 h 7"/>
                  <a:gd name="T12" fmla="*/ 8 w 10"/>
                  <a:gd name="T13" fmla="*/ 7 h 7"/>
                  <a:gd name="T14" fmla="*/ 10 w 10"/>
                  <a:gd name="T15" fmla="*/ 7 h 7"/>
                  <a:gd name="T16" fmla="*/ 10 w 10"/>
                  <a:gd name="T17" fmla="*/ 5 h 7"/>
                  <a:gd name="T18" fmla="*/ 10 w 10"/>
                  <a:gd name="T19" fmla="*/ 5 h 7"/>
                  <a:gd name="T20" fmla="*/ 8 w 10"/>
                  <a:gd name="T21" fmla="*/ 2 h 7"/>
                  <a:gd name="T22" fmla="*/ 8 w 10"/>
                  <a:gd name="T23" fmla="*/ 2 h 7"/>
                  <a:gd name="T24" fmla="*/ 8 w 10"/>
                  <a:gd name="T25" fmla="*/ 0 h 7"/>
                  <a:gd name="T26" fmla="*/ 0 w 10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7"/>
                  <a:gd name="T44" fmla="*/ 10 w 10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24" name="Freeform 5077"/>
              <p:cNvSpPr>
                <a:spLocks/>
              </p:cNvSpPr>
              <p:nvPr/>
            </p:nvSpPr>
            <p:spPr bwMode="auto">
              <a:xfrm>
                <a:off x="772" y="3033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0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25" name="Freeform 5078"/>
              <p:cNvSpPr>
                <a:spLocks/>
              </p:cNvSpPr>
              <p:nvPr/>
            </p:nvSpPr>
            <p:spPr bwMode="auto">
              <a:xfrm>
                <a:off x="767" y="3044"/>
                <a:ext cx="10" cy="7"/>
              </a:xfrm>
              <a:custGeom>
                <a:avLst/>
                <a:gdLst>
                  <a:gd name="T0" fmla="*/ 0 w 10"/>
                  <a:gd name="T1" fmla="*/ 0 h 7"/>
                  <a:gd name="T2" fmla="*/ 0 w 10"/>
                  <a:gd name="T3" fmla="*/ 2 h 7"/>
                  <a:gd name="T4" fmla="*/ 0 w 10"/>
                  <a:gd name="T5" fmla="*/ 2 h 7"/>
                  <a:gd name="T6" fmla="*/ 0 w 10"/>
                  <a:gd name="T7" fmla="*/ 5 h 7"/>
                  <a:gd name="T8" fmla="*/ 0 w 10"/>
                  <a:gd name="T9" fmla="*/ 5 h 7"/>
                  <a:gd name="T10" fmla="*/ 5 w 10"/>
                  <a:gd name="T11" fmla="*/ 7 h 7"/>
                  <a:gd name="T12" fmla="*/ 8 w 10"/>
                  <a:gd name="T13" fmla="*/ 7 h 7"/>
                  <a:gd name="T14" fmla="*/ 10 w 10"/>
                  <a:gd name="T15" fmla="*/ 7 h 7"/>
                  <a:gd name="T16" fmla="*/ 10 w 10"/>
                  <a:gd name="T17" fmla="*/ 7 h 7"/>
                  <a:gd name="T18" fmla="*/ 10 w 10"/>
                  <a:gd name="T19" fmla="*/ 5 h 7"/>
                  <a:gd name="T20" fmla="*/ 8 w 10"/>
                  <a:gd name="T21" fmla="*/ 2 h 7"/>
                  <a:gd name="T22" fmla="*/ 8 w 10"/>
                  <a:gd name="T23" fmla="*/ 0 h 7"/>
                  <a:gd name="T24" fmla="*/ 8 w 10"/>
                  <a:gd name="T25" fmla="*/ 0 h 7"/>
                  <a:gd name="T26" fmla="*/ 0 w 10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7"/>
                  <a:gd name="T44" fmla="*/ 10 w 10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26" name="Freeform 5079"/>
              <p:cNvSpPr>
                <a:spLocks/>
              </p:cNvSpPr>
              <p:nvPr/>
            </p:nvSpPr>
            <p:spPr bwMode="auto">
              <a:xfrm>
                <a:off x="759" y="3054"/>
                <a:ext cx="11" cy="11"/>
              </a:xfrm>
              <a:custGeom>
                <a:avLst/>
                <a:gdLst>
                  <a:gd name="T0" fmla="*/ 0 w 11"/>
                  <a:gd name="T1" fmla="*/ 0 h 11"/>
                  <a:gd name="T2" fmla="*/ 0 w 11"/>
                  <a:gd name="T3" fmla="*/ 3 h 11"/>
                  <a:gd name="T4" fmla="*/ 0 w 11"/>
                  <a:gd name="T5" fmla="*/ 5 h 11"/>
                  <a:gd name="T6" fmla="*/ 0 w 11"/>
                  <a:gd name="T7" fmla="*/ 8 h 11"/>
                  <a:gd name="T8" fmla="*/ 0 w 11"/>
                  <a:gd name="T9" fmla="*/ 8 h 11"/>
                  <a:gd name="T10" fmla="*/ 5 w 11"/>
                  <a:gd name="T11" fmla="*/ 11 h 11"/>
                  <a:gd name="T12" fmla="*/ 8 w 11"/>
                  <a:gd name="T13" fmla="*/ 11 h 11"/>
                  <a:gd name="T14" fmla="*/ 11 w 11"/>
                  <a:gd name="T15" fmla="*/ 11 h 11"/>
                  <a:gd name="T16" fmla="*/ 11 w 11"/>
                  <a:gd name="T17" fmla="*/ 8 h 11"/>
                  <a:gd name="T18" fmla="*/ 11 w 11"/>
                  <a:gd name="T19" fmla="*/ 5 h 11"/>
                  <a:gd name="T20" fmla="*/ 11 w 11"/>
                  <a:gd name="T21" fmla="*/ 3 h 11"/>
                  <a:gd name="T22" fmla="*/ 8 w 11"/>
                  <a:gd name="T23" fmla="*/ 3 h 11"/>
                  <a:gd name="T24" fmla="*/ 8 w 11"/>
                  <a:gd name="T25" fmla="*/ 0 h 11"/>
                  <a:gd name="T26" fmla="*/ 0 w 11"/>
                  <a:gd name="T27" fmla="*/ 0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11"/>
                  <a:gd name="T44" fmla="*/ 11 w 11"/>
                  <a:gd name="T45" fmla="*/ 11 h 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11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27" name="Freeform 5080"/>
              <p:cNvSpPr>
                <a:spLocks/>
              </p:cNvSpPr>
              <p:nvPr/>
            </p:nvSpPr>
            <p:spPr bwMode="auto">
              <a:xfrm>
                <a:off x="801" y="3015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0 w 10"/>
                  <a:gd name="T3" fmla="*/ 2 h 5"/>
                  <a:gd name="T4" fmla="*/ 0 w 10"/>
                  <a:gd name="T5" fmla="*/ 2 h 5"/>
                  <a:gd name="T6" fmla="*/ 0 w 10"/>
                  <a:gd name="T7" fmla="*/ 5 h 5"/>
                  <a:gd name="T8" fmla="*/ 0 w 10"/>
                  <a:gd name="T9" fmla="*/ 5 h 5"/>
                  <a:gd name="T10" fmla="*/ 8 w 10"/>
                  <a:gd name="T11" fmla="*/ 5 h 5"/>
                  <a:gd name="T12" fmla="*/ 10 w 10"/>
                  <a:gd name="T13" fmla="*/ 5 h 5"/>
                  <a:gd name="T14" fmla="*/ 10 w 10"/>
                  <a:gd name="T15" fmla="*/ 5 h 5"/>
                  <a:gd name="T16" fmla="*/ 10 w 10"/>
                  <a:gd name="T17" fmla="*/ 5 h 5"/>
                  <a:gd name="T18" fmla="*/ 8 w 10"/>
                  <a:gd name="T19" fmla="*/ 2 h 5"/>
                  <a:gd name="T20" fmla="*/ 8 w 10"/>
                  <a:gd name="T21" fmla="*/ 0 h 5"/>
                  <a:gd name="T22" fmla="*/ 8 w 10"/>
                  <a:gd name="T23" fmla="*/ 0 h 5"/>
                  <a:gd name="T24" fmla="*/ 0 w 10"/>
                  <a:gd name="T25" fmla="*/ 0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5"/>
                  <a:gd name="T41" fmla="*/ 10 w 10"/>
                  <a:gd name="T42" fmla="*/ 5 h 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5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28" name="Freeform 5081"/>
              <p:cNvSpPr>
                <a:spLocks/>
              </p:cNvSpPr>
              <p:nvPr/>
            </p:nvSpPr>
            <p:spPr bwMode="auto">
              <a:xfrm>
                <a:off x="796" y="3023"/>
                <a:ext cx="10" cy="7"/>
              </a:xfrm>
              <a:custGeom>
                <a:avLst/>
                <a:gdLst>
                  <a:gd name="T0" fmla="*/ 0 w 10"/>
                  <a:gd name="T1" fmla="*/ 0 h 7"/>
                  <a:gd name="T2" fmla="*/ 0 w 10"/>
                  <a:gd name="T3" fmla="*/ 2 h 7"/>
                  <a:gd name="T4" fmla="*/ 0 w 10"/>
                  <a:gd name="T5" fmla="*/ 2 h 7"/>
                  <a:gd name="T6" fmla="*/ 0 w 10"/>
                  <a:gd name="T7" fmla="*/ 5 h 7"/>
                  <a:gd name="T8" fmla="*/ 0 w 10"/>
                  <a:gd name="T9" fmla="*/ 5 h 7"/>
                  <a:gd name="T10" fmla="*/ 5 w 10"/>
                  <a:gd name="T11" fmla="*/ 7 h 7"/>
                  <a:gd name="T12" fmla="*/ 8 w 10"/>
                  <a:gd name="T13" fmla="*/ 7 h 7"/>
                  <a:gd name="T14" fmla="*/ 10 w 10"/>
                  <a:gd name="T15" fmla="*/ 7 h 7"/>
                  <a:gd name="T16" fmla="*/ 10 w 10"/>
                  <a:gd name="T17" fmla="*/ 5 h 7"/>
                  <a:gd name="T18" fmla="*/ 10 w 10"/>
                  <a:gd name="T19" fmla="*/ 5 h 7"/>
                  <a:gd name="T20" fmla="*/ 8 w 10"/>
                  <a:gd name="T21" fmla="*/ 2 h 7"/>
                  <a:gd name="T22" fmla="*/ 8 w 10"/>
                  <a:gd name="T23" fmla="*/ 2 h 7"/>
                  <a:gd name="T24" fmla="*/ 8 w 10"/>
                  <a:gd name="T25" fmla="*/ 0 h 7"/>
                  <a:gd name="T26" fmla="*/ 0 w 10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7"/>
                  <a:gd name="T44" fmla="*/ 10 w 10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29" name="Freeform 5082"/>
              <p:cNvSpPr>
                <a:spLocks/>
              </p:cNvSpPr>
              <p:nvPr/>
            </p:nvSpPr>
            <p:spPr bwMode="auto">
              <a:xfrm>
                <a:off x="790" y="3033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5 h 8"/>
                  <a:gd name="T8" fmla="*/ 0 w 11"/>
                  <a:gd name="T9" fmla="*/ 5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8 w 11"/>
                  <a:gd name="T21" fmla="*/ 3 h 8"/>
                  <a:gd name="T22" fmla="*/ 8 w 11"/>
                  <a:gd name="T23" fmla="*/ 0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30" name="Freeform 5083"/>
              <p:cNvSpPr>
                <a:spLocks/>
              </p:cNvSpPr>
              <p:nvPr/>
            </p:nvSpPr>
            <p:spPr bwMode="auto">
              <a:xfrm>
                <a:off x="783" y="3044"/>
                <a:ext cx="13" cy="7"/>
              </a:xfrm>
              <a:custGeom>
                <a:avLst/>
                <a:gdLst>
                  <a:gd name="T0" fmla="*/ 0 w 13"/>
                  <a:gd name="T1" fmla="*/ 0 h 7"/>
                  <a:gd name="T2" fmla="*/ 0 w 13"/>
                  <a:gd name="T3" fmla="*/ 2 h 7"/>
                  <a:gd name="T4" fmla="*/ 0 w 13"/>
                  <a:gd name="T5" fmla="*/ 2 h 7"/>
                  <a:gd name="T6" fmla="*/ 0 w 13"/>
                  <a:gd name="T7" fmla="*/ 5 h 7"/>
                  <a:gd name="T8" fmla="*/ 0 w 13"/>
                  <a:gd name="T9" fmla="*/ 7 h 7"/>
                  <a:gd name="T10" fmla="*/ 7 w 13"/>
                  <a:gd name="T11" fmla="*/ 7 h 7"/>
                  <a:gd name="T12" fmla="*/ 10 w 13"/>
                  <a:gd name="T13" fmla="*/ 7 h 7"/>
                  <a:gd name="T14" fmla="*/ 13 w 13"/>
                  <a:gd name="T15" fmla="*/ 7 h 7"/>
                  <a:gd name="T16" fmla="*/ 13 w 13"/>
                  <a:gd name="T17" fmla="*/ 5 h 7"/>
                  <a:gd name="T18" fmla="*/ 10 w 13"/>
                  <a:gd name="T19" fmla="*/ 2 h 7"/>
                  <a:gd name="T20" fmla="*/ 10 w 13"/>
                  <a:gd name="T21" fmla="*/ 2 h 7"/>
                  <a:gd name="T22" fmla="*/ 7 w 13"/>
                  <a:gd name="T23" fmla="*/ 0 h 7"/>
                  <a:gd name="T24" fmla="*/ 0 w 13"/>
                  <a:gd name="T25" fmla="*/ 0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7"/>
                  <a:gd name="T41" fmla="*/ 13 w 13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7" y="7"/>
                    </a:lnTo>
                    <a:lnTo>
                      <a:pt x="10" y="7"/>
                    </a:lnTo>
                    <a:lnTo>
                      <a:pt x="13" y="7"/>
                    </a:lnTo>
                    <a:lnTo>
                      <a:pt x="13" y="5"/>
                    </a:lnTo>
                    <a:lnTo>
                      <a:pt x="10" y="2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31" name="Freeform 5084"/>
              <p:cNvSpPr>
                <a:spLocks/>
              </p:cNvSpPr>
              <p:nvPr/>
            </p:nvSpPr>
            <p:spPr bwMode="auto">
              <a:xfrm>
                <a:off x="775" y="3054"/>
                <a:ext cx="13" cy="11"/>
              </a:xfrm>
              <a:custGeom>
                <a:avLst/>
                <a:gdLst>
                  <a:gd name="T0" fmla="*/ 2 w 13"/>
                  <a:gd name="T1" fmla="*/ 3 h 11"/>
                  <a:gd name="T2" fmla="*/ 2 w 13"/>
                  <a:gd name="T3" fmla="*/ 5 h 11"/>
                  <a:gd name="T4" fmla="*/ 0 w 13"/>
                  <a:gd name="T5" fmla="*/ 5 h 11"/>
                  <a:gd name="T6" fmla="*/ 0 w 13"/>
                  <a:gd name="T7" fmla="*/ 8 h 11"/>
                  <a:gd name="T8" fmla="*/ 2 w 13"/>
                  <a:gd name="T9" fmla="*/ 8 h 11"/>
                  <a:gd name="T10" fmla="*/ 8 w 13"/>
                  <a:gd name="T11" fmla="*/ 11 h 11"/>
                  <a:gd name="T12" fmla="*/ 10 w 13"/>
                  <a:gd name="T13" fmla="*/ 11 h 11"/>
                  <a:gd name="T14" fmla="*/ 13 w 13"/>
                  <a:gd name="T15" fmla="*/ 11 h 11"/>
                  <a:gd name="T16" fmla="*/ 13 w 13"/>
                  <a:gd name="T17" fmla="*/ 8 h 11"/>
                  <a:gd name="T18" fmla="*/ 13 w 13"/>
                  <a:gd name="T19" fmla="*/ 8 h 11"/>
                  <a:gd name="T20" fmla="*/ 13 w 13"/>
                  <a:gd name="T21" fmla="*/ 5 h 11"/>
                  <a:gd name="T22" fmla="*/ 10 w 13"/>
                  <a:gd name="T23" fmla="*/ 3 h 11"/>
                  <a:gd name="T24" fmla="*/ 10 w 13"/>
                  <a:gd name="T25" fmla="*/ 0 h 11"/>
                  <a:gd name="T26" fmla="*/ 8 w 13"/>
                  <a:gd name="T27" fmla="*/ 0 h 11"/>
                  <a:gd name="T28" fmla="*/ 2 w 13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3"/>
                  <a:gd name="T46" fmla="*/ 0 h 11"/>
                  <a:gd name="T47" fmla="*/ 13 w 13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3" h="11">
                    <a:moveTo>
                      <a:pt x="2" y="3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32" name="Freeform 5085"/>
              <p:cNvSpPr>
                <a:spLocks/>
              </p:cNvSpPr>
              <p:nvPr/>
            </p:nvSpPr>
            <p:spPr bwMode="auto">
              <a:xfrm>
                <a:off x="817" y="3015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0 w 10"/>
                  <a:gd name="T3" fmla="*/ 2 h 5"/>
                  <a:gd name="T4" fmla="*/ 0 w 10"/>
                  <a:gd name="T5" fmla="*/ 2 h 5"/>
                  <a:gd name="T6" fmla="*/ 0 w 10"/>
                  <a:gd name="T7" fmla="*/ 5 h 5"/>
                  <a:gd name="T8" fmla="*/ 0 w 10"/>
                  <a:gd name="T9" fmla="*/ 5 h 5"/>
                  <a:gd name="T10" fmla="*/ 7 w 10"/>
                  <a:gd name="T11" fmla="*/ 5 h 5"/>
                  <a:gd name="T12" fmla="*/ 10 w 10"/>
                  <a:gd name="T13" fmla="*/ 5 h 5"/>
                  <a:gd name="T14" fmla="*/ 10 w 10"/>
                  <a:gd name="T15" fmla="*/ 5 h 5"/>
                  <a:gd name="T16" fmla="*/ 10 w 10"/>
                  <a:gd name="T17" fmla="*/ 2 h 5"/>
                  <a:gd name="T18" fmla="*/ 7 w 10"/>
                  <a:gd name="T19" fmla="*/ 0 h 5"/>
                  <a:gd name="T20" fmla="*/ 7 w 10"/>
                  <a:gd name="T21" fmla="*/ 0 h 5"/>
                  <a:gd name="T22" fmla="*/ 0 w 10"/>
                  <a:gd name="T23" fmla="*/ 0 h 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0"/>
                  <a:gd name="T37" fmla="*/ 0 h 5"/>
                  <a:gd name="T38" fmla="*/ 10 w 10"/>
                  <a:gd name="T39" fmla="*/ 5 h 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0" h="5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7" y="5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33" name="Freeform 5086"/>
              <p:cNvSpPr>
                <a:spLocks/>
              </p:cNvSpPr>
              <p:nvPr/>
            </p:nvSpPr>
            <p:spPr bwMode="auto">
              <a:xfrm>
                <a:off x="811" y="3023"/>
                <a:ext cx="13" cy="7"/>
              </a:xfrm>
              <a:custGeom>
                <a:avLst/>
                <a:gdLst>
                  <a:gd name="T0" fmla="*/ 0 w 13"/>
                  <a:gd name="T1" fmla="*/ 0 h 7"/>
                  <a:gd name="T2" fmla="*/ 0 w 13"/>
                  <a:gd name="T3" fmla="*/ 2 h 7"/>
                  <a:gd name="T4" fmla="*/ 0 w 13"/>
                  <a:gd name="T5" fmla="*/ 2 h 7"/>
                  <a:gd name="T6" fmla="*/ 0 w 13"/>
                  <a:gd name="T7" fmla="*/ 5 h 7"/>
                  <a:gd name="T8" fmla="*/ 3 w 13"/>
                  <a:gd name="T9" fmla="*/ 5 h 7"/>
                  <a:gd name="T10" fmla="*/ 8 w 13"/>
                  <a:gd name="T11" fmla="*/ 7 h 7"/>
                  <a:gd name="T12" fmla="*/ 11 w 13"/>
                  <a:gd name="T13" fmla="*/ 7 h 7"/>
                  <a:gd name="T14" fmla="*/ 13 w 13"/>
                  <a:gd name="T15" fmla="*/ 7 h 7"/>
                  <a:gd name="T16" fmla="*/ 13 w 13"/>
                  <a:gd name="T17" fmla="*/ 5 h 7"/>
                  <a:gd name="T18" fmla="*/ 13 w 13"/>
                  <a:gd name="T19" fmla="*/ 5 h 7"/>
                  <a:gd name="T20" fmla="*/ 11 w 13"/>
                  <a:gd name="T21" fmla="*/ 2 h 7"/>
                  <a:gd name="T22" fmla="*/ 11 w 13"/>
                  <a:gd name="T23" fmla="*/ 2 h 7"/>
                  <a:gd name="T24" fmla="*/ 8 w 13"/>
                  <a:gd name="T25" fmla="*/ 0 h 7"/>
                  <a:gd name="T26" fmla="*/ 0 w 13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7"/>
                  <a:gd name="T44" fmla="*/ 13 w 13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8" y="7"/>
                    </a:lnTo>
                    <a:lnTo>
                      <a:pt x="11" y="7"/>
                    </a:lnTo>
                    <a:lnTo>
                      <a:pt x="13" y="7"/>
                    </a:lnTo>
                    <a:lnTo>
                      <a:pt x="13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34" name="Freeform 5087"/>
              <p:cNvSpPr>
                <a:spLocks/>
              </p:cNvSpPr>
              <p:nvPr/>
            </p:nvSpPr>
            <p:spPr bwMode="auto">
              <a:xfrm>
                <a:off x="806" y="3033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3 h 8"/>
                  <a:gd name="T6" fmla="*/ 0 w 13"/>
                  <a:gd name="T7" fmla="*/ 5 h 8"/>
                  <a:gd name="T8" fmla="*/ 0 w 13"/>
                  <a:gd name="T9" fmla="*/ 5 h 8"/>
                  <a:gd name="T10" fmla="*/ 5 w 13"/>
                  <a:gd name="T11" fmla="*/ 8 h 8"/>
                  <a:gd name="T12" fmla="*/ 11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3 w 13"/>
                  <a:gd name="T19" fmla="*/ 5 h 8"/>
                  <a:gd name="T20" fmla="*/ 11 w 13"/>
                  <a:gd name="T21" fmla="*/ 3 h 8"/>
                  <a:gd name="T22" fmla="*/ 11 w 13"/>
                  <a:gd name="T23" fmla="*/ 3 h 8"/>
                  <a:gd name="T24" fmla="*/ 8 w 13"/>
                  <a:gd name="T25" fmla="*/ 0 h 8"/>
                  <a:gd name="T26" fmla="*/ 0 w 13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8"/>
                  <a:gd name="T44" fmla="*/ 13 w 13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35" name="Freeform 5088"/>
              <p:cNvSpPr>
                <a:spLocks/>
              </p:cNvSpPr>
              <p:nvPr/>
            </p:nvSpPr>
            <p:spPr bwMode="auto">
              <a:xfrm>
                <a:off x="801" y="3044"/>
                <a:ext cx="13" cy="7"/>
              </a:xfrm>
              <a:custGeom>
                <a:avLst/>
                <a:gdLst>
                  <a:gd name="T0" fmla="*/ 0 w 13"/>
                  <a:gd name="T1" fmla="*/ 0 h 7"/>
                  <a:gd name="T2" fmla="*/ 0 w 13"/>
                  <a:gd name="T3" fmla="*/ 2 h 7"/>
                  <a:gd name="T4" fmla="*/ 0 w 13"/>
                  <a:gd name="T5" fmla="*/ 5 h 7"/>
                  <a:gd name="T6" fmla="*/ 0 w 13"/>
                  <a:gd name="T7" fmla="*/ 7 h 7"/>
                  <a:gd name="T8" fmla="*/ 0 w 13"/>
                  <a:gd name="T9" fmla="*/ 7 h 7"/>
                  <a:gd name="T10" fmla="*/ 8 w 13"/>
                  <a:gd name="T11" fmla="*/ 7 h 7"/>
                  <a:gd name="T12" fmla="*/ 10 w 13"/>
                  <a:gd name="T13" fmla="*/ 7 h 7"/>
                  <a:gd name="T14" fmla="*/ 13 w 13"/>
                  <a:gd name="T15" fmla="*/ 7 h 7"/>
                  <a:gd name="T16" fmla="*/ 13 w 13"/>
                  <a:gd name="T17" fmla="*/ 5 h 7"/>
                  <a:gd name="T18" fmla="*/ 10 w 13"/>
                  <a:gd name="T19" fmla="*/ 2 h 7"/>
                  <a:gd name="T20" fmla="*/ 10 w 13"/>
                  <a:gd name="T21" fmla="*/ 2 h 7"/>
                  <a:gd name="T22" fmla="*/ 8 w 13"/>
                  <a:gd name="T23" fmla="*/ 0 h 7"/>
                  <a:gd name="T24" fmla="*/ 0 w 13"/>
                  <a:gd name="T25" fmla="*/ 0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7"/>
                  <a:gd name="T41" fmla="*/ 13 w 13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8" y="7"/>
                    </a:lnTo>
                    <a:lnTo>
                      <a:pt x="10" y="7"/>
                    </a:lnTo>
                    <a:lnTo>
                      <a:pt x="13" y="7"/>
                    </a:lnTo>
                    <a:lnTo>
                      <a:pt x="13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36" name="Freeform 5089"/>
              <p:cNvSpPr>
                <a:spLocks/>
              </p:cNvSpPr>
              <p:nvPr/>
            </p:nvSpPr>
            <p:spPr bwMode="auto">
              <a:xfrm>
                <a:off x="796" y="3054"/>
                <a:ext cx="13" cy="11"/>
              </a:xfrm>
              <a:custGeom>
                <a:avLst/>
                <a:gdLst>
                  <a:gd name="T0" fmla="*/ 0 w 13"/>
                  <a:gd name="T1" fmla="*/ 3 h 11"/>
                  <a:gd name="T2" fmla="*/ 0 w 13"/>
                  <a:gd name="T3" fmla="*/ 5 h 11"/>
                  <a:gd name="T4" fmla="*/ 0 w 13"/>
                  <a:gd name="T5" fmla="*/ 5 h 11"/>
                  <a:gd name="T6" fmla="*/ 0 w 13"/>
                  <a:gd name="T7" fmla="*/ 8 h 11"/>
                  <a:gd name="T8" fmla="*/ 0 w 13"/>
                  <a:gd name="T9" fmla="*/ 11 h 11"/>
                  <a:gd name="T10" fmla="*/ 8 w 13"/>
                  <a:gd name="T11" fmla="*/ 11 h 11"/>
                  <a:gd name="T12" fmla="*/ 10 w 13"/>
                  <a:gd name="T13" fmla="*/ 11 h 11"/>
                  <a:gd name="T14" fmla="*/ 13 w 13"/>
                  <a:gd name="T15" fmla="*/ 11 h 11"/>
                  <a:gd name="T16" fmla="*/ 13 w 13"/>
                  <a:gd name="T17" fmla="*/ 8 h 11"/>
                  <a:gd name="T18" fmla="*/ 10 w 13"/>
                  <a:gd name="T19" fmla="*/ 5 h 11"/>
                  <a:gd name="T20" fmla="*/ 8 w 13"/>
                  <a:gd name="T21" fmla="*/ 3 h 11"/>
                  <a:gd name="T22" fmla="*/ 8 w 13"/>
                  <a:gd name="T23" fmla="*/ 3 h 11"/>
                  <a:gd name="T24" fmla="*/ 5 w 13"/>
                  <a:gd name="T25" fmla="*/ 0 h 11"/>
                  <a:gd name="T26" fmla="*/ 0 w 13"/>
                  <a:gd name="T27" fmla="*/ 3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11"/>
                  <a:gd name="T44" fmla="*/ 13 w 13"/>
                  <a:gd name="T45" fmla="*/ 11 h 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11">
                    <a:moveTo>
                      <a:pt x="0" y="3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10" y="5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37" name="Freeform 5090"/>
              <p:cNvSpPr>
                <a:spLocks/>
              </p:cNvSpPr>
              <p:nvPr/>
            </p:nvSpPr>
            <p:spPr bwMode="auto">
              <a:xfrm>
                <a:off x="924" y="3015"/>
                <a:ext cx="8" cy="8"/>
              </a:xfrm>
              <a:custGeom>
                <a:avLst/>
                <a:gdLst>
                  <a:gd name="T0" fmla="*/ 8 w 8"/>
                  <a:gd name="T1" fmla="*/ 2 h 8"/>
                  <a:gd name="T2" fmla="*/ 8 w 8"/>
                  <a:gd name="T3" fmla="*/ 2 h 8"/>
                  <a:gd name="T4" fmla="*/ 8 w 8"/>
                  <a:gd name="T5" fmla="*/ 5 h 8"/>
                  <a:gd name="T6" fmla="*/ 8 w 8"/>
                  <a:gd name="T7" fmla="*/ 5 h 8"/>
                  <a:gd name="T8" fmla="*/ 5 w 8"/>
                  <a:gd name="T9" fmla="*/ 8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5 h 8"/>
                  <a:gd name="T16" fmla="*/ 0 w 8"/>
                  <a:gd name="T17" fmla="*/ 5 h 8"/>
                  <a:gd name="T18" fmla="*/ 0 w 8"/>
                  <a:gd name="T19" fmla="*/ 2 h 8"/>
                  <a:gd name="T20" fmla="*/ 2 w 8"/>
                  <a:gd name="T21" fmla="*/ 2 h 8"/>
                  <a:gd name="T22" fmla="*/ 2 w 8"/>
                  <a:gd name="T23" fmla="*/ 2 h 8"/>
                  <a:gd name="T24" fmla="*/ 5 w 8"/>
                  <a:gd name="T25" fmla="*/ 0 h 8"/>
                  <a:gd name="T26" fmla="*/ 8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2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38" name="Freeform 5091"/>
              <p:cNvSpPr>
                <a:spLocks/>
              </p:cNvSpPr>
              <p:nvPr/>
            </p:nvSpPr>
            <p:spPr bwMode="auto">
              <a:xfrm>
                <a:off x="929" y="3023"/>
                <a:ext cx="8" cy="7"/>
              </a:xfrm>
              <a:custGeom>
                <a:avLst/>
                <a:gdLst>
                  <a:gd name="T0" fmla="*/ 8 w 8"/>
                  <a:gd name="T1" fmla="*/ 2 h 7"/>
                  <a:gd name="T2" fmla="*/ 8 w 8"/>
                  <a:gd name="T3" fmla="*/ 2 h 7"/>
                  <a:gd name="T4" fmla="*/ 8 w 8"/>
                  <a:gd name="T5" fmla="*/ 5 h 7"/>
                  <a:gd name="T6" fmla="*/ 8 w 8"/>
                  <a:gd name="T7" fmla="*/ 5 h 7"/>
                  <a:gd name="T8" fmla="*/ 5 w 8"/>
                  <a:gd name="T9" fmla="*/ 7 h 7"/>
                  <a:gd name="T10" fmla="*/ 3 w 8"/>
                  <a:gd name="T11" fmla="*/ 7 h 7"/>
                  <a:gd name="T12" fmla="*/ 3 w 8"/>
                  <a:gd name="T13" fmla="*/ 7 h 7"/>
                  <a:gd name="T14" fmla="*/ 0 w 8"/>
                  <a:gd name="T15" fmla="*/ 5 h 7"/>
                  <a:gd name="T16" fmla="*/ 0 w 8"/>
                  <a:gd name="T17" fmla="*/ 5 h 7"/>
                  <a:gd name="T18" fmla="*/ 0 w 8"/>
                  <a:gd name="T19" fmla="*/ 2 h 7"/>
                  <a:gd name="T20" fmla="*/ 0 w 8"/>
                  <a:gd name="T21" fmla="*/ 2 h 7"/>
                  <a:gd name="T22" fmla="*/ 3 w 8"/>
                  <a:gd name="T23" fmla="*/ 2 h 7"/>
                  <a:gd name="T24" fmla="*/ 5 w 8"/>
                  <a:gd name="T25" fmla="*/ 0 h 7"/>
                  <a:gd name="T26" fmla="*/ 8 w 8"/>
                  <a:gd name="T27" fmla="*/ 2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7"/>
                  <a:gd name="T44" fmla="*/ 8 w 8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7">
                    <a:moveTo>
                      <a:pt x="8" y="2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39" name="Freeform 5092"/>
              <p:cNvSpPr>
                <a:spLocks/>
              </p:cNvSpPr>
              <p:nvPr/>
            </p:nvSpPr>
            <p:spPr bwMode="auto">
              <a:xfrm>
                <a:off x="934" y="3033"/>
                <a:ext cx="8" cy="5"/>
              </a:xfrm>
              <a:custGeom>
                <a:avLst/>
                <a:gdLst>
                  <a:gd name="T0" fmla="*/ 8 w 8"/>
                  <a:gd name="T1" fmla="*/ 0 h 5"/>
                  <a:gd name="T2" fmla="*/ 8 w 8"/>
                  <a:gd name="T3" fmla="*/ 3 h 5"/>
                  <a:gd name="T4" fmla="*/ 8 w 8"/>
                  <a:gd name="T5" fmla="*/ 3 h 5"/>
                  <a:gd name="T6" fmla="*/ 8 w 8"/>
                  <a:gd name="T7" fmla="*/ 5 h 5"/>
                  <a:gd name="T8" fmla="*/ 8 w 8"/>
                  <a:gd name="T9" fmla="*/ 5 h 5"/>
                  <a:gd name="T10" fmla="*/ 6 w 8"/>
                  <a:gd name="T11" fmla="*/ 5 h 5"/>
                  <a:gd name="T12" fmla="*/ 3 w 8"/>
                  <a:gd name="T13" fmla="*/ 5 h 5"/>
                  <a:gd name="T14" fmla="*/ 3 w 8"/>
                  <a:gd name="T15" fmla="*/ 5 h 5"/>
                  <a:gd name="T16" fmla="*/ 0 w 8"/>
                  <a:gd name="T17" fmla="*/ 5 h 5"/>
                  <a:gd name="T18" fmla="*/ 0 w 8"/>
                  <a:gd name="T19" fmla="*/ 3 h 5"/>
                  <a:gd name="T20" fmla="*/ 0 w 8"/>
                  <a:gd name="T21" fmla="*/ 0 h 5"/>
                  <a:gd name="T22" fmla="*/ 0 w 8"/>
                  <a:gd name="T23" fmla="*/ 0 h 5"/>
                  <a:gd name="T24" fmla="*/ 3 w 8"/>
                  <a:gd name="T25" fmla="*/ 0 h 5"/>
                  <a:gd name="T26" fmla="*/ 6 w 8"/>
                  <a:gd name="T27" fmla="*/ 0 h 5"/>
                  <a:gd name="T28" fmla="*/ 8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6" y="5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40" name="Freeform 5093"/>
              <p:cNvSpPr>
                <a:spLocks/>
              </p:cNvSpPr>
              <p:nvPr/>
            </p:nvSpPr>
            <p:spPr bwMode="auto">
              <a:xfrm>
                <a:off x="940" y="3041"/>
                <a:ext cx="7" cy="8"/>
              </a:xfrm>
              <a:custGeom>
                <a:avLst/>
                <a:gdLst>
                  <a:gd name="T0" fmla="*/ 7 w 7"/>
                  <a:gd name="T1" fmla="*/ 0 h 8"/>
                  <a:gd name="T2" fmla="*/ 7 w 7"/>
                  <a:gd name="T3" fmla="*/ 3 h 8"/>
                  <a:gd name="T4" fmla="*/ 7 w 7"/>
                  <a:gd name="T5" fmla="*/ 3 h 8"/>
                  <a:gd name="T6" fmla="*/ 7 w 7"/>
                  <a:gd name="T7" fmla="*/ 5 h 8"/>
                  <a:gd name="T8" fmla="*/ 7 w 7"/>
                  <a:gd name="T9" fmla="*/ 5 h 8"/>
                  <a:gd name="T10" fmla="*/ 5 w 7"/>
                  <a:gd name="T11" fmla="*/ 8 h 8"/>
                  <a:gd name="T12" fmla="*/ 2 w 7"/>
                  <a:gd name="T13" fmla="*/ 8 h 8"/>
                  <a:gd name="T14" fmla="*/ 2 w 7"/>
                  <a:gd name="T15" fmla="*/ 8 h 8"/>
                  <a:gd name="T16" fmla="*/ 0 w 7"/>
                  <a:gd name="T17" fmla="*/ 5 h 8"/>
                  <a:gd name="T18" fmla="*/ 0 w 7"/>
                  <a:gd name="T19" fmla="*/ 5 h 8"/>
                  <a:gd name="T20" fmla="*/ 0 w 7"/>
                  <a:gd name="T21" fmla="*/ 3 h 8"/>
                  <a:gd name="T22" fmla="*/ 2 w 7"/>
                  <a:gd name="T23" fmla="*/ 3 h 8"/>
                  <a:gd name="T24" fmla="*/ 2 w 7"/>
                  <a:gd name="T25" fmla="*/ 0 h 8"/>
                  <a:gd name="T26" fmla="*/ 5 w 7"/>
                  <a:gd name="T27" fmla="*/ 0 h 8"/>
                  <a:gd name="T28" fmla="*/ 7 w 7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8"/>
                  <a:gd name="T47" fmla="*/ 7 w 7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8">
                    <a:moveTo>
                      <a:pt x="7" y="0"/>
                    </a:moveTo>
                    <a:lnTo>
                      <a:pt x="7" y="3"/>
                    </a:lnTo>
                    <a:lnTo>
                      <a:pt x="7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41" name="Freeform 5094"/>
              <p:cNvSpPr>
                <a:spLocks/>
              </p:cNvSpPr>
              <p:nvPr/>
            </p:nvSpPr>
            <p:spPr bwMode="auto">
              <a:xfrm>
                <a:off x="947" y="3051"/>
                <a:ext cx="8" cy="8"/>
              </a:xfrm>
              <a:custGeom>
                <a:avLst/>
                <a:gdLst>
                  <a:gd name="T0" fmla="*/ 6 w 8"/>
                  <a:gd name="T1" fmla="*/ 0 h 8"/>
                  <a:gd name="T2" fmla="*/ 8 w 8"/>
                  <a:gd name="T3" fmla="*/ 3 h 8"/>
                  <a:gd name="T4" fmla="*/ 8 w 8"/>
                  <a:gd name="T5" fmla="*/ 3 h 8"/>
                  <a:gd name="T6" fmla="*/ 8 w 8"/>
                  <a:gd name="T7" fmla="*/ 6 h 8"/>
                  <a:gd name="T8" fmla="*/ 8 w 8"/>
                  <a:gd name="T9" fmla="*/ 6 h 8"/>
                  <a:gd name="T10" fmla="*/ 6 w 8"/>
                  <a:gd name="T11" fmla="*/ 8 h 8"/>
                  <a:gd name="T12" fmla="*/ 3 w 8"/>
                  <a:gd name="T13" fmla="*/ 8 h 8"/>
                  <a:gd name="T14" fmla="*/ 0 w 8"/>
                  <a:gd name="T15" fmla="*/ 8 h 8"/>
                  <a:gd name="T16" fmla="*/ 0 w 8"/>
                  <a:gd name="T17" fmla="*/ 6 h 8"/>
                  <a:gd name="T18" fmla="*/ 0 w 8"/>
                  <a:gd name="T19" fmla="*/ 6 h 8"/>
                  <a:gd name="T20" fmla="*/ 0 w 8"/>
                  <a:gd name="T21" fmla="*/ 3 h 8"/>
                  <a:gd name="T22" fmla="*/ 0 w 8"/>
                  <a:gd name="T23" fmla="*/ 0 h 8"/>
                  <a:gd name="T24" fmla="*/ 0 w 8"/>
                  <a:gd name="T25" fmla="*/ 0 h 8"/>
                  <a:gd name="T26" fmla="*/ 3 w 8"/>
                  <a:gd name="T27" fmla="*/ 0 h 8"/>
                  <a:gd name="T28" fmla="*/ 6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6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42" name="Freeform 5095"/>
              <p:cNvSpPr>
                <a:spLocks/>
              </p:cNvSpPr>
              <p:nvPr/>
            </p:nvSpPr>
            <p:spPr bwMode="auto">
              <a:xfrm>
                <a:off x="911" y="3015"/>
                <a:ext cx="8" cy="8"/>
              </a:xfrm>
              <a:custGeom>
                <a:avLst/>
                <a:gdLst>
                  <a:gd name="T0" fmla="*/ 8 w 8"/>
                  <a:gd name="T1" fmla="*/ 2 h 8"/>
                  <a:gd name="T2" fmla="*/ 8 w 8"/>
                  <a:gd name="T3" fmla="*/ 2 h 8"/>
                  <a:gd name="T4" fmla="*/ 8 w 8"/>
                  <a:gd name="T5" fmla="*/ 5 h 8"/>
                  <a:gd name="T6" fmla="*/ 8 w 8"/>
                  <a:gd name="T7" fmla="*/ 5 h 8"/>
                  <a:gd name="T8" fmla="*/ 5 w 8"/>
                  <a:gd name="T9" fmla="*/ 8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5 h 8"/>
                  <a:gd name="T16" fmla="*/ 2 w 8"/>
                  <a:gd name="T17" fmla="*/ 5 h 8"/>
                  <a:gd name="T18" fmla="*/ 2 w 8"/>
                  <a:gd name="T19" fmla="*/ 2 h 8"/>
                  <a:gd name="T20" fmla="*/ 2 w 8"/>
                  <a:gd name="T21" fmla="*/ 2 h 8"/>
                  <a:gd name="T22" fmla="*/ 5 w 8"/>
                  <a:gd name="T23" fmla="*/ 0 h 8"/>
                  <a:gd name="T24" fmla="*/ 8 w 8"/>
                  <a:gd name="T25" fmla="*/ 2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8"/>
                  <a:gd name="T41" fmla="*/ 8 w 8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8">
                    <a:moveTo>
                      <a:pt x="8" y="2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43" name="Freeform 5096"/>
              <p:cNvSpPr>
                <a:spLocks/>
              </p:cNvSpPr>
              <p:nvPr/>
            </p:nvSpPr>
            <p:spPr bwMode="auto">
              <a:xfrm>
                <a:off x="916" y="3023"/>
                <a:ext cx="8" cy="7"/>
              </a:xfrm>
              <a:custGeom>
                <a:avLst/>
                <a:gdLst>
                  <a:gd name="T0" fmla="*/ 8 w 8"/>
                  <a:gd name="T1" fmla="*/ 2 h 7"/>
                  <a:gd name="T2" fmla="*/ 8 w 8"/>
                  <a:gd name="T3" fmla="*/ 2 h 7"/>
                  <a:gd name="T4" fmla="*/ 8 w 8"/>
                  <a:gd name="T5" fmla="*/ 5 h 7"/>
                  <a:gd name="T6" fmla="*/ 8 w 8"/>
                  <a:gd name="T7" fmla="*/ 5 h 7"/>
                  <a:gd name="T8" fmla="*/ 5 w 8"/>
                  <a:gd name="T9" fmla="*/ 7 h 7"/>
                  <a:gd name="T10" fmla="*/ 3 w 8"/>
                  <a:gd name="T11" fmla="*/ 7 h 7"/>
                  <a:gd name="T12" fmla="*/ 3 w 8"/>
                  <a:gd name="T13" fmla="*/ 7 h 7"/>
                  <a:gd name="T14" fmla="*/ 0 w 8"/>
                  <a:gd name="T15" fmla="*/ 5 h 7"/>
                  <a:gd name="T16" fmla="*/ 0 w 8"/>
                  <a:gd name="T17" fmla="*/ 5 h 7"/>
                  <a:gd name="T18" fmla="*/ 3 w 8"/>
                  <a:gd name="T19" fmla="*/ 2 h 7"/>
                  <a:gd name="T20" fmla="*/ 3 w 8"/>
                  <a:gd name="T21" fmla="*/ 2 h 7"/>
                  <a:gd name="T22" fmla="*/ 5 w 8"/>
                  <a:gd name="T23" fmla="*/ 0 h 7"/>
                  <a:gd name="T24" fmla="*/ 8 w 8"/>
                  <a:gd name="T25" fmla="*/ 2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7"/>
                  <a:gd name="T41" fmla="*/ 8 w 8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7">
                    <a:moveTo>
                      <a:pt x="8" y="2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44" name="Freeform 5097"/>
              <p:cNvSpPr>
                <a:spLocks/>
              </p:cNvSpPr>
              <p:nvPr/>
            </p:nvSpPr>
            <p:spPr bwMode="auto">
              <a:xfrm>
                <a:off x="921" y="3033"/>
                <a:ext cx="8" cy="5"/>
              </a:xfrm>
              <a:custGeom>
                <a:avLst/>
                <a:gdLst>
                  <a:gd name="T0" fmla="*/ 8 w 8"/>
                  <a:gd name="T1" fmla="*/ 0 h 5"/>
                  <a:gd name="T2" fmla="*/ 8 w 8"/>
                  <a:gd name="T3" fmla="*/ 3 h 5"/>
                  <a:gd name="T4" fmla="*/ 8 w 8"/>
                  <a:gd name="T5" fmla="*/ 3 h 5"/>
                  <a:gd name="T6" fmla="*/ 8 w 8"/>
                  <a:gd name="T7" fmla="*/ 5 h 5"/>
                  <a:gd name="T8" fmla="*/ 8 w 8"/>
                  <a:gd name="T9" fmla="*/ 5 h 5"/>
                  <a:gd name="T10" fmla="*/ 5 w 8"/>
                  <a:gd name="T11" fmla="*/ 5 h 5"/>
                  <a:gd name="T12" fmla="*/ 3 w 8"/>
                  <a:gd name="T13" fmla="*/ 5 h 5"/>
                  <a:gd name="T14" fmla="*/ 3 w 8"/>
                  <a:gd name="T15" fmla="*/ 5 h 5"/>
                  <a:gd name="T16" fmla="*/ 0 w 8"/>
                  <a:gd name="T17" fmla="*/ 5 h 5"/>
                  <a:gd name="T18" fmla="*/ 0 w 8"/>
                  <a:gd name="T19" fmla="*/ 3 h 5"/>
                  <a:gd name="T20" fmla="*/ 0 w 8"/>
                  <a:gd name="T21" fmla="*/ 0 h 5"/>
                  <a:gd name="T22" fmla="*/ 3 w 8"/>
                  <a:gd name="T23" fmla="*/ 0 h 5"/>
                  <a:gd name="T24" fmla="*/ 3 w 8"/>
                  <a:gd name="T25" fmla="*/ 0 h 5"/>
                  <a:gd name="T26" fmla="*/ 5 w 8"/>
                  <a:gd name="T27" fmla="*/ 0 h 5"/>
                  <a:gd name="T28" fmla="*/ 8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45" name="Freeform 5098"/>
              <p:cNvSpPr>
                <a:spLocks/>
              </p:cNvSpPr>
              <p:nvPr/>
            </p:nvSpPr>
            <p:spPr bwMode="auto">
              <a:xfrm>
                <a:off x="926" y="3041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8 w 8"/>
                  <a:gd name="T9" fmla="*/ 5 h 8"/>
                  <a:gd name="T10" fmla="*/ 6 w 8"/>
                  <a:gd name="T11" fmla="*/ 8 h 8"/>
                  <a:gd name="T12" fmla="*/ 3 w 8"/>
                  <a:gd name="T13" fmla="*/ 8 h 8"/>
                  <a:gd name="T14" fmla="*/ 3 w 8"/>
                  <a:gd name="T15" fmla="*/ 8 h 8"/>
                  <a:gd name="T16" fmla="*/ 0 w 8"/>
                  <a:gd name="T17" fmla="*/ 8 h 8"/>
                  <a:gd name="T18" fmla="*/ 0 w 8"/>
                  <a:gd name="T19" fmla="*/ 5 h 8"/>
                  <a:gd name="T20" fmla="*/ 3 w 8"/>
                  <a:gd name="T21" fmla="*/ 3 h 8"/>
                  <a:gd name="T22" fmla="*/ 3 w 8"/>
                  <a:gd name="T23" fmla="*/ 3 h 8"/>
                  <a:gd name="T24" fmla="*/ 3 w 8"/>
                  <a:gd name="T25" fmla="*/ 0 h 8"/>
                  <a:gd name="T26" fmla="*/ 6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46" name="Freeform 5099"/>
              <p:cNvSpPr>
                <a:spLocks/>
              </p:cNvSpPr>
              <p:nvPr/>
            </p:nvSpPr>
            <p:spPr bwMode="auto">
              <a:xfrm>
                <a:off x="932" y="3051"/>
                <a:ext cx="10" cy="8"/>
              </a:xfrm>
              <a:custGeom>
                <a:avLst/>
                <a:gdLst>
                  <a:gd name="T0" fmla="*/ 10 w 10"/>
                  <a:gd name="T1" fmla="*/ 0 h 8"/>
                  <a:gd name="T2" fmla="*/ 10 w 10"/>
                  <a:gd name="T3" fmla="*/ 3 h 8"/>
                  <a:gd name="T4" fmla="*/ 10 w 10"/>
                  <a:gd name="T5" fmla="*/ 3 h 8"/>
                  <a:gd name="T6" fmla="*/ 10 w 10"/>
                  <a:gd name="T7" fmla="*/ 6 h 8"/>
                  <a:gd name="T8" fmla="*/ 10 w 10"/>
                  <a:gd name="T9" fmla="*/ 6 h 8"/>
                  <a:gd name="T10" fmla="*/ 8 w 10"/>
                  <a:gd name="T11" fmla="*/ 8 h 8"/>
                  <a:gd name="T12" fmla="*/ 2 w 10"/>
                  <a:gd name="T13" fmla="*/ 8 h 8"/>
                  <a:gd name="T14" fmla="*/ 2 w 10"/>
                  <a:gd name="T15" fmla="*/ 8 h 8"/>
                  <a:gd name="T16" fmla="*/ 0 w 10"/>
                  <a:gd name="T17" fmla="*/ 8 h 8"/>
                  <a:gd name="T18" fmla="*/ 2 w 10"/>
                  <a:gd name="T19" fmla="*/ 6 h 8"/>
                  <a:gd name="T20" fmla="*/ 2 w 10"/>
                  <a:gd name="T21" fmla="*/ 3 h 8"/>
                  <a:gd name="T22" fmla="*/ 2 w 10"/>
                  <a:gd name="T23" fmla="*/ 3 h 8"/>
                  <a:gd name="T24" fmla="*/ 2 w 10"/>
                  <a:gd name="T25" fmla="*/ 0 h 8"/>
                  <a:gd name="T26" fmla="*/ 1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10" y="0"/>
                    </a:moveTo>
                    <a:lnTo>
                      <a:pt x="10" y="3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2" y="6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47" name="Freeform 5100"/>
              <p:cNvSpPr>
                <a:spLocks/>
              </p:cNvSpPr>
              <p:nvPr/>
            </p:nvSpPr>
            <p:spPr bwMode="auto">
              <a:xfrm>
                <a:off x="900" y="3015"/>
                <a:ext cx="8" cy="8"/>
              </a:xfrm>
              <a:custGeom>
                <a:avLst/>
                <a:gdLst>
                  <a:gd name="T0" fmla="*/ 8 w 8"/>
                  <a:gd name="T1" fmla="*/ 2 h 8"/>
                  <a:gd name="T2" fmla="*/ 8 w 8"/>
                  <a:gd name="T3" fmla="*/ 2 h 8"/>
                  <a:gd name="T4" fmla="*/ 8 w 8"/>
                  <a:gd name="T5" fmla="*/ 5 h 8"/>
                  <a:gd name="T6" fmla="*/ 8 w 8"/>
                  <a:gd name="T7" fmla="*/ 5 h 8"/>
                  <a:gd name="T8" fmla="*/ 6 w 8"/>
                  <a:gd name="T9" fmla="*/ 8 h 8"/>
                  <a:gd name="T10" fmla="*/ 3 w 8"/>
                  <a:gd name="T11" fmla="*/ 8 h 8"/>
                  <a:gd name="T12" fmla="*/ 0 w 8"/>
                  <a:gd name="T13" fmla="*/ 8 h 8"/>
                  <a:gd name="T14" fmla="*/ 0 w 8"/>
                  <a:gd name="T15" fmla="*/ 5 h 8"/>
                  <a:gd name="T16" fmla="*/ 0 w 8"/>
                  <a:gd name="T17" fmla="*/ 5 h 8"/>
                  <a:gd name="T18" fmla="*/ 0 w 8"/>
                  <a:gd name="T19" fmla="*/ 2 h 8"/>
                  <a:gd name="T20" fmla="*/ 0 w 8"/>
                  <a:gd name="T21" fmla="*/ 2 h 8"/>
                  <a:gd name="T22" fmla="*/ 3 w 8"/>
                  <a:gd name="T23" fmla="*/ 2 h 8"/>
                  <a:gd name="T24" fmla="*/ 6 w 8"/>
                  <a:gd name="T25" fmla="*/ 0 h 8"/>
                  <a:gd name="T26" fmla="*/ 8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2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8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48" name="Freeform 5101"/>
              <p:cNvSpPr>
                <a:spLocks/>
              </p:cNvSpPr>
              <p:nvPr/>
            </p:nvSpPr>
            <p:spPr bwMode="auto">
              <a:xfrm>
                <a:off x="903" y="3023"/>
                <a:ext cx="10" cy="7"/>
              </a:xfrm>
              <a:custGeom>
                <a:avLst/>
                <a:gdLst>
                  <a:gd name="T0" fmla="*/ 10 w 10"/>
                  <a:gd name="T1" fmla="*/ 2 h 7"/>
                  <a:gd name="T2" fmla="*/ 10 w 10"/>
                  <a:gd name="T3" fmla="*/ 2 h 7"/>
                  <a:gd name="T4" fmla="*/ 10 w 10"/>
                  <a:gd name="T5" fmla="*/ 5 h 7"/>
                  <a:gd name="T6" fmla="*/ 10 w 10"/>
                  <a:gd name="T7" fmla="*/ 5 h 7"/>
                  <a:gd name="T8" fmla="*/ 8 w 10"/>
                  <a:gd name="T9" fmla="*/ 5 h 7"/>
                  <a:gd name="T10" fmla="*/ 5 w 10"/>
                  <a:gd name="T11" fmla="*/ 7 h 7"/>
                  <a:gd name="T12" fmla="*/ 3 w 10"/>
                  <a:gd name="T13" fmla="*/ 7 h 7"/>
                  <a:gd name="T14" fmla="*/ 3 w 10"/>
                  <a:gd name="T15" fmla="*/ 7 h 7"/>
                  <a:gd name="T16" fmla="*/ 0 w 10"/>
                  <a:gd name="T17" fmla="*/ 5 h 7"/>
                  <a:gd name="T18" fmla="*/ 3 w 10"/>
                  <a:gd name="T19" fmla="*/ 5 h 7"/>
                  <a:gd name="T20" fmla="*/ 3 w 10"/>
                  <a:gd name="T21" fmla="*/ 2 h 7"/>
                  <a:gd name="T22" fmla="*/ 3 w 10"/>
                  <a:gd name="T23" fmla="*/ 2 h 7"/>
                  <a:gd name="T24" fmla="*/ 8 w 10"/>
                  <a:gd name="T25" fmla="*/ 0 h 7"/>
                  <a:gd name="T26" fmla="*/ 10 w 10"/>
                  <a:gd name="T27" fmla="*/ 2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7"/>
                  <a:gd name="T44" fmla="*/ 10 w 10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7">
                    <a:moveTo>
                      <a:pt x="10" y="2"/>
                    </a:moveTo>
                    <a:lnTo>
                      <a:pt x="10" y="2"/>
                    </a:lnTo>
                    <a:lnTo>
                      <a:pt x="10" y="5"/>
                    </a:lnTo>
                    <a:lnTo>
                      <a:pt x="8" y="5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8" y="0"/>
                    </a:lnTo>
                    <a:lnTo>
                      <a:pt x="10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49" name="Freeform 5102"/>
              <p:cNvSpPr>
                <a:spLocks/>
              </p:cNvSpPr>
              <p:nvPr/>
            </p:nvSpPr>
            <p:spPr bwMode="auto">
              <a:xfrm>
                <a:off x="908" y="3033"/>
                <a:ext cx="8" cy="5"/>
              </a:xfrm>
              <a:custGeom>
                <a:avLst/>
                <a:gdLst>
                  <a:gd name="T0" fmla="*/ 8 w 8"/>
                  <a:gd name="T1" fmla="*/ 0 h 5"/>
                  <a:gd name="T2" fmla="*/ 8 w 8"/>
                  <a:gd name="T3" fmla="*/ 3 h 5"/>
                  <a:gd name="T4" fmla="*/ 8 w 8"/>
                  <a:gd name="T5" fmla="*/ 3 h 5"/>
                  <a:gd name="T6" fmla="*/ 8 w 8"/>
                  <a:gd name="T7" fmla="*/ 5 h 5"/>
                  <a:gd name="T8" fmla="*/ 8 w 8"/>
                  <a:gd name="T9" fmla="*/ 5 h 5"/>
                  <a:gd name="T10" fmla="*/ 5 w 8"/>
                  <a:gd name="T11" fmla="*/ 5 h 5"/>
                  <a:gd name="T12" fmla="*/ 3 w 8"/>
                  <a:gd name="T13" fmla="*/ 5 h 5"/>
                  <a:gd name="T14" fmla="*/ 3 w 8"/>
                  <a:gd name="T15" fmla="*/ 5 h 5"/>
                  <a:gd name="T16" fmla="*/ 0 w 8"/>
                  <a:gd name="T17" fmla="*/ 5 h 5"/>
                  <a:gd name="T18" fmla="*/ 0 w 8"/>
                  <a:gd name="T19" fmla="*/ 5 h 5"/>
                  <a:gd name="T20" fmla="*/ 3 w 8"/>
                  <a:gd name="T21" fmla="*/ 3 h 5"/>
                  <a:gd name="T22" fmla="*/ 3 w 8"/>
                  <a:gd name="T23" fmla="*/ 0 h 5"/>
                  <a:gd name="T24" fmla="*/ 3 w 8"/>
                  <a:gd name="T25" fmla="*/ 0 h 5"/>
                  <a:gd name="T26" fmla="*/ 5 w 8"/>
                  <a:gd name="T27" fmla="*/ 0 h 5"/>
                  <a:gd name="T28" fmla="*/ 8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50" name="Freeform 5103"/>
              <p:cNvSpPr>
                <a:spLocks/>
              </p:cNvSpPr>
              <p:nvPr/>
            </p:nvSpPr>
            <p:spPr bwMode="auto">
              <a:xfrm>
                <a:off x="913" y="3041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8 w 8"/>
                  <a:gd name="T9" fmla="*/ 8 h 8"/>
                  <a:gd name="T10" fmla="*/ 6 w 8"/>
                  <a:gd name="T11" fmla="*/ 8 h 8"/>
                  <a:gd name="T12" fmla="*/ 3 w 8"/>
                  <a:gd name="T13" fmla="*/ 8 h 8"/>
                  <a:gd name="T14" fmla="*/ 3 w 8"/>
                  <a:gd name="T15" fmla="*/ 8 h 8"/>
                  <a:gd name="T16" fmla="*/ 0 w 8"/>
                  <a:gd name="T17" fmla="*/ 8 h 8"/>
                  <a:gd name="T18" fmla="*/ 0 w 8"/>
                  <a:gd name="T19" fmla="*/ 5 h 8"/>
                  <a:gd name="T20" fmla="*/ 0 w 8"/>
                  <a:gd name="T21" fmla="*/ 3 h 8"/>
                  <a:gd name="T22" fmla="*/ 3 w 8"/>
                  <a:gd name="T23" fmla="*/ 3 h 8"/>
                  <a:gd name="T24" fmla="*/ 3 w 8"/>
                  <a:gd name="T25" fmla="*/ 0 h 8"/>
                  <a:gd name="T26" fmla="*/ 6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8" y="8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51" name="Freeform 5104"/>
              <p:cNvSpPr>
                <a:spLocks/>
              </p:cNvSpPr>
              <p:nvPr/>
            </p:nvSpPr>
            <p:spPr bwMode="auto">
              <a:xfrm>
                <a:off x="919" y="3051"/>
                <a:ext cx="10" cy="8"/>
              </a:xfrm>
              <a:custGeom>
                <a:avLst/>
                <a:gdLst>
                  <a:gd name="T0" fmla="*/ 7 w 10"/>
                  <a:gd name="T1" fmla="*/ 0 h 8"/>
                  <a:gd name="T2" fmla="*/ 10 w 10"/>
                  <a:gd name="T3" fmla="*/ 3 h 8"/>
                  <a:gd name="T4" fmla="*/ 10 w 10"/>
                  <a:gd name="T5" fmla="*/ 6 h 8"/>
                  <a:gd name="T6" fmla="*/ 10 w 10"/>
                  <a:gd name="T7" fmla="*/ 6 h 8"/>
                  <a:gd name="T8" fmla="*/ 7 w 10"/>
                  <a:gd name="T9" fmla="*/ 8 h 8"/>
                  <a:gd name="T10" fmla="*/ 5 w 10"/>
                  <a:gd name="T11" fmla="*/ 8 h 8"/>
                  <a:gd name="T12" fmla="*/ 2 w 10"/>
                  <a:gd name="T13" fmla="*/ 8 h 8"/>
                  <a:gd name="T14" fmla="*/ 2 w 10"/>
                  <a:gd name="T15" fmla="*/ 8 h 8"/>
                  <a:gd name="T16" fmla="*/ 0 w 10"/>
                  <a:gd name="T17" fmla="*/ 8 h 8"/>
                  <a:gd name="T18" fmla="*/ 0 w 10"/>
                  <a:gd name="T19" fmla="*/ 6 h 8"/>
                  <a:gd name="T20" fmla="*/ 0 w 10"/>
                  <a:gd name="T21" fmla="*/ 3 h 8"/>
                  <a:gd name="T22" fmla="*/ 2 w 10"/>
                  <a:gd name="T23" fmla="*/ 3 h 8"/>
                  <a:gd name="T24" fmla="*/ 2 w 10"/>
                  <a:gd name="T25" fmla="*/ 0 h 8"/>
                  <a:gd name="T26" fmla="*/ 5 w 10"/>
                  <a:gd name="T27" fmla="*/ 0 h 8"/>
                  <a:gd name="T28" fmla="*/ 7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7" y="0"/>
                    </a:moveTo>
                    <a:lnTo>
                      <a:pt x="10" y="3"/>
                    </a:lnTo>
                    <a:lnTo>
                      <a:pt x="10" y="6"/>
                    </a:lnTo>
                    <a:lnTo>
                      <a:pt x="7" y="8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52" name="Freeform 5105"/>
              <p:cNvSpPr>
                <a:spLocks/>
              </p:cNvSpPr>
              <p:nvPr/>
            </p:nvSpPr>
            <p:spPr bwMode="auto">
              <a:xfrm>
                <a:off x="984" y="2973"/>
                <a:ext cx="76" cy="84"/>
              </a:xfrm>
              <a:custGeom>
                <a:avLst/>
                <a:gdLst>
                  <a:gd name="T0" fmla="*/ 42 w 76"/>
                  <a:gd name="T1" fmla="*/ 0 h 84"/>
                  <a:gd name="T2" fmla="*/ 37 w 76"/>
                  <a:gd name="T3" fmla="*/ 0 h 84"/>
                  <a:gd name="T4" fmla="*/ 29 w 76"/>
                  <a:gd name="T5" fmla="*/ 0 h 84"/>
                  <a:gd name="T6" fmla="*/ 21 w 76"/>
                  <a:gd name="T7" fmla="*/ 2 h 84"/>
                  <a:gd name="T8" fmla="*/ 13 w 76"/>
                  <a:gd name="T9" fmla="*/ 8 h 84"/>
                  <a:gd name="T10" fmla="*/ 10 w 76"/>
                  <a:gd name="T11" fmla="*/ 13 h 84"/>
                  <a:gd name="T12" fmla="*/ 5 w 76"/>
                  <a:gd name="T13" fmla="*/ 21 h 84"/>
                  <a:gd name="T14" fmla="*/ 0 w 76"/>
                  <a:gd name="T15" fmla="*/ 34 h 84"/>
                  <a:gd name="T16" fmla="*/ 0 w 76"/>
                  <a:gd name="T17" fmla="*/ 50 h 84"/>
                  <a:gd name="T18" fmla="*/ 0 w 76"/>
                  <a:gd name="T19" fmla="*/ 55 h 84"/>
                  <a:gd name="T20" fmla="*/ 3 w 76"/>
                  <a:gd name="T21" fmla="*/ 63 h 84"/>
                  <a:gd name="T22" fmla="*/ 8 w 76"/>
                  <a:gd name="T23" fmla="*/ 73 h 84"/>
                  <a:gd name="T24" fmla="*/ 18 w 76"/>
                  <a:gd name="T25" fmla="*/ 81 h 84"/>
                  <a:gd name="T26" fmla="*/ 29 w 76"/>
                  <a:gd name="T27" fmla="*/ 84 h 84"/>
                  <a:gd name="T28" fmla="*/ 39 w 76"/>
                  <a:gd name="T29" fmla="*/ 81 h 84"/>
                  <a:gd name="T30" fmla="*/ 50 w 76"/>
                  <a:gd name="T31" fmla="*/ 73 h 84"/>
                  <a:gd name="T32" fmla="*/ 60 w 76"/>
                  <a:gd name="T33" fmla="*/ 63 h 84"/>
                  <a:gd name="T34" fmla="*/ 71 w 76"/>
                  <a:gd name="T35" fmla="*/ 50 h 84"/>
                  <a:gd name="T36" fmla="*/ 76 w 76"/>
                  <a:gd name="T37" fmla="*/ 34 h 84"/>
                  <a:gd name="T38" fmla="*/ 73 w 76"/>
                  <a:gd name="T39" fmla="*/ 21 h 84"/>
                  <a:gd name="T40" fmla="*/ 68 w 76"/>
                  <a:gd name="T41" fmla="*/ 8 h 84"/>
                  <a:gd name="T42" fmla="*/ 55 w 76"/>
                  <a:gd name="T43" fmla="*/ 2 h 84"/>
                  <a:gd name="T44" fmla="*/ 42 w 76"/>
                  <a:gd name="T45" fmla="*/ 0 h 8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76"/>
                  <a:gd name="T70" fmla="*/ 0 h 84"/>
                  <a:gd name="T71" fmla="*/ 76 w 76"/>
                  <a:gd name="T72" fmla="*/ 84 h 8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76" h="84">
                    <a:moveTo>
                      <a:pt x="42" y="0"/>
                    </a:moveTo>
                    <a:lnTo>
                      <a:pt x="37" y="0"/>
                    </a:lnTo>
                    <a:lnTo>
                      <a:pt x="29" y="0"/>
                    </a:lnTo>
                    <a:lnTo>
                      <a:pt x="21" y="2"/>
                    </a:lnTo>
                    <a:lnTo>
                      <a:pt x="13" y="8"/>
                    </a:lnTo>
                    <a:lnTo>
                      <a:pt x="10" y="13"/>
                    </a:lnTo>
                    <a:lnTo>
                      <a:pt x="5" y="21"/>
                    </a:lnTo>
                    <a:lnTo>
                      <a:pt x="0" y="34"/>
                    </a:lnTo>
                    <a:lnTo>
                      <a:pt x="0" y="50"/>
                    </a:lnTo>
                    <a:lnTo>
                      <a:pt x="0" y="55"/>
                    </a:lnTo>
                    <a:lnTo>
                      <a:pt x="3" y="63"/>
                    </a:lnTo>
                    <a:lnTo>
                      <a:pt x="8" y="73"/>
                    </a:lnTo>
                    <a:lnTo>
                      <a:pt x="18" y="81"/>
                    </a:lnTo>
                    <a:lnTo>
                      <a:pt x="29" y="84"/>
                    </a:lnTo>
                    <a:lnTo>
                      <a:pt x="39" y="81"/>
                    </a:lnTo>
                    <a:lnTo>
                      <a:pt x="50" y="73"/>
                    </a:lnTo>
                    <a:lnTo>
                      <a:pt x="60" y="63"/>
                    </a:lnTo>
                    <a:lnTo>
                      <a:pt x="71" y="50"/>
                    </a:lnTo>
                    <a:lnTo>
                      <a:pt x="76" y="34"/>
                    </a:lnTo>
                    <a:lnTo>
                      <a:pt x="73" y="21"/>
                    </a:lnTo>
                    <a:lnTo>
                      <a:pt x="68" y="8"/>
                    </a:lnTo>
                    <a:lnTo>
                      <a:pt x="55" y="2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53" name="Freeform 5106"/>
              <p:cNvSpPr>
                <a:spLocks/>
              </p:cNvSpPr>
              <p:nvPr/>
            </p:nvSpPr>
            <p:spPr bwMode="auto">
              <a:xfrm>
                <a:off x="997" y="2970"/>
                <a:ext cx="29" cy="11"/>
              </a:xfrm>
              <a:custGeom>
                <a:avLst/>
                <a:gdLst>
                  <a:gd name="T0" fmla="*/ 3 w 29"/>
                  <a:gd name="T1" fmla="*/ 11 h 11"/>
                  <a:gd name="T2" fmla="*/ 3 w 29"/>
                  <a:gd name="T3" fmla="*/ 11 h 11"/>
                  <a:gd name="T4" fmla="*/ 5 w 29"/>
                  <a:gd name="T5" fmla="*/ 8 h 11"/>
                  <a:gd name="T6" fmla="*/ 8 w 29"/>
                  <a:gd name="T7" fmla="*/ 5 h 11"/>
                  <a:gd name="T8" fmla="*/ 11 w 29"/>
                  <a:gd name="T9" fmla="*/ 5 h 11"/>
                  <a:gd name="T10" fmla="*/ 16 w 29"/>
                  <a:gd name="T11" fmla="*/ 5 h 11"/>
                  <a:gd name="T12" fmla="*/ 18 w 29"/>
                  <a:gd name="T13" fmla="*/ 5 h 11"/>
                  <a:gd name="T14" fmla="*/ 24 w 29"/>
                  <a:gd name="T15" fmla="*/ 3 h 11"/>
                  <a:gd name="T16" fmla="*/ 26 w 29"/>
                  <a:gd name="T17" fmla="*/ 5 h 11"/>
                  <a:gd name="T18" fmla="*/ 29 w 29"/>
                  <a:gd name="T19" fmla="*/ 5 h 11"/>
                  <a:gd name="T20" fmla="*/ 29 w 29"/>
                  <a:gd name="T21" fmla="*/ 0 h 11"/>
                  <a:gd name="T22" fmla="*/ 26 w 29"/>
                  <a:gd name="T23" fmla="*/ 0 h 11"/>
                  <a:gd name="T24" fmla="*/ 24 w 29"/>
                  <a:gd name="T25" fmla="*/ 0 h 11"/>
                  <a:gd name="T26" fmla="*/ 18 w 29"/>
                  <a:gd name="T27" fmla="*/ 0 h 11"/>
                  <a:gd name="T28" fmla="*/ 16 w 29"/>
                  <a:gd name="T29" fmla="*/ 0 h 11"/>
                  <a:gd name="T30" fmla="*/ 11 w 29"/>
                  <a:gd name="T31" fmla="*/ 3 h 11"/>
                  <a:gd name="T32" fmla="*/ 5 w 29"/>
                  <a:gd name="T33" fmla="*/ 3 h 11"/>
                  <a:gd name="T34" fmla="*/ 3 w 29"/>
                  <a:gd name="T35" fmla="*/ 5 h 11"/>
                  <a:gd name="T36" fmla="*/ 0 w 29"/>
                  <a:gd name="T37" fmla="*/ 8 h 11"/>
                  <a:gd name="T38" fmla="*/ 0 w 29"/>
                  <a:gd name="T39" fmla="*/ 8 h 11"/>
                  <a:gd name="T40" fmla="*/ 3 w 29"/>
                  <a:gd name="T41" fmla="*/ 11 h 1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11"/>
                  <a:gd name="T65" fmla="*/ 29 w 29"/>
                  <a:gd name="T66" fmla="*/ 11 h 1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11">
                    <a:moveTo>
                      <a:pt x="3" y="11"/>
                    </a:moveTo>
                    <a:lnTo>
                      <a:pt x="3" y="11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24" y="3"/>
                    </a:lnTo>
                    <a:lnTo>
                      <a:pt x="26" y="5"/>
                    </a:lnTo>
                    <a:lnTo>
                      <a:pt x="29" y="5"/>
                    </a:lnTo>
                    <a:lnTo>
                      <a:pt x="29" y="0"/>
                    </a:lnTo>
                    <a:lnTo>
                      <a:pt x="26" y="0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6" y="0"/>
                    </a:lnTo>
                    <a:lnTo>
                      <a:pt x="11" y="3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0" y="8"/>
                    </a:lnTo>
                    <a:lnTo>
                      <a:pt x="3" y="1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54" name="Freeform 5107"/>
              <p:cNvSpPr>
                <a:spLocks/>
              </p:cNvSpPr>
              <p:nvPr/>
            </p:nvSpPr>
            <p:spPr bwMode="auto">
              <a:xfrm>
                <a:off x="984" y="2978"/>
                <a:ext cx="16" cy="29"/>
              </a:xfrm>
              <a:custGeom>
                <a:avLst/>
                <a:gdLst>
                  <a:gd name="T0" fmla="*/ 3 w 16"/>
                  <a:gd name="T1" fmla="*/ 29 h 29"/>
                  <a:gd name="T2" fmla="*/ 3 w 16"/>
                  <a:gd name="T3" fmla="*/ 29 h 29"/>
                  <a:gd name="T4" fmla="*/ 3 w 16"/>
                  <a:gd name="T5" fmla="*/ 26 h 29"/>
                  <a:gd name="T6" fmla="*/ 5 w 16"/>
                  <a:gd name="T7" fmla="*/ 24 h 29"/>
                  <a:gd name="T8" fmla="*/ 5 w 16"/>
                  <a:gd name="T9" fmla="*/ 18 h 29"/>
                  <a:gd name="T10" fmla="*/ 8 w 16"/>
                  <a:gd name="T11" fmla="*/ 16 h 29"/>
                  <a:gd name="T12" fmla="*/ 8 w 16"/>
                  <a:gd name="T13" fmla="*/ 11 h 29"/>
                  <a:gd name="T14" fmla="*/ 10 w 16"/>
                  <a:gd name="T15" fmla="*/ 8 h 29"/>
                  <a:gd name="T16" fmla="*/ 13 w 16"/>
                  <a:gd name="T17" fmla="*/ 5 h 29"/>
                  <a:gd name="T18" fmla="*/ 16 w 16"/>
                  <a:gd name="T19" fmla="*/ 3 h 29"/>
                  <a:gd name="T20" fmla="*/ 13 w 16"/>
                  <a:gd name="T21" fmla="*/ 0 h 29"/>
                  <a:gd name="T22" fmla="*/ 10 w 16"/>
                  <a:gd name="T23" fmla="*/ 3 h 29"/>
                  <a:gd name="T24" fmla="*/ 8 w 16"/>
                  <a:gd name="T25" fmla="*/ 5 h 29"/>
                  <a:gd name="T26" fmla="*/ 5 w 16"/>
                  <a:gd name="T27" fmla="*/ 11 h 29"/>
                  <a:gd name="T28" fmla="*/ 5 w 16"/>
                  <a:gd name="T29" fmla="*/ 13 h 29"/>
                  <a:gd name="T30" fmla="*/ 3 w 16"/>
                  <a:gd name="T31" fmla="*/ 18 h 29"/>
                  <a:gd name="T32" fmla="*/ 0 w 16"/>
                  <a:gd name="T33" fmla="*/ 21 h 29"/>
                  <a:gd name="T34" fmla="*/ 0 w 16"/>
                  <a:gd name="T35" fmla="*/ 26 h 29"/>
                  <a:gd name="T36" fmla="*/ 0 w 16"/>
                  <a:gd name="T37" fmla="*/ 29 h 29"/>
                  <a:gd name="T38" fmla="*/ 0 w 16"/>
                  <a:gd name="T39" fmla="*/ 29 h 29"/>
                  <a:gd name="T40" fmla="*/ 3 w 16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29"/>
                  <a:gd name="T65" fmla="*/ 16 w 16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29">
                    <a:moveTo>
                      <a:pt x="3" y="29"/>
                    </a:moveTo>
                    <a:lnTo>
                      <a:pt x="3" y="29"/>
                    </a:lnTo>
                    <a:lnTo>
                      <a:pt x="3" y="26"/>
                    </a:lnTo>
                    <a:lnTo>
                      <a:pt x="5" y="24"/>
                    </a:lnTo>
                    <a:lnTo>
                      <a:pt x="5" y="18"/>
                    </a:lnTo>
                    <a:lnTo>
                      <a:pt x="8" y="16"/>
                    </a:lnTo>
                    <a:lnTo>
                      <a:pt x="8" y="11"/>
                    </a:lnTo>
                    <a:lnTo>
                      <a:pt x="10" y="8"/>
                    </a:lnTo>
                    <a:lnTo>
                      <a:pt x="13" y="5"/>
                    </a:lnTo>
                    <a:lnTo>
                      <a:pt x="16" y="3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8" y="5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3" y="18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0" y="29"/>
                    </a:lnTo>
                    <a:lnTo>
                      <a:pt x="3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55" name="Freeform 5108"/>
              <p:cNvSpPr>
                <a:spLocks/>
              </p:cNvSpPr>
              <p:nvPr/>
            </p:nvSpPr>
            <p:spPr bwMode="auto">
              <a:xfrm>
                <a:off x="981" y="3007"/>
                <a:ext cx="6" cy="29"/>
              </a:xfrm>
              <a:custGeom>
                <a:avLst/>
                <a:gdLst>
                  <a:gd name="T0" fmla="*/ 6 w 6"/>
                  <a:gd name="T1" fmla="*/ 29 h 29"/>
                  <a:gd name="T2" fmla="*/ 6 w 6"/>
                  <a:gd name="T3" fmla="*/ 29 h 29"/>
                  <a:gd name="T4" fmla="*/ 6 w 6"/>
                  <a:gd name="T5" fmla="*/ 23 h 29"/>
                  <a:gd name="T6" fmla="*/ 6 w 6"/>
                  <a:gd name="T7" fmla="*/ 21 h 29"/>
                  <a:gd name="T8" fmla="*/ 6 w 6"/>
                  <a:gd name="T9" fmla="*/ 18 h 29"/>
                  <a:gd name="T10" fmla="*/ 6 w 6"/>
                  <a:gd name="T11" fmla="*/ 16 h 29"/>
                  <a:gd name="T12" fmla="*/ 6 w 6"/>
                  <a:gd name="T13" fmla="*/ 10 h 29"/>
                  <a:gd name="T14" fmla="*/ 6 w 6"/>
                  <a:gd name="T15" fmla="*/ 8 h 29"/>
                  <a:gd name="T16" fmla="*/ 6 w 6"/>
                  <a:gd name="T17" fmla="*/ 5 h 29"/>
                  <a:gd name="T18" fmla="*/ 6 w 6"/>
                  <a:gd name="T19" fmla="*/ 0 h 29"/>
                  <a:gd name="T20" fmla="*/ 3 w 6"/>
                  <a:gd name="T21" fmla="*/ 0 h 29"/>
                  <a:gd name="T22" fmla="*/ 3 w 6"/>
                  <a:gd name="T23" fmla="*/ 3 h 29"/>
                  <a:gd name="T24" fmla="*/ 0 w 6"/>
                  <a:gd name="T25" fmla="*/ 8 h 29"/>
                  <a:gd name="T26" fmla="*/ 0 w 6"/>
                  <a:gd name="T27" fmla="*/ 10 h 29"/>
                  <a:gd name="T28" fmla="*/ 0 w 6"/>
                  <a:gd name="T29" fmla="*/ 16 h 29"/>
                  <a:gd name="T30" fmla="*/ 0 w 6"/>
                  <a:gd name="T31" fmla="*/ 18 h 29"/>
                  <a:gd name="T32" fmla="*/ 0 w 6"/>
                  <a:gd name="T33" fmla="*/ 21 h 29"/>
                  <a:gd name="T34" fmla="*/ 3 w 6"/>
                  <a:gd name="T35" fmla="*/ 26 h 29"/>
                  <a:gd name="T36" fmla="*/ 3 w 6"/>
                  <a:gd name="T37" fmla="*/ 29 h 29"/>
                  <a:gd name="T38" fmla="*/ 3 w 6"/>
                  <a:gd name="T39" fmla="*/ 29 h 29"/>
                  <a:gd name="T40" fmla="*/ 6 w 6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29"/>
                  <a:gd name="T65" fmla="*/ 6 w 6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29">
                    <a:moveTo>
                      <a:pt x="6" y="29"/>
                    </a:moveTo>
                    <a:lnTo>
                      <a:pt x="6" y="29"/>
                    </a:lnTo>
                    <a:lnTo>
                      <a:pt x="6" y="23"/>
                    </a:lnTo>
                    <a:lnTo>
                      <a:pt x="6" y="21"/>
                    </a:lnTo>
                    <a:lnTo>
                      <a:pt x="6" y="18"/>
                    </a:lnTo>
                    <a:lnTo>
                      <a:pt x="6" y="16"/>
                    </a:lnTo>
                    <a:lnTo>
                      <a:pt x="6" y="10"/>
                    </a:lnTo>
                    <a:lnTo>
                      <a:pt x="6" y="8"/>
                    </a:lnTo>
                    <a:lnTo>
                      <a:pt x="6" y="5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3" y="3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6"/>
                    </a:lnTo>
                    <a:lnTo>
                      <a:pt x="3" y="29"/>
                    </a:lnTo>
                    <a:lnTo>
                      <a:pt x="6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56" name="Freeform 5109"/>
              <p:cNvSpPr>
                <a:spLocks/>
              </p:cNvSpPr>
              <p:nvPr/>
            </p:nvSpPr>
            <p:spPr bwMode="auto">
              <a:xfrm>
                <a:off x="984" y="3036"/>
                <a:ext cx="21" cy="18"/>
              </a:xfrm>
              <a:custGeom>
                <a:avLst/>
                <a:gdLst>
                  <a:gd name="T0" fmla="*/ 21 w 21"/>
                  <a:gd name="T1" fmla="*/ 15 h 18"/>
                  <a:gd name="T2" fmla="*/ 21 w 21"/>
                  <a:gd name="T3" fmla="*/ 15 h 18"/>
                  <a:gd name="T4" fmla="*/ 18 w 21"/>
                  <a:gd name="T5" fmla="*/ 13 h 18"/>
                  <a:gd name="T6" fmla="*/ 16 w 21"/>
                  <a:gd name="T7" fmla="*/ 13 h 18"/>
                  <a:gd name="T8" fmla="*/ 13 w 21"/>
                  <a:gd name="T9" fmla="*/ 10 h 18"/>
                  <a:gd name="T10" fmla="*/ 10 w 21"/>
                  <a:gd name="T11" fmla="*/ 8 h 18"/>
                  <a:gd name="T12" fmla="*/ 8 w 21"/>
                  <a:gd name="T13" fmla="*/ 5 h 18"/>
                  <a:gd name="T14" fmla="*/ 5 w 21"/>
                  <a:gd name="T15" fmla="*/ 5 h 18"/>
                  <a:gd name="T16" fmla="*/ 5 w 21"/>
                  <a:gd name="T17" fmla="*/ 2 h 18"/>
                  <a:gd name="T18" fmla="*/ 3 w 21"/>
                  <a:gd name="T19" fmla="*/ 0 h 18"/>
                  <a:gd name="T20" fmla="*/ 0 w 21"/>
                  <a:gd name="T21" fmla="*/ 0 h 18"/>
                  <a:gd name="T22" fmla="*/ 0 w 21"/>
                  <a:gd name="T23" fmla="*/ 2 h 18"/>
                  <a:gd name="T24" fmla="*/ 3 w 21"/>
                  <a:gd name="T25" fmla="*/ 5 h 18"/>
                  <a:gd name="T26" fmla="*/ 5 w 21"/>
                  <a:gd name="T27" fmla="*/ 8 h 18"/>
                  <a:gd name="T28" fmla="*/ 8 w 21"/>
                  <a:gd name="T29" fmla="*/ 10 h 18"/>
                  <a:gd name="T30" fmla="*/ 10 w 21"/>
                  <a:gd name="T31" fmla="*/ 13 h 18"/>
                  <a:gd name="T32" fmla="*/ 13 w 21"/>
                  <a:gd name="T33" fmla="*/ 15 h 18"/>
                  <a:gd name="T34" fmla="*/ 16 w 21"/>
                  <a:gd name="T35" fmla="*/ 18 h 18"/>
                  <a:gd name="T36" fmla="*/ 18 w 21"/>
                  <a:gd name="T37" fmla="*/ 18 h 18"/>
                  <a:gd name="T38" fmla="*/ 18 w 21"/>
                  <a:gd name="T39" fmla="*/ 18 h 18"/>
                  <a:gd name="T40" fmla="*/ 21 w 21"/>
                  <a:gd name="T41" fmla="*/ 15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8"/>
                  <a:gd name="T65" fmla="*/ 21 w 21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8">
                    <a:moveTo>
                      <a:pt x="21" y="15"/>
                    </a:moveTo>
                    <a:lnTo>
                      <a:pt x="21" y="15"/>
                    </a:lnTo>
                    <a:lnTo>
                      <a:pt x="18" y="13"/>
                    </a:lnTo>
                    <a:lnTo>
                      <a:pt x="16" y="13"/>
                    </a:lnTo>
                    <a:lnTo>
                      <a:pt x="13" y="10"/>
                    </a:lnTo>
                    <a:lnTo>
                      <a:pt x="10" y="8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8" y="10"/>
                    </a:lnTo>
                    <a:lnTo>
                      <a:pt x="10" y="13"/>
                    </a:lnTo>
                    <a:lnTo>
                      <a:pt x="13" y="15"/>
                    </a:lnTo>
                    <a:lnTo>
                      <a:pt x="16" y="18"/>
                    </a:lnTo>
                    <a:lnTo>
                      <a:pt x="18" y="18"/>
                    </a:lnTo>
                    <a:lnTo>
                      <a:pt x="21" y="1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57" name="Freeform 5110"/>
              <p:cNvSpPr>
                <a:spLocks/>
              </p:cNvSpPr>
              <p:nvPr/>
            </p:nvSpPr>
            <p:spPr bwMode="auto">
              <a:xfrm>
                <a:off x="1002" y="3051"/>
                <a:ext cx="21" cy="8"/>
              </a:xfrm>
              <a:custGeom>
                <a:avLst/>
                <a:gdLst>
                  <a:gd name="T0" fmla="*/ 19 w 21"/>
                  <a:gd name="T1" fmla="*/ 3 h 8"/>
                  <a:gd name="T2" fmla="*/ 19 w 21"/>
                  <a:gd name="T3" fmla="*/ 3 h 8"/>
                  <a:gd name="T4" fmla="*/ 19 w 21"/>
                  <a:gd name="T5" fmla="*/ 3 h 8"/>
                  <a:gd name="T6" fmla="*/ 16 w 21"/>
                  <a:gd name="T7" fmla="*/ 3 h 8"/>
                  <a:gd name="T8" fmla="*/ 13 w 21"/>
                  <a:gd name="T9" fmla="*/ 3 h 8"/>
                  <a:gd name="T10" fmla="*/ 11 w 21"/>
                  <a:gd name="T11" fmla="*/ 3 h 8"/>
                  <a:gd name="T12" fmla="*/ 8 w 21"/>
                  <a:gd name="T13" fmla="*/ 3 h 8"/>
                  <a:gd name="T14" fmla="*/ 6 w 21"/>
                  <a:gd name="T15" fmla="*/ 3 h 8"/>
                  <a:gd name="T16" fmla="*/ 3 w 21"/>
                  <a:gd name="T17" fmla="*/ 0 h 8"/>
                  <a:gd name="T18" fmla="*/ 3 w 21"/>
                  <a:gd name="T19" fmla="*/ 0 h 8"/>
                  <a:gd name="T20" fmla="*/ 0 w 21"/>
                  <a:gd name="T21" fmla="*/ 3 h 8"/>
                  <a:gd name="T22" fmla="*/ 3 w 21"/>
                  <a:gd name="T23" fmla="*/ 6 h 8"/>
                  <a:gd name="T24" fmla="*/ 6 w 21"/>
                  <a:gd name="T25" fmla="*/ 6 h 8"/>
                  <a:gd name="T26" fmla="*/ 8 w 21"/>
                  <a:gd name="T27" fmla="*/ 6 h 8"/>
                  <a:gd name="T28" fmla="*/ 11 w 21"/>
                  <a:gd name="T29" fmla="*/ 6 h 8"/>
                  <a:gd name="T30" fmla="*/ 13 w 21"/>
                  <a:gd name="T31" fmla="*/ 8 h 8"/>
                  <a:gd name="T32" fmla="*/ 16 w 21"/>
                  <a:gd name="T33" fmla="*/ 6 h 8"/>
                  <a:gd name="T34" fmla="*/ 19 w 21"/>
                  <a:gd name="T35" fmla="*/ 6 h 8"/>
                  <a:gd name="T36" fmla="*/ 21 w 21"/>
                  <a:gd name="T37" fmla="*/ 6 h 8"/>
                  <a:gd name="T38" fmla="*/ 21 w 21"/>
                  <a:gd name="T39" fmla="*/ 6 h 8"/>
                  <a:gd name="T40" fmla="*/ 19 w 21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19" y="3"/>
                    </a:moveTo>
                    <a:lnTo>
                      <a:pt x="19" y="3"/>
                    </a:lnTo>
                    <a:lnTo>
                      <a:pt x="16" y="3"/>
                    </a:lnTo>
                    <a:lnTo>
                      <a:pt x="13" y="3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6" y="3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3" y="6"/>
                    </a:lnTo>
                    <a:lnTo>
                      <a:pt x="6" y="6"/>
                    </a:lnTo>
                    <a:lnTo>
                      <a:pt x="8" y="6"/>
                    </a:lnTo>
                    <a:lnTo>
                      <a:pt x="11" y="6"/>
                    </a:lnTo>
                    <a:lnTo>
                      <a:pt x="13" y="8"/>
                    </a:lnTo>
                    <a:lnTo>
                      <a:pt x="16" y="6"/>
                    </a:lnTo>
                    <a:lnTo>
                      <a:pt x="19" y="6"/>
                    </a:lnTo>
                    <a:lnTo>
                      <a:pt x="21" y="6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58" name="Freeform 5111"/>
              <p:cNvSpPr>
                <a:spLocks/>
              </p:cNvSpPr>
              <p:nvPr/>
            </p:nvSpPr>
            <p:spPr bwMode="auto">
              <a:xfrm>
                <a:off x="1021" y="3033"/>
                <a:ext cx="26" cy="24"/>
              </a:xfrm>
              <a:custGeom>
                <a:avLst/>
                <a:gdLst>
                  <a:gd name="T0" fmla="*/ 21 w 26"/>
                  <a:gd name="T1" fmla="*/ 0 h 24"/>
                  <a:gd name="T2" fmla="*/ 21 w 26"/>
                  <a:gd name="T3" fmla="*/ 0 h 24"/>
                  <a:gd name="T4" fmla="*/ 21 w 26"/>
                  <a:gd name="T5" fmla="*/ 5 h 24"/>
                  <a:gd name="T6" fmla="*/ 18 w 26"/>
                  <a:gd name="T7" fmla="*/ 8 h 24"/>
                  <a:gd name="T8" fmla="*/ 15 w 26"/>
                  <a:gd name="T9" fmla="*/ 11 h 24"/>
                  <a:gd name="T10" fmla="*/ 13 w 26"/>
                  <a:gd name="T11" fmla="*/ 13 h 24"/>
                  <a:gd name="T12" fmla="*/ 10 w 26"/>
                  <a:gd name="T13" fmla="*/ 16 h 24"/>
                  <a:gd name="T14" fmla="*/ 7 w 26"/>
                  <a:gd name="T15" fmla="*/ 16 h 24"/>
                  <a:gd name="T16" fmla="*/ 5 w 26"/>
                  <a:gd name="T17" fmla="*/ 18 h 24"/>
                  <a:gd name="T18" fmla="*/ 0 w 26"/>
                  <a:gd name="T19" fmla="*/ 21 h 24"/>
                  <a:gd name="T20" fmla="*/ 2 w 26"/>
                  <a:gd name="T21" fmla="*/ 24 h 24"/>
                  <a:gd name="T22" fmla="*/ 5 w 26"/>
                  <a:gd name="T23" fmla="*/ 21 h 24"/>
                  <a:gd name="T24" fmla="*/ 10 w 26"/>
                  <a:gd name="T25" fmla="*/ 21 h 24"/>
                  <a:gd name="T26" fmla="*/ 13 w 26"/>
                  <a:gd name="T27" fmla="*/ 18 h 24"/>
                  <a:gd name="T28" fmla="*/ 15 w 26"/>
                  <a:gd name="T29" fmla="*/ 16 h 24"/>
                  <a:gd name="T30" fmla="*/ 18 w 26"/>
                  <a:gd name="T31" fmla="*/ 13 h 24"/>
                  <a:gd name="T32" fmla="*/ 21 w 26"/>
                  <a:gd name="T33" fmla="*/ 11 h 24"/>
                  <a:gd name="T34" fmla="*/ 23 w 26"/>
                  <a:gd name="T35" fmla="*/ 5 h 24"/>
                  <a:gd name="T36" fmla="*/ 26 w 26"/>
                  <a:gd name="T37" fmla="*/ 3 h 24"/>
                  <a:gd name="T38" fmla="*/ 26 w 26"/>
                  <a:gd name="T39" fmla="*/ 3 h 24"/>
                  <a:gd name="T40" fmla="*/ 21 w 26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4"/>
                  <a:gd name="T65" fmla="*/ 26 w 26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4">
                    <a:moveTo>
                      <a:pt x="21" y="0"/>
                    </a:moveTo>
                    <a:lnTo>
                      <a:pt x="21" y="0"/>
                    </a:lnTo>
                    <a:lnTo>
                      <a:pt x="21" y="5"/>
                    </a:lnTo>
                    <a:lnTo>
                      <a:pt x="18" y="8"/>
                    </a:lnTo>
                    <a:lnTo>
                      <a:pt x="15" y="11"/>
                    </a:lnTo>
                    <a:lnTo>
                      <a:pt x="13" y="13"/>
                    </a:lnTo>
                    <a:lnTo>
                      <a:pt x="10" y="16"/>
                    </a:lnTo>
                    <a:lnTo>
                      <a:pt x="7" y="16"/>
                    </a:lnTo>
                    <a:lnTo>
                      <a:pt x="5" y="18"/>
                    </a:lnTo>
                    <a:lnTo>
                      <a:pt x="0" y="21"/>
                    </a:lnTo>
                    <a:lnTo>
                      <a:pt x="2" y="24"/>
                    </a:lnTo>
                    <a:lnTo>
                      <a:pt x="5" y="21"/>
                    </a:lnTo>
                    <a:lnTo>
                      <a:pt x="10" y="21"/>
                    </a:lnTo>
                    <a:lnTo>
                      <a:pt x="13" y="18"/>
                    </a:lnTo>
                    <a:lnTo>
                      <a:pt x="15" y="16"/>
                    </a:lnTo>
                    <a:lnTo>
                      <a:pt x="18" y="13"/>
                    </a:lnTo>
                    <a:lnTo>
                      <a:pt x="21" y="11"/>
                    </a:lnTo>
                    <a:lnTo>
                      <a:pt x="23" y="5"/>
                    </a:lnTo>
                    <a:lnTo>
                      <a:pt x="26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59" name="Freeform 5112"/>
              <p:cNvSpPr>
                <a:spLocks/>
              </p:cNvSpPr>
              <p:nvPr/>
            </p:nvSpPr>
            <p:spPr bwMode="auto">
              <a:xfrm>
                <a:off x="1042" y="3007"/>
                <a:ext cx="20" cy="29"/>
              </a:xfrm>
              <a:custGeom>
                <a:avLst/>
                <a:gdLst>
                  <a:gd name="T0" fmla="*/ 15 w 20"/>
                  <a:gd name="T1" fmla="*/ 0 h 29"/>
                  <a:gd name="T2" fmla="*/ 15 w 20"/>
                  <a:gd name="T3" fmla="*/ 0 h 29"/>
                  <a:gd name="T4" fmla="*/ 15 w 20"/>
                  <a:gd name="T5" fmla="*/ 3 h 29"/>
                  <a:gd name="T6" fmla="*/ 13 w 20"/>
                  <a:gd name="T7" fmla="*/ 8 h 29"/>
                  <a:gd name="T8" fmla="*/ 13 w 20"/>
                  <a:gd name="T9" fmla="*/ 10 h 29"/>
                  <a:gd name="T10" fmla="*/ 10 w 20"/>
                  <a:gd name="T11" fmla="*/ 13 h 29"/>
                  <a:gd name="T12" fmla="*/ 7 w 20"/>
                  <a:gd name="T13" fmla="*/ 18 h 29"/>
                  <a:gd name="T14" fmla="*/ 5 w 20"/>
                  <a:gd name="T15" fmla="*/ 21 h 29"/>
                  <a:gd name="T16" fmla="*/ 2 w 20"/>
                  <a:gd name="T17" fmla="*/ 23 h 29"/>
                  <a:gd name="T18" fmla="*/ 0 w 20"/>
                  <a:gd name="T19" fmla="*/ 26 h 29"/>
                  <a:gd name="T20" fmla="*/ 5 w 20"/>
                  <a:gd name="T21" fmla="*/ 29 h 29"/>
                  <a:gd name="T22" fmla="*/ 7 w 20"/>
                  <a:gd name="T23" fmla="*/ 26 h 29"/>
                  <a:gd name="T24" fmla="*/ 7 w 20"/>
                  <a:gd name="T25" fmla="*/ 23 h 29"/>
                  <a:gd name="T26" fmla="*/ 10 w 20"/>
                  <a:gd name="T27" fmla="*/ 21 h 29"/>
                  <a:gd name="T28" fmla="*/ 13 w 20"/>
                  <a:gd name="T29" fmla="*/ 16 h 29"/>
                  <a:gd name="T30" fmla="*/ 15 w 20"/>
                  <a:gd name="T31" fmla="*/ 13 h 29"/>
                  <a:gd name="T32" fmla="*/ 18 w 20"/>
                  <a:gd name="T33" fmla="*/ 8 h 29"/>
                  <a:gd name="T34" fmla="*/ 18 w 20"/>
                  <a:gd name="T35" fmla="*/ 5 h 29"/>
                  <a:gd name="T36" fmla="*/ 20 w 20"/>
                  <a:gd name="T37" fmla="*/ 0 h 29"/>
                  <a:gd name="T38" fmla="*/ 20 w 20"/>
                  <a:gd name="T39" fmla="*/ 0 h 29"/>
                  <a:gd name="T40" fmla="*/ 15 w 20"/>
                  <a:gd name="T41" fmla="*/ 0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0"/>
                  <a:gd name="T64" fmla="*/ 0 h 29"/>
                  <a:gd name="T65" fmla="*/ 20 w 20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0" h="29">
                    <a:moveTo>
                      <a:pt x="15" y="0"/>
                    </a:moveTo>
                    <a:lnTo>
                      <a:pt x="15" y="0"/>
                    </a:lnTo>
                    <a:lnTo>
                      <a:pt x="15" y="3"/>
                    </a:lnTo>
                    <a:lnTo>
                      <a:pt x="13" y="8"/>
                    </a:lnTo>
                    <a:lnTo>
                      <a:pt x="13" y="10"/>
                    </a:lnTo>
                    <a:lnTo>
                      <a:pt x="10" y="13"/>
                    </a:lnTo>
                    <a:lnTo>
                      <a:pt x="7" y="18"/>
                    </a:lnTo>
                    <a:lnTo>
                      <a:pt x="5" y="21"/>
                    </a:lnTo>
                    <a:lnTo>
                      <a:pt x="2" y="23"/>
                    </a:lnTo>
                    <a:lnTo>
                      <a:pt x="0" y="26"/>
                    </a:lnTo>
                    <a:lnTo>
                      <a:pt x="5" y="29"/>
                    </a:lnTo>
                    <a:lnTo>
                      <a:pt x="7" y="26"/>
                    </a:lnTo>
                    <a:lnTo>
                      <a:pt x="7" y="23"/>
                    </a:lnTo>
                    <a:lnTo>
                      <a:pt x="10" y="21"/>
                    </a:lnTo>
                    <a:lnTo>
                      <a:pt x="13" y="16"/>
                    </a:lnTo>
                    <a:lnTo>
                      <a:pt x="15" y="13"/>
                    </a:lnTo>
                    <a:lnTo>
                      <a:pt x="18" y="8"/>
                    </a:lnTo>
                    <a:lnTo>
                      <a:pt x="18" y="5"/>
                    </a:lnTo>
                    <a:lnTo>
                      <a:pt x="20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60" name="Freeform 5113"/>
              <p:cNvSpPr>
                <a:spLocks/>
              </p:cNvSpPr>
              <p:nvPr/>
            </p:nvSpPr>
            <p:spPr bwMode="auto">
              <a:xfrm>
                <a:off x="1049" y="2981"/>
                <a:ext cx="13" cy="26"/>
              </a:xfrm>
              <a:custGeom>
                <a:avLst/>
                <a:gdLst>
                  <a:gd name="T0" fmla="*/ 0 w 13"/>
                  <a:gd name="T1" fmla="*/ 2 h 26"/>
                  <a:gd name="T2" fmla="*/ 0 w 13"/>
                  <a:gd name="T3" fmla="*/ 2 h 26"/>
                  <a:gd name="T4" fmla="*/ 3 w 13"/>
                  <a:gd name="T5" fmla="*/ 5 h 26"/>
                  <a:gd name="T6" fmla="*/ 6 w 13"/>
                  <a:gd name="T7" fmla="*/ 8 h 26"/>
                  <a:gd name="T8" fmla="*/ 6 w 13"/>
                  <a:gd name="T9" fmla="*/ 10 h 26"/>
                  <a:gd name="T10" fmla="*/ 8 w 13"/>
                  <a:gd name="T11" fmla="*/ 13 h 26"/>
                  <a:gd name="T12" fmla="*/ 8 w 13"/>
                  <a:gd name="T13" fmla="*/ 15 h 26"/>
                  <a:gd name="T14" fmla="*/ 8 w 13"/>
                  <a:gd name="T15" fmla="*/ 21 h 26"/>
                  <a:gd name="T16" fmla="*/ 8 w 13"/>
                  <a:gd name="T17" fmla="*/ 23 h 26"/>
                  <a:gd name="T18" fmla="*/ 8 w 13"/>
                  <a:gd name="T19" fmla="*/ 26 h 26"/>
                  <a:gd name="T20" fmla="*/ 13 w 13"/>
                  <a:gd name="T21" fmla="*/ 26 h 26"/>
                  <a:gd name="T22" fmla="*/ 13 w 13"/>
                  <a:gd name="T23" fmla="*/ 23 h 26"/>
                  <a:gd name="T24" fmla="*/ 13 w 13"/>
                  <a:gd name="T25" fmla="*/ 18 h 26"/>
                  <a:gd name="T26" fmla="*/ 11 w 13"/>
                  <a:gd name="T27" fmla="*/ 15 h 26"/>
                  <a:gd name="T28" fmla="*/ 11 w 13"/>
                  <a:gd name="T29" fmla="*/ 13 h 26"/>
                  <a:gd name="T30" fmla="*/ 8 w 13"/>
                  <a:gd name="T31" fmla="*/ 8 h 26"/>
                  <a:gd name="T32" fmla="*/ 8 w 13"/>
                  <a:gd name="T33" fmla="*/ 5 h 26"/>
                  <a:gd name="T34" fmla="*/ 6 w 13"/>
                  <a:gd name="T35" fmla="*/ 2 h 26"/>
                  <a:gd name="T36" fmla="*/ 3 w 13"/>
                  <a:gd name="T37" fmla="*/ 0 h 26"/>
                  <a:gd name="T38" fmla="*/ 3 w 13"/>
                  <a:gd name="T39" fmla="*/ 0 h 26"/>
                  <a:gd name="T40" fmla="*/ 0 w 13"/>
                  <a:gd name="T41" fmla="*/ 2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6"/>
                  <a:gd name="T65" fmla="*/ 13 w 13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6">
                    <a:moveTo>
                      <a:pt x="0" y="2"/>
                    </a:moveTo>
                    <a:lnTo>
                      <a:pt x="0" y="2"/>
                    </a:lnTo>
                    <a:lnTo>
                      <a:pt x="3" y="5"/>
                    </a:lnTo>
                    <a:lnTo>
                      <a:pt x="6" y="8"/>
                    </a:lnTo>
                    <a:lnTo>
                      <a:pt x="6" y="10"/>
                    </a:lnTo>
                    <a:lnTo>
                      <a:pt x="8" y="13"/>
                    </a:lnTo>
                    <a:lnTo>
                      <a:pt x="8" y="15"/>
                    </a:lnTo>
                    <a:lnTo>
                      <a:pt x="8" y="21"/>
                    </a:lnTo>
                    <a:lnTo>
                      <a:pt x="8" y="23"/>
                    </a:lnTo>
                    <a:lnTo>
                      <a:pt x="8" y="26"/>
                    </a:lnTo>
                    <a:lnTo>
                      <a:pt x="13" y="26"/>
                    </a:lnTo>
                    <a:lnTo>
                      <a:pt x="13" y="23"/>
                    </a:lnTo>
                    <a:lnTo>
                      <a:pt x="13" y="18"/>
                    </a:lnTo>
                    <a:lnTo>
                      <a:pt x="11" y="15"/>
                    </a:lnTo>
                    <a:lnTo>
                      <a:pt x="11" y="13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61" name="Freeform 5114"/>
              <p:cNvSpPr>
                <a:spLocks/>
              </p:cNvSpPr>
              <p:nvPr/>
            </p:nvSpPr>
            <p:spPr bwMode="auto">
              <a:xfrm>
                <a:off x="1026" y="2970"/>
                <a:ext cx="26" cy="13"/>
              </a:xfrm>
              <a:custGeom>
                <a:avLst/>
                <a:gdLst>
                  <a:gd name="T0" fmla="*/ 0 w 26"/>
                  <a:gd name="T1" fmla="*/ 5 h 13"/>
                  <a:gd name="T2" fmla="*/ 0 w 26"/>
                  <a:gd name="T3" fmla="*/ 5 h 13"/>
                  <a:gd name="T4" fmla="*/ 2 w 26"/>
                  <a:gd name="T5" fmla="*/ 5 h 13"/>
                  <a:gd name="T6" fmla="*/ 5 w 26"/>
                  <a:gd name="T7" fmla="*/ 5 h 13"/>
                  <a:gd name="T8" fmla="*/ 8 w 26"/>
                  <a:gd name="T9" fmla="*/ 5 h 13"/>
                  <a:gd name="T10" fmla="*/ 13 w 26"/>
                  <a:gd name="T11" fmla="*/ 5 h 13"/>
                  <a:gd name="T12" fmla="*/ 16 w 26"/>
                  <a:gd name="T13" fmla="*/ 8 h 13"/>
                  <a:gd name="T14" fmla="*/ 18 w 26"/>
                  <a:gd name="T15" fmla="*/ 8 h 13"/>
                  <a:gd name="T16" fmla="*/ 21 w 26"/>
                  <a:gd name="T17" fmla="*/ 11 h 13"/>
                  <a:gd name="T18" fmla="*/ 23 w 26"/>
                  <a:gd name="T19" fmla="*/ 13 h 13"/>
                  <a:gd name="T20" fmla="*/ 26 w 26"/>
                  <a:gd name="T21" fmla="*/ 11 h 13"/>
                  <a:gd name="T22" fmla="*/ 23 w 26"/>
                  <a:gd name="T23" fmla="*/ 8 h 13"/>
                  <a:gd name="T24" fmla="*/ 21 w 26"/>
                  <a:gd name="T25" fmla="*/ 5 h 13"/>
                  <a:gd name="T26" fmla="*/ 16 w 26"/>
                  <a:gd name="T27" fmla="*/ 3 h 13"/>
                  <a:gd name="T28" fmla="*/ 13 w 26"/>
                  <a:gd name="T29" fmla="*/ 3 h 13"/>
                  <a:gd name="T30" fmla="*/ 10 w 26"/>
                  <a:gd name="T31" fmla="*/ 3 h 13"/>
                  <a:gd name="T32" fmla="*/ 5 w 26"/>
                  <a:gd name="T33" fmla="*/ 0 h 13"/>
                  <a:gd name="T34" fmla="*/ 2 w 26"/>
                  <a:gd name="T35" fmla="*/ 0 h 13"/>
                  <a:gd name="T36" fmla="*/ 0 w 26"/>
                  <a:gd name="T37" fmla="*/ 0 h 13"/>
                  <a:gd name="T38" fmla="*/ 0 w 26"/>
                  <a:gd name="T39" fmla="*/ 0 h 13"/>
                  <a:gd name="T40" fmla="*/ 0 w 26"/>
                  <a:gd name="T41" fmla="*/ 5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13"/>
                  <a:gd name="T65" fmla="*/ 26 w 26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13">
                    <a:moveTo>
                      <a:pt x="0" y="5"/>
                    </a:move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3" y="5"/>
                    </a:lnTo>
                    <a:lnTo>
                      <a:pt x="16" y="8"/>
                    </a:lnTo>
                    <a:lnTo>
                      <a:pt x="18" y="8"/>
                    </a:lnTo>
                    <a:lnTo>
                      <a:pt x="21" y="11"/>
                    </a:lnTo>
                    <a:lnTo>
                      <a:pt x="23" y="13"/>
                    </a:lnTo>
                    <a:lnTo>
                      <a:pt x="26" y="11"/>
                    </a:lnTo>
                    <a:lnTo>
                      <a:pt x="23" y="8"/>
                    </a:lnTo>
                    <a:lnTo>
                      <a:pt x="21" y="5"/>
                    </a:lnTo>
                    <a:lnTo>
                      <a:pt x="16" y="3"/>
                    </a:lnTo>
                    <a:lnTo>
                      <a:pt x="13" y="3"/>
                    </a:lnTo>
                    <a:lnTo>
                      <a:pt x="10" y="3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62" name="Freeform 5115"/>
              <p:cNvSpPr>
                <a:spLocks/>
              </p:cNvSpPr>
              <p:nvPr/>
            </p:nvSpPr>
            <p:spPr bwMode="auto">
              <a:xfrm>
                <a:off x="1015" y="2973"/>
                <a:ext cx="45" cy="76"/>
              </a:xfrm>
              <a:custGeom>
                <a:avLst/>
                <a:gdLst>
                  <a:gd name="T0" fmla="*/ 16 w 45"/>
                  <a:gd name="T1" fmla="*/ 76 h 76"/>
                  <a:gd name="T2" fmla="*/ 24 w 45"/>
                  <a:gd name="T3" fmla="*/ 71 h 76"/>
                  <a:gd name="T4" fmla="*/ 29 w 45"/>
                  <a:gd name="T5" fmla="*/ 63 h 76"/>
                  <a:gd name="T6" fmla="*/ 40 w 45"/>
                  <a:gd name="T7" fmla="*/ 50 h 76"/>
                  <a:gd name="T8" fmla="*/ 45 w 45"/>
                  <a:gd name="T9" fmla="*/ 34 h 76"/>
                  <a:gd name="T10" fmla="*/ 42 w 45"/>
                  <a:gd name="T11" fmla="*/ 21 h 76"/>
                  <a:gd name="T12" fmla="*/ 37 w 45"/>
                  <a:gd name="T13" fmla="*/ 8 h 76"/>
                  <a:gd name="T14" fmla="*/ 27 w 45"/>
                  <a:gd name="T15" fmla="*/ 2 h 76"/>
                  <a:gd name="T16" fmla="*/ 16 w 45"/>
                  <a:gd name="T17" fmla="*/ 0 h 76"/>
                  <a:gd name="T18" fmla="*/ 16 w 45"/>
                  <a:gd name="T19" fmla="*/ 2 h 76"/>
                  <a:gd name="T20" fmla="*/ 13 w 45"/>
                  <a:gd name="T21" fmla="*/ 2 h 76"/>
                  <a:gd name="T22" fmla="*/ 6 w 45"/>
                  <a:gd name="T23" fmla="*/ 18 h 76"/>
                  <a:gd name="T24" fmla="*/ 3 w 45"/>
                  <a:gd name="T25" fmla="*/ 23 h 76"/>
                  <a:gd name="T26" fmla="*/ 0 w 45"/>
                  <a:gd name="T27" fmla="*/ 31 h 76"/>
                  <a:gd name="T28" fmla="*/ 0 w 45"/>
                  <a:gd name="T29" fmla="*/ 47 h 76"/>
                  <a:gd name="T30" fmla="*/ 0 w 45"/>
                  <a:gd name="T31" fmla="*/ 60 h 76"/>
                  <a:gd name="T32" fmla="*/ 8 w 45"/>
                  <a:gd name="T33" fmla="*/ 68 h 76"/>
                  <a:gd name="T34" fmla="*/ 16 w 45"/>
                  <a:gd name="T35" fmla="*/ 76 h 7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45"/>
                  <a:gd name="T55" fmla="*/ 0 h 76"/>
                  <a:gd name="T56" fmla="*/ 45 w 45"/>
                  <a:gd name="T57" fmla="*/ 76 h 7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45" h="76">
                    <a:moveTo>
                      <a:pt x="16" y="76"/>
                    </a:moveTo>
                    <a:lnTo>
                      <a:pt x="24" y="71"/>
                    </a:lnTo>
                    <a:lnTo>
                      <a:pt x="29" y="63"/>
                    </a:lnTo>
                    <a:lnTo>
                      <a:pt x="40" y="50"/>
                    </a:lnTo>
                    <a:lnTo>
                      <a:pt x="45" y="34"/>
                    </a:lnTo>
                    <a:lnTo>
                      <a:pt x="42" y="21"/>
                    </a:lnTo>
                    <a:lnTo>
                      <a:pt x="37" y="8"/>
                    </a:lnTo>
                    <a:lnTo>
                      <a:pt x="27" y="2"/>
                    </a:lnTo>
                    <a:lnTo>
                      <a:pt x="16" y="0"/>
                    </a:lnTo>
                    <a:lnTo>
                      <a:pt x="16" y="2"/>
                    </a:lnTo>
                    <a:lnTo>
                      <a:pt x="13" y="2"/>
                    </a:lnTo>
                    <a:lnTo>
                      <a:pt x="6" y="18"/>
                    </a:lnTo>
                    <a:lnTo>
                      <a:pt x="3" y="23"/>
                    </a:lnTo>
                    <a:lnTo>
                      <a:pt x="0" y="31"/>
                    </a:lnTo>
                    <a:lnTo>
                      <a:pt x="0" y="47"/>
                    </a:lnTo>
                    <a:lnTo>
                      <a:pt x="0" y="60"/>
                    </a:lnTo>
                    <a:lnTo>
                      <a:pt x="8" y="68"/>
                    </a:lnTo>
                    <a:lnTo>
                      <a:pt x="16" y="76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63" name="Freeform 5116"/>
              <p:cNvSpPr>
                <a:spLocks/>
              </p:cNvSpPr>
              <p:nvPr/>
            </p:nvSpPr>
            <p:spPr bwMode="auto">
              <a:xfrm>
                <a:off x="1031" y="3033"/>
                <a:ext cx="16" cy="18"/>
              </a:xfrm>
              <a:custGeom>
                <a:avLst/>
                <a:gdLst>
                  <a:gd name="T0" fmla="*/ 11 w 16"/>
                  <a:gd name="T1" fmla="*/ 0 h 18"/>
                  <a:gd name="T2" fmla="*/ 11 w 16"/>
                  <a:gd name="T3" fmla="*/ 0 h 18"/>
                  <a:gd name="T4" fmla="*/ 11 w 16"/>
                  <a:gd name="T5" fmla="*/ 3 h 18"/>
                  <a:gd name="T6" fmla="*/ 8 w 16"/>
                  <a:gd name="T7" fmla="*/ 5 h 18"/>
                  <a:gd name="T8" fmla="*/ 8 w 16"/>
                  <a:gd name="T9" fmla="*/ 8 h 18"/>
                  <a:gd name="T10" fmla="*/ 5 w 16"/>
                  <a:gd name="T11" fmla="*/ 8 h 18"/>
                  <a:gd name="T12" fmla="*/ 5 w 16"/>
                  <a:gd name="T13" fmla="*/ 11 h 18"/>
                  <a:gd name="T14" fmla="*/ 3 w 16"/>
                  <a:gd name="T15" fmla="*/ 11 h 18"/>
                  <a:gd name="T16" fmla="*/ 3 w 16"/>
                  <a:gd name="T17" fmla="*/ 13 h 18"/>
                  <a:gd name="T18" fmla="*/ 0 w 16"/>
                  <a:gd name="T19" fmla="*/ 16 h 18"/>
                  <a:gd name="T20" fmla="*/ 3 w 16"/>
                  <a:gd name="T21" fmla="*/ 18 h 18"/>
                  <a:gd name="T22" fmla="*/ 3 w 16"/>
                  <a:gd name="T23" fmla="*/ 16 h 18"/>
                  <a:gd name="T24" fmla="*/ 5 w 16"/>
                  <a:gd name="T25" fmla="*/ 13 h 18"/>
                  <a:gd name="T26" fmla="*/ 8 w 16"/>
                  <a:gd name="T27" fmla="*/ 13 h 18"/>
                  <a:gd name="T28" fmla="*/ 8 w 16"/>
                  <a:gd name="T29" fmla="*/ 11 h 18"/>
                  <a:gd name="T30" fmla="*/ 11 w 16"/>
                  <a:gd name="T31" fmla="*/ 8 h 18"/>
                  <a:gd name="T32" fmla="*/ 11 w 16"/>
                  <a:gd name="T33" fmla="*/ 8 h 18"/>
                  <a:gd name="T34" fmla="*/ 13 w 16"/>
                  <a:gd name="T35" fmla="*/ 5 h 18"/>
                  <a:gd name="T36" fmla="*/ 16 w 16"/>
                  <a:gd name="T37" fmla="*/ 3 h 18"/>
                  <a:gd name="T38" fmla="*/ 16 w 16"/>
                  <a:gd name="T39" fmla="*/ 3 h 18"/>
                  <a:gd name="T40" fmla="*/ 11 w 16"/>
                  <a:gd name="T41" fmla="*/ 0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8"/>
                  <a:gd name="T65" fmla="*/ 16 w 16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8">
                    <a:moveTo>
                      <a:pt x="11" y="0"/>
                    </a:moveTo>
                    <a:lnTo>
                      <a:pt x="11" y="0"/>
                    </a:lnTo>
                    <a:lnTo>
                      <a:pt x="11" y="3"/>
                    </a:lnTo>
                    <a:lnTo>
                      <a:pt x="8" y="5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3" y="11"/>
                    </a:lnTo>
                    <a:lnTo>
                      <a:pt x="3" y="13"/>
                    </a:lnTo>
                    <a:lnTo>
                      <a:pt x="0" y="16"/>
                    </a:lnTo>
                    <a:lnTo>
                      <a:pt x="3" y="18"/>
                    </a:lnTo>
                    <a:lnTo>
                      <a:pt x="3" y="16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8" y="11"/>
                    </a:lnTo>
                    <a:lnTo>
                      <a:pt x="11" y="8"/>
                    </a:lnTo>
                    <a:lnTo>
                      <a:pt x="13" y="5"/>
                    </a:lnTo>
                    <a:lnTo>
                      <a:pt x="16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64" name="Freeform 5117"/>
              <p:cNvSpPr>
                <a:spLocks/>
              </p:cNvSpPr>
              <p:nvPr/>
            </p:nvSpPr>
            <p:spPr bwMode="auto">
              <a:xfrm>
                <a:off x="1042" y="3007"/>
                <a:ext cx="20" cy="29"/>
              </a:xfrm>
              <a:custGeom>
                <a:avLst/>
                <a:gdLst>
                  <a:gd name="T0" fmla="*/ 15 w 20"/>
                  <a:gd name="T1" fmla="*/ 0 h 29"/>
                  <a:gd name="T2" fmla="*/ 15 w 20"/>
                  <a:gd name="T3" fmla="*/ 0 h 29"/>
                  <a:gd name="T4" fmla="*/ 15 w 20"/>
                  <a:gd name="T5" fmla="*/ 3 h 29"/>
                  <a:gd name="T6" fmla="*/ 13 w 20"/>
                  <a:gd name="T7" fmla="*/ 8 h 29"/>
                  <a:gd name="T8" fmla="*/ 13 w 20"/>
                  <a:gd name="T9" fmla="*/ 10 h 29"/>
                  <a:gd name="T10" fmla="*/ 10 w 20"/>
                  <a:gd name="T11" fmla="*/ 13 h 29"/>
                  <a:gd name="T12" fmla="*/ 7 w 20"/>
                  <a:gd name="T13" fmla="*/ 18 h 29"/>
                  <a:gd name="T14" fmla="*/ 5 w 20"/>
                  <a:gd name="T15" fmla="*/ 21 h 29"/>
                  <a:gd name="T16" fmla="*/ 2 w 20"/>
                  <a:gd name="T17" fmla="*/ 23 h 29"/>
                  <a:gd name="T18" fmla="*/ 0 w 20"/>
                  <a:gd name="T19" fmla="*/ 26 h 29"/>
                  <a:gd name="T20" fmla="*/ 5 w 20"/>
                  <a:gd name="T21" fmla="*/ 29 h 29"/>
                  <a:gd name="T22" fmla="*/ 7 w 20"/>
                  <a:gd name="T23" fmla="*/ 26 h 29"/>
                  <a:gd name="T24" fmla="*/ 7 w 20"/>
                  <a:gd name="T25" fmla="*/ 23 h 29"/>
                  <a:gd name="T26" fmla="*/ 10 w 20"/>
                  <a:gd name="T27" fmla="*/ 21 h 29"/>
                  <a:gd name="T28" fmla="*/ 13 w 20"/>
                  <a:gd name="T29" fmla="*/ 16 h 29"/>
                  <a:gd name="T30" fmla="*/ 15 w 20"/>
                  <a:gd name="T31" fmla="*/ 13 h 29"/>
                  <a:gd name="T32" fmla="*/ 18 w 20"/>
                  <a:gd name="T33" fmla="*/ 8 h 29"/>
                  <a:gd name="T34" fmla="*/ 18 w 20"/>
                  <a:gd name="T35" fmla="*/ 5 h 29"/>
                  <a:gd name="T36" fmla="*/ 20 w 20"/>
                  <a:gd name="T37" fmla="*/ 0 h 29"/>
                  <a:gd name="T38" fmla="*/ 20 w 20"/>
                  <a:gd name="T39" fmla="*/ 0 h 29"/>
                  <a:gd name="T40" fmla="*/ 15 w 20"/>
                  <a:gd name="T41" fmla="*/ 0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0"/>
                  <a:gd name="T64" fmla="*/ 0 h 29"/>
                  <a:gd name="T65" fmla="*/ 20 w 20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0" h="29">
                    <a:moveTo>
                      <a:pt x="15" y="0"/>
                    </a:moveTo>
                    <a:lnTo>
                      <a:pt x="15" y="0"/>
                    </a:lnTo>
                    <a:lnTo>
                      <a:pt x="15" y="3"/>
                    </a:lnTo>
                    <a:lnTo>
                      <a:pt x="13" y="8"/>
                    </a:lnTo>
                    <a:lnTo>
                      <a:pt x="13" y="10"/>
                    </a:lnTo>
                    <a:lnTo>
                      <a:pt x="10" y="13"/>
                    </a:lnTo>
                    <a:lnTo>
                      <a:pt x="7" y="18"/>
                    </a:lnTo>
                    <a:lnTo>
                      <a:pt x="5" y="21"/>
                    </a:lnTo>
                    <a:lnTo>
                      <a:pt x="2" y="23"/>
                    </a:lnTo>
                    <a:lnTo>
                      <a:pt x="0" y="26"/>
                    </a:lnTo>
                    <a:lnTo>
                      <a:pt x="5" y="29"/>
                    </a:lnTo>
                    <a:lnTo>
                      <a:pt x="7" y="26"/>
                    </a:lnTo>
                    <a:lnTo>
                      <a:pt x="7" y="23"/>
                    </a:lnTo>
                    <a:lnTo>
                      <a:pt x="10" y="21"/>
                    </a:lnTo>
                    <a:lnTo>
                      <a:pt x="13" y="16"/>
                    </a:lnTo>
                    <a:lnTo>
                      <a:pt x="15" y="13"/>
                    </a:lnTo>
                    <a:lnTo>
                      <a:pt x="18" y="8"/>
                    </a:lnTo>
                    <a:lnTo>
                      <a:pt x="18" y="5"/>
                    </a:lnTo>
                    <a:lnTo>
                      <a:pt x="20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65" name="Freeform 5118"/>
              <p:cNvSpPr>
                <a:spLocks/>
              </p:cNvSpPr>
              <p:nvPr/>
            </p:nvSpPr>
            <p:spPr bwMode="auto">
              <a:xfrm>
                <a:off x="1049" y="2981"/>
                <a:ext cx="13" cy="26"/>
              </a:xfrm>
              <a:custGeom>
                <a:avLst/>
                <a:gdLst>
                  <a:gd name="T0" fmla="*/ 0 w 13"/>
                  <a:gd name="T1" fmla="*/ 2 h 26"/>
                  <a:gd name="T2" fmla="*/ 0 w 13"/>
                  <a:gd name="T3" fmla="*/ 2 h 26"/>
                  <a:gd name="T4" fmla="*/ 3 w 13"/>
                  <a:gd name="T5" fmla="*/ 5 h 26"/>
                  <a:gd name="T6" fmla="*/ 6 w 13"/>
                  <a:gd name="T7" fmla="*/ 8 h 26"/>
                  <a:gd name="T8" fmla="*/ 6 w 13"/>
                  <a:gd name="T9" fmla="*/ 10 h 26"/>
                  <a:gd name="T10" fmla="*/ 8 w 13"/>
                  <a:gd name="T11" fmla="*/ 13 h 26"/>
                  <a:gd name="T12" fmla="*/ 8 w 13"/>
                  <a:gd name="T13" fmla="*/ 15 h 26"/>
                  <a:gd name="T14" fmla="*/ 8 w 13"/>
                  <a:gd name="T15" fmla="*/ 21 h 26"/>
                  <a:gd name="T16" fmla="*/ 8 w 13"/>
                  <a:gd name="T17" fmla="*/ 23 h 26"/>
                  <a:gd name="T18" fmla="*/ 8 w 13"/>
                  <a:gd name="T19" fmla="*/ 26 h 26"/>
                  <a:gd name="T20" fmla="*/ 13 w 13"/>
                  <a:gd name="T21" fmla="*/ 26 h 26"/>
                  <a:gd name="T22" fmla="*/ 13 w 13"/>
                  <a:gd name="T23" fmla="*/ 23 h 26"/>
                  <a:gd name="T24" fmla="*/ 13 w 13"/>
                  <a:gd name="T25" fmla="*/ 18 h 26"/>
                  <a:gd name="T26" fmla="*/ 11 w 13"/>
                  <a:gd name="T27" fmla="*/ 15 h 26"/>
                  <a:gd name="T28" fmla="*/ 11 w 13"/>
                  <a:gd name="T29" fmla="*/ 13 h 26"/>
                  <a:gd name="T30" fmla="*/ 8 w 13"/>
                  <a:gd name="T31" fmla="*/ 8 h 26"/>
                  <a:gd name="T32" fmla="*/ 8 w 13"/>
                  <a:gd name="T33" fmla="*/ 5 h 26"/>
                  <a:gd name="T34" fmla="*/ 6 w 13"/>
                  <a:gd name="T35" fmla="*/ 2 h 26"/>
                  <a:gd name="T36" fmla="*/ 3 w 13"/>
                  <a:gd name="T37" fmla="*/ 0 h 26"/>
                  <a:gd name="T38" fmla="*/ 3 w 13"/>
                  <a:gd name="T39" fmla="*/ 0 h 26"/>
                  <a:gd name="T40" fmla="*/ 0 w 13"/>
                  <a:gd name="T41" fmla="*/ 2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6"/>
                  <a:gd name="T65" fmla="*/ 13 w 13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6">
                    <a:moveTo>
                      <a:pt x="0" y="2"/>
                    </a:moveTo>
                    <a:lnTo>
                      <a:pt x="0" y="2"/>
                    </a:lnTo>
                    <a:lnTo>
                      <a:pt x="3" y="5"/>
                    </a:lnTo>
                    <a:lnTo>
                      <a:pt x="6" y="8"/>
                    </a:lnTo>
                    <a:lnTo>
                      <a:pt x="6" y="10"/>
                    </a:lnTo>
                    <a:lnTo>
                      <a:pt x="8" y="13"/>
                    </a:lnTo>
                    <a:lnTo>
                      <a:pt x="8" y="15"/>
                    </a:lnTo>
                    <a:lnTo>
                      <a:pt x="8" y="21"/>
                    </a:lnTo>
                    <a:lnTo>
                      <a:pt x="8" y="23"/>
                    </a:lnTo>
                    <a:lnTo>
                      <a:pt x="8" y="26"/>
                    </a:lnTo>
                    <a:lnTo>
                      <a:pt x="13" y="26"/>
                    </a:lnTo>
                    <a:lnTo>
                      <a:pt x="13" y="23"/>
                    </a:lnTo>
                    <a:lnTo>
                      <a:pt x="13" y="18"/>
                    </a:lnTo>
                    <a:lnTo>
                      <a:pt x="11" y="15"/>
                    </a:lnTo>
                    <a:lnTo>
                      <a:pt x="11" y="13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66" name="Freeform 5119"/>
              <p:cNvSpPr>
                <a:spLocks/>
              </p:cNvSpPr>
              <p:nvPr/>
            </p:nvSpPr>
            <p:spPr bwMode="auto">
              <a:xfrm>
                <a:off x="1031" y="2970"/>
                <a:ext cx="21" cy="13"/>
              </a:xfrm>
              <a:custGeom>
                <a:avLst/>
                <a:gdLst>
                  <a:gd name="T0" fmla="*/ 3 w 21"/>
                  <a:gd name="T1" fmla="*/ 5 h 13"/>
                  <a:gd name="T2" fmla="*/ 0 w 21"/>
                  <a:gd name="T3" fmla="*/ 5 h 13"/>
                  <a:gd name="T4" fmla="*/ 3 w 21"/>
                  <a:gd name="T5" fmla="*/ 5 h 13"/>
                  <a:gd name="T6" fmla="*/ 5 w 21"/>
                  <a:gd name="T7" fmla="*/ 5 h 13"/>
                  <a:gd name="T8" fmla="*/ 8 w 21"/>
                  <a:gd name="T9" fmla="*/ 5 h 13"/>
                  <a:gd name="T10" fmla="*/ 11 w 21"/>
                  <a:gd name="T11" fmla="*/ 8 h 13"/>
                  <a:gd name="T12" fmla="*/ 13 w 21"/>
                  <a:gd name="T13" fmla="*/ 8 h 13"/>
                  <a:gd name="T14" fmla="*/ 16 w 21"/>
                  <a:gd name="T15" fmla="*/ 11 h 13"/>
                  <a:gd name="T16" fmla="*/ 16 w 21"/>
                  <a:gd name="T17" fmla="*/ 11 h 13"/>
                  <a:gd name="T18" fmla="*/ 18 w 21"/>
                  <a:gd name="T19" fmla="*/ 13 h 13"/>
                  <a:gd name="T20" fmla="*/ 21 w 21"/>
                  <a:gd name="T21" fmla="*/ 11 h 13"/>
                  <a:gd name="T22" fmla="*/ 18 w 21"/>
                  <a:gd name="T23" fmla="*/ 8 h 13"/>
                  <a:gd name="T24" fmla="*/ 16 w 21"/>
                  <a:gd name="T25" fmla="*/ 5 h 13"/>
                  <a:gd name="T26" fmla="*/ 13 w 21"/>
                  <a:gd name="T27" fmla="*/ 5 h 13"/>
                  <a:gd name="T28" fmla="*/ 11 w 21"/>
                  <a:gd name="T29" fmla="*/ 3 h 13"/>
                  <a:gd name="T30" fmla="*/ 8 w 21"/>
                  <a:gd name="T31" fmla="*/ 3 h 13"/>
                  <a:gd name="T32" fmla="*/ 5 w 21"/>
                  <a:gd name="T33" fmla="*/ 3 h 13"/>
                  <a:gd name="T34" fmla="*/ 3 w 21"/>
                  <a:gd name="T35" fmla="*/ 3 h 13"/>
                  <a:gd name="T36" fmla="*/ 0 w 21"/>
                  <a:gd name="T37" fmla="*/ 0 h 13"/>
                  <a:gd name="T38" fmla="*/ 0 w 21"/>
                  <a:gd name="T39" fmla="*/ 3 h 13"/>
                  <a:gd name="T40" fmla="*/ 3 w 21"/>
                  <a:gd name="T41" fmla="*/ 5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3"/>
                  <a:gd name="T65" fmla="*/ 21 w 21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3">
                    <a:moveTo>
                      <a:pt x="3" y="5"/>
                    </a:move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6" y="11"/>
                    </a:lnTo>
                    <a:lnTo>
                      <a:pt x="18" y="13"/>
                    </a:lnTo>
                    <a:lnTo>
                      <a:pt x="21" y="11"/>
                    </a:lnTo>
                    <a:lnTo>
                      <a:pt x="18" y="8"/>
                    </a:lnTo>
                    <a:lnTo>
                      <a:pt x="16" y="5"/>
                    </a:lnTo>
                    <a:lnTo>
                      <a:pt x="13" y="5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67" name="Freeform 5120"/>
              <p:cNvSpPr>
                <a:spLocks/>
              </p:cNvSpPr>
              <p:nvPr/>
            </p:nvSpPr>
            <p:spPr bwMode="auto">
              <a:xfrm>
                <a:off x="1026" y="2973"/>
                <a:ext cx="8" cy="5"/>
              </a:xfrm>
              <a:custGeom>
                <a:avLst/>
                <a:gdLst>
                  <a:gd name="T0" fmla="*/ 2 w 8"/>
                  <a:gd name="T1" fmla="*/ 5 h 5"/>
                  <a:gd name="T2" fmla="*/ 2 w 8"/>
                  <a:gd name="T3" fmla="*/ 5 h 5"/>
                  <a:gd name="T4" fmla="*/ 2 w 8"/>
                  <a:gd name="T5" fmla="*/ 5 h 5"/>
                  <a:gd name="T6" fmla="*/ 2 w 8"/>
                  <a:gd name="T7" fmla="*/ 5 h 5"/>
                  <a:gd name="T8" fmla="*/ 5 w 8"/>
                  <a:gd name="T9" fmla="*/ 2 h 5"/>
                  <a:gd name="T10" fmla="*/ 5 w 8"/>
                  <a:gd name="T11" fmla="*/ 2 h 5"/>
                  <a:gd name="T12" fmla="*/ 5 w 8"/>
                  <a:gd name="T13" fmla="*/ 2 h 5"/>
                  <a:gd name="T14" fmla="*/ 5 w 8"/>
                  <a:gd name="T15" fmla="*/ 2 h 5"/>
                  <a:gd name="T16" fmla="*/ 5 w 8"/>
                  <a:gd name="T17" fmla="*/ 2 h 5"/>
                  <a:gd name="T18" fmla="*/ 8 w 8"/>
                  <a:gd name="T19" fmla="*/ 2 h 5"/>
                  <a:gd name="T20" fmla="*/ 5 w 8"/>
                  <a:gd name="T21" fmla="*/ 0 h 5"/>
                  <a:gd name="T22" fmla="*/ 5 w 8"/>
                  <a:gd name="T23" fmla="*/ 0 h 5"/>
                  <a:gd name="T24" fmla="*/ 2 w 8"/>
                  <a:gd name="T25" fmla="*/ 0 h 5"/>
                  <a:gd name="T26" fmla="*/ 2 w 8"/>
                  <a:gd name="T27" fmla="*/ 0 h 5"/>
                  <a:gd name="T28" fmla="*/ 2 w 8"/>
                  <a:gd name="T29" fmla="*/ 0 h 5"/>
                  <a:gd name="T30" fmla="*/ 2 w 8"/>
                  <a:gd name="T31" fmla="*/ 0 h 5"/>
                  <a:gd name="T32" fmla="*/ 0 w 8"/>
                  <a:gd name="T33" fmla="*/ 2 h 5"/>
                  <a:gd name="T34" fmla="*/ 0 w 8"/>
                  <a:gd name="T35" fmla="*/ 2 h 5"/>
                  <a:gd name="T36" fmla="*/ 0 w 8"/>
                  <a:gd name="T37" fmla="*/ 2 h 5"/>
                  <a:gd name="T38" fmla="*/ 0 w 8"/>
                  <a:gd name="T39" fmla="*/ 2 h 5"/>
                  <a:gd name="T40" fmla="*/ 2 w 8"/>
                  <a:gd name="T41" fmla="*/ 5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5"/>
                  <a:gd name="T65" fmla="*/ 8 w 8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5">
                    <a:moveTo>
                      <a:pt x="2" y="5"/>
                    </a:moveTo>
                    <a:lnTo>
                      <a:pt x="2" y="5"/>
                    </a:lnTo>
                    <a:lnTo>
                      <a:pt x="5" y="2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68" name="Freeform 5121"/>
              <p:cNvSpPr>
                <a:spLocks/>
              </p:cNvSpPr>
              <p:nvPr/>
            </p:nvSpPr>
            <p:spPr bwMode="auto">
              <a:xfrm>
                <a:off x="1013" y="2975"/>
                <a:ext cx="15" cy="29"/>
              </a:xfrm>
              <a:custGeom>
                <a:avLst/>
                <a:gdLst>
                  <a:gd name="T0" fmla="*/ 5 w 15"/>
                  <a:gd name="T1" fmla="*/ 29 h 29"/>
                  <a:gd name="T2" fmla="*/ 5 w 15"/>
                  <a:gd name="T3" fmla="*/ 29 h 29"/>
                  <a:gd name="T4" fmla="*/ 5 w 15"/>
                  <a:gd name="T5" fmla="*/ 27 h 29"/>
                  <a:gd name="T6" fmla="*/ 5 w 15"/>
                  <a:gd name="T7" fmla="*/ 21 h 29"/>
                  <a:gd name="T8" fmla="*/ 8 w 15"/>
                  <a:gd name="T9" fmla="*/ 19 h 29"/>
                  <a:gd name="T10" fmla="*/ 8 w 15"/>
                  <a:gd name="T11" fmla="*/ 16 h 29"/>
                  <a:gd name="T12" fmla="*/ 10 w 15"/>
                  <a:gd name="T13" fmla="*/ 11 h 29"/>
                  <a:gd name="T14" fmla="*/ 13 w 15"/>
                  <a:gd name="T15" fmla="*/ 8 h 29"/>
                  <a:gd name="T16" fmla="*/ 13 w 15"/>
                  <a:gd name="T17" fmla="*/ 6 h 29"/>
                  <a:gd name="T18" fmla="*/ 15 w 15"/>
                  <a:gd name="T19" fmla="*/ 3 h 29"/>
                  <a:gd name="T20" fmla="*/ 13 w 15"/>
                  <a:gd name="T21" fmla="*/ 0 h 29"/>
                  <a:gd name="T22" fmla="*/ 10 w 15"/>
                  <a:gd name="T23" fmla="*/ 3 h 29"/>
                  <a:gd name="T24" fmla="*/ 10 w 15"/>
                  <a:gd name="T25" fmla="*/ 6 h 29"/>
                  <a:gd name="T26" fmla="*/ 8 w 15"/>
                  <a:gd name="T27" fmla="*/ 11 h 29"/>
                  <a:gd name="T28" fmla="*/ 5 w 15"/>
                  <a:gd name="T29" fmla="*/ 14 h 29"/>
                  <a:gd name="T30" fmla="*/ 2 w 15"/>
                  <a:gd name="T31" fmla="*/ 19 h 29"/>
                  <a:gd name="T32" fmla="*/ 2 w 15"/>
                  <a:gd name="T33" fmla="*/ 21 h 29"/>
                  <a:gd name="T34" fmla="*/ 0 w 15"/>
                  <a:gd name="T35" fmla="*/ 27 h 29"/>
                  <a:gd name="T36" fmla="*/ 0 w 15"/>
                  <a:gd name="T37" fmla="*/ 29 h 29"/>
                  <a:gd name="T38" fmla="*/ 0 w 15"/>
                  <a:gd name="T39" fmla="*/ 29 h 29"/>
                  <a:gd name="T40" fmla="*/ 5 w 1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29"/>
                  <a:gd name="T65" fmla="*/ 15 w 1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29">
                    <a:moveTo>
                      <a:pt x="5" y="29"/>
                    </a:moveTo>
                    <a:lnTo>
                      <a:pt x="5" y="29"/>
                    </a:lnTo>
                    <a:lnTo>
                      <a:pt x="5" y="27"/>
                    </a:lnTo>
                    <a:lnTo>
                      <a:pt x="5" y="21"/>
                    </a:lnTo>
                    <a:lnTo>
                      <a:pt x="8" y="19"/>
                    </a:lnTo>
                    <a:lnTo>
                      <a:pt x="8" y="16"/>
                    </a:lnTo>
                    <a:lnTo>
                      <a:pt x="10" y="11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5" y="3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10" y="6"/>
                    </a:lnTo>
                    <a:lnTo>
                      <a:pt x="8" y="11"/>
                    </a:lnTo>
                    <a:lnTo>
                      <a:pt x="5" y="14"/>
                    </a:lnTo>
                    <a:lnTo>
                      <a:pt x="2" y="19"/>
                    </a:lnTo>
                    <a:lnTo>
                      <a:pt x="2" y="21"/>
                    </a:lnTo>
                    <a:lnTo>
                      <a:pt x="0" y="27"/>
                    </a:lnTo>
                    <a:lnTo>
                      <a:pt x="0" y="29"/>
                    </a:lnTo>
                    <a:lnTo>
                      <a:pt x="5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69" name="Freeform 5122"/>
              <p:cNvSpPr>
                <a:spLocks/>
              </p:cNvSpPr>
              <p:nvPr/>
            </p:nvSpPr>
            <p:spPr bwMode="auto">
              <a:xfrm>
                <a:off x="1013" y="3004"/>
                <a:ext cx="5" cy="29"/>
              </a:xfrm>
              <a:custGeom>
                <a:avLst/>
                <a:gdLst>
                  <a:gd name="T0" fmla="*/ 5 w 5"/>
                  <a:gd name="T1" fmla="*/ 26 h 29"/>
                  <a:gd name="T2" fmla="*/ 5 w 5"/>
                  <a:gd name="T3" fmla="*/ 26 h 29"/>
                  <a:gd name="T4" fmla="*/ 2 w 5"/>
                  <a:gd name="T5" fmla="*/ 24 h 29"/>
                  <a:gd name="T6" fmla="*/ 2 w 5"/>
                  <a:gd name="T7" fmla="*/ 21 h 29"/>
                  <a:gd name="T8" fmla="*/ 2 w 5"/>
                  <a:gd name="T9" fmla="*/ 19 h 29"/>
                  <a:gd name="T10" fmla="*/ 2 w 5"/>
                  <a:gd name="T11" fmla="*/ 13 h 29"/>
                  <a:gd name="T12" fmla="*/ 2 w 5"/>
                  <a:gd name="T13" fmla="*/ 11 h 29"/>
                  <a:gd name="T14" fmla="*/ 2 w 5"/>
                  <a:gd name="T15" fmla="*/ 8 h 29"/>
                  <a:gd name="T16" fmla="*/ 2 w 5"/>
                  <a:gd name="T17" fmla="*/ 3 h 29"/>
                  <a:gd name="T18" fmla="*/ 5 w 5"/>
                  <a:gd name="T19" fmla="*/ 0 h 29"/>
                  <a:gd name="T20" fmla="*/ 0 w 5"/>
                  <a:gd name="T21" fmla="*/ 0 h 29"/>
                  <a:gd name="T22" fmla="*/ 0 w 5"/>
                  <a:gd name="T23" fmla="*/ 3 h 29"/>
                  <a:gd name="T24" fmla="*/ 0 w 5"/>
                  <a:gd name="T25" fmla="*/ 8 h 29"/>
                  <a:gd name="T26" fmla="*/ 0 w 5"/>
                  <a:gd name="T27" fmla="*/ 11 h 29"/>
                  <a:gd name="T28" fmla="*/ 0 w 5"/>
                  <a:gd name="T29" fmla="*/ 13 h 29"/>
                  <a:gd name="T30" fmla="*/ 0 w 5"/>
                  <a:gd name="T31" fmla="*/ 19 h 29"/>
                  <a:gd name="T32" fmla="*/ 0 w 5"/>
                  <a:gd name="T33" fmla="*/ 21 h 29"/>
                  <a:gd name="T34" fmla="*/ 0 w 5"/>
                  <a:gd name="T35" fmla="*/ 26 h 29"/>
                  <a:gd name="T36" fmla="*/ 2 w 5"/>
                  <a:gd name="T37" fmla="*/ 29 h 29"/>
                  <a:gd name="T38" fmla="*/ 2 w 5"/>
                  <a:gd name="T39" fmla="*/ 29 h 29"/>
                  <a:gd name="T40" fmla="*/ 5 w 5"/>
                  <a:gd name="T41" fmla="*/ 26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9"/>
                  <a:gd name="T65" fmla="*/ 5 w 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9">
                    <a:moveTo>
                      <a:pt x="5" y="26"/>
                    </a:moveTo>
                    <a:lnTo>
                      <a:pt x="5" y="26"/>
                    </a:lnTo>
                    <a:lnTo>
                      <a:pt x="2" y="24"/>
                    </a:lnTo>
                    <a:lnTo>
                      <a:pt x="2" y="21"/>
                    </a:lnTo>
                    <a:lnTo>
                      <a:pt x="2" y="19"/>
                    </a:lnTo>
                    <a:lnTo>
                      <a:pt x="2" y="13"/>
                    </a:lnTo>
                    <a:lnTo>
                      <a:pt x="2" y="11"/>
                    </a:lnTo>
                    <a:lnTo>
                      <a:pt x="2" y="8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2" y="29"/>
                    </a:lnTo>
                    <a:lnTo>
                      <a:pt x="5" y="2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70" name="Freeform 5123"/>
              <p:cNvSpPr>
                <a:spLocks/>
              </p:cNvSpPr>
              <p:nvPr/>
            </p:nvSpPr>
            <p:spPr bwMode="auto">
              <a:xfrm>
                <a:off x="1015" y="3030"/>
                <a:ext cx="19" cy="21"/>
              </a:xfrm>
              <a:custGeom>
                <a:avLst/>
                <a:gdLst>
                  <a:gd name="T0" fmla="*/ 16 w 19"/>
                  <a:gd name="T1" fmla="*/ 19 h 21"/>
                  <a:gd name="T2" fmla="*/ 19 w 19"/>
                  <a:gd name="T3" fmla="*/ 16 h 21"/>
                  <a:gd name="T4" fmla="*/ 16 w 19"/>
                  <a:gd name="T5" fmla="*/ 16 h 21"/>
                  <a:gd name="T6" fmla="*/ 13 w 19"/>
                  <a:gd name="T7" fmla="*/ 14 h 21"/>
                  <a:gd name="T8" fmla="*/ 11 w 19"/>
                  <a:gd name="T9" fmla="*/ 14 h 21"/>
                  <a:gd name="T10" fmla="*/ 8 w 19"/>
                  <a:gd name="T11" fmla="*/ 11 h 21"/>
                  <a:gd name="T12" fmla="*/ 6 w 19"/>
                  <a:gd name="T13" fmla="*/ 8 h 21"/>
                  <a:gd name="T14" fmla="*/ 6 w 19"/>
                  <a:gd name="T15" fmla="*/ 6 h 21"/>
                  <a:gd name="T16" fmla="*/ 3 w 19"/>
                  <a:gd name="T17" fmla="*/ 3 h 21"/>
                  <a:gd name="T18" fmla="*/ 3 w 19"/>
                  <a:gd name="T19" fmla="*/ 0 h 21"/>
                  <a:gd name="T20" fmla="*/ 0 w 19"/>
                  <a:gd name="T21" fmla="*/ 3 h 21"/>
                  <a:gd name="T22" fmla="*/ 0 w 19"/>
                  <a:gd name="T23" fmla="*/ 6 h 21"/>
                  <a:gd name="T24" fmla="*/ 3 w 19"/>
                  <a:gd name="T25" fmla="*/ 8 h 21"/>
                  <a:gd name="T26" fmla="*/ 3 w 19"/>
                  <a:gd name="T27" fmla="*/ 11 h 21"/>
                  <a:gd name="T28" fmla="*/ 6 w 19"/>
                  <a:gd name="T29" fmla="*/ 14 h 21"/>
                  <a:gd name="T30" fmla="*/ 8 w 19"/>
                  <a:gd name="T31" fmla="*/ 16 h 21"/>
                  <a:gd name="T32" fmla="*/ 11 w 19"/>
                  <a:gd name="T33" fmla="*/ 16 h 21"/>
                  <a:gd name="T34" fmla="*/ 13 w 19"/>
                  <a:gd name="T35" fmla="*/ 19 h 21"/>
                  <a:gd name="T36" fmla="*/ 16 w 19"/>
                  <a:gd name="T37" fmla="*/ 21 h 21"/>
                  <a:gd name="T38" fmla="*/ 19 w 19"/>
                  <a:gd name="T39" fmla="*/ 21 h 21"/>
                  <a:gd name="T40" fmla="*/ 16 w 19"/>
                  <a:gd name="T41" fmla="*/ 21 h 21"/>
                  <a:gd name="T42" fmla="*/ 16 w 19"/>
                  <a:gd name="T43" fmla="*/ 21 h 21"/>
                  <a:gd name="T44" fmla="*/ 19 w 19"/>
                  <a:gd name="T45" fmla="*/ 21 h 21"/>
                  <a:gd name="T46" fmla="*/ 16 w 19"/>
                  <a:gd name="T47" fmla="*/ 19 h 2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9"/>
                  <a:gd name="T73" fmla="*/ 0 h 21"/>
                  <a:gd name="T74" fmla="*/ 19 w 19"/>
                  <a:gd name="T75" fmla="*/ 21 h 21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9" h="21">
                    <a:moveTo>
                      <a:pt x="16" y="19"/>
                    </a:moveTo>
                    <a:lnTo>
                      <a:pt x="19" y="16"/>
                    </a:lnTo>
                    <a:lnTo>
                      <a:pt x="16" y="16"/>
                    </a:lnTo>
                    <a:lnTo>
                      <a:pt x="13" y="14"/>
                    </a:lnTo>
                    <a:lnTo>
                      <a:pt x="11" y="14"/>
                    </a:lnTo>
                    <a:lnTo>
                      <a:pt x="8" y="11"/>
                    </a:lnTo>
                    <a:lnTo>
                      <a:pt x="6" y="8"/>
                    </a:lnTo>
                    <a:lnTo>
                      <a:pt x="6" y="6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3" y="11"/>
                    </a:lnTo>
                    <a:lnTo>
                      <a:pt x="6" y="14"/>
                    </a:lnTo>
                    <a:lnTo>
                      <a:pt x="8" y="16"/>
                    </a:lnTo>
                    <a:lnTo>
                      <a:pt x="11" y="16"/>
                    </a:lnTo>
                    <a:lnTo>
                      <a:pt x="13" y="19"/>
                    </a:lnTo>
                    <a:lnTo>
                      <a:pt x="16" y="21"/>
                    </a:lnTo>
                    <a:lnTo>
                      <a:pt x="19" y="21"/>
                    </a:lnTo>
                    <a:lnTo>
                      <a:pt x="16" y="21"/>
                    </a:lnTo>
                    <a:lnTo>
                      <a:pt x="19" y="21"/>
                    </a:lnTo>
                    <a:lnTo>
                      <a:pt x="16" y="1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71" name="Freeform 5124"/>
              <p:cNvSpPr>
                <a:spLocks/>
              </p:cNvSpPr>
              <p:nvPr/>
            </p:nvSpPr>
            <p:spPr bwMode="auto">
              <a:xfrm>
                <a:off x="809" y="2936"/>
                <a:ext cx="128" cy="34"/>
              </a:xfrm>
              <a:custGeom>
                <a:avLst/>
                <a:gdLst>
                  <a:gd name="T0" fmla="*/ 0 w 128"/>
                  <a:gd name="T1" fmla="*/ 5 h 34"/>
                  <a:gd name="T2" fmla="*/ 0 w 128"/>
                  <a:gd name="T3" fmla="*/ 16 h 34"/>
                  <a:gd name="T4" fmla="*/ 2 w 128"/>
                  <a:gd name="T5" fmla="*/ 26 h 34"/>
                  <a:gd name="T6" fmla="*/ 2 w 128"/>
                  <a:gd name="T7" fmla="*/ 29 h 34"/>
                  <a:gd name="T8" fmla="*/ 5 w 128"/>
                  <a:gd name="T9" fmla="*/ 32 h 34"/>
                  <a:gd name="T10" fmla="*/ 34 w 128"/>
                  <a:gd name="T11" fmla="*/ 34 h 34"/>
                  <a:gd name="T12" fmla="*/ 63 w 128"/>
                  <a:gd name="T13" fmla="*/ 34 h 34"/>
                  <a:gd name="T14" fmla="*/ 94 w 128"/>
                  <a:gd name="T15" fmla="*/ 34 h 34"/>
                  <a:gd name="T16" fmla="*/ 107 w 128"/>
                  <a:gd name="T17" fmla="*/ 34 h 34"/>
                  <a:gd name="T18" fmla="*/ 115 w 128"/>
                  <a:gd name="T19" fmla="*/ 34 h 34"/>
                  <a:gd name="T20" fmla="*/ 120 w 128"/>
                  <a:gd name="T21" fmla="*/ 32 h 34"/>
                  <a:gd name="T22" fmla="*/ 125 w 128"/>
                  <a:gd name="T23" fmla="*/ 26 h 34"/>
                  <a:gd name="T24" fmla="*/ 128 w 128"/>
                  <a:gd name="T25" fmla="*/ 19 h 34"/>
                  <a:gd name="T26" fmla="*/ 128 w 128"/>
                  <a:gd name="T27" fmla="*/ 11 h 34"/>
                  <a:gd name="T28" fmla="*/ 128 w 128"/>
                  <a:gd name="T29" fmla="*/ 5 h 34"/>
                  <a:gd name="T30" fmla="*/ 125 w 128"/>
                  <a:gd name="T31" fmla="*/ 3 h 34"/>
                  <a:gd name="T32" fmla="*/ 117 w 128"/>
                  <a:gd name="T33" fmla="*/ 0 h 34"/>
                  <a:gd name="T34" fmla="*/ 112 w 128"/>
                  <a:gd name="T35" fmla="*/ 0 h 34"/>
                  <a:gd name="T36" fmla="*/ 107 w 128"/>
                  <a:gd name="T37" fmla="*/ 0 h 34"/>
                  <a:gd name="T38" fmla="*/ 102 w 128"/>
                  <a:gd name="T39" fmla="*/ 0 h 34"/>
                  <a:gd name="T40" fmla="*/ 89 w 128"/>
                  <a:gd name="T41" fmla="*/ 0 h 34"/>
                  <a:gd name="T42" fmla="*/ 70 w 128"/>
                  <a:gd name="T43" fmla="*/ 3 h 34"/>
                  <a:gd name="T44" fmla="*/ 52 w 128"/>
                  <a:gd name="T45" fmla="*/ 3 h 34"/>
                  <a:gd name="T46" fmla="*/ 31 w 128"/>
                  <a:gd name="T47" fmla="*/ 3 h 34"/>
                  <a:gd name="T48" fmla="*/ 15 w 128"/>
                  <a:gd name="T49" fmla="*/ 5 h 34"/>
                  <a:gd name="T50" fmla="*/ 5 w 128"/>
                  <a:gd name="T51" fmla="*/ 5 h 34"/>
                  <a:gd name="T52" fmla="*/ 0 w 128"/>
                  <a:gd name="T53" fmla="*/ 5 h 34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128"/>
                  <a:gd name="T82" fmla="*/ 0 h 34"/>
                  <a:gd name="T83" fmla="*/ 128 w 128"/>
                  <a:gd name="T84" fmla="*/ 34 h 34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128" h="34">
                    <a:moveTo>
                      <a:pt x="0" y="5"/>
                    </a:moveTo>
                    <a:lnTo>
                      <a:pt x="0" y="16"/>
                    </a:lnTo>
                    <a:lnTo>
                      <a:pt x="2" y="26"/>
                    </a:lnTo>
                    <a:lnTo>
                      <a:pt x="2" y="29"/>
                    </a:lnTo>
                    <a:lnTo>
                      <a:pt x="5" y="32"/>
                    </a:lnTo>
                    <a:lnTo>
                      <a:pt x="34" y="34"/>
                    </a:lnTo>
                    <a:lnTo>
                      <a:pt x="63" y="34"/>
                    </a:lnTo>
                    <a:lnTo>
                      <a:pt x="94" y="34"/>
                    </a:lnTo>
                    <a:lnTo>
                      <a:pt x="107" y="34"/>
                    </a:lnTo>
                    <a:lnTo>
                      <a:pt x="115" y="34"/>
                    </a:lnTo>
                    <a:lnTo>
                      <a:pt x="120" y="32"/>
                    </a:lnTo>
                    <a:lnTo>
                      <a:pt x="125" y="26"/>
                    </a:lnTo>
                    <a:lnTo>
                      <a:pt x="128" y="19"/>
                    </a:lnTo>
                    <a:lnTo>
                      <a:pt x="128" y="11"/>
                    </a:lnTo>
                    <a:lnTo>
                      <a:pt x="128" y="5"/>
                    </a:lnTo>
                    <a:lnTo>
                      <a:pt x="125" y="3"/>
                    </a:lnTo>
                    <a:lnTo>
                      <a:pt x="117" y="0"/>
                    </a:lnTo>
                    <a:lnTo>
                      <a:pt x="112" y="0"/>
                    </a:lnTo>
                    <a:lnTo>
                      <a:pt x="107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70" y="3"/>
                    </a:lnTo>
                    <a:lnTo>
                      <a:pt x="52" y="3"/>
                    </a:lnTo>
                    <a:lnTo>
                      <a:pt x="31" y="3"/>
                    </a:lnTo>
                    <a:lnTo>
                      <a:pt x="15" y="5"/>
                    </a:lnTo>
                    <a:lnTo>
                      <a:pt x="5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72" name="Freeform 5125"/>
              <p:cNvSpPr>
                <a:spLocks/>
              </p:cNvSpPr>
              <p:nvPr/>
            </p:nvSpPr>
            <p:spPr bwMode="auto">
              <a:xfrm>
                <a:off x="809" y="2941"/>
                <a:ext cx="2" cy="21"/>
              </a:xfrm>
              <a:custGeom>
                <a:avLst/>
                <a:gdLst>
                  <a:gd name="T0" fmla="*/ 2 w 2"/>
                  <a:gd name="T1" fmla="*/ 21 h 21"/>
                  <a:gd name="T2" fmla="*/ 2 w 2"/>
                  <a:gd name="T3" fmla="*/ 21 h 21"/>
                  <a:gd name="T4" fmla="*/ 2 w 2"/>
                  <a:gd name="T5" fmla="*/ 19 h 21"/>
                  <a:gd name="T6" fmla="*/ 2 w 2"/>
                  <a:gd name="T7" fmla="*/ 16 h 21"/>
                  <a:gd name="T8" fmla="*/ 2 w 2"/>
                  <a:gd name="T9" fmla="*/ 14 h 21"/>
                  <a:gd name="T10" fmla="*/ 2 w 2"/>
                  <a:gd name="T11" fmla="*/ 11 h 21"/>
                  <a:gd name="T12" fmla="*/ 2 w 2"/>
                  <a:gd name="T13" fmla="*/ 8 h 21"/>
                  <a:gd name="T14" fmla="*/ 2 w 2"/>
                  <a:gd name="T15" fmla="*/ 6 h 21"/>
                  <a:gd name="T16" fmla="*/ 2 w 2"/>
                  <a:gd name="T17" fmla="*/ 3 h 21"/>
                  <a:gd name="T18" fmla="*/ 2 w 2"/>
                  <a:gd name="T19" fmla="*/ 0 h 21"/>
                  <a:gd name="T20" fmla="*/ 0 w 2"/>
                  <a:gd name="T21" fmla="*/ 0 h 21"/>
                  <a:gd name="T22" fmla="*/ 0 w 2"/>
                  <a:gd name="T23" fmla="*/ 3 h 21"/>
                  <a:gd name="T24" fmla="*/ 0 w 2"/>
                  <a:gd name="T25" fmla="*/ 6 h 21"/>
                  <a:gd name="T26" fmla="*/ 0 w 2"/>
                  <a:gd name="T27" fmla="*/ 8 h 21"/>
                  <a:gd name="T28" fmla="*/ 0 w 2"/>
                  <a:gd name="T29" fmla="*/ 11 h 21"/>
                  <a:gd name="T30" fmla="*/ 0 w 2"/>
                  <a:gd name="T31" fmla="*/ 14 h 21"/>
                  <a:gd name="T32" fmla="*/ 0 w 2"/>
                  <a:gd name="T33" fmla="*/ 16 h 21"/>
                  <a:gd name="T34" fmla="*/ 0 w 2"/>
                  <a:gd name="T35" fmla="*/ 19 h 21"/>
                  <a:gd name="T36" fmla="*/ 0 w 2"/>
                  <a:gd name="T37" fmla="*/ 21 h 21"/>
                  <a:gd name="T38" fmla="*/ 0 w 2"/>
                  <a:gd name="T39" fmla="*/ 21 h 21"/>
                  <a:gd name="T40" fmla="*/ 2 w 2"/>
                  <a:gd name="T41" fmla="*/ 21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"/>
                  <a:gd name="T64" fmla="*/ 0 h 21"/>
                  <a:gd name="T65" fmla="*/ 2 w 2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" h="21">
                    <a:moveTo>
                      <a:pt x="2" y="21"/>
                    </a:moveTo>
                    <a:lnTo>
                      <a:pt x="2" y="21"/>
                    </a:lnTo>
                    <a:lnTo>
                      <a:pt x="2" y="19"/>
                    </a:lnTo>
                    <a:lnTo>
                      <a:pt x="2" y="16"/>
                    </a:lnTo>
                    <a:lnTo>
                      <a:pt x="2" y="14"/>
                    </a:lnTo>
                    <a:lnTo>
                      <a:pt x="2" y="11"/>
                    </a:lnTo>
                    <a:lnTo>
                      <a:pt x="2" y="8"/>
                    </a:lnTo>
                    <a:lnTo>
                      <a:pt x="2" y="6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2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73" name="Freeform 5126"/>
              <p:cNvSpPr>
                <a:spLocks/>
              </p:cNvSpPr>
              <p:nvPr/>
            </p:nvSpPr>
            <p:spPr bwMode="auto">
              <a:xfrm>
                <a:off x="809" y="2962"/>
                <a:ext cx="5" cy="8"/>
              </a:xfrm>
              <a:custGeom>
                <a:avLst/>
                <a:gdLst>
                  <a:gd name="T0" fmla="*/ 5 w 5"/>
                  <a:gd name="T1" fmla="*/ 3 h 8"/>
                  <a:gd name="T2" fmla="*/ 5 w 5"/>
                  <a:gd name="T3" fmla="*/ 3 h 8"/>
                  <a:gd name="T4" fmla="*/ 5 w 5"/>
                  <a:gd name="T5" fmla="*/ 3 h 8"/>
                  <a:gd name="T6" fmla="*/ 5 w 5"/>
                  <a:gd name="T7" fmla="*/ 3 h 8"/>
                  <a:gd name="T8" fmla="*/ 5 w 5"/>
                  <a:gd name="T9" fmla="*/ 3 h 8"/>
                  <a:gd name="T10" fmla="*/ 5 w 5"/>
                  <a:gd name="T11" fmla="*/ 3 h 8"/>
                  <a:gd name="T12" fmla="*/ 2 w 5"/>
                  <a:gd name="T13" fmla="*/ 3 h 8"/>
                  <a:gd name="T14" fmla="*/ 2 w 5"/>
                  <a:gd name="T15" fmla="*/ 0 h 8"/>
                  <a:gd name="T16" fmla="*/ 2 w 5"/>
                  <a:gd name="T17" fmla="*/ 0 h 8"/>
                  <a:gd name="T18" fmla="*/ 2 w 5"/>
                  <a:gd name="T19" fmla="*/ 0 h 8"/>
                  <a:gd name="T20" fmla="*/ 0 w 5"/>
                  <a:gd name="T21" fmla="*/ 0 h 8"/>
                  <a:gd name="T22" fmla="*/ 0 w 5"/>
                  <a:gd name="T23" fmla="*/ 0 h 8"/>
                  <a:gd name="T24" fmla="*/ 0 w 5"/>
                  <a:gd name="T25" fmla="*/ 3 h 8"/>
                  <a:gd name="T26" fmla="*/ 0 w 5"/>
                  <a:gd name="T27" fmla="*/ 3 h 8"/>
                  <a:gd name="T28" fmla="*/ 0 w 5"/>
                  <a:gd name="T29" fmla="*/ 3 h 8"/>
                  <a:gd name="T30" fmla="*/ 0 w 5"/>
                  <a:gd name="T31" fmla="*/ 6 h 8"/>
                  <a:gd name="T32" fmla="*/ 2 w 5"/>
                  <a:gd name="T33" fmla="*/ 6 h 8"/>
                  <a:gd name="T34" fmla="*/ 2 w 5"/>
                  <a:gd name="T35" fmla="*/ 8 h 8"/>
                  <a:gd name="T36" fmla="*/ 5 w 5"/>
                  <a:gd name="T37" fmla="*/ 8 h 8"/>
                  <a:gd name="T38" fmla="*/ 5 w 5"/>
                  <a:gd name="T39" fmla="*/ 8 h 8"/>
                  <a:gd name="T40" fmla="*/ 5 w 5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8"/>
                  <a:gd name="T65" fmla="*/ 5 w 5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8">
                    <a:moveTo>
                      <a:pt x="5" y="3"/>
                    </a:moveTo>
                    <a:lnTo>
                      <a:pt x="5" y="3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74" name="Freeform 5127"/>
              <p:cNvSpPr>
                <a:spLocks/>
              </p:cNvSpPr>
              <p:nvPr/>
            </p:nvSpPr>
            <p:spPr bwMode="auto">
              <a:xfrm>
                <a:off x="814" y="2965"/>
                <a:ext cx="58" cy="5"/>
              </a:xfrm>
              <a:custGeom>
                <a:avLst/>
                <a:gdLst>
                  <a:gd name="T0" fmla="*/ 58 w 58"/>
                  <a:gd name="T1" fmla="*/ 3 h 5"/>
                  <a:gd name="T2" fmla="*/ 58 w 58"/>
                  <a:gd name="T3" fmla="*/ 3 h 5"/>
                  <a:gd name="T4" fmla="*/ 50 w 58"/>
                  <a:gd name="T5" fmla="*/ 3 h 5"/>
                  <a:gd name="T6" fmla="*/ 42 w 58"/>
                  <a:gd name="T7" fmla="*/ 3 h 5"/>
                  <a:gd name="T8" fmla="*/ 37 w 58"/>
                  <a:gd name="T9" fmla="*/ 3 h 5"/>
                  <a:gd name="T10" fmla="*/ 29 w 58"/>
                  <a:gd name="T11" fmla="*/ 3 h 5"/>
                  <a:gd name="T12" fmla="*/ 21 w 58"/>
                  <a:gd name="T13" fmla="*/ 3 h 5"/>
                  <a:gd name="T14" fmla="*/ 13 w 58"/>
                  <a:gd name="T15" fmla="*/ 3 h 5"/>
                  <a:gd name="T16" fmla="*/ 8 w 58"/>
                  <a:gd name="T17" fmla="*/ 3 h 5"/>
                  <a:gd name="T18" fmla="*/ 0 w 58"/>
                  <a:gd name="T19" fmla="*/ 0 h 5"/>
                  <a:gd name="T20" fmla="*/ 0 w 58"/>
                  <a:gd name="T21" fmla="*/ 5 h 5"/>
                  <a:gd name="T22" fmla="*/ 8 w 58"/>
                  <a:gd name="T23" fmla="*/ 5 h 5"/>
                  <a:gd name="T24" fmla="*/ 13 w 58"/>
                  <a:gd name="T25" fmla="*/ 5 h 5"/>
                  <a:gd name="T26" fmla="*/ 21 w 58"/>
                  <a:gd name="T27" fmla="*/ 5 h 5"/>
                  <a:gd name="T28" fmla="*/ 29 w 58"/>
                  <a:gd name="T29" fmla="*/ 5 h 5"/>
                  <a:gd name="T30" fmla="*/ 37 w 58"/>
                  <a:gd name="T31" fmla="*/ 5 h 5"/>
                  <a:gd name="T32" fmla="*/ 42 w 58"/>
                  <a:gd name="T33" fmla="*/ 5 h 5"/>
                  <a:gd name="T34" fmla="*/ 50 w 58"/>
                  <a:gd name="T35" fmla="*/ 5 h 5"/>
                  <a:gd name="T36" fmla="*/ 58 w 58"/>
                  <a:gd name="T37" fmla="*/ 5 h 5"/>
                  <a:gd name="T38" fmla="*/ 58 w 58"/>
                  <a:gd name="T39" fmla="*/ 5 h 5"/>
                  <a:gd name="T40" fmla="*/ 58 w 58"/>
                  <a:gd name="T41" fmla="*/ 3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8"/>
                  <a:gd name="T64" fmla="*/ 0 h 5"/>
                  <a:gd name="T65" fmla="*/ 58 w 58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8" h="5">
                    <a:moveTo>
                      <a:pt x="58" y="3"/>
                    </a:moveTo>
                    <a:lnTo>
                      <a:pt x="58" y="3"/>
                    </a:lnTo>
                    <a:lnTo>
                      <a:pt x="50" y="3"/>
                    </a:lnTo>
                    <a:lnTo>
                      <a:pt x="42" y="3"/>
                    </a:lnTo>
                    <a:lnTo>
                      <a:pt x="37" y="3"/>
                    </a:lnTo>
                    <a:lnTo>
                      <a:pt x="29" y="3"/>
                    </a:lnTo>
                    <a:lnTo>
                      <a:pt x="21" y="3"/>
                    </a:lnTo>
                    <a:lnTo>
                      <a:pt x="13" y="3"/>
                    </a:lnTo>
                    <a:lnTo>
                      <a:pt x="8" y="3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3" y="5"/>
                    </a:lnTo>
                    <a:lnTo>
                      <a:pt x="21" y="5"/>
                    </a:lnTo>
                    <a:lnTo>
                      <a:pt x="29" y="5"/>
                    </a:lnTo>
                    <a:lnTo>
                      <a:pt x="37" y="5"/>
                    </a:lnTo>
                    <a:lnTo>
                      <a:pt x="42" y="5"/>
                    </a:lnTo>
                    <a:lnTo>
                      <a:pt x="50" y="5"/>
                    </a:lnTo>
                    <a:lnTo>
                      <a:pt x="58" y="5"/>
                    </a:lnTo>
                    <a:lnTo>
                      <a:pt x="58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75" name="Freeform 5128"/>
              <p:cNvSpPr>
                <a:spLocks/>
              </p:cNvSpPr>
              <p:nvPr/>
            </p:nvSpPr>
            <p:spPr bwMode="auto">
              <a:xfrm>
                <a:off x="872" y="2968"/>
                <a:ext cx="31" cy="5"/>
              </a:xfrm>
              <a:custGeom>
                <a:avLst/>
                <a:gdLst>
                  <a:gd name="T0" fmla="*/ 31 w 31"/>
                  <a:gd name="T1" fmla="*/ 2 h 5"/>
                  <a:gd name="T2" fmla="*/ 31 w 31"/>
                  <a:gd name="T3" fmla="*/ 2 h 5"/>
                  <a:gd name="T4" fmla="*/ 28 w 31"/>
                  <a:gd name="T5" fmla="*/ 2 h 5"/>
                  <a:gd name="T6" fmla="*/ 23 w 31"/>
                  <a:gd name="T7" fmla="*/ 0 h 5"/>
                  <a:gd name="T8" fmla="*/ 20 w 31"/>
                  <a:gd name="T9" fmla="*/ 0 h 5"/>
                  <a:gd name="T10" fmla="*/ 15 w 31"/>
                  <a:gd name="T11" fmla="*/ 0 h 5"/>
                  <a:gd name="T12" fmla="*/ 13 w 31"/>
                  <a:gd name="T13" fmla="*/ 0 h 5"/>
                  <a:gd name="T14" fmla="*/ 7 w 31"/>
                  <a:gd name="T15" fmla="*/ 0 h 5"/>
                  <a:gd name="T16" fmla="*/ 5 w 31"/>
                  <a:gd name="T17" fmla="*/ 0 h 5"/>
                  <a:gd name="T18" fmla="*/ 0 w 31"/>
                  <a:gd name="T19" fmla="*/ 0 h 5"/>
                  <a:gd name="T20" fmla="*/ 0 w 31"/>
                  <a:gd name="T21" fmla="*/ 2 h 5"/>
                  <a:gd name="T22" fmla="*/ 5 w 31"/>
                  <a:gd name="T23" fmla="*/ 2 h 5"/>
                  <a:gd name="T24" fmla="*/ 7 w 31"/>
                  <a:gd name="T25" fmla="*/ 2 h 5"/>
                  <a:gd name="T26" fmla="*/ 13 w 31"/>
                  <a:gd name="T27" fmla="*/ 2 h 5"/>
                  <a:gd name="T28" fmla="*/ 15 w 31"/>
                  <a:gd name="T29" fmla="*/ 5 h 5"/>
                  <a:gd name="T30" fmla="*/ 20 w 31"/>
                  <a:gd name="T31" fmla="*/ 5 h 5"/>
                  <a:gd name="T32" fmla="*/ 23 w 31"/>
                  <a:gd name="T33" fmla="*/ 5 h 5"/>
                  <a:gd name="T34" fmla="*/ 28 w 31"/>
                  <a:gd name="T35" fmla="*/ 5 h 5"/>
                  <a:gd name="T36" fmla="*/ 31 w 31"/>
                  <a:gd name="T37" fmla="*/ 5 h 5"/>
                  <a:gd name="T38" fmla="*/ 31 w 31"/>
                  <a:gd name="T39" fmla="*/ 5 h 5"/>
                  <a:gd name="T40" fmla="*/ 31 w 31"/>
                  <a:gd name="T41" fmla="*/ 2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1"/>
                  <a:gd name="T64" fmla="*/ 0 h 5"/>
                  <a:gd name="T65" fmla="*/ 31 w 31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1" h="5">
                    <a:moveTo>
                      <a:pt x="31" y="2"/>
                    </a:moveTo>
                    <a:lnTo>
                      <a:pt x="31" y="2"/>
                    </a:lnTo>
                    <a:lnTo>
                      <a:pt x="28" y="2"/>
                    </a:lnTo>
                    <a:lnTo>
                      <a:pt x="23" y="0"/>
                    </a:lnTo>
                    <a:lnTo>
                      <a:pt x="20" y="0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5" y="2"/>
                    </a:lnTo>
                    <a:lnTo>
                      <a:pt x="7" y="2"/>
                    </a:lnTo>
                    <a:lnTo>
                      <a:pt x="13" y="2"/>
                    </a:lnTo>
                    <a:lnTo>
                      <a:pt x="15" y="5"/>
                    </a:lnTo>
                    <a:lnTo>
                      <a:pt x="20" y="5"/>
                    </a:lnTo>
                    <a:lnTo>
                      <a:pt x="23" y="5"/>
                    </a:lnTo>
                    <a:lnTo>
                      <a:pt x="28" y="5"/>
                    </a:lnTo>
                    <a:lnTo>
                      <a:pt x="31" y="5"/>
                    </a:lnTo>
                    <a:lnTo>
                      <a:pt x="31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76" name="Freeform 5129"/>
              <p:cNvSpPr>
                <a:spLocks/>
              </p:cNvSpPr>
              <p:nvPr/>
            </p:nvSpPr>
            <p:spPr bwMode="auto">
              <a:xfrm>
                <a:off x="903" y="2965"/>
                <a:ext cx="29" cy="8"/>
              </a:xfrm>
              <a:custGeom>
                <a:avLst/>
                <a:gdLst>
                  <a:gd name="T0" fmla="*/ 26 w 29"/>
                  <a:gd name="T1" fmla="*/ 0 h 8"/>
                  <a:gd name="T2" fmla="*/ 26 w 29"/>
                  <a:gd name="T3" fmla="*/ 0 h 8"/>
                  <a:gd name="T4" fmla="*/ 23 w 29"/>
                  <a:gd name="T5" fmla="*/ 3 h 8"/>
                  <a:gd name="T6" fmla="*/ 21 w 29"/>
                  <a:gd name="T7" fmla="*/ 3 h 8"/>
                  <a:gd name="T8" fmla="*/ 18 w 29"/>
                  <a:gd name="T9" fmla="*/ 5 h 8"/>
                  <a:gd name="T10" fmla="*/ 16 w 29"/>
                  <a:gd name="T11" fmla="*/ 5 h 8"/>
                  <a:gd name="T12" fmla="*/ 10 w 29"/>
                  <a:gd name="T13" fmla="*/ 5 h 8"/>
                  <a:gd name="T14" fmla="*/ 8 w 29"/>
                  <a:gd name="T15" fmla="*/ 5 h 8"/>
                  <a:gd name="T16" fmla="*/ 5 w 29"/>
                  <a:gd name="T17" fmla="*/ 5 h 8"/>
                  <a:gd name="T18" fmla="*/ 0 w 29"/>
                  <a:gd name="T19" fmla="*/ 5 h 8"/>
                  <a:gd name="T20" fmla="*/ 0 w 29"/>
                  <a:gd name="T21" fmla="*/ 8 h 8"/>
                  <a:gd name="T22" fmla="*/ 5 w 29"/>
                  <a:gd name="T23" fmla="*/ 8 h 8"/>
                  <a:gd name="T24" fmla="*/ 8 w 29"/>
                  <a:gd name="T25" fmla="*/ 8 h 8"/>
                  <a:gd name="T26" fmla="*/ 10 w 29"/>
                  <a:gd name="T27" fmla="*/ 8 h 8"/>
                  <a:gd name="T28" fmla="*/ 16 w 29"/>
                  <a:gd name="T29" fmla="*/ 8 h 8"/>
                  <a:gd name="T30" fmla="*/ 18 w 29"/>
                  <a:gd name="T31" fmla="*/ 8 h 8"/>
                  <a:gd name="T32" fmla="*/ 21 w 29"/>
                  <a:gd name="T33" fmla="*/ 8 h 8"/>
                  <a:gd name="T34" fmla="*/ 23 w 29"/>
                  <a:gd name="T35" fmla="*/ 5 h 8"/>
                  <a:gd name="T36" fmla="*/ 29 w 29"/>
                  <a:gd name="T37" fmla="*/ 3 h 8"/>
                  <a:gd name="T38" fmla="*/ 29 w 29"/>
                  <a:gd name="T39" fmla="*/ 3 h 8"/>
                  <a:gd name="T40" fmla="*/ 26 w 29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8"/>
                  <a:gd name="T65" fmla="*/ 29 w 29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8">
                    <a:moveTo>
                      <a:pt x="26" y="0"/>
                    </a:moveTo>
                    <a:lnTo>
                      <a:pt x="26" y="0"/>
                    </a:lnTo>
                    <a:lnTo>
                      <a:pt x="23" y="3"/>
                    </a:lnTo>
                    <a:lnTo>
                      <a:pt x="21" y="3"/>
                    </a:lnTo>
                    <a:lnTo>
                      <a:pt x="18" y="5"/>
                    </a:lnTo>
                    <a:lnTo>
                      <a:pt x="16" y="5"/>
                    </a:lnTo>
                    <a:lnTo>
                      <a:pt x="10" y="5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6" y="8"/>
                    </a:lnTo>
                    <a:lnTo>
                      <a:pt x="18" y="8"/>
                    </a:lnTo>
                    <a:lnTo>
                      <a:pt x="21" y="8"/>
                    </a:lnTo>
                    <a:lnTo>
                      <a:pt x="23" y="5"/>
                    </a:lnTo>
                    <a:lnTo>
                      <a:pt x="29" y="3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77" name="Freeform 5130"/>
              <p:cNvSpPr>
                <a:spLocks/>
              </p:cNvSpPr>
              <p:nvPr/>
            </p:nvSpPr>
            <p:spPr bwMode="auto">
              <a:xfrm>
                <a:off x="929" y="2939"/>
                <a:ext cx="11" cy="29"/>
              </a:xfrm>
              <a:custGeom>
                <a:avLst/>
                <a:gdLst>
                  <a:gd name="T0" fmla="*/ 5 w 11"/>
                  <a:gd name="T1" fmla="*/ 2 h 29"/>
                  <a:gd name="T2" fmla="*/ 5 w 11"/>
                  <a:gd name="T3" fmla="*/ 2 h 29"/>
                  <a:gd name="T4" fmla="*/ 5 w 11"/>
                  <a:gd name="T5" fmla="*/ 2 h 29"/>
                  <a:gd name="T6" fmla="*/ 5 w 11"/>
                  <a:gd name="T7" fmla="*/ 8 h 29"/>
                  <a:gd name="T8" fmla="*/ 5 w 11"/>
                  <a:gd name="T9" fmla="*/ 10 h 29"/>
                  <a:gd name="T10" fmla="*/ 5 w 11"/>
                  <a:gd name="T11" fmla="*/ 13 h 29"/>
                  <a:gd name="T12" fmla="*/ 5 w 11"/>
                  <a:gd name="T13" fmla="*/ 18 h 29"/>
                  <a:gd name="T14" fmla="*/ 3 w 11"/>
                  <a:gd name="T15" fmla="*/ 21 h 29"/>
                  <a:gd name="T16" fmla="*/ 3 w 11"/>
                  <a:gd name="T17" fmla="*/ 23 h 29"/>
                  <a:gd name="T18" fmla="*/ 0 w 11"/>
                  <a:gd name="T19" fmla="*/ 26 h 29"/>
                  <a:gd name="T20" fmla="*/ 3 w 11"/>
                  <a:gd name="T21" fmla="*/ 29 h 29"/>
                  <a:gd name="T22" fmla="*/ 5 w 11"/>
                  <a:gd name="T23" fmla="*/ 26 h 29"/>
                  <a:gd name="T24" fmla="*/ 5 w 11"/>
                  <a:gd name="T25" fmla="*/ 23 h 29"/>
                  <a:gd name="T26" fmla="*/ 8 w 11"/>
                  <a:gd name="T27" fmla="*/ 18 h 29"/>
                  <a:gd name="T28" fmla="*/ 8 w 11"/>
                  <a:gd name="T29" fmla="*/ 16 h 29"/>
                  <a:gd name="T30" fmla="*/ 11 w 11"/>
                  <a:gd name="T31" fmla="*/ 10 h 29"/>
                  <a:gd name="T32" fmla="*/ 11 w 11"/>
                  <a:gd name="T33" fmla="*/ 8 h 29"/>
                  <a:gd name="T34" fmla="*/ 8 w 11"/>
                  <a:gd name="T35" fmla="*/ 2 h 29"/>
                  <a:gd name="T36" fmla="*/ 8 w 11"/>
                  <a:gd name="T37" fmla="*/ 0 h 29"/>
                  <a:gd name="T38" fmla="*/ 8 w 11"/>
                  <a:gd name="T39" fmla="*/ 0 h 29"/>
                  <a:gd name="T40" fmla="*/ 5 w 11"/>
                  <a:gd name="T41" fmla="*/ 2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"/>
                  <a:gd name="T64" fmla="*/ 0 h 29"/>
                  <a:gd name="T65" fmla="*/ 11 w 11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" h="29">
                    <a:moveTo>
                      <a:pt x="5" y="2"/>
                    </a:moveTo>
                    <a:lnTo>
                      <a:pt x="5" y="2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5" y="13"/>
                    </a:lnTo>
                    <a:lnTo>
                      <a:pt x="5" y="18"/>
                    </a:lnTo>
                    <a:lnTo>
                      <a:pt x="3" y="21"/>
                    </a:lnTo>
                    <a:lnTo>
                      <a:pt x="3" y="23"/>
                    </a:lnTo>
                    <a:lnTo>
                      <a:pt x="0" y="26"/>
                    </a:lnTo>
                    <a:lnTo>
                      <a:pt x="3" y="29"/>
                    </a:lnTo>
                    <a:lnTo>
                      <a:pt x="5" y="26"/>
                    </a:lnTo>
                    <a:lnTo>
                      <a:pt x="5" y="23"/>
                    </a:lnTo>
                    <a:lnTo>
                      <a:pt x="8" y="18"/>
                    </a:lnTo>
                    <a:lnTo>
                      <a:pt x="8" y="16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78" name="Freeform 5131"/>
              <p:cNvSpPr>
                <a:spLocks/>
              </p:cNvSpPr>
              <p:nvPr/>
            </p:nvSpPr>
            <p:spPr bwMode="auto">
              <a:xfrm>
                <a:off x="916" y="2934"/>
                <a:ext cx="21" cy="7"/>
              </a:xfrm>
              <a:custGeom>
                <a:avLst/>
                <a:gdLst>
                  <a:gd name="T0" fmla="*/ 0 w 21"/>
                  <a:gd name="T1" fmla="*/ 2 h 7"/>
                  <a:gd name="T2" fmla="*/ 0 w 21"/>
                  <a:gd name="T3" fmla="*/ 2 h 7"/>
                  <a:gd name="T4" fmla="*/ 0 w 21"/>
                  <a:gd name="T5" fmla="*/ 2 h 7"/>
                  <a:gd name="T6" fmla="*/ 3 w 21"/>
                  <a:gd name="T7" fmla="*/ 2 h 7"/>
                  <a:gd name="T8" fmla="*/ 8 w 21"/>
                  <a:gd name="T9" fmla="*/ 5 h 7"/>
                  <a:gd name="T10" fmla="*/ 10 w 21"/>
                  <a:gd name="T11" fmla="*/ 5 h 7"/>
                  <a:gd name="T12" fmla="*/ 13 w 21"/>
                  <a:gd name="T13" fmla="*/ 5 h 7"/>
                  <a:gd name="T14" fmla="*/ 16 w 21"/>
                  <a:gd name="T15" fmla="*/ 5 h 7"/>
                  <a:gd name="T16" fmla="*/ 18 w 21"/>
                  <a:gd name="T17" fmla="*/ 5 h 7"/>
                  <a:gd name="T18" fmla="*/ 18 w 21"/>
                  <a:gd name="T19" fmla="*/ 7 h 7"/>
                  <a:gd name="T20" fmla="*/ 21 w 21"/>
                  <a:gd name="T21" fmla="*/ 5 h 7"/>
                  <a:gd name="T22" fmla="*/ 18 w 21"/>
                  <a:gd name="T23" fmla="*/ 2 h 7"/>
                  <a:gd name="T24" fmla="*/ 16 w 21"/>
                  <a:gd name="T25" fmla="*/ 2 h 7"/>
                  <a:gd name="T26" fmla="*/ 13 w 21"/>
                  <a:gd name="T27" fmla="*/ 2 h 7"/>
                  <a:gd name="T28" fmla="*/ 10 w 21"/>
                  <a:gd name="T29" fmla="*/ 0 h 7"/>
                  <a:gd name="T30" fmla="*/ 8 w 21"/>
                  <a:gd name="T31" fmla="*/ 0 h 7"/>
                  <a:gd name="T32" fmla="*/ 3 w 21"/>
                  <a:gd name="T33" fmla="*/ 0 h 7"/>
                  <a:gd name="T34" fmla="*/ 0 w 21"/>
                  <a:gd name="T35" fmla="*/ 0 h 7"/>
                  <a:gd name="T36" fmla="*/ 0 w 21"/>
                  <a:gd name="T37" fmla="*/ 0 h 7"/>
                  <a:gd name="T38" fmla="*/ 0 w 21"/>
                  <a:gd name="T39" fmla="*/ 0 h 7"/>
                  <a:gd name="T40" fmla="*/ 0 w 21"/>
                  <a:gd name="T41" fmla="*/ 2 h 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7"/>
                  <a:gd name="T65" fmla="*/ 21 w 21"/>
                  <a:gd name="T66" fmla="*/ 7 h 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7">
                    <a:moveTo>
                      <a:pt x="0" y="2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3" y="5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18" y="7"/>
                    </a:lnTo>
                    <a:lnTo>
                      <a:pt x="21" y="5"/>
                    </a:lnTo>
                    <a:lnTo>
                      <a:pt x="18" y="2"/>
                    </a:lnTo>
                    <a:lnTo>
                      <a:pt x="16" y="2"/>
                    </a:lnTo>
                    <a:lnTo>
                      <a:pt x="13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79" name="Freeform 5132"/>
              <p:cNvSpPr>
                <a:spLocks/>
              </p:cNvSpPr>
              <p:nvPr/>
            </p:nvSpPr>
            <p:spPr bwMode="auto">
              <a:xfrm>
                <a:off x="809" y="2934"/>
                <a:ext cx="107" cy="10"/>
              </a:xfrm>
              <a:custGeom>
                <a:avLst/>
                <a:gdLst>
                  <a:gd name="T0" fmla="*/ 2 w 107"/>
                  <a:gd name="T1" fmla="*/ 7 h 10"/>
                  <a:gd name="T2" fmla="*/ 0 w 107"/>
                  <a:gd name="T3" fmla="*/ 10 h 10"/>
                  <a:gd name="T4" fmla="*/ 5 w 107"/>
                  <a:gd name="T5" fmla="*/ 10 h 10"/>
                  <a:gd name="T6" fmla="*/ 15 w 107"/>
                  <a:gd name="T7" fmla="*/ 7 h 10"/>
                  <a:gd name="T8" fmla="*/ 34 w 107"/>
                  <a:gd name="T9" fmla="*/ 7 h 10"/>
                  <a:gd name="T10" fmla="*/ 52 w 107"/>
                  <a:gd name="T11" fmla="*/ 7 h 10"/>
                  <a:gd name="T12" fmla="*/ 70 w 107"/>
                  <a:gd name="T13" fmla="*/ 5 h 10"/>
                  <a:gd name="T14" fmla="*/ 89 w 107"/>
                  <a:gd name="T15" fmla="*/ 5 h 10"/>
                  <a:gd name="T16" fmla="*/ 102 w 107"/>
                  <a:gd name="T17" fmla="*/ 5 h 10"/>
                  <a:gd name="T18" fmla="*/ 107 w 107"/>
                  <a:gd name="T19" fmla="*/ 2 h 10"/>
                  <a:gd name="T20" fmla="*/ 107 w 107"/>
                  <a:gd name="T21" fmla="*/ 0 h 10"/>
                  <a:gd name="T22" fmla="*/ 102 w 107"/>
                  <a:gd name="T23" fmla="*/ 0 h 10"/>
                  <a:gd name="T24" fmla="*/ 89 w 107"/>
                  <a:gd name="T25" fmla="*/ 0 h 10"/>
                  <a:gd name="T26" fmla="*/ 70 w 107"/>
                  <a:gd name="T27" fmla="*/ 2 h 10"/>
                  <a:gd name="T28" fmla="*/ 52 w 107"/>
                  <a:gd name="T29" fmla="*/ 2 h 10"/>
                  <a:gd name="T30" fmla="*/ 34 w 107"/>
                  <a:gd name="T31" fmla="*/ 5 h 10"/>
                  <a:gd name="T32" fmla="*/ 15 w 107"/>
                  <a:gd name="T33" fmla="*/ 5 h 10"/>
                  <a:gd name="T34" fmla="*/ 5 w 107"/>
                  <a:gd name="T35" fmla="*/ 5 h 10"/>
                  <a:gd name="T36" fmla="*/ 0 w 107"/>
                  <a:gd name="T37" fmla="*/ 7 h 10"/>
                  <a:gd name="T38" fmla="*/ 0 w 107"/>
                  <a:gd name="T39" fmla="*/ 7 h 10"/>
                  <a:gd name="T40" fmla="*/ 2 w 107"/>
                  <a:gd name="T41" fmla="*/ 7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7"/>
                  <a:gd name="T64" fmla="*/ 0 h 10"/>
                  <a:gd name="T65" fmla="*/ 107 w 107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7" h="10">
                    <a:moveTo>
                      <a:pt x="2" y="7"/>
                    </a:moveTo>
                    <a:lnTo>
                      <a:pt x="0" y="10"/>
                    </a:lnTo>
                    <a:lnTo>
                      <a:pt x="5" y="10"/>
                    </a:lnTo>
                    <a:lnTo>
                      <a:pt x="15" y="7"/>
                    </a:lnTo>
                    <a:lnTo>
                      <a:pt x="34" y="7"/>
                    </a:lnTo>
                    <a:lnTo>
                      <a:pt x="52" y="7"/>
                    </a:lnTo>
                    <a:lnTo>
                      <a:pt x="70" y="5"/>
                    </a:lnTo>
                    <a:lnTo>
                      <a:pt x="89" y="5"/>
                    </a:lnTo>
                    <a:lnTo>
                      <a:pt x="102" y="5"/>
                    </a:lnTo>
                    <a:lnTo>
                      <a:pt x="107" y="2"/>
                    </a:lnTo>
                    <a:lnTo>
                      <a:pt x="107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70" y="2"/>
                    </a:lnTo>
                    <a:lnTo>
                      <a:pt x="52" y="2"/>
                    </a:lnTo>
                    <a:lnTo>
                      <a:pt x="34" y="5"/>
                    </a:lnTo>
                    <a:lnTo>
                      <a:pt x="15" y="5"/>
                    </a:lnTo>
                    <a:lnTo>
                      <a:pt x="5" y="5"/>
                    </a:lnTo>
                    <a:lnTo>
                      <a:pt x="0" y="7"/>
                    </a:lnTo>
                    <a:lnTo>
                      <a:pt x="2" y="7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80" name="Rectangle 5133"/>
              <p:cNvSpPr>
                <a:spLocks noChangeArrowheads="1"/>
              </p:cNvSpPr>
              <p:nvPr/>
            </p:nvSpPr>
            <p:spPr bwMode="auto">
              <a:xfrm>
                <a:off x="827" y="2952"/>
                <a:ext cx="92" cy="5"/>
              </a:xfrm>
              <a:prstGeom prst="rect">
                <a:avLst/>
              </a:prstGeom>
              <a:solidFill>
                <a:srgbClr val="504A5D"/>
              </a:solidFill>
              <a:ln w="0">
                <a:solidFill>
                  <a:srgbClr val="25221E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5781" name="Freeform 5134"/>
              <p:cNvSpPr>
                <a:spLocks/>
              </p:cNvSpPr>
              <p:nvPr/>
            </p:nvSpPr>
            <p:spPr bwMode="auto">
              <a:xfrm>
                <a:off x="623" y="2860"/>
                <a:ext cx="337" cy="71"/>
              </a:xfrm>
              <a:custGeom>
                <a:avLst/>
                <a:gdLst>
                  <a:gd name="T0" fmla="*/ 55 w 337"/>
                  <a:gd name="T1" fmla="*/ 8 h 71"/>
                  <a:gd name="T2" fmla="*/ 42 w 337"/>
                  <a:gd name="T3" fmla="*/ 11 h 71"/>
                  <a:gd name="T4" fmla="*/ 31 w 337"/>
                  <a:gd name="T5" fmla="*/ 19 h 71"/>
                  <a:gd name="T6" fmla="*/ 24 w 337"/>
                  <a:gd name="T7" fmla="*/ 29 h 71"/>
                  <a:gd name="T8" fmla="*/ 13 w 337"/>
                  <a:gd name="T9" fmla="*/ 37 h 71"/>
                  <a:gd name="T10" fmla="*/ 5 w 337"/>
                  <a:gd name="T11" fmla="*/ 42 h 71"/>
                  <a:gd name="T12" fmla="*/ 0 w 337"/>
                  <a:gd name="T13" fmla="*/ 47 h 71"/>
                  <a:gd name="T14" fmla="*/ 0 w 337"/>
                  <a:gd name="T15" fmla="*/ 55 h 71"/>
                  <a:gd name="T16" fmla="*/ 0 w 337"/>
                  <a:gd name="T17" fmla="*/ 55 h 71"/>
                  <a:gd name="T18" fmla="*/ 5 w 337"/>
                  <a:gd name="T19" fmla="*/ 58 h 71"/>
                  <a:gd name="T20" fmla="*/ 58 w 337"/>
                  <a:gd name="T21" fmla="*/ 66 h 71"/>
                  <a:gd name="T22" fmla="*/ 110 w 337"/>
                  <a:gd name="T23" fmla="*/ 68 h 71"/>
                  <a:gd name="T24" fmla="*/ 162 w 337"/>
                  <a:gd name="T25" fmla="*/ 71 h 71"/>
                  <a:gd name="T26" fmla="*/ 217 w 337"/>
                  <a:gd name="T27" fmla="*/ 71 h 71"/>
                  <a:gd name="T28" fmla="*/ 275 w 337"/>
                  <a:gd name="T29" fmla="*/ 71 h 71"/>
                  <a:gd name="T30" fmla="*/ 303 w 337"/>
                  <a:gd name="T31" fmla="*/ 66 h 71"/>
                  <a:gd name="T32" fmla="*/ 330 w 337"/>
                  <a:gd name="T33" fmla="*/ 60 h 71"/>
                  <a:gd name="T34" fmla="*/ 335 w 337"/>
                  <a:gd name="T35" fmla="*/ 58 h 71"/>
                  <a:gd name="T36" fmla="*/ 337 w 337"/>
                  <a:gd name="T37" fmla="*/ 53 h 71"/>
                  <a:gd name="T38" fmla="*/ 335 w 337"/>
                  <a:gd name="T39" fmla="*/ 42 h 71"/>
                  <a:gd name="T40" fmla="*/ 330 w 337"/>
                  <a:gd name="T41" fmla="*/ 32 h 71"/>
                  <a:gd name="T42" fmla="*/ 324 w 337"/>
                  <a:gd name="T43" fmla="*/ 24 h 71"/>
                  <a:gd name="T44" fmla="*/ 319 w 337"/>
                  <a:gd name="T45" fmla="*/ 11 h 71"/>
                  <a:gd name="T46" fmla="*/ 314 w 337"/>
                  <a:gd name="T47" fmla="*/ 5 h 71"/>
                  <a:gd name="T48" fmla="*/ 306 w 337"/>
                  <a:gd name="T49" fmla="*/ 3 h 71"/>
                  <a:gd name="T50" fmla="*/ 243 w 337"/>
                  <a:gd name="T51" fmla="*/ 0 h 71"/>
                  <a:gd name="T52" fmla="*/ 181 w 337"/>
                  <a:gd name="T53" fmla="*/ 0 h 71"/>
                  <a:gd name="T54" fmla="*/ 118 w 337"/>
                  <a:gd name="T55" fmla="*/ 3 h 71"/>
                  <a:gd name="T56" fmla="*/ 55 w 337"/>
                  <a:gd name="T57" fmla="*/ 8 h 7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337"/>
                  <a:gd name="T88" fmla="*/ 0 h 71"/>
                  <a:gd name="T89" fmla="*/ 337 w 337"/>
                  <a:gd name="T90" fmla="*/ 71 h 71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337" h="71">
                    <a:moveTo>
                      <a:pt x="55" y="8"/>
                    </a:moveTo>
                    <a:lnTo>
                      <a:pt x="42" y="11"/>
                    </a:lnTo>
                    <a:lnTo>
                      <a:pt x="31" y="19"/>
                    </a:lnTo>
                    <a:lnTo>
                      <a:pt x="24" y="29"/>
                    </a:lnTo>
                    <a:lnTo>
                      <a:pt x="13" y="37"/>
                    </a:lnTo>
                    <a:lnTo>
                      <a:pt x="5" y="42"/>
                    </a:lnTo>
                    <a:lnTo>
                      <a:pt x="0" y="47"/>
                    </a:lnTo>
                    <a:lnTo>
                      <a:pt x="0" y="55"/>
                    </a:lnTo>
                    <a:lnTo>
                      <a:pt x="5" y="58"/>
                    </a:lnTo>
                    <a:lnTo>
                      <a:pt x="58" y="66"/>
                    </a:lnTo>
                    <a:lnTo>
                      <a:pt x="110" y="68"/>
                    </a:lnTo>
                    <a:lnTo>
                      <a:pt x="162" y="71"/>
                    </a:lnTo>
                    <a:lnTo>
                      <a:pt x="217" y="71"/>
                    </a:lnTo>
                    <a:lnTo>
                      <a:pt x="275" y="71"/>
                    </a:lnTo>
                    <a:lnTo>
                      <a:pt x="303" y="66"/>
                    </a:lnTo>
                    <a:lnTo>
                      <a:pt x="330" y="60"/>
                    </a:lnTo>
                    <a:lnTo>
                      <a:pt x="335" y="58"/>
                    </a:lnTo>
                    <a:lnTo>
                      <a:pt x="337" y="53"/>
                    </a:lnTo>
                    <a:lnTo>
                      <a:pt x="335" y="42"/>
                    </a:lnTo>
                    <a:lnTo>
                      <a:pt x="330" y="32"/>
                    </a:lnTo>
                    <a:lnTo>
                      <a:pt x="324" y="24"/>
                    </a:lnTo>
                    <a:lnTo>
                      <a:pt x="319" y="11"/>
                    </a:lnTo>
                    <a:lnTo>
                      <a:pt x="314" y="5"/>
                    </a:lnTo>
                    <a:lnTo>
                      <a:pt x="306" y="3"/>
                    </a:lnTo>
                    <a:lnTo>
                      <a:pt x="243" y="0"/>
                    </a:lnTo>
                    <a:lnTo>
                      <a:pt x="181" y="0"/>
                    </a:lnTo>
                    <a:lnTo>
                      <a:pt x="118" y="3"/>
                    </a:lnTo>
                    <a:lnTo>
                      <a:pt x="55" y="8"/>
                    </a:lnTo>
                    <a:close/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82" name="Freeform 5135"/>
              <p:cNvSpPr>
                <a:spLocks/>
              </p:cNvSpPr>
              <p:nvPr/>
            </p:nvSpPr>
            <p:spPr bwMode="auto">
              <a:xfrm>
                <a:off x="636" y="2865"/>
                <a:ext cx="42" cy="32"/>
              </a:xfrm>
              <a:custGeom>
                <a:avLst/>
                <a:gdLst>
                  <a:gd name="T0" fmla="*/ 3 w 42"/>
                  <a:gd name="T1" fmla="*/ 32 h 32"/>
                  <a:gd name="T2" fmla="*/ 3 w 42"/>
                  <a:gd name="T3" fmla="*/ 32 h 32"/>
                  <a:gd name="T4" fmla="*/ 8 w 42"/>
                  <a:gd name="T5" fmla="*/ 29 h 32"/>
                  <a:gd name="T6" fmla="*/ 11 w 42"/>
                  <a:gd name="T7" fmla="*/ 24 h 32"/>
                  <a:gd name="T8" fmla="*/ 16 w 42"/>
                  <a:gd name="T9" fmla="*/ 19 h 32"/>
                  <a:gd name="T10" fmla="*/ 21 w 42"/>
                  <a:gd name="T11" fmla="*/ 16 h 32"/>
                  <a:gd name="T12" fmla="*/ 24 w 42"/>
                  <a:gd name="T13" fmla="*/ 11 h 32"/>
                  <a:gd name="T14" fmla="*/ 32 w 42"/>
                  <a:gd name="T15" fmla="*/ 8 h 32"/>
                  <a:gd name="T16" fmla="*/ 37 w 42"/>
                  <a:gd name="T17" fmla="*/ 6 h 32"/>
                  <a:gd name="T18" fmla="*/ 42 w 42"/>
                  <a:gd name="T19" fmla="*/ 3 h 32"/>
                  <a:gd name="T20" fmla="*/ 42 w 42"/>
                  <a:gd name="T21" fmla="*/ 0 h 32"/>
                  <a:gd name="T22" fmla="*/ 34 w 42"/>
                  <a:gd name="T23" fmla="*/ 0 h 32"/>
                  <a:gd name="T24" fmla="*/ 29 w 42"/>
                  <a:gd name="T25" fmla="*/ 6 h 32"/>
                  <a:gd name="T26" fmla="*/ 24 w 42"/>
                  <a:gd name="T27" fmla="*/ 8 h 32"/>
                  <a:gd name="T28" fmla="*/ 18 w 42"/>
                  <a:gd name="T29" fmla="*/ 11 h 32"/>
                  <a:gd name="T30" fmla="*/ 13 w 42"/>
                  <a:gd name="T31" fmla="*/ 16 h 32"/>
                  <a:gd name="T32" fmla="*/ 8 w 42"/>
                  <a:gd name="T33" fmla="*/ 21 h 32"/>
                  <a:gd name="T34" fmla="*/ 5 w 42"/>
                  <a:gd name="T35" fmla="*/ 27 h 32"/>
                  <a:gd name="T36" fmla="*/ 0 w 42"/>
                  <a:gd name="T37" fmla="*/ 29 h 32"/>
                  <a:gd name="T38" fmla="*/ 0 w 42"/>
                  <a:gd name="T39" fmla="*/ 29 h 32"/>
                  <a:gd name="T40" fmla="*/ 3 w 42"/>
                  <a:gd name="T41" fmla="*/ 32 h 3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2"/>
                  <a:gd name="T64" fmla="*/ 0 h 32"/>
                  <a:gd name="T65" fmla="*/ 42 w 42"/>
                  <a:gd name="T66" fmla="*/ 32 h 3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2" h="32">
                    <a:moveTo>
                      <a:pt x="3" y="32"/>
                    </a:moveTo>
                    <a:lnTo>
                      <a:pt x="3" y="32"/>
                    </a:lnTo>
                    <a:lnTo>
                      <a:pt x="8" y="29"/>
                    </a:lnTo>
                    <a:lnTo>
                      <a:pt x="11" y="24"/>
                    </a:lnTo>
                    <a:lnTo>
                      <a:pt x="16" y="19"/>
                    </a:lnTo>
                    <a:lnTo>
                      <a:pt x="21" y="16"/>
                    </a:lnTo>
                    <a:lnTo>
                      <a:pt x="24" y="11"/>
                    </a:lnTo>
                    <a:lnTo>
                      <a:pt x="32" y="8"/>
                    </a:lnTo>
                    <a:lnTo>
                      <a:pt x="37" y="6"/>
                    </a:lnTo>
                    <a:lnTo>
                      <a:pt x="42" y="3"/>
                    </a:lnTo>
                    <a:lnTo>
                      <a:pt x="42" y="0"/>
                    </a:lnTo>
                    <a:lnTo>
                      <a:pt x="34" y="0"/>
                    </a:lnTo>
                    <a:lnTo>
                      <a:pt x="29" y="6"/>
                    </a:lnTo>
                    <a:lnTo>
                      <a:pt x="24" y="8"/>
                    </a:lnTo>
                    <a:lnTo>
                      <a:pt x="18" y="11"/>
                    </a:lnTo>
                    <a:lnTo>
                      <a:pt x="13" y="16"/>
                    </a:lnTo>
                    <a:lnTo>
                      <a:pt x="8" y="21"/>
                    </a:lnTo>
                    <a:lnTo>
                      <a:pt x="5" y="27"/>
                    </a:lnTo>
                    <a:lnTo>
                      <a:pt x="0" y="29"/>
                    </a:lnTo>
                    <a:lnTo>
                      <a:pt x="3" y="3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83" name="Freeform 5136"/>
              <p:cNvSpPr>
                <a:spLocks/>
              </p:cNvSpPr>
              <p:nvPr/>
            </p:nvSpPr>
            <p:spPr bwMode="auto">
              <a:xfrm>
                <a:off x="620" y="2894"/>
                <a:ext cx="19" cy="26"/>
              </a:xfrm>
              <a:custGeom>
                <a:avLst/>
                <a:gdLst>
                  <a:gd name="T0" fmla="*/ 8 w 19"/>
                  <a:gd name="T1" fmla="*/ 21 h 26"/>
                  <a:gd name="T2" fmla="*/ 8 w 19"/>
                  <a:gd name="T3" fmla="*/ 21 h 26"/>
                  <a:gd name="T4" fmla="*/ 6 w 19"/>
                  <a:gd name="T5" fmla="*/ 21 h 26"/>
                  <a:gd name="T6" fmla="*/ 3 w 19"/>
                  <a:gd name="T7" fmla="*/ 21 h 26"/>
                  <a:gd name="T8" fmla="*/ 3 w 19"/>
                  <a:gd name="T9" fmla="*/ 19 h 26"/>
                  <a:gd name="T10" fmla="*/ 6 w 19"/>
                  <a:gd name="T11" fmla="*/ 16 h 26"/>
                  <a:gd name="T12" fmla="*/ 8 w 19"/>
                  <a:gd name="T13" fmla="*/ 13 h 26"/>
                  <a:gd name="T14" fmla="*/ 11 w 19"/>
                  <a:gd name="T15" fmla="*/ 11 h 26"/>
                  <a:gd name="T16" fmla="*/ 13 w 19"/>
                  <a:gd name="T17" fmla="*/ 5 h 26"/>
                  <a:gd name="T18" fmla="*/ 19 w 19"/>
                  <a:gd name="T19" fmla="*/ 3 h 26"/>
                  <a:gd name="T20" fmla="*/ 16 w 19"/>
                  <a:gd name="T21" fmla="*/ 0 h 26"/>
                  <a:gd name="T22" fmla="*/ 11 w 19"/>
                  <a:gd name="T23" fmla="*/ 3 h 26"/>
                  <a:gd name="T24" fmla="*/ 8 w 19"/>
                  <a:gd name="T25" fmla="*/ 8 h 26"/>
                  <a:gd name="T26" fmla="*/ 6 w 19"/>
                  <a:gd name="T27" fmla="*/ 11 h 26"/>
                  <a:gd name="T28" fmla="*/ 3 w 19"/>
                  <a:gd name="T29" fmla="*/ 13 h 26"/>
                  <a:gd name="T30" fmla="*/ 0 w 19"/>
                  <a:gd name="T31" fmla="*/ 19 h 26"/>
                  <a:gd name="T32" fmla="*/ 0 w 19"/>
                  <a:gd name="T33" fmla="*/ 21 h 26"/>
                  <a:gd name="T34" fmla="*/ 3 w 19"/>
                  <a:gd name="T35" fmla="*/ 24 h 26"/>
                  <a:gd name="T36" fmla="*/ 8 w 19"/>
                  <a:gd name="T37" fmla="*/ 26 h 26"/>
                  <a:gd name="T38" fmla="*/ 8 w 19"/>
                  <a:gd name="T39" fmla="*/ 26 h 26"/>
                  <a:gd name="T40" fmla="*/ 8 w 19"/>
                  <a:gd name="T41" fmla="*/ 21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9"/>
                  <a:gd name="T64" fmla="*/ 0 h 26"/>
                  <a:gd name="T65" fmla="*/ 19 w 19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9" h="26">
                    <a:moveTo>
                      <a:pt x="8" y="21"/>
                    </a:moveTo>
                    <a:lnTo>
                      <a:pt x="8" y="21"/>
                    </a:lnTo>
                    <a:lnTo>
                      <a:pt x="6" y="21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6" y="16"/>
                    </a:lnTo>
                    <a:lnTo>
                      <a:pt x="8" y="13"/>
                    </a:lnTo>
                    <a:lnTo>
                      <a:pt x="11" y="11"/>
                    </a:lnTo>
                    <a:lnTo>
                      <a:pt x="13" y="5"/>
                    </a:lnTo>
                    <a:lnTo>
                      <a:pt x="19" y="3"/>
                    </a:lnTo>
                    <a:lnTo>
                      <a:pt x="16" y="0"/>
                    </a:lnTo>
                    <a:lnTo>
                      <a:pt x="11" y="3"/>
                    </a:lnTo>
                    <a:lnTo>
                      <a:pt x="8" y="8"/>
                    </a:lnTo>
                    <a:lnTo>
                      <a:pt x="6" y="11"/>
                    </a:lnTo>
                    <a:lnTo>
                      <a:pt x="3" y="13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8" y="26"/>
                    </a:lnTo>
                    <a:lnTo>
                      <a:pt x="8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84" name="Freeform 5137"/>
              <p:cNvSpPr>
                <a:spLocks/>
              </p:cNvSpPr>
              <p:nvPr/>
            </p:nvSpPr>
            <p:spPr bwMode="auto">
              <a:xfrm>
                <a:off x="628" y="2915"/>
                <a:ext cx="212" cy="19"/>
              </a:xfrm>
              <a:custGeom>
                <a:avLst/>
                <a:gdLst>
                  <a:gd name="T0" fmla="*/ 212 w 212"/>
                  <a:gd name="T1" fmla="*/ 13 h 19"/>
                  <a:gd name="T2" fmla="*/ 212 w 212"/>
                  <a:gd name="T3" fmla="*/ 13 h 19"/>
                  <a:gd name="T4" fmla="*/ 183 w 212"/>
                  <a:gd name="T5" fmla="*/ 13 h 19"/>
                  <a:gd name="T6" fmla="*/ 157 w 212"/>
                  <a:gd name="T7" fmla="*/ 13 h 19"/>
                  <a:gd name="T8" fmla="*/ 131 w 212"/>
                  <a:gd name="T9" fmla="*/ 13 h 19"/>
                  <a:gd name="T10" fmla="*/ 105 w 212"/>
                  <a:gd name="T11" fmla="*/ 11 h 19"/>
                  <a:gd name="T12" fmla="*/ 79 w 212"/>
                  <a:gd name="T13" fmla="*/ 11 h 19"/>
                  <a:gd name="T14" fmla="*/ 53 w 212"/>
                  <a:gd name="T15" fmla="*/ 8 h 19"/>
                  <a:gd name="T16" fmla="*/ 26 w 212"/>
                  <a:gd name="T17" fmla="*/ 5 h 19"/>
                  <a:gd name="T18" fmla="*/ 0 w 212"/>
                  <a:gd name="T19" fmla="*/ 0 h 19"/>
                  <a:gd name="T20" fmla="*/ 0 w 212"/>
                  <a:gd name="T21" fmla="*/ 5 h 19"/>
                  <a:gd name="T22" fmla="*/ 26 w 212"/>
                  <a:gd name="T23" fmla="*/ 8 h 19"/>
                  <a:gd name="T24" fmla="*/ 53 w 212"/>
                  <a:gd name="T25" fmla="*/ 11 h 19"/>
                  <a:gd name="T26" fmla="*/ 79 w 212"/>
                  <a:gd name="T27" fmla="*/ 13 h 19"/>
                  <a:gd name="T28" fmla="*/ 105 w 212"/>
                  <a:gd name="T29" fmla="*/ 16 h 19"/>
                  <a:gd name="T30" fmla="*/ 131 w 212"/>
                  <a:gd name="T31" fmla="*/ 16 h 19"/>
                  <a:gd name="T32" fmla="*/ 157 w 212"/>
                  <a:gd name="T33" fmla="*/ 19 h 19"/>
                  <a:gd name="T34" fmla="*/ 183 w 212"/>
                  <a:gd name="T35" fmla="*/ 19 h 19"/>
                  <a:gd name="T36" fmla="*/ 212 w 212"/>
                  <a:gd name="T37" fmla="*/ 19 h 19"/>
                  <a:gd name="T38" fmla="*/ 212 w 212"/>
                  <a:gd name="T39" fmla="*/ 19 h 19"/>
                  <a:gd name="T40" fmla="*/ 212 w 212"/>
                  <a:gd name="T41" fmla="*/ 13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2"/>
                  <a:gd name="T64" fmla="*/ 0 h 19"/>
                  <a:gd name="T65" fmla="*/ 212 w 212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2" h="19">
                    <a:moveTo>
                      <a:pt x="212" y="13"/>
                    </a:moveTo>
                    <a:lnTo>
                      <a:pt x="212" y="13"/>
                    </a:lnTo>
                    <a:lnTo>
                      <a:pt x="183" y="13"/>
                    </a:lnTo>
                    <a:lnTo>
                      <a:pt x="157" y="13"/>
                    </a:lnTo>
                    <a:lnTo>
                      <a:pt x="131" y="13"/>
                    </a:lnTo>
                    <a:lnTo>
                      <a:pt x="105" y="11"/>
                    </a:lnTo>
                    <a:lnTo>
                      <a:pt x="79" y="11"/>
                    </a:lnTo>
                    <a:lnTo>
                      <a:pt x="53" y="8"/>
                    </a:lnTo>
                    <a:lnTo>
                      <a:pt x="26" y="5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26" y="8"/>
                    </a:lnTo>
                    <a:lnTo>
                      <a:pt x="53" y="11"/>
                    </a:lnTo>
                    <a:lnTo>
                      <a:pt x="79" y="13"/>
                    </a:lnTo>
                    <a:lnTo>
                      <a:pt x="105" y="16"/>
                    </a:lnTo>
                    <a:lnTo>
                      <a:pt x="131" y="16"/>
                    </a:lnTo>
                    <a:lnTo>
                      <a:pt x="157" y="19"/>
                    </a:lnTo>
                    <a:lnTo>
                      <a:pt x="183" y="19"/>
                    </a:lnTo>
                    <a:lnTo>
                      <a:pt x="212" y="19"/>
                    </a:lnTo>
                    <a:lnTo>
                      <a:pt x="212" y="1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85" name="Freeform 5138"/>
              <p:cNvSpPr>
                <a:spLocks/>
              </p:cNvSpPr>
              <p:nvPr/>
            </p:nvSpPr>
            <p:spPr bwMode="auto">
              <a:xfrm>
                <a:off x="840" y="2918"/>
                <a:ext cx="113" cy="16"/>
              </a:xfrm>
              <a:custGeom>
                <a:avLst/>
                <a:gdLst>
                  <a:gd name="T0" fmla="*/ 113 w 113"/>
                  <a:gd name="T1" fmla="*/ 0 h 16"/>
                  <a:gd name="T2" fmla="*/ 113 w 113"/>
                  <a:gd name="T3" fmla="*/ 0 h 16"/>
                  <a:gd name="T4" fmla="*/ 100 w 113"/>
                  <a:gd name="T5" fmla="*/ 5 h 16"/>
                  <a:gd name="T6" fmla="*/ 86 w 113"/>
                  <a:gd name="T7" fmla="*/ 8 h 16"/>
                  <a:gd name="T8" fmla="*/ 71 w 113"/>
                  <a:gd name="T9" fmla="*/ 8 h 16"/>
                  <a:gd name="T10" fmla="*/ 58 w 113"/>
                  <a:gd name="T11" fmla="*/ 10 h 16"/>
                  <a:gd name="T12" fmla="*/ 42 w 113"/>
                  <a:gd name="T13" fmla="*/ 10 h 16"/>
                  <a:gd name="T14" fmla="*/ 29 w 113"/>
                  <a:gd name="T15" fmla="*/ 10 h 16"/>
                  <a:gd name="T16" fmla="*/ 13 w 113"/>
                  <a:gd name="T17" fmla="*/ 13 h 16"/>
                  <a:gd name="T18" fmla="*/ 0 w 113"/>
                  <a:gd name="T19" fmla="*/ 10 h 16"/>
                  <a:gd name="T20" fmla="*/ 0 w 113"/>
                  <a:gd name="T21" fmla="*/ 16 h 16"/>
                  <a:gd name="T22" fmla="*/ 13 w 113"/>
                  <a:gd name="T23" fmla="*/ 16 h 16"/>
                  <a:gd name="T24" fmla="*/ 29 w 113"/>
                  <a:gd name="T25" fmla="*/ 16 h 16"/>
                  <a:gd name="T26" fmla="*/ 45 w 113"/>
                  <a:gd name="T27" fmla="*/ 16 h 16"/>
                  <a:gd name="T28" fmla="*/ 58 w 113"/>
                  <a:gd name="T29" fmla="*/ 13 h 16"/>
                  <a:gd name="T30" fmla="*/ 73 w 113"/>
                  <a:gd name="T31" fmla="*/ 13 h 16"/>
                  <a:gd name="T32" fmla="*/ 86 w 113"/>
                  <a:gd name="T33" fmla="*/ 10 h 16"/>
                  <a:gd name="T34" fmla="*/ 100 w 113"/>
                  <a:gd name="T35" fmla="*/ 8 h 16"/>
                  <a:gd name="T36" fmla="*/ 113 w 113"/>
                  <a:gd name="T37" fmla="*/ 2 h 16"/>
                  <a:gd name="T38" fmla="*/ 113 w 113"/>
                  <a:gd name="T39" fmla="*/ 2 h 16"/>
                  <a:gd name="T40" fmla="*/ 113 w 113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3"/>
                  <a:gd name="T64" fmla="*/ 0 h 16"/>
                  <a:gd name="T65" fmla="*/ 113 w 113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3" h="16">
                    <a:moveTo>
                      <a:pt x="113" y="0"/>
                    </a:moveTo>
                    <a:lnTo>
                      <a:pt x="113" y="0"/>
                    </a:lnTo>
                    <a:lnTo>
                      <a:pt x="100" y="5"/>
                    </a:lnTo>
                    <a:lnTo>
                      <a:pt x="86" y="8"/>
                    </a:lnTo>
                    <a:lnTo>
                      <a:pt x="71" y="8"/>
                    </a:lnTo>
                    <a:lnTo>
                      <a:pt x="58" y="10"/>
                    </a:lnTo>
                    <a:lnTo>
                      <a:pt x="42" y="10"/>
                    </a:lnTo>
                    <a:lnTo>
                      <a:pt x="29" y="10"/>
                    </a:lnTo>
                    <a:lnTo>
                      <a:pt x="13" y="13"/>
                    </a:lnTo>
                    <a:lnTo>
                      <a:pt x="0" y="10"/>
                    </a:lnTo>
                    <a:lnTo>
                      <a:pt x="0" y="16"/>
                    </a:lnTo>
                    <a:lnTo>
                      <a:pt x="13" y="16"/>
                    </a:lnTo>
                    <a:lnTo>
                      <a:pt x="29" y="16"/>
                    </a:lnTo>
                    <a:lnTo>
                      <a:pt x="45" y="16"/>
                    </a:lnTo>
                    <a:lnTo>
                      <a:pt x="58" y="13"/>
                    </a:lnTo>
                    <a:lnTo>
                      <a:pt x="73" y="13"/>
                    </a:lnTo>
                    <a:lnTo>
                      <a:pt x="86" y="10"/>
                    </a:lnTo>
                    <a:lnTo>
                      <a:pt x="100" y="8"/>
                    </a:lnTo>
                    <a:lnTo>
                      <a:pt x="113" y="2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86" name="Freeform 5139"/>
              <p:cNvSpPr>
                <a:spLocks/>
              </p:cNvSpPr>
              <p:nvPr/>
            </p:nvSpPr>
            <p:spPr bwMode="auto">
              <a:xfrm>
                <a:off x="945" y="2881"/>
                <a:ext cx="15" cy="39"/>
              </a:xfrm>
              <a:custGeom>
                <a:avLst/>
                <a:gdLst>
                  <a:gd name="T0" fmla="*/ 0 w 15"/>
                  <a:gd name="T1" fmla="*/ 3 h 39"/>
                  <a:gd name="T2" fmla="*/ 0 w 15"/>
                  <a:gd name="T3" fmla="*/ 3 h 39"/>
                  <a:gd name="T4" fmla="*/ 2 w 15"/>
                  <a:gd name="T5" fmla="*/ 8 h 39"/>
                  <a:gd name="T6" fmla="*/ 5 w 15"/>
                  <a:gd name="T7" fmla="*/ 13 h 39"/>
                  <a:gd name="T8" fmla="*/ 8 w 15"/>
                  <a:gd name="T9" fmla="*/ 18 h 39"/>
                  <a:gd name="T10" fmla="*/ 10 w 15"/>
                  <a:gd name="T11" fmla="*/ 24 h 39"/>
                  <a:gd name="T12" fmla="*/ 13 w 15"/>
                  <a:gd name="T13" fmla="*/ 29 h 39"/>
                  <a:gd name="T14" fmla="*/ 13 w 15"/>
                  <a:gd name="T15" fmla="*/ 32 h 39"/>
                  <a:gd name="T16" fmla="*/ 10 w 15"/>
                  <a:gd name="T17" fmla="*/ 34 h 39"/>
                  <a:gd name="T18" fmla="*/ 8 w 15"/>
                  <a:gd name="T19" fmla="*/ 37 h 39"/>
                  <a:gd name="T20" fmla="*/ 8 w 15"/>
                  <a:gd name="T21" fmla="*/ 39 h 39"/>
                  <a:gd name="T22" fmla="*/ 13 w 15"/>
                  <a:gd name="T23" fmla="*/ 37 h 39"/>
                  <a:gd name="T24" fmla="*/ 15 w 15"/>
                  <a:gd name="T25" fmla="*/ 32 h 39"/>
                  <a:gd name="T26" fmla="*/ 15 w 15"/>
                  <a:gd name="T27" fmla="*/ 26 h 39"/>
                  <a:gd name="T28" fmla="*/ 15 w 15"/>
                  <a:gd name="T29" fmla="*/ 21 h 39"/>
                  <a:gd name="T30" fmla="*/ 13 w 15"/>
                  <a:gd name="T31" fmla="*/ 16 h 39"/>
                  <a:gd name="T32" fmla="*/ 10 w 15"/>
                  <a:gd name="T33" fmla="*/ 11 h 39"/>
                  <a:gd name="T34" fmla="*/ 5 w 15"/>
                  <a:gd name="T35" fmla="*/ 5 h 39"/>
                  <a:gd name="T36" fmla="*/ 5 w 15"/>
                  <a:gd name="T37" fmla="*/ 0 h 39"/>
                  <a:gd name="T38" fmla="*/ 5 w 15"/>
                  <a:gd name="T39" fmla="*/ 0 h 39"/>
                  <a:gd name="T40" fmla="*/ 0 w 15"/>
                  <a:gd name="T41" fmla="*/ 3 h 3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39"/>
                  <a:gd name="T65" fmla="*/ 15 w 15"/>
                  <a:gd name="T66" fmla="*/ 39 h 3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39">
                    <a:moveTo>
                      <a:pt x="0" y="3"/>
                    </a:moveTo>
                    <a:lnTo>
                      <a:pt x="0" y="3"/>
                    </a:lnTo>
                    <a:lnTo>
                      <a:pt x="2" y="8"/>
                    </a:lnTo>
                    <a:lnTo>
                      <a:pt x="5" y="13"/>
                    </a:lnTo>
                    <a:lnTo>
                      <a:pt x="8" y="18"/>
                    </a:lnTo>
                    <a:lnTo>
                      <a:pt x="10" y="24"/>
                    </a:lnTo>
                    <a:lnTo>
                      <a:pt x="13" y="29"/>
                    </a:lnTo>
                    <a:lnTo>
                      <a:pt x="13" y="32"/>
                    </a:lnTo>
                    <a:lnTo>
                      <a:pt x="10" y="34"/>
                    </a:lnTo>
                    <a:lnTo>
                      <a:pt x="8" y="37"/>
                    </a:lnTo>
                    <a:lnTo>
                      <a:pt x="8" y="39"/>
                    </a:lnTo>
                    <a:lnTo>
                      <a:pt x="13" y="37"/>
                    </a:lnTo>
                    <a:lnTo>
                      <a:pt x="15" y="32"/>
                    </a:lnTo>
                    <a:lnTo>
                      <a:pt x="15" y="26"/>
                    </a:lnTo>
                    <a:lnTo>
                      <a:pt x="15" y="21"/>
                    </a:lnTo>
                    <a:lnTo>
                      <a:pt x="13" y="16"/>
                    </a:lnTo>
                    <a:lnTo>
                      <a:pt x="10" y="11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87" name="Freeform 5140"/>
              <p:cNvSpPr>
                <a:spLocks/>
              </p:cNvSpPr>
              <p:nvPr/>
            </p:nvSpPr>
            <p:spPr bwMode="auto">
              <a:xfrm>
                <a:off x="929" y="2860"/>
                <a:ext cx="21" cy="24"/>
              </a:xfrm>
              <a:custGeom>
                <a:avLst/>
                <a:gdLst>
                  <a:gd name="T0" fmla="*/ 0 w 21"/>
                  <a:gd name="T1" fmla="*/ 5 h 24"/>
                  <a:gd name="T2" fmla="*/ 0 w 21"/>
                  <a:gd name="T3" fmla="*/ 5 h 24"/>
                  <a:gd name="T4" fmla="*/ 3 w 21"/>
                  <a:gd name="T5" fmla="*/ 5 h 24"/>
                  <a:gd name="T6" fmla="*/ 5 w 21"/>
                  <a:gd name="T7" fmla="*/ 5 h 24"/>
                  <a:gd name="T8" fmla="*/ 8 w 21"/>
                  <a:gd name="T9" fmla="*/ 8 h 24"/>
                  <a:gd name="T10" fmla="*/ 11 w 21"/>
                  <a:gd name="T11" fmla="*/ 11 h 24"/>
                  <a:gd name="T12" fmla="*/ 13 w 21"/>
                  <a:gd name="T13" fmla="*/ 13 h 24"/>
                  <a:gd name="T14" fmla="*/ 13 w 21"/>
                  <a:gd name="T15" fmla="*/ 19 h 24"/>
                  <a:gd name="T16" fmla="*/ 16 w 21"/>
                  <a:gd name="T17" fmla="*/ 21 h 24"/>
                  <a:gd name="T18" fmla="*/ 16 w 21"/>
                  <a:gd name="T19" fmla="*/ 24 h 24"/>
                  <a:gd name="T20" fmla="*/ 21 w 21"/>
                  <a:gd name="T21" fmla="*/ 21 h 24"/>
                  <a:gd name="T22" fmla="*/ 18 w 21"/>
                  <a:gd name="T23" fmla="*/ 19 h 24"/>
                  <a:gd name="T24" fmla="*/ 18 w 21"/>
                  <a:gd name="T25" fmla="*/ 16 h 24"/>
                  <a:gd name="T26" fmla="*/ 16 w 21"/>
                  <a:gd name="T27" fmla="*/ 13 h 24"/>
                  <a:gd name="T28" fmla="*/ 13 w 21"/>
                  <a:gd name="T29" fmla="*/ 8 h 24"/>
                  <a:gd name="T30" fmla="*/ 11 w 21"/>
                  <a:gd name="T31" fmla="*/ 5 h 24"/>
                  <a:gd name="T32" fmla="*/ 8 w 21"/>
                  <a:gd name="T33" fmla="*/ 3 h 24"/>
                  <a:gd name="T34" fmla="*/ 5 w 21"/>
                  <a:gd name="T35" fmla="*/ 0 h 24"/>
                  <a:gd name="T36" fmla="*/ 0 w 21"/>
                  <a:gd name="T37" fmla="*/ 0 h 24"/>
                  <a:gd name="T38" fmla="*/ 0 w 21"/>
                  <a:gd name="T39" fmla="*/ 0 h 24"/>
                  <a:gd name="T40" fmla="*/ 0 w 21"/>
                  <a:gd name="T41" fmla="*/ 5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4"/>
                  <a:gd name="T65" fmla="*/ 21 w 21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4">
                    <a:moveTo>
                      <a:pt x="0" y="5"/>
                    </a:move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8"/>
                    </a:lnTo>
                    <a:lnTo>
                      <a:pt x="11" y="11"/>
                    </a:lnTo>
                    <a:lnTo>
                      <a:pt x="13" y="13"/>
                    </a:lnTo>
                    <a:lnTo>
                      <a:pt x="13" y="19"/>
                    </a:lnTo>
                    <a:lnTo>
                      <a:pt x="16" y="21"/>
                    </a:lnTo>
                    <a:lnTo>
                      <a:pt x="16" y="24"/>
                    </a:lnTo>
                    <a:lnTo>
                      <a:pt x="21" y="21"/>
                    </a:lnTo>
                    <a:lnTo>
                      <a:pt x="18" y="19"/>
                    </a:lnTo>
                    <a:lnTo>
                      <a:pt x="18" y="16"/>
                    </a:lnTo>
                    <a:lnTo>
                      <a:pt x="16" y="13"/>
                    </a:lnTo>
                    <a:lnTo>
                      <a:pt x="13" y="8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88" name="Freeform 5141"/>
              <p:cNvSpPr>
                <a:spLocks/>
              </p:cNvSpPr>
              <p:nvPr/>
            </p:nvSpPr>
            <p:spPr bwMode="auto">
              <a:xfrm>
                <a:off x="678" y="2858"/>
                <a:ext cx="251" cy="10"/>
              </a:xfrm>
              <a:custGeom>
                <a:avLst/>
                <a:gdLst>
                  <a:gd name="T0" fmla="*/ 0 w 251"/>
                  <a:gd name="T1" fmla="*/ 10 h 10"/>
                  <a:gd name="T2" fmla="*/ 0 w 251"/>
                  <a:gd name="T3" fmla="*/ 10 h 10"/>
                  <a:gd name="T4" fmla="*/ 31 w 251"/>
                  <a:gd name="T5" fmla="*/ 7 h 10"/>
                  <a:gd name="T6" fmla="*/ 63 w 251"/>
                  <a:gd name="T7" fmla="*/ 5 h 10"/>
                  <a:gd name="T8" fmla="*/ 94 w 251"/>
                  <a:gd name="T9" fmla="*/ 5 h 10"/>
                  <a:gd name="T10" fmla="*/ 126 w 251"/>
                  <a:gd name="T11" fmla="*/ 2 h 10"/>
                  <a:gd name="T12" fmla="*/ 157 w 251"/>
                  <a:gd name="T13" fmla="*/ 2 h 10"/>
                  <a:gd name="T14" fmla="*/ 188 w 251"/>
                  <a:gd name="T15" fmla="*/ 2 h 10"/>
                  <a:gd name="T16" fmla="*/ 220 w 251"/>
                  <a:gd name="T17" fmla="*/ 5 h 10"/>
                  <a:gd name="T18" fmla="*/ 251 w 251"/>
                  <a:gd name="T19" fmla="*/ 7 h 10"/>
                  <a:gd name="T20" fmla="*/ 251 w 251"/>
                  <a:gd name="T21" fmla="*/ 2 h 10"/>
                  <a:gd name="T22" fmla="*/ 220 w 251"/>
                  <a:gd name="T23" fmla="*/ 2 h 10"/>
                  <a:gd name="T24" fmla="*/ 188 w 251"/>
                  <a:gd name="T25" fmla="*/ 0 h 10"/>
                  <a:gd name="T26" fmla="*/ 157 w 251"/>
                  <a:gd name="T27" fmla="*/ 0 h 10"/>
                  <a:gd name="T28" fmla="*/ 126 w 251"/>
                  <a:gd name="T29" fmla="*/ 0 h 10"/>
                  <a:gd name="T30" fmla="*/ 94 w 251"/>
                  <a:gd name="T31" fmla="*/ 0 h 10"/>
                  <a:gd name="T32" fmla="*/ 63 w 251"/>
                  <a:gd name="T33" fmla="*/ 2 h 10"/>
                  <a:gd name="T34" fmla="*/ 31 w 251"/>
                  <a:gd name="T35" fmla="*/ 5 h 10"/>
                  <a:gd name="T36" fmla="*/ 0 w 251"/>
                  <a:gd name="T37" fmla="*/ 7 h 10"/>
                  <a:gd name="T38" fmla="*/ 0 w 251"/>
                  <a:gd name="T39" fmla="*/ 7 h 10"/>
                  <a:gd name="T40" fmla="*/ 0 w 251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51"/>
                  <a:gd name="T64" fmla="*/ 0 h 10"/>
                  <a:gd name="T65" fmla="*/ 251 w 251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51" h="10">
                    <a:moveTo>
                      <a:pt x="0" y="10"/>
                    </a:moveTo>
                    <a:lnTo>
                      <a:pt x="0" y="10"/>
                    </a:lnTo>
                    <a:lnTo>
                      <a:pt x="31" y="7"/>
                    </a:lnTo>
                    <a:lnTo>
                      <a:pt x="63" y="5"/>
                    </a:lnTo>
                    <a:lnTo>
                      <a:pt x="94" y="5"/>
                    </a:lnTo>
                    <a:lnTo>
                      <a:pt x="126" y="2"/>
                    </a:lnTo>
                    <a:lnTo>
                      <a:pt x="157" y="2"/>
                    </a:lnTo>
                    <a:lnTo>
                      <a:pt x="188" y="2"/>
                    </a:lnTo>
                    <a:lnTo>
                      <a:pt x="220" y="5"/>
                    </a:lnTo>
                    <a:lnTo>
                      <a:pt x="251" y="7"/>
                    </a:lnTo>
                    <a:lnTo>
                      <a:pt x="251" y="2"/>
                    </a:lnTo>
                    <a:lnTo>
                      <a:pt x="220" y="2"/>
                    </a:lnTo>
                    <a:lnTo>
                      <a:pt x="188" y="0"/>
                    </a:lnTo>
                    <a:lnTo>
                      <a:pt x="157" y="0"/>
                    </a:lnTo>
                    <a:lnTo>
                      <a:pt x="126" y="0"/>
                    </a:lnTo>
                    <a:lnTo>
                      <a:pt x="94" y="0"/>
                    </a:lnTo>
                    <a:lnTo>
                      <a:pt x="63" y="2"/>
                    </a:lnTo>
                    <a:lnTo>
                      <a:pt x="31" y="5"/>
                    </a:lnTo>
                    <a:lnTo>
                      <a:pt x="0" y="7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89" name="Freeform 5142"/>
              <p:cNvSpPr>
                <a:spLocks/>
              </p:cNvSpPr>
              <p:nvPr/>
            </p:nvSpPr>
            <p:spPr bwMode="auto">
              <a:xfrm>
                <a:off x="717" y="2868"/>
                <a:ext cx="155" cy="50"/>
              </a:xfrm>
              <a:custGeom>
                <a:avLst/>
                <a:gdLst>
                  <a:gd name="T0" fmla="*/ 76 w 155"/>
                  <a:gd name="T1" fmla="*/ 0 h 50"/>
                  <a:gd name="T2" fmla="*/ 105 w 155"/>
                  <a:gd name="T3" fmla="*/ 3 h 50"/>
                  <a:gd name="T4" fmla="*/ 131 w 155"/>
                  <a:gd name="T5" fmla="*/ 8 h 50"/>
                  <a:gd name="T6" fmla="*/ 141 w 155"/>
                  <a:gd name="T7" fmla="*/ 11 h 50"/>
                  <a:gd name="T8" fmla="*/ 149 w 155"/>
                  <a:gd name="T9" fmla="*/ 16 h 50"/>
                  <a:gd name="T10" fmla="*/ 152 w 155"/>
                  <a:gd name="T11" fmla="*/ 21 h 50"/>
                  <a:gd name="T12" fmla="*/ 155 w 155"/>
                  <a:gd name="T13" fmla="*/ 26 h 50"/>
                  <a:gd name="T14" fmla="*/ 152 w 155"/>
                  <a:gd name="T15" fmla="*/ 31 h 50"/>
                  <a:gd name="T16" fmla="*/ 149 w 155"/>
                  <a:gd name="T17" fmla="*/ 37 h 50"/>
                  <a:gd name="T18" fmla="*/ 141 w 155"/>
                  <a:gd name="T19" fmla="*/ 39 h 50"/>
                  <a:gd name="T20" fmla="*/ 131 w 155"/>
                  <a:gd name="T21" fmla="*/ 42 h 50"/>
                  <a:gd name="T22" fmla="*/ 105 w 155"/>
                  <a:gd name="T23" fmla="*/ 47 h 50"/>
                  <a:gd name="T24" fmla="*/ 76 w 155"/>
                  <a:gd name="T25" fmla="*/ 50 h 50"/>
                  <a:gd name="T26" fmla="*/ 47 w 155"/>
                  <a:gd name="T27" fmla="*/ 47 h 50"/>
                  <a:gd name="T28" fmla="*/ 24 w 155"/>
                  <a:gd name="T29" fmla="*/ 42 h 50"/>
                  <a:gd name="T30" fmla="*/ 5 w 155"/>
                  <a:gd name="T31" fmla="*/ 37 h 50"/>
                  <a:gd name="T32" fmla="*/ 3 w 155"/>
                  <a:gd name="T33" fmla="*/ 31 h 50"/>
                  <a:gd name="T34" fmla="*/ 0 w 155"/>
                  <a:gd name="T35" fmla="*/ 26 h 50"/>
                  <a:gd name="T36" fmla="*/ 3 w 155"/>
                  <a:gd name="T37" fmla="*/ 21 h 50"/>
                  <a:gd name="T38" fmla="*/ 5 w 155"/>
                  <a:gd name="T39" fmla="*/ 16 h 50"/>
                  <a:gd name="T40" fmla="*/ 24 w 155"/>
                  <a:gd name="T41" fmla="*/ 8 h 50"/>
                  <a:gd name="T42" fmla="*/ 47 w 155"/>
                  <a:gd name="T43" fmla="*/ 3 h 50"/>
                  <a:gd name="T44" fmla="*/ 76 w 155"/>
                  <a:gd name="T45" fmla="*/ 0 h 5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55"/>
                  <a:gd name="T70" fmla="*/ 0 h 50"/>
                  <a:gd name="T71" fmla="*/ 155 w 155"/>
                  <a:gd name="T72" fmla="*/ 50 h 50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55" h="50">
                    <a:moveTo>
                      <a:pt x="76" y="0"/>
                    </a:moveTo>
                    <a:lnTo>
                      <a:pt x="105" y="3"/>
                    </a:lnTo>
                    <a:lnTo>
                      <a:pt x="131" y="8"/>
                    </a:lnTo>
                    <a:lnTo>
                      <a:pt x="141" y="11"/>
                    </a:lnTo>
                    <a:lnTo>
                      <a:pt x="149" y="16"/>
                    </a:lnTo>
                    <a:lnTo>
                      <a:pt x="152" y="21"/>
                    </a:lnTo>
                    <a:lnTo>
                      <a:pt x="155" y="26"/>
                    </a:lnTo>
                    <a:lnTo>
                      <a:pt x="152" y="31"/>
                    </a:lnTo>
                    <a:lnTo>
                      <a:pt x="149" y="37"/>
                    </a:lnTo>
                    <a:lnTo>
                      <a:pt x="141" y="39"/>
                    </a:lnTo>
                    <a:lnTo>
                      <a:pt x="131" y="42"/>
                    </a:lnTo>
                    <a:lnTo>
                      <a:pt x="105" y="47"/>
                    </a:lnTo>
                    <a:lnTo>
                      <a:pt x="76" y="50"/>
                    </a:lnTo>
                    <a:lnTo>
                      <a:pt x="47" y="47"/>
                    </a:lnTo>
                    <a:lnTo>
                      <a:pt x="24" y="42"/>
                    </a:lnTo>
                    <a:lnTo>
                      <a:pt x="5" y="37"/>
                    </a:lnTo>
                    <a:lnTo>
                      <a:pt x="3" y="31"/>
                    </a:lnTo>
                    <a:lnTo>
                      <a:pt x="0" y="26"/>
                    </a:lnTo>
                    <a:lnTo>
                      <a:pt x="3" y="21"/>
                    </a:lnTo>
                    <a:lnTo>
                      <a:pt x="5" y="16"/>
                    </a:lnTo>
                    <a:lnTo>
                      <a:pt x="24" y="8"/>
                    </a:lnTo>
                    <a:lnTo>
                      <a:pt x="47" y="3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606E85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90" name="Freeform 5143"/>
              <p:cNvSpPr>
                <a:spLocks/>
              </p:cNvSpPr>
              <p:nvPr/>
            </p:nvSpPr>
            <p:spPr bwMode="auto">
              <a:xfrm>
                <a:off x="673" y="2672"/>
                <a:ext cx="253" cy="233"/>
              </a:xfrm>
              <a:custGeom>
                <a:avLst/>
                <a:gdLst>
                  <a:gd name="T0" fmla="*/ 8 w 253"/>
                  <a:gd name="T1" fmla="*/ 191 h 233"/>
                  <a:gd name="T2" fmla="*/ 2 w 253"/>
                  <a:gd name="T3" fmla="*/ 154 h 233"/>
                  <a:gd name="T4" fmla="*/ 0 w 253"/>
                  <a:gd name="T5" fmla="*/ 115 h 233"/>
                  <a:gd name="T6" fmla="*/ 0 w 253"/>
                  <a:gd name="T7" fmla="*/ 39 h 233"/>
                  <a:gd name="T8" fmla="*/ 2 w 253"/>
                  <a:gd name="T9" fmla="*/ 23 h 233"/>
                  <a:gd name="T10" fmla="*/ 8 w 253"/>
                  <a:gd name="T11" fmla="*/ 15 h 233"/>
                  <a:gd name="T12" fmla="*/ 13 w 253"/>
                  <a:gd name="T13" fmla="*/ 13 h 233"/>
                  <a:gd name="T14" fmla="*/ 39 w 253"/>
                  <a:gd name="T15" fmla="*/ 7 h 233"/>
                  <a:gd name="T16" fmla="*/ 65 w 253"/>
                  <a:gd name="T17" fmla="*/ 2 h 233"/>
                  <a:gd name="T18" fmla="*/ 120 w 253"/>
                  <a:gd name="T19" fmla="*/ 0 h 233"/>
                  <a:gd name="T20" fmla="*/ 178 w 253"/>
                  <a:gd name="T21" fmla="*/ 0 h 233"/>
                  <a:gd name="T22" fmla="*/ 204 w 253"/>
                  <a:gd name="T23" fmla="*/ 2 h 233"/>
                  <a:gd name="T24" fmla="*/ 233 w 253"/>
                  <a:gd name="T25" fmla="*/ 7 h 233"/>
                  <a:gd name="T26" fmla="*/ 240 w 253"/>
                  <a:gd name="T27" fmla="*/ 13 h 233"/>
                  <a:gd name="T28" fmla="*/ 248 w 253"/>
                  <a:gd name="T29" fmla="*/ 21 h 233"/>
                  <a:gd name="T30" fmla="*/ 253 w 253"/>
                  <a:gd name="T31" fmla="*/ 39 h 233"/>
                  <a:gd name="T32" fmla="*/ 253 w 253"/>
                  <a:gd name="T33" fmla="*/ 65 h 233"/>
                  <a:gd name="T34" fmla="*/ 253 w 253"/>
                  <a:gd name="T35" fmla="*/ 91 h 233"/>
                  <a:gd name="T36" fmla="*/ 248 w 253"/>
                  <a:gd name="T37" fmla="*/ 146 h 233"/>
                  <a:gd name="T38" fmla="*/ 246 w 253"/>
                  <a:gd name="T39" fmla="*/ 178 h 233"/>
                  <a:gd name="T40" fmla="*/ 240 w 253"/>
                  <a:gd name="T41" fmla="*/ 193 h 233"/>
                  <a:gd name="T42" fmla="*/ 235 w 253"/>
                  <a:gd name="T43" fmla="*/ 207 h 233"/>
                  <a:gd name="T44" fmla="*/ 219 w 253"/>
                  <a:gd name="T45" fmla="*/ 225 h 233"/>
                  <a:gd name="T46" fmla="*/ 212 w 253"/>
                  <a:gd name="T47" fmla="*/ 230 h 233"/>
                  <a:gd name="T48" fmla="*/ 201 w 253"/>
                  <a:gd name="T49" fmla="*/ 233 h 233"/>
                  <a:gd name="T50" fmla="*/ 120 w 253"/>
                  <a:gd name="T51" fmla="*/ 233 h 233"/>
                  <a:gd name="T52" fmla="*/ 78 w 253"/>
                  <a:gd name="T53" fmla="*/ 230 h 233"/>
                  <a:gd name="T54" fmla="*/ 36 w 253"/>
                  <a:gd name="T55" fmla="*/ 225 h 233"/>
                  <a:gd name="T56" fmla="*/ 26 w 253"/>
                  <a:gd name="T57" fmla="*/ 220 h 233"/>
                  <a:gd name="T58" fmla="*/ 18 w 253"/>
                  <a:gd name="T59" fmla="*/ 212 h 233"/>
                  <a:gd name="T60" fmla="*/ 10 w 253"/>
                  <a:gd name="T61" fmla="*/ 201 h 233"/>
                  <a:gd name="T62" fmla="*/ 8 w 253"/>
                  <a:gd name="T63" fmla="*/ 191 h 23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53"/>
                  <a:gd name="T97" fmla="*/ 0 h 233"/>
                  <a:gd name="T98" fmla="*/ 253 w 253"/>
                  <a:gd name="T99" fmla="*/ 233 h 233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53" h="233">
                    <a:moveTo>
                      <a:pt x="8" y="191"/>
                    </a:moveTo>
                    <a:lnTo>
                      <a:pt x="2" y="154"/>
                    </a:lnTo>
                    <a:lnTo>
                      <a:pt x="0" y="115"/>
                    </a:lnTo>
                    <a:lnTo>
                      <a:pt x="0" y="39"/>
                    </a:lnTo>
                    <a:lnTo>
                      <a:pt x="2" y="23"/>
                    </a:lnTo>
                    <a:lnTo>
                      <a:pt x="8" y="15"/>
                    </a:lnTo>
                    <a:lnTo>
                      <a:pt x="13" y="13"/>
                    </a:lnTo>
                    <a:lnTo>
                      <a:pt x="39" y="7"/>
                    </a:lnTo>
                    <a:lnTo>
                      <a:pt x="65" y="2"/>
                    </a:lnTo>
                    <a:lnTo>
                      <a:pt x="120" y="0"/>
                    </a:lnTo>
                    <a:lnTo>
                      <a:pt x="178" y="0"/>
                    </a:lnTo>
                    <a:lnTo>
                      <a:pt x="204" y="2"/>
                    </a:lnTo>
                    <a:lnTo>
                      <a:pt x="233" y="7"/>
                    </a:lnTo>
                    <a:lnTo>
                      <a:pt x="240" y="13"/>
                    </a:lnTo>
                    <a:lnTo>
                      <a:pt x="248" y="21"/>
                    </a:lnTo>
                    <a:lnTo>
                      <a:pt x="253" y="39"/>
                    </a:lnTo>
                    <a:lnTo>
                      <a:pt x="253" y="65"/>
                    </a:lnTo>
                    <a:lnTo>
                      <a:pt x="253" y="91"/>
                    </a:lnTo>
                    <a:lnTo>
                      <a:pt x="248" y="146"/>
                    </a:lnTo>
                    <a:lnTo>
                      <a:pt x="246" y="178"/>
                    </a:lnTo>
                    <a:lnTo>
                      <a:pt x="240" y="193"/>
                    </a:lnTo>
                    <a:lnTo>
                      <a:pt x="235" y="207"/>
                    </a:lnTo>
                    <a:lnTo>
                      <a:pt x="219" y="225"/>
                    </a:lnTo>
                    <a:lnTo>
                      <a:pt x="212" y="230"/>
                    </a:lnTo>
                    <a:lnTo>
                      <a:pt x="201" y="233"/>
                    </a:lnTo>
                    <a:lnTo>
                      <a:pt x="120" y="233"/>
                    </a:lnTo>
                    <a:lnTo>
                      <a:pt x="78" y="230"/>
                    </a:lnTo>
                    <a:lnTo>
                      <a:pt x="36" y="225"/>
                    </a:lnTo>
                    <a:lnTo>
                      <a:pt x="26" y="220"/>
                    </a:lnTo>
                    <a:lnTo>
                      <a:pt x="18" y="212"/>
                    </a:lnTo>
                    <a:lnTo>
                      <a:pt x="10" y="201"/>
                    </a:lnTo>
                    <a:lnTo>
                      <a:pt x="8" y="191"/>
                    </a:lnTo>
                    <a:close/>
                  </a:path>
                </a:pathLst>
              </a:custGeom>
              <a:solidFill>
                <a:srgbClr val="92ADBE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91" name="Freeform 5144"/>
              <p:cNvSpPr>
                <a:spLocks/>
              </p:cNvSpPr>
              <p:nvPr/>
            </p:nvSpPr>
            <p:spPr bwMode="auto">
              <a:xfrm>
                <a:off x="686" y="2695"/>
                <a:ext cx="227" cy="170"/>
              </a:xfrm>
              <a:custGeom>
                <a:avLst/>
                <a:gdLst>
                  <a:gd name="T0" fmla="*/ 8 w 227"/>
                  <a:gd name="T1" fmla="*/ 139 h 170"/>
                  <a:gd name="T2" fmla="*/ 2 w 227"/>
                  <a:gd name="T3" fmla="*/ 113 h 170"/>
                  <a:gd name="T4" fmla="*/ 0 w 227"/>
                  <a:gd name="T5" fmla="*/ 84 h 170"/>
                  <a:gd name="T6" fmla="*/ 0 w 227"/>
                  <a:gd name="T7" fmla="*/ 29 h 170"/>
                  <a:gd name="T8" fmla="*/ 2 w 227"/>
                  <a:gd name="T9" fmla="*/ 18 h 170"/>
                  <a:gd name="T10" fmla="*/ 10 w 227"/>
                  <a:gd name="T11" fmla="*/ 11 h 170"/>
                  <a:gd name="T12" fmla="*/ 34 w 227"/>
                  <a:gd name="T13" fmla="*/ 5 h 170"/>
                  <a:gd name="T14" fmla="*/ 60 w 227"/>
                  <a:gd name="T15" fmla="*/ 3 h 170"/>
                  <a:gd name="T16" fmla="*/ 107 w 227"/>
                  <a:gd name="T17" fmla="*/ 0 h 170"/>
                  <a:gd name="T18" fmla="*/ 159 w 227"/>
                  <a:gd name="T19" fmla="*/ 0 h 170"/>
                  <a:gd name="T20" fmla="*/ 209 w 227"/>
                  <a:gd name="T21" fmla="*/ 5 h 170"/>
                  <a:gd name="T22" fmla="*/ 217 w 227"/>
                  <a:gd name="T23" fmla="*/ 8 h 170"/>
                  <a:gd name="T24" fmla="*/ 222 w 227"/>
                  <a:gd name="T25" fmla="*/ 16 h 170"/>
                  <a:gd name="T26" fmla="*/ 227 w 227"/>
                  <a:gd name="T27" fmla="*/ 29 h 170"/>
                  <a:gd name="T28" fmla="*/ 227 w 227"/>
                  <a:gd name="T29" fmla="*/ 50 h 170"/>
                  <a:gd name="T30" fmla="*/ 227 w 227"/>
                  <a:gd name="T31" fmla="*/ 68 h 170"/>
                  <a:gd name="T32" fmla="*/ 222 w 227"/>
                  <a:gd name="T33" fmla="*/ 108 h 170"/>
                  <a:gd name="T34" fmla="*/ 220 w 227"/>
                  <a:gd name="T35" fmla="*/ 131 h 170"/>
                  <a:gd name="T36" fmla="*/ 217 w 227"/>
                  <a:gd name="T37" fmla="*/ 142 h 170"/>
                  <a:gd name="T38" fmla="*/ 212 w 227"/>
                  <a:gd name="T39" fmla="*/ 152 h 170"/>
                  <a:gd name="T40" fmla="*/ 196 w 227"/>
                  <a:gd name="T41" fmla="*/ 163 h 170"/>
                  <a:gd name="T42" fmla="*/ 188 w 227"/>
                  <a:gd name="T43" fmla="*/ 168 h 170"/>
                  <a:gd name="T44" fmla="*/ 180 w 227"/>
                  <a:gd name="T45" fmla="*/ 168 h 170"/>
                  <a:gd name="T46" fmla="*/ 144 w 227"/>
                  <a:gd name="T47" fmla="*/ 170 h 170"/>
                  <a:gd name="T48" fmla="*/ 107 w 227"/>
                  <a:gd name="T49" fmla="*/ 170 h 170"/>
                  <a:gd name="T50" fmla="*/ 34 w 227"/>
                  <a:gd name="T51" fmla="*/ 163 h 170"/>
                  <a:gd name="T52" fmla="*/ 26 w 227"/>
                  <a:gd name="T53" fmla="*/ 160 h 170"/>
                  <a:gd name="T54" fmla="*/ 18 w 227"/>
                  <a:gd name="T55" fmla="*/ 155 h 170"/>
                  <a:gd name="T56" fmla="*/ 10 w 227"/>
                  <a:gd name="T57" fmla="*/ 147 h 170"/>
                  <a:gd name="T58" fmla="*/ 8 w 227"/>
                  <a:gd name="T59" fmla="*/ 139 h 170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227"/>
                  <a:gd name="T91" fmla="*/ 0 h 170"/>
                  <a:gd name="T92" fmla="*/ 227 w 227"/>
                  <a:gd name="T93" fmla="*/ 170 h 170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227" h="170">
                    <a:moveTo>
                      <a:pt x="8" y="139"/>
                    </a:moveTo>
                    <a:lnTo>
                      <a:pt x="2" y="113"/>
                    </a:lnTo>
                    <a:lnTo>
                      <a:pt x="0" y="84"/>
                    </a:lnTo>
                    <a:lnTo>
                      <a:pt x="0" y="29"/>
                    </a:lnTo>
                    <a:lnTo>
                      <a:pt x="2" y="18"/>
                    </a:lnTo>
                    <a:lnTo>
                      <a:pt x="10" y="11"/>
                    </a:lnTo>
                    <a:lnTo>
                      <a:pt x="34" y="5"/>
                    </a:lnTo>
                    <a:lnTo>
                      <a:pt x="60" y="3"/>
                    </a:lnTo>
                    <a:lnTo>
                      <a:pt x="107" y="0"/>
                    </a:lnTo>
                    <a:lnTo>
                      <a:pt x="159" y="0"/>
                    </a:lnTo>
                    <a:lnTo>
                      <a:pt x="209" y="5"/>
                    </a:lnTo>
                    <a:lnTo>
                      <a:pt x="217" y="8"/>
                    </a:lnTo>
                    <a:lnTo>
                      <a:pt x="222" y="16"/>
                    </a:lnTo>
                    <a:lnTo>
                      <a:pt x="227" y="29"/>
                    </a:lnTo>
                    <a:lnTo>
                      <a:pt x="227" y="50"/>
                    </a:lnTo>
                    <a:lnTo>
                      <a:pt x="227" y="68"/>
                    </a:lnTo>
                    <a:lnTo>
                      <a:pt x="222" y="108"/>
                    </a:lnTo>
                    <a:lnTo>
                      <a:pt x="220" y="131"/>
                    </a:lnTo>
                    <a:lnTo>
                      <a:pt x="217" y="142"/>
                    </a:lnTo>
                    <a:lnTo>
                      <a:pt x="212" y="152"/>
                    </a:lnTo>
                    <a:lnTo>
                      <a:pt x="196" y="163"/>
                    </a:lnTo>
                    <a:lnTo>
                      <a:pt x="188" y="168"/>
                    </a:lnTo>
                    <a:lnTo>
                      <a:pt x="180" y="168"/>
                    </a:lnTo>
                    <a:lnTo>
                      <a:pt x="144" y="170"/>
                    </a:lnTo>
                    <a:lnTo>
                      <a:pt x="107" y="170"/>
                    </a:lnTo>
                    <a:lnTo>
                      <a:pt x="34" y="163"/>
                    </a:lnTo>
                    <a:lnTo>
                      <a:pt x="26" y="160"/>
                    </a:lnTo>
                    <a:lnTo>
                      <a:pt x="18" y="155"/>
                    </a:lnTo>
                    <a:lnTo>
                      <a:pt x="10" y="147"/>
                    </a:lnTo>
                    <a:lnTo>
                      <a:pt x="8" y="1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92" name="Freeform 5145"/>
              <p:cNvSpPr>
                <a:spLocks/>
              </p:cNvSpPr>
              <p:nvPr/>
            </p:nvSpPr>
            <p:spPr bwMode="auto">
              <a:xfrm>
                <a:off x="806" y="2879"/>
                <a:ext cx="18" cy="10"/>
              </a:xfrm>
              <a:custGeom>
                <a:avLst/>
                <a:gdLst>
                  <a:gd name="T0" fmla="*/ 11 w 18"/>
                  <a:gd name="T1" fmla="*/ 0 h 10"/>
                  <a:gd name="T2" fmla="*/ 16 w 18"/>
                  <a:gd name="T3" fmla="*/ 2 h 10"/>
                  <a:gd name="T4" fmla="*/ 18 w 18"/>
                  <a:gd name="T5" fmla="*/ 5 h 10"/>
                  <a:gd name="T6" fmla="*/ 16 w 18"/>
                  <a:gd name="T7" fmla="*/ 7 h 10"/>
                  <a:gd name="T8" fmla="*/ 11 w 18"/>
                  <a:gd name="T9" fmla="*/ 10 h 10"/>
                  <a:gd name="T10" fmla="*/ 3 w 18"/>
                  <a:gd name="T11" fmla="*/ 7 h 10"/>
                  <a:gd name="T12" fmla="*/ 0 w 18"/>
                  <a:gd name="T13" fmla="*/ 5 h 10"/>
                  <a:gd name="T14" fmla="*/ 3 w 18"/>
                  <a:gd name="T15" fmla="*/ 2 h 10"/>
                  <a:gd name="T16" fmla="*/ 11 w 18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0"/>
                  <a:gd name="T29" fmla="*/ 18 w 18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0">
                    <a:moveTo>
                      <a:pt x="11" y="0"/>
                    </a:moveTo>
                    <a:lnTo>
                      <a:pt x="16" y="2"/>
                    </a:lnTo>
                    <a:lnTo>
                      <a:pt x="18" y="5"/>
                    </a:lnTo>
                    <a:lnTo>
                      <a:pt x="16" y="7"/>
                    </a:lnTo>
                    <a:lnTo>
                      <a:pt x="11" y="10"/>
                    </a:lnTo>
                    <a:lnTo>
                      <a:pt x="3" y="7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93" name="Freeform 5146"/>
              <p:cNvSpPr>
                <a:spLocks/>
              </p:cNvSpPr>
              <p:nvPr/>
            </p:nvSpPr>
            <p:spPr bwMode="auto">
              <a:xfrm>
                <a:off x="832" y="2879"/>
                <a:ext cx="19" cy="10"/>
              </a:xfrm>
              <a:custGeom>
                <a:avLst/>
                <a:gdLst>
                  <a:gd name="T0" fmla="*/ 11 w 19"/>
                  <a:gd name="T1" fmla="*/ 0 h 10"/>
                  <a:gd name="T2" fmla="*/ 16 w 19"/>
                  <a:gd name="T3" fmla="*/ 2 h 10"/>
                  <a:gd name="T4" fmla="*/ 19 w 19"/>
                  <a:gd name="T5" fmla="*/ 5 h 10"/>
                  <a:gd name="T6" fmla="*/ 16 w 19"/>
                  <a:gd name="T7" fmla="*/ 7 h 10"/>
                  <a:gd name="T8" fmla="*/ 11 w 19"/>
                  <a:gd name="T9" fmla="*/ 10 h 10"/>
                  <a:gd name="T10" fmla="*/ 3 w 19"/>
                  <a:gd name="T11" fmla="*/ 7 h 10"/>
                  <a:gd name="T12" fmla="*/ 0 w 19"/>
                  <a:gd name="T13" fmla="*/ 5 h 10"/>
                  <a:gd name="T14" fmla="*/ 3 w 19"/>
                  <a:gd name="T15" fmla="*/ 2 h 10"/>
                  <a:gd name="T16" fmla="*/ 11 w 19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9"/>
                  <a:gd name="T28" fmla="*/ 0 h 10"/>
                  <a:gd name="T29" fmla="*/ 19 w 19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9" h="10">
                    <a:moveTo>
                      <a:pt x="11" y="0"/>
                    </a:moveTo>
                    <a:lnTo>
                      <a:pt x="16" y="2"/>
                    </a:lnTo>
                    <a:lnTo>
                      <a:pt x="19" y="5"/>
                    </a:lnTo>
                    <a:lnTo>
                      <a:pt x="16" y="7"/>
                    </a:lnTo>
                    <a:lnTo>
                      <a:pt x="11" y="10"/>
                    </a:lnTo>
                    <a:lnTo>
                      <a:pt x="3" y="7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0089E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94" name="Freeform 5147"/>
              <p:cNvSpPr>
                <a:spLocks/>
              </p:cNvSpPr>
              <p:nvPr/>
            </p:nvSpPr>
            <p:spPr bwMode="auto">
              <a:xfrm>
                <a:off x="858" y="2879"/>
                <a:ext cx="19" cy="10"/>
              </a:xfrm>
              <a:custGeom>
                <a:avLst/>
                <a:gdLst>
                  <a:gd name="T0" fmla="*/ 8 w 19"/>
                  <a:gd name="T1" fmla="*/ 0 h 10"/>
                  <a:gd name="T2" fmla="*/ 16 w 19"/>
                  <a:gd name="T3" fmla="*/ 2 h 10"/>
                  <a:gd name="T4" fmla="*/ 19 w 19"/>
                  <a:gd name="T5" fmla="*/ 5 h 10"/>
                  <a:gd name="T6" fmla="*/ 16 w 19"/>
                  <a:gd name="T7" fmla="*/ 7 h 10"/>
                  <a:gd name="T8" fmla="*/ 8 w 19"/>
                  <a:gd name="T9" fmla="*/ 10 h 10"/>
                  <a:gd name="T10" fmla="*/ 3 w 19"/>
                  <a:gd name="T11" fmla="*/ 7 h 10"/>
                  <a:gd name="T12" fmla="*/ 0 w 19"/>
                  <a:gd name="T13" fmla="*/ 5 h 10"/>
                  <a:gd name="T14" fmla="*/ 3 w 19"/>
                  <a:gd name="T15" fmla="*/ 2 h 10"/>
                  <a:gd name="T16" fmla="*/ 8 w 19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9"/>
                  <a:gd name="T28" fmla="*/ 0 h 10"/>
                  <a:gd name="T29" fmla="*/ 19 w 19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9" h="10">
                    <a:moveTo>
                      <a:pt x="8" y="0"/>
                    </a:moveTo>
                    <a:lnTo>
                      <a:pt x="16" y="2"/>
                    </a:lnTo>
                    <a:lnTo>
                      <a:pt x="19" y="5"/>
                    </a:lnTo>
                    <a:lnTo>
                      <a:pt x="16" y="7"/>
                    </a:lnTo>
                    <a:lnTo>
                      <a:pt x="8" y="10"/>
                    </a:lnTo>
                    <a:lnTo>
                      <a:pt x="3" y="7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89E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95" name="Freeform 5148"/>
              <p:cNvSpPr>
                <a:spLocks/>
              </p:cNvSpPr>
              <p:nvPr/>
            </p:nvSpPr>
            <p:spPr bwMode="auto">
              <a:xfrm>
                <a:off x="696" y="2706"/>
                <a:ext cx="204" cy="152"/>
              </a:xfrm>
              <a:custGeom>
                <a:avLst/>
                <a:gdLst>
                  <a:gd name="T0" fmla="*/ 8 w 204"/>
                  <a:gd name="T1" fmla="*/ 123 h 152"/>
                  <a:gd name="T2" fmla="*/ 3 w 204"/>
                  <a:gd name="T3" fmla="*/ 99 h 152"/>
                  <a:gd name="T4" fmla="*/ 0 w 204"/>
                  <a:gd name="T5" fmla="*/ 73 h 152"/>
                  <a:gd name="T6" fmla="*/ 0 w 204"/>
                  <a:gd name="T7" fmla="*/ 23 h 152"/>
                  <a:gd name="T8" fmla="*/ 6 w 204"/>
                  <a:gd name="T9" fmla="*/ 13 h 152"/>
                  <a:gd name="T10" fmla="*/ 8 w 204"/>
                  <a:gd name="T11" fmla="*/ 10 h 152"/>
                  <a:gd name="T12" fmla="*/ 11 w 204"/>
                  <a:gd name="T13" fmla="*/ 7 h 152"/>
                  <a:gd name="T14" fmla="*/ 32 w 204"/>
                  <a:gd name="T15" fmla="*/ 2 h 152"/>
                  <a:gd name="T16" fmla="*/ 55 w 204"/>
                  <a:gd name="T17" fmla="*/ 0 h 152"/>
                  <a:gd name="T18" fmla="*/ 97 w 204"/>
                  <a:gd name="T19" fmla="*/ 0 h 152"/>
                  <a:gd name="T20" fmla="*/ 144 w 204"/>
                  <a:gd name="T21" fmla="*/ 0 h 152"/>
                  <a:gd name="T22" fmla="*/ 168 w 204"/>
                  <a:gd name="T23" fmla="*/ 0 h 152"/>
                  <a:gd name="T24" fmla="*/ 189 w 204"/>
                  <a:gd name="T25" fmla="*/ 5 h 152"/>
                  <a:gd name="T26" fmla="*/ 196 w 204"/>
                  <a:gd name="T27" fmla="*/ 7 h 152"/>
                  <a:gd name="T28" fmla="*/ 202 w 204"/>
                  <a:gd name="T29" fmla="*/ 10 h 152"/>
                  <a:gd name="T30" fmla="*/ 204 w 204"/>
                  <a:gd name="T31" fmla="*/ 23 h 152"/>
                  <a:gd name="T32" fmla="*/ 204 w 204"/>
                  <a:gd name="T33" fmla="*/ 60 h 152"/>
                  <a:gd name="T34" fmla="*/ 202 w 204"/>
                  <a:gd name="T35" fmla="*/ 94 h 152"/>
                  <a:gd name="T36" fmla="*/ 199 w 204"/>
                  <a:gd name="T37" fmla="*/ 115 h 152"/>
                  <a:gd name="T38" fmla="*/ 196 w 204"/>
                  <a:gd name="T39" fmla="*/ 125 h 152"/>
                  <a:gd name="T40" fmla="*/ 191 w 204"/>
                  <a:gd name="T41" fmla="*/ 133 h 152"/>
                  <a:gd name="T42" fmla="*/ 186 w 204"/>
                  <a:gd name="T43" fmla="*/ 138 h 152"/>
                  <a:gd name="T44" fmla="*/ 178 w 204"/>
                  <a:gd name="T45" fmla="*/ 144 h 152"/>
                  <a:gd name="T46" fmla="*/ 170 w 204"/>
                  <a:gd name="T47" fmla="*/ 149 h 152"/>
                  <a:gd name="T48" fmla="*/ 162 w 204"/>
                  <a:gd name="T49" fmla="*/ 149 h 152"/>
                  <a:gd name="T50" fmla="*/ 97 w 204"/>
                  <a:gd name="T51" fmla="*/ 152 h 152"/>
                  <a:gd name="T52" fmla="*/ 63 w 204"/>
                  <a:gd name="T53" fmla="*/ 149 h 152"/>
                  <a:gd name="T54" fmla="*/ 32 w 204"/>
                  <a:gd name="T55" fmla="*/ 144 h 152"/>
                  <a:gd name="T56" fmla="*/ 24 w 204"/>
                  <a:gd name="T57" fmla="*/ 141 h 152"/>
                  <a:gd name="T58" fmla="*/ 16 w 204"/>
                  <a:gd name="T59" fmla="*/ 138 h 152"/>
                  <a:gd name="T60" fmla="*/ 11 w 204"/>
                  <a:gd name="T61" fmla="*/ 131 h 152"/>
                  <a:gd name="T62" fmla="*/ 8 w 204"/>
                  <a:gd name="T63" fmla="*/ 123 h 15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04"/>
                  <a:gd name="T97" fmla="*/ 0 h 152"/>
                  <a:gd name="T98" fmla="*/ 204 w 204"/>
                  <a:gd name="T99" fmla="*/ 152 h 152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04" h="152">
                    <a:moveTo>
                      <a:pt x="8" y="123"/>
                    </a:moveTo>
                    <a:lnTo>
                      <a:pt x="3" y="99"/>
                    </a:lnTo>
                    <a:lnTo>
                      <a:pt x="0" y="73"/>
                    </a:lnTo>
                    <a:lnTo>
                      <a:pt x="0" y="23"/>
                    </a:lnTo>
                    <a:lnTo>
                      <a:pt x="6" y="13"/>
                    </a:lnTo>
                    <a:lnTo>
                      <a:pt x="8" y="10"/>
                    </a:lnTo>
                    <a:lnTo>
                      <a:pt x="11" y="7"/>
                    </a:lnTo>
                    <a:lnTo>
                      <a:pt x="32" y="2"/>
                    </a:lnTo>
                    <a:lnTo>
                      <a:pt x="55" y="0"/>
                    </a:lnTo>
                    <a:lnTo>
                      <a:pt x="97" y="0"/>
                    </a:lnTo>
                    <a:lnTo>
                      <a:pt x="144" y="0"/>
                    </a:lnTo>
                    <a:lnTo>
                      <a:pt x="168" y="0"/>
                    </a:lnTo>
                    <a:lnTo>
                      <a:pt x="189" y="5"/>
                    </a:lnTo>
                    <a:lnTo>
                      <a:pt x="196" y="7"/>
                    </a:lnTo>
                    <a:lnTo>
                      <a:pt x="202" y="10"/>
                    </a:lnTo>
                    <a:lnTo>
                      <a:pt x="204" y="23"/>
                    </a:lnTo>
                    <a:lnTo>
                      <a:pt x="204" y="60"/>
                    </a:lnTo>
                    <a:lnTo>
                      <a:pt x="202" y="94"/>
                    </a:lnTo>
                    <a:lnTo>
                      <a:pt x="199" y="115"/>
                    </a:lnTo>
                    <a:lnTo>
                      <a:pt x="196" y="125"/>
                    </a:lnTo>
                    <a:lnTo>
                      <a:pt x="191" y="133"/>
                    </a:lnTo>
                    <a:lnTo>
                      <a:pt x="186" y="138"/>
                    </a:lnTo>
                    <a:lnTo>
                      <a:pt x="178" y="144"/>
                    </a:lnTo>
                    <a:lnTo>
                      <a:pt x="170" y="149"/>
                    </a:lnTo>
                    <a:lnTo>
                      <a:pt x="162" y="149"/>
                    </a:lnTo>
                    <a:lnTo>
                      <a:pt x="97" y="152"/>
                    </a:lnTo>
                    <a:lnTo>
                      <a:pt x="63" y="149"/>
                    </a:lnTo>
                    <a:lnTo>
                      <a:pt x="32" y="144"/>
                    </a:lnTo>
                    <a:lnTo>
                      <a:pt x="24" y="141"/>
                    </a:lnTo>
                    <a:lnTo>
                      <a:pt x="16" y="138"/>
                    </a:lnTo>
                    <a:lnTo>
                      <a:pt x="11" y="131"/>
                    </a:lnTo>
                    <a:lnTo>
                      <a:pt x="8" y="123"/>
                    </a:lnTo>
                    <a:close/>
                  </a:path>
                </a:pathLst>
              </a:custGeom>
              <a:solidFill>
                <a:srgbClr val="00AEC4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96" name="Freeform 5149"/>
              <p:cNvSpPr>
                <a:spLocks/>
              </p:cNvSpPr>
              <p:nvPr/>
            </p:nvSpPr>
            <p:spPr bwMode="auto">
              <a:xfrm>
                <a:off x="749" y="2729"/>
                <a:ext cx="117" cy="92"/>
              </a:xfrm>
              <a:custGeom>
                <a:avLst/>
                <a:gdLst>
                  <a:gd name="T0" fmla="*/ 2 w 117"/>
                  <a:gd name="T1" fmla="*/ 74 h 92"/>
                  <a:gd name="T2" fmla="*/ 0 w 117"/>
                  <a:gd name="T3" fmla="*/ 45 h 92"/>
                  <a:gd name="T4" fmla="*/ 0 w 117"/>
                  <a:gd name="T5" fmla="*/ 16 h 92"/>
                  <a:gd name="T6" fmla="*/ 2 w 117"/>
                  <a:gd name="T7" fmla="*/ 11 h 92"/>
                  <a:gd name="T8" fmla="*/ 5 w 117"/>
                  <a:gd name="T9" fmla="*/ 5 h 92"/>
                  <a:gd name="T10" fmla="*/ 31 w 117"/>
                  <a:gd name="T11" fmla="*/ 3 h 92"/>
                  <a:gd name="T12" fmla="*/ 57 w 117"/>
                  <a:gd name="T13" fmla="*/ 0 h 92"/>
                  <a:gd name="T14" fmla="*/ 83 w 117"/>
                  <a:gd name="T15" fmla="*/ 0 h 92"/>
                  <a:gd name="T16" fmla="*/ 109 w 117"/>
                  <a:gd name="T17" fmla="*/ 5 h 92"/>
                  <a:gd name="T18" fmla="*/ 115 w 117"/>
                  <a:gd name="T19" fmla="*/ 8 h 92"/>
                  <a:gd name="T20" fmla="*/ 117 w 117"/>
                  <a:gd name="T21" fmla="*/ 16 h 92"/>
                  <a:gd name="T22" fmla="*/ 117 w 117"/>
                  <a:gd name="T23" fmla="*/ 37 h 92"/>
                  <a:gd name="T24" fmla="*/ 115 w 117"/>
                  <a:gd name="T25" fmla="*/ 58 h 92"/>
                  <a:gd name="T26" fmla="*/ 115 w 117"/>
                  <a:gd name="T27" fmla="*/ 68 h 92"/>
                  <a:gd name="T28" fmla="*/ 109 w 117"/>
                  <a:gd name="T29" fmla="*/ 79 h 92"/>
                  <a:gd name="T30" fmla="*/ 104 w 117"/>
                  <a:gd name="T31" fmla="*/ 87 h 92"/>
                  <a:gd name="T32" fmla="*/ 94 w 117"/>
                  <a:gd name="T33" fmla="*/ 89 h 92"/>
                  <a:gd name="T34" fmla="*/ 55 w 117"/>
                  <a:gd name="T35" fmla="*/ 92 h 92"/>
                  <a:gd name="T36" fmla="*/ 18 w 117"/>
                  <a:gd name="T37" fmla="*/ 87 h 92"/>
                  <a:gd name="T38" fmla="*/ 7 w 117"/>
                  <a:gd name="T39" fmla="*/ 81 h 92"/>
                  <a:gd name="T40" fmla="*/ 2 w 117"/>
                  <a:gd name="T41" fmla="*/ 74 h 9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7"/>
                  <a:gd name="T64" fmla="*/ 0 h 92"/>
                  <a:gd name="T65" fmla="*/ 117 w 117"/>
                  <a:gd name="T66" fmla="*/ 92 h 9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7" h="92">
                    <a:moveTo>
                      <a:pt x="2" y="74"/>
                    </a:moveTo>
                    <a:lnTo>
                      <a:pt x="0" y="45"/>
                    </a:lnTo>
                    <a:lnTo>
                      <a:pt x="0" y="16"/>
                    </a:lnTo>
                    <a:lnTo>
                      <a:pt x="2" y="11"/>
                    </a:lnTo>
                    <a:lnTo>
                      <a:pt x="5" y="5"/>
                    </a:lnTo>
                    <a:lnTo>
                      <a:pt x="31" y="3"/>
                    </a:lnTo>
                    <a:lnTo>
                      <a:pt x="57" y="0"/>
                    </a:lnTo>
                    <a:lnTo>
                      <a:pt x="83" y="0"/>
                    </a:lnTo>
                    <a:lnTo>
                      <a:pt x="109" y="5"/>
                    </a:lnTo>
                    <a:lnTo>
                      <a:pt x="115" y="8"/>
                    </a:lnTo>
                    <a:lnTo>
                      <a:pt x="117" y="16"/>
                    </a:lnTo>
                    <a:lnTo>
                      <a:pt x="117" y="37"/>
                    </a:lnTo>
                    <a:lnTo>
                      <a:pt x="115" y="58"/>
                    </a:lnTo>
                    <a:lnTo>
                      <a:pt x="115" y="68"/>
                    </a:lnTo>
                    <a:lnTo>
                      <a:pt x="109" y="79"/>
                    </a:lnTo>
                    <a:lnTo>
                      <a:pt x="104" y="87"/>
                    </a:lnTo>
                    <a:lnTo>
                      <a:pt x="94" y="89"/>
                    </a:lnTo>
                    <a:lnTo>
                      <a:pt x="55" y="92"/>
                    </a:lnTo>
                    <a:lnTo>
                      <a:pt x="18" y="87"/>
                    </a:lnTo>
                    <a:lnTo>
                      <a:pt x="7" y="81"/>
                    </a:lnTo>
                    <a:lnTo>
                      <a:pt x="2" y="74"/>
                    </a:lnTo>
                    <a:close/>
                  </a:path>
                </a:pathLst>
              </a:custGeom>
              <a:solidFill>
                <a:srgbClr val="7CC7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97" name="Freeform 5150"/>
              <p:cNvSpPr>
                <a:spLocks/>
              </p:cNvSpPr>
              <p:nvPr/>
            </p:nvSpPr>
            <p:spPr bwMode="auto">
              <a:xfrm>
                <a:off x="709" y="2713"/>
                <a:ext cx="183" cy="137"/>
              </a:xfrm>
              <a:custGeom>
                <a:avLst/>
                <a:gdLst>
                  <a:gd name="T0" fmla="*/ 6 w 183"/>
                  <a:gd name="T1" fmla="*/ 118 h 137"/>
                  <a:gd name="T2" fmla="*/ 0 w 183"/>
                  <a:gd name="T3" fmla="*/ 95 h 137"/>
                  <a:gd name="T4" fmla="*/ 0 w 183"/>
                  <a:gd name="T5" fmla="*/ 71 h 137"/>
                  <a:gd name="T6" fmla="*/ 0 w 183"/>
                  <a:gd name="T7" fmla="*/ 24 h 137"/>
                  <a:gd name="T8" fmla="*/ 3 w 183"/>
                  <a:gd name="T9" fmla="*/ 16 h 137"/>
                  <a:gd name="T10" fmla="*/ 8 w 183"/>
                  <a:gd name="T11" fmla="*/ 8 h 137"/>
                  <a:gd name="T12" fmla="*/ 29 w 183"/>
                  <a:gd name="T13" fmla="*/ 3 h 137"/>
                  <a:gd name="T14" fmla="*/ 50 w 183"/>
                  <a:gd name="T15" fmla="*/ 0 h 137"/>
                  <a:gd name="T16" fmla="*/ 89 w 183"/>
                  <a:gd name="T17" fmla="*/ 0 h 137"/>
                  <a:gd name="T18" fmla="*/ 131 w 183"/>
                  <a:gd name="T19" fmla="*/ 0 h 137"/>
                  <a:gd name="T20" fmla="*/ 152 w 183"/>
                  <a:gd name="T21" fmla="*/ 0 h 137"/>
                  <a:gd name="T22" fmla="*/ 173 w 183"/>
                  <a:gd name="T23" fmla="*/ 6 h 137"/>
                  <a:gd name="T24" fmla="*/ 178 w 183"/>
                  <a:gd name="T25" fmla="*/ 8 h 137"/>
                  <a:gd name="T26" fmla="*/ 183 w 183"/>
                  <a:gd name="T27" fmla="*/ 11 h 137"/>
                  <a:gd name="T28" fmla="*/ 144 w 183"/>
                  <a:gd name="T29" fmla="*/ 6 h 137"/>
                  <a:gd name="T30" fmla="*/ 102 w 183"/>
                  <a:gd name="T31" fmla="*/ 6 h 137"/>
                  <a:gd name="T32" fmla="*/ 63 w 183"/>
                  <a:gd name="T33" fmla="*/ 8 h 137"/>
                  <a:gd name="T34" fmla="*/ 21 w 183"/>
                  <a:gd name="T35" fmla="*/ 14 h 137"/>
                  <a:gd name="T36" fmla="*/ 16 w 183"/>
                  <a:gd name="T37" fmla="*/ 21 h 137"/>
                  <a:gd name="T38" fmla="*/ 13 w 183"/>
                  <a:gd name="T39" fmla="*/ 29 h 137"/>
                  <a:gd name="T40" fmla="*/ 13 w 183"/>
                  <a:gd name="T41" fmla="*/ 76 h 137"/>
                  <a:gd name="T42" fmla="*/ 13 w 183"/>
                  <a:gd name="T43" fmla="*/ 100 h 137"/>
                  <a:gd name="T44" fmla="*/ 19 w 183"/>
                  <a:gd name="T45" fmla="*/ 124 h 137"/>
                  <a:gd name="T46" fmla="*/ 21 w 183"/>
                  <a:gd name="T47" fmla="*/ 131 h 137"/>
                  <a:gd name="T48" fmla="*/ 29 w 183"/>
                  <a:gd name="T49" fmla="*/ 137 h 137"/>
                  <a:gd name="T50" fmla="*/ 29 w 183"/>
                  <a:gd name="T51" fmla="*/ 137 h 137"/>
                  <a:gd name="T52" fmla="*/ 27 w 183"/>
                  <a:gd name="T53" fmla="*/ 137 h 137"/>
                  <a:gd name="T54" fmla="*/ 13 w 183"/>
                  <a:gd name="T55" fmla="*/ 129 h 137"/>
                  <a:gd name="T56" fmla="*/ 6 w 183"/>
                  <a:gd name="T57" fmla="*/ 118 h 13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83"/>
                  <a:gd name="T88" fmla="*/ 0 h 137"/>
                  <a:gd name="T89" fmla="*/ 183 w 183"/>
                  <a:gd name="T90" fmla="*/ 137 h 137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83" h="137">
                    <a:moveTo>
                      <a:pt x="6" y="118"/>
                    </a:moveTo>
                    <a:lnTo>
                      <a:pt x="0" y="95"/>
                    </a:lnTo>
                    <a:lnTo>
                      <a:pt x="0" y="71"/>
                    </a:lnTo>
                    <a:lnTo>
                      <a:pt x="0" y="24"/>
                    </a:lnTo>
                    <a:lnTo>
                      <a:pt x="3" y="16"/>
                    </a:lnTo>
                    <a:lnTo>
                      <a:pt x="8" y="8"/>
                    </a:lnTo>
                    <a:lnTo>
                      <a:pt x="29" y="3"/>
                    </a:lnTo>
                    <a:lnTo>
                      <a:pt x="50" y="0"/>
                    </a:lnTo>
                    <a:lnTo>
                      <a:pt x="89" y="0"/>
                    </a:lnTo>
                    <a:lnTo>
                      <a:pt x="131" y="0"/>
                    </a:lnTo>
                    <a:lnTo>
                      <a:pt x="152" y="0"/>
                    </a:lnTo>
                    <a:lnTo>
                      <a:pt x="173" y="6"/>
                    </a:lnTo>
                    <a:lnTo>
                      <a:pt x="178" y="8"/>
                    </a:lnTo>
                    <a:lnTo>
                      <a:pt x="183" y="11"/>
                    </a:lnTo>
                    <a:lnTo>
                      <a:pt x="144" y="6"/>
                    </a:lnTo>
                    <a:lnTo>
                      <a:pt x="102" y="6"/>
                    </a:lnTo>
                    <a:lnTo>
                      <a:pt x="63" y="8"/>
                    </a:lnTo>
                    <a:lnTo>
                      <a:pt x="21" y="14"/>
                    </a:lnTo>
                    <a:lnTo>
                      <a:pt x="16" y="21"/>
                    </a:lnTo>
                    <a:lnTo>
                      <a:pt x="13" y="29"/>
                    </a:lnTo>
                    <a:lnTo>
                      <a:pt x="13" y="76"/>
                    </a:lnTo>
                    <a:lnTo>
                      <a:pt x="13" y="100"/>
                    </a:lnTo>
                    <a:lnTo>
                      <a:pt x="19" y="124"/>
                    </a:lnTo>
                    <a:lnTo>
                      <a:pt x="21" y="131"/>
                    </a:lnTo>
                    <a:lnTo>
                      <a:pt x="29" y="137"/>
                    </a:lnTo>
                    <a:lnTo>
                      <a:pt x="27" y="137"/>
                    </a:lnTo>
                    <a:lnTo>
                      <a:pt x="13" y="129"/>
                    </a:lnTo>
                    <a:lnTo>
                      <a:pt x="6" y="118"/>
                    </a:lnTo>
                    <a:close/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98" name="Freeform 5151"/>
              <p:cNvSpPr>
                <a:spLocks/>
              </p:cNvSpPr>
              <p:nvPr/>
            </p:nvSpPr>
            <p:spPr bwMode="auto">
              <a:xfrm>
                <a:off x="984" y="2991"/>
                <a:ext cx="65" cy="66"/>
              </a:xfrm>
              <a:custGeom>
                <a:avLst/>
                <a:gdLst>
                  <a:gd name="T0" fmla="*/ 3 w 65"/>
                  <a:gd name="T1" fmla="*/ 11 h 66"/>
                  <a:gd name="T2" fmla="*/ 3 w 65"/>
                  <a:gd name="T3" fmla="*/ 13 h 66"/>
                  <a:gd name="T4" fmla="*/ 0 w 65"/>
                  <a:gd name="T5" fmla="*/ 16 h 66"/>
                  <a:gd name="T6" fmla="*/ 0 w 65"/>
                  <a:gd name="T7" fmla="*/ 32 h 66"/>
                  <a:gd name="T8" fmla="*/ 0 w 65"/>
                  <a:gd name="T9" fmla="*/ 37 h 66"/>
                  <a:gd name="T10" fmla="*/ 3 w 65"/>
                  <a:gd name="T11" fmla="*/ 45 h 66"/>
                  <a:gd name="T12" fmla="*/ 8 w 65"/>
                  <a:gd name="T13" fmla="*/ 55 h 66"/>
                  <a:gd name="T14" fmla="*/ 18 w 65"/>
                  <a:gd name="T15" fmla="*/ 63 h 66"/>
                  <a:gd name="T16" fmla="*/ 29 w 65"/>
                  <a:gd name="T17" fmla="*/ 66 h 66"/>
                  <a:gd name="T18" fmla="*/ 39 w 65"/>
                  <a:gd name="T19" fmla="*/ 63 h 66"/>
                  <a:gd name="T20" fmla="*/ 50 w 65"/>
                  <a:gd name="T21" fmla="*/ 55 h 66"/>
                  <a:gd name="T22" fmla="*/ 60 w 65"/>
                  <a:gd name="T23" fmla="*/ 45 h 66"/>
                  <a:gd name="T24" fmla="*/ 63 w 65"/>
                  <a:gd name="T25" fmla="*/ 42 h 66"/>
                  <a:gd name="T26" fmla="*/ 65 w 65"/>
                  <a:gd name="T27" fmla="*/ 37 h 66"/>
                  <a:gd name="T28" fmla="*/ 65 w 65"/>
                  <a:gd name="T29" fmla="*/ 37 h 66"/>
                  <a:gd name="T30" fmla="*/ 65 w 65"/>
                  <a:gd name="T31" fmla="*/ 34 h 66"/>
                  <a:gd name="T32" fmla="*/ 65 w 65"/>
                  <a:gd name="T33" fmla="*/ 29 h 66"/>
                  <a:gd name="T34" fmla="*/ 65 w 65"/>
                  <a:gd name="T35" fmla="*/ 21 h 66"/>
                  <a:gd name="T36" fmla="*/ 58 w 65"/>
                  <a:gd name="T37" fmla="*/ 11 h 66"/>
                  <a:gd name="T38" fmla="*/ 44 w 65"/>
                  <a:gd name="T39" fmla="*/ 3 h 66"/>
                  <a:gd name="T40" fmla="*/ 31 w 65"/>
                  <a:gd name="T41" fmla="*/ 0 h 66"/>
                  <a:gd name="T42" fmla="*/ 26 w 65"/>
                  <a:gd name="T43" fmla="*/ 0 h 66"/>
                  <a:gd name="T44" fmla="*/ 18 w 65"/>
                  <a:gd name="T45" fmla="*/ 0 h 66"/>
                  <a:gd name="T46" fmla="*/ 10 w 65"/>
                  <a:gd name="T47" fmla="*/ 3 h 66"/>
                  <a:gd name="T48" fmla="*/ 3 w 65"/>
                  <a:gd name="T49" fmla="*/ 8 h 66"/>
                  <a:gd name="T50" fmla="*/ 3 w 65"/>
                  <a:gd name="T51" fmla="*/ 8 h 66"/>
                  <a:gd name="T52" fmla="*/ 3 w 65"/>
                  <a:gd name="T53" fmla="*/ 11 h 6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5"/>
                  <a:gd name="T82" fmla="*/ 0 h 66"/>
                  <a:gd name="T83" fmla="*/ 65 w 65"/>
                  <a:gd name="T84" fmla="*/ 66 h 6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5" h="66">
                    <a:moveTo>
                      <a:pt x="3" y="11"/>
                    </a:moveTo>
                    <a:lnTo>
                      <a:pt x="3" y="13"/>
                    </a:lnTo>
                    <a:lnTo>
                      <a:pt x="0" y="16"/>
                    </a:lnTo>
                    <a:lnTo>
                      <a:pt x="0" y="32"/>
                    </a:lnTo>
                    <a:lnTo>
                      <a:pt x="0" y="37"/>
                    </a:lnTo>
                    <a:lnTo>
                      <a:pt x="3" y="45"/>
                    </a:lnTo>
                    <a:lnTo>
                      <a:pt x="8" y="55"/>
                    </a:lnTo>
                    <a:lnTo>
                      <a:pt x="18" y="63"/>
                    </a:lnTo>
                    <a:lnTo>
                      <a:pt x="29" y="66"/>
                    </a:lnTo>
                    <a:lnTo>
                      <a:pt x="39" y="63"/>
                    </a:lnTo>
                    <a:lnTo>
                      <a:pt x="50" y="55"/>
                    </a:lnTo>
                    <a:lnTo>
                      <a:pt x="60" y="45"/>
                    </a:lnTo>
                    <a:lnTo>
                      <a:pt x="63" y="42"/>
                    </a:lnTo>
                    <a:lnTo>
                      <a:pt x="65" y="37"/>
                    </a:lnTo>
                    <a:lnTo>
                      <a:pt x="65" y="34"/>
                    </a:lnTo>
                    <a:lnTo>
                      <a:pt x="65" y="29"/>
                    </a:lnTo>
                    <a:lnTo>
                      <a:pt x="65" y="21"/>
                    </a:lnTo>
                    <a:lnTo>
                      <a:pt x="58" y="11"/>
                    </a:lnTo>
                    <a:lnTo>
                      <a:pt x="44" y="3"/>
                    </a:lnTo>
                    <a:lnTo>
                      <a:pt x="31" y="0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0" y="3"/>
                    </a:lnTo>
                    <a:lnTo>
                      <a:pt x="3" y="8"/>
                    </a:lnTo>
                    <a:lnTo>
                      <a:pt x="3" y="11"/>
                    </a:lnTo>
                    <a:close/>
                  </a:path>
                </a:pathLst>
              </a:custGeom>
              <a:solidFill>
                <a:srgbClr val="758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799" name="Freeform 5152"/>
              <p:cNvSpPr>
                <a:spLocks/>
              </p:cNvSpPr>
              <p:nvPr/>
            </p:nvSpPr>
            <p:spPr bwMode="auto">
              <a:xfrm>
                <a:off x="984" y="2999"/>
                <a:ext cx="5" cy="8"/>
              </a:xfrm>
              <a:custGeom>
                <a:avLst/>
                <a:gdLst>
                  <a:gd name="T0" fmla="*/ 3 w 5"/>
                  <a:gd name="T1" fmla="*/ 8 h 8"/>
                  <a:gd name="T2" fmla="*/ 3 w 5"/>
                  <a:gd name="T3" fmla="*/ 8 h 8"/>
                  <a:gd name="T4" fmla="*/ 3 w 5"/>
                  <a:gd name="T5" fmla="*/ 8 h 8"/>
                  <a:gd name="T6" fmla="*/ 3 w 5"/>
                  <a:gd name="T7" fmla="*/ 8 h 8"/>
                  <a:gd name="T8" fmla="*/ 3 w 5"/>
                  <a:gd name="T9" fmla="*/ 5 h 8"/>
                  <a:gd name="T10" fmla="*/ 3 w 5"/>
                  <a:gd name="T11" fmla="*/ 5 h 8"/>
                  <a:gd name="T12" fmla="*/ 3 w 5"/>
                  <a:gd name="T13" fmla="*/ 5 h 8"/>
                  <a:gd name="T14" fmla="*/ 3 w 5"/>
                  <a:gd name="T15" fmla="*/ 3 h 8"/>
                  <a:gd name="T16" fmla="*/ 3 w 5"/>
                  <a:gd name="T17" fmla="*/ 3 h 8"/>
                  <a:gd name="T18" fmla="*/ 5 w 5"/>
                  <a:gd name="T19" fmla="*/ 3 h 8"/>
                  <a:gd name="T20" fmla="*/ 0 w 5"/>
                  <a:gd name="T21" fmla="*/ 0 h 8"/>
                  <a:gd name="T22" fmla="*/ 0 w 5"/>
                  <a:gd name="T23" fmla="*/ 3 h 8"/>
                  <a:gd name="T24" fmla="*/ 0 w 5"/>
                  <a:gd name="T25" fmla="*/ 3 h 8"/>
                  <a:gd name="T26" fmla="*/ 0 w 5"/>
                  <a:gd name="T27" fmla="*/ 3 h 8"/>
                  <a:gd name="T28" fmla="*/ 0 w 5"/>
                  <a:gd name="T29" fmla="*/ 5 h 8"/>
                  <a:gd name="T30" fmla="*/ 0 w 5"/>
                  <a:gd name="T31" fmla="*/ 5 h 8"/>
                  <a:gd name="T32" fmla="*/ 0 w 5"/>
                  <a:gd name="T33" fmla="*/ 5 h 8"/>
                  <a:gd name="T34" fmla="*/ 0 w 5"/>
                  <a:gd name="T35" fmla="*/ 8 h 8"/>
                  <a:gd name="T36" fmla="*/ 0 w 5"/>
                  <a:gd name="T37" fmla="*/ 8 h 8"/>
                  <a:gd name="T38" fmla="*/ 0 w 5"/>
                  <a:gd name="T39" fmla="*/ 8 h 8"/>
                  <a:gd name="T40" fmla="*/ 3 w 5"/>
                  <a:gd name="T41" fmla="*/ 8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8"/>
                  <a:gd name="T65" fmla="*/ 5 w 5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8">
                    <a:moveTo>
                      <a:pt x="3" y="8"/>
                    </a:moveTo>
                    <a:lnTo>
                      <a:pt x="3" y="8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00" name="Freeform 5153"/>
              <p:cNvSpPr>
                <a:spLocks/>
              </p:cNvSpPr>
              <p:nvPr/>
            </p:nvSpPr>
            <p:spPr bwMode="auto">
              <a:xfrm>
                <a:off x="981" y="3007"/>
                <a:ext cx="6" cy="29"/>
              </a:xfrm>
              <a:custGeom>
                <a:avLst/>
                <a:gdLst>
                  <a:gd name="T0" fmla="*/ 6 w 6"/>
                  <a:gd name="T1" fmla="*/ 29 h 29"/>
                  <a:gd name="T2" fmla="*/ 6 w 6"/>
                  <a:gd name="T3" fmla="*/ 29 h 29"/>
                  <a:gd name="T4" fmla="*/ 6 w 6"/>
                  <a:gd name="T5" fmla="*/ 23 h 29"/>
                  <a:gd name="T6" fmla="*/ 6 w 6"/>
                  <a:gd name="T7" fmla="*/ 21 h 29"/>
                  <a:gd name="T8" fmla="*/ 6 w 6"/>
                  <a:gd name="T9" fmla="*/ 18 h 29"/>
                  <a:gd name="T10" fmla="*/ 6 w 6"/>
                  <a:gd name="T11" fmla="*/ 16 h 29"/>
                  <a:gd name="T12" fmla="*/ 6 w 6"/>
                  <a:gd name="T13" fmla="*/ 10 h 29"/>
                  <a:gd name="T14" fmla="*/ 6 w 6"/>
                  <a:gd name="T15" fmla="*/ 8 h 29"/>
                  <a:gd name="T16" fmla="*/ 6 w 6"/>
                  <a:gd name="T17" fmla="*/ 5 h 29"/>
                  <a:gd name="T18" fmla="*/ 6 w 6"/>
                  <a:gd name="T19" fmla="*/ 0 h 29"/>
                  <a:gd name="T20" fmla="*/ 3 w 6"/>
                  <a:gd name="T21" fmla="*/ 0 h 29"/>
                  <a:gd name="T22" fmla="*/ 3 w 6"/>
                  <a:gd name="T23" fmla="*/ 3 h 29"/>
                  <a:gd name="T24" fmla="*/ 0 w 6"/>
                  <a:gd name="T25" fmla="*/ 8 h 29"/>
                  <a:gd name="T26" fmla="*/ 0 w 6"/>
                  <a:gd name="T27" fmla="*/ 10 h 29"/>
                  <a:gd name="T28" fmla="*/ 0 w 6"/>
                  <a:gd name="T29" fmla="*/ 16 h 29"/>
                  <a:gd name="T30" fmla="*/ 0 w 6"/>
                  <a:gd name="T31" fmla="*/ 18 h 29"/>
                  <a:gd name="T32" fmla="*/ 0 w 6"/>
                  <a:gd name="T33" fmla="*/ 21 h 29"/>
                  <a:gd name="T34" fmla="*/ 3 w 6"/>
                  <a:gd name="T35" fmla="*/ 26 h 29"/>
                  <a:gd name="T36" fmla="*/ 3 w 6"/>
                  <a:gd name="T37" fmla="*/ 29 h 29"/>
                  <a:gd name="T38" fmla="*/ 3 w 6"/>
                  <a:gd name="T39" fmla="*/ 29 h 29"/>
                  <a:gd name="T40" fmla="*/ 6 w 6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29"/>
                  <a:gd name="T65" fmla="*/ 6 w 6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29">
                    <a:moveTo>
                      <a:pt x="6" y="29"/>
                    </a:moveTo>
                    <a:lnTo>
                      <a:pt x="6" y="29"/>
                    </a:lnTo>
                    <a:lnTo>
                      <a:pt x="6" y="23"/>
                    </a:lnTo>
                    <a:lnTo>
                      <a:pt x="6" y="21"/>
                    </a:lnTo>
                    <a:lnTo>
                      <a:pt x="6" y="18"/>
                    </a:lnTo>
                    <a:lnTo>
                      <a:pt x="6" y="16"/>
                    </a:lnTo>
                    <a:lnTo>
                      <a:pt x="6" y="10"/>
                    </a:lnTo>
                    <a:lnTo>
                      <a:pt x="6" y="8"/>
                    </a:lnTo>
                    <a:lnTo>
                      <a:pt x="6" y="5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3" y="3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6"/>
                    </a:lnTo>
                    <a:lnTo>
                      <a:pt x="3" y="29"/>
                    </a:lnTo>
                    <a:lnTo>
                      <a:pt x="6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01" name="Freeform 5154"/>
              <p:cNvSpPr>
                <a:spLocks/>
              </p:cNvSpPr>
              <p:nvPr/>
            </p:nvSpPr>
            <p:spPr bwMode="auto">
              <a:xfrm>
                <a:off x="984" y="3036"/>
                <a:ext cx="21" cy="18"/>
              </a:xfrm>
              <a:custGeom>
                <a:avLst/>
                <a:gdLst>
                  <a:gd name="T0" fmla="*/ 21 w 21"/>
                  <a:gd name="T1" fmla="*/ 15 h 18"/>
                  <a:gd name="T2" fmla="*/ 21 w 21"/>
                  <a:gd name="T3" fmla="*/ 15 h 18"/>
                  <a:gd name="T4" fmla="*/ 18 w 21"/>
                  <a:gd name="T5" fmla="*/ 13 h 18"/>
                  <a:gd name="T6" fmla="*/ 16 w 21"/>
                  <a:gd name="T7" fmla="*/ 13 h 18"/>
                  <a:gd name="T8" fmla="*/ 13 w 21"/>
                  <a:gd name="T9" fmla="*/ 10 h 18"/>
                  <a:gd name="T10" fmla="*/ 10 w 21"/>
                  <a:gd name="T11" fmla="*/ 8 h 18"/>
                  <a:gd name="T12" fmla="*/ 8 w 21"/>
                  <a:gd name="T13" fmla="*/ 5 h 18"/>
                  <a:gd name="T14" fmla="*/ 5 w 21"/>
                  <a:gd name="T15" fmla="*/ 5 h 18"/>
                  <a:gd name="T16" fmla="*/ 5 w 21"/>
                  <a:gd name="T17" fmla="*/ 2 h 18"/>
                  <a:gd name="T18" fmla="*/ 3 w 21"/>
                  <a:gd name="T19" fmla="*/ 0 h 18"/>
                  <a:gd name="T20" fmla="*/ 0 w 21"/>
                  <a:gd name="T21" fmla="*/ 0 h 18"/>
                  <a:gd name="T22" fmla="*/ 0 w 21"/>
                  <a:gd name="T23" fmla="*/ 2 h 18"/>
                  <a:gd name="T24" fmla="*/ 3 w 21"/>
                  <a:gd name="T25" fmla="*/ 5 h 18"/>
                  <a:gd name="T26" fmla="*/ 5 w 21"/>
                  <a:gd name="T27" fmla="*/ 8 h 18"/>
                  <a:gd name="T28" fmla="*/ 8 w 21"/>
                  <a:gd name="T29" fmla="*/ 10 h 18"/>
                  <a:gd name="T30" fmla="*/ 10 w 21"/>
                  <a:gd name="T31" fmla="*/ 13 h 18"/>
                  <a:gd name="T32" fmla="*/ 13 w 21"/>
                  <a:gd name="T33" fmla="*/ 15 h 18"/>
                  <a:gd name="T34" fmla="*/ 16 w 21"/>
                  <a:gd name="T35" fmla="*/ 18 h 18"/>
                  <a:gd name="T36" fmla="*/ 18 w 21"/>
                  <a:gd name="T37" fmla="*/ 18 h 18"/>
                  <a:gd name="T38" fmla="*/ 18 w 21"/>
                  <a:gd name="T39" fmla="*/ 18 h 18"/>
                  <a:gd name="T40" fmla="*/ 21 w 21"/>
                  <a:gd name="T41" fmla="*/ 15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8"/>
                  <a:gd name="T65" fmla="*/ 21 w 21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8">
                    <a:moveTo>
                      <a:pt x="21" y="15"/>
                    </a:moveTo>
                    <a:lnTo>
                      <a:pt x="21" y="15"/>
                    </a:lnTo>
                    <a:lnTo>
                      <a:pt x="18" y="13"/>
                    </a:lnTo>
                    <a:lnTo>
                      <a:pt x="16" y="13"/>
                    </a:lnTo>
                    <a:lnTo>
                      <a:pt x="13" y="10"/>
                    </a:lnTo>
                    <a:lnTo>
                      <a:pt x="10" y="8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8" y="10"/>
                    </a:lnTo>
                    <a:lnTo>
                      <a:pt x="10" y="13"/>
                    </a:lnTo>
                    <a:lnTo>
                      <a:pt x="13" y="15"/>
                    </a:lnTo>
                    <a:lnTo>
                      <a:pt x="16" y="18"/>
                    </a:lnTo>
                    <a:lnTo>
                      <a:pt x="18" y="18"/>
                    </a:lnTo>
                    <a:lnTo>
                      <a:pt x="21" y="1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02" name="Freeform 5155"/>
              <p:cNvSpPr>
                <a:spLocks/>
              </p:cNvSpPr>
              <p:nvPr/>
            </p:nvSpPr>
            <p:spPr bwMode="auto">
              <a:xfrm>
                <a:off x="1002" y="3051"/>
                <a:ext cx="21" cy="8"/>
              </a:xfrm>
              <a:custGeom>
                <a:avLst/>
                <a:gdLst>
                  <a:gd name="T0" fmla="*/ 19 w 21"/>
                  <a:gd name="T1" fmla="*/ 3 h 8"/>
                  <a:gd name="T2" fmla="*/ 19 w 21"/>
                  <a:gd name="T3" fmla="*/ 3 h 8"/>
                  <a:gd name="T4" fmla="*/ 19 w 21"/>
                  <a:gd name="T5" fmla="*/ 3 h 8"/>
                  <a:gd name="T6" fmla="*/ 16 w 21"/>
                  <a:gd name="T7" fmla="*/ 3 h 8"/>
                  <a:gd name="T8" fmla="*/ 13 w 21"/>
                  <a:gd name="T9" fmla="*/ 3 h 8"/>
                  <a:gd name="T10" fmla="*/ 11 w 21"/>
                  <a:gd name="T11" fmla="*/ 3 h 8"/>
                  <a:gd name="T12" fmla="*/ 8 w 21"/>
                  <a:gd name="T13" fmla="*/ 3 h 8"/>
                  <a:gd name="T14" fmla="*/ 6 w 21"/>
                  <a:gd name="T15" fmla="*/ 3 h 8"/>
                  <a:gd name="T16" fmla="*/ 3 w 21"/>
                  <a:gd name="T17" fmla="*/ 0 h 8"/>
                  <a:gd name="T18" fmla="*/ 3 w 21"/>
                  <a:gd name="T19" fmla="*/ 0 h 8"/>
                  <a:gd name="T20" fmla="*/ 0 w 21"/>
                  <a:gd name="T21" fmla="*/ 3 h 8"/>
                  <a:gd name="T22" fmla="*/ 3 w 21"/>
                  <a:gd name="T23" fmla="*/ 6 h 8"/>
                  <a:gd name="T24" fmla="*/ 6 w 21"/>
                  <a:gd name="T25" fmla="*/ 6 h 8"/>
                  <a:gd name="T26" fmla="*/ 8 w 21"/>
                  <a:gd name="T27" fmla="*/ 6 h 8"/>
                  <a:gd name="T28" fmla="*/ 11 w 21"/>
                  <a:gd name="T29" fmla="*/ 6 h 8"/>
                  <a:gd name="T30" fmla="*/ 13 w 21"/>
                  <a:gd name="T31" fmla="*/ 8 h 8"/>
                  <a:gd name="T32" fmla="*/ 16 w 21"/>
                  <a:gd name="T33" fmla="*/ 6 h 8"/>
                  <a:gd name="T34" fmla="*/ 19 w 21"/>
                  <a:gd name="T35" fmla="*/ 6 h 8"/>
                  <a:gd name="T36" fmla="*/ 21 w 21"/>
                  <a:gd name="T37" fmla="*/ 6 h 8"/>
                  <a:gd name="T38" fmla="*/ 21 w 21"/>
                  <a:gd name="T39" fmla="*/ 6 h 8"/>
                  <a:gd name="T40" fmla="*/ 19 w 21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19" y="3"/>
                    </a:moveTo>
                    <a:lnTo>
                      <a:pt x="19" y="3"/>
                    </a:lnTo>
                    <a:lnTo>
                      <a:pt x="16" y="3"/>
                    </a:lnTo>
                    <a:lnTo>
                      <a:pt x="13" y="3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6" y="3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3" y="6"/>
                    </a:lnTo>
                    <a:lnTo>
                      <a:pt x="6" y="6"/>
                    </a:lnTo>
                    <a:lnTo>
                      <a:pt x="8" y="6"/>
                    </a:lnTo>
                    <a:lnTo>
                      <a:pt x="11" y="6"/>
                    </a:lnTo>
                    <a:lnTo>
                      <a:pt x="13" y="8"/>
                    </a:lnTo>
                    <a:lnTo>
                      <a:pt x="16" y="6"/>
                    </a:lnTo>
                    <a:lnTo>
                      <a:pt x="19" y="6"/>
                    </a:lnTo>
                    <a:lnTo>
                      <a:pt x="21" y="6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03" name="Freeform 5156"/>
              <p:cNvSpPr>
                <a:spLocks/>
              </p:cNvSpPr>
              <p:nvPr/>
            </p:nvSpPr>
            <p:spPr bwMode="auto">
              <a:xfrm>
                <a:off x="1021" y="3033"/>
                <a:ext cx="26" cy="24"/>
              </a:xfrm>
              <a:custGeom>
                <a:avLst/>
                <a:gdLst>
                  <a:gd name="T0" fmla="*/ 21 w 26"/>
                  <a:gd name="T1" fmla="*/ 0 h 24"/>
                  <a:gd name="T2" fmla="*/ 21 w 26"/>
                  <a:gd name="T3" fmla="*/ 0 h 24"/>
                  <a:gd name="T4" fmla="*/ 21 w 26"/>
                  <a:gd name="T5" fmla="*/ 5 h 24"/>
                  <a:gd name="T6" fmla="*/ 18 w 26"/>
                  <a:gd name="T7" fmla="*/ 8 h 24"/>
                  <a:gd name="T8" fmla="*/ 15 w 26"/>
                  <a:gd name="T9" fmla="*/ 11 h 24"/>
                  <a:gd name="T10" fmla="*/ 13 w 26"/>
                  <a:gd name="T11" fmla="*/ 13 h 24"/>
                  <a:gd name="T12" fmla="*/ 10 w 26"/>
                  <a:gd name="T13" fmla="*/ 16 h 24"/>
                  <a:gd name="T14" fmla="*/ 7 w 26"/>
                  <a:gd name="T15" fmla="*/ 16 h 24"/>
                  <a:gd name="T16" fmla="*/ 5 w 26"/>
                  <a:gd name="T17" fmla="*/ 18 h 24"/>
                  <a:gd name="T18" fmla="*/ 0 w 26"/>
                  <a:gd name="T19" fmla="*/ 21 h 24"/>
                  <a:gd name="T20" fmla="*/ 2 w 26"/>
                  <a:gd name="T21" fmla="*/ 24 h 24"/>
                  <a:gd name="T22" fmla="*/ 5 w 26"/>
                  <a:gd name="T23" fmla="*/ 21 h 24"/>
                  <a:gd name="T24" fmla="*/ 10 w 26"/>
                  <a:gd name="T25" fmla="*/ 21 h 24"/>
                  <a:gd name="T26" fmla="*/ 13 w 26"/>
                  <a:gd name="T27" fmla="*/ 18 h 24"/>
                  <a:gd name="T28" fmla="*/ 15 w 26"/>
                  <a:gd name="T29" fmla="*/ 16 h 24"/>
                  <a:gd name="T30" fmla="*/ 18 w 26"/>
                  <a:gd name="T31" fmla="*/ 13 h 24"/>
                  <a:gd name="T32" fmla="*/ 21 w 26"/>
                  <a:gd name="T33" fmla="*/ 11 h 24"/>
                  <a:gd name="T34" fmla="*/ 23 w 26"/>
                  <a:gd name="T35" fmla="*/ 5 h 24"/>
                  <a:gd name="T36" fmla="*/ 26 w 26"/>
                  <a:gd name="T37" fmla="*/ 3 h 24"/>
                  <a:gd name="T38" fmla="*/ 26 w 26"/>
                  <a:gd name="T39" fmla="*/ 3 h 24"/>
                  <a:gd name="T40" fmla="*/ 21 w 26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4"/>
                  <a:gd name="T65" fmla="*/ 26 w 26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4">
                    <a:moveTo>
                      <a:pt x="21" y="0"/>
                    </a:moveTo>
                    <a:lnTo>
                      <a:pt x="21" y="0"/>
                    </a:lnTo>
                    <a:lnTo>
                      <a:pt x="21" y="5"/>
                    </a:lnTo>
                    <a:lnTo>
                      <a:pt x="18" y="8"/>
                    </a:lnTo>
                    <a:lnTo>
                      <a:pt x="15" y="11"/>
                    </a:lnTo>
                    <a:lnTo>
                      <a:pt x="13" y="13"/>
                    </a:lnTo>
                    <a:lnTo>
                      <a:pt x="10" y="16"/>
                    </a:lnTo>
                    <a:lnTo>
                      <a:pt x="7" y="16"/>
                    </a:lnTo>
                    <a:lnTo>
                      <a:pt x="5" y="18"/>
                    </a:lnTo>
                    <a:lnTo>
                      <a:pt x="0" y="21"/>
                    </a:lnTo>
                    <a:lnTo>
                      <a:pt x="2" y="24"/>
                    </a:lnTo>
                    <a:lnTo>
                      <a:pt x="5" y="21"/>
                    </a:lnTo>
                    <a:lnTo>
                      <a:pt x="10" y="21"/>
                    </a:lnTo>
                    <a:lnTo>
                      <a:pt x="13" y="18"/>
                    </a:lnTo>
                    <a:lnTo>
                      <a:pt x="15" y="16"/>
                    </a:lnTo>
                    <a:lnTo>
                      <a:pt x="18" y="13"/>
                    </a:lnTo>
                    <a:lnTo>
                      <a:pt x="21" y="11"/>
                    </a:lnTo>
                    <a:lnTo>
                      <a:pt x="23" y="5"/>
                    </a:lnTo>
                    <a:lnTo>
                      <a:pt x="26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04" name="Freeform 5157"/>
              <p:cNvSpPr>
                <a:spLocks/>
              </p:cNvSpPr>
              <p:nvPr/>
            </p:nvSpPr>
            <p:spPr bwMode="auto">
              <a:xfrm>
                <a:off x="1042" y="3028"/>
                <a:ext cx="10" cy="8"/>
              </a:xfrm>
              <a:custGeom>
                <a:avLst/>
                <a:gdLst>
                  <a:gd name="T0" fmla="*/ 5 w 10"/>
                  <a:gd name="T1" fmla="*/ 0 h 8"/>
                  <a:gd name="T2" fmla="*/ 7 w 10"/>
                  <a:gd name="T3" fmla="*/ 0 h 8"/>
                  <a:gd name="T4" fmla="*/ 5 w 10"/>
                  <a:gd name="T5" fmla="*/ 0 h 8"/>
                  <a:gd name="T6" fmla="*/ 5 w 10"/>
                  <a:gd name="T7" fmla="*/ 0 h 8"/>
                  <a:gd name="T8" fmla="*/ 5 w 10"/>
                  <a:gd name="T9" fmla="*/ 2 h 8"/>
                  <a:gd name="T10" fmla="*/ 5 w 10"/>
                  <a:gd name="T11" fmla="*/ 2 h 8"/>
                  <a:gd name="T12" fmla="*/ 2 w 10"/>
                  <a:gd name="T13" fmla="*/ 2 h 8"/>
                  <a:gd name="T14" fmla="*/ 2 w 10"/>
                  <a:gd name="T15" fmla="*/ 5 h 8"/>
                  <a:gd name="T16" fmla="*/ 2 w 10"/>
                  <a:gd name="T17" fmla="*/ 5 h 8"/>
                  <a:gd name="T18" fmla="*/ 0 w 10"/>
                  <a:gd name="T19" fmla="*/ 5 h 8"/>
                  <a:gd name="T20" fmla="*/ 5 w 10"/>
                  <a:gd name="T21" fmla="*/ 8 h 8"/>
                  <a:gd name="T22" fmla="*/ 5 w 10"/>
                  <a:gd name="T23" fmla="*/ 8 h 8"/>
                  <a:gd name="T24" fmla="*/ 5 w 10"/>
                  <a:gd name="T25" fmla="*/ 8 h 8"/>
                  <a:gd name="T26" fmla="*/ 5 w 10"/>
                  <a:gd name="T27" fmla="*/ 5 h 8"/>
                  <a:gd name="T28" fmla="*/ 7 w 10"/>
                  <a:gd name="T29" fmla="*/ 5 h 8"/>
                  <a:gd name="T30" fmla="*/ 7 w 10"/>
                  <a:gd name="T31" fmla="*/ 5 h 8"/>
                  <a:gd name="T32" fmla="*/ 7 w 10"/>
                  <a:gd name="T33" fmla="*/ 2 h 8"/>
                  <a:gd name="T34" fmla="*/ 7 w 10"/>
                  <a:gd name="T35" fmla="*/ 2 h 8"/>
                  <a:gd name="T36" fmla="*/ 10 w 10"/>
                  <a:gd name="T37" fmla="*/ 0 h 8"/>
                  <a:gd name="T38" fmla="*/ 10 w 10"/>
                  <a:gd name="T39" fmla="*/ 0 h 8"/>
                  <a:gd name="T40" fmla="*/ 5 w 10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"/>
                  <a:gd name="T64" fmla="*/ 0 h 8"/>
                  <a:gd name="T65" fmla="*/ 10 w 10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" h="8">
                    <a:moveTo>
                      <a:pt x="5" y="0"/>
                    </a:moveTo>
                    <a:lnTo>
                      <a:pt x="7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2" y="2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1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05" name="Freeform 5158"/>
              <p:cNvSpPr>
                <a:spLocks/>
              </p:cNvSpPr>
              <p:nvPr/>
            </p:nvSpPr>
            <p:spPr bwMode="auto">
              <a:xfrm>
                <a:off x="1047" y="3025"/>
                <a:ext cx="5" cy="3"/>
              </a:xfrm>
              <a:custGeom>
                <a:avLst/>
                <a:gdLst>
                  <a:gd name="T0" fmla="*/ 2 w 5"/>
                  <a:gd name="T1" fmla="*/ 0 h 3"/>
                  <a:gd name="T2" fmla="*/ 2 w 5"/>
                  <a:gd name="T3" fmla="*/ 0 h 3"/>
                  <a:gd name="T4" fmla="*/ 2 w 5"/>
                  <a:gd name="T5" fmla="*/ 0 h 3"/>
                  <a:gd name="T6" fmla="*/ 2 w 5"/>
                  <a:gd name="T7" fmla="*/ 3 h 3"/>
                  <a:gd name="T8" fmla="*/ 2 w 5"/>
                  <a:gd name="T9" fmla="*/ 3 h 3"/>
                  <a:gd name="T10" fmla="*/ 2 w 5"/>
                  <a:gd name="T11" fmla="*/ 3 h 3"/>
                  <a:gd name="T12" fmla="*/ 2 w 5"/>
                  <a:gd name="T13" fmla="*/ 3 h 3"/>
                  <a:gd name="T14" fmla="*/ 2 w 5"/>
                  <a:gd name="T15" fmla="*/ 3 h 3"/>
                  <a:gd name="T16" fmla="*/ 0 w 5"/>
                  <a:gd name="T17" fmla="*/ 3 h 3"/>
                  <a:gd name="T18" fmla="*/ 0 w 5"/>
                  <a:gd name="T19" fmla="*/ 3 h 3"/>
                  <a:gd name="T20" fmla="*/ 5 w 5"/>
                  <a:gd name="T21" fmla="*/ 3 h 3"/>
                  <a:gd name="T22" fmla="*/ 5 w 5"/>
                  <a:gd name="T23" fmla="*/ 3 h 3"/>
                  <a:gd name="T24" fmla="*/ 5 w 5"/>
                  <a:gd name="T25" fmla="*/ 3 h 3"/>
                  <a:gd name="T26" fmla="*/ 5 w 5"/>
                  <a:gd name="T27" fmla="*/ 3 h 3"/>
                  <a:gd name="T28" fmla="*/ 5 w 5"/>
                  <a:gd name="T29" fmla="*/ 3 h 3"/>
                  <a:gd name="T30" fmla="*/ 5 w 5"/>
                  <a:gd name="T31" fmla="*/ 3 h 3"/>
                  <a:gd name="T32" fmla="*/ 5 w 5"/>
                  <a:gd name="T33" fmla="*/ 3 h 3"/>
                  <a:gd name="T34" fmla="*/ 5 w 5"/>
                  <a:gd name="T35" fmla="*/ 3 h 3"/>
                  <a:gd name="T36" fmla="*/ 5 w 5"/>
                  <a:gd name="T37" fmla="*/ 3 h 3"/>
                  <a:gd name="T38" fmla="*/ 5 w 5"/>
                  <a:gd name="T39" fmla="*/ 3 h 3"/>
                  <a:gd name="T40" fmla="*/ 2 w 5"/>
                  <a:gd name="T41" fmla="*/ 0 h 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3"/>
                  <a:gd name="T65" fmla="*/ 5 w 5"/>
                  <a:gd name="T66" fmla="*/ 3 h 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3">
                    <a:moveTo>
                      <a:pt x="2" y="0"/>
                    </a:moveTo>
                    <a:lnTo>
                      <a:pt x="2" y="0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5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06" name="Freeform 5159"/>
              <p:cNvSpPr>
                <a:spLocks/>
              </p:cNvSpPr>
              <p:nvPr/>
            </p:nvSpPr>
            <p:spPr bwMode="auto">
              <a:xfrm>
                <a:off x="1039" y="2999"/>
                <a:ext cx="13" cy="29"/>
              </a:xfrm>
              <a:custGeom>
                <a:avLst/>
                <a:gdLst>
                  <a:gd name="T0" fmla="*/ 0 w 13"/>
                  <a:gd name="T1" fmla="*/ 3 h 29"/>
                  <a:gd name="T2" fmla="*/ 0 w 13"/>
                  <a:gd name="T3" fmla="*/ 3 h 29"/>
                  <a:gd name="T4" fmla="*/ 3 w 13"/>
                  <a:gd name="T5" fmla="*/ 5 h 29"/>
                  <a:gd name="T6" fmla="*/ 5 w 13"/>
                  <a:gd name="T7" fmla="*/ 8 h 29"/>
                  <a:gd name="T8" fmla="*/ 8 w 13"/>
                  <a:gd name="T9" fmla="*/ 11 h 29"/>
                  <a:gd name="T10" fmla="*/ 8 w 13"/>
                  <a:gd name="T11" fmla="*/ 13 h 29"/>
                  <a:gd name="T12" fmla="*/ 8 w 13"/>
                  <a:gd name="T13" fmla="*/ 18 h 29"/>
                  <a:gd name="T14" fmla="*/ 10 w 13"/>
                  <a:gd name="T15" fmla="*/ 21 h 29"/>
                  <a:gd name="T16" fmla="*/ 10 w 13"/>
                  <a:gd name="T17" fmla="*/ 24 h 29"/>
                  <a:gd name="T18" fmla="*/ 10 w 13"/>
                  <a:gd name="T19" fmla="*/ 26 h 29"/>
                  <a:gd name="T20" fmla="*/ 13 w 13"/>
                  <a:gd name="T21" fmla="*/ 29 h 29"/>
                  <a:gd name="T22" fmla="*/ 13 w 13"/>
                  <a:gd name="T23" fmla="*/ 24 h 29"/>
                  <a:gd name="T24" fmla="*/ 13 w 13"/>
                  <a:gd name="T25" fmla="*/ 21 h 29"/>
                  <a:gd name="T26" fmla="*/ 13 w 13"/>
                  <a:gd name="T27" fmla="*/ 16 h 29"/>
                  <a:gd name="T28" fmla="*/ 10 w 13"/>
                  <a:gd name="T29" fmla="*/ 13 h 29"/>
                  <a:gd name="T30" fmla="*/ 10 w 13"/>
                  <a:gd name="T31" fmla="*/ 11 h 29"/>
                  <a:gd name="T32" fmla="*/ 8 w 13"/>
                  <a:gd name="T33" fmla="*/ 5 h 29"/>
                  <a:gd name="T34" fmla="*/ 5 w 13"/>
                  <a:gd name="T35" fmla="*/ 3 h 29"/>
                  <a:gd name="T36" fmla="*/ 3 w 13"/>
                  <a:gd name="T37" fmla="*/ 0 h 29"/>
                  <a:gd name="T38" fmla="*/ 3 w 13"/>
                  <a:gd name="T39" fmla="*/ 0 h 29"/>
                  <a:gd name="T40" fmla="*/ 0 w 13"/>
                  <a:gd name="T41" fmla="*/ 3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9"/>
                  <a:gd name="T65" fmla="*/ 13 w 13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9">
                    <a:moveTo>
                      <a:pt x="0" y="3"/>
                    </a:moveTo>
                    <a:lnTo>
                      <a:pt x="0" y="3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8" y="11"/>
                    </a:lnTo>
                    <a:lnTo>
                      <a:pt x="8" y="13"/>
                    </a:lnTo>
                    <a:lnTo>
                      <a:pt x="8" y="18"/>
                    </a:lnTo>
                    <a:lnTo>
                      <a:pt x="10" y="21"/>
                    </a:lnTo>
                    <a:lnTo>
                      <a:pt x="10" y="24"/>
                    </a:lnTo>
                    <a:lnTo>
                      <a:pt x="10" y="26"/>
                    </a:lnTo>
                    <a:lnTo>
                      <a:pt x="13" y="29"/>
                    </a:lnTo>
                    <a:lnTo>
                      <a:pt x="13" y="24"/>
                    </a:lnTo>
                    <a:lnTo>
                      <a:pt x="13" y="21"/>
                    </a:lnTo>
                    <a:lnTo>
                      <a:pt x="13" y="16"/>
                    </a:lnTo>
                    <a:lnTo>
                      <a:pt x="10" y="13"/>
                    </a:lnTo>
                    <a:lnTo>
                      <a:pt x="10" y="11"/>
                    </a:lnTo>
                    <a:lnTo>
                      <a:pt x="8" y="5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07" name="Freeform 5160"/>
              <p:cNvSpPr>
                <a:spLocks/>
              </p:cNvSpPr>
              <p:nvPr/>
            </p:nvSpPr>
            <p:spPr bwMode="auto">
              <a:xfrm>
                <a:off x="1015" y="2991"/>
                <a:ext cx="27" cy="11"/>
              </a:xfrm>
              <a:custGeom>
                <a:avLst/>
                <a:gdLst>
                  <a:gd name="T0" fmla="*/ 0 w 27"/>
                  <a:gd name="T1" fmla="*/ 3 h 11"/>
                  <a:gd name="T2" fmla="*/ 0 w 27"/>
                  <a:gd name="T3" fmla="*/ 3 h 11"/>
                  <a:gd name="T4" fmla="*/ 3 w 27"/>
                  <a:gd name="T5" fmla="*/ 3 h 11"/>
                  <a:gd name="T6" fmla="*/ 8 w 27"/>
                  <a:gd name="T7" fmla="*/ 3 h 11"/>
                  <a:gd name="T8" fmla="*/ 11 w 27"/>
                  <a:gd name="T9" fmla="*/ 3 h 11"/>
                  <a:gd name="T10" fmla="*/ 13 w 27"/>
                  <a:gd name="T11" fmla="*/ 5 h 11"/>
                  <a:gd name="T12" fmla="*/ 16 w 27"/>
                  <a:gd name="T13" fmla="*/ 5 h 11"/>
                  <a:gd name="T14" fmla="*/ 19 w 27"/>
                  <a:gd name="T15" fmla="*/ 8 h 11"/>
                  <a:gd name="T16" fmla="*/ 24 w 27"/>
                  <a:gd name="T17" fmla="*/ 8 h 11"/>
                  <a:gd name="T18" fmla="*/ 24 w 27"/>
                  <a:gd name="T19" fmla="*/ 11 h 11"/>
                  <a:gd name="T20" fmla="*/ 27 w 27"/>
                  <a:gd name="T21" fmla="*/ 8 h 11"/>
                  <a:gd name="T22" fmla="*/ 24 w 27"/>
                  <a:gd name="T23" fmla="*/ 5 h 11"/>
                  <a:gd name="T24" fmla="*/ 21 w 27"/>
                  <a:gd name="T25" fmla="*/ 3 h 11"/>
                  <a:gd name="T26" fmla="*/ 19 w 27"/>
                  <a:gd name="T27" fmla="*/ 3 h 11"/>
                  <a:gd name="T28" fmla="*/ 16 w 27"/>
                  <a:gd name="T29" fmla="*/ 0 h 11"/>
                  <a:gd name="T30" fmla="*/ 11 w 27"/>
                  <a:gd name="T31" fmla="*/ 0 h 11"/>
                  <a:gd name="T32" fmla="*/ 8 w 27"/>
                  <a:gd name="T33" fmla="*/ 0 h 11"/>
                  <a:gd name="T34" fmla="*/ 3 w 27"/>
                  <a:gd name="T35" fmla="*/ 0 h 11"/>
                  <a:gd name="T36" fmla="*/ 0 w 27"/>
                  <a:gd name="T37" fmla="*/ 0 h 11"/>
                  <a:gd name="T38" fmla="*/ 0 w 27"/>
                  <a:gd name="T39" fmla="*/ 0 h 11"/>
                  <a:gd name="T40" fmla="*/ 0 w 27"/>
                  <a:gd name="T41" fmla="*/ 3 h 1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7"/>
                  <a:gd name="T64" fmla="*/ 0 h 11"/>
                  <a:gd name="T65" fmla="*/ 27 w 27"/>
                  <a:gd name="T66" fmla="*/ 11 h 1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7" h="11">
                    <a:moveTo>
                      <a:pt x="0" y="3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8" y="3"/>
                    </a:lnTo>
                    <a:lnTo>
                      <a:pt x="11" y="3"/>
                    </a:lnTo>
                    <a:lnTo>
                      <a:pt x="13" y="5"/>
                    </a:lnTo>
                    <a:lnTo>
                      <a:pt x="16" y="5"/>
                    </a:lnTo>
                    <a:lnTo>
                      <a:pt x="19" y="8"/>
                    </a:lnTo>
                    <a:lnTo>
                      <a:pt x="24" y="8"/>
                    </a:lnTo>
                    <a:lnTo>
                      <a:pt x="24" y="11"/>
                    </a:lnTo>
                    <a:lnTo>
                      <a:pt x="27" y="8"/>
                    </a:lnTo>
                    <a:lnTo>
                      <a:pt x="24" y="5"/>
                    </a:lnTo>
                    <a:lnTo>
                      <a:pt x="21" y="3"/>
                    </a:lnTo>
                    <a:lnTo>
                      <a:pt x="19" y="3"/>
                    </a:lnTo>
                    <a:lnTo>
                      <a:pt x="16" y="0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08" name="Freeform 5161"/>
              <p:cNvSpPr>
                <a:spLocks/>
              </p:cNvSpPr>
              <p:nvPr/>
            </p:nvSpPr>
            <p:spPr bwMode="auto">
              <a:xfrm>
                <a:off x="987" y="2989"/>
                <a:ext cx="28" cy="10"/>
              </a:xfrm>
              <a:custGeom>
                <a:avLst/>
                <a:gdLst>
                  <a:gd name="T0" fmla="*/ 2 w 28"/>
                  <a:gd name="T1" fmla="*/ 10 h 10"/>
                  <a:gd name="T2" fmla="*/ 2 w 28"/>
                  <a:gd name="T3" fmla="*/ 10 h 10"/>
                  <a:gd name="T4" fmla="*/ 5 w 28"/>
                  <a:gd name="T5" fmla="*/ 7 h 10"/>
                  <a:gd name="T6" fmla="*/ 7 w 28"/>
                  <a:gd name="T7" fmla="*/ 7 h 10"/>
                  <a:gd name="T8" fmla="*/ 13 w 28"/>
                  <a:gd name="T9" fmla="*/ 5 h 10"/>
                  <a:gd name="T10" fmla="*/ 15 w 28"/>
                  <a:gd name="T11" fmla="*/ 5 h 10"/>
                  <a:gd name="T12" fmla="*/ 21 w 28"/>
                  <a:gd name="T13" fmla="*/ 5 h 10"/>
                  <a:gd name="T14" fmla="*/ 23 w 28"/>
                  <a:gd name="T15" fmla="*/ 5 h 10"/>
                  <a:gd name="T16" fmla="*/ 26 w 28"/>
                  <a:gd name="T17" fmla="*/ 5 h 10"/>
                  <a:gd name="T18" fmla="*/ 28 w 28"/>
                  <a:gd name="T19" fmla="*/ 5 h 10"/>
                  <a:gd name="T20" fmla="*/ 28 w 28"/>
                  <a:gd name="T21" fmla="*/ 2 h 10"/>
                  <a:gd name="T22" fmla="*/ 26 w 28"/>
                  <a:gd name="T23" fmla="*/ 0 h 10"/>
                  <a:gd name="T24" fmla="*/ 23 w 28"/>
                  <a:gd name="T25" fmla="*/ 0 h 10"/>
                  <a:gd name="T26" fmla="*/ 21 w 28"/>
                  <a:gd name="T27" fmla="*/ 2 h 10"/>
                  <a:gd name="T28" fmla="*/ 15 w 28"/>
                  <a:gd name="T29" fmla="*/ 2 h 10"/>
                  <a:gd name="T30" fmla="*/ 10 w 28"/>
                  <a:gd name="T31" fmla="*/ 2 h 10"/>
                  <a:gd name="T32" fmla="*/ 7 w 28"/>
                  <a:gd name="T33" fmla="*/ 5 h 10"/>
                  <a:gd name="T34" fmla="*/ 2 w 28"/>
                  <a:gd name="T35" fmla="*/ 5 h 10"/>
                  <a:gd name="T36" fmla="*/ 0 w 28"/>
                  <a:gd name="T37" fmla="*/ 10 h 10"/>
                  <a:gd name="T38" fmla="*/ 0 w 28"/>
                  <a:gd name="T39" fmla="*/ 10 h 10"/>
                  <a:gd name="T40" fmla="*/ 2 w 28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8"/>
                  <a:gd name="T64" fmla="*/ 0 h 10"/>
                  <a:gd name="T65" fmla="*/ 28 w 28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8" h="10">
                    <a:moveTo>
                      <a:pt x="2" y="10"/>
                    </a:moveTo>
                    <a:lnTo>
                      <a:pt x="2" y="10"/>
                    </a:lnTo>
                    <a:lnTo>
                      <a:pt x="5" y="7"/>
                    </a:lnTo>
                    <a:lnTo>
                      <a:pt x="7" y="7"/>
                    </a:lnTo>
                    <a:lnTo>
                      <a:pt x="13" y="5"/>
                    </a:lnTo>
                    <a:lnTo>
                      <a:pt x="15" y="5"/>
                    </a:lnTo>
                    <a:lnTo>
                      <a:pt x="21" y="5"/>
                    </a:lnTo>
                    <a:lnTo>
                      <a:pt x="23" y="5"/>
                    </a:lnTo>
                    <a:lnTo>
                      <a:pt x="26" y="5"/>
                    </a:lnTo>
                    <a:lnTo>
                      <a:pt x="28" y="5"/>
                    </a:lnTo>
                    <a:lnTo>
                      <a:pt x="28" y="2"/>
                    </a:lnTo>
                    <a:lnTo>
                      <a:pt x="26" y="0"/>
                    </a:lnTo>
                    <a:lnTo>
                      <a:pt x="23" y="0"/>
                    </a:lnTo>
                    <a:lnTo>
                      <a:pt x="21" y="2"/>
                    </a:lnTo>
                    <a:lnTo>
                      <a:pt x="15" y="2"/>
                    </a:lnTo>
                    <a:lnTo>
                      <a:pt x="10" y="2"/>
                    </a:lnTo>
                    <a:lnTo>
                      <a:pt x="7" y="5"/>
                    </a:lnTo>
                    <a:lnTo>
                      <a:pt x="2" y="5"/>
                    </a:lnTo>
                    <a:lnTo>
                      <a:pt x="0" y="10"/>
                    </a:lnTo>
                    <a:lnTo>
                      <a:pt x="2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09" name="Freeform 5162"/>
              <p:cNvSpPr>
                <a:spLocks/>
              </p:cNvSpPr>
              <p:nvPr/>
            </p:nvSpPr>
            <p:spPr bwMode="auto">
              <a:xfrm>
                <a:off x="984" y="2999"/>
                <a:ext cx="5" cy="3"/>
              </a:xfrm>
              <a:custGeom>
                <a:avLst/>
                <a:gdLst>
                  <a:gd name="T0" fmla="*/ 5 w 5"/>
                  <a:gd name="T1" fmla="*/ 3 h 3"/>
                  <a:gd name="T2" fmla="*/ 3 w 5"/>
                  <a:gd name="T3" fmla="*/ 3 h 3"/>
                  <a:gd name="T4" fmla="*/ 5 w 5"/>
                  <a:gd name="T5" fmla="*/ 3 h 3"/>
                  <a:gd name="T6" fmla="*/ 5 w 5"/>
                  <a:gd name="T7" fmla="*/ 3 h 3"/>
                  <a:gd name="T8" fmla="*/ 5 w 5"/>
                  <a:gd name="T9" fmla="*/ 3 h 3"/>
                  <a:gd name="T10" fmla="*/ 5 w 5"/>
                  <a:gd name="T11" fmla="*/ 3 h 3"/>
                  <a:gd name="T12" fmla="*/ 5 w 5"/>
                  <a:gd name="T13" fmla="*/ 3 h 3"/>
                  <a:gd name="T14" fmla="*/ 5 w 5"/>
                  <a:gd name="T15" fmla="*/ 3 h 3"/>
                  <a:gd name="T16" fmla="*/ 5 w 5"/>
                  <a:gd name="T17" fmla="*/ 0 h 3"/>
                  <a:gd name="T18" fmla="*/ 5 w 5"/>
                  <a:gd name="T19" fmla="*/ 0 h 3"/>
                  <a:gd name="T20" fmla="*/ 3 w 5"/>
                  <a:gd name="T21" fmla="*/ 0 h 3"/>
                  <a:gd name="T22" fmla="*/ 3 w 5"/>
                  <a:gd name="T23" fmla="*/ 0 h 3"/>
                  <a:gd name="T24" fmla="*/ 3 w 5"/>
                  <a:gd name="T25" fmla="*/ 0 h 3"/>
                  <a:gd name="T26" fmla="*/ 3 w 5"/>
                  <a:gd name="T27" fmla="*/ 0 h 3"/>
                  <a:gd name="T28" fmla="*/ 3 w 5"/>
                  <a:gd name="T29" fmla="*/ 0 h 3"/>
                  <a:gd name="T30" fmla="*/ 3 w 5"/>
                  <a:gd name="T31" fmla="*/ 0 h 3"/>
                  <a:gd name="T32" fmla="*/ 3 w 5"/>
                  <a:gd name="T33" fmla="*/ 0 h 3"/>
                  <a:gd name="T34" fmla="*/ 0 w 5"/>
                  <a:gd name="T35" fmla="*/ 0 h 3"/>
                  <a:gd name="T36" fmla="*/ 0 w 5"/>
                  <a:gd name="T37" fmla="*/ 0 h 3"/>
                  <a:gd name="T38" fmla="*/ 0 w 5"/>
                  <a:gd name="T39" fmla="*/ 0 h 3"/>
                  <a:gd name="T40" fmla="*/ 5 w 5"/>
                  <a:gd name="T41" fmla="*/ 3 h 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3"/>
                  <a:gd name="T65" fmla="*/ 5 w 5"/>
                  <a:gd name="T66" fmla="*/ 3 h 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3">
                    <a:moveTo>
                      <a:pt x="5" y="3"/>
                    </a:moveTo>
                    <a:lnTo>
                      <a:pt x="3" y="3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810" name="Freeform 5163"/>
              <p:cNvSpPr>
                <a:spLocks/>
              </p:cNvSpPr>
              <p:nvPr/>
            </p:nvSpPr>
            <p:spPr bwMode="auto">
              <a:xfrm>
                <a:off x="997" y="3002"/>
                <a:ext cx="47" cy="49"/>
              </a:xfrm>
              <a:custGeom>
                <a:avLst/>
                <a:gdLst>
                  <a:gd name="T0" fmla="*/ 0 w 47"/>
                  <a:gd name="T1" fmla="*/ 36 h 49"/>
                  <a:gd name="T2" fmla="*/ 0 w 47"/>
                  <a:gd name="T3" fmla="*/ 36 h 49"/>
                  <a:gd name="T4" fmla="*/ 3 w 47"/>
                  <a:gd name="T5" fmla="*/ 44 h 49"/>
                  <a:gd name="T6" fmla="*/ 11 w 47"/>
                  <a:gd name="T7" fmla="*/ 49 h 49"/>
                  <a:gd name="T8" fmla="*/ 16 w 47"/>
                  <a:gd name="T9" fmla="*/ 49 h 49"/>
                  <a:gd name="T10" fmla="*/ 24 w 47"/>
                  <a:gd name="T11" fmla="*/ 49 h 49"/>
                  <a:gd name="T12" fmla="*/ 31 w 47"/>
                  <a:gd name="T13" fmla="*/ 44 h 49"/>
                  <a:gd name="T14" fmla="*/ 37 w 47"/>
                  <a:gd name="T15" fmla="*/ 36 h 49"/>
                  <a:gd name="T16" fmla="*/ 42 w 47"/>
                  <a:gd name="T17" fmla="*/ 28 h 49"/>
                  <a:gd name="T18" fmla="*/ 47 w 47"/>
                  <a:gd name="T19" fmla="*/ 18 h 49"/>
                  <a:gd name="T20" fmla="*/ 45 w 47"/>
                  <a:gd name="T21" fmla="*/ 10 h 49"/>
                  <a:gd name="T22" fmla="*/ 42 w 47"/>
                  <a:gd name="T23" fmla="*/ 2 h 49"/>
                  <a:gd name="T24" fmla="*/ 39 w 47"/>
                  <a:gd name="T25" fmla="*/ 0 h 49"/>
                  <a:gd name="T26" fmla="*/ 34 w 47"/>
                  <a:gd name="T27" fmla="*/ 0 h 49"/>
                  <a:gd name="T28" fmla="*/ 37 w 47"/>
                  <a:gd name="T29" fmla="*/ 0 h 49"/>
                  <a:gd name="T30" fmla="*/ 39 w 47"/>
                  <a:gd name="T31" fmla="*/ 2 h 49"/>
                  <a:gd name="T32" fmla="*/ 42 w 47"/>
                  <a:gd name="T33" fmla="*/ 10 h 49"/>
                  <a:gd name="T34" fmla="*/ 45 w 47"/>
                  <a:gd name="T35" fmla="*/ 18 h 49"/>
                  <a:gd name="T36" fmla="*/ 42 w 47"/>
                  <a:gd name="T37" fmla="*/ 26 h 49"/>
                  <a:gd name="T38" fmla="*/ 34 w 47"/>
                  <a:gd name="T39" fmla="*/ 34 h 49"/>
                  <a:gd name="T40" fmla="*/ 29 w 47"/>
                  <a:gd name="T41" fmla="*/ 42 h 49"/>
                  <a:gd name="T42" fmla="*/ 21 w 47"/>
                  <a:gd name="T43" fmla="*/ 47 h 49"/>
                  <a:gd name="T44" fmla="*/ 16 w 47"/>
                  <a:gd name="T45" fmla="*/ 47 h 49"/>
                  <a:gd name="T46" fmla="*/ 11 w 47"/>
                  <a:gd name="T47" fmla="*/ 47 h 49"/>
                  <a:gd name="T48" fmla="*/ 3 w 47"/>
                  <a:gd name="T49" fmla="*/ 42 h 49"/>
                  <a:gd name="T50" fmla="*/ 0 w 47"/>
                  <a:gd name="T51" fmla="*/ 36 h 4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7"/>
                  <a:gd name="T79" fmla="*/ 0 h 49"/>
                  <a:gd name="T80" fmla="*/ 47 w 47"/>
                  <a:gd name="T81" fmla="*/ 49 h 49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7" h="49">
                    <a:moveTo>
                      <a:pt x="0" y="36"/>
                    </a:moveTo>
                    <a:lnTo>
                      <a:pt x="0" y="36"/>
                    </a:lnTo>
                    <a:lnTo>
                      <a:pt x="3" y="44"/>
                    </a:lnTo>
                    <a:lnTo>
                      <a:pt x="11" y="49"/>
                    </a:lnTo>
                    <a:lnTo>
                      <a:pt x="16" y="49"/>
                    </a:lnTo>
                    <a:lnTo>
                      <a:pt x="24" y="49"/>
                    </a:lnTo>
                    <a:lnTo>
                      <a:pt x="31" y="44"/>
                    </a:lnTo>
                    <a:lnTo>
                      <a:pt x="37" y="36"/>
                    </a:lnTo>
                    <a:lnTo>
                      <a:pt x="42" y="28"/>
                    </a:lnTo>
                    <a:lnTo>
                      <a:pt x="47" y="18"/>
                    </a:lnTo>
                    <a:lnTo>
                      <a:pt x="45" y="10"/>
                    </a:lnTo>
                    <a:lnTo>
                      <a:pt x="42" y="2"/>
                    </a:lnTo>
                    <a:lnTo>
                      <a:pt x="39" y="0"/>
                    </a:lnTo>
                    <a:lnTo>
                      <a:pt x="34" y="0"/>
                    </a:lnTo>
                    <a:lnTo>
                      <a:pt x="37" y="0"/>
                    </a:lnTo>
                    <a:lnTo>
                      <a:pt x="39" y="2"/>
                    </a:lnTo>
                    <a:lnTo>
                      <a:pt x="42" y="10"/>
                    </a:lnTo>
                    <a:lnTo>
                      <a:pt x="45" y="18"/>
                    </a:lnTo>
                    <a:lnTo>
                      <a:pt x="42" y="26"/>
                    </a:lnTo>
                    <a:lnTo>
                      <a:pt x="34" y="34"/>
                    </a:lnTo>
                    <a:lnTo>
                      <a:pt x="29" y="42"/>
                    </a:lnTo>
                    <a:lnTo>
                      <a:pt x="21" y="47"/>
                    </a:lnTo>
                    <a:lnTo>
                      <a:pt x="16" y="47"/>
                    </a:lnTo>
                    <a:lnTo>
                      <a:pt x="11" y="47"/>
                    </a:lnTo>
                    <a:lnTo>
                      <a:pt x="3" y="42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BFD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</p:grpSp>
        <p:sp>
          <p:nvSpPr>
            <p:cNvPr id="15463" name="Rectangle 5165"/>
            <p:cNvSpPr>
              <a:spLocks noChangeArrowheads="1"/>
            </p:cNvSpPr>
            <p:nvPr/>
          </p:nvSpPr>
          <p:spPr bwMode="auto">
            <a:xfrm>
              <a:off x="442" y="2285"/>
              <a:ext cx="773" cy="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5464" name="Rectangle 5166"/>
            <p:cNvSpPr>
              <a:spLocks noChangeArrowheads="1"/>
            </p:cNvSpPr>
            <p:nvPr/>
          </p:nvSpPr>
          <p:spPr bwMode="auto">
            <a:xfrm>
              <a:off x="650" y="2298"/>
              <a:ext cx="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de-DE" sz="1400" dirty="0"/>
            </a:p>
          </p:txBody>
        </p:sp>
        <p:sp>
          <p:nvSpPr>
            <p:cNvPr id="15465" name="Rectangle 5167"/>
            <p:cNvSpPr>
              <a:spLocks noChangeArrowheads="1"/>
            </p:cNvSpPr>
            <p:nvPr/>
          </p:nvSpPr>
          <p:spPr bwMode="auto">
            <a:xfrm>
              <a:off x="566" y="2408"/>
              <a:ext cx="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en-GB" altLang="de-DE" sz="1400" dirty="0"/>
            </a:p>
          </p:txBody>
        </p:sp>
        <p:sp>
          <p:nvSpPr>
            <p:cNvPr id="15466" name="Rectangle 5168"/>
            <p:cNvSpPr>
              <a:spLocks noChangeArrowheads="1"/>
            </p:cNvSpPr>
            <p:nvPr/>
          </p:nvSpPr>
          <p:spPr bwMode="auto">
            <a:xfrm>
              <a:off x="520" y="2266"/>
              <a:ext cx="655" cy="3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pPr algn="ctr"/>
              <a:r>
                <a:rPr lang="ky-KG" altLang="de-DE" dirty="0"/>
                <a:t>Управление </a:t>
              </a:r>
            </a:p>
            <a:p>
              <a:pPr algn="ctr"/>
              <a:r>
                <a:rPr lang="ky-KG" altLang="de-DE" dirty="0"/>
                <a:t>Отношения </a:t>
              </a:r>
            </a:p>
            <a:p>
              <a:pPr algn="ctr"/>
              <a:r>
                <a:rPr lang="ky-KG" altLang="de-DE" dirty="0"/>
                <a:t>с Поставщиками</a:t>
              </a:r>
              <a:endParaRPr lang="en-GB" altLang="de-DE" dirty="0"/>
            </a:p>
          </p:txBody>
        </p:sp>
        <p:grpSp>
          <p:nvGrpSpPr>
            <p:cNvPr id="15467" name="Group 5172"/>
            <p:cNvGrpSpPr>
              <a:grpSpLocks/>
            </p:cNvGrpSpPr>
            <p:nvPr/>
          </p:nvGrpSpPr>
          <p:grpSpPr bwMode="auto">
            <a:xfrm>
              <a:off x="1307" y="2630"/>
              <a:ext cx="893" cy="138"/>
              <a:chOff x="1307" y="2630"/>
              <a:chExt cx="893" cy="138"/>
            </a:xfrm>
          </p:grpSpPr>
          <p:sp>
            <p:nvSpPr>
              <p:cNvPr id="15643" name="Freeform 5169"/>
              <p:cNvSpPr>
                <a:spLocks/>
              </p:cNvSpPr>
              <p:nvPr/>
            </p:nvSpPr>
            <p:spPr bwMode="auto">
              <a:xfrm>
                <a:off x="1436" y="2678"/>
                <a:ext cx="633" cy="41"/>
              </a:xfrm>
              <a:custGeom>
                <a:avLst/>
                <a:gdLst>
                  <a:gd name="T0" fmla="*/ 1266 w 1266"/>
                  <a:gd name="T1" fmla="*/ 83 h 83"/>
                  <a:gd name="T2" fmla="*/ 1266 w 1266"/>
                  <a:gd name="T3" fmla="*/ 14 h 83"/>
                  <a:gd name="T4" fmla="*/ 0 w 1266"/>
                  <a:gd name="T5" fmla="*/ 0 h 83"/>
                  <a:gd name="T6" fmla="*/ 0 w 1266"/>
                  <a:gd name="T7" fmla="*/ 69 h 83"/>
                  <a:gd name="T8" fmla="*/ 1266 w 1266"/>
                  <a:gd name="T9" fmla="*/ 83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66"/>
                  <a:gd name="T16" fmla="*/ 0 h 83"/>
                  <a:gd name="T17" fmla="*/ 1266 w 1266"/>
                  <a:gd name="T18" fmla="*/ 83 h 8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66" h="83">
                    <a:moveTo>
                      <a:pt x="1266" y="83"/>
                    </a:moveTo>
                    <a:lnTo>
                      <a:pt x="1266" y="14"/>
                    </a:lnTo>
                    <a:lnTo>
                      <a:pt x="0" y="0"/>
                    </a:lnTo>
                    <a:lnTo>
                      <a:pt x="0" y="69"/>
                    </a:lnTo>
                    <a:lnTo>
                      <a:pt x="1266" y="8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44" name="Freeform 5170"/>
              <p:cNvSpPr>
                <a:spLocks/>
              </p:cNvSpPr>
              <p:nvPr/>
            </p:nvSpPr>
            <p:spPr bwMode="auto">
              <a:xfrm>
                <a:off x="2066" y="2636"/>
                <a:ext cx="134" cy="132"/>
              </a:xfrm>
              <a:custGeom>
                <a:avLst/>
                <a:gdLst>
                  <a:gd name="T0" fmla="*/ 0 w 267"/>
                  <a:gd name="T1" fmla="*/ 265 h 265"/>
                  <a:gd name="T2" fmla="*/ 267 w 267"/>
                  <a:gd name="T3" fmla="*/ 136 h 265"/>
                  <a:gd name="T4" fmla="*/ 2 w 267"/>
                  <a:gd name="T5" fmla="*/ 0 h 265"/>
                  <a:gd name="T6" fmla="*/ 0 w 267"/>
                  <a:gd name="T7" fmla="*/ 265 h 26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7"/>
                  <a:gd name="T13" fmla="*/ 0 h 265"/>
                  <a:gd name="T14" fmla="*/ 267 w 267"/>
                  <a:gd name="T15" fmla="*/ 265 h 26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7" h="265">
                    <a:moveTo>
                      <a:pt x="0" y="265"/>
                    </a:moveTo>
                    <a:lnTo>
                      <a:pt x="267" y="136"/>
                    </a:lnTo>
                    <a:lnTo>
                      <a:pt x="2" y="0"/>
                    </a:lnTo>
                    <a:lnTo>
                      <a:pt x="0" y="26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45" name="Freeform 5171"/>
              <p:cNvSpPr>
                <a:spLocks/>
              </p:cNvSpPr>
              <p:nvPr/>
            </p:nvSpPr>
            <p:spPr bwMode="auto">
              <a:xfrm>
                <a:off x="1307" y="2630"/>
                <a:ext cx="133" cy="133"/>
              </a:xfrm>
              <a:custGeom>
                <a:avLst/>
                <a:gdLst>
                  <a:gd name="T0" fmla="*/ 267 w 267"/>
                  <a:gd name="T1" fmla="*/ 0 h 265"/>
                  <a:gd name="T2" fmla="*/ 0 w 267"/>
                  <a:gd name="T3" fmla="*/ 129 h 265"/>
                  <a:gd name="T4" fmla="*/ 265 w 267"/>
                  <a:gd name="T5" fmla="*/ 265 h 265"/>
                  <a:gd name="T6" fmla="*/ 267 w 267"/>
                  <a:gd name="T7" fmla="*/ 0 h 26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7"/>
                  <a:gd name="T13" fmla="*/ 0 h 265"/>
                  <a:gd name="T14" fmla="*/ 267 w 267"/>
                  <a:gd name="T15" fmla="*/ 265 h 26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7" h="265">
                    <a:moveTo>
                      <a:pt x="267" y="0"/>
                    </a:moveTo>
                    <a:lnTo>
                      <a:pt x="0" y="129"/>
                    </a:lnTo>
                    <a:lnTo>
                      <a:pt x="265" y="265"/>
                    </a:lnTo>
                    <a:lnTo>
                      <a:pt x="26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</p:grpSp>
        <p:sp>
          <p:nvSpPr>
            <p:cNvPr id="15468" name="Oval 5173"/>
            <p:cNvSpPr>
              <a:spLocks noChangeArrowheads="1"/>
            </p:cNvSpPr>
            <p:nvPr/>
          </p:nvSpPr>
          <p:spPr bwMode="auto">
            <a:xfrm>
              <a:off x="4517" y="2246"/>
              <a:ext cx="954" cy="955"/>
            </a:xfrm>
            <a:prstGeom prst="ellipse">
              <a:avLst/>
            </a:prstGeom>
            <a:solidFill>
              <a:srgbClr val="CCFFCC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de-DE" altLang="de-DE"/>
            </a:p>
          </p:txBody>
        </p:sp>
        <p:grpSp>
          <p:nvGrpSpPr>
            <p:cNvPr id="15469" name="Group 5339"/>
            <p:cNvGrpSpPr>
              <a:grpSpLocks/>
            </p:cNvGrpSpPr>
            <p:nvPr/>
          </p:nvGrpSpPr>
          <p:grpSpPr bwMode="auto">
            <a:xfrm>
              <a:off x="4751" y="2677"/>
              <a:ext cx="588" cy="419"/>
              <a:chOff x="4751" y="2677"/>
              <a:chExt cx="588" cy="419"/>
            </a:xfrm>
          </p:grpSpPr>
          <p:sp>
            <p:nvSpPr>
              <p:cNvPr id="15478" name="Freeform 5174"/>
              <p:cNvSpPr>
                <a:spLocks/>
              </p:cNvSpPr>
              <p:nvPr/>
            </p:nvSpPr>
            <p:spPr bwMode="auto">
              <a:xfrm>
                <a:off x="5051" y="2852"/>
                <a:ext cx="58" cy="34"/>
              </a:xfrm>
              <a:custGeom>
                <a:avLst/>
                <a:gdLst>
                  <a:gd name="T0" fmla="*/ 55 w 58"/>
                  <a:gd name="T1" fmla="*/ 0 h 34"/>
                  <a:gd name="T2" fmla="*/ 55 w 58"/>
                  <a:gd name="T3" fmla="*/ 0 h 34"/>
                  <a:gd name="T4" fmla="*/ 48 w 58"/>
                  <a:gd name="T5" fmla="*/ 3 h 34"/>
                  <a:gd name="T6" fmla="*/ 42 w 58"/>
                  <a:gd name="T7" fmla="*/ 6 h 34"/>
                  <a:gd name="T8" fmla="*/ 34 w 58"/>
                  <a:gd name="T9" fmla="*/ 11 h 34"/>
                  <a:gd name="T10" fmla="*/ 27 w 58"/>
                  <a:gd name="T11" fmla="*/ 13 h 34"/>
                  <a:gd name="T12" fmla="*/ 21 w 58"/>
                  <a:gd name="T13" fmla="*/ 19 h 34"/>
                  <a:gd name="T14" fmla="*/ 14 w 58"/>
                  <a:gd name="T15" fmla="*/ 24 h 34"/>
                  <a:gd name="T16" fmla="*/ 8 w 58"/>
                  <a:gd name="T17" fmla="*/ 29 h 34"/>
                  <a:gd name="T18" fmla="*/ 0 w 58"/>
                  <a:gd name="T19" fmla="*/ 32 h 34"/>
                  <a:gd name="T20" fmla="*/ 3 w 58"/>
                  <a:gd name="T21" fmla="*/ 34 h 34"/>
                  <a:gd name="T22" fmla="*/ 11 w 58"/>
                  <a:gd name="T23" fmla="*/ 32 h 34"/>
                  <a:gd name="T24" fmla="*/ 16 w 58"/>
                  <a:gd name="T25" fmla="*/ 27 h 34"/>
                  <a:gd name="T26" fmla="*/ 24 w 58"/>
                  <a:gd name="T27" fmla="*/ 21 h 34"/>
                  <a:gd name="T28" fmla="*/ 29 w 58"/>
                  <a:gd name="T29" fmla="*/ 19 h 34"/>
                  <a:gd name="T30" fmla="*/ 37 w 58"/>
                  <a:gd name="T31" fmla="*/ 13 h 34"/>
                  <a:gd name="T32" fmla="*/ 42 w 58"/>
                  <a:gd name="T33" fmla="*/ 8 h 34"/>
                  <a:gd name="T34" fmla="*/ 50 w 58"/>
                  <a:gd name="T35" fmla="*/ 6 h 34"/>
                  <a:gd name="T36" fmla="*/ 58 w 58"/>
                  <a:gd name="T37" fmla="*/ 3 h 34"/>
                  <a:gd name="T38" fmla="*/ 58 w 58"/>
                  <a:gd name="T39" fmla="*/ 3 h 34"/>
                  <a:gd name="T40" fmla="*/ 55 w 58"/>
                  <a:gd name="T41" fmla="*/ 0 h 3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8"/>
                  <a:gd name="T64" fmla="*/ 0 h 34"/>
                  <a:gd name="T65" fmla="*/ 58 w 58"/>
                  <a:gd name="T66" fmla="*/ 34 h 3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8" h="34">
                    <a:moveTo>
                      <a:pt x="55" y="0"/>
                    </a:moveTo>
                    <a:lnTo>
                      <a:pt x="55" y="0"/>
                    </a:lnTo>
                    <a:lnTo>
                      <a:pt x="48" y="3"/>
                    </a:lnTo>
                    <a:lnTo>
                      <a:pt x="42" y="6"/>
                    </a:lnTo>
                    <a:lnTo>
                      <a:pt x="34" y="11"/>
                    </a:lnTo>
                    <a:lnTo>
                      <a:pt x="27" y="13"/>
                    </a:lnTo>
                    <a:lnTo>
                      <a:pt x="21" y="19"/>
                    </a:lnTo>
                    <a:lnTo>
                      <a:pt x="14" y="24"/>
                    </a:lnTo>
                    <a:lnTo>
                      <a:pt x="8" y="29"/>
                    </a:lnTo>
                    <a:lnTo>
                      <a:pt x="0" y="32"/>
                    </a:lnTo>
                    <a:lnTo>
                      <a:pt x="3" y="34"/>
                    </a:lnTo>
                    <a:lnTo>
                      <a:pt x="11" y="32"/>
                    </a:lnTo>
                    <a:lnTo>
                      <a:pt x="16" y="27"/>
                    </a:lnTo>
                    <a:lnTo>
                      <a:pt x="24" y="21"/>
                    </a:lnTo>
                    <a:lnTo>
                      <a:pt x="29" y="19"/>
                    </a:lnTo>
                    <a:lnTo>
                      <a:pt x="37" y="13"/>
                    </a:lnTo>
                    <a:lnTo>
                      <a:pt x="42" y="8"/>
                    </a:lnTo>
                    <a:lnTo>
                      <a:pt x="50" y="6"/>
                    </a:lnTo>
                    <a:lnTo>
                      <a:pt x="58" y="3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479" name="Freeform 5175"/>
              <p:cNvSpPr>
                <a:spLocks/>
              </p:cNvSpPr>
              <p:nvPr/>
            </p:nvSpPr>
            <p:spPr bwMode="auto">
              <a:xfrm>
                <a:off x="5106" y="2850"/>
                <a:ext cx="47" cy="8"/>
              </a:xfrm>
              <a:custGeom>
                <a:avLst/>
                <a:gdLst>
                  <a:gd name="T0" fmla="*/ 47 w 47"/>
                  <a:gd name="T1" fmla="*/ 5 h 8"/>
                  <a:gd name="T2" fmla="*/ 47 w 47"/>
                  <a:gd name="T3" fmla="*/ 5 h 8"/>
                  <a:gd name="T4" fmla="*/ 42 w 47"/>
                  <a:gd name="T5" fmla="*/ 2 h 8"/>
                  <a:gd name="T6" fmla="*/ 37 w 47"/>
                  <a:gd name="T7" fmla="*/ 2 h 8"/>
                  <a:gd name="T8" fmla="*/ 32 w 47"/>
                  <a:gd name="T9" fmla="*/ 0 h 8"/>
                  <a:gd name="T10" fmla="*/ 24 w 47"/>
                  <a:gd name="T11" fmla="*/ 0 h 8"/>
                  <a:gd name="T12" fmla="*/ 19 w 47"/>
                  <a:gd name="T13" fmla="*/ 0 h 8"/>
                  <a:gd name="T14" fmla="*/ 13 w 47"/>
                  <a:gd name="T15" fmla="*/ 0 h 8"/>
                  <a:gd name="T16" fmla="*/ 8 w 47"/>
                  <a:gd name="T17" fmla="*/ 0 h 8"/>
                  <a:gd name="T18" fmla="*/ 0 w 47"/>
                  <a:gd name="T19" fmla="*/ 2 h 8"/>
                  <a:gd name="T20" fmla="*/ 3 w 47"/>
                  <a:gd name="T21" fmla="*/ 5 h 8"/>
                  <a:gd name="T22" fmla="*/ 8 w 47"/>
                  <a:gd name="T23" fmla="*/ 5 h 8"/>
                  <a:gd name="T24" fmla="*/ 13 w 47"/>
                  <a:gd name="T25" fmla="*/ 2 h 8"/>
                  <a:gd name="T26" fmla="*/ 19 w 47"/>
                  <a:gd name="T27" fmla="*/ 2 h 8"/>
                  <a:gd name="T28" fmla="*/ 24 w 47"/>
                  <a:gd name="T29" fmla="*/ 2 h 8"/>
                  <a:gd name="T30" fmla="*/ 32 w 47"/>
                  <a:gd name="T31" fmla="*/ 5 h 8"/>
                  <a:gd name="T32" fmla="*/ 37 w 47"/>
                  <a:gd name="T33" fmla="*/ 5 h 8"/>
                  <a:gd name="T34" fmla="*/ 42 w 47"/>
                  <a:gd name="T35" fmla="*/ 5 h 8"/>
                  <a:gd name="T36" fmla="*/ 47 w 47"/>
                  <a:gd name="T37" fmla="*/ 8 h 8"/>
                  <a:gd name="T38" fmla="*/ 47 w 47"/>
                  <a:gd name="T39" fmla="*/ 8 h 8"/>
                  <a:gd name="T40" fmla="*/ 47 w 47"/>
                  <a:gd name="T41" fmla="*/ 5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7"/>
                  <a:gd name="T64" fmla="*/ 0 h 8"/>
                  <a:gd name="T65" fmla="*/ 47 w 47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7" h="8">
                    <a:moveTo>
                      <a:pt x="47" y="5"/>
                    </a:moveTo>
                    <a:lnTo>
                      <a:pt x="47" y="5"/>
                    </a:lnTo>
                    <a:lnTo>
                      <a:pt x="42" y="2"/>
                    </a:lnTo>
                    <a:lnTo>
                      <a:pt x="37" y="2"/>
                    </a:lnTo>
                    <a:lnTo>
                      <a:pt x="32" y="0"/>
                    </a:lnTo>
                    <a:lnTo>
                      <a:pt x="24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8" y="5"/>
                    </a:lnTo>
                    <a:lnTo>
                      <a:pt x="13" y="2"/>
                    </a:lnTo>
                    <a:lnTo>
                      <a:pt x="19" y="2"/>
                    </a:lnTo>
                    <a:lnTo>
                      <a:pt x="24" y="2"/>
                    </a:lnTo>
                    <a:lnTo>
                      <a:pt x="32" y="5"/>
                    </a:lnTo>
                    <a:lnTo>
                      <a:pt x="37" y="5"/>
                    </a:lnTo>
                    <a:lnTo>
                      <a:pt x="42" y="5"/>
                    </a:lnTo>
                    <a:lnTo>
                      <a:pt x="47" y="8"/>
                    </a:lnTo>
                    <a:lnTo>
                      <a:pt x="47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480" name="Freeform 5176"/>
              <p:cNvSpPr>
                <a:spLocks/>
              </p:cNvSpPr>
              <p:nvPr/>
            </p:nvSpPr>
            <p:spPr bwMode="auto">
              <a:xfrm>
                <a:off x="5153" y="2855"/>
                <a:ext cx="27" cy="21"/>
              </a:xfrm>
              <a:custGeom>
                <a:avLst/>
                <a:gdLst>
                  <a:gd name="T0" fmla="*/ 27 w 27"/>
                  <a:gd name="T1" fmla="*/ 18 h 21"/>
                  <a:gd name="T2" fmla="*/ 27 w 27"/>
                  <a:gd name="T3" fmla="*/ 18 h 21"/>
                  <a:gd name="T4" fmla="*/ 27 w 27"/>
                  <a:gd name="T5" fmla="*/ 16 h 21"/>
                  <a:gd name="T6" fmla="*/ 24 w 27"/>
                  <a:gd name="T7" fmla="*/ 13 h 21"/>
                  <a:gd name="T8" fmla="*/ 21 w 27"/>
                  <a:gd name="T9" fmla="*/ 10 h 21"/>
                  <a:gd name="T10" fmla="*/ 16 w 27"/>
                  <a:gd name="T11" fmla="*/ 8 h 21"/>
                  <a:gd name="T12" fmla="*/ 14 w 27"/>
                  <a:gd name="T13" fmla="*/ 5 h 21"/>
                  <a:gd name="T14" fmla="*/ 8 w 27"/>
                  <a:gd name="T15" fmla="*/ 3 h 21"/>
                  <a:gd name="T16" fmla="*/ 6 w 27"/>
                  <a:gd name="T17" fmla="*/ 0 h 21"/>
                  <a:gd name="T18" fmla="*/ 0 w 27"/>
                  <a:gd name="T19" fmla="*/ 0 h 21"/>
                  <a:gd name="T20" fmla="*/ 0 w 27"/>
                  <a:gd name="T21" fmla="*/ 3 h 21"/>
                  <a:gd name="T22" fmla="*/ 3 w 27"/>
                  <a:gd name="T23" fmla="*/ 5 h 21"/>
                  <a:gd name="T24" fmla="*/ 8 w 27"/>
                  <a:gd name="T25" fmla="*/ 5 h 21"/>
                  <a:gd name="T26" fmla="*/ 11 w 27"/>
                  <a:gd name="T27" fmla="*/ 8 h 21"/>
                  <a:gd name="T28" fmla="*/ 14 w 27"/>
                  <a:gd name="T29" fmla="*/ 10 h 21"/>
                  <a:gd name="T30" fmla="*/ 19 w 27"/>
                  <a:gd name="T31" fmla="*/ 13 h 21"/>
                  <a:gd name="T32" fmla="*/ 21 w 27"/>
                  <a:gd name="T33" fmla="*/ 16 h 21"/>
                  <a:gd name="T34" fmla="*/ 24 w 27"/>
                  <a:gd name="T35" fmla="*/ 18 h 21"/>
                  <a:gd name="T36" fmla="*/ 24 w 27"/>
                  <a:gd name="T37" fmla="*/ 21 h 21"/>
                  <a:gd name="T38" fmla="*/ 24 w 27"/>
                  <a:gd name="T39" fmla="*/ 21 h 21"/>
                  <a:gd name="T40" fmla="*/ 27 w 27"/>
                  <a:gd name="T41" fmla="*/ 18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7"/>
                  <a:gd name="T64" fmla="*/ 0 h 21"/>
                  <a:gd name="T65" fmla="*/ 27 w 27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7" h="21">
                    <a:moveTo>
                      <a:pt x="27" y="18"/>
                    </a:moveTo>
                    <a:lnTo>
                      <a:pt x="27" y="18"/>
                    </a:lnTo>
                    <a:lnTo>
                      <a:pt x="27" y="16"/>
                    </a:lnTo>
                    <a:lnTo>
                      <a:pt x="24" y="13"/>
                    </a:lnTo>
                    <a:lnTo>
                      <a:pt x="21" y="10"/>
                    </a:lnTo>
                    <a:lnTo>
                      <a:pt x="16" y="8"/>
                    </a:lnTo>
                    <a:lnTo>
                      <a:pt x="14" y="5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3" y="5"/>
                    </a:lnTo>
                    <a:lnTo>
                      <a:pt x="8" y="5"/>
                    </a:lnTo>
                    <a:lnTo>
                      <a:pt x="11" y="8"/>
                    </a:lnTo>
                    <a:lnTo>
                      <a:pt x="14" y="10"/>
                    </a:lnTo>
                    <a:lnTo>
                      <a:pt x="19" y="13"/>
                    </a:lnTo>
                    <a:lnTo>
                      <a:pt x="21" y="16"/>
                    </a:lnTo>
                    <a:lnTo>
                      <a:pt x="24" y="18"/>
                    </a:lnTo>
                    <a:lnTo>
                      <a:pt x="24" y="21"/>
                    </a:lnTo>
                    <a:lnTo>
                      <a:pt x="27" y="1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481" name="Freeform 5177"/>
              <p:cNvSpPr>
                <a:spLocks/>
              </p:cNvSpPr>
              <p:nvPr/>
            </p:nvSpPr>
            <p:spPr bwMode="auto">
              <a:xfrm>
                <a:off x="5169" y="2873"/>
                <a:ext cx="13" cy="24"/>
              </a:xfrm>
              <a:custGeom>
                <a:avLst/>
                <a:gdLst>
                  <a:gd name="T0" fmla="*/ 3 w 13"/>
                  <a:gd name="T1" fmla="*/ 24 h 24"/>
                  <a:gd name="T2" fmla="*/ 3 w 13"/>
                  <a:gd name="T3" fmla="*/ 24 h 24"/>
                  <a:gd name="T4" fmla="*/ 5 w 13"/>
                  <a:gd name="T5" fmla="*/ 21 h 24"/>
                  <a:gd name="T6" fmla="*/ 5 w 13"/>
                  <a:gd name="T7" fmla="*/ 19 h 24"/>
                  <a:gd name="T8" fmla="*/ 8 w 13"/>
                  <a:gd name="T9" fmla="*/ 16 h 24"/>
                  <a:gd name="T10" fmla="*/ 8 w 13"/>
                  <a:gd name="T11" fmla="*/ 13 h 24"/>
                  <a:gd name="T12" fmla="*/ 11 w 13"/>
                  <a:gd name="T13" fmla="*/ 11 h 24"/>
                  <a:gd name="T14" fmla="*/ 13 w 13"/>
                  <a:gd name="T15" fmla="*/ 8 h 24"/>
                  <a:gd name="T16" fmla="*/ 13 w 13"/>
                  <a:gd name="T17" fmla="*/ 6 h 24"/>
                  <a:gd name="T18" fmla="*/ 11 w 13"/>
                  <a:gd name="T19" fmla="*/ 0 h 24"/>
                  <a:gd name="T20" fmla="*/ 8 w 13"/>
                  <a:gd name="T21" fmla="*/ 3 h 24"/>
                  <a:gd name="T22" fmla="*/ 8 w 13"/>
                  <a:gd name="T23" fmla="*/ 6 h 24"/>
                  <a:gd name="T24" fmla="*/ 8 w 13"/>
                  <a:gd name="T25" fmla="*/ 6 h 24"/>
                  <a:gd name="T26" fmla="*/ 8 w 13"/>
                  <a:gd name="T27" fmla="*/ 8 h 24"/>
                  <a:gd name="T28" fmla="*/ 5 w 13"/>
                  <a:gd name="T29" fmla="*/ 11 h 24"/>
                  <a:gd name="T30" fmla="*/ 5 w 13"/>
                  <a:gd name="T31" fmla="*/ 13 h 24"/>
                  <a:gd name="T32" fmla="*/ 3 w 13"/>
                  <a:gd name="T33" fmla="*/ 16 h 24"/>
                  <a:gd name="T34" fmla="*/ 0 w 13"/>
                  <a:gd name="T35" fmla="*/ 19 h 24"/>
                  <a:gd name="T36" fmla="*/ 0 w 13"/>
                  <a:gd name="T37" fmla="*/ 21 h 24"/>
                  <a:gd name="T38" fmla="*/ 0 w 13"/>
                  <a:gd name="T39" fmla="*/ 21 h 24"/>
                  <a:gd name="T40" fmla="*/ 3 w 13"/>
                  <a:gd name="T41" fmla="*/ 24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4"/>
                  <a:gd name="T65" fmla="*/ 13 w 13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4">
                    <a:moveTo>
                      <a:pt x="3" y="24"/>
                    </a:moveTo>
                    <a:lnTo>
                      <a:pt x="3" y="24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8" y="16"/>
                    </a:lnTo>
                    <a:lnTo>
                      <a:pt x="8" y="13"/>
                    </a:lnTo>
                    <a:lnTo>
                      <a:pt x="11" y="11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8" y="6"/>
                    </a:lnTo>
                    <a:lnTo>
                      <a:pt x="8" y="8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3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3" y="24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482" name="Freeform 5178"/>
              <p:cNvSpPr>
                <a:spLocks/>
              </p:cNvSpPr>
              <p:nvPr/>
            </p:nvSpPr>
            <p:spPr bwMode="auto">
              <a:xfrm>
                <a:off x="5164" y="2894"/>
                <a:ext cx="8" cy="24"/>
              </a:xfrm>
              <a:custGeom>
                <a:avLst/>
                <a:gdLst>
                  <a:gd name="T0" fmla="*/ 5 w 8"/>
                  <a:gd name="T1" fmla="*/ 21 h 24"/>
                  <a:gd name="T2" fmla="*/ 5 w 8"/>
                  <a:gd name="T3" fmla="*/ 21 h 24"/>
                  <a:gd name="T4" fmla="*/ 5 w 8"/>
                  <a:gd name="T5" fmla="*/ 21 h 24"/>
                  <a:gd name="T6" fmla="*/ 5 w 8"/>
                  <a:gd name="T7" fmla="*/ 19 h 24"/>
                  <a:gd name="T8" fmla="*/ 5 w 8"/>
                  <a:gd name="T9" fmla="*/ 16 h 24"/>
                  <a:gd name="T10" fmla="*/ 5 w 8"/>
                  <a:gd name="T11" fmla="*/ 13 h 24"/>
                  <a:gd name="T12" fmla="*/ 5 w 8"/>
                  <a:gd name="T13" fmla="*/ 11 h 24"/>
                  <a:gd name="T14" fmla="*/ 5 w 8"/>
                  <a:gd name="T15" fmla="*/ 8 h 24"/>
                  <a:gd name="T16" fmla="*/ 8 w 8"/>
                  <a:gd name="T17" fmla="*/ 5 h 24"/>
                  <a:gd name="T18" fmla="*/ 8 w 8"/>
                  <a:gd name="T19" fmla="*/ 3 h 24"/>
                  <a:gd name="T20" fmla="*/ 5 w 8"/>
                  <a:gd name="T21" fmla="*/ 0 h 24"/>
                  <a:gd name="T22" fmla="*/ 5 w 8"/>
                  <a:gd name="T23" fmla="*/ 3 h 24"/>
                  <a:gd name="T24" fmla="*/ 3 w 8"/>
                  <a:gd name="T25" fmla="*/ 8 h 24"/>
                  <a:gd name="T26" fmla="*/ 3 w 8"/>
                  <a:gd name="T27" fmla="*/ 11 h 24"/>
                  <a:gd name="T28" fmla="*/ 0 w 8"/>
                  <a:gd name="T29" fmla="*/ 13 h 24"/>
                  <a:gd name="T30" fmla="*/ 0 w 8"/>
                  <a:gd name="T31" fmla="*/ 16 h 24"/>
                  <a:gd name="T32" fmla="*/ 0 w 8"/>
                  <a:gd name="T33" fmla="*/ 19 h 24"/>
                  <a:gd name="T34" fmla="*/ 3 w 8"/>
                  <a:gd name="T35" fmla="*/ 21 h 24"/>
                  <a:gd name="T36" fmla="*/ 3 w 8"/>
                  <a:gd name="T37" fmla="*/ 24 h 24"/>
                  <a:gd name="T38" fmla="*/ 3 w 8"/>
                  <a:gd name="T39" fmla="*/ 24 h 24"/>
                  <a:gd name="T40" fmla="*/ 5 w 8"/>
                  <a:gd name="T41" fmla="*/ 21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24"/>
                  <a:gd name="T65" fmla="*/ 8 w 8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24">
                    <a:moveTo>
                      <a:pt x="5" y="21"/>
                    </a:moveTo>
                    <a:lnTo>
                      <a:pt x="5" y="21"/>
                    </a:lnTo>
                    <a:lnTo>
                      <a:pt x="5" y="19"/>
                    </a:lnTo>
                    <a:lnTo>
                      <a:pt x="5" y="16"/>
                    </a:lnTo>
                    <a:lnTo>
                      <a:pt x="5" y="13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3" y="8"/>
                    </a:lnTo>
                    <a:lnTo>
                      <a:pt x="3" y="11"/>
                    </a:lnTo>
                    <a:lnTo>
                      <a:pt x="0" y="13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3" y="21"/>
                    </a:lnTo>
                    <a:lnTo>
                      <a:pt x="3" y="24"/>
                    </a:lnTo>
                    <a:lnTo>
                      <a:pt x="5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483" name="Freeform 5179"/>
              <p:cNvSpPr>
                <a:spLocks/>
              </p:cNvSpPr>
              <p:nvPr/>
            </p:nvSpPr>
            <p:spPr bwMode="auto">
              <a:xfrm>
                <a:off x="5167" y="2913"/>
                <a:ext cx="34" cy="7"/>
              </a:xfrm>
              <a:custGeom>
                <a:avLst/>
                <a:gdLst>
                  <a:gd name="T0" fmla="*/ 34 w 34"/>
                  <a:gd name="T1" fmla="*/ 0 h 7"/>
                  <a:gd name="T2" fmla="*/ 34 w 34"/>
                  <a:gd name="T3" fmla="*/ 0 h 7"/>
                  <a:gd name="T4" fmla="*/ 28 w 34"/>
                  <a:gd name="T5" fmla="*/ 2 h 7"/>
                  <a:gd name="T6" fmla="*/ 26 w 34"/>
                  <a:gd name="T7" fmla="*/ 2 h 7"/>
                  <a:gd name="T8" fmla="*/ 20 w 34"/>
                  <a:gd name="T9" fmla="*/ 2 h 7"/>
                  <a:gd name="T10" fmla="*/ 15 w 34"/>
                  <a:gd name="T11" fmla="*/ 5 h 7"/>
                  <a:gd name="T12" fmla="*/ 13 w 34"/>
                  <a:gd name="T13" fmla="*/ 5 h 7"/>
                  <a:gd name="T14" fmla="*/ 10 w 34"/>
                  <a:gd name="T15" fmla="*/ 5 h 7"/>
                  <a:gd name="T16" fmla="*/ 5 w 34"/>
                  <a:gd name="T17" fmla="*/ 5 h 7"/>
                  <a:gd name="T18" fmla="*/ 2 w 34"/>
                  <a:gd name="T19" fmla="*/ 2 h 7"/>
                  <a:gd name="T20" fmla="*/ 0 w 34"/>
                  <a:gd name="T21" fmla="*/ 5 h 7"/>
                  <a:gd name="T22" fmla="*/ 5 w 34"/>
                  <a:gd name="T23" fmla="*/ 7 h 7"/>
                  <a:gd name="T24" fmla="*/ 7 w 34"/>
                  <a:gd name="T25" fmla="*/ 7 h 7"/>
                  <a:gd name="T26" fmla="*/ 13 w 34"/>
                  <a:gd name="T27" fmla="*/ 7 h 7"/>
                  <a:gd name="T28" fmla="*/ 18 w 34"/>
                  <a:gd name="T29" fmla="*/ 7 h 7"/>
                  <a:gd name="T30" fmla="*/ 20 w 34"/>
                  <a:gd name="T31" fmla="*/ 7 h 7"/>
                  <a:gd name="T32" fmla="*/ 26 w 34"/>
                  <a:gd name="T33" fmla="*/ 5 h 7"/>
                  <a:gd name="T34" fmla="*/ 28 w 34"/>
                  <a:gd name="T35" fmla="*/ 5 h 7"/>
                  <a:gd name="T36" fmla="*/ 34 w 34"/>
                  <a:gd name="T37" fmla="*/ 5 h 7"/>
                  <a:gd name="T38" fmla="*/ 34 w 34"/>
                  <a:gd name="T39" fmla="*/ 5 h 7"/>
                  <a:gd name="T40" fmla="*/ 34 w 34"/>
                  <a:gd name="T41" fmla="*/ 0 h 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7"/>
                  <a:gd name="T65" fmla="*/ 34 w 34"/>
                  <a:gd name="T66" fmla="*/ 7 h 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7">
                    <a:moveTo>
                      <a:pt x="34" y="0"/>
                    </a:moveTo>
                    <a:lnTo>
                      <a:pt x="34" y="0"/>
                    </a:lnTo>
                    <a:lnTo>
                      <a:pt x="28" y="2"/>
                    </a:lnTo>
                    <a:lnTo>
                      <a:pt x="26" y="2"/>
                    </a:lnTo>
                    <a:lnTo>
                      <a:pt x="20" y="2"/>
                    </a:lnTo>
                    <a:lnTo>
                      <a:pt x="15" y="5"/>
                    </a:lnTo>
                    <a:lnTo>
                      <a:pt x="13" y="5"/>
                    </a:lnTo>
                    <a:lnTo>
                      <a:pt x="10" y="5"/>
                    </a:lnTo>
                    <a:lnTo>
                      <a:pt x="5" y="5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5" y="7"/>
                    </a:lnTo>
                    <a:lnTo>
                      <a:pt x="7" y="7"/>
                    </a:lnTo>
                    <a:lnTo>
                      <a:pt x="13" y="7"/>
                    </a:lnTo>
                    <a:lnTo>
                      <a:pt x="18" y="7"/>
                    </a:lnTo>
                    <a:lnTo>
                      <a:pt x="20" y="7"/>
                    </a:lnTo>
                    <a:lnTo>
                      <a:pt x="26" y="5"/>
                    </a:lnTo>
                    <a:lnTo>
                      <a:pt x="28" y="5"/>
                    </a:lnTo>
                    <a:lnTo>
                      <a:pt x="34" y="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484" name="Freeform 5180"/>
              <p:cNvSpPr>
                <a:spLocks/>
              </p:cNvSpPr>
              <p:nvPr/>
            </p:nvSpPr>
            <p:spPr bwMode="auto">
              <a:xfrm>
                <a:off x="5201" y="2902"/>
                <a:ext cx="34" cy="16"/>
              </a:xfrm>
              <a:custGeom>
                <a:avLst/>
                <a:gdLst>
                  <a:gd name="T0" fmla="*/ 34 w 34"/>
                  <a:gd name="T1" fmla="*/ 0 h 16"/>
                  <a:gd name="T2" fmla="*/ 34 w 34"/>
                  <a:gd name="T3" fmla="*/ 0 h 16"/>
                  <a:gd name="T4" fmla="*/ 28 w 34"/>
                  <a:gd name="T5" fmla="*/ 0 h 16"/>
                  <a:gd name="T6" fmla="*/ 23 w 34"/>
                  <a:gd name="T7" fmla="*/ 3 h 16"/>
                  <a:gd name="T8" fmla="*/ 20 w 34"/>
                  <a:gd name="T9" fmla="*/ 3 h 16"/>
                  <a:gd name="T10" fmla="*/ 15 w 34"/>
                  <a:gd name="T11" fmla="*/ 5 h 16"/>
                  <a:gd name="T12" fmla="*/ 10 w 34"/>
                  <a:gd name="T13" fmla="*/ 8 h 16"/>
                  <a:gd name="T14" fmla="*/ 7 w 34"/>
                  <a:gd name="T15" fmla="*/ 8 h 16"/>
                  <a:gd name="T16" fmla="*/ 2 w 34"/>
                  <a:gd name="T17" fmla="*/ 11 h 16"/>
                  <a:gd name="T18" fmla="*/ 0 w 34"/>
                  <a:gd name="T19" fmla="*/ 11 h 16"/>
                  <a:gd name="T20" fmla="*/ 0 w 34"/>
                  <a:gd name="T21" fmla="*/ 16 h 16"/>
                  <a:gd name="T22" fmla="*/ 5 w 34"/>
                  <a:gd name="T23" fmla="*/ 13 h 16"/>
                  <a:gd name="T24" fmla="*/ 7 w 34"/>
                  <a:gd name="T25" fmla="*/ 13 h 16"/>
                  <a:gd name="T26" fmla="*/ 13 w 34"/>
                  <a:gd name="T27" fmla="*/ 11 h 16"/>
                  <a:gd name="T28" fmla="*/ 15 w 34"/>
                  <a:gd name="T29" fmla="*/ 8 h 16"/>
                  <a:gd name="T30" fmla="*/ 20 w 34"/>
                  <a:gd name="T31" fmla="*/ 8 h 16"/>
                  <a:gd name="T32" fmla="*/ 26 w 34"/>
                  <a:gd name="T33" fmla="*/ 5 h 16"/>
                  <a:gd name="T34" fmla="*/ 28 w 34"/>
                  <a:gd name="T35" fmla="*/ 5 h 16"/>
                  <a:gd name="T36" fmla="*/ 34 w 34"/>
                  <a:gd name="T37" fmla="*/ 5 h 16"/>
                  <a:gd name="T38" fmla="*/ 34 w 34"/>
                  <a:gd name="T39" fmla="*/ 5 h 16"/>
                  <a:gd name="T40" fmla="*/ 34 w 34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6"/>
                  <a:gd name="T65" fmla="*/ 34 w 34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6">
                    <a:moveTo>
                      <a:pt x="34" y="0"/>
                    </a:moveTo>
                    <a:lnTo>
                      <a:pt x="34" y="0"/>
                    </a:lnTo>
                    <a:lnTo>
                      <a:pt x="28" y="0"/>
                    </a:lnTo>
                    <a:lnTo>
                      <a:pt x="23" y="3"/>
                    </a:lnTo>
                    <a:lnTo>
                      <a:pt x="20" y="3"/>
                    </a:lnTo>
                    <a:lnTo>
                      <a:pt x="15" y="5"/>
                    </a:lnTo>
                    <a:lnTo>
                      <a:pt x="10" y="8"/>
                    </a:lnTo>
                    <a:lnTo>
                      <a:pt x="7" y="8"/>
                    </a:lnTo>
                    <a:lnTo>
                      <a:pt x="2" y="11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13" y="11"/>
                    </a:lnTo>
                    <a:lnTo>
                      <a:pt x="15" y="8"/>
                    </a:lnTo>
                    <a:lnTo>
                      <a:pt x="20" y="8"/>
                    </a:lnTo>
                    <a:lnTo>
                      <a:pt x="26" y="5"/>
                    </a:lnTo>
                    <a:lnTo>
                      <a:pt x="28" y="5"/>
                    </a:lnTo>
                    <a:lnTo>
                      <a:pt x="34" y="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485" name="Freeform 5181"/>
              <p:cNvSpPr>
                <a:spLocks/>
              </p:cNvSpPr>
              <p:nvPr/>
            </p:nvSpPr>
            <p:spPr bwMode="auto">
              <a:xfrm>
                <a:off x="5235" y="2902"/>
                <a:ext cx="62" cy="13"/>
              </a:xfrm>
              <a:custGeom>
                <a:avLst/>
                <a:gdLst>
                  <a:gd name="T0" fmla="*/ 62 w 62"/>
                  <a:gd name="T1" fmla="*/ 8 h 13"/>
                  <a:gd name="T2" fmla="*/ 62 w 62"/>
                  <a:gd name="T3" fmla="*/ 8 h 13"/>
                  <a:gd name="T4" fmla="*/ 54 w 62"/>
                  <a:gd name="T5" fmla="*/ 5 h 13"/>
                  <a:gd name="T6" fmla="*/ 47 w 62"/>
                  <a:gd name="T7" fmla="*/ 3 h 13"/>
                  <a:gd name="T8" fmla="*/ 39 w 62"/>
                  <a:gd name="T9" fmla="*/ 0 h 13"/>
                  <a:gd name="T10" fmla="*/ 31 w 62"/>
                  <a:gd name="T11" fmla="*/ 0 h 13"/>
                  <a:gd name="T12" fmla="*/ 23 w 62"/>
                  <a:gd name="T13" fmla="*/ 0 h 13"/>
                  <a:gd name="T14" fmla="*/ 15 w 62"/>
                  <a:gd name="T15" fmla="*/ 0 h 13"/>
                  <a:gd name="T16" fmla="*/ 7 w 62"/>
                  <a:gd name="T17" fmla="*/ 0 h 13"/>
                  <a:gd name="T18" fmla="*/ 0 w 62"/>
                  <a:gd name="T19" fmla="*/ 0 h 13"/>
                  <a:gd name="T20" fmla="*/ 0 w 62"/>
                  <a:gd name="T21" fmla="*/ 5 h 13"/>
                  <a:gd name="T22" fmla="*/ 7 w 62"/>
                  <a:gd name="T23" fmla="*/ 3 h 13"/>
                  <a:gd name="T24" fmla="*/ 15 w 62"/>
                  <a:gd name="T25" fmla="*/ 3 h 13"/>
                  <a:gd name="T26" fmla="*/ 23 w 62"/>
                  <a:gd name="T27" fmla="*/ 3 h 13"/>
                  <a:gd name="T28" fmla="*/ 31 w 62"/>
                  <a:gd name="T29" fmla="*/ 3 h 13"/>
                  <a:gd name="T30" fmla="*/ 39 w 62"/>
                  <a:gd name="T31" fmla="*/ 5 h 13"/>
                  <a:gd name="T32" fmla="*/ 47 w 62"/>
                  <a:gd name="T33" fmla="*/ 5 h 13"/>
                  <a:gd name="T34" fmla="*/ 54 w 62"/>
                  <a:gd name="T35" fmla="*/ 8 h 13"/>
                  <a:gd name="T36" fmla="*/ 60 w 62"/>
                  <a:gd name="T37" fmla="*/ 13 h 13"/>
                  <a:gd name="T38" fmla="*/ 60 w 62"/>
                  <a:gd name="T39" fmla="*/ 13 h 13"/>
                  <a:gd name="T40" fmla="*/ 62 w 62"/>
                  <a:gd name="T41" fmla="*/ 8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2"/>
                  <a:gd name="T64" fmla="*/ 0 h 13"/>
                  <a:gd name="T65" fmla="*/ 62 w 62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2" h="13">
                    <a:moveTo>
                      <a:pt x="62" y="8"/>
                    </a:moveTo>
                    <a:lnTo>
                      <a:pt x="62" y="8"/>
                    </a:lnTo>
                    <a:lnTo>
                      <a:pt x="54" y="5"/>
                    </a:lnTo>
                    <a:lnTo>
                      <a:pt x="47" y="3"/>
                    </a:lnTo>
                    <a:lnTo>
                      <a:pt x="39" y="0"/>
                    </a:lnTo>
                    <a:lnTo>
                      <a:pt x="31" y="0"/>
                    </a:lnTo>
                    <a:lnTo>
                      <a:pt x="23" y="0"/>
                    </a:lnTo>
                    <a:lnTo>
                      <a:pt x="15" y="0"/>
                    </a:lnTo>
                    <a:lnTo>
                      <a:pt x="7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7" y="3"/>
                    </a:lnTo>
                    <a:lnTo>
                      <a:pt x="15" y="3"/>
                    </a:lnTo>
                    <a:lnTo>
                      <a:pt x="23" y="3"/>
                    </a:lnTo>
                    <a:lnTo>
                      <a:pt x="31" y="3"/>
                    </a:lnTo>
                    <a:lnTo>
                      <a:pt x="39" y="5"/>
                    </a:lnTo>
                    <a:lnTo>
                      <a:pt x="47" y="5"/>
                    </a:lnTo>
                    <a:lnTo>
                      <a:pt x="54" y="8"/>
                    </a:lnTo>
                    <a:lnTo>
                      <a:pt x="60" y="13"/>
                    </a:lnTo>
                    <a:lnTo>
                      <a:pt x="62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486" name="Freeform 5182"/>
              <p:cNvSpPr>
                <a:spLocks/>
              </p:cNvSpPr>
              <p:nvPr/>
            </p:nvSpPr>
            <p:spPr bwMode="auto">
              <a:xfrm>
                <a:off x="5295" y="2910"/>
                <a:ext cx="44" cy="60"/>
              </a:xfrm>
              <a:custGeom>
                <a:avLst/>
                <a:gdLst>
                  <a:gd name="T0" fmla="*/ 44 w 44"/>
                  <a:gd name="T1" fmla="*/ 60 h 60"/>
                  <a:gd name="T2" fmla="*/ 44 w 44"/>
                  <a:gd name="T3" fmla="*/ 60 h 60"/>
                  <a:gd name="T4" fmla="*/ 44 w 44"/>
                  <a:gd name="T5" fmla="*/ 50 h 60"/>
                  <a:gd name="T6" fmla="*/ 39 w 44"/>
                  <a:gd name="T7" fmla="*/ 42 h 60"/>
                  <a:gd name="T8" fmla="*/ 36 w 44"/>
                  <a:gd name="T9" fmla="*/ 34 h 60"/>
                  <a:gd name="T10" fmla="*/ 31 w 44"/>
                  <a:gd name="T11" fmla="*/ 26 h 60"/>
                  <a:gd name="T12" fmla="*/ 23 w 44"/>
                  <a:gd name="T13" fmla="*/ 18 h 60"/>
                  <a:gd name="T14" fmla="*/ 18 w 44"/>
                  <a:gd name="T15" fmla="*/ 13 h 60"/>
                  <a:gd name="T16" fmla="*/ 10 w 44"/>
                  <a:gd name="T17" fmla="*/ 5 h 60"/>
                  <a:gd name="T18" fmla="*/ 2 w 44"/>
                  <a:gd name="T19" fmla="*/ 0 h 60"/>
                  <a:gd name="T20" fmla="*/ 0 w 44"/>
                  <a:gd name="T21" fmla="*/ 5 h 60"/>
                  <a:gd name="T22" fmla="*/ 8 w 44"/>
                  <a:gd name="T23" fmla="*/ 10 h 60"/>
                  <a:gd name="T24" fmla="*/ 15 w 44"/>
                  <a:gd name="T25" fmla="*/ 16 h 60"/>
                  <a:gd name="T26" fmla="*/ 21 w 44"/>
                  <a:gd name="T27" fmla="*/ 21 h 60"/>
                  <a:gd name="T28" fmla="*/ 28 w 44"/>
                  <a:gd name="T29" fmla="*/ 29 h 60"/>
                  <a:gd name="T30" fmla="*/ 34 w 44"/>
                  <a:gd name="T31" fmla="*/ 37 h 60"/>
                  <a:gd name="T32" fmla="*/ 36 w 44"/>
                  <a:gd name="T33" fmla="*/ 45 h 60"/>
                  <a:gd name="T34" fmla="*/ 39 w 44"/>
                  <a:gd name="T35" fmla="*/ 52 h 60"/>
                  <a:gd name="T36" fmla="*/ 42 w 44"/>
                  <a:gd name="T37" fmla="*/ 60 h 60"/>
                  <a:gd name="T38" fmla="*/ 42 w 44"/>
                  <a:gd name="T39" fmla="*/ 60 h 60"/>
                  <a:gd name="T40" fmla="*/ 44 w 44"/>
                  <a:gd name="T41" fmla="*/ 60 h 6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4"/>
                  <a:gd name="T64" fmla="*/ 0 h 60"/>
                  <a:gd name="T65" fmla="*/ 44 w 44"/>
                  <a:gd name="T66" fmla="*/ 60 h 6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4" h="60">
                    <a:moveTo>
                      <a:pt x="44" y="60"/>
                    </a:moveTo>
                    <a:lnTo>
                      <a:pt x="44" y="60"/>
                    </a:lnTo>
                    <a:lnTo>
                      <a:pt x="44" y="50"/>
                    </a:lnTo>
                    <a:lnTo>
                      <a:pt x="39" y="42"/>
                    </a:lnTo>
                    <a:lnTo>
                      <a:pt x="36" y="34"/>
                    </a:lnTo>
                    <a:lnTo>
                      <a:pt x="31" y="26"/>
                    </a:lnTo>
                    <a:lnTo>
                      <a:pt x="23" y="18"/>
                    </a:lnTo>
                    <a:lnTo>
                      <a:pt x="18" y="13"/>
                    </a:lnTo>
                    <a:lnTo>
                      <a:pt x="10" y="5"/>
                    </a:lnTo>
                    <a:lnTo>
                      <a:pt x="2" y="0"/>
                    </a:lnTo>
                    <a:lnTo>
                      <a:pt x="0" y="5"/>
                    </a:lnTo>
                    <a:lnTo>
                      <a:pt x="8" y="10"/>
                    </a:lnTo>
                    <a:lnTo>
                      <a:pt x="15" y="16"/>
                    </a:lnTo>
                    <a:lnTo>
                      <a:pt x="21" y="21"/>
                    </a:lnTo>
                    <a:lnTo>
                      <a:pt x="28" y="29"/>
                    </a:lnTo>
                    <a:lnTo>
                      <a:pt x="34" y="37"/>
                    </a:lnTo>
                    <a:lnTo>
                      <a:pt x="36" y="45"/>
                    </a:lnTo>
                    <a:lnTo>
                      <a:pt x="39" y="52"/>
                    </a:lnTo>
                    <a:lnTo>
                      <a:pt x="42" y="60"/>
                    </a:lnTo>
                    <a:lnTo>
                      <a:pt x="44" y="6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487" name="Freeform 5183"/>
              <p:cNvSpPr>
                <a:spLocks/>
              </p:cNvSpPr>
              <p:nvPr/>
            </p:nvSpPr>
            <p:spPr bwMode="auto">
              <a:xfrm>
                <a:off x="5310" y="2970"/>
                <a:ext cx="29" cy="37"/>
              </a:xfrm>
              <a:custGeom>
                <a:avLst/>
                <a:gdLst>
                  <a:gd name="T0" fmla="*/ 3 w 29"/>
                  <a:gd name="T1" fmla="*/ 37 h 37"/>
                  <a:gd name="T2" fmla="*/ 3 w 29"/>
                  <a:gd name="T3" fmla="*/ 37 h 37"/>
                  <a:gd name="T4" fmla="*/ 8 w 29"/>
                  <a:gd name="T5" fmla="*/ 34 h 37"/>
                  <a:gd name="T6" fmla="*/ 13 w 29"/>
                  <a:gd name="T7" fmla="*/ 29 h 37"/>
                  <a:gd name="T8" fmla="*/ 19 w 29"/>
                  <a:gd name="T9" fmla="*/ 26 h 37"/>
                  <a:gd name="T10" fmla="*/ 21 w 29"/>
                  <a:gd name="T11" fmla="*/ 21 h 37"/>
                  <a:gd name="T12" fmla="*/ 27 w 29"/>
                  <a:gd name="T13" fmla="*/ 16 h 37"/>
                  <a:gd name="T14" fmla="*/ 29 w 29"/>
                  <a:gd name="T15" fmla="*/ 11 h 37"/>
                  <a:gd name="T16" fmla="*/ 29 w 29"/>
                  <a:gd name="T17" fmla="*/ 5 h 37"/>
                  <a:gd name="T18" fmla="*/ 29 w 29"/>
                  <a:gd name="T19" fmla="*/ 0 h 37"/>
                  <a:gd name="T20" fmla="*/ 27 w 29"/>
                  <a:gd name="T21" fmla="*/ 0 h 37"/>
                  <a:gd name="T22" fmla="*/ 27 w 29"/>
                  <a:gd name="T23" fmla="*/ 5 h 37"/>
                  <a:gd name="T24" fmla="*/ 27 w 29"/>
                  <a:gd name="T25" fmla="*/ 11 h 37"/>
                  <a:gd name="T26" fmla="*/ 24 w 29"/>
                  <a:gd name="T27" fmla="*/ 13 h 37"/>
                  <a:gd name="T28" fmla="*/ 19 w 29"/>
                  <a:gd name="T29" fmla="*/ 19 h 37"/>
                  <a:gd name="T30" fmla="*/ 16 w 29"/>
                  <a:gd name="T31" fmla="*/ 24 h 37"/>
                  <a:gd name="T32" fmla="*/ 11 w 29"/>
                  <a:gd name="T33" fmla="*/ 26 h 37"/>
                  <a:gd name="T34" fmla="*/ 6 w 29"/>
                  <a:gd name="T35" fmla="*/ 32 h 37"/>
                  <a:gd name="T36" fmla="*/ 0 w 29"/>
                  <a:gd name="T37" fmla="*/ 34 h 37"/>
                  <a:gd name="T38" fmla="*/ 0 w 29"/>
                  <a:gd name="T39" fmla="*/ 34 h 37"/>
                  <a:gd name="T40" fmla="*/ 3 w 29"/>
                  <a:gd name="T41" fmla="*/ 37 h 3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37"/>
                  <a:gd name="T65" fmla="*/ 29 w 29"/>
                  <a:gd name="T66" fmla="*/ 37 h 3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37">
                    <a:moveTo>
                      <a:pt x="3" y="37"/>
                    </a:moveTo>
                    <a:lnTo>
                      <a:pt x="3" y="37"/>
                    </a:lnTo>
                    <a:lnTo>
                      <a:pt x="8" y="34"/>
                    </a:lnTo>
                    <a:lnTo>
                      <a:pt x="13" y="29"/>
                    </a:lnTo>
                    <a:lnTo>
                      <a:pt x="19" y="26"/>
                    </a:lnTo>
                    <a:lnTo>
                      <a:pt x="21" y="21"/>
                    </a:lnTo>
                    <a:lnTo>
                      <a:pt x="27" y="16"/>
                    </a:lnTo>
                    <a:lnTo>
                      <a:pt x="29" y="11"/>
                    </a:lnTo>
                    <a:lnTo>
                      <a:pt x="29" y="5"/>
                    </a:lnTo>
                    <a:lnTo>
                      <a:pt x="29" y="0"/>
                    </a:lnTo>
                    <a:lnTo>
                      <a:pt x="27" y="0"/>
                    </a:lnTo>
                    <a:lnTo>
                      <a:pt x="27" y="5"/>
                    </a:lnTo>
                    <a:lnTo>
                      <a:pt x="27" y="11"/>
                    </a:lnTo>
                    <a:lnTo>
                      <a:pt x="24" y="13"/>
                    </a:lnTo>
                    <a:lnTo>
                      <a:pt x="19" y="19"/>
                    </a:lnTo>
                    <a:lnTo>
                      <a:pt x="16" y="24"/>
                    </a:lnTo>
                    <a:lnTo>
                      <a:pt x="11" y="26"/>
                    </a:lnTo>
                    <a:lnTo>
                      <a:pt x="6" y="32"/>
                    </a:lnTo>
                    <a:lnTo>
                      <a:pt x="0" y="34"/>
                    </a:lnTo>
                    <a:lnTo>
                      <a:pt x="3" y="37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488" name="Freeform 5184"/>
              <p:cNvSpPr>
                <a:spLocks/>
              </p:cNvSpPr>
              <p:nvPr/>
            </p:nvSpPr>
            <p:spPr bwMode="auto">
              <a:xfrm>
                <a:off x="5274" y="3002"/>
                <a:ext cx="39" cy="8"/>
              </a:xfrm>
              <a:custGeom>
                <a:avLst/>
                <a:gdLst>
                  <a:gd name="T0" fmla="*/ 0 w 39"/>
                  <a:gd name="T1" fmla="*/ 2 h 8"/>
                  <a:gd name="T2" fmla="*/ 0 w 39"/>
                  <a:gd name="T3" fmla="*/ 2 h 8"/>
                  <a:gd name="T4" fmla="*/ 5 w 39"/>
                  <a:gd name="T5" fmla="*/ 5 h 8"/>
                  <a:gd name="T6" fmla="*/ 10 w 39"/>
                  <a:gd name="T7" fmla="*/ 8 h 8"/>
                  <a:gd name="T8" fmla="*/ 15 w 39"/>
                  <a:gd name="T9" fmla="*/ 8 h 8"/>
                  <a:gd name="T10" fmla="*/ 18 w 39"/>
                  <a:gd name="T11" fmla="*/ 8 h 8"/>
                  <a:gd name="T12" fmla="*/ 23 w 39"/>
                  <a:gd name="T13" fmla="*/ 8 h 8"/>
                  <a:gd name="T14" fmla="*/ 29 w 39"/>
                  <a:gd name="T15" fmla="*/ 8 h 8"/>
                  <a:gd name="T16" fmla="*/ 34 w 39"/>
                  <a:gd name="T17" fmla="*/ 8 h 8"/>
                  <a:gd name="T18" fmla="*/ 39 w 39"/>
                  <a:gd name="T19" fmla="*/ 5 h 8"/>
                  <a:gd name="T20" fmla="*/ 36 w 39"/>
                  <a:gd name="T21" fmla="*/ 2 h 8"/>
                  <a:gd name="T22" fmla="*/ 34 w 39"/>
                  <a:gd name="T23" fmla="*/ 2 h 8"/>
                  <a:gd name="T24" fmla="*/ 29 w 39"/>
                  <a:gd name="T25" fmla="*/ 5 h 8"/>
                  <a:gd name="T26" fmla="*/ 23 w 39"/>
                  <a:gd name="T27" fmla="*/ 5 h 8"/>
                  <a:gd name="T28" fmla="*/ 18 w 39"/>
                  <a:gd name="T29" fmla="*/ 5 h 8"/>
                  <a:gd name="T30" fmla="*/ 15 w 39"/>
                  <a:gd name="T31" fmla="*/ 5 h 8"/>
                  <a:gd name="T32" fmla="*/ 10 w 39"/>
                  <a:gd name="T33" fmla="*/ 2 h 8"/>
                  <a:gd name="T34" fmla="*/ 8 w 39"/>
                  <a:gd name="T35" fmla="*/ 2 h 8"/>
                  <a:gd name="T36" fmla="*/ 2 w 39"/>
                  <a:gd name="T37" fmla="*/ 0 h 8"/>
                  <a:gd name="T38" fmla="*/ 2 w 39"/>
                  <a:gd name="T39" fmla="*/ 0 h 8"/>
                  <a:gd name="T40" fmla="*/ 0 w 39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9"/>
                  <a:gd name="T64" fmla="*/ 0 h 8"/>
                  <a:gd name="T65" fmla="*/ 39 w 39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9" h="8">
                    <a:moveTo>
                      <a:pt x="0" y="2"/>
                    </a:moveTo>
                    <a:lnTo>
                      <a:pt x="0" y="2"/>
                    </a:lnTo>
                    <a:lnTo>
                      <a:pt x="5" y="5"/>
                    </a:lnTo>
                    <a:lnTo>
                      <a:pt x="10" y="8"/>
                    </a:lnTo>
                    <a:lnTo>
                      <a:pt x="15" y="8"/>
                    </a:lnTo>
                    <a:lnTo>
                      <a:pt x="18" y="8"/>
                    </a:lnTo>
                    <a:lnTo>
                      <a:pt x="23" y="8"/>
                    </a:lnTo>
                    <a:lnTo>
                      <a:pt x="29" y="8"/>
                    </a:lnTo>
                    <a:lnTo>
                      <a:pt x="34" y="8"/>
                    </a:lnTo>
                    <a:lnTo>
                      <a:pt x="39" y="5"/>
                    </a:lnTo>
                    <a:lnTo>
                      <a:pt x="36" y="2"/>
                    </a:lnTo>
                    <a:lnTo>
                      <a:pt x="34" y="2"/>
                    </a:lnTo>
                    <a:lnTo>
                      <a:pt x="29" y="5"/>
                    </a:lnTo>
                    <a:lnTo>
                      <a:pt x="23" y="5"/>
                    </a:lnTo>
                    <a:lnTo>
                      <a:pt x="18" y="5"/>
                    </a:lnTo>
                    <a:lnTo>
                      <a:pt x="15" y="5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489" name="Freeform 5185"/>
              <p:cNvSpPr>
                <a:spLocks/>
              </p:cNvSpPr>
              <p:nvPr/>
            </p:nvSpPr>
            <p:spPr bwMode="auto">
              <a:xfrm>
                <a:off x="5271" y="2981"/>
                <a:ext cx="8" cy="23"/>
              </a:xfrm>
              <a:custGeom>
                <a:avLst/>
                <a:gdLst>
                  <a:gd name="T0" fmla="*/ 3 w 8"/>
                  <a:gd name="T1" fmla="*/ 0 h 23"/>
                  <a:gd name="T2" fmla="*/ 3 w 8"/>
                  <a:gd name="T3" fmla="*/ 0 h 23"/>
                  <a:gd name="T4" fmla="*/ 3 w 8"/>
                  <a:gd name="T5" fmla="*/ 2 h 23"/>
                  <a:gd name="T6" fmla="*/ 3 w 8"/>
                  <a:gd name="T7" fmla="*/ 5 h 23"/>
                  <a:gd name="T8" fmla="*/ 3 w 8"/>
                  <a:gd name="T9" fmla="*/ 8 h 23"/>
                  <a:gd name="T10" fmla="*/ 3 w 8"/>
                  <a:gd name="T11" fmla="*/ 10 h 23"/>
                  <a:gd name="T12" fmla="*/ 0 w 8"/>
                  <a:gd name="T13" fmla="*/ 15 h 23"/>
                  <a:gd name="T14" fmla="*/ 0 w 8"/>
                  <a:gd name="T15" fmla="*/ 18 h 23"/>
                  <a:gd name="T16" fmla="*/ 0 w 8"/>
                  <a:gd name="T17" fmla="*/ 21 h 23"/>
                  <a:gd name="T18" fmla="*/ 3 w 8"/>
                  <a:gd name="T19" fmla="*/ 23 h 23"/>
                  <a:gd name="T20" fmla="*/ 5 w 8"/>
                  <a:gd name="T21" fmla="*/ 21 h 23"/>
                  <a:gd name="T22" fmla="*/ 5 w 8"/>
                  <a:gd name="T23" fmla="*/ 18 h 23"/>
                  <a:gd name="T24" fmla="*/ 5 w 8"/>
                  <a:gd name="T25" fmla="*/ 18 h 23"/>
                  <a:gd name="T26" fmla="*/ 5 w 8"/>
                  <a:gd name="T27" fmla="*/ 15 h 23"/>
                  <a:gd name="T28" fmla="*/ 5 w 8"/>
                  <a:gd name="T29" fmla="*/ 13 h 23"/>
                  <a:gd name="T30" fmla="*/ 5 w 8"/>
                  <a:gd name="T31" fmla="*/ 8 h 23"/>
                  <a:gd name="T32" fmla="*/ 5 w 8"/>
                  <a:gd name="T33" fmla="*/ 5 h 23"/>
                  <a:gd name="T34" fmla="*/ 8 w 8"/>
                  <a:gd name="T35" fmla="*/ 2 h 23"/>
                  <a:gd name="T36" fmla="*/ 5 w 8"/>
                  <a:gd name="T37" fmla="*/ 0 h 23"/>
                  <a:gd name="T38" fmla="*/ 5 w 8"/>
                  <a:gd name="T39" fmla="*/ 0 h 23"/>
                  <a:gd name="T40" fmla="*/ 3 w 8"/>
                  <a:gd name="T41" fmla="*/ 0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23"/>
                  <a:gd name="T65" fmla="*/ 8 w 8"/>
                  <a:gd name="T66" fmla="*/ 23 h 2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23">
                    <a:moveTo>
                      <a:pt x="3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3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5" y="15"/>
                    </a:lnTo>
                    <a:lnTo>
                      <a:pt x="5" y="13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490" name="Freeform 5186"/>
              <p:cNvSpPr>
                <a:spLocks/>
              </p:cNvSpPr>
              <p:nvPr/>
            </p:nvSpPr>
            <p:spPr bwMode="auto">
              <a:xfrm>
                <a:off x="5261" y="2960"/>
                <a:ext cx="15" cy="21"/>
              </a:xfrm>
              <a:custGeom>
                <a:avLst/>
                <a:gdLst>
                  <a:gd name="T0" fmla="*/ 0 w 15"/>
                  <a:gd name="T1" fmla="*/ 2 h 21"/>
                  <a:gd name="T2" fmla="*/ 0 w 15"/>
                  <a:gd name="T3" fmla="*/ 2 h 21"/>
                  <a:gd name="T4" fmla="*/ 2 w 15"/>
                  <a:gd name="T5" fmla="*/ 5 h 21"/>
                  <a:gd name="T6" fmla="*/ 5 w 15"/>
                  <a:gd name="T7" fmla="*/ 5 h 21"/>
                  <a:gd name="T8" fmla="*/ 5 w 15"/>
                  <a:gd name="T9" fmla="*/ 8 h 21"/>
                  <a:gd name="T10" fmla="*/ 8 w 15"/>
                  <a:gd name="T11" fmla="*/ 10 h 21"/>
                  <a:gd name="T12" fmla="*/ 10 w 15"/>
                  <a:gd name="T13" fmla="*/ 13 h 21"/>
                  <a:gd name="T14" fmla="*/ 10 w 15"/>
                  <a:gd name="T15" fmla="*/ 15 h 21"/>
                  <a:gd name="T16" fmla="*/ 13 w 15"/>
                  <a:gd name="T17" fmla="*/ 18 h 21"/>
                  <a:gd name="T18" fmla="*/ 13 w 15"/>
                  <a:gd name="T19" fmla="*/ 21 h 21"/>
                  <a:gd name="T20" fmla="*/ 15 w 15"/>
                  <a:gd name="T21" fmla="*/ 21 h 21"/>
                  <a:gd name="T22" fmla="*/ 15 w 15"/>
                  <a:gd name="T23" fmla="*/ 15 h 21"/>
                  <a:gd name="T24" fmla="*/ 13 w 15"/>
                  <a:gd name="T25" fmla="*/ 13 h 21"/>
                  <a:gd name="T26" fmla="*/ 13 w 15"/>
                  <a:gd name="T27" fmla="*/ 10 h 21"/>
                  <a:gd name="T28" fmla="*/ 10 w 15"/>
                  <a:gd name="T29" fmla="*/ 8 h 21"/>
                  <a:gd name="T30" fmla="*/ 8 w 15"/>
                  <a:gd name="T31" fmla="*/ 5 h 21"/>
                  <a:gd name="T32" fmla="*/ 5 w 15"/>
                  <a:gd name="T33" fmla="*/ 2 h 21"/>
                  <a:gd name="T34" fmla="*/ 2 w 15"/>
                  <a:gd name="T35" fmla="*/ 0 h 21"/>
                  <a:gd name="T36" fmla="*/ 0 w 15"/>
                  <a:gd name="T37" fmla="*/ 0 h 21"/>
                  <a:gd name="T38" fmla="*/ 0 w 15"/>
                  <a:gd name="T39" fmla="*/ 0 h 21"/>
                  <a:gd name="T40" fmla="*/ 0 w 15"/>
                  <a:gd name="T41" fmla="*/ 2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21"/>
                  <a:gd name="T65" fmla="*/ 15 w 15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21">
                    <a:moveTo>
                      <a:pt x="0" y="2"/>
                    </a:moveTo>
                    <a:lnTo>
                      <a:pt x="0" y="2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5" y="8"/>
                    </a:lnTo>
                    <a:lnTo>
                      <a:pt x="8" y="10"/>
                    </a:lnTo>
                    <a:lnTo>
                      <a:pt x="10" y="13"/>
                    </a:lnTo>
                    <a:lnTo>
                      <a:pt x="10" y="15"/>
                    </a:lnTo>
                    <a:lnTo>
                      <a:pt x="13" y="18"/>
                    </a:lnTo>
                    <a:lnTo>
                      <a:pt x="13" y="21"/>
                    </a:lnTo>
                    <a:lnTo>
                      <a:pt x="15" y="21"/>
                    </a:lnTo>
                    <a:lnTo>
                      <a:pt x="15" y="15"/>
                    </a:lnTo>
                    <a:lnTo>
                      <a:pt x="13" y="13"/>
                    </a:lnTo>
                    <a:lnTo>
                      <a:pt x="13" y="10"/>
                    </a:lnTo>
                    <a:lnTo>
                      <a:pt x="10" y="8"/>
                    </a:lnTo>
                    <a:lnTo>
                      <a:pt x="8" y="5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491" name="Freeform 5187"/>
              <p:cNvSpPr>
                <a:spLocks/>
              </p:cNvSpPr>
              <p:nvPr/>
            </p:nvSpPr>
            <p:spPr bwMode="auto">
              <a:xfrm>
                <a:off x="5221" y="2955"/>
                <a:ext cx="40" cy="7"/>
              </a:xfrm>
              <a:custGeom>
                <a:avLst/>
                <a:gdLst>
                  <a:gd name="T0" fmla="*/ 3 w 40"/>
                  <a:gd name="T1" fmla="*/ 5 h 7"/>
                  <a:gd name="T2" fmla="*/ 3 w 40"/>
                  <a:gd name="T3" fmla="*/ 5 h 7"/>
                  <a:gd name="T4" fmla="*/ 8 w 40"/>
                  <a:gd name="T5" fmla="*/ 5 h 7"/>
                  <a:gd name="T6" fmla="*/ 11 w 40"/>
                  <a:gd name="T7" fmla="*/ 5 h 7"/>
                  <a:gd name="T8" fmla="*/ 16 w 40"/>
                  <a:gd name="T9" fmla="*/ 5 h 7"/>
                  <a:gd name="T10" fmla="*/ 21 w 40"/>
                  <a:gd name="T11" fmla="*/ 5 h 7"/>
                  <a:gd name="T12" fmla="*/ 27 w 40"/>
                  <a:gd name="T13" fmla="*/ 5 h 7"/>
                  <a:gd name="T14" fmla="*/ 29 w 40"/>
                  <a:gd name="T15" fmla="*/ 5 h 7"/>
                  <a:gd name="T16" fmla="*/ 34 w 40"/>
                  <a:gd name="T17" fmla="*/ 7 h 7"/>
                  <a:gd name="T18" fmla="*/ 40 w 40"/>
                  <a:gd name="T19" fmla="*/ 7 h 7"/>
                  <a:gd name="T20" fmla="*/ 40 w 40"/>
                  <a:gd name="T21" fmla="*/ 5 h 7"/>
                  <a:gd name="T22" fmla="*/ 37 w 40"/>
                  <a:gd name="T23" fmla="*/ 2 h 7"/>
                  <a:gd name="T24" fmla="*/ 32 w 40"/>
                  <a:gd name="T25" fmla="*/ 2 h 7"/>
                  <a:gd name="T26" fmla="*/ 27 w 40"/>
                  <a:gd name="T27" fmla="*/ 0 h 7"/>
                  <a:gd name="T28" fmla="*/ 21 w 40"/>
                  <a:gd name="T29" fmla="*/ 0 h 7"/>
                  <a:gd name="T30" fmla="*/ 16 w 40"/>
                  <a:gd name="T31" fmla="*/ 0 h 7"/>
                  <a:gd name="T32" fmla="*/ 11 w 40"/>
                  <a:gd name="T33" fmla="*/ 0 h 7"/>
                  <a:gd name="T34" fmla="*/ 6 w 40"/>
                  <a:gd name="T35" fmla="*/ 2 h 7"/>
                  <a:gd name="T36" fmla="*/ 0 w 40"/>
                  <a:gd name="T37" fmla="*/ 2 h 7"/>
                  <a:gd name="T38" fmla="*/ 0 w 40"/>
                  <a:gd name="T39" fmla="*/ 2 h 7"/>
                  <a:gd name="T40" fmla="*/ 3 w 40"/>
                  <a:gd name="T41" fmla="*/ 5 h 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0"/>
                  <a:gd name="T64" fmla="*/ 0 h 7"/>
                  <a:gd name="T65" fmla="*/ 40 w 40"/>
                  <a:gd name="T66" fmla="*/ 7 h 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0" h="7">
                    <a:moveTo>
                      <a:pt x="3" y="5"/>
                    </a:moveTo>
                    <a:lnTo>
                      <a:pt x="3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6" y="5"/>
                    </a:lnTo>
                    <a:lnTo>
                      <a:pt x="21" y="5"/>
                    </a:lnTo>
                    <a:lnTo>
                      <a:pt x="27" y="5"/>
                    </a:lnTo>
                    <a:lnTo>
                      <a:pt x="29" y="5"/>
                    </a:lnTo>
                    <a:lnTo>
                      <a:pt x="34" y="7"/>
                    </a:lnTo>
                    <a:lnTo>
                      <a:pt x="40" y="7"/>
                    </a:lnTo>
                    <a:lnTo>
                      <a:pt x="40" y="5"/>
                    </a:lnTo>
                    <a:lnTo>
                      <a:pt x="37" y="2"/>
                    </a:lnTo>
                    <a:lnTo>
                      <a:pt x="32" y="2"/>
                    </a:lnTo>
                    <a:lnTo>
                      <a:pt x="27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1" y="0"/>
                    </a:lnTo>
                    <a:lnTo>
                      <a:pt x="6" y="2"/>
                    </a:lnTo>
                    <a:lnTo>
                      <a:pt x="0" y="2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492" name="Freeform 5188"/>
              <p:cNvSpPr>
                <a:spLocks/>
              </p:cNvSpPr>
              <p:nvPr/>
            </p:nvSpPr>
            <p:spPr bwMode="auto">
              <a:xfrm>
                <a:off x="5187" y="2957"/>
                <a:ext cx="37" cy="29"/>
              </a:xfrm>
              <a:custGeom>
                <a:avLst/>
                <a:gdLst>
                  <a:gd name="T0" fmla="*/ 3 w 37"/>
                  <a:gd name="T1" fmla="*/ 29 h 29"/>
                  <a:gd name="T2" fmla="*/ 8 w 37"/>
                  <a:gd name="T3" fmla="*/ 26 h 29"/>
                  <a:gd name="T4" fmla="*/ 11 w 37"/>
                  <a:gd name="T5" fmla="*/ 21 h 29"/>
                  <a:gd name="T6" fmla="*/ 16 w 37"/>
                  <a:gd name="T7" fmla="*/ 18 h 29"/>
                  <a:gd name="T8" fmla="*/ 19 w 37"/>
                  <a:gd name="T9" fmla="*/ 13 h 29"/>
                  <a:gd name="T10" fmla="*/ 24 w 37"/>
                  <a:gd name="T11" fmla="*/ 11 h 29"/>
                  <a:gd name="T12" fmla="*/ 27 w 37"/>
                  <a:gd name="T13" fmla="*/ 8 h 29"/>
                  <a:gd name="T14" fmla="*/ 32 w 37"/>
                  <a:gd name="T15" fmla="*/ 5 h 29"/>
                  <a:gd name="T16" fmla="*/ 37 w 37"/>
                  <a:gd name="T17" fmla="*/ 3 h 29"/>
                  <a:gd name="T18" fmla="*/ 34 w 37"/>
                  <a:gd name="T19" fmla="*/ 0 h 29"/>
                  <a:gd name="T20" fmla="*/ 32 w 37"/>
                  <a:gd name="T21" fmla="*/ 3 h 29"/>
                  <a:gd name="T22" fmla="*/ 27 w 37"/>
                  <a:gd name="T23" fmla="*/ 5 h 29"/>
                  <a:gd name="T24" fmla="*/ 21 w 37"/>
                  <a:gd name="T25" fmla="*/ 8 h 29"/>
                  <a:gd name="T26" fmla="*/ 16 w 37"/>
                  <a:gd name="T27" fmla="*/ 11 h 29"/>
                  <a:gd name="T28" fmla="*/ 14 w 37"/>
                  <a:gd name="T29" fmla="*/ 16 h 29"/>
                  <a:gd name="T30" fmla="*/ 8 w 37"/>
                  <a:gd name="T31" fmla="*/ 18 h 29"/>
                  <a:gd name="T32" fmla="*/ 6 w 37"/>
                  <a:gd name="T33" fmla="*/ 24 h 29"/>
                  <a:gd name="T34" fmla="*/ 0 w 37"/>
                  <a:gd name="T35" fmla="*/ 26 h 29"/>
                  <a:gd name="T36" fmla="*/ 3 w 37"/>
                  <a:gd name="T37" fmla="*/ 29 h 2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7"/>
                  <a:gd name="T58" fmla="*/ 0 h 29"/>
                  <a:gd name="T59" fmla="*/ 37 w 37"/>
                  <a:gd name="T60" fmla="*/ 29 h 2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7" h="29">
                    <a:moveTo>
                      <a:pt x="3" y="29"/>
                    </a:moveTo>
                    <a:lnTo>
                      <a:pt x="8" y="26"/>
                    </a:lnTo>
                    <a:lnTo>
                      <a:pt x="11" y="21"/>
                    </a:lnTo>
                    <a:lnTo>
                      <a:pt x="16" y="18"/>
                    </a:lnTo>
                    <a:lnTo>
                      <a:pt x="19" y="13"/>
                    </a:lnTo>
                    <a:lnTo>
                      <a:pt x="24" y="11"/>
                    </a:lnTo>
                    <a:lnTo>
                      <a:pt x="27" y="8"/>
                    </a:lnTo>
                    <a:lnTo>
                      <a:pt x="32" y="5"/>
                    </a:lnTo>
                    <a:lnTo>
                      <a:pt x="37" y="3"/>
                    </a:lnTo>
                    <a:lnTo>
                      <a:pt x="34" y="0"/>
                    </a:lnTo>
                    <a:lnTo>
                      <a:pt x="32" y="3"/>
                    </a:lnTo>
                    <a:lnTo>
                      <a:pt x="27" y="5"/>
                    </a:lnTo>
                    <a:lnTo>
                      <a:pt x="21" y="8"/>
                    </a:lnTo>
                    <a:lnTo>
                      <a:pt x="16" y="11"/>
                    </a:lnTo>
                    <a:lnTo>
                      <a:pt x="14" y="16"/>
                    </a:lnTo>
                    <a:lnTo>
                      <a:pt x="8" y="18"/>
                    </a:lnTo>
                    <a:lnTo>
                      <a:pt x="6" y="24"/>
                    </a:lnTo>
                    <a:lnTo>
                      <a:pt x="0" y="26"/>
                    </a:lnTo>
                    <a:lnTo>
                      <a:pt x="3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493" name="Freeform 5189"/>
              <p:cNvSpPr>
                <a:spLocks/>
              </p:cNvSpPr>
              <p:nvPr/>
            </p:nvSpPr>
            <p:spPr bwMode="auto">
              <a:xfrm>
                <a:off x="4785" y="2902"/>
                <a:ext cx="337" cy="92"/>
              </a:xfrm>
              <a:custGeom>
                <a:avLst/>
                <a:gdLst>
                  <a:gd name="T0" fmla="*/ 0 w 337"/>
                  <a:gd name="T1" fmla="*/ 16 h 92"/>
                  <a:gd name="T2" fmla="*/ 0 w 337"/>
                  <a:gd name="T3" fmla="*/ 42 h 92"/>
                  <a:gd name="T4" fmla="*/ 2 w 337"/>
                  <a:gd name="T5" fmla="*/ 66 h 92"/>
                  <a:gd name="T6" fmla="*/ 5 w 337"/>
                  <a:gd name="T7" fmla="*/ 76 h 92"/>
                  <a:gd name="T8" fmla="*/ 10 w 337"/>
                  <a:gd name="T9" fmla="*/ 84 h 92"/>
                  <a:gd name="T10" fmla="*/ 49 w 337"/>
                  <a:gd name="T11" fmla="*/ 87 h 92"/>
                  <a:gd name="T12" fmla="*/ 89 w 337"/>
                  <a:gd name="T13" fmla="*/ 87 h 92"/>
                  <a:gd name="T14" fmla="*/ 125 w 337"/>
                  <a:gd name="T15" fmla="*/ 87 h 92"/>
                  <a:gd name="T16" fmla="*/ 164 w 337"/>
                  <a:gd name="T17" fmla="*/ 87 h 92"/>
                  <a:gd name="T18" fmla="*/ 209 w 337"/>
                  <a:gd name="T19" fmla="*/ 89 h 92"/>
                  <a:gd name="T20" fmla="*/ 251 w 337"/>
                  <a:gd name="T21" fmla="*/ 89 h 92"/>
                  <a:gd name="T22" fmla="*/ 269 w 337"/>
                  <a:gd name="T23" fmla="*/ 92 h 92"/>
                  <a:gd name="T24" fmla="*/ 287 w 337"/>
                  <a:gd name="T25" fmla="*/ 92 h 92"/>
                  <a:gd name="T26" fmla="*/ 303 w 337"/>
                  <a:gd name="T27" fmla="*/ 89 h 92"/>
                  <a:gd name="T28" fmla="*/ 319 w 337"/>
                  <a:gd name="T29" fmla="*/ 81 h 92"/>
                  <a:gd name="T30" fmla="*/ 329 w 337"/>
                  <a:gd name="T31" fmla="*/ 66 h 92"/>
                  <a:gd name="T32" fmla="*/ 334 w 337"/>
                  <a:gd name="T33" fmla="*/ 45 h 92"/>
                  <a:gd name="T34" fmla="*/ 337 w 337"/>
                  <a:gd name="T35" fmla="*/ 26 h 92"/>
                  <a:gd name="T36" fmla="*/ 337 w 337"/>
                  <a:gd name="T37" fmla="*/ 18 h 92"/>
                  <a:gd name="T38" fmla="*/ 334 w 337"/>
                  <a:gd name="T39" fmla="*/ 13 h 92"/>
                  <a:gd name="T40" fmla="*/ 332 w 337"/>
                  <a:gd name="T41" fmla="*/ 8 h 92"/>
                  <a:gd name="T42" fmla="*/ 324 w 337"/>
                  <a:gd name="T43" fmla="*/ 5 h 92"/>
                  <a:gd name="T44" fmla="*/ 308 w 337"/>
                  <a:gd name="T45" fmla="*/ 3 h 92"/>
                  <a:gd name="T46" fmla="*/ 293 w 337"/>
                  <a:gd name="T47" fmla="*/ 0 h 92"/>
                  <a:gd name="T48" fmla="*/ 285 w 337"/>
                  <a:gd name="T49" fmla="*/ 0 h 92"/>
                  <a:gd name="T50" fmla="*/ 280 w 337"/>
                  <a:gd name="T51" fmla="*/ 0 h 92"/>
                  <a:gd name="T52" fmla="*/ 274 w 337"/>
                  <a:gd name="T53" fmla="*/ 0 h 92"/>
                  <a:gd name="T54" fmla="*/ 264 w 337"/>
                  <a:gd name="T55" fmla="*/ 0 h 92"/>
                  <a:gd name="T56" fmla="*/ 251 w 337"/>
                  <a:gd name="T57" fmla="*/ 3 h 92"/>
                  <a:gd name="T58" fmla="*/ 232 w 337"/>
                  <a:gd name="T59" fmla="*/ 3 h 92"/>
                  <a:gd name="T60" fmla="*/ 209 w 337"/>
                  <a:gd name="T61" fmla="*/ 3 h 92"/>
                  <a:gd name="T62" fmla="*/ 185 w 337"/>
                  <a:gd name="T63" fmla="*/ 5 h 92"/>
                  <a:gd name="T64" fmla="*/ 136 w 337"/>
                  <a:gd name="T65" fmla="*/ 8 h 92"/>
                  <a:gd name="T66" fmla="*/ 86 w 337"/>
                  <a:gd name="T67" fmla="*/ 11 h 92"/>
                  <a:gd name="T68" fmla="*/ 62 w 337"/>
                  <a:gd name="T69" fmla="*/ 13 h 92"/>
                  <a:gd name="T70" fmla="*/ 41 w 337"/>
                  <a:gd name="T71" fmla="*/ 13 h 92"/>
                  <a:gd name="T72" fmla="*/ 26 w 337"/>
                  <a:gd name="T73" fmla="*/ 13 h 92"/>
                  <a:gd name="T74" fmla="*/ 10 w 337"/>
                  <a:gd name="T75" fmla="*/ 16 h 92"/>
                  <a:gd name="T76" fmla="*/ 2 w 337"/>
                  <a:gd name="T77" fmla="*/ 16 h 92"/>
                  <a:gd name="T78" fmla="*/ 0 w 337"/>
                  <a:gd name="T79" fmla="*/ 16 h 9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337"/>
                  <a:gd name="T121" fmla="*/ 0 h 92"/>
                  <a:gd name="T122" fmla="*/ 337 w 337"/>
                  <a:gd name="T123" fmla="*/ 92 h 92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337" h="92">
                    <a:moveTo>
                      <a:pt x="0" y="16"/>
                    </a:moveTo>
                    <a:lnTo>
                      <a:pt x="0" y="42"/>
                    </a:lnTo>
                    <a:lnTo>
                      <a:pt x="2" y="66"/>
                    </a:lnTo>
                    <a:lnTo>
                      <a:pt x="5" y="76"/>
                    </a:lnTo>
                    <a:lnTo>
                      <a:pt x="10" y="84"/>
                    </a:lnTo>
                    <a:lnTo>
                      <a:pt x="49" y="87"/>
                    </a:lnTo>
                    <a:lnTo>
                      <a:pt x="89" y="87"/>
                    </a:lnTo>
                    <a:lnTo>
                      <a:pt x="125" y="87"/>
                    </a:lnTo>
                    <a:lnTo>
                      <a:pt x="164" y="87"/>
                    </a:lnTo>
                    <a:lnTo>
                      <a:pt x="209" y="89"/>
                    </a:lnTo>
                    <a:lnTo>
                      <a:pt x="251" y="89"/>
                    </a:lnTo>
                    <a:lnTo>
                      <a:pt x="269" y="92"/>
                    </a:lnTo>
                    <a:lnTo>
                      <a:pt x="287" y="92"/>
                    </a:lnTo>
                    <a:lnTo>
                      <a:pt x="303" y="89"/>
                    </a:lnTo>
                    <a:lnTo>
                      <a:pt x="319" y="81"/>
                    </a:lnTo>
                    <a:lnTo>
                      <a:pt x="329" y="66"/>
                    </a:lnTo>
                    <a:lnTo>
                      <a:pt x="334" y="45"/>
                    </a:lnTo>
                    <a:lnTo>
                      <a:pt x="337" y="26"/>
                    </a:lnTo>
                    <a:lnTo>
                      <a:pt x="337" y="18"/>
                    </a:lnTo>
                    <a:lnTo>
                      <a:pt x="334" y="13"/>
                    </a:lnTo>
                    <a:lnTo>
                      <a:pt x="332" y="8"/>
                    </a:lnTo>
                    <a:lnTo>
                      <a:pt x="324" y="5"/>
                    </a:lnTo>
                    <a:lnTo>
                      <a:pt x="308" y="3"/>
                    </a:lnTo>
                    <a:lnTo>
                      <a:pt x="293" y="0"/>
                    </a:lnTo>
                    <a:lnTo>
                      <a:pt x="285" y="0"/>
                    </a:lnTo>
                    <a:lnTo>
                      <a:pt x="280" y="0"/>
                    </a:lnTo>
                    <a:lnTo>
                      <a:pt x="274" y="0"/>
                    </a:lnTo>
                    <a:lnTo>
                      <a:pt x="264" y="0"/>
                    </a:lnTo>
                    <a:lnTo>
                      <a:pt x="251" y="3"/>
                    </a:lnTo>
                    <a:lnTo>
                      <a:pt x="232" y="3"/>
                    </a:lnTo>
                    <a:lnTo>
                      <a:pt x="209" y="3"/>
                    </a:lnTo>
                    <a:lnTo>
                      <a:pt x="185" y="5"/>
                    </a:lnTo>
                    <a:lnTo>
                      <a:pt x="136" y="8"/>
                    </a:lnTo>
                    <a:lnTo>
                      <a:pt x="86" y="11"/>
                    </a:lnTo>
                    <a:lnTo>
                      <a:pt x="62" y="13"/>
                    </a:lnTo>
                    <a:lnTo>
                      <a:pt x="41" y="13"/>
                    </a:lnTo>
                    <a:lnTo>
                      <a:pt x="26" y="13"/>
                    </a:lnTo>
                    <a:lnTo>
                      <a:pt x="10" y="16"/>
                    </a:lnTo>
                    <a:lnTo>
                      <a:pt x="2" y="1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758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494" name="Freeform 5190"/>
              <p:cNvSpPr>
                <a:spLocks/>
              </p:cNvSpPr>
              <p:nvPr/>
            </p:nvSpPr>
            <p:spPr bwMode="auto">
              <a:xfrm>
                <a:off x="4785" y="2918"/>
                <a:ext cx="2" cy="52"/>
              </a:xfrm>
              <a:custGeom>
                <a:avLst/>
                <a:gdLst>
                  <a:gd name="T0" fmla="*/ 2 w 2"/>
                  <a:gd name="T1" fmla="*/ 50 h 52"/>
                  <a:gd name="T2" fmla="*/ 2 w 2"/>
                  <a:gd name="T3" fmla="*/ 50 h 52"/>
                  <a:gd name="T4" fmla="*/ 2 w 2"/>
                  <a:gd name="T5" fmla="*/ 44 h 52"/>
                  <a:gd name="T6" fmla="*/ 2 w 2"/>
                  <a:gd name="T7" fmla="*/ 39 h 52"/>
                  <a:gd name="T8" fmla="*/ 2 w 2"/>
                  <a:gd name="T9" fmla="*/ 31 h 52"/>
                  <a:gd name="T10" fmla="*/ 2 w 2"/>
                  <a:gd name="T11" fmla="*/ 26 h 52"/>
                  <a:gd name="T12" fmla="*/ 2 w 2"/>
                  <a:gd name="T13" fmla="*/ 21 h 52"/>
                  <a:gd name="T14" fmla="*/ 2 w 2"/>
                  <a:gd name="T15" fmla="*/ 13 h 52"/>
                  <a:gd name="T16" fmla="*/ 2 w 2"/>
                  <a:gd name="T17" fmla="*/ 8 h 52"/>
                  <a:gd name="T18" fmla="*/ 2 w 2"/>
                  <a:gd name="T19" fmla="*/ 0 h 52"/>
                  <a:gd name="T20" fmla="*/ 0 w 2"/>
                  <a:gd name="T21" fmla="*/ 0 h 52"/>
                  <a:gd name="T22" fmla="*/ 0 w 2"/>
                  <a:gd name="T23" fmla="*/ 8 h 52"/>
                  <a:gd name="T24" fmla="*/ 0 w 2"/>
                  <a:gd name="T25" fmla="*/ 13 h 52"/>
                  <a:gd name="T26" fmla="*/ 0 w 2"/>
                  <a:gd name="T27" fmla="*/ 21 h 52"/>
                  <a:gd name="T28" fmla="*/ 0 w 2"/>
                  <a:gd name="T29" fmla="*/ 26 h 52"/>
                  <a:gd name="T30" fmla="*/ 0 w 2"/>
                  <a:gd name="T31" fmla="*/ 31 h 52"/>
                  <a:gd name="T32" fmla="*/ 0 w 2"/>
                  <a:gd name="T33" fmla="*/ 39 h 52"/>
                  <a:gd name="T34" fmla="*/ 0 w 2"/>
                  <a:gd name="T35" fmla="*/ 44 h 52"/>
                  <a:gd name="T36" fmla="*/ 0 w 2"/>
                  <a:gd name="T37" fmla="*/ 52 h 52"/>
                  <a:gd name="T38" fmla="*/ 0 w 2"/>
                  <a:gd name="T39" fmla="*/ 52 h 52"/>
                  <a:gd name="T40" fmla="*/ 2 w 2"/>
                  <a:gd name="T41" fmla="*/ 50 h 5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"/>
                  <a:gd name="T64" fmla="*/ 0 h 52"/>
                  <a:gd name="T65" fmla="*/ 2 w 2"/>
                  <a:gd name="T66" fmla="*/ 52 h 5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" h="52">
                    <a:moveTo>
                      <a:pt x="2" y="50"/>
                    </a:moveTo>
                    <a:lnTo>
                      <a:pt x="2" y="50"/>
                    </a:lnTo>
                    <a:lnTo>
                      <a:pt x="2" y="44"/>
                    </a:lnTo>
                    <a:lnTo>
                      <a:pt x="2" y="39"/>
                    </a:lnTo>
                    <a:lnTo>
                      <a:pt x="2" y="31"/>
                    </a:lnTo>
                    <a:lnTo>
                      <a:pt x="2" y="26"/>
                    </a:lnTo>
                    <a:lnTo>
                      <a:pt x="2" y="21"/>
                    </a:lnTo>
                    <a:lnTo>
                      <a:pt x="2" y="13"/>
                    </a:lnTo>
                    <a:lnTo>
                      <a:pt x="2" y="8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8"/>
                    </a:lnTo>
                    <a:lnTo>
                      <a:pt x="0" y="13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0" y="31"/>
                    </a:lnTo>
                    <a:lnTo>
                      <a:pt x="0" y="39"/>
                    </a:lnTo>
                    <a:lnTo>
                      <a:pt x="0" y="44"/>
                    </a:lnTo>
                    <a:lnTo>
                      <a:pt x="0" y="52"/>
                    </a:lnTo>
                    <a:lnTo>
                      <a:pt x="2" y="5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495" name="Freeform 5191"/>
              <p:cNvSpPr>
                <a:spLocks/>
              </p:cNvSpPr>
              <p:nvPr/>
            </p:nvSpPr>
            <p:spPr bwMode="auto">
              <a:xfrm>
                <a:off x="4785" y="2968"/>
                <a:ext cx="10" cy="18"/>
              </a:xfrm>
              <a:custGeom>
                <a:avLst/>
                <a:gdLst>
                  <a:gd name="T0" fmla="*/ 10 w 10"/>
                  <a:gd name="T1" fmla="*/ 15 h 18"/>
                  <a:gd name="T2" fmla="*/ 10 w 10"/>
                  <a:gd name="T3" fmla="*/ 15 h 18"/>
                  <a:gd name="T4" fmla="*/ 10 w 10"/>
                  <a:gd name="T5" fmla="*/ 15 h 18"/>
                  <a:gd name="T6" fmla="*/ 7 w 10"/>
                  <a:gd name="T7" fmla="*/ 13 h 18"/>
                  <a:gd name="T8" fmla="*/ 7 w 10"/>
                  <a:gd name="T9" fmla="*/ 13 h 18"/>
                  <a:gd name="T10" fmla="*/ 5 w 10"/>
                  <a:gd name="T11" fmla="*/ 10 h 18"/>
                  <a:gd name="T12" fmla="*/ 5 w 10"/>
                  <a:gd name="T13" fmla="*/ 7 h 18"/>
                  <a:gd name="T14" fmla="*/ 5 w 10"/>
                  <a:gd name="T15" fmla="*/ 5 h 18"/>
                  <a:gd name="T16" fmla="*/ 5 w 10"/>
                  <a:gd name="T17" fmla="*/ 2 h 18"/>
                  <a:gd name="T18" fmla="*/ 2 w 10"/>
                  <a:gd name="T19" fmla="*/ 0 h 18"/>
                  <a:gd name="T20" fmla="*/ 0 w 10"/>
                  <a:gd name="T21" fmla="*/ 2 h 18"/>
                  <a:gd name="T22" fmla="*/ 0 w 10"/>
                  <a:gd name="T23" fmla="*/ 2 h 18"/>
                  <a:gd name="T24" fmla="*/ 0 w 10"/>
                  <a:gd name="T25" fmla="*/ 5 h 18"/>
                  <a:gd name="T26" fmla="*/ 2 w 10"/>
                  <a:gd name="T27" fmla="*/ 10 h 18"/>
                  <a:gd name="T28" fmla="*/ 2 w 10"/>
                  <a:gd name="T29" fmla="*/ 13 h 18"/>
                  <a:gd name="T30" fmla="*/ 5 w 10"/>
                  <a:gd name="T31" fmla="*/ 15 h 18"/>
                  <a:gd name="T32" fmla="*/ 5 w 10"/>
                  <a:gd name="T33" fmla="*/ 15 h 18"/>
                  <a:gd name="T34" fmla="*/ 7 w 10"/>
                  <a:gd name="T35" fmla="*/ 18 h 18"/>
                  <a:gd name="T36" fmla="*/ 10 w 10"/>
                  <a:gd name="T37" fmla="*/ 18 h 18"/>
                  <a:gd name="T38" fmla="*/ 10 w 10"/>
                  <a:gd name="T39" fmla="*/ 18 h 18"/>
                  <a:gd name="T40" fmla="*/ 10 w 10"/>
                  <a:gd name="T41" fmla="*/ 15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"/>
                  <a:gd name="T64" fmla="*/ 0 h 18"/>
                  <a:gd name="T65" fmla="*/ 10 w 10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" h="18">
                    <a:moveTo>
                      <a:pt x="10" y="15"/>
                    </a:moveTo>
                    <a:lnTo>
                      <a:pt x="10" y="15"/>
                    </a:lnTo>
                    <a:lnTo>
                      <a:pt x="7" y="13"/>
                    </a:lnTo>
                    <a:lnTo>
                      <a:pt x="5" y="10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10"/>
                    </a:lnTo>
                    <a:lnTo>
                      <a:pt x="2" y="13"/>
                    </a:lnTo>
                    <a:lnTo>
                      <a:pt x="5" y="15"/>
                    </a:lnTo>
                    <a:lnTo>
                      <a:pt x="7" y="18"/>
                    </a:lnTo>
                    <a:lnTo>
                      <a:pt x="10" y="18"/>
                    </a:lnTo>
                    <a:lnTo>
                      <a:pt x="10" y="1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496" name="Freeform 5192"/>
              <p:cNvSpPr>
                <a:spLocks/>
              </p:cNvSpPr>
              <p:nvPr/>
            </p:nvSpPr>
            <p:spPr bwMode="auto">
              <a:xfrm>
                <a:off x="4795" y="2983"/>
                <a:ext cx="154" cy="8"/>
              </a:xfrm>
              <a:custGeom>
                <a:avLst/>
                <a:gdLst>
                  <a:gd name="T0" fmla="*/ 154 w 154"/>
                  <a:gd name="T1" fmla="*/ 3 h 8"/>
                  <a:gd name="T2" fmla="*/ 154 w 154"/>
                  <a:gd name="T3" fmla="*/ 3 h 8"/>
                  <a:gd name="T4" fmla="*/ 134 w 154"/>
                  <a:gd name="T5" fmla="*/ 3 h 8"/>
                  <a:gd name="T6" fmla="*/ 115 w 154"/>
                  <a:gd name="T7" fmla="*/ 3 h 8"/>
                  <a:gd name="T8" fmla="*/ 97 w 154"/>
                  <a:gd name="T9" fmla="*/ 3 h 8"/>
                  <a:gd name="T10" fmla="*/ 79 w 154"/>
                  <a:gd name="T11" fmla="*/ 3 h 8"/>
                  <a:gd name="T12" fmla="*/ 58 w 154"/>
                  <a:gd name="T13" fmla="*/ 3 h 8"/>
                  <a:gd name="T14" fmla="*/ 39 w 154"/>
                  <a:gd name="T15" fmla="*/ 3 h 8"/>
                  <a:gd name="T16" fmla="*/ 21 w 154"/>
                  <a:gd name="T17" fmla="*/ 3 h 8"/>
                  <a:gd name="T18" fmla="*/ 0 w 154"/>
                  <a:gd name="T19" fmla="*/ 0 h 8"/>
                  <a:gd name="T20" fmla="*/ 0 w 154"/>
                  <a:gd name="T21" fmla="*/ 3 h 8"/>
                  <a:gd name="T22" fmla="*/ 21 w 154"/>
                  <a:gd name="T23" fmla="*/ 6 h 8"/>
                  <a:gd name="T24" fmla="*/ 39 w 154"/>
                  <a:gd name="T25" fmla="*/ 6 h 8"/>
                  <a:gd name="T26" fmla="*/ 58 w 154"/>
                  <a:gd name="T27" fmla="*/ 8 h 8"/>
                  <a:gd name="T28" fmla="*/ 79 w 154"/>
                  <a:gd name="T29" fmla="*/ 8 h 8"/>
                  <a:gd name="T30" fmla="*/ 97 w 154"/>
                  <a:gd name="T31" fmla="*/ 8 h 8"/>
                  <a:gd name="T32" fmla="*/ 115 w 154"/>
                  <a:gd name="T33" fmla="*/ 8 h 8"/>
                  <a:gd name="T34" fmla="*/ 134 w 154"/>
                  <a:gd name="T35" fmla="*/ 6 h 8"/>
                  <a:gd name="T36" fmla="*/ 154 w 154"/>
                  <a:gd name="T37" fmla="*/ 6 h 8"/>
                  <a:gd name="T38" fmla="*/ 154 w 154"/>
                  <a:gd name="T39" fmla="*/ 6 h 8"/>
                  <a:gd name="T40" fmla="*/ 154 w 154"/>
                  <a:gd name="T41" fmla="*/ 3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4"/>
                  <a:gd name="T64" fmla="*/ 0 h 8"/>
                  <a:gd name="T65" fmla="*/ 154 w 154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4" h="8">
                    <a:moveTo>
                      <a:pt x="154" y="3"/>
                    </a:moveTo>
                    <a:lnTo>
                      <a:pt x="154" y="3"/>
                    </a:lnTo>
                    <a:lnTo>
                      <a:pt x="134" y="3"/>
                    </a:lnTo>
                    <a:lnTo>
                      <a:pt x="115" y="3"/>
                    </a:lnTo>
                    <a:lnTo>
                      <a:pt x="97" y="3"/>
                    </a:lnTo>
                    <a:lnTo>
                      <a:pt x="79" y="3"/>
                    </a:lnTo>
                    <a:lnTo>
                      <a:pt x="58" y="3"/>
                    </a:lnTo>
                    <a:lnTo>
                      <a:pt x="39" y="3"/>
                    </a:lnTo>
                    <a:lnTo>
                      <a:pt x="21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1" y="6"/>
                    </a:lnTo>
                    <a:lnTo>
                      <a:pt x="39" y="6"/>
                    </a:lnTo>
                    <a:lnTo>
                      <a:pt x="58" y="8"/>
                    </a:lnTo>
                    <a:lnTo>
                      <a:pt x="79" y="8"/>
                    </a:lnTo>
                    <a:lnTo>
                      <a:pt x="97" y="8"/>
                    </a:lnTo>
                    <a:lnTo>
                      <a:pt x="115" y="8"/>
                    </a:lnTo>
                    <a:lnTo>
                      <a:pt x="134" y="6"/>
                    </a:lnTo>
                    <a:lnTo>
                      <a:pt x="154" y="6"/>
                    </a:lnTo>
                    <a:lnTo>
                      <a:pt x="154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497" name="Freeform 5193"/>
              <p:cNvSpPr>
                <a:spLocks/>
              </p:cNvSpPr>
              <p:nvPr/>
            </p:nvSpPr>
            <p:spPr bwMode="auto">
              <a:xfrm>
                <a:off x="4949" y="2986"/>
                <a:ext cx="87" cy="8"/>
              </a:xfrm>
              <a:custGeom>
                <a:avLst/>
                <a:gdLst>
                  <a:gd name="T0" fmla="*/ 87 w 87"/>
                  <a:gd name="T1" fmla="*/ 5 h 8"/>
                  <a:gd name="T2" fmla="*/ 87 w 87"/>
                  <a:gd name="T3" fmla="*/ 5 h 8"/>
                  <a:gd name="T4" fmla="*/ 74 w 87"/>
                  <a:gd name="T5" fmla="*/ 5 h 8"/>
                  <a:gd name="T6" fmla="*/ 63 w 87"/>
                  <a:gd name="T7" fmla="*/ 3 h 8"/>
                  <a:gd name="T8" fmla="*/ 53 w 87"/>
                  <a:gd name="T9" fmla="*/ 3 h 8"/>
                  <a:gd name="T10" fmla="*/ 42 w 87"/>
                  <a:gd name="T11" fmla="*/ 3 h 8"/>
                  <a:gd name="T12" fmla="*/ 32 w 87"/>
                  <a:gd name="T13" fmla="*/ 3 h 8"/>
                  <a:gd name="T14" fmla="*/ 21 w 87"/>
                  <a:gd name="T15" fmla="*/ 0 h 8"/>
                  <a:gd name="T16" fmla="*/ 11 w 87"/>
                  <a:gd name="T17" fmla="*/ 0 h 8"/>
                  <a:gd name="T18" fmla="*/ 0 w 87"/>
                  <a:gd name="T19" fmla="*/ 0 h 8"/>
                  <a:gd name="T20" fmla="*/ 0 w 87"/>
                  <a:gd name="T21" fmla="*/ 3 h 8"/>
                  <a:gd name="T22" fmla="*/ 11 w 87"/>
                  <a:gd name="T23" fmla="*/ 5 h 8"/>
                  <a:gd name="T24" fmla="*/ 21 w 87"/>
                  <a:gd name="T25" fmla="*/ 5 h 8"/>
                  <a:gd name="T26" fmla="*/ 32 w 87"/>
                  <a:gd name="T27" fmla="*/ 5 h 8"/>
                  <a:gd name="T28" fmla="*/ 42 w 87"/>
                  <a:gd name="T29" fmla="*/ 5 h 8"/>
                  <a:gd name="T30" fmla="*/ 53 w 87"/>
                  <a:gd name="T31" fmla="*/ 8 h 8"/>
                  <a:gd name="T32" fmla="*/ 63 w 87"/>
                  <a:gd name="T33" fmla="*/ 8 h 8"/>
                  <a:gd name="T34" fmla="*/ 74 w 87"/>
                  <a:gd name="T35" fmla="*/ 8 h 8"/>
                  <a:gd name="T36" fmla="*/ 87 w 87"/>
                  <a:gd name="T37" fmla="*/ 8 h 8"/>
                  <a:gd name="T38" fmla="*/ 87 w 87"/>
                  <a:gd name="T39" fmla="*/ 8 h 8"/>
                  <a:gd name="T40" fmla="*/ 87 w 87"/>
                  <a:gd name="T41" fmla="*/ 5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7"/>
                  <a:gd name="T64" fmla="*/ 0 h 8"/>
                  <a:gd name="T65" fmla="*/ 87 w 87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7" h="8">
                    <a:moveTo>
                      <a:pt x="87" y="5"/>
                    </a:moveTo>
                    <a:lnTo>
                      <a:pt x="87" y="5"/>
                    </a:lnTo>
                    <a:lnTo>
                      <a:pt x="74" y="5"/>
                    </a:lnTo>
                    <a:lnTo>
                      <a:pt x="63" y="3"/>
                    </a:lnTo>
                    <a:lnTo>
                      <a:pt x="53" y="3"/>
                    </a:lnTo>
                    <a:lnTo>
                      <a:pt x="42" y="3"/>
                    </a:lnTo>
                    <a:lnTo>
                      <a:pt x="32" y="3"/>
                    </a:lnTo>
                    <a:lnTo>
                      <a:pt x="21" y="0"/>
                    </a:lnTo>
                    <a:lnTo>
                      <a:pt x="11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11" y="5"/>
                    </a:lnTo>
                    <a:lnTo>
                      <a:pt x="21" y="5"/>
                    </a:lnTo>
                    <a:lnTo>
                      <a:pt x="32" y="5"/>
                    </a:lnTo>
                    <a:lnTo>
                      <a:pt x="42" y="5"/>
                    </a:lnTo>
                    <a:lnTo>
                      <a:pt x="53" y="8"/>
                    </a:lnTo>
                    <a:lnTo>
                      <a:pt x="63" y="8"/>
                    </a:lnTo>
                    <a:lnTo>
                      <a:pt x="74" y="8"/>
                    </a:lnTo>
                    <a:lnTo>
                      <a:pt x="87" y="8"/>
                    </a:lnTo>
                    <a:lnTo>
                      <a:pt x="87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498" name="Freeform 5194"/>
              <p:cNvSpPr>
                <a:spLocks/>
              </p:cNvSpPr>
              <p:nvPr/>
            </p:nvSpPr>
            <p:spPr bwMode="auto">
              <a:xfrm>
                <a:off x="5036" y="2981"/>
                <a:ext cx="70" cy="15"/>
              </a:xfrm>
              <a:custGeom>
                <a:avLst/>
                <a:gdLst>
                  <a:gd name="T0" fmla="*/ 68 w 70"/>
                  <a:gd name="T1" fmla="*/ 0 h 15"/>
                  <a:gd name="T2" fmla="*/ 68 w 70"/>
                  <a:gd name="T3" fmla="*/ 0 h 15"/>
                  <a:gd name="T4" fmla="*/ 60 w 70"/>
                  <a:gd name="T5" fmla="*/ 5 h 15"/>
                  <a:gd name="T6" fmla="*/ 52 w 70"/>
                  <a:gd name="T7" fmla="*/ 8 h 15"/>
                  <a:gd name="T8" fmla="*/ 44 w 70"/>
                  <a:gd name="T9" fmla="*/ 10 h 15"/>
                  <a:gd name="T10" fmla="*/ 36 w 70"/>
                  <a:gd name="T11" fmla="*/ 10 h 15"/>
                  <a:gd name="T12" fmla="*/ 26 w 70"/>
                  <a:gd name="T13" fmla="*/ 10 h 15"/>
                  <a:gd name="T14" fmla="*/ 18 w 70"/>
                  <a:gd name="T15" fmla="*/ 10 h 15"/>
                  <a:gd name="T16" fmla="*/ 8 w 70"/>
                  <a:gd name="T17" fmla="*/ 10 h 15"/>
                  <a:gd name="T18" fmla="*/ 0 w 70"/>
                  <a:gd name="T19" fmla="*/ 10 h 15"/>
                  <a:gd name="T20" fmla="*/ 0 w 70"/>
                  <a:gd name="T21" fmla="*/ 13 h 15"/>
                  <a:gd name="T22" fmla="*/ 8 w 70"/>
                  <a:gd name="T23" fmla="*/ 13 h 15"/>
                  <a:gd name="T24" fmla="*/ 18 w 70"/>
                  <a:gd name="T25" fmla="*/ 13 h 15"/>
                  <a:gd name="T26" fmla="*/ 26 w 70"/>
                  <a:gd name="T27" fmla="*/ 15 h 15"/>
                  <a:gd name="T28" fmla="*/ 36 w 70"/>
                  <a:gd name="T29" fmla="*/ 15 h 15"/>
                  <a:gd name="T30" fmla="*/ 44 w 70"/>
                  <a:gd name="T31" fmla="*/ 13 h 15"/>
                  <a:gd name="T32" fmla="*/ 52 w 70"/>
                  <a:gd name="T33" fmla="*/ 13 h 15"/>
                  <a:gd name="T34" fmla="*/ 60 w 70"/>
                  <a:gd name="T35" fmla="*/ 8 h 15"/>
                  <a:gd name="T36" fmla="*/ 70 w 70"/>
                  <a:gd name="T37" fmla="*/ 2 h 15"/>
                  <a:gd name="T38" fmla="*/ 70 w 70"/>
                  <a:gd name="T39" fmla="*/ 2 h 15"/>
                  <a:gd name="T40" fmla="*/ 68 w 70"/>
                  <a:gd name="T41" fmla="*/ 0 h 1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70"/>
                  <a:gd name="T64" fmla="*/ 0 h 15"/>
                  <a:gd name="T65" fmla="*/ 70 w 70"/>
                  <a:gd name="T66" fmla="*/ 15 h 1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70" h="15">
                    <a:moveTo>
                      <a:pt x="68" y="0"/>
                    </a:moveTo>
                    <a:lnTo>
                      <a:pt x="68" y="0"/>
                    </a:lnTo>
                    <a:lnTo>
                      <a:pt x="60" y="5"/>
                    </a:lnTo>
                    <a:lnTo>
                      <a:pt x="52" y="8"/>
                    </a:lnTo>
                    <a:lnTo>
                      <a:pt x="44" y="10"/>
                    </a:lnTo>
                    <a:lnTo>
                      <a:pt x="36" y="10"/>
                    </a:lnTo>
                    <a:lnTo>
                      <a:pt x="26" y="10"/>
                    </a:lnTo>
                    <a:lnTo>
                      <a:pt x="18" y="10"/>
                    </a:lnTo>
                    <a:lnTo>
                      <a:pt x="8" y="10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8" y="13"/>
                    </a:lnTo>
                    <a:lnTo>
                      <a:pt x="18" y="13"/>
                    </a:lnTo>
                    <a:lnTo>
                      <a:pt x="26" y="15"/>
                    </a:lnTo>
                    <a:lnTo>
                      <a:pt x="36" y="15"/>
                    </a:lnTo>
                    <a:lnTo>
                      <a:pt x="44" y="13"/>
                    </a:lnTo>
                    <a:lnTo>
                      <a:pt x="52" y="13"/>
                    </a:lnTo>
                    <a:lnTo>
                      <a:pt x="60" y="8"/>
                    </a:lnTo>
                    <a:lnTo>
                      <a:pt x="70" y="2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499" name="Freeform 5195"/>
              <p:cNvSpPr>
                <a:spLocks/>
              </p:cNvSpPr>
              <p:nvPr/>
            </p:nvSpPr>
            <p:spPr bwMode="auto">
              <a:xfrm>
                <a:off x="5104" y="2913"/>
                <a:ext cx="21" cy="70"/>
              </a:xfrm>
              <a:custGeom>
                <a:avLst/>
                <a:gdLst>
                  <a:gd name="T0" fmla="*/ 13 w 21"/>
                  <a:gd name="T1" fmla="*/ 2 h 70"/>
                  <a:gd name="T2" fmla="*/ 13 w 21"/>
                  <a:gd name="T3" fmla="*/ 2 h 70"/>
                  <a:gd name="T4" fmla="*/ 15 w 21"/>
                  <a:gd name="T5" fmla="*/ 7 h 70"/>
                  <a:gd name="T6" fmla="*/ 15 w 21"/>
                  <a:gd name="T7" fmla="*/ 15 h 70"/>
                  <a:gd name="T8" fmla="*/ 15 w 21"/>
                  <a:gd name="T9" fmla="*/ 23 h 70"/>
                  <a:gd name="T10" fmla="*/ 15 w 21"/>
                  <a:gd name="T11" fmla="*/ 34 h 70"/>
                  <a:gd name="T12" fmla="*/ 13 w 21"/>
                  <a:gd name="T13" fmla="*/ 44 h 70"/>
                  <a:gd name="T14" fmla="*/ 10 w 21"/>
                  <a:gd name="T15" fmla="*/ 55 h 70"/>
                  <a:gd name="T16" fmla="*/ 5 w 21"/>
                  <a:gd name="T17" fmla="*/ 62 h 70"/>
                  <a:gd name="T18" fmla="*/ 0 w 21"/>
                  <a:gd name="T19" fmla="*/ 68 h 70"/>
                  <a:gd name="T20" fmla="*/ 2 w 21"/>
                  <a:gd name="T21" fmla="*/ 70 h 70"/>
                  <a:gd name="T22" fmla="*/ 8 w 21"/>
                  <a:gd name="T23" fmla="*/ 62 h 70"/>
                  <a:gd name="T24" fmla="*/ 13 w 21"/>
                  <a:gd name="T25" fmla="*/ 55 h 70"/>
                  <a:gd name="T26" fmla="*/ 15 w 21"/>
                  <a:gd name="T27" fmla="*/ 44 h 70"/>
                  <a:gd name="T28" fmla="*/ 18 w 21"/>
                  <a:gd name="T29" fmla="*/ 34 h 70"/>
                  <a:gd name="T30" fmla="*/ 21 w 21"/>
                  <a:gd name="T31" fmla="*/ 23 h 70"/>
                  <a:gd name="T32" fmla="*/ 21 w 21"/>
                  <a:gd name="T33" fmla="*/ 15 h 70"/>
                  <a:gd name="T34" fmla="*/ 18 w 21"/>
                  <a:gd name="T35" fmla="*/ 7 h 70"/>
                  <a:gd name="T36" fmla="*/ 18 w 21"/>
                  <a:gd name="T37" fmla="*/ 0 h 70"/>
                  <a:gd name="T38" fmla="*/ 18 w 21"/>
                  <a:gd name="T39" fmla="*/ 0 h 70"/>
                  <a:gd name="T40" fmla="*/ 13 w 21"/>
                  <a:gd name="T41" fmla="*/ 2 h 7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70"/>
                  <a:gd name="T65" fmla="*/ 21 w 21"/>
                  <a:gd name="T66" fmla="*/ 70 h 7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70">
                    <a:moveTo>
                      <a:pt x="13" y="2"/>
                    </a:moveTo>
                    <a:lnTo>
                      <a:pt x="13" y="2"/>
                    </a:lnTo>
                    <a:lnTo>
                      <a:pt x="15" y="7"/>
                    </a:lnTo>
                    <a:lnTo>
                      <a:pt x="15" y="15"/>
                    </a:lnTo>
                    <a:lnTo>
                      <a:pt x="15" y="23"/>
                    </a:lnTo>
                    <a:lnTo>
                      <a:pt x="15" y="34"/>
                    </a:lnTo>
                    <a:lnTo>
                      <a:pt x="13" y="44"/>
                    </a:lnTo>
                    <a:lnTo>
                      <a:pt x="10" y="55"/>
                    </a:lnTo>
                    <a:lnTo>
                      <a:pt x="5" y="62"/>
                    </a:lnTo>
                    <a:lnTo>
                      <a:pt x="0" y="68"/>
                    </a:lnTo>
                    <a:lnTo>
                      <a:pt x="2" y="70"/>
                    </a:lnTo>
                    <a:lnTo>
                      <a:pt x="8" y="62"/>
                    </a:lnTo>
                    <a:lnTo>
                      <a:pt x="13" y="55"/>
                    </a:lnTo>
                    <a:lnTo>
                      <a:pt x="15" y="44"/>
                    </a:lnTo>
                    <a:lnTo>
                      <a:pt x="18" y="34"/>
                    </a:lnTo>
                    <a:lnTo>
                      <a:pt x="21" y="23"/>
                    </a:lnTo>
                    <a:lnTo>
                      <a:pt x="21" y="15"/>
                    </a:lnTo>
                    <a:lnTo>
                      <a:pt x="18" y="7"/>
                    </a:lnTo>
                    <a:lnTo>
                      <a:pt x="18" y="0"/>
                    </a:lnTo>
                    <a:lnTo>
                      <a:pt x="13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00" name="Freeform 5196"/>
              <p:cNvSpPr>
                <a:spLocks/>
              </p:cNvSpPr>
              <p:nvPr/>
            </p:nvSpPr>
            <p:spPr bwMode="auto">
              <a:xfrm>
                <a:off x="5065" y="2902"/>
                <a:ext cx="57" cy="13"/>
              </a:xfrm>
              <a:custGeom>
                <a:avLst/>
                <a:gdLst>
                  <a:gd name="T0" fmla="*/ 0 w 57"/>
                  <a:gd name="T1" fmla="*/ 3 h 13"/>
                  <a:gd name="T2" fmla="*/ 0 w 57"/>
                  <a:gd name="T3" fmla="*/ 3 h 13"/>
                  <a:gd name="T4" fmla="*/ 5 w 57"/>
                  <a:gd name="T5" fmla="*/ 3 h 13"/>
                  <a:gd name="T6" fmla="*/ 13 w 57"/>
                  <a:gd name="T7" fmla="*/ 3 h 13"/>
                  <a:gd name="T8" fmla="*/ 20 w 57"/>
                  <a:gd name="T9" fmla="*/ 3 h 13"/>
                  <a:gd name="T10" fmla="*/ 28 w 57"/>
                  <a:gd name="T11" fmla="*/ 5 h 13"/>
                  <a:gd name="T12" fmla="*/ 36 w 57"/>
                  <a:gd name="T13" fmla="*/ 5 h 13"/>
                  <a:gd name="T14" fmla="*/ 44 w 57"/>
                  <a:gd name="T15" fmla="*/ 8 h 13"/>
                  <a:gd name="T16" fmla="*/ 49 w 57"/>
                  <a:gd name="T17" fmla="*/ 11 h 13"/>
                  <a:gd name="T18" fmla="*/ 52 w 57"/>
                  <a:gd name="T19" fmla="*/ 13 h 13"/>
                  <a:gd name="T20" fmla="*/ 57 w 57"/>
                  <a:gd name="T21" fmla="*/ 11 h 13"/>
                  <a:gd name="T22" fmla="*/ 52 w 57"/>
                  <a:gd name="T23" fmla="*/ 8 h 13"/>
                  <a:gd name="T24" fmla="*/ 47 w 57"/>
                  <a:gd name="T25" fmla="*/ 5 h 13"/>
                  <a:gd name="T26" fmla="*/ 39 w 57"/>
                  <a:gd name="T27" fmla="*/ 3 h 13"/>
                  <a:gd name="T28" fmla="*/ 28 w 57"/>
                  <a:gd name="T29" fmla="*/ 0 h 13"/>
                  <a:gd name="T30" fmla="*/ 20 w 57"/>
                  <a:gd name="T31" fmla="*/ 0 h 13"/>
                  <a:gd name="T32" fmla="*/ 13 w 57"/>
                  <a:gd name="T33" fmla="*/ 0 h 13"/>
                  <a:gd name="T34" fmla="*/ 5 w 57"/>
                  <a:gd name="T35" fmla="*/ 0 h 13"/>
                  <a:gd name="T36" fmla="*/ 0 w 57"/>
                  <a:gd name="T37" fmla="*/ 0 h 13"/>
                  <a:gd name="T38" fmla="*/ 0 w 57"/>
                  <a:gd name="T39" fmla="*/ 0 h 13"/>
                  <a:gd name="T40" fmla="*/ 0 w 57"/>
                  <a:gd name="T41" fmla="*/ 3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7"/>
                  <a:gd name="T64" fmla="*/ 0 h 13"/>
                  <a:gd name="T65" fmla="*/ 57 w 57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7" h="13">
                    <a:moveTo>
                      <a:pt x="0" y="3"/>
                    </a:moveTo>
                    <a:lnTo>
                      <a:pt x="0" y="3"/>
                    </a:lnTo>
                    <a:lnTo>
                      <a:pt x="5" y="3"/>
                    </a:lnTo>
                    <a:lnTo>
                      <a:pt x="13" y="3"/>
                    </a:lnTo>
                    <a:lnTo>
                      <a:pt x="20" y="3"/>
                    </a:lnTo>
                    <a:lnTo>
                      <a:pt x="28" y="5"/>
                    </a:lnTo>
                    <a:lnTo>
                      <a:pt x="36" y="5"/>
                    </a:lnTo>
                    <a:lnTo>
                      <a:pt x="44" y="8"/>
                    </a:lnTo>
                    <a:lnTo>
                      <a:pt x="49" y="11"/>
                    </a:lnTo>
                    <a:lnTo>
                      <a:pt x="52" y="13"/>
                    </a:lnTo>
                    <a:lnTo>
                      <a:pt x="57" y="11"/>
                    </a:lnTo>
                    <a:lnTo>
                      <a:pt x="52" y="8"/>
                    </a:lnTo>
                    <a:lnTo>
                      <a:pt x="47" y="5"/>
                    </a:lnTo>
                    <a:lnTo>
                      <a:pt x="39" y="3"/>
                    </a:lnTo>
                    <a:lnTo>
                      <a:pt x="28" y="0"/>
                    </a:lnTo>
                    <a:lnTo>
                      <a:pt x="20" y="0"/>
                    </a:lnTo>
                    <a:lnTo>
                      <a:pt x="13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01" name="Freeform 5197"/>
              <p:cNvSpPr>
                <a:spLocks/>
              </p:cNvSpPr>
              <p:nvPr/>
            </p:nvSpPr>
            <p:spPr bwMode="auto">
              <a:xfrm>
                <a:off x="4785" y="2902"/>
                <a:ext cx="280" cy="18"/>
              </a:xfrm>
              <a:custGeom>
                <a:avLst/>
                <a:gdLst>
                  <a:gd name="T0" fmla="*/ 2 w 280"/>
                  <a:gd name="T1" fmla="*/ 16 h 18"/>
                  <a:gd name="T2" fmla="*/ 0 w 280"/>
                  <a:gd name="T3" fmla="*/ 18 h 18"/>
                  <a:gd name="T4" fmla="*/ 13 w 280"/>
                  <a:gd name="T5" fmla="*/ 18 h 18"/>
                  <a:gd name="T6" fmla="*/ 41 w 280"/>
                  <a:gd name="T7" fmla="*/ 16 h 18"/>
                  <a:gd name="T8" fmla="*/ 86 w 280"/>
                  <a:gd name="T9" fmla="*/ 13 h 18"/>
                  <a:gd name="T10" fmla="*/ 136 w 280"/>
                  <a:gd name="T11" fmla="*/ 11 h 18"/>
                  <a:gd name="T12" fmla="*/ 188 w 280"/>
                  <a:gd name="T13" fmla="*/ 8 h 18"/>
                  <a:gd name="T14" fmla="*/ 232 w 280"/>
                  <a:gd name="T15" fmla="*/ 5 h 18"/>
                  <a:gd name="T16" fmla="*/ 266 w 280"/>
                  <a:gd name="T17" fmla="*/ 3 h 18"/>
                  <a:gd name="T18" fmla="*/ 280 w 280"/>
                  <a:gd name="T19" fmla="*/ 3 h 18"/>
                  <a:gd name="T20" fmla="*/ 280 w 280"/>
                  <a:gd name="T21" fmla="*/ 0 h 18"/>
                  <a:gd name="T22" fmla="*/ 266 w 280"/>
                  <a:gd name="T23" fmla="*/ 0 h 18"/>
                  <a:gd name="T24" fmla="*/ 232 w 280"/>
                  <a:gd name="T25" fmla="*/ 3 h 18"/>
                  <a:gd name="T26" fmla="*/ 188 w 280"/>
                  <a:gd name="T27" fmla="*/ 5 h 18"/>
                  <a:gd name="T28" fmla="*/ 136 w 280"/>
                  <a:gd name="T29" fmla="*/ 8 h 18"/>
                  <a:gd name="T30" fmla="*/ 86 w 280"/>
                  <a:gd name="T31" fmla="*/ 11 h 18"/>
                  <a:gd name="T32" fmla="*/ 41 w 280"/>
                  <a:gd name="T33" fmla="*/ 13 h 18"/>
                  <a:gd name="T34" fmla="*/ 13 w 280"/>
                  <a:gd name="T35" fmla="*/ 16 h 18"/>
                  <a:gd name="T36" fmla="*/ 0 w 280"/>
                  <a:gd name="T37" fmla="*/ 16 h 18"/>
                  <a:gd name="T38" fmla="*/ 0 w 280"/>
                  <a:gd name="T39" fmla="*/ 16 h 18"/>
                  <a:gd name="T40" fmla="*/ 2 w 280"/>
                  <a:gd name="T41" fmla="*/ 16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80"/>
                  <a:gd name="T64" fmla="*/ 0 h 18"/>
                  <a:gd name="T65" fmla="*/ 280 w 280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80" h="18">
                    <a:moveTo>
                      <a:pt x="2" y="16"/>
                    </a:moveTo>
                    <a:lnTo>
                      <a:pt x="0" y="18"/>
                    </a:lnTo>
                    <a:lnTo>
                      <a:pt x="13" y="18"/>
                    </a:lnTo>
                    <a:lnTo>
                      <a:pt x="41" y="16"/>
                    </a:lnTo>
                    <a:lnTo>
                      <a:pt x="86" y="13"/>
                    </a:lnTo>
                    <a:lnTo>
                      <a:pt x="136" y="11"/>
                    </a:lnTo>
                    <a:lnTo>
                      <a:pt x="188" y="8"/>
                    </a:lnTo>
                    <a:lnTo>
                      <a:pt x="232" y="5"/>
                    </a:lnTo>
                    <a:lnTo>
                      <a:pt x="266" y="3"/>
                    </a:lnTo>
                    <a:lnTo>
                      <a:pt x="280" y="3"/>
                    </a:lnTo>
                    <a:lnTo>
                      <a:pt x="280" y="0"/>
                    </a:lnTo>
                    <a:lnTo>
                      <a:pt x="266" y="0"/>
                    </a:lnTo>
                    <a:lnTo>
                      <a:pt x="232" y="3"/>
                    </a:lnTo>
                    <a:lnTo>
                      <a:pt x="188" y="5"/>
                    </a:lnTo>
                    <a:lnTo>
                      <a:pt x="136" y="8"/>
                    </a:lnTo>
                    <a:lnTo>
                      <a:pt x="86" y="11"/>
                    </a:lnTo>
                    <a:lnTo>
                      <a:pt x="41" y="13"/>
                    </a:lnTo>
                    <a:lnTo>
                      <a:pt x="13" y="16"/>
                    </a:lnTo>
                    <a:lnTo>
                      <a:pt x="0" y="16"/>
                    </a:lnTo>
                    <a:lnTo>
                      <a:pt x="2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02" name="Freeform 5198"/>
              <p:cNvSpPr>
                <a:spLocks/>
              </p:cNvSpPr>
              <p:nvPr/>
            </p:nvSpPr>
            <p:spPr bwMode="auto">
              <a:xfrm>
                <a:off x="4751" y="3007"/>
                <a:ext cx="374" cy="89"/>
              </a:xfrm>
              <a:custGeom>
                <a:avLst/>
                <a:gdLst>
                  <a:gd name="T0" fmla="*/ 65 w 374"/>
                  <a:gd name="T1" fmla="*/ 10 h 89"/>
                  <a:gd name="T2" fmla="*/ 49 w 374"/>
                  <a:gd name="T3" fmla="*/ 16 h 89"/>
                  <a:gd name="T4" fmla="*/ 34 w 374"/>
                  <a:gd name="T5" fmla="*/ 29 h 89"/>
                  <a:gd name="T6" fmla="*/ 18 w 374"/>
                  <a:gd name="T7" fmla="*/ 42 h 89"/>
                  <a:gd name="T8" fmla="*/ 5 w 374"/>
                  <a:gd name="T9" fmla="*/ 52 h 89"/>
                  <a:gd name="T10" fmla="*/ 2 w 374"/>
                  <a:gd name="T11" fmla="*/ 55 h 89"/>
                  <a:gd name="T12" fmla="*/ 0 w 374"/>
                  <a:gd name="T13" fmla="*/ 60 h 89"/>
                  <a:gd name="T14" fmla="*/ 2 w 374"/>
                  <a:gd name="T15" fmla="*/ 65 h 89"/>
                  <a:gd name="T16" fmla="*/ 10 w 374"/>
                  <a:gd name="T17" fmla="*/ 71 h 89"/>
                  <a:gd name="T18" fmla="*/ 23 w 374"/>
                  <a:gd name="T19" fmla="*/ 76 h 89"/>
                  <a:gd name="T20" fmla="*/ 47 w 374"/>
                  <a:gd name="T21" fmla="*/ 81 h 89"/>
                  <a:gd name="T22" fmla="*/ 73 w 374"/>
                  <a:gd name="T23" fmla="*/ 84 h 89"/>
                  <a:gd name="T24" fmla="*/ 104 w 374"/>
                  <a:gd name="T25" fmla="*/ 84 h 89"/>
                  <a:gd name="T26" fmla="*/ 138 w 374"/>
                  <a:gd name="T27" fmla="*/ 86 h 89"/>
                  <a:gd name="T28" fmla="*/ 175 w 374"/>
                  <a:gd name="T29" fmla="*/ 86 h 89"/>
                  <a:gd name="T30" fmla="*/ 209 w 374"/>
                  <a:gd name="T31" fmla="*/ 89 h 89"/>
                  <a:gd name="T32" fmla="*/ 243 w 374"/>
                  <a:gd name="T33" fmla="*/ 89 h 89"/>
                  <a:gd name="T34" fmla="*/ 274 w 374"/>
                  <a:gd name="T35" fmla="*/ 89 h 89"/>
                  <a:gd name="T36" fmla="*/ 308 w 374"/>
                  <a:gd name="T37" fmla="*/ 86 h 89"/>
                  <a:gd name="T38" fmla="*/ 337 w 374"/>
                  <a:gd name="T39" fmla="*/ 84 h 89"/>
                  <a:gd name="T40" fmla="*/ 366 w 374"/>
                  <a:gd name="T41" fmla="*/ 73 h 89"/>
                  <a:gd name="T42" fmla="*/ 371 w 374"/>
                  <a:gd name="T43" fmla="*/ 71 h 89"/>
                  <a:gd name="T44" fmla="*/ 374 w 374"/>
                  <a:gd name="T45" fmla="*/ 65 h 89"/>
                  <a:gd name="T46" fmla="*/ 374 w 374"/>
                  <a:gd name="T47" fmla="*/ 55 h 89"/>
                  <a:gd name="T48" fmla="*/ 371 w 374"/>
                  <a:gd name="T49" fmla="*/ 42 h 89"/>
                  <a:gd name="T50" fmla="*/ 366 w 374"/>
                  <a:gd name="T51" fmla="*/ 29 h 89"/>
                  <a:gd name="T52" fmla="*/ 363 w 374"/>
                  <a:gd name="T53" fmla="*/ 21 h 89"/>
                  <a:gd name="T54" fmla="*/ 358 w 374"/>
                  <a:gd name="T55" fmla="*/ 13 h 89"/>
                  <a:gd name="T56" fmla="*/ 350 w 374"/>
                  <a:gd name="T57" fmla="*/ 8 h 89"/>
                  <a:gd name="T58" fmla="*/ 340 w 374"/>
                  <a:gd name="T59" fmla="*/ 5 h 89"/>
                  <a:gd name="T60" fmla="*/ 272 w 374"/>
                  <a:gd name="T61" fmla="*/ 0 h 89"/>
                  <a:gd name="T62" fmla="*/ 204 w 374"/>
                  <a:gd name="T63" fmla="*/ 0 h 89"/>
                  <a:gd name="T64" fmla="*/ 133 w 374"/>
                  <a:gd name="T65" fmla="*/ 3 h 89"/>
                  <a:gd name="T66" fmla="*/ 65 w 374"/>
                  <a:gd name="T67" fmla="*/ 10 h 8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74"/>
                  <a:gd name="T103" fmla="*/ 0 h 89"/>
                  <a:gd name="T104" fmla="*/ 374 w 374"/>
                  <a:gd name="T105" fmla="*/ 89 h 8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74" h="89">
                    <a:moveTo>
                      <a:pt x="65" y="10"/>
                    </a:moveTo>
                    <a:lnTo>
                      <a:pt x="49" y="16"/>
                    </a:lnTo>
                    <a:lnTo>
                      <a:pt x="34" y="29"/>
                    </a:lnTo>
                    <a:lnTo>
                      <a:pt x="18" y="42"/>
                    </a:lnTo>
                    <a:lnTo>
                      <a:pt x="5" y="52"/>
                    </a:lnTo>
                    <a:lnTo>
                      <a:pt x="2" y="55"/>
                    </a:lnTo>
                    <a:lnTo>
                      <a:pt x="0" y="60"/>
                    </a:lnTo>
                    <a:lnTo>
                      <a:pt x="2" y="65"/>
                    </a:lnTo>
                    <a:lnTo>
                      <a:pt x="10" y="71"/>
                    </a:lnTo>
                    <a:lnTo>
                      <a:pt x="23" y="76"/>
                    </a:lnTo>
                    <a:lnTo>
                      <a:pt x="47" y="81"/>
                    </a:lnTo>
                    <a:lnTo>
                      <a:pt x="73" y="84"/>
                    </a:lnTo>
                    <a:lnTo>
                      <a:pt x="104" y="84"/>
                    </a:lnTo>
                    <a:lnTo>
                      <a:pt x="138" y="86"/>
                    </a:lnTo>
                    <a:lnTo>
                      <a:pt x="175" y="86"/>
                    </a:lnTo>
                    <a:lnTo>
                      <a:pt x="209" y="89"/>
                    </a:lnTo>
                    <a:lnTo>
                      <a:pt x="243" y="89"/>
                    </a:lnTo>
                    <a:lnTo>
                      <a:pt x="274" y="89"/>
                    </a:lnTo>
                    <a:lnTo>
                      <a:pt x="308" y="86"/>
                    </a:lnTo>
                    <a:lnTo>
                      <a:pt x="337" y="84"/>
                    </a:lnTo>
                    <a:lnTo>
                      <a:pt x="366" y="73"/>
                    </a:lnTo>
                    <a:lnTo>
                      <a:pt x="371" y="71"/>
                    </a:lnTo>
                    <a:lnTo>
                      <a:pt x="374" y="65"/>
                    </a:lnTo>
                    <a:lnTo>
                      <a:pt x="374" y="55"/>
                    </a:lnTo>
                    <a:lnTo>
                      <a:pt x="371" y="42"/>
                    </a:lnTo>
                    <a:lnTo>
                      <a:pt x="366" y="29"/>
                    </a:lnTo>
                    <a:lnTo>
                      <a:pt x="363" y="21"/>
                    </a:lnTo>
                    <a:lnTo>
                      <a:pt x="358" y="13"/>
                    </a:lnTo>
                    <a:lnTo>
                      <a:pt x="350" y="8"/>
                    </a:lnTo>
                    <a:lnTo>
                      <a:pt x="340" y="5"/>
                    </a:lnTo>
                    <a:lnTo>
                      <a:pt x="272" y="0"/>
                    </a:lnTo>
                    <a:lnTo>
                      <a:pt x="204" y="0"/>
                    </a:lnTo>
                    <a:lnTo>
                      <a:pt x="133" y="3"/>
                    </a:lnTo>
                    <a:lnTo>
                      <a:pt x="65" y="10"/>
                    </a:lnTo>
                    <a:close/>
                  </a:path>
                </a:pathLst>
              </a:custGeom>
              <a:solidFill>
                <a:srgbClr val="504A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03" name="Freeform 5199"/>
              <p:cNvSpPr>
                <a:spLocks/>
              </p:cNvSpPr>
              <p:nvPr/>
            </p:nvSpPr>
            <p:spPr bwMode="auto">
              <a:xfrm>
                <a:off x="4756" y="3010"/>
                <a:ext cx="369" cy="70"/>
              </a:xfrm>
              <a:custGeom>
                <a:avLst/>
                <a:gdLst>
                  <a:gd name="T0" fmla="*/ 60 w 369"/>
                  <a:gd name="T1" fmla="*/ 5 h 70"/>
                  <a:gd name="T2" fmla="*/ 47 w 369"/>
                  <a:gd name="T3" fmla="*/ 10 h 70"/>
                  <a:gd name="T4" fmla="*/ 34 w 369"/>
                  <a:gd name="T5" fmla="*/ 15 h 70"/>
                  <a:gd name="T6" fmla="*/ 16 w 369"/>
                  <a:gd name="T7" fmla="*/ 34 h 70"/>
                  <a:gd name="T8" fmla="*/ 8 w 369"/>
                  <a:gd name="T9" fmla="*/ 41 h 70"/>
                  <a:gd name="T10" fmla="*/ 0 w 369"/>
                  <a:gd name="T11" fmla="*/ 47 h 70"/>
                  <a:gd name="T12" fmla="*/ 0 w 369"/>
                  <a:gd name="T13" fmla="*/ 55 h 70"/>
                  <a:gd name="T14" fmla="*/ 0 w 369"/>
                  <a:gd name="T15" fmla="*/ 55 h 70"/>
                  <a:gd name="T16" fmla="*/ 5 w 369"/>
                  <a:gd name="T17" fmla="*/ 57 h 70"/>
                  <a:gd name="T18" fmla="*/ 65 w 369"/>
                  <a:gd name="T19" fmla="*/ 62 h 70"/>
                  <a:gd name="T20" fmla="*/ 120 w 369"/>
                  <a:gd name="T21" fmla="*/ 68 h 70"/>
                  <a:gd name="T22" fmla="*/ 178 w 369"/>
                  <a:gd name="T23" fmla="*/ 70 h 70"/>
                  <a:gd name="T24" fmla="*/ 238 w 369"/>
                  <a:gd name="T25" fmla="*/ 70 h 70"/>
                  <a:gd name="T26" fmla="*/ 303 w 369"/>
                  <a:gd name="T27" fmla="*/ 68 h 70"/>
                  <a:gd name="T28" fmla="*/ 332 w 369"/>
                  <a:gd name="T29" fmla="*/ 65 h 70"/>
                  <a:gd name="T30" fmla="*/ 361 w 369"/>
                  <a:gd name="T31" fmla="*/ 57 h 70"/>
                  <a:gd name="T32" fmla="*/ 366 w 369"/>
                  <a:gd name="T33" fmla="*/ 55 h 70"/>
                  <a:gd name="T34" fmla="*/ 369 w 369"/>
                  <a:gd name="T35" fmla="*/ 52 h 70"/>
                  <a:gd name="T36" fmla="*/ 366 w 369"/>
                  <a:gd name="T37" fmla="*/ 41 h 70"/>
                  <a:gd name="T38" fmla="*/ 361 w 369"/>
                  <a:gd name="T39" fmla="*/ 31 h 70"/>
                  <a:gd name="T40" fmla="*/ 356 w 369"/>
                  <a:gd name="T41" fmla="*/ 20 h 70"/>
                  <a:gd name="T42" fmla="*/ 350 w 369"/>
                  <a:gd name="T43" fmla="*/ 7 h 70"/>
                  <a:gd name="T44" fmla="*/ 345 w 369"/>
                  <a:gd name="T45" fmla="*/ 5 h 70"/>
                  <a:gd name="T46" fmla="*/ 335 w 369"/>
                  <a:gd name="T47" fmla="*/ 2 h 70"/>
                  <a:gd name="T48" fmla="*/ 199 w 369"/>
                  <a:gd name="T49" fmla="*/ 0 h 70"/>
                  <a:gd name="T50" fmla="*/ 128 w 369"/>
                  <a:gd name="T51" fmla="*/ 0 h 70"/>
                  <a:gd name="T52" fmla="*/ 60 w 369"/>
                  <a:gd name="T53" fmla="*/ 5 h 7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69"/>
                  <a:gd name="T82" fmla="*/ 0 h 70"/>
                  <a:gd name="T83" fmla="*/ 369 w 369"/>
                  <a:gd name="T84" fmla="*/ 70 h 7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69" h="70">
                    <a:moveTo>
                      <a:pt x="60" y="5"/>
                    </a:moveTo>
                    <a:lnTo>
                      <a:pt x="47" y="10"/>
                    </a:lnTo>
                    <a:lnTo>
                      <a:pt x="34" y="15"/>
                    </a:lnTo>
                    <a:lnTo>
                      <a:pt x="16" y="34"/>
                    </a:lnTo>
                    <a:lnTo>
                      <a:pt x="8" y="41"/>
                    </a:lnTo>
                    <a:lnTo>
                      <a:pt x="0" y="47"/>
                    </a:lnTo>
                    <a:lnTo>
                      <a:pt x="0" y="55"/>
                    </a:lnTo>
                    <a:lnTo>
                      <a:pt x="5" y="57"/>
                    </a:lnTo>
                    <a:lnTo>
                      <a:pt x="65" y="62"/>
                    </a:lnTo>
                    <a:lnTo>
                      <a:pt x="120" y="68"/>
                    </a:lnTo>
                    <a:lnTo>
                      <a:pt x="178" y="70"/>
                    </a:lnTo>
                    <a:lnTo>
                      <a:pt x="238" y="70"/>
                    </a:lnTo>
                    <a:lnTo>
                      <a:pt x="303" y="68"/>
                    </a:lnTo>
                    <a:lnTo>
                      <a:pt x="332" y="65"/>
                    </a:lnTo>
                    <a:lnTo>
                      <a:pt x="361" y="57"/>
                    </a:lnTo>
                    <a:lnTo>
                      <a:pt x="366" y="55"/>
                    </a:lnTo>
                    <a:lnTo>
                      <a:pt x="369" y="52"/>
                    </a:lnTo>
                    <a:lnTo>
                      <a:pt x="366" y="41"/>
                    </a:lnTo>
                    <a:lnTo>
                      <a:pt x="361" y="31"/>
                    </a:lnTo>
                    <a:lnTo>
                      <a:pt x="356" y="20"/>
                    </a:lnTo>
                    <a:lnTo>
                      <a:pt x="350" y="7"/>
                    </a:lnTo>
                    <a:lnTo>
                      <a:pt x="345" y="5"/>
                    </a:lnTo>
                    <a:lnTo>
                      <a:pt x="335" y="2"/>
                    </a:lnTo>
                    <a:lnTo>
                      <a:pt x="199" y="0"/>
                    </a:lnTo>
                    <a:lnTo>
                      <a:pt x="128" y="0"/>
                    </a:lnTo>
                    <a:lnTo>
                      <a:pt x="60" y="5"/>
                    </a:lnTo>
                    <a:close/>
                  </a:path>
                </a:pathLst>
              </a:custGeom>
              <a:solidFill>
                <a:srgbClr val="BCB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04" name="Freeform 5200"/>
              <p:cNvSpPr>
                <a:spLocks/>
              </p:cNvSpPr>
              <p:nvPr/>
            </p:nvSpPr>
            <p:spPr bwMode="auto">
              <a:xfrm>
                <a:off x="4813" y="3020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3 w 8"/>
                  <a:gd name="T3" fmla="*/ 3 h 8"/>
                  <a:gd name="T4" fmla="*/ 0 w 8"/>
                  <a:gd name="T5" fmla="*/ 5 h 8"/>
                  <a:gd name="T6" fmla="*/ 0 w 8"/>
                  <a:gd name="T7" fmla="*/ 5 h 8"/>
                  <a:gd name="T8" fmla="*/ 3 w 8"/>
                  <a:gd name="T9" fmla="*/ 8 h 8"/>
                  <a:gd name="T10" fmla="*/ 6 w 8"/>
                  <a:gd name="T11" fmla="*/ 8 h 8"/>
                  <a:gd name="T12" fmla="*/ 8 w 8"/>
                  <a:gd name="T13" fmla="*/ 8 h 8"/>
                  <a:gd name="T14" fmla="*/ 8 w 8"/>
                  <a:gd name="T15" fmla="*/ 5 h 8"/>
                  <a:gd name="T16" fmla="*/ 8 w 8"/>
                  <a:gd name="T17" fmla="*/ 5 h 8"/>
                  <a:gd name="T18" fmla="*/ 8 w 8"/>
                  <a:gd name="T19" fmla="*/ 3 h 8"/>
                  <a:gd name="T20" fmla="*/ 8 w 8"/>
                  <a:gd name="T21" fmla="*/ 3 h 8"/>
                  <a:gd name="T22" fmla="*/ 8 w 8"/>
                  <a:gd name="T23" fmla="*/ 0 h 8"/>
                  <a:gd name="T24" fmla="*/ 6 w 8"/>
                  <a:gd name="T25" fmla="*/ 0 h 8"/>
                  <a:gd name="T26" fmla="*/ 3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05" name="Freeform 5201"/>
              <p:cNvSpPr>
                <a:spLocks/>
              </p:cNvSpPr>
              <p:nvPr/>
            </p:nvSpPr>
            <p:spPr bwMode="auto">
              <a:xfrm>
                <a:off x="4803" y="3028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2 h 8"/>
                  <a:gd name="T4" fmla="*/ 3 w 10"/>
                  <a:gd name="T5" fmla="*/ 2 h 8"/>
                  <a:gd name="T6" fmla="*/ 0 w 10"/>
                  <a:gd name="T7" fmla="*/ 5 h 8"/>
                  <a:gd name="T8" fmla="*/ 0 w 10"/>
                  <a:gd name="T9" fmla="*/ 5 h 8"/>
                  <a:gd name="T10" fmla="*/ 3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5 h 8"/>
                  <a:gd name="T18" fmla="*/ 8 w 10"/>
                  <a:gd name="T19" fmla="*/ 5 h 8"/>
                  <a:gd name="T20" fmla="*/ 10 w 10"/>
                  <a:gd name="T21" fmla="*/ 2 h 8"/>
                  <a:gd name="T22" fmla="*/ 10 w 10"/>
                  <a:gd name="T23" fmla="*/ 2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06" name="Freeform 5202"/>
              <p:cNvSpPr>
                <a:spLocks/>
              </p:cNvSpPr>
              <p:nvPr/>
            </p:nvSpPr>
            <p:spPr bwMode="auto">
              <a:xfrm>
                <a:off x="4792" y="3036"/>
                <a:ext cx="11" cy="8"/>
              </a:xfrm>
              <a:custGeom>
                <a:avLst/>
                <a:gdLst>
                  <a:gd name="T0" fmla="*/ 3 w 11"/>
                  <a:gd name="T1" fmla="*/ 2 h 8"/>
                  <a:gd name="T2" fmla="*/ 3 w 11"/>
                  <a:gd name="T3" fmla="*/ 2 h 8"/>
                  <a:gd name="T4" fmla="*/ 0 w 11"/>
                  <a:gd name="T5" fmla="*/ 5 h 8"/>
                  <a:gd name="T6" fmla="*/ 0 w 11"/>
                  <a:gd name="T7" fmla="*/ 5 h 8"/>
                  <a:gd name="T8" fmla="*/ 0 w 11"/>
                  <a:gd name="T9" fmla="*/ 8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8 w 11"/>
                  <a:gd name="T19" fmla="*/ 5 h 8"/>
                  <a:gd name="T20" fmla="*/ 11 w 11"/>
                  <a:gd name="T21" fmla="*/ 2 h 8"/>
                  <a:gd name="T22" fmla="*/ 11 w 11"/>
                  <a:gd name="T23" fmla="*/ 2 h 8"/>
                  <a:gd name="T24" fmla="*/ 8 w 11"/>
                  <a:gd name="T25" fmla="*/ 0 h 8"/>
                  <a:gd name="T26" fmla="*/ 3 w 11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2"/>
                    </a:moveTo>
                    <a:lnTo>
                      <a:pt x="3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07" name="Freeform 5203"/>
              <p:cNvSpPr>
                <a:spLocks/>
              </p:cNvSpPr>
              <p:nvPr/>
            </p:nvSpPr>
            <p:spPr bwMode="auto">
              <a:xfrm>
                <a:off x="4779" y="3046"/>
                <a:ext cx="11" cy="8"/>
              </a:xfrm>
              <a:custGeom>
                <a:avLst/>
                <a:gdLst>
                  <a:gd name="T0" fmla="*/ 6 w 11"/>
                  <a:gd name="T1" fmla="*/ 0 h 8"/>
                  <a:gd name="T2" fmla="*/ 6 w 11"/>
                  <a:gd name="T3" fmla="*/ 3 h 8"/>
                  <a:gd name="T4" fmla="*/ 3 w 11"/>
                  <a:gd name="T5" fmla="*/ 3 h 8"/>
                  <a:gd name="T6" fmla="*/ 3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0 h 8"/>
                  <a:gd name="T24" fmla="*/ 11 w 11"/>
                  <a:gd name="T25" fmla="*/ 0 h 8"/>
                  <a:gd name="T26" fmla="*/ 8 w 11"/>
                  <a:gd name="T27" fmla="*/ 0 h 8"/>
                  <a:gd name="T28" fmla="*/ 6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6" y="0"/>
                    </a:moveTo>
                    <a:lnTo>
                      <a:pt x="6" y="3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08" name="Freeform 5204"/>
              <p:cNvSpPr>
                <a:spLocks/>
              </p:cNvSpPr>
              <p:nvPr/>
            </p:nvSpPr>
            <p:spPr bwMode="auto">
              <a:xfrm>
                <a:off x="4769" y="3054"/>
                <a:ext cx="10" cy="11"/>
              </a:xfrm>
              <a:custGeom>
                <a:avLst/>
                <a:gdLst>
                  <a:gd name="T0" fmla="*/ 3 w 10"/>
                  <a:gd name="T1" fmla="*/ 3 h 11"/>
                  <a:gd name="T2" fmla="*/ 3 w 10"/>
                  <a:gd name="T3" fmla="*/ 5 h 11"/>
                  <a:gd name="T4" fmla="*/ 0 w 10"/>
                  <a:gd name="T5" fmla="*/ 5 h 11"/>
                  <a:gd name="T6" fmla="*/ 0 w 10"/>
                  <a:gd name="T7" fmla="*/ 8 h 11"/>
                  <a:gd name="T8" fmla="*/ 0 w 10"/>
                  <a:gd name="T9" fmla="*/ 8 h 11"/>
                  <a:gd name="T10" fmla="*/ 3 w 10"/>
                  <a:gd name="T11" fmla="*/ 11 h 11"/>
                  <a:gd name="T12" fmla="*/ 3 w 10"/>
                  <a:gd name="T13" fmla="*/ 11 h 11"/>
                  <a:gd name="T14" fmla="*/ 5 w 10"/>
                  <a:gd name="T15" fmla="*/ 11 h 11"/>
                  <a:gd name="T16" fmla="*/ 8 w 10"/>
                  <a:gd name="T17" fmla="*/ 8 h 11"/>
                  <a:gd name="T18" fmla="*/ 8 w 10"/>
                  <a:gd name="T19" fmla="*/ 8 h 11"/>
                  <a:gd name="T20" fmla="*/ 10 w 10"/>
                  <a:gd name="T21" fmla="*/ 5 h 11"/>
                  <a:gd name="T22" fmla="*/ 10 w 10"/>
                  <a:gd name="T23" fmla="*/ 3 h 11"/>
                  <a:gd name="T24" fmla="*/ 10 w 10"/>
                  <a:gd name="T25" fmla="*/ 3 h 11"/>
                  <a:gd name="T26" fmla="*/ 8 w 10"/>
                  <a:gd name="T27" fmla="*/ 0 h 11"/>
                  <a:gd name="T28" fmla="*/ 3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3" y="3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11"/>
                    </a:lnTo>
                    <a:lnTo>
                      <a:pt x="5" y="11"/>
                    </a:lnTo>
                    <a:lnTo>
                      <a:pt x="8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09" name="Freeform 5205"/>
              <p:cNvSpPr>
                <a:spLocks/>
              </p:cNvSpPr>
              <p:nvPr/>
            </p:nvSpPr>
            <p:spPr bwMode="auto">
              <a:xfrm>
                <a:off x="4826" y="3020"/>
                <a:ext cx="8" cy="8"/>
              </a:xfrm>
              <a:custGeom>
                <a:avLst/>
                <a:gdLst>
                  <a:gd name="T0" fmla="*/ 3 w 8"/>
                  <a:gd name="T1" fmla="*/ 3 h 8"/>
                  <a:gd name="T2" fmla="*/ 0 w 8"/>
                  <a:gd name="T3" fmla="*/ 3 h 8"/>
                  <a:gd name="T4" fmla="*/ 0 w 8"/>
                  <a:gd name="T5" fmla="*/ 3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3 w 8"/>
                  <a:gd name="T13" fmla="*/ 8 h 8"/>
                  <a:gd name="T14" fmla="*/ 6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6 w 8"/>
                  <a:gd name="T27" fmla="*/ 0 h 8"/>
                  <a:gd name="T28" fmla="*/ 3 w 8"/>
                  <a:gd name="T29" fmla="*/ 3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3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10" name="Freeform 5206"/>
              <p:cNvSpPr>
                <a:spLocks/>
              </p:cNvSpPr>
              <p:nvPr/>
            </p:nvSpPr>
            <p:spPr bwMode="auto">
              <a:xfrm>
                <a:off x="4816" y="3028"/>
                <a:ext cx="8" cy="8"/>
              </a:xfrm>
              <a:custGeom>
                <a:avLst/>
                <a:gdLst>
                  <a:gd name="T0" fmla="*/ 3 w 8"/>
                  <a:gd name="T1" fmla="*/ 0 h 8"/>
                  <a:gd name="T2" fmla="*/ 3 w 8"/>
                  <a:gd name="T3" fmla="*/ 2 h 8"/>
                  <a:gd name="T4" fmla="*/ 0 w 8"/>
                  <a:gd name="T5" fmla="*/ 2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0"/>
                    </a:moveTo>
                    <a:lnTo>
                      <a:pt x="3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11" name="Freeform 5207"/>
              <p:cNvSpPr>
                <a:spLocks/>
              </p:cNvSpPr>
              <p:nvPr/>
            </p:nvSpPr>
            <p:spPr bwMode="auto">
              <a:xfrm>
                <a:off x="4806" y="3036"/>
                <a:ext cx="7" cy="8"/>
              </a:xfrm>
              <a:custGeom>
                <a:avLst/>
                <a:gdLst>
                  <a:gd name="T0" fmla="*/ 2 w 7"/>
                  <a:gd name="T1" fmla="*/ 2 h 8"/>
                  <a:gd name="T2" fmla="*/ 2 w 7"/>
                  <a:gd name="T3" fmla="*/ 2 h 8"/>
                  <a:gd name="T4" fmla="*/ 0 w 7"/>
                  <a:gd name="T5" fmla="*/ 5 h 8"/>
                  <a:gd name="T6" fmla="*/ 0 w 7"/>
                  <a:gd name="T7" fmla="*/ 5 h 8"/>
                  <a:gd name="T8" fmla="*/ 0 w 7"/>
                  <a:gd name="T9" fmla="*/ 8 h 8"/>
                  <a:gd name="T10" fmla="*/ 2 w 7"/>
                  <a:gd name="T11" fmla="*/ 8 h 8"/>
                  <a:gd name="T12" fmla="*/ 5 w 7"/>
                  <a:gd name="T13" fmla="*/ 8 h 8"/>
                  <a:gd name="T14" fmla="*/ 5 w 7"/>
                  <a:gd name="T15" fmla="*/ 8 h 8"/>
                  <a:gd name="T16" fmla="*/ 7 w 7"/>
                  <a:gd name="T17" fmla="*/ 8 h 8"/>
                  <a:gd name="T18" fmla="*/ 7 w 7"/>
                  <a:gd name="T19" fmla="*/ 5 h 8"/>
                  <a:gd name="T20" fmla="*/ 7 w 7"/>
                  <a:gd name="T21" fmla="*/ 2 h 8"/>
                  <a:gd name="T22" fmla="*/ 7 w 7"/>
                  <a:gd name="T23" fmla="*/ 2 h 8"/>
                  <a:gd name="T24" fmla="*/ 7 w 7"/>
                  <a:gd name="T25" fmla="*/ 2 h 8"/>
                  <a:gd name="T26" fmla="*/ 5 w 7"/>
                  <a:gd name="T27" fmla="*/ 0 h 8"/>
                  <a:gd name="T28" fmla="*/ 2 w 7"/>
                  <a:gd name="T29" fmla="*/ 2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8"/>
                  <a:gd name="T47" fmla="*/ 7 w 7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8">
                    <a:moveTo>
                      <a:pt x="2" y="2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12" name="Freeform 5208"/>
              <p:cNvSpPr>
                <a:spLocks/>
              </p:cNvSpPr>
              <p:nvPr/>
            </p:nvSpPr>
            <p:spPr bwMode="auto">
              <a:xfrm>
                <a:off x="4792" y="3046"/>
                <a:ext cx="11" cy="8"/>
              </a:xfrm>
              <a:custGeom>
                <a:avLst/>
                <a:gdLst>
                  <a:gd name="T0" fmla="*/ 6 w 11"/>
                  <a:gd name="T1" fmla="*/ 0 h 8"/>
                  <a:gd name="T2" fmla="*/ 6 w 11"/>
                  <a:gd name="T3" fmla="*/ 3 h 8"/>
                  <a:gd name="T4" fmla="*/ 3 w 11"/>
                  <a:gd name="T5" fmla="*/ 3 h 8"/>
                  <a:gd name="T6" fmla="*/ 3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8 w 11"/>
                  <a:gd name="T27" fmla="*/ 0 h 8"/>
                  <a:gd name="T28" fmla="*/ 6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6" y="0"/>
                    </a:moveTo>
                    <a:lnTo>
                      <a:pt x="6" y="3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13" name="Freeform 5209"/>
              <p:cNvSpPr>
                <a:spLocks/>
              </p:cNvSpPr>
              <p:nvPr/>
            </p:nvSpPr>
            <p:spPr bwMode="auto">
              <a:xfrm>
                <a:off x="4782" y="3057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2 h 8"/>
                  <a:gd name="T4" fmla="*/ 0 w 10"/>
                  <a:gd name="T5" fmla="*/ 2 h 8"/>
                  <a:gd name="T6" fmla="*/ 0 w 10"/>
                  <a:gd name="T7" fmla="*/ 5 h 8"/>
                  <a:gd name="T8" fmla="*/ 0 w 10"/>
                  <a:gd name="T9" fmla="*/ 5 h 8"/>
                  <a:gd name="T10" fmla="*/ 3 w 10"/>
                  <a:gd name="T11" fmla="*/ 8 h 8"/>
                  <a:gd name="T12" fmla="*/ 3 w 10"/>
                  <a:gd name="T13" fmla="*/ 8 h 8"/>
                  <a:gd name="T14" fmla="*/ 5 w 10"/>
                  <a:gd name="T15" fmla="*/ 8 h 8"/>
                  <a:gd name="T16" fmla="*/ 8 w 10"/>
                  <a:gd name="T17" fmla="*/ 5 h 8"/>
                  <a:gd name="T18" fmla="*/ 8 w 10"/>
                  <a:gd name="T19" fmla="*/ 5 h 8"/>
                  <a:gd name="T20" fmla="*/ 8 w 10"/>
                  <a:gd name="T21" fmla="*/ 2 h 8"/>
                  <a:gd name="T22" fmla="*/ 10 w 10"/>
                  <a:gd name="T23" fmla="*/ 0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14" name="Freeform 5210"/>
              <p:cNvSpPr>
                <a:spLocks/>
              </p:cNvSpPr>
              <p:nvPr/>
            </p:nvSpPr>
            <p:spPr bwMode="auto">
              <a:xfrm>
                <a:off x="4837" y="3020"/>
                <a:ext cx="10" cy="8"/>
              </a:xfrm>
              <a:custGeom>
                <a:avLst/>
                <a:gdLst>
                  <a:gd name="T0" fmla="*/ 3 w 10"/>
                  <a:gd name="T1" fmla="*/ 0 h 8"/>
                  <a:gd name="T2" fmla="*/ 3 w 10"/>
                  <a:gd name="T3" fmla="*/ 3 h 8"/>
                  <a:gd name="T4" fmla="*/ 3 w 10"/>
                  <a:gd name="T5" fmla="*/ 3 h 8"/>
                  <a:gd name="T6" fmla="*/ 0 w 10"/>
                  <a:gd name="T7" fmla="*/ 5 h 8"/>
                  <a:gd name="T8" fmla="*/ 0 w 10"/>
                  <a:gd name="T9" fmla="*/ 5 h 8"/>
                  <a:gd name="T10" fmla="*/ 3 w 10"/>
                  <a:gd name="T11" fmla="*/ 5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5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3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15" name="Freeform 5211"/>
              <p:cNvSpPr>
                <a:spLocks/>
              </p:cNvSpPr>
              <p:nvPr/>
            </p:nvSpPr>
            <p:spPr bwMode="auto">
              <a:xfrm>
                <a:off x="4829" y="3028"/>
                <a:ext cx="8" cy="8"/>
              </a:xfrm>
              <a:custGeom>
                <a:avLst/>
                <a:gdLst>
                  <a:gd name="T0" fmla="*/ 3 w 8"/>
                  <a:gd name="T1" fmla="*/ 0 h 8"/>
                  <a:gd name="T2" fmla="*/ 0 w 8"/>
                  <a:gd name="T3" fmla="*/ 2 h 8"/>
                  <a:gd name="T4" fmla="*/ 0 w 8"/>
                  <a:gd name="T5" fmla="*/ 2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16" name="Freeform 5212"/>
              <p:cNvSpPr>
                <a:spLocks/>
              </p:cNvSpPr>
              <p:nvPr/>
            </p:nvSpPr>
            <p:spPr bwMode="auto">
              <a:xfrm>
                <a:off x="4819" y="3036"/>
                <a:ext cx="7" cy="8"/>
              </a:xfrm>
              <a:custGeom>
                <a:avLst/>
                <a:gdLst>
                  <a:gd name="T0" fmla="*/ 2 w 7"/>
                  <a:gd name="T1" fmla="*/ 2 h 8"/>
                  <a:gd name="T2" fmla="*/ 2 w 7"/>
                  <a:gd name="T3" fmla="*/ 2 h 8"/>
                  <a:gd name="T4" fmla="*/ 0 w 7"/>
                  <a:gd name="T5" fmla="*/ 5 h 8"/>
                  <a:gd name="T6" fmla="*/ 0 w 7"/>
                  <a:gd name="T7" fmla="*/ 8 h 8"/>
                  <a:gd name="T8" fmla="*/ 0 w 7"/>
                  <a:gd name="T9" fmla="*/ 8 h 8"/>
                  <a:gd name="T10" fmla="*/ 2 w 7"/>
                  <a:gd name="T11" fmla="*/ 8 h 8"/>
                  <a:gd name="T12" fmla="*/ 5 w 7"/>
                  <a:gd name="T13" fmla="*/ 8 h 8"/>
                  <a:gd name="T14" fmla="*/ 5 w 7"/>
                  <a:gd name="T15" fmla="*/ 8 h 8"/>
                  <a:gd name="T16" fmla="*/ 7 w 7"/>
                  <a:gd name="T17" fmla="*/ 8 h 8"/>
                  <a:gd name="T18" fmla="*/ 7 w 7"/>
                  <a:gd name="T19" fmla="*/ 5 h 8"/>
                  <a:gd name="T20" fmla="*/ 7 w 7"/>
                  <a:gd name="T21" fmla="*/ 2 h 8"/>
                  <a:gd name="T22" fmla="*/ 7 w 7"/>
                  <a:gd name="T23" fmla="*/ 2 h 8"/>
                  <a:gd name="T24" fmla="*/ 5 w 7"/>
                  <a:gd name="T25" fmla="*/ 0 h 8"/>
                  <a:gd name="T26" fmla="*/ 2 w 7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8"/>
                  <a:gd name="T44" fmla="*/ 7 w 7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8">
                    <a:moveTo>
                      <a:pt x="2" y="2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17" name="Freeform 5213"/>
              <p:cNvSpPr>
                <a:spLocks/>
              </p:cNvSpPr>
              <p:nvPr/>
            </p:nvSpPr>
            <p:spPr bwMode="auto">
              <a:xfrm>
                <a:off x="4806" y="3046"/>
                <a:ext cx="10" cy="8"/>
              </a:xfrm>
              <a:custGeom>
                <a:avLst/>
                <a:gdLst>
                  <a:gd name="T0" fmla="*/ 5 w 10"/>
                  <a:gd name="T1" fmla="*/ 0 h 8"/>
                  <a:gd name="T2" fmla="*/ 2 w 10"/>
                  <a:gd name="T3" fmla="*/ 3 h 8"/>
                  <a:gd name="T4" fmla="*/ 2 w 10"/>
                  <a:gd name="T5" fmla="*/ 3 h 8"/>
                  <a:gd name="T6" fmla="*/ 2 w 10"/>
                  <a:gd name="T7" fmla="*/ 5 h 8"/>
                  <a:gd name="T8" fmla="*/ 0 w 10"/>
                  <a:gd name="T9" fmla="*/ 5 h 8"/>
                  <a:gd name="T10" fmla="*/ 2 w 10"/>
                  <a:gd name="T11" fmla="*/ 8 h 8"/>
                  <a:gd name="T12" fmla="*/ 5 w 10"/>
                  <a:gd name="T13" fmla="*/ 8 h 8"/>
                  <a:gd name="T14" fmla="*/ 7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10 w 10"/>
                  <a:gd name="T21" fmla="*/ 3 h 8"/>
                  <a:gd name="T22" fmla="*/ 10 w 10"/>
                  <a:gd name="T23" fmla="*/ 3 h 8"/>
                  <a:gd name="T24" fmla="*/ 10 w 10"/>
                  <a:gd name="T25" fmla="*/ 0 h 8"/>
                  <a:gd name="T26" fmla="*/ 7 w 10"/>
                  <a:gd name="T27" fmla="*/ 0 h 8"/>
                  <a:gd name="T28" fmla="*/ 5 w 1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8"/>
                  <a:gd name="T47" fmla="*/ 10 w 1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8">
                    <a:moveTo>
                      <a:pt x="5" y="0"/>
                    </a:moveTo>
                    <a:lnTo>
                      <a:pt x="2" y="3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18" name="Freeform 5214"/>
              <p:cNvSpPr>
                <a:spLocks/>
              </p:cNvSpPr>
              <p:nvPr/>
            </p:nvSpPr>
            <p:spPr bwMode="auto">
              <a:xfrm>
                <a:off x="4795" y="3057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2 h 8"/>
                  <a:gd name="T4" fmla="*/ 0 w 11"/>
                  <a:gd name="T5" fmla="*/ 2 h 8"/>
                  <a:gd name="T6" fmla="*/ 0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2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19" name="Freeform 5215"/>
              <p:cNvSpPr>
                <a:spLocks/>
              </p:cNvSpPr>
              <p:nvPr/>
            </p:nvSpPr>
            <p:spPr bwMode="auto">
              <a:xfrm>
                <a:off x="4850" y="3020"/>
                <a:ext cx="8" cy="5"/>
              </a:xfrm>
              <a:custGeom>
                <a:avLst/>
                <a:gdLst>
                  <a:gd name="T0" fmla="*/ 3 w 8"/>
                  <a:gd name="T1" fmla="*/ 0 h 5"/>
                  <a:gd name="T2" fmla="*/ 3 w 8"/>
                  <a:gd name="T3" fmla="*/ 3 h 5"/>
                  <a:gd name="T4" fmla="*/ 0 w 8"/>
                  <a:gd name="T5" fmla="*/ 3 h 5"/>
                  <a:gd name="T6" fmla="*/ 0 w 8"/>
                  <a:gd name="T7" fmla="*/ 5 h 5"/>
                  <a:gd name="T8" fmla="*/ 0 w 8"/>
                  <a:gd name="T9" fmla="*/ 5 h 5"/>
                  <a:gd name="T10" fmla="*/ 3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3 h 5"/>
                  <a:gd name="T22" fmla="*/ 8 w 8"/>
                  <a:gd name="T23" fmla="*/ 3 h 5"/>
                  <a:gd name="T24" fmla="*/ 8 w 8"/>
                  <a:gd name="T25" fmla="*/ 0 h 5"/>
                  <a:gd name="T26" fmla="*/ 5 w 8"/>
                  <a:gd name="T27" fmla="*/ 0 h 5"/>
                  <a:gd name="T28" fmla="*/ 3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20" name="Freeform 5216"/>
              <p:cNvSpPr>
                <a:spLocks/>
              </p:cNvSpPr>
              <p:nvPr/>
            </p:nvSpPr>
            <p:spPr bwMode="auto">
              <a:xfrm>
                <a:off x="4842" y="3028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2 h 8"/>
                  <a:gd name="T4" fmla="*/ 0 w 8"/>
                  <a:gd name="T5" fmla="*/ 2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21" name="Freeform 5217"/>
              <p:cNvSpPr>
                <a:spLocks/>
              </p:cNvSpPr>
              <p:nvPr/>
            </p:nvSpPr>
            <p:spPr bwMode="auto">
              <a:xfrm>
                <a:off x="4832" y="3036"/>
                <a:ext cx="8" cy="8"/>
              </a:xfrm>
              <a:custGeom>
                <a:avLst/>
                <a:gdLst>
                  <a:gd name="T0" fmla="*/ 2 w 8"/>
                  <a:gd name="T1" fmla="*/ 2 h 8"/>
                  <a:gd name="T2" fmla="*/ 2 w 8"/>
                  <a:gd name="T3" fmla="*/ 2 h 8"/>
                  <a:gd name="T4" fmla="*/ 0 w 8"/>
                  <a:gd name="T5" fmla="*/ 5 h 8"/>
                  <a:gd name="T6" fmla="*/ 0 w 8"/>
                  <a:gd name="T7" fmla="*/ 8 h 8"/>
                  <a:gd name="T8" fmla="*/ 0 w 8"/>
                  <a:gd name="T9" fmla="*/ 8 h 8"/>
                  <a:gd name="T10" fmla="*/ 2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5 w 8"/>
                  <a:gd name="T25" fmla="*/ 0 h 8"/>
                  <a:gd name="T26" fmla="*/ 2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2" y="2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22" name="Freeform 5218"/>
              <p:cNvSpPr>
                <a:spLocks/>
              </p:cNvSpPr>
              <p:nvPr/>
            </p:nvSpPr>
            <p:spPr bwMode="auto">
              <a:xfrm>
                <a:off x="4821" y="3046"/>
                <a:ext cx="8" cy="8"/>
              </a:xfrm>
              <a:custGeom>
                <a:avLst/>
                <a:gdLst>
                  <a:gd name="T0" fmla="*/ 3 w 8"/>
                  <a:gd name="T1" fmla="*/ 0 h 8"/>
                  <a:gd name="T2" fmla="*/ 3 w 8"/>
                  <a:gd name="T3" fmla="*/ 3 h 8"/>
                  <a:gd name="T4" fmla="*/ 0 w 8"/>
                  <a:gd name="T5" fmla="*/ 5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5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3 h 8"/>
                  <a:gd name="T22" fmla="*/ 8 w 8"/>
                  <a:gd name="T23" fmla="*/ 3 h 8"/>
                  <a:gd name="T24" fmla="*/ 8 w 8"/>
                  <a:gd name="T25" fmla="*/ 0 h 8"/>
                  <a:gd name="T26" fmla="*/ 5 w 8"/>
                  <a:gd name="T27" fmla="*/ 0 h 8"/>
                  <a:gd name="T28" fmla="*/ 3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23" name="Freeform 5219"/>
              <p:cNvSpPr>
                <a:spLocks/>
              </p:cNvSpPr>
              <p:nvPr/>
            </p:nvSpPr>
            <p:spPr bwMode="auto">
              <a:xfrm>
                <a:off x="4808" y="3057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2 h 8"/>
                  <a:gd name="T4" fmla="*/ 3 w 11"/>
                  <a:gd name="T5" fmla="*/ 5 h 8"/>
                  <a:gd name="T6" fmla="*/ 0 w 11"/>
                  <a:gd name="T7" fmla="*/ 5 h 8"/>
                  <a:gd name="T8" fmla="*/ 0 w 11"/>
                  <a:gd name="T9" fmla="*/ 8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11 w 11"/>
                  <a:gd name="T17" fmla="*/ 8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2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2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24" name="Freeform 5220"/>
              <p:cNvSpPr>
                <a:spLocks/>
              </p:cNvSpPr>
              <p:nvPr/>
            </p:nvSpPr>
            <p:spPr bwMode="auto">
              <a:xfrm>
                <a:off x="4863" y="3020"/>
                <a:ext cx="8" cy="5"/>
              </a:xfrm>
              <a:custGeom>
                <a:avLst/>
                <a:gdLst>
                  <a:gd name="T0" fmla="*/ 3 w 8"/>
                  <a:gd name="T1" fmla="*/ 0 h 5"/>
                  <a:gd name="T2" fmla="*/ 0 w 8"/>
                  <a:gd name="T3" fmla="*/ 3 h 5"/>
                  <a:gd name="T4" fmla="*/ 0 w 8"/>
                  <a:gd name="T5" fmla="*/ 3 h 5"/>
                  <a:gd name="T6" fmla="*/ 0 w 8"/>
                  <a:gd name="T7" fmla="*/ 5 h 5"/>
                  <a:gd name="T8" fmla="*/ 0 w 8"/>
                  <a:gd name="T9" fmla="*/ 5 h 5"/>
                  <a:gd name="T10" fmla="*/ 3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3 h 5"/>
                  <a:gd name="T22" fmla="*/ 8 w 8"/>
                  <a:gd name="T23" fmla="*/ 3 h 5"/>
                  <a:gd name="T24" fmla="*/ 8 w 8"/>
                  <a:gd name="T25" fmla="*/ 0 h 5"/>
                  <a:gd name="T26" fmla="*/ 5 w 8"/>
                  <a:gd name="T27" fmla="*/ 0 h 5"/>
                  <a:gd name="T28" fmla="*/ 3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25" name="Freeform 5221"/>
              <p:cNvSpPr>
                <a:spLocks/>
              </p:cNvSpPr>
              <p:nvPr/>
            </p:nvSpPr>
            <p:spPr bwMode="auto">
              <a:xfrm>
                <a:off x="4855" y="3028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2 h 8"/>
                  <a:gd name="T4" fmla="*/ 0 w 8"/>
                  <a:gd name="T5" fmla="*/ 2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6 w 8"/>
                  <a:gd name="T13" fmla="*/ 8 h 8"/>
                  <a:gd name="T14" fmla="*/ 6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26" name="Freeform 5222"/>
              <p:cNvSpPr>
                <a:spLocks/>
              </p:cNvSpPr>
              <p:nvPr/>
            </p:nvSpPr>
            <p:spPr bwMode="auto">
              <a:xfrm>
                <a:off x="4845" y="3036"/>
                <a:ext cx="8" cy="8"/>
              </a:xfrm>
              <a:custGeom>
                <a:avLst/>
                <a:gdLst>
                  <a:gd name="T0" fmla="*/ 2 w 8"/>
                  <a:gd name="T1" fmla="*/ 2 h 8"/>
                  <a:gd name="T2" fmla="*/ 2 w 8"/>
                  <a:gd name="T3" fmla="*/ 5 h 8"/>
                  <a:gd name="T4" fmla="*/ 0 w 8"/>
                  <a:gd name="T5" fmla="*/ 5 h 8"/>
                  <a:gd name="T6" fmla="*/ 0 w 8"/>
                  <a:gd name="T7" fmla="*/ 8 h 8"/>
                  <a:gd name="T8" fmla="*/ 0 w 8"/>
                  <a:gd name="T9" fmla="*/ 8 h 8"/>
                  <a:gd name="T10" fmla="*/ 2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5 w 8"/>
                  <a:gd name="T25" fmla="*/ 0 h 8"/>
                  <a:gd name="T26" fmla="*/ 2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2" y="2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27" name="Freeform 5223"/>
              <p:cNvSpPr>
                <a:spLocks/>
              </p:cNvSpPr>
              <p:nvPr/>
            </p:nvSpPr>
            <p:spPr bwMode="auto">
              <a:xfrm>
                <a:off x="4834" y="3046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3 w 11"/>
                  <a:gd name="T3" fmla="*/ 3 h 8"/>
                  <a:gd name="T4" fmla="*/ 0 w 11"/>
                  <a:gd name="T5" fmla="*/ 5 h 8"/>
                  <a:gd name="T6" fmla="*/ 0 w 11"/>
                  <a:gd name="T7" fmla="*/ 5 h 8"/>
                  <a:gd name="T8" fmla="*/ 0 w 11"/>
                  <a:gd name="T9" fmla="*/ 8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8 w 11"/>
                  <a:gd name="T17" fmla="*/ 8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3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28" name="Freeform 5224"/>
              <p:cNvSpPr>
                <a:spLocks/>
              </p:cNvSpPr>
              <p:nvPr/>
            </p:nvSpPr>
            <p:spPr bwMode="auto">
              <a:xfrm>
                <a:off x="4824" y="3057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2 h 8"/>
                  <a:gd name="T4" fmla="*/ 0 w 10"/>
                  <a:gd name="T5" fmla="*/ 5 h 8"/>
                  <a:gd name="T6" fmla="*/ 0 w 10"/>
                  <a:gd name="T7" fmla="*/ 8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8 w 10"/>
                  <a:gd name="T17" fmla="*/ 8 h 8"/>
                  <a:gd name="T18" fmla="*/ 8 w 10"/>
                  <a:gd name="T19" fmla="*/ 5 h 8"/>
                  <a:gd name="T20" fmla="*/ 10 w 10"/>
                  <a:gd name="T21" fmla="*/ 2 h 8"/>
                  <a:gd name="T22" fmla="*/ 10 w 10"/>
                  <a:gd name="T23" fmla="*/ 2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29" name="Freeform 5225"/>
              <p:cNvSpPr>
                <a:spLocks/>
              </p:cNvSpPr>
              <p:nvPr/>
            </p:nvSpPr>
            <p:spPr bwMode="auto">
              <a:xfrm>
                <a:off x="4876" y="3020"/>
                <a:ext cx="8" cy="5"/>
              </a:xfrm>
              <a:custGeom>
                <a:avLst/>
                <a:gdLst>
                  <a:gd name="T0" fmla="*/ 3 w 8"/>
                  <a:gd name="T1" fmla="*/ 0 h 5"/>
                  <a:gd name="T2" fmla="*/ 0 w 8"/>
                  <a:gd name="T3" fmla="*/ 3 h 5"/>
                  <a:gd name="T4" fmla="*/ 0 w 8"/>
                  <a:gd name="T5" fmla="*/ 3 h 5"/>
                  <a:gd name="T6" fmla="*/ 0 w 8"/>
                  <a:gd name="T7" fmla="*/ 5 h 5"/>
                  <a:gd name="T8" fmla="*/ 0 w 8"/>
                  <a:gd name="T9" fmla="*/ 5 h 5"/>
                  <a:gd name="T10" fmla="*/ 3 w 8"/>
                  <a:gd name="T11" fmla="*/ 5 h 5"/>
                  <a:gd name="T12" fmla="*/ 5 w 8"/>
                  <a:gd name="T13" fmla="*/ 5 h 5"/>
                  <a:gd name="T14" fmla="*/ 8 w 8"/>
                  <a:gd name="T15" fmla="*/ 5 h 5"/>
                  <a:gd name="T16" fmla="*/ 8 w 8"/>
                  <a:gd name="T17" fmla="*/ 5 h 5"/>
                  <a:gd name="T18" fmla="*/ 8 w 8"/>
                  <a:gd name="T19" fmla="*/ 5 h 5"/>
                  <a:gd name="T20" fmla="*/ 8 w 8"/>
                  <a:gd name="T21" fmla="*/ 3 h 5"/>
                  <a:gd name="T22" fmla="*/ 8 w 8"/>
                  <a:gd name="T23" fmla="*/ 3 h 5"/>
                  <a:gd name="T24" fmla="*/ 8 w 8"/>
                  <a:gd name="T25" fmla="*/ 0 h 5"/>
                  <a:gd name="T26" fmla="*/ 5 w 8"/>
                  <a:gd name="T27" fmla="*/ 0 h 5"/>
                  <a:gd name="T28" fmla="*/ 3 w 8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5"/>
                  <a:gd name="T47" fmla="*/ 8 w 8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5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30" name="Freeform 5226"/>
              <p:cNvSpPr>
                <a:spLocks/>
              </p:cNvSpPr>
              <p:nvPr/>
            </p:nvSpPr>
            <p:spPr bwMode="auto">
              <a:xfrm>
                <a:off x="4868" y="3028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2 h 8"/>
                  <a:gd name="T4" fmla="*/ 0 w 8"/>
                  <a:gd name="T5" fmla="*/ 2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6 w 8"/>
                  <a:gd name="T13" fmla="*/ 8 h 8"/>
                  <a:gd name="T14" fmla="*/ 8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31" name="Freeform 5227"/>
              <p:cNvSpPr>
                <a:spLocks/>
              </p:cNvSpPr>
              <p:nvPr/>
            </p:nvSpPr>
            <p:spPr bwMode="auto">
              <a:xfrm>
                <a:off x="4858" y="3036"/>
                <a:ext cx="10" cy="8"/>
              </a:xfrm>
              <a:custGeom>
                <a:avLst/>
                <a:gdLst>
                  <a:gd name="T0" fmla="*/ 3 w 10"/>
                  <a:gd name="T1" fmla="*/ 2 h 8"/>
                  <a:gd name="T2" fmla="*/ 3 w 10"/>
                  <a:gd name="T3" fmla="*/ 5 h 8"/>
                  <a:gd name="T4" fmla="*/ 0 w 10"/>
                  <a:gd name="T5" fmla="*/ 5 h 8"/>
                  <a:gd name="T6" fmla="*/ 0 w 10"/>
                  <a:gd name="T7" fmla="*/ 8 h 8"/>
                  <a:gd name="T8" fmla="*/ 0 w 10"/>
                  <a:gd name="T9" fmla="*/ 8 h 8"/>
                  <a:gd name="T10" fmla="*/ 3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10 w 10"/>
                  <a:gd name="T17" fmla="*/ 8 h 8"/>
                  <a:gd name="T18" fmla="*/ 10 w 10"/>
                  <a:gd name="T19" fmla="*/ 5 h 8"/>
                  <a:gd name="T20" fmla="*/ 10 w 10"/>
                  <a:gd name="T21" fmla="*/ 2 h 8"/>
                  <a:gd name="T22" fmla="*/ 10 w 10"/>
                  <a:gd name="T23" fmla="*/ 2 h 8"/>
                  <a:gd name="T24" fmla="*/ 8 w 10"/>
                  <a:gd name="T25" fmla="*/ 0 h 8"/>
                  <a:gd name="T26" fmla="*/ 3 w 10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3" y="2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32" name="Freeform 5228"/>
              <p:cNvSpPr>
                <a:spLocks/>
              </p:cNvSpPr>
              <p:nvPr/>
            </p:nvSpPr>
            <p:spPr bwMode="auto">
              <a:xfrm>
                <a:off x="4847" y="3046"/>
                <a:ext cx="11" cy="8"/>
              </a:xfrm>
              <a:custGeom>
                <a:avLst/>
                <a:gdLst>
                  <a:gd name="T0" fmla="*/ 3 w 11"/>
                  <a:gd name="T1" fmla="*/ 3 h 8"/>
                  <a:gd name="T2" fmla="*/ 3 w 11"/>
                  <a:gd name="T3" fmla="*/ 3 h 8"/>
                  <a:gd name="T4" fmla="*/ 3 w 11"/>
                  <a:gd name="T5" fmla="*/ 5 h 8"/>
                  <a:gd name="T6" fmla="*/ 3 w 11"/>
                  <a:gd name="T7" fmla="*/ 8 h 8"/>
                  <a:gd name="T8" fmla="*/ 0 w 11"/>
                  <a:gd name="T9" fmla="*/ 8 h 8"/>
                  <a:gd name="T10" fmla="*/ 8 w 11"/>
                  <a:gd name="T11" fmla="*/ 8 h 8"/>
                  <a:gd name="T12" fmla="*/ 11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3 h 8"/>
                  <a:gd name="T20" fmla="*/ 11 w 11"/>
                  <a:gd name="T21" fmla="*/ 3 h 8"/>
                  <a:gd name="T22" fmla="*/ 11 w 11"/>
                  <a:gd name="T23" fmla="*/ 0 h 8"/>
                  <a:gd name="T24" fmla="*/ 8 w 11"/>
                  <a:gd name="T25" fmla="*/ 0 h 8"/>
                  <a:gd name="T26" fmla="*/ 3 w 11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3" y="3"/>
                    </a:moveTo>
                    <a:lnTo>
                      <a:pt x="3" y="3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33" name="Freeform 5229"/>
              <p:cNvSpPr>
                <a:spLocks/>
              </p:cNvSpPr>
              <p:nvPr/>
            </p:nvSpPr>
            <p:spPr bwMode="auto">
              <a:xfrm>
                <a:off x="4837" y="3057"/>
                <a:ext cx="10" cy="10"/>
              </a:xfrm>
              <a:custGeom>
                <a:avLst/>
                <a:gdLst>
                  <a:gd name="T0" fmla="*/ 3 w 10"/>
                  <a:gd name="T1" fmla="*/ 2 h 10"/>
                  <a:gd name="T2" fmla="*/ 3 w 10"/>
                  <a:gd name="T3" fmla="*/ 2 h 10"/>
                  <a:gd name="T4" fmla="*/ 3 w 10"/>
                  <a:gd name="T5" fmla="*/ 5 h 10"/>
                  <a:gd name="T6" fmla="*/ 0 w 10"/>
                  <a:gd name="T7" fmla="*/ 8 h 10"/>
                  <a:gd name="T8" fmla="*/ 0 w 10"/>
                  <a:gd name="T9" fmla="*/ 8 h 10"/>
                  <a:gd name="T10" fmla="*/ 5 w 10"/>
                  <a:gd name="T11" fmla="*/ 10 h 10"/>
                  <a:gd name="T12" fmla="*/ 8 w 10"/>
                  <a:gd name="T13" fmla="*/ 10 h 10"/>
                  <a:gd name="T14" fmla="*/ 10 w 10"/>
                  <a:gd name="T15" fmla="*/ 10 h 10"/>
                  <a:gd name="T16" fmla="*/ 10 w 10"/>
                  <a:gd name="T17" fmla="*/ 8 h 10"/>
                  <a:gd name="T18" fmla="*/ 10 w 10"/>
                  <a:gd name="T19" fmla="*/ 5 h 10"/>
                  <a:gd name="T20" fmla="*/ 10 w 10"/>
                  <a:gd name="T21" fmla="*/ 2 h 10"/>
                  <a:gd name="T22" fmla="*/ 10 w 10"/>
                  <a:gd name="T23" fmla="*/ 2 h 10"/>
                  <a:gd name="T24" fmla="*/ 10 w 10"/>
                  <a:gd name="T25" fmla="*/ 0 h 10"/>
                  <a:gd name="T26" fmla="*/ 8 w 10"/>
                  <a:gd name="T27" fmla="*/ 0 h 10"/>
                  <a:gd name="T28" fmla="*/ 3 w 10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0"/>
                  <a:gd name="T47" fmla="*/ 10 w 10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0">
                    <a:moveTo>
                      <a:pt x="3" y="2"/>
                    </a:moveTo>
                    <a:lnTo>
                      <a:pt x="3" y="2"/>
                    </a:lnTo>
                    <a:lnTo>
                      <a:pt x="3" y="5"/>
                    </a:lnTo>
                    <a:lnTo>
                      <a:pt x="0" y="8"/>
                    </a:lnTo>
                    <a:lnTo>
                      <a:pt x="5" y="10"/>
                    </a:lnTo>
                    <a:lnTo>
                      <a:pt x="8" y="10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34" name="Freeform 5230"/>
              <p:cNvSpPr>
                <a:spLocks/>
              </p:cNvSpPr>
              <p:nvPr/>
            </p:nvSpPr>
            <p:spPr bwMode="auto">
              <a:xfrm>
                <a:off x="4889" y="3020"/>
                <a:ext cx="11" cy="5"/>
              </a:xfrm>
              <a:custGeom>
                <a:avLst/>
                <a:gdLst>
                  <a:gd name="T0" fmla="*/ 3 w 11"/>
                  <a:gd name="T1" fmla="*/ 0 h 5"/>
                  <a:gd name="T2" fmla="*/ 0 w 11"/>
                  <a:gd name="T3" fmla="*/ 3 h 5"/>
                  <a:gd name="T4" fmla="*/ 0 w 11"/>
                  <a:gd name="T5" fmla="*/ 3 h 5"/>
                  <a:gd name="T6" fmla="*/ 0 w 11"/>
                  <a:gd name="T7" fmla="*/ 5 h 5"/>
                  <a:gd name="T8" fmla="*/ 0 w 11"/>
                  <a:gd name="T9" fmla="*/ 5 h 5"/>
                  <a:gd name="T10" fmla="*/ 3 w 11"/>
                  <a:gd name="T11" fmla="*/ 5 h 5"/>
                  <a:gd name="T12" fmla="*/ 6 w 11"/>
                  <a:gd name="T13" fmla="*/ 5 h 5"/>
                  <a:gd name="T14" fmla="*/ 8 w 11"/>
                  <a:gd name="T15" fmla="*/ 5 h 5"/>
                  <a:gd name="T16" fmla="*/ 11 w 11"/>
                  <a:gd name="T17" fmla="*/ 5 h 5"/>
                  <a:gd name="T18" fmla="*/ 11 w 11"/>
                  <a:gd name="T19" fmla="*/ 5 h 5"/>
                  <a:gd name="T20" fmla="*/ 8 w 11"/>
                  <a:gd name="T21" fmla="*/ 3 h 5"/>
                  <a:gd name="T22" fmla="*/ 8 w 11"/>
                  <a:gd name="T23" fmla="*/ 3 h 5"/>
                  <a:gd name="T24" fmla="*/ 8 w 11"/>
                  <a:gd name="T25" fmla="*/ 0 h 5"/>
                  <a:gd name="T26" fmla="*/ 6 w 11"/>
                  <a:gd name="T27" fmla="*/ 0 h 5"/>
                  <a:gd name="T28" fmla="*/ 3 w 11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5"/>
                  <a:gd name="T47" fmla="*/ 11 w 11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5">
                    <a:moveTo>
                      <a:pt x="3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6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35" name="Freeform 5231"/>
              <p:cNvSpPr>
                <a:spLocks/>
              </p:cNvSpPr>
              <p:nvPr/>
            </p:nvSpPr>
            <p:spPr bwMode="auto">
              <a:xfrm>
                <a:off x="4881" y="3028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2 h 8"/>
                  <a:gd name="T4" fmla="*/ 0 w 11"/>
                  <a:gd name="T5" fmla="*/ 2 h 8"/>
                  <a:gd name="T6" fmla="*/ 0 w 11"/>
                  <a:gd name="T7" fmla="*/ 5 h 8"/>
                  <a:gd name="T8" fmla="*/ 0 w 11"/>
                  <a:gd name="T9" fmla="*/ 5 h 8"/>
                  <a:gd name="T10" fmla="*/ 3 w 11"/>
                  <a:gd name="T11" fmla="*/ 8 h 8"/>
                  <a:gd name="T12" fmla="*/ 6 w 11"/>
                  <a:gd name="T13" fmla="*/ 8 h 8"/>
                  <a:gd name="T14" fmla="*/ 8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8 w 11"/>
                  <a:gd name="T21" fmla="*/ 2 h 8"/>
                  <a:gd name="T22" fmla="*/ 8 w 11"/>
                  <a:gd name="T23" fmla="*/ 2 h 8"/>
                  <a:gd name="T24" fmla="*/ 8 w 11"/>
                  <a:gd name="T25" fmla="*/ 0 h 8"/>
                  <a:gd name="T26" fmla="*/ 6 w 11"/>
                  <a:gd name="T27" fmla="*/ 0 h 8"/>
                  <a:gd name="T28" fmla="*/ 3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36" name="Freeform 5232"/>
              <p:cNvSpPr>
                <a:spLocks/>
              </p:cNvSpPr>
              <p:nvPr/>
            </p:nvSpPr>
            <p:spPr bwMode="auto">
              <a:xfrm>
                <a:off x="4874" y="3038"/>
                <a:ext cx="7" cy="6"/>
              </a:xfrm>
              <a:custGeom>
                <a:avLst/>
                <a:gdLst>
                  <a:gd name="T0" fmla="*/ 0 w 7"/>
                  <a:gd name="T1" fmla="*/ 0 h 6"/>
                  <a:gd name="T2" fmla="*/ 0 w 7"/>
                  <a:gd name="T3" fmla="*/ 3 h 6"/>
                  <a:gd name="T4" fmla="*/ 0 w 7"/>
                  <a:gd name="T5" fmla="*/ 3 h 6"/>
                  <a:gd name="T6" fmla="*/ 0 w 7"/>
                  <a:gd name="T7" fmla="*/ 6 h 6"/>
                  <a:gd name="T8" fmla="*/ 0 w 7"/>
                  <a:gd name="T9" fmla="*/ 6 h 6"/>
                  <a:gd name="T10" fmla="*/ 2 w 7"/>
                  <a:gd name="T11" fmla="*/ 6 h 6"/>
                  <a:gd name="T12" fmla="*/ 5 w 7"/>
                  <a:gd name="T13" fmla="*/ 6 h 6"/>
                  <a:gd name="T14" fmla="*/ 7 w 7"/>
                  <a:gd name="T15" fmla="*/ 6 h 6"/>
                  <a:gd name="T16" fmla="*/ 7 w 7"/>
                  <a:gd name="T17" fmla="*/ 6 h 6"/>
                  <a:gd name="T18" fmla="*/ 7 w 7"/>
                  <a:gd name="T19" fmla="*/ 6 h 6"/>
                  <a:gd name="T20" fmla="*/ 7 w 7"/>
                  <a:gd name="T21" fmla="*/ 3 h 6"/>
                  <a:gd name="T22" fmla="*/ 7 w 7"/>
                  <a:gd name="T23" fmla="*/ 0 h 6"/>
                  <a:gd name="T24" fmla="*/ 7 w 7"/>
                  <a:gd name="T25" fmla="*/ 0 h 6"/>
                  <a:gd name="T26" fmla="*/ 0 w 7"/>
                  <a:gd name="T27" fmla="*/ 0 h 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6"/>
                  <a:gd name="T44" fmla="*/ 7 w 7"/>
                  <a:gd name="T45" fmla="*/ 6 h 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6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5" y="6"/>
                    </a:lnTo>
                    <a:lnTo>
                      <a:pt x="7" y="6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37" name="Freeform 5233"/>
              <p:cNvSpPr>
                <a:spLocks/>
              </p:cNvSpPr>
              <p:nvPr/>
            </p:nvSpPr>
            <p:spPr bwMode="auto">
              <a:xfrm>
                <a:off x="4863" y="3046"/>
                <a:ext cx="11" cy="8"/>
              </a:xfrm>
              <a:custGeom>
                <a:avLst/>
                <a:gdLst>
                  <a:gd name="T0" fmla="*/ 3 w 11"/>
                  <a:gd name="T1" fmla="*/ 3 h 8"/>
                  <a:gd name="T2" fmla="*/ 3 w 11"/>
                  <a:gd name="T3" fmla="*/ 3 h 8"/>
                  <a:gd name="T4" fmla="*/ 0 w 11"/>
                  <a:gd name="T5" fmla="*/ 5 h 8"/>
                  <a:gd name="T6" fmla="*/ 0 w 11"/>
                  <a:gd name="T7" fmla="*/ 8 h 8"/>
                  <a:gd name="T8" fmla="*/ 0 w 11"/>
                  <a:gd name="T9" fmla="*/ 8 h 8"/>
                  <a:gd name="T10" fmla="*/ 3 w 11"/>
                  <a:gd name="T11" fmla="*/ 8 h 8"/>
                  <a:gd name="T12" fmla="*/ 5 w 11"/>
                  <a:gd name="T13" fmla="*/ 8 h 8"/>
                  <a:gd name="T14" fmla="*/ 8 w 11"/>
                  <a:gd name="T15" fmla="*/ 8 h 8"/>
                  <a:gd name="T16" fmla="*/ 11 w 11"/>
                  <a:gd name="T17" fmla="*/ 8 h 8"/>
                  <a:gd name="T18" fmla="*/ 11 w 11"/>
                  <a:gd name="T19" fmla="*/ 5 h 8"/>
                  <a:gd name="T20" fmla="*/ 11 w 11"/>
                  <a:gd name="T21" fmla="*/ 3 h 8"/>
                  <a:gd name="T22" fmla="*/ 11 w 11"/>
                  <a:gd name="T23" fmla="*/ 3 h 8"/>
                  <a:gd name="T24" fmla="*/ 11 w 11"/>
                  <a:gd name="T25" fmla="*/ 0 h 8"/>
                  <a:gd name="T26" fmla="*/ 8 w 11"/>
                  <a:gd name="T27" fmla="*/ 0 h 8"/>
                  <a:gd name="T28" fmla="*/ 3 w 11"/>
                  <a:gd name="T29" fmla="*/ 3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3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38" name="Freeform 5234"/>
              <p:cNvSpPr>
                <a:spLocks/>
              </p:cNvSpPr>
              <p:nvPr/>
            </p:nvSpPr>
            <p:spPr bwMode="auto">
              <a:xfrm>
                <a:off x="4853" y="3057"/>
                <a:ext cx="10" cy="10"/>
              </a:xfrm>
              <a:custGeom>
                <a:avLst/>
                <a:gdLst>
                  <a:gd name="T0" fmla="*/ 2 w 10"/>
                  <a:gd name="T1" fmla="*/ 2 h 10"/>
                  <a:gd name="T2" fmla="*/ 2 w 10"/>
                  <a:gd name="T3" fmla="*/ 5 h 10"/>
                  <a:gd name="T4" fmla="*/ 0 w 10"/>
                  <a:gd name="T5" fmla="*/ 5 h 10"/>
                  <a:gd name="T6" fmla="*/ 0 w 10"/>
                  <a:gd name="T7" fmla="*/ 8 h 10"/>
                  <a:gd name="T8" fmla="*/ 0 w 10"/>
                  <a:gd name="T9" fmla="*/ 8 h 10"/>
                  <a:gd name="T10" fmla="*/ 5 w 10"/>
                  <a:gd name="T11" fmla="*/ 10 h 10"/>
                  <a:gd name="T12" fmla="*/ 8 w 10"/>
                  <a:gd name="T13" fmla="*/ 10 h 10"/>
                  <a:gd name="T14" fmla="*/ 10 w 10"/>
                  <a:gd name="T15" fmla="*/ 10 h 10"/>
                  <a:gd name="T16" fmla="*/ 10 w 10"/>
                  <a:gd name="T17" fmla="*/ 8 h 10"/>
                  <a:gd name="T18" fmla="*/ 10 w 10"/>
                  <a:gd name="T19" fmla="*/ 8 h 10"/>
                  <a:gd name="T20" fmla="*/ 10 w 10"/>
                  <a:gd name="T21" fmla="*/ 5 h 10"/>
                  <a:gd name="T22" fmla="*/ 10 w 10"/>
                  <a:gd name="T23" fmla="*/ 2 h 10"/>
                  <a:gd name="T24" fmla="*/ 10 w 10"/>
                  <a:gd name="T25" fmla="*/ 2 h 10"/>
                  <a:gd name="T26" fmla="*/ 8 w 10"/>
                  <a:gd name="T27" fmla="*/ 0 h 10"/>
                  <a:gd name="T28" fmla="*/ 2 w 10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0"/>
                  <a:gd name="T47" fmla="*/ 10 w 10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0">
                    <a:moveTo>
                      <a:pt x="2" y="2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5" y="10"/>
                    </a:lnTo>
                    <a:lnTo>
                      <a:pt x="8" y="10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39" name="Freeform 5235"/>
              <p:cNvSpPr>
                <a:spLocks/>
              </p:cNvSpPr>
              <p:nvPr/>
            </p:nvSpPr>
            <p:spPr bwMode="auto">
              <a:xfrm>
                <a:off x="4902" y="3020"/>
                <a:ext cx="11" cy="5"/>
              </a:xfrm>
              <a:custGeom>
                <a:avLst/>
                <a:gdLst>
                  <a:gd name="T0" fmla="*/ 3 w 11"/>
                  <a:gd name="T1" fmla="*/ 0 h 5"/>
                  <a:gd name="T2" fmla="*/ 3 w 11"/>
                  <a:gd name="T3" fmla="*/ 3 h 5"/>
                  <a:gd name="T4" fmla="*/ 3 w 11"/>
                  <a:gd name="T5" fmla="*/ 3 h 5"/>
                  <a:gd name="T6" fmla="*/ 0 w 11"/>
                  <a:gd name="T7" fmla="*/ 5 h 5"/>
                  <a:gd name="T8" fmla="*/ 0 w 11"/>
                  <a:gd name="T9" fmla="*/ 5 h 5"/>
                  <a:gd name="T10" fmla="*/ 8 w 11"/>
                  <a:gd name="T11" fmla="*/ 5 h 5"/>
                  <a:gd name="T12" fmla="*/ 11 w 11"/>
                  <a:gd name="T13" fmla="*/ 5 h 5"/>
                  <a:gd name="T14" fmla="*/ 11 w 11"/>
                  <a:gd name="T15" fmla="*/ 5 h 5"/>
                  <a:gd name="T16" fmla="*/ 11 w 11"/>
                  <a:gd name="T17" fmla="*/ 5 h 5"/>
                  <a:gd name="T18" fmla="*/ 11 w 11"/>
                  <a:gd name="T19" fmla="*/ 3 h 5"/>
                  <a:gd name="T20" fmla="*/ 11 w 11"/>
                  <a:gd name="T21" fmla="*/ 0 h 5"/>
                  <a:gd name="T22" fmla="*/ 8 w 11"/>
                  <a:gd name="T23" fmla="*/ 0 h 5"/>
                  <a:gd name="T24" fmla="*/ 6 w 11"/>
                  <a:gd name="T25" fmla="*/ 0 h 5"/>
                  <a:gd name="T26" fmla="*/ 3 w 11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5"/>
                  <a:gd name="T44" fmla="*/ 11 w 11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5">
                    <a:moveTo>
                      <a:pt x="3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40" name="Freeform 5236"/>
              <p:cNvSpPr>
                <a:spLocks/>
              </p:cNvSpPr>
              <p:nvPr/>
            </p:nvSpPr>
            <p:spPr bwMode="auto">
              <a:xfrm>
                <a:off x="4897" y="3028"/>
                <a:ext cx="8" cy="8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2 h 8"/>
                  <a:gd name="T4" fmla="*/ 0 w 8"/>
                  <a:gd name="T5" fmla="*/ 2 h 8"/>
                  <a:gd name="T6" fmla="*/ 0 w 8"/>
                  <a:gd name="T7" fmla="*/ 5 h 8"/>
                  <a:gd name="T8" fmla="*/ 0 w 8"/>
                  <a:gd name="T9" fmla="*/ 5 h 8"/>
                  <a:gd name="T10" fmla="*/ 3 w 8"/>
                  <a:gd name="T11" fmla="*/ 8 h 8"/>
                  <a:gd name="T12" fmla="*/ 5 w 8"/>
                  <a:gd name="T13" fmla="*/ 8 h 8"/>
                  <a:gd name="T14" fmla="*/ 8 w 8"/>
                  <a:gd name="T15" fmla="*/ 8 h 8"/>
                  <a:gd name="T16" fmla="*/ 8 w 8"/>
                  <a:gd name="T17" fmla="*/ 5 h 8"/>
                  <a:gd name="T18" fmla="*/ 8 w 8"/>
                  <a:gd name="T19" fmla="*/ 5 h 8"/>
                  <a:gd name="T20" fmla="*/ 8 w 8"/>
                  <a:gd name="T21" fmla="*/ 2 h 8"/>
                  <a:gd name="T22" fmla="*/ 8 w 8"/>
                  <a:gd name="T23" fmla="*/ 2 h 8"/>
                  <a:gd name="T24" fmla="*/ 8 w 8"/>
                  <a:gd name="T25" fmla="*/ 0 h 8"/>
                  <a:gd name="T26" fmla="*/ 0 w 8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41" name="Freeform 5237"/>
              <p:cNvSpPr>
                <a:spLocks/>
              </p:cNvSpPr>
              <p:nvPr/>
            </p:nvSpPr>
            <p:spPr bwMode="auto">
              <a:xfrm>
                <a:off x="4887" y="3038"/>
                <a:ext cx="10" cy="8"/>
              </a:xfrm>
              <a:custGeom>
                <a:avLst/>
                <a:gdLst>
                  <a:gd name="T0" fmla="*/ 2 w 10"/>
                  <a:gd name="T1" fmla="*/ 0 h 8"/>
                  <a:gd name="T2" fmla="*/ 2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5 w 10"/>
                  <a:gd name="T11" fmla="*/ 6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0 h 8"/>
                  <a:gd name="T24" fmla="*/ 10 w 10"/>
                  <a:gd name="T25" fmla="*/ 0 h 8"/>
                  <a:gd name="T26" fmla="*/ 2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2" y="0"/>
                    </a:moveTo>
                    <a:lnTo>
                      <a:pt x="2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5" y="6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42" name="Freeform 5238"/>
              <p:cNvSpPr>
                <a:spLocks/>
              </p:cNvSpPr>
              <p:nvPr/>
            </p:nvSpPr>
            <p:spPr bwMode="auto">
              <a:xfrm>
                <a:off x="4879" y="3046"/>
                <a:ext cx="10" cy="11"/>
              </a:xfrm>
              <a:custGeom>
                <a:avLst/>
                <a:gdLst>
                  <a:gd name="T0" fmla="*/ 2 w 10"/>
                  <a:gd name="T1" fmla="*/ 3 h 11"/>
                  <a:gd name="T2" fmla="*/ 0 w 10"/>
                  <a:gd name="T3" fmla="*/ 5 h 11"/>
                  <a:gd name="T4" fmla="*/ 0 w 10"/>
                  <a:gd name="T5" fmla="*/ 5 h 11"/>
                  <a:gd name="T6" fmla="*/ 0 w 10"/>
                  <a:gd name="T7" fmla="*/ 8 h 11"/>
                  <a:gd name="T8" fmla="*/ 0 w 10"/>
                  <a:gd name="T9" fmla="*/ 8 h 11"/>
                  <a:gd name="T10" fmla="*/ 2 w 10"/>
                  <a:gd name="T11" fmla="*/ 11 h 11"/>
                  <a:gd name="T12" fmla="*/ 5 w 10"/>
                  <a:gd name="T13" fmla="*/ 11 h 11"/>
                  <a:gd name="T14" fmla="*/ 8 w 10"/>
                  <a:gd name="T15" fmla="*/ 11 h 11"/>
                  <a:gd name="T16" fmla="*/ 10 w 10"/>
                  <a:gd name="T17" fmla="*/ 8 h 11"/>
                  <a:gd name="T18" fmla="*/ 10 w 10"/>
                  <a:gd name="T19" fmla="*/ 5 h 11"/>
                  <a:gd name="T20" fmla="*/ 10 w 10"/>
                  <a:gd name="T21" fmla="*/ 3 h 11"/>
                  <a:gd name="T22" fmla="*/ 10 w 10"/>
                  <a:gd name="T23" fmla="*/ 3 h 11"/>
                  <a:gd name="T24" fmla="*/ 8 w 10"/>
                  <a:gd name="T25" fmla="*/ 3 h 11"/>
                  <a:gd name="T26" fmla="*/ 5 w 10"/>
                  <a:gd name="T27" fmla="*/ 0 h 11"/>
                  <a:gd name="T28" fmla="*/ 2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2" y="3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2" y="11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43" name="Freeform 5239"/>
              <p:cNvSpPr>
                <a:spLocks/>
              </p:cNvSpPr>
              <p:nvPr/>
            </p:nvSpPr>
            <p:spPr bwMode="auto">
              <a:xfrm>
                <a:off x="4868" y="3057"/>
                <a:ext cx="11" cy="10"/>
              </a:xfrm>
              <a:custGeom>
                <a:avLst/>
                <a:gdLst>
                  <a:gd name="T0" fmla="*/ 3 w 11"/>
                  <a:gd name="T1" fmla="*/ 2 h 10"/>
                  <a:gd name="T2" fmla="*/ 3 w 11"/>
                  <a:gd name="T3" fmla="*/ 5 h 10"/>
                  <a:gd name="T4" fmla="*/ 0 w 11"/>
                  <a:gd name="T5" fmla="*/ 5 h 10"/>
                  <a:gd name="T6" fmla="*/ 0 w 11"/>
                  <a:gd name="T7" fmla="*/ 8 h 10"/>
                  <a:gd name="T8" fmla="*/ 0 w 11"/>
                  <a:gd name="T9" fmla="*/ 8 h 10"/>
                  <a:gd name="T10" fmla="*/ 6 w 11"/>
                  <a:gd name="T11" fmla="*/ 10 h 10"/>
                  <a:gd name="T12" fmla="*/ 8 w 11"/>
                  <a:gd name="T13" fmla="*/ 10 h 10"/>
                  <a:gd name="T14" fmla="*/ 11 w 11"/>
                  <a:gd name="T15" fmla="*/ 10 h 10"/>
                  <a:gd name="T16" fmla="*/ 11 w 11"/>
                  <a:gd name="T17" fmla="*/ 10 h 10"/>
                  <a:gd name="T18" fmla="*/ 11 w 11"/>
                  <a:gd name="T19" fmla="*/ 8 h 10"/>
                  <a:gd name="T20" fmla="*/ 11 w 11"/>
                  <a:gd name="T21" fmla="*/ 5 h 10"/>
                  <a:gd name="T22" fmla="*/ 11 w 11"/>
                  <a:gd name="T23" fmla="*/ 2 h 10"/>
                  <a:gd name="T24" fmla="*/ 11 w 11"/>
                  <a:gd name="T25" fmla="*/ 2 h 10"/>
                  <a:gd name="T26" fmla="*/ 8 w 11"/>
                  <a:gd name="T27" fmla="*/ 0 h 10"/>
                  <a:gd name="T28" fmla="*/ 3 w 11"/>
                  <a:gd name="T29" fmla="*/ 2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0"/>
                  <a:gd name="T47" fmla="*/ 11 w 11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0">
                    <a:moveTo>
                      <a:pt x="3" y="2"/>
                    </a:move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44" name="Freeform 5240"/>
              <p:cNvSpPr>
                <a:spLocks/>
              </p:cNvSpPr>
              <p:nvPr/>
            </p:nvSpPr>
            <p:spPr bwMode="auto">
              <a:xfrm>
                <a:off x="4918" y="3020"/>
                <a:ext cx="11" cy="5"/>
              </a:xfrm>
              <a:custGeom>
                <a:avLst/>
                <a:gdLst>
                  <a:gd name="T0" fmla="*/ 0 w 11"/>
                  <a:gd name="T1" fmla="*/ 0 h 5"/>
                  <a:gd name="T2" fmla="*/ 0 w 11"/>
                  <a:gd name="T3" fmla="*/ 3 h 5"/>
                  <a:gd name="T4" fmla="*/ 0 w 11"/>
                  <a:gd name="T5" fmla="*/ 3 h 5"/>
                  <a:gd name="T6" fmla="*/ 0 w 11"/>
                  <a:gd name="T7" fmla="*/ 5 h 5"/>
                  <a:gd name="T8" fmla="*/ 0 w 11"/>
                  <a:gd name="T9" fmla="*/ 5 h 5"/>
                  <a:gd name="T10" fmla="*/ 3 w 11"/>
                  <a:gd name="T11" fmla="*/ 5 h 5"/>
                  <a:gd name="T12" fmla="*/ 5 w 11"/>
                  <a:gd name="T13" fmla="*/ 5 h 5"/>
                  <a:gd name="T14" fmla="*/ 8 w 11"/>
                  <a:gd name="T15" fmla="*/ 5 h 5"/>
                  <a:gd name="T16" fmla="*/ 11 w 11"/>
                  <a:gd name="T17" fmla="*/ 5 h 5"/>
                  <a:gd name="T18" fmla="*/ 11 w 11"/>
                  <a:gd name="T19" fmla="*/ 5 h 5"/>
                  <a:gd name="T20" fmla="*/ 8 w 11"/>
                  <a:gd name="T21" fmla="*/ 3 h 5"/>
                  <a:gd name="T22" fmla="*/ 8 w 11"/>
                  <a:gd name="T23" fmla="*/ 0 h 5"/>
                  <a:gd name="T24" fmla="*/ 8 w 11"/>
                  <a:gd name="T25" fmla="*/ 0 h 5"/>
                  <a:gd name="T26" fmla="*/ 0 w 11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5"/>
                  <a:gd name="T44" fmla="*/ 11 w 11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45" name="Freeform 5241"/>
              <p:cNvSpPr>
                <a:spLocks/>
              </p:cNvSpPr>
              <p:nvPr/>
            </p:nvSpPr>
            <p:spPr bwMode="auto">
              <a:xfrm>
                <a:off x="4910" y="3028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2 h 8"/>
                  <a:gd name="T4" fmla="*/ 0 w 11"/>
                  <a:gd name="T5" fmla="*/ 2 h 8"/>
                  <a:gd name="T6" fmla="*/ 0 w 11"/>
                  <a:gd name="T7" fmla="*/ 5 h 8"/>
                  <a:gd name="T8" fmla="*/ 0 w 11"/>
                  <a:gd name="T9" fmla="*/ 5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2 h 8"/>
                  <a:gd name="T22" fmla="*/ 8 w 11"/>
                  <a:gd name="T23" fmla="*/ 2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46" name="Freeform 5242"/>
              <p:cNvSpPr>
                <a:spLocks/>
              </p:cNvSpPr>
              <p:nvPr/>
            </p:nvSpPr>
            <p:spPr bwMode="auto">
              <a:xfrm>
                <a:off x="4902" y="3038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11 w 11"/>
                  <a:gd name="T21" fmla="*/ 3 h 8"/>
                  <a:gd name="T22" fmla="*/ 11 w 11"/>
                  <a:gd name="T23" fmla="*/ 0 h 8"/>
                  <a:gd name="T24" fmla="*/ 8 w 11"/>
                  <a:gd name="T25" fmla="*/ 0 h 8"/>
                  <a:gd name="T26" fmla="*/ 6 w 11"/>
                  <a:gd name="T27" fmla="*/ 0 h 8"/>
                  <a:gd name="T28" fmla="*/ 3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47" name="Freeform 5243"/>
              <p:cNvSpPr>
                <a:spLocks/>
              </p:cNvSpPr>
              <p:nvPr/>
            </p:nvSpPr>
            <p:spPr bwMode="auto">
              <a:xfrm>
                <a:off x="4895" y="3046"/>
                <a:ext cx="10" cy="11"/>
              </a:xfrm>
              <a:custGeom>
                <a:avLst/>
                <a:gdLst>
                  <a:gd name="T0" fmla="*/ 0 w 10"/>
                  <a:gd name="T1" fmla="*/ 3 h 11"/>
                  <a:gd name="T2" fmla="*/ 0 w 10"/>
                  <a:gd name="T3" fmla="*/ 5 h 11"/>
                  <a:gd name="T4" fmla="*/ 0 w 10"/>
                  <a:gd name="T5" fmla="*/ 5 h 11"/>
                  <a:gd name="T6" fmla="*/ 0 w 10"/>
                  <a:gd name="T7" fmla="*/ 8 h 11"/>
                  <a:gd name="T8" fmla="*/ 0 w 10"/>
                  <a:gd name="T9" fmla="*/ 8 h 11"/>
                  <a:gd name="T10" fmla="*/ 5 w 10"/>
                  <a:gd name="T11" fmla="*/ 11 h 11"/>
                  <a:gd name="T12" fmla="*/ 7 w 10"/>
                  <a:gd name="T13" fmla="*/ 11 h 11"/>
                  <a:gd name="T14" fmla="*/ 10 w 10"/>
                  <a:gd name="T15" fmla="*/ 11 h 11"/>
                  <a:gd name="T16" fmla="*/ 10 w 10"/>
                  <a:gd name="T17" fmla="*/ 8 h 11"/>
                  <a:gd name="T18" fmla="*/ 10 w 10"/>
                  <a:gd name="T19" fmla="*/ 8 h 11"/>
                  <a:gd name="T20" fmla="*/ 10 w 10"/>
                  <a:gd name="T21" fmla="*/ 5 h 11"/>
                  <a:gd name="T22" fmla="*/ 10 w 10"/>
                  <a:gd name="T23" fmla="*/ 3 h 11"/>
                  <a:gd name="T24" fmla="*/ 7 w 10"/>
                  <a:gd name="T25" fmla="*/ 3 h 11"/>
                  <a:gd name="T26" fmla="*/ 5 w 10"/>
                  <a:gd name="T27" fmla="*/ 0 h 11"/>
                  <a:gd name="T28" fmla="*/ 0 w 10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11"/>
                  <a:gd name="T47" fmla="*/ 10 w 10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11">
                    <a:moveTo>
                      <a:pt x="0" y="3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7" y="11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48" name="Freeform 5244"/>
              <p:cNvSpPr>
                <a:spLocks/>
              </p:cNvSpPr>
              <p:nvPr/>
            </p:nvSpPr>
            <p:spPr bwMode="auto">
              <a:xfrm>
                <a:off x="4887" y="3059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8 h 8"/>
                  <a:gd name="T10" fmla="*/ 2 w 10"/>
                  <a:gd name="T11" fmla="*/ 8 h 8"/>
                  <a:gd name="T12" fmla="*/ 5 w 10"/>
                  <a:gd name="T13" fmla="*/ 8 h 8"/>
                  <a:gd name="T14" fmla="*/ 8 w 10"/>
                  <a:gd name="T15" fmla="*/ 8 h 8"/>
                  <a:gd name="T16" fmla="*/ 10 w 10"/>
                  <a:gd name="T17" fmla="*/ 8 h 8"/>
                  <a:gd name="T18" fmla="*/ 10 w 10"/>
                  <a:gd name="T19" fmla="*/ 6 h 8"/>
                  <a:gd name="T20" fmla="*/ 8 w 10"/>
                  <a:gd name="T21" fmla="*/ 3 h 8"/>
                  <a:gd name="T22" fmla="*/ 8 w 10"/>
                  <a:gd name="T23" fmla="*/ 3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49" name="Freeform 5245"/>
              <p:cNvSpPr>
                <a:spLocks/>
              </p:cNvSpPr>
              <p:nvPr/>
            </p:nvSpPr>
            <p:spPr bwMode="auto">
              <a:xfrm>
                <a:off x="4931" y="3020"/>
                <a:ext cx="11" cy="5"/>
              </a:xfrm>
              <a:custGeom>
                <a:avLst/>
                <a:gdLst>
                  <a:gd name="T0" fmla="*/ 3 w 11"/>
                  <a:gd name="T1" fmla="*/ 0 h 5"/>
                  <a:gd name="T2" fmla="*/ 3 w 11"/>
                  <a:gd name="T3" fmla="*/ 3 h 5"/>
                  <a:gd name="T4" fmla="*/ 0 w 11"/>
                  <a:gd name="T5" fmla="*/ 3 h 5"/>
                  <a:gd name="T6" fmla="*/ 0 w 11"/>
                  <a:gd name="T7" fmla="*/ 5 h 5"/>
                  <a:gd name="T8" fmla="*/ 3 w 11"/>
                  <a:gd name="T9" fmla="*/ 5 h 5"/>
                  <a:gd name="T10" fmla="*/ 5 w 11"/>
                  <a:gd name="T11" fmla="*/ 5 h 5"/>
                  <a:gd name="T12" fmla="*/ 8 w 11"/>
                  <a:gd name="T13" fmla="*/ 5 h 5"/>
                  <a:gd name="T14" fmla="*/ 11 w 11"/>
                  <a:gd name="T15" fmla="*/ 5 h 5"/>
                  <a:gd name="T16" fmla="*/ 11 w 11"/>
                  <a:gd name="T17" fmla="*/ 5 h 5"/>
                  <a:gd name="T18" fmla="*/ 11 w 11"/>
                  <a:gd name="T19" fmla="*/ 5 h 5"/>
                  <a:gd name="T20" fmla="*/ 11 w 11"/>
                  <a:gd name="T21" fmla="*/ 3 h 5"/>
                  <a:gd name="T22" fmla="*/ 11 w 11"/>
                  <a:gd name="T23" fmla="*/ 0 h 5"/>
                  <a:gd name="T24" fmla="*/ 8 w 11"/>
                  <a:gd name="T25" fmla="*/ 0 h 5"/>
                  <a:gd name="T26" fmla="*/ 5 w 11"/>
                  <a:gd name="T27" fmla="*/ 0 h 5"/>
                  <a:gd name="T28" fmla="*/ 3 w 11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5"/>
                  <a:gd name="T47" fmla="*/ 11 w 11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5">
                    <a:moveTo>
                      <a:pt x="3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50" name="Freeform 5246"/>
              <p:cNvSpPr>
                <a:spLocks/>
              </p:cNvSpPr>
              <p:nvPr/>
            </p:nvSpPr>
            <p:spPr bwMode="auto">
              <a:xfrm>
                <a:off x="4926" y="3028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2 h 8"/>
                  <a:gd name="T4" fmla="*/ 0 w 10"/>
                  <a:gd name="T5" fmla="*/ 2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8 w 10"/>
                  <a:gd name="T21" fmla="*/ 2 h 8"/>
                  <a:gd name="T22" fmla="*/ 8 w 10"/>
                  <a:gd name="T23" fmla="*/ 2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51" name="Freeform 5247"/>
              <p:cNvSpPr>
                <a:spLocks/>
              </p:cNvSpPr>
              <p:nvPr/>
            </p:nvSpPr>
            <p:spPr bwMode="auto">
              <a:xfrm>
                <a:off x="4918" y="3038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11 w 11"/>
                  <a:gd name="T21" fmla="*/ 3 h 8"/>
                  <a:gd name="T22" fmla="*/ 11 w 11"/>
                  <a:gd name="T23" fmla="*/ 0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52" name="Freeform 5248"/>
              <p:cNvSpPr>
                <a:spLocks/>
              </p:cNvSpPr>
              <p:nvPr/>
            </p:nvSpPr>
            <p:spPr bwMode="auto">
              <a:xfrm>
                <a:off x="4910" y="3049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2 h 8"/>
                  <a:gd name="T4" fmla="*/ 0 w 11"/>
                  <a:gd name="T5" fmla="*/ 2 h 8"/>
                  <a:gd name="T6" fmla="*/ 0 w 11"/>
                  <a:gd name="T7" fmla="*/ 5 h 8"/>
                  <a:gd name="T8" fmla="*/ 0 w 11"/>
                  <a:gd name="T9" fmla="*/ 5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11 w 11"/>
                  <a:gd name="T21" fmla="*/ 2 h 8"/>
                  <a:gd name="T22" fmla="*/ 11 w 11"/>
                  <a:gd name="T23" fmla="*/ 0 h 8"/>
                  <a:gd name="T24" fmla="*/ 11 w 11"/>
                  <a:gd name="T25" fmla="*/ 0 h 8"/>
                  <a:gd name="T26" fmla="*/ 5 w 11"/>
                  <a:gd name="T27" fmla="*/ 0 h 8"/>
                  <a:gd name="T28" fmla="*/ 3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3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53" name="Freeform 5249"/>
              <p:cNvSpPr>
                <a:spLocks/>
              </p:cNvSpPr>
              <p:nvPr/>
            </p:nvSpPr>
            <p:spPr bwMode="auto">
              <a:xfrm>
                <a:off x="4902" y="3059"/>
                <a:ext cx="11" cy="11"/>
              </a:xfrm>
              <a:custGeom>
                <a:avLst/>
                <a:gdLst>
                  <a:gd name="T0" fmla="*/ 0 w 11"/>
                  <a:gd name="T1" fmla="*/ 0 h 11"/>
                  <a:gd name="T2" fmla="*/ 0 w 11"/>
                  <a:gd name="T3" fmla="*/ 3 h 11"/>
                  <a:gd name="T4" fmla="*/ 0 w 11"/>
                  <a:gd name="T5" fmla="*/ 6 h 11"/>
                  <a:gd name="T6" fmla="*/ 0 w 11"/>
                  <a:gd name="T7" fmla="*/ 8 h 11"/>
                  <a:gd name="T8" fmla="*/ 0 w 11"/>
                  <a:gd name="T9" fmla="*/ 8 h 11"/>
                  <a:gd name="T10" fmla="*/ 6 w 11"/>
                  <a:gd name="T11" fmla="*/ 11 h 11"/>
                  <a:gd name="T12" fmla="*/ 8 w 11"/>
                  <a:gd name="T13" fmla="*/ 11 h 11"/>
                  <a:gd name="T14" fmla="*/ 11 w 11"/>
                  <a:gd name="T15" fmla="*/ 11 h 11"/>
                  <a:gd name="T16" fmla="*/ 11 w 11"/>
                  <a:gd name="T17" fmla="*/ 8 h 11"/>
                  <a:gd name="T18" fmla="*/ 11 w 11"/>
                  <a:gd name="T19" fmla="*/ 6 h 11"/>
                  <a:gd name="T20" fmla="*/ 11 w 11"/>
                  <a:gd name="T21" fmla="*/ 3 h 11"/>
                  <a:gd name="T22" fmla="*/ 11 w 11"/>
                  <a:gd name="T23" fmla="*/ 3 h 11"/>
                  <a:gd name="T24" fmla="*/ 11 w 11"/>
                  <a:gd name="T25" fmla="*/ 0 h 11"/>
                  <a:gd name="T26" fmla="*/ 6 w 11"/>
                  <a:gd name="T27" fmla="*/ 0 h 11"/>
                  <a:gd name="T28" fmla="*/ 0 w 11"/>
                  <a:gd name="T29" fmla="*/ 0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11"/>
                  <a:gd name="T47" fmla="*/ 11 w 11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11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6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54" name="Freeform 5250"/>
              <p:cNvSpPr>
                <a:spLocks/>
              </p:cNvSpPr>
              <p:nvPr/>
            </p:nvSpPr>
            <p:spPr bwMode="auto">
              <a:xfrm>
                <a:off x="4947" y="3020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0 w 10"/>
                  <a:gd name="T3" fmla="*/ 3 h 5"/>
                  <a:gd name="T4" fmla="*/ 0 w 10"/>
                  <a:gd name="T5" fmla="*/ 3 h 5"/>
                  <a:gd name="T6" fmla="*/ 0 w 10"/>
                  <a:gd name="T7" fmla="*/ 5 h 5"/>
                  <a:gd name="T8" fmla="*/ 0 w 10"/>
                  <a:gd name="T9" fmla="*/ 5 h 5"/>
                  <a:gd name="T10" fmla="*/ 8 w 10"/>
                  <a:gd name="T11" fmla="*/ 5 h 5"/>
                  <a:gd name="T12" fmla="*/ 10 w 10"/>
                  <a:gd name="T13" fmla="*/ 5 h 5"/>
                  <a:gd name="T14" fmla="*/ 10 w 10"/>
                  <a:gd name="T15" fmla="*/ 5 h 5"/>
                  <a:gd name="T16" fmla="*/ 10 w 10"/>
                  <a:gd name="T17" fmla="*/ 5 h 5"/>
                  <a:gd name="T18" fmla="*/ 10 w 10"/>
                  <a:gd name="T19" fmla="*/ 3 h 5"/>
                  <a:gd name="T20" fmla="*/ 8 w 10"/>
                  <a:gd name="T21" fmla="*/ 0 h 5"/>
                  <a:gd name="T22" fmla="*/ 8 w 10"/>
                  <a:gd name="T23" fmla="*/ 0 h 5"/>
                  <a:gd name="T24" fmla="*/ 0 w 10"/>
                  <a:gd name="T25" fmla="*/ 0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5"/>
                  <a:gd name="T41" fmla="*/ 10 w 10"/>
                  <a:gd name="T42" fmla="*/ 5 h 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55" name="Freeform 5251"/>
              <p:cNvSpPr>
                <a:spLocks/>
              </p:cNvSpPr>
              <p:nvPr/>
            </p:nvSpPr>
            <p:spPr bwMode="auto">
              <a:xfrm>
                <a:off x="4942" y="3028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2 h 8"/>
                  <a:gd name="T4" fmla="*/ 0 w 10"/>
                  <a:gd name="T5" fmla="*/ 2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7 w 10"/>
                  <a:gd name="T13" fmla="*/ 8 h 8"/>
                  <a:gd name="T14" fmla="*/ 10 w 10"/>
                  <a:gd name="T15" fmla="*/ 8 h 8"/>
                  <a:gd name="T16" fmla="*/ 10 w 10"/>
                  <a:gd name="T17" fmla="*/ 5 h 8"/>
                  <a:gd name="T18" fmla="*/ 10 w 10"/>
                  <a:gd name="T19" fmla="*/ 5 h 8"/>
                  <a:gd name="T20" fmla="*/ 7 w 10"/>
                  <a:gd name="T21" fmla="*/ 2 h 8"/>
                  <a:gd name="T22" fmla="*/ 7 w 10"/>
                  <a:gd name="T23" fmla="*/ 2 h 8"/>
                  <a:gd name="T24" fmla="*/ 7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56" name="Freeform 5252"/>
              <p:cNvSpPr>
                <a:spLocks/>
              </p:cNvSpPr>
              <p:nvPr/>
            </p:nvSpPr>
            <p:spPr bwMode="auto">
              <a:xfrm>
                <a:off x="4934" y="3038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3 h 8"/>
                  <a:gd name="T4" fmla="*/ 0 w 10"/>
                  <a:gd name="T5" fmla="*/ 3 h 8"/>
                  <a:gd name="T6" fmla="*/ 0 w 10"/>
                  <a:gd name="T7" fmla="*/ 6 h 8"/>
                  <a:gd name="T8" fmla="*/ 0 w 10"/>
                  <a:gd name="T9" fmla="*/ 6 h 8"/>
                  <a:gd name="T10" fmla="*/ 5 w 10"/>
                  <a:gd name="T11" fmla="*/ 8 h 8"/>
                  <a:gd name="T12" fmla="*/ 8 w 10"/>
                  <a:gd name="T13" fmla="*/ 8 h 8"/>
                  <a:gd name="T14" fmla="*/ 10 w 10"/>
                  <a:gd name="T15" fmla="*/ 8 h 8"/>
                  <a:gd name="T16" fmla="*/ 10 w 10"/>
                  <a:gd name="T17" fmla="*/ 6 h 8"/>
                  <a:gd name="T18" fmla="*/ 10 w 10"/>
                  <a:gd name="T19" fmla="*/ 6 h 8"/>
                  <a:gd name="T20" fmla="*/ 10 w 10"/>
                  <a:gd name="T21" fmla="*/ 3 h 8"/>
                  <a:gd name="T22" fmla="*/ 10 w 10"/>
                  <a:gd name="T23" fmla="*/ 0 h 8"/>
                  <a:gd name="T24" fmla="*/ 8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57" name="Freeform 5253"/>
              <p:cNvSpPr>
                <a:spLocks/>
              </p:cNvSpPr>
              <p:nvPr/>
            </p:nvSpPr>
            <p:spPr bwMode="auto">
              <a:xfrm>
                <a:off x="4929" y="3049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0 w 10"/>
                  <a:gd name="T3" fmla="*/ 2 h 8"/>
                  <a:gd name="T4" fmla="*/ 0 w 10"/>
                  <a:gd name="T5" fmla="*/ 2 h 8"/>
                  <a:gd name="T6" fmla="*/ 0 w 10"/>
                  <a:gd name="T7" fmla="*/ 5 h 8"/>
                  <a:gd name="T8" fmla="*/ 0 w 10"/>
                  <a:gd name="T9" fmla="*/ 5 h 8"/>
                  <a:gd name="T10" fmla="*/ 5 w 10"/>
                  <a:gd name="T11" fmla="*/ 8 h 8"/>
                  <a:gd name="T12" fmla="*/ 7 w 10"/>
                  <a:gd name="T13" fmla="*/ 8 h 8"/>
                  <a:gd name="T14" fmla="*/ 10 w 10"/>
                  <a:gd name="T15" fmla="*/ 8 h 8"/>
                  <a:gd name="T16" fmla="*/ 10 w 10"/>
                  <a:gd name="T17" fmla="*/ 8 h 8"/>
                  <a:gd name="T18" fmla="*/ 10 w 10"/>
                  <a:gd name="T19" fmla="*/ 5 h 8"/>
                  <a:gd name="T20" fmla="*/ 7 w 10"/>
                  <a:gd name="T21" fmla="*/ 2 h 8"/>
                  <a:gd name="T22" fmla="*/ 7 w 10"/>
                  <a:gd name="T23" fmla="*/ 0 h 8"/>
                  <a:gd name="T24" fmla="*/ 7 w 10"/>
                  <a:gd name="T25" fmla="*/ 0 h 8"/>
                  <a:gd name="T26" fmla="*/ 0 w 10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58" name="Freeform 5254"/>
              <p:cNvSpPr>
                <a:spLocks/>
              </p:cNvSpPr>
              <p:nvPr/>
            </p:nvSpPr>
            <p:spPr bwMode="auto">
              <a:xfrm>
                <a:off x="4921" y="3059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0 w 10"/>
                  <a:gd name="T3" fmla="*/ 3 h 11"/>
                  <a:gd name="T4" fmla="*/ 0 w 10"/>
                  <a:gd name="T5" fmla="*/ 6 h 11"/>
                  <a:gd name="T6" fmla="*/ 0 w 10"/>
                  <a:gd name="T7" fmla="*/ 8 h 11"/>
                  <a:gd name="T8" fmla="*/ 0 w 10"/>
                  <a:gd name="T9" fmla="*/ 8 h 11"/>
                  <a:gd name="T10" fmla="*/ 5 w 10"/>
                  <a:gd name="T11" fmla="*/ 11 h 11"/>
                  <a:gd name="T12" fmla="*/ 8 w 10"/>
                  <a:gd name="T13" fmla="*/ 11 h 11"/>
                  <a:gd name="T14" fmla="*/ 10 w 10"/>
                  <a:gd name="T15" fmla="*/ 11 h 11"/>
                  <a:gd name="T16" fmla="*/ 10 w 10"/>
                  <a:gd name="T17" fmla="*/ 8 h 11"/>
                  <a:gd name="T18" fmla="*/ 10 w 10"/>
                  <a:gd name="T19" fmla="*/ 6 h 11"/>
                  <a:gd name="T20" fmla="*/ 10 w 10"/>
                  <a:gd name="T21" fmla="*/ 3 h 11"/>
                  <a:gd name="T22" fmla="*/ 8 w 10"/>
                  <a:gd name="T23" fmla="*/ 3 h 11"/>
                  <a:gd name="T24" fmla="*/ 8 w 10"/>
                  <a:gd name="T25" fmla="*/ 0 h 11"/>
                  <a:gd name="T26" fmla="*/ 0 w 10"/>
                  <a:gd name="T27" fmla="*/ 0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11"/>
                  <a:gd name="T44" fmla="*/ 10 w 10"/>
                  <a:gd name="T45" fmla="*/ 11 h 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11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59" name="Freeform 5255"/>
              <p:cNvSpPr>
                <a:spLocks/>
              </p:cNvSpPr>
              <p:nvPr/>
            </p:nvSpPr>
            <p:spPr bwMode="auto">
              <a:xfrm>
                <a:off x="4963" y="3020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0 w 10"/>
                  <a:gd name="T3" fmla="*/ 3 h 5"/>
                  <a:gd name="T4" fmla="*/ 0 w 10"/>
                  <a:gd name="T5" fmla="*/ 3 h 5"/>
                  <a:gd name="T6" fmla="*/ 0 w 10"/>
                  <a:gd name="T7" fmla="*/ 5 h 5"/>
                  <a:gd name="T8" fmla="*/ 0 w 10"/>
                  <a:gd name="T9" fmla="*/ 5 h 5"/>
                  <a:gd name="T10" fmla="*/ 7 w 10"/>
                  <a:gd name="T11" fmla="*/ 5 h 5"/>
                  <a:gd name="T12" fmla="*/ 10 w 10"/>
                  <a:gd name="T13" fmla="*/ 5 h 5"/>
                  <a:gd name="T14" fmla="*/ 10 w 10"/>
                  <a:gd name="T15" fmla="*/ 5 h 5"/>
                  <a:gd name="T16" fmla="*/ 10 w 10"/>
                  <a:gd name="T17" fmla="*/ 5 h 5"/>
                  <a:gd name="T18" fmla="*/ 7 w 10"/>
                  <a:gd name="T19" fmla="*/ 3 h 5"/>
                  <a:gd name="T20" fmla="*/ 7 w 10"/>
                  <a:gd name="T21" fmla="*/ 0 h 5"/>
                  <a:gd name="T22" fmla="*/ 7 w 10"/>
                  <a:gd name="T23" fmla="*/ 0 h 5"/>
                  <a:gd name="T24" fmla="*/ 0 w 10"/>
                  <a:gd name="T25" fmla="*/ 0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5"/>
                  <a:gd name="T41" fmla="*/ 10 w 10"/>
                  <a:gd name="T42" fmla="*/ 5 h 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7" y="5"/>
                    </a:lnTo>
                    <a:lnTo>
                      <a:pt x="10" y="5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60" name="Freeform 5256"/>
              <p:cNvSpPr>
                <a:spLocks/>
              </p:cNvSpPr>
              <p:nvPr/>
            </p:nvSpPr>
            <p:spPr bwMode="auto">
              <a:xfrm>
                <a:off x="4957" y="3028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2 h 8"/>
                  <a:gd name="T4" fmla="*/ 0 w 11"/>
                  <a:gd name="T5" fmla="*/ 2 h 8"/>
                  <a:gd name="T6" fmla="*/ 0 w 11"/>
                  <a:gd name="T7" fmla="*/ 5 h 8"/>
                  <a:gd name="T8" fmla="*/ 0 w 11"/>
                  <a:gd name="T9" fmla="*/ 5 h 8"/>
                  <a:gd name="T10" fmla="*/ 6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5 h 8"/>
                  <a:gd name="T18" fmla="*/ 11 w 11"/>
                  <a:gd name="T19" fmla="*/ 5 h 8"/>
                  <a:gd name="T20" fmla="*/ 8 w 11"/>
                  <a:gd name="T21" fmla="*/ 2 h 8"/>
                  <a:gd name="T22" fmla="*/ 8 w 11"/>
                  <a:gd name="T23" fmla="*/ 2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61" name="Freeform 5257"/>
              <p:cNvSpPr>
                <a:spLocks/>
              </p:cNvSpPr>
              <p:nvPr/>
            </p:nvSpPr>
            <p:spPr bwMode="auto">
              <a:xfrm>
                <a:off x="4952" y="3038"/>
                <a:ext cx="11" cy="8"/>
              </a:xfrm>
              <a:custGeom>
                <a:avLst/>
                <a:gdLst>
                  <a:gd name="T0" fmla="*/ 0 w 11"/>
                  <a:gd name="T1" fmla="*/ 0 h 8"/>
                  <a:gd name="T2" fmla="*/ 0 w 11"/>
                  <a:gd name="T3" fmla="*/ 3 h 8"/>
                  <a:gd name="T4" fmla="*/ 0 w 11"/>
                  <a:gd name="T5" fmla="*/ 3 h 8"/>
                  <a:gd name="T6" fmla="*/ 0 w 11"/>
                  <a:gd name="T7" fmla="*/ 6 h 8"/>
                  <a:gd name="T8" fmla="*/ 0 w 11"/>
                  <a:gd name="T9" fmla="*/ 6 h 8"/>
                  <a:gd name="T10" fmla="*/ 5 w 11"/>
                  <a:gd name="T11" fmla="*/ 8 h 8"/>
                  <a:gd name="T12" fmla="*/ 8 w 11"/>
                  <a:gd name="T13" fmla="*/ 8 h 8"/>
                  <a:gd name="T14" fmla="*/ 11 w 11"/>
                  <a:gd name="T15" fmla="*/ 8 h 8"/>
                  <a:gd name="T16" fmla="*/ 11 w 11"/>
                  <a:gd name="T17" fmla="*/ 6 h 8"/>
                  <a:gd name="T18" fmla="*/ 11 w 11"/>
                  <a:gd name="T19" fmla="*/ 6 h 8"/>
                  <a:gd name="T20" fmla="*/ 8 w 11"/>
                  <a:gd name="T21" fmla="*/ 3 h 8"/>
                  <a:gd name="T22" fmla="*/ 8 w 11"/>
                  <a:gd name="T23" fmla="*/ 0 h 8"/>
                  <a:gd name="T24" fmla="*/ 8 w 11"/>
                  <a:gd name="T25" fmla="*/ 0 h 8"/>
                  <a:gd name="T26" fmla="*/ 0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62" name="Freeform 5258"/>
              <p:cNvSpPr>
                <a:spLocks/>
              </p:cNvSpPr>
              <p:nvPr/>
            </p:nvSpPr>
            <p:spPr bwMode="auto">
              <a:xfrm>
                <a:off x="4944" y="3049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2 h 8"/>
                  <a:gd name="T4" fmla="*/ 0 w 13"/>
                  <a:gd name="T5" fmla="*/ 2 h 8"/>
                  <a:gd name="T6" fmla="*/ 0 w 13"/>
                  <a:gd name="T7" fmla="*/ 5 h 8"/>
                  <a:gd name="T8" fmla="*/ 0 w 13"/>
                  <a:gd name="T9" fmla="*/ 8 h 8"/>
                  <a:gd name="T10" fmla="*/ 8 w 13"/>
                  <a:gd name="T11" fmla="*/ 8 h 8"/>
                  <a:gd name="T12" fmla="*/ 11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1 w 13"/>
                  <a:gd name="T19" fmla="*/ 2 h 8"/>
                  <a:gd name="T20" fmla="*/ 11 w 13"/>
                  <a:gd name="T21" fmla="*/ 2 h 8"/>
                  <a:gd name="T22" fmla="*/ 8 w 13"/>
                  <a:gd name="T23" fmla="*/ 0 h 8"/>
                  <a:gd name="T24" fmla="*/ 0 w 13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8"/>
                  <a:gd name="T41" fmla="*/ 13 w 13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63" name="Freeform 5259"/>
              <p:cNvSpPr>
                <a:spLocks/>
              </p:cNvSpPr>
              <p:nvPr/>
            </p:nvSpPr>
            <p:spPr bwMode="auto">
              <a:xfrm>
                <a:off x="4936" y="3059"/>
                <a:ext cx="13" cy="11"/>
              </a:xfrm>
              <a:custGeom>
                <a:avLst/>
                <a:gdLst>
                  <a:gd name="T0" fmla="*/ 3 w 13"/>
                  <a:gd name="T1" fmla="*/ 3 h 11"/>
                  <a:gd name="T2" fmla="*/ 3 w 13"/>
                  <a:gd name="T3" fmla="*/ 6 h 11"/>
                  <a:gd name="T4" fmla="*/ 0 w 13"/>
                  <a:gd name="T5" fmla="*/ 6 h 11"/>
                  <a:gd name="T6" fmla="*/ 0 w 13"/>
                  <a:gd name="T7" fmla="*/ 8 h 11"/>
                  <a:gd name="T8" fmla="*/ 3 w 13"/>
                  <a:gd name="T9" fmla="*/ 8 h 11"/>
                  <a:gd name="T10" fmla="*/ 8 w 13"/>
                  <a:gd name="T11" fmla="*/ 11 h 11"/>
                  <a:gd name="T12" fmla="*/ 11 w 13"/>
                  <a:gd name="T13" fmla="*/ 11 h 11"/>
                  <a:gd name="T14" fmla="*/ 13 w 13"/>
                  <a:gd name="T15" fmla="*/ 11 h 11"/>
                  <a:gd name="T16" fmla="*/ 13 w 13"/>
                  <a:gd name="T17" fmla="*/ 8 h 11"/>
                  <a:gd name="T18" fmla="*/ 13 w 13"/>
                  <a:gd name="T19" fmla="*/ 8 h 11"/>
                  <a:gd name="T20" fmla="*/ 13 w 13"/>
                  <a:gd name="T21" fmla="*/ 6 h 11"/>
                  <a:gd name="T22" fmla="*/ 11 w 13"/>
                  <a:gd name="T23" fmla="*/ 3 h 11"/>
                  <a:gd name="T24" fmla="*/ 11 w 13"/>
                  <a:gd name="T25" fmla="*/ 0 h 11"/>
                  <a:gd name="T26" fmla="*/ 8 w 13"/>
                  <a:gd name="T27" fmla="*/ 0 h 11"/>
                  <a:gd name="T28" fmla="*/ 3 w 13"/>
                  <a:gd name="T29" fmla="*/ 3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3"/>
                  <a:gd name="T46" fmla="*/ 0 h 11"/>
                  <a:gd name="T47" fmla="*/ 13 w 13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3" h="11">
                    <a:moveTo>
                      <a:pt x="3" y="3"/>
                    </a:moveTo>
                    <a:lnTo>
                      <a:pt x="3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64" name="Freeform 5260"/>
              <p:cNvSpPr>
                <a:spLocks/>
              </p:cNvSpPr>
              <p:nvPr/>
            </p:nvSpPr>
            <p:spPr bwMode="auto">
              <a:xfrm>
                <a:off x="4978" y="3020"/>
                <a:ext cx="11" cy="5"/>
              </a:xfrm>
              <a:custGeom>
                <a:avLst/>
                <a:gdLst>
                  <a:gd name="T0" fmla="*/ 0 w 11"/>
                  <a:gd name="T1" fmla="*/ 0 h 5"/>
                  <a:gd name="T2" fmla="*/ 0 w 11"/>
                  <a:gd name="T3" fmla="*/ 3 h 5"/>
                  <a:gd name="T4" fmla="*/ 0 w 11"/>
                  <a:gd name="T5" fmla="*/ 3 h 5"/>
                  <a:gd name="T6" fmla="*/ 0 w 11"/>
                  <a:gd name="T7" fmla="*/ 5 h 5"/>
                  <a:gd name="T8" fmla="*/ 0 w 11"/>
                  <a:gd name="T9" fmla="*/ 5 h 5"/>
                  <a:gd name="T10" fmla="*/ 8 w 11"/>
                  <a:gd name="T11" fmla="*/ 5 h 5"/>
                  <a:gd name="T12" fmla="*/ 11 w 11"/>
                  <a:gd name="T13" fmla="*/ 5 h 5"/>
                  <a:gd name="T14" fmla="*/ 11 w 11"/>
                  <a:gd name="T15" fmla="*/ 5 h 5"/>
                  <a:gd name="T16" fmla="*/ 11 w 11"/>
                  <a:gd name="T17" fmla="*/ 3 h 5"/>
                  <a:gd name="T18" fmla="*/ 8 w 11"/>
                  <a:gd name="T19" fmla="*/ 0 h 5"/>
                  <a:gd name="T20" fmla="*/ 8 w 11"/>
                  <a:gd name="T21" fmla="*/ 0 h 5"/>
                  <a:gd name="T22" fmla="*/ 0 w 11"/>
                  <a:gd name="T23" fmla="*/ 0 h 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1"/>
                  <a:gd name="T37" fmla="*/ 0 h 5"/>
                  <a:gd name="T38" fmla="*/ 11 w 11"/>
                  <a:gd name="T39" fmla="*/ 5 h 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1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65" name="Freeform 5261"/>
              <p:cNvSpPr>
                <a:spLocks/>
              </p:cNvSpPr>
              <p:nvPr/>
            </p:nvSpPr>
            <p:spPr bwMode="auto">
              <a:xfrm>
                <a:off x="4973" y="3028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2 h 8"/>
                  <a:gd name="T4" fmla="*/ 0 w 13"/>
                  <a:gd name="T5" fmla="*/ 2 h 8"/>
                  <a:gd name="T6" fmla="*/ 0 w 13"/>
                  <a:gd name="T7" fmla="*/ 5 h 8"/>
                  <a:gd name="T8" fmla="*/ 3 w 13"/>
                  <a:gd name="T9" fmla="*/ 5 h 8"/>
                  <a:gd name="T10" fmla="*/ 8 w 13"/>
                  <a:gd name="T11" fmla="*/ 8 h 8"/>
                  <a:gd name="T12" fmla="*/ 10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3 w 13"/>
                  <a:gd name="T19" fmla="*/ 5 h 8"/>
                  <a:gd name="T20" fmla="*/ 10 w 13"/>
                  <a:gd name="T21" fmla="*/ 2 h 8"/>
                  <a:gd name="T22" fmla="*/ 10 w 13"/>
                  <a:gd name="T23" fmla="*/ 2 h 8"/>
                  <a:gd name="T24" fmla="*/ 8 w 13"/>
                  <a:gd name="T25" fmla="*/ 0 h 8"/>
                  <a:gd name="T26" fmla="*/ 0 w 13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8"/>
                  <a:gd name="T44" fmla="*/ 13 w 13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66" name="Freeform 5262"/>
              <p:cNvSpPr>
                <a:spLocks/>
              </p:cNvSpPr>
              <p:nvPr/>
            </p:nvSpPr>
            <p:spPr bwMode="auto">
              <a:xfrm>
                <a:off x="4968" y="3038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3 h 8"/>
                  <a:gd name="T4" fmla="*/ 0 w 13"/>
                  <a:gd name="T5" fmla="*/ 3 h 8"/>
                  <a:gd name="T6" fmla="*/ 0 w 13"/>
                  <a:gd name="T7" fmla="*/ 6 h 8"/>
                  <a:gd name="T8" fmla="*/ 0 w 13"/>
                  <a:gd name="T9" fmla="*/ 6 h 8"/>
                  <a:gd name="T10" fmla="*/ 5 w 13"/>
                  <a:gd name="T11" fmla="*/ 8 h 8"/>
                  <a:gd name="T12" fmla="*/ 10 w 13"/>
                  <a:gd name="T13" fmla="*/ 8 h 8"/>
                  <a:gd name="T14" fmla="*/ 13 w 13"/>
                  <a:gd name="T15" fmla="*/ 8 h 8"/>
                  <a:gd name="T16" fmla="*/ 13 w 13"/>
                  <a:gd name="T17" fmla="*/ 6 h 8"/>
                  <a:gd name="T18" fmla="*/ 13 w 13"/>
                  <a:gd name="T19" fmla="*/ 6 h 8"/>
                  <a:gd name="T20" fmla="*/ 10 w 13"/>
                  <a:gd name="T21" fmla="*/ 3 h 8"/>
                  <a:gd name="T22" fmla="*/ 10 w 13"/>
                  <a:gd name="T23" fmla="*/ 3 h 8"/>
                  <a:gd name="T24" fmla="*/ 8 w 13"/>
                  <a:gd name="T25" fmla="*/ 0 h 8"/>
                  <a:gd name="T26" fmla="*/ 0 w 13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8"/>
                  <a:gd name="T44" fmla="*/ 13 w 13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5" y="8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67" name="Freeform 5263"/>
              <p:cNvSpPr>
                <a:spLocks/>
              </p:cNvSpPr>
              <p:nvPr/>
            </p:nvSpPr>
            <p:spPr bwMode="auto">
              <a:xfrm>
                <a:off x="4963" y="3049"/>
                <a:ext cx="13" cy="8"/>
              </a:xfrm>
              <a:custGeom>
                <a:avLst/>
                <a:gdLst>
                  <a:gd name="T0" fmla="*/ 0 w 13"/>
                  <a:gd name="T1" fmla="*/ 0 h 8"/>
                  <a:gd name="T2" fmla="*/ 0 w 13"/>
                  <a:gd name="T3" fmla="*/ 2 h 8"/>
                  <a:gd name="T4" fmla="*/ 0 w 13"/>
                  <a:gd name="T5" fmla="*/ 5 h 8"/>
                  <a:gd name="T6" fmla="*/ 0 w 13"/>
                  <a:gd name="T7" fmla="*/ 8 h 8"/>
                  <a:gd name="T8" fmla="*/ 0 w 13"/>
                  <a:gd name="T9" fmla="*/ 8 h 8"/>
                  <a:gd name="T10" fmla="*/ 7 w 13"/>
                  <a:gd name="T11" fmla="*/ 8 h 8"/>
                  <a:gd name="T12" fmla="*/ 10 w 13"/>
                  <a:gd name="T13" fmla="*/ 8 h 8"/>
                  <a:gd name="T14" fmla="*/ 13 w 13"/>
                  <a:gd name="T15" fmla="*/ 8 h 8"/>
                  <a:gd name="T16" fmla="*/ 13 w 13"/>
                  <a:gd name="T17" fmla="*/ 5 h 8"/>
                  <a:gd name="T18" fmla="*/ 10 w 13"/>
                  <a:gd name="T19" fmla="*/ 2 h 8"/>
                  <a:gd name="T20" fmla="*/ 10 w 13"/>
                  <a:gd name="T21" fmla="*/ 2 h 8"/>
                  <a:gd name="T22" fmla="*/ 7 w 13"/>
                  <a:gd name="T23" fmla="*/ 0 h 8"/>
                  <a:gd name="T24" fmla="*/ 0 w 13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8"/>
                  <a:gd name="T41" fmla="*/ 13 w 13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0" y="2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68" name="Freeform 5264"/>
              <p:cNvSpPr>
                <a:spLocks/>
              </p:cNvSpPr>
              <p:nvPr/>
            </p:nvSpPr>
            <p:spPr bwMode="auto">
              <a:xfrm>
                <a:off x="4957" y="3059"/>
                <a:ext cx="13" cy="11"/>
              </a:xfrm>
              <a:custGeom>
                <a:avLst/>
                <a:gdLst>
                  <a:gd name="T0" fmla="*/ 0 w 13"/>
                  <a:gd name="T1" fmla="*/ 3 h 11"/>
                  <a:gd name="T2" fmla="*/ 0 w 13"/>
                  <a:gd name="T3" fmla="*/ 6 h 11"/>
                  <a:gd name="T4" fmla="*/ 0 w 13"/>
                  <a:gd name="T5" fmla="*/ 6 h 11"/>
                  <a:gd name="T6" fmla="*/ 0 w 13"/>
                  <a:gd name="T7" fmla="*/ 8 h 11"/>
                  <a:gd name="T8" fmla="*/ 0 w 13"/>
                  <a:gd name="T9" fmla="*/ 11 h 11"/>
                  <a:gd name="T10" fmla="*/ 8 w 13"/>
                  <a:gd name="T11" fmla="*/ 11 h 11"/>
                  <a:gd name="T12" fmla="*/ 11 w 13"/>
                  <a:gd name="T13" fmla="*/ 11 h 11"/>
                  <a:gd name="T14" fmla="*/ 13 w 13"/>
                  <a:gd name="T15" fmla="*/ 11 h 11"/>
                  <a:gd name="T16" fmla="*/ 13 w 13"/>
                  <a:gd name="T17" fmla="*/ 8 h 11"/>
                  <a:gd name="T18" fmla="*/ 11 w 13"/>
                  <a:gd name="T19" fmla="*/ 6 h 11"/>
                  <a:gd name="T20" fmla="*/ 8 w 13"/>
                  <a:gd name="T21" fmla="*/ 3 h 11"/>
                  <a:gd name="T22" fmla="*/ 8 w 13"/>
                  <a:gd name="T23" fmla="*/ 3 h 11"/>
                  <a:gd name="T24" fmla="*/ 6 w 13"/>
                  <a:gd name="T25" fmla="*/ 0 h 11"/>
                  <a:gd name="T26" fmla="*/ 0 w 13"/>
                  <a:gd name="T27" fmla="*/ 3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11"/>
                  <a:gd name="T44" fmla="*/ 13 w 13"/>
                  <a:gd name="T45" fmla="*/ 11 h 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11">
                    <a:moveTo>
                      <a:pt x="0" y="3"/>
                    </a:moveTo>
                    <a:lnTo>
                      <a:pt x="0" y="6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11" y="6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69" name="Freeform 5265"/>
              <p:cNvSpPr>
                <a:spLocks/>
              </p:cNvSpPr>
              <p:nvPr/>
            </p:nvSpPr>
            <p:spPr bwMode="auto">
              <a:xfrm>
                <a:off x="5085" y="3020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6 w 8"/>
                  <a:gd name="T9" fmla="*/ 8 h 8"/>
                  <a:gd name="T10" fmla="*/ 3 w 8"/>
                  <a:gd name="T11" fmla="*/ 8 h 8"/>
                  <a:gd name="T12" fmla="*/ 3 w 8"/>
                  <a:gd name="T13" fmla="*/ 8 h 8"/>
                  <a:gd name="T14" fmla="*/ 0 w 8"/>
                  <a:gd name="T15" fmla="*/ 5 h 8"/>
                  <a:gd name="T16" fmla="*/ 0 w 8"/>
                  <a:gd name="T17" fmla="*/ 5 h 8"/>
                  <a:gd name="T18" fmla="*/ 0 w 8"/>
                  <a:gd name="T19" fmla="*/ 3 h 8"/>
                  <a:gd name="T20" fmla="*/ 3 w 8"/>
                  <a:gd name="T21" fmla="*/ 3 h 8"/>
                  <a:gd name="T22" fmla="*/ 3 w 8"/>
                  <a:gd name="T23" fmla="*/ 3 h 8"/>
                  <a:gd name="T24" fmla="*/ 6 w 8"/>
                  <a:gd name="T25" fmla="*/ 0 h 8"/>
                  <a:gd name="T26" fmla="*/ 8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70" name="Freeform 5266"/>
              <p:cNvSpPr>
                <a:spLocks/>
              </p:cNvSpPr>
              <p:nvPr/>
            </p:nvSpPr>
            <p:spPr bwMode="auto">
              <a:xfrm>
                <a:off x="5091" y="3028"/>
                <a:ext cx="8" cy="8"/>
              </a:xfrm>
              <a:custGeom>
                <a:avLst/>
                <a:gdLst>
                  <a:gd name="T0" fmla="*/ 8 w 8"/>
                  <a:gd name="T1" fmla="*/ 2 h 8"/>
                  <a:gd name="T2" fmla="*/ 8 w 8"/>
                  <a:gd name="T3" fmla="*/ 2 h 8"/>
                  <a:gd name="T4" fmla="*/ 8 w 8"/>
                  <a:gd name="T5" fmla="*/ 5 h 8"/>
                  <a:gd name="T6" fmla="*/ 8 w 8"/>
                  <a:gd name="T7" fmla="*/ 5 h 8"/>
                  <a:gd name="T8" fmla="*/ 5 w 8"/>
                  <a:gd name="T9" fmla="*/ 8 h 8"/>
                  <a:gd name="T10" fmla="*/ 2 w 8"/>
                  <a:gd name="T11" fmla="*/ 8 h 8"/>
                  <a:gd name="T12" fmla="*/ 2 w 8"/>
                  <a:gd name="T13" fmla="*/ 8 h 8"/>
                  <a:gd name="T14" fmla="*/ 0 w 8"/>
                  <a:gd name="T15" fmla="*/ 5 h 8"/>
                  <a:gd name="T16" fmla="*/ 0 w 8"/>
                  <a:gd name="T17" fmla="*/ 5 h 8"/>
                  <a:gd name="T18" fmla="*/ 0 w 8"/>
                  <a:gd name="T19" fmla="*/ 2 h 8"/>
                  <a:gd name="T20" fmla="*/ 0 w 8"/>
                  <a:gd name="T21" fmla="*/ 2 h 8"/>
                  <a:gd name="T22" fmla="*/ 2 w 8"/>
                  <a:gd name="T23" fmla="*/ 2 h 8"/>
                  <a:gd name="T24" fmla="*/ 5 w 8"/>
                  <a:gd name="T25" fmla="*/ 0 h 8"/>
                  <a:gd name="T26" fmla="*/ 8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2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8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71" name="Freeform 5267"/>
              <p:cNvSpPr>
                <a:spLocks/>
              </p:cNvSpPr>
              <p:nvPr/>
            </p:nvSpPr>
            <p:spPr bwMode="auto">
              <a:xfrm>
                <a:off x="5096" y="3038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3 h 6"/>
                  <a:gd name="T4" fmla="*/ 8 w 8"/>
                  <a:gd name="T5" fmla="*/ 3 h 6"/>
                  <a:gd name="T6" fmla="*/ 8 w 8"/>
                  <a:gd name="T7" fmla="*/ 6 h 6"/>
                  <a:gd name="T8" fmla="*/ 8 w 8"/>
                  <a:gd name="T9" fmla="*/ 6 h 6"/>
                  <a:gd name="T10" fmla="*/ 5 w 8"/>
                  <a:gd name="T11" fmla="*/ 6 h 6"/>
                  <a:gd name="T12" fmla="*/ 3 w 8"/>
                  <a:gd name="T13" fmla="*/ 6 h 6"/>
                  <a:gd name="T14" fmla="*/ 3 w 8"/>
                  <a:gd name="T15" fmla="*/ 6 h 6"/>
                  <a:gd name="T16" fmla="*/ 0 w 8"/>
                  <a:gd name="T17" fmla="*/ 6 h 6"/>
                  <a:gd name="T18" fmla="*/ 0 w 8"/>
                  <a:gd name="T19" fmla="*/ 3 h 6"/>
                  <a:gd name="T20" fmla="*/ 0 w 8"/>
                  <a:gd name="T21" fmla="*/ 0 h 6"/>
                  <a:gd name="T22" fmla="*/ 0 w 8"/>
                  <a:gd name="T23" fmla="*/ 0 h 6"/>
                  <a:gd name="T24" fmla="*/ 3 w 8"/>
                  <a:gd name="T25" fmla="*/ 0 h 6"/>
                  <a:gd name="T26" fmla="*/ 5 w 8"/>
                  <a:gd name="T27" fmla="*/ 0 h 6"/>
                  <a:gd name="T28" fmla="*/ 8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72" name="Freeform 5268"/>
              <p:cNvSpPr>
                <a:spLocks/>
              </p:cNvSpPr>
              <p:nvPr/>
            </p:nvSpPr>
            <p:spPr bwMode="auto">
              <a:xfrm>
                <a:off x="5101" y="3046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3 h 8"/>
                  <a:gd name="T4" fmla="*/ 8 w 8"/>
                  <a:gd name="T5" fmla="*/ 3 h 8"/>
                  <a:gd name="T6" fmla="*/ 8 w 8"/>
                  <a:gd name="T7" fmla="*/ 5 h 8"/>
                  <a:gd name="T8" fmla="*/ 8 w 8"/>
                  <a:gd name="T9" fmla="*/ 5 h 8"/>
                  <a:gd name="T10" fmla="*/ 5 w 8"/>
                  <a:gd name="T11" fmla="*/ 8 h 8"/>
                  <a:gd name="T12" fmla="*/ 3 w 8"/>
                  <a:gd name="T13" fmla="*/ 8 h 8"/>
                  <a:gd name="T14" fmla="*/ 3 w 8"/>
                  <a:gd name="T15" fmla="*/ 8 h 8"/>
                  <a:gd name="T16" fmla="*/ 0 w 8"/>
                  <a:gd name="T17" fmla="*/ 5 h 8"/>
                  <a:gd name="T18" fmla="*/ 0 w 8"/>
                  <a:gd name="T19" fmla="*/ 5 h 8"/>
                  <a:gd name="T20" fmla="*/ 0 w 8"/>
                  <a:gd name="T21" fmla="*/ 3 h 8"/>
                  <a:gd name="T22" fmla="*/ 3 w 8"/>
                  <a:gd name="T23" fmla="*/ 3 h 8"/>
                  <a:gd name="T24" fmla="*/ 3 w 8"/>
                  <a:gd name="T25" fmla="*/ 0 h 8"/>
                  <a:gd name="T26" fmla="*/ 5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73" name="Freeform 5269"/>
              <p:cNvSpPr>
                <a:spLocks/>
              </p:cNvSpPr>
              <p:nvPr/>
            </p:nvSpPr>
            <p:spPr bwMode="auto">
              <a:xfrm>
                <a:off x="5109" y="3057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8 w 8"/>
                  <a:gd name="T3" fmla="*/ 2 h 8"/>
                  <a:gd name="T4" fmla="*/ 8 w 8"/>
                  <a:gd name="T5" fmla="*/ 2 h 8"/>
                  <a:gd name="T6" fmla="*/ 8 w 8"/>
                  <a:gd name="T7" fmla="*/ 5 h 8"/>
                  <a:gd name="T8" fmla="*/ 8 w 8"/>
                  <a:gd name="T9" fmla="*/ 5 h 8"/>
                  <a:gd name="T10" fmla="*/ 5 w 8"/>
                  <a:gd name="T11" fmla="*/ 8 h 8"/>
                  <a:gd name="T12" fmla="*/ 3 w 8"/>
                  <a:gd name="T13" fmla="*/ 8 h 8"/>
                  <a:gd name="T14" fmla="*/ 0 w 8"/>
                  <a:gd name="T15" fmla="*/ 8 h 8"/>
                  <a:gd name="T16" fmla="*/ 0 w 8"/>
                  <a:gd name="T17" fmla="*/ 5 h 8"/>
                  <a:gd name="T18" fmla="*/ 0 w 8"/>
                  <a:gd name="T19" fmla="*/ 5 h 8"/>
                  <a:gd name="T20" fmla="*/ 0 w 8"/>
                  <a:gd name="T21" fmla="*/ 2 h 8"/>
                  <a:gd name="T22" fmla="*/ 0 w 8"/>
                  <a:gd name="T23" fmla="*/ 0 h 8"/>
                  <a:gd name="T24" fmla="*/ 0 w 8"/>
                  <a:gd name="T25" fmla="*/ 0 h 8"/>
                  <a:gd name="T26" fmla="*/ 3 w 8"/>
                  <a:gd name="T27" fmla="*/ 0 h 8"/>
                  <a:gd name="T28" fmla="*/ 5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5" y="0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74" name="Freeform 5270"/>
              <p:cNvSpPr>
                <a:spLocks/>
              </p:cNvSpPr>
              <p:nvPr/>
            </p:nvSpPr>
            <p:spPr bwMode="auto">
              <a:xfrm>
                <a:off x="5072" y="3020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6 w 8"/>
                  <a:gd name="T9" fmla="*/ 8 h 8"/>
                  <a:gd name="T10" fmla="*/ 3 w 8"/>
                  <a:gd name="T11" fmla="*/ 8 h 8"/>
                  <a:gd name="T12" fmla="*/ 3 w 8"/>
                  <a:gd name="T13" fmla="*/ 8 h 8"/>
                  <a:gd name="T14" fmla="*/ 0 w 8"/>
                  <a:gd name="T15" fmla="*/ 5 h 8"/>
                  <a:gd name="T16" fmla="*/ 3 w 8"/>
                  <a:gd name="T17" fmla="*/ 5 h 8"/>
                  <a:gd name="T18" fmla="*/ 3 w 8"/>
                  <a:gd name="T19" fmla="*/ 3 h 8"/>
                  <a:gd name="T20" fmla="*/ 3 w 8"/>
                  <a:gd name="T21" fmla="*/ 3 h 8"/>
                  <a:gd name="T22" fmla="*/ 6 w 8"/>
                  <a:gd name="T23" fmla="*/ 0 h 8"/>
                  <a:gd name="T24" fmla="*/ 8 w 8"/>
                  <a:gd name="T25" fmla="*/ 3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8"/>
                  <a:gd name="T41" fmla="*/ 8 w 8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75" name="Freeform 5271"/>
              <p:cNvSpPr>
                <a:spLocks/>
              </p:cNvSpPr>
              <p:nvPr/>
            </p:nvSpPr>
            <p:spPr bwMode="auto">
              <a:xfrm>
                <a:off x="5078" y="3028"/>
                <a:ext cx="7" cy="8"/>
              </a:xfrm>
              <a:custGeom>
                <a:avLst/>
                <a:gdLst>
                  <a:gd name="T0" fmla="*/ 7 w 7"/>
                  <a:gd name="T1" fmla="*/ 2 h 8"/>
                  <a:gd name="T2" fmla="*/ 7 w 7"/>
                  <a:gd name="T3" fmla="*/ 2 h 8"/>
                  <a:gd name="T4" fmla="*/ 7 w 7"/>
                  <a:gd name="T5" fmla="*/ 5 h 8"/>
                  <a:gd name="T6" fmla="*/ 7 w 7"/>
                  <a:gd name="T7" fmla="*/ 5 h 8"/>
                  <a:gd name="T8" fmla="*/ 5 w 7"/>
                  <a:gd name="T9" fmla="*/ 8 h 8"/>
                  <a:gd name="T10" fmla="*/ 2 w 7"/>
                  <a:gd name="T11" fmla="*/ 8 h 8"/>
                  <a:gd name="T12" fmla="*/ 2 w 7"/>
                  <a:gd name="T13" fmla="*/ 8 h 8"/>
                  <a:gd name="T14" fmla="*/ 0 w 7"/>
                  <a:gd name="T15" fmla="*/ 5 h 8"/>
                  <a:gd name="T16" fmla="*/ 0 w 7"/>
                  <a:gd name="T17" fmla="*/ 5 h 8"/>
                  <a:gd name="T18" fmla="*/ 2 w 7"/>
                  <a:gd name="T19" fmla="*/ 2 h 8"/>
                  <a:gd name="T20" fmla="*/ 2 w 7"/>
                  <a:gd name="T21" fmla="*/ 2 h 8"/>
                  <a:gd name="T22" fmla="*/ 5 w 7"/>
                  <a:gd name="T23" fmla="*/ 0 h 8"/>
                  <a:gd name="T24" fmla="*/ 7 w 7"/>
                  <a:gd name="T25" fmla="*/ 2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7"/>
                  <a:gd name="T40" fmla="*/ 0 h 8"/>
                  <a:gd name="T41" fmla="*/ 7 w 7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7" h="8">
                    <a:moveTo>
                      <a:pt x="7" y="2"/>
                    </a:moveTo>
                    <a:lnTo>
                      <a:pt x="7" y="2"/>
                    </a:lnTo>
                    <a:lnTo>
                      <a:pt x="7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7" y="2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76" name="Freeform 5272"/>
              <p:cNvSpPr>
                <a:spLocks/>
              </p:cNvSpPr>
              <p:nvPr/>
            </p:nvSpPr>
            <p:spPr bwMode="auto">
              <a:xfrm>
                <a:off x="5083" y="3038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3 h 6"/>
                  <a:gd name="T4" fmla="*/ 8 w 8"/>
                  <a:gd name="T5" fmla="*/ 3 h 6"/>
                  <a:gd name="T6" fmla="*/ 8 w 8"/>
                  <a:gd name="T7" fmla="*/ 6 h 6"/>
                  <a:gd name="T8" fmla="*/ 8 w 8"/>
                  <a:gd name="T9" fmla="*/ 6 h 6"/>
                  <a:gd name="T10" fmla="*/ 5 w 8"/>
                  <a:gd name="T11" fmla="*/ 6 h 6"/>
                  <a:gd name="T12" fmla="*/ 2 w 8"/>
                  <a:gd name="T13" fmla="*/ 6 h 6"/>
                  <a:gd name="T14" fmla="*/ 2 w 8"/>
                  <a:gd name="T15" fmla="*/ 6 h 6"/>
                  <a:gd name="T16" fmla="*/ 0 w 8"/>
                  <a:gd name="T17" fmla="*/ 6 h 6"/>
                  <a:gd name="T18" fmla="*/ 0 w 8"/>
                  <a:gd name="T19" fmla="*/ 3 h 6"/>
                  <a:gd name="T20" fmla="*/ 0 w 8"/>
                  <a:gd name="T21" fmla="*/ 0 h 6"/>
                  <a:gd name="T22" fmla="*/ 2 w 8"/>
                  <a:gd name="T23" fmla="*/ 0 h 6"/>
                  <a:gd name="T24" fmla="*/ 2 w 8"/>
                  <a:gd name="T25" fmla="*/ 0 h 6"/>
                  <a:gd name="T26" fmla="*/ 5 w 8"/>
                  <a:gd name="T27" fmla="*/ 0 h 6"/>
                  <a:gd name="T28" fmla="*/ 8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77" name="Freeform 5273"/>
              <p:cNvSpPr>
                <a:spLocks/>
              </p:cNvSpPr>
              <p:nvPr/>
            </p:nvSpPr>
            <p:spPr bwMode="auto">
              <a:xfrm>
                <a:off x="5088" y="3046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8 w 8"/>
                  <a:gd name="T9" fmla="*/ 5 h 8"/>
                  <a:gd name="T10" fmla="*/ 5 w 8"/>
                  <a:gd name="T11" fmla="*/ 8 h 8"/>
                  <a:gd name="T12" fmla="*/ 3 w 8"/>
                  <a:gd name="T13" fmla="*/ 8 h 8"/>
                  <a:gd name="T14" fmla="*/ 3 w 8"/>
                  <a:gd name="T15" fmla="*/ 8 h 8"/>
                  <a:gd name="T16" fmla="*/ 0 w 8"/>
                  <a:gd name="T17" fmla="*/ 8 h 8"/>
                  <a:gd name="T18" fmla="*/ 0 w 8"/>
                  <a:gd name="T19" fmla="*/ 5 h 8"/>
                  <a:gd name="T20" fmla="*/ 3 w 8"/>
                  <a:gd name="T21" fmla="*/ 3 h 8"/>
                  <a:gd name="T22" fmla="*/ 3 w 8"/>
                  <a:gd name="T23" fmla="*/ 3 h 8"/>
                  <a:gd name="T24" fmla="*/ 3 w 8"/>
                  <a:gd name="T25" fmla="*/ 0 h 8"/>
                  <a:gd name="T26" fmla="*/ 5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78" name="Freeform 5274"/>
              <p:cNvSpPr>
                <a:spLocks/>
              </p:cNvSpPr>
              <p:nvPr/>
            </p:nvSpPr>
            <p:spPr bwMode="auto">
              <a:xfrm>
                <a:off x="5093" y="3057"/>
                <a:ext cx="11" cy="8"/>
              </a:xfrm>
              <a:custGeom>
                <a:avLst/>
                <a:gdLst>
                  <a:gd name="T0" fmla="*/ 11 w 11"/>
                  <a:gd name="T1" fmla="*/ 0 h 8"/>
                  <a:gd name="T2" fmla="*/ 11 w 11"/>
                  <a:gd name="T3" fmla="*/ 2 h 8"/>
                  <a:gd name="T4" fmla="*/ 11 w 11"/>
                  <a:gd name="T5" fmla="*/ 2 h 8"/>
                  <a:gd name="T6" fmla="*/ 11 w 11"/>
                  <a:gd name="T7" fmla="*/ 5 h 8"/>
                  <a:gd name="T8" fmla="*/ 11 w 11"/>
                  <a:gd name="T9" fmla="*/ 5 h 8"/>
                  <a:gd name="T10" fmla="*/ 8 w 11"/>
                  <a:gd name="T11" fmla="*/ 8 h 8"/>
                  <a:gd name="T12" fmla="*/ 3 w 11"/>
                  <a:gd name="T13" fmla="*/ 8 h 8"/>
                  <a:gd name="T14" fmla="*/ 3 w 11"/>
                  <a:gd name="T15" fmla="*/ 8 h 8"/>
                  <a:gd name="T16" fmla="*/ 0 w 11"/>
                  <a:gd name="T17" fmla="*/ 8 h 8"/>
                  <a:gd name="T18" fmla="*/ 3 w 11"/>
                  <a:gd name="T19" fmla="*/ 5 h 8"/>
                  <a:gd name="T20" fmla="*/ 3 w 11"/>
                  <a:gd name="T21" fmla="*/ 2 h 8"/>
                  <a:gd name="T22" fmla="*/ 3 w 11"/>
                  <a:gd name="T23" fmla="*/ 2 h 8"/>
                  <a:gd name="T24" fmla="*/ 3 w 11"/>
                  <a:gd name="T25" fmla="*/ 0 h 8"/>
                  <a:gd name="T26" fmla="*/ 11 w 11"/>
                  <a:gd name="T27" fmla="*/ 0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8"/>
                  <a:gd name="T44" fmla="*/ 11 w 11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8">
                    <a:moveTo>
                      <a:pt x="11" y="0"/>
                    </a:moveTo>
                    <a:lnTo>
                      <a:pt x="11" y="2"/>
                    </a:lnTo>
                    <a:lnTo>
                      <a:pt x="11" y="5"/>
                    </a:lnTo>
                    <a:lnTo>
                      <a:pt x="8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79" name="Freeform 5275"/>
              <p:cNvSpPr>
                <a:spLocks/>
              </p:cNvSpPr>
              <p:nvPr/>
            </p:nvSpPr>
            <p:spPr bwMode="auto">
              <a:xfrm>
                <a:off x="5062" y="3020"/>
                <a:ext cx="8" cy="8"/>
              </a:xfrm>
              <a:custGeom>
                <a:avLst/>
                <a:gdLst>
                  <a:gd name="T0" fmla="*/ 8 w 8"/>
                  <a:gd name="T1" fmla="*/ 3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5 w 8"/>
                  <a:gd name="T9" fmla="*/ 8 h 8"/>
                  <a:gd name="T10" fmla="*/ 3 w 8"/>
                  <a:gd name="T11" fmla="*/ 8 h 8"/>
                  <a:gd name="T12" fmla="*/ 0 w 8"/>
                  <a:gd name="T13" fmla="*/ 8 h 8"/>
                  <a:gd name="T14" fmla="*/ 0 w 8"/>
                  <a:gd name="T15" fmla="*/ 5 h 8"/>
                  <a:gd name="T16" fmla="*/ 0 w 8"/>
                  <a:gd name="T17" fmla="*/ 5 h 8"/>
                  <a:gd name="T18" fmla="*/ 0 w 8"/>
                  <a:gd name="T19" fmla="*/ 3 h 8"/>
                  <a:gd name="T20" fmla="*/ 0 w 8"/>
                  <a:gd name="T21" fmla="*/ 3 h 8"/>
                  <a:gd name="T22" fmla="*/ 3 w 8"/>
                  <a:gd name="T23" fmla="*/ 3 h 8"/>
                  <a:gd name="T24" fmla="*/ 5 w 8"/>
                  <a:gd name="T25" fmla="*/ 0 h 8"/>
                  <a:gd name="T26" fmla="*/ 8 w 8"/>
                  <a:gd name="T27" fmla="*/ 3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8" y="3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80" name="Freeform 5276"/>
              <p:cNvSpPr>
                <a:spLocks/>
              </p:cNvSpPr>
              <p:nvPr/>
            </p:nvSpPr>
            <p:spPr bwMode="auto">
              <a:xfrm>
                <a:off x="5065" y="3028"/>
                <a:ext cx="10" cy="8"/>
              </a:xfrm>
              <a:custGeom>
                <a:avLst/>
                <a:gdLst>
                  <a:gd name="T0" fmla="*/ 10 w 10"/>
                  <a:gd name="T1" fmla="*/ 2 h 8"/>
                  <a:gd name="T2" fmla="*/ 10 w 10"/>
                  <a:gd name="T3" fmla="*/ 2 h 8"/>
                  <a:gd name="T4" fmla="*/ 10 w 10"/>
                  <a:gd name="T5" fmla="*/ 5 h 8"/>
                  <a:gd name="T6" fmla="*/ 10 w 10"/>
                  <a:gd name="T7" fmla="*/ 5 h 8"/>
                  <a:gd name="T8" fmla="*/ 7 w 10"/>
                  <a:gd name="T9" fmla="*/ 5 h 8"/>
                  <a:gd name="T10" fmla="*/ 5 w 10"/>
                  <a:gd name="T11" fmla="*/ 8 h 8"/>
                  <a:gd name="T12" fmla="*/ 2 w 10"/>
                  <a:gd name="T13" fmla="*/ 8 h 8"/>
                  <a:gd name="T14" fmla="*/ 2 w 10"/>
                  <a:gd name="T15" fmla="*/ 8 h 8"/>
                  <a:gd name="T16" fmla="*/ 0 w 10"/>
                  <a:gd name="T17" fmla="*/ 5 h 8"/>
                  <a:gd name="T18" fmla="*/ 2 w 10"/>
                  <a:gd name="T19" fmla="*/ 5 h 8"/>
                  <a:gd name="T20" fmla="*/ 2 w 10"/>
                  <a:gd name="T21" fmla="*/ 2 h 8"/>
                  <a:gd name="T22" fmla="*/ 2 w 10"/>
                  <a:gd name="T23" fmla="*/ 2 h 8"/>
                  <a:gd name="T24" fmla="*/ 7 w 10"/>
                  <a:gd name="T25" fmla="*/ 0 h 8"/>
                  <a:gd name="T26" fmla="*/ 10 w 10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"/>
                  <a:gd name="T43" fmla="*/ 0 h 8"/>
                  <a:gd name="T44" fmla="*/ 10 w 10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" h="8">
                    <a:moveTo>
                      <a:pt x="10" y="2"/>
                    </a:moveTo>
                    <a:lnTo>
                      <a:pt x="10" y="2"/>
                    </a:lnTo>
                    <a:lnTo>
                      <a:pt x="10" y="5"/>
                    </a:lnTo>
                    <a:lnTo>
                      <a:pt x="7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7" y="0"/>
                    </a:lnTo>
                    <a:lnTo>
                      <a:pt x="1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81" name="Freeform 5277"/>
              <p:cNvSpPr>
                <a:spLocks/>
              </p:cNvSpPr>
              <p:nvPr/>
            </p:nvSpPr>
            <p:spPr bwMode="auto">
              <a:xfrm>
                <a:off x="5070" y="3038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8 w 8"/>
                  <a:gd name="T3" fmla="*/ 3 h 6"/>
                  <a:gd name="T4" fmla="*/ 8 w 8"/>
                  <a:gd name="T5" fmla="*/ 3 h 6"/>
                  <a:gd name="T6" fmla="*/ 8 w 8"/>
                  <a:gd name="T7" fmla="*/ 6 h 6"/>
                  <a:gd name="T8" fmla="*/ 8 w 8"/>
                  <a:gd name="T9" fmla="*/ 6 h 6"/>
                  <a:gd name="T10" fmla="*/ 5 w 8"/>
                  <a:gd name="T11" fmla="*/ 6 h 6"/>
                  <a:gd name="T12" fmla="*/ 2 w 8"/>
                  <a:gd name="T13" fmla="*/ 6 h 6"/>
                  <a:gd name="T14" fmla="*/ 2 w 8"/>
                  <a:gd name="T15" fmla="*/ 6 h 6"/>
                  <a:gd name="T16" fmla="*/ 0 w 8"/>
                  <a:gd name="T17" fmla="*/ 6 h 6"/>
                  <a:gd name="T18" fmla="*/ 0 w 8"/>
                  <a:gd name="T19" fmla="*/ 6 h 6"/>
                  <a:gd name="T20" fmla="*/ 2 w 8"/>
                  <a:gd name="T21" fmla="*/ 3 h 6"/>
                  <a:gd name="T22" fmla="*/ 2 w 8"/>
                  <a:gd name="T23" fmla="*/ 0 h 6"/>
                  <a:gd name="T24" fmla="*/ 2 w 8"/>
                  <a:gd name="T25" fmla="*/ 0 h 6"/>
                  <a:gd name="T26" fmla="*/ 5 w 8"/>
                  <a:gd name="T27" fmla="*/ 0 h 6"/>
                  <a:gd name="T28" fmla="*/ 8 w 8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6"/>
                  <a:gd name="T47" fmla="*/ 8 w 8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6">
                    <a:moveTo>
                      <a:pt x="8" y="0"/>
                    </a:moveTo>
                    <a:lnTo>
                      <a:pt x="8" y="3"/>
                    </a:lnTo>
                    <a:lnTo>
                      <a:pt x="8" y="6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82" name="Freeform 5278"/>
              <p:cNvSpPr>
                <a:spLocks/>
              </p:cNvSpPr>
              <p:nvPr/>
            </p:nvSpPr>
            <p:spPr bwMode="auto">
              <a:xfrm>
                <a:off x="5075" y="3046"/>
                <a:ext cx="8" cy="8"/>
              </a:xfrm>
              <a:custGeom>
                <a:avLst/>
                <a:gdLst>
                  <a:gd name="T0" fmla="*/ 8 w 8"/>
                  <a:gd name="T1" fmla="*/ 0 h 8"/>
                  <a:gd name="T2" fmla="*/ 8 w 8"/>
                  <a:gd name="T3" fmla="*/ 3 h 8"/>
                  <a:gd name="T4" fmla="*/ 8 w 8"/>
                  <a:gd name="T5" fmla="*/ 5 h 8"/>
                  <a:gd name="T6" fmla="*/ 8 w 8"/>
                  <a:gd name="T7" fmla="*/ 5 h 8"/>
                  <a:gd name="T8" fmla="*/ 8 w 8"/>
                  <a:gd name="T9" fmla="*/ 8 h 8"/>
                  <a:gd name="T10" fmla="*/ 5 w 8"/>
                  <a:gd name="T11" fmla="*/ 8 h 8"/>
                  <a:gd name="T12" fmla="*/ 3 w 8"/>
                  <a:gd name="T13" fmla="*/ 8 h 8"/>
                  <a:gd name="T14" fmla="*/ 3 w 8"/>
                  <a:gd name="T15" fmla="*/ 8 h 8"/>
                  <a:gd name="T16" fmla="*/ 0 w 8"/>
                  <a:gd name="T17" fmla="*/ 8 h 8"/>
                  <a:gd name="T18" fmla="*/ 0 w 8"/>
                  <a:gd name="T19" fmla="*/ 5 h 8"/>
                  <a:gd name="T20" fmla="*/ 0 w 8"/>
                  <a:gd name="T21" fmla="*/ 3 h 8"/>
                  <a:gd name="T22" fmla="*/ 3 w 8"/>
                  <a:gd name="T23" fmla="*/ 3 h 8"/>
                  <a:gd name="T24" fmla="*/ 3 w 8"/>
                  <a:gd name="T25" fmla="*/ 0 h 8"/>
                  <a:gd name="T26" fmla="*/ 5 w 8"/>
                  <a:gd name="T27" fmla="*/ 0 h 8"/>
                  <a:gd name="T28" fmla="*/ 8 w 8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8"/>
                  <a:gd name="T47" fmla="*/ 8 w 8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8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83" name="Freeform 5279"/>
              <p:cNvSpPr>
                <a:spLocks/>
              </p:cNvSpPr>
              <p:nvPr/>
            </p:nvSpPr>
            <p:spPr bwMode="auto">
              <a:xfrm>
                <a:off x="5080" y="3057"/>
                <a:ext cx="11" cy="8"/>
              </a:xfrm>
              <a:custGeom>
                <a:avLst/>
                <a:gdLst>
                  <a:gd name="T0" fmla="*/ 8 w 11"/>
                  <a:gd name="T1" fmla="*/ 0 h 8"/>
                  <a:gd name="T2" fmla="*/ 11 w 11"/>
                  <a:gd name="T3" fmla="*/ 2 h 8"/>
                  <a:gd name="T4" fmla="*/ 11 w 11"/>
                  <a:gd name="T5" fmla="*/ 5 h 8"/>
                  <a:gd name="T6" fmla="*/ 11 w 11"/>
                  <a:gd name="T7" fmla="*/ 5 h 8"/>
                  <a:gd name="T8" fmla="*/ 8 w 11"/>
                  <a:gd name="T9" fmla="*/ 8 h 8"/>
                  <a:gd name="T10" fmla="*/ 5 w 11"/>
                  <a:gd name="T11" fmla="*/ 8 h 8"/>
                  <a:gd name="T12" fmla="*/ 3 w 11"/>
                  <a:gd name="T13" fmla="*/ 8 h 8"/>
                  <a:gd name="T14" fmla="*/ 3 w 11"/>
                  <a:gd name="T15" fmla="*/ 8 h 8"/>
                  <a:gd name="T16" fmla="*/ 0 w 11"/>
                  <a:gd name="T17" fmla="*/ 8 h 8"/>
                  <a:gd name="T18" fmla="*/ 0 w 11"/>
                  <a:gd name="T19" fmla="*/ 5 h 8"/>
                  <a:gd name="T20" fmla="*/ 0 w 11"/>
                  <a:gd name="T21" fmla="*/ 2 h 8"/>
                  <a:gd name="T22" fmla="*/ 3 w 11"/>
                  <a:gd name="T23" fmla="*/ 2 h 8"/>
                  <a:gd name="T24" fmla="*/ 3 w 11"/>
                  <a:gd name="T25" fmla="*/ 0 h 8"/>
                  <a:gd name="T26" fmla="*/ 5 w 11"/>
                  <a:gd name="T27" fmla="*/ 0 h 8"/>
                  <a:gd name="T28" fmla="*/ 8 w 11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"/>
                  <a:gd name="T46" fmla="*/ 0 h 8"/>
                  <a:gd name="T47" fmla="*/ 11 w 11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" h="8">
                    <a:moveTo>
                      <a:pt x="8" y="0"/>
                    </a:moveTo>
                    <a:lnTo>
                      <a:pt x="11" y="2"/>
                    </a:lnTo>
                    <a:lnTo>
                      <a:pt x="11" y="5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955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84" name="Freeform 5280"/>
              <p:cNvSpPr>
                <a:spLocks/>
              </p:cNvSpPr>
              <p:nvPr/>
            </p:nvSpPr>
            <p:spPr bwMode="auto">
              <a:xfrm>
                <a:off x="5146" y="2978"/>
                <a:ext cx="75" cy="84"/>
              </a:xfrm>
              <a:custGeom>
                <a:avLst/>
                <a:gdLst>
                  <a:gd name="T0" fmla="*/ 41 w 75"/>
                  <a:gd name="T1" fmla="*/ 0 h 84"/>
                  <a:gd name="T2" fmla="*/ 36 w 75"/>
                  <a:gd name="T3" fmla="*/ 0 h 84"/>
                  <a:gd name="T4" fmla="*/ 28 w 75"/>
                  <a:gd name="T5" fmla="*/ 0 h 84"/>
                  <a:gd name="T6" fmla="*/ 21 w 75"/>
                  <a:gd name="T7" fmla="*/ 3 h 84"/>
                  <a:gd name="T8" fmla="*/ 13 w 75"/>
                  <a:gd name="T9" fmla="*/ 8 h 84"/>
                  <a:gd name="T10" fmla="*/ 10 w 75"/>
                  <a:gd name="T11" fmla="*/ 13 h 84"/>
                  <a:gd name="T12" fmla="*/ 5 w 75"/>
                  <a:gd name="T13" fmla="*/ 21 h 84"/>
                  <a:gd name="T14" fmla="*/ 0 w 75"/>
                  <a:gd name="T15" fmla="*/ 34 h 84"/>
                  <a:gd name="T16" fmla="*/ 0 w 75"/>
                  <a:gd name="T17" fmla="*/ 50 h 84"/>
                  <a:gd name="T18" fmla="*/ 0 w 75"/>
                  <a:gd name="T19" fmla="*/ 55 h 84"/>
                  <a:gd name="T20" fmla="*/ 2 w 75"/>
                  <a:gd name="T21" fmla="*/ 63 h 84"/>
                  <a:gd name="T22" fmla="*/ 7 w 75"/>
                  <a:gd name="T23" fmla="*/ 73 h 84"/>
                  <a:gd name="T24" fmla="*/ 18 w 75"/>
                  <a:gd name="T25" fmla="*/ 81 h 84"/>
                  <a:gd name="T26" fmla="*/ 28 w 75"/>
                  <a:gd name="T27" fmla="*/ 84 h 84"/>
                  <a:gd name="T28" fmla="*/ 39 w 75"/>
                  <a:gd name="T29" fmla="*/ 81 h 84"/>
                  <a:gd name="T30" fmla="*/ 49 w 75"/>
                  <a:gd name="T31" fmla="*/ 73 h 84"/>
                  <a:gd name="T32" fmla="*/ 60 w 75"/>
                  <a:gd name="T33" fmla="*/ 63 h 84"/>
                  <a:gd name="T34" fmla="*/ 70 w 75"/>
                  <a:gd name="T35" fmla="*/ 50 h 84"/>
                  <a:gd name="T36" fmla="*/ 75 w 75"/>
                  <a:gd name="T37" fmla="*/ 34 h 84"/>
                  <a:gd name="T38" fmla="*/ 73 w 75"/>
                  <a:gd name="T39" fmla="*/ 21 h 84"/>
                  <a:gd name="T40" fmla="*/ 68 w 75"/>
                  <a:gd name="T41" fmla="*/ 8 h 84"/>
                  <a:gd name="T42" fmla="*/ 55 w 75"/>
                  <a:gd name="T43" fmla="*/ 3 h 84"/>
                  <a:gd name="T44" fmla="*/ 41 w 75"/>
                  <a:gd name="T45" fmla="*/ 0 h 8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75"/>
                  <a:gd name="T70" fmla="*/ 0 h 84"/>
                  <a:gd name="T71" fmla="*/ 75 w 75"/>
                  <a:gd name="T72" fmla="*/ 84 h 8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75" h="84">
                    <a:moveTo>
                      <a:pt x="41" y="0"/>
                    </a:moveTo>
                    <a:lnTo>
                      <a:pt x="36" y="0"/>
                    </a:lnTo>
                    <a:lnTo>
                      <a:pt x="28" y="0"/>
                    </a:lnTo>
                    <a:lnTo>
                      <a:pt x="21" y="3"/>
                    </a:lnTo>
                    <a:lnTo>
                      <a:pt x="13" y="8"/>
                    </a:lnTo>
                    <a:lnTo>
                      <a:pt x="10" y="13"/>
                    </a:lnTo>
                    <a:lnTo>
                      <a:pt x="5" y="21"/>
                    </a:lnTo>
                    <a:lnTo>
                      <a:pt x="0" y="34"/>
                    </a:lnTo>
                    <a:lnTo>
                      <a:pt x="0" y="50"/>
                    </a:lnTo>
                    <a:lnTo>
                      <a:pt x="0" y="55"/>
                    </a:lnTo>
                    <a:lnTo>
                      <a:pt x="2" y="63"/>
                    </a:lnTo>
                    <a:lnTo>
                      <a:pt x="7" y="73"/>
                    </a:lnTo>
                    <a:lnTo>
                      <a:pt x="18" y="81"/>
                    </a:lnTo>
                    <a:lnTo>
                      <a:pt x="28" y="84"/>
                    </a:lnTo>
                    <a:lnTo>
                      <a:pt x="39" y="81"/>
                    </a:lnTo>
                    <a:lnTo>
                      <a:pt x="49" y="73"/>
                    </a:lnTo>
                    <a:lnTo>
                      <a:pt x="60" y="63"/>
                    </a:lnTo>
                    <a:lnTo>
                      <a:pt x="70" y="50"/>
                    </a:lnTo>
                    <a:lnTo>
                      <a:pt x="75" y="34"/>
                    </a:lnTo>
                    <a:lnTo>
                      <a:pt x="73" y="21"/>
                    </a:lnTo>
                    <a:lnTo>
                      <a:pt x="68" y="8"/>
                    </a:lnTo>
                    <a:lnTo>
                      <a:pt x="55" y="3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85" name="Freeform 5281"/>
              <p:cNvSpPr>
                <a:spLocks/>
              </p:cNvSpPr>
              <p:nvPr/>
            </p:nvSpPr>
            <p:spPr bwMode="auto">
              <a:xfrm>
                <a:off x="5159" y="2975"/>
                <a:ext cx="28" cy="11"/>
              </a:xfrm>
              <a:custGeom>
                <a:avLst/>
                <a:gdLst>
                  <a:gd name="T0" fmla="*/ 2 w 28"/>
                  <a:gd name="T1" fmla="*/ 11 h 11"/>
                  <a:gd name="T2" fmla="*/ 2 w 28"/>
                  <a:gd name="T3" fmla="*/ 11 h 11"/>
                  <a:gd name="T4" fmla="*/ 5 w 28"/>
                  <a:gd name="T5" fmla="*/ 8 h 11"/>
                  <a:gd name="T6" fmla="*/ 8 w 28"/>
                  <a:gd name="T7" fmla="*/ 6 h 11"/>
                  <a:gd name="T8" fmla="*/ 10 w 28"/>
                  <a:gd name="T9" fmla="*/ 6 h 11"/>
                  <a:gd name="T10" fmla="*/ 15 w 28"/>
                  <a:gd name="T11" fmla="*/ 6 h 11"/>
                  <a:gd name="T12" fmla="*/ 18 w 28"/>
                  <a:gd name="T13" fmla="*/ 6 h 11"/>
                  <a:gd name="T14" fmla="*/ 23 w 28"/>
                  <a:gd name="T15" fmla="*/ 3 h 11"/>
                  <a:gd name="T16" fmla="*/ 26 w 28"/>
                  <a:gd name="T17" fmla="*/ 6 h 11"/>
                  <a:gd name="T18" fmla="*/ 28 w 28"/>
                  <a:gd name="T19" fmla="*/ 6 h 11"/>
                  <a:gd name="T20" fmla="*/ 28 w 28"/>
                  <a:gd name="T21" fmla="*/ 0 h 11"/>
                  <a:gd name="T22" fmla="*/ 26 w 28"/>
                  <a:gd name="T23" fmla="*/ 0 h 11"/>
                  <a:gd name="T24" fmla="*/ 23 w 28"/>
                  <a:gd name="T25" fmla="*/ 0 h 11"/>
                  <a:gd name="T26" fmla="*/ 18 w 28"/>
                  <a:gd name="T27" fmla="*/ 0 h 11"/>
                  <a:gd name="T28" fmla="*/ 15 w 28"/>
                  <a:gd name="T29" fmla="*/ 0 h 11"/>
                  <a:gd name="T30" fmla="*/ 10 w 28"/>
                  <a:gd name="T31" fmla="*/ 3 h 11"/>
                  <a:gd name="T32" fmla="*/ 5 w 28"/>
                  <a:gd name="T33" fmla="*/ 3 h 11"/>
                  <a:gd name="T34" fmla="*/ 2 w 28"/>
                  <a:gd name="T35" fmla="*/ 6 h 11"/>
                  <a:gd name="T36" fmla="*/ 0 w 28"/>
                  <a:gd name="T37" fmla="*/ 8 h 11"/>
                  <a:gd name="T38" fmla="*/ 0 w 28"/>
                  <a:gd name="T39" fmla="*/ 8 h 11"/>
                  <a:gd name="T40" fmla="*/ 2 w 28"/>
                  <a:gd name="T41" fmla="*/ 11 h 1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8"/>
                  <a:gd name="T64" fmla="*/ 0 h 11"/>
                  <a:gd name="T65" fmla="*/ 28 w 28"/>
                  <a:gd name="T66" fmla="*/ 11 h 1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8" h="11">
                    <a:moveTo>
                      <a:pt x="2" y="11"/>
                    </a:moveTo>
                    <a:lnTo>
                      <a:pt x="2" y="11"/>
                    </a:lnTo>
                    <a:lnTo>
                      <a:pt x="5" y="8"/>
                    </a:lnTo>
                    <a:lnTo>
                      <a:pt x="8" y="6"/>
                    </a:lnTo>
                    <a:lnTo>
                      <a:pt x="10" y="6"/>
                    </a:lnTo>
                    <a:lnTo>
                      <a:pt x="15" y="6"/>
                    </a:lnTo>
                    <a:lnTo>
                      <a:pt x="18" y="6"/>
                    </a:lnTo>
                    <a:lnTo>
                      <a:pt x="23" y="3"/>
                    </a:lnTo>
                    <a:lnTo>
                      <a:pt x="26" y="6"/>
                    </a:lnTo>
                    <a:lnTo>
                      <a:pt x="28" y="6"/>
                    </a:lnTo>
                    <a:lnTo>
                      <a:pt x="28" y="0"/>
                    </a:lnTo>
                    <a:lnTo>
                      <a:pt x="26" y="0"/>
                    </a:lnTo>
                    <a:lnTo>
                      <a:pt x="23" y="0"/>
                    </a:lnTo>
                    <a:lnTo>
                      <a:pt x="18" y="0"/>
                    </a:lnTo>
                    <a:lnTo>
                      <a:pt x="15" y="0"/>
                    </a:lnTo>
                    <a:lnTo>
                      <a:pt x="10" y="3"/>
                    </a:lnTo>
                    <a:lnTo>
                      <a:pt x="5" y="3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2" y="1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86" name="Freeform 5282"/>
              <p:cNvSpPr>
                <a:spLocks/>
              </p:cNvSpPr>
              <p:nvPr/>
            </p:nvSpPr>
            <p:spPr bwMode="auto">
              <a:xfrm>
                <a:off x="5146" y="2983"/>
                <a:ext cx="15" cy="29"/>
              </a:xfrm>
              <a:custGeom>
                <a:avLst/>
                <a:gdLst>
                  <a:gd name="T0" fmla="*/ 2 w 15"/>
                  <a:gd name="T1" fmla="*/ 29 h 29"/>
                  <a:gd name="T2" fmla="*/ 2 w 15"/>
                  <a:gd name="T3" fmla="*/ 29 h 29"/>
                  <a:gd name="T4" fmla="*/ 2 w 15"/>
                  <a:gd name="T5" fmla="*/ 27 h 29"/>
                  <a:gd name="T6" fmla="*/ 5 w 15"/>
                  <a:gd name="T7" fmla="*/ 24 h 29"/>
                  <a:gd name="T8" fmla="*/ 5 w 15"/>
                  <a:gd name="T9" fmla="*/ 19 h 29"/>
                  <a:gd name="T10" fmla="*/ 7 w 15"/>
                  <a:gd name="T11" fmla="*/ 16 h 29"/>
                  <a:gd name="T12" fmla="*/ 7 w 15"/>
                  <a:gd name="T13" fmla="*/ 11 h 29"/>
                  <a:gd name="T14" fmla="*/ 10 w 15"/>
                  <a:gd name="T15" fmla="*/ 8 h 29"/>
                  <a:gd name="T16" fmla="*/ 13 w 15"/>
                  <a:gd name="T17" fmla="*/ 6 h 29"/>
                  <a:gd name="T18" fmla="*/ 15 w 15"/>
                  <a:gd name="T19" fmla="*/ 3 h 29"/>
                  <a:gd name="T20" fmla="*/ 13 w 15"/>
                  <a:gd name="T21" fmla="*/ 0 h 29"/>
                  <a:gd name="T22" fmla="*/ 10 w 15"/>
                  <a:gd name="T23" fmla="*/ 3 h 29"/>
                  <a:gd name="T24" fmla="*/ 7 w 15"/>
                  <a:gd name="T25" fmla="*/ 6 h 29"/>
                  <a:gd name="T26" fmla="*/ 5 w 15"/>
                  <a:gd name="T27" fmla="*/ 11 h 29"/>
                  <a:gd name="T28" fmla="*/ 5 w 15"/>
                  <a:gd name="T29" fmla="*/ 13 h 29"/>
                  <a:gd name="T30" fmla="*/ 2 w 15"/>
                  <a:gd name="T31" fmla="*/ 19 h 29"/>
                  <a:gd name="T32" fmla="*/ 0 w 15"/>
                  <a:gd name="T33" fmla="*/ 21 h 29"/>
                  <a:gd name="T34" fmla="*/ 0 w 15"/>
                  <a:gd name="T35" fmla="*/ 27 h 29"/>
                  <a:gd name="T36" fmla="*/ 0 w 15"/>
                  <a:gd name="T37" fmla="*/ 29 h 29"/>
                  <a:gd name="T38" fmla="*/ 0 w 15"/>
                  <a:gd name="T39" fmla="*/ 29 h 29"/>
                  <a:gd name="T40" fmla="*/ 2 w 1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29"/>
                  <a:gd name="T65" fmla="*/ 15 w 1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29">
                    <a:moveTo>
                      <a:pt x="2" y="29"/>
                    </a:moveTo>
                    <a:lnTo>
                      <a:pt x="2" y="29"/>
                    </a:lnTo>
                    <a:lnTo>
                      <a:pt x="2" y="27"/>
                    </a:lnTo>
                    <a:lnTo>
                      <a:pt x="5" y="24"/>
                    </a:lnTo>
                    <a:lnTo>
                      <a:pt x="5" y="19"/>
                    </a:lnTo>
                    <a:lnTo>
                      <a:pt x="7" y="16"/>
                    </a:lnTo>
                    <a:lnTo>
                      <a:pt x="7" y="11"/>
                    </a:lnTo>
                    <a:lnTo>
                      <a:pt x="10" y="8"/>
                    </a:lnTo>
                    <a:lnTo>
                      <a:pt x="13" y="6"/>
                    </a:lnTo>
                    <a:lnTo>
                      <a:pt x="15" y="3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7" y="6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2" y="19"/>
                    </a:lnTo>
                    <a:lnTo>
                      <a:pt x="0" y="21"/>
                    </a:lnTo>
                    <a:lnTo>
                      <a:pt x="0" y="27"/>
                    </a:lnTo>
                    <a:lnTo>
                      <a:pt x="0" y="29"/>
                    </a:lnTo>
                    <a:lnTo>
                      <a:pt x="2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87" name="Freeform 5283"/>
              <p:cNvSpPr>
                <a:spLocks/>
              </p:cNvSpPr>
              <p:nvPr/>
            </p:nvSpPr>
            <p:spPr bwMode="auto">
              <a:xfrm>
                <a:off x="5143" y="3012"/>
                <a:ext cx="5" cy="29"/>
              </a:xfrm>
              <a:custGeom>
                <a:avLst/>
                <a:gdLst>
                  <a:gd name="T0" fmla="*/ 5 w 5"/>
                  <a:gd name="T1" fmla="*/ 29 h 29"/>
                  <a:gd name="T2" fmla="*/ 5 w 5"/>
                  <a:gd name="T3" fmla="*/ 29 h 29"/>
                  <a:gd name="T4" fmla="*/ 5 w 5"/>
                  <a:gd name="T5" fmla="*/ 24 h 29"/>
                  <a:gd name="T6" fmla="*/ 5 w 5"/>
                  <a:gd name="T7" fmla="*/ 21 h 29"/>
                  <a:gd name="T8" fmla="*/ 5 w 5"/>
                  <a:gd name="T9" fmla="*/ 18 h 29"/>
                  <a:gd name="T10" fmla="*/ 5 w 5"/>
                  <a:gd name="T11" fmla="*/ 16 h 29"/>
                  <a:gd name="T12" fmla="*/ 5 w 5"/>
                  <a:gd name="T13" fmla="*/ 11 h 29"/>
                  <a:gd name="T14" fmla="*/ 5 w 5"/>
                  <a:gd name="T15" fmla="*/ 8 h 29"/>
                  <a:gd name="T16" fmla="*/ 5 w 5"/>
                  <a:gd name="T17" fmla="*/ 5 h 29"/>
                  <a:gd name="T18" fmla="*/ 5 w 5"/>
                  <a:gd name="T19" fmla="*/ 0 h 29"/>
                  <a:gd name="T20" fmla="*/ 3 w 5"/>
                  <a:gd name="T21" fmla="*/ 0 h 29"/>
                  <a:gd name="T22" fmla="*/ 3 w 5"/>
                  <a:gd name="T23" fmla="*/ 3 h 29"/>
                  <a:gd name="T24" fmla="*/ 0 w 5"/>
                  <a:gd name="T25" fmla="*/ 8 h 29"/>
                  <a:gd name="T26" fmla="*/ 0 w 5"/>
                  <a:gd name="T27" fmla="*/ 11 h 29"/>
                  <a:gd name="T28" fmla="*/ 0 w 5"/>
                  <a:gd name="T29" fmla="*/ 16 h 29"/>
                  <a:gd name="T30" fmla="*/ 0 w 5"/>
                  <a:gd name="T31" fmla="*/ 18 h 29"/>
                  <a:gd name="T32" fmla="*/ 0 w 5"/>
                  <a:gd name="T33" fmla="*/ 21 h 29"/>
                  <a:gd name="T34" fmla="*/ 3 w 5"/>
                  <a:gd name="T35" fmla="*/ 26 h 29"/>
                  <a:gd name="T36" fmla="*/ 3 w 5"/>
                  <a:gd name="T37" fmla="*/ 29 h 29"/>
                  <a:gd name="T38" fmla="*/ 3 w 5"/>
                  <a:gd name="T39" fmla="*/ 29 h 29"/>
                  <a:gd name="T40" fmla="*/ 5 w 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9"/>
                  <a:gd name="T65" fmla="*/ 5 w 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9">
                    <a:moveTo>
                      <a:pt x="5" y="29"/>
                    </a:moveTo>
                    <a:lnTo>
                      <a:pt x="5" y="29"/>
                    </a:lnTo>
                    <a:lnTo>
                      <a:pt x="5" y="24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5" y="16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3" y="3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6"/>
                    </a:lnTo>
                    <a:lnTo>
                      <a:pt x="3" y="29"/>
                    </a:lnTo>
                    <a:lnTo>
                      <a:pt x="5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88" name="Freeform 5284"/>
              <p:cNvSpPr>
                <a:spLocks/>
              </p:cNvSpPr>
              <p:nvPr/>
            </p:nvSpPr>
            <p:spPr bwMode="auto">
              <a:xfrm>
                <a:off x="5146" y="3041"/>
                <a:ext cx="21" cy="18"/>
              </a:xfrm>
              <a:custGeom>
                <a:avLst/>
                <a:gdLst>
                  <a:gd name="T0" fmla="*/ 21 w 21"/>
                  <a:gd name="T1" fmla="*/ 16 h 18"/>
                  <a:gd name="T2" fmla="*/ 21 w 21"/>
                  <a:gd name="T3" fmla="*/ 16 h 18"/>
                  <a:gd name="T4" fmla="*/ 18 w 21"/>
                  <a:gd name="T5" fmla="*/ 13 h 18"/>
                  <a:gd name="T6" fmla="*/ 15 w 21"/>
                  <a:gd name="T7" fmla="*/ 13 h 18"/>
                  <a:gd name="T8" fmla="*/ 13 w 21"/>
                  <a:gd name="T9" fmla="*/ 10 h 18"/>
                  <a:gd name="T10" fmla="*/ 10 w 21"/>
                  <a:gd name="T11" fmla="*/ 8 h 18"/>
                  <a:gd name="T12" fmla="*/ 7 w 21"/>
                  <a:gd name="T13" fmla="*/ 5 h 18"/>
                  <a:gd name="T14" fmla="*/ 5 w 21"/>
                  <a:gd name="T15" fmla="*/ 5 h 18"/>
                  <a:gd name="T16" fmla="*/ 5 w 21"/>
                  <a:gd name="T17" fmla="*/ 3 h 18"/>
                  <a:gd name="T18" fmla="*/ 2 w 21"/>
                  <a:gd name="T19" fmla="*/ 0 h 18"/>
                  <a:gd name="T20" fmla="*/ 0 w 21"/>
                  <a:gd name="T21" fmla="*/ 0 h 18"/>
                  <a:gd name="T22" fmla="*/ 0 w 21"/>
                  <a:gd name="T23" fmla="*/ 3 h 18"/>
                  <a:gd name="T24" fmla="*/ 2 w 21"/>
                  <a:gd name="T25" fmla="*/ 5 h 18"/>
                  <a:gd name="T26" fmla="*/ 5 w 21"/>
                  <a:gd name="T27" fmla="*/ 8 h 18"/>
                  <a:gd name="T28" fmla="*/ 7 w 21"/>
                  <a:gd name="T29" fmla="*/ 10 h 18"/>
                  <a:gd name="T30" fmla="*/ 10 w 21"/>
                  <a:gd name="T31" fmla="*/ 13 h 18"/>
                  <a:gd name="T32" fmla="*/ 13 w 21"/>
                  <a:gd name="T33" fmla="*/ 16 h 18"/>
                  <a:gd name="T34" fmla="*/ 15 w 21"/>
                  <a:gd name="T35" fmla="*/ 18 h 18"/>
                  <a:gd name="T36" fmla="*/ 18 w 21"/>
                  <a:gd name="T37" fmla="*/ 18 h 18"/>
                  <a:gd name="T38" fmla="*/ 18 w 21"/>
                  <a:gd name="T39" fmla="*/ 18 h 18"/>
                  <a:gd name="T40" fmla="*/ 21 w 21"/>
                  <a:gd name="T41" fmla="*/ 16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8"/>
                  <a:gd name="T65" fmla="*/ 21 w 21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8">
                    <a:moveTo>
                      <a:pt x="21" y="16"/>
                    </a:moveTo>
                    <a:lnTo>
                      <a:pt x="21" y="16"/>
                    </a:lnTo>
                    <a:lnTo>
                      <a:pt x="18" y="13"/>
                    </a:lnTo>
                    <a:lnTo>
                      <a:pt x="15" y="13"/>
                    </a:lnTo>
                    <a:lnTo>
                      <a:pt x="13" y="10"/>
                    </a:lnTo>
                    <a:lnTo>
                      <a:pt x="10" y="8"/>
                    </a:lnTo>
                    <a:lnTo>
                      <a:pt x="7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5" y="8"/>
                    </a:lnTo>
                    <a:lnTo>
                      <a:pt x="7" y="10"/>
                    </a:lnTo>
                    <a:lnTo>
                      <a:pt x="10" y="13"/>
                    </a:lnTo>
                    <a:lnTo>
                      <a:pt x="13" y="16"/>
                    </a:lnTo>
                    <a:lnTo>
                      <a:pt x="15" y="18"/>
                    </a:lnTo>
                    <a:lnTo>
                      <a:pt x="18" y="18"/>
                    </a:lnTo>
                    <a:lnTo>
                      <a:pt x="21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89" name="Freeform 5285"/>
              <p:cNvSpPr>
                <a:spLocks/>
              </p:cNvSpPr>
              <p:nvPr/>
            </p:nvSpPr>
            <p:spPr bwMode="auto">
              <a:xfrm>
                <a:off x="5164" y="3057"/>
                <a:ext cx="21" cy="8"/>
              </a:xfrm>
              <a:custGeom>
                <a:avLst/>
                <a:gdLst>
                  <a:gd name="T0" fmla="*/ 18 w 21"/>
                  <a:gd name="T1" fmla="*/ 2 h 8"/>
                  <a:gd name="T2" fmla="*/ 18 w 21"/>
                  <a:gd name="T3" fmla="*/ 2 h 8"/>
                  <a:gd name="T4" fmla="*/ 18 w 21"/>
                  <a:gd name="T5" fmla="*/ 2 h 8"/>
                  <a:gd name="T6" fmla="*/ 16 w 21"/>
                  <a:gd name="T7" fmla="*/ 2 h 8"/>
                  <a:gd name="T8" fmla="*/ 13 w 21"/>
                  <a:gd name="T9" fmla="*/ 2 h 8"/>
                  <a:gd name="T10" fmla="*/ 10 w 21"/>
                  <a:gd name="T11" fmla="*/ 2 h 8"/>
                  <a:gd name="T12" fmla="*/ 8 w 21"/>
                  <a:gd name="T13" fmla="*/ 2 h 8"/>
                  <a:gd name="T14" fmla="*/ 5 w 21"/>
                  <a:gd name="T15" fmla="*/ 2 h 8"/>
                  <a:gd name="T16" fmla="*/ 3 w 21"/>
                  <a:gd name="T17" fmla="*/ 0 h 8"/>
                  <a:gd name="T18" fmla="*/ 3 w 21"/>
                  <a:gd name="T19" fmla="*/ 0 h 8"/>
                  <a:gd name="T20" fmla="*/ 0 w 21"/>
                  <a:gd name="T21" fmla="*/ 2 h 8"/>
                  <a:gd name="T22" fmla="*/ 3 w 21"/>
                  <a:gd name="T23" fmla="*/ 5 h 8"/>
                  <a:gd name="T24" fmla="*/ 5 w 21"/>
                  <a:gd name="T25" fmla="*/ 5 h 8"/>
                  <a:gd name="T26" fmla="*/ 8 w 21"/>
                  <a:gd name="T27" fmla="*/ 5 h 8"/>
                  <a:gd name="T28" fmla="*/ 10 w 21"/>
                  <a:gd name="T29" fmla="*/ 5 h 8"/>
                  <a:gd name="T30" fmla="*/ 13 w 21"/>
                  <a:gd name="T31" fmla="*/ 8 h 8"/>
                  <a:gd name="T32" fmla="*/ 16 w 21"/>
                  <a:gd name="T33" fmla="*/ 5 h 8"/>
                  <a:gd name="T34" fmla="*/ 18 w 21"/>
                  <a:gd name="T35" fmla="*/ 5 h 8"/>
                  <a:gd name="T36" fmla="*/ 21 w 21"/>
                  <a:gd name="T37" fmla="*/ 5 h 8"/>
                  <a:gd name="T38" fmla="*/ 21 w 21"/>
                  <a:gd name="T39" fmla="*/ 5 h 8"/>
                  <a:gd name="T40" fmla="*/ 18 w 21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18" y="2"/>
                    </a:moveTo>
                    <a:lnTo>
                      <a:pt x="18" y="2"/>
                    </a:lnTo>
                    <a:lnTo>
                      <a:pt x="16" y="2"/>
                    </a:lnTo>
                    <a:lnTo>
                      <a:pt x="13" y="2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3" y="8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21" y="5"/>
                    </a:lnTo>
                    <a:lnTo>
                      <a:pt x="18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90" name="Freeform 5286"/>
              <p:cNvSpPr>
                <a:spLocks/>
              </p:cNvSpPr>
              <p:nvPr/>
            </p:nvSpPr>
            <p:spPr bwMode="auto">
              <a:xfrm>
                <a:off x="5182" y="3038"/>
                <a:ext cx="26" cy="24"/>
              </a:xfrm>
              <a:custGeom>
                <a:avLst/>
                <a:gdLst>
                  <a:gd name="T0" fmla="*/ 21 w 26"/>
                  <a:gd name="T1" fmla="*/ 0 h 24"/>
                  <a:gd name="T2" fmla="*/ 21 w 26"/>
                  <a:gd name="T3" fmla="*/ 0 h 24"/>
                  <a:gd name="T4" fmla="*/ 21 w 26"/>
                  <a:gd name="T5" fmla="*/ 6 h 24"/>
                  <a:gd name="T6" fmla="*/ 19 w 26"/>
                  <a:gd name="T7" fmla="*/ 8 h 24"/>
                  <a:gd name="T8" fmla="*/ 16 w 26"/>
                  <a:gd name="T9" fmla="*/ 11 h 24"/>
                  <a:gd name="T10" fmla="*/ 13 w 26"/>
                  <a:gd name="T11" fmla="*/ 13 h 24"/>
                  <a:gd name="T12" fmla="*/ 11 w 26"/>
                  <a:gd name="T13" fmla="*/ 16 h 24"/>
                  <a:gd name="T14" fmla="*/ 8 w 26"/>
                  <a:gd name="T15" fmla="*/ 16 h 24"/>
                  <a:gd name="T16" fmla="*/ 5 w 26"/>
                  <a:gd name="T17" fmla="*/ 19 h 24"/>
                  <a:gd name="T18" fmla="*/ 0 w 26"/>
                  <a:gd name="T19" fmla="*/ 21 h 24"/>
                  <a:gd name="T20" fmla="*/ 3 w 26"/>
                  <a:gd name="T21" fmla="*/ 24 h 24"/>
                  <a:gd name="T22" fmla="*/ 5 w 26"/>
                  <a:gd name="T23" fmla="*/ 21 h 24"/>
                  <a:gd name="T24" fmla="*/ 11 w 26"/>
                  <a:gd name="T25" fmla="*/ 21 h 24"/>
                  <a:gd name="T26" fmla="*/ 13 w 26"/>
                  <a:gd name="T27" fmla="*/ 19 h 24"/>
                  <a:gd name="T28" fmla="*/ 16 w 26"/>
                  <a:gd name="T29" fmla="*/ 16 h 24"/>
                  <a:gd name="T30" fmla="*/ 19 w 26"/>
                  <a:gd name="T31" fmla="*/ 13 h 24"/>
                  <a:gd name="T32" fmla="*/ 21 w 26"/>
                  <a:gd name="T33" fmla="*/ 11 h 24"/>
                  <a:gd name="T34" fmla="*/ 24 w 26"/>
                  <a:gd name="T35" fmla="*/ 6 h 24"/>
                  <a:gd name="T36" fmla="*/ 26 w 26"/>
                  <a:gd name="T37" fmla="*/ 3 h 24"/>
                  <a:gd name="T38" fmla="*/ 26 w 26"/>
                  <a:gd name="T39" fmla="*/ 3 h 24"/>
                  <a:gd name="T40" fmla="*/ 21 w 26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4"/>
                  <a:gd name="T65" fmla="*/ 26 w 26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4">
                    <a:moveTo>
                      <a:pt x="21" y="0"/>
                    </a:moveTo>
                    <a:lnTo>
                      <a:pt x="21" y="0"/>
                    </a:lnTo>
                    <a:lnTo>
                      <a:pt x="21" y="6"/>
                    </a:lnTo>
                    <a:lnTo>
                      <a:pt x="19" y="8"/>
                    </a:lnTo>
                    <a:lnTo>
                      <a:pt x="16" y="11"/>
                    </a:lnTo>
                    <a:lnTo>
                      <a:pt x="13" y="13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5" y="19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5" y="21"/>
                    </a:lnTo>
                    <a:lnTo>
                      <a:pt x="11" y="21"/>
                    </a:lnTo>
                    <a:lnTo>
                      <a:pt x="13" y="19"/>
                    </a:lnTo>
                    <a:lnTo>
                      <a:pt x="16" y="16"/>
                    </a:lnTo>
                    <a:lnTo>
                      <a:pt x="19" y="13"/>
                    </a:lnTo>
                    <a:lnTo>
                      <a:pt x="21" y="11"/>
                    </a:lnTo>
                    <a:lnTo>
                      <a:pt x="24" y="6"/>
                    </a:lnTo>
                    <a:lnTo>
                      <a:pt x="26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91" name="Freeform 5287"/>
              <p:cNvSpPr>
                <a:spLocks/>
              </p:cNvSpPr>
              <p:nvPr/>
            </p:nvSpPr>
            <p:spPr bwMode="auto">
              <a:xfrm>
                <a:off x="5203" y="3012"/>
                <a:ext cx="21" cy="29"/>
              </a:xfrm>
              <a:custGeom>
                <a:avLst/>
                <a:gdLst>
                  <a:gd name="T0" fmla="*/ 16 w 21"/>
                  <a:gd name="T1" fmla="*/ 0 h 29"/>
                  <a:gd name="T2" fmla="*/ 16 w 21"/>
                  <a:gd name="T3" fmla="*/ 0 h 29"/>
                  <a:gd name="T4" fmla="*/ 16 w 21"/>
                  <a:gd name="T5" fmla="*/ 3 h 29"/>
                  <a:gd name="T6" fmla="*/ 13 w 21"/>
                  <a:gd name="T7" fmla="*/ 8 h 29"/>
                  <a:gd name="T8" fmla="*/ 13 w 21"/>
                  <a:gd name="T9" fmla="*/ 11 h 29"/>
                  <a:gd name="T10" fmla="*/ 11 w 21"/>
                  <a:gd name="T11" fmla="*/ 13 h 29"/>
                  <a:gd name="T12" fmla="*/ 8 w 21"/>
                  <a:gd name="T13" fmla="*/ 18 h 29"/>
                  <a:gd name="T14" fmla="*/ 5 w 21"/>
                  <a:gd name="T15" fmla="*/ 21 h 29"/>
                  <a:gd name="T16" fmla="*/ 3 w 21"/>
                  <a:gd name="T17" fmla="*/ 24 h 29"/>
                  <a:gd name="T18" fmla="*/ 0 w 21"/>
                  <a:gd name="T19" fmla="*/ 26 h 29"/>
                  <a:gd name="T20" fmla="*/ 5 w 21"/>
                  <a:gd name="T21" fmla="*/ 29 h 29"/>
                  <a:gd name="T22" fmla="*/ 8 w 21"/>
                  <a:gd name="T23" fmla="*/ 26 h 29"/>
                  <a:gd name="T24" fmla="*/ 8 w 21"/>
                  <a:gd name="T25" fmla="*/ 24 h 29"/>
                  <a:gd name="T26" fmla="*/ 11 w 21"/>
                  <a:gd name="T27" fmla="*/ 21 h 29"/>
                  <a:gd name="T28" fmla="*/ 13 w 21"/>
                  <a:gd name="T29" fmla="*/ 16 h 29"/>
                  <a:gd name="T30" fmla="*/ 16 w 21"/>
                  <a:gd name="T31" fmla="*/ 13 h 29"/>
                  <a:gd name="T32" fmla="*/ 18 w 21"/>
                  <a:gd name="T33" fmla="*/ 8 h 29"/>
                  <a:gd name="T34" fmla="*/ 18 w 21"/>
                  <a:gd name="T35" fmla="*/ 5 h 29"/>
                  <a:gd name="T36" fmla="*/ 21 w 21"/>
                  <a:gd name="T37" fmla="*/ 0 h 29"/>
                  <a:gd name="T38" fmla="*/ 21 w 21"/>
                  <a:gd name="T39" fmla="*/ 0 h 29"/>
                  <a:gd name="T40" fmla="*/ 16 w 21"/>
                  <a:gd name="T41" fmla="*/ 0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9"/>
                  <a:gd name="T65" fmla="*/ 21 w 21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9">
                    <a:moveTo>
                      <a:pt x="16" y="0"/>
                    </a:moveTo>
                    <a:lnTo>
                      <a:pt x="16" y="0"/>
                    </a:lnTo>
                    <a:lnTo>
                      <a:pt x="16" y="3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1" y="13"/>
                    </a:lnTo>
                    <a:lnTo>
                      <a:pt x="8" y="18"/>
                    </a:lnTo>
                    <a:lnTo>
                      <a:pt x="5" y="21"/>
                    </a:lnTo>
                    <a:lnTo>
                      <a:pt x="3" y="24"/>
                    </a:lnTo>
                    <a:lnTo>
                      <a:pt x="0" y="26"/>
                    </a:lnTo>
                    <a:lnTo>
                      <a:pt x="5" y="29"/>
                    </a:lnTo>
                    <a:lnTo>
                      <a:pt x="8" y="26"/>
                    </a:lnTo>
                    <a:lnTo>
                      <a:pt x="8" y="24"/>
                    </a:lnTo>
                    <a:lnTo>
                      <a:pt x="11" y="21"/>
                    </a:lnTo>
                    <a:lnTo>
                      <a:pt x="13" y="16"/>
                    </a:lnTo>
                    <a:lnTo>
                      <a:pt x="16" y="13"/>
                    </a:lnTo>
                    <a:lnTo>
                      <a:pt x="18" y="8"/>
                    </a:lnTo>
                    <a:lnTo>
                      <a:pt x="18" y="5"/>
                    </a:lnTo>
                    <a:lnTo>
                      <a:pt x="21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92" name="Freeform 5288"/>
              <p:cNvSpPr>
                <a:spLocks/>
              </p:cNvSpPr>
              <p:nvPr/>
            </p:nvSpPr>
            <p:spPr bwMode="auto">
              <a:xfrm>
                <a:off x="5211" y="2986"/>
                <a:ext cx="13" cy="26"/>
              </a:xfrm>
              <a:custGeom>
                <a:avLst/>
                <a:gdLst>
                  <a:gd name="T0" fmla="*/ 0 w 13"/>
                  <a:gd name="T1" fmla="*/ 3 h 26"/>
                  <a:gd name="T2" fmla="*/ 0 w 13"/>
                  <a:gd name="T3" fmla="*/ 3 h 26"/>
                  <a:gd name="T4" fmla="*/ 3 w 13"/>
                  <a:gd name="T5" fmla="*/ 5 h 26"/>
                  <a:gd name="T6" fmla="*/ 5 w 13"/>
                  <a:gd name="T7" fmla="*/ 8 h 26"/>
                  <a:gd name="T8" fmla="*/ 5 w 13"/>
                  <a:gd name="T9" fmla="*/ 10 h 26"/>
                  <a:gd name="T10" fmla="*/ 8 w 13"/>
                  <a:gd name="T11" fmla="*/ 13 h 26"/>
                  <a:gd name="T12" fmla="*/ 8 w 13"/>
                  <a:gd name="T13" fmla="*/ 16 h 26"/>
                  <a:gd name="T14" fmla="*/ 8 w 13"/>
                  <a:gd name="T15" fmla="*/ 21 h 26"/>
                  <a:gd name="T16" fmla="*/ 8 w 13"/>
                  <a:gd name="T17" fmla="*/ 24 h 26"/>
                  <a:gd name="T18" fmla="*/ 8 w 13"/>
                  <a:gd name="T19" fmla="*/ 26 h 26"/>
                  <a:gd name="T20" fmla="*/ 13 w 13"/>
                  <a:gd name="T21" fmla="*/ 26 h 26"/>
                  <a:gd name="T22" fmla="*/ 13 w 13"/>
                  <a:gd name="T23" fmla="*/ 24 h 26"/>
                  <a:gd name="T24" fmla="*/ 13 w 13"/>
                  <a:gd name="T25" fmla="*/ 18 h 26"/>
                  <a:gd name="T26" fmla="*/ 10 w 13"/>
                  <a:gd name="T27" fmla="*/ 16 h 26"/>
                  <a:gd name="T28" fmla="*/ 10 w 13"/>
                  <a:gd name="T29" fmla="*/ 13 h 26"/>
                  <a:gd name="T30" fmla="*/ 8 w 13"/>
                  <a:gd name="T31" fmla="*/ 8 h 26"/>
                  <a:gd name="T32" fmla="*/ 8 w 13"/>
                  <a:gd name="T33" fmla="*/ 5 h 26"/>
                  <a:gd name="T34" fmla="*/ 5 w 13"/>
                  <a:gd name="T35" fmla="*/ 3 h 26"/>
                  <a:gd name="T36" fmla="*/ 3 w 13"/>
                  <a:gd name="T37" fmla="*/ 0 h 26"/>
                  <a:gd name="T38" fmla="*/ 3 w 13"/>
                  <a:gd name="T39" fmla="*/ 0 h 26"/>
                  <a:gd name="T40" fmla="*/ 0 w 13"/>
                  <a:gd name="T41" fmla="*/ 3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6"/>
                  <a:gd name="T65" fmla="*/ 13 w 13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6">
                    <a:moveTo>
                      <a:pt x="0" y="3"/>
                    </a:moveTo>
                    <a:lnTo>
                      <a:pt x="0" y="3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8" y="13"/>
                    </a:lnTo>
                    <a:lnTo>
                      <a:pt x="8" y="16"/>
                    </a:lnTo>
                    <a:lnTo>
                      <a:pt x="8" y="21"/>
                    </a:lnTo>
                    <a:lnTo>
                      <a:pt x="8" y="24"/>
                    </a:lnTo>
                    <a:lnTo>
                      <a:pt x="8" y="26"/>
                    </a:lnTo>
                    <a:lnTo>
                      <a:pt x="13" y="26"/>
                    </a:lnTo>
                    <a:lnTo>
                      <a:pt x="13" y="24"/>
                    </a:lnTo>
                    <a:lnTo>
                      <a:pt x="13" y="18"/>
                    </a:lnTo>
                    <a:lnTo>
                      <a:pt x="10" y="16"/>
                    </a:lnTo>
                    <a:lnTo>
                      <a:pt x="10" y="13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93" name="Freeform 5289"/>
              <p:cNvSpPr>
                <a:spLocks/>
              </p:cNvSpPr>
              <p:nvPr/>
            </p:nvSpPr>
            <p:spPr bwMode="auto">
              <a:xfrm>
                <a:off x="5187" y="2975"/>
                <a:ext cx="27" cy="14"/>
              </a:xfrm>
              <a:custGeom>
                <a:avLst/>
                <a:gdLst>
                  <a:gd name="T0" fmla="*/ 0 w 27"/>
                  <a:gd name="T1" fmla="*/ 6 h 14"/>
                  <a:gd name="T2" fmla="*/ 0 w 27"/>
                  <a:gd name="T3" fmla="*/ 6 h 14"/>
                  <a:gd name="T4" fmla="*/ 3 w 27"/>
                  <a:gd name="T5" fmla="*/ 6 h 14"/>
                  <a:gd name="T6" fmla="*/ 6 w 27"/>
                  <a:gd name="T7" fmla="*/ 6 h 14"/>
                  <a:gd name="T8" fmla="*/ 8 w 27"/>
                  <a:gd name="T9" fmla="*/ 6 h 14"/>
                  <a:gd name="T10" fmla="*/ 14 w 27"/>
                  <a:gd name="T11" fmla="*/ 6 h 14"/>
                  <a:gd name="T12" fmla="*/ 16 w 27"/>
                  <a:gd name="T13" fmla="*/ 8 h 14"/>
                  <a:gd name="T14" fmla="*/ 19 w 27"/>
                  <a:gd name="T15" fmla="*/ 8 h 14"/>
                  <a:gd name="T16" fmla="*/ 21 w 27"/>
                  <a:gd name="T17" fmla="*/ 11 h 14"/>
                  <a:gd name="T18" fmla="*/ 24 w 27"/>
                  <a:gd name="T19" fmla="*/ 14 h 14"/>
                  <a:gd name="T20" fmla="*/ 27 w 27"/>
                  <a:gd name="T21" fmla="*/ 11 h 14"/>
                  <a:gd name="T22" fmla="*/ 24 w 27"/>
                  <a:gd name="T23" fmla="*/ 8 h 14"/>
                  <a:gd name="T24" fmla="*/ 21 w 27"/>
                  <a:gd name="T25" fmla="*/ 6 h 14"/>
                  <a:gd name="T26" fmla="*/ 16 w 27"/>
                  <a:gd name="T27" fmla="*/ 3 h 14"/>
                  <a:gd name="T28" fmla="*/ 14 w 27"/>
                  <a:gd name="T29" fmla="*/ 3 h 14"/>
                  <a:gd name="T30" fmla="*/ 11 w 27"/>
                  <a:gd name="T31" fmla="*/ 3 h 14"/>
                  <a:gd name="T32" fmla="*/ 6 w 27"/>
                  <a:gd name="T33" fmla="*/ 0 h 14"/>
                  <a:gd name="T34" fmla="*/ 3 w 27"/>
                  <a:gd name="T35" fmla="*/ 0 h 14"/>
                  <a:gd name="T36" fmla="*/ 0 w 27"/>
                  <a:gd name="T37" fmla="*/ 0 h 14"/>
                  <a:gd name="T38" fmla="*/ 0 w 27"/>
                  <a:gd name="T39" fmla="*/ 0 h 14"/>
                  <a:gd name="T40" fmla="*/ 0 w 27"/>
                  <a:gd name="T41" fmla="*/ 6 h 1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7"/>
                  <a:gd name="T64" fmla="*/ 0 h 14"/>
                  <a:gd name="T65" fmla="*/ 27 w 27"/>
                  <a:gd name="T66" fmla="*/ 14 h 1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7" h="14">
                    <a:moveTo>
                      <a:pt x="0" y="6"/>
                    </a:moveTo>
                    <a:lnTo>
                      <a:pt x="0" y="6"/>
                    </a:lnTo>
                    <a:lnTo>
                      <a:pt x="3" y="6"/>
                    </a:lnTo>
                    <a:lnTo>
                      <a:pt x="6" y="6"/>
                    </a:lnTo>
                    <a:lnTo>
                      <a:pt x="8" y="6"/>
                    </a:lnTo>
                    <a:lnTo>
                      <a:pt x="14" y="6"/>
                    </a:lnTo>
                    <a:lnTo>
                      <a:pt x="16" y="8"/>
                    </a:lnTo>
                    <a:lnTo>
                      <a:pt x="19" y="8"/>
                    </a:lnTo>
                    <a:lnTo>
                      <a:pt x="21" y="11"/>
                    </a:lnTo>
                    <a:lnTo>
                      <a:pt x="24" y="14"/>
                    </a:lnTo>
                    <a:lnTo>
                      <a:pt x="27" y="11"/>
                    </a:lnTo>
                    <a:lnTo>
                      <a:pt x="24" y="8"/>
                    </a:lnTo>
                    <a:lnTo>
                      <a:pt x="21" y="6"/>
                    </a:lnTo>
                    <a:lnTo>
                      <a:pt x="16" y="3"/>
                    </a:lnTo>
                    <a:lnTo>
                      <a:pt x="14" y="3"/>
                    </a:lnTo>
                    <a:lnTo>
                      <a:pt x="11" y="3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94" name="Freeform 5290"/>
              <p:cNvSpPr>
                <a:spLocks/>
              </p:cNvSpPr>
              <p:nvPr/>
            </p:nvSpPr>
            <p:spPr bwMode="auto">
              <a:xfrm>
                <a:off x="5177" y="2978"/>
                <a:ext cx="44" cy="76"/>
              </a:xfrm>
              <a:custGeom>
                <a:avLst/>
                <a:gdLst>
                  <a:gd name="T0" fmla="*/ 16 w 44"/>
                  <a:gd name="T1" fmla="*/ 76 h 76"/>
                  <a:gd name="T2" fmla="*/ 24 w 44"/>
                  <a:gd name="T3" fmla="*/ 71 h 76"/>
                  <a:gd name="T4" fmla="*/ 29 w 44"/>
                  <a:gd name="T5" fmla="*/ 63 h 76"/>
                  <a:gd name="T6" fmla="*/ 39 w 44"/>
                  <a:gd name="T7" fmla="*/ 50 h 76"/>
                  <a:gd name="T8" fmla="*/ 44 w 44"/>
                  <a:gd name="T9" fmla="*/ 34 h 76"/>
                  <a:gd name="T10" fmla="*/ 42 w 44"/>
                  <a:gd name="T11" fmla="*/ 21 h 76"/>
                  <a:gd name="T12" fmla="*/ 37 w 44"/>
                  <a:gd name="T13" fmla="*/ 8 h 76"/>
                  <a:gd name="T14" fmla="*/ 26 w 44"/>
                  <a:gd name="T15" fmla="*/ 3 h 76"/>
                  <a:gd name="T16" fmla="*/ 16 w 44"/>
                  <a:gd name="T17" fmla="*/ 0 h 76"/>
                  <a:gd name="T18" fmla="*/ 16 w 44"/>
                  <a:gd name="T19" fmla="*/ 3 h 76"/>
                  <a:gd name="T20" fmla="*/ 13 w 44"/>
                  <a:gd name="T21" fmla="*/ 3 h 76"/>
                  <a:gd name="T22" fmla="*/ 5 w 44"/>
                  <a:gd name="T23" fmla="*/ 18 h 76"/>
                  <a:gd name="T24" fmla="*/ 3 w 44"/>
                  <a:gd name="T25" fmla="*/ 24 h 76"/>
                  <a:gd name="T26" fmla="*/ 0 w 44"/>
                  <a:gd name="T27" fmla="*/ 32 h 76"/>
                  <a:gd name="T28" fmla="*/ 0 w 44"/>
                  <a:gd name="T29" fmla="*/ 47 h 76"/>
                  <a:gd name="T30" fmla="*/ 0 w 44"/>
                  <a:gd name="T31" fmla="*/ 60 h 76"/>
                  <a:gd name="T32" fmla="*/ 8 w 44"/>
                  <a:gd name="T33" fmla="*/ 68 h 76"/>
                  <a:gd name="T34" fmla="*/ 16 w 44"/>
                  <a:gd name="T35" fmla="*/ 76 h 7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44"/>
                  <a:gd name="T55" fmla="*/ 0 h 76"/>
                  <a:gd name="T56" fmla="*/ 44 w 44"/>
                  <a:gd name="T57" fmla="*/ 76 h 7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44" h="76">
                    <a:moveTo>
                      <a:pt x="16" y="76"/>
                    </a:moveTo>
                    <a:lnTo>
                      <a:pt x="24" y="71"/>
                    </a:lnTo>
                    <a:lnTo>
                      <a:pt x="29" y="63"/>
                    </a:lnTo>
                    <a:lnTo>
                      <a:pt x="39" y="50"/>
                    </a:lnTo>
                    <a:lnTo>
                      <a:pt x="44" y="34"/>
                    </a:lnTo>
                    <a:lnTo>
                      <a:pt x="42" y="21"/>
                    </a:lnTo>
                    <a:lnTo>
                      <a:pt x="37" y="8"/>
                    </a:lnTo>
                    <a:lnTo>
                      <a:pt x="26" y="3"/>
                    </a:lnTo>
                    <a:lnTo>
                      <a:pt x="16" y="0"/>
                    </a:lnTo>
                    <a:lnTo>
                      <a:pt x="16" y="3"/>
                    </a:lnTo>
                    <a:lnTo>
                      <a:pt x="13" y="3"/>
                    </a:lnTo>
                    <a:lnTo>
                      <a:pt x="5" y="18"/>
                    </a:lnTo>
                    <a:lnTo>
                      <a:pt x="3" y="24"/>
                    </a:lnTo>
                    <a:lnTo>
                      <a:pt x="0" y="32"/>
                    </a:lnTo>
                    <a:lnTo>
                      <a:pt x="0" y="47"/>
                    </a:lnTo>
                    <a:lnTo>
                      <a:pt x="0" y="60"/>
                    </a:lnTo>
                    <a:lnTo>
                      <a:pt x="8" y="68"/>
                    </a:lnTo>
                    <a:lnTo>
                      <a:pt x="16" y="76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95" name="Freeform 5291"/>
              <p:cNvSpPr>
                <a:spLocks/>
              </p:cNvSpPr>
              <p:nvPr/>
            </p:nvSpPr>
            <p:spPr bwMode="auto">
              <a:xfrm>
                <a:off x="5193" y="3038"/>
                <a:ext cx="15" cy="19"/>
              </a:xfrm>
              <a:custGeom>
                <a:avLst/>
                <a:gdLst>
                  <a:gd name="T0" fmla="*/ 10 w 15"/>
                  <a:gd name="T1" fmla="*/ 0 h 19"/>
                  <a:gd name="T2" fmla="*/ 10 w 15"/>
                  <a:gd name="T3" fmla="*/ 0 h 19"/>
                  <a:gd name="T4" fmla="*/ 10 w 15"/>
                  <a:gd name="T5" fmla="*/ 3 h 19"/>
                  <a:gd name="T6" fmla="*/ 8 w 15"/>
                  <a:gd name="T7" fmla="*/ 6 h 19"/>
                  <a:gd name="T8" fmla="*/ 8 w 15"/>
                  <a:gd name="T9" fmla="*/ 8 h 19"/>
                  <a:gd name="T10" fmla="*/ 5 w 15"/>
                  <a:gd name="T11" fmla="*/ 8 h 19"/>
                  <a:gd name="T12" fmla="*/ 5 w 15"/>
                  <a:gd name="T13" fmla="*/ 11 h 19"/>
                  <a:gd name="T14" fmla="*/ 2 w 15"/>
                  <a:gd name="T15" fmla="*/ 11 h 19"/>
                  <a:gd name="T16" fmla="*/ 2 w 15"/>
                  <a:gd name="T17" fmla="*/ 13 h 19"/>
                  <a:gd name="T18" fmla="*/ 0 w 15"/>
                  <a:gd name="T19" fmla="*/ 16 h 19"/>
                  <a:gd name="T20" fmla="*/ 2 w 15"/>
                  <a:gd name="T21" fmla="*/ 19 h 19"/>
                  <a:gd name="T22" fmla="*/ 2 w 15"/>
                  <a:gd name="T23" fmla="*/ 16 h 19"/>
                  <a:gd name="T24" fmla="*/ 5 w 15"/>
                  <a:gd name="T25" fmla="*/ 13 h 19"/>
                  <a:gd name="T26" fmla="*/ 8 w 15"/>
                  <a:gd name="T27" fmla="*/ 13 h 19"/>
                  <a:gd name="T28" fmla="*/ 8 w 15"/>
                  <a:gd name="T29" fmla="*/ 11 h 19"/>
                  <a:gd name="T30" fmla="*/ 10 w 15"/>
                  <a:gd name="T31" fmla="*/ 8 h 19"/>
                  <a:gd name="T32" fmla="*/ 10 w 15"/>
                  <a:gd name="T33" fmla="*/ 8 h 19"/>
                  <a:gd name="T34" fmla="*/ 13 w 15"/>
                  <a:gd name="T35" fmla="*/ 6 h 19"/>
                  <a:gd name="T36" fmla="*/ 15 w 15"/>
                  <a:gd name="T37" fmla="*/ 3 h 19"/>
                  <a:gd name="T38" fmla="*/ 15 w 15"/>
                  <a:gd name="T39" fmla="*/ 3 h 19"/>
                  <a:gd name="T40" fmla="*/ 10 w 15"/>
                  <a:gd name="T41" fmla="*/ 0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"/>
                  <a:gd name="T64" fmla="*/ 0 h 19"/>
                  <a:gd name="T65" fmla="*/ 15 w 15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" h="19">
                    <a:moveTo>
                      <a:pt x="10" y="0"/>
                    </a:moveTo>
                    <a:lnTo>
                      <a:pt x="10" y="0"/>
                    </a:lnTo>
                    <a:lnTo>
                      <a:pt x="10" y="3"/>
                    </a:lnTo>
                    <a:lnTo>
                      <a:pt x="8" y="6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2" y="11"/>
                    </a:lnTo>
                    <a:lnTo>
                      <a:pt x="2" y="13"/>
                    </a:lnTo>
                    <a:lnTo>
                      <a:pt x="0" y="16"/>
                    </a:lnTo>
                    <a:lnTo>
                      <a:pt x="2" y="19"/>
                    </a:lnTo>
                    <a:lnTo>
                      <a:pt x="2" y="16"/>
                    </a:lnTo>
                    <a:lnTo>
                      <a:pt x="5" y="13"/>
                    </a:lnTo>
                    <a:lnTo>
                      <a:pt x="8" y="13"/>
                    </a:lnTo>
                    <a:lnTo>
                      <a:pt x="8" y="11"/>
                    </a:lnTo>
                    <a:lnTo>
                      <a:pt x="10" y="8"/>
                    </a:lnTo>
                    <a:lnTo>
                      <a:pt x="13" y="6"/>
                    </a:lnTo>
                    <a:lnTo>
                      <a:pt x="15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96" name="Freeform 5292"/>
              <p:cNvSpPr>
                <a:spLocks/>
              </p:cNvSpPr>
              <p:nvPr/>
            </p:nvSpPr>
            <p:spPr bwMode="auto">
              <a:xfrm>
                <a:off x="5203" y="3012"/>
                <a:ext cx="21" cy="29"/>
              </a:xfrm>
              <a:custGeom>
                <a:avLst/>
                <a:gdLst>
                  <a:gd name="T0" fmla="*/ 16 w 21"/>
                  <a:gd name="T1" fmla="*/ 0 h 29"/>
                  <a:gd name="T2" fmla="*/ 16 w 21"/>
                  <a:gd name="T3" fmla="*/ 0 h 29"/>
                  <a:gd name="T4" fmla="*/ 16 w 21"/>
                  <a:gd name="T5" fmla="*/ 3 h 29"/>
                  <a:gd name="T6" fmla="*/ 13 w 21"/>
                  <a:gd name="T7" fmla="*/ 8 h 29"/>
                  <a:gd name="T8" fmla="*/ 13 w 21"/>
                  <a:gd name="T9" fmla="*/ 11 h 29"/>
                  <a:gd name="T10" fmla="*/ 11 w 21"/>
                  <a:gd name="T11" fmla="*/ 13 h 29"/>
                  <a:gd name="T12" fmla="*/ 8 w 21"/>
                  <a:gd name="T13" fmla="*/ 18 h 29"/>
                  <a:gd name="T14" fmla="*/ 5 w 21"/>
                  <a:gd name="T15" fmla="*/ 21 h 29"/>
                  <a:gd name="T16" fmla="*/ 3 w 21"/>
                  <a:gd name="T17" fmla="*/ 24 h 29"/>
                  <a:gd name="T18" fmla="*/ 0 w 21"/>
                  <a:gd name="T19" fmla="*/ 26 h 29"/>
                  <a:gd name="T20" fmla="*/ 5 w 21"/>
                  <a:gd name="T21" fmla="*/ 29 h 29"/>
                  <a:gd name="T22" fmla="*/ 8 w 21"/>
                  <a:gd name="T23" fmla="*/ 26 h 29"/>
                  <a:gd name="T24" fmla="*/ 8 w 21"/>
                  <a:gd name="T25" fmla="*/ 24 h 29"/>
                  <a:gd name="T26" fmla="*/ 11 w 21"/>
                  <a:gd name="T27" fmla="*/ 21 h 29"/>
                  <a:gd name="T28" fmla="*/ 13 w 21"/>
                  <a:gd name="T29" fmla="*/ 16 h 29"/>
                  <a:gd name="T30" fmla="*/ 16 w 21"/>
                  <a:gd name="T31" fmla="*/ 13 h 29"/>
                  <a:gd name="T32" fmla="*/ 18 w 21"/>
                  <a:gd name="T33" fmla="*/ 8 h 29"/>
                  <a:gd name="T34" fmla="*/ 18 w 21"/>
                  <a:gd name="T35" fmla="*/ 5 h 29"/>
                  <a:gd name="T36" fmla="*/ 21 w 21"/>
                  <a:gd name="T37" fmla="*/ 0 h 29"/>
                  <a:gd name="T38" fmla="*/ 21 w 21"/>
                  <a:gd name="T39" fmla="*/ 0 h 29"/>
                  <a:gd name="T40" fmla="*/ 16 w 21"/>
                  <a:gd name="T41" fmla="*/ 0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9"/>
                  <a:gd name="T65" fmla="*/ 21 w 21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9">
                    <a:moveTo>
                      <a:pt x="16" y="0"/>
                    </a:moveTo>
                    <a:lnTo>
                      <a:pt x="16" y="0"/>
                    </a:lnTo>
                    <a:lnTo>
                      <a:pt x="16" y="3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1" y="13"/>
                    </a:lnTo>
                    <a:lnTo>
                      <a:pt x="8" y="18"/>
                    </a:lnTo>
                    <a:lnTo>
                      <a:pt x="5" y="21"/>
                    </a:lnTo>
                    <a:lnTo>
                      <a:pt x="3" y="24"/>
                    </a:lnTo>
                    <a:lnTo>
                      <a:pt x="0" y="26"/>
                    </a:lnTo>
                    <a:lnTo>
                      <a:pt x="5" y="29"/>
                    </a:lnTo>
                    <a:lnTo>
                      <a:pt x="8" y="26"/>
                    </a:lnTo>
                    <a:lnTo>
                      <a:pt x="8" y="24"/>
                    </a:lnTo>
                    <a:lnTo>
                      <a:pt x="11" y="21"/>
                    </a:lnTo>
                    <a:lnTo>
                      <a:pt x="13" y="16"/>
                    </a:lnTo>
                    <a:lnTo>
                      <a:pt x="16" y="13"/>
                    </a:lnTo>
                    <a:lnTo>
                      <a:pt x="18" y="8"/>
                    </a:lnTo>
                    <a:lnTo>
                      <a:pt x="18" y="5"/>
                    </a:lnTo>
                    <a:lnTo>
                      <a:pt x="21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97" name="Freeform 5293"/>
              <p:cNvSpPr>
                <a:spLocks/>
              </p:cNvSpPr>
              <p:nvPr/>
            </p:nvSpPr>
            <p:spPr bwMode="auto">
              <a:xfrm>
                <a:off x="5211" y="2986"/>
                <a:ext cx="13" cy="26"/>
              </a:xfrm>
              <a:custGeom>
                <a:avLst/>
                <a:gdLst>
                  <a:gd name="T0" fmla="*/ 0 w 13"/>
                  <a:gd name="T1" fmla="*/ 3 h 26"/>
                  <a:gd name="T2" fmla="*/ 0 w 13"/>
                  <a:gd name="T3" fmla="*/ 3 h 26"/>
                  <a:gd name="T4" fmla="*/ 3 w 13"/>
                  <a:gd name="T5" fmla="*/ 5 h 26"/>
                  <a:gd name="T6" fmla="*/ 5 w 13"/>
                  <a:gd name="T7" fmla="*/ 8 h 26"/>
                  <a:gd name="T8" fmla="*/ 5 w 13"/>
                  <a:gd name="T9" fmla="*/ 10 h 26"/>
                  <a:gd name="T10" fmla="*/ 8 w 13"/>
                  <a:gd name="T11" fmla="*/ 13 h 26"/>
                  <a:gd name="T12" fmla="*/ 8 w 13"/>
                  <a:gd name="T13" fmla="*/ 16 h 26"/>
                  <a:gd name="T14" fmla="*/ 8 w 13"/>
                  <a:gd name="T15" fmla="*/ 21 h 26"/>
                  <a:gd name="T16" fmla="*/ 8 w 13"/>
                  <a:gd name="T17" fmla="*/ 24 h 26"/>
                  <a:gd name="T18" fmla="*/ 8 w 13"/>
                  <a:gd name="T19" fmla="*/ 26 h 26"/>
                  <a:gd name="T20" fmla="*/ 13 w 13"/>
                  <a:gd name="T21" fmla="*/ 26 h 26"/>
                  <a:gd name="T22" fmla="*/ 13 w 13"/>
                  <a:gd name="T23" fmla="*/ 24 h 26"/>
                  <a:gd name="T24" fmla="*/ 13 w 13"/>
                  <a:gd name="T25" fmla="*/ 18 h 26"/>
                  <a:gd name="T26" fmla="*/ 10 w 13"/>
                  <a:gd name="T27" fmla="*/ 16 h 26"/>
                  <a:gd name="T28" fmla="*/ 10 w 13"/>
                  <a:gd name="T29" fmla="*/ 13 h 26"/>
                  <a:gd name="T30" fmla="*/ 8 w 13"/>
                  <a:gd name="T31" fmla="*/ 8 h 26"/>
                  <a:gd name="T32" fmla="*/ 8 w 13"/>
                  <a:gd name="T33" fmla="*/ 5 h 26"/>
                  <a:gd name="T34" fmla="*/ 5 w 13"/>
                  <a:gd name="T35" fmla="*/ 3 h 26"/>
                  <a:gd name="T36" fmla="*/ 3 w 13"/>
                  <a:gd name="T37" fmla="*/ 0 h 26"/>
                  <a:gd name="T38" fmla="*/ 3 w 13"/>
                  <a:gd name="T39" fmla="*/ 0 h 26"/>
                  <a:gd name="T40" fmla="*/ 0 w 13"/>
                  <a:gd name="T41" fmla="*/ 3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6"/>
                  <a:gd name="T65" fmla="*/ 13 w 13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6">
                    <a:moveTo>
                      <a:pt x="0" y="3"/>
                    </a:moveTo>
                    <a:lnTo>
                      <a:pt x="0" y="3"/>
                    </a:lnTo>
                    <a:lnTo>
                      <a:pt x="3" y="5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8" y="13"/>
                    </a:lnTo>
                    <a:lnTo>
                      <a:pt x="8" y="16"/>
                    </a:lnTo>
                    <a:lnTo>
                      <a:pt x="8" y="21"/>
                    </a:lnTo>
                    <a:lnTo>
                      <a:pt x="8" y="24"/>
                    </a:lnTo>
                    <a:lnTo>
                      <a:pt x="8" y="26"/>
                    </a:lnTo>
                    <a:lnTo>
                      <a:pt x="13" y="26"/>
                    </a:lnTo>
                    <a:lnTo>
                      <a:pt x="13" y="24"/>
                    </a:lnTo>
                    <a:lnTo>
                      <a:pt x="13" y="18"/>
                    </a:lnTo>
                    <a:lnTo>
                      <a:pt x="10" y="16"/>
                    </a:lnTo>
                    <a:lnTo>
                      <a:pt x="10" y="13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98" name="Freeform 5294"/>
              <p:cNvSpPr>
                <a:spLocks/>
              </p:cNvSpPr>
              <p:nvPr/>
            </p:nvSpPr>
            <p:spPr bwMode="auto">
              <a:xfrm>
                <a:off x="5193" y="2975"/>
                <a:ext cx="21" cy="14"/>
              </a:xfrm>
              <a:custGeom>
                <a:avLst/>
                <a:gdLst>
                  <a:gd name="T0" fmla="*/ 2 w 21"/>
                  <a:gd name="T1" fmla="*/ 6 h 14"/>
                  <a:gd name="T2" fmla="*/ 0 w 21"/>
                  <a:gd name="T3" fmla="*/ 6 h 14"/>
                  <a:gd name="T4" fmla="*/ 2 w 21"/>
                  <a:gd name="T5" fmla="*/ 6 h 14"/>
                  <a:gd name="T6" fmla="*/ 5 w 21"/>
                  <a:gd name="T7" fmla="*/ 6 h 14"/>
                  <a:gd name="T8" fmla="*/ 8 w 21"/>
                  <a:gd name="T9" fmla="*/ 6 h 14"/>
                  <a:gd name="T10" fmla="*/ 10 w 21"/>
                  <a:gd name="T11" fmla="*/ 8 h 14"/>
                  <a:gd name="T12" fmla="*/ 13 w 21"/>
                  <a:gd name="T13" fmla="*/ 8 h 14"/>
                  <a:gd name="T14" fmla="*/ 15 w 21"/>
                  <a:gd name="T15" fmla="*/ 11 h 14"/>
                  <a:gd name="T16" fmla="*/ 15 w 21"/>
                  <a:gd name="T17" fmla="*/ 11 h 14"/>
                  <a:gd name="T18" fmla="*/ 18 w 21"/>
                  <a:gd name="T19" fmla="*/ 14 h 14"/>
                  <a:gd name="T20" fmla="*/ 21 w 21"/>
                  <a:gd name="T21" fmla="*/ 11 h 14"/>
                  <a:gd name="T22" fmla="*/ 18 w 21"/>
                  <a:gd name="T23" fmla="*/ 8 h 14"/>
                  <a:gd name="T24" fmla="*/ 15 w 21"/>
                  <a:gd name="T25" fmla="*/ 6 h 14"/>
                  <a:gd name="T26" fmla="*/ 13 w 21"/>
                  <a:gd name="T27" fmla="*/ 6 h 14"/>
                  <a:gd name="T28" fmla="*/ 10 w 21"/>
                  <a:gd name="T29" fmla="*/ 3 h 14"/>
                  <a:gd name="T30" fmla="*/ 8 w 21"/>
                  <a:gd name="T31" fmla="*/ 3 h 14"/>
                  <a:gd name="T32" fmla="*/ 5 w 21"/>
                  <a:gd name="T33" fmla="*/ 3 h 14"/>
                  <a:gd name="T34" fmla="*/ 2 w 21"/>
                  <a:gd name="T35" fmla="*/ 3 h 14"/>
                  <a:gd name="T36" fmla="*/ 0 w 21"/>
                  <a:gd name="T37" fmla="*/ 0 h 14"/>
                  <a:gd name="T38" fmla="*/ 0 w 21"/>
                  <a:gd name="T39" fmla="*/ 3 h 14"/>
                  <a:gd name="T40" fmla="*/ 2 w 21"/>
                  <a:gd name="T41" fmla="*/ 6 h 1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4"/>
                  <a:gd name="T65" fmla="*/ 21 w 21"/>
                  <a:gd name="T66" fmla="*/ 14 h 1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4">
                    <a:moveTo>
                      <a:pt x="2" y="6"/>
                    </a:moveTo>
                    <a:lnTo>
                      <a:pt x="0" y="6"/>
                    </a:lnTo>
                    <a:lnTo>
                      <a:pt x="2" y="6"/>
                    </a:lnTo>
                    <a:lnTo>
                      <a:pt x="5" y="6"/>
                    </a:lnTo>
                    <a:lnTo>
                      <a:pt x="8" y="6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5" y="11"/>
                    </a:lnTo>
                    <a:lnTo>
                      <a:pt x="18" y="14"/>
                    </a:lnTo>
                    <a:lnTo>
                      <a:pt x="21" y="11"/>
                    </a:lnTo>
                    <a:lnTo>
                      <a:pt x="18" y="8"/>
                    </a:lnTo>
                    <a:lnTo>
                      <a:pt x="15" y="6"/>
                    </a:lnTo>
                    <a:lnTo>
                      <a:pt x="13" y="6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5" y="3"/>
                    </a:lnTo>
                    <a:lnTo>
                      <a:pt x="2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599" name="Freeform 5295"/>
              <p:cNvSpPr>
                <a:spLocks/>
              </p:cNvSpPr>
              <p:nvPr/>
            </p:nvSpPr>
            <p:spPr bwMode="auto">
              <a:xfrm>
                <a:off x="5187" y="2978"/>
                <a:ext cx="8" cy="5"/>
              </a:xfrm>
              <a:custGeom>
                <a:avLst/>
                <a:gdLst>
                  <a:gd name="T0" fmla="*/ 3 w 8"/>
                  <a:gd name="T1" fmla="*/ 5 h 5"/>
                  <a:gd name="T2" fmla="*/ 3 w 8"/>
                  <a:gd name="T3" fmla="*/ 5 h 5"/>
                  <a:gd name="T4" fmla="*/ 3 w 8"/>
                  <a:gd name="T5" fmla="*/ 5 h 5"/>
                  <a:gd name="T6" fmla="*/ 3 w 8"/>
                  <a:gd name="T7" fmla="*/ 5 h 5"/>
                  <a:gd name="T8" fmla="*/ 6 w 8"/>
                  <a:gd name="T9" fmla="*/ 3 h 5"/>
                  <a:gd name="T10" fmla="*/ 6 w 8"/>
                  <a:gd name="T11" fmla="*/ 3 h 5"/>
                  <a:gd name="T12" fmla="*/ 6 w 8"/>
                  <a:gd name="T13" fmla="*/ 3 h 5"/>
                  <a:gd name="T14" fmla="*/ 6 w 8"/>
                  <a:gd name="T15" fmla="*/ 3 h 5"/>
                  <a:gd name="T16" fmla="*/ 6 w 8"/>
                  <a:gd name="T17" fmla="*/ 3 h 5"/>
                  <a:gd name="T18" fmla="*/ 8 w 8"/>
                  <a:gd name="T19" fmla="*/ 3 h 5"/>
                  <a:gd name="T20" fmla="*/ 6 w 8"/>
                  <a:gd name="T21" fmla="*/ 0 h 5"/>
                  <a:gd name="T22" fmla="*/ 6 w 8"/>
                  <a:gd name="T23" fmla="*/ 0 h 5"/>
                  <a:gd name="T24" fmla="*/ 3 w 8"/>
                  <a:gd name="T25" fmla="*/ 0 h 5"/>
                  <a:gd name="T26" fmla="*/ 3 w 8"/>
                  <a:gd name="T27" fmla="*/ 0 h 5"/>
                  <a:gd name="T28" fmla="*/ 3 w 8"/>
                  <a:gd name="T29" fmla="*/ 0 h 5"/>
                  <a:gd name="T30" fmla="*/ 3 w 8"/>
                  <a:gd name="T31" fmla="*/ 0 h 5"/>
                  <a:gd name="T32" fmla="*/ 0 w 8"/>
                  <a:gd name="T33" fmla="*/ 3 h 5"/>
                  <a:gd name="T34" fmla="*/ 0 w 8"/>
                  <a:gd name="T35" fmla="*/ 3 h 5"/>
                  <a:gd name="T36" fmla="*/ 0 w 8"/>
                  <a:gd name="T37" fmla="*/ 3 h 5"/>
                  <a:gd name="T38" fmla="*/ 0 w 8"/>
                  <a:gd name="T39" fmla="*/ 3 h 5"/>
                  <a:gd name="T40" fmla="*/ 3 w 8"/>
                  <a:gd name="T41" fmla="*/ 5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"/>
                  <a:gd name="T64" fmla="*/ 0 h 5"/>
                  <a:gd name="T65" fmla="*/ 8 w 8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" h="5">
                    <a:moveTo>
                      <a:pt x="3" y="5"/>
                    </a:moveTo>
                    <a:lnTo>
                      <a:pt x="3" y="5"/>
                    </a:lnTo>
                    <a:lnTo>
                      <a:pt x="6" y="3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00" name="Freeform 5296"/>
              <p:cNvSpPr>
                <a:spLocks/>
              </p:cNvSpPr>
              <p:nvPr/>
            </p:nvSpPr>
            <p:spPr bwMode="auto">
              <a:xfrm>
                <a:off x="5174" y="2981"/>
                <a:ext cx="16" cy="29"/>
              </a:xfrm>
              <a:custGeom>
                <a:avLst/>
                <a:gdLst>
                  <a:gd name="T0" fmla="*/ 6 w 16"/>
                  <a:gd name="T1" fmla="*/ 29 h 29"/>
                  <a:gd name="T2" fmla="*/ 6 w 16"/>
                  <a:gd name="T3" fmla="*/ 29 h 29"/>
                  <a:gd name="T4" fmla="*/ 6 w 16"/>
                  <a:gd name="T5" fmla="*/ 26 h 29"/>
                  <a:gd name="T6" fmla="*/ 6 w 16"/>
                  <a:gd name="T7" fmla="*/ 21 h 29"/>
                  <a:gd name="T8" fmla="*/ 8 w 16"/>
                  <a:gd name="T9" fmla="*/ 18 h 29"/>
                  <a:gd name="T10" fmla="*/ 8 w 16"/>
                  <a:gd name="T11" fmla="*/ 15 h 29"/>
                  <a:gd name="T12" fmla="*/ 11 w 16"/>
                  <a:gd name="T13" fmla="*/ 10 h 29"/>
                  <a:gd name="T14" fmla="*/ 13 w 16"/>
                  <a:gd name="T15" fmla="*/ 8 h 29"/>
                  <a:gd name="T16" fmla="*/ 13 w 16"/>
                  <a:gd name="T17" fmla="*/ 5 h 29"/>
                  <a:gd name="T18" fmla="*/ 16 w 16"/>
                  <a:gd name="T19" fmla="*/ 2 h 29"/>
                  <a:gd name="T20" fmla="*/ 13 w 16"/>
                  <a:gd name="T21" fmla="*/ 0 h 29"/>
                  <a:gd name="T22" fmla="*/ 11 w 16"/>
                  <a:gd name="T23" fmla="*/ 2 h 29"/>
                  <a:gd name="T24" fmla="*/ 11 w 16"/>
                  <a:gd name="T25" fmla="*/ 5 h 29"/>
                  <a:gd name="T26" fmla="*/ 8 w 16"/>
                  <a:gd name="T27" fmla="*/ 10 h 29"/>
                  <a:gd name="T28" fmla="*/ 6 w 16"/>
                  <a:gd name="T29" fmla="*/ 13 h 29"/>
                  <a:gd name="T30" fmla="*/ 3 w 16"/>
                  <a:gd name="T31" fmla="*/ 18 h 29"/>
                  <a:gd name="T32" fmla="*/ 3 w 16"/>
                  <a:gd name="T33" fmla="*/ 21 h 29"/>
                  <a:gd name="T34" fmla="*/ 0 w 16"/>
                  <a:gd name="T35" fmla="*/ 26 h 29"/>
                  <a:gd name="T36" fmla="*/ 0 w 16"/>
                  <a:gd name="T37" fmla="*/ 29 h 29"/>
                  <a:gd name="T38" fmla="*/ 0 w 16"/>
                  <a:gd name="T39" fmla="*/ 29 h 29"/>
                  <a:gd name="T40" fmla="*/ 6 w 16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29"/>
                  <a:gd name="T65" fmla="*/ 16 w 16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29">
                    <a:moveTo>
                      <a:pt x="6" y="29"/>
                    </a:moveTo>
                    <a:lnTo>
                      <a:pt x="6" y="29"/>
                    </a:lnTo>
                    <a:lnTo>
                      <a:pt x="6" y="26"/>
                    </a:lnTo>
                    <a:lnTo>
                      <a:pt x="6" y="21"/>
                    </a:lnTo>
                    <a:lnTo>
                      <a:pt x="8" y="18"/>
                    </a:lnTo>
                    <a:lnTo>
                      <a:pt x="8" y="15"/>
                    </a:lnTo>
                    <a:lnTo>
                      <a:pt x="11" y="10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6" y="2"/>
                    </a:lnTo>
                    <a:lnTo>
                      <a:pt x="13" y="0"/>
                    </a:lnTo>
                    <a:lnTo>
                      <a:pt x="11" y="2"/>
                    </a:lnTo>
                    <a:lnTo>
                      <a:pt x="11" y="5"/>
                    </a:lnTo>
                    <a:lnTo>
                      <a:pt x="8" y="10"/>
                    </a:lnTo>
                    <a:lnTo>
                      <a:pt x="6" y="13"/>
                    </a:lnTo>
                    <a:lnTo>
                      <a:pt x="3" y="18"/>
                    </a:lnTo>
                    <a:lnTo>
                      <a:pt x="3" y="21"/>
                    </a:lnTo>
                    <a:lnTo>
                      <a:pt x="0" y="26"/>
                    </a:lnTo>
                    <a:lnTo>
                      <a:pt x="0" y="29"/>
                    </a:lnTo>
                    <a:lnTo>
                      <a:pt x="6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01" name="Freeform 5297"/>
              <p:cNvSpPr>
                <a:spLocks/>
              </p:cNvSpPr>
              <p:nvPr/>
            </p:nvSpPr>
            <p:spPr bwMode="auto">
              <a:xfrm>
                <a:off x="5174" y="3010"/>
                <a:ext cx="6" cy="28"/>
              </a:xfrm>
              <a:custGeom>
                <a:avLst/>
                <a:gdLst>
                  <a:gd name="T0" fmla="*/ 6 w 6"/>
                  <a:gd name="T1" fmla="*/ 26 h 28"/>
                  <a:gd name="T2" fmla="*/ 6 w 6"/>
                  <a:gd name="T3" fmla="*/ 26 h 28"/>
                  <a:gd name="T4" fmla="*/ 3 w 6"/>
                  <a:gd name="T5" fmla="*/ 23 h 28"/>
                  <a:gd name="T6" fmla="*/ 3 w 6"/>
                  <a:gd name="T7" fmla="*/ 20 h 28"/>
                  <a:gd name="T8" fmla="*/ 3 w 6"/>
                  <a:gd name="T9" fmla="*/ 18 h 28"/>
                  <a:gd name="T10" fmla="*/ 3 w 6"/>
                  <a:gd name="T11" fmla="*/ 13 h 28"/>
                  <a:gd name="T12" fmla="*/ 3 w 6"/>
                  <a:gd name="T13" fmla="*/ 10 h 28"/>
                  <a:gd name="T14" fmla="*/ 3 w 6"/>
                  <a:gd name="T15" fmla="*/ 7 h 28"/>
                  <a:gd name="T16" fmla="*/ 3 w 6"/>
                  <a:gd name="T17" fmla="*/ 2 h 28"/>
                  <a:gd name="T18" fmla="*/ 6 w 6"/>
                  <a:gd name="T19" fmla="*/ 0 h 28"/>
                  <a:gd name="T20" fmla="*/ 0 w 6"/>
                  <a:gd name="T21" fmla="*/ 0 h 28"/>
                  <a:gd name="T22" fmla="*/ 0 w 6"/>
                  <a:gd name="T23" fmla="*/ 2 h 28"/>
                  <a:gd name="T24" fmla="*/ 0 w 6"/>
                  <a:gd name="T25" fmla="*/ 7 h 28"/>
                  <a:gd name="T26" fmla="*/ 0 w 6"/>
                  <a:gd name="T27" fmla="*/ 10 h 28"/>
                  <a:gd name="T28" fmla="*/ 0 w 6"/>
                  <a:gd name="T29" fmla="*/ 13 h 28"/>
                  <a:gd name="T30" fmla="*/ 0 w 6"/>
                  <a:gd name="T31" fmla="*/ 18 h 28"/>
                  <a:gd name="T32" fmla="*/ 0 w 6"/>
                  <a:gd name="T33" fmla="*/ 20 h 28"/>
                  <a:gd name="T34" fmla="*/ 0 w 6"/>
                  <a:gd name="T35" fmla="*/ 26 h 28"/>
                  <a:gd name="T36" fmla="*/ 3 w 6"/>
                  <a:gd name="T37" fmla="*/ 28 h 28"/>
                  <a:gd name="T38" fmla="*/ 3 w 6"/>
                  <a:gd name="T39" fmla="*/ 28 h 28"/>
                  <a:gd name="T40" fmla="*/ 6 w 6"/>
                  <a:gd name="T41" fmla="*/ 26 h 2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28"/>
                  <a:gd name="T65" fmla="*/ 6 w 6"/>
                  <a:gd name="T66" fmla="*/ 28 h 2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28">
                    <a:moveTo>
                      <a:pt x="6" y="26"/>
                    </a:moveTo>
                    <a:lnTo>
                      <a:pt x="6" y="26"/>
                    </a:lnTo>
                    <a:lnTo>
                      <a:pt x="3" y="23"/>
                    </a:lnTo>
                    <a:lnTo>
                      <a:pt x="3" y="20"/>
                    </a:lnTo>
                    <a:lnTo>
                      <a:pt x="3" y="18"/>
                    </a:lnTo>
                    <a:lnTo>
                      <a:pt x="3" y="13"/>
                    </a:lnTo>
                    <a:lnTo>
                      <a:pt x="3" y="10"/>
                    </a:lnTo>
                    <a:lnTo>
                      <a:pt x="3" y="7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0"/>
                    </a:lnTo>
                    <a:lnTo>
                      <a:pt x="0" y="26"/>
                    </a:lnTo>
                    <a:lnTo>
                      <a:pt x="3" y="28"/>
                    </a:lnTo>
                    <a:lnTo>
                      <a:pt x="6" y="2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02" name="Freeform 5298"/>
              <p:cNvSpPr>
                <a:spLocks/>
              </p:cNvSpPr>
              <p:nvPr/>
            </p:nvSpPr>
            <p:spPr bwMode="auto">
              <a:xfrm>
                <a:off x="5177" y="3036"/>
                <a:ext cx="18" cy="21"/>
              </a:xfrm>
              <a:custGeom>
                <a:avLst/>
                <a:gdLst>
                  <a:gd name="T0" fmla="*/ 16 w 18"/>
                  <a:gd name="T1" fmla="*/ 18 h 21"/>
                  <a:gd name="T2" fmla="*/ 18 w 18"/>
                  <a:gd name="T3" fmla="*/ 15 h 21"/>
                  <a:gd name="T4" fmla="*/ 16 w 18"/>
                  <a:gd name="T5" fmla="*/ 15 h 21"/>
                  <a:gd name="T6" fmla="*/ 13 w 18"/>
                  <a:gd name="T7" fmla="*/ 13 h 21"/>
                  <a:gd name="T8" fmla="*/ 10 w 18"/>
                  <a:gd name="T9" fmla="*/ 13 h 21"/>
                  <a:gd name="T10" fmla="*/ 8 w 18"/>
                  <a:gd name="T11" fmla="*/ 10 h 21"/>
                  <a:gd name="T12" fmla="*/ 5 w 18"/>
                  <a:gd name="T13" fmla="*/ 8 h 21"/>
                  <a:gd name="T14" fmla="*/ 5 w 18"/>
                  <a:gd name="T15" fmla="*/ 5 h 21"/>
                  <a:gd name="T16" fmla="*/ 3 w 18"/>
                  <a:gd name="T17" fmla="*/ 2 h 21"/>
                  <a:gd name="T18" fmla="*/ 3 w 18"/>
                  <a:gd name="T19" fmla="*/ 0 h 21"/>
                  <a:gd name="T20" fmla="*/ 0 w 18"/>
                  <a:gd name="T21" fmla="*/ 2 h 21"/>
                  <a:gd name="T22" fmla="*/ 0 w 18"/>
                  <a:gd name="T23" fmla="*/ 5 h 21"/>
                  <a:gd name="T24" fmla="*/ 3 w 18"/>
                  <a:gd name="T25" fmla="*/ 8 h 21"/>
                  <a:gd name="T26" fmla="*/ 3 w 18"/>
                  <a:gd name="T27" fmla="*/ 10 h 21"/>
                  <a:gd name="T28" fmla="*/ 5 w 18"/>
                  <a:gd name="T29" fmla="*/ 13 h 21"/>
                  <a:gd name="T30" fmla="*/ 8 w 18"/>
                  <a:gd name="T31" fmla="*/ 15 h 21"/>
                  <a:gd name="T32" fmla="*/ 10 w 18"/>
                  <a:gd name="T33" fmla="*/ 15 h 21"/>
                  <a:gd name="T34" fmla="*/ 13 w 18"/>
                  <a:gd name="T35" fmla="*/ 18 h 21"/>
                  <a:gd name="T36" fmla="*/ 16 w 18"/>
                  <a:gd name="T37" fmla="*/ 21 h 21"/>
                  <a:gd name="T38" fmla="*/ 18 w 18"/>
                  <a:gd name="T39" fmla="*/ 21 h 21"/>
                  <a:gd name="T40" fmla="*/ 16 w 18"/>
                  <a:gd name="T41" fmla="*/ 21 h 21"/>
                  <a:gd name="T42" fmla="*/ 16 w 18"/>
                  <a:gd name="T43" fmla="*/ 21 h 21"/>
                  <a:gd name="T44" fmla="*/ 18 w 18"/>
                  <a:gd name="T45" fmla="*/ 21 h 21"/>
                  <a:gd name="T46" fmla="*/ 16 w 18"/>
                  <a:gd name="T47" fmla="*/ 18 h 2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8"/>
                  <a:gd name="T73" fmla="*/ 0 h 21"/>
                  <a:gd name="T74" fmla="*/ 18 w 18"/>
                  <a:gd name="T75" fmla="*/ 21 h 21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8" h="21">
                    <a:moveTo>
                      <a:pt x="16" y="18"/>
                    </a:moveTo>
                    <a:lnTo>
                      <a:pt x="18" y="15"/>
                    </a:lnTo>
                    <a:lnTo>
                      <a:pt x="16" y="15"/>
                    </a:lnTo>
                    <a:lnTo>
                      <a:pt x="13" y="13"/>
                    </a:lnTo>
                    <a:lnTo>
                      <a:pt x="10" y="13"/>
                    </a:lnTo>
                    <a:lnTo>
                      <a:pt x="8" y="10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5" y="13"/>
                    </a:lnTo>
                    <a:lnTo>
                      <a:pt x="8" y="15"/>
                    </a:lnTo>
                    <a:lnTo>
                      <a:pt x="10" y="15"/>
                    </a:lnTo>
                    <a:lnTo>
                      <a:pt x="13" y="18"/>
                    </a:lnTo>
                    <a:lnTo>
                      <a:pt x="16" y="21"/>
                    </a:lnTo>
                    <a:lnTo>
                      <a:pt x="18" y="21"/>
                    </a:lnTo>
                    <a:lnTo>
                      <a:pt x="16" y="21"/>
                    </a:lnTo>
                    <a:lnTo>
                      <a:pt x="18" y="21"/>
                    </a:lnTo>
                    <a:lnTo>
                      <a:pt x="16" y="1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03" name="Freeform 5299"/>
              <p:cNvSpPr>
                <a:spLocks/>
              </p:cNvSpPr>
              <p:nvPr/>
            </p:nvSpPr>
            <p:spPr bwMode="auto">
              <a:xfrm>
                <a:off x="4970" y="2941"/>
                <a:ext cx="129" cy="34"/>
              </a:xfrm>
              <a:custGeom>
                <a:avLst/>
                <a:gdLst>
                  <a:gd name="T0" fmla="*/ 0 w 129"/>
                  <a:gd name="T1" fmla="*/ 6 h 34"/>
                  <a:gd name="T2" fmla="*/ 0 w 129"/>
                  <a:gd name="T3" fmla="*/ 16 h 34"/>
                  <a:gd name="T4" fmla="*/ 3 w 129"/>
                  <a:gd name="T5" fmla="*/ 27 h 34"/>
                  <a:gd name="T6" fmla="*/ 3 w 129"/>
                  <a:gd name="T7" fmla="*/ 29 h 34"/>
                  <a:gd name="T8" fmla="*/ 6 w 129"/>
                  <a:gd name="T9" fmla="*/ 32 h 34"/>
                  <a:gd name="T10" fmla="*/ 34 w 129"/>
                  <a:gd name="T11" fmla="*/ 34 h 34"/>
                  <a:gd name="T12" fmla="*/ 63 w 129"/>
                  <a:gd name="T13" fmla="*/ 34 h 34"/>
                  <a:gd name="T14" fmla="*/ 95 w 129"/>
                  <a:gd name="T15" fmla="*/ 34 h 34"/>
                  <a:gd name="T16" fmla="*/ 108 w 129"/>
                  <a:gd name="T17" fmla="*/ 34 h 34"/>
                  <a:gd name="T18" fmla="*/ 115 w 129"/>
                  <a:gd name="T19" fmla="*/ 34 h 34"/>
                  <a:gd name="T20" fmla="*/ 121 w 129"/>
                  <a:gd name="T21" fmla="*/ 32 h 34"/>
                  <a:gd name="T22" fmla="*/ 126 w 129"/>
                  <a:gd name="T23" fmla="*/ 27 h 34"/>
                  <a:gd name="T24" fmla="*/ 129 w 129"/>
                  <a:gd name="T25" fmla="*/ 19 h 34"/>
                  <a:gd name="T26" fmla="*/ 129 w 129"/>
                  <a:gd name="T27" fmla="*/ 11 h 34"/>
                  <a:gd name="T28" fmla="*/ 129 w 129"/>
                  <a:gd name="T29" fmla="*/ 6 h 34"/>
                  <a:gd name="T30" fmla="*/ 126 w 129"/>
                  <a:gd name="T31" fmla="*/ 3 h 34"/>
                  <a:gd name="T32" fmla="*/ 118 w 129"/>
                  <a:gd name="T33" fmla="*/ 0 h 34"/>
                  <a:gd name="T34" fmla="*/ 113 w 129"/>
                  <a:gd name="T35" fmla="*/ 0 h 34"/>
                  <a:gd name="T36" fmla="*/ 108 w 129"/>
                  <a:gd name="T37" fmla="*/ 0 h 34"/>
                  <a:gd name="T38" fmla="*/ 102 w 129"/>
                  <a:gd name="T39" fmla="*/ 0 h 34"/>
                  <a:gd name="T40" fmla="*/ 89 w 129"/>
                  <a:gd name="T41" fmla="*/ 0 h 34"/>
                  <a:gd name="T42" fmla="*/ 71 w 129"/>
                  <a:gd name="T43" fmla="*/ 3 h 34"/>
                  <a:gd name="T44" fmla="*/ 53 w 129"/>
                  <a:gd name="T45" fmla="*/ 3 h 34"/>
                  <a:gd name="T46" fmla="*/ 32 w 129"/>
                  <a:gd name="T47" fmla="*/ 3 h 34"/>
                  <a:gd name="T48" fmla="*/ 16 w 129"/>
                  <a:gd name="T49" fmla="*/ 6 h 34"/>
                  <a:gd name="T50" fmla="*/ 6 w 129"/>
                  <a:gd name="T51" fmla="*/ 6 h 34"/>
                  <a:gd name="T52" fmla="*/ 0 w 129"/>
                  <a:gd name="T53" fmla="*/ 6 h 34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129"/>
                  <a:gd name="T82" fmla="*/ 0 h 34"/>
                  <a:gd name="T83" fmla="*/ 129 w 129"/>
                  <a:gd name="T84" fmla="*/ 34 h 34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129" h="34">
                    <a:moveTo>
                      <a:pt x="0" y="6"/>
                    </a:moveTo>
                    <a:lnTo>
                      <a:pt x="0" y="16"/>
                    </a:lnTo>
                    <a:lnTo>
                      <a:pt x="3" y="27"/>
                    </a:lnTo>
                    <a:lnTo>
                      <a:pt x="3" y="29"/>
                    </a:lnTo>
                    <a:lnTo>
                      <a:pt x="6" y="32"/>
                    </a:lnTo>
                    <a:lnTo>
                      <a:pt x="34" y="34"/>
                    </a:lnTo>
                    <a:lnTo>
                      <a:pt x="63" y="34"/>
                    </a:lnTo>
                    <a:lnTo>
                      <a:pt x="95" y="34"/>
                    </a:lnTo>
                    <a:lnTo>
                      <a:pt x="108" y="34"/>
                    </a:lnTo>
                    <a:lnTo>
                      <a:pt x="115" y="34"/>
                    </a:lnTo>
                    <a:lnTo>
                      <a:pt x="121" y="32"/>
                    </a:lnTo>
                    <a:lnTo>
                      <a:pt x="126" y="27"/>
                    </a:lnTo>
                    <a:lnTo>
                      <a:pt x="129" y="19"/>
                    </a:lnTo>
                    <a:lnTo>
                      <a:pt x="129" y="11"/>
                    </a:lnTo>
                    <a:lnTo>
                      <a:pt x="129" y="6"/>
                    </a:lnTo>
                    <a:lnTo>
                      <a:pt x="126" y="3"/>
                    </a:lnTo>
                    <a:lnTo>
                      <a:pt x="118" y="0"/>
                    </a:lnTo>
                    <a:lnTo>
                      <a:pt x="113" y="0"/>
                    </a:lnTo>
                    <a:lnTo>
                      <a:pt x="108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71" y="3"/>
                    </a:lnTo>
                    <a:lnTo>
                      <a:pt x="53" y="3"/>
                    </a:lnTo>
                    <a:lnTo>
                      <a:pt x="32" y="3"/>
                    </a:lnTo>
                    <a:lnTo>
                      <a:pt x="16" y="6"/>
                    </a:lnTo>
                    <a:lnTo>
                      <a:pt x="6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2A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04" name="Freeform 5300"/>
              <p:cNvSpPr>
                <a:spLocks/>
              </p:cNvSpPr>
              <p:nvPr/>
            </p:nvSpPr>
            <p:spPr bwMode="auto">
              <a:xfrm>
                <a:off x="4970" y="2947"/>
                <a:ext cx="3" cy="21"/>
              </a:xfrm>
              <a:custGeom>
                <a:avLst/>
                <a:gdLst>
                  <a:gd name="T0" fmla="*/ 3 w 3"/>
                  <a:gd name="T1" fmla="*/ 21 h 21"/>
                  <a:gd name="T2" fmla="*/ 3 w 3"/>
                  <a:gd name="T3" fmla="*/ 21 h 21"/>
                  <a:gd name="T4" fmla="*/ 3 w 3"/>
                  <a:gd name="T5" fmla="*/ 18 h 21"/>
                  <a:gd name="T6" fmla="*/ 3 w 3"/>
                  <a:gd name="T7" fmla="*/ 15 h 21"/>
                  <a:gd name="T8" fmla="*/ 3 w 3"/>
                  <a:gd name="T9" fmla="*/ 13 h 21"/>
                  <a:gd name="T10" fmla="*/ 3 w 3"/>
                  <a:gd name="T11" fmla="*/ 10 h 21"/>
                  <a:gd name="T12" fmla="*/ 3 w 3"/>
                  <a:gd name="T13" fmla="*/ 8 h 21"/>
                  <a:gd name="T14" fmla="*/ 3 w 3"/>
                  <a:gd name="T15" fmla="*/ 5 h 21"/>
                  <a:gd name="T16" fmla="*/ 3 w 3"/>
                  <a:gd name="T17" fmla="*/ 2 h 21"/>
                  <a:gd name="T18" fmla="*/ 3 w 3"/>
                  <a:gd name="T19" fmla="*/ 0 h 21"/>
                  <a:gd name="T20" fmla="*/ 0 w 3"/>
                  <a:gd name="T21" fmla="*/ 0 h 21"/>
                  <a:gd name="T22" fmla="*/ 0 w 3"/>
                  <a:gd name="T23" fmla="*/ 2 h 21"/>
                  <a:gd name="T24" fmla="*/ 0 w 3"/>
                  <a:gd name="T25" fmla="*/ 5 h 21"/>
                  <a:gd name="T26" fmla="*/ 0 w 3"/>
                  <a:gd name="T27" fmla="*/ 8 h 21"/>
                  <a:gd name="T28" fmla="*/ 0 w 3"/>
                  <a:gd name="T29" fmla="*/ 10 h 21"/>
                  <a:gd name="T30" fmla="*/ 0 w 3"/>
                  <a:gd name="T31" fmla="*/ 13 h 21"/>
                  <a:gd name="T32" fmla="*/ 0 w 3"/>
                  <a:gd name="T33" fmla="*/ 15 h 21"/>
                  <a:gd name="T34" fmla="*/ 0 w 3"/>
                  <a:gd name="T35" fmla="*/ 18 h 21"/>
                  <a:gd name="T36" fmla="*/ 0 w 3"/>
                  <a:gd name="T37" fmla="*/ 21 h 21"/>
                  <a:gd name="T38" fmla="*/ 0 w 3"/>
                  <a:gd name="T39" fmla="*/ 21 h 21"/>
                  <a:gd name="T40" fmla="*/ 3 w 3"/>
                  <a:gd name="T41" fmla="*/ 21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"/>
                  <a:gd name="T64" fmla="*/ 0 h 21"/>
                  <a:gd name="T65" fmla="*/ 3 w 3"/>
                  <a:gd name="T66" fmla="*/ 21 h 2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" h="21">
                    <a:moveTo>
                      <a:pt x="3" y="21"/>
                    </a:moveTo>
                    <a:lnTo>
                      <a:pt x="3" y="21"/>
                    </a:lnTo>
                    <a:lnTo>
                      <a:pt x="3" y="18"/>
                    </a:lnTo>
                    <a:lnTo>
                      <a:pt x="3" y="15"/>
                    </a:lnTo>
                    <a:lnTo>
                      <a:pt x="3" y="13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05" name="Freeform 5301"/>
              <p:cNvSpPr>
                <a:spLocks/>
              </p:cNvSpPr>
              <p:nvPr/>
            </p:nvSpPr>
            <p:spPr bwMode="auto">
              <a:xfrm>
                <a:off x="4970" y="2968"/>
                <a:ext cx="6" cy="7"/>
              </a:xfrm>
              <a:custGeom>
                <a:avLst/>
                <a:gdLst>
                  <a:gd name="T0" fmla="*/ 6 w 6"/>
                  <a:gd name="T1" fmla="*/ 2 h 7"/>
                  <a:gd name="T2" fmla="*/ 6 w 6"/>
                  <a:gd name="T3" fmla="*/ 2 h 7"/>
                  <a:gd name="T4" fmla="*/ 6 w 6"/>
                  <a:gd name="T5" fmla="*/ 2 h 7"/>
                  <a:gd name="T6" fmla="*/ 6 w 6"/>
                  <a:gd name="T7" fmla="*/ 2 h 7"/>
                  <a:gd name="T8" fmla="*/ 6 w 6"/>
                  <a:gd name="T9" fmla="*/ 2 h 7"/>
                  <a:gd name="T10" fmla="*/ 6 w 6"/>
                  <a:gd name="T11" fmla="*/ 2 h 7"/>
                  <a:gd name="T12" fmla="*/ 3 w 6"/>
                  <a:gd name="T13" fmla="*/ 2 h 7"/>
                  <a:gd name="T14" fmla="*/ 3 w 6"/>
                  <a:gd name="T15" fmla="*/ 0 h 7"/>
                  <a:gd name="T16" fmla="*/ 3 w 6"/>
                  <a:gd name="T17" fmla="*/ 0 h 7"/>
                  <a:gd name="T18" fmla="*/ 3 w 6"/>
                  <a:gd name="T19" fmla="*/ 0 h 7"/>
                  <a:gd name="T20" fmla="*/ 0 w 6"/>
                  <a:gd name="T21" fmla="*/ 0 h 7"/>
                  <a:gd name="T22" fmla="*/ 0 w 6"/>
                  <a:gd name="T23" fmla="*/ 0 h 7"/>
                  <a:gd name="T24" fmla="*/ 0 w 6"/>
                  <a:gd name="T25" fmla="*/ 2 h 7"/>
                  <a:gd name="T26" fmla="*/ 0 w 6"/>
                  <a:gd name="T27" fmla="*/ 2 h 7"/>
                  <a:gd name="T28" fmla="*/ 0 w 6"/>
                  <a:gd name="T29" fmla="*/ 2 h 7"/>
                  <a:gd name="T30" fmla="*/ 0 w 6"/>
                  <a:gd name="T31" fmla="*/ 5 h 7"/>
                  <a:gd name="T32" fmla="*/ 3 w 6"/>
                  <a:gd name="T33" fmla="*/ 5 h 7"/>
                  <a:gd name="T34" fmla="*/ 3 w 6"/>
                  <a:gd name="T35" fmla="*/ 7 h 7"/>
                  <a:gd name="T36" fmla="*/ 6 w 6"/>
                  <a:gd name="T37" fmla="*/ 7 h 7"/>
                  <a:gd name="T38" fmla="*/ 6 w 6"/>
                  <a:gd name="T39" fmla="*/ 7 h 7"/>
                  <a:gd name="T40" fmla="*/ 6 w 6"/>
                  <a:gd name="T41" fmla="*/ 2 h 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7"/>
                  <a:gd name="T65" fmla="*/ 6 w 6"/>
                  <a:gd name="T66" fmla="*/ 7 h 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7">
                    <a:moveTo>
                      <a:pt x="6" y="2"/>
                    </a:moveTo>
                    <a:lnTo>
                      <a:pt x="6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06" name="Freeform 5302"/>
              <p:cNvSpPr>
                <a:spLocks/>
              </p:cNvSpPr>
              <p:nvPr/>
            </p:nvSpPr>
            <p:spPr bwMode="auto">
              <a:xfrm>
                <a:off x="4976" y="2970"/>
                <a:ext cx="57" cy="5"/>
              </a:xfrm>
              <a:custGeom>
                <a:avLst/>
                <a:gdLst>
                  <a:gd name="T0" fmla="*/ 57 w 57"/>
                  <a:gd name="T1" fmla="*/ 3 h 5"/>
                  <a:gd name="T2" fmla="*/ 57 w 57"/>
                  <a:gd name="T3" fmla="*/ 3 h 5"/>
                  <a:gd name="T4" fmla="*/ 49 w 57"/>
                  <a:gd name="T5" fmla="*/ 3 h 5"/>
                  <a:gd name="T6" fmla="*/ 41 w 57"/>
                  <a:gd name="T7" fmla="*/ 3 h 5"/>
                  <a:gd name="T8" fmla="*/ 36 w 57"/>
                  <a:gd name="T9" fmla="*/ 3 h 5"/>
                  <a:gd name="T10" fmla="*/ 28 w 57"/>
                  <a:gd name="T11" fmla="*/ 3 h 5"/>
                  <a:gd name="T12" fmla="*/ 21 w 57"/>
                  <a:gd name="T13" fmla="*/ 3 h 5"/>
                  <a:gd name="T14" fmla="*/ 13 w 57"/>
                  <a:gd name="T15" fmla="*/ 3 h 5"/>
                  <a:gd name="T16" fmla="*/ 7 w 57"/>
                  <a:gd name="T17" fmla="*/ 3 h 5"/>
                  <a:gd name="T18" fmla="*/ 0 w 57"/>
                  <a:gd name="T19" fmla="*/ 0 h 5"/>
                  <a:gd name="T20" fmla="*/ 0 w 57"/>
                  <a:gd name="T21" fmla="*/ 5 h 5"/>
                  <a:gd name="T22" fmla="*/ 7 w 57"/>
                  <a:gd name="T23" fmla="*/ 5 h 5"/>
                  <a:gd name="T24" fmla="*/ 13 w 57"/>
                  <a:gd name="T25" fmla="*/ 5 h 5"/>
                  <a:gd name="T26" fmla="*/ 21 w 57"/>
                  <a:gd name="T27" fmla="*/ 5 h 5"/>
                  <a:gd name="T28" fmla="*/ 28 w 57"/>
                  <a:gd name="T29" fmla="*/ 5 h 5"/>
                  <a:gd name="T30" fmla="*/ 36 w 57"/>
                  <a:gd name="T31" fmla="*/ 5 h 5"/>
                  <a:gd name="T32" fmla="*/ 41 w 57"/>
                  <a:gd name="T33" fmla="*/ 5 h 5"/>
                  <a:gd name="T34" fmla="*/ 49 w 57"/>
                  <a:gd name="T35" fmla="*/ 5 h 5"/>
                  <a:gd name="T36" fmla="*/ 57 w 57"/>
                  <a:gd name="T37" fmla="*/ 5 h 5"/>
                  <a:gd name="T38" fmla="*/ 57 w 57"/>
                  <a:gd name="T39" fmla="*/ 5 h 5"/>
                  <a:gd name="T40" fmla="*/ 57 w 57"/>
                  <a:gd name="T41" fmla="*/ 3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7"/>
                  <a:gd name="T64" fmla="*/ 0 h 5"/>
                  <a:gd name="T65" fmla="*/ 57 w 57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7" h="5">
                    <a:moveTo>
                      <a:pt x="57" y="3"/>
                    </a:moveTo>
                    <a:lnTo>
                      <a:pt x="57" y="3"/>
                    </a:lnTo>
                    <a:lnTo>
                      <a:pt x="49" y="3"/>
                    </a:lnTo>
                    <a:lnTo>
                      <a:pt x="41" y="3"/>
                    </a:lnTo>
                    <a:lnTo>
                      <a:pt x="36" y="3"/>
                    </a:lnTo>
                    <a:lnTo>
                      <a:pt x="28" y="3"/>
                    </a:lnTo>
                    <a:lnTo>
                      <a:pt x="21" y="3"/>
                    </a:lnTo>
                    <a:lnTo>
                      <a:pt x="13" y="3"/>
                    </a:lnTo>
                    <a:lnTo>
                      <a:pt x="7" y="3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7" y="5"/>
                    </a:lnTo>
                    <a:lnTo>
                      <a:pt x="13" y="5"/>
                    </a:lnTo>
                    <a:lnTo>
                      <a:pt x="21" y="5"/>
                    </a:lnTo>
                    <a:lnTo>
                      <a:pt x="28" y="5"/>
                    </a:lnTo>
                    <a:lnTo>
                      <a:pt x="36" y="5"/>
                    </a:lnTo>
                    <a:lnTo>
                      <a:pt x="41" y="5"/>
                    </a:lnTo>
                    <a:lnTo>
                      <a:pt x="49" y="5"/>
                    </a:lnTo>
                    <a:lnTo>
                      <a:pt x="57" y="5"/>
                    </a:lnTo>
                    <a:lnTo>
                      <a:pt x="57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07" name="Freeform 5303"/>
              <p:cNvSpPr>
                <a:spLocks/>
              </p:cNvSpPr>
              <p:nvPr/>
            </p:nvSpPr>
            <p:spPr bwMode="auto">
              <a:xfrm>
                <a:off x="5033" y="2973"/>
                <a:ext cx="32" cy="5"/>
              </a:xfrm>
              <a:custGeom>
                <a:avLst/>
                <a:gdLst>
                  <a:gd name="T0" fmla="*/ 32 w 32"/>
                  <a:gd name="T1" fmla="*/ 2 h 5"/>
                  <a:gd name="T2" fmla="*/ 32 w 32"/>
                  <a:gd name="T3" fmla="*/ 2 h 5"/>
                  <a:gd name="T4" fmla="*/ 29 w 32"/>
                  <a:gd name="T5" fmla="*/ 2 h 5"/>
                  <a:gd name="T6" fmla="*/ 24 w 32"/>
                  <a:gd name="T7" fmla="*/ 0 h 5"/>
                  <a:gd name="T8" fmla="*/ 21 w 32"/>
                  <a:gd name="T9" fmla="*/ 0 h 5"/>
                  <a:gd name="T10" fmla="*/ 16 w 32"/>
                  <a:gd name="T11" fmla="*/ 0 h 5"/>
                  <a:gd name="T12" fmla="*/ 13 w 32"/>
                  <a:gd name="T13" fmla="*/ 0 h 5"/>
                  <a:gd name="T14" fmla="*/ 8 w 32"/>
                  <a:gd name="T15" fmla="*/ 0 h 5"/>
                  <a:gd name="T16" fmla="*/ 5 w 32"/>
                  <a:gd name="T17" fmla="*/ 0 h 5"/>
                  <a:gd name="T18" fmla="*/ 0 w 32"/>
                  <a:gd name="T19" fmla="*/ 0 h 5"/>
                  <a:gd name="T20" fmla="*/ 0 w 32"/>
                  <a:gd name="T21" fmla="*/ 2 h 5"/>
                  <a:gd name="T22" fmla="*/ 5 w 32"/>
                  <a:gd name="T23" fmla="*/ 2 h 5"/>
                  <a:gd name="T24" fmla="*/ 8 w 32"/>
                  <a:gd name="T25" fmla="*/ 2 h 5"/>
                  <a:gd name="T26" fmla="*/ 13 w 32"/>
                  <a:gd name="T27" fmla="*/ 2 h 5"/>
                  <a:gd name="T28" fmla="*/ 16 w 32"/>
                  <a:gd name="T29" fmla="*/ 5 h 5"/>
                  <a:gd name="T30" fmla="*/ 21 w 32"/>
                  <a:gd name="T31" fmla="*/ 5 h 5"/>
                  <a:gd name="T32" fmla="*/ 24 w 32"/>
                  <a:gd name="T33" fmla="*/ 5 h 5"/>
                  <a:gd name="T34" fmla="*/ 29 w 32"/>
                  <a:gd name="T35" fmla="*/ 5 h 5"/>
                  <a:gd name="T36" fmla="*/ 32 w 32"/>
                  <a:gd name="T37" fmla="*/ 5 h 5"/>
                  <a:gd name="T38" fmla="*/ 32 w 32"/>
                  <a:gd name="T39" fmla="*/ 5 h 5"/>
                  <a:gd name="T40" fmla="*/ 32 w 32"/>
                  <a:gd name="T41" fmla="*/ 2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2"/>
                  <a:gd name="T64" fmla="*/ 0 h 5"/>
                  <a:gd name="T65" fmla="*/ 32 w 32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2" h="5">
                    <a:moveTo>
                      <a:pt x="32" y="2"/>
                    </a:moveTo>
                    <a:lnTo>
                      <a:pt x="32" y="2"/>
                    </a:lnTo>
                    <a:lnTo>
                      <a:pt x="29" y="2"/>
                    </a:lnTo>
                    <a:lnTo>
                      <a:pt x="24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5" y="2"/>
                    </a:lnTo>
                    <a:lnTo>
                      <a:pt x="8" y="2"/>
                    </a:lnTo>
                    <a:lnTo>
                      <a:pt x="13" y="2"/>
                    </a:lnTo>
                    <a:lnTo>
                      <a:pt x="16" y="5"/>
                    </a:lnTo>
                    <a:lnTo>
                      <a:pt x="21" y="5"/>
                    </a:lnTo>
                    <a:lnTo>
                      <a:pt x="24" y="5"/>
                    </a:lnTo>
                    <a:lnTo>
                      <a:pt x="29" y="5"/>
                    </a:lnTo>
                    <a:lnTo>
                      <a:pt x="32" y="5"/>
                    </a:lnTo>
                    <a:lnTo>
                      <a:pt x="32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08" name="Freeform 5304"/>
              <p:cNvSpPr>
                <a:spLocks/>
              </p:cNvSpPr>
              <p:nvPr/>
            </p:nvSpPr>
            <p:spPr bwMode="auto">
              <a:xfrm>
                <a:off x="5065" y="2970"/>
                <a:ext cx="28" cy="8"/>
              </a:xfrm>
              <a:custGeom>
                <a:avLst/>
                <a:gdLst>
                  <a:gd name="T0" fmla="*/ 26 w 28"/>
                  <a:gd name="T1" fmla="*/ 0 h 8"/>
                  <a:gd name="T2" fmla="*/ 26 w 28"/>
                  <a:gd name="T3" fmla="*/ 0 h 8"/>
                  <a:gd name="T4" fmla="*/ 23 w 28"/>
                  <a:gd name="T5" fmla="*/ 3 h 8"/>
                  <a:gd name="T6" fmla="*/ 20 w 28"/>
                  <a:gd name="T7" fmla="*/ 3 h 8"/>
                  <a:gd name="T8" fmla="*/ 18 w 28"/>
                  <a:gd name="T9" fmla="*/ 5 h 8"/>
                  <a:gd name="T10" fmla="*/ 15 w 28"/>
                  <a:gd name="T11" fmla="*/ 5 h 8"/>
                  <a:gd name="T12" fmla="*/ 10 w 28"/>
                  <a:gd name="T13" fmla="*/ 5 h 8"/>
                  <a:gd name="T14" fmla="*/ 7 w 28"/>
                  <a:gd name="T15" fmla="*/ 5 h 8"/>
                  <a:gd name="T16" fmla="*/ 5 w 28"/>
                  <a:gd name="T17" fmla="*/ 5 h 8"/>
                  <a:gd name="T18" fmla="*/ 0 w 28"/>
                  <a:gd name="T19" fmla="*/ 5 h 8"/>
                  <a:gd name="T20" fmla="*/ 0 w 28"/>
                  <a:gd name="T21" fmla="*/ 8 h 8"/>
                  <a:gd name="T22" fmla="*/ 5 w 28"/>
                  <a:gd name="T23" fmla="*/ 8 h 8"/>
                  <a:gd name="T24" fmla="*/ 7 w 28"/>
                  <a:gd name="T25" fmla="*/ 8 h 8"/>
                  <a:gd name="T26" fmla="*/ 10 w 28"/>
                  <a:gd name="T27" fmla="*/ 8 h 8"/>
                  <a:gd name="T28" fmla="*/ 15 w 28"/>
                  <a:gd name="T29" fmla="*/ 8 h 8"/>
                  <a:gd name="T30" fmla="*/ 18 w 28"/>
                  <a:gd name="T31" fmla="*/ 8 h 8"/>
                  <a:gd name="T32" fmla="*/ 20 w 28"/>
                  <a:gd name="T33" fmla="*/ 8 h 8"/>
                  <a:gd name="T34" fmla="*/ 23 w 28"/>
                  <a:gd name="T35" fmla="*/ 5 h 8"/>
                  <a:gd name="T36" fmla="*/ 28 w 28"/>
                  <a:gd name="T37" fmla="*/ 3 h 8"/>
                  <a:gd name="T38" fmla="*/ 28 w 28"/>
                  <a:gd name="T39" fmla="*/ 3 h 8"/>
                  <a:gd name="T40" fmla="*/ 26 w 28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8"/>
                  <a:gd name="T64" fmla="*/ 0 h 8"/>
                  <a:gd name="T65" fmla="*/ 28 w 28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8" h="8">
                    <a:moveTo>
                      <a:pt x="26" y="0"/>
                    </a:moveTo>
                    <a:lnTo>
                      <a:pt x="26" y="0"/>
                    </a:lnTo>
                    <a:lnTo>
                      <a:pt x="23" y="3"/>
                    </a:lnTo>
                    <a:lnTo>
                      <a:pt x="20" y="3"/>
                    </a:lnTo>
                    <a:lnTo>
                      <a:pt x="18" y="5"/>
                    </a:lnTo>
                    <a:lnTo>
                      <a:pt x="15" y="5"/>
                    </a:lnTo>
                    <a:lnTo>
                      <a:pt x="10" y="5"/>
                    </a:lnTo>
                    <a:lnTo>
                      <a:pt x="7" y="5"/>
                    </a:lnTo>
                    <a:lnTo>
                      <a:pt x="5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5" y="8"/>
                    </a:lnTo>
                    <a:lnTo>
                      <a:pt x="18" y="8"/>
                    </a:lnTo>
                    <a:lnTo>
                      <a:pt x="20" y="8"/>
                    </a:lnTo>
                    <a:lnTo>
                      <a:pt x="23" y="5"/>
                    </a:lnTo>
                    <a:lnTo>
                      <a:pt x="28" y="3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09" name="Freeform 5305"/>
              <p:cNvSpPr>
                <a:spLocks/>
              </p:cNvSpPr>
              <p:nvPr/>
            </p:nvSpPr>
            <p:spPr bwMode="auto">
              <a:xfrm>
                <a:off x="5091" y="2944"/>
                <a:ext cx="10" cy="29"/>
              </a:xfrm>
              <a:custGeom>
                <a:avLst/>
                <a:gdLst>
                  <a:gd name="T0" fmla="*/ 5 w 10"/>
                  <a:gd name="T1" fmla="*/ 3 h 29"/>
                  <a:gd name="T2" fmla="*/ 5 w 10"/>
                  <a:gd name="T3" fmla="*/ 3 h 29"/>
                  <a:gd name="T4" fmla="*/ 5 w 10"/>
                  <a:gd name="T5" fmla="*/ 3 h 29"/>
                  <a:gd name="T6" fmla="*/ 5 w 10"/>
                  <a:gd name="T7" fmla="*/ 8 h 29"/>
                  <a:gd name="T8" fmla="*/ 5 w 10"/>
                  <a:gd name="T9" fmla="*/ 11 h 29"/>
                  <a:gd name="T10" fmla="*/ 5 w 10"/>
                  <a:gd name="T11" fmla="*/ 13 h 29"/>
                  <a:gd name="T12" fmla="*/ 5 w 10"/>
                  <a:gd name="T13" fmla="*/ 18 h 29"/>
                  <a:gd name="T14" fmla="*/ 2 w 10"/>
                  <a:gd name="T15" fmla="*/ 21 h 29"/>
                  <a:gd name="T16" fmla="*/ 2 w 10"/>
                  <a:gd name="T17" fmla="*/ 24 h 29"/>
                  <a:gd name="T18" fmla="*/ 0 w 10"/>
                  <a:gd name="T19" fmla="*/ 26 h 29"/>
                  <a:gd name="T20" fmla="*/ 2 w 10"/>
                  <a:gd name="T21" fmla="*/ 29 h 29"/>
                  <a:gd name="T22" fmla="*/ 5 w 10"/>
                  <a:gd name="T23" fmla="*/ 26 h 29"/>
                  <a:gd name="T24" fmla="*/ 5 w 10"/>
                  <a:gd name="T25" fmla="*/ 24 h 29"/>
                  <a:gd name="T26" fmla="*/ 8 w 10"/>
                  <a:gd name="T27" fmla="*/ 18 h 29"/>
                  <a:gd name="T28" fmla="*/ 8 w 10"/>
                  <a:gd name="T29" fmla="*/ 16 h 29"/>
                  <a:gd name="T30" fmla="*/ 10 w 10"/>
                  <a:gd name="T31" fmla="*/ 11 h 29"/>
                  <a:gd name="T32" fmla="*/ 10 w 10"/>
                  <a:gd name="T33" fmla="*/ 8 h 29"/>
                  <a:gd name="T34" fmla="*/ 8 w 10"/>
                  <a:gd name="T35" fmla="*/ 3 h 29"/>
                  <a:gd name="T36" fmla="*/ 8 w 10"/>
                  <a:gd name="T37" fmla="*/ 0 h 29"/>
                  <a:gd name="T38" fmla="*/ 8 w 10"/>
                  <a:gd name="T39" fmla="*/ 0 h 29"/>
                  <a:gd name="T40" fmla="*/ 5 w 10"/>
                  <a:gd name="T41" fmla="*/ 3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"/>
                  <a:gd name="T64" fmla="*/ 0 h 29"/>
                  <a:gd name="T65" fmla="*/ 10 w 10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" h="29">
                    <a:moveTo>
                      <a:pt x="5" y="3"/>
                    </a:moveTo>
                    <a:lnTo>
                      <a:pt x="5" y="3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5" y="18"/>
                    </a:lnTo>
                    <a:lnTo>
                      <a:pt x="2" y="21"/>
                    </a:lnTo>
                    <a:lnTo>
                      <a:pt x="2" y="24"/>
                    </a:lnTo>
                    <a:lnTo>
                      <a:pt x="0" y="26"/>
                    </a:lnTo>
                    <a:lnTo>
                      <a:pt x="2" y="29"/>
                    </a:lnTo>
                    <a:lnTo>
                      <a:pt x="5" y="26"/>
                    </a:lnTo>
                    <a:lnTo>
                      <a:pt x="5" y="24"/>
                    </a:lnTo>
                    <a:lnTo>
                      <a:pt x="8" y="18"/>
                    </a:lnTo>
                    <a:lnTo>
                      <a:pt x="8" y="16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10" name="Freeform 5306"/>
              <p:cNvSpPr>
                <a:spLocks/>
              </p:cNvSpPr>
              <p:nvPr/>
            </p:nvSpPr>
            <p:spPr bwMode="auto">
              <a:xfrm>
                <a:off x="5078" y="2939"/>
                <a:ext cx="21" cy="8"/>
              </a:xfrm>
              <a:custGeom>
                <a:avLst/>
                <a:gdLst>
                  <a:gd name="T0" fmla="*/ 0 w 21"/>
                  <a:gd name="T1" fmla="*/ 2 h 8"/>
                  <a:gd name="T2" fmla="*/ 0 w 21"/>
                  <a:gd name="T3" fmla="*/ 2 h 8"/>
                  <a:gd name="T4" fmla="*/ 0 w 21"/>
                  <a:gd name="T5" fmla="*/ 2 h 8"/>
                  <a:gd name="T6" fmla="*/ 2 w 21"/>
                  <a:gd name="T7" fmla="*/ 2 h 8"/>
                  <a:gd name="T8" fmla="*/ 7 w 21"/>
                  <a:gd name="T9" fmla="*/ 5 h 8"/>
                  <a:gd name="T10" fmla="*/ 10 w 21"/>
                  <a:gd name="T11" fmla="*/ 5 h 8"/>
                  <a:gd name="T12" fmla="*/ 13 w 21"/>
                  <a:gd name="T13" fmla="*/ 5 h 8"/>
                  <a:gd name="T14" fmla="*/ 15 w 21"/>
                  <a:gd name="T15" fmla="*/ 5 h 8"/>
                  <a:gd name="T16" fmla="*/ 18 w 21"/>
                  <a:gd name="T17" fmla="*/ 5 h 8"/>
                  <a:gd name="T18" fmla="*/ 18 w 21"/>
                  <a:gd name="T19" fmla="*/ 8 h 8"/>
                  <a:gd name="T20" fmla="*/ 21 w 21"/>
                  <a:gd name="T21" fmla="*/ 5 h 8"/>
                  <a:gd name="T22" fmla="*/ 18 w 21"/>
                  <a:gd name="T23" fmla="*/ 2 h 8"/>
                  <a:gd name="T24" fmla="*/ 15 w 21"/>
                  <a:gd name="T25" fmla="*/ 2 h 8"/>
                  <a:gd name="T26" fmla="*/ 13 w 21"/>
                  <a:gd name="T27" fmla="*/ 2 h 8"/>
                  <a:gd name="T28" fmla="*/ 10 w 21"/>
                  <a:gd name="T29" fmla="*/ 0 h 8"/>
                  <a:gd name="T30" fmla="*/ 7 w 21"/>
                  <a:gd name="T31" fmla="*/ 0 h 8"/>
                  <a:gd name="T32" fmla="*/ 2 w 21"/>
                  <a:gd name="T33" fmla="*/ 0 h 8"/>
                  <a:gd name="T34" fmla="*/ 0 w 21"/>
                  <a:gd name="T35" fmla="*/ 0 h 8"/>
                  <a:gd name="T36" fmla="*/ 0 w 21"/>
                  <a:gd name="T37" fmla="*/ 0 h 8"/>
                  <a:gd name="T38" fmla="*/ 0 w 21"/>
                  <a:gd name="T39" fmla="*/ 0 h 8"/>
                  <a:gd name="T40" fmla="*/ 0 w 21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0" y="2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7" y="5"/>
                    </a:lnTo>
                    <a:lnTo>
                      <a:pt x="10" y="5"/>
                    </a:lnTo>
                    <a:lnTo>
                      <a:pt x="13" y="5"/>
                    </a:lnTo>
                    <a:lnTo>
                      <a:pt x="15" y="5"/>
                    </a:lnTo>
                    <a:lnTo>
                      <a:pt x="18" y="5"/>
                    </a:lnTo>
                    <a:lnTo>
                      <a:pt x="18" y="8"/>
                    </a:lnTo>
                    <a:lnTo>
                      <a:pt x="21" y="5"/>
                    </a:lnTo>
                    <a:lnTo>
                      <a:pt x="18" y="2"/>
                    </a:lnTo>
                    <a:lnTo>
                      <a:pt x="15" y="2"/>
                    </a:lnTo>
                    <a:lnTo>
                      <a:pt x="13" y="2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11" name="Freeform 5307"/>
              <p:cNvSpPr>
                <a:spLocks/>
              </p:cNvSpPr>
              <p:nvPr/>
            </p:nvSpPr>
            <p:spPr bwMode="auto">
              <a:xfrm>
                <a:off x="4970" y="2939"/>
                <a:ext cx="108" cy="10"/>
              </a:xfrm>
              <a:custGeom>
                <a:avLst/>
                <a:gdLst>
                  <a:gd name="T0" fmla="*/ 3 w 108"/>
                  <a:gd name="T1" fmla="*/ 8 h 10"/>
                  <a:gd name="T2" fmla="*/ 0 w 108"/>
                  <a:gd name="T3" fmla="*/ 10 h 10"/>
                  <a:gd name="T4" fmla="*/ 6 w 108"/>
                  <a:gd name="T5" fmla="*/ 10 h 10"/>
                  <a:gd name="T6" fmla="*/ 16 w 108"/>
                  <a:gd name="T7" fmla="*/ 8 h 10"/>
                  <a:gd name="T8" fmla="*/ 34 w 108"/>
                  <a:gd name="T9" fmla="*/ 8 h 10"/>
                  <a:gd name="T10" fmla="*/ 53 w 108"/>
                  <a:gd name="T11" fmla="*/ 8 h 10"/>
                  <a:gd name="T12" fmla="*/ 71 w 108"/>
                  <a:gd name="T13" fmla="*/ 5 h 10"/>
                  <a:gd name="T14" fmla="*/ 89 w 108"/>
                  <a:gd name="T15" fmla="*/ 5 h 10"/>
                  <a:gd name="T16" fmla="*/ 102 w 108"/>
                  <a:gd name="T17" fmla="*/ 5 h 10"/>
                  <a:gd name="T18" fmla="*/ 108 w 108"/>
                  <a:gd name="T19" fmla="*/ 2 h 10"/>
                  <a:gd name="T20" fmla="*/ 108 w 108"/>
                  <a:gd name="T21" fmla="*/ 0 h 10"/>
                  <a:gd name="T22" fmla="*/ 102 w 108"/>
                  <a:gd name="T23" fmla="*/ 0 h 10"/>
                  <a:gd name="T24" fmla="*/ 89 w 108"/>
                  <a:gd name="T25" fmla="*/ 0 h 10"/>
                  <a:gd name="T26" fmla="*/ 71 w 108"/>
                  <a:gd name="T27" fmla="*/ 2 h 10"/>
                  <a:gd name="T28" fmla="*/ 53 w 108"/>
                  <a:gd name="T29" fmla="*/ 2 h 10"/>
                  <a:gd name="T30" fmla="*/ 34 w 108"/>
                  <a:gd name="T31" fmla="*/ 5 h 10"/>
                  <a:gd name="T32" fmla="*/ 16 w 108"/>
                  <a:gd name="T33" fmla="*/ 5 h 10"/>
                  <a:gd name="T34" fmla="*/ 6 w 108"/>
                  <a:gd name="T35" fmla="*/ 5 h 10"/>
                  <a:gd name="T36" fmla="*/ 0 w 108"/>
                  <a:gd name="T37" fmla="*/ 8 h 10"/>
                  <a:gd name="T38" fmla="*/ 0 w 108"/>
                  <a:gd name="T39" fmla="*/ 8 h 10"/>
                  <a:gd name="T40" fmla="*/ 3 w 108"/>
                  <a:gd name="T41" fmla="*/ 8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8"/>
                  <a:gd name="T64" fmla="*/ 0 h 10"/>
                  <a:gd name="T65" fmla="*/ 108 w 108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8" h="10">
                    <a:moveTo>
                      <a:pt x="3" y="8"/>
                    </a:moveTo>
                    <a:lnTo>
                      <a:pt x="0" y="10"/>
                    </a:lnTo>
                    <a:lnTo>
                      <a:pt x="6" y="10"/>
                    </a:lnTo>
                    <a:lnTo>
                      <a:pt x="16" y="8"/>
                    </a:lnTo>
                    <a:lnTo>
                      <a:pt x="34" y="8"/>
                    </a:lnTo>
                    <a:lnTo>
                      <a:pt x="53" y="8"/>
                    </a:lnTo>
                    <a:lnTo>
                      <a:pt x="71" y="5"/>
                    </a:lnTo>
                    <a:lnTo>
                      <a:pt x="89" y="5"/>
                    </a:lnTo>
                    <a:lnTo>
                      <a:pt x="102" y="5"/>
                    </a:lnTo>
                    <a:lnTo>
                      <a:pt x="108" y="2"/>
                    </a:lnTo>
                    <a:lnTo>
                      <a:pt x="108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71" y="2"/>
                    </a:lnTo>
                    <a:lnTo>
                      <a:pt x="53" y="2"/>
                    </a:lnTo>
                    <a:lnTo>
                      <a:pt x="34" y="5"/>
                    </a:lnTo>
                    <a:lnTo>
                      <a:pt x="16" y="5"/>
                    </a:lnTo>
                    <a:lnTo>
                      <a:pt x="6" y="5"/>
                    </a:lnTo>
                    <a:lnTo>
                      <a:pt x="0" y="8"/>
                    </a:ln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12" name="Rectangle 5308"/>
              <p:cNvSpPr>
                <a:spLocks noChangeArrowheads="1"/>
              </p:cNvSpPr>
              <p:nvPr/>
            </p:nvSpPr>
            <p:spPr bwMode="auto">
              <a:xfrm>
                <a:off x="4989" y="2957"/>
                <a:ext cx="91" cy="5"/>
              </a:xfrm>
              <a:prstGeom prst="rect">
                <a:avLst/>
              </a:prstGeom>
              <a:solidFill>
                <a:srgbClr val="504A5D"/>
              </a:solidFill>
              <a:ln w="0">
                <a:solidFill>
                  <a:srgbClr val="25221E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1pPr>
                <a:lvl2pPr marL="742950" indent="-28575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2pPr>
                <a:lvl3pPr marL="11430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3pPr>
                <a:lvl4pPr marL="16002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4pPr>
                <a:lvl5pPr marL="2057400" indent="-228600"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5pPr>
                <a:lvl6pPr marL="25146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6pPr>
                <a:lvl7pPr marL="29718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7pPr>
                <a:lvl8pPr marL="34290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8pPr>
                <a:lvl9pPr marL="3886200" indent="-228600" eaLnBrk="0" fontAlgn="base" hangingPunct="0">
                  <a:spcBef>
                    <a:spcPct val="5000"/>
                  </a:spcBef>
                  <a:spcAft>
                    <a:spcPct val="0"/>
                  </a:spcAft>
                  <a:defRPr sz="1200" b="1">
                    <a:solidFill>
                      <a:schemeClr val="tx1"/>
                    </a:solidFill>
                    <a:latin typeface="Arial Narrow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5613" name="Freeform 5309"/>
              <p:cNvSpPr>
                <a:spLocks/>
              </p:cNvSpPr>
              <p:nvPr/>
            </p:nvSpPr>
            <p:spPr bwMode="auto">
              <a:xfrm>
                <a:off x="4785" y="2865"/>
                <a:ext cx="337" cy="71"/>
              </a:xfrm>
              <a:custGeom>
                <a:avLst/>
                <a:gdLst>
                  <a:gd name="T0" fmla="*/ 55 w 337"/>
                  <a:gd name="T1" fmla="*/ 8 h 71"/>
                  <a:gd name="T2" fmla="*/ 41 w 337"/>
                  <a:gd name="T3" fmla="*/ 11 h 71"/>
                  <a:gd name="T4" fmla="*/ 31 w 337"/>
                  <a:gd name="T5" fmla="*/ 19 h 71"/>
                  <a:gd name="T6" fmla="*/ 23 w 337"/>
                  <a:gd name="T7" fmla="*/ 29 h 71"/>
                  <a:gd name="T8" fmla="*/ 13 w 337"/>
                  <a:gd name="T9" fmla="*/ 37 h 71"/>
                  <a:gd name="T10" fmla="*/ 5 w 337"/>
                  <a:gd name="T11" fmla="*/ 42 h 71"/>
                  <a:gd name="T12" fmla="*/ 0 w 337"/>
                  <a:gd name="T13" fmla="*/ 48 h 71"/>
                  <a:gd name="T14" fmla="*/ 0 w 337"/>
                  <a:gd name="T15" fmla="*/ 55 h 71"/>
                  <a:gd name="T16" fmla="*/ 0 w 337"/>
                  <a:gd name="T17" fmla="*/ 55 h 71"/>
                  <a:gd name="T18" fmla="*/ 5 w 337"/>
                  <a:gd name="T19" fmla="*/ 58 h 71"/>
                  <a:gd name="T20" fmla="*/ 57 w 337"/>
                  <a:gd name="T21" fmla="*/ 66 h 71"/>
                  <a:gd name="T22" fmla="*/ 110 w 337"/>
                  <a:gd name="T23" fmla="*/ 69 h 71"/>
                  <a:gd name="T24" fmla="*/ 162 w 337"/>
                  <a:gd name="T25" fmla="*/ 71 h 71"/>
                  <a:gd name="T26" fmla="*/ 217 w 337"/>
                  <a:gd name="T27" fmla="*/ 71 h 71"/>
                  <a:gd name="T28" fmla="*/ 274 w 337"/>
                  <a:gd name="T29" fmla="*/ 71 h 71"/>
                  <a:gd name="T30" fmla="*/ 303 w 337"/>
                  <a:gd name="T31" fmla="*/ 66 h 71"/>
                  <a:gd name="T32" fmla="*/ 329 w 337"/>
                  <a:gd name="T33" fmla="*/ 61 h 71"/>
                  <a:gd name="T34" fmla="*/ 334 w 337"/>
                  <a:gd name="T35" fmla="*/ 58 h 71"/>
                  <a:gd name="T36" fmla="*/ 337 w 337"/>
                  <a:gd name="T37" fmla="*/ 53 h 71"/>
                  <a:gd name="T38" fmla="*/ 334 w 337"/>
                  <a:gd name="T39" fmla="*/ 42 h 71"/>
                  <a:gd name="T40" fmla="*/ 329 w 337"/>
                  <a:gd name="T41" fmla="*/ 32 h 71"/>
                  <a:gd name="T42" fmla="*/ 324 w 337"/>
                  <a:gd name="T43" fmla="*/ 24 h 71"/>
                  <a:gd name="T44" fmla="*/ 319 w 337"/>
                  <a:gd name="T45" fmla="*/ 11 h 71"/>
                  <a:gd name="T46" fmla="*/ 314 w 337"/>
                  <a:gd name="T47" fmla="*/ 6 h 71"/>
                  <a:gd name="T48" fmla="*/ 306 w 337"/>
                  <a:gd name="T49" fmla="*/ 3 h 71"/>
                  <a:gd name="T50" fmla="*/ 243 w 337"/>
                  <a:gd name="T51" fmla="*/ 0 h 71"/>
                  <a:gd name="T52" fmla="*/ 180 w 337"/>
                  <a:gd name="T53" fmla="*/ 0 h 71"/>
                  <a:gd name="T54" fmla="*/ 117 w 337"/>
                  <a:gd name="T55" fmla="*/ 3 h 71"/>
                  <a:gd name="T56" fmla="*/ 55 w 337"/>
                  <a:gd name="T57" fmla="*/ 8 h 7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337"/>
                  <a:gd name="T88" fmla="*/ 0 h 71"/>
                  <a:gd name="T89" fmla="*/ 337 w 337"/>
                  <a:gd name="T90" fmla="*/ 71 h 71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337" h="71">
                    <a:moveTo>
                      <a:pt x="55" y="8"/>
                    </a:moveTo>
                    <a:lnTo>
                      <a:pt x="41" y="11"/>
                    </a:lnTo>
                    <a:lnTo>
                      <a:pt x="31" y="19"/>
                    </a:lnTo>
                    <a:lnTo>
                      <a:pt x="23" y="29"/>
                    </a:lnTo>
                    <a:lnTo>
                      <a:pt x="13" y="37"/>
                    </a:lnTo>
                    <a:lnTo>
                      <a:pt x="5" y="42"/>
                    </a:lnTo>
                    <a:lnTo>
                      <a:pt x="0" y="48"/>
                    </a:lnTo>
                    <a:lnTo>
                      <a:pt x="0" y="55"/>
                    </a:lnTo>
                    <a:lnTo>
                      <a:pt x="5" y="58"/>
                    </a:lnTo>
                    <a:lnTo>
                      <a:pt x="57" y="66"/>
                    </a:lnTo>
                    <a:lnTo>
                      <a:pt x="110" y="69"/>
                    </a:lnTo>
                    <a:lnTo>
                      <a:pt x="162" y="71"/>
                    </a:lnTo>
                    <a:lnTo>
                      <a:pt x="217" y="71"/>
                    </a:lnTo>
                    <a:lnTo>
                      <a:pt x="274" y="71"/>
                    </a:lnTo>
                    <a:lnTo>
                      <a:pt x="303" y="66"/>
                    </a:lnTo>
                    <a:lnTo>
                      <a:pt x="329" y="61"/>
                    </a:lnTo>
                    <a:lnTo>
                      <a:pt x="334" y="58"/>
                    </a:lnTo>
                    <a:lnTo>
                      <a:pt x="337" y="53"/>
                    </a:lnTo>
                    <a:lnTo>
                      <a:pt x="334" y="42"/>
                    </a:lnTo>
                    <a:lnTo>
                      <a:pt x="329" y="32"/>
                    </a:lnTo>
                    <a:lnTo>
                      <a:pt x="324" y="24"/>
                    </a:lnTo>
                    <a:lnTo>
                      <a:pt x="319" y="11"/>
                    </a:lnTo>
                    <a:lnTo>
                      <a:pt x="314" y="6"/>
                    </a:lnTo>
                    <a:lnTo>
                      <a:pt x="306" y="3"/>
                    </a:lnTo>
                    <a:lnTo>
                      <a:pt x="243" y="0"/>
                    </a:lnTo>
                    <a:lnTo>
                      <a:pt x="180" y="0"/>
                    </a:lnTo>
                    <a:lnTo>
                      <a:pt x="117" y="3"/>
                    </a:lnTo>
                    <a:lnTo>
                      <a:pt x="55" y="8"/>
                    </a:lnTo>
                    <a:close/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14" name="Freeform 5310"/>
              <p:cNvSpPr>
                <a:spLocks/>
              </p:cNvSpPr>
              <p:nvPr/>
            </p:nvSpPr>
            <p:spPr bwMode="auto">
              <a:xfrm>
                <a:off x="4798" y="2871"/>
                <a:ext cx="42" cy="31"/>
              </a:xfrm>
              <a:custGeom>
                <a:avLst/>
                <a:gdLst>
                  <a:gd name="T0" fmla="*/ 2 w 42"/>
                  <a:gd name="T1" fmla="*/ 31 h 31"/>
                  <a:gd name="T2" fmla="*/ 2 w 42"/>
                  <a:gd name="T3" fmla="*/ 31 h 31"/>
                  <a:gd name="T4" fmla="*/ 8 w 42"/>
                  <a:gd name="T5" fmla="*/ 28 h 31"/>
                  <a:gd name="T6" fmla="*/ 10 w 42"/>
                  <a:gd name="T7" fmla="*/ 23 h 31"/>
                  <a:gd name="T8" fmla="*/ 15 w 42"/>
                  <a:gd name="T9" fmla="*/ 18 h 31"/>
                  <a:gd name="T10" fmla="*/ 21 w 42"/>
                  <a:gd name="T11" fmla="*/ 15 h 31"/>
                  <a:gd name="T12" fmla="*/ 23 w 42"/>
                  <a:gd name="T13" fmla="*/ 10 h 31"/>
                  <a:gd name="T14" fmla="*/ 31 w 42"/>
                  <a:gd name="T15" fmla="*/ 8 h 31"/>
                  <a:gd name="T16" fmla="*/ 36 w 42"/>
                  <a:gd name="T17" fmla="*/ 5 h 31"/>
                  <a:gd name="T18" fmla="*/ 42 w 42"/>
                  <a:gd name="T19" fmla="*/ 2 h 31"/>
                  <a:gd name="T20" fmla="*/ 42 w 42"/>
                  <a:gd name="T21" fmla="*/ 0 h 31"/>
                  <a:gd name="T22" fmla="*/ 34 w 42"/>
                  <a:gd name="T23" fmla="*/ 0 h 31"/>
                  <a:gd name="T24" fmla="*/ 28 w 42"/>
                  <a:gd name="T25" fmla="*/ 5 h 31"/>
                  <a:gd name="T26" fmla="*/ 23 w 42"/>
                  <a:gd name="T27" fmla="*/ 8 h 31"/>
                  <a:gd name="T28" fmla="*/ 18 w 42"/>
                  <a:gd name="T29" fmla="*/ 10 h 31"/>
                  <a:gd name="T30" fmla="*/ 13 w 42"/>
                  <a:gd name="T31" fmla="*/ 15 h 31"/>
                  <a:gd name="T32" fmla="*/ 8 w 42"/>
                  <a:gd name="T33" fmla="*/ 21 h 31"/>
                  <a:gd name="T34" fmla="*/ 5 w 42"/>
                  <a:gd name="T35" fmla="*/ 26 h 31"/>
                  <a:gd name="T36" fmla="*/ 0 w 42"/>
                  <a:gd name="T37" fmla="*/ 28 h 31"/>
                  <a:gd name="T38" fmla="*/ 0 w 42"/>
                  <a:gd name="T39" fmla="*/ 28 h 31"/>
                  <a:gd name="T40" fmla="*/ 2 w 42"/>
                  <a:gd name="T41" fmla="*/ 31 h 3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2"/>
                  <a:gd name="T64" fmla="*/ 0 h 31"/>
                  <a:gd name="T65" fmla="*/ 42 w 42"/>
                  <a:gd name="T66" fmla="*/ 31 h 3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2" h="31">
                    <a:moveTo>
                      <a:pt x="2" y="31"/>
                    </a:moveTo>
                    <a:lnTo>
                      <a:pt x="2" y="31"/>
                    </a:lnTo>
                    <a:lnTo>
                      <a:pt x="8" y="28"/>
                    </a:lnTo>
                    <a:lnTo>
                      <a:pt x="10" y="23"/>
                    </a:lnTo>
                    <a:lnTo>
                      <a:pt x="15" y="18"/>
                    </a:lnTo>
                    <a:lnTo>
                      <a:pt x="21" y="15"/>
                    </a:lnTo>
                    <a:lnTo>
                      <a:pt x="23" y="10"/>
                    </a:lnTo>
                    <a:lnTo>
                      <a:pt x="31" y="8"/>
                    </a:lnTo>
                    <a:lnTo>
                      <a:pt x="36" y="5"/>
                    </a:lnTo>
                    <a:lnTo>
                      <a:pt x="42" y="2"/>
                    </a:lnTo>
                    <a:lnTo>
                      <a:pt x="42" y="0"/>
                    </a:lnTo>
                    <a:lnTo>
                      <a:pt x="34" y="0"/>
                    </a:lnTo>
                    <a:lnTo>
                      <a:pt x="28" y="5"/>
                    </a:lnTo>
                    <a:lnTo>
                      <a:pt x="23" y="8"/>
                    </a:lnTo>
                    <a:lnTo>
                      <a:pt x="18" y="10"/>
                    </a:lnTo>
                    <a:lnTo>
                      <a:pt x="13" y="15"/>
                    </a:lnTo>
                    <a:lnTo>
                      <a:pt x="8" y="21"/>
                    </a:lnTo>
                    <a:lnTo>
                      <a:pt x="5" y="26"/>
                    </a:lnTo>
                    <a:lnTo>
                      <a:pt x="0" y="28"/>
                    </a:lnTo>
                    <a:lnTo>
                      <a:pt x="2" y="3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15" name="Freeform 5311"/>
              <p:cNvSpPr>
                <a:spLocks/>
              </p:cNvSpPr>
              <p:nvPr/>
            </p:nvSpPr>
            <p:spPr bwMode="auto">
              <a:xfrm>
                <a:off x="4782" y="2899"/>
                <a:ext cx="18" cy="27"/>
              </a:xfrm>
              <a:custGeom>
                <a:avLst/>
                <a:gdLst>
                  <a:gd name="T0" fmla="*/ 8 w 18"/>
                  <a:gd name="T1" fmla="*/ 21 h 27"/>
                  <a:gd name="T2" fmla="*/ 8 w 18"/>
                  <a:gd name="T3" fmla="*/ 21 h 27"/>
                  <a:gd name="T4" fmla="*/ 5 w 18"/>
                  <a:gd name="T5" fmla="*/ 21 h 27"/>
                  <a:gd name="T6" fmla="*/ 3 w 18"/>
                  <a:gd name="T7" fmla="*/ 21 h 27"/>
                  <a:gd name="T8" fmla="*/ 3 w 18"/>
                  <a:gd name="T9" fmla="*/ 19 h 27"/>
                  <a:gd name="T10" fmla="*/ 5 w 18"/>
                  <a:gd name="T11" fmla="*/ 16 h 27"/>
                  <a:gd name="T12" fmla="*/ 8 w 18"/>
                  <a:gd name="T13" fmla="*/ 14 h 27"/>
                  <a:gd name="T14" fmla="*/ 10 w 18"/>
                  <a:gd name="T15" fmla="*/ 11 h 27"/>
                  <a:gd name="T16" fmla="*/ 13 w 18"/>
                  <a:gd name="T17" fmla="*/ 6 h 27"/>
                  <a:gd name="T18" fmla="*/ 18 w 18"/>
                  <a:gd name="T19" fmla="*/ 3 h 27"/>
                  <a:gd name="T20" fmla="*/ 16 w 18"/>
                  <a:gd name="T21" fmla="*/ 0 h 27"/>
                  <a:gd name="T22" fmla="*/ 10 w 18"/>
                  <a:gd name="T23" fmla="*/ 3 h 27"/>
                  <a:gd name="T24" fmla="*/ 8 w 18"/>
                  <a:gd name="T25" fmla="*/ 8 h 27"/>
                  <a:gd name="T26" fmla="*/ 5 w 18"/>
                  <a:gd name="T27" fmla="*/ 11 h 27"/>
                  <a:gd name="T28" fmla="*/ 3 w 18"/>
                  <a:gd name="T29" fmla="*/ 14 h 27"/>
                  <a:gd name="T30" fmla="*/ 0 w 18"/>
                  <a:gd name="T31" fmla="*/ 19 h 27"/>
                  <a:gd name="T32" fmla="*/ 0 w 18"/>
                  <a:gd name="T33" fmla="*/ 21 h 27"/>
                  <a:gd name="T34" fmla="*/ 3 w 18"/>
                  <a:gd name="T35" fmla="*/ 24 h 27"/>
                  <a:gd name="T36" fmla="*/ 8 w 18"/>
                  <a:gd name="T37" fmla="*/ 27 h 27"/>
                  <a:gd name="T38" fmla="*/ 8 w 18"/>
                  <a:gd name="T39" fmla="*/ 27 h 27"/>
                  <a:gd name="T40" fmla="*/ 8 w 18"/>
                  <a:gd name="T41" fmla="*/ 21 h 2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8"/>
                  <a:gd name="T64" fmla="*/ 0 h 27"/>
                  <a:gd name="T65" fmla="*/ 18 w 18"/>
                  <a:gd name="T66" fmla="*/ 27 h 2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8" h="27">
                    <a:moveTo>
                      <a:pt x="8" y="21"/>
                    </a:moveTo>
                    <a:lnTo>
                      <a:pt x="8" y="21"/>
                    </a:lnTo>
                    <a:lnTo>
                      <a:pt x="5" y="21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5" y="16"/>
                    </a:lnTo>
                    <a:lnTo>
                      <a:pt x="8" y="14"/>
                    </a:lnTo>
                    <a:lnTo>
                      <a:pt x="10" y="11"/>
                    </a:lnTo>
                    <a:lnTo>
                      <a:pt x="13" y="6"/>
                    </a:lnTo>
                    <a:lnTo>
                      <a:pt x="18" y="3"/>
                    </a:lnTo>
                    <a:lnTo>
                      <a:pt x="16" y="0"/>
                    </a:lnTo>
                    <a:lnTo>
                      <a:pt x="10" y="3"/>
                    </a:lnTo>
                    <a:lnTo>
                      <a:pt x="8" y="8"/>
                    </a:lnTo>
                    <a:lnTo>
                      <a:pt x="5" y="11"/>
                    </a:lnTo>
                    <a:lnTo>
                      <a:pt x="3" y="14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8" y="27"/>
                    </a:lnTo>
                    <a:lnTo>
                      <a:pt x="8" y="21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16" name="Freeform 5312"/>
              <p:cNvSpPr>
                <a:spLocks/>
              </p:cNvSpPr>
              <p:nvPr/>
            </p:nvSpPr>
            <p:spPr bwMode="auto">
              <a:xfrm>
                <a:off x="4790" y="2920"/>
                <a:ext cx="212" cy="19"/>
              </a:xfrm>
              <a:custGeom>
                <a:avLst/>
                <a:gdLst>
                  <a:gd name="T0" fmla="*/ 212 w 212"/>
                  <a:gd name="T1" fmla="*/ 14 h 19"/>
                  <a:gd name="T2" fmla="*/ 212 w 212"/>
                  <a:gd name="T3" fmla="*/ 14 h 19"/>
                  <a:gd name="T4" fmla="*/ 183 w 212"/>
                  <a:gd name="T5" fmla="*/ 14 h 19"/>
                  <a:gd name="T6" fmla="*/ 157 w 212"/>
                  <a:gd name="T7" fmla="*/ 14 h 19"/>
                  <a:gd name="T8" fmla="*/ 131 w 212"/>
                  <a:gd name="T9" fmla="*/ 14 h 19"/>
                  <a:gd name="T10" fmla="*/ 105 w 212"/>
                  <a:gd name="T11" fmla="*/ 11 h 19"/>
                  <a:gd name="T12" fmla="*/ 78 w 212"/>
                  <a:gd name="T13" fmla="*/ 11 h 19"/>
                  <a:gd name="T14" fmla="*/ 52 w 212"/>
                  <a:gd name="T15" fmla="*/ 8 h 19"/>
                  <a:gd name="T16" fmla="*/ 26 w 212"/>
                  <a:gd name="T17" fmla="*/ 6 h 19"/>
                  <a:gd name="T18" fmla="*/ 0 w 212"/>
                  <a:gd name="T19" fmla="*/ 0 h 19"/>
                  <a:gd name="T20" fmla="*/ 0 w 212"/>
                  <a:gd name="T21" fmla="*/ 6 h 19"/>
                  <a:gd name="T22" fmla="*/ 26 w 212"/>
                  <a:gd name="T23" fmla="*/ 8 h 19"/>
                  <a:gd name="T24" fmla="*/ 52 w 212"/>
                  <a:gd name="T25" fmla="*/ 11 h 19"/>
                  <a:gd name="T26" fmla="*/ 78 w 212"/>
                  <a:gd name="T27" fmla="*/ 14 h 19"/>
                  <a:gd name="T28" fmla="*/ 105 w 212"/>
                  <a:gd name="T29" fmla="*/ 16 h 19"/>
                  <a:gd name="T30" fmla="*/ 131 w 212"/>
                  <a:gd name="T31" fmla="*/ 16 h 19"/>
                  <a:gd name="T32" fmla="*/ 157 w 212"/>
                  <a:gd name="T33" fmla="*/ 19 h 19"/>
                  <a:gd name="T34" fmla="*/ 183 w 212"/>
                  <a:gd name="T35" fmla="*/ 19 h 19"/>
                  <a:gd name="T36" fmla="*/ 212 w 212"/>
                  <a:gd name="T37" fmla="*/ 19 h 19"/>
                  <a:gd name="T38" fmla="*/ 212 w 212"/>
                  <a:gd name="T39" fmla="*/ 19 h 19"/>
                  <a:gd name="T40" fmla="*/ 212 w 212"/>
                  <a:gd name="T41" fmla="*/ 14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2"/>
                  <a:gd name="T64" fmla="*/ 0 h 19"/>
                  <a:gd name="T65" fmla="*/ 212 w 212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2" h="19">
                    <a:moveTo>
                      <a:pt x="212" y="14"/>
                    </a:moveTo>
                    <a:lnTo>
                      <a:pt x="212" y="14"/>
                    </a:lnTo>
                    <a:lnTo>
                      <a:pt x="183" y="14"/>
                    </a:lnTo>
                    <a:lnTo>
                      <a:pt x="157" y="14"/>
                    </a:lnTo>
                    <a:lnTo>
                      <a:pt x="131" y="14"/>
                    </a:lnTo>
                    <a:lnTo>
                      <a:pt x="105" y="11"/>
                    </a:lnTo>
                    <a:lnTo>
                      <a:pt x="78" y="11"/>
                    </a:lnTo>
                    <a:lnTo>
                      <a:pt x="52" y="8"/>
                    </a:lnTo>
                    <a:lnTo>
                      <a:pt x="26" y="6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26" y="8"/>
                    </a:lnTo>
                    <a:lnTo>
                      <a:pt x="52" y="11"/>
                    </a:lnTo>
                    <a:lnTo>
                      <a:pt x="78" y="14"/>
                    </a:lnTo>
                    <a:lnTo>
                      <a:pt x="105" y="16"/>
                    </a:lnTo>
                    <a:lnTo>
                      <a:pt x="131" y="16"/>
                    </a:lnTo>
                    <a:lnTo>
                      <a:pt x="157" y="19"/>
                    </a:lnTo>
                    <a:lnTo>
                      <a:pt x="183" y="19"/>
                    </a:lnTo>
                    <a:lnTo>
                      <a:pt x="212" y="19"/>
                    </a:lnTo>
                    <a:lnTo>
                      <a:pt x="212" y="14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17" name="Freeform 5313"/>
              <p:cNvSpPr>
                <a:spLocks/>
              </p:cNvSpPr>
              <p:nvPr/>
            </p:nvSpPr>
            <p:spPr bwMode="auto">
              <a:xfrm>
                <a:off x="5002" y="2923"/>
                <a:ext cx="112" cy="16"/>
              </a:xfrm>
              <a:custGeom>
                <a:avLst/>
                <a:gdLst>
                  <a:gd name="T0" fmla="*/ 112 w 112"/>
                  <a:gd name="T1" fmla="*/ 0 h 16"/>
                  <a:gd name="T2" fmla="*/ 112 w 112"/>
                  <a:gd name="T3" fmla="*/ 0 h 16"/>
                  <a:gd name="T4" fmla="*/ 99 w 112"/>
                  <a:gd name="T5" fmla="*/ 5 h 16"/>
                  <a:gd name="T6" fmla="*/ 86 w 112"/>
                  <a:gd name="T7" fmla="*/ 8 h 16"/>
                  <a:gd name="T8" fmla="*/ 70 w 112"/>
                  <a:gd name="T9" fmla="*/ 8 h 16"/>
                  <a:gd name="T10" fmla="*/ 57 w 112"/>
                  <a:gd name="T11" fmla="*/ 11 h 16"/>
                  <a:gd name="T12" fmla="*/ 42 w 112"/>
                  <a:gd name="T13" fmla="*/ 11 h 16"/>
                  <a:gd name="T14" fmla="*/ 29 w 112"/>
                  <a:gd name="T15" fmla="*/ 11 h 16"/>
                  <a:gd name="T16" fmla="*/ 13 w 112"/>
                  <a:gd name="T17" fmla="*/ 13 h 16"/>
                  <a:gd name="T18" fmla="*/ 0 w 112"/>
                  <a:gd name="T19" fmla="*/ 11 h 16"/>
                  <a:gd name="T20" fmla="*/ 0 w 112"/>
                  <a:gd name="T21" fmla="*/ 16 h 16"/>
                  <a:gd name="T22" fmla="*/ 13 w 112"/>
                  <a:gd name="T23" fmla="*/ 16 h 16"/>
                  <a:gd name="T24" fmla="*/ 29 w 112"/>
                  <a:gd name="T25" fmla="*/ 16 h 16"/>
                  <a:gd name="T26" fmla="*/ 44 w 112"/>
                  <a:gd name="T27" fmla="*/ 16 h 16"/>
                  <a:gd name="T28" fmla="*/ 57 w 112"/>
                  <a:gd name="T29" fmla="*/ 13 h 16"/>
                  <a:gd name="T30" fmla="*/ 73 w 112"/>
                  <a:gd name="T31" fmla="*/ 13 h 16"/>
                  <a:gd name="T32" fmla="*/ 86 w 112"/>
                  <a:gd name="T33" fmla="*/ 11 h 16"/>
                  <a:gd name="T34" fmla="*/ 99 w 112"/>
                  <a:gd name="T35" fmla="*/ 8 h 16"/>
                  <a:gd name="T36" fmla="*/ 112 w 112"/>
                  <a:gd name="T37" fmla="*/ 3 h 16"/>
                  <a:gd name="T38" fmla="*/ 112 w 112"/>
                  <a:gd name="T39" fmla="*/ 3 h 16"/>
                  <a:gd name="T40" fmla="*/ 112 w 112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2"/>
                  <a:gd name="T64" fmla="*/ 0 h 16"/>
                  <a:gd name="T65" fmla="*/ 112 w 112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2" h="16">
                    <a:moveTo>
                      <a:pt x="112" y="0"/>
                    </a:moveTo>
                    <a:lnTo>
                      <a:pt x="112" y="0"/>
                    </a:lnTo>
                    <a:lnTo>
                      <a:pt x="99" y="5"/>
                    </a:lnTo>
                    <a:lnTo>
                      <a:pt x="86" y="8"/>
                    </a:lnTo>
                    <a:lnTo>
                      <a:pt x="70" y="8"/>
                    </a:lnTo>
                    <a:lnTo>
                      <a:pt x="57" y="11"/>
                    </a:lnTo>
                    <a:lnTo>
                      <a:pt x="42" y="11"/>
                    </a:lnTo>
                    <a:lnTo>
                      <a:pt x="29" y="11"/>
                    </a:lnTo>
                    <a:lnTo>
                      <a:pt x="13" y="13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13" y="16"/>
                    </a:lnTo>
                    <a:lnTo>
                      <a:pt x="29" y="16"/>
                    </a:lnTo>
                    <a:lnTo>
                      <a:pt x="44" y="16"/>
                    </a:lnTo>
                    <a:lnTo>
                      <a:pt x="57" y="13"/>
                    </a:lnTo>
                    <a:lnTo>
                      <a:pt x="73" y="13"/>
                    </a:lnTo>
                    <a:lnTo>
                      <a:pt x="86" y="11"/>
                    </a:lnTo>
                    <a:lnTo>
                      <a:pt x="99" y="8"/>
                    </a:lnTo>
                    <a:lnTo>
                      <a:pt x="112" y="3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18" name="Freeform 5314"/>
              <p:cNvSpPr>
                <a:spLocks/>
              </p:cNvSpPr>
              <p:nvPr/>
            </p:nvSpPr>
            <p:spPr bwMode="auto">
              <a:xfrm>
                <a:off x="5106" y="2886"/>
                <a:ext cx="16" cy="40"/>
              </a:xfrm>
              <a:custGeom>
                <a:avLst/>
                <a:gdLst>
                  <a:gd name="T0" fmla="*/ 0 w 16"/>
                  <a:gd name="T1" fmla="*/ 3 h 40"/>
                  <a:gd name="T2" fmla="*/ 0 w 16"/>
                  <a:gd name="T3" fmla="*/ 3 h 40"/>
                  <a:gd name="T4" fmla="*/ 3 w 16"/>
                  <a:gd name="T5" fmla="*/ 8 h 40"/>
                  <a:gd name="T6" fmla="*/ 6 w 16"/>
                  <a:gd name="T7" fmla="*/ 13 h 40"/>
                  <a:gd name="T8" fmla="*/ 8 w 16"/>
                  <a:gd name="T9" fmla="*/ 19 h 40"/>
                  <a:gd name="T10" fmla="*/ 11 w 16"/>
                  <a:gd name="T11" fmla="*/ 24 h 40"/>
                  <a:gd name="T12" fmla="*/ 13 w 16"/>
                  <a:gd name="T13" fmla="*/ 29 h 40"/>
                  <a:gd name="T14" fmla="*/ 13 w 16"/>
                  <a:gd name="T15" fmla="*/ 32 h 40"/>
                  <a:gd name="T16" fmla="*/ 11 w 16"/>
                  <a:gd name="T17" fmla="*/ 34 h 40"/>
                  <a:gd name="T18" fmla="*/ 8 w 16"/>
                  <a:gd name="T19" fmla="*/ 37 h 40"/>
                  <a:gd name="T20" fmla="*/ 8 w 16"/>
                  <a:gd name="T21" fmla="*/ 40 h 40"/>
                  <a:gd name="T22" fmla="*/ 13 w 16"/>
                  <a:gd name="T23" fmla="*/ 37 h 40"/>
                  <a:gd name="T24" fmla="*/ 16 w 16"/>
                  <a:gd name="T25" fmla="*/ 32 h 40"/>
                  <a:gd name="T26" fmla="*/ 16 w 16"/>
                  <a:gd name="T27" fmla="*/ 27 h 40"/>
                  <a:gd name="T28" fmla="*/ 16 w 16"/>
                  <a:gd name="T29" fmla="*/ 21 h 40"/>
                  <a:gd name="T30" fmla="*/ 13 w 16"/>
                  <a:gd name="T31" fmla="*/ 16 h 40"/>
                  <a:gd name="T32" fmla="*/ 11 w 16"/>
                  <a:gd name="T33" fmla="*/ 11 h 40"/>
                  <a:gd name="T34" fmla="*/ 6 w 16"/>
                  <a:gd name="T35" fmla="*/ 6 h 40"/>
                  <a:gd name="T36" fmla="*/ 6 w 16"/>
                  <a:gd name="T37" fmla="*/ 0 h 40"/>
                  <a:gd name="T38" fmla="*/ 6 w 16"/>
                  <a:gd name="T39" fmla="*/ 0 h 40"/>
                  <a:gd name="T40" fmla="*/ 0 w 16"/>
                  <a:gd name="T41" fmla="*/ 3 h 4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40"/>
                  <a:gd name="T65" fmla="*/ 16 w 16"/>
                  <a:gd name="T66" fmla="*/ 40 h 4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40">
                    <a:moveTo>
                      <a:pt x="0" y="3"/>
                    </a:moveTo>
                    <a:lnTo>
                      <a:pt x="0" y="3"/>
                    </a:lnTo>
                    <a:lnTo>
                      <a:pt x="3" y="8"/>
                    </a:lnTo>
                    <a:lnTo>
                      <a:pt x="6" y="13"/>
                    </a:lnTo>
                    <a:lnTo>
                      <a:pt x="8" y="19"/>
                    </a:lnTo>
                    <a:lnTo>
                      <a:pt x="11" y="24"/>
                    </a:lnTo>
                    <a:lnTo>
                      <a:pt x="13" y="29"/>
                    </a:lnTo>
                    <a:lnTo>
                      <a:pt x="13" y="32"/>
                    </a:lnTo>
                    <a:lnTo>
                      <a:pt x="11" y="34"/>
                    </a:lnTo>
                    <a:lnTo>
                      <a:pt x="8" y="37"/>
                    </a:lnTo>
                    <a:lnTo>
                      <a:pt x="8" y="40"/>
                    </a:lnTo>
                    <a:lnTo>
                      <a:pt x="13" y="37"/>
                    </a:lnTo>
                    <a:lnTo>
                      <a:pt x="16" y="32"/>
                    </a:lnTo>
                    <a:lnTo>
                      <a:pt x="16" y="27"/>
                    </a:lnTo>
                    <a:lnTo>
                      <a:pt x="16" y="21"/>
                    </a:lnTo>
                    <a:lnTo>
                      <a:pt x="13" y="16"/>
                    </a:lnTo>
                    <a:lnTo>
                      <a:pt x="11" y="11"/>
                    </a:lnTo>
                    <a:lnTo>
                      <a:pt x="6" y="6"/>
                    </a:lnTo>
                    <a:lnTo>
                      <a:pt x="6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19" name="Freeform 5315"/>
              <p:cNvSpPr>
                <a:spLocks/>
              </p:cNvSpPr>
              <p:nvPr/>
            </p:nvSpPr>
            <p:spPr bwMode="auto">
              <a:xfrm>
                <a:off x="5091" y="2865"/>
                <a:ext cx="21" cy="24"/>
              </a:xfrm>
              <a:custGeom>
                <a:avLst/>
                <a:gdLst>
                  <a:gd name="T0" fmla="*/ 0 w 21"/>
                  <a:gd name="T1" fmla="*/ 6 h 24"/>
                  <a:gd name="T2" fmla="*/ 0 w 21"/>
                  <a:gd name="T3" fmla="*/ 6 h 24"/>
                  <a:gd name="T4" fmla="*/ 2 w 21"/>
                  <a:gd name="T5" fmla="*/ 6 h 24"/>
                  <a:gd name="T6" fmla="*/ 5 w 21"/>
                  <a:gd name="T7" fmla="*/ 6 h 24"/>
                  <a:gd name="T8" fmla="*/ 8 w 21"/>
                  <a:gd name="T9" fmla="*/ 8 h 24"/>
                  <a:gd name="T10" fmla="*/ 10 w 21"/>
                  <a:gd name="T11" fmla="*/ 11 h 24"/>
                  <a:gd name="T12" fmla="*/ 13 w 21"/>
                  <a:gd name="T13" fmla="*/ 14 h 24"/>
                  <a:gd name="T14" fmla="*/ 13 w 21"/>
                  <a:gd name="T15" fmla="*/ 19 h 24"/>
                  <a:gd name="T16" fmla="*/ 15 w 21"/>
                  <a:gd name="T17" fmla="*/ 21 h 24"/>
                  <a:gd name="T18" fmla="*/ 15 w 21"/>
                  <a:gd name="T19" fmla="*/ 24 h 24"/>
                  <a:gd name="T20" fmla="*/ 21 w 21"/>
                  <a:gd name="T21" fmla="*/ 21 h 24"/>
                  <a:gd name="T22" fmla="*/ 18 w 21"/>
                  <a:gd name="T23" fmla="*/ 19 h 24"/>
                  <a:gd name="T24" fmla="*/ 18 w 21"/>
                  <a:gd name="T25" fmla="*/ 16 h 24"/>
                  <a:gd name="T26" fmla="*/ 15 w 21"/>
                  <a:gd name="T27" fmla="*/ 14 h 24"/>
                  <a:gd name="T28" fmla="*/ 13 w 21"/>
                  <a:gd name="T29" fmla="*/ 8 h 24"/>
                  <a:gd name="T30" fmla="*/ 10 w 21"/>
                  <a:gd name="T31" fmla="*/ 6 h 24"/>
                  <a:gd name="T32" fmla="*/ 8 w 21"/>
                  <a:gd name="T33" fmla="*/ 3 h 24"/>
                  <a:gd name="T34" fmla="*/ 5 w 21"/>
                  <a:gd name="T35" fmla="*/ 0 h 24"/>
                  <a:gd name="T36" fmla="*/ 0 w 21"/>
                  <a:gd name="T37" fmla="*/ 0 h 24"/>
                  <a:gd name="T38" fmla="*/ 0 w 21"/>
                  <a:gd name="T39" fmla="*/ 0 h 24"/>
                  <a:gd name="T40" fmla="*/ 0 w 21"/>
                  <a:gd name="T41" fmla="*/ 6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24"/>
                  <a:gd name="T65" fmla="*/ 21 w 21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24">
                    <a:moveTo>
                      <a:pt x="0" y="6"/>
                    </a:moveTo>
                    <a:lnTo>
                      <a:pt x="0" y="6"/>
                    </a:lnTo>
                    <a:lnTo>
                      <a:pt x="2" y="6"/>
                    </a:lnTo>
                    <a:lnTo>
                      <a:pt x="5" y="6"/>
                    </a:lnTo>
                    <a:lnTo>
                      <a:pt x="8" y="8"/>
                    </a:lnTo>
                    <a:lnTo>
                      <a:pt x="10" y="11"/>
                    </a:lnTo>
                    <a:lnTo>
                      <a:pt x="13" y="14"/>
                    </a:lnTo>
                    <a:lnTo>
                      <a:pt x="13" y="19"/>
                    </a:lnTo>
                    <a:lnTo>
                      <a:pt x="15" y="21"/>
                    </a:lnTo>
                    <a:lnTo>
                      <a:pt x="15" y="24"/>
                    </a:lnTo>
                    <a:lnTo>
                      <a:pt x="21" y="21"/>
                    </a:lnTo>
                    <a:lnTo>
                      <a:pt x="18" y="19"/>
                    </a:lnTo>
                    <a:lnTo>
                      <a:pt x="18" y="16"/>
                    </a:lnTo>
                    <a:lnTo>
                      <a:pt x="15" y="14"/>
                    </a:lnTo>
                    <a:lnTo>
                      <a:pt x="13" y="8"/>
                    </a:lnTo>
                    <a:lnTo>
                      <a:pt x="10" y="6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20" name="Freeform 5316"/>
              <p:cNvSpPr>
                <a:spLocks/>
              </p:cNvSpPr>
              <p:nvPr/>
            </p:nvSpPr>
            <p:spPr bwMode="auto">
              <a:xfrm>
                <a:off x="4840" y="2863"/>
                <a:ext cx="251" cy="10"/>
              </a:xfrm>
              <a:custGeom>
                <a:avLst/>
                <a:gdLst>
                  <a:gd name="T0" fmla="*/ 0 w 251"/>
                  <a:gd name="T1" fmla="*/ 10 h 10"/>
                  <a:gd name="T2" fmla="*/ 0 w 251"/>
                  <a:gd name="T3" fmla="*/ 10 h 10"/>
                  <a:gd name="T4" fmla="*/ 31 w 251"/>
                  <a:gd name="T5" fmla="*/ 8 h 10"/>
                  <a:gd name="T6" fmla="*/ 62 w 251"/>
                  <a:gd name="T7" fmla="*/ 5 h 10"/>
                  <a:gd name="T8" fmla="*/ 94 w 251"/>
                  <a:gd name="T9" fmla="*/ 5 h 10"/>
                  <a:gd name="T10" fmla="*/ 125 w 251"/>
                  <a:gd name="T11" fmla="*/ 2 h 10"/>
                  <a:gd name="T12" fmla="*/ 157 w 251"/>
                  <a:gd name="T13" fmla="*/ 2 h 10"/>
                  <a:gd name="T14" fmla="*/ 188 w 251"/>
                  <a:gd name="T15" fmla="*/ 2 h 10"/>
                  <a:gd name="T16" fmla="*/ 219 w 251"/>
                  <a:gd name="T17" fmla="*/ 5 h 10"/>
                  <a:gd name="T18" fmla="*/ 251 w 251"/>
                  <a:gd name="T19" fmla="*/ 8 h 10"/>
                  <a:gd name="T20" fmla="*/ 251 w 251"/>
                  <a:gd name="T21" fmla="*/ 2 h 10"/>
                  <a:gd name="T22" fmla="*/ 219 w 251"/>
                  <a:gd name="T23" fmla="*/ 2 h 10"/>
                  <a:gd name="T24" fmla="*/ 188 w 251"/>
                  <a:gd name="T25" fmla="*/ 0 h 10"/>
                  <a:gd name="T26" fmla="*/ 157 w 251"/>
                  <a:gd name="T27" fmla="*/ 0 h 10"/>
                  <a:gd name="T28" fmla="*/ 125 w 251"/>
                  <a:gd name="T29" fmla="*/ 0 h 10"/>
                  <a:gd name="T30" fmla="*/ 94 w 251"/>
                  <a:gd name="T31" fmla="*/ 0 h 10"/>
                  <a:gd name="T32" fmla="*/ 62 w 251"/>
                  <a:gd name="T33" fmla="*/ 2 h 10"/>
                  <a:gd name="T34" fmla="*/ 31 w 251"/>
                  <a:gd name="T35" fmla="*/ 5 h 10"/>
                  <a:gd name="T36" fmla="*/ 0 w 251"/>
                  <a:gd name="T37" fmla="*/ 8 h 10"/>
                  <a:gd name="T38" fmla="*/ 0 w 251"/>
                  <a:gd name="T39" fmla="*/ 8 h 10"/>
                  <a:gd name="T40" fmla="*/ 0 w 251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51"/>
                  <a:gd name="T64" fmla="*/ 0 h 10"/>
                  <a:gd name="T65" fmla="*/ 251 w 251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51" h="10">
                    <a:moveTo>
                      <a:pt x="0" y="10"/>
                    </a:moveTo>
                    <a:lnTo>
                      <a:pt x="0" y="10"/>
                    </a:lnTo>
                    <a:lnTo>
                      <a:pt x="31" y="8"/>
                    </a:lnTo>
                    <a:lnTo>
                      <a:pt x="62" y="5"/>
                    </a:lnTo>
                    <a:lnTo>
                      <a:pt x="94" y="5"/>
                    </a:lnTo>
                    <a:lnTo>
                      <a:pt x="125" y="2"/>
                    </a:lnTo>
                    <a:lnTo>
                      <a:pt x="157" y="2"/>
                    </a:lnTo>
                    <a:lnTo>
                      <a:pt x="188" y="2"/>
                    </a:lnTo>
                    <a:lnTo>
                      <a:pt x="219" y="5"/>
                    </a:lnTo>
                    <a:lnTo>
                      <a:pt x="251" y="8"/>
                    </a:lnTo>
                    <a:lnTo>
                      <a:pt x="251" y="2"/>
                    </a:lnTo>
                    <a:lnTo>
                      <a:pt x="219" y="2"/>
                    </a:lnTo>
                    <a:lnTo>
                      <a:pt x="188" y="0"/>
                    </a:lnTo>
                    <a:lnTo>
                      <a:pt x="157" y="0"/>
                    </a:lnTo>
                    <a:lnTo>
                      <a:pt x="125" y="0"/>
                    </a:lnTo>
                    <a:lnTo>
                      <a:pt x="94" y="0"/>
                    </a:lnTo>
                    <a:lnTo>
                      <a:pt x="62" y="2"/>
                    </a:lnTo>
                    <a:lnTo>
                      <a:pt x="31" y="5"/>
                    </a:lnTo>
                    <a:lnTo>
                      <a:pt x="0" y="8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21" name="Freeform 5317"/>
              <p:cNvSpPr>
                <a:spLocks/>
              </p:cNvSpPr>
              <p:nvPr/>
            </p:nvSpPr>
            <p:spPr bwMode="auto">
              <a:xfrm>
                <a:off x="4879" y="2873"/>
                <a:ext cx="154" cy="50"/>
              </a:xfrm>
              <a:custGeom>
                <a:avLst/>
                <a:gdLst>
                  <a:gd name="T0" fmla="*/ 76 w 154"/>
                  <a:gd name="T1" fmla="*/ 0 h 50"/>
                  <a:gd name="T2" fmla="*/ 104 w 154"/>
                  <a:gd name="T3" fmla="*/ 3 h 50"/>
                  <a:gd name="T4" fmla="*/ 131 w 154"/>
                  <a:gd name="T5" fmla="*/ 8 h 50"/>
                  <a:gd name="T6" fmla="*/ 141 w 154"/>
                  <a:gd name="T7" fmla="*/ 11 h 50"/>
                  <a:gd name="T8" fmla="*/ 149 w 154"/>
                  <a:gd name="T9" fmla="*/ 16 h 50"/>
                  <a:gd name="T10" fmla="*/ 152 w 154"/>
                  <a:gd name="T11" fmla="*/ 21 h 50"/>
                  <a:gd name="T12" fmla="*/ 154 w 154"/>
                  <a:gd name="T13" fmla="*/ 26 h 50"/>
                  <a:gd name="T14" fmla="*/ 152 w 154"/>
                  <a:gd name="T15" fmla="*/ 32 h 50"/>
                  <a:gd name="T16" fmla="*/ 149 w 154"/>
                  <a:gd name="T17" fmla="*/ 37 h 50"/>
                  <a:gd name="T18" fmla="*/ 141 w 154"/>
                  <a:gd name="T19" fmla="*/ 40 h 50"/>
                  <a:gd name="T20" fmla="*/ 131 w 154"/>
                  <a:gd name="T21" fmla="*/ 42 h 50"/>
                  <a:gd name="T22" fmla="*/ 104 w 154"/>
                  <a:gd name="T23" fmla="*/ 47 h 50"/>
                  <a:gd name="T24" fmla="*/ 76 w 154"/>
                  <a:gd name="T25" fmla="*/ 50 h 50"/>
                  <a:gd name="T26" fmla="*/ 47 w 154"/>
                  <a:gd name="T27" fmla="*/ 47 h 50"/>
                  <a:gd name="T28" fmla="*/ 23 w 154"/>
                  <a:gd name="T29" fmla="*/ 42 h 50"/>
                  <a:gd name="T30" fmla="*/ 5 w 154"/>
                  <a:gd name="T31" fmla="*/ 37 h 50"/>
                  <a:gd name="T32" fmla="*/ 2 w 154"/>
                  <a:gd name="T33" fmla="*/ 32 h 50"/>
                  <a:gd name="T34" fmla="*/ 0 w 154"/>
                  <a:gd name="T35" fmla="*/ 26 h 50"/>
                  <a:gd name="T36" fmla="*/ 2 w 154"/>
                  <a:gd name="T37" fmla="*/ 21 h 50"/>
                  <a:gd name="T38" fmla="*/ 5 w 154"/>
                  <a:gd name="T39" fmla="*/ 16 h 50"/>
                  <a:gd name="T40" fmla="*/ 23 w 154"/>
                  <a:gd name="T41" fmla="*/ 8 h 50"/>
                  <a:gd name="T42" fmla="*/ 47 w 154"/>
                  <a:gd name="T43" fmla="*/ 3 h 50"/>
                  <a:gd name="T44" fmla="*/ 76 w 154"/>
                  <a:gd name="T45" fmla="*/ 0 h 5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54"/>
                  <a:gd name="T70" fmla="*/ 0 h 50"/>
                  <a:gd name="T71" fmla="*/ 154 w 154"/>
                  <a:gd name="T72" fmla="*/ 50 h 50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54" h="50">
                    <a:moveTo>
                      <a:pt x="76" y="0"/>
                    </a:moveTo>
                    <a:lnTo>
                      <a:pt x="104" y="3"/>
                    </a:lnTo>
                    <a:lnTo>
                      <a:pt x="131" y="8"/>
                    </a:lnTo>
                    <a:lnTo>
                      <a:pt x="141" y="11"/>
                    </a:lnTo>
                    <a:lnTo>
                      <a:pt x="149" y="16"/>
                    </a:lnTo>
                    <a:lnTo>
                      <a:pt x="152" y="21"/>
                    </a:lnTo>
                    <a:lnTo>
                      <a:pt x="154" y="26"/>
                    </a:lnTo>
                    <a:lnTo>
                      <a:pt x="152" y="32"/>
                    </a:lnTo>
                    <a:lnTo>
                      <a:pt x="149" y="37"/>
                    </a:lnTo>
                    <a:lnTo>
                      <a:pt x="141" y="40"/>
                    </a:lnTo>
                    <a:lnTo>
                      <a:pt x="131" y="42"/>
                    </a:lnTo>
                    <a:lnTo>
                      <a:pt x="104" y="47"/>
                    </a:lnTo>
                    <a:lnTo>
                      <a:pt x="76" y="50"/>
                    </a:lnTo>
                    <a:lnTo>
                      <a:pt x="47" y="47"/>
                    </a:lnTo>
                    <a:lnTo>
                      <a:pt x="23" y="42"/>
                    </a:lnTo>
                    <a:lnTo>
                      <a:pt x="5" y="37"/>
                    </a:lnTo>
                    <a:lnTo>
                      <a:pt x="2" y="32"/>
                    </a:lnTo>
                    <a:lnTo>
                      <a:pt x="0" y="26"/>
                    </a:lnTo>
                    <a:lnTo>
                      <a:pt x="2" y="21"/>
                    </a:lnTo>
                    <a:lnTo>
                      <a:pt x="5" y="16"/>
                    </a:lnTo>
                    <a:lnTo>
                      <a:pt x="23" y="8"/>
                    </a:lnTo>
                    <a:lnTo>
                      <a:pt x="47" y="3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606E85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22" name="Freeform 5318"/>
              <p:cNvSpPr>
                <a:spLocks/>
              </p:cNvSpPr>
              <p:nvPr/>
            </p:nvSpPr>
            <p:spPr bwMode="auto">
              <a:xfrm>
                <a:off x="4834" y="2677"/>
                <a:ext cx="254" cy="233"/>
              </a:xfrm>
              <a:custGeom>
                <a:avLst/>
                <a:gdLst>
                  <a:gd name="T0" fmla="*/ 8 w 254"/>
                  <a:gd name="T1" fmla="*/ 191 h 233"/>
                  <a:gd name="T2" fmla="*/ 3 w 254"/>
                  <a:gd name="T3" fmla="*/ 154 h 233"/>
                  <a:gd name="T4" fmla="*/ 0 w 254"/>
                  <a:gd name="T5" fmla="*/ 115 h 233"/>
                  <a:gd name="T6" fmla="*/ 0 w 254"/>
                  <a:gd name="T7" fmla="*/ 39 h 233"/>
                  <a:gd name="T8" fmla="*/ 3 w 254"/>
                  <a:gd name="T9" fmla="*/ 23 h 233"/>
                  <a:gd name="T10" fmla="*/ 8 w 254"/>
                  <a:gd name="T11" fmla="*/ 16 h 233"/>
                  <a:gd name="T12" fmla="*/ 13 w 254"/>
                  <a:gd name="T13" fmla="*/ 13 h 233"/>
                  <a:gd name="T14" fmla="*/ 40 w 254"/>
                  <a:gd name="T15" fmla="*/ 8 h 233"/>
                  <a:gd name="T16" fmla="*/ 66 w 254"/>
                  <a:gd name="T17" fmla="*/ 2 h 233"/>
                  <a:gd name="T18" fmla="*/ 121 w 254"/>
                  <a:gd name="T19" fmla="*/ 0 h 233"/>
                  <a:gd name="T20" fmla="*/ 178 w 254"/>
                  <a:gd name="T21" fmla="*/ 0 h 233"/>
                  <a:gd name="T22" fmla="*/ 204 w 254"/>
                  <a:gd name="T23" fmla="*/ 2 h 233"/>
                  <a:gd name="T24" fmla="*/ 233 w 254"/>
                  <a:gd name="T25" fmla="*/ 8 h 233"/>
                  <a:gd name="T26" fmla="*/ 241 w 254"/>
                  <a:gd name="T27" fmla="*/ 13 h 233"/>
                  <a:gd name="T28" fmla="*/ 249 w 254"/>
                  <a:gd name="T29" fmla="*/ 21 h 233"/>
                  <a:gd name="T30" fmla="*/ 254 w 254"/>
                  <a:gd name="T31" fmla="*/ 39 h 233"/>
                  <a:gd name="T32" fmla="*/ 254 w 254"/>
                  <a:gd name="T33" fmla="*/ 65 h 233"/>
                  <a:gd name="T34" fmla="*/ 254 w 254"/>
                  <a:gd name="T35" fmla="*/ 92 h 233"/>
                  <a:gd name="T36" fmla="*/ 249 w 254"/>
                  <a:gd name="T37" fmla="*/ 147 h 233"/>
                  <a:gd name="T38" fmla="*/ 246 w 254"/>
                  <a:gd name="T39" fmla="*/ 178 h 233"/>
                  <a:gd name="T40" fmla="*/ 241 w 254"/>
                  <a:gd name="T41" fmla="*/ 194 h 233"/>
                  <a:gd name="T42" fmla="*/ 236 w 254"/>
                  <a:gd name="T43" fmla="*/ 207 h 233"/>
                  <a:gd name="T44" fmla="*/ 220 w 254"/>
                  <a:gd name="T45" fmla="*/ 225 h 233"/>
                  <a:gd name="T46" fmla="*/ 212 w 254"/>
                  <a:gd name="T47" fmla="*/ 230 h 233"/>
                  <a:gd name="T48" fmla="*/ 202 w 254"/>
                  <a:gd name="T49" fmla="*/ 233 h 233"/>
                  <a:gd name="T50" fmla="*/ 121 w 254"/>
                  <a:gd name="T51" fmla="*/ 233 h 233"/>
                  <a:gd name="T52" fmla="*/ 79 w 254"/>
                  <a:gd name="T53" fmla="*/ 230 h 233"/>
                  <a:gd name="T54" fmla="*/ 37 w 254"/>
                  <a:gd name="T55" fmla="*/ 225 h 233"/>
                  <a:gd name="T56" fmla="*/ 27 w 254"/>
                  <a:gd name="T57" fmla="*/ 220 h 233"/>
                  <a:gd name="T58" fmla="*/ 19 w 254"/>
                  <a:gd name="T59" fmla="*/ 212 h 233"/>
                  <a:gd name="T60" fmla="*/ 11 w 254"/>
                  <a:gd name="T61" fmla="*/ 202 h 233"/>
                  <a:gd name="T62" fmla="*/ 8 w 254"/>
                  <a:gd name="T63" fmla="*/ 191 h 23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54"/>
                  <a:gd name="T97" fmla="*/ 0 h 233"/>
                  <a:gd name="T98" fmla="*/ 254 w 254"/>
                  <a:gd name="T99" fmla="*/ 233 h 233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54" h="233">
                    <a:moveTo>
                      <a:pt x="8" y="191"/>
                    </a:moveTo>
                    <a:lnTo>
                      <a:pt x="3" y="154"/>
                    </a:lnTo>
                    <a:lnTo>
                      <a:pt x="0" y="115"/>
                    </a:lnTo>
                    <a:lnTo>
                      <a:pt x="0" y="39"/>
                    </a:lnTo>
                    <a:lnTo>
                      <a:pt x="3" y="23"/>
                    </a:lnTo>
                    <a:lnTo>
                      <a:pt x="8" y="16"/>
                    </a:lnTo>
                    <a:lnTo>
                      <a:pt x="13" y="13"/>
                    </a:lnTo>
                    <a:lnTo>
                      <a:pt x="40" y="8"/>
                    </a:lnTo>
                    <a:lnTo>
                      <a:pt x="66" y="2"/>
                    </a:lnTo>
                    <a:lnTo>
                      <a:pt x="121" y="0"/>
                    </a:lnTo>
                    <a:lnTo>
                      <a:pt x="178" y="0"/>
                    </a:lnTo>
                    <a:lnTo>
                      <a:pt x="204" y="2"/>
                    </a:lnTo>
                    <a:lnTo>
                      <a:pt x="233" y="8"/>
                    </a:lnTo>
                    <a:lnTo>
                      <a:pt x="241" y="13"/>
                    </a:lnTo>
                    <a:lnTo>
                      <a:pt x="249" y="21"/>
                    </a:lnTo>
                    <a:lnTo>
                      <a:pt x="254" y="39"/>
                    </a:lnTo>
                    <a:lnTo>
                      <a:pt x="254" y="65"/>
                    </a:lnTo>
                    <a:lnTo>
                      <a:pt x="254" y="92"/>
                    </a:lnTo>
                    <a:lnTo>
                      <a:pt x="249" y="147"/>
                    </a:lnTo>
                    <a:lnTo>
                      <a:pt x="246" y="178"/>
                    </a:lnTo>
                    <a:lnTo>
                      <a:pt x="241" y="194"/>
                    </a:lnTo>
                    <a:lnTo>
                      <a:pt x="236" y="207"/>
                    </a:lnTo>
                    <a:lnTo>
                      <a:pt x="220" y="225"/>
                    </a:lnTo>
                    <a:lnTo>
                      <a:pt x="212" y="230"/>
                    </a:lnTo>
                    <a:lnTo>
                      <a:pt x="202" y="233"/>
                    </a:lnTo>
                    <a:lnTo>
                      <a:pt x="121" y="233"/>
                    </a:lnTo>
                    <a:lnTo>
                      <a:pt x="79" y="230"/>
                    </a:lnTo>
                    <a:lnTo>
                      <a:pt x="37" y="225"/>
                    </a:lnTo>
                    <a:lnTo>
                      <a:pt x="27" y="220"/>
                    </a:lnTo>
                    <a:lnTo>
                      <a:pt x="19" y="212"/>
                    </a:lnTo>
                    <a:lnTo>
                      <a:pt x="11" y="202"/>
                    </a:lnTo>
                    <a:lnTo>
                      <a:pt x="8" y="191"/>
                    </a:lnTo>
                    <a:close/>
                  </a:path>
                </a:pathLst>
              </a:custGeom>
              <a:solidFill>
                <a:srgbClr val="92ADBE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23" name="Freeform 5319"/>
              <p:cNvSpPr>
                <a:spLocks/>
              </p:cNvSpPr>
              <p:nvPr/>
            </p:nvSpPr>
            <p:spPr bwMode="auto">
              <a:xfrm>
                <a:off x="4847" y="2700"/>
                <a:ext cx="228" cy="171"/>
              </a:xfrm>
              <a:custGeom>
                <a:avLst/>
                <a:gdLst>
                  <a:gd name="T0" fmla="*/ 8 w 228"/>
                  <a:gd name="T1" fmla="*/ 139 h 171"/>
                  <a:gd name="T2" fmla="*/ 3 w 228"/>
                  <a:gd name="T3" fmla="*/ 113 h 171"/>
                  <a:gd name="T4" fmla="*/ 0 w 228"/>
                  <a:gd name="T5" fmla="*/ 84 h 171"/>
                  <a:gd name="T6" fmla="*/ 0 w 228"/>
                  <a:gd name="T7" fmla="*/ 29 h 171"/>
                  <a:gd name="T8" fmla="*/ 3 w 228"/>
                  <a:gd name="T9" fmla="*/ 19 h 171"/>
                  <a:gd name="T10" fmla="*/ 11 w 228"/>
                  <a:gd name="T11" fmla="*/ 11 h 171"/>
                  <a:gd name="T12" fmla="*/ 34 w 228"/>
                  <a:gd name="T13" fmla="*/ 6 h 171"/>
                  <a:gd name="T14" fmla="*/ 61 w 228"/>
                  <a:gd name="T15" fmla="*/ 3 h 171"/>
                  <a:gd name="T16" fmla="*/ 108 w 228"/>
                  <a:gd name="T17" fmla="*/ 0 h 171"/>
                  <a:gd name="T18" fmla="*/ 160 w 228"/>
                  <a:gd name="T19" fmla="*/ 0 h 171"/>
                  <a:gd name="T20" fmla="*/ 210 w 228"/>
                  <a:gd name="T21" fmla="*/ 6 h 171"/>
                  <a:gd name="T22" fmla="*/ 218 w 228"/>
                  <a:gd name="T23" fmla="*/ 8 h 171"/>
                  <a:gd name="T24" fmla="*/ 223 w 228"/>
                  <a:gd name="T25" fmla="*/ 16 h 171"/>
                  <a:gd name="T26" fmla="*/ 228 w 228"/>
                  <a:gd name="T27" fmla="*/ 29 h 171"/>
                  <a:gd name="T28" fmla="*/ 228 w 228"/>
                  <a:gd name="T29" fmla="*/ 50 h 171"/>
                  <a:gd name="T30" fmla="*/ 228 w 228"/>
                  <a:gd name="T31" fmla="*/ 69 h 171"/>
                  <a:gd name="T32" fmla="*/ 223 w 228"/>
                  <a:gd name="T33" fmla="*/ 108 h 171"/>
                  <a:gd name="T34" fmla="*/ 220 w 228"/>
                  <a:gd name="T35" fmla="*/ 131 h 171"/>
                  <a:gd name="T36" fmla="*/ 218 w 228"/>
                  <a:gd name="T37" fmla="*/ 142 h 171"/>
                  <a:gd name="T38" fmla="*/ 212 w 228"/>
                  <a:gd name="T39" fmla="*/ 152 h 171"/>
                  <a:gd name="T40" fmla="*/ 197 w 228"/>
                  <a:gd name="T41" fmla="*/ 163 h 171"/>
                  <a:gd name="T42" fmla="*/ 189 w 228"/>
                  <a:gd name="T43" fmla="*/ 168 h 171"/>
                  <a:gd name="T44" fmla="*/ 181 w 228"/>
                  <a:gd name="T45" fmla="*/ 168 h 171"/>
                  <a:gd name="T46" fmla="*/ 144 w 228"/>
                  <a:gd name="T47" fmla="*/ 171 h 171"/>
                  <a:gd name="T48" fmla="*/ 108 w 228"/>
                  <a:gd name="T49" fmla="*/ 171 h 171"/>
                  <a:gd name="T50" fmla="*/ 34 w 228"/>
                  <a:gd name="T51" fmla="*/ 163 h 171"/>
                  <a:gd name="T52" fmla="*/ 27 w 228"/>
                  <a:gd name="T53" fmla="*/ 160 h 171"/>
                  <a:gd name="T54" fmla="*/ 19 w 228"/>
                  <a:gd name="T55" fmla="*/ 155 h 171"/>
                  <a:gd name="T56" fmla="*/ 11 w 228"/>
                  <a:gd name="T57" fmla="*/ 147 h 171"/>
                  <a:gd name="T58" fmla="*/ 8 w 228"/>
                  <a:gd name="T59" fmla="*/ 139 h 17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228"/>
                  <a:gd name="T91" fmla="*/ 0 h 171"/>
                  <a:gd name="T92" fmla="*/ 228 w 228"/>
                  <a:gd name="T93" fmla="*/ 171 h 171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228" h="171">
                    <a:moveTo>
                      <a:pt x="8" y="139"/>
                    </a:moveTo>
                    <a:lnTo>
                      <a:pt x="3" y="113"/>
                    </a:lnTo>
                    <a:lnTo>
                      <a:pt x="0" y="84"/>
                    </a:lnTo>
                    <a:lnTo>
                      <a:pt x="0" y="29"/>
                    </a:lnTo>
                    <a:lnTo>
                      <a:pt x="3" y="19"/>
                    </a:lnTo>
                    <a:lnTo>
                      <a:pt x="11" y="11"/>
                    </a:lnTo>
                    <a:lnTo>
                      <a:pt x="34" y="6"/>
                    </a:lnTo>
                    <a:lnTo>
                      <a:pt x="61" y="3"/>
                    </a:lnTo>
                    <a:lnTo>
                      <a:pt x="108" y="0"/>
                    </a:lnTo>
                    <a:lnTo>
                      <a:pt x="160" y="0"/>
                    </a:lnTo>
                    <a:lnTo>
                      <a:pt x="210" y="6"/>
                    </a:lnTo>
                    <a:lnTo>
                      <a:pt x="218" y="8"/>
                    </a:lnTo>
                    <a:lnTo>
                      <a:pt x="223" y="16"/>
                    </a:lnTo>
                    <a:lnTo>
                      <a:pt x="228" y="29"/>
                    </a:lnTo>
                    <a:lnTo>
                      <a:pt x="228" y="50"/>
                    </a:lnTo>
                    <a:lnTo>
                      <a:pt x="228" y="69"/>
                    </a:lnTo>
                    <a:lnTo>
                      <a:pt x="223" y="108"/>
                    </a:lnTo>
                    <a:lnTo>
                      <a:pt x="220" y="131"/>
                    </a:lnTo>
                    <a:lnTo>
                      <a:pt x="218" y="142"/>
                    </a:lnTo>
                    <a:lnTo>
                      <a:pt x="212" y="152"/>
                    </a:lnTo>
                    <a:lnTo>
                      <a:pt x="197" y="163"/>
                    </a:lnTo>
                    <a:lnTo>
                      <a:pt x="189" y="168"/>
                    </a:lnTo>
                    <a:lnTo>
                      <a:pt x="181" y="168"/>
                    </a:lnTo>
                    <a:lnTo>
                      <a:pt x="144" y="171"/>
                    </a:lnTo>
                    <a:lnTo>
                      <a:pt x="108" y="171"/>
                    </a:lnTo>
                    <a:lnTo>
                      <a:pt x="34" y="163"/>
                    </a:lnTo>
                    <a:lnTo>
                      <a:pt x="27" y="160"/>
                    </a:lnTo>
                    <a:lnTo>
                      <a:pt x="19" y="155"/>
                    </a:lnTo>
                    <a:lnTo>
                      <a:pt x="11" y="147"/>
                    </a:lnTo>
                    <a:lnTo>
                      <a:pt x="8" y="1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24" name="Freeform 5320"/>
              <p:cNvSpPr>
                <a:spLocks/>
              </p:cNvSpPr>
              <p:nvPr/>
            </p:nvSpPr>
            <p:spPr bwMode="auto">
              <a:xfrm>
                <a:off x="4968" y="2884"/>
                <a:ext cx="18" cy="10"/>
              </a:xfrm>
              <a:custGeom>
                <a:avLst/>
                <a:gdLst>
                  <a:gd name="T0" fmla="*/ 10 w 18"/>
                  <a:gd name="T1" fmla="*/ 0 h 10"/>
                  <a:gd name="T2" fmla="*/ 15 w 18"/>
                  <a:gd name="T3" fmla="*/ 2 h 10"/>
                  <a:gd name="T4" fmla="*/ 18 w 18"/>
                  <a:gd name="T5" fmla="*/ 5 h 10"/>
                  <a:gd name="T6" fmla="*/ 15 w 18"/>
                  <a:gd name="T7" fmla="*/ 8 h 10"/>
                  <a:gd name="T8" fmla="*/ 10 w 18"/>
                  <a:gd name="T9" fmla="*/ 10 h 10"/>
                  <a:gd name="T10" fmla="*/ 2 w 18"/>
                  <a:gd name="T11" fmla="*/ 8 h 10"/>
                  <a:gd name="T12" fmla="*/ 0 w 18"/>
                  <a:gd name="T13" fmla="*/ 5 h 10"/>
                  <a:gd name="T14" fmla="*/ 2 w 18"/>
                  <a:gd name="T15" fmla="*/ 2 h 10"/>
                  <a:gd name="T16" fmla="*/ 10 w 18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0"/>
                  <a:gd name="T29" fmla="*/ 18 w 18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0">
                    <a:moveTo>
                      <a:pt x="10" y="0"/>
                    </a:moveTo>
                    <a:lnTo>
                      <a:pt x="15" y="2"/>
                    </a:lnTo>
                    <a:lnTo>
                      <a:pt x="18" y="5"/>
                    </a:lnTo>
                    <a:lnTo>
                      <a:pt x="15" y="8"/>
                    </a:lnTo>
                    <a:lnTo>
                      <a:pt x="10" y="10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25" name="Freeform 5321"/>
              <p:cNvSpPr>
                <a:spLocks/>
              </p:cNvSpPr>
              <p:nvPr/>
            </p:nvSpPr>
            <p:spPr bwMode="auto">
              <a:xfrm>
                <a:off x="4994" y="2884"/>
                <a:ext cx="18" cy="10"/>
              </a:xfrm>
              <a:custGeom>
                <a:avLst/>
                <a:gdLst>
                  <a:gd name="T0" fmla="*/ 10 w 18"/>
                  <a:gd name="T1" fmla="*/ 0 h 10"/>
                  <a:gd name="T2" fmla="*/ 16 w 18"/>
                  <a:gd name="T3" fmla="*/ 2 h 10"/>
                  <a:gd name="T4" fmla="*/ 18 w 18"/>
                  <a:gd name="T5" fmla="*/ 5 h 10"/>
                  <a:gd name="T6" fmla="*/ 16 w 18"/>
                  <a:gd name="T7" fmla="*/ 8 h 10"/>
                  <a:gd name="T8" fmla="*/ 10 w 18"/>
                  <a:gd name="T9" fmla="*/ 10 h 10"/>
                  <a:gd name="T10" fmla="*/ 3 w 18"/>
                  <a:gd name="T11" fmla="*/ 8 h 10"/>
                  <a:gd name="T12" fmla="*/ 0 w 18"/>
                  <a:gd name="T13" fmla="*/ 5 h 10"/>
                  <a:gd name="T14" fmla="*/ 3 w 18"/>
                  <a:gd name="T15" fmla="*/ 2 h 10"/>
                  <a:gd name="T16" fmla="*/ 10 w 18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0"/>
                  <a:gd name="T29" fmla="*/ 18 w 18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0">
                    <a:moveTo>
                      <a:pt x="10" y="0"/>
                    </a:moveTo>
                    <a:lnTo>
                      <a:pt x="16" y="2"/>
                    </a:lnTo>
                    <a:lnTo>
                      <a:pt x="18" y="5"/>
                    </a:lnTo>
                    <a:lnTo>
                      <a:pt x="16" y="8"/>
                    </a:lnTo>
                    <a:lnTo>
                      <a:pt x="10" y="10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89E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26" name="Freeform 5322"/>
              <p:cNvSpPr>
                <a:spLocks/>
              </p:cNvSpPr>
              <p:nvPr/>
            </p:nvSpPr>
            <p:spPr bwMode="auto">
              <a:xfrm>
                <a:off x="5020" y="2884"/>
                <a:ext cx="18" cy="10"/>
              </a:xfrm>
              <a:custGeom>
                <a:avLst/>
                <a:gdLst>
                  <a:gd name="T0" fmla="*/ 8 w 18"/>
                  <a:gd name="T1" fmla="*/ 0 h 10"/>
                  <a:gd name="T2" fmla="*/ 16 w 18"/>
                  <a:gd name="T3" fmla="*/ 2 h 10"/>
                  <a:gd name="T4" fmla="*/ 18 w 18"/>
                  <a:gd name="T5" fmla="*/ 5 h 10"/>
                  <a:gd name="T6" fmla="*/ 16 w 18"/>
                  <a:gd name="T7" fmla="*/ 8 h 10"/>
                  <a:gd name="T8" fmla="*/ 8 w 18"/>
                  <a:gd name="T9" fmla="*/ 10 h 10"/>
                  <a:gd name="T10" fmla="*/ 3 w 18"/>
                  <a:gd name="T11" fmla="*/ 8 h 10"/>
                  <a:gd name="T12" fmla="*/ 0 w 18"/>
                  <a:gd name="T13" fmla="*/ 5 h 10"/>
                  <a:gd name="T14" fmla="*/ 3 w 18"/>
                  <a:gd name="T15" fmla="*/ 2 h 10"/>
                  <a:gd name="T16" fmla="*/ 8 w 18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10"/>
                  <a:gd name="T29" fmla="*/ 18 w 18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10">
                    <a:moveTo>
                      <a:pt x="8" y="0"/>
                    </a:moveTo>
                    <a:lnTo>
                      <a:pt x="16" y="2"/>
                    </a:lnTo>
                    <a:lnTo>
                      <a:pt x="18" y="5"/>
                    </a:lnTo>
                    <a:lnTo>
                      <a:pt x="16" y="8"/>
                    </a:lnTo>
                    <a:lnTo>
                      <a:pt x="8" y="10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89E0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27" name="Freeform 5323"/>
              <p:cNvSpPr>
                <a:spLocks/>
              </p:cNvSpPr>
              <p:nvPr/>
            </p:nvSpPr>
            <p:spPr bwMode="auto">
              <a:xfrm>
                <a:off x="4858" y="2711"/>
                <a:ext cx="204" cy="152"/>
              </a:xfrm>
              <a:custGeom>
                <a:avLst/>
                <a:gdLst>
                  <a:gd name="T0" fmla="*/ 8 w 204"/>
                  <a:gd name="T1" fmla="*/ 123 h 152"/>
                  <a:gd name="T2" fmla="*/ 3 w 204"/>
                  <a:gd name="T3" fmla="*/ 99 h 152"/>
                  <a:gd name="T4" fmla="*/ 0 w 204"/>
                  <a:gd name="T5" fmla="*/ 73 h 152"/>
                  <a:gd name="T6" fmla="*/ 0 w 204"/>
                  <a:gd name="T7" fmla="*/ 23 h 152"/>
                  <a:gd name="T8" fmla="*/ 5 w 204"/>
                  <a:gd name="T9" fmla="*/ 13 h 152"/>
                  <a:gd name="T10" fmla="*/ 8 w 204"/>
                  <a:gd name="T11" fmla="*/ 10 h 152"/>
                  <a:gd name="T12" fmla="*/ 10 w 204"/>
                  <a:gd name="T13" fmla="*/ 8 h 152"/>
                  <a:gd name="T14" fmla="*/ 31 w 204"/>
                  <a:gd name="T15" fmla="*/ 2 h 152"/>
                  <a:gd name="T16" fmla="*/ 55 w 204"/>
                  <a:gd name="T17" fmla="*/ 0 h 152"/>
                  <a:gd name="T18" fmla="*/ 97 w 204"/>
                  <a:gd name="T19" fmla="*/ 0 h 152"/>
                  <a:gd name="T20" fmla="*/ 144 w 204"/>
                  <a:gd name="T21" fmla="*/ 0 h 152"/>
                  <a:gd name="T22" fmla="*/ 167 w 204"/>
                  <a:gd name="T23" fmla="*/ 0 h 152"/>
                  <a:gd name="T24" fmla="*/ 188 w 204"/>
                  <a:gd name="T25" fmla="*/ 5 h 152"/>
                  <a:gd name="T26" fmla="*/ 196 w 204"/>
                  <a:gd name="T27" fmla="*/ 8 h 152"/>
                  <a:gd name="T28" fmla="*/ 201 w 204"/>
                  <a:gd name="T29" fmla="*/ 10 h 152"/>
                  <a:gd name="T30" fmla="*/ 204 w 204"/>
                  <a:gd name="T31" fmla="*/ 23 h 152"/>
                  <a:gd name="T32" fmla="*/ 204 w 204"/>
                  <a:gd name="T33" fmla="*/ 60 h 152"/>
                  <a:gd name="T34" fmla="*/ 201 w 204"/>
                  <a:gd name="T35" fmla="*/ 94 h 152"/>
                  <a:gd name="T36" fmla="*/ 199 w 204"/>
                  <a:gd name="T37" fmla="*/ 115 h 152"/>
                  <a:gd name="T38" fmla="*/ 196 w 204"/>
                  <a:gd name="T39" fmla="*/ 126 h 152"/>
                  <a:gd name="T40" fmla="*/ 191 w 204"/>
                  <a:gd name="T41" fmla="*/ 133 h 152"/>
                  <a:gd name="T42" fmla="*/ 186 w 204"/>
                  <a:gd name="T43" fmla="*/ 139 h 152"/>
                  <a:gd name="T44" fmla="*/ 178 w 204"/>
                  <a:gd name="T45" fmla="*/ 144 h 152"/>
                  <a:gd name="T46" fmla="*/ 170 w 204"/>
                  <a:gd name="T47" fmla="*/ 149 h 152"/>
                  <a:gd name="T48" fmla="*/ 162 w 204"/>
                  <a:gd name="T49" fmla="*/ 149 h 152"/>
                  <a:gd name="T50" fmla="*/ 97 w 204"/>
                  <a:gd name="T51" fmla="*/ 152 h 152"/>
                  <a:gd name="T52" fmla="*/ 63 w 204"/>
                  <a:gd name="T53" fmla="*/ 149 h 152"/>
                  <a:gd name="T54" fmla="*/ 31 w 204"/>
                  <a:gd name="T55" fmla="*/ 144 h 152"/>
                  <a:gd name="T56" fmla="*/ 23 w 204"/>
                  <a:gd name="T57" fmla="*/ 141 h 152"/>
                  <a:gd name="T58" fmla="*/ 16 w 204"/>
                  <a:gd name="T59" fmla="*/ 139 h 152"/>
                  <a:gd name="T60" fmla="*/ 10 w 204"/>
                  <a:gd name="T61" fmla="*/ 131 h 152"/>
                  <a:gd name="T62" fmla="*/ 8 w 204"/>
                  <a:gd name="T63" fmla="*/ 123 h 15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04"/>
                  <a:gd name="T97" fmla="*/ 0 h 152"/>
                  <a:gd name="T98" fmla="*/ 204 w 204"/>
                  <a:gd name="T99" fmla="*/ 152 h 152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04" h="152">
                    <a:moveTo>
                      <a:pt x="8" y="123"/>
                    </a:moveTo>
                    <a:lnTo>
                      <a:pt x="3" y="99"/>
                    </a:lnTo>
                    <a:lnTo>
                      <a:pt x="0" y="73"/>
                    </a:lnTo>
                    <a:lnTo>
                      <a:pt x="0" y="23"/>
                    </a:lnTo>
                    <a:lnTo>
                      <a:pt x="5" y="13"/>
                    </a:lnTo>
                    <a:lnTo>
                      <a:pt x="8" y="10"/>
                    </a:lnTo>
                    <a:lnTo>
                      <a:pt x="10" y="8"/>
                    </a:lnTo>
                    <a:lnTo>
                      <a:pt x="31" y="2"/>
                    </a:lnTo>
                    <a:lnTo>
                      <a:pt x="55" y="0"/>
                    </a:lnTo>
                    <a:lnTo>
                      <a:pt x="97" y="0"/>
                    </a:lnTo>
                    <a:lnTo>
                      <a:pt x="144" y="0"/>
                    </a:lnTo>
                    <a:lnTo>
                      <a:pt x="167" y="0"/>
                    </a:lnTo>
                    <a:lnTo>
                      <a:pt x="188" y="5"/>
                    </a:lnTo>
                    <a:lnTo>
                      <a:pt x="196" y="8"/>
                    </a:lnTo>
                    <a:lnTo>
                      <a:pt x="201" y="10"/>
                    </a:lnTo>
                    <a:lnTo>
                      <a:pt x="204" y="23"/>
                    </a:lnTo>
                    <a:lnTo>
                      <a:pt x="204" y="60"/>
                    </a:lnTo>
                    <a:lnTo>
                      <a:pt x="201" y="94"/>
                    </a:lnTo>
                    <a:lnTo>
                      <a:pt x="199" y="115"/>
                    </a:lnTo>
                    <a:lnTo>
                      <a:pt x="196" y="126"/>
                    </a:lnTo>
                    <a:lnTo>
                      <a:pt x="191" y="133"/>
                    </a:lnTo>
                    <a:lnTo>
                      <a:pt x="186" y="139"/>
                    </a:lnTo>
                    <a:lnTo>
                      <a:pt x="178" y="144"/>
                    </a:lnTo>
                    <a:lnTo>
                      <a:pt x="170" y="149"/>
                    </a:lnTo>
                    <a:lnTo>
                      <a:pt x="162" y="149"/>
                    </a:lnTo>
                    <a:lnTo>
                      <a:pt x="97" y="152"/>
                    </a:lnTo>
                    <a:lnTo>
                      <a:pt x="63" y="149"/>
                    </a:lnTo>
                    <a:lnTo>
                      <a:pt x="31" y="144"/>
                    </a:lnTo>
                    <a:lnTo>
                      <a:pt x="23" y="141"/>
                    </a:lnTo>
                    <a:lnTo>
                      <a:pt x="16" y="139"/>
                    </a:lnTo>
                    <a:lnTo>
                      <a:pt x="10" y="131"/>
                    </a:lnTo>
                    <a:lnTo>
                      <a:pt x="8" y="123"/>
                    </a:lnTo>
                    <a:close/>
                  </a:path>
                </a:pathLst>
              </a:custGeom>
              <a:solidFill>
                <a:srgbClr val="00AEC4"/>
              </a:solidFill>
              <a:ln w="0">
                <a:solidFill>
                  <a:srgbClr val="2522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28" name="Freeform 5324"/>
              <p:cNvSpPr>
                <a:spLocks/>
              </p:cNvSpPr>
              <p:nvPr/>
            </p:nvSpPr>
            <p:spPr bwMode="auto">
              <a:xfrm>
                <a:off x="4910" y="2734"/>
                <a:ext cx="118" cy="92"/>
              </a:xfrm>
              <a:custGeom>
                <a:avLst/>
                <a:gdLst>
                  <a:gd name="T0" fmla="*/ 3 w 118"/>
                  <a:gd name="T1" fmla="*/ 74 h 92"/>
                  <a:gd name="T2" fmla="*/ 0 w 118"/>
                  <a:gd name="T3" fmla="*/ 45 h 92"/>
                  <a:gd name="T4" fmla="*/ 0 w 118"/>
                  <a:gd name="T5" fmla="*/ 16 h 92"/>
                  <a:gd name="T6" fmla="*/ 3 w 118"/>
                  <a:gd name="T7" fmla="*/ 11 h 92"/>
                  <a:gd name="T8" fmla="*/ 5 w 118"/>
                  <a:gd name="T9" fmla="*/ 6 h 92"/>
                  <a:gd name="T10" fmla="*/ 32 w 118"/>
                  <a:gd name="T11" fmla="*/ 3 h 92"/>
                  <a:gd name="T12" fmla="*/ 58 w 118"/>
                  <a:gd name="T13" fmla="*/ 0 h 92"/>
                  <a:gd name="T14" fmla="*/ 84 w 118"/>
                  <a:gd name="T15" fmla="*/ 0 h 92"/>
                  <a:gd name="T16" fmla="*/ 110 w 118"/>
                  <a:gd name="T17" fmla="*/ 6 h 92"/>
                  <a:gd name="T18" fmla="*/ 115 w 118"/>
                  <a:gd name="T19" fmla="*/ 8 h 92"/>
                  <a:gd name="T20" fmla="*/ 118 w 118"/>
                  <a:gd name="T21" fmla="*/ 16 h 92"/>
                  <a:gd name="T22" fmla="*/ 118 w 118"/>
                  <a:gd name="T23" fmla="*/ 37 h 92"/>
                  <a:gd name="T24" fmla="*/ 115 w 118"/>
                  <a:gd name="T25" fmla="*/ 58 h 92"/>
                  <a:gd name="T26" fmla="*/ 115 w 118"/>
                  <a:gd name="T27" fmla="*/ 69 h 92"/>
                  <a:gd name="T28" fmla="*/ 110 w 118"/>
                  <a:gd name="T29" fmla="*/ 79 h 92"/>
                  <a:gd name="T30" fmla="*/ 105 w 118"/>
                  <a:gd name="T31" fmla="*/ 87 h 92"/>
                  <a:gd name="T32" fmla="*/ 94 w 118"/>
                  <a:gd name="T33" fmla="*/ 90 h 92"/>
                  <a:gd name="T34" fmla="*/ 55 w 118"/>
                  <a:gd name="T35" fmla="*/ 92 h 92"/>
                  <a:gd name="T36" fmla="*/ 19 w 118"/>
                  <a:gd name="T37" fmla="*/ 87 h 92"/>
                  <a:gd name="T38" fmla="*/ 8 w 118"/>
                  <a:gd name="T39" fmla="*/ 82 h 92"/>
                  <a:gd name="T40" fmla="*/ 3 w 118"/>
                  <a:gd name="T41" fmla="*/ 74 h 9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8"/>
                  <a:gd name="T64" fmla="*/ 0 h 92"/>
                  <a:gd name="T65" fmla="*/ 118 w 118"/>
                  <a:gd name="T66" fmla="*/ 92 h 9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8" h="92">
                    <a:moveTo>
                      <a:pt x="3" y="74"/>
                    </a:moveTo>
                    <a:lnTo>
                      <a:pt x="0" y="45"/>
                    </a:lnTo>
                    <a:lnTo>
                      <a:pt x="0" y="16"/>
                    </a:lnTo>
                    <a:lnTo>
                      <a:pt x="3" y="11"/>
                    </a:lnTo>
                    <a:lnTo>
                      <a:pt x="5" y="6"/>
                    </a:lnTo>
                    <a:lnTo>
                      <a:pt x="32" y="3"/>
                    </a:lnTo>
                    <a:lnTo>
                      <a:pt x="58" y="0"/>
                    </a:lnTo>
                    <a:lnTo>
                      <a:pt x="84" y="0"/>
                    </a:lnTo>
                    <a:lnTo>
                      <a:pt x="110" y="6"/>
                    </a:lnTo>
                    <a:lnTo>
                      <a:pt x="115" y="8"/>
                    </a:lnTo>
                    <a:lnTo>
                      <a:pt x="118" y="16"/>
                    </a:lnTo>
                    <a:lnTo>
                      <a:pt x="118" y="37"/>
                    </a:lnTo>
                    <a:lnTo>
                      <a:pt x="115" y="58"/>
                    </a:lnTo>
                    <a:lnTo>
                      <a:pt x="115" y="69"/>
                    </a:lnTo>
                    <a:lnTo>
                      <a:pt x="110" y="79"/>
                    </a:lnTo>
                    <a:lnTo>
                      <a:pt x="105" y="87"/>
                    </a:lnTo>
                    <a:lnTo>
                      <a:pt x="94" y="90"/>
                    </a:lnTo>
                    <a:lnTo>
                      <a:pt x="55" y="92"/>
                    </a:lnTo>
                    <a:lnTo>
                      <a:pt x="19" y="87"/>
                    </a:lnTo>
                    <a:lnTo>
                      <a:pt x="8" y="82"/>
                    </a:lnTo>
                    <a:lnTo>
                      <a:pt x="3" y="74"/>
                    </a:lnTo>
                    <a:close/>
                  </a:path>
                </a:pathLst>
              </a:custGeom>
              <a:solidFill>
                <a:srgbClr val="7CC7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29" name="Freeform 5325"/>
              <p:cNvSpPr>
                <a:spLocks/>
              </p:cNvSpPr>
              <p:nvPr/>
            </p:nvSpPr>
            <p:spPr bwMode="auto">
              <a:xfrm>
                <a:off x="4871" y="2719"/>
                <a:ext cx="183" cy="136"/>
              </a:xfrm>
              <a:custGeom>
                <a:avLst/>
                <a:gdLst>
                  <a:gd name="T0" fmla="*/ 5 w 183"/>
                  <a:gd name="T1" fmla="*/ 118 h 136"/>
                  <a:gd name="T2" fmla="*/ 0 w 183"/>
                  <a:gd name="T3" fmla="*/ 94 h 136"/>
                  <a:gd name="T4" fmla="*/ 0 w 183"/>
                  <a:gd name="T5" fmla="*/ 70 h 136"/>
                  <a:gd name="T6" fmla="*/ 0 w 183"/>
                  <a:gd name="T7" fmla="*/ 23 h 136"/>
                  <a:gd name="T8" fmla="*/ 3 w 183"/>
                  <a:gd name="T9" fmla="*/ 15 h 136"/>
                  <a:gd name="T10" fmla="*/ 8 w 183"/>
                  <a:gd name="T11" fmla="*/ 8 h 136"/>
                  <a:gd name="T12" fmla="*/ 29 w 183"/>
                  <a:gd name="T13" fmla="*/ 2 h 136"/>
                  <a:gd name="T14" fmla="*/ 50 w 183"/>
                  <a:gd name="T15" fmla="*/ 0 h 136"/>
                  <a:gd name="T16" fmla="*/ 89 w 183"/>
                  <a:gd name="T17" fmla="*/ 0 h 136"/>
                  <a:gd name="T18" fmla="*/ 131 w 183"/>
                  <a:gd name="T19" fmla="*/ 0 h 136"/>
                  <a:gd name="T20" fmla="*/ 152 w 183"/>
                  <a:gd name="T21" fmla="*/ 0 h 136"/>
                  <a:gd name="T22" fmla="*/ 173 w 183"/>
                  <a:gd name="T23" fmla="*/ 5 h 136"/>
                  <a:gd name="T24" fmla="*/ 178 w 183"/>
                  <a:gd name="T25" fmla="*/ 8 h 136"/>
                  <a:gd name="T26" fmla="*/ 183 w 183"/>
                  <a:gd name="T27" fmla="*/ 10 h 136"/>
                  <a:gd name="T28" fmla="*/ 144 w 183"/>
                  <a:gd name="T29" fmla="*/ 5 h 136"/>
                  <a:gd name="T30" fmla="*/ 102 w 183"/>
                  <a:gd name="T31" fmla="*/ 5 h 136"/>
                  <a:gd name="T32" fmla="*/ 63 w 183"/>
                  <a:gd name="T33" fmla="*/ 8 h 136"/>
                  <a:gd name="T34" fmla="*/ 21 w 183"/>
                  <a:gd name="T35" fmla="*/ 13 h 136"/>
                  <a:gd name="T36" fmla="*/ 16 w 183"/>
                  <a:gd name="T37" fmla="*/ 21 h 136"/>
                  <a:gd name="T38" fmla="*/ 13 w 183"/>
                  <a:gd name="T39" fmla="*/ 29 h 136"/>
                  <a:gd name="T40" fmla="*/ 13 w 183"/>
                  <a:gd name="T41" fmla="*/ 76 h 136"/>
                  <a:gd name="T42" fmla="*/ 13 w 183"/>
                  <a:gd name="T43" fmla="*/ 99 h 136"/>
                  <a:gd name="T44" fmla="*/ 18 w 183"/>
                  <a:gd name="T45" fmla="*/ 123 h 136"/>
                  <a:gd name="T46" fmla="*/ 21 w 183"/>
                  <a:gd name="T47" fmla="*/ 131 h 136"/>
                  <a:gd name="T48" fmla="*/ 29 w 183"/>
                  <a:gd name="T49" fmla="*/ 136 h 136"/>
                  <a:gd name="T50" fmla="*/ 29 w 183"/>
                  <a:gd name="T51" fmla="*/ 136 h 136"/>
                  <a:gd name="T52" fmla="*/ 26 w 183"/>
                  <a:gd name="T53" fmla="*/ 136 h 136"/>
                  <a:gd name="T54" fmla="*/ 13 w 183"/>
                  <a:gd name="T55" fmla="*/ 128 h 136"/>
                  <a:gd name="T56" fmla="*/ 5 w 183"/>
                  <a:gd name="T57" fmla="*/ 118 h 1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83"/>
                  <a:gd name="T88" fmla="*/ 0 h 136"/>
                  <a:gd name="T89" fmla="*/ 183 w 183"/>
                  <a:gd name="T90" fmla="*/ 136 h 1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83" h="136">
                    <a:moveTo>
                      <a:pt x="5" y="118"/>
                    </a:moveTo>
                    <a:lnTo>
                      <a:pt x="0" y="94"/>
                    </a:lnTo>
                    <a:lnTo>
                      <a:pt x="0" y="70"/>
                    </a:lnTo>
                    <a:lnTo>
                      <a:pt x="0" y="23"/>
                    </a:lnTo>
                    <a:lnTo>
                      <a:pt x="3" y="15"/>
                    </a:lnTo>
                    <a:lnTo>
                      <a:pt x="8" y="8"/>
                    </a:lnTo>
                    <a:lnTo>
                      <a:pt x="29" y="2"/>
                    </a:lnTo>
                    <a:lnTo>
                      <a:pt x="50" y="0"/>
                    </a:lnTo>
                    <a:lnTo>
                      <a:pt x="89" y="0"/>
                    </a:lnTo>
                    <a:lnTo>
                      <a:pt x="131" y="0"/>
                    </a:lnTo>
                    <a:lnTo>
                      <a:pt x="152" y="0"/>
                    </a:lnTo>
                    <a:lnTo>
                      <a:pt x="173" y="5"/>
                    </a:lnTo>
                    <a:lnTo>
                      <a:pt x="178" y="8"/>
                    </a:lnTo>
                    <a:lnTo>
                      <a:pt x="183" y="10"/>
                    </a:lnTo>
                    <a:lnTo>
                      <a:pt x="144" y="5"/>
                    </a:lnTo>
                    <a:lnTo>
                      <a:pt x="102" y="5"/>
                    </a:lnTo>
                    <a:lnTo>
                      <a:pt x="63" y="8"/>
                    </a:lnTo>
                    <a:lnTo>
                      <a:pt x="21" y="13"/>
                    </a:lnTo>
                    <a:lnTo>
                      <a:pt x="16" y="21"/>
                    </a:lnTo>
                    <a:lnTo>
                      <a:pt x="13" y="29"/>
                    </a:lnTo>
                    <a:lnTo>
                      <a:pt x="13" y="76"/>
                    </a:lnTo>
                    <a:lnTo>
                      <a:pt x="13" y="99"/>
                    </a:lnTo>
                    <a:lnTo>
                      <a:pt x="18" y="123"/>
                    </a:lnTo>
                    <a:lnTo>
                      <a:pt x="21" y="131"/>
                    </a:lnTo>
                    <a:lnTo>
                      <a:pt x="29" y="136"/>
                    </a:lnTo>
                    <a:lnTo>
                      <a:pt x="26" y="136"/>
                    </a:lnTo>
                    <a:lnTo>
                      <a:pt x="13" y="128"/>
                    </a:lnTo>
                    <a:lnTo>
                      <a:pt x="5" y="118"/>
                    </a:lnTo>
                    <a:close/>
                  </a:path>
                </a:pathLst>
              </a:custGeom>
              <a:solidFill>
                <a:srgbClr val="61B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30" name="Freeform 5326"/>
              <p:cNvSpPr>
                <a:spLocks/>
              </p:cNvSpPr>
              <p:nvPr/>
            </p:nvSpPr>
            <p:spPr bwMode="auto">
              <a:xfrm>
                <a:off x="5146" y="2996"/>
                <a:ext cx="65" cy="66"/>
              </a:xfrm>
              <a:custGeom>
                <a:avLst/>
                <a:gdLst>
                  <a:gd name="T0" fmla="*/ 2 w 65"/>
                  <a:gd name="T1" fmla="*/ 11 h 66"/>
                  <a:gd name="T2" fmla="*/ 2 w 65"/>
                  <a:gd name="T3" fmla="*/ 14 h 66"/>
                  <a:gd name="T4" fmla="*/ 0 w 65"/>
                  <a:gd name="T5" fmla="*/ 16 h 66"/>
                  <a:gd name="T6" fmla="*/ 0 w 65"/>
                  <a:gd name="T7" fmla="*/ 32 h 66"/>
                  <a:gd name="T8" fmla="*/ 0 w 65"/>
                  <a:gd name="T9" fmla="*/ 37 h 66"/>
                  <a:gd name="T10" fmla="*/ 2 w 65"/>
                  <a:gd name="T11" fmla="*/ 45 h 66"/>
                  <a:gd name="T12" fmla="*/ 7 w 65"/>
                  <a:gd name="T13" fmla="*/ 55 h 66"/>
                  <a:gd name="T14" fmla="*/ 18 w 65"/>
                  <a:gd name="T15" fmla="*/ 63 h 66"/>
                  <a:gd name="T16" fmla="*/ 28 w 65"/>
                  <a:gd name="T17" fmla="*/ 66 h 66"/>
                  <a:gd name="T18" fmla="*/ 39 w 65"/>
                  <a:gd name="T19" fmla="*/ 63 h 66"/>
                  <a:gd name="T20" fmla="*/ 49 w 65"/>
                  <a:gd name="T21" fmla="*/ 55 h 66"/>
                  <a:gd name="T22" fmla="*/ 60 w 65"/>
                  <a:gd name="T23" fmla="*/ 45 h 66"/>
                  <a:gd name="T24" fmla="*/ 62 w 65"/>
                  <a:gd name="T25" fmla="*/ 42 h 66"/>
                  <a:gd name="T26" fmla="*/ 65 w 65"/>
                  <a:gd name="T27" fmla="*/ 37 h 66"/>
                  <a:gd name="T28" fmla="*/ 65 w 65"/>
                  <a:gd name="T29" fmla="*/ 37 h 66"/>
                  <a:gd name="T30" fmla="*/ 65 w 65"/>
                  <a:gd name="T31" fmla="*/ 34 h 66"/>
                  <a:gd name="T32" fmla="*/ 65 w 65"/>
                  <a:gd name="T33" fmla="*/ 29 h 66"/>
                  <a:gd name="T34" fmla="*/ 65 w 65"/>
                  <a:gd name="T35" fmla="*/ 21 h 66"/>
                  <a:gd name="T36" fmla="*/ 57 w 65"/>
                  <a:gd name="T37" fmla="*/ 11 h 66"/>
                  <a:gd name="T38" fmla="*/ 44 w 65"/>
                  <a:gd name="T39" fmla="*/ 3 h 66"/>
                  <a:gd name="T40" fmla="*/ 31 w 65"/>
                  <a:gd name="T41" fmla="*/ 0 h 66"/>
                  <a:gd name="T42" fmla="*/ 26 w 65"/>
                  <a:gd name="T43" fmla="*/ 0 h 66"/>
                  <a:gd name="T44" fmla="*/ 18 w 65"/>
                  <a:gd name="T45" fmla="*/ 0 h 66"/>
                  <a:gd name="T46" fmla="*/ 10 w 65"/>
                  <a:gd name="T47" fmla="*/ 3 h 66"/>
                  <a:gd name="T48" fmla="*/ 2 w 65"/>
                  <a:gd name="T49" fmla="*/ 8 h 66"/>
                  <a:gd name="T50" fmla="*/ 2 w 65"/>
                  <a:gd name="T51" fmla="*/ 8 h 66"/>
                  <a:gd name="T52" fmla="*/ 2 w 65"/>
                  <a:gd name="T53" fmla="*/ 11 h 6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5"/>
                  <a:gd name="T82" fmla="*/ 0 h 66"/>
                  <a:gd name="T83" fmla="*/ 65 w 65"/>
                  <a:gd name="T84" fmla="*/ 66 h 6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5" h="66">
                    <a:moveTo>
                      <a:pt x="2" y="11"/>
                    </a:moveTo>
                    <a:lnTo>
                      <a:pt x="2" y="14"/>
                    </a:lnTo>
                    <a:lnTo>
                      <a:pt x="0" y="16"/>
                    </a:lnTo>
                    <a:lnTo>
                      <a:pt x="0" y="32"/>
                    </a:lnTo>
                    <a:lnTo>
                      <a:pt x="0" y="37"/>
                    </a:lnTo>
                    <a:lnTo>
                      <a:pt x="2" y="45"/>
                    </a:lnTo>
                    <a:lnTo>
                      <a:pt x="7" y="55"/>
                    </a:lnTo>
                    <a:lnTo>
                      <a:pt x="18" y="63"/>
                    </a:lnTo>
                    <a:lnTo>
                      <a:pt x="28" y="66"/>
                    </a:lnTo>
                    <a:lnTo>
                      <a:pt x="39" y="63"/>
                    </a:lnTo>
                    <a:lnTo>
                      <a:pt x="49" y="55"/>
                    </a:lnTo>
                    <a:lnTo>
                      <a:pt x="60" y="45"/>
                    </a:lnTo>
                    <a:lnTo>
                      <a:pt x="62" y="42"/>
                    </a:lnTo>
                    <a:lnTo>
                      <a:pt x="65" y="37"/>
                    </a:lnTo>
                    <a:lnTo>
                      <a:pt x="65" y="34"/>
                    </a:lnTo>
                    <a:lnTo>
                      <a:pt x="65" y="29"/>
                    </a:lnTo>
                    <a:lnTo>
                      <a:pt x="65" y="21"/>
                    </a:lnTo>
                    <a:lnTo>
                      <a:pt x="57" y="11"/>
                    </a:lnTo>
                    <a:lnTo>
                      <a:pt x="44" y="3"/>
                    </a:lnTo>
                    <a:lnTo>
                      <a:pt x="31" y="0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0" y="3"/>
                    </a:lnTo>
                    <a:lnTo>
                      <a:pt x="2" y="8"/>
                    </a:lnTo>
                    <a:lnTo>
                      <a:pt x="2" y="11"/>
                    </a:lnTo>
                    <a:close/>
                  </a:path>
                </a:pathLst>
              </a:custGeom>
              <a:solidFill>
                <a:srgbClr val="7587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31" name="Freeform 5327"/>
              <p:cNvSpPr>
                <a:spLocks/>
              </p:cNvSpPr>
              <p:nvPr/>
            </p:nvSpPr>
            <p:spPr bwMode="auto">
              <a:xfrm>
                <a:off x="5146" y="3004"/>
                <a:ext cx="5" cy="8"/>
              </a:xfrm>
              <a:custGeom>
                <a:avLst/>
                <a:gdLst>
                  <a:gd name="T0" fmla="*/ 2 w 5"/>
                  <a:gd name="T1" fmla="*/ 8 h 8"/>
                  <a:gd name="T2" fmla="*/ 2 w 5"/>
                  <a:gd name="T3" fmla="*/ 8 h 8"/>
                  <a:gd name="T4" fmla="*/ 2 w 5"/>
                  <a:gd name="T5" fmla="*/ 8 h 8"/>
                  <a:gd name="T6" fmla="*/ 2 w 5"/>
                  <a:gd name="T7" fmla="*/ 8 h 8"/>
                  <a:gd name="T8" fmla="*/ 2 w 5"/>
                  <a:gd name="T9" fmla="*/ 6 h 8"/>
                  <a:gd name="T10" fmla="*/ 2 w 5"/>
                  <a:gd name="T11" fmla="*/ 6 h 8"/>
                  <a:gd name="T12" fmla="*/ 2 w 5"/>
                  <a:gd name="T13" fmla="*/ 6 h 8"/>
                  <a:gd name="T14" fmla="*/ 2 w 5"/>
                  <a:gd name="T15" fmla="*/ 3 h 8"/>
                  <a:gd name="T16" fmla="*/ 2 w 5"/>
                  <a:gd name="T17" fmla="*/ 3 h 8"/>
                  <a:gd name="T18" fmla="*/ 5 w 5"/>
                  <a:gd name="T19" fmla="*/ 3 h 8"/>
                  <a:gd name="T20" fmla="*/ 0 w 5"/>
                  <a:gd name="T21" fmla="*/ 0 h 8"/>
                  <a:gd name="T22" fmla="*/ 0 w 5"/>
                  <a:gd name="T23" fmla="*/ 3 h 8"/>
                  <a:gd name="T24" fmla="*/ 0 w 5"/>
                  <a:gd name="T25" fmla="*/ 3 h 8"/>
                  <a:gd name="T26" fmla="*/ 0 w 5"/>
                  <a:gd name="T27" fmla="*/ 3 h 8"/>
                  <a:gd name="T28" fmla="*/ 0 w 5"/>
                  <a:gd name="T29" fmla="*/ 6 h 8"/>
                  <a:gd name="T30" fmla="*/ 0 w 5"/>
                  <a:gd name="T31" fmla="*/ 6 h 8"/>
                  <a:gd name="T32" fmla="*/ 0 w 5"/>
                  <a:gd name="T33" fmla="*/ 6 h 8"/>
                  <a:gd name="T34" fmla="*/ 0 w 5"/>
                  <a:gd name="T35" fmla="*/ 8 h 8"/>
                  <a:gd name="T36" fmla="*/ 0 w 5"/>
                  <a:gd name="T37" fmla="*/ 8 h 8"/>
                  <a:gd name="T38" fmla="*/ 0 w 5"/>
                  <a:gd name="T39" fmla="*/ 8 h 8"/>
                  <a:gd name="T40" fmla="*/ 2 w 5"/>
                  <a:gd name="T41" fmla="*/ 8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8"/>
                  <a:gd name="T65" fmla="*/ 5 w 5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8">
                    <a:moveTo>
                      <a:pt x="2" y="8"/>
                    </a:moveTo>
                    <a:lnTo>
                      <a:pt x="2" y="8"/>
                    </a:lnTo>
                    <a:lnTo>
                      <a:pt x="2" y="6"/>
                    </a:lnTo>
                    <a:lnTo>
                      <a:pt x="2" y="3"/>
                    </a:lnTo>
                    <a:lnTo>
                      <a:pt x="5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8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32" name="Freeform 5328"/>
              <p:cNvSpPr>
                <a:spLocks/>
              </p:cNvSpPr>
              <p:nvPr/>
            </p:nvSpPr>
            <p:spPr bwMode="auto">
              <a:xfrm>
                <a:off x="5143" y="3012"/>
                <a:ext cx="5" cy="29"/>
              </a:xfrm>
              <a:custGeom>
                <a:avLst/>
                <a:gdLst>
                  <a:gd name="T0" fmla="*/ 5 w 5"/>
                  <a:gd name="T1" fmla="*/ 29 h 29"/>
                  <a:gd name="T2" fmla="*/ 5 w 5"/>
                  <a:gd name="T3" fmla="*/ 29 h 29"/>
                  <a:gd name="T4" fmla="*/ 5 w 5"/>
                  <a:gd name="T5" fmla="*/ 24 h 29"/>
                  <a:gd name="T6" fmla="*/ 5 w 5"/>
                  <a:gd name="T7" fmla="*/ 21 h 29"/>
                  <a:gd name="T8" fmla="*/ 5 w 5"/>
                  <a:gd name="T9" fmla="*/ 18 h 29"/>
                  <a:gd name="T10" fmla="*/ 5 w 5"/>
                  <a:gd name="T11" fmla="*/ 16 h 29"/>
                  <a:gd name="T12" fmla="*/ 5 w 5"/>
                  <a:gd name="T13" fmla="*/ 11 h 29"/>
                  <a:gd name="T14" fmla="*/ 5 w 5"/>
                  <a:gd name="T15" fmla="*/ 8 h 29"/>
                  <a:gd name="T16" fmla="*/ 5 w 5"/>
                  <a:gd name="T17" fmla="*/ 5 h 29"/>
                  <a:gd name="T18" fmla="*/ 5 w 5"/>
                  <a:gd name="T19" fmla="*/ 0 h 29"/>
                  <a:gd name="T20" fmla="*/ 3 w 5"/>
                  <a:gd name="T21" fmla="*/ 0 h 29"/>
                  <a:gd name="T22" fmla="*/ 3 w 5"/>
                  <a:gd name="T23" fmla="*/ 3 h 29"/>
                  <a:gd name="T24" fmla="*/ 0 w 5"/>
                  <a:gd name="T25" fmla="*/ 8 h 29"/>
                  <a:gd name="T26" fmla="*/ 0 w 5"/>
                  <a:gd name="T27" fmla="*/ 11 h 29"/>
                  <a:gd name="T28" fmla="*/ 0 w 5"/>
                  <a:gd name="T29" fmla="*/ 16 h 29"/>
                  <a:gd name="T30" fmla="*/ 0 w 5"/>
                  <a:gd name="T31" fmla="*/ 18 h 29"/>
                  <a:gd name="T32" fmla="*/ 0 w 5"/>
                  <a:gd name="T33" fmla="*/ 21 h 29"/>
                  <a:gd name="T34" fmla="*/ 3 w 5"/>
                  <a:gd name="T35" fmla="*/ 26 h 29"/>
                  <a:gd name="T36" fmla="*/ 3 w 5"/>
                  <a:gd name="T37" fmla="*/ 29 h 29"/>
                  <a:gd name="T38" fmla="*/ 3 w 5"/>
                  <a:gd name="T39" fmla="*/ 29 h 29"/>
                  <a:gd name="T40" fmla="*/ 5 w 5"/>
                  <a:gd name="T41" fmla="*/ 29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29"/>
                  <a:gd name="T65" fmla="*/ 5 w 5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29">
                    <a:moveTo>
                      <a:pt x="5" y="29"/>
                    </a:moveTo>
                    <a:lnTo>
                      <a:pt x="5" y="29"/>
                    </a:lnTo>
                    <a:lnTo>
                      <a:pt x="5" y="24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5" y="16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3" y="3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3" y="26"/>
                    </a:lnTo>
                    <a:lnTo>
                      <a:pt x="3" y="29"/>
                    </a:lnTo>
                    <a:lnTo>
                      <a:pt x="5" y="29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33" name="Freeform 5329"/>
              <p:cNvSpPr>
                <a:spLocks/>
              </p:cNvSpPr>
              <p:nvPr/>
            </p:nvSpPr>
            <p:spPr bwMode="auto">
              <a:xfrm>
                <a:off x="5146" y="3041"/>
                <a:ext cx="21" cy="18"/>
              </a:xfrm>
              <a:custGeom>
                <a:avLst/>
                <a:gdLst>
                  <a:gd name="T0" fmla="*/ 21 w 21"/>
                  <a:gd name="T1" fmla="*/ 16 h 18"/>
                  <a:gd name="T2" fmla="*/ 21 w 21"/>
                  <a:gd name="T3" fmla="*/ 16 h 18"/>
                  <a:gd name="T4" fmla="*/ 18 w 21"/>
                  <a:gd name="T5" fmla="*/ 13 h 18"/>
                  <a:gd name="T6" fmla="*/ 15 w 21"/>
                  <a:gd name="T7" fmla="*/ 13 h 18"/>
                  <a:gd name="T8" fmla="*/ 13 w 21"/>
                  <a:gd name="T9" fmla="*/ 10 h 18"/>
                  <a:gd name="T10" fmla="*/ 10 w 21"/>
                  <a:gd name="T11" fmla="*/ 8 h 18"/>
                  <a:gd name="T12" fmla="*/ 7 w 21"/>
                  <a:gd name="T13" fmla="*/ 5 h 18"/>
                  <a:gd name="T14" fmla="*/ 5 w 21"/>
                  <a:gd name="T15" fmla="*/ 5 h 18"/>
                  <a:gd name="T16" fmla="*/ 5 w 21"/>
                  <a:gd name="T17" fmla="*/ 3 h 18"/>
                  <a:gd name="T18" fmla="*/ 2 w 21"/>
                  <a:gd name="T19" fmla="*/ 0 h 18"/>
                  <a:gd name="T20" fmla="*/ 0 w 21"/>
                  <a:gd name="T21" fmla="*/ 0 h 18"/>
                  <a:gd name="T22" fmla="*/ 0 w 21"/>
                  <a:gd name="T23" fmla="*/ 3 h 18"/>
                  <a:gd name="T24" fmla="*/ 2 w 21"/>
                  <a:gd name="T25" fmla="*/ 5 h 18"/>
                  <a:gd name="T26" fmla="*/ 5 w 21"/>
                  <a:gd name="T27" fmla="*/ 8 h 18"/>
                  <a:gd name="T28" fmla="*/ 7 w 21"/>
                  <a:gd name="T29" fmla="*/ 10 h 18"/>
                  <a:gd name="T30" fmla="*/ 10 w 21"/>
                  <a:gd name="T31" fmla="*/ 13 h 18"/>
                  <a:gd name="T32" fmla="*/ 13 w 21"/>
                  <a:gd name="T33" fmla="*/ 16 h 18"/>
                  <a:gd name="T34" fmla="*/ 15 w 21"/>
                  <a:gd name="T35" fmla="*/ 18 h 18"/>
                  <a:gd name="T36" fmla="*/ 18 w 21"/>
                  <a:gd name="T37" fmla="*/ 18 h 18"/>
                  <a:gd name="T38" fmla="*/ 18 w 21"/>
                  <a:gd name="T39" fmla="*/ 18 h 18"/>
                  <a:gd name="T40" fmla="*/ 21 w 21"/>
                  <a:gd name="T41" fmla="*/ 16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18"/>
                  <a:gd name="T65" fmla="*/ 21 w 21"/>
                  <a:gd name="T66" fmla="*/ 18 h 1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18">
                    <a:moveTo>
                      <a:pt x="21" y="16"/>
                    </a:moveTo>
                    <a:lnTo>
                      <a:pt x="21" y="16"/>
                    </a:lnTo>
                    <a:lnTo>
                      <a:pt x="18" y="13"/>
                    </a:lnTo>
                    <a:lnTo>
                      <a:pt x="15" y="13"/>
                    </a:lnTo>
                    <a:lnTo>
                      <a:pt x="13" y="10"/>
                    </a:lnTo>
                    <a:lnTo>
                      <a:pt x="10" y="8"/>
                    </a:lnTo>
                    <a:lnTo>
                      <a:pt x="7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5" y="8"/>
                    </a:lnTo>
                    <a:lnTo>
                      <a:pt x="7" y="10"/>
                    </a:lnTo>
                    <a:lnTo>
                      <a:pt x="10" y="13"/>
                    </a:lnTo>
                    <a:lnTo>
                      <a:pt x="13" y="16"/>
                    </a:lnTo>
                    <a:lnTo>
                      <a:pt x="15" y="18"/>
                    </a:lnTo>
                    <a:lnTo>
                      <a:pt x="18" y="18"/>
                    </a:lnTo>
                    <a:lnTo>
                      <a:pt x="21" y="16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34" name="Freeform 5330"/>
              <p:cNvSpPr>
                <a:spLocks/>
              </p:cNvSpPr>
              <p:nvPr/>
            </p:nvSpPr>
            <p:spPr bwMode="auto">
              <a:xfrm>
                <a:off x="5164" y="3057"/>
                <a:ext cx="21" cy="8"/>
              </a:xfrm>
              <a:custGeom>
                <a:avLst/>
                <a:gdLst>
                  <a:gd name="T0" fmla="*/ 18 w 21"/>
                  <a:gd name="T1" fmla="*/ 2 h 8"/>
                  <a:gd name="T2" fmla="*/ 18 w 21"/>
                  <a:gd name="T3" fmla="*/ 2 h 8"/>
                  <a:gd name="T4" fmla="*/ 18 w 21"/>
                  <a:gd name="T5" fmla="*/ 2 h 8"/>
                  <a:gd name="T6" fmla="*/ 16 w 21"/>
                  <a:gd name="T7" fmla="*/ 2 h 8"/>
                  <a:gd name="T8" fmla="*/ 13 w 21"/>
                  <a:gd name="T9" fmla="*/ 2 h 8"/>
                  <a:gd name="T10" fmla="*/ 10 w 21"/>
                  <a:gd name="T11" fmla="*/ 2 h 8"/>
                  <a:gd name="T12" fmla="*/ 8 w 21"/>
                  <a:gd name="T13" fmla="*/ 2 h 8"/>
                  <a:gd name="T14" fmla="*/ 5 w 21"/>
                  <a:gd name="T15" fmla="*/ 2 h 8"/>
                  <a:gd name="T16" fmla="*/ 3 w 21"/>
                  <a:gd name="T17" fmla="*/ 0 h 8"/>
                  <a:gd name="T18" fmla="*/ 3 w 21"/>
                  <a:gd name="T19" fmla="*/ 0 h 8"/>
                  <a:gd name="T20" fmla="*/ 0 w 21"/>
                  <a:gd name="T21" fmla="*/ 2 h 8"/>
                  <a:gd name="T22" fmla="*/ 3 w 21"/>
                  <a:gd name="T23" fmla="*/ 5 h 8"/>
                  <a:gd name="T24" fmla="*/ 5 w 21"/>
                  <a:gd name="T25" fmla="*/ 5 h 8"/>
                  <a:gd name="T26" fmla="*/ 8 w 21"/>
                  <a:gd name="T27" fmla="*/ 5 h 8"/>
                  <a:gd name="T28" fmla="*/ 10 w 21"/>
                  <a:gd name="T29" fmla="*/ 5 h 8"/>
                  <a:gd name="T30" fmla="*/ 13 w 21"/>
                  <a:gd name="T31" fmla="*/ 8 h 8"/>
                  <a:gd name="T32" fmla="*/ 16 w 21"/>
                  <a:gd name="T33" fmla="*/ 5 h 8"/>
                  <a:gd name="T34" fmla="*/ 18 w 21"/>
                  <a:gd name="T35" fmla="*/ 5 h 8"/>
                  <a:gd name="T36" fmla="*/ 21 w 21"/>
                  <a:gd name="T37" fmla="*/ 5 h 8"/>
                  <a:gd name="T38" fmla="*/ 21 w 21"/>
                  <a:gd name="T39" fmla="*/ 5 h 8"/>
                  <a:gd name="T40" fmla="*/ 18 w 21"/>
                  <a:gd name="T41" fmla="*/ 2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1"/>
                  <a:gd name="T64" fmla="*/ 0 h 8"/>
                  <a:gd name="T65" fmla="*/ 21 w 2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1" h="8">
                    <a:moveTo>
                      <a:pt x="18" y="2"/>
                    </a:moveTo>
                    <a:lnTo>
                      <a:pt x="18" y="2"/>
                    </a:lnTo>
                    <a:lnTo>
                      <a:pt x="16" y="2"/>
                    </a:lnTo>
                    <a:lnTo>
                      <a:pt x="13" y="2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3" y="8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21" y="5"/>
                    </a:lnTo>
                    <a:lnTo>
                      <a:pt x="18" y="2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35" name="Freeform 5331"/>
              <p:cNvSpPr>
                <a:spLocks/>
              </p:cNvSpPr>
              <p:nvPr/>
            </p:nvSpPr>
            <p:spPr bwMode="auto">
              <a:xfrm>
                <a:off x="5182" y="3038"/>
                <a:ext cx="26" cy="24"/>
              </a:xfrm>
              <a:custGeom>
                <a:avLst/>
                <a:gdLst>
                  <a:gd name="T0" fmla="*/ 21 w 26"/>
                  <a:gd name="T1" fmla="*/ 0 h 24"/>
                  <a:gd name="T2" fmla="*/ 21 w 26"/>
                  <a:gd name="T3" fmla="*/ 0 h 24"/>
                  <a:gd name="T4" fmla="*/ 21 w 26"/>
                  <a:gd name="T5" fmla="*/ 6 h 24"/>
                  <a:gd name="T6" fmla="*/ 19 w 26"/>
                  <a:gd name="T7" fmla="*/ 8 h 24"/>
                  <a:gd name="T8" fmla="*/ 16 w 26"/>
                  <a:gd name="T9" fmla="*/ 11 h 24"/>
                  <a:gd name="T10" fmla="*/ 13 w 26"/>
                  <a:gd name="T11" fmla="*/ 13 h 24"/>
                  <a:gd name="T12" fmla="*/ 11 w 26"/>
                  <a:gd name="T13" fmla="*/ 16 h 24"/>
                  <a:gd name="T14" fmla="*/ 8 w 26"/>
                  <a:gd name="T15" fmla="*/ 16 h 24"/>
                  <a:gd name="T16" fmla="*/ 5 w 26"/>
                  <a:gd name="T17" fmla="*/ 19 h 24"/>
                  <a:gd name="T18" fmla="*/ 0 w 26"/>
                  <a:gd name="T19" fmla="*/ 21 h 24"/>
                  <a:gd name="T20" fmla="*/ 3 w 26"/>
                  <a:gd name="T21" fmla="*/ 24 h 24"/>
                  <a:gd name="T22" fmla="*/ 5 w 26"/>
                  <a:gd name="T23" fmla="*/ 21 h 24"/>
                  <a:gd name="T24" fmla="*/ 11 w 26"/>
                  <a:gd name="T25" fmla="*/ 21 h 24"/>
                  <a:gd name="T26" fmla="*/ 13 w 26"/>
                  <a:gd name="T27" fmla="*/ 19 h 24"/>
                  <a:gd name="T28" fmla="*/ 16 w 26"/>
                  <a:gd name="T29" fmla="*/ 16 h 24"/>
                  <a:gd name="T30" fmla="*/ 19 w 26"/>
                  <a:gd name="T31" fmla="*/ 13 h 24"/>
                  <a:gd name="T32" fmla="*/ 21 w 26"/>
                  <a:gd name="T33" fmla="*/ 11 h 24"/>
                  <a:gd name="T34" fmla="*/ 24 w 26"/>
                  <a:gd name="T35" fmla="*/ 6 h 24"/>
                  <a:gd name="T36" fmla="*/ 26 w 26"/>
                  <a:gd name="T37" fmla="*/ 3 h 24"/>
                  <a:gd name="T38" fmla="*/ 26 w 26"/>
                  <a:gd name="T39" fmla="*/ 3 h 24"/>
                  <a:gd name="T40" fmla="*/ 21 w 26"/>
                  <a:gd name="T41" fmla="*/ 0 h 2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24"/>
                  <a:gd name="T65" fmla="*/ 26 w 26"/>
                  <a:gd name="T66" fmla="*/ 24 h 2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24">
                    <a:moveTo>
                      <a:pt x="21" y="0"/>
                    </a:moveTo>
                    <a:lnTo>
                      <a:pt x="21" y="0"/>
                    </a:lnTo>
                    <a:lnTo>
                      <a:pt x="21" y="6"/>
                    </a:lnTo>
                    <a:lnTo>
                      <a:pt x="19" y="8"/>
                    </a:lnTo>
                    <a:lnTo>
                      <a:pt x="16" y="11"/>
                    </a:lnTo>
                    <a:lnTo>
                      <a:pt x="13" y="13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5" y="19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5" y="21"/>
                    </a:lnTo>
                    <a:lnTo>
                      <a:pt x="11" y="21"/>
                    </a:lnTo>
                    <a:lnTo>
                      <a:pt x="13" y="19"/>
                    </a:lnTo>
                    <a:lnTo>
                      <a:pt x="16" y="16"/>
                    </a:lnTo>
                    <a:lnTo>
                      <a:pt x="19" y="13"/>
                    </a:lnTo>
                    <a:lnTo>
                      <a:pt x="21" y="11"/>
                    </a:lnTo>
                    <a:lnTo>
                      <a:pt x="24" y="6"/>
                    </a:lnTo>
                    <a:lnTo>
                      <a:pt x="26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36" name="Freeform 5332"/>
              <p:cNvSpPr>
                <a:spLocks/>
              </p:cNvSpPr>
              <p:nvPr/>
            </p:nvSpPr>
            <p:spPr bwMode="auto">
              <a:xfrm>
                <a:off x="5203" y="3033"/>
                <a:ext cx="11" cy="8"/>
              </a:xfrm>
              <a:custGeom>
                <a:avLst/>
                <a:gdLst>
                  <a:gd name="T0" fmla="*/ 5 w 11"/>
                  <a:gd name="T1" fmla="*/ 0 h 8"/>
                  <a:gd name="T2" fmla="*/ 8 w 11"/>
                  <a:gd name="T3" fmla="*/ 0 h 8"/>
                  <a:gd name="T4" fmla="*/ 5 w 11"/>
                  <a:gd name="T5" fmla="*/ 0 h 8"/>
                  <a:gd name="T6" fmla="*/ 5 w 11"/>
                  <a:gd name="T7" fmla="*/ 0 h 8"/>
                  <a:gd name="T8" fmla="*/ 5 w 11"/>
                  <a:gd name="T9" fmla="*/ 3 h 8"/>
                  <a:gd name="T10" fmla="*/ 5 w 11"/>
                  <a:gd name="T11" fmla="*/ 3 h 8"/>
                  <a:gd name="T12" fmla="*/ 3 w 11"/>
                  <a:gd name="T13" fmla="*/ 3 h 8"/>
                  <a:gd name="T14" fmla="*/ 3 w 11"/>
                  <a:gd name="T15" fmla="*/ 5 h 8"/>
                  <a:gd name="T16" fmla="*/ 3 w 11"/>
                  <a:gd name="T17" fmla="*/ 5 h 8"/>
                  <a:gd name="T18" fmla="*/ 0 w 11"/>
                  <a:gd name="T19" fmla="*/ 5 h 8"/>
                  <a:gd name="T20" fmla="*/ 5 w 11"/>
                  <a:gd name="T21" fmla="*/ 8 h 8"/>
                  <a:gd name="T22" fmla="*/ 5 w 11"/>
                  <a:gd name="T23" fmla="*/ 8 h 8"/>
                  <a:gd name="T24" fmla="*/ 5 w 11"/>
                  <a:gd name="T25" fmla="*/ 8 h 8"/>
                  <a:gd name="T26" fmla="*/ 5 w 11"/>
                  <a:gd name="T27" fmla="*/ 5 h 8"/>
                  <a:gd name="T28" fmla="*/ 8 w 11"/>
                  <a:gd name="T29" fmla="*/ 5 h 8"/>
                  <a:gd name="T30" fmla="*/ 8 w 11"/>
                  <a:gd name="T31" fmla="*/ 5 h 8"/>
                  <a:gd name="T32" fmla="*/ 8 w 11"/>
                  <a:gd name="T33" fmla="*/ 3 h 8"/>
                  <a:gd name="T34" fmla="*/ 8 w 11"/>
                  <a:gd name="T35" fmla="*/ 3 h 8"/>
                  <a:gd name="T36" fmla="*/ 11 w 11"/>
                  <a:gd name="T37" fmla="*/ 0 h 8"/>
                  <a:gd name="T38" fmla="*/ 11 w 11"/>
                  <a:gd name="T39" fmla="*/ 0 h 8"/>
                  <a:gd name="T40" fmla="*/ 5 w 11"/>
                  <a:gd name="T41" fmla="*/ 0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"/>
                  <a:gd name="T64" fmla="*/ 0 h 8"/>
                  <a:gd name="T65" fmla="*/ 11 w 11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" h="8">
                    <a:moveTo>
                      <a:pt x="5" y="0"/>
                    </a:moveTo>
                    <a:lnTo>
                      <a:pt x="8" y="0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5" y="8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37" name="Freeform 5333"/>
              <p:cNvSpPr>
                <a:spLocks/>
              </p:cNvSpPr>
              <p:nvPr/>
            </p:nvSpPr>
            <p:spPr bwMode="auto">
              <a:xfrm>
                <a:off x="5208" y="3030"/>
                <a:ext cx="6" cy="3"/>
              </a:xfrm>
              <a:custGeom>
                <a:avLst/>
                <a:gdLst>
                  <a:gd name="T0" fmla="*/ 3 w 6"/>
                  <a:gd name="T1" fmla="*/ 0 h 3"/>
                  <a:gd name="T2" fmla="*/ 3 w 6"/>
                  <a:gd name="T3" fmla="*/ 0 h 3"/>
                  <a:gd name="T4" fmla="*/ 3 w 6"/>
                  <a:gd name="T5" fmla="*/ 0 h 3"/>
                  <a:gd name="T6" fmla="*/ 3 w 6"/>
                  <a:gd name="T7" fmla="*/ 3 h 3"/>
                  <a:gd name="T8" fmla="*/ 3 w 6"/>
                  <a:gd name="T9" fmla="*/ 3 h 3"/>
                  <a:gd name="T10" fmla="*/ 3 w 6"/>
                  <a:gd name="T11" fmla="*/ 3 h 3"/>
                  <a:gd name="T12" fmla="*/ 3 w 6"/>
                  <a:gd name="T13" fmla="*/ 3 h 3"/>
                  <a:gd name="T14" fmla="*/ 3 w 6"/>
                  <a:gd name="T15" fmla="*/ 3 h 3"/>
                  <a:gd name="T16" fmla="*/ 0 w 6"/>
                  <a:gd name="T17" fmla="*/ 3 h 3"/>
                  <a:gd name="T18" fmla="*/ 0 w 6"/>
                  <a:gd name="T19" fmla="*/ 3 h 3"/>
                  <a:gd name="T20" fmla="*/ 6 w 6"/>
                  <a:gd name="T21" fmla="*/ 3 h 3"/>
                  <a:gd name="T22" fmla="*/ 6 w 6"/>
                  <a:gd name="T23" fmla="*/ 3 h 3"/>
                  <a:gd name="T24" fmla="*/ 6 w 6"/>
                  <a:gd name="T25" fmla="*/ 3 h 3"/>
                  <a:gd name="T26" fmla="*/ 6 w 6"/>
                  <a:gd name="T27" fmla="*/ 3 h 3"/>
                  <a:gd name="T28" fmla="*/ 6 w 6"/>
                  <a:gd name="T29" fmla="*/ 3 h 3"/>
                  <a:gd name="T30" fmla="*/ 6 w 6"/>
                  <a:gd name="T31" fmla="*/ 3 h 3"/>
                  <a:gd name="T32" fmla="*/ 6 w 6"/>
                  <a:gd name="T33" fmla="*/ 3 h 3"/>
                  <a:gd name="T34" fmla="*/ 6 w 6"/>
                  <a:gd name="T35" fmla="*/ 3 h 3"/>
                  <a:gd name="T36" fmla="*/ 6 w 6"/>
                  <a:gd name="T37" fmla="*/ 3 h 3"/>
                  <a:gd name="T38" fmla="*/ 6 w 6"/>
                  <a:gd name="T39" fmla="*/ 3 h 3"/>
                  <a:gd name="T40" fmla="*/ 3 w 6"/>
                  <a:gd name="T41" fmla="*/ 0 h 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"/>
                  <a:gd name="T64" fmla="*/ 0 h 3"/>
                  <a:gd name="T65" fmla="*/ 6 w 6"/>
                  <a:gd name="T66" fmla="*/ 3 h 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" h="3">
                    <a:moveTo>
                      <a:pt x="3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6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38" name="Freeform 5334"/>
              <p:cNvSpPr>
                <a:spLocks/>
              </p:cNvSpPr>
              <p:nvPr/>
            </p:nvSpPr>
            <p:spPr bwMode="auto">
              <a:xfrm>
                <a:off x="5201" y="3004"/>
                <a:ext cx="13" cy="29"/>
              </a:xfrm>
              <a:custGeom>
                <a:avLst/>
                <a:gdLst>
                  <a:gd name="T0" fmla="*/ 0 w 13"/>
                  <a:gd name="T1" fmla="*/ 3 h 29"/>
                  <a:gd name="T2" fmla="*/ 0 w 13"/>
                  <a:gd name="T3" fmla="*/ 3 h 29"/>
                  <a:gd name="T4" fmla="*/ 2 w 13"/>
                  <a:gd name="T5" fmla="*/ 6 h 29"/>
                  <a:gd name="T6" fmla="*/ 5 w 13"/>
                  <a:gd name="T7" fmla="*/ 8 h 29"/>
                  <a:gd name="T8" fmla="*/ 7 w 13"/>
                  <a:gd name="T9" fmla="*/ 11 h 29"/>
                  <a:gd name="T10" fmla="*/ 7 w 13"/>
                  <a:gd name="T11" fmla="*/ 13 h 29"/>
                  <a:gd name="T12" fmla="*/ 7 w 13"/>
                  <a:gd name="T13" fmla="*/ 19 h 29"/>
                  <a:gd name="T14" fmla="*/ 10 w 13"/>
                  <a:gd name="T15" fmla="*/ 21 h 29"/>
                  <a:gd name="T16" fmla="*/ 10 w 13"/>
                  <a:gd name="T17" fmla="*/ 24 h 29"/>
                  <a:gd name="T18" fmla="*/ 10 w 13"/>
                  <a:gd name="T19" fmla="*/ 26 h 29"/>
                  <a:gd name="T20" fmla="*/ 13 w 13"/>
                  <a:gd name="T21" fmla="*/ 29 h 29"/>
                  <a:gd name="T22" fmla="*/ 13 w 13"/>
                  <a:gd name="T23" fmla="*/ 24 h 29"/>
                  <a:gd name="T24" fmla="*/ 13 w 13"/>
                  <a:gd name="T25" fmla="*/ 21 h 29"/>
                  <a:gd name="T26" fmla="*/ 13 w 13"/>
                  <a:gd name="T27" fmla="*/ 16 h 29"/>
                  <a:gd name="T28" fmla="*/ 10 w 13"/>
                  <a:gd name="T29" fmla="*/ 13 h 29"/>
                  <a:gd name="T30" fmla="*/ 10 w 13"/>
                  <a:gd name="T31" fmla="*/ 11 h 29"/>
                  <a:gd name="T32" fmla="*/ 7 w 13"/>
                  <a:gd name="T33" fmla="*/ 6 h 29"/>
                  <a:gd name="T34" fmla="*/ 5 w 13"/>
                  <a:gd name="T35" fmla="*/ 3 h 29"/>
                  <a:gd name="T36" fmla="*/ 2 w 13"/>
                  <a:gd name="T37" fmla="*/ 0 h 29"/>
                  <a:gd name="T38" fmla="*/ 2 w 13"/>
                  <a:gd name="T39" fmla="*/ 0 h 29"/>
                  <a:gd name="T40" fmla="*/ 0 w 13"/>
                  <a:gd name="T41" fmla="*/ 3 h 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29"/>
                  <a:gd name="T65" fmla="*/ 13 w 13"/>
                  <a:gd name="T66" fmla="*/ 29 h 2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29">
                    <a:moveTo>
                      <a:pt x="0" y="3"/>
                    </a:moveTo>
                    <a:lnTo>
                      <a:pt x="0" y="3"/>
                    </a:lnTo>
                    <a:lnTo>
                      <a:pt x="2" y="6"/>
                    </a:lnTo>
                    <a:lnTo>
                      <a:pt x="5" y="8"/>
                    </a:lnTo>
                    <a:lnTo>
                      <a:pt x="7" y="11"/>
                    </a:lnTo>
                    <a:lnTo>
                      <a:pt x="7" y="13"/>
                    </a:lnTo>
                    <a:lnTo>
                      <a:pt x="7" y="19"/>
                    </a:lnTo>
                    <a:lnTo>
                      <a:pt x="10" y="21"/>
                    </a:lnTo>
                    <a:lnTo>
                      <a:pt x="10" y="24"/>
                    </a:lnTo>
                    <a:lnTo>
                      <a:pt x="10" y="26"/>
                    </a:lnTo>
                    <a:lnTo>
                      <a:pt x="13" y="29"/>
                    </a:lnTo>
                    <a:lnTo>
                      <a:pt x="13" y="24"/>
                    </a:lnTo>
                    <a:lnTo>
                      <a:pt x="13" y="21"/>
                    </a:lnTo>
                    <a:lnTo>
                      <a:pt x="13" y="16"/>
                    </a:lnTo>
                    <a:lnTo>
                      <a:pt x="10" y="13"/>
                    </a:lnTo>
                    <a:lnTo>
                      <a:pt x="10" y="11"/>
                    </a:lnTo>
                    <a:lnTo>
                      <a:pt x="7" y="6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39" name="Freeform 5335"/>
              <p:cNvSpPr>
                <a:spLocks/>
              </p:cNvSpPr>
              <p:nvPr/>
            </p:nvSpPr>
            <p:spPr bwMode="auto">
              <a:xfrm>
                <a:off x="5177" y="2996"/>
                <a:ext cx="26" cy="11"/>
              </a:xfrm>
              <a:custGeom>
                <a:avLst/>
                <a:gdLst>
                  <a:gd name="T0" fmla="*/ 0 w 26"/>
                  <a:gd name="T1" fmla="*/ 3 h 11"/>
                  <a:gd name="T2" fmla="*/ 0 w 26"/>
                  <a:gd name="T3" fmla="*/ 3 h 11"/>
                  <a:gd name="T4" fmla="*/ 3 w 26"/>
                  <a:gd name="T5" fmla="*/ 3 h 11"/>
                  <a:gd name="T6" fmla="*/ 8 w 26"/>
                  <a:gd name="T7" fmla="*/ 3 h 11"/>
                  <a:gd name="T8" fmla="*/ 10 w 26"/>
                  <a:gd name="T9" fmla="*/ 3 h 11"/>
                  <a:gd name="T10" fmla="*/ 13 w 26"/>
                  <a:gd name="T11" fmla="*/ 6 h 11"/>
                  <a:gd name="T12" fmla="*/ 16 w 26"/>
                  <a:gd name="T13" fmla="*/ 6 h 11"/>
                  <a:gd name="T14" fmla="*/ 18 w 26"/>
                  <a:gd name="T15" fmla="*/ 8 h 11"/>
                  <a:gd name="T16" fmla="*/ 24 w 26"/>
                  <a:gd name="T17" fmla="*/ 8 h 11"/>
                  <a:gd name="T18" fmla="*/ 24 w 26"/>
                  <a:gd name="T19" fmla="*/ 11 h 11"/>
                  <a:gd name="T20" fmla="*/ 26 w 26"/>
                  <a:gd name="T21" fmla="*/ 8 h 11"/>
                  <a:gd name="T22" fmla="*/ 24 w 26"/>
                  <a:gd name="T23" fmla="*/ 6 h 11"/>
                  <a:gd name="T24" fmla="*/ 21 w 26"/>
                  <a:gd name="T25" fmla="*/ 3 h 11"/>
                  <a:gd name="T26" fmla="*/ 18 w 26"/>
                  <a:gd name="T27" fmla="*/ 3 h 11"/>
                  <a:gd name="T28" fmla="*/ 16 w 26"/>
                  <a:gd name="T29" fmla="*/ 0 h 11"/>
                  <a:gd name="T30" fmla="*/ 10 w 26"/>
                  <a:gd name="T31" fmla="*/ 0 h 11"/>
                  <a:gd name="T32" fmla="*/ 8 w 26"/>
                  <a:gd name="T33" fmla="*/ 0 h 11"/>
                  <a:gd name="T34" fmla="*/ 3 w 26"/>
                  <a:gd name="T35" fmla="*/ 0 h 11"/>
                  <a:gd name="T36" fmla="*/ 0 w 26"/>
                  <a:gd name="T37" fmla="*/ 0 h 11"/>
                  <a:gd name="T38" fmla="*/ 0 w 26"/>
                  <a:gd name="T39" fmla="*/ 0 h 11"/>
                  <a:gd name="T40" fmla="*/ 0 w 26"/>
                  <a:gd name="T41" fmla="*/ 3 h 1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6"/>
                  <a:gd name="T64" fmla="*/ 0 h 11"/>
                  <a:gd name="T65" fmla="*/ 26 w 26"/>
                  <a:gd name="T66" fmla="*/ 11 h 1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6" h="11">
                    <a:moveTo>
                      <a:pt x="0" y="3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8" y="3"/>
                    </a:lnTo>
                    <a:lnTo>
                      <a:pt x="10" y="3"/>
                    </a:lnTo>
                    <a:lnTo>
                      <a:pt x="13" y="6"/>
                    </a:lnTo>
                    <a:lnTo>
                      <a:pt x="16" y="6"/>
                    </a:lnTo>
                    <a:lnTo>
                      <a:pt x="18" y="8"/>
                    </a:lnTo>
                    <a:lnTo>
                      <a:pt x="24" y="8"/>
                    </a:lnTo>
                    <a:lnTo>
                      <a:pt x="24" y="11"/>
                    </a:lnTo>
                    <a:lnTo>
                      <a:pt x="26" y="8"/>
                    </a:lnTo>
                    <a:lnTo>
                      <a:pt x="24" y="6"/>
                    </a:lnTo>
                    <a:lnTo>
                      <a:pt x="21" y="3"/>
                    </a:lnTo>
                    <a:lnTo>
                      <a:pt x="18" y="3"/>
                    </a:lnTo>
                    <a:lnTo>
                      <a:pt x="16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40" name="Freeform 5336"/>
              <p:cNvSpPr>
                <a:spLocks/>
              </p:cNvSpPr>
              <p:nvPr/>
            </p:nvSpPr>
            <p:spPr bwMode="auto">
              <a:xfrm>
                <a:off x="5148" y="2994"/>
                <a:ext cx="29" cy="10"/>
              </a:xfrm>
              <a:custGeom>
                <a:avLst/>
                <a:gdLst>
                  <a:gd name="T0" fmla="*/ 3 w 29"/>
                  <a:gd name="T1" fmla="*/ 10 h 10"/>
                  <a:gd name="T2" fmla="*/ 3 w 29"/>
                  <a:gd name="T3" fmla="*/ 10 h 10"/>
                  <a:gd name="T4" fmla="*/ 5 w 29"/>
                  <a:gd name="T5" fmla="*/ 8 h 10"/>
                  <a:gd name="T6" fmla="*/ 8 w 29"/>
                  <a:gd name="T7" fmla="*/ 8 h 10"/>
                  <a:gd name="T8" fmla="*/ 13 w 29"/>
                  <a:gd name="T9" fmla="*/ 5 h 10"/>
                  <a:gd name="T10" fmla="*/ 16 w 29"/>
                  <a:gd name="T11" fmla="*/ 5 h 10"/>
                  <a:gd name="T12" fmla="*/ 21 w 29"/>
                  <a:gd name="T13" fmla="*/ 5 h 10"/>
                  <a:gd name="T14" fmla="*/ 24 w 29"/>
                  <a:gd name="T15" fmla="*/ 5 h 10"/>
                  <a:gd name="T16" fmla="*/ 26 w 29"/>
                  <a:gd name="T17" fmla="*/ 5 h 10"/>
                  <a:gd name="T18" fmla="*/ 29 w 29"/>
                  <a:gd name="T19" fmla="*/ 5 h 10"/>
                  <a:gd name="T20" fmla="*/ 29 w 29"/>
                  <a:gd name="T21" fmla="*/ 2 h 10"/>
                  <a:gd name="T22" fmla="*/ 26 w 29"/>
                  <a:gd name="T23" fmla="*/ 0 h 10"/>
                  <a:gd name="T24" fmla="*/ 24 w 29"/>
                  <a:gd name="T25" fmla="*/ 0 h 10"/>
                  <a:gd name="T26" fmla="*/ 21 w 29"/>
                  <a:gd name="T27" fmla="*/ 2 h 10"/>
                  <a:gd name="T28" fmla="*/ 16 w 29"/>
                  <a:gd name="T29" fmla="*/ 2 h 10"/>
                  <a:gd name="T30" fmla="*/ 11 w 29"/>
                  <a:gd name="T31" fmla="*/ 2 h 10"/>
                  <a:gd name="T32" fmla="*/ 8 w 29"/>
                  <a:gd name="T33" fmla="*/ 5 h 10"/>
                  <a:gd name="T34" fmla="*/ 3 w 29"/>
                  <a:gd name="T35" fmla="*/ 5 h 10"/>
                  <a:gd name="T36" fmla="*/ 0 w 29"/>
                  <a:gd name="T37" fmla="*/ 10 h 10"/>
                  <a:gd name="T38" fmla="*/ 0 w 29"/>
                  <a:gd name="T39" fmla="*/ 10 h 10"/>
                  <a:gd name="T40" fmla="*/ 3 w 29"/>
                  <a:gd name="T41" fmla="*/ 10 h 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9"/>
                  <a:gd name="T64" fmla="*/ 0 h 10"/>
                  <a:gd name="T65" fmla="*/ 29 w 29"/>
                  <a:gd name="T66" fmla="*/ 10 h 1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9" h="10">
                    <a:moveTo>
                      <a:pt x="3" y="10"/>
                    </a:moveTo>
                    <a:lnTo>
                      <a:pt x="3" y="10"/>
                    </a:lnTo>
                    <a:lnTo>
                      <a:pt x="5" y="8"/>
                    </a:lnTo>
                    <a:lnTo>
                      <a:pt x="8" y="8"/>
                    </a:lnTo>
                    <a:lnTo>
                      <a:pt x="13" y="5"/>
                    </a:lnTo>
                    <a:lnTo>
                      <a:pt x="16" y="5"/>
                    </a:lnTo>
                    <a:lnTo>
                      <a:pt x="21" y="5"/>
                    </a:lnTo>
                    <a:lnTo>
                      <a:pt x="24" y="5"/>
                    </a:lnTo>
                    <a:lnTo>
                      <a:pt x="26" y="5"/>
                    </a:lnTo>
                    <a:lnTo>
                      <a:pt x="29" y="5"/>
                    </a:lnTo>
                    <a:lnTo>
                      <a:pt x="29" y="2"/>
                    </a:lnTo>
                    <a:lnTo>
                      <a:pt x="26" y="0"/>
                    </a:lnTo>
                    <a:lnTo>
                      <a:pt x="24" y="0"/>
                    </a:lnTo>
                    <a:lnTo>
                      <a:pt x="21" y="2"/>
                    </a:lnTo>
                    <a:lnTo>
                      <a:pt x="16" y="2"/>
                    </a:lnTo>
                    <a:lnTo>
                      <a:pt x="11" y="2"/>
                    </a:lnTo>
                    <a:lnTo>
                      <a:pt x="8" y="5"/>
                    </a:lnTo>
                    <a:lnTo>
                      <a:pt x="3" y="5"/>
                    </a:lnTo>
                    <a:lnTo>
                      <a:pt x="0" y="10"/>
                    </a:lnTo>
                    <a:lnTo>
                      <a:pt x="3" y="10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41" name="Freeform 5337"/>
              <p:cNvSpPr>
                <a:spLocks/>
              </p:cNvSpPr>
              <p:nvPr/>
            </p:nvSpPr>
            <p:spPr bwMode="auto">
              <a:xfrm>
                <a:off x="5146" y="3004"/>
                <a:ext cx="5" cy="3"/>
              </a:xfrm>
              <a:custGeom>
                <a:avLst/>
                <a:gdLst>
                  <a:gd name="T0" fmla="*/ 5 w 5"/>
                  <a:gd name="T1" fmla="*/ 3 h 3"/>
                  <a:gd name="T2" fmla="*/ 2 w 5"/>
                  <a:gd name="T3" fmla="*/ 3 h 3"/>
                  <a:gd name="T4" fmla="*/ 5 w 5"/>
                  <a:gd name="T5" fmla="*/ 3 h 3"/>
                  <a:gd name="T6" fmla="*/ 5 w 5"/>
                  <a:gd name="T7" fmla="*/ 3 h 3"/>
                  <a:gd name="T8" fmla="*/ 5 w 5"/>
                  <a:gd name="T9" fmla="*/ 3 h 3"/>
                  <a:gd name="T10" fmla="*/ 5 w 5"/>
                  <a:gd name="T11" fmla="*/ 3 h 3"/>
                  <a:gd name="T12" fmla="*/ 5 w 5"/>
                  <a:gd name="T13" fmla="*/ 3 h 3"/>
                  <a:gd name="T14" fmla="*/ 5 w 5"/>
                  <a:gd name="T15" fmla="*/ 3 h 3"/>
                  <a:gd name="T16" fmla="*/ 5 w 5"/>
                  <a:gd name="T17" fmla="*/ 0 h 3"/>
                  <a:gd name="T18" fmla="*/ 5 w 5"/>
                  <a:gd name="T19" fmla="*/ 0 h 3"/>
                  <a:gd name="T20" fmla="*/ 2 w 5"/>
                  <a:gd name="T21" fmla="*/ 0 h 3"/>
                  <a:gd name="T22" fmla="*/ 2 w 5"/>
                  <a:gd name="T23" fmla="*/ 0 h 3"/>
                  <a:gd name="T24" fmla="*/ 2 w 5"/>
                  <a:gd name="T25" fmla="*/ 0 h 3"/>
                  <a:gd name="T26" fmla="*/ 2 w 5"/>
                  <a:gd name="T27" fmla="*/ 0 h 3"/>
                  <a:gd name="T28" fmla="*/ 2 w 5"/>
                  <a:gd name="T29" fmla="*/ 0 h 3"/>
                  <a:gd name="T30" fmla="*/ 2 w 5"/>
                  <a:gd name="T31" fmla="*/ 0 h 3"/>
                  <a:gd name="T32" fmla="*/ 2 w 5"/>
                  <a:gd name="T33" fmla="*/ 0 h 3"/>
                  <a:gd name="T34" fmla="*/ 0 w 5"/>
                  <a:gd name="T35" fmla="*/ 0 h 3"/>
                  <a:gd name="T36" fmla="*/ 0 w 5"/>
                  <a:gd name="T37" fmla="*/ 0 h 3"/>
                  <a:gd name="T38" fmla="*/ 0 w 5"/>
                  <a:gd name="T39" fmla="*/ 0 h 3"/>
                  <a:gd name="T40" fmla="*/ 5 w 5"/>
                  <a:gd name="T41" fmla="*/ 3 h 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3"/>
                  <a:gd name="T65" fmla="*/ 5 w 5"/>
                  <a:gd name="T66" fmla="*/ 3 h 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3">
                    <a:moveTo>
                      <a:pt x="5" y="3"/>
                    </a:moveTo>
                    <a:lnTo>
                      <a:pt x="2" y="3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2522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642" name="Freeform 5338"/>
              <p:cNvSpPr>
                <a:spLocks/>
              </p:cNvSpPr>
              <p:nvPr/>
            </p:nvSpPr>
            <p:spPr bwMode="auto">
              <a:xfrm>
                <a:off x="5159" y="3007"/>
                <a:ext cx="47" cy="50"/>
              </a:xfrm>
              <a:custGeom>
                <a:avLst/>
                <a:gdLst>
                  <a:gd name="T0" fmla="*/ 0 w 47"/>
                  <a:gd name="T1" fmla="*/ 37 h 50"/>
                  <a:gd name="T2" fmla="*/ 0 w 47"/>
                  <a:gd name="T3" fmla="*/ 37 h 50"/>
                  <a:gd name="T4" fmla="*/ 2 w 47"/>
                  <a:gd name="T5" fmla="*/ 44 h 50"/>
                  <a:gd name="T6" fmla="*/ 10 w 47"/>
                  <a:gd name="T7" fmla="*/ 50 h 50"/>
                  <a:gd name="T8" fmla="*/ 15 w 47"/>
                  <a:gd name="T9" fmla="*/ 50 h 50"/>
                  <a:gd name="T10" fmla="*/ 23 w 47"/>
                  <a:gd name="T11" fmla="*/ 50 h 50"/>
                  <a:gd name="T12" fmla="*/ 31 w 47"/>
                  <a:gd name="T13" fmla="*/ 44 h 50"/>
                  <a:gd name="T14" fmla="*/ 36 w 47"/>
                  <a:gd name="T15" fmla="*/ 37 h 50"/>
                  <a:gd name="T16" fmla="*/ 42 w 47"/>
                  <a:gd name="T17" fmla="*/ 29 h 50"/>
                  <a:gd name="T18" fmla="*/ 47 w 47"/>
                  <a:gd name="T19" fmla="*/ 18 h 50"/>
                  <a:gd name="T20" fmla="*/ 44 w 47"/>
                  <a:gd name="T21" fmla="*/ 10 h 50"/>
                  <a:gd name="T22" fmla="*/ 42 w 47"/>
                  <a:gd name="T23" fmla="*/ 3 h 50"/>
                  <a:gd name="T24" fmla="*/ 39 w 47"/>
                  <a:gd name="T25" fmla="*/ 0 h 50"/>
                  <a:gd name="T26" fmla="*/ 34 w 47"/>
                  <a:gd name="T27" fmla="*/ 0 h 50"/>
                  <a:gd name="T28" fmla="*/ 36 w 47"/>
                  <a:gd name="T29" fmla="*/ 0 h 50"/>
                  <a:gd name="T30" fmla="*/ 39 w 47"/>
                  <a:gd name="T31" fmla="*/ 3 h 50"/>
                  <a:gd name="T32" fmla="*/ 42 w 47"/>
                  <a:gd name="T33" fmla="*/ 10 h 50"/>
                  <a:gd name="T34" fmla="*/ 44 w 47"/>
                  <a:gd name="T35" fmla="*/ 18 h 50"/>
                  <a:gd name="T36" fmla="*/ 42 w 47"/>
                  <a:gd name="T37" fmla="*/ 26 h 50"/>
                  <a:gd name="T38" fmla="*/ 34 w 47"/>
                  <a:gd name="T39" fmla="*/ 34 h 50"/>
                  <a:gd name="T40" fmla="*/ 28 w 47"/>
                  <a:gd name="T41" fmla="*/ 42 h 50"/>
                  <a:gd name="T42" fmla="*/ 21 w 47"/>
                  <a:gd name="T43" fmla="*/ 47 h 50"/>
                  <a:gd name="T44" fmla="*/ 15 w 47"/>
                  <a:gd name="T45" fmla="*/ 47 h 50"/>
                  <a:gd name="T46" fmla="*/ 10 w 47"/>
                  <a:gd name="T47" fmla="*/ 47 h 50"/>
                  <a:gd name="T48" fmla="*/ 2 w 47"/>
                  <a:gd name="T49" fmla="*/ 42 h 50"/>
                  <a:gd name="T50" fmla="*/ 0 w 47"/>
                  <a:gd name="T51" fmla="*/ 37 h 5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7"/>
                  <a:gd name="T79" fmla="*/ 0 h 50"/>
                  <a:gd name="T80" fmla="*/ 47 w 47"/>
                  <a:gd name="T81" fmla="*/ 50 h 5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7" h="50">
                    <a:moveTo>
                      <a:pt x="0" y="37"/>
                    </a:moveTo>
                    <a:lnTo>
                      <a:pt x="0" y="37"/>
                    </a:lnTo>
                    <a:lnTo>
                      <a:pt x="2" y="44"/>
                    </a:lnTo>
                    <a:lnTo>
                      <a:pt x="10" y="50"/>
                    </a:lnTo>
                    <a:lnTo>
                      <a:pt x="15" y="50"/>
                    </a:lnTo>
                    <a:lnTo>
                      <a:pt x="23" y="50"/>
                    </a:lnTo>
                    <a:lnTo>
                      <a:pt x="31" y="44"/>
                    </a:lnTo>
                    <a:lnTo>
                      <a:pt x="36" y="37"/>
                    </a:lnTo>
                    <a:lnTo>
                      <a:pt x="42" y="29"/>
                    </a:lnTo>
                    <a:lnTo>
                      <a:pt x="47" y="18"/>
                    </a:lnTo>
                    <a:lnTo>
                      <a:pt x="44" y="10"/>
                    </a:lnTo>
                    <a:lnTo>
                      <a:pt x="42" y="3"/>
                    </a:lnTo>
                    <a:lnTo>
                      <a:pt x="39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9" y="3"/>
                    </a:lnTo>
                    <a:lnTo>
                      <a:pt x="42" y="10"/>
                    </a:lnTo>
                    <a:lnTo>
                      <a:pt x="44" y="18"/>
                    </a:lnTo>
                    <a:lnTo>
                      <a:pt x="42" y="26"/>
                    </a:lnTo>
                    <a:lnTo>
                      <a:pt x="34" y="34"/>
                    </a:lnTo>
                    <a:lnTo>
                      <a:pt x="28" y="42"/>
                    </a:lnTo>
                    <a:lnTo>
                      <a:pt x="21" y="47"/>
                    </a:lnTo>
                    <a:lnTo>
                      <a:pt x="15" y="47"/>
                    </a:lnTo>
                    <a:lnTo>
                      <a:pt x="10" y="47"/>
                    </a:lnTo>
                    <a:lnTo>
                      <a:pt x="2" y="42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BFD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</p:grpSp>
        <p:sp>
          <p:nvSpPr>
            <p:cNvPr id="15470" name="Rectangle 5340"/>
            <p:cNvSpPr>
              <a:spLocks noChangeArrowheads="1"/>
            </p:cNvSpPr>
            <p:nvPr/>
          </p:nvSpPr>
          <p:spPr bwMode="auto">
            <a:xfrm>
              <a:off x="4605" y="2291"/>
              <a:ext cx="773" cy="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5473" name="Rectangle 5343"/>
            <p:cNvSpPr>
              <a:spLocks noChangeArrowheads="1"/>
            </p:cNvSpPr>
            <p:nvPr/>
          </p:nvSpPr>
          <p:spPr bwMode="auto">
            <a:xfrm>
              <a:off x="4728" y="2317"/>
              <a:ext cx="629" cy="3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1pPr>
              <a:lvl2pPr marL="742950" indent="-28575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2pPr>
              <a:lvl3pPr marL="11430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3pPr>
              <a:lvl4pPr marL="16002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4pPr>
              <a:lvl5pPr marL="2057400" indent="-228600"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5pPr>
              <a:lvl6pPr marL="25146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6pPr>
              <a:lvl7pPr marL="29718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7pPr>
              <a:lvl8pPr marL="34290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8pPr>
              <a:lvl9pPr marL="3886200" indent="-228600" eaLnBrk="0" fontAlgn="base" hangingPunct="0">
                <a:spcBef>
                  <a:spcPct val="5000"/>
                </a:spcBef>
                <a:spcAft>
                  <a:spcPct val="0"/>
                </a:spcAft>
                <a:defRPr sz="1200" b="1">
                  <a:solidFill>
                    <a:schemeClr val="tx1"/>
                  </a:solidFill>
                  <a:latin typeface="Arial Narrow" pitchFamily="34" charset="0"/>
                </a:defRPr>
              </a:lvl9pPr>
            </a:lstStyle>
            <a:p>
              <a:pPr algn="ctr"/>
              <a:r>
                <a:rPr lang="ru-RU" altLang="de-DE" dirty="0">
                  <a:solidFill>
                    <a:srgbClr val="000000"/>
                  </a:solidFill>
                  <a:latin typeface="Comic Sans MS" pitchFamily="66" charset="0"/>
                </a:rPr>
                <a:t>Управление </a:t>
              </a:r>
            </a:p>
            <a:p>
              <a:pPr algn="ctr"/>
              <a:r>
                <a:rPr lang="ru-RU" altLang="de-DE" dirty="0">
                  <a:solidFill>
                    <a:srgbClr val="000000"/>
                  </a:solidFill>
                  <a:latin typeface="Comic Sans MS" pitchFamily="66" charset="0"/>
                </a:rPr>
                <a:t>Отношения </a:t>
              </a:r>
            </a:p>
            <a:p>
              <a:pPr algn="ctr"/>
              <a:r>
                <a:rPr lang="ru-RU" altLang="de-DE" dirty="0">
                  <a:solidFill>
                    <a:srgbClr val="000000"/>
                  </a:solidFill>
                  <a:latin typeface="Comic Sans MS" pitchFamily="66" charset="0"/>
                </a:rPr>
                <a:t>С Клиентами</a:t>
              </a:r>
              <a:endParaRPr lang="en-GB" altLang="de-DE" dirty="0"/>
            </a:p>
          </p:txBody>
        </p:sp>
        <p:grpSp>
          <p:nvGrpSpPr>
            <p:cNvPr id="15474" name="Group 5347"/>
            <p:cNvGrpSpPr>
              <a:grpSpLocks/>
            </p:cNvGrpSpPr>
            <p:nvPr/>
          </p:nvGrpSpPr>
          <p:grpSpPr bwMode="auto">
            <a:xfrm>
              <a:off x="3638" y="2627"/>
              <a:ext cx="891" cy="139"/>
              <a:chOff x="3638" y="2627"/>
              <a:chExt cx="891" cy="139"/>
            </a:xfrm>
          </p:grpSpPr>
          <p:sp>
            <p:nvSpPr>
              <p:cNvPr id="15475" name="Freeform 5344"/>
              <p:cNvSpPr>
                <a:spLocks/>
              </p:cNvSpPr>
              <p:nvPr/>
            </p:nvSpPr>
            <p:spPr bwMode="auto">
              <a:xfrm>
                <a:off x="3767" y="2675"/>
                <a:ext cx="633" cy="42"/>
              </a:xfrm>
              <a:custGeom>
                <a:avLst/>
                <a:gdLst>
                  <a:gd name="T0" fmla="*/ 1265 w 1265"/>
                  <a:gd name="T1" fmla="*/ 83 h 83"/>
                  <a:gd name="T2" fmla="*/ 1265 w 1265"/>
                  <a:gd name="T3" fmla="*/ 14 h 83"/>
                  <a:gd name="T4" fmla="*/ 0 w 1265"/>
                  <a:gd name="T5" fmla="*/ 0 h 83"/>
                  <a:gd name="T6" fmla="*/ 0 w 1265"/>
                  <a:gd name="T7" fmla="*/ 70 h 83"/>
                  <a:gd name="T8" fmla="*/ 1265 w 1265"/>
                  <a:gd name="T9" fmla="*/ 83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65"/>
                  <a:gd name="T16" fmla="*/ 0 h 83"/>
                  <a:gd name="T17" fmla="*/ 1265 w 1265"/>
                  <a:gd name="T18" fmla="*/ 83 h 8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65" h="83">
                    <a:moveTo>
                      <a:pt x="1265" y="83"/>
                    </a:moveTo>
                    <a:lnTo>
                      <a:pt x="1265" y="14"/>
                    </a:lnTo>
                    <a:lnTo>
                      <a:pt x="0" y="0"/>
                    </a:lnTo>
                    <a:lnTo>
                      <a:pt x="0" y="70"/>
                    </a:lnTo>
                    <a:lnTo>
                      <a:pt x="1265" y="8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476" name="Freeform 5345"/>
              <p:cNvSpPr>
                <a:spLocks/>
              </p:cNvSpPr>
              <p:nvPr/>
            </p:nvSpPr>
            <p:spPr bwMode="auto">
              <a:xfrm>
                <a:off x="4397" y="2633"/>
                <a:ext cx="132" cy="133"/>
              </a:xfrm>
              <a:custGeom>
                <a:avLst/>
                <a:gdLst>
                  <a:gd name="T0" fmla="*/ 0 w 265"/>
                  <a:gd name="T1" fmla="*/ 265 h 265"/>
                  <a:gd name="T2" fmla="*/ 265 w 265"/>
                  <a:gd name="T3" fmla="*/ 134 h 265"/>
                  <a:gd name="T4" fmla="*/ 2 w 265"/>
                  <a:gd name="T5" fmla="*/ 0 h 265"/>
                  <a:gd name="T6" fmla="*/ 0 w 265"/>
                  <a:gd name="T7" fmla="*/ 265 h 26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5"/>
                  <a:gd name="T13" fmla="*/ 0 h 265"/>
                  <a:gd name="T14" fmla="*/ 265 w 265"/>
                  <a:gd name="T15" fmla="*/ 265 h 26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5" h="265">
                    <a:moveTo>
                      <a:pt x="0" y="265"/>
                    </a:moveTo>
                    <a:lnTo>
                      <a:pt x="265" y="134"/>
                    </a:lnTo>
                    <a:lnTo>
                      <a:pt x="2" y="0"/>
                    </a:lnTo>
                    <a:lnTo>
                      <a:pt x="0" y="26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  <p:sp>
            <p:nvSpPr>
              <p:cNvPr id="15477" name="Freeform 5346"/>
              <p:cNvSpPr>
                <a:spLocks/>
              </p:cNvSpPr>
              <p:nvPr/>
            </p:nvSpPr>
            <p:spPr bwMode="auto">
              <a:xfrm>
                <a:off x="3638" y="2627"/>
                <a:ext cx="133" cy="133"/>
              </a:xfrm>
              <a:custGeom>
                <a:avLst/>
                <a:gdLst>
                  <a:gd name="T0" fmla="*/ 265 w 265"/>
                  <a:gd name="T1" fmla="*/ 0 h 265"/>
                  <a:gd name="T2" fmla="*/ 0 w 265"/>
                  <a:gd name="T3" fmla="*/ 131 h 265"/>
                  <a:gd name="T4" fmla="*/ 263 w 265"/>
                  <a:gd name="T5" fmla="*/ 265 h 265"/>
                  <a:gd name="T6" fmla="*/ 265 w 265"/>
                  <a:gd name="T7" fmla="*/ 0 h 26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5"/>
                  <a:gd name="T13" fmla="*/ 0 h 265"/>
                  <a:gd name="T14" fmla="*/ 265 w 265"/>
                  <a:gd name="T15" fmla="*/ 265 h 26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5" h="265">
                    <a:moveTo>
                      <a:pt x="265" y="0"/>
                    </a:moveTo>
                    <a:lnTo>
                      <a:pt x="0" y="131"/>
                    </a:lnTo>
                    <a:lnTo>
                      <a:pt x="263" y="265"/>
                    </a:lnTo>
                    <a:lnTo>
                      <a:pt x="26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CH"/>
              </a:p>
            </p:txBody>
          </p:sp>
        </p:grpSp>
      </p:grpSp>
      <p:sp>
        <p:nvSpPr>
          <p:cNvPr id="158724" name="Rectangle 4"/>
          <p:cNvSpPr>
            <a:spLocks noGrp="1" noChangeArrowheads="1"/>
          </p:cNvSpPr>
          <p:nvPr>
            <p:ph type="title"/>
          </p:nvPr>
        </p:nvSpPr>
        <p:spPr bwMode="auto">
          <a:xfrm>
            <a:off x="0" y="209550"/>
            <a:ext cx="9144000" cy="1143000"/>
          </a:xfrm>
          <a:ln>
            <a:miter lim="800000"/>
            <a:headEnd/>
            <a:tailEnd/>
          </a:ln>
          <a:effectLst>
            <a:outerShdw dist="35921" dir="2700000" algn="ctr" rotWithShape="0">
              <a:srgbClr val="DDDDDD"/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>
              <a:defRPr/>
            </a:pPr>
            <a:r>
              <a:rPr lang="ru-RU" sz="3200" b="1" dirty="0">
                <a:solidFill>
                  <a:srgbClr val="7030A0"/>
                </a:solidFill>
              </a:rPr>
              <a:t>ERP-системы объединяют организацию, клиентов и поставщиков</a:t>
            </a:r>
            <a:endParaRPr lang="en-IE" sz="3200" b="1" dirty="0">
              <a:solidFill>
                <a:srgbClr val="7030A0"/>
              </a:solidFill>
            </a:endParaRPr>
          </a:p>
        </p:txBody>
      </p:sp>
      <p:pic>
        <p:nvPicPr>
          <p:cNvPr id="15364" name="Picture 5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646863"/>
            <a:ext cx="393700" cy="227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365" name="Text Box 6"/>
          <p:cNvSpPr txBox="1">
            <a:spLocks noChangeArrowheads="1"/>
          </p:cNvSpPr>
          <p:nvPr/>
        </p:nvSpPr>
        <p:spPr bwMode="auto">
          <a:xfrm>
            <a:off x="8305800" y="6638925"/>
            <a:ext cx="838200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200" b="1">
                <a:solidFill>
                  <a:schemeClr val="tx1"/>
                </a:solidFill>
                <a:latin typeface="Arial Narrow" pitchFamily="34" charset="0"/>
              </a:defRPr>
            </a:lvl1pPr>
            <a:lvl2pPr marL="742950" indent="-285750">
              <a:defRPr sz="1200" b="1">
                <a:solidFill>
                  <a:schemeClr val="tx1"/>
                </a:solidFill>
                <a:latin typeface="Arial Narrow" pitchFamily="34" charset="0"/>
              </a:defRPr>
            </a:lvl2pPr>
            <a:lvl3pPr marL="11430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3pPr>
            <a:lvl4pPr marL="16002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4pPr>
            <a:lvl5pPr marL="2057400" indent="-228600">
              <a:defRPr sz="1200" b="1">
                <a:solidFill>
                  <a:schemeClr val="tx1"/>
                </a:solidFill>
                <a:latin typeface="Arial Narrow" pitchFamily="34" charset="0"/>
              </a:defRPr>
            </a:lvl5pPr>
            <a:lvl6pPr marL="25146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6pPr>
            <a:lvl7pPr marL="29718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7pPr>
            <a:lvl8pPr marL="34290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8pPr>
            <a:lvl9pPr marL="3886200" indent="-228600" eaLnBrk="0" fontAlgn="base" hangingPunct="0">
              <a:spcBef>
                <a:spcPct val="5000"/>
              </a:spcBef>
              <a:spcAft>
                <a:spcPct val="0"/>
              </a:spcAft>
              <a:defRPr sz="1200" b="1">
                <a:solidFill>
                  <a:schemeClr val="tx1"/>
                </a:solidFill>
                <a:latin typeface="Arial Narrow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de-DE" sz="800" b="0" i="1">
                <a:latin typeface="Arial" charset="0"/>
              </a:rPr>
              <a:t>M10:U6:6.2-6</a:t>
            </a:r>
          </a:p>
        </p:txBody>
      </p:sp>
    </p:spTree>
    <p:extLst>
      <p:ext uri="{BB962C8B-B14F-4D97-AF65-F5344CB8AC3E}">
        <p14:creationId xmlns:p14="http://schemas.microsoft.com/office/powerpoint/2010/main" val="3496458430"/>
      </p:ext>
    </p:extLst>
  </p:cSld>
  <p:clrMapOvr>
    <a:masterClrMapping/>
  </p:clrMapOvr>
  <p:transition>
    <p:fade/>
  </p:transition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898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685800" y="352425"/>
            <a:ext cx="7772400" cy="1143000"/>
          </a:xfrm>
          <a:noFill/>
          <a:ln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l"/>
            <a:r>
              <a:rPr lang="ru-RU" sz="3200" b="1" dirty="0">
                <a:solidFill>
                  <a:srgbClr val="7030A0"/>
                </a:solidFill>
              </a:rPr>
              <a:t>Поставщики 3</a:t>
            </a:r>
            <a:r>
              <a:rPr lang="de-DE" sz="3200" b="1" dirty="0">
                <a:solidFill>
                  <a:srgbClr val="7030A0"/>
                </a:solidFill>
              </a:rPr>
              <a:t>PL</a:t>
            </a:r>
            <a:endParaRPr lang="en-US" b="1" dirty="0">
              <a:solidFill>
                <a:srgbClr val="A50021"/>
              </a:solidFill>
              <a:latin typeface="Comic Sans MS" pitchFamily="66" charset="0"/>
            </a:endParaRPr>
          </a:p>
        </p:txBody>
      </p:sp>
      <p:sp>
        <p:nvSpPr>
          <p:cNvPr id="208899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152400" y="1295400"/>
            <a:ext cx="8686800" cy="4114800"/>
          </a:xfrm>
          <a:noFill/>
          <a:ln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  <a:buFontTx/>
              <a:buNone/>
            </a:pPr>
            <a:r>
              <a:rPr lang="de-DE" sz="2400" b="1" dirty="0">
                <a:solidFill>
                  <a:srgbClr val="FF0000"/>
                </a:solidFill>
                <a:cs typeface="Arial" charset="0"/>
              </a:rPr>
              <a:t>	</a:t>
            </a:r>
            <a:r>
              <a:rPr lang="ru-RU" b="1" i="1" dirty="0">
                <a:solidFill>
                  <a:srgbClr val="A50021"/>
                </a:solidFill>
                <a:cs typeface="Arial" charset="0"/>
              </a:rPr>
              <a:t>Поставщики 3PL (сторонние логистики) </a:t>
            </a:r>
            <a:r>
              <a:rPr lang="ru-RU" b="1" i="1" dirty="0">
                <a:cs typeface="Arial" charset="0"/>
              </a:rPr>
              <a:t>находятся за пределами компаний, которые выполняют всю или часть функций управления и распределения материалов для цепочки поставок</a:t>
            </a:r>
            <a:endParaRPr lang="de-DE" sz="1200" b="1" i="1" dirty="0">
              <a:cs typeface="Arial" charset="0"/>
            </a:endParaRPr>
          </a:p>
          <a:p>
            <a:pPr>
              <a:lnSpc>
                <a:spcPct val="90000"/>
              </a:lnSpc>
              <a:buFontTx/>
              <a:buNone/>
            </a:pPr>
            <a:r>
              <a:rPr lang="de-DE" sz="2400" dirty="0">
                <a:cs typeface="Arial" charset="0"/>
              </a:rPr>
              <a:t>	</a:t>
            </a:r>
            <a:r>
              <a:rPr lang="ru-RU" dirty="0">
                <a:cs typeface="Arial" charset="0"/>
              </a:rPr>
              <a:t>Поставщики 3PL основаны на активах и предлагают ряд услуг и долгосрочные отношения</a:t>
            </a:r>
            <a:endParaRPr lang="de-DE" sz="1200" dirty="0">
              <a:cs typeface="Arial" charset="0"/>
            </a:endParaRPr>
          </a:p>
          <a:p>
            <a:pPr>
              <a:lnSpc>
                <a:spcPct val="90000"/>
              </a:lnSpc>
              <a:buFontTx/>
              <a:buNone/>
            </a:pPr>
            <a:r>
              <a:rPr lang="de-DE" sz="2400" dirty="0">
                <a:solidFill>
                  <a:srgbClr val="FF0000"/>
                </a:solidFill>
                <a:cs typeface="Arial" charset="0"/>
              </a:rPr>
              <a:t>	</a:t>
            </a:r>
            <a:r>
              <a:rPr lang="ru-RU" sz="2400" b="1" i="1" dirty="0">
                <a:solidFill>
                  <a:srgbClr val="A50021"/>
                </a:solidFill>
                <a:cs typeface="Arial" charset="0"/>
              </a:rPr>
              <a:t>Преимущества</a:t>
            </a:r>
            <a:r>
              <a:rPr lang="de-DE" sz="2400" b="1" i="1" dirty="0">
                <a:solidFill>
                  <a:srgbClr val="A50021"/>
                </a:solidFill>
                <a:cs typeface="Arial" charset="0"/>
              </a:rPr>
              <a:t>:</a:t>
            </a:r>
            <a:endParaRPr lang="en-US" sz="2400" b="1" i="1" dirty="0">
              <a:solidFill>
                <a:srgbClr val="A50021"/>
              </a:solidFill>
            </a:endParaRPr>
          </a:p>
          <a:p>
            <a:pPr lvl="1">
              <a:lnSpc>
                <a:spcPct val="90000"/>
              </a:lnSpc>
              <a:buClr>
                <a:srgbClr val="A50021"/>
              </a:buClr>
              <a:buFont typeface="Wingdings" pitchFamily="2" charset="2"/>
              <a:buChar char="ü"/>
            </a:pPr>
            <a:r>
              <a:rPr lang="ru-RU" sz="2000" dirty="0"/>
              <a:t>Компании, которые используют 3PL, могут сосредоточить свою деятельность на своих реальных сильных сторонах</a:t>
            </a:r>
            <a:endParaRPr lang="de-DE" sz="2000" dirty="0"/>
          </a:p>
          <a:p>
            <a:pPr lvl="1">
              <a:lnSpc>
                <a:spcPct val="90000"/>
              </a:lnSpc>
              <a:buClr>
                <a:srgbClr val="FF9900"/>
              </a:buClr>
              <a:buFontTx/>
              <a:buChar char="o"/>
            </a:pPr>
            <a:endParaRPr lang="de-DE" sz="1000" dirty="0">
              <a:cs typeface="Arial" charset="0"/>
            </a:endParaRPr>
          </a:p>
          <a:p>
            <a:pPr>
              <a:lnSpc>
                <a:spcPct val="90000"/>
              </a:lnSpc>
              <a:buFontTx/>
              <a:buNone/>
            </a:pPr>
            <a:r>
              <a:rPr lang="de-DE" sz="2400" dirty="0">
                <a:solidFill>
                  <a:srgbClr val="FF0000"/>
                </a:solidFill>
                <a:cs typeface="Arial" charset="0"/>
              </a:rPr>
              <a:t>	</a:t>
            </a:r>
            <a:r>
              <a:rPr lang="ru-RU" sz="2400" b="1" i="1" dirty="0">
                <a:solidFill>
                  <a:srgbClr val="A50021"/>
                </a:solidFill>
                <a:cs typeface="Arial" charset="0"/>
              </a:rPr>
              <a:t>Недостатки</a:t>
            </a:r>
            <a:r>
              <a:rPr lang="de-DE" sz="2400" b="1" i="1" dirty="0">
                <a:solidFill>
                  <a:srgbClr val="A50021"/>
                </a:solidFill>
                <a:cs typeface="Arial" charset="0"/>
              </a:rPr>
              <a:t>:</a:t>
            </a:r>
            <a:endParaRPr lang="en-US" sz="2400" b="1" i="1" dirty="0">
              <a:solidFill>
                <a:srgbClr val="A50021"/>
              </a:solidFill>
            </a:endParaRPr>
          </a:p>
          <a:p>
            <a:pPr lvl="1">
              <a:lnSpc>
                <a:spcPct val="90000"/>
              </a:lnSpc>
              <a:buClr>
                <a:srgbClr val="A50021"/>
              </a:buClr>
              <a:buFont typeface="Wingdings" pitchFamily="2" charset="2"/>
              <a:buChar char="ü"/>
            </a:pPr>
            <a:r>
              <a:rPr lang="ru-RU" sz="2000" dirty="0"/>
              <a:t>Потеря контакта с клиентом может привести к потере знаний о рынке, поставщиках и клиентах</a:t>
            </a:r>
            <a:endParaRPr lang="de-DE" sz="2000" dirty="0">
              <a:cs typeface="Arial" charset="0"/>
            </a:endParaRPr>
          </a:p>
        </p:txBody>
      </p:sp>
      <p:pic>
        <p:nvPicPr>
          <p:cNvPr id="208902" name="Picture 6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0" y="6657975"/>
            <a:ext cx="393700" cy="2270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208903" name="Text Box 7"/>
          <p:cNvSpPr txBox="1">
            <a:spLocks noChangeArrowheads="1"/>
          </p:cNvSpPr>
          <p:nvPr/>
        </p:nvSpPr>
        <p:spPr bwMode="auto">
          <a:xfrm>
            <a:off x="8185150" y="6643688"/>
            <a:ext cx="95885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en-US" sz="800" b="0" i="1">
                <a:latin typeface="Arial" charset="0"/>
              </a:rPr>
              <a:t>M10:U2:2.6-1</a:t>
            </a:r>
          </a:p>
        </p:txBody>
      </p:sp>
      <p:sp>
        <p:nvSpPr>
          <p:cNvPr id="208908" name="Rectangle 12"/>
          <p:cNvSpPr>
            <a:spLocks noChangeArrowheads="1"/>
          </p:cNvSpPr>
          <p:nvPr/>
        </p:nvSpPr>
        <p:spPr bwMode="auto">
          <a:xfrm>
            <a:off x="193675" y="1143000"/>
            <a:ext cx="8809038" cy="4976812"/>
          </a:xfrm>
          <a:prstGeom prst="rect">
            <a:avLst/>
          </a:prstGeom>
          <a:noFill/>
          <a:ln w="25400">
            <a:solidFill>
              <a:srgbClr val="66330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de-DE"/>
          </a:p>
        </p:txBody>
      </p:sp>
      <p:grpSp>
        <p:nvGrpSpPr>
          <p:cNvPr id="208912" name="Group 16"/>
          <p:cNvGrpSpPr>
            <a:grpSpLocks/>
          </p:cNvGrpSpPr>
          <p:nvPr/>
        </p:nvGrpSpPr>
        <p:grpSpPr bwMode="auto">
          <a:xfrm>
            <a:off x="7720012" y="122237"/>
            <a:ext cx="1239837" cy="1325563"/>
            <a:chOff x="4232" y="0"/>
            <a:chExt cx="1223" cy="1127"/>
          </a:xfrm>
        </p:grpSpPr>
        <p:pic>
          <p:nvPicPr>
            <p:cNvPr id="208909" name="Picture 13"/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>
              <a:off x="4450" y="543"/>
              <a:ext cx="448" cy="584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/>
          </p:spPr>
        </p:pic>
        <p:pic>
          <p:nvPicPr>
            <p:cNvPr id="208910" name="Picture 14"/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>
              <a:off x="4824" y="111"/>
              <a:ext cx="631" cy="824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/>
          </p:spPr>
        </p:pic>
        <p:pic>
          <p:nvPicPr>
            <p:cNvPr id="208911" name="Picture 15"/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>
              <a:off x="4232" y="0"/>
              <a:ext cx="705" cy="92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/>
          </p:spPr>
        </p:pic>
      </p:grpSp>
    </p:spTree>
    <p:extLst>
      <p:ext uri="{BB962C8B-B14F-4D97-AF65-F5344CB8AC3E}">
        <p14:creationId xmlns:p14="http://schemas.microsoft.com/office/powerpoint/2010/main" val="3611577503"/>
      </p:ext>
    </p:extLst>
  </p:cSld>
  <p:clrMapOvr>
    <a:masterClrMapping/>
  </p:clrMapOvr>
  <p:transition>
    <p:fade/>
  </p:transition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8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685800" y="352425"/>
            <a:ext cx="7772400" cy="1143000"/>
          </a:xfrm>
          <a:noFill/>
          <a:ln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l"/>
            <a:r>
              <a:rPr lang="en-US" dirty="0">
                <a:solidFill>
                  <a:srgbClr val="FF0000"/>
                </a:solidFill>
                <a:latin typeface="Comic Sans MS" pitchFamily="66" charset="0"/>
              </a:rPr>
              <a:t> </a:t>
            </a:r>
            <a:r>
              <a:rPr lang="ru-RU" sz="3200" b="1" dirty="0">
                <a:solidFill>
                  <a:srgbClr val="7030A0"/>
                </a:solidFill>
              </a:rPr>
              <a:t>Поставщики 4</a:t>
            </a:r>
            <a:r>
              <a:rPr lang="de-DE" sz="3200" b="1" dirty="0">
                <a:solidFill>
                  <a:srgbClr val="7030A0"/>
                </a:solidFill>
              </a:rPr>
              <a:t>PL</a:t>
            </a:r>
            <a:endParaRPr lang="en-US" sz="3200" b="1" dirty="0">
              <a:solidFill>
                <a:srgbClr val="7030A0"/>
              </a:solidFill>
            </a:endParaRPr>
          </a:p>
        </p:txBody>
      </p:sp>
      <p:sp>
        <p:nvSpPr>
          <p:cNvPr id="2058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69850" y="1263148"/>
            <a:ext cx="8845550" cy="4114800"/>
          </a:xfrm>
          <a:noFill/>
          <a:ln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>
              <a:lnSpc>
                <a:spcPct val="90000"/>
              </a:lnSpc>
              <a:buFontTx/>
              <a:buNone/>
            </a:pPr>
            <a:r>
              <a:rPr lang="de-DE" sz="2400" b="1" dirty="0">
                <a:solidFill>
                  <a:srgbClr val="FF0000"/>
                </a:solidFill>
                <a:cs typeface="Arial" charset="0"/>
              </a:rPr>
              <a:t>	</a:t>
            </a:r>
            <a:r>
              <a:rPr lang="ru-RU" b="1" i="1" dirty="0">
                <a:solidFill>
                  <a:srgbClr val="A50021"/>
                </a:solidFill>
                <a:cs typeface="Arial" charset="0"/>
              </a:rPr>
              <a:t>Поставщики 4PL (сторонняя логистика) </a:t>
            </a:r>
            <a:r>
              <a:rPr lang="ru-RU" i="1" dirty="0">
                <a:cs typeface="Arial" charset="0"/>
              </a:rPr>
              <a:t>принимают концепцию 3PL в дальнейшем и предоставляют </a:t>
            </a:r>
            <a:r>
              <a:rPr lang="ru-RU" b="1" i="1" dirty="0">
                <a:cs typeface="Arial" charset="0"/>
              </a:rPr>
              <a:t>все услуги, связанные с управлением и координацией всей цепочки поставок</a:t>
            </a:r>
            <a:endParaRPr lang="de-DE" sz="2400" b="1" i="1" dirty="0">
              <a:cs typeface="Arial" charset="0"/>
            </a:endParaRPr>
          </a:p>
          <a:p>
            <a:pPr>
              <a:lnSpc>
                <a:spcPct val="90000"/>
              </a:lnSpc>
              <a:buFontTx/>
              <a:buNone/>
            </a:pPr>
            <a:r>
              <a:rPr lang="de-DE" sz="2400" dirty="0">
                <a:cs typeface="Arial" charset="0"/>
              </a:rPr>
              <a:t>	</a:t>
            </a:r>
            <a:r>
              <a:rPr lang="ru-RU" b="1" i="1" dirty="0">
                <a:solidFill>
                  <a:srgbClr val="A50021"/>
                </a:solidFill>
                <a:cs typeface="Arial" charset="0"/>
              </a:rPr>
              <a:t>Поставщики 4PL основаны на информации </a:t>
            </a:r>
            <a:r>
              <a:rPr lang="ru-RU" b="1" i="1" dirty="0">
                <a:cs typeface="Arial" charset="0"/>
              </a:rPr>
              <a:t>и используют информацию для оперативной и стратегической координации и управления цепочкой поставок</a:t>
            </a:r>
            <a:endParaRPr lang="de-DE" sz="2400" dirty="0">
              <a:cs typeface="Arial" charset="0"/>
            </a:endParaRPr>
          </a:p>
          <a:p>
            <a:pPr>
              <a:lnSpc>
                <a:spcPct val="90000"/>
              </a:lnSpc>
              <a:buFontTx/>
              <a:buNone/>
            </a:pPr>
            <a:r>
              <a:rPr lang="de-DE" sz="2400" dirty="0">
                <a:cs typeface="Arial" charset="0"/>
              </a:rPr>
              <a:t>	</a:t>
            </a:r>
            <a:r>
              <a:rPr lang="ru-RU" b="1" i="1" dirty="0">
                <a:solidFill>
                  <a:srgbClr val="A50021"/>
                </a:solidFill>
                <a:cs typeface="Arial" charset="0"/>
              </a:rPr>
              <a:t>4PL часто управляют несколькими провайдерами 3PL, </a:t>
            </a:r>
            <a:r>
              <a:rPr lang="ru-RU" b="1" i="1" dirty="0">
                <a:cs typeface="Arial" charset="0"/>
              </a:rPr>
              <a:t>где 3PL обеспечивают управление и распределение физических материалов, тогда как 4PL использует информацию для</a:t>
            </a:r>
            <a:r>
              <a:rPr lang="ru-RU" b="1" i="1" dirty="0">
                <a:solidFill>
                  <a:srgbClr val="A50021"/>
                </a:solidFill>
                <a:cs typeface="Arial" charset="0"/>
              </a:rPr>
              <a:t> оптимизации цепочки поставок</a:t>
            </a:r>
            <a:endParaRPr lang="de-DE" sz="2400" b="1" dirty="0">
              <a:solidFill>
                <a:srgbClr val="A50021"/>
              </a:solidFill>
              <a:cs typeface="Arial" charset="0"/>
            </a:endParaRPr>
          </a:p>
        </p:txBody>
      </p:sp>
      <p:pic>
        <p:nvPicPr>
          <p:cNvPr id="205830" name="Picture 6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0" y="6657975"/>
            <a:ext cx="393700" cy="2270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205831" name="Text Box 7"/>
          <p:cNvSpPr txBox="1">
            <a:spLocks noChangeArrowheads="1"/>
          </p:cNvSpPr>
          <p:nvPr/>
        </p:nvSpPr>
        <p:spPr bwMode="auto">
          <a:xfrm>
            <a:off x="8185150" y="6643688"/>
            <a:ext cx="958850" cy="214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en-US" sz="800" b="0" i="1">
                <a:latin typeface="Arial" charset="0"/>
              </a:rPr>
              <a:t>M10:U2:2.6-2</a:t>
            </a:r>
          </a:p>
        </p:txBody>
      </p:sp>
      <p:sp>
        <p:nvSpPr>
          <p:cNvPr id="205899" name="Rectangle 75"/>
          <p:cNvSpPr>
            <a:spLocks noChangeArrowheads="1"/>
          </p:cNvSpPr>
          <p:nvPr/>
        </p:nvSpPr>
        <p:spPr bwMode="auto">
          <a:xfrm>
            <a:off x="350838" y="1066800"/>
            <a:ext cx="8564562" cy="4965700"/>
          </a:xfrm>
          <a:prstGeom prst="rect">
            <a:avLst/>
          </a:prstGeom>
          <a:noFill/>
          <a:ln w="25400">
            <a:solidFill>
              <a:srgbClr val="66330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de-DE" dirty="0">
              <a:latin typeface="+mn-lt"/>
            </a:endParaRPr>
          </a:p>
        </p:txBody>
      </p:sp>
      <p:pic>
        <p:nvPicPr>
          <p:cNvPr id="205900" name="Picture 76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6763025" y="77453"/>
            <a:ext cx="504072" cy="657094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</p:pic>
      <p:pic>
        <p:nvPicPr>
          <p:cNvPr id="205901" name="Picture 77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6150429" y="412847"/>
            <a:ext cx="669471" cy="873125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</p:pic>
      <p:pic>
        <p:nvPicPr>
          <p:cNvPr id="205902" name="Picture 78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7071235" y="228600"/>
            <a:ext cx="793239" cy="1035148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</p:pic>
      <p:pic>
        <p:nvPicPr>
          <p:cNvPr id="205903" name="Picture 79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7976823" y="360427"/>
            <a:ext cx="709977" cy="927133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</p:pic>
    </p:spTree>
    <p:extLst>
      <p:ext uri="{BB962C8B-B14F-4D97-AF65-F5344CB8AC3E}">
        <p14:creationId xmlns:p14="http://schemas.microsoft.com/office/powerpoint/2010/main" val="1324493554"/>
      </p:ext>
    </p:extLst>
  </p:cSld>
  <p:clrMapOvr>
    <a:masterClrMapping/>
  </p:clrMapOvr>
  <p:transition>
    <p:fade/>
  </p:transition>
</p:sld>
</file>

<file path=ppt/theme/theme1.xml><?xml version="1.0" encoding="utf-8"?>
<a:theme xmlns:a="http://schemas.openxmlformats.org/drawingml/2006/main" name="m62-global-logistics-powerpoint-2010-template">
  <a:themeElements>
    <a:clrScheme name="m62-american-logistics 13">
      <a:dk1>
        <a:srgbClr val="061F5B"/>
      </a:dk1>
      <a:lt1>
        <a:srgbClr val="FFFFFF"/>
      </a:lt1>
      <a:dk2>
        <a:srgbClr val="FFFFFF"/>
      </a:dk2>
      <a:lt2>
        <a:srgbClr val="808080"/>
      </a:lt2>
      <a:accent1>
        <a:srgbClr val="061F5B"/>
      </a:accent1>
      <a:accent2>
        <a:srgbClr val="6E95C8"/>
      </a:accent2>
      <a:accent3>
        <a:srgbClr val="FFFFFF"/>
      </a:accent3>
      <a:accent4>
        <a:srgbClr val="04194C"/>
      </a:accent4>
      <a:accent5>
        <a:srgbClr val="AAABB5"/>
      </a:accent5>
      <a:accent6>
        <a:srgbClr val="6387B5"/>
      </a:accent6>
      <a:hlink>
        <a:srgbClr val="0074BF"/>
      </a:hlink>
      <a:folHlink>
        <a:srgbClr val="AED3EA"/>
      </a:folHlink>
    </a:clrScheme>
    <a:fontScheme name="m62-american-logistics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m62-american-logistics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m62-american-logistics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m62-american-logistics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m62-american-logistics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m62-american-logistics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m62-american-logistics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m62-american-logistics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m62-american-logistics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m62-american-logistics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m62-american-logistics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m62-american-logistics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m62-american-logistics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m62-american-logistics 13">
        <a:dk1>
          <a:srgbClr val="061F5B"/>
        </a:dk1>
        <a:lt1>
          <a:srgbClr val="FFFFFF"/>
        </a:lt1>
        <a:dk2>
          <a:srgbClr val="FFFFFF"/>
        </a:dk2>
        <a:lt2>
          <a:srgbClr val="808080"/>
        </a:lt2>
        <a:accent1>
          <a:srgbClr val="061F5B"/>
        </a:accent1>
        <a:accent2>
          <a:srgbClr val="6E95C8"/>
        </a:accent2>
        <a:accent3>
          <a:srgbClr val="FFFFFF"/>
        </a:accent3>
        <a:accent4>
          <a:srgbClr val="04194C"/>
        </a:accent4>
        <a:accent5>
          <a:srgbClr val="AAABB5"/>
        </a:accent5>
        <a:accent6>
          <a:srgbClr val="6387B5"/>
        </a:accent6>
        <a:hlink>
          <a:srgbClr val="0074BF"/>
        </a:hlink>
        <a:folHlink>
          <a:srgbClr val="AED3EA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1_It’s not the design of your template">
  <a:themeElements>
    <a:clrScheme name="1_It’s not the design of your template 13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135971"/>
      </a:hlink>
      <a:folHlink>
        <a:srgbClr val="99CC00"/>
      </a:folHlink>
    </a:clrScheme>
    <a:fontScheme name="1_It’s not the design of your template">
      <a:majorFont>
        <a:latin typeface="Neo Sans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1_It’s not the design of your template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It’s not the design of your template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It’s not the design of your template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It’s not the design of your template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It’s not the design of your template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It’s not the design of your template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It’s not the design of your template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It’s not the design of your template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It’s not the design of your template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It’s not the design of your template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It’s not the design of your template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It’s not the design of your template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It’s not the design of your template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135971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.xml><?xml version="1.0" encoding="utf-8"?>
<a:theme xmlns:a="http://schemas.openxmlformats.org/drawingml/2006/main" name="9_Custom Design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4.xml><?xml version="1.0" encoding="utf-8"?>
<a:theme xmlns:a="http://schemas.openxmlformats.org/drawingml/2006/main" name="010 Präsentation Forschungsprojekt">
  <a:themeElements>
    <a:clrScheme name="Benutzerdefiniertes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Benutzerdefiniertes Design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noFill/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0000" tIns="46800" rIns="90000" bIns="46800" numCol="1" rtlCol="0" anchor="ctr" anchorCtr="0" compatLnSpc="1">
        <a:prstTxWarp prst="textNoShape">
          <a:avLst/>
        </a:prstTxWarp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sz="1800" b="1" i="0" u="none" strike="noStrike" cap="none" normalizeH="0" baseline="0" smtClean="0">
            <a:ln>
              <a:noFill/>
            </a:ln>
            <a:solidFill>
              <a:srgbClr val="FFFFFF"/>
            </a:solidFill>
            <a:effectLst/>
            <a:latin typeface="Arial" charset="0"/>
          </a:defRPr>
        </a:defPPr>
      </a:lstStyle>
    </a:spDef>
    <a:lnDef>
      <a:spPr bwMode="auto">
        <a:solidFill>
          <a:srgbClr val="455695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/>
      <a:lstStyle/>
    </a:lnDef>
    <a:txDef>
      <a:spPr>
        <a:noFill/>
      </a:spPr>
      <a:bodyPr wrap="square" rtlCol="0">
        <a:spAutoFit/>
      </a:bodyPr>
      <a:lstStyle>
        <a:defPPr algn="ctr">
          <a:defRPr sz="1600" b="0" dirty="0" smtClean="0">
            <a:solidFill>
              <a:schemeClr val="tx1"/>
            </a:solidFill>
          </a:defRPr>
        </a:defPPr>
      </a:lstStyle>
    </a:txDef>
  </a:objectDefaults>
  <a:extraClrSchemeLst>
    <a:extraClrScheme>
      <a:clrScheme name="Benutzerdefiniertes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nutzerdefiniertes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nutzerdefiniertes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nutzerdefiniertes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nutzerdefiniertes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nutzerdefiniertes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nutzerdefiniertes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nutzerdefiniertes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nutzerdefiniertes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nutzerdefiniertes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nutzerdefiniertes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nutzerdefiniertes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5.xml><?xml version="1.0" encoding="utf-8"?>
<a:theme xmlns:a="http://schemas.openxmlformats.org/drawingml/2006/main" name="1_m62-global-logistics-powerpoint-2010-template">
  <a:themeElements>
    <a:clrScheme name="m62-american-logistics 13">
      <a:dk1>
        <a:srgbClr val="061F5B"/>
      </a:dk1>
      <a:lt1>
        <a:srgbClr val="FFFFFF"/>
      </a:lt1>
      <a:dk2>
        <a:srgbClr val="FFFFFF"/>
      </a:dk2>
      <a:lt2>
        <a:srgbClr val="808080"/>
      </a:lt2>
      <a:accent1>
        <a:srgbClr val="061F5B"/>
      </a:accent1>
      <a:accent2>
        <a:srgbClr val="6E95C8"/>
      </a:accent2>
      <a:accent3>
        <a:srgbClr val="FFFFFF"/>
      </a:accent3>
      <a:accent4>
        <a:srgbClr val="04194C"/>
      </a:accent4>
      <a:accent5>
        <a:srgbClr val="AAABB5"/>
      </a:accent5>
      <a:accent6>
        <a:srgbClr val="6387B5"/>
      </a:accent6>
      <a:hlink>
        <a:srgbClr val="0074BF"/>
      </a:hlink>
      <a:folHlink>
        <a:srgbClr val="AED3EA"/>
      </a:folHlink>
    </a:clrScheme>
    <a:fontScheme name="m62-american-logistics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m62-american-logistics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m62-american-logistics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m62-american-logistics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m62-american-logistics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m62-american-logistics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m62-american-logistics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m62-american-logistics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m62-american-logistics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m62-american-logistics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m62-american-logistics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m62-american-logistics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m62-american-logistics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m62-american-logistics 13">
        <a:dk1>
          <a:srgbClr val="061F5B"/>
        </a:dk1>
        <a:lt1>
          <a:srgbClr val="FFFFFF"/>
        </a:lt1>
        <a:dk2>
          <a:srgbClr val="FFFFFF"/>
        </a:dk2>
        <a:lt2>
          <a:srgbClr val="808080"/>
        </a:lt2>
        <a:accent1>
          <a:srgbClr val="061F5B"/>
        </a:accent1>
        <a:accent2>
          <a:srgbClr val="6E95C8"/>
        </a:accent2>
        <a:accent3>
          <a:srgbClr val="FFFFFF"/>
        </a:accent3>
        <a:accent4>
          <a:srgbClr val="04194C"/>
        </a:accent4>
        <a:accent5>
          <a:srgbClr val="AAABB5"/>
        </a:accent5>
        <a:accent6>
          <a:srgbClr val="6387B5"/>
        </a:accent6>
        <a:hlink>
          <a:srgbClr val="0074BF"/>
        </a:hlink>
        <a:folHlink>
          <a:srgbClr val="AED3EA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6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>m62-global-logistics-powerpoint-2010-template</Template>
  <TotalTime>1808</TotalTime>
  <Words>2335</Words>
  <Application>Microsoft Office PowerPoint</Application>
  <PresentationFormat>On-screen Show (4:3)</PresentationFormat>
  <Paragraphs>552</Paragraphs>
  <Slides>35</Slides>
  <Notes>23</Notes>
  <HiddenSlides>0</HiddenSlides>
  <MMClips>0</MMClips>
  <ScaleCrop>false</ScaleCrop>
  <HeadingPairs>
    <vt:vector size="6" baseType="variant">
      <vt:variant>
        <vt:lpstr>Fonts Used</vt:lpstr>
      </vt:variant>
      <vt:variant>
        <vt:i4>11</vt:i4>
      </vt:variant>
      <vt:variant>
        <vt:lpstr>Theme</vt:lpstr>
      </vt:variant>
      <vt:variant>
        <vt:i4>5</vt:i4>
      </vt:variant>
      <vt:variant>
        <vt:lpstr>Slide Titles</vt:lpstr>
      </vt:variant>
      <vt:variant>
        <vt:i4>35</vt:i4>
      </vt:variant>
    </vt:vector>
  </HeadingPairs>
  <TitlesOfParts>
    <vt:vector size="51" baseType="lpstr">
      <vt:lpstr>Akkuratllsub</vt:lpstr>
      <vt:lpstr>Arial</vt:lpstr>
      <vt:lpstr>Arial Narrow</vt:lpstr>
      <vt:lpstr>Arial Unicode MS</vt:lpstr>
      <vt:lpstr>Book Antiqua</vt:lpstr>
      <vt:lpstr>Calibri</vt:lpstr>
      <vt:lpstr>Comic Sans MS</vt:lpstr>
      <vt:lpstr>Neo Sans</vt:lpstr>
      <vt:lpstr>Times New Roman</vt:lpstr>
      <vt:lpstr>Wingdings</vt:lpstr>
      <vt:lpstr>Wingdings 3</vt:lpstr>
      <vt:lpstr>m62-global-logistics-powerpoint-2010-template</vt:lpstr>
      <vt:lpstr>1_It’s not the design of your template</vt:lpstr>
      <vt:lpstr>9_Custom Design</vt:lpstr>
      <vt:lpstr>010 Präsentation Forschungsprojekt</vt:lpstr>
      <vt:lpstr>1_m62-global-logistics-powerpoint-2010-template</vt:lpstr>
      <vt:lpstr>S1. Введение в логистику и управление цепочками поставок (ЛУЦП)</vt:lpstr>
      <vt:lpstr>Мегатренды в логистике</vt:lpstr>
      <vt:lpstr>Логистика и Экономика Индекс эффективности логистики (ИЭЛ) Всемирного банка</vt:lpstr>
      <vt:lpstr> </vt:lpstr>
      <vt:lpstr>Логистика и Экономика   Глобальный рейтинг LPI и региональный рейтинг LPI за 2014 год </vt:lpstr>
      <vt:lpstr>Операции: Процесс производства/преобразования</vt:lpstr>
      <vt:lpstr>PowerPoint Presentation</vt:lpstr>
      <vt:lpstr>Ecomonic/Business Power of LSCM</vt:lpstr>
      <vt:lpstr>Ecomonic/Business Power of LSCM</vt:lpstr>
      <vt:lpstr>стратегия ЛУЦП</vt:lpstr>
      <vt:lpstr>PowerPoint Presentation</vt:lpstr>
      <vt:lpstr>Стадии логистики</vt:lpstr>
      <vt:lpstr> </vt:lpstr>
      <vt:lpstr>PowerPoint Presentation</vt:lpstr>
      <vt:lpstr>Управление цепочками поставок  – межфункциональная дисциплина –</vt:lpstr>
      <vt:lpstr> </vt:lpstr>
      <vt:lpstr>Пример Простой Цепочки Поставок</vt:lpstr>
      <vt:lpstr>PowerPoint Presentation</vt:lpstr>
      <vt:lpstr>PowerPoint Presentation</vt:lpstr>
      <vt:lpstr>PowerPoint Presentation</vt:lpstr>
      <vt:lpstr>PowerPoint Presentation</vt:lpstr>
      <vt:lpstr>Эффективные и Продуктивные Цепочки Поставок</vt:lpstr>
      <vt:lpstr>Без комплексного ЛУЦП</vt:lpstr>
      <vt:lpstr>Вместе с комплексным ЛУЦП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Отсрочка</vt:lpstr>
      <vt:lpstr>Информация в цепочке поставок</vt:lpstr>
      <vt:lpstr>ERP-системы объединяют организацию, клиентов и поставщиков</vt:lpstr>
      <vt:lpstr>Поставщики 3PL</vt:lpstr>
      <vt:lpstr> Поставщики 4PL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cho</dc:creator>
  <cp:lastModifiedBy>GTS LICA</cp:lastModifiedBy>
  <cp:revision>143</cp:revision>
  <dcterms:created xsi:type="dcterms:W3CDTF">2016-07-31T12:31:34Z</dcterms:created>
  <dcterms:modified xsi:type="dcterms:W3CDTF">2026-07-10T08:06:14Z</dcterms:modified>
</cp:coreProperties>
</file>